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ags/tag1.xml" ContentType="application/vnd.openxmlformats-officedocument.presentationml.tags+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5.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7.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8.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9.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10.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11.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3.xml" ContentType="application/vnd.openxmlformats-officedocument.presentationml.notesSlide+xml"/>
  <Override PartName="/ppt/charts/chart1.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4.xml" ContentType="application/vnd.openxmlformats-officedocument.presentationml.notesSlide+xml"/>
  <Override PartName="/ppt/charts/chart2.xml" ContentType="application/vnd.openxmlformats-officedocument.drawingml.chart+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5.xml" ContentType="application/vnd.openxmlformats-officedocument.presentationml.notesSlide+xml"/>
  <Override PartName="/ppt/charts/chart3.xml" ContentType="application/vnd.openxmlformats-officedocument.drawingml.chart+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6.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7.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notesSlides/notesSlide8.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notesSlides/notesSlide9.xml" ContentType="application/vnd.openxmlformats-officedocument.presentationml.notesSlide+xml"/>
  <Override PartName="/ppt/charts/chart10.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notesSlides/notesSlide10.xml" ContentType="application/vnd.openxmlformats-officedocument.presentationml.notesSlide+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11.xml" ContentType="application/vnd.openxmlformats-officedocument.presentationml.notesSlide+xml"/>
  <Override PartName="/ppt/charts/chart12.xml" ContentType="application/vnd.openxmlformats-officedocument.drawingml.chart+xml"/>
  <Override PartName="/ppt/drawings/drawing1.xml" ContentType="application/vnd.openxmlformats-officedocument.drawingml.chartshapes+xml"/>
  <Override PartName="/ppt/tags/tag93.xml" ContentType="application/vnd.openxmlformats-officedocument.presentationml.tags+xml"/>
  <Override PartName="/ppt/tags/tag94.xml" ContentType="application/vnd.openxmlformats-officedocument.presentationml.tags+xml"/>
  <Override PartName="/ppt/notesSlides/notesSlide12.xml" ContentType="application/vnd.openxmlformats-officedocument.presentationml.notesSlide+xml"/>
  <Override PartName="/ppt/tags/tag95.xml" ContentType="application/vnd.openxmlformats-officedocument.presentationml.tags+xml"/>
  <Override PartName="/ppt/notesSlides/notesSlide13.xml" ContentType="application/vnd.openxmlformats-officedocument.presentationml.notesSlid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notesSlides/notesSlide14.xml" ContentType="application/vnd.openxmlformats-officedocument.presentationml.notesSlid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notesSlides/notesSlide15.xml" ContentType="application/vnd.openxmlformats-officedocument.presentationml.notesSlide+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notesSlides/notesSlide16.xml" ContentType="application/vnd.openxmlformats-officedocument.presentationml.notesSlide+xml"/>
  <Override PartName="/ppt/charts/chart13.xml" ContentType="application/vnd.openxmlformats-officedocument.drawingml.chart+xml"/>
  <Override PartName="/ppt/theme/themeOverride2.xml" ContentType="application/vnd.openxmlformats-officedocument.themeOverride+xml"/>
  <Override PartName="/ppt/notesSlides/notesSlide17.xml" ContentType="application/vnd.openxmlformats-officedocument.presentationml.notesSlide+xml"/>
  <Override PartName="/ppt/charts/chart14.xml" ContentType="application/vnd.openxmlformats-officedocument.drawingml.chart+xml"/>
  <Override PartName="/ppt/theme/themeOverride3.xml" ContentType="application/vnd.openxmlformats-officedocument.themeOverride+xml"/>
  <Override PartName="/ppt/charts/chart15.xml" ContentType="application/vnd.openxmlformats-officedocument.drawingml.chart+xml"/>
  <Override PartName="/ppt/theme/themeOverride4.xml" ContentType="application/vnd.openxmlformats-officedocument.themeOverride+xml"/>
  <Override PartName="/ppt/charts/chart16.xml" ContentType="application/vnd.openxmlformats-officedocument.drawingml.chart+xml"/>
  <Override PartName="/ppt/theme/themeOverride5.xml" ContentType="application/vnd.openxmlformats-officedocument.themeOverride+xml"/>
  <Override PartName="/ppt/charts/chart17.xml" ContentType="application/vnd.openxmlformats-officedocument.drawingml.chart+xml"/>
  <Override PartName="/ppt/theme/themeOverride6.xml" ContentType="application/vnd.openxmlformats-officedocument.themeOverride+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notesSlides/notesSlide18.xml" ContentType="application/vnd.openxmlformats-officedocument.presentationml.notesSlid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8.xml" ContentType="application/vnd.openxmlformats-officedocument.drawingml.chart+xml"/>
  <Override PartName="/ppt/charts/style3.xml" ContentType="application/vnd.ms-office.chartstyle+xml"/>
  <Override PartName="/ppt/charts/colors3.xml" ContentType="application/vnd.ms-office.chartcolorstyle+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notesSlides/notesSlide21.xml" ContentType="application/vnd.openxmlformats-officedocument.presentationml.notesSlide+xml"/>
  <Override PartName="/ppt/charts/chart19.xml" ContentType="application/vnd.openxmlformats-officedocument.drawingml.chart+xml"/>
  <Override PartName="/ppt/theme/themeOverride7.xml" ContentType="application/vnd.openxmlformats-officedocument.themeOverride+xml"/>
  <Override PartName="/ppt/charts/chart20.xml" ContentType="application/vnd.openxmlformats-officedocument.drawingml.chart+xml"/>
  <Override PartName="/ppt/theme/themeOverride8.xml" ContentType="application/vnd.openxmlformats-officedocument.themeOverride+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notesSlides/notesSlide22.xml" ContentType="application/vnd.openxmlformats-officedocument.presentationml.notesSlide+xml"/>
  <Override PartName="/ppt/charts/chart21.xml" ContentType="application/vnd.openxmlformats-officedocument.drawingml.chart+xml"/>
  <Override PartName="/ppt/theme/themeOverride9.xml" ContentType="application/vnd.openxmlformats-officedocument.themeOverride+xml"/>
  <Override PartName="/ppt/charts/chart22.xml" ContentType="application/vnd.openxmlformats-officedocument.drawingml.chart+xml"/>
  <Override PartName="/ppt/theme/themeOverride10.xml" ContentType="application/vnd.openxmlformats-officedocument.themeOverride+xml"/>
  <Override PartName="/ppt/charts/chart23.xml" ContentType="application/vnd.openxmlformats-officedocument.drawingml.chart+xml"/>
  <Override PartName="/ppt/theme/themeOverride11.xml" ContentType="application/vnd.openxmlformats-officedocument.themeOverride+xml"/>
  <Override PartName="/ppt/charts/chart24.xml" ContentType="application/vnd.openxmlformats-officedocument.drawingml.chart+xml"/>
  <Override PartName="/ppt/theme/themeOverride12.xml" ContentType="application/vnd.openxmlformats-officedocument.themeOverride+xml"/>
  <Override PartName="/ppt/charts/chart25.xml" ContentType="application/vnd.openxmlformats-officedocument.drawingml.chart+xml"/>
  <Override PartName="/ppt/theme/themeOverride13.xml" ContentType="application/vnd.openxmlformats-officedocument.themeOverride+xml"/>
  <Override PartName="/ppt/charts/chart26.xml" ContentType="application/vnd.openxmlformats-officedocument.drawingml.chart+xml"/>
  <Override PartName="/ppt/theme/themeOverride14.xml" ContentType="application/vnd.openxmlformats-officedocument.themeOverride+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notesSlides/notesSlide23.xml" ContentType="application/vnd.openxmlformats-officedocument.presentationml.notesSlide+xml"/>
  <Override PartName="/ppt/charts/chart27.xml" ContentType="application/vnd.openxmlformats-officedocument.drawingml.chart+xml"/>
  <Override PartName="/ppt/theme/themeOverride15.xml" ContentType="application/vnd.openxmlformats-officedocument.themeOverride+xml"/>
  <Override PartName="/ppt/charts/chart28.xml" ContentType="application/vnd.openxmlformats-officedocument.drawingml.chart+xml"/>
  <Override PartName="/ppt/theme/themeOverride16.xml" ContentType="application/vnd.openxmlformats-officedocument.themeOverride+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notesSlides/notesSlide24.xml" ContentType="application/vnd.openxmlformats-officedocument.presentationml.notesSlide+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notesSlides/notesSlide25.xml" ContentType="application/vnd.openxmlformats-officedocument.presentationml.notesSlide+xml"/>
  <Override PartName="/ppt/charts/chart29.xml" ContentType="application/vnd.openxmlformats-officedocument.drawingml.chart+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26.xml" ContentType="application/vnd.openxmlformats-officedocument.presentationml.notesSlide+xml"/>
  <Override PartName="/ppt/charts/chart30.xml" ContentType="application/vnd.openxmlformats-officedocument.drawingml.chart+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notesSlides/notesSlide27.xml" ContentType="application/vnd.openxmlformats-officedocument.presentationml.notesSlide+xml"/>
  <Override PartName="/ppt/charts/chart31.xml" ContentType="application/vnd.openxmlformats-officedocument.drawingml.chart+xml"/>
  <Override PartName="/ppt/theme/themeOverride17.xml" ContentType="application/vnd.openxmlformats-officedocument.themeOverride+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notesSlides/notesSlide28.xml" ContentType="application/vnd.openxmlformats-officedocument.presentationml.notesSlide+xml"/>
  <Override PartName="/ppt/charts/chart32.xml" ContentType="application/vnd.openxmlformats-officedocument.drawingml.chart+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notesSlides/notesSlide29.xml" ContentType="application/vnd.openxmlformats-officedocument.presentationml.notesSlide+xml"/>
  <Override PartName="/ppt/charts/chart33.xml" ContentType="application/vnd.openxmlformats-officedocument.drawingml.chart+xml"/>
  <Override PartName="/ppt/notesSlides/notesSlide30.xml" ContentType="application/vnd.openxmlformats-officedocument.presentationml.notesSlide+xml"/>
  <Override PartName="/ppt/tags/tag274.xml" ContentType="application/vnd.openxmlformats-officedocument.presentationml.tags+xml"/>
  <Override PartName="/ppt/notesSlides/notesSlide31.xml" ContentType="application/vnd.openxmlformats-officedocument.presentationml.notesSlide+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32.xml" ContentType="application/vnd.openxmlformats-officedocument.presentationml.notesSlide+xml"/>
  <Override PartName="/ppt/charts/chart37.xml" ContentType="application/vnd.openxmlformats-officedocument.drawingml.chart+xml"/>
  <Override PartName="/ppt/tags/tag281.xml" ContentType="application/vnd.openxmlformats-officedocument.presentationml.tags+xml"/>
  <Override PartName="/ppt/charts/chart38.xml" ContentType="application/vnd.openxmlformats-officedocument.drawingml.chart+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notesSlides/notesSlide33.xml" ContentType="application/vnd.openxmlformats-officedocument.presentationml.notesSlide+xml"/>
  <Override PartName="/ppt/charts/chart39.xml" ContentType="application/vnd.openxmlformats-officedocument.drawingml.chart+xml"/>
  <Override PartName="/ppt/theme/themeOverride18.xml" ContentType="application/vnd.openxmlformats-officedocument.themeOverride+xml"/>
  <Override PartName="/ppt/charts/chart40.xml" ContentType="application/vnd.openxmlformats-officedocument.drawingml.chart+xml"/>
  <Override PartName="/ppt/theme/themeOverride19.xml" ContentType="application/vnd.openxmlformats-officedocument.themeOverride+xml"/>
  <Override PartName="/ppt/tags/tag305.xml" ContentType="application/vnd.openxmlformats-officedocument.presentationml.tags+xml"/>
  <Override PartName="/ppt/charts/chart41.xml" ContentType="application/vnd.openxmlformats-officedocument.drawingml.chart+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notesSlides/notesSlide34.xml" ContentType="application/vnd.openxmlformats-officedocument.presentationml.notesSlide+xml"/>
  <Override PartName="/ppt/charts/chart42.xml" ContentType="application/vnd.openxmlformats-officedocument.drawingml.chart+xml"/>
  <Override PartName="/ppt/theme/themeOverride20.xml" ContentType="application/vnd.openxmlformats-officedocument.themeOverride+xml"/>
  <Override PartName="/ppt/charts/chart43.xml" ContentType="application/vnd.openxmlformats-officedocument.drawingml.chart+xml"/>
  <Override PartName="/ppt/theme/themeOverride21.xml" ContentType="application/vnd.openxmlformats-officedocument.themeOverride+xml"/>
  <Override PartName="/ppt/tags/tag329.xml" ContentType="application/vnd.openxmlformats-officedocument.presentationml.tags+xml"/>
  <Override PartName="/ppt/notesSlides/notesSlide35.xml" ContentType="application/vnd.openxmlformats-officedocument.presentationml.notesSlide+xml"/>
  <Override PartName="/ppt/charts/chart44.xml" ContentType="application/vnd.openxmlformats-officedocument.drawingml.chart+xml"/>
  <Override PartName="/ppt/notesSlides/notesSlide36.xml" ContentType="application/vnd.openxmlformats-officedocument.presentationml.notesSlide+xml"/>
  <Override PartName="/ppt/tags/tag330.xml" ContentType="application/vnd.openxmlformats-officedocument.presentationml.tags+xml"/>
  <Override PartName="/ppt/tags/tag331.xml" ContentType="application/vnd.openxmlformats-officedocument.presentationml.tags+xml"/>
  <Override PartName="/ppt/notesSlides/notesSlide37.xml" ContentType="application/vnd.openxmlformats-officedocument.presentationml.notesSlide+xml"/>
  <Override PartName="/ppt/charts/chart45.xml" ContentType="application/vnd.openxmlformats-officedocument.drawingml.chart+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notesSlides/notesSlide38.xml" ContentType="application/vnd.openxmlformats-officedocument.presentationml.notesSlide+xml"/>
  <Override PartName="/ppt/tags/tag338.xml" ContentType="application/vnd.openxmlformats-officedocument.presentationml.tags+xml"/>
  <Override PartName="/ppt/tags/tag339.xml" ContentType="application/vnd.openxmlformats-officedocument.presentationml.tags+xml"/>
  <Override PartName="/ppt/notesSlides/notesSlide39.xml" ContentType="application/vnd.openxmlformats-officedocument.presentationml.notesSlide+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22.xml" ContentType="application/vnd.openxmlformats-officedocument.themeOverride+xml"/>
  <Override PartName="/ppt/charts/chart47.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3.xml" ContentType="application/vnd.openxmlformats-officedocument.themeOverride+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notesSlides/notesSlide41.xml" ContentType="application/vnd.openxmlformats-officedocument.presentationml.notesSlide+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notesSlides/notesSlide42.xml" ContentType="application/vnd.openxmlformats-officedocument.presentationml.notesSlide+xml"/>
  <Override PartName="/ppt/charts/chart48.xml" ContentType="application/vnd.openxmlformats-officedocument.drawingml.chart+xml"/>
  <Override PartName="/ppt/charts/style6.xml" ContentType="application/vnd.ms-office.chartstyle+xml"/>
  <Override PartName="/ppt/charts/colors6.xml" ContentType="application/vnd.ms-office.chartcolorstyle+xml"/>
  <Override PartName="/ppt/charts/chart49.xml" ContentType="application/vnd.openxmlformats-officedocument.drawingml.chart+xml"/>
  <Override PartName="/ppt/charts/style7.xml" ContentType="application/vnd.ms-office.chartstyle+xml"/>
  <Override PartName="/ppt/charts/colors7.xml" ContentType="application/vnd.ms-office.chartcolorstyle+xml"/>
  <Override PartName="/ppt/charts/chart50.xml" ContentType="application/vnd.openxmlformats-officedocument.drawingml.chart+xml"/>
  <Override PartName="/ppt/charts/style8.xml" ContentType="application/vnd.ms-office.chartstyle+xml"/>
  <Override PartName="/ppt/charts/colors8.xml" ContentType="application/vnd.ms-office.chartcolorstyle+xml"/>
  <Override PartName="/ppt/charts/chart51.xml" ContentType="application/vnd.openxmlformats-officedocument.drawingml.chart+xml"/>
  <Override PartName="/ppt/charts/style9.xml" ContentType="application/vnd.ms-office.chartstyle+xml"/>
  <Override PartName="/ppt/charts/colors9.xml" ContentType="application/vnd.ms-office.chartcolorstyle+xml"/>
  <Override PartName="/ppt/charts/chart52.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53.xml" ContentType="application/vnd.openxmlformats-officedocument.drawingml.chart+xml"/>
  <Override PartName="/ppt/charts/style11.xml" ContentType="application/vnd.ms-office.chartstyle+xml"/>
  <Override PartName="/ppt/charts/colors11.xml" ContentType="application/vnd.ms-office.chartcolorstyle+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notesSlides/notesSlide43.xml" ContentType="application/vnd.openxmlformats-officedocument.presentationml.notesSlide+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charts/chart54.xml" ContentType="application/vnd.openxmlformats-officedocument.drawingml.chart+xml"/>
  <Override PartName="/ppt/theme/themeOverride24.xml" ContentType="application/vnd.openxmlformats-officedocument.themeOverride+xml"/>
  <Override PartName="/ppt/charts/chart55.xml" ContentType="application/vnd.openxmlformats-officedocument.drawingml.chart+xml"/>
  <Override PartName="/ppt/theme/themeOverride25.xml" ContentType="application/vnd.openxmlformats-officedocument.themeOverride+xml"/>
  <Override PartName="/ppt/tags/tag382.xml" ContentType="application/vnd.openxmlformats-officedocument.presentationml.tags+xml"/>
  <Override PartName="/ppt/notesSlides/notesSlide44.xml" ContentType="application/vnd.openxmlformats-officedocument.presentationml.notesSlide+xml"/>
  <Override PartName="/ppt/charts/chart56.xml" ContentType="application/vnd.openxmlformats-officedocument.drawingml.chart+xml"/>
  <Override PartName="/ppt/theme/themeOverride26.xml" ContentType="application/vnd.openxmlformats-officedocument.themeOverride+xml"/>
  <Override PartName="/ppt/charts/chart57.xml" ContentType="application/vnd.openxmlformats-officedocument.drawingml.chart+xml"/>
  <Override PartName="/ppt/theme/themeOverride27.xml" ContentType="application/vnd.openxmlformats-officedocument.themeOverride+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notesSlides/notesSlide45.xml" ContentType="application/vnd.openxmlformats-officedocument.presentationml.notesSlide+xml"/>
  <Override PartName="/ppt/charts/chart58.xml" ContentType="application/vnd.openxmlformats-officedocument.drawingml.chart+xml"/>
  <Override PartName="/ppt/theme/themeOverride28.xml" ContentType="application/vnd.openxmlformats-officedocument.themeOverride+xml"/>
  <Override PartName="/ppt/charts/chart59.xml" ContentType="application/vnd.openxmlformats-officedocument.drawingml.chart+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notesSlides/notesSlide46.xml" ContentType="application/vnd.openxmlformats-officedocument.presentationml.notesSlide+xml"/>
  <Override PartName="/ppt/charts/chart60.xml" ContentType="application/vnd.openxmlformats-officedocument.drawingml.chart+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notesSlides/notesSlide47.xml" ContentType="application/vnd.openxmlformats-officedocument.presentationml.notesSlide+xml"/>
  <Override PartName="/ppt/charts/chart61.xml" ContentType="application/vnd.openxmlformats-officedocument.drawingml.chart+xml"/>
  <Override PartName="/ppt/charts/style12.xml" ContentType="application/vnd.ms-office.chartstyle+xml"/>
  <Override PartName="/ppt/charts/colors12.xml" ContentType="application/vnd.ms-office.chartcolorstyle+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notesSlides/notesSlide48.xml" ContentType="application/vnd.openxmlformats-officedocument.presentationml.notesSlide+xml"/>
  <Override PartName="/ppt/charts/chart62.xml" ContentType="application/vnd.openxmlformats-officedocument.drawingml.chart+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notesSlides/notesSlide49.xml" ContentType="application/vnd.openxmlformats-officedocument.presentationml.notesSlide+xml"/>
  <Override PartName="/ppt/charts/chart63.xml" ContentType="application/vnd.openxmlformats-officedocument.drawingml.chart+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notesSlides/notesSlide50.xml" ContentType="application/vnd.openxmlformats-officedocument.presentationml.notesSlide+xml"/>
  <Override PartName="/ppt/charts/chart6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65.xml" ContentType="application/vnd.openxmlformats-officedocument.drawingml.chart+xml"/>
  <Override PartName="/ppt/theme/themeOverride29.xml" ContentType="application/vnd.openxmlformats-officedocument.themeOverride+xml"/>
  <Override PartName="/ppt/notesSlides/notesSlide51.xml" ContentType="application/vnd.openxmlformats-officedocument.presentationml.notesSlide+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notesSlides/notesSlide52.xml" ContentType="application/vnd.openxmlformats-officedocument.presentationml.notesSlide+xml"/>
  <Override PartName="/ppt/charts/chart66.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67.xml" ContentType="application/vnd.openxmlformats-officedocument.drawingml.chart+xml"/>
  <Override PartName="/ppt/theme/themeOverride30.xml" ContentType="application/vnd.openxmlformats-officedocument.themeOverride+xml"/>
  <Override PartName="/ppt/tags/tag421.xml" ContentType="application/vnd.openxmlformats-officedocument.presentationml.tags+xml"/>
  <Override PartName="/ppt/notesSlides/notesSlide53.xml" ContentType="application/vnd.openxmlformats-officedocument.presentationml.notesSlide+xml"/>
  <Override PartName="/ppt/charts/chart68.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2.xml" ContentType="application/vnd.openxmlformats-officedocument.drawingml.chartshape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notesSlides/notesSlide54.xml" ContentType="application/vnd.openxmlformats-officedocument.presentationml.notesSlide+xml"/>
  <Override PartName="/ppt/charts/chart6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70.xml" ContentType="application/vnd.openxmlformats-officedocument.drawingml.chart+xml"/>
  <Override PartName="/ppt/tags/tag432.xml" ContentType="application/vnd.openxmlformats-officedocument.presentationml.tags+xml"/>
  <Override PartName="/ppt/tags/tag433.xml" ContentType="application/vnd.openxmlformats-officedocument.presentationml.tags+xml"/>
  <Override PartName="/ppt/notesSlides/notesSlide55.xml" ContentType="application/vnd.openxmlformats-officedocument.presentationml.notesSlide+xml"/>
  <Override PartName="/ppt/tags/tag434.xml" ContentType="application/vnd.openxmlformats-officedocument.presentationml.tags+xml"/>
  <Override PartName="/ppt/tags/tag435.xml" ContentType="application/vnd.openxmlformats-officedocument.presentationml.tags+xml"/>
  <Override PartName="/ppt/notesSlides/notesSlide56.xml" ContentType="application/vnd.openxmlformats-officedocument.presentationml.notesSlide+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notesSlides/notesSlide57.xml" ContentType="application/vnd.openxmlformats-officedocument.presentationml.notesSlide+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notesSlides/notesSlide58.xml" ContentType="application/vnd.openxmlformats-officedocument.presentationml.notesSlide+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notesSlides/notesSlide59.xml" ContentType="application/vnd.openxmlformats-officedocument.presentationml.notesSlide+xml"/>
  <Override PartName="/ppt/tags/tag455.xml" ContentType="application/vnd.openxmlformats-officedocument.presentationml.tags+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31.xml" ContentType="application/vnd.openxmlformats-officedocument.themeOverride+xml"/>
  <Override PartName="/ppt/charts/chart74.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32.xml" ContentType="application/vnd.openxmlformats-officedocument.themeOverride+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notesSlides/notesSlide60.xml" ContentType="application/vnd.openxmlformats-officedocument.presentationml.notesSlide+xml"/>
  <Override PartName="/ppt/charts/chart75.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33.xml" ContentType="application/vnd.openxmlformats-officedocument.themeOverride+xml"/>
  <Override PartName="/ppt/charts/chart76.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34.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77.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67.xml" ContentType="application/vnd.openxmlformats-officedocument.presentationml.notesSlide+xml"/>
  <Override PartName="/ppt/charts/chart78.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68.xml" ContentType="application/vnd.openxmlformats-officedocument.presentationml.notesSlide+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notesSlides/notesSlide69.xml" ContentType="application/vnd.openxmlformats-officedocument.presentationml.notesSlide+xml"/>
  <Override PartName="/ppt/charts/chart79.xml" ContentType="application/vnd.openxmlformats-officedocument.drawingml.chart+xml"/>
  <Override PartName="/ppt/theme/themeOverride35.xml" ContentType="application/vnd.openxmlformats-officedocument.themeOverride+xml"/>
  <Override PartName="/ppt/charts/chart80.xml" ContentType="application/vnd.openxmlformats-officedocument.drawingml.chart+xml"/>
  <Override PartName="/ppt/theme/themeOverride36.xml" ContentType="application/vnd.openxmlformats-officedocument.themeOverride+xml"/>
  <Override PartName="/ppt/notesSlides/notesSlide70.xml" ContentType="application/vnd.openxmlformats-officedocument.presentationml.notesSlide+xml"/>
  <Override PartName="/ppt/tags/tag478.xml" ContentType="application/vnd.openxmlformats-officedocument.presentationml.tags+xml"/>
  <Override PartName="/ppt/tags/tag479.xml" ContentType="application/vnd.openxmlformats-officedocument.presentationml.tags+xml"/>
  <Override PartName="/ppt/notesSlides/notesSlide71.xml" ContentType="application/vnd.openxmlformats-officedocument.presentationml.notesSlide+xml"/>
  <Override PartName="/ppt/charts/chart81.xml" ContentType="application/vnd.openxmlformats-officedocument.drawingml.chart+xml"/>
  <Override PartName="/ppt/charts/style23.xml" ContentType="application/vnd.ms-office.chartstyle+xml"/>
  <Override PartName="/ppt/charts/colors23.xml" ContentType="application/vnd.ms-office.chartcolorstyle+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notesSlides/notesSlide72.xml" ContentType="application/vnd.openxmlformats-officedocument.presentationml.notesSlide+xml"/>
  <Override PartName="/ppt/charts/chart82.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37.xml" ContentType="application/vnd.openxmlformats-officedocument.themeOverride+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notesSlides/notesSlide73.xml" ContentType="application/vnd.openxmlformats-officedocument.presentationml.notesSlide+xml"/>
  <Override PartName="/ppt/charts/chart83.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38.xml" ContentType="application/vnd.openxmlformats-officedocument.themeOverride+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notesSlides/notesSlide74.xml" ContentType="application/vnd.openxmlformats-officedocument.presentationml.notesSlide+xml"/>
  <Override PartName="/ppt/charts/chart84.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39.xml" ContentType="application/vnd.openxmlformats-officedocument.themeOverride+xml"/>
  <Override PartName="/ppt/notesSlides/notesSlide75.xml" ContentType="application/vnd.openxmlformats-officedocument.presentationml.notesSlide+xml"/>
  <Override PartName="/ppt/charts/chart85.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76.xml" ContentType="application/vnd.openxmlformats-officedocument.presentationml.notesSlide+xml"/>
  <Override PartName="/ppt/charts/chart86.xml" ContentType="application/vnd.openxmlformats-officedocument.drawingml.chart+xml"/>
  <Override PartName="/ppt/charts/style28.xml" ContentType="application/vnd.ms-office.chartstyle+xml"/>
  <Override PartName="/ppt/charts/colors28.xml" ContentType="application/vnd.ms-office.chartcolorstyle+xml"/>
  <Override PartName="/ppt/drawings/drawing3.xml" ContentType="application/vnd.openxmlformats-officedocument.drawingml.chartshapes+xml"/>
  <Override PartName="/ppt/charts/chart87.xml" ContentType="application/vnd.openxmlformats-officedocument.drawingml.chart+xml"/>
  <Override PartName="/ppt/charts/style29.xml" ContentType="application/vnd.ms-office.chartstyle+xml"/>
  <Override PartName="/ppt/charts/colors29.xml" ContentType="application/vnd.ms-office.chartcolorstyle+xml"/>
  <Override PartName="/ppt/drawings/drawing4.xml" ContentType="application/vnd.openxmlformats-officedocument.drawingml.chartshapes+xml"/>
  <Override PartName="/ppt/notesSlides/notesSlide77.xml" ContentType="application/vnd.openxmlformats-officedocument.presentationml.notesSlide+xml"/>
  <Override PartName="/ppt/charts/chart88.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78.xml" ContentType="application/vnd.openxmlformats-officedocument.presentationml.notesSlide+xml"/>
  <Override PartName="/ppt/charts/chart89.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40.xml" ContentType="application/vnd.openxmlformats-officedocument.themeOverride+xml"/>
  <Override PartName="/ppt/notesSlides/notesSlide79.xml" ContentType="application/vnd.openxmlformats-officedocument.presentationml.notesSlide+xml"/>
  <Override PartName="/ppt/charts/chart90.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80.xml" ContentType="application/vnd.openxmlformats-officedocument.presentationml.notesSlide+xml"/>
  <Override PartName="/ppt/charts/chart91.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41.xml" ContentType="application/vnd.openxmlformats-officedocument.themeOverride+xml"/>
  <Override PartName="/ppt/charts/chart92.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81.xml" ContentType="application/vnd.openxmlformats-officedocument.presentationml.notesSlide+xml"/>
  <Override PartName="/ppt/charts/chart93.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42.xml" ContentType="application/vnd.openxmlformats-officedocument.themeOverride+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notesSlides/notesSlide82.xml" ContentType="application/vnd.openxmlformats-officedocument.presentationml.notesSlide+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charts/chart94.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95.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85.xml" ContentType="application/vnd.openxmlformats-officedocument.presentationml.notesSlide+xml"/>
  <Override PartName="/ppt/charts/chart96.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97.xml" ContentType="application/vnd.openxmlformats-officedocument.drawingml.chart+xml"/>
  <Override PartName="/ppt/charts/style39.xml" ContentType="application/vnd.ms-office.chartstyle+xml"/>
  <Override PartName="/ppt/charts/colors39.xml" ContentType="application/vnd.ms-office.chartcolorstyle+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notesSlides/notesSlide86.xml" ContentType="application/vnd.openxmlformats-officedocument.presentationml.notesSlide+xml"/>
  <Override PartName="/ppt/tags/tag508.xml" ContentType="application/vnd.openxmlformats-officedocument.presentationml.tags+xml"/>
  <Override PartName="/ppt/notesSlides/notesSlide87.xml" ContentType="application/vnd.openxmlformats-officedocument.presentationml.notesSlide+xml"/>
  <Override PartName="/ppt/charts/chart98.xml" ContentType="application/vnd.openxmlformats-officedocument.drawingml.chart+xml"/>
  <Override PartName="/ppt/charts/style40.xml" ContentType="application/vnd.ms-office.chartstyle+xml"/>
  <Override PartName="/ppt/charts/colors40.xml" ContentType="application/vnd.ms-office.chartcolorstyle+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notesSlides/notesSlide88.xml" ContentType="application/vnd.openxmlformats-officedocument.presentationml.notesSlide+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notesSlides/notesSlide89.xml" ContentType="application/vnd.openxmlformats-officedocument.presentationml.notesSlide+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notesSlides/notesSlide90.xml" ContentType="application/vnd.openxmlformats-officedocument.presentationml.notesSlide+xml"/>
  <Override PartName="/ppt/tags/tag521.xml" ContentType="application/vnd.openxmlformats-officedocument.presentationml.tags+xml"/>
  <Override PartName="/ppt/notesSlides/notesSlide91.xml" ContentType="application/vnd.openxmlformats-officedocument.presentationml.notesSlide+xml"/>
  <Override PartName="/ppt/charts/chart99.xml" ContentType="application/vnd.openxmlformats-officedocument.drawingml.chart+xml"/>
  <Override PartName="/ppt/charts/style41.xml" ContentType="application/vnd.ms-office.chartstyle+xml"/>
  <Override PartName="/ppt/charts/colors41.xml" ContentType="application/vnd.ms-office.chartcolorstyle+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notesSlides/notesSlide92.xml" ContentType="application/vnd.openxmlformats-officedocument.presentationml.notesSlide+xml"/>
  <Override PartName="/ppt/charts/chart100.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3.xml" ContentType="application/vnd.openxmlformats-officedocument.themeOverride+xml"/>
  <Override PartName="/ppt/charts/chart101.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44.xml" ContentType="application/vnd.openxmlformats-officedocument.themeOverride+xml"/>
  <Override PartName="/ppt/charts/chart10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45.xml" ContentType="application/vnd.openxmlformats-officedocument.themeOverride+xml"/>
  <Override PartName="/ppt/tags/tag526.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notesSlides/notesSlide95.xml" ContentType="application/vnd.openxmlformats-officedocument.presentationml.notesSlide+xml"/>
  <Override PartName="/ppt/charts/chart103.xml" ContentType="application/vnd.openxmlformats-officedocument.drawingml.chart+xml"/>
  <Override PartName="/ppt/charts/style45.xml" ContentType="application/vnd.ms-office.chartstyle+xml"/>
  <Override PartName="/ppt/charts/colors45.xml" ContentType="application/vnd.ms-office.chartcolorstyle+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notesSlides/notesSlide96.xml" ContentType="application/vnd.openxmlformats-officedocument.presentationml.notesSlide+xml"/>
  <Override PartName="/ppt/charts/chart104.xml" ContentType="application/vnd.openxmlformats-officedocument.drawingml.chart+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notesSlides/notesSlide97.xml" ContentType="application/vnd.openxmlformats-officedocument.presentationml.notesSlide+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charts/chart105.xml" ContentType="application/vnd.openxmlformats-officedocument.drawingml.chart+xml"/>
  <Override PartName="/ppt/charts/style46.xml" ContentType="application/vnd.ms-office.chartstyle+xml"/>
  <Override PartName="/ppt/charts/colors46.xml" ContentType="application/vnd.ms-office.chartcolorstyle+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notesSlides/notesSlide98.xml" ContentType="application/vnd.openxmlformats-officedocument.presentationml.notesSlide+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notesSlides/notesSlide99.xml" ContentType="application/vnd.openxmlformats-officedocument.presentationml.notesSlide+xml"/>
  <Override PartName="/ppt/charts/chart106.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107.xml" ContentType="application/vnd.openxmlformats-officedocument.drawingml.chart+xml"/>
  <Override PartName="/ppt/charts/style48.xml" ContentType="application/vnd.ms-office.chartstyle+xml"/>
  <Override PartName="/ppt/charts/colors48.xml" ContentType="application/vnd.ms-office.chartcolorstyle+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notesSlides/notesSlide100.xml" ContentType="application/vnd.openxmlformats-officedocument.presentationml.notesSlide+xml"/>
  <Override PartName="/ppt/charts/chart108.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109.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110.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111.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notesSlides/notesSlide103.xml" ContentType="application/vnd.openxmlformats-officedocument.presentationml.notesSlide+xml"/>
  <Override PartName="/ppt/charts/chart112.xml" ContentType="application/vnd.openxmlformats-officedocument.drawingml.chart+xml"/>
  <Override PartName="/ppt/charts/chart113.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11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115.xml" ContentType="application/vnd.openxmlformats-officedocument.drawingml.chart+xml"/>
  <Override PartName="/ppt/charts/style55.xml" ContentType="application/vnd.ms-office.chartstyle+xml"/>
  <Override PartName="/ppt/charts/colors55.xml" ContentType="application/vnd.ms-office.chartcolorstyle+xml"/>
  <Override PartName="/ppt/notesSlides/notesSlide104.xml" ContentType="application/vnd.openxmlformats-officedocument.presentationml.notesSlide+xml"/>
  <Override PartName="/ppt/tags/tag626.xml" ContentType="application/vnd.openxmlformats-officedocument.presentationml.tags+xml"/>
  <Override PartName="/ppt/notesSlides/notesSlide105.xml" ContentType="application/vnd.openxmlformats-officedocument.presentationml.notesSlide+xml"/>
  <Override PartName="/ppt/tags/tag627.xml" ContentType="application/vnd.openxmlformats-officedocument.presentationml.tags+xml"/>
  <Override PartName="/ppt/notesSlides/notesSlide106.xml" ContentType="application/vnd.openxmlformats-officedocument.presentationml.notesSlide+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notesSlides/notesSlide107.xml" ContentType="application/vnd.openxmlformats-officedocument.presentationml.notesSlide+xml"/>
  <Override PartName="/ppt/charts/chart116.xml" ContentType="application/vnd.openxmlformats-officedocument.drawingml.chart+xml"/>
  <Override PartName="/ppt/theme/themeOverride46.xml" ContentType="application/vnd.openxmlformats-officedocument.themeOverride+xml"/>
  <Override PartName="/ppt/charts/chart117.xml" ContentType="application/vnd.openxmlformats-officedocument.drawingml.chart+xml"/>
  <Override PartName="/ppt/charts/style56.xml" ContentType="application/vnd.ms-office.chartstyle+xml"/>
  <Override PartName="/ppt/charts/colors56.xml" ContentType="application/vnd.ms-office.chartcolorstyle+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notesSlides/notesSlide108.xml" ContentType="application/vnd.openxmlformats-officedocument.presentationml.notesSlide+xml"/>
  <Override PartName="/ppt/charts/chart118.xml" ContentType="application/vnd.openxmlformats-officedocument.drawingml.chart+xml"/>
  <Override PartName="/ppt/charts/style57.xml" ContentType="application/vnd.ms-office.chartstyle+xml"/>
  <Override PartName="/ppt/charts/colors57.xml" ContentType="application/vnd.ms-office.chartcolorstyle+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notesSlides/notesSlide109.xml" ContentType="application/vnd.openxmlformats-officedocument.presentationml.notesSlide+xml"/>
  <Override PartName="/ppt/charts/chart119.xml" ContentType="application/vnd.openxmlformats-officedocument.drawingml.chart+xml"/>
  <Override PartName="/ppt/theme/themeOverride47.xml" ContentType="application/vnd.openxmlformats-officedocument.themeOverride+xml"/>
  <Override PartName="/ppt/charts/chart120.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48.xml" ContentType="application/vnd.openxmlformats-officedocument.themeOverride+xml"/>
  <Override PartName="/ppt/charts/chart121.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49.xml" ContentType="application/vnd.openxmlformats-officedocument.themeOverride+xml"/>
  <Override PartName="/ppt/notesSlides/notesSlide110.xml" ContentType="application/vnd.openxmlformats-officedocument.presentationml.notesSlide+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notesSlides/notesSlide111.xml" ContentType="application/vnd.openxmlformats-officedocument.presentationml.notesSlide+xml"/>
  <Override PartName="/ppt/tags/tag671.xml" ContentType="application/vnd.openxmlformats-officedocument.presentationml.tags+xml"/>
  <Override PartName="/ppt/notesSlides/notesSlide1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772" r:id="rId4"/>
    <p:sldMasterId id="2147484774" r:id="rId5"/>
    <p:sldMasterId id="2147484791" r:id="rId6"/>
    <p:sldMasterId id="2147484806" r:id="rId7"/>
    <p:sldMasterId id="2147484874" r:id="rId8"/>
    <p:sldMasterId id="2147485025" r:id="rId9"/>
    <p:sldMasterId id="2147484913" r:id="rId10"/>
    <p:sldMasterId id="2147484981" r:id="rId11"/>
    <p:sldMasterId id="2147485070" r:id="rId12"/>
    <p:sldMasterId id="2147485084" r:id="rId13"/>
    <p:sldMasterId id="2147485090" r:id="rId14"/>
  </p:sldMasterIdLst>
  <p:notesMasterIdLst>
    <p:notesMasterId r:id="rId180"/>
  </p:notesMasterIdLst>
  <p:handoutMasterIdLst>
    <p:handoutMasterId r:id="rId181"/>
  </p:handoutMasterIdLst>
  <p:sldIdLst>
    <p:sldId id="1394" r:id="rId15"/>
    <p:sldId id="2145707212" r:id="rId16"/>
    <p:sldId id="5569" r:id="rId17"/>
    <p:sldId id="2145707173" r:id="rId18"/>
    <p:sldId id="2147479394" r:id="rId19"/>
    <p:sldId id="5367" r:id="rId20"/>
    <p:sldId id="5365" r:id="rId21"/>
    <p:sldId id="2147479628" r:id="rId22"/>
    <p:sldId id="2145707136" r:id="rId23"/>
    <p:sldId id="2145707208" r:id="rId24"/>
    <p:sldId id="4855" r:id="rId25"/>
    <p:sldId id="2147479223" r:id="rId26"/>
    <p:sldId id="2147479224" r:id="rId27"/>
    <p:sldId id="2147479226" r:id="rId28"/>
    <p:sldId id="2147479227" r:id="rId29"/>
    <p:sldId id="2147479252" r:id="rId30"/>
    <p:sldId id="2147479691" r:id="rId31"/>
    <p:sldId id="2145706977" r:id="rId32"/>
    <p:sldId id="2147479390" r:id="rId33"/>
    <p:sldId id="2147479391" r:id="rId34"/>
    <p:sldId id="2147479631" r:id="rId35"/>
    <p:sldId id="2147479625" r:id="rId36"/>
    <p:sldId id="2147479392" r:id="rId37"/>
    <p:sldId id="2145707260" r:id="rId38"/>
    <p:sldId id="2147479630" r:id="rId39"/>
    <p:sldId id="2145707219" r:id="rId40"/>
    <p:sldId id="2147479258" r:id="rId41"/>
    <p:sldId id="2147479259" r:id="rId42"/>
    <p:sldId id="2147479652" r:id="rId43"/>
    <p:sldId id="2145707369" r:id="rId44"/>
    <p:sldId id="5402" r:id="rId45"/>
    <p:sldId id="2145707286" r:id="rId46"/>
    <p:sldId id="2145707237" r:id="rId47"/>
    <p:sldId id="2145707285" r:id="rId48"/>
    <p:sldId id="2145707159" r:id="rId49"/>
    <p:sldId id="2147479262" r:id="rId50"/>
    <p:sldId id="2147479343" r:id="rId51"/>
    <p:sldId id="2147479344" r:id="rId52"/>
    <p:sldId id="2147479287" r:id="rId53"/>
    <p:sldId id="2147479679" r:id="rId54"/>
    <p:sldId id="2147479399" r:id="rId55"/>
    <p:sldId id="2147479400" r:id="rId56"/>
    <p:sldId id="2147479686" r:id="rId57"/>
    <p:sldId id="2147479119" r:id="rId58"/>
    <p:sldId id="2147479120" r:id="rId59"/>
    <p:sldId id="2145707241" r:id="rId60"/>
    <p:sldId id="2147479659" r:id="rId61"/>
    <p:sldId id="2147479643" r:id="rId62"/>
    <p:sldId id="2147479299" r:id="rId63"/>
    <p:sldId id="2147479661" r:id="rId64"/>
    <p:sldId id="2147479644" r:id="rId65"/>
    <p:sldId id="5157" r:id="rId66"/>
    <p:sldId id="2147479645" r:id="rId67"/>
    <p:sldId id="2145707035" r:id="rId68"/>
    <p:sldId id="2147479446" r:id="rId69"/>
    <p:sldId id="2147479604" r:id="rId70"/>
    <p:sldId id="2147479662" r:id="rId71"/>
    <p:sldId id="2147479663" r:id="rId72"/>
    <p:sldId id="2147479646" r:id="rId73"/>
    <p:sldId id="2145707249" r:id="rId74"/>
    <p:sldId id="2147479336" r:id="rId75"/>
    <p:sldId id="2145707217" r:id="rId76"/>
    <p:sldId id="2147479642" r:id="rId77"/>
    <p:sldId id="2145707177" r:id="rId78"/>
    <p:sldId id="2147479708" r:id="rId79"/>
    <p:sldId id="2147479709" r:id="rId80"/>
    <p:sldId id="2147479470" r:id="rId81"/>
    <p:sldId id="2147479082" r:id="rId82"/>
    <p:sldId id="2147479688" r:id="rId83"/>
    <p:sldId id="2147479696" r:id="rId84"/>
    <p:sldId id="2147479695" r:id="rId85"/>
    <p:sldId id="2147479309" r:id="rId86"/>
    <p:sldId id="2147479698" r:id="rId87"/>
    <p:sldId id="2145707258" r:id="rId88"/>
    <p:sldId id="2147479374" r:id="rId89"/>
    <p:sldId id="2147479699" r:id="rId90"/>
    <p:sldId id="2147479694" r:id="rId91"/>
    <p:sldId id="2147479474" r:id="rId92"/>
    <p:sldId id="2147479693" r:id="rId93"/>
    <p:sldId id="2145707266" r:id="rId94"/>
    <p:sldId id="2145706981" r:id="rId95"/>
    <p:sldId id="2145707367" r:id="rId96"/>
    <p:sldId id="2145707317" r:id="rId97"/>
    <p:sldId id="2147479647" r:id="rId98"/>
    <p:sldId id="2147479648" r:id="rId99"/>
    <p:sldId id="2147479340" r:id="rId100"/>
    <p:sldId id="2147479680" r:id="rId101"/>
    <p:sldId id="2145707268" r:id="rId102"/>
    <p:sldId id="2145706964" r:id="rId103"/>
    <p:sldId id="2147479681" r:id="rId104"/>
    <p:sldId id="2147479682" r:id="rId105"/>
    <p:sldId id="5035" r:id="rId106"/>
    <p:sldId id="2145706984" r:id="rId107"/>
    <p:sldId id="2147479639" r:id="rId108"/>
    <p:sldId id="2147479334" r:id="rId109"/>
    <p:sldId id="2147479420" r:id="rId110"/>
    <p:sldId id="5527" r:id="rId111"/>
    <p:sldId id="2145706955" r:id="rId112"/>
    <p:sldId id="2145707238" r:id="rId113"/>
    <p:sldId id="2145706957" r:id="rId114"/>
    <p:sldId id="5531" r:id="rId115"/>
    <p:sldId id="2145707239" r:id="rId116"/>
    <p:sldId id="2145707278" r:id="rId117"/>
    <p:sldId id="2147479096" r:id="rId118"/>
    <p:sldId id="2147479098" r:id="rId119"/>
    <p:sldId id="2147479665" r:id="rId120"/>
    <p:sldId id="4889" r:id="rId121"/>
    <p:sldId id="2147479393" r:id="rId122"/>
    <p:sldId id="2147479410" r:id="rId123"/>
    <p:sldId id="2147479411" r:id="rId124"/>
    <p:sldId id="2147479678" r:id="rId125"/>
    <p:sldId id="2147479653" r:id="rId126"/>
    <p:sldId id="2147479656" r:id="rId127"/>
    <p:sldId id="2147479221" r:id="rId128"/>
    <p:sldId id="2147479222" r:id="rId129"/>
    <p:sldId id="2145707141" r:id="rId130"/>
    <p:sldId id="2147479711" r:id="rId131"/>
    <p:sldId id="5104" r:id="rId132"/>
    <p:sldId id="2147479712" r:id="rId133"/>
    <p:sldId id="2147479395" r:id="rId134"/>
    <p:sldId id="2147479397" r:id="rId135"/>
    <p:sldId id="2147479706" r:id="rId136"/>
    <p:sldId id="2147479705" r:id="rId137"/>
    <p:sldId id="2147479107" r:id="rId138"/>
    <p:sldId id="5394" r:id="rId139"/>
    <p:sldId id="2147479559" r:id="rId140"/>
    <p:sldId id="2147479666" r:id="rId141"/>
    <p:sldId id="2147479544" r:id="rId142"/>
    <p:sldId id="2147479546" r:id="rId143"/>
    <p:sldId id="2147479548" r:id="rId144"/>
    <p:sldId id="2147479667" r:id="rId145"/>
    <p:sldId id="5396" r:id="rId146"/>
    <p:sldId id="2147479632" r:id="rId147"/>
    <p:sldId id="2147479668" r:id="rId148"/>
    <p:sldId id="2147479670" r:id="rId149"/>
    <p:sldId id="2147479634" r:id="rId150"/>
    <p:sldId id="2147479700" r:id="rId151"/>
    <p:sldId id="2147479609" r:id="rId152"/>
    <p:sldId id="2147479584" r:id="rId153"/>
    <p:sldId id="2147479684" r:id="rId154"/>
    <p:sldId id="2147479396" r:id="rId155"/>
    <p:sldId id="2145707281" r:id="rId156"/>
    <p:sldId id="2147479257" r:id="rId157"/>
    <p:sldId id="2147479364" r:id="rId158"/>
    <p:sldId id="2147479108" r:id="rId159"/>
    <p:sldId id="2147479692" r:id="rId160"/>
    <p:sldId id="2147479607" r:id="rId161"/>
    <p:sldId id="2147479674" r:id="rId162"/>
    <p:sldId id="2145707024" r:id="rId163"/>
    <p:sldId id="2147479683" r:id="rId164"/>
    <p:sldId id="2147479443" r:id="rId165"/>
    <p:sldId id="5301" r:id="rId166"/>
    <p:sldId id="2147479109" r:id="rId167"/>
    <p:sldId id="2147479664" r:id="rId168"/>
    <p:sldId id="2147479710" r:id="rId169"/>
    <p:sldId id="2147479353" r:id="rId170"/>
    <p:sldId id="2145707181" r:id="rId171"/>
    <p:sldId id="2147479675" r:id="rId172"/>
    <p:sldId id="2147479578" r:id="rId173"/>
    <p:sldId id="2147479635" r:id="rId174"/>
    <p:sldId id="2147479551" r:id="rId175"/>
    <p:sldId id="2147479567" r:id="rId176"/>
    <p:sldId id="2147479676" r:id="rId177"/>
    <p:sldId id="2147479637" r:id="rId178"/>
    <p:sldId id="5791" r:id="rId179"/>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7D31"/>
    <a:srgbClr val="00B050"/>
    <a:srgbClr val="CCCCFF"/>
    <a:srgbClr val="CC66FF"/>
    <a:srgbClr val="9966FF"/>
    <a:srgbClr val="F2F6F8"/>
    <a:srgbClr val="D9D9D9"/>
    <a:srgbClr val="0000FF"/>
    <a:srgbClr val="D0CECE"/>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502" autoAdjust="0"/>
    <p:restoredTop sz="94660"/>
  </p:normalViewPr>
  <p:slideViewPr>
    <p:cSldViewPr snapToGrid="0">
      <p:cViewPr varScale="1">
        <p:scale>
          <a:sx n="75" d="100"/>
          <a:sy n="75" d="100"/>
        </p:scale>
        <p:origin x="1109" y="62"/>
      </p:cViewPr>
      <p:guideLst/>
    </p:cSldViewPr>
  </p:slideViewPr>
  <p:notesTextViewPr>
    <p:cViewPr>
      <p:scale>
        <a:sx n="1" d="1"/>
        <a:sy n="1" d="1"/>
      </p:scale>
      <p:origin x="0" y="0"/>
    </p:cViewPr>
  </p:notesTextViewPr>
  <p:sorterViewPr>
    <p:cViewPr>
      <p:scale>
        <a:sx n="100" d="100"/>
        <a:sy n="100" d="100"/>
      </p:scale>
      <p:origin x="0" y="-3365"/>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3.xml"/><Relationship Id="rId21" Type="http://schemas.openxmlformats.org/officeDocument/2006/relationships/slide" Target="slides/slide7.xml"/><Relationship Id="rId42" Type="http://schemas.openxmlformats.org/officeDocument/2006/relationships/slide" Target="slides/slide28.xml"/><Relationship Id="rId63" Type="http://schemas.openxmlformats.org/officeDocument/2006/relationships/slide" Target="slides/slide49.xml"/><Relationship Id="rId84" Type="http://schemas.openxmlformats.org/officeDocument/2006/relationships/slide" Target="slides/slide70.xml"/><Relationship Id="rId138" Type="http://schemas.openxmlformats.org/officeDocument/2006/relationships/slide" Target="slides/slide124.xml"/><Relationship Id="rId159" Type="http://schemas.openxmlformats.org/officeDocument/2006/relationships/slide" Target="slides/slide145.xml"/><Relationship Id="rId170" Type="http://schemas.openxmlformats.org/officeDocument/2006/relationships/slide" Target="slides/slide156.xml"/><Relationship Id="rId107" Type="http://schemas.openxmlformats.org/officeDocument/2006/relationships/slide" Target="slides/slide93.xml"/><Relationship Id="rId11" Type="http://schemas.openxmlformats.org/officeDocument/2006/relationships/slideMaster" Target="slideMasters/slideMaster8.xml"/><Relationship Id="rId32" Type="http://schemas.openxmlformats.org/officeDocument/2006/relationships/slide" Target="slides/slide18.xml"/><Relationship Id="rId53" Type="http://schemas.openxmlformats.org/officeDocument/2006/relationships/slide" Target="slides/slide39.xml"/><Relationship Id="rId74" Type="http://schemas.openxmlformats.org/officeDocument/2006/relationships/slide" Target="slides/slide60.xml"/><Relationship Id="rId128" Type="http://schemas.openxmlformats.org/officeDocument/2006/relationships/slide" Target="slides/slide114.xml"/><Relationship Id="rId149" Type="http://schemas.openxmlformats.org/officeDocument/2006/relationships/slide" Target="slides/slide135.xml"/><Relationship Id="rId5" Type="http://schemas.openxmlformats.org/officeDocument/2006/relationships/slideMaster" Target="slideMasters/slideMaster2.xml"/><Relationship Id="rId95" Type="http://schemas.openxmlformats.org/officeDocument/2006/relationships/slide" Target="slides/slide81.xml"/><Relationship Id="rId160" Type="http://schemas.openxmlformats.org/officeDocument/2006/relationships/slide" Target="slides/slide146.xml"/><Relationship Id="rId181" Type="http://schemas.openxmlformats.org/officeDocument/2006/relationships/handoutMaster" Target="handoutMasters/handoutMaster1.xml"/><Relationship Id="rId22" Type="http://schemas.openxmlformats.org/officeDocument/2006/relationships/slide" Target="slides/slide8.xml"/><Relationship Id="rId43" Type="http://schemas.openxmlformats.org/officeDocument/2006/relationships/slide" Target="slides/slide29.xml"/><Relationship Id="rId64" Type="http://schemas.openxmlformats.org/officeDocument/2006/relationships/slide" Target="slides/slide50.xml"/><Relationship Id="rId118" Type="http://schemas.openxmlformats.org/officeDocument/2006/relationships/slide" Target="slides/slide104.xml"/><Relationship Id="rId139" Type="http://schemas.openxmlformats.org/officeDocument/2006/relationships/slide" Target="slides/slide125.xml"/><Relationship Id="rId85" Type="http://schemas.openxmlformats.org/officeDocument/2006/relationships/slide" Target="slides/slide71.xml"/><Relationship Id="rId150" Type="http://schemas.openxmlformats.org/officeDocument/2006/relationships/slide" Target="slides/slide136.xml"/><Relationship Id="rId171" Type="http://schemas.openxmlformats.org/officeDocument/2006/relationships/slide" Target="slides/slide157.xml"/><Relationship Id="rId12" Type="http://schemas.openxmlformats.org/officeDocument/2006/relationships/slideMaster" Target="slideMasters/slideMaster9.xml"/><Relationship Id="rId33" Type="http://schemas.openxmlformats.org/officeDocument/2006/relationships/slide" Target="slides/slide19.xml"/><Relationship Id="rId108" Type="http://schemas.openxmlformats.org/officeDocument/2006/relationships/slide" Target="slides/slide94.xml"/><Relationship Id="rId129" Type="http://schemas.openxmlformats.org/officeDocument/2006/relationships/slide" Target="slides/slide115.xml"/><Relationship Id="rId54" Type="http://schemas.openxmlformats.org/officeDocument/2006/relationships/slide" Target="slides/slide40.xml"/><Relationship Id="rId75" Type="http://schemas.openxmlformats.org/officeDocument/2006/relationships/slide" Target="slides/slide61.xml"/><Relationship Id="rId96" Type="http://schemas.openxmlformats.org/officeDocument/2006/relationships/slide" Target="slides/slide82.xml"/><Relationship Id="rId140" Type="http://schemas.openxmlformats.org/officeDocument/2006/relationships/slide" Target="slides/slide126.xml"/><Relationship Id="rId161" Type="http://schemas.openxmlformats.org/officeDocument/2006/relationships/slide" Target="slides/slide147.xml"/><Relationship Id="rId182" Type="http://schemas.openxmlformats.org/officeDocument/2006/relationships/presProps" Target="presProps.xml"/><Relationship Id="rId6" Type="http://schemas.openxmlformats.org/officeDocument/2006/relationships/slideMaster" Target="slideMasters/slideMaster3.xml"/><Relationship Id="rId23" Type="http://schemas.openxmlformats.org/officeDocument/2006/relationships/slide" Target="slides/slide9.xml"/><Relationship Id="rId119" Type="http://schemas.openxmlformats.org/officeDocument/2006/relationships/slide" Target="slides/slide105.xml"/><Relationship Id="rId44" Type="http://schemas.openxmlformats.org/officeDocument/2006/relationships/slide" Target="slides/slide30.xml"/><Relationship Id="rId65" Type="http://schemas.openxmlformats.org/officeDocument/2006/relationships/slide" Target="slides/slide51.xml"/><Relationship Id="rId86" Type="http://schemas.openxmlformats.org/officeDocument/2006/relationships/slide" Target="slides/slide72.xml"/><Relationship Id="rId130" Type="http://schemas.openxmlformats.org/officeDocument/2006/relationships/slide" Target="slides/slide116.xml"/><Relationship Id="rId151" Type="http://schemas.openxmlformats.org/officeDocument/2006/relationships/slide" Target="slides/slide137.xml"/><Relationship Id="rId172" Type="http://schemas.openxmlformats.org/officeDocument/2006/relationships/slide" Target="slides/slide158.xml"/><Relationship Id="rId13" Type="http://schemas.openxmlformats.org/officeDocument/2006/relationships/slideMaster" Target="slideMasters/slideMaster10.xml"/><Relationship Id="rId18" Type="http://schemas.openxmlformats.org/officeDocument/2006/relationships/slide" Target="slides/slide4.xml"/><Relationship Id="rId39" Type="http://schemas.openxmlformats.org/officeDocument/2006/relationships/slide" Target="slides/slide25.xml"/><Relationship Id="rId109" Type="http://schemas.openxmlformats.org/officeDocument/2006/relationships/slide" Target="slides/slide9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slide" Target="slides/slide83.xml"/><Relationship Id="rId104" Type="http://schemas.openxmlformats.org/officeDocument/2006/relationships/slide" Target="slides/slide90.xml"/><Relationship Id="rId120" Type="http://schemas.openxmlformats.org/officeDocument/2006/relationships/slide" Target="slides/slide106.xml"/><Relationship Id="rId125" Type="http://schemas.openxmlformats.org/officeDocument/2006/relationships/slide" Target="slides/slide111.xml"/><Relationship Id="rId141" Type="http://schemas.openxmlformats.org/officeDocument/2006/relationships/slide" Target="slides/slide127.xml"/><Relationship Id="rId146" Type="http://schemas.openxmlformats.org/officeDocument/2006/relationships/slide" Target="slides/slide132.xml"/><Relationship Id="rId167" Type="http://schemas.openxmlformats.org/officeDocument/2006/relationships/slide" Target="slides/slide153.xml"/><Relationship Id="rId7" Type="http://schemas.openxmlformats.org/officeDocument/2006/relationships/slideMaster" Target="slideMasters/slideMaster4.xml"/><Relationship Id="rId71" Type="http://schemas.openxmlformats.org/officeDocument/2006/relationships/slide" Target="slides/slide57.xml"/><Relationship Id="rId92" Type="http://schemas.openxmlformats.org/officeDocument/2006/relationships/slide" Target="slides/slide78.xml"/><Relationship Id="rId162" Type="http://schemas.openxmlformats.org/officeDocument/2006/relationships/slide" Target="slides/slide148.xml"/><Relationship Id="rId183"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slide" Target="slides/slide52.xml"/><Relationship Id="rId87" Type="http://schemas.openxmlformats.org/officeDocument/2006/relationships/slide" Target="slides/slide73.xml"/><Relationship Id="rId110" Type="http://schemas.openxmlformats.org/officeDocument/2006/relationships/slide" Target="slides/slide96.xml"/><Relationship Id="rId115" Type="http://schemas.openxmlformats.org/officeDocument/2006/relationships/slide" Target="slides/slide101.xml"/><Relationship Id="rId131" Type="http://schemas.openxmlformats.org/officeDocument/2006/relationships/slide" Target="slides/slide117.xml"/><Relationship Id="rId136" Type="http://schemas.openxmlformats.org/officeDocument/2006/relationships/slide" Target="slides/slide122.xml"/><Relationship Id="rId157" Type="http://schemas.openxmlformats.org/officeDocument/2006/relationships/slide" Target="slides/slide143.xml"/><Relationship Id="rId178" Type="http://schemas.openxmlformats.org/officeDocument/2006/relationships/slide" Target="slides/slide164.xml"/><Relationship Id="rId61" Type="http://schemas.openxmlformats.org/officeDocument/2006/relationships/slide" Target="slides/slide47.xml"/><Relationship Id="rId82" Type="http://schemas.openxmlformats.org/officeDocument/2006/relationships/slide" Target="slides/slide68.xml"/><Relationship Id="rId152" Type="http://schemas.openxmlformats.org/officeDocument/2006/relationships/slide" Target="slides/slide138.xml"/><Relationship Id="rId173" Type="http://schemas.openxmlformats.org/officeDocument/2006/relationships/slide" Target="slides/slide159.xml"/><Relationship Id="rId19" Type="http://schemas.openxmlformats.org/officeDocument/2006/relationships/slide" Target="slides/slide5.xml"/><Relationship Id="rId14" Type="http://schemas.openxmlformats.org/officeDocument/2006/relationships/slideMaster" Target="slideMasters/slideMaster11.xml"/><Relationship Id="rId30" Type="http://schemas.openxmlformats.org/officeDocument/2006/relationships/slide" Target="slides/slide16.xml"/><Relationship Id="rId35" Type="http://schemas.openxmlformats.org/officeDocument/2006/relationships/slide" Target="slides/slide21.xml"/><Relationship Id="rId56" Type="http://schemas.openxmlformats.org/officeDocument/2006/relationships/slide" Target="slides/slide42.xml"/><Relationship Id="rId77" Type="http://schemas.openxmlformats.org/officeDocument/2006/relationships/slide" Target="slides/slide63.xml"/><Relationship Id="rId100" Type="http://schemas.openxmlformats.org/officeDocument/2006/relationships/slide" Target="slides/slide86.xml"/><Relationship Id="rId105" Type="http://schemas.openxmlformats.org/officeDocument/2006/relationships/slide" Target="slides/slide91.xml"/><Relationship Id="rId126" Type="http://schemas.openxmlformats.org/officeDocument/2006/relationships/slide" Target="slides/slide112.xml"/><Relationship Id="rId147" Type="http://schemas.openxmlformats.org/officeDocument/2006/relationships/slide" Target="slides/slide133.xml"/><Relationship Id="rId168" Type="http://schemas.openxmlformats.org/officeDocument/2006/relationships/slide" Target="slides/slide154.xml"/><Relationship Id="rId8" Type="http://schemas.openxmlformats.org/officeDocument/2006/relationships/slideMaster" Target="slideMasters/slideMaster5.xml"/><Relationship Id="rId51" Type="http://schemas.openxmlformats.org/officeDocument/2006/relationships/slide" Target="slides/slide37.xml"/><Relationship Id="rId72" Type="http://schemas.openxmlformats.org/officeDocument/2006/relationships/slide" Target="slides/slide58.xml"/><Relationship Id="rId93" Type="http://schemas.openxmlformats.org/officeDocument/2006/relationships/slide" Target="slides/slide79.xml"/><Relationship Id="rId98" Type="http://schemas.openxmlformats.org/officeDocument/2006/relationships/slide" Target="slides/slide84.xml"/><Relationship Id="rId121" Type="http://schemas.openxmlformats.org/officeDocument/2006/relationships/slide" Target="slides/slide107.xml"/><Relationship Id="rId142" Type="http://schemas.openxmlformats.org/officeDocument/2006/relationships/slide" Target="slides/slide128.xml"/><Relationship Id="rId163" Type="http://schemas.openxmlformats.org/officeDocument/2006/relationships/slide" Target="slides/slide149.xml"/><Relationship Id="rId184" Type="http://schemas.openxmlformats.org/officeDocument/2006/relationships/theme" Target="theme/theme1.xml"/><Relationship Id="rId3" Type="http://schemas.openxmlformats.org/officeDocument/2006/relationships/customXml" Target="../customXml/item3.xml"/><Relationship Id="rId25" Type="http://schemas.openxmlformats.org/officeDocument/2006/relationships/slide" Target="slides/slide11.xml"/><Relationship Id="rId46" Type="http://schemas.openxmlformats.org/officeDocument/2006/relationships/slide" Target="slides/slide32.xml"/><Relationship Id="rId67" Type="http://schemas.openxmlformats.org/officeDocument/2006/relationships/slide" Target="slides/slide53.xml"/><Relationship Id="rId116" Type="http://schemas.openxmlformats.org/officeDocument/2006/relationships/slide" Target="slides/slide102.xml"/><Relationship Id="rId137" Type="http://schemas.openxmlformats.org/officeDocument/2006/relationships/slide" Target="slides/slide123.xml"/><Relationship Id="rId158" Type="http://schemas.openxmlformats.org/officeDocument/2006/relationships/slide" Target="slides/slide144.xml"/><Relationship Id="rId20" Type="http://schemas.openxmlformats.org/officeDocument/2006/relationships/slide" Target="slides/slide6.xml"/><Relationship Id="rId41" Type="http://schemas.openxmlformats.org/officeDocument/2006/relationships/slide" Target="slides/slide27.xml"/><Relationship Id="rId62" Type="http://schemas.openxmlformats.org/officeDocument/2006/relationships/slide" Target="slides/slide48.xml"/><Relationship Id="rId83" Type="http://schemas.openxmlformats.org/officeDocument/2006/relationships/slide" Target="slides/slide69.xml"/><Relationship Id="rId88" Type="http://schemas.openxmlformats.org/officeDocument/2006/relationships/slide" Target="slides/slide74.xml"/><Relationship Id="rId111" Type="http://schemas.openxmlformats.org/officeDocument/2006/relationships/slide" Target="slides/slide97.xml"/><Relationship Id="rId132" Type="http://schemas.openxmlformats.org/officeDocument/2006/relationships/slide" Target="slides/slide118.xml"/><Relationship Id="rId153" Type="http://schemas.openxmlformats.org/officeDocument/2006/relationships/slide" Target="slides/slide139.xml"/><Relationship Id="rId174" Type="http://schemas.openxmlformats.org/officeDocument/2006/relationships/slide" Target="slides/slide160.xml"/><Relationship Id="rId179" Type="http://schemas.openxmlformats.org/officeDocument/2006/relationships/slide" Target="slides/slide165.xml"/><Relationship Id="rId15" Type="http://schemas.openxmlformats.org/officeDocument/2006/relationships/slide" Target="slides/slide1.xml"/><Relationship Id="rId36" Type="http://schemas.openxmlformats.org/officeDocument/2006/relationships/slide" Target="slides/slide22.xml"/><Relationship Id="rId57" Type="http://schemas.openxmlformats.org/officeDocument/2006/relationships/slide" Target="slides/slide43.xml"/><Relationship Id="rId106" Type="http://schemas.openxmlformats.org/officeDocument/2006/relationships/slide" Target="slides/slide92.xml"/><Relationship Id="rId127" Type="http://schemas.openxmlformats.org/officeDocument/2006/relationships/slide" Target="slides/slide113.xml"/><Relationship Id="rId10" Type="http://schemas.openxmlformats.org/officeDocument/2006/relationships/slideMaster" Target="slideMasters/slideMaster7.xml"/><Relationship Id="rId31" Type="http://schemas.openxmlformats.org/officeDocument/2006/relationships/slide" Target="slides/slide17.xml"/><Relationship Id="rId52" Type="http://schemas.openxmlformats.org/officeDocument/2006/relationships/slide" Target="slides/slide38.xml"/><Relationship Id="rId73" Type="http://schemas.openxmlformats.org/officeDocument/2006/relationships/slide" Target="slides/slide59.xml"/><Relationship Id="rId78" Type="http://schemas.openxmlformats.org/officeDocument/2006/relationships/slide" Target="slides/slide64.xml"/><Relationship Id="rId94" Type="http://schemas.openxmlformats.org/officeDocument/2006/relationships/slide" Target="slides/slide80.xml"/><Relationship Id="rId99" Type="http://schemas.openxmlformats.org/officeDocument/2006/relationships/slide" Target="slides/slide85.xml"/><Relationship Id="rId101" Type="http://schemas.openxmlformats.org/officeDocument/2006/relationships/slide" Target="slides/slide87.xml"/><Relationship Id="rId122" Type="http://schemas.openxmlformats.org/officeDocument/2006/relationships/slide" Target="slides/slide108.xml"/><Relationship Id="rId143" Type="http://schemas.openxmlformats.org/officeDocument/2006/relationships/slide" Target="slides/slide129.xml"/><Relationship Id="rId148" Type="http://schemas.openxmlformats.org/officeDocument/2006/relationships/slide" Target="slides/slide134.xml"/><Relationship Id="rId164" Type="http://schemas.openxmlformats.org/officeDocument/2006/relationships/slide" Target="slides/slide150.xml"/><Relationship Id="rId169" Type="http://schemas.openxmlformats.org/officeDocument/2006/relationships/slide" Target="slides/slide155.xml"/><Relationship Id="rId185"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notesMaster" Target="notesMasters/notesMaster1.xml"/><Relationship Id="rId26" Type="http://schemas.openxmlformats.org/officeDocument/2006/relationships/slide" Target="slides/slide12.xml"/><Relationship Id="rId47" Type="http://schemas.openxmlformats.org/officeDocument/2006/relationships/slide" Target="slides/slide33.xml"/><Relationship Id="rId68" Type="http://schemas.openxmlformats.org/officeDocument/2006/relationships/slide" Target="slides/slide54.xml"/><Relationship Id="rId89" Type="http://schemas.openxmlformats.org/officeDocument/2006/relationships/slide" Target="slides/slide75.xml"/><Relationship Id="rId112" Type="http://schemas.openxmlformats.org/officeDocument/2006/relationships/slide" Target="slides/slide98.xml"/><Relationship Id="rId133" Type="http://schemas.openxmlformats.org/officeDocument/2006/relationships/slide" Target="slides/slide119.xml"/><Relationship Id="rId154" Type="http://schemas.openxmlformats.org/officeDocument/2006/relationships/slide" Target="slides/slide140.xml"/><Relationship Id="rId175" Type="http://schemas.openxmlformats.org/officeDocument/2006/relationships/slide" Target="slides/slide161.xml"/><Relationship Id="rId16" Type="http://schemas.openxmlformats.org/officeDocument/2006/relationships/slide" Target="slides/slide2.xml"/><Relationship Id="rId37" Type="http://schemas.openxmlformats.org/officeDocument/2006/relationships/slide" Target="slides/slide23.xml"/><Relationship Id="rId58" Type="http://schemas.openxmlformats.org/officeDocument/2006/relationships/slide" Target="slides/slide44.xml"/><Relationship Id="rId79" Type="http://schemas.openxmlformats.org/officeDocument/2006/relationships/slide" Target="slides/slide65.xml"/><Relationship Id="rId102" Type="http://schemas.openxmlformats.org/officeDocument/2006/relationships/slide" Target="slides/slide88.xml"/><Relationship Id="rId123" Type="http://schemas.openxmlformats.org/officeDocument/2006/relationships/slide" Target="slides/slide109.xml"/><Relationship Id="rId144" Type="http://schemas.openxmlformats.org/officeDocument/2006/relationships/slide" Target="slides/slide130.xml"/><Relationship Id="rId90" Type="http://schemas.openxmlformats.org/officeDocument/2006/relationships/slide" Target="slides/slide76.xml"/><Relationship Id="rId165" Type="http://schemas.openxmlformats.org/officeDocument/2006/relationships/slide" Target="slides/slide151.xml"/><Relationship Id="rId27" Type="http://schemas.openxmlformats.org/officeDocument/2006/relationships/slide" Target="slides/slide13.xml"/><Relationship Id="rId48" Type="http://schemas.openxmlformats.org/officeDocument/2006/relationships/slide" Target="slides/slide34.xml"/><Relationship Id="rId69" Type="http://schemas.openxmlformats.org/officeDocument/2006/relationships/slide" Target="slides/slide55.xml"/><Relationship Id="rId113" Type="http://schemas.openxmlformats.org/officeDocument/2006/relationships/slide" Target="slides/slide99.xml"/><Relationship Id="rId134" Type="http://schemas.openxmlformats.org/officeDocument/2006/relationships/slide" Target="slides/slide120.xml"/><Relationship Id="rId80" Type="http://schemas.openxmlformats.org/officeDocument/2006/relationships/slide" Target="slides/slide66.xml"/><Relationship Id="rId155" Type="http://schemas.openxmlformats.org/officeDocument/2006/relationships/slide" Target="slides/slide141.xml"/><Relationship Id="rId176" Type="http://schemas.openxmlformats.org/officeDocument/2006/relationships/slide" Target="slides/slide162.xml"/><Relationship Id="rId17" Type="http://schemas.openxmlformats.org/officeDocument/2006/relationships/slide" Target="slides/slide3.xml"/><Relationship Id="rId38" Type="http://schemas.openxmlformats.org/officeDocument/2006/relationships/slide" Target="slides/slide24.xml"/><Relationship Id="rId59" Type="http://schemas.openxmlformats.org/officeDocument/2006/relationships/slide" Target="slides/slide45.xml"/><Relationship Id="rId103" Type="http://schemas.openxmlformats.org/officeDocument/2006/relationships/slide" Target="slides/slide89.xml"/><Relationship Id="rId124" Type="http://schemas.openxmlformats.org/officeDocument/2006/relationships/slide" Target="slides/slide110.xml"/><Relationship Id="rId70" Type="http://schemas.openxmlformats.org/officeDocument/2006/relationships/slide" Target="slides/slide56.xml"/><Relationship Id="rId91" Type="http://schemas.openxmlformats.org/officeDocument/2006/relationships/slide" Target="slides/slide77.xml"/><Relationship Id="rId145" Type="http://schemas.openxmlformats.org/officeDocument/2006/relationships/slide" Target="slides/slide131.xml"/><Relationship Id="rId166" Type="http://schemas.openxmlformats.org/officeDocument/2006/relationships/slide" Target="slides/slide152.xml"/><Relationship Id="rId1" Type="http://schemas.openxmlformats.org/officeDocument/2006/relationships/customXml" Target="../customXml/item1.xml"/><Relationship Id="rId28" Type="http://schemas.openxmlformats.org/officeDocument/2006/relationships/slide" Target="slides/slide14.xml"/><Relationship Id="rId49" Type="http://schemas.openxmlformats.org/officeDocument/2006/relationships/slide" Target="slides/slide35.xml"/><Relationship Id="rId114" Type="http://schemas.openxmlformats.org/officeDocument/2006/relationships/slide" Target="slides/slide100.xml"/><Relationship Id="rId60" Type="http://schemas.openxmlformats.org/officeDocument/2006/relationships/slide" Target="slides/slide46.xml"/><Relationship Id="rId81" Type="http://schemas.openxmlformats.org/officeDocument/2006/relationships/slide" Target="slides/slide67.xml"/><Relationship Id="rId135" Type="http://schemas.openxmlformats.org/officeDocument/2006/relationships/slide" Target="slides/slide121.xml"/><Relationship Id="rId156" Type="http://schemas.openxmlformats.org/officeDocument/2006/relationships/slide" Target="slides/slide142.xml"/><Relationship Id="rId177" Type="http://schemas.openxmlformats.org/officeDocument/2006/relationships/slide" Target="slides/slide16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45.xml"/><Relationship Id="rId1" Type="http://schemas.microsoft.com/office/2011/relationships/chartStyle" Target="style45.xml"/></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46.xml"/><Relationship Id="rId1" Type="http://schemas.microsoft.com/office/2011/relationships/chartStyle" Target="style46.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47.xml"/><Relationship Id="rId1" Type="http://schemas.microsoft.com/office/2011/relationships/chartStyle" Target="style47.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48.xml"/><Relationship Id="rId1" Type="http://schemas.microsoft.com/office/2011/relationships/chartStyle" Target="style48.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49.xml"/><Relationship Id="rId1" Type="http://schemas.microsoft.com/office/2011/relationships/chartStyle" Target="style49.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50.xml"/><Relationship Id="rId1" Type="http://schemas.microsoft.com/office/2011/relationships/chartStyle" Target="style5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51.xml"/><Relationship Id="rId1" Type="http://schemas.microsoft.com/office/2011/relationships/chartStyle" Target="style51.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52.xml"/><Relationship Id="rId1" Type="http://schemas.microsoft.com/office/2011/relationships/chartStyle" Target="style52.xml"/></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53.xml"/><Relationship Id="rId1" Type="http://schemas.microsoft.com/office/2011/relationships/chartStyle" Target="style53.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54.xml"/><Relationship Id="rId1" Type="http://schemas.microsoft.com/office/2011/relationships/chartStyle" Target="style54.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55.xml"/><Relationship Id="rId1" Type="http://schemas.microsoft.com/office/2011/relationships/chartStyle" Target="style55.xml"/></Relationships>
</file>

<file path=ppt/charts/_rels/chart116.xml.rels><?xml version="1.0" encoding="UTF-8" standalone="yes"?>
<Relationships xmlns="http://schemas.openxmlformats.org/package/2006/relationships"><Relationship Id="rId2" Type="http://schemas.openxmlformats.org/officeDocument/2006/relationships/package" Target="../embeddings/Microsoft_Excel_Worksheet116.xlsx"/><Relationship Id="rId1" Type="http://schemas.openxmlformats.org/officeDocument/2006/relationships/themeOverride" Target="../theme/themeOverride46.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56.xml"/><Relationship Id="rId1" Type="http://schemas.microsoft.com/office/2011/relationships/chartStyle" Target="style56.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57.xml"/><Relationship Id="rId1" Type="http://schemas.microsoft.com/office/2011/relationships/chartStyle" Target="style57.xml"/></Relationships>
</file>

<file path=ppt/charts/_rels/chart119.xml.rels><?xml version="1.0" encoding="UTF-8" standalone="yes"?>
<Relationships xmlns="http://schemas.openxmlformats.org/package/2006/relationships"><Relationship Id="rId2" Type="http://schemas.openxmlformats.org/officeDocument/2006/relationships/package" Target="../embeddings/Microsoft_Excel_Worksheet119.xlsx"/><Relationship Id="rId1" Type="http://schemas.openxmlformats.org/officeDocument/2006/relationships/themeOverride" Target="../theme/themeOverride47.xml"/></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120.xlsx"/></Relationships>
</file>

<file path=ppt/charts/_rels/chart121.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121.xlsx"/></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2.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3.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4.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5.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3.xml"/><Relationship Id="rId1" Type="http://schemas.microsoft.com/office/2011/relationships/chartStyle" Target="style3.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7.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8.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9.xml"/></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21.xlsx"/><Relationship Id="rId1" Type="http://schemas.openxmlformats.org/officeDocument/2006/relationships/themeOverride" Target="../theme/themeOverride10.xml"/></Relationships>
</file>

<file path=ppt/charts/_rels/chart23.xml.rels><?xml version="1.0" encoding="UTF-8" standalone="yes"?>
<Relationships xmlns="http://schemas.openxmlformats.org/package/2006/relationships"><Relationship Id="rId2" Type="http://schemas.openxmlformats.org/officeDocument/2006/relationships/package" Target="../embeddings/Microsoft_Excel_Worksheet22.xlsx"/><Relationship Id="rId1" Type="http://schemas.openxmlformats.org/officeDocument/2006/relationships/themeOverride" Target="../theme/themeOverride11.xml"/></Relationships>
</file>

<file path=ppt/charts/_rels/chart24.xml.rels><?xml version="1.0" encoding="UTF-8" standalone="yes"?>
<Relationships xmlns="http://schemas.openxmlformats.org/package/2006/relationships"><Relationship Id="rId2" Type="http://schemas.openxmlformats.org/officeDocument/2006/relationships/package" Target="../embeddings/Microsoft_Excel_Worksheet23.xlsx"/><Relationship Id="rId1" Type="http://schemas.openxmlformats.org/officeDocument/2006/relationships/themeOverride" Target="../theme/themeOverride12.xml"/></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24.xlsx"/><Relationship Id="rId1" Type="http://schemas.openxmlformats.org/officeDocument/2006/relationships/themeOverride" Target="../theme/themeOverride13.xml"/></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25.xlsx"/><Relationship Id="rId1" Type="http://schemas.openxmlformats.org/officeDocument/2006/relationships/themeOverride" Target="../theme/themeOverride14.xml"/></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15.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16.xml"/></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2" Type="http://schemas.openxmlformats.org/officeDocument/2006/relationships/package" Target="../embeddings/Microsoft_Excel_Worksheet30.xlsx"/><Relationship Id="rId1" Type="http://schemas.openxmlformats.org/officeDocument/2006/relationships/themeOverride" Target="../theme/themeOverride17.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18.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39.xlsx"/><Relationship Id="rId1" Type="http://schemas.openxmlformats.org/officeDocument/2006/relationships/themeOverride" Target="../theme/themeOverride19.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2" Type="http://schemas.openxmlformats.org/officeDocument/2006/relationships/package" Target="../embeddings/Microsoft_Excel_Worksheet41.xlsx"/><Relationship Id="rId1" Type="http://schemas.openxmlformats.org/officeDocument/2006/relationships/themeOverride" Target="../theme/themeOverride20.xml"/></Relationships>
</file>

<file path=ppt/charts/_rels/chart43.xml.rels><?xml version="1.0" encoding="UTF-8" standalone="yes"?>
<Relationships xmlns="http://schemas.openxmlformats.org/package/2006/relationships"><Relationship Id="rId2" Type="http://schemas.openxmlformats.org/officeDocument/2006/relationships/package" Target="../embeddings/Microsoft_Excel_Worksheet42.xlsx"/><Relationship Id="rId1" Type="http://schemas.openxmlformats.org/officeDocument/2006/relationships/themeOverride" Target="../theme/themeOverride21.xml"/></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6.xml"/><Relationship Id="rId1" Type="http://schemas.microsoft.com/office/2011/relationships/chartStyle" Target="style6.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7.xml"/><Relationship Id="rId1" Type="http://schemas.microsoft.com/office/2011/relationships/chartStyle" Target="style7.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8.xml"/><Relationship Id="rId1" Type="http://schemas.microsoft.com/office/2011/relationships/chartStyle" Target="style8.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9.xml"/><Relationship Id="rId1" Type="http://schemas.microsoft.com/office/2011/relationships/chartStyle" Target="style9.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10.xml"/><Relationship Id="rId1" Type="http://schemas.microsoft.com/office/2011/relationships/chartStyle" Target="style10.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11.xml"/><Relationship Id="rId1" Type="http://schemas.microsoft.com/office/2011/relationships/chartStyle" Target="style11.xml"/></Relationships>
</file>

<file path=ppt/charts/_rels/chart54.xml.rels><?xml version="1.0" encoding="UTF-8" standalone="yes"?>
<Relationships xmlns="http://schemas.openxmlformats.org/package/2006/relationships"><Relationship Id="rId2" Type="http://schemas.openxmlformats.org/officeDocument/2006/relationships/package" Target="../embeddings/Microsoft_Excel_Worksheet53.xlsx"/><Relationship Id="rId1" Type="http://schemas.openxmlformats.org/officeDocument/2006/relationships/themeOverride" Target="../theme/themeOverride24.xml"/></Relationships>
</file>

<file path=ppt/charts/_rels/chart55.xml.rels><?xml version="1.0" encoding="UTF-8" standalone="yes"?>
<Relationships xmlns="http://schemas.openxmlformats.org/package/2006/relationships"><Relationship Id="rId2" Type="http://schemas.openxmlformats.org/officeDocument/2006/relationships/package" Target="../embeddings/Microsoft_Excel_Worksheet54.xlsx"/><Relationship Id="rId1" Type="http://schemas.openxmlformats.org/officeDocument/2006/relationships/themeOverride" Target="../theme/themeOverride25.xml"/></Relationships>
</file>

<file path=ppt/charts/_rels/chart56.xml.rels><?xml version="1.0" encoding="UTF-8" standalone="yes"?>
<Relationships xmlns="http://schemas.openxmlformats.org/package/2006/relationships"><Relationship Id="rId2" Type="http://schemas.openxmlformats.org/officeDocument/2006/relationships/package" Target="../embeddings/Microsoft_Excel_Worksheet55.xlsx"/><Relationship Id="rId1" Type="http://schemas.openxmlformats.org/officeDocument/2006/relationships/themeOverride" Target="../theme/themeOverride26.xml"/></Relationships>
</file>

<file path=ppt/charts/_rels/chart57.xml.rels><?xml version="1.0" encoding="UTF-8" standalone="yes"?>
<Relationships xmlns="http://schemas.openxmlformats.org/package/2006/relationships"><Relationship Id="rId2" Type="http://schemas.openxmlformats.org/officeDocument/2006/relationships/package" Target="../embeddings/Microsoft_Excel_Worksheet56.xlsx"/><Relationship Id="rId1" Type="http://schemas.openxmlformats.org/officeDocument/2006/relationships/themeOverride" Target="../theme/themeOverride27.xml"/></Relationships>
</file>

<file path=ppt/charts/_rels/chart58.xml.rels><?xml version="1.0" encoding="UTF-8" standalone="yes"?>
<Relationships xmlns="http://schemas.openxmlformats.org/package/2006/relationships"><Relationship Id="rId2" Type="http://schemas.openxmlformats.org/officeDocument/2006/relationships/package" Target="../embeddings/Microsoft_Excel_Worksheet57.xlsx"/><Relationship Id="rId1" Type="http://schemas.openxmlformats.org/officeDocument/2006/relationships/themeOverride" Target="../theme/themeOverride28.xml"/></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12.xml"/><Relationship Id="rId1" Type="http://schemas.microsoft.com/office/2011/relationships/chartStyle" Target="style12.xml"/></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13.xml"/><Relationship Id="rId1" Type="http://schemas.microsoft.com/office/2011/relationships/chartStyle" Target="style13.xml"/></Relationships>
</file>

<file path=ppt/charts/_rels/chart65.xml.rels><?xml version="1.0" encoding="UTF-8" standalone="yes"?>
<Relationships xmlns="http://schemas.openxmlformats.org/package/2006/relationships"><Relationship Id="rId2" Type="http://schemas.openxmlformats.org/officeDocument/2006/relationships/package" Target="../embeddings/Microsoft_Excel_Worksheet64.xlsx"/><Relationship Id="rId1" Type="http://schemas.openxmlformats.org/officeDocument/2006/relationships/themeOverride" Target="../theme/themeOverride29.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14.xml"/><Relationship Id="rId1" Type="http://schemas.microsoft.com/office/2011/relationships/chartStyle" Target="style14.xml"/></Relationships>
</file>

<file path=ppt/charts/_rels/chart67.xml.rels><?xml version="1.0" encoding="UTF-8" standalone="yes"?>
<Relationships xmlns="http://schemas.openxmlformats.org/package/2006/relationships"><Relationship Id="rId2" Type="http://schemas.openxmlformats.org/officeDocument/2006/relationships/package" Target="../embeddings/Microsoft_Excel_Worksheet66.xlsx"/><Relationship Id="rId1" Type="http://schemas.openxmlformats.org/officeDocument/2006/relationships/themeOverride" Target="../theme/themeOverride3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2.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16.xml"/><Relationship Id="rId1" Type="http://schemas.microsoft.com/office/2011/relationships/chartStyle" Target="style16.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21.xml"/><Relationship Id="rId1" Type="http://schemas.microsoft.com/office/2011/relationships/chartStyle" Target="style21.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22.xml"/><Relationship Id="rId1" Type="http://schemas.microsoft.com/office/2011/relationships/chartStyle" Target="style22.xml"/></Relationships>
</file>

<file path=ppt/charts/_rels/chart79.xml.rels><?xml version="1.0" encoding="UTF-8" standalone="yes"?>
<Relationships xmlns="http://schemas.openxmlformats.org/package/2006/relationships"><Relationship Id="rId2" Type="http://schemas.openxmlformats.org/officeDocument/2006/relationships/package" Target="../embeddings/Microsoft_Excel_Worksheet78.xlsx"/><Relationship Id="rId1" Type="http://schemas.openxmlformats.org/officeDocument/2006/relationships/themeOverride" Target="../theme/themeOverride35.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2" Type="http://schemas.openxmlformats.org/officeDocument/2006/relationships/package" Target="../embeddings/Microsoft_Excel_Worksheet79.xlsx"/><Relationship Id="rId1" Type="http://schemas.openxmlformats.org/officeDocument/2006/relationships/themeOverride" Target="../theme/themeOverride36.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23.xml"/><Relationship Id="rId1" Type="http://schemas.microsoft.com/office/2011/relationships/chartStyle" Target="style23.xm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27.xml"/><Relationship Id="rId1" Type="http://schemas.microsoft.com/office/2011/relationships/chartStyle" Target="style27.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chartUserShapes" Target="../drawings/drawing3.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chartUserShapes" Target="../drawings/drawing4.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30.xml"/><Relationship Id="rId1" Type="http://schemas.microsoft.com/office/2011/relationships/chartStyle" Target="style30.xml"/></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32.xml"/><Relationship Id="rId1" Type="http://schemas.microsoft.com/office/2011/relationships/chartStyle" Target="style32.xml"/></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34.xml"/><Relationship Id="rId1" Type="http://schemas.microsoft.com/office/2011/relationships/chartStyle" Target="style34.xml"/></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36.xml"/><Relationship Id="rId1" Type="http://schemas.microsoft.com/office/2011/relationships/chartStyle" Target="style36.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37.xml"/><Relationship Id="rId1" Type="http://schemas.microsoft.com/office/2011/relationships/chartStyle" Target="style37.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38.xml"/><Relationship Id="rId1" Type="http://schemas.microsoft.com/office/2011/relationships/chartStyle" Target="style38.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39.xml"/><Relationship Id="rId1" Type="http://schemas.microsoft.com/office/2011/relationships/chartStyle" Target="style39.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40.xml"/><Relationship Id="rId1" Type="http://schemas.microsoft.com/office/2011/relationships/chartStyle" Target="style40.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41.xml"/><Relationship Id="rId1" Type="http://schemas.microsoft.com/office/2011/relationships/chartStyle" Target="style4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7534578031878918"/>
          <c:h val="0.88423645320197042"/>
        </c:manualLayout>
      </c:layout>
      <c:lineChart>
        <c:grouping val="standard"/>
        <c:varyColors val="0"/>
        <c:ser>
          <c:idx val="3"/>
          <c:order val="0"/>
          <c:tx>
            <c:strRef>
              <c:f>Sheet1!$A$2</c:f>
              <c:strCache>
                <c:ptCount val="1"/>
                <c:pt idx="0">
                  <c:v>kohorta 1994–1999</c:v>
                </c:pt>
              </c:strCache>
            </c:strRef>
          </c:tx>
          <c:spPr>
            <a:ln w="19050">
              <a:noFill/>
            </a:ln>
          </c:spPr>
          <c:marker>
            <c:symbol val="x"/>
            <c:size val="8"/>
            <c:spPr>
              <a:no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Sheet1!$B$2:$F$2</c:f>
              <c:numCache>
                <c:formatCode>0.000</c:formatCode>
                <c:ptCount val="5"/>
                <c:pt idx="0">
                  <c:v>0.13766064038335873</c:v>
                </c:pt>
                <c:pt idx="1">
                  <c:v>3.2626427406199018E-2</c:v>
                </c:pt>
                <c:pt idx="2">
                  <c:v>7.0967741935483872E-2</c:v>
                </c:pt>
                <c:pt idx="3">
                  <c:v>0.17314148681055155</c:v>
                </c:pt>
                <c:pt idx="4">
                  <c:v>0.30522088353413657</c:v>
                </c:pt>
              </c:numCache>
            </c:numRef>
          </c:val>
          <c:smooth val="0"/>
          <c:extLst>
            <c:ext xmlns:c16="http://schemas.microsoft.com/office/drawing/2014/chart" uri="{C3380CC4-5D6E-409C-BE32-E72D297353CC}">
              <c16:uniqueId val="{00000000-3F61-43D3-9958-7A2133241FF2}"/>
            </c:ext>
          </c:extLst>
        </c:ser>
        <c:ser>
          <c:idx val="12"/>
          <c:order val="1"/>
          <c:tx>
            <c:strRef>
              <c:f>Sheet1!$A$3</c:f>
              <c:strCache>
                <c:ptCount val="1"/>
                <c:pt idx="0">
                  <c:v>kohorta 2000–2009</c:v>
                </c:pt>
              </c:strCache>
            </c:strRef>
          </c:tx>
          <c:spPr>
            <a:ln w="19050">
              <a:noFill/>
            </a:ln>
          </c:spPr>
          <c:marker>
            <c:symbol val="square"/>
            <c:size val="8"/>
            <c:spPr>
              <a:no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Sheet1!$B$3:$F$3</c:f>
              <c:numCache>
                <c:formatCode>0.000</c:formatCode>
                <c:ptCount val="5"/>
                <c:pt idx="0">
                  <c:v>0.10732916014606156</c:v>
                </c:pt>
                <c:pt idx="1">
                  <c:v>1.9047619047619049E-2</c:v>
                </c:pt>
                <c:pt idx="2">
                  <c:v>4.0739343643907959E-2</c:v>
                </c:pt>
                <c:pt idx="3">
                  <c:v>0.12432614555256065</c:v>
                </c:pt>
                <c:pt idx="4">
                  <c:v>0.25266362252663621</c:v>
                </c:pt>
              </c:numCache>
            </c:numRef>
          </c:val>
          <c:smooth val="0"/>
          <c:extLst>
            <c:ext xmlns:c16="http://schemas.microsoft.com/office/drawing/2014/chart" uri="{C3380CC4-5D6E-409C-BE32-E72D297353CC}">
              <c16:uniqueId val="{00000001-3F61-43D3-9958-7A2133241FF2}"/>
            </c:ext>
          </c:extLst>
        </c:ser>
        <c:ser>
          <c:idx val="2"/>
          <c:order val="2"/>
          <c:tx>
            <c:strRef>
              <c:f>Sheet1!#REF!</c:f>
              <c:strCache>
                <c:ptCount val="1"/>
                <c:pt idx="0">
                  <c:v>#REF!</c:v>
                </c:pt>
              </c:strCache>
            </c:strRef>
          </c:tx>
          <c:spPr>
            <a:ln w="19050">
              <a:noFill/>
            </a:ln>
          </c:spPr>
          <c:marker>
            <c:symbol val="circle"/>
            <c:size val="8"/>
            <c:spPr>
              <a:solidFill>
                <a:srgbClr val="C00000"/>
              </a:solid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Sheet1!$B$4:$F$4</c:f>
              <c:numCache>
                <c:formatCode>0.000</c:formatCode>
                <c:ptCount val="5"/>
                <c:pt idx="0">
                  <c:v>7.1899073350452161E-2</c:v>
                </c:pt>
                <c:pt idx="1">
                  <c:v>2.2935779816513763E-2</c:v>
                </c:pt>
                <c:pt idx="2">
                  <c:v>2.7807486631016044E-2</c:v>
                </c:pt>
                <c:pt idx="3">
                  <c:v>6.9545709478407172E-2</c:v>
                </c:pt>
                <c:pt idx="4">
                  <c:v>0.17386231038506417</c:v>
                </c:pt>
              </c:numCache>
            </c:numRef>
          </c:val>
          <c:smooth val="0"/>
          <c:extLst>
            <c:ext xmlns:c16="http://schemas.microsoft.com/office/drawing/2014/chart" uri="{C3380CC4-5D6E-409C-BE32-E72D297353CC}">
              <c16:uniqueId val="{00000002-3F61-43D3-9958-7A2133241FF2}"/>
            </c:ext>
          </c:extLst>
        </c:ser>
        <c:ser>
          <c:idx val="13"/>
          <c:order val="3"/>
          <c:tx>
            <c:strRef>
              <c:f>Sheet1!#REF!</c:f>
              <c:strCache>
                <c:ptCount val="1"/>
                <c:pt idx="0">
                  <c:v>#REF!</c:v>
                </c:pt>
              </c:strCache>
            </c:strRef>
          </c:tx>
          <c:spPr>
            <a:ln w="19050">
              <a:noFill/>
            </a:ln>
          </c:spPr>
          <c:marker>
            <c:symbol val="diamond"/>
            <c:size val="8"/>
            <c:spPr>
              <a:solidFill>
                <a:srgbClr val="C00000"/>
              </a:solid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Sheet1!$B$5:$F$5</c:f>
              <c:numCache>
                <c:formatCode>0.000</c:formatCode>
                <c:ptCount val="5"/>
                <c:pt idx="0">
                  <c:v>6.3609945108169197E-2</c:v>
                </c:pt>
                <c:pt idx="1">
                  <c:v>5.8309037900874635E-3</c:v>
                </c:pt>
                <c:pt idx="2">
                  <c:v>1.9976498237367801E-2</c:v>
                </c:pt>
                <c:pt idx="3">
                  <c:v>6.8571428571428575E-2</c:v>
                </c:pt>
                <c:pt idx="4">
                  <c:v>0.16302186878727634</c:v>
                </c:pt>
              </c:numCache>
            </c:numRef>
          </c:val>
          <c:smooth val="0"/>
          <c:extLst>
            <c:ext xmlns:c16="http://schemas.microsoft.com/office/drawing/2014/chart" uri="{C3380CC4-5D6E-409C-BE32-E72D297353CC}">
              <c16:uniqueId val="{00000003-3F61-43D3-9958-7A2133241FF2}"/>
            </c:ext>
          </c:extLst>
        </c:ser>
        <c:ser>
          <c:idx val="4"/>
          <c:order val="4"/>
          <c:tx>
            <c:strRef>
              <c:f>Sheet1!$A$4</c:f>
              <c:strCache>
                <c:ptCount val="1"/>
                <c:pt idx="0">
                  <c:v>kohorta 2010–2019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3F61-43D3-9958-7A2133241FF2}"/>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3F61-43D3-9958-7A2133241FF2}"/>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3F61-43D3-9958-7A2133241FF2}"/>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3F61-43D3-9958-7A2133241FF2}"/>
              </c:ext>
            </c:extLst>
          </c:dPt>
          <c:cat>
            <c:strRef>
              <c:f>Sheet1!$B$1:$F$1</c:f>
              <c:strCache>
                <c:ptCount val="5"/>
                <c:pt idx="0">
                  <c:v>celkem</c:v>
                </c:pt>
                <c:pt idx="1">
                  <c:v>&lt;50</c:v>
                </c:pt>
                <c:pt idx="2">
                  <c:v>50-64</c:v>
                </c:pt>
                <c:pt idx="3">
                  <c:v>65-79</c:v>
                </c:pt>
                <c:pt idx="4">
                  <c:v>80+</c:v>
                </c:pt>
              </c:strCache>
            </c:strRef>
          </c:cat>
          <c:val>
            <c:numRef>
              <c:f>Sheet1!$B$6:$F$6</c:f>
              <c:numCache>
                <c:formatCode>General</c:formatCode>
                <c:ptCount val="5"/>
              </c:numCache>
            </c:numRef>
          </c:val>
          <c:smooth val="0"/>
          <c:extLst>
            <c:ext xmlns:c16="http://schemas.microsoft.com/office/drawing/2014/chart" uri="{C3380CC4-5D6E-409C-BE32-E72D297353CC}">
              <c16:uniqueId val="{00000008-3F61-43D3-9958-7A2133241FF2}"/>
            </c:ext>
          </c:extLst>
        </c:ser>
        <c:ser>
          <c:idx val="5"/>
          <c:order val="5"/>
          <c:tx>
            <c:strRef>
              <c:f>Sheet1!$A$5</c:f>
              <c:strCache>
                <c:ptCount val="1"/>
                <c:pt idx="0">
                  <c:v>kohorta 2020–2022</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3F61-43D3-9958-7A2133241FF2}"/>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3F61-43D3-9958-7A2133241FF2}"/>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3F61-43D3-9958-7A2133241FF2}"/>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3F61-43D3-9958-7A2133241FF2}"/>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3F61-43D3-9958-7A2133241FF2}"/>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3F61-43D3-9958-7A2133241FF2}"/>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3F61-43D3-9958-7A2133241FF2}"/>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3F61-43D3-9958-7A2133241FF2}"/>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3F61-43D3-9958-7A2133241FF2}"/>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3F61-43D3-9958-7A2133241FF2}"/>
              </c:ext>
            </c:extLst>
          </c:dPt>
          <c:cat>
            <c:strRef>
              <c:f>Sheet1!$B$1:$F$1</c:f>
              <c:strCache>
                <c:ptCount val="5"/>
                <c:pt idx="0">
                  <c:v>celkem</c:v>
                </c:pt>
                <c:pt idx="1">
                  <c:v>&lt;50</c:v>
                </c:pt>
                <c:pt idx="2">
                  <c:v>50-64</c:v>
                </c:pt>
                <c:pt idx="3">
                  <c:v>65-79</c:v>
                </c:pt>
                <c:pt idx="4">
                  <c:v>80+</c:v>
                </c:pt>
              </c:strCache>
            </c:strRef>
          </c:cat>
          <c:val>
            <c:numRef>
              <c:f>Sheet1!$B$7:$F$7</c:f>
              <c:numCache>
                <c:formatCode>General</c:formatCode>
                <c:ptCount val="5"/>
              </c:numCache>
            </c:numRef>
          </c:val>
          <c:smooth val="0"/>
          <c:extLst>
            <c:ext xmlns:c16="http://schemas.microsoft.com/office/drawing/2014/chart" uri="{C3380CC4-5D6E-409C-BE32-E72D297353CC}">
              <c16:uniqueId val="{00000013-3F61-43D3-9958-7A2133241FF2}"/>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out"/>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0.5"/>
        </c:scaling>
        <c:delete val="0"/>
        <c:axPos val="l"/>
        <c:majorGridlines>
          <c:spPr>
            <a:ln w="12700">
              <a:solidFill>
                <a:srgbClr val="C0C0C0"/>
              </a:solidFill>
              <a:prstDash val="sysDash"/>
            </a:ln>
          </c:spPr>
        </c:majorGridlines>
        <c:title>
          <c:tx>
            <c:rich>
              <a:bodyPr/>
              <a:lstStyle/>
              <a:p>
                <a:pPr>
                  <a:defRPr/>
                </a:pPr>
                <a:r>
                  <a:rPr lang="cs-CZ"/>
                  <a:t>Hospitalizační mortalita</a:t>
                </a:r>
              </a:p>
            </c:rich>
          </c:tx>
          <c:overlay val="0"/>
        </c:title>
        <c:numFmt formatCode="0\ %" sourceLinked="0"/>
        <c:majorTickMark val="out"/>
        <c:minorTickMark val="none"/>
        <c:tickLblPos val="nextTo"/>
        <c:spPr>
          <a:ln w="3175">
            <a:solidFill>
              <a:schemeClr val="tx1"/>
            </a:solidFill>
            <a:prstDash val="solid"/>
          </a:ln>
        </c:spPr>
        <c:txPr>
          <a:bodyPr rot="0" vert="horz"/>
          <a:lstStyle/>
          <a:p>
            <a:pPr>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400" b="0" i="0" u="none" strike="noStrike" baseline="0">
          <a:solidFill>
            <a:schemeClr val="tx1"/>
          </a:solidFill>
          <a:latin typeface="+mn-lt"/>
          <a:ea typeface="Arial"/>
          <a:cs typeface="Arial" panose="020B0604020202020204" pitchFamily="34" charset="0"/>
        </a:defRPr>
      </a:pPr>
      <a:endParaRPr lang="cs-CZ"/>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a:solidFill>
                  <a:schemeClr val="tx1"/>
                </a:solidFill>
              </a:rPr>
              <a:t>Střední délka života </a:t>
            </a:r>
            <a:r>
              <a:rPr lang="cs-CZ" sz="1400" b="1" baseline="0">
                <a:solidFill>
                  <a:schemeClr val="tx1"/>
                </a:solidFill>
              </a:rPr>
              <a:t>při narození 2023 – 2024</a:t>
            </a:r>
            <a:endParaRPr lang="en-US" sz="1400"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5.8778567312704338E-2"/>
          <c:y val="9.2550868926167665E-2"/>
          <c:w val="0.82661494187557383"/>
          <c:h val="0.66498533813950711"/>
        </c:manualLayout>
      </c:layout>
      <c:barChart>
        <c:barDir val="col"/>
        <c:grouping val="clustered"/>
        <c:varyColors val="0"/>
        <c:ser>
          <c:idx val="0"/>
          <c:order val="0"/>
          <c:tx>
            <c:strRef>
              <c:f>List2!$B$1</c:f>
              <c:strCache>
                <c:ptCount val="1"/>
                <c:pt idx="0">
                  <c:v>muži</c:v>
                </c:pt>
              </c:strCache>
            </c:strRef>
          </c:tx>
          <c:spPr>
            <a:solidFill>
              <a:srgbClr val="0070C0"/>
            </a:solidFill>
            <a:ln>
              <a:noFill/>
            </a:ln>
            <a:effectLst/>
          </c:spPr>
          <c:invertIfNegative val="0"/>
          <c:dPt>
            <c:idx val="1"/>
            <c:invertIfNegative val="0"/>
            <c:bubble3D val="0"/>
            <c:spPr>
              <a:solidFill>
                <a:srgbClr val="0070C0"/>
              </a:solidFill>
              <a:ln>
                <a:noFill/>
              </a:ln>
              <a:effectLst/>
            </c:spPr>
            <c:extLst>
              <c:ext xmlns:c16="http://schemas.microsoft.com/office/drawing/2014/chart" uri="{C3380CC4-5D6E-409C-BE32-E72D297353CC}">
                <c16:uniqueId val="{00000001-9885-40FB-943E-EC4ACA630C8F}"/>
              </c:ext>
            </c:extLst>
          </c:dPt>
          <c:dPt>
            <c:idx val="5"/>
            <c:invertIfNegative val="0"/>
            <c:bubble3D val="0"/>
            <c:spPr>
              <a:solidFill>
                <a:srgbClr val="0070C0"/>
              </a:solidFill>
              <a:ln>
                <a:noFill/>
              </a:ln>
              <a:effectLst/>
            </c:spPr>
            <c:extLst>
              <c:ext xmlns:c16="http://schemas.microsoft.com/office/drawing/2014/chart" uri="{C3380CC4-5D6E-409C-BE32-E72D297353CC}">
                <c16:uniqueId val="{00000003-9885-40FB-943E-EC4ACA630C8F}"/>
              </c:ext>
            </c:extLst>
          </c:dPt>
          <c:dPt>
            <c:idx val="8"/>
            <c:invertIfNegative val="0"/>
            <c:bubble3D val="0"/>
            <c:spPr>
              <a:solidFill>
                <a:srgbClr val="0070C0"/>
              </a:solidFill>
              <a:ln w="15875">
                <a:solidFill>
                  <a:schemeClr val="accent1"/>
                </a:solidFill>
              </a:ln>
              <a:effectLst/>
            </c:spPr>
            <c:extLst>
              <c:ext xmlns:c16="http://schemas.microsoft.com/office/drawing/2014/chart" uri="{C3380CC4-5D6E-409C-BE32-E72D297353CC}">
                <c16:uniqueId val="{00000005-9885-40FB-943E-EC4ACA630C8F}"/>
              </c:ext>
            </c:extLst>
          </c:dPt>
          <c:dPt>
            <c:idx val="9"/>
            <c:invertIfNegative val="0"/>
            <c:bubble3D val="0"/>
            <c:spPr>
              <a:pattFill prst="dkUpDiag">
                <a:fgClr>
                  <a:srgbClr val="0070C0"/>
                </a:fgClr>
                <a:bgClr>
                  <a:sysClr val="window" lastClr="FFFFFF"/>
                </a:bgClr>
              </a:pattFill>
              <a:ln w="19050">
                <a:solidFill>
                  <a:srgbClr val="4472C4"/>
                </a:solidFill>
              </a:ln>
              <a:effectLst/>
            </c:spPr>
            <c:extLst>
              <c:ext xmlns:c16="http://schemas.microsoft.com/office/drawing/2014/chart" uri="{C3380CC4-5D6E-409C-BE32-E72D297353CC}">
                <c16:uniqueId val="{00000007-9885-40FB-943E-EC4ACA630C8F}"/>
              </c:ext>
            </c:extLst>
          </c:dPt>
          <c:dPt>
            <c:idx val="24"/>
            <c:invertIfNegative val="0"/>
            <c:bubble3D val="0"/>
            <c:spPr>
              <a:solidFill>
                <a:srgbClr val="0070C0"/>
              </a:solidFill>
              <a:ln>
                <a:noFill/>
              </a:ln>
              <a:effectLst/>
            </c:spPr>
            <c:extLst>
              <c:ext xmlns:c16="http://schemas.microsoft.com/office/drawing/2014/chart" uri="{C3380CC4-5D6E-409C-BE32-E72D297353CC}">
                <c16:uniqueId val="{00000009-9885-40FB-943E-EC4ACA630C8F}"/>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accent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List2!$A$2:$A$16</c:f>
              <c:strCache>
                <c:ptCount val="15"/>
                <c:pt idx="0">
                  <c:v>Hl. m. Praha</c:v>
                </c:pt>
                <c:pt idx="1">
                  <c:v>Královéhradecký </c:v>
                </c:pt>
                <c:pt idx="2">
                  <c:v>Jihomoravský </c:v>
                </c:pt>
                <c:pt idx="3">
                  <c:v> Vysočina</c:v>
                </c:pt>
                <c:pt idx="4">
                  <c:v>Pardubický </c:v>
                </c:pt>
                <c:pt idx="5">
                  <c:v>Jihočeský </c:v>
                </c:pt>
                <c:pt idx="6">
                  <c:v>Plzeňský </c:v>
                </c:pt>
                <c:pt idx="7">
                  <c:v>Zlínský </c:v>
                </c:pt>
                <c:pt idx="8">
                  <c:v>Středočeský </c:v>
                </c:pt>
                <c:pt idx="9">
                  <c:v>ČR</c:v>
                </c:pt>
                <c:pt idx="10">
                  <c:v>Olomoucký </c:v>
                </c:pt>
                <c:pt idx="11">
                  <c:v>Liberecký </c:v>
                </c:pt>
                <c:pt idx="12">
                  <c:v>Karlovarský </c:v>
                </c:pt>
                <c:pt idx="13">
                  <c:v>Moravskoslezský </c:v>
                </c:pt>
                <c:pt idx="14">
                  <c:v>Ústecký </c:v>
                </c:pt>
              </c:strCache>
            </c:strRef>
          </c:cat>
          <c:val>
            <c:numRef>
              <c:f>List2!$B$2:$B$16</c:f>
              <c:numCache>
                <c:formatCode>0.0</c:formatCode>
                <c:ptCount val="15"/>
                <c:pt idx="0">
                  <c:v>78.8</c:v>
                </c:pt>
                <c:pt idx="1">
                  <c:v>78.2</c:v>
                </c:pt>
                <c:pt idx="2">
                  <c:v>77.599999999999994</c:v>
                </c:pt>
                <c:pt idx="3">
                  <c:v>77.8</c:v>
                </c:pt>
                <c:pt idx="4">
                  <c:v>77.400000000000006</c:v>
                </c:pt>
                <c:pt idx="5">
                  <c:v>77.3</c:v>
                </c:pt>
                <c:pt idx="6">
                  <c:v>77.400000000000006</c:v>
                </c:pt>
                <c:pt idx="7">
                  <c:v>76.8</c:v>
                </c:pt>
                <c:pt idx="8">
                  <c:v>77.2</c:v>
                </c:pt>
                <c:pt idx="9">
                  <c:v>77</c:v>
                </c:pt>
                <c:pt idx="10">
                  <c:v>76.5</c:v>
                </c:pt>
                <c:pt idx="11">
                  <c:v>76.7</c:v>
                </c:pt>
                <c:pt idx="12">
                  <c:v>75.7</c:v>
                </c:pt>
                <c:pt idx="13">
                  <c:v>75.400000000000006</c:v>
                </c:pt>
                <c:pt idx="14">
                  <c:v>75</c:v>
                </c:pt>
              </c:numCache>
            </c:numRef>
          </c:val>
          <c:extLst>
            <c:ext xmlns:c16="http://schemas.microsoft.com/office/drawing/2014/chart" uri="{C3380CC4-5D6E-409C-BE32-E72D297353CC}">
              <c16:uniqueId val="{0000000A-9885-40FB-943E-EC4ACA630C8F}"/>
            </c:ext>
          </c:extLst>
        </c:ser>
        <c:ser>
          <c:idx val="1"/>
          <c:order val="1"/>
          <c:tx>
            <c:strRef>
              <c:f>List2!$C$1</c:f>
              <c:strCache>
                <c:ptCount val="1"/>
                <c:pt idx="0">
                  <c:v>ženy</c:v>
                </c:pt>
              </c:strCache>
            </c:strRef>
          </c:tx>
          <c:spPr>
            <a:solidFill>
              <a:srgbClr val="DA0000"/>
            </a:solidFill>
            <a:ln>
              <a:noFill/>
            </a:ln>
            <a:effectLst/>
          </c:spPr>
          <c:invertIfNegative val="0"/>
          <c:dPt>
            <c:idx val="1"/>
            <c:invertIfNegative val="0"/>
            <c:bubble3D val="0"/>
            <c:spPr>
              <a:solidFill>
                <a:srgbClr val="DA0000"/>
              </a:solidFill>
              <a:ln>
                <a:noFill/>
              </a:ln>
              <a:effectLst/>
            </c:spPr>
            <c:extLst>
              <c:ext xmlns:c16="http://schemas.microsoft.com/office/drawing/2014/chart" uri="{C3380CC4-5D6E-409C-BE32-E72D297353CC}">
                <c16:uniqueId val="{0000000C-9885-40FB-943E-EC4ACA630C8F}"/>
              </c:ext>
            </c:extLst>
          </c:dPt>
          <c:dPt>
            <c:idx val="5"/>
            <c:invertIfNegative val="0"/>
            <c:bubble3D val="0"/>
            <c:spPr>
              <a:solidFill>
                <a:srgbClr val="DA0000"/>
              </a:solidFill>
              <a:ln>
                <a:noFill/>
              </a:ln>
              <a:effectLst/>
            </c:spPr>
            <c:extLst>
              <c:ext xmlns:c16="http://schemas.microsoft.com/office/drawing/2014/chart" uri="{C3380CC4-5D6E-409C-BE32-E72D297353CC}">
                <c16:uniqueId val="{0000000E-9885-40FB-943E-EC4ACA630C8F}"/>
              </c:ext>
            </c:extLst>
          </c:dPt>
          <c:dPt>
            <c:idx val="8"/>
            <c:invertIfNegative val="0"/>
            <c:bubble3D val="0"/>
            <c:spPr>
              <a:solidFill>
                <a:srgbClr val="DA0000"/>
              </a:solidFill>
              <a:ln w="15875">
                <a:solidFill>
                  <a:schemeClr val="accent3"/>
                </a:solidFill>
              </a:ln>
              <a:effectLst/>
            </c:spPr>
            <c:extLst>
              <c:ext xmlns:c16="http://schemas.microsoft.com/office/drawing/2014/chart" uri="{C3380CC4-5D6E-409C-BE32-E72D297353CC}">
                <c16:uniqueId val="{00000010-9885-40FB-943E-EC4ACA630C8F}"/>
              </c:ext>
            </c:extLst>
          </c:dPt>
          <c:dPt>
            <c:idx val="9"/>
            <c:invertIfNegative val="0"/>
            <c:bubble3D val="0"/>
            <c:spPr>
              <a:pattFill prst="dkUpDiag">
                <a:fgClr>
                  <a:srgbClr val="DA0000"/>
                </a:fgClr>
                <a:bgClr>
                  <a:sysClr val="window" lastClr="FFFFFF"/>
                </a:bgClr>
              </a:pattFill>
              <a:ln w="19050">
                <a:solidFill>
                  <a:srgbClr val="DA0000"/>
                </a:solidFill>
              </a:ln>
              <a:effectLst/>
            </c:spPr>
            <c:extLst>
              <c:ext xmlns:c16="http://schemas.microsoft.com/office/drawing/2014/chart" uri="{C3380CC4-5D6E-409C-BE32-E72D297353CC}">
                <c16:uniqueId val="{00000012-9885-40FB-943E-EC4ACA630C8F}"/>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accent3"/>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List2!$A$2:$A$16</c:f>
              <c:strCache>
                <c:ptCount val="15"/>
                <c:pt idx="0">
                  <c:v>Hl. m. Praha</c:v>
                </c:pt>
                <c:pt idx="1">
                  <c:v>Královéhradecký </c:v>
                </c:pt>
                <c:pt idx="2">
                  <c:v>Jihomoravský </c:v>
                </c:pt>
                <c:pt idx="3">
                  <c:v> Vysočina</c:v>
                </c:pt>
                <c:pt idx="4">
                  <c:v>Pardubický </c:v>
                </c:pt>
                <c:pt idx="5">
                  <c:v>Jihočeský </c:v>
                </c:pt>
                <c:pt idx="6">
                  <c:v>Plzeňský </c:v>
                </c:pt>
                <c:pt idx="7">
                  <c:v>Zlínský </c:v>
                </c:pt>
                <c:pt idx="8">
                  <c:v>Středočeský </c:v>
                </c:pt>
                <c:pt idx="9">
                  <c:v>ČR</c:v>
                </c:pt>
                <c:pt idx="10">
                  <c:v>Olomoucký </c:v>
                </c:pt>
                <c:pt idx="11">
                  <c:v>Liberecký </c:v>
                </c:pt>
                <c:pt idx="12">
                  <c:v>Karlovarský </c:v>
                </c:pt>
                <c:pt idx="13">
                  <c:v>Moravskoslezský </c:v>
                </c:pt>
                <c:pt idx="14">
                  <c:v>Ústecký </c:v>
                </c:pt>
              </c:strCache>
            </c:strRef>
          </c:cat>
          <c:val>
            <c:numRef>
              <c:f>List2!$C$2:$C$16</c:f>
              <c:numCache>
                <c:formatCode>0.0</c:formatCode>
                <c:ptCount val="15"/>
                <c:pt idx="0">
                  <c:v>84.4</c:v>
                </c:pt>
                <c:pt idx="1">
                  <c:v>83.1</c:v>
                </c:pt>
                <c:pt idx="2">
                  <c:v>83.7</c:v>
                </c:pt>
                <c:pt idx="3">
                  <c:v>83.3</c:v>
                </c:pt>
                <c:pt idx="4">
                  <c:v>83.4</c:v>
                </c:pt>
                <c:pt idx="5">
                  <c:v>83.1</c:v>
                </c:pt>
                <c:pt idx="6">
                  <c:v>82.9</c:v>
                </c:pt>
                <c:pt idx="7">
                  <c:v>83.4</c:v>
                </c:pt>
                <c:pt idx="8">
                  <c:v>82.8</c:v>
                </c:pt>
                <c:pt idx="9">
                  <c:v>83</c:v>
                </c:pt>
                <c:pt idx="10">
                  <c:v>83</c:v>
                </c:pt>
                <c:pt idx="11">
                  <c:v>82.7</c:v>
                </c:pt>
                <c:pt idx="12">
                  <c:v>81.7</c:v>
                </c:pt>
                <c:pt idx="13">
                  <c:v>81.900000000000006</c:v>
                </c:pt>
                <c:pt idx="14">
                  <c:v>80.900000000000006</c:v>
                </c:pt>
              </c:numCache>
            </c:numRef>
          </c:val>
          <c:extLst>
            <c:ext xmlns:c16="http://schemas.microsoft.com/office/drawing/2014/chart" uri="{C3380CC4-5D6E-409C-BE32-E72D297353CC}">
              <c16:uniqueId val="{00000013-9885-40FB-943E-EC4ACA630C8F}"/>
            </c:ext>
          </c:extLst>
        </c:ser>
        <c:dLbls>
          <c:showLegendKey val="0"/>
          <c:showVal val="0"/>
          <c:showCatName val="0"/>
          <c:showSerName val="0"/>
          <c:showPercent val="0"/>
          <c:showBubbleSize val="0"/>
        </c:dLbls>
        <c:gapWidth val="50"/>
        <c:axId val="329589488"/>
        <c:axId val="407392800"/>
      </c:barChart>
      <c:catAx>
        <c:axId val="32958948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300" b="0" i="0" u="none" strike="noStrike" kern="1200" baseline="0">
                <a:solidFill>
                  <a:schemeClr val="tx1"/>
                </a:solidFill>
                <a:latin typeface="+mn-lt"/>
                <a:ea typeface="+mn-ea"/>
                <a:cs typeface="+mn-cs"/>
              </a:defRPr>
            </a:pPr>
            <a:endParaRPr lang="cs-CZ"/>
          </a:p>
        </c:txPr>
        <c:crossAx val="407392800"/>
        <c:crosses val="autoZero"/>
        <c:auto val="1"/>
        <c:lblAlgn val="ctr"/>
        <c:lblOffset val="100"/>
        <c:noMultiLvlLbl val="0"/>
      </c:catAx>
      <c:valAx>
        <c:axId val="407392800"/>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295894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20537315644788"/>
          <c:y val="0.14042501891216616"/>
          <c:w val="0.51657920745573271"/>
          <c:h val="0.82154124498910663"/>
        </c:manualLayout>
      </c:layout>
      <c:barChart>
        <c:barDir val="bar"/>
        <c:grouping val="clustered"/>
        <c:varyColors val="0"/>
        <c:ser>
          <c:idx val="0"/>
          <c:order val="0"/>
          <c:tx>
            <c:strRef>
              <c:f>List1!$B$1</c:f>
              <c:strCache>
                <c:ptCount val="1"/>
                <c:pt idx="0">
                  <c:v>2024</c:v>
                </c:pt>
              </c:strCache>
            </c:strRef>
          </c:tx>
          <c:spPr>
            <a:solidFill>
              <a:srgbClr val="9966FF"/>
            </a:solidFill>
            <a:ln w="3175">
              <a:solidFill>
                <a:schemeClr val="bg1">
                  <a:lumMod val="75000"/>
                </a:schemeClr>
              </a:solidFill>
            </a:ln>
            <a:effectLst/>
          </c:spPr>
          <c:invertIfNegative val="0"/>
          <c:dPt>
            <c:idx val="11"/>
            <c:invertIfNegative val="0"/>
            <c:bubble3D val="0"/>
            <c:spPr>
              <a:solidFill>
                <a:srgbClr val="C00000"/>
              </a:solidFill>
              <a:ln w="3175">
                <a:solidFill>
                  <a:srgbClr val="4472C4"/>
                </a:solidFill>
              </a:ln>
              <a:effectLst/>
            </c:spPr>
            <c:extLst>
              <c:ext xmlns:c16="http://schemas.microsoft.com/office/drawing/2014/chart" uri="{C3380CC4-5D6E-409C-BE32-E72D297353CC}">
                <c16:uniqueId val="{00000000-3B09-449B-BD7A-3272D4094095}"/>
              </c:ext>
            </c:extLst>
          </c:dPt>
          <c:dPt>
            <c:idx val="14"/>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0-1C3E-4A6D-B47A-A791DB9AFC5C}"/>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 kraj</c:v>
                </c:pt>
                <c:pt idx="1">
                  <c:v>Královéhradecký kraj</c:v>
                </c:pt>
                <c:pt idx="2">
                  <c:v>Olomoucký kraj</c:v>
                </c:pt>
                <c:pt idx="3">
                  <c:v>kraj Vysočina</c:v>
                </c:pt>
                <c:pt idx="4">
                  <c:v>Zlínský kraj</c:v>
                </c:pt>
                <c:pt idx="5">
                  <c:v>Ústecký kraj</c:v>
                </c:pt>
                <c:pt idx="6">
                  <c:v>Pardubický kraj</c:v>
                </c:pt>
                <c:pt idx="7">
                  <c:v>Moravskoslezský kraj</c:v>
                </c:pt>
                <c:pt idx="8">
                  <c:v>Středočeský kraj</c:v>
                </c:pt>
                <c:pt idx="9">
                  <c:v>Česká republika</c:v>
                </c:pt>
                <c:pt idx="10">
                  <c:v>Karlovarský kraj</c:v>
                </c:pt>
                <c:pt idx="11">
                  <c:v>Liberecký kraj</c:v>
                </c:pt>
                <c:pt idx="12">
                  <c:v>Plzeňský kraj</c:v>
                </c:pt>
                <c:pt idx="13">
                  <c:v>Jihomoravský kraj</c:v>
                </c:pt>
                <c:pt idx="14">
                  <c:v>Hlavní město Praha</c:v>
                </c:pt>
              </c:strCache>
            </c:strRef>
          </c:cat>
          <c:val>
            <c:numRef>
              <c:f>List1!$B$2:$B$16</c:f>
              <c:numCache>
                <c:formatCode>0.0</c:formatCode>
                <c:ptCount val="15"/>
                <c:pt idx="0">
                  <c:v>4.8</c:v>
                </c:pt>
                <c:pt idx="1">
                  <c:v>4.0999999999999996</c:v>
                </c:pt>
                <c:pt idx="2">
                  <c:v>4</c:v>
                </c:pt>
                <c:pt idx="3">
                  <c:v>4</c:v>
                </c:pt>
                <c:pt idx="4">
                  <c:v>4</c:v>
                </c:pt>
                <c:pt idx="5">
                  <c:v>3.9</c:v>
                </c:pt>
                <c:pt idx="6">
                  <c:v>3.8</c:v>
                </c:pt>
                <c:pt idx="7">
                  <c:v>3.7</c:v>
                </c:pt>
                <c:pt idx="8">
                  <c:v>3.4</c:v>
                </c:pt>
                <c:pt idx="9">
                  <c:v>3.2</c:v>
                </c:pt>
                <c:pt idx="10">
                  <c:v>3.1</c:v>
                </c:pt>
                <c:pt idx="11">
                  <c:v>2.5</c:v>
                </c:pt>
                <c:pt idx="12">
                  <c:v>2.5</c:v>
                </c:pt>
                <c:pt idx="13">
                  <c:v>2</c:v>
                </c:pt>
                <c:pt idx="14">
                  <c:v>1.8</c:v>
                </c:pt>
              </c:numCache>
            </c:numRef>
          </c:val>
          <c:extLst>
            <c:ext xmlns:c16="http://schemas.microsoft.com/office/drawing/2014/chart" uri="{C3380CC4-5D6E-409C-BE32-E72D297353CC}">
              <c16:uniqueId val="{00000000-B1EF-4AAA-BE61-427FD621F8F2}"/>
            </c:ext>
          </c:extLst>
        </c:ser>
        <c:dLbls>
          <c:showLegendKey val="0"/>
          <c:showVal val="0"/>
          <c:showCatName val="0"/>
          <c:showSerName val="0"/>
          <c:showPercent val="0"/>
          <c:showBubbleSize val="0"/>
        </c:dLbls>
        <c:gapWidth val="50"/>
        <c:axId val="411952368"/>
        <c:axId val="411941000"/>
      </c:barChart>
      <c:catAx>
        <c:axId val="4119523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11941000"/>
        <c:crosses val="autoZero"/>
        <c:auto val="1"/>
        <c:lblAlgn val="ctr"/>
        <c:lblOffset val="100"/>
        <c:noMultiLvlLbl val="0"/>
      </c:catAx>
      <c:valAx>
        <c:axId val="411941000"/>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solidFill>
                      <a:schemeClr val="tx1"/>
                    </a:solidFill>
                  </a:rPr>
                  <a:t>Domovy</a:t>
                </a:r>
                <a:r>
                  <a:rPr lang="cs-CZ" sz="1400" b="1" baseline="0">
                    <a:solidFill>
                      <a:schemeClr val="tx1"/>
                    </a:solidFill>
                  </a:rPr>
                  <a:t> pro seniory:</a:t>
                </a:r>
                <a:br>
                  <a:rPr lang="cs-CZ" sz="1400" b="1" baseline="0">
                    <a:solidFill>
                      <a:schemeClr val="tx1"/>
                    </a:solidFill>
                  </a:rPr>
                </a:br>
                <a:r>
                  <a:rPr lang="cs-CZ" sz="1400" b="1">
                    <a:solidFill>
                      <a:schemeClr val="tx1"/>
                    </a:solidFill>
                  </a:rPr>
                  <a:t>počet lůžek na 1 000 obyvatel kraje</a:t>
                </a:r>
              </a:p>
            </c:rich>
          </c:tx>
          <c:layout>
            <c:manualLayout>
              <c:xMode val="edge"/>
              <c:yMode val="edge"/>
              <c:x val="0.1974858514550247"/>
              <c:y val="2.1828608054523281E-3"/>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952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20537315644788"/>
          <c:y val="0.14042501891216616"/>
          <c:w val="0.51657920745573271"/>
          <c:h val="0.82154124498910663"/>
        </c:manualLayout>
      </c:layout>
      <c:barChart>
        <c:barDir val="bar"/>
        <c:grouping val="clustered"/>
        <c:varyColors val="0"/>
        <c:ser>
          <c:idx val="0"/>
          <c:order val="0"/>
          <c:tx>
            <c:strRef>
              <c:f>List1!$B$1</c:f>
              <c:strCache>
                <c:ptCount val="1"/>
                <c:pt idx="0">
                  <c:v>2024</c:v>
                </c:pt>
              </c:strCache>
            </c:strRef>
          </c:tx>
          <c:spPr>
            <a:solidFill>
              <a:srgbClr val="CC66FF"/>
            </a:solidFill>
            <a:ln w="3175">
              <a:solidFill>
                <a:schemeClr val="bg1">
                  <a:lumMod val="75000"/>
                </a:schemeClr>
              </a:solidFill>
            </a:ln>
            <a:effectLst/>
          </c:spPr>
          <c:invertIfNegative val="0"/>
          <c:dPt>
            <c:idx val="5"/>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00-88B6-4B83-A282-1E9CBC0B30A0}"/>
              </c:ext>
            </c:extLst>
          </c:dPt>
          <c:dPt>
            <c:idx val="14"/>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0-7D35-45B4-A07D-4A7A40C815B4}"/>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Vysočina</c:v>
                </c:pt>
                <c:pt idx="1">
                  <c:v>Ústecký</c:v>
                </c:pt>
                <c:pt idx="2">
                  <c:v>Plzeňský</c:v>
                </c:pt>
                <c:pt idx="3">
                  <c:v>Jihomoravský</c:v>
                </c:pt>
                <c:pt idx="4">
                  <c:v>Pardubický</c:v>
                </c:pt>
                <c:pt idx="5">
                  <c:v>Liberecký</c:v>
                </c:pt>
                <c:pt idx="6">
                  <c:v>Moravskoslezský</c:v>
                </c:pt>
                <c:pt idx="7">
                  <c:v>Česká republika</c:v>
                </c:pt>
                <c:pt idx="8">
                  <c:v>Středočeský</c:v>
                </c:pt>
                <c:pt idx="9">
                  <c:v>Zlínský</c:v>
                </c:pt>
                <c:pt idx="10">
                  <c:v>Karlovarský</c:v>
                </c:pt>
                <c:pt idx="11">
                  <c:v>Olomoucký</c:v>
                </c:pt>
                <c:pt idx="12">
                  <c:v>Královéhradecký</c:v>
                </c:pt>
                <c:pt idx="13">
                  <c:v>Jihočeský</c:v>
                </c:pt>
                <c:pt idx="14">
                  <c:v>Hlavní město Praha</c:v>
                </c:pt>
              </c:strCache>
            </c:strRef>
          </c:cat>
          <c:val>
            <c:numRef>
              <c:f>List1!$B$2:$B$16</c:f>
              <c:numCache>
                <c:formatCode>0.0</c:formatCode>
                <c:ptCount val="15"/>
                <c:pt idx="0">
                  <c:v>3.2</c:v>
                </c:pt>
                <c:pt idx="1">
                  <c:v>3.2</c:v>
                </c:pt>
                <c:pt idx="2">
                  <c:v>3.1</c:v>
                </c:pt>
                <c:pt idx="3">
                  <c:v>2.9</c:v>
                </c:pt>
                <c:pt idx="4">
                  <c:v>2.8</c:v>
                </c:pt>
                <c:pt idx="5">
                  <c:v>2.8</c:v>
                </c:pt>
                <c:pt idx="6">
                  <c:v>2.8</c:v>
                </c:pt>
                <c:pt idx="7">
                  <c:v>2.5</c:v>
                </c:pt>
                <c:pt idx="8">
                  <c:v>2.4</c:v>
                </c:pt>
                <c:pt idx="9">
                  <c:v>2.4</c:v>
                </c:pt>
                <c:pt idx="10">
                  <c:v>2.2000000000000002</c:v>
                </c:pt>
                <c:pt idx="11">
                  <c:v>2.1</c:v>
                </c:pt>
                <c:pt idx="12">
                  <c:v>2.1</c:v>
                </c:pt>
                <c:pt idx="13">
                  <c:v>1.8</c:v>
                </c:pt>
                <c:pt idx="14">
                  <c:v>1.3</c:v>
                </c:pt>
              </c:numCache>
            </c:numRef>
          </c:val>
          <c:extLst>
            <c:ext xmlns:c16="http://schemas.microsoft.com/office/drawing/2014/chart" uri="{C3380CC4-5D6E-409C-BE32-E72D297353CC}">
              <c16:uniqueId val="{00000000-FDF9-4365-B2D1-E51406770609}"/>
            </c:ext>
          </c:extLst>
        </c:ser>
        <c:dLbls>
          <c:showLegendKey val="0"/>
          <c:showVal val="0"/>
          <c:showCatName val="0"/>
          <c:showSerName val="0"/>
          <c:showPercent val="0"/>
          <c:showBubbleSize val="0"/>
        </c:dLbls>
        <c:gapWidth val="50"/>
        <c:axId val="411952368"/>
        <c:axId val="411941000"/>
      </c:barChart>
      <c:catAx>
        <c:axId val="4119523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11941000"/>
        <c:crosses val="autoZero"/>
        <c:auto val="1"/>
        <c:lblAlgn val="ctr"/>
        <c:lblOffset val="100"/>
        <c:noMultiLvlLbl val="0"/>
      </c:catAx>
      <c:valAx>
        <c:axId val="411941000"/>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solidFill>
                      <a:schemeClr val="tx1"/>
                    </a:solidFill>
                  </a:rPr>
                  <a:t>Domovy se zvláštním režimem:</a:t>
                </a:r>
                <a:br>
                  <a:rPr lang="cs-CZ" sz="1400" b="1">
                    <a:solidFill>
                      <a:schemeClr val="tx1"/>
                    </a:solidFill>
                  </a:rPr>
                </a:br>
                <a:r>
                  <a:rPr lang="cs-CZ" sz="1400" b="1">
                    <a:solidFill>
                      <a:schemeClr val="tx1"/>
                    </a:solidFill>
                  </a:rPr>
                  <a:t>počet lůžek na 1 000 obyvatel kraje</a:t>
                </a:r>
              </a:p>
            </c:rich>
          </c:tx>
          <c:layout>
            <c:manualLayout>
              <c:xMode val="edge"/>
              <c:yMode val="edge"/>
              <c:x val="0.20986841816610291"/>
              <c:y val="2.1828608054523281E-3"/>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952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20537315644788"/>
          <c:y val="0.14042501891216616"/>
          <c:w val="0.51657920745573271"/>
          <c:h val="0.82154124498910663"/>
        </c:manualLayout>
      </c:layout>
      <c:barChart>
        <c:barDir val="bar"/>
        <c:grouping val="clustered"/>
        <c:varyColors val="0"/>
        <c:ser>
          <c:idx val="0"/>
          <c:order val="0"/>
          <c:tx>
            <c:strRef>
              <c:f>List1!$B$1</c:f>
              <c:strCache>
                <c:ptCount val="1"/>
                <c:pt idx="0">
                  <c:v>2024</c:v>
                </c:pt>
              </c:strCache>
            </c:strRef>
          </c:tx>
          <c:spPr>
            <a:solidFill>
              <a:srgbClr val="CCCCFF"/>
            </a:solidFill>
            <a:ln w="3175">
              <a:solidFill>
                <a:schemeClr val="bg1">
                  <a:lumMod val="75000"/>
                </a:schemeClr>
              </a:solidFill>
            </a:ln>
            <a:effectLst/>
          </c:spPr>
          <c:invertIfNegative val="0"/>
          <c:dPt>
            <c:idx val="12"/>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00-9FB5-476B-A046-6838AC6BF962}"/>
              </c:ext>
            </c:extLst>
          </c:dPt>
          <c:dPt>
            <c:idx val="14"/>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0-C0F2-4FBE-82B0-413994873BCE}"/>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Ústecký</c:v>
                </c:pt>
                <c:pt idx="1">
                  <c:v>Vysočina</c:v>
                </c:pt>
                <c:pt idx="2">
                  <c:v>Pardubický</c:v>
                </c:pt>
                <c:pt idx="3">
                  <c:v>Moravskoslezský</c:v>
                </c:pt>
                <c:pt idx="4">
                  <c:v>Olomoucký</c:v>
                </c:pt>
                <c:pt idx="5">
                  <c:v>Zlínský</c:v>
                </c:pt>
                <c:pt idx="6">
                  <c:v>Plzeňský</c:v>
                </c:pt>
                <c:pt idx="7">
                  <c:v>Středočeský</c:v>
                </c:pt>
                <c:pt idx="8">
                  <c:v>Jihočeský</c:v>
                </c:pt>
                <c:pt idx="9">
                  <c:v>Královéhradecký</c:v>
                </c:pt>
                <c:pt idx="10">
                  <c:v>Česká republika</c:v>
                </c:pt>
                <c:pt idx="11">
                  <c:v>Karlovarský</c:v>
                </c:pt>
                <c:pt idx="12">
                  <c:v>Liberecký</c:v>
                </c:pt>
                <c:pt idx="13">
                  <c:v>Jihomoravský</c:v>
                </c:pt>
                <c:pt idx="14">
                  <c:v>Hlavní město Praha</c:v>
                </c:pt>
              </c:strCache>
            </c:strRef>
          </c:cat>
          <c:val>
            <c:numRef>
              <c:f>List1!$B$2:$B$16</c:f>
              <c:numCache>
                <c:formatCode>0.0</c:formatCode>
                <c:ptCount val="15"/>
                <c:pt idx="0">
                  <c:v>9.304068999302288</c:v>
                </c:pt>
                <c:pt idx="1">
                  <c:v>8.5077282395145719</c:v>
                </c:pt>
                <c:pt idx="2">
                  <c:v>8.2304526748971192</c:v>
                </c:pt>
                <c:pt idx="3">
                  <c:v>7.974713621446746</c:v>
                </c:pt>
                <c:pt idx="4">
                  <c:v>7.8891528107680138</c:v>
                </c:pt>
                <c:pt idx="5">
                  <c:v>7.8877647245759048</c:v>
                </c:pt>
                <c:pt idx="6">
                  <c:v>7.6516334765065723</c:v>
                </c:pt>
                <c:pt idx="7">
                  <c:v>7.5452781481569895</c:v>
                </c:pt>
                <c:pt idx="8">
                  <c:v>7.2976162957134356</c:v>
                </c:pt>
                <c:pt idx="9">
                  <c:v>7.2096315496930323</c:v>
                </c:pt>
                <c:pt idx="10">
                  <c:v>7.1290159952335115</c:v>
                </c:pt>
                <c:pt idx="11">
                  <c:v>7.1010760756493116</c:v>
                </c:pt>
                <c:pt idx="12">
                  <c:v>6.2403502605151564</c:v>
                </c:pt>
                <c:pt idx="13">
                  <c:v>6.0267964270346033</c:v>
                </c:pt>
                <c:pt idx="14">
                  <c:v>4.053280682175866</c:v>
                </c:pt>
              </c:numCache>
            </c:numRef>
          </c:val>
          <c:extLst>
            <c:ext xmlns:c16="http://schemas.microsoft.com/office/drawing/2014/chart" uri="{C3380CC4-5D6E-409C-BE32-E72D297353CC}">
              <c16:uniqueId val="{00000000-E4B6-4B53-BA04-D54FA894862D}"/>
            </c:ext>
          </c:extLst>
        </c:ser>
        <c:dLbls>
          <c:showLegendKey val="0"/>
          <c:showVal val="0"/>
          <c:showCatName val="0"/>
          <c:showSerName val="0"/>
          <c:showPercent val="0"/>
          <c:showBubbleSize val="0"/>
        </c:dLbls>
        <c:gapWidth val="50"/>
        <c:axId val="411952368"/>
        <c:axId val="411941000"/>
      </c:barChart>
      <c:catAx>
        <c:axId val="4119523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11941000"/>
        <c:crosses val="autoZero"/>
        <c:auto val="1"/>
        <c:lblAlgn val="ctr"/>
        <c:lblOffset val="100"/>
        <c:noMultiLvlLbl val="0"/>
      </c:catAx>
      <c:valAx>
        <c:axId val="411941000"/>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solidFill>
                      <a:schemeClr val="tx1"/>
                    </a:solidFill>
                  </a:rPr>
                  <a:t>Celková</a:t>
                </a:r>
                <a:r>
                  <a:rPr lang="cs-CZ" sz="1400" b="1" baseline="0">
                    <a:solidFill>
                      <a:schemeClr val="tx1"/>
                    </a:solidFill>
                  </a:rPr>
                  <a:t> kapacita*:</a:t>
                </a:r>
                <a:br>
                  <a:rPr lang="cs-CZ" sz="1400" b="1" baseline="0">
                    <a:solidFill>
                      <a:schemeClr val="tx1"/>
                    </a:solidFill>
                  </a:rPr>
                </a:br>
                <a:r>
                  <a:rPr lang="cs-CZ" sz="1400" b="1" baseline="0">
                    <a:solidFill>
                      <a:schemeClr val="tx1"/>
                    </a:solidFill>
                  </a:rPr>
                  <a:t>p</a:t>
                </a:r>
                <a:r>
                  <a:rPr lang="cs-CZ" sz="1400" b="1">
                    <a:solidFill>
                      <a:schemeClr val="tx1"/>
                    </a:solidFill>
                  </a:rPr>
                  <a:t>očet lůžek na 1 000 obyvatel kraje</a:t>
                </a:r>
              </a:p>
            </c:rich>
          </c:tx>
          <c:layout>
            <c:manualLayout>
              <c:xMode val="edge"/>
              <c:yMode val="edge"/>
              <c:x val="0.1974858514550247"/>
              <c:y val="4.7346218722090095E-3"/>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952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Bez hospitalizace</c:v>
                </c:pt>
              </c:strCache>
            </c:strRef>
          </c:tx>
          <c:spPr>
            <a:solidFill>
              <a:schemeClr val="accent1"/>
            </a:solidFill>
            <a:ln>
              <a:noFill/>
            </a:ln>
            <a:effectLst/>
          </c:spPr>
          <c:invertIfNegative val="0"/>
          <c:cat>
            <c:numRef>
              <c:f>List1!$A$2:$A$12</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List1!$B$2:$B$12</c:f>
              <c:numCache>
                <c:formatCode>General</c:formatCode>
                <c:ptCount val="11"/>
                <c:pt idx="0">
                  <c:v>518</c:v>
                </c:pt>
                <c:pt idx="1">
                  <c:v>669</c:v>
                </c:pt>
                <c:pt idx="2">
                  <c:v>602</c:v>
                </c:pt>
                <c:pt idx="3">
                  <c:v>757</c:v>
                </c:pt>
                <c:pt idx="4">
                  <c:v>806</c:v>
                </c:pt>
                <c:pt idx="5">
                  <c:v>844</c:v>
                </c:pt>
                <c:pt idx="6">
                  <c:v>873</c:v>
                </c:pt>
                <c:pt idx="7">
                  <c:v>1007</c:v>
                </c:pt>
                <c:pt idx="8">
                  <c:v>1187</c:v>
                </c:pt>
                <c:pt idx="9">
                  <c:v>1205</c:v>
                </c:pt>
                <c:pt idx="10">
                  <c:v>1014</c:v>
                </c:pt>
              </c:numCache>
            </c:numRef>
          </c:val>
          <c:extLst>
            <c:ext xmlns:c16="http://schemas.microsoft.com/office/drawing/2014/chart" uri="{C3380CC4-5D6E-409C-BE32-E72D297353CC}">
              <c16:uniqueId val="{00000000-339C-4D87-9E30-93D1336C8A1F}"/>
            </c:ext>
          </c:extLst>
        </c:ser>
        <c:ser>
          <c:idx val="1"/>
          <c:order val="1"/>
          <c:tx>
            <c:strRef>
              <c:f>List1!$C$1</c:f>
              <c:strCache>
                <c:ptCount val="1"/>
                <c:pt idx="0">
                  <c:v>Hospitalizace</c:v>
                </c:pt>
              </c:strCache>
            </c:strRef>
          </c:tx>
          <c:spPr>
            <a:solidFill>
              <a:schemeClr val="accent2"/>
            </a:solidFill>
            <a:ln>
              <a:noFill/>
            </a:ln>
            <a:effectLst/>
          </c:spPr>
          <c:invertIfNegative val="0"/>
          <c:dLbls>
            <c:dLbl>
              <c:idx val="0"/>
              <c:tx>
                <c:rich>
                  <a:bodyPr/>
                  <a:lstStyle/>
                  <a:p>
                    <a:fld id="{86ECE8CE-7DED-4A04-8F99-49A33DDFE077}"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339C-4D87-9E30-93D1336C8A1F}"/>
                </c:ext>
              </c:extLst>
            </c:dLbl>
            <c:dLbl>
              <c:idx val="1"/>
              <c:tx>
                <c:rich>
                  <a:bodyPr/>
                  <a:lstStyle/>
                  <a:p>
                    <a:fld id="{42DBD062-2F8D-4B7A-BCAE-07403F6A7B17}"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339C-4D87-9E30-93D1336C8A1F}"/>
                </c:ext>
              </c:extLst>
            </c:dLbl>
            <c:dLbl>
              <c:idx val="2"/>
              <c:tx>
                <c:rich>
                  <a:bodyPr/>
                  <a:lstStyle/>
                  <a:p>
                    <a:fld id="{1F07A7B1-5942-4011-9BCF-7942E65F76B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39C-4D87-9E30-93D1336C8A1F}"/>
                </c:ext>
              </c:extLst>
            </c:dLbl>
            <c:dLbl>
              <c:idx val="3"/>
              <c:tx>
                <c:rich>
                  <a:bodyPr/>
                  <a:lstStyle/>
                  <a:p>
                    <a:fld id="{D36E8114-D7D5-48C7-9812-A7DE0900F562}"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339C-4D87-9E30-93D1336C8A1F}"/>
                </c:ext>
              </c:extLst>
            </c:dLbl>
            <c:dLbl>
              <c:idx val="4"/>
              <c:tx>
                <c:rich>
                  <a:bodyPr/>
                  <a:lstStyle/>
                  <a:p>
                    <a:fld id="{071D2B28-751A-4C71-A9B8-49E41A88F442}"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339C-4D87-9E30-93D1336C8A1F}"/>
                </c:ext>
              </c:extLst>
            </c:dLbl>
            <c:dLbl>
              <c:idx val="5"/>
              <c:tx>
                <c:rich>
                  <a:bodyPr/>
                  <a:lstStyle/>
                  <a:p>
                    <a:fld id="{9078416D-7FE3-452D-8A37-68DD71E7213B}"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339C-4D87-9E30-93D1336C8A1F}"/>
                </c:ext>
              </c:extLst>
            </c:dLbl>
            <c:dLbl>
              <c:idx val="6"/>
              <c:tx>
                <c:rich>
                  <a:bodyPr/>
                  <a:lstStyle/>
                  <a:p>
                    <a:fld id="{C2659B74-474D-41C6-A07F-2458C2B5D7F1}"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339C-4D87-9E30-93D1336C8A1F}"/>
                </c:ext>
              </c:extLst>
            </c:dLbl>
            <c:dLbl>
              <c:idx val="7"/>
              <c:tx>
                <c:rich>
                  <a:bodyPr/>
                  <a:lstStyle/>
                  <a:p>
                    <a:fld id="{1A728BC6-6FC5-4932-9E2C-350DD868CA67}"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339C-4D87-9E30-93D1336C8A1F}"/>
                </c:ext>
              </c:extLst>
            </c:dLbl>
            <c:dLbl>
              <c:idx val="8"/>
              <c:tx>
                <c:rich>
                  <a:bodyPr/>
                  <a:lstStyle/>
                  <a:p>
                    <a:fld id="{1A416C7E-E72E-49DE-B508-51AC2BD4FF92}"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339C-4D87-9E30-93D1336C8A1F}"/>
                </c:ext>
              </c:extLst>
            </c:dLbl>
            <c:dLbl>
              <c:idx val="9"/>
              <c:tx>
                <c:rich>
                  <a:bodyPr/>
                  <a:lstStyle/>
                  <a:p>
                    <a:fld id="{C7C90DD4-0130-4A79-A1E1-B17AA884560B}" type="CELLRANGE">
                      <a:rPr lang="en-US"/>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339C-4D87-9E30-93D1336C8A1F}"/>
                </c:ext>
              </c:extLst>
            </c:dLbl>
            <c:dLbl>
              <c:idx val="10"/>
              <c:tx>
                <c:rich>
                  <a:bodyPr/>
                  <a:lstStyle/>
                  <a:p>
                    <a:fld id="{7D0C1E80-3F38-46C7-B890-20E569CE4227}"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339C-4D87-9E30-93D1336C8A1F}"/>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List1!$A$2:$A$12</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List1!$C$2:$C$12</c:f>
              <c:numCache>
                <c:formatCode>General</c:formatCode>
                <c:ptCount val="11"/>
                <c:pt idx="0">
                  <c:v>536</c:v>
                </c:pt>
                <c:pt idx="1">
                  <c:v>546</c:v>
                </c:pt>
                <c:pt idx="2">
                  <c:v>610</c:v>
                </c:pt>
                <c:pt idx="3">
                  <c:v>535</c:v>
                </c:pt>
                <c:pt idx="4">
                  <c:v>640</c:v>
                </c:pt>
                <c:pt idx="5">
                  <c:v>695</c:v>
                </c:pt>
                <c:pt idx="6">
                  <c:v>794</c:v>
                </c:pt>
                <c:pt idx="7">
                  <c:v>713</c:v>
                </c:pt>
                <c:pt idx="8">
                  <c:v>818</c:v>
                </c:pt>
                <c:pt idx="9">
                  <c:v>832</c:v>
                </c:pt>
                <c:pt idx="10">
                  <c:v>864</c:v>
                </c:pt>
              </c:numCache>
            </c:numRef>
          </c:val>
          <c:extLst>
            <c:ext xmlns:c15="http://schemas.microsoft.com/office/drawing/2012/chart" uri="{02D57815-91ED-43cb-92C2-25804820EDAC}">
              <c15:datalabelsRange>
                <c15:f>List1!$F$2:$F$15</c15:f>
                <c15:dlblRangeCache>
                  <c:ptCount val="14"/>
                  <c:pt idx="0">
                    <c:v>48,2%</c:v>
                  </c:pt>
                  <c:pt idx="1">
                    <c:v>43,3%</c:v>
                  </c:pt>
                  <c:pt idx="2">
                    <c:v>48,3%</c:v>
                  </c:pt>
                  <c:pt idx="3">
                    <c:v>40,0%</c:v>
                  </c:pt>
                  <c:pt idx="4">
                    <c:v>42,3%</c:v>
                  </c:pt>
                  <c:pt idx="5">
                    <c:v>43,4%</c:v>
                  </c:pt>
                  <c:pt idx="6">
                    <c:v>45,8%</c:v>
                  </c:pt>
                  <c:pt idx="7">
                    <c:v>39,9%</c:v>
                  </c:pt>
                  <c:pt idx="8">
                    <c:v>39,6%</c:v>
                  </c:pt>
                  <c:pt idx="9">
                    <c:v>39,5%</c:v>
                  </c:pt>
                  <c:pt idx="10">
                    <c:v>44,2%</c:v>
                  </c:pt>
                </c15:dlblRangeCache>
              </c15:datalabelsRange>
            </c:ext>
            <c:ext xmlns:c16="http://schemas.microsoft.com/office/drawing/2014/chart" uri="{C3380CC4-5D6E-409C-BE32-E72D297353CC}">
              <c16:uniqueId val="{0000000C-339C-4D87-9E30-93D1336C8A1F}"/>
            </c:ext>
          </c:extLst>
        </c:ser>
        <c:ser>
          <c:idx val="2"/>
          <c:order val="2"/>
          <c:tx>
            <c:strRef>
              <c:f>List1!$D$1</c:f>
              <c:strCache>
                <c:ptCount val="1"/>
                <c:pt idx="0">
                  <c:v>Hospitalizace s operací</c:v>
                </c:pt>
              </c:strCache>
            </c:strRef>
          </c:tx>
          <c:spPr>
            <a:solidFill>
              <a:schemeClr val="accent3"/>
            </a:solidFill>
            <a:ln>
              <a:noFill/>
            </a:ln>
            <a:effectLst/>
          </c:spPr>
          <c:invertIfNegative val="0"/>
          <c:dLbls>
            <c:dLbl>
              <c:idx val="0"/>
              <c:tx>
                <c:rich>
                  <a:bodyPr/>
                  <a:lstStyle/>
                  <a:p>
                    <a:fld id="{1A45E653-833E-4705-B8B2-44964F3AF308}"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339C-4D87-9E30-93D1336C8A1F}"/>
                </c:ext>
              </c:extLst>
            </c:dLbl>
            <c:dLbl>
              <c:idx val="1"/>
              <c:tx>
                <c:rich>
                  <a:bodyPr/>
                  <a:lstStyle/>
                  <a:p>
                    <a:fld id="{F8B8AEBD-CF58-4F32-B860-ED605BFF42A1}"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339C-4D87-9E30-93D1336C8A1F}"/>
                </c:ext>
              </c:extLst>
            </c:dLbl>
            <c:dLbl>
              <c:idx val="2"/>
              <c:tx>
                <c:rich>
                  <a:bodyPr/>
                  <a:lstStyle/>
                  <a:p>
                    <a:fld id="{AC072238-B2A2-469C-8C6B-408473F6227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339C-4D87-9E30-93D1336C8A1F}"/>
                </c:ext>
              </c:extLst>
            </c:dLbl>
            <c:dLbl>
              <c:idx val="3"/>
              <c:tx>
                <c:rich>
                  <a:bodyPr/>
                  <a:lstStyle/>
                  <a:p>
                    <a:fld id="{AB3D0BC6-5C33-44DC-B732-DF463D8615E5}"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339C-4D87-9E30-93D1336C8A1F}"/>
                </c:ext>
              </c:extLst>
            </c:dLbl>
            <c:dLbl>
              <c:idx val="4"/>
              <c:tx>
                <c:rich>
                  <a:bodyPr/>
                  <a:lstStyle/>
                  <a:p>
                    <a:fld id="{51EC1EFF-9B4D-4713-B5BD-7D3957A6053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339C-4D87-9E30-93D1336C8A1F}"/>
                </c:ext>
              </c:extLst>
            </c:dLbl>
            <c:dLbl>
              <c:idx val="5"/>
              <c:tx>
                <c:rich>
                  <a:bodyPr/>
                  <a:lstStyle/>
                  <a:p>
                    <a:fld id="{ADA6AF07-A337-46D0-A8C6-CD30FA099940}"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339C-4D87-9E30-93D1336C8A1F}"/>
                </c:ext>
              </c:extLst>
            </c:dLbl>
            <c:dLbl>
              <c:idx val="6"/>
              <c:tx>
                <c:rich>
                  <a:bodyPr/>
                  <a:lstStyle/>
                  <a:p>
                    <a:fld id="{321616BF-0879-4FAA-BD7B-F558C3BEB375}"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339C-4D87-9E30-93D1336C8A1F}"/>
                </c:ext>
              </c:extLst>
            </c:dLbl>
            <c:dLbl>
              <c:idx val="7"/>
              <c:tx>
                <c:rich>
                  <a:bodyPr/>
                  <a:lstStyle/>
                  <a:p>
                    <a:fld id="{7685F566-9943-45A6-B94F-8E93496A8DEB}"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339C-4D87-9E30-93D1336C8A1F}"/>
                </c:ext>
              </c:extLst>
            </c:dLbl>
            <c:dLbl>
              <c:idx val="8"/>
              <c:tx>
                <c:rich>
                  <a:bodyPr/>
                  <a:lstStyle/>
                  <a:p>
                    <a:fld id="{3FA39604-F6E8-4345-A91B-2B5F500B0F22}"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339C-4D87-9E30-93D1336C8A1F}"/>
                </c:ext>
              </c:extLst>
            </c:dLbl>
            <c:dLbl>
              <c:idx val="9"/>
              <c:tx>
                <c:rich>
                  <a:bodyPr/>
                  <a:lstStyle/>
                  <a:p>
                    <a:fld id="{9C5B73ED-8757-4B79-8645-917DB89E2DAD}" type="CELLRANGE">
                      <a:rPr lang="en-US"/>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339C-4D87-9E30-93D1336C8A1F}"/>
                </c:ext>
              </c:extLst>
            </c:dLbl>
            <c:dLbl>
              <c:idx val="10"/>
              <c:tx>
                <c:rich>
                  <a:bodyPr/>
                  <a:lstStyle/>
                  <a:p>
                    <a:fld id="{CA65A2B9-97B3-4129-9D14-73F5396D824C}"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339C-4D87-9E30-93D1336C8A1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cs-CZ"/>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List1!$A$2:$A$12</c:f>
              <c:numCache>
                <c:formatCode>General</c:formatCode>
                <c:ptCount val="11"/>
                <c:pt idx="0">
                  <c:v>2014</c:v>
                </c:pt>
                <c:pt idx="1">
                  <c:v>2015</c:v>
                </c:pt>
                <c:pt idx="2">
                  <c:v>2016</c:v>
                </c:pt>
                <c:pt idx="3">
                  <c:v>2017</c:v>
                </c:pt>
                <c:pt idx="4">
                  <c:v>2018</c:v>
                </c:pt>
                <c:pt idx="5">
                  <c:v>2019</c:v>
                </c:pt>
                <c:pt idx="6">
                  <c:v>2020</c:v>
                </c:pt>
                <c:pt idx="7">
                  <c:v>2021</c:v>
                </c:pt>
                <c:pt idx="8">
                  <c:v>2022</c:v>
                </c:pt>
                <c:pt idx="9">
                  <c:v>2023</c:v>
                </c:pt>
                <c:pt idx="10">
                  <c:v>2024</c:v>
                </c:pt>
              </c:numCache>
            </c:numRef>
          </c:cat>
          <c:val>
            <c:numRef>
              <c:f>List1!$D$2:$D$12</c:f>
              <c:numCache>
                <c:formatCode>General</c:formatCode>
                <c:ptCount val="11"/>
                <c:pt idx="0">
                  <c:v>59</c:v>
                </c:pt>
                <c:pt idx="1">
                  <c:v>46</c:v>
                </c:pt>
                <c:pt idx="2">
                  <c:v>51</c:v>
                </c:pt>
                <c:pt idx="3">
                  <c:v>47</c:v>
                </c:pt>
                <c:pt idx="4">
                  <c:v>66</c:v>
                </c:pt>
                <c:pt idx="5">
                  <c:v>64</c:v>
                </c:pt>
                <c:pt idx="6">
                  <c:v>67</c:v>
                </c:pt>
                <c:pt idx="7">
                  <c:v>66</c:v>
                </c:pt>
                <c:pt idx="8">
                  <c:v>59</c:v>
                </c:pt>
                <c:pt idx="9">
                  <c:v>68</c:v>
                </c:pt>
                <c:pt idx="10">
                  <c:v>78</c:v>
                </c:pt>
              </c:numCache>
            </c:numRef>
          </c:val>
          <c:extLst>
            <c:ext xmlns:c15="http://schemas.microsoft.com/office/drawing/2012/chart" uri="{02D57815-91ED-43cb-92C2-25804820EDAC}">
              <c15:datalabelsRange>
                <c15:f>List1!$G$2:$G$16</c15:f>
                <c15:dlblRangeCache>
                  <c:ptCount val="15"/>
                  <c:pt idx="0">
                    <c:v>5,3%</c:v>
                  </c:pt>
                  <c:pt idx="1">
                    <c:v>3,6%</c:v>
                  </c:pt>
                  <c:pt idx="2">
                    <c:v>4,0%</c:v>
                  </c:pt>
                  <c:pt idx="3">
                    <c:v>3,5%</c:v>
                  </c:pt>
                  <c:pt idx="4">
                    <c:v>4,4%</c:v>
                  </c:pt>
                  <c:pt idx="5">
                    <c:v>4,0%</c:v>
                  </c:pt>
                  <c:pt idx="6">
                    <c:v>3,9%</c:v>
                  </c:pt>
                  <c:pt idx="7">
                    <c:v>3,7%</c:v>
                  </c:pt>
                  <c:pt idx="8">
                    <c:v>2,9%</c:v>
                  </c:pt>
                  <c:pt idx="9">
                    <c:v>3,2%</c:v>
                  </c:pt>
                  <c:pt idx="10">
                    <c:v>4,0%</c:v>
                  </c:pt>
                </c15:dlblRangeCache>
              </c15:datalabelsRange>
            </c:ext>
            <c:ext xmlns:c16="http://schemas.microsoft.com/office/drawing/2014/chart" uri="{C3380CC4-5D6E-409C-BE32-E72D297353CC}">
              <c16:uniqueId val="{00000018-339C-4D87-9E30-93D1336C8A1F}"/>
            </c:ext>
          </c:extLst>
        </c:ser>
        <c:dLbls>
          <c:showLegendKey val="0"/>
          <c:showVal val="0"/>
          <c:showCatName val="0"/>
          <c:showSerName val="0"/>
          <c:showPercent val="0"/>
          <c:showBubbleSize val="0"/>
        </c:dLbls>
        <c:gapWidth val="75"/>
        <c:overlap val="100"/>
        <c:axId val="492653280"/>
        <c:axId val="1819777999"/>
      </c:barChart>
      <c:catAx>
        <c:axId val="492653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819777999"/>
        <c:crosses val="autoZero"/>
        <c:auto val="1"/>
        <c:lblAlgn val="ctr"/>
        <c:lblOffset val="100"/>
        <c:noMultiLvlLbl val="0"/>
      </c:catAx>
      <c:valAx>
        <c:axId val="1819777999"/>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492653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Fyzické osoby</c:v>
                </c:pt>
              </c:strCache>
            </c:strRef>
          </c:tx>
          <c:spPr>
            <a:ln w="28575">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0.00</c:formatCode>
                <c:ptCount val="10"/>
                <c:pt idx="0">
                  <c:v>8.695652173913043</c:v>
                </c:pt>
                <c:pt idx="1">
                  <c:v>3.7267080745341614</c:v>
                </c:pt>
                <c:pt idx="2">
                  <c:v>8.695652173913043</c:v>
                </c:pt>
                <c:pt idx="3">
                  <c:v>8.0745341614906838</c:v>
                </c:pt>
                <c:pt idx="4">
                  <c:v>14.285714285714285</c:v>
                </c:pt>
                <c:pt idx="5">
                  <c:v>16.770186335403729</c:v>
                </c:pt>
                <c:pt idx="6">
                  <c:v>19.254658385093169</c:v>
                </c:pt>
                <c:pt idx="7">
                  <c:v>16.149068322981368</c:v>
                </c:pt>
                <c:pt idx="8">
                  <c:v>3.1055900621118013</c:v>
                </c:pt>
                <c:pt idx="9">
                  <c:v>1.2422360248447204</c:v>
                </c:pt>
              </c:numCache>
            </c:numRef>
          </c:val>
          <c:smooth val="0"/>
          <c:extLst>
            <c:ext xmlns:c16="http://schemas.microsoft.com/office/drawing/2014/chart" uri="{C3380CC4-5D6E-409C-BE32-E72D297353CC}">
              <c16:uniqueId val="{00000000-4908-42DE-B7D2-E8B23BC5B0EE}"/>
            </c:ext>
          </c:extLst>
        </c:ser>
        <c:ser>
          <c:idx val="1"/>
          <c:order val="1"/>
          <c:tx>
            <c:strRef>
              <c:f>List3!$C$1</c:f>
              <c:strCache>
                <c:ptCount val="1"/>
                <c:pt idx="0">
                  <c:v>Úvazky</c:v>
                </c:pt>
              </c:strCache>
            </c:strRef>
          </c:tx>
          <c:spPr>
            <a:ln w="28575"/>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List3!$C$2:$C$11</c:f>
              <c:numCache>
                <c:formatCode>0.00</c:formatCode>
                <c:ptCount val="10"/>
                <c:pt idx="0">
                  <c:v>6.589554854539081</c:v>
                </c:pt>
                <c:pt idx="1">
                  <c:v>2.1906764808973009</c:v>
                </c:pt>
                <c:pt idx="2">
                  <c:v>6.1426568524360317</c:v>
                </c:pt>
                <c:pt idx="3">
                  <c:v>8.5524009814230624</c:v>
                </c:pt>
                <c:pt idx="4">
                  <c:v>13.739922888187872</c:v>
                </c:pt>
                <c:pt idx="5">
                  <c:v>20.52225727304592</c:v>
                </c:pt>
                <c:pt idx="6">
                  <c:v>22.984577637574482</c:v>
                </c:pt>
                <c:pt idx="7">
                  <c:v>17.376445846477388</c:v>
                </c:pt>
                <c:pt idx="8">
                  <c:v>1.463371889239397</c:v>
                </c:pt>
                <c:pt idx="9">
                  <c:v>0.43813529617946023</c:v>
                </c:pt>
              </c:numCache>
            </c:numRef>
          </c:val>
          <c:smooth val="0"/>
          <c:extLst>
            <c:ext xmlns:c16="http://schemas.microsoft.com/office/drawing/2014/chart" uri="{C3380CC4-5D6E-409C-BE32-E72D297353CC}">
              <c16:uniqueId val="{00000000-67BC-44A0-93C3-C53684558F13}"/>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a:pPr>
            <a:endParaRPr lang="cs-CZ"/>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a:pPr>
            <a:endParaRPr lang="cs-CZ"/>
          </a:p>
        </c:txPr>
        <c:crossAx val="339629152"/>
        <c:crosses val="autoZero"/>
        <c:crossBetween val="between"/>
      </c:valAx>
      <c:spPr>
        <a:noFill/>
        <a:ln w="25399">
          <a:noFill/>
        </a:ln>
      </c:spPr>
    </c:plotArea>
    <c:legend>
      <c:legendPos val="t"/>
      <c:overlay val="0"/>
      <c:txPr>
        <a:bodyPr/>
        <a:lstStyle/>
        <a:p>
          <a:pPr>
            <a:defRPr sz="1600"/>
          </a:pPr>
          <a:endParaRPr lang="cs-CZ"/>
        </a:p>
      </c:txPr>
    </c:legend>
    <c:plotVisOnly val="1"/>
    <c:dispBlanksAs val="gap"/>
    <c:showDLblsOverMax val="0"/>
  </c:chart>
  <c:spPr>
    <a:noFill/>
    <a:ln>
      <a:noFill/>
    </a:ln>
  </c:spPr>
  <c:txPr>
    <a:bodyPr/>
    <a:lstStyle/>
    <a:p>
      <a:pPr>
        <a:defRPr sz="1200" b="1" i="0" u="none" strike="noStrike" baseline="0">
          <a:solidFill>
            <a:schemeClr val="tx1"/>
          </a:solidFill>
          <a:latin typeface="+mn-lt"/>
          <a:ea typeface="Tahoma"/>
          <a:cs typeface="Tahoma"/>
        </a:defRPr>
      </a:pPr>
      <a:endParaRPr lang="cs-CZ"/>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2020</c:v>
                </c:pt>
              </c:strCache>
            </c:strRef>
          </c:tx>
          <c:spPr>
            <a:solidFill>
              <a:schemeClr val="tx2">
                <a:lumMod val="20000"/>
                <a:lumOff val="80000"/>
              </a:schemeClr>
            </a:solidFill>
            <a:ln>
              <a:noFill/>
            </a:ln>
            <a:effectLst/>
          </c:spPr>
          <c:invertIfNegative val="0"/>
          <c:dLbls>
            <c:delete val="1"/>
          </c:dLbls>
          <c:cat>
            <c:strRef>
              <c:f>List1!$A$2:$A$16</c:f>
              <c:strCache>
                <c:ptCount val="15"/>
                <c:pt idx="0">
                  <c:v>Karlovarský kraj</c:v>
                </c:pt>
                <c:pt idx="1">
                  <c:v>Liberecký kraj</c:v>
                </c:pt>
                <c:pt idx="2">
                  <c:v>Plzeňský kraj</c:v>
                </c:pt>
                <c:pt idx="3">
                  <c:v>Pardubický kraj</c:v>
                </c:pt>
                <c:pt idx="4">
                  <c:v>Ústecký kraj</c:v>
                </c:pt>
                <c:pt idx="5">
                  <c:v>Královéhradecký kraj</c:v>
                </c:pt>
                <c:pt idx="6">
                  <c:v>Jihočeský kraj</c:v>
                </c:pt>
                <c:pt idx="7">
                  <c:v>Olomoucký kraj</c:v>
                </c:pt>
                <c:pt idx="8">
                  <c:v>Moravskoslezský kraj</c:v>
                </c:pt>
                <c:pt idx="9">
                  <c:v>Středočeský kraj</c:v>
                </c:pt>
                <c:pt idx="10">
                  <c:v>Česká republika</c:v>
                </c:pt>
                <c:pt idx="11">
                  <c:v>Jihomoravský kraj</c:v>
                </c:pt>
                <c:pt idx="12">
                  <c:v>Zlínský kraj</c:v>
                </c:pt>
                <c:pt idx="13">
                  <c:v>Hlavní město Praha</c:v>
                </c:pt>
                <c:pt idx="14">
                  <c:v>Kraj Vysočina</c:v>
                </c:pt>
              </c:strCache>
            </c:strRef>
          </c:cat>
          <c:val>
            <c:numRef>
              <c:f>List1!$B$2:$B$16</c:f>
              <c:numCache>
                <c:formatCode>0.0</c:formatCode>
                <c:ptCount val="15"/>
                <c:pt idx="0">
                  <c:v>207.1</c:v>
                </c:pt>
                <c:pt idx="1">
                  <c:v>110.2</c:v>
                </c:pt>
                <c:pt idx="2">
                  <c:v>336</c:v>
                </c:pt>
                <c:pt idx="3">
                  <c:v>297</c:v>
                </c:pt>
                <c:pt idx="4">
                  <c:v>594.70000000000005</c:v>
                </c:pt>
                <c:pt idx="5">
                  <c:v>612.1</c:v>
                </c:pt>
                <c:pt idx="6">
                  <c:v>205</c:v>
                </c:pt>
                <c:pt idx="7">
                  <c:v>577.5</c:v>
                </c:pt>
                <c:pt idx="8">
                  <c:v>203.7</c:v>
                </c:pt>
                <c:pt idx="9">
                  <c:v>379.2</c:v>
                </c:pt>
                <c:pt idx="10">
                  <c:v>509.3</c:v>
                </c:pt>
                <c:pt idx="11">
                  <c:v>82</c:v>
                </c:pt>
                <c:pt idx="12">
                  <c:v>92.6</c:v>
                </c:pt>
                <c:pt idx="13">
                  <c:v>1366.9</c:v>
                </c:pt>
                <c:pt idx="14">
                  <c:v>1577.4</c:v>
                </c:pt>
              </c:numCache>
            </c:numRef>
          </c:val>
          <c:extLst>
            <c:ext xmlns:c16="http://schemas.microsoft.com/office/drawing/2014/chart" uri="{C3380CC4-5D6E-409C-BE32-E72D297353CC}">
              <c16:uniqueId val="{00000000-F808-48A1-A9A4-79AF5E4C8EC1}"/>
            </c:ext>
          </c:extLst>
        </c:ser>
        <c:ser>
          <c:idx val="1"/>
          <c:order val="1"/>
          <c:tx>
            <c:strRef>
              <c:f>List1!$C$1</c:f>
              <c:strCache>
                <c:ptCount val="1"/>
                <c:pt idx="0">
                  <c:v>2021</c:v>
                </c:pt>
              </c:strCache>
            </c:strRef>
          </c:tx>
          <c:spPr>
            <a:solidFill>
              <a:schemeClr val="tx1">
                <a:lumMod val="50000"/>
                <a:lumOff val="50000"/>
              </a:schemeClr>
            </a:solidFill>
            <a:ln>
              <a:noFill/>
            </a:ln>
            <a:effectLst/>
          </c:spPr>
          <c:invertIfNegative val="0"/>
          <c:dLbls>
            <c:delete val="1"/>
          </c:dLbls>
          <c:cat>
            <c:strRef>
              <c:f>List1!$A$2:$A$16</c:f>
              <c:strCache>
                <c:ptCount val="15"/>
                <c:pt idx="0">
                  <c:v>Karlovarský kraj</c:v>
                </c:pt>
                <c:pt idx="1">
                  <c:v>Liberecký kraj</c:v>
                </c:pt>
                <c:pt idx="2">
                  <c:v>Plzeňský kraj</c:v>
                </c:pt>
                <c:pt idx="3">
                  <c:v>Pardubický kraj</c:v>
                </c:pt>
                <c:pt idx="4">
                  <c:v>Ústecký kraj</c:v>
                </c:pt>
                <c:pt idx="5">
                  <c:v>Královéhradecký kraj</c:v>
                </c:pt>
                <c:pt idx="6">
                  <c:v>Jihočeský kraj</c:v>
                </c:pt>
                <c:pt idx="7">
                  <c:v>Olomoucký kraj</c:v>
                </c:pt>
                <c:pt idx="8">
                  <c:v>Moravskoslezský kraj</c:v>
                </c:pt>
                <c:pt idx="9">
                  <c:v>Středočeský kraj</c:v>
                </c:pt>
                <c:pt idx="10">
                  <c:v>Česká republika</c:v>
                </c:pt>
                <c:pt idx="11">
                  <c:v>Jihomoravský kraj</c:v>
                </c:pt>
                <c:pt idx="12">
                  <c:v>Zlínský kraj</c:v>
                </c:pt>
                <c:pt idx="13">
                  <c:v>Hlavní město Praha</c:v>
                </c:pt>
                <c:pt idx="14">
                  <c:v>Kraj Vysočina</c:v>
                </c:pt>
              </c:strCache>
            </c:strRef>
          </c:cat>
          <c:val>
            <c:numRef>
              <c:f>List1!$C$2:$C$16</c:f>
              <c:numCache>
                <c:formatCode>0.0</c:formatCode>
                <c:ptCount val="15"/>
                <c:pt idx="0">
                  <c:v>210.9</c:v>
                </c:pt>
                <c:pt idx="1">
                  <c:v>82.6</c:v>
                </c:pt>
                <c:pt idx="2">
                  <c:v>328.9</c:v>
                </c:pt>
                <c:pt idx="3">
                  <c:v>386.8</c:v>
                </c:pt>
                <c:pt idx="4">
                  <c:v>585</c:v>
                </c:pt>
                <c:pt idx="5">
                  <c:v>418.1</c:v>
                </c:pt>
                <c:pt idx="6">
                  <c:v>116.5</c:v>
                </c:pt>
                <c:pt idx="7">
                  <c:v>578.6</c:v>
                </c:pt>
                <c:pt idx="8">
                  <c:v>208.5</c:v>
                </c:pt>
                <c:pt idx="9">
                  <c:v>456.3</c:v>
                </c:pt>
                <c:pt idx="10">
                  <c:v>539.20000000000005</c:v>
                </c:pt>
                <c:pt idx="11">
                  <c:v>152.9</c:v>
                </c:pt>
                <c:pt idx="12">
                  <c:v>112.2</c:v>
                </c:pt>
                <c:pt idx="13">
                  <c:v>1667.1</c:v>
                </c:pt>
                <c:pt idx="14">
                  <c:v>1435.7</c:v>
                </c:pt>
              </c:numCache>
            </c:numRef>
          </c:val>
          <c:extLst>
            <c:ext xmlns:c16="http://schemas.microsoft.com/office/drawing/2014/chart" uri="{C3380CC4-5D6E-409C-BE32-E72D297353CC}">
              <c16:uniqueId val="{00000001-F808-48A1-A9A4-79AF5E4C8EC1}"/>
            </c:ext>
          </c:extLst>
        </c:ser>
        <c:ser>
          <c:idx val="2"/>
          <c:order val="2"/>
          <c:tx>
            <c:strRef>
              <c:f>List1!$D$1</c:f>
              <c:strCache>
                <c:ptCount val="1"/>
                <c:pt idx="0">
                  <c:v>2022</c:v>
                </c:pt>
              </c:strCache>
            </c:strRef>
          </c:tx>
          <c:spPr>
            <a:solidFill>
              <a:srgbClr val="333F50"/>
            </a:solidFill>
            <a:ln>
              <a:noFill/>
            </a:ln>
            <a:effectLst/>
          </c:spPr>
          <c:invertIfNegative val="0"/>
          <c:dPt>
            <c:idx val="9"/>
            <c:invertIfNegative val="0"/>
            <c:bubble3D val="0"/>
            <c:spPr>
              <a:solidFill>
                <a:srgbClr val="333F50"/>
              </a:solidFill>
              <a:ln>
                <a:noFill/>
              </a:ln>
              <a:effectLst/>
            </c:spPr>
            <c:extLst>
              <c:ext xmlns:c16="http://schemas.microsoft.com/office/drawing/2014/chart" uri="{C3380CC4-5D6E-409C-BE32-E72D297353CC}">
                <c16:uniqueId val="{00000001-34AB-4FA9-AF84-577EDD3CDAAD}"/>
              </c:ext>
            </c:extLst>
          </c:dPt>
          <c:dPt>
            <c:idx val="11"/>
            <c:invertIfNegative val="0"/>
            <c:bubble3D val="0"/>
            <c:spPr>
              <a:solidFill>
                <a:srgbClr val="333F50"/>
              </a:solidFill>
              <a:ln>
                <a:noFill/>
              </a:ln>
              <a:effectLst/>
            </c:spPr>
            <c:extLst>
              <c:ext xmlns:c16="http://schemas.microsoft.com/office/drawing/2014/chart" uri="{C3380CC4-5D6E-409C-BE32-E72D297353CC}">
                <c16:uniqueId val="{00000003-930E-4D01-8350-2134E3F5FE34}"/>
              </c:ext>
            </c:extLst>
          </c:dPt>
          <c:dPt>
            <c:idx val="12"/>
            <c:invertIfNegative val="0"/>
            <c:bubble3D val="0"/>
            <c:spPr>
              <a:solidFill>
                <a:srgbClr val="333F50"/>
              </a:solidFill>
              <a:ln>
                <a:noFill/>
              </a:ln>
              <a:effectLst/>
            </c:spPr>
            <c:extLst>
              <c:ext xmlns:c16="http://schemas.microsoft.com/office/drawing/2014/chart" uri="{C3380CC4-5D6E-409C-BE32-E72D297353CC}">
                <c16:uniqueId val="{00000005-34AB-4FA9-AF84-577EDD3CDAAD}"/>
              </c:ext>
            </c:extLst>
          </c:dPt>
          <c:dLbls>
            <c:delete val="1"/>
          </c:dLbls>
          <c:cat>
            <c:strRef>
              <c:f>List1!$A$2:$A$16</c:f>
              <c:strCache>
                <c:ptCount val="15"/>
                <c:pt idx="0">
                  <c:v>Karlovarský kraj</c:v>
                </c:pt>
                <c:pt idx="1">
                  <c:v>Liberecký kraj</c:v>
                </c:pt>
                <c:pt idx="2">
                  <c:v>Plzeňský kraj</c:v>
                </c:pt>
                <c:pt idx="3">
                  <c:v>Pardubický kraj</c:v>
                </c:pt>
                <c:pt idx="4">
                  <c:v>Ústecký kraj</c:v>
                </c:pt>
                <c:pt idx="5">
                  <c:v>Královéhradecký kraj</c:v>
                </c:pt>
                <c:pt idx="6">
                  <c:v>Jihočeský kraj</c:v>
                </c:pt>
                <c:pt idx="7">
                  <c:v>Olomoucký kraj</c:v>
                </c:pt>
                <c:pt idx="8">
                  <c:v>Moravskoslezský kraj</c:v>
                </c:pt>
                <c:pt idx="9">
                  <c:v>Středočeský kraj</c:v>
                </c:pt>
                <c:pt idx="10">
                  <c:v>Česká republika</c:v>
                </c:pt>
                <c:pt idx="11">
                  <c:v>Jihomoravský kraj</c:v>
                </c:pt>
                <c:pt idx="12">
                  <c:v>Zlínský kraj</c:v>
                </c:pt>
                <c:pt idx="13">
                  <c:v>Hlavní město Praha</c:v>
                </c:pt>
                <c:pt idx="14">
                  <c:v>Kraj Vysočina</c:v>
                </c:pt>
              </c:strCache>
            </c:strRef>
          </c:cat>
          <c:val>
            <c:numRef>
              <c:f>List1!$D$2:$D$16</c:f>
              <c:numCache>
                <c:formatCode>0.0</c:formatCode>
                <c:ptCount val="15"/>
                <c:pt idx="0">
                  <c:v>197.4</c:v>
                </c:pt>
                <c:pt idx="1">
                  <c:v>112</c:v>
                </c:pt>
                <c:pt idx="2">
                  <c:v>314.89999999999998</c:v>
                </c:pt>
                <c:pt idx="3">
                  <c:v>319.8</c:v>
                </c:pt>
                <c:pt idx="4">
                  <c:v>771.4</c:v>
                </c:pt>
                <c:pt idx="5">
                  <c:v>734.3</c:v>
                </c:pt>
                <c:pt idx="6">
                  <c:v>293.5</c:v>
                </c:pt>
                <c:pt idx="7">
                  <c:v>685.5</c:v>
                </c:pt>
                <c:pt idx="8">
                  <c:v>511.1</c:v>
                </c:pt>
                <c:pt idx="9">
                  <c:v>600.29999999999995</c:v>
                </c:pt>
                <c:pt idx="10">
                  <c:v>789.7</c:v>
                </c:pt>
                <c:pt idx="11">
                  <c:v>855.2</c:v>
                </c:pt>
                <c:pt idx="12">
                  <c:v>845.5</c:v>
                </c:pt>
                <c:pt idx="13">
                  <c:v>1621.4</c:v>
                </c:pt>
                <c:pt idx="14">
                  <c:v>1900.1</c:v>
                </c:pt>
              </c:numCache>
            </c:numRef>
          </c:val>
          <c:extLst>
            <c:ext xmlns:c16="http://schemas.microsoft.com/office/drawing/2014/chart" uri="{C3380CC4-5D6E-409C-BE32-E72D297353CC}">
              <c16:uniqueId val="{00000002-F808-48A1-A9A4-79AF5E4C8EC1}"/>
            </c:ext>
          </c:extLst>
        </c:ser>
        <c:ser>
          <c:idx val="3"/>
          <c:order val="3"/>
          <c:tx>
            <c:strRef>
              <c:f>List1!$E$1</c:f>
              <c:strCache>
                <c:ptCount val="1"/>
                <c:pt idx="0">
                  <c:v>2023</c:v>
                </c:pt>
              </c:strCache>
            </c:strRef>
          </c:tx>
          <c:spPr>
            <a:solidFill>
              <a:srgbClr val="0A0A0A"/>
            </a:solidFill>
            <a:ln>
              <a:noFill/>
            </a:ln>
            <a:effectLst/>
          </c:spPr>
          <c:invertIfNegative val="0"/>
          <c:dPt>
            <c:idx val="1"/>
            <c:invertIfNegative val="0"/>
            <c:bubble3D val="0"/>
            <c:spPr>
              <a:solidFill>
                <a:srgbClr val="0A0A0A"/>
              </a:solidFill>
              <a:ln>
                <a:noFill/>
              </a:ln>
              <a:effectLst/>
            </c:spPr>
            <c:extLst>
              <c:ext xmlns:c16="http://schemas.microsoft.com/office/drawing/2014/chart" uri="{C3380CC4-5D6E-409C-BE32-E72D297353CC}">
                <c16:uniqueId val="{00000000-4860-4FB5-8776-7B96021F6CC5}"/>
              </c:ext>
            </c:extLst>
          </c:dPt>
          <c:dPt>
            <c:idx val="6"/>
            <c:invertIfNegative val="0"/>
            <c:bubble3D val="0"/>
            <c:spPr>
              <a:solidFill>
                <a:srgbClr val="0A0A0A"/>
              </a:solidFill>
              <a:ln>
                <a:noFill/>
              </a:ln>
              <a:effectLst/>
            </c:spPr>
            <c:extLst>
              <c:ext xmlns:c16="http://schemas.microsoft.com/office/drawing/2014/chart" uri="{C3380CC4-5D6E-409C-BE32-E72D297353CC}">
                <c16:uniqueId val="{0000000C-53C6-4042-8FA8-0D463A1B0131}"/>
              </c:ext>
            </c:extLst>
          </c:dPt>
          <c:dPt>
            <c:idx val="10"/>
            <c:invertIfNegative val="0"/>
            <c:bubble3D val="0"/>
            <c:spPr>
              <a:solidFill>
                <a:srgbClr val="0A0A0A"/>
              </a:solidFill>
              <a:ln>
                <a:noFill/>
              </a:ln>
              <a:effectLst/>
            </c:spPr>
            <c:extLst>
              <c:ext xmlns:c16="http://schemas.microsoft.com/office/drawing/2014/chart" uri="{C3380CC4-5D6E-409C-BE32-E72D297353CC}">
                <c16:uniqueId val="{00000007-34AB-4FA9-AF84-577EDD3CDAAD}"/>
              </c:ext>
            </c:extLst>
          </c:dPt>
          <c:dPt>
            <c:idx val="11"/>
            <c:invertIfNegative val="0"/>
            <c:bubble3D val="0"/>
            <c:spPr>
              <a:solidFill>
                <a:srgbClr val="0A0A0A"/>
              </a:solidFill>
              <a:ln>
                <a:noFill/>
              </a:ln>
              <a:effectLst/>
            </c:spPr>
            <c:extLst>
              <c:ext xmlns:c16="http://schemas.microsoft.com/office/drawing/2014/chart" uri="{C3380CC4-5D6E-409C-BE32-E72D297353CC}">
                <c16:uniqueId val="{00000000-8E68-4D11-80F3-B23274DDE355}"/>
              </c:ext>
            </c:extLst>
          </c:dPt>
          <c:dLbls>
            <c:delete val="1"/>
          </c:dLbls>
          <c:cat>
            <c:strRef>
              <c:f>List1!$A$2:$A$16</c:f>
              <c:strCache>
                <c:ptCount val="15"/>
                <c:pt idx="0">
                  <c:v>Karlovarský kraj</c:v>
                </c:pt>
                <c:pt idx="1">
                  <c:v>Liberecký kraj</c:v>
                </c:pt>
                <c:pt idx="2">
                  <c:v>Plzeňský kraj</c:v>
                </c:pt>
                <c:pt idx="3">
                  <c:v>Pardubický kraj</c:v>
                </c:pt>
                <c:pt idx="4">
                  <c:v>Ústecký kraj</c:v>
                </c:pt>
                <c:pt idx="5">
                  <c:v>Královéhradecký kraj</c:v>
                </c:pt>
                <c:pt idx="6">
                  <c:v>Jihočeský kraj</c:v>
                </c:pt>
                <c:pt idx="7">
                  <c:v>Olomoucký kraj</c:v>
                </c:pt>
                <c:pt idx="8">
                  <c:v>Moravskoslezský kraj</c:v>
                </c:pt>
                <c:pt idx="9">
                  <c:v>Středočeský kraj</c:v>
                </c:pt>
                <c:pt idx="10">
                  <c:v>Česká republika</c:v>
                </c:pt>
                <c:pt idx="11">
                  <c:v>Jihomoravský kraj</c:v>
                </c:pt>
                <c:pt idx="12">
                  <c:v>Zlínský kraj</c:v>
                </c:pt>
                <c:pt idx="13">
                  <c:v>Hlavní město Praha</c:v>
                </c:pt>
                <c:pt idx="14">
                  <c:v>Kraj Vysočina</c:v>
                </c:pt>
              </c:strCache>
            </c:strRef>
          </c:cat>
          <c:val>
            <c:numRef>
              <c:f>List1!$E$2:$E$16</c:f>
              <c:numCache>
                <c:formatCode>0.0</c:formatCode>
                <c:ptCount val="15"/>
                <c:pt idx="0">
                  <c:v>321.60000000000002</c:v>
                </c:pt>
                <c:pt idx="1">
                  <c:v>198.7</c:v>
                </c:pt>
                <c:pt idx="2">
                  <c:v>577.70000000000005</c:v>
                </c:pt>
                <c:pt idx="3">
                  <c:v>642.29999999999995</c:v>
                </c:pt>
                <c:pt idx="4">
                  <c:v>969</c:v>
                </c:pt>
                <c:pt idx="5">
                  <c:v>812.3</c:v>
                </c:pt>
                <c:pt idx="6">
                  <c:v>608.20000000000005</c:v>
                </c:pt>
                <c:pt idx="7">
                  <c:v>645.29999999999995</c:v>
                </c:pt>
                <c:pt idx="8">
                  <c:v>902.1</c:v>
                </c:pt>
                <c:pt idx="9">
                  <c:v>892.2</c:v>
                </c:pt>
                <c:pt idx="10">
                  <c:v>1165.7</c:v>
                </c:pt>
                <c:pt idx="11">
                  <c:v>1503</c:v>
                </c:pt>
                <c:pt idx="12">
                  <c:v>1432.7</c:v>
                </c:pt>
                <c:pt idx="13">
                  <c:v>2200.4</c:v>
                </c:pt>
                <c:pt idx="14">
                  <c:v>2644.3</c:v>
                </c:pt>
              </c:numCache>
            </c:numRef>
          </c:val>
          <c:extLst>
            <c:ext xmlns:c16="http://schemas.microsoft.com/office/drawing/2014/chart" uri="{C3380CC4-5D6E-409C-BE32-E72D297353CC}">
              <c16:uniqueId val="{00000008-7670-4139-8456-D9FF683D2D39}"/>
            </c:ext>
          </c:extLst>
        </c:ser>
        <c:ser>
          <c:idx val="4"/>
          <c:order val="4"/>
          <c:tx>
            <c:strRef>
              <c:f>List1!$F$1</c:f>
              <c:strCache>
                <c:ptCount val="1"/>
                <c:pt idx="0">
                  <c:v>2024</c:v>
                </c:pt>
              </c:strCache>
            </c:strRef>
          </c:tx>
          <c:spPr>
            <a:solidFill>
              <a:srgbClr val="0070C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0-636A-4FD1-8CCF-C52363370305}"/>
              </c:ext>
            </c:extLst>
          </c:dPt>
          <c:dPt>
            <c:idx val="11"/>
            <c:invertIfNegative val="0"/>
            <c:bubble3D val="0"/>
            <c:spPr>
              <a:solidFill>
                <a:srgbClr val="2E5980"/>
              </a:solidFill>
              <a:ln>
                <a:noFill/>
              </a:ln>
              <a:effectLst/>
            </c:spPr>
            <c:extLst>
              <c:ext xmlns:c16="http://schemas.microsoft.com/office/drawing/2014/chart" uri="{C3380CC4-5D6E-409C-BE32-E72D297353CC}">
                <c16:uniqueId val="{00000000-A9D8-476B-88AB-C9FFCB86DC6A}"/>
              </c:ext>
            </c:extLst>
          </c:dPt>
          <c:dPt>
            <c:idx val="14"/>
            <c:invertIfNegative val="0"/>
            <c:bubble3D val="0"/>
            <c:spPr>
              <a:solidFill>
                <a:srgbClr val="0070C0"/>
              </a:solidFill>
              <a:ln>
                <a:noFill/>
              </a:ln>
              <a:effectLst/>
            </c:spPr>
            <c:extLst>
              <c:ext xmlns:c16="http://schemas.microsoft.com/office/drawing/2014/chart" uri="{C3380CC4-5D6E-409C-BE32-E72D297353CC}">
                <c16:uniqueId val="{00000000-8497-48EF-AAE3-034BEF4DDE70}"/>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 kraj</c:v>
                </c:pt>
                <c:pt idx="1">
                  <c:v>Liberecký kraj</c:v>
                </c:pt>
                <c:pt idx="2">
                  <c:v>Plzeňský kraj</c:v>
                </c:pt>
                <c:pt idx="3">
                  <c:v>Pardubický kraj</c:v>
                </c:pt>
                <c:pt idx="4">
                  <c:v>Ústecký kraj</c:v>
                </c:pt>
                <c:pt idx="5">
                  <c:v>Královéhradecký kraj</c:v>
                </c:pt>
                <c:pt idx="6">
                  <c:v>Jihočeský kraj</c:v>
                </c:pt>
                <c:pt idx="7">
                  <c:v>Olomoucký kraj</c:v>
                </c:pt>
                <c:pt idx="8">
                  <c:v>Moravskoslezský kraj</c:v>
                </c:pt>
                <c:pt idx="9">
                  <c:v>Středočeský kraj</c:v>
                </c:pt>
                <c:pt idx="10">
                  <c:v>Česká republika</c:v>
                </c:pt>
                <c:pt idx="11">
                  <c:v>Jihomoravský kraj</c:v>
                </c:pt>
                <c:pt idx="12">
                  <c:v>Zlínský kraj</c:v>
                </c:pt>
                <c:pt idx="13">
                  <c:v>Hlavní město Praha</c:v>
                </c:pt>
                <c:pt idx="14">
                  <c:v>Kraj Vysočina</c:v>
                </c:pt>
              </c:strCache>
            </c:strRef>
          </c:cat>
          <c:val>
            <c:numRef>
              <c:f>List1!$F$2:$F$16</c:f>
              <c:numCache>
                <c:formatCode>0.0</c:formatCode>
                <c:ptCount val="15"/>
                <c:pt idx="0">
                  <c:v>264.5</c:v>
                </c:pt>
                <c:pt idx="1">
                  <c:v>272.3</c:v>
                </c:pt>
                <c:pt idx="2">
                  <c:v>518.4</c:v>
                </c:pt>
                <c:pt idx="3">
                  <c:v>727.8</c:v>
                </c:pt>
                <c:pt idx="4">
                  <c:v>1008.2</c:v>
                </c:pt>
                <c:pt idx="5">
                  <c:v>1049.9000000000001</c:v>
                </c:pt>
                <c:pt idx="6">
                  <c:v>1053.9000000000001</c:v>
                </c:pt>
                <c:pt idx="7">
                  <c:v>1095.9000000000001</c:v>
                </c:pt>
                <c:pt idx="8">
                  <c:v>1111.8</c:v>
                </c:pt>
                <c:pt idx="9">
                  <c:v>1488.1</c:v>
                </c:pt>
                <c:pt idx="10">
                  <c:v>1548.6</c:v>
                </c:pt>
                <c:pt idx="11">
                  <c:v>1807.6</c:v>
                </c:pt>
                <c:pt idx="12">
                  <c:v>2107.8000000000002</c:v>
                </c:pt>
                <c:pt idx="13">
                  <c:v>2793.4</c:v>
                </c:pt>
                <c:pt idx="14">
                  <c:v>3826.2</c:v>
                </c:pt>
              </c:numCache>
            </c:numRef>
          </c:val>
          <c:extLst>
            <c:ext xmlns:c16="http://schemas.microsoft.com/office/drawing/2014/chart" uri="{C3380CC4-5D6E-409C-BE32-E72D297353CC}">
              <c16:uniqueId val="{00000000-4F94-436E-9BBD-D22199CB538F}"/>
            </c:ext>
          </c:extLst>
        </c:ser>
        <c:dLbls>
          <c:dLblPos val="outEnd"/>
          <c:showLegendKey val="0"/>
          <c:showVal val="1"/>
          <c:showCatName val="0"/>
          <c:showSerName val="0"/>
          <c:showPercent val="0"/>
          <c:showBubbleSize val="0"/>
        </c:dLbls>
        <c:gapWidth val="80"/>
        <c:axId val="296256448"/>
        <c:axId val="296265600"/>
      </c:barChart>
      <c:catAx>
        <c:axId val="296256448"/>
        <c:scaling>
          <c:orientation val="minMax"/>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cs-CZ"/>
          </a:p>
        </c:txPr>
        <c:crossAx val="296265600"/>
        <c:crosses val="autoZero"/>
        <c:auto val="1"/>
        <c:lblAlgn val="ctr"/>
        <c:lblOffset val="100"/>
        <c:noMultiLvlLbl val="0"/>
      </c:catAx>
      <c:valAx>
        <c:axId val="296265600"/>
        <c:scaling>
          <c:orientation val="minMax"/>
          <c:min val="0"/>
        </c:scaling>
        <c:delete val="0"/>
        <c:axPos val="t"/>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a:t>Pacienti na 10</a:t>
                </a:r>
                <a:r>
                  <a:rPr lang="cs-CZ" baseline="0"/>
                  <a:t> tis. zemřelých s očekávatelným úmrtím</a:t>
                </a:r>
                <a:endParaRPr lang="cs-CZ"/>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296256448"/>
        <c:crosses val="max"/>
        <c:crossBetween val="between"/>
        <c:majorUnit val="500"/>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A672-4030-BDCB-CBFE4B14DEEA}"/>
              </c:ext>
            </c:extLst>
          </c:dPt>
          <c:dPt>
            <c:idx val="1"/>
            <c:invertIfNegative val="0"/>
            <c:bubble3D val="0"/>
            <c:spPr>
              <a:solidFill>
                <a:srgbClr val="4472C4"/>
              </a:solidFill>
              <a:ln>
                <a:noFill/>
              </a:ln>
              <a:effectLst/>
            </c:spPr>
            <c:extLst>
              <c:ext xmlns:c16="http://schemas.microsoft.com/office/drawing/2014/chart" uri="{C3380CC4-5D6E-409C-BE32-E72D297353CC}">
                <c16:uniqueId val="{00000003-A672-4030-BDCB-CBFE4B14DEEA}"/>
              </c:ext>
            </c:extLst>
          </c:dPt>
          <c:dPt>
            <c:idx val="4"/>
            <c:invertIfNegative val="0"/>
            <c:bubble3D val="0"/>
            <c:spPr>
              <a:solidFill>
                <a:srgbClr val="4472C4"/>
              </a:solidFill>
              <a:ln>
                <a:noFill/>
              </a:ln>
              <a:effectLst/>
            </c:spPr>
            <c:extLst>
              <c:ext xmlns:c16="http://schemas.microsoft.com/office/drawing/2014/chart" uri="{C3380CC4-5D6E-409C-BE32-E72D297353CC}">
                <c16:uniqueId val="{00000005-A672-4030-BDCB-CBFE4B14DEEA}"/>
              </c:ext>
            </c:extLst>
          </c:dPt>
          <c:dPt>
            <c:idx val="6"/>
            <c:invertIfNegative val="0"/>
            <c:bubble3D val="0"/>
            <c:extLst>
              <c:ext xmlns:c16="http://schemas.microsoft.com/office/drawing/2014/chart" uri="{C3380CC4-5D6E-409C-BE32-E72D297353CC}">
                <c16:uniqueId val="{00000006-A672-4030-BDCB-CBFE4B14DEEA}"/>
              </c:ext>
            </c:extLst>
          </c:dPt>
          <c:dPt>
            <c:idx val="7"/>
            <c:invertIfNegative val="0"/>
            <c:bubble3D val="0"/>
            <c:spPr>
              <a:solidFill>
                <a:srgbClr val="4472C4"/>
              </a:solidFill>
              <a:ln>
                <a:noFill/>
              </a:ln>
              <a:effectLst/>
            </c:spPr>
            <c:extLst>
              <c:ext xmlns:c16="http://schemas.microsoft.com/office/drawing/2014/chart" uri="{C3380CC4-5D6E-409C-BE32-E72D297353CC}">
                <c16:uniqueId val="{00000008-A672-4030-BDCB-CBFE4B14DEEA}"/>
              </c:ext>
            </c:extLst>
          </c:dPt>
          <c:dPt>
            <c:idx val="11"/>
            <c:invertIfNegative val="0"/>
            <c:bubble3D val="0"/>
            <c:spPr>
              <a:solidFill>
                <a:srgbClr val="4472C4"/>
              </a:solidFill>
              <a:ln>
                <a:noFill/>
              </a:ln>
              <a:effectLst/>
            </c:spPr>
            <c:extLst>
              <c:ext xmlns:c16="http://schemas.microsoft.com/office/drawing/2014/chart" uri="{C3380CC4-5D6E-409C-BE32-E72D297353CC}">
                <c16:uniqueId val="{0000000A-A672-4030-BDCB-CBFE4B14DEEA}"/>
              </c:ext>
            </c:extLst>
          </c:dPt>
          <c:dPt>
            <c:idx val="12"/>
            <c:invertIfNegative val="0"/>
            <c:bubble3D val="0"/>
            <c:spPr>
              <a:solidFill>
                <a:srgbClr val="4472C4"/>
              </a:solidFill>
              <a:ln>
                <a:noFill/>
              </a:ln>
              <a:effectLst/>
            </c:spPr>
            <c:extLst>
              <c:ext xmlns:c16="http://schemas.microsoft.com/office/drawing/2014/chart" uri="{C3380CC4-5D6E-409C-BE32-E72D297353CC}">
                <c16:uniqueId val="{0000000C-A672-4030-BDCB-CBFE4B14DEEA}"/>
              </c:ext>
            </c:extLst>
          </c:dPt>
          <c:dPt>
            <c:idx val="13"/>
            <c:invertIfNegative val="0"/>
            <c:bubble3D val="0"/>
            <c:extLst>
              <c:ext xmlns:c16="http://schemas.microsoft.com/office/drawing/2014/chart" uri="{C3380CC4-5D6E-409C-BE32-E72D297353CC}">
                <c16:uniqueId val="{0000000D-A672-4030-BDCB-CBFE4B14DEEA}"/>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6"/>
                <c:pt idx="0">
                  <c:v>OT 1 – Terminálně nemocný pacient dochovaný na lůžku následné nebo dlouhodobé péče mimo lůžkový hospic</c:v>
                </c:pt>
                <c:pt idx="1">
                  <c:v>OT 2 – Terminálně nemocný pacient, dochovaný doma</c:v>
                </c:pt>
                <c:pt idx="2">
                  <c:v>OT 3 – Terminálně nemocný pacient, dochovaný doma s péčí praktického lékaře</c:v>
                </c:pt>
                <c:pt idx="3">
                  <c:v>OT 4 – Terminálně nemocný pacient, dochovaný doma s asistencí mobilní specializované paliativní péče</c:v>
                </c:pt>
                <c:pt idx="4">
                  <c:v>OT 5 – Terminálně nemocný pacient dochovaný v lůžkovém hospici</c:v>
                </c:pt>
                <c:pt idx="5">
                  <c:v>OT 6 – Terminálně nemocný klient domova pro seniory, dochovaný v domově pro seniory</c:v>
                </c:pt>
                <c:pt idx="6">
                  <c:v>OT 7 – Terminálně nemocný klient domova pro seniory, dochovaný v domově pro seniory ve sdílené péči</c:v>
                </c:pt>
                <c:pt idx="7">
                  <c:v>OT 8 – Terminálně nemocný pacient, dochovaný doma s domácí péčí  (resp. v režimu signálního kódu)</c:v>
                </c:pt>
                <c:pt idx="8">
                  <c:v>NT 1 – Terminálně nemocný pacient, zemřelý za terminální hospitalizace</c:v>
                </c:pt>
                <c:pt idx="9">
                  <c:v>NT 2 – Terminálně nemocný pacient, převezený k terminální hospitalizaci záchrannou službou</c:v>
                </c:pt>
                <c:pt idx="10">
                  <c:v>NT 3 – Terminálně nemocný pacient v domácí péči, zemřelý za hospitalizace</c:v>
                </c:pt>
                <c:pt idx="11">
                  <c:v>NT 4 – Terminálně nemocný pacient, převážený opakovaně záchrannou službou</c:v>
                </c:pt>
                <c:pt idx="12">
                  <c:v>NT 5 – Klient domova pro seniory, zemřelý za terminální hospitalizace</c:v>
                </c:pt>
                <c:pt idx="13">
                  <c:v>NT 6 – Klient domova pro seniory, zemřelý za terminální hospitalizace prostřednictvím ZZS</c:v>
                </c:pt>
                <c:pt idx="14">
                  <c:v>NT 7 – Terminálně nemocný pacient v domácí péči v režimu signálního kódu, zemřelý za hospitalizace</c:v>
                </c:pt>
                <c:pt idx="15">
                  <c:v>NT 8 – Terminálně nemocný pacient v mobilní specializované paliativní péči, předaný k terminální hospitalizaci</c:v>
                </c:pt>
              </c:strCache>
            </c:strRef>
          </c:cat>
          <c:val>
            <c:numRef>
              <c:f>List1!$B$2:$B$17</c:f>
              <c:numCache>
                <c:formatCode>General</c:formatCode>
                <c:ptCount val="16"/>
                <c:pt idx="0">
                  <c:v>0.17493594223153899</c:v>
                </c:pt>
                <c:pt idx="1">
                  <c:v>0.101094805497321</c:v>
                </c:pt>
                <c:pt idx="2">
                  <c:v>7.47728860936408E-2</c:v>
                </c:pt>
                <c:pt idx="3">
                  <c:v>1.8867924528301799E-2</c:v>
                </c:pt>
                <c:pt idx="4">
                  <c:v>5.0314465408804999E-2</c:v>
                </c:pt>
                <c:pt idx="5">
                  <c:v>2.70207314232471E-2</c:v>
                </c:pt>
                <c:pt idx="6">
                  <c:v>2.60889820638248E-2</c:v>
                </c:pt>
                <c:pt idx="7">
                  <c:v>2.6787794083391499E-2</c:v>
                </c:pt>
                <c:pt idx="8">
                  <c:v>0.19124155602143</c:v>
                </c:pt>
                <c:pt idx="9">
                  <c:v>0.109946424411833</c:v>
                </c:pt>
                <c:pt idx="10">
                  <c:v>6.9182389937106903E-2</c:v>
                </c:pt>
                <c:pt idx="11">
                  <c:v>5.4507337526205402E-2</c:v>
                </c:pt>
                <c:pt idx="12">
                  <c:v>4.07640344747262E-2</c:v>
                </c:pt>
                <c:pt idx="13">
                  <c:v>3.1446540880503103E-2</c:v>
                </c:pt>
                <c:pt idx="14">
                  <c:v>1.86349871884463E-3</c:v>
                </c:pt>
                <c:pt idx="15">
                  <c:v>1.16468669927789E-3</c:v>
                </c:pt>
              </c:numCache>
            </c:numRef>
          </c:val>
          <c:extLst>
            <c:ext xmlns:c16="http://schemas.microsoft.com/office/drawing/2014/chart" uri="{C3380CC4-5D6E-409C-BE32-E72D297353CC}">
              <c16:uniqueId val="{0000000E-A672-4030-BDCB-CBFE4B14DEEA}"/>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max val="0.30000000000000004"/>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majorUnit val="0.1"/>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65F9-4D57-BA57-0DA1D264B8AF}"/>
              </c:ext>
            </c:extLst>
          </c:dPt>
          <c:dPt>
            <c:idx val="1"/>
            <c:invertIfNegative val="0"/>
            <c:bubble3D val="0"/>
            <c:spPr>
              <a:solidFill>
                <a:srgbClr val="4472C4"/>
              </a:solidFill>
              <a:ln>
                <a:noFill/>
              </a:ln>
              <a:effectLst/>
            </c:spPr>
            <c:extLst>
              <c:ext xmlns:c16="http://schemas.microsoft.com/office/drawing/2014/chart" uri="{C3380CC4-5D6E-409C-BE32-E72D297353CC}">
                <c16:uniqueId val="{00000003-65F9-4D57-BA57-0DA1D264B8AF}"/>
              </c:ext>
            </c:extLst>
          </c:dPt>
          <c:dPt>
            <c:idx val="4"/>
            <c:invertIfNegative val="0"/>
            <c:bubble3D val="0"/>
            <c:spPr>
              <a:solidFill>
                <a:srgbClr val="4472C4"/>
              </a:solidFill>
              <a:ln>
                <a:noFill/>
              </a:ln>
              <a:effectLst/>
            </c:spPr>
            <c:extLst>
              <c:ext xmlns:c16="http://schemas.microsoft.com/office/drawing/2014/chart" uri="{C3380CC4-5D6E-409C-BE32-E72D297353CC}">
                <c16:uniqueId val="{00000005-65F9-4D57-BA57-0DA1D264B8AF}"/>
              </c:ext>
            </c:extLst>
          </c:dPt>
          <c:dPt>
            <c:idx val="6"/>
            <c:invertIfNegative val="0"/>
            <c:bubble3D val="0"/>
            <c:extLst>
              <c:ext xmlns:c16="http://schemas.microsoft.com/office/drawing/2014/chart" uri="{C3380CC4-5D6E-409C-BE32-E72D297353CC}">
                <c16:uniqueId val="{00000006-65F9-4D57-BA57-0DA1D264B8AF}"/>
              </c:ext>
            </c:extLst>
          </c:dPt>
          <c:dPt>
            <c:idx val="7"/>
            <c:invertIfNegative val="0"/>
            <c:bubble3D val="0"/>
            <c:spPr>
              <a:solidFill>
                <a:srgbClr val="4472C4"/>
              </a:solidFill>
              <a:ln>
                <a:noFill/>
              </a:ln>
              <a:effectLst/>
            </c:spPr>
            <c:extLst>
              <c:ext xmlns:c16="http://schemas.microsoft.com/office/drawing/2014/chart" uri="{C3380CC4-5D6E-409C-BE32-E72D297353CC}">
                <c16:uniqueId val="{00000008-65F9-4D57-BA57-0DA1D264B8AF}"/>
              </c:ext>
            </c:extLst>
          </c:dPt>
          <c:dPt>
            <c:idx val="11"/>
            <c:invertIfNegative val="0"/>
            <c:bubble3D val="0"/>
            <c:spPr>
              <a:solidFill>
                <a:srgbClr val="4472C4"/>
              </a:solidFill>
              <a:ln>
                <a:noFill/>
              </a:ln>
              <a:effectLst/>
            </c:spPr>
            <c:extLst>
              <c:ext xmlns:c16="http://schemas.microsoft.com/office/drawing/2014/chart" uri="{C3380CC4-5D6E-409C-BE32-E72D297353CC}">
                <c16:uniqueId val="{0000000A-65F9-4D57-BA57-0DA1D264B8AF}"/>
              </c:ext>
            </c:extLst>
          </c:dPt>
          <c:dPt>
            <c:idx val="12"/>
            <c:invertIfNegative val="0"/>
            <c:bubble3D val="0"/>
            <c:spPr>
              <a:solidFill>
                <a:srgbClr val="4472C4"/>
              </a:solidFill>
              <a:ln>
                <a:noFill/>
              </a:ln>
              <a:effectLst/>
            </c:spPr>
            <c:extLst>
              <c:ext xmlns:c16="http://schemas.microsoft.com/office/drawing/2014/chart" uri="{C3380CC4-5D6E-409C-BE32-E72D297353CC}">
                <c16:uniqueId val="{0000000C-65F9-4D57-BA57-0DA1D264B8AF}"/>
              </c:ext>
            </c:extLst>
          </c:dPt>
          <c:dPt>
            <c:idx val="13"/>
            <c:invertIfNegative val="0"/>
            <c:bubble3D val="0"/>
            <c:extLst>
              <c:ext xmlns:c16="http://schemas.microsoft.com/office/drawing/2014/chart" uri="{C3380CC4-5D6E-409C-BE32-E72D297353CC}">
                <c16:uniqueId val="{0000000D-65F9-4D57-BA57-0DA1D264B8AF}"/>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6"/>
                <c:pt idx="0">
                  <c:v>OT 1 – Terminálně nemocný pacient dochovaný na lůžku následné nebo dlouhodobé péče mimo lůžkový hospic</c:v>
                </c:pt>
                <c:pt idx="1">
                  <c:v>OT 2 – Terminálně nemocný pacient, dochovaný doma</c:v>
                </c:pt>
                <c:pt idx="2">
                  <c:v>OT 3 – Terminálně nemocný pacient, dochovaný doma s péčí praktického lékaře</c:v>
                </c:pt>
                <c:pt idx="3">
                  <c:v>OT 4 – Terminálně nemocný pacient, dochovaný doma s asistencí mobilní specializované paliativní péče</c:v>
                </c:pt>
                <c:pt idx="4">
                  <c:v>OT 5 – Terminálně nemocný pacient dochovaný v lůžkovém hospici</c:v>
                </c:pt>
                <c:pt idx="5">
                  <c:v>OT 6 – Terminálně nemocný klient domova pro seniory, dochovaný v domově pro seniory</c:v>
                </c:pt>
                <c:pt idx="6">
                  <c:v>OT 7 – Terminálně nemocný klient domova pro seniory, dochovaný v domově pro seniory ve sdílené péči</c:v>
                </c:pt>
                <c:pt idx="7">
                  <c:v>OT 8 – Terminálně nemocný pacient, dochovaný doma s domácí péčí  (resp. v režimu signálního kódu)</c:v>
                </c:pt>
                <c:pt idx="8">
                  <c:v>NT 1 – Terminálně nemocný pacient, zemřelý za terminální hospitalizace</c:v>
                </c:pt>
                <c:pt idx="9">
                  <c:v>NT 2 – Terminálně nemocný pacient, převezený k terminální hospitalizaci záchrannou službou</c:v>
                </c:pt>
                <c:pt idx="10">
                  <c:v>NT 3 – Terminálně nemocný pacient v domácí péči, zemřelý za hospitalizace</c:v>
                </c:pt>
                <c:pt idx="11">
                  <c:v>NT 4 – Terminálně nemocný pacient, převážený opakovaně záchrannou službou</c:v>
                </c:pt>
                <c:pt idx="12">
                  <c:v>NT 5 – Klient domova pro seniory, zemřelý za terminální hospitalizace</c:v>
                </c:pt>
                <c:pt idx="13">
                  <c:v>NT 6 – Klient domova pro seniory, zemřelý za terminální hospitalizace prostřednictvím ZZS</c:v>
                </c:pt>
                <c:pt idx="14">
                  <c:v>NT 7 – Terminálně nemocný pacient v domácí péči v režimu signálního kódu, zemřelý za hospitalizace</c:v>
                </c:pt>
                <c:pt idx="15">
                  <c:v>NT 8 – Terminálně nemocný pacient v mobilní specializované paliativní péči, předaný k terminální hospitalizaci</c:v>
                </c:pt>
              </c:strCache>
            </c:strRef>
          </c:cat>
          <c:val>
            <c:numRef>
              <c:f>List1!$B$2:$B$17</c:f>
              <c:numCache>
                <c:formatCode>General</c:formatCode>
                <c:ptCount val="16"/>
                <c:pt idx="0">
                  <c:v>0.15051696848856</c:v>
                </c:pt>
                <c:pt idx="1">
                  <c:v>0.13485374827848401</c:v>
                </c:pt>
                <c:pt idx="2">
                  <c:v>6.9600608440050102E-2</c:v>
                </c:pt>
                <c:pt idx="3">
                  <c:v>5.4255997040021299E-2</c:v>
                </c:pt>
                <c:pt idx="4">
                  <c:v>4.0206376287282297E-2</c:v>
                </c:pt>
                <c:pt idx="5">
                  <c:v>3.2590597956792498E-2</c:v>
                </c:pt>
                <c:pt idx="6">
                  <c:v>3.1490883676951201E-2</c:v>
                </c:pt>
                <c:pt idx="7">
                  <c:v>2.94456206705173E-2</c:v>
                </c:pt>
                <c:pt idx="8">
                  <c:v>0.176971777426051</c:v>
                </c:pt>
                <c:pt idx="9">
                  <c:v>0.103352586897983</c:v>
                </c:pt>
                <c:pt idx="10">
                  <c:v>6.1697054410162502E-2</c:v>
                </c:pt>
                <c:pt idx="11">
                  <c:v>4.5900224053937302E-2</c:v>
                </c:pt>
                <c:pt idx="12">
                  <c:v>3.4687249480975901E-2</c:v>
                </c:pt>
                <c:pt idx="13">
                  <c:v>2.89214577894715E-2</c:v>
                </c:pt>
                <c:pt idx="14">
                  <c:v>4.3166354909658904E-3</c:v>
                </c:pt>
                <c:pt idx="15">
                  <c:v>1.1922136117905799E-3</c:v>
                </c:pt>
              </c:numCache>
            </c:numRef>
          </c:val>
          <c:extLst>
            <c:ext xmlns:c16="http://schemas.microsoft.com/office/drawing/2014/chart" uri="{C3380CC4-5D6E-409C-BE32-E72D297353CC}">
              <c16:uniqueId val="{0000000E-65F9-4D57-BA57-0DA1D264B8AF}"/>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max val="0.30000000000000004"/>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majorUnit val="0.1"/>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0E9D-471A-A28C-7936B617FA52}"/>
              </c:ext>
            </c:extLst>
          </c:dPt>
          <c:dPt>
            <c:idx val="1"/>
            <c:invertIfNegative val="0"/>
            <c:bubble3D val="0"/>
            <c:spPr>
              <a:solidFill>
                <a:srgbClr val="4472C4"/>
              </a:solidFill>
              <a:ln>
                <a:noFill/>
              </a:ln>
              <a:effectLst/>
            </c:spPr>
            <c:extLst>
              <c:ext xmlns:c16="http://schemas.microsoft.com/office/drawing/2014/chart" uri="{C3380CC4-5D6E-409C-BE32-E72D297353CC}">
                <c16:uniqueId val="{00000003-0E9D-471A-A28C-7936B617FA52}"/>
              </c:ext>
            </c:extLst>
          </c:dPt>
          <c:dPt>
            <c:idx val="4"/>
            <c:invertIfNegative val="0"/>
            <c:bubble3D val="0"/>
            <c:spPr>
              <a:solidFill>
                <a:srgbClr val="4472C4"/>
              </a:solidFill>
              <a:ln>
                <a:noFill/>
              </a:ln>
              <a:effectLst/>
            </c:spPr>
            <c:extLst>
              <c:ext xmlns:c16="http://schemas.microsoft.com/office/drawing/2014/chart" uri="{C3380CC4-5D6E-409C-BE32-E72D297353CC}">
                <c16:uniqueId val="{00000005-0E9D-471A-A28C-7936B617FA52}"/>
              </c:ext>
            </c:extLst>
          </c:dPt>
          <c:dPt>
            <c:idx val="6"/>
            <c:invertIfNegative val="0"/>
            <c:bubble3D val="0"/>
            <c:extLst>
              <c:ext xmlns:c16="http://schemas.microsoft.com/office/drawing/2014/chart" uri="{C3380CC4-5D6E-409C-BE32-E72D297353CC}">
                <c16:uniqueId val="{00000006-0E9D-471A-A28C-7936B617FA52}"/>
              </c:ext>
            </c:extLst>
          </c:dPt>
          <c:dPt>
            <c:idx val="7"/>
            <c:invertIfNegative val="0"/>
            <c:bubble3D val="0"/>
            <c:spPr>
              <a:solidFill>
                <a:srgbClr val="4472C4"/>
              </a:solidFill>
              <a:ln>
                <a:noFill/>
              </a:ln>
              <a:effectLst/>
            </c:spPr>
            <c:extLst>
              <c:ext xmlns:c16="http://schemas.microsoft.com/office/drawing/2014/chart" uri="{C3380CC4-5D6E-409C-BE32-E72D297353CC}">
                <c16:uniqueId val="{00000008-0E9D-471A-A28C-7936B617FA52}"/>
              </c:ext>
            </c:extLst>
          </c:dPt>
          <c:dPt>
            <c:idx val="11"/>
            <c:invertIfNegative val="0"/>
            <c:bubble3D val="0"/>
            <c:spPr>
              <a:solidFill>
                <a:srgbClr val="4472C4"/>
              </a:solidFill>
              <a:ln>
                <a:noFill/>
              </a:ln>
              <a:effectLst/>
            </c:spPr>
            <c:extLst>
              <c:ext xmlns:c16="http://schemas.microsoft.com/office/drawing/2014/chart" uri="{C3380CC4-5D6E-409C-BE32-E72D297353CC}">
                <c16:uniqueId val="{0000000A-0E9D-471A-A28C-7936B617FA52}"/>
              </c:ext>
            </c:extLst>
          </c:dPt>
          <c:dPt>
            <c:idx val="12"/>
            <c:invertIfNegative val="0"/>
            <c:bubble3D val="0"/>
            <c:spPr>
              <a:solidFill>
                <a:srgbClr val="4472C4"/>
              </a:solidFill>
              <a:ln>
                <a:noFill/>
              </a:ln>
              <a:effectLst/>
            </c:spPr>
            <c:extLst>
              <c:ext xmlns:c16="http://schemas.microsoft.com/office/drawing/2014/chart" uri="{C3380CC4-5D6E-409C-BE32-E72D297353CC}">
                <c16:uniqueId val="{0000000C-0E9D-471A-A28C-7936B617FA52}"/>
              </c:ext>
            </c:extLst>
          </c:dPt>
          <c:dPt>
            <c:idx val="13"/>
            <c:invertIfNegative val="0"/>
            <c:bubble3D val="0"/>
            <c:extLst>
              <c:ext xmlns:c16="http://schemas.microsoft.com/office/drawing/2014/chart" uri="{C3380CC4-5D6E-409C-BE32-E72D297353CC}">
                <c16:uniqueId val="{0000000D-0E9D-471A-A28C-7936B617FA52}"/>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5"/>
                <c:pt idx="0">
                  <c:v>Trajektorie 2 – Terminálně nemocný pacient, dochovaný doma</c:v>
                </c:pt>
                <c:pt idx="1">
                  <c:v>Trajektorie 4 – Terminálně nemocný pacient, dochovaný doma s péčí praktického lékaře</c:v>
                </c:pt>
                <c:pt idx="2">
                  <c:v>Trajektorie 3 – Terminálně nemocný pacient, dochovaný doma s domácí péčí</c:v>
                </c:pt>
                <c:pt idx="3">
                  <c:v>Trajektorie 1 – Terminálně nemocný klient domova pro seniory, dochovaný v domově pro seniory</c:v>
                </c:pt>
                <c:pt idx="4">
                  <c:v>Trajektorie 6 – Terminálně nemocný pacient, dochovaný doma s asistencí mobilní specializované paliativní péče</c:v>
                </c:pt>
                <c:pt idx="5">
                  <c:v>Trajektorie 13 – Terminálně nemocný klient domova pro seniory, dochovaný v domově pro seniory ve sdílené péči</c:v>
                </c:pt>
                <c:pt idx="6">
                  <c:v>Trajektorie 5 – Terminálně nemocný pacient, dochovaný doma v režimu signálního kódu</c:v>
                </c:pt>
                <c:pt idx="7">
                  <c:v>Trajektorie 7 – Terminálně nemocný pacient, zemřelý za terminální hospitalizace</c:v>
                </c:pt>
                <c:pt idx="8">
                  <c:v>Trajektorie 11 – Terminálně nemocný pacient, převezený k terminální hospitalizaci záchrannou službou</c:v>
                </c:pt>
                <c:pt idx="9">
                  <c:v>Trajektorie 10 – Terminálně nemocný pacient v domácí péči, zemřelý za hospitalizace</c:v>
                </c:pt>
                <c:pt idx="10">
                  <c:v>Trajektorie 14 – Terminálně nemocný pacient, převážený opakovaně záchrannou službou</c:v>
                </c:pt>
                <c:pt idx="11">
                  <c:v>Trajektorie 8 – Klient domova pro seniory, zemřelý za terminální hospitalizace</c:v>
                </c:pt>
                <c:pt idx="12">
                  <c:v>Trajektorie 9 – Klient domova pro seniory, zemřelý za terminální hospitalizace prostřednictvím ZZS</c:v>
                </c:pt>
                <c:pt idx="13">
                  <c:v>Trajektorie 12 – Terminálně nemocný pacient v domácí péči v režimu signálního kódu, zemřelý za hospitalizace</c:v>
                </c:pt>
                <c:pt idx="14">
                  <c:v>Trajektorie 15 – Terminálně nemocný pacient v mobilní specializované paliativní péči, předaný k terminální hospitalizaci</c:v>
                </c:pt>
              </c:strCache>
            </c:strRef>
          </c:cat>
          <c:val>
            <c:numRef>
              <c:f>List1!$B$2:$B$17</c:f>
              <c:numCache>
                <c:formatCode>General</c:formatCode>
                <c:ptCount val="16"/>
                <c:pt idx="0">
                  <c:v>0.13142485361093001</c:v>
                </c:pt>
                <c:pt idx="1">
                  <c:v>9.8243331164606304E-2</c:v>
                </c:pt>
                <c:pt idx="2">
                  <c:v>6.1808718282368197E-2</c:v>
                </c:pt>
                <c:pt idx="3">
                  <c:v>2.7976577748861399E-2</c:v>
                </c:pt>
                <c:pt idx="4">
                  <c:v>8.3929733246584204E-2</c:v>
                </c:pt>
                <c:pt idx="5">
                  <c:v>3.1229668184775499E-2</c:v>
                </c:pt>
                <c:pt idx="6">
                  <c:v>2.9928432010409799E-2</c:v>
                </c:pt>
                <c:pt idx="7">
                  <c:v>1.8867924528301799E-2</c:v>
                </c:pt>
                <c:pt idx="8">
                  <c:v>0.19323357189329801</c:v>
                </c:pt>
                <c:pt idx="9">
                  <c:v>0.119063109954456</c:v>
                </c:pt>
                <c:pt idx="10">
                  <c:v>6.5712426805465102E-2</c:v>
                </c:pt>
                <c:pt idx="11">
                  <c:v>6.4411190631099499E-2</c:v>
                </c:pt>
                <c:pt idx="12">
                  <c:v>3.7735849056603703E-2</c:v>
                </c:pt>
                <c:pt idx="13">
                  <c:v>3.3832140533506798E-2</c:v>
                </c:pt>
                <c:pt idx="14">
                  <c:v>6.5061808718282405E-4</c:v>
                </c:pt>
                <c:pt idx="15">
                  <c:v>1.95185426154847E-3</c:v>
                </c:pt>
              </c:numCache>
            </c:numRef>
          </c:val>
          <c:extLst>
            <c:ext xmlns:c16="http://schemas.microsoft.com/office/drawing/2014/chart" uri="{C3380CC4-5D6E-409C-BE32-E72D297353CC}">
              <c16:uniqueId val="{0000000E-0E9D-471A-A28C-7936B617FA52}"/>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2BFC-443C-9926-9AE21BB28C42}"/>
              </c:ext>
            </c:extLst>
          </c:dPt>
          <c:dPt>
            <c:idx val="1"/>
            <c:invertIfNegative val="0"/>
            <c:bubble3D val="0"/>
            <c:spPr>
              <a:solidFill>
                <a:srgbClr val="4472C4"/>
              </a:solidFill>
              <a:ln>
                <a:noFill/>
              </a:ln>
              <a:effectLst/>
            </c:spPr>
            <c:extLst>
              <c:ext xmlns:c16="http://schemas.microsoft.com/office/drawing/2014/chart" uri="{C3380CC4-5D6E-409C-BE32-E72D297353CC}">
                <c16:uniqueId val="{00000003-2BFC-443C-9926-9AE21BB28C42}"/>
              </c:ext>
            </c:extLst>
          </c:dPt>
          <c:dPt>
            <c:idx val="4"/>
            <c:invertIfNegative val="0"/>
            <c:bubble3D val="0"/>
            <c:spPr>
              <a:solidFill>
                <a:srgbClr val="4472C4"/>
              </a:solidFill>
              <a:ln>
                <a:noFill/>
              </a:ln>
              <a:effectLst/>
            </c:spPr>
            <c:extLst>
              <c:ext xmlns:c16="http://schemas.microsoft.com/office/drawing/2014/chart" uri="{C3380CC4-5D6E-409C-BE32-E72D297353CC}">
                <c16:uniqueId val="{00000005-2BFC-443C-9926-9AE21BB28C42}"/>
              </c:ext>
            </c:extLst>
          </c:dPt>
          <c:dPt>
            <c:idx val="6"/>
            <c:invertIfNegative val="0"/>
            <c:bubble3D val="0"/>
            <c:extLst>
              <c:ext xmlns:c16="http://schemas.microsoft.com/office/drawing/2014/chart" uri="{C3380CC4-5D6E-409C-BE32-E72D297353CC}">
                <c16:uniqueId val="{00000006-2BFC-443C-9926-9AE21BB28C42}"/>
              </c:ext>
            </c:extLst>
          </c:dPt>
          <c:dPt>
            <c:idx val="7"/>
            <c:invertIfNegative val="0"/>
            <c:bubble3D val="0"/>
            <c:spPr>
              <a:solidFill>
                <a:srgbClr val="4472C4"/>
              </a:solidFill>
              <a:ln>
                <a:noFill/>
              </a:ln>
              <a:effectLst/>
            </c:spPr>
            <c:extLst>
              <c:ext xmlns:c16="http://schemas.microsoft.com/office/drawing/2014/chart" uri="{C3380CC4-5D6E-409C-BE32-E72D297353CC}">
                <c16:uniqueId val="{00000008-2BFC-443C-9926-9AE21BB28C42}"/>
              </c:ext>
            </c:extLst>
          </c:dPt>
          <c:dPt>
            <c:idx val="11"/>
            <c:invertIfNegative val="0"/>
            <c:bubble3D val="0"/>
            <c:spPr>
              <a:solidFill>
                <a:srgbClr val="4472C4"/>
              </a:solidFill>
              <a:ln>
                <a:noFill/>
              </a:ln>
              <a:effectLst/>
            </c:spPr>
            <c:extLst>
              <c:ext xmlns:c16="http://schemas.microsoft.com/office/drawing/2014/chart" uri="{C3380CC4-5D6E-409C-BE32-E72D297353CC}">
                <c16:uniqueId val="{0000000A-2BFC-443C-9926-9AE21BB28C42}"/>
              </c:ext>
            </c:extLst>
          </c:dPt>
          <c:dPt>
            <c:idx val="12"/>
            <c:invertIfNegative val="0"/>
            <c:bubble3D val="0"/>
            <c:spPr>
              <a:solidFill>
                <a:srgbClr val="4472C4"/>
              </a:solidFill>
              <a:ln>
                <a:noFill/>
              </a:ln>
              <a:effectLst/>
            </c:spPr>
            <c:extLst>
              <c:ext xmlns:c16="http://schemas.microsoft.com/office/drawing/2014/chart" uri="{C3380CC4-5D6E-409C-BE32-E72D297353CC}">
                <c16:uniqueId val="{0000000C-2BFC-443C-9926-9AE21BB28C42}"/>
              </c:ext>
            </c:extLst>
          </c:dPt>
          <c:dPt>
            <c:idx val="13"/>
            <c:invertIfNegative val="0"/>
            <c:bubble3D val="0"/>
            <c:extLst>
              <c:ext xmlns:c16="http://schemas.microsoft.com/office/drawing/2014/chart" uri="{C3380CC4-5D6E-409C-BE32-E72D297353CC}">
                <c16:uniqueId val="{0000000D-2BFC-443C-9926-9AE21BB28C42}"/>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5"/>
                <c:pt idx="0">
                  <c:v>Trajektorie 2 – Terminálně nemocný pacient, dochovaný doma</c:v>
                </c:pt>
                <c:pt idx="1">
                  <c:v>Trajektorie 4 – Terminálně nemocný pacient, dochovaný doma s péčí praktického lékaře</c:v>
                </c:pt>
                <c:pt idx="2">
                  <c:v>Trajektorie 3 – Terminálně nemocný pacient, dochovaný doma s domácí péčí</c:v>
                </c:pt>
                <c:pt idx="3">
                  <c:v>Trajektorie 1 – Terminálně nemocný klient domova pro seniory, dochovaný v domově pro seniory</c:v>
                </c:pt>
                <c:pt idx="4">
                  <c:v>Trajektorie 6 – Terminálně nemocný pacient, dochovaný doma s asistencí mobilní specializované paliativní péče</c:v>
                </c:pt>
                <c:pt idx="5">
                  <c:v>Trajektorie 13 – Terminálně nemocný klient domova pro seniory, dochovaný v domově pro seniory ve sdílené péči</c:v>
                </c:pt>
                <c:pt idx="6">
                  <c:v>Trajektorie 5 – Terminálně nemocný pacient, dochovaný doma v režimu signálního kódu</c:v>
                </c:pt>
                <c:pt idx="7">
                  <c:v>Trajektorie 7 – Terminálně nemocný pacient, zemřelý za terminální hospitalizace</c:v>
                </c:pt>
                <c:pt idx="8">
                  <c:v>Trajektorie 11 – Terminálně nemocný pacient, převezený k terminální hospitalizaci záchrannou službou</c:v>
                </c:pt>
                <c:pt idx="9">
                  <c:v>Trajektorie 10 – Terminálně nemocný pacient v domácí péči, zemřelý za hospitalizace</c:v>
                </c:pt>
                <c:pt idx="10">
                  <c:v>Trajektorie 14 – Terminálně nemocný pacient, převážený opakovaně záchrannou službou</c:v>
                </c:pt>
                <c:pt idx="11">
                  <c:v>Trajektorie 8 – Klient domova pro seniory, zemřelý za terminální hospitalizace</c:v>
                </c:pt>
                <c:pt idx="12">
                  <c:v>Trajektorie 9 – Klient domova pro seniory, zemřelý za terminální hospitalizace prostřednictvím ZZS</c:v>
                </c:pt>
                <c:pt idx="13">
                  <c:v>Trajektorie 12 – Terminálně nemocný pacient v domácí péči v režimu signálního kódu, zemřelý za hospitalizace</c:v>
                </c:pt>
                <c:pt idx="14">
                  <c:v>Trajektorie 15 – Terminálně nemocný pacient v mobilní specializované paliativní péči, předaný k terminální hospitalizaci</c:v>
                </c:pt>
              </c:strCache>
            </c:strRef>
          </c:cat>
          <c:val>
            <c:numRef>
              <c:f>List1!$B$2:$B$17</c:f>
              <c:numCache>
                <c:formatCode>General</c:formatCode>
                <c:ptCount val="16"/>
                <c:pt idx="0">
                  <c:v>0.24882186616399601</c:v>
                </c:pt>
                <c:pt idx="1">
                  <c:v>8.1998114985862305E-2</c:v>
                </c:pt>
                <c:pt idx="2">
                  <c:v>7.7285579641847305E-2</c:v>
                </c:pt>
                <c:pt idx="3">
                  <c:v>9.42507068803016E-4</c:v>
                </c:pt>
                <c:pt idx="4">
                  <c:v>1.22525918944392E-2</c:v>
                </c:pt>
                <c:pt idx="5">
                  <c:v>1.8850141376060298E-2</c:v>
                </c:pt>
                <c:pt idx="6">
                  <c:v>1.8850141376060298E-2</c:v>
                </c:pt>
                <c:pt idx="7">
                  <c:v>3.4872761545711499E-2</c:v>
                </c:pt>
                <c:pt idx="8">
                  <c:v>0.191328934967012</c:v>
                </c:pt>
                <c:pt idx="9">
                  <c:v>0.103675777568331</c:v>
                </c:pt>
                <c:pt idx="10">
                  <c:v>9.1423185673892501E-2</c:v>
                </c:pt>
                <c:pt idx="11">
                  <c:v>5.2780395852968801E-2</c:v>
                </c:pt>
                <c:pt idx="12">
                  <c:v>3.8642789820923597E-2</c:v>
                </c:pt>
                <c:pt idx="13">
                  <c:v>2.73327049952874E-2</c:v>
                </c:pt>
                <c:pt idx="14">
                  <c:v>9.42507068803016E-4</c:v>
                </c:pt>
                <c:pt idx="15">
                  <c:v>0</c:v>
                </c:pt>
              </c:numCache>
            </c:numRef>
          </c:val>
          <c:extLst>
            <c:ext xmlns:c16="http://schemas.microsoft.com/office/drawing/2014/chart" uri="{C3380CC4-5D6E-409C-BE32-E72D297353CC}">
              <c16:uniqueId val="{0000000E-2BFC-443C-9926-9AE21BB28C42}"/>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List1!$B$1</c:f>
              <c:strCache>
                <c:ptCount val="1"/>
                <c:pt idx="0">
                  <c:v>Cévní nemoci mozku (I60–I69)</c:v>
                </c:pt>
              </c:strCache>
            </c:strRef>
          </c:tx>
          <c:spPr>
            <a:solidFill>
              <a:schemeClr val="accent1"/>
            </a:solidFill>
            <a:ln>
              <a:no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pt idx="29">
                  <c:v>2023</c:v>
                </c:pt>
                <c:pt idx="30">
                  <c:v>2024</c:v>
                </c:pt>
              </c:numCache>
            </c:numRef>
          </c:cat>
          <c:val>
            <c:numRef>
              <c:f>List1!$B$2:$B$32</c:f>
              <c:numCache>
                <c:formatCode>0%</c:formatCode>
                <c:ptCount val="31"/>
                <c:pt idx="0">
                  <c:v>0.16937901498929336</c:v>
                </c:pt>
                <c:pt idx="1">
                  <c:v>0.14411055055933319</c:v>
                </c:pt>
                <c:pt idx="2">
                  <c:v>0.15113406692117673</c:v>
                </c:pt>
                <c:pt idx="3">
                  <c:v>0.14455184534270651</c:v>
                </c:pt>
                <c:pt idx="4">
                  <c:v>0.14741125932624916</c:v>
                </c:pt>
                <c:pt idx="5">
                  <c:v>0.13503732187287945</c:v>
                </c:pt>
                <c:pt idx="6">
                  <c:v>0.13985859478568272</c:v>
                </c:pt>
                <c:pt idx="7">
                  <c:v>0.13455797933409874</c:v>
                </c:pt>
                <c:pt idx="8">
                  <c:v>0.15135255980326404</c:v>
                </c:pt>
                <c:pt idx="9">
                  <c:v>0.12062780269058296</c:v>
                </c:pt>
                <c:pt idx="10">
                  <c:v>0.10784088296160037</c:v>
                </c:pt>
                <c:pt idx="11">
                  <c:v>0.1078779276082328</c:v>
                </c:pt>
                <c:pt idx="12">
                  <c:v>9.9927588703837805E-2</c:v>
                </c:pt>
                <c:pt idx="13">
                  <c:v>8.4168803916996965E-2</c:v>
                </c:pt>
                <c:pt idx="14">
                  <c:v>8.9173457508731083E-2</c:v>
                </c:pt>
                <c:pt idx="15">
                  <c:v>7.8599582657083236E-2</c:v>
                </c:pt>
                <c:pt idx="16">
                  <c:v>9.480122324159021E-2</c:v>
                </c:pt>
                <c:pt idx="17">
                  <c:v>9.3661305581835386E-2</c:v>
                </c:pt>
                <c:pt idx="18">
                  <c:v>8.8007295941632466E-2</c:v>
                </c:pt>
                <c:pt idx="19">
                  <c:v>8.4105810535835407E-2</c:v>
                </c:pt>
                <c:pt idx="20">
                  <c:v>8.1454210768522786E-2</c:v>
                </c:pt>
                <c:pt idx="21">
                  <c:v>8.5783238262395783E-2</c:v>
                </c:pt>
                <c:pt idx="22">
                  <c:v>8.9395667046750282E-2</c:v>
                </c:pt>
                <c:pt idx="23">
                  <c:v>7.8606330996388363E-2</c:v>
                </c:pt>
                <c:pt idx="24">
                  <c:v>7.9277364505844841E-2</c:v>
                </c:pt>
                <c:pt idx="25">
                  <c:v>7.944432385500326E-2</c:v>
                </c:pt>
                <c:pt idx="26">
                  <c:v>6.4927646610814932E-2</c:v>
                </c:pt>
                <c:pt idx="27">
                  <c:v>6.3095238095238093E-2</c:v>
                </c:pt>
                <c:pt idx="28">
                  <c:v>7.0017953321364457E-2</c:v>
                </c:pt>
                <c:pt idx="29">
                  <c:v>7.6451953537486794E-2</c:v>
                </c:pt>
                <c:pt idx="30">
                  <c:v>6.1099365750528538E-2</c:v>
                </c:pt>
              </c:numCache>
            </c:numRef>
          </c:val>
          <c:extLst>
            <c:ext xmlns:c16="http://schemas.microsoft.com/office/drawing/2014/chart" uri="{C3380CC4-5D6E-409C-BE32-E72D297353CC}">
              <c16:uniqueId val="{00000000-5ACC-4475-91A8-085C1BBA9C68}"/>
            </c:ext>
          </c:extLst>
        </c:ser>
        <c:ser>
          <c:idx val="1"/>
          <c:order val="1"/>
          <c:tx>
            <c:strRef>
              <c:f>List1!$C$1</c:f>
              <c:strCache>
                <c:ptCount val="1"/>
                <c:pt idx="0">
                  <c:v>Kardiovaskulární nemoci (KVO) bez CMP (I60–I69)</c:v>
                </c:pt>
              </c:strCache>
            </c:strRef>
          </c:tx>
          <c:spPr>
            <a:solidFill>
              <a:schemeClr val="accent2"/>
            </a:solidFill>
            <a:ln>
              <a:no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pt idx="29">
                  <c:v>2023</c:v>
                </c:pt>
                <c:pt idx="30">
                  <c:v>2024</c:v>
                </c:pt>
              </c:numCache>
            </c:numRef>
          </c:cat>
          <c:val>
            <c:numRef>
              <c:f>List1!$C$2:$C$32</c:f>
              <c:numCache>
                <c:formatCode>0%</c:formatCode>
                <c:ptCount val="31"/>
                <c:pt idx="0">
                  <c:v>0.37794432548179874</c:v>
                </c:pt>
                <c:pt idx="1">
                  <c:v>0.40557139723623603</c:v>
                </c:pt>
                <c:pt idx="2">
                  <c:v>0.40871322703795193</c:v>
                </c:pt>
                <c:pt idx="3">
                  <c:v>0.41344463971880491</c:v>
                </c:pt>
                <c:pt idx="4">
                  <c:v>0.39633732760569751</c:v>
                </c:pt>
                <c:pt idx="5">
                  <c:v>0.40149287491517754</c:v>
                </c:pt>
                <c:pt idx="6">
                  <c:v>0.36588599204595668</c:v>
                </c:pt>
                <c:pt idx="7">
                  <c:v>0.37382319173363948</c:v>
                </c:pt>
                <c:pt idx="8">
                  <c:v>0.3577017661524704</c:v>
                </c:pt>
                <c:pt idx="9">
                  <c:v>0.37174887892376679</c:v>
                </c:pt>
                <c:pt idx="10">
                  <c:v>0.38928489307886871</c:v>
                </c:pt>
                <c:pt idx="11">
                  <c:v>0.39011118996924532</c:v>
                </c:pt>
                <c:pt idx="12">
                  <c:v>0.39102099927588702</c:v>
                </c:pt>
                <c:pt idx="13">
                  <c:v>0.42317556539986012</c:v>
                </c:pt>
                <c:pt idx="14">
                  <c:v>0.42700814901047729</c:v>
                </c:pt>
                <c:pt idx="15">
                  <c:v>0.43450034778576396</c:v>
                </c:pt>
                <c:pt idx="16">
                  <c:v>0.40084685956245591</c:v>
                </c:pt>
                <c:pt idx="17">
                  <c:v>0.40704824976348153</c:v>
                </c:pt>
                <c:pt idx="18">
                  <c:v>0.41609667122663019</c:v>
                </c:pt>
                <c:pt idx="19">
                  <c:v>0.39294596427763961</c:v>
                </c:pt>
                <c:pt idx="20">
                  <c:v>0.38886332259549011</c:v>
                </c:pt>
                <c:pt idx="21">
                  <c:v>0.35629662132514262</c:v>
                </c:pt>
                <c:pt idx="22">
                  <c:v>0.34960091220068418</c:v>
                </c:pt>
                <c:pt idx="23">
                  <c:v>0.35564053537284895</c:v>
                </c:pt>
                <c:pt idx="24">
                  <c:v>0.36238044633368754</c:v>
                </c:pt>
                <c:pt idx="25">
                  <c:v>0.33622747992185803</c:v>
                </c:pt>
                <c:pt idx="26">
                  <c:v>0.31968773800456968</c:v>
                </c:pt>
                <c:pt idx="27">
                  <c:v>0.28843537414965986</c:v>
                </c:pt>
                <c:pt idx="28">
                  <c:v>0.3099940155595452</c:v>
                </c:pt>
                <c:pt idx="29">
                  <c:v>0.31784582893347413</c:v>
                </c:pt>
                <c:pt idx="30">
                  <c:v>0.31627906976744186</c:v>
                </c:pt>
              </c:numCache>
            </c:numRef>
          </c:val>
          <c:extLst>
            <c:ext xmlns:c16="http://schemas.microsoft.com/office/drawing/2014/chart" uri="{C3380CC4-5D6E-409C-BE32-E72D297353CC}">
              <c16:uniqueId val="{00000001-5ACC-4475-91A8-085C1BBA9C68}"/>
            </c:ext>
          </c:extLst>
        </c:ser>
        <c:ser>
          <c:idx val="2"/>
          <c:order val="2"/>
          <c:tx>
            <c:strRef>
              <c:f>List1!$D$1</c:f>
              <c:strCache>
                <c:ptCount val="1"/>
                <c:pt idx="0">
                  <c:v>Zhoubné novotvary (C00–C97)</c:v>
                </c:pt>
              </c:strCache>
            </c:strRef>
          </c:tx>
          <c:spPr>
            <a:solidFill>
              <a:schemeClr val="accent6">
                <a:lumMod val="75000"/>
              </a:schemeClr>
            </a:solidFill>
            <a:ln>
              <a:no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pt idx="29">
                  <c:v>2023</c:v>
                </c:pt>
                <c:pt idx="30">
                  <c:v>2024</c:v>
                </c:pt>
              </c:numCache>
            </c:numRef>
          </c:cat>
          <c:val>
            <c:numRef>
              <c:f>List1!$D$2:$D$32</c:f>
              <c:numCache>
                <c:formatCode>0%</c:formatCode>
                <c:ptCount val="31"/>
                <c:pt idx="0">
                  <c:v>0.24668094218415418</c:v>
                </c:pt>
                <c:pt idx="1">
                  <c:v>0.25093222197850407</c:v>
                </c:pt>
                <c:pt idx="2">
                  <c:v>0.2591511340669212</c:v>
                </c:pt>
                <c:pt idx="3">
                  <c:v>0.25659050966608082</c:v>
                </c:pt>
                <c:pt idx="4">
                  <c:v>0.26068279448338233</c:v>
                </c:pt>
                <c:pt idx="5">
                  <c:v>0.27686043881474781</c:v>
                </c:pt>
                <c:pt idx="6">
                  <c:v>0.28126380910296067</c:v>
                </c:pt>
                <c:pt idx="7">
                  <c:v>0.26819747416762341</c:v>
                </c:pt>
                <c:pt idx="8">
                  <c:v>0.28593784931813099</c:v>
                </c:pt>
                <c:pt idx="9">
                  <c:v>0.28408071748878921</c:v>
                </c:pt>
                <c:pt idx="10">
                  <c:v>0.28328351345136815</c:v>
                </c:pt>
                <c:pt idx="11">
                  <c:v>0.26472675656493966</c:v>
                </c:pt>
                <c:pt idx="12">
                  <c:v>0.27371469949312094</c:v>
                </c:pt>
                <c:pt idx="13">
                  <c:v>0.26626253205875494</c:v>
                </c:pt>
                <c:pt idx="14">
                  <c:v>0.26612339930151341</c:v>
                </c:pt>
                <c:pt idx="15">
                  <c:v>0.26640389520055646</c:v>
                </c:pt>
                <c:pt idx="16">
                  <c:v>0.27546459656551397</c:v>
                </c:pt>
                <c:pt idx="17">
                  <c:v>0.26158940397350994</c:v>
                </c:pt>
                <c:pt idx="18">
                  <c:v>0.26242590059279525</c:v>
                </c:pt>
                <c:pt idx="19">
                  <c:v>0.25819579470947318</c:v>
                </c:pt>
                <c:pt idx="20">
                  <c:v>0.25379659456971926</c:v>
                </c:pt>
                <c:pt idx="21">
                  <c:v>0.25362000877577884</c:v>
                </c:pt>
                <c:pt idx="22">
                  <c:v>0.25108323831242874</c:v>
                </c:pt>
                <c:pt idx="23">
                  <c:v>0.25366475462077759</c:v>
                </c:pt>
                <c:pt idx="24">
                  <c:v>0.24782146652497344</c:v>
                </c:pt>
                <c:pt idx="25">
                  <c:v>0.26503147384415021</c:v>
                </c:pt>
                <c:pt idx="26">
                  <c:v>0.2282939832444783</c:v>
                </c:pt>
                <c:pt idx="27">
                  <c:v>0.19268707482993197</c:v>
                </c:pt>
                <c:pt idx="28">
                  <c:v>0.24336724516257729</c:v>
                </c:pt>
                <c:pt idx="29">
                  <c:v>0.24223864836325237</c:v>
                </c:pt>
                <c:pt idx="30">
                  <c:v>0.24460887949260043</c:v>
                </c:pt>
              </c:numCache>
            </c:numRef>
          </c:val>
          <c:extLst>
            <c:ext xmlns:c16="http://schemas.microsoft.com/office/drawing/2014/chart" uri="{C3380CC4-5D6E-409C-BE32-E72D297353CC}">
              <c16:uniqueId val="{00000002-5ACC-4475-91A8-085C1BBA9C68}"/>
            </c:ext>
          </c:extLst>
        </c:ser>
        <c:ser>
          <c:idx val="3"/>
          <c:order val="3"/>
          <c:tx>
            <c:strRef>
              <c:f>List1!$E$1</c:f>
              <c:strCache>
                <c:ptCount val="1"/>
                <c:pt idx="0">
                  <c:v>Úmrtí z ostatních příčin</c:v>
                </c:pt>
              </c:strCache>
            </c:strRef>
          </c:tx>
          <c:spPr>
            <a:solidFill>
              <a:schemeClr val="accent4"/>
            </a:solidFill>
            <a:ln>
              <a:no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List1!$A$2:$A$32</c:f>
              <c:numCache>
                <c:formatCode>General</c:formatCode>
                <c:ptCount val="3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pt idx="29">
                  <c:v>2023</c:v>
                </c:pt>
                <c:pt idx="30">
                  <c:v>2024</c:v>
                </c:pt>
              </c:numCache>
            </c:numRef>
          </c:cat>
          <c:val>
            <c:numRef>
              <c:f>List1!$E$2:$E$32</c:f>
              <c:numCache>
                <c:formatCode>0%</c:formatCode>
                <c:ptCount val="31"/>
                <c:pt idx="0">
                  <c:v>0.20599571734475375</c:v>
                </c:pt>
                <c:pt idx="1">
                  <c:v>0.19938583022592674</c:v>
                </c:pt>
                <c:pt idx="2">
                  <c:v>0.18100157197395014</c:v>
                </c:pt>
                <c:pt idx="3">
                  <c:v>0.18541300527240773</c:v>
                </c:pt>
                <c:pt idx="4">
                  <c:v>0.19556861858467103</c:v>
                </c:pt>
                <c:pt idx="5">
                  <c:v>0.18660936439719519</c:v>
                </c:pt>
                <c:pt idx="6">
                  <c:v>0.21299160406539991</c:v>
                </c:pt>
                <c:pt idx="7">
                  <c:v>0.22342135476463834</c:v>
                </c:pt>
                <c:pt idx="8">
                  <c:v>0.20500782472613457</c:v>
                </c:pt>
                <c:pt idx="9">
                  <c:v>0.22354260089686098</c:v>
                </c:pt>
                <c:pt idx="10">
                  <c:v>0.21959071050816278</c:v>
                </c:pt>
                <c:pt idx="11">
                  <c:v>0.23728412585758221</c:v>
                </c:pt>
                <c:pt idx="12">
                  <c:v>0.23533671252715424</c:v>
                </c:pt>
                <c:pt idx="13">
                  <c:v>0.22639309862438797</c:v>
                </c:pt>
                <c:pt idx="14">
                  <c:v>0.21769499417927823</c:v>
                </c:pt>
                <c:pt idx="15">
                  <c:v>0.22049617435659633</c:v>
                </c:pt>
                <c:pt idx="16">
                  <c:v>0.2288873206304399</c:v>
                </c:pt>
                <c:pt idx="17">
                  <c:v>0.23770104068117312</c:v>
                </c:pt>
                <c:pt idx="18">
                  <c:v>0.23347013223894209</c:v>
                </c:pt>
                <c:pt idx="19">
                  <c:v>0.26475243047705177</c:v>
                </c:pt>
                <c:pt idx="20">
                  <c:v>0.27588587206626786</c:v>
                </c:pt>
                <c:pt idx="21">
                  <c:v>0.30430013163668274</c:v>
                </c:pt>
                <c:pt idx="22">
                  <c:v>0.3099201824401368</c:v>
                </c:pt>
                <c:pt idx="23">
                  <c:v>0.31208837900998515</c:v>
                </c:pt>
                <c:pt idx="24">
                  <c:v>0.31052072263549413</c:v>
                </c:pt>
                <c:pt idx="25">
                  <c:v>0.31929672237898848</c:v>
                </c:pt>
                <c:pt idx="26">
                  <c:v>0.38709063214013711</c:v>
                </c:pt>
                <c:pt idx="27">
                  <c:v>0.45578231292517007</c:v>
                </c:pt>
                <c:pt idx="28">
                  <c:v>0.37662078595651305</c:v>
                </c:pt>
                <c:pt idx="29">
                  <c:v>0.3634635691657867</c:v>
                </c:pt>
                <c:pt idx="30">
                  <c:v>0.37801268498942919</c:v>
                </c:pt>
              </c:numCache>
            </c:numRef>
          </c:val>
          <c:extLst>
            <c:ext xmlns:c16="http://schemas.microsoft.com/office/drawing/2014/chart" uri="{C3380CC4-5D6E-409C-BE32-E72D297353CC}">
              <c16:uniqueId val="{00000003-5ACC-4475-91A8-085C1BBA9C68}"/>
            </c:ext>
          </c:extLst>
        </c:ser>
        <c:dLbls>
          <c:showLegendKey val="0"/>
          <c:showVal val="0"/>
          <c:showCatName val="0"/>
          <c:showSerName val="0"/>
          <c:showPercent val="0"/>
          <c:showBubbleSize val="0"/>
        </c:dLbls>
        <c:gapWidth val="50"/>
        <c:overlap val="100"/>
        <c:axId val="356179935"/>
        <c:axId val="356184511"/>
      </c:barChart>
      <c:catAx>
        <c:axId val="356179935"/>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a:t>Rok</a:t>
                </a: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356184511"/>
        <c:crosses val="autoZero"/>
        <c:auto val="1"/>
        <c:lblAlgn val="ctr"/>
        <c:lblOffset val="100"/>
        <c:noMultiLvlLbl val="0"/>
      </c:catAx>
      <c:valAx>
        <c:axId val="356184511"/>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a:t>Podíl zemřelých podle skupin diagnóz</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3561799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A672-4030-BDCB-CBFE4B14DEEA}"/>
              </c:ext>
            </c:extLst>
          </c:dPt>
          <c:dPt>
            <c:idx val="1"/>
            <c:invertIfNegative val="0"/>
            <c:bubble3D val="0"/>
            <c:spPr>
              <a:solidFill>
                <a:srgbClr val="4472C4"/>
              </a:solidFill>
              <a:ln>
                <a:noFill/>
              </a:ln>
              <a:effectLst/>
            </c:spPr>
            <c:extLst>
              <c:ext xmlns:c16="http://schemas.microsoft.com/office/drawing/2014/chart" uri="{C3380CC4-5D6E-409C-BE32-E72D297353CC}">
                <c16:uniqueId val="{00000003-A672-4030-BDCB-CBFE4B14DEEA}"/>
              </c:ext>
            </c:extLst>
          </c:dPt>
          <c:dPt>
            <c:idx val="4"/>
            <c:invertIfNegative val="0"/>
            <c:bubble3D val="0"/>
            <c:spPr>
              <a:solidFill>
                <a:srgbClr val="4472C4"/>
              </a:solidFill>
              <a:ln>
                <a:noFill/>
              </a:ln>
              <a:effectLst/>
            </c:spPr>
            <c:extLst>
              <c:ext xmlns:c16="http://schemas.microsoft.com/office/drawing/2014/chart" uri="{C3380CC4-5D6E-409C-BE32-E72D297353CC}">
                <c16:uniqueId val="{00000005-A672-4030-BDCB-CBFE4B14DEEA}"/>
              </c:ext>
            </c:extLst>
          </c:dPt>
          <c:dPt>
            <c:idx val="6"/>
            <c:invertIfNegative val="0"/>
            <c:bubble3D val="0"/>
            <c:extLst>
              <c:ext xmlns:c16="http://schemas.microsoft.com/office/drawing/2014/chart" uri="{C3380CC4-5D6E-409C-BE32-E72D297353CC}">
                <c16:uniqueId val="{00000006-A672-4030-BDCB-CBFE4B14DEEA}"/>
              </c:ext>
            </c:extLst>
          </c:dPt>
          <c:dPt>
            <c:idx val="7"/>
            <c:invertIfNegative val="0"/>
            <c:bubble3D val="0"/>
            <c:spPr>
              <a:solidFill>
                <a:srgbClr val="4472C4"/>
              </a:solidFill>
              <a:ln>
                <a:noFill/>
              </a:ln>
              <a:effectLst/>
            </c:spPr>
            <c:extLst>
              <c:ext xmlns:c16="http://schemas.microsoft.com/office/drawing/2014/chart" uri="{C3380CC4-5D6E-409C-BE32-E72D297353CC}">
                <c16:uniqueId val="{00000008-A672-4030-BDCB-CBFE4B14DEEA}"/>
              </c:ext>
            </c:extLst>
          </c:dPt>
          <c:dPt>
            <c:idx val="11"/>
            <c:invertIfNegative val="0"/>
            <c:bubble3D val="0"/>
            <c:spPr>
              <a:solidFill>
                <a:srgbClr val="4472C4"/>
              </a:solidFill>
              <a:ln>
                <a:noFill/>
              </a:ln>
              <a:effectLst/>
            </c:spPr>
            <c:extLst>
              <c:ext xmlns:c16="http://schemas.microsoft.com/office/drawing/2014/chart" uri="{C3380CC4-5D6E-409C-BE32-E72D297353CC}">
                <c16:uniqueId val="{0000000A-A672-4030-BDCB-CBFE4B14DEEA}"/>
              </c:ext>
            </c:extLst>
          </c:dPt>
          <c:dPt>
            <c:idx val="12"/>
            <c:invertIfNegative val="0"/>
            <c:bubble3D val="0"/>
            <c:spPr>
              <a:solidFill>
                <a:srgbClr val="4472C4"/>
              </a:solidFill>
              <a:ln>
                <a:noFill/>
              </a:ln>
              <a:effectLst/>
            </c:spPr>
            <c:extLst>
              <c:ext xmlns:c16="http://schemas.microsoft.com/office/drawing/2014/chart" uri="{C3380CC4-5D6E-409C-BE32-E72D297353CC}">
                <c16:uniqueId val="{0000000C-A672-4030-BDCB-CBFE4B14DEEA}"/>
              </c:ext>
            </c:extLst>
          </c:dPt>
          <c:dPt>
            <c:idx val="13"/>
            <c:invertIfNegative val="0"/>
            <c:bubble3D val="0"/>
            <c:extLst>
              <c:ext xmlns:c16="http://schemas.microsoft.com/office/drawing/2014/chart" uri="{C3380CC4-5D6E-409C-BE32-E72D297353CC}">
                <c16:uniqueId val="{0000000D-A672-4030-BDCB-CBFE4B14DEEA}"/>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5"/>
                <c:pt idx="0">
                  <c:v>Trajektorie 2 – Terminálně nemocný pacient, dochovaný doma</c:v>
                </c:pt>
                <c:pt idx="1">
                  <c:v>Trajektorie 4 – Terminálně nemocný pacient, dochovaný doma s péčí praktického lékaře</c:v>
                </c:pt>
                <c:pt idx="2">
                  <c:v>Trajektorie 3 – Terminálně nemocný pacient, dochovaný doma s domácí péčí</c:v>
                </c:pt>
                <c:pt idx="3">
                  <c:v>Trajektorie 1 – Terminálně nemocný klient domova pro seniory, dochovaný v domově pro seniory</c:v>
                </c:pt>
                <c:pt idx="4">
                  <c:v>Trajektorie 6 – Terminálně nemocný pacient, dochovaný doma s asistencí mobilní specializované paliativní péče</c:v>
                </c:pt>
                <c:pt idx="5">
                  <c:v>Trajektorie 13 – Terminálně nemocný klient domova pro seniory, dochovaný v domově pro seniory ve sdílené péči</c:v>
                </c:pt>
                <c:pt idx="6">
                  <c:v>Trajektorie 5 – Terminálně nemocný pacient, dochovaný doma v režimu signálního kódu</c:v>
                </c:pt>
                <c:pt idx="7">
                  <c:v>Trajektorie 7 – Terminálně nemocný pacient, zemřelý za terminální hospitalizace</c:v>
                </c:pt>
                <c:pt idx="8">
                  <c:v>Trajektorie 11 – Terminálně nemocný pacient, převezený k terminální hospitalizaci záchrannou službou</c:v>
                </c:pt>
                <c:pt idx="9">
                  <c:v>Trajektorie 10 – Terminálně nemocný pacient v domácí péči, zemřelý za hospitalizace</c:v>
                </c:pt>
                <c:pt idx="10">
                  <c:v>Trajektorie 14 – Terminálně nemocný pacient, převážený opakovaně záchrannou službou</c:v>
                </c:pt>
                <c:pt idx="11">
                  <c:v>Trajektorie 8 – Klient domova pro seniory, zemřelý za terminální hospitalizace</c:v>
                </c:pt>
                <c:pt idx="12">
                  <c:v>Trajektorie 9 – Klient domova pro seniory, zemřelý za terminální hospitalizace prostřednictvím ZZS</c:v>
                </c:pt>
                <c:pt idx="13">
                  <c:v>Trajektorie 12 – Terminálně nemocný pacient v domácí péči v režimu signálního kódu, zemřelý za hospitalizace</c:v>
                </c:pt>
                <c:pt idx="14">
                  <c:v>Trajektorie 15 – Terminálně nemocný pacient v mobilní specializované paliativní péči, předaný k terminální hospitalizaci</c:v>
                </c:pt>
              </c:strCache>
            </c:strRef>
          </c:cat>
          <c:val>
            <c:numRef>
              <c:f>List1!$B$2:$B$17</c:f>
              <c:numCache>
                <c:formatCode>General</c:formatCode>
                <c:ptCount val="16"/>
                <c:pt idx="0">
                  <c:v>0.17627118644067699</c:v>
                </c:pt>
                <c:pt idx="1">
                  <c:v>9.7175141242937801E-2</c:v>
                </c:pt>
                <c:pt idx="2">
                  <c:v>6.21468926553672E-2</c:v>
                </c:pt>
                <c:pt idx="3">
                  <c:v>3.0508474576271101E-2</c:v>
                </c:pt>
                <c:pt idx="4">
                  <c:v>6.3276836158192004E-2</c:v>
                </c:pt>
                <c:pt idx="5">
                  <c:v>2.2598870056497099E-2</c:v>
                </c:pt>
                <c:pt idx="6">
                  <c:v>2.0338983050847401E-2</c:v>
                </c:pt>
                <c:pt idx="7">
                  <c:v>1.5819209039548001E-2</c:v>
                </c:pt>
                <c:pt idx="8">
                  <c:v>0.206779661016949</c:v>
                </c:pt>
                <c:pt idx="9">
                  <c:v>0.122033898305084</c:v>
                </c:pt>
                <c:pt idx="10">
                  <c:v>5.4237288135593198E-2</c:v>
                </c:pt>
                <c:pt idx="11">
                  <c:v>5.4237288135593198E-2</c:v>
                </c:pt>
                <c:pt idx="12">
                  <c:v>4.1807909604519702E-2</c:v>
                </c:pt>
                <c:pt idx="13">
                  <c:v>3.0508474576271101E-2</c:v>
                </c:pt>
                <c:pt idx="14">
                  <c:v>0</c:v>
                </c:pt>
                <c:pt idx="15">
                  <c:v>2.2598870056497098E-3</c:v>
                </c:pt>
              </c:numCache>
            </c:numRef>
          </c:val>
          <c:extLst>
            <c:ext xmlns:c16="http://schemas.microsoft.com/office/drawing/2014/chart" uri="{C3380CC4-5D6E-409C-BE32-E72D297353CC}">
              <c16:uniqueId val="{0000000E-A672-4030-BDCB-CBFE4B14DEEA}"/>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4472C4"/>
            </a:solidFill>
            <a:ln>
              <a:noFill/>
            </a:ln>
            <a:effectLst/>
          </c:spPr>
          <c:invertIfNegative val="0"/>
          <c:dPt>
            <c:idx val="0"/>
            <c:invertIfNegative val="0"/>
            <c:bubble3D val="0"/>
            <c:spPr>
              <a:solidFill>
                <a:srgbClr val="4472C4"/>
              </a:solidFill>
              <a:ln>
                <a:noFill/>
              </a:ln>
              <a:effectLst/>
            </c:spPr>
            <c:extLst>
              <c:ext xmlns:c16="http://schemas.microsoft.com/office/drawing/2014/chart" uri="{C3380CC4-5D6E-409C-BE32-E72D297353CC}">
                <c16:uniqueId val="{00000001-C280-4B09-B862-6ED2E98C0533}"/>
              </c:ext>
            </c:extLst>
          </c:dPt>
          <c:dPt>
            <c:idx val="1"/>
            <c:invertIfNegative val="0"/>
            <c:bubble3D val="0"/>
            <c:spPr>
              <a:solidFill>
                <a:srgbClr val="4472C4"/>
              </a:solidFill>
              <a:ln>
                <a:noFill/>
              </a:ln>
              <a:effectLst/>
            </c:spPr>
            <c:extLst>
              <c:ext xmlns:c16="http://schemas.microsoft.com/office/drawing/2014/chart" uri="{C3380CC4-5D6E-409C-BE32-E72D297353CC}">
                <c16:uniqueId val="{00000003-C280-4B09-B862-6ED2E98C0533}"/>
              </c:ext>
            </c:extLst>
          </c:dPt>
          <c:dPt>
            <c:idx val="4"/>
            <c:invertIfNegative val="0"/>
            <c:bubble3D val="0"/>
            <c:spPr>
              <a:solidFill>
                <a:srgbClr val="4472C4"/>
              </a:solidFill>
              <a:ln>
                <a:noFill/>
              </a:ln>
              <a:effectLst/>
            </c:spPr>
            <c:extLst>
              <c:ext xmlns:c16="http://schemas.microsoft.com/office/drawing/2014/chart" uri="{C3380CC4-5D6E-409C-BE32-E72D297353CC}">
                <c16:uniqueId val="{00000005-C280-4B09-B862-6ED2E98C0533}"/>
              </c:ext>
            </c:extLst>
          </c:dPt>
          <c:dPt>
            <c:idx val="6"/>
            <c:invertIfNegative val="0"/>
            <c:bubble3D val="0"/>
            <c:extLst>
              <c:ext xmlns:c16="http://schemas.microsoft.com/office/drawing/2014/chart" uri="{C3380CC4-5D6E-409C-BE32-E72D297353CC}">
                <c16:uniqueId val="{00000006-C280-4B09-B862-6ED2E98C0533}"/>
              </c:ext>
            </c:extLst>
          </c:dPt>
          <c:dPt>
            <c:idx val="7"/>
            <c:invertIfNegative val="0"/>
            <c:bubble3D val="0"/>
            <c:spPr>
              <a:solidFill>
                <a:srgbClr val="4472C4"/>
              </a:solidFill>
              <a:ln>
                <a:noFill/>
              </a:ln>
              <a:effectLst/>
            </c:spPr>
            <c:extLst>
              <c:ext xmlns:c16="http://schemas.microsoft.com/office/drawing/2014/chart" uri="{C3380CC4-5D6E-409C-BE32-E72D297353CC}">
                <c16:uniqueId val="{00000008-C280-4B09-B862-6ED2E98C0533}"/>
              </c:ext>
            </c:extLst>
          </c:dPt>
          <c:dPt>
            <c:idx val="11"/>
            <c:invertIfNegative val="0"/>
            <c:bubble3D val="0"/>
            <c:spPr>
              <a:solidFill>
                <a:srgbClr val="4472C4"/>
              </a:solidFill>
              <a:ln>
                <a:noFill/>
              </a:ln>
              <a:effectLst/>
            </c:spPr>
            <c:extLst>
              <c:ext xmlns:c16="http://schemas.microsoft.com/office/drawing/2014/chart" uri="{C3380CC4-5D6E-409C-BE32-E72D297353CC}">
                <c16:uniqueId val="{0000000A-C280-4B09-B862-6ED2E98C0533}"/>
              </c:ext>
            </c:extLst>
          </c:dPt>
          <c:dPt>
            <c:idx val="12"/>
            <c:invertIfNegative val="0"/>
            <c:bubble3D val="0"/>
            <c:spPr>
              <a:solidFill>
                <a:srgbClr val="4472C4"/>
              </a:solidFill>
              <a:ln>
                <a:noFill/>
              </a:ln>
              <a:effectLst/>
            </c:spPr>
            <c:extLst>
              <c:ext xmlns:c16="http://schemas.microsoft.com/office/drawing/2014/chart" uri="{C3380CC4-5D6E-409C-BE32-E72D297353CC}">
                <c16:uniqueId val="{0000000C-C280-4B09-B862-6ED2E98C0533}"/>
              </c:ext>
            </c:extLst>
          </c:dPt>
          <c:dPt>
            <c:idx val="13"/>
            <c:invertIfNegative val="0"/>
            <c:bubble3D val="0"/>
            <c:extLst>
              <c:ext xmlns:c16="http://schemas.microsoft.com/office/drawing/2014/chart" uri="{C3380CC4-5D6E-409C-BE32-E72D297353CC}">
                <c16:uniqueId val="{0000000D-C280-4B09-B862-6ED2E98C0533}"/>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List1!$A$2:$A$17</c:f>
              <c:strCache>
                <c:ptCount val="15"/>
                <c:pt idx="0">
                  <c:v>Trajektorie 2 – Terminálně nemocný pacient, dochovaný doma</c:v>
                </c:pt>
                <c:pt idx="1">
                  <c:v>Trajektorie 4 – Terminálně nemocný pacient, dochovaný doma s péčí praktického lékaře</c:v>
                </c:pt>
                <c:pt idx="2">
                  <c:v>Trajektorie 3 – Terminálně nemocný pacient, dochovaný doma s domácí péčí</c:v>
                </c:pt>
                <c:pt idx="3">
                  <c:v>Trajektorie 1 – Terminálně nemocný klient domova pro seniory, dochovaný v domově pro seniory</c:v>
                </c:pt>
                <c:pt idx="4">
                  <c:v>Trajektorie 6 – Terminálně nemocný pacient, dochovaný doma s asistencí mobilní specializované paliativní péče</c:v>
                </c:pt>
                <c:pt idx="5">
                  <c:v>Trajektorie 13 – Terminálně nemocný klient domova pro seniory, dochovaný v domově pro seniory ve sdílené péči</c:v>
                </c:pt>
                <c:pt idx="6">
                  <c:v>Trajektorie 5 – Terminálně nemocný pacient, dochovaný doma v režimu signálního kódu</c:v>
                </c:pt>
                <c:pt idx="7">
                  <c:v>Trajektorie 7 – Terminálně nemocný pacient, zemřelý za terminální hospitalizace</c:v>
                </c:pt>
                <c:pt idx="8">
                  <c:v>Trajektorie 11 – Terminálně nemocný pacient, převezený k terminální hospitalizaci záchrannou službou</c:v>
                </c:pt>
                <c:pt idx="9">
                  <c:v>Trajektorie 10 – Terminálně nemocný pacient v domácí péči, zemřelý za hospitalizace</c:v>
                </c:pt>
                <c:pt idx="10">
                  <c:v>Trajektorie 14 – Terminálně nemocný pacient, převážený opakovaně záchrannou službou</c:v>
                </c:pt>
                <c:pt idx="11">
                  <c:v>Trajektorie 8 – Klient domova pro seniory, zemřelý za terminální hospitalizace</c:v>
                </c:pt>
                <c:pt idx="12">
                  <c:v>Trajektorie 9 – Klient domova pro seniory, zemřelý za terminální hospitalizace prostřednictvím ZZS</c:v>
                </c:pt>
                <c:pt idx="13">
                  <c:v>Trajektorie 12 – Terminálně nemocný pacient v domácí péči v režimu signálního kódu, zemřelý za hospitalizace</c:v>
                </c:pt>
                <c:pt idx="14">
                  <c:v>Trajektorie 15 – Terminálně nemocný pacient v mobilní specializované paliativní péči, předaný k terminální hospitalizaci</c:v>
                </c:pt>
              </c:strCache>
            </c:strRef>
          </c:cat>
          <c:val>
            <c:numRef>
              <c:f>List1!$B$2:$B$17</c:f>
              <c:numCache>
                <c:formatCode>General</c:formatCode>
                <c:ptCount val="16"/>
                <c:pt idx="0">
                  <c:v>0.15925925925925899</c:v>
                </c:pt>
                <c:pt idx="1">
                  <c:v>0.13580246913580199</c:v>
                </c:pt>
                <c:pt idx="2">
                  <c:v>0.109876543209876</c:v>
                </c:pt>
                <c:pt idx="3">
                  <c:v>1.23456790123456E-2</c:v>
                </c:pt>
                <c:pt idx="4">
                  <c:v>2.2222222222222199E-2</c:v>
                </c:pt>
                <c:pt idx="5">
                  <c:v>3.4567901234567898E-2</c:v>
                </c:pt>
                <c:pt idx="6">
                  <c:v>3.4567901234567898E-2</c:v>
                </c:pt>
                <c:pt idx="7">
                  <c:v>4.3209876543209798E-2</c:v>
                </c:pt>
                <c:pt idx="8">
                  <c:v>0.17037037037037001</c:v>
                </c:pt>
                <c:pt idx="9">
                  <c:v>8.7654320987654299E-2</c:v>
                </c:pt>
                <c:pt idx="10">
                  <c:v>6.2962962962962901E-2</c:v>
                </c:pt>
                <c:pt idx="11">
                  <c:v>3.82716049382716E-2</c:v>
                </c:pt>
                <c:pt idx="12">
                  <c:v>4.81481481481481E-2</c:v>
                </c:pt>
                <c:pt idx="13">
                  <c:v>3.3333333333333298E-2</c:v>
                </c:pt>
                <c:pt idx="14">
                  <c:v>7.4074074074073999E-3</c:v>
                </c:pt>
                <c:pt idx="15">
                  <c:v>0</c:v>
                </c:pt>
              </c:numCache>
            </c:numRef>
          </c:val>
          <c:extLst>
            <c:ext xmlns:c16="http://schemas.microsoft.com/office/drawing/2014/chart" uri="{C3380CC4-5D6E-409C-BE32-E72D297353CC}">
              <c16:uniqueId val="{0000000E-C280-4B09-B862-6ED2E98C0533}"/>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0.0%" sourceLinked="0"/>
        <c:majorTickMark val="none"/>
        <c:minorTickMark val="none"/>
        <c:tickLblPos val="none"/>
        <c:spPr>
          <a:noFill/>
          <a:ln w="9525" cap="flat" cmpd="sng" algn="ctr">
            <a:solidFill>
              <a:schemeClr val="tx1">
                <a:alpha val="97000"/>
              </a:schemeClr>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1464"/>
        <c:crosses val="autoZero"/>
        <c:auto val="1"/>
        <c:lblAlgn val="ctr"/>
        <c:lblOffset val="100"/>
        <c:tickLblSkip val="1"/>
        <c:noMultiLvlLbl val="0"/>
      </c:catAx>
      <c:valAx>
        <c:axId val="348391464"/>
        <c:scaling>
          <c:orientation val="minMax"/>
        </c:scaling>
        <c:delete val="0"/>
        <c:axPos val="t"/>
        <c:numFmt formatCode="0%" sourceLinked="0"/>
        <c:majorTickMark val="out"/>
        <c:minorTickMark val="none"/>
        <c:tickLblPos val="nextTo"/>
        <c:spPr>
          <a:noFill/>
          <a:ln w="12700" cap="flat" cmpd="sng" algn="ctr">
            <a:solidFill>
              <a:schemeClr val="tx1"/>
            </a:solid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48399696"/>
        <c:crosses val="autoZero"/>
        <c:crossBetween val="between"/>
      </c:valAx>
      <c:spPr>
        <a:noFill/>
        <a:ln>
          <a:noFill/>
        </a:ln>
        <a:effectLst/>
      </c:spPr>
    </c:plotArea>
    <c:plotVisOnly val="1"/>
    <c:dispBlanksAs val="gap"/>
    <c:showDLblsOverMax val="0"/>
  </c:chart>
  <c:spPr>
    <a:noFill/>
    <a:ln w="12700" cap="flat" cmpd="sng" algn="ctr">
      <a:noFill/>
      <a:prstDash val="solid"/>
      <a:miter lim="800000"/>
    </a:ln>
    <a:effectLst/>
  </c:spPr>
  <c:txPr>
    <a:bodyPr/>
    <a:lstStyle/>
    <a:p>
      <a:pPr>
        <a:defRPr sz="1400"/>
      </a:pPr>
      <a:endParaRPr lang="cs-CZ"/>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doklady</c:v>
                </c:pt>
              </c:strCache>
            </c:strRef>
          </c:tx>
          <c:spPr>
            <a:solidFill>
              <a:srgbClr val="DC1441"/>
            </a:solidFill>
            <a:ln>
              <a:solidFill>
                <a:schemeClr val="bg1"/>
              </a:solidFill>
            </a:ln>
            <a:effectLst/>
          </c:spPr>
          <c:invertIfNegative val="0"/>
          <c:dPt>
            <c:idx val="0"/>
            <c:invertIfNegative val="0"/>
            <c:bubble3D val="0"/>
            <c:spPr>
              <a:solidFill>
                <a:srgbClr val="FFC000"/>
              </a:solidFill>
              <a:ln>
                <a:solidFill>
                  <a:schemeClr val="bg1"/>
                </a:solidFill>
              </a:ln>
              <a:effectLst/>
            </c:spPr>
            <c:extLst>
              <c:ext xmlns:c16="http://schemas.microsoft.com/office/drawing/2014/chart" uri="{C3380CC4-5D6E-409C-BE32-E72D297353CC}">
                <c16:uniqueId val="{00000001-ACAA-4A68-B8ED-B351D17FC505}"/>
              </c:ext>
            </c:extLst>
          </c:dPt>
          <c:dPt>
            <c:idx val="2"/>
            <c:invertIfNegative val="0"/>
            <c:bubble3D val="0"/>
            <c:extLst>
              <c:ext xmlns:c16="http://schemas.microsoft.com/office/drawing/2014/chart" uri="{C3380CC4-5D6E-409C-BE32-E72D297353CC}">
                <c16:uniqueId val="{00000000-660A-4CEA-AE15-600C9353A013}"/>
              </c:ext>
            </c:extLst>
          </c:dPt>
          <c:dPt>
            <c:idx val="20"/>
            <c:invertIfNegative val="0"/>
            <c:bubble3D val="0"/>
            <c:extLst>
              <c:ext xmlns:c16="http://schemas.microsoft.com/office/drawing/2014/chart" uri="{C3380CC4-5D6E-409C-BE32-E72D297353CC}">
                <c16:uniqueId val="{00000005-ACAA-4A68-B8ED-B351D17FC505}"/>
              </c:ext>
            </c:extLst>
          </c:dPt>
          <c:dPt>
            <c:idx val="23"/>
            <c:invertIfNegative val="0"/>
            <c:bubble3D val="0"/>
            <c:extLst>
              <c:ext xmlns:c16="http://schemas.microsoft.com/office/drawing/2014/chart" uri="{C3380CC4-5D6E-409C-BE32-E72D297353CC}">
                <c16:uniqueId val="{00000007-ACAA-4A68-B8ED-B351D17FC505}"/>
              </c:ext>
            </c:extLst>
          </c:dPt>
          <c:dLbls>
            <c:numFmt formatCode="0.0\ %" sourceLinked="0"/>
            <c:spPr>
              <a:noFill/>
              <a:ln>
                <a:noFill/>
              </a:ln>
              <a:effectLst/>
            </c:spPr>
            <c:txPr>
              <a:bodyPr rot="0" spcFirstLastPara="1" vertOverflow="ellipsis" vert="horz" wrap="non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numCache>
            </c:numRef>
          </c:cat>
          <c:val>
            <c:numRef>
              <c:f>Sheet1!$B$2:$B$16</c:f>
              <c:numCache>
                <c:formatCode>0%</c:formatCode>
                <c:ptCount val="15"/>
                <c:pt idx="0">
                  <c:v>0.4802087864288821</c:v>
                </c:pt>
                <c:pt idx="1">
                  <c:v>0.14354066985645933</c:v>
                </c:pt>
                <c:pt idx="2">
                  <c:v>0.13353632013919095</c:v>
                </c:pt>
                <c:pt idx="3">
                  <c:v>6.6333188342757726E-2</c:v>
                </c:pt>
                <c:pt idx="4">
                  <c:v>5.567638103523271E-2</c:v>
                </c:pt>
                <c:pt idx="5">
                  <c:v>3.1752936059156155E-2</c:v>
                </c:pt>
                <c:pt idx="6">
                  <c:v>2.3053501522401043E-2</c:v>
                </c:pt>
                <c:pt idx="7">
                  <c:v>1.6311439756415833E-2</c:v>
                </c:pt>
                <c:pt idx="8">
                  <c:v>1.4789038712483689E-2</c:v>
                </c:pt>
                <c:pt idx="9">
                  <c:v>1.2831665941713789E-2</c:v>
                </c:pt>
                <c:pt idx="10">
                  <c:v>1.0221835580687256E-2</c:v>
                </c:pt>
                <c:pt idx="11">
                  <c:v>6.7420617659852107E-3</c:v>
                </c:pt>
                <c:pt idx="12">
                  <c:v>2.3923444976076554E-3</c:v>
                </c:pt>
                <c:pt idx="13">
                  <c:v>1.3049151805132667E-3</c:v>
                </c:pt>
                <c:pt idx="14">
                  <c:v>1.0874293170943889E-3</c:v>
                </c:pt>
              </c:numCache>
            </c:numRef>
          </c:val>
          <c:extLst>
            <c:ext xmlns:c16="http://schemas.microsoft.com/office/drawing/2014/chart" uri="{C3380CC4-5D6E-409C-BE32-E72D297353CC}">
              <c16:uniqueId val="{00000008-ACAA-4A68-B8ED-B351D17FC505}"/>
            </c:ext>
          </c:extLst>
        </c:ser>
        <c:dLbls>
          <c:showLegendKey val="0"/>
          <c:showVal val="1"/>
          <c:showCatName val="0"/>
          <c:showSerName val="0"/>
          <c:showPercent val="0"/>
          <c:showBubbleSize val="0"/>
        </c:dLbls>
        <c:gapWidth val="50"/>
        <c:axId val="415351784"/>
        <c:axId val="415357272"/>
      </c:barChart>
      <c:catAx>
        <c:axId val="415351784"/>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15357272"/>
        <c:crosses val="autoZero"/>
        <c:auto val="1"/>
        <c:lblAlgn val="ctr"/>
        <c:lblOffset val="100"/>
        <c:noMultiLvlLbl val="0"/>
      </c:catAx>
      <c:valAx>
        <c:axId val="415357272"/>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415351784"/>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en-U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doklady</c:v>
                </c:pt>
              </c:strCache>
            </c:strRef>
          </c:tx>
          <c:spPr>
            <a:solidFill>
              <a:srgbClr val="F9B9C7"/>
            </a:solidFill>
            <a:ln>
              <a:solidFill>
                <a:schemeClr val="bg1"/>
              </a:solidFill>
            </a:ln>
            <a:effectLst/>
          </c:spPr>
          <c:invertIfNegative val="0"/>
          <c:dPt>
            <c:idx val="0"/>
            <c:invertIfNegative val="0"/>
            <c:bubble3D val="0"/>
            <c:spPr>
              <a:solidFill>
                <a:srgbClr val="FFC000"/>
              </a:solidFill>
              <a:ln>
                <a:solidFill>
                  <a:schemeClr val="bg1"/>
                </a:solidFill>
              </a:ln>
              <a:effectLst/>
            </c:spPr>
            <c:extLst>
              <c:ext xmlns:c16="http://schemas.microsoft.com/office/drawing/2014/chart" uri="{C3380CC4-5D6E-409C-BE32-E72D297353CC}">
                <c16:uniqueId val="{00000001-F201-438A-AE82-2376E6025FD1}"/>
              </c:ext>
            </c:extLst>
          </c:dPt>
          <c:dPt>
            <c:idx val="20"/>
            <c:invertIfNegative val="0"/>
            <c:bubble3D val="0"/>
            <c:spPr>
              <a:solidFill>
                <a:srgbClr val="F9B9C7"/>
              </a:solidFill>
              <a:ln>
                <a:solidFill>
                  <a:schemeClr val="bg1"/>
                </a:solidFill>
              </a:ln>
              <a:effectLst/>
            </c:spPr>
            <c:extLst>
              <c:ext xmlns:c16="http://schemas.microsoft.com/office/drawing/2014/chart" uri="{C3380CC4-5D6E-409C-BE32-E72D297353CC}">
                <c16:uniqueId val="{00000003-F201-438A-AE82-2376E6025FD1}"/>
              </c:ext>
            </c:extLst>
          </c:dPt>
          <c:dPt>
            <c:idx val="23"/>
            <c:invertIfNegative val="0"/>
            <c:bubble3D val="0"/>
            <c:spPr>
              <a:solidFill>
                <a:srgbClr val="F9B9C7"/>
              </a:solidFill>
              <a:ln>
                <a:solidFill>
                  <a:schemeClr val="bg1"/>
                </a:solidFill>
              </a:ln>
              <a:effectLst/>
            </c:spPr>
            <c:extLst>
              <c:ext xmlns:c16="http://schemas.microsoft.com/office/drawing/2014/chart" uri="{C3380CC4-5D6E-409C-BE32-E72D297353CC}">
                <c16:uniqueId val="{00000005-F201-438A-AE82-2376E6025FD1}"/>
              </c:ext>
            </c:extLst>
          </c:dPt>
          <c:dLbls>
            <c:numFmt formatCode="0.0\ %" sourceLinked="0"/>
            <c:spPr>
              <a:noFill/>
              <a:ln>
                <a:noFill/>
              </a:ln>
              <a:effectLst/>
            </c:spPr>
            <c:txPr>
              <a:bodyPr rot="0" spcFirstLastPara="1" vertOverflow="ellipsis" horzOverflow="clip" vert="horz" wrap="none" lIns="36576" tIns="18288" rIns="36576" bIns="18288"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numCache>
            </c:numRef>
          </c:cat>
          <c:val>
            <c:numRef>
              <c:f>Sheet1!$B$2:$B$16</c:f>
              <c:numCache>
                <c:formatCode>0%</c:formatCode>
                <c:ptCount val="15"/>
                <c:pt idx="0">
                  <c:v>0.66791044776119401</c:v>
                </c:pt>
                <c:pt idx="1">
                  <c:v>7.8358208955223885E-2</c:v>
                </c:pt>
                <c:pt idx="2">
                  <c:v>0.15671641791044777</c:v>
                </c:pt>
                <c:pt idx="3">
                  <c:v>4.4776119402985072E-2</c:v>
                </c:pt>
                <c:pt idx="4">
                  <c:v>1.8656716417910446E-2</c:v>
                </c:pt>
                <c:pt idx="5">
                  <c:v>3.7313432835820895E-3</c:v>
                </c:pt>
                <c:pt idx="6">
                  <c:v>0</c:v>
                </c:pt>
                <c:pt idx="7">
                  <c:v>1.4925373134328358E-2</c:v>
                </c:pt>
                <c:pt idx="8">
                  <c:v>3.7313432835820895E-3</c:v>
                </c:pt>
                <c:pt idx="9">
                  <c:v>0</c:v>
                </c:pt>
                <c:pt idx="10">
                  <c:v>1.1194029850746268E-2</c:v>
                </c:pt>
                <c:pt idx="11">
                  <c:v>0</c:v>
                </c:pt>
                <c:pt idx="12">
                  <c:v>0</c:v>
                </c:pt>
                <c:pt idx="13">
                  <c:v>0</c:v>
                </c:pt>
                <c:pt idx="14">
                  <c:v>0</c:v>
                </c:pt>
              </c:numCache>
            </c:numRef>
          </c:val>
          <c:extLst>
            <c:ext xmlns:c16="http://schemas.microsoft.com/office/drawing/2014/chart" uri="{C3380CC4-5D6E-409C-BE32-E72D297353CC}">
              <c16:uniqueId val="{00000006-F201-438A-AE82-2376E6025FD1}"/>
            </c:ext>
          </c:extLst>
        </c:ser>
        <c:dLbls>
          <c:showLegendKey val="0"/>
          <c:showVal val="1"/>
          <c:showCatName val="0"/>
          <c:showSerName val="0"/>
          <c:showPercent val="0"/>
          <c:showBubbleSize val="0"/>
        </c:dLbls>
        <c:gapWidth val="50"/>
        <c:axId val="415351784"/>
        <c:axId val="415357272"/>
      </c:barChart>
      <c:catAx>
        <c:axId val="415351784"/>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15357272"/>
        <c:crosses val="autoZero"/>
        <c:auto val="1"/>
        <c:lblAlgn val="ctr"/>
        <c:lblOffset val="100"/>
        <c:noMultiLvlLbl val="0"/>
      </c:catAx>
      <c:valAx>
        <c:axId val="415357272"/>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415351784"/>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doklady</c:v>
                </c:pt>
              </c:strCache>
            </c:strRef>
          </c:tx>
          <c:spPr>
            <a:solidFill>
              <a:srgbClr val="F9B9C7"/>
            </a:solidFill>
            <a:ln>
              <a:solidFill>
                <a:schemeClr val="bg1"/>
              </a:solidFill>
            </a:ln>
            <a:effectLst/>
          </c:spPr>
          <c:invertIfNegative val="0"/>
          <c:dPt>
            <c:idx val="0"/>
            <c:invertIfNegative val="0"/>
            <c:bubble3D val="0"/>
            <c:spPr>
              <a:solidFill>
                <a:srgbClr val="FFC000"/>
              </a:solidFill>
              <a:ln>
                <a:solidFill>
                  <a:schemeClr val="bg1"/>
                </a:solidFill>
              </a:ln>
              <a:effectLst/>
            </c:spPr>
            <c:extLst>
              <c:ext xmlns:c16="http://schemas.microsoft.com/office/drawing/2014/chart" uri="{C3380CC4-5D6E-409C-BE32-E72D297353CC}">
                <c16:uniqueId val="{00000001-C6A3-493C-B788-7351AE25CD23}"/>
              </c:ext>
            </c:extLst>
          </c:dPt>
          <c:dPt>
            <c:idx val="20"/>
            <c:invertIfNegative val="0"/>
            <c:bubble3D val="0"/>
            <c:spPr>
              <a:solidFill>
                <a:srgbClr val="F9B9C7"/>
              </a:solidFill>
              <a:ln>
                <a:solidFill>
                  <a:schemeClr val="bg1"/>
                </a:solidFill>
              </a:ln>
              <a:effectLst/>
            </c:spPr>
            <c:extLst>
              <c:ext xmlns:c16="http://schemas.microsoft.com/office/drawing/2014/chart" uri="{C3380CC4-5D6E-409C-BE32-E72D297353CC}">
                <c16:uniqueId val="{00000003-C6A3-493C-B788-7351AE25CD23}"/>
              </c:ext>
            </c:extLst>
          </c:dPt>
          <c:dPt>
            <c:idx val="23"/>
            <c:invertIfNegative val="0"/>
            <c:bubble3D val="0"/>
            <c:spPr>
              <a:solidFill>
                <a:srgbClr val="F9B9C7"/>
              </a:solidFill>
              <a:ln>
                <a:solidFill>
                  <a:schemeClr val="bg1"/>
                </a:solidFill>
              </a:ln>
              <a:effectLst/>
            </c:spPr>
            <c:extLst>
              <c:ext xmlns:c16="http://schemas.microsoft.com/office/drawing/2014/chart" uri="{C3380CC4-5D6E-409C-BE32-E72D297353CC}">
                <c16:uniqueId val="{00000005-C6A3-493C-B788-7351AE25CD23}"/>
              </c:ext>
            </c:extLst>
          </c:dPt>
          <c:dLbls>
            <c:numFmt formatCode="0.0\ %" sourceLinked="0"/>
            <c:spPr>
              <a:noFill/>
              <a:ln>
                <a:noFill/>
              </a:ln>
              <a:effectLst/>
            </c:spPr>
            <c:txPr>
              <a:bodyPr rot="0" spcFirstLastPara="1" vertOverflow="ellipsis" horzOverflow="clip" vert="horz" wrap="none" lIns="36576" tIns="18288" rIns="36576" bIns="18288"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numCache>
            </c:numRef>
          </c:cat>
          <c:val>
            <c:numRef>
              <c:f>Sheet1!$B$2:$B$16</c:f>
              <c:numCache>
                <c:formatCode>0%</c:formatCode>
                <c:ptCount val="15"/>
                <c:pt idx="0">
                  <c:v>0.56577693040991417</c:v>
                </c:pt>
                <c:pt idx="1">
                  <c:v>7.7216396568160151E-2</c:v>
                </c:pt>
                <c:pt idx="2">
                  <c:v>0.16873212583412775</c:v>
                </c:pt>
                <c:pt idx="3">
                  <c:v>6.0057197330791227E-2</c:v>
                </c:pt>
                <c:pt idx="4">
                  <c:v>3.4318398474737846E-2</c:v>
                </c:pt>
                <c:pt idx="5">
                  <c:v>2.2878932316491896E-2</c:v>
                </c:pt>
                <c:pt idx="6">
                  <c:v>1.5252621544327931E-2</c:v>
                </c:pt>
                <c:pt idx="7">
                  <c:v>1.6205910390848427E-2</c:v>
                </c:pt>
                <c:pt idx="8">
                  <c:v>1.0486177311725452E-2</c:v>
                </c:pt>
                <c:pt idx="9">
                  <c:v>9.5328884652049577E-3</c:v>
                </c:pt>
                <c:pt idx="10">
                  <c:v>7.1496663489037183E-3</c:v>
                </c:pt>
                <c:pt idx="11">
                  <c:v>7.6263107721639654E-3</c:v>
                </c:pt>
                <c:pt idx="12">
                  <c:v>1.9065776930409914E-3</c:v>
                </c:pt>
                <c:pt idx="13">
                  <c:v>1.4299332697807435E-3</c:v>
                </c:pt>
                <c:pt idx="14">
                  <c:v>9.5328884652049568E-4</c:v>
                </c:pt>
              </c:numCache>
            </c:numRef>
          </c:val>
          <c:extLst>
            <c:ext xmlns:c16="http://schemas.microsoft.com/office/drawing/2014/chart" uri="{C3380CC4-5D6E-409C-BE32-E72D297353CC}">
              <c16:uniqueId val="{00000006-C6A3-493C-B788-7351AE25CD23}"/>
            </c:ext>
          </c:extLst>
        </c:ser>
        <c:dLbls>
          <c:showLegendKey val="0"/>
          <c:showVal val="1"/>
          <c:showCatName val="0"/>
          <c:showSerName val="0"/>
          <c:showPercent val="0"/>
          <c:showBubbleSize val="0"/>
        </c:dLbls>
        <c:gapWidth val="50"/>
        <c:axId val="415351784"/>
        <c:axId val="415357272"/>
      </c:barChart>
      <c:catAx>
        <c:axId val="415351784"/>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15357272"/>
        <c:crosses val="autoZero"/>
        <c:auto val="1"/>
        <c:lblAlgn val="ctr"/>
        <c:lblOffset val="100"/>
        <c:noMultiLvlLbl val="0"/>
      </c:catAx>
      <c:valAx>
        <c:axId val="415357272"/>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415351784"/>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doklady</c:v>
                </c:pt>
              </c:strCache>
            </c:strRef>
          </c:tx>
          <c:spPr>
            <a:solidFill>
              <a:srgbClr val="F9B9C7"/>
            </a:solidFill>
            <a:ln>
              <a:solidFill>
                <a:schemeClr val="bg1"/>
              </a:solidFill>
            </a:ln>
            <a:effectLst/>
          </c:spPr>
          <c:invertIfNegative val="0"/>
          <c:dPt>
            <c:idx val="0"/>
            <c:invertIfNegative val="0"/>
            <c:bubble3D val="0"/>
            <c:spPr>
              <a:solidFill>
                <a:srgbClr val="FFC000"/>
              </a:solidFill>
              <a:ln>
                <a:solidFill>
                  <a:schemeClr val="bg1"/>
                </a:solidFill>
              </a:ln>
              <a:effectLst/>
            </c:spPr>
            <c:extLst>
              <c:ext xmlns:c16="http://schemas.microsoft.com/office/drawing/2014/chart" uri="{C3380CC4-5D6E-409C-BE32-E72D297353CC}">
                <c16:uniqueId val="{00000001-8B95-4849-8EA6-2688D7672066}"/>
              </c:ext>
            </c:extLst>
          </c:dPt>
          <c:dPt>
            <c:idx val="20"/>
            <c:invertIfNegative val="0"/>
            <c:bubble3D val="0"/>
            <c:spPr>
              <a:solidFill>
                <a:srgbClr val="F9B9C7"/>
              </a:solidFill>
              <a:ln>
                <a:solidFill>
                  <a:schemeClr val="bg1"/>
                </a:solidFill>
              </a:ln>
              <a:effectLst/>
            </c:spPr>
            <c:extLst>
              <c:ext xmlns:c16="http://schemas.microsoft.com/office/drawing/2014/chart" uri="{C3380CC4-5D6E-409C-BE32-E72D297353CC}">
                <c16:uniqueId val="{00000003-8B95-4849-8EA6-2688D7672066}"/>
              </c:ext>
            </c:extLst>
          </c:dPt>
          <c:dPt>
            <c:idx val="23"/>
            <c:invertIfNegative val="0"/>
            <c:bubble3D val="0"/>
            <c:spPr>
              <a:solidFill>
                <a:srgbClr val="F9B9C7"/>
              </a:solidFill>
              <a:ln>
                <a:solidFill>
                  <a:schemeClr val="bg1"/>
                </a:solidFill>
              </a:ln>
              <a:effectLst/>
            </c:spPr>
            <c:extLst>
              <c:ext xmlns:c16="http://schemas.microsoft.com/office/drawing/2014/chart" uri="{C3380CC4-5D6E-409C-BE32-E72D297353CC}">
                <c16:uniqueId val="{00000005-8B95-4849-8EA6-2688D7672066}"/>
              </c:ext>
            </c:extLst>
          </c:dPt>
          <c:dLbls>
            <c:numFmt formatCode="0.0\ %" sourceLinked="0"/>
            <c:spPr>
              <a:noFill/>
              <a:ln>
                <a:noFill/>
              </a:ln>
              <a:effectLst/>
            </c:spPr>
            <c:txPr>
              <a:bodyPr rot="0" spcFirstLastPara="1" vertOverflow="ellipsis" horzOverflow="clip" vert="horz" wrap="none" lIns="36576" tIns="18288" rIns="36576" bIns="18288"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numCache>
            </c:numRef>
          </c:cat>
          <c:val>
            <c:numRef>
              <c:f>Sheet1!$B$2:$B$16</c:f>
              <c:numCache>
                <c:formatCode>0%</c:formatCode>
                <c:ptCount val="15"/>
                <c:pt idx="0">
                  <c:v>0.37724014336917561</c:v>
                </c:pt>
                <c:pt idx="1">
                  <c:v>0.21370967741935484</c:v>
                </c:pt>
                <c:pt idx="2">
                  <c:v>9.7670250896057353E-2</c:v>
                </c:pt>
                <c:pt idx="3">
                  <c:v>7.4820788530465948E-2</c:v>
                </c:pt>
                <c:pt idx="4">
                  <c:v>8.0197132616487449E-2</c:v>
                </c:pt>
                <c:pt idx="5">
                  <c:v>4.3458781362007169E-2</c:v>
                </c:pt>
                <c:pt idx="6">
                  <c:v>3.3154121863799284E-2</c:v>
                </c:pt>
                <c:pt idx="7">
                  <c:v>1.6577060931899642E-2</c:v>
                </c:pt>
                <c:pt idx="8">
                  <c:v>2.0161290322580645E-2</c:v>
                </c:pt>
                <c:pt idx="9">
                  <c:v>1.7473118279569891E-2</c:v>
                </c:pt>
                <c:pt idx="10">
                  <c:v>1.2992831541218637E-2</c:v>
                </c:pt>
                <c:pt idx="11">
                  <c:v>6.7204301075268818E-3</c:v>
                </c:pt>
                <c:pt idx="12">
                  <c:v>3.1362007168458782E-3</c:v>
                </c:pt>
                <c:pt idx="13">
                  <c:v>1.3440860215053765E-3</c:v>
                </c:pt>
                <c:pt idx="14">
                  <c:v>1.3440860215053765E-3</c:v>
                </c:pt>
              </c:numCache>
            </c:numRef>
          </c:val>
          <c:extLst>
            <c:ext xmlns:c16="http://schemas.microsoft.com/office/drawing/2014/chart" uri="{C3380CC4-5D6E-409C-BE32-E72D297353CC}">
              <c16:uniqueId val="{00000006-8B95-4849-8EA6-2688D7672066}"/>
            </c:ext>
          </c:extLst>
        </c:ser>
        <c:dLbls>
          <c:showLegendKey val="0"/>
          <c:showVal val="1"/>
          <c:showCatName val="0"/>
          <c:showSerName val="0"/>
          <c:showPercent val="0"/>
          <c:showBubbleSize val="0"/>
        </c:dLbls>
        <c:gapWidth val="50"/>
        <c:axId val="415351784"/>
        <c:axId val="415357272"/>
      </c:barChart>
      <c:catAx>
        <c:axId val="415351784"/>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415357272"/>
        <c:crosses val="autoZero"/>
        <c:auto val="1"/>
        <c:lblAlgn val="ctr"/>
        <c:lblOffset val="100"/>
        <c:noMultiLvlLbl val="0"/>
      </c:catAx>
      <c:valAx>
        <c:axId val="415357272"/>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415351784"/>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2E5980"/>
            </a:solidFill>
            <a:ln w="3175">
              <a:solidFill>
                <a:sysClr val="windowText" lastClr="000000"/>
              </a:solidFill>
            </a:ln>
            <a:effectLst/>
          </c:spPr>
          <c:invertIfNegative val="0"/>
          <c:dPt>
            <c:idx val="0"/>
            <c:invertIfNegative val="0"/>
            <c:bubble3D val="0"/>
            <c:extLst>
              <c:ext xmlns:c16="http://schemas.microsoft.com/office/drawing/2014/chart" uri="{C3380CC4-5D6E-409C-BE32-E72D297353CC}">
                <c16:uniqueId val="{0000000B-3DCE-424A-B80D-0AD0E7EA9211}"/>
              </c:ext>
            </c:extLst>
          </c:dPt>
          <c:dPt>
            <c:idx val="3"/>
            <c:invertIfNegative val="0"/>
            <c:bubble3D val="0"/>
            <c:spPr>
              <a:solidFill>
                <a:srgbClr val="FFC000"/>
              </a:solidFill>
              <a:ln w="3175">
                <a:solidFill>
                  <a:srgbClr val="FFC000"/>
                </a:solidFill>
              </a:ln>
              <a:effectLst/>
            </c:spPr>
            <c:extLst>
              <c:ext xmlns:c16="http://schemas.microsoft.com/office/drawing/2014/chart" uri="{C3380CC4-5D6E-409C-BE32-E72D297353CC}">
                <c16:uniqueId val="{0000000F-0E11-4B7C-A40A-EC08A605F242}"/>
              </c:ext>
            </c:extLst>
          </c:dPt>
          <c:dPt>
            <c:idx val="4"/>
            <c:invertIfNegative val="0"/>
            <c:bubble3D val="0"/>
            <c:extLst>
              <c:ext xmlns:c16="http://schemas.microsoft.com/office/drawing/2014/chart" uri="{C3380CC4-5D6E-409C-BE32-E72D297353CC}">
                <c16:uniqueId val="{00000009-083B-4CE2-8F3F-607E1C64D95A}"/>
              </c:ext>
            </c:extLst>
          </c:dPt>
          <c:dPt>
            <c:idx val="5"/>
            <c:invertIfNegative val="0"/>
            <c:bubble3D val="0"/>
            <c:extLst>
              <c:ext xmlns:c16="http://schemas.microsoft.com/office/drawing/2014/chart" uri="{C3380CC4-5D6E-409C-BE32-E72D297353CC}">
                <c16:uniqueId val="{0000000C-E819-45F8-86DE-D7D816B1ED66}"/>
              </c:ext>
            </c:extLst>
          </c:dPt>
          <c:dPt>
            <c:idx val="6"/>
            <c:invertIfNegative val="0"/>
            <c:bubble3D val="0"/>
            <c:extLst>
              <c:ext xmlns:c16="http://schemas.microsoft.com/office/drawing/2014/chart" uri="{C3380CC4-5D6E-409C-BE32-E72D297353CC}">
                <c16:uniqueId val="{00000000-BF80-480D-8E4A-2E63C799A4DC}"/>
              </c:ext>
            </c:extLst>
          </c:dPt>
          <c:dPt>
            <c:idx val="7"/>
            <c:invertIfNegative val="0"/>
            <c:bubble3D val="0"/>
            <c:spPr>
              <a:solidFill>
                <a:srgbClr val="D71440"/>
              </a:solidFill>
              <a:ln w="3175">
                <a:solidFill>
                  <a:srgbClr val="D71440"/>
                </a:solidFill>
              </a:ln>
              <a:effectLst/>
            </c:spPr>
            <c:extLst>
              <c:ext xmlns:c16="http://schemas.microsoft.com/office/drawing/2014/chart" uri="{C3380CC4-5D6E-409C-BE32-E72D297353CC}">
                <c16:uniqueId val="{00000001-D697-4DBA-8851-0E6FD3AF0793}"/>
              </c:ext>
            </c:extLst>
          </c:dPt>
          <c:dPt>
            <c:idx val="8"/>
            <c:invertIfNegative val="0"/>
            <c:bubble3D val="0"/>
            <c:extLst>
              <c:ext xmlns:c16="http://schemas.microsoft.com/office/drawing/2014/chart" uri="{C3380CC4-5D6E-409C-BE32-E72D297353CC}">
                <c16:uniqueId val="{00000002-3B8A-4BF5-9223-B43A4EB7B652}"/>
              </c:ext>
            </c:extLst>
          </c:dPt>
          <c:dPt>
            <c:idx val="9"/>
            <c:invertIfNegative val="0"/>
            <c:bubble3D val="0"/>
            <c:extLst>
              <c:ext xmlns:c16="http://schemas.microsoft.com/office/drawing/2014/chart" uri="{C3380CC4-5D6E-409C-BE32-E72D297353CC}">
                <c16:uniqueId val="{00000003-D697-4DBA-8851-0E6FD3AF0793}"/>
              </c:ext>
            </c:extLst>
          </c:dPt>
          <c:dPt>
            <c:idx val="10"/>
            <c:invertIfNegative val="0"/>
            <c:bubble3D val="0"/>
            <c:extLst>
              <c:ext xmlns:c16="http://schemas.microsoft.com/office/drawing/2014/chart" uri="{C3380CC4-5D6E-409C-BE32-E72D297353CC}">
                <c16:uniqueId val="{00000006-BF80-480D-8E4A-2E63C799A4DC}"/>
              </c:ext>
            </c:extLst>
          </c:dPt>
          <c:dPt>
            <c:idx val="11"/>
            <c:invertIfNegative val="0"/>
            <c:bubble3D val="0"/>
            <c:extLst>
              <c:ext xmlns:c16="http://schemas.microsoft.com/office/drawing/2014/chart" uri="{C3380CC4-5D6E-409C-BE32-E72D297353CC}">
                <c16:uniqueId val="{00000006-44BA-44AA-8510-0415550FCC6E}"/>
              </c:ext>
            </c:extLst>
          </c:dPt>
          <c:dPt>
            <c:idx val="12"/>
            <c:invertIfNegative val="0"/>
            <c:bubble3D val="0"/>
            <c:extLst>
              <c:ext xmlns:c16="http://schemas.microsoft.com/office/drawing/2014/chart" uri="{C3380CC4-5D6E-409C-BE32-E72D297353CC}">
                <c16:uniqueId val="{0000000A-35FC-4C0F-A64E-6AAA662EDF4D}"/>
              </c:ext>
            </c:extLst>
          </c:dPt>
          <c:dPt>
            <c:idx val="13"/>
            <c:invertIfNegative val="0"/>
            <c:bubble3D val="0"/>
            <c:extLst>
              <c:ext xmlns:c16="http://schemas.microsoft.com/office/drawing/2014/chart" uri="{C3380CC4-5D6E-409C-BE32-E72D297353CC}">
                <c16:uniqueId val="{00000008-7712-45B9-B7A1-595D7C9638EC}"/>
              </c:ext>
            </c:extLst>
          </c:dPt>
          <c:dLbls>
            <c:numFmt formatCode="0.0\ %" sourceLinked="0"/>
            <c:spPr>
              <a:noFill/>
              <a:ln>
                <a:noFill/>
              </a:ln>
              <a:effectLst/>
            </c:spPr>
            <c:txPr>
              <a:bodyPr rot="0" vert="horz"/>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Olomoucký kraj</c:v>
                </c:pt>
                <c:pt idx="1">
                  <c:v>Moravskoslezský kraj</c:v>
                </c:pt>
                <c:pt idx="2">
                  <c:v>Ústecký kraj</c:v>
                </c:pt>
                <c:pt idx="3">
                  <c:v>Liberecký kraj</c:v>
                </c:pt>
                <c:pt idx="4">
                  <c:v>Jihočeský kraj</c:v>
                </c:pt>
                <c:pt idx="5">
                  <c:v>Královéhradecký kraj</c:v>
                </c:pt>
                <c:pt idx="6">
                  <c:v>Pardubický kraj</c:v>
                </c:pt>
                <c:pt idx="7">
                  <c:v>ČR</c:v>
                </c:pt>
                <c:pt idx="8">
                  <c:v>Kraj Vysočina</c:v>
                </c:pt>
                <c:pt idx="9">
                  <c:v>Zlínský kraj</c:v>
                </c:pt>
                <c:pt idx="10">
                  <c:v>Středočeský kraj</c:v>
                </c:pt>
                <c:pt idx="11">
                  <c:v>Jihomoravský kraj</c:v>
                </c:pt>
                <c:pt idx="12">
                  <c:v>Karlovarský kraj</c:v>
                </c:pt>
                <c:pt idx="13">
                  <c:v>Hlavní město Praha</c:v>
                </c:pt>
                <c:pt idx="14">
                  <c:v>Plzeňský kraj</c:v>
                </c:pt>
              </c:strCache>
            </c:strRef>
          </c:cat>
          <c:val>
            <c:numRef>
              <c:f>List1!$B$2:$B$16</c:f>
              <c:numCache>
                <c:formatCode>0.0%</c:formatCode>
                <c:ptCount val="15"/>
                <c:pt idx="0">
                  <c:v>0.58323569596306779</c:v>
                </c:pt>
                <c:pt idx="1">
                  <c:v>0.58129831500999218</c:v>
                </c:pt>
                <c:pt idx="2">
                  <c:v>0.57650383959044371</c:v>
                </c:pt>
                <c:pt idx="3">
                  <c:v>0.57514885658888082</c:v>
                </c:pt>
                <c:pt idx="4">
                  <c:v>0.56144632853612997</c:v>
                </c:pt>
                <c:pt idx="5">
                  <c:v>0.55866882750783231</c:v>
                </c:pt>
                <c:pt idx="6">
                  <c:v>0.55720061367144325</c:v>
                </c:pt>
                <c:pt idx="7">
                  <c:v>0.55360003493779031</c:v>
                </c:pt>
                <c:pt idx="8">
                  <c:v>0.55346865163112402</c:v>
                </c:pt>
                <c:pt idx="9">
                  <c:v>0.55083996089964593</c:v>
                </c:pt>
                <c:pt idx="10">
                  <c:v>0.53562154423167707</c:v>
                </c:pt>
                <c:pt idx="11">
                  <c:v>0.53358220603799955</c:v>
                </c:pt>
                <c:pt idx="12">
                  <c:v>0.52867959755212113</c:v>
                </c:pt>
                <c:pt idx="13">
                  <c:v>0.52527794484364398</c:v>
                </c:pt>
                <c:pt idx="14">
                  <c:v>0.47685324661073591</c:v>
                </c:pt>
              </c:numCache>
            </c:numRef>
          </c:val>
          <c:extLst>
            <c:ext xmlns:c16="http://schemas.microsoft.com/office/drawing/2014/chart" uri="{C3380CC4-5D6E-409C-BE32-E72D297353CC}">
              <c16:uniqueId val="{00000000-19E8-4F9A-8E8B-794FAC733DCB}"/>
            </c:ext>
          </c:extLst>
        </c:ser>
        <c:dLbls>
          <c:showLegendKey val="0"/>
          <c:showVal val="1"/>
          <c:showCatName val="0"/>
          <c:showSerName val="0"/>
          <c:showPercent val="0"/>
          <c:showBubbleSize val="0"/>
        </c:dLbls>
        <c:gapWidth val="50"/>
        <c:overlap val="100"/>
        <c:axId val="582406232"/>
        <c:axId val="582411720"/>
      </c:barChart>
      <c:catAx>
        <c:axId val="5824062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82411720"/>
        <c:crosses val="autoZero"/>
        <c:auto val="1"/>
        <c:lblAlgn val="ctr"/>
        <c:lblOffset val="100"/>
        <c:tickLblSkip val="1"/>
        <c:noMultiLvlLbl val="0"/>
      </c:catAx>
      <c:valAx>
        <c:axId val="582411720"/>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582406232"/>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List1!$C$1</c:f>
              <c:strCache>
                <c:ptCount val="1"/>
                <c:pt idx="0">
                  <c:v>LBK</c:v>
                </c:pt>
              </c:strCache>
            </c:strRef>
          </c:tx>
          <c:spPr>
            <a:ln w="19050" cap="rnd">
              <a:solidFill>
                <a:srgbClr val="FFC000"/>
              </a:solidFill>
              <a:round/>
            </a:ln>
            <a:effectLst/>
          </c:spPr>
          <c:marker>
            <c:symbol val="none"/>
          </c:marker>
          <c:xVal>
            <c:numRef>
              <c:f>List1!$A$2:$A$102</c:f>
              <c:numCache>
                <c:formatCode>###0</c:formatCode>
                <c:ptCount val="10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numCache>
            </c:numRef>
          </c:xVal>
          <c:yVal>
            <c:numRef>
              <c:f>List1!$C$2:$C$102</c:f>
              <c:numCache>
                <c:formatCode>0.0%</c:formatCode>
                <c:ptCount val="101"/>
                <c:pt idx="0">
                  <c:v>0.92728383745798959</c:v>
                </c:pt>
                <c:pt idx="1">
                  <c:v>0.96557514693534841</c:v>
                </c:pt>
                <c:pt idx="2">
                  <c:v>0.93953959018466993</c:v>
                </c:pt>
                <c:pt idx="3">
                  <c:v>0.93431783116596867</c:v>
                </c:pt>
                <c:pt idx="4">
                  <c:v>0.9075773745997866</c:v>
                </c:pt>
                <c:pt idx="5">
                  <c:v>0.87985717286284393</c:v>
                </c:pt>
                <c:pt idx="6">
                  <c:v>0.92160886517545659</c:v>
                </c:pt>
                <c:pt idx="7">
                  <c:v>0.90226628895184136</c:v>
                </c:pt>
                <c:pt idx="8">
                  <c:v>0.89951219512195124</c:v>
                </c:pt>
                <c:pt idx="9">
                  <c:v>0.89016757520694534</c:v>
                </c:pt>
                <c:pt idx="10">
                  <c:v>0.89042259503079213</c:v>
                </c:pt>
                <c:pt idx="11">
                  <c:v>0.87883181441590719</c:v>
                </c:pt>
                <c:pt idx="12">
                  <c:v>0.89051546391752578</c:v>
                </c:pt>
                <c:pt idx="13">
                  <c:v>0.87538117503557633</c:v>
                </c:pt>
                <c:pt idx="14">
                  <c:v>0.90492957746478875</c:v>
                </c:pt>
                <c:pt idx="15">
                  <c:v>0.88490121442813119</c:v>
                </c:pt>
                <c:pt idx="16">
                  <c:v>0.87890204520990312</c:v>
                </c:pt>
                <c:pt idx="17">
                  <c:v>0.84320236118797265</c:v>
                </c:pt>
                <c:pt idx="18">
                  <c:v>0.82652259332023581</c:v>
                </c:pt>
                <c:pt idx="19">
                  <c:v>0.77376227282222687</c:v>
                </c:pt>
                <c:pt idx="20">
                  <c:v>0.77502623294858342</c:v>
                </c:pt>
                <c:pt idx="21">
                  <c:v>0.48482039397450755</c:v>
                </c:pt>
                <c:pt idx="22">
                  <c:v>0.49221255153458543</c:v>
                </c:pt>
                <c:pt idx="23">
                  <c:v>0.48644826773509309</c:v>
                </c:pt>
                <c:pt idx="24">
                  <c:v>0.5</c:v>
                </c:pt>
                <c:pt idx="25">
                  <c:v>0.48838300868340767</c:v>
                </c:pt>
                <c:pt idx="26">
                  <c:v>0.47760165403170229</c:v>
                </c:pt>
                <c:pt idx="27">
                  <c:v>0.49541284403669728</c:v>
                </c:pt>
                <c:pt idx="28">
                  <c:v>0.50581125058112508</c:v>
                </c:pt>
                <c:pt idx="29">
                  <c:v>0.49135184342284932</c:v>
                </c:pt>
                <c:pt idx="30">
                  <c:v>0.48729076255424675</c:v>
                </c:pt>
                <c:pt idx="31">
                  <c:v>0.47985957132298596</c:v>
                </c:pt>
                <c:pt idx="32">
                  <c:v>0.48841029384924256</c:v>
                </c:pt>
                <c:pt idx="33">
                  <c:v>0.48710193915673367</c:v>
                </c:pt>
                <c:pt idx="34">
                  <c:v>0.48801517503017761</c:v>
                </c:pt>
                <c:pt idx="35">
                  <c:v>0.4991231146965977</c:v>
                </c:pt>
                <c:pt idx="36">
                  <c:v>0.49642614023144999</c:v>
                </c:pt>
                <c:pt idx="37">
                  <c:v>0.48796791443850268</c:v>
                </c:pt>
                <c:pt idx="38">
                  <c:v>0.48539016844276384</c:v>
                </c:pt>
                <c:pt idx="39">
                  <c:v>0.49165275459098495</c:v>
                </c:pt>
                <c:pt idx="40">
                  <c:v>0.50266045892916533</c:v>
                </c:pt>
                <c:pt idx="41">
                  <c:v>0.51086431675519073</c:v>
                </c:pt>
                <c:pt idx="42">
                  <c:v>0.51098636728147551</c:v>
                </c:pt>
                <c:pt idx="43">
                  <c:v>0.50636132315521631</c:v>
                </c:pt>
                <c:pt idx="44">
                  <c:v>0.53590325018896445</c:v>
                </c:pt>
                <c:pt idx="45">
                  <c:v>0.54313943779571394</c:v>
                </c:pt>
                <c:pt idx="46">
                  <c:v>0.54377038486627527</c:v>
                </c:pt>
                <c:pt idx="47">
                  <c:v>0.54541869330879456</c:v>
                </c:pt>
                <c:pt idx="48">
                  <c:v>0.55942317255096963</c:v>
                </c:pt>
                <c:pt idx="49">
                  <c:v>0.5531756840411044</c:v>
                </c:pt>
                <c:pt idx="50">
                  <c:v>0.58630596121618384</c:v>
                </c:pt>
                <c:pt idx="51">
                  <c:v>0.60590566278921132</c:v>
                </c:pt>
                <c:pt idx="52">
                  <c:v>0.58480719048999708</c:v>
                </c:pt>
                <c:pt idx="53">
                  <c:v>0.57771706132361866</c:v>
                </c:pt>
                <c:pt idx="54">
                  <c:v>0.59922928709055878</c:v>
                </c:pt>
                <c:pt idx="55">
                  <c:v>0.60140820882706514</c:v>
                </c:pt>
                <c:pt idx="56">
                  <c:v>0.58328821512362394</c:v>
                </c:pt>
                <c:pt idx="57">
                  <c:v>0.58412698412698416</c:v>
                </c:pt>
                <c:pt idx="58">
                  <c:v>0.58830022075055188</c:v>
                </c:pt>
                <c:pt idx="59">
                  <c:v>0.60068505498467639</c:v>
                </c:pt>
                <c:pt idx="60">
                  <c:v>0.6073325338358746</c:v>
                </c:pt>
                <c:pt idx="61">
                  <c:v>0.62340921312063091</c:v>
                </c:pt>
                <c:pt idx="62">
                  <c:v>0.60479901558654636</c:v>
                </c:pt>
                <c:pt idx="63">
                  <c:v>0.60622986036519866</c:v>
                </c:pt>
                <c:pt idx="64">
                  <c:v>0.59956709956709953</c:v>
                </c:pt>
                <c:pt idx="65">
                  <c:v>0.67326057298772168</c:v>
                </c:pt>
                <c:pt idx="66">
                  <c:v>0.68063157894736848</c:v>
                </c:pt>
                <c:pt idx="67">
                  <c:v>0.60541394981229002</c:v>
                </c:pt>
                <c:pt idx="68">
                  <c:v>0.6915137614678899</c:v>
                </c:pt>
                <c:pt idx="69">
                  <c:v>0.6619362363919129</c:v>
                </c:pt>
                <c:pt idx="70">
                  <c:v>0.67736389684813758</c:v>
                </c:pt>
                <c:pt idx="71">
                  <c:v>0.675260663507109</c:v>
                </c:pt>
                <c:pt idx="72">
                  <c:v>0.65797101449275364</c:v>
                </c:pt>
                <c:pt idx="73">
                  <c:v>0.66148723640399554</c:v>
                </c:pt>
                <c:pt idx="74">
                  <c:v>0.65852293920179039</c:v>
                </c:pt>
                <c:pt idx="75">
                  <c:v>0.64274160938131819</c:v>
                </c:pt>
                <c:pt idx="76">
                  <c:v>0.65985167368210063</c:v>
                </c:pt>
                <c:pt idx="77">
                  <c:v>0.64592737978410208</c:v>
                </c:pt>
                <c:pt idx="78">
                  <c:v>0.64961521050248983</c:v>
                </c:pt>
                <c:pt idx="79">
                  <c:v>0.63414634146341464</c:v>
                </c:pt>
                <c:pt idx="80">
                  <c:v>0.62160434643656115</c:v>
                </c:pt>
                <c:pt idx="81">
                  <c:v>0.60725282244269585</c:v>
                </c:pt>
                <c:pt idx="82">
                  <c:v>0.59219088937093278</c:v>
                </c:pt>
                <c:pt idx="83">
                  <c:v>0.57149901380670609</c:v>
                </c:pt>
                <c:pt idx="84">
                  <c:v>0.57406402604449269</c:v>
                </c:pt>
                <c:pt idx="85">
                  <c:v>0.57006369426751591</c:v>
                </c:pt>
                <c:pt idx="86">
                  <c:v>0.54209284028324156</c:v>
                </c:pt>
                <c:pt idx="87">
                  <c:v>0.50190114068441061</c:v>
                </c:pt>
                <c:pt idx="88">
                  <c:v>0.51011235955056178</c:v>
                </c:pt>
                <c:pt idx="89">
                  <c:v>0.53183023872679047</c:v>
                </c:pt>
                <c:pt idx="90">
                  <c:v>0.49847560975609756</c:v>
                </c:pt>
                <c:pt idx="91">
                  <c:v>0.49433962264150944</c:v>
                </c:pt>
                <c:pt idx="92">
                  <c:v>0.44175824175824174</c:v>
                </c:pt>
                <c:pt idx="93">
                  <c:v>0.47557003257328989</c:v>
                </c:pt>
                <c:pt idx="94">
                  <c:v>0.43478260869565216</c:v>
                </c:pt>
                <c:pt idx="95">
                  <c:v>0.45086705202312138</c:v>
                </c:pt>
                <c:pt idx="96">
                  <c:v>0.44791666666666669</c:v>
                </c:pt>
                <c:pt idx="97">
                  <c:v>0.41176470588235292</c:v>
                </c:pt>
                <c:pt idx="98">
                  <c:v>0.40350877192982454</c:v>
                </c:pt>
                <c:pt idx="99">
                  <c:v>0.375</c:v>
                </c:pt>
                <c:pt idx="100">
                  <c:v>0.38709677419354838</c:v>
                </c:pt>
              </c:numCache>
            </c:numRef>
          </c:yVal>
          <c:smooth val="1"/>
          <c:extLst>
            <c:ext xmlns:c16="http://schemas.microsoft.com/office/drawing/2014/chart" uri="{C3380CC4-5D6E-409C-BE32-E72D297353CC}">
              <c16:uniqueId val="{00000001-C195-4298-8322-FDDAD12EC5E2}"/>
            </c:ext>
          </c:extLst>
        </c:ser>
        <c:ser>
          <c:idx val="2"/>
          <c:order val="1"/>
          <c:tx>
            <c:strRef>
              <c:f>List1!$D$1</c:f>
              <c:strCache>
                <c:ptCount val="1"/>
                <c:pt idx="0">
                  <c:v>Sloupec2</c:v>
                </c:pt>
              </c:strCache>
            </c:strRef>
          </c:tx>
          <c:spPr>
            <a:ln w="19050" cap="rnd">
              <a:solidFill>
                <a:srgbClr val="2E5980"/>
              </a:solidFill>
              <a:round/>
            </a:ln>
            <a:effectLst/>
          </c:spPr>
          <c:marker>
            <c:symbol val="none"/>
          </c:marker>
          <c:xVal>
            <c:numRef>
              <c:f>List1!$A$2:$A$102</c:f>
              <c:numCache>
                <c:formatCode>###0</c:formatCode>
                <c:ptCount val="10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numCache>
            </c:numRef>
          </c:xVal>
          <c:yVal>
            <c:numRef>
              <c:f>List1!$D$2:$D$102</c:f>
              <c:numCache>
                <c:formatCode>General</c:formatCode>
                <c:ptCount val="101"/>
              </c:numCache>
            </c:numRef>
          </c:yVal>
          <c:smooth val="1"/>
          <c:extLst>
            <c:ext xmlns:c16="http://schemas.microsoft.com/office/drawing/2014/chart" uri="{C3380CC4-5D6E-409C-BE32-E72D297353CC}">
              <c16:uniqueId val="{00000001-9EC0-4CDC-AF7B-92F89CA4E213}"/>
            </c:ext>
          </c:extLst>
        </c:ser>
        <c:ser>
          <c:idx val="3"/>
          <c:order val="2"/>
          <c:tx>
            <c:strRef>
              <c:f>List1!$E$1</c:f>
              <c:strCache>
                <c:ptCount val="1"/>
                <c:pt idx="0">
                  <c:v>Sloupec3</c:v>
                </c:pt>
              </c:strCache>
            </c:strRef>
          </c:tx>
          <c:spPr>
            <a:ln w="19050" cap="rnd">
              <a:solidFill>
                <a:srgbClr val="92D050"/>
              </a:solidFill>
              <a:round/>
            </a:ln>
            <a:effectLst/>
          </c:spPr>
          <c:marker>
            <c:symbol val="none"/>
          </c:marker>
          <c:xVal>
            <c:numRef>
              <c:f>List1!$A$2:$A$102</c:f>
              <c:numCache>
                <c:formatCode>###0</c:formatCode>
                <c:ptCount val="10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numCache>
            </c:numRef>
          </c:xVal>
          <c:yVal>
            <c:numRef>
              <c:f>List1!$E$2:$E$102</c:f>
              <c:numCache>
                <c:formatCode>General</c:formatCode>
                <c:ptCount val="101"/>
              </c:numCache>
            </c:numRef>
          </c:yVal>
          <c:smooth val="1"/>
          <c:extLst>
            <c:ext xmlns:c16="http://schemas.microsoft.com/office/drawing/2014/chart" uri="{C3380CC4-5D6E-409C-BE32-E72D297353CC}">
              <c16:uniqueId val="{00000002-9EC0-4CDC-AF7B-92F89CA4E213}"/>
            </c:ext>
          </c:extLst>
        </c:ser>
        <c:ser>
          <c:idx val="1"/>
          <c:order val="3"/>
          <c:tx>
            <c:strRef>
              <c:f>List1!$B$1</c:f>
              <c:strCache>
                <c:ptCount val="1"/>
                <c:pt idx="0">
                  <c:v>ČR</c:v>
                </c:pt>
              </c:strCache>
            </c:strRef>
          </c:tx>
          <c:spPr>
            <a:ln w="28575" cap="rnd">
              <a:solidFill>
                <a:srgbClr val="DA2128"/>
              </a:solidFill>
              <a:round/>
            </a:ln>
            <a:effectLst/>
          </c:spPr>
          <c:marker>
            <c:symbol val="none"/>
          </c:marker>
          <c:xVal>
            <c:numRef>
              <c:f>List1!$A$2:$A$102</c:f>
              <c:numCache>
                <c:formatCode>###0</c:formatCode>
                <c:ptCount val="10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numCache>
            </c:numRef>
          </c:xVal>
          <c:yVal>
            <c:numRef>
              <c:f>List1!$B$2:$B$102</c:f>
              <c:numCache>
                <c:formatCode>0.0%</c:formatCode>
                <c:ptCount val="101"/>
                <c:pt idx="0">
                  <c:v>0.93571808039667081</c:v>
                </c:pt>
                <c:pt idx="1">
                  <c:v>0.97925884358880277</c:v>
                </c:pt>
                <c:pt idx="2">
                  <c:v>0.96846360145864285</c:v>
                </c:pt>
                <c:pt idx="3">
                  <c:v>0.9441258411555441</c:v>
                </c:pt>
                <c:pt idx="4">
                  <c:v>0.93774586765925172</c:v>
                </c:pt>
                <c:pt idx="5">
                  <c:v>0.90020261240677679</c:v>
                </c:pt>
                <c:pt idx="6">
                  <c:v>0.93392241342967719</c:v>
                </c:pt>
                <c:pt idx="7">
                  <c:v>0.90032847721972864</c:v>
                </c:pt>
                <c:pt idx="8">
                  <c:v>0.90866742071970175</c:v>
                </c:pt>
                <c:pt idx="9">
                  <c:v>0.88616842141071217</c:v>
                </c:pt>
                <c:pt idx="10">
                  <c:v>0.89751237845254428</c:v>
                </c:pt>
                <c:pt idx="11">
                  <c:v>0.87871749646368513</c:v>
                </c:pt>
                <c:pt idx="12">
                  <c:v>0.89391313301185793</c:v>
                </c:pt>
                <c:pt idx="13">
                  <c:v>0.88106151160490853</c:v>
                </c:pt>
                <c:pt idx="14">
                  <c:v>0.90427361468838063</c:v>
                </c:pt>
                <c:pt idx="15">
                  <c:v>0.879872744524267</c:v>
                </c:pt>
                <c:pt idx="16">
                  <c:v>0.8833287708732549</c:v>
                </c:pt>
                <c:pt idx="17">
                  <c:v>0.82065448698749976</c:v>
                </c:pt>
                <c:pt idx="18">
                  <c:v>0.82460520156687556</c:v>
                </c:pt>
                <c:pt idx="19">
                  <c:v>0.75642223460335145</c:v>
                </c:pt>
                <c:pt idx="20">
                  <c:v>0.74866449394420953</c:v>
                </c:pt>
                <c:pt idx="21">
                  <c:v>0.47204137970020443</c:v>
                </c:pt>
                <c:pt idx="22">
                  <c:v>0.47337289378684982</c:v>
                </c:pt>
                <c:pt idx="23">
                  <c:v>0.47834791059280857</c:v>
                </c:pt>
                <c:pt idx="24">
                  <c:v>0.48246366888783881</c:v>
                </c:pt>
                <c:pt idx="25">
                  <c:v>0.49510440014155949</c:v>
                </c:pt>
                <c:pt idx="26">
                  <c:v>0.49149140497455102</c:v>
                </c:pt>
                <c:pt idx="27">
                  <c:v>0.4927609060482227</c:v>
                </c:pt>
                <c:pt idx="28">
                  <c:v>0.48858044401036776</c:v>
                </c:pt>
                <c:pt idx="29">
                  <c:v>0.4903581267217631</c:v>
                </c:pt>
                <c:pt idx="30">
                  <c:v>0.49703044101799559</c:v>
                </c:pt>
                <c:pt idx="31">
                  <c:v>0.49498466929478757</c:v>
                </c:pt>
                <c:pt idx="32">
                  <c:v>0.48654461712266267</c:v>
                </c:pt>
                <c:pt idx="33">
                  <c:v>0.48583230070218919</c:v>
                </c:pt>
                <c:pt idx="34">
                  <c:v>0.48486843007390951</c:v>
                </c:pt>
                <c:pt idx="35">
                  <c:v>0.48537730925790629</c:v>
                </c:pt>
                <c:pt idx="36">
                  <c:v>0.48464030497127425</c:v>
                </c:pt>
                <c:pt idx="37">
                  <c:v>0.48101584450748686</c:v>
                </c:pt>
                <c:pt idx="38">
                  <c:v>0.48531849634556401</c:v>
                </c:pt>
                <c:pt idx="39">
                  <c:v>0.48737639316069714</c:v>
                </c:pt>
                <c:pt idx="40">
                  <c:v>0.49729191268150125</c:v>
                </c:pt>
                <c:pt idx="41">
                  <c:v>0.50278678923713704</c:v>
                </c:pt>
                <c:pt idx="42">
                  <c:v>0.49776698777036327</c:v>
                </c:pt>
                <c:pt idx="43">
                  <c:v>0.49957920631837899</c:v>
                </c:pt>
                <c:pt idx="44">
                  <c:v>0.50501598229653311</c:v>
                </c:pt>
                <c:pt idx="45">
                  <c:v>0.5134256086463167</c:v>
                </c:pt>
                <c:pt idx="46">
                  <c:v>0.51554009404337353</c:v>
                </c:pt>
                <c:pt idx="47">
                  <c:v>0.52205176856154123</c:v>
                </c:pt>
                <c:pt idx="48">
                  <c:v>0.52550585112545956</c:v>
                </c:pt>
                <c:pt idx="49">
                  <c:v>0.53065274422712283</c:v>
                </c:pt>
                <c:pt idx="50">
                  <c:v>0.55428306120869764</c:v>
                </c:pt>
                <c:pt idx="51">
                  <c:v>0.57022281310509559</c:v>
                </c:pt>
                <c:pt idx="52">
                  <c:v>0.55612198174547456</c:v>
                </c:pt>
                <c:pt idx="53">
                  <c:v>0.5552646077065172</c:v>
                </c:pt>
                <c:pt idx="54">
                  <c:v>0.56095243266724593</c:v>
                </c:pt>
                <c:pt idx="55">
                  <c:v>0.56308916677897336</c:v>
                </c:pt>
                <c:pt idx="56">
                  <c:v>0.56444290782274065</c:v>
                </c:pt>
                <c:pt idx="57">
                  <c:v>0.56508407666345228</c:v>
                </c:pt>
                <c:pt idx="58">
                  <c:v>0.56729709672341289</c:v>
                </c:pt>
                <c:pt idx="59">
                  <c:v>0.57155154804633923</c:v>
                </c:pt>
                <c:pt idx="60">
                  <c:v>0.57546005385996413</c:v>
                </c:pt>
                <c:pt idx="61">
                  <c:v>0.57397179316936497</c:v>
                </c:pt>
                <c:pt idx="62">
                  <c:v>0.5687610003683844</c:v>
                </c:pt>
                <c:pt idx="63">
                  <c:v>0.57025570636978296</c:v>
                </c:pt>
                <c:pt idx="64">
                  <c:v>0.57181294825763729</c:v>
                </c:pt>
                <c:pt idx="65">
                  <c:v>0.6545176876155433</c:v>
                </c:pt>
                <c:pt idx="66">
                  <c:v>0.63491970411574006</c:v>
                </c:pt>
                <c:pt idx="67">
                  <c:v>0.57536422999316816</c:v>
                </c:pt>
                <c:pt idx="68">
                  <c:v>0.6583139792296161</c:v>
                </c:pt>
                <c:pt idx="69">
                  <c:v>0.63302709143358837</c:v>
                </c:pt>
                <c:pt idx="70">
                  <c:v>0.65185806533299573</c:v>
                </c:pt>
                <c:pt idx="71">
                  <c:v>0.63735902594643989</c:v>
                </c:pt>
                <c:pt idx="72">
                  <c:v>0.63928459265104964</c:v>
                </c:pt>
                <c:pt idx="73">
                  <c:v>0.63440992767915849</c:v>
                </c:pt>
                <c:pt idx="74">
                  <c:v>0.63392619438170406</c:v>
                </c:pt>
                <c:pt idx="75">
                  <c:v>0.62566112366074267</c:v>
                </c:pt>
                <c:pt idx="76">
                  <c:v>0.62242565013435347</c:v>
                </c:pt>
                <c:pt idx="77">
                  <c:v>0.61549576074807122</c:v>
                </c:pt>
                <c:pt idx="78">
                  <c:v>0.61258176866989633</c:v>
                </c:pt>
                <c:pt idx="79">
                  <c:v>0.60057903879559926</c:v>
                </c:pt>
                <c:pt idx="80">
                  <c:v>0.59152730463507797</c:v>
                </c:pt>
                <c:pt idx="81">
                  <c:v>0.5807325469834641</c:v>
                </c:pt>
                <c:pt idx="82">
                  <c:v>0.56052978342399562</c:v>
                </c:pt>
                <c:pt idx="83">
                  <c:v>0.55542253387302132</c:v>
                </c:pt>
                <c:pt idx="84">
                  <c:v>0.55217838189331492</c:v>
                </c:pt>
                <c:pt idx="85">
                  <c:v>0.53820952182844073</c:v>
                </c:pt>
                <c:pt idx="86">
                  <c:v>0.52106169037050454</c:v>
                </c:pt>
                <c:pt idx="87">
                  <c:v>0.52037130679765942</c:v>
                </c:pt>
                <c:pt idx="88">
                  <c:v>0.51180239419996632</c:v>
                </c:pt>
                <c:pt idx="89">
                  <c:v>0.5019043800741706</c:v>
                </c:pt>
                <c:pt idx="90">
                  <c:v>0.49631785247654114</c:v>
                </c:pt>
                <c:pt idx="91">
                  <c:v>0.48054953000723066</c:v>
                </c:pt>
                <c:pt idx="92">
                  <c:v>0.47467399982258496</c:v>
                </c:pt>
                <c:pt idx="93">
                  <c:v>0.46239456419868791</c:v>
                </c:pt>
                <c:pt idx="94">
                  <c:v>0.46157421753951039</c:v>
                </c:pt>
                <c:pt idx="95">
                  <c:v>0.46535824071884607</c:v>
                </c:pt>
                <c:pt idx="96">
                  <c:v>0.451602023608769</c:v>
                </c:pt>
                <c:pt idx="97">
                  <c:v>0.45761802575107297</c:v>
                </c:pt>
                <c:pt idx="98">
                  <c:v>0.44238517324738114</c:v>
                </c:pt>
                <c:pt idx="99">
                  <c:v>0.44262295081967212</c:v>
                </c:pt>
                <c:pt idx="100">
                  <c:v>0.4390992835209826</c:v>
                </c:pt>
              </c:numCache>
            </c:numRef>
          </c:yVal>
          <c:smooth val="1"/>
          <c:extLst>
            <c:ext xmlns:c16="http://schemas.microsoft.com/office/drawing/2014/chart" uri="{C3380CC4-5D6E-409C-BE32-E72D297353CC}">
              <c16:uniqueId val="{00000000-C195-4298-8322-FDDAD12EC5E2}"/>
            </c:ext>
          </c:extLst>
        </c:ser>
        <c:dLbls>
          <c:showLegendKey val="0"/>
          <c:showVal val="0"/>
          <c:showCatName val="0"/>
          <c:showSerName val="0"/>
          <c:showPercent val="0"/>
          <c:showBubbleSize val="0"/>
        </c:dLbls>
        <c:axId val="311519744"/>
        <c:axId val="311522488"/>
      </c:scatterChart>
      <c:valAx>
        <c:axId val="311519744"/>
        <c:scaling>
          <c:orientation val="minMax"/>
          <c:max val="95"/>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11522488"/>
        <c:crosses val="autoZero"/>
        <c:crossBetween val="midCat"/>
        <c:majorUnit val="10"/>
      </c:valAx>
      <c:valAx>
        <c:axId val="31152248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11519744"/>
        <c:crosses val="autoZero"/>
        <c:crossBetween val="midCat"/>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255757607973742E-2"/>
          <c:y val="0.10741931645121987"/>
          <c:w val="0.87970924537209727"/>
          <c:h val="0.68929417173792595"/>
        </c:manualLayout>
      </c:layout>
      <c:barChart>
        <c:barDir val="col"/>
        <c:grouping val="stacked"/>
        <c:varyColors val="0"/>
        <c:ser>
          <c:idx val="0"/>
          <c:order val="0"/>
          <c:tx>
            <c:strRef>
              <c:f>Sheet1!$B$1</c:f>
              <c:strCache>
                <c:ptCount val="1"/>
                <c:pt idx="0">
                  <c:v>Kód 01186</c:v>
                </c:pt>
              </c:strCache>
            </c:strRef>
          </c:tx>
          <c:spPr>
            <a:solidFill>
              <a:srgbClr val="2E5980"/>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Sheet1!$A$2:$A$73</c:f>
              <c:strCache>
                <c:ptCount val="72"/>
                <c:pt idx="0">
                  <c:v>2019-01</c:v>
                </c:pt>
                <c:pt idx="1">
                  <c:v>2019-02</c:v>
                </c:pt>
                <c:pt idx="2">
                  <c:v>2019-03</c:v>
                </c:pt>
                <c:pt idx="3">
                  <c:v>2019-04</c:v>
                </c:pt>
                <c:pt idx="4">
                  <c:v>2019-05</c:v>
                </c:pt>
                <c:pt idx="5">
                  <c:v>2019-06</c:v>
                </c:pt>
                <c:pt idx="6">
                  <c:v>2019-07</c:v>
                </c:pt>
                <c:pt idx="7">
                  <c:v>2019-08</c:v>
                </c:pt>
                <c:pt idx="8">
                  <c:v>2019-09</c:v>
                </c:pt>
                <c:pt idx="9">
                  <c:v>2019-10</c:v>
                </c:pt>
                <c:pt idx="10">
                  <c:v>2019-11</c:v>
                </c:pt>
                <c:pt idx="11">
                  <c:v>2019-12</c:v>
                </c:pt>
                <c:pt idx="12">
                  <c:v>2020-01</c:v>
                </c:pt>
                <c:pt idx="13">
                  <c:v>2020-02</c:v>
                </c:pt>
                <c:pt idx="14">
                  <c:v>2020-03</c:v>
                </c:pt>
                <c:pt idx="15">
                  <c:v>2020-04</c:v>
                </c:pt>
                <c:pt idx="16">
                  <c:v>2020-05</c:v>
                </c:pt>
                <c:pt idx="17">
                  <c:v>2020-06</c:v>
                </c:pt>
                <c:pt idx="18">
                  <c:v>2020-07</c:v>
                </c:pt>
                <c:pt idx="19">
                  <c:v>2020-08</c:v>
                </c:pt>
                <c:pt idx="20">
                  <c:v>2020-09</c:v>
                </c:pt>
                <c:pt idx="21">
                  <c:v>2020-10</c:v>
                </c:pt>
                <c:pt idx="22">
                  <c:v>2020-11</c:v>
                </c:pt>
                <c:pt idx="23">
                  <c:v>2020-12</c:v>
                </c:pt>
                <c:pt idx="24">
                  <c:v>2021-01</c:v>
                </c:pt>
                <c:pt idx="25">
                  <c:v>2021-02</c:v>
                </c:pt>
                <c:pt idx="26">
                  <c:v>2021-03</c:v>
                </c:pt>
                <c:pt idx="27">
                  <c:v>2021-04</c:v>
                </c:pt>
                <c:pt idx="28">
                  <c:v>2021-05</c:v>
                </c:pt>
                <c:pt idx="29">
                  <c:v>2021-06</c:v>
                </c:pt>
                <c:pt idx="30">
                  <c:v>2021-07</c:v>
                </c:pt>
                <c:pt idx="31">
                  <c:v>2021-08</c:v>
                </c:pt>
                <c:pt idx="32">
                  <c:v>2021-09</c:v>
                </c:pt>
                <c:pt idx="33">
                  <c:v>2021-10</c:v>
                </c:pt>
                <c:pt idx="34">
                  <c:v>2021-11</c:v>
                </c:pt>
                <c:pt idx="35">
                  <c:v>2021-12</c:v>
                </c:pt>
                <c:pt idx="36">
                  <c:v>2022-01</c:v>
                </c:pt>
                <c:pt idx="37">
                  <c:v>2022-02</c:v>
                </c:pt>
                <c:pt idx="38">
                  <c:v>2022-03</c:v>
                </c:pt>
                <c:pt idx="39">
                  <c:v>2022-04</c:v>
                </c:pt>
                <c:pt idx="40">
                  <c:v>2022-05</c:v>
                </c:pt>
                <c:pt idx="41">
                  <c:v>2022-06</c:v>
                </c:pt>
                <c:pt idx="42">
                  <c:v>2022-07</c:v>
                </c:pt>
                <c:pt idx="43">
                  <c:v>2022-08</c:v>
                </c:pt>
                <c:pt idx="44">
                  <c:v>2022-09</c:v>
                </c:pt>
                <c:pt idx="45">
                  <c:v>2022-10</c:v>
                </c:pt>
                <c:pt idx="46">
                  <c:v>2022-11</c:v>
                </c:pt>
                <c:pt idx="47">
                  <c:v>2022-12</c:v>
                </c:pt>
                <c:pt idx="48">
                  <c:v>2023-01</c:v>
                </c:pt>
                <c:pt idx="49">
                  <c:v>2023-02</c:v>
                </c:pt>
                <c:pt idx="50">
                  <c:v>2023-03</c:v>
                </c:pt>
                <c:pt idx="51">
                  <c:v>2023-04</c:v>
                </c:pt>
                <c:pt idx="52">
                  <c:v>2023-05</c:v>
                </c:pt>
                <c:pt idx="53">
                  <c:v>2023-06</c:v>
                </c:pt>
                <c:pt idx="54">
                  <c:v>2023-07</c:v>
                </c:pt>
                <c:pt idx="55">
                  <c:v>2023-08</c:v>
                </c:pt>
                <c:pt idx="56">
                  <c:v>2023-09</c:v>
                </c:pt>
                <c:pt idx="57">
                  <c:v>2023-10</c:v>
                </c:pt>
                <c:pt idx="58">
                  <c:v>2023-11</c:v>
                </c:pt>
                <c:pt idx="59">
                  <c:v>2023-12</c:v>
                </c:pt>
                <c:pt idx="60">
                  <c:v>2024-01</c:v>
                </c:pt>
                <c:pt idx="61">
                  <c:v>2024-02</c:v>
                </c:pt>
                <c:pt idx="62">
                  <c:v>2024-03</c:v>
                </c:pt>
                <c:pt idx="63">
                  <c:v>2024-04</c:v>
                </c:pt>
                <c:pt idx="64">
                  <c:v>2024-05</c:v>
                </c:pt>
                <c:pt idx="65">
                  <c:v>2024-06</c:v>
                </c:pt>
                <c:pt idx="66">
                  <c:v>2024-07</c:v>
                </c:pt>
                <c:pt idx="67">
                  <c:v>2024-08</c:v>
                </c:pt>
                <c:pt idx="68">
                  <c:v>2024-09</c:v>
                </c:pt>
                <c:pt idx="69">
                  <c:v>2024-10</c:v>
                </c:pt>
                <c:pt idx="70">
                  <c:v>2024-11</c:v>
                </c:pt>
                <c:pt idx="71">
                  <c:v>2024-12</c:v>
                </c:pt>
              </c:strCache>
            </c:strRef>
          </c:cat>
          <c:val>
            <c:numRef>
              <c:f>Sheet1!$B$2:$B$73</c:f>
              <c:numCache>
                <c:formatCode>General</c:formatCode>
                <c:ptCount val="72"/>
                <c:pt idx="0">
                  <c:v>215</c:v>
                </c:pt>
                <c:pt idx="1">
                  <c:v>283</c:v>
                </c:pt>
                <c:pt idx="2">
                  <c:v>250</c:v>
                </c:pt>
                <c:pt idx="3">
                  <c:v>272</c:v>
                </c:pt>
                <c:pt idx="4">
                  <c:v>314</c:v>
                </c:pt>
                <c:pt idx="5">
                  <c:v>308</c:v>
                </c:pt>
                <c:pt idx="6">
                  <c:v>234</c:v>
                </c:pt>
                <c:pt idx="7">
                  <c:v>190</c:v>
                </c:pt>
                <c:pt idx="8">
                  <c:v>272</c:v>
                </c:pt>
                <c:pt idx="9">
                  <c:v>389</c:v>
                </c:pt>
                <c:pt idx="10">
                  <c:v>416</c:v>
                </c:pt>
                <c:pt idx="11">
                  <c:v>298</c:v>
                </c:pt>
                <c:pt idx="12">
                  <c:v>355</c:v>
                </c:pt>
                <c:pt idx="13">
                  <c:v>320</c:v>
                </c:pt>
                <c:pt idx="14">
                  <c:v>175</c:v>
                </c:pt>
                <c:pt idx="15">
                  <c:v>165</c:v>
                </c:pt>
                <c:pt idx="16">
                  <c:v>306</c:v>
                </c:pt>
                <c:pt idx="17">
                  <c:v>434</c:v>
                </c:pt>
                <c:pt idx="18">
                  <c:v>272</c:v>
                </c:pt>
                <c:pt idx="19">
                  <c:v>213</c:v>
                </c:pt>
                <c:pt idx="20">
                  <c:v>346</c:v>
                </c:pt>
                <c:pt idx="21">
                  <c:v>233</c:v>
                </c:pt>
                <c:pt idx="22">
                  <c:v>221</c:v>
                </c:pt>
                <c:pt idx="23">
                  <c:v>169</c:v>
                </c:pt>
                <c:pt idx="24">
                  <c:v>150</c:v>
                </c:pt>
                <c:pt idx="25">
                  <c:v>174</c:v>
                </c:pt>
                <c:pt idx="26">
                  <c:v>194</c:v>
                </c:pt>
                <c:pt idx="27">
                  <c:v>179</c:v>
                </c:pt>
                <c:pt idx="28">
                  <c:v>192</c:v>
                </c:pt>
                <c:pt idx="29">
                  <c:v>206</c:v>
                </c:pt>
                <c:pt idx="30">
                  <c:v>135</c:v>
                </c:pt>
                <c:pt idx="31">
                  <c:v>117</c:v>
                </c:pt>
                <c:pt idx="32">
                  <c:v>183</c:v>
                </c:pt>
                <c:pt idx="33">
                  <c:v>219</c:v>
                </c:pt>
                <c:pt idx="34">
                  <c:v>207</c:v>
                </c:pt>
                <c:pt idx="35">
                  <c:v>134</c:v>
                </c:pt>
                <c:pt idx="36">
                  <c:v>164</c:v>
                </c:pt>
                <c:pt idx="37">
                  <c:v>151</c:v>
                </c:pt>
                <c:pt idx="38">
                  <c:v>177</c:v>
                </c:pt>
                <c:pt idx="39">
                  <c:v>153</c:v>
                </c:pt>
                <c:pt idx="40">
                  <c:v>214</c:v>
                </c:pt>
                <c:pt idx="41">
                  <c:v>226</c:v>
                </c:pt>
                <c:pt idx="42">
                  <c:v>115</c:v>
                </c:pt>
                <c:pt idx="43">
                  <c:v>115</c:v>
                </c:pt>
                <c:pt idx="44">
                  <c:v>154</c:v>
                </c:pt>
                <c:pt idx="45">
                  <c:v>155</c:v>
                </c:pt>
                <c:pt idx="46">
                  <c:v>167</c:v>
                </c:pt>
                <c:pt idx="47">
                  <c:v>135</c:v>
                </c:pt>
                <c:pt idx="48">
                  <c:v>178</c:v>
                </c:pt>
                <c:pt idx="49">
                  <c:v>159</c:v>
                </c:pt>
                <c:pt idx="50">
                  <c:v>189</c:v>
                </c:pt>
                <c:pt idx="51">
                  <c:v>157</c:v>
                </c:pt>
                <c:pt idx="52">
                  <c:v>205</c:v>
                </c:pt>
                <c:pt idx="53">
                  <c:v>205</c:v>
                </c:pt>
                <c:pt idx="54">
                  <c:v>132</c:v>
                </c:pt>
                <c:pt idx="55">
                  <c:v>151</c:v>
                </c:pt>
                <c:pt idx="56">
                  <c:v>174</c:v>
                </c:pt>
                <c:pt idx="57">
                  <c:v>200</c:v>
                </c:pt>
                <c:pt idx="58">
                  <c:v>208</c:v>
                </c:pt>
                <c:pt idx="59">
                  <c:v>145</c:v>
                </c:pt>
                <c:pt idx="60">
                  <c:v>186</c:v>
                </c:pt>
                <c:pt idx="61">
                  <c:v>189</c:v>
                </c:pt>
                <c:pt idx="62">
                  <c:v>173</c:v>
                </c:pt>
                <c:pt idx="63">
                  <c:v>209</c:v>
                </c:pt>
                <c:pt idx="64">
                  <c:v>223</c:v>
                </c:pt>
                <c:pt idx="65">
                  <c:v>244</c:v>
                </c:pt>
                <c:pt idx="66">
                  <c:v>140</c:v>
                </c:pt>
                <c:pt idx="67">
                  <c:v>129</c:v>
                </c:pt>
                <c:pt idx="68">
                  <c:v>172</c:v>
                </c:pt>
                <c:pt idx="69">
                  <c:v>190</c:v>
                </c:pt>
                <c:pt idx="70">
                  <c:v>195</c:v>
                </c:pt>
                <c:pt idx="71">
                  <c:v>128</c:v>
                </c:pt>
              </c:numCache>
            </c:numRef>
          </c:val>
          <c:extLst>
            <c:ext xmlns:c16="http://schemas.microsoft.com/office/drawing/2014/chart" uri="{C3380CC4-5D6E-409C-BE32-E72D297353CC}">
              <c16:uniqueId val="{00000000-846E-4BB9-9DDD-8B8D63F82E36}"/>
            </c:ext>
          </c:extLst>
        </c:ser>
        <c:ser>
          <c:idx val="1"/>
          <c:order val="1"/>
          <c:tx>
            <c:strRef>
              <c:f>Sheet1!$C$1</c:f>
              <c:strCache>
                <c:ptCount val="1"/>
                <c:pt idx="0">
                  <c:v>Kód 01188</c:v>
                </c:pt>
              </c:strCache>
            </c:strRef>
          </c:tx>
          <c:spPr>
            <a:solidFill>
              <a:srgbClr val="B5CEE5"/>
            </a:solidFill>
            <a:ln>
              <a:no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Sheet1!$A$2:$A$73</c:f>
              <c:strCache>
                <c:ptCount val="72"/>
                <c:pt idx="0">
                  <c:v>2019-01</c:v>
                </c:pt>
                <c:pt idx="1">
                  <c:v>2019-02</c:v>
                </c:pt>
                <c:pt idx="2">
                  <c:v>2019-03</c:v>
                </c:pt>
                <c:pt idx="3">
                  <c:v>2019-04</c:v>
                </c:pt>
                <c:pt idx="4">
                  <c:v>2019-05</c:v>
                </c:pt>
                <c:pt idx="5">
                  <c:v>2019-06</c:v>
                </c:pt>
                <c:pt idx="6">
                  <c:v>2019-07</c:v>
                </c:pt>
                <c:pt idx="7">
                  <c:v>2019-08</c:v>
                </c:pt>
                <c:pt idx="8">
                  <c:v>2019-09</c:v>
                </c:pt>
                <c:pt idx="9">
                  <c:v>2019-10</c:v>
                </c:pt>
                <c:pt idx="10">
                  <c:v>2019-11</c:v>
                </c:pt>
                <c:pt idx="11">
                  <c:v>2019-12</c:v>
                </c:pt>
                <c:pt idx="12">
                  <c:v>2020-01</c:v>
                </c:pt>
                <c:pt idx="13">
                  <c:v>2020-02</c:v>
                </c:pt>
                <c:pt idx="14">
                  <c:v>2020-03</c:v>
                </c:pt>
                <c:pt idx="15">
                  <c:v>2020-04</c:v>
                </c:pt>
                <c:pt idx="16">
                  <c:v>2020-05</c:v>
                </c:pt>
                <c:pt idx="17">
                  <c:v>2020-06</c:v>
                </c:pt>
                <c:pt idx="18">
                  <c:v>2020-07</c:v>
                </c:pt>
                <c:pt idx="19">
                  <c:v>2020-08</c:v>
                </c:pt>
                <c:pt idx="20">
                  <c:v>2020-09</c:v>
                </c:pt>
                <c:pt idx="21">
                  <c:v>2020-10</c:v>
                </c:pt>
                <c:pt idx="22">
                  <c:v>2020-11</c:v>
                </c:pt>
                <c:pt idx="23">
                  <c:v>2020-12</c:v>
                </c:pt>
                <c:pt idx="24">
                  <c:v>2021-01</c:v>
                </c:pt>
                <c:pt idx="25">
                  <c:v>2021-02</c:v>
                </c:pt>
                <c:pt idx="26">
                  <c:v>2021-03</c:v>
                </c:pt>
                <c:pt idx="27">
                  <c:v>2021-04</c:v>
                </c:pt>
                <c:pt idx="28">
                  <c:v>2021-05</c:v>
                </c:pt>
                <c:pt idx="29">
                  <c:v>2021-06</c:v>
                </c:pt>
                <c:pt idx="30">
                  <c:v>2021-07</c:v>
                </c:pt>
                <c:pt idx="31">
                  <c:v>2021-08</c:v>
                </c:pt>
                <c:pt idx="32">
                  <c:v>2021-09</c:v>
                </c:pt>
                <c:pt idx="33">
                  <c:v>2021-10</c:v>
                </c:pt>
                <c:pt idx="34">
                  <c:v>2021-11</c:v>
                </c:pt>
                <c:pt idx="35">
                  <c:v>2021-12</c:v>
                </c:pt>
                <c:pt idx="36">
                  <c:v>2022-01</c:v>
                </c:pt>
                <c:pt idx="37">
                  <c:v>2022-02</c:v>
                </c:pt>
                <c:pt idx="38">
                  <c:v>2022-03</c:v>
                </c:pt>
                <c:pt idx="39">
                  <c:v>2022-04</c:v>
                </c:pt>
                <c:pt idx="40">
                  <c:v>2022-05</c:v>
                </c:pt>
                <c:pt idx="41">
                  <c:v>2022-06</c:v>
                </c:pt>
                <c:pt idx="42">
                  <c:v>2022-07</c:v>
                </c:pt>
                <c:pt idx="43">
                  <c:v>2022-08</c:v>
                </c:pt>
                <c:pt idx="44">
                  <c:v>2022-09</c:v>
                </c:pt>
                <c:pt idx="45">
                  <c:v>2022-10</c:v>
                </c:pt>
                <c:pt idx="46">
                  <c:v>2022-11</c:v>
                </c:pt>
                <c:pt idx="47">
                  <c:v>2022-12</c:v>
                </c:pt>
                <c:pt idx="48">
                  <c:v>2023-01</c:v>
                </c:pt>
                <c:pt idx="49">
                  <c:v>2023-02</c:v>
                </c:pt>
                <c:pt idx="50">
                  <c:v>2023-03</c:v>
                </c:pt>
                <c:pt idx="51">
                  <c:v>2023-04</c:v>
                </c:pt>
                <c:pt idx="52">
                  <c:v>2023-05</c:v>
                </c:pt>
                <c:pt idx="53">
                  <c:v>2023-06</c:v>
                </c:pt>
                <c:pt idx="54">
                  <c:v>2023-07</c:v>
                </c:pt>
                <c:pt idx="55">
                  <c:v>2023-08</c:v>
                </c:pt>
                <c:pt idx="56">
                  <c:v>2023-09</c:v>
                </c:pt>
                <c:pt idx="57">
                  <c:v>2023-10</c:v>
                </c:pt>
                <c:pt idx="58">
                  <c:v>2023-11</c:v>
                </c:pt>
                <c:pt idx="59">
                  <c:v>2023-12</c:v>
                </c:pt>
                <c:pt idx="60">
                  <c:v>2024-01</c:v>
                </c:pt>
                <c:pt idx="61">
                  <c:v>2024-02</c:v>
                </c:pt>
                <c:pt idx="62">
                  <c:v>2024-03</c:v>
                </c:pt>
                <c:pt idx="63">
                  <c:v>2024-04</c:v>
                </c:pt>
                <c:pt idx="64">
                  <c:v>2024-05</c:v>
                </c:pt>
                <c:pt idx="65">
                  <c:v>2024-06</c:v>
                </c:pt>
                <c:pt idx="66">
                  <c:v>2024-07</c:v>
                </c:pt>
                <c:pt idx="67">
                  <c:v>2024-08</c:v>
                </c:pt>
                <c:pt idx="68">
                  <c:v>2024-09</c:v>
                </c:pt>
                <c:pt idx="69">
                  <c:v>2024-10</c:v>
                </c:pt>
                <c:pt idx="70">
                  <c:v>2024-11</c:v>
                </c:pt>
                <c:pt idx="71">
                  <c:v>2024-12</c:v>
                </c:pt>
              </c:strCache>
            </c:strRef>
          </c:cat>
          <c:val>
            <c:numRef>
              <c:f>Sheet1!$C$2:$C$73</c:f>
              <c:numCache>
                <c:formatCode>General</c:formatCode>
                <c:ptCount val="72"/>
                <c:pt idx="0">
                  <c:v>55</c:v>
                </c:pt>
                <c:pt idx="1">
                  <c:v>64</c:v>
                </c:pt>
                <c:pt idx="2">
                  <c:v>90</c:v>
                </c:pt>
                <c:pt idx="3">
                  <c:v>71</c:v>
                </c:pt>
                <c:pt idx="4">
                  <c:v>76</c:v>
                </c:pt>
                <c:pt idx="5">
                  <c:v>71</c:v>
                </c:pt>
                <c:pt idx="6">
                  <c:v>63</c:v>
                </c:pt>
                <c:pt idx="7">
                  <c:v>81</c:v>
                </c:pt>
                <c:pt idx="8">
                  <c:v>118</c:v>
                </c:pt>
                <c:pt idx="9">
                  <c:v>164</c:v>
                </c:pt>
                <c:pt idx="10">
                  <c:v>211</c:v>
                </c:pt>
                <c:pt idx="11">
                  <c:v>179</c:v>
                </c:pt>
                <c:pt idx="12">
                  <c:v>332</c:v>
                </c:pt>
                <c:pt idx="13">
                  <c:v>295</c:v>
                </c:pt>
                <c:pt idx="14">
                  <c:v>174</c:v>
                </c:pt>
                <c:pt idx="15">
                  <c:v>170</c:v>
                </c:pt>
                <c:pt idx="16">
                  <c:v>313</c:v>
                </c:pt>
                <c:pt idx="17">
                  <c:v>456</c:v>
                </c:pt>
                <c:pt idx="18">
                  <c:v>297</c:v>
                </c:pt>
                <c:pt idx="19">
                  <c:v>260</c:v>
                </c:pt>
                <c:pt idx="20">
                  <c:v>348</c:v>
                </c:pt>
                <c:pt idx="21">
                  <c:v>288</c:v>
                </c:pt>
                <c:pt idx="22">
                  <c:v>279</c:v>
                </c:pt>
                <c:pt idx="23">
                  <c:v>253</c:v>
                </c:pt>
                <c:pt idx="24">
                  <c:v>238</c:v>
                </c:pt>
                <c:pt idx="25">
                  <c:v>236</c:v>
                </c:pt>
                <c:pt idx="26">
                  <c:v>281</c:v>
                </c:pt>
                <c:pt idx="27">
                  <c:v>249</c:v>
                </c:pt>
                <c:pt idx="28">
                  <c:v>359</c:v>
                </c:pt>
                <c:pt idx="29">
                  <c:v>392</c:v>
                </c:pt>
                <c:pt idx="30">
                  <c:v>210</c:v>
                </c:pt>
                <c:pt idx="31">
                  <c:v>218</c:v>
                </c:pt>
                <c:pt idx="32">
                  <c:v>307</c:v>
                </c:pt>
                <c:pt idx="33">
                  <c:v>355</c:v>
                </c:pt>
                <c:pt idx="34">
                  <c:v>347</c:v>
                </c:pt>
                <c:pt idx="35">
                  <c:v>241</c:v>
                </c:pt>
                <c:pt idx="36">
                  <c:v>257</c:v>
                </c:pt>
                <c:pt idx="37">
                  <c:v>260</c:v>
                </c:pt>
                <c:pt idx="38">
                  <c:v>347</c:v>
                </c:pt>
                <c:pt idx="39">
                  <c:v>318</c:v>
                </c:pt>
                <c:pt idx="40">
                  <c:v>407</c:v>
                </c:pt>
                <c:pt idx="41">
                  <c:v>406</c:v>
                </c:pt>
                <c:pt idx="42">
                  <c:v>206</c:v>
                </c:pt>
                <c:pt idx="43">
                  <c:v>280</c:v>
                </c:pt>
                <c:pt idx="44">
                  <c:v>347</c:v>
                </c:pt>
                <c:pt idx="45">
                  <c:v>359</c:v>
                </c:pt>
                <c:pt idx="46">
                  <c:v>403</c:v>
                </c:pt>
                <c:pt idx="47">
                  <c:v>282</c:v>
                </c:pt>
                <c:pt idx="48">
                  <c:v>317</c:v>
                </c:pt>
                <c:pt idx="49">
                  <c:v>323</c:v>
                </c:pt>
                <c:pt idx="50">
                  <c:v>359</c:v>
                </c:pt>
                <c:pt idx="51">
                  <c:v>345</c:v>
                </c:pt>
                <c:pt idx="52">
                  <c:v>403</c:v>
                </c:pt>
                <c:pt idx="53">
                  <c:v>433</c:v>
                </c:pt>
                <c:pt idx="54">
                  <c:v>265</c:v>
                </c:pt>
                <c:pt idx="55">
                  <c:v>280</c:v>
                </c:pt>
                <c:pt idx="56">
                  <c:v>324</c:v>
                </c:pt>
                <c:pt idx="57">
                  <c:v>472</c:v>
                </c:pt>
                <c:pt idx="58">
                  <c:v>449</c:v>
                </c:pt>
                <c:pt idx="59">
                  <c:v>288</c:v>
                </c:pt>
                <c:pt idx="60">
                  <c:v>366</c:v>
                </c:pt>
                <c:pt idx="61">
                  <c:v>387</c:v>
                </c:pt>
                <c:pt idx="62">
                  <c:v>396</c:v>
                </c:pt>
                <c:pt idx="63">
                  <c:v>514</c:v>
                </c:pt>
                <c:pt idx="64">
                  <c:v>455</c:v>
                </c:pt>
                <c:pt idx="65">
                  <c:v>451</c:v>
                </c:pt>
                <c:pt idx="66">
                  <c:v>283</c:v>
                </c:pt>
                <c:pt idx="67">
                  <c:v>312</c:v>
                </c:pt>
                <c:pt idx="68">
                  <c:v>440</c:v>
                </c:pt>
                <c:pt idx="69" formatCode="###0">
                  <c:v>489</c:v>
                </c:pt>
                <c:pt idx="70" formatCode="###0">
                  <c:v>511</c:v>
                </c:pt>
                <c:pt idx="71" formatCode="###0">
                  <c:v>340</c:v>
                </c:pt>
              </c:numCache>
            </c:numRef>
          </c:val>
          <c:extLst>
            <c:ext xmlns:c16="http://schemas.microsoft.com/office/drawing/2014/chart" uri="{C3380CC4-5D6E-409C-BE32-E72D297353CC}">
              <c16:uniqueId val="{00000001-846E-4BB9-9DDD-8B8D63F82E36}"/>
            </c:ext>
          </c:extLst>
        </c:ser>
        <c:dLbls>
          <c:showLegendKey val="0"/>
          <c:showVal val="0"/>
          <c:showCatName val="0"/>
          <c:showSerName val="0"/>
          <c:showPercent val="0"/>
          <c:showBubbleSize val="0"/>
        </c:dLbls>
        <c:gapWidth val="50"/>
        <c:overlap val="100"/>
        <c:axId val="454197832"/>
        <c:axId val="573333936"/>
      </c:barChart>
      <c:catAx>
        <c:axId val="45419783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573333936"/>
        <c:crosses val="autoZero"/>
        <c:auto val="1"/>
        <c:lblAlgn val="ctr"/>
        <c:lblOffset val="100"/>
        <c:tickLblSkip val="1"/>
        <c:noMultiLvlLbl val="0"/>
      </c:catAx>
      <c:valAx>
        <c:axId val="573333936"/>
        <c:scaling>
          <c:orientation val="minMax"/>
          <c:min val="0"/>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cs-CZ"/>
                  <a:t>Počet</a:t>
                </a:r>
                <a:r>
                  <a:rPr lang="cs-CZ" baseline="0"/>
                  <a:t> výkonů</a:t>
                </a:r>
                <a:endParaRPr lang="cs-CZ"/>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54197832"/>
        <c:crosses val="autoZero"/>
        <c:crossBetween val="between"/>
      </c:valAx>
      <c:spPr>
        <a:noFill/>
        <a:ln>
          <a:noFill/>
        </a:ln>
        <a:effectLst/>
      </c:spPr>
    </c:plotArea>
    <c:legend>
      <c:legendPos val="t"/>
      <c:layout>
        <c:manualLayout>
          <c:xMode val="edge"/>
          <c:yMode val="edge"/>
          <c:x val="7.6367675416116068E-2"/>
          <c:y val="4.0509570596589398E-2"/>
          <c:w val="0.18512112956225982"/>
          <c:h val="6.2727373026422603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200">
          <a:solidFill>
            <a:schemeClr val="tx1"/>
          </a:solidFill>
        </a:defRPr>
      </a:pPr>
      <a:endParaRPr lang="cs-CZ"/>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8102468405322167"/>
        </c:manualLayout>
      </c:layout>
      <c:lineChart>
        <c:grouping val="standard"/>
        <c:varyColors val="0"/>
        <c:ser>
          <c:idx val="1"/>
          <c:order val="0"/>
          <c:tx>
            <c:strRef>
              <c:f>Sheet1!$A$2</c:f>
              <c:strCache>
                <c:ptCount val="1"/>
                <c:pt idx="0">
                  <c:v>první</c:v>
                </c:pt>
              </c:strCache>
            </c:strRef>
          </c:tx>
          <c:spPr>
            <a:ln>
              <a:solidFill>
                <a:srgbClr val="FF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123</c:v>
                </c:pt>
                <c:pt idx="1">
                  <c:v>129</c:v>
                </c:pt>
                <c:pt idx="2">
                  <c:v>141</c:v>
                </c:pt>
                <c:pt idx="3">
                  <c:v>133</c:v>
                </c:pt>
                <c:pt idx="4">
                  <c:v>147</c:v>
                </c:pt>
                <c:pt idx="5">
                  <c:v>134</c:v>
                </c:pt>
                <c:pt idx="6">
                  <c:v>171</c:v>
                </c:pt>
                <c:pt idx="7">
                  <c:v>157</c:v>
                </c:pt>
                <c:pt idx="8">
                  <c:v>163</c:v>
                </c:pt>
                <c:pt idx="9">
                  <c:v>159</c:v>
                </c:pt>
                <c:pt idx="10">
                  <c:v>180</c:v>
                </c:pt>
                <c:pt idx="11">
                  <c:v>194</c:v>
                </c:pt>
                <c:pt idx="12">
                  <c:v>191</c:v>
                </c:pt>
                <c:pt idx="13">
                  <c:v>195</c:v>
                </c:pt>
                <c:pt idx="14">
                  <c:v>177</c:v>
                </c:pt>
                <c:pt idx="15">
                  <c:v>249</c:v>
                </c:pt>
                <c:pt idx="16">
                  <c:v>266</c:v>
                </c:pt>
                <c:pt idx="17">
                  <c:v>261</c:v>
                </c:pt>
                <c:pt idx="18">
                  <c:v>233</c:v>
                </c:pt>
                <c:pt idx="19">
                  <c:v>244</c:v>
                </c:pt>
                <c:pt idx="20">
                  <c:v>265</c:v>
                </c:pt>
                <c:pt idx="21">
                  <c:v>291</c:v>
                </c:pt>
                <c:pt idx="22">
                  <c:v>302</c:v>
                </c:pt>
                <c:pt idx="23">
                  <c:v>230</c:v>
                </c:pt>
                <c:pt idx="24">
                  <c:v>285</c:v>
                </c:pt>
                <c:pt idx="25">
                  <c:v>275</c:v>
                </c:pt>
                <c:pt idx="26">
                  <c:v>270</c:v>
                </c:pt>
                <c:pt idx="27">
                  <c:v>288</c:v>
                </c:pt>
                <c:pt idx="28">
                  <c:v>292</c:v>
                </c:pt>
                <c:pt idx="29">
                  <c:v>247</c:v>
                </c:pt>
                <c:pt idx="30">
                  <c:v>270</c:v>
                </c:pt>
                <c:pt idx="31">
                  <c:v>313</c:v>
                </c:pt>
                <c:pt idx="32">
                  <c:v>293</c:v>
                </c:pt>
                <c:pt idx="33">
                  <c:v>263</c:v>
                </c:pt>
                <c:pt idx="34">
                  <c:v>286</c:v>
                </c:pt>
                <c:pt idx="35">
                  <c:v>264</c:v>
                </c:pt>
                <c:pt idx="36">
                  <c:v>280</c:v>
                </c:pt>
                <c:pt idx="37">
                  <c:v>302</c:v>
                </c:pt>
                <c:pt idx="38">
                  <c:v>273</c:v>
                </c:pt>
                <c:pt idx="39">
                  <c:v>276</c:v>
                </c:pt>
                <c:pt idx="40">
                  <c:v>275</c:v>
                </c:pt>
                <c:pt idx="41">
                  <c:v>281</c:v>
                </c:pt>
                <c:pt idx="42">
                  <c:v>218</c:v>
                </c:pt>
                <c:pt idx="43">
                  <c:v>193</c:v>
                </c:pt>
                <c:pt idx="44">
                  <c:v>232</c:v>
                </c:pt>
                <c:pt idx="45">
                  <c:v>252</c:v>
                </c:pt>
                <c:pt idx="46">
                  <c:v>210</c:v>
                </c:pt>
              </c:numCache>
            </c:numRef>
          </c:val>
          <c:smooth val="0"/>
          <c:extLst>
            <c:ext xmlns:c16="http://schemas.microsoft.com/office/drawing/2014/chart" uri="{C3380CC4-5D6E-409C-BE32-E72D297353CC}">
              <c16:uniqueId val="{00000000-79E0-4D91-9CFB-8E712F434AA7}"/>
            </c:ext>
          </c:extLst>
        </c:ser>
        <c:ser>
          <c:idx val="3"/>
          <c:order val="1"/>
          <c:tx>
            <c:strRef>
              <c:f>Sheet1!$A$3</c:f>
              <c:strCache>
                <c:ptCount val="1"/>
                <c:pt idx="0">
                  <c:v>další</c:v>
                </c:pt>
              </c:strCache>
            </c:strRef>
          </c:tx>
          <c:spPr>
            <a:ln>
              <a:solidFill>
                <a:srgbClr val="80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1">
                  <c:v>2</c:v>
                </c:pt>
                <c:pt idx="2">
                  <c:v>2</c:v>
                </c:pt>
                <c:pt idx="3">
                  <c:v>3</c:v>
                </c:pt>
                <c:pt idx="4">
                  <c:v>3</c:v>
                </c:pt>
                <c:pt idx="5">
                  <c:v>3</c:v>
                </c:pt>
                <c:pt idx="6">
                  <c:v>7</c:v>
                </c:pt>
                <c:pt idx="7">
                  <c:v>6</c:v>
                </c:pt>
                <c:pt idx="8">
                  <c:v>9</c:v>
                </c:pt>
                <c:pt idx="9">
                  <c:v>5</c:v>
                </c:pt>
                <c:pt idx="10">
                  <c:v>10</c:v>
                </c:pt>
                <c:pt idx="11">
                  <c:v>7</c:v>
                </c:pt>
                <c:pt idx="12">
                  <c:v>8</c:v>
                </c:pt>
                <c:pt idx="13">
                  <c:v>9</c:v>
                </c:pt>
                <c:pt idx="14">
                  <c:v>14</c:v>
                </c:pt>
                <c:pt idx="15">
                  <c:v>16</c:v>
                </c:pt>
                <c:pt idx="16">
                  <c:v>16</c:v>
                </c:pt>
                <c:pt idx="17">
                  <c:v>17</c:v>
                </c:pt>
                <c:pt idx="18">
                  <c:v>18</c:v>
                </c:pt>
                <c:pt idx="19">
                  <c:v>18</c:v>
                </c:pt>
                <c:pt idx="20">
                  <c:v>29</c:v>
                </c:pt>
                <c:pt idx="21">
                  <c:v>36</c:v>
                </c:pt>
                <c:pt idx="22">
                  <c:v>28</c:v>
                </c:pt>
                <c:pt idx="23">
                  <c:v>28</c:v>
                </c:pt>
                <c:pt idx="24">
                  <c:v>28</c:v>
                </c:pt>
                <c:pt idx="25">
                  <c:v>44</c:v>
                </c:pt>
                <c:pt idx="26">
                  <c:v>33</c:v>
                </c:pt>
                <c:pt idx="27">
                  <c:v>30</c:v>
                </c:pt>
                <c:pt idx="28">
                  <c:v>38</c:v>
                </c:pt>
                <c:pt idx="29">
                  <c:v>40</c:v>
                </c:pt>
                <c:pt idx="30">
                  <c:v>44</c:v>
                </c:pt>
                <c:pt idx="31">
                  <c:v>35</c:v>
                </c:pt>
                <c:pt idx="32">
                  <c:v>37</c:v>
                </c:pt>
                <c:pt idx="33">
                  <c:v>36</c:v>
                </c:pt>
                <c:pt idx="34">
                  <c:v>54</c:v>
                </c:pt>
                <c:pt idx="35">
                  <c:v>51</c:v>
                </c:pt>
                <c:pt idx="36">
                  <c:v>55</c:v>
                </c:pt>
                <c:pt idx="37">
                  <c:v>71</c:v>
                </c:pt>
                <c:pt idx="38">
                  <c:v>61</c:v>
                </c:pt>
                <c:pt idx="39">
                  <c:v>77</c:v>
                </c:pt>
                <c:pt idx="40">
                  <c:v>71</c:v>
                </c:pt>
                <c:pt idx="41">
                  <c:v>57</c:v>
                </c:pt>
                <c:pt idx="42">
                  <c:v>62</c:v>
                </c:pt>
                <c:pt idx="43">
                  <c:v>57</c:v>
                </c:pt>
                <c:pt idx="44">
                  <c:v>71</c:v>
                </c:pt>
                <c:pt idx="45">
                  <c:v>64</c:v>
                </c:pt>
                <c:pt idx="46">
                  <c:v>76</c:v>
                </c:pt>
              </c:numCache>
            </c:numRef>
          </c:val>
          <c:smooth val="0"/>
          <c:extLst>
            <c:ext xmlns:c16="http://schemas.microsoft.com/office/drawing/2014/chart" uri="{C3380CC4-5D6E-409C-BE32-E72D297353CC}">
              <c16:uniqueId val="{00000001-79E0-4D91-9CFB-8E712F434AA7}"/>
            </c:ext>
          </c:extLst>
        </c:ser>
        <c:ser>
          <c:idx val="0"/>
          <c:order val="2"/>
          <c:tx>
            <c:strRef>
              <c:f>Sheet1!$A$4</c:f>
              <c:strCache>
                <c:ptCount val="1"/>
                <c:pt idx="0">
                  <c:v>celkem</c:v>
                </c:pt>
              </c:strCache>
            </c:strRef>
          </c:tx>
          <c:spPr>
            <a:ln w="1905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123</c:v>
                </c:pt>
                <c:pt idx="1">
                  <c:v>131</c:v>
                </c:pt>
                <c:pt idx="2">
                  <c:v>143</c:v>
                </c:pt>
                <c:pt idx="3">
                  <c:v>136</c:v>
                </c:pt>
                <c:pt idx="4">
                  <c:v>150</c:v>
                </c:pt>
                <c:pt idx="5">
                  <c:v>137</c:v>
                </c:pt>
                <c:pt idx="6">
                  <c:v>178</c:v>
                </c:pt>
                <c:pt idx="7">
                  <c:v>163</c:v>
                </c:pt>
                <c:pt idx="8">
                  <c:v>172</c:v>
                </c:pt>
                <c:pt idx="9">
                  <c:v>164</c:v>
                </c:pt>
                <c:pt idx="10">
                  <c:v>190</c:v>
                </c:pt>
                <c:pt idx="11">
                  <c:v>201</c:v>
                </c:pt>
                <c:pt idx="12">
                  <c:v>199</c:v>
                </c:pt>
                <c:pt idx="13">
                  <c:v>204</c:v>
                </c:pt>
                <c:pt idx="14">
                  <c:v>191</c:v>
                </c:pt>
                <c:pt idx="15">
                  <c:v>265</c:v>
                </c:pt>
                <c:pt idx="16">
                  <c:v>282</c:v>
                </c:pt>
                <c:pt idx="17">
                  <c:v>278</c:v>
                </c:pt>
                <c:pt idx="18">
                  <c:v>251</c:v>
                </c:pt>
                <c:pt idx="19">
                  <c:v>262</c:v>
                </c:pt>
                <c:pt idx="20">
                  <c:v>294</c:v>
                </c:pt>
                <c:pt idx="21">
                  <c:v>327</c:v>
                </c:pt>
                <c:pt idx="22">
                  <c:v>330</c:v>
                </c:pt>
                <c:pt idx="23">
                  <c:v>258</c:v>
                </c:pt>
                <c:pt idx="24">
                  <c:v>313</c:v>
                </c:pt>
                <c:pt idx="25">
                  <c:v>319</c:v>
                </c:pt>
                <c:pt idx="26">
                  <c:v>303</c:v>
                </c:pt>
                <c:pt idx="27">
                  <c:v>318</c:v>
                </c:pt>
                <c:pt idx="28">
                  <c:v>330</c:v>
                </c:pt>
                <c:pt idx="29">
                  <c:v>287</c:v>
                </c:pt>
                <c:pt idx="30">
                  <c:v>314</c:v>
                </c:pt>
                <c:pt idx="31">
                  <c:v>348</c:v>
                </c:pt>
                <c:pt idx="32">
                  <c:v>330</c:v>
                </c:pt>
                <c:pt idx="33">
                  <c:v>299</c:v>
                </c:pt>
                <c:pt idx="34">
                  <c:v>340</c:v>
                </c:pt>
                <c:pt idx="35">
                  <c:v>315</c:v>
                </c:pt>
                <c:pt idx="36">
                  <c:v>335</c:v>
                </c:pt>
                <c:pt idx="37">
                  <c:v>373</c:v>
                </c:pt>
                <c:pt idx="38">
                  <c:v>334</c:v>
                </c:pt>
                <c:pt idx="39">
                  <c:v>353</c:v>
                </c:pt>
                <c:pt idx="40">
                  <c:v>346</c:v>
                </c:pt>
                <c:pt idx="41">
                  <c:v>338</c:v>
                </c:pt>
                <c:pt idx="42">
                  <c:v>280</c:v>
                </c:pt>
                <c:pt idx="43">
                  <c:v>250</c:v>
                </c:pt>
                <c:pt idx="44">
                  <c:v>303</c:v>
                </c:pt>
                <c:pt idx="45">
                  <c:v>316</c:v>
                </c:pt>
                <c:pt idx="46">
                  <c:v>286</c:v>
                </c:pt>
              </c:numCache>
            </c:numRef>
          </c:val>
          <c:smooth val="0"/>
          <c:extLst>
            <c:ext xmlns:c16="http://schemas.microsoft.com/office/drawing/2014/chart" uri="{C3380CC4-5D6E-409C-BE32-E72D297353CC}">
              <c16:uniqueId val="{00000002-79E0-4D91-9CFB-8E712F434AA7}"/>
            </c:ext>
          </c:extLst>
        </c:ser>
        <c:dLbls>
          <c:showLegendKey val="0"/>
          <c:showVal val="0"/>
          <c:showCatName val="0"/>
          <c:showSerName val="0"/>
          <c:showPercent val="0"/>
          <c:showBubbleSize val="0"/>
        </c:dLbls>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sz="1000"/>
            </a:pPr>
            <a:endParaRPr lang="cs-CZ"/>
          </a:p>
        </c:txPr>
        <c:crossAx val="1"/>
        <c:crosses val="autoZero"/>
        <c:auto val="1"/>
        <c:lblAlgn val="ctr"/>
        <c:lblOffset val="100"/>
        <c:tickLblSkip val="2"/>
        <c:tickMarkSkip val="1"/>
        <c:noMultiLvlLbl val="0"/>
      </c:catAx>
      <c:valAx>
        <c:axId val="1"/>
        <c:scaling>
          <c:orientation val="minMax"/>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sz="1000"/>
            </a:pPr>
            <a:endParaRPr lang="cs-CZ"/>
          </a:p>
        </c:txPr>
        <c:crossAx val="655660927"/>
        <c:crosses val="autoZero"/>
        <c:crossBetween val="between"/>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76367058987577"/>
          <c:y val="5.7794283588567176E-2"/>
          <c:w val="0.87396351575456055"/>
          <c:h val="0.76650943396226412"/>
        </c:manualLayout>
      </c:layout>
      <c:lineChart>
        <c:grouping val="standard"/>
        <c:varyColors val="0"/>
        <c:ser>
          <c:idx val="0"/>
          <c:order val="0"/>
          <c:tx>
            <c:strRef>
              <c:f>List3!$B$1</c:f>
              <c:strCache>
                <c:ptCount val="1"/>
                <c:pt idx="0">
                  <c:v>ČR</c:v>
                </c:pt>
              </c:strCache>
            </c:strRef>
          </c:tx>
          <c:spPr>
            <a:ln w="25400">
              <a:solidFill>
                <a:srgbClr val="C00000"/>
              </a:solidFill>
              <a:prstDash val="dash"/>
            </a:ln>
          </c:spPr>
          <c:marker>
            <c:symbol val="none"/>
          </c:marker>
          <c:cat>
            <c:strRef>
              <c:f>List3!$A$2:$A$20</c:f>
              <c:strCache>
                <c:ptCount val="19"/>
                <c:pt idx="0">
                  <c:v>   0–4 let</c:v>
                </c:pt>
                <c:pt idx="1">
                  <c:v>   5–9 let</c:v>
                </c:pt>
                <c:pt idx="2">
                  <c:v> 10–14 let</c:v>
                </c:pt>
                <c:pt idx="3">
                  <c:v> 15–19 let</c:v>
                </c:pt>
                <c:pt idx="4">
                  <c:v> 20–24 let</c:v>
                </c:pt>
                <c:pt idx="5">
                  <c:v> 25–29 let</c:v>
                </c:pt>
                <c:pt idx="6">
                  <c:v> 30–34 let</c:v>
                </c:pt>
                <c:pt idx="7">
                  <c:v> 35–39 let</c:v>
                </c:pt>
                <c:pt idx="8">
                  <c:v> 40–44 let</c:v>
                </c:pt>
                <c:pt idx="9">
                  <c:v> 45–49 let</c:v>
                </c:pt>
                <c:pt idx="10">
                  <c:v> 50–54 let</c:v>
                </c:pt>
                <c:pt idx="11">
                  <c:v> 55–59 let</c:v>
                </c:pt>
                <c:pt idx="12">
                  <c:v> 60–64 let</c:v>
                </c:pt>
                <c:pt idx="13">
                  <c:v> 65–69 let</c:v>
                </c:pt>
                <c:pt idx="14">
                  <c:v> 70–74 let</c:v>
                </c:pt>
                <c:pt idx="15">
                  <c:v> 75–79 let</c:v>
                </c:pt>
                <c:pt idx="16">
                  <c:v> 80–84 let</c:v>
                </c:pt>
                <c:pt idx="17">
                  <c:v> 85–89 let</c:v>
                </c:pt>
                <c:pt idx="18">
                  <c:v> 90+ let</c:v>
                </c:pt>
              </c:strCache>
            </c:strRef>
          </c:cat>
          <c:val>
            <c:numRef>
              <c:f>List3!$B$2:$B$20</c:f>
              <c:numCache>
                <c:formatCode>General</c:formatCode>
                <c:ptCount val="19"/>
                <c:pt idx="0">
                  <c:v>4.6845230000000004</c:v>
                </c:pt>
                <c:pt idx="1">
                  <c:v>5.4188729999999996</c:v>
                </c:pt>
                <c:pt idx="2">
                  <c:v>5.3948669999999996</c:v>
                </c:pt>
                <c:pt idx="3">
                  <c:v>5.6701589999999999</c:v>
                </c:pt>
                <c:pt idx="4">
                  <c:v>4.8499559999999997</c:v>
                </c:pt>
                <c:pt idx="5">
                  <c:v>4.8612399999999996</c:v>
                </c:pt>
                <c:pt idx="6">
                  <c:v>6.3210870000000003</c:v>
                </c:pt>
                <c:pt idx="7">
                  <c:v>6.7772220000000001</c:v>
                </c:pt>
                <c:pt idx="8">
                  <c:v>7.1016269999999997</c:v>
                </c:pt>
                <c:pt idx="9">
                  <c:v>8.5156609999999997</c:v>
                </c:pt>
                <c:pt idx="10">
                  <c:v>7.7045329999999996</c:v>
                </c:pt>
                <c:pt idx="11">
                  <c:v>6.2078369999999996</c:v>
                </c:pt>
                <c:pt idx="12">
                  <c:v>5.8142259999999997</c:v>
                </c:pt>
                <c:pt idx="13">
                  <c:v>5.6238419999999998</c:v>
                </c:pt>
                <c:pt idx="14">
                  <c:v>5.6228699999999998</c:v>
                </c:pt>
                <c:pt idx="15">
                  <c:v>4.666804</c:v>
                </c:pt>
                <c:pt idx="16">
                  <c:v>2.8219630000000002</c:v>
                </c:pt>
                <c:pt idx="17">
                  <c:v>1.3102339999999999</c:v>
                </c:pt>
                <c:pt idx="18">
                  <c:v>0.63247600000000004</c:v>
                </c:pt>
              </c:numCache>
            </c:numRef>
          </c:val>
          <c:smooth val="0"/>
          <c:extLst>
            <c:ext xmlns:c16="http://schemas.microsoft.com/office/drawing/2014/chart" uri="{C3380CC4-5D6E-409C-BE32-E72D297353CC}">
              <c16:uniqueId val="{00000000-B0F8-4431-BF60-EB83078C77DA}"/>
            </c:ext>
          </c:extLst>
        </c:ser>
        <c:ser>
          <c:idx val="1"/>
          <c:order val="1"/>
          <c:tx>
            <c:strRef>
              <c:f>List3!$C$1</c:f>
              <c:strCache>
                <c:ptCount val="1"/>
                <c:pt idx="0">
                  <c:v>LBK</c:v>
                </c:pt>
              </c:strCache>
            </c:strRef>
          </c:tx>
          <c:spPr>
            <a:ln w="38100">
              <a:solidFill>
                <a:srgbClr val="2E5980"/>
              </a:solidFill>
            </a:ln>
          </c:spPr>
          <c:marker>
            <c:symbol val="none"/>
          </c:marker>
          <c:cat>
            <c:strRef>
              <c:f>List3!$A$2:$A$20</c:f>
              <c:strCache>
                <c:ptCount val="19"/>
                <c:pt idx="0">
                  <c:v>   0–4 let</c:v>
                </c:pt>
                <c:pt idx="1">
                  <c:v>   5–9 let</c:v>
                </c:pt>
                <c:pt idx="2">
                  <c:v> 10–14 let</c:v>
                </c:pt>
                <c:pt idx="3">
                  <c:v> 15–19 let</c:v>
                </c:pt>
                <c:pt idx="4">
                  <c:v> 20–24 let</c:v>
                </c:pt>
                <c:pt idx="5">
                  <c:v> 25–29 let</c:v>
                </c:pt>
                <c:pt idx="6">
                  <c:v> 30–34 let</c:v>
                </c:pt>
                <c:pt idx="7">
                  <c:v> 35–39 let</c:v>
                </c:pt>
                <c:pt idx="8">
                  <c:v> 40–44 let</c:v>
                </c:pt>
                <c:pt idx="9">
                  <c:v> 45–49 let</c:v>
                </c:pt>
                <c:pt idx="10">
                  <c:v> 50–54 let</c:v>
                </c:pt>
                <c:pt idx="11">
                  <c:v> 55–59 let</c:v>
                </c:pt>
                <c:pt idx="12">
                  <c:v> 60–64 let</c:v>
                </c:pt>
                <c:pt idx="13">
                  <c:v> 65–69 let</c:v>
                </c:pt>
                <c:pt idx="14">
                  <c:v> 70–74 let</c:v>
                </c:pt>
                <c:pt idx="15">
                  <c:v> 75–79 let</c:v>
                </c:pt>
                <c:pt idx="16">
                  <c:v> 80–84 let</c:v>
                </c:pt>
                <c:pt idx="17">
                  <c:v> 85–89 let</c:v>
                </c:pt>
                <c:pt idx="18">
                  <c:v> 90+ let</c:v>
                </c:pt>
              </c:strCache>
            </c:strRef>
          </c:cat>
          <c:val>
            <c:numRef>
              <c:f>List3!$C$2:$C$20</c:f>
              <c:numCache>
                <c:formatCode>General</c:formatCode>
                <c:ptCount val="19"/>
                <c:pt idx="0">
                  <c:v>4.4541195199999999</c:v>
                </c:pt>
                <c:pt idx="1">
                  <c:v>5.4848340599999998</c:v>
                </c:pt>
                <c:pt idx="2">
                  <c:v>5.4955127299999997</c:v>
                </c:pt>
                <c:pt idx="3">
                  <c:v>5.8708236400000002</c:v>
                </c:pt>
                <c:pt idx="4">
                  <c:v>4.9146373499999996</c:v>
                </c:pt>
                <c:pt idx="5">
                  <c:v>4.7967269899999998</c:v>
                </c:pt>
                <c:pt idx="6">
                  <c:v>6.0401251199999999</c:v>
                </c:pt>
                <c:pt idx="7">
                  <c:v>6.5340138000000003</c:v>
                </c:pt>
                <c:pt idx="8">
                  <c:v>6.9778462000000001</c:v>
                </c:pt>
                <c:pt idx="9">
                  <c:v>8.5827619500000001</c:v>
                </c:pt>
                <c:pt idx="10">
                  <c:v>7.9847561899999997</c:v>
                </c:pt>
                <c:pt idx="11">
                  <c:v>6.1629298700000001</c:v>
                </c:pt>
                <c:pt idx="12">
                  <c:v>5.6879513399999997</c:v>
                </c:pt>
                <c:pt idx="13">
                  <c:v>5.4694834600000002</c:v>
                </c:pt>
                <c:pt idx="14">
                  <c:v>5.9618148399999997</c:v>
                </c:pt>
                <c:pt idx="15">
                  <c:v>5.0381095199999999</c:v>
                </c:pt>
                <c:pt idx="16">
                  <c:v>2.7203922600000001</c:v>
                </c:pt>
                <c:pt idx="17">
                  <c:v>1.2318295699999999</c:v>
                </c:pt>
                <c:pt idx="18">
                  <c:v>0.59133159000000002</c:v>
                </c:pt>
              </c:numCache>
            </c:numRef>
          </c:val>
          <c:smooth val="0"/>
          <c:extLst>
            <c:ext xmlns:c16="http://schemas.microsoft.com/office/drawing/2014/chart" uri="{C3380CC4-5D6E-409C-BE32-E72D297353CC}">
              <c16:uniqueId val="{00000001-B0F8-4431-BF60-EB83078C77DA}"/>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cs-CZ"/>
          </a:p>
        </c:txPr>
        <c:crossAx val="339627584"/>
        <c:crossesAt val="0"/>
        <c:auto val="1"/>
        <c:lblAlgn val="ctr"/>
        <c:lblOffset val="100"/>
        <c:tickLblSkip val="1"/>
        <c:tickMarkSkip val="1"/>
        <c:noMultiLvlLbl val="0"/>
      </c:catAx>
      <c:valAx>
        <c:axId val="339627584"/>
        <c:scaling>
          <c:orientation val="minMax"/>
          <c:max val="10"/>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cs-CZ"/>
          </a:p>
        </c:txPr>
        <c:crossAx val="339629152"/>
        <c:crosses val="autoZero"/>
        <c:crossBetween val="between"/>
      </c:valAx>
      <c:spPr>
        <a:noFill/>
        <a:ln w="25399">
          <a:noFill/>
        </a:ln>
      </c:spPr>
    </c:plotArea>
    <c:legend>
      <c:legendPos val="b"/>
      <c:layout>
        <c:manualLayout>
          <c:xMode val="edge"/>
          <c:yMode val="edge"/>
          <c:x val="0.3542243854825286"/>
          <c:y val="0.66419914439828875"/>
          <c:w val="0.32696887432513105"/>
          <c:h val="8.3832351664703333E-2"/>
        </c:manualLayout>
      </c:layout>
      <c:overlay val="0"/>
    </c:legend>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cs-CZ"/>
    </a:p>
  </c:txPr>
  <c:externalData r:id="rId1">
    <c:autoUpdate val="0"/>
  </c:externalData>
  <c:userShapes r:id="rId2"/>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3.9345477304686169E-2"/>
          <c:w val="0.80412371134020622"/>
          <c:h val="0.82004792139612959"/>
        </c:manualLayout>
      </c:layout>
      <c:barChart>
        <c:barDir val="col"/>
        <c:grouping val="percentStacked"/>
        <c:varyColors val="0"/>
        <c:ser>
          <c:idx val="1"/>
          <c:order val="0"/>
          <c:tx>
            <c:strRef>
              <c:f>Sheet1!$A$2</c:f>
              <c:strCache>
                <c:ptCount val="1"/>
                <c:pt idx="0">
                  <c:v>1</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Sheet1!$B$2:$I$2</c:f>
              <c:numCache>
                <c:formatCode>General</c:formatCode>
                <c:ptCount val="8"/>
                <c:pt idx="0">
                  <c:v>30.715119999999999</c:v>
                </c:pt>
                <c:pt idx="1">
                  <c:v>34.044530000000002</c:v>
                </c:pt>
                <c:pt idx="2">
                  <c:v>24.033999999999999</c:v>
                </c:pt>
                <c:pt idx="3">
                  <c:v>19.38326</c:v>
                </c:pt>
                <c:pt idx="4">
                  <c:v>19.43262</c:v>
                </c:pt>
                <c:pt idx="5">
                  <c:v>26.47908</c:v>
                </c:pt>
                <c:pt idx="6">
                  <c:v>26.51031</c:v>
                </c:pt>
                <c:pt idx="7">
                  <c:v>18.733031669999999</c:v>
                </c:pt>
              </c:numCache>
            </c:numRef>
          </c:val>
          <c:extLst>
            <c:ext xmlns:c16="http://schemas.microsoft.com/office/drawing/2014/chart" uri="{C3380CC4-5D6E-409C-BE32-E72D297353CC}">
              <c16:uniqueId val="{00000000-C83B-480D-A143-DBB6B065E8B2}"/>
            </c:ext>
          </c:extLst>
        </c:ser>
        <c:ser>
          <c:idx val="3"/>
          <c:order val="1"/>
          <c:tx>
            <c:strRef>
              <c:f>Sheet1!$A$3</c:f>
              <c:strCache>
                <c:ptCount val="1"/>
                <c:pt idx="0">
                  <c:v>2</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Sheet1!$B$3:$I$3</c:f>
              <c:numCache>
                <c:formatCode>General</c:formatCode>
                <c:ptCount val="8"/>
                <c:pt idx="0">
                  <c:v>17.116060000000001</c:v>
                </c:pt>
                <c:pt idx="1">
                  <c:v>18.46011</c:v>
                </c:pt>
                <c:pt idx="2">
                  <c:v>25.193200000000001</c:v>
                </c:pt>
                <c:pt idx="3">
                  <c:v>27.973569999999999</c:v>
                </c:pt>
                <c:pt idx="4">
                  <c:v>27.021280000000001</c:v>
                </c:pt>
                <c:pt idx="5">
                  <c:v>22.727270000000001</c:v>
                </c:pt>
                <c:pt idx="6">
                  <c:v>23.809519999999999</c:v>
                </c:pt>
                <c:pt idx="7">
                  <c:v>17.01357466</c:v>
                </c:pt>
              </c:numCache>
            </c:numRef>
          </c:val>
          <c:extLst>
            <c:ext xmlns:c16="http://schemas.microsoft.com/office/drawing/2014/chart" uri="{C3380CC4-5D6E-409C-BE32-E72D297353CC}">
              <c16:uniqueId val="{00000001-C83B-480D-A143-DBB6B065E8B2}"/>
            </c:ext>
          </c:extLst>
        </c:ser>
        <c:ser>
          <c:idx val="4"/>
          <c:order val="2"/>
          <c:tx>
            <c:strRef>
              <c:f>Sheet1!$A$4</c:f>
              <c:strCache>
                <c:ptCount val="1"/>
                <c:pt idx="0">
                  <c:v>3</c:v>
                </c:pt>
              </c:strCache>
            </c:strRef>
          </c:tx>
          <c:spPr>
            <a:solidFill>
              <a:srgbClr val="FFC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Sheet1!$B$4:$I$4</c:f>
              <c:numCache>
                <c:formatCode>General</c:formatCode>
                <c:ptCount val="8"/>
                <c:pt idx="0">
                  <c:v>15.00586</c:v>
                </c:pt>
                <c:pt idx="1">
                  <c:v>12.059369999999999</c:v>
                </c:pt>
                <c:pt idx="2">
                  <c:v>13.601240000000001</c:v>
                </c:pt>
                <c:pt idx="3">
                  <c:v>19.676950000000001</c:v>
                </c:pt>
                <c:pt idx="4">
                  <c:v>18.652480000000001</c:v>
                </c:pt>
                <c:pt idx="5">
                  <c:v>21.067820000000001</c:v>
                </c:pt>
                <c:pt idx="6">
                  <c:v>23.240939999999998</c:v>
                </c:pt>
                <c:pt idx="7">
                  <c:v>28.597285070000002</c:v>
                </c:pt>
              </c:numCache>
            </c:numRef>
          </c:val>
          <c:extLst>
            <c:ext xmlns:c16="http://schemas.microsoft.com/office/drawing/2014/chart" uri="{C3380CC4-5D6E-409C-BE32-E72D297353CC}">
              <c16:uniqueId val="{00000002-C83B-480D-A143-DBB6B065E8B2}"/>
            </c:ext>
          </c:extLst>
        </c:ser>
        <c:ser>
          <c:idx val="0"/>
          <c:order val="3"/>
          <c:tx>
            <c:strRef>
              <c:f>Sheet1!$A$5</c:f>
              <c:strCache>
                <c:ptCount val="1"/>
                <c:pt idx="0">
                  <c:v>4</c:v>
                </c:pt>
              </c:strCache>
            </c:strRef>
          </c:tx>
          <c:spPr>
            <a:solidFill>
              <a:srgbClr val="FF0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Sheet1!$B$5:$I$5</c:f>
              <c:numCache>
                <c:formatCode>General</c:formatCode>
                <c:ptCount val="8"/>
                <c:pt idx="0">
                  <c:v>27.784289999999999</c:v>
                </c:pt>
                <c:pt idx="1">
                  <c:v>25.046379999999999</c:v>
                </c:pt>
                <c:pt idx="2">
                  <c:v>20.86553</c:v>
                </c:pt>
                <c:pt idx="3">
                  <c:v>20.044049999999999</c:v>
                </c:pt>
                <c:pt idx="4">
                  <c:v>22.907800000000002</c:v>
                </c:pt>
                <c:pt idx="5">
                  <c:v>20.779219999999999</c:v>
                </c:pt>
                <c:pt idx="6">
                  <c:v>19.331910000000001</c:v>
                </c:pt>
                <c:pt idx="7">
                  <c:v>21.35746606</c:v>
                </c:pt>
              </c:numCache>
            </c:numRef>
          </c:val>
          <c:extLst>
            <c:ext xmlns:c16="http://schemas.microsoft.com/office/drawing/2014/chart" uri="{C3380CC4-5D6E-409C-BE32-E72D297353CC}">
              <c16:uniqueId val="{00000003-C83B-480D-A143-DBB6B065E8B2}"/>
            </c:ext>
          </c:extLst>
        </c:ser>
        <c:ser>
          <c:idx val="2"/>
          <c:order val="4"/>
          <c:tx>
            <c:strRef>
              <c:f>Sheet1!$A$6</c:f>
              <c:strCache>
                <c:ptCount val="1"/>
                <c:pt idx="0">
                  <c:v>X</c:v>
                </c:pt>
              </c:strCache>
            </c:strRef>
          </c:tx>
          <c:spPr>
            <a:solidFill>
              <a:sysClr val="window" lastClr="FFFFFF">
                <a:lumMod val="50000"/>
              </a:sysClr>
            </a:solidFill>
            <a:ln>
              <a:noFill/>
            </a:ln>
            <a:effectLst/>
          </c:spPr>
          <c:invertIfNegative val="0"/>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Sheet1!$B$6:$I$6</c:f>
              <c:numCache>
                <c:formatCode>General</c:formatCode>
                <c:ptCount val="8"/>
                <c:pt idx="0">
                  <c:v>6.9167639999999997</c:v>
                </c:pt>
                <c:pt idx="1">
                  <c:v>8.7198519999999995</c:v>
                </c:pt>
                <c:pt idx="2">
                  <c:v>13.369400000000001</c:v>
                </c:pt>
                <c:pt idx="3">
                  <c:v>9.3245229999999992</c:v>
                </c:pt>
                <c:pt idx="4">
                  <c:v>7.5177300000000002</c:v>
                </c:pt>
                <c:pt idx="5">
                  <c:v>6.7821069999999999</c:v>
                </c:pt>
                <c:pt idx="6">
                  <c:v>3.624733</c:v>
                </c:pt>
                <c:pt idx="7">
                  <c:v>3.7104072399999999</c:v>
                </c:pt>
              </c:numCache>
            </c:numRef>
          </c:val>
          <c:extLst>
            <c:ext xmlns:c16="http://schemas.microsoft.com/office/drawing/2014/chart" uri="{C3380CC4-5D6E-409C-BE32-E72D297353CC}">
              <c16:uniqueId val="{00000004-C83B-480D-A143-DBB6B065E8B2}"/>
            </c:ext>
          </c:extLst>
        </c:ser>
        <c:ser>
          <c:idx val="5"/>
          <c:order val="5"/>
          <c:tx>
            <c:strRef>
              <c:f>Sheet1!$A$7</c:f>
              <c:strCache>
                <c:ptCount val="1"/>
                <c:pt idx="0">
                  <c:v>Y</c:v>
                </c:pt>
              </c:strCache>
            </c:strRef>
          </c:tx>
          <c:spPr>
            <a:solidFill>
              <a:sysClr val="window" lastClr="FFFFFF">
                <a:lumMod val="85000"/>
              </a:sysClr>
            </a:solidFill>
            <a:ln>
              <a:noFill/>
            </a:ln>
            <a:effectLst/>
          </c:spPr>
          <c:invertIfNegative val="0"/>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Sheet1!$B$7:$I$7</c:f>
              <c:numCache>
                <c:formatCode>General</c:formatCode>
                <c:ptCount val="8"/>
                <c:pt idx="0">
                  <c:v>2.4618989999999998</c:v>
                </c:pt>
                <c:pt idx="1">
                  <c:v>1.669759</c:v>
                </c:pt>
                <c:pt idx="2">
                  <c:v>2.9366310000000002</c:v>
                </c:pt>
                <c:pt idx="3">
                  <c:v>3.5976509999999999</c:v>
                </c:pt>
                <c:pt idx="4">
                  <c:v>4.4680850000000003</c:v>
                </c:pt>
                <c:pt idx="5">
                  <c:v>2.1645020000000001</c:v>
                </c:pt>
                <c:pt idx="6">
                  <c:v>3.4825870000000001</c:v>
                </c:pt>
                <c:pt idx="7">
                  <c:v>10.58823529</c:v>
                </c:pt>
              </c:numCache>
            </c:numRef>
          </c:val>
          <c:extLst>
            <c:ext xmlns:c16="http://schemas.microsoft.com/office/drawing/2014/chart" uri="{C3380CC4-5D6E-409C-BE32-E72D297353CC}">
              <c16:uniqueId val="{00000005-C83B-480D-A143-DBB6B065E8B2}"/>
            </c:ext>
          </c:extLst>
        </c:ser>
        <c:dLbls>
          <c:showLegendKey val="0"/>
          <c:showVal val="0"/>
          <c:showCatName val="0"/>
          <c:showSerName val="0"/>
          <c:showPercent val="0"/>
          <c:showBubbleSize val="0"/>
        </c:dLbls>
        <c:gapWidth val="30"/>
        <c:overlap val="100"/>
        <c:axId val="655660927"/>
        <c:axId val="1"/>
      </c:barChart>
      <c:catAx>
        <c:axId val="6556609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1"/>
        <c:crosses val="autoZero"/>
        <c:auto val="1"/>
        <c:lblAlgn val="ctr"/>
        <c:lblOffset val="100"/>
        <c:tickLblSkip val="1"/>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 sourceLinked="0"/>
        <c:majorTickMark val="none"/>
        <c:minorTickMark val="none"/>
        <c:tickLblPos val="nextTo"/>
        <c:spPr>
          <a:noFill/>
          <a:ln>
            <a:noFill/>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655660927"/>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3.9345477304686169E-2"/>
          <c:w val="0.80412371134020622"/>
          <c:h val="0.82004792139612959"/>
        </c:manualLayout>
      </c:layout>
      <c:barChart>
        <c:barDir val="col"/>
        <c:grouping val="percentStacked"/>
        <c:varyColors val="0"/>
        <c:ser>
          <c:idx val="1"/>
          <c:order val="0"/>
          <c:tx>
            <c:strRef>
              <c:f>Sheet1!$A$2</c:f>
              <c:strCache>
                <c:ptCount val="1"/>
                <c:pt idx="0">
                  <c:v>1</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Sheet1!$B$2:$I$2</c:f>
              <c:numCache>
                <c:formatCode>General</c:formatCode>
                <c:ptCount val="8"/>
                <c:pt idx="0">
                  <c:v>45.945950000000003</c:v>
                </c:pt>
                <c:pt idx="1">
                  <c:v>34.920630000000003</c:v>
                </c:pt>
                <c:pt idx="2">
                  <c:v>22.033899999999999</c:v>
                </c:pt>
                <c:pt idx="3">
                  <c:v>19.875779999999999</c:v>
                </c:pt>
                <c:pt idx="4">
                  <c:v>26.203209999999999</c:v>
                </c:pt>
                <c:pt idx="5">
                  <c:v>30.472100000000001</c:v>
                </c:pt>
                <c:pt idx="6">
                  <c:v>28.189910000000001</c:v>
                </c:pt>
                <c:pt idx="7">
                  <c:v>16.666666670000001</c:v>
                </c:pt>
              </c:numCache>
            </c:numRef>
          </c:val>
          <c:extLst>
            <c:ext xmlns:c16="http://schemas.microsoft.com/office/drawing/2014/chart" uri="{C3380CC4-5D6E-409C-BE32-E72D297353CC}">
              <c16:uniqueId val="{00000000-BEED-407D-9F8B-F8A0D287D1F3}"/>
            </c:ext>
          </c:extLst>
        </c:ser>
        <c:ser>
          <c:idx val="3"/>
          <c:order val="1"/>
          <c:tx>
            <c:strRef>
              <c:f>Sheet1!$A$3</c:f>
              <c:strCache>
                <c:ptCount val="1"/>
                <c:pt idx="0">
                  <c:v>2</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Sheet1!$B$3:$I$3</c:f>
              <c:numCache>
                <c:formatCode>General</c:formatCode>
                <c:ptCount val="8"/>
                <c:pt idx="0">
                  <c:v>10.81081</c:v>
                </c:pt>
                <c:pt idx="1">
                  <c:v>17.460319999999999</c:v>
                </c:pt>
                <c:pt idx="2">
                  <c:v>30.508469999999999</c:v>
                </c:pt>
                <c:pt idx="3">
                  <c:v>31.677019999999999</c:v>
                </c:pt>
                <c:pt idx="4">
                  <c:v>22.99465</c:v>
                </c:pt>
                <c:pt idx="5">
                  <c:v>27.038630000000001</c:v>
                </c:pt>
                <c:pt idx="6">
                  <c:v>28.486650000000001</c:v>
                </c:pt>
                <c:pt idx="7">
                  <c:v>19.39393939</c:v>
                </c:pt>
              </c:numCache>
            </c:numRef>
          </c:val>
          <c:extLst>
            <c:ext xmlns:c16="http://schemas.microsoft.com/office/drawing/2014/chart" uri="{C3380CC4-5D6E-409C-BE32-E72D297353CC}">
              <c16:uniqueId val="{00000001-BEED-407D-9F8B-F8A0D287D1F3}"/>
            </c:ext>
          </c:extLst>
        </c:ser>
        <c:ser>
          <c:idx val="4"/>
          <c:order val="2"/>
          <c:tx>
            <c:strRef>
              <c:f>Sheet1!$A$4</c:f>
              <c:strCache>
                <c:ptCount val="1"/>
                <c:pt idx="0">
                  <c:v>3</c:v>
                </c:pt>
              </c:strCache>
            </c:strRef>
          </c:tx>
          <c:spPr>
            <a:solidFill>
              <a:srgbClr val="FFC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Sheet1!$B$4:$I$4</c:f>
              <c:numCache>
                <c:formatCode>General</c:formatCode>
                <c:ptCount val="8"/>
                <c:pt idx="0">
                  <c:v>10.81081</c:v>
                </c:pt>
                <c:pt idx="1">
                  <c:v>20.634920000000001</c:v>
                </c:pt>
                <c:pt idx="2">
                  <c:v>12.71186</c:v>
                </c:pt>
                <c:pt idx="3">
                  <c:v>14.28571</c:v>
                </c:pt>
                <c:pt idx="4">
                  <c:v>18.71658</c:v>
                </c:pt>
                <c:pt idx="5">
                  <c:v>17.167380000000001</c:v>
                </c:pt>
                <c:pt idx="6">
                  <c:v>20.178039999999999</c:v>
                </c:pt>
                <c:pt idx="7">
                  <c:v>28.18181818</c:v>
                </c:pt>
              </c:numCache>
            </c:numRef>
          </c:val>
          <c:extLst>
            <c:ext xmlns:c16="http://schemas.microsoft.com/office/drawing/2014/chart" uri="{C3380CC4-5D6E-409C-BE32-E72D297353CC}">
              <c16:uniqueId val="{00000002-BEED-407D-9F8B-F8A0D287D1F3}"/>
            </c:ext>
          </c:extLst>
        </c:ser>
        <c:ser>
          <c:idx val="0"/>
          <c:order val="3"/>
          <c:tx>
            <c:strRef>
              <c:f>Sheet1!$A$5</c:f>
              <c:strCache>
                <c:ptCount val="1"/>
                <c:pt idx="0">
                  <c:v>4</c:v>
                </c:pt>
              </c:strCache>
            </c:strRef>
          </c:tx>
          <c:spPr>
            <a:solidFill>
              <a:srgbClr val="FF0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Sheet1!$B$5:$I$5</c:f>
              <c:numCache>
                <c:formatCode>General</c:formatCode>
                <c:ptCount val="8"/>
                <c:pt idx="0">
                  <c:v>27.02703</c:v>
                </c:pt>
                <c:pt idx="1">
                  <c:v>23.809519999999999</c:v>
                </c:pt>
                <c:pt idx="2">
                  <c:v>16.101690000000001</c:v>
                </c:pt>
                <c:pt idx="3">
                  <c:v>22.360250000000001</c:v>
                </c:pt>
                <c:pt idx="4">
                  <c:v>19.786100000000001</c:v>
                </c:pt>
                <c:pt idx="5">
                  <c:v>16.309010000000001</c:v>
                </c:pt>
                <c:pt idx="6">
                  <c:v>17.21068</c:v>
                </c:pt>
                <c:pt idx="7">
                  <c:v>21.51515152</c:v>
                </c:pt>
              </c:numCache>
            </c:numRef>
          </c:val>
          <c:extLst>
            <c:ext xmlns:c16="http://schemas.microsoft.com/office/drawing/2014/chart" uri="{C3380CC4-5D6E-409C-BE32-E72D297353CC}">
              <c16:uniqueId val="{00000003-BEED-407D-9F8B-F8A0D287D1F3}"/>
            </c:ext>
          </c:extLst>
        </c:ser>
        <c:ser>
          <c:idx val="2"/>
          <c:order val="4"/>
          <c:tx>
            <c:strRef>
              <c:f>Sheet1!$A$6</c:f>
              <c:strCache>
                <c:ptCount val="1"/>
                <c:pt idx="0">
                  <c:v>X</c:v>
                </c:pt>
              </c:strCache>
            </c:strRef>
          </c:tx>
          <c:spPr>
            <a:solidFill>
              <a:sysClr val="window" lastClr="FFFFFF">
                <a:lumMod val="50000"/>
              </a:sysClr>
            </a:solidFill>
            <a:ln>
              <a:noFill/>
            </a:ln>
            <a:effectLst/>
          </c:spPr>
          <c:invertIfNegative val="0"/>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Sheet1!$B$6:$I$6</c:f>
              <c:numCache>
                <c:formatCode>General</c:formatCode>
                <c:ptCount val="8"/>
                <c:pt idx="0">
                  <c:v>2.7027030000000001</c:v>
                </c:pt>
                <c:pt idx="1">
                  <c:v>3.1746029999999998</c:v>
                </c:pt>
                <c:pt idx="2">
                  <c:v>9.3220340000000004</c:v>
                </c:pt>
                <c:pt idx="3">
                  <c:v>6.8322979999999998</c:v>
                </c:pt>
                <c:pt idx="4">
                  <c:v>7.486631</c:v>
                </c:pt>
                <c:pt idx="5">
                  <c:v>7.7253220000000002</c:v>
                </c:pt>
                <c:pt idx="6">
                  <c:v>1.7804150000000001</c:v>
                </c:pt>
                <c:pt idx="7">
                  <c:v>3.0303030299999998</c:v>
                </c:pt>
              </c:numCache>
            </c:numRef>
          </c:val>
          <c:extLst>
            <c:ext xmlns:c16="http://schemas.microsoft.com/office/drawing/2014/chart" uri="{C3380CC4-5D6E-409C-BE32-E72D297353CC}">
              <c16:uniqueId val="{00000004-BEED-407D-9F8B-F8A0D287D1F3}"/>
            </c:ext>
          </c:extLst>
        </c:ser>
        <c:ser>
          <c:idx val="5"/>
          <c:order val="5"/>
          <c:tx>
            <c:strRef>
              <c:f>Sheet1!$A$7</c:f>
              <c:strCache>
                <c:ptCount val="1"/>
                <c:pt idx="0">
                  <c:v>Y</c:v>
                </c:pt>
              </c:strCache>
            </c:strRef>
          </c:tx>
          <c:spPr>
            <a:solidFill>
              <a:sysClr val="window" lastClr="FFFFFF">
                <a:lumMod val="85000"/>
              </a:sysClr>
            </a:solidFill>
            <a:ln>
              <a:noFill/>
            </a:ln>
            <a:effectLst/>
          </c:spPr>
          <c:invertIfNegative val="0"/>
          <c:cat>
            <c:strRef>
              <c:f>Sheet1!$B$1:$I$1</c:f>
              <c:strCache>
                <c:ptCount val="8"/>
                <c:pt idx="0">
                  <c:v>1984–1988</c:v>
                </c:pt>
                <c:pt idx="1">
                  <c:v>1989–1993</c:v>
                </c:pt>
                <c:pt idx="2">
                  <c:v>1994–1998</c:v>
                </c:pt>
                <c:pt idx="3">
                  <c:v>1999–2003</c:v>
                </c:pt>
                <c:pt idx="4">
                  <c:v>2004–2008</c:v>
                </c:pt>
                <c:pt idx="5">
                  <c:v>2009–2013</c:v>
                </c:pt>
                <c:pt idx="6">
                  <c:v>2014–2018</c:v>
                </c:pt>
                <c:pt idx="7">
                  <c:v>2019–2023</c:v>
                </c:pt>
              </c:strCache>
            </c:strRef>
          </c:cat>
          <c:val>
            <c:numRef>
              <c:f>Sheet1!$B$7:$I$7</c:f>
              <c:numCache>
                <c:formatCode>General</c:formatCode>
                <c:ptCount val="8"/>
                <c:pt idx="0">
                  <c:v>2.7027030000000001</c:v>
                </c:pt>
                <c:pt idx="1">
                  <c:v>0</c:v>
                </c:pt>
                <c:pt idx="2">
                  <c:v>9.3220340000000004</c:v>
                </c:pt>
                <c:pt idx="3">
                  <c:v>4.9689439999999996</c:v>
                </c:pt>
                <c:pt idx="4">
                  <c:v>4.8128339999999996</c:v>
                </c:pt>
                <c:pt idx="5">
                  <c:v>1.2875540000000001</c:v>
                </c:pt>
                <c:pt idx="6">
                  <c:v>4.1543029999999996</c:v>
                </c:pt>
                <c:pt idx="7">
                  <c:v>11.212121209999999</c:v>
                </c:pt>
              </c:numCache>
            </c:numRef>
          </c:val>
          <c:extLst>
            <c:ext xmlns:c16="http://schemas.microsoft.com/office/drawing/2014/chart" uri="{C3380CC4-5D6E-409C-BE32-E72D297353CC}">
              <c16:uniqueId val="{00000005-BEED-407D-9F8B-F8A0D287D1F3}"/>
            </c:ext>
          </c:extLst>
        </c:ser>
        <c:dLbls>
          <c:showLegendKey val="0"/>
          <c:showVal val="0"/>
          <c:showCatName val="0"/>
          <c:showSerName val="0"/>
          <c:showPercent val="0"/>
          <c:showBubbleSize val="0"/>
        </c:dLbls>
        <c:gapWidth val="30"/>
        <c:overlap val="100"/>
        <c:axId val="655660927"/>
        <c:axId val="1"/>
      </c:barChart>
      <c:catAx>
        <c:axId val="6556609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1"/>
        <c:crosses val="autoZero"/>
        <c:auto val="1"/>
        <c:lblAlgn val="ctr"/>
        <c:lblOffset val="100"/>
        <c:tickLblSkip val="1"/>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 sourceLinked="0"/>
        <c:majorTickMark val="none"/>
        <c:minorTickMark val="none"/>
        <c:tickLblPos val="nextTo"/>
        <c:spPr>
          <a:noFill/>
          <a:ln>
            <a:noFill/>
          </a:ln>
          <a:effectLst/>
        </c:spPr>
        <c:txPr>
          <a:bodyPr rot="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655660927"/>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442589269633316"/>
          <c:y val="5.5754743692815793E-2"/>
          <c:w val="0.76528689313145348"/>
          <c:h val="0.88186309179749911"/>
        </c:manualLayout>
      </c:layout>
      <c:lineChart>
        <c:grouping val="standard"/>
        <c:varyColors val="0"/>
        <c:ser>
          <c:idx val="0"/>
          <c:order val="0"/>
          <c:tx>
            <c:strRef>
              <c:f>Sheet1!$A$2</c:f>
              <c:strCache>
                <c:ptCount val="1"/>
                <c:pt idx="0">
                  <c:v>0–4</c:v>
                </c:pt>
              </c:strCache>
            </c:strRef>
          </c:tx>
          <c:spPr>
            <a:ln>
              <a:solidFill>
                <a:srgbClr val="FF00FF"/>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Sheet1!$B$2:$P$2</c:f>
              <c:numCache>
                <c:formatCode>General</c:formatCode>
                <c:ptCount val="15"/>
                <c:pt idx="0">
                  <c:v>1038</c:v>
                </c:pt>
                <c:pt idx="1">
                  <c:v>1195</c:v>
                </c:pt>
                <c:pt idx="2">
                  <c:v>1221</c:v>
                </c:pt>
                <c:pt idx="3">
                  <c:v>1385</c:v>
                </c:pt>
                <c:pt idx="4">
                  <c:v>1228</c:v>
                </c:pt>
                <c:pt idx="5">
                  <c:v>1322</c:v>
                </c:pt>
                <c:pt idx="6">
                  <c:v>1378</c:v>
                </c:pt>
                <c:pt idx="7">
                  <c:v>1273</c:v>
                </c:pt>
                <c:pt idx="8">
                  <c:v>1314</c:v>
                </c:pt>
                <c:pt idx="9">
                  <c:v>1318</c:v>
                </c:pt>
                <c:pt idx="10">
                  <c:v>1001</c:v>
                </c:pt>
                <c:pt idx="11">
                  <c:v>1188</c:v>
                </c:pt>
                <c:pt idx="12">
                  <c:v>1379</c:v>
                </c:pt>
                <c:pt idx="13">
                  <c:v>1150</c:v>
                </c:pt>
                <c:pt idx="14">
                  <c:v>1225</c:v>
                </c:pt>
              </c:numCache>
            </c:numRef>
          </c:val>
          <c:smooth val="0"/>
          <c:extLst>
            <c:ext xmlns:c16="http://schemas.microsoft.com/office/drawing/2014/chart" uri="{C3380CC4-5D6E-409C-BE32-E72D297353CC}">
              <c16:uniqueId val="{00000000-D5CB-4880-B00D-081EBABD70CC}"/>
            </c:ext>
          </c:extLst>
        </c:ser>
        <c:ser>
          <c:idx val="1"/>
          <c:order val="1"/>
          <c:tx>
            <c:strRef>
              <c:f>Sheet1!$A$3</c:f>
              <c:strCache>
                <c:ptCount val="1"/>
                <c:pt idx="0">
                  <c:v>5–14</c:v>
                </c:pt>
              </c:strCache>
            </c:strRef>
          </c:tx>
          <c:spPr>
            <a:ln>
              <a:solidFill>
                <a:srgbClr val="0070C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Sheet1!$B$3:$P$3</c:f>
              <c:numCache>
                <c:formatCode>General</c:formatCode>
                <c:ptCount val="15"/>
                <c:pt idx="0">
                  <c:v>857</c:v>
                </c:pt>
                <c:pt idx="1">
                  <c:v>924</c:v>
                </c:pt>
                <c:pt idx="2">
                  <c:v>1071</c:v>
                </c:pt>
                <c:pt idx="3">
                  <c:v>1145</c:v>
                </c:pt>
                <c:pt idx="4">
                  <c:v>1130</c:v>
                </c:pt>
                <c:pt idx="5">
                  <c:v>1243</c:v>
                </c:pt>
                <c:pt idx="6">
                  <c:v>1315</c:v>
                </c:pt>
                <c:pt idx="7">
                  <c:v>1282</c:v>
                </c:pt>
                <c:pt idx="8">
                  <c:v>1385</c:v>
                </c:pt>
                <c:pt idx="9">
                  <c:v>1439</c:v>
                </c:pt>
                <c:pt idx="10">
                  <c:v>1088</c:v>
                </c:pt>
                <c:pt idx="11">
                  <c:v>1205</c:v>
                </c:pt>
                <c:pt idx="12">
                  <c:v>1597</c:v>
                </c:pt>
                <c:pt idx="13">
                  <c:v>1357</c:v>
                </c:pt>
                <c:pt idx="14">
                  <c:v>1567</c:v>
                </c:pt>
              </c:numCache>
            </c:numRef>
          </c:val>
          <c:smooth val="0"/>
          <c:extLst>
            <c:ext xmlns:c16="http://schemas.microsoft.com/office/drawing/2014/chart" uri="{C3380CC4-5D6E-409C-BE32-E72D297353CC}">
              <c16:uniqueId val="{00000001-D5CB-4880-B00D-081EBABD70CC}"/>
            </c:ext>
          </c:extLst>
        </c:ser>
        <c:ser>
          <c:idx val="2"/>
          <c:order val="2"/>
          <c:tx>
            <c:strRef>
              <c:f>Sheet1!$A$4</c:f>
              <c:strCache>
                <c:ptCount val="1"/>
                <c:pt idx="0">
                  <c:v>15–19</c:v>
                </c:pt>
              </c:strCache>
            </c:strRef>
          </c:tx>
          <c:spPr>
            <a:ln>
              <a:solidFill>
                <a:srgbClr val="00B0F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Sheet1!$B$4:$P$4</c:f>
              <c:numCache>
                <c:formatCode>General</c:formatCode>
                <c:ptCount val="15"/>
                <c:pt idx="0">
                  <c:v>1168</c:v>
                </c:pt>
                <c:pt idx="1">
                  <c:v>1225</c:v>
                </c:pt>
                <c:pt idx="2">
                  <c:v>1258</c:v>
                </c:pt>
                <c:pt idx="3">
                  <c:v>1281</c:v>
                </c:pt>
                <c:pt idx="4">
                  <c:v>1255</c:v>
                </c:pt>
                <c:pt idx="5">
                  <c:v>1258</c:v>
                </c:pt>
                <c:pt idx="6">
                  <c:v>1344</c:v>
                </c:pt>
                <c:pt idx="7">
                  <c:v>1421</c:v>
                </c:pt>
                <c:pt idx="8">
                  <c:v>1385</c:v>
                </c:pt>
                <c:pt idx="9">
                  <c:v>1434</c:v>
                </c:pt>
                <c:pt idx="10">
                  <c:v>1071</c:v>
                </c:pt>
                <c:pt idx="11">
                  <c:v>1257</c:v>
                </c:pt>
                <c:pt idx="12">
                  <c:v>1490</c:v>
                </c:pt>
                <c:pt idx="13">
                  <c:v>1553</c:v>
                </c:pt>
                <c:pt idx="14">
                  <c:v>1647</c:v>
                </c:pt>
              </c:numCache>
            </c:numRef>
          </c:val>
          <c:smooth val="0"/>
          <c:extLst>
            <c:ext xmlns:c16="http://schemas.microsoft.com/office/drawing/2014/chart" uri="{C3380CC4-5D6E-409C-BE32-E72D297353CC}">
              <c16:uniqueId val="{00000002-D5CB-4880-B00D-081EBABD70CC}"/>
            </c:ext>
          </c:extLst>
        </c:ser>
        <c:ser>
          <c:idx val="3"/>
          <c:order val="3"/>
          <c:tx>
            <c:strRef>
              <c:f>Sheet1!$A$5</c:f>
              <c:strCache>
                <c:ptCount val="1"/>
                <c:pt idx="0">
                  <c:v>20–49</c:v>
                </c:pt>
              </c:strCache>
            </c:strRef>
          </c:tx>
          <c:spPr>
            <a:ln>
              <a:solidFill>
                <a:srgbClr val="00B05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Sheet1!$B$5:$P$5</c:f>
              <c:numCache>
                <c:formatCode>General</c:formatCode>
                <c:ptCount val="15"/>
                <c:pt idx="0">
                  <c:v>9105</c:v>
                </c:pt>
                <c:pt idx="1">
                  <c:v>9729</c:v>
                </c:pt>
                <c:pt idx="2">
                  <c:v>10150</c:v>
                </c:pt>
                <c:pt idx="3">
                  <c:v>10589</c:v>
                </c:pt>
                <c:pt idx="4">
                  <c:v>10653</c:v>
                </c:pt>
                <c:pt idx="5">
                  <c:v>10788</c:v>
                </c:pt>
                <c:pt idx="6">
                  <c:v>11063</c:v>
                </c:pt>
                <c:pt idx="7">
                  <c:v>10770</c:v>
                </c:pt>
                <c:pt idx="8">
                  <c:v>11448</c:v>
                </c:pt>
                <c:pt idx="9">
                  <c:v>11376</c:v>
                </c:pt>
                <c:pt idx="10">
                  <c:v>10575</c:v>
                </c:pt>
                <c:pt idx="11">
                  <c:v>11537</c:v>
                </c:pt>
                <c:pt idx="12">
                  <c:v>11683</c:v>
                </c:pt>
                <c:pt idx="13">
                  <c:v>10929</c:v>
                </c:pt>
                <c:pt idx="14">
                  <c:v>11415</c:v>
                </c:pt>
              </c:numCache>
            </c:numRef>
          </c:val>
          <c:smooth val="0"/>
          <c:extLst>
            <c:ext xmlns:c16="http://schemas.microsoft.com/office/drawing/2014/chart" uri="{C3380CC4-5D6E-409C-BE32-E72D297353CC}">
              <c16:uniqueId val="{00000003-D5CB-4880-B00D-081EBABD70CC}"/>
            </c:ext>
          </c:extLst>
        </c:ser>
        <c:ser>
          <c:idx val="4"/>
          <c:order val="4"/>
          <c:tx>
            <c:strRef>
              <c:f>Sheet1!$A$6</c:f>
              <c:strCache>
                <c:ptCount val="1"/>
                <c:pt idx="0">
                  <c:v>50–64</c:v>
                </c:pt>
              </c:strCache>
            </c:strRef>
          </c:tx>
          <c:spPr>
            <a:ln>
              <a:solidFill>
                <a:srgbClr val="92D05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Sheet1!$B$6:$P$6</c:f>
              <c:numCache>
                <c:formatCode>General</c:formatCode>
                <c:ptCount val="15"/>
                <c:pt idx="0">
                  <c:v>7211</c:v>
                </c:pt>
                <c:pt idx="1">
                  <c:v>7151</c:v>
                </c:pt>
                <c:pt idx="2">
                  <c:v>7255</c:v>
                </c:pt>
                <c:pt idx="3">
                  <c:v>7794</c:v>
                </c:pt>
                <c:pt idx="4">
                  <c:v>7448</c:v>
                </c:pt>
                <c:pt idx="5">
                  <c:v>7335</c:v>
                </c:pt>
                <c:pt idx="6">
                  <c:v>7530</c:v>
                </c:pt>
                <c:pt idx="7">
                  <c:v>7348</c:v>
                </c:pt>
                <c:pt idx="8">
                  <c:v>7468</c:v>
                </c:pt>
                <c:pt idx="9">
                  <c:v>7497</c:v>
                </c:pt>
                <c:pt idx="10">
                  <c:v>7454</c:v>
                </c:pt>
                <c:pt idx="11">
                  <c:v>8513</c:v>
                </c:pt>
                <c:pt idx="12">
                  <c:v>8078</c:v>
                </c:pt>
                <c:pt idx="13">
                  <c:v>7617</c:v>
                </c:pt>
                <c:pt idx="14">
                  <c:v>7990</c:v>
                </c:pt>
              </c:numCache>
            </c:numRef>
          </c:val>
          <c:smooth val="0"/>
          <c:extLst>
            <c:ext xmlns:c16="http://schemas.microsoft.com/office/drawing/2014/chart" uri="{C3380CC4-5D6E-409C-BE32-E72D297353CC}">
              <c16:uniqueId val="{00000004-D5CB-4880-B00D-081EBABD70CC}"/>
            </c:ext>
          </c:extLst>
        </c:ser>
        <c:ser>
          <c:idx val="5"/>
          <c:order val="5"/>
          <c:tx>
            <c:strRef>
              <c:f>Sheet1!$A$7</c:f>
              <c:strCache>
                <c:ptCount val="1"/>
                <c:pt idx="0">
                  <c:v>65–74</c:v>
                </c:pt>
              </c:strCache>
            </c:strRef>
          </c:tx>
          <c:spPr>
            <a:ln>
              <a:solidFill>
                <a:srgbClr val="FFC000">
                  <a:alpha val="99000"/>
                </a:srgbClr>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Sheet1!$B$7:$P$7</c:f>
              <c:numCache>
                <c:formatCode>General</c:formatCode>
                <c:ptCount val="15"/>
                <c:pt idx="0">
                  <c:v>5058</c:v>
                </c:pt>
                <c:pt idx="1">
                  <c:v>5788</c:v>
                </c:pt>
                <c:pt idx="2">
                  <c:v>6459</c:v>
                </c:pt>
                <c:pt idx="3">
                  <c:v>7100</c:v>
                </c:pt>
                <c:pt idx="4">
                  <c:v>7349</c:v>
                </c:pt>
                <c:pt idx="5">
                  <c:v>8171</c:v>
                </c:pt>
                <c:pt idx="6">
                  <c:v>8636</c:v>
                </c:pt>
                <c:pt idx="7">
                  <c:v>8899</c:v>
                </c:pt>
                <c:pt idx="8">
                  <c:v>9660</c:v>
                </c:pt>
                <c:pt idx="9">
                  <c:v>9645</c:v>
                </c:pt>
                <c:pt idx="10">
                  <c:v>9862</c:v>
                </c:pt>
                <c:pt idx="11">
                  <c:v>10621</c:v>
                </c:pt>
                <c:pt idx="12">
                  <c:v>9624</c:v>
                </c:pt>
                <c:pt idx="13">
                  <c:v>8887</c:v>
                </c:pt>
                <c:pt idx="14">
                  <c:v>8755</c:v>
                </c:pt>
              </c:numCache>
            </c:numRef>
          </c:val>
          <c:smooth val="0"/>
          <c:extLst>
            <c:ext xmlns:c16="http://schemas.microsoft.com/office/drawing/2014/chart" uri="{C3380CC4-5D6E-409C-BE32-E72D297353CC}">
              <c16:uniqueId val="{00000005-D5CB-4880-B00D-081EBABD70CC}"/>
            </c:ext>
          </c:extLst>
        </c:ser>
        <c:ser>
          <c:idx val="6"/>
          <c:order val="6"/>
          <c:tx>
            <c:strRef>
              <c:f>Sheet1!$A$8</c:f>
              <c:strCache>
                <c:ptCount val="1"/>
                <c:pt idx="0">
                  <c:v>75–84</c:v>
                </c:pt>
              </c:strCache>
            </c:strRef>
          </c:tx>
          <c:spPr>
            <a:ln>
              <a:solidFill>
                <a:srgbClr val="FF000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Sheet1!$B$8:$P$8</c:f>
              <c:numCache>
                <c:formatCode>General</c:formatCode>
                <c:ptCount val="15"/>
                <c:pt idx="0">
                  <c:v>5927</c:v>
                </c:pt>
                <c:pt idx="1">
                  <c:v>5862</c:v>
                </c:pt>
                <c:pt idx="2">
                  <c:v>6270</c:v>
                </c:pt>
                <c:pt idx="3">
                  <c:v>6627</c:v>
                </c:pt>
                <c:pt idx="4">
                  <c:v>6736</c:v>
                </c:pt>
                <c:pt idx="5">
                  <c:v>6871</c:v>
                </c:pt>
                <c:pt idx="6">
                  <c:v>7094</c:v>
                </c:pt>
                <c:pt idx="7">
                  <c:v>7125</c:v>
                </c:pt>
                <c:pt idx="8">
                  <c:v>7782</c:v>
                </c:pt>
                <c:pt idx="9">
                  <c:v>8602</c:v>
                </c:pt>
                <c:pt idx="10">
                  <c:v>8956</c:v>
                </c:pt>
                <c:pt idx="11">
                  <c:v>10158</c:v>
                </c:pt>
                <c:pt idx="12">
                  <c:v>10780</c:v>
                </c:pt>
                <c:pt idx="13">
                  <c:v>11008</c:v>
                </c:pt>
                <c:pt idx="14">
                  <c:v>11371</c:v>
                </c:pt>
              </c:numCache>
            </c:numRef>
          </c:val>
          <c:smooth val="0"/>
          <c:extLst>
            <c:ext xmlns:c16="http://schemas.microsoft.com/office/drawing/2014/chart" uri="{C3380CC4-5D6E-409C-BE32-E72D297353CC}">
              <c16:uniqueId val="{00000006-D5CB-4880-B00D-081EBABD70CC}"/>
            </c:ext>
          </c:extLst>
        </c:ser>
        <c:ser>
          <c:idx val="7"/>
          <c:order val="7"/>
          <c:tx>
            <c:strRef>
              <c:f>Sheet1!$A$9</c:f>
              <c:strCache>
                <c:ptCount val="1"/>
                <c:pt idx="0">
                  <c:v>85+</c:v>
                </c:pt>
              </c:strCache>
            </c:strRef>
          </c:tx>
          <c:spPr>
            <a:ln>
              <a:solidFill>
                <a:srgbClr val="C00000"/>
              </a:solidFill>
            </a:ln>
          </c:spPr>
          <c:marker>
            <c:symbol val="none"/>
          </c:marker>
          <c:cat>
            <c:numRef>
              <c:f>Sheet1!$B$1:$P$1</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Sheet1!$B$9:$P$9</c:f>
              <c:numCache>
                <c:formatCode>General</c:formatCode>
                <c:ptCount val="15"/>
                <c:pt idx="0">
                  <c:v>3308</c:v>
                </c:pt>
                <c:pt idx="1">
                  <c:v>3587</c:v>
                </c:pt>
                <c:pt idx="2">
                  <c:v>3947</c:v>
                </c:pt>
                <c:pt idx="3">
                  <c:v>4317</c:v>
                </c:pt>
                <c:pt idx="4">
                  <c:v>4405</c:v>
                </c:pt>
                <c:pt idx="5">
                  <c:v>4708</c:v>
                </c:pt>
                <c:pt idx="6">
                  <c:v>4747</c:v>
                </c:pt>
                <c:pt idx="7">
                  <c:v>5039</c:v>
                </c:pt>
                <c:pt idx="8">
                  <c:v>5486</c:v>
                </c:pt>
                <c:pt idx="9">
                  <c:v>5673</c:v>
                </c:pt>
                <c:pt idx="10">
                  <c:v>5454</c:v>
                </c:pt>
                <c:pt idx="11">
                  <c:v>5463</c:v>
                </c:pt>
                <c:pt idx="12">
                  <c:v>5795</c:v>
                </c:pt>
                <c:pt idx="13">
                  <c:v>5468</c:v>
                </c:pt>
                <c:pt idx="14">
                  <c:v>5464</c:v>
                </c:pt>
              </c:numCache>
            </c:numRef>
          </c:val>
          <c:smooth val="0"/>
          <c:extLst>
            <c:ext xmlns:c16="http://schemas.microsoft.com/office/drawing/2014/chart" uri="{C3380CC4-5D6E-409C-BE32-E72D297353CC}">
              <c16:uniqueId val="{00000007-D5CB-4880-B00D-081EBABD70CC}"/>
            </c:ext>
          </c:extLst>
        </c:ser>
        <c:dLbls>
          <c:showLegendKey val="0"/>
          <c:showVal val="0"/>
          <c:showCatName val="0"/>
          <c:showSerName val="0"/>
          <c:showPercent val="0"/>
          <c:showBubbleSize val="0"/>
        </c:dLbls>
        <c:smooth val="0"/>
        <c:axId val="461712928"/>
        <c:axId val="461716064"/>
      </c:lineChart>
      <c:catAx>
        <c:axId val="461712928"/>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6064"/>
        <c:crosses val="autoZero"/>
        <c:auto val="1"/>
        <c:lblAlgn val="ctr"/>
        <c:lblOffset val="100"/>
        <c:tickLblSkip val="1"/>
        <c:tickMarkSkip val="1"/>
        <c:noMultiLvlLbl val="0"/>
      </c:catAx>
      <c:valAx>
        <c:axId val="461716064"/>
        <c:scaling>
          <c:orientation val="minMax"/>
          <c:min val="0"/>
        </c:scaling>
        <c:delete val="0"/>
        <c:axPos val="l"/>
        <c:title>
          <c:tx>
            <c:rich>
              <a:bodyPr/>
              <a:lstStyle/>
              <a:p>
                <a:pPr>
                  <a:defRPr/>
                </a:pPr>
                <a:r>
                  <a:rPr lang="cs-CZ"/>
                  <a:t>Počet ošetřených osob</a:t>
                </a:r>
              </a:p>
            </c:rich>
          </c:tx>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2928"/>
        <c:crosses val="autoZero"/>
        <c:crossBetween val="between"/>
      </c:valAx>
      <c:spPr>
        <a:noFill/>
        <a:ln w="32008">
          <a:noFill/>
        </a:ln>
      </c:spPr>
    </c:plotArea>
    <c:legend>
      <c:legendPos val="r"/>
      <c:layout>
        <c:manualLayout>
          <c:xMode val="edge"/>
          <c:yMode val="edge"/>
          <c:x val="0.91366507238091788"/>
          <c:y val="0.27875086605020039"/>
          <c:w val="6.3850134413085097E-2"/>
          <c:h val="0.46300130266068612"/>
        </c:manualLayout>
      </c:layout>
      <c:overlay val="0"/>
    </c:legend>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ysClr val="windowText" lastClr="000000"/>
            </a:solidFill>
            <a:ln>
              <a:solidFill>
                <a:sysClr val="windowText" lastClr="000000"/>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Sheet1!$B$2:$B$16</c:f>
              <c:numCache>
                <c:formatCode>General</c:formatCode>
                <c:ptCount val="15"/>
                <c:pt idx="0">
                  <c:v>203640</c:v>
                </c:pt>
                <c:pt idx="1">
                  <c:v>208732</c:v>
                </c:pt>
                <c:pt idx="2">
                  <c:v>223408</c:v>
                </c:pt>
                <c:pt idx="3">
                  <c:v>237050</c:v>
                </c:pt>
                <c:pt idx="4">
                  <c:v>248924</c:v>
                </c:pt>
                <c:pt idx="5">
                  <c:v>267459</c:v>
                </c:pt>
                <c:pt idx="6">
                  <c:v>273695</c:v>
                </c:pt>
                <c:pt idx="7">
                  <c:v>282959</c:v>
                </c:pt>
                <c:pt idx="8">
                  <c:v>301051</c:v>
                </c:pt>
                <c:pt idx="9">
                  <c:v>308587</c:v>
                </c:pt>
                <c:pt idx="10">
                  <c:v>311215</c:v>
                </c:pt>
                <c:pt idx="11">
                  <c:v>326871</c:v>
                </c:pt>
                <c:pt idx="12">
                  <c:v>357632</c:v>
                </c:pt>
                <c:pt idx="13">
                  <c:v>353798</c:v>
                </c:pt>
                <c:pt idx="14" formatCode="#,##0">
                  <c:v>368803</c:v>
                </c:pt>
              </c:numCache>
            </c:numRef>
          </c:val>
          <c:extLst>
            <c:ext xmlns:c16="http://schemas.microsoft.com/office/drawing/2014/chart" uri="{C3380CC4-5D6E-409C-BE32-E72D297353CC}">
              <c16:uniqueId val="{00000000-5310-427E-8847-ADD8079D413C}"/>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2700000" vert="horz"/>
          <a:lstStyle/>
          <a:p>
            <a:pPr>
              <a:defRPr/>
            </a:pPr>
            <a:endParaRPr lang="cs-CZ"/>
          </a:p>
        </c:txPr>
        <c:crossAx val="461714496"/>
        <c:crosses val="autoZero"/>
        <c:auto val="1"/>
        <c:lblAlgn val="ctr"/>
        <c:lblOffset val="0"/>
        <c:tickLblSkip val="1"/>
        <c:noMultiLvlLbl val="0"/>
      </c:catAx>
      <c:valAx>
        <c:axId val="461714496"/>
        <c:scaling>
          <c:orientation val="minMax"/>
          <c:min val="0"/>
        </c:scaling>
        <c:delete val="0"/>
        <c:axPos val="l"/>
        <c:title>
          <c:tx>
            <c:rich>
              <a:bodyPr/>
              <a:lstStyle/>
              <a:p>
                <a:pPr>
                  <a:defRPr b="1"/>
                </a:pPr>
                <a:r>
                  <a:rPr lang="cs-CZ" b="1"/>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ysClr val="windowText" lastClr="000000"/>
            </a:solidFill>
            <a:ln>
              <a:solidFill>
                <a:sysClr val="windowText" lastClr="000000"/>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Sheet1!$B$2:$B$16</c:f>
              <c:numCache>
                <c:formatCode>General</c:formatCode>
                <c:ptCount val="15"/>
                <c:pt idx="0">
                  <c:v>69561</c:v>
                </c:pt>
                <c:pt idx="1">
                  <c:v>74497</c:v>
                </c:pt>
                <c:pt idx="2">
                  <c:v>82427</c:v>
                </c:pt>
                <c:pt idx="3">
                  <c:v>90493</c:v>
                </c:pt>
                <c:pt idx="4">
                  <c:v>98009</c:v>
                </c:pt>
                <c:pt idx="5">
                  <c:v>106895</c:v>
                </c:pt>
                <c:pt idx="6">
                  <c:v>110967</c:v>
                </c:pt>
                <c:pt idx="7">
                  <c:v>116381</c:v>
                </c:pt>
                <c:pt idx="8">
                  <c:v>122250</c:v>
                </c:pt>
                <c:pt idx="9">
                  <c:v>123829</c:v>
                </c:pt>
                <c:pt idx="10">
                  <c:v>120626</c:v>
                </c:pt>
                <c:pt idx="11">
                  <c:v>119489</c:v>
                </c:pt>
                <c:pt idx="12">
                  <c:v>131003</c:v>
                </c:pt>
                <c:pt idx="13">
                  <c:v>126560</c:v>
                </c:pt>
                <c:pt idx="14" formatCode="#,##0">
                  <c:v>130169</c:v>
                </c:pt>
              </c:numCache>
            </c:numRef>
          </c:val>
          <c:extLst>
            <c:ext xmlns:c16="http://schemas.microsoft.com/office/drawing/2014/chart" uri="{C3380CC4-5D6E-409C-BE32-E72D297353CC}">
              <c16:uniqueId val="{00000000-C97A-484F-B428-6EBCF0FF327B}"/>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2700000" vert="horz"/>
          <a:lstStyle/>
          <a:p>
            <a:pPr>
              <a:defRPr/>
            </a:pPr>
            <a:endParaRPr lang="cs-CZ"/>
          </a:p>
        </c:txPr>
        <c:crossAx val="461714496"/>
        <c:crosses val="autoZero"/>
        <c:auto val="1"/>
        <c:lblAlgn val="ctr"/>
        <c:lblOffset val="0"/>
        <c:tickLblSkip val="1"/>
        <c:noMultiLvlLbl val="0"/>
      </c:catAx>
      <c:valAx>
        <c:axId val="461714496"/>
        <c:scaling>
          <c:orientation val="minMax"/>
          <c:min val="0"/>
        </c:scaling>
        <c:delete val="0"/>
        <c:axPos val="l"/>
        <c:title>
          <c:tx>
            <c:rich>
              <a:bodyPr/>
              <a:lstStyle/>
              <a:p>
                <a:pPr>
                  <a:defRPr b="1"/>
                </a:pPr>
                <a:r>
                  <a:rPr lang="cs-CZ" b="1"/>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ysClr val="windowText" lastClr="000000"/>
            </a:solidFill>
            <a:ln>
              <a:solidFill>
                <a:sysClr val="windowText" lastClr="000000"/>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Sheet1!$B$2:$B$16</c:f>
              <c:numCache>
                <c:formatCode>General</c:formatCode>
                <c:ptCount val="15"/>
                <c:pt idx="0">
                  <c:v>9235</c:v>
                </c:pt>
                <c:pt idx="1">
                  <c:v>9449</c:v>
                </c:pt>
                <c:pt idx="2">
                  <c:v>10217</c:v>
                </c:pt>
                <c:pt idx="3">
                  <c:v>10944</c:v>
                </c:pt>
                <c:pt idx="4">
                  <c:v>11141</c:v>
                </c:pt>
                <c:pt idx="5">
                  <c:v>11579</c:v>
                </c:pt>
                <c:pt idx="6">
                  <c:v>11841</c:v>
                </c:pt>
                <c:pt idx="7">
                  <c:v>12164</c:v>
                </c:pt>
                <c:pt idx="8">
                  <c:v>13268</c:v>
                </c:pt>
                <c:pt idx="9">
                  <c:v>14275</c:v>
                </c:pt>
                <c:pt idx="10">
                  <c:v>14410</c:v>
                </c:pt>
                <c:pt idx="11">
                  <c:v>15621</c:v>
                </c:pt>
                <c:pt idx="12">
                  <c:v>16575</c:v>
                </c:pt>
                <c:pt idx="13">
                  <c:v>16476</c:v>
                </c:pt>
                <c:pt idx="14" formatCode="#,##0">
                  <c:v>16835</c:v>
                </c:pt>
              </c:numCache>
            </c:numRef>
          </c:val>
          <c:extLst>
            <c:ext xmlns:c16="http://schemas.microsoft.com/office/drawing/2014/chart" uri="{C3380CC4-5D6E-409C-BE32-E72D297353CC}">
              <c16:uniqueId val="{00000000-BE24-47F5-9414-F5BCC0FADD9A}"/>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2700000" vert="horz"/>
          <a:lstStyle/>
          <a:p>
            <a:pPr>
              <a:defRPr/>
            </a:pPr>
            <a:endParaRPr lang="cs-CZ"/>
          </a:p>
        </c:txPr>
        <c:crossAx val="461714496"/>
        <c:crosses val="autoZero"/>
        <c:auto val="1"/>
        <c:lblAlgn val="ctr"/>
        <c:lblOffset val="0"/>
        <c:tickLblSkip val="1"/>
        <c:noMultiLvlLbl val="0"/>
      </c:catAx>
      <c:valAx>
        <c:axId val="461714496"/>
        <c:scaling>
          <c:orientation val="minMax"/>
          <c:min val="0"/>
        </c:scaling>
        <c:delete val="0"/>
        <c:axPos val="l"/>
        <c:title>
          <c:tx>
            <c:rich>
              <a:bodyPr/>
              <a:lstStyle/>
              <a:p>
                <a:pPr>
                  <a:defRPr b="1"/>
                </a:pPr>
                <a:r>
                  <a:rPr lang="cs-CZ" b="1"/>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ysClr val="windowText" lastClr="000000"/>
            </a:solidFill>
            <a:ln>
              <a:solidFill>
                <a:sysClr val="windowText" lastClr="000000"/>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Sheet1!$B$2:$B$16</c:f>
              <c:numCache>
                <c:formatCode>General</c:formatCode>
                <c:ptCount val="15"/>
                <c:pt idx="0">
                  <c:v>3308</c:v>
                </c:pt>
                <c:pt idx="1">
                  <c:v>3587</c:v>
                </c:pt>
                <c:pt idx="2">
                  <c:v>3947</c:v>
                </c:pt>
                <c:pt idx="3">
                  <c:v>4317</c:v>
                </c:pt>
                <c:pt idx="4">
                  <c:v>4405</c:v>
                </c:pt>
                <c:pt idx="5">
                  <c:v>4708</c:v>
                </c:pt>
                <c:pt idx="6">
                  <c:v>4747</c:v>
                </c:pt>
                <c:pt idx="7">
                  <c:v>5039</c:v>
                </c:pt>
                <c:pt idx="8">
                  <c:v>5486</c:v>
                </c:pt>
                <c:pt idx="9">
                  <c:v>5673</c:v>
                </c:pt>
                <c:pt idx="10">
                  <c:v>5454</c:v>
                </c:pt>
                <c:pt idx="11">
                  <c:v>5463</c:v>
                </c:pt>
                <c:pt idx="12">
                  <c:v>5795</c:v>
                </c:pt>
                <c:pt idx="13">
                  <c:v>5468</c:v>
                </c:pt>
                <c:pt idx="14" formatCode="#,##0">
                  <c:v>5464</c:v>
                </c:pt>
              </c:numCache>
            </c:numRef>
          </c:val>
          <c:extLst>
            <c:ext xmlns:c16="http://schemas.microsoft.com/office/drawing/2014/chart" uri="{C3380CC4-5D6E-409C-BE32-E72D297353CC}">
              <c16:uniqueId val="{00000000-E1AC-41C3-BFEA-DE4D3BDF6E9A}"/>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2700000" vert="horz"/>
          <a:lstStyle/>
          <a:p>
            <a:pPr>
              <a:defRPr/>
            </a:pPr>
            <a:endParaRPr lang="cs-CZ"/>
          </a:p>
        </c:txPr>
        <c:crossAx val="461714496"/>
        <c:crosses val="autoZero"/>
        <c:auto val="1"/>
        <c:lblAlgn val="ctr"/>
        <c:lblOffset val="0"/>
        <c:tickLblSkip val="1"/>
        <c:noMultiLvlLbl val="0"/>
      </c:catAx>
      <c:valAx>
        <c:axId val="461714496"/>
        <c:scaling>
          <c:orientation val="minMax"/>
          <c:min val="0"/>
        </c:scaling>
        <c:delete val="0"/>
        <c:axPos val="l"/>
        <c:title>
          <c:tx>
            <c:rich>
              <a:bodyPr/>
              <a:lstStyle/>
              <a:p>
                <a:pPr>
                  <a:defRPr b="1"/>
                </a:pPr>
                <a:r>
                  <a:rPr lang="cs-CZ" b="1"/>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78287081799427"/>
          <c:y val="4.2808651269046899E-2"/>
          <c:w val="0.87182532297716875"/>
          <c:h val="0.80043188534949328"/>
        </c:manualLayout>
      </c:layout>
      <c:areaChart>
        <c:grouping val="stacked"/>
        <c:varyColors val="0"/>
        <c:ser>
          <c:idx val="0"/>
          <c:order val="0"/>
          <c:tx>
            <c:strRef>
              <c:f>List1!$B$1</c:f>
              <c:strCache>
                <c:ptCount val="1"/>
                <c:pt idx="0">
                  <c:v>1 onemocnění</c:v>
                </c:pt>
              </c:strCache>
            </c:strRef>
          </c:tx>
          <c:spPr>
            <a:solidFill>
              <a:srgbClr val="2E5980"/>
            </a:solidFill>
            <a:ln>
              <a:noFill/>
            </a:ln>
            <a:effectLst/>
          </c:spPr>
          <c:cat>
            <c:numRef>
              <c:f>List1!$A$2:$A$47</c:f>
              <c:numCache>
                <c:formatCode>General</c:formatCode>
                <c:ptCount val="46"/>
                <c:pt idx="0">
                  <c:v>40</c:v>
                </c:pt>
                <c:pt idx="1">
                  <c:v>41</c:v>
                </c:pt>
                <c:pt idx="2">
                  <c:v>42</c:v>
                </c:pt>
                <c:pt idx="3">
                  <c:v>43</c:v>
                </c:pt>
                <c:pt idx="4">
                  <c:v>44</c:v>
                </c:pt>
                <c:pt idx="5">
                  <c:v>45</c:v>
                </c:pt>
                <c:pt idx="6">
                  <c:v>46</c:v>
                </c:pt>
                <c:pt idx="7">
                  <c:v>47</c:v>
                </c:pt>
                <c:pt idx="8">
                  <c:v>48</c:v>
                </c:pt>
                <c:pt idx="9">
                  <c:v>49</c:v>
                </c:pt>
                <c:pt idx="10">
                  <c:v>50</c:v>
                </c:pt>
                <c:pt idx="11">
                  <c:v>51</c:v>
                </c:pt>
                <c:pt idx="12">
                  <c:v>52</c:v>
                </c:pt>
                <c:pt idx="13">
                  <c:v>53</c:v>
                </c:pt>
                <c:pt idx="14">
                  <c:v>54</c:v>
                </c:pt>
                <c:pt idx="15">
                  <c:v>55</c:v>
                </c:pt>
                <c:pt idx="16">
                  <c:v>56</c:v>
                </c:pt>
                <c:pt idx="17">
                  <c:v>57</c:v>
                </c:pt>
                <c:pt idx="18">
                  <c:v>58</c:v>
                </c:pt>
                <c:pt idx="19">
                  <c:v>59</c:v>
                </c:pt>
                <c:pt idx="20">
                  <c:v>60</c:v>
                </c:pt>
                <c:pt idx="21">
                  <c:v>61</c:v>
                </c:pt>
                <c:pt idx="22">
                  <c:v>62</c:v>
                </c:pt>
                <c:pt idx="23">
                  <c:v>63</c:v>
                </c:pt>
                <c:pt idx="24">
                  <c:v>64</c:v>
                </c:pt>
                <c:pt idx="25">
                  <c:v>65</c:v>
                </c:pt>
                <c:pt idx="26">
                  <c:v>66</c:v>
                </c:pt>
                <c:pt idx="27">
                  <c:v>67</c:v>
                </c:pt>
                <c:pt idx="28">
                  <c:v>68</c:v>
                </c:pt>
                <c:pt idx="29">
                  <c:v>69</c:v>
                </c:pt>
                <c:pt idx="30">
                  <c:v>70</c:v>
                </c:pt>
                <c:pt idx="31">
                  <c:v>71</c:v>
                </c:pt>
                <c:pt idx="32">
                  <c:v>72</c:v>
                </c:pt>
                <c:pt idx="33">
                  <c:v>73</c:v>
                </c:pt>
                <c:pt idx="34">
                  <c:v>74</c:v>
                </c:pt>
                <c:pt idx="35">
                  <c:v>75</c:v>
                </c:pt>
                <c:pt idx="36">
                  <c:v>76</c:v>
                </c:pt>
                <c:pt idx="37">
                  <c:v>77</c:v>
                </c:pt>
                <c:pt idx="38">
                  <c:v>78</c:v>
                </c:pt>
                <c:pt idx="39">
                  <c:v>79</c:v>
                </c:pt>
                <c:pt idx="40">
                  <c:v>80</c:v>
                </c:pt>
                <c:pt idx="41">
                  <c:v>81</c:v>
                </c:pt>
                <c:pt idx="42">
                  <c:v>82</c:v>
                </c:pt>
                <c:pt idx="43">
                  <c:v>83</c:v>
                </c:pt>
                <c:pt idx="44">
                  <c:v>84</c:v>
                </c:pt>
                <c:pt idx="45">
                  <c:v>85</c:v>
                </c:pt>
              </c:numCache>
            </c:numRef>
          </c:cat>
          <c:val>
            <c:numRef>
              <c:f>List1!$B$2:$B$47</c:f>
              <c:numCache>
                <c:formatCode>0.0%</c:formatCode>
                <c:ptCount val="46"/>
                <c:pt idx="0">
                  <c:v>5.3611063684480112E-2</c:v>
                </c:pt>
                <c:pt idx="1">
                  <c:v>5.6982480013607756E-2</c:v>
                </c:pt>
                <c:pt idx="2">
                  <c:v>6.1306532663316586E-2</c:v>
                </c:pt>
                <c:pt idx="3">
                  <c:v>6.8210459987397609E-2</c:v>
                </c:pt>
                <c:pt idx="4">
                  <c:v>7.8170237405906201E-2</c:v>
                </c:pt>
                <c:pt idx="5">
                  <c:v>8.5570924871168977E-2</c:v>
                </c:pt>
                <c:pt idx="6">
                  <c:v>8.3778234086242298E-2</c:v>
                </c:pt>
                <c:pt idx="7">
                  <c:v>9.8703632396354768E-2</c:v>
                </c:pt>
                <c:pt idx="8">
                  <c:v>9.5694391209914395E-2</c:v>
                </c:pt>
                <c:pt idx="9">
                  <c:v>0.1032829214312062</c:v>
                </c:pt>
                <c:pt idx="10">
                  <c:v>0.11933455593397957</c:v>
                </c:pt>
                <c:pt idx="11">
                  <c:v>0.12602535421327368</c:v>
                </c:pt>
                <c:pt idx="12">
                  <c:v>0.13202858030444237</c:v>
                </c:pt>
                <c:pt idx="13">
                  <c:v>0.13856015779092704</c:v>
                </c:pt>
                <c:pt idx="14">
                  <c:v>0.15549738219895287</c:v>
                </c:pt>
                <c:pt idx="15">
                  <c:v>0.15451038030497888</c:v>
                </c:pt>
                <c:pt idx="16">
                  <c:v>0.17720797720797721</c:v>
                </c:pt>
                <c:pt idx="17">
                  <c:v>0.18009302325581394</c:v>
                </c:pt>
                <c:pt idx="18">
                  <c:v>0.19217470427661509</c:v>
                </c:pt>
                <c:pt idx="19">
                  <c:v>0.19302764897818994</c:v>
                </c:pt>
                <c:pt idx="20">
                  <c:v>0.20816031774688573</c:v>
                </c:pt>
                <c:pt idx="21">
                  <c:v>0.22459893048128343</c:v>
                </c:pt>
                <c:pt idx="22">
                  <c:v>0.23316173316173316</c:v>
                </c:pt>
                <c:pt idx="23">
                  <c:v>0.23983474668406174</c:v>
                </c:pt>
                <c:pt idx="24">
                  <c:v>0.24372029871011541</c:v>
                </c:pt>
                <c:pt idx="25">
                  <c:v>0.27206946454413894</c:v>
                </c:pt>
                <c:pt idx="26">
                  <c:v>0.28110510046367854</c:v>
                </c:pt>
                <c:pt idx="27">
                  <c:v>0.28558087411281285</c:v>
                </c:pt>
                <c:pt idx="28">
                  <c:v>0.29298878966368991</c:v>
                </c:pt>
                <c:pt idx="29">
                  <c:v>0.29889502762430942</c:v>
                </c:pt>
                <c:pt idx="30">
                  <c:v>0.31899380240612468</c:v>
                </c:pt>
                <c:pt idx="31">
                  <c:v>0.32201914708442125</c:v>
                </c:pt>
                <c:pt idx="32">
                  <c:v>0.32949716713881022</c:v>
                </c:pt>
                <c:pt idx="33">
                  <c:v>0.33974358974358976</c:v>
                </c:pt>
                <c:pt idx="34">
                  <c:v>0.3356229727151307</c:v>
                </c:pt>
                <c:pt idx="35">
                  <c:v>0.35657185350436882</c:v>
                </c:pt>
                <c:pt idx="36">
                  <c:v>0.36327199854253961</c:v>
                </c:pt>
                <c:pt idx="37">
                  <c:v>0.36234606553955334</c:v>
                </c:pt>
                <c:pt idx="38">
                  <c:v>0.3416166809483005</c:v>
                </c:pt>
                <c:pt idx="39">
                  <c:v>0.36901983663943988</c:v>
                </c:pt>
                <c:pt idx="40">
                  <c:v>0.37950138504155123</c:v>
                </c:pt>
                <c:pt idx="41">
                  <c:v>0.38115384615384618</c:v>
                </c:pt>
                <c:pt idx="42">
                  <c:v>0.37840136054421769</c:v>
                </c:pt>
                <c:pt idx="43">
                  <c:v>0.37849162011173182</c:v>
                </c:pt>
                <c:pt idx="44">
                  <c:v>0.35058697972251868</c:v>
                </c:pt>
                <c:pt idx="45">
                  <c:v>0.38045602605863194</c:v>
                </c:pt>
              </c:numCache>
            </c:numRef>
          </c:val>
          <c:extLst>
            <c:ext xmlns:c16="http://schemas.microsoft.com/office/drawing/2014/chart" uri="{C3380CC4-5D6E-409C-BE32-E72D297353CC}">
              <c16:uniqueId val="{00000000-8B76-4F29-9979-0B473BF90DE6}"/>
            </c:ext>
          </c:extLst>
        </c:ser>
        <c:ser>
          <c:idx val="1"/>
          <c:order val="1"/>
          <c:tx>
            <c:strRef>
              <c:f>List1!$C$1</c:f>
              <c:strCache>
                <c:ptCount val="1"/>
                <c:pt idx="0">
                  <c:v>2 onemocnění</c:v>
                </c:pt>
              </c:strCache>
            </c:strRef>
          </c:tx>
          <c:spPr>
            <a:solidFill>
              <a:schemeClr val="accent1">
                <a:lumMod val="60000"/>
                <a:lumOff val="40000"/>
              </a:schemeClr>
            </a:solidFill>
            <a:ln>
              <a:noFill/>
            </a:ln>
            <a:effectLst/>
          </c:spPr>
          <c:cat>
            <c:numRef>
              <c:f>List1!$A$2:$A$47</c:f>
              <c:numCache>
                <c:formatCode>General</c:formatCode>
                <c:ptCount val="46"/>
                <c:pt idx="0">
                  <c:v>40</c:v>
                </c:pt>
                <c:pt idx="1">
                  <c:v>41</c:v>
                </c:pt>
                <c:pt idx="2">
                  <c:v>42</c:v>
                </c:pt>
                <c:pt idx="3">
                  <c:v>43</c:v>
                </c:pt>
                <c:pt idx="4">
                  <c:v>44</c:v>
                </c:pt>
                <c:pt idx="5">
                  <c:v>45</c:v>
                </c:pt>
                <c:pt idx="6">
                  <c:v>46</c:v>
                </c:pt>
                <c:pt idx="7">
                  <c:v>47</c:v>
                </c:pt>
                <c:pt idx="8">
                  <c:v>48</c:v>
                </c:pt>
                <c:pt idx="9">
                  <c:v>49</c:v>
                </c:pt>
                <c:pt idx="10">
                  <c:v>50</c:v>
                </c:pt>
                <c:pt idx="11">
                  <c:v>51</c:v>
                </c:pt>
                <c:pt idx="12">
                  <c:v>52</c:v>
                </c:pt>
                <c:pt idx="13">
                  <c:v>53</c:v>
                </c:pt>
                <c:pt idx="14">
                  <c:v>54</c:v>
                </c:pt>
                <c:pt idx="15">
                  <c:v>55</c:v>
                </c:pt>
                <c:pt idx="16">
                  <c:v>56</c:v>
                </c:pt>
                <c:pt idx="17">
                  <c:v>57</c:v>
                </c:pt>
                <c:pt idx="18">
                  <c:v>58</c:v>
                </c:pt>
                <c:pt idx="19">
                  <c:v>59</c:v>
                </c:pt>
                <c:pt idx="20">
                  <c:v>60</c:v>
                </c:pt>
                <c:pt idx="21">
                  <c:v>61</c:v>
                </c:pt>
                <c:pt idx="22">
                  <c:v>62</c:v>
                </c:pt>
                <c:pt idx="23">
                  <c:v>63</c:v>
                </c:pt>
                <c:pt idx="24">
                  <c:v>64</c:v>
                </c:pt>
                <c:pt idx="25">
                  <c:v>65</c:v>
                </c:pt>
                <c:pt idx="26">
                  <c:v>66</c:v>
                </c:pt>
                <c:pt idx="27">
                  <c:v>67</c:v>
                </c:pt>
                <c:pt idx="28">
                  <c:v>68</c:v>
                </c:pt>
                <c:pt idx="29">
                  <c:v>69</c:v>
                </c:pt>
                <c:pt idx="30">
                  <c:v>70</c:v>
                </c:pt>
                <c:pt idx="31">
                  <c:v>71</c:v>
                </c:pt>
                <c:pt idx="32">
                  <c:v>72</c:v>
                </c:pt>
                <c:pt idx="33">
                  <c:v>73</c:v>
                </c:pt>
                <c:pt idx="34">
                  <c:v>74</c:v>
                </c:pt>
                <c:pt idx="35">
                  <c:v>75</c:v>
                </c:pt>
                <c:pt idx="36">
                  <c:v>76</c:v>
                </c:pt>
                <c:pt idx="37">
                  <c:v>77</c:v>
                </c:pt>
                <c:pt idx="38">
                  <c:v>78</c:v>
                </c:pt>
                <c:pt idx="39">
                  <c:v>79</c:v>
                </c:pt>
                <c:pt idx="40">
                  <c:v>80</c:v>
                </c:pt>
                <c:pt idx="41">
                  <c:v>81</c:v>
                </c:pt>
                <c:pt idx="42">
                  <c:v>82</c:v>
                </c:pt>
                <c:pt idx="43">
                  <c:v>83</c:v>
                </c:pt>
                <c:pt idx="44">
                  <c:v>84</c:v>
                </c:pt>
                <c:pt idx="45">
                  <c:v>85</c:v>
                </c:pt>
              </c:numCache>
            </c:numRef>
          </c:cat>
          <c:val>
            <c:numRef>
              <c:f>List1!$C$2:$C$47</c:f>
              <c:numCache>
                <c:formatCode>0.0%</c:formatCode>
                <c:ptCount val="46"/>
                <c:pt idx="0">
                  <c:v>2.5610380740993684E-3</c:v>
                </c:pt>
                <c:pt idx="1">
                  <c:v>1.7009695526450078E-3</c:v>
                </c:pt>
                <c:pt idx="2">
                  <c:v>2.8475711892797322E-3</c:v>
                </c:pt>
                <c:pt idx="3">
                  <c:v>3.6231884057971015E-3</c:v>
                </c:pt>
                <c:pt idx="4">
                  <c:v>4.4875506658946154E-3</c:v>
                </c:pt>
                <c:pt idx="5">
                  <c:v>4.0683482506102524E-3</c:v>
                </c:pt>
                <c:pt idx="6">
                  <c:v>6.9815195071868588E-3</c:v>
                </c:pt>
                <c:pt idx="7">
                  <c:v>5.519188807598511E-3</c:v>
                </c:pt>
                <c:pt idx="8">
                  <c:v>7.7935351986712659E-3</c:v>
                </c:pt>
                <c:pt idx="9">
                  <c:v>7.746219107340465E-3</c:v>
                </c:pt>
                <c:pt idx="10">
                  <c:v>1.0872412889703956E-2</c:v>
                </c:pt>
                <c:pt idx="11">
                  <c:v>1.0887397464578672E-2</c:v>
                </c:pt>
                <c:pt idx="12">
                  <c:v>1.6309412861136997E-2</c:v>
                </c:pt>
                <c:pt idx="13">
                  <c:v>1.9723865877712032E-2</c:v>
                </c:pt>
                <c:pt idx="14">
                  <c:v>2.181500872600349E-2</c:v>
                </c:pt>
                <c:pt idx="15">
                  <c:v>2.057688774572846E-2</c:v>
                </c:pt>
                <c:pt idx="16">
                  <c:v>2.127255460588794E-2</c:v>
                </c:pt>
                <c:pt idx="17">
                  <c:v>2.6976744186046512E-2</c:v>
                </c:pt>
                <c:pt idx="18">
                  <c:v>2.8207461328480437E-2</c:v>
                </c:pt>
                <c:pt idx="19">
                  <c:v>3.331616005495449E-2</c:v>
                </c:pt>
                <c:pt idx="20">
                  <c:v>3.1955226575194076E-2</c:v>
                </c:pt>
                <c:pt idx="21">
                  <c:v>3.8667215137803371E-2</c:v>
                </c:pt>
                <c:pt idx="22">
                  <c:v>4.3758043758043756E-2</c:v>
                </c:pt>
                <c:pt idx="23">
                  <c:v>4.4140030441400302E-2</c:v>
                </c:pt>
                <c:pt idx="24">
                  <c:v>5.2274270196877123E-2</c:v>
                </c:pt>
                <c:pt idx="25">
                  <c:v>5.6439942112879886E-2</c:v>
                </c:pt>
                <c:pt idx="26">
                  <c:v>6.2789799072642968E-2</c:v>
                </c:pt>
                <c:pt idx="27">
                  <c:v>6.8173328352633539E-2</c:v>
                </c:pt>
                <c:pt idx="28">
                  <c:v>7.087212616378491E-2</c:v>
                </c:pt>
                <c:pt idx="29">
                  <c:v>7.4401473296500917E-2</c:v>
                </c:pt>
                <c:pt idx="30">
                  <c:v>8.2573824279985414E-2</c:v>
                </c:pt>
                <c:pt idx="31">
                  <c:v>9.4168842471714531E-2</c:v>
                </c:pt>
                <c:pt idx="32">
                  <c:v>9.3661473087818692E-2</c:v>
                </c:pt>
                <c:pt idx="33">
                  <c:v>0.11093304843304844</c:v>
                </c:pt>
                <c:pt idx="34">
                  <c:v>0.11677160847166572</c:v>
                </c:pt>
                <c:pt idx="35">
                  <c:v>0.11061535601412902</c:v>
                </c:pt>
                <c:pt idx="36">
                  <c:v>0.1220623064310439</c:v>
                </c:pt>
                <c:pt idx="37">
                  <c:v>0.13233145481110414</c:v>
                </c:pt>
                <c:pt idx="38">
                  <c:v>0.14967152242216508</c:v>
                </c:pt>
                <c:pt idx="39">
                  <c:v>0.1411901983663944</c:v>
                </c:pt>
                <c:pt idx="40">
                  <c:v>0.13388734995383195</c:v>
                </c:pt>
                <c:pt idx="41">
                  <c:v>0.12346153846153846</c:v>
                </c:pt>
                <c:pt idx="42">
                  <c:v>0.14243197278911565</c:v>
                </c:pt>
                <c:pt idx="43">
                  <c:v>0.14245810055865921</c:v>
                </c:pt>
                <c:pt idx="44">
                  <c:v>0.14461045891141944</c:v>
                </c:pt>
                <c:pt idx="45">
                  <c:v>0.14071661237785016</c:v>
                </c:pt>
              </c:numCache>
            </c:numRef>
          </c:val>
          <c:extLst>
            <c:ext xmlns:c16="http://schemas.microsoft.com/office/drawing/2014/chart" uri="{C3380CC4-5D6E-409C-BE32-E72D297353CC}">
              <c16:uniqueId val="{00000001-8B76-4F29-9979-0B473BF90DE6}"/>
            </c:ext>
          </c:extLst>
        </c:ser>
        <c:ser>
          <c:idx val="2"/>
          <c:order val="2"/>
          <c:tx>
            <c:strRef>
              <c:f>List1!$D$1</c:f>
              <c:strCache>
                <c:ptCount val="1"/>
                <c:pt idx="0">
                  <c:v>3 onemocnění</c:v>
                </c:pt>
              </c:strCache>
            </c:strRef>
          </c:tx>
          <c:spPr>
            <a:solidFill>
              <a:srgbClr val="F6A0B2"/>
            </a:solidFill>
            <a:ln>
              <a:noFill/>
            </a:ln>
            <a:effectLst/>
          </c:spPr>
          <c:cat>
            <c:numRef>
              <c:f>List1!$A$2:$A$47</c:f>
              <c:numCache>
                <c:formatCode>General</c:formatCode>
                <c:ptCount val="46"/>
                <c:pt idx="0">
                  <c:v>40</c:v>
                </c:pt>
                <c:pt idx="1">
                  <c:v>41</c:v>
                </c:pt>
                <c:pt idx="2">
                  <c:v>42</c:v>
                </c:pt>
                <c:pt idx="3">
                  <c:v>43</c:v>
                </c:pt>
                <c:pt idx="4">
                  <c:v>44</c:v>
                </c:pt>
                <c:pt idx="5">
                  <c:v>45</c:v>
                </c:pt>
                <c:pt idx="6">
                  <c:v>46</c:v>
                </c:pt>
                <c:pt idx="7">
                  <c:v>47</c:v>
                </c:pt>
                <c:pt idx="8">
                  <c:v>48</c:v>
                </c:pt>
                <c:pt idx="9">
                  <c:v>49</c:v>
                </c:pt>
                <c:pt idx="10">
                  <c:v>50</c:v>
                </c:pt>
                <c:pt idx="11">
                  <c:v>51</c:v>
                </c:pt>
                <c:pt idx="12">
                  <c:v>52</c:v>
                </c:pt>
                <c:pt idx="13">
                  <c:v>53</c:v>
                </c:pt>
                <c:pt idx="14">
                  <c:v>54</c:v>
                </c:pt>
                <c:pt idx="15">
                  <c:v>55</c:v>
                </c:pt>
                <c:pt idx="16">
                  <c:v>56</c:v>
                </c:pt>
                <c:pt idx="17">
                  <c:v>57</c:v>
                </c:pt>
                <c:pt idx="18">
                  <c:v>58</c:v>
                </c:pt>
                <c:pt idx="19">
                  <c:v>59</c:v>
                </c:pt>
                <c:pt idx="20">
                  <c:v>60</c:v>
                </c:pt>
                <c:pt idx="21">
                  <c:v>61</c:v>
                </c:pt>
                <c:pt idx="22">
                  <c:v>62</c:v>
                </c:pt>
                <c:pt idx="23">
                  <c:v>63</c:v>
                </c:pt>
                <c:pt idx="24">
                  <c:v>64</c:v>
                </c:pt>
                <c:pt idx="25">
                  <c:v>65</c:v>
                </c:pt>
                <c:pt idx="26">
                  <c:v>66</c:v>
                </c:pt>
                <c:pt idx="27">
                  <c:v>67</c:v>
                </c:pt>
                <c:pt idx="28">
                  <c:v>68</c:v>
                </c:pt>
                <c:pt idx="29">
                  <c:v>69</c:v>
                </c:pt>
                <c:pt idx="30">
                  <c:v>70</c:v>
                </c:pt>
                <c:pt idx="31">
                  <c:v>71</c:v>
                </c:pt>
                <c:pt idx="32">
                  <c:v>72</c:v>
                </c:pt>
                <c:pt idx="33">
                  <c:v>73</c:v>
                </c:pt>
                <c:pt idx="34">
                  <c:v>74</c:v>
                </c:pt>
                <c:pt idx="35">
                  <c:v>75</c:v>
                </c:pt>
                <c:pt idx="36">
                  <c:v>76</c:v>
                </c:pt>
                <c:pt idx="37">
                  <c:v>77</c:v>
                </c:pt>
                <c:pt idx="38">
                  <c:v>78</c:v>
                </c:pt>
                <c:pt idx="39">
                  <c:v>79</c:v>
                </c:pt>
                <c:pt idx="40">
                  <c:v>80</c:v>
                </c:pt>
                <c:pt idx="41">
                  <c:v>81</c:v>
                </c:pt>
                <c:pt idx="42">
                  <c:v>82</c:v>
                </c:pt>
                <c:pt idx="43">
                  <c:v>83</c:v>
                </c:pt>
                <c:pt idx="44">
                  <c:v>84</c:v>
                </c:pt>
                <c:pt idx="45">
                  <c:v>85</c:v>
                </c:pt>
              </c:numCache>
            </c:numRef>
          </c:cat>
          <c:val>
            <c:numRef>
              <c:f>List1!$D$2:$D$47</c:f>
              <c:numCache>
                <c:formatCode>0.0%</c:formatCode>
                <c:ptCount val="46"/>
                <c:pt idx="0">
                  <c:v>1.7073587160662456E-4</c:v>
                </c:pt>
                <c:pt idx="1">
                  <c:v>0</c:v>
                </c:pt>
                <c:pt idx="2">
                  <c:v>0</c:v>
                </c:pt>
                <c:pt idx="3">
                  <c:v>1.575299306868305E-4</c:v>
                </c:pt>
                <c:pt idx="4">
                  <c:v>1.4475969889982628E-4</c:v>
                </c:pt>
                <c:pt idx="5">
                  <c:v>2.7122321670735016E-4</c:v>
                </c:pt>
                <c:pt idx="6">
                  <c:v>1.3689253935660506E-4</c:v>
                </c:pt>
                <c:pt idx="7">
                  <c:v>0</c:v>
                </c:pt>
                <c:pt idx="8">
                  <c:v>1.2776287210936502E-4</c:v>
                </c:pt>
                <c:pt idx="9">
                  <c:v>1.2295585884667404E-4</c:v>
                </c:pt>
                <c:pt idx="10">
                  <c:v>2.6198585276395077E-4</c:v>
                </c:pt>
                <c:pt idx="11">
                  <c:v>1.4914243102162565E-4</c:v>
                </c:pt>
                <c:pt idx="12">
                  <c:v>7.7663870767319041E-4</c:v>
                </c:pt>
                <c:pt idx="13">
                  <c:v>4.9309664694280081E-4</c:v>
                </c:pt>
                <c:pt idx="14">
                  <c:v>1.7452006980802793E-3</c:v>
                </c:pt>
                <c:pt idx="15">
                  <c:v>1.6534999081388941E-3</c:v>
                </c:pt>
                <c:pt idx="16">
                  <c:v>2.0892687559354228E-3</c:v>
                </c:pt>
                <c:pt idx="17">
                  <c:v>1.8604651162790699E-3</c:v>
                </c:pt>
                <c:pt idx="18">
                  <c:v>3.6396724294813468E-3</c:v>
                </c:pt>
                <c:pt idx="19">
                  <c:v>2.404258973037953E-3</c:v>
                </c:pt>
                <c:pt idx="20">
                  <c:v>2.5275320454955768E-3</c:v>
                </c:pt>
                <c:pt idx="21">
                  <c:v>1.6454134101192926E-3</c:v>
                </c:pt>
                <c:pt idx="22">
                  <c:v>3.003003003003003E-3</c:v>
                </c:pt>
                <c:pt idx="23">
                  <c:v>5.0010871928680145E-3</c:v>
                </c:pt>
                <c:pt idx="24">
                  <c:v>6.3362751753790452E-3</c:v>
                </c:pt>
                <c:pt idx="25">
                  <c:v>6.4089311556750055E-3</c:v>
                </c:pt>
                <c:pt idx="26">
                  <c:v>8.1143740340030909E-3</c:v>
                </c:pt>
                <c:pt idx="27">
                  <c:v>8.0313784086664172E-3</c:v>
                </c:pt>
                <c:pt idx="28">
                  <c:v>9.3102793083792521E-3</c:v>
                </c:pt>
                <c:pt idx="29">
                  <c:v>9.5764272559852662E-3</c:v>
                </c:pt>
                <c:pt idx="30">
                  <c:v>7.4735690849434926E-3</c:v>
                </c:pt>
                <c:pt idx="31">
                  <c:v>1.5143603133159269E-2</c:v>
                </c:pt>
                <c:pt idx="32">
                  <c:v>1.2924929178470254E-2</c:v>
                </c:pt>
                <c:pt idx="33">
                  <c:v>1.4779202279202279E-2</c:v>
                </c:pt>
                <c:pt idx="34">
                  <c:v>1.6218278954398015E-2</c:v>
                </c:pt>
                <c:pt idx="35">
                  <c:v>1.8590816136828406E-2</c:v>
                </c:pt>
                <c:pt idx="36">
                  <c:v>1.8036072144288578E-2</c:v>
                </c:pt>
                <c:pt idx="37">
                  <c:v>1.9620121060321436E-2</c:v>
                </c:pt>
                <c:pt idx="38">
                  <c:v>1.6852327906312484E-2</c:v>
                </c:pt>
                <c:pt idx="39">
                  <c:v>2.1878646441073513E-2</c:v>
                </c:pt>
                <c:pt idx="40">
                  <c:v>2.3699599876885195E-2</c:v>
                </c:pt>
                <c:pt idx="41">
                  <c:v>0.02</c:v>
                </c:pt>
                <c:pt idx="42">
                  <c:v>2.33843537414966E-2</c:v>
                </c:pt>
                <c:pt idx="43">
                  <c:v>2.2811918063314712E-2</c:v>
                </c:pt>
                <c:pt idx="44">
                  <c:v>1.6008537886872998E-2</c:v>
                </c:pt>
                <c:pt idx="45">
                  <c:v>1.4983713355048859E-2</c:v>
                </c:pt>
              </c:numCache>
            </c:numRef>
          </c:val>
          <c:extLst>
            <c:ext xmlns:c16="http://schemas.microsoft.com/office/drawing/2014/chart" uri="{C3380CC4-5D6E-409C-BE32-E72D297353CC}">
              <c16:uniqueId val="{00000002-8B76-4F29-9979-0B473BF90DE6}"/>
            </c:ext>
          </c:extLst>
        </c:ser>
        <c:ser>
          <c:idx val="3"/>
          <c:order val="3"/>
          <c:tx>
            <c:strRef>
              <c:f>List1!$E$1</c:f>
              <c:strCache>
                <c:ptCount val="1"/>
                <c:pt idx="0">
                  <c:v>4 onemocnění</c:v>
                </c:pt>
              </c:strCache>
            </c:strRef>
          </c:tx>
          <c:spPr>
            <a:solidFill>
              <a:srgbClr val="C00000"/>
            </a:solidFill>
            <a:ln>
              <a:noFill/>
            </a:ln>
            <a:effectLst/>
          </c:spPr>
          <c:cat>
            <c:numRef>
              <c:f>List1!$A$2:$A$47</c:f>
              <c:numCache>
                <c:formatCode>General</c:formatCode>
                <c:ptCount val="46"/>
                <c:pt idx="0">
                  <c:v>40</c:v>
                </c:pt>
                <c:pt idx="1">
                  <c:v>41</c:v>
                </c:pt>
                <c:pt idx="2">
                  <c:v>42</c:v>
                </c:pt>
                <c:pt idx="3">
                  <c:v>43</c:v>
                </c:pt>
                <c:pt idx="4">
                  <c:v>44</c:v>
                </c:pt>
                <c:pt idx="5">
                  <c:v>45</c:v>
                </c:pt>
                <c:pt idx="6">
                  <c:v>46</c:v>
                </c:pt>
                <c:pt idx="7">
                  <c:v>47</c:v>
                </c:pt>
                <c:pt idx="8">
                  <c:v>48</c:v>
                </c:pt>
                <c:pt idx="9">
                  <c:v>49</c:v>
                </c:pt>
                <c:pt idx="10">
                  <c:v>50</c:v>
                </c:pt>
                <c:pt idx="11">
                  <c:v>51</c:v>
                </c:pt>
                <c:pt idx="12">
                  <c:v>52</c:v>
                </c:pt>
                <c:pt idx="13">
                  <c:v>53</c:v>
                </c:pt>
                <c:pt idx="14">
                  <c:v>54</c:v>
                </c:pt>
                <c:pt idx="15">
                  <c:v>55</c:v>
                </c:pt>
                <c:pt idx="16">
                  <c:v>56</c:v>
                </c:pt>
                <c:pt idx="17">
                  <c:v>57</c:v>
                </c:pt>
                <c:pt idx="18">
                  <c:v>58</c:v>
                </c:pt>
                <c:pt idx="19">
                  <c:v>59</c:v>
                </c:pt>
                <c:pt idx="20">
                  <c:v>60</c:v>
                </c:pt>
                <c:pt idx="21">
                  <c:v>61</c:v>
                </c:pt>
                <c:pt idx="22">
                  <c:v>62</c:v>
                </c:pt>
                <c:pt idx="23">
                  <c:v>63</c:v>
                </c:pt>
                <c:pt idx="24">
                  <c:v>64</c:v>
                </c:pt>
                <c:pt idx="25">
                  <c:v>65</c:v>
                </c:pt>
                <c:pt idx="26">
                  <c:v>66</c:v>
                </c:pt>
                <c:pt idx="27">
                  <c:v>67</c:v>
                </c:pt>
                <c:pt idx="28">
                  <c:v>68</c:v>
                </c:pt>
                <c:pt idx="29">
                  <c:v>69</c:v>
                </c:pt>
                <c:pt idx="30">
                  <c:v>70</c:v>
                </c:pt>
                <c:pt idx="31">
                  <c:v>71</c:v>
                </c:pt>
                <c:pt idx="32">
                  <c:v>72</c:v>
                </c:pt>
                <c:pt idx="33">
                  <c:v>73</c:v>
                </c:pt>
                <c:pt idx="34">
                  <c:v>74</c:v>
                </c:pt>
                <c:pt idx="35">
                  <c:v>75</c:v>
                </c:pt>
                <c:pt idx="36">
                  <c:v>76</c:v>
                </c:pt>
                <c:pt idx="37">
                  <c:v>77</c:v>
                </c:pt>
                <c:pt idx="38">
                  <c:v>78</c:v>
                </c:pt>
                <c:pt idx="39">
                  <c:v>79</c:v>
                </c:pt>
                <c:pt idx="40">
                  <c:v>80</c:v>
                </c:pt>
                <c:pt idx="41">
                  <c:v>81</c:v>
                </c:pt>
                <c:pt idx="42">
                  <c:v>82</c:v>
                </c:pt>
                <c:pt idx="43">
                  <c:v>83</c:v>
                </c:pt>
                <c:pt idx="44">
                  <c:v>84</c:v>
                </c:pt>
                <c:pt idx="45">
                  <c:v>85</c:v>
                </c:pt>
              </c:numCache>
            </c:numRef>
          </c:cat>
          <c:val>
            <c:numRef>
              <c:f>List1!$E$2:$E$47</c:f>
              <c:numCache>
                <c:formatCode>0.0%</c:formatCode>
                <c:ptCount val="4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1.8372221201543268E-4</c:v>
                </c:pt>
                <c:pt idx="16">
                  <c:v>0</c:v>
                </c:pt>
                <c:pt idx="17">
                  <c:v>0</c:v>
                </c:pt>
                <c:pt idx="18">
                  <c:v>0</c:v>
                </c:pt>
                <c:pt idx="19">
                  <c:v>1.7173278378842521E-4</c:v>
                </c:pt>
                <c:pt idx="20">
                  <c:v>0</c:v>
                </c:pt>
                <c:pt idx="21">
                  <c:v>0</c:v>
                </c:pt>
                <c:pt idx="22">
                  <c:v>0</c:v>
                </c:pt>
                <c:pt idx="23">
                  <c:v>0</c:v>
                </c:pt>
                <c:pt idx="24">
                  <c:v>2.2629554197782303E-4</c:v>
                </c:pt>
                <c:pt idx="25">
                  <c:v>4.1347942939838741E-4</c:v>
                </c:pt>
                <c:pt idx="26">
                  <c:v>0</c:v>
                </c:pt>
                <c:pt idx="27">
                  <c:v>1.8677624206200972E-4</c:v>
                </c:pt>
                <c:pt idx="28">
                  <c:v>1.9000570017100514E-4</c:v>
                </c:pt>
                <c:pt idx="29">
                  <c:v>0</c:v>
                </c:pt>
                <c:pt idx="30">
                  <c:v>3.6456434560699962E-4</c:v>
                </c:pt>
                <c:pt idx="31">
                  <c:v>1.0443864229765013E-3</c:v>
                </c:pt>
                <c:pt idx="32">
                  <c:v>5.3116147308781875E-4</c:v>
                </c:pt>
                <c:pt idx="33">
                  <c:v>1.7806267806267807E-4</c:v>
                </c:pt>
                <c:pt idx="34">
                  <c:v>1.3356229727151307E-3</c:v>
                </c:pt>
                <c:pt idx="35">
                  <c:v>1.3013571295779885E-3</c:v>
                </c:pt>
                <c:pt idx="36">
                  <c:v>1.2752778283840408E-3</c:v>
                </c:pt>
                <c:pt idx="37">
                  <c:v>6.2617407639323729E-4</c:v>
                </c:pt>
                <c:pt idx="38">
                  <c:v>1.7137960582690661E-3</c:v>
                </c:pt>
                <c:pt idx="39">
                  <c:v>8.7514585764294052E-4</c:v>
                </c:pt>
                <c:pt idx="40">
                  <c:v>6.1557402277623882E-4</c:v>
                </c:pt>
                <c:pt idx="41">
                  <c:v>1.5384615384615385E-3</c:v>
                </c:pt>
                <c:pt idx="42">
                  <c:v>1.7006802721088435E-3</c:v>
                </c:pt>
                <c:pt idx="43">
                  <c:v>0</c:v>
                </c:pt>
                <c:pt idx="44">
                  <c:v>5.3361792956243333E-4</c:v>
                </c:pt>
                <c:pt idx="45">
                  <c:v>1.9543973941368079E-3</c:v>
                </c:pt>
              </c:numCache>
            </c:numRef>
          </c:val>
          <c:extLst>
            <c:ext xmlns:c16="http://schemas.microsoft.com/office/drawing/2014/chart" uri="{C3380CC4-5D6E-409C-BE32-E72D297353CC}">
              <c16:uniqueId val="{00000003-8B76-4F29-9979-0B473BF90DE6}"/>
            </c:ext>
          </c:extLst>
        </c:ser>
        <c:dLbls>
          <c:showLegendKey val="0"/>
          <c:showVal val="0"/>
          <c:showCatName val="0"/>
          <c:showSerName val="0"/>
          <c:showPercent val="0"/>
          <c:showBubbleSize val="0"/>
        </c:dLbls>
        <c:axId val="301044240"/>
        <c:axId val="1172760512"/>
      </c:areaChart>
      <c:lineChart>
        <c:grouping val="standard"/>
        <c:varyColors val="0"/>
        <c:ser>
          <c:idx val="4"/>
          <c:order val="4"/>
          <c:tx>
            <c:strRef>
              <c:f>List1!$F$1</c:f>
              <c:strCache>
                <c:ptCount val="1"/>
                <c:pt idx="0">
                  <c:v>DM</c:v>
                </c:pt>
              </c:strCache>
            </c:strRef>
          </c:tx>
          <c:spPr>
            <a:ln w="28575" cap="rnd">
              <a:solidFill>
                <a:srgbClr val="00FF00"/>
              </a:solidFill>
              <a:round/>
            </a:ln>
            <a:effectLst/>
          </c:spPr>
          <c:marker>
            <c:symbol val="none"/>
          </c:marker>
          <c:cat>
            <c:numRef>
              <c:f>List1!$A$2:$A$47</c:f>
              <c:numCache>
                <c:formatCode>General</c:formatCode>
                <c:ptCount val="46"/>
                <c:pt idx="0">
                  <c:v>40</c:v>
                </c:pt>
                <c:pt idx="1">
                  <c:v>41</c:v>
                </c:pt>
                <c:pt idx="2">
                  <c:v>42</c:v>
                </c:pt>
                <c:pt idx="3">
                  <c:v>43</c:v>
                </c:pt>
                <c:pt idx="4">
                  <c:v>44</c:v>
                </c:pt>
                <c:pt idx="5">
                  <c:v>45</c:v>
                </c:pt>
                <c:pt idx="6">
                  <c:v>46</c:v>
                </c:pt>
                <c:pt idx="7">
                  <c:v>47</c:v>
                </c:pt>
                <c:pt idx="8">
                  <c:v>48</c:v>
                </c:pt>
                <c:pt idx="9">
                  <c:v>49</c:v>
                </c:pt>
                <c:pt idx="10">
                  <c:v>50</c:v>
                </c:pt>
                <c:pt idx="11">
                  <c:v>51</c:v>
                </c:pt>
                <c:pt idx="12">
                  <c:v>52</c:v>
                </c:pt>
                <c:pt idx="13">
                  <c:v>53</c:v>
                </c:pt>
                <c:pt idx="14">
                  <c:v>54</c:v>
                </c:pt>
                <c:pt idx="15">
                  <c:v>55</c:v>
                </c:pt>
                <c:pt idx="16">
                  <c:v>56</c:v>
                </c:pt>
                <c:pt idx="17">
                  <c:v>57</c:v>
                </c:pt>
                <c:pt idx="18">
                  <c:v>58</c:v>
                </c:pt>
                <c:pt idx="19">
                  <c:v>59</c:v>
                </c:pt>
                <c:pt idx="20">
                  <c:v>60</c:v>
                </c:pt>
                <c:pt idx="21">
                  <c:v>61</c:v>
                </c:pt>
                <c:pt idx="22">
                  <c:v>62</c:v>
                </c:pt>
                <c:pt idx="23">
                  <c:v>63</c:v>
                </c:pt>
                <c:pt idx="24">
                  <c:v>64</c:v>
                </c:pt>
                <c:pt idx="25">
                  <c:v>65</c:v>
                </c:pt>
                <c:pt idx="26">
                  <c:v>66</c:v>
                </c:pt>
                <c:pt idx="27">
                  <c:v>67</c:v>
                </c:pt>
                <c:pt idx="28">
                  <c:v>68</c:v>
                </c:pt>
                <c:pt idx="29">
                  <c:v>69</c:v>
                </c:pt>
                <c:pt idx="30">
                  <c:v>70</c:v>
                </c:pt>
                <c:pt idx="31">
                  <c:v>71</c:v>
                </c:pt>
                <c:pt idx="32">
                  <c:v>72</c:v>
                </c:pt>
                <c:pt idx="33">
                  <c:v>73</c:v>
                </c:pt>
                <c:pt idx="34">
                  <c:v>74</c:v>
                </c:pt>
                <c:pt idx="35">
                  <c:v>75</c:v>
                </c:pt>
                <c:pt idx="36">
                  <c:v>76</c:v>
                </c:pt>
                <c:pt idx="37">
                  <c:v>77</c:v>
                </c:pt>
                <c:pt idx="38">
                  <c:v>78</c:v>
                </c:pt>
                <c:pt idx="39">
                  <c:v>79</c:v>
                </c:pt>
                <c:pt idx="40">
                  <c:v>80</c:v>
                </c:pt>
                <c:pt idx="41">
                  <c:v>81</c:v>
                </c:pt>
                <c:pt idx="42">
                  <c:v>82</c:v>
                </c:pt>
                <c:pt idx="43">
                  <c:v>83</c:v>
                </c:pt>
                <c:pt idx="44">
                  <c:v>84</c:v>
                </c:pt>
                <c:pt idx="45">
                  <c:v>85</c:v>
                </c:pt>
              </c:numCache>
            </c:numRef>
          </c:cat>
          <c:val>
            <c:numRef>
              <c:f>List1!$F$2:$F$47</c:f>
              <c:numCache>
                <c:formatCode>0.0%</c:formatCode>
                <c:ptCount val="46"/>
                <c:pt idx="0">
                  <c:v>2.2537135052074442E-2</c:v>
                </c:pt>
                <c:pt idx="1">
                  <c:v>1.8540568123830585E-2</c:v>
                </c:pt>
                <c:pt idx="2">
                  <c:v>2.5628140703517589E-2</c:v>
                </c:pt>
                <c:pt idx="3">
                  <c:v>2.7725267800882167E-2</c:v>
                </c:pt>
                <c:pt idx="4">
                  <c:v>3.1412854661262306E-2</c:v>
                </c:pt>
                <c:pt idx="5">
                  <c:v>3.5801464605370217E-2</c:v>
                </c:pt>
                <c:pt idx="6">
                  <c:v>3.5455167693360712E-2</c:v>
                </c:pt>
                <c:pt idx="7">
                  <c:v>4.3255037864202282E-2</c:v>
                </c:pt>
                <c:pt idx="8">
                  <c:v>4.0500830458668709E-2</c:v>
                </c:pt>
                <c:pt idx="9">
                  <c:v>4.7829829091356205E-2</c:v>
                </c:pt>
                <c:pt idx="10">
                  <c:v>6.0125753209326699E-2</c:v>
                </c:pt>
                <c:pt idx="11">
                  <c:v>6.0700969425801637E-2</c:v>
                </c:pt>
                <c:pt idx="12">
                  <c:v>6.9276172724448581E-2</c:v>
                </c:pt>
                <c:pt idx="13">
                  <c:v>8.0210387902695593E-2</c:v>
                </c:pt>
                <c:pt idx="14">
                  <c:v>9.2495636998254804E-2</c:v>
                </c:pt>
                <c:pt idx="15">
                  <c:v>9.241227264376263E-2</c:v>
                </c:pt>
                <c:pt idx="16">
                  <c:v>0.101994301994302</c:v>
                </c:pt>
                <c:pt idx="17">
                  <c:v>0.11032558139534884</c:v>
                </c:pt>
                <c:pt idx="18">
                  <c:v>0.11847133757961784</c:v>
                </c:pt>
                <c:pt idx="19">
                  <c:v>0.12296067319251246</c:v>
                </c:pt>
                <c:pt idx="20">
                  <c:v>0.1301679003430222</c:v>
                </c:pt>
                <c:pt idx="21">
                  <c:v>0.13636363636363635</c:v>
                </c:pt>
                <c:pt idx="22">
                  <c:v>0.1462891462891463</c:v>
                </c:pt>
                <c:pt idx="23">
                  <c:v>0.16068710589258534</c:v>
                </c:pt>
                <c:pt idx="24">
                  <c:v>0.1690427698574338</c:v>
                </c:pt>
                <c:pt idx="25">
                  <c:v>0.18647922265867273</c:v>
                </c:pt>
                <c:pt idx="26">
                  <c:v>0.19242658423493045</c:v>
                </c:pt>
                <c:pt idx="27">
                  <c:v>0.19200597683974599</c:v>
                </c:pt>
                <c:pt idx="28">
                  <c:v>0.21394641839255177</c:v>
                </c:pt>
                <c:pt idx="29">
                  <c:v>0.20644567219152854</c:v>
                </c:pt>
                <c:pt idx="30">
                  <c:v>0.23423259205249727</c:v>
                </c:pt>
                <c:pt idx="31">
                  <c:v>0.24908616187989557</c:v>
                </c:pt>
                <c:pt idx="32">
                  <c:v>0.24327195467422097</c:v>
                </c:pt>
                <c:pt idx="33">
                  <c:v>0.26460113960113962</c:v>
                </c:pt>
                <c:pt idx="34">
                  <c:v>0.2636901354703301</c:v>
                </c:pt>
                <c:pt idx="35">
                  <c:v>0.27272727272727271</c:v>
                </c:pt>
                <c:pt idx="36">
                  <c:v>0.27910366186919294</c:v>
                </c:pt>
                <c:pt idx="37">
                  <c:v>0.29304946775203505</c:v>
                </c:pt>
                <c:pt idx="38">
                  <c:v>0.29305912596401029</c:v>
                </c:pt>
                <c:pt idx="39">
                  <c:v>0.28354725787631274</c:v>
                </c:pt>
                <c:pt idx="40">
                  <c:v>0.30193905817174516</c:v>
                </c:pt>
                <c:pt idx="41">
                  <c:v>0.27307692307692305</c:v>
                </c:pt>
                <c:pt idx="42">
                  <c:v>0.27423469387755101</c:v>
                </c:pt>
                <c:pt idx="43">
                  <c:v>0.27700186219739292</c:v>
                </c:pt>
                <c:pt idx="44">
                  <c:v>0.25240128068303097</c:v>
                </c:pt>
                <c:pt idx="45">
                  <c:v>0.25276872964169383</c:v>
                </c:pt>
              </c:numCache>
            </c:numRef>
          </c:val>
          <c:smooth val="0"/>
          <c:extLst>
            <c:ext xmlns:c16="http://schemas.microsoft.com/office/drawing/2014/chart" uri="{C3380CC4-5D6E-409C-BE32-E72D297353CC}">
              <c16:uniqueId val="{00000004-8B76-4F29-9979-0B473BF90DE6}"/>
            </c:ext>
          </c:extLst>
        </c:ser>
        <c:dLbls>
          <c:showLegendKey val="0"/>
          <c:showVal val="0"/>
          <c:showCatName val="0"/>
          <c:showSerName val="0"/>
          <c:showPercent val="0"/>
          <c:showBubbleSize val="0"/>
        </c:dLbls>
        <c:marker val="1"/>
        <c:smooth val="0"/>
        <c:axId val="301044240"/>
        <c:axId val="1172760512"/>
      </c:lineChart>
      <c:catAx>
        <c:axId val="301044240"/>
        <c:scaling>
          <c:orientation val="minMax"/>
        </c:scaling>
        <c:delete val="0"/>
        <c:axPos val="b"/>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b="1"/>
                  <a:t>Věk</a:t>
                </a:r>
              </a:p>
            </c:rich>
          </c:tx>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1172760512"/>
        <c:crosses val="autoZero"/>
        <c:auto val="1"/>
        <c:lblAlgn val="ctr"/>
        <c:lblOffset val="100"/>
        <c:tickLblSkip val="5"/>
        <c:tickMarkSkip val="1"/>
        <c:noMultiLvlLbl val="0"/>
      </c:catAx>
      <c:valAx>
        <c:axId val="1172760512"/>
        <c:scaling>
          <c:orientation val="minMax"/>
          <c:max val="0.60000000000000009"/>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t>Podíl populace HKK</a:t>
                </a:r>
              </a:p>
            </c:rich>
          </c:tx>
          <c:layout>
            <c:manualLayout>
              <c:xMode val="edge"/>
              <c:yMode val="edge"/>
              <c:x val="1.2694682103124589E-2"/>
              <c:y val="0.1935490469700232"/>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010442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cs-CZ"/>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10501193317422"/>
          <c:y val="6.4308681672025719E-2"/>
          <c:w val="0.85680190930787592"/>
          <c:h val="0.7588424437299035"/>
        </c:manualLayout>
      </c:layout>
      <c:lineChart>
        <c:grouping val="standard"/>
        <c:varyColors val="0"/>
        <c:ser>
          <c:idx val="0"/>
          <c:order val="0"/>
          <c:tx>
            <c:strRef>
              <c:f>Sheet1!$A$2</c:f>
              <c:strCache>
                <c:ptCount val="1"/>
                <c:pt idx="0">
                  <c:v>inc</c:v>
                </c:pt>
              </c:strCache>
            </c:strRef>
          </c:tx>
          <c:spPr>
            <a:ln w="2538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299.57389999999998</c:v>
                </c:pt>
                <c:pt idx="1">
                  <c:v>318.65260000000001</c:v>
                </c:pt>
                <c:pt idx="2">
                  <c:v>319.92959999999999</c:v>
                </c:pt>
                <c:pt idx="3">
                  <c:v>323.71449999999999</c:v>
                </c:pt>
                <c:pt idx="4">
                  <c:v>336.54579999999999</c:v>
                </c:pt>
                <c:pt idx="5">
                  <c:v>346.63420000000002</c:v>
                </c:pt>
                <c:pt idx="6">
                  <c:v>347.96170000000001</c:v>
                </c:pt>
                <c:pt idx="7">
                  <c:v>352.6454</c:v>
                </c:pt>
                <c:pt idx="8">
                  <c:v>355.18610000000001</c:v>
                </c:pt>
                <c:pt idx="9">
                  <c:v>333.21879999999999</c:v>
                </c:pt>
                <c:pt idx="10">
                  <c:v>385.19659999999999</c:v>
                </c:pt>
                <c:pt idx="11">
                  <c:v>372.23489999999998</c:v>
                </c:pt>
                <c:pt idx="12">
                  <c:v>406.05549999999999</c:v>
                </c:pt>
                <c:pt idx="13">
                  <c:v>378.59789999999998</c:v>
                </c:pt>
                <c:pt idx="14">
                  <c:v>430.92309999999998</c:v>
                </c:pt>
                <c:pt idx="15">
                  <c:v>449.38389999999998</c:v>
                </c:pt>
                <c:pt idx="16">
                  <c:v>486.0446</c:v>
                </c:pt>
                <c:pt idx="17">
                  <c:v>503.40190000000001</c:v>
                </c:pt>
                <c:pt idx="18">
                  <c:v>521.07619999999997</c:v>
                </c:pt>
                <c:pt idx="19">
                  <c:v>549.553</c:v>
                </c:pt>
                <c:pt idx="20">
                  <c:v>550.55709999999999</c:v>
                </c:pt>
                <c:pt idx="21">
                  <c:v>543.00959999999998</c:v>
                </c:pt>
                <c:pt idx="22">
                  <c:v>550.49159999999995</c:v>
                </c:pt>
                <c:pt idx="23">
                  <c:v>535.98940000000005</c:v>
                </c:pt>
                <c:pt idx="24">
                  <c:v>574.16890000000001</c:v>
                </c:pt>
                <c:pt idx="25">
                  <c:v>616.96040000000005</c:v>
                </c:pt>
                <c:pt idx="26">
                  <c:v>633.11289999999997</c:v>
                </c:pt>
                <c:pt idx="27">
                  <c:v>625.88469999999995</c:v>
                </c:pt>
                <c:pt idx="28">
                  <c:v>636.28380000000004</c:v>
                </c:pt>
                <c:pt idx="29">
                  <c:v>631.21939999999995</c:v>
                </c:pt>
                <c:pt idx="30">
                  <c:v>668.58130000000006</c:v>
                </c:pt>
                <c:pt idx="31">
                  <c:v>698.96050000000002</c:v>
                </c:pt>
                <c:pt idx="32">
                  <c:v>703.49900000000002</c:v>
                </c:pt>
                <c:pt idx="33">
                  <c:v>747.01409999999998</c:v>
                </c:pt>
                <c:pt idx="34">
                  <c:v>779.44550000000004</c:v>
                </c:pt>
                <c:pt idx="35">
                  <c:v>795.49829999999997</c:v>
                </c:pt>
                <c:pt idx="36">
                  <c:v>815.78570000000002</c:v>
                </c:pt>
                <c:pt idx="37">
                  <c:v>853.66660000000002</c:v>
                </c:pt>
                <c:pt idx="38" formatCode="#,##0.00">
                  <c:v>911.75720000000001</c:v>
                </c:pt>
                <c:pt idx="39" formatCode="#,##0.00">
                  <c:v>879.86929999999995</c:v>
                </c:pt>
                <c:pt idx="40" formatCode="#,##0.00">
                  <c:v>898.54719999999998</c:v>
                </c:pt>
                <c:pt idx="41" formatCode="#,##0.00">
                  <c:v>891.96749999999997</c:v>
                </c:pt>
                <c:pt idx="42" formatCode="#,##0.00">
                  <c:v>916.36249999999995</c:v>
                </c:pt>
                <c:pt idx="43">
                  <c:v>869.66139999999996</c:v>
                </c:pt>
                <c:pt idx="44" formatCode="#,##0.00">
                  <c:v>932.44359999999995</c:v>
                </c:pt>
                <c:pt idx="45" formatCode="#,##0.00">
                  <c:v>922.23339999999996</c:v>
                </c:pt>
                <c:pt idx="46" formatCode="#,##0.00">
                  <c:v>943.5009</c:v>
                </c:pt>
              </c:numCache>
            </c:numRef>
          </c:val>
          <c:smooth val="0"/>
          <c:extLst>
            <c:ext xmlns:c16="http://schemas.microsoft.com/office/drawing/2014/chart" uri="{C3380CC4-5D6E-409C-BE32-E72D297353CC}">
              <c16:uniqueId val="{00000000-293C-4C92-95E6-C9E04681DFA8}"/>
            </c:ext>
          </c:extLst>
        </c:ser>
        <c:ser>
          <c:idx val="2"/>
          <c:order val="1"/>
          <c:tx>
            <c:strRef>
              <c:f>Sheet1!#REF!</c:f>
              <c:strCache>
                <c:ptCount val="1"/>
                <c:pt idx="0">
                  <c:v>#REF!</c:v>
                </c:pt>
              </c:strCache>
            </c:strRef>
          </c:tx>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1-293C-4C92-95E6-C9E04681DFA8}"/>
            </c:ext>
          </c:extLst>
        </c:ser>
        <c:ser>
          <c:idx val="3"/>
          <c:order val="2"/>
          <c:tx>
            <c:strRef>
              <c:f>Sheet1!$A$3</c:f>
              <c:strCache>
                <c:ptCount val="1"/>
                <c:pt idx="0">
                  <c:v>mort</c:v>
                </c:pt>
              </c:strCache>
            </c:strRef>
          </c:tx>
          <c:spPr>
            <a:ln w="25400">
              <a:solidFill>
                <a:srgbClr val="0000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3">
                  <c:v>189.74680000000001</c:v>
                </c:pt>
                <c:pt idx="4">
                  <c:v>201.0094</c:v>
                </c:pt>
                <c:pt idx="5">
                  <c:v>204.66550000000001</c:v>
                </c:pt>
                <c:pt idx="6">
                  <c:v>217.9829</c:v>
                </c:pt>
                <c:pt idx="7">
                  <c:v>206.08529999999999</c:v>
                </c:pt>
                <c:pt idx="8">
                  <c:v>214.6703</c:v>
                </c:pt>
                <c:pt idx="9">
                  <c:v>220.73390000000001</c:v>
                </c:pt>
                <c:pt idx="10">
                  <c:v>242.7749</c:v>
                </c:pt>
                <c:pt idx="11">
                  <c:v>224.18430000000001</c:v>
                </c:pt>
                <c:pt idx="12">
                  <c:v>254.3399</c:v>
                </c:pt>
                <c:pt idx="13">
                  <c:v>249.1328</c:v>
                </c:pt>
                <c:pt idx="14">
                  <c:v>273.96749999999997</c:v>
                </c:pt>
                <c:pt idx="15">
                  <c:v>261.14429999999999</c:v>
                </c:pt>
                <c:pt idx="16">
                  <c:v>266.72899999999998</c:v>
                </c:pt>
                <c:pt idx="17">
                  <c:v>267.43950000000001</c:v>
                </c:pt>
                <c:pt idx="18">
                  <c:v>263.45240000000001</c:v>
                </c:pt>
                <c:pt idx="19">
                  <c:v>263.58969999999999</c:v>
                </c:pt>
                <c:pt idx="20">
                  <c:v>272.71460000000002</c:v>
                </c:pt>
                <c:pt idx="21">
                  <c:v>265.91160000000002</c:v>
                </c:pt>
                <c:pt idx="22">
                  <c:v>282.7038</c:v>
                </c:pt>
                <c:pt idx="23">
                  <c:v>292.9298</c:v>
                </c:pt>
                <c:pt idx="24">
                  <c:v>270.96660000000003</c:v>
                </c:pt>
                <c:pt idx="25">
                  <c:v>296.43110000000001</c:v>
                </c:pt>
                <c:pt idx="26">
                  <c:v>294.07909999999998</c:v>
                </c:pt>
                <c:pt idx="27">
                  <c:v>283.57839999999999</c:v>
                </c:pt>
                <c:pt idx="28">
                  <c:v>262.45249999999999</c:v>
                </c:pt>
                <c:pt idx="29">
                  <c:v>265.70310000000001</c:v>
                </c:pt>
                <c:pt idx="30">
                  <c:v>261.97089999999997</c:v>
                </c:pt>
                <c:pt idx="31">
                  <c:v>259.98759999999999</c:v>
                </c:pt>
                <c:pt idx="32">
                  <c:v>261.50170000000003</c:v>
                </c:pt>
                <c:pt idx="33">
                  <c:v>265.31169999999997</c:v>
                </c:pt>
                <c:pt idx="34">
                  <c:v>256.5437</c:v>
                </c:pt>
                <c:pt idx="35">
                  <c:v>265.39409999999998</c:v>
                </c:pt>
                <c:pt idx="36">
                  <c:v>263.41419999999999</c:v>
                </c:pt>
                <c:pt idx="37">
                  <c:v>255.68979999999999</c:v>
                </c:pt>
                <c:pt idx="38">
                  <c:v>266.42259999999999</c:v>
                </c:pt>
                <c:pt idx="39">
                  <c:v>252.3973</c:v>
                </c:pt>
                <c:pt idx="40">
                  <c:v>274.87110000000001</c:v>
                </c:pt>
                <c:pt idx="41">
                  <c:v>269.92259999999999</c:v>
                </c:pt>
                <c:pt idx="42">
                  <c:v>279.7174</c:v>
                </c:pt>
                <c:pt idx="43">
                  <c:v>276.64890000000003</c:v>
                </c:pt>
                <c:pt idx="44">
                  <c:v>266.053</c:v>
                </c:pt>
                <c:pt idx="45">
                  <c:v>277.94560000000001</c:v>
                </c:pt>
                <c:pt idx="46">
                  <c:v>259.51830000000001</c:v>
                </c:pt>
              </c:numCache>
            </c:numRef>
          </c:val>
          <c:smooth val="0"/>
          <c:extLst>
            <c:ext xmlns:c16="http://schemas.microsoft.com/office/drawing/2014/chart" uri="{C3380CC4-5D6E-409C-BE32-E72D297353CC}">
              <c16:uniqueId val="{00000002-293C-4C92-95E6-C9E04681DFA8}"/>
            </c:ext>
          </c:extLst>
        </c:ser>
        <c:ser>
          <c:idx val="1"/>
          <c:order val="3"/>
          <c:tx>
            <c:strRef>
              <c:f>Sheet1!$A$4</c:f>
              <c:strCache>
                <c:ptCount val="1"/>
              </c:strCache>
            </c:strRef>
          </c:tx>
          <c:spPr>
            <a:ln w="12690">
              <a:solidFill>
                <a:srgbClr val="000000"/>
              </a:solidFill>
              <a:prstDash val="solid"/>
            </a:ln>
          </c:spPr>
          <c:marker>
            <c:symbol val="square"/>
            <c:size val="4"/>
            <c:spPr>
              <a:solidFill>
                <a:srgbClr val="808080"/>
              </a:solidFill>
              <a:ln>
                <a:solidFill>
                  <a:srgbClr val="000000"/>
                </a:solidFill>
                <a:prstDash val="solid"/>
              </a:ln>
            </c:spPr>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numCache>
            </c:numRef>
          </c:val>
          <c:smooth val="0"/>
          <c:extLst>
            <c:ext xmlns:c16="http://schemas.microsoft.com/office/drawing/2014/chart" uri="{C3380CC4-5D6E-409C-BE32-E72D297353CC}">
              <c16:uniqueId val="{00000003-293C-4C92-95E6-C9E04681DFA8}"/>
            </c:ext>
          </c:extLst>
        </c:ser>
        <c:dLbls>
          <c:showLegendKey val="0"/>
          <c:showVal val="0"/>
          <c:showCatName val="0"/>
          <c:showSerName val="0"/>
          <c:showPercent val="0"/>
          <c:showBubbleSize val="0"/>
        </c:dLbls>
        <c:smooth val="0"/>
        <c:axId val="394248272"/>
        <c:axId val="1"/>
      </c:lineChart>
      <c:catAx>
        <c:axId val="394248272"/>
        <c:scaling>
          <c:orientation val="minMax"/>
        </c:scaling>
        <c:delete val="0"/>
        <c:axPos val="b"/>
        <c:numFmt formatCode="General" sourceLinked="1"/>
        <c:majorTickMark val="out"/>
        <c:minorTickMark val="none"/>
        <c:tickLblPos val="nextTo"/>
        <c:spPr>
          <a:ln w="3172">
            <a:solidFill>
              <a:schemeClr val="tx1"/>
            </a:solidFill>
            <a:prstDash val="solid"/>
          </a:ln>
        </c:spPr>
        <c:txPr>
          <a:bodyPr rot="-270000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1"/>
        <c:crossesAt val="0"/>
        <c:auto val="1"/>
        <c:lblAlgn val="ctr"/>
        <c:lblOffset val="100"/>
        <c:tickLblSkip val="2"/>
        <c:tickMarkSkip val="1"/>
        <c:noMultiLvlLbl val="0"/>
      </c:catAx>
      <c:valAx>
        <c:axId val="1"/>
        <c:scaling>
          <c:orientation val="minMax"/>
          <c:max val="1000"/>
          <c:min val="0"/>
        </c:scaling>
        <c:delete val="0"/>
        <c:axPos val="l"/>
        <c:numFmt formatCode="#,##0" sourceLinked="0"/>
        <c:majorTickMark val="in"/>
        <c:minorTickMark val="in"/>
        <c:tickLblPos val="nextTo"/>
        <c:spPr>
          <a:ln w="3172">
            <a:solidFill>
              <a:schemeClr val="tx1"/>
            </a:solidFill>
            <a:prstDash val="solid"/>
          </a:ln>
        </c:spPr>
        <c:txPr>
          <a:bodyPr rot="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394248272"/>
        <c:crosses val="autoZero"/>
        <c:crossBetween val="midCat"/>
      </c:valAx>
      <c:spPr>
        <a:noFill/>
        <a:ln w="25380">
          <a:noFill/>
        </a:ln>
      </c:spPr>
    </c:plotArea>
    <c:plotVisOnly val="1"/>
    <c:dispBlanksAs val="gap"/>
    <c:showDLblsOverMax val="0"/>
  </c:chart>
  <c:spPr>
    <a:noFill/>
    <a:ln>
      <a:noFill/>
    </a:ln>
  </c:spPr>
  <c:txPr>
    <a:bodyPr/>
    <a:lstStyle/>
    <a:p>
      <a:pPr>
        <a:defRPr sz="1199" b="1" i="0" u="none" strike="noStrike" baseline="0">
          <a:solidFill>
            <a:schemeClr val="tx1"/>
          </a:solidFill>
          <a:latin typeface="Arial"/>
          <a:ea typeface="Arial"/>
          <a:cs typeface="Arial"/>
        </a:defRPr>
      </a:pPr>
      <a:endParaRPr lang="cs-CZ"/>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7534578031878918"/>
          <c:h val="0.88423645320197042"/>
        </c:manualLayout>
      </c:layout>
      <c:lineChart>
        <c:grouping val="standard"/>
        <c:varyColors val="0"/>
        <c:ser>
          <c:idx val="3"/>
          <c:order val="0"/>
          <c:tx>
            <c:strRef>
              <c:f>Sheet1!$A$2</c:f>
              <c:strCache>
                <c:ptCount val="1"/>
                <c:pt idx="0">
                  <c:v>kohorta 1994–1999</c:v>
                </c:pt>
              </c:strCache>
            </c:strRef>
          </c:tx>
          <c:spPr>
            <a:ln w="19050">
              <a:noFill/>
            </a:ln>
          </c:spPr>
          <c:marker>
            <c:symbol val="x"/>
            <c:size val="8"/>
            <c:spPr>
              <a:no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Sheet1!$B$2:$F$2</c:f>
              <c:numCache>
                <c:formatCode>0.000</c:formatCode>
                <c:ptCount val="5"/>
                <c:pt idx="0">
                  <c:v>0.22235225277940315</c:v>
                </c:pt>
                <c:pt idx="1">
                  <c:v>0.2</c:v>
                </c:pt>
                <c:pt idx="2">
                  <c:v>0.14814814814814814</c:v>
                </c:pt>
                <c:pt idx="3">
                  <c:v>0.20512820512820512</c:v>
                </c:pt>
                <c:pt idx="4">
                  <c:v>0.30463576158940397</c:v>
                </c:pt>
              </c:numCache>
            </c:numRef>
          </c:val>
          <c:smooth val="0"/>
          <c:extLst>
            <c:ext xmlns:c16="http://schemas.microsoft.com/office/drawing/2014/chart" uri="{C3380CC4-5D6E-409C-BE32-E72D297353CC}">
              <c16:uniqueId val="{00000000-ADA0-4AE2-81AA-30EFA57A9E54}"/>
            </c:ext>
          </c:extLst>
        </c:ser>
        <c:ser>
          <c:idx val="12"/>
          <c:order val="1"/>
          <c:tx>
            <c:strRef>
              <c:f>Sheet1!$A$3</c:f>
              <c:strCache>
                <c:ptCount val="1"/>
                <c:pt idx="0">
                  <c:v>kohorta 2000–2009</c:v>
                </c:pt>
              </c:strCache>
            </c:strRef>
          </c:tx>
          <c:spPr>
            <a:ln w="19050">
              <a:noFill/>
            </a:ln>
          </c:spPr>
          <c:marker>
            <c:symbol val="square"/>
            <c:size val="8"/>
            <c:spPr>
              <a:no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Sheet1!$B$3:$F$3</c:f>
              <c:numCache>
                <c:formatCode>0.000</c:formatCode>
                <c:ptCount val="5"/>
                <c:pt idx="0">
                  <c:v>0.16899689303151355</c:v>
                </c:pt>
                <c:pt idx="1">
                  <c:v>9.375E-2</c:v>
                </c:pt>
                <c:pt idx="2">
                  <c:v>0.10430686406460296</c:v>
                </c:pt>
                <c:pt idx="3">
                  <c:v>0.14382731021101139</c:v>
                </c:pt>
                <c:pt idx="4">
                  <c:v>0.23575210214886327</c:v>
                </c:pt>
              </c:numCache>
            </c:numRef>
          </c:val>
          <c:smooth val="0"/>
          <c:extLst>
            <c:ext xmlns:c16="http://schemas.microsoft.com/office/drawing/2014/chart" uri="{C3380CC4-5D6E-409C-BE32-E72D297353CC}">
              <c16:uniqueId val="{00000001-ADA0-4AE2-81AA-30EFA57A9E54}"/>
            </c:ext>
          </c:extLst>
        </c:ser>
        <c:ser>
          <c:idx val="2"/>
          <c:order val="2"/>
          <c:tx>
            <c:strRef>
              <c:f>Sheet1!#REF!</c:f>
              <c:strCache>
                <c:ptCount val="1"/>
                <c:pt idx="0">
                  <c:v>#REF!</c:v>
                </c:pt>
              </c:strCache>
            </c:strRef>
          </c:tx>
          <c:spPr>
            <a:ln w="19050">
              <a:noFill/>
            </a:ln>
          </c:spPr>
          <c:marker>
            <c:symbol val="circle"/>
            <c:size val="8"/>
            <c:spPr>
              <a:solidFill>
                <a:srgbClr val="C00000"/>
              </a:solid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Sheet1!$B$4:$F$4</c:f>
              <c:numCache>
                <c:formatCode>0.000</c:formatCode>
                <c:ptCount val="5"/>
                <c:pt idx="0">
                  <c:v>0.17001246882793017</c:v>
                </c:pt>
                <c:pt idx="1">
                  <c:v>4.2553191489361701E-2</c:v>
                </c:pt>
                <c:pt idx="2">
                  <c:v>9.2774690038477978E-2</c:v>
                </c:pt>
                <c:pt idx="3">
                  <c:v>0.13324400774155129</c:v>
                </c:pt>
                <c:pt idx="4">
                  <c:v>0.2434080170705685</c:v>
                </c:pt>
              </c:numCache>
            </c:numRef>
          </c:val>
          <c:smooth val="0"/>
          <c:extLst>
            <c:ext xmlns:c16="http://schemas.microsoft.com/office/drawing/2014/chart" uri="{C3380CC4-5D6E-409C-BE32-E72D297353CC}">
              <c16:uniqueId val="{00000002-ADA0-4AE2-81AA-30EFA57A9E54}"/>
            </c:ext>
          </c:extLst>
        </c:ser>
        <c:ser>
          <c:idx val="13"/>
          <c:order val="3"/>
          <c:tx>
            <c:strRef>
              <c:f>Sheet1!#REF!</c:f>
              <c:strCache>
                <c:ptCount val="1"/>
                <c:pt idx="0">
                  <c:v>#REF!</c:v>
                </c:pt>
              </c:strCache>
            </c:strRef>
          </c:tx>
          <c:spPr>
            <a:ln w="19050">
              <a:noFill/>
            </a:ln>
          </c:spPr>
          <c:marker>
            <c:symbol val="diamond"/>
            <c:size val="8"/>
            <c:spPr>
              <a:solidFill>
                <a:srgbClr val="C00000"/>
              </a:solidFill>
              <a:ln>
                <a:solidFill>
                  <a:srgbClr val="000000"/>
                </a:solidFill>
                <a:prstDash val="solid"/>
              </a:ln>
            </c:spPr>
          </c:marker>
          <c:cat>
            <c:strRef>
              <c:f>Sheet1!$B$1:$F$1</c:f>
              <c:strCache>
                <c:ptCount val="5"/>
                <c:pt idx="0">
                  <c:v>celkem</c:v>
                </c:pt>
                <c:pt idx="1">
                  <c:v>&lt;50</c:v>
                </c:pt>
                <c:pt idx="2">
                  <c:v>50-64</c:v>
                </c:pt>
                <c:pt idx="3">
                  <c:v>65-79</c:v>
                </c:pt>
                <c:pt idx="4">
                  <c:v>80+</c:v>
                </c:pt>
              </c:strCache>
            </c:strRef>
          </c:cat>
          <c:val>
            <c:numRef>
              <c:f>Sheet1!$B$5:$F$5</c:f>
              <c:numCache>
                <c:formatCode>0.000</c:formatCode>
                <c:ptCount val="5"/>
                <c:pt idx="0">
                  <c:v>0.18609262144172214</c:v>
                </c:pt>
                <c:pt idx="1">
                  <c:v>6.030150753768844E-2</c:v>
                </c:pt>
                <c:pt idx="2">
                  <c:v>9.55794504181601E-2</c:v>
                </c:pt>
                <c:pt idx="3">
                  <c:v>0.14894894894894894</c:v>
                </c:pt>
                <c:pt idx="4">
                  <c:v>0.26938775510204083</c:v>
                </c:pt>
              </c:numCache>
            </c:numRef>
          </c:val>
          <c:smooth val="0"/>
          <c:extLst>
            <c:ext xmlns:c16="http://schemas.microsoft.com/office/drawing/2014/chart" uri="{C3380CC4-5D6E-409C-BE32-E72D297353CC}">
              <c16:uniqueId val="{00000003-ADA0-4AE2-81AA-30EFA57A9E54}"/>
            </c:ext>
          </c:extLst>
        </c:ser>
        <c:ser>
          <c:idx val="4"/>
          <c:order val="4"/>
          <c:tx>
            <c:strRef>
              <c:f>Sheet1!$A$4</c:f>
              <c:strCache>
                <c:ptCount val="1"/>
                <c:pt idx="0">
                  <c:v>kohorta 2010–2019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ADA0-4AE2-81AA-30EFA57A9E5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ADA0-4AE2-81AA-30EFA57A9E5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ADA0-4AE2-81AA-30EFA57A9E5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ADA0-4AE2-81AA-30EFA57A9E54}"/>
              </c:ext>
            </c:extLst>
          </c:dPt>
          <c:cat>
            <c:strRef>
              <c:f>Sheet1!$B$1:$F$1</c:f>
              <c:strCache>
                <c:ptCount val="5"/>
                <c:pt idx="0">
                  <c:v>celkem</c:v>
                </c:pt>
                <c:pt idx="1">
                  <c:v>&lt;50</c:v>
                </c:pt>
                <c:pt idx="2">
                  <c:v>50-64</c:v>
                </c:pt>
                <c:pt idx="3">
                  <c:v>65-79</c:v>
                </c:pt>
                <c:pt idx="4">
                  <c:v>80+</c:v>
                </c:pt>
              </c:strCache>
            </c:strRef>
          </c:cat>
          <c:val>
            <c:numRef>
              <c:f>Sheet1!$B$6:$F$6</c:f>
              <c:numCache>
                <c:formatCode>General</c:formatCode>
                <c:ptCount val="5"/>
              </c:numCache>
            </c:numRef>
          </c:val>
          <c:smooth val="0"/>
          <c:extLst>
            <c:ext xmlns:c16="http://schemas.microsoft.com/office/drawing/2014/chart" uri="{C3380CC4-5D6E-409C-BE32-E72D297353CC}">
              <c16:uniqueId val="{00000008-ADA0-4AE2-81AA-30EFA57A9E54}"/>
            </c:ext>
          </c:extLst>
        </c:ser>
        <c:ser>
          <c:idx val="5"/>
          <c:order val="5"/>
          <c:tx>
            <c:strRef>
              <c:f>Sheet1!$A$5</c:f>
              <c:strCache>
                <c:ptCount val="1"/>
                <c:pt idx="0">
                  <c:v>kohorta 2020–2022</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ADA0-4AE2-81AA-30EFA57A9E5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ADA0-4AE2-81AA-30EFA57A9E5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ADA0-4AE2-81AA-30EFA57A9E5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ADA0-4AE2-81AA-30EFA57A9E54}"/>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ADA0-4AE2-81AA-30EFA57A9E54}"/>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ADA0-4AE2-81AA-30EFA57A9E54}"/>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ADA0-4AE2-81AA-30EFA57A9E54}"/>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ADA0-4AE2-81AA-30EFA57A9E54}"/>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ADA0-4AE2-81AA-30EFA57A9E54}"/>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ADA0-4AE2-81AA-30EFA57A9E54}"/>
              </c:ext>
            </c:extLst>
          </c:dPt>
          <c:cat>
            <c:strRef>
              <c:f>Sheet1!$B$1:$F$1</c:f>
              <c:strCache>
                <c:ptCount val="5"/>
                <c:pt idx="0">
                  <c:v>celkem</c:v>
                </c:pt>
                <c:pt idx="1">
                  <c:v>&lt;50</c:v>
                </c:pt>
                <c:pt idx="2">
                  <c:v>50-64</c:v>
                </c:pt>
                <c:pt idx="3">
                  <c:v>65-79</c:v>
                </c:pt>
                <c:pt idx="4">
                  <c:v>80+</c:v>
                </c:pt>
              </c:strCache>
            </c:strRef>
          </c:cat>
          <c:val>
            <c:numRef>
              <c:f>Sheet1!$B$7:$F$7</c:f>
              <c:numCache>
                <c:formatCode>General</c:formatCode>
                <c:ptCount val="5"/>
              </c:numCache>
            </c:numRef>
          </c:val>
          <c:smooth val="0"/>
          <c:extLst>
            <c:ext xmlns:c16="http://schemas.microsoft.com/office/drawing/2014/chart" uri="{C3380CC4-5D6E-409C-BE32-E72D297353CC}">
              <c16:uniqueId val="{00000013-ADA0-4AE2-81AA-30EFA57A9E54}"/>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out"/>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0.5"/>
        </c:scaling>
        <c:delete val="0"/>
        <c:axPos val="l"/>
        <c:majorGridlines>
          <c:spPr>
            <a:ln w="12700">
              <a:solidFill>
                <a:srgbClr val="C0C0C0"/>
              </a:solidFill>
              <a:prstDash val="sysDash"/>
            </a:ln>
          </c:spPr>
        </c:majorGridlines>
        <c:title>
          <c:tx>
            <c:rich>
              <a:bodyPr/>
              <a:lstStyle/>
              <a:p>
                <a:pPr>
                  <a:defRPr/>
                </a:pPr>
                <a:r>
                  <a:rPr lang="cs-CZ"/>
                  <a:t>Hospitalizační mortalita</a:t>
                </a:r>
              </a:p>
            </c:rich>
          </c:tx>
          <c:overlay val="0"/>
        </c:title>
        <c:numFmt formatCode="0\ %" sourceLinked="0"/>
        <c:majorTickMark val="out"/>
        <c:minorTickMark val="none"/>
        <c:tickLblPos val="nextTo"/>
        <c:spPr>
          <a:ln w="3175">
            <a:solidFill>
              <a:schemeClr val="tx1"/>
            </a:solidFill>
            <a:prstDash val="solid"/>
          </a:ln>
        </c:spPr>
        <c:txPr>
          <a:bodyPr rot="0" vert="horz"/>
          <a:lstStyle/>
          <a:p>
            <a:pPr>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400" b="0" i="0" u="none" strike="noStrike" baseline="0">
          <a:solidFill>
            <a:schemeClr val="tx1"/>
          </a:solidFill>
          <a:latin typeface="+mn-lt"/>
          <a:ea typeface="Arial"/>
          <a:cs typeface="Arial" panose="020B0604020202020204" pitchFamily="34" charset="0"/>
        </a:defRPr>
      </a:pPr>
      <a:endParaRPr lang="cs-CZ"/>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176151761517614"/>
          <c:y val="6.4308681672025719E-2"/>
          <c:w val="0.82926829268292679"/>
          <c:h val="0.7588424437299035"/>
        </c:manualLayout>
      </c:layout>
      <c:lineChart>
        <c:grouping val="standard"/>
        <c:varyColors val="0"/>
        <c:ser>
          <c:idx val="0"/>
          <c:order val="0"/>
          <c:tx>
            <c:strRef>
              <c:f>Sheet1!$A$2</c:f>
              <c:strCache>
                <c:ptCount val="1"/>
                <c:pt idx="0">
                  <c:v>prev</c:v>
                </c:pt>
              </c:strCache>
            </c:strRef>
          </c:tx>
          <c:spPr>
            <a:ln w="25400">
              <a:solidFill>
                <a:srgbClr val="C00000"/>
              </a:solidFill>
              <a:prstDash val="solid"/>
            </a:ln>
          </c:spPr>
          <c:marker>
            <c:symbol val="none"/>
          </c:marker>
          <c:cat>
            <c:numRef>
              <c:f>Sheet1!$B$1:$AI$1</c:f>
              <c:numCache>
                <c:formatCode>General</c:formatCode>
                <c:ptCount val="34"/>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pt idx="29">
                  <c:v>2019</c:v>
                </c:pt>
                <c:pt idx="30">
                  <c:v>2020</c:v>
                </c:pt>
                <c:pt idx="31">
                  <c:v>2021</c:v>
                </c:pt>
                <c:pt idx="32">
                  <c:v>2022</c:v>
                </c:pt>
                <c:pt idx="33">
                  <c:v>2023</c:v>
                </c:pt>
              </c:numCache>
            </c:numRef>
          </c:cat>
          <c:val>
            <c:numRef>
              <c:f>Sheet1!$B$2:$AI$2</c:f>
              <c:numCache>
                <c:formatCode>#,##0.00</c:formatCode>
                <c:ptCount val="34"/>
                <c:pt idx="0">
                  <c:v>1460.2729999999999</c:v>
                </c:pt>
                <c:pt idx="1">
                  <c:v>1562.037</c:v>
                </c:pt>
                <c:pt idx="2">
                  <c:v>1670.7139999999999</c:v>
                </c:pt>
                <c:pt idx="3">
                  <c:v>1799.6030000000001</c:v>
                </c:pt>
                <c:pt idx="4">
                  <c:v>1928.9690000000001</c:v>
                </c:pt>
                <c:pt idx="5">
                  <c:v>2073.3470000000002</c:v>
                </c:pt>
                <c:pt idx="6">
                  <c:v>2232.4720000000002</c:v>
                </c:pt>
                <c:pt idx="7">
                  <c:v>2386.6019999999999</c:v>
                </c:pt>
                <c:pt idx="8">
                  <c:v>2527.2089999999998</c:v>
                </c:pt>
                <c:pt idx="9">
                  <c:v>2660.1660000000002</c:v>
                </c:pt>
                <c:pt idx="10">
                  <c:v>2771.5309999999999</c:v>
                </c:pt>
                <c:pt idx="11">
                  <c:v>2940.221</c:v>
                </c:pt>
                <c:pt idx="12">
                  <c:v>3104.9229999999998</c:v>
                </c:pt>
                <c:pt idx="13">
                  <c:v>3288.02</c:v>
                </c:pt>
                <c:pt idx="14">
                  <c:v>3443.6529999999998</c:v>
                </c:pt>
                <c:pt idx="15">
                  <c:v>3629.0360000000001</c:v>
                </c:pt>
                <c:pt idx="16">
                  <c:v>3768.9360000000001</c:v>
                </c:pt>
                <c:pt idx="17">
                  <c:v>3922.8530000000001</c:v>
                </c:pt>
                <c:pt idx="18">
                  <c:v>4101.2870000000003</c:v>
                </c:pt>
                <c:pt idx="19">
                  <c:v>4290.3630000000003</c:v>
                </c:pt>
                <c:pt idx="20">
                  <c:v>4495.2820000000002</c:v>
                </c:pt>
                <c:pt idx="21">
                  <c:v>4721.6360000000004</c:v>
                </c:pt>
                <c:pt idx="22">
                  <c:v>4927.1189999999997</c:v>
                </c:pt>
                <c:pt idx="23">
                  <c:v>5145.1289999999999</c:v>
                </c:pt>
                <c:pt idx="24">
                  <c:v>5385.21</c:v>
                </c:pt>
                <c:pt idx="25">
                  <c:v>5616.9620000000004</c:v>
                </c:pt>
                <c:pt idx="26">
                  <c:v>5836.0349999999999</c:v>
                </c:pt>
                <c:pt idx="27">
                  <c:v>6055.1009999999997</c:v>
                </c:pt>
                <c:pt idx="28">
                  <c:v>6252.1509999999998</c:v>
                </c:pt>
                <c:pt idx="29">
                  <c:v>6450.6589999999997</c:v>
                </c:pt>
                <c:pt idx="30" formatCode="#,##0">
                  <c:v>6571.8779999999997</c:v>
                </c:pt>
                <c:pt idx="31" formatCode="#,##0">
                  <c:v>6810.3149999999996</c:v>
                </c:pt>
                <c:pt idx="32" formatCode="#,##0">
                  <c:v>6835.18</c:v>
                </c:pt>
                <c:pt idx="33">
                  <c:v>6977.0230000000001</c:v>
                </c:pt>
              </c:numCache>
            </c:numRef>
          </c:val>
          <c:smooth val="0"/>
          <c:extLst>
            <c:ext xmlns:c16="http://schemas.microsoft.com/office/drawing/2014/chart" uri="{C3380CC4-5D6E-409C-BE32-E72D297353CC}">
              <c16:uniqueId val="{00000000-B25B-4173-9351-5A767C5B4209}"/>
            </c:ext>
          </c:extLst>
        </c:ser>
        <c:dLbls>
          <c:showLegendKey val="0"/>
          <c:showVal val="0"/>
          <c:showCatName val="0"/>
          <c:showSerName val="0"/>
          <c:showPercent val="0"/>
          <c:showBubbleSize val="0"/>
        </c:dLbls>
        <c:smooth val="0"/>
        <c:axId val="1204271776"/>
        <c:axId val="1"/>
      </c:lineChart>
      <c:catAx>
        <c:axId val="1204271776"/>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mn-lt"/>
                <a:ea typeface="Arial"/>
                <a:cs typeface="Arial"/>
              </a:defRPr>
            </a:pPr>
            <a:endParaRPr lang="cs-CZ"/>
          </a:p>
        </c:txPr>
        <c:crossAx val="1"/>
        <c:crossesAt val="0"/>
        <c:auto val="1"/>
        <c:lblAlgn val="ctr"/>
        <c:lblOffset val="100"/>
        <c:tickLblSkip val="2"/>
        <c:tickMarkSkip val="1"/>
        <c:noMultiLvlLbl val="0"/>
      </c:catAx>
      <c:valAx>
        <c:axId val="1"/>
        <c:scaling>
          <c:orientation val="minMax"/>
          <c:max val="8000"/>
          <c:min val="0"/>
        </c:scaling>
        <c:delete val="0"/>
        <c:axPos val="l"/>
        <c:numFmt formatCode="#,##0" sourceLinked="0"/>
        <c:majorTickMark val="in"/>
        <c:minorTickMark val="in"/>
        <c:tickLblPos val="nextTo"/>
        <c:spPr>
          <a:ln w="3175">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1204271776"/>
        <c:crosses val="autoZero"/>
        <c:crossBetween val="midCat"/>
      </c:valAx>
      <c:spPr>
        <a:noFill/>
        <a:ln w="25400">
          <a:noFill/>
        </a:ln>
      </c:spPr>
    </c:plotArea>
    <c:plotVisOnly val="1"/>
    <c:dispBlanksAs val="gap"/>
    <c:showDLblsOverMax val="0"/>
  </c:chart>
  <c:spPr>
    <a:noFill/>
    <a:ln>
      <a:noFill/>
    </a:ln>
  </c:spPr>
  <c:txPr>
    <a:bodyPr/>
    <a:lstStyle/>
    <a:p>
      <a:pPr>
        <a:defRPr sz="1050" b="1" i="0" u="none" strike="noStrike" baseline="0">
          <a:solidFill>
            <a:schemeClr val="tx1"/>
          </a:solidFill>
          <a:latin typeface="Arial"/>
          <a:ea typeface="Arial"/>
          <a:cs typeface="Arial"/>
        </a:defRPr>
      </a:pPr>
      <a:endParaRPr lang="cs-CZ"/>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8.8173960000000005</c:v>
                </c:pt>
                <c:pt idx="1">
                  <c:v>9.1619840000000003</c:v>
                </c:pt>
                <c:pt idx="2">
                  <c:v>9.8968439999999998</c:v>
                </c:pt>
                <c:pt idx="3">
                  <c:v>10.262409999999999</c:v>
                </c:pt>
                <c:pt idx="4">
                  <c:v>9.4938629999999993</c:v>
                </c:pt>
                <c:pt idx="5">
                  <c:v>10.88627</c:v>
                </c:pt>
                <c:pt idx="6">
                  <c:v>11.71274</c:v>
                </c:pt>
                <c:pt idx="7">
                  <c:v>11.525180000000001</c:v>
                </c:pt>
                <c:pt idx="8">
                  <c:v>10.563370000000001</c:v>
                </c:pt>
                <c:pt idx="9">
                  <c:v>14.606490000000001</c:v>
                </c:pt>
                <c:pt idx="10">
                  <c:v>13.57179</c:v>
                </c:pt>
                <c:pt idx="11">
                  <c:v>9.049944</c:v>
                </c:pt>
                <c:pt idx="12">
                  <c:v>9.9539059999999999</c:v>
                </c:pt>
                <c:pt idx="13">
                  <c:v>12.835520000000001</c:v>
                </c:pt>
                <c:pt idx="14">
                  <c:v>13.392670000000001</c:v>
                </c:pt>
                <c:pt idx="15">
                  <c:v>12.8506</c:v>
                </c:pt>
                <c:pt idx="16">
                  <c:v>10.196569999999999</c:v>
                </c:pt>
                <c:pt idx="17">
                  <c:v>14.93023</c:v>
                </c:pt>
                <c:pt idx="18">
                  <c:v>11.31273</c:v>
                </c:pt>
                <c:pt idx="19">
                  <c:v>12.665419999999999</c:v>
                </c:pt>
                <c:pt idx="20">
                  <c:v>11.5237</c:v>
                </c:pt>
                <c:pt idx="21">
                  <c:v>11.34473</c:v>
                </c:pt>
                <c:pt idx="22">
                  <c:v>13.081950000000001</c:v>
                </c:pt>
                <c:pt idx="23">
                  <c:v>12.14195</c:v>
                </c:pt>
                <c:pt idx="24">
                  <c:v>12.569800000000001</c:v>
                </c:pt>
                <c:pt idx="25">
                  <c:v>15.377330000000001</c:v>
                </c:pt>
                <c:pt idx="26">
                  <c:v>15.577830000000001</c:v>
                </c:pt>
                <c:pt idx="27">
                  <c:v>16.051359999999999</c:v>
                </c:pt>
                <c:pt idx="28">
                  <c:v>10.08792</c:v>
                </c:pt>
                <c:pt idx="29">
                  <c:v>13.41423</c:v>
                </c:pt>
                <c:pt idx="30">
                  <c:v>13.918480000000001</c:v>
                </c:pt>
                <c:pt idx="31">
                  <c:v>14.31317</c:v>
                </c:pt>
                <c:pt idx="32">
                  <c:v>12.881320000000001</c:v>
                </c:pt>
                <c:pt idx="33">
                  <c:v>10.02305</c:v>
                </c:pt>
                <c:pt idx="34">
                  <c:v>10.85154</c:v>
                </c:pt>
                <c:pt idx="35">
                  <c:v>10.327769999999999</c:v>
                </c:pt>
                <c:pt idx="36">
                  <c:v>10.341139999999999</c:v>
                </c:pt>
                <c:pt idx="37">
                  <c:v>11.68192</c:v>
                </c:pt>
                <c:pt idx="38">
                  <c:v>11.419269999999999</c:v>
                </c:pt>
                <c:pt idx="39">
                  <c:v>10.14045</c:v>
                </c:pt>
                <c:pt idx="40">
                  <c:v>9.8165200000000006</c:v>
                </c:pt>
                <c:pt idx="41">
                  <c:v>11.444879999999999</c:v>
                </c:pt>
                <c:pt idx="42">
                  <c:v>9.0972190000000008</c:v>
                </c:pt>
                <c:pt idx="43">
                  <c:v>10.467879999999999</c:v>
                </c:pt>
                <c:pt idx="44">
                  <c:v>9.2668389999999992</c:v>
                </c:pt>
                <c:pt idx="45">
                  <c:v>9.5734370000000002</c:v>
                </c:pt>
                <c:pt idx="46">
                  <c:v>10.810879999999999</c:v>
                </c:pt>
              </c:numCache>
            </c:numRef>
          </c:val>
          <c:extLst>
            <c:ext xmlns:c16="http://schemas.microsoft.com/office/drawing/2014/chart" uri="{C3380CC4-5D6E-409C-BE32-E72D297353CC}">
              <c16:uniqueId val="{00000000-348A-4077-899B-9FA22C557EB3}"/>
            </c:ext>
          </c:extLst>
        </c:ser>
        <c:ser>
          <c:idx val="3"/>
          <c:order val="1"/>
          <c:tx>
            <c:strRef>
              <c:f>Sheet1!$A$3</c:f>
              <c:strCache>
                <c:ptCount val="1"/>
                <c:pt idx="0">
                  <c:v>hranice max</c:v>
                </c:pt>
              </c:strCache>
            </c:strRef>
          </c:tx>
          <c:spPr>
            <a:solidFill>
              <a:srgbClr val="EFBEDE"/>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26.19332</c:v>
                </c:pt>
                <c:pt idx="1">
                  <c:v>19.617909999999998</c:v>
                </c:pt>
                <c:pt idx="2">
                  <c:v>20.130929999999999</c:v>
                </c:pt>
                <c:pt idx="3">
                  <c:v>24.38965</c:v>
                </c:pt>
                <c:pt idx="4">
                  <c:v>27.903289999999998</c:v>
                </c:pt>
                <c:pt idx="5">
                  <c:v>25.008900000000001</c:v>
                </c:pt>
                <c:pt idx="6">
                  <c:v>25.175660000000001</c:v>
                </c:pt>
                <c:pt idx="7">
                  <c:v>23.50065</c:v>
                </c:pt>
                <c:pt idx="8">
                  <c:v>24.23273</c:v>
                </c:pt>
                <c:pt idx="9">
                  <c:v>20.505870000000002</c:v>
                </c:pt>
                <c:pt idx="10">
                  <c:v>20.53163</c:v>
                </c:pt>
                <c:pt idx="11">
                  <c:v>23.068249999999999</c:v>
                </c:pt>
                <c:pt idx="12">
                  <c:v>17.905290000000001</c:v>
                </c:pt>
                <c:pt idx="13">
                  <c:v>16.035810000000001</c:v>
                </c:pt>
                <c:pt idx="14">
                  <c:v>15.80871</c:v>
                </c:pt>
                <c:pt idx="15">
                  <c:v>23.983470000000001</c:v>
                </c:pt>
                <c:pt idx="16">
                  <c:v>29.115410000000001</c:v>
                </c:pt>
                <c:pt idx="17">
                  <c:v>25.583200000000001</c:v>
                </c:pt>
                <c:pt idx="18">
                  <c:v>15.038069999999999</c:v>
                </c:pt>
                <c:pt idx="19">
                  <c:v>17.258420000000001</c:v>
                </c:pt>
                <c:pt idx="20">
                  <c:v>21.248650000000001</c:v>
                </c:pt>
                <c:pt idx="21">
                  <c:v>25.901129999999998</c:v>
                </c:pt>
                <c:pt idx="22">
                  <c:v>27.386710000000001</c:v>
                </c:pt>
                <c:pt idx="23">
                  <c:v>25.118500000000001</c:v>
                </c:pt>
                <c:pt idx="24">
                  <c:v>28.714400000000001</c:v>
                </c:pt>
                <c:pt idx="25">
                  <c:v>14.74985</c:v>
                </c:pt>
                <c:pt idx="26">
                  <c:v>11.669930000000001</c:v>
                </c:pt>
                <c:pt idx="27">
                  <c:v>12.954510000000001</c:v>
                </c:pt>
                <c:pt idx="28">
                  <c:v>18.998830000000002</c:v>
                </c:pt>
                <c:pt idx="29">
                  <c:v>14.735099999999999</c:v>
                </c:pt>
                <c:pt idx="30">
                  <c:v>13.885149999999999</c:v>
                </c:pt>
                <c:pt idx="31">
                  <c:v>10.26911</c:v>
                </c:pt>
                <c:pt idx="32">
                  <c:v>17.740300000000001</c:v>
                </c:pt>
                <c:pt idx="33">
                  <c:v>16.798069999999999</c:v>
                </c:pt>
                <c:pt idx="34">
                  <c:v>17.081060000000001</c:v>
                </c:pt>
                <c:pt idx="35">
                  <c:v>17.060549999999999</c:v>
                </c:pt>
                <c:pt idx="36">
                  <c:v>11.50924</c:v>
                </c:pt>
                <c:pt idx="37">
                  <c:v>12.68599</c:v>
                </c:pt>
                <c:pt idx="38">
                  <c:v>12.903779999999999</c:v>
                </c:pt>
                <c:pt idx="39">
                  <c:v>14.14007</c:v>
                </c:pt>
                <c:pt idx="40">
                  <c:v>10.86683</c:v>
                </c:pt>
                <c:pt idx="41">
                  <c:v>10.63401</c:v>
                </c:pt>
                <c:pt idx="42">
                  <c:v>8.4401109999999999</c:v>
                </c:pt>
                <c:pt idx="43">
                  <c:v>8.3446459999999991</c:v>
                </c:pt>
                <c:pt idx="44">
                  <c:v>10.92548</c:v>
                </c:pt>
                <c:pt idx="45">
                  <c:v>9.8860749999999999</c:v>
                </c:pt>
                <c:pt idx="46">
                  <c:v>10.431950000000001</c:v>
                </c:pt>
              </c:numCache>
            </c:numRef>
          </c:val>
          <c:extLst>
            <c:ext xmlns:c16="http://schemas.microsoft.com/office/drawing/2014/chart" uri="{C3380CC4-5D6E-409C-BE32-E72D297353CC}">
              <c16:uniqueId val="{00000001-348A-4077-899B-9FA22C557EB3}"/>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C92793"/>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20.732669999999999</c:v>
                </c:pt>
                <c:pt idx="1">
                  <c:v>19.04111</c:v>
                </c:pt>
                <c:pt idx="2">
                  <c:v>19.996289999999998</c:v>
                </c:pt>
                <c:pt idx="3">
                  <c:v>20.75412</c:v>
                </c:pt>
                <c:pt idx="4">
                  <c:v>20.26024</c:v>
                </c:pt>
                <c:pt idx="5">
                  <c:v>20.991890000000001</c:v>
                </c:pt>
                <c:pt idx="6">
                  <c:v>21.25104</c:v>
                </c:pt>
                <c:pt idx="7">
                  <c:v>21.354800000000001</c:v>
                </c:pt>
                <c:pt idx="8">
                  <c:v>21.178339999999999</c:v>
                </c:pt>
                <c:pt idx="9">
                  <c:v>22.24934</c:v>
                </c:pt>
                <c:pt idx="10">
                  <c:v>21.83062</c:v>
                </c:pt>
                <c:pt idx="11">
                  <c:v>21.25658</c:v>
                </c:pt>
                <c:pt idx="12">
                  <c:v>20.4055</c:v>
                </c:pt>
                <c:pt idx="13">
                  <c:v>20.126719999999999</c:v>
                </c:pt>
                <c:pt idx="14">
                  <c:v>20.81024</c:v>
                </c:pt>
                <c:pt idx="15">
                  <c:v>22.812139999999999</c:v>
                </c:pt>
                <c:pt idx="16">
                  <c:v>22.846789999999999</c:v>
                </c:pt>
                <c:pt idx="17">
                  <c:v>22.80444</c:v>
                </c:pt>
                <c:pt idx="18">
                  <c:v>21.880780000000001</c:v>
                </c:pt>
                <c:pt idx="19">
                  <c:v>21.54438</c:v>
                </c:pt>
                <c:pt idx="20">
                  <c:v>19.874890000000001</c:v>
                </c:pt>
                <c:pt idx="21">
                  <c:v>20.652629999999998</c:v>
                </c:pt>
                <c:pt idx="22">
                  <c:v>21.572130000000001</c:v>
                </c:pt>
                <c:pt idx="23">
                  <c:v>19.968990000000002</c:v>
                </c:pt>
                <c:pt idx="24">
                  <c:v>20.018149999999999</c:v>
                </c:pt>
                <c:pt idx="25">
                  <c:v>20.988600000000002</c:v>
                </c:pt>
                <c:pt idx="26">
                  <c:v>19.509070000000001</c:v>
                </c:pt>
                <c:pt idx="27">
                  <c:v>19.903759999999998</c:v>
                </c:pt>
                <c:pt idx="28">
                  <c:v>18.959869999999999</c:v>
                </c:pt>
                <c:pt idx="29">
                  <c:v>20.42407</c:v>
                </c:pt>
                <c:pt idx="30">
                  <c:v>19.204889999999999</c:v>
                </c:pt>
                <c:pt idx="31">
                  <c:v>19.280110000000001</c:v>
                </c:pt>
                <c:pt idx="32">
                  <c:v>19.359729999999999</c:v>
                </c:pt>
                <c:pt idx="33">
                  <c:v>18.557009999999998</c:v>
                </c:pt>
                <c:pt idx="34">
                  <c:v>19.21903</c:v>
                </c:pt>
                <c:pt idx="35">
                  <c:v>17.313680000000002</c:v>
                </c:pt>
                <c:pt idx="36">
                  <c:v>16.91873</c:v>
                </c:pt>
                <c:pt idx="37">
                  <c:v>15.572380000000001</c:v>
                </c:pt>
                <c:pt idx="38">
                  <c:v>16.316410000000001</c:v>
                </c:pt>
                <c:pt idx="39">
                  <c:v>15.4497</c:v>
                </c:pt>
                <c:pt idx="40">
                  <c:v>14.66011</c:v>
                </c:pt>
                <c:pt idx="41">
                  <c:v>13.67665</c:v>
                </c:pt>
                <c:pt idx="42">
                  <c:v>14.780709999999999</c:v>
                </c:pt>
                <c:pt idx="43">
                  <c:v>13.859209999999999</c:v>
                </c:pt>
                <c:pt idx="44">
                  <c:v>13.96686</c:v>
                </c:pt>
                <c:pt idx="45">
                  <c:v>13.46482</c:v>
                </c:pt>
                <c:pt idx="46">
                  <c:v>13.953010000000001</c:v>
                </c:pt>
              </c:numCache>
            </c:numRef>
          </c:val>
          <c:smooth val="0"/>
          <c:extLst>
            <c:ext xmlns:c16="http://schemas.microsoft.com/office/drawing/2014/chart" uri="{C3380CC4-5D6E-409C-BE32-E72D297353CC}">
              <c16:uniqueId val="{00000002-348A-4077-899B-9FA22C557EB3}"/>
            </c:ext>
          </c:extLst>
        </c:ser>
        <c:ser>
          <c:idx val="0"/>
          <c:order val="3"/>
          <c:tx>
            <c:strRef>
              <c:f>Sheet1!$A$5</c:f>
              <c:strCache>
                <c:ptCount val="1"/>
                <c:pt idx="0">
                  <c:v>51</c:v>
                </c:pt>
              </c:strCache>
            </c:strRef>
          </c:tx>
          <c:spPr>
            <a:ln>
              <a:solidFill>
                <a:srgbClr val="00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15.932869999999999</c:v>
                </c:pt>
                <c:pt idx="1">
                  <c:v>16.762530000000002</c:v>
                </c:pt>
                <c:pt idx="2">
                  <c:v>22.357959999999999</c:v>
                </c:pt>
                <c:pt idx="3">
                  <c:v>21.795680000000001</c:v>
                </c:pt>
                <c:pt idx="4">
                  <c:v>19.736930000000001</c:v>
                </c:pt>
                <c:pt idx="5">
                  <c:v>21.960149999999999</c:v>
                </c:pt>
                <c:pt idx="6">
                  <c:v>23.67435</c:v>
                </c:pt>
                <c:pt idx="7">
                  <c:v>19.85547</c:v>
                </c:pt>
                <c:pt idx="8">
                  <c:v>25.300149999999999</c:v>
                </c:pt>
                <c:pt idx="9">
                  <c:v>17.871870000000001</c:v>
                </c:pt>
                <c:pt idx="10">
                  <c:v>24.723240000000001</c:v>
                </c:pt>
                <c:pt idx="11">
                  <c:v>22.817820000000001</c:v>
                </c:pt>
                <c:pt idx="12">
                  <c:v>19.12002</c:v>
                </c:pt>
                <c:pt idx="13">
                  <c:v>22.25705</c:v>
                </c:pt>
                <c:pt idx="14">
                  <c:v>25.580349999999999</c:v>
                </c:pt>
                <c:pt idx="15">
                  <c:v>22.79119</c:v>
                </c:pt>
                <c:pt idx="16">
                  <c:v>36.797780000000003</c:v>
                </c:pt>
                <c:pt idx="17">
                  <c:v>26.769870000000001</c:v>
                </c:pt>
                <c:pt idx="18">
                  <c:v>22.685199999999998</c:v>
                </c:pt>
                <c:pt idx="19">
                  <c:v>24.04871</c:v>
                </c:pt>
                <c:pt idx="20">
                  <c:v>19.977209999999999</c:v>
                </c:pt>
                <c:pt idx="21">
                  <c:v>20.875599999999999</c:v>
                </c:pt>
                <c:pt idx="22">
                  <c:v>19.9695</c:v>
                </c:pt>
                <c:pt idx="23">
                  <c:v>19.97739</c:v>
                </c:pt>
                <c:pt idx="24">
                  <c:v>23.212730000000001</c:v>
                </c:pt>
                <c:pt idx="25">
                  <c:v>25.06334</c:v>
                </c:pt>
                <c:pt idx="26">
                  <c:v>21.431049999999999</c:v>
                </c:pt>
                <c:pt idx="27">
                  <c:v>19.151669999999999</c:v>
                </c:pt>
                <c:pt idx="28">
                  <c:v>16.852810000000002</c:v>
                </c:pt>
                <c:pt idx="29">
                  <c:v>19.069240000000001</c:v>
                </c:pt>
                <c:pt idx="30">
                  <c:v>18.541720000000002</c:v>
                </c:pt>
                <c:pt idx="31">
                  <c:v>24.248740000000002</c:v>
                </c:pt>
                <c:pt idx="32">
                  <c:v>18.777329999999999</c:v>
                </c:pt>
                <c:pt idx="33">
                  <c:v>17.391069999999999</c:v>
                </c:pt>
                <c:pt idx="34">
                  <c:v>14.321389999999999</c:v>
                </c:pt>
                <c:pt idx="35">
                  <c:v>17.892690000000002</c:v>
                </c:pt>
                <c:pt idx="36">
                  <c:v>16.108899999999998</c:v>
                </c:pt>
                <c:pt idx="37">
                  <c:v>13.4224</c:v>
                </c:pt>
                <c:pt idx="38">
                  <c:v>15.658200000000001</c:v>
                </c:pt>
                <c:pt idx="39">
                  <c:v>15.180540000000001</c:v>
                </c:pt>
                <c:pt idx="40">
                  <c:v>9.8165200000000006</c:v>
                </c:pt>
                <c:pt idx="41">
                  <c:v>12.47955</c:v>
                </c:pt>
                <c:pt idx="42">
                  <c:v>14.681150000000001</c:v>
                </c:pt>
                <c:pt idx="43">
                  <c:v>10.673360000000001</c:v>
                </c:pt>
                <c:pt idx="44">
                  <c:v>15.808630000000001</c:v>
                </c:pt>
                <c:pt idx="45">
                  <c:v>14.50996</c:v>
                </c:pt>
                <c:pt idx="46">
                  <c:v>10.88485</c:v>
                </c:pt>
              </c:numCache>
            </c:numRef>
          </c:val>
          <c:smooth val="0"/>
          <c:extLst>
            <c:ext xmlns:c16="http://schemas.microsoft.com/office/drawing/2014/chart" uri="{C3380CC4-5D6E-409C-BE32-E72D297353CC}">
              <c16:uniqueId val="{00000003-348A-4077-899B-9FA22C557EB3}"/>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39.902520000000003</c:v>
                </c:pt>
                <c:pt idx="1">
                  <c:v>38.04439</c:v>
                </c:pt>
                <c:pt idx="2">
                  <c:v>34.87923</c:v>
                </c:pt>
                <c:pt idx="3">
                  <c:v>37.389470000000003</c:v>
                </c:pt>
                <c:pt idx="4">
                  <c:v>40.566409999999998</c:v>
                </c:pt>
                <c:pt idx="5">
                  <c:v>43.175699999999999</c:v>
                </c:pt>
                <c:pt idx="6">
                  <c:v>41.976460000000003</c:v>
                </c:pt>
                <c:pt idx="7">
                  <c:v>41.394159999999999</c:v>
                </c:pt>
                <c:pt idx="8">
                  <c:v>42.741370000000003</c:v>
                </c:pt>
                <c:pt idx="9">
                  <c:v>51.913849999999996</c:v>
                </c:pt>
                <c:pt idx="10">
                  <c:v>50.819989999999997</c:v>
                </c:pt>
                <c:pt idx="11">
                  <c:v>53.403039999999997</c:v>
                </c:pt>
                <c:pt idx="12">
                  <c:v>52.430280000000003</c:v>
                </c:pt>
                <c:pt idx="13">
                  <c:v>50.439689999999999</c:v>
                </c:pt>
                <c:pt idx="14">
                  <c:v>59.4148</c:v>
                </c:pt>
                <c:pt idx="15">
                  <c:v>61.22343</c:v>
                </c:pt>
                <c:pt idx="16">
                  <c:v>67.563400000000001</c:v>
                </c:pt>
                <c:pt idx="17">
                  <c:v>69.432050000000004</c:v>
                </c:pt>
                <c:pt idx="18">
                  <c:v>71.270189999999999</c:v>
                </c:pt>
                <c:pt idx="19">
                  <c:v>67.567570000000003</c:v>
                </c:pt>
                <c:pt idx="20">
                  <c:v>70.659630000000007</c:v>
                </c:pt>
                <c:pt idx="21">
                  <c:v>69.581000000000003</c:v>
                </c:pt>
                <c:pt idx="22">
                  <c:v>79.010249999999999</c:v>
                </c:pt>
                <c:pt idx="23">
                  <c:v>73.610600000000005</c:v>
                </c:pt>
                <c:pt idx="24">
                  <c:v>81.278260000000003</c:v>
                </c:pt>
                <c:pt idx="25">
                  <c:v>95.744519999999994</c:v>
                </c:pt>
                <c:pt idx="26">
                  <c:v>97.323750000000004</c:v>
                </c:pt>
                <c:pt idx="27">
                  <c:v>90.885069999999999</c:v>
                </c:pt>
                <c:pt idx="28">
                  <c:v>95.446680000000001</c:v>
                </c:pt>
                <c:pt idx="29">
                  <c:v>99.174869999999999</c:v>
                </c:pt>
                <c:pt idx="30">
                  <c:v>109.5556</c:v>
                </c:pt>
                <c:pt idx="31">
                  <c:v>103.2817</c:v>
                </c:pt>
                <c:pt idx="32">
                  <c:v>98.232129999999998</c:v>
                </c:pt>
                <c:pt idx="33">
                  <c:v>110.00830000000001</c:v>
                </c:pt>
                <c:pt idx="34">
                  <c:v>112.50149999999999</c:v>
                </c:pt>
                <c:pt idx="35">
                  <c:v>102.1874</c:v>
                </c:pt>
                <c:pt idx="36">
                  <c:v>115.5489</c:v>
                </c:pt>
                <c:pt idx="37">
                  <c:v>122.2694</c:v>
                </c:pt>
                <c:pt idx="38">
                  <c:v>108.92</c:v>
                </c:pt>
                <c:pt idx="39">
                  <c:v>120.5513</c:v>
                </c:pt>
                <c:pt idx="40">
                  <c:v>118.8917</c:v>
                </c:pt>
                <c:pt idx="41">
                  <c:v>118.685</c:v>
                </c:pt>
                <c:pt idx="42">
                  <c:v>125.15219999999999</c:v>
                </c:pt>
                <c:pt idx="43">
                  <c:v>106.1564</c:v>
                </c:pt>
                <c:pt idx="44">
                  <c:v>121.15389999999999</c:v>
                </c:pt>
                <c:pt idx="45">
                  <c:v>128.0292</c:v>
                </c:pt>
                <c:pt idx="46">
                  <c:v>133.51220000000001</c:v>
                </c:pt>
              </c:numCache>
            </c:numRef>
          </c:val>
          <c:extLst>
            <c:ext xmlns:c16="http://schemas.microsoft.com/office/drawing/2014/chart" uri="{C3380CC4-5D6E-409C-BE32-E72D297353CC}">
              <c16:uniqueId val="{00000000-C467-4630-863F-94D8002736CA}"/>
            </c:ext>
          </c:extLst>
        </c:ser>
        <c:ser>
          <c:idx val="3"/>
          <c:order val="1"/>
          <c:tx>
            <c:strRef>
              <c:f>Sheet1!$A$3</c:f>
              <c:strCache>
                <c:ptCount val="1"/>
                <c:pt idx="0">
                  <c:v>hranice max</c:v>
                </c:pt>
              </c:strCache>
            </c:strRef>
          </c:tx>
          <c:spPr>
            <a:solidFill>
              <a:srgbClr val="EFBEDE"/>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40.14472</c:v>
                </c:pt>
                <c:pt idx="1">
                  <c:v>40.08222</c:v>
                </c:pt>
                <c:pt idx="2">
                  <c:v>46.308320000000002</c:v>
                </c:pt>
                <c:pt idx="3">
                  <c:v>41.98565</c:v>
                </c:pt>
                <c:pt idx="4">
                  <c:v>42.158110000000001</c:v>
                </c:pt>
                <c:pt idx="5">
                  <c:v>32.409730000000003</c:v>
                </c:pt>
                <c:pt idx="6">
                  <c:v>40.913559999999997</c:v>
                </c:pt>
                <c:pt idx="7">
                  <c:v>49.222020000000001</c:v>
                </c:pt>
                <c:pt idx="8">
                  <c:v>39.321260000000002</c:v>
                </c:pt>
                <c:pt idx="9">
                  <c:v>31.007750000000001</c:v>
                </c:pt>
                <c:pt idx="10">
                  <c:v>37.723770000000002</c:v>
                </c:pt>
                <c:pt idx="11">
                  <c:v>33.561340000000001</c:v>
                </c:pt>
                <c:pt idx="12">
                  <c:v>41.884430000000002</c:v>
                </c:pt>
                <c:pt idx="13">
                  <c:v>44.287280000000003</c:v>
                </c:pt>
                <c:pt idx="14">
                  <c:v>38.226750000000003</c:v>
                </c:pt>
                <c:pt idx="15">
                  <c:v>37.104990000000001</c:v>
                </c:pt>
                <c:pt idx="16">
                  <c:v>32.970610000000001</c:v>
                </c:pt>
                <c:pt idx="17">
                  <c:v>34.998640000000002</c:v>
                </c:pt>
                <c:pt idx="18">
                  <c:v>35.159930000000003</c:v>
                </c:pt>
                <c:pt idx="19">
                  <c:v>37.712769999999999</c:v>
                </c:pt>
                <c:pt idx="20">
                  <c:v>32.681739999999998</c:v>
                </c:pt>
                <c:pt idx="21">
                  <c:v>35.967089999999999</c:v>
                </c:pt>
                <c:pt idx="22">
                  <c:v>43.337029999999999</c:v>
                </c:pt>
                <c:pt idx="23">
                  <c:v>49.949599999999997</c:v>
                </c:pt>
                <c:pt idx="24">
                  <c:v>53.334960000000002</c:v>
                </c:pt>
                <c:pt idx="25">
                  <c:v>42.920780000000001</c:v>
                </c:pt>
                <c:pt idx="26">
                  <c:v>50.249009999999998</c:v>
                </c:pt>
                <c:pt idx="27">
                  <c:v>43.745049999999999</c:v>
                </c:pt>
                <c:pt idx="28">
                  <c:v>39.633560000000003</c:v>
                </c:pt>
                <c:pt idx="29">
                  <c:v>38.895530000000001</c:v>
                </c:pt>
                <c:pt idx="30">
                  <c:v>38.931199999999997</c:v>
                </c:pt>
                <c:pt idx="31">
                  <c:v>49.590350000000001</c:v>
                </c:pt>
                <c:pt idx="32">
                  <c:v>45.356169999999999</c:v>
                </c:pt>
                <c:pt idx="33">
                  <c:v>37.874890000000001</c:v>
                </c:pt>
                <c:pt idx="34">
                  <c:v>33.773269999999997</c:v>
                </c:pt>
                <c:pt idx="35">
                  <c:v>51.074069999999999</c:v>
                </c:pt>
                <c:pt idx="36">
                  <c:v>41.149549999999998</c:v>
                </c:pt>
                <c:pt idx="37">
                  <c:v>34.475529999999999</c:v>
                </c:pt>
                <c:pt idx="38">
                  <c:v>49.308100000000003</c:v>
                </c:pt>
                <c:pt idx="39">
                  <c:v>34.537979999999997</c:v>
                </c:pt>
                <c:pt idx="40">
                  <c:v>40.194659999999999</c:v>
                </c:pt>
                <c:pt idx="41">
                  <c:v>40.049990000000001</c:v>
                </c:pt>
                <c:pt idx="42">
                  <c:v>29.863769999999999</c:v>
                </c:pt>
                <c:pt idx="43">
                  <c:v>39.823779999999999</c:v>
                </c:pt>
                <c:pt idx="44">
                  <c:v>42.837769999999999</c:v>
                </c:pt>
                <c:pt idx="45">
                  <c:v>29.624130000000001</c:v>
                </c:pt>
                <c:pt idx="46">
                  <c:v>34.550840000000001</c:v>
                </c:pt>
              </c:numCache>
            </c:numRef>
          </c:val>
          <c:extLst>
            <c:ext xmlns:c16="http://schemas.microsoft.com/office/drawing/2014/chart" uri="{C3380CC4-5D6E-409C-BE32-E72D297353CC}">
              <c16:uniqueId val="{00000001-C467-4630-863F-94D8002736CA}"/>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C92793"/>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53.589480000000002</c:v>
                </c:pt>
                <c:pt idx="1">
                  <c:v>52.263770000000001</c:v>
                </c:pt>
                <c:pt idx="2">
                  <c:v>52.269030000000001</c:v>
                </c:pt>
                <c:pt idx="3">
                  <c:v>53.257620000000003</c:v>
                </c:pt>
                <c:pt idx="4">
                  <c:v>55.621510000000001</c:v>
                </c:pt>
                <c:pt idx="5">
                  <c:v>57.426729999999999</c:v>
                </c:pt>
                <c:pt idx="6">
                  <c:v>56.794800000000002</c:v>
                </c:pt>
                <c:pt idx="7">
                  <c:v>60.323560000000001</c:v>
                </c:pt>
                <c:pt idx="8">
                  <c:v>58.799500000000002</c:v>
                </c:pt>
                <c:pt idx="9">
                  <c:v>60.80986</c:v>
                </c:pt>
                <c:pt idx="10">
                  <c:v>66.976039999999998</c:v>
                </c:pt>
                <c:pt idx="11">
                  <c:v>63.31908</c:v>
                </c:pt>
                <c:pt idx="12">
                  <c:v>66.848190000000002</c:v>
                </c:pt>
                <c:pt idx="13">
                  <c:v>65.486930000000001</c:v>
                </c:pt>
                <c:pt idx="14">
                  <c:v>72.647350000000003</c:v>
                </c:pt>
                <c:pt idx="15">
                  <c:v>76.385800000000003</c:v>
                </c:pt>
                <c:pt idx="16">
                  <c:v>78.872230000000002</c:v>
                </c:pt>
                <c:pt idx="17">
                  <c:v>87.454660000000004</c:v>
                </c:pt>
                <c:pt idx="18">
                  <c:v>86.656940000000006</c:v>
                </c:pt>
                <c:pt idx="19">
                  <c:v>86.460509999999999</c:v>
                </c:pt>
                <c:pt idx="20">
                  <c:v>87.169910000000002</c:v>
                </c:pt>
                <c:pt idx="21">
                  <c:v>90.043180000000007</c:v>
                </c:pt>
                <c:pt idx="22">
                  <c:v>97.178749999999994</c:v>
                </c:pt>
                <c:pt idx="23">
                  <c:v>95.293599999999998</c:v>
                </c:pt>
                <c:pt idx="24">
                  <c:v>100.7008</c:v>
                </c:pt>
                <c:pt idx="25">
                  <c:v>106.52809999999999</c:v>
                </c:pt>
                <c:pt idx="26">
                  <c:v>114.1692</c:v>
                </c:pt>
                <c:pt idx="27">
                  <c:v>110.82689999999999</c:v>
                </c:pt>
                <c:pt idx="28">
                  <c:v>109.5819</c:v>
                </c:pt>
                <c:pt idx="29">
                  <c:v>115.0829</c:v>
                </c:pt>
                <c:pt idx="30">
                  <c:v>127.6092</c:v>
                </c:pt>
                <c:pt idx="31">
                  <c:v>123.5056</c:v>
                </c:pt>
                <c:pt idx="32">
                  <c:v>114.99760000000001</c:v>
                </c:pt>
                <c:pt idx="33">
                  <c:v>125.10120000000001</c:v>
                </c:pt>
                <c:pt idx="34">
                  <c:v>125.6254</c:v>
                </c:pt>
                <c:pt idx="35">
                  <c:v>130.32</c:v>
                </c:pt>
                <c:pt idx="36">
                  <c:v>136.24719999999999</c:v>
                </c:pt>
                <c:pt idx="37">
                  <c:v>133.95230000000001</c:v>
                </c:pt>
                <c:pt idx="38">
                  <c:v>134.988</c:v>
                </c:pt>
                <c:pt idx="39">
                  <c:v>137.0556</c:v>
                </c:pt>
                <c:pt idx="40">
                  <c:v>135.78720000000001</c:v>
                </c:pt>
                <c:pt idx="41">
                  <c:v>134.15350000000001</c:v>
                </c:pt>
                <c:pt idx="42">
                  <c:v>140.65690000000001</c:v>
                </c:pt>
                <c:pt idx="43">
                  <c:v>131.47819999999999</c:v>
                </c:pt>
                <c:pt idx="44">
                  <c:v>145.2817</c:v>
                </c:pt>
                <c:pt idx="45">
                  <c:v>143.24160000000001</c:v>
                </c:pt>
                <c:pt idx="46">
                  <c:v>147.02940000000001</c:v>
                </c:pt>
              </c:numCache>
            </c:numRef>
          </c:val>
          <c:smooth val="0"/>
          <c:extLst>
            <c:ext xmlns:c16="http://schemas.microsoft.com/office/drawing/2014/chart" uri="{C3380CC4-5D6E-409C-BE32-E72D297353CC}">
              <c16:uniqueId val="{00000002-C467-4630-863F-94D8002736CA}"/>
            </c:ext>
          </c:extLst>
        </c:ser>
        <c:ser>
          <c:idx val="0"/>
          <c:order val="3"/>
          <c:tx>
            <c:strRef>
              <c:f>Sheet1!$A$5</c:f>
              <c:strCache>
                <c:ptCount val="1"/>
                <c:pt idx="0">
                  <c:v>51</c:v>
                </c:pt>
              </c:strCache>
            </c:strRef>
          </c:tx>
          <c:spPr>
            <a:ln>
              <a:solidFill>
                <a:schemeClr val="tx1"/>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53.109569999999998</c:v>
                </c:pt>
                <c:pt idx="1">
                  <c:v>46.456159999999997</c:v>
                </c:pt>
                <c:pt idx="2">
                  <c:v>50.900030000000001</c:v>
                </c:pt>
                <c:pt idx="3">
                  <c:v>47.381909999999998</c:v>
                </c:pt>
                <c:pt idx="4">
                  <c:v>47.932560000000002</c:v>
                </c:pt>
                <c:pt idx="5">
                  <c:v>48.125439999999998</c:v>
                </c:pt>
                <c:pt idx="6">
                  <c:v>51.526530000000001</c:v>
                </c:pt>
                <c:pt idx="7">
                  <c:v>58.642899999999997</c:v>
                </c:pt>
                <c:pt idx="8">
                  <c:v>53.360320000000002</c:v>
                </c:pt>
                <c:pt idx="9">
                  <c:v>63.238930000000003</c:v>
                </c:pt>
                <c:pt idx="10">
                  <c:v>50.819989999999997</c:v>
                </c:pt>
                <c:pt idx="11">
                  <c:v>56.588189999999997</c:v>
                </c:pt>
                <c:pt idx="12">
                  <c:v>62.822929999999999</c:v>
                </c:pt>
                <c:pt idx="13">
                  <c:v>52.23592</c:v>
                </c:pt>
                <c:pt idx="14">
                  <c:v>74.000309999999999</c:v>
                </c:pt>
                <c:pt idx="15">
                  <c:v>76.578400000000002</c:v>
                </c:pt>
                <c:pt idx="16">
                  <c:v>74.049850000000006</c:v>
                </c:pt>
                <c:pt idx="17">
                  <c:v>80.309619999999995</c:v>
                </c:pt>
                <c:pt idx="18">
                  <c:v>94.82414</c:v>
                </c:pt>
                <c:pt idx="19">
                  <c:v>79.859880000000004</c:v>
                </c:pt>
                <c:pt idx="20">
                  <c:v>86.719239999999999</c:v>
                </c:pt>
                <c:pt idx="21">
                  <c:v>80.779480000000007</c:v>
                </c:pt>
                <c:pt idx="22">
                  <c:v>88.95505</c:v>
                </c:pt>
                <c:pt idx="23">
                  <c:v>83.087779999999995</c:v>
                </c:pt>
                <c:pt idx="24">
                  <c:v>90.120019999999997</c:v>
                </c:pt>
                <c:pt idx="25">
                  <c:v>105.7217</c:v>
                </c:pt>
                <c:pt idx="26">
                  <c:v>130.4102</c:v>
                </c:pt>
                <c:pt idx="27">
                  <c:v>113.5421</c:v>
                </c:pt>
                <c:pt idx="28">
                  <c:v>101.1168</c:v>
                </c:pt>
                <c:pt idx="29">
                  <c:v>117.5936</c:v>
                </c:pt>
                <c:pt idx="30">
                  <c:v>115.32040000000001</c:v>
                </c:pt>
                <c:pt idx="31">
                  <c:v>103.2817</c:v>
                </c:pt>
                <c:pt idx="32">
                  <c:v>106.8519</c:v>
                </c:pt>
                <c:pt idx="33">
                  <c:v>138.23670000000001</c:v>
                </c:pt>
                <c:pt idx="34">
                  <c:v>123.9695</c:v>
                </c:pt>
                <c:pt idx="35">
                  <c:v>137.77369999999999</c:v>
                </c:pt>
                <c:pt idx="36">
                  <c:v>125.7389</c:v>
                </c:pt>
                <c:pt idx="37">
                  <c:v>133.7766</c:v>
                </c:pt>
                <c:pt idx="38">
                  <c:v>141.8186</c:v>
                </c:pt>
                <c:pt idx="39">
                  <c:v>120.5513</c:v>
                </c:pt>
                <c:pt idx="40">
                  <c:v>142.33949999999999</c:v>
                </c:pt>
                <c:pt idx="41">
                  <c:v>139.50360000000001</c:v>
                </c:pt>
                <c:pt idx="42">
                  <c:v>138.80359999999999</c:v>
                </c:pt>
                <c:pt idx="43">
                  <c:v>129.4144</c:v>
                </c:pt>
                <c:pt idx="44">
                  <c:v>142.27770000000001</c:v>
                </c:pt>
                <c:pt idx="45">
                  <c:v>148.17750000000001</c:v>
                </c:pt>
                <c:pt idx="46">
                  <c:v>136.71369999999999</c:v>
                </c:pt>
              </c:numCache>
            </c:numRef>
          </c:val>
          <c:smooth val="0"/>
          <c:extLst>
            <c:ext xmlns:c16="http://schemas.microsoft.com/office/drawing/2014/chart" uri="{C3380CC4-5D6E-409C-BE32-E72D297353CC}">
              <c16:uniqueId val="{00000003-C467-4630-863F-94D8002736CA}"/>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majorUnit val="40"/>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10.842320000000001</c:v>
                </c:pt>
                <c:pt idx="1">
                  <c:v>15.277570000000001</c:v>
                </c:pt>
                <c:pt idx="2">
                  <c:v>13.99536</c:v>
                </c:pt>
                <c:pt idx="3">
                  <c:v>16.93017</c:v>
                </c:pt>
                <c:pt idx="4">
                  <c:v>10.414160000000001</c:v>
                </c:pt>
                <c:pt idx="5">
                  <c:v>16.305340000000001</c:v>
                </c:pt>
                <c:pt idx="6">
                  <c:v>15.373279999999999</c:v>
                </c:pt>
                <c:pt idx="7">
                  <c:v>13.12284</c:v>
                </c:pt>
                <c:pt idx="8">
                  <c:v>15.11237</c:v>
                </c:pt>
                <c:pt idx="9">
                  <c:v>16.555399999999999</c:v>
                </c:pt>
                <c:pt idx="10">
                  <c:v>15.870810000000001</c:v>
                </c:pt>
                <c:pt idx="11">
                  <c:v>23.203240000000001</c:v>
                </c:pt>
                <c:pt idx="12">
                  <c:v>23.082460000000001</c:v>
                </c:pt>
                <c:pt idx="13">
                  <c:v>23.379560000000001</c:v>
                </c:pt>
                <c:pt idx="14">
                  <c:v>26.277760000000001</c:v>
                </c:pt>
                <c:pt idx="15">
                  <c:v>28.026109999999999</c:v>
                </c:pt>
                <c:pt idx="16">
                  <c:v>28.224599999999999</c:v>
                </c:pt>
                <c:pt idx="17">
                  <c:v>33.179650000000002</c:v>
                </c:pt>
                <c:pt idx="18">
                  <c:v>34.446930000000002</c:v>
                </c:pt>
                <c:pt idx="19">
                  <c:v>36.815150000000003</c:v>
                </c:pt>
                <c:pt idx="20">
                  <c:v>35.521360000000001</c:v>
                </c:pt>
                <c:pt idx="21">
                  <c:v>34.84601</c:v>
                </c:pt>
                <c:pt idx="22">
                  <c:v>49.148600000000002</c:v>
                </c:pt>
                <c:pt idx="23">
                  <c:v>35.585279999999997</c:v>
                </c:pt>
                <c:pt idx="24">
                  <c:v>38.289729999999999</c:v>
                </c:pt>
                <c:pt idx="25">
                  <c:v>37.004890000000003</c:v>
                </c:pt>
                <c:pt idx="26">
                  <c:v>60.468020000000003</c:v>
                </c:pt>
                <c:pt idx="27">
                  <c:v>67.383020000000002</c:v>
                </c:pt>
                <c:pt idx="28">
                  <c:v>81.568790000000007</c:v>
                </c:pt>
                <c:pt idx="29">
                  <c:v>79.216239999999999</c:v>
                </c:pt>
                <c:pt idx="30">
                  <c:v>78.092500000000001</c:v>
                </c:pt>
                <c:pt idx="31">
                  <c:v>85.861170000000001</c:v>
                </c:pt>
                <c:pt idx="32">
                  <c:v>96.790880000000001</c:v>
                </c:pt>
                <c:pt idx="33">
                  <c:v>99.320650000000001</c:v>
                </c:pt>
                <c:pt idx="34">
                  <c:v>116.22450000000001</c:v>
                </c:pt>
                <c:pt idx="35">
                  <c:v>103.21380000000001</c:v>
                </c:pt>
                <c:pt idx="36">
                  <c:v>108.4825</c:v>
                </c:pt>
                <c:pt idx="37">
                  <c:v>104.7007</c:v>
                </c:pt>
                <c:pt idx="38">
                  <c:v>119.3811</c:v>
                </c:pt>
                <c:pt idx="39">
                  <c:v>121.4081</c:v>
                </c:pt>
                <c:pt idx="40">
                  <c:v>128.3997</c:v>
                </c:pt>
                <c:pt idx="41">
                  <c:v>119.8836</c:v>
                </c:pt>
                <c:pt idx="42">
                  <c:v>131.45689999999999</c:v>
                </c:pt>
                <c:pt idx="43">
                  <c:v>100.03270000000001</c:v>
                </c:pt>
                <c:pt idx="44">
                  <c:v>121.0476</c:v>
                </c:pt>
                <c:pt idx="45">
                  <c:v>147.40799999999999</c:v>
                </c:pt>
                <c:pt idx="46">
                  <c:v>134.2439</c:v>
                </c:pt>
              </c:numCache>
            </c:numRef>
          </c:val>
          <c:extLst>
            <c:ext xmlns:c16="http://schemas.microsoft.com/office/drawing/2014/chart" uri="{C3380CC4-5D6E-409C-BE32-E72D297353CC}">
              <c16:uniqueId val="{00000000-A88F-4FCB-8C5C-48C257EACBE4}"/>
            </c:ext>
          </c:extLst>
        </c:ser>
        <c:ser>
          <c:idx val="3"/>
          <c:order val="1"/>
          <c:tx>
            <c:strRef>
              <c:f>Sheet1!$A$3</c:f>
              <c:strCache>
                <c:ptCount val="1"/>
                <c:pt idx="0">
                  <c:v>hranice max</c:v>
                </c:pt>
              </c:strCache>
            </c:strRef>
          </c:tx>
          <c:spPr>
            <a:solidFill>
              <a:srgbClr val="1442A0">
                <a:alpha val="30000"/>
              </a:srgbClr>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21.92418</c:v>
                </c:pt>
                <c:pt idx="1">
                  <c:v>17.982569999999999</c:v>
                </c:pt>
                <c:pt idx="2">
                  <c:v>15.06575</c:v>
                </c:pt>
                <c:pt idx="3">
                  <c:v>23.56654</c:v>
                </c:pt>
                <c:pt idx="4">
                  <c:v>23.716529999999999</c:v>
                </c:pt>
                <c:pt idx="5">
                  <c:v>22.515910000000002</c:v>
                </c:pt>
                <c:pt idx="6">
                  <c:v>20.607869999999998</c:v>
                </c:pt>
                <c:pt idx="7">
                  <c:v>23.43601</c:v>
                </c:pt>
                <c:pt idx="8">
                  <c:v>19.778960000000001</c:v>
                </c:pt>
                <c:pt idx="9">
                  <c:v>22.706309999999998</c:v>
                </c:pt>
                <c:pt idx="10">
                  <c:v>24.518969999999999</c:v>
                </c:pt>
                <c:pt idx="11">
                  <c:v>22.653459999999999</c:v>
                </c:pt>
                <c:pt idx="12">
                  <c:v>18.41328</c:v>
                </c:pt>
                <c:pt idx="13">
                  <c:v>15.38674</c:v>
                </c:pt>
                <c:pt idx="14">
                  <c:v>19.214970000000001</c:v>
                </c:pt>
                <c:pt idx="15">
                  <c:v>22.651129999999998</c:v>
                </c:pt>
                <c:pt idx="16">
                  <c:v>22.04608</c:v>
                </c:pt>
                <c:pt idx="17">
                  <c:v>22.153890000000001</c:v>
                </c:pt>
                <c:pt idx="18">
                  <c:v>20.054400000000001</c:v>
                </c:pt>
                <c:pt idx="19">
                  <c:v>35.227969999999999</c:v>
                </c:pt>
                <c:pt idx="20">
                  <c:v>28.850249999999999</c:v>
                </c:pt>
                <c:pt idx="21">
                  <c:v>58.187629999999999</c:v>
                </c:pt>
                <c:pt idx="22">
                  <c:v>29.773299999999999</c:v>
                </c:pt>
                <c:pt idx="23">
                  <c:v>39.318150000000003</c:v>
                </c:pt>
                <c:pt idx="24">
                  <c:v>56.850859999999997</c:v>
                </c:pt>
                <c:pt idx="25">
                  <c:v>48.862650000000002</c:v>
                </c:pt>
                <c:pt idx="26">
                  <c:v>37.82056</c:v>
                </c:pt>
                <c:pt idx="27">
                  <c:v>41.020690000000002</c:v>
                </c:pt>
                <c:pt idx="28">
                  <c:v>38.14611</c:v>
                </c:pt>
                <c:pt idx="29">
                  <c:v>42.377009999999999</c:v>
                </c:pt>
                <c:pt idx="30">
                  <c:v>52.418419999999998</c:v>
                </c:pt>
                <c:pt idx="31">
                  <c:v>43.42436</c:v>
                </c:pt>
                <c:pt idx="32">
                  <c:v>54.112969999999997</c:v>
                </c:pt>
                <c:pt idx="33">
                  <c:v>59.742649999999998</c:v>
                </c:pt>
                <c:pt idx="34">
                  <c:v>55.841799999999999</c:v>
                </c:pt>
                <c:pt idx="35">
                  <c:v>100.5471</c:v>
                </c:pt>
                <c:pt idx="36">
                  <c:v>44.849310000000003</c:v>
                </c:pt>
                <c:pt idx="37">
                  <c:v>57.541780000000003</c:v>
                </c:pt>
                <c:pt idx="38">
                  <c:v>34.698860000000003</c:v>
                </c:pt>
                <c:pt idx="39">
                  <c:v>59.346600000000002</c:v>
                </c:pt>
                <c:pt idx="40">
                  <c:v>59.95664</c:v>
                </c:pt>
                <c:pt idx="41">
                  <c:v>68.370500000000007</c:v>
                </c:pt>
                <c:pt idx="42">
                  <c:v>44.03725</c:v>
                </c:pt>
                <c:pt idx="43">
                  <c:v>61.240690000000001</c:v>
                </c:pt>
                <c:pt idx="44">
                  <c:v>62.991419999999998</c:v>
                </c:pt>
                <c:pt idx="45">
                  <c:v>86.13664</c:v>
                </c:pt>
                <c:pt idx="46">
                  <c:v>88.657269999999997</c:v>
                </c:pt>
              </c:numCache>
            </c:numRef>
          </c:val>
          <c:extLst>
            <c:ext xmlns:c16="http://schemas.microsoft.com/office/drawing/2014/chart" uri="{C3380CC4-5D6E-409C-BE32-E72D297353CC}">
              <c16:uniqueId val="{00000001-A88F-4FCB-8C5C-48C257EACBE4}"/>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1442A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22.511810000000001</c:v>
                </c:pt>
                <c:pt idx="1">
                  <c:v>25.098109999999998</c:v>
                </c:pt>
                <c:pt idx="2">
                  <c:v>22.918530000000001</c:v>
                </c:pt>
                <c:pt idx="3">
                  <c:v>24.81878</c:v>
                </c:pt>
                <c:pt idx="4">
                  <c:v>25.372330000000002</c:v>
                </c:pt>
                <c:pt idx="5">
                  <c:v>29.291609999999999</c:v>
                </c:pt>
                <c:pt idx="6">
                  <c:v>27.569610000000001</c:v>
                </c:pt>
                <c:pt idx="7">
                  <c:v>26.96313</c:v>
                </c:pt>
                <c:pt idx="8">
                  <c:v>27.018080000000001</c:v>
                </c:pt>
                <c:pt idx="9">
                  <c:v>29.586189999999998</c:v>
                </c:pt>
                <c:pt idx="10">
                  <c:v>30.501180000000002</c:v>
                </c:pt>
                <c:pt idx="11">
                  <c:v>31.047809999999998</c:v>
                </c:pt>
                <c:pt idx="12">
                  <c:v>32.470999999999997</c:v>
                </c:pt>
                <c:pt idx="13">
                  <c:v>31.907170000000001</c:v>
                </c:pt>
                <c:pt idx="14">
                  <c:v>35.674300000000002</c:v>
                </c:pt>
                <c:pt idx="15">
                  <c:v>38.988039999999998</c:v>
                </c:pt>
                <c:pt idx="16">
                  <c:v>39.585799999999999</c:v>
                </c:pt>
                <c:pt idx="17">
                  <c:v>43.354370000000003</c:v>
                </c:pt>
                <c:pt idx="18">
                  <c:v>45.596130000000002</c:v>
                </c:pt>
                <c:pt idx="19">
                  <c:v>53.164050000000003</c:v>
                </c:pt>
                <c:pt idx="20">
                  <c:v>54.245750000000001</c:v>
                </c:pt>
                <c:pt idx="21">
                  <c:v>58.093089999999997</c:v>
                </c:pt>
                <c:pt idx="22">
                  <c:v>58.586919999999999</c:v>
                </c:pt>
                <c:pt idx="23">
                  <c:v>57.687779999999997</c:v>
                </c:pt>
                <c:pt idx="24">
                  <c:v>64.993610000000004</c:v>
                </c:pt>
                <c:pt idx="25">
                  <c:v>71.204149999999998</c:v>
                </c:pt>
                <c:pt idx="26">
                  <c:v>78.439040000000006</c:v>
                </c:pt>
                <c:pt idx="27">
                  <c:v>89.184250000000006</c:v>
                </c:pt>
                <c:pt idx="28">
                  <c:v>100.0112</c:v>
                </c:pt>
                <c:pt idx="29">
                  <c:v>99.10154</c:v>
                </c:pt>
                <c:pt idx="30">
                  <c:v>104.2593</c:v>
                </c:pt>
                <c:pt idx="31">
                  <c:v>106.77970000000001</c:v>
                </c:pt>
                <c:pt idx="32">
                  <c:v>122.551</c:v>
                </c:pt>
                <c:pt idx="33">
                  <c:v>134.90199999999999</c:v>
                </c:pt>
                <c:pt idx="34">
                  <c:v>137.31780000000001</c:v>
                </c:pt>
                <c:pt idx="35">
                  <c:v>135.9837</c:v>
                </c:pt>
                <c:pt idx="36">
                  <c:v>135.50020000000001</c:v>
                </c:pt>
                <c:pt idx="37">
                  <c:v>130.29230000000001</c:v>
                </c:pt>
                <c:pt idx="38">
                  <c:v>138.2561</c:v>
                </c:pt>
                <c:pt idx="39">
                  <c:v>143.61609999999999</c:v>
                </c:pt>
                <c:pt idx="40">
                  <c:v>152.89269999999999</c:v>
                </c:pt>
                <c:pt idx="41">
                  <c:v>150.25700000000001</c:v>
                </c:pt>
                <c:pt idx="42">
                  <c:v>149.40469999999999</c:v>
                </c:pt>
                <c:pt idx="43">
                  <c:v>130.6559</c:v>
                </c:pt>
                <c:pt idx="44">
                  <c:v>148.88030000000001</c:v>
                </c:pt>
                <c:pt idx="45">
                  <c:v>174.93350000000001</c:v>
                </c:pt>
                <c:pt idx="46">
                  <c:v>172.80539999999999</c:v>
                </c:pt>
              </c:numCache>
            </c:numRef>
          </c:val>
          <c:smooth val="0"/>
          <c:extLst>
            <c:ext xmlns:c16="http://schemas.microsoft.com/office/drawing/2014/chart" uri="{C3380CC4-5D6E-409C-BE32-E72D297353CC}">
              <c16:uniqueId val="{00000002-A88F-4FCB-8C5C-48C257EACBE4}"/>
            </c:ext>
          </c:extLst>
        </c:ser>
        <c:ser>
          <c:idx val="0"/>
          <c:order val="3"/>
          <c:tx>
            <c:strRef>
              <c:f>Sheet1!$A$5</c:f>
              <c:strCache>
                <c:ptCount val="1"/>
                <c:pt idx="0">
                  <c:v>51</c:v>
                </c:pt>
              </c:strCache>
            </c:strRef>
          </c:tx>
          <c:spPr>
            <a:ln>
              <a:solidFill>
                <a:schemeClr val="tx1"/>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17.425260000000002</c:v>
                </c:pt>
                <c:pt idx="1">
                  <c:v>30.461179999999999</c:v>
                </c:pt>
                <c:pt idx="2">
                  <c:v>21.64894</c:v>
                </c:pt>
                <c:pt idx="3">
                  <c:v>18.045470000000002</c:v>
                </c:pt>
                <c:pt idx="4">
                  <c:v>20.386649999999999</c:v>
                </c:pt>
                <c:pt idx="5">
                  <c:v>28.675249999999998</c:v>
                </c:pt>
                <c:pt idx="6">
                  <c:v>25.01521</c:v>
                </c:pt>
                <c:pt idx="7">
                  <c:v>20.964870000000001</c:v>
                </c:pt>
                <c:pt idx="8">
                  <c:v>30.089780000000001</c:v>
                </c:pt>
                <c:pt idx="9">
                  <c:v>23.702870000000001</c:v>
                </c:pt>
                <c:pt idx="10">
                  <c:v>22.213740000000001</c:v>
                </c:pt>
                <c:pt idx="11">
                  <c:v>26.95496</c:v>
                </c:pt>
                <c:pt idx="12">
                  <c:v>29.31156</c:v>
                </c:pt>
                <c:pt idx="13">
                  <c:v>35.006619999999998</c:v>
                </c:pt>
                <c:pt idx="14">
                  <c:v>38.22334</c:v>
                </c:pt>
                <c:pt idx="15">
                  <c:v>37.64461</c:v>
                </c:pt>
                <c:pt idx="16">
                  <c:v>47.10904</c:v>
                </c:pt>
                <c:pt idx="17">
                  <c:v>40.290669999999999</c:v>
                </c:pt>
                <c:pt idx="18">
                  <c:v>42.203809999999997</c:v>
                </c:pt>
                <c:pt idx="19">
                  <c:v>57.022379999999998</c:v>
                </c:pt>
                <c:pt idx="20">
                  <c:v>60.832790000000003</c:v>
                </c:pt>
                <c:pt idx="21">
                  <c:v>61.321179999999998</c:v>
                </c:pt>
                <c:pt idx="22">
                  <c:v>49.344859999999997</c:v>
                </c:pt>
                <c:pt idx="23">
                  <c:v>64.156580000000005</c:v>
                </c:pt>
                <c:pt idx="24">
                  <c:v>63.342770000000002</c:v>
                </c:pt>
                <c:pt idx="25">
                  <c:v>75.490210000000005</c:v>
                </c:pt>
                <c:pt idx="26">
                  <c:v>68.338880000000003</c:v>
                </c:pt>
                <c:pt idx="27">
                  <c:v>73.524820000000005</c:v>
                </c:pt>
                <c:pt idx="28">
                  <c:v>88.156379999999999</c:v>
                </c:pt>
                <c:pt idx="29">
                  <c:v>79.216239999999999</c:v>
                </c:pt>
                <c:pt idx="30">
                  <c:v>93.371120000000005</c:v>
                </c:pt>
                <c:pt idx="31">
                  <c:v>114.032</c:v>
                </c:pt>
                <c:pt idx="32">
                  <c:v>106.7281</c:v>
                </c:pt>
                <c:pt idx="33">
                  <c:v>117.084</c:v>
                </c:pt>
                <c:pt idx="34">
                  <c:v>131.35220000000001</c:v>
                </c:pt>
                <c:pt idx="35">
                  <c:v>116.2585</c:v>
                </c:pt>
                <c:pt idx="36">
                  <c:v>116.28230000000001</c:v>
                </c:pt>
                <c:pt idx="37">
                  <c:v>128.18960000000001</c:v>
                </c:pt>
                <c:pt idx="38">
                  <c:v>137.7379</c:v>
                </c:pt>
                <c:pt idx="39">
                  <c:v>139.68029999999999</c:v>
                </c:pt>
                <c:pt idx="40">
                  <c:v>154.04339999999999</c:v>
                </c:pt>
                <c:pt idx="41">
                  <c:v>168.47649999999999</c:v>
                </c:pt>
                <c:pt idx="42">
                  <c:v>146.67529999999999</c:v>
                </c:pt>
                <c:pt idx="43">
                  <c:v>150.70869999999999</c:v>
                </c:pt>
                <c:pt idx="44">
                  <c:v>159.4564</c:v>
                </c:pt>
                <c:pt idx="45">
                  <c:v>160.87870000000001</c:v>
                </c:pt>
                <c:pt idx="46">
                  <c:v>144.9453</c:v>
                </c:pt>
              </c:numCache>
            </c:numRef>
          </c:val>
          <c:smooth val="0"/>
          <c:extLst>
            <c:ext xmlns:c16="http://schemas.microsoft.com/office/drawing/2014/chart" uri="{C3380CC4-5D6E-409C-BE32-E72D297353CC}">
              <c16:uniqueId val="{00000003-A88F-4FCB-8C5C-48C257EACBE4}"/>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max val="240"/>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majorUnit val="40"/>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28.098310000000001</c:v>
                </c:pt>
                <c:pt idx="1">
                  <c:v>28.352530000000002</c:v>
                </c:pt>
                <c:pt idx="2">
                  <c:v>28.638960000000001</c:v>
                </c:pt>
                <c:pt idx="3">
                  <c:v>31.201540000000001</c:v>
                </c:pt>
                <c:pt idx="4">
                  <c:v>32.433860000000003</c:v>
                </c:pt>
                <c:pt idx="5">
                  <c:v>31.20777</c:v>
                </c:pt>
                <c:pt idx="6">
                  <c:v>30.330410000000001</c:v>
                </c:pt>
                <c:pt idx="7">
                  <c:v>37.487920000000003</c:v>
                </c:pt>
                <c:pt idx="8">
                  <c:v>37.895470000000003</c:v>
                </c:pt>
                <c:pt idx="9">
                  <c:v>38.593139999999998</c:v>
                </c:pt>
                <c:pt idx="10">
                  <c:v>38.243029999999997</c:v>
                </c:pt>
                <c:pt idx="11">
                  <c:v>43.390880000000003</c:v>
                </c:pt>
                <c:pt idx="12">
                  <c:v>41.409080000000003</c:v>
                </c:pt>
                <c:pt idx="13">
                  <c:v>37.504730000000002</c:v>
                </c:pt>
                <c:pt idx="14">
                  <c:v>44.878030000000003</c:v>
                </c:pt>
                <c:pt idx="15">
                  <c:v>49.413789999999999</c:v>
                </c:pt>
                <c:pt idx="16">
                  <c:v>49.765180000000001</c:v>
                </c:pt>
                <c:pt idx="17">
                  <c:v>54.077889999999996</c:v>
                </c:pt>
                <c:pt idx="18">
                  <c:v>53.850090000000002</c:v>
                </c:pt>
                <c:pt idx="19">
                  <c:v>59.802160000000001</c:v>
                </c:pt>
                <c:pt idx="20">
                  <c:v>61.410960000000003</c:v>
                </c:pt>
                <c:pt idx="21">
                  <c:v>62.96819</c:v>
                </c:pt>
                <c:pt idx="22">
                  <c:v>60.656700000000001</c:v>
                </c:pt>
                <c:pt idx="23">
                  <c:v>60.124020000000002</c:v>
                </c:pt>
                <c:pt idx="24">
                  <c:v>63.543509999999998</c:v>
                </c:pt>
                <c:pt idx="25">
                  <c:v>64.698610000000002</c:v>
                </c:pt>
                <c:pt idx="26">
                  <c:v>70.944239999999994</c:v>
                </c:pt>
                <c:pt idx="27">
                  <c:v>71.653229999999994</c:v>
                </c:pt>
                <c:pt idx="28">
                  <c:v>70.894130000000004</c:v>
                </c:pt>
                <c:pt idx="29">
                  <c:v>66.774780000000007</c:v>
                </c:pt>
                <c:pt idx="30">
                  <c:v>64.843069999999997</c:v>
                </c:pt>
                <c:pt idx="31">
                  <c:v>71.254109999999997</c:v>
                </c:pt>
                <c:pt idx="32">
                  <c:v>68.082470000000001</c:v>
                </c:pt>
                <c:pt idx="33">
                  <c:v>68.034490000000005</c:v>
                </c:pt>
                <c:pt idx="34">
                  <c:v>65.509699999999995</c:v>
                </c:pt>
                <c:pt idx="35">
                  <c:v>65.289320000000004</c:v>
                </c:pt>
                <c:pt idx="36">
                  <c:v>66.888850000000005</c:v>
                </c:pt>
                <c:pt idx="37">
                  <c:v>70.198809999999995</c:v>
                </c:pt>
                <c:pt idx="38">
                  <c:v>62.314450000000001</c:v>
                </c:pt>
                <c:pt idx="39">
                  <c:v>65.029110000000003</c:v>
                </c:pt>
                <c:pt idx="40">
                  <c:v>56.507539999999999</c:v>
                </c:pt>
                <c:pt idx="41">
                  <c:v>54.739240000000002</c:v>
                </c:pt>
                <c:pt idx="42">
                  <c:v>56.115949999999998</c:v>
                </c:pt>
                <c:pt idx="43">
                  <c:v>51.684959999999997</c:v>
                </c:pt>
                <c:pt idx="44">
                  <c:v>53.347099999999998</c:v>
                </c:pt>
                <c:pt idx="45">
                  <c:v>53.71564</c:v>
                </c:pt>
                <c:pt idx="46">
                  <c:v>56.754759999999997</c:v>
                </c:pt>
              </c:numCache>
            </c:numRef>
          </c:val>
          <c:extLst>
            <c:ext xmlns:c16="http://schemas.microsoft.com/office/drawing/2014/chart" uri="{C3380CC4-5D6E-409C-BE32-E72D297353CC}">
              <c16:uniqueId val="{00000000-E1AC-49C0-99EC-496B9DFC93DB}"/>
            </c:ext>
          </c:extLst>
        </c:ser>
        <c:ser>
          <c:idx val="3"/>
          <c:order val="1"/>
          <c:tx>
            <c:strRef>
              <c:f>Sheet1!$A$3</c:f>
              <c:strCache>
                <c:ptCount val="1"/>
                <c:pt idx="0">
                  <c:v>hranice max</c:v>
                </c:pt>
              </c:strCache>
            </c:strRef>
          </c:tx>
          <c:spPr>
            <a:solidFill>
              <a:srgbClr val="F0E0B2"/>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14.38871</c:v>
                </c:pt>
                <c:pt idx="1">
                  <c:v>21.204450000000001</c:v>
                </c:pt>
                <c:pt idx="2">
                  <c:v>21.17004</c:v>
                </c:pt>
                <c:pt idx="3">
                  <c:v>20.99136</c:v>
                </c:pt>
                <c:pt idx="4">
                  <c:v>21.77957</c:v>
                </c:pt>
                <c:pt idx="5">
                  <c:v>25.90859</c:v>
                </c:pt>
                <c:pt idx="6">
                  <c:v>27.203440000000001</c:v>
                </c:pt>
                <c:pt idx="7">
                  <c:v>17.245830000000002</c:v>
                </c:pt>
                <c:pt idx="8">
                  <c:v>21.19811</c:v>
                </c:pt>
                <c:pt idx="9">
                  <c:v>21.22878</c:v>
                </c:pt>
                <c:pt idx="10">
                  <c:v>26.18561</c:v>
                </c:pt>
                <c:pt idx="11">
                  <c:v>21.912040000000001</c:v>
                </c:pt>
                <c:pt idx="12">
                  <c:v>24.694990000000001</c:v>
                </c:pt>
                <c:pt idx="13">
                  <c:v>28.827020000000001</c:v>
                </c:pt>
                <c:pt idx="14">
                  <c:v>24.087610000000002</c:v>
                </c:pt>
                <c:pt idx="15">
                  <c:v>23.679189999999998</c:v>
                </c:pt>
                <c:pt idx="16">
                  <c:v>19.26502</c:v>
                </c:pt>
                <c:pt idx="17">
                  <c:v>18.526949999999999</c:v>
                </c:pt>
                <c:pt idx="18">
                  <c:v>30.491510000000002</c:v>
                </c:pt>
                <c:pt idx="19">
                  <c:v>29.943090000000002</c:v>
                </c:pt>
                <c:pt idx="20">
                  <c:v>28.317720000000001</c:v>
                </c:pt>
                <c:pt idx="21">
                  <c:v>17.160740000000001</c:v>
                </c:pt>
                <c:pt idx="22">
                  <c:v>23.387720000000002</c:v>
                </c:pt>
                <c:pt idx="23">
                  <c:v>31.6008</c:v>
                </c:pt>
                <c:pt idx="24">
                  <c:v>36.005789999999998</c:v>
                </c:pt>
                <c:pt idx="25">
                  <c:v>33.777999999999999</c:v>
                </c:pt>
                <c:pt idx="26">
                  <c:v>26.63326</c:v>
                </c:pt>
                <c:pt idx="27">
                  <c:v>28.671600000000002</c:v>
                </c:pt>
                <c:pt idx="28">
                  <c:v>41.393770000000004</c:v>
                </c:pt>
                <c:pt idx="29">
                  <c:v>29.26464</c:v>
                </c:pt>
                <c:pt idx="30">
                  <c:v>34.383040000000001</c:v>
                </c:pt>
                <c:pt idx="31">
                  <c:v>22.725539999999999</c:v>
                </c:pt>
                <c:pt idx="32">
                  <c:v>25.755230000000001</c:v>
                </c:pt>
                <c:pt idx="33">
                  <c:v>24.77467</c:v>
                </c:pt>
                <c:pt idx="34">
                  <c:v>28.804010000000002</c:v>
                </c:pt>
                <c:pt idx="35">
                  <c:v>23.519390000000001</c:v>
                </c:pt>
                <c:pt idx="36">
                  <c:v>19.865490000000001</c:v>
                </c:pt>
                <c:pt idx="37">
                  <c:v>26.66648</c:v>
                </c:pt>
                <c:pt idx="38">
                  <c:v>23.78097</c:v>
                </c:pt>
                <c:pt idx="39">
                  <c:v>17.71086</c:v>
                </c:pt>
                <c:pt idx="40">
                  <c:v>25.54777</c:v>
                </c:pt>
                <c:pt idx="41">
                  <c:v>27.892790000000002</c:v>
                </c:pt>
                <c:pt idx="42">
                  <c:v>25.914560000000002</c:v>
                </c:pt>
                <c:pt idx="43">
                  <c:v>26.171869999999998</c:v>
                </c:pt>
                <c:pt idx="44">
                  <c:v>32.340159999999997</c:v>
                </c:pt>
                <c:pt idx="45">
                  <c:v>24.41357</c:v>
                </c:pt>
                <c:pt idx="46">
                  <c:v>26.554760000000002</c:v>
                </c:pt>
              </c:numCache>
            </c:numRef>
          </c:val>
          <c:extLst>
            <c:ext xmlns:c16="http://schemas.microsoft.com/office/drawing/2014/chart" uri="{C3380CC4-5D6E-409C-BE32-E72D297353CC}">
              <c16:uniqueId val="{00000001-E1AC-49C0-99EC-496B9DFC93DB}"/>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36.788379999999997</c:v>
                </c:pt>
                <c:pt idx="1">
                  <c:v>39.234540000000003</c:v>
                </c:pt>
                <c:pt idx="2">
                  <c:v>38.708109999999998</c:v>
                </c:pt>
                <c:pt idx="3">
                  <c:v>40.896729999999998</c:v>
                </c:pt>
                <c:pt idx="4">
                  <c:v>41.771500000000003</c:v>
                </c:pt>
                <c:pt idx="5">
                  <c:v>43.066760000000002</c:v>
                </c:pt>
                <c:pt idx="6">
                  <c:v>44.284010000000002</c:v>
                </c:pt>
                <c:pt idx="7">
                  <c:v>44.223379999999999</c:v>
                </c:pt>
                <c:pt idx="8">
                  <c:v>47.164819999999999</c:v>
                </c:pt>
                <c:pt idx="9">
                  <c:v>48.056289999999997</c:v>
                </c:pt>
                <c:pt idx="10">
                  <c:v>48.701140000000002</c:v>
                </c:pt>
                <c:pt idx="11">
                  <c:v>53.281269999999999</c:v>
                </c:pt>
                <c:pt idx="12">
                  <c:v>53.443959999999997</c:v>
                </c:pt>
                <c:pt idx="13">
                  <c:v>52.215919999999997</c:v>
                </c:pt>
                <c:pt idx="14">
                  <c:v>58.8048</c:v>
                </c:pt>
                <c:pt idx="15">
                  <c:v>59.237389999999998</c:v>
                </c:pt>
                <c:pt idx="16">
                  <c:v>60.67407</c:v>
                </c:pt>
                <c:pt idx="17">
                  <c:v>62.208779999999997</c:v>
                </c:pt>
                <c:pt idx="18">
                  <c:v>64.912949999999995</c:v>
                </c:pt>
                <c:pt idx="19">
                  <c:v>67.14264</c:v>
                </c:pt>
                <c:pt idx="20">
                  <c:v>70.324650000000005</c:v>
                </c:pt>
                <c:pt idx="21">
                  <c:v>71.219430000000003</c:v>
                </c:pt>
                <c:pt idx="22">
                  <c:v>71.926050000000004</c:v>
                </c:pt>
                <c:pt idx="23">
                  <c:v>72.942300000000003</c:v>
                </c:pt>
                <c:pt idx="24">
                  <c:v>75.448499999999996</c:v>
                </c:pt>
                <c:pt idx="25">
                  <c:v>79.680229999999995</c:v>
                </c:pt>
                <c:pt idx="26">
                  <c:v>77.63449</c:v>
                </c:pt>
                <c:pt idx="27">
                  <c:v>78.789659999999998</c:v>
                </c:pt>
                <c:pt idx="28">
                  <c:v>78.531639999999996</c:v>
                </c:pt>
                <c:pt idx="29">
                  <c:v>75.867040000000003</c:v>
                </c:pt>
                <c:pt idx="30">
                  <c:v>76.113889999999998</c:v>
                </c:pt>
                <c:pt idx="31">
                  <c:v>78.410749999999993</c:v>
                </c:pt>
                <c:pt idx="32">
                  <c:v>78.187160000000006</c:v>
                </c:pt>
                <c:pt idx="33">
                  <c:v>78.632739999999998</c:v>
                </c:pt>
                <c:pt idx="34">
                  <c:v>77.424539999999993</c:v>
                </c:pt>
                <c:pt idx="35">
                  <c:v>75.238219999999998</c:v>
                </c:pt>
                <c:pt idx="36">
                  <c:v>76.759730000000005</c:v>
                </c:pt>
                <c:pt idx="37">
                  <c:v>79.36506</c:v>
                </c:pt>
                <c:pt idx="38">
                  <c:v>75.889629999999997</c:v>
                </c:pt>
                <c:pt idx="39">
                  <c:v>73.10736</c:v>
                </c:pt>
                <c:pt idx="40">
                  <c:v>70.050349999999995</c:v>
                </c:pt>
                <c:pt idx="41">
                  <c:v>68.809560000000005</c:v>
                </c:pt>
                <c:pt idx="42">
                  <c:v>67.961190000000002</c:v>
                </c:pt>
                <c:pt idx="43">
                  <c:v>64.550470000000004</c:v>
                </c:pt>
                <c:pt idx="44">
                  <c:v>68.004019999999997</c:v>
                </c:pt>
                <c:pt idx="45">
                  <c:v>66.731570000000005</c:v>
                </c:pt>
                <c:pt idx="46">
                  <c:v>65.912599999999998</c:v>
                </c:pt>
              </c:numCache>
            </c:numRef>
          </c:val>
          <c:smooth val="0"/>
          <c:extLst>
            <c:ext xmlns:c16="http://schemas.microsoft.com/office/drawing/2014/chart" uri="{C3380CC4-5D6E-409C-BE32-E72D297353CC}">
              <c16:uniqueId val="{00000002-E1AC-49C0-99EC-496B9DFC93DB}"/>
            </c:ext>
          </c:extLst>
        </c:ser>
        <c:ser>
          <c:idx val="0"/>
          <c:order val="3"/>
          <c:tx>
            <c:strRef>
              <c:f>Sheet1!$A$5</c:f>
              <c:strCache>
                <c:ptCount val="1"/>
                <c:pt idx="0">
                  <c:v>51</c:v>
                </c:pt>
              </c:strCache>
            </c:strRef>
          </c:tx>
          <c:spPr>
            <a:ln>
              <a:solidFill>
                <a:srgbClr val="C0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30.57891</c:v>
                </c:pt>
                <c:pt idx="1">
                  <c:v>32.284219999999998</c:v>
                </c:pt>
                <c:pt idx="2">
                  <c:v>34.97701</c:v>
                </c:pt>
                <c:pt idx="3">
                  <c:v>33.126539999999999</c:v>
                </c:pt>
                <c:pt idx="4">
                  <c:v>36.239669999999997</c:v>
                </c:pt>
                <c:pt idx="5">
                  <c:v>32.909829999999999</c:v>
                </c:pt>
                <c:pt idx="6">
                  <c:v>42.451810000000002</c:v>
                </c:pt>
                <c:pt idx="7">
                  <c:v>38.655819999999999</c:v>
                </c:pt>
                <c:pt idx="8">
                  <c:v>40.619689999999999</c:v>
                </c:pt>
                <c:pt idx="9">
                  <c:v>38.593139999999998</c:v>
                </c:pt>
                <c:pt idx="10">
                  <c:v>44.653660000000002</c:v>
                </c:pt>
                <c:pt idx="11">
                  <c:v>47.085720000000002</c:v>
                </c:pt>
                <c:pt idx="12">
                  <c:v>46.519889999999997</c:v>
                </c:pt>
                <c:pt idx="13">
                  <c:v>47.58717</c:v>
                </c:pt>
                <c:pt idx="14">
                  <c:v>44.878030000000003</c:v>
                </c:pt>
                <c:pt idx="15">
                  <c:v>62.121409999999997</c:v>
                </c:pt>
                <c:pt idx="16">
                  <c:v>65.864769999999993</c:v>
                </c:pt>
                <c:pt idx="17">
                  <c:v>64.819689999999994</c:v>
                </c:pt>
                <c:pt idx="18">
                  <c:v>58.519069999999999</c:v>
                </c:pt>
                <c:pt idx="19">
                  <c:v>61.061439999999997</c:v>
                </c:pt>
                <c:pt idx="20">
                  <c:v>68.528270000000006</c:v>
                </c:pt>
                <c:pt idx="21">
                  <c:v>76.207790000000003</c:v>
                </c:pt>
                <c:pt idx="22">
                  <c:v>76.910349999999994</c:v>
                </c:pt>
                <c:pt idx="23">
                  <c:v>60.124020000000002</c:v>
                </c:pt>
                <c:pt idx="24">
                  <c:v>73.114270000000005</c:v>
                </c:pt>
                <c:pt idx="25">
                  <c:v>74.634200000000007</c:v>
                </c:pt>
                <c:pt idx="26">
                  <c:v>70.944239999999994</c:v>
                </c:pt>
                <c:pt idx="27">
                  <c:v>74.404240000000001</c:v>
                </c:pt>
                <c:pt idx="28">
                  <c:v>77.054550000000006</c:v>
                </c:pt>
                <c:pt idx="29">
                  <c:v>66.774780000000007</c:v>
                </c:pt>
                <c:pt idx="30">
                  <c:v>72.666849999999997</c:v>
                </c:pt>
                <c:pt idx="31">
                  <c:v>79.854979999999998</c:v>
                </c:pt>
                <c:pt idx="32">
                  <c:v>75.301550000000006</c:v>
                </c:pt>
                <c:pt idx="33">
                  <c:v>68.034490000000005</c:v>
                </c:pt>
                <c:pt idx="34">
                  <c:v>77.602180000000004</c:v>
                </c:pt>
                <c:pt idx="35">
                  <c:v>71.820570000000004</c:v>
                </c:pt>
                <c:pt idx="36">
                  <c:v>76.401510000000002</c:v>
                </c:pt>
                <c:pt idx="37">
                  <c:v>85.002039999999994</c:v>
                </c:pt>
                <c:pt idx="38">
                  <c:v>76.055670000000006</c:v>
                </c:pt>
                <c:pt idx="39">
                  <c:v>80.194649999999996</c:v>
                </c:pt>
                <c:pt idx="40">
                  <c:v>78.469790000000003</c:v>
                </c:pt>
                <c:pt idx="41">
                  <c:v>76.538470000000004</c:v>
                </c:pt>
                <c:pt idx="42">
                  <c:v>63.212980000000002</c:v>
                </c:pt>
                <c:pt idx="43">
                  <c:v>56.412909999999997</c:v>
                </c:pt>
                <c:pt idx="44">
                  <c:v>69.315610000000007</c:v>
                </c:pt>
                <c:pt idx="45">
                  <c:v>70.717240000000004</c:v>
                </c:pt>
                <c:pt idx="46">
                  <c:v>63.492060000000002</c:v>
                </c:pt>
              </c:numCache>
            </c:numRef>
          </c:val>
          <c:smooth val="0"/>
          <c:extLst>
            <c:ext xmlns:c16="http://schemas.microsoft.com/office/drawing/2014/chart" uri="{C3380CC4-5D6E-409C-BE32-E72D297353CC}">
              <c16:uniqueId val="{00000003-E1AC-49C0-99EC-496B9DFC93DB}"/>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max val="120"/>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4.4749629999999998</c:v>
                </c:pt>
                <c:pt idx="1">
                  <c:v>3.7530070000000002</c:v>
                </c:pt>
                <c:pt idx="2">
                  <c:v>4.6145500000000004</c:v>
                </c:pt>
                <c:pt idx="3">
                  <c:v>3.8318310000000002</c:v>
                </c:pt>
                <c:pt idx="4">
                  <c:v>5.8288950000000002</c:v>
                </c:pt>
                <c:pt idx="5">
                  <c:v>5.514424</c:v>
                </c:pt>
                <c:pt idx="6">
                  <c:v>5.7304849999999998</c:v>
                </c:pt>
                <c:pt idx="7">
                  <c:v>5.2173499999999997</c:v>
                </c:pt>
                <c:pt idx="8">
                  <c:v>7.7933120000000002</c:v>
                </c:pt>
                <c:pt idx="9">
                  <c:v>5.412452</c:v>
                </c:pt>
                <c:pt idx="10">
                  <c:v>8.6957129999999996</c:v>
                </c:pt>
                <c:pt idx="11">
                  <c:v>8.8266310000000008</c:v>
                </c:pt>
                <c:pt idx="12">
                  <c:v>8.9788789999999992</c:v>
                </c:pt>
                <c:pt idx="13">
                  <c:v>10.153930000000001</c:v>
                </c:pt>
                <c:pt idx="14">
                  <c:v>12.181480000000001</c:v>
                </c:pt>
                <c:pt idx="15">
                  <c:v>10.548920000000001</c:v>
                </c:pt>
                <c:pt idx="16">
                  <c:v>11.74155</c:v>
                </c:pt>
                <c:pt idx="17">
                  <c:v>16.391780000000001</c:v>
                </c:pt>
                <c:pt idx="18">
                  <c:v>14.80336</c:v>
                </c:pt>
                <c:pt idx="19">
                  <c:v>15.84801</c:v>
                </c:pt>
                <c:pt idx="20">
                  <c:v>17.4817</c:v>
                </c:pt>
                <c:pt idx="21">
                  <c:v>17.059809999999999</c:v>
                </c:pt>
                <c:pt idx="22">
                  <c:v>18.50573</c:v>
                </c:pt>
                <c:pt idx="23">
                  <c:v>16.07968</c:v>
                </c:pt>
                <c:pt idx="24">
                  <c:v>18.920950000000001</c:v>
                </c:pt>
                <c:pt idx="25">
                  <c:v>19.883459999999999</c:v>
                </c:pt>
                <c:pt idx="26">
                  <c:v>18.028729999999999</c:v>
                </c:pt>
                <c:pt idx="27">
                  <c:v>20.823830000000001</c:v>
                </c:pt>
                <c:pt idx="28">
                  <c:v>22.927589999999999</c:v>
                </c:pt>
                <c:pt idx="29">
                  <c:v>18.386399999999998</c:v>
                </c:pt>
                <c:pt idx="30">
                  <c:v>23.25798</c:v>
                </c:pt>
                <c:pt idx="31">
                  <c:v>21.872530000000001</c:v>
                </c:pt>
                <c:pt idx="32">
                  <c:v>23.37951</c:v>
                </c:pt>
                <c:pt idx="33">
                  <c:v>23.331050000000001</c:v>
                </c:pt>
                <c:pt idx="34">
                  <c:v>25.60699</c:v>
                </c:pt>
                <c:pt idx="35">
                  <c:v>24.34008</c:v>
                </c:pt>
                <c:pt idx="36">
                  <c:v>26.35042</c:v>
                </c:pt>
                <c:pt idx="37">
                  <c:v>24.841729999999998</c:v>
                </c:pt>
                <c:pt idx="38">
                  <c:v>22.66357</c:v>
                </c:pt>
                <c:pt idx="39">
                  <c:v>25.299910000000001</c:v>
                </c:pt>
                <c:pt idx="40">
                  <c:v>24.872640000000001</c:v>
                </c:pt>
                <c:pt idx="41">
                  <c:v>24.45608</c:v>
                </c:pt>
                <c:pt idx="42">
                  <c:v>26.811710000000001</c:v>
                </c:pt>
                <c:pt idx="43">
                  <c:v>24.559989999999999</c:v>
                </c:pt>
                <c:pt idx="44">
                  <c:v>21.732620000000001</c:v>
                </c:pt>
                <c:pt idx="45">
                  <c:v>22.960129999999999</c:v>
                </c:pt>
                <c:pt idx="46">
                  <c:v>23.951509999999999</c:v>
                </c:pt>
              </c:numCache>
            </c:numRef>
          </c:val>
          <c:extLst>
            <c:ext xmlns:c16="http://schemas.microsoft.com/office/drawing/2014/chart" uri="{C3380CC4-5D6E-409C-BE32-E72D297353CC}">
              <c16:uniqueId val="{00000000-443C-471F-8A75-6E301ABEEC44}"/>
            </c:ext>
          </c:extLst>
        </c:ser>
        <c:ser>
          <c:idx val="3"/>
          <c:order val="1"/>
          <c:tx>
            <c:strRef>
              <c:f>Sheet1!$A$3</c:f>
              <c:strCache>
                <c:ptCount val="1"/>
                <c:pt idx="0">
                  <c:v>hranice max</c:v>
                </c:pt>
              </c:strCache>
            </c:strRef>
          </c:tx>
          <c:spPr>
            <a:solidFill>
              <a:srgbClr val="F0E0B2"/>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5.4864030000000001</c:v>
                </c:pt>
                <c:pt idx="1">
                  <c:v>8.1920380000000002</c:v>
                </c:pt>
                <c:pt idx="2">
                  <c:v>5.9078520000000001</c:v>
                </c:pt>
                <c:pt idx="3">
                  <c:v>7.5141840000000002</c:v>
                </c:pt>
                <c:pt idx="4">
                  <c:v>6.447667</c:v>
                </c:pt>
                <c:pt idx="5">
                  <c:v>7.0018159999999998</c:v>
                </c:pt>
                <c:pt idx="6">
                  <c:v>8.3020040000000002</c:v>
                </c:pt>
                <c:pt idx="7">
                  <c:v>8.9264709999999994</c:v>
                </c:pt>
                <c:pt idx="8">
                  <c:v>5.1240810000000003</c:v>
                </c:pt>
                <c:pt idx="9">
                  <c:v>13.573119999999999</c:v>
                </c:pt>
                <c:pt idx="10">
                  <c:v>9.0532240000000002</c:v>
                </c:pt>
                <c:pt idx="11">
                  <c:v>8.5445890000000002</c:v>
                </c:pt>
                <c:pt idx="12">
                  <c:v>10.918229999999999</c:v>
                </c:pt>
                <c:pt idx="13">
                  <c:v>10.83037</c:v>
                </c:pt>
                <c:pt idx="14">
                  <c:v>10.748710000000001</c:v>
                </c:pt>
                <c:pt idx="15">
                  <c:v>12.832929999999999</c:v>
                </c:pt>
                <c:pt idx="16">
                  <c:v>16.815919999999998</c:v>
                </c:pt>
                <c:pt idx="17">
                  <c:v>18.873429999999999</c:v>
                </c:pt>
                <c:pt idx="18">
                  <c:v>17.882629999999999</c:v>
                </c:pt>
                <c:pt idx="19">
                  <c:v>16.770250000000001</c:v>
                </c:pt>
                <c:pt idx="20">
                  <c:v>11.765879999999999</c:v>
                </c:pt>
                <c:pt idx="21">
                  <c:v>12.78417</c:v>
                </c:pt>
                <c:pt idx="22">
                  <c:v>10.475110000000001</c:v>
                </c:pt>
                <c:pt idx="23">
                  <c:v>13.286770000000001</c:v>
                </c:pt>
                <c:pt idx="24">
                  <c:v>13.596069999999999</c:v>
                </c:pt>
                <c:pt idx="25">
                  <c:v>12.15329</c:v>
                </c:pt>
                <c:pt idx="26">
                  <c:v>19.47306</c:v>
                </c:pt>
                <c:pt idx="27">
                  <c:v>13.22471</c:v>
                </c:pt>
                <c:pt idx="28">
                  <c:v>19.407489999999999</c:v>
                </c:pt>
                <c:pt idx="29">
                  <c:v>24.84038</c:v>
                </c:pt>
                <c:pt idx="30">
                  <c:v>19.626359999999998</c:v>
                </c:pt>
                <c:pt idx="31">
                  <c:v>17.836639999999999</c:v>
                </c:pt>
                <c:pt idx="32">
                  <c:v>18.287230000000001</c:v>
                </c:pt>
                <c:pt idx="33">
                  <c:v>19.149760000000001</c:v>
                </c:pt>
                <c:pt idx="34">
                  <c:v>13.58831</c:v>
                </c:pt>
                <c:pt idx="35">
                  <c:v>15.868589999999999</c:v>
                </c:pt>
                <c:pt idx="36">
                  <c:v>11.353680000000001</c:v>
                </c:pt>
                <c:pt idx="37">
                  <c:v>14.3735</c:v>
                </c:pt>
                <c:pt idx="38">
                  <c:v>18.506209999999999</c:v>
                </c:pt>
                <c:pt idx="39">
                  <c:v>18.672270000000001</c:v>
                </c:pt>
                <c:pt idx="40">
                  <c:v>12.276210000000001</c:v>
                </c:pt>
                <c:pt idx="41">
                  <c:v>16.738499999999998</c:v>
                </c:pt>
                <c:pt idx="42">
                  <c:v>11.47087</c:v>
                </c:pt>
                <c:pt idx="43">
                  <c:v>12.90164</c:v>
                </c:pt>
                <c:pt idx="44">
                  <c:v>14.304040000000001</c:v>
                </c:pt>
                <c:pt idx="45">
                  <c:v>13.980449999999999</c:v>
                </c:pt>
                <c:pt idx="46">
                  <c:v>12.023960000000001</c:v>
                </c:pt>
              </c:numCache>
            </c:numRef>
          </c:val>
          <c:extLst>
            <c:ext xmlns:c16="http://schemas.microsoft.com/office/drawing/2014/chart" uri="{C3380CC4-5D6E-409C-BE32-E72D297353CC}">
              <c16:uniqueId val="{00000001-443C-471F-8A75-6E301ABEEC44}"/>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7.4007480000000001</c:v>
                </c:pt>
                <c:pt idx="1">
                  <c:v>7.342479</c:v>
                </c:pt>
                <c:pt idx="2">
                  <c:v>7.4159030000000001</c:v>
                </c:pt>
                <c:pt idx="3">
                  <c:v>7.7884719999999996</c:v>
                </c:pt>
                <c:pt idx="4">
                  <c:v>8.6239799999999995</c:v>
                </c:pt>
                <c:pt idx="5">
                  <c:v>8.332376</c:v>
                </c:pt>
                <c:pt idx="6">
                  <c:v>8.9187790000000007</c:v>
                </c:pt>
                <c:pt idx="7">
                  <c:v>9.4543199999999992</c:v>
                </c:pt>
                <c:pt idx="8">
                  <c:v>9.9319799999999994</c:v>
                </c:pt>
                <c:pt idx="9">
                  <c:v>11.00142</c:v>
                </c:pt>
                <c:pt idx="10">
                  <c:v>11.769439999999999</c:v>
                </c:pt>
                <c:pt idx="11">
                  <c:v>12.147130000000001</c:v>
                </c:pt>
                <c:pt idx="12">
                  <c:v>13.298260000000001</c:v>
                </c:pt>
                <c:pt idx="13">
                  <c:v>14.04069</c:v>
                </c:pt>
                <c:pt idx="14">
                  <c:v>15.94772</c:v>
                </c:pt>
                <c:pt idx="15">
                  <c:v>16.631440000000001</c:v>
                </c:pt>
                <c:pt idx="16">
                  <c:v>17.617550000000001</c:v>
                </c:pt>
                <c:pt idx="17">
                  <c:v>22.44547</c:v>
                </c:pt>
                <c:pt idx="18">
                  <c:v>22.176490000000001</c:v>
                </c:pt>
                <c:pt idx="19">
                  <c:v>23.363230000000001</c:v>
                </c:pt>
                <c:pt idx="20">
                  <c:v>23.21509</c:v>
                </c:pt>
                <c:pt idx="21">
                  <c:v>22.66161</c:v>
                </c:pt>
                <c:pt idx="22">
                  <c:v>22.610610000000001</c:v>
                </c:pt>
                <c:pt idx="23">
                  <c:v>23.324400000000001</c:v>
                </c:pt>
                <c:pt idx="24">
                  <c:v>23.19988</c:v>
                </c:pt>
                <c:pt idx="25">
                  <c:v>25.331410000000002</c:v>
                </c:pt>
                <c:pt idx="26">
                  <c:v>25.917369999999998</c:v>
                </c:pt>
                <c:pt idx="27">
                  <c:v>27.432359999999999</c:v>
                </c:pt>
                <c:pt idx="28">
                  <c:v>27.89695</c:v>
                </c:pt>
                <c:pt idx="29">
                  <c:v>26.113689999999998</c:v>
                </c:pt>
                <c:pt idx="30">
                  <c:v>28.06439</c:v>
                </c:pt>
                <c:pt idx="31">
                  <c:v>28.016169999999999</c:v>
                </c:pt>
                <c:pt idx="32">
                  <c:v>27.917860000000001</c:v>
                </c:pt>
                <c:pt idx="33">
                  <c:v>28.04917</c:v>
                </c:pt>
                <c:pt idx="34">
                  <c:v>29.190200000000001</c:v>
                </c:pt>
                <c:pt idx="35">
                  <c:v>29.640450000000001</c:v>
                </c:pt>
                <c:pt idx="36">
                  <c:v>30.007459999999998</c:v>
                </c:pt>
                <c:pt idx="37">
                  <c:v>31.126529999999999</c:v>
                </c:pt>
                <c:pt idx="38">
                  <c:v>29.09055</c:v>
                </c:pt>
                <c:pt idx="39">
                  <c:v>31.045069999999999</c:v>
                </c:pt>
                <c:pt idx="40">
                  <c:v>29.566949999999999</c:v>
                </c:pt>
                <c:pt idx="41">
                  <c:v>29.643070000000002</c:v>
                </c:pt>
                <c:pt idx="42">
                  <c:v>31.60463</c:v>
                </c:pt>
                <c:pt idx="43">
                  <c:v>29.345369999999999</c:v>
                </c:pt>
                <c:pt idx="44">
                  <c:v>28.97861</c:v>
                </c:pt>
                <c:pt idx="45">
                  <c:v>29.880500000000001</c:v>
                </c:pt>
                <c:pt idx="46">
                  <c:v>30.832750000000001</c:v>
                </c:pt>
              </c:numCache>
            </c:numRef>
          </c:val>
          <c:smooth val="0"/>
          <c:extLst>
            <c:ext xmlns:c16="http://schemas.microsoft.com/office/drawing/2014/chart" uri="{C3380CC4-5D6E-409C-BE32-E72D297353CC}">
              <c16:uniqueId val="{00000002-443C-471F-8A75-6E301ABEEC44}"/>
            </c:ext>
          </c:extLst>
        </c:ser>
        <c:ser>
          <c:idx val="0"/>
          <c:order val="3"/>
          <c:tx>
            <c:strRef>
              <c:f>Sheet1!$A$5</c:f>
              <c:strCache>
                <c:ptCount val="1"/>
                <c:pt idx="0">
                  <c:v>51</c:v>
                </c:pt>
              </c:strCache>
            </c:strRef>
          </c:tx>
          <c:spPr>
            <a:ln>
              <a:solidFill>
                <a:srgbClr val="C0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4.4749629999999998</c:v>
                </c:pt>
                <c:pt idx="1">
                  <c:v>7.1468879999999997</c:v>
                </c:pt>
                <c:pt idx="2">
                  <c:v>6.1148619999999996</c:v>
                </c:pt>
                <c:pt idx="3">
                  <c:v>5.6022819999999998</c:v>
                </c:pt>
                <c:pt idx="4">
                  <c:v>7.7311310000000004</c:v>
                </c:pt>
                <c:pt idx="5">
                  <c:v>6.9663139999999997</c:v>
                </c:pt>
                <c:pt idx="6">
                  <c:v>6.9163059999999996</c:v>
                </c:pt>
                <c:pt idx="7">
                  <c:v>5.2173499999999997</c:v>
                </c:pt>
                <c:pt idx="8">
                  <c:v>7.7933120000000002</c:v>
                </c:pt>
                <c:pt idx="9">
                  <c:v>5.412452</c:v>
                </c:pt>
                <c:pt idx="10">
                  <c:v>8.6957129999999996</c:v>
                </c:pt>
                <c:pt idx="11">
                  <c:v>9.8388080000000002</c:v>
                </c:pt>
                <c:pt idx="12">
                  <c:v>10.05204</c:v>
                </c:pt>
                <c:pt idx="13">
                  <c:v>12.363329999999999</c:v>
                </c:pt>
                <c:pt idx="14">
                  <c:v>13.39292</c:v>
                </c:pt>
                <c:pt idx="15">
                  <c:v>10.548920000000001</c:v>
                </c:pt>
                <c:pt idx="16">
                  <c:v>14.247339999999999</c:v>
                </c:pt>
                <c:pt idx="17">
                  <c:v>16.78783</c:v>
                </c:pt>
                <c:pt idx="18">
                  <c:v>18.185210000000001</c:v>
                </c:pt>
                <c:pt idx="19">
                  <c:v>15.84801</c:v>
                </c:pt>
                <c:pt idx="20">
                  <c:v>17.4817</c:v>
                </c:pt>
                <c:pt idx="21">
                  <c:v>19.343260000000001</c:v>
                </c:pt>
                <c:pt idx="22">
                  <c:v>18.644929999999999</c:v>
                </c:pt>
                <c:pt idx="23">
                  <c:v>16.07968</c:v>
                </c:pt>
                <c:pt idx="24">
                  <c:v>18.920950000000001</c:v>
                </c:pt>
                <c:pt idx="25">
                  <c:v>21.05667</c:v>
                </c:pt>
                <c:pt idx="26">
                  <c:v>18.028729999999999</c:v>
                </c:pt>
                <c:pt idx="27">
                  <c:v>20.823830000000001</c:v>
                </c:pt>
                <c:pt idx="28">
                  <c:v>23.349869999999999</c:v>
                </c:pt>
                <c:pt idx="29">
                  <c:v>22.80114</c:v>
                </c:pt>
                <c:pt idx="30">
                  <c:v>26.15081</c:v>
                </c:pt>
                <c:pt idx="31">
                  <c:v>28.454070000000002</c:v>
                </c:pt>
                <c:pt idx="32">
                  <c:v>24.18777</c:v>
                </c:pt>
                <c:pt idx="33">
                  <c:v>25.93957</c:v>
                </c:pt>
                <c:pt idx="34">
                  <c:v>26.476040000000001</c:v>
                </c:pt>
                <c:pt idx="35">
                  <c:v>25.080200000000001</c:v>
                </c:pt>
                <c:pt idx="36">
                  <c:v>29.192219999999999</c:v>
                </c:pt>
                <c:pt idx="37">
                  <c:v>30.30904</c:v>
                </c:pt>
                <c:pt idx="38">
                  <c:v>22.99887</c:v>
                </c:pt>
                <c:pt idx="39">
                  <c:v>27.48882</c:v>
                </c:pt>
                <c:pt idx="40">
                  <c:v>25.40063</c:v>
                </c:pt>
                <c:pt idx="41">
                  <c:v>24.45608</c:v>
                </c:pt>
                <c:pt idx="42">
                  <c:v>29.574639999999999</c:v>
                </c:pt>
                <c:pt idx="43">
                  <c:v>26.17559</c:v>
                </c:pt>
                <c:pt idx="44">
                  <c:v>21.732620000000001</c:v>
                </c:pt>
                <c:pt idx="45">
                  <c:v>30.882850000000001</c:v>
                </c:pt>
                <c:pt idx="46">
                  <c:v>26.640029999999999</c:v>
                </c:pt>
              </c:numCache>
            </c:numRef>
          </c:val>
          <c:smooth val="0"/>
          <c:extLst>
            <c:ext xmlns:c16="http://schemas.microsoft.com/office/drawing/2014/chart" uri="{C3380CC4-5D6E-409C-BE32-E72D297353CC}">
              <c16:uniqueId val="{00000003-443C-471F-8A75-6E301ABEEC44}"/>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max val="50"/>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majorUnit val="10"/>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38487972508592"/>
          <c:y val="6.7193675889328064E-2"/>
          <c:w val="0.80412371134020622"/>
          <c:h val="0.71936758893280628"/>
        </c:manualLayout>
      </c:layout>
      <c:areaChart>
        <c:grouping val="stacked"/>
        <c:varyColors val="0"/>
        <c:ser>
          <c:idx val="1"/>
          <c:order val="0"/>
          <c:tx>
            <c:strRef>
              <c:f>Sheet1!$A$2</c:f>
              <c:strCache>
                <c:ptCount val="1"/>
                <c:pt idx="0">
                  <c:v>min</c:v>
                </c:pt>
              </c:strCache>
            </c:strRef>
          </c:tx>
          <c:spPr>
            <a:no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44.5349</c:v>
                </c:pt>
                <c:pt idx="1">
                  <c:v>37.007719999999999</c:v>
                </c:pt>
                <c:pt idx="2">
                  <c:v>40.5274</c:v>
                </c:pt>
                <c:pt idx="3">
                  <c:v>40.206699999999998</c:v>
                </c:pt>
                <c:pt idx="4">
                  <c:v>48.013199999999998</c:v>
                </c:pt>
                <c:pt idx="5">
                  <c:v>43.394019999999998</c:v>
                </c:pt>
                <c:pt idx="6">
                  <c:v>37.079610000000002</c:v>
                </c:pt>
                <c:pt idx="7">
                  <c:v>43.936210000000003</c:v>
                </c:pt>
                <c:pt idx="8">
                  <c:v>42.012920000000001</c:v>
                </c:pt>
                <c:pt idx="9">
                  <c:v>43.064300000000003</c:v>
                </c:pt>
                <c:pt idx="10">
                  <c:v>48.977919999999997</c:v>
                </c:pt>
                <c:pt idx="11">
                  <c:v>45.415619999999997</c:v>
                </c:pt>
                <c:pt idx="12">
                  <c:v>47.225580000000001</c:v>
                </c:pt>
                <c:pt idx="13">
                  <c:v>45.043759999999999</c:v>
                </c:pt>
                <c:pt idx="14">
                  <c:v>46.193939999999998</c:v>
                </c:pt>
                <c:pt idx="15">
                  <c:v>40.426099999999998</c:v>
                </c:pt>
                <c:pt idx="16">
                  <c:v>46.811799999999998</c:v>
                </c:pt>
                <c:pt idx="17">
                  <c:v>46.938899999999997</c:v>
                </c:pt>
                <c:pt idx="18">
                  <c:v>48.171349999999997</c:v>
                </c:pt>
                <c:pt idx="19">
                  <c:v>47.642609999999998</c:v>
                </c:pt>
                <c:pt idx="20">
                  <c:v>39.845950000000002</c:v>
                </c:pt>
                <c:pt idx="21">
                  <c:v>46.317030000000003</c:v>
                </c:pt>
                <c:pt idx="22">
                  <c:v>45.985120000000002</c:v>
                </c:pt>
                <c:pt idx="23">
                  <c:v>43.474119999999999</c:v>
                </c:pt>
                <c:pt idx="24">
                  <c:v>48.173920000000003</c:v>
                </c:pt>
                <c:pt idx="25">
                  <c:v>44.822040000000001</c:v>
                </c:pt>
                <c:pt idx="26">
                  <c:v>41.870669999999997</c:v>
                </c:pt>
                <c:pt idx="27">
                  <c:v>41.77328</c:v>
                </c:pt>
                <c:pt idx="28">
                  <c:v>36.92118</c:v>
                </c:pt>
                <c:pt idx="29">
                  <c:v>40.008879999999998</c:v>
                </c:pt>
                <c:pt idx="30">
                  <c:v>42.881360000000001</c:v>
                </c:pt>
                <c:pt idx="31">
                  <c:v>49.738869999999999</c:v>
                </c:pt>
                <c:pt idx="32">
                  <c:v>46.338340000000002</c:v>
                </c:pt>
                <c:pt idx="33">
                  <c:v>43.864179999999998</c:v>
                </c:pt>
                <c:pt idx="34">
                  <c:v>44.097990000000003</c:v>
                </c:pt>
                <c:pt idx="35">
                  <c:v>45.895029999999998</c:v>
                </c:pt>
                <c:pt idx="36">
                  <c:v>46.198900000000002</c:v>
                </c:pt>
                <c:pt idx="37">
                  <c:v>46.942030000000003</c:v>
                </c:pt>
                <c:pt idx="38">
                  <c:v>41.037709999999997</c:v>
                </c:pt>
                <c:pt idx="39">
                  <c:v>44.679920000000003</c:v>
                </c:pt>
                <c:pt idx="40">
                  <c:v>44.233519999999999</c:v>
                </c:pt>
                <c:pt idx="41">
                  <c:v>43.749789999999997</c:v>
                </c:pt>
                <c:pt idx="42">
                  <c:v>48.737789999999997</c:v>
                </c:pt>
                <c:pt idx="43">
                  <c:v>42.141550000000002</c:v>
                </c:pt>
                <c:pt idx="44">
                  <c:v>45.199590000000001</c:v>
                </c:pt>
                <c:pt idx="45">
                  <c:v>42.294980000000002</c:v>
                </c:pt>
                <c:pt idx="46">
                  <c:v>49.228349999999999</c:v>
                </c:pt>
              </c:numCache>
            </c:numRef>
          </c:val>
          <c:extLst>
            <c:ext xmlns:c16="http://schemas.microsoft.com/office/drawing/2014/chart" uri="{C3380CC4-5D6E-409C-BE32-E72D297353CC}">
              <c16:uniqueId val="{00000000-398D-4440-92E3-97B86BA50DAE}"/>
            </c:ext>
          </c:extLst>
        </c:ser>
        <c:ser>
          <c:idx val="3"/>
          <c:order val="1"/>
          <c:tx>
            <c:strRef>
              <c:f>Sheet1!$A$3</c:f>
              <c:strCache>
                <c:ptCount val="1"/>
                <c:pt idx="0">
                  <c:v>hranice max</c:v>
                </c:pt>
              </c:strCache>
            </c:strRef>
          </c:tx>
          <c:spPr>
            <a:solidFill>
              <a:srgbClr val="F0E0B2"/>
            </a:solidFill>
            <a:ln w="25400">
              <a:noFill/>
            </a:ln>
          </c:spP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24.748930000000001</c:v>
                </c:pt>
                <c:pt idx="1">
                  <c:v>31.79269</c:v>
                </c:pt>
                <c:pt idx="2">
                  <c:v>32.592300000000002</c:v>
                </c:pt>
                <c:pt idx="3">
                  <c:v>26.293559999999999</c:v>
                </c:pt>
                <c:pt idx="4">
                  <c:v>22.750979999999998</c:v>
                </c:pt>
                <c:pt idx="5">
                  <c:v>32.212440000000001</c:v>
                </c:pt>
                <c:pt idx="6">
                  <c:v>38.479280000000003</c:v>
                </c:pt>
                <c:pt idx="7">
                  <c:v>33.625</c:v>
                </c:pt>
                <c:pt idx="8">
                  <c:v>38.312519999999999</c:v>
                </c:pt>
                <c:pt idx="9">
                  <c:v>25.43262</c:v>
                </c:pt>
                <c:pt idx="10">
                  <c:v>26.20026</c:v>
                </c:pt>
                <c:pt idx="11">
                  <c:v>27.01127</c:v>
                </c:pt>
                <c:pt idx="12">
                  <c:v>27.770009999999999</c:v>
                </c:pt>
                <c:pt idx="13">
                  <c:v>31.270209999999999</c:v>
                </c:pt>
                <c:pt idx="14">
                  <c:v>33.723990000000001</c:v>
                </c:pt>
                <c:pt idx="15">
                  <c:v>36.659410000000001</c:v>
                </c:pt>
                <c:pt idx="16">
                  <c:v>27.698250000000002</c:v>
                </c:pt>
                <c:pt idx="17">
                  <c:v>29.034389999999998</c:v>
                </c:pt>
                <c:pt idx="18">
                  <c:v>28.618680000000001</c:v>
                </c:pt>
                <c:pt idx="19">
                  <c:v>40.856450000000002</c:v>
                </c:pt>
                <c:pt idx="20">
                  <c:v>37.903579999999998</c:v>
                </c:pt>
                <c:pt idx="21">
                  <c:v>33.295409999999997</c:v>
                </c:pt>
                <c:pt idx="22">
                  <c:v>31.457190000000001</c:v>
                </c:pt>
                <c:pt idx="23">
                  <c:v>34.989699999999999</c:v>
                </c:pt>
                <c:pt idx="24">
                  <c:v>29.1572</c:v>
                </c:pt>
                <c:pt idx="25">
                  <c:v>44.392829999999996</c:v>
                </c:pt>
                <c:pt idx="26">
                  <c:v>36.069850000000002</c:v>
                </c:pt>
                <c:pt idx="27">
                  <c:v>43.172820000000002</c:v>
                </c:pt>
                <c:pt idx="28">
                  <c:v>43.883020000000002</c:v>
                </c:pt>
                <c:pt idx="29">
                  <c:v>38.101599999999998</c:v>
                </c:pt>
                <c:pt idx="30">
                  <c:v>41.428829999999998</c:v>
                </c:pt>
                <c:pt idx="31">
                  <c:v>34.285380000000004</c:v>
                </c:pt>
                <c:pt idx="32">
                  <c:v>43.283110000000001</c:v>
                </c:pt>
                <c:pt idx="33">
                  <c:v>39.030569999999997</c:v>
                </c:pt>
                <c:pt idx="34">
                  <c:v>43.520200000000003</c:v>
                </c:pt>
                <c:pt idx="35">
                  <c:v>39.19932</c:v>
                </c:pt>
                <c:pt idx="36">
                  <c:v>38.320900000000002</c:v>
                </c:pt>
                <c:pt idx="37">
                  <c:v>43.990319999999997</c:v>
                </c:pt>
                <c:pt idx="38">
                  <c:v>52.427750000000003</c:v>
                </c:pt>
                <c:pt idx="39">
                  <c:v>48.486629999999998</c:v>
                </c:pt>
                <c:pt idx="40">
                  <c:v>46.151000000000003</c:v>
                </c:pt>
                <c:pt idx="41">
                  <c:v>42.286920000000002</c:v>
                </c:pt>
                <c:pt idx="42">
                  <c:v>40.472079999999998</c:v>
                </c:pt>
                <c:pt idx="43">
                  <c:v>44.37715</c:v>
                </c:pt>
                <c:pt idx="44">
                  <c:v>38.102989999999998</c:v>
                </c:pt>
                <c:pt idx="45">
                  <c:v>51.643230000000003</c:v>
                </c:pt>
                <c:pt idx="46">
                  <c:v>42.186750000000004</c:v>
                </c:pt>
              </c:numCache>
            </c:numRef>
          </c:val>
          <c:extLst>
            <c:ext xmlns:c16="http://schemas.microsoft.com/office/drawing/2014/chart" uri="{C3380CC4-5D6E-409C-BE32-E72D297353CC}">
              <c16:uniqueId val="{00000001-398D-4440-92E3-97B86BA50DAE}"/>
            </c:ext>
          </c:extLst>
        </c:ser>
        <c:dLbls>
          <c:showLegendKey val="0"/>
          <c:showVal val="0"/>
          <c:showCatName val="0"/>
          <c:showSerName val="0"/>
          <c:showPercent val="0"/>
          <c:showBubbleSize val="0"/>
        </c:dLbls>
        <c:axId val="655660927"/>
        <c:axId val="1"/>
      </c:areaChart>
      <c:lineChart>
        <c:grouping val="standard"/>
        <c:varyColors val="0"/>
        <c:ser>
          <c:idx val="4"/>
          <c:order val="2"/>
          <c:tx>
            <c:strRef>
              <c:f>Sheet1!$A$4</c:f>
              <c:strCache>
                <c:ptCount val="1"/>
                <c:pt idx="0">
                  <c:v>ČR</c:v>
                </c:pt>
              </c:strCache>
            </c:strRef>
          </c:tx>
          <c:spPr>
            <a:ln w="1905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53.655430000000003</c:v>
                </c:pt>
                <c:pt idx="1">
                  <c:v>51.913469999999997</c:v>
                </c:pt>
                <c:pt idx="2">
                  <c:v>52.909799999999997</c:v>
                </c:pt>
                <c:pt idx="3">
                  <c:v>54.200020000000002</c:v>
                </c:pt>
                <c:pt idx="4">
                  <c:v>55.730899999999998</c:v>
                </c:pt>
                <c:pt idx="5">
                  <c:v>55.294029999999999</c:v>
                </c:pt>
                <c:pt idx="6">
                  <c:v>55.827100000000002</c:v>
                </c:pt>
                <c:pt idx="7">
                  <c:v>56.416260000000001</c:v>
                </c:pt>
                <c:pt idx="8">
                  <c:v>55.172289999999997</c:v>
                </c:pt>
                <c:pt idx="9">
                  <c:v>54.369059999999998</c:v>
                </c:pt>
                <c:pt idx="10">
                  <c:v>57.26249</c:v>
                </c:pt>
                <c:pt idx="11">
                  <c:v>56.042859999999997</c:v>
                </c:pt>
                <c:pt idx="12">
                  <c:v>57.120759999999997</c:v>
                </c:pt>
                <c:pt idx="13">
                  <c:v>56.548749999999998</c:v>
                </c:pt>
                <c:pt idx="14">
                  <c:v>58.843600000000002</c:v>
                </c:pt>
                <c:pt idx="15">
                  <c:v>56.988849999999999</c:v>
                </c:pt>
                <c:pt idx="16">
                  <c:v>57.818480000000001</c:v>
                </c:pt>
                <c:pt idx="17">
                  <c:v>58.493670000000002</c:v>
                </c:pt>
                <c:pt idx="18">
                  <c:v>57.391719999999999</c:v>
                </c:pt>
                <c:pt idx="19">
                  <c:v>61.568420000000003</c:v>
                </c:pt>
                <c:pt idx="20">
                  <c:v>57.698050000000002</c:v>
                </c:pt>
                <c:pt idx="21">
                  <c:v>59.417520000000003</c:v>
                </c:pt>
                <c:pt idx="22">
                  <c:v>58.466659999999997</c:v>
                </c:pt>
                <c:pt idx="23">
                  <c:v>59.6252</c:v>
                </c:pt>
                <c:pt idx="24">
                  <c:v>58.791930000000001</c:v>
                </c:pt>
                <c:pt idx="25">
                  <c:v>59.162179999999999</c:v>
                </c:pt>
                <c:pt idx="26">
                  <c:v>59.578589999999998</c:v>
                </c:pt>
                <c:pt idx="27">
                  <c:v>62.369430000000001</c:v>
                </c:pt>
                <c:pt idx="28">
                  <c:v>61.959580000000003</c:v>
                </c:pt>
                <c:pt idx="29">
                  <c:v>61.129989999999999</c:v>
                </c:pt>
                <c:pt idx="30">
                  <c:v>63.636519999999997</c:v>
                </c:pt>
                <c:pt idx="31">
                  <c:v>63.3384</c:v>
                </c:pt>
                <c:pt idx="32">
                  <c:v>62.28857</c:v>
                </c:pt>
                <c:pt idx="33">
                  <c:v>63.467179999999999</c:v>
                </c:pt>
                <c:pt idx="34">
                  <c:v>62.924709999999997</c:v>
                </c:pt>
                <c:pt idx="35">
                  <c:v>62.592260000000003</c:v>
                </c:pt>
                <c:pt idx="36">
                  <c:v>62.127049999999997</c:v>
                </c:pt>
                <c:pt idx="37">
                  <c:v>61.635480000000001</c:v>
                </c:pt>
                <c:pt idx="38">
                  <c:v>62.78134</c:v>
                </c:pt>
                <c:pt idx="39">
                  <c:v>65.393410000000003</c:v>
                </c:pt>
                <c:pt idx="40">
                  <c:v>63.600580000000001</c:v>
                </c:pt>
                <c:pt idx="41">
                  <c:v>61.234110000000001</c:v>
                </c:pt>
                <c:pt idx="42">
                  <c:v>65.158770000000004</c:v>
                </c:pt>
                <c:pt idx="43">
                  <c:v>59.578580000000002</c:v>
                </c:pt>
                <c:pt idx="44">
                  <c:v>60.12847</c:v>
                </c:pt>
                <c:pt idx="45">
                  <c:v>62.18676</c:v>
                </c:pt>
                <c:pt idx="46">
                  <c:v>61.941290000000002</c:v>
                </c:pt>
              </c:numCache>
            </c:numRef>
          </c:val>
          <c:smooth val="0"/>
          <c:extLst>
            <c:ext xmlns:c16="http://schemas.microsoft.com/office/drawing/2014/chart" uri="{C3380CC4-5D6E-409C-BE32-E72D297353CC}">
              <c16:uniqueId val="{00000002-398D-4440-92E3-97B86BA50DAE}"/>
            </c:ext>
          </c:extLst>
        </c:ser>
        <c:ser>
          <c:idx val="0"/>
          <c:order val="3"/>
          <c:tx>
            <c:strRef>
              <c:f>Sheet1!$A$5</c:f>
              <c:strCache>
                <c:ptCount val="1"/>
                <c:pt idx="0">
                  <c:v>51</c:v>
                </c:pt>
              </c:strCache>
            </c:strRef>
          </c:tx>
          <c:spPr>
            <a:ln>
              <a:solidFill>
                <a:srgbClr val="C00000"/>
              </a:solidFill>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54.693989999999999</c:v>
                </c:pt>
                <c:pt idx="1">
                  <c:v>49.781770000000002</c:v>
                </c:pt>
                <c:pt idx="2">
                  <c:v>52.587809999999998</c:v>
                </c:pt>
                <c:pt idx="3">
                  <c:v>47.010449999999999</c:v>
                </c:pt>
                <c:pt idx="4">
                  <c:v>57.741880000000002</c:v>
                </c:pt>
                <c:pt idx="5">
                  <c:v>50.445720000000001</c:v>
                </c:pt>
                <c:pt idx="6">
                  <c:v>49.606610000000003</c:v>
                </c:pt>
                <c:pt idx="7">
                  <c:v>54.782179999999997</c:v>
                </c:pt>
                <c:pt idx="8">
                  <c:v>51.010770000000001</c:v>
                </c:pt>
                <c:pt idx="9">
                  <c:v>43.064300000000003</c:v>
                </c:pt>
                <c:pt idx="10">
                  <c:v>53.349379999999996</c:v>
                </c:pt>
                <c:pt idx="11">
                  <c:v>49.4283</c:v>
                </c:pt>
                <c:pt idx="12">
                  <c:v>54.935549999999999</c:v>
                </c:pt>
                <c:pt idx="13">
                  <c:v>51.78604</c:v>
                </c:pt>
                <c:pt idx="14">
                  <c:v>51.222050000000003</c:v>
                </c:pt>
                <c:pt idx="15">
                  <c:v>59.777209999999997</c:v>
                </c:pt>
                <c:pt idx="16">
                  <c:v>54.186619999999998</c:v>
                </c:pt>
                <c:pt idx="17">
                  <c:v>59.690080000000002</c:v>
                </c:pt>
                <c:pt idx="18">
                  <c:v>59.218499999999999</c:v>
                </c:pt>
                <c:pt idx="19">
                  <c:v>59.663089999999997</c:v>
                </c:pt>
                <c:pt idx="20">
                  <c:v>59.204700000000003</c:v>
                </c:pt>
                <c:pt idx="21">
                  <c:v>60.8264</c:v>
                </c:pt>
                <c:pt idx="22">
                  <c:v>52.905000000000001</c:v>
                </c:pt>
                <c:pt idx="23">
                  <c:v>65.71696</c:v>
                </c:pt>
                <c:pt idx="24">
                  <c:v>59.332349999999998</c:v>
                </c:pt>
                <c:pt idx="25">
                  <c:v>58.256790000000002</c:v>
                </c:pt>
                <c:pt idx="26">
                  <c:v>58.768990000000002</c:v>
                </c:pt>
                <c:pt idx="27">
                  <c:v>65.04522</c:v>
                </c:pt>
                <c:pt idx="28">
                  <c:v>66.547120000000007</c:v>
                </c:pt>
                <c:pt idx="29">
                  <c:v>60.958159999999999</c:v>
                </c:pt>
                <c:pt idx="30">
                  <c:v>68.038390000000007</c:v>
                </c:pt>
                <c:pt idx="31">
                  <c:v>70.676240000000007</c:v>
                </c:pt>
                <c:pt idx="32">
                  <c:v>61.61036</c:v>
                </c:pt>
                <c:pt idx="33">
                  <c:v>73.495450000000005</c:v>
                </c:pt>
                <c:pt idx="34">
                  <c:v>67.103059999999999</c:v>
                </c:pt>
                <c:pt idx="35">
                  <c:v>68.856549999999999</c:v>
                </c:pt>
                <c:pt idx="36">
                  <c:v>59.524760000000001</c:v>
                </c:pt>
                <c:pt idx="37">
                  <c:v>65.403710000000004</c:v>
                </c:pt>
                <c:pt idx="38">
                  <c:v>72.64</c:v>
                </c:pt>
                <c:pt idx="39">
                  <c:v>73.833600000000004</c:v>
                </c:pt>
                <c:pt idx="40">
                  <c:v>69.171350000000004</c:v>
                </c:pt>
                <c:pt idx="41">
                  <c:v>74.047569999999993</c:v>
                </c:pt>
                <c:pt idx="42">
                  <c:v>76.081339999999997</c:v>
                </c:pt>
                <c:pt idx="43">
                  <c:v>69.275049999999993</c:v>
                </c:pt>
                <c:pt idx="44">
                  <c:v>76.636070000000004</c:v>
                </c:pt>
                <c:pt idx="45">
                  <c:v>80.563950000000006</c:v>
                </c:pt>
                <c:pt idx="46">
                  <c:v>82.140079999999998</c:v>
                </c:pt>
              </c:numCache>
            </c:numRef>
          </c:val>
          <c:smooth val="0"/>
          <c:extLst>
            <c:ext xmlns:c16="http://schemas.microsoft.com/office/drawing/2014/chart" uri="{C3380CC4-5D6E-409C-BE32-E72D297353CC}">
              <c16:uniqueId val="{00000003-398D-4440-92E3-97B86BA50DAE}"/>
            </c:ext>
          </c:extLst>
        </c:ser>
        <c:dLbls>
          <c:showLegendKey val="0"/>
          <c:showVal val="0"/>
          <c:showCatName val="0"/>
          <c:showSerName val="0"/>
          <c:showPercent val="0"/>
          <c:showBubbleSize val="0"/>
        </c:dLbls>
        <c:marker val="1"/>
        <c:smooth val="0"/>
        <c:axId val="655660927"/>
        <c:axId val="1"/>
      </c:lineChart>
      <c:catAx>
        <c:axId val="655660927"/>
        <c:scaling>
          <c:orientation val="minMax"/>
        </c:scaling>
        <c:delete val="0"/>
        <c:axPos val="b"/>
        <c:numFmt formatCode="General" sourceLinked="1"/>
        <c:majorTickMark val="out"/>
        <c:minorTickMark val="none"/>
        <c:tickLblPos val="nextTo"/>
        <c:spPr>
          <a:ln w="12700">
            <a:solidFill>
              <a:schemeClr val="tx1"/>
            </a:solidFill>
            <a:prstDash val="solid"/>
          </a:ln>
        </c:spPr>
        <c:txPr>
          <a:bodyPr rot="-2700000" vert="horz"/>
          <a:lstStyle/>
          <a:p>
            <a:pPr>
              <a:defRPr/>
            </a:pPr>
            <a:endParaRPr lang="cs-CZ"/>
          </a:p>
        </c:txPr>
        <c:crossAx val="1"/>
        <c:crosses val="autoZero"/>
        <c:auto val="1"/>
        <c:lblAlgn val="ctr"/>
        <c:lblOffset val="100"/>
        <c:tickLblSkip val="3"/>
        <c:tickMarkSkip val="1"/>
        <c:noMultiLvlLbl val="0"/>
      </c:catAx>
      <c:valAx>
        <c:axId val="1"/>
        <c:scaling>
          <c:orientation val="minMax"/>
          <c:max val="100"/>
        </c:scaling>
        <c:delete val="0"/>
        <c:axPos val="l"/>
        <c:majorGridlines>
          <c:spPr>
            <a:ln w="12700">
              <a:solidFill>
                <a:srgbClr val="C0C0C0"/>
              </a:solidFill>
              <a:prstDash val="sysDash"/>
            </a:ln>
          </c:spPr>
        </c:majorGridlines>
        <c:numFmt formatCode="0" sourceLinked="0"/>
        <c:majorTickMark val="out"/>
        <c:minorTickMark val="none"/>
        <c:tickLblPos val="nextTo"/>
        <c:spPr>
          <a:ln w="12700">
            <a:solidFill>
              <a:schemeClr val="tx1"/>
            </a:solidFill>
            <a:prstDash val="solid"/>
          </a:ln>
        </c:spPr>
        <c:txPr>
          <a:bodyPr rot="0" vert="horz"/>
          <a:lstStyle/>
          <a:p>
            <a:pPr>
              <a:defRPr/>
            </a:pPr>
            <a:endParaRPr lang="cs-CZ"/>
          </a:p>
        </c:txPr>
        <c:crossAx val="655660927"/>
        <c:crosses val="autoZero"/>
        <c:crossBetween val="midCat"/>
        <c:majorUnit val="20"/>
      </c:valAx>
      <c:spPr>
        <a:noFill/>
        <a:ln w="25400">
          <a:noFill/>
        </a:ln>
      </c:spPr>
    </c:plotArea>
    <c:plotVisOnly val="1"/>
    <c:dispBlanksAs val="gap"/>
    <c:showDLblsOverMax val="0"/>
  </c:chart>
  <c:spPr>
    <a:noFill/>
    <a:ln>
      <a:noFill/>
    </a:ln>
  </c:spPr>
  <c:txPr>
    <a:bodyPr/>
    <a:lstStyle/>
    <a:p>
      <a:pPr>
        <a:defRPr sz="1100" b="0" i="0" u="none" strike="noStrike" baseline="0">
          <a:solidFill>
            <a:schemeClr val="tx1"/>
          </a:solidFill>
          <a:latin typeface="Calibri" panose="020F0502020204030204" pitchFamily="34" charset="0"/>
          <a:ea typeface="Arial"/>
          <a:cs typeface="Arial"/>
        </a:defRPr>
      </a:pPr>
      <a:endParaRPr lang="cs-CZ"/>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4422621611028112E-2"/>
          <c:y val="8.5167976858686628E-2"/>
          <c:w val="0.8936170212765957"/>
          <c:h val="0.89978213507625271"/>
        </c:manualLayout>
      </c:layout>
      <c:barChart>
        <c:barDir val="bar"/>
        <c:grouping val="clustered"/>
        <c:varyColors val="0"/>
        <c:ser>
          <c:idx val="1"/>
          <c:order val="0"/>
          <c:tx>
            <c:strRef>
              <c:f>Sheet1!$B$1</c:f>
              <c:strCache>
                <c:ptCount val="1"/>
                <c:pt idx="0">
                  <c:v>kraj</c:v>
                </c:pt>
              </c:strCache>
            </c:strRef>
          </c:tx>
          <c:spPr>
            <a:solidFill>
              <a:srgbClr val="C00000"/>
            </a:solidFill>
            <a:ln w="25226">
              <a:noFill/>
            </a:ln>
          </c:spPr>
          <c:invertIfNegative val="0"/>
          <c:dLbls>
            <c:numFmt formatCode="#,##0.0" sourceLinked="0"/>
            <c:spPr>
              <a:noFill/>
              <a:ln w="25226">
                <a:noFill/>
              </a:ln>
            </c:spPr>
            <c:txPr>
              <a:bodyPr wrap="square" lIns="38100" tIns="19050" rIns="38100" bIns="19050" anchor="ctr">
                <a:spAutoFit/>
              </a:bodyPr>
              <a:lstStyle/>
              <a:p>
                <a:pPr>
                  <a:defRPr sz="1000" b="0" i="0" u="none" strike="noStrike" baseline="0">
                    <a:solidFill>
                      <a:srgbClr val="C00000"/>
                    </a:solidFill>
                    <a:latin typeface="+mn-lt"/>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Sheet1!$A$2:$A$28</c:f>
              <c:strCache>
                <c:ptCount val="27"/>
                <c:pt idx="0">
                  <c:v>Nemelanomový kožní ZN (C44)</c:v>
                </c:pt>
                <c:pt idx="1">
                  <c:v>ZN prsu (C50) u žen</c:v>
                </c:pt>
                <c:pt idx="2">
                  <c:v>ZN průdušnice, průdušky a plíce (C33, C34)</c:v>
                </c:pt>
                <c:pt idx="3">
                  <c:v>ZN tlustého střeva a konečníku (C18–C20)</c:v>
                </c:pt>
                <c:pt idx="4">
                  <c:v>Zhoubný melanom kůže (C43)</c:v>
                </c:pt>
                <c:pt idx="5">
                  <c:v>ZN dělohy (C54, C55)</c:v>
                </c:pt>
                <c:pt idx="6">
                  <c:v>ZN slinivky břišní (C25)</c:v>
                </c:pt>
                <c:pt idx="7">
                  <c:v>ZN ledviny (C64)</c:v>
                </c:pt>
                <c:pt idx="8">
                  <c:v>Non-Hodgkinův lymfom (C82–C86)</c:v>
                </c:pt>
                <c:pt idx="9">
                  <c:v>ZN vaječníku (C56)</c:v>
                </c:pt>
                <c:pt idx="10">
                  <c:v>ZN močového měchýře (C67)</c:v>
                </c:pt>
                <c:pt idx="11">
                  <c:v>ZN hrdla děložního (C53)</c:v>
                </c:pt>
                <c:pt idx="12">
                  <c:v>Leukémie (C91–C95)</c:v>
                </c:pt>
                <c:pt idx="13">
                  <c:v>ZN hlavy a krku (C00–C14, C30–C31)</c:v>
                </c:pt>
                <c:pt idx="14">
                  <c:v>ZN žaludku (C16)</c:v>
                </c:pt>
                <c:pt idx="15">
                  <c:v>ZN žlučníku a žlučových cest (C23, C24)</c:v>
                </c:pt>
                <c:pt idx="16">
                  <c:v>ZN štítné žlázy (C73)</c:v>
                </c:pt>
                <c:pt idx="17">
                  <c:v>ZN jater a intrahepatálních žlučových cest (C22)</c:v>
                </c:pt>
                <c:pt idx="18">
                  <c:v>ZN mozku, míchy a jiných částí CNS (C70–C72)</c:v>
                </c:pt>
                <c:pt idx="19">
                  <c:v>Mnohočetný myelom (C90)</c:v>
                </c:pt>
                <c:pt idx="20">
                  <c:v>ZN poj. a měk. tkání a perif. nervů (C47, C49)</c:v>
                </c:pt>
                <c:pt idx="21">
                  <c:v>ZN jícnu (C15)</c:v>
                </c:pt>
                <c:pt idx="22">
                  <c:v>Hodgkinův lymfom (C81)</c:v>
                </c:pt>
                <c:pt idx="23">
                  <c:v>ZN hrtanu (C32)</c:v>
                </c:pt>
                <c:pt idx="24">
                  <c:v>Ostatní zhoubné novotvary</c:v>
                </c:pt>
                <c:pt idx="25">
                  <c:v>Novotvary in situ (D00–D09)</c:v>
                </c:pt>
                <c:pt idx="26">
                  <c:v>Novotvary nezhoubné a neznámého chování (D10–D36, D37–D48)</c:v>
                </c:pt>
              </c:strCache>
            </c:strRef>
          </c:cat>
          <c:val>
            <c:numRef>
              <c:f>Sheet1!$B$2:$B$28</c:f>
              <c:numCache>
                <c:formatCode>General</c:formatCode>
                <c:ptCount val="27"/>
                <c:pt idx="0">
                  <c:v>242.87722644844357</c:v>
                </c:pt>
                <c:pt idx="1">
                  <c:v>139.07823660496641</c:v>
                </c:pt>
                <c:pt idx="2">
                  <c:v>61.783002494366841</c:v>
                </c:pt>
                <c:pt idx="3">
                  <c:v>51.855174259977908</c:v>
                </c:pt>
                <c:pt idx="4">
                  <c:v>29.074354114996158</c:v>
                </c:pt>
                <c:pt idx="5">
                  <c:v>26.946962350484249</c:v>
                </c:pt>
                <c:pt idx="6">
                  <c:v>19.855656468777866</c:v>
                </c:pt>
                <c:pt idx="7">
                  <c:v>18.437395292436591</c:v>
                </c:pt>
                <c:pt idx="8">
                  <c:v>17.462340733701964</c:v>
                </c:pt>
                <c:pt idx="9">
                  <c:v>16.487286174967338</c:v>
                </c:pt>
                <c:pt idx="10">
                  <c:v>14.359894410455421</c:v>
                </c:pt>
                <c:pt idx="11">
                  <c:v>13.296198528199465</c:v>
                </c:pt>
                <c:pt idx="12">
                  <c:v>12.852991910592817</c:v>
                </c:pt>
                <c:pt idx="13">
                  <c:v>12.587067940028826</c:v>
                </c:pt>
                <c:pt idx="14">
                  <c:v>10.282393528474252</c:v>
                </c:pt>
                <c:pt idx="15">
                  <c:v>10.105110881431594</c:v>
                </c:pt>
                <c:pt idx="16">
                  <c:v>8.8641323521329767</c:v>
                </c:pt>
                <c:pt idx="17">
                  <c:v>7.2685885287490395</c:v>
                </c:pt>
                <c:pt idx="18">
                  <c:v>7.091305881706381</c:v>
                </c:pt>
                <c:pt idx="19">
                  <c:v>6.5594579405784037</c:v>
                </c:pt>
                <c:pt idx="20">
                  <c:v>4.0775008819811687</c:v>
                </c:pt>
                <c:pt idx="21">
                  <c:v>2.4819570585972333</c:v>
                </c:pt>
                <c:pt idx="22">
                  <c:v>1.8614677939479252</c:v>
                </c:pt>
                <c:pt idx="23">
                  <c:v>1.4182611763412762</c:v>
                </c:pt>
                <c:pt idx="24">
                  <c:v>37.49527984952249</c:v>
                </c:pt>
                <c:pt idx="25">
                  <c:v>80.574963080888764</c:v>
                </c:pt>
                <c:pt idx="26">
                  <c:v>18.61467793947925</c:v>
                </c:pt>
              </c:numCache>
            </c:numRef>
          </c:val>
          <c:extLst>
            <c:ext xmlns:c16="http://schemas.microsoft.com/office/drawing/2014/chart" uri="{C3380CC4-5D6E-409C-BE32-E72D297353CC}">
              <c16:uniqueId val="{00000000-1C6E-4D5A-BE21-D55CA74FE185}"/>
            </c:ext>
          </c:extLst>
        </c:ser>
        <c:ser>
          <c:idx val="0"/>
          <c:order val="1"/>
          <c:tx>
            <c:strRef>
              <c:f>Sheet1!$C$1</c:f>
              <c:strCache>
                <c:ptCount val="1"/>
                <c:pt idx="0">
                  <c:v>ČR</c:v>
                </c:pt>
              </c:strCache>
            </c:strRef>
          </c:tx>
          <c:spPr>
            <a:solidFill>
              <a:srgbClr val="037BC1"/>
            </a:solidFill>
          </c:spPr>
          <c:invertIfNegative val="0"/>
          <c:dLbls>
            <c:numFmt formatCode="#,##0.0" sourceLinked="0"/>
            <c:spPr>
              <a:noFill/>
              <a:ln>
                <a:noFill/>
              </a:ln>
              <a:effectLst/>
            </c:spPr>
            <c:txPr>
              <a:bodyPr wrap="square" lIns="38100" tIns="19050" rIns="38100" bIns="19050" anchor="ctr">
                <a:spAutoFit/>
              </a:bodyPr>
              <a:lstStyle/>
              <a:p>
                <a:pPr>
                  <a:defRPr sz="1000" b="0">
                    <a:solidFill>
                      <a:srgbClr val="037BC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Sheet1!$A$2:$A$28</c:f>
              <c:strCache>
                <c:ptCount val="27"/>
                <c:pt idx="0">
                  <c:v>Nemelanomový kožní ZN (C44)</c:v>
                </c:pt>
                <c:pt idx="1">
                  <c:v>ZN prsu (C50) u žen</c:v>
                </c:pt>
                <c:pt idx="2">
                  <c:v>ZN průdušnice, průdušky a plíce (C33, C34)</c:v>
                </c:pt>
                <c:pt idx="3">
                  <c:v>ZN tlustého střeva a konečníku (C18–C20)</c:v>
                </c:pt>
                <c:pt idx="4">
                  <c:v>Zhoubný melanom kůže (C43)</c:v>
                </c:pt>
                <c:pt idx="5">
                  <c:v>ZN dělohy (C54, C55)</c:v>
                </c:pt>
                <c:pt idx="6">
                  <c:v>ZN slinivky břišní (C25)</c:v>
                </c:pt>
                <c:pt idx="7">
                  <c:v>ZN ledviny (C64)</c:v>
                </c:pt>
                <c:pt idx="8">
                  <c:v>Non-Hodgkinův lymfom (C82–C86)</c:v>
                </c:pt>
                <c:pt idx="9">
                  <c:v>ZN vaječníku (C56)</c:v>
                </c:pt>
                <c:pt idx="10">
                  <c:v>ZN močového měchýře (C67)</c:v>
                </c:pt>
                <c:pt idx="11">
                  <c:v>ZN hrdla děložního (C53)</c:v>
                </c:pt>
                <c:pt idx="12">
                  <c:v>Leukémie (C91–C95)</c:v>
                </c:pt>
                <c:pt idx="13">
                  <c:v>ZN hlavy a krku (C00–C14, C30–C31)</c:v>
                </c:pt>
                <c:pt idx="14">
                  <c:v>ZN žaludku (C16)</c:v>
                </c:pt>
                <c:pt idx="15">
                  <c:v>ZN žlučníku a žlučových cest (C23, C24)</c:v>
                </c:pt>
                <c:pt idx="16">
                  <c:v>ZN štítné žlázy (C73)</c:v>
                </c:pt>
                <c:pt idx="17">
                  <c:v>ZN jater a intrahepatálních žlučových cest (C22)</c:v>
                </c:pt>
                <c:pt idx="18">
                  <c:v>ZN mozku, míchy a jiných částí CNS (C70–C72)</c:v>
                </c:pt>
                <c:pt idx="19">
                  <c:v>Mnohočetný myelom (C90)</c:v>
                </c:pt>
                <c:pt idx="20">
                  <c:v>ZN poj. a měk. tkání a perif. nervů (C47, C49)</c:v>
                </c:pt>
                <c:pt idx="21">
                  <c:v>ZN jícnu (C15)</c:v>
                </c:pt>
                <c:pt idx="22">
                  <c:v>Hodgkinův lymfom (C81)</c:v>
                </c:pt>
                <c:pt idx="23">
                  <c:v>ZN hrtanu (C32)</c:v>
                </c:pt>
                <c:pt idx="24">
                  <c:v>Ostatní zhoubné novotvary</c:v>
                </c:pt>
                <c:pt idx="25">
                  <c:v>Novotvary in situ (D00–D09)</c:v>
                </c:pt>
                <c:pt idx="26">
                  <c:v>Novotvary nezhoubné a neznámého chování (D10–D36, D37–D48)</c:v>
                </c:pt>
              </c:strCache>
            </c:strRef>
          </c:cat>
          <c:val>
            <c:numRef>
              <c:f>Sheet1!$C$2:$C$28</c:f>
              <c:numCache>
                <c:formatCode>General</c:formatCode>
                <c:ptCount val="27"/>
                <c:pt idx="0">
                  <c:v>234.81357870728382</c:v>
                </c:pt>
                <c:pt idx="1">
                  <c:v>141.5522768374648</c:v>
                </c:pt>
                <c:pt idx="2">
                  <c:v>47.191446981404034</c:v>
                </c:pt>
                <c:pt idx="3">
                  <c:v>53.744486685359618</c:v>
                </c:pt>
                <c:pt idx="4">
                  <c:v>23.718914753374584</c:v>
                </c:pt>
                <c:pt idx="5">
                  <c:v>35.964493998140064</c:v>
                </c:pt>
                <c:pt idx="6">
                  <c:v>23.406339907787476</c:v>
                </c:pt>
                <c:pt idx="7">
                  <c:v>20.578456893005299</c:v>
                </c:pt>
                <c:pt idx="8">
                  <c:v>17.026135706685942</c:v>
                </c:pt>
                <c:pt idx="9">
                  <c:v>17.791024740593215</c:v>
                </c:pt>
                <c:pt idx="10">
                  <c:v>10.513546865100455</c:v>
                </c:pt>
                <c:pt idx="11">
                  <c:v>14.00335308230239</c:v>
                </c:pt>
                <c:pt idx="12">
                  <c:v>12.058034337413218</c:v>
                </c:pt>
                <c:pt idx="13">
                  <c:v>11.495399615356426</c:v>
                </c:pt>
                <c:pt idx="14">
                  <c:v>11.061472182659031</c:v>
                </c:pt>
                <c:pt idx="15">
                  <c:v>8.5020357999693079</c:v>
                </c:pt>
                <c:pt idx="16">
                  <c:v>15.827319240081271</c:v>
                </c:pt>
                <c:pt idx="17">
                  <c:v>6.7552940158060633</c:v>
                </c:pt>
                <c:pt idx="18">
                  <c:v>7.8180484908022265</c:v>
                </c:pt>
                <c:pt idx="19">
                  <c:v>6.0382105465179947</c:v>
                </c:pt>
                <c:pt idx="20">
                  <c:v>3.0338146777572144</c:v>
                </c:pt>
                <c:pt idx="21">
                  <c:v>2.8683338771522751</c:v>
                </c:pt>
                <c:pt idx="22">
                  <c:v>2.5410496270669514</c:v>
                </c:pt>
                <c:pt idx="23">
                  <c:v>1.1326241463626934</c:v>
                </c:pt>
                <c:pt idx="24">
                  <c:v>36.633771902808938</c:v>
                </c:pt>
                <c:pt idx="25">
                  <c:v>103.09821612800151</c:v>
                </c:pt>
                <c:pt idx="26">
                  <c:v>28.058189080348541</c:v>
                </c:pt>
              </c:numCache>
            </c:numRef>
          </c:val>
          <c:extLst>
            <c:ext xmlns:c16="http://schemas.microsoft.com/office/drawing/2014/chart" uri="{C3380CC4-5D6E-409C-BE32-E72D297353CC}">
              <c16:uniqueId val="{00000001-1C6E-4D5A-BE21-D55CA74FE185}"/>
            </c:ext>
          </c:extLst>
        </c:ser>
        <c:dLbls>
          <c:showLegendKey val="0"/>
          <c:showVal val="0"/>
          <c:showCatName val="0"/>
          <c:showSerName val="0"/>
          <c:showPercent val="0"/>
          <c:showBubbleSize val="0"/>
        </c:dLbls>
        <c:gapWidth val="50"/>
        <c:axId val="165462632"/>
        <c:axId val="1"/>
      </c:barChart>
      <c:catAx>
        <c:axId val="165462632"/>
        <c:scaling>
          <c:orientation val="maxMin"/>
        </c:scaling>
        <c:delete val="0"/>
        <c:axPos val="l"/>
        <c:numFmt formatCode="General" sourceLinked="1"/>
        <c:majorTickMark val="out"/>
        <c:minorTickMark val="none"/>
        <c:tickLblPos val="none"/>
        <c:spPr>
          <a:ln w="12613">
            <a:solidFill>
              <a:schemeClr val="tx1"/>
            </a:solidFill>
            <a:prstDash val="solid"/>
          </a:ln>
        </c:spPr>
        <c:crossAx val="1"/>
        <c:crosses val="autoZero"/>
        <c:auto val="1"/>
        <c:lblAlgn val="ctr"/>
        <c:lblOffset val="100"/>
        <c:tickLblSkip val="1"/>
        <c:tickMarkSkip val="1"/>
        <c:noMultiLvlLbl val="0"/>
      </c:catAx>
      <c:valAx>
        <c:axId val="1"/>
        <c:scaling>
          <c:orientation val="minMax"/>
          <c:max val="300"/>
          <c:min val="0"/>
        </c:scaling>
        <c:delete val="0"/>
        <c:axPos val="t"/>
        <c:numFmt formatCode="#,##0" sourceLinked="0"/>
        <c:majorTickMark val="out"/>
        <c:minorTickMark val="none"/>
        <c:tickLblPos val="nextTo"/>
        <c:spPr>
          <a:ln w="12613">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165462632"/>
        <c:crosses val="autoZero"/>
        <c:crossBetween val="between"/>
        <c:majorUnit val="50"/>
      </c:valAx>
      <c:spPr>
        <a:noFill/>
        <a:ln w="25226">
          <a:noFill/>
        </a:ln>
      </c:spPr>
    </c:plotArea>
    <c:plotVisOnly val="1"/>
    <c:dispBlanksAs val="gap"/>
    <c:showDLblsOverMax val="0"/>
  </c:chart>
  <c:spPr>
    <a:noFill/>
    <a:ln>
      <a:noFill/>
    </a:ln>
  </c:spPr>
  <c:txPr>
    <a:bodyPr/>
    <a:lstStyle/>
    <a:p>
      <a:pPr>
        <a:defRPr sz="894" b="1" i="0" u="none" strike="noStrike" baseline="0">
          <a:solidFill>
            <a:schemeClr val="tx1"/>
          </a:solidFill>
          <a:latin typeface="Arial"/>
          <a:ea typeface="Arial"/>
          <a:cs typeface="Arial"/>
        </a:defRPr>
      </a:pPr>
      <a:endParaRPr lang="cs-CZ"/>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2340425531914887E-2"/>
          <c:y val="8.2788671023965144E-2"/>
          <c:w val="0.8936170212765957"/>
          <c:h val="0.89978213507625271"/>
        </c:manualLayout>
      </c:layout>
      <c:barChart>
        <c:barDir val="bar"/>
        <c:grouping val="clustered"/>
        <c:varyColors val="0"/>
        <c:ser>
          <c:idx val="1"/>
          <c:order val="0"/>
          <c:tx>
            <c:strRef>
              <c:f>Sheet1!$B$1</c:f>
              <c:strCache>
                <c:ptCount val="1"/>
                <c:pt idx="0">
                  <c:v>kraj</c:v>
                </c:pt>
              </c:strCache>
            </c:strRef>
          </c:tx>
          <c:spPr>
            <a:solidFill>
              <a:srgbClr val="C00000"/>
            </a:solidFill>
            <a:ln w="25226">
              <a:noFill/>
            </a:ln>
          </c:spPr>
          <c:invertIfNegative val="0"/>
          <c:dLbls>
            <c:numFmt formatCode="#,##0.0" sourceLinked="0"/>
            <c:spPr>
              <a:noFill/>
              <a:ln w="25226">
                <a:noFill/>
              </a:ln>
            </c:spPr>
            <c:txPr>
              <a:bodyPr wrap="square" lIns="38100" tIns="19050" rIns="38100" bIns="19050" anchor="ctr">
                <a:spAutoFit/>
              </a:bodyPr>
              <a:lstStyle/>
              <a:p>
                <a:pPr>
                  <a:defRPr sz="1000" b="0" i="0" u="none" strike="noStrike" baseline="0">
                    <a:solidFill>
                      <a:srgbClr val="C00000"/>
                    </a:solidFill>
                    <a:latin typeface="+mn-lt"/>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Sheet1!$A$2:$A$26</c:f>
              <c:strCache>
                <c:ptCount val="25"/>
                <c:pt idx="0">
                  <c:v>Nemelanomový kožní ZN (C44)</c:v>
                </c:pt>
                <c:pt idx="1">
                  <c:v>ZN prostaty (C61)</c:v>
                </c:pt>
                <c:pt idx="2">
                  <c:v>ZN průdušnice, průdušky a plíce (C33, C34)</c:v>
                </c:pt>
                <c:pt idx="3">
                  <c:v>ZN tlustého střeva a konečníku (C18–C20)</c:v>
                </c:pt>
                <c:pt idx="4">
                  <c:v>ZN močového měchýře (C67)</c:v>
                </c:pt>
                <c:pt idx="5">
                  <c:v>ZN ledviny (C64)</c:v>
                </c:pt>
                <c:pt idx="6">
                  <c:v>Zhoubný melanom kůže (C43)</c:v>
                </c:pt>
                <c:pt idx="7">
                  <c:v>ZN hlavy a krku (C00–C14, C30–C31)</c:v>
                </c:pt>
                <c:pt idx="8">
                  <c:v>ZN slinivky břišní (C25)</c:v>
                </c:pt>
                <c:pt idx="9">
                  <c:v>Non-Hodgkinův lymfom (C82–C86)</c:v>
                </c:pt>
                <c:pt idx="10">
                  <c:v>Leukémie (C91–C95)</c:v>
                </c:pt>
                <c:pt idx="11">
                  <c:v>ZN žaludku (C16)</c:v>
                </c:pt>
                <c:pt idx="12">
                  <c:v>ZN jater a intrahepatálních žlučových cest (C22)</c:v>
                </c:pt>
                <c:pt idx="13">
                  <c:v>ZN jícnu (C15)</c:v>
                </c:pt>
                <c:pt idx="14">
                  <c:v>ZN varlete (C62)</c:v>
                </c:pt>
                <c:pt idx="15">
                  <c:v>ZN mozku, míchy a jiných částí CNS (C70–C72)</c:v>
                </c:pt>
                <c:pt idx="16">
                  <c:v>ZN hrtanu (C32)</c:v>
                </c:pt>
                <c:pt idx="17">
                  <c:v>ZN žlučníku a žlučových cest (C23, C24)</c:v>
                </c:pt>
                <c:pt idx="18">
                  <c:v>Mnohočetný myelom (C90)</c:v>
                </c:pt>
                <c:pt idx="19">
                  <c:v>ZN poj. a měk. tkání a perif. nervů (C47, C49)</c:v>
                </c:pt>
                <c:pt idx="20">
                  <c:v>ZN štítné žlázy (C73)</c:v>
                </c:pt>
                <c:pt idx="21">
                  <c:v>Hodgkinův lymfom (C81)</c:v>
                </c:pt>
                <c:pt idx="22">
                  <c:v>Ostatní zhoubné novotvary</c:v>
                </c:pt>
                <c:pt idx="23">
                  <c:v>Novotvary in situ (D00–D09)</c:v>
                </c:pt>
                <c:pt idx="24">
                  <c:v>Novotvary nezhoubné a neznámého chování (D10–D36, D37–D48)</c:v>
                </c:pt>
              </c:strCache>
            </c:strRef>
          </c:cat>
          <c:val>
            <c:numRef>
              <c:f>Sheet1!$B$2:$B$26</c:f>
              <c:numCache>
                <c:formatCode>General</c:formatCode>
                <c:ptCount val="25"/>
                <c:pt idx="0">
                  <c:v>247.07134860311774</c:v>
                </c:pt>
                <c:pt idx="1">
                  <c:v>152.50865756680034</c:v>
                </c:pt>
                <c:pt idx="2">
                  <c:v>92.640312999761079</c:v>
                </c:pt>
                <c:pt idx="3">
                  <c:v>77.810539574898144</c:v>
                </c:pt>
                <c:pt idx="4">
                  <c:v>42.750025860561685</c:v>
                </c:pt>
                <c:pt idx="5">
                  <c:v>35.884390015717734</c:v>
                </c:pt>
                <c:pt idx="6">
                  <c:v>29.476463227196707</c:v>
                </c:pt>
                <c:pt idx="7">
                  <c:v>26.821750700523712</c:v>
                </c:pt>
                <c:pt idx="8">
                  <c:v>26.180958021671611</c:v>
                </c:pt>
                <c:pt idx="9">
                  <c:v>19.589947610621415</c:v>
                </c:pt>
                <c:pt idx="10">
                  <c:v>17.667569574065109</c:v>
                </c:pt>
                <c:pt idx="11">
                  <c:v>17.209860517742175</c:v>
                </c:pt>
                <c:pt idx="12">
                  <c:v>13.456646255894148</c:v>
                </c:pt>
                <c:pt idx="13">
                  <c:v>12.815853577042047</c:v>
                </c:pt>
                <c:pt idx="14">
                  <c:v>9.4288065602523634</c:v>
                </c:pt>
                <c:pt idx="15">
                  <c:v>9.0626393151940192</c:v>
                </c:pt>
                <c:pt idx="16">
                  <c:v>8.5133884476065038</c:v>
                </c:pt>
                <c:pt idx="17">
                  <c:v>8.2387630138127435</c:v>
                </c:pt>
                <c:pt idx="18">
                  <c:v>7.0487194673731253</c:v>
                </c:pt>
                <c:pt idx="19">
                  <c:v>3.9362978843772001</c:v>
                </c:pt>
                <c:pt idx="20">
                  <c:v>3.1124215829959252</c:v>
                </c:pt>
                <c:pt idx="21">
                  <c:v>2.5631707154084094</c:v>
                </c:pt>
                <c:pt idx="22">
                  <c:v>35.792848204453144</c:v>
                </c:pt>
                <c:pt idx="23">
                  <c:v>46.503240122409707</c:v>
                </c:pt>
                <c:pt idx="24">
                  <c:v>15.470566103715042</c:v>
                </c:pt>
              </c:numCache>
            </c:numRef>
          </c:val>
          <c:extLst>
            <c:ext xmlns:c16="http://schemas.microsoft.com/office/drawing/2014/chart" uri="{C3380CC4-5D6E-409C-BE32-E72D297353CC}">
              <c16:uniqueId val="{00000000-1DDA-4385-8AB4-490746F338B8}"/>
            </c:ext>
          </c:extLst>
        </c:ser>
        <c:ser>
          <c:idx val="0"/>
          <c:order val="1"/>
          <c:tx>
            <c:strRef>
              <c:f>Sheet1!$C$1</c:f>
              <c:strCache>
                <c:ptCount val="1"/>
                <c:pt idx="0">
                  <c:v>ČR</c:v>
                </c:pt>
              </c:strCache>
            </c:strRef>
          </c:tx>
          <c:spPr>
            <a:solidFill>
              <a:srgbClr val="037BC1"/>
            </a:solidFill>
          </c:spPr>
          <c:invertIfNegative val="0"/>
          <c:dLbls>
            <c:numFmt formatCode="#,##0.0" sourceLinked="0"/>
            <c:spPr>
              <a:noFill/>
              <a:ln>
                <a:noFill/>
              </a:ln>
              <a:effectLst/>
            </c:spPr>
            <c:txPr>
              <a:bodyPr wrap="square" lIns="38100" tIns="19050" rIns="38100" bIns="19050" anchor="ctr">
                <a:spAutoFit/>
              </a:bodyPr>
              <a:lstStyle/>
              <a:p>
                <a:pPr>
                  <a:defRPr sz="1000" b="0">
                    <a:solidFill>
                      <a:srgbClr val="037BC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Sheet1!$A$2:$A$26</c:f>
              <c:strCache>
                <c:ptCount val="25"/>
                <c:pt idx="0">
                  <c:v>Nemelanomový kožní ZN (C44)</c:v>
                </c:pt>
                <c:pt idx="1">
                  <c:v>ZN prostaty (C61)</c:v>
                </c:pt>
                <c:pt idx="2">
                  <c:v>ZN průdušnice, průdušky a plíce (C33, C34)</c:v>
                </c:pt>
                <c:pt idx="3">
                  <c:v>ZN tlustého střeva a konečníku (C18–C20)</c:v>
                </c:pt>
                <c:pt idx="4">
                  <c:v>ZN močového měchýře (C67)</c:v>
                </c:pt>
                <c:pt idx="5">
                  <c:v>ZN ledviny (C64)</c:v>
                </c:pt>
                <c:pt idx="6">
                  <c:v>Zhoubný melanom kůže (C43)</c:v>
                </c:pt>
                <c:pt idx="7">
                  <c:v>ZN hlavy a krku (C00–C14, C30–C31)</c:v>
                </c:pt>
                <c:pt idx="8">
                  <c:v>ZN slinivky břišní (C25)</c:v>
                </c:pt>
                <c:pt idx="9">
                  <c:v>Non-Hodgkinův lymfom (C82–C86)</c:v>
                </c:pt>
                <c:pt idx="10">
                  <c:v>Leukémie (C91–C95)</c:v>
                </c:pt>
                <c:pt idx="11">
                  <c:v>ZN žaludku (C16)</c:v>
                </c:pt>
                <c:pt idx="12">
                  <c:v>ZN jater a intrahepatálních žlučových cest (C22)</c:v>
                </c:pt>
                <c:pt idx="13">
                  <c:v>ZN jícnu (C15)</c:v>
                </c:pt>
                <c:pt idx="14">
                  <c:v>ZN varlete (C62)</c:v>
                </c:pt>
                <c:pt idx="15">
                  <c:v>ZN mozku, míchy a jiných částí CNS (C70–C72)</c:v>
                </c:pt>
                <c:pt idx="16">
                  <c:v>ZN hrtanu (C32)</c:v>
                </c:pt>
                <c:pt idx="17">
                  <c:v>ZN žlučníku a žlučových cest (C23, C24)</c:v>
                </c:pt>
                <c:pt idx="18">
                  <c:v>Mnohočetný myelom (C90)</c:v>
                </c:pt>
                <c:pt idx="19">
                  <c:v>ZN poj. a měk. tkání a perif. nervů (C47, C49)</c:v>
                </c:pt>
                <c:pt idx="20">
                  <c:v>ZN štítné žlázy (C73)</c:v>
                </c:pt>
                <c:pt idx="21">
                  <c:v>Hodgkinův lymfom (C81)</c:v>
                </c:pt>
                <c:pt idx="22">
                  <c:v>Ostatní zhoubné novotvary</c:v>
                </c:pt>
                <c:pt idx="23">
                  <c:v>Novotvary in situ (D00–D09)</c:v>
                </c:pt>
                <c:pt idx="24">
                  <c:v>Novotvary nezhoubné a neznámého chování (D10–D36, D37–D48)</c:v>
                </c:pt>
              </c:strCache>
            </c:strRef>
          </c:cat>
          <c:val>
            <c:numRef>
              <c:f>Sheet1!$C$2:$C$26</c:f>
              <c:numCache>
                <c:formatCode>General</c:formatCode>
                <c:ptCount val="25"/>
                <c:pt idx="0">
                  <c:v>263.60082797223379</c:v>
                </c:pt>
                <c:pt idx="1">
                  <c:v>155.40535225396854</c:v>
                </c:pt>
                <c:pt idx="2">
                  <c:v>76.904634263304189</c:v>
                </c:pt>
                <c:pt idx="3">
                  <c:v>79.933393145937657</c:v>
                </c:pt>
                <c:pt idx="4">
                  <c:v>30.49279959128096</c:v>
                </c:pt>
                <c:pt idx="5">
                  <c:v>40.008498765828257</c:v>
                </c:pt>
                <c:pt idx="6">
                  <c:v>27.676851872295515</c:v>
                </c:pt>
                <c:pt idx="7">
                  <c:v>27.19042635538575</c:v>
                </c:pt>
                <c:pt idx="8">
                  <c:v>25.062314718905526</c:v>
                </c:pt>
                <c:pt idx="9">
                  <c:v>19.335414297163204</c:v>
                </c:pt>
                <c:pt idx="10">
                  <c:v>17.13509887301668</c:v>
                </c:pt>
                <c:pt idx="11">
                  <c:v>17.123698274964109</c:v>
                </c:pt>
                <c:pt idx="12">
                  <c:v>13.437504904632288</c:v>
                </c:pt>
                <c:pt idx="13">
                  <c:v>12.160637922744153</c:v>
                </c:pt>
                <c:pt idx="14">
                  <c:v>9.5575013674067328</c:v>
                </c:pt>
                <c:pt idx="15">
                  <c:v>9.6449059524764564</c:v>
                </c:pt>
                <c:pt idx="16">
                  <c:v>7.4331899302773623</c:v>
                </c:pt>
                <c:pt idx="17">
                  <c:v>7.1747763744190509</c:v>
                </c:pt>
                <c:pt idx="18">
                  <c:v>7.4635915250842233</c:v>
                </c:pt>
                <c:pt idx="19">
                  <c:v>3.8230005469626929</c:v>
                </c:pt>
                <c:pt idx="20">
                  <c:v>5.6204948399183126</c:v>
                </c:pt>
                <c:pt idx="21">
                  <c:v>3.19216745472034</c:v>
                </c:pt>
                <c:pt idx="22">
                  <c:v>35.003636220748866</c:v>
                </c:pt>
                <c:pt idx="23">
                  <c:v>49.634403721550427</c:v>
                </c:pt>
                <c:pt idx="24">
                  <c:v>28.041671009977843</c:v>
                </c:pt>
              </c:numCache>
            </c:numRef>
          </c:val>
          <c:extLst>
            <c:ext xmlns:c16="http://schemas.microsoft.com/office/drawing/2014/chart" uri="{C3380CC4-5D6E-409C-BE32-E72D297353CC}">
              <c16:uniqueId val="{00000001-1DDA-4385-8AB4-490746F338B8}"/>
            </c:ext>
          </c:extLst>
        </c:ser>
        <c:dLbls>
          <c:showLegendKey val="0"/>
          <c:showVal val="0"/>
          <c:showCatName val="0"/>
          <c:showSerName val="0"/>
          <c:showPercent val="0"/>
          <c:showBubbleSize val="0"/>
        </c:dLbls>
        <c:gapWidth val="50"/>
        <c:axId val="165462632"/>
        <c:axId val="1"/>
      </c:barChart>
      <c:catAx>
        <c:axId val="165462632"/>
        <c:scaling>
          <c:orientation val="maxMin"/>
        </c:scaling>
        <c:delete val="0"/>
        <c:axPos val="l"/>
        <c:numFmt formatCode="General" sourceLinked="1"/>
        <c:majorTickMark val="out"/>
        <c:minorTickMark val="none"/>
        <c:tickLblPos val="none"/>
        <c:spPr>
          <a:ln w="12613">
            <a:solidFill>
              <a:schemeClr val="tx1"/>
            </a:solidFill>
            <a:prstDash val="solid"/>
          </a:ln>
        </c:spPr>
        <c:crossAx val="1"/>
        <c:crosses val="autoZero"/>
        <c:auto val="1"/>
        <c:lblAlgn val="ctr"/>
        <c:lblOffset val="100"/>
        <c:tickLblSkip val="1"/>
        <c:tickMarkSkip val="1"/>
        <c:noMultiLvlLbl val="0"/>
      </c:catAx>
      <c:valAx>
        <c:axId val="1"/>
        <c:scaling>
          <c:orientation val="minMax"/>
          <c:max val="300"/>
          <c:min val="0"/>
        </c:scaling>
        <c:delete val="0"/>
        <c:axPos val="t"/>
        <c:numFmt formatCode="#,##0" sourceLinked="0"/>
        <c:majorTickMark val="out"/>
        <c:minorTickMark val="none"/>
        <c:tickLblPos val="nextTo"/>
        <c:spPr>
          <a:ln w="12613">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165462632"/>
        <c:crosses val="autoZero"/>
        <c:crossBetween val="between"/>
        <c:majorUnit val="50"/>
      </c:valAx>
      <c:spPr>
        <a:noFill/>
        <a:ln w="25226">
          <a:noFill/>
        </a:ln>
      </c:spPr>
    </c:plotArea>
    <c:plotVisOnly val="1"/>
    <c:dispBlanksAs val="gap"/>
    <c:showDLblsOverMax val="0"/>
  </c:chart>
  <c:spPr>
    <a:noFill/>
    <a:ln>
      <a:noFill/>
    </a:ln>
  </c:spPr>
  <c:txPr>
    <a:bodyPr/>
    <a:lstStyle/>
    <a:p>
      <a:pPr>
        <a:defRPr sz="894" b="1" i="0" u="none" strike="noStrike" baseline="0">
          <a:solidFill>
            <a:schemeClr val="tx1"/>
          </a:solidFill>
          <a:latin typeface="Arial"/>
          <a:ea typeface="Arial"/>
          <a:cs typeface="Arial"/>
        </a:defRPr>
      </a:pPr>
      <a:endParaRPr lang="cs-CZ"/>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52370916754479E-2"/>
          <c:y val="2.4714828897338403E-2"/>
          <c:w val="0.9726027397260274"/>
          <c:h val="0.95437262357414454"/>
        </c:manualLayout>
      </c:layout>
      <c:scatterChart>
        <c:scatterStyle val="lineMarker"/>
        <c:varyColors val="0"/>
        <c:ser>
          <c:idx val="8"/>
          <c:order val="0"/>
          <c:tx>
            <c:strRef>
              <c:f>Sheet1!$B$1</c:f>
              <c:strCache>
                <c:ptCount val="1"/>
                <c:pt idx="0">
                  <c:v>hl. m. Praha</c:v>
                </c:pt>
              </c:strCache>
            </c:strRef>
          </c:tx>
          <c:spPr>
            <a:ln w="17817">
              <a:noFill/>
            </a:ln>
          </c:spPr>
          <c:marker>
            <c:symbol val="diamond"/>
            <c:size val="8"/>
            <c:spPr>
              <a:solidFill>
                <a:srgbClr val="00CCFF"/>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Sheet1!$B$2:$B$286</c:f>
              <c:numCache>
                <c:formatCode>General</c:formatCode>
                <c:ptCount val="28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numCache>
            </c:numRef>
          </c:yVal>
          <c:smooth val="0"/>
          <c:extLst>
            <c:ext xmlns:c16="http://schemas.microsoft.com/office/drawing/2014/chart" uri="{C3380CC4-5D6E-409C-BE32-E72D297353CC}">
              <c16:uniqueId val="{00000000-7F9D-4617-BBCC-2FF8A38FFD9E}"/>
            </c:ext>
          </c:extLst>
        </c:ser>
        <c:ser>
          <c:idx val="2"/>
          <c:order val="1"/>
          <c:tx>
            <c:strRef>
              <c:f>Sheet1!$C$1</c:f>
              <c:strCache>
                <c:ptCount val="1"/>
                <c:pt idx="0">
                  <c:v>Středočeský kraj</c:v>
                </c:pt>
              </c:strCache>
            </c:strRef>
          </c:tx>
          <c:spPr>
            <a:ln w="17817">
              <a:noFill/>
            </a:ln>
          </c:spPr>
          <c:marker>
            <c:symbol val="diamond"/>
            <c:size val="8"/>
            <c:spPr>
              <a:solidFill>
                <a:srgbClr val="99CCFF"/>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Sheet1!$C$2:$C$286</c:f>
              <c:numCache>
                <c:formatCode>General</c:formatCode>
                <c:ptCount val="285"/>
                <c:pt idx="19">
                  <c:v>1</c:v>
                </c:pt>
                <c:pt idx="20">
                  <c:v>2</c:v>
                </c:pt>
                <c:pt idx="21">
                  <c:v>3</c:v>
                </c:pt>
                <c:pt idx="22">
                  <c:v>4</c:v>
                </c:pt>
                <c:pt idx="23">
                  <c:v>5</c:v>
                </c:pt>
                <c:pt idx="24">
                  <c:v>6</c:v>
                </c:pt>
                <c:pt idx="25">
                  <c:v>7</c:v>
                </c:pt>
                <c:pt idx="26">
                  <c:v>8</c:v>
                </c:pt>
                <c:pt idx="27">
                  <c:v>9</c:v>
                </c:pt>
                <c:pt idx="28">
                  <c:v>10</c:v>
                </c:pt>
                <c:pt idx="29">
                  <c:v>11</c:v>
                </c:pt>
                <c:pt idx="30">
                  <c:v>12</c:v>
                </c:pt>
                <c:pt idx="31">
                  <c:v>13</c:v>
                </c:pt>
                <c:pt idx="32">
                  <c:v>14</c:v>
                </c:pt>
                <c:pt idx="33">
                  <c:v>15</c:v>
                </c:pt>
                <c:pt idx="34">
                  <c:v>16</c:v>
                </c:pt>
                <c:pt idx="35">
                  <c:v>17</c:v>
                </c:pt>
                <c:pt idx="36">
                  <c:v>18</c:v>
                </c:pt>
                <c:pt idx="37">
                  <c:v>19</c:v>
                </c:pt>
              </c:numCache>
            </c:numRef>
          </c:yVal>
          <c:smooth val="0"/>
          <c:extLst>
            <c:ext xmlns:c16="http://schemas.microsoft.com/office/drawing/2014/chart" uri="{C3380CC4-5D6E-409C-BE32-E72D297353CC}">
              <c16:uniqueId val="{00000001-7F9D-4617-BBCC-2FF8A38FFD9E}"/>
            </c:ext>
          </c:extLst>
        </c:ser>
        <c:ser>
          <c:idx val="3"/>
          <c:order val="2"/>
          <c:tx>
            <c:strRef>
              <c:f>Sheet1!$D$1</c:f>
              <c:strCache>
                <c:ptCount val="1"/>
                <c:pt idx="0">
                  <c:v>Jihočeský kraj</c:v>
                </c:pt>
              </c:strCache>
            </c:strRef>
          </c:tx>
          <c:spPr>
            <a:ln w="17817">
              <a:noFill/>
            </a:ln>
          </c:spPr>
          <c:marker>
            <c:symbol val="diamond"/>
            <c:size val="8"/>
            <c:spPr>
              <a:solidFill>
                <a:schemeClr val="accent1"/>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Sheet1!$D$2:$D$286</c:f>
              <c:numCache>
                <c:formatCode>General</c:formatCode>
                <c:ptCount val="285"/>
                <c:pt idx="38">
                  <c:v>1</c:v>
                </c:pt>
                <c:pt idx="39">
                  <c:v>2</c:v>
                </c:pt>
                <c:pt idx="40">
                  <c:v>3</c:v>
                </c:pt>
                <c:pt idx="41">
                  <c:v>4</c:v>
                </c:pt>
                <c:pt idx="42">
                  <c:v>5</c:v>
                </c:pt>
                <c:pt idx="43">
                  <c:v>6</c:v>
                </c:pt>
                <c:pt idx="44">
                  <c:v>7</c:v>
                </c:pt>
                <c:pt idx="45">
                  <c:v>8</c:v>
                </c:pt>
                <c:pt idx="46">
                  <c:v>9</c:v>
                </c:pt>
                <c:pt idx="47">
                  <c:v>10</c:v>
                </c:pt>
                <c:pt idx="48">
                  <c:v>11</c:v>
                </c:pt>
                <c:pt idx="49">
                  <c:v>12</c:v>
                </c:pt>
                <c:pt idx="50">
                  <c:v>13</c:v>
                </c:pt>
                <c:pt idx="51">
                  <c:v>14</c:v>
                </c:pt>
                <c:pt idx="52">
                  <c:v>15</c:v>
                </c:pt>
                <c:pt idx="53">
                  <c:v>16</c:v>
                </c:pt>
                <c:pt idx="54">
                  <c:v>17</c:v>
                </c:pt>
                <c:pt idx="55">
                  <c:v>18</c:v>
                </c:pt>
                <c:pt idx="56">
                  <c:v>19</c:v>
                </c:pt>
              </c:numCache>
            </c:numRef>
          </c:yVal>
          <c:smooth val="0"/>
          <c:extLst>
            <c:ext xmlns:c16="http://schemas.microsoft.com/office/drawing/2014/chart" uri="{C3380CC4-5D6E-409C-BE32-E72D297353CC}">
              <c16:uniqueId val="{00000002-7F9D-4617-BBCC-2FF8A38FFD9E}"/>
            </c:ext>
          </c:extLst>
        </c:ser>
        <c:ser>
          <c:idx val="4"/>
          <c:order val="3"/>
          <c:tx>
            <c:strRef>
              <c:f>Sheet1!$E$1</c:f>
              <c:strCache>
                <c:ptCount val="1"/>
                <c:pt idx="0">
                  <c:v>Plzeňský kraj</c:v>
                </c:pt>
              </c:strCache>
            </c:strRef>
          </c:tx>
          <c:spPr>
            <a:ln w="17817">
              <a:noFill/>
            </a:ln>
          </c:spPr>
          <c:marker>
            <c:symbol val="diamond"/>
            <c:size val="8"/>
            <c:spPr>
              <a:solidFill>
                <a:srgbClr val="008000"/>
              </a:solidFill>
              <a:ln>
                <a:solidFill>
                  <a:srgbClr val="000000"/>
                </a:solidFill>
                <a:prstDash val="solid"/>
              </a:ln>
            </c:spPr>
          </c:marker>
          <c:dPt>
            <c:idx val="152"/>
            <c:marker>
              <c:spPr>
                <a:solidFill>
                  <a:srgbClr val="CCFFCC"/>
                </a:solidFill>
                <a:ln>
                  <a:solidFill>
                    <a:srgbClr val="000000"/>
                  </a:solidFill>
                  <a:prstDash val="solid"/>
                </a:ln>
              </c:spPr>
            </c:marker>
            <c:bubble3D val="0"/>
            <c:extLst>
              <c:ext xmlns:c16="http://schemas.microsoft.com/office/drawing/2014/chart" uri="{C3380CC4-5D6E-409C-BE32-E72D297353CC}">
                <c16:uniqueId val="{00000003-7F9D-4617-BBCC-2FF8A38FFD9E}"/>
              </c:ext>
            </c:extLst>
          </c:dPt>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Sheet1!$E$2:$E$286</c:f>
              <c:numCache>
                <c:formatCode>General</c:formatCode>
                <c:ptCount val="285"/>
                <c:pt idx="57">
                  <c:v>1</c:v>
                </c:pt>
                <c:pt idx="58">
                  <c:v>2</c:v>
                </c:pt>
                <c:pt idx="59">
                  <c:v>3</c:v>
                </c:pt>
                <c:pt idx="60">
                  <c:v>4</c:v>
                </c:pt>
                <c:pt idx="61">
                  <c:v>5</c:v>
                </c:pt>
                <c:pt idx="62">
                  <c:v>6</c:v>
                </c:pt>
                <c:pt idx="63">
                  <c:v>7</c:v>
                </c:pt>
                <c:pt idx="64">
                  <c:v>8</c:v>
                </c:pt>
                <c:pt idx="65">
                  <c:v>9</c:v>
                </c:pt>
                <c:pt idx="66">
                  <c:v>10</c:v>
                </c:pt>
                <c:pt idx="67">
                  <c:v>11</c:v>
                </c:pt>
                <c:pt idx="68">
                  <c:v>12</c:v>
                </c:pt>
                <c:pt idx="69">
                  <c:v>13</c:v>
                </c:pt>
                <c:pt idx="70">
                  <c:v>14</c:v>
                </c:pt>
                <c:pt idx="71">
                  <c:v>15</c:v>
                </c:pt>
                <c:pt idx="72">
                  <c:v>16</c:v>
                </c:pt>
                <c:pt idx="73">
                  <c:v>17</c:v>
                </c:pt>
                <c:pt idx="74">
                  <c:v>18</c:v>
                </c:pt>
                <c:pt idx="75">
                  <c:v>19</c:v>
                </c:pt>
              </c:numCache>
            </c:numRef>
          </c:yVal>
          <c:smooth val="0"/>
          <c:extLst>
            <c:ext xmlns:c16="http://schemas.microsoft.com/office/drawing/2014/chart" uri="{C3380CC4-5D6E-409C-BE32-E72D297353CC}">
              <c16:uniqueId val="{00000004-7F9D-4617-BBCC-2FF8A38FFD9E}"/>
            </c:ext>
          </c:extLst>
        </c:ser>
        <c:ser>
          <c:idx val="5"/>
          <c:order val="4"/>
          <c:tx>
            <c:strRef>
              <c:f>Sheet1!$F$1</c:f>
              <c:strCache>
                <c:ptCount val="1"/>
                <c:pt idx="0">
                  <c:v>Karlovarský kraj</c:v>
                </c:pt>
              </c:strCache>
            </c:strRef>
          </c:tx>
          <c:spPr>
            <a:ln w="17817">
              <a:noFill/>
            </a:ln>
          </c:spPr>
          <c:marker>
            <c:symbol val="diamond"/>
            <c:size val="8"/>
            <c:spPr>
              <a:solidFill>
                <a:srgbClr val="CCFFCC"/>
              </a:solidFill>
              <a:ln>
                <a:solidFill>
                  <a:srgbClr val="000000"/>
                </a:solidFill>
                <a:prstDash val="solid"/>
              </a:ln>
            </c:spPr>
          </c:marker>
          <c:dPt>
            <c:idx val="176"/>
            <c:marker>
              <c:spPr>
                <a:solidFill>
                  <a:srgbClr val="FF0000"/>
                </a:solidFill>
                <a:ln>
                  <a:solidFill>
                    <a:srgbClr val="000000"/>
                  </a:solidFill>
                  <a:prstDash val="solid"/>
                </a:ln>
              </c:spPr>
            </c:marker>
            <c:bubble3D val="0"/>
            <c:extLst>
              <c:ext xmlns:c16="http://schemas.microsoft.com/office/drawing/2014/chart" uri="{C3380CC4-5D6E-409C-BE32-E72D297353CC}">
                <c16:uniqueId val="{00000005-7F9D-4617-BBCC-2FF8A38FFD9E}"/>
              </c:ext>
            </c:extLst>
          </c:dPt>
          <c:dPt>
            <c:idx val="192"/>
            <c:marker>
              <c:spPr>
                <a:solidFill>
                  <a:srgbClr val="008000"/>
                </a:solidFill>
                <a:ln>
                  <a:solidFill>
                    <a:srgbClr val="000000"/>
                  </a:solidFill>
                  <a:prstDash val="solid"/>
                </a:ln>
              </c:spPr>
            </c:marker>
            <c:bubble3D val="0"/>
            <c:extLst>
              <c:ext xmlns:c16="http://schemas.microsoft.com/office/drawing/2014/chart" uri="{C3380CC4-5D6E-409C-BE32-E72D297353CC}">
                <c16:uniqueId val="{00000006-7F9D-4617-BBCC-2FF8A38FFD9E}"/>
              </c:ext>
            </c:extLst>
          </c:dPt>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Sheet1!$F$2:$F$286</c:f>
              <c:numCache>
                <c:formatCode>General</c:formatCode>
                <c:ptCount val="285"/>
                <c:pt idx="76">
                  <c:v>1</c:v>
                </c:pt>
                <c:pt idx="77">
                  <c:v>2</c:v>
                </c:pt>
                <c:pt idx="78">
                  <c:v>3</c:v>
                </c:pt>
                <c:pt idx="79">
                  <c:v>4</c:v>
                </c:pt>
                <c:pt idx="80">
                  <c:v>5</c:v>
                </c:pt>
                <c:pt idx="81">
                  <c:v>6</c:v>
                </c:pt>
                <c:pt idx="82">
                  <c:v>7</c:v>
                </c:pt>
                <c:pt idx="83">
                  <c:v>8</c:v>
                </c:pt>
                <c:pt idx="84">
                  <c:v>9</c:v>
                </c:pt>
                <c:pt idx="85">
                  <c:v>10</c:v>
                </c:pt>
                <c:pt idx="86">
                  <c:v>11</c:v>
                </c:pt>
                <c:pt idx="87">
                  <c:v>12</c:v>
                </c:pt>
                <c:pt idx="88">
                  <c:v>13</c:v>
                </c:pt>
                <c:pt idx="89">
                  <c:v>14</c:v>
                </c:pt>
                <c:pt idx="90">
                  <c:v>15</c:v>
                </c:pt>
                <c:pt idx="91">
                  <c:v>16</c:v>
                </c:pt>
                <c:pt idx="92">
                  <c:v>17</c:v>
                </c:pt>
                <c:pt idx="93">
                  <c:v>18</c:v>
                </c:pt>
                <c:pt idx="94">
                  <c:v>19</c:v>
                </c:pt>
              </c:numCache>
            </c:numRef>
          </c:yVal>
          <c:smooth val="0"/>
          <c:extLst>
            <c:ext xmlns:c16="http://schemas.microsoft.com/office/drawing/2014/chart" uri="{C3380CC4-5D6E-409C-BE32-E72D297353CC}">
              <c16:uniqueId val="{00000007-7F9D-4617-BBCC-2FF8A38FFD9E}"/>
            </c:ext>
          </c:extLst>
        </c:ser>
        <c:ser>
          <c:idx val="6"/>
          <c:order val="5"/>
          <c:tx>
            <c:strRef>
              <c:f>Sheet1!$G$1</c:f>
              <c:strCache>
                <c:ptCount val="1"/>
                <c:pt idx="0">
                  <c:v>Ústecký kraj</c:v>
                </c:pt>
              </c:strCache>
            </c:strRef>
          </c:tx>
          <c:spPr>
            <a:ln w="17817">
              <a:noFill/>
            </a:ln>
          </c:spPr>
          <c:marker>
            <c:symbol val="diamond"/>
            <c:size val="8"/>
            <c:spPr>
              <a:solidFill>
                <a:srgbClr val="FF9900"/>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Sheet1!$G$2:$G$286</c:f>
              <c:numCache>
                <c:formatCode>General</c:formatCode>
                <c:ptCount val="285"/>
                <c:pt idx="95">
                  <c:v>1</c:v>
                </c:pt>
                <c:pt idx="96">
                  <c:v>2</c:v>
                </c:pt>
                <c:pt idx="97">
                  <c:v>3</c:v>
                </c:pt>
                <c:pt idx="98">
                  <c:v>4</c:v>
                </c:pt>
                <c:pt idx="99">
                  <c:v>5</c:v>
                </c:pt>
                <c:pt idx="100">
                  <c:v>6</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19</c:v>
                </c:pt>
              </c:numCache>
            </c:numRef>
          </c:yVal>
          <c:smooth val="0"/>
          <c:extLst>
            <c:ext xmlns:c16="http://schemas.microsoft.com/office/drawing/2014/chart" uri="{C3380CC4-5D6E-409C-BE32-E72D297353CC}">
              <c16:uniqueId val="{00000008-7F9D-4617-BBCC-2FF8A38FFD9E}"/>
            </c:ext>
          </c:extLst>
        </c:ser>
        <c:ser>
          <c:idx val="0"/>
          <c:order val="6"/>
          <c:tx>
            <c:strRef>
              <c:f>Sheet1!$H$1</c:f>
              <c:strCache>
                <c:ptCount val="1"/>
                <c:pt idx="0">
                  <c:v>Liberecký kraj</c:v>
                </c:pt>
              </c:strCache>
            </c:strRef>
          </c:tx>
          <c:spPr>
            <a:ln w="17817">
              <a:noFill/>
            </a:ln>
          </c:spPr>
          <c:marker>
            <c:symbol val="diamond"/>
            <c:size val="14"/>
            <c:spPr>
              <a:solidFill>
                <a:srgbClr val="FF0000"/>
              </a:solidFill>
              <a:ln>
                <a:solidFill>
                  <a:srgbClr val="000000"/>
                </a:solidFill>
                <a:prstDash val="solid"/>
              </a:ln>
            </c:spPr>
          </c:marker>
          <c:dPt>
            <c:idx val="256"/>
            <c:marker>
              <c:spPr>
                <a:solidFill>
                  <a:srgbClr val="CCFFCC"/>
                </a:solidFill>
                <a:ln>
                  <a:solidFill>
                    <a:srgbClr val="000000"/>
                  </a:solidFill>
                  <a:prstDash val="solid"/>
                </a:ln>
              </c:spPr>
            </c:marker>
            <c:bubble3D val="0"/>
            <c:extLst>
              <c:ext xmlns:c16="http://schemas.microsoft.com/office/drawing/2014/chart" uri="{C3380CC4-5D6E-409C-BE32-E72D297353CC}">
                <c16:uniqueId val="{00000009-7F9D-4617-BBCC-2FF8A38FFD9E}"/>
              </c:ext>
            </c:extLst>
          </c:dPt>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Sheet1!$H$2:$H$286</c:f>
              <c:numCache>
                <c:formatCode>General</c:formatCode>
                <c:ptCount val="285"/>
                <c:pt idx="114">
                  <c:v>1</c:v>
                </c:pt>
                <c:pt idx="115">
                  <c:v>2</c:v>
                </c:pt>
                <c:pt idx="116">
                  <c:v>3</c:v>
                </c:pt>
                <c:pt idx="117">
                  <c:v>4</c:v>
                </c:pt>
                <c:pt idx="118">
                  <c:v>5</c:v>
                </c:pt>
                <c:pt idx="119">
                  <c:v>6</c:v>
                </c:pt>
                <c:pt idx="120">
                  <c:v>7</c:v>
                </c:pt>
                <c:pt idx="121">
                  <c:v>8</c:v>
                </c:pt>
                <c:pt idx="122">
                  <c:v>9</c:v>
                </c:pt>
                <c:pt idx="123">
                  <c:v>10</c:v>
                </c:pt>
                <c:pt idx="124">
                  <c:v>11</c:v>
                </c:pt>
                <c:pt idx="125">
                  <c:v>12</c:v>
                </c:pt>
                <c:pt idx="126">
                  <c:v>13</c:v>
                </c:pt>
                <c:pt idx="127">
                  <c:v>14</c:v>
                </c:pt>
                <c:pt idx="128">
                  <c:v>15</c:v>
                </c:pt>
                <c:pt idx="129">
                  <c:v>16</c:v>
                </c:pt>
                <c:pt idx="130">
                  <c:v>17</c:v>
                </c:pt>
                <c:pt idx="131">
                  <c:v>18</c:v>
                </c:pt>
                <c:pt idx="132">
                  <c:v>19</c:v>
                </c:pt>
              </c:numCache>
            </c:numRef>
          </c:yVal>
          <c:smooth val="0"/>
          <c:extLst>
            <c:ext xmlns:c16="http://schemas.microsoft.com/office/drawing/2014/chart" uri="{C3380CC4-5D6E-409C-BE32-E72D297353CC}">
              <c16:uniqueId val="{0000000A-7F9D-4617-BBCC-2FF8A38FFD9E}"/>
            </c:ext>
          </c:extLst>
        </c:ser>
        <c:ser>
          <c:idx val="1"/>
          <c:order val="7"/>
          <c:tx>
            <c:strRef>
              <c:f>Sheet1!$I$1</c:f>
              <c:strCache>
                <c:ptCount val="1"/>
                <c:pt idx="0">
                  <c:v>Královéhradecký kraj</c:v>
                </c:pt>
              </c:strCache>
            </c:strRef>
          </c:tx>
          <c:spPr>
            <a:ln w="17817">
              <a:noFill/>
            </a:ln>
          </c:spPr>
          <c:marker>
            <c:symbol val="diamond"/>
            <c:size val="8"/>
            <c:spPr>
              <a:solidFill>
                <a:srgbClr val="800000"/>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Sheet1!$I$2:$I$286</c:f>
              <c:numCache>
                <c:formatCode>General</c:formatCode>
                <c:ptCount val="285"/>
                <c:pt idx="133">
                  <c:v>1</c:v>
                </c:pt>
                <c:pt idx="134">
                  <c:v>2</c:v>
                </c:pt>
                <c:pt idx="135">
                  <c:v>3</c:v>
                </c:pt>
                <c:pt idx="136">
                  <c:v>4</c:v>
                </c:pt>
                <c:pt idx="137">
                  <c:v>5</c:v>
                </c:pt>
                <c:pt idx="138">
                  <c:v>6</c:v>
                </c:pt>
                <c:pt idx="139">
                  <c:v>7</c:v>
                </c:pt>
                <c:pt idx="140">
                  <c:v>8</c:v>
                </c:pt>
                <c:pt idx="141">
                  <c:v>9</c:v>
                </c:pt>
                <c:pt idx="142">
                  <c:v>10</c:v>
                </c:pt>
                <c:pt idx="143">
                  <c:v>11</c:v>
                </c:pt>
                <c:pt idx="144">
                  <c:v>12</c:v>
                </c:pt>
                <c:pt idx="145">
                  <c:v>13</c:v>
                </c:pt>
                <c:pt idx="146">
                  <c:v>14</c:v>
                </c:pt>
                <c:pt idx="147">
                  <c:v>15</c:v>
                </c:pt>
                <c:pt idx="148">
                  <c:v>16</c:v>
                </c:pt>
                <c:pt idx="149">
                  <c:v>17</c:v>
                </c:pt>
                <c:pt idx="150">
                  <c:v>18</c:v>
                </c:pt>
                <c:pt idx="151">
                  <c:v>19</c:v>
                </c:pt>
              </c:numCache>
            </c:numRef>
          </c:yVal>
          <c:smooth val="0"/>
          <c:extLst>
            <c:ext xmlns:c16="http://schemas.microsoft.com/office/drawing/2014/chart" uri="{C3380CC4-5D6E-409C-BE32-E72D297353CC}">
              <c16:uniqueId val="{0000000B-7F9D-4617-BBCC-2FF8A38FFD9E}"/>
            </c:ext>
          </c:extLst>
        </c:ser>
        <c:ser>
          <c:idx val="7"/>
          <c:order val="8"/>
          <c:tx>
            <c:strRef>
              <c:f>Sheet1!$J$1</c:f>
              <c:strCache>
                <c:ptCount val="1"/>
                <c:pt idx="0">
                  <c:v>Pardubický kraj</c:v>
                </c:pt>
              </c:strCache>
            </c:strRef>
          </c:tx>
          <c:spPr>
            <a:ln w="17817">
              <a:noFill/>
            </a:ln>
          </c:spPr>
          <c:marker>
            <c:symbol val="diamond"/>
            <c:size val="8"/>
            <c:spPr>
              <a:solidFill>
                <a:srgbClr val="800080"/>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Sheet1!$J$2:$J$286</c:f>
              <c:numCache>
                <c:formatCode>General</c:formatCode>
                <c:ptCount val="285"/>
                <c:pt idx="152">
                  <c:v>1</c:v>
                </c:pt>
                <c:pt idx="153">
                  <c:v>2</c:v>
                </c:pt>
                <c:pt idx="154">
                  <c:v>3</c:v>
                </c:pt>
                <c:pt idx="155">
                  <c:v>4</c:v>
                </c:pt>
                <c:pt idx="156">
                  <c:v>5</c:v>
                </c:pt>
                <c:pt idx="157">
                  <c:v>6</c:v>
                </c:pt>
                <c:pt idx="158">
                  <c:v>7</c:v>
                </c:pt>
                <c:pt idx="159">
                  <c:v>8</c:v>
                </c:pt>
                <c:pt idx="160">
                  <c:v>9</c:v>
                </c:pt>
                <c:pt idx="161">
                  <c:v>10</c:v>
                </c:pt>
                <c:pt idx="162">
                  <c:v>11</c:v>
                </c:pt>
                <c:pt idx="163">
                  <c:v>12</c:v>
                </c:pt>
                <c:pt idx="164">
                  <c:v>13</c:v>
                </c:pt>
                <c:pt idx="165">
                  <c:v>14</c:v>
                </c:pt>
                <c:pt idx="166">
                  <c:v>15</c:v>
                </c:pt>
                <c:pt idx="167">
                  <c:v>16</c:v>
                </c:pt>
                <c:pt idx="168">
                  <c:v>17</c:v>
                </c:pt>
                <c:pt idx="169">
                  <c:v>18</c:v>
                </c:pt>
                <c:pt idx="170">
                  <c:v>19</c:v>
                </c:pt>
              </c:numCache>
            </c:numRef>
          </c:yVal>
          <c:smooth val="0"/>
          <c:extLst>
            <c:ext xmlns:c16="http://schemas.microsoft.com/office/drawing/2014/chart" uri="{C3380CC4-5D6E-409C-BE32-E72D297353CC}">
              <c16:uniqueId val="{0000000C-7F9D-4617-BBCC-2FF8A38FFD9E}"/>
            </c:ext>
          </c:extLst>
        </c:ser>
        <c:ser>
          <c:idx val="9"/>
          <c:order val="9"/>
          <c:tx>
            <c:strRef>
              <c:f>Sheet1!$K$1</c:f>
              <c:strCache>
                <c:ptCount val="1"/>
                <c:pt idx="0">
                  <c:v>Kraj Vysočina</c:v>
                </c:pt>
              </c:strCache>
            </c:strRef>
          </c:tx>
          <c:spPr>
            <a:ln w="17817">
              <a:noFill/>
            </a:ln>
          </c:spPr>
          <c:marker>
            <c:symbol val="diamond"/>
            <c:size val="8"/>
            <c:spPr>
              <a:solidFill>
                <a:srgbClr val="00FF00"/>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Sheet1!$K$2:$K$286</c:f>
              <c:numCache>
                <c:formatCode>General</c:formatCode>
                <c:ptCount val="285"/>
                <c:pt idx="171">
                  <c:v>1</c:v>
                </c:pt>
                <c:pt idx="172">
                  <c:v>2</c:v>
                </c:pt>
                <c:pt idx="173">
                  <c:v>3</c:v>
                </c:pt>
                <c:pt idx="174">
                  <c:v>4</c:v>
                </c:pt>
                <c:pt idx="175">
                  <c:v>5</c:v>
                </c:pt>
                <c:pt idx="176">
                  <c:v>6</c:v>
                </c:pt>
                <c:pt idx="177">
                  <c:v>7</c:v>
                </c:pt>
                <c:pt idx="178">
                  <c:v>8</c:v>
                </c:pt>
                <c:pt idx="179">
                  <c:v>9</c:v>
                </c:pt>
                <c:pt idx="180">
                  <c:v>10</c:v>
                </c:pt>
                <c:pt idx="181">
                  <c:v>11</c:v>
                </c:pt>
                <c:pt idx="182">
                  <c:v>12</c:v>
                </c:pt>
                <c:pt idx="183">
                  <c:v>13</c:v>
                </c:pt>
                <c:pt idx="184">
                  <c:v>14</c:v>
                </c:pt>
                <c:pt idx="185">
                  <c:v>15</c:v>
                </c:pt>
                <c:pt idx="186">
                  <c:v>16</c:v>
                </c:pt>
                <c:pt idx="187">
                  <c:v>17</c:v>
                </c:pt>
                <c:pt idx="188">
                  <c:v>18</c:v>
                </c:pt>
                <c:pt idx="189">
                  <c:v>19</c:v>
                </c:pt>
              </c:numCache>
            </c:numRef>
          </c:yVal>
          <c:smooth val="0"/>
          <c:extLst>
            <c:ext xmlns:c16="http://schemas.microsoft.com/office/drawing/2014/chart" uri="{C3380CC4-5D6E-409C-BE32-E72D297353CC}">
              <c16:uniqueId val="{0000000D-7F9D-4617-BBCC-2FF8A38FFD9E}"/>
            </c:ext>
          </c:extLst>
        </c:ser>
        <c:ser>
          <c:idx val="10"/>
          <c:order val="10"/>
          <c:tx>
            <c:strRef>
              <c:f>Sheet1!$L$1</c:f>
              <c:strCache>
                <c:ptCount val="1"/>
                <c:pt idx="0">
                  <c:v>Jihomoravský kraj</c:v>
                </c:pt>
              </c:strCache>
            </c:strRef>
          </c:tx>
          <c:spPr>
            <a:ln w="17817">
              <a:noFill/>
            </a:ln>
          </c:spPr>
          <c:marker>
            <c:symbol val="diamond"/>
            <c:size val="8"/>
            <c:spPr>
              <a:solidFill>
                <a:srgbClr val="00FFFF"/>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Sheet1!$L$2:$L$286</c:f>
              <c:numCache>
                <c:formatCode>General</c:formatCode>
                <c:ptCount val="285"/>
                <c:pt idx="190">
                  <c:v>1</c:v>
                </c:pt>
                <c:pt idx="191">
                  <c:v>2</c:v>
                </c:pt>
                <c:pt idx="192">
                  <c:v>3</c:v>
                </c:pt>
                <c:pt idx="193">
                  <c:v>4</c:v>
                </c:pt>
                <c:pt idx="194">
                  <c:v>5</c:v>
                </c:pt>
                <c:pt idx="195">
                  <c:v>6</c:v>
                </c:pt>
                <c:pt idx="196">
                  <c:v>7</c:v>
                </c:pt>
                <c:pt idx="197">
                  <c:v>8</c:v>
                </c:pt>
                <c:pt idx="198">
                  <c:v>9</c:v>
                </c:pt>
                <c:pt idx="199">
                  <c:v>10</c:v>
                </c:pt>
                <c:pt idx="200">
                  <c:v>11</c:v>
                </c:pt>
                <c:pt idx="201">
                  <c:v>12</c:v>
                </c:pt>
                <c:pt idx="202">
                  <c:v>13</c:v>
                </c:pt>
                <c:pt idx="203">
                  <c:v>14</c:v>
                </c:pt>
                <c:pt idx="204">
                  <c:v>15</c:v>
                </c:pt>
                <c:pt idx="205">
                  <c:v>16</c:v>
                </c:pt>
                <c:pt idx="206">
                  <c:v>17</c:v>
                </c:pt>
                <c:pt idx="207">
                  <c:v>18</c:v>
                </c:pt>
                <c:pt idx="208">
                  <c:v>19</c:v>
                </c:pt>
              </c:numCache>
            </c:numRef>
          </c:yVal>
          <c:smooth val="0"/>
          <c:extLst>
            <c:ext xmlns:c16="http://schemas.microsoft.com/office/drawing/2014/chart" uri="{C3380CC4-5D6E-409C-BE32-E72D297353CC}">
              <c16:uniqueId val="{0000000E-7F9D-4617-BBCC-2FF8A38FFD9E}"/>
            </c:ext>
          </c:extLst>
        </c:ser>
        <c:ser>
          <c:idx val="11"/>
          <c:order val="11"/>
          <c:tx>
            <c:strRef>
              <c:f>Sheet1!$M$1</c:f>
              <c:strCache>
                <c:ptCount val="1"/>
                <c:pt idx="0">
                  <c:v>Olomoucký kraj</c:v>
                </c:pt>
              </c:strCache>
            </c:strRef>
          </c:tx>
          <c:spPr>
            <a:ln w="17817">
              <a:noFill/>
            </a:ln>
          </c:spPr>
          <c:marker>
            <c:symbol val="diamond"/>
            <c:size val="8"/>
            <c:spPr>
              <a:solidFill>
                <a:srgbClr val="FFFF99"/>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Sheet1!$M$2:$M$286</c:f>
              <c:numCache>
                <c:formatCode>General</c:formatCode>
                <c:ptCount val="285"/>
                <c:pt idx="209">
                  <c:v>1</c:v>
                </c:pt>
                <c:pt idx="210">
                  <c:v>2</c:v>
                </c:pt>
                <c:pt idx="211">
                  <c:v>3</c:v>
                </c:pt>
                <c:pt idx="212">
                  <c:v>4</c:v>
                </c:pt>
                <c:pt idx="213">
                  <c:v>5</c:v>
                </c:pt>
                <c:pt idx="214">
                  <c:v>6</c:v>
                </c:pt>
                <c:pt idx="215">
                  <c:v>7</c:v>
                </c:pt>
                <c:pt idx="216">
                  <c:v>8</c:v>
                </c:pt>
                <c:pt idx="217">
                  <c:v>9</c:v>
                </c:pt>
                <c:pt idx="218">
                  <c:v>10</c:v>
                </c:pt>
                <c:pt idx="219">
                  <c:v>11</c:v>
                </c:pt>
                <c:pt idx="220">
                  <c:v>12</c:v>
                </c:pt>
                <c:pt idx="221">
                  <c:v>13</c:v>
                </c:pt>
                <c:pt idx="222">
                  <c:v>14</c:v>
                </c:pt>
                <c:pt idx="223">
                  <c:v>15</c:v>
                </c:pt>
                <c:pt idx="224">
                  <c:v>16</c:v>
                </c:pt>
                <c:pt idx="225">
                  <c:v>17</c:v>
                </c:pt>
                <c:pt idx="226">
                  <c:v>18</c:v>
                </c:pt>
                <c:pt idx="227">
                  <c:v>19</c:v>
                </c:pt>
              </c:numCache>
            </c:numRef>
          </c:yVal>
          <c:smooth val="0"/>
          <c:extLst>
            <c:ext xmlns:c16="http://schemas.microsoft.com/office/drawing/2014/chart" uri="{C3380CC4-5D6E-409C-BE32-E72D297353CC}">
              <c16:uniqueId val="{0000000F-7F9D-4617-BBCC-2FF8A38FFD9E}"/>
            </c:ext>
          </c:extLst>
        </c:ser>
        <c:ser>
          <c:idx val="12"/>
          <c:order val="12"/>
          <c:tx>
            <c:strRef>
              <c:f>Sheet1!$N$1</c:f>
              <c:strCache>
                <c:ptCount val="1"/>
                <c:pt idx="0">
                  <c:v>Zlínský kraj</c:v>
                </c:pt>
              </c:strCache>
            </c:strRef>
          </c:tx>
          <c:spPr>
            <a:ln w="17817">
              <a:noFill/>
            </a:ln>
          </c:spPr>
          <c:marker>
            <c:symbol val="diamond"/>
            <c:size val="8"/>
            <c:spPr>
              <a:solidFill>
                <a:srgbClr val="FF00FF"/>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Sheet1!$N$2:$N$286</c:f>
              <c:numCache>
                <c:formatCode>General</c:formatCode>
                <c:ptCount val="285"/>
                <c:pt idx="228">
                  <c:v>1</c:v>
                </c:pt>
                <c:pt idx="229">
                  <c:v>2</c:v>
                </c:pt>
                <c:pt idx="230">
                  <c:v>3</c:v>
                </c:pt>
                <c:pt idx="231">
                  <c:v>4</c:v>
                </c:pt>
                <c:pt idx="232">
                  <c:v>5</c:v>
                </c:pt>
                <c:pt idx="233">
                  <c:v>6</c:v>
                </c:pt>
                <c:pt idx="234">
                  <c:v>7</c:v>
                </c:pt>
                <c:pt idx="235">
                  <c:v>8</c:v>
                </c:pt>
                <c:pt idx="236">
                  <c:v>9</c:v>
                </c:pt>
                <c:pt idx="237">
                  <c:v>10</c:v>
                </c:pt>
                <c:pt idx="238">
                  <c:v>11</c:v>
                </c:pt>
                <c:pt idx="239">
                  <c:v>12</c:v>
                </c:pt>
                <c:pt idx="240">
                  <c:v>13</c:v>
                </c:pt>
                <c:pt idx="241">
                  <c:v>14</c:v>
                </c:pt>
                <c:pt idx="242">
                  <c:v>15</c:v>
                </c:pt>
                <c:pt idx="243">
                  <c:v>16</c:v>
                </c:pt>
                <c:pt idx="244">
                  <c:v>17</c:v>
                </c:pt>
                <c:pt idx="245">
                  <c:v>18</c:v>
                </c:pt>
                <c:pt idx="246">
                  <c:v>19</c:v>
                </c:pt>
              </c:numCache>
            </c:numRef>
          </c:yVal>
          <c:smooth val="0"/>
          <c:extLst>
            <c:ext xmlns:c16="http://schemas.microsoft.com/office/drawing/2014/chart" uri="{C3380CC4-5D6E-409C-BE32-E72D297353CC}">
              <c16:uniqueId val="{00000010-7F9D-4617-BBCC-2FF8A38FFD9E}"/>
            </c:ext>
          </c:extLst>
        </c:ser>
        <c:ser>
          <c:idx val="13"/>
          <c:order val="13"/>
          <c:tx>
            <c:strRef>
              <c:f>Sheet1!$O$1</c:f>
              <c:strCache>
                <c:ptCount val="1"/>
                <c:pt idx="0">
                  <c:v>Moravskoslezský kraj</c:v>
                </c:pt>
              </c:strCache>
            </c:strRef>
          </c:tx>
          <c:spPr>
            <a:ln w="17817">
              <a:noFill/>
            </a:ln>
          </c:spPr>
          <c:marker>
            <c:symbol val="diamond"/>
            <c:size val="8"/>
            <c:spPr>
              <a:solidFill>
                <a:srgbClr val="FF99CC"/>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Sheet1!$O$2:$O$286</c:f>
              <c:numCache>
                <c:formatCode>General</c:formatCode>
                <c:ptCount val="285"/>
                <c:pt idx="247">
                  <c:v>1</c:v>
                </c:pt>
                <c:pt idx="248">
                  <c:v>2</c:v>
                </c:pt>
                <c:pt idx="249">
                  <c:v>3</c:v>
                </c:pt>
                <c:pt idx="250">
                  <c:v>4</c:v>
                </c:pt>
                <c:pt idx="251">
                  <c:v>5</c:v>
                </c:pt>
                <c:pt idx="252">
                  <c:v>6</c:v>
                </c:pt>
                <c:pt idx="253">
                  <c:v>7</c:v>
                </c:pt>
                <c:pt idx="254">
                  <c:v>8</c:v>
                </c:pt>
                <c:pt idx="255">
                  <c:v>9</c:v>
                </c:pt>
                <c:pt idx="256">
                  <c:v>10</c:v>
                </c:pt>
                <c:pt idx="257">
                  <c:v>11</c:v>
                </c:pt>
                <c:pt idx="258">
                  <c:v>12</c:v>
                </c:pt>
                <c:pt idx="259">
                  <c:v>13</c:v>
                </c:pt>
                <c:pt idx="260">
                  <c:v>14</c:v>
                </c:pt>
                <c:pt idx="261">
                  <c:v>15</c:v>
                </c:pt>
                <c:pt idx="262">
                  <c:v>16</c:v>
                </c:pt>
                <c:pt idx="263">
                  <c:v>17</c:v>
                </c:pt>
                <c:pt idx="264">
                  <c:v>18</c:v>
                </c:pt>
                <c:pt idx="265">
                  <c:v>19</c:v>
                </c:pt>
              </c:numCache>
            </c:numRef>
          </c:yVal>
          <c:smooth val="0"/>
          <c:extLst>
            <c:ext xmlns:c16="http://schemas.microsoft.com/office/drawing/2014/chart" uri="{C3380CC4-5D6E-409C-BE32-E72D297353CC}">
              <c16:uniqueId val="{00000011-7F9D-4617-BBCC-2FF8A38FFD9E}"/>
            </c:ext>
          </c:extLst>
        </c:ser>
        <c:ser>
          <c:idx val="14"/>
          <c:order val="14"/>
          <c:tx>
            <c:strRef>
              <c:f>Sheet1!$P$1</c:f>
              <c:strCache>
                <c:ptCount val="1"/>
                <c:pt idx="0">
                  <c:v>Total</c:v>
                </c:pt>
              </c:strCache>
            </c:strRef>
          </c:tx>
          <c:spPr>
            <a:ln w="17817">
              <a:noFill/>
            </a:ln>
          </c:spPr>
          <c:marker>
            <c:symbol val="diamond"/>
            <c:size val="8"/>
            <c:spPr>
              <a:solidFill>
                <a:srgbClr val="333333"/>
              </a:solidFill>
              <a:ln>
                <a:solidFill>
                  <a:srgbClr val="000000"/>
                </a:solidFill>
                <a:prstDash val="solid"/>
              </a:ln>
            </c:spPr>
          </c:marker>
          <c:xVal>
            <c:numRef>
              <c:f>Sheet1!$A$2:$A$286</c:f>
              <c:numCache>
                <c:formatCode>General</c:formatCode>
                <c:ptCount val="285"/>
                <c:pt idx="0">
                  <c:v>207.60900000000001</c:v>
                </c:pt>
                <c:pt idx="1">
                  <c:v>165.05600000000001</c:v>
                </c:pt>
                <c:pt idx="2">
                  <c:v>27.239000000000001</c:v>
                </c:pt>
                <c:pt idx="3">
                  <c:v>53.743000000000002</c:v>
                </c:pt>
                <c:pt idx="4">
                  <c:v>33.128999999999998</c:v>
                </c:pt>
                <c:pt idx="5">
                  <c:v>25.766999999999999</c:v>
                </c:pt>
                <c:pt idx="6">
                  <c:v>26.356000000000002</c:v>
                </c:pt>
                <c:pt idx="7">
                  <c:v>24</c:v>
                </c:pt>
                <c:pt idx="8">
                  <c:v>30.331</c:v>
                </c:pt>
                <c:pt idx="9">
                  <c:v>37.545999999999999</c:v>
                </c:pt>
                <c:pt idx="10">
                  <c:v>26.503</c:v>
                </c:pt>
                <c:pt idx="11">
                  <c:v>22.675000000000001</c:v>
                </c:pt>
                <c:pt idx="12">
                  <c:v>24</c:v>
                </c:pt>
                <c:pt idx="13">
                  <c:v>20.908000000000001</c:v>
                </c:pt>
                <c:pt idx="14">
                  <c:v>16.196000000000002</c:v>
                </c:pt>
                <c:pt idx="15">
                  <c:v>11.632</c:v>
                </c:pt>
                <c:pt idx="16">
                  <c:v>11.779</c:v>
                </c:pt>
                <c:pt idx="17">
                  <c:v>16.344000000000001</c:v>
                </c:pt>
                <c:pt idx="18">
                  <c:v>88.637</c:v>
                </c:pt>
                <c:pt idx="19">
                  <c:v>245.41800000000001</c:v>
                </c:pt>
                <c:pt idx="20">
                  <c:v>168.005</c:v>
                </c:pt>
                <c:pt idx="21">
                  <c:v>33.156999999999996</c:v>
                </c:pt>
                <c:pt idx="22">
                  <c:v>56.463999999999999</c:v>
                </c:pt>
                <c:pt idx="23">
                  <c:v>42.174999999999997</c:v>
                </c:pt>
                <c:pt idx="24">
                  <c:v>43.701000000000001</c:v>
                </c:pt>
                <c:pt idx="25">
                  <c:v>29.273</c:v>
                </c:pt>
                <c:pt idx="26">
                  <c:v>24.972000000000001</c:v>
                </c:pt>
                <c:pt idx="27">
                  <c:v>36.764000000000003</c:v>
                </c:pt>
                <c:pt idx="28">
                  <c:v>40.232999999999997</c:v>
                </c:pt>
                <c:pt idx="29">
                  <c:v>21.641999999999999</c:v>
                </c:pt>
                <c:pt idx="30">
                  <c:v>24.14</c:v>
                </c:pt>
                <c:pt idx="31">
                  <c:v>21.780999999999999</c:v>
                </c:pt>
                <c:pt idx="32">
                  <c:v>19.283999999999999</c:v>
                </c:pt>
                <c:pt idx="33">
                  <c:v>14.012</c:v>
                </c:pt>
                <c:pt idx="34">
                  <c:v>15.816000000000001</c:v>
                </c:pt>
                <c:pt idx="35">
                  <c:v>17.757999999999999</c:v>
                </c:pt>
                <c:pt idx="36">
                  <c:v>16.648</c:v>
                </c:pt>
                <c:pt idx="37">
                  <c:v>104.465</c:v>
                </c:pt>
                <c:pt idx="38">
                  <c:v>282.60500000000002</c:v>
                </c:pt>
                <c:pt idx="39">
                  <c:v>140.37100000000001</c:v>
                </c:pt>
                <c:pt idx="40">
                  <c:v>54.036999999999999</c:v>
                </c:pt>
                <c:pt idx="41">
                  <c:v>50.930999999999997</c:v>
                </c:pt>
                <c:pt idx="42">
                  <c:v>39.750999999999998</c:v>
                </c:pt>
                <c:pt idx="43">
                  <c:v>49.999000000000002</c:v>
                </c:pt>
                <c:pt idx="44">
                  <c:v>29.192</c:v>
                </c:pt>
                <c:pt idx="45">
                  <c:v>50.62</c:v>
                </c:pt>
                <c:pt idx="46">
                  <c:v>39.441000000000003</c:v>
                </c:pt>
                <c:pt idx="47">
                  <c:v>56.521000000000001</c:v>
                </c:pt>
                <c:pt idx="48">
                  <c:v>24.844000000000001</c:v>
                </c:pt>
                <c:pt idx="49">
                  <c:v>26.396999999999998</c:v>
                </c:pt>
                <c:pt idx="50">
                  <c:v>13.975</c:v>
                </c:pt>
                <c:pt idx="51">
                  <c:v>20.497</c:v>
                </c:pt>
                <c:pt idx="52">
                  <c:v>22.36</c:v>
                </c:pt>
                <c:pt idx="53">
                  <c:v>23.292000000000002</c:v>
                </c:pt>
                <c:pt idx="54">
                  <c:v>36.335000000000001</c:v>
                </c:pt>
                <c:pt idx="55">
                  <c:v>15.837999999999999</c:v>
                </c:pt>
                <c:pt idx="56">
                  <c:v>145.34100000000001</c:v>
                </c:pt>
                <c:pt idx="57">
                  <c:v>267.108</c:v>
                </c:pt>
                <c:pt idx="58">
                  <c:v>145.124</c:v>
                </c:pt>
                <c:pt idx="59">
                  <c:v>39.008000000000003</c:v>
                </c:pt>
                <c:pt idx="60">
                  <c:v>56.198999999999998</c:v>
                </c:pt>
                <c:pt idx="61">
                  <c:v>41.322000000000003</c:v>
                </c:pt>
                <c:pt idx="62">
                  <c:v>56.198999999999998</c:v>
                </c:pt>
                <c:pt idx="63">
                  <c:v>29.091000000000001</c:v>
                </c:pt>
                <c:pt idx="64">
                  <c:v>26.777000000000001</c:v>
                </c:pt>
                <c:pt idx="65">
                  <c:v>39.338999999999999</c:v>
                </c:pt>
                <c:pt idx="66">
                  <c:v>30.413</c:v>
                </c:pt>
                <c:pt idx="67">
                  <c:v>31.405000000000001</c:v>
                </c:pt>
                <c:pt idx="68">
                  <c:v>42.645000000000003</c:v>
                </c:pt>
                <c:pt idx="69">
                  <c:v>18.512</c:v>
                </c:pt>
                <c:pt idx="70">
                  <c:v>19.835000000000001</c:v>
                </c:pt>
                <c:pt idx="71">
                  <c:v>21.157</c:v>
                </c:pt>
                <c:pt idx="72">
                  <c:v>20.495999999999999</c:v>
                </c:pt>
                <c:pt idx="73">
                  <c:v>14.215</c:v>
                </c:pt>
                <c:pt idx="74">
                  <c:v>19.504000000000001</c:v>
                </c:pt>
                <c:pt idx="75">
                  <c:v>151.73400000000001</c:v>
                </c:pt>
                <c:pt idx="76">
                  <c:v>290.27300000000002</c:v>
                </c:pt>
                <c:pt idx="77">
                  <c:v>218.22900000000001</c:v>
                </c:pt>
                <c:pt idx="78">
                  <c:v>65.049000000000007</c:v>
                </c:pt>
                <c:pt idx="79">
                  <c:v>46.863</c:v>
                </c:pt>
                <c:pt idx="80">
                  <c:v>65.748999999999995</c:v>
                </c:pt>
                <c:pt idx="81">
                  <c:v>38.47</c:v>
                </c:pt>
                <c:pt idx="82">
                  <c:v>50.360999999999997</c:v>
                </c:pt>
                <c:pt idx="83">
                  <c:v>37.070999999999998</c:v>
                </c:pt>
                <c:pt idx="84">
                  <c:v>54.557000000000002</c:v>
                </c:pt>
                <c:pt idx="85">
                  <c:v>38.47</c:v>
                </c:pt>
                <c:pt idx="86">
                  <c:v>30.776</c:v>
                </c:pt>
                <c:pt idx="87">
                  <c:v>38.47</c:v>
                </c:pt>
                <c:pt idx="88">
                  <c:v>23.082000000000001</c:v>
                </c:pt>
                <c:pt idx="89">
                  <c:v>14.688000000000001</c:v>
                </c:pt>
                <c:pt idx="90">
                  <c:v>18.885000000000002</c:v>
                </c:pt>
                <c:pt idx="91">
                  <c:v>20.283999999999999</c:v>
                </c:pt>
                <c:pt idx="92">
                  <c:v>13.29</c:v>
                </c:pt>
                <c:pt idx="93">
                  <c:v>14.688000000000001</c:v>
                </c:pt>
                <c:pt idx="94">
                  <c:v>139.88900000000001</c:v>
                </c:pt>
                <c:pt idx="95">
                  <c:v>292.73500000000001</c:v>
                </c:pt>
                <c:pt idx="96">
                  <c:v>204.86500000000001</c:v>
                </c:pt>
                <c:pt idx="97">
                  <c:v>54.228999999999999</c:v>
                </c:pt>
                <c:pt idx="98">
                  <c:v>50.463000000000001</c:v>
                </c:pt>
                <c:pt idx="99">
                  <c:v>71.05</c:v>
                </c:pt>
                <c:pt idx="100">
                  <c:v>67.786000000000001</c:v>
                </c:pt>
                <c:pt idx="101">
                  <c:v>41.927</c:v>
                </c:pt>
                <c:pt idx="102">
                  <c:v>41.424999999999997</c:v>
                </c:pt>
                <c:pt idx="103">
                  <c:v>43.182000000000002</c:v>
                </c:pt>
                <c:pt idx="104">
                  <c:v>64.02</c:v>
                </c:pt>
                <c:pt idx="105">
                  <c:v>30.126999999999999</c:v>
                </c:pt>
                <c:pt idx="106">
                  <c:v>28.119</c:v>
                </c:pt>
                <c:pt idx="107">
                  <c:v>23.349</c:v>
                </c:pt>
                <c:pt idx="108">
                  <c:v>22.344000000000001</c:v>
                </c:pt>
                <c:pt idx="109">
                  <c:v>18.076000000000001</c:v>
                </c:pt>
                <c:pt idx="110">
                  <c:v>21.088999999999999</c:v>
                </c:pt>
                <c:pt idx="111">
                  <c:v>22.344000000000001</c:v>
                </c:pt>
                <c:pt idx="112">
                  <c:v>17.574000000000002</c:v>
                </c:pt>
                <c:pt idx="113">
                  <c:v>136.827</c:v>
                </c:pt>
                <c:pt idx="114">
                  <c:v>261.44200000000001</c:v>
                </c:pt>
                <c:pt idx="115">
                  <c:v>196.648</c:v>
                </c:pt>
                <c:pt idx="116">
                  <c:v>39.872999999999998</c:v>
                </c:pt>
                <c:pt idx="117">
                  <c:v>51.201000000000001</c:v>
                </c:pt>
                <c:pt idx="118">
                  <c:v>59.81</c:v>
                </c:pt>
                <c:pt idx="119">
                  <c:v>35.795000000000002</c:v>
                </c:pt>
                <c:pt idx="120">
                  <c:v>51.654000000000003</c:v>
                </c:pt>
                <c:pt idx="121">
                  <c:v>32.624000000000002</c:v>
                </c:pt>
                <c:pt idx="122">
                  <c:v>49.841999999999999</c:v>
                </c:pt>
                <c:pt idx="123">
                  <c:v>19.484000000000002</c:v>
                </c:pt>
                <c:pt idx="124">
                  <c:v>38.061</c:v>
                </c:pt>
                <c:pt idx="125">
                  <c:v>29.452000000000002</c:v>
                </c:pt>
                <c:pt idx="126">
                  <c:v>28.093</c:v>
                </c:pt>
                <c:pt idx="127">
                  <c:v>19.937000000000001</c:v>
                </c:pt>
                <c:pt idx="128">
                  <c:v>19.937000000000001</c:v>
                </c:pt>
                <c:pt idx="129">
                  <c:v>18.577000000000002</c:v>
                </c:pt>
                <c:pt idx="130">
                  <c:v>17.218</c:v>
                </c:pt>
                <c:pt idx="131">
                  <c:v>14.952</c:v>
                </c:pt>
                <c:pt idx="132">
                  <c:v>135.02600000000001</c:v>
                </c:pt>
                <c:pt idx="133">
                  <c:v>245.45599999999999</c:v>
                </c:pt>
                <c:pt idx="134">
                  <c:v>185.09800000000001</c:v>
                </c:pt>
                <c:pt idx="135">
                  <c:v>52.676000000000002</c:v>
                </c:pt>
                <c:pt idx="136">
                  <c:v>43.896999999999998</c:v>
                </c:pt>
                <c:pt idx="137">
                  <c:v>66.576999999999998</c:v>
                </c:pt>
                <c:pt idx="138">
                  <c:v>37.311999999999998</c:v>
                </c:pt>
                <c:pt idx="139">
                  <c:v>35.848999999999997</c:v>
                </c:pt>
                <c:pt idx="140">
                  <c:v>27.434999999999999</c:v>
                </c:pt>
                <c:pt idx="141">
                  <c:v>37.311999999999998</c:v>
                </c:pt>
                <c:pt idx="142">
                  <c:v>31.824999999999999</c:v>
                </c:pt>
                <c:pt idx="143">
                  <c:v>31.459</c:v>
                </c:pt>
                <c:pt idx="144">
                  <c:v>38.409999999999997</c:v>
                </c:pt>
                <c:pt idx="145">
                  <c:v>40.238999999999997</c:v>
                </c:pt>
                <c:pt idx="146">
                  <c:v>17.193000000000001</c:v>
                </c:pt>
                <c:pt idx="147">
                  <c:v>20.484999999999999</c:v>
                </c:pt>
                <c:pt idx="148">
                  <c:v>16.094999999999999</c:v>
                </c:pt>
                <c:pt idx="149">
                  <c:v>17.559000000000001</c:v>
                </c:pt>
                <c:pt idx="150">
                  <c:v>15.73</c:v>
                </c:pt>
                <c:pt idx="151">
                  <c:v>113.765</c:v>
                </c:pt>
                <c:pt idx="152">
                  <c:v>253.01300000000001</c:v>
                </c:pt>
                <c:pt idx="153">
                  <c:v>180.99600000000001</c:v>
                </c:pt>
                <c:pt idx="154">
                  <c:v>75.066000000000003</c:v>
                </c:pt>
                <c:pt idx="155">
                  <c:v>43.439</c:v>
                </c:pt>
                <c:pt idx="156">
                  <c:v>51.822000000000003</c:v>
                </c:pt>
                <c:pt idx="157">
                  <c:v>35.055999999999997</c:v>
                </c:pt>
                <c:pt idx="158">
                  <c:v>33.151000000000003</c:v>
                </c:pt>
                <c:pt idx="159">
                  <c:v>44.963000000000001</c:v>
                </c:pt>
                <c:pt idx="160">
                  <c:v>41.533999999999999</c:v>
                </c:pt>
                <c:pt idx="161">
                  <c:v>35.817999999999998</c:v>
                </c:pt>
                <c:pt idx="162">
                  <c:v>35.436999999999998</c:v>
                </c:pt>
                <c:pt idx="163">
                  <c:v>28.196999999999999</c:v>
                </c:pt>
                <c:pt idx="164">
                  <c:v>21.338000000000001</c:v>
                </c:pt>
                <c:pt idx="165">
                  <c:v>21.338000000000001</c:v>
                </c:pt>
                <c:pt idx="166">
                  <c:v>19.052</c:v>
                </c:pt>
                <c:pt idx="167">
                  <c:v>14.099</c:v>
                </c:pt>
                <c:pt idx="168">
                  <c:v>19.433</c:v>
                </c:pt>
                <c:pt idx="169">
                  <c:v>12.574</c:v>
                </c:pt>
                <c:pt idx="170">
                  <c:v>115.455</c:v>
                </c:pt>
                <c:pt idx="171">
                  <c:v>265.14699999999999</c:v>
                </c:pt>
                <c:pt idx="172">
                  <c:v>161.732</c:v>
                </c:pt>
                <c:pt idx="173">
                  <c:v>50.540999999999997</c:v>
                </c:pt>
                <c:pt idx="174">
                  <c:v>61.037999999999997</c:v>
                </c:pt>
                <c:pt idx="175">
                  <c:v>42.765999999999998</c:v>
                </c:pt>
                <c:pt idx="176">
                  <c:v>63.371000000000002</c:v>
                </c:pt>
                <c:pt idx="177">
                  <c:v>31.102</c:v>
                </c:pt>
                <c:pt idx="178">
                  <c:v>38.488999999999997</c:v>
                </c:pt>
                <c:pt idx="179">
                  <c:v>40.043999999999997</c:v>
                </c:pt>
                <c:pt idx="180">
                  <c:v>19.439</c:v>
                </c:pt>
                <c:pt idx="181">
                  <c:v>26.047999999999998</c:v>
                </c:pt>
                <c:pt idx="182">
                  <c:v>39.655000000000001</c:v>
                </c:pt>
                <c:pt idx="183">
                  <c:v>19.439</c:v>
                </c:pt>
                <c:pt idx="184">
                  <c:v>28.77</c:v>
                </c:pt>
                <c:pt idx="185">
                  <c:v>15.94</c:v>
                </c:pt>
                <c:pt idx="186">
                  <c:v>15.94</c:v>
                </c:pt>
                <c:pt idx="187">
                  <c:v>16.329000000000001</c:v>
                </c:pt>
                <c:pt idx="188">
                  <c:v>20.216000000000001</c:v>
                </c:pt>
                <c:pt idx="189">
                  <c:v>124.40900000000001</c:v>
                </c:pt>
                <c:pt idx="190">
                  <c:v>242.64</c:v>
                </c:pt>
                <c:pt idx="191">
                  <c:v>158.994</c:v>
                </c:pt>
                <c:pt idx="192">
                  <c:v>80.161000000000001</c:v>
                </c:pt>
                <c:pt idx="193">
                  <c:v>47.134</c:v>
                </c:pt>
                <c:pt idx="194">
                  <c:v>52.942999999999998</c:v>
                </c:pt>
                <c:pt idx="195">
                  <c:v>27.218</c:v>
                </c:pt>
                <c:pt idx="196">
                  <c:v>43.981000000000002</c:v>
                </c:pt>
                <c:pt idx="197">
                  <c:v>58.088000000000001</c:v>
                </c:pt>
                <c:pt idx="198">
                  <c:v>21.242999999999999</c:v>
                </c:pt>
                <c:pt idx="199">
                  <c:v>25.559000000000001</c:v>
                </c:pt>
                <c:pt idx="200">
                  <c:v>34.189</c:v>
                </c:pt>
                <c:pt idx="201">
                  <c:v>26.388000000000002</c:v>
                </c:pt>
                <c:pt idx="202">
                  <c:v>21.741</c:v>
                </c:pt>
                <c:pt idx="203">
                  <c:v>19.584</c:v>
                </c:pt>
                <c:pt idx="204">
                  <c:v>13.941000000000001</c:v>
                </c:pt>
                <c:pt idx="205">
                  <c:v>20.745999999999999</c:v>
                </c:pt>
                <c:pt idx="206">
                  <c:v>17.923999999999999</c:v>
                </c:pt>
                <c:pt idx="207">
                  <c:v>12.613</c:v>
                </c:pt>
                <c:pt idx="208">
                  <c:v>116.678</c:v>
                </c:pt>
                <c:pt idx="209">
                  <c:v>265.17500000000001</c:v>
                </c:pt>
                <c:pt idx="210">
                  <c:v>167.07</c:v>
                </c:pt>
                <c:pt idx="211">
                  <c:v>110.732</c:v>
                </c:pt>
                <c:pt idx="212">
                  <c:v>49.862000000000002</c:v>
                </c:pt>
                <c:pt idx="213">
                  <c:v>54.395000000000003</c:v>
                </c:pt>
                <c:pt idx="214">
                  <c:v>34.643999999999998</c:v>
                </c:pt>
                <c:pt idx="215">
                  <c:v>50.186</c:v>
                </c:pt>
                <c:pt idx="216">
                  <c:v>56.337000000000003</c:v>
                </c:pt>
                <c:pt idx="217">
                  <c:v>31.73</c:v>
                </c:pt>
                <c:pt idx="218">
                  <c:v>13.599</c:v>
                </c:pt>
                <c:pt idx="219">
                  <c:v>54.070999999999998</c:v>
                </c:pt>
                <c:pt idx="220">
                  <c:v>23.312000000000001</c:v>
                </c:pt>
                <c:pt idx="221">
                  <c:v>32.378</c:v>
                </c:pt>
                <c:pt idx="222">
                  <c:v>17.16</c:v>
                </c:pt>
                <c:pt idx="223">
                  <c:v>19.427</c:v>
                </c:pt>
                <c:pt idx="224">
                  <c:v>21.369</c:v>
                </c:pt>
                <c:pt idx="225">
                  <c:v>11.656000000000001</c:v>
                </c:pt>
                <c:pt idx="226">
                  <c:v>18.454999999999998</c:v>
                </c:pt>
                <c:pt idx="227">
                  <c:v>139.22399999999999</c:v>
                </c:pt>
                <c:pt idx="228">
                  <c:v>281.21699999999998</c:v>
                </c:pt>
                <c:pt idx="229">
                  <c:v>167.53399999999999</c:v>
                </c:pt>
                <c:pt idx="230">
                  <c:v>57.018000000000001</c:v>
                </c:pt>
                <c:pt idx="231">
                  <c:v>65.816999999999993</c:v>
                </c:pt>
                <c:pt idx="232">
                  <c:v>50.33</c:v>
                </c:pt>
                <c:pt idx="233">
                  <c:v>52.442</c:v>
                </c:pt>
                <c:pt idx="234">
                  <c:v>53.146000000000001</c:v>
                </c:pt>
                <c:pt idx="235">
                  <c:v>36.956000000000003</c:v>
                </c:pt>
                <c:pt idx="236">
                  <c:v>25.693000000000001</c:v>
                </c:pt>
                <c:pt idx="237">
                  <c:v>16.893999999999998</c:v>
                </c:pt>
                <c:pt idx="238">
                  <c:v>42.587000000000003</c:v>
                </c:pt>
                <c:pt idx="239">
                  <c:v>35.195999999999998</c:v>
                </c:pt>
                <c:pt idx="240">
                  <c:v>20.765999999999998</c:v>
                </c:pt>
                <c:pt idx="241">
                  <c:v>20.414000000000001</c:v>
                </c:pt>
                <c:pt idx="242">
                  <c:v>24.637</c:v>
                </c:pt>
                <c:pt idx="243">
                  <c:v>16.893999999999998</c:v>
                </c:pt>
                <c:pt idx="244">
                  <c:v>21.117999999999999</c:v>
                </c:pt>
                <c:pt idx="245">
                  <c:v>16.190000000000001</c:v>
                </c:pt>
                <c:pt idx="246">
                  <c:v>135.155</c:v>
                </c:pt>
                <c:pt idx="247">
                  <c:v>273.125</c:v>
                </c:pt>
                <c:pt idx="248">
                  <c:v>155.80000000000001</c:v>
                </c:pt>
                <c:pt idx="249">
                  <c:v>124.571</c:v>
                </c:pt>
                <c:pt idx="250">
                  <c:v>55.039000000000001</c:v>
                </c:pt>
                <c:pt idx="251">
                  <c:v>49</c:v>
                </c:pt>
                <c:pt idx="252">
                  <c:v>48.137999999999998</c:v>
                </c:pt>
                <c:pt idx="253">
                  <c:v>66.772000000000006</c:v>
                </c:pt>
                <c:pt idx="254">
                  <c:v>58.49</c:v>
                </c:pt>
                <c:pt idx="255">
                  <c:v>36.405000000000001</c:v>
                </c:pt>
                <c:pt idx="256">
                  <c:v>28.814</c:v>
                </c:pt>
                <c:pt idx="257">
                  <c:v>50.381</c:v>
                </c:pt>
                <c:pt idx="258">
                  <c:v>21.395</c:v>
                </c:pt>
                <c:pt idx="259">
                  <c:v>28.468</c:v>
                </c:pt>
                <c:pt idx="260">
                  <c:v>17.425999999999998</c:v>
                </c:pt>
                <c:pt idx="261">
                  <c:v>21.74</c:v>
                </c:pt>
                <c:pt idx="262">
                  <c:v>20.704000000000001</c:v>
                </c:pt>
                <c:pt idx="263">
                  <c:v>11.042</c:v>
                </c:pt>
                <c:pt idx="264">
                  <c:v>15.183</c:v>
                </c:pt>
                <c:pt idx="265">
                  <c:v>124.399</c:v>
                </c:pt>
                <c:pt idx="266">
                  <c:v>256.50900000000001</c:v>
                </c:pt>
                <c:pt idx="267">
                  <c:v>168.73400000000001</c:v>
                </c:pt>
                <c:pt idx="268">
                  <c:v>61.499000000000002</c:v>
                </c:pt>
                <c:pt idx="269">
                  <c:v>52.703000000000003</c:v>
                </c:pt>
                <c:pt idx="270">
                  <c:v>49.173000000000002</c:v>
                </c:pt>
                <c:pt idx="271">
                  <c:v>42.598999999999997</c:v>
                </c:pt>
                <c:pt idx="272">
                  <c:v>40.115000000000002</c:v>
                </c:pt>
                <c:pt idx="273">
                  <c:v>39.909999999999997</c:v>
                </c:pt>
                <c:pt idx="274">
                  <c:v>35.502000000000002</c:v>
                </c:pt>
                <c:pt idx="275">
                  <c:v>33.878</c:v>
                </c:pt>
                <c:pt idx="276">
                  <c:v>33.448</c:v>
                </c:pt>
                <c:pt idx="277">
                  <c:v>28.2</c:v>
                </c:pt>
                <c:pt idx="278">
                  <c:v>23.905000000000001</c:v>
                </c:pt>
                <c:pt idx="279">
                  <c:v>19.946000000000002</c:v>
                </c:pt>
                <c:pt idx="280">
                  <c:v>18.245999999999999</c:v>
                </c:pt>
                <c:pt idx="281">
                  <c:v>18.021999999999998</c:v>
                </c:pt>
                <c:pt idx="282">
                  <c:v>17.238</c:v>
                </c:pt>
                <c:pt idx="283">
                  <c:v>16.061</c:v>
                </c:pt>
                <c:pt idx="284">
                  <c:v>121.33499999999999</c:v>
                </c:pt>
              </c:numCache>
            </c:numRef>
          </c:xVal>
          <c:yVal>
            <c:numRef>
              <c:f>Sheet1!$P$2:$P$286</c:f>
              <c:numCache>
                <c:formatCode>General</c:formatCode>
                <c:ptCount val="285"/>
                <c:pt idx="266">
                  <c:v>1</c:v>
                </c:pt>
                <c:pt idx="267">
                  <c:v>2</c:v>
                </c:pt>
                <c:pt idx="268">
                  <c:v>3</c:v>
                </c:pt>
                <c:pt idx="269">
                  <c:v>4</c:v>
                </c:pt>
                <c:pt idx="270">
                  <c:v>5</c:v>
                </c:pt>
                <c:pt idx="271">
                  <c:v>6</c:v>
                </c:pt>
                <c:pt idx="272">
                  <c:v>7</c:v>
                </c:pt>
                <c:pt idx="273">
                  <c:v>8</c:v>
                </c:pt>
                <c:pt idx="274">
                  <c:v>9</c:v>
                </c:pt>
                <c:pt idx="275">
                  <c:v>10</c:v>
                </c:pt>
                <c:pt idx="276">
                  <c:v>11</c:v>
                </c:pt>
                <c:pt idx="277">
                  <c:v>12</c:v>
                </c:pt>
                <c:pt idx="278">
                  <c:v>13</c:v>
                </c:pt>
                <c:pt idx="279">
                  <c:v>14</c:v>
                </c:pt>
                <c:pt idx="280">
                  <c:v>15</c:v>
                </c:pt>
                <c:pt idx="281">
                  <c:v>16</c:v>
                </c:pt>
                <c:pt idx="282">
                  <c:v>17</c:v>
                </c:pt>
                <c:pt idx="283">
                  <c:v>18</c:v>
                </c:pt>
                <c:pt idx="284">
                  <c:v>19</c:v>
                </c:pt>
              </c:numCache>
            </c:numRef>
          </c:yVal>
          <c:smooth val="0"/>
          <c:extLst>
            <c:ext xmlns:c16="http://schemas.microsoft.com/office/drawing/2014/chart" uri="{C3380CC4-5D6E-409C-BE32-E72D297353CC}">
              <c16:uniqueId val="{00000012-7F9D-4617-BBCC-2FF8A38FFD9E}"/>
            </c:ext>
          </c:extLst>
        </c:ser>
        <c:dLbls>
          <c:showLegendKey val="0"/>
          <c:showVal val="0"/>
          <c:showCatName val="0"/>
          <c:showSerName val="0"/>
          <c:showPercent val="0"/>
          <c:showBubbleSize val="0"/>
        </c:dLbls>
        <c:axId val="984868303"/>
        <c:axId val="1"/>
      </c:scatterChart>
      <c:valAx>
        <c:axId val="984868303"/>
        <c:scaling>
          <c:orientation val="minMax"/>
          <c:max val="400"/>
          <c:min val="0"/>
        </c:scaling>
        <c:delete val="0"/>
        <c:axPos val="t"/>
        <c:numFmt formatCode="General" sourceLinked="1"/>
        <c:majorTickMark val="out"/>
        <c:minorTickMark val="out"/>
        <c:tickLblPos val="none"/>
        <c:spPr>
          <a:ln w="2970">
            <a:solidFill>
              <a:schemeClr val="tx1"/>
            </a:solidFill>
            <a:prstDash val="solid"/>
          </a:ln>
        </c:spPr>
        <c:crossAx val="1"/>
        <c:crosses val="autoZero"/>
        <c:crossBetween val="midCat"/>
        <c:majorUnit val="10"/>
        <c:minorUnit val="5"/>
      </c:valAx>
      <c:valAx>
        <c:axId val="1"/>
        <c:scaling>
          <c:orientation val="maxMin"/>
          <c:max val="19"/>
        </c:scaling>
        <c:delete val="0"/>
        <c:axPos val="l"/>
        <c:majorGridlines>
          <c:spPr>
            <a:ln w="2970">
              <a:solidFill>
                <a:schemeClr val="tx1"/>
              </a:solidFill>
              <a:prstDash val="solid"/>
            </a:ln>
          </c:spPr>
        </c:majorGridlines>
        <c:numFmt formatCode="General" sourceLinked="1"/>
        <c:majorTickMark val="none"/>
        <c:minorTickMark val="none"/>
        <c:tickLblPos val="none"/>
        <c:spPr>
          <a:ln w="5939">
            <a:noFill/>
          </a:ln>
        </c:spPr>
        <c:crossAx val="984868303"/>
        <c:crosses val="autoZero"/>
        <c:crossBetween val="midCat"/>
        <c:majorUnit val="1"/>
      </c:valAx>
      <c:spPr>
        <a:noFill/>
        <a:ln w="23757">
          <a:noFill/>
        </a:ln>
      </c:spPr>
    </c:plotArea>
    <c:plotVisOnly val="1"/>
    <c:dispBlanksAs val="gap"/>
    <c:showDLblsOverMax val="0"/>
  </c:chart>
  <c:spPr>
    <a:noFill/>
    <a:ln>
      <a:noFill/>
    </a:ln>
  </c:spPr>
  <c:txPr>
    <a:bodyPr/>
    <a:lstStyle/>
    <a:p>
      <a:pPr>
        <a:defRPr sz="2151" b="1" i="0" u="none" strike="noStrike" baseline="0">
          <a:solidFill>
            <a:schemeClr val="tx1"/>
          </a:solidFill>
          <a:latin typeface="Tahoma"/>
          <a:ea typeface="Tahoma"/>
          <a:cs typeface="Tahoma"/>
        </a:defRPr>
      </a:pPr>
      <a:endParaRPr lang="cs-CZ"/>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80263157894737"/>
          <c:y val="3.9145907473309607E-2"/>
          <c:w val="0.84539473684210531"/>
          <c:h val="0.49851276207723438"/>
        </c:manualLayout>
      </c:layout>
      <c:barChart>
        <c:barDir val="col"/>
        <c:grouping val="clustered"/>
        <c:varyColors val="0"/>
        <c:ser>
          <c:idx val="0"/>
          <c:order val="0"/>
          <c:tx>
            <c:strRef>
              <c:f>Sheet1!$B$1</c:f>
              <c:strCache>
                <c:ptCount val="1"/>
                <c:pt idx="0">
                  <c:v>RSR</c:v>
                </c:pt>
              </c:strCache>
            </c:strRef>
          </c:tx>
          <c:spPr>
            <a:solidFill>
              <a:srgbClr val="DA2128"/>
            </a:solidFill>
            <a:ln w="3175">
              <a:solidFill>
                <a:schemeClr val="tx1"/>
              </a:solidFill>
              <a:prstDash val="solid"/>
            </a:ln>
          </c:spPr>
          <c:invertIfNegative val="0"/>
          <c:dPt>
            <c:idx val="0"/>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1-7069-4305-9259-18DBB6FACE74}"/>
              </c:ext>
            </c:extLst>
          </c:dPt>
          <c:dPt>
            <c:idx val="1"/>
            <c:invertIfNegative val="0"/>
            <c:bubble3D val="0"/>
            <c:extLst>
              <c:ext xmlns:c16="http://schemas.microsoft.com/office/drawing/2014/chart" uri="{C3380CC4-5D6E-409C-BE32-E72D297353CC}">
                <c16:uniqueId val="{00000002-7069-4305-9259-18DBB6FACE74}"/>
              </c:ext>
            </c:extLst>
          </c:dPt>
          <c:dPt>
            <c:idx val="3"/>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4-7069-4305-9259-18DBB6FACE74}"/>
              </c:ext>
            </c:extLst>
          </c:dPt>
          <c:dPt>
            <c:idx val="4"/>
            <c:invertIfNegative val="0"/>
            <c:bubble3D val="0"/>
            <c:extLst>
              <c:ext xmlns:c16="http://schemas.microsoft.com/office/drawing/2014/chart" uri="{C3380CC4-5D6E-409C-BE32-E72D297353CC}">
                <c16:uniqueId val="{00000005-7069-4305-9259-18DBB6FACE74}"/>
              </c:ext>
            </c:extLst>
          </c:dPt>
          <c:dPt>
            <c:idx val="6"/>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7-7069-4305-9259-18DBB6FACE74}"/>
              </c:ext>
            </c:extLst>
          </c:dPt>
          <c:dPt>
            <c:idx val="7"/>
            <c:invertIfNegative val="0"/>
            <c:bubble3D val="0"/>
            <c:extLst>
              <c:ext xmlns:c16="http://schemas.microsoft.com/office/drawing/2014/chart" uri="{C3380CC4-5D6E-409C-BE32-E72D297353CC}">
                <c16:uniqueId val="{00000008-7069-4305-9259-18DBB6FACE74}"/>
              </c:ext>
            </c:extLst>
          </c:dPt>
          <c:dPt>
            <c:idx val="9"/>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A-7069-4305-9259-18DBB6FACE74}"/>
              </c:ext>
            </c:extLst>
          </c:dPt>
          <c:dPt>
            <c:idx val="10"/>
            <c:invertIfNegative val="0"/>
            <c:bubble3D val="0"/>
            <c:extLst>
              <c:ext xmlns:c16="http://schemas.microsoft.com/office/drawing/2014/chart" uri="{C3380CC4-5D6E-409C-BE32-E72D297353CC}">
                <c16:uniqueId val="{0000000B-7069-4305-9259-18DBB6FACE74}"/>
              </c:ext>
            </c:extLst>
          </c:dPt>
          <c:dPt>
            <c:idx val="12"/>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D-7069-4305-9259-18DBB6FACE74}"/>
              </c:ext>
            </c:extLst>
          </c:dPt>
          <c:dPt>
            <c:idx val="13"/>
            <c:invertIfNegative val="0"/>
            <c:bubble3D val="0"/>
            <c:extLst>
              <c:ext xmlns:c16="http://schemas.microsoft.com/office/drawing/2014/chart" uri="{C3380CC4-5D6E-409C-BE32-E72D297353CC}">
                <c16:uniqueId val="{0000000E-7069-4305-9259-18DBB6FACE74}"/>
              </c:ext>
            </c:extLst>
          </c:dPt>
          <c:dPt>
            <c:idx val="15"/>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0-7069-4305-9259-18DBB6FACE74}"/>
              </c:ext>
            </c:extLst>
          </c:dPt>
          <c:dPt>
            <c:idx val="16"/>
            <c:invertIfNegative val="0"/>
            <c:bubble3D val="0"/>
            <c:extLst>
              <c:ext xmlns:c16="http://schemas.microsoft.com/office/drawing/2014/chart" uri="{C3380CC4-5D6E-409C-BE32-E72D297353CC}">
                <c16:uniqueId val="{00000011-7069-4305-9259-18DBB6FACE74}"/>
              </c:ext>
            </c:extLst>
          </c:dPt>
          <c:dPt>
            <c:idx val="18"/>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3-7069-4305-9259-18DBB6FACE74}"/>
              </c:ext>
            </c:extLst>
          </c:dPt>
          <c:dPt>
            <c:idx val="19"/>
            <c:invertIfNegative val="0"/>
            <c:bubble3D val="0"/>
            <c:extLst>
              <c:ext xmlns:c16="http://schemas.microsoft.com/office/drawing/2014/chart" uri="{C3380CC4-5D6E-409C-BE32-E72D297353CC}">
                <c16:uniqueId val="{00000014-7069-4305-9259-18DBB6FACE74}"/>
              </c:ext>
            </c:extLst>
          </c:dPt>
          <c:dPt>
            <c:idx val="21"/>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6-7069-4305-9259-18DBB6FACE74}"/>
              </c:ext>
            </c:extLst>
          </c:dPt>
          <c:dPt>
            <c:idx val="22"/>
            <c:invertIfNegative val="0"/>
            <c:bubble3D val="0"/>
            <c:extLst>
              <c:ext xmlns:c16="http://schemas.microsoft.com/office/drawing/2014/chart" uri="{C3380CC4-5D6E-409C-BE32-E72D297353CC}">
                <c16:uniqueId val="{00000017-7069-4305-9259-18DBB6FACE74}"/>
              </c:ext>
            </c:extLst>
          </c:dPt>
          <c:dPt>
            <c:idx val="24"/>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9-7069-4305-9259-18DBB6FACE74}"/>
              </c:ext>
            </c:extLst>
          </c:dPt>
          <c:dPt>
            <c:idx val="25"/>
            <c:invertIfNegative val="0"/>
            <c:bubble3D val="0"/>
            <c:extLst>
              <c:ext xmlns:c16="http://schemas.microsoft.com/office/drawing/2014/chart" uri="{C3380CC4-5D6E-409C-BE32-E72D297353CC}">
                <c16:uniqueId val="{0000001A-7069-4305-9259-18DBB6FACE74}"/>
              </c:ext>
            </c:extLst>
          </c:dPt>
          <c:dPt>
            <c:idx val="27"/>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C-7069-4305-9259-18DBB6FACE74}"/>
              </c:ext>
            </c:extLst>
          </c:dPt>
          <c:dPt>
            <c:idx val="28"/>
            <c:invertIfNegative val="0"/>
            <c:bubble3D val="0"/>
            <c:extLst>
              <c:ext xmlns:c16="http://schemas.microsoft.com/office/drawing/2014/chart" uri="{C3380CC4-5D6E-409C-BE32-E72D297353CC}">
                <c16:uniqueId val="{0000001D-7069-4305-9259-18DBB6FACE74}"/>
              </c:ext>
            </c:extLst>
          </c:dPt>
          <c:dPt>
            <c:idx val="30"/>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F-7069-4305-9259-18DBB6FACE74}"/>
              </c:ext>
            </c:extLst>
          </c:dPt>
          <c:dPt>
            <c:idx val="31"/>
            <c:invertIfNegative val="0"/>
            <c:bubble3D val="0"/>
            <c:extLst>
              <c:ext xmlns:c16="http://schemas.microsoft.com/office/drawing/2014/chart" uri="{C3380CC4-5D6E-409C-BE32-E72D297353CC}">
                <c16:uniqueId val="{00000020-7069-4305-9259-18DBB6FACE74}"/>
              </c:ext>
            </c:extLst>
          </c:dPt>
          <c:dPt>
            <c:idx val="33"/>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2-7069-4305-9259-18DBB6FACE74}"/>
              </c:ext>
            </c:extLst>
          </c:dPt>
          <c:dPt>
            <c:idx val="34"/>
            <c:invertIfNegative val="0"/>
            <c:bubble3D val="0"/>
            <c:extLst>
              <c:ext xmlns:c16="http://schemas.microsoft.com/office/drawing/2014/chart" uri="{C3380CC4-5D6E-409C-BE32-E72D297353CC}">
                <c16:uniqueId val="{00000023-7069-4305-9259-18DBB6FACE74}"/>
              </c:ext>
            </c:extLst>
          </c:dPt>
          <c:dPt>
            <c:idx val="36"/>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5-7069-4305-9259-18DBB6FACE74}"/>
              </c:ext>
            </c:extLst>
          </c:dPt>
          <c:dPt>
            <c:idx val="37"/>
            <c:invertIfNegative val="0"/>
            <c:bubble3D val="0"/>
            <c:extLst>
              <c:ext xmlns:c16="http://schemas.microsoft.com/office/drawing/2014/chart" uri="{C3380CC4-5D6E-409C-BE32-E72D297353CC}">
                <c16:uniqueId val="{00000026-7069-4305-9259-18DBB6FACE74}"/>
              </c:ext>
            </c:extLst>
          </c:dPt>
          <c:dPt>
            <c:idx val="39"/>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8-7069-4305-9259-18DBB6FACE74}"/>
              </c:ext>
            </c:extLst>
          </c:dPt>
          <c:dPt>
            <c:idx val="40"/>
            <c:invertIfNegative val="0"/>
            <c:bubble3D val="0"/>
            <c:extLst>
              <c:ext xmlns:c16="http://schemas.microsoft.com/office/drawing/2014/chart" uri="{C3380CC4-5D6E-409C-BE32-E72D297353CC}">
                <c16:uniqueId val="{00000029-7069-4305-9259-18DBB6FACE74}"/>
              </c:ext>
            </c:extLst>
          </c:dPt>
          <c:dPt>
            <c:idx val="42"/>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B-7069-4305-9259-18DBB6FACE74}"/>
              </c:ext>
            </c:extLst>
          </c:dPt>
          <c:dPt>
            <c:idx val="43"/>
            <c:invertIfNegative val="0"/>
            <c:bubble3D val="0"/>
            <c:extLst>
              <c:ext xmlns:c16="http://schemas.microsoft.com/office/drawing/2014/chart" uri="{C3380CC4-5D6E-409C-BE32-E72D297353CC}">
                <c16:uniqueId val="{0000002C-7069-4305-9259-18DBB6FACE74}"/>
              </c:ext>
            </c:extLst>
          </c:dPt>
          <c:dPt>
            <c:idx val="45"/>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E-7069-4305-9259-18DBB6FACE74}"/>
              </c:ext>
            </c:extLst>
          </c:dPt>
          <c:dPt>
            <c:idx val="46"/>
            <c:invertIfNegative val="0"/>
            <c:bubble3D val="0"/>
            <c:extLst>
              <c:ext xmlns:c16="http://schemas.microsoft.com/office/drawing/2014/chart" uri="{C3380CC4-5D6E-409C-BE32-E72D297353CC}">
                <c16:uniqueId val="{0000002F-7069-4305-9259-18DBB6FACE74}"/>
              </c:ext>
            </c:extLst>
          </c:dPt>
          <c:dPt>
            <c:idx val="48"/>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1-7069-4305-9259-18DBB6FACE74}"/>
              </c:ext>
            </c:extLst>
          </c:dPt>
          <c:dPt>
            <c:idx val="49"/>
            <c:invertIfNegative val="0"/>
            <c:bubble3D val="0"/>
            <c:extLst>
              <c:ext xmlns:c16="http://schemas.microsoft.com/office/drawing/2014/chart" uri="{C3380CC4-5D6E-409C-BE32-E72D297353CC}">
                <c16:uniqueId val="{00000032-7069-4305-9259-18DBB6FACE74}"/>
              </c:ext>
            </c:extLst>
          </c:dPt>
          <c:dPt>
            <c:idx val="51"/>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4-7069-4305-9259-18DBB6FACE74}"/>
              </c:ext>
            </c:extLst>
          </c:dPt>
          <c:dPt>
            <c:idx val="52"/>
            <c:invertIfNegative val="0"/>
            <c:bubble3D val="0"/>
            <c:extLst>
              <c:ext xmlns:c16="http://schemas.microsoft.com/office/drawing/2014/chart" uri="{C3380CC4-5D6E-409C-BE32-E72D297353CC}">
                <c16:uniqueId val="{00000035-7069-4305-9259-18DBB6FACE74}"/>
              </c:ext>
            </c:extLst>
          </c:dPt>
          <c:dPt>
            <c:idx val="54"/>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7-7069-4305-9259-18DBB6FACE74}"/>
              </c:ext>
            </c:extLst>
          </c:dPt>
          <c:dPt>
            <c:idx val="55"/>
            <c:invertIfNegative val="0"/>
            <c:bubble3D val="0"/>
            <c:extLst>
              <c:ext xmlns:c16="http://schemas.microsoft.com/office/drawing/2014/chart" uri="{C3380CC4-5D6E-409C-BE32-E72D297353CC}">
                <c16:uniqueId val="{00000038-7069-4305-9259-18DBB6FACE74}"/>
              </c:ext>
            </c:extLst>
          </c:dPt>
          <c:cat>
            <c:strRef>
              <c:f>Sheet1!$A$2:$A$58</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tlustého střeva a konečníku (C18–C20)</c:v>
                </c:pt>
                <c:pt idx="30">
                  <c:v>ZN hrtanu (C32)</c:v>
                </c:pt>
                <c:pt idx="33">
                  <c:v>ZN hlavy a krku (C00–C14, C30–C31)</c:v>
                </c:pt>
                <c:pt idx="36">
                  <c:v>ZN vaječníku (C56)</c:v>
                </c:pt>
                <c:pt idx="39">
                  <c:v>ZN žaludku (C16)</c:v>
                </c:pt>
                <c:pt idx="42">
                  <c:v>ZN průdušnice, průdušky a plíce (C33, C34)</c:v>
                </c:pt>
                <c:pt idx="45">
                  <c:v>ZN jícnu (C15)</c:v>
                </c:pt>
                <c:pt idx="48">
                  <c:v>ZN žlučníku a žlučových cest (C23, C24)</c:v>
                </c:pt>
                <c:pt idx="51">
                  <c:v>ZN jater a intrahepatálních žlučových cest (C22)</c:v>
                </c:pt>
                <c:pt idx="54">
                  <c:v>ZN slinivky břišní (C25)</c:v>
                </c:pt>
              </c:strCache>
            </c:strRef>
          </c:cat>
          <c:val>
            <c:numRef>
              <c:f>Sheet1!$B$2:$B$58</c:f>
              <c:numCache>
                <c:formatCode>General</c:formatCode>
                <c:ptCount val="57"/>
                <c:pt idx="0">
                  <c:v>0.97540000000000004</c:v>
                </c:pt>
                <c:pt idx="1">
                  <c:v>0.98409999999999997</c:v>
                </c:pt>
                <c:pt idx="3">
                  <c:v>0.96650000000000003</c:v>
                </c:pt>
                <c:pt idx="4">
                  <c:v>0.98199999999999998</c:v>
                </c:pt>
                <c:pt idx="6">
                  <c:v>0.96340000000000003</c:v>
                </c:pt>
                <c:pt idx="7">
                  <c:v>0.96250000000000002</c:v>
                </c:pt>
                <c:pt idx="9">
                  <c:v>0.90180000000000005</c:v>
                </c:pt>
                <c:pt idx="10">
                  <c:v>0.89390000000000003</c:v>
                </c:pt>
                <c:pt idx="12">
                  <c:v>0.89480000000000004</c:v>
                </c:pt>
                <c:pt idx="13">
                  <c:v>0.92510000000000003</c:v>
                </c:pt>
                <c:pt idx="15">
                  <c:v>0.81689999999999996</c:v>
                </c:pt>
                <c:pt idx="16">
                  <c:v>0.78029999999999999</c:v>
                </c:pt>
                <c:pt idx="18">
                  <c:v>0.78180000000000005</c:v>
                </c:pt>
                <c:pt idx="19">
                  <c:v>0.70830000000000004</c:v>
                </c:pt>
                <c:pt idx="21">
                  <c:v>0.67979999999999996</c:v>
                </c:pt>
                <c:pt idx="22">
                  <c:v>0.59709999999999996</c:v>
                </c:pt>
                <c:pt idx="24">
                  <c:v>0.64149999999999996</c:v>
                </c:pt>
                <c:pt idx="25">
                  <c:v>0.71860000000000002</c:v>
                </c:pt>
                <c:pt idx="27">
                  <c:v>0.61229999999999996</c:v>
                </c:pt>
                <c:pt idx="28">
                  <c:v>0.61550000000000005</c:v>
                </c:pt>
                <c:pt idx="30">
                  <c:v>0.55269999999999997</c:v>
                </c:pt>
                <c:pt idx="31">
                  <c:v>0.63200000000000001</c:v>
                </c:pt>
                <c:pt idx="33">
                  <c:v>0.53700000000000003</c:v>
                </c:pt>
                <c:pt idx="34">
                  <c:v>0.49780000000000002</c:v>
                </c:pt>
                <c:pt idx="36">
                  <c:v>0.45129999999999998</c:v>
                </c:pt>
                <c:pt idx="37">
                  <c:v>0.47010000000000002</c:v>
                </c:pt>
                <c:pt idx="39">
                  <c:v>0.2787</c:v>
                </c:pt>
                <c:pt idx="40">
                  <c:v>0.22489999999999999</c:v>
                </c:pt>
                <c:pt idx="42">
                  <c:v>0.1686</c:v>
                </c:pt>
                <c:pt idx="43">
                  <c:v>0.1701</c:v>
                </c:pt>
                <c:pt idx="45">
                  <c:v>0.14369999999999999</c:v>
                </c:pt>
                <c:pt idx="46">
                  <c:v>0.14199999999999999</c:v>
                </c:pt>
                <c:pt idx="48">
                  <c:v>0.1285</c:v>
                </c:pt>
                <c:pt idx="49">
                  <c:v>0.1116</c:v>
                </c:pt>
                <c:pt idx="51">
                  <c:v>9.4100000000000003E-2</c:v>
                </c:pt>
                <c:pt idx="52">
                  <c:v>0.18490000000000001</c:v>
                </c:pt>
                <c:pt idx="54">
                  <c:v>8.7300000000000003E-2</c:v>
                </c:pt>
                <c:pt idx="55">
                  <c:v>8.5099999999999995E-2</c:v>
                </c:pt>
              </c:numCache>
            </c:numRef>
          </c:val>
          <c:extLst>
            <c:ext xmlns:c16="http://schemas.microsoft.com/office/drawing/2014/chart" uri="{C3380CC4-5D6E-409C-BE32-E72D297353CC}">
              <c16:uniqueId val="{00000039-7069-4305-9259-18DBB6FACE74}"/>
            </c:ext>
          </c:extLst>
        </c:ser>
        <c:dLbls>
          <c:showLegendKey val="0"/>
          <c:showVal val="0"/>
          <c:showCatName val="0"/>
          <c:showSerName val="0"/>
          <c:showPercent val="0"/>
          <c:showBubbleSize val="0"/>
        </c:dLbls>
        <c:gapWidth val="0"/>
        <c:axId val="513327608"/>
        <c:axId val="513321728"/>
      </c:barChart>
      <c:lineChart>
        <c:grouping val="standard"/>
        <c:varyColors val="0"/>
        <c:ser>
          <c:idx val="3"/>
          <c:order val="1"/>
          <c:tx>
            <c:strRef>
              <c:f>Sheet1!$C$1</c:f>
              <c:strCache>
                <c:ptCount val="1"/>
                <c:pt idx="0">
                  <c:v>RSR_low</c:v>
                </c:pt>
              </c:strCache>
            </c:strRef>
          </c:tx>
          <c:spPr>
            <a:ln w="19050">
              <a:noFill/>
            </a:ln>
          </c:spPr>
          <c:marker>
            <c:symbol val="dash"/>
            <c:size val="4"/>
            <c:spPr>
              <a:solidFill>
                <a:srgbClr val="000000"/>
              </a:solidFill>
              <a:ln>
                <a:solidFill>
                  <a:srgbClr val="000000"/>
                </a:solidFill>
                <a:prstDash val="solid"/>
              </a:ln>
            </c:spPr>
          </c:marker>
          <c:cat>
            <c:strRef>
              <c:f>Sheet1!$A$2:$A$58</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tlustého střeva a konečníku (C18–C20)</c:v>
                </c:pt>
                <c:pt idx="30">
                  <c:v>ZN hrtanu (C32)</c:v>
                </c:pt>
                <c:pt idx="33">
                  <c:v>ZN hlavy a krku (C00–C14, C30–C31)</c:v>
                </c:pt>
                <c:pt idx="36">
                  <c:v>ZN vaječníku (C56)</c:v>
                </c:pt>
                <c:pt idx="39">
                  <c:v>ZN žaludku (C16)</c:v>
                </c:pt>
                <c:pt idx="42">
                  <c:v>ZN průdušnice, průdušky a plíce (C33, C34)</c:v>
                </c:pt>
                <c:pt idx="45">
                  <c:v>ZN jícnu (C15)</c:v>
                </c:pt>
                <c:pt idx="48">
                  <c:v>ZN žlučníku a žlučových cest (C23, C24)</c:v>
                </c:pt>
                <c:pt idx="51">
                  <c:v>ZN jater a intrahepatálních žlučových cest (C22)</c:v>
                </c:pt>
                <c:pt idx="54">
                  <c:v>ZN slinivky břišní (C25)</c:v>
                </c:pt>
              </c:strCache>
            </c:strRef>
          </c:cat>
          <c:val>
            <c:numRef>
              <c:f>Sheet1!$C$2:$C$58</c:f>
              <c:numCache>
                <c:formatCode>General</c:formatCode>
                <c:ptCount val="57"/>
                <c:pt idx="0">
                  <c:v>0.96415393906069402</c:v>
                </c:pt>
                <c:pt idx="1">
                  <c:v>0.57582446127811171</c:v>
                </c:pt>
                <c:pt idx="3">
                  <c:v>0.95488978172431505</c:v>
                </c:pt>
                <c:pt idx="4">
                  <c:v>0.86210844009100862</c:v>
                </c:pt>
                <c:pt idx="6">
                  <c:v>0.95629623276070796</c:v>
                </c:pt>
                <c:pt idx="7">
                  <c:v>0.91264077284734879</c:v>
                </c:pt>
                <c:pt idx="9">
                  <c:v>0.89605742756674001</c:v>
                </c:pt>
                <c:pt idx="10">
                  <c:v>0.86310243033241085</c:v>
                </c:pt>
                <c:pt idx="12">
                  <c:v>0.88253389004407501</c:v>
                </c:pt>
                <c:pt idx="13">
                  <c:v>0.84366036504010522</c:v>
                </c:pt>
                <c:pt idx="15">
                  <c:v>0.80460122476498996</c:v>
                </c:pt>
                <c:pt idx="16">
                  <c:v>0.70572107226725633</c:v>
                </c:pt>
                <c:pt idx="18">
                  <c:v>0.77089870152867501</c:v>
                </c:pt>
                <c:pt idx="19">
                  <c:v>0.64791607016394526</c:v>
                </c:pt>
                <c:pt idx="21">
                  <c:v>0.66200451267945704</c:v>
                </c:pt>
                <c:pt idx="22">
                  <c:v>0.49120744088338542</c:v>
                </c:pt>
                <c:pt idx="24">
                  <c:v>0.62642932161364795</c:v>
                </c:pt>
                <c:pt idx="25">
                  <c:v>0.64726194970623563</c:v>
                </c:pt>
                <c:pt idx="27">
                  <c:v>0.604495058774705</c:v>
                </c:pt>
                <c:pt idx="28">
                  <c:v>0.57719069096081699</c:v>
                </c:pt>
                <c:pt idx="30">
                  <c:v>0.52322090943241895</c:v>
                </c:pt>
                <c:pt idx="31">
                  <c:v>0.47343311624070811</c:v>
                </c:pt>
                <c:pt idx="33">
                  <c:v>0.52301310584794203</c:v>
                </c:pt>
                <c:pt idx="34">
                  <c:v>0.43279092539117142</c:v>
                </c:pt>
                <c:pt idx="36">
                  <c:v>0.43389373058055303</c:v>
                </c:pt>
                <c:pt idx="37">
                  <c:v>0.38461415946429778</c:v>
                </c:pt>
                <c:pt idx="39">
                  <c:v>0.264620502309662</c:v>
                </c:pt>
                <c:pt idx="40">
                  <c:v>0.16668334736072701</c:v>
                </c:pt>
                <c:pt idx="42">
                  <c:v>0.16324944966890301</c:v>
                </c:pt>
                <c:pt idx="43">
                  <c:v>0.14661188481510981</c:v>
                </c:pt>
                <c:pt idx="45">
                  <c:v>0.129250944661643</c:v>
                </c:pt>
                <c:pt idx="46">
                  <c:v>8.6499999999999994E-2</c:v>
                </c:pt>
                <c:pt idx="48">
                  <c:v>0.115653636200917</c:v>
                </c:pt>
                <c:pt idx="49">
                  <c:v>6.2E-2</c:v>
                </c:pt>
                <c:pt idx="51">
                  <c:v>8.3991099822823503E-2</c:v>
                </c:pt>
                <c:pt idx="52">
                  <c:v>0.1198</c:v>
                </c:pt>
                <c:pt idx="54">
                  <c:v>8.1246058338558302E-2</c:v>
                </c:pt>
                <c:pt idx="55">
                  <c:v>5.4030190633118043E-2</c:v>
                </c:pt>
              </c:numCache>
            </c:numRef>
          </c:val>
          <c:smooth val="0"/>
          <c:extLst>
            <c:ext xmlns:c16="http://schemas.microsoft.com/office/drawing/2014/chart" uri="{C3380CC4-5D6E-409C-BE32-E72D297353CC}">
              <c16:uniqueId val="{0000003A-7069-4305-9259-18DBB6FACE74}"/>
            </c:ext>
          </c:extLst>
        </c:ser>
        <c:ser>
          <c:idx val="4"/>
          <c:order val="2"/>
          <c:tx>
            <c:strRef>
              <c:f>Sheet1!$D$1</c:f>
              <c:strCache>
                <c:ptCount val="1"/>
                <c:pt idx="0">
                  <c:v>RSR_upp</c:v>
                </c:pt>
              </c:strCache>
            </c:strRef>
          </c:tx>
          <c:spPr>
            <a:ln w="19050">
              <a:noFill/>
            </a:ln>
          </c:spPr>
          <c:marker>
            <c:symbol val="dash"/>
            <c:size val="4"/>
            <c:spPr>
              <a:solidFill>
                <a:srgbClr val="000000"/>
              </a:solidFill>
              <a:ln>
                <a:solidFill>
                  <a:srgbClr val="000000"/>
                </a:solidFill>
                <a:prstDash val="solid"/>
              </a:ln>
            </c:spPr>
          </c:marker>
          <c:cat>
            <c:strRef>
              <c:f>Sheet1!$A$2:$A$58</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tlustého střeva a konečníku (C18–C20)</c:v>
                </c:pt>
                <c:pt idx="30">
                  <c:v>ZN hrtanu (C32)</c:v>
                </c:pt>
                <c:pt idx="33">
                  <c:v>ZN hlavy a krku (C00–C14, C30–C31)</c:v>
                </c:pt>
                <c:pt idx="36">
                  <c:v>ZN vaječníku (C56)</c:v>
                </c:pt>
                <c:pt idx="39">
                  <c:v>ZN žaludku (C16)</c:v>
                </c:pt>
                <c:pt idx="42">
                  <c:v>ZN průdušnice, průdušky a plíce (C33, C34)</c:v>
                </c:pt>
                <c:pt idx="45">
                  <c:v>ZN jícnu (C15)</c:v>
                </c:pt>
                <c:pt idx="48">
                  <c:v>ZN žlučníku a žlučových cest (C23, C24)</c:v>
                </c:pt>
                <c:pt idx="51">
                  <c:v>ZN jater a intrahepatálních žlučových cest (C22)</c:v>
                </c:pt>
                <c:pt idx="54">
                  <c:v>ZN slinivky břišní (C25)</c:v>
                </c:pt>
              </c:strCache>
            </c:strRef>
          </c:cat>
          <c:val>
            <c:numRef>
              <c:f>Sheet1!$D$2:$D$58</c:f>
              <c:numCache>
                <c:formatCode>General</c:formatCode>
                <c:ptCount val="57"/>
                <c:pt idx="0">
                  <c:v>0.98314861167852596</c:v>
                </c:pt>
                <c:pt idx="1">
                  <c:v>0.99953468932315381</c:v>
                </c:pt>
                <c:pt idx="3">
                  <c:v>0.97516091587887299</c:v>
                </c:pt>
                <c:pt idx="4">
                  <c:v>0.99777883726105443</c:v>
                </c:pt>
                <c:pt idx="6">
                  <c:v>0.969367639068486</c:v>
                </c:pt>
                <c:pt idx="7">
                  <c:v>0.98414611539236507</c:v>
                </c:pt>
                <c:pt idx="9">
                  <c:v>0.90724196200826901</c:v>
                </c:pt>
                <c:pt idx="10">
                  <c:v>0.91809866938207363</c:v>
                </c:pt>
                <c:pt idx="12">
                  <c:v>0.90585438166906296</c:v>
                </c:pt>
                <c:pt idx="13">
                  <c:v>0.96497530950729404</c:v>
                </c:pt>
                <c:pt idx="15">
                  <c:v>0.82850933054973797</c:v>
                </c:pt>
                <c:pt idx="16">
                  <c:v>0.83813710843015521</c:v>
                </c:pt>
                <c:pt idx="18">
                  <c:v>0.79225485949460095</c:v>
                </c:pt>
                <c:pt idx="19">
                  <c:v>0.76027420603458518</c:v>
                </c:pt>
                <c:pt idx="21">
                  <c:v>0.69688404271987703</c:v>
                </c:pt>
                <c:pt idx="22">
                  <c:v>0.68793447492247572</c:v>
                </c:pt>
                <c:pt idx="24">
                  <c:v>0.65613992689562195</c:v>
                </c:pt>
                <c:pt idx="25">
                  <c:v>0.7780019539560491</c:v>
                </c:pt>
                <c:pt idx="27">
                  <c:v>0.62000296478130601</c:v>
                </c:pt>
                <c:pt idx="28">
                  <c:v>0.65143854252459965</c:v>
                </c:pt>
                <c:pt idx="30">
                  <c:v>0.581138373559687</c:v>
                </c:pt>
                <c:pt idx="31">
                  <c:v>0.75458250585386366</c:v>
                </c:pt>
                <c:pt idx="33">
                  <c:v>0.550768757968502</c:v>
                </c:pt>
                <c:pt idx="34">
                  <c:v>0.55934020935597772</c:v>
                </c:pt>
                <c:pt idx="36">
                  <c:v>0.46853560983675502</c:v>
                </c:pt>
                <c:pt idx="37">
                  <c:v>0.55086645361532138</c:v>
                </c:pt>
                <c:pt idx="39">
                  <c:v>0.29293589151392901</c:v>
                </c:pt>
                <c:pt idx="40">
                  <c:v>0.28862559185091691</c:v>
                </c:pt>
                <c:pt idx="42">
                  <c:v>0.17402602750062099</c:v>
                </c:pt>
                <c:pt idx="43">
                  <c:v>0.19509434961966471</c:v>
                </c:pt>
                <c:pt idx="45">
                  <c:v>0.15888981512380401</c:v>
                </c:pt>
                <c:pt idx="46">
                  <c:v>0.2107</c:v>
                </c:pt>
                <c:pt idx="48">
                  <c:v>0.14204089313667601</c:v>
                </c:pt>
                <c:pt idx="49">
                  <c:v>0.1774</c:v>
                </c:pt>
                <c:pt idx="51">
                  <c:v>0.104877300667856</c:v>
                </c:pt>
                <c:pt idx="52">
                  <c:v>0.26119999999999999</c:v>
                </c:pt>
                <c:pt idx="54">
                  <c:v>9.3612232176718796E-2</c:v>
                </c:pt>
                <c:pt idx="55">
                  <c:v>0.1248848070977879</c:v>
                </c:pt>
              </c:numCache>
            </c:numRef>
          </c:val>
          <c:smooth val="0"/>
          <c:extLst>
            <c:ext xmlns:c16="http://schemas.microsoft.com/office/drawing/2014/chart" uri="{C3380CC4-5D6E-409C-BE32-E72D297353CC}">
              <c16:uniqueId val="{0000003B-7069-4305-9259-18DBB6FACE74}"/>
            </c:ext>
          </c:extLst>
        </c:ser>
        <c:dLbls>
          <c:showLegendKey val="0"/>
          <c:showVal val="0"/>
          <c:showCatName val="0"/>
          <c:showSerName val="0"/>
          <c:showPercent val="0"/>
          <c:showBubbleSize val="0"/>
        </c:dLbls>
        <c:hiLowLines>
          <c:spPr>
            <a:ln w="12700">
              <a:solidFill>
                <a:schemeClr val="tx1"/>
              </a:solidFill>
              <a:prstDash val="solid"/>
            </a:ln>
          </c:spPr>
        </c:hiLowLines>
        <c:marker val="1"/>
        <c:smooth val="0"/>
        <c:axId val="513327608"/>
        <c:axId val="513321728"/>
      </c:lineChart>
      <c:catAx>
        <c:axId val="513327608"/>
        <c:scaling>
          <c:orientation val="minMax"/>
        </c:scaling>
        <c:delete val="0"/>
        <c:axPos val="b"/>
        <c:numFmt formatCode="General" sourceLinked="1"/>
        <c:majorTickMark val="none"/>
        <c:minorTickMark val="none"/>
        <c:tickLblPos val="nextTo"/>
        <c:spPr>
          <a:ln w="3175">
            <a:solidFill>
              <a:schemeClr val="tx1"/>
            </a:solidFill>
            <a:prstDash val="solid"/>
          </a:ln>
        </c:spPr>
        <c:txPr>
          <a:bodyPr rot="-2460000" vert="horz"/>
          <a:lstStyle/>
          <a:p>
            <a:pPr>
              <a:defRPr sz="1200" b="0" i="0" u="none" strike="noStrike" baseline="0">
                <a:solidFill>
                  <a:schemeClr val="tx1"/>
                </a:solidFill>
                <a:latin typeface="+mn-lt"/>
                <a:ea typeface="Arial"/>
                <a:cs typeface="Arial"/>
              </a:defRPr>
            </a:pPr>
            <a:endParaRPr lang="cs-CZ"/>
          </a:p>
        </c:txPr>
        <c:crossAx val="513321728"/>
        <c:crosses val="autoZero"/>
        <c:auto val="1"/>
        <c:lblAlgn val="ctr"/>
        <c:lblOffset val="0"/>
        <c:tickLblSkip val="1"/>
        <c:tickMarkSkip val="1"/>
        <c:noMultiLvlLbl val="0"/>
      </c:catAx>
      <c:valAx>
        <c:axId val="513321728"/>
        <c:scaling>
          <c:orientation val="minMax"/>
          <c:max val="1"/>
        </c:scaling>
        <c:delete val="0"/>
        <c:axPos val="l"/>
        <c:numFmt formatCode="0\ %"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513327608"/>
        <c:crosses val="autoZero"/>
        <c:crossBetween val="between"/>
      </c:valAx>
      <c:spPr>
        <a:noFill/>
        <a:ln w="25399">
          <a:noFill/>
        </a:ln>
      </c:spPr>
    </c:plotArea>
    <c:plotVisOnly val="1"/>
    <c:dispBlanksAs val="gap"/>
    <c:showDLblsOverMax val="0"/>
  </c:chart>
  <c:spPr>
    <a:noFill/>
    <a:ln>
      <a:noFill/>
    </a:ln>
  </c:spPr>
  <c:txPr>
    <a:bodyPr/>
    <a:lstStyle/>
    <a:p>
      <a:pPr>
        <a:defRPr sz="1875" b="1" i="0" u="none" strike="noStrike" baseline="0">
          <a:solidFill>
            <a:schemeClr val="tx1"/>
          </a:solidFill>
          <a:latin typeface="Arial"/>
          <a:ea typeface="Arial"/>
          <a:cs typeface="Arial"/>
        </a:defRPr>
      </a:pPr>
      <a:endParaRPr lang="cs-CZ"/>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52370916754479E-2"/>
          <c:y val="2.4714828897338403E-2"/>
          <c:w val="0.9726027397260274"/>
          <c:h val="0.95437262357414454"/>
        </c:manualLayout>
      </c:layout>
      <c:scatterChart>
        <c:scatterStyle val="lineMarker"/>
        <c:varyColors val="0"/>
        <c:ser>
          <c:idx val="8"/>
          <c:order val="0"/>
          <c:tx>
            <c:strRef>
              <c:f>Sheet1!$B$1</c:f>
              <c:strCache>
                <c:ptCount val="1"/>
                <c:pt idx="0">
                  <c:v>hl. m. Praha</c:v>
                </c:pt>
              </c:strCache>
            </c:strRef>
          </c:tx>
          <c:spPr>
            <a:ln w="17817">
              <a:noFill/>
            </a:ln>
          </c:spPr>
          <c:marker>
            <c:symbol val="diamond"/>
            <c:size val="8"/>
            <c:spPr>
              <a:solidFill>
                <a:srgbClr val="00CCFF"/>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Sheet1!$B$2:$B$286</c:f>
              <c:numCache>
                <c:formatCode>General</c:formatCode>
                <c:ptCount val="28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numCache>
            </c:numRef>
          </c:yVal>
          <c:smooth val="0"/>
          <c:extLst>
            <c:ext xmlns:c16="http://schemas.microsoft.com/office/drawing/2014/chart" uri="{C3380CC4-5D6E-409C-BE32-E72D297353CC}">
              <c16:uniqueId val="{00000000-7F9D-4617-BBCC-2FF8A38FFD9E}"/>
            </c:ext>
          </c:extLst>
        </c:ser>
        <c:ser>
          <c:idx val="2"/>
          <c:order val="1"/>
          <c:tx>
            <c:strRef>
              <c:f>Sheet1!$C$1</c:f>
              <c:strCache>
                <c:ptCount val="1"/>
                <c:pt idx="0">
                  <c:v>Středočeský kraj</c:v>
                </c:pt>
              </c:strCache>
            </c:strRef>
          </c:tx>
          <c:spPr>
            <a:ln w="17817">
              <a:noFill/>
            </a:ln>
          </c:spPr>
          <c:marker>
            <c:symbol val="diamond"/>
            <c:size val="8"/>
            <c:spPr>
              <a:solidFill>
                <a:srgbClr val="99CCFF"/>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Sheet1!$C$2:$C$286</c:f>
              <c:numCache>
                <c:formatCode>General</c:formatCode>
                <c:ptCount val="285"/>
                <c:pt idx="19">
                  <c:v>1</c:v>
                </c:pt>
                <c:pt idx="20">
                  <c:v>2</c:v>
                </c:pt>
                <c:pt idx="21">
                  <c:v>3</c:v>
                </c:pt>
                <c:pt idx="22">
                  <c:v>4</c:v>
                </c:pt>
                <c:pt idx="23">
                  <c:v>5</c:v>
                </c:pt>
                <c:pt idx="24">
                  <c:v>6</c:v>
                </c:pt>
                <c:pt idx="25">
                  <c:v>7</c:v>
                </c:pt>
                <c:pt idx="26">
                  <c:v>8</c:v>
                </c:pt>
                <c:pt idx="27">
                  <c:v>9</c:v>
                </c:pt>
                <c:pt idx="28">
                  <c:v>10</c:v>
                </c:pt>
                <c:pt idx="29">
                  <c:v>11</c:v>
                </c:pt>
                <c:pt idx="30">
                  <c:v>12</c:v>
                </c:pt>
                <c:pt idx="31">
                  <c:v>13</c:v>
                </c:pt>
                <c:pt idx="32">
                  <c:v>14</c:v>
                </c:pt>
                <c:pt idx="33">
                  <c:v>15</c:v>
                </c:pt>
                <c:pt idx="34">
                  <c:v>16</c:v>
                </c:pt>
                <c:pt idx="35">
                  <c:v>17</c:v>
                </c:pt>
                <c:pt idx="36">
                  <c:v>18</c:v>
                </c:pt>
                <c:pt idx="37">
                  <c:v>19</c:v>
                </c:pt>
              </c:numCache>
            </c:numRef>
          </c:yVal>
          <c:smooth val="0"/>
          <c:extLst>
            <c:ext xmlns:c16="http://schemas.microsoft.com/office/drawing/2014/chart" uri="{C3380CC4-5D6E-409C-BE32-E72D297353CC}">
              <c16:uniqueId val="{00000001-7F9D-4617-BBCC-2FF8A38FFD9E}"/>
            </c:ext>
          </c:extLst>
        </c:ser>
        <c:ser>
          <c:idx val="3"/>
          <c:order val="2"/>
          <c:tx>
            <c:strRef>
              <c:f>Sheet1!$D$1</c:f>
              <c:strCache>
                <c:ptCount val="1"/>
                <c:pt idx="0">
                  <c:v>Jihočeský kraj</c:v>
                </c:pt>
              </c:strCache>
            </c:strRef>
          </c:tx>
          <c:spPr>
            <a:ln w="17817">
              <a:noFill/>
            </a:ln>
          </c:spPr>
          <c:marker>
            <c:symbol val="diamond"/>
            <c:size val="8"/>
            <c:spPr>
              <a:solidFill>
                <a:schemeClr val="accent1"/>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Sheet1!$D$2:$D$286</c:f>
              <c:numCache>
                <c:formatCode>General</c:formatCode>
                <c:ptCount val="285"/>
                <c:pt idx="38">
                  <c:v>1</c:v>
                </c:pt>
                <c:pt idx="39">
                  <c:v>2</c:v>
                </c:pt>
                <c:pt idx="40">
                  <c:v>3</c:v>
                </c:pt>
                <c:pt idx="41">
                  <c:v>4</c:v>
                </c:pt>
                <c:pt idx="42">
                  <c:v>5</c:v>
                </c:pt>
                <c:pt idx="43">
                  <c:v>6</c:v>
                </c:pt>
                <c:pt idx="44">
                  <c:v>7</c:v>
                </c:pt>
                <c:pt idx="45">
                  <c:v>8</c:v>
                </c:pt>
                <c:pt idx="46">
                  <c:v>9</c:v>
                </c:pt>
                <c:pt idx="47">
                  <c:v>10</c:v>
                </c:pt>
                <c:pt idx="48">
                  <c:v>11</c:v>
                </c:pt>
                <c:pt idx="49">
                  <c:v>12</c:v>
                </c:pt>
                <c:pt idx="50">
                  <c:v>13</c:v>
                </c:pt>
                <c:pt idx="51">
                  <c:v>14</c:v>
                </c:pt>
                <c:pt idx="52">
                  <c:v>15</c:v>
                </c:pt>
                <c:pt idx="53">
                  <c:v>16</c:v>
                </c:pt>
                <c:pt idx="54">
                  <c:v>17</c:v>
                </c:pt>
                <c:pt idx="55">
                  <c:v>18</c:v>
                </c:pt>
                <c:pt idx="56">
                  <c:v>19</c:v>
                </c:pt>
              </c:numCache>
            </c:numRef>
          </c:yVal>
          <c:smooth val="0"/>
          <c:extLst>
            <c:ext xmlns:c16="http://schemas.microsoft.com/office/drawing/2014/chart" uri="{C3380CC4-5D6E-409C-BE32-E72D297353CC}">
              <c16:uniqueId val="{00000002-7F9D-4617-BBCC-2FF8A38FFD9E}"/>
            </c:ext>
          </c:extLst>
        </c:ser>
        <c:ser>
          <c:idx val="4"/>
          <c:order val="3"/>
          <c:tx>
            <c:strRef>
              <c:f>Sheet1!$E$1</c:f>
              <c:strCache>
                <c:ptCount val="1"/>
                <c:pt idx="0">
                  <c:v>Plzeňský kraj</c:v>
                </c:pt>
              </c:strCache>
            </c:strRef>
          </c:tx>
          <c:spPr>
            <a:ln w="17817">
              <a:noFill/>
            </a:ln>
          </c:spPr>
          <c:marker>
            <c:symbol val="diamond"/>
            <c:size val="8"/>
            <c:spPr>
              <a:solidFill>
                <a:srgbClr val="008000"/>
              </a:solidFill>
              <a:ln>
                <a:solidFill>
                  <a:srgbClr val="000000"/>
                </a:solidFill>
                <a:prstDash val="solid"/>
              </a:ln>
            </c:spPr>
          </c:marker>
          <c:dPt>
            <c:idx val="152"/>
            <c:marker>
              <c:spPr>
                <a:solidFill>
                  <a:srgbClr val="CCFFCC"/>
                </a:solidFill>
                <a:ln>
                  <a:solidFill>
                    <a:srgbClr val="000000"/>
                  </a:solidFill>
                  <a:prstDash val="solid"/>
                </a:ln>
              </c:spPr>
            </c:marker>
            <c:bubble3D val="0"/>
            <c:extLst>
              <c:ext xmlns:c16="http://schemas.microsoft.com/office/drawing/2014/chart" uri="{C3380CC4-5D6E-409C-BE32-E72D297353CC}">
                <c16:uniqueId val="{00000003-7F9D-4617-BBCC-2FF8A38FFD9E}"/>
              </c:ext>
            </c:extLst>
          </c:dPt>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Sheet1!$E$2:$E$286</c:f>
              <c:numCache>
                <c:formatCode>General</c:formatCode>
                <c:ptCount val="285"/>
                <c:pt idx="57">
                  <c:v>1</c:v>
                </c:pt>
                <c:pt idx="58">
                  <c:v>2</c:v>
                </c:pt>
                <c:pt idx="59">
                  <c:v>3</c:v>
                </c:pt>
                <c:pt idx="60">
                  <c:v>4</c:v>
                </c:pt>
                <c:pt idx="61">
                  <c:v>5</c:v>
                </c:pt>
                <c:pt idx="62">
                  <c:v>6</c:v>
                </c:pt>
                <c:pt idx="63">
                  <c:v>7</c:v>
                </c:pt>
                <c:pt idx="64">
                  <c:v>8</c:v>
                </c:pt>
                <c:pt idx="65">
                  <c:v>9</c:v>
                </c:pt>
                <c:pt idx="66">
                  <c:v>10</c:v>
                </c:pt>
                <c:pt idx="67">
                  <c:v>11</c:v>
                </c:pt>
                <c:pt idx="68">
                  <c:v>12</c:v>
                </c:pt>
                <c:pt idx="69">
                  <c:v>13</c:v>
                </c:pt>
                <c:pt idx="70">
                  <c:v>14</c:v>
                </c:pt>
                <c:pt idx="71">
                  <c:v>15</c:v>
                </c:pt>
                <c:pt idx="72">
                  <c:v>16</c:v>
                </c:pt>
                <c:pt idx="73">
                  <c:v>17</c:v>
                </c:pt>
                <c:pt idx="74">
                  <c:v>18</c:v>
                </c:pt>
                <c:pt idx="75">
                  <c:v>19</c:v>
                </c:pt>
              </c:numCache>
            </c:numRef>
          </c:yVal>
          <c:smooth val="0"/>
          <c:extLst>
            <c:ext xmlns:c16="http://schemas.microsoft.com/office/drawing/2014/chart" uri="{C3380CC4-5D6E-409C-BE32-E72D297353CC}">
              <c16:uniqueId val="{00000004-7F9D-4617-BBCC-2FF8A38FFD9E}"/>
            </c:ext>
          </c:extLst>
        </c:ser>
        <c:ser>
          <c:idx val="5"/>
          <c:order val="4"/>
          <c:tx>
            <c:strRef>
              <c:f>Sheet1!$F$1</c:f>
              <c:strCache>
                <c:ptCount val="1"/>
                <c:pt idx="0">
                  <c:v>Karlovarský kraj</c:v>
                </c:pt>
              </c:strCache>
            </c:strRef>
          </c:tx>
          <c:spPr>
            <a:ln w="17817">
              <a:noFill/>
            </a:ln>
          </c:spPr>
          <c:marker>
            <c:symbol val="diamond"/>
            <c:size val="8"/>
            <c:spPr>
              <a:solidFill>
                <a:srgbClr val="CCFFCC"/>
              </a:solidFill>
              <a:ln>
                <a:solidFill>
                  <a:srgbClr val="000000"/>
                </a:solidFill>
                <a:prstDash val="solid"/>
              </a:ln>
            </c:spPr>
          </c:marker>
          <c:dPt>
            <c:idx val="176"/>
            <c:marker>
              <c:spPr>
                <a:solidFill>
                  <a:srgbClr val="FF0000"/>
                </a:solidFill>
                <a:ln>
                  <a:solidFill>
                    <a:srgbClr val="000000"/>
                  </a:solidFill>
                  <a:prstDash val="solid"/>
                </a:ln>
              </c:spPr>
            </c:marker>
            <c:bubble3D val="0"/>
            <c:extLst>
              <c:ext xmlns:c16="http://schemas.microsoft.com/office/drawing/2014/chart" uri="{C3380CC4-5D6E-409C-BE32-E72D297353CC}">
                <c16:uniqueId val="{00000005-7F9D-4617-BBCC-2FF8A38FFD9E}"/>
              </c:ext>
            </c:extLst>
          </c:dPt>
          <c:dPt>
            <c:idx val="192"/>
            <c:marker>
              <c:spPr>
                <a:solidFill>
                  <a:srgbClr val="008000"/>
                </a:solidFill>
                <a:ln>
                  <a:solidFill>
                    <a:srgbClr val="000000"/>
                  </a:solidFill>
                  <a:prstDash val="solid"/>
                </a:ln>
              </c:spPr>
            </c:marker>
            <c:bubble3D val="0"/>
            <c:extLst>
              <c:ext xmlns:c16="http://schemas.microsoft.com/office/drawing/2014/chart" uri="{C3380CC4-5D6E-409C-BE32-E72D297353CC}">
                <c16:uniqueId val="{00000006-7F9D-4617-BBCC-2FF8A38FFD9E}"/>
              </c:ext>
            </c:extLst>
          </c:dPt>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Sheet1!$F$2:$F$286</c:f>
              <c:numCache>
                <c:formatCode>General</c:formatCode>
                <c:ptCount val="285"/>
                <c:pt idx="76">
                  <c:v>1</c:v>
                </c:pt>
                <c:pt idx="77">
                  <c:v>2</c:v>
                </c:pt>
                <c:pt idx="78">
                  <c:v>3</c:v>
                </c:pt>
                <c:pt idx="79">
                  <c:v>4</c:v>
                </c:pt>
                <c:pt idx="80">
                  <c:v>5</c:v>
                </c:pt>
                <c:pt idx="81">
                  <c:v>6</c:v>
                </c:pt>
                <c:pt idx="82">
                  <c:v>7</c:v>
                </c:pt>
                <c:pt idx="83">
                  <c:v>8</c:v>
                </c:pt>
                <c:pt idx="84">
                  <c:v>9</c:v>
                </c:pt>
                <c:pt idx="85">
                  <c:v>10</c:v>
                </c:pt>
                <c:pt idx="86">
                  <c:v>11</c:v>
                </c:pt>
                <c:pt idx="87">
                  <c:v>12</c:v>
                </c:pt>
                <c:pt idx="88">
                  <c:v>13</c:v>
                </c:pt>
                <c:pt idx="89">
                  <c:v>14</c:v>
                </c:pt>
                <c:pt idx="90">
                  <c:v>15</c:v>
                </c:pt>
                <c:pt idx="91">
                  <c:v>16</c:v>
                </c:pt>
                <c:pt idx="92">
                  <c:v>17</c:v>
                </c:pt>
                <c:pt idx="93">
                  <c:v>18</c:v>
                </c:pt>
                <c:pt idx="94">
                  <c:v>19</c:v>
                </c:pt>
              </c:numCache>
            </c:numRef>
          </c:yVal>
          <c:smooth val="0"/>
          <c:extLst>
            <c:ext xmlns:c16="http://schemas.microsoft.com/office/drawing/2014/chart" uri="{C3380CC4-5D6E-409C-BE32-E72D297353CC}">
              <c16:uniqueId val="{00000007-7F9D-4617-BBCC-2FF8A38FFD9E}"/>
            </c:ext>
          </c:extLst>
        </c:ser>
        <c:ser>
          <c:idx val="6"/>
          <c:order val="5"/>
          <c:tx>
            <c:strRef>
              <c:f>Sheet1!$G$1</c:f>
              <c:strCache>
                <c:ptCount val="1"/>
                <c:pt idx="0">
                  <c:v>Ústecký kraj</c:v>
                </c:pt>
              </c:strCache>
            </c:strRef>
          </c:tx>
          <c:spPr>
            <a:ln w="17817">
              <a:noFill/>
            </a:ln>
          </c:spPr>
          <c:marker>
            <c:symbol val="diamond"/>
            <c:size val="8"/>
            <c:spPr>
              <a:solidFill>
                <a:srgbClr val="FF9900"/>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Sheet1!$G$2:$G$286</c:f>
              <c:numCache>
                <c:formatCode>General</c:formatCode>
                <c:ptCount val="285"/>
                <c:pt idx="95">
                  <c:v>1</c:v>
                </c:pt>
                <c:pt idx="96">
                  <c:v>2</c:v>
                </c:pt>
                <c:pt idx="97">
                  <c:v>3</c:v>
                </c:pt>
                <c:pt idx="98">
                  <c:v>4</c:v>
                </c:pt>
                <c:pt idx="99">
                  <c:v>5</c:v>
                </c:pt>
                <c:pt idx="100">
                  <c:v>6</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19</c:v>
                </c:pt>
              </c:numCache>
            </c:numRef>
          </c:yVal>
          <c:smooth val="0"/>
          <c:extLst>
            <c:ext xmlns:c16="http://schemas.microsoft.com/office/drawing/2014/chart" uri="{C3380CC4-5D6E-409C-BE32-E72D297353CC}">
              <c16:uniqueId val="{00000008-7F9D-4617-BBCC-2FF8A38FFD9E}"/>
            </c:ext>
          </c:extLst>
        </c:ser>
        <c:ser>
          <c:idx val="0"/>
          <c:order val="6"/>
          <c:tx>
            <c:strRef>
              <c:f>Sheet1!$H$1</c:f>
              <c:strCache>
                <c:ptCount val="1"/>
                <c:pt idx="0">
                  <c:v>Liberecký kraj</c:v>
                </c:pt>
              </c:strCache>
            </c:strRef>
          </c:tx>
          <c:spPr>
            <a:ln w="17817">
              <a:noFill/>
            </a:ln>
          </c:spPr>
          <c:marker>
            <c:symbol val="diamond"/>
            <c:size val="14"/>
            <c:spPr>
              <a:solidFill>
                <a:srgbClr val="FF0000"/>
              </a:solidFill>
              <a:ln>
                <a:solidFill>
                  <a:srgbClr val="000000"/>
                </a:solidFill>
                <a:prstDash val="solid"/>
              </a:ln>
            </c:spPr>
          </c:marker>
          <c:dPt>
            <c:idx val="256"/>
            <c:marker>
              <c:spPr>
                <a:solidFill>
                  <a:srgbClr val="CCFFCC"/>
                </a:solidFill>
                <a:ln>
                  <a:solidFill>
                    <a:srgbClr val="000000"/>
                  </a:solidFill>
                  <a:prstDash val="solid"/>
                </a:ln>
              </c:spPr>
            </c:marker>
            <c:bubble3D val="0"/>
            <c:extLst>
              <c:ext xmlns:c16="http://schemas.microsoft.com/office/drawing/2014/chart" uri="{C3380CC4-5D6E-409C-BE32-E72D297353CC}">
                <c16:uniqueId val="{00000009-7F9D-4617-BBCC-2FF8A38FFD9E}"/>
              </c:ext>
            </c:extLst>
          </c:dPt>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Sheet1!$H$2:$H$286</c:f>
              <c:numCache>
                <c:formatCode>General</c:formatCode>
                <c:ptCount val="285"/>
                <c:pt idx="114">
                  <c:v>1</c:v>
                </c:pt>
                <c:pt idx="115">
                  <c:v>2</c:v>
                </c:pt>
                <c:pt idx="116">
                  <c:v>3</c:v>
                </c:pt>
                <c:pt idx="117">
                  <c:v>4</c:v>
                </c:pt>
                <c:pt idx="118">
                  <c:v>5</c:v>
                </c:pt>
                <c:pt idx="119">
                  <c:v>6</c:v>
                </c:pt>
                <c:pt idx="120">
                  <c:v>7</c:v>
                </c:pt>
                <c:pt idx="121">
                  <c:v>8</c:v>
                </c:pt>
                <c:pt idx="122">
                  <c:v>9</c:v>
                </c:pt>
                <c:pt idx="123">
                  <c:v>10</c:v>
                </c:pt>
                <c:pt idx="124">
                  <c:v>11</c:v>
                </c:pt>
                <c:pt idx="125">
                  <c:v>12</c:v>
                </c:pt>
                <c:pt idx="126">
                  <c:v>13</c:v>
                </c:pt>
                <c:pt idx="127">
                  <c:v>14</c:v>
                </c:pt>
                <c:pt idx="128">
                  <c:v>15</c:v>
                </c:pt>
                <c:pt idx="129">
                  <c:v>16</c:v>
                </c:pt>
                <c:pt idx="130">
                  <c:v>17</c:v>
                </c:pt>
                <c:pt idx="131">
                  <c:v>18</c:v>
                </c:pt>
                <c:pt idx="132">
                  <c:v>19</c:v>
                </c:pt>
              </c:numCache>
            </c:numRef>
          </c:yVal>
          <c:smooth val="0"/>
          <c:extLst>
            <c:ext xmlns:c16="http://schemas.microsoft.com/office/drawing/2014/chart" uri="{C3380CC4-5D6E-409C-BE32-E72D297353CC}">
              <c16:uniqueId val="{0000000A-7F9D-4617-BBCC-2FF8A38FFD9E}"/>
            </c:ext>
          </c:extLst>
        </c:ser>
        <c:ser>
          <c:idx val="1"/>
          <c:order val="7"/>
          <c:tx>
            <c:strRef>
              <c:f>Sheet1!$I$1</c:f>
              <c:strCache>
                <c:ptCount val="1"/>
                <c:pt idx="0">
                  <c:v>Královéhradecký kraj</c:v>
                </c:pt>
              </c:strCache>
            </c:strRef>
          </c:tx>
          <c:spPr>
            <a:ln w="17817">
              <a:noFill/>
            </a:ln>
          </c:spPr>
          <c:marker>
            <c:symbol val="diamond"/>
            <c:size val="8"/>
            <c:spPr>
              <a:solidFill>
                <a:srgbClr val="800000"/>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Sheet1!$I$2:$I$286</c:f>
              <c:numCache>
                <c:formatCode>General</c:formatCode>
                <c:ptCount val="285"/>
                <c:pt idx="133">
                  <c:v>1</c:v>
                </c:pt>
                <c:pt idx="134">
                  <c:v>2</c:v>
                </c:pt>
                <c:pt idx="135">
                  <c:v>3</c:v>
                </c:pt>
                <c:pt idx="136">
                  <c:v>4</c:v>
                </c:pt>
                <c:pt idx="137">
                  <c:v>5</c:v>
                </c:pt>
                <c:pt idx="138">
                  <c:v>6</c:v>
                </c:pt>
                <c:pt idx="139">
                  <c:v>7</c:v>
                </c:pt>
                <c:pt idx="140">
                  <c:v>8</c:v>
                </c:pt>
                <c:pt idx="141">
                  <c:v>9</c:v>
                </c:pt>
                <c:pt idx="142">
                  <c:v>10</c:v>
                </c:pt>
                <c:pt idx="143">
                  <c:v>11</c:v>
                </c:pt>
                <c:pt idx="144">
                  <c:v>12</c:v>
                </c:pt>
                <c:pt idx="145">
                  <c:v>13</c:v>
                </c:pt>
                <c:pt idx="146">
                  <c:v>14</c:v>
                </c:pt>
                <c:pt idx="147">
                  <c:v>15</c:v>
                </c:pt>
                <c:pt idx="148">
                  <c:v>16</c:v>
                </c:pt>
                <c:pt idx="149">
                  <c:v>17</c:v>
                </c:pt>
                <c:pt idx="150">
                  <c:v>18</c:v>
                </c:pt>
                <c:pt idx="151">
                  <c:v>19</c:v>
                </c:pt>
              </c:numCache>
            </c:numRef>
          </c:yVal>
          <c:smooth val="0"/>
          <c:extLst>
            <c:ext xmlns:c16="http://schemas.microsoft.com/office/drawing/2014/chart" uri="{C3380CC4-5D6E-409C-BE32-E72D297353CC}">
              <c16:uniqueId val="{0000000B-7F9D-4617-BBCC-2FF8A38FFD9E}"/>
            </c:ext>
          </c:extLst>
        </c:ser>
        <c:ser>
          <c:idx val="7"/>
          <c:order val="8"/>
          <c:tx>
            <c:strRef>
              <c:f>Sheet1!$J$1</c:f>
              <c:strCache>
                <c:ptCount val="1"/>
                <c:pt idx="0">
                  <c:v>Pardubický kraj</c:v>
                </c:pt>
              </c:strCache>
            </c:strRef>
          </c:tx>
          <c:spPr>
            <a:ln w="17817">
              <a:noFill/>
            </a:ln>
          </c:spPr>
          <c:marker>
            <c:symbol val="diamond"/>
            <c:size val="8"/>
            <c:spPr>
              <a:solidFill>
                <a:srgbClr val="800080"/>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Sheet1!$J$2:$J$286</c:f>
              <c:numCache>
                <c:formatCode>General</c:formatCode>
                <c:ptCount val="285"/>
                <c:pt idx="152">
                  <c:v>1</c:v>
                </c:pt>
                <c:pt idx="153">
                  <c:v>2</c:v>
                </c:pt>
                <c:pt idx="154">
                  <c:v>3</c:v>
                </c:pt>
                <c:pt idx="155">
                  <c:v>4</c:v>
                </c:pt>
                <c:pt idx="156">
                  <c:v>5</c:v>
                </c:pt>
                <c:pt idx="157">
                  <c:v>6</c:v>
                </c:pt>
                <c:pt idx="158">
                  <c:v>7</c:v>
                </c:pt>
                <c:pt idx="159">
                  <c:v>8</c:v>
                </c:pt>
                <c:pt idx="160">
                  <c:v>9</c:v>
                </c:pt>
                <c:pt idx="161">
                  <c:v>10</c:v>
                </c:pt>
                <c:pt idx="162">
                  <c:v>11</c:v>
                </c:pt>
                <c:pt idx="163">
                  <c:v>12</c:v>
                </c:pt>
                <c:pt idx="164">
                  <c:v>13</c:v>
                </c:pt>
                <c:pt idx="165">
                  <c:v>14</c:v>
                </c:pt>
                <c:pt idx="166">
                  <c:v>15</c:v>
                </c:pt>
                <c:pt idx="167">
                  <c:v>16</c:v>
                </c:pt>
                <c:pt idx="168">
                  <c:v>17</c:v>
                </c:pt>
                <c:pt idx="169">
                  <c:v>18</c:v>
                </c:pt>
                <c:pt idx="170">
                  <c:v>19</c:v>
                </c:pt>
              </c:numCache>
            </c:numRef>
          </c:yVal>
          <c:smooth val="0"/>
          <c:extLst>
            <c:ext xmlns:c16="http://schemas.microsoft.com/office/drawing/2014/chart" uri="{C3380CC4-5D6E-409C-BE32-E72D297353CC}">
              <c16:uniqueId val="{0000000C-7F9D-4617-BBCC-2FF8A38FFD9E}"/>
            </c:ext>
          </c:extLst>
        </c:ser>
        <c:ser>
          <c:idx val="9"/>
          <c:order val="9"/>
          <c:tx>
            <c:strRef>
              <c:f>Sheet1!$K$1</c:f>
              <c:strCache>
                <c:ptCount val="1"/>
                <c:pt idx="0">
                  <c:v>Kraj Vysočina</c:v>
                </c:pt>
              </c:strCache>
            </c:strRef>
          </c:tx>
          <c:spPr>
            <a:ln w="17817">
              <a:noFill/>
            </a:ln>
          </c:spPr>
          <c:marker>
            <c:symbol val="diamond"/>
            <c:size val="8"/>
            <c:spPr>
              <a:solidFill>
                <a:srgbClr val="00FF00"/>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Sheet1!$K$2:$K$286</c:f>
              <c:numCache>
                <c:formatCode>General</c:formatCode>
                <c:ptCount val="285"/>
                <c:pt idx="171">
                  <c:v>1</c:v>
                </c:pt>
                <c:pt idx="172">
                  <c:v>2</c:v>
                </c:pt>
                <c:pt idx="173">
                  <c:v>3</c:v>
                </c:pt>
                <c:pt idx="174">
                  <c:v>4</c:v>
                </c:pt>
                <c:pt idx="175">
                  <c:v>5</c:v>
                </c:pt>
                <c:pt idx="176">
                  <c:v>6</c:v>
                </c:pt>
                <c:pt idx="177">
                  <c:v>7</c:v>
                </c:pt>
                <c:pt idx="178">
                  <c:v>8</c:v>
                </c:pt>
                <c:pt idx="179">
                  <c:v>9</c:v>
                </c:pt>
                <c:pt idx="180">
                  <c:v>10</c:v>
                </c:pt>
                <c:pt idx="181">
                  <c:v>11</c:v>
                </c:pt>
                <c:pt idx="182">
                  <c:v>12</c:v>
                </c:pt>
                <c:pt idx="183">
                  <c:v>13</c:v>
                </c:pt>
                <c:pt idx="184">
                  <c:v>14</c:v>
                </c:pt>
                <c:pt idx="185">
                  <c:v>15</c:v>
                </c:pt>
                <c:pt idx="186">
                  <c:v>16</c:v>
                </c:pt>
                <c:pt idx="187">
                  <c:v>17</c:v>
                </c:pt>
                <c:pt idx="188">
                  <c:v>18</c:v>
                </c:pt>
                <c:pt idx="189">
                  <c:v>19</c:v>
                </c:pt>
              </c:numCache>
            </c:numRef>
          </c:yVal>
          <c:smooth val="0"/>
          <c:extLst>
            <c:ext xmlns:c16="http://schemas.microsoft.com/office/drawing/2014/chart" uri="{C3380CC4-5D6E-409C-BE32-E72D297353CC}">
              <c16:uniqueId val="{0000000D-7F9D-4617-BBCC-2FF8A38FFD9E}"/>
            </c:ext>
          </c:extLst>
        </c:ser>
        <c:ser>
          <c:idx val="10"/>
          <c:order val="10"/>
          <c:tx>
            <c:strRef>
              <c:f>Sheet1!$L$1</c:f>
              <c:strCache>
                <c:ptCount val="1"/>
                <c:pt idx="0">
                  <c:v>Jihomoravský kraj</c:v>
                </c:pt>
              </c:strCache>
            </c:strRef>
          </c:tx>
          <c:spPr>
            <a:ln w="17817">
              <a:noFill/>
            </a:ln>
          </c:spPr>
          <c:marker>
            <c:symbol val="diamond"/>
            <c:size val="8"/>
            <c:spPr>
              <a:solidFill>
                <a:srgbClr val="00FFFF"/>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Sheet1!$L$2:$L$286</c:f>
              <c:numCache>
                <c:formatCode>General</c:formatCode>
                <c:ptCount val="285"/>
                <c:pt idx="190">
                  <c:v>1</c:v>
                </c:pt>
                <c:pt idx="191">
                  <c:v>2</c:v>
                </c:pt>
                <c:pt idx="192">
                  <c:v>3</c:v>
                </c:pt>
                <c:pt idx="193">
                  <c:v>4</c:v>
                </c:pt>
                <c:pt idx="194">
                  <c:v>5</c:v>
                </c:pt>
                <c:pt idx="195">
                  <c:v>6</c:v>
                </c:pt>
                <c:pt idx="196">
                  <c:v>7</c:v>
                </c:pt>
                <c:pt idx="197">
                  <c:v>8</c:v>
                </c:pt>
                <c:pt idx="198">
                  <c:v>9</c:v>
                </c:pt>
                <c:pt idx="199">
                  <c:v>10</c:v>
                </c:pt>
                <c:pt idx="200">
                  <c:v>11</c:v>
                </c:pt>
                <c:pt idx="201">
                  <c:v>12</c:v>
                </c:pt>
                <c:pt idx="202">
                  <c:v>13</c:v>
                </c:pt>
                <c:pt idx="203">
                  <c:v>14</c:v>
                </c:pt>
                <c:pt idx="204">
                  <c:v>15</c:v>
                </c:pt>
                <c:pt idx="205">
                  <c:v>16</c:v>
                </c:pt>
                <c:pt idx="206">
                  <c:v>17</c:v>
                </c:pt>
                <c:pt idx="207">
                  <c:v>18</c:v>
                </c:pt>
                <c:pt idx="208">
                  <c:v>19</c:v>
                </c:pt>
              </c:numCache>
            </c:numRef>
          </c:yVal>
          <c:smooth val="0"/>
          <c:extLst>
            <c:ext xmlns:c16="http://schemas.microsoft.com/office/drawing/2014/chart" uri="{C3380CC4-5D6E-409C-BE32-E72D297353CC}">
              <c16:uniqueId val="{0000000E-7F9D-4617-BBCC-2FF8A38FFD9E}"/>
            </c:ext>
          </c:extLst>
        </c:ser>
        <c:ser>
          <c:idx val="11"/>
          <c:order val="11"/>
          <c:tx>
            <c:strRef>
              <c:f>Sheet1!$M$1</c:f>
              <c:strCache>
                <c:ptCount val="1"/>
                <c:pt idx="0">
                  <c:v>Olomoucký kraj</c:v>
                </c:pt>
              </c:strCache>
            </c:strRef>
          </c:tx>
          <c:spPr>
            <a:ln w="17817">
              <a:noFill/>
            </a:ln>
          </c:spPr>
          <c:marker>
            <c:symbol val="diamond"/>
            <c:size val="8"/>
            <c:spPr>
              <a:solidFill>
                <a:srgbClr val="FFFF99"/>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Sheet1!$M$2:$M$286</c:f>
              <c:numCache>
                <c:formatCode>General</c:formatCode>
                <c:ptCount val="285"/>
                <c:pt idx="209">
                  <c:v>1</c:v>
                </c:pt>
                <c:pt idx="210">
                  <c:v>2</c:v>
                </c:pt>
                <c:pt idx="211">
                  <c:v>3</c:v>
                </c:pt>
                <c:pt idx="212">
                  <c:v>4</c:v>
                </c:pt>
                <c:pt idx="213">
                  <c:v>5</c:v>
                </c:pt>
                <c:pt idx="214">
                  <c:v>6</c:v>
                </c:pt>
                <c:pt idx="215">
                  <c:v>7</c:v>
                </c:pt>
                <c:pt idx="216">
                  <c:v>8</c:v>
                </c:pt>
                <c:pt idx="217">
                  <c:v>9</c:v>
                </c:pt>
                <c:pt idx="218">
                  <c:v>10</c:v>
                </c:pt>
                <c:pt idx="219">
                  <c:v>11</c:v>
                </c:pt>
                <c:pt idx="220">
                  <c:v>12</c:v>
                </c:pt>
                <c:pt idx="221">
                  <c:v>13</c:v>
                </c:pt>
                <c:pt idx="222">
                  <c:v>14</c:v>
                </c:pt>
                <c:pt idx="223">
                  <c:v>15</c:v>
                </c:pt>
                <c:pt idx="224">
                  <c:v>16</c:v>
                </c:pt>
                <c:pt idx="225">
                  <c:v>17</c:v>
                </c:pt>
                <c:pt idx="226">
                  <c:v>18</c:v>
                </c:pt>
                <c:pt idx="227">
                  <c:v>19</c:v>
                </c:pt>
              </c:numCache>
            </c:numRef>
          </c:yVal>
          <c:smooth val="0"/>
          <c:extLst>
            <c:ext xmlns:c16="http://schemas.microsoft.com/office/drawing/2014/chart" uri="{C3380CC4-5D6E-409C-BE32-E72D297353CC}">
              <c16:uniqueId val="{0000000F-7F9D-4617-BBCC-2FF8A38FFD9E}"/>
            </c:ext>
          </c:extLst>
        </c:ser>
        <c:ser>
          <c:idx val="12"/>
          <c:order val="12"/>
          <c:tx>
            <c:strRef>
              <c:f>Sheet1!$N$1</c:f>
              <c:strCache>
                <c:ptCount val="1"/>
                <c:pt idx="0">
                  <c:v>Zlínský kraj</c:v>
                </c:pt>
              </c:strCache>
            </c:strRef>
          </c:tx>
          <c:spPr>
            <a:ln w="17817">
              <a:noFill/>
            </a:ln>
          </c:spPr>
          <c:marker>
            <c:symbol val="diamond"/>
            <c:size val="8"/>
            <c:spPr>
              <a:solidFill>
                <a:srgbClr val="FF00FF"/>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Sheet1!$N$2:$N$286</c:f>
              <c:numCache>
                <c:formatCode>General</c:formatCode>
                <c:ptCount val="285"/>
                <c:pt idx="228">
                  <c:v>1</c:v>
                </c:pt>
                <c:pt idx="229">
                  <c:v>2</c:v>
                </c:pt>
                <c:pt idx="230">
                  <c:v>3</c:v>
                </c:pt>
                <c:pt idx="231">
                  <c:v>4</c:v>
                </c:pt>
                <c:pt idx="232">
                  <c:v>5</c:v>
                </c:pt>
                <c:pt idx="233">
                  <c:v>6</c:v>
                </c:pt>
                <c:pt idx="234">
                  <c:v>7</c:v>
                </c:pt>
                <c:pt idx="235">
                  <c:v>8</c:v>
                </c:pt>
                <c:pt idx="236">
                  <c:v>9</c:v>
                </c:pt>
                <c:pt idx="237">
                  <c:v>10</c:v>
                </c:pt>
                <c:pt idx="238">
                  <c:v>11</c:v>
                </c:pt>
                <c:pt idx="239">
                  <c:v>12</c:v>
                </c:pt>
                <c:pt idx="240">
                  <c:v>13</c:v>
                </c:pt>
                <c:pt idx="241">
                  <c:v>14</c:v>
                </c:pt>
                <c:pt idx="242">
                  <c:v>15</c:v>
                </c:pt>
                <c:pt idx="243">
                  <c:v>16</c:v>
                </c:pt>
                <c:pt idx="244">
                  <c:v>17</c:v>
                </c:pt>
                <c:pt idx="245">
                  <c:v>18</c:v>
                </c:pt>
                <c:pt idx="246">
                  <c:v>19</c:v>
                </c:pt>
              </c:numCache>
            </c:numRef>
          </c:yVal>
          <c:smooth val="0"/>
          <c:extLst>
            <c:ext xmlns:c16="http://schemas.microsoft.com/office/drawing/2014/chart" uri="{C3380CC4-5D6E-409C-BE32-E72D297353CC}">
              <c16:uniqueId val="{00000010-7F9D-4617-BBCC-2FF8A38FFD9E}"/>
            </c:ext>
          </c:extLst>
        </c:ser>
        <c:ser>
          <c:idx val="13"/>
          <c:order val="13"/>
          <c:tx>
            <c:strRef>
              <c:f>Sheet1!$O$1</c:f>
              <c:strCache>
                <c:ptCount val="1"/>
                <c:pt idx="0">
                  <c:v>Moravskoslezský kraj</c:v>
                </c:pt>
              </c:strCache>
            </c:strRef>
          </c:tx>
          <c:spPr>
            <a:ln w="17817">
              <a:noFill/>
            </a:ln>
          </c:spPr>
          <c:marker>
            <c:symbol val="diamond"/>
            <c:size val="8"/>
            <c:spPr>
              <a:solidFill>
                <a:srgbClr val="FF99CC"/>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Sheet1!$O$2:$O$286</c:f>
              <c:numCache>
                <c:formatCode>General</c:formatCode>
                <c:ptCount val="285"/>
                <c:pt idx="247">
                  <c:v>1</c:v>
                </c:pt>
                <c:pt idx="248">
                  <c:v>2</c:v>
                </c:pt>
                <c:pt idx="249">
                  <c:v>3</c:v>
                </c:pt>
                <c:pt idx="250">
                  <c:v>4</c:v>
                </c:pt>
                <c:pt idx="251">
                  <c:v>5</c:v>
                </c:pt>
                <c:pt idx="252">
                  <c:v>6</c:v>
                </c:pt>
                <c:pt idx="253">
                  <c:v>7</c:v>
                </c:pt>
                <c:pt idx="254">
                  <c:v>8</c:v>
                </c:pt>
                <c:pt idx="255">
                  <c:v>9</c:v>
                </c:pt>
                <c:pt idx="256">
                  <c:v>10</c:v>
                </c:pt>
                <c:pt idx="257">
                  <c:v>11</c:v>
                </c:pt>
                <c:pt idx="258">
                  <c:v>12</c:v>
                </c:pt>
                <c:pt idx="259">
                  <c:v>13</c:v>
                </c:pt>
                <c:pt idx="260">
                  <c:v>14</c:v>
                </c:pt>
                <c:pt idx="261">
                  <c:v>15</c:v>
                </c:pt>
                <c:pt idx="262">
                  <c:v>16</c:v>
                </c:pt>
                <c:pt idx="263">
                  <c:v>17</c:v>
                </c:pt>
                <c:pt idx="264">
                  <c:v>18</c:v>
                </c:pt>
                <c:pt idx="265">
                  <c:v>19</c:v>
                </c:pt>
              </c:numCache>
            </c:numRef>
          </c:yVal>
          <c:smooth val="0"/>
          <c:extLst>
            <c:ext xmlns:c16="http://schemas.microsoft.com/office/drawing/2014/chart" uri="{C3380CC4-5D6E-409C-BE32-E72D297353CC}">
              <c16:uniqueId val="{00000011-7F9D-4617-BBCC-2FF8A38FFD9E}"/>
            </c:ext>
          </c:extLst>
        </c:ser>
        <c:ser>
          <c:idx val="14"/>
          <c:order val="14"/>
          <c:tx>
            <c:strRef>
              <c:f>Sheet1!$P$1</c:f>
              <c:strCache>
                <c:ptCount val="1"/>
                <c:pt idx="0">
                  <c:v>Total</c:v>
                </c:pt>
              </c:strCache>
            </c:strRef>
          </c:tx>
          <c:spPr>
            <a:ln w="17817">
              <a:noFill/>
            </a:ln>
          </c:spPr>
          <c:marker>
            <c:symbol val="diamond"/>
            <c:size val="8"/>
            <c:spPr>
              <a:solidFill>
                <a:srgbClr val="333333"/>
              </a:solidFill>
              <a:ln>
                <a:solidFill>
                  <a:srgbClr val="000000"/>
                </a:solidFill>
                <a:prstDash val="solid"/>
              </a:ln>
            </c:spPr>
          </c:marker>
          <c:xVal>
            <c:numRef>
              <c:f>Sheet1!$A$2:$A$286</c:f>
              <c:numCache>
                <c:formatCode>General</c:formatCode>
                <c:ptCount val="285"/>
                <c:pt idx="0">
                  <c:v>183.24299999999999</c:v>
                </c:pt>
                <c:pt idx="1">
                  <c:v>161.12</c:v>
                </c:pt>
                <c:pt idx="2">
                  <c:v>25.600999999999999</c:v>
                </c:pt>
                <c:pt idx="3">
                  <c:v>67.203000000000003</c:v>
                </c:pt>
                <c:pt idx="4">
                  <c:v>46.75</c:v>
                </c:pt>
                <c:pt idx="5">
                  <c:v>41.88</c:v>
                </c:pt>
                <c:pt idx="6">
                  <c:v>24.765999999999998</c:v>
                </c:pt>
                <c:pt idx="7">
                  <c:v>17.530999999999999</c:v>
                </c:pt>
                <c:pt idx="8">
                  <c:v>30.332000000000001</c:v>
                </c:pt>
                <c:pt idx="9">
                  <c:v>32.835999999999999</c:v>
                </c:pt>
                <c:pt idx="10">
                  <c:v>18.088000000000001</c:v>
                </c:pt>
                <c:pt idx="11">
                  <c:v>14.888</c:v>
                </c:pt>
                <c:pt idx="12">
                  <c:v>16.975000000000001</c:v>
                </c:pt>
                <c:pt idx="13">
                  <c:v>13.356999999999999</c:v>
                </c:pt>
                <c:pt idx="14">
                  <c:v>15.305</c:v>
                </c:pt>
                <c:pt idx="15">
                  <c:v>11.548</c:v>
                </c:pt>
                <c:pt idx="16">
                  <c:v>10.295999999999999</c:v>
                </c:pt>
                <c:pt idx="17">
                  <c:v>7.7919999999999998</c:v>
                </c:pt>
                <c:pt idx="18">
                  <c:v>79.588999999999999</c:v>
                </c:pt>
                <c:pt idx="19">
                  <c:v>194.25700000000001</c:v>
                </c:pt>
                <c:pt idx="20">
                  <c:v>141.66800000000001</c:v>
                </c:pt>
                <c:pt idx="21">
                  <c:v>42.393000000000001</c:v>
                </c:pt>
                <c:pt idx="22">
                  <c:v>80.492999999999995</c:v>
                </c:pt>
                <c:pt idx="23">
                  <c:v>53.795999999999999</c:v>
                </c:pt>
                <c:pt idx="24">
                  <c:v>46.954000000000001</c:v>
                </c:pt>
                <c:pt idx="25">
                  <c:v>49.905999999999999</c:v>
                </c:pt>
                <c:pt idx="26">
                  <c:v>24.952999999999999</c:v>
                </c:pt>
                <c:pt idx="27">
                  <c:v>28.038</c:v>
                </c:pt>
                <c:pt idx="28">
                  <c:v>28.306999999999999</c:v>
                </c:pt>
                <c:pt idx="29">
                  <c:v>18.245000000000001</c:v>
                </c:pt>
                <c:pt idx="30">
                  <c:v>17.440000000000001</c:v>
                </c:pt>
                <c:pt idx="31">
                  <c:v>19.184000000000001</c:v>
                </c:pt>
                <c:pt idx="32">
                  <c:v>18.513000000000002</c:v>
                </c:pt>
                <c:pt idx="33">
                  <c:v>16.233000000000001</c:v>
                </c:pt>
                <c:pt idx="34">
                  <c:v>12.208</c:v>
                </c:pt>
                <c:pt idx="35">
                  <c:v>14.355</c:v>
                </c:pt>
                <c:pt idx="36">
                  <c:v>9.5250000000000004</c:v>
                </c:pt>
                <c:pt idx="37">
                  <c:v>85.188999999999993</c:v>
                </c:pt>
                <c:pt idx="38">
                  <c:v>217.98</c:v>
                </c:pt>
                <c:pt idx="39">
                  <c:v>121.67</c:v>
                </c:pt>
                <c:pt idx="40">
                  <c:v>52.834000000000003</c:v>
                </c:pt>
                <c:pt idx="41">
                  <c:v>70.647000000000006</c:v>
                </c:pt>
                <c:pt idx="42">
                  <c:v>46.192</c:v>
                </c:pt>
                <c:pt idx="43">
                  <c:v>41.966000000000001</c:v>
                </c:pt>
                <c:pt idx="44">
                  <c:v>55.853999999999999</c:v>
                </c:pt>
                <c:pt idx="45">
                  <c:v>41.06</c:v>
                </c:pt>
                <c:pt idx="46">
                  <c:v>30.190999999999999</c:v>
                </c:pt>
                <c:pt idx="47">
                  <c:v>60.985999999999997</c:v>
                </c:pt>
                <c:pt idx="48">
                  <c:v>12.68</c:v>
                </c:pt>
                <c:pt idx="49">
                  <c:v>22.643000000000001</c:v>
                </c:pt>
                <c:pt idx="50">
                  <c:v>31.399000000000001</c:v>
                </c:pt>
                <c:pt idx="51">
                  <c:v>25.361000000000001</c:v>
                </c:pt>
                <c:pt idx="52">
                  <c:v>16.303000000000001</c:v>
                </c:pt>
                <c:pt idx="53">
                  <c:v>23.850999999999999</c:v>
                </c:pt>
                <c:pt idx="54">
                  <c:v>11.775</c:v>
                </c:pt>
                <c:pt idx="55">
                  <c:v>6.6420000000000003</c:v>
                </c:pt>
                <c:pt idx="56">
                  <c:v>113.514</c:v>
                </c:pt>
                <c:pt idx="57">
                  <c:v>203.434</c:v>
                </c:pt>
                <c:pt idx="58">
                  <c:v>114.371</c:v>
                </c:pt>
                <c:pt idx="59">
                  <c:v>37.482999999999997</c:v>
                </c:pt>
                <c:pt idx="60">
                  <c:v>82.334999999999994</c:v>
                </c:pt>
                <c:pt idx="61">
                  <c:v>54.463000000000001</c:v>
                </c:pt>
                <c:pt idx="62">
                  <c:v>77.209000000000003</c:v>
                </c:pt>
                <c:pt idx="63">
                  <c:v>62.472000000000001</c:v>
                </c:pt>
                <c:pt idx="64">
                  <c:v>23.387</c:v>
                </c:pt>
                <c:pt idx="65">
                  <c:v>27.552</c:v>
                </c:pt>
                <c:pt idx="66">
                  <c:v>15.057</c:v>
                </c:pt>
                <c:pt idx="67">
                  <c:v>20.824000000000002</c:v>
                </c:pt>
                <c:pt idx="68">
                  <c:v>20.183</c:v>
                </c:pt>
                <c:pt idx="69">
                  <c:v>20.504000000000001</c:v>
                </c:pt>
                <c:pt idx="70">
                  <c:v>24.347999999999999</c:v>
                </c:pt>
                <c:pt idx="71">
                  <c:v>16.018000000000001</c:v>
                </c:pt>
                <c:pt idx="72">
                  <c:v>13.135</c:v>
                </c:pt>
                <c:pt idx="73">
                  <c:v>15.698</c:v>
                </c:pt>
                <c:pt idx="74">
                  <c:v>11.853999999999999</c:v>
                </c:pt>
                <c:pt idx="75">
                  <c:v>126.86199999999999</c:v>
                </c:pt>
                <c:pt idx="76">
                  <c:v>243.63300000000001</c:v>
                </c:pt>
                <c:pt idx="77">
                  <c:v>157.09700000000001</c:v>
                </c:pt>
                <c:pt idx="78">
                  <c:v>66.566000000000003</c:v>
                </c:pt>
                <c:pt idx="79">
                  <c:v>57.912999999999997</c:v>
                </c:pt>
                <c:pt idx="80">
                  <c:v>71.225999999999999</c:v>
                </c:pt>
                <c:pt idx="81">
                  <c:v>62.572000000000003</c:v>
                </c:pt>
                <c:pt idx="82">
                  <c:v>47.927999999999997</c:v>
                </c:pt>
                <c:pt idx="83">
                  <c:v>31.286000000000001</c:v>
                </c:pt>
                <c:pt idx="84">
                  <c:v>46.595999999999997</c:v>
                </c:pt>
                <c:pt idx="85">
                  <c:v>23.297999999999998</c:v>
                </c:pt>
                <c:pt idx="86">
                  <c:v>13.978999999999999</c:v>
                </c:pt>
                <c:pt idx="87">
                  <c:v>25.960999999999999</c:v>
                </c:pt>
                <c:pt idx="88">
                  <c:v>17.972999999999999</c:v>
                </c:pt>
                <c:pt idx="89">
                  <c:v>29.954999999999998</c:v>
                </c:pt>
                <c:pt idx="90">
                  <c:v>21.300999999999998</c:v>
                </c:pt>
                <c:pt idx="91">
                  <c:v>30.620999999999999</c:v>
                </c:pt>
                <c:pt idx="92">
                  <c:v>15.976000000000001</c:v>
                </c:pt>
                <c:pt idx="93">
                  <c:v>18.638999999999999</c:v>
                </c:pt>
                <c:pt idx="94">
                  <c:v>121.152</c:v>
                </c:pt>
                <c:pt idx="95">
                  <c:v>236.56</c:v>
                </c:pt>
                <c:pt idx="96">
                  <c:v>152.667</c:v>
                </c:pt>
                <c:pt idx="97">
                  <c:v>63.652000000000001</c:v>
                </c:pt>
                <c:pt idx="98">
                  <c:v>62.676000000000002</c:v>
                </c:pt>
                <c:pt idx="99">
                  <c:v>74.382000000000005</c:v>
                </c:pt>
                <c:pt idx="100">
                  <c:v>55.603999999999999</c:v>
                </c:pt>
                <c:pt idx="101">
                  <c:v>79.504000000000005</c:v>
                </c:pt>
                <c:pt idx="102">
                  <c:v>31.216000000000001</c:v>
                </c:pt>
                <c:pt idx="103">
                  <c:v>42.191000000000003</c:v>
                </c:pt>
                <c:pt idx="104">
                  <c:v>35.118000000000002</c:v>
                </c:pt>
                <c:pt idx="105">
                  <c:v>26.094999999999999</c:v>
                </c:pt>
                <c:pt idx="106">
                  <c:v>22.923999999999999</c:v>
                </c:pt>
                <c:pt idx="107">
                  <c:v>22.193000000000001</c:v>
                </c:pt>
                <c:pt idx="108">
                  <c:v>28.29</c:v>
                </c:pt>
                <c:pt idx="109">
                  <c:v>17.071000000000002</c:v>
                </c:pt>
                <c:pt idx="110">
                  <c:v>18.535</c:v>
                </c:pt>
                <c:pt idx="111">
                  <c:v>9.9990000000000006</c:v>
                </c:pt>
                <c:pt idx="112">
                  <c:v>10.243</c:v>
                </c:pt>
                <c:pt idx="113">
                  <c:v>110.477</c:v>
                </c:pt>
                <c:pt idx="114">
                  <c:v>216.78800000000001</c:v>
                </c:pt>
                <c:pt idx="115">
                  <c:v>140.73699999999999</c:v>
                </c:pt>
                <c:pt idx="116">
                  <c:v>42.396000000000001</c:v>
                </c:pt>
                <c:pt idx="117">
                  <c:v>72.554000000000002</c:v>
                </c:pt>
                <c:pt idx="118">
                  <c:v>68.62</c:v>
                </c:pt>
                <c:pt idx="119">
                  <c:v>49.389000000000003</c:v>
                </c:pt>
                <c:pt idx="120">
                  <c:v>37.588000000000001</c:v>
                </c:pt>
                <c:pt idx="121">
                  <c:v>35.840000000000003</c:v>
                </c:pt>
                <c:pt idx="122">
                  <c:v>46.767000000000003</c:v>
                </c:pt>
                <c:pt idx="123">
                  <c:v>11.364000000000001</c:v>
                </c:pt>
                <c:pt idx="124">
                  <c:v>28.847000000000001</c:v>
                </c:pt>
                <c:pt idx="125">
                  <c:v>24.039000000000001</c:v>
                </c:pt>
                <c:pt idx="126">
                  <c:v>17.920000000000002</c:v>
                </c:pt>
                <c:pt idx="127">
                  <c:v>21.853999999999999</c:v>
                </c:pt>
                <c:pt idx="128">
                  <c:v>17.483000000000001</c:v>
                </c:pt>
                <c:pt idx="129">
                  <c:v>13.986000000000001</c:v>
                </c:pt>
                <c:pt idx="130">
                  <c:v>10.053000000000001</c:v>
                </c:pt>
                <c:pt idx="131">
                  <c:v>11.364000000000001</c:v>
                </c:pt>
                <c:pt idx="132">
                  <c:v>119.755</c:v>
                </c:pt>
                <c:pt idx="133">
                  <c:v>221.904</c:v>
                </c:pt>
                <c:pt idx="134">
                  <c:v>151.47499999999999</c:v>
                </c:pt>
                <c:pt idx="135">
                  <c:v>74.676000000000002</c:v>
                </c:pt>
                <c:pt idx="136">
                  <c:v>60.164999999999999</c:v>
                </c:pt>
                <c:pt idx="137">
                  <c:v>77.507000000000005</c:v>
                </c:pt>
                <c:pt idx="138">
                  <c:v>79.984999999999999</c:v>
                </c:pt>
                <c:pt idx="139">
                  <c:v>35.744999999999997</c:v>
                </c:pt>
                <c:pt idx="140">
                  <c:v>21.588999999999999</c:v>
                </c:pt>
                <c:pt idx="141">
                  <c:v>25.835999999999999</c:v>
                </c:pt>
                <c:pt idx="142">
                  <c:v>23.712</c:v>
                </c:pt>
                <c:pt idx="143">
                  <c:v>51.317999999999998</c:v>
                </c:pt>
                <c:pt idx="144">
                  <c:v>14.157</c:v>
                </c:pt>
                <c:pt idx="145">
                  <c:v>23.358000000000001</c:v>
                </c:pt>
                <c:pt idx="146">
                  <c:v>16.988</c:v>
                </c:pt>
                <c:pt idx="147">
                  <c:v>12.741</c:v>
                </c:pt>
                <c:pt idx="148">
                  <c:v>19.111000000000001</c:v>
                </c:pt>
                <c:pt idx="149">
                  <c:v>15.218</c:v>
                </c:pt>
                <c:pt idx="150">
                  <c:v>10.263999999999999</c:v>
                </c:pt>
                <c:pt idx="151">
                  <c:v>106.53</c:v>
                </c:pt>
                <c:pt idx="152">
                  <c:v>194.38</c:v>
                </c:pt>
                <c:pt idx="153">
                  <c:v>156.32499999999999</c:v>
                </c:pt>
                <c:pt idx="154">
                  <c:v>103.346</c:v>
                </c:pt>
                <c:pt idx="155">
                  <c:v>47.755000000000003</c:v>
                </c:pt>
                <c:pt idx="156">
                  <c:v>57.456000000000003</c:v>
                </c:pt>
                <c:pt idx="157">
                  <c:v>52.232999999999997</c:v>
                </c:pt>
                <c:pt idx="158">
                  <c:v>34.323999999999998</c:v>
                </c:pt>
                <c:pt idx="159">
                  <c:v>32.459000000000003</c:v>
                </c:pt>
                <c:pt idx="160">
                  <c:v>20.146999999999998</c:v>
                </c:pt>
                <c:pt idx="161">
                  <c:v>36.936</c:v>
                </c:pt>
                <c:pt idx="162">
                  <c:v>19.401</c:v>
                </c:pt>
                <c:pt idx="163">
                  <c:v>22.757999999999999</c:v>
                </c:pt>
                <c:pt idx="164">
                  <c:v>33.578000000000003</c:v>
                </c:pt>
                <c:pt idx="165">
                  <c:v>15.67</c:v>
                </c:pt>
                <c:pt idx="166">
                  <c:v>12.311999999999999</c:v>
                </c:pt>
                <c:pt idx="167">
                  <c:v>15.297000000000001</c:v>
                </c:pt>
                <c:pt idx="168">
                  <c:v>15.297000000000001</c:v>
                </c:pt>
                <c:pt idx="169">
                  <c:v>10.446999999999999</c:v>
                </c:pt>
                <c:pt idx="170">
                  <c:v>91.033000000000001</c:v>
                </c:pt>
                <c:pt idx="171">
                  <c:v>202.357</c:v>
                </c:pt>
                <c:pt idx="172">
                  <c:v>143.608</c:v>
                </c:pt>
                <c:pt idx="173">
                  <c:v>60.668999999999997</c:v>
                </c:pt>
                <c:pt idx="174">
                  <c:v>70.652000000000001</c:v>
                </c:pt>
                <c:pt idx="175">
                  <c:v>56.061</c:v>
                </c:pt>
                <c:pt idx="176">
                  <c:v>80.251999999999995</c:v>
                </c:pt>
                <c:pt idx="177">
                  <c:v>73.34</c:v>
                </c:pt>
                <c:pt idx="178">
                  <c:v>36.478000000000002</c:v>
                </c:pt>
                <c:pt idx="179">
                  <c:v>31.102</c:v>
                </c:pt>
                <c:pt idx="180">
                  <c:v>11.519</c:v>
                </c:pt>
                <c:pt idx="181">
                  <c:v>19.582999999999998</c:v>
                </c:pt>
                <c:pt idx="182">
                  <c:v>19.966999999999999</c:v>
                </c:pt>
                <c:pt idx="183">
                  <c:v>26.111000000000001</c:v>
                </c:pt>
                <c:pt idx="184">
                  <c:v>21.503</c:v>
                </c:pt>
                <c:pt idx="185">
                  <c:v>23.039000000000001</c:v>
                </c:pt>
                <c:pt idx="186">
                  <c:v>13.823</c:v>
                </c:pt>
                <c:pt idx="187">
                  <c:v>13.439</c:v>
                </c:pt>
                <c:pt idx="188">
                  <c:v>9.5990000000000002</c:v>
                </c:pt>
                <c:pt idx="189">
                  <c:v>96.382999999999996</c:v>
                </c:pt>
                <c:pt idx="190">
                  <c:v>194.16</c:v>
                </c:pt>
                <c:pt idx="191">
                  <c:v>147.095</c:v>
                </c:pt>
                <c:pt idx="192">
                  <c:v>106.732</c:v>
                </c:pt>
                <c:pt idx="193">
                  <c:v>52.329000000000001</c:v>
                </c:pt>
                <c:pt idx="194">
                  <c:v>59.826999999999998</c:v>
                </c:pt>
                <c:pt idx="195">
                  <c:v>40.363</c:v>
                </c:pt>
                <c:pt idx="196">
                  <c:v>28.716999999999999</c:v>
                </c:pt>
                <c:pt idx="197">
                  <c:v>49.137999999999998</c:v>
                </c:pt>
                <c:pt idx="198">
                  <c:v>17.23</c:v>
                </c:pt>
                <c:pt idx="199">
                  <c:v>17.709</c:v>
                </c:pt>
                <c:pt idx="200">
                  <c:v>16.113</c:v>
                </c:pt>
                <c:pt idx="201">
                  <c:v>21.696999999999999</c:v>
                </c:pt>
                <c:pt idx="202">
                  <c:v>16.751999999999999</c:v>
                </c:pt>
                <c:pt idx="203">
                  <c:v>21.378</c:v>
                </c:pt>
                <c:pt idx="204">
                  <c:v>18.984999999999999</c:v>
                </c:pt>
                <c:pt idx="205">
                  <c:v>19.623000000000001</c:v>
                </c:pt>
                <c:pt idx="206">
                  <c:v>13.242000000000001</c:v>
                </c:pt>
                <c:pt idx="207">
                  <c:v>8.2959999999999994</c:v>
                </c:pt>
                <c:pt idx="208">
                  <c:v>101.788</c:v>
                </c:pt>
                <c:pt idx="209">
                  <c:v>203.00800000000001</c:v>
                </c:pt>
                <c:pt idx="210">
                  <c:v>126.764</c:v>
                </c:pt>
                <c:pt idx="211">
                  <c:v>131.10300000000001</c:v>
                </c:pt>
                <c:pt idx="212">
                  <c:v>68.805999999999997</c:v>
                </c:pt>
                <c:pt idx="213">
                  <c:v>63.226999999999997</c:v>
                </c:pt>
                <c:pt idx="214">
                  <c:v>52.378999999999998</c:v>
                </c:pt>
                <c:pt idx="215">
                  <c:v>32.542999999999999</c:v>
                </c:pt>
                <c:pt idx="216">
                  <c:v>48.35</c:v>
                </c:pt>
                <c:pt idx="217">
                  <c:v>23.555</c:v>
                </c:pt>
                <c:pt idx="218">
                  <c:v>14.257</c:v>
                </c:pt>
                <c:pt idx="219">
                  <c:v>36.881999999999998</c:v>
                </c:pt>
                <c:pt idx="220">
                  <c:v>30.064</c:v>
                </c:pt>
                <c:pt idx="221">
                  <c:v>22.934999999999999</c:v>
                </c:pt>
                <c:pt idx="222">
                  <c:v>19.526</c:v>
                </c:pt>
                <c:pt idx="223">
                  <c:v>18.905999999999999</c:v>
                </c:pt>
                <c:pt idx="224">
                  <c:v>13.016999999999999</c:v>
                </c:pt>
                <c:pt idx="225">
                  <c:v>12.087999999999999</c:v>
                </c:pt>
                <c:pt idx="226">
                  <c:v>9.6080000000000005</c:v>
                </c:pt>
                <c:pt idx="227">
                  <c:v>111.577</c:v>
                </c:pt>
                <c:pt idx="228">
                  <c:v>200.084</c:v>
                </c:pt>
                <c:pt idx="229">
                  <c:v>153.96299999999999</c:v>
                </c:pt>
                <c:pt idx="230">
                  <c:v>65.450999999999993</c:v>
                </c:pt>
                <c:pt idx="231">
                  <c:v>95.293999999999997</c:v>
                </c:pt>
                <c:pt idx="232">
                  <c:v>70.876999999999995</c:v>
                </c:pt>
                <c:pt idx="233">
                  <c:v>63.076999999999998</c:v>
                </c:pt>
                <c:pt idx="234">
                  <c:v>64.094999999999999</c:v>
                </c:pt>
                <c:pt idx="235">
                  <c:v>31.2</c:v>
                </c:pt>
                <c:pt idx="236">
                  <c:v>20.347999999999999</c:v>
                </c:pt>
                <c:pt idx="237">
                  <c:v>19.329999999999998</c:v>
                </c:pt>
                <c:pt idx="238">
                  <c:v>12.548</c:v>
                </c:pt>
                <c:pt idx="239">
                  <c:v>32.216999999999999</c:v>
                </c:pt>
                <c:pt idx="240">
                  <c:v>24.417000000000002</c:v>
                </c:pt>
                <c:pt idx="241">
                  <c:v>18.652000000000001</c:v>
                </c:pt>
                <c:pt idx="242">
                  <c:v>17.295000000000002</c:v>
                </c:pt>
                <c:pt idx="243">
                  <c:v>18.312999999999999</c:v>
                </c:pt>
                <c:pt idx="244">
                  <c:v>13.904</c:v>
                </c:pt>
                <c:pt idx="245">
                  <c:v>11.191000000000001</c:v>
                </c:pt>
                <c:pt idx="246">
                  <c:v>107.84399999999999</c:v>
                </c:pt>
                <c:pt idx="247">
                  <c:v>232.32900000000001</c:v>
                </c:pt>
                <c:pt idx="248">
                  <c:v>141.95099999999999</c:v>
                </c:pt>
                <c:pt idx="249">
                  <c:v>144.93600000000001</c:v>
                </c:pt>
                <c:pt idx="250">
                  <c:v>71.141000000000005</c:v>
                </c:pt>
                <c:pt idx="251">
                  <c:v>59.865000000000002</c:v>
                </c:pt>
                <c:pt idx="252">
                  <c:v>25.87</c:v>
                </c:pt>
                <c:pt idx="253">
                  <c:v>54.89</c:v>
                </c:pt>
                <c:pt idx="254">
                  <c:v>53.563000000000002</c:v>
                </c:pt>
                <c:pt idx="255">
                  <c:v>27.196000000000002</c:v>
                </c:pt>
                <c:pt idx="256">
                  <c:v>21.89</c:v>
                </c:pt>
                <c:pt idx="257">
                  <c:v>27.03</c:v>
                </c:pt>
                <c:pt idx="258">
                  <c:v>31.341999999999999</c:v>
                </c:pt>
                <c:pt idx="259">
                  <c:v>14.427</c:v>
                </c:pt>
                <c:pt idx="260">
                  <c:v>20.728999999999999</c:v>
                </c:pt>
                <c:pt idx="261">
                  <c:v>14.427</c:v>
                </c:pt>
                <c:pt idx="262">
                  <c:v>16.417000000000002</c:v>
                </c:pt>
                <c:pt idx="263">
                  <c:v>12.603</c:v>
                </c:pt>
                <c:pt idx="264">
                  <c:v>12.935</c:v>
                </c:pt>
                <c:pt idx="265">
                  <c:v>112.267</c:v>
                </c:pt>
                <c:pt idx="266">
                  <c:v>206.88</c:v>
                </c:pt>
                <c:pt idx="267">
                  <c:v>144.376</c:v>
                </c:pt>
                <c:pt idx="268">
                  <c:v>72.998000000000005</c:v>
                </c:pt>
                <c:pt idx="269">
                  <c:v>68.876000000000005</c:v>
                </c:pt>
                <c:pt idx="270">
                  <c:v>59.353000000000002</c:v>
                </c:pt>
                <c:pt idx="271">
                  <c:v>50.496000000000002</c:v>
                </c:pt>
                <c:pt idx="272">
                  <c:v>46.859000000000002</c:v>
                </c:pt>
                <c:pt idx="273">
                  <c:v>34.204000000000001</c:v>
                </c:pt>
                <c:pt idx="274">
                  <c:v>28.425000000000001</c:v>
                </c:pt>
                <c:pt idx="275">
                  <c:v>25.977</c:v>
                </c:pt>
                <c:pt idx="276">
                  <c:v>22.233000000000001</c:v>
                </c:pt>
                <c:pt idx="277">
                  <c:v>22.196999999999999</c:v>
                </c:pt>
                <c:pt idx="278">
                  <c:v>20.774000000000001</c:v>
                </c:pt>
                <c:pt idx="279">
                  <c:v>20.306000000000001</c:v>
                </c:pt>
                <c:pt idx="280">
                  <c:v>16.634</c:v>
                </c:pt>
                <c:pt idx="281">
                  <c:v>16.148</c:v>
                </c:pt>
                <c:pt idx="282">
                  <c:v>12.871</c:v>
                </c:pt>
                <c:pt idx="283">
                  <c:v>10.045</c:v>
                </c:pt>
                <c:pt idx="284">
                  <c:v>102.19799999999999</c:v>
                </c:pt>
              </c:numCache>
            </c:numRef>
          </c:xVal>
          <c:yVal>
            <c:numRef>
              <c:f>Sheet1!$P$2:$P$286</c:f>
              <c:numCache>
                <c:formatCode>General</c:formatCode>
                <c:ptCount val="285"/>
                <c:pt idx="266">
                  <c:v>1</c:v>
                </c:pt>
                <c:pt idx="267">
                  <c:v>2</c:v>
                </c:pt>
                <c:pt idx="268">
                  <c:v>3</c:v>
                </c:pt>
                <c:pt idx="269">
                  <c:v>4</c:v>
                </c:pt>
                <c:pt idx="270">
                  <c:v>5</c:v>
                </c:pt>
                <c:pt idx="271">
                  <c:v>6</c:v>
                </c:pt>
                <c:pt idx="272">
                  <c:v>7</c:v>
                </c:pt>
                <c:pt idx="273">
                  <c:v>8</c:v>
                </c:pt>
                <c:pt idx="274">
                  <c:v>9</c:v>
                </c:pt>
                <c:pt idx="275">
                  <c:v>10</c:v>
                </c:pt>
                <c:pt idx="276">
                  <c:v>11</c:v>
                </c:pt>
                <c:pt idx="277">
                  <c:v>12</c:v>
                </c:pt>
                <c:pt idx="278">
                  <c:v>13</c:v>
                </c:pt>
                <c:pt idx="279">
                  <c:v>14</c:v>
                </c:pt>
                <c:pt idx="280">
                  <c:v>15</c:v>
                </c:pt>
                <c:pt idx="281">
                  <c:v>16</c:v>
                </c:pt>
                <c:pt idx="282">
                  <c:v>17</c:v>
                </c:pt>
                <c:pt idx="283">
                  <c:v>18</c:v>
                </c:pt>
                <c:pt idx="284">
                  <c:v>19</c:v>
                </c:pt>
              </c:numCache>
            </c:numRef>
          </c:yVal>
          <c:smooth val="0"/>
          <c:extLst>
            <c:ext xmlns:c16="http://schemas.microsoft.com/office/drawing/2014/chart" uri="{C3380CC4-5D6E-409C-BE32-E72D297353CC}">
              <c16:uniqueId val="{00000012-7F9D-4617-BBCC-2FF8A38FFD9E}"/>
            </c:ext>
          </c:extLst>
        </c:ser>
        <c:dLbls>
          <c:showLegendKey val="0"/>
          <c:showVal val="0"/>
          <c:showCatName val="0"/>
          <c:showSerName val="0"/>
          <c:showPercent val="0"/>
          <c:showBubbleSize val="0"/>
        </c:dLbls>
        <c:axId val="984868303"/>
        <c:axId val="1"/>
      </c:scatterChart>
      <c:valAx>
        <c:axId val="984868303"/>
        <c:scaling>
          <c:orientation val="minMax"/>
          <c:max val="350"/>
          <c:min val="0"/>
        </c:scaling>
        <c:delete val="0"/>
        <c:axPos val="t"/>
        <c:numFmt formatCode="General" sourceLinked="1"/>
        <c:majorTickMark val="out"/>
        <c:minorTickMark val="out"/>
        <c:tickLblPos val="none"/>
        <c:spPr>
          <a:ln w="2970">
            <a:solidFill>
              <a:schemeClr val="tx1"/>
            </a:solidFill>
            <a:prstDash val="solid"/>
          </a:ln>
        </c:spPr>
        <c:crossAx val="1"/>
        <c:crosses val="autoZero"/>
        <c:crossBetween val="midCat"/>
        <c:majorUnit val="10"/>
        <c:minorUnit val="5"/>
      </c:valAx>
      <c:valAx>
        <c:axId val="1"/>
        <c:scaling>
          <c:orientation val="maxMin"/>
          <c:max val="19"/>
        </c:scaling>
        <c:delete val="0"/>
        <c:axPos val="l"/>
        <c:majorGridlines>
          <c:spPr>
            <a:ln w="2970">
              <a:solidFill>
                <a:schemeClr val="tx1"/>
              </a:solidFill>
              <a:prstDash val="solid"/>
            </a:ln>
          </c:spPr>
        </c:majorGridlines>
        <c:numFmt formatCode="General" sourceLinked="1"/>
        <c:majorTickMark val="none"/>
        <c:minorTickMark val="none"/>
        <c:tickLblPos val="none"/>
        <c:spPr>
          <a:ln w="5939">
            <a:noFill/>
          </a:ln>
        </c:spPr>
        <c:crossAx val="984868303"/>
        <c:crosses val="autoZero"/>
        <c:crossBetween val="midCat"/>
        <c:majorUnit val="1"/>
      </c:valAx>
      <c:spPr>
        <a:noFill/>
        <a:ln w="23757">
          <a:noFill/>
        </a:ln>
      </c:spPr>
    </c:plotArea>
    <c:plotVisOnly val="1"/>
    <c:dispBlanksAs val="gap"/>
    <c:showDLblsOverMax val="0"/>
  </c:chart>
  <c:spPr>
    <a:noFill/>
    <a:ln>
      <a:noFill/>
    </a:ln>
  </c:spPr>
  <c:txPr>
    <a:bodyPr/>
    <a:lstStyle/>
    <a:p>
      <a:pPr>
        <a:defRPr sz="2151" b="1" i="0" u="none" strike="noStrike" baseline="0">
          <a:solidFill>
            <a:schemeClr val="tx1"/>
          </a:solidFill>
          <a:latin typeface="Tahoma"/>
          <a:ea typeface="Tahoma"/>
          <a:cs typeface="Tahoma"/>
        </a:defRPr>
      </a:pPr>
      <a:endParaRPr lang="cs-CZ"/>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Hodnota</c:v>
                </c:pt>
              </c:strCache>
            </c:strRef>
          </c:tx>
          <c:spPr>
            <a:solidFill>
              <a:schemeClr val="accent3"/>
            </a:solidFill>
            <a:ln>
              <a:solidFill>
                <a:schemeClr val="bg1"/>
              </a:solidFill>
            </a:ln>
          </c:spPr>
          <c:invertIfNegative val="0"/>
          <c:dLbls>
            <c:numFmt formatCode="0.0&quot; &quot;%" sourceLinked="0"/>
            <c:spPr>
              <a:noFill/>
              <a:ln>
                <a:noFill/>
              </a:ln>
              <a:effectLst/>
            </c:spPr>
            <c:txPr>
              <a:bodyPr/>
              <a:lstStyle/>
              <a:p>
                <a:pPr>
                  <a:defRPr sz="1200">
                    <a:solidFill>
                      <a:schemeClr val="accent3"/>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List1!$A$2:$A$15</c:f>
              <c:strCache>
                <c:ptCount val="14"/>
                <c:pt idx="0">
                  <c:v>Liberecký kraj</c:v>
                </c:pt>
                <c:pt idx="1">
                  <c:v>Karlovarský kraj</c:v>
                </c:pt>
                <c:pt idx="2">
                  <c:v>Ústecký kraj</c:v>
                </c:pt>
                <c:pt idx="3">
                  <c:v>Moravskoslezský kraj</c:v>
                </c:pt>
                <c:pt idx="4">
                  <c:v>Zlínský kraj</c:v>
                </c:pt>
                <c:pt idx="5">
                  <c:v>Olomoucký kraj</c:v>
                </c:pt>
                <c:pt idx="6">
                  <c:v>Plzeňský kraj</c:v>
                </c:pt>
                <c:pt idx="7">
                  <c:v>Jihomoravský kraj</c:v>
                </c:pt>
                <c:pt idx="8">
                  <c:v>Pardubický kraj</c:v>
                </c:pt>
                <c:pt idx="9">
                  <c:v>Středočeský kraj</c:v>
                </c:pt>
                <c:pt idx="10">
                  <c:v>Jihočeský kraj</c:v>
                </c:pt>
                <c:pt idx="11">
                  <c:v>Královéhradecký kraj</c:v>
                </c:pt>
                <c:pt idx="12">
                  <c:v>Kraj Vysočina</c:v>
                </c:pt>
                <c:pt idx="13">
                  <c:v>Hlavní město Praha</c:v>
                </c:pt>
              </c:strCache>
            </c:strRef>
          </c:cat>
          <c:val>
            <c:numRef>
              <c:f>List1!$B$2:$B$15</c:f>
              <c:numCache>
                <c:formatCode>General</c:formatCode>
                <c:ptCount val="14"/>
                <c:pt idx="0">
                  <c:v>0.182</c:v>
                </c:pt>
                <c:pt idx="1">
                  <c:v>0.17899999999999999</c:v>
                </c:pt>
                <c:pt idx="2">
                  <c:v>0.17599999999999999</c:v>
                </c:pt>
                <c:pt idx="3">
                  <c:v>0.17299999999999999</c:v>
                </c:pt>
                <c:pt idx="4">
                  <c:v>0.16600000000000001</c:v>
                </c:pt>
                <c:pt idx="5">
                  <c:v>0.158</c:v>
                </c:pt>
                <c:pt idx="6">
                  <c:v>0.153</c:v>
                </c:pt>
                <c:pt idx="7">
                  <c:v>0.14899999999999999</c:v>
                </c:pt>
                <c:pt idx="8">
                  <c:v>0.14899999999999999</c:v>
                </c:pt>
                <c:pt idx="9">
                  <c:v>0.14799999999999999</c:v>
                </c:pt>
                <c:pt idx="10">
                  <c:v>0.14399999999999999</c:v>
                </c:pt>
                <c:pt idx="11">
                  <c:v>0.14099999999999999</c:v>
                </c:pt>
                <c:pt idx="12">
                  <c:v>0.14000000000000001</c:v>
                </c:pt>
                <c:pt idx="13">
                  <c:v>0.13800000000000001</c:v>
                </c:pt>
              </c:numCache>
            </c:numRef>
          </c:val>
          <c:extLst>
            <c:ext xmlns:c16="http://schemas.microsoft.com/office/drawing/2014/chart" uri="{C3380CC4-5D6E-409C-BE32-E72D297353CC}">
              <c16:uniqueId val="{00000000-79DC-4014-A9BA-90A648BBC532}"/>
            </c:ext>
          </c:extLst>
        </c:ser>
        <c:dLbls>
          <c:showLegendKey val="0"/>
          <c:showVal val="0"/>
          <c:showCatName val="0"/>
          <c:showSerName val="0"/>
          <c:showPercent val="0"/>
          <c:showBubbleSize val="0"/>
        </c:dLbls>
        <c:gapWidth val="40"/>
        <c:axId val="346603840"/>
        <c:axId val="346604232"/>
      </c:barChart>
      <c:catAx>
        <c:axId val="346603840"/>
        <c:scaling>
          <c:orientation val="maxMin"/>
        </c:scaling>
        <c:delete val="1"/>
        <c:axPos val="l"/>
        <c:numFmt formatCode="General" sourceLinked="1"/>
        <c:majorTickMark val="out"/>
        <c:minorTickMark val="none"/>
        <c:tickLblPos val="none"/>
        <c:crossAx val="346604232"/>
        <c:crosses val="autoZero"/>
        <c:auto val="1"/>
        <c:lblAlgn val="ctr"/>
        <c:lblOffset val="100"/>
        <c:noMultiLvlLbl val="0"/>
      </c:catAx>
      <c:valAx>
        <c:axId val="346604232"/>
        <c:scaling>
          <c:orientation val="minMax"/>
          <c:max val="0.4"/>
        </c:scaling>
        <c:delete val="0"/>
        <c:axPos val="t"/>
        <c:numFmt formatCode="0&quot; &quot;%" sourceLinked="0"/>
        <c:majorTickMark val="out"/>
        <c:minorTickMark val="none"/>
        <c:tickLblPos val="nextTo"/>
        <c:txPr>
          <a:bodyPr/>
          <a:lstStyle/>
          <a:p>
            <a:pPr>
              <a:defRPr sz="1200"/>
            </a:pPr>
            <a:endParaRPr lang="cs-CZ"/>
          </a:p>
        </c:txPr>
        <c:crossAx val="346603840"/>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93828089150756"/>
          <c:y val="6.0681272172058751E-2"/>
          <c:w val="0.78878643415307947"/>
          <c:h val="0.90468985670079005"/>
        </c:manualLayout>
      </c:layout>
      <c:barChart>
        <c:barDir val="bar"/>
        <c:grouping val="clustered"/>
        <c:varyColors val="0"/>
        <c:ser>
          <c:idx val="0"/>
          <c:order val="0"/>
          <c:tx>
            <c:strRef>
              <c:f>List1!$B$1</c:f>
              <c:strCache>
                <c:ptCount val="1"/>
                <c:pt idx="0">
                  <c:v>ČR</c:v>
                </c:pt>
              </c:strCache>
            </c:strRef>
          </c:tx>
          <c:spPr>
            <a:solidFill>
              <a:srgbClr val="037BC1"/>
            </a:solidFill>
            <a:ln>
              <a:solidFill>
                <a:schemeClr val="bg1"/>
              </a:solidFill>
            </a:ln>
          </c:spPr>
          <c:invertIfNegative val="0"/>
          <c:dLbls>
            <c:numFmt formatCode="0.0&quot; &quot;%" sourceLinked="0"/>
            <c:spPr>
              <a:noFill/>
              <a:ln>
                <a:noFill/>
              </a:ln>
              <a:effectLst/>
            </c:spPr>
            <c:txPr>
              <a:bodyPr/>
              <a:lstStyle/>
              <a:p>
                <a:pPr>
                  <a:defRPr sz="1100">
                    <a:solidFill>
                      <a:schemeClr val="tx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List1!$A$2:$A$21</c:f>
              <c:strCache>
                <c:ptCount val="20"/>
                <c:pt idx="0">
                  <c:v>Ischemická choroba srdeční</c:v>
                </c:pt>
                <c:pt idx="1">
                  <c:v>ZN průdušnice, bronchu a plic</c:v>
                </c:pt>
                <c:pt idx="2">
                  <c:v>Následky abúzu alkoholu</c:v>
                </c:pt>
                <c:pt idx="3">
                  <c:v>Sebevražda a sebepoškozování</c:v>
                </c:pt>
                <c:pt idx="4">
                  <c:v>Chronická obstrukční plicní nemoc</c:v>
                </c:pt>
                <c:pt idx="5">
                  <c:v>Úrazy</c:v>
                </c:pt>
                <c:pt idx="6">
                  <c:v>Cévní nemoci mozku</c:v>
                </c:pt>
                <c:pt idx="7">
                  <c:v>ZN rtu‚ dutiny ústní a hltanu</c:v>
                </c:pt>
                <c:pt idx="8">
                  <c:v>Diabetes mellitus</c:v>
                </c:pt>
                <c:pt idx="9">
                  <c:v>ZN jícnu</c:v>
                </c:pt>
                <c:pt idx="10">
                  <c:v>ZN žaludku</c:v>
                </c:pt>
                <c:pt idx="11">
                  <c:v>Dopravní nehody</c:v>
                </c:pt>
                <c:pt idx="12">
                  <c:v>ZN jater</c:v>
                </c:pt>
                <c:pt idx="13">
                  <c:v>Hypertenze</c:v>
                </c:pt>
                <c:pt idx="14">
                  <c:v>Událost nezjištěného úmyslu</c:v>
                </c:pt>
                <c:pt idx="15">
                  <c:v>ZN močového měchýře</c:v>
                </c:pt>
                <c:pt idx="16">
                  <c:v>Jiné a neurčené následky alkoholu</c:v>
                </c:pt>
                <c:pt idx="17">
                  <c:v>Zhoubný melanom kůže</c:v>
                </c:pt>
                <c:pt idx="18">
                  <c:v>Covid-19</c:v>
                </c:pt>
                <c:pt idx="19">
                  <c:v>Jiné</c:v>
                </c:pt>
              </c:strCache>
            </c:strRef>
          </c:cat>
          <c:val>
            <c:numRef>
              <c:f>List1!$B$2:$B$21</c:f>
              <c:numCache>
                <c:formatCode>General</c:formatCode>
                <c:ptCount val="20"/>
                <c:pt idx="0">
                  <c:v>3.1168000000000001E-2</c:v>
                </c:pt>
                <c:pt idx="1">
                  <c:v>3.0275E-2</c:v>
                </c:pt>
                <c:pt idx="2">
                  <c:v>2.6842000000000001E-2</c:v>
                </c:pt>
                <c:pt idx="3">
                  <c:v>1.7288000000000001E-2</c:v>
                </c:pt>
                <c:pt idx="4">
                  <c:v>1.4565E-2</c:v>
                </c:pt>
                <c:pt idx="5">
                  <c:v>1.3334E-2</c:v>
                </c:pt>
                <c:pt idx="6">
                  <c:v>8.7039999999999999E-3</c:v>
                </c:pt>
                <c:pt idx="7">
                  <c:v>7.8370000000000002E-3</c:v>
                </c:pt>
                <c:pt idx="8">
                  <c:v>7.1260000000000004E-3</c:v>
                </c:pt>
                <c:pt idx="9">
                  <c:v>6.051E-3</c:v>
                </c:pt>
                <c:pt idx="10">
                  <c:v>5.9820000000000003E-3</c:v>
                </c:pt>
                <c:pt idx="11">
                  <c:v>5.8950000000000001E-3</c:v>
                </c:pt>
                <c:pt idx="12">
                  <c:v>5.045E-3</c:v>
                </c:pt>
                <c:pt idx="13">
                  <c:v>4.6030000000000003E-3</c:v>
                </c:pt>
                <c:pt idx="14">
                  <c:v>4.4209999999999996E-3</c:v>
                </c:pt>
                <c:pt idx="15">
                  <c:v>4.3689999999999996E-3</c:v>
                </c:pt>
                <c:pt idx="16">
                  <c:v>4.2300000000000003E-3</c:v>
                </c:pt>
                <c:pt idx="17">
                  <c:v>2.5829999999999998E-3</c:v>
                </c:pt>
                <c:pt idx="18">
                  <c:v>2.0110000000000002E-3</c:v>
                </c:pt>
                <c:pt idx="19">
                  <c:v>1.1455E-2</c:v>
                </c:pt>
              </c:numCache>
            </c:numRef>
          </c:val>
          <c:extLst>
            <c:ext xmlns:c16="http://schemas.microsoft.com/office/drawing/2014/chart" uri="{C3380CC4-5D6E-409C-BE32-E72D297353CC}">
              <c16:uniqueId val="{00000000-9605-4865-B998-863DD9548C4D}"/>
            </c:ext>
          </c:extLst>
        </c:ser>
        <c:ser>
          <c:idx val="1"/>
          <c:order val="1"/>
          <c:tx>
            <c:strRef>
              <c:f>List1!$C$1</c:f>
              <c:strCache>
                <c:ptCount val="1"/>
                <c:pt idx="0">
                  <c:v>LBK</c:v>
                </c:pt>
              </c:strCache>
            </c:strRef>
          </c:tx>
          <c:spPr>
            <a:ln>
              <a:solidFill>
                <a:schemeClr val="bg1"/>
              </a:solidFill>
            </a:ln>
          </c:spPr>
          <c:invertIfNegative val="0"/>
          <c:dLbls>
            <c:numFmt formatCode="0.0%" sourceLinked="0"/>
            <c:spPr>
              <a:noFill/>
              <a:ln>
                <a:noFill/>
              </a:ln>
              <a:effectLst/>
            </c:spPr>
            <c:txPr>
              <a:bodyPr wrap="square" lIns="38100" tIns="19050" rIns="38100" bIns="19050" anchor="ctr">
                <a:spAutoFit/>
              </a:bodyPr>
              <a:lstStyle/>
              <a:p>
                <a:pPr>
                  <a:defRPr sz="11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List1!$A$2:$A$21</c:f>
              <c:strCache>
                <c:ptCount val="20"/>
                <c:pt idx="0">
                  <c:v>Ischemická choroba srdeční</c:v>
                </c:pt>
                <c:pt idx="1">
                  <c:v>ZN průdušnice, bronchu a plic</c:v>
                </c:pt>
                <c:pt idx="2">
                  <c:v>Následky abúzu alkoholu</c:v>
                </c:pt>
                <c:pt idx="3">
                  <c:v>Sebevražda a sebepoškozování</c:v>
                </c:pt>
                <c:pt idx="4">
                  <c:v>Chronická obstrukční plicní nemoc</c:v>
                </c:pt>
                <c:pt idx="5">
                  <c:v>Úrazy</c:v>
                </c:pt>
                <c:pt idx="6">
                  <c:v>Cévní nemoci mozku</c:v>
                </c:pt>
                <c:pt idx="7">
                  <c:v>ZN rtu‚ dutiny ústní a hltanu</c:v>
                </c:pt>
                <c:pt idx="8">
                  <c:v>Diabetes mellitus</c:v>
                </c:pt>
                <c:pt idx="9">
                  <c:v>ZN jícnu</c:v>
                </c:pt>
                <c:pt idx="10">
                  <c:v>ZN žaludku</c:v>
                </c:pt>
                <c:pt idx="11">
                  <c:v>Dopravní nehody</c:v>
                </c:pt>
                <c:pt idx="12">
                  <c:v>ZN jater</c:v>
                </c:pt>
                <c:pt idx="13">
                  <c:v>Hypertenze</c:v>
                </c:pt>
                <c:pt idx="14">
                  <c:v>Událost nezjištěného úmyslu</c:v>
                </c:pt>
                <c:pt idx="15">
                  <c:v>ZN močového měchýře</c:v>
                </c:pt>
                <c:pt idx="16">
                  <c:v>Jiné a neurčené následky alkoholu</c:v>
                </c:pt>
                <c:pt idx="17">
                  <c:v>Zhoubný melanom kůže</c:v>
                </c:pt>
                <c:pt idx="18">
                  <c:v>Covid-19</c:v>
                </c:pt>
                <c:pt idx="19">
                  <c:v>Jiné</c:v>
                </c:pt>
              </c:strCache>
            </c:strRef>
          </c:cat>
          <c:val>
            <c:numRef>
              <c:f>List1!$C$2:$C$21</c:f>
              <c:numCache>
                <c:formatCode>General</c:formatCode>
                <c:ptCount val="20"/>
                <c:pt idx="0">
                  <c:v>3.2981999999999997E-2</c:v>
                </c:pt>
                <c:pt idx="1">
                  <c:v>3.5208000000000003E-2</c:v>
                </c:pt>
                <c:pt idx="2">
                  <c:v>3.2375000000000001E-2</c:v>
                </c:pt>
                <c:pt idx="3">
                  <c:v>2.2662000000000002E-2</c:v>
                </c:pt>
                <c:pt idx="4">
                  <c:v>2.1853000000000001E-2</c:v>
                </c:pt>
                <c:pt idx="5">
                  <c:v>1.4164E-2</c:v>
                </c:pt>
                <c:pt idx="6">
                  <c:v>8.6999999999999994E-3</c:v>
                </c:pt>
                <c:pt idx="7">
                  <c:v>7.2839999999999997E-3</c:v>
                </c:pt>
                <c:pt idx="8">
                  <c:v>7.4859999999999996E-3</c:v>
                </c:pt>
                <c:pt idx="9">
                  <c:v>6.4749999999999999E-3</c:v>
                </c:pt>
                <c:pt idx="10">
                  <c:v>4.0460000000000001E-3</c:v>
                </c:pt>
                <c:pt idx="11">
                  <c:v>7.2839999999999997E-3</c:v>
                </c:pt>
                <c:pt idx="12">
                  <c:v>5.6649999999999999E-3</c:v>
                </c:pt>
                <c:pt idx="13">
                  <c:v>5.868E-3</c:v>
                </c:pt>
                <c:pt idx="14">
                  <c:v>4.0400000000000001E-4</c:v>
                </c:pt>
                <c:pt idx="15">
                  <c:v>5.6649999999999999E-3</c:v>
                </c:pt>
                <c:pt idx="16">
                  <c:v>4.0460000000000001E-3</c:v>
                </c:pt>
                <c:pt idx="17">
                  <c:v>4.0460000000000001E-3</c:v>
                </c:pt>
                <c:pt idx="18">
                  <c:v>2.0230000000000001E-3</c:v>
                </c:pt>
                <c:pt idx="19">
                  <c:v>1.1528999999999999E-2</c:v>
                </c:pt>
              </c:numCache>
            </c:numRef>
          </c:val>
          <c:extLst>
            <c:ext xmlns:c16="http://schemas.microsoft.com/office/drawing/2014/chart" uri="{C3380CC4-5D6E-409C-BE32-E72D297353CC}">
              <c16:uniqueId val="{00000001-9605-4865-B998-863DD9548C4D}"/>
            </c:ext>
          </c:extLst>
        </c:ser>
        <c:dLbls>
          <c:showLegendKey val="0"/>
          <c:showVal val="0"/>
          <c:showCatName val="0"/>
          <c:showSerName val="0"/>
          <c:showPercent val="0"/>
          <c:showBubbleSize val="0"/>
        </c:dLbls>
        <c:gapWidth val="40"/>
        <c:axId val="346595216"/>
        <c:axId val="346596784"/>
      </c:barChart>
      <c:catAx>
        <c:axId val="346595216"/>
        <c:scaling>
          <c:orientation val="maxMin"/>
        </c:scaling>
        <c:delete val="1"/>
        <c:axPos val="l"/>
        <c:numFmt formatCode="General" sourceLinked="1"/>
        <c:majorTickMark val="out"/>
        <c:minorTickMark val="none"/>
        <c:tickLblPos val="none"/>
        <c:crossAx val="346596784"/>
        <c:crosses val="autoZero"/>
        <c:auto val="1"/>
        <c:lblAlgn val="ctr"/>
        <c:lblOffset val="100"/>
        <c:noMultiLvlLbl val="0"/>
      </c:catAx>
      <c:valAx>
        <c:axId val="346596784"/>
        <c:scaling>
          <c:orientation val="minMax"/>
        </c:scaling>
        <c:delete val="0"/>
        <c:axPos val="t"/>
        <c:numFmt formatCode="0%" sourceLinked="0"/>
        <c:majorTickMark val="out"/>
        <c:minorTickMark val="none"/>
        <c:tickLblPos val="nextTo"/>
        <c:txPr>
          <a:bodyPr/>
          <a:lstStyle/>
          <a:p>
            <a:pPr>
              <a:defRPr sz="1400"/>
            </a:pPr>
            <a:endParaRPr lang="cs-CZ"/>
          </a:p>
        </c:txPr>
        <c:crossAx val="346595216"/>
        <c:crosses val="autoZero"/>
        <c:crossBetween val="between"/>
      </c:valAx>
    </c:plotArea>
    <c:plotVisOnly val="1"/>
    <c:dispBlanksAs val="gap"/>
    <c:showDLblsOverMax val="0"/>
  </c:chart>
  <c:txPr>
    <a:bodyPr/>
    <a:lstStyle/>
    <a:p>
      <a:pPr>
        <a:defRPr sz="1800"/>
      </a:pPr>
      <a:endParaRPr lang="cs-CZ"/>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7349056769188494E-2"/>
          <c:y val="6.2835126048701118E-2"/>
          <c:w val="0.78878643415307947"/>
          <c:h val="0.90468985670079005"/>
        </c:manualLayout>
      </c:layout>
      <c:barChart>
        <c:barDir val="bar"/>
        <c:grouping val="clustered"/>
        <c:varyColors val="0"/>
        <c:ser>
          <c:idx val="0"/>
          <c:order val="0"/>
          <c:tx>
            <c:strRef>
              <c:f>List1!$B$1</c:f>
              <c:strCache>
                <c:ptCount val="1"/>
                <c:pt idx="0">
                  <c:v>ČR</c:v>
                </c:pt>
              </c:strCache>
            </c:strRef>
          </c:tx>
          <c:spPr>
            <a:solidFill>
              <a:srgbClr val="037BC1"/>
            </a:solidFill>
            <a:ln>
              <a:solidFill>
                <a:schemeClr val="bg1"/>
              </a:solidFill>
            </a:ln>
          </c:spPr>
          <c:invertIfNegative val="0"/>
          <c:dLbls>
            <c:numFmt formatCode="0.0&quot; &quot;%" sourceLinked="0"/>
            <c:spPr>
              <a:noFill/>
              <a:ln>
                <a:noFill/>
              </a:ln>
              <a:effectLst/>
            </c:spPr>
            <c:txPr>
              <a:bodyPr/>
              <a:lstStyle/>
              <a:p>
                <a:pPr>
                  <a:defRPr sz="1100">
                    <a:solidFill>
                      <a:schemeClr val="tx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List1!$A$2:$A$21</c:f>
              <c:strCache>
                <c:ptCount val="20"/>
                <c:pt idx="0">
                  <c:v>ZN průdušnice, bronchu a plic</c:v>
                </c:pt>
                <c:pt idx="1">
                  <c:v>Následky abúzu alkoholu</c:v>
                </c:pt>
                <c:pt idx="2">
                  <c:v>Ischemická choroba srdeční</c:v>
                </c:pt>
                <c:pt idx="3">
                  <c:v>Chronická obstrukční plicní nemoc</c:v>
                </c:pt>
                <c:pt idx="4">
                  <c:v>Cévní nemoci mozku</c:v>
                </c:pt>
                <c:pt idx="5">
                  <c:v>Diabetes mellitus</c:v>
                </c:pt>
                <c:pt idx="6">
                  <c:v>Sebevražda a sebepoškozování</c:v>
                </c:pt>
                <c:pt idx="7">
                  <c:v>Úrazy</c:v>
                </c:pt>
                <c:pt idx="8">
                  <c:v>ZN žaludku</c:v>
                </c:pt>
                <c:pt idx="9">
                  <c:v>ZN jater</c:v>
                </c:pt>
                <c:pt idx="10">
                  <c:v>Hypertenze</c:v>
                </c:pt>
                <c:pt idx="11">
                  <c:v>ZN rtu‚ dutiny ústní a hltanu</c:v>
                </c:pt>
                <c:pt idx="12">
                  <c:v>Jiné a neurčené následky alkoholu</c:v>
                </c:pt>
                <c:pt idx="13">
                  <c:v>Dopravní nehody</c:v>
                </c:pt>
                <c:pt idx="14">
                  <c:v>Zhoubný melanom kůže</c:v>
                </c:pt>
                <c:pt idx="15">
                  <c:v>ZN močového měchýře</c:v>
                </c:pt>
                <c:pt idx="16">
                  <c:v>Covid-19</c:v>
                </c:pt>
                <c:pt idx="17">
                  <c:v>Událost nezjištěného úmyslu</c:v>
                </c:pt>
                <c:pt idx="18">
                  <c:v>ZN hrdla děložního</c:v>
                </c:pt>
                <c:pt idx="19">
                  <c:v>Jiné</c:v>
                </c:pt>
              </c:strCache>
            </c:strRef>
          </c:cat>
          <c:val>
            <c:numRef>
              <c:f>List1!$B$2:$B$21</c:f>
              <c:numCache>
                <c:formatCode>General</c:formatCode>
                <c:ptCount val="20"/>
                <c:pt idx="0">
                  <c:v>1.9123000000000001E-2</c:v>
                </c:pt>
                <c:pt idx="1">
                  <c:v>1.0854000000000001E-2</c:v>
                </c:pt>
                <c:pt idx="2">
                  <c:v>9.1389999999999996E-3</c:v>
                </c:pt>
                <c:pt idx="3">
                  <c:v>8.8369999999999994E-3</c:v>
                </c:pt>
                <c:pt idx="4">
                  <c:v>5.2160000000000002E-3</c:v>
                </c:pt>
                <c:pt idx="5">
                  <c:v>4.1980000000000003E-3</c:v>
                </c:pt>
                <c:pt idx="6">
                  <c:v>3.5200000000000001E-3</c:v>
                </c:pt>
                <c:pt idx="7">
                  <c:v>3.4099999999999998E-3</c:v>
                </c:pt>
                <c:pt idx="8">
                  <c:v>3.3549999999999999E-3</c:v>
                </c:pt>
                <c:pt idx="9">
                  <c:v>2.9150000000000001E-3</c:v>
                </c:pt>
                <c:pt idx="10">
                  <c:v>2.9329999999999998E-3</c:v>
                </c:pt>
                <c:pt idx="11">
                  <c:v>2.2729999999999998E-3</c:v>
                </c:pt>
                <c:pt idx="12">
                  <c:v>2.2179999999999999E-3</c:v>
                </c:pt>
                <c:pt idx="13">
                  <c:v>1.6130000000000001E-3</c:v>
                </c:pt>
                <c:pt idx="14">
                  <c:v>1.5950000000000001E-3</c:v>
                </c:pt>
                <c:pt idx="15">
                  <c:v>1.6130000000000001E-3</c:v>
                </c:pt>
                <c:pt idx="16">
                  <c:v>1.338E-3</c:v>
                </c:pt>
                <c:pt idx="17">
                  <c:v>1.356E-3</c:v>
                </c:pt>
                <c:pt idx="18">
                  <c:v>1.3749999999999999E-3</c:v>
                </c:pt>
                <c:pt idx="19">
                  <c:v>7.7489999999999998E-3</c:v>
                </c:pt>
              </c:numCache>
            </c:numRef>
          </c:val>
          <c:extLst>
            <c:ext xmlns:c16="http://schemas.microsoft.com/office/drawing/2014/chart" uri="{C3380CC4-5D6E-409C-BE32-E72D297353CC}">
              <c16:uniqueId val="{00000000-AA32-4A64-AC36-D0B18949F74B}"/>
            </c:ext>
          </c:extLst>
        </c:ser>
        <c:ser>
          <c:idx val="1"/>
          <c:order val="1"/>
          <c:tx>
            <c:strRef>
              <c:f>List1!$C$1</c:f>
              <c:strCache>
                <c:ptCount val="1"/>
                <c:pt idx="0">
                  <c:v>LBK</c:v>
                </c:pt>
              </c:strCache>
            </c:strRef>
          </c:tx>
          <c:spPr>
            <a:ln>
              <a:solidFill>
                <a:schemeClr val="bg1"/>
              </a:solidFill>
            </a:ln>
          </c:spPr>
          <c:invertIfNegative val="0"/>
          <c:dLbls>
            <c:numFmt formatCode="0.0%" sourceLinked="0"/>
            <c:spPr>
              <a:noFill/>
              <a:ln>
                <a:noFill/>
              </a:ln>
              <a:effectLst/>
            </c:spPr>
            <c:txPr>
              <a:bodyPr wrap="square" lIns="38100" tIns="19050" rIns="38100" bIns="19050" anchor="ctr">
                <a:spAutoFit/>
              </a:bodyPr>
              <a:lstStyle/>
              <a:p>
                <a:pPr>
                  <a:defRPr sz="11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List1!$A$2:$A$21</c:f>
              <c:strCache>
                <c:ptCount val="20"/>
                <c:pt idx="0">
                  <c:v>ZN průdušnice, bronchu a plic</c:v>
                </c:pt>
                <c:pt idx="1">
                  <c:v>Následky abúzu alkoholu</c:v>
                </c:pt>
                <c:pt idx="2">
                  <c:v>Ischemická choroba srdeční</c:v>
                </c:pt>
                <c:pt idx="3">
                  <c:v>Chronická obstrukční plicní nemoc</c:v>
                </c:pt>
                <c:pt idx="4">
                  <c:v>Cévní nemoci mozku</c:v>
                </c:pt>
                <c:pt idx="5">
                  <c:v>Diabetes mellitus</c:v>
                </c:pt>
                <c:pt idx="6">
                  <c:v>Sebevražda a sebepoškozování</c:v>
                </c:pt>
                <c:pt idx="7">
                  <c:v>Úrazy</c:v>
                </c:pt>
                <c:pt idx="8">
                  <c:v>ZN žaludku</c:v>
                </c:pt>
                <c:pt idx="9">
                  <c:v>ZN jater</c:v>
                </c:pt>
                <c:pt idx="10">
                  <c:v>Hypertenze</c:v>
                </c:pt>
                <c:pt idx="11">
                  <c:v>ZN rtu‚ dutiny ústní a hltanu</c:v>
                </c:pt>
                <c:pt idx="12">
                  <c:v>Jiné a neurčené následky alkoholu</c:v>
                </c:pt>
                <c:pt idx="13">
                  <c:v>Dopravní nehody</c:v>
                </c:pt>
                <c:pt idx="14">
                  <c:v>Zhoubný melanom kůže</c:v>
                </c:pt>
                <c:pt idx="15">
                  <c:v>ZN močového měchýře</c:v>
                </c:pt>
                <c:pt idx="16">
                  <c:v>Covid-19</c:v>
                </c:pt>
                <c:pt idx="17">
                  <c:v>Událost nezjištěného úmyslu</c:v>
                </c:pt>
                <c:pt idx="18">
                  <c:v>ZN hrdla děložního</c:v>
                </c:pt>
                <c:pt idx="19">
                  <c:v>Jiné</c:v>
                </c:pt>
              </c:strCache>
            </c:strRef>
          </c:cat>
          <c:val>
            <c:numRef>
              <c:f>List1!$C$2:$C$21</c:f>
              <c:numCache>
                <c:formatCode>General</c:formatCode>
                <c:ptCount val="20"/>
                <c:pt idx="0">
                  <c:v>2.8330999999999999E-2</c:v>
                </c:pt>
                <c:pt idx="1">
                  <c:v>1.328E-2</c:v>
                </c:pt>
                <c:pt idx="2">
                  <c:v>1.328E-2</c:v>
                </c:pt>
                <c:pt idx="3">
                  <c:v>1.2394000000000001E-2</c:v>
                </c:pt>
                <c:pt idx="4">
                  <c:v>6.4180000000000001E-3</c:v>
                </c:pt>
                <c:pt idx="5">
                  <c:v>3.7620000000000002E-3</c:v>
                </c:pt>
                <c:pt idx="6">
                  <c:v>3.9839999999999997E-3</c:v>
                </c:pt>
                <c:pt idx="7">
                  <c:v>4.4260000000000002E-3</c:v>
                </c:pt>
                <c:pt idx="8">
                  <c:v>3.5409999999999999E-3</c:v>
                </c:pt>
                <c:pt idx="9">
                  <c:v>4.8690000000000001E-3</c:v>
                </c:pt>
                <c:pt idx="10">
                  <c:v>3.32E-3</c:v>
                </c:pt>
                <c:pt idx="11">
                  <c:v>1.328E-3</c:v>
                </c:pt>
                <c:pt idx="12">
                  <c:v>8.8500000000000004E-4</c:v>
                </c:pt>
                <c:pt idx="13">
                  <c:v>8.8500000000000004E-4</c:v>
                </c:pt>
                <c:pt idx="14">
                  <c:v>2.2130000000000001E-3</c:v>
                </c:pt>
                <c:pt idx="15">
                  <c:v>4.4260000000000002E-3</c:v>
                </c:pt>
                <c:pt idx="16">
                  <c:v>2.6559999999999999E-3</c:v>
                </c:pt>
                <c:pt idx="17">
                  <c:v>4.4200000000000001E-4</c:v>
                </c:pt>
                <c:pt idx="18">
                  <c:v>8.8500000000000004E-4</c:v>
                </c:pt>
                <c:pt idx="19">
                  <c:v>7.9620000000000003E-3</c:v>
                </c:pt>
              </c:numCache>
            </c:numRef>
          </c:val>
          <c:extLst>
            <c:ext xmlns:c16="http://schemas.microsoft.com/office/drawing/2014/chart" uri="{C3380CC4-5D6E-409C-BE32-E72D297353CC}">
              <c16:uniqueId val="{00000001-AA32-4A64-AC36-D0B18949F74B}"/>
            </c:ext>
          </c:extLst>
        </c:ser>
        <c:dLbls>
          <c:showLegendKey val="0"/>
          <c:showVal val="0"/>
          <c:showCatName val="0"/>
          <c:showSerName val="0"/>
          <c:showPercent val="0"/>
          <c:showBubbleSize val="0"/>
        </c:dLbls>
        <c:gapWidth val="40"/>
        <c:axId val="346595216"/>
        <c:axId val="346596784"/>
      </c:barChart>
      <c:catAx>
        <c:axId val="346595216"/>
        <c:scaling>
          <c:orientation val="maxMin"/>
        </c:scaling>
        <c:delete val="1"/>
        <c:axPos val="l"/>
        <c:numFmt formatCode="General" sourceLinked="1"/>
        <c:majorTickMark val="out"/>
        <c:minorTickMark val="none"/>
        <c:tickLblPos val="none"/>
        <c:crossAx val="346596784"/>
        <c:crosses val="autoZero"/>
        <c:auto val="1"/>
        <c:lblAlgn val="ctr"/>
        <c:lblOffset val="100"/>
        <c:noMultiLvlLbl val="0"/>
      </c:catAx>
      <c:valAx>
        <c:axId val="346596784"/>
        <c:scaling>
          <c:orientation val="minMax"/>
        </c:scaling>
        <c:delete val="0"/>
        <c:axPos val="t"/>
        <c:numFmt formatCode="0%" sourceLinked="0"/>
        <c:majorTickMark val="out"/>
        <c:minorTickMark val="none"/>
        <c:tickLblPos val="nextTo"/>
        <c:txPr>
          <a:bodyPr/>
          <a:lstStyle/>
          <a:p>
            <a:pPr>
              <a:defRPr sz="1400"/>
            </a:pPr>
            <a:endParaRPr lang="cs-CZ"/>
          </a:p>
        </c:txPr>
        <c:crossAx val="346595216"/>
        <c:crosses val="autoZero"/>
        <c:crossBetween val="between"/>
        <c:majorUnit val="1.0000000000000002E-2"/>
      </c:valAx>
    </c:plotArea>
    <c:plotVisOnly val="1"/>
    <c:dispBlanksAs val="gap"/>
    <c:showDLblsOverMax val="0"/>
  </c:chart>
  <c:txPr>
    <a:bodyPr/>
    <a:lstStyle/>
    <a:p>
      <a:pPr>
        <a:defRPr sz="1800"/>
      </a:pPr>
      <a:endParaRPr lang="cs-CZ"/>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61946902654868"/>
          <c:y val="6.5268065268065265E-2"/>
          <c:w val="0.86283185840707965"/>
          <c:h val="0.81585081585081587"/>
        </c:manualLayout>
      </c:layout>
      <c:lineChart>
        <c:grouping val="standard"/>
        <c:varyColors val="0"/>
        <c:ser>
          <c:idx val="0"/>
          <c:order val="0"/>
          <c:tx>
            <c:strRef>
              <c:f>Sheet1!$A$2</c:f>
              <c:strCache>
                <c:ptCount val="1"/>
                <c:pt idx="0">
                  <c:v>i</c:v>
                </c:pt>
              </c:strCache>
            </c:strRef>
          </c:tx>
          <c:spPr>
            <a:ln w="28575">
              <a:solidFill>
                <a:srgbClr val="0000FF"/>
              </a:solidFill>
              <a:prstDash val="solid"/>
            </a:ln>
          </c:spPr>
          <c:marker>
            <c:symbol val="diamond"/>
            <c:size val="4"/>
            <c:spPr>
              <a:solidFill>
                <a:srgbClr val="0000FF"/>
              </a:solidFill>
              <a:ln w="15875">
                <a:solidFill>
                  <a:srgbClr val="0000FF"/>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Sheet1!$C$2:$AS$2</c:f>
              <c:numCache>
                <c:formatCode>General</c:formatCode>
                <c:ptCount val="43"/>
                <c:pt idx="0">
                  <c:v>19.736930000000001</c:v>
                </c:pt>
                <c:pt idx="1">
                  <c:v>21.960149999999999</c:v>
                </c:pt>
                <c:pt idx="2">
                  <c:v>23.67435</c:v>
                </c:pt>
                <c:pt idx="3">
                  <c:v>19.85547</c:v>
                </c:pt>
                <c:pt idx="4">
                  <c:v>25.300149999999999</c:v>
                </c:pt>
                <c:pt idx="5">
                  <c:v>17.871870000000001</c:v>
                </c:pt>
                <c:pt idx="6">
                  <c:v>24.723240000000001</c:v>
                </c:pt>
                <c:pt idx="7">
                  <c:v>22.817820000000001</c:v>
                </c:pt>
                <c:pt idx="8">
                  <c:v>19.12002</c:v>
                </c:pt>
                <c:pt idx="9">
                  <c:v>22.25705</c:v>
                </c:pt>
                <c:pt idx="10">
                  <c:v>25.580349999999999</c:v>
                </c:pt>
                <c:pt idx="11">
                  <c:v>22.79119</c:v>
                </c:pt>
                <c:pt idx="12">
                  <c:v>36.797780000000003</c:v>
                </c:pt>
                <c:pt idx="13">
                  <c:v>26.769870000000001</c:v>
                </c:pt>
                <c:pt idx="14">
                  <c:v>22.685199999999998</c:v>
                </c:pt>
                <c:pt idx="15">
                  <c:v>24.04871</c:v>
                </c:pt>
                <c:pt idx="16">
                  <c:v>19.977209999999999</c:v>
                </c:pt>
                <c:pt idx="17">
                  <c:v>20.875599999999999</c:v>
                </c:pt>
                <c:pt idx="18">
                  <c:v>19.9695</c:v>
                </c:pt>
                <c:pt idx="19">
                  <c:v>19.97739</c:v>
                </c:pt>
                <c:pt idx="20">
                  <c:v>23.212730000000001</c:v>
                </c:pt>
                <c:pt idx="21">
                  <c:v>25.06334</c:v>
                </c:pt>
                <c:pt idx="22">
                  <c:v>21.431049999999999</c:v>
                </c:pt>
                <c:pt idx="23">
                  <c:v>19.151669999999999</c:v>
                </c:pt>
                <c:pt idx="24">
                  <c:v>16.852810000000002</c:v>
                </c:pt>
                <c:pt idx="25">
                  <c:v>19.069240000000001</c:v>
                </c:pt>
                <c:pt idx="26">
                  <c:v>18.541720000000002</c:v>
                </c:pt>
                <c:pt idx="27">
                  <c:v>24.248740000000002</c:v>
                </c:pt>
                <c:pt idx="28">
                  <c:v>18.777329999999999</c:v>
                </c:pt>
                <c:pt idx="29">
                  <c:v>17.391069999999999</c:v>
                </c:pt>
                <c:pt idx="30">
                  <c:v>14.321389999999999</c:v>
                </c:pt>
                <c:pt idx="31">
                  <c:v>17.892690000000002</c:v>
                </c:pt>
                <c:pt idx="32">
                  <c:v>16.108899999999998</c:v>
                </c:pt>
                <c:pt idx="33">
                  <c:v>13.4224</c:v>
                </c:pt>
                <c:pt idx="34">
                  <c:v>15.658200000000001</c:v>
                </c:pt>
                <c:pt idx="35">
                  <c:v>15.180540000000001</c:v>
                </c:pt>
                <c:pt idx="36">
                  <c:v>9.8165200000000006</c:v>
                </c:pt>
                <c:pt idx="37">
                  <c:v>12.47955</c:v>
                </c:pt>
                <c:pt idx="38">
                  <c:v>14.681150000000001</c:v>
                </c:pt>
                <c:pt idx="39">
                  <c:v>10.673360000000001</c:v>
                </c:pt>
                <c:pt idx="40">
                  <c:v>15.808630000000001</c:v>
                </c:pt>
                <c:pt idx="41">
                  <c:v>14.50996</c:v>
                </c:pt>
                <c:pt idx="42">
                  <c:v>10.88485</c:v>
                </c:pt>
              </c:numCache>
            </c:numRef>
          </c:val>
          <c:smooth val="0"/>
          <c:extLst>
            <c:ext xmlns:c16="http://schemas.microsoft.com/office/drawing/2014/chart" uri="{C3380CC4-5D6E-409C-BE32-E72D297353CC}">
              <c16:uniqueId val="{00000000-1982-46C2-88CF-20D6153B9EB4}"/>
            </c:ext>
          </c:extLst>
        </c:ser>
        <c:ser>
          <c:idx val="1"/>
          <c:order val="1"/>
          <c:tx>
            <c:strRef>
              <c:f>Sheet1!$A$3</c:f>
              <c:strCache>
                <c:ptCount val="1"/>
                <c:pt idx="0">
                  <c:v>m</c:v>
                </c:pt>
              </c:strCache>
            </c:strRef>
          </c:tx>
          <c:spPr>
            <a:ln w="28575">
              <a:solidFill>
                <a:srgbClr val="000000"/>
              </a:solidFill>
              <a:prstDash val="solid"/>
            </a:ln>
          </c:spPr>
          <c:marker>
            <c:symbol val="diamond"/>
            <c:size val="4"/>
            <c:spPr>
              <a:solidFill>
                <a:srgbClr val="000000"/>
              </a:solidFill>
              <a:ln w="15875">
                <a:solidFill>
                  <a:srgbClr val="000000"/>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Sheet1!$C$3:$AS$3</c:f>
              <c:numCache>
                <c:formatCode>General</c:formatCode>
                <c:ptCount val="43"/>
                <c:pt idx="0">
                  <c:v>8.9286130000000004</c:v>
                </c:pt>
                <c:pt idx="1">
                  <c:v>7.475797</c:v>
                </c:pt>
                <c:pt idx="2">
                  <c:v>9.7482629999999997</c:v>
                </c:pt>
                <c:pt idx="3">
                  <c:v>13.852650000000001</c:v>
                </c:pt>
                <c:pt idx="4">
                  <c:v>9.2000550000000008</c:v>
                </c:pt>
                <c:pt idx="5">
                  <c:v>10.99808</c:v>
                </c:pt>
                <c:pt idx="6">
                  <c:v>11.903779999999999</c:v>
                </c:pt>
                <c:pt idx="7">
                  <c:v>12.321619999999999</c:v>
                </c:pt>
                <c:pt idx="8">
                  <c:v>10.47049</c:v>
                </c:pt>
                <c:pt idx="9">
                  <c:v>11.80986</c:v>
                </c:pt>
                <c:pt idx="10">
                  <c:v>8.6790489999999991</c:v>
                </c:pt>
                <c:pt idx="11">
                  <c:v>11.3956</c:v>
                </c:pt>
                <c:pt idx="12">
                  <c:v>11.811629999999999</c:v>
                </c:pt>
                <c:pt idx="13">
                  <c:v>9.5282599999999995</c:v>
                </c:pt>
                <c:pt idx="14">
                  <c:v>10.8889</c:v>
                </c:pt>
                <c:pt idx="15">
                  <c:v>6.3524909999999997</c:v>
                </c:pt>
                <c:pt idx="16">
                  <c:v>7.7184670000000004</c:v>
                </c:pt>
                <c:pt idx="17">
                  <c:v>4.5381729999999996</c:v>
                </c:pt>
                <c:pt idx="18">
                  <c:v>5.90008</c:v>
                </c:pt>
                <c:pt idx="19">
                  <c:v>4.9943470000000003</c:v>
                </c:pt>
                <c:pt idx="20">
                  <c:v>9.5581840000000007</c:v>
                </c:pt>
                <c:pt idx="21">
                  <c:v>7.2911539999999997</c:v>
                </c:pt>
                <c:pt idx="22">
                  <c:v>10.031549999999999</c:v>
                </c:pt>
                <c:pt idx="23">
                  <c:v>11.399800000000001</c:v>
                </c:pt>
                <c:pt idx="24">
                  <c:v>6.3767379999999996</c:v>
                </c:pt>
                <c:pt idx="25">
                  <c:v>7.2644719999999996</c:v>
                </c:pt>
                <c:pt idx="26">
                  <c:v>6.7835549999999998</c:v>
                </c:pt>
                <c:pt idx="27">
                  <c:v>9.4300650000000008</c:v>
                </c:pt>
                <c:pt idx="28">
                  <c:v>5.3649509999999996</c:v>
                </c:pt>
                <c:pt idx="29">
                  <c:v>4.4592489999999998</c:v>
                </c:pt>
                <c:pt idx="30">
                  <c:v>5.3705210000000001</c:v>
                </c:pt>
                <c:pt idx="31">
                  <c:v>8.0517099999999999</c:v>
                </c:pt>
                <c:pt idx="32">
                  <c:v>8.0544480000000007</c:v>
                </c:pt>
                <c:pt idx="33">
                  <c:v>2.6844800000000002</c:v>
                </c:pt>
                <c:pt idx="34">
                  <c:v>6.7106589999999997</c:v>
                </c:pt>
                <c:pt idx="35">
                  <c:v>8.0367549999999994</c:v>
                </c:pt>
                <c:pt idx="36">
                  <c:v>5.3544660000000004</c:v>
                </c:pt>
                <c:pt idx="37">
                  <c:v>8.4682689999999994</c:v>
                </c:pt>
                <c:pt idx="38">
                  <c:v>4.4488339999999997</c:v>
                </c:pt>
                <c:pt idx="39">
                  <c:v>4.8919550000000003</c:v>
                </c:pt>
                <c:pt idx="40">
                  <c:v>4.5167529999999996</c:v>
                </c:pt>
                <c:pt idx="41">
                  <c:v>6.1557399999999998</c:v>
                </c:pt>
                <c:pt idx="42">
                  <c:v>3.9185460000000001</c:v>
                </c:pt>
              </c:numCache>
            </c:numRef>
          </c:val>
          <c:smooth val="0"/>
          <c:extLst>
            <c:ext xmlns:c16="http://schemas.microsoft.com/office/drawing/2014/chart" uri="{C3380CC4-5D6E-409C-BE32-E72D297353CC}">
              <c16:uniqueId val="{00000001-1982-46C2-88CF-20D6153B9EB4}"/>
            </c:ext>
          </c:extLst>
        </c:ser>
        <c:dLbls>
          <c:showLegendKey val="0"/>
          <c:showVal val="0"/>
          <c:showCatName val="0"/>
          <c:showSerName val="0"/>
          <c:showPercent val="0"/>
          <c:showBubbleSize val="0"/>
        </c:dLbls>
        <c:marker val="1"/>
        <c:smooth val="0"/>
        <c:axId val="400854576"/>
        <c:axId val="400856536"/>
      </c:lineChart>
      <c:catAx>
        <c:axId val="400854576"/>
        <c:scaling>
          <c:orientation val="minMax"/>
        </c:scaling>
        <c:delete val="0"/>
        <c:axPos val="b"/>
        <c:numFmt formatCode="General" sourceLinked="1"/>
        <c:majorTickMark val="out"/>
        <c:minorTickMark val="none"/>
        <c:tickLblPos val="nextTo"/>
        <c:spPr>
          <a:ln w="3002">
            <a:solidFill>
              <a:schemeClr val="tx1"/>
            </a:solidFill>
            <a:prstDash val="solid"/>
          </a:ln>
        </c:spPr>
        <c:txPr>
          <a:bodyPr rot="-2700000" vert="horz"/>
          <a:lstStyle/>
          <a:p>
            <a:pPr>
              <a:defRPr sz="900" b="1" i="0" u="none" strike="noStrike" baseline="0">
                <a:solidFill>
                  <a:schemeClr val="tx1"/>
                </a:solidFill>
                <a:latin typeface="+mn-lt"/>
                <a:ea typeface="Arial"/>
                <a:cs typeface="Arial"/>
              </a:defRPr>
            </a:pPr>
            <a:endParaRPr lang="cs-CZ"/>
          </a:p>
        </c:txPr>
        <c:crossAx val="400856536"/>
        <c:crosses val="autoZero"/>
        <c:auto val="1"/>
        <c:lblAlgn val="ctr"/>
        <c:lblOffset val="40"/>
        <c:tickLblSkip val="2"/>
        <c:tickMarkSkip val="1"/>
        <c:noMultiLvlLbl val="0"/>
      </c:catAx>
      <c:valAx>
        <c:axId val="400856536"/>
        <c:scaling>
          <c:orientation val="minMax"/>
        </c:scaling>
        <c:delete val="0"/>
        <c:axPos val="l"/>
        <c:majorGridlines>
          <c:spPr>
            <a:ln w="12009">
              <a:solidFill>
                <a:srgbClr val="969696"/>
              </a:solidFill>
              <a:prstDash val="sysDash"/>
            </a:ln>
          </c:spPr>
        </c:majorGridlines>
        <c:numFmt formatCode="0" sourceLinked="0"/>
        <c:majorTickMark val="out"/>
        <c:minorTickMark val="none"/>
        <c:tickLblPos val="nextTo"/>
        <c:spPr>
          <a:ln w="3002">
            <a:solidFill>
              <a:schemeClr val="tx1"/>
            </a:solidFill>
            <a:prstDash val="solid"/>
          </a:ln>
        </c:spPr>
        <c:txPr>
          <a:bodyPr rot="0" vert="horz"/>
          <a:lstStyle/>
          <a:p>
            <a:pPr>
              <a:defRPr sz="1100" b="1" i="0" u="none" strike="noStrike" baseline="0">
                <a:solidFill>
                  <a:schemeClr val="tx1"/>
                </a:solidFill>
                <a:latin typeface="+mn-lt"/>
                <a:ea typeface="Arial"/>
                <a:cs typeface="Arial"/>
              </a:defRPr>
            </a:pPr>
            <a:endParaRPr lang="cs-CZ"/>
          </a:p>
        </c:txPr>
        <c:crossAx val="400854576"/>
        <c:crosses val="autoZero"/>
        <c:crossBetween val="between"/>
      </c:valAx>
      <c:spPr>
        <a:noFill/>
        <a:ln w="24017">
          <a:noFill/>
        </a:ln>
      </c:spPr>
    </c:plotArea>
    <c:plotVisOnly val="1"/>
    <c:dispBlanksAs val="gap"/>
    <c:showDLblsOverMax val="0"/>
  </c:chart>
  <c:spPr>
    <a:noFill/>
    <a:ln>
      <a:noFill/>
    </a:ln>
  </c:spPr>
  <c:txPr>
    <a:bodyPr/>
    <a:lstStyle/>
    <a:p>
      <a:pPr>
        <a:defRPr sz="946" b="1" i="0" u="none" strike="noStrike" baseline="0">
          <a:solidFill>
            <a:schemeClr val="tx1"/>
          </a:solidFill>
          <a:latin typeface="Tahoma"/>
          <a:ea typeface="Tahoma"/>
          <a:cs typeface="Tahoma"/>
        </a:defRPr>
      </a:pPr>
      <a:endParaRPr lang="cs-CZ"/>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61946902654868"/>
          <c:y val="6.5268065268065265E-2"/>
          <c:w val="0.86283185840707965"/>
          <c:h val="0.81585081585081587"/>
        </c:manualLayout>
      </c:layout>
      <c:lineChart>
        <c:grouping val="standard"/>
        <c:varyColors val="0"/>
        <c:ser>
          <c:idx val="0"/>
          <c:order val="0"/>
          <c:tx>
            <c:strRef>
              <c:f>Sheet1!$A$2</c:f>
              <c:strCache>
                <c:ptCount val="1"/>
                <c:pt idx="0">
                  <c:v>i</c:v>
                </c:pt>
              </c:strCache>
            </c:strRef>
          </c:tx>
          <c:spPr>
            <a:ln w="28575">
              <a:solidFill>
                <a:srgbClr val="0000FF"/>
              </a:solidFill>
              <a:prstDash val="solid"/>
            </a:ln>
          </c:spPr>
          <c:marker>
            <c:symbol val="diamond"/>
            <c:size val="4"/>
            <c:spPr>
              <a:solidFill>
                <a:srgbClr val="0000FF"/>
              </a:solidFill>
              <a:ln w="15875">
                <a:solidFill>
                  <a:srgbClr val="0000FF"/>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Sheet1!$C$2:$AS$2</c:f>
              <c:numCache>
                <c:formatCode>General</c:formatCode>
                <c:ptCount val="43"/>
                <c:pt idx="0">
                  <c:v>36.239669999999997</c:v>
                </c:pt>
                <c:pt idx="1">
                  <c:v>32.909829999999999</c:v>
                </c:pt>
                <c:pt idx="2">
                  <c:v>42.451810000000002</c:v>
                </c:pt>
                <c:pt idx="3">
                  <c:v>38.655819999999999</c:v>
                </c:pt>
                <c:pt idx="4">
                  <c:v>40.619689999999999</c:v>
                </c:pt>
                <c:pt idx="5">
                  <c:v>38.593139999999998</c:v>
                </c:pt>
                <c:pt idx="6">
                  <c:v>44.653660000000002</c:v>
                </c:pt>
                <c:pt idx="7">
                  <c:v>47.085720000000002</c:v>
                </c:pt>
                <c:pt idx="8">
                  <c:v>46.519889999999997</c:v>
                </c:pt>
                <c:pt idx="9">
                  <c:v>47.58717</c:v>
                </c:pt>
                <c:pt idx="10">
                  <c:v>44.878030000000003</c:v>
                </c:pt>
                <c:pt idx="11">
                  <c:v>62.121409999999997</c:v>
                </c:pt>
                <c:pt idx="12">
                  <c:v>65.864769999999993</c:v>
                </c:pt>
                <c:pt idx="13">
                  <c:v>64.819689999999994</c:v>
                </c:pt>
                <c:pt idx="14">
                  <c:v>58.519069999999999</c:v>
                </c:pt>
                <c:pt idx="15">
                  <c:v>61.061439999999997</c:v>
                </c:pt>
                <c:pt idx="16">
                  <c:v>68.528270000000006</c:v>
                </c:pt>
                <c:pt idx="17">
                  <c:v>76.207790000000003</c:v>
                </c:pt>
                <c:pt idx="18">
                  <c:v>76.910349999999994</c:v>
                </c:pt>
                <c:pt idx="19">
                  <c:v>60.124020000000002</c:v>
                </c:pt>
                <c:pt idx="20">
                  <c:v>73.114270000000005</c:v>
                </c:pt>
                <c:pt idx="21">
                  <c:v>74.634200000000007</c:v>
                </c:pt>
                <c:pt idx="22">
                  <c:v>70.944239999999994</c:v>
                </c:pt>
                <c:pt idx="23">
                  <c:v>74.404240000000001</c:v>
                </c:pt>
                <c:pt idx="24">
                  <c:v>77.054550000000006</c:v>
                </c:pt>
                <c:pt idx="25">
                  <c:v>66.774780000000007</c:v>
                </c:pt>
                <c:pt idx="26">
                  <c:v>72.666849999999997</c:v>
                </c:pt>
                <c:pt idx="27">
                  <c:v>79.854979999999998</c:v>
                </c:pt>
                <c:pt idx="28">
                  <c:v>75.301550000000006</c:v>
                </c:pt>
                <c:pt idx="29">
                  <c:v>68.034490000000005</c:v>
                </c:pt>
                <c:pt idx="30">
                  <c:v>77.602180000000004</c:v>
                </c:pt>
                <c:pt idx="31">
                  <c:v>71.820570000000004</c:v>
                </c:pt>
                <c:pt idx="32">
                  <c:v>76.401510000000002</c:v>
                </c:pt>
                <c:pt idx="33">
                  <c:v>85.002039999999994</c:v>
                </c:pt>
                <c:pt idx="34">
                  <c:v>76.055670000000006</c:v>
                </c:pt>
                <c:pt idx="35">
                  <c:v>80.194649999999996</c:v>
                </c:pt>
                <c:pt idx="36">
                  <c:v>78.469790000000003</c:v>
                </c:pt>
                <c:pt idx="37">
                  <c:v>76.538470000000004</c:v>
                </c:pt>
                <c:pt idx="38">
                  <c:v>63.212980000000002</c:v>
                </c:pt>
                <c:pt idx="39">
                  <c:v>56.412909999999997</c:v>
                </c:pt>
                <c:pt idx="40">
                  <c:v>69.315610000000007</c:v>
                </c:pt>
                <c:pt idx="41">
                  <c:v>70.717240000000004</c:v>
                </c:pt>
                <c:pt idx="42">
                  <c:v>63.492060000000002</c:v>
                </c:pt>
              </c:numCache>
            </c:numRef>
          </c:val>
          <c:smooth val="0"/>
          <c:extLst>
            <c:ext xmlns:c16="http://schemas.microsoft.com/office/drawing/2014/chart" uri="{C3380CC4-5D6E-409C-BE32-E72D297353CC}">
              <c16:uniqueId val="{00000000-EA1F-4E02-8752-4493D15936CB}"/>
            </c:ext>
          </c:extLst>
        </c:ser>
        <c:ser>
          <c:idx val="1"/>
          <c:order val="1"/>
          <c:tx>
            <c:strRef>
              <c:f>Sheet1!$A$3</c:f>
              <c:strCache>
                <c:ptCount val="1"/>
                <c:pt idx="0">
                  <c:v>m</c:v>
                </c:pt>
              </c:strCache>
            </c:strRef>
          </c:tx>
          <c:spPr>
            <a:ln w="28575">
              <a:solidFill>
                <a:srgbClr val="000000"/>
              </a:solidFill>
              <a:prstDash val="solid"/>
            </a:ln>
          </c:spPr>
          <c:marker>
            <c:symbol val="diamond"/>
            <c:size val="4"/>
            <c:spPr>
              <a:solidFill>
                <a:srgbClr val="000000"/>
              </a:solidFill>
              <a:ln w="15875">
                <a:solidFill>
                  <a:srgbClr val="000000"/>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Sheet1!$C$3:$AS$3</c:f>
              <c:numCache>
                <c:formatCode>General</c:formatCode>
                <c:ptCount val="43"/>
                <c:pt idx="0">
                  <c:v>27.058959999999999</c:v>
                </c:pt>
                <c:pt idx="1">
                  <c:v>27.384820000000001</c:v>
                </c:pt>
                <c:pt idx="2">
                  <c:v>31.958100000000002</c:v>
                </c:pt>
                <c:pt idx="3">
                  <c:v>22.292310000000001</c:v>
                </c:pt>
                <c:pt idx="4">
                  <c:v>31.173249999999999</c:v>
                </c:pt>
                <c:pt idx="5">
                  <c:v>27.768229999999999</c:v>
                </c:pt>
                <c:pt idx="6">
                  <c:v>32.902700000000003</c:v>
                </c:pt>
                <c:pt idx="7">
                  <c:v>29.750679999999999</c:v>
                </c:pt>
                <c:pt idx="8">
                  <c:v>33.8964</c:v>
                </c:pt>
                <c:pt idx="9">
                  <c:v>34.757289999999998</c:v>
                </c:pt>
                <c:pt idx="10">
                  <c:v>39.238909999999997</c:v>
                </c:pt>
                <c:pt idx="11">
                  <c:v>35.397480000000002</c:v>
                </c:pt>
                <c:pt idx="12">
                  <c:v>42.041339999999998</c:v>
                </c:pt>
                <c:pt idx="13">
                  <c:v>42.669080000000001</c:v>
                </c:pt>
                <c:pt idx="14">
                  <c:v>41.033290000000001</c:v>
                </c:pt>
                <c:pt idx="15">
                  <c:v>40.319200000000002</c:v>
                </c:pt>
                <c:pt idx="16">
                  <c:v>35.662669999999999</c:v>
                </c:pt>
                <c:pt idx="17">
                  <c:v>41.25009</c:v>
                </c:pt>
                <c:pt idx="18">
                  <c:v>41.718040000000002</c:v>
                </c:pt>
                <c:pt idx="19">
                  <c:v>44.044339999999998</c:v>
                </c:pt>
                <c:pt idx="20">
                  <c:v>39.944220000000001</c:v>
                </c:pt>
                <c:pt idx="21">
                  <c:v>47.728450000000002</c:v>
                </c:pt>
                <c:pt idx="22">
                  <c:v>42.613370000000003</c:v>
                </c:pt>
                <c:pt idx="23">
                  <c:v>45.157290000000003</c:v>
                </c:pt>
                <c:pt idx="24">
                  <c:v>38.060279999999999</c:v>
                </c:pt>
                <c:pt idx="25">
                  <c:v>42.34498</c:v>
                </c:pt>
                <c:pt idx="26">
                  <c:v>39.573349999999998</c:v>
                </c:pt>
                <c:pt idx="27">
                  <c:v>38.091740000000001</c:v>
                </c:pt>
                <c:pt idx="28">
                  <c:v>34.91254</c:v>
                </c:pt>
                <c:pt idx="29">
                  <c:v>35.268709999999999</c:v>
                </c:pt>
                <c:pt idx="30">
                  <c:v>33.32329</c:v>
                </c:pt>
                <c:pt idx="31">
                  <c:v>33.74427</c:v>
                </c:pt>
                <c:pt idx="32">
                  <c:v>29.192219999999999</c:v>
                </c:pt>
                <c:pt idx="33">
                  <c:v>29.397490000000001</c:v>
                </c:pt>
                <c:pt idx="34">
                  <c:v>32.562759999999997</c:v>
                </c:pt>
                <c:pt idx="35">
                  <c:v>31.123699999999999</c:v>
                </c:pt>
                <c:pt idx="36">
                  <c:v>33.791910000000001</c:v>
                </c:pt>
                <c:pt idx="37">
                  <c:v>31.70232</c:v>
                </c:pt>
                <c:pt idx="38">
                  <c:v>29.574639999999999</c:v>
                </c:pt>
                <c:pt idx="39">
                  <c:v>32.042529999999999</c:v>
                </c:pt>
                <c:pt idx="40">
                  <c:v>29.053080000000001</c:v>
                </c:pt>
                <c:pt idx="41">
                  <c:v>29.987690000000001</c:v>
                </c:pt>
                <c:pt idx="42">
                  <c:v>27.30603</c:v>
                </c:pt>
              </c:numCache>
            </c:numRef>
          </c:val>
          <c:smooth val="0"/>
          <c:extLst>
            <c:ext xmlns:c16="http://schemas.microsoft.com/office/drawing/2014/chart" uri="{C3380CC4-5D6E-409C-BE32-E72D297353CC}">
              <c16:uniqueId val="{00000001-EA1F-4E02-8752-4493D15936CB}"/>
            </c:ext>
          </c:extLst>
        </c:ser>
        <c:dLbls>
          <c:showLegendKey val="0"/>
          <c:showVal val="0"/>
          <c:showCatName val="0"/>
          <c:showSerName val="0"/>
          <c:showPercent val="0"/>
          <c:showBubbleSize val="0"/>
        </c:dLbls>
        <c:marker val="1"/>
        <c:smooth val="0"/>
        <c:axId val="400854576"/>
        <c:axId val="400856536"/>
      </c:lineChart>
      <c:catAx>
        <c:axId val="400854576"/>
        <c:scaling>
          <c:orientation val="minMax"/>
        </c:scaling>
        <c:delete val="0"/>
        <c:axPos val="b"/>
        <c:numFmt formatCode="General" sourceLinked="1"/>
        <c:majorTickMark val="out"/>
        <c:minorTickMark val="none"/>
        <c:tickLblPos val="nextTo"/>
        <c:spPr>
          <a:ln w="3002">
            <a:solidFill>
              <a:schemeClr val="tx1"/>
            </a:solidFill>
            <a:prstDash val="solid"/>
          </a:ln>
        </c:spPr>
        <c:txPr>
          <a:bodyPr rot="-2700000" vert="horz"/>
          <a:lstStyle/>
          <a:p>
            <a:pPr>
              <a:defRPr sz="900" b="1" i="0" u="none" strike="noStrike" baseline="0">
                <a:solidFill>
                  <a:schemeClr val="tx1"/>
                </a:solidFill>
                <a:latin typeface="+mn-lt"/>
                <a:ea typeface="Arial"/>
                <a:cs typeface="Arial"/>
              </a:defRPr>
            </a:pPr>
            <a:endParaRPr lang="cs-CZ"/>
          </a:p>
        </c:txPr>
        <c:crossAx val="400856536"/>
        <c:crosses val="autoZero"/>
        <c:auto val="1"/>
        <c:lblAlgn val="ctr"/>
        <c:lblOffset val="40"/>
        <c:tickLblSkip val="2"/>
        <c:tickMarkSkip val="1"/>
        <c:noMultiLvlLbl val="0"/>
      </c:catAx>
      <c:valAx>
        <c:axId val="400856536"/>
        <c:scaling>
          <c:orientation val="minMax"/>
        </c:scaling>
        <c:delete val="0"/>
        <c:axPos val="l"/>
        <c:majorGridlines>
          <c:spPr>
            <a:ln w="12009">
              <a:solidFill>
                <a:srgbClr val="969696"/>
              </a:solidFill>
              <a:prstDash val="sysDash"/>
            </a:ln>
          </c:spPr>
        </c:majorGridlines>
        <c:numFmt formatCode="0" sourceLinked="0"/>
        <c:majorTickMark val="out"/>
        <c:minorTickMark val="none"/>
        <c:tickLblPos val="nextTo"/>
        <c:spPr>
          <a:ln w="3002">
            <a:solidFill>
              <a:schemeClr val="tx1"/>
            </a:solidFill>
            <a:prstDash val="solid"/>
          </a:ln>
        </c:spPr>
        <c:txPr>
          <a:bodyPr rot="0" vert="horz"/>
          <a:lstStyle/>
          <a:p>
            <a:pPr>
              <a:defRPr sz="1100" b="1" i="0" u="none" strike="noStrike" baseline="0">
                <a:solidFill>
                  <a:schemeClr val="tx1"/>
                </a:solidFill>
                <a:latin typeface="+mn-lt"/>
                <a:ea typeface="Arial"/>
                <a:cs typeface="Arial"/>
              </a:defRPr>
            </a:pPr>
            <a:endParaRPr lang="cs-CZ"/>
          </a:p>
        </c:txPr>
        <c:crossAx val="400854576"/>
        <c:crosses val="autoZero"/>
        <c:crossBetween val="between"/>
      </c:valAx>
      <c:spPr>
        <a:noFill/>
        <a:ln w="24017">
          <a:noFill/>
        </a:ln>
      </c:spPr>
    </c:plotArea>
    <c:plotVisOnly val="1"/>
    <c:dispBlanksAs val="gap"/>
    <c:showDLblsOverMax val="0"/>
  </c:chart>
  <c:spPr>
    <a:noFill/>
    <a:ln>
      <a:noFill/>
    </a:ln>
  </c:spPr>
  <c:txPr>
    <a:bodyPr/>
    <a:lstStyle/>
    <a:p>
      <a:pPr>
        <a:defRPr sz="946" b="1" i="0" u="none" strike="noStrike" baseline="0">
          <a:solidFill>
            <a:schemeClr val="tx1"/>
          </a:solidFill>
          <a:latin typeface="Tahoma"/>
          <a:ea typeface="Tahoma"/>
          <a:cs typeface="Tahoma"/>
        </a:defRPr>
      </a:pPr>
      <a:endParaRPr lang="cs-CZ"/>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61946902654868"/>
          <c:y val="6.5268065268065265E-2"/>
          <c:w val="0.86283185840707965"/>
          <c:h val="0.81585081585081587"/>
        </c:manualLayout>
      </c:layout>
      <c:lineChart>
        <c:grouping val="standard"/>
        <c:varyColors val="0"/>
        <c:ser>
          <c:idx val="0"/>
          <c:order val="0"/>
          <c:tx>
            <c:strRef>
              <c:f>Sheet1!$A$2</c:f>
              <c:strCache>
                <c:ptCount val="1"/>
                <c:pt idx="0">
                  <c:v>i</c:v>
                </c:pt>
              </c:strCache>
            </c:strRef>
          </c:tx>
          <c:spPr>
            <a:ln w="28575">
              <a:solidFill>
                <a:srgbClr val="0000FF"/>
              </a:solidFill>
              <a:prstDash val="solid"/>
            </a:ln>
          </c:spPr>
          <c:marker>
            <c:symbol val="diamond"/>
            <c:size val="4"/>
            <c:spPr>
              <a:solidFill>
                <a:srgbClr val="0000FF"/>
              </a:solidFill>
              <a:ln w="15875">
                <a:solidFill>
                  <a:srgbClr val="0000FF"/>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Sheet1!$C$2:$AS$2</c:f>
              <c:numCache>
                <c:formatCode>General</c:formatCode>
                <c:ptCount val="43"/>
                <c:pt idx="0">
                  <c:v>47.932560000000002</c:v>
                </c:pt>
                <c:pt idx="1">
                  <c:v>48.125439999999998</c:v>
                </c:pt>
                <c:pt idx="2">
                  <c:v>51.526530000000001</c:v>
                </c:pt>
                <c:pt idx="3">
                  <c:v>58.642899999999997</c:v>
                </c:pt>
                <c:pt idx="4">
                  <c:v>53.360320000000002</c:v>
                </c:pt>
                <c:pt idx="5">
                  <c:v>63.238930000000003</c:v>
                </c:pt>
                <c:pt idx="6">
                  <c:v>50.819989999999997</c:v>
                </c:pt>
                <c:pt idx="7">
                  <c:v>56.588189999999997</c:v>
                </c:pt>
                <c:pt idx="8">
                  <c:v>62.822929999999999</c:v>
                </c:pt>
                <c:pt idx="9">
                  <c:v>52.23592</c:v>
                </c:pt>
                <c:pt idx="10">
                  <c:v>74.000309999999999</c:v>
                </c:pt>
                <c:pt idx="11">
                  <c:v>76.578400000000002</c:v>
                </c:pt>
                <c:pt idx="12">
                  <c:v>74.049850000000006</c:v>
                </c:pt>
                <c:pt idx="13">
                  <c:v>80.309619999999995</c:v>
                </c:pt>
                <c:pt idx="14">
                  <c:v>94.82414</c:v>
                </c:pt>
                <c:pt idx="15">
                  <c:v>79.859880000000004</c:v>
                </c:pt>
                <c:pt idx="16">
                  <c:v>86.719239999999999</c:v>
                </c:pt>
                <c:pt idx="17">
                  <c:v>80.779480000000007</c:v>
                </c:pt>
                <c:pt idx="18">
                  <c:v>88.95505</c:v>
                </c:pt>
                <c:pt idx="19">
                  <c:v>83.087779999999995</c:v>
                </c:pt>
                <c:pt idx="20">
                  <c:v>90.120019999999997</c:v>
                </c:pt>
                <c:pt idx="21">
                  <c:v>105.7217</c:v>
                </c:pt>
                <c:pt idx="22">
                  <c:v>130.4102</c:v>
                </c:pt>
                <c:pt idx="23">
                  <c:v>113.5421</c:v>
                </c:pt>
                <c:pt idx="24">
                  <c:v>101.1168</c:v>
                </c:pt>
                <c:pt idx="25">
                  <c:v>117.5936</c:v>
                </c:pt>
                <c:pt idx="26">
                  <c:v>115.32040000000001</c:v>
                </c:pt>
                <c:pt idx="27">
                  <c:v>103.2817</c:v>
                </c:pt>
                <c:pt idx="28">
                  <c:v>106.8519</c:v>
                </c:pt>
                <c:pt idx="29">
                  <c:v>138.23670000000001</c:v>
                </c:pt>
                <c:pt idx="30">
                  <c:v>123.9695</c:v>
                </c:pt>
                <c:pt idx="31">
                  <c:v>137.77369999999999</c:v>
                </c:pt>
                <c:pt idx="32">
                  <c:v>125.7389</c:v>
                </c:pt>
                <c:pt idx="33">
                  <c:v>133.7766</c:v>
                </c:pt>
                <c:pt idx="34">
                  <c:v>141.8186</c:v>
                </c:pt>
                <c:pt idx="35">
                  <c:v>120.5513</c:v>
                </c:pt>
                <c:pt idx="36">
                  <c:v>142.33949999999999</c:v>
                </c:pt>
                <c:pt idx="37">
                  <c:v>139.50360000000001</c:v>
                </c:pt>
                <c:pt idx="38">
                  <c:v>138.80359999999999</c:v>
                </c:pt>
                <c:pt idx="39">
                  <c:v>129.4144</c:v>
                </c:pt>
                <c:pt idx="40">
                  <c:v>142.27770000000001</c:v>
                </c:pt>
                <c:pt idx="41">
                  <c:v>148.17750000000001</c:v>
                </c:pt>
                <c:pt idx="42">
                  <c:v>136.71369999999999</c:v>
                </c:pt>
              </c:numCache>
            </c:numRef>
          </c:val>
          <c:smooth val="0"/>
          <c:extLst>
            <c:ext xmlns:c16="http://schemas.microsoft.com/office/drawing/2014/chart" uri="{C3380CC4-5D6E-409C-BE32-E72D297353CC}">
              <c16:uniqueId val="{00000000-AE71-4220-BA4C-AD83380DCC40}"/>
            </c:ext>
          </c:extLst>
        </c:ser>
        <c:ser>
          <c:idx val="1"/>
          <c:order val="1"/>
          <c:tx>
            <c:strRef>
              <c:f>Sheet1!$A$3</c:f>
              <c:strCache>
                <c:ptCount val="1"/>
                <c:pt idx="0">
                  <c:v>m</c:v>
                </c:pt>
              </c:strCache>
            </c:strRef>
          </c:tx>
          <c:spPr>
            <a:ln w="28575">
              <a:solidFill>
                <a:srgbClr val="000000"/>
              </a:solidFill>
              <a:prstDash val="solid"/>
            </a:ln>
          </c:spPr>
          <c:marker>
            <c:symbol val="diamond"/>
            <c:size val="4"/>
            <c:spPr>
              <a:solidFill>
                <a:srgbClr val="000000"/>
              </a:solidFill>
              <a:ln w="15875">
                <a:solidFill>
                  <a:srgbClr val="000000"/>
                </a:solidFill>
                <a:prstDash val="solid"/>
              </a:ln>
            </c:spPr>
          </c:marker>
          <c:cat>
            <c:numRef>
              <c:f>Sheet1!$C$1:$AS$1</c:f>
              <c:numCache>
                <c:formatCode>General</c:formatCode>
                <c:ptCount val="43"/>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pt idx="41">
                  <c:v>2022</c:v>
                </c:pt>
                <c:pt idx="42">
                  <c:v>2023</c:v>
                </c:pt>
              </c:numCache>
            </c:numRef>
          </c:cat>
          <c:val>
            <c:numRef>
              <c:f>Sheet1!$C$3:$AS$3</c:f>
              <c:numCache>
                <c:formatCode>General</c:formatCode>
                <c:ptCount val="43"/>
                <c:pt idx="0">
                  <c:v>23.026420000000002</c:v>
                </c:pt>
                <c:pt idx="1">
                  <c:v>22.894629999999999</c:v>
                </c:pt>
                <c:pt idx="2">
                  <c:v>26.459569999999999</c:v>
                </c:pt>
                <c:pt idx="3">
                  <c:v>24.01127</c:v>
                </c:pt>
                <c:pt idx="4">
                  <c:v>29.900179999999999</c:v>
                </c:pt>
                <c:pt idx="5">
                  <c:v>33.452480000000001</c:v>
                </c:pt>
                <c:pt idx="6">
                  <c:v>32.048639999999999</c:v>
                </c:pt>
                <c:pt idx="7">
                  <c:v>31.488589999999999</c:v>
                </c:pt>
                <c:pt idx="8">
                  <c:v>30.956230000000001</c:v>
                </c:pt>
                <c:pt idx="9">
                  <c:v>23.619720000000001</c:v>
                </c:pt>
                <c:pt idx="10">
                  <c:v>41.568080000000002</c:v>
                </c:pt>
                <c:pt idx="11">
                  <c:v>30.08437</c:v>
                </c:pt>
                <c:pt idx="12">
                  <c:v>37.706359999999997</c:v>
                </c:pt>
                <c:pt idx="13">
                  <c:v>27.677330000000001</c:v>
                </c:pt>
                <c:pt idx="14">
                  <c:v>39.018549999999998</c:v>
                </c:pt>
                <c:pt idx="15">
                  <c:v>34.031199999999998</c:v>
                </c:pt>
                <c:pt idx="16">
                  <c:v>33.598030000000001</c:v>
                </c:pt>
                <c:pt idx="17">
                  <c:v>42.205010000000001</c:v>
                </c:pt>
                <c:pt idx="18">
                  <c:v>31.315809999999999</c:v>
                </c:pt>
                <c:pt idx="19">
                  <c:v>35.868490000000001</c:v>
                </c:pt>
                <c:pt idx="20">
                  <c:v>33.22607</c:v>
                </c:pt>
                <c:pt idx="21">
                  <c:v>43.291229999999999</c:v>
                </c:pt>
                <c:pt idx="22">
                  <c:v>45.14199</c:v>
                </c:pt>
                <c:pt idx="23">
                  <c:v>44.23124</c:v>
                </c:pt>
                <c:pt idx="24">
                  <c:v>36.893979999999999</c:v>
                </c:pt>
                <c:pt idx="25">
                  <c:v>32.2361</c:v>
                </c:pt>
                <c:pt idx="26">
                  <c:v>32.561059999999998</c:v>
                </c:pt>
                <c:pt idx="27">
                  <c:v>27.39209</c:v>
                </c:pt>
                <c:pt idx="28">
                  <c:v>28.61307</c:v>
                </c:pt>
                <c:pt idx="29">
                  <c:v>29.431039999999999</c:v>
                </c:pt>
                <c:pt idx="30">
                  <c:v>30.880500000000001</c:v>
                </c:pt>
                <c:pt idx="31">
                  <c:v>24.602450000000001</c:v>
                </c:pt>
                <c:pt idx="32">
                  <c:v>32.217790000000001</c:v>
                </c:pt>
                <c:pt idx="33">
                  <c:v>29.081859999999999</c:v>
                </c:pt>
                <c:pt idx="34">
                  <c:v>34.448050000000002</c:v>
                </c:pt>
                <c:pt idx="35">
                  <c:v>24.556750000000001</c:v>
                </c:pt>
                <c:pt idx="36">
                  <c:v>33.465409999999999</c:v>
                </c:pt>
                <c:pt idx="37">
                  <c:v>30.307490000000001</c:v>
                </c:pt>
                <c:pt idx="38">
                  <c:v>29.807189999999999</c:v>
                </c:pt>
                <c:pt idx="39">
                  <c:v>38.690910000000002</c:v>
                </c:pt>
                <c:pt idx="40">
                  <c:v>34.32732</c:v>
                </c:pt>
                <c:pt idx="41">
                  <c:v>31.218399999999999</c:v>
                </c:pt>
                <c:pt idx="42">
                  <c:v>27.429829999999999</c:v>
                </c:pt>
              </c:numCache>
            </c:numRef>
          </c:val>
          <c:smooth val="0"/>
          <c:extLst>
            <c:ext xmlns:c16="http://schemas.microsoft.com/office/drawing/2014/chart" uri="{C3380CC4-5D6E-409C-BE32-E72D297353CC}">
              <c16:uniqueId val="{00000001-AE71-4220-BA4C-AD83380DCC40}"/>
            </c:ext>
          </c:extLst>
        </c:ser>
        <c:dLbls>
          <c:showLegendKey val="0"/>
          <c:showVal val="0"/>
          <c:showCatName val="0"/>
          <c:showSerName val="0"/>
          <c:showPercent val="0"/>
          <c:showBubbleSize val="0"/>
        </c:dLbls>
        <c:marker val="1"/>
        <c:smooth val="0"/>
        <c:axId val="400854576"/>
        <c:axId val="400856536"/>
      </c:lineChart>
      <c:catAx>
        <c:axId val="400854576"/>
        <c:scaling>
          <c:orientation val="minMax"/>
        </c:scaling>
        <c:delete val="0"/>
        <c:axPos val="b"/>
        <c:numFmt formatCode="General" sourceLinked="1"/>
        <c:majorTickMark val="out"/>
        <c:minorTickMark val="none"/>
        <c:tickLblPos val="nextTo"/>
        <c:spPr>
          <a:ln w="3002">
            <a:solidFill>
              <a:schemeClr val="tx1"/>
            </a:solidFill>
            <a:prstDash val="solid"/>
          </a:ln>
        </c:spPr>
        <c:txPr>
          <a:bodyPr rot="-2700000" vert="horz"/>
          <a:lstStyle/>
          <a:p>
            <a:pPr>
              <a:defRPr sz="900" b="1" i="0" u="none" strike="noStrike" baseline="0">
                <a:solidFill>
                  <a:schemeClr val="tx1"/>
                </a:solidFill>
                <a:latin typeface="+mn-lt"/>
                <a:ea typeface="Arial"/>
                <a:cs typeface="Arial"/>
              </a:defRPr>
            </a:pPr>
            <a:endParaRPr lang="cs-CZ"/>
          </a:p>
        </c:txPr>
        <c:crossAx val="400856536"/>
        <c:crosses val="autoZero"/>
        <c:auto val="1"/>
        <c:lblAlgn val="ctr"/>
        <c:lblOffset val="40"/>
        <c:tickLblSkip val="2"/>
        <c:tickMarkSkip val="1"/>
        <c:noMultiLvlLbl val="0"/>
      </c:catAx>
      <c:valAx>
        <c:axId val="400856536"/>
        <c:scaling>
          <c:orientation val="minMax"/>
          <c:max val="180"/>
        </c:scaling>
        <c:delete val="0"/>
        <c:axPos val="l"/>
        <c:majorGridlines>
          <c:spPr>
            <a:ln w="12009">
              <a:solidFill>
                <a:srgbClr val="969696"/>
              </a:solidFill>
              <a:prstDash val="sysDash"/>
            </a:ln>
          </c:spPr>
        </c:majorGridlines>
        <c:numFmt formatCode="0" sourceLinked="0"/>
        <c:majorTickMark val="out"/>
        <c:minorTickMark val="none"/>
        <c:tickLblPos val="nextTo"/>
        <c:spPr>
          <a:ln w="3002">
            <a:solidFill>
              <a:schemeClr val="tx1"/>
            </a:solidFill>
            <a:prstDash val="solid"/>
          </a:ln>
        </c:spPr>
        <c:txPr>
          <a:bodyPr rot="0" vert="horz"/>
          <a:lstStyle/>
          <a:p>
            <a:pPr>
              <a:defRPr sz="1100" b="1" i="0" u="none" strike="noStrike" baseline="0">
                <a:solidFill>
                  <a:schemeClr val="tx1"/>
                </a:solidFill>
                <a:latin typeface="+mn-lt"/>
                <a:ea typeface="Arial"/>
                <a:cs typeface="Arial"/>
              </a:defRPr>
            </a:pPr>
            <a:endParaRPr lang="cs-CZ"/>
          </a:p>
        </c:txPr>
        <c:crossAx val="400854576"/>
        <c:crosses val="autoZero"/>
        <c:crossBetween val="between"/>
      </c:valAx>
      <c:spPr>
        <a:noFill/>
        <a:ln w="24017">
          <a:noFill/>
        </a:ln>
      </c:spPr>
    </c:plotArea>
    <c:plotVisOnly val="1"/>
    <c:dispBlanksAs val="gap"/>
    <c:showDLblsOverMax val="0"/>
  </c:chart>
  <c:spPr>
    <a:noFill/>
    <a:ln>
      <a:noFill/>
    </a:ln>
  </c:spPr>
  <c:txPr>
    <a:bodyPr/>
    <a:lstStyle/>
    <a:p>
      <a:pPr>
        <a:defRPr sz="946" b="1" i="0" u="none" strike="noStrike" baseline="0">
          <a:solidFill>
            <a:schemeClr val="tx1"/>
          </a:solidFill>
          <a:latin typeface="Tahoma"/>
          <a:ea typeface="Tahoma"/>
          <a:cs typeface="Tahoma"/>
        </a:defRPr>
      </a:pPr>
      <a:endParaRPr lang="cs-CZ"/>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13495188101487"/>
          <c:y val="3.3508457768965348E-2"/>
          <c:w val="0.82500601522631045"/>
          <c:h val="0.94482893178175753"/>
        </c:manualLayout>
      </c:layout>
      <c:barChart>
        <c:barDir val="bar"/>
        <c:grouping val="percentStacked"/>
        <c:varyColors val="0"/>
        <c:ser>
          <c:idx val="0"/>
          <c:order val="0"/>
          <c:tx>
            <c:strRef>
              <c:f>List1!$B$1</c:f>
              <c:strCache>
                <c:ptCount val="1"/>
                <c:pt idx="0">
                  <c:v>1</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List1!$B$2:$B$14</c:f>
              <c:numCache>
                <c:formatCode>General</c:formatCode>
                <c:ptCount val="13"/>
                <c:pt idx="0">
                  <c:v>44.168260038240916</c:v>
                </c:pt>
                <c:pt idx="1">
                  <c:v>59.30047694753577</c:v>
                </c:pt>
                <c:pt idx="2">
                  <c:v>43.577430972388953</c:v>
                </c:pt>
                <c:pt idx="3">
                  <c:v>61.920529801324506</c:v>
                </c:pt>
                <c:pt idx="4">
                  <c:v>46.833333333333336</c:v>
                </c:pt>
                <c:pt idx="5">
                  <c:v>32.666666666666664</c:v>
                </c:pt>
                <c:pt idx="6">
                  <c:v>18.526785714285715</c:v>
                </c:pt>
                <c:pt idx="7">
                  <c:v>18.27956989247312</c:v>
                </c:pt>
                <c:pt idx="8">
                  <c:v>17.741935483870968</c:v>
                </c:pt>
                <c:pt idx="9">
                  <c:v>12.171052631578947</c:v>
                </c:pt>
                <c:pt idx="10">
                  <c:v>11.995318899941486</c:v>
                </c:pt>
                <c:pt idx="11">
                  <c:v>5.2941176470588234</c:v>
                </c:pt>
                <c:pt idx="12">
                  <c:v>4.7619047619047619</c:v>
                </c:pt>
              </c:numCache>
            </c:numRef>
          </c:val>
          <c:extLst>
            <c:ext xmlns:c16="http://schemas.microsoft.com/office/drawing/2014/chart" uri="{C3380CC4-5D6E-409C-BE32-E72D297353CC}">
              <c16:uniqueId val="{00000000-9739-48C6-92CD-772CA60FC869}"/>
            </c:ext>
          </c:extLst>
        </c:ser>
        <c:ser>
          <c:idx val="1"/>
          <c:order val="1"/>
          <c:tx>
            <c:strRef>
              <c:f>List1!$C$1</c:f>
              <c:strCache>
                <c:ptCount val="1"/>
                <c:pt idx="0">
                  <c:v>2</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List1!$C$2:$C$14</c:f>
              <c:numCache>
                <c:formatCode>General</c:formatCode>
                <c:ptCount val="13"/>
                <c:pt idx="0">
                  <c:v>36.711281070745699</c:v>
                </c:pt>
                <c:pt idx="1">
                  <c:v>16.375198728139903</c:v>
                </c:pt>
                <c:pt idx="2">
                  <c:v>28.391356542617046</c:v>
                </c:pt>
                <c:pt idx="3">
                  <c:v>8.9403973509933774</c:v>
                </c:pt>
                <c:pt idx="4">
                  <c:v>4.666666666666667</c:v>
                </c:pt>
                <c:pt idx="5">
                  <c:v>15.333333333333334</c:v>
                </c:pt>
                <c:pt idx="6">
                  <c:v>19.53125</c:v>
                </c:pt>
                <c:pt idx="7">
                  <c:v>13.172043010752688</c:v>
                </c:pt>
                <c:pt idx="8">
                  <c:v>5.376344086021505</c:v>
                </c:pt>
                <c:pt idx="9">
                  <c:v>9.5394736842105257</c:v>
                </c:pt>
                <c:pt idx="10">
                  <c:v>6.6705675833820948</c:v>
                </c:pt>
                <c:pt idx="11">
                  <c:v>12.156862745098039</c:v>
                </c:pt>
                <c:pt idx="12">
                  <c:v>10.714285714285714</c:v>
                </c:pt>
              </c:numCache>
            </c:numRef>
          </c:val>
          <c:extLst>
            <c:ext xmlns:c16="http://schemas.microsoft.com/office/drawing/2014/chart" uri="{C3380CC4-5D6E-409C-BE32-E72D297353CC}">
              <c16:uniqueId val="{00000001-9739-48C6-92CD-772CA60FC869}"/>
            </c:ext>
          </c:extLst>
        </c:ser>
        <c:ser>
          <c:idx val="2"/>
          <c:order val="2"/>
          <c:tx>
            <c:strRef>
              <c:f>List1!$D$1</c:f>
              <c:strCache>
                <c:ptCount val="1"/>
                <c:pt idx="0">
                  <c:v>3</c:v>
                </c:pt>
              </c:strCache>
            </c:strRef>
          </c:tx>
          <c:spPr>
            <a:solidFill>
              <a:srgbClr val="FFC000"/>
            </a:solidFill>
            <a:ln>
              <a:noFill/>
            </a:ln>
            <a:effectLst/>
          </c:spPr>
          <c:invertIfNegative val="0"/>
          <c:dLbls>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List1!$D$2:$D$14</c:f>
              <c:numCache>
                <c:formatCode>General</c:formatCode>
                <c:ptCount val="13"/>
                <c:pt idx="0">
                  <c:v>6.8833652007648185</c:v>
                </c:pt>
                <c:pt idx="1">
                  <c:v>7.4721780604133547</c:v>
                </c:pt>
                <c:pt idx="2">
                  <c:v>9.183673469387756</c:v>
                </c:pt>
                <c:pt idx="3">
                  <c:v>10.596026490066226</c:v>
                </c:pt>
                <c:pt idx="4">
                  <c:v>12.333333333333334</c:v>
                </c:pt>
                <c:pt idx="5">
                  <c:v>23.333333333333332</c:v>
                </c:pt>
                <c:pt idx="6">
                  <c:v>25.111607142857142</c:v>
                </c:pt>
                <c:pt idx="7">
                  <c:v>36.29032258064516</c:v>
                </c:pt>
                <c:pt idx="8">
                  <c:v>35.483870967741936</c:v>
                </c:pt>
                <c:pt idx="9">
                  <c:v>16.776315789473685</c:v>
                </c:pt>
                <c:pt idx="10">
                  <c:v>18.431831480397893</c:v>
                </c:pt>
                <c:pt idx="11">
                  <c:v>17.450980392156861</c:v>
                </c:pt>
                <c:pt idx="12">
                  <c:v>23.214285714285715</c:v>
                </c:pt>
              </c:numCache>
            </c:numRef>
          </c:val>
          <c:extLst>
            <c:ext xmlns:c16="http://schemas.microsoft.com/office/drawing/2014/chart" uri="{C3380CC4-5D6E-409C-BE32-E72D297353CC}">
              <c16:uniqueId val="{00000002-9739-48C6-92CD-772CA60FC869}"/>
            </c:ext>
          </c:extLst>
        </c:ser>
        <c:ser>
          <c:idx val="3"/>
          <c:order val="3"/>
          <c:tx>
            <c:strRef>
              <c:f>List1!$E$1</c:f>
              <c:strCache>
                <c:ptCount val="1"/>
                <c:pt idx="0">
                  <c:v>4</c:v>
                </c:pt>
              </c:strCache>
            </c:strRef>
          </c:tx>
          <c:spPr>
            <a:solidFill>
              <a:srgbClr val="FF0000"/>
            </a:solidFill>
            <a:ln>
              <a:noFill/>
            </a:ln>
            <a:effectLst/>
          </c:spPr>
          <c:invertIfNegative val="0"/>
          <c:dLbls>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List1!$E$2:$E$14</c:f>
              <c:numCache>
                <c:formatCode>General</c:formatCode>
                <c:ptCount val="13"/>
                <c:pt idx="0">
                  <c:v>5.608667941363926</c:v>
                </c:pt>
                <c:pt idx="1">
                  <c:v>7.4721780604133547</c:v>
                </c:pt>
                <c:pt idx="2">
                  <c:v>12.12484993997599</c:v>
                </c:pt>
                <c:pt idx="3">
                  <c:v>9.6026490066225172</c:v>
                </c:pt>
                <c:pt idx="4">
                  <c:v>18.833333333333332</c:v>
                </c:pt>
                <c:pt idx="5">
                  <c:v>17.333333333333332</c:v>
                </c:pt>
                <c:pt idx="6">
                  <c:v>20.647321428571427</c:v>
                </c:pt>
                <c:pt idx="7">
                  <c:v>20.161290322580644</c:v>
                </c:pt>
                <c:pt idx="8">
                  <c:v>31.72043010752688</c:v>
                </c:pt>
                <c:pt idx="9">
                  <c:v>37.171052631578945</c:v>
                </c:pt>
                <c:pt idx="10">
                  <c:v>47.162083089526035</c:v>
                </c:pt>
                <c:pt idx="11">
                  <c:v>39.803921568627452</c:v>
                </c:pt>
                <c:pt idx="12">
                  <c:v>32.142857142857146</c:v>
                </c:pt>
              </c:numCache>
            </c:numRef>
          </c:val>
          <c:extLst>
            <c:ext xmlns:c16="http://schemas.microsoft.com/office/drawing/2014/chart" uri="{C3380CC4-5D6E-409C-BE32-E72D297353CC}">
              <c16:uniqueId val="{00000003-9739-48C6-92CD-772CA60FC869}"/>
            </c:ext>
          </c:extLst>
        </c:ser>
        <c:ser>
          <c:idx val="4"/>
          <c:order val="4"/>
          <c:tx>
            <c:strRef>
              <c:f>List1!$F$1</c:f>
              <c:strCache>
                <c:ptCount val="1"/>
                <c:pt idx="0">
                  <c:v>X</c:v>
                </c:pt>
              </c:strCache>
            </c:strRef>
          </c:tx>
          <c:spPr>
            <a:solidFill>
              <a:srgbClr val="7F7F7F"/>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3-8643-4444-BE3C-A7B25BF4B830}"/>
                </c:ext>
              </c:extLst>
            </c:dLbl>
            <c:dLbl>
              <c:idx val="1"/>
              <c:delete val="1"/>
              <c:extLst>
                <c:ext xmlns:c15="http://schemas.microsoft.com/office/drawing/2012/chart" uri="{CE6537A1-D6FC-4f65-9D91-7224C49458BB}"/>
                <c:ext xmlns:c16="http://schemas.microsoft.com/office/drawing/2014/chart" uri="{C3380CC4-5D6E-409C-BE32-E72D297353CC}">
                  <c16:uniqueId val="{00000002-8643-4444-BE3C-A7B25BF4B830}"/>
                </c:ext>
              </c:extLst>
            </c:dLbl>
            <c:dLbl>
              <c:idx val="2"/>
              <c:delete val="1"/>
              <c:extLst>
                <c:ext xmlns:c15="http://schemas.microsoft.com/office/drawing/2012/chart" uri="{CE6537A1-D6FC-4f65-9D91-7224C49458BB}"/>
                <c:ext xmlns:c16="http://schemas.microsoft.com/office/drawing/2014/chart" uri="{C3380CC4-5D6E-409C-BE32-E72D297353CC}">
                  <c16:uniqueId val="{00000001-8643-4444-BE3C-A7B25BF4B830}"/>
                </c:ext>
              </c:extLst>
            </c:dLbl>
            <c:dLbl>
              <c:idx val="3"/>
              <c:delete val="1"/>
              <c:extLst>
                <c:ext xmlns:c15="http://schemas.microsoft.com/office/drawing/2012/chart" uri="{CE6537A1-D6FC-4f65-9D91-7224C49458BB}"/>
                <c:ext xmlns:c16="http://schemas.microsoft.com/office/drawing/2014/chart" uri="{C3380CC4-5D6E-409C-BE32-E72D297353CC}">
                  <c16:uniqueId val="{00000000-8643-4444-BE3C-A7B25BF4B830}"/>
                </c:ext>
              </c:extLst>
            </c:dLbl>
            <c:dLbl>
              <c:idx val="5"/>
              <c:delete val="1"/>
              <c:extLst>
                <c:ext xmlns:c15="http://schemas.microsoft.com/office/drawing/2012/chart" uri="{CE6537A1-D6FC-4f65-9D91-7224C49458BB}"/>
                <c:ext xmlns:c16="http://schemas.microsoft.com/office/drawing/2014/chart" uri="{C3380CC4-5D6E-409C-BE32-E72D297353CC}">
                  <c16:uniqueId val="{00000000-2BF1-479E-8947-922844032724}"/>
                </c:ext>
              </c:extLst>
            </c:dLbl>
            <c:dLbl>
              <c:idx val="7"/>
              <c:numFmt formatCode="#,##0" sourceLinked="0"/>
              <c:spPr>
                <a:noFill/>
                <a:ln>
                  <a:noFill/>
                </a:ln>
                <a:effectLst/>
              </c:spPr>
              <c:txPr>
                <a:bodyPr wrap="square" lIns="38100" tIns="19050" rIns="38100" bIns="19050" anchor="ctr">
                  <a:spAutoFit/>
                </a:bodyPr>
                <a:lstStyle/>
                <a:p>
                  <a:pPr>
                    <a:defRPr sz="1000"/>
                  </a:pPr>
                  <a:endParaRPr lang="cs-CZ"/>
                </a:p>
              </c:txPr>
              <c:showLegendKey val="0"/>
              <c:showVal val="1"/>
              <c:showCatName val="0"/>
              <c:showSerName val="0"/>
              <c:showPercent val="0"/>
              <c:showBubbleSize val="0"/>
              <c:extLst>
                <c:ext xmlns:c16="http://schemas.microsoft.com/office/drawing/2014/chart" uri="{C3380CC4-5D6E-409C-BE32-E72D297353CC}">
                  <c16:uniqueId val="{00000004-8643-4444-BE3C-A7B25BF4B830}"/>
                </c:ext>
              </c:extLst>
            </c:dLbl>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List1!$F$2:$F$14</c:f>
              <c:numCache>
                <c:formatCode>General</c:formatCode>
                <c:ptCount val="13"/>
                <c:pt idx="0">
                  <c:v>1.0197578075207139</c:v>
                </c:pt>
                <c:pt idx="1">
                  <c:v>1.4308426073131955</c:v>
                </c:pt>
                <c:pt idx="2">
                  <c:v>0.30012004801920766</c:v>
                </c:pt>
                <c:pt idx="3">
                  <c:v>1.9867549668874172</c:v>
                </c:pt>
                <c:pt idx="4">
                  <c:v>5</c:v>
                </c:pt>
                <c:pt idx="5">
                  <c:v>1.3333333333333333</c:v>
                </c:pt>
                <c:pt idx="6">
                  <c:v>3.7946428571428572</c:v>
                </c:pt>
                <c:pt idx="7">
                  <c:v>4.032258064516129</c:v>
                </c:pt>
                <c:pt idx="8">
                  <c:v>3.225806451612903</c:v>
                </c:pt>
                <c:pt idx="9">
                  <c:v>11.513157894736842</c:v>
                </c:pt>
                <c:pt idx="10">
                  <c:v>9.4207138677589235</c:v>
                </c:pt>
                <c:pt idx="11">
                  <c:v>9.4117647058823533</c:v>
                </c:pt>
                <c:pt idx="12">
                  <c:v>12.5</c:v>
                </c:pt>
              </c:numCache>
            </c:numRef>
          </c:val>
          <c:extLst>
            <c:ext xmlns:c16="http://schemas.microsoft.com/office/drawing/2014/chart" uri="{C3380CC4-5D6E-409C-BE32-E72D297353CC}">
              <c16:uniqueId val="{00000004-9739-48C6-92CD-772CA60FC869}"/>
            </c:ext>
          </c:extLst>
        </c:ser>
        <c:ser>
          <c:idx val="5"/>
          <c:order val="5"/>
          <c:tx>
            <c:strRef>
              <c:f>List1!$G$1</c:f>
              <c:strCache>
                <c:ptCount val="1"/>
                <c:pt idx="0">
                  <c:v>Y</c:v>
                </c:pt>
              </c:strCache>
            </c:strRef>
          </c:tx>
          <c:spPr>
            <a:solidFill>
              <a:srgbClr val="BFBFBF"/>
            </a:solidFill>
            <a:ln>
              <a:noFill/>
            </a:ln>
            <a:effectLst/>
          </c:spPr>
          <c:invertIfNegative val="0"/>
          <c:dLbls>
            <c:dLbl>
              <c:idx val="0"/>
              <c:numFmt formatCode="#,##0" sourceLinked="0"/>
              <c:spPr>
                <a:noFill/>
                <a:ln>
                  <a:noFill/>
                </a:ln>
                <a:effectLst/>
              </c:spPr>
              <c:txPr>
                <a:bodyPr wrap="square" lIns="38100" tIns="19050" rIns="38100" bIns="19050" anchor="ctr">
                  <a:spAutoFit/>
                </a:bodyPr>
                <a:lstStyle/>
                <a:p>
                  <a:pPr>
                    <a:defRPr sz="1000"/>
                  </a:pPr>
                  <a:endParaRPr lang="cs-CZ"/>
                </a:p>
              </c:txPr>
              <c:showLegendKey val="0"/>
              <c:showVal val="1"/>
              <c:showCatName val="0"/>
              <c:showSerName val="0"/>
              <c:showPercent val="0"/>
              <c:showBubbleSize val="0"/>
              <c:extLst>
                <c:ext xmlns:c16="http://schemas.microsoft.com/office/drawing/2014/chart" uri="{C3380CC4-5D6E-409C-BE32-E72D297353CC}">
                  <c16:uniqueId val="{00000005-8643-4444-BE3C-A7B25BF4B830}"/>
                </c:ext>
              </c:extLst>
            </c:dLbl>
            <c:numFmt formatCode="#,##0" sourceLinked="0"/>
            <c:spPr>
              <a:noFill/>
              <a:ln>
                <a:noFill/>
              </a:ln>
              <a:effectLst/>
            </c:spPr>
            <c:txPr>
              <a:bodyPr rot="0" spcFirstLastPara="1" vertOverflow="ellipsis" vert="horz" wrap="square" lIns="0" tIns="0" rIns="0" bIns="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prs (C50) u žen</c:v>
                </c:pt>
                <c:pt idx="1">
                  <c:v>močový měchýř (C67)</c:v>
                </c:pt>
                <c:pt idx="2">
                  <c:v>prostata (C61)</c:v>
                </c:pt>
                <c:pt idx="3">
                  <c:v>tělo děložní (C54)</c:v>
                </c:pt>
                <c:pt idx="4">
                  <c:v>ledvina mimo pánvičku (C64)</c:v>
                </c:pt>
                <c:pt idx="5">
                  <c:v>hrdlo děložní (C53)</c:v>
                </c:pt>
                <c:pt idx="6">
                  <c:v>colon (C18)</c:v>
                </c:pt>
                <c:pt idx="7">
                  <c:v>rectum (C20)</c:v>
                </c:pt>
                <c:pt idx="8">
                  <c:v>vaječník (C56)</c:v>
                </c:pt>
                <c:pt idx="9">
                  <c:v>žaludek (C16)</c:v>
                </c:pt>
                <c:pt idx="10">
                  <c:v>průdušnice, průdušky a plíce (C33, C34)</c:v>
                </c:pt>
                <c:pt idx="11">
                  <c:v>slinivka břišní (C25)</c:v>
                </c:pt>
                <c:pt idx="12">
                  <c:v>jícen (C15)</c:v>
                </c:pt>
              </c:strCache>
            </c:strRef>
          </c:cat>
          <c:val>
            <c:numRef>
              <c:f>List1!$G$2:$G$14</c:f>
              <c:numCache>
                <c:formatCode>General</c:formatCode>
                <c:ptCount val="13"/>
                <c:pt idx="0">
                  <c:v>5.608667941363926</c:v>
                </c:pt>
                <c:pt idx="1">
                  <c:v>7.9491255961844196</c:v>
                </c:pt>
                <c:pt idx="2">
                  <c:v>6.4225690276110443</c:v>
                </c:pt>
                <c:pt idx="3">
                  <c:v>6.9536423841059607</c:v>
                </c:pt>
                <c:pt idx="4">
                  <c:v>12.333333333333334</c:v>
                </c:pt>
                <c:pt idx="5">
                  <c:v>10</c:v>
                </c:pt>
                <c:pt idx="6">
                  <c:v>12.388392857142858</c:v>
                </c:pt>
                <c:pt idx="7">
                  <c:v>8.064516129032258</c:v>
                </c:pt>
                <c:pt idx="8">
                  <c:v>6.4516129032258061</c:v>
                </c:pt>
                <c:pt idx="9">
                  <c:v>12.828947368421053</c:v>
                </c:pt>
                <c:pt idx="10">
                  <c:v>6.3194850789935639</c:v>
                </c:pt>
                <c:pt idx="11">
                  <c:v>15.882352941176471</c:v>
                </c:pt>
                <c:pt idx="12">
                  <c:v>16.666666666666668</c:v>
                </c:pt>
              </c:numCache>
            </c:numRef>
          </c:val>
          <c:extLst>
            <c:ext xmlns:c16="http://schemas.microsoft.com/office/drawing/2014/chart" uri="{C3380CC4-5D6E-409C-BE32-E72D297353CC}">
              <c16:uniqueId val="{00000005-9739-48C6-92CD-772CA60FC869}"/>
            </c:ext>
          </c:extLst>
        </c:ser>
        <c:dLbls>
          <c:showLegendKey val="0"/>
          <c:showVal val="0"/>
          <c:showCatName val="0"/>
          <c:showSerName val="0"/>
          <c:showPercent val="0"/>
          <c:showBubbleSize val="0"/>
        </c:dLbls>
        <c:gapWidth val="30"/>
        <c:overlap val="100"/>
        <c:axId val="438119568"/>
        <c:axId val="438119176"/>
      </c:barChart>
      <c:catAx>
        <c:axId val="438119568"/>
        <c:scaling>
          <c:orientation val="maxMin"/>
        </c:scaling>
        <c:delete val="0"/>
        <c:axPos val="l"/>
        <c:numFmt formatCode="General" sourceLinked="1"/>
        <c:majorTickMark val="out"/>
        <c:minorTickMark val="none"/>
        <c:tickLblPos val="none"/>
        <c:spPr>
          <a:noFill/>
          <a:ln w="12700" cap="flat" cmpd="sng" algn="ctr">
            <a:noFill/>
            <a:round/>
          </a:ln>
          <a:effectLst/>
        </c:spPr>
        <c:txPr>
          <a:bodyPr rot="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crossAx val="438119176"/>
        <c:crosses val="autoZero"/>
        <c:auto val="1"/>
        <c:lblAlgn val="ctr"/>
        <c:lblOffset val="100"/>
        <c:tickLblSkip val="1"/>
        <c:noMultiLvlLbl val="0"/>
      </c:catAx>
      <c:valAx>
        <c:axId val="438119176"/>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cs-CZ"/>
          </a:p>
        </c:txPr>
        <c:crossAx val="438119568"/>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chemeClr val="tx1"/>
          </a:solidFill>
        </a:defRPr>
      </a:pPr>
      <a:endParaRPr lang="cs-CZ"/>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694004816366823E-2"/>
          <c:y val="7.131897832510338E-2"/>
          <c:w val="0.85323816181953771"/>
          <c:h val="0.53084328492927546"/>
        </c:manualLayout>
      </c:layout>
      <c:barChart>
        <c:barDir val="col"/>
        <c:grouping val="clustered"/>
        <c:varyColors val="0"/>
        <c:ser>
          <c:idx val="3"/>
          <c:order val="0"/>
          <c:tx>
            <c:strRef>
              <c:f>Sheet1!$B$1</c:f>
              <c:strCache>
                <c:ptCount val="1"/>
                <c:pt idx="0">
                  <c:v>2024</c:v>
                </c:pt>
              </c:strCache>
            </c:strRef>
          </c:tx>
          <c:spPr>
            <a:solidFill>
              <a:schemeClr val="accent1"/>
            </a:solidFill>
          </c:spPr>
          <c:invertIfNegative val="0"/>
          <c:dPt>
            <c:idx val="4"/>
            <c:invertIfNegative val="0"/>
            <c:bubble3D val="0"/>
            <c:spPr>
              <a:solidFill>
                <a:srgbClr val="DA2B47"/>
              </a:solidFill>
            </c:spPr>
            <c:extLst>
              <c:ext xmlns:c16="http://schemas.microsoft.com/office/drawing/2014/chart" uri="{C3380CC4-5D6E-409C-BE32-E72D297353CC}">
                <c16:uniqueId val="{00000000-52A3-43CE-8884-36D34DAE459C}"/>
              </c:ext>
            </c:extLst>
          </c:dPt>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Sheet1!$A$2:$A$15</c:f>
              <c:strCache>
                <c:ptCount val="14"/>
                <c:pt idx="0">
                  <c:v>Kraj Vysočina</c:v>
                </c:pt>
                <c:pt idx="1">
                  <c:v>Zlínský kraj</c:v>
                </c:pt>
                <c:pt idx="2">
                  <c:v>Olomoucký kraj</c:v>
                </c:pt>
                <c:pt idx="3">
                  <c:v>Pardubický kraj</c:v>
                </c:pt>
                <c:pt idx="4">
                  <c:v>Liberecký kraj</c:v>
                </c:pt>
                <c:pt idx="5">
                  <c:v>Ústecký kraj</c:v>
                </c:pt>
                <c:pt idx="6">
                  <c:v>Královéhradecký kraj</c:v>
                </c:pt>
                <c:pt idx="7">
                  <c:v>Jihomoravský kraj</c:v>
                </c:pt>
                <c:pt idx="8">
                  <c:v>Moravskoslezský kraj</c:v>
                </c:pt>
                <c:pt idx="9">
                  <c:v>Jihočeský kraj</c:v>
                </c:pt>
                <c:pt idx="10">
                  <c:v>Karlovarský kraj</c:v>
                </c:pt>
                <c:pt idx="11">
                  <c:v>Plzeňský kraj</c:v>
                </c:pt>
                <c:pt idx="12">
                  <c:v>Středočeský kraj</c:v>
                </c:pt>
                <c:pt idx="13">
                  <c:v>Hlavní město Praha</c:v>
                </c:pt>
              </c:strCache>
            </c:strRef>
          </c:cat>
          <c:val>
            <c:numRef>
              <c:f>Sheet1!$B$2:$B$15</c:f>
              <c:numCache>
                <c:formatCode>0.0%</c:formatCode>
                <c:ptCount val="14"/>
                <c:pt idx="0">
                  <c:v>0.34995484037454838</c:v>
                </c:pt>
                <c:pt idx="1">
                  <c:v>0.33955154933198362</c:v>
                </c:pt>
                <c:pt idx="2">
                  <c:v>0.33791773586038204</c:v>
                </c:pt>
                <c:pt idx="3">
                  <c:v>0.33156741041556104</c:v>
                </c:pt>
                <c:pt idx="4">
                  <c:v>0.32931398819249286</c:v>
                </c:pt>
                <c:pt idx="5">
                  <c:v>0.32004795444327888</c:v>
                </c:pt>
                <c:pt idx="6">
                  <c:v>0.31965891341973068</c:v>
                </c:pt>
                <c:pt idx="7">
                  <c:v>0.31678543442060925</c:v>
                </c:pt>
                <c:pt idx="8">
                  <c:v>0.31204921089590493</c:v>
                </c:pt>
                <c:pt idx="9">
                  <c:v>0.31038680455786716</c:v>
                </c:pt>
                <c:pt idx="10">
                  <c:v>0.30418184281626831</c:v>
                </c:pt>
                <c:pt idx="11">
                  <c:v>0.29717252158679519</c:v>
                </c:pt>
                <c:pt idx="12">
                  <c:v>0.28398403771207209</c:v>
                </c:pt>
                <c:pt idx="13">
                  <c:v>0.27141226485826708</c:v>
                </c:pt>
              </c:numCache>
            </c:numRef>
          </c:val>
          <c:extLst>
            <c:ext xmlns:c16="http://schemas.microsoft.com/office/drawing/2014/chart" uri="{C3380CC4-5D6E-409C-BE32-E72D297353CC}">
              <c16:uniqueId val="{00000000-C9CD-4755-89D2-6B800F9DCFB2}"/>
            </c:ext>
          </c:extLst>
        </c:ser>
        <c:dLbls>
          <c:dLblPos val="outEnd"/>
          <c:showLegendKey val="0"/>
          <c:showVal val="1"/>
          <c:showCatName val="0"/>
          <c:showSerName val="0"/>
          <c:showPercent val="0"/>
          <c:showBubbleSize val="0"/>
        </c:dLbls>
        <c:gapWidth val="100"/>
        <c:overlap val="100"/>
        <c:axId val="328231464"/>
        <c:axId val="328226368"/>
      </c:barChart>
      <c:catAx>
        <c:axId val="328231464"/>
        <c:scaling>
          <c:orientation val="minMax"/>
        </c:scaling>
        <c:delete val="0"/>
        <c:axPos val="b"/>
        <c:title>
          <c:tx>
            <c:rich>
              <a:bodyPr/>
              <a:lstStyle/>
              <a:p>
                <a:pPr>
                  <a:defRPr>
                    <a:solidFill>
                      <a:schemeClr val="tx1"/>
                    </a:solidFill>
                  </a:defRPr>
                </a:pPr>
                <a:r>
                  <a:rPr lang="cs-CZ" b="0">
                    <a:solidFill>
                      <a:schemeClr val="tx1"/>
                    </a:solidFill>
                  </a:rPr>
                  <a:t>Kraj</a:t>
                </a:r>
              </a:p>
            </c:rich>
          </c:tx>
          <c:layout>
            <c:manualLayout>
              <c:xMode val="edge"/>
              <c:yMode val="edge"/>
              <c:x val="0.93215287099179711"/>
              <c:y val="0.6424869358649522"/>
            </c:manualLayout>
          </c:layout>
          <c:overlay val="0"/>
        </c:title>
        <c:numFmt formatCode="General" sourceLinked="1"/>
        <c:majorTickMark val="out"/>
        <c:minorTickMark val="none"/>
        <c:tickLblPos val="nextTo"/>
        <c:spPr>
          <a:ln w="3163">
            <a:solidFill>
              <a:schemeClr val="tx1"/>
            </a:solidFill>
            <a:prstDash val="solid"/>
          </a:ln>
        </c:spPr>
        <c:txPr>
          <a:bodyPr rot="-2700000" vert="horz"/>
          <a:lstStyle/>
          <a:p>
            <a:pPr>
              <a:defRPr sz="900">
                <a:solidFill>
                  <a:schemeClr val="tx1"/>
                </a:solidFill>
              </a:defRPr>
            </a:pPr>
            <a:endParaRPr lang="cs-CZ"/>
          </a:p>
        </c:txPr>
        <c:crossAx val="328226368"/>
        <c:crosses val="autoZero"/>
        <c:auto val="1"/>
        <c:lblAlgn val="ctr"/>
        <c:lblOffset val="240"/>
        <c:tickLblSkip val="1"/>
        <c:tickMarkSkip val="1"/>
        <c:noMultiLvlLbl val="0"/>
      </c:catAx>
      <c:valAx>
        <c:axId val="328226368"/>
        <c:scaling>
          <c:orientation val="minMax"/>
          <c:min val="0"/>
        </c:scaling>
        <c:delete val="0"/>
        <c:axPos val="l"/>
        <c:title>
          <c:tx>
            <c:rich>
              <a:bodyPr/>
              <a:lstStyle/>
              <a:p>
                <a:pPr>
                  <a:defRPr>
                    <a:solidFill>
                      <a:schemeClr val="tx1"/>
                    </a:solidFill>
                  </a:defRPr>
                </a:pPr>
                <a:r>
                  <a:rPr lang="cs-CZ" b="0">
                    <a:solidFill>
                      <a:schemeClr val="tx1"/>
                    </a:solidFill>
                  </a:rPr>
                  <a:t>Pokrytí populace</a:t>
                </a:r>
                <a:r>
                  <a:rPr lang="cs-CZ" b="0" baseline="0">
                    <a:solidFill>
                      <a:schemeClr val="tx1"/>
                    </a:solidFill>
                  </a:rPr>
                  <a:t> regionů</a:t>
                </a:r>
                <a:endParaRPr lang="cs-CZ" b="0">
                  <a:solidFill>
                    <a:schemeClr val="tx1"/>
                  </a:solidFill>
                </a:endParaRPr>
              </a:p>
            </c:rich>
          </c:tx>
          <c:overlay val="0"/>
        </c:title>
        <c:numFmt formatCode="0%" sourceLinked="0"/>
        <c:majorTickMark val="out"/>
        <c:minorTickMark val="none"/>
        <c:tickLblPos val="nextTo"/>
        <c:spPr>
          <a:ln w="3163">
            <a:solidFill>
              <a:schemeClr val="tx1"/>
            </a:solidFill>
            <a:prstDash val="solid"/>
          </a:ln>
        </c:spPr>
        <c:txPr>
          <a:bodyPr rot="0" vert="horz"/>
          <a:lstStyle/>
          <a:p>
            <a:pPr>
              <a:defRPr>
                <a:solidFill>
                  <a:schemeClr val="tx1"/>
                </a:solidFill>
              </a:defRPr>
            </a:pPr>
            <a:endParaRPr lang="cs-CZ"/>
          </a:p>
        </c:txPr>
        <c:crossAx val="328231464"/>
        <c:crosses val="autoZero"/>
        <c:crossBetween val="between"/>
      </c:valAx>
      <c:spPr>
        <a:noFill/>
        <a:ln w="25396">
          <a:noFill/>
        </a:ln>
      </c:spPr>
    </c:plotArea>
    <c:plotVisOnly val="1"/>
    <c:dispBlanksAs val="gap"/>
    <c:showDLblsOverMax val="0"/>
  </c:chart>
  <c:spPr>
    <a:noFill/>
    <a:ln>
      <a:noFill/>
    </a:ln>
  </c:spPr>
  <c:txPr>
    <a:bodyPr/>
    <a:lstStyle/>
    <a:p>
      <a:pPr algn="ctr">
        <a:defRPr lang="en-US" sz="1197" b="1" i="0" u="none" strike="noStrike" kern="1200" baseline="0">
          <a:solidFill>
            <a:schemeClr val="tx1"/>
          </a:solidFill>
          <a:latin typeface="+mn-lt"/>
          <a:ea typeface="+mn-ea"/>
          <a:cs typeface="+mn-cs"/>
        </a:defRPr>
      </a:pPr>
      <a:endParaRPr lang="cs-CZ"/>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10501193317422"/>
          <c:y val="6.4308681672025719E-2"/>
          <c:w val="0.85680190930787592"/>
          <c:h val="0.7588424437299035"/>
        </c:manualLayout>
      </c:layout>
      <c:lineChart>
        <c:grouping val="standard"/>
        <c:varyColors val="0"/>
        <c:ser>
          <c:idx val="0"/>
          <c:order val="0"/>
          <c:tx>
            <c:strRef>
              <c:f>Sheet1!$A$1</c:f>
              <c:strCache>
                <c:ptCount val="1"/>
                <c:pt idx="0">
                  <c:v>rok</c:v>
                </c:pt>
              </c:strCache>
            </c:strRef>
          </c:tx>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val>
          <c:smooth val="0"/>
          <c:extLst>
            <c:ext xmlns:c16="http://schemas.microsoft.com/office/drawing/2014/chart" uri="{C3380CC4-5D6E-409C-BE32-E72D297353CC}">
              <c16:uniqueId val="{00000000-8808-41E5-AD46-240308A18516}"/>
            </c:ext>
          </c:extLst>
        </c:ser>
        <c:ser>
          <c:idx val="2"/>
          <c:order val="1"/>
          <c:tx>
            <c:strRef>
              <c:f>Sheet1!$A$2</c:f>
              <c:strCache>
                <c:ptCount val="1"/>
                <c:pt idx="0">
                  <c:v>inc</c:v>
                </c:pt>
              </c:strCache>
            </c:strRef>
          </c:tx>
          <c:spPr>
            <a:ln w="2538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30.57891</c:v>
                </c:pt>
                <c:pt idx="1">
                  <c:v>32.284219999999998</c:v>
                </c:pt>
                <c:pt idx="2">
                  <c:v>34.97701</c:v>
                </c:pt>
                <c:pt idx="3">
                  <c:v>33.126539999999999</c:v>
                </c:pt>
                <c:pt idx="4">
                  <c:v>36.239669999999997</c:v>
                </c:pt>
                <c:pt idx="5">
                  <c:v>32.909829999999999</c:v>
                </c:pt>
                <c:pt idx="6">
                  <c:v>42.451810000000002</c:v>
                </c:pt>
                <c:pt idx="7">
                  <c:v>38.655819999999999</c:v>
                </c:pt>
                <c:pt idx="8">
                  <c:v>40.619689999999999</c:v>
                </c:pt>
                <c:pt idx="9">
                  <c:v>38.593139999999998</c:v>
                </c:pt>
                <c:pt idx="10">
                  <c:v>44.653660000000002</c:v>
                </c:pt>
                <c:pt idx="11">
                  <c:v>47.085720000000002</c:v>
                </c:pt>
                <c:pt idx="12">
                  <c:v>46.519889999999997</c:v>
                </c:pt>
                <c:pt idx="13">
                  <c:v>47.58717</c:v>
                </c:pt>
                <c:pt idx="14">
                  <c:v>44.878030000000003</c:v>
                </c:pt>
                <c:pt idx="15">
                  <c:v>62.121409999999997</c:v>
                </c:pt>
                <c:pt idx="16">
                  <c:v>65.864769999999993</c:v>
                </c:pt>
                <c:pt idx="17">
                  <c:v>64.819689999999994</c:v>
                </c:pt>
                <c:pt idx="18">
                  <c:v>58.519069999999999</c:v>
                </c:pt>
                <c:pt idx="19">
                  <c:v>61.061439999999997</c:v>
                </c:pt>
                <c:pt idx="20">
                  <c:v>68.528270000000006</c:v>
                </c:pt>
                <c:pt idx="21">
                  <c:v>76.207790000000003</c:v>
                </c:pt>
                <c:pt idx="22">
                  <c:v>76.910349999999994</c:v>
                </c:pt>
                <c:pt idx="23">
                  <c:v>60.124020000000002</c:v>
                </c:pt>
                <c:pt idx="24">
                  <c:v>73.114270000000005</c:v>
                </c:pt>
                <c:pt idx="25">
                  <c:v>74.634200000000007</c:v>
                </c:pt>
                <c:pt idx="26">
                  <c:v>70.944239999999994</c:v>
                </c:pt>
                <c:pt idx="27">
                  <c:v>74.404240000000001</c:v>
                </c:pt>
                <c:pt idx="28">
                  <c:v>77.054550000000006</c:v>
                </c:pt>
                <c:pt idx="29">
                  <c:v>66.774780000000007</c:v>
                </c:pt>
                <c:pt idx="30">
                  <c:v>72.666849999999997</c:v>
                </c:pt>
                <c:pt idx="31">
                  <c:v>79.854979999999998</c:v>
                </c:pt>
                <c:pt idx="32">
                  <c:v>75.301550000000006</c:v>
                </c:pt>
                <c:pt idx="33">
                  <c:v>68.034490000000005</c:v>
                </c:pt>
                <c:pt idx="34">
                  <c:v>77.602180000000004</c:v>
                </c:pt>
                <c:pt idx="35">
                  <c:v>71.820570000000004</c:v>
                </c:pt>
                <c:pt idx="36">
                  <c:v>76.401510000000002</c:v>
                </c:pt>
                <c:pt idx="37">
                  <c:v>85.002039999999994</c:v>
                </c:pt>
                <c:pt idx="38">
                  <c:v>76.055670000000006</c:v>
                </c:pt>
                <c:pt idx="39">
                  <c:v>80.194649999999996</c:v>
                </c:pt>
                <c:pt idx="40">
                  <c:v>78.469790000000003</c:v>
                </c:pt>
                <c:pt idx="41">
                  <c:v>76.538470000000004</c:v>
                </c:pt>
                <c:pt idx="42">
                  <c:v>63.212980000000002</c:v>
                </c:pt>
                <c:pt idx="43">
                  <c:v>56.412909999999997</c:v>
                </c:pt>
                <c:pt idx="44">
                  <c:v>69.315610000000007</c:v>
                </c:pt>
                <c:pt idx="45">
                  <c:v>70.717240000000004</c:v>
                </c:pt>
                <c:pt idx="46">
                  <c:v>63.492060000000002</c:v>
                </c:pt>
              </c:numCache>
            </c:numRef>
          </c:val>
          <c:smooth val="0"/>
          <c:extLst>
            <c:ext xmlns:c16="http://schemas.microsoft.com/office/drawing/2014/chart" uri="{C3380CC4-5D6E-409C-BE32-E72D297353CC}">
              <c16:uniqueId val="{00000001-8808-41E5-AD46-240308A18516}"/>
            </c:ext>
          </c:extLst>
        </c:ser>
        <c:ser>
          <c:idx val="3"/>
          <c:order val="2"/>
          <c:tx>
            <c:strRef>
              <c:f>Sheet1!$A$3</c:f>
              <c:strCache>
                <c:ptCount val="1"/>
                <c:pt idx="0">
                  <c:v>mort</c:v>
                </c:pt>
              </c:strCache>
            </c:strRef>
          </c:tx>
          <c:spPr>
            <a:ln w="25400">
              <a:solidFill>
                <a:srgbClr val="0000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3">
                  <c:v>22.16555</c:v>
                </c:pt>
                <c:pt idx="4">
                  <c:v>27.058959999999999</c:v>
                </c:pt>
                <c:pt idx="5">
                  <c:v>27.384820000000001</c:v>
                </c:pt>
                <c:pt idx="6">
                  <c:v>31.958100000000002</c:v>
                </c:pt>
                <c:pt idx="7">
                  <c:v>22.292310000000001</c:v>
                </c:pt>
                <c:pt idx="8">
                  <c:v>31.173249999999999</c:v>
                </c:pt>
                <c:pt idx="9">
                  <c:v>27.768229999999999</c:v>
                </c:pt>
                <c:pt idx="10">
                  <c:v>32.902700000000003</c:v>
                </c:pt>
                <c:pt idx="11">
                  <c:v>29.750679999999999</c:v>
                </c:pt>
                <c:pt idx="12">
                  <c:v>33.8964</c:v>
                </c:pt>
                <c:pt idx="13">
                  <c:v>34.757289999999998</c:v>
                </c:pt>
                <c:pt idx="14">
                  <c:v>39.238909999999997</c:v>
                </c:pt>
                <c:pt idx="15">
                  <c:v>35.397480000000002</c:v>
                </c:pt>
                <c:pt idx="16">
                  <c:v>42.041339999999998</c:v>
                </c:pt>
                <c:pt idx="17">
                  <c:v>42.669080000000001</c:v>
                </c:pt>
                <c:pt idx="18">
                  <c:v>41.033290000000001</c:v>
                </c:pt>
                <c:pt idx="19">
                  <c:v>40.319200000000002</c:v>
                </c:pt>
                <c:pt idx="20">
                  <c:v>35.662669999999999</c:v>
                </c:pt>
                <c:pt idx="21">
                  <c:v>41.25009</c:v>
                </c:pt>
                <c:pt idx="22">
                  <c:v>41.718040000000002</c:v>
                </c:pt>
                <c:pt idx="23">
                  <c:v>44.044339999999998</c:v>
                </c:pt>
                <c:pt idx="24">
                  <c:v>39.944220000000001</c:v>
                </c:pt>
                <c:pt idx="25">
                  <c:v>47.728450000000002</c:v>
                </c:pt>
                <c:pt idx="26">
                  <c:v>42.613370000000003</c:v>
                </c:pt>
                <c:pt idx="27">
                  <c:v>45.157290000000003</c:v>
                </c:pt>
                <c:pt idx="28">
                  <c:v>38.060279999999999</c:v>
                </c:pt>
                <c:pt idx="29">
                  <c:v>42.34498</c:v>
                </c:pt>
                <c:pt idx="30">
                  <c:v>39.573349999999998</c:v>
                </c:pt>
                <c:pt idx="31">
                  <c:v>38.091740000000001</c:v>
                </c:pt>
                <c:pt idx="32">
                  <c:v>34.91254</c:v>
                </c:pt>
                <c:pt idx="33">
                  <c:v>35.268709999999999</c:v>
                </c:pt>
                <c:pt idx="34">
                  <c:v>33.32329</c:v>
                </c:pt>
                <c:pt idx="35">
                  <c:v>33.74427</c:v>
                </c:pt>
                <c:pt idx="36">
                  <c:v>29.192219999999999</c:v>
                </c:pt>
                <c:pt idx="37">
                  <c:v>29.397490000000001</c:v>
                </c:pt>
                <c:pt idx="38">
                  <c:v>32.562759999999997</c:v>
                </c:pt>
                <c:pt idx="39">
                  <c:v>31.123699999999999</c:v>
                </c:pt>
                <c:pt idx="40">
                  <c:v>33.791910000000001</c:v>
                </c:pt>
                <c:pt idx="41">
                  <c:v>31.70232</c:v>
                </c:pt>
                <c:pt idx="42">
                  <c:v>29.574639999999999</c:v>
                </c:pt>
                <c:pt idx="43">
                  <c:v>32.042529999999999</c:v>
                </c:pt>
                <c:pt idx="44">
                  <c:v>29.053080000000001</c:v>
                </c:pt>
                <c:pt idx="45">
                  <c:v>29.987690000000001</c:v>
                </c:pt>
                <c:pt idx="46">
                  <c:v>27.30603</c:v>
                </c:pt>
              </c:numCache>
            </c:numRef>
          </c:val>
          <c:smooth val="0"/>
          <c:extLst>
            <c:ext xmlns:c16="http://schemas.microsoft.com/office/drawing/2014/chart" uri="{C3380CC4-5D6E-409C-BE32-E72D297353CC}">
              <c16:uniqueId val="{00000002-8808-41E5-AD46-240308A18516}"/>
            </c:ext>
          </c:extLst>
        </c:ser>
        <c:dLbls>
          <c:showLegendKey val="0"/>
          <c:showVal val="0"/>
          <c:showCatName val="0"/>
          <c:showSerName val="0"/>
          <c:showPercent val="0"/>
          <c:showBubbleSize val="0"/>
        </c:dLbls>
        <c:smooth val="0"/>
        <c:axId val="394248272"/>
        <c:axId val="1"/>
      </c:lineChart>
      <c:catAx>
        <c:axId val="394248272"/>
        <c:scaling>
          <c:orientation val="minMax"/>
        </c:scaling>
        <c:delete val="0"/>
        <c:axPos val="b"/>
        <c:numFmt formatCode="General" sourceLinked="1"/>
        <c:majorTickMark val="out"/>
        <c:minorTickMark val="none"/>
        <c:tickLblPos val="nextTo"/>
        <c:spPr>
          <a:ln w="3172">
            <a:solidFill>
              <a:schemeClr val="tx1"/>
            </a:solidFill>
            <a:prstDash val="solid"/>
          </a:ln>
        </c:spPr>
        <c:txPr>
          <a:bodyPr rot="-270000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1"/>
        <c:crossesAt val="0"/>
        <c:auto val="1"/>
        <c:lblAlgn val="ctr"/>
        <c:lblOffset val="100"/>
        <c:tickLblSkip val="2"/>
        <c:tickMarkSkip val="1"/>
        <c:noMultiLvlLbl val="0"/>
      </c:catAx>
      <c:valAx>
        <c:axId val="1"/>
        <c:scaling>
          <c:orientation val="minMax"/>
          <c:max val="90"/>
          <c:min val="0"/>
        </c:scaling>
        <c:delete val="0"/>
        <c:axPos val="l"/>
        <c:majorGridlines>
          <c:spPr>
            <a:ln>
              <a:solidFill>
                <a:sysClr val="window" lastClr="FFFFFF">
                  <a:lumMod val="85000"/>
                </a:sysClr>
              </a:solidFill>
            </a:ln>
          </c:spPr>
        </c:majorGridlines>
        <c:numFmt formatCode="General" sourceLinked="1"/>
        <c:majorTickMark val="in"/>
        <c:minorTickMark val="none"/>
        <c:tickLblPos val="nextTo"/>
        <c:spPr>
          <a:noFill/>
          <a:ln w="3172">
            <a:solidFill>
              <a:sysClr val="windowText" lastClr="000000"/>
            </a:solidFill>
            <a:prstDash val="solid"/>
          </a:ln>
        </c:spPr>
        <c:txPr>
          <a:bodyPr rot="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394248272"/>
        <c:crosses val="autoZero"/>
        <c:crossBetween val="midCat"/>
        <c:majorUnit val="10"/>
      </c:valAx>
      <c:spPr>
        <a:noFill/>
        <a:ln w="25380">
          <a:noFill/>
        </a:ln>
      </c:spPr>
    </c:plotArea>
    <c:plotVisOnly val="1"/>
    <c:dispBlanksAs val="gap"/>
    <c:showDLblsOverMax val="0"/>
  </c:chart>
  <c:spPr>
    <a:noFill/>
    <a:ln>
      <a:noFill/>
    </a:ln>
  </c:spPr>
  <c:txPr>
    <a:bodyPr/>
    <a:lstStyle/>
    <a:p>
      <a:pPr>
        <a:defRPr sz="1199" b="1" i="0" u="none" strike="noStrike" baseline="0">
          <a:solidFill>
            <a:schemeClr val="tx1"/>
          </a:solidFill>
          <a:latin typeface="Arial"/>
          <a:ea typeface="Arial"/>
          <a:cs typeface="Arial"/>
        </a:defRPr>
      </a:pPr>
      <a:endParaRPr lang="cs-CZ"/>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Sheet1!$B$2:$F$2</c:f>
              <c:numCache>
                <c:formatCode>General</c:formatCode>
                <c:ptCount val="5"/>
                <c:pt idx="0">
                  <c:v>0.41320000000000001</c:v>
                </c:pt>
                <c:pt idx="1">
                  <c:v>0.72840000000000005</c:v>
                </c:pt>
                <c:pt idx="2">
                  <c:v>0.59640000000000004</c:v>
                </c:pt>
                <c:pt idx="3">
                  <c:v>0.37859999999999999</c:v>
                </c:pt>
                <c:pt idx="4">
                  <c:v>6.08E-2</c:v>
                </c:pt>
              </c:numCache>
            </c:numRef>
          </c:val>
          <c:smooth val="0"/>
          <c:extLst>
            <c:ext xmlns:c16="http://schemas.microsoft.com/office/drawing/2014/chart" uri="{C3380CC4-5D6E-409C-BE32-E72D297353CC}">
              <c16:uniqueId val="{00000000-A4AA-4278-A322-808F2B6E78E4}"/>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Sheet1!$B$3:$F$3</c:f>
              <c:numCache>
                <c:formatCode>General</c:formatCode>
                <c:ptCount val="5"/>
                <c:pt idx="0">
                  <c:v>0.47889999999999999</c:v>
                </c:pt>
                <c:pt idx="1">
                  <c:v>0.81799999999999995</c:v>
                </c:pt>
                <c:pt idx="2">
                  <c:v>0.67810000000000004</c:v>
                </c:pt>
                <c:pt idx="3">
                  <c:v>0.46389999999999998</c:v>
                </c:pt>
                <c:pt idx="4">
                  <c:v>7.9600000000000004E-2</c:v>
                </c:pt>
              </c:numCache>
            </c:numRef>
          </c:val>
          <c:smooth val="0"/>
          <c:extLst>
            <c:ext xmlns:c16="http://schemas.microsoft.com/office/drawing/2014/chart" uri="{C3380CC4-5D6E-409C-BE32-E72D297353CC}">
              <c16:uniqueId val="{00000001-A4AA-4278-A322-808F2B6E78E4}"/>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Sheet1!$B$4:$F$4</c:f>
              <c:numCache>
                <c:formatCode>General</c:formatCode>
                <c:ptCount val="5"/>
                <c:pt idx="0">
                  <c:v>0.51590000000000003</c:v>
                </c:pt>
                <c:pt idx="1">
                  <c:v>0.83540000000000003</c:v>
                </c:pt>
                <c:pt idx="2">
                  <c:v>0.71650000000000003</c:v>
                </c:pt>
                <c:pt idx="3">
                  <c:v>0.5363</c:v>
                </c:pt>
                <c:pt idx="4">
                  <c:v>8.6499999999999994E-2</c:v>
                </c:pt>
              </c:numCache>
            </c:numRef>
          </c:val>
          <c:smooth val="0"/>
          <c:extLst>
            <c:ext xmlns:c16="http://schemas.microsoft.com/office/drawing/2014/chart" uri="{C3380CC4-5D6E-409C-BE32-E72D297353CC}">
              <c16:uniqueId val="{00000002-A4AA-4278-A322-808F2B6E78E4}"/>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Sheet1!$B$5:$F$5</c:f>
              <c:numCache>
                <c:formatCode>General</c:formatCode>
                <c:ptCount val="5"/>
                <c:pt idx="0">
                  <c:v>0.57320000000000004</c:v>
                </c:pt>
                <c:pt idx="1">
                  <c:v>0.86939999999999995</c:v>
                </c:pt>
                <c:pt idx="2">
                  <c:v>0.74199999999999999</c:v>
                </c:pt>
                <c:pt idx="3">
                  <c:v>0.56389999999999996</c:v>
                </c:pt>
                <c:pt idx="4">
                  <c:v>9.6600000000000005E-2</c:v>
                </c:pt>
              </c:numCache>
            </c:numRef>
          </c:val>
          <c:smooth val="0"/>
          <c:extLst>
            <c:ext xmlns:c16="http://schemas.microsoft.com/office/drawing/2014/chart" uri="{C3380CC4-5D6E-409C-BE32-E72D297353CC}">
              <c16:uniqueId val="{00000003-A4AA-4278-A322-808F2B6E78E4}"/>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A4AA-4278-A322-808F2B6E78E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A4AA-4278-A322-808F2B6E78E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A4AA-4278-A322-808F2B6E78E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A4AA-4278-A322-808F2B6E78E4}"/>
              </c:ext>
            </c:extLst>
          </c:dPt>
          <c:cat>
            <c:strRef>
              <c:f>Sheet1!$B$1:$F$1</c:f>
              <c:strCache>
                <c:ptCount val="5"/>
                <c:pt idx="0">
                  <c:v>all</c:v>
                </c:pt>
                <c:pt idx="1">
                  <c:v>I</c:v>
                </c:pt>
                <c:pt idx="2">
                  <c:v>II</c:v>
                </c:pt>
                <c:pt idx="3">
                  <c:v>III</c:v>
                </c:pt>
                <c:pt idx="4">
                  <c:v>IV</c:v>
                </c:pt>
              </c:strCache>
            </c:strRef>
          </c:cat>
          <c:val>
            <c:numRef>
              <c:f>Sheet1!$B$6:$F$6</c:f>
              <c:numCache>
                <c:formatCode>General</c:formatCode>
                <c:ptCount val="5"/>
                <c:pt idx="0">
                  <c:v>0.59299999999999997</c:v>
                </c:pt>
                <c:pt idx="1">
                  <c:v>0.88580000000000003</c:v>
                </c:pt>
                <c:pt idx="2">
                  <c:v>0.77</c:v>
                </c:pt>
                <c:pt idx="3">
                  <c:v>0.62060000000000004</c:v>
                </c:pt>
                <c:pt idx="4">
                  <c:v>0.1096</c:v>
                </c:pt>
              </c:numCache>
            </c:numRef>
          </c:val>
          <c:smooth val="0"/>
          <c:extLst>
            <c:ext xmlns:c16="http://schemas.microsoft.com/office/drawing/2014/chart" uri="{C3380CC4-5D6E-409C-BE32-E72D297353CC}">
              <c16:uniqueId val="{00000008-A4AA-4278-A322-808F2B6E78E4}"/>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A4AA-4278-A322-808F2B6E78E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A4AA-4278-A322-808F2B6E78E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A4AA-4278-A322-808F2B6E78E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A4AA-4278-A322-808F2B6E78E4}"/>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A4AA-4278-A322-808F2B6E78E4}"/>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A4AA-4278-A322-808F2B6E78E4}"/>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A4AA-4278-A322-808F2B6E78E4}"/>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A4AA-4278-A322-808F2B6E78E4}"/>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A4AA-4278-A322-808F2B6E78E4}"/>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A4AA-4278-A322-808F2B6E78E4}"/>
              </c:ext>
            </c:extLst>
          </c:dPt>
          <c:cat>
            <c:strRef>
              <c:f>Sheet1!$B$1:$F$1</c:f>
              <c:strCache>
                <c:ptCount val="5"/>
                <c:pt idx="0">
                  <c:v>all</c:v>
                </c:pt>
                <c:pt idx="1">
                  <c:v>I</c:v>
                </c:pt>
                <c:pt idx="2">
                  <c:v>II</c:v>
                </c:pt>
                <c:pt idx="3">
                  <c:v>III</c:v>
                </c:pt>
                <c:pt idx="4">
                  <c:v>IV</c:v>
                </c:pt>
              </c:strCache>
            </c:strRef>
          </c:cat>
          <c:val>
            <c:numRef>
              <c:f>Sheet1!$B$7:$F$7</c:f>
              <c:numCache>
                <c:formatCode>General</c:formatCode>
                <c:ptCount val="5"/>
                <c:pt idx="0">
                  <c:v>0.61229999999999996</c:v>
                </c:pt>
                <c:pt idx="1">
                  <c:v>0.88670000000000004</c:v>
                </c:pt>
                <c:pt idx="2">
                  <c:v>0.79249999999999998</c:v>
                </c:pt>
                <c:pt idx="3">
                  <c:v>0.64780000000000004</c:v>
                </c:pt>
                <c:pt idx="4">
                  <c:v>0.13070000000000001</c:v>
                </c:pt>
              </c:numCache>
            </c:numRef>
          </c:val>
          <c:smooth val="0"/>
          <c:extLst>
            <c:ext xmlns:c16="http://schemas.microsoft.com/office/drawing/2014/chart" uri="{C3380CC4-5D6E-409C-BE32-E72D297353CC}">
              <c16:uniqueId val="{00000013-A4AA-4278-A322-808F2B6E78E4}"/>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none"/>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539419087136929E-2"/>
          <c:y val="8.646616541353383E-2"/>
          <c:w val="0.90248962655601661"/>
          <c:h val="0.72932330827067671"/>
        </c:manualLayout>
      </c:layout>
      <c:barChart>
        <c:barDir val="col"/>
        <c:grouping val="stacked"/>
        <c:varyColors val="0"/>
        <c:ser>
          <c:idx val="0"/>
          <c:order val="0"/>
          <c:tx>
            <c:strRef>
              <c:f>Sheet1!$A$2</c:f>
              <c:strCache>
                <c:ptCount val="1"/>
                <c:pt idx="0">
                  <c:v>1</c:v>
                </c:pt>
              </c:strCache>
            </c:strRef>
          </c:tx>
          <c:spPr>
            <a:solidFill>
              <a:srgbClr val="00B0F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5">
                  <c:v>39.416060000000002</c:v>
                </c:pt>
                <c:pt idx="6">
                  <c:v>30.33708</c:v>
                </c:pt>
                <c:pt idx="7">
                  <c:v>31.90184</c:v>
                </c:pt>
                <c:pt idx="8">
                  <c:v>26.74419</c:v>
                </c:pt>
                <c:pt idx="9">
                  <c:v>31.097560000000001</c:v>
                </c:pt>
                <c:pt idx="10">
                  <c:v>28.947369999999999</c:v>
                </c:pt>
                <c:pt idx="11">
                  <c:v>37.313429999999997</c:v>
                </c:pt>
                <c:pt idx="12">
                  <c:v>34.673369999999998</c:v>
                </c:pt>
                <c:pt idx="13">
                  <c:v>37.254899999999999</c:v>
                </c:pt>
                <c:pt idx="14">
                  <c:v>32.460729999999998</c:v>
                </c:pt>
                <c:pt idx="15">
                  <c:v>36.603769999999997</c:v>
                </c:pt>
                <c:pt idx="16">
                  <c:v>30.141839999999998</c:v>
                </c:pt>
                <c:pt idx="17">
                  <c:v>37.769779999999997</c:v>
                </c:pt>
                <c:pt idx="18">
                  <c:v>20.717130000000001</c:v>
                </c:pt>
                <c:pt idx="19">
                  <c:v>25.190840000000001</c:v>
                </c:pt>
                <c:pt idx="20">
                  <c:v>19.727889999999999</c:v>
                </c:pt>
                <c:pt idx="21">
                  <c:v>17.12538</c:v>
                </c:pt>
                <c:pt idx="22">
                  <c:v>21.212119999999999</c:v>
                </c:pt>
                <c:pt idx="23">
                  <c:v>21.317830000000001</c:v>
                </c:pt>
                <c:pt idx="24">
                  <c:v>16.29393</c:v>
                </c:pt>
                <c:pt idx="25">
                  <c:v>18.4953</c:v>
                </c:pt>
                <c:pt idx="26">
                  <c:v>20.132010000000001</c:v>
                </c:pt>
                <c:pt idx="27">
                  <c:v>18.553460000000001</c:v>
                </c:pt>
                <c:pt idx="28">
                  <c:v>15.757580000000001</c:v>
                </c:pt>
                <c:pt idx="29">
                  <c:v>21.602789999999999</c:v>
                </c:pt>
                <c:pt idx="30">
                  <c:v>21.974519999999998</c:v>
                </c:pt>
                <c:pt idx="31">
                  <c:v>23.275860000000002</c:v>
                </c:pt>
                <c:pt idx="32">
                  <c:v>21.818180000000002</c:v>
                </c:pt>
                <c:pt idx="33">
                  <c:v>25.418060000000001</c:v>
                </c:pt>
                <c:pt idx="34">
                  <c:v>29.411760000000001</c:v>
                </c:pt>
                <c:pt idx="35">
                  <c:v>30.476189999999999</c:v>
                </c:pt>
                <c:pt idx="36">
                  <c:v>28.059699999999999</c:v>
                </c:pt>
                <c:pt idx="37">
                  <c:v>28.150130000000001</c:v>
                </c:pt>
                <c:pt idx="38">
                  <c:v>25.149699999999999</c:v>
                </c:pt>
                <c:pt idx="39">
                  <c:v>29.461760000000002</c:v>
                </c:pt>
                <c:pt idx="40">
                  <c:v>26.011559999999999</c:v>
                </c:pt>
                <c:pt idx="41">
                  <c:v>25.147929999999999</c:v>
                </c:pt>
                <c:pt idx="42">
                  <c:v>19.285710000000002</c:v>
                </c:pt>
                <c:pt idx="43">
                  <c:v>12.4</c:v>
                </c:pt>
                <c:pt idx="44">
                  <c:v>19.141909999999999</c:v>
                </c:pt>
                <c:pt idx="45">
                  <c:v>18.98734</c:v>
                </c:pt>
                <c:pt idx="46">
                  <c:v>20.629370000000002</c:v>
                </c:pt>
              </c:numCache>
            </c:numRef>
          </c:val>
          <c:extLst>
            <c:ext xmlns:c16="http://schemas.microsoft.com/office/drawing/2014/chart" uri="{C3380CC4-5D6E-409C-BE32-E72D297353CC}">
              <c16:uniqueId val="{00000000-65E5-40F2-BD90-1107B4CB7642}"/>
            </c:ext>
          </c:extLst>
        </c:ser>
        <c:ser>
          <c:idx val="1"/>
          <c:order val="1"/>
          <c:tx>
            <c:strRef>
              <c:f>Sheet1!$A$3</c:f>
              <c:strCache>
                <c:ptCount val="1"/>
                <c:pt idx="0">
                  <c:v>2</c:v>
                </c:pt>
              </c:strCache>
            </c:strRef>
          </c:tx>
          <c:spPr>
            <a:solidFill>
              <a:srgbClr val="92D05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5">
                  <c:v>13.86861</c:v>
                </c:pt>
                <c:pt idx="6">
                  <c:v>14.60674</c:v>
                </c:pt>
                <c:pt idx="7">
                  <c:v>15.95092</c:v>
                </c:pt>
                <c:pt idx="8">
                  <c:v>19.186050000000002</c:v>
                </c:pt>
                <c:pt idx="9">
                  <c:v>13.414630000000001</c:v>
                </c:pt>
                <c:pt idx="10">
                  <c:v>21.578949999999999</c:v>
                </c:pt>
                <c:pt idx="11">
                  <c:v>13.930350000000001</c:v>
                </c:pt>
                <c:pt idx="12">
                  <c:v>14.070349999999999</c:v>
                </c:pt>
                <c:pt idx="13">
                  <c:v>21.078430000000001</c:v>
                </c:pt>
                <c:pt idx="14">
                  <c:v>18.84817</c:v>
                </c:pt>
                <c:pt idx="15">
                  <c:v>19.245280000000001</c:v>
                </c:pt>
                <c:pt idx="16">
                  <c:v>18.439720000000001</c:v>
                </c:pt>
                <c:pt idx="17">
                  <c:v>16.187049999999999</c:v>
                </c:pt>
                <c:pt idx="18">
                  <c:v>25.896409999999999</c:v>
                </c:pt>
                <c:pt idx="19">
                  <c:v>25.572520000000001</c:v>
                </c:pt>
                <c:pt idx="20">
                  <c:v>31.97279</c:v>
                </c:pt>
                <c:pt idx="21">
                  <c:v>27.828749999999999</c:v>
                </c:pt>
                <c:pt idx="22">
                  <c:v>24.545449999999999</c:v>
                </c:pt>
                <c:pt idx="23">
                  <c:v>26.74419</c:v>
                </c:pt>
                <c:pt idx="24">
                  <c:v>29.71246</c:v>
                </c:pt>
                <c:pt idx="25">
                  <c:v>26.959250000000001</c:v>
                </c:pt>
                <c:pt idx="26">
                  <c:v>33.993400000000001</c:v>
                </c:pt>
                <c:pt idx="27">
                  <c:v>31.446539999999999</c:v>
                </c:pt>
                <c:pt idx="28">
                  <c:v>25.757580000000001</c:v>
                </c:pt>
                <c:pt idx="29">
                  <c:v>22.64808</c:v>
                </c:pt>
                <c:pt idx="30">
                  <c:v>28.34395</c:v>
                </c:pt>
                <c:pt idx="31">
                  <c:v>24.42529</c:v>
                </c:pt>
                <c:pt idx="32">
                  <c:v>26.36364</c:v>
                </c:pt>
                <c:pt idx="33">
                  <c:v>25.752510000000001</c:v>
                </c:pt>
                <c:pt idx="34">
                  <c:v>20.588239999999999</c:v>
                </c:pt>
                <c:pt idx="35">
                  <c:v>22.539680000000001</c:v>
                </c:pt>
                <c:pt idx="36">
                  <c:v>21.791039999999999</c:v>
                </c:pt>
                <c:pt idx="37">
                  <c:v>24.39678</c:v>
                </c:pt>
                <c:pt idx="38">
                  <c:v>22.455089999999998</c:v>
                </c:pt>
                <c:pt idx="39">
                  <c:v>22.946179999999998</c:v>
                </c:pt>
                <c:pt idx="40">
                  <c:v>25.722539999999999</c:v>
                </c:pt>
                <c:pt idx="41">
                  <c:v>28.10651</c:v>
                </c:pt>
                <c:pt idx="42">
                  <c:v>17.857140000000001</c:v>
                </c:pt>
                <c:pt idx="43">
                  <c:v>18.399999999999999</c:v>
                </c:pt>
                <c:pt idx="44">
                  <c:v>14.191420000000001</c:v>
                </c:pt>
                <c:pt idx="45">
                  <c:v>19.303799999999999</c:v>
                </c:pt>
                <c:pt idx="46">
                  <c:v>18.181819999999998</c:v>
                </c:pt>
              </c:numCache>
            </c:numRef>
          </c:val>
          <c:extLst>
            <c:ext xmlns:c16="http://schemas.microsoft.com/office/drawing/2014/chart" uri="{C3380CC4-5D6E-409C-BE32-E72D297353CC}">
              <c16:uniqueId val="{00000001-65E5-40F2-BD90-1107B4CB7642}"/>
            </c:ext>
          </c:extLst>
        </c:ser>
        <c:ser>
          <c:idx val="4"/>
          <c:order val="2"/>
          <c:tx>
            <c:strRef>
              <c:f>Sheet1!$A$4</c:f>
              <c:strCache>
                <c:ptCount val="1"/>
                <c:pt idx="0">
                  <c:v>3</c:v>
                </c:pt>
              </c:strCache>
            </c:strRef>
          </c:tx>
          <c:spPr>
            <a:solidFill>
              <a:srgbClr val="FFC00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5">
                  <c:v>13.86861</c:v>
                </c:pt>
                <c:pt idx="6">
                  <c:v>10.112360000000001</c:v>
                </c:pt>
                <c:pt idx="7">
                  <c:v>11.65644</c:v>
                </c:pt>
                <c:pt idx="8">
                  <c:v>12.209300000000001</c:v>
                </c:pt>
                <c:pt idx="9">
                  <c:v>18.292680000000001</c:v>
                </c:pt>
                <c:pt idx="10">
                  <c:v>14.21053</c:v>
                </c:pt>
                <c:pt idx="11">
                  <c:v>17.412939999999999</c:v>
                </c:pt>
                <c:pt idx="12">
                  <c:v>13.065329999999999</c:v>
                </c:pt>
                <c:pt idx="13">
                  <c:v>9.803922</c:v>
                </c:pt>
                <c:pt idx="14">
                  <c:v>13.08901</c:v>
                </c:pt>
                <c:pt idx="15">
                  <c:v>13.207549999999999</c:v>
                </c:pt>
                <c:pt idx="16">
                  <c:v>13.120570000000001</c:v>
                </c:pt>
                <c:pt idx="17">
                  <c:v>12.230219999999999</c:v>
                </c:pt>
                <c:pt idx="18">
                  <c:v>18.326689999999999</c:v>
                </c:pt>
                <c:pt idx="19">
                  <c:v>12.595420000000001</c:v>
                </c:pt>
                <c:pt idx="20">
                  <c:v>9.8639460000000003</c:v>
                </c:pt>
                <c:pt idx="21">
                  <c:v>14.98471</c:v>
                </c:pt>
                <c:pt idx="22">
                  <c:v>18.787880000000001</c:v>
                </c:pt>
                <c:pt idx="23">
                  <c:v>16.66667</c:v>
                </c:pt>
                <c:pt idx="24">
                  <c:v>20.766770000000001</c:v>
                </c:pt>
                <c:pt idx="25">
                  <c:v>21.003129999999999</c:v>
                </c:pt>
                <c:pt idx="26">
                  <c:v>17.82178</c:v>
                </c:pt>
                <c:pt idx="27">
                  <c:v>19.496860000000002</c:v>
                </c:pt>
                <c:pt idx="28">
                  <c:v>18.484850000000002</c:v>
                </c:pt>
                <c:pt idx="29">
                  <c:v>22.64808</c:v>
                </c:pt>
                <c:pt idx="30">
                  <c:v>13.057320000000001</c:v>
                </c:pt>
                <c:pt idx="31">
                  <c:v>19.827590000000001</c:v>
                </c:pt>
                <c:pt idx="32">
                  <c:v>23.33333</c:v>
                </c:pt>
                <c:pt idx="33">
                  <c:v>21.739129999999999</c:v>
                </c:pt>
                <c:pt idx="34">
                  <c:v>22.64706</c:v>
                </c:pt>
                <c:pt idx="35">
                  <c:v>17.142859999999999</c:v>
                </c:pt>
                <c:pt idx="36">
                  <c:v>17.611940000000001</c:v>
                </c:pt>
                <c:pt idx="37">
                  <c:v>20.643429999999999</c:v>
                </c:pt>
                <c:pt idx="38">
                  <c:v>22.455089999999998</c:v>
                </c:pt>
                <c:pt idx="39">
                  <c:v>21.246459999999999</c:v>
                </c:pt>
                <c:pt idx="40">
                  <c:v>25.433530000000001</c:v>
                </c:pt>
                <c:pt idx="41">
                  <c:v>23.66864</c:v>
                </c:pt>
                <c:pt idx="42">
                  <c:v>26.785710000000002</c:v>
                </c:pt>
                <c:pt idx="43">
                  <c:v>23.6</c:v>
                </c:pt>
                <c:pt idx="44">
                  <c:v>34.983499999999999</c:v>
                </c:pt>
                <c:pt idx="45">
                  <c:v>25.632909999999999</c:v>
                </c:pt>
                <c:pt idx="46">
                  <c:v>30.76923</c:v>
                </c:pt>
              </c:numCache>
            </c:numRef>
          </c:val>
          <c:extLst>
            <c:ext xmlns:c16="http://schemas.microsoft.com/office/drawing/2014/chart" uri="{C3380CC4-5D6E-409C-BE32-E72D297353CC}">
              <c16:uniqueId val="{00000002-65E5-40F2-BD90-1107B4CB7642}"/>
            </c:ext>
          </c:extLst>
        </c:ser>
        <c:ser>
          <c:idx val="3"/>
          <c:order val="3"/>
          <c:tx>
            <c:strRef>
              <c:f>Sheet1!$A$5</c:f>
              <c:strCache>
                <c:ptCount val="1"/>
                <c:pt idx="0">
                  <c:v>4</c:v>
                </c:pt>
              </c:strCache>
            </c:strRef>
          </c:tx>
          <c:spPr>
            <a:solidFill>
              <a:srgbClr val="FF000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5">
                  <c:v>24.087589999999999</c:v>
                </c:pt>
                <c:pt idx="6">
                  <c:v>28.651689999999999</c:v>
                </c:pt>
                <c:pt idx="7">
                  <c:v>33.128830000000001</c:v>
                </c:pt>
                <c:pt idx="8">
                  <c:v>32.558140000000002</c:v>
                </c:pt>
                <c:pt idx="9">
                  <c:v>28.048780000000001</c:v>
                </c:pt>
                <c:pt idx="10">
                  <c:v>23.157889999999998</c:v>
                </c:pt>
                <c:pt idx="11">
                  <c:v>23.38308</c:v>
                </c:pt>
                <c:pt idx="12">
                  <c:v>27.638190000000002</c:v>
                </c:pt>
                <c:pt idx="13">
                  <c:v>26.96078</c:v>
                </c:pt>
                <c:pt idx="14">
                  <c:v>24.607330000000001</c:v>
                </c:pt>
                <c:pt idx="15">
                  <c:v>20.377359999999999</c:v>
                </c:pt>
                <c:pt idx="16">
                  <c:v>26.241129999999998</c:v>
                </c:pt>
                <c:pt idx="17">
                  <c:v>22.66187</c:v>
                </c:pt>
                <c:pt idx="18">
                  <c:v>17.529879999999999</c:v>
                </c:pt>
                <c:pt idx="19">
                  <c:v>17.17557</c:v>
                </c:pt>
                <c:pt idx="20">
                  <c:v>22.108840000000001</c:v>
                </c:pt>
                <c:pt idx="21">
                  <c:v>22.018350000000002</c:v>
                </c:pt>
                <c:pt idx="22">
                  <c:v>19.393940000000001</c:v>
                </c:pt>
                <c:pt idx="23">
                  <c:v>21.70543</c:v>
                </c:pt>
                <c:pt idx="24">
                  <c:v>19.808309999999999</c:v>
                </c:pt>
                <c:pt idx="25">
                  <c:v>21.003129999999999</c:v>
                </c:pt>
                <c:pt idx="26">
                  <c:v>19.80198</c:v>
                </c:pt>
                <c:pt idx="27">
                  <c:v>23.270440000000001</c:v>
                </c:pt>
                <c:pt idx="28">
                  <c:v>22.424240000000001</c:v>
                </c:pt>
                <c:pt idx="29">
                  <c:v>18.815329999999999</c:v>
                </c:pt>
                <c:pt idx="30">
                  <c:v>22.929939999999998</c:v>
                </c:pt>
                <c:pt idx="31">
                  <c:v>24.71264</c:v>
                </c:pt>
                <c:pt idx="32">
                  <c:v>24.545449999999999</c:v>
                </c:pt>
                <c:pt idx="33">
                  <c:v>23.411370000000002</c:v>
                </c:pt>
                <c:pt idx="34">
                  <c:v>20</c:v>
                </c:pt>
                <c:pt idx="35">
                  <c:v>13.33333</c:v>
                </c:pt>
                <c:pt idx="36">
                  <c:v>19.402989999999999</c:v>
                </c:pt>
                <c:pt idx="37">
                  <c:v>9.6514749999999996</c:v>
                </c:pt>
                <c:pt idx="38">
                  <c:v>19.16168</c:v>
                </c:pt>
                <c:pt idx="39">
                  <c:v>24.36261</c:v>
                </c:pt>
                <c:pt idx="40">
                  <c:v>22.254339999999999</c:v>
                </c:pt>
                <c:pt idx="41">
                  <c:v>19.822489999999998</c:v>
                </c:pt>
                <c:pt idx="42">
                  <c:v>19.642859999999999</c:v>
                </c:pt>
                <c:pt idx="43">
                  <c:v>27.6</c:v>
                </c:pt>
                <c:pt idx="44">
                  <c:v>14.85149</c:v>
                </c:pt>
                <c:pt idx="45">
                  <c:v>24.683540000000001</c:v>
                </c:pt>
                <c:pt idx="46">
                  <c:v>20.979019999999998</c:v>
                </c:pt>
              </c:numCache>
            </c:numRef>
          </c:val>
          <c:extLst>
            <c:ext xmlns:c16="http://schemas.microsoft.com/office/drawing/2014/chart" uri="{C3380CC4-5D6E-409C-BE32-E72D297353CC}">
              <c16:uniqueId val="{00000003-65E5-40F2-BD90-1107B4CB7642}"/>
            </c:ext>
          </c:extLst>
        </c:ser>
        <c:ser>
          <c:idx val="5"/>
          <c:order val="4"/>
          <c:tx>
            <c:strRef>
              <c:f>Sheet1!$A$6</c:f>
              <c:strCache>
                <c:ptCount val="1"/>
                <c:pt idx="0">
                  <c:v>X  objective reasons</c:v>
                </c:pt>
              </c:strCache>
            </c:strRef>
          </c:tx>
          <c:spPr>
            <a:solidFill>
              <a:srgbClr val="7F7F7F"/>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Sheet1!$B$6:$AV$6</c:f>
              <c:numCache>
                <c:formatCode>General</c:formatCode>
                <c:ptCount val="47"/>
                <c:pt idx="5">
                  <c:v>7.2992699999999999</c:v>
                </c:pt>
                <c:pt idx="6">
                  <c:v>10.674160000000001</c:v>
                </c:pt>
                <c:pt idx="7">
                  <c:v>6.1349689999999999</c:v>
                </c:pt>
                <c:pt idx="8">
                  <c:v>6.9767440000000001</c:v>
                </c:pt>
                <c:pt idx="9">
                  <c:v>7.9268289999999997</c:v>
                </c:pt>
                <c:pt idx="10">
                  <c:v>7.3684209999999997</c:v>
                </c:pt>
                <c:pt idx="11">
                  <c:v>5.4726369999999998</c:v>
                </c:pt>
                <c:pt idx="12">
                  <c:v>8.0402009999999997</c:v>
                </c:pt>
                <c:pt idx="13">
                  <c:v>4.901961</c:v>
                </c:pt>
                <c:pt idx="14">
                  <c:v>9.9476440000000004</c:v>
                </c:pt>
                <c:pt idx="15">
                  <c:v>8.6792449999999999</c:v>
                </c:pt>
                <c:pt idx="16">
                  <c:v>9.9290780000000005</c:v>
                </c:pt>
                <c:pt idx="17">
                  <c:v>10.07194</c:v>
                </c:pt>
                <c:pt idx="18">
                  <c:v>13.545820000000001</c:v>
                </c:pt>
                <c:pt idx="19">
                  <c:v>15.26718</c:v>
                </c:pt>
                <c:pt idx="20">
                  <c:v>12.244899999999999</c:v>
                </c:pt>
                <c:pt idx="21">
                  <c:v>14.06728</c:v>
                </c:pt>
                <c:pt idx="22">
                  <c:v>11.51515</c:v>
                </c:pt>
                <c:pt idx="23">
                  <c:v>8.1395350000000004</c:v>
                </c:pt>
                <c:pt idx="24">
                  <c:v>9.9041530000000009</c:v>
                </c:pt>
                <c:pt idx="25">
                  <c:v>8.1504700000000003</c:v>
                </c:pt>
                <c:pt idx="26">
                  <c:v>7.260726</c:v>
                </c:pt>
                <c:pt idx="27">
                  <c:v>6.6037739999999996</c:v>
                </c:pt>
                <c:pt idx="28">
                  <c:v>10.30303</c:v>
                </c:pt>
                <c:pt idx="29">
                  <c:v>7.6655049999999996</c:v>
                </c:pt>
                <c:pt idx="30">
                  <c:v>7.6433119999999999</c:v>
                </c:pt>
                <c:pt idx="31">
                  <c:v>5.4597699999999998</c:v>
                </c:pt>
                <c:pt idx="32">
                  <c:v>3.6363639999999999</c:v>
                </c:pt>
                <c:pt idx="33">
                  <c:v>2.6755849999999999</c:v>
                </c:pt>
                <c:pt idx="34">
                  <c:v>6.7647060000000003</c:v>
                </c:pt>
                <c:pt idx="35">
                  <c:v>12.698410000000001</c:v>
                </c:pt>
                <c:pt idx="36">
                  <c:v>8.6567159999999994</c:v>
                </c:pt>
                <c:pt idx="37">
                  <c:v>7.7747989999999998</c:v>
                </c:pt>
                <c:pt idx="38">
                  <c:v>4.4910180000000004</c:v>
                </c:pt>
                <c:pt idx="39">
                  <c:v>0.849858</c:v>
                </c:pt>
                <c:pt idx="40">
                  <c:v>0.28901700000000002</c:v>
                </c:pt>
                <c:pt idx="41">
                  <c:v>2.662722</c:v>
                </c:pt>
                <c:pt idx="42">
                  <c:v>4.2857139999999996</c:v>
                </c:pt>
                <c:pt idx="43">
                  <c:v>4.4000000000000004</c:v>
                </c:pt>
                <c:pt idx="44">
                  <c:v>3.9603959999999998</c:v>
                </c:pt>
                <c:pt idx="45">
                  <c:v>2.8481010000000002</c:v>
                </c:pt>
                <c:pt idx="46">
                  <c:v>2.4475519999999999</c:v>
                </c:pt>
              </c:numCache>
            </c:numRef>
          </c:val>
          <c:extLst>
            <c:ext xmlns:c16="http://schemas.microsoft.com/office/drawing/2014/chart" uri="{C3380CC4-5D6E-409C-BE32-E72D297353CC}">
              <c16:uniqueId val="{00000004-65E5-40F2-BD90-1107B4CB7642}"/>
            </c:ext>
          </c:extLst>
        </c:ser>
        <c:ser>
          <c:idx val="2"/>
          <c:order val="5"/>
          <c:tx>
            <c:strRef>
              <c:f>Sheet1!$A$7</c:f>
              <c:strCache>
                <c:ptCount val="1"/>
                <c:pt idx="0">
                  <c:v>Y  incomplete records</c:v>
                </c:pt>
              </c:strCache>
            </c:strRef>
          </c:tx>
          <c:spPr>
            <a:solidFill>
              <a:srgbClr val="BFBFBF"/>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Sheet1!$B$7:$AV$7</c:f>
              <c:numCache>
                <c:formatCode>General</c:formatCode>
                <c:ptCount val="47"/>
                <c:pt idx="5">
                  <c:v>1.459854</c:v>
                </c:pt>
                <c:pt idx="6">
                  <c:v>5.6179779999999999</c:v>
                </c:pt>
                <c:pt idx="7">
                  <c:v>1.2269939999999999</c:v>
                </c:pt>
                <c:pt idx="8">
                  <c:v>2.3255810000000001</c:v>
                </c:pt>
                <c:pt idx="9">
                  <c:v>1.2195119999999999</c:v>
                </c:pt>
                <c:pt idx="10">
                  <c:v>4.7368420000000002</c:v>
                </c:pt>
                <c:pt idx="11">
                  <c:v>2.4875620000000001</c:v>
                </c:pt>
                <c:pt idx="12">
                  <c:v>2.5125630000000001</c:v>
                </c:pt>
                <c:pt idx="13">
                  <c:v>0</c:v>
                </c:pt>
                <c:pt idx="14">
                  <c:v>1.0471200000000001</c:v>
                </c:pt>
                <c:pt idx="15">
                  <c:v>1.886792</c:v>
                </c:pt>
                <c:pt idx="16">
                  <c:v>2.1276600000000001</c:v>
                </c:pt>
                <c:pt idx="17">
                  <c:v>1.079137</c:v>
                </c:pt>
                <c:pt idx="18">
                  <c:v>3.984064</c:v>
                </c:pt>
                <c:pt idx="19">
                  <c:v>4.1984729999999999</c:v>
                </c:pt>
                <c:pt idx="20">
                  <c:v>4.0816330000000001</c:v>
                </c:pt>
                <c:pt idx="21">
                  <c:v>3.9755349999999998</c:v>
                </c:pt>
                <c:pt idx="22">
                  <c:v>4.5454549999999996</c:v>
                </c:pt>
                <c:pt idx="23">
                  <c:v>5.4263570000000003</c:v>
                </c:pt>
                <c:pt idx="24">
                  <c:v>3.5143770000000001</c:v>
                </c:pt>
                <c:pt idx="25">
                  <c:v>4.3887150000000004</c:v>
                </c:pt>
                <c:pt idx="26">
                  <c:v>0.99009899999999995</c:v>
                </c:pt>
                <c:pt idx="27">
                  <c:v>0.62893100000000002</c:v>
                </c:pt>
                <c:pt idx="28">
                  <c:v>7.2727269999999997</c:v>
                </c:pt>
                <c:pt idx="29">
                  <c:v>6.620209</c:v>
                </c:pt>
                <c:pt idx="30">
                  <c:v>6.0509550000000001</c:v>
                </c:pt>
                <c:pt idx="31">
                  <c:v>2.298851</c:v>
                </c:pt>
                <c:pt idx="32">
                  <c:v>0.30303000000000002</c:v>
                </c:pt>
                <c:pt idx="33">
                  <c:v>1.003344</c:v>
                </c:pt>
                <c:pt idx="34">
                  <c:v>0.58823499999999995</c:v>
                </c:pt>
                <c:pt idx="35">
                  <c:v>3.8095240000000001</c:v>
                </c:pt>
                <c:pt idx="36">
                  <c:v>4.4776119999999997</c:v>
                </c:pt>
                <c:pt idx="37">
                  <c:v>9.3833780000000004</c:v>
                </c:pt>
                <c:pt idx="38">
                  <c:v>6.2874249999999998</c:v>
                </c:pt>
                <c:pt idx="39">
                  <c:v>1.1331439999999999</c:v>
                </c:pt>
                <c:pt idx="40">
                  <c:v>0.28901700000000002</c:v>
                </c:pt>
                <c:pt idx="41">
                  <c:v>0.59171600000000002</c:v>
                </c:pt>
                <c:pt idx="42">
                  <c:v>12.142860000000001</c:v>
                </c:pt>
                <c:pt idx="43">
                  <c:v>13.6</c:v>
                </c:pt>
                <c:pt idx="44">
                  <c:v>12.87129</c:v>
                </c:pt>
                <c:pt idx="45">
                  <c:v>8.5443040000000003</c:v>
                </c:pt>
                <c:pt idx="46">
                  <c:v>6.9930070000000004</c:v>
                </c:pt>
              </c:numCache>
            </c:numRef>
          </c:val>
          <c:extLst>
            <c:ext xmlns:c16="http://schemas.microsoft.com/office/drawing/2014/chart" uri="{C3380CC4-5D6E-409C-BE32-E72D297353CC}">
              <c16:uniqueId val="{00000005-65E5-40F2-BD90-1107B4CB7642}"/>
            </c:ext>
          </c:extLst>
        </c:ser>
        <c:dLbls>
          <c:showLegendKey val="0"/>
          <c:showVal val="0"/>
          <c:showCatName val="0"/>
          <c:showSerName val="0"/>
          <c:showPercent val="0"/>
          <c:showBubbleSize val="0"/>
        </c:dLbls>
        <c:gapWidth val="40"/>
        <c:overlap val="100"/>
        <c:axId val="1446910511"/>
        <c:axId val="1"/>
      </c:barChart>
      <c:catAx>
        <c:axId val="1446910511"/>
        <c:scaling>
          <c:orientation val="minMax"/>
        </c:scaling>
        <c:delete val="0"/>
        <c:axPos val="b"/>
        <c:numFmt formatCode="General" sourceLinked="1"/>
        <c:majorTickMark val="out"/>
        <c:minorTickMark val="none"/>
        <c:tickLblPos val="nextTo"/>
        <c:spPr>
          <a:ln w="3177">
            <a:solidFill>
              <a:schemeClr val="tx1"/>
            </a:solidFill>
            <a:prstDash val="solid"/>
          </a:ln>
        </c:spPr>
        <c:txPr>
          <a:bodyPr rot="-2700000" vert="horz"/>
          <a:lstStyle/>
          <a:p>
            <a:pPr>
              <a:defRPr sz="1200" b="0" i="0" u="none" strike="noStrike" baseline="0">
                <a:solidFill>
                  <a:schemeClr val="tx1"/>
                </a:solidFill>
                <a:latin typeface="+mn-lt"/>
                <a:ea typeface="Arial"/>
                <a:cs typeface="Arial"/>
              </a:defRPr>
            </a:pPr>
            <a:endParaRPr lang="cs-CZ"/>
          </a:p>
        </c:txPr>
        <c:crossAx val="1"/>
        <c:crosses val="autoZero"/>
        <c:auto val="1"/>
        <c:lblAlgn val="ctr"/>
        <c:lblOffset val="100"/>
        <c:tickLblSkip val="2"/>
        <c:tickMarkSkip val="1"/>
        <c:noMultiLvlLbl val="0"/>
      </c:catAx>
      <c:valAx>
        <c:axId val="1"/>
        <c:scaling>
          <c:orientation val="minMax"/>
          <c:max val="100"/>
          <c:min val="0"/>
        </c:scaling>
        <c:delete val="0"/>
        <c:axPos val="l"/>
        <c:numFmt formatCode="0" sourceLinked="0"/>
        <c:majorTickMark val="out"/>
        <c:minorTickMark val="none"/>
        <c:tickLblPos val="nextTo"/>
        <c:spPr>
          <a:ln w="3177">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1446910511"/>
        <c:crosses val="autoZero"/>
        <c:crossBetween val="between"/>
      </c:valAx>
      <c:spPr>
        <a:noFill/>
        <a:ln w="25417">
          <a:noFill/>
        </a:ln>
      </c:spPr>
    </c:plotArea>
    <c:plotVisOnly val="1"/>
    <c:dispBlanksAs val="gap"/>
    <c:showDLblsOverMax val="0"/>
  </c:chart>
  <c:spPr>
    <a:noFill/>
    <a:ln>
      <a:noFill/>
    </a:ln>
  </c:spPr>
  <c:txPr>
    <a:bodyPr/>
    <a:lstStyle/>
    <a:p>
      <a:pPr>
        <a:defRPr sz="1151" b="1" i="0" u="none" strike="noStrike" baseline="0">
          <a:solidFill>
            <a:schemeClr val="tx1"/>
          </a:solidFill>
          <a:latin typeface="Tahoma"/>
          <a:ea typeface="Tahoma"/>
          <a:cs typeface="Tahoma"/>
        </a:defRPr>
      </a:pPr>
      <a:endParaRPr lang="cs-CZ"/>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266959194468845E-2"/>
          <c:y val="7.131897832510338E-2"/>
          <c:w val="0.8745461197344413"/>
          <c:h val="0.60224853264784184"/>
        </c:manualLayout>
      </c:layout>
      <c:barChart>
        <c:barDir val="col"/>
        <c:grouping val="clustered"/>
        <c:varyColors val="0"/>
        <c:ser>
          <c:idx val="3"/>
          <c:order val="0"/>
          <c:tx>
            <c:strRef>
              <c:f>Sheet1!$B$1</c:f>
              <c:strCache>
                <c:ptCount val="1"/>
                <c:pt idx="0">
                  <c:v>počet</c:v>
                </c:pt>
              </c:strCache>
            </c:strRef>
          </c:tx>
          <c:spPr>
            <a:solidFill>
              <a:schemeClr val="accent1"/>
            </a:solidFill>
          </c:spPr>
          <c:invertIfNegative val="0"/>
          <c:dPt>
            <c:idx val="10"/>
            <c:invertIfNegative val="0"/>
            <c:bubble3D val="0"/>
            <c:spPr>
              <a:solidFill>
                <a:srgbClr val="D71440"/>
              </a:solidFill>
            </c:spPr>
            <c:extLst>
              <c:ext xmlns:c16="http://schemas.microsoft.com/office/drawing/2014/chart" uri="{C3380CC4-5D6E-409C-BE32-E72D297353CC}">
                <c16:uniqueId val="{00000002-7597-43E5-B164-5A3A4447A008}"/>
              </c:ext>
            </c:extLst>
          </c:dPt>
          <c:dPt>
            <c:idx val="13"/>
            <c:invertIfNegative val="0"/>
            <c:bubble3D val="0"/>
            <c:spPr>
              <a:solidFill>
                <a:srgbClr val="2C2F79"/>
              </a:solidFill>
            </c:spPr>
            <c:extLst>
              <c:ext xmlns:c16="http://schemas.microsoft.com/office/drawing/2014/chart" uri="{C3380CC4-5D6E-409C-BE32-E72D297353CC}">
                <c16:uniqueId val="{00000000-5273-42F8-A528-EBAAA9B84AE2}"/>
              </c:ext>
            </c:extLst>
          </c:dPt>
          <c:dLbls>
            <c:numFmt formatCode="0.0\ %" sourceLinked="0"/>
            <c:spPr>
              <a:noFill/>
              <a:ln>
                <a:noFill/>
              </a:ln>
              <a:effectLst/>
            </c:spPr>
            <c:txPr>
              <a:bodyPr wrap="square" lIns="38100" tIns="19050" rIns="38100" bIns="19050" anchor="ctr">
                <a:spAutoFit/>
              </a:bodyPr>
              <a:lstStyle/>
              <a:p>
                <a:pPr>
                  <a:defRPr sz="1200"/>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Sheet1!$A$2:$A$15</c:f>
              <c:strCache>
                <c:ptCount val="14"/>
                <c:pt idx="0">
                  <c:v>Kraj Vysočina</c:v>
                </c:pt>
                <c:pt idx="1">
                  <c:v>Olomoucký kraj</c:v>
                </c:pt>
                <c:pt idx="2">
                  <c:v>Jihočeský kraj</c:v>
                </c:pt>
                <c:pt idx="3">
                  <c:v>Pardubický kraj</c:v>
                </c:pt>
                <c:pt idx="4">
                  <c:v>Zlínský kraj</c:v>
                </c:pt>
                <c:pt idx="5">
                  <c:v>Ústecký kraj</c:v>
                </c:pt>
                <c:pt idx="6">
                  <c:v>Středočeský kraj</c:v>
                </c:pt>
                <c:pt idx="7">
                  <c:v>Jihomoravský kraj</c:v>
                </c:pt>
                <c:pt idx="8">
                  <c:v>Moravskoslezský kraj</c:v>
                </c:pt>
                <c:pt idx="9">
                  <c:v>Královéhradecký kraj</c:v>
                </c:pt>
                <c:pt idx="10">
                  <c:v>Liberecký kraj</c:v>
                </c:pt>
                <c:pt idx="11">
                  <c:v>Plzeňský kraj</c:v>
                </c:pt>
                <c:pt idx="12">
                  <c:v>Hlavní město Praha</c:v>
                </c:pt>
                <c:pt idx="13">
                  <c:v>Karlovarský kraj</c:v>
                </c:pt>
              </c:strCache>
            </c:strRef>
          </c:cat>
          <c:val>
            <c:numRef>
              <c:f>Sheet1!$B$2:$B$15</c:f>
              <c:numCache>
                <c:formatCode>0.0%</c:formatCode>
                <c:ptCount val="14"/>
                <c:pt idx="0">
                  <c:v>0.66718385467394503</c:v>
                </c:pt>
                <c:pt idx="1">
                  <c:v>0.64812456797758944</c:v>
                </c:pt>
                <c:pt idx="2">
                  <c:v>0.6363941255383746</c:v>
                </c:pt>
                <c:pt idx="3">
                  <c:v>0.62580200375843698</c:v>
                </c:pt>
                <c:pt idx="4">
                  <c:v>0.62102970180448025</c:v>
                </c:pt>
                <c:pt idx="5">
                  <c:v>0.60803715382310553</c:v>
                </c:pt>
                <c:pt idx="6">
                  <c:v>0.60388439607490407</c:v>
                </c:pt>
                <c:pt idx="7">
                  <c:v>0.60268548552058676</c:v>
                </c:pt>
                <c:pt idx="8">
                  <c:v>0.59327755971310969</c:v>
                </c:pt>
                <c:pt idx="9">
                  <c:v>0.59304087904685721</c:v>
                </c:pt>
                <c:pt idx="10">
                  <c:v>0.57016878189192721</c:v>
                </c:pt>
                <c:pt idx="11">
                  <c:v>0.5635017090770984</c:v>
                </c:pt>
                <c:pt idx="12">
                  <c:v>0.541108814403509</c:v>
                </c:pt>
                <c:pt idx="13">
                  <c:v>0.52909097747188683</c:v>
                </c:pt>
              </c:numCache>
            </c:numRef>
          </c:val>
          <c:extLst>
            <c:ext xmlns:c16="http://schemas.microsoft.com/office/drawing/2014/chart" uri="{C3380CC4-5D6E-409C-BE32-E72D297353CC}">
              <c16:uniqueId val="{00000000-F975-442C-9DC4-FE6F1A8529A9}"/>
            </c:ext>
          </c:extLst>
        </c:ser>
        <c:dLbls>
          <c:showLegendKey val="0"/>
          <c:showVal val="0"/>
          <c:showCatName val="0"/>
          <c:showSerName val="0"/>
          <c:showPercent val="0"/>
          <c:showBubbleSize val="0"/>
        </c:dLbls>
        <c:gapWidth val="100"/>
        <c:overlap val="100"/>
        <c:axId val="328231464"/>
        <c:axId val="328226368"/>
      </c:barChart>
      <c:catAx>
        <c:axId val="328231464"/>
        <c:scaling>
          <c:orientation val="minMax"/>
        </c:scaling>
        <c:delete val="0"/>
        <c:axPos val="b"/>
        <c:title>
          <c:tx>
            <c:rich>
              <a:bodyPr/>
              <a:lstStyle/>
              <a:p>
                <a:pPr>
                  <a:defRPr>
                    <a:solidFill>
                      <a:schemeClr val="tx1"/>
                    </a:solidFill>
                  </a:defRPr>
                </a:pPr>
                <a:r>
                  <a:rPr lang="cs-CZ" b="0">
                    <a:solidFill>
                      <a:schemeClr val="tx1"/>
                    </a:solidFill>
                  </a:rPr>
                  <a:t>Kraj</a:t>
                </a:r>
              </a:p>
            </c:rich>
          </c:tx>
          <c:layout>
            <c:manualLayout>
              <c:xMode val="edge"/>
              <c:yMode val="edge"/>
              <c:x val="0.92035765135750458"/>
              <c:y val="0.86884454099687991"/>
            </c:manualLayout>
          </c:layout>
          <c:overlay val="0"/>
        </c:title>
        <c:numFmt formatCode="General" sourceLinked="1"/>
        <c:majorTickMark val="out"/>
        <c:minorTickMark val="none"/>
        <c:tickLblPos val="nextTo"/>
        <c:spPr>
          <a:ln w="3163">
            <a:solidFill>
              <a:schemeClr val="tx1"/>
            </a:solidFill>
            <a:prstDash val="solid"/>
          </a:ln>
        </c:spPr>
        <c:txPr>
          <a:bodyPr rot="-2700000" vert="horz"/>
          <a:lstStyle/>
          <a:p>
            <a:pPr>
              <a:defRPr sz="900"/>
            </a:pPr>
            <a:endParaRPr lang="cs-CZ"/>
          </a:p>
        </c:txPr>
        <c:crossAx val="328226368"/>
        <c:crosses val="autoZero"/>
        <c:auto val="1"/>
        <c:lblAlgn val="ctr"/>
        <c:lblOffset val="240"/>
        <c:tickLblSkip val="1"/>
        <c:tickMarkSkip val="1"/>
        <c:noMultiLvlLbl val="0"/>
      </c:catAx>
      <c:valAx>
        <c:axId val="328226368"/>
        <c:scaling>
          <c:orientation val="minMax"/>
          <c:max val="0.70000000000000007"/>
        </c:scaling>
        <c:delete val="0"/>
        <c:axPos val="l"/>
        <c:title>
          <c:tx>
            <c:rich>
              <a:bodyPr/>
              <a:lstStyle/>
              <a:p>
                <a:pPr>
                  <a:defRPr>
                    <a:solidFill>
                      <a:schemeClr val="tx1"/>
                    </a:solidFill>
                  </a:defRPr>
                </a:pPr>
                <a:r>
                  <a:rPr lang="cs-CZ" sz="1197" b="0" i="0" u="none" strike="noStrike" kern="1200" baseline="0">
                    <a:solidFill>
                      <a:schemeClr val="tx1"/>
                    </a:solidFill>
                  </a:rPr>
                  <a:t>Pokrytí populace regionů</a:t>
                </a:r>
              </a:p>
            </c:rich>
          </c:tx>
          <c:layout>
            <c:manualLayout>
              <c:xMode val="edge"/>
              <c:yMode val="edge"/>
              <c:x val="1.5185501930636889E-2"/>
              <c:y val="0.12224742189753555"/>
            </c:manualLayout>
          </c:layout>
          <c:overlay val="0"/>
        </c:title>
        <c:numFmt formatCode="0\ %" sourceLinked="0"/>
        <c:majorTickMark val="out"/>
        <c:minorTickMark val="none"/>
        <c:tickLblPos val="nextTo"/>
        <c:spPr>
          <a:ln w="3163">
            <a:solidFill>
              <a:schemeClr val="tx1"/>
            </a:solidFill>
            <a:prstDash val="solid"/>
          </a:ln>
        </c:spPr>
        <c:txPr>
          <a:bodyPr rot="0" vert="horz"/>
          <a:lstStyle/>
          <a:p>
            <a:pPr>
              <a:defRPr/>
            </a:pPr>
            <a:endParaRPr lang="cs-CZ"/>
          </a:p>
        </c:txPr>
        <c:crossAx val="328231464"/>
        <c:crosses val="autoZero"/>
        <c:crossBetween val="between"/>
      </c:valAx>
      <c:spPr>
        <a:noFill/>
        <a:ln w="25400">
          <a:noFill/>
        </a:ln>
      </c:spPr>
    </c:plotArea>
    <c:plotVisOnly val="1"/>
    <c:dispBlanksAs val="gap"/>
    <c:showDLblsOverMax val="0"/>
  </c:chart>
  <c:spPr>
    <a:noFill/>
    <a:ln>
      <a:noFill/>
    </a:ln>
  </c:spPr>
  <c:txPr>
    <a:bodyPr/>
    <a:lstStyle/>
    <a:p>
      <a:pPr algn="ctr">
        <a:defRPr lang="en-US" sz="1197" b="1" i="0" u="none" strike="noStrike" kern="1200" baseline="0">
          <a:solidFill>
            <a:schemeClr val="tx1"/>
          </a:solidFill>
          <a:latin typeface="+mn-lt"/>
          <a:ea typeface="+mn-ea"/>
          <a:cs typeface="+mn-cs"/>
        </a:defRPr>
      </a:pPr>
      <a:endParaRPr lang="cs-CZ"/>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10501193317422"/>
          <c:y val="6.4308681672025719E-2"/>
          <c:w val="0.85680190930787592"/>
          <c:h val="0.7588424437299035"/>
        </c:manualLayout>
      </c:layout>
      <c:lineChart>
        <c:grouping val="standard"/>
        <c:varyColors val="0"/>
        <c:ser>
          <c:idx val="0"/>
          <c:order val="0"/>
          <c:tx>
            <c:strRef>
              <c:f>Sheet1!$A$1</c:f>
              <c:strCache>
                <c:ptCount val="1"/>
                <c:pt idx="0">
                  <c:v>rok</c:v>
                </c:pt>
              </c:strCache>
            </c:strRef>
          </c:tx>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val>
          <c:smooth val="0"/>
          <c:extLst>
            <c:ext xmlns:c16="http://schemas.microsoft.com/office/drawing/2014/chart" uri="{C3380CC4-5D6E-409C-BE32-E72D297353CC}">
              <c16:uniqueId val="{00000000-9B97-4292-9DA3-1A0C68239D68}"/>
            </c:ext>
          </c:extLst>
        </c:ser>
        <c:ser>
          <c:idx val="2"/>
          <c:order val="1"/>
          <c:tx>
            <c:strRef>
              <c:f>Sheet1!$A$2</c:f>
              <c:strCache>
                <c:ptCount val="1"/>
                <c:pt idx="0">
                  <c:v>inc</c:v>
                </c:pt>
              </c:strCache>
            </c:strRef>
          </c:tx>
          <c:spPr>
            <a:ln w="25380">
              <a:solidFill>
                <a:srgbClr val="CC99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53.109565000000003</c:v>
                </c:pt>
                <c:pt idx="1">
                  <c:v>46.456159999999997</c:v>
                </c:pt>
                <c:pt idx="2">
                  <c:v>50.900030000000001</c:v>
                </c:pt>
                <c:pt idx="3">
                  <c:v>47.381909999999998</c:v>
                </c:pt>
                <c:pt idx="4">
                  <c:v>47.932560000000002</c:v>
                </c:pt>
                <c:pt idx="5">
                  <c:v>48.125439999999998</c:v>
                </c:pt>
                <c:pt idx="6">
                  <c:v>51.526530000000001</c:v>
                </c:pt>
                <c:pt idx="7">
                  <c:v>58.642899999999997</c:v>
                </c:pt>
                <c:pt idx="8">
                  <c:v>53.360320000000002</c:v>
                </c:pt>
                <c:pt idx="9">
                  <c:v>63.238930000000003</c:v>
                </c:pt>
                <c:pt idx="10">
                  <c:v>50.819989999999997</c:v>
                </c:pt>
                <c:pt idx="11">
                  <c:v>56.588189999999997</c:v>
                </c:pt>
                <c:pt idx="12">
                  <c:v>62.822929999999999</c:v>
                </c:pt>
                <c:pt idx="13">
                  <c:v>52.23592</c:v>
                </c:pt>
                <c:pt idx="14">
                  <c:v>74.000309999999999</c:v>
                </c:pt>
                <c:pt idx="15">
                  <c:v>76.578400000000002</c:v>
                </c:pt>
                <c:pt idx="16">
                  <c:v>74.049850000000006</c:v>
                </c:pt>
                <c:pt idx="17">
                  <c:v>80.309619999999995</c:v>
                </c:pt>
                <c:pt idx="18">
                  <c:v>94.82414</c:v>
                </c:pt>
                <c:pt idx="19">
                  <c:v>79.859880000000004</c:v>
                </c:pt>
                <c:pt idx="20">
                  <c:v>86.719239999999999</c:v>
                </c:pt>
                <c:pt idx="21">
                  <c:v>80.779480000000007</c:v>
                </c:pt>
                <c:pt idx="22">
                  <c:v>88.95505</c:v>
                </c:pt>
                <c:pt idx="23">
                  <c:v>83.087779999999995</c:v>
                </c:pt>
                <c:pt idx="24">
                  <c:v>90.120019999999997</c:v>
                </c:pt>
                <c:pt idx="25">
                  <c:v>105.7217</c:v>
                </c:pt>
                <c:pt idx="26">
                  <c:v>130.4102</c:v>
                </c:pt>
                <c:pt idx="27">
                  <c:v>113.5421</c:v>
                </c:pt>
                <c:pt idx="28">
                  <c:v>101.1168</c:v>
                </c:pt>
                <c:pt idx="29">
                  <c:v>117.5936</c:v>
                </c:pt>
                <c:pt idx="30">
                  <c:v>115.32040000000001</c:v>
                </c:pt>
                <c:pt idx="31">
                  <c:v>103.2817</c:v>
                </c:pt>
                <c:pt idx="32">
                  <c:v>106.8519</c:v>
                </c:pt>
                <c:pt idx="33">
                  <c:v>138.23670000000001</c:v>
                </c:pt>
                <c:pt idx="34">
                  <c:v>123.9695</c:v>
                </c:pt>
                <c:pt idx="35">
                  <c:v>137.77369999999999</c:v>
                </c:pt>
                <c:pt idx="36">
                  <c:v>125.7389</c:v>
                </c:pt>
                <c:pt idx="37">
                  <c:v>133.7766</c:v>
                </c:pt>
                <c:pt idx="38">
                  <c:v>141.8186</c:v>
                </c:pt>
                <c:pt idx="39">
                  <c:v>120.5513</c:v>
                </c:pt>
                <c:pt idx="40">
                  <c:v>142.33949999999999</c:v>
                </c:pt>
                <c:pt idx="41">
                  <c:v>139.50360000000001</c:v>
                </c:pt>
                <c:pt idx="42">
                  <c:v>138.80359999999999</c:v>
                </c:pt>
                <c:pt idx="43">
                  <c:v>129.4144</c:v>
                </c:pt>
                <c:pt idx="44">
                  <c:v>142.27770000000001</c:v>
                </c:pt>
                <c:pt idx="45">
                  <c:v>148.17750000000001</c:v>
                </c:pt>
                <c:pt idx="46">
                  <c:v>136.71369999999999</c:v>
                </c:pt>
              </c:numCache>
            </c:numRef>
          </c:val>
          <c:smooth val="0"/>
          <c:extLst>
            <c:ext xmlns:c16="http://schemas.microsoft.com/office/drawing/2014/chart" uri="{C3380CC4-5D6E-409C-BE32-E72D297353CC}">
              <c16:uniqueId val="{00000001-9B97-4292-9DA3-1A0C68239D68}"/>
            </c:ext>
          </c:extLst>
        </c:ser>
        <c:ser>
          <c:idx val="3"/>
          <c:order val="2"/>
          <c:tx>
            <c:strRef>
              <c:f>Sheet1!$A$3</c:f>
              <c:strCache>
                <c:ptCount val="1"/>
                <c:pt idx="0">
                  <c:v>mort</c:v>
                </c:pt>
              </c:strCache>
            </c:strRef>
          </c:tx>
          <c:spPr>
            <a:ln w="25400">
              <a:solidFill>
                <a:srgbClr val="000000"/>
              </a:solidFill>
              <a:prstDash val="solid"/>
            </a:ln>
          </c:spPr>
          <c:marker>
            <c:symbol val="none"/>
          </c:marker>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3">
                  <c:v>21.321860000000001</c:v>
                </c:pt>
                <c:pt idx="4">
                  <c:v>23.026420000000002</c:v>
                </c:pt>
                <c:pt idx="5">
                  <c:v>22.894629999999999</c:v>
                </c:pt>
                <c:pt idx="6">
                  <c:v>26.459569999999999</c:v>
                </c:pt>
                <c:pt idx="7">
                  <c:v>24.01127</c:v>
                </c:pt>
                <c:pt idx="8">
                  <c:v>29.900179999999999</c:v>
                </c:pt>
                <c:pt idx="9">
                  <c:v>33.452480000000001</c:v>
                </c:pt>
                <c:pt idx="10">
                  <c:v>32.048639999999999</c:v>
                </c:pt>
                <c:pt idx="11">
                  <c:v>31.488589999999999</c:v>
                </c:pt>
                <c:pt idx="12">
                  <c:v>30.956230000000001</c:v>
                </c:pt>
                <c:pt idx="13">
                  <c:v>23.619720000000001</c:v>
                </c:pt>
                <c:pt idx="14">
                  <c:v>41.568080000000002</c:v>
                </c:pt>
                <c:pt idx="15">
                  <c:v>30.08437</c:v>
                </c:pt>
                <c:pt idx="16">
                  <c:v>37.706359999999997</c:v>
                </c:pt>
                <c:pt idx="17">
                  <c:v>27.677330000000001</c:v>
                </c:pt>
                <c:pt idx="18">
                  <c:v>39.018549999999998</c:v>
                </c:pt>
                <c:pt idx="19">
                  <c:v>34.031199999999998</c:v>
                </c:pt>
                <c:pt idx="20">
                  <c:v>33.598030000000001</c:v>
                </c:pt>
                <c:pt idx="21">
                  <c:v>42.205010000000001</c:v>
                </c:pt>
                <c:pt idx="22">
                  <c:v>31.315809999999999</c:v>
                </c:pt>
                <c:pt idx="23">
                  <c:v>35.868490000000001</c:v>
                </c:pt>
                <c:pt idx="24">
                  <c:v>33.22607</c:v>
                </c:pt>
                <c:pt idx="25">
                  <c:v>43.291229999999999</c:v>
                </c:pt>
                <c:pt idx="26">
                  <c:v>45.14199</c:v>
                </c:pt>
                <c:pt idx="27">
                  <c:v>44.23124</c:v>
                </c:pt>
                <c:pt idx="28">
                  <c:v>36.893979999999999</c:v>
                </c:pt>
                <c:pt idx="29">
                  <c:v>32.2361</c:v>
                </c:pt>
                <c:pt idx="30">
                  <c:v>32.561059999999998</c:v>
                </c:pt>
                <c:pt idx="31">
                  <c:v>27.39209</c:v>
                </c:pt>
                <c:pt idx="32">
                  <c:v>28.61307</c:v>
                </c:pt>
                <c:pt idx="33">
                  <c:v>29.431039999999999</c:v>
                </c:pt>
                <c:pt idx="34">
                  <c:v>30.880500000000001</c:v>
                </c:pt>
                <c:pt idx="35">
                  <c:v>24.602450000000001</c:v>
                </c:pt>
                <c:pt idx="36">
                  <c:v>32.217790000000001</c:v>
                </c:pt>
                <c:pt idx="37">
                  <c:v>29.081859999999999</c:v>
                </c:pt>
                <c:pt idx="38">
                  <c:v>34.448050000000002</c:v>
                </c:pt>
                <c:pt idx="39">
                  <c:v>24.556750000000001</c:v>
                </c:pt>
                <c:pt idx="40">
                  <c:v>33.465409999999999</c:v>
                </c:pt>
                <c:pt idx="41">
                  <c:v>30.307490000000001</c:v>
                </c:pt>
                <c:pt idx="42">
                  <c:v>29.807189999999999</c:v>
                </c:pt>
                <c:pt idx="43">
                  <c:v>38.690910000000002</c:v>
                </c:pt>
                <c:pt idx="44">
                  <c:v>34.32732</c:v>
                </c:pt>
                <c:pt idx="45">
                  <c:v>31.218399999999999</c:v>
                </c:pt>
                <c:pt idx="46">
                  <c:v>27.429829999999999</c:v>
                </c:pt>
              </c:numCache>
            </c:numRef>
          </c:val>
          <c:smooth val="0"/>
          <c:extLst>
            <c:ext xmlns:c16="http://schemas.microsoft.com/office/drawing/2014/chart" uri="{C3380CC4-5D6E-409C-BE32-E72D297353CC}">
              <c16:uniqueId val="{00000002-9B97-4292-9DA3-1A0C68239D68}"/>
            </c:ext>
          </c:extLst>
        </c:ser>
        <c:dLbls>
          <c:showLegendKey val="0"/>
          <c:showVal val="0"/>
          <c:showCatName val="0"/>
          <c:showSerName val="0"/>
          <c:showPercent val="0"/>
          <c:showBubbleSize val="0"/>
        </c:dLbls>
        <c:smooth val="0"/>
        <c:axId val="394248272"/>
        <c:axId val="1"/>
      </c:lineChart>
      <c:catAx>
        <c:axId val="394248272"/>
        <c:scaling>
          <c:orientation val="minMax"/>
        </c:scaling>
        <c:delete val="0"/>
        <c:axPos val="b"/>
        <c:numFmt formatCode="General" sourceLinked="1"/>
        <c:majorTickMark val="out"/>
        <c:minorTickMark val="none"/>
        <c:tickLblPos val="nextTo"/>
        <c:spPr>
          <a:ln w="3172">
            <a:solidFill>
              <a:schemeClr val="tx1"/>
            </a:solidFill>
            <a:prstDash val="solid"/>
          </a:ln>
        </c:spPr>
        <c:txPr>
          <a:bodyPr rot="-270000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1"/>
        <c:crossesAt val="0"/>
        <c:auto val="1"/>
        <c:lblAlgn val="ctr"/>
        <c:lblOffset val="100"/>
        <c:tickLblSkip val="2"/>
        <c:tickMarkSkip val="1"/>
        <c:noMultiLvlLbl val="0"/>
      </c:catAx>
      <c:valAx>
        <c:axId val="1"/>
        <c:scaling>
          <c:orientation val="minMax"/>
          <c:max val="175"/>
          <c:min val="0"/>
        </c:scaling>
        <c:delete val="0"/>
        <c:axPos val="l"/>
        <c:majorGridlines>
          <c:spPr>
            <a:ln>
              <a:solidFill>
                <a:sysClr val="window" lastClr="FFFFFF">
                  <a:lumMod val="85000"/>
                </a:sysClr>
              </a:solidFill>
            </a:ln>
          </c:spPr>
        </c:majorGridlines>
        <c:numFmt formatCode="General" sourceLinked="1"/>
        <c:majorTickMark val="in"/>
        <c:minorTickMark val="none"/>
        <c:tickLblPos val="nextTo"/>
        <c:spPr>
          <a:noFill/>
          <a:ln w="3172">
            <a:solidFill>
              <a:sysClr val="windowText" lastClr="000000"/>
            </a:solidFill>
            <a:prstDash val="solid"/>
          </a:ln>
        </c:spPr>
        <c:txPr>
          <a:bodyPr rot="0" vert="horz"/>
          <a:lstStyle/>
          <a:p>
            <a:pPr>
              <a:defRPr sz="1200" b="0" i="0" u="none" strike="noStrike" baseline="0">
                <a:solidFill>
                  <a:schemeClr val="tx1"/>
                </a:solidFill>
                <a:latin typeface="Calibri" panose="020F0502020204030204" pitchFamily="34" charset="0"/>
                <a:ea typeface="Arial"/>
                <a:cs typeface="Arial"/>
              </a:defRPr>
            </a:pPr>
            <a:endParaRPr lang="cs-CZ"/>
          </a:p>
        </c:txPr>
        <c:crossAx val="394248272"/>
        <c:crosses val="autoZero"/>
        <c:crossBetween val="midCat"/>
        <c:majorUnit val="25"/>
      </c:valAx>
      <c:spPr>
        <a:noFill/>
        <a:ln w="25380">
          <a:noFill/>
        </a:ln>
      </c:spPr>
    </c:plotArea>
    <c:plotVisOnly val="1"/>
    <c:dispBlanksAs val="gap"/>
    <c:showDLblsOverMax val="0"/>
  </c:chart>
  <c:spPr>
    <a:noFill/>
    <a:ln>
      <a:noFill/>
    </a:ln>
  </c:spPr>
  <c:txPr>
    <a:bodyPr/>
    <a:lstStyle/>
    <a:p>
      <a:pPr>
        <a:defRPr sz="1199" b="1" i="0" u="none" strike="noStrike" baseline="0">
          <a:solidFill>
            <a:schemeClr val="tx1"/>
          </a:solidFill>
          <a:latin typeface="Arial"/>
          <a:ea typeface="Arial"/>
          <a:cs typeface="Arial"/>
        </a:defRPr>
      </a:pPr>
      <a:endParaRPr lang="cs-CZ"/>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539419087136929E-2"/>
          <c:y val="8.646616541353383E-2"/>
          <c:w val="0.90248962655601661"/>
          <c:h val="0.72932330827067671"/>
        </c:manualLayout>
      </c:layout>
      <c:barChart>
        <c:barDir val="col"/>
        <c:grouping val="stacked"/>
        <c:varyColors val="0"/>
        <c:ser>
          <c:idx val="0"/>
          <c:order val="0"/>
          <c:tx>
            <c:strRef>
              <c:f>Sheet1!$A$2</c:f>
              <c:strCache>
                <c:ptCount val="1"/>
                <c:pt idx="0">
                  <c:v>1</c:v>
                </c:pt>
              </c:strCache>
            </c:strRef>
          </c:tx>
          <c:spPr>
            <a:solidFill>
              <a:srgbClr val="00B0F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Sheet1!$B$2:$AV$2</c:f>
              <c:numCache>
                <c:formatCode>General</c:formatCode>
                <c:ptCount val="47"/>
                <c:pt idx="0">
                  <c:v>15.4545455</c:v>
                </c:pt>
                <c:pt idx="1">
                  <c:v>12.371130000000001</c:v>
                </c:pt>
                <c:pt idx="2">
                  <c:v>10.28037</c:v>
                </c:pt>
                <c:pt idx="3">
                  <c:v>11</c:v>
                </c:pt>
                <c:pt idx="4">
                  <c:v>20.588239999999999</c:v>
                </c:pt>
                <c:pt idx="5">
                  <c:v>9.7087380000000003</c:v>
                </c:pt>
                <c:pt idx="6">
                  <c:v>12.61261</c:v>
                </c:pt>
                <c:pt idx="7">
                  <c:v>10.236219999999999</c:v>
                </c:pt>
                <c:pt idx="8">
                  <c:v>6.0344829999999998</c:v>
                </c:pt>
                <c:pt idx="9">
                  <c:v>14.492749999999999</c:v>
                </c:pt>
                <c:pt idx="10">
                  <c:v>9.0090090000000007</c:v>
                </c:pt>
                <c:pt idx="11">
                  <c:v>7.2580650000000002</c:v>
                </c:pt>
                <c:pt idx="12">
                  <c:v>12.31884</c:v>
                </c:pt>
                <c:pt idx="13">
                  <c:v>7.8260870000000002</c:v>
                </c:pt>
                <c:pt idx="14">
                  <c:v>9.2592590000000001</c:v>
                </c:pt>
                <c:pt idx="15">
                  <c:v>13.690480000000001</c:v>
                </c:pt>
                <c:pt idx="16">
                  <c:v>11.65644</c:v>
                </c:pt>
                <c:pt idx="17">
                  <c:v>15.81921</c:v>
                </c:pt>
                <c:pt idx="18">
                  <c:v>13.397130000000001</c:v>
                </c:pt>
                <c:pt idx="19">
                  <c:v>11.36364</c:v>
                </c:pt>
                <c:pt idx="20">
                  <c:v>23.036650000000002</c:v>
                </c:pt>
                <c:pt idx="21">
                  <c:v>25.842700000000001</c:v>
                </c:pt>
                <c:pt idx="22">
                  <c:v>20.918369999999999</c:v>
                </c:pt>
                <c:pt idx="23">
                  <c:v>31.693989999999999</c:v>
                </c:pt>
                <c:pt idx="24">
                  <c:v>26.767679999999999</c:v>
                </c:pt>
                <c:pt idx="25">
                  <c:v>35.344830000000002</c:v>
                </c:pt>
                <c:pt idx="26">
                  <c:v>34.965029999999999</c:v>
                </c:pt>
                <c:pt idx="27">
                  <c:v>34.538150000000002</c:v>
                </c:pt>
                <c:pt idx="28">
                  <c:v>40.54054</c:v>
                </c:pt>
                <c:pt idx="29">
                  <c:v>40.926639999999999</c:v>
                </c:pt>
                <c:pt idx="30">
                  <c:v>44.31373</c:v>
                </c:pt>
                <c:pt idx="31">
                  <c:v>33.913040000000002</c:v>
                </c:pt>
                <c:pt idx="32">
                  <c:v>35.146439999999998</c:v>
                </c:pt>
                <c:pt idx="33">
                  <c:v>43.225810000000003</c:v>
                </c:pt>
                <c:pt idx="34">
                  <c:v>48.375450000000001</c:v>
                </c:pt>
                <c:pt idx="35">
                  <c:v>47.077919999999999</c:v>
                </c:pt>
                <c:pt idx="36">
                  <c:v>56.939500000000002</c:v>
                </c:pt>
                <c:pt idx="37">
                  <c:v>47.491639999999997</c:v>
                </c:pt>
                <c:pt idx="38">
                  <c:v>41.324919999999999</c:v>
                </c:pt>
                <c:pt idx="39">
                  <c:v>59.259259999999998</c:v>
                </c:pt>
                <c:pt idx="40">
                  <c:v>51.097180000000002</c:v>
                </c:pt>
                <c:pt idx="41">
                  <c:v>53.35463</c:v>
                </c:pt>
                <c:pt idx="42">
                  <c:v>44.23077</c:v>
                </c:pt>
                <c:pt idx="43">
                  <c:v>39.518900000000002</c:v>
                </c:pt>
                <c:pt idx="44">
                  <c:v>45.396830000000001</c:v>
                </c:pt>
                <c:pt idx="45">
                  <c:v>43.620179999999998</c:v>
                </c:pt>
                <c:pt idx="46">
                  <c:v>47.770699999999998</c:v>
                </c:pt>
              </c:numCache>
            </c:numRef>
          </c:val>
          <c:extLst>
            <c:ext xmlns:c16="http://schemas.microsoft.com/office/drawing/2014/chart" uri="{C3380CC4-5D6E-409C-BE32-E72D297353CC}">
              <c16:uniqueId val="{00000000-10DB-4261-9E62-6675D8BC11BD}"/>
            </c:ext>
          </c:extLst>
        </c:ser>
        <c:ser>
          <c:idx val="1"/>
          <c:order val="1"/>
          <c:tx>
            <c:strRef>
              <c:f>Sheet1!$A$3</c:f>
              <c:strCache>
                <c:ptCount val="1"/>
                <c:pt idx="0">
                  <c:v>2</c:v>
                </c:pt>
              </c:strCache>
            </c:strRef>
          </c:tx>
          <c:spPr>
            <a:solidFill>
              <a:srgbClr val="92D05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Sheet1!$B$3:$AV$3</c:f>
              <c:numCache>
                <c:formatCode>General</c:formatCode>
                <c:ptCount val="47"/>
                <c:pt idx="0">
                  <c:v>42.7272727</c:v>
                </c:pt>
                <c:pt idx="1">
                  <c:v>41.237110000000001</c:v>
                </c:pt>
                <c:pt idx="2">
                  <c:v>40.186920000000001</c:v>
                </c:pt>
                <c:pt idx="3">
                  <c:v>29</c:v>
                </c:pt>
                <c:pt idx="4">
                  <c:v>29.411760000000001</c:v>
                </c:pt>
                <c:pt idx="5">
                  <c:v>42.718449999999997</c:v>
                </c:pt>
                <c:pt idx="6">
                  <c:v>37.83784</c:v>
                </c:pt>
                <c:pt idx="7">
                  <c:v>38.582680000000003</c:v>
                </c:pt>
                <c:pt idx="8">
                  <c:v>44.827590000000001</c:v>
                </c:pt>
                <c:pt idx="9">
                  <c:v>36.956519999999998</c:v>
                </c:pt>
                <c:pt idx="10">
                  <c:v>38.73874</c:v>
                </c:pt>
                <c:pt idx="11">
                  <c:v>41.935479999999998</c:v>
                </c:pt>
                <c:pt idx="12">
                  <c:v>42.02899</c:v>
                </c:pt>
                <c:pt idx="13">
                  <c:v>45.217390000000002</c:v>
                </c:pt>
                <c:pt idx="14">
                  <c:v>40.123460000000001</c:v>
                </c:pt>
                <c:pt idx="15">
                  <c:v>45.238100000000003</c:v>
                </c:pt>
                <c:pt idx="16">
                  <c:v>47.852760000000004</c:v>
                </c:pt>
                <c:pt idx="17">
                  <c:v>46.327680000000001</c:v>
                </c:pt>
                <c:pt idx="18">
                  <c:v>49.282299999999999</c:v>
                </c:pt>
                <c:pt idx="19">
                  <c:v>51.704549999999998</c:v>
                </c:pt>
                <c:pt idx="20">
                  <c:v>41.884819999999998</c:v>
                </c:pt>
                <c:pt idx="21">
                  <c:v>39.325839999999999</c:v>
                </c:pt>
                <c:pt idx="22">
                  <c:v>42.346939999999996</c:v>
                </c:pt>
                <c:pt idx="23">
                  <c:v>40.437159999999999</c:v>
                </c:pt>
                <c:pt idx="24">
                  <c:v>43.434339999999999</c:v>
                </c:pt>
                <c:pt idx="25">
                  <c:v>37.93103</c:v>
                </c:pt>
                <c:pt idx="26">
                  <c:v>40.559440000000002</c:v>
                </c:pt>
                <c:pt idx="27">
                  <c:v>38.955820000000003</c:v>
                </c:pt>
                <c:pt idx="28">
                  <c:v>27.92793</c:v>
                </c:pt>
                <c:pt idx="29">
                  <c:v>31.27413</c:v>
                </c:pt>
                <c:pt idx="30">
                  <c:v>34.117649999999998</c:v>
                </c:pt>
                <c:pt idx="31">
                  <c:v>36.521740000000001</c:v>
                </c:pt>
                <c:pt idx="32">
                  <c:v>40.167360000000002</c:v>
                </c:pt>
                <c:pt idx="33">
                  <c:v>39.354840000000003</c:v>
                </c:pt>
                <c:pt idx="34">
                  <c:v>30.685919999999999</c:v>
                </c:pt>
                <c:pt idx="35">
                  <c:v>28.246749999999999</c:v>
                </c:pt>
                <c:pt idx="36">
                  <c:v>25.622779999999999</c:v>
                </c:pt>
                <c:pt idx="37">
                  <c:v>29.431439999999998</c:v>
                </c:pt>
                <c:pt idx="38">
                  <c:v>34.700319999999998</c:v>
                </c:pt>
                <c:pt idx="39">
                  <c:v>30.740739999999999</c:v>
                </c:pt>
                <c:pt idx="40">
                  <c:v>32.601880000000001</c:v>
                </c:pt>
                <c:pt idx="41">
                  <c:v>31.309899999999999</c:v>
                </c:pt>
                <c:pt idx="42">
                  <c:v>35.897440000000003</c:v>
                </c:pt>
                <c:pt idx="43">
                  <c:v>39.518900000000002</c:v>
                </c:pt>
                <c:pt idx="44">
                  <c:v>34.603169999999999</c:v>
                </c:pt>
                <c:pt idx="45">
                  <c:v>36.201779999999999</c:v>
                </c:pt>
                <c:pt idx="46">
                  <c:v>37.579619999999998</c:v>
                </c:pt>
              </c:numCache>
            </c:numRef>
          </c:val>
          <c:extLst>
            <c:ext xmlns:c16="http://schemas.microsoft.com/office/drawing/2014/chart" uri="{C3380CC4-5D6E-409C-BE32-E72D297353CC}">
              <c16:uniqueId val="{00000001-10DB-4261-9E62-6675D8BC11BD}"/>
            </c:ext>
          </c:extLst>
        </c:ser>
        <c:ser>
          <c:idx val="4"/>
          <c:order val="2"/>
          <c:tx>
            <c:strRef>
              <c:f>Sheet1!$A$4</c:f>
              <c:strCache>
                <c:ptCount val="1"/>
                <c:pt idx="0">
                  <c:v>3</c:v>
                </c:pt>
              </c:strCache>
            </c:strRef>
          </c:tx>
          <c:spPr>
            <a:solidFill>
              <a:srgbClr val="FFC00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Sheet1!$B$4:$AV$4</c:f>
              <c:numCache>
                <c:formatCode>General</c:formatCode>
                <c:ptCount val="47"/>
                <c:pt idx="0">
                  <c:v>30.909090899999999</c:v>
                </c:pt>
                <c:pt idx="1">
                  <c:v>32.989690000000003</c:v>
                </c:pt>
                <c:pt idx="2">
                  <c:v>33.644860000000001</c:v>
                </c:pt>
                <c:pt idx="3">
                  <c:v>40</c:v>
                </c:pt>
                <c:pt idx="4">
                  <c:v>41.176470000000002</c:v>
                </c:pt>
                <c:pt idx="5">
                  <c:v>37.864080000000001</c:v>
                </c:pt>
                <c:pt idx="6">
                  <c:v>37.83784</c:v>
                </c:pt>
                <c:pt idx="7">
                  <c:v>35.433070000000001</c:v>
                </c:pt>
                <c:pt idx="8">
                  <c:v>35.344830000000002</c:v>
                </c:pt>
                <c:pt idx="9">
                  <c:v>34.782609999999998</c:v>
                </c:pt>
                <c:pt idx="10">
                  <c:v>41.44144</c:v>
                </c:pt>
                <c:pt idx="11">
                  <c:v>36.290320000000001</c:v>
                </c:pt>
                <c:pt idx="12">
                  <c:v>30.43478</c:v>
                </c:pt>
                <c:pt idx="13">
                  <c:v>32.173909999999999</c:v>
                </c:pt>
                <c:pt idx="14">
                  <c:v>38.888890000000004</c:v>
                </c:pt>
                <c:pt idx="15">
                  <c:v>30.952380000000002</c:v>
                </c:pt>
                <c:pt idx="16">
                  <c:v>25.766870000000001</c:v>
                </c:pt>
                <c:pt idx="17">
                  <c:v>21.46893</c:v>
                </c:pt>
                <c:pt idx="18">
                  <c:v>19.138760000000001</c:v>
                </c:pt>
                <c:pt idx="19">
                  <c:v>20.454550000000001</c:v>
                </c:pt>
                <c:pt idx="20">
                  <c:v>13.61257</c:v>
                </c:pt>
                <c:pt idx="21">
                  <c:v>15.73034</c:v>
                </c:pt>
                <c:pt idx="22">
                  <c:v>18.877549999999999</c:v>
                </c:pt>
                <c:pt idx="23">
                  <c:v>14.754099999999999</c:v>
                </c:pt>
                <c:pt idx="24">
                  <c:v>12.12121</c:v>
                </c:pt>
                <c:pt idx="25">
                  <c:v>11.206899999999999</c:v>
                </c:pt>
                <c:pt idx="26">
                  <c:v>11.18881</c:v>
                </c:pt>
                <c:pt idx="27">
                  <c:v>11.64659</c:v>
                </c:pt>
                <c:pt idx="28">
                  <c:v>9.4594590000000007</c:v>
                </c:pt>
                <c:pt idx="29">
                  <c:v>10.81081</c:v>
                </c:pt>
                <c:pt idx="30">
                  <c:v>10.98039</c:v>
                </c:pt>
                <c:pt idx="31">
                  <c:v>13.043480000000001</c:v>
                </c:pt>
                <c:pt idx="32">
                  <c:v>11.29707</c:v>
                </c:pt>
                <c:pt idx="33">
                  <c:v>9.3548390000000001</c:v>
                </c:pt>
                <c:pt idx="34">
                  <c:v>12.63538</c:v>
                </c:pt>
                <c:pt idx="35">
                  <c:v>12.98701</c:v>
                </c:pt>
                <c:pt idx="36">
                  <c:v>8.5409249999999997</c:v>
                </c:pt>
                <c:pt idx="37">
                  <c:v>7.0234110000000003</c:v>
                </c:pt>
                <c:pt idx="38">
                  <c:v>8.5173500000000004</c:v>
                </c:pt>
                <c:pt idx="39">
                  <c:v>4.4444439999999998</c:v>
                </c:pt>
                <c:pt idx="40">
                  <c:v>9.0909089999999999</c:v>
                </c:pt>
                <c:pt idx="41">
                  <c:v>7.0287540000000002</c:v>
                </c:pt>
                <c:pt idx="42">
                  <c:v>6.4102560000000004</c:v>
                </c:pt>
                <c:pt idx="43">
                  <c:v>6.1855669999999998</c:v>
                </c:pt>
                <c:pt idx="44">
                  <c:v>6.6666670000000003</c:v>
                </c:pt>
                <c:pt idx="45">
                  <c:v>7.1216619999999997</c:v>
                </c:pt>
                <c:pt idx="46">
                  <c:v>7.9617829999999996</c:v>
                </c:pt>
              </c:numCache>
            </c:numRef>
          </c:val>
          <c:extLst>
            <c:ext xmlns:c16="http://schemas.microsoft.com/office/drawing/2014/chart" uri="{C3380CC4-5D6E-409C-BE32-E72D297353CC}">
              <c16:uniqueId val="{00000002-10DB-4261-9E62-6675D8BC11BD}"/>
            </c:ext>
          </c:extLst>
        </c:ser>
        <c:ser>
          <c:idx val="3"/>
          <c:order val="3"/>
          <c:tx>
            <c:strRef>
              <c:f>Sheet1!$A$5</c:f>
              <c:strCache>
                <c:ptCount val="1"/>
                <c:pt idx="0">
                  <c:v>4</c:v>
                </c:pt>
              </c:strCache>
            </c:strRef>
          </c:tx>
          <c:spPr>
            <a:solidFill>
              <a:srgbClr val="FF0000"/>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Sheet1!$B$5:$AV$5</c:f>
              <c:numCache>
                <c:formatCode>General</c:formatCode>
                <c:ptCount val="47"/>
                <c:pt idx="0">
                  <c:v>10</c:v>
                </c:pt>
                <c:pt idx="1">
                  <c:v>9.2783510000000007</c:v>
                </c:pt>
                <c:pt idx="2">
                  <c:v>13.084110000000001</c:v>
                </c:pt>
                <c:pt idx="3">
                  <c:v>17</c:v>
                </c:pt>
                <c:pt idx="4">
                  <c:v>6.8627450000000003</c:v>
                </c:pt>
                <c:pt idx="5">
                  <c:v>9.7087380000000003</c:v>
                </c:pt>
                <c:pt idx="6">
                  <c:v>9.90991</c:v>
                </c:pt>
                <c:pt idx="7">
                  <c:v>12.59843</c:v>
                </c:pt>
                <c:pt idx="8">
                  <c:v>12.93103</c:v>
                </c:pt>
                <c:pt idx="9">
                  <c:v>10.14493</c:v>
                </c:pt>
                <c:pt idx="10">
                  <c:v>9.0090090000000007</c:v>
                </c:pt>
                <c:pt idx="11">
                  <c:v>11.290319999999999</c:v>
                </c:pt>
                <c:pt idx="12">
                  <c:v>11.594200000000001</c:v>
                </c:pt>
                <c:pt idx="13">
                  <c:v>6.9565219999999997</c:v>
                </c:pt>
                <c:pt idx="14">
                  <c:v>7.4074070000000001</c:v>
                </c:pt>
                <c:pt idx="15">
                  <c:v>5.9523809999999999</c:v>
                </c:pt>
                <c:pt idx="16">
                  <c:v>9.2024539999999995</c:v>
                </c:pt>
                <c:pt idx="17">
                  <c:v>12.994350000000001</c:v>
                </c:pt>
                <c:pt idx="18">
                  <c:v>10.52632</c:v>
                </c:pt>
                <c:pt idx="19">
                  <c:v>9.0909089999999999</c:v>
                </c:pt>
                <c:pt idx="20">
                  <c:v>13.08901</c:v>
                </c:pt>
                <c:pt idx="21">
                  <c:v>8.9887639999999998</c:v>
                </c:pt>
                <c:pt idx="22">
                  <c:v>7.6530610000000001</c:v>
                </c:pt>
                <c:pt idx="23">
                  <c:v>6.5573769999999998</c:v>
                </c:pt>
                <c:pt idx="24">
                  <c:v>7.0707069999999996</c:v>
                </c:pt>
                <c:pt idx="25">
                  <c:v>8.1896550000000001</c:v>
                </c:pt>
                <c:pt idx="26">
                  <c:v>10.83916</c:v>
                </c:pt>
                <c:pt idx="27">
                  <c:v>9.2369479999999999</c:v>
                </c:pt>
                <c:pt idx="28">
                  <c:v>6.7567570000000003</c:v>
                </c:pt>
                <c:pt idx="29">
                  <c:v>6.1776059999999999</c:v>
                </c:pt>
                <c:pt idx="30">
                  <c:v>7.0588240000000004</c:v>
                </c:pt>
                <c:pt idx="31">
                  <c:v>14.34783</c:v>
                </c:pt>
                <c:pt idx="32">
                  <c:v>11.715479999999999</c:v>
                </c:pt>
                <c:pt idx="33">
                  <c:v>7.0967739999999999</c:v>
                </c:pt>
                <c:pt idx="34">
                  <c:v>7.2202169999999999</c:v>
                </c:pt>
                <c:pt idx="35">
                  <c:v>7.1428570000000002</c:v>
                </c:pt>
                <c:pt idx="36">
                  <c:v>6.0498219999999998</c:v>
                </c:pt>
                <c:pt idx="37">
                  <c:v>8.3612040000000007</c:v>
                </c:pt>
                <c:pt idx="38">
                  <c:v>5.9936910000000001</c:v>
                </c:pt>
                <c:pt idx="39">
                  <c:v>5.1851849999999997</c:v>
                </c:pt>
                <c:pt idx="40">
                  <c:v>5.642633</c:v>
                </c:pt>
                <c:pt idx="41">
                  <c:v>4.1533550000000004</c:v>
                </c:pt>
                <c:pt idx="42">
                  <c:v>6.4102560000000004</c:v>
                </c:pt>
                <c:pt idx="43">
                  <c:v>5.1546390000000004</c:v>
                </c:pt>
                <c:pt idx="44">
                  <c:v>4.1269840000000002</c:v>
                </c:pt>
                <c:pt idx="45">
                  <c:v>7.4183979999999998</c:v>
                </c:pt>
                <c:pt idx="46">
                  <c:v>4.7770700000000001</c:v>
                </c:pt>
              </c:numCache>
            </c:numRef>
          </c:val>
          <c:extLst>
            <c:ext xmlns:c16="http://schemas.microsoft.com/office/drawing/2014/chart" uri="{C3380CC4-5D6E-409C-BE32-E72D297353CC}">
              <c16:uniqueId val="{00000003-10DB-4261-9E62-6675D8BC11BD}"/>
            </c:ext>
          </c:extLst>
        </c:ser>
        <c:ser>
          <c:idx val="5"/>
          <c:order val="4"/>
          <c:tx>
            <c:strRef>
              <c:f>Sheet1!$A$6</c:f>
              <c:strCache>
                <c:ptCount val="1"/>
                <c:pt idx="0">
                  <c:v>X  objective reasons</c:v>
                </c:pt>
              </c:strCache>
            </c:strRef>
          </c:tx>
          <c:spPr>
            <a:solidFill>
              <a:srgbClr val="7F7F7F"/>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Sheet1!$B$6:$AV$6</c:f>
              <c:numCache>
                <c:formatCode>General</c:formatCode>
                <c:ptCount val="47"/>
                <c:pt idx="0">
                  <c:v>0.90909090999999997</c:v>
                </c:pt>
                <c:pt idx="1">
                  <c:v>1.0309280000000001</c:v>
                </c:pt>
                <c:pt idx="2">
                  <c:v>0</c:v>
                </c:pt>
                <c:pt idx="3">
                  <c:v>0</c:v>
                </c:pt>
                <c:pt idx="4">
                  <c:v>0</c:v>
                </c:pt>
                <c:pt idx="5">
                  <c:v>0</c:v>
                </c:pt>
                <c:pt idx="6">
                  <c:v>0.90090099999999995</c:v>
                </c:pt>
                <c:pt idx="7">
                  <c:v>2.3622049999999999</c:v>
                </c:pt>
                <c:pt idx="8">
                  <c:v>0.86206899999999997</c:v>
                </c:pt>
                <c:pt idx="9">
                  <c:v>2.1739130000000002</c:v>
                </c:pt>
                <c:pt idx="10">
                  <c:v>0.90090099999999995</c:v>
                </c:pt>
                <c:pt idx="11">
                  <c:v>2.4193549999999999</c:v>
                </c:pt>
                <c:pt idx="12">
                  <c:v>3.6231879999999999</c:v>
                </c:pt>
                <c:pt idx="13">
                  <c:v>6.9565219999999997</c:v>
                </c:pt>
                <c:pt idx="14">
                  <c:v>3.7037040000000001</c:v>
                </c:pt>
                <c:pt idx="15">
                  <c:v>4.1666670000000003</c:v>
                </c:pt>
                <c:pt idx="16">
                  <c:v>5.5214720000000002</c:v>
                </c:pt>
                <c:pt idx="17">
                  <c:v>1.1299440000000001</c:v>
                </c:pt>
                <c:pt idx="18">
                  <c:v>3.8277510000000001</c:v>
                </c:pt>
                <c:pt idx="19">
                  <c:v>6.25</c:v>
                </c:pt>
                <c:pt idx="20">
                  <c:v>4.1884819999999996</c:v>
                </c:pt>
                <c:pt idx="21">
                  <c:v>5.0561800000000003</c:v>
                </c:pt>
                <c:pt idx="22">
                  <c:v>6.1224489999999996</c:v>
                </c:pt>
                <c:pt idx="23">
                  <c:v>3.278689</c:v>
                </c:pt>
                <c:pt idx="24">
                  <c:v>4.5454549999999996</c:v>
                </c:pt>
                <c:pt idx="25">
                  <c:v>2.1551719999999999</c:v>
                </c:pt>
                <c:pt idx="26">
                  <c:v>1.398601</c:v>
                </c:pt>
                <c:pt idx="27">
                  <c:v>4.0160640000000001</c:v>
                </c:pt>
                <c:pt idx="28">
                  <c:v>5.8558560000000002</c:v>
                </c:pt>
                <c:pt idx="29">
                  <c:v>3.4749029999999999</c:v>
                </c:pt>
                <c:pt idx="30">
                  <c:v>1.9607840000000001</c:v>
                </c:pt>
                <c:pt idx="31">
                  <c:v>1.3043480000000001</c:v>
                </c:pt>
                <c:pt idx="32">
                  <c:v>1.2552300000000001</c:v>
                </c:pt>
                <c:pt idx="33">
                  <c:v>0.64516099999999998</c:v>
                </c:pt>
                <c:pt idx="34">
                  <c:v>1.083032</c:v>
                </c:pt>
                <c:pt idx="35">
                  <c:v>1.9480519999999999</c:v>
                </c:pt>
                <c:pt idx="36">
                  <c:v>0.71174400000000004</c:v>
                </c:pt>
                <c:pt idx="37">
                  <c:v>1.003344</c:v>
                </c:pt>
                <c:pt idx="38">
                  <c:v>2.5236589999999999</c:v>
                </c:pt>
                <c:pt idx="39">
                  <c:v>0</c:v>
                </c:pt>
                <c:pt idx="40">
                  <c:v>0.94043900000000002</c:v>
                </c:pt>
                <c:pt idx="41">
                  <c:v>2.555911</c:v>
                </c:pt>
                <c:pt idx="42">
                  <c:v>1.2820510000000001</c:v>
                </c:pt>
                <c:pt idx="43">
                  <c:v>2.4054980000000001</c:v>
                </c:pt>
                <c:pt idx="44">
                  <c:v>0.95238100000000003</c:v>
                </c:pt>
                <c:pt idx="45">
                  <c:v>0.296736</c:v>
                </c:pt>
                <c:pt idx="46">
                  <c:v>0.318471</c:v>
                </c:pt>
              </c:numCache>
            </c:numRef>
          </c:val>
          <c:extLst>
            <c:ext xmlns:c16="http://schemas.microsoft.com/office/drawing/2014/chart" uri="{C3380CC4-5D6E-409C-BE32-E72D297353CC}">
              <c16:uniqueId val="{00000004-10DB-4261-9E62-6675D8BC11BD}"/>
            </c:ext>
          </c:extLst>
        </c:ser>
        <c:ser>
          <c:idx val="2"/>
          <c:order val="5"/>
          <c:tx>
            <c:strRef>
              <c:f>Sheet1!$A$7</c:f>
              <c:strCache>
                <c:ptCount val="1"/>
                <c:pt idx="0">
                  <c:v>Y  incomplete records</c:v>
                </c:pt>
              </c:strCache>
            </c:strRef>
          </c:tx>
          <c:spPr>
            <a:solidFill>
              <a:srgbClr val="BFBFBF"/>
            </a:solidFill>
            <a:ln w="25417">
              <a:noFill/>
            </a:ln>
          </c:spPr>
          <c:invertIfNegative val="0"/>
          <c:cat>
            <c:numRef>
              <c:f>Sheet1!$B$1:$AV$1</c:f>
              <c:numCache>
                <c:formatCode>General</c:formatCode>
                <c:ptCount val="47"/>
                <c:pt idx="0">
                  <c:v>1977</c:v>
                </c:pt>
                <c:pt idx="1">
                  <c:v>1978</c:v>
                </c:pt>
                <c:pt idx="2">
                  <c:v>1979</c:v>
                </c:pt>
                <c:pt idx="3">
                  <c:v>1980</c:v>
                </c:pt>
                <c:pt idx="4">
                  <c:v>1981</c:v>
                </c:pt>
                <c:pt idx="5">
                  <c:v>1982</c:v>
                </c:pt>
                <c:pt idx="6">
                  <c:v>1983</c:v>
                </c:pt>
                <c:pt idx="7">
                  <c:v>1984</c:v>
                </c:pt>
                <c:pt idx="8">
                  <c:v>1985</c:v>
                </c:pt>
                <c:pt idx="9">
                  <c:v>1986</c:v>
                </c:pt>
                <c:pt idx="10">
                  <c:v>1987</c:v>
                </c:pt>
                <c:pt idx="11">
                  <c:v>1988</c:v>
                </c:pt>
                <c:pt idx="12">
                  <c:v>1989</c:v>
                </c:pt>
                <c:pt idx="13">
                  <c:v>1990</c:v>
                </c:pt>
                <c:pt idx="14">
                  <c:v>1991</c:v>
                </c:pt>
                <c:pt idx="15">
                  <c:v>1992</c:v>
                </c:pt>
                <c:pt idx="16">
                  <c:v>1993</c:v>
                </c:pt>
                <c:pt idx="17">
                  <c:v>1994</c:v>
                </c:pt>
                <c:pt idx="18">
                  <c:v>1995</c:v>
                </c:pt>
                <c:pt idx="19">
                  <c:v>1996</c:v>
                </c:pt>
                <c:pt idx="20">
                  <c:v>1997</c:v>
                </c:pt>
                <c:pt idx="21">
                  <c:v>1998</c:v>
                </c:pt>
                <c:pt idx="22">
                  <c:v>1999</c:v>
                </c:pt>
                <c:pt idx="23">
                  <c:v>2000</c:v>
                </c:pt>
                <c:pt idx="24">
                  <c:v>2001</c:v>
                </c:pt>
                <c:pt idx="25">
                  <c:v>2002</c:v>
                </c:pt>
                <c:pt idx="26">
                  <c:v>2003</c:v>
                </c:pt>
                <c:pt idx="27">
                  <c:v>2004</c:v>
                </c:pt>
                <c:pt idx="28">
                  <c:v>2005</c:v>
                </c:pt>
                <c:pt idx="29">
                  <c:v>2006</c:v>
                </c:pt>
                <c:pt idx="30">
                  <c:v>2007</c:v>
                </c:pt>
                <c:pt idx="31">
                  <c:v>2008</c:v>
                </c:pt>
                <c:pt idx="32">
                  <c:v>2009</c:v>
                </c:pt>
                <c:pt idx="33">
                  <c:v>2010</c:v>
                </c:pt>
                <c:pt idx="34">
                  <c:v>2011</c:v>
                </c:pt>
                <c:pt idx="35">
                  <c:v>2012</c:v>
                </c:pt>
                <c:pt idx="36">
                  <c:v>2013</c:v>
                </c:pt>
                <c:pt idx="37">
                  <c:v>2014</c:v>
                </c:pt>
                <c:pt idx="38">
                  <c:v>2015</c:v>
                </c:pt>
                <c:pt idx="39">
                  <c:v>2016</c:v>
                </c:pt>
                <c:pt idx="40">
                  <c:v>2017</c:v>
                </c:pt>
                <c:pt idx="41">
                  <c:v>2018</c:v>
                </c:pt>
                <c:pt idx="42">
                  <c:v>2019</c:v>
                </c:pt>
                <c:pt idx="43">
                  <c:v>2020</c:v>
                </c:pt>
                <c:pt idx="44">
                  <c:v>2021</c:v>
                </c:pt>
                <c:pt idx="45">
                  <c:v>2022</c:v>
                </c:pt>
                <c:pt idx="46">
                  <c:v>2023</c:v>
                </c:pt>
              </c:numCache>
            </c:numRef>
          </c:cat>
          <c:val>
            <c:numRef>
              <c:f>Sheet1!$B$7:$AV$7</c:f>
              <c:numCache>
                <c:formatCode>General</c:formatCode>
                <c:ptCount val="47"/>
                <c:pt idx="0">
                  <c:v>0</c:v>
                </c:pt>
                <c:pt idx="1">
                  <c:v>3.092784</c:v>
                </c:pt>
                <c:pt idx="2">
                  <c:v>2.8037380000000001</c:v>
                </c:pt>
                <c:pt idx="3">
                  <c:v>3</c:v>
                </c:pt>
                <c:pt idx="4">
                  <c:v>1.9607840000000001</c:v>
                </c:pt>
                <c:pt idx="5">
                  <c:v>0</c:v>
                </c:pt>
                <c:pt idx="6">
                  <c:v>0.90090099999999995</c:v>
                </c:pt>
                <c:pt idx="7">
                  <c:v>0.78740200000000005</c:v>
                </c:pt>
                <c:pt idx="8">
                  <c:v>0</c:v>
                </c:pt>
                <c:pt idx="9">
                  <c:v>1.4492750000000001</c:v>
                </c:pt>
                <c:pt idx="10">
                  <c:v>0.90090099999999995</c:v>
                </c:pt>
                <c:pt idx="11">
                  <c:v>0.80645199999999995</c:v>
                </c:pt>
                <c:pt idx="12">
                  <c:v>0</c:v>
                </c:pt>
                <c:pt idx="13">
                  <c:v>0.86956500000000003</c:v>
                </c:pt>
                <c:pt idx="14">
                  <c:v>0.61728400000000005</c:v>
                </c:pt>
                <c:pt idx="15">
                  <c:v>0</c:v>
                </c:pt>
                <c:pt idx="16">
                  <c:v>0</c:v>
                </c:pt>
                <c:pt idx="17">
                  <c:v>2.259887</c:v>
                </c:pt>
                <c:pt idx="18">
                  <c:v>3.8277510000000001</c:v>
                </c:pt>
                <c:pt idx="19">
                  <c:v>1.1363639999999999</c:v>
                </c:pt>
                <c:pt idx="20">
                  <c:v>4.1884819999999996</c:v>
                </c:pt>
                <c:pt idx="21">
                  <c:v>5.0561800000000003</c:v>
                </c:pt>
                <c:pt idx="22">
                  <c:v>4.0816330000000001</c:v>
                </c:pt>
                <c:pt idx="23">
                  <c:v>3.278689</c:v>
                </c:pt>
                <c:pt idx="24">
                  <c:v>6.0606059999999999</c:v>
                </c:pt>
                <c:pt idx="25">
                  <c:v>5.1724139999999998</c:v>
                </c:pt>
                <c:pt idx="26">
                  <c:v>1.048951</c:v>
                </c:pt>
                <c:pt idx="27">
                  <c:v>1.6064259999999999</c:v>
                </c:pt>
                <c:pt idx="28">
                  <c:v>9.4594590000000007</c:v>
                </c:pt>
                <c:pt idx="29">
                  <c:v>7.3359069999999997</c:v>
                </c:pt>
                <c:pt idx="30">
                  <c:v>1.568627</c:v>
                </c:pt>
                <c:pt idx="31">
                  <c:v>0.86956500000000003</c:v>
                </c:pt>
                <c:pt idx="32">
                  <c:v>0.41841</c:v>
                </c:pt>
                <c:pt idx="33">
                  <c:v>0.32258100000000001</c:v>
                </c:pt>
                <c:pt idx="34">
                  <c:v>0</c:v>
                </c:pt>
                <c:pt idx="35">
                  <c:v>2.5974029999999999</c:v>
                </c:pt>
                <c:pt idx="36">
                  <c:v>2.1352310000000001</c:v>
                </c:pt>
                <c:pt idx="37">
                  <c:v>6.6889630000000002</c:v>
                </c:pt>
                <c:pt idx="38">
                  <c:v>6.9400630000000003</c:v>
                </c:pt>
                <c:pt idx="39">
                  <c:v>0.37036999999999998</c:v>
                </c:pt>
                <c:pt idx="40">
                  <c:v>0.62695900000000004</c:v>
                </c:pt>
                <c:pt idx="41">
                  <c:v>1.5974440000000001</c:v>
                </c:pt>
                <c:pt idx="42">
                  <c:v>5.7692310000000004</c:v>
                </c:pt>
                <c:pt idx="43">
                  <c:v>7.2164950000000001</c:v>
                </c:pt>
                <c:pt idx="44">
                  <c:v>8.2539680000000004</c:v>
                </c:pt>
                <c:pt idx="45">
                  <c:v>5.3412459999999999</c:v>
                </c:pt>
                <c:pt idx="46">
                  <c:v>1.592357</c:v>
                </c:pt>
              </c:numCache>
            </c:numRef>
          </c:val>
          <c:extLst>
            <c:ext xmlns:c16="http://schemas.microsoft.com/office/drawing/2014/chart" uri="{C3380CC4-5D6E-409C-BE32-E72D297353CC}">
              <c16:uniqueId val="{00000005-10DB-4261-9E62-6675D8BC11BD}"/>
            </c:ext>
          </c:extLst>
        </c:ser>
        <c:dLbls>
          <c:showLegendKey val="0"/>
          <c:showVal val="0"/>
          <c:showCatName val="0"/>
          <c:showSerName val="0"/>
          <c:showPercent val="0"/>
          <c:showBubbleSize val="0"/>
        </c:dLbls>
        <c:gapWidth val="40"/>
        <c:overlap val="100"/>
        <c:axId val="1446910511"/>
        <c:axId val="1"/>
      </c:barChart>
      <c:catAx>
        <c:axId val="1446910511"/>
        <c:scaling>
          <c:orientation val="minMax"/>
        </c:scaling>
        <c:delete val="0"/>
        <c:axPos val="b"/>
        <c:numFmt formatCode="General" sourceLinked="1"/>
        <c:majorTickMark val="out"/>
        <c:minorTickMark val="none"/>
        <c:tickLblPos val="nextTo"/>
        <c:spPr>
          <a:ln w="3177">
            <a:solidFill>
              <a:schemeClr val="tx1"/>
            </a:solidFill>
            <a:prstDash val="solid"/>
          </a:ln>
        </c:spPr>
        <c:txPr>
          <a:bodyPr rot="-2700000" vert="horz"/>
          <a:lstStyle/>
          <a:p>
            <a:pPr>
              <a:defRPr sz="1200" b="0" i="0" u="none" strike="noStrike" baseline="0">
                <a:solidFill>
                  <a:schemeClr val="tx1"/>
                </a:solidFill>
                <a:latin typeface="+mn-lt"/>
                <a:ea typeface="Arial"/>
                <a:cs typeface="Arial"/>
              </a:defRPr>
            </a:pPr>
            <a:endParaRPr lang="cs-CZ"/>
          </a:p>
        </c:txPr>
        <c:crossAx val="1"/>
        <c:crosses val="autoZero"/>
        <c:auto val="1"/>
        <c:lblAlgn val="ctr"/>
        <c:lblOffset val="100"/>
        <c:tickLblSkip val="2"/>
        <c:tickMarkSkip val="1"/>
        <c:noMultiLvlLbl val="0"/>
      </c:catAx>
      <c:valAx>
        <c:axId val="1"/>
        <c:scaling>
          <c:orientation val="minMax"/>
          <c:max val="100"/>
          <c:min val="0"/>
        </c:scaling>
        <c:delete val="0"/>
        <c:axPos val="l"/>
        <c:numFmt formatCode="0" sourceLinked="0"/>
        <c:majorTickMark val="out"/>
        <c:minorTickMark val="none"/>
        <c:tickLblPos val="nextTo"/>
        <c:spPr>
          <a:ln w="3177">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1446910511"/>
        <c:crosses val="autoZero"/>
        <c:crossBetween val="between"/>
      </c:valAx>
      <c:spPr>
        <a:noFill/>
        <a:ln w="25417">
          <a:noFill/>
        </a:ln>
      </c:spPr>
    </c:plotArea>
    <c:plotVisOnly val="1"/>
    <c:dispBlanksAs val="gap"/>
    <c:showDLblsOverMax val="0"/>
  </c:chart>
  <c:spPr>
    <a:noFill/>
    <a:ln>
      <a:noFill/>
    </a:ln>
  </c:spPr>
  <c:txPr>
    <a:bodyPr/>
    <a:lstStyle/>
    <a:p>
      <a:pPr>
        <a:defRPr sz="1151" b="1" i="0" u="none" strike="noStrike" baseline="0">
          <a:solidFill>
            <a:schemeClr val="tx1"/>
          </a:solidFill>
          <a:latin typeface="Tahoma"/>
          <a:ea typeface="Tahoma"/>
          <a:cs typeface="Tahoma"/>
        </a:defRPr>
      </a:pPr>
      <a:endParaRPr lang="cs-CZ"/>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266959194468845E-2"/>
          <c:y val="8.2114766575256445E-2"/>
          <c:w val="0.8745461197344413"/>
          <c:h val="0.60224853264784184"/>
        </c:manualLayout>
      </c:layout>
      <c:barChart>
        <c:barDir val="col"/>
        <c:grouping val="clustered"/>
        <c:varyColors val="0"/>
        <c:ser>
          <c:idx val="3"/>
          <c:order val="0"/>
          <c:tx>
            <c:strRef>
              <c:f>Sheet1!$B$1</c:f>
              <c:strCache>
                <c:ptCount val="1"/>
                <c:pt idx="0">
                  <c:v>průměrná objednávací doba </c:v>
                </c:pt>
              </c:strCache>
            </c:strRef>
          </c:tx>
          <c:spPr>
            <a:solidFill>
              <a:schemeClr val="accent1"/>
            </a:solidFill>
          </c:spPr>
          <c:invertIfNegative val="0"/>
          <c:dPt>
            <c:idx val="0"/>
            <c:invertIfNegative val="0"/>
            <c:bubble3D val="0"/>
            <c:spPr>
              <a:solidFill>
                <a:srgbClr val="2C2F7A"/>
              </a:solidFill>
            </c:spPr>
            <c:extLst>
              <c:ext xmlns:c16="http://schemas.microsoft.com/office/drawing/2014/chart" uri="{C3380CC4-5D6E-409C-BE32-E72D297353CC}">
                <c16:uniqueId val="{00000001-9D68-4B99-BF26-29E62AB29D3F}"/>
              </c:ext>
            </c:extLst>
          </c:dPt>
          <c:dPt>
            <c:idx val="1"/>
            <c:invertIfNegative val="0"/>
            <c:bubble3D val="0"/>
            <c:spPr>
              <a:solidFill>
                <a:srgbClr val="2C2F7A"/>
              </a:solidFill>
            </c:spPr>
            <c:extLst>
              <c:ext xmlns:c16="http://schemas.microsoft.com/office/drawing/2014/chart" uri="{C3380CC4-5D6E-409C-BE32-E72D297353CC}">
                <c16:uniqueId val="{00000003-9D68-4B99-BF26-29E62AB29D3F}"/>
              </c:ext>
            </c:extLst>
          </c:dPt>
          <c:dPt>
            <c:idx val="2"/>
            <c:invertIfNegative val="0"/>
            <c:bubble3D val="0"/>
            <c:spPr>
              <a:solidFill>
                <a:srgbClr val="2C2F7A"/>
              </a:solidFill>
            </c:spPr>
            <c:extLst>
              <c:ext xmlns:c16="http://schemas.microsoft.com/office/drawing/2014/chart" uri="{C3380CC4-5D6E-409C-BE32-E72D297353CC}">
                <c16:uniqueId val="{00000005-9D68-4B99-BF26-29E62AB29D3F}"/>
              </c:ext>
            </c:extLst>
          </c:dPt>
          <c:dPt>
            <c:idx val="7"/>
            <c:invertIfNegative val="0"/>
            <c:bubble3D val="0"/>
            <c:spPr>
              <a:solidFill>
                <a:srgbClr val="D71440"/>
              </a:solidFill>
            </c:spPr>
            <c:extLst>
              <c:ext xmlns:c16="http://schemas.microsoft.com/office/drawing/2014/chart" uri="{C3380CC4-5D6E-409C-BE32-E72D297353CC}">
                <c16:uniqueId val="{0000000A-E724-4059-B1F9-19277E40B8F9}"/>
              </c:ext>
            </c:extLst>
          </c:dPt>
          <c:dPt>
            <c:idx val="10"/>
            <c:invertIfNegative val="0"/>
            <c:bubble3D val="0"/>
            <c:spPr>
              <a:solidFill>
                <a:srgbClr val="2C2F79"/>
              </a:solidFill>
            </c:spPr>
            <c:extLst>
              <c:ext xmlns:c16="http://schemas.microsoft.com/office/drawing/2014/chart" uri="{C3380CC4-5D6E-409C-BE32-E72D297353CC}">
                <c16:uniqueId val="{00000007-9D68-4B99-BF26-29E62AB29D3F}"/>
              </c:ext>
            </c:extLst>
          </c:dPt>
          <c:dPt>
            <c:idx val="11"/>
            <c:invertIfNegative val="0"/>
            <c:bubble3D val="0"/>
            <c:spPr>
              <a:solidFill>
                <a:srgbClr val="2C2F7A"/>
              </a:solidFill>
            </c:spPr>
            <c:extLst>
              <c:ext xmlns:c16="http://schemas.microsoft.com/office/drawing/2014/chart" uri="{C3380CC4-5D6E-409C-BE32-E72D297353CC}">
                <c16:uniqueId val="{00000009-9D68-4B99-BF26-29E62AB29D3F}"/>
              </c:ext>
            </c:extLst>
          </c:dPt>
          <c:dLbls>
            <c:numFmt formatCode="#,##0" sourceLinked="0"/>
            <c:spPr>
              <a:noFill/>
              <a:ln>
                <a:noFill/>
              </a:ln>
              <a:effectLst/>
            </c:spPr>
            <c:txPr>
              <a:bodyPr wrap="square" lIns="38100" tIns="19050" rIns="38100" bIns="19050" anchor="ctr">
                <a:spAutoFit/>
              </a:bodyPr>
              <a:lstStyle/>
              <a:p>
                <a:pPr>
                  <a:defRPr sz="1200">
                    <a:solidFill>
                      <a:schemeClr val="tx1"/>
                    </a:solidFill>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Sheet1!$A$2:$A$15</c:f>
              <c:strCache>
                <c:ptCount val="14"/>
                <c:pt idx="0">
                  <c:v>Karlovarský kraj</c:v>
                </c:pt>
                <c:pt idx="1">
                  <c:v>Moravskoslezský kraj</c:v>
                </c:pt>
                <c:pt idx="2">
                  <c:v>Ústecký kraj</c:v>
                </c:pt>
                <c:pt idx="3">
                  <c:v>Jihočeský kraj</c:v>
                </c:pt>
                <c:pt idx="4">
                  <c:v>Zlínský kraj</c:v>
                </c:pt>
                <c:pt idx="5">
                  <c:v>Hlavní město Praha</c:v>
                </c:pt>
                <c:pt idx="6">
                  <c:v>Královéhradecký kraj</c:v>
                </c:pt>
                <c:pt idx="7">
                  <c:v>Liberecký kraj</c:v>
                </c:pt>
                <c:pt idx="8">
                  <c:v>Pardubický kraj</c:v>
                </c:pt>
                <c:pt idx="9">
                  <c:v>Olomoucký kraj</c:v>
                </c:pt>
                <c:pt idx="10">
                  <c:v>Středočeský kraj</c:v>
                </c:pt>
                <c:pt idx="11">
                  <c:v>Jihomoravský kraj</c:v>
                </c:pt>
                <c:pt idx="12">
                  <c:v>Kraj Vysočina</c:v>
                </c:pt>
                <c:pt idx="13">
                  <c:v>Plzeňský kraj</c:v>
                </c:pt>
              </c:strCache>
            </c:strRef>
          </c:cat>
          <c:val>
            <c:numRef>
              <c:f>Sheet1!$B$2:$B$15</c:f>
              <c:numCache>
                <c:formatCode>General</c:formatCode>
                <c:ptCount val="14"/>
                <c:pt idx="0">
                  <c:v>31.5</c:v>
                </c:pt>
                <c:pt idx="1">
                  <c:v>27.666666666666668</c:v>
                </c:pt>
                <c:pt idx="2">
                  <c:v>25.5</c:v>
                </c:pt>
                <c:pt idx="3">
                  <c:v>21.5</c:v>
                </c:pt>
                <c:pt idx="4">
                  <c:v>21.4</c:v>
                </c:pt>
                <c:pt idx="5">
                  <c:v>18.09090909090909</c:v>
                </c:pt>
                <c:pt idx="6">
                  <c:v>17.833333333333332</c:v>
                </c:pt>
                <c:pt idx="7">
                  <c:v>16.666666666666668</c:v>
                </c:pt>
                <c:pt idx="8">
                  <c:v>16</c:v>
                </c:pt>
                <c:pt idx="9">
                  <c:v>15.5</c:v>
                </c:pt>
                <c:pt idx="10">
                  <c:v>15</c:v>
                </c:pt>
                <c:pt idx="11">
                  <c:v>14.375</c:v>
                </c:pt>
                <c:pt idx="12">
                  <c:v>12</c:v>
                </c:pt>
                <c:pt idx="13">
                  <c:v>11.2</c:v>
                </c:pt>
              </c:numCache>
            </c:numRef>
          </c:val>
          <c:extLst>
            <c:ext xmlns:c16="http://schemas.microsoft.com/office/drawing/2014/chart" uri="{C3380CC4-5D6E-409C-BE32-E72D297353CC}">
              <c16:uniqueId val="{00000008-9D68-4B99-BF26-29E62AB29D3F}"/>
            </c:ext>
          </c:extLst>
        </c:ser>
        <c:dLbls>
          <c:showLegendKey val="0"/>
          <c:showVal val="0"/>
          <c:showCatName val="0"/>
          <c:showSerName val="0"/>
          <c:showPercent val="0"/>
          <c:showBubbleSize val="0"/>
        </c:dLbls>
        <c:gapWidth val="100"/>
        <c:overlap val="100"/>
        <c:axId val="328231464"/>
        <c:axId val="328226368"/>
      </c:barChart>
      <c:catAx>
        <c:axId val="328231464"/>
        <c:scaling>
          <c:orientation val="minMax"/>
        </c:scaling>
        <c:delete val="0"/>
        <c:axPos val="b"/>
        <c:title>
          <c:tx>
            <c:rich>
              <a:bodyPr/>
              <a:lstStyle/>
              <a:p>
                <a:pPr>
                  <a:defRPr>
                    <a:solidFill>
                      <a:schemeClr val="tx1"/>
                    </a:solidFill>
                  </a:defRPr>
                </a:pPr>
                <a:r>
                  <a:rPr lang="cs-CZ" b="0">
                    <a:solidFill>
                      <a:schemeClr val="tx1"/>
                    </a:solidFill>
                  </a:rPr>
                  <a:t>Kraj</a:t>
                </a:r>
              </a:p>
            </c:rich>
          </c:tx>
          <c:layout>
            <c:manualLayout>
              <c:xMode val="edge"/>
              <c:yMode val="edge"/>
              <c:x val="0.92035765135750458"/>
              <c:y val="0.86884454099687991"/>
            </c:manualLayout>
          </c:layout>
          <c:overlay val="0"/>
        </c:title>
        <c:numFmt formatCode="General" sourceLinked="1"/>
        <c:majorTickMark val="out"/>
        <c:minorTickMark val="none"/>
        <c:tickLblPos val="nextTo"/>
        <c:spPr>
          <a:ln w="3163">
            <a:solidFill>
              <a:schemeClr val="tx1"/>
            </a:solidFill>
            <a:prstDash val="solid"/>
          </a:ln>
        </c:spPr>
        <c:txPr>
          <a:bodyPr rot="-2700000" vert="horz"/>
          <a:lstStyle/>
          <a:p>
            <a:pPr>
              <a:defRPr sz="900">
                <a:solidFill>
                  <a:schemeClr val="tx1"/>
                </a:solidFill>
              </a:defRPr>
            </a:pPr>
            <a:endParaRPr lang="cs-CZ"/>
          </a:p>
        </c:txPr>
        <c:crossAx val="328226368"/>
        <c:crosses val="autoZero"/>
        <c:auto val="1"/>
        <c:lblAlgn val="ctr"/>
        <c:lblOffset val="240"/>
        <c:tickLblSkip val="1"/>
        <c:tickMarkSkip val="1"/>
        <c:noMultiLvlLbl val="0"/>
      </c:catAx>
      <c:valAx>
        <c:axId val="328226368"/>
        <c:scaling>
          <c:orientation val="minMax"/>
          <c:max val="70"/>
        </c:scaling>
        <c:delete val="0"/>
        <c:axPos val="l"/>
        <c:title>
          <c:tx>
            <c:rich>
              <a:bodyPr/>
              <a:lstStyle/>
              <a:p>
                <a:pPr>
                  <a:defRPr>
                    <a:solidFill>
                      <a:schemeClr val="tx1"/>
                    </a:solidFill>
                  </a:defRPr>
                </a:pPr>
                <a:r>
                  <a:rPr lang="cs-CZ" b="0">
                    <a:solidFill>
                      <a:schemeClr val="tx1"/>
                    </a:solidFill>
                  </a:rPr>
                  <a:t>Průměrná objednávací doba v regionu ve dnech</a:t>
                </a:r>
              </a:p>
            </c:rich>
          </c:tx>
          <c:layout>
            <c:manualLayout>
              <c:xMode val="edge"/>
              <c:yMode val="edge"/>
              <c:x val="1.4001719746558762E-2"/>
              <c:y val="2.5085105575116472E-2"/>
            </c:manualLayout>
          </c:layout>
          <c:overlay val="0"/>
        </c:title>
        <c:numFmt formatCode="#,##0" sourceLinked="0"/>
        <c:majorTickMark val="out"/>
        <c:minorTickMark val="none"/>
        <c:tickLblPos val="nextTo"/>
        <c:spPr>
          <a:ln w="3163">
            <a:solidFill>
              <a:schemeClr val="tx1"/>
            </a:solidFill>
            <a:prstDash val="solid"/>
          </a:ln>
        </c:spPr>
        <c:txPr>
          <a:bodyPr rot="0" vert="horz"/>
          <a:lstStyle/>
          <a:p>
            <a:pPr>
              <a:defRPr/>
            </a:pPr>
            <a:endParaRPr lang="cs-CZ"/>
          </a:p>
        </c:txPr>
        <c:crossAx val="328231464"/>
        <c:crosses val="autoZero"/>
        <c:crossBetween val="between"/>
        <c:minorUnit val="2"/>
      </c:valAx>
      <c:spPr>
        <a:noFill/>
        <a:ln w="25400">
          <a:noFill/>
        </a:ln>
      </c:spPr>
    </c:plotArea>
    <c:plotVisOnly val="1"/>
    <c:dispBlanksAs val="gap"/>
    <c:showDLblsOverMax val="0"/>
  </c:chart>
  <c:spPr>
    <a:noFill/>
    <a:ln>
      <a:noFill/>
    </a:ln>
  </c:spPr>
  <c:txPr>
    <a:bodyPr/>
    <a:lstStyle/>
    <a:p>
      <a:pPr algn="ctr">
        <a:defRPr lang="en-US" sz="1197" b="1" i="0" u="none" strike="noStrike" kern="1200" baseline="0">
          <a:solidFill>
            <a:schemeClr val="tx1"/>
          </a:solidFill>
          <a:latin typeface="+mn-lt"/>
          <a:ea typeface="+mn-ea"/>
          <a:cs typeface="+mn-cs"/>
        </a:defRPr>
      </a:pPr>
      <a:endParaRPr lang="cs-CZ"/>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266959194468845E-2"/>
          <c:y val="7.1318953650543221E-2"/>
          <c:w val="0.8745461197344413"/>
          <c:h val="0.60224853264784184"/>
        </c:manualLayout>
      </c:layout>
      <c:barChart>
        <c:barDir val="col"/>
        <c:grouping val="clustered"/>
        <c:varyColors val="0"/>
        <c:ser>
          <c:idx val="3"/>
          <c:order val="0"/>
          <c:tx>
            <c:strRef>
              <c:f>Sheet1!$B$1</c:f>
              <c:strCache>
                <c:ptCount val="1"/>
                <c:pt idx="0">
                  <c:v>průměrná objednávací doba </c:v>
                </c:pt>
              </c:strCache>
            </c:strRef>
          </c:tx>
          <c:spPr>
            <a:solidFill>
              <a:schemeClr val="accent1"/>
            </a:solidFill>
          </c:spPr>
          <c:invertIfNegative val="0"/>
          <c:dPt>
            <c:idx val="1"/>
            <c:invertIfNegative val="0"/>
            <c:bubble3D val="0"/>
            <c:spPr>
              <a:solidFill>
                <a:srgbClr val="4472C4"/>
              </a:solidFill>
            </c:spPr>
            <c:extLst>
              <c:ext xmlns:c16="http://schemas.microsoft.com/office/drawing/2014/chart" uri="{C3380CC4-5D6E-409C-BE32-E72D297353CC}">
                <c16:uniqueId val="{00000009-394A-4078-96F1-CF61C07B4242}"/>
              </c:ext>
            </c:extLst>
          </c:dPt>
          <c:dPt>
            <c:idx val="2"/>
            <c:invertIfNegative val="0"/>
            <c:bubble3D val="0"/>
            <c:spPr>
              <a:solidFill>
                <a:srgbClr val="4472C4"/>
              </a:solidFill>
            </c:spPr>
            <c:extLst>
              <c:ext xmlns:c16="http://schemas.microsoft.com/office/drawing/2014/chart" uri="{C3380CC4-5D6E-409C-BE32-E72D297353CC}">
                <c16:uniqueId val="{00000008-394A-4078-96F1-CF61C07B4242}"/>
              </c:ext>
            </c:extLst>
          </c:dPt>
          <c:dPt>
            <c:idx val="3"/>
            <c:invertIfNegative val="0"/>
            <c:bubble3D val="0"/>
            <c:spPr>
              <a:solidFill>
                <a:srgbClr val="C00000"/>
              </a:solidFill>
            </c:spPr>
            <c:extLst>
              <c:ext xmlns:c16="http://schemas.microsoft.com/office/drawing/2014/chart" uri="{C3380CC4-5D6E-409C-BE32-E72D297353CC}">
                <c16:uniqueId val="{00000007-394A-4078-96F1-CF61C07B4242}"/>
              </c:ext>
            </c:extLst>
          </c:dPt>
          <c:dPt>
            <c:idx val="4"/>
            <c:invertIfNegative val="0"/>
            <c:bubble3D val="0"/>
            <c:spPr>
              <a:solidFill>
                <a:srgbClr val="C00000"/>
              </a:solidFill>
            </c:spPr>
            <c:extLst>
              <c:ext xmlns:c16="http://schemas.microsoft.com/office/drawing/2014/chart" uri="{C3380CC4-5D6E-409C-BE32-E72D297353CC}">
                <c16:uniqueId val="{00000006-394A-4078-96F1-CF61C07B4242}"/>
              </c:ext>
            </c:extLst>
          </c:dPt>
          <c:dPt>
            <c:idx val="5"/>
            <c:invertIfNegative val="0"/>
            <c:bubble3D val="0"/>
            <c:spPr>
              <a:solidFill>
                <a:srgbClr val="C00000"/>
              </a:solidFill>
            </c:spPr>
            <c:extLst>
              <c:ext xmlns:c16="http://schemas.microsoft.com/office/drawing/2014/chart" uri="{C3380CC4-5D6E-409C-BE32-E72D297353CC}">
                <c16:uniqueId val="{00000005-394A-4078-96F1-CF61C07B4242}"/>
              </c:ext>
            </c:extLst>
          </c:dPt>
          <c:dPt>
            <c:idx val="6"/>
            <c:invertIfNegative val="0"/>
            <c:bubble3D val="0"/>
            <c:spPr>
              <a:solidFill>
                <a:srgbClr val="C00000"/>
              </a:solidFill>
            </c:spPr>
            <c:extLst>
              <c:ext xmlns:c16="http://schemas.microsoft.com/office/drawing/2014/chart" uri="{C3380CC4-5D6E-409C-BE32-E72D297353CC}">
                <c16:uniqueId val="{00000004-394A-4078-96F1-CF61C07B4242}"/>
              </c:ext>
            </c:extLst>
          </c:dPt>
          <c:dPt>
            <c:idx val="7"/>
            <c:invertIfNegative val="0"/>
            <c:bubble3D val="0"/>
            <c:spPr>
              <a:solidFill>
                <a:srgbClr val="C00000"/>
              </a:solidFill>
            </c:spPr>
            <c:extLst>
              <c:ext xmlns:c16="http://schemas.microsoft.com/office/drawing/2014/chart" uri="{C3380CC4-5D6E-409C-BE32-E72D297353CC}">
                <c16:uniqueId val="{00000003-394A-4078-96F1-CF61C07B4242}"/>
              </c:ext>
            </c:extLst>
          </c:dPt>
          <c:dPt>
            <c:idx val="8"/>
            <c:invertIfNegative val="0"/>
            <c:bubble3D val="0"/>
            <c:spPr>
              <a:solidFill>
                <a:srgbClr val="C00000"/>
              </a:solidFill>
            </c:spPr>
            <c:extLst>
              <c:ext xmlns:c16="http://schemas.microsoft.com/office/drawing/2014/chart" uri="{C3380CC4-5D6E-409C-BE32-E72D297353CC}">
                <c16:uniqueId val="{00000002-394A-4078-96F1-CF61C07B4242}"/>
              </c:ext>
            </c:extLst>
          </c:dPt>
          <c:dPt>
            <c:idx val="9"/>
            <c:invertIfNegative val="0"/>
            <c:bubble3D val="0"/>
            <c:spPr>
              <a:solidFill>
                <a:srgbClr val="C00000"/>
              </a:solidFill>
            </c:spPr>
            <c:extLst>
              <c:ext xmlns:c16="http://schemas.microsoft.com/office/drawing/2014/chart" uri="{C3380CC4-5D6E-409C-BE32-E72D297353CC}">
                <c16:uniqueId val="{00000001-394A-4078-96F1-CF61C07B4242}"/>
              </c:ext>
            </c:extLst>
          </c:dPt>
          <c:dPt>
            <c:idx val="10"/>
            <c:invertIfNegative val="0"/>
            <c:bubble3D val="0"/>
            <c:spPr>
              <a:solidFill>
                <a:srgbClr val="FFC000"/>
              </a:solidFill>
            </c:spPr>
            <c:extLst>
              <c:ext xmlns:c16="http://schemas.microsoft.com/office/drawing/2014/chart" uri="{C3380CC4-5D6E-409C-BE32-E72D297353CC}">
                <c16:uniqueId val="{00000000-394A-4078-96F1-CF61C07B4242}"/>
              </c:ext>
            </c:extLst>
          </c:dPt>
          <c:dPt>
            <c:idx val="11"/>
            <c:invertIfNegative val="0"/>
            <c:bubble3D val="0"/>
            <c:spPr>
              <a:solidFill>
                <a:srgbClr val="FFC000"/>
              </a:solidFill>
            </c:spPr>
            <c:extLst>
              <c:ext xmlns:c16="http://schemas.microsoft.com/office/drawing/2014/chart" uri="{C3380CC4-5D6E-409C-BE32-E72D297353CC}">
                <c16:uniqueId val="{0000000A-394A-4078-96F1-CF61C07B4242}"/>
              </c:ext>
            </c:extLst>
          </c:dPt>
          <c:dLbls>
            <c:numFmt formatCode="#,##0" sourceLinked="0"/>
            <c:spPr>
              <a:noFill/>
              <a:ln>
                <a:noFill/>
              </a:ln>
              <a:effectLst/>
            </c:spPr>
            <c:txPr>
              <a:bodyPr wrap="square" lIns="38100" tIns="19050" rIns="38100" bIns="19050" anchor="ctr">
                <a:spAutoFit/>
              </a:bodyPr>
              <a:lstStyle/>
              <a:p>
                <a:pPr>
                  <a:defRPr sz="1200">
                    <a:solidFill>
                      <a:schemeClr val="tx1"/>
                    </a:solidFill>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Sheet1!$A$2:$A$13</c:f>
              <c:strCache>
                <c:ptCount val="12"/>
                <c:pt idx="0">
                  <c:v>0–34 let</c:v>
                </c:pt>
                <c:pt idx="1">
                  <c:v>35–39 let</c:v>
                </c:pt>
                <c:pt idx="2">
                  <c:v>40–44 let</c:v>
                </c:pt>
                <c:pt idx="3">
                  <c:v>45–49 let</c:v>
                </c:pt>
                <c:pt idx="4">
                  <c:v>50–54 let</c:v>
                </c:pt>
                <c:pt idx="5">
                  <c:v>55–59 let</c:v>
                </c:pt>
                <c:pt idx="6">
                  <c:v>60–64 let</c:v>
                </c:pt>
                <c:pt idx="7">
                  <c:v>65–69 let</c:v>
                </c:pt>
                <c:pt idx="8">
                  <c:v>70–74 let</c:v>
                </c:pt>
                <c:pt idx="9">
                  <c:v>75–79 let</c:v>
                </c:pt>
                <c:pt idx="10">
                  <c:v>80–84 let</c:v>
                </c:pt>
                <c:pt idx="11">
                  <c:v>85+ let</c:v>
                </c:pt>
              </c:strCache>
            </c:strRef>
          </c:cat>
          <c:val>
            <c:numRef>
              <c:f>Sheet1!$B$2:$B$13</c:f>
              <c:numCache>
                <c:formatCode>General</c:formatCode>
                <c:ptCount val="12"/>
                <c:pt idx="0" formatCode="0">
                  <c:v>8</c:v>
                </c:pt>
                <c:pt idx="1">
                  <c:v>6</c:v>
                </c:pt>
                <c:pt idx="2">
                  <c:v>11</c:v>
                </c:pt>
                <c:pt idx="3">
                  <c:v>12</c:v>
                </c:pt>
                <c:pt idx="4">
                  <c:v>11</c:v>
                </c:pt>
                <c:pt idx="5">
                  <c:v>14</c:v>
                </c:pt>
                <c:pt idx="6">
                  <c:v>15</c:v>
                </c:pt>
                <c:pt idx="7">
                  <c:v>19</c:v>
                </c:pt>
                <c:pt idx="8">
                  <c:v>30</c:v>
                </c:pt>
                <c:pt idx="9">
                  <c:v>31</c:v>
                </c:pt>
                <c:pt idx="10">
                  <c:v>16</c:v>
                </c:pt>
                <c:pt idx="11">
                  <c:v>23</c:v>
                </c:pt>
              </c:numCache>
            </c:numRef>
          </c:val>
          <c:extLst>
            <c:ext xmlns:c16="http://schemas.microsoft.com/office/drawing/2014/chart" uri="{C3380CC4-5D6E-409C-BE32-E72D297353CC}">
              <c16:uniqueId val="{00000000-D130-4576-86D4-124C634CAC4A}"/>
            </c:ext>
          </c:extLst>
        </c:ser>
        <c:dLbls>
          <c:showLegendKey val="0"/>
          <c:showVal val="0"/>
          <c:showCatName val="0"/>
          <c:showSerName val="0"/>
          <c:showPercent val="0"/>
          <c:showBubbleSize val="0"/>
        </c:dLbls>
        <c:gapWidth val="15"/>
        <c:overlap val="100"/>
        <c:axId val="328231464"/>
        <c:axId val="328226368"/>
      </c:barChart>
      <c:catAx>
        <c:axId val="328231464"/>
        <c:scaling>
          <c:orientation val="minMax"/>
        </c:scaling>
        <c:delete val="0"/>
        <c:axPos val="b"/>
        <c:title>
          <c:tx>
            <c:rich>
              <a:bodyPr/>
              <a:lstStyle/>
              <a:p>
                <a:pPr>
                  <a:defRPr sz="1400" b="1">
                    <a:solidFill>
                      <a:schemeClr val="tx1"/>
                    </a:solidFill>
                  </a:defRPr>
                </a:pPr>
                <a:r>
                  <a:rPr lang="cs-CZ" sz="1400" b="1">
                    <a:solidFill>
                      <a:schemeClr val="tx1"/>
                    </a:solidFill>
                  </a:rPr>
                  <a:t>Věk</a:t>
                </a:r>
              </a:p>
            </c:rich>
          </c:tx>
          <c:layout>
            <c:manualLayout>
              <c:xMode val="edge"/>
              <c:yMode val="edge"/>
              <c:x val="0.48472580761675282"/>
              <c:y val="0.89403470414655561"/>
            </c:manualLayout>
          </c:layout>
          <c:overlay val="0"/>
        </c:title>
        <c:numFmt formatCode="General" sourceLinked="1"/>
        <c:majorTickMark val="out"/>
        <c:minorTickMark val="none"/>
        <c:tickLblPos val="nextTo"/>
        <c:spPr>
          <a:ln w="3163">
            <a:solidFill>
              <a:schemeClr val="tx1"/>
            </a:solidFill>
            <a:prstDash val="solid"/>
          </a:ln>
        </c:spPr>
        <c:txPr>
          <a:bodyPr rot="-2700000" vert="horz"/>
          <a:lstStyle/>
          <a:p>
            <a:pPr>
              <a:defRPr sz="1200">
                <a:solidFill>
                  <a:schemeClr val="tx1"/>
                </a:solidFill>
              </a:defRPr>
            </a:pPr>
            <a:endParaRPr lang="cs-CZ"/>
          </a:p>
        </c:txPr>
        <c:crossAx val="328226368"/>
        <c:crosses val="autoZero"/>
        <c:auto val="1"/>
        <c:lblAlgn val="ctr"/>
        <c:lblOffset val="240"/>
        <c:tickLblSkip val="1"/>
        <c:tickMarkSkip val="1"/>
        <c:noMultiLvlLbl val="0"/>
      </c:catAx>
      <c:valAx>
        <c:axId val="328226368"/>
        <c:scaling>
          <c:orientation val="minMax"/>
        </c:scaling>
        <c:delete val="0"/>
        <c:axPos val="l"/>
        <c:title>
          <c:tx>
            <c:rich>
              <a:bodyPr/>
              <a:lstStyle/>
              <a:p>
                <a:pPr>
                  <a:defRPr sz="1400" b="1">
                    <a:solidFill>
                      <a:schemeClr val="tx1"/>
                    </a:solidFill>
                  </a:defRPr>
                </a:pPr>
                <a:r>
                  <a:rPr lang="cs-CZ" sz="1400" b="1" i="0" u="none" strike="noStrike" kern="1200" baseline="0">
                    <a:solidFill>
                      <a:schemeClr val="tx1"/>
                    </a:solidFill>
                  </a:rPr>
                  <a:t>Počet žen s C50 ve stadiu III nebo IV</a:t>
                </a:r>
              </a:p>
            </c:rich>
          </c:tx>
          <c:layout>
            <c:manualLayout>
              <c:xMode val="edge"/>
              <c:yMode val="edge"/>
              <c:x val="1.636928411471502E-2"/>
              <c:y val="3.2387438774139694E-2"/>
            </c:manualLayout>
          </c:layout>
          <c:overlay val="0"/>
        </c:title>
        <c:numFmt formatCode="#,##0" sourceLinked="0"/>
        <c:majorTickMark val="out"/>
        <c:minorTickMark val="none"/>
        <c:tickLblPos val="nextTo"/>
        <c:spPr>
          <a:ln w="3163">
            <a:solidFill>
              <a:schemeClr val="tx1"/>
            </a:solidFill>
            <a:prstDash val="solid"/>
          </a:ln>
        </c:spPr>
        <c:txPr>
          <a:bodyPr rot="0" vert="horz"/>
          <a:lstStyle/>
          <a:p>
            <a:pPr>
              <a:defRPr sz="1200"/>
            </a:pPr>
            <a:endParaRPr lang="cs-CZ"/>
          </a:p>
        </c:txPr>
        <c:crossAx val="328231464"/>
        <c:crosses val="autoZero"/>
        <c:crossBetween val="between"/>
        <c:minorUnit val="2"/>
      </c:valAx>
      <c:spPr>
        <a:noFill/>
        <a:ln w="25400">
          <a:noFill/>
        </a:ln>
      </c:spPr>
    </c:plotArea>
    <c:plotVisOnly val="1"/>
    <c:dispBlanksAs val="gap"/>
    <c:showDLblsOverMax val="0"/>
  </c:chart>
  <c:spPr>
    <a:noFill/>
    <a:ln>
      <a:noFill/>
    </a:ln>
  </c:spPr>
  <c:txPr>
    <a:bodyPr/>
    <a:lstStyle/>
    <a:p>
      <a:pPr algn="ctr">
        <a:defRPr lang="en-US" sz="1197" b="1" i="0" u="none" strike="noStrike" kern="1200" baseline="0">
          <a:solidFill>
            <a:schemeClr val="tx1"/>
          </a:solidFill>
          <a:latin typeface="+mn-lt"/>
          <a:ea typeface="+mn-ea"/>
          <a:cs typeface="+mn-cs"/>
        </a:defRPr>
      </a:pPr>
      <a:endParaRPr lang="cs-CZ"/>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2171B5"/>
            </a:solidFill>
            <a:ln>
              <a:noFill/>
            </a:ln>
            <a:effectLst/>
          </c:spPr>
          <c:invertIfNegative val="0"/>
          <c:dPt>
            <c:idx val="5"/>
            <c:invertIfNegative val="0"/>
            <c:bubble3D val="0"/>
            <c:spPr>
              <a:solidFill>
                <a:srgbClr val="E97132"/>
              </a:solidFill>
              <a:ln>
                <a:noFill/>
              </a:ln>
              <a:effectLst/>
            </c:spPr>
            <c:extLst>
              <c:ext xmlns:c16="http://schemas.microsoft.com/office/drawing/2014/chart" uri="{C3380CC4-5D6E-409C-BE32-E72D297353CC}">
                <c16:uniqueId val="{00000001-0185-48C0-A45A-494ABFCF17F3}"/>
              </c:ext>
            </c:extLst>
          </c:dPt>
          <c:dPt>
            <c:idx val="7"/>
            <c:invertIfNegative val="0"/>
            <c:bubble3D val="0"/>
            <c:spPr>
              <a:solidFill>
                <a:srgbClr val="8D8C8E"/>
              </a:solidFill>
              <a:ln>
                <a:noFill/>
              </a:ln>
              <a:effectLst/>
            </c:spPr>
            <c:extLst>
              <c:ext xmlns:c16="http://schemas.microsoft.com/office/drawing/2014/chart" uri="{C3380CC4-5D6E-409C-BE32-E72D297353CC}">
                <c16:uniqueId val="{00000000-0185-48C0-A45A-494ABFCF17F3}"/>
              </c:ext>
            </c:extLst>
          </c:dPt>
          <c:dLbls>
            <c:numFmt formatCode="0.0&quot; &quot;%" sourceLinked="0"/>
            <c:spPr>
              <a:noFill/>
              <a:ln>
                <a:noFill/>
              </a:ln>
              <a:effectLst/>
            </c:spPr>
            <c:txPr>
              <a:bodyPr rot="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Ústecký kraj</c:v>
                </c:pt>
                <c:pt idx="1">
                  <c:v>Středočeský kraj</c:v>
                </c:pt>
                <c:pt idx="2">
                  <c:v>Jihočeský kraj</c:v>
                </c:pt>
                <c:pt idx="3">
                  <c:v>Královéhradecký kraj</c:v>
                </c:pt>
                <c:pt idx="4">
                  <c:v>Pardubický kraj</c:v>
                </c:pt>
                <c:pt idx="5">
                  <c:v>Liberecký kraj</c:v>
                </c:pt>
                <c:pt idx="6">
                  <c:v>Kraj Vysočina</c:v>
                </c:pt>
                <c:pt idx="7">
                  <c:v>ČR</c:v>
                </c:pt>
                <c:pt idx="8">
                  <c:v>Plzeňský kraj</c:v>
                </c:pt>
                <c:pt idx="9">
                  <c:v>Olomoucký kraj</c:v>
                </c:pt>
                <c:pt idx="10">
                  <c:v>Karlovarský kraj</c:v>
                </c:pt>
                <c:pt idx="11">
                  <c:v>Hlavní město Praha</c:v>
                </c:pt>
                <c:pt idx="12">
                  <c:v>Jihomoravský kraj</c:v>
                </c:pt>
                <c:pt idx="13">
                  <c:v>Moravskoslezský kraj</c:v>
                </c:pt>
                <c:pt idx="14">
                  <c:v>Zlínský kraj</c:v>
                </c:pt>
              </c:strCache>
            </c:strRef>
          </c:cat>
          <c:val>
            <c:numRef>
              <c:f>Sheet1!$B$2:$B$16</c:f>
              <c:numCache>
                <c:formatCode>0.0</c:formatCode>
                <c:ptCount val="15"/>
                <c:pt idx="0">
                  <c:v>0.752</c:v>
                </c:pt>
                <c:pt idx="1">
                  <c:v>0.74099999999999999</c:v>
                </c:pt>
                <c:pt idx="2">
                  <c:v>0.71799999999999997</c:v>
                </c:pt>
                <c:pt idx="3">
                  <c:v>0.71799999999999997</c:v>
                </c:pt>
                <c:pt idx="4">
                  <c:v>0.70799999999999996</c:v>
                </c:pt>
                <c:pt idx="5">
                  <c:v>0.70599999999999996</c:v>
                </c:pt>
                <c:pt idx="6">
                  <c:v>0.70399999999999996</c:v>
                </c:pt>
                <c:pt idx="7">
                  <c:v>0.7</c:v>
                </c:pt>
                <c:pt idx="8">
                  <c:v>0.69299999999999995</c:v>
                </c:pt>
                <c:pt idx="9">
                  <c:v>0.69099999999999995</c:v>
                </c:pt>
                <c:pt idx="10">
                  <c:v>0.66900000000000004</c:v>
                </c:pt>
                <c:pt idx="11">
                  <c:v>0.66800000000000004</c:v>
                </c:pt>
                <c:pt idx="12">
                  <c:v>0.66400000000000003</c:v>
                </c:pt>
                <c:pt idx="13">
                  <c:v>0.64400000000000002</c:v>
                </c:pt>
                <c:pt idx="14">
                  <c:v>0.61</c:v>
                </c:pt>
              </c:numCache>
            </c:numRef>
          </c:val>
          <c:extLst>
            <c:ext xmlns:c16="http://schemas.microsoft.com/office/drawing/2014/chart" uri="{C3380CC4-5D6E-409C-BE32-E72D297353CC}">
              <c16:uniqueId val="{00000002-028B-44B7-AE58-5D7C015E0BD8}"/>
            </c:ext>
          </c:extLst>
        </c:ser>
        <c:dLbls>
          <c:showLegendKey val="0"/>
          <c:showVal val="0"/>
          <c:showCatName val="0"/>
          <c:showSerName val="0"/>
          <c:showPercent val="0"/>
          <c:showBubbleSize val="0"/>
        </c:dLbls>
        <c:gapWidth val="30"/>
        <c:overlap val="100"/>
        <c:axId val="797508968"/>
        <c:axId val="797508184"/>
      </c:barChart>
      <c:catAx>
        <c:axId val="79750896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crossAx val="797508184"/>
        <c:crosses val="autoZero"/>
        <c:auto val="1"/>
        <c:lblAlgn val="ctr"/>
        <c:lblOffset val="100"/>
        <c:noMultiLvlLbl val="0"/>
      </c:catAx>
      <c:valAx>
        <c:axId val="797508184"/>
        <c:scaling>
          <c:orientation val="minMax"/>
        </c:scaling>
        <c:delete val="0"/>
        <c:axPos val="t"/>
        <c:numFmt formatCode="0&quot; &quot;%"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crossAx val="79750896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accent6">
              <a:lumMod val="10000"/>
            </a:schemeClr>
          </a:solidFill>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2171B5"/>
            </a:solidFill>
            <a:ln>
              <a:noFill/>
            </a:ln>
            <a:effectLst/>
          </c:spPr>
          <c:invertIfNegative val="0"/>
          <c:dPt>
            <c:idx val="2"/>
            <c:invertIfNegative val="0"/>
            <c:bubble3D val="0"/>
            <c:spPr>
              <a:solidFill>
                <a:srgbClr val="2171B5"/>
              </a:solidFill>
              <a:ln>
                <a:noFill/>
              </a:ln>
              <a:effectLst/>
            </c:spPr>
            <c:extLst>
              <c:ext xmlns:c16="http://schemas.microsoft.com/office/drawing/2014/chart" uri="{C3380CC4-5D6E-409C-BE32-E72D297353CC}">
                <c16:uniqueId val="{00000001-D132-4C15-A374-DC6BB7F0A917}"/>
              </c:ext>
            </c:extLst>
          </c:dPt>
          <c:dPt>
            <c:idx val="4"/>
            <c:invertIfNegative val="0"/>
            <c:bubble3D val="0"/>
            <c:spPr>
              <a:solidFill>
                <a:srgbClr val="E97132"/>
              </a:solidFill>
              <a:ln>
                <a:noFill/>
              </a:ln>
              <a:effectLst/>
            </c:spPr>
            <c:extLst>
              <c:ext xmlns:c16="http://schemas.microsoft.com/office/drawing/2014/chart" uri="{C3380CC4-5D6E-409C-BE32-E72D297353CC}">
                <c16:uniqueId val="{00000003-D132-4C15-A374-DC6BB7F0A917}"/>
              </c:ext>
            </c:extLst>
          </c:dPt>
          <c:dPt>
            <c:idx val="7"/>
            <c:invertIfNegative val="0"/>
            <c:bubble3D val="0"/>
            <c:spPr>
              <a:solidFill>
                <a:srgbClr val="8D8C8E"/>
              </a:solidFill>
              <a:ln>
                <a:noFill/>
              </a:ln>
              <a:effectLst/>
            </c:spPr>
            <c:extLst>
              <c:ext xmlns:c16="http://schemas.microsoft.com/office/drawing/2014/chart" uri="{C3380CC4-5D6E-409C-BE32-E72D297353CC}">
                <c16:uniqueId val="{00000005-D132-4C15-A374-DC6BB7F0A917}"/>
              </c:ext>
            </c:extLst>
          </c:dPt>
          <c:dLbls>
            <c:numFmt formatCode="0.0&quot; &quot;%" sourceLinked="0"/>
            <c:spPr>
              <a:noFill/>
              <a:ln>
                <a:noFill/>
              </a:ln>
              <a:effectLst/>
            </c:spPr>
            <c:txPr>
              <a:bodyPr rot="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Ústecký kraj</c:v>
                </c:pt>
                <c:pt idx="1">
                  <c:v>Středočeský kraj</c:v>
                </c:pt>
                <c:pt idx="2">
                  <c:v>Jihočeský kraj</c:v>
                </c:pt>
                <c:pt idx="3">
                  <c:v>Královéhradecký kraj</c:v>
                </c:pt>
                <c:pt idx="4">
                  <c:v>Liberecký kraj</c:v>
                </c:pt>
                <c:pt idx="5">
                  <c:v>Kraj Vysočina</c:v>
                </c:pt>
                <c:pt idx="6">
                  <c:v>Olomoucký kraj</c:v>
                </c:pt>
                <c:pt idx="7">
                  <c:v>ČR</c:v>
                </c:pt>
                <c:pt idx="8">
                  <c:v>Hlavní město Praha</c:v>
                </c:pt>
                <c:pt idx="9">
                  <c:v>Pardubický kraj</c:v>
                </c:pt>
                <c:pt idx="10">
                  <c:v>Plzeňský kraj</c:v>
                </c:pt>
                <c:pt idx="11">
                  <c:v>Karlovarský kraj</c:v>
                </c:pt>
                <c:pt idx="12">
                  <c:v>Jihomoravský kraj</c:v>
                </c:pt>
                <c:pt idx="13">
                  <c:v>Moravskoslezský kraj</c:v>
                </c:pt>
                <c:pt idx="14">
                  <c:v>Zlínský kraj</c:v>
                </c:pt>
              </c:strCache>
            </c:strRef>
          </c:cat>
          <c:val>
            <c:numRef>
              <c:f>Sheet1!$B$2:$B$16</c:f>
              <c:numCache>
                <c:formatCode>0.0</c:formatCode>
                <c:ptCount val="15"/>
                <c:pt idx="0">
                  <c:v>0.58799999999999997</c:v>
                </c:pt>
                <c:pt idx="1">
                  <c:v>0.55500000000000005</c:v>
                </c:pt>
                <c:pt idx="2">
                  <c:v>0.52200000000000002</c:v>
                </c:pt>
                <c:pt idx="3">
                  <c:v>0.51900000000000002</c:v>
                </c:pt>
                <c:pt idx="4">
                  <c:v>0.51800000000000002</c:v>
                </c:pt>
                <c:pt idx="5">
                  <c:v>0.502</c:v>
                </c:pt>
                <c:pt idx="6">
                  <c:v>0.499</c:v>
                </c:pt>
                <c:pt idx="7">
                  <c:v>0.498</c:v>
                </c:pt>
                <c:pt idx="8">
                  <c:v>0.49199999999999999</c:v>
                </c:pt>
                <c:pt idx="9">
                  <c:v>0.49199999999999999</c:v>
                </c:pt>
                <c:pt idx="10">
                  <c:v>0.48899999999999999</c:v>
                </c:pt>
                <c:pt idx="11">
                  <c:v>0.48099999999999998</c:v>
                </c:pt>
                <c:pt idx="12">
                  <c:v>0.44</c:v>
                </c:pt>
                <c:pt idx="13">
                  <c:v>0.433</c:v>
                </c:pt>
                <c:pt idx="14">
                  <c:v>0.372</c:v>
                </c:pt>
              </c:numCache>
            </c:numRef>
          </c:val>
          <c:extLst>
            <c:ext xmlns:c16="http://schemas.microsoft.com/office/drawing/2014/chart" uri="{C3380CC4-5D6E-409C-BE32-E72D297353CC}">
              <c16:uniqueId val="{00000000-68EF-4616-97E7-7AA344FA73F9}"/>
            </c:ext>
          </c:extLst>
        </c:ser>
        <c:dLbls>
          <c:showLegendKey val="0"/>
          <c:showVal val="0"/>
          <c:showCatName val="0"/>
          <c:showSerName val="0"/>
          <c:showPercent val="0"/>
          <c:showBubbleSize val="0"/>
        </c:dLbls>
        <c:gapWidth val="30"/>
        <c:overlap val="100"/>
        <c:axId val="797508968"/>
        <c:axId val="797508184"/>
      </c:barChart>
      <c:catAx>
        <c:axId val="79750896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crossAx val="797508184"/>
        <c:crosses val="autoZero"/>
        <c:auto val="1"/>
        <c:lblAlgn val="ctr"/>
        <c:lblOffset val="100"/>
        <c:noMultiLvlLbl val="0"/>
      </c:catAx>
      <c:valAx>
        <c:axId val="797508184"/>
        <c:scaling>
          <c:orientation val="minMax"/>
        </c:scaling>
        <c:delete val="0"/>
        <c:axPos val="t"/>
        <c:numFmt formatCode="0&quot; &quot;%"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crossAx val="79750896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accent6">
              <a:lumMod val="10000"/>
            </a:schemeClr>
          </a:solidFill>
        </a:defRPr>
      </a:pPr>
      <a:endParaRPr lang="cs-CZ"/>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formatCode="#,##0">
                  <c:v>0</c:v>
                </c:pt>
              </c:numCache>
            </c:numRef>
          </c:val>
          <c:smooth val="0"/>
          <c:extLst>
            <c:ext xmlns:c16="http://schemas.microsoft.com/office/drawing/2014/chart" uri="{C3380CC4-5D6E-409C-BE32-E72D297353CC}">
              <c16:uniqueId val="{00000000-666C-4DB9-81DE-17964574889D}"/>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0</c:v>
                </c:pt>
                <c:pt idx="1">
                  <c:v>0</c:v>
                </c:pt>
                <c:pt idx="2">
                  <c:v>0</c:v>
                </c:pt>
                <c:pt idx="3">
                  <c:v>0</c:v>
                </c:pt>
                <c:pt idx="4">
                  <c:v>1</c:v>
                </c:pt>
                <c:pt idx="5">
                  <c:v>0</c:v>
                </c:pt>
                <c:pt idx="6">
                  <c:v>0</c:v>
                </c:pt>
                <c:pt idx="7">
                  <c:v>0</c:v>
                </c:pt>
                <c:pt idx="8">
                  <c:v>0</c:v>
                </c:pt>
                <c:pt idx="9">
                  <c:v>0</c:v>
                </c:pt>
                <c:pt idx="10">
                  <c:v>0</c:v>
                </c:pt>
                <c:pt idx="11">
                  <c:v>0</c:v>
                </c:pt>
                <c:pt idx="12">
                  <c:v>0</c:v>
                </c:pt>
                <c:pt idx="13">
                  <c:v>0</c:v>
                </c:pt>
                <c:pt idx="14">
                  <c:v>0</c:v>
                </c:pt>
              </c:numCache>
            </c:numRef>
          </c:val>
          <c:smooth val="0"/>
          <c:extLst>
            <c:ext xmlns:c16="http://schemas.microsoft.com/office/drawing/2014/chart" uri="{C3380CC4-5D6E-409C-BE32-E72D297353CC}">
              <c16:uniqueId val="{00000001-666C-4DB9-81DE-17964574889D}"/>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2</c:v>
                </c:pt>
                <c:pt idx="1">
                  <c:v>2</c:v>
                </c:pt>
                <c:pt idx="2">
                  <c:v>3</c:v>
                </c:pt>
                <c:pt idx="3">
                  <c:v>2</c:v>
                </c:pt>
                <c:pt idx="4">
                  <c:v>1</c:v>
                </c:pt>
                <c:pt idx="5">
                  <c:v>1</c:v>
                </c:pt>
                <c:pt idx="6">
                  <c:v>6</c:v>
                </c:pt>
                <c:pt idx="7">
                  <c:v>3</c:v>
                </c:pt>
                <c:pt idx="8">
                  <c:v>6</c:v>
                </c:pt>
                <c:pt idx="9">
                  <c:v>6</c:v>
                </c:pt>
                <c:pt idx="10">
                  <c:v>4</c:v>
                </c:pt>
                <c:pt idx="11">
                  <c:v>4</c:v>
                </c:pt>
                <c:pt idx="12">
                  <c:v>5</c:v>
                </c:pt>
                <c:pt idx="13">
                  <c:v>1</c:v>
                </c:pt>
                <c:pt idx="14">
                  <c:v>3</c:v>
                </c:pt>
              </c:numCache>
            </c:numRef>
          </c:val>
          <c:smooth val="0"/>
          <c:extLst>
            <c:ext xmlns:c16="http://schemas.microsoft.com/office/drawing/2014/chart" uri="{C3380CC4-5D6E-409C-BE32-E72D297353CC}">
              <c16:uniqueId val="{00000002-666C-4DB9-81DE-17964574889D}"/>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19</c:v>
                </c:pt>
                <c:pt idx="1">
                  <c:v>21</c:v>
                </c:pt>
                <c:pt idx="2">
                  <c:v>26</c:v>
                </c:pt>
                <c:pt idx="3">
                  <c:v>26</c:v>
                </c:pt>
                <c:pt idx="4">
                  <c:v>26</c:v>
                </c:pt>
                <c:pt idx="5">
                  <c:v>26</c:v>
                </c:pt>
                <c:pt idx="6">
                  <c:v>26</c:v>
                </c:pt>
                <c:pt idx="7">
                  <c:v>24</c:v>
                </c:pt>
                <c:pt idx="8">
                  <c:v>18</c:v>
                </c:pt>
                <c:pt idx="9">
                  <c:v>23</c:v>
                </c:pt>
                <c:pt idx="10">
                  <c:v>31</c:v>
                </c:pt>
                <c:pt idx="11">
                  <c:v>25</c:v>
                </c:pt>
                <c:pt idx="12">
                  <c:v>37</c:v>
                </c:pt>
                <c:pt idx="13">
                  <c:v>31</c:v>
                </c:pt>
                <c:pt idx="14">
                  <c:v>31</c:v>
                </c:pt>
              </c:numCache>
            </c:numRef>
          </c:val>
          <c:smooth val="0"/>
          <c:extLst>
            <c:ext xmlns:c16="http://schemas.microsoft.com/office/drawing/2014/chart" uri="{C3380CC4-5D6E-409C-BE32-E72D297353CC}">
              <c16:uniqueId val="{00000003-666C-4DB9-81DE-17964574889D}"/>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92964713311"/>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formatCode="#,##0">
                  <c:v>0</c:v>
                </c:pt>
              </c:numCache>
            </c:numRef>
          </c:val>
          <c:smooth val="0"/>
          <c:extLst>
            <c:ext xmlns:c16="http://schemas.microsoft.com/office/drawing/2014/chart" uri="{C3380CC4-5D6E-409C-BE32-E72D297353CC}">
              <c16:uniqueId val="{00000000-8771-4E04-8538-07686C7FDDCC}"/>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0</c:v>
                </c:pt>
                <c:pt idx="1">
                  <c:v>0</c:v>
                </c:pt>
                <c:pt idx="2">
                  <c:v>0</c:v>
                </c:pt>
                <c:pt idx="3">
                  <c:v>0</c:v>
                </c:pt>
                <c:pt idx="4">
                  <c:v>0</c:v>
                </c:pt>
                <c:pt idx="5">
                  <c:v>0</c:v>
                </c:pt>
                <c:pt idx="6">
                  <c:v>0</c:v>
                </c:pt>
                <c:pt idx="7">
                  <c:v>0</c:v>
                </c:pt>
                <c:pt idx="8">
                  <c:v>1</c:v>
                </c:pt>
                <c:pt idx="9">
                  <c:v>0</c:v>
                </c:pt>
                <c:pt idx="10">
                  <c:v>0</c:v>
                </c:pt>
                <c:pt idx="11">
                  <c:v>0</c:v>
                </c:pt>
                <c:pt idx="12">
                  <c:v>0</c:v>
                </c:pt>
                <c:pt idx="13">
                  <c:v>0</c:v>
                </c:pt>
                <c:pt idx="14" formatCode="#,##0">
                  <c:v>0</c:v>
                </c:pt>
              </c:numCache>
            </c:numRef>
          </c:val>
          <c:smooth val="0"/>
          <c:extLst>
            <c:ext xmlns:c16="http://schemas.microsoft.com/office/drawing/2014/chart" uri="{C3380CC4-5D6E-409C-BE32-E72D297353CC}">
              <c16:uniqueId val="{00000001-8771-4E04-8538-07686C7FDDCC}"/>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1</c:v>
                </c:pt>
                <c:pt idx="1">
                  <c:v>0</c:v>
                </c:pt>
                <c:pt idx="2">
                  <c:v>0</c:v>
                </c:pt>
                <c:pt idx="3">
                  <c:v>0</c:v>
                </c:pt>
                <c:pt idx="4">
                  <c:v>0</c:v>
                </c:pt>
                <c:pt idx="5">
                  <c:v>0</c:v>
                </c:pt>
                <c:pt idx="6">
                  <c:v>0</c:v>
                </c:pt>
                <c:pt idx="7">
                  <c:v>1</c:v>
                </c:pt>
                <c:pt idx="8">
                  <c:v>2</c:v>
                </c:pt>
                <c:pt idx="9">
                  <c:v>0</c:v>
                </c:pt>
                <c:pt idx="10">
                  <c:v>1</c:v>
                </c:pt>
                <c:pt idx="11">
                  <c:v>0</c:v>
                </c:pt>
                <c:pt idx="12">
                  <c:v>1</c:v>
                </c:pt>
                <c:pt idx="13">
                  <c:v>0</c:v>
                </c:pt>
                <c:pt idx="14">
                  <c:v>0</c:v>
                </c:pt>
              </c:numCache>
            </c:numRef>
          </c:val>
          <c:smooth val="0"/>
          <c:extLst>
            <c:ext xmlns:c16="http://schemas.microsoft.com/office/drawing/2014/chart" uri="{C3380CC4-5D6E-409C-BE32-E72D297353CC}">
              <c16:uniqueId val="{00000002-8771-4E04-8538-07686C7FDDCC}"/>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9</c:v>
                </c:pt>
                <c:pt idx="1">
                  <c:v>4</c:v>
                </c:pt>
                <c:pt idx="2">
                  <c:v>9</c:v>
                </c:pt>
                <c:pt idx="3">
                  <c:v>8</c:v>
                </c:pt>
                <c:pt idx="4">
                  <c:v>14</c:v>
                </c:pt>
                <c:pt idx="5">
                  <c:v>11</c:v>
                </c:pt>
                <c:pt idx="6">
                  <c:v>12</c:v>
                </c:pt>
                <c:pt idx="7">
                  <c:v>11</c:v>
                </c:pt>
                <c:pt idx="8">
                  <c:v>7</c:v>
                </c:pt>
                <c:pt idx="9">
                  <c:v>2</c:v>
                </c:pt>
                <c:pt idx="10">
                  <c:v>3</c:v>
                </c:pt>
                <c:pt idx="11">
                  <c:v>3</c:v>
                </c:pt>
                <c:pt idx="12">
                  <c:v>5</c:v>
                </c:pt>
                <c:pt idx="13">
                  <c:v>6</c:v>
                </c:pt>
                <c:pt idx="14">
                  <c:v>13</c:v>
                </c:pt>
              </c:numCache>
            </c:numRef>
          </c:val>
          <c:smooth val="0"/>
          <c:extLst>
            <c:ext xmlns:c16="http://schemas.microsoft.com/office/drawing/2014/chart" uri="{C3380CC4-5D6E-409C-BE32-E72D297353CC}">
              <c16:uniqueId val="{00000003-8771-4E04-8538-07686C7FDDCC}"/>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92964713311"/>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Sheet1!$B$2:$F$2</c:f>
              <c:numCache>
                <c:formatCode>General</c:formatCode>
                <c:ptCount val="5"/>
                <c:pt idx="0">
                  <c:v>0.39629999999999999</c:v>
                </c:pt>
                <c:pt idx="1">
                  <c:v>0.60170000000000001</c:v>
                </c:pt>
                <c:pt idx="2">
                  <c:v>0.56179999999999997</c:v>
                </c:pt>
                <c:pt idx="3">
                  <c:v>0.38169999999999998</c:v>
                </c:pt>
                <c:pt idx="4">
                  <c:v>0.05</c:v>
                </c:pt>
              </c:numCache>
            </c:numRef>
          </c:val>
          <c:smooth val="0"/>
          <c:extLst>
            <c:ext xmlns:c16="http://schemas.microsoft.com/office/drawing/2014/chart" uri="{C3380CC4-5D6E-409C-BE32-E72D297353CC}">
              <c16:uniqueId val="{00000000-937D-4F9F-9CC3-D231A8D80353}"/>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Sheet1!$B$3:$F$3</c:f>
              <c:numCache>
                <c:formatCode>General</c:formatCode>
                <c:ptCount val="5"/>
                <c:pt idx="0">
                  <c:v>0.46829999999999999</c:v>
                </c:pt>
                <c:pt idx="1">
                  <c:v>0.78500000000000003</c:v>
                </c:pt>
                <c:pt idx="2">
                  <c:v>0.66820000000000002</c:v>
                </c:pt>
                <c:pt idx="3">
                  <c:v>0.38469999999999999</c:v>
                </c:pt>
                <c:pt idx="4">
                  <c:v>4.0599999999999997E-2</c:v>
                </c:pt>
              </c:numCache>
            </c:numRef>
          </c:val>
          <c:smooth val="0"/>
          <c:extLst>
            <c:ext xmlns:c16="http://schemas.microsoft.com/office/drawing/2014/chart" uri="{C3380CC4-5D6E-409C-BE32-E72D297353CC}">
              <c16:uniqueId val="{00000001-937D-4F9F-9CC3-D231A8D80353}"/>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Sheet1!$B$4:$F$4</c:f>
              <c:numCache>
                <c:formatCode>General</c:formatCode>
                <c:ptCount val="5"/>
                <c:pt idx="0">
                  <c:v>0.48309999999999997</c:v>
                </c:pt>
                <c:pt idx="1">
                  <c:v>0.8196</c:v>
                </c:pt>
                <c:pt idx="2">
                  <c:v>0.66469999999999996</c:v>
                </c:pt>
                <c:pt idx="3">
                  <c:v>0.47189999999999999</c:v>
                </c:pt>
                <c:pt idx="4">
                  <c:v>7.8799999999999995E-2</c:v>
                </c:pt>
              </c:numCache>
            </c:numRef>
          </c:val>
          <c:smooth val="0"/>
          <c:extLst>
            <c:ext xmlns:c16="http://schemas.microsoft.com/office/drawing/2014/chart" uri="{C3380CC4-5D6E-409C-BE32-E72D297353CC}">
              <c16:uniqueId val="{00000002-937D-4F9F-9CC3-D231A8D80353}"/>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Sheet1!$B$5:$F$5</c:f>
              <c:numCache>
                <c:formatCode>General</c:formatCode>
                <c:ptCount val="5"/>
                <c:pt idx="0">
                  <c:v>0.56540000000000001</c:v>
                </c:pt>
                <c:pt idx="1">
                  <c:v>0.85750000000000004</c:v>
                </c:pt>
                <c:pt idx="2">
                  <c:v>0.68459999999999999</c:v>
                </c:pt>
                <c:pt idx="3">
                  <c:v>0.5444</c:v>
                </c:pt>
                <c:pt idx="4">
                  <c:v>8.6599999999999996E-2</c:v>
                </c:pt>
              </c:numCache>
            </c:numRef>
          </c:val>
          <c:smooth val="0"/>
          <c:extLst>
            <c:ext xmlns:c16="http://schemas.microsoft.com/office/drawing/2014/chart" uri="{C3380CC4-5D6E-409C-BE32-E72D297353CC}">
              <c16:uniqueId val="{00000003-937D-4F9F-9CC3-D231A8D80353}"/>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937D-4F9F-9CC3-D231A8D80353}"/>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937D-4F9F-9CC3-D231A8D80353}"/>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937D-4F9F-9CC3-D231A8D80353}"/>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937D-4F9F-9CC3-D231A8D80353}"/>
              </c:ext>
            </c:extLst>
          </c:dPt>
          <c:cat>
            <c:strRef>
              <c:f>Sheet1!$B$1:$F$1</c:f>
              <c:strCache>
                <c:ptCount val="5"/>
                <c:pt idx="0">
                  <c:v>all</c:v>
                </c:pt>
                <c:pt idx="1">
                  <c:v>I</c:v>
                </c:pt>
                <c:pt idx="2">
                  <c:v>II</c:v>
                </c:pt>
                <c:pt idx="3">
                  <c:v>III</c:v>
                </c:pt>
                <c:pt idx="4">
                  <c:v>IV</c:v>
                </c:pt>
              </c:strCache>
            </c:strRef>
          </c:cat>
          <c:val>
            <c:numRef>
              <c:f>Sheet1!$B$6:$F$6</c:f>
              <c:numCache>
                <c:formatCode>General</c:formatCode>
                <c:ptCount val="5"/>
                <c:pt idx="0">
                  <c:v>0.59530000000000005</c:v>
                </c:pt>
                <c:pt idx="1">
                  <c:v>0.90900000000000003</c:v>
                </c:pt>
                <c:pt idx="2">
                  <c:v>0.7671</c:v>
                </c:pt>
                <c:pt idx="3">
                  <c:v>0.5554</c:v>
                </c:pt>
                <c:pt idx="4">
                  <c:v>9.0899999999999995E-2</c:v>
                </c:pt>
              </c:numCache>
            </c:numRef>
          </c:val>
          <c:smooth val="0"/>
          <c:extLst>
            <c:ext xmlns:c16="http://schemas.microsoft.com/office/drawing/2014/chart" uri="{C3380CC4-5D6E-409C-BE32-E72D297353CC}">
              <c16:uniqueId val="{00000008-937D-4F9F-9CC3-D231A8D80353}"/>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937D-4F9F-9CC3-D231A8D80353}"/>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937D-4F9F-9CC3-D231A8D80353}"/>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937D-4F9F-9CC3-D231A8D80353}"/>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937D-4F9F-9CC3-D231A8D80353}"/>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937D-4F9F-9CC3-D231A8D80353}"/>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937D-4F9F-9CC3-D231A8D80353}"/>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937D-4F9F-9CC3-D231A8D80353}"/>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937D-4F9F-9CC3-D231A8D80353}"/>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937D-4F9F-9CC3-D231A8D80353}"/>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937D-4F9F-9CC3-D231A8D80353}"/>
              </c:ext>
            </c:extLst>
          </c:dPt>
          <c:cat>
            <c:strRef>
              <c:f>Sheet1!$B$1:$F$1</c:f>
              <c:strCache>
                <c:ptCount val="5"/>
                <c:pt idx="0">
                  <c:v>all</c:v>
                </c:pt>
                <c:pt idx="1">
                  <c:v>I</c:v>
                </c:pt>
                <c:pt idx="2">
                  <c:v>II</c:v>
                </c:pt>
                <c:pt idx="3">
                  <c:v>III</c:v>
                </c:pt>
                <c:pt idx="4">
                  <c:v>IV</c:v>
                </c:pt>
              </c:strCache>
            </c:strRef>
          </c:cat>
          <c:val>
            <c:numRef>
              <c:f>Sheet1!$B$7:$F$7</c:f>
              <c:numCache>
                <c:formatCode>General</c:formatCode>
                <c:ptCount val="5"/>
                <c:pt idx="0">
                  <c:v>0.61550000000000005</c:v>
                </c:pt>
                <c:pt idx="1">
                  <c:v>0.89449999999999996</c:v>
                </c:pt>
                <c:pt idx="2">
                  <c:v>0.86550000000000005</c:v>
                </c:pt>
                <c:pt idx="3">
                  <c:v>0.66620000000000001</c:v>
                </c:pt>
                <c:pt idx="4">
                  <c:v>0.1096</c:v>
                </c:pt>
              </c:numCache>
            </c:numRef>
          </c:val>
          <c:smooth val="0"/>
          <c:extLst>
            <c:ext xmlns:c16="http://schemas.microsoft.com/office/drawing/2014/chart" uri="{C3380CC4-5D6E-409C-BE32-E72D297353CC}">
              <c16:uniqueId val="{00000013-937D-4F9F-9CC3-D231A8D80353}"/>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none"/>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formatCode="#,##0">
                  <c:v>0</c:v>
                </c:pt>
              </c:numCache>
            </c:numRef>
          </c:val>
          <c:smooth val="0"/>
          <c:extLst>
            <c:ext xmlns:c16="http://schemas.microsoft.com/office/drawing/2014/chart" uri="{C3380CC4-5D6E-409C-BE32-E72D297353CC}">
              <c16:uniqueId val="{00000000-9AC3-4096-84B6-A0C2E07ED5FB}"/>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0</c:v>
                </c:pt>
                <c:pt idx="1">
                  <c:v>0</c:v>
                </c:pt>
                <c:pt idx="2">
                  <c:v>0</c:v>
                </c:pt>
                <c:pt idx="3">
                  <c:v>0</c:v>
                </c:pt>
                <c:pt idx="4">
                  <c:v>0</c:v>
                </c:pt>
                <c:pt idx="5">
                  <c:v>0</c:v>
                </c:pt>
                <c:pt idx="6">
                  <c:v>2</c:v>
                </c:pt>
                <c:pt idx="7">
                  <c:v>0</c:v>
                </c:pt>
                <c:pt idx="8">
                  <c:v>0</c:v>
                </c:pt>
                <c:pt idx="9">
                  <c:v>0</c:v>
                </c:pt>
                <c:pt idx="10">
                  <c:v>1</c:v>
                </c:pt>
                <c:pt idx="11">
                  <c:v>0</c:v>
                </c:pt>
                <c:pt idx="12">
                  <c:v>0</c:v>
                </c:pt>
                <c:pt idx="13">
                  <c:v>0</c:v>
                </c:pt>
                <c:pt idx="14" formatCode="#,##0">
                  <c:v>0</c:v>
                </c:pt>
              </c:numCache>
            </c:numRef>
          </c:val>
          <c:smooth val="0"/>
          <c:extLst>
            <c:ext xmlns:c16="http://schemas.microsoft.com/office/drawing/2014/chart" uri="{C3380CC4-5D6E-409C-BE32-E72D297353CC}">
              <c16:uniqueId val="{00000001-9AC3-4096-84B6-A0C2E07ED5FB}"/>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10</c:v>
                </c:pt>
                <c:pt idx="1">
                  <c:v>4</c:v>
                </c:pt>
                <c:pt idx="2">
                  <c:v>1</c:v>
                </c:pt>
                <c:pt idx="3">
                  <c:v>2</c:v>
                </c:pt>
                <c:pt idx="4">
                  <c:v>6</c:v>
                </c:pt>
                <c:pt idx="5">
                  <c:v>7</c:v>
                </c:pt>
                <c:pt idx="6">
                  <c:v>5</c:v>
                </c:pt>
                <c:pt idx="7">
                  <c:v>8</c:v>
                </c:pt>
                <c:pt idx="8">
                  <c:v>5</c:v>
                </c:pt>
                <c:pt idx="9">
                  <c:v>12</c:v>
                </c:pt>
                <c:pt idx="10">
                  <c:v>7</c:v>
                </c:pt>
                <c:pt idx="11">
                  <c:v>15</c:v>
                </c:pt>
                <c:pt idx="12">
                  <c:v>17</c:v>
                </c:pt>
                <c:pt idx="13">
                  <c:v>11</c:v>
                </c:pt>
                <c:pt idx="14">
                  <c:v>10</c:v>
                </c:pt>
              </c:numCache>
            </c:numRef>
          </c:val>
          <c:smooth val="0"/>
          <c:extLst>
            <c:ext xmlns:c16="http://schemas.microsoft.com/office/drawing/2014/chart" uri="{C3380CC4-5D6E-409C-BE32-E72D297353CC}">
              <c16:uniqueId val="{00000002-9AC3-4096-84B6-A0C2E07ED5FB}"/>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34</c:v>
                </c:pt>
                <c:pt idx="1">
                  <c:v>32</c:v>
                </c:pt>
                <c:pt idx="2">
                  <c:v>21</c:v>
                </c:pt>
                <c:pt idx="3">
                  <c:v>26</c:v>
                </c:pt>
                <c:pt idx="4">
                  <c:v>27</c:v>
                </c:pt>
                <c:pt idx="5">
                  <c:v>30</c:v>
                </c:pt>
                <c:pt idx="6">
                  <c:v>35</c:v>
                </c:pt>
                <c:pt idx="7">
                  <c:v>49</c:v>
                </c:pt>
                <c:pt idx="8">
                  <c:v>53</c:v>
                </c:pt>
                <c:pt idx="9">
                  <c:v>59</c:v>
                </c:pt>
                <c:pt idx="10">
                  <c:v>55</c:v>
                </c:pt>
                <c:pt idx="11">
                  <c:v>82</c:v>
                </c:pt>
                <c:pt idx="12">
                  <c:v>109</c:v>
                </c:pt>
                <c:pt idx="13">
                  <c:v>115</c:v>
                </c:pt>
                <c:pt idx="14">
                  <c:v>101</c:v>
                </c:pt>
              </c:numCache>
            </c:numRef>
          </c:val>
          <c:smooth val="0"/>
          <c:extLst>
            <c:ext xmlns:c16="http://schemas.microsoft.com/office/drawing/2014/chart" uri="{C3380CC4-5D6E-409C-BE32-E72D297353CC}">
              <c16:uniqueId val="{00000003-9AC3-4096-84B6-A0C2E07ED5FB}"/>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92964713311"/>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1</c:v>
                </c:pt>
                <c:pt idx="1">
                  <c:v>0</c:v>
                </c:pt>
                <c:pt idx="2">
                  <c:v>1</c:v>
                </c:pt>
                <c:pt idx="3">
                  <c:v>0</c:v>
                </c:pt>
                <c:pt idx="4">
                  <c:v>0</c:v>
                </c:pt>
                <c:pt idx="5">
                  <c:v>0</c:v>
                </c:pt>
                <c:pt idx="6">
                  <c:v>0</c:v>
                </c:pt>
                <c:pt idx="7">
                  <c:v>0</c:v>
                </c:pt>
                <c:pt idx="8">
                  <c:v>0</c:v>
                </c:pt>
                <c:pt idx="9">
                  <c:v>0</c:v>
                </c:pt>
                <c:pt idx="10">
                  <c:v>1</c:v>
                </c:pt>
                <c:pt idx="11">
                  <c:v>0</c:v>
                </c:pt>
                <c:pt idx="12">
                  <c:v>0</c:v>
                </c:pt>
                <c:pt idx="13">
                  <c:v>0</c:v>
                </c:pt>
                <c:pt idx="14" formatCode="#,##0">
                  <c:v>0</c:v>
                </c:pt>
              </c:numCache>
            </c:numRef>
          </c:val>
          <c:smooth val="0"/>
          <c:extLst>
            <c:ext xmlns:c16="http://schemas.microsoft.com/office/drawing/2014/chart" uri="{C3380CC4-5D6E-409C-BE32-E72D297353CC}">
              <c16:uniqueId val="{00000000-E032-47A1-9697-DF8BFE0EC305}"/>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6</c:v>
                </c:pt>
                <c:pt idx="1">
                  <c:v>5</c:v>
                </c:pt>
                <c:pt idx="2">
                  <c:v>1</c:v>
                </c:pt>
                <c:pt idx="3">
                  <c:v>4</c:v>
                </c:pt>
                <c:pt idx="4">
                  <c:v>3</c:v>
                </c:pt>
                <c:pt idx="5">
                  <c:v>0</c:v>
                </c:pt>
                <c:pt idx="6">
                  <c:v>1</c:v>
                </c:pt>
                <c:pt idx="7">
                  <c:v>1</c:v>
                </c:pt>
                <c:pt idx="8">
                  <c:v>0</c:v>
                </c:pt>
                <c:pt idx="9">
                  <c:v>0</c:v>
                </c:pt>
                <c:pt idx="10">
                  <c:v>1</c:v>
                </c:pt>
                <c:pt idx="11">
                  <c:v>1</c:v>
                </c:pt>
                <c:pt idx="12">
                  <c:v>1</c:v>
                </c:pt>
                <c:pt idx="13">
                  <c:v>0</c:v>
                </c:pt>
                <c:pt idx="14">
                  <c:v>0</c:v>
                </c:pt>
              </c:numCache>
            </c:numRef>
          </c:val>
          <c:smooth val="0"/>
          <c:extLst>
            <c:ext xmlns:c16="http://schemas.microsoft.com/office/drawing/2014/chart" uri="{C3380CC4-5D6E-409C-BE32-E72D297353CC}">
              <c16:uniqueId val="{00000001-E032-47A1-9697-DF8BFE0EC305}"/>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9</c:v>
                </c:pt>
                <c:pt idx="1">
                  <c:v>16</c:v>
                </c:pt>
                <c:pt idx="2">
                  <c:v>8</c:v>
                </c:pt>
                <c:pt idx="3">
                  <c:v>9</c:v>
                </c:pt>
                <c:pt idx="4">
                  <c:v>9</c:v>
                </c:pt>
                <c:pt idx="5">
                  <c:v>9</c:v>
                </c:pt>
                <c:pt idx="6">
                  <c:v>4</c:v>
                </c:pt>
                <c:pt idx="7">
                  <c:v>5</c:v>
                </c:pt>
                <c:pt idx="8">
                  <c:v>5</c:v>
                </c:pt>
                <c:pt idx="9">
                  <c:v>3</c:v>
                </c:pt>
                <c:pt idx="10">
                  <c:v>2</c:v>
                </c:pt>
                <c:pt idx="11">
                  <c:v>2</c:v>
                </c:pt>
                <c:pt idx="12">
                  <c:v>7</c:v>
                </c:pt>
                <c:pt idx="13">
                  <c:v>3</c:v>
                </c:pt>
                <c:pt idx="14">
                  <c:v>2</c:v>
                </c:pt>
              </c:numCache>
            </c:numRef>
          </c:val>
          <c:smooth val="0"/>
          <c:extLst>
            <c:ext xmlns:c16="http://schemas.microsoft.com/office/drawing/2014/chart" uri="{C3380CC4-5D6E-409C-BE32-E72D297353CC}">
              <c16:uniqueId val="{00000002-E032-47A1-9697-DF8BFE0EC305}"/>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31</c:v>
                </c:pt>
                <c:pt idx="1">
                  <c:v>35</c:v>
                </c:pt>
                <c:pt idx="2">
                  <c:v>30</c:v>
                </c:pt>
                <c:pt idx="3">
                  <c:v>28</c:v>
                </c:pt>
                <c:pt idx="4">
                  <c:v>36</c:v>
                </c:pt>
                <c:pt idx="5">
                  <c:v>43</c:v>
                </c:pt>
                <c:pt idx="6">
                  <c:v>33</c:v>
                </c:pt>
                <c:pt idx="7">
                  <c:v>25</c:v>
                </c:pt>
                <c:pt idx="8">
                  <c:v>29</c:v>
                </c:pt>
                <c:pt idx="9">
                  <c:v>23</c:v>
                </c:pt>
                <c:pt idx="10">
                  <c:v>27</c:v>
                </c:pt>
                <c:pt idx="11">
                  <c:v>27</c:v>
                </c:pt>
                <c:pt idx="12">
                  <c:v>42</c:v>
                </c:pt>
                <c:pt idx="13">
                  <c:v>50</c:v>
                </c:pt>
                <c:pt idx="14">
                  <c:v>55</c:v>
                </c:pt>
              </c:numCache>
            </c:numRef>
          </c:val>
          <c:smooth val="0"/>
          <c:extLst>
            <c:ext xmlns:c16="http://schemas.microsoft.com/office/drawing/2014/chart" uri="{C3380CC4-5D6E-409C-BE32-E72D297353CC}">
              <c16:uniqueId val="{00000003-E032-47A1-9697-DF8BFE0EC30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92964713311"/>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0</c:v>
                </c:pt>
                <c:pt idx="1">
                  <c:v>0</c:v>
                </c:pt>
                <c:pt idx="2">
                  <c:v>0</c:v>
                </c:pt>
                <c:pt idx="3">
                  <c:v>1</c:v>
                </c:pt>
                <c:pt idx="4">
                  <c:v>0</c:v>
                </c:pt>
                <c:pt idx="5">
                  <c:v>3</c:v>
                </c:pt>
                <c:pt idx="6">
                  <c:v>1</c:v>
                </c:pt>
                <c:pt idx="7">
                  <c:v>0</c:v>
                </c:pt>
                <c:pt idx="8">
                  <c:v>1</c:v>
                </c:pt>
                <c:pt idx="9">
                  <c:v>1</c:v>
                </c:pt>
                <c:pt idx="10">
                  <c:v>0</c:v>
                </c:pt>
                <c:pt idx="11">
                  <c:v>0</c:v>
                </c:pt>
                <c:pt idx="12">
                  <c:v>0</c:v>
                </c:pt>
                <c:pt idx="13">
                  <c:v>0</c:v>
                </c:pt>
                <c:pt idx="14" formatCode="#,##0">
                  <c:v>0</c:v>
                </c:pt>
              </c:numCache>
            </c:numRef>
          </c:val>
          <c:smooth val="0"/>
          <c:extLst>
            <c:ext xmlns:c16="http://schemas.microsoft.com/office/drawing/2014/chart" uri="{C3380CC4-5D6E-409C-BE32-E72D297353CC}">
              <c16:uniqueId val="{00000000-D6C6-40FF-A00D-08A2E685119F}"/>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3</c:v>
                </c:pt>
                <c:pt idx="1">
                  <c:v>3</c:v>
                </c:pt>
                <c:pt idx="2">
                  <c:v>4</c:v>
                </c:pt>
                <c:pt idx="3">
                  <c:v>1</c:v>
                </c:pt>
                <c:pt idx="4">
                  <c:v>4</c:v>
                </c:pt>
                <c:pt idx="5">
                  <c:v>4</c:v>
                </c:pt>
                <c:pt idx="6">
                  <c:v>8</c:v>
                </c:pt>
                <c:pt idx="7">
                  <c:v>5</c:v>
                </c:pt>
                <c:pt idx="8">
                  <c:v>9</c:v>
                </c:pt>
                <c:pt idx="9">
                  <c:v>10</c:v>
                </c:pt>
                <c:pt idx="10">
                  <c:v>5</c:v>
                </c:pt>
                <c:pt idx="11">
                  <c:v>5</c:v>
                </c:pt>
                <c:pt idx="12">
                  <c:v>5</c:v>
                </c:pt>
                <c:pt idx="13">
                  <c:v>0</c:v>
                </c:pt>
                <c:pt idx="14">
                  <c:v>1</c:v>
                </c:pt>
              </c:numCache>
            </c:numRef>
          </c:val>
          <c:smooth val="0"/>
          <c:extLst>
            <c:ext xmlns:c16="http://schemas.microsoft.com/office/drawing/2014/chart" uri="{C3380CC4-5D6E-409C-BE32-E72D297353CC}">
              <c16:uniqueId val="{00000001-D6C6-40FF-A00D-08A2E685119F}"/>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12</c:v>
                </c:pt>
                <c:pt idx="1">
                  <c:v>10</c:v>
                </c:pt>
                <c:pt idx="2">
                  <c:v>17</c:v>
                </c:pt>
                <c:pt idx="3">
                  <c:v>11</c:v>
                </c:pt>
                <c:pt idx="4">
                  <c:v>12</c:v>
                </c:pt>
                <c:pt idx="5">
                  <c:v>11</c:v>
                </c:pt>
                <c:pt idx="6">
                  <c:v>13</c:v>
                </c:pt>
                <c:pt idx="7">
                  <c:v>19</c:v>
                </c:pt>
                <c:pt idx="8">
                  <c:v>20</c:v>
                </c:pt>
                <c:pt idx="9">
                  <c:v>22</c:v>
                </c:pt>
                <c:pt idx="10">
                  <c:v>21</c:v>
                </c:pt>
                <c:pt idx="11">
                  <c:v>16</c:v>
                </c:pt>
                <c:pt idx="12">
                  <c:v>21</c:v>
                </c:pt>
                <c:pt idx="13">
                  <c:v>24</c:v>
                </c:pt>
                <c:pt idx="14">
                  <c:v>30</c:v>
                </c:pt>
              </c:numCache>
            </c:numRef>
          </c:val>
          <c:smooth val="0"/>
          <c:extLst>
            <c:ext xmlns:c16="http://schemas.microsoft.com/office/drawing/2014/chart" uri="{C3380CC4-5D6E-409C-BE32-E72D297353CC}">
              <c16:uniqueId val="{00000002-D6C6-40FF-A00D-08A2E685119F}"/>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8</c:v>
                </c:pt>
                <c:pt idx="1">
                  <c:v>17</c:v>
                </c:pt>
                <c:pt idx="2">
                  <c:v>15</c:v>
                </c:pt>
                <c:pt idx="3">
                  <c:v>14</c:v>
                </c:pt>
                <c:pt idx="4">
                  <c:v>17</c:v>
                </c:pt>
                <c:pt idx="5">
                  <c:v>25</c:v>
                </c:pt>
                <c:pt idx="6">
                  <c:v>28</c:v>
                </c:pt>
                <c:pt idx="7">
                  <c:v>34</c:v>
                </c:pt>
                <c:pt idx="8">
                  <c:v>39</c:v>
                </c:pt>
                <c:pt idx="9">
                  <c:v>44</c:v>
                </c:pt>
                <c:pt idx="10">
                  <c:v>38</c:v>
                </c:pt>
                <c:pt idx="11">
                  <c:v>37</c:v>
                </c:pt>
                <c:pt idx="12">
                  <c:v>36</c:v>
                </c:pt>
                <c:pt idx="13">
                  <c:v>41</c:v>
                </c:pt>
                <c:pt idx="14">
                  <c:v>40</c:v>
                </c:pt>
              </c:numCache>
            </c:numRef>
          </c:val>
          <c:smooth val="0"/>
          <c:extLst>
            <c:ext xmlns:c16="http://schemas.microsoft.com/office/drawing/2014/chart" uri="{C3380CC4-5D6E-409C-BE32-E72D297353CC}">
              <c16:uniqueId val="{00000003-D6C6-40FF-A00D-08A2E685119F}"/>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79383264623"/>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5873107172338E-2"/>
          <c:y val="3.9247139343385737E-2"/>
          <c:w val="0.89141998119028387"/>
          <c:h val="0.65288659095527302"/>
        </c:manualLayout>
      </c:layout>
      <c:lineChart>
        <c:grouping val="standard"/>
        <c:varyColors val="0"/>
        <c:ser>
          <c:idx val="0"/>
          <c:order val="0"/>
          <c:tx>
            <c:strRef>
              <c:f>Sheet1!$B$1</c:f>
              <c:strCache>
                <c:ptCount val="1"/>
                <c:pt idx="0">
                  <c:v> 0 – 4</c:v>
                </c:pt>
              </c:strCache>
            </c:strRef>
          </c:tx>
          <c:spPr>
            <a:ln w="28575" cap="rnd">
              <a:solidFill>
                <a:schemeClr val="accent1"/>
              </a:solidFill>
              <a:round/>
            </a:ln>
            <a:effectLst/>
          </c:spPr>
          <c:marker>
            <c:symbol val="circle"/>
            <c:size val="5"/>
            <c:spPr>
              <a:solidFill>
                <a:schemeClr val="accent1"/>
              </a:solidFill>
              <a:ln w="9525">
                <a:no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Sheet1!$B$2:$B$16</c:f>
              <c:numCache>
                <c:formatCode>General</c:formatCode>
                <c:ptCount val="15"/>
                <c:pt idx="0">
                  <c:v>5</c:v>
                </c:pt>
                <c:pt idx="1">
                  <c:v>3</c:v>
                </c:pt>
                <c:pt idx="2">
                  <c:v>3</c:v>
                </c:pt>
                <c:pt idx="3">
                  <c:v>6</c:v>
                </c:pt>
                <c:pt idx="4">
                  <c:v>2</c:v>
                </c:pt>
                <c:pt idx="5">
                  <c:v>1</c:v>
                </c:pt>
                <c:pt idx="6">
                  <c:v>1</c:v>
                </c:pt>
                <c:pt idx="7">
                  <c:v>1</c:v>
                </c:pt>
                <c:pt idx="8">
                  <c:v>0</c:v>
                </c:pt>
                <c:pt idx="9">
                  <c:v>3</c:v>
                </c:pt>
                <c:pt idx="10">
                  <c:v>1</c:v>
                </c:pt>
                <c:pt idx="11">
                  <c:v>0</c:v>
                </c:pt>
                <c:pt idx="12">
                  <c:v>0</c:v>
                </c:pt>
                <c:pt idx="13">
                  <c:v>0</c:v>
                </c:pt>
                <c:pt idx="14">
                  <c:v>0</c:v>
                </c:pt>
              </c:numCache>
            </c:numRef>
          </c:val>
          <c:smooth val="0"/>
          <c:extLst>
            <c:ext xmlns:c16="http://schemas.microsoft.com/office/drawing/2014/chart" uri="{C3380CC4-5D6E-409C-BE32-E72D297353CC}">
              <c16:uniqueId val="{00000000-C283-474C-A031-AE14833FEF46}"/>
            </c:ext>
          </c:extLst>
        </c:ser>
        <c:ser>
          <c:idx val="1"/>
          <c:order val="1"/>
          <c:tx>
            <c:strRef>
              <c:f>Sheet1!$C$1</c:f>
              <c:strCache>
                <c:ptCount val="1"/>
                <c:pt idx="0">
                  <c:v> 5 – 9</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Sheet1!$C$2:$C$16</c:f>
              <c:numCache>
                <c:formatCode>General</c:formatCode>
                <c:ptCount val="15"/>
                <c:pt idx="0">
                  <c:v>9</c:v>
                </c:pt>
                <c:pt idx="1">
                  <c:v>3</c:v>
                </c:pt>
                <c:pt idx="2">
                  <c:v>5</c:v>
                </c:pt>
                <c:pt idx="3">
                  <c:v>4</c:v>
                </c:pt>
                <c:pt idx="4">
                  <c:v>4</c:v>
                </c:pt>
                <c:pt idx="5">
                  <c:v>2</c:v>
                </c:pt>
                <c:pt idx="6">
                  <c:v>2</c:v>
                </c:pt>
                <c:pt idx="7">
                  <c:v>5</c:v>
                </c:pt>
                <c:pt idx="8">
                  <c:v>1</c:v>
                </c:pt>
                <c:pt idx="9">
                  <c:v>3</c:v>
                </c:pt>
                <c:pt idx="10">
                  <c:v>4</c:v>
                </c:pt>
                <c:pt idx="11">
                  <c:v>2</c:v>
                </c:pt>
                <c:pt idx="12">
                  <c:v>3</c:v>
                </c:pt>
                <c:pt idx="13">
                  <c:v>3</c:v>
                </c:pt>
                <c:pt idx="14">
                  <c:v>0</c:v>
                </c:pt>
              </c:numCache>
            </c:numRef>
          </c:val>
          <c:smooth val="0"/>
          <c:extLst>
            <c:ext xmlns:c16="http://schemas.microsoft.com/office/drawing/2014/chart" uri="{C3380CC4-5D6E-409C-BE32-E72D297353CC}">
              <c16:uniqueId val="{00000001-C283-474C-A031-AE14833FEF46}"/>
            </c:ext>
          </c:extLst>
        </c:ser>
        <c:ser>
          <c:idx val="2"/>
          <c:order val="2"/>
          <c:tx>
            <c:strRef>
              <c:f>Sheet1!$D$1</c:f>
              <c:strCache>
                <c:ptCount val="1"/>
                <c:pt idx="0">
                  <c:v> 10 – 14</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Sheet1!$D$2:$D$16</c:f>
              <c:numCache>
                <c:formatCode>General</c:formatCode>
                <c:ptCount val="15"/>
                <c:pt idx="0">
                  <c:v>7</c:v>
                </c:pt>
                <c:pt idx="1">
                  <c:v>6</c:v>
                </c:pt>
                <c:pt idx="2">
                  <c:v>8</c:v>
                </c:pt>
                <c:pt idx="3">
                  <c:v>11</c:v>
                </c:pt>
                <c:pt idx="4">
                  <c:v>12</c:v>
                </c:pt>
                <c:pt idx="5">
                  <c:v>8</c:v>
                </c:pt>
                <c:pt idx="6">
                  <c:v>14</c:v>
                </c:pt>
                <c:pt idx="7">
                  <c:v>14</c:v>
                </c:pt>
                <c:pt idx="8">
                  <c:v>17</c:v>
                </c:pt>
                <c:pt idx="9">
                  <c:v>14</c:v>
                </c:pt>
                <c:pt idx="10">
                  <c:v>15</c:v>
                </c:pt>
                <c:pt idx="11">
                  <c:v>29</c:v>
                </c:pt>
                <c:pt idx="12">
                  <c:v>27</c:v>
                </c:pt>
                <c:pt idx="13">
                  <c:v>24</c:v>
                </c:pt>
                <c:pt idx="14">
                  <c:v>30</c:v>
                </c:pt>
              </c:numCache>
            </c:numRef>
          </c:val>
          <c:smooth val="0"/>
          <c:extLst>
            <c:ext xmlns:c16="http://schemas.microsoft.com/office/drawing/2014/chart" uri="{C3380CC4-5D6E-409C-BE32-E72D297353CC}">
              <c16:uniqueId val="{00000002-C283-474C-A031-AE14833FEF46}"/>
            </c:ext>
          </c:extLst>
        </c:ser>
        <c:ser>
          <c:idx val="3"/>
          <c:order val="3"/>
          <c:tx>
            <c:strRef>
              <c:f>Sheet1!$E$1</c:f>
              <c:strCache>
                <c:ptCount val="1"/>
                <c:pt idx="0">
                  <c:v> 15 – 19</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strRef>
              <c:f>Sheet1!$A$2:$A$16</c:f>
              <c:strCach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strCache>
            </c:strRef>
          </c:cat>
          <c:val>
            <c:numRef>
              <c:f>Sheet1!$E$2:$E$16</c:f>
              <c:numCache>
                <c:formatCode>General</c:formatCode>
                <c:ptCount val="15"/>
                <c:pt idx="0">
                  <c:v>45</c:v>
                </c:pt>
                <c:pt idx="1">
                  <c:v>30</c:v>
                </c:pt>
                <c:pt idx="2">
                  <c:v>28</c:v>
                </c:pt>
                <c:pt idx="3">
                  <c:v>33</c:v>
                </c:pt>
                <c:pt idx="4">
                  <c:v>39</c:v>
                </c:pt>
                <c:pt idx="5">
                  <c:v>44</c:v>
                </c:pt>
                <c:pt idx="6">
                  <c:v>44</c:v>
                </c:pt>
                <c:pt idx="7">
                  <c:v>45</c:v>
                </c:pt>
                <c:pt idx="8">
                  <c:v>58</c:v>
                </c:pt>
                <c:pt idx="9">
                  <c:v>66</c:v>
                </c:pt>
                <c:pt idx="10">
                  <c:v>53</c:v>
                </c:pt>
                <c:pt idx="11">
                  <c:v>68</c:v>
                </c:pt>
                <c:pt idx="12">
                  <c:v>72</c:v>
                </c:pt>
                <c:pt idx="13">
                  <c:v>93</c:v>
                </c:pt>
                <c:pt idx="14">
                  <c:v>91</c:v>
                </c:pt>
              </c:numCache>
            </c:numRef>
          </c:val>
          <c:smooth val="0"/>
          <c:extLst>
            <c:ext xmlns:c16="http://schemas.microsoft.com/office/drawing/2014/chart" uri="{C3380CC4-5D6E-409C-BE32-E72D297353CC}">
              <c16:uniqueId val="{00000003-C283-474C-A031-AE14833FEF46}"/>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legend>
      <c:legendPos val="r"/>
      <c:layout>
        <c:manualLayout>
          <c:xMode val="edge"/>
          <c:yMode val="edge"/>
          <c:x val="0.13493520616735377"/>
          <c:y val="0.88671208776873589"/>
          <c:w val="0.86506479383264623"/>
          <c:h val="0.113287714351413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List1!$A$2</c:f>
              <c:strCache>
                <c:ptCount val="1"/>
                <c:pt idx="0">
                  <c:v>LP</c:v>
                </c:pt>
              </c:strCache>
            </c:strRef>
          </c:tx>
          <c:spPr>
            <a:solidFill>
              <a:srgbClr val="4472C4"/>
            </a:solidFill>
          </c:spPr>
          <c:invertIfNegative val="0"/>
          <c:dPt>
            <c:idx val="0"/>
            <c:invertIfNegative val="0"/>
            <c:bubble3D val="0"/>
            <c:extLst>
              <c:ext xmlns:c16="http://schemas.microsoft.com/office/drawing/2014/chart" uri="{C3380CC4-5D6E-409C-BE32-E72D297353CC}">
                <c16:uniqueId val="{00000000-88FC-4330-8F76-6101954E0170}"/>
              </c:ext>
            </c:extLst>
          </c:dPt>
          <c:dPt>
            <c:idx val="2"/>
            <c:invertIfNegative val="0"/>
            <c:bubble3D val="0"/>
            <c:extLst>
              <c:ext xmlns:c16="http://schemas.microsoft.com/office/drawing/2014/chart" uri="{C3380CC4-5D6E-409C-BE32-E72D297353CC}">
                <c16:uniqueId val="{00000000-2E31-4959-BB78-F1D7FBC6BFAC}"/>
              </c:ext>
            </c:extLst>
          </c:dPt>
          <c:dPt>
            <c:idx val="7"/>
            <c:invertIfNegative val="0"/>
            <c:bubble3D val="0"/>
            <c:spPr>
              <a:solidFill>
                <a:srgbClr val="C00000"/>
              </a:solidFill>
            </c:spPr>
            <c:extLst>
              <c:ext xmlns:c16="http://schemas.microsoft.com/office/drawing/2014/chart" uri="{C3380CC4-5D6E-409C-BE32-E72D297353CC}">
                <c16:uniqueId val="{00000000-1A0B-45E4-9249-D362D47B2E04}"/>
              </c:ext>
            </c:extLst>
          </c:dPt>
          <c:dPt>
            <c:idx val="9"/>
            <c:invertIfNegative val="0"/>
            <c:bubble3D val="0"/>
            <c:extLst>
              <c:ext xmlns:c16="http://schemas.microsoft.com/office/drawing/2014/chart" uri="{C3380CC4-5D6E-409C-BE32-E72D297353CC}">
                <c16:uniqueId val="{00000000-502A-48FA-9264-9726F5CF1CCF}"/>
              </c:ext>
            </c:extLst>
          </c:dPt>
          <c:dPt>
            <c:idx val="12"/>
            <c:invertIfNegative val="0"/>
            <c:bubble3D val="0"/>
            <c:extLst>
              <c:ext xmlns:c16="http://schemas.microsoft.com/office/drawing/2014/chart" uri="{C3380CC4-5D6E-409C-BE32-E72D297353CC}">
                <c16:uniqueId val="{00000001-48AD-4180-8FC5-08CBEA504981}"/>
              </c:ext>
            </c:extLst>
          </c:dPt>
          <c:dLbls>
            <c:numFmt formatCode="#,##0.0" sourceLinked="0"/>
            <c:spPr>
              <a:noFill/>
              <a:ln>
                <a:noFill/>
              </a:ln>
              <a:effectLst/>
            </c:spPr>
            <c:txPr>
              <a:bodyPr rot="0" vert="horz"/>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List1!$B$1:$P$1</c:f>
              <c:strCache>
                <c:ptCount val="15"/>
                <c:pt idx="0">
                  <c:v>Hl. m. Praha</c:v>
                </c:pt>
                <c:pt idx="1">
                  <c:v>Královéhradecký kraj</c:v>
                </c:pt>
                <c:pt idx="2">
                  <c:v>Jihomoravský kraj</c:v>
                </c:pt>
                <c:pt idx="3">
                  <c:v>Olomoucký kraj</c:v>
                </c:pt>
                <c:pt idx="4">
                  <c:v>Plzeňský kraj</c:v>
                </c:pt>
                <c:pt idx="5">
                  <c:v>ČR</c:v>
                </c:pt>
                <c:pt idx="6">
                  <c:v>Moravskoslezský kraj</c:v>
                </c:pt>
                <c:pt idx="7">
                  <c:v>Liberecký kraj</c:v>
                </c:pt>
                <c:pt idx="8">
                  <c:v>Jihočeský kraj</c:v>
                </c:pt>
                <c:pt idx="9">
                  <c:v>Vysočina</c:v>
                </c:pt>
                <c:pt idx="10">
                  <c:v>Zlínský kraj</c:v>
                </c:pt>
                <c:pt idx="11">
                  <c:v>Ústecký kraj</c:v>
                </c:pt>
                <c:pt idx="12">
                  <c:v>Karlovarský kraj</c:v>
                </c:pt>
                <c:pt idx="13">
                  <c:v>Pardubický kraj</c:v>
                </c:pt>
                <c:pt idx="14">
                  <c:v>Středočeský kraj</c:v>
                </c:pt>
              </c:strCache>
            </c:strRef>
          </c:cat>
          <c:val>
            <c:numRef>
              <c:f>List1!$B$2:$P$2</c:f>
              <c:numCache>
                <c:formatCode>General</c:formatCode>
                <c:ptCount val="15"/>
                <c:pt idx="0">
                  <c:v>356.91547200045784</c:v>
                </c:pt>
                <c:pt idx="1">
                  <c:v>235.14407570832651</c:v>
                </c:pt>
                <c:pt idx="2">
                  <c:v>233.00575998724526</c:v>
                </c:pt>
                <c:pt idx="3">
                  <c:v>223.31433095803644</c:v>
                </c:pt>
                <c:pt idx="4">
                  <c:v>213.32324612781468</c:v>
                </c:pt>
                <c:pt idx="5">
                  <c:v>204.37059443604196</c:v>
                </c:pt>
                <c:pt idx="6">
                  <c:v>198.04280859418932</c:v>
                </c:pt>
                <c:pt idx="7">
                  <c:v>187.55756472833897</c:v>
                </c:pt>
                <c:pt idx="8">
                  <c:v>178.95922856832311</c:v>
                </c:pt>
                <c:pt idx="9">
                  <c:v>166.82410986637612</c:v>
                </c:pt>
                <c:pt idx="10">
                  <c:v>152.2336864721467</c:v>
                </c:pt>
                <c:pt idx="11">
                  <c:v>151.64358277788497</c:v>
                </c:pt>
                <c:pt idx="12">
                  <c:v>148.83950954143148</c:v>
                </c:pt>
                <c:pt idx="13">
                  <c:v>137.39916941423533</c:v>
                </c:pt>
                <c:pt idx="14">
                  <c:v>131.173804660299</c:v>
                </c:pt>
              </c:numCache>
            </c:numRef>
          </c:val>
          <c:extLst>
            <c:ext xmlns:c16="http://schemas.microsoft.com/office/drawing/2014/chart" uri="{C3380CC4-5D6E-409C-BE32-E72D297353CC}">
              <c16:uniqueId val="{00000002-88FC-4330-8F76-6101954E0170}"/>
            </c:ext>
          </c:extLst>
        </c:ser>
        <c:ser>
          <c:idx val="1"/>
          <c:order val="1"/>
          <c:tx>
            <c:strRef>
              <c:f>List1!$A$3</c:f>
              <c:strCache>
                <c:ptCount val="1"/>
              </c:strCache>
            </c:strRef>
          </c:tx>
          <c:spPr>
            <a:solidFill>
              <a:srgbClr val="FFC000"/>
            </a:solidFill>
          </c:spPr>
          <c:invertIfNegative val="0"/>
          <c:dLbls>
            <c:delete val="1"/>
          </c:dLbls>
          <c:cat>
            <c:strRef>
              <c:f>List1!$B$1:$P$1</c:f>
              <c:strCache>
                <c:ptCount val="15"/>
                <c:pt idx="0">
                  <c:v>Hl. m. Praha</c:v>
                </c:pt>
                <c:pt idx="1">
                  <c:v>Královéhradecký kraj</c:v>
                </c:pt>
                <c:pt idx="2">
                  <c:v>Jihomoravský kraj</c:v>
                </c:pt>
                <c:pt idx="3">
                  <c:v>Olomoucký kraj</c:v>
                </c:pt>
                <c:pt idx="4">
                  <c:v>Plzeňský kraj</c:v>
                </c:pt>
                <c:pt idx="5">
                  <c:v>ČR</c:v>
                </c:pt>
                <c:pt idx="6">
                  <c:v>Moravskoslezský kraj</c:v>
                </c:pt>
                <c:pt idx="7">
                  <c:v>Liberecký kraj</c:v>
                </c:pt>
                <c:pt idx="8">
                  <c:v>Jihočeský kraj</c:v>
                </c:pt>
                <c:pt idx="9">
                  <c:v>Vysočina</c:v>
                </c:pt>
                <c:pt idx="10">
                  <c:v>Zlínský kraj</c:v>
                </c:pt>
                <c:pt idx="11">
                  <c:v>Ústecký kraj</c:v>
                </c:pt>
                <c:pt idx="12">
                  <c:v>Karlovarský kraj</c:v>
                </c:pt>
                <c:pt idx="13">
                  <c:v>Pardubický kraj</c:v>
                </c:pt>
                <c:pt idx="14">
                  <c:v>Středočeský kraj</c:v>
                </c:pt>
              </c:strCache>
            </c:strRef>
          </c:cat>
          <c:val>
            <c:numRef>
              <c:f>List1!$B$3:$P$3</c:f>
              <c:numCache>
                <c:formatCode>General</c:formatCode>
                <c:ptCount val="15"/>
                <c:pt idx="5">
                  <c:v>204.37059443604196</c:v>
                </c:pt>
              </c:numCache>
            </c:numRef>
          </c:val>
          <c:extLst>
            <c:ext xmlns:c16="http://schemas.microsoft.com/office/drawing/2014/chart" uri="{C3380CC4-5D6E-409C-BE32-E72D297353CC}">
              <c16:uniqueId val="{00000012-C8F1-48AF-8A8C-849331385CBC}"/>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cs-CZ"/>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List1!$A$2</c:f>
              <c:strCache>
                <c:ptCount val="1"/>
                <c:pt idx="0">
                  <c:v>NP</c:v>
                </c:pt>
              </c:strCache>
            </c:strRef>
          </c:tx>
          <c:spPr>
            <a:solidFill>
              <a:srgbClr val="4472C4"/>
            </a:solidFill>
          </c:spPr>
          <c:invertIfNegative val="0"/>
          <c:dPt>
            <c:idx val="0"/>
            <c:invertIfNegative val="0"/>
            <c:bubble3D val="0"/>
            <c:extLst>
              <c:ext xmlns:c16="http://schemas.microsoft.com/office/drawing/2014/chart" uri="{C3380CC4-5D6E-409C-BE32-E72D297353CC}">
                <c16:uniqueId val="{00000000-DAA1-4B54-B42E-FA1E91BE446F}"/>
              </c:ext>
            </c:extLst>
          </c:dPt>
          <c:dPt>
            <c:idx val="2"/>
            <c:invertIfNegative val="0"/>
            <c:bubble3D val="0"/>
            <c:extLst>
              <c:ext xmlns:c16="http://schemas.microsoft.com/office/drawing/2014/chart" uri="{C3380CC4-5D6E-409C-BE32-E72D297353CC}">
                <c16:uniqueId val="{00000000-200C-4FE2-873D-601E1B9CED86}"/>
              </c:ext>
            </c:extLst>
          </c:dPt>
          <c:dPt>
            <c:idx val="6"/>
            <c:invertIfNegative val="0"/>
            <c:bubble3D val="0"/>
            <c:extLst>
              <c:ext xmlns:c16="http://schemas.microsoft.com/office/drawing/2014/chart" uri="{C3380CC4-5D6E-409C-BE32-E72D297353CC}">
                <c16:uniqueId val="{00000000-20E4-4F8F-8D4C-3FB28C506898}"/>
              </c:ext>
            </c:extLst>
          </c:dPt>
          <c:dPt>
            <c:idx val="7"/>
            <c:invertIfNegative val="0"/>
            <c:bubble3D val="0"/>
            <c:extLst>
              <c:ext xmlns:c16="http://schemas.microsoft.com/office/drawing/2014/chart" uri="{C3380CC4-5D6E-409C-BE32-E72D297353CC}">
                <c16:uniqueId val="{00000001-CDD3-4775-8846-5502ED3CCE20}"/>
              </c:ext>
            </c:extLst>
          </c:dPt>
          <c:dPt>
            <c:idx val="12"/>
            <c:invertIfNegative val="0"/>
            <c:bubble3D val="0"/>
            <c:spPr>
              <a:solidFill>
                <a:srgbClr val="C00000"/>
              </a:solidFill>
            </c:spPr>
            <c:extLst>
              <c:ext xmlns:c16="http://schemas.microsoft.com/office/drawing/2014/chart" uri="{C3380CC4-5D6E-409C-BE32-E72D297353CC}">
                <c16:uniqueId val="{00000000-F2FB-4566-A3E5-61CB6E558099}"/>
              </c:ext>
            </c:extLst>
          </c:dPt>
          <c:dPt>
            <c:idx val="13"/>
            <c:invertIfNegative val="0"/>
            <c:bubble3D val="0"/>
            <c:extLst>
              <c:ext xmlns:c16="http://schemas.microsoft.com/office/drawing/2014/chart" uri="{C3380CC4-5D6E-409C-BE32-E72D297353CC}">
                <c16:uniqueId val="{00000000-4AFF-4ADB-8BAE-0118649E0D40}"/>
              </c:ext>
            </c:extLst>
          </c:dPt>
          <c:dLbls>
            <c:numFmt formatCode="#,##0.0" sourceLinked="0"/>
            <c:spPr>
              <a:noFill/>
              <a:ln>
                <a:noFill/>
              </a:ln>
              <a:effectLst/>
            </c:spPr>
            <c:txPr>
              <a:bodyPr rot="0" vert="horz"/>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List1!$B$1:$P$1</c:f>
              <c:strCache>
                <c:ptCount val="15"/>
                <c:pt idx="0">
                  <c:v>Hl. m. Praha</c:v>
                </c:pt>
                <c:pt idx="1">
                  <c:v>Olomoucký kraj</c:v>
                </c:pt>
                <c:pt idx="2">
                  <c:v>Moravskoslezský kraj</c:v>
                </c:pt>
                <c:pt idx="3">
                  <c:v>Karlovarský kraj</c:v>
                </c:pt>
                <c:pt idx="4">
                  <c:v>ČR</c:v>
                </c:pt>
                <c:pt idx="5">
                  <c:v>Pardubický kraj</c:v>
                </c:pt>
                <c:pt idx="6">
                  <c:v>Jihomoravský kraj</c:v>
                </c:pt>
                <c:pt idx="7">
                  <c:v>Plzeňský kraj</c:v>
                </c:pt>
                <c:pt idx="8">
                  <c:v>Královéhradecký kraj</c:v>
                </c:pt>
                <c:pt idx="9">
                  <c:v>Zlínský kraj</c:v>
                </c:pt>
                <c:pt idx="10">
                  <c:v>Jihočeský kraj</c:v>
                </c:pt>
                <c:pt idx="11">
                  <c:v>Ústecký kraj</c:v>
                </c:pt>
                <c:pt idx="12">
                  <c:v>Liberecký kraj</c:v>
                </c:pt>
                <c:pt idx="13">
                  <c:v>Vysočina</c:v>
                </c:pt>
                <c:pt idx="14">
                  <c:v>Středočeský kraj</c:v>
                </c:pt>
              </c:strCache>
            </c:strRef>
          </c:cat>
          <c:val>
            <c:numRef>
              <c:f>List1!$B$2:$P$2</c:f>
              <c:numCache>
                <c:formatCode>General</c:formatCode>
                <c:ptCount val="15"/>
                <c:pt idx="0">
                  <c:v>272.0212035367843</c:v>
                </c:pt>
                <c:pt idx="1">
                  <c:v>205.68171021377674</c:v>
                </c:pt>
                <c:pt idx="2">
                  <c:v>195.90939724153208</c:v>
                </c:pt>
                <c:pt idx="3">
                  <c:v>193.54695680349258</c:v>
                </c:pt>
                <c:pt idx="4">
                  <c:v>185.10105871029836</c:v>
                </c:pt>
                <c:pt idx="5">
                  <c:v>184.80816032605111</c:v>
                </c:pt>
                <c:pt idx="6">
                  <c:v>178.00402328723555</c:v>
                </c:pt>
                <c:pt idx="7">
                  <c:v>177.93017050631266</c:v>
                </c:pt>
                <c:pt idx="8">
                  <c:v>177.2709529916913</c:v>
                </c:pt>
                <c:pt idx="9">
                  <c:v>170.71734271966398</c:v>
                </c:pt>
                <c:pt idx="10">
                  <c:v>161.96819788526804</c:v>
                </c:pt>
                <c:pt idx="11">
                  <c:v>161.57979899945076</c:v>
                </c:pt>
                <c:pt idx="12">
                  <c:v>159.37253889929565</c:v>
                </c:pt>
                <c:pt idx="13">
                  <c:v>155.71229042185118</c:v>
                </c:pt>
                <c:pt idx="14">
                  <c:v>142.20970321542202</c:v>
                </c:pt>
              </c:numCache>
            </c:numRef>
          </c:val>
          <c:extLst>
            <c:ext xmlns:c16="http://schemas.microsoft.com/office/drawing/2014/chart" uri="{C3380CC4-5D6E-409C-BE32-E72D297353CC}">
              <c16:uniqueId val="{00000001-DAA1-4B54-B42E-FA1E91BE446F}"/>
            </c:ext>
          </c:extLst>
        </c:ser>
        <c:ser>
          <c:idx val="1"/>
          <c:order val="1"/>
          <c:tx>
            <c:strRef>
              <c:f>List1!$A$3</c:f>
              <c:strCache>
                <c:ptCount val="1"/>
              </c:strCache>
            </c:strRef>
          </c:tx>
          <c:spPr>
            <a:solidFill>
              <a:srgbClr val="FFC000"/>
            </a:solidFill>
          </c:spPr>
          <c:invertIfNegative val="0"/>
          <c:dLbls>
            <c:delete val="1"/>
          </c:dLbls>
          <c:cat>
            <c:strRef>
              <c:f>List1!$B$1:$P$1</c:f>
              <c:strCache>
                <c:ptCount val="15"/>
                <c:pt idx="0">
                  <c:v>Hl. m. Praha</c:v>
                </c:pt>
                <c:pt idx="1">
                  <c:v>Olomoucký kraj</c:v>
                </c:pt>
                <c:pt idx="2">
                  <c:v>Moravskoslezský kraj</c:v>
                </c:pt>
                <c:pt idx="3">
                  <c:v>Karlovarský kraj</c:v>
                </c:pt>
                <c:pt idx="4">
                  <c:v>ČR</c:v>
                </c:pt>
                <c:pt idx="5">
                  <c:v>Pardubický kraj</c:v>
                </c:pt>
                <c:pt idx="6">
                  <c:v>Jihomoravský kraj</c:v>
                </c:pt>
                <c:pt idx="7">
                  <c:v>Plzeňský kraj</c:v>
                </c:pt>
                <c:pt idx="8">
                  <c:v>Královéhradecký kraj</c:v>
                </c:pt>
                <c:pt idx="9">
                  <c:v>Zlínský kraj</c:v>
                </c:pt>
                <c:pt idx="10">
                  <c:v>Jihočeský kraj</c:v>
                </c:pt>
                <c:pt idx="11">
                  <c:v>Ústecký kraj</c:v>
                </c:pt>
                <c:pt idx="12">
                  <c:v>Liberecký kraj</c:v>
                </c:pt>
                <c:pt idx="13">
                  <c:v>Vysočina</c:v>
                </c:pt>
                <c:pt idx="14">
                  <c:v>Středočeský kraj</c:v>
                </c:pt>
              </c:strCache>
            </c:strRef>
          </c:cat>
          <c:val>
            <c:numRef>
              <c:f>List1!$B$3:$P$3</c:f>
              <c:numCache>
                <c:formatCode>General</c:formatCode>
                <c:ptCount val="15"/>
                <c:pt idx="4">
                  <c:v>185.10105871029836</c:v>
                </c:pt>
              </c:numCache>
            </c:numRef>
          </c:val>
          <c:extLst>
            <c:ext xmlns:c16="http://schemas.microsoft.com/office/drawing/2014/chart" uri="{C3380CC4-5D6E-409C-BE32-E72D297353CC}">
              <c16:uniqueId val="{00000002-DAA1-4B54-B42E-FA1E91BE446F}"/>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cs-CZ"/>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0D1E-451A-A9DD-77E26A1D775F}"/>
              </c:ext>
            </c:extLst>
          </c:dPt>
          <c:dPt>
            <c:idx val="7"/>
            <c:invertIfNegative val="0"/>
            <c:bubble3D val="0"/>
            <c:spPr>
              <a:solidFill>
                <a:srgbClr val="FF6600"/>
              </a:solidFill>
              <a:ln>
                <a:noFill/>
              </a:ln>
            </c:spPr>
            <c:extLst>
              <c:ext xmlns:c16="http://schemas.microsoft.com/office/drawing/2014/chart" uri="{C3380CC4-5D6E-409C-BE32-E72D297353CC}">
                <c16:uniqueId val="{00000003-0D1E-451A-A9DD-77E26A1D775F}"/>
              </c:ext>
            </c:extLst>
          </c:dPt>
          <c:dPt>
            <c:idx val="8"/>
            <c:invertIfNegative val="0"/>
            <c:bubble3D val="0"/>
            <c:spPr>
              <a:solidFill>
                <a:srgbClr val="FF0000"/>
              </a:solidFill>
              <a:ln>
                <a:noFill/>
              </a:ln>
            </c:spPr>
            <c:extLst>
              <c:ext xmlns:c16="http://schemas.microsoft.com/office/drawing/2014/chart" uri="{C3380CC4-5D6E-409C-BE32-E72D297353CC}">
                <c16:uniqueId val="{00000005-0D1E-451A-A9DD-77E26A1D775F}"/>
              </c:ext>
            </c:extLst>
          </c:dPt>
          <c:dPt>
            <c:idx val="10"/>
            <c:invertIfNegative val="0"/>
            <c:bubble3D val="0"/>
            <c:spPr>
              <a:solidFill>
                <a:srgbClr val="FF0000"/>
              </a:solidFill>
              <a:ln>
                <a:noFill/>
              </a:ln>
            </c:spPr>
            <c:extLst>
              <c:ext xmlns:c16="http://schemas.microsoft.com/office/drawing/2014/chart" uri="{C3380CC4-5D6E-409C-BE32-E72D297353CC}">
                <c16:uniqueId val="{00000007-0D1E-451A-A9DD-77E26A1D775F}"/>
              </c:ext>
            </c:extLst>
          </c:dPt>
          <c:dPt>
            <c:idx val="11"/>
            <c:invertIfNegative val="0"/>
            <c:bubble3D val="0"/>
            <c:spPr>
              <a:solidFill>
                <a:srgbClr val="FF0000"/>
              </a:solidFill>
              <a:ln>
                <a:noFill/>
              </a:ln>
            </c:spPr>
            <c:extLst>
              <c:ext xmlns:c16="http://schemas.microsoft.com/office/drawing/2014/chart" uri="{C3380CC4-5D6E-409C-BE32-E72D297353CC}">
                <c16:uniqueId val="{00000009-0D1E-451A-A9DD-77E26A1D775F}"/>
              </c:ext>
            </c:extLst>
          </c:dPt>
          <c:dPt>
            <c:idx val="12"/>
            <c:invertIfNegative val="0"/>
            <c:bubble3D val="0"/>
            <c:spPr>
              <a:solidFill>
                <a:srgbClr val="FF0000"/>
              </a:solidFill>
              <a:ln>
                <a:noFill/>
              </a:ln>
            </c:spPr>
            <c:extLst>
              <c:ext xmlns:c16="http://schemas.microsoft.com/office/drawing/2014/chart" uri="{C3380CC4-5D6E-409C-BE32-E72D297353CC}">
                <c16:uniqueId val="{0000000B-0D1E-451A-A9DD-77E26A1D775F}"/>
              </c:ext>
            </c:extLst>
          </c:dPt>
          <c:dPt>
            <c:idx val="13"/>
            <c:invertIfNegative val="0"/>
            <c:bubble3D val="0"/>
            <c:spPr>
              <a:solidFill>
                <a:srgbClr val="FF0000"/>
              </a:solidFill>
              <a:ln>
                <a:noFill/>
              </a:ln>
            </c:spPr>
            <c:extLst>
              <c:ext xmlns:c16="http://schemas.microsoft.com/office/drawing/2014/chart" uri="{C3380CC4-5D6E-409C-BE32-E72D297353CC}">
                <c16:uniqueId val="{0000000D-0D1E-451A-A9DD-77E26A1D775F}"/>
              </c:ext>
            </c:extLst>
          </c:dPt>
          <c:dPt>
            <c:idx val="14"/>
            <c:invertIfNegative val="0"/>
            <c:bubble3D val="0"/>
            <c:spPr>
              <a:solidFill>
                <a:srgbClr val="FF0000"/>
              </a:solidFill>
              <a:ln>
                <a:noFill/>
              </a:ln>
            </c:spPr>
            <c:extLst>
              <c:ext xmlns:c16="http://schemas.microsoft.com/office/drawing/2014/chart" uri="{C3380CC4-5D6E-409C-BE32-E72D297353CC}">
                <c16:uniqueId val="{0000000F-0D1E-451A-A9DD-77E26A1D775F}"/>
              </c:ext>
            </c:extLst>
          </c:dPt>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General</c:formatCode>
                <c:ptCount val="9"/>
                <c:pt idx="0">
                  <c:v>2</c:v>
                </c:pt>
                <c:pt idx="1">
                  <c:v>7</c:v>
                </c:pt>
                <c:pt idx="2">
                  <c:v>5</c:v>
                </c:pt>
                <c:pt idx="3">
                  <c:v>2</c:v>
                </c:pt>
                <c:pt idx="4">
                  <c:v>10</c:v>
                </c:pt>
                <c:pt idx="5">
                  <c:v>11</c:v>
                </c:pt>
                <c:pt idx="6">
                  <c:v>19</c:v>
                </c:pt>
                <c:pt idx="7">
                  <c:v>13</c:v>
                </c:pt>
                <c:pt idx="8">
                  <c:v>16</c:v>
                </c:pt>
              </c:numCache>
            </c:numRef>
          </c:val>
          <c:extLst>
            <c:ext xmlns:c16="http://schemas.microsoft.com/office/drawing/2014/chart" uri="{C3380CC4-5D6E-409C-BE32-E72D297353CC}">
              <c16:uniqueId val="{00000010-0D1E-451A-A9DD-77E26A1D775F}"/>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6B1E-47A8-8243-DBB3BBD6C359}"/>
              </c:ext>
            </c:extLst>
          </c:dPt>
          <c:dPt>
            <c:idx val="7"/>
            <c:invertIfNegative val="0"/>
            <c:bubble3D val="0"/>
            <c:spPr>
              <a:solidFill>
                <a:srgbClr val="FF6600"/>
              </a:solidFill>
              <a:ln>
                <a:noFill/>
              </a:ln>
            </c:spPr>
            <c:extLst>
              <c:ext xmlns:c16="http://schemas.microsoft.com/office/drawing/2014/chart" uri="{C3380CC4-5D6E-409C-BE32-E72D297353CC}">
                <c16:uniqueId val="{00000003-6B1E-47A8-8243-DBB3BBD6C359}"/>
              </c:ext>
            </c:extLst>
          </c:dPt>
          <c:dPt>
            <c:idx val="8"/>
            <c:invertIfNegative val="0"/>
            <c:bubble3D val="0"/>
            <c:spPr>
              <a:solidFill>
                <a:srgbClr val="FF0000"/>
              </a:solidFill>
              <a:ln>
                <a:noFill/>
              </a:ln>
            </c:spPr>
            <c:extLst>
              <c:ext xmlns:c16="http://schemas.microsoft.com/office/drawing/2014/chart" uri="{C3380CC4-5D6E-409C-BE32-E72D297353CC}">
                <c16:uniqueId val="{00000005-6B1E-47A8-8243-DBB3BBD6C359}"/>
              </c:ext>
            </c:extLst>
          </c:dPt>
          <c:dPt>
            <c:idx val="10"/>
            <c:invertIfNegative val="0"/>
            <c:bubble3D val="0"/>
            <c:spPr>
              <a:solidFill>
                <a:srgbClr val="FF0000"/>
              </a:solidFill>
              <a:ln>
                <a:noFill/>
              </a:ln>
            </c:spPr>
            <c:extLst>
              <c:ext xmlns:c16="http://schemas.microsoft.com/office/drawing/2014/chart" uri="{C3380CC4-5D6E-409C-BE32-E72D297353CC}">
                <c16:uniqueId val="{00000007-6B1E-47A8-8243-DBB3BBD6C359}"/>
              </c:ext>
            </c:extLst>
          </c:dPt>
          <c:dPt>
            <c:idx val="11"/>
            <c:invertIfNegative val="0"/>
            <c:bubble3D val="0"/>
            <c:spPr>
              <a:solidFill>
                <a:srgbClr val="FF0000"/>
              </a:solidFill>
              <a:ln>
                <a:noFill/>
              </a:ln>
            </c:spPr>
            <c:extLst>
              <c:ext xmlns:c16="http://schemas.microsoft.com/office/drawing/2014/chart" uri="{C3380CC4-5D6E-409C-BE32-E72D297353CC}">
                <c16:uniqueId val="{00000009-6B1E-47A8-8243-DBB3BBD6C359}"/>
              </c:ext>
            </c:extLst>
          </c:dPt>
          <c:dPt>
            <c:idx val="12"/>
            <c:invertIfNegative val="0"/>
            <c:bubble3D val="0"/>
            <c:spPr>
              <a:solidFill>
                <a:srgbClr val="FF0000"/>
              </a:solidFill>
              <a:ln>
                <a:noFill/>
              </a:ln>
            </c:spPr>
            <c:extLst>
              <c:ext xmlns:c16="http://schemas.microsoft.com/office/drawing/2014/chart" uri="{C3380CC4-5D6E-409C-BE32-E72D297353CC}">
                <c16:uniqueId val="{0000000B-6B1E-47A8-8243-DBB3BBD6C359}"/>
              </c:ext>
            </c:extLst>
          </c:dPt>
          <c:dPt>
            <c:idx val="13"/>
            <c:invertIfNegative val="0"/>
            <c:bubble3D val="0"/>
            <c:spPr>
              <a:solidFill>
                <a:srgbClr val="FF0000"/>
              </a:solidFill>
              <a:ln>
                <a:noFill/>
              </a:ln>
            </c:spPr>
            <c:extLst>
              <c:ext xmlns:c16="http://schemas.microsoft.com/office/drawing/2014/chart" uri="{C3380CC4-5D6E-409C-BE32-E72D297353CC}">
                <c16:uniqueId val="{0000000D-6B1E-47A8-8243-DBB3BBD6C359}"/>
              </c:ext>
            </c:extLst>
          </c:dPt>
          <c:dPt>
            <c:idx val="14"/>
            <c:invertIfNegative val="0"/>
            <c:bubble3D val="0"/>
            <c:spPr>
              <a:solidFill>
                <a:srgbClr val="FF0000"/>
              </a:solidFill>
              <a:ln>
                <a:noFill/>
              </a:ln>
            </c:spPr>
            <c:extLst>
              <c:ext xmlns:c16="http://schemas.microsoft.com/office/drawing/2014/chart" uri="{C3380CC4-5D6E-409C-BE32-E72D297353CC}">
                <c16:uniqueId val="{0000000F-6B1E-47A8-8243-DBB3BBD6C359}"/>
              </c:ext>
            </c:extLst>
          </c:dPt>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General</c:formatCode>
                <c:ptCount val="9"/>
                <c:pt idx="0">
                  <c:v>2</c:v>
                </c:pt>
                <c:pt idx="1">
                  <c:v>8</c:v>
                </c:pt>
                <c:pt idx="2">
                  <c:v>1</c:v>
                </c:pt>
                <c:pt idx="3">
                  <c:v>10</c:v>
                </c:pt>
                <c:pt idx="4">
                  <c:v>6</c:v>
                </c:pt>
                <c:pt idx="5">
                  <c:v>17</c:v>
                </c:pt>
                <c:pt idx="6">
                  <c:v>19</c:v>
                </c:pt>
                <c:pt idx="7">
                  <c:v>15</c:v>
                </c:pt>
                <c:pt idx="8">
                  <c:v>7</c:v>
                </c:pt>
              </c:numCache>
            </c:numRef>
          </c:val>
          <c:extLst>
            <c:ext xmlns:c16="http://schemas.microsoft.com/office/drawing/2014/chart" uri="{C3380CC4-5D6E-409C-BE32-E72D297353CC}">
              <c16:uniqueId val="{00000010-6B1E-47A8-8243-DBB3BBD6C359}"/>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rgbClr val="FF9933"/>
              </a:solidFill>
              <a:ln>
                <a:noFill/>
              </a:ln>
            </c:spPr>
            <c:extLst>
              <c:ext xmlns:c16="http://schemas.microsoft.com/office/drawing/2014/chart" uri="{C3380CC4-5D6E-409C-BE32-E72D297353CC}">
                <c16:uniqueId val="{00000001-94C9-412D-8747-E5FFDC846797}"/>
              </c:ext>
            </c:extLst>
          </c:dPt>
          <c:dPt>
            <c:idx val="7"/>
            <c:invertIfNegative val="0"/>
            <c:bubble3D val="0"/>
            <c:spPr>
              <a:solidFill>
                <a:srgbClr val="FF6600"/>
              </a:solidFill>
              <a:ln>
                <a:noFill/>
              </a:ln>
            </c:spPr>
            <c:extLst>
              <c:ext xmlns:c16="http://schemas.microsoft.com/office/drawing/2014/chart" uri="{C3380CC4-5D6E-409C-BE32-E72D297353CC}">
                <c16:uniqueId val="{00000003-94C9-412D-8747-E5FFDC846797}"/>
              </c:ext>
            </c:extLst>
          </c:dPt>
          <c:dPt>
            <c:idx val="8"/>
            <c:invertIfNegative val="0"/>
            <c:bubble3D val="0"/>
            <c:spPr>
              <a:solidFill>
                <a:srgbClr val="FF0000"/>
              </a:solidFill>
              <a:ln>
                <a:noFill/>
              </a:ln>
            </c:spPr>
            <c:extLst>
              <c:ext xmlns:c16="http://schemas.microsoft.com/office/drawing/2014/chart" uri="{C3380CC4-5D6E-409C-BE32-E72D297353CC}">
                <c16:uniqueId val="{00000005-94C9-412D-8747-E5FFDC846797}"/>
              </c:ext>
            </c:extLst>
          </c:dPt>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0</c:formatCode>
                <c:ptCount val="9"/>
                <c:pt idx="0">
                  <c:v>17</c:v>
                </c:pt>
                <c:pt idx="1">
                  <c:v>25</c:v>
                </c:pt>
                <c:pt idx="2">
                  <c:v>37</c:v>
                </c:pt>
                <c:pt idx="3">
                  <c:v>31</c:v>
                </c:pt>
                <c:pt idx="4">
                  <c:v>25</c:v>
                </c:pt>
                <c:pt idx="5">
                  <c:v>31</c:v>
                </c:pt>
                <c:pt idx="6">
                  <c:v>35</c:v>
                </c:pt>
                <c:pt idx="7">
                  <c:v>26</c:v>
                </c:pt>
                <c:pt idx="8">
                  <c:v>49</c:v>
                </c:pt>
              </c:numCache>
            </c:numRef>
          </c:val>
          <c:extLst>
            <c:ext xmlns:c16="http://schemas.microsoft.com/office/drawing/2014/chart" uri="{C3380CC4-5D6E-409C-BE32-E72D297353CC}">
              <c16:uniqueId val="{00000008-94C9-412D-8747-E5FFDC846797}"/>
            </c:ext>
          </c:extLst>
        </c:ser>
        <c:dLbls>
          <c:showLegendKey val="0"/>
          <c:showVal val="0"/>
          <c:showCatName val="0"/>
          <c:showSerName val="0"/>
          <c:showPercent val="0"/>
          <c:showBubbleSize val="0"/>
        </c:dLbls>
        <c:gapWidth val="20"/>
        <c:axId val="46452096"/>
        <c:axId val="46471040"/>
      </c:barChart>
      <c:catAx>
        <c:axId val="4645209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46471040"/>
        <c:crosses val="autoZero"/>
        <c:auto val="1"/>
        <c:lblAlgn val="ctr"/>
        <c:lblOffset val="100"/>
        <c:tickLblSkip val="1"/>
        <c:noMultiLvlLbl val="0"/>
      </c:catAx>
      <c:valAx>
        <c:axId val="46471040"/>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46452096"/>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0AFD-43CC-9867-8DADED202AF2}"/>
              </c:ext>
            </c:extLst>
          </c:dPt>
          <c:dPt>
            <c:idx val="7"/>
            <c:invertIfNegative val="0"/>
            <c:bubble3D val="0"/>
            <c:extLst>
              <c:ext xmlns:c16="http://schemas.microsoft.com/office/drawing/2014/chart" uri="{C3380CC4-5D6E-409C-BE32-E72D297353CC}">
                <c16:uniqueId val="{00000001-0AFD-43CC-9867-8DADED202AF2}"/>
              </c:ext>
            </c:extLst>
          </c:dPt>
          <c:dPt>
            <c:idx val="8"/>
            <c:invertIfNegative val="0"/>
            <c:bubble3D val="0"/>
            <c:extLst>
              <c:ext xmlns:c16="http://schemas.microsoft.com/office/drawing/2014/chart" uri="{C3380CC4-5D6E-409C-BE32-E72D297353CC}">
                <c16:uniqueId val="{00000002-0AFD-43CC-9867-8DADED202AF2}"/>
              </c:ext>
            </c:extLst>
          </c:dPt>
          <c:dPt>
            <c:idx val="10"/>
            <c:invertIfNegative val="0"/>
            <c:bubble3D val="0"/>
            <c:extLst>
              <c:ext xmlns:c16="http://schemas.microsoft.com/office/drawing/2014/chart" uri="{C3380CC4-5D6E-409C-BE32-E72D297353CC}">
                <c16:uniqueId val="{00000003-0AFD-43CC-9867-8DADED202AF2}"/>
              </c:ext>
            </c:extLst>
          </c:dPt>
          <c:dPt>
            <c:idx val="11"/>
            <c:invertIfNegative val="0"/>
            <c:bubble3D val="0"/>
            <c:extLst>
              <c:ext xmlns:c16="http://schemas.microsoft.com/office/drawing/2014/chart" uri="{C3380CC4-5D6E-409C-BE32-E72D297353CC}">
                <c16:uniqueId val="{00000004-0AFD-43CC-9867-8DADED202AF2}"/>
              </c:ext>
            </c:extLst>
          </c:dPt>
          <c:dPt>
            <c:idx val="12"/>
            <c:invertIfNegative val="0"/>
            <c:bubble3D val="0"/>
            <c:extLst>
              <c:ext xmlns:c16="http://schemas.microsoft.com/office/drawing/2014/chart" uri="{C3380CC4-5D6E-409C-BE32-E72D297353CC}">
                <c16:uniqueId val="{00000005-0AFD-43CC-9867-8DADED202AF2}"/>
              </c:ext>
            </c:extLst>
          </c:dPt>
          <c:dPt>
            <c:idx val="13"/>
            <c:invertIfNegative val="0"/>
            <c:bubble3D val="0"/>
            <c:extLst>
              <c:ext xmlns:c16="http://schemas.microsoft.com/office/drawing/2014/chart" uri="{C3380CC4-5D6E-409C-BE32-E72D297353CC}">
                <c16:uniqueId val="{00000006-0AFD-43CC-9867-8DADED202AF2}"/>
              </c:ext>
            </c:extLst>
          </c:dPt>
          <c:dPt>
            <c:idx val="14"/>
            <c:invertIfNegative val="0"/>
            <c:bubble3D val="0"/>
            <c:extLst>
              <c:ext xmlns:c16="http://schemas.microsoft.com/office/drawing/2014/chart" uri="{C3380CC4-5D6E-409C-BE32-E72D297353CC}">
                <c16:uniqueId val="{00000007-0AFD-43CC-9867-8DADED202AF2}"/>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List1!$B$2:$B$10</c:f>
              <c:numCache>
                <c:formatCode>0</c:formatCode>
                <c:ptCount val="9"/>
                <c:pt idx="0">
                  <c:v>4</c:v>
                </c:pt>
                <c:pt idx="1">
                  <c:v>11</c:v>
                </c:pt>
                <c:pt idx="2">
                  <c:v>9</c:v>
                </c:pt>
                <c:pt idx="3">
                  <c:v>8</c:v>
                </c:pt>
                <c:pt idx="4">
                  <c:v>8</c:v>
                </c:pt>
                <c:pt idx="5">
                  <c:v>17</c:v>
                </c:pt>
                <c:pt idx="6">
                  <c:v>16</c:v>
                </c:pt>
                <c:pt idx="7">
                  <c:v>8</c:v>
                </c:pt>
                <c:pt idx="8">
                  <c:v>17</c:v>
                </c:pt>
              </c:numCache>
            </c:numRef>
          </c:val>
          <c:extLst>
            <c:ext xmlns:c16="http://schemas.microsoft.com/office/drawing/2014/chart" uri="{C3380CC4-5D6E-409C-BE32-E72D297353CC}">
              <c16:uniqueId val="{00000008-0AFD-43CC-9867-8DADED202AF2}"/>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List1!$A$2:$A$10</c:f>
              <c:strCache>
                <c:ptCount val="9"/>
                <c:pt idx="0">
                  <c:v>do 34</c:v>
                </c:pt>
                <c:pt idx="1">
                  <c:v>35-39</c:v>
                </c:pt>
                <c:pt idx="2">
                  <c:v>40-44</c:v>
                </c:pt>
                <c:pt idx="3">
                  <c:v>45-49</c:v>
                </c:pt>
                <c:pt idx="4">
                  <c:v>50-54</c:v>
                </c:pt>
                <c:pt idx="5">
                  <c:v>55-59</c:v>
                </c:pt>
                <c:pt idx="6">
                  <c:v>60-64</c:v>
                </c:pt>
                <c:pt idx="7">
                  <c:v>65-69</c:v>
                </c:pt>
                <c:pt idx="8">
                  <c:v>70 a více</c:v>
                </c:pt>
              </c:strCache>
            </c:strRef>
          </c:cat>
          <c:val>
            <c:numRef>
              <c:f>List1!$C$2:$C$10</c:f>
              <c:numCache>
                <c:formatCode>0</c:formatCode>
                <c:ptCount val="9"/>
                <c:pt idx="0">
                  <c:v>13</c:v>
                </c:pt>
                <c:pt idx="1">
                  <c:v>14</c:v>
                </c:pt>
                <c:pt idx="2">
                  <c:v>28</c:v>
                </c:pt>
                <c:pt idx="3">
                  <c:v>23</c:v>
                </c:pt>
                <c:pt idx="4">
                  <c:v>17</c:v>
                </c:pt>
                <c:pt idx="5">
                  <c:v>14</c:v>
                </c:pt>
                <c:pt idx="6">
                  <c:v>19</c:v>
                </c:pt>
                <c:pt idx="7">
                  <c:v>18</c:v>
                </c:pt>
                <c:pt idx="8">
                  <c:v>32</c:v>
                </c:pt>
              </c:numCache>
            </c:numRef>
          </c:val>
          <c:extLst>
            <c:ext xmlns:c16="http://schemas.microsoft.com/office/drawing/2014/chart" uri="{C3380CC4-5D6E-409C-BE32-E72D297353CC}">
              <c16:uniqueId val="{00000009-0AFD-43CC-9867-8DADED202AF2}"/>
            </c:ext>
          </c:extLst>
        </c:ser>
        <c:dLbls>
          <c:showLegendKey val="0"/>
          <c:showVal val="0"/>
          <c:showCatName val="0"/>
          <c:showSerName val="0"/>
          <c:showPercent val="0"/>
          <c:showBubbleSize val="0"/>
        </c:dLbls>
        <c:gapWidth val="20"/>
        <c:overlap val="100"/>
        <c:axId val="71256704"/>
        <c:axId val="71561984"/>
      </c:barChart>
      <c:catAx>
        <c:axId val="712567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71561984"/>
        <c:crosses val="autoZero"/>
        <c:auto val="1"/>
        <c:lblAlgn val="ctr"/>
        <c:lblOffset val="100"/>
        <c:noMultiLvlLbl val="0"/>
      </c:catAx>
      <c:valAx>
        <c:axId val="71561984"/>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spPr>
          <a:ln>
            <a:solidFill>
              <a:schemeClr val="tx1"/>
            </a:solidFill>
          </a:ln>
        </c:spPr>
        <c:crossAx val="71256704"/>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Sheet1!$B$2:$F$2</c:f>
              <c:numCache>
                <c:formatCode>General</c:formatCode>
                <c:ptCount val="5"/>
                <c:pt idx="0">
                  <c:v>0.6915</c:v>
                </c:pt>
                <c:pt idx="1">
                  <c:v>0.83860000000000001</c:v>
                </c:pt>
                <c:pt idx="2">
                  <c:v>0.81279999999999997</c:v>
                </c:pt>
                <c:pt idx="3">
                  <c:v>0.59399999999999997</c:v>
                </c:pt>
              </c:numCache>
            </c:numRef>
          </c:val>
          <c:smooth val="0"/>
          <c:extLst>
            <c:ext xmlns:c16="http://schemas.microsoft.com/office/drawing/2014/chart" uri="{C3380CC4-5D6E-409C-BE32-E72D297353CC}">
              <c16:uniqueId val="{00000000-5453-481E-ABC2-CF63D94E25A0}"/>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Sheet1!$B$3:$F$3</c:f>
              <c:numCache>
                <c:formatCode>General</c:formatCode>
                <c:ptCount val="5"/>
                <c:pt idx="0">
                  <c:v>0.74719999999999998</c:v>
                </c:pt>
                <c:pt idx="1">
                  <c:v>0.98470000000000002</c:v>
                </c:pt>
                <c:pt idx="2">
                  <c:v>0.83040000000000003</c:v>
                </c:pt>
                <c:pt idx="3">
                  <c:v>0.48899999999999999</c:v>
                </c:pt>
              </c:numCache>
            </c:numRef>
          </c:val>
          <c:smooth val="0"/>
          <c:extLst>
            <c:ext xmlns:c16="http://schemas.microsoft.com/office/drawing/2014/chart" uri="{C3380CC4-5D6E-409C-BE32-E72D297353CC}">
              <c16:uniqueId val="{00000001-5453-481E-ABC2-CF63D94E25A0}"/>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Sheet1!$B$4:$F$4</c:f>
              <c:numCache>
                <c:formatCode>General</c:formatCode>
                <c:ptCount val="5"/>
                <c:pt idx="0">
                  <c:v>0.82230000000000003</c:v>
                </c:pt>
                <c:pt idx="1">
                  <c:v>0.98819999999999997</c:v>
                </c:pt>
                <c:pt idx="2">
                  <c:v>0.87549999999999994</c:v>
                </c:pt>
                <c:pt idx="3">
                  <c:v>0.67469999999999997</c:v>
                </c:pt>
              </c:numCache>
            </c:numRef>
          </c:val>
          <c:smooth val="0"/>
          <c:extLst>
            <c:ext xmlns:c16="http://schemas.microsoft.com/office/drawing/2014/chart" uri="{C3380CC4-5D6E-409C-BE32-E72D297353CC}">
              <c16:uniqueId val="{00000002-5453-481E-ABC2-CF63D94E25A0}"/>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Sheet1!$B$5:$F$5</c:f>
              <c:numCache>
                <c:formatCode>General</c:formatCode>
                <c:ptCount val="5"/>
                <c:pt idx="0">
                  <c:v>0.88200000000000001</c:v>
                </c:pt>
                <c:pt idx="1">
                  <c:v>0.99370000000000003</c:v>
                </c:pt>
                <c:pt idx="2">
                  <c:v>0.93479999999999996</c:v>
                </c:pt>
                <c:pt idx="3">
                  <c:v>0.63759999999999994</c:v>
                </c:pt>
              </c:numCache>
            </c:numRef>
          </c:val>
          <c:smooth val="0"/>
          <c:extLst>
            <c:ext xmlns:c16="http://schemas.microsoft.com/office/drawing/2014/chart" uri="{C3380CC4-5D6E-409C-BE32-E72D297353CC}">
              <c16:uniqueId val="{00000003-5453-481E-ABC2-CF63D94E25A0}"/>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5453-481E-ABC2-CF63D94E25A0}"/>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5453-481E-ABC2-CF63D94E25A0}"/>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5453-481E-ABC2-CF63D94E25A0}"/>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5453-481E-ABC2-CF63D94E25A0}"/>
              </c:ext>
            </c:extLst>
          </c:dPt>
          <c:cat>
            <c:strRef>
              <c:f>Sheet1!$B$1:$F$1</c:f>
              <c:strCache>
                <c:ptCount val="5"/>
                <c:pt idx="0">
                  <c:v>all</c:v>
                </c:pt>
                <c:pt idx="1">
                  <c:v>I</c:v>
                </c:pt>
                <c:pt idx="2">
                  <c:v>II</c:v>
                </c:pt>
                <c:pt idx="3">
                  <c:v>III</c:v>
                </c:pt>
                <c:pt idx="4">
                  <c:v>IV</c:v>
                </c:pt>
              </c:strCache>
            </c:strRef>
          </c:cat>
          <c:val>
            <c:numRef>
              <c:f>Sheet1!$B$6:$F$6</c:f>
              <c:numCache>
                <c:formatCode>General</c:formatCode>
                <c:ptCount val="5"/>
                <c:pt idx="0">
                  <c:v>0.8659</c:v>
                </c:pt>
                <c:pt idx="1">
                  <c:v>0.97709999999999997</c:v>
                </c:pt>
                <c:pt idx="2">
                  <c:v>0.90249999999999997</c:v>
                </c:pt>
                <c:pt idx="3">
                  <c:v>0.57879999999999998</c:v>
                </c:pt>
              </c:numCache>
            </c:numRef>
          </c:val>
          <c:smooth val="0"/>
          <c:extLst>
            <c:ext xmlns:c16="http://schemas.microsoft.com/office/drawing/2014/chart" uri="{C3380CC4-5D6E-409C-BE32-E72D297353CC}">
              <c16:uniqueId val="{00000008-5453-481E-ABC2-CF63D94E25A0}"/>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5453-481E-ABC2-CF63D94E25A0}"/>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5453-481E-ABC2-CF63D94E25A0}"/>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5453-481E-ABC2-CF63D94E25A0}"/>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5453-481E-ABC2-CF63D94E25A0}"/>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5453-481E-ABC2-CF63D94E25A0}"/>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5453-481E-ABC2-CF63D94E25A0}"/>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5453-481E-ABC2-CF63D94E25A0}"/>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5453-481E-ABC2-CF63D94E25A0}"/>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5453-481E-ABC2-CF63D94E25A0}"/>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5453-481E-ABC2-CF63D94E25A0}"/>
              </c:ext>
            </c:extLst>
          </c:dPt>
          <c:cat>
            <c:strRef>
              <c:f>Sheet1!$B$1:$F$1</c:f>
              <c:strCache>
                <c:ptCount val="5"/>
                <c:pt idx="0">
                  <c:v>all</c:v>
                </c:pt>
                <c:pt idx="1">
                  <c:v>I</c:v>
                </c:pt>
                <c:pt idx="2">
                  <c:v>II</c:v>
                </c:pt>
                <c:pt idx="3">
                  <c:v>III</c:v>
                </c:pt>
                <c:pt idx="4">
                  <c:v>IV</c:v>
                </c:pt>
              </c:strCache>
            </c:strRef>
          </c:cat>
          <c:val>
            <c:numRef>
              <c:f>Sheet1!$B$7:$F$7</c:f>
              <c:numCache>
                <c:formatCode>General</c:formatCode>
                <c:ptCount val="5"/>
                <c:pt idx="0">
                  <c:v>0.89390000000000003</c:v>
                </c:pt>
                <c:pt idx="1">
                  <c:v>0.99239999999999995</c:v>
                </c:pt>
                <c:pt idx="2">
                  <c:v>0.90339999999999998</c:v>
                </c:pt>
                <c:pt idx="3">
                  <c:v>0.64119999999999999</c:v>
                </c:pt>
              </c:numCache>
            </c:numRef>
          </c:val>
          <c:smooth val="0"/>
          <c:extLst>
            <c:ext xmlns:c16="http://schemas.microsoft.com/office/drawing/2014/chart" uri="{C3380CC4-5D6E-409C-BE32-E72D297353CC}">
              <c16:uniqueId val="{00000013-5453-481E-ABC2-CF63D94E25A0}"/>
            </c:ext>
          </c:extLst>
        </c:ser>
        <c:dLbls>
          <c:showLegendKey val="0"/>
          <c:showVal val="0"/>
          <c:showCatName val="0"/>
          <c:showSerName val="0"/>
          <c:showPercent val="0"/>
          <c:showBubbleSize val="0"/>
        </c:dLbls>
        <c:marker val="1"/>
        <c:smooth val="0"/>
        <c:axId val="445860360"/>
        <c:axId val="445857224"/>
      </c:lineChart>
      <c:catAx>
        <c:axId val="445860360"/>
        <c:scaling>
          <c:orientation val="minMax"/>
        </c:scaling>
        <c:delete val="0"/>
        <c:axPos val="b"/>
        <c:numFmt formatCode="General" sourceLinked="1"/>
        <c:majorTickMark val="none"/>
        <c:minorTickMark val="none"/>
        <c:tickLblPos val="none"/>
        <c:spPr>
          <a:ln w="3175">
            <a:solidFill>
              <a:schemeClr val="tx1"/>
            </a:solidFill>
            <a:prstDash val="solid"/>
          </a:ln>
        </c:spPr>
        <c:crossAx val="445857224"/>
        <c:crosses val="autoZero"/>
        <c:auto val="1"/>
        <c:lblAlgn val="ctr"/>
        <c:lblOffset val="100"/>
        <c:tickLblSkip val="1"/>
        <c:tickMarkSkip val="1"/>
        <c:noMultiLvlLbl val="0"/>
      </c:catAx>
      <c:valAx>
        <c:axId val="445857224"/>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60360"/>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Lékař-všechny pojišťovny</c:v>
                </c:pt>
              </c:strCache>
            </c:strRef>
          </c:tx>
          <c:spPr>
            <a:ln w="38100">
              <a:solidFill>
                <a:schemeClr val="accent1"/>
              </a:solidFill>
              <a:prstDash val="solid"/>
            </a:ln>
          </c:spPr>
          <c:marker>
            <c:symbol val="none"/>
          </c:marker>
          <c:cat>
            <c:strRef>
              <c:f>List3!$A$2:$A$10</c:f>
              <c:strCache>
                <c:ptCount val="9"/>
                <c:pt idx="0">
                  <c:v>Pod 34</c:v>
                </c:pt>
                <c:pt idx="1">
                  <c:v>35-39</c:v>
                </c:pt>
                <c:pt idx="2">
                  <c:v>40-44</c:v>
                </c:pt>
                <c:pt idx="3">
                  <c:v>45-49</c:v>
                </c:pt>
                <c:pt idx="4">
                  <c:v>50-54</c:v>
                </c:pt>
                <c:pt idx="5">
                  <c:v>55-59</c:v>
                </c:pt>
                <c:pt idx="6">
                  <c:v>60-64</c:v>
                </c:pt>
                <c:pt idx="7">
                  <c:v>65-69</c:v>
                </c:pt>
                <c:pt idx="8">
                  <c:v>70 a více</c:v>
                </c:pt>
              </c:strCache>
            </c:strRef>
          </c:cat>
          <c:val>
            <c:numRef>
              <c:f>List3!$B$2:$B$10</c:f>
              <c:numCache>
                <c:formatCode>0.00</c:formatCode>
                <c:ptCount val="9"/>
                <c:pt idx="0">
                  <c:v>5.549510337323178</c:v>
                </c:pt>
                <c:pt idx="1">
                  <c:v>7.3993471164309028</c:v>
                </c:pt>
                <c:pt idx="2">
                  <c:v>11.425462459194776</c:v>
                </c:pt>
                <c:pt idx="3">
                  <c:v>9.4668117519042436</c:v>
                </c:pt>
                <c:pt idx="4">
                  <c:v>14.145810663764962</c:v>
                </c:pt>
                <c:pt idx="5">
                  <c:v>12.948857453754082</c:v>
                </c:pt>
                <c:pt idx="6">
                  <c:v>10.228509249183896</c:v>
                </c:pt>
                <c:pt idx="7">
                  <c:v>11.425462459194776</c:v>
                </c:pt>
                <c:pt idx="8">
                  <c:v>17.410228509249183</c:v>
                </c:pt>
              </c:numCache>
            </c:numRef>
          </c:val>
          <c:smooth val="0"/>
          <c:extLst>
            <c:ext xmlns:c16="http://schemas.microsoft.com/office/drawing/2014/chart" uri="{C3380CC4-5D6E-409C-BE32-E72D297353CC}">
              <c16:uniqueId val="{00000000-D669-465A-B392-82504C565244}"/>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cs-CZ"/>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cs-CZ"/>
          </a:p>
        </c:txPr>
        <c:crossAx val="339629152"/>
        <c:crosses val="autoZero"/>
        <c:crossBetween val="between"/>
      </c:valAx>
      <c:spPr>
        <a:noFill/>
        <a:ln w="25399">
          <a:noFill/>
        </a:ln>
      </c:spPr>
    </c:plotArea>
    <c:legend>
      <c:legendPos val="t"/>
      <c:layout>
        <c:manualLayout>
          <c:xMode val="edge"/>
          <c:yMode val="edge"/>
          <c:x val="0.14537795353513464"/>
          <c:y val="0.73799367080166667"/>
          <c:w val="0.68539535358857806"/>
          <c:h val="5.6100188809017099E-2"/>
        </c:manualLayout>
      </c:layout>
      <c:overlay val="0"/>
      <c:txPr>
        <a:bodyPr/>
        <a:lstStyle/>
        <a:p>
          <a:pPr>
            <a:defRPr sz="1050"/>
          </a:pPr>
          <a:endParaRPr lang="cs-CZ"/>
        </a:p>
      </c:txPr>
    </c:legend>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cs-CZ"/>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320522290493224E-2"/>
          <c:y val="8.5977506866250136E-2"/>
          <c:w val="0.90600328200177138"/>
          <c:h val="0.90121645204404144"/>
        </c:manualLayout>
      </c:layout>
      <c:barChart>
        <c:barDir val="bar"/>
        <c:grouping val="percentStacked"/>
        <c:varyColors val="0"/>
        <c:ser>
          <c:idx val="0"/>
          <c:order val="0"/>
          <c:tx>
            <c:strRef>
              <c:f>List1!$B$1</c:f>
              <c:strCache>
                <c:ptCount val="1"/>
                <c:pt idx="0">
                  <c:v>do 59</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numCache>
            </c:numRef>
          </c:cat>
          <c:val>
            <c:numRef>
              <c:f>List1!$B$2:$B$25</c:f>
              <c:numCache>
                <c:formatCode>0.0%</c:formatCode>
                <c:ptCount val="24"/>
                <c:pt idx="0">
                  <c:v>0.4</c:v>
                </c:pt>
                <c:pt idx="1">
                  <c:v>0.43529411764705883</c:v>
                </c:pt>
                <c:pt idx="2">
                  <c:v>0.45454545454545453</c:v>
                </c:pt>
                <c:pt idx="3">
                  <c:v>0.45714285714285713</c:v>
                </c:pt>
                <c:pt idx="4">
                  <c:v>0.5</c:v>
                </c:pt>
                <c:pt idx="5">
                  <c:v>0.51851851851851849</c:v>
                </c:pt>
                <c:pt idx="6">
                  <c:v>0.56097560975609762</c:v>
                </c:pt>
                <c:pt idx="7">
                  <c:v>0.5625</c:v>
                </c:pt>
                <c:pt idx="8">
                  <c:v>0.56716417910447758</c:v>
                </c:pt>
                <c:pt idx="9">
                  <c:v>0.57692307692307687</c:v>
                </c:pt>
                <c:pt idx="10">
                  <c:v>0.60147601476014756</c:v>
                </c:pt>
                <c:pt idx="11">
                  <c:v>0.61111111111111116</c:v>
                </c:pt>
                <c:pt idx="12">
                  <c:v>0.6333333333333333</c:v>
                </c:pt>
                <c:pt idx="13">
                  <c:v>0.63636363636363635</c:v>
                </c:pt>
                <c:pt idx="14">
                  <c:v>0.66666666666666663</c:v>
                </c:pt>
                <c:pt idx="15">
                  <c:v>0.6785714285714286</c:v>
                </c:pt>
                <c:pt idx="16">
                  <c:v>0.68</c:v>
                </c:pt>
                <c:pt idx="17">
                  <c:v>0.73913043478260865</c:v>
                </c:pt>
                <c:pt idx="18">
                  <c:v>0.75</c:v>
                </c:pt>
                <c:pt idx="19">
                  <c:v>0.75</c:v>
                </c:pt>
                <c:pt idx="20">
                  <c:v>0.76</c:v>
                </c:pt>
                <c:pt idx="21">
                  <c:v>0.8</c:v>
                </c:pt>
                <c:pt idx="22">
                  <c:v>0.93055555555555558</c:v>
                </c:pt>
                <c:pt idx="23">
                  <c:v>1</c:v>
                </c:pt>
              </c:numCache>
            </c:numRef>
          </c:val>
          <c:extLst>
            <c:ext xmlns:c16="http://schemas.microsoft.com/office/drawing/2014/chart" uri="{C3380CC4-5D6E-409C-BE32-E72D297353CC}">
              <c16:uniqueId val="{00000000-9E66-4268-AA32-CA59B3C4BABB}"/>
            </c:ext>
          </c:extLst>
        </c:ser>
        <c:ser>
          <c:idx val="1"/>
          <c:order val="1"/>
          <c:tx>
            <c:strRef>
              <c:f>List1!$C$1</c:f>
              <c:strCache>
                <c:ptCount val="1"/>
                <c:pt idx="0">
                  <c:v>60-64</c:v>
                </c:pt>
              </c:strCache>
            </c:strRef>
          </c:tx>
          <c:spPr>
            <a:solidFill>
              <a:srgbClr val="FFFF00"/>
            </a:solidFill>
            <a:ln>
              <a:noFill/>
            </a:ln>
            <a:effectLst/>
          </c:spPr>
          <c:invertIfNegative val="0"/>
          <c:dLbls>
            <c:dLbl>
              <c:idx val="15"/>
              <c:delete val="1"/>
              <c:extLst>
                <c:ext xmlns:c15="http://schemas.microsoft.com/office/drawing/2012/chart" uri="{CE6537A1-D6FC-4f65-9D91-7224C49458BB}"/>
                <c:ext xmlns:c16="http://schemas.microsoft.com/office/drawing/2014/chart" uri="{C3380CC4-5D6E-409C-BE32-E72D297353CC}">
                  <c16:uniqueId val="{00000004-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numCache>
            </c:numRef>
          </c:cat>
          <c:val>
            <c:numRef>
              <c:f>List1!$C$2:$C$25</c:f>
              <c:numCache>
                <c:formatCode>0.0%</c:formatCode>
                <c:ptCount val="24"/>
                <c:pt idx="0">
                  <c:v>6.6666666666666666E-2</c:v>
                </c:pt>
                <c:pt idx="1">
                  <c:v>0.22352941176470589</c:v>
                </c:pt>
                <c:pt idx="2">
                  <c:v>0.18181818181818182</c:v>
                </c:pt>
                <c:pt idx="3">
                  <c:v>0.17142857142857143</c:v>
                </c:pt>
                <c:pt idx="4">
                  <c:v>0.25</c:v>
                </c:pt>
                <c:pt idx="5">
                  <c:v>7.407407407407407E-2</c:v>
                </c:pt>
                <c:pt idx="6">
                  <c:v>0.12195121951219512</c:v>
                </c:pt>
                <c:pt idx="7">
                  <c:v>0.1875</c:v>
                </c:pt>
                <c:pt idx="8">
                  <c:v>0.11940298507462686</c:v>
                </c:pt>
                <c:pt idx="9">
                  <c:v>0.11538461538461539</c:v>
                </c:pt>
                <c:pt idx="10">
                  <c:v>0.12915129151291513</c:v>
                </c:pt>
                <c:pt idx="11">
                  <c:v>0.1111111111111111</c:v>
                </c:pt>
                <c:pt idx="12">
                  <c:v>0</c:v>
                </c:pt>
                <c:pt idx="13">
                  <c:v>0.18181818181818182</c:v>
                </c:pt>
                <c:pt idx="14">
                  <c:v>0</c:v>
                </c:pt>
                <c:pt idx="15">
                  <c:v>3.5714285714285712E-2</c:v>
                </c:pt>
                <c:pt idx="16">
                  <c:v>0</c:v>
                </c:pt>
                <c:pt idx="17">
                  <c:v>4.3478260869565216E-2</c:v>
                </c:pt>
                <c:pt idx="18">
                  <c:v>5.3571428571428568E-2</c:v>
                </c:pt>
                <c:pt idx="19">
                  <c:v>0.125</c:v>
                </c:pt>
                <c:pt idx="20">
                  <c:v>0.04</c:v>
                </c:pt>
                <c:pt idx="21">
                  <c:v>6.6666666666666666E-2</c:v>
                </c:pt>
                <c:pt idx="22">
                  <c:v>2.7777777777777776E-2</c:v>
                </c:pt>
                <c:pt idx="23">
                  <c:v>0</c:v>
                </c:pt>
              </c:numCache>
            </c:numRef>
          </c:val>
          <c:extLst>
            <c:ext xmlns:c16="http://schemas.microsoft.com/office/drawing/2014/chart" uri="{C3380CC4-5D6E-409C-BE32-E72D297353CC}">
              <c16:uniqueId val="{00000001-9E66-4268-AA32-CA59B3C4BABB}"/>
            </c:ext>
          </c:extLst>
        </c:ser>
        <c:ser>
          <c:idx val="2"/>
          <c:order val="2"/>
          <c:tx>
            <c:strRef>
              <c:f>List1!$D$1</c:f>
              <c:strCache>
                <c:ptCount val="1"/>
                <c:pt idx="0">
                  <c:v>65-69</c:v>
                </c:pt>
              </c:strCache>
            </c:strRef>
          </c:tx>
          <c:spPr>
            <a:solidFill>
              <a:srgbClr val="FF9933"/>
            </a:solidFill>
            <a:ln>
              <a:noFill/>
            </a:ln>
            <a:effectLst/>
          </c:spPr>
          <c:invertIfNegative val="0"/>
          <c:dLbls>
            <c:dLbl>
              <c:idx val="19"/>
              <c:delete val="1"/>
              <c:extLst>
                <c:ext xmlns:c15="http://schemas.microsoft.com/office/drawing/2012/chart" uri="{CE6537A1-D6FC-4f65-9D91-7224C49458BB}"/>
                <c:ext xmlns:c16="http://schemas.microsoft.com/office/drawing/2014/chart" uri="{C3380CC4-5D6E-409C-BE32-E72D297353CC}">
                  <c16:uniqueId val="{00000005-9E66-4268-AA32-CA59B3C4BAB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numCache>
            </c:numRef>
          </c:cat>
          <c:val>
            <c:numRef>
              <c:f>List1!$D$2:$D$25</c:f>
              <c:numCache>
                <c:formatCode>0.0%</c:formatCode>
                <c:ptCount val="24"/>
                <c:pt idx="0">
                  <c:v>0.2</c:v>
                </c:pt>
                <c:pt idx="1">
                  <c:v>0.15294117647058825</c:v>
                </c:pt>
                <c:pt idx="2">
                  <c:v>0.18181818181818182</c:v>
                </c:pt>
                <c:pt idx="3">
                  <c:v>0.11428571428571428</c:v>
                </c:pt>
                <c:pt idx="4">
                  <c:v>0.125</c:v>
                </c:pt>
                <c:pt idx="5">
                  <c:v>0.14814814814814814</c:v>
                </c:pt>
                <c:pt idx="6">
                  <c:v>0.1951219512195122</c:v>
                </c:pt>
                <c:pt idx="7">
                  <c:v>0.1875</c:v>
                </c:pt>
                <c:pt idx="8">
                  <c:v>0.14925373134328357</c:v>
                </c:pt>
                <c:pt idx="9">
                  <c:v>7.6923076923076927E-2</c:v>
                </c:pt>
                <c:pt idx="10">
                  <c:v>9.2250922509225092E-2</c:v>
                </c:pt>
                <c:pt idx="11">
                  <c:v>0.16666666666666666</c:v>
                </c:pt>
                <c:pt idx="12">
                  <c:v>0.2</c:v>
                </c:pt>
                <c:pt idx="13">
                  <c:v>0</c:v>
                </c:pt>
                <c:pt idx="14">
                  <c:v>0.16666666666666666</c:v>
                </c:pt>
                <c:pt idx="15">
                  <c:v>3.5714285714285712E-2</c:v>
                </c:pt>
                <c:pt idx="16">
                  <c:v>0.16</c:v>
                </c:pt>
                <c:pt idx="17">
                  <c:v>4.3478260869565216E-2</c:v>
                </c:pt>
                <c:pt idx="18">
                  <c:v>8.9285714285714288E-2</c:v>
                </c:pt>
                <c:pt idx="19">
                  <c:v>0</c:v>
                </c:pt>
                <c:pt idx="20">
                  <c:v>0.08</c:v>
                </c:pt>
                <c:pt idx="21">
                  <c:v>0</c:v>
                </c:pt>
                <c:pt idx="22">
                  <c:v>2.7777777777777776E-2</c:v>
                </c:pt>
                <c:pt idx="23">
                  <c:v>0</c:v>
                </c:pt>
              </c:numCache>
            </c:numRef>
          </c:val>
          <c:extLst>
            <c:ext xmlns:c16="http://schemas.microsoft.com/office/drawing/2014/chart" uri="{C3380CC4-5D6E-409C-BE32-E72D297353CC}">
              <c16:uniqueId val="{00000002-9E66-4268-AA32-CA59B3C4BABB}"/>
            </c:ext>
          </c:extLst>
        </c:ser>
        <c:ser>
          <c:idx val="3"/>
          <c:order val="3"/>
          <c:tx>
            <c:strRef>
              <c:f>List1!$E$1</c:f>
              <c:strCache>
                <c:ptCount val="1"/>
                <c:pt idx="0">
                  <c:v>70 a více</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numCache>
            </c:numRef>
          </c:cat>
          <c:val>
            <c:numRef>
              <c:f>List1!$E$2:$E$25</c:f>
              <c:numCache>
                <c:formatCode>0.0%</c:formatCode>
                <c:ptCount val="24"/>
                <c:pt idx="0">
                  <c:v>0.33333333333333331</c:v>
                </c:pt>
                <c:pt idx="1">
                  <c:v>0.18823529411764706</c:v>
                </c:pt>
                <c:pt idx="2">
                  <c:v>0.18181818181818182</c:v>
                </c:pt>
                <c:pt idx="3">
                  <c:v>0.25714285714285712</c:v>
                </c:pt>
                <c:pt idx="4">
                  <c:v>0.125</c:v>
                </c:pt>
                <c:pt idx="5">
                  <c:v>0.25925925925925924</c:v>
                </c:pt>
                <c:pt idx="6">
                  <c:v>0.12195121951219512</c:v>
                </c:pt>
                <c:pt idx="7">
                  <c:v>6.25E-2</c:v>
                </c:pt>
                <c:pt idx="8">
                  <c:v>0.16417910447761194</c:v>
                </c:pt>
                <c:pt idx="9">
                  <c:v>0.23076923076923078</c:v>
                </c:pt>
                <c:pt idx="10">
                  <c:v>0.17712177121771217</c:v>
                </c:pt>
                <c:pt idx="11">
                  <c:v>0.1111111111111111</c:v>
                </c:pt>
                <c:pt idx="12">
                  <c:v>0.16666666666666666</c:v>
                </c:pt>
                <c:pt idx="13">
                  <c:v>0.18181818181818182</c:v>
                </c:pt>
                <c:pt idx="14">
                  <c:v>0.16666666666666666</c:v>
                </c:pt>
                <c:pt idx="15">
                  <c:v>0.25</c:v>
                </c:pt>
                <c:pt idx="16">
                  <c:v>0.16</c:v>
                </c:pt>
                <c:pt idx="17">
                  <c:v>0.17391304347826086</c:v>
                </c:pt>
                <c:pt idx="18">
                  <c:v>0.10714285714285714</c:v>
                </c:pt>
                <c:pt idx="19">
                  <c:v>0.125</c:v>
                </c:pt>
                <c:pt idx="20">
                  <c:v>0.12</c:v>
                </c:pt>
                <c:pt idx="21">
                  <c:v>0.13333333333333333</c:v>
                </c:pt>
                <c:pt idx="22">
                  <c:v>1.3888888888888888E-2</c:v>
                </c:pt>
                <c:pt idx="23">
                  <c:v>0</c:v>
                </c:pt>
              </c:numCache>
            </c:numRef>
          </c:val>
          <c:extLst>
            <c:ext xmlns:c16="http://schemas.microsoft.com/office/drawing/2014/chart" uri="{C3380CC4-5D6E-409C-BE32-E72D297353CC}">
              <c16:uniqueId val="{00000003-9E66-4268-AA32-CA59B3C4BABB}"/>
            </c:ext>
          </c:extLst>
        </c:ser>
        <c:dLbls>
          <c:dLblPos val="ctr"/>
          <c:showLegendKey val="0"/>
          <c:showVal val="1"/>
          <c:showCatName val="0"/>
          <c:showSerName val="0"/>
          <c:showPercent val="0"/>
          <c:showBubbleSize val="0"/>
        </c:dLbls>
        <c:gapWidth val="30"/>
        <c:overlap val="100"/>
        <c:axId val="294240000"/>
        <c:axId val="294217120"/>
      </c:barChart>
      <c:catAx>
        <c:axId val="294240000"/>
        <c:scaling>
          <c:orientation val="maxMin"/>
        </c:scaling>
        <c:delete val="0"/>
        <c:axPos val="l"/>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294217120"/>
        <c:crosses val="autoZero"/>
        <c:auto val="1"/>
        <c:lblAlgn val="ctr"/>
        <c:lblOffset val="100"/>
        <c:noMultiLvlLbl val="0"/>
      </c:catAx>
      <c:valAx>
        <c:axId val="294217120"/>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294240000"/>
        <c:crosses val="autoZero"/>
        <c:crossBetween val="between"/>
        <c:majorUnit val="0.1"/>
      </c:valAx>
      <c:spPr>
        <a:noFill/>
        <a:ln>
          <a:noFill/>
        </a:ln>
        <a:effectLst/>
      </c:spPr>
    </c:plotArea>
    <c:legend>
      <c:legendPos val="b"/>
      <c:layout>
        <c:manualLayout>
          <c:xMode val="edge"/>
          <c:yMode val="edge"/>
          <c:x val="0.21110269698744891"/>
          <c:y val="2.5601096340890049E-3"/>
          <c:w val="0.5575426041553978"/>
          <c:h val="4.2664444567018893E-2"/>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 5 Všeobecná sestra</c:v>
                </c:pt>
              </c:strCache>
            </c:strRef>
          </c:tx>
          <c:spPr>
            <a:ln w="38098">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0.00</c:formatCode>
                <c:ptCount val="10"/>
                <c:pt idx="0">
                  <c:v>8.5705148704828904</c:v>
                </c:pt>
                <c:pt idx="1">
                  <c:v>6.5238247521586192</c:v>
                </c:pt>
                <c:pt idx="2">
                  <c:v>11.832427246562201</c:v>
                </c:pt>
                <c:pt idx="3">
                  <c:v>12.535976974736169</c:v>
                </c:pt>
                <c:pt idx="4">
                  <c:v>15.446114486728494</c:v>
                </c:pt>
                <c:pt idx="5">
                  <c:v>16.149664214902462</c:v>
                </c:pt>
                <c:pt idx="6">
                  <c:v>12.184202110649185</c:v>
                </c:pt>
                <c:pt idx="7">
                  <c:v>9.7537575951391098</c:v>
                </c:pt>
                <c:pt idx="8">
                  <c:v>4.4771346338343463</c:v>
                </c:pt>
                <c:pt idx="9">
                  <c:v>2.5263831148065239</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cs-CZ"/>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cs-CZ"/>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cs-CZ"/>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0248756218906E-2"/>
          <c:y val="5.6603773584905662E-2"/>
          <c:w val="0.87396351575456055"/>
          <c:h val="0.76650943396226412"/>
        </c:manualLayout>
      </c:layout>
      <c:lineChart>
        <c:grouping val="standard"/>
        <c:varyColors val="0"/>
        <c:ser>
          <c:idx val="0"/>
          <c:order val="0"/>
          <c:tx>
            <c:strRef>
              <c:f>List3!$B$1</c:f>
              <c:strCache>
                <c:ptCount val="1"/>
                <c:pt idx="0">
                  <c:v>§ 5a Dětská sestra</c:v>
                </c:pt>
              </c:strCache>
            </c:strRef>
          </c:tx>
          <c:spPr>
            <a:ln w="38098">
              <a:solidFill>
                <a:schemeClr val="accent1"/>
              </a:solidFill>
              <a:prstDash val="solid"/>
            </a:ln>
          </c:spPr>
          <c:marker>
            <c:symbol val="none"/>
          </c:marker>
          <c:cat>
            <c:strRef>
              <c:f>List3!$A$2:$A$11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List3!$B$2:$B$11</c:f>
              <c:numCache>
                <c:formatCode>0.00</c:formatCode>
                <c:ptCount val="10"/>
                <c:pt idx="0">
                  <c:v>8.1218274111675122</c:v>
                </c:pt>
                <c:pt idx="1">
                  <c:v>3.0456852791878175</c:v>
                </c:pt>
                <c:pt idx="2">
                  <c:v>3.0456852791878175</c:v>
                </c:pt>
                <c:pt idx="3">
                  <c:v>8.1218274111675122</c:v>
                </c:pt>
                <c:pt idx="4">
                  <c:v>15.228426395939088</c:v>
                </c:pt>
                <c:pt idx="5">
                  <c:v>17.258883248730964</c:v>
                </c:pt>
                <c:pt idx="6">
                  <c:v>19.289340101522843</c:v>
                </c:pt>
                <c:pt idx="7">
                  <c:v>14.720812182741117</c:v>
                </c:pt>
                <c:pt idx="8">
                  <c:v>7.1065989847715745</c:v>
                </c:pt>
                <c:pt idx="9">
                  <c:v>4.0609137055837561</c:v>
                </c:pt>
              </c:numCache>
            </c:numRef>
          </c:val>
          <c:smooth val="0"/>
          <c:extLst>
            <c:ext xmlns:c16="http://schemas.microsoft.com/office/drawing/2014/chart" uri="{C3380CC4-5D6E-409C-BE32-E72D297353CC}">
              <c16:uniqueId val="{00000000-4908-42DE-B7D2-E8B23BC5B0EE}"/>
            </c:ext>
          </c:extLst>
        </c:ser>
        <c:dLbls>
          <c:showLegendKey val="0"/>
          <c:showVal val="0"/>
          <c:showCatName val="0"/>
          <c:showSerName val="0"/>
          <c:showPercent val="0"/>
          <c:showBubbleSize val="0"/>
        </c:dLbls>
        <c:smooth val="0"/>
        <c:axId val="339629152"/>
        <c:axId val="339627584"/>
      </c:lineChart>
      <c:catAx>
        <c:axId val="339629152"/>
        <c:scaling>
          <c:orientation val="minMax"/>
        </c:scaling>
        <c:delete val="0"/>
        <c:axPos val="b"/>
        <c:numFmt formatCode="General" sourceLinked="1"/>
        <c:majorTickMark val="out"/>
        <c:minorTickMark val="none"/>
        <c:tickLblPos val="nextTo"/>
        <c:spPr>
          <a:ln w="3175">
            <a:solidFill>
              <a:schemeClr val="tx1"/>
            </a:solidFill>
            <a:prstDash val="solid"/>
          </a:ln>
        </c:spPr>
        <c:txPr>
          <a:bodyPr rot="-2700000" vert="horz"/>
          <a:lstStyle/>
          <a:p>
            <a:pPr>
              <a:defRPr sz="1200" b="0" i="0" u="none" strike="noStrike" baseline="0">
                <a:solidFill>
                  <a:schemeClr val="tx1"/>
                </a:solidFill>
                <a:latin typeface="Arial"/>
                <a:ea typeface="Arial"/>
                <a:cs typeface="Arial"/>
              </a:defRPr>
            </a:pPr>
            <a:endParaRPr lang="cs-CZ"/>
          </a:p>
        </c:txPr>
        <c:crossAx val="339627584"/>
        <c:crossesAt val="0"/>
        <c:auto val="1"/>
        <c:lblAlgn val="ctr"/>
        <c:lblOffset val="100"/>
        <c:tickLblSkip val="1"/>
        <c:tickMarkSkip val="1"/>
        <c:noMultiLvlLbl val="0"/>
      </c:catAx>
      <c:valAx>
        <c:axId val="339627584"/>
        <c:scaling>
          <c:orientation val="minMax"/>
        </c:scaling>
        <c:delete val="0"/>
        <c:axPos val="l"/>
        <c:numFmt formatCode="0"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Arial"/>
                <a:ea typeface="Arial"/>
                <a:cs typeface="Arial"/>
              </a:defRPr>
            </a:pPr>
            <a:endParaRPr lang="cs-CZ"/>
          </a:p>
        </c:txPr>
        <c:crossAx val="339629152"/>
        <c:crosses val="autoZero"/>
        <c:crossBetween val="between"/>
      </c:valAx>
      <c:spPr>
        <a:noFill/>
        <a:ln w="25399">
          <a:noFill/>
        </a:ln>
      </c:spPr>
    </c:plotArea>
    <c:plotVisOnly val="1"/>
    <c:dispBlanksAs val="gap"/>
    <c:showDLblsOverMax val="0"/>
  </c:chart>
  <c:spPr>
    <a:noFill/>
    <a:ln>
      <a:noFill/>
    </a:ln>
  </c:spPr>
  <c:txPr>
    <a:bodyPr/>
    <a:lstStyle/>
    <a:p>
      <a:pPr>
        <a:defRPr sz="1725" b="1" i="0" u="none" strike="noStrike" baseline="0">
          <a:solidFill>
            <a:schemeClr val="tx1"/>
          </a:solidFill>
          <a:latin typeface="Tahoma"/>
          <a:ea typeface="Tahoma"/>
          <a:cs typeface="Tahoma"/>
        </a:defRPr>
      </a:pPr>
      <a:endParaRPr lang="cs-CZ"/>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9879136124037"/>
          <c:y val="6.5393325144959685E-2"/>
          <c:w val="0.84184599831277318"/>
          <c:h val="0.61265647339595886"/>
        </c:manualLayout>
      </c:layout>
      <c:areaChart>
        <c:grouping val="stacked"/>
        <c:varyColors val="0"/>
        <c:ser>
          <c:idx val="0"/>
          <c:order val="0"/>
          <c:tx>
            <c:strRef>
              <c:f>List1!$A$2</c:f>
              <c:strCache>
                <c:ptCount val="1"/>
              </c:strCache>
            </c:strRef>
          </c:tx>
          <c:spPr>
            <a:noFill/>
            <a:ln>
              <a:noFill/>
            </a:ln>
            <a:effectLst/>
          </c:spPr>
          <c:cat>
            <c:strRef>
              <c:f>List1!$B$1:$H$1</c:f>
              <c:strCache>
                <c:ptCount val="7"/>
                <c:pt idx="0">
                  <c:v>2018</c:v>
                </c:pt>
                <c:pt idx="1">
                  <c:v>2019</c:v>
                </c:pt>
                <c:pt idx="2">
                  <c:v>2020</c:v>
                </c:pt>
                <c:pt idx="3">
                  <c:v>2021</c:v>
                </c:pt>
                <c:pt idx="4">
                  <c:v>2022</c:v>
                </c:pt>
                <c:pt idx="5">
                  <c:v>2023</c:v>
                </c:pt>
                <c:pt idx="6">
                  <c:v>2024</c:v>
                </c:pt>
              </c:strCache>
            </c:strRef>
          </c:cat>
          <c:val>
            <c:numRef>
              <c:f>List1!$B$2:$H$2</c:f>
              <c:numCache>
                <c:formatCode>#\ ##0.0</c:formatCode>
                <c:ptCount val="7"/>
                <c:pt idx="0">
                  <c:v>12.35940206075856</c:v>
                </c:pt>
                <c:pt idx="1">
                  <c:v>13.195706569608818</c:v>
                </c:pt>
                <c:pt idx="2">
                  <c:v>12.929119972209094</c:v>
                </c:pt>
                <c:pt idx="3">
                  <c:v>10.6388603940397</c:v>
                </c:pt>
                <c:pt idx="4">
                  <c:v>15.174413176458488</c:v>
                </c:pt>
                <c:pt idx="5" formatCode="General">
                  <c:v>25.911880627768344</c:v>
                </c:pt>
                <c:pt idx="6" formatCode="General">
                  <c:v>26.559252152839203</c:v>
                </c:pt>
              </c:numCache>
            </c:numRef>
          </c:val>
          <c:extLst>
            <c:ext xmlns:c16="http://schemas.microsoft.com/office/drawing/2014/chart" uri="{C3380CC4-5D6E-409C-BE32-E72D297353CC}">
              <c16:uniqueId val="{00000000-1133-458E-BBC7-E7A5F9F312F1}"/>
            </c:ext>
          </c:extLst>
        </c:ser>
        <c:ser>
          <c:idx val="1"/>
          <c:order val="1"/>
          <c:tx>
            <c:strRef>
              <c:f>List1!$A$3</c:f>
              <c:strCache>
                <c:ptCount val="1"/>
                <c:pt idx="0">
                  <c:v>Rozsah hodnot krajů</c:v>
                </c:pt>
              </c:strCache>
            </c:strRef>
          </c:tx>
          <c:spPr>
            <a:solidFill>
              <a:srgbClr val="FFC121"/>
            </a:solidFill>
            <a:ln>
              <a:noFill/>
            </a:ln>
            <a:effectLst/>
          </c:spPr>
          <c:cat>
            <c:strRef>
              <c:f>List1!$B$1:$H$1</c:f>
              <c:strCache>
                <c:ptCount val="7"/>
                <c:pt idx="0">
                  <c:v>2018</c:v>
                </c:pt>
                <c:pt idx="1">
                  <c:v>2019</c:v>
                </c:pt>
                <c:pt idx="2">
                  <c:v>2020</c:v>
                </c:pt>
                <c:pt idx="3">
                  <c:v>2021</c:v>
                </c:pt>
                <c:pt idx="4">
                  <c:v>2022</c:v>
                </c:pt>
                <c:pt idx="5">
                  <c:v>2023</c:v>
                </c:pt>
                <c:pt idx="6">
                  <c:v>2024</c:v>
                </c:pt>
              </c:strCache>
            </c:strRef>
          </c:cat>
          <c:val>
            <c:numRef>
              <c:f>List1!$B$3:$H$3</c:f>
              <c:numCache>
                <c:formatCode>#\ ##0.0</c:formatCode>
                <c:ptCount val="7"/>
                <c:pt idx="0">
                  <c:v>52.55210653459671</c:v>
                </c:pt>
                <c:pt idx="1">
                  <c:v>53.783130530437006</c:v>
                </c:pt>
                <c:pt idx="2">
                  <c:v>51.731404729655267</c:v>
                </c:pt>
                <c:pt idx="3">
                  <c:v>55.200591685458789</c:v>
                </c:pt>
                <c:pt idx="4">
                  <c:v>50.533639955921643</c:v>
                </c:pt>
                <c:pt idx="5" formatCode="General">
                  <c:v>56.30087302705428</c:v>
                </c:pt>
                <c:pt idx="6" formatCode="General">
                  <c:v>57.840998901835192</c:v>
                </c:pt>
              </c:numCache>
            </c:numRef>
          </c:val>
          <c:extLst>
            <c:ext xmlns:c16="http://schemas.microsoft.com/office/drawing/2014/chart" uri="{C3380CC4-5D6E-409C-BE32-E72D297353CC}">
              <c16:uniqueId val="{00000001-1133-458E-BBC7-E7A5F9F312F1}"/>
            </c:ext>
          </c:extLst>
        </c:ser>
        <c:dLbls>
          <c:showLegendKey val="0"/>
          <c:showVal val="0"/>
          <c:showCatName val="0"/>
          <c:showSerName val="0"/>
          <c:showPercent val="0"/>
          <c:showBubbleSize val="0"/>
        </c:dLbls>
        <c:axId val="300352592"/>
        <c:axId val="300349064"/>
      </c:areaChart>
      <c:lineChart>
        <c:grouping val="standard"/>
        <c:varyColors val="0"/>
        <c:ser>
          <c:idx val="2"/>
          <c:order val="2"/>
          <c:tx>
            <c:strRef>
              <c:f>List1!$A$4</c:f>
              <c:strCache>
                <c:ptCount val="1"/>
                <c:pt idx="0">
                  <c:v>ČR</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cat>
            <c:strRef>
              <c:f>List1!$B$1:$H$1</c:f>
              <c:strCache>
                <c:ptCount val="7"/>
                <c:pt idx="0">
                  <c:v>2018</c:v>
                </c:pt>
                <c:pt idx="1">
                  <c:v>2019</c:v>
                </c:pt>
                <c:pt idx="2">
                  <c:v>2020</c:v>
                </c:pt>
                <c:pt idx="3">
                  <c:v>2021</c:v>
                </c:pt>
                <c:pt idx="4">
                  <c:v>2022</c:v>
                </c:pt>
                <c:pt idx="5">
                  <c:v>2023</c:v>
                </c:pt>
                <c:pt idx="6">
                  <c:v>2024</c:v>
                </c:pt>
              </c:strCache>
            </c:strRef>
          </c:cat>
          <c:val>
            <c:numRef>
              <c:f>List1!$B$4:$H$4</c:f>
              <c:numCache>
                <c:formatCode>#\ ##0.0</c:formatCode>
                <c:ptCount val="7"/>
                <c:pt idx="0">
                  <c:v>33.164847774213285</c:v>
                </c:pt>
                <c:pt idx="1">
                  <c:v>36.159620394927678</c:v>
                </c:pt>
                <c:pt idx="2">
                  <c:v>35.391603429150166</c:v>
                </c:pt>
                <c:pt idx="3">
                  <c:v>37.374438500952422</c:v>
                </c:pt>
                <c:pt idx="4">
                  <c:v>37.653356530743963</c:v>
                </c:pt>
                <c:pt idx="5" formatCode="General">
                  <c:v>54.627108851732778</c:v>
                </c:pt>
                <c:pt idx="6" formatCode="General">
                  <c:v>56.358475582135135</c:v>
                </c:pt>
              </c:numCache>
            </c:numRef>
          </c:val>
          <c:smooth val="0"/>
          <c:extLst>
            <c:ext xmlns:c16="http://schemas.microsoft.com/office/drawing/2014/chart" uri="{C3380CC4-5D6E-409C-BE32-E72D297353CC}">
              <c16:uniqueId val="{00000002-1133-458E-BBC7-E7A5F9F312F1}"/>
            </c:ext>
          </c:extLst>
        </c:ser>
        <c:ser>
          <c:idx val="3"/>
          <c:order val="3"/>
          <c:tx>
            <c:strRef>
              <c:f>List1!$A$5</c:f>
              <c:strCache>
                <c:ptCount val="1"/>
                <c:pt idx="0">
                  <c:v>LBK</c:v>
                </c:pt>
              </c:strCache>
            </c:strRef>
          </c:tx>
          <c:spPr>
            <a:ln w="28575" cap="rnd">
              <a:solidFill>
                <a:srgbClr val="FF0000"/>
              </a:solidFill>
              <a:round/>
            </a:ln>
            <a:effectLst/>
          </c:spPr>
          <c:marker>
            <c:symbol val="circle"/>
            <c:size val="5"/>
            <c:spPr>
              <a:solidFill>
                <a:schemeClr val="accent4"/>
              </a:solidFill>
              <a:ln w="9525">
                <a:solidFill>
                  <a:srgbClr val="FF0000"/>
                </a:solidFill>
              </a:ln>
              <a:effectLst/>
            </c:spPr>
          </c:marker>
          <c:cat>
            <c:strRef>
              <c:f>List1!$B$1:$H$1</c:f>
              <c:strCache>
                <c:ptCount val="7"/>
                <c:pt idx="0">
                  <c:v>2018</c:v>
                </c:pt>
                <c:pt idx="1">
                  <c:v>2019</c:v>
                </c:pt>
                <c:pt idx="2">
                  <c:v>2020</c:v>
                </c:pt>
                <c:pt idx="3">
                  <c:v>2021</c:v>
                </c:pt>
                <c:pt idx="4">
                  <c:v>2022</c:v>
                </c:pt>
                <c:pt idx="5">
                  <c:v>2023</c:v>
                </c:pt>
                <c:pt idx="6">
                  <c:v>2024</c:v>
                </c:pt>
              </c:strCache>
            </c:strRef>
          </c:cat>
          <c:val>
            <c:numRef>
              <c:f>List1!$B$5:$H$5</c:f>
              <c:numCache>
                <c:formatCode>[$-10409]#\ ##0.00;\(#\ ##0.00\)</c:formatCode>
                <c:ptCount val="7"/>
                <c:pt idx="0">
                  <c:v>36.286655996527685</c:v>
                </c:pt>
                <c:pt idx="1">
                  <c:v>45.003532697829563</c:v>
                </c:pt>
                <c:pt idx="2">
                  <c:v>44.618894974190688</c:v>
                </c:pt>
                <c:pt idx="3">
                  <c:v>44.914238131727494</c:v>
                </c:pt>
                <c:pt idx="4">
                  <c:v>45.08353191080576</c:v>
                </c:pt>
                <c:pt idx="5">
                  <c:v>39.106630458502686</c:v>
                </c:pt>
                <c:pt idx="6" formatCode="General">
                  <c:v>39.011602630429557</c:v>
                </c:pt>
              </c:numCache>
            </c:numRef>
          </c:val>
          <c:smooth val="0"/>
          <c:extLst>
            <c:ext xmlns:c16="http://schemas.microsoft.com/office/drawing/2014/chart" uri="{C3380CC4-5D6E-409C-BE32-E72D297353CC}">
              <c16:uniqueId val="{00000000-E59C-4A67-B4FA-4E728525C5C5}"/>
            </c:ext>
          </c:extLst>
        </c:ser>
        <c:dLbls>
          <c:showLegendKey val="0"/>
          <c:showVal val="0"/>
          <c:showCatName val="0"/>
          <c:showSerName val="0"/>
          <c:showPercent val="0"/>
          <c:showBubbleSize val="0"/>
        </c:dLbls>
        <c:marker val="1"/>
        <c:smooth val="0"/>
        <c:axId val="300352592"/>
        <c:axId val="300349064"/>
      </c:lineChart>
      <c:catAx>
        <c:axId val="3003525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300349064"/>
        <c:crosses val="autoZero"/>
        <c:auto val="1"/>
        <c:lblAlgn val="ctr"/>
        <c:lblOffset val="100"/>
        <c:noMultiLvlLbl val="0"/>
      </c:catAx>
      <c:valAx>
        <c:axId val="300349064"/>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00352592"/>
        <c:crosses val="autoZero"/>
        <c:crossBetween val="between"/>
      </c:valAx>
      <c:spPr>
        <a:noFill/>
        <a:ln>
          <a:noFill/>
        </a:ln>
        <a:effectLst/>
      </c:spPr>
    </c:plotArea>
    <c:legend>
      <c:legendPos val="b"/>
      <c:layout>
        <c:manualLayout>
          <c:xMode val="edge"/>
          <c:yMode val="edge"/>
          <c:x val="6.5028428575002045E-2"/>
          <c:y val="8.1633599550513816E-2"/>
          <c:w val="0.7036622067772349"/>
          <c:h val="0.11064986567493829"/>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2E5980"/>
            </a:solidFill>
            <a:ln w="3175">
              <a:solidFill>
                <a:schemeClr val="bg1">
                  <a:lumMod val="75000"/>
                </a:schemeClr>
              </a:solidFill>
            </a:ln>
            <a:effectLst/>
          </c:spPr>
          <c:invertIfNegative val="0"/>
          <c:dPt>
            <c:idx val="0"/>
            <c:invertIfNegative val="0"/>
            <c:bubble3D val="0"/>
            <c:extLst>
              <c:ext xmlns:c16="http://schemas.microsoft.com/office/drawing/2014/chart" uri="{C3380CC4-5D6E-409C-BE32-E72D297353CC}">
                <c16:uniqueId val="{00000000-88FC-4330-8F76-6101954E0170}"/>
              </c:ext>
            </c:extLst>
          </c:dPt>
          <c:dPt>
            <c:idx val="1"/>
            <c:invertIfNegative val="0"/>
            <c:bubble3D val="0"/>
            <c:extLst>
              <c:ext xmlns:c16="http://schemas.microsoft.com/office/drawing/2014/chart" uri="{C3380CC4-5D6E-409C-BE32-E72D297353CC}">
                <c16:uniqueId val="{00000009-21EB-40BF-95CE-2E84CB771CFD}"/>
              </c:ext>
            </c:extLst>
          </c:dPt>
          <c:dPt>
            <c:idx val="5"/>
            <c:invertIfNegative val="0"/>
            <c:bubble3D val="0"/>
            <c:extLst>
              <c:ext xmlns:c16="http://schemas.microsoft.com/office/drawing/2014/chart" uri="{C3380CC4-5D6E-409C-BE32-E72D297353CC}">
                <c16:uniqueId val="{00000001-88FC-4330-8F76-6101954E0170}"/>
              </c:ext>
            </c:extLst>
          </c:dPt>
          <c:dPt>
            <c:idx val="10"/>
            <c:invertIfNegative val="0"/>
            <c:bubble3D val="0"/>
            <c:extLst>
              <c:ext xmlns:c16="http://schemas.microsoft.com/office/drawing/2014/chart" uri="{C3380CC4-5D6E-409C-BE32-E72D297353CC}">
                <c16:uniqueId val="{00000006-22A5-4B4A-A2C6-FC9ED41C78E7}"/>
              </c:ext>
            </c:extLst>
          </c:dPt>
          <c:dPt>
            <c:idx val="12"/>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0A-54A8-49A1-A93A-4EEDBD40A9EB}"/>
              </c:ext>
            </c:extLst>
          </c:dPt>
          <c:dPt>
            <c:idx val="14"/>
            <c:invertIfNegative val="0"/>
            <c:bubble3D val="0"/>
            <c:extLst>
              <c:ext xmlns:c16="http://schemas.microsoft.com/office/drawing/2014/chart" uri="{C3380CC4-5D6E-409C-BE32-E72D297353CC}">
                <c16:uniqueId val="{00000000-9283-4F65-BD48-2F50A6428FFA}"/>
              </c:ext>
            </c:extLst>
          </c:dPt>
          <c:dLbls>
            <c:numFmt formatCode="#,##0.0" sourceLinked="0"/>
            <c:spPr>
              <a:noFill/>
              <a:ln>
                <a:noFill/>
              </a:ln>
              <a:effectLst/>
            </c:spPr>
            <c:txPr>
              <a:bodyPr rot="0" vert="horz"/>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Jihomoravský kraj</c:v>
                </c:pt>
                <c:pt idx="1">
                  <c:v>Královéhradecký kraj</c:v>
                </c:pt>
                <c:pt idx="2">
                  <c:v>Hl. m. Praha</c:v>
                </c:pt>
                <c:pt idx="3">
                  <c:v>Plzeňský kraj</c:v>
                </c:pt>
                <c:pt idx="4">
                  <c:v>Ústecký kraj</c:v>
                </c:pt>
                <c:pt idx="5">
                  <c:v>Olomoucký kraj</c:v>
                </c:pt>
                <c:pt idx="6">
                  <c:v>ČR</c:v>
                </c:pt>
                <c:pt idx="7">
                  <c:v>Jihočeský kraj</c:v>
                </c:pt>
                <c:pt idx="8">
                  <c:v>Zlínský kraj</c:v>
                </c:pt>
                <c:pt idx="9">
                  <c:v>Vysočina</c:v>
                </c:pt>
                <c:pt idx="10">
                  <c:v>Moravskoslezský kraj</c:v>
                </c:pt>
                <c:pt idx="11">
                  <c:v>Pardubický kraj</c:v>
                </c:pt>
                <c:pt idx="12">
                  <c:v>Liberecký kraj</c:v>
                </c:pt>
                <c:pt idx="13">
                  <c:v>Středočeský kraj</c:v>
                </c:pt>
                <c:pt idx="14">
                  <c:v>Karlovarský kraj</c:v>
                </c:pt>
              </c:strCache>
            </c:strRef>
          </c:cat>
          <c:val>
            <c:numRef>
              <c:f>List1!$B$2:$B$16</c:f>
              <c:numCache>
                <c:formatCode>General</c:formatCode>
                <c:ptCount val="15"/>
                <c:pt idx="0">
                  <c:v>84.400251054674399</c:v>
                </c:pt>
                <c:pt idx="1">
                  <c:v>79.956562009852533</c:v>
                </c:pt>
                <c:pt idx="2">
                  <c:v>72.739482612794731</c:v>
                </c:pt>
                <c:pt idx="3">
                  <c:v>71.244515358170347</c:v>
                </c:pt>
                <c:pt idx="4">
                  <c:v>70.633825305494298</c:v>
                </c:pt>
                <c:pt idx="5">
                  <c:v>60.674498375421329</c:v>
                </c:pt>
                <c:pt idx="6">
                  <c:v>56.358475582135135</c:v>
                </c:pt>
                <c:pt idx="7">
                  <c:v>52.361771578420871</c:v>
                </c:pt>
                <c:pt idx="8">
                  <c:v>46.374788950796606</c:v>
                </c:pt>
                <c:pt idx="9">
                  <c:v>42.962055455434879</c:v>
                </c:pt>
                <c:pt idx="10">
                  <c:v>42.699235216488425</c:v>
                </c:pt>
                <c:pt idx="11">
                  <c:v>42.302903141634964</c:v>
                </c:pt>
                <c:pt idx="12">
                  <c:v>39.011602630429557</c:v>
                </c:pt>
                <c:pt idx="13">
                  <c:v>30.144581697763677</c:v>
                </c:pt>
                <c:pt idx="14">
                  <c:v>26.559252152839203</c:v>
                </c:pt>
              </c:numCache>
            </c:numRef>
          </c:val>
          <c:extLst>
            <c:ext xmlns:c16="http://schemas.microsoft.com/office/drawing/2014/chart" uri="{C3380CC4-5D6E-409C-BE32-E72D297353CC}">
              <c16:uniqueId val="{00000002-88FC-4330-8F76-6101954E0170}"/>
            </c:ext>
          </c:extLst>
        </c:ser>
        <c:ser>
          <c:idx val="1"/>
          <c:order val="1"/>
          <c:tx>
            <c:strRef>
              <c:f>List1!$C$1</c:f>
              <c:strCache>
                <c:ptCount val="1"/>
                <c:pt idx="0">
                  <c:v>Řada 2</c:v>
                </c:pt>
              </c:strCache>
            </c:strRef>
          </c:tx>
          <c:spPr>
            <a:solidFill>
              <a:srgbClr val="D71440"/>
            </a:solidFill>
            <a:ln w="3175">
              <a:solidFill>
                <a:schemeClr val="bg1">
                  <a:lumMod val="75000"/>
                </a:schemeClr>
              </a:solidFill>
            </a:ln>
            <a:effectLst/>
          </c:spPr>
          <c:invertIfNegative val="0"/>
          <c:dPt>
            <c:idx val="5"/>
            <c:invertIfNegative val="0"/>
            <c:bubble3D val="0"/>
            <c:extLst>
              <c:ext xmlns:c16="http://schemas.microsoft.com/office/drawing/2014/chart" uri="{C3380CC4-5D6E-409C-BE32-E72D297353CC}">
                <c16:uniqueId val="{00000003-88FC-4330-8F76-6101954E0170}"/>
              </c:ext>
            </c:extLst>
          </c:dPt>
          <c:dPt>
            <c:idx val="6"/>
            <c:invertIfNegative val="0"/>
            <c:bubble3D val="0"/>
            <c:extLst>
              <c:ext xmlns:c16="http://schemas.microsoft.com/office/drawing/2014/chart" uri="{C3380CC4-5D6E-409C-BE32-E72D297353CC}">
                <c16:uniqueId val="{00000004-88FC-4330-8F76-6101954E0170}"/>
              </c:ext>
            </c:extLst>
          </c:dPt>
          <c:dLbls>
            <c:delete val="1"/>
          </c:dLbls>
          <c:cat>
            <c:strRef>
              <c:f>List1!$A$2:$A$16</c:f>
              <c:strCache>
                <c:ptCount val="15"/>
                <c:pt idx="0">
                  <c:v>Jihomoravský kraj</c:v>
                </c:pt>
                <c:pt idx="1">
                  <c:v>Královéhradecký kraj</c:v>
                </c:pt>
                <c:pt idx="2">
                  <c:v>Hl. m. Praha</c:v>
                </c:pt>
                <c:pt idx="3">
                  <c:v>Plzeňský kraj</c:v>
                </c:pt>
                <c:pt idx="4">
                  <c:v>Ústecký kraj</c:v>
                </c:pt>
                <c:pt idx="5">
                  <c:v>Olomoucký kraj</c:v>
                </c:pt>
                <c:pt idx="6">
                  <c:v>ČR</c:v>
                </c:pt>
                <c:pt idx="7">
                  <c:v>Jihočeský kraj</c:v>
                </c:pt>
                <c:pt idx="8">
                  <c:v>Zlínský kraj</c:v>
                </c:pt>
                <c:pt idx="9">
                  <c:v>Vysočina</c:v>
                </c:pt>
                <c:pt idx="10">
                  <c:v>Moravskoslezský kraj</c:v>
                </c:pt>
                <c:pt idx="11">
                  <c:v>Pardubický kraj</c:v>
                </c:pt>
                <c:pt idx="12">
                  <c:v>Liberecký kraj</c:v>
                </c:pt>
                <c:pt idx="13">
                  <c:v>Středočeský kraj</c:v>
                </c:pt>
                <c:pt idx="14">
                  <c:v>Karlovarský kraj</c:v>
                </c:pt>
              </c:strCache>
            </c:strRef>
          </c:cat>
          <c:val>
            <c:numRef>
              <c:f>List1!$C$2:$C$16</c:f>
              <c:numCache>
                <c:formatCode>General</c:formatCode>
                <c:ptCount val="15"/>
              </c:numCache>
            </c:numRef>
          </c:val>
          <c:extLst>
            <c:ext xmlns:c16="http://schemas.microsoft.com/office/drawing/2014/chart" uri="{C3380CC4-5D6E-409C-BE32-E72D297353CC}">
              <c16:uniqueId val="{00000005-88FC-4330-8F76-6101954E0170}"/>
            </c:ext>
          </c:extLst>
        </c:ser>
        <c:ser>
          <c:idx val="2"/>
          <c:order val="2"/>
          <c:tx>
            <c:strRef>
              <c:f>List1!$D$1</c:f>
              <c:strCache>
                <c:ptCount val="1"/>
                <c:pt idx="0">
                  <c:v>Řada 3</c:v>
                </c:pt>
              </c:strCache>
            </c:strRef>
          </c:tx>
          <c:spPr>
            <a:solidFill>
              <a:srgbClr val="FFC121"/>
            </a:solidFill>
            <a:ln w="3175">
              <a:solidFill>
                <a:schemeClr val="bg1">
                  <a:lumMod val="75000"/>
                </a:schemeClr>
              </a:solidFill>
            </a:ln>
            <a:effectLst/>
          </c:spPr>
          <c:invertIfNegative val="0"/>
          <c:dPt>
            <c:idx val="11"/>
            <c:invertIfNegative val="0"/>
            <c:bubble3D val="0"/>
            <c:extLst>
              <c:ext xmlns:c16="http://schemas.microsoft.com/office/drawing/2014/chart" uri="{C3380CC4-5D6E-409C-BE32-E72D297353CC}">
                <c16:uniqueId val="{00000006-88FC-4330-8F76-6101954E0170}"/>
              </c:ext>
            </c:extLst>
          </c:dPt>
          <c:dPt>
            <c:idx val="12"/>
            <c:invertIfNegative val="0"/>
            <c:bubble3D val="0"/>
            <c:extLst>
              <c:ext xmlns:c16="http://schemas.microsoft.com/office/drawing/2014/chart" uri="{C3380CC4-5D6E-409C-BE32-E72D297353CC}">
                <c16:uniqueId val="{00000007-88FC-4330-8F76-6101954E0170}"/>
              </c:ext>
            </c:extLst>
          </c:dPt>
          <c:dLbls>
            <c:delete val="1"/>
          </c:dLbls>
          <c:cat>
            <c:strRef>
              <c:f>List1!$A$2:$A$16</c:f>
              <c:strCache>
                <c:ptCount val="15"/>
                <c:pt idx="0">
                  <c:v>Jihomoravský kraj</c:v>
                </c:pt>
                <c:pt idx="1">
                  <c:v>Královéhradecký kraj</c:v>
                </c:pt>
                <c:pt idx="2">
                  <c:v>Hl. m. Praha</c:v>
                </c:pt>
                <c:pt idx="3">
                  <c:v>Plzeňský kraj</c:v>
                </c:pt>
                <c:pt idx="4">
                  <c:v>Ústecký kraj</c:v>
                </c:pt>
                <c:pt idx="5">
                  <c:v>Olomoucký kraj</c:v>
                </c:pt>
                <c:pt idx="6">
                  <c:v>ČR</c:v>
                </c:pt>
                <c:pt idx="7">
                  <c:v>Jihočeský kraj</c:v>
                </c:pt>
                <c:pt idx="8">
                  <c:v>Zlínský kraj</c:v>
                </c:pt>
                <c:pt idx="9">
                  <c:v>Vysočina</c:v>
                </c:pt>
                <c:pt idx="10">
                  <c:v>Moravskoslezský kraj</c:v>
                </c:pt>
                <c:pt idx="11">
                  <c:v>Pardubický kraj</c:v>
                </c:pt>
                <c:pt idx="12">
                  <c:v>Liberecký kraj</c:v>
                </c:pt>
                <c:pt idx="13">
                  <c:v>Středočeský kraj</c:v>
                </c:pt>
                <c:pt idx="14">
                  <c:v>Karlovarský kraj</c:v>
                </c:pt>
              </c:strCache>
            </c:strRef>
          </c:cat>
          <c:val>
            <c:numRef>
              <c:f>List1!$D$2:$D$16</c:f>
              <c:numCache>
                <c:formatCode>General</c:formatCode>
                <c:ptCount val="15"/>
                <c:pt idx="6">
                  <c:v>56.358475582135135</c:v>
                </c:pt>
              </c:numCache>
            </c:numRef>
          </c:val>
          <c:extLst>
            <c:ext xmlns:c16="http://schemas.microsoft.com/office/drawing/2014/chart" uri="{C3380CC4-5D6E-409C-BE32-E72D297353CC}">
              <c16:uniqueId val="{00000008-88FC-4330-8F76-6101954E0170}"/>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93863184"/>
        <c:crosses val="autoZero"/>
        <c:auto val="1"/>
        <c:lblAlgn val="ctr"/>
        <c:lblOffset val="100"/>
        <c:tickLblSkip val="1"/>
        <c:noMultiLvlLbl val="0"/>
      </c:catAx>
      <c:valAx>
        <c:axId val="593863184"/>
        <c:scaling>
          <c:orientation val="minMax"/>
        </c:scaling>
        <c:delete val="0"/>
        <c:axPos val="t"/>
        <c:numFmt formatCode="#,##0.0" sourceLinked="0"/>
        <c:majorTickMark val="out"/>
        <c:minorTickMark val="none"/>
        <c:tickLblPos val="nextTo"/>
        <c:spPr>
          <a:noFill/>
          <a:ln>
            <a:solidFill>
              <a:schemeClr val="tx1"/>
            </a:solidFill>
          </a:ln>
          <a:effectLst/>
        </c:spPr>
        <c:txPr>
          <a:bodyPr rot="-60000000" vert="horz"/>
          <a:lstStyle/>
          <a:p>
            <a:pPr>
              <a:defRPr/>
            </a:pPr>
            <a:endParaRPr lang="cs-CZ"/>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9879136124037"/>
          <c:y val="6.5393325144959685E-2"/>
          <c:w val="0.84184599831277318"/>
          <c:h val="0.61265647339595886"/>
        </c:manualLayout>
      </c:layout>
      <c:areaChart>
        <c:grouping val="stacked"/>
        <c:varyColors val="0"/>
        <c:ser>
          <c:idx val="0"/>
          <c:order val="0"/>
          <c:tx>
            <c:strRef>
              <c:f>List1!$A$2</c:f>
              <c:strCache>
                <c:ptCount val="1"/>
              </c:strCache>
            </c:strRef>
          </c:tx>
          <c:spPr>
            <a:noFill/>
            <a:ln>
              <a:noFill/>
            </a:ln>
            <a:effectLst/>
          </c:spPr>
          <c:cat>
            <c:strRef>
              <c:f>List1!$B$1:$H$1</c:f>
              <c:strCache>
                <c:ptCount val="7"/>
                <c:pt idx="0">
                  <c:v>2018</c:v>
                </c:pt>
                <c:pt idx="1">
                  <c:v>2019</c:v>
                </c:pt>
                <c:pt idx="2">
                  <c:v>2020</c:v>
                </c:pt>
                <c:pt idx="3">
                  <c:v>2021</c:v>
                </c:pt>
                <c:pt idx="4">
                  <c:v>2022</c:v>
                </c:pt>
                <c:pt idx="5">
                  <c:v>2023</c:v>
                </c:pt>
                <c:pt idx="6">
                  <c:v>2024</c:v>
                </c:pt>
              </c:strCache>
            </c:strRef>
          </c:cat>
          <c:val>
            <c:numRef>
              <c:f>List1!$B$2:$H$2</c:f>
              <c:numCache>
                <c:formatCode>#,##0</c:formatCode>
                <c:ptCount val="7"/>
                <c:pt idx="0">
                  <c:v>14.974378902187022</c:v>
                </c:pt>
                <c:pt idx="1">
                  <c:v>15.53253799813055</c:v>
                </c:pt>
                <c:pt idx="2">
                  <c:v>16.070990540111914</c:v>
                </c:pt>
                <c:pt idx="3">
                  <c:v>19.230711466217915</c:v>
                </c:pt>
                <c:pt idx="4">
                  <c:v>21.527490013972312</c:v>
                </c:pt>
                <c:pt idx="5" formatCode="General">
                  <c:v>21.904790952869927</c:v>
                </c:pt>
                <c:pt idx="6" formatCode="General">
                  <c:v>23.024855426593223</c:v>
                </c:pt>
              </c:numCache>
            </c:numRef>
          </c:val>
          <c:extLst>
            <c:ext xmlns:c16="http://schemas.microsoft.com/office/drawing/2014/chart" uri="{C3380CC4-5D6E-409C-BE32-E72D297353CC}">
              <c16:uniqueId val="{00000000-1133-458E-BBC7-E7A5F9F312F1}"/>
            </c:ext>
          </c:extLst>
        </c:ser>
        <c:ser>
          <c:idx val="1"/>
          <c:order val="1"/>
          <c:tx>
            <c:strRef>
              <c:f>List1!$A$3</c:f>
              <c:strCache>
                <c:ptCount val="1"/>
                <c:pt idx="0">
                  <c:v>Rozsah hodnot krajů</c:v>
                </c:pt>
              </c:strCache>
            </c:strRef>
          </c:tx>
          <c:spPr>
            <a:solidFill>
              <a:srgbClr val="FFC121"/>
            </a:solidFill>
            <a:ln>
              <a:noFill/>
            </a:ln>
            <a:effectLst/>
          </c:spPr>
          <c:cat>
            <c:strRef>
              <c:f>List1!$B$1:$H$1</c:f>
              <c:strCache>
                <c:ptCount val="7"/>
                <c:pt idx="0">
                  <c:v>2018</c:v>
                </c:pt>
                <c:pt idx="1">
                  <c:v>2019</c:v>
                </c:pt>
                <c:pt idx="2">
                  <c:v>2020</c:v>
                </c:pt>
                <c:pt idx="3">
                  <c:v>2021</c:v>
                </c:pt>
                <c:pt idx="4">
                  <c:v>2022</c:v>
                </c:pt>
                <c:pt idx="5">
                  <c:v>2023</c:v>
                </c:pt>
                <c:pt idx="6">
                  <c:v>2024</c:v>
                </c:pt>
              </c:strCache>
            </c:strRef>
          </c:cat>
          <c:val>
            <c:numRef>
              <c:f>List1!$B$3:$H$3</c:f>
              <c:numCache>
                <c:formatCode>#,##0</c:formatCode>
                <c:ptCount val="7"/>
                <c:pt idx="0">
                  <c:v>39.267393330688478</c:v>
                </c:pt>
                <c:pt idx="1">
                  <c:v>40.516271038992677</c:v>
                </c:pt>
                <c:pt idx="2">
                  <c:v>42.310569507165759</c:v>
                </c:pt>
                <c:pt idx="3">
                  <c:v>43.915978068605256</c:v>
                </c:pt>
                <c:pt idx="4">
                  <c:v>41.527027584657709</c:v>
                </c:pt>
                <c:pt idx="5" formatCode="General">
                  <c:v>42.234893889009669</c:v>
                </c:pt>
                <c:pt idx="6" formatCode="General">
                  <c:v>43.306558689930114</c:v>
                </c:pt>
              </c:numCache>
            </c:numRef>
          </c:val>
          <c:extLst>
            <c:ext xmlns:c16="http://schemas.microsoft.com/office/drawing/2014/chart" uri="{C3380CC4-5D6E-409C-BE32-E72D297353CC}">
              <c16:uniqueId val="{00000001-1133-458E-BBC7-E7A5F9F312F1}"/>
            </c:ext>
          </c:extLst>
        </c:ser>
        <c:dLbls>
          <c:showLegendKey val="0"/>
          <c:showVal val="0"/>
          <c:showCatName val="0"/>
          <c:showSerName val="0"/>
          <c:showPercent val="0"/>
          <c:showBubbleSize val="0"/>
        </c:dLbls>
        <c:axId val="300352592"/>
        <c:axId val="300349064"/>
      </c:areaChart>
      <c:lineChart>
        <c:grouping val="standard"/>
        <c:varyColors val="0"/>
        <c:ser>
          <c:idx val="2"/>
          <c:order val="2"/>
          <c:tx>
            <c:strRef>
              <c:f>List1!$A$4</c:f>
              <c:strCache>
                <c:ptCount val="1"/>
                <c:pt idx="0">
                  <c:v>ČR</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cat>
            <c:strRef>
              <c:f>List1!$B$1:$H$1</c:f>
              <c:strCache>
                <c:ptCount val="7"/>
                <c:pt idx="0">
                  <c:v>2018</c:v>
                </c:pt>
                <c:pt idx="1">
                  <c:v>2019</c:v>
                </c:pt>
                <c:pt idx="2">
                  <c:v>2020</c:v>
                </c:pt>
                <c:pt idx="3">
                  <c:v>2021</c:v>
                </c:pt>
                <c:pt idx="4">
                  <c:v>2022</c:v>
                </c:pt>
                <c:pt idx="5">
                  <c:v>2023</c:v>
                </c:pt>
                <c:pt idx="6">
                  <c:v>2024</c:v>
                </c:pt>
              </c:strCache>
            </c:strRef>
          </c:cat>
          <c:val>
            <c:numRef>
              <c:f>List1!$B$4:$H$4</c:f>
              <c:numCache>
                <c:formatCode>#,##0</c:formatCode>
                <c:ptCount val="7"/>
                <c:pt idx="0">
                  <c:v>31.627217544681823</c:v>
                </c:pt>
                <c:pt idx="1">
                  <c:v>33.050480761131787</c:v>
                </c:pt>
                <c:pt idx="2">
                  <c:v>34.48554205110517</c:v>
                </c:pt>
                <c:pt idx="3">
                  <c:v>37.401996786556523</c:v>
                </c:pt>
                <c:pt idx="4">
                  <c:v>37.873267336422025</c:v>
                </c:pt>
                <c:pt idx="5" formatCode="General">
                  <c:v>39.21415308975552</c:v>
                </c:pt>
                <c:pt idx="6" formatCode="General">
                  <c:v>39.69325972613175</c:v>
                </c:pt>
              </c:numCache>
            </c:numRef>
          </c:val>
          <c:smooth val="0"/>
          <c:extLst>
            <c:ext xmlns:c16="http://schemas.microsoft.com/office/drawing/2014/chart" uri="{C3380CC4-5D6E-409C-BE32-E72D297353CC}">
              <c16:uniqueId val="{00000002-1133-458E-BBC7-E7A5F9F312F1}"/>
            </c:ext>
          </c:extLst>
        </c:ser>
        <c:ser>
          <c:idx val="3"/>
          <c:order val="3"/>
          <c:tx>
            <c:strRef>
              <c:f>List1!$A$5</c:f>
              <c:strCache>
                <c:ptCount val="1"/>
                <c:pt idx="0">
                  <c:v>LBK</c:v>
                </c:pt>
              </c:strCache>
            </c:strRef>
          </c:tx>
          <c:spPr>
            <a:ln w="28575" cap="rnd">
              <a:solidFill>
                <a:srgbClr val="FF0000"/>
              </a:solidFill>
              <a:round/>
            </a:ln>
            <a:effectLst/>
          </c:spPr>
          <c:marker>
            <c:symbol val="circle"/>
            <c:size val="5"/>
            <c:spPr>
              <a:solidFill>
                <a:schemeClr val="accent4"/>
              </a:solidFill>
              <a:ln w="9525">
                <a:solidFill>
                  <a:srgbClr val="FF0000"/>
                </a:solidFill>
              </a:ln>
              <a:effectLst/>
            </c:spPr>
          </c:marker>
          <c:cat>
            <c:strRef>
              <c:f>List1!$B$1:$H$1</c:f>
              <c:strCache>
                <c:ptCount val="7"/>
                <c:pt idx="0">
                  <c:v>2018</c:v>
                </c:pt>
                <c:pt idx="1">
                  <c:v>2019</c:v>
                </c:pt>
                <c:pt idx="2">
                  <c:v>2020</c:v>
                </c:pt>
                <c:pt idx="3">
                  <c:v>2021</c:v>
                </c:pt>
                <c:pt idx="4">
                  <c:v>2022</c:v>
                </c:pt>
                <c:pt idx="5">
                  <c:v>2023</c:v>
                </c:pt>
                <c:pt idx="6">
                  <c:v>2024</c:v>
                </c:pt>
              </c:strCache>
            </c:strRef>
          </c:cat>
          <c:val>
            <c:numRef>
              <c:f>List1!$B$5:$H$5</c:f>
              <c:numCache>
                <c:formatCode>[$-10409]#\ ##0.00;\(#\ ##0.00\)</c:formatCode>
                <c:ptCount val="7"/>
                <c:pt idx="0">
                  <c:v>37.344883607998987</c:v>
                </c:pt>
                <c:pt idx="1">
                  <c:v>39.226115214676916</c:v>
                </c:pt>
                <c:pt idx="2">
                  <c:v>37.386987365642433</c:v>
                </c:pt>
                <c:pt idx="3">
                  <c:v>41.664994976346641</c:v>
                </c:pt>
                <c:pt idx="4">
                  <c:v>43.623898489459613</c:v>
                </c:pt>
                <c:pt idx="5">
                  <c:v>50.48280411534229</c:v>
                </c:pt>
                <c:pt idx="6" formatCode="General">
                  <c:v>48.943205579162345</c:v>
                </c:pt>
              </c:numCache>
            </c:numRef>
          </c:val>
          <c:smooth val="0"/>
          <c:extLst>
            <c:ext xmlns:c16="http://schemas.microsoft.com/office/drawing/2014/chart" uri="{C3380CC4-5D6E-409C-BE32-E72D297353CC}">
              <c16:uniqueId val="{00000000-AFEB-4E1B-8FB1-DB7C0FD3AFE6}"/>
            </c:ext>
          </c:extLst>
        </c:ser>
        <c:dLbls>
          <c:showLegendKey val="0"/>
          <c:showVal val="0"/>
          <c:showCatName val="0"/>
          <c:showSerName val="0"/>
          <c:showPercent val="0"/>
          <c:showBubbleSize val="0"/>
        </c:dLbls>
        <c:marker val="1"/>
        <c:smooth val="0"/>
        <c:axId val="300352592"/>
        <c:axId val="300349064"/>
      </c:lineChart>
      <c:catAx>
        <c:axId val="3003525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300349064"/>
        <c:crosses val="autoZero"/>
        <c:auto val="1"/>
        <c:lblAlgn val="ctr"/>
        <c:lblOffset val="100"/>
        <c:noMultiLvlLbl val="0"/>
      </c:catAx>
      <c:valAx>
        <c:axId val="30034906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00352592"/>
        <c:crosses val="autoZero"/>
        <c:crossBetween val="between"/>
      </c:valAx>
      <c:spPr>
        <a:noFill/>
        <a:ln>
          <a:noFill/>
        </a:ln>
        <a:effectLst/>
      </c:spPr>
    </c:plotArea>
    <c:legend>
      <c:legendPos val="b"/>
      <c:layout>
        <c:manualLayout>
          <c:xMode val="edge"/>
          <c:yMode val="edge"/>
          <c:x val="6.2657614561094963E-2"/>
          <c:y val="0.57407646055458172"/>
          <c:w val="0.7036622067772349"/>
          <c:h val="0.11064986567493829"/>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2E5980"/>
            </a:solidFill>
            <a:ln w="3175">
              <a:solidFill>
                <a:schemeClr val="bg1">
                  <a:lumMod val="75000"/>
                </a:schemeClr>
              </a:solidFill>
            </a:ln>
            <a:effectLst/>
          </c:spPr>
          <c:invertIfNegative val="0"/>
          <c:dPt>
            <c:idx val="0"/>
            <c:invertIfNegative val="0"/>
            <c:bubble3D val="0"/>
            <c:extLst>
              <c:ext xmlns:c16="http://schemas.microsoft.com/office/drawing/2014/chart" uri="{C3380CC4-5D6E-409C-BE32-E72D297353CC}">
                <c16:uniqueId val="{00000000-88FC-4330-8F76-6101954E0170}"/>
              </c:ext>
            </c:extLst>
          </c:dPt>
          <c:dPt>
            <c:idx val="3"/>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0B-5367-463B-88AE-9280BF4D7F90}"/>
              </c:ext>
            </c:extLst>
          </c:dPt>
          <c:dPt>
            <c:idx val="5"/>
            <c:invertIfNegative val="0"/>
            <c:bubble3D val="0"/>
            <c:extLst>
              <c:ext xmlns:c16="http://schemas.microsoft.com/office/drawing/2014/chart" uri="{C3380CC4-5D6E-409C-BE32-E72D297353CC}">
                <c16:uniqueId val="{00000001-88FC-4330-8F76-6101954E0170}"/>
              </c:ext>
            </c:extLst>
          </c:dPt>
          <c:dPt>
            <c:idx val="6"/>
            <c:invertIfNegative val="0"/>
            <c:bubble3D val="0"/>
            <c:spPr>
              <a:solidFill>
                <a:srgbClr val="FFC000"/>
              </a:solidFill>
              <a:ln w="3175">
                <a:solidFill>
                  <a:schemeClr val="bg1">
                    <a:lumMod val="75000"/>
                  </a:schemeClr>
                </a:solidFill>
              </a:ln>
              <a:effectLst/>
            </c:spPr>
            <c:extLst>
              <c:ext xmlns:c16="http://schemas.microsoft.com/office/drawing/2014/chart" uri="{C3380CC4-5D6E-409C-BE32-E72D297353CC}">
                <c16:uniqueId val="{00000006-596E-4E08-83CD-503233CA5081}"/>
              </c:ext>
            </c:extLst>
          </c:dPt>
          <c:dPt>
            <c:idx val="7"/>
            <c:invertIfNegative val="0"/>
            <c:bubble3D val="0"/>
            <c:extLst>
              <c:ext xmlns:c16="http://schemas.microsoft.com/office/drawing/2014/chart" uri="{C3380CC4-5D6E-409C-BE32-E72D297353CC}">
                <c16:uniqueId val="{00000008-58C4-411B-A979-8F048AC68785}"/>
              </c:ext>
            </c:extLst>
          </c:dPt>
          <c:dPt>
            <c:idx val="14"/>
            <c:invertIfNegative val="0"/>
            <c:bubble3D val="0"/>
            <c:extLst>
              <c:ext xmlns:c16="http://schemas.microsoft.com/office/drawing/2014/chart" uri="{C3380CC4-5D6E-409C-BE32-E72D297353CC}">
                <c16:uniqueId val="{00000000-AE91-4E03-A200-90DE5B17E42D}"/>
              </c:ext>
            </c:extLst>
          </c:dPt>
          <c:dLbls>
            <c:numFmt formatCode="#,##0.0" sourceLinked="0"/>
            <c:spPr>
              <a:noFill/>
              <a:ln>
                <a:noFill/>
              </a:ln>
              <a:effectLst/>
            </c:spPr>
            <c:txPr>
              <a:bodyPr rot="0" vert="horz"/>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Jihočeský kraj</c:v>
                </c:pt>
                <c:pt idx="2">
                  <c:v>Hl. m. Praha</c:v>
                </c:pt>
                <c:pt idx="3">
                  <c:v>Liberecký kraj</c:v>
                </c:pt>
                <c:pt idx="4">
                  <c:v>Plzeňský kraj</c:v>
                </c:pt>
                <c:pt idx="5">
                  <c:v>Vysočina</c:v>
                </c:pt>
                <c:pt idx="6">
                  <c:v>ČR</c:v>
                </c:pt>
                <c:pt idx="7">
                  <c:v>Zlínský kraj</c:v>
                </c:pt>
                <c:pt idx="8">
                  <c:v>Ústecký kraj</c:v>
                </c:pt>
                <c:pt idx="9">
                  <c:v>Středočeský kraj</c:v>
                </c:pt>
                <c:pt idx="10">
                  <c:v>Pardubický kraj</c:v>
                </c:pt>
                <c:pt idx="11">
                  <c:v>Jihomoravský kraj</c:v>
                </c:pt>
                <c:pt idx="12">
                  <c:v>Olomoucký kraj</c:v>
                </c:pt>
                <c:pt idx="13">
                  <c:v>Moravskoslezský kraj</c:v>
                </c:pt>
                <c:pt idx="14">
                  <c:v>Karlovarský kraj</c:v>
                </c:pt>
              </c:strCache>
            </c:strRef>
          </c:cat>
          <c:val>
            <c:numRef>
              <c:f>List1!$B$2:$B$16</c:f>
              <c:numCache>
                <c:formatCode>General</c:formatCode>
                <c:ptCount val="15"/>
                <c:pt idx="0">
                  <c:v>66.331414116523334</c:v>
                </c:pt>
                <c:pt idx="1">
                  <c:v>61.892329528020106</c:v>
                </c:pt>
                <c:pt idx="2">
                  <c:v>52.369408351066646</c:v>
                </c:pt>
                <c:pt idx="3">
                  <c:v>48.943205579162345</c:v>
                </c:pt>
                <c:pt idx="4">
                  <c:v>44.932833005774292</c:v>
                </c:pt>
                <c:pt idx="5">
                  <c:v>42.491388306123675</c:v>
                </c:pt>
                <c:pt idx="6">
                  <c:v>39.69325972613175</c:v>
                </c:pt>
                <c:pt idx="7">
                  <c:v>36.948506058915576</c:v>
                </c:pt>
                <c:pt idx="8">
                  <c:v>36.896936236509653</c:v>
                </c:pt>
                <c:pt idx="9">
                  <c:v>34.881759168091207</c:v>
                </c:pt>
                <c:pt idx="10">
                  <c:v>33.10094318970571</c:v>
                </c:pt>
                <c:pt idx="11">
                  <c:v>28.689116159634324</c:v>
                </c:pt>
                <c:pt idx="12">
                  <c:v>27.045587268250202</c:v>
                </c:pt>
                <c:pt idx="13">
                  <c:v>26.964744114431355</c:v>
                </c:pt>
                <c:pt idx="14">
                  <c:v>23.024855426593223</c:v>
                </c:pt>
              </c:numCache>
            </c:numRef>
          </c:val>
          <c:extLst>
            <c:ext xmlns:c16="http://schemas.microsoft.com/office/drawing/2014/chart" uri="{C3380CC4-5D6E-409C-BE32-E72D297353CC}">
              <c16:uniqueId val="{00000002-88FC-4330-8F76-6101954E0170}"/>
            </c:ext>
          </c:extLst>
        </c:ser>
        <c:ser>
          <c:idx val="1"/>
          <c:order val="1"/>
          <c:tx>
            <c:strRef>
              <c:f>List1!$C$1</c:f>
              <c:strCache>
                <c:ptCount val="1"/>
                <c:pt idx="0">
                  <c:v>Řada 2</c:v>
                </c:pt>
              </c:strCache>
            </c:strRef>
          </c:tx>
          <c:spPr>
            <a:solidFill>
              <a:srgbClr val="D71440"/>
            </a:solidFill>
            <a:ln w="3175">
              <a:solidFill>
                <a:schemeClr val="bg1">
                  <a:lumMod val="75000"/>
                </a:schemeClr>
              </a:solidFill>
            </a:ln>
            <a:effectLst/>
          </c:spPr>
          <c:invertIfNegative val="0"/>
          <c:dPt>
            <c:idx val="5"/>
            <c:invertIfNegative val="0"/>
            <c:bubble3D val="0"/>
            <c:extLst>
              <c:ext xmlns:c16="http://schemas.microsoft.com/office/drawing/2014/chart" uri="{C3380CC4-5D6E-409C-BE32-E72D297353CC}">
                <c16:uniqueId val="{00000003-88FC-4330-8F76-6101954E0170}"/>
              </c:ext>
            </c:extLst>
          </c:dPt>
          <c:dPt>
            <c:idx val="6"/>
            <c:invertIfNegative val="0"/>
            <c:bubble3D val="0"/>
            <c:extLst>
              <c:ext xmlns:c16="http://schemas.microsoft.com/office/drawing/2014/chart" uri="{C3380CC4-5D6E-409C-BE32-E72D297353CC}">
                <c16:uniqueId val="{00000004-88FC-4330-8F76-6101954E0170}"/>
              </c:ext>
            </c:extLst>
          </c:dPt>
          <c:dLbls>
            <c:delete val="1"/>
          </c:dLbls>
          <c:cat>
            <c:strRef>
              <c:f>List1!$A$2:$A$16</c:f>
              <c:strCache>
                <c:ptCount val="15"/>
                <c:pt idx="0">
                  <c:v>Královéhradecký kraj</c:v>
                </c:pt>
                <c:pt idx="1">
                  <c:v>Jihočeský kraj</c:v>
                </c:pt>
                <c:pt idx="2">
                  <c:v>Hl. m. Praha</c:v>
                </c:pt>
                <c:pt idx="3">
                  <c:v>Liberecký kraj</c:v>
                </c:pt>
                <c:pt idx="4">
                  <c:v>Plzeňský kraj</c:v>
                </c:pt>
                <c:pt idx="5">
                  <c:v>Vysočina</c:v>
                </c:pt>
                <c:pt idx="6">
                  <c:v>ČR</c:v>
                </c:pt>
                <c:pt idx="7">
                  <c:v>Zlínský kraj</c:v>
                </c:pt>
                <c:pt idx="8">
                  <c:v>Ústecký kraj</c:v>
                </c:pt>
                <c:pt idx="9">
                  <c:v>Středočeský kraj</c:v>
                </c:pt>
                <c:pt idx="10">
                  <c:v>Pardubický kraj</c:v>
                </c:pt>
                <c:pt idx="11">
                  <c:v>Jihomoravský kraj</c:v>
                </c:pt>
                <c:pt idx="12">
                  <c:v>Olomoucký kraj</c:v>
                </c:pt>
                <c:pt idx="13">
                  <c:v>Moravskoslezský kraj</c:v>
                </c:pt>
                <c:pt idx="14">
                  <c:v>Karlovarský kraj</c:v>
                </c:pt>
              </c:strCache>
            </c:strRef>
          </c:cat>
          <c:val>
            <c:numRef>
              <c:f>List1!$C$2:$C$16</c:f>
              <c:numCache>
                <c:formatCode>General</c:formatCode>
                <c:ptCount val="15"/>
              </c:numCache>
            </c:numRef>
          </c:val>
          <c:extLst>
            <c:ext xmlns:c16="http://schemas.microsoft.com/office/drawing/2014/chart" uri="{C3380CC4-5D6E-409C-BE32-E72D297353CC}">
              <c16:uniqueId val="{00000005-88FC-4330-8F76-6101954E0170}"/>
            </c:ext>
          </c:extLst>
        </c:ser>
        <c:ser>
          <c:idx val="2"/>
          <c:order val="2"/>
          <c:tx>
            <c:strRef>
              <c:f>List1!$D$1</c:f>
              <c:strCache>
                <c:ptCount val="1"/>
                <c:pt idx="0">
                  <c:v>Řada 3</c:v>
                </c:pt>
              </c:strCache>
            </c:strRef>
          </c:tx>
          <c:spPr>
            <a:solidFill>
              <a:srgbClr val="FFC121"/>
            </a:solidFill>
            <a:ln w="3175">
              <a:solidFill>
                <a:schemeClr val="bg1">
                  <a:lumMod val="75000"/>
                </a:schemeClr>
              </a:solidFill>
            </a:ln>
            <a:effectLst/>
          </c:spPr>
          <c:invertIfNegative val="0"/>
          <c:dPt>
            <c:idx val="11"/>
            <c:invertIfNegative val="0"/>
            <c:bubble3D val="0"/>
            <c:extLst>
              <c:ext xmlns:c16="http://schemas.microsoft.com/office/drawing/2014/chart" uri="{C3380CC4-5D6E-409C-BE32-E72D297353CC}">
                <c16:uniqueId val="{00000006-88FC-4330-8F76-6101954E0170}"/>
              </c:ext>
            </c:extLst>
          </c:dPt>
          <c:dPt>
            <c:idx val="12"/>
            <c:invertIfNegative val="0"/>
            <c:bubble3D val="0"/>
            <c:extLst>
              <c:ext xmlns:c16="http://schemas.microsoft.com/office/drawing/2014/chart" uri="{C3380CC4-5D6E-409C-BE32-E72D297353CC}">
                <c16:uniqueId val="{00000007-88FC-4330-8F76-6101954E0170}"/>
              </c:ext>
            </c:extLst>
          </c:dPt>
          <c:dLbls>
            <c:delete val="1"/>
          </c:dLbls>
          <c:cat>
            <c:strRef>
              <c:f>List1!$A$2:$A$16</c:f>
              <c:strCache>
                <c:ptCount val="15"/>
                <c:pt idx="0">
                  <c:v>Královéhradecký kraj</c:v>
                </c:pt>
                <c:pt idx="1">
                  <c:v>Jihočeský kraj</c:v>
                </c:pt>
                <c:pt idx="2">
                  <c:v>Hl. m. Praha</c:v>
                </c:pt>
                <c:pt idx="3">
                  <c:v>Liberecký kraj</c:v>
                </c:pt>
                <c:pt idx="4">
                  <c:v>Plzeňský kraj</c:v>
                </c:pt>
                <c:pt idx="5">
                  <c:v>Vysočina</c:v>
                </c:pt>
                <c:pt idx="6">
                  <c:v>ČR</c:v>
                </c:pt>
                <c:pt idx="7">
                  <c:v>Zlínský kraj</c:v>
                </c:pt>
                <c:pt idx="8">
                  <c:v>Ústecký kraj</c:v>
                </c:pt>
                <c:pt idx="9">
                  <c:v>Středočeský kraj</c:v>
                </c:pt>
                <c:pt idx="10">
                  <c:v>Pardubický kraj</c:v>
                </c:pt>
                <c:pt idx="11">
                  <c:v>Jihomoravský kraj</c:v>
                </c:pt>
                <c:pt idx="12">
                  <c:v>Olomoucký kraj</c:v>
                </c:pt>
                <c:pt idx="13">
                  <c:v>Moravskoslezský kraj</c:v>
                </c:pt>
                <c:pt idx="14">
                  <c:v>Karlovarský kraj</c:v>
                </c:pt>
              </c:strCache>
            </c:strRef>
          </c:cat>
          <c:val>
            <c:numRef>
              <c:f>List1!$D$2:$D$16</c:f>
              <c:numCache>
                <c:formatCode>General</c:formatCode>
                <c:ptCount val="15"/>
                <c:pt idx="6">
                  <c:v>39.69325972613175</c:v>
                </c:pt>
              </c:numCache>
            </c:numRef>
          </c:val>
          <c:extLst>
            <c:ext xmlns:c16="http://schemas.microsoft.com/office/drawing/2014/chart" uri="{C3380CC4-5D6E-409C-BE32-E72D297353CC}">
              <c16:uniqueId val="{00000008-88FC-4330-8F76-6101954E0170}"/>
            </c:ext>
          </c:extLst>
        </c:ser>
        <c:dLbls>
          <c:showLegendKey val="0"/>
          <c:showVal val="1"/>
          <c:showCatName val="0"/>
          <c:showSerName val="0"/>
          <c:showPercent val="0"/>
          <c:showBubbleSize val="0"/>
        </c:dLbls>
        <c:gapWidth val="50"/>
        <c:overlap val="100"/>
        <c:axId val="593864360"/>
        <c:axId val="593863184"/>
      </c:barChart>
      <c:catAx>
        <c:axId val="5938643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93863184"/>
        <c:crosses val="autoZero"/>
        <c:auto val="1"/>
        <c:lblAlgn val="ctr"/>
        <c:lblOffset val="100"/>
        <c:tickLblSkip val="1"/>
        <c:noMultiLvlLbl val="0"/>
      </c:catAx>
      <c:valAx>
        <c:axId val="593863184"/>
        <c:scaling>
          <c:orientation val="minMax"/>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cs-CZ"/>
          </a:p>
        </c:txPr>
        <c:crossAx val="59386436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živě narození</c:v>
                </c:pt>
              </c:strCache>
            </c:strRef>
          </c:tx>
          <c:spPr>
            <a:solidFill>
              <a:schemeClr val="accent1"/>
            </a:solidFill>
            <a:ln>
              <a:noFill/>
            </a:ln>
            <a:effectLst/>
          </c:spPr>
          <c:invertIfNegative val="0"/>
          <c:cat>
            <c:numRef>
              <c:f>List1!$A$34:$A$111</c:f>
              <c:numCache>
                <c:formatCode>General</c:formatCode>
                <c:ptCount val="78"/>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pt idx="25">
                  <c:v>2018</c:v>
                </c:pt>
                <c:pt idx="26">
                  <c:v>2019</c:v>
                </c:pt>
                <c:pt idx="27">
                  <c:v>2020</c:v>
                </c:pt>
                <c:pt idx="28">
                  <c:v>2021</c:v>
                </c:pt>
                <c:pt idx="29">
                  <c:v>2022</c:v>
                </c:pt>
                <c:pt idx="30">
                  <c:v>2023</c:v>
                </c:pt>
                <c:pt idx="31" formatCode="#,##0">
                  <c:v>2024</c:v>
                </c:pt>
                <c:pt idx="32" formatCode="#,##0">
                  <c:v>2025</c:v>
                </c:pt>
                <c:pt idx="33" formatCode="#,##0">
                  <c:v>2026</c:v>
                </c:pt>
                <c:pt idx="34" formatCode="#,##0">
                  <c:v>2027</c:v>
                </c:pt>
                <c:pt idx="35" formatCode="#,##0">
                  <c:v>2028</c:v>
                </c:pt>
                <c:pt idx="36" formatCode="#,##0">
                  <c:v>2029</c:v>
                </c:pt>
                <c:pt idx="37" formatCode="#,##0">
                  <c:v>2030</c:v>
                </c:pt>
                <c:pt idx="38" formatCode="#,##0">
                  <c:v>2031</c:v>
                </c:pt>
                <c:pt idx="39" formatCode="#,##0">
                  <c:v>2032</c:v>
                </c:pt>
                <c:pt idx="40" formatCode="#,##0">
                  <c:v>2033</c:v>
                </c:pt>
                <c:pt idx="41" formatCode="#,##0">
                  <c:v>2034</c:v>
                </c:pt>
                <c:pt idx="42" formatCode="#,##0">
                  <c:v>2035</c:v>
                </c:pt>
                <c:pt idx="43" formatCode="#,##0">
                  <c:v>2036</c:v>
                </c:pt>
                <c:pt idx="44" formatCode="#,##0">
                  <c:v>2037</c:v>
                </c:pt>
                <c:pt idx="45" formatCode="#,##0">
                  <c:v>2038</c:v>
                </c:pt>
                <c:pt idx="46" formatCode="#,##0">
                  <c:v>2039</c:v>
                </c:pt>
                <c:pt idx="47" formatCode="#,##0">
                  <c:v>2040</c:v>
                </c:pt>
                <c:pt idx="48" formatCode="#,##0">
                  <c:v>2041</c:v>
                </c:pt>
                <c:pt idx="49" formatCode="#,##0">
                  <c:v>2042</c:v>
                </c:pt>
                <c:pt idx="50" formatCode="#,##0">
                  <c:v>2043</c:v>
                </c:pt>
                <c:pt idx="51" formatCode="#,##0">
                  <c:v>2044</c:v>
                </c:pt>
                <c:pt idx="52" formatCode="#,##0">
                  <c:v>2045</c:v>
                </c:pt>
                <c:pt idx="53" formatCode="#,##0">
                  <c:v>2046</c:v>
                </c:pt>
                <c:pt idx="54" formatCode="#,##0">
                  <c:v>2047</c:v>
                </c:pt>
                <c:pt idx="55" formatCode="#,##0">
                  <c:v>2048</c:v>
                </c:pt>
                <c:pt idx="56" formatCode="#,##0">
                  <c:v>2049</c:v>
                </c:pt>
                <c:pt idx="57" formatCode="#,##0">
                  <c:v>2050</c:v>
                </c:pt>
                <c:pt idx="58" formatCode="#,##0">
                  <c:v>2051</c:v>
                </c:pt>
                <c:pt idx="59" formatCode="#,##0">
                  <c:v>2052</c:v>
                </c:pt>
                <c:pt idx="60" formatCode="#,##0">
                  <c:v>2053</c:v>
                </c:pt>
                <c:pt idx="61" formatCode="#,##0">
                  <c:v>2054</c:v>
                </c:pt>
                <c:pt idx="62" formatCode="#,##0">
                  <c:v>2055</c:v>
                </c:pt>
                <c:pt idx="63" formatCode="#,##0">
                  <c:v>2056</c:v>
                </c:pt>
                <c:pt idx="64" formatCode="#,##0">
                  <c:v>2057</c:v>
                </c:pt>
                <c:pt idx="65" formatCode="#,##0">
                  <c:v>2058</c:v>
                </c:pt>
                <c:pt idx="66" formatCode="#,##0">
                  <c:v>2059</c:v>
                </c:pt>
                <c:pt idx="67" formatCode="#,##0">
                  <c:v>2060</c:v>
                </c:pt>
                <c:pt idx="68" formatCode="#,##0">
                  <c:v>2061</c:v>
                </c:pt>
                <c:pt idx="69" formatCode="#,##0">
                  <c:v>2062</c:v>
                </c:pt>
                <c:pt idx="70" formatCode="#,##0">
                  <c:v>2063</c:v>
                </c:pt>
                <c:pt idx="71" formatCode="#,##0">
                  <c:v>2064</c:v>
                </c:pt>
                <c:pt idx="72" formatCode="#,##0">
                  <c:v>2065</c:v>
                </c:pt>
                <c:pt idx="73" formatCode="#,##0">
                  <c:v>2066</c:v>
                </c:pt>
                <c:pt idx="74" formatCode="#,##0">
                  <c:v>2067</c:v>
                </c:pt>
                <c:pt idx="75" formatCode="#,##0">
                  <c:v>2068</c:v>
                </c:pt>
                <c:pt idx="76" formatCode="#,##0">
                  <c:v>2069</c:v>
                </c:pt>
                <c:pt idx="77" formatCode="#,##0">
                  <c:v>2070</c:v>
                </c:pt>
              </c:numCache>
            </c:numRef>
          </c:cat>
          <c:val>
            <c:numRef>
              <c:f>List1!$B$34:$B$111</c:f>
              <c:numCache>
                <c:formatCode>0</c:formatCode>
                <c:ptCount val="78"/>
                <c:pt idx="0">
                  <c:v>5244</c:v>
                </c:pt>
                <c:pt idx="1">
                  <c:v>4544</c:v>
                </c:pt>
                <c:pt idx="2">
                  <c:v>4166</c:v>
                </c:pt>
                <c:pt idx="3">
                  <c:v>4039</c:v>
                </c:pt>
                <c:pt idx="4">
                  <c:v>3951</c:v>
                </c:pt>
                <c:pt idx="5">
                  <c:v>3975</c:v>
                </c:pt>
                <c:pt idx="6" formatCode="#,##0">
                  <c:v>3965</c:v>
                </c:pt>
                <c:pt idx="7" formatCode="#,##0">
                  <c:v>4090</c:v>
                </c:pt>
                <c:pt idx="8" formatCode="#,##0">
                  <c:v>4013</c:v>
                </c:pt>
                <c:pt idx="9" formatCode="#,##0">
                  <c:v>4132</c:v>
                </c:pt>
                <c:pt idx="10" formatCode="#,##0">
                  <c:v>4045</c:v>
                </c:pt>
                <c:pt idx="11" formatCode="#,##0">
                  <c:v>4312</c:v>
                </c:pt>
                <c:pt idx="12" formatCode="#,##0">
                  <c:v>4271</c:v>
                </c:pt>
                <c:pt idx="13" formatCode="#,##0">
                  <c:v>4466</c:v>
                </c:pt>
                <c:pt idx="14" formatCode="#,##0">
                  <c:v>5045</c:v>
                </c:pt>
                <c:pt idx="15" formatCode="#,##0">
                  <c:v>5220</c:v>
                </c:pt>
                <c:pt idx="16" formatCode="#,##0">
                  <c:v>5206</c:v>
                </c:pt>
                <c:pt idx="17" formatCode="#,##0">
                  <c:v>5120</c:v>
                </c:pt>
                <c:pt idx="18" formatCode="#,##0">
                  <c:v>4654.4459999999999</c:v>
                </c:pt>
                <c:pt idx="19" formatCode="#,##0">
                  <c:v>4592</c:v>
                </c:pt>
                <c:pt idx="20" formatCode="#,##0">
                  <c:v>4535</c:v>
                </c:pt>
                <c:pt idx="21" formatCode="#,##0">
                  <c:v>4435</c:v>
                </c:pt>
                <c:pt idx="22" formatCode="#,##0">
                  <c:v>4683</c:v>
                </c:pt>
                <c:pt idx="23" formatCode="#,##0">
                  <c:v>4960</c:v>
                </c:pt>
                <c:pt idx="24" formatCode="#,##0">
                  <c:v>4753</c:v>
                </c:pt>
                <c:pt idx="25" formatCode="#,##0">
                  <c:v>4725</c:v>
                </c:pt>
                <c:pt idx="26" formatCode="#,##0">
                  <c:v>4659</c:v>
                </c:pt>
                <c:pt idx="27" formatCode="#,##0">
                  <c:v>4557</c:v>
                </c:pt>
                <c:pt idx="28" formatCode="#,##0">
                  <c:v>4386</c:v>
                </c:pt>
                <c:pt idx="29" formatCode="#,##0">
                  <c:v>3921</c:v>
                </c:pt>
                <c:pt idx="30" formatCode="#,##0">
                  <c:v>3549</c:v>
                </c:pt>
                <c:pt idx="31" formatCode="#,##0">
                  <c:v>3253</c:v>
                </c:pt>
                <c:pt idx="32" formatCode="#,##0">
                  <c:v>3228</c:v>
                </c:pt>
                <c:pt idx="33" formatCode="#,##0">
                  <c:v>3199</c:v>
                </c:pt>
                <c:pt idx="34" formatCode="#,##0">
                  <c:v>3178</c:v>
                </c:pt>
                <c:pt idx="35" formatCode="#,##0">
                  <c:v>3186</c:v>
                </c:pt>
                <c:pt idx="36" formatCode="#,##0">
                  <c:v>3224</c:v>
                </c:pt>
                <c:pt idx="37" formatCode="#,##0">
                  <c:v>3272</c:v>
                </c:pt>
                <c:pt idx="38" formatCode="#,##0">
                  <c:v>3275</c:v>
                </c:pt>
                <c:pt idx="39" formatCode="#,##0">
                  <c:v>3286</c:v>
                </c:pt>
                <c:pt idx="40" formatCode="#,##0">
                  <c:v>3305</c:v>
                </c:pt>
                <c:pt idx="41" formatCode="#,##0">
                  <c:v>3331</c:v>
                </c:pt>
                <c:pt idx="42" formatCode="#,##0">
                  <c:v>3362</c:v>
                </c:pt>
                <c:pt idx="43" formatCode="#,##0">
                  <c:v>3395</c:v>
                </c:pt>
                <c:pt idx="44" formatCode="#,##0">
                  <c:v>3428</c:v>
                </c:pt>
                <c:pt idx="45" formatCode="#,##0">
                  <c:v>3457</c:v>
                </c:pt>
                <c:pt idx="46" formatCode="#,##0">
                  <c:v>3480</c:v>
                </c:pt>
                <c:pt idx="47" formatCode="#,##0">
                  <c:v>3495</c:v>
                </c:pt>
                <c:pt idx="48" formatCode="#,##0">
                  <c:v>3501</c:v>
                </c:pt>
                <c:pt idx="49" formatCode="#,##0">
                  <c:v>3498</c:v>
                </c:pt>
                <c:pt idx="50" formatCode="#,##0">
                  <c:v>3487</c:v>
                </c:pt>
                <c:pt idx="51" formatCode="#,##0">
                  <c:v>3467</c:v>
                </c:pt>
                <c:pt idx="52" formatCode="#,##0">
                  <c:v>3440</c:v>
                </c:pt>
                <c:pt idx="53" formatCode="#,##0">
                  <c:v>3406</c:v>
                </c:pt>
                <c:pt idx="54" formatCode="#,##0">
                  <c:v>3365</c:v>
                </c:pt>
                <c:pt idx="55" formatCode="#,##0">
                  <c:v>3317</c:v>
                </c:pt>
                <c:pt idx="56" formatCode="#,##0">
                  <c:v>3263</c:v>
                </c:pt>
                <c:pt idx="57" formatCode="#,##0">
                  <c:v>3204</c:v>
                </c:pt>
                <c:pt idx="58" formatCode="#,##0">
                  <c:v>3136</c:v>
                </c:pt>
                <c:pt idx="59" formatCode="#,##0">
                  <c:v>3066</c:v>
                </c:pt>
                <c:pt idx="60" formatCode="#,##0">
                  <c:v>2994</c:v>
                </c:pt>
                <c:pt idx="61" formatCode="#,##0">
                  <c:v>2924</c:v>
                </c:pt>
                <c:pt idx="62" formatCode="#,##0">
                  <c:v>2858</c:v>
                </c:pt>
                <c:pt idx="63" formatCode="#,##0">
                  <c:v>2799</c:v>
                </c:pt>
                <c:pt idx="64" formatCode="#,##0">
                  <c:v>2748</c:v>
                </c:pt>
                <c:pt idx="65" formatCode="#,##0">
                  <c:v>2705</c:v>
                </c:pt>
                <c:pt idx="66" formatCode="#,##0">
                  <c:v>2671</c:v>
                </c:pt>
                <c:pt idx="67" formatCode="#,##0">
                  <c:v>2646</c:v>
                </c:pt>
                <c:pt idx="68" formatCode="#,##0">
                  <c:v>2629</c:v>
                </c:pt>
                <c:pt idx="69" formatCode="#,##0">
                  <c:v>2619</c:v>
                </c:pt>
                <c:pt idx="70" formatCode="#,##0">
                  <c:v>2616</c:v>
                </c:pt>
                <c:pt idx="71" formatCode="#,##0">
                  <c:v>2617</c:v>
                </c:pt>
                <c:pt idx="72" formatCode="#,##0">
                  <c:v>2622</c:v>
                </c:pt>
                <c:pt idx="73" formatCode="#,##0">
                  <c:v>2629</c:v>
                </c:pt>
                <c:pt idx="74" formatCode="#,##0">
                  <c:v>2637</c:v>
                </c:pt>
                <c:pt idx="75" formatCode="#,##0">
                  <c:v>2644</c:v>
                </c:pt>
                <c:pt idx="76" formatCode="#,##0">
                  <c:v>2650</c:v>
                </c:pt>
                <c:pt idx="77" formatCode="#,##0">
                  <c:v>2654</c:v>
                </c:pt>
              </c:numCache>
            </c:numRef>
          </c:val>
          <c:extLst>
            <c:ext xmlns:c16="http://schemas.microsoft.com/office/drawing/2014/chart" uri="{C3380CC4-5D6E-409C-BE32-E72D297353CC}">
              <c16:uniqueId val="{00000000-7D07-4F47-96A8-97978AC10223}"/>
            </c:ext>
          </c:extLst>
        </c:ser>
        <c:dLbls>
          <c:showLegendKey val="0"/>
          <c:showVal val="0"/>
          <c:showCatName val="0"/>
          <c:showSerName val="0"/>
          <c:showPercent val="0"/>
          <c:showBubbleSize val="0"/>
        </c:dLbls>
        <c:gapWidth val="60"/>
        <c:axId val="891114607"/>
        <c:axId val="736467199"/>
        <c:extLst>
          <c:ext xmlns:c15="http://schemas.microsoft.com/office/drawing/2012/chart" uri="{02D57815-91ED-43cb-92C2-25804820EDAC}">
            <c15:filteredBarSeries>
              <c15:ser>
                <c:idx val="1"/>
                <c:order val="1"/>
                <c:tx>
                  <c:strRef>
                    <c:extLst>
                      <c:ext uri="{02D57815-91ED-43cb-92C2-25804820EDAC}">
                        <c15:formulaRef>
                          <c15:sqref>List1!$C$1</c15:sqref>
                        </c15:formulaRef>
                      </c:ext>
                    </c:extLst>
                    <c:strCache>
                      <c:ptCount val="1"/>
                      <c:pt idx="0">
                        <c:v>zemřelí</c:v>
                      </c:pt>
                    </c:strCache>
                  </c:strRef>
                </c:tx>
                <c:spPr>
                  <a:solidFill>
                    <a:schemeClr val="accent2"/>
                  </a:solidFill>
                  <a:ln>
                    <a:solidFill>
                      <a:srgbClr val="413789"/>
                    </a:solidFill>
                  </a:ln>
                  <a:effectLst/>
                </c:spPr>
                <c:invertIfNegative val="0"/>
                <c:cat>
                  <c:numRef>
                    <c:extLst>
                      <c:ext uri="{02D57815-91ED-43cb-92C2-25804820EDAC}">
                        <c15:formulaRef>
                          <c15:sqref>List1!$A$34:$A$111</c15:sqref>
                        </c15:formulaRef>
                      </c:ext>
                    </c:extLst>
                    <c:numCache>
                      <c:formatCode>General</c:formatCode>
                      <c:ptCount val="78"/>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pt idx="25">
                        <c:v>2018</c:v>
                      </c:pt>
                      <c:pt idx="26">
                        <c:v>2019</c:v>
                      </c:pt>
                      <c:pt idx="27">
                        <c:v>2020</c:v>
                      </c:pt>
                      <c:pt idx="28">
                        <c:v>2021</c:v>
                      </c:pt>
                      <c:pt idx="29">
                        <c:v>2022</c:v>
                      </c:pt>
                      <c:pt idx="30">
                        <c:v>2023</c:v>
                      </c:pt>
                      <c:pt idx="31" formatCode="#,##0">
                        <c:v>2024</c:v>
                      </c:pt>
                      <c:pt idx="32" formatCode="#,##0">
                        <c:v>2025</c:v>
                      </c:pt>
                      <c:pt idx="33" formatCode="#,##0">
                        <c:v>2026</c:v>
                      </c:pt>
                      <c:pt idx="34" formatCode="#,##0">
                        <c:v>2027</c:v>
                      </c:pt>
                      <c:pt idx="35" formatCode="#,##0">
                        <c:v>2028</c:v>
                      </c:pt>
                      <c:pt idx="36" formatCode="#,##0">
                        <c:v>2029</c:v>
                      </c:pt>
                      <c:pt idx="37" formatCode="#,##0">
                        <c:v>2030</c:v>
                      </c:pt>
                      <c:pt idx="38" formatCode="#,##0">
                        <c:v>2031</c:v>
                      </c:pt>
                      <c:pt idx="39" formatCode="#,##0">
                        <c:v>2032</c:v>
                      </c:pt>
                      <c:pt idx="40" formatCode="#,##0">
                        <c:v>2033</c:v>
                      </c:pt>
                      <c:pt idx="41" formatCode="#,##0">
                        <c:v>2034</c:v>
                      </c:pt>
                      <c:pt idx="42" formatCode="#,##0">
                        <c:v>2035</c:v>
                      </c:pt>
                      <c:pt idx="43" formatCode="#,##0">
                        <c:v>2036</c:v>
                      </c:pt>
                      <c:pt idx="44" formatCode="#,##0">
                        <c:v>2037</c:v>
                      </c:pt>
                      <c:pt idx="45" formatCode="#,##0">
                        <c:v>2038</c:v>
                      </c:pt>
                      <c:pt idx="46" formatCode="#,##0">
                        <c:v>2039</c:v>
                      </c:pt>
                      <c:pt idx="47" formatCode="#,##0">
                        <c:v>2040</c:v>
                      </c:pt>
                      <c:pt idx="48" formatCode="#,##0">
                        <c:v>2041</c:v>
                      </c:pt>
                      <c:pt idx="49" formatCode="#,##0">
                        <c:v>2042</c:v>
                      </c:pt>
                      <c:pt idx="50" formatCode="#,##0">
                        <c:v>2043</c:v>
                      </c:pt>
                      <c:pt idx="51" formatCode="#,##0">
                        <c:v>2044</c:v>
                      </c:pt>
                      <c:pt idx="52" formatCode="#,##0">
                        <c:v>2045</c:v>
                      </c:pt>
                      <c:pt idx="53" formatCode="#,##0">
                        <c:v>2046</c:v>
                      </c:pt>
                      <c:pt idx="54" formatCode="#,##0">
                        <c:v>2047</c:v>
                      </c:pt>
                      <c:pt idx="55" formatCode="#,##0">
                        <c:v>2048</c:v>
                      </c:pt>
                      <c:pt idx="56" formatCode="#,##0">
                        <c:v>2049</c:v>
                      </c:pt>
                      <c:pt idx="57" formatCode="#,##0">
                        <c:v>2050</c:v>
                      </c:pt>
                      <c:pt idx="58" formatCode="#,##0">
                        <c:v>2051</c:v>
                      </c:pt>
                      <c:pt idx="59" formatCode="#,##0">
                        <c:v>2052</c:v>
                      </c:pt>
                      <c:pt idx="60" formatCode="#,##0">
                        <c:v>2053</c:v>
                      </c:pt>
                      <c:pt idx="61" formatCode="#,##0">
                        <c:v>2054</c:v>
                      </c:pt>
                      <c:pt idx="62" formatCode="#,##0">
                        <c:v>2055</c:v>
                      </c:pt>
                      <c:pt idx="63" formatCode="#,##0">
                        <c:v>2056</c:v>
                      </c:pt>
                      <c:pt idx="64" formatCode="#,##0">
                        <c:v>2057</c:v>
                      </c:pt>
                      <c:pt idx="65" formatCode="#,##0">
                        <c:v>2058</c:v>
                      </c:pt>
                      <c:pt idx="66" formatCode="#,##0">
                        <c:v>2059</c:v>
                      </c:pt>
                      <c:pt idx="67" formatCode="#,##0">
                        <c:v>2060</c:v>
                      </c:pt>
                      <c:pt idx="68" formatCode="#,##0">
                        <c:v>2061</c:v>
                      </c:pt>
                      <c:pt idx="69" formatCode="#,##0">
                        <c:v>2062</c:v>
                      </c:pt>
                      <c:pt idx="70" formatCode="#,##0">
                        <c:v>2063</c:v>
                      </c:pt>
                      <c:pt idx="71" formatCode="#,##0">
                        <c:v>2064</c:v>
                      </c:pt>
                      <c:pt idx="72" formatCode="#,##0">
                        <c:v>2065</c:v>
                      </c:pt>
                      <c:pt idx="73" formatCode="#,##0">
                        <c:v>2066</c:v>
                      </c:pt>
                      <c:pt idx="74" formatCode="#,##0">
                        <c:v>2067</c:v>
                      </c:pt>
                      <c:pt idx="75" formatCode="#,##0">
                        <c:v>2068</c:v>
                      </c:pt>
                      <c:pt idx="76" formatCode="#,##0">
                        <c:v>2069</c:v>
                      </c:pt>
                      <c:pt idx="77" formatCode="#,##0">
                        <c:v>2070</c:v>
                      </c:pt>
                    </c:numCache>
                  </c:numRef>
                </c:cat>
                <c:val>
                  <c:numRef>
                    <c:extLst>
                      <c:ext uri="{02D57815-91ED-43cb-92C2-25804820EDAC}">
                        <c15:formulaRef>
                          <c15:sqref>List1!$C$34:$C$111</c15:sqref>
                        </c15:formulaRef>
                      </c:ext>
                    </c:extLst>
                    <c:numCache>
                      <c:formatCode>General</c:formatCode>
                      <c:ptCount val="78"/>
                    </c:numCache>
                  </c:numRef>
                </c:val>
                <c:extLst>
                  <c:ext xmlns:c16="http://schemas.microsoft.com/office/drawing/2014/chart" uri="{C3380CC4-5D6E-409C-BE32-E72D297353CC}">
                    <c16:uniqueId val="{00000001-7D07-4F47-96A8-97978AC10223}"/>
                  </c:ext>
                </c:extLst>
              </c15:ser>
            </c15:filteredBarSeries>
          </c:ext>
        </c:extLst>
      </c:barChart>
      <c:catAx>
        <c:axId val="89111460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736467199"/>
        <c:crosses val="autoZero"/>
        <c:auto val="1"/>
        <c:lblAlgn val="ctr"/>
        <c:lblOffset val="100"/>
        <c:noMultiLvlLbl val="0"/>
      </c:catAx>
      <c:valAx>
        <c:axId val="736467199"/>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1" i="0" u="none" strike="noStrike" kern="1200" baseline="0">
                    <a:solidFill>
                      <a:schemeClr val="tx1"/>
                    </a:solidFill>
                    <a:latin typeface="+mn-lt"/>
                    <a:ea typeface="+mn-ea"/>
                    <a:cs typeface="+mn-cs"/>
                  </a:defRPr>
                </a:pPr>
                <a:r>
                  <a:rPr lang="cs-CZ" sz="1600" b="1">
                    <a:solidFill>
                      <a:schemeClr val="tx1"/>
                    </a:solidFill>
                  </a:rPr>
                  <a:t>Počet</a:t>
                </a:r>
                <a:r>
                  <a:rPr lang="cs-CZ" sz="1600" b="1" baseline="0">
                    <a:solidFill>
                      <a:schemeClr val="tx1"/>
                    </a:solidFill>
                  </a:rPr>
                  <a:t> narozených</a:t>
                </a:r>
                <a:endParaRPr lang="cs-CZ" sz="1600" b="1">
                  <a:solidFill>
                    <a:schemeClr val="tx1"/>
                  </a:solidFill>
                </a:endParaRPr>
              </a:p>
            </c:rich>
          </c:tx>
          <c:layout>
            <c:manualLayout>
              <c:xMode val="edge"/>
              <c:yMode val="edge"/>
              <c:x val="6.0804800519956613E-3"/>
              <c:y val="0.30929908887344609"/>
            </c:manualLayout>
          </c:layout>
          <c:overlay val="0"/>
          <c:spPr>
            <a:noFill/>
            <a:ln>
              <a:noFill/>
            </a:ln>
            <a:effectLst/>
          </c:spPr>
          <c:txPr>
            <a:bodyPr rot="-54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cs-CZ"/>
            </a:p>
          </c:txPr>
        </c:title>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89111460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userShapes r:id="rId4"/>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67380921647089"/>
          <c:y val="2.9124766371214639E-2"/>
          <c:w val="0.68066933022857934"/>
          <c:h val="0.83691281969643816"/>
        </c:manualLayout>
      </c:layout>
      <c:barChart>
        <c:barDir val="bar"/>
        <c:grouping val="clustered"/>
        <c:varyColors val="0"/>
        <c:ser>
          <c:idx val="0"/>
          <c:order val="0"/>
          <c:tx>
            <c:strRef>
              <c:f>List1!$B$1</c:f>
              <c:strCache>
                <c:ptCount val="1"/>
                <c:pt idx="0">
                  <c:v>Rodička</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List1!$A$2:$A$15</c:f>
              <c:strCache>
                <c:ptCount val="14"/>
                <c:pt idx="0">
                  <c:v>Ústecký kraj</c:v>
                </c:pt>
                <c:pt idx="1">
                  <c:v>Karlovarský kraj</c:v>
                </c:pt>
                <c:pt idx="2">
                  <c:v>Moravskoslezský kraj</c:v>
                </c:pt>
                <c:pt idx="3">
                  <c:v>Liberecký kraj</c:v>
                </c:pt>
                <c:pt idx="4">
                  <c:v>Plzeňský kraj</c:v>
                </c:pt>
                <c:pt idx="5">
                  <c:v>Kraj Vysočina</c:v>
                </c:pt>
                <c:pt idx="6">
                  <c:v>Pardubický kraj</c:v>
                </c:pt>
                <c:pt idx="7">
                  <c:v>Jihočeský kraj</c:v>
                </c:pt>
                <c:pt idx="8">
                  <c:v>Královéhradecký kraj</c:v>
                </c:pt>
                <c:pt idx="9">
                  <c:v>Olomoucký kraj</c:v>
                </c:pt>
                <c:pt idx="10">
                  <c:v>Zlínský kraj</c:v>
                </c:pt>
                <c:pt idx="11">
                  <c:v>Středočeský kraj</c:v>
                </c:pt>
                <c:pt idx="12">
                  <c:v>Jihomoravský kraj</c:v>
                </c:pt>
                <c:pt idx="13">
                  <c:v>Hlavní město Praha</c:v>
                </c:pt>
              </c:strCache>
            </c:strRef>
          </c:cat>
          <c:val>
            <c:numRef>
              <c:f>List1!$B$2:$B$15</c:f>
              <c:numCache>
                <c:formatCode>General</c:formatCode>
                <c:ptCount val="14"/>
                <c:pt idx="0">
                  <c:v>29.62997</c:v>
                </c:pt>
                <c:pt idx="1">
                  <c:v>29.756340000000002</c:v>
                </c:pt>
                <c:pt idx="2">
                  <c:v>30.601510000000001</c:v>
                </c:pt>
                <c:pt idx="3">
                  <c:v>30.819400000000002</c:v>
                </c:pt>
                <c:pt idx="4">
                  <c:v>30.83333</c:v>
                </c:pt>
                <c:pt idx="5">
                  <c:v>30.894359999999999</c:v>
                </c:pt>
                <c:pt idx="6">
                  <c:v>30.904430000000001</c:v>
                </c:pt>
                <c:pt idx="7">
                  <c:v>31.00807</c:v>
                </c:pt>
                <c:pt idx="8">
                  <c:v>31.013280000000002</c:v>
                </c:pt>
                <c:pt idx="9">
                  <c:v>31.041170000000001</c:v>
                </c:pt>
                <c:pt idx="10">
                  <c:v>31.50225</c:v>
                </c:pt>
                <c:pt idx="11">
                  <c:v>31.51548</c:v>
                </c:pt>
                <c:pt idx="12">
                  <c:v>31.604880000000001</c:v>
                </c:pt>
                <c:pt idx="13">
                  <c:v>32.67998</c:v>
                </c:pt>
              </c:numCache>
            </c:numRef>
          </c:val>
          <c:extLst>
            <c:ext xmlns:c16="http://schemas.microsoft.com/office/drawing/2014/chart" uri="{C3380CC4-5D6E-409C-BE32-E72D297353CC}">
              <c16:uniqueId val="{00000000-DBA4-4E92-8E44-7675B6E60A2E}"/>
            </c:ext>
          </c:extLst>
        </c:ser>
        <c:ser>
          <c:idx val="1"/>
          <c:order val="1"/>
          <c:tx>
            <c:strRef>
              <c:f>List1!$C$1</c:f>
              <c:strCache>
                <c:ptCount val="1"/>
                <c:pt idx="0">
                  <c:v>Prvorodička</c:v>
                </c:pt>
              </c:strCache>
            </c:strRef>
          </c:tx>
          <c:spPr>
            <a:solidFill>
              <a:srgbClr val="FF0000"/>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List1!$A$2:$A$15</c:f>
              <c:strCache>
                <c:ptCount val="14"/>
                <c:pt idx="0">
                  <c:v>Ústecký kraj</c:v>
                </c:pt>
                <c:pt idx="1">
                  <c:v>Karlovarský kraj</c:v>
                </c:pt>
                <c:pt idx="2">
                  <c:v>Moravskoslezský kraj</c:v>
                </c:pt>
                <c:pt idx="3">
                  <c:v>Liberecký kraj</c:v>
                </c:pt>
                <c:pt idx="4">
                  <c:v>Plzeňský kraj</c:v>
                </c:pt>
                <c:pt idx="5">
                  <c:v>Kraj Vysočina</c:v>
                </c:pt>
                <c:pt idx="6">
                  <c:v>Pardubický kraj</c:v>
                </c:pt>
                <c:pt idx="7">
                  <c:v>Jihočeský kraj</c:v>
                </c:pt>
                <c:pt idx="8">
                  <c:v>Královéhradecký kraj</c:v>
                </c:pt>
                <c:pt idx="9">
                  <c:v>Olomoucký kraj</c:v>
                </c:pt>
                <c:pt idx="10">
                  <c:v>Zlínský kraj</c:v>
                </c:pt>
                <c:pt idx="11">
                  <c:v>Středočeský kraj</c:v>
                </c:pt>
                <c:pt idx="12">
                  <c:v>Jihomoravský kraj</c:v>
                </c:pt>
                <c:pt idx="13">
                  <c:v>Hlavní město Praha</c:v>
                </c:pt>
              </c:strCache>
            </c:strRef>
          </c:cat>
          <c:val>
            <c:numRef>
              <c:f>List1!$C$2:$C$15</c:f>
              <c:numCache>
                <c:formatCode>General</c:formatCode>
                <c:ptCount val="14"/>
                <c:pt idx="0">
                  <c:v>27.705960000000001</c:v>
                </c:pt>
                <c:pt idx="1">
                  <c:v>27.891950000000001</c:v>
                </c:pt>
                <c:pt idx="2">
                  <c:v>29.007930000000002</c:v>
                </c:pt>
                <c:pt idx="3">
                  <c:v>28.90249</c:v>
                </c:pt>
                <c:pt idx="4">
                  <c:v>29.234490000000001</c:v>
                </c:pt>
                <c:pt idx="5">
                  <c:v>28.95917</c:v>
                </c:pt>
                <c:pt idx="6">
                  <c:v>29.246680000000001</c:v>
                </c:pt>
                <c:pt idx="7">
                  <c:v>29.288270000000001</c:v>
                </c:pt>
                <c:pt idx="8">
                  <c:v>29.272500000000001</c:v>
                </c:pt>
                <c:pt idx="9">
                  <c:v>29.452470000000002</c:v>
                </c:pt>
                <c:pt idx="10">
                  <c:v>29.895949999999999</c:v>
                </c:pt>
                <c:pt idx="11">
                  <c:v>29.795190000000002</c:v>
                </c:pt>
                <c:pt idx="12">
                  <c:v>30.134720000000002</c:v>
                </c:pt>
                <c:pt idx="13">
                  <c:v>31.571999999999999</c:v>
                </c:pt>
              </c:numCache>
            </c:numRef>
          </c:val>
          <c:extLst>
            <c:ext xmlns:c16="http://schemas.microsoft.com/office/drawing/2014/chart" uri="{C3380CC4-5D6E-409C-BE32-E72D297353CC}">
              <c16:uniqueId val="{00000001-DBA4-4E92-8E44-7675B6E60A2E}"/>
            </c:ext>
          </c:extLst>
        </c:ser>
        <c:dLbls>
          <c:showLegendKey val="0"/>
          <c:showVal val="0"/>
          <c:showCatName val="0"/>
          <c:showSerName val="0"/>
          <c:showPercent val="0"/>
          <c:showBubbleSize val="0"/>
        </c:dLbls>
        <c:gapWidth val="50"/>
        <c:axId val="1411158319"/>
        <c:axId val="1411161231"/>
      </c:barChart>
      <c:catAx>
        <c:axId val="1411158319"/>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411161231"/>
        <c:crosses val="autoZero"/>
        <c:auto val="1"/>
        <c:lblAlgn val="ctr"/>
        <c:lblOffset val="100"/>
        <c:noMultiLvlLbl val="0"/>
      </c:catAx>
      <c:valAx>
        <c:axId val="1411161231"/>
        <c:scaling>
          <c:orientation val="minMax"/>
          <c:max val="33"/>
        </c:scaling>
        <c:delete val="0"/>
        <c:axPos val="t"/>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411158319"/>
        <c:crosses val="autoZero"/>
        <c:crossBetween val="between"/>
      </c:valAx>
      <c:spPr>
        <a:noFill/>
        <a:ln>
          <a:noFill/>
        </a:ln>
        <a:effectLst/>
      </c:spPr>
    </c:plotArea>
    <c:legend>
      <c:legendPos val="b"/>
      <c:layout>
        <c:manualLayout>
          <c:xMode val="edge"/>
          <c:yMode val="edge"/>
          <c:x val="0.27879212335601328"/>
          <c:y val="0.91062776334434425"/>
          <c:w val="0.41724808021699578"/>
          <c:h val="8.5766757771609498E-2"/>
        </c:manualLayout>
      </c:layout>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Sheet1!$B$2:$F$2</c:f>
              <c:numCache>
                <c:formatCode>General</c:formatCode>
                <c:ptCount val="5"/>
                <c:pt idx="0">
                  <c:v>0.73309999999999997</c:v>
                </c:pt>
                <c:pt idx="1">
                  <c:v>0.95760000000000001</c:v>
                </c:pt>
                <c:pt idx="2">
                  <c:v>0.83260000000000001</c:v>
                </c:pt>
                <c:pt idx="3">
                  <c:v>0.5575</c:v>
                </c:pt>
                <c:pt idx="4">
                  <c:v>0.2059</c:v>
                </c:pt>
              </c:numCache>
            </c:numRef>
          </c:val>
          <c:smooth val="0"/>
          <c:extLst>
            <c:ext xmlns:c16="http://schemas.microsoft.com/office/drawing/2014/chart" uri="{C3380CC4-5D6E-409C-BE32-E72D297353CC}">
              <c16:uniqueId val="{00000000-A4AA-4278-A322-808F2B6E78E4}"/>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Sheet1!$B$3:$F$3</c:f>
              <c:numCache>
                <c:formatCode>General</c:formatCode>
                <c:ptCount val="5"/>
                <c:pt idx="0">
                  <c:v>0.78569999999999995</c:v>
                </c:pt>
                <c:pt idx="1">
                  <c:v>0.98799999999999999</c:v>
                </c:pt>
                <c:pt idx="2">
                  <c:v>0.86050000000000004</c:v>
                </c:pt>
                <c:pt idx="3">
                  <c:v>0.5968</c:v>
                </c:pt>
                <c:pt idx="4">
                  <c:v>0.2145</c:v>
                </c:pt>
              </c:numCache>
            </c:numRef>
          </c:val>
          <c:smooth val="0"/>
          <c:extLst>
            <c:ext xmlns:c16="http://schemas.microsoft.com/office/drawing/2014/chart" uri="{C3380CC4-5D6E-409C-BE32-E72D297353CC}">
              <c16:uniqueId val="{00000001-A4AA-4278-A322-808F2B6E78E4}"/>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Sheet1!$B$4:$F$4</c:f>
              <c:numCache>
                <c:formatCode>General</c:formatCode>
                <c:ptCount val="5"/>
                <c:pt idx="0">
                  <c:v>0.81920000000000004</c:v>
                </c:pt>
                <c:pt idx="1">
                  <c:v>0.99109999999999998</c:v>
                </c:pt>
                <c:pt idx="2">
                  <c:v>0.88580000000000003</c:v>
                </c:pt>
                <c:pt idx="3">
                  <c:v>0.65700000000000003</c:v>
                </c:pt>
                <c:pt idx="4">
                  <c:v>0.21909999999999999</c:v>
                </c:pt>
              </c:numCache>
            </c:numRef>
          </c:val>
          <c:smooth val="0"/>
          <c:extLst>
            <c:ext xmlns:c16="http://schemas.microsoft.com/office/drawing/2014/chart" uri="{C3380CC4-5D6E-409C-BE32-E72D297353CC}">
              <c16:uniqueId val="{00000002-A4AA-4278-A322-808F2B6E78E4}"/>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Sheet1!$B$1:$F$1</c:f>
              <c:strCache>
                <c:ptCount val="5"/>
                <c:pt idx="0">
                  <c:v>all</c:v>
                </c:pt>
                <c:pt idx="1">
                  <c:v>I</c:v>
                </c:pt>
                <c:pt idx="2">
                  <c:v>II</c:v>
                </c:pt>
                <c:pt idx="3">
                  <c:v>III</c:v>
                </c:pt>
                <c:pt idx="4">
                  <c:v>IV</c:v>
                </c:pt>
              </c:strCache>
            </c:strRef>
          </c:cat>
          <c:val>
            <c:numRef>
              <c:f>Sheet1!$B$5:$F$5</c:f>
              <c:numCache>
                <c:formatCode>General</c:formatCode>
                <c:ptCount val="5"/>
                <c:pt idx="0">
                  <c:v>0.85719999999999996</c:v>
                </c:pt>
                <c:pt idx="1">
                  <c:v>0.99360000000000004</c:v>
                </c:pt>
                <c:pt idx="2">
                  <c:v>0.90480000000000005</c:v>
                </c:pt>
                <c:pt idx="3">
                  <c:v>0.65980000000000005</c:v>
                </c:pt>
                <c:pt idx="4">
                  <c:v>0.20830000000000001</c:v>
                </c:pt>
              </c:numCache>
            </c:numRef>
          </c:val>
          <c:smooth val="0"/>
          <c:extLst>
            <c:ext xmlns:c16="http://schemas.microsoft.com/office/drawing/2014/chart" uri="{C3380CC4-5D6E-409C-BE32-E72D297353CC}">
              <c16:uniqueId val="{00000003-A4AA-4278-A322-808F2B6E78E4}"/>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A4AA-4278-A322-808F2B6E78E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A4AA-4278-A322-808F2B6E78E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A4AA-4278-A322-808F2B6E78E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A4AA-4278-A322-808F2B6E78E4}"/>
              </c:ext>
            </c:extLst>
          </c:dPt>
          <c:cat>
            <c:strRef>
              <c:f>Sheet1!$B$1:$F$1</c:f>
              <c:strCache>
                <c:ptCount val="5"/>
                <c:pt idx="0">
                  <c:v>all</c:v>
                </c:pt>
                <c:pt idx="1">
                  <c:v>I</c:v>
                </c:pt>
                <c:pt idx="2">
                  <c:v>II</c:v>
                </c:pt>
                <c:pt idx="3">
                  <c:v>III</c:v>
                </c:pt>
                <c:pt idx="4">
                  <c:v>IV</c:v>
                </c:pt>
              </c:strCache>
            </c:strRef>
          </c:cat>
          <c:val>
            <c:numRef>
              <c:f>Sheet1!$B$6:$F$6</c:f>
              <c:numCache>
                <c:formatCode>General</c:formatCode>
                <c:ptCount val="5"/>
                <c:pt idx="0">
                  <c:v>0.88260000000000005</c:v>
                </c:pt>
                <c:pt idx="1">
                  <c:v>1</c:v>
                </c:pt>
                <c:pt idx="2">
                  <c:v>0.91020000000000001</c:v>
                </c:pt>
                <c:pt idx="3">
                  <c:v>0.68269999999999997</c:v>
                </c:pt>
                <c:pt idx="4">
                  <c:v>0.22570000000000001</c:v>
                </c:pt>
              </c:numCache>
            </c:numRef>
          </c:val>
          <c:smooth val="0"/>
          <c:extLst>
            <c:ext xmlns:c16="http://schemas.microsoft.com/office/drawing/2014/chart" uri="{C3380CC4-5D6E-409C-BE32-E72D297353CC}">
              <c16:uniqueId val="{00000008-A4AA-4278-A322-808F2B6E78E4}"/>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A4AA-4278-A322-808F2B6E78E4}"/>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A4AA-4278-A322-808F2B6E78E4}"/>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A4AA-4278-A322-808F2B6E78E4}"/>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A4AA-4278-A322-808F2B6E78E4}"/>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A4AA-4278-A322-808F2B6E78E4}"/>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A4AA-4278-A322-808F2B6E78E4}"/>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A4AA-4278-A322-808F2B6E78E4}"/>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A4AA-4278-A322-808F2B6E78E4}"/>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A4AA-4278-A322-808F2B6E78E4}"/>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A4AA-4278-A322-808F2B6E78E4}"/>
              </c:ext>
            </c:extLst>
          </c:dPt>
          <c:cat>
            <c:strRef>
              <c:f>Sheet1!$B$1:$F$1</c:f>
              <c:strCache>
                <c:ptCount val="5"/>
                <c:pt idx="0">
                  <c:v>all</c:v>
                </c:pt>
                <c:pt idx="1">
                  <c:v>I</c:v>
                </c:pt>
                <c:pt idx="2">
                  <c:v>II</c:v>
                </c:pt>
                <c:pt idx="3">
                  <c:v>III</c:v>
                </c:pt>
                <c:pt idx="4">
                  <c:v>IV</c:v>
                </c:pt>
              </c:strCache>
            </c:strRef>
          </c:cat>
          <c:val>
            <c:numRef>
              <c:f>Sheet1!$B$7:$F$7</c:f>
              <c:numCache>
                <c:formatCode>General</c:formatCode>
                <c:ptCount val="5"/>
                <c:pt idx="0">
                  <c:v>0.90180000000000005</c:v>
                </c:pt>
                <c:pt idx="1">
                  <c:v>1</c:v>
                </c:pt>
                <c:pt idx="2">
                  <c:v>0.91890000000000005</c:v>
                </c:pt>
                <c:pt idx="3">
                  <c:v>0.72070000000000001</c:v>
                </c:pt>
                <c:pt idx="4">
                  <c:v>0.27060000000000001</c:v>
                </c:pt>
              </c:numCache>
            </c:numRef>
          </c:val>
          <c:smooth val="0"/>
          <c:extLst>
            <c:ext xmlns:c16="http://schemas.microsoft.com/office/drawing/2014/chart" uri="{C3380CC4-5D6E-409C-BE32-E72D297353CC}">
              <c16:uniqueId val="{00000013-A4AA-4278-A322-808F2B6E78E4}"/>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none"/>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41296754116161"/>
          <c:y val="4.2619929875644155E-2"/>
          <c:w val="0.85493342060209865"/>
          <c:h val="0.84595846666722152"/>
        </c:manualLayout>
      </c:layout>
      <c:lineChart>
        <c:grouping val="standard"/>
        <c:varyColors val="0"/>
        <c:ser>
          <c:idx val="0"/>
          <c:order val="0"/>
          <c:tx>
            <c:strRef>
              <c:f>List1!$B$1</c:f>
              <c:strCache>
                <c:ptCount val="1"/>
                <c:pt idx="0">
                  <c:v>KVK, prvorodicky</c:v>
                </c:pt>
              </c:strCache>
            </c:strRef>
          </c:tx>
          <c:spPr>
            <a:ln w="19050" cap="rnd">
              <a:solidFill>
                <a:schemeClr val="tx1"/>
              </a:solidFill>
              <a:prstDash val="solid"/>
              <a:round/>
            </a:ln>
            <a:effectLst/>
          </c:spPr>
          <c:marker>
            <c:symbol val="none"/>
          </c:marker>
          <c:dLbls>
            <c:numFmt formatCode="#,##0.0_ ;[Red]\-#,##0.0\ "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pt idx="21">
                  <c:v>2022</c:v>
                </c:pt>
                <c:pt idx="22">
                  <c:v>2023</c:v>
                </c:pt>
                <c:pt idx="23">
                  <c:v>2024</c:v>
                </c:pt>
              </c:numCache>
            </c:numRef>
          </c:cat>
          <c:val>
            <c:numRef>
              <c:f>List1!$B$2:$B$25</c:f>
              <c:numCache>
                <c:formatCode>#\ ##0.0_ ;\-#\ ##0.0\ </c:formatCode>
                <c:ptCount val="24"/>
                <c:pt idx="0">
                  <c:v>25</c:v>
                </c:pt>
                <c:pt idx="1">
                  <c:v>25.4</c:v>
                </c:pt>
                <c:pt idx="2">
                  <c:v>25.9</c:v>
                </c:pt>
                <c:pt idx="3">
                  <c:v>26.3</c:v>
                </c:pt>
                <c:pt idx="4">
                  <c:v>26.7</c:v>
                </c:pt>
                <c:pt idx="5">
                  <c:v>27</c:v>
                </c:pt>
                <c:pt idx="6">
                  <c:v>27.2</c:v>
                </c:pt>
                <c:pt idx="7">
                  <c:v>27.3</c:v>
                </c:pt>
                <c:pt idx="8">
                  <c:v>27.5</c:v>
                </c:pt>
                <c:pt idx="9">
                  <c:v>27.7</c:v>
                </c:pt>
                <c:pt idx="10">
                  <c:v>27.9</c:v>
                </c:pt>
                <c:pt idx="11">
                  <c:v>27.8</c:v>
                </c:pt>
                <c:pt idx="12">
                  <c:v>28.2</c:v>
                </c:pt>
                <c:pt idx="13">
                  <c:v>28.2</c:v>
                </c:pt>
                <c:pt idx="14">
                  <c:v>28.3</c:v>
                </c:pt>
                <c:pt idx="15">
                  <c:v>28.2</c:v>
                </c:pt>
                <c:pt idx="16">
                  <c:v>28.6</c:v>
                </c:pt>
                <c:pt idx="17">
                  <c:v>28.5</c:v>
                </c:pt>
                <c:pt idx="18">
                  <c:v>28.8</c:v>
                </c:pt>
                <c:pt idx="19">
                  <c:v>28.8</c:v>
                </c:pt>
                <c:pt idx="20">
                  <c:v>28.8</c:v>
                </c:pt>
                <c:pt idx="21">
                  <c:v>29</c:v>
                </c:pt>
                <c:pt idx="22">
                  <c:v>28.8</c:v>
                </c:pt>
                <c:pt idx="23" formatCode="General">
                  <c:v>28.9</c:v>
                </c:pt>
              </c:numCache>
            </c:numRef>
          </c:val>
          <c:smooth val="0"/>
          <c:extLst>
            <c:ext xmlns:c16="http://schemas.microsoft.com/office/drawing/2014/chart" uri="{C3380CC4-5D6E-409C-BE32-E72D297353CC}">
              <c16:uniqueId val="{00000000-59FC-4715-AFE1-75E14005D5DD}"/>
            </c:ext>
          </c:extLst>
        </c:ser>
        <c:ser>
          <c:idx val="1"/>
          <c:order val="1"/>
          <c:tx>
            <c:strRef>
              <c:f>List1!$C$1</c:f>
              <c:strCache>
                <c:ptCount val="1"/>
                <c:pt idx="0">
                  <c:v>KVK, všechny</c:v>
                </c:pt>
              </c:strCache>
            </c:strRef>
          </c:tx>
          <c:spPr>
            <a:ln w="19050" cap="rnd">
              <a:solidFill>
                <a:srgbClr val="FF0000"/>
              </a:solidFill>
              <a:round/>
            </a:ln>
            <a:effectLst/>
          </c:spPr>
          <c:marker>
            <c:symbol val="none"/>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FF0C0C"/>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pt idx="21">
                  <c:v>2022</c:v>
                </c:pt>
                <c:pt idx="22">
                  <c:v>2023</c:v>
                </c:pt>
                <c:pt idx="23">
                  <c:v>2024</c:v>
                </c:pt>
              </c:numCache>
            </c:numRef>
          </c:cat>
          <c:val>
            <c:numRef>
              <c:f>List1!$C$2:$C$25</c:f>
              <c:numCache>
                <c:formatCode>#\ ##0.0_ ;\-#\ ##0.0\ </c:formatCode>
                <c:ptCount val="24"/>
                <c:pt idx="0">
                  <c:v>27.1</c:v>
                </c:pt>
                <c:pt idx="1">
                  <c:v>27.5</c:v>
                </c:pt>
                <c:pt idx="2">
                  <c:v>27.8</c:v>
                </c:pt>
                <c:pt idx="3">
                  <c:v>28.3</c:v>
                </c:pt>
                <c:pt idx="4">
                  <c:v>28.6</c:v>
                </c:pt>
                <c:pt idx="5">
                  <c:v>29</c:v>
                </c:pt>
                <c:pt idx="6">
                  <c:v>29.3</c:v>
                </c:pt>
                <c:pt idx="7">
                  <c:v>29.5</c:v>
                </c:pt>
                <c:pt idx="8">
                  <c:v>29.6</c:v>
                </c:pt>
                <c:pt idx="9">
                  <c:v>29.8</c:v>
                </c:pt>
                <c:pt idx="10">
                  <c:v>30</c:v>
                </c:pt>
                <c:pt idx="11">
                  <c:v>29.9</c:v>
                </c:pt>
                <c:pt idx="12">
                  <c:v>30.1</c:v>
                </c:pt>
                <c:pt idx="13">
                  <c:v>30.2</c:v>
                </c:pt>
                <c:pt idx="14">
                  <c:v>30.3</c:v>
                </c:pt>
                <c:pt idx="15">
                  <c:v>30.2</c:v>
                </c:pt>
                <c:pt idx="16">
                  <c:v>30.3</c:v>
                </c:pt>
                <c:pt idx="17">
                  <c:v>30.5</c:v>
                </c:pt>
                <c:pt idx="18">
                  <c:v>30.5</c:v>
                </c:pt>
                <c:pt idx="19">
                  <c:v>30.6</c:v>
                </c:pt>
                <c:pt idx="20">
                  <c:v>30.7</c:v>
                </c:pt>
                <c:pt idx="21">
                  <c:v>30.8</c:v>
                </c:pt>
                <c:pt idx="22">
                  <c:v>30.7</c:v>
                </c:pt>
                <c:pt idx="23" formatCode="#\ ##0.00_ ;[Red]\-#\ ##0.00\ ">
                  <c:v>30.8</c:v>
                </c:pt>
              </c:numCache>
            </c:numRef>
          </c:val>
          <c:smooth val="0"/>
          <c:extLst>
            <c:ext xmlns:c16="http://schemas.microsoft.com/office/drawing/2014/chart" uri="{C3380CC4-5D6E-409C-BE32-E72D297353CC}">
              <c16:uniqueId val="{00000001-59FC-4715-AFE1-75E14005D5DD}"/>
            </c:ext>
          </c:extLst>
        </c:ser>
        <c:ser>
          <c:idx val="2"/>
          <c:order val="2"/>
          <c:tx>
            <c:strRef>
              <c:f>List1!$D$1</c:f>
              <c:strCache>
                <c:ptCount val="1"/>
                <c:pt idx="0">
                  <c:v>čr, prvorodicky</c:v>
                </c:pt>
              </c:strCache>
            </c:strRef>
          </c:tx>
          <c:spPr>
            <a:ln w="19050" cap="rnd">
              <a:solidFill>
                <a:schemeClr val="tx1">
                  <a:lumMod val="50000"/>
                  <a:lumOff val="50000"/>
                </a:schemeClr>
              </a:solidFill>
              <a:prstDash val="sysDash"/>
              <a:round/>
            </a:ln>
            <a:effectLst/>
          </c:spPr>
          <c:marker>
            <c:symbol val="none"/>
          </c:marker>
          <c:dLbls>
            <c:numFmt formatCode="#,##0.0_ ;[Red]\-#,##0.0\ "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2">
                        <a:lumMod val="50000"/>
                      </a:schemeClr>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List1!$A$2:$A$25</c:f>
              <c:numCache>
                <c:formatCode>General</c:formatCode>
                <c:ptCount val="24"/>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pt idx="21">
                  <c:v>2022</c:v>
                </c:pt>
                <c:pt idx="22">
                  <c:v>2023</c:v>
                </c:pt>
                <c:pt idx="23">
                  <c:v>2024</c:v>
                </c:pt>
              </c:numCache>
            </c:numRef>
          </c:cat>
          <c:val>
            <c:numRef>
              <c:f>List1!$D$2:$D$25</c:f>
              <c:numCache>
                <c:formatCode>0.0</c:formatCode>
                <c:ptCount val="24"/>
                <c:pt idx="0">
                  <c:v>25.3</c:v>
                </c:pt>
                <c:pt idx="1">
                  <c:v>25.7</c:v>
                </c:pt>
                <c:pt idx="2">
                  <c:v>26.1</c:v>
                </c:pt>
                <c:pt idx="3">
                  <c:v>26.6</c:v>
                </c:pt>
                <c:pt idx="4">
                  <c:v>26.9</c:v>
                </c:pt>
                <c:pt idx="5">
                  <c:v>27.3</c:v>
                </c:pt>
                <c:pt idx="6">
                  <c:v>27.6</c:v>
                </c:pt>
                <c:pt idx="7">
                  <c:v>27.8</c:v>
                </c:pt>
                <c:pt idx="8">
                  <c:v>27.9</c:v>
                </c:pt>
                <c:pt idx="9">
                  <c:v>28.1</c:v>
                </c:pt>
                <c:pt idx="10">
                  <c:v>28.3</c:v>
                </c:pt>
                <c:pt idx="11">
                  <c:v>28.5</c:v>
                </c:pt>
                <c:pt idx="12">
                  <c:v>28.7</c:v>
                </c:pt>
                <c:pt idx="13">
                  <c:v>28.7</c:v>
                </c:pt>
                <c:pt idx="14">
                  <c:v>28.9</c:v>
                </c:pt>
                <c:pt idx="15">
                  <c:v>28.9</c:v>
                </c:pt>
                <c:pt idx="16">
                  <c:v>28.9</c:v>
                </c:pt>
                <c:pt idx="17">
                  <c:v>29.1</c:v>
                </c:pt>
                <c:pt idx="18">
                  <c:v>29.2</c:v>
                </c:pt>
                <c:pt idx="19">
                  <c:v>29.3</c:v>
                </c:pt>
                <c:pt idx="20">
                  <c:v>29.5</c:v>
                </c:pt>
                <c:pt idx="21">
                  <c:v>29.5</c:v>
                </c:pt>
                <c:pt idx="22">
                  <c:v>29.6</c:v>
                </c:pt>
                <c:pt idx="23" formatCode="#\ ##0.00_ ;[Red]\-#\ ##0.00\ ">
                  <c:v>29.7</c:v>
                </c:pt>
              </c:numCache>
            </c:numRef>
          </c:val>
          <c:smooth val="0"/>
          <c:extLst>
            <c:ext xmlns:c16="http://schemas.microsoft.com/office/drawing/2014/chart" uri="{C3380CC4-5D6E-409C-BE32-E72D297353CC}">
              <c16:uniqueId val="{00000002-59FC-4715-AFE1-75E14005D5DD}"/>
            </c:ext>
          </c:extLst>
        </c:ser>
        <c:ser>
          <c:idx val="3"/>
          <c:order val="3"/>
          <c:tx>
            <c:strRef>
              <c:f>List1!$E$1</c:f>
              <c:strCache>
                <c:ptCount val="1"/>
                <c:pt idx="0">
                  <c:v>čr, všechny </c:v>
                </c:pt>
              </c:strCache>
            </c:strRef>
          </c:tx>
          <c:spPr>
            <a:ln w="19050" cap="rnd">
              <a:solidFill>
                <a:srgbClr val="D71440"/>
              </a:solidFill>
              <a:prstDash val="sysDash"/>
              <a:round/>
            </a:ln>
            <a:effectLst/>
          </c:spPr>
          <c:marker>
            <c:symbol val="none"/>
          </c:marker>
          <c:dLbls>
            <c:dLbl>
              <c:idx val="11"/>
              <c:dLblPos val="t"/>
              <c:showLegendKey val="0"/>
              <c:showVal val="1"/>
              <c:showCatName val="0"/>
              <c:showSerName val="0"/>
              <c:showPercent val="0"/>
              <c:showBubbleSize val="0"/>
              <c:extLst>
                <c:ext xmlns:c15="http://schemas.microsoft.com/office/drawing/2012/chart" uri="{CE6537A1-D6FC-4f65-9D91-7224C49458BB}">
                  <c15:layout>
                    <c:manualLayout>
                      <c:w val="4.715326793413635E-2"/>
                      <c:h val="5.2416155567710038E-2"/>
                    </c:manualLayout>
                  </c15:layout>
                </c:ext>
                <c:ext xmlns:c16="http://schemas.microsoft.com/office/drawing/2014/chart" uri="{C3380CC4-5D6E-409C-BE32-E72D297353CC}">
                  <c16:uniqueId val="{00000003-59FC-4715-AFE1-75E14005D5DD}"/>
                </c:ext>
              </c:extLst>
            </c:dLbl>
            <c:numFmt formatCode="#,##0.0_ ;[Red]\-#,##0.0\ "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EB787C"/>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List1!$A$2:$A$25</c:f>
              <c:numCache>
                <c:formatCode>General</c:formatCode>
                <c:ptCount val="24"/>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pt idx="21">
                  <c:v>2022</c:v>
                </c:pt>
                <c:pt idx="22">
                  <c:v>2023</c:v>
                </c:pt>
                <c:pt idx="23">
                  <c:v>2024</c:v>
                </c:pt>
              </c:numCache>
            </c:numRef>
          </c:cat>
          <c:val>
            <c:numRef>
              <c:f>List1!$E$2:$E$25</c:f>
              <c:numCache>
                <c:formatCode>0.0</c:formatCode>
                <c:ptCount val="24"/>
                <c:pt idx="0">
                  <c:v>27.3</c:v>
                </c:pt>
                <c:pt idx="1">
                  <c:v>27.6</c:v>
                </c:pt>
                <c:pt idx="2">
                  <c:v>28</c:v>
                </c:pt>
                <c:pt idx="3">
                  <c:v>28.4</c:v>
                </c:pt>
                <c:pt idx="4">
                  <c:v>28.7</c:v>
                </c:pt>
                <c:pt idx="5">
                  <c:v>29.1</c:v>
                </c:pt>
                <c:pt idx="6">
                  <c:v>29.4</c:v>
                </c:pt>
                <c:pt idx="7">
                  <c:v>29.7</c:v>
                </c:pt>
                <c:pt idx="8">
                  <c:v>29.8</c:v>
                </c:pt>
                <c:pt idx="9">
                  <c:v>30.1</c:v>
                </c:pt>
                <c:pt idx="10">
                  <c:v>30.2</c:v>
                </c:pt>
                <c:pt idx="11">
                  <c:v>30.3</c:v>
                </c:pt>
                <c:pt idx="12">
                  <c:v>30.5</c:v>
                </c:pt>
                <c:pt idx="13">
                  <c:v>30.6</c:v>
                </c:pt>
                <c:pt idx="14">
                  <c:v>30.7</c:v>
                </c:pt>
                <c:pt idx="15">
                  <c:v>30.7</c:v>
                </c:pt>
                <c:pt idx="16">
                  <c:v>30.7</c:v>
                </c:pt>
                <c:pt idx="17">
                  <c:v>30.8</c:v>
                </c:pt>
                <c:pt idx="18">
                  <c:v>30.9</c:v>
                </c:pt>
                <c:pt idx="19">
                  <c:v>31</c:v>
                </c:pt>
                <c:pt idx="20">
                  <c:v>31.1</c:v>
                </c:pt>
                <c:pt idx="21">
                  <c:v>31.1</c:v>
                </c:pt>
                <c:pt idx="22">
                  <c:v>31.1</c:v>
                </c:pt>
                <c:pt idx="23" formatCode="General">
                  <c:v>31.2</c:v>
                </c:pt>
              </c:numCache>
            </c:numRef>
          </c:val>
          <c:smooth val="0"/>
          <c:extLst>
            <c:ext xmlns:c16="http://schemas.microsoft.com/office/drawing/2014/chart" uri="{C3380CC4-5D6E-409C-BE32-E72D297353CC}">
              <c16:uniqueId val="{00000004-59FC-4715-AFE1-75E14005D5DD}"/>
            </c:ext>
          </c:extLst>
        </c:ser>
        <c:dLbls>
          <c:showLegendKey val="0"/>
          <c:showVal val="0"/>
          <c:showCatName val="0"/>
          <c:showSerName val="0"/>
          <c:showPercent val="0"/>
          <c:showBubbleSize val="0"/>
        </c:dLbls>
        <c:smooth val="0"/>
        <c:axId val="329901040"/>
        <c:axId val="329897904"/>
      </c:lineChart>
      <c:catAx>
        <c:axId val="32990104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29897904"/>
        <c:crosses val="autoZero"/>
        <c:auto val="1"/>
        <c:lblAlgn val="ctr"/>
        <c:lblOffset val="100"/>
        <c:noMultiLvlLbl val="0"/>
      </c:catAx>
      <c:valAx>
        <c:axId val="329897904"/>
        <c:scaling>
          <c:orientation val="minMax"/>
          <c:min val="24"/>
        </c:scaling>
        <c:delete val="0"/>
        <c:axPos val="l"/>
        <c:title>
          <c:tx>
            <c:rich>
              <a:bodyPr rot="-5400000" spcFirstLastPara="1" vertOverflow="ellipsis" vert="horz" wrap="square" anchor="ctr" anchorCtr="1"/>
              <a:lstStyle/>
              <a:p>
                <a:pPr>
                  <a:defRPr sz="1200" b="0" i="1" u="none" strike="noStrike" kern="1200" baseline="0">
                    <a:solidFill>
                      <a:schemeClr val="tx1"/>
                    </a:solidFill>
                    <a:latin typeface="+mn-lt"/>
                    <a:ea typeface="+mn-ea"/>
                    <a:cs typeface="+mn-cs"/>
                  </a:defRPr>
                </a:pPr>
                <a:r>
                  <a:rPr lang="cs-CZ" sz="1200" b="0" i="1" baseline="0">
                    <a:solidFill>
                      <a:schemeClr val="tx1"/>
                    </a:solidFill>
                  </a:rPr>
                  <a:t>Průměrný věk matek</a:t>
                </a:r>
                <a:endParaRPr lang="cs-CZ" sz="1200" b="0" i="1">
                  <a:solidFill>
                    <a:schemeClr val="tx1"/>
                  </a:solidFill>
                </a:endParaRPr>
              </a:p>
            </c:rich>
          </c:tx>
          <c:layout>
            <c:manualLayout>
              <c:xMode val="edge"/>
              <c:yMode val="edge"/>
              <c:x val="4.0806418367643656E-3"/>
              <c:y val="0.30337487250441925"/>
            </c:manualLayout>
          </c:layout>
          <c:overlay val="0"/>
          <c:spPr>
            <a:noFill/>
            <a:ln>
              <a:noFill/>
            </a:ln>
            <a:effectLst/>
          </c:spPr>
        </c:title>
        <c:numFmt formatCode="#,##0_ ;[Red]\-#,##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32990104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c:v>
                </c:pt>
              </c:strCache>
            </c:strRef>
          </c:tx>
          <c:spPr>
            <a:solidFill>
              <a:srgbClr val="2574A9"/>
            </a:solidFill>
            <a:ln>
              <a:noFill/>
            </a:ln>
            <a:effectLst/>
          </c:spPr>
          <c:invertIfNegative val="0"/>
          <c:dLbls>
            <c:numFmt formatCode="0.0%" sourceLinked="0"/>
            <c:spPr>
              <a:noFill/>
              <a:ln>
                <a:noFill/>
              </a:ln>
              <a:effectLst/>
            </c:spPr>
            <c:txPr>
              <a:bodyPr rot="0" spcFirstLastPara="1" vertOverflow="ellipsis" vert="horz" wrap="non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List1!$A$2:$A$24</c:f>
              <c:strCache>
                <c:ptCount val="23"/>
                <c:pt idx="0">
                  <c:v>01</c:v>
                </c:pt>
                <c:pt idx="1">
                  <c:v>02</c:v>
                </c:pt>
                <c:pt idx="2">
                  <c:v>03</c:v>
                </c:pt>
                <c:pt idx="3">
                  <c:v>04</c:v>
                </c:pt>
                <c:pt idx="4">
                  <c:v>05</c:v>
                </c:pt>
                <c:pt idx="5">
                  <c:v>06</c:v>
                </c:pt>
                <c:pt idx="6">
                  <c:v>07</c:v>
                </c:pt>
                <c:pt idx="7">
                  <c:v>08</c:v>
                </c:pt>
                <c:pt idx="8">
                  <c:v>09</c:v>
                </c:pt>
                <c:pt idx="9">
                  <c:v>10</c:v>
                </c:pt>
                <c:pt idx="10">
                  <c:v>11</c:v>
                </c:pt>
                <c:pt idx="11">
                  <c:v>12</c:v>
                </c:pt>
                <c:pt idx="12">
                  <c:v>13</c:v>
                </c:pt>
                <c:pt idx="13">
                  <c:v>14</c:v>
                </c:pt>
                <c:pt idx="14">
                  <c:v>15</c:v>
                </c:pt>
                <c:pt idx="15">
                  <c:v>16</c:v>
                </c:pt>
                <c:pt idx="16">
                  <c:v>17</c:v>
                </c:pt>
                <c:pt idx="17">
                  <c:v>18</c:v>
                </c:pt>
                <c:pt idx="18">
                  <c:v>19</c:v>
                </c:pt>
                <c:pt idx="19">
                  <c:v>20</c:v>
                </c:pt>
                <c:pt idx="20">
                  <c:v>21</c:v>
                </c:pt>
                <c:pt idx="21">
                  <c:v>23</c:v>
                </c:pt>
                <c:pt idx="22">
                  <c:v>24</c:v>
                </c:pt>
              </c:strCache>
            </c:strRef>
          </c:cat>
          <c:val>
            <c:numRef>
              <c:f>List1!$B$2:$B$24</c:f>
              <c:numCache>
                <c:formatCode>General</c:formatCode>
                <c:ptCount val="23"/>
                <c:pt idx="0">
                  <c:v>0.21573604060913698</c:v>
                </c:pt>
                <c:pt idx="1">
                  <c:v>0.82786885245901598</c:v>
                </c:pt>
                <c:pt idx="2">
                  <c:v>0.58149466192170796</c:v>
                </c:pt>
                <c:pt idx="3">
                  <c:v>0.13676547061882402</c:v>
                </c:pt>
                <c:pt idx="4">
                  <c:v>0.53140360458765701</c:v>
                </c:pt>
                <c:pt idx="5">
                  <c:v>0.61963190184049</c:v>
                </c:pt>
                <c:pt idx="6">
                  <c:v>0.54707112970711202</c:v>
                </c:pt>
                <c:pt idx="7">
                  <c:v>0.81881346873329708</c:v>
                </c:pt>
                <c:pt idx="8">
                  <c:v>0.496605237633365</c:v>
                </c:pt>
                <c:pt idx="9">
                  <c:v>0.15540540540540498</c:v>
                </c:pt>
                <c:pt idx="10">
                  <c:v>0.50846354166666596</c:v>
                </c:pt>
                <c:pt idx="11">
                  <c:v>0.67015706806282693</c:v>
                </c:pt>
                <c:pt idx="12">
                  <c:v>0.87859824780976192</c:v>
                </c:pt>
                <c:pt idx="13">
                  <c:v>0.93536404160475395</c:v>
                </c:pt>
                <c:pt idx="14">
                  <c:v>8.0645161290322492E-3</c:v>
                </c:pt>
                <c:pt idx="15">
                  <c:v>9.5238095238095205E-2</c:v>
                </c:pt>
                <c:pt idx="16">
                  <c:v>0.34895833333333298</c:v>
                </c:pt>
                <c:pt idx="17">
                  <c:v>6.5882352941176392E-2</c:v>
                </c:pt>
                <c:pt idx="18">
                  <c:v>9.1324200913242004E-3</c:v>
                </c:pt>
                <c:pt idx="19">
                  <c:v>0</c:v>
                </c:pt>
                <c:pt idx="20">
                  <c:v>3.31753554502369E-2</c:v>
                </c:pt>
                <c:pt idx="21">
                  <c:v>3.0303030303030297E-2</c:v>
                </c:pt>
                <c:pt idx="22">
                  <c:v>1</c:v>
                </c:pt>
              </c:numCache>
            </c:numRef>
          </c:val>
          <c:extLst>
            <c:ext xmlns:c16="http://schemas.microsoft.com/office/drawing/2014/chart" uri="{C3380CC4-5D6E-409C-BE32-E72D297353CC}">
              <c16:uniqueId val="{00000000-9567-41C8-BF9B-CC10877628DC}"/>
            </c:ext>
          </c:extLst>
        </c:ser>
        <c:dLbls>
          <c:showLegendKey val="0"/>
          <c:showVal val="0"/>
          <c:showCatName val="0"/>
          <c:showSerName val="0"/>
          <c:showPercent val="0"/>
          <c:showBubbleSize val="0"/>
        </c:dLbls>
        <c:gapWidth val="24"/>
        <c:axId val="411776456"/>
        <c:axId val="411776848"/>
      </c:barChart>
      <c:catAx>
        <c:axId val="411776456"/>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411776848"/>
        <c:crosses val="autoZero"/>
        <c:auto val="1"/>
        <c:lblAlgn val="ctr"/>
        <c:lblOffset val="100"/>
        <c:noMultiLvlLbl val="0"/>
      </c:catAx>
      <c:valAx>
        <c:axId val="411776848"/>
        <c:scaling>
          <c:orientation val="minMax"/>
          <c:max val="1.05"/>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11776456"/>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c:v>
                </c:pt>
              </c:strCache>
            </c:strRef>
          </c:tx>
          <c:spPr>
            <a:solidFill>
              <a:srgbClr val="FF9933"/>
            </a:solidFill>
            <a:ln>
              <a:noFill/>
            </a:ln>
            <a:effectLst/>
          </c:spPr>
          <c:invertIfNegative val="0"/>
          <c:dLbls>
            <c:numFmt formatCode="0.0%" sourceLinked="0"/>
            <c:spPr>
              <a:noFill/>
              <a:ln>
                <a:noFill/>
              </a:ln>
              <a:effectLst/>
            </c:spPr>
            <c:txPr>
              <a:bodyPr rot="0" spcFirstLastPara="1" vertOverflow="ellipsis" vert="horz" wrap="non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List1!$A$2:$A$24</c:f>
              <c:strCache>
                <c:ptCount val="23"/>
                <c:pt idx="0">
                  <c:v>01</c:v>
                </c:pt>
                <c:pt idx="1">
                  <c:v>02</c:v>
                </c:pt>
                <c:pt idx="2">
                  <c:v>03</c:v>
                </c:pt>
                <c:pt idx="3">
                  <c:v>04</c:v>
                </c:pt>
                <c:pt idx="4">
                  <c:v>05</c:v>
                </c:pt>
                <c:pt idx="5">
                  <c:v>06</c:v>
                </c:pt>
                <c:pt idx="6">
                  <c:v>07</c:v>
                </c:pt>
                <c:pt idx="7">
                  <c:v>08</c:v>
                </c:pt>
                <c:pt idx="8">
                  <c:v>09</c:v>
                </c:pt>
                <c:pt idx="9">
                  <c:v>10</c:v>
                </c:pt>
                <c:pt idx="10">
                  <c:v>11</c:v>
                </c:pt>
                <c:pt idx="11">
                  <c:v>12</c:v>
                </c:pt>
                <c:pt idx="12">
                  <c:v>13</c:v>
                </c:pt>
                <c:pt idx="13">
                  <c:v>14</c:v>
                </c:pt>
                <c:pt idx="14">
                  <c:v>15</c:v>
                </c:pt>
                <c:pt idx="15">
                  <c:v>16</c:v>
                </c:pt>
                <c:pt idx="16">
                  <c:v>17</c:v>
                </c:pt>
                <c:pt idx="17">
                  <c:v>18</c:v>
                </c:pt>
                <c:pt idx="18">
                  <c:v>19</c:v>
                </c:pt>
                <c:pt idx="19">
                  <c:v>20</c:v>
                </c:pt>
                <c:pt idx="20">
                  <c:v>21</c:v>
                </c:pt>
                <c:pt idx="21">
                  <c:v>23</c:v>
                </c:pt>
                <c:pt idx="22">
                  <c:v>24</c:v>
                </c:pt>
              </c:strCache>
            </c:strRef>
          </c:cat>
          <c:val>
            <c:numRef>
              <c:f>List1!$B$2:$B$24</c:f>
              <c:numCache>
                <c:formatCode>0.0%</c:formatCode>
                <c:ptCount val="23"/>
                <c:pt idx="0">
                  <c:v>0.17149478563151796</c:v>
                </c:pt>
                <c:pt idx="1">
                  <c:v>0.70151426907396619</c:v>
                </c:pt>
                <c:pt idx="2">
                  <c:v>0.537800230435168</c:v>
                </c:pt>
                <c:pt idx="3">
                  <c:v>0.11529984038914647</c:v>
                </c:pt>
                <c:pt idx="4">
                  <c:v>0.52212166918049274</c:v>
                </c:pt>
                <c:pt idx="5">
                  <c:v>0.46181336100063403</c:v>
                </c:pt>
                <c:pt idx="6">
                  <c:v>0.51368805278674712</c:v>
                </c:pt>
                <c:pt idx="7">
                  <c:v>0.7472406181015453</c:v>
                </c:pt>
                <c:pt idx="8">
                  <c:v>0.37515991471215354</c:v>
                </c:pt>
                <c:pt idx="9">
                  <c:v>0.24654743038261262</c:v>
                </c:pt>
                <c:pt idx="10">
                  <c:v>0.58104775427845456</c:v>
                </c:pt>
                <c:pt idx="11">
                  <c:v>0.69133419133419138</c:v>
                </c:pt>
                <c:pt idx="12">
                  <c:v>0.83715260848366646</c:v>
                </c:pt>
                <c:pt idx="13">
                  <c:v>0.87289051458974143</c:v>
                </c:pt>
                <c:pt idx="14">
                  <c:v>5.241239207719655E-2</c:v>
                </c:pt>
                <c:pt idx="15">
                  <c:v>7.9146919431279619E-2</c:v>
                </c:pt>
                <c:pt idx="16">
                  <c:v>0.24837872892347601</c:v>
                </c:pt>
                <c:pt idx="17">
                  <c:v>6.6171723692704965E-2</c:v>
                </c:pt>
                <c:pt idx="18">
                  <c:v>1.4200063111391607E-2</c:v>
                </c:pt>
                <c:pt idx="19">
                  <c:v>2.002002002002002E-3</c:v>
                </c:pt>
                <c:pt idx="20">
                  <c:v>3.5148173673328738E-2</c:v>
                </c:pt>
                <c:pt idx="21">
                  <c:v>9.2126405998928768E-2</c:v>
                </c:pt>
                <c:pt idx="22">
                  <c:v>1</c:v>
                </c:pt>
              </c:numCache>
            </c:numRef>
          </c:val>
          <c:extLst>
            <c:ext xmlns:c16="http://schemas.microsoft.com/office/drawing/2014/chart" uri="{C3380CC4-5D6E-409C-BE32-E72D297353CC}">
              <c16:uniqueId val="{00000000-817A-41EF-ACA6-51A14D0DAD89}"/>
            </c:ext>
          </c:extLst>
        </c:ser>
        <c:dLbls>
          <c:showLegendKey val="0"/>
          <c:showVal val="0"/>
          <c:showCatName val="0"/>
          <c:showSerName val="0"/>
          <c:showPercent val="0"/>
          <c:showBubbleSize val="0"/>
        </c:dLbls>
        <c:gapWidth val="24"/>
        <c:axId val="411776456"/>
        <c:axId val="411776848"/>
      </c:barChart>
      <c:catAx>
        <c:axId val="411776456"/>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411776848"/>
        <c:crosses val="autoZero"/>
        <c:auto val="1"/>
        <c:lblAlgn val="ctr"/>
        <c:lblOffset val="100"/>
        <c:noMultiLvlLbl val="0"/>
      </c:catAx>
      <c:valAx>
        <c:axId val="411776848"/>
        <c:scaling>
          <c:orientation val="minMax"/>
          <c:max val="1.05"/>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11776456"/>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c:f>
              <c:strCache>
                <c:ptCount val="1"/>
                <c:pt idx="0">
                  <c:v>Řada 1</c:v>
                </c:pt>
              </c:strCache>
            </c:strRef>
          </c:tx>
          <c:spPr>
            <a:solidFill>
              <a:srgbClr val="CCECFF"/>
            </a:solidFill>
            <a:ln w="0">
              <a:solidFill>
                <a:schemeClr val="bg1">
                  <a:lumMod val="75000"/>
                </a:schemeClr>
              </a:solidFill>
            </a:ln>
            <a:effectLst>
              <a:outerShdw blurRad="50800" dist="38100" dir="2700000" algn="tl" rotWithShape="0">
                <a:prstClr val="black">
                  <a:alpha val="40000"/>
                </a:prstClr>
              </a:outerShdw>
            </a:effectLst>
          </c:spPr>
          <c:invertIfNegative val="0"/>
          <c:cat>
            <c:numRef>
              <c:f>List1!$A$2:$A$157</c:f>
              <c:numCache>
                <c:formatCode>General</c:formatCode>
                <c:ptCount val="156"/>
              </c:numCache>
            </c:numRef>
          </c:cat>
          <c:val>
            <c:numRef>
              <c:f>List1!$B$2:$B$157</c:f>
              <c:numCache>
                <c:formatCode>#,##0</c:formatCode>
                <c:ptCount val="156"/>
                <c:pt idx="0">
                  <c:v>157733.58152168256</c:v>
                </c:pt>
                <c:pt idx="1">
                  <c:v>93509.62044582532</c:v>
                </c:pt>
                <c:pt idx="2">
                  <c:v>81820.447123854698</c:v>
                </c:pt>
                <c:pt idx="3">
                  <c:v>81815.052765545654</c:v>
                </c:pt>
                <c:pt idx="4">
                  <c:v>80734.429385199779</c:v>
                </c:pt>
                <c:pt idx="5">
                  <c:v>80391.941658346317</c:v>
                </c:pt>
                <c:pt idx="6">
                  <c:v>76443.56899347053</c:v>
                </c:pt>
                <c:pt idx="7">
                  <c:v>75910.887509941458</c:v>
                </c:pt>
                <c:pt idx="8">
                  <c:v>75620.399584976869</c:v>
                </c:pt>
                <c:pt idx="9">
                  <c:v>75504.0990689506</c:v>
                </c:pt>
                <c:pt idx="10">
                  <c:v>74672.421892053069</c:v>
                </c:pt>
                <c:pt idx="11">
                  <c:v>74536.625851650999</c:v>
                </c:pt>
                <c:pt idx="12">
                  <c:v>73854.295336645708</c:v>
                </c:pt>
                <c:pt idx="14">
                  <c:v>73539.840104376315</c:v>
                </c:pt>
                <c:pt idx="15">
                  <c:v>73507.262355738145</c:v>
                </c:pt>
                <c:pt idx="16">
                  <c:v>73507.247466496658</c:v>
                </c:pt>
                <c:pt idx="17">
                  <c:v>73434.862898491949</c:v>
                </c:pt>
                <c:pt idx="18">
                  <c:v>72978.450161909568</c:v>
                </c:pt>
                <c:pt idx="19">
                  <c:v>72826.292021751477</c:v>
                </c:pt>
                <c:pt idx="20">
                  <c:v>72804.095568215576</c:v>
                </c:pt>
                <c:pt idx="21">
                  <c:v>72537.88250186728</c:v>
                </c:pt>
                <c:pt idx="22">
                  <c:v>72468.427525961146</c:v>
                </c:pt>
                <c:pt idx="23">
                  <c:v>72392.42473451051</c:v>
                </c:pt>
                <c:pt idx="24">
                  <c:v>71855.110903833905</c:v>
                </c:pt>
                <c:pt idx="25">
                  <c:v>71636.872932889397</c:v>
                </c:pt>
                <c:pt idx="26">
                  <c:v>71190.541526743065</c:v>
                </c:pt>
                <c:pt idx="27">
                  <c:v>70535.110236905632</c:v>
                </c:pt>
                <c:pt idx="28">
                  <c:v>70329.232338662594</c:v>
                </c:pt>
                <c:pt idx="29">
                  <c:v>68287.100927624968</c:v>
                </c:pt>
                <c:pt idx="30">
                  <c:v>68053.226245354002</c:v>
                </c:pt>
                <c:pt idx="31">
                  <c:v>66948.611031093897</c:v>
                </c:pt>
                <c:pt idx="32">
                  <c:v>66774.705461034318</c:v>
                </c:pt>
                <c:pt idx="33">
                  <c:v>66661.261874454227</c:v>
                </c:pt>
                <c:pt idx="35">
                  <c:v>66366.712670948269</c:v>
                </c:pt>
                <c:pt idx="36">
                  <c:v>66357.92901903484</c:v>
                </c:pt>
                <c:pt idx="37">
                  <c:v>65390.232198778911</c:v>
                </c:pt>
                <c:pt idx="38">
                  <c:v>65284.016591446947</c:v>
                </c:pt>
                <c:pt idx="39">
                  <c:v>65276.289312258123</c:v>
                </c:pt>
                <c:pt idx="40">
                  <c:v>64260.830488437561</c:v>
                </c:pt>
                <c:pt idx="41">
                  <c:v>64246.030999146154</c:v>
                </c:pt>
                <c:pt idx="42">
                  <c:v>64201.416744652895</c:v>
                </c:pt>
                <c:pt idx="43">
                  <c:v>63671.894047944224</c:v>
                </c:pt>
                <c:pt idx="44">
                  <c:v>63585.08776771665</c:v>
                </c:pt>
                <c:pt idx="45">
                  <c:v>63253.847329909098</c:v>
                </c:pt>
                <c:pt idx="46">
                  <c:v>63209.700393440617</c:v>
                </c:pt>
                <c:pt idx="47">
                  <c:v>63054.694502877515</c:v>
                </c:pt>
                <c:pt idx="48">
                  <c:v>63041.625716205592</c:v>
                </c:pt>
                <c:pt idx="49">
                  <c:v>63000.147936336049</c:v>
                </c:pt>
                <c:pt idx="50">
                  <c:v>62813.746803492802</c:v>
                </c:pt>
                <c:pt idx="51">
                  <c:v>62565.77650583176</c:v>
                </c:pt>
                <c:pt idx="52">
                  <c:v>62528.882654642883</c:v>
                </c:pt>
                <c:pt idx="53">
                  <c:v>62511.261460188798</c:v>
                </c:pt>
                <c:pt idx="54">
                  <c:v>62387.702899909877</c:v>
                </c:pt>
                <c:pt idx="55">
                  <c:v>62349.424533873884</c:v>
                </c:pt>
                <c:pt idx="56">
                  <c:v>62318.422024850639</c:v>
                </c:pt>
                <c:pt idx="57">
                  <c:v>61996.616720232931</c:v>
                </c:pt>
                <c:pt idx="58">
                  <c:v>61846.636607364278</c:v>
                </c:pt>
                <c:pt idx="59">
                  <c:v>61841.310666877238</c:v>
                </c:pt>
                <c:pt idx="60">
                  <c:v>61787.955847833153</c:v>
                </c:pt>
                <c:pt idx="61">
                  <c:v>61747.406500980571</c:v>
                </c:pt>
                <c:pt idx="62">
                  <c:v>61717.049382453457</c:v>
                </c:pt>
                <c:pt idx="63">
                  <c:v>61553.199040114821</c:v>
                </c:pt>
                <c:pt idx="64">
                  <c:v>61485.92898131378</c:v>
                </c:pt>
                <c:pt idx="65">
                  <c:v>61453.603116833707</c:v>
                </c:pt>
                <c:pt idx="66">
                  <c:v>61394.96746694293</c:v>
                </c:pt>
                <c:pt idx="67">
                  <c:v>61291.707862617717</c:v>
                </c:pt>
                <c:pt idx="68">
                  <c:v>61278.534089505891</c:v>
                </c:pt>
                <c:pt idx="69">
                  <c:v>61143.308085508957</c:v>
                </c:pt>
                <c:pt idx="70">
                  <c:v>61061.78576582361</c:v>
                </c:pt>
                <c:pt idx="72">
                  <c:v>60955.624269353175</c:v>
                </c:pt>
                <c:pt idx="73">
                  <c:v>60904.484685262512</c:v>
                </c:pt>
                <c:pt idx="74">
                  <c:v>60888.560113271793</c:v>
                </c:pt>
                <c:pt idx="75">
                  <c:v>60871.535131906392</c:v>
                </c:pt>
                <c:pt idx="76">
                  <c:v>60770.057448928499</c:v>
                </c:pt>
                <c:pt idx="79">
                  <c:v>60628.886907628003</c:v>
                </c:pt>
                <c:pt idx="80">
                  <c:v>60308.175898187357</c:v>
                </c:pt>
                <c:pt idx="81">
                  <c:v>60250.699052909506</c:v>
                </c:pt>
                <c:pt idx="82">
                  <c:v>60177.326844347241</c:v>
                </c:pt>
                <c:pt idx="83">
                  <c:v>60161.59501970686</c:v>
                </c:pt>
                <c:pt idx="84">
                  <c:v>60113.674870071147</c:v>
                </c:pt>
                <c:pt idx="85">
                  <c:v>59925.871174223546</c:v>
                </c:pt>
                <c:pt idx="86">
                  <c:v>59916.680166767204</c:v>
                </c:pt>
                <c:pt idx="87">
                  <c:v>59733.296763683538</c:v>
                </c:pt>
                <c:pt idx="88">
                  <c:v>59730.306021985867</c:v>
                </c:pt>
                <c:pt idx="89">
                  <c:v>59716.136084901373</c:v>
                </c:pt>
                <c:pt idx="90">
                  <c:v>59712.78803677774</c:v>
                </c:pt>
                <c:pt idx="91">
                  <c:v>59692.24900502876</c:v>
                </c:pt>
                <c:pt idx="93">
                  <c:v>59666.188608675089</c:v>
                </c:pt>
                <c:pt idx="94">
                  <c:v>59647.980675454077</c:v>
                </c:pt>
                <c:pt idx="95">
                  <c:v>59639.010981601306</c:v>
                </c:pt>
                <c:pt idx="96">
                  <c:v>59609.868359278757</c:v>
                </c:pt>
                <c:pt idx="97">
                  <c:v>59434.267406512925</c:v>
                </c:pt>
                <c:pt idx="98">
                  <c:v>59360.015173322121</c:v>
                </c:pt>
                <c:pt idx="99">
                  <c:v>59263.647521429448</c:v>
                </c:pt>
                <c:pt idx="100">
                  <c:v>59152.197889157411</c:v>
                </c:pt>
                <c:pt idx="101">
                  <c:v>58945.560628662541</c:v>
                </c:pt>
                <c:pt idx="102">
                  <c:v>58935.504491158361</c:v>
                </c:pt>
                <c:pt idx="103">
                  <c:v>58906.812780331289</c:v>
                </c:pt>
                <c:pt idx="104">
                  <c:v>58888.301175099834</c:v>
                </c:pt>
                <c:pt idx="105">
                  <c:v>58828.543226249029</c:v>
                </c:pt>
                <c:pt idx="106">
                  <c:v>58765.286821882153</c:v>
                </c:pt>
                <c:pt idx="107">
                  <c:v>58616.716659668011</c:v>
                </c:pt>
                <c:pt idx="108">
                  <c:v>58594.690352806479</c:v>
                </c:pt>
                <c:pt idx="109">
                  <c:v>58535.557744812766</c:v>
                </c:pt>
                <c:pt idx="110">
                  <c:v>58518.934754736096</c:v>
                </c:pt>
                <c:pt idx="111">
                  <c:v>58514.163333718861</c:v>
                </c:pt>
                <c:pt idx="112">
                  <c:v>58416.154610995734</c:v>
                </c:pt>
                <c:pt idx="113">
                  <c:v>58337.859363901996</c:v>
                </c:pt>
                <c:pt idx="114">
                  <c:v>58237.291339068019</c:v>
                </c:pt>
                <c:pt idx="115">
                  <c:v>58225.727338292803</c:v>
                </c:pt>
                <c:pt idx="116">
                  <c:v>58176.880581502905</c:v>
                </c:pt>
                <c:pt idx="117">
                  <c:v>57966.749491573224</c:v>
                </c:pt>
                <c:pt idx="118">
                  <c:v>57934.835455650675</c:v>
                </c:pt>
                <c:pt idx="119">
                  <c:v>57781.497627501049</c:v>
                </c:pt>
                <c:pt idx="120">
                  <c:v>57777.595944864428</c:v>
                </c:pt>
                <c:pt idx="121">
                  <c:v>57736.186114013981</c:v>
                </c:pt>
                <c:pt idx="122">
                  <c:v>57666.901809120231</c:v>
                </c:pt>
                <c:pt idx="123">
                  <c:v>57408.434362950909</c:v>
                </c:pt>
                <c:pt idx="124">
                  <c:v>57319.549617856675</c:v>
                </c:pt>
                <c:pt idx="125">
                  <c:v>57281.132522091437</c:v>
                </c:pt>
                <c:pt idx="126">
                  <c:v>57202.789440741428</c:v>
                </c:pt>
                <c:pt idx="127">
                  <c:v>57124.151076873386</c:v>
                </c:pt>
                <c:pt idx="128">
                  <c:v>57081.306333640699</c:v>
                </c:pt>
                <c:pt idx="129">
                  <c:v>57044.428494077889</c:v>
                </c:pt>
                <c:pt idx="130">
                  <c:v>56738.924269738534</c:v>
                </c:pt>
                <c:pt idx="131">
                  <c:v>56670.856741571668</c:v>
                </c:pt>
                <c:pt idx="132">
                  <c:v>56641.348682477983</c:v>
                </c:pt>
                <c:pt idx="133">
                  <c:v>56296.795748831471</c:v>
                </c:pt>
                <c:pt idx="135">
                  <c:v>56064.255036173447</c:v>
                </c:pt>
                <c:pt idx="136">
                  <c:v>55921.507690413426</c:v>
                </c:pt>
                <c:pt idx="137">
                  <c:v>55874.804220831764</c:v>
                </c:pt>
                <c:pt idx="138">
                  <c:v>55855.790871681427</c:v>
                </c:pt>
                <c:pt idx="139">
                  <c:v>54606.051245028531</c:v>
                </c:pt>
                <c:pt idx="140">
                  <c:v>54494.313843513322</c:v>
                </c:pt>
                <c:pt idx="141">
                  <c:v>54466.900533375672</c:v>
                </c:pt>
                <c:pt idx="142">
                  <c:v>53154.473647480045</c:v>
                </c:pt>
                <c:pt idx="143">
                  <c:v>52876.764276555921</c:v>
                </c:pt>
                <c:pt idx="144">
                  <c:v>52346.23456384951</c:v>
                </c:pt>
                <c:pt idx="145">
                  <c:v>51499.202980473048</c:v>
                </c:pt>
                <c:pt idx="146">
                  <c:v>51482.868204519189</c:v>
                </c:pt>
                <c:pt idx="147">
                  <c:v>50974.559489138752</c:v>
                </c:pt>
                <c:pt idx="148">
                  <c:v>50119.163686288972</c:v>
                </c:pt>
                <c:pt idx="149">
                  <c:v>48842.414083796692</c:v>
                </c:pt>
                <c:pt idx="150">
                  <c:v>48726.799518766202</c:v>
                </c:pt>
                <c:pt idx="151">
                  <c:v>48121.126943820353</c:v>
                </c:pt>
                <c:pt idx="152">
                  <c:v>47976.691610417256</c:v>
                </c:pt>
                <c:pt idx="153">
                  <c:v>47152.991330795659</c:v>
                </c:pt>
                <c:pt idx="154">
                  <c:v>46974.661693457012</c:v>
                </c:pt>
                <c:pt idx="155">
                  <c:v>46340.550357102387</c:v>
                </c:pt>
              </c:numCache>
            </c:numRef>
          </c:val>
          <c:extLst>
            <c:ext xmlns:c16="http://schemas.microsoft.com/office/drawing/2014/chart" uri="{C3380CC4-5D6E-409C-BE32-E72D297353CC}">
              <c16:uniqueId val="{00000000-627C-4F90-84CE-94FEB11F2C37}"/>
            </c:ext>
          </c:extLst>
        </c:ser>
        <c:ser>
          <c:idx val="1"/>
          <c:order val="1"/>
          <c:tx>
            <c:strRef>
              <c:f>List1!$C$1</c:f>
              <c:strCache>
                <c:ptCount val="1"/>
                <c:pt idx="0">
                  <c:v>Řada 2</c:v>
                </c:pt>
              </c:strCache>
            </c:strRef>
          </c:tx>
          <c:spPr>
            <a:solidFill>
              <a:srgbClr val="FFFF00"/>
            </a:solidFill>
            <a:ln w="6350">
              <a:solidFill>
                <a:schemeClr val="tx1"/>
              </a:solidFill>
            </a:ln>
            <a:effectLst>
              <a:outerShdw blurRad="50800" dist="38100" dir="2700000" algn="tl" rotWithShape="0">
                <a:prstClr val="black">
                  <a:alpha val="40000"/>
                </a:prstClr>
              </a:outerShdw>
            </a:effectLst>
          </c:spPr>
          <c:invertIfNegative val="0"/>
          <c:cat>
            <c:numRef>
              <c:f>List1!$A$2:$A$157</c:f>
              <c:numCache>
                <c:formatCode>General</c:formatCode>
                <c:ptCount val="156"/>
              </c:numCache>
            </c:numRef>
          </c:cat>
          <c:val>
            <c:numRef>
              <c:f>List1!$C$2:$C$157</c:f>
              <c:numCache>
                <c:formatCode>General</c:formatCode>
                <c:ptCount val="156"/>
                <c:pt idx="13" formatCode="#,##0">
                  <c:v>73608.010951924647</c:v>
                </c:pt>
                <c:pt idx="34" formatCode="#,##0">
                  <c:v>66609.83980819548</c:v>
                </c:pt>
                <c:pt idx="71" formatCode="#,##0">
                  <c:v>61041.112795709028</c:v>
                </c:pt>
                <c:pt idx="77" formatCode="#,##0">
                  <c:v>60689.130294722243</c:v>
                </c:pt>
                <c:pt idx="78" formatCode="#,##0">
                  <c:v>60681.665708028573</c:v>
                </c:pt>
                <c:pt idx="92" formatCode="#,##0">
                  <c:v>59677.173369719945</c:v>
                </c:pt>
                <c:pt idx="134" formatCode="#,##0">
                  <c:v>56071.06919173507</c:v>
                </c:pt>
              </c:numCache>
            </c:numRef>
          </c:val>
          <c:extLst>
            <c:ext xmlns:c16="http://schemas.microsoft.com/office/drawing/2014/chart" uri="{C3380CC4-5D6E-409C-BE32-E72D297353CC}">
              <c16:uniqueId val="{00000001-627C-4F90-84CE-94FEB11F2C37}"/>
            </c:ext>
          </c:extLst>
        </c:ser>
        <c:ser>
          <c:idx val="2"/>
          <c:order val="2"/>
          <c:tx>
            <c:strRef>
              <c:f>List1!$D$1</c:f>
              <c:strCache>
                <c:ptCount val="1"/>
                <c:pt idx="0">
                  <c:v>Sloupec1</c:v>
                </c:pt>
              </c:strCache>
            </c:strRef>
          </c:tx>
          <c:spPr>
            <a:solidFill>
              <a:srgbClr val="C00000"/>
            </a:solidFill>
            <a:ln>
              <a:noFill/>
            </a:ln>
            <a:effectLst/>
          </c:spPr>
          <c:invertIfNegative val="0"/>
          <c:cat>
            <c:numRef>
              <c:f>List1!$A$2:$A$157</c:f>
              <c:numCache>
                <c:formatCode>General</c:formatCode>
                <c:ptCount val="156"/>
              </c:numCache>
            </c:numRef>
          </c:cat>
          <c:val>
            <c:numRef>
              <c:f>List1!$D$2:$D$157</c:f>
              <c:numCache>
                <c:formatCode>General</c:formatCode>
                <c:ptCount val="156"/>
              </c:numCache>
            </c:numRef>
          </c:val>
          <c:extLst>
            <c:ext xmlns:c16="http://schemas.microsoft.com/office/drawing/2014/chart" uri="{C3380CC4-5D6E-409C-BE32-E72D297353CC}">
              <c16:uniqueId val="{00000002-627C-4F90-84CE-94FEB11F2C37}"/>
            </c:ext>
          </c:extLst>
        </c:ser>
        <c:dLbls>
          <c:showLegendKey val="0"/>
          <c:showVal val="0"/>
          <c:showCatName val="0"/>
          <c:showSerName val="0"/>
          <c:showPercent val="0"/>
          <c:showBubbleSize val="0"/>
        </c:dLbls>
        <c:gapWidth val="0"/>
        <c:overlap val="100"/>
        <c:axId val="-1014616224"/>
        <c:axId val="-1014624384"/>
      </c:barChart>
      <c:catAx>
        <c:axId val="-1014616224"/>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014624384"/>
        <c:crosses val="autoZero"/>
        <c:auto val="1"/>
        <c:lblAlgn val="ctr"/>
        <c:lblOffset val="100"/>
        <c:noMultiLvlLbl val="0"/>
      </c:catAx>
      <c:valAx>
        <c:axId val="-1014624384"/>
        <c:scaling>
          <c:orientation val="minMax"/>
          <c:max val="100000"/>
          <c:min val="25000"/>
        </c:scaling>
        <c:delete val="0"/>
        <c:axPos val="l"/>
        <c:majorGridlines>
          <c:spPr>
            <a:ln w="9525" cap="flat" cmpd="sng" algn="ctr">
              <a:solidFill>
                <a:schemeClr val="tx1">
                  <a:lumMod val="15000"/>
                  <a:lumOff val="85000"/>
                </a:schemeClr>
              </a:solidFill>
              <a:prstDash val="dash"/>
              <a:round/>
            </a:ln>
            <a:effectLst/>
          </c:spPr>
        </c:majorGridlines>
        <c:numFmt formatCode="#,##0\ &quot;Kč&quot;"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014616224"/>
        <c:crosses val="autoZero"/>
        <c:crossBetween val="between"/>
        <c:majorUnit val="10000"/>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c:f>
              <c:strCache>
                <c:ptCount val="1"/>
                <c:pt idx="0">
                  <c:v>Řada 1</c:v>
                </c:pt>
              </c:strCache>
            </c:strRef>
          </c:tx>
          <c:spPr>
            <a:solidFill>
              <a:srgbClr val="FFEAD5"/>
            </a:solidFill>
            <a:ln w="0">
              <a:solidFill>
                <a:schemeClr val="bg1">
                  <a:lumMod val="75000"/>
                </a:schemeClr>
              </a:solidFill>
            </a:ln>
            <a:effectLst>
              <a:outerShdw blurRad="50800" dist="38100" dir="2700000" algn="tl" rotWithShape="0">
                <a:prstClr val="black">
                  <a:alpha val="40000"/>
                </a:prstClr>
              </a:outerShdw>
            </a:effectLst>
          </c:spPr>
          <c:invertIfNegative val="0"/>
          <c:cat>
            <c:numRef>
              <c:f>List1!$A$2:$A$157</c:f>
              <c:numCache>
                <c:formatCode>General</c:formatCode>
                <c:ptCount val="156"/>
              </c:numCache>
            </c:numRef>
          </c:cat>
          <c:val>
            <c:numRef>
              <c:f>List1!$B$2:$B$157</c:f>
              <c:numCache>
                <c:formatCode>#,##0</c:formatCode>
                <c:ptCount val="156"/>
                <c:pt idx="0">
                  <c:v>265.81598963707802</c:v>
                </c:pt>
                <c:pt idx="1">
                  <c:v>784.66494527189934</c:v>
                </c:pt>
                <c:pt idx="2">
                  <c:v>889.91082052617276</c:v>
                </c:pt>
                <c:pt idx="3">
                  <c:v>1024.4730756663921</c:v>
                </c:pt>
                <c:pt idx="4">
                  <c:v>1169.348794377358</c:v>
                </c:pt>
                <c:pt idx="5">
                  <c:v>1261.3097234481465</c:v>
                </c:pt>
                <c:pt idx="7">
                  <c:v>1380.1214547337731</c:v>
                </c:pt>
                <c:pt idx="8">
                  <c:v>1461.4968424605177</c:v>
                </c:pt>
                <c:pt idx="9">
                  <c:v>1511.871752595398</c:v>
                </c:pt>
                <c:pt idx="10">
                  <c:v>1529.0857968654454</c:v>
                </c:pt>
                <c:pt idx="11">
                  <c:v>1657.8433083086056</c:v>
                </c:pt>
                <c:pt idx="12">
                  <c:v>1664.8692316904053</c:v>
                </c:pt>
                <c:pt idx="14">
                  <c:v>1803.3219467292874</c:v>
                </c:pt>
                <c:pt idx="15">
                  <c:v>1818.3165435492192</c:v>
                </c:pt>
                <c:pt idx="16">
                  <c:v>1926.5397655473207</c:v>
                </c:pt>
                <c:pt idx="17">
                  <c:v>1956.231159461342</c:v>
                </c:pt>
                <c:pt idx="18">
                  <c:v>1997.6788207423378</c:v>
                </c:pt>
                <c:pt idx="19">
                  <c:v>2022.7705974537676</c:v>
                </c:pt>
                <c:pt idx="20">
                  <c:v>2070.1555100188416</c:v>
                </c:pt>
                <c:pt idx="21">
                  <c:v>2089.0930148479674</c:v>
                </c:pt>
                <c:pt idx="22">
                  <c:v>2151.1999022881209</c:v>
                </c:pt>
                <c:pt idx="23">
                  <c:v>2200.0015130302563</c:v>
                </c:pt>
                <c:pt idx="24">
                  <c:v>2238.7148326251336</c:v>
                </c:pt>
                <c:pt idx="25">
                  <c:v>2385.7509242148662</c:v>
                </c:pt>
                <c:pt idx="26">
                  <c:v>2454.3623759097682</c:v>
                </c:pt>
                <c:pt idx="27">
                  <c:v>2471.2315971215139</c:v>
                </c:pt>
                <c:pt idx="28">
                  <c:v>2498.9460931812137</c:v>
                </c:pt>
                <c:pt idx="29">
                  <c:v>2513.0379845956631</c:v>
                </c:pt>
                <c:pt idx="30">
                  <c:v>2657.4833978874958</c:v>
                </c:pt>
                <c:pt idx="31">
                  <c:v>2732.3392889356983</c:v>
                </c:pt>
                <c:pt idx="32">
                  <c:v>2744.7733487409641</c:v>
                </c:pt>
                <c:pt idx="33">
                  <c:v>2774.0766637143461</c:v>
                </c:pt>
                <c:pt idx="34">
                  <c:v>2801.2194338420231</c:v>
                </c:pt>
                <c:pt idx="35">
                  <c:v>2850.7961352280181</c:v>
                </c:pt>
                <c:pt idx="36">
                  <c:v>2894.7380964448384</c:v>
                </c:pt>
                <c:pt idx="37">
                  <c:v>2953.7483949566813</c:v>
                </c:pt>
                <c:pt idx="38">
                  <c:v>3133.1542464707527</c:v>
                </c:pt>
                <c:pt idx="39">
                  <c:v>3198.0101472617098</c:v>
                </c:pt>
                <c:pt idx="40">
                  <c:v>3282.1395159836029</c:v>
                </c:pt>
                <c:pt idx="41">
                  <c:v>3286.5485802755138</c:v>
                </c:pt>
                <c:pt idx="42">
                  <c:v>3291.3235348019152</c:v>
                </c:pt>
                <c:pt idx="43">
                  <c:v>3340.0187811968353</c:v>
                </c:pt>
                <c:pt idx="44">
                  <c:v>3385.7884276104669</c:v>
                </c:pt>
                <c:pt idx="45">
                  <c:v>3392.9699820391979</c:v>
                </c:pt>
                <c:pt idx="46">
                  <c:v>3411.1399165435505</c:v>
                </c:pt>
                <c:pt idx="47">
                  <c:v>3499.0306389184261</c:v>
                </c:pt>
                <c:pt idx="48">
                  <c:v>3574.1827710427533</c:v>
                </c:pt>
                <c:pt idx="49">
                  <c:v>3587.0588229252899</c:v>
                </c:pt>
                <c:pt idx="50">
                  <c:v>3597.6577752342564</c:v>
                </c:pt>
                <c:pt idx="51">
                  <c:v>3659.2015764219323</c:v>
                </c:pt>
                <c:pt idx="52">
                  <c:v>3669.4853133579672</c:v>
                </c:pt>
                <c:pt idx="53">
                  <c:v>3737.2767835614504</c:v>
                </c:pt>
                <c:pt idx="54">
                  <c:v>3740.7431401927024</c:v>
                </c:pt>
                <c:pt idx="55">
                  <c:v>3915.730949722878</c:v>
                </c:pt>
                <c:pt idx="56">
                  <c:v>3928.7064691082269</c:v>
                </c:pt>
                <c:pt idx="57">
                  <c:v>3936.2626494622964</c:v>
                </c:pt>
                <c:pt idx="58">
                  <c:v>3958.0225102710901</c:v>
                </c:pt>
                <c:pt idx="59">
                  <c:v>3992.6134773351114</c:v>
                </c:pt>
                <c:pt idx="60">
                  <c:v>4031.3736289046356</c:v>
                </c:pt>
                <c:pt idx="62">
                  <c:v>4197.3023375758276</c:v>
                </c:pt>
                <c:pt idx="63">
                  <c:v>4281.0523632376571</c:v>
                </c:pt>
                <c:pt idx="64">
                  <c:v>4386.7087106837935</c:v>
                </c:pt>
                <c:pt idx="65">
                  <c:v>4395.1915433399627</c:v>
                </c:pt>
                <c:pt idx="66">
                  <c:v>4402.9467394720705</c:v>
                </c:pt>
                <c:pt idx="67">
                  <c:v>4407.8718186689221</c:v>
                </c:pt>
                <c:pt idx="68">
                  <c:v>4411.8092031132765</c:v>
                </c:pt>
                <c:pt idx="69">
                  <c:v>4504.589055385426</c:v>
                </c:pt>
                <c:pt idx="70">
                  <c:v>4563.6017556254446</c:v>
                </c:pt>
                <c:pt idx="71">
                  <c:v>4590.5836599266186</c:v>
                </c:pt>
                <c:pt idx="72">
                  <c:v>4597.1247347213211</c:v>
                </c:pt>
                <c:pt idx="74">
                  <c:v>4656.1005196195838</c:v>
                </c:pt>
                <c:pt idx="75">
                  <c:v>4787.8253035600501</c:v>
                </c:pt>
                <c:pt idx="76">
                  <c:v>4890.0250336504105</c:v>
                </c:pt>
                <c:pt idx="77">
                  <c:v>5069.9879574727383</c:v>
                </c:pt>
                <c:pt idx="78">
                  <c:v>5155.536471064479</c:v>
                </c:pt>
                <c:pt idx="79">
                  <c:v>5183.4537386655284</c:v>
                </c:pt>
                <c:pt idx="80">
                  <c:v>5254.91442053426</c:v>
                </c:pt>
                <c:pt idx="82">
                  <c:v>5264.51244129517</c:v>
                </c:pt>
                <c:pt idx="83">
                  <c:v>5290.4693923936575</c:v>
                </c:pt>
                <c:pt idx="84">
                  <c:v>5306.8278642891528</c:v>
                </c:pt>
                <c:pt idx="85">
                  <c:v>5400.3291463712085</c:v>
                </c:pt>
                <c:pt idx="86">
                  <c:v>5446.6337769953316</c:v>
                </c:pt>
                <c:pt idx="87">
                  <c:v>5511.0873936992866</c:v>
                </c:pt>
                <c:pt idx="88">
                  <c:v>5794.033045191507</c:v>
                </c:pt>
                <c:pt idx="89">
                  <c:v>5956.9795535773446</c:v>
                </c:pt>
                <c:pt idx="90">
                  <c:v>6040.0104787471137</c:v>
                </c:pt>
                <c:pt idx="91">
                  <c:v>6136.1810980667142</c:v>
                </c:pt>
                <c:pt idx="92">
                  <c:v>6211.41555774054</c:v>
                </c:pt>
                <c:pt idx="93">
                  <c:v>6248.4738262026585</c:v>
                </c:pt>
                <c:pt idx="94">
                  <c:v>6292.4631465765706</c:v>
                </c:pt>
                <c:pt idx="95">
                  <c:v>6328.9868652692821</c:v>
                </c:pt>
                <c:pt idx="96">
                  <c:v>6358.2722297440923</c:v>
                </c:pt>
                <c:pt idx="97">
                  <c:v>6536.8027182409642</c:v>
                </c:pt>
                <c:pt idx="98">
                  <c:v>6563.2378354004468</c:v>
                </c:pt>
                <c:pt idx="99">
                  <c:v>6645.5279221201999</c:v>
                </c:pt>
                <c:pt idx="100">
                  <c:v>6664.9183864920778</c:v>
                </c:pt>
                <c:pt idx="101">
                  <c:v>6843.5148206577578</c:v>
                </c:pt>
                <c:pt idx="102">
                  <c:v>6886.8041486138391</c:v>
                </c:pt>
                <c:pt idx="103">
                  <c:v>6964.4205894464176</c:v>
                </c:pt>
                <c:pt idx="104">
                  <c:v>6998.8204851236587</c:v>
                </c:pt>
                <c:pt idx="105">
                  <c:v>7021.5685045962164</c:v>
                </c:pt>
                <c:pt idx="106">
                  <c:v>7068.8005456312894</c:v>
                </c:pt>
                <c:pt idx="107">
                  <c:v>7242.1106781033595</c:v>
                </c:pt>
                <c:pt idx="108">
                  <c:v>7255.943822136891</c:v>
                </c:pt>
                <c:pt idx="109">
                  <c:v>7274.3322932822193</c:v>
                </c:pt>
                <c:pt idx="110">
                  <c:v>7348.9319530741777</c:v>
                </c:pt>
                <c:pt idx="111">
                  <c:v>7397.9573763958251</c:v>
                </c:pt>
                <c:pt idx="112">
                  <c:v>7419.0178663500192</c:v>
                </c:pt>
                <c:pt idx="113">
                  <c:v>7463.3719154086066</c:v>
                </c:pt>
                <c:pt idx="114">
                  <c:v>7554.2010154493837</c:v>
                </c:pt>
                <c:pt idx="115">
                  <c:v>7593.0000060481325</c:v>
                </c:pt>
                <c:pt idx="116">
                  <c:v>7612.4250627776346</c:v>
                </c:pt>
                <c:pt idx="117">
                  <c:v>7623.3239789663858</c:v>
                </c:pt>
                <c:pt idx="118">
                  <c:v>7897.8547747920966</c:v>
                </c:pt>
                <c:pt idx="119">
                  <c:v>8180.5482068509373</c:v>
                </c:pt>
                <c:pt idx="120">
                  <c:v>8208.9468438875847</c:v>
                </c:pt>
                <c:pt idx="121">
                  <c:v>8385.6289441500485</c:v>
                </c:pt>
                <c:pt idx="122">
                  <c:v>8548.8976035051382</c:v>
                </c:pt>
                <c:pt idx="123">
                  <c:v>8650.9053046654881</c:v>
                </c:pt>
                <c:pt idx="124">
                  <c:v>8714.8871675607515</c:v>
                </c:pt>
                <c:pt idx="125">
                  <c:v>9516.5546131384108</c:v>
                </c:pt>
                <c:pt idx="126">
                  <c:v>9618.5005755310485</c:v>
                </c:pt>
                <c:pt idx="127">
                  <c:v>9639.1062954332665</c:v>
                </c:pt>
                <c:pt idx="128">
                  <c:v>9645.9153826972615</c:v>
                </c:pt>
                <c:pt idx="129">
                  <c:v>9693.4824669126829</c:v>
                </c:pt>
                <c:pt idx="130">
                  <c:v>9714.7293255029726</c:v>
                </c:pt>
                <c:pt idx="131">
                  <c:v>10747.185658937997</c:v>
                </c:pt>
                <c:pt idx="132">
                  <c:v>11034.948393269311</c:v>
                </c:pt>
                <c:pt idx="133">
                  <c:v>11118.191973008619</c:v>
                </c:pt>
                <c:pt idx="135">
                  <c:v>11493.977513481754</c:v>
                </c:pt>
                <c:pt idx="136">
                  <c:v>11905.608366381057</c:v>
                </c:pt>
                <c:pt idx="137">
                  <c:v>12189.243435406468</c:v>
                </c:pt>
                <c:pt idx="138">
                  <c:v>12463.043623799596</c:v>
                </c:pt>
                <c:pt idx="140">
                  <c:v>13554.580351323973</c:v>
                </c:pt>
                <c:pt idx="141">
                  <c:v>13770.314093105713</c:v>
                </c:pt>
                <c:pt idx="142">
                  <c:v>15068.824123140177</c:v>
                </c:pt>
                <c:pt idx="143">
                  <c:v>15628.055125802319</c:v>
                </c:pt>
                <c:pt idx="144">
                  <c:v>15631.647690860445</c:v>
                </c:pt>
                <c:pt idx="145">
                  <c:v>15917.840317660462</c:v>
                </c:pt>
                <c:pt idx="146">
                  <c:v>16558.761370466455</c:v>
                </c:pt>
                <c:pt idx="147">
                  <c:v>17676.282050308218</c:v>
                </c:pt>
                <c:pt idx="148">
                  <c:v>18183.272040699339</c:v>
                </c:pt>
                <c:pt idx="149">
                  <c:v>18672.444711221353</c:v>
                </c:pt>
                <c:pt idx="150">
                  <c:v>18941.453187008949</c:v>
                </c:pt>
                <c:pt idx="151">
                  <c:v>20639.724926029194</c:v>
                </c:pt>
                <c:pt idx="152">
                  <c:v>22098.058280320634</c:v>
                </c:pt>
                <c:pt idx="153">
                  <c:v>22661.731296500009</c:v>
                </c:pt>
                <c:pt idx="154">
                  <c:v>28814.888777599015</c:v>
                </c:pt>
                <c:pt idx="155">
                  <c:v>49225.998570500451</c:v>
                </c:pt>
              </c:numCache>
            </c:numRef>
          </c:val>
          <c:extLst>
            <c:ext xmlns:c16="http://schemas.microsoft.com/office/drawing/2014/chart" uri="{C3380CC4-5D6E-409C-BE32-E72D297353CC}">
              <c16:uniqueId val="{00000000-2AFA-4A03-A6D4-FADFEB66069C}"/>
            </c:ext>
          </c:extLst>
        </c:ser>
        <c:ser>
          <c:idx val="1"/>
          <c:order val="1"/>
          <c:tx>
            <c:strRef>
              <c:f>List1!$C$1</c:f>
              <c:strCache>
                <c:ptCount val="1"/>
                <c:pt idx="0">
                  <c:v>Řada 2</c:v>
                </c:pt>
              </c:strCache>
            </c:strRef>
          </c:tx>
          <c:spPr>
            <a:solidFill>
              <a:srgbClr val="FFFF00"/>
            </a:solidFill>
            <a:ln w="6350">
              <a:solidFill>
                <a:schemeClr val="tx1"/>
              </a:solidFill>
            </a:ln>
            <a:effectLst>
              <a:outerShdw blurRad="50800" dist="38100" dir="2700000" algn="tl" rotWithShape="0">
                <a:prstClr val="black">
                  <a:alpha val="40000"/>
                </a:prstClr>
              </a:outerShdw>
            </a:effectLst>
          </c:spPr>
          <c:invertIfNegative val="0"/>
          <c:cat>
            <c:numRef>
              <c:f>List1!$A$2:$A$157</c:f>
              <c:numCache>
                <c:formatCode>General</c:formatCode>
                <c:ptCount val="156"/>
              </c:numCache>
            </c:numRef>
          </c:cat>
          <c:val>
            <c:numRef>
              <c:f>List1!$C$2:$C$157</c:f>
              <c:numCache>
                <c:formatCode>General</c:formatCode>
                <c:ptCount val="156"/>
                <c:pt idx="6" formatCode="#,##0">
                  <c:v>1321.4536441111049</c:v>
                </c:pt>
                <c:pt idx="13" formatCode="#,##0">
                  <c:v>1736.3623729389437</c:v>
                </c:pt>
                <c:pt idx="61" formatCode="#,##0">
                  <c:v>4097.4624424721114</c:v>
                </c:pt>
                <c:pt idx="73" formatCode="#,##0">
                  <c:v>4633.9966789506725</c:v>
                </c:pt>
                <c:pt idx="81" formatCode="#,##0">
                  <c:v>5264.3399135261643</c:v>
                </c:pt>
                <c:pt idx="134" formatCode="#,##0">
                  <c:v>11224.590648600599</c:v>
                </c:pt>
                <c:pt idx="139" formatCode="#,##0">
                  <c:v>12982.61854652426</c:v>
                </c:pt>
              </c:numCache>
            </c:numRef>
          </c:val>
          <c:extLst>
            <c:ext xmlns:c16="http://schemas.microsoft.com/office/drawing/2014/chart" uri="{C3380CC4-5D6E-409C-BE32-E72D297353CC}">
              <c16:uniqueId val="{00000001-2AFA-4A03-A6D4-FADFEB66069C}"/>
            </c:ext>
          </c:extLst>
        </c:ser>
        <c:ser>
          <c:idx val="2"/>
          <c:order val="2"/>
          <c:tx>
            <c:strRef>
              <c:f>List1!$D$1</c:f>
              <c:strCache>
                <c:ptCount val="1"/>
                <c:pt idx="0">
                  <c:v>Sloupec1</c:v>
                </c:pt>
              </c:strCache>
            </c:strRef>
          </c:tx>
          <c:spPr>
            <a:solidFill>
              <a:srgbClr val="C00000"/>
            </a:solidFill>
            <a:ln>
              <a:noFill/>
            </a:ln>
            <a:effectLst/>
          </c:spPr>
          <c:invertIfNegative val="0"/>
          <c:cat>
            <c:numRef>
              <c:f>List1!$A$2:$A$157</c:f>
              <c:numCache>
                <c:formatCode>General</c:formatCode>
                <c:ptCount val="156"/>
              </c:numCache>
            </c:numRef>
          </c:cat>
          <c:val>
            <c:numRef>
              <c:f>List1!$D$2:$D$157</c:f>
              <c:numCache>
                <c:formatCode>General</c:formatCode>
                <c:ptCount val="156"/>
              </c:numCache>
            </c:numRef>
          </c:val>
          <c:extLst>
            <c:ext xmlns:c16="http://schemas.microsoft.com/office/drawing/2014/chart" uri="{C3380CC4-5D6E-409C-BE32-E72D297353CC}">
              <c16:uniqueId val="{00000002-2AFA-4A03-A6D4-FADFEB66069C}"/>
            </c:ext>
          </c:extLst>
        </c:ser>
        <c:dLbls>
          <c:showLegendKey val="0"/>
          <c:showVal val="0"/>
          <c:showCatName val="0"/>
          <c:showSerName val="0"/>
          <c:showPercent val="0"/>
          <c:showBubbleSize val="0"/>
        </c:dLbls>
        <c:gapWidth val="0"/>
        <c:overlap val="100"/>
        <c:axId val="-1014616224"/>
        <c:axId val="-1014624384"/>
      </c:barChart>
      <c:catAx>
        <c:axId val="-1014616224"/>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014624384"/>
        <c:crosses val="autoZero"/>
        <c:auto val="1"/>
        <c:lblAlgn val="ctr"/>
        <c:lblOffset val="100"/>
        <c:noMultiLvlLbl val="0"/>
      </c:catAx>
      <c:valAx>
        <c:axId val="-1014624384"/>
        <c:scaling>
          <c:orientation val="minMax"/>
          <c:max val="30000"/>
          <c:min val="0"/>
        </c:scaling>
        <c:delete val="0"/>
        <c:axPos val="l"/>
        <c:majorGridlines>
          <c:spPr>
            <a:ln w="9525" cap="flat" cmpd="sng" algn="ctr">
              <a:solidFill>
                <a:schemeClr val="tx1">
                  <a:lumMod val="15000"/>
                  <a:lumOff val="85000"/>
                </a:schemeClr>
              </a:solidFill>
              <a:prstDash val="dash"/>
              <a:round/>
            </a:ln>
            <a:effectLst/>
          </c:spPr>
        </c:majorGridlines>
        <c:numFmt formatCode="#,##0\ &quot;Kč&quot;"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014616224"/>
        <c:crosses val="autoZero"/>
        <c:crossBetween val="between"/>
        <c:majorUnit val="5000"/>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2024</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05A7-4D1C-8DD8-BA18655AE6F8}"/>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Hl. m. Praha</c:v>
                </c:pt>
                <c:pt idx="1">
                  <c:v>Jihomoravský kraj</c:v>
                </c:pt>
                <c:pt idx="2">
                  <c:v>Královéhradecký kraj</c:v>
                </c:pt>
                <c:pt idx="3">
                  <c:v>Ústecký kraj</c:v>
                </c:pt>
                <c:pt idx="4">
                  <c:v>Moravskoslezský kraj</c:v>
                </c:pt>
                <c:pt idx="5">
                  <c:v>Vysočina</c:v>
                </c:pt>
                <c:pt idx="6">
                  <c:v>Olomoucký kraj</c:v>
                </c:pt>
                <c:pt idx="7">
                  <c:v>Česká republika</c:v>
                </c:pt>
                <c:pt idx="8">
                  <c:v>Plzeňský kraj</c:v>
                </c:pt>
                <c:pt idx="9">
                  <c:v>Jihočeský kraj</c:v>
                </c:pt>
                <c:pt idx="10">
                  <c:v>Liberecký kraj</c:v>
                </c:pt>
                <c:pt idx="11">
                  <c:v>Pardubický kraj</c:v>
                </c:pt>
                <c:pt idx="12">
                  <c:v>Zlínský kraj</c:v>
                </c:pt>
                <c:pt idx="13">
                  <c:v>Karlovarský kraj</c:v>
                </c:pt>
                <c:pt idx="14">
                  <c:v>Středočeský kraj</c:v>
                </c:pt>
              </c:strCache>
            </c:strRef>
          </c:cat>
          <c:val>
            <c:numRef>
              <c:f>List1!$B$2:$B$16</c:f>
              <c:numCache>
                <c:formatCode>General</c:formatCode>
                <c:ptCount val="15"/>
                <c:pt idx="0">
                  <c:v>6.0384296219990201</c:v>
                </c:pt>
                <c:pt idx="1">
                  <c:v>4.9774554375792599</c:v>
                </c:pt>
                <c:pt idx="2">
                  <c:v>4.9485270442129501</c:v>
                </c:pt>
                <c:pt idx="3">
                  <c:v>4.7169811320754702</c:v>
                </c:pt>
                <c:pt idx="4">
                  <c:v>4.5044321346036202</c:v>
                </c:pt>
                <c:pt idx="5">
                  <c:v>4.4895459647211302</c:v>
                </c:pt>
                <c:pt idx="6">
                  <c:v>4.5542359461599302</c:v>
                </c:pt>
                <c:pt idx="7">
                  <c:v>4.4030432192126101</c:v>
                </c:pt>
                <c:pt idx="8">
                  <c:v>4.3440062475595402</c:v>
                </c:pt>
                <c:pt idx="9">
                  <c:v>4.3415229315383401</c:v>
                </c:pt>
                <c:pt idx="10">
                  <c:v>4.1936043640182001</c:v>
                </c:pt>
                <c:pt idx="11">
                  <c:v>3.6477155121222902</c:v>
                </c:pt>
                <c:pt idx="12">
                  <c:v>3.7150387393393398</c:v>
                </c:pt>
                <c:pt idx="13">
                  <c:v>3.3663602721738002</c:v>
                </c:pt>
                <c:pt idx="14">
                  <c:v>2.6735506047885198</c:v>
                </c:pt>
              </c:numCache>
            </c:numRef>
          </c:val>
          <c:extLst>
            <c:ext xmlns:c16="http://schemas.microsoft.com/office/drawing/2014/chart" uri="{C3380CC4-5D6E-409C-BE32-E72D297353CC}">
              <c16:uniqueId val="{00000002-05A7-4D1C-8DD8-BA18655AE6F8}"/>
            </c:ext>
          </c:extLst>
        </c:ser>
        <c:ser>
          <c:idx val="1"/>
          <c:order val="1"/>
          <c:tx>
            <c:strRef>
              <c:f>List1!$C$1</c:f>
              <c:strCache>
                <c:ptCount val="1"/>
                <c:pt idx="0">
                  <c:v>2023</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4-05A7-4D1C-8DD8-BA18655AE6F8}"/>
              </c:ext>
            </c:extLst>
          </c:dPt>
          <c:cat>
            <c:strRef>
              <c:f>List1!$A$2:$A$16</c:f>
              <c:strCache>
                <c:ptCount val="15"/>
                <c:pt idx="0">
                  <c:v>Hl. m. Praha</c:v>
                </c:pt>
                <c:pt idx="1">
                  <c:v>Jihomoravský kraj</c:v>
                </c:pt>
                <c:pt idx="2">
                  <c:v>Královéhradecký kraj</c:v>
                </c:pt>
                <c:pt idx="3">
                  <c:v>Ústecký kraj</c:v>
                </c:pt>
                <c:pt idx="4">
                  <c:v>Moravskoslezský kraj</c:v>
                </c:pt>
                <c:pt idx="5">
                  <c:v>Vysočina</c:v>
                </c:pt>
                <c:pt idx="6">
                  <c:v>Olomoucký kraj</c:v>
                </c:pt>
                <c:pt idx="7">
                  <c:v>Česká republika</c:v>
                </c:pt>
                <c:pt idx="8">
                  <c:v>Plzeňský kraj</c:v>
                </c:pt>
                <c:pt idx="9">
                  <c:v>Jihočeský kraj</c:v>
                </c:pt>
                <c:pt idx="10">
                  <c:v>Liberecký kraj</c:v>
                </c:pt>
                <c:pt idx="11">
                  <c:v>Pardubický kraj</c:v>
                </c:pt>
                <c:pt idx="12">
                  <c:v>Zlínský kraj</c:v>
                </c:pt>
                <c:pt idx="13">
                  <c:v>Karlovarský kraj</c:v>
                </c:pt>
                <c:pt idx="14">
                  <c:v>Středočeský kraj</c:v>
                </c:pt>
              </c:strCache>
            </c:strRef>
          </c:cat>
          <c:val>
            <c:numRef>
              <c:f>List1!$C$2:$C$16</c:f>
              <c:numCache>
                <c:formatCode>General</c:formatCode>
                <c:ptCount val="15"/>
                <c:pt idx="0">
                  <c:v>6.0466574037431</c:v>
                </c:pt>
                <c:pt idx="1">
                  <c:v>5.01406563200785</c:v>
                </c:pt>
                <c:pt idx="2">
                  <c:v>4.7957712465593803</c:v>
                </c:pt>
                <c:pt idx="3">
                  <c:v>4.6796660128777097</c:v>
                </c:pt>
                <c:pt idx="4">
                  <c:v>4.5349662463294704</c:v>
                </c:pt>
                <c:pt idx="5">
                  <c:v>4.4868329600741301</c:v>
                </c:pt>
                <c:pt idx="6">
                  <c:v>4.5159781564443504</c:v>
                </c:pt>
                <c:pt idx="7">
                  <c:v>4.40573897384124</c:v>
                </c:pt>
                <c:pt idx="8">
                  <c:v>4.35297224857917</c:v>
                </c:pt>
                <c:pt idx="9">
                  <c:v>4.3330455840673396</c:v>
                </c:pt>
                <c:pt idx="10">
                  <c:v>4.1865604089384201</c:v>
                </c:pt>
                <c:pt idx="11">
                  <c:v>3.6470898673100098</c:v>
                </c:pt>
                <c:pt idx="12">
                  <c:v>3.7348642431088401</c:v>
                </c:pt>
                <c:pt idx="13">
                  <c:v>3.4465580170599499</c:v>
                </c:pt>
                <c:pt idx="14">
                  <c:v>2.7095896808934401</c:v>
                </c:pt>
              </c:numCache>
            </c:numRef>
          </c:val>
          <c:extLst>
            <c:ext xmlns:c16="http://schemas.microsoft.com/office/drawing/2014/chart" uri="{C3380CC4-5D6E-409C-BE32-E72D297353CC}">
              <c16:uniqueId val="{00000005-05A7-4D1C-8DD8-BA18655AE6F8}"/>
            </c:ext>
          </c:extLst>
        </c:ser>
        <c:ser>
          <c:idx val="2"/>
          <c:order val="2"/>
          <c:tx>
            <c:strRef>
              <c:f>List1!$D$1</c:f>
              <c:strCache>
                <c:ptCount val="1"/>
                <c:pt idx="0">
                  <c:v>2022</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7-05A7-4D1C-8DD8-BA18655AE6F8}"/>
              </c:ext>
            </c:extLst>
          </c:dPt>
          <c:cat>
            <c:strRef>
              <c:f>List1!$A$2:$A$16</c:f>
              <c:strCache>
                <c:ptCount val="15"/>
                <c:pt idx="0">
                  <c:v>Hl. m. Praha</c:v>
                </c:pt>
                <c:pt idx="1">
                  <c:v>Jihomoravský kraj</c:v>
                </c:pt>
                <c:pt idx="2">
                  <c:v>Královéhradecký kraj</c:v>
                </c:pt>
                <c:pt idx="3">
                  <c:v>Ústecký kraj</c:v>
                </c:pt>
                <c:pt idx="4">
                  <c:v>Moravskoslezský kraj</c:v>
                </c:pt>
                <c:pt idx="5">
                  <c:v>Vysočina</c:v>
                </c:pt>
                <c:pt idx="6">
                  <c:v>Olomoucký kraj</c:v>
                </c:pt>
                <c:pt idx="7">
                  <c:v>Česká republika</c:v>
                </c:pt>
                <c:pt idx="8">
                  <c:v>Plzeňský kraj</c:v>
                </c:pt>
                <c:pt idx="9">
                  <c:v>Jihočeský kraj</c:v>
                </c:pt>
                <c:pt idx="10">
                  <c:v>Liberecký kraj</c:v>
                </c:pt>
                <c:pt idx="11">
                  <c:v>Pardubický kraj</c:v>
                </c:pt>
                <c:pt idx="12">
                  <c:v>Zlínský kraj</c:v>
                </c:pt>
                <c:pt idx="13">
                  <c:v>Karlovarský kraj</c:v>
                </c:pt>
                <c:pt idx="14">
                  <c:v>Středočeský kraj</c:v>
                </c:pt>
              </c:strCache>
            </c:strRef>
          </c:cat>
          <c:val>
            <c:numRef>
              <c:f>List1!$D$2:$D$16</c:f>
              <c:numCache>
                <c:formatCode>General</c:formatCode>
                <c:ptCount val="15"/>
                <c:pt idx="0">
                  <c:v>6.1606423217414203</c:v>
                </c:pt>
                <c:pt idx="1">
                  <c:v>5.07476174827472</c:v>
                </c:pt>
                <c:pt idx="2">
                  <c:v>5.0606284904379297</c:v>
                </c:pt>
                <c:pt idx="3">
                  <c:v>4.6889406736366803</c:v>
                </c:pt>
                <c:pt idx="4">
                  <c:v>4.5155227398430098</c:v>
                </c:pt>
                <c:pt idx="5">
                  <c:v>4.5068058596246496</c:v>
                </c:pt>
                <c:pt idx="6">
                  <c:v>4.4602581188410202</c:v>
                </c:pt>
                <c:pt idx="7">
                  <c:v>4.4424725161207101</c:v>
                </c:pt>
                <c:pt idx="8">
                  <c:v>4.4236093216251398</c:v>
                </c:pt>
                <c:pt idx="9">
                  <c:v>4.3369415746976401</c:v>
                </c:pt>
                <c:pt idx="10">
                  <c:v>4.2010165257793703</c:v>
                </c:pt>
                <c:pt idx="11">
                  <c:v>3.75973265804399</c:v>
                </c:pt>
                <c:pt idx="12">
                  <c:v>3.6966156846059901</c:v>
                </c:pt>
                <c:pt idx="13">
                  <c:v>3.4639554488325701</c:v>
                </c:pt>
                <c:pt idx="14">
                  <c:v>2.7011423581222802</c:v>
                </c:pt>
              </c:numCache>
            </c:numRef>
          </c:val>
          <c:extLst>
            <c:ext xmlns:c16="http://schemas.microsoft.com/office/drawing/2014/chart" uri="{C3380CC4-5D6E-409C-BE32-E72D297353CC}">
              <c16:uniqueId val="{00000008-05A7-4D1C-8DD8-BA18655AE6F8}"/>
            </c:ext>
          </c:extLst>
        </c:ser>
        <c:ser>
          <c:idx val="3"/>
          <c:order val="3"/>
          <c:tx>
            <c:strRef>
              <c:f>List1!$E$1</c:f>
              <c:strCache>
                <c:ptCount val="1"/>
                <c:pt idx="0">
                  <c:v>2021</c:v>
                </c:pt>
              </c:strCache>
            </c:strRef>
          </c:tx>
          <c:spPr>
            <a:solidFill>
              <a:schemeClr val="accent4">
                <a:lumMod val="20000"/>
                <a:lumOff val="80000"/>
              </a:schemeClr>
            </a:solidFill>
            <a:ln>
              <a:noFill/>
            </a:ln>
            <a:effectLst/>
          </c:spPr>
          <c:invertIfNegative val="0"/>
          <c:cat>
            <c:strRef>
              <c:f>List1!$A$2:$A$16</c:f>
              <c:strCache>
                <c:ptCount val="15"/>
                <c:pt idx="0">
                  <c:v>Hl. m. Praha</c:v>
                </c:pt>
                <c:pt idx="1">
                  <c:v>Jihomoravský kraj</c:v>
                </c:pt>
                <c:pt idx="2">
                  <c:v>Královéhradecký kraj</c:v>
                </c:pt>
                <c:pt idx="3">
                  <c:v>Ústecký kraj</c:v>
                </c:pt>
                <c:pt idx="4">
                  <c:v>Moravskoslezský kraj</c:v>
                </c:pt>
                <c:pt idx="5">
                  <c:v>Vysočina</c:v>
                </c:pt>
                <c:pt idx="6">
                  <c:v>Olomoucký kraj</c:v>
                </c:pt>
                <c:pt idx="7">
                  <c:v>Česká republika</c:v>
                </c:pt>
                <c:pt idx="8">
                  <c:v>Plzeňský kraj</c:v>
                </c:pt>
                <c:pt idx="9">
                  <c:v>Jihočeský kraj</c:v>
                </c:pt>
                <c:pt idx="10">
                  <c:v>Liberecký kraj</c:v>
                </c:pt>
                <c:pt idx="11">
                  <c:v>Pardubický kraj</c:v>
                </c:pt>
                <c:pt idx="12">
                  <c:v>Zlínský kraj</c:v>
                </c:pt>
                <c:pt idx="13">
                  <c:v>Karlovarský kraj</c:v>
                </c:pt>
                <c:pt idx="14">
                  <c:v>Středočeský kraj</c:v>
                </c:pt>
              </c:strCache>
            </c:strRef>
          </c:cat>
          <c:val>
            <c:numRef>
              <c:f>List1!$E$2:$E$16</c:f>
              <c:numCache>
                <c:formatCode>General</c:formatCode>
                <c:ptCount val="15"/>
                <c:pt idx="0">
                  <c:v>6.4614718764064101</c:v>
                </c:pt>
                <c:pt idx="1">
                  <c:v>5.1951428706498897</c:v>
                </c:pt>
                <c:pt idx="2">
                  <c:v>5.1144248898325202</c:v>
                </c:pt>
                <c:pt idx="3">
                  <c:v>4.7678176688388199</c:v>
                </c:pt>
                <c:pt idx="4">
                  <c:v>4.5611631348000703</c:v>
                </c:pt>
                <c:pt idx="5">
                  <c:v>4.58905808243638</c:v>
                </c:pt>
                <c:pt idx="6">
                  <c:v>4.4708073138233804</c:v>
                </c:pt>
                <c:pt idx="7">
                  <c:v>4.5557036057009102</c:v>
                </c:pt>
                <c:pt idx="8">
                  <c:v>4.58435788749747</c:v>
                </c:pt>
                <c:pt idx="9">
                  <c:v>4.43609341226</c:v>
                </c:pt>
                <c:pt idx="10">
                  <c:v>4.3124528646845004</c:v>
                </c:pt>
                <c:pt idx="11">
                  <c:v>3.8638104011910102</c:v>
                </c:pt>
                <c:pt idx="12">
                  <c:v>3.74367610476004</c:v>
                </c:pt>
                <c:pt idx="13">
                  <c:v>3.6792486141026002</c:v>
                </c:pt>
                <c:pt idx="14">
                  <c:v>2.8280445103343999</c:v>
                </c:pt>
              </c:numCache>
            </c:numRef>
          </c:val>
          <c:extLst>
            <c:ext xmlns:c16="http://schemas.microsoft.com/office/drawing/2014/chart" uri="{C3380CC4-5D6E-409C-BE32-E72D297353CC}">
              <c16:uniqueId val="{00000009-05A7-4D1C-8DD8-BA18655AE6F8}"/>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2024</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556F-47F6-93A5-6B048F0F3A3E}"/>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Vysočina</c:v>
                </c:pt>
                <c:pt idx="1">
                  <c:v>Plzeňský kraj</c:v>
                </c:pt>
                <c:pt idx="2">
                  <c:v>Pardubický kraj</c:v>
                </c:pt>
                <c:pt idx="3">
                  <c:v>Moravskoslezský kraj</c:v>
                </c:pt>
                <c:pt idx="4">
                  <c:v>Olomoucký kraj</c:v>
                </c:pt>
                <c:pt idx="5">
                  <c:v>Zlínský kraj</c:v>
                </c:pt>
                <c:pt idx="6">
                  <c:v>Královéhradecký kraj</c:v>
                </c:pt>
                <c:pt idx="7">
                  <c:v>Česká republika</c:v>
                </c:pt>
                <c:pt idx="8">
                  <c:v>Středočeský kraj</c:v>
                </c:pt>
                <c:pt idx="9">
                  <c:v>Ústecký kraj</c:v>
                </c:pt>
                <c:pt idx="10">
                  <c:v>Hl. m. Praha</c:v>
                </c:pt>
                <c:pt idx="11">
                  <c:v>Karlovarský kraj</c:v>
                </c:pt>
                <c:pt idx="12">
                  <c:v>Jihomoravský kraj</c:v>
                </c:pt>
                <c:pt idx="13">
                  <c:v>Jihočeský kraj</c:v>
                </c:pt>
                <c:pt idx="14">
                  <c:v>Liberecký kraj</c:v>
                </c:pt>
              </c:strCache>
            </c:strRef>
          </c:cat>
          <c:val>
            <c:numRef>
              <c:f>List1!$B$2:$B$16</c:f>
              <c:numCache>
                <c:formatCode>General</c:formatCode>
                <c:ptCount val="15"/>
                <c:pt idx="0">
                  <c:v>3.8906822603047999</c:v>
                </c:pt>
                <c:pt idx="1">
                  <c:v>3.3678250683326798</c:v>
                </c:pt>
                <c:pt idx="2">
                  <c:v>3.3592914948847099</c:v>
                </c:pt>
                <c:pt idx="3">
                  <c:v>3.0271948642539801</c:v>
                </c:pt>
                <c:pt idx="4">
                  <c:v>2.9358669833729198</c:v>
                </c:pt>
                <c:pt idx="5">
                  <c:v>2.7167624067785998</c:v>
                </c:pt>
                <c:pt idx="6">
                  <c:v>2.8079428266144699</c:v>
                </c:pt>
                <c:pt idx="7">
                  <c:v>2.61707685961776</c:v>
                </c:pt>
                <c:pt idx="8">
                  <c:v>2.52350439737691</c:v>
                </c:pt>
                <c:pt idx="9">
                  <c:v>2.5137439444997001</c:v>
                </c:pt>
                <c:pt idx="10">
                  <c:v>2.2712965347526199</c:v>
                </c:pt>
                <c:pt idx="11">
                  <c:v>2.3295076655468199</c:v>
                </c:pt>
                <c:pt idx="12">
                  <c:v>2.1637573891094601</c:v>
                </c:pt>
                <c:pt idx="13">
                  <c:v>1.6916018474435299</c:v>
                </c:pt>
                <c:pt idx="14">
                  <c:v>1.6952395360115999</c:v>
                </c:pt>
              </c:numCache>
            </c:numRef>
          </c:val>
          <c:extLst>
            <c:ext xmlns:c16="http://schemas.microsoft.com/office/drawing/2014/chart" uri="{C3380CC4-5D6E-409C-BE32-E72D297353CC}">
              <c16:uniqueId val="{00000002-556F-47F6-93A5-6B048F0F3A3E}"/>
            </c:ext>
          </c:extLst>
        </c:ser>
        <c:ser>
          <c:idx val="1"/>
          <c:order val="1"/>
          <c:tx>
            <c:strRef>
              <c:f>List1!$C$1</c:f>
              <c:strCache>
                <c:ptCount val="1"/>
                <c:pt idx="0">
                  <c:v>2023</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4-556F-47F6-93A5-6B048F0F3A3E}"/>
              </c:ext>
            </c:extLst>
          </c:dPt>
          <c:cat>
            <c:strRef>
              <c:f>List1!$A$2:$A$16</c:f>
              <c:strCache>
                <c:ptCount val="15"/>
                <c:pt idx="0">
                  <c:v>Vysočina</c:v>
                </c:pt>
                <c:pt idx="1">
                  <c:v>Plzeňský kraj</c:v>
                </c:pt>
                <c:pt idx="2">
                  <c:v>Pardubický kraj</c:v>
                </c:pt>
                <c:pt idx="3">
                  <c:v>Moravskoslezský kraj</c:v>
                </c:pt>
                <c:pt idx="4">
                  <c:v>Olomoucký kraj</c:v>
                </c:pt>
                <c:pt idx="5">
                  <c:v>Zlínský kraj</c:v>
                </c:pt>
                <c:pt idx="6">
                  <c:v>Královéhradecký kraj</c:v>
                </c:pt>
                <c:pt idx="7">
                  <c:v>Česká republika</c:v>
                </c:pt>
                <c:pt idx="8">
                  <c:v>Středočeský kraj</c:v>
                </c:pt>
                <c:pt idx="9">
                  <c:v>Ústecký kraj</c:v>
                </c:pt>
                <c:pt idx="10">
                  <c:v>Hl. m. Praha</c:v>
                </c:pt>
                <c:pt idx="11">
                  <c:v>Karlovarský kraj</c:v>
                </c:pt>
                <c:pt idx="12">
                  <c:v>Jihomoravský kraj</c:v>
                </c:pt>
                <c:pt idx="13">
                  <c:v>Jihočeský kraj</c:v>
                </c:pt>
                <c:pt idx="14">
                  <c:v>Liberecký kraj</c:v>
                </c:pt>
              </c:strCache>
            </c:strRef>
          </c:cat>
          <c:val>
            <c:numRef>
              <c:f>List1!$C$2:$C$16</c:f>
              <c:numCache>
                <c:formatCode>General</c:formatCode>
                <c:ptCount val="15"/>
                <c:pt idx="0">
                  <c:v>3.8864004942466601</c:v>
                </c:pt>
                <c:pt idx="1">
                  <c:v>3.3927098311959698</c:v>
                </c:pt>
                <c:pt idx="2">
                  <c:v>3.3002864897466799</c:v>
                </c:pt>
                <c:pt idx="3">
                  <c:v>3.00537166037113</c:v>
                </c:pt>
                <c:pt idx="4">
                  <c:v>2.97694291348536</c:v>
                </c:pt>
                <c:pt idx="5">
                  <c:v>2.7085944925819199</c:v>
                </c:pt>
                <c:pt idx="6">
                  <c:v>2.7183817548824001</c:v>
                </c:pt>
                <c:pt idx="7">
                  <c:v>2.6005097905565302</c:v>
                </c:pt>
                <c:pt idx="8">
                  <c:v>2.4946082942978398</c:v>
                </c:pt>
                <c:pt idx="9">
                  <c:v>2.5333808367923298</c:v>
                </c:pt>
                <c:pt idx="10">
                  <c:v>2.2293122423689198</c:v>
                </c:pt>
                <c:pt idx="11">
                  <c:v>2.2807606150258999</c:v>
                </c:pt>
                <c:pt idx="12">
                  <c:v>2.15447495779495</c:v>
                </c:pt>
                <c:pt idx="13">
                  <c:v>1.68829879068914</c:v>
                </c:pt>
                <c:pt idx="14">
                  <c:v>1.69059832093857</c:v>
                </c:pt>
              </c:numCache>
            </c:numRef>
          </c:val>
          <c:extLst>
            <c:ext xmlns:c16="http://schemas.microsoft.com/office/drawing/2014/chart" uri="{C3380CC4-5D6E-409C-BE32-E72D297353CC}">
              <c16:uniqueId val="{00000005-556F-47F6-93A5-6B048F0F3A3E}"/>
            </c:ext>
          </c:extLst>
        </c:ser>
        <c:ser>
          <c:idx val="2"/>
          <c:order val="2"/>
          <c:tx>
            <c:strRef>
              <c:f>List1!$D$1</c:f>
              <c:strCache>
                <c:ptCount val="1"/>
                <c:pt idx="0">
                  <c:v>2022</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7-556F-47F6-93A5-6B048F0F3A3E}"/>
              </c:ext>
            </c:extLst>
          </c:dPt>
          <c:cat>
            <c:strRef>
              <c:f>List1!$A$2:$A$16</c:f>
              <c:strCache>
                <c:ptCount val="15"/>
                <c:pt idx="0">
                  <c:v>Vysočina</c:v>
                </c:pt>
                <c:pt idx="1">
                  <c:v>Plzeňský kraj</c:v>
                </c:pt>
                <c:pt idx="2">
                  <c:v>Pardubický kraj</c:v>
                </c:pt>
                <c:pt idx="3">
                  <c:v>Moravskoslezský kraj</c:v>
                </c:pt>
                <c:pt idx="4">
                  <c:v>Olomoucký kraj</c:v>
                </c:pt>
                <c:pt idx="5">
                  <c:v>Zlínský kraj</c:v>
                </c:pt>
                <c:pt idx="6">
                  <c:v>Královéhradecký kraj</c:v>
                </c:pt>
                <c:pt idx="7">
                  <c:v>Česká republika</c:v>
                </c:pt>
                <c:pt idx="8">
                  <c:v>Středočeský kraj</c:v>
                </c:pt>
                <c:pt idx="9">
                  <c:v>Ústecký kraj</c:v>
                </c:pt>
                <c:pt idx="10">
                  <c:v>Hl. m. Praha</c:v>
                </c:pt>
                <c:pt idx="11">
                  <c:v>Karlovarský kraj</c:v>
                </c:pt>
                <c:pt idx="12">
                  <c:v>Jihomoravský kraj</c:v>
                </c:pt>
                <c:pt idx="13">
                  <c:v>Jihočeský kraj</c:v>
                </c:pt>
                <c:pt idx="14">
                  <c:v>Liberecký kraj</c:v>
                </c:pt>
              </c:strCache>
            </c:strRef>
          </c:cat>
          <c:val>
            <c:numRef>
              <c:f>List1!$D$2:$D$16</c:f>
              <c:numCache>
                <c:formatCode>General</c:formatCode>
                <c:ptCount val="15"/>
                <c:pt idx="0">
                  <c:v>3.9104311187174199</c:v>
                </c:pt>
                <c:pt idx="1">
                  <c:v>3.4787607286566602</c:v>
                </c:pt>
                <c:pt idx="2">
                  <c:v>3.3890547903495101</c:v>
                </c:pt>
                <c:pt idx="3">
                  <c:v>2.9722428160991998</c:v>
                </c:pt>
                <c:pt idx="4">
                  <c:v>2.98194687576171</c:v>
                </c:pt>
                <c:pt idx="5">
                  <c:v>2.7922712137680801</c:v>
                </c:pt>
                <c:pt idx="6">
                  <c:v>2.7338199460799899</c:v>
                </c:pt>
                <c:pt idx="7">
                  <c:v>2.61712529239127</c:v>
                </c:pt>
                <c:pt idx="8">
                  <c:v>2.5205104103054601</c:v>
                </c:pt>
                <c:pt idx="9">
                  <c:v>2.5075799821995002</c:v>
                </c:pt>
                <c:pt idx="10">
                  <c:v>2.2824288343404602</c:v>
                </c:pt>
                <c:pt idx="11">
                  <c:v>2.2752431070011401</c:v>
                </c:pt>
                <c:pt idx="12">
                  <c:v>2.1114032205060802</c:v>
                </c:pt>
                <c:pt idx="13">
                  <c:v>1.69246500476005</c:v>
                </c:pt>
                <c:pt idx="14">
                  <c:v>1.69643592614938</c:v>
                </c:pt>
              </c:numCache>
            </c:numRef>
          </c:val>
          <c:extLst>
            <c:ext xmlns:c16="http://schemas.microsoft.com/office/drawing/2014/chart" uri="{C3380CC4-5D6E-409C-BE32-E72D297353CC}">
              <c16:uniqueId val="{00000008-556F-47F6-93A5-6B048F0F3A3E}"/>
            </c:ext>
          </c:extLst>
        </c:ser>
        <c:ser>
          <c:idx val="3"/>
          <c:order val="3"/>
          <c:tx>
            <c:strRef>
              <c:f>List1!$E$1</c:f>
              <c:strCache>
                <c:ptCount val="1"/>
                <c:pt idx="0">
                  <c:v>2021</c:v>
                </c:pt>
              </c:strCache>
            </c:strRef>
          </c:tx>
          <c:spPr>
            <a:solidFill>
              <a:schemeClr val="accent4">
                <a:lumMod val="20000"/>
                <a:lumOff val="80000"/>
              </a:schemeClr>
            </a:solidFill>
            <a:ln>
              <a:noFill/>
            </a:ln>
            <a:effectLst/>
          </c:spPr>
          <c:invertIfNegative val="0"/>
          <c:cat>
            <c:strRef>
              <c:f>List1!$A$2:$A$16</c:f>
              <c:strCache>
                <c:ptCount val="15"/>
                <c:pt idx="0">
                  <c:v>Vysočina</c:v>
                </c:pt>
                <c:pt idx="1">
                  <c:v>Plzeňský kraj</c:v>
                </c:pt>
                <c:pt idx="2">
                  <c:v>Pardubický kraj</c:v>
                </c:pt>
                <c:pt idx="3">
                  <c:v>Moravskoslezský kraj</c:v>
                </c:pt>
                <c:pt idx="4">
                  <c:v>Olomoucký kraj</c:v>
                </c:pt>
                <c:pt idx="5">
                  <c:v>Zlínský kraj</c:v>
                </c:pt>
                <c:pt idx="6">
                  <c:v>Královéhradecký kraj</c:v>
                </c:pt>
                <c:pt idx="7">
                  <c:v>Česká republika</c:v>
                </c:pt>
                <c:pt idx="8">
                  <c:v>Středočeský kraj</c:v>
                </c:pt>
                <c:pt idx="9">
                  <c:v>Ústecký kraj</c:v>
                </c:pt>
                <c:pt idx="10">
                  <c:v>Hl. m. Praha</c:v>
                </c:pt>
                <c:pt idx="11">
                  <c:v>Karlovarský kraj</c:v>
                </c:pt>
                <c:pt idx="12">
                  <c:v>Jihomoravský kraj</c:v>
                </c:pt>
                <c:pt idx="13">
                  <c:v>Jihočeský kraj</c:v>
                </c:pt>
                <c:pt idx="14">
                  <c:v>Liberecký kraj</c:v>
                </c:pt>
              </c:strCache>
            </c:strRef>
          </c:cat>
          <c:val>
            <c:numRef>
              <c:f>List1!$E$2:$E$16</c:f>
              <c:numCache>
                <c:formatCode>General</c:formatCode>
                <c:ptCount val="15"/>
                <c:pt idx="0">
                  <c:v>4.0037696542830199</c:v>
                </c:pt>
                <c:pt idx="1">
                  <c:v>3.5959475174829398</c:v>
                </c:pt>
                <c:pt idx="2">
                  <c:v>3.44400001554853</c:v>
                </c:pt>
                <c:pt idx="3">
                  <c:v>3.00342363129027</c:v>
                </c:pt>
                <c:pt idx="4">
                  <c:v>3.0822082738028298</c:v>
                </c:pt>
                <c:pt idx="5">
                  <c:v>2.9016546943567101</c:v>
                </c:pt>
                <c:pt idx="6">
                  <c:v>2.82537418238315</c:v>
                </c:pt>
                <c:pt idx="7">
                  <c:v>2.73070268098179</c:v>
                </c:pt>
                <c:pt idx="8">
                  <c:v>2.6001857481554902</c:v>
                </c:pt>
                <c:pt idx="9">
                  <c:v>2.5472588490645802</c:v>
                </c:pt>
                <c:pt idx="10">
                  <c:v>2.6979644129006699</c:v>
                </c:pt>
                <c:pt idx="11">
                  <c:v>2.2704000564951801</c:v>
                </c:pt>
                <c:pt idx="12">
                  <c:v>2.1560602683847598</c:v>
                </c:pt>
                <c:pt idx="13">
                  <c:v>1.81148329715076</c:v>
                </c:pt>
                <c:pt idx="14">
                  <c:v>1.74143565600932</c:v>
                </c:pt>
              </c:numCache>
            </c:numRef>
          </c:val>
          <c:extLst>
            <c:ext xmlns:c16="http://schemas.microsoft.com/office/drawing/2014/chart" uri="{C3380CC4-5D6E-409C-BE32-E72D297353CC}">
              <c16:uniqueId val="{00000009-556F-47F6-93A5-6B048F0F3A3E}"/>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a:solidFill>
                  <a:schemeClr val="tx1"/>
                </a:solidFill>
              </a:rPr>
              <a:t>Počet HP dle definovaných kritérií v roce 2022</a:t>
            </a:r>
          </a:p>
          <a:p>
            <a:pPr>
              <a:defRPr b="1">
                <a:solidFill>
                  <a:schemeClr val="tx1"/>
                </a:solidFill>
              </a:defRPr>
            </a:pPr>
            <a:r>
              <a:rPr lang="cs-CZ" b="1">
                <a:solidFill>
                  <a:schemeClr val="tx1"/>
                </a:solidFill>
              </a:rPr>
              <a:t>(potenciál pro přesun do následné a dlouhodobé</a:t>
            </a:r>
            <a:r>
              <a:rPr lang="cs-CZ" b="1" baseline="0">
                <a:solidFill>
                  <a:schemeClr val="tx1"/>
                </a:solidFill>
              </a:rPr>
              <a:t> péče)</a:t>
            </a:r>
            <a:endParaRPr lang="cs-CZ" b="1">
              <a:solidFill>
                <a:schemeClr val="tx1"/>
              </a:solidFill>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FN, centra</c:v>
                </c:pt>
              </c:strCache>
            </c:strRef>
          </c:tx>
          <c:spPr>
            <a:solidFill>
              <a:schemeClr val="accent1"/>
            </a:solidFill>
            <a:ln>
              <a:noFill/>
            </a:ln>
            <a:effectLst/>
          </c:spPr>
          <c:invertIfNegative val="0"/>
          <c:cat>
            <c:numRef>
              <c:f>List1!$A$2:$A$145</c:f>
              <c:numCache>
                <c:formatCode>General</c:formatCode>
                <c:ptCount val="144"/>
              </c:numCache>
            </c:numRef>
          </c:cat>
          <c:val>
            <c:numRef>
              <c:f>List1!$B$2:$B$145</c:f>
              <c:numCache>
                <c:formatCode>General</c:formatCode>
                <c:ptCount val="144"/>
                <c:pt idx="3" formatCode="#\ ##0_ ;[Red]\-#\ ##0\ ">
                  <c:v>3055</c:v>
                </c:pt>
                <c:pt idx="4" formatCode="#\ ##0_ ;[Red]\-#\ ##0\ ">
                  <c:v>2767</c:v>
                </c:pt>
                <c:pt idx="8" formatCode="#\ ##0_ ;[Red]\-#\ ##0\ ">
                  <c:v>2522</c:v>
                </c:pt>
                <c:pt idx="12" formatCode="#\ ##0_ ;[Red]\-#\ ##0\ ">
                  <c:v>2322</c:v>
                </c:pt>
                <c:pt idx="16" formatCode="#\ ##0_ ;[Red]\-#\ ##0\ ">
                  <c:v>2207</c:v>
                </c:pt>
                <c:pt idx="21" formatCode="#\ ##0_ ;[Red]\-#\ ##0\ ">
                  <c:v>2107</c:v>
                </c:pt>
                <c:pt idx="22" formatCode="#\ ##0_ ;[Red]\-#\ ##0\ ">
                  <c:v>2060</c:v>
                </c:pt>
                <c:pt idx="30" formatCode="#\ ##0_ ;[Red]\-#\ ##0\ ">
                  <c:v>1713</c:v>
                </c:pt>
                <c:pt idx="31" formatCode="#\ ##0_ ;[Red]\-#\ ##0\ ">
                  <c:v>1656</c:v>
                </c:pt>
                <c:pt idx="47" formatCode="#\ ##0_ ;[Red]\-#\ ##0\ ">
                  <c:v>1342</c:v>
                </c:pt>
                <c:pt idx="54" formatCode="#\ ##0_ ;[Red]\-#\ ##0\ ">
                  <c:v>1226</c:v>
                </c:pt>
                <c:pt idx="76" formatCode="#\ ##0_ ;[Red]\-#\ ##0\ ">
                  <c:v>798</c:v>
                </c:pt>
                <c:pt idx="95" formatCode="#\ ##0_ ;[Red]\-#\ ##0\ ">
                  <c:v>520</c:v>
                </c:pt>
                <c:pt idx="97" formatCode="#\ ##0_ ;[Red]\-#\ ##0\ ">
                  <c:v>491</c:v>
                </c:pt>
                <c:pt idx="123" formatCode="#\ ##0_ ;[Red]\-#\ ##0\ ">
                  <c:v>93</c:v>
                </c:pt>
                <c:pt idx="129" formatCode="#\ ##0_ ;[Red]\-#\ ##0\ ">
                  <c:v>32</c:v>
                </c:pt>
                <c:pt idx="132" formatCode="#\ ##0_ ;[Red]\-#\ ##0\ ">
                  <c:v>20</c:v>
                </c:pt>
                <c:pt idx="141" formatCode="#\ ##0_ ;[Red]\-#\ ##0\ ">
                  <c:v>1</c:v>
                </c:pt>
              </c:numCache>
            </c:numRef>
          </c:val>
          <c:extLst>
            <c:ext xmlns:c16="http://schemas.microsoft.com/office/drawing/2014/chart" uri="{C3380CC4-5D6E-409C-BE32-E72D297353CC}">
              <c16:uniqueId val="{00000000-3F38-49A0-96A2-A8D6AC37B39B}"/>
            </c:ext>
          </c:extLst>
        </c:ser>
        <c:ser>
          <c:idx val="1"/>
          <c:order val="1"/>
          <c:tx>
            <c:strRef>
              <c:f>List1!$C$1</c:f>
              <c:strCache>
                <c:ptCount val="1"/>
                <c:pt idx="0">
                  <c:v>Krajské</c:v>
                </c:pt>
              </c:strCache>
            </c:strRef>
          </c:tx>
          <c:spPr>
            <a:solidFill>
              <a:srgbClr val="C00000"/>
            </a:solidFill>
            <a:ln>
              <a:solidFill>
                <a:srgbClr val="C00000"/>
              </a:solidFill>
            </a:ln>
            <a:effectLst/>
          </c:spPr>
          <c:invertIfNegative val="0"/>
          <c:cat>
            <c:numRef>
              <c:f>List1!$A$2:$A$145</c:f>
              <c:numCache>
                <c:formatCode>General</c:formatCode>
                <c:ptCount val="144"/>
              </c:numCache>
            </c:numRef>
          </c:cat>
          <c:val>
            <c:numRef>
              <c:f>List1!$C$2:$C$145</c:f>
              <c:numCache>
                <c:formatCode>General</c:formatCode>
                <c:ptCount val="144"/>
                <c:pt idx="5" formatCode="#\ ##0_ ;[Red]\-#\ ##0\ ">
                  <c:v>2765</c:v>
                </c:pt>
                <c:pt idx="6" formatCode="#\ ##0_ ;[Red]\-#\ ##0\ ">
                  <c:v>2683</c:v>
                </c:pt>
                <c:pt idx="18" formatCode="#\ ##0_ ;[Red]\-#\ ##0\ ">
                  <c:v>2159</c:v>
                </c:pt>
                <c:pt idx="19" formatCode="#\ ##0_ ;[Red]\-#\ ##0\ ">
                  <c:v>2157</c:v>
                </c:pt>
                <c:pt idx="23" formatCode="#\ ##0_ ;[Red]\-#\ ##0\ ">
                  <c:v>2041</c:v>
                </c:pt>
                <c:pt idx="44" formatCode="#\ ##0_ ;[Red]\-#\ ##0\ ">
                  <c:v>1409</c:v>
                </c:pt>
                <c:pt idx="49" formatCode="#\ ##0_ ;[Red]\-#\ ##0\ ">
                  <c:v>1293</c:v>
                </c:pt>
                <c:pt idx="72" formatCode="#\ ##0_ ;[Red]\-#\ ##0\ ">
                  <c:v>857</c:v>
                </c:pt>
              </c:numCache>
            </c:numRef>
          </c:val>
          <c:extLst>
            <c:ext xmlns:c16="http://schemas.microsoft.com/office/drawing/2014/chart" uri="{C3380CC4-5D6E-409C-BE32-E72D297353CC}">
              <c16:uniqueId val="{00000001-3F38-49A0-96A2-A8D6AC37B39B}"/>
            </c:ext>
          </c:extLst>
        </c:ser>
        <c:ser>
          <c:idx val="2"/>
          <c:order val="2"/>
          <c:tx>
            <c:strRef>
              <c:f>List1!$D$1</c:f>
              <c:strCache>
                <c:ptCount val="1"/>
                <c:pt idx="0">
                  <c:v>Oblastní</c:v>
                </c:pt>
              </c:strCache>
            </c:strRef>
          </c:tx>
          <c:spPr>
            <a:solidFill>
              <a:schemeClr val="accent3"/>
            </a:solidFill>
            <a:ln>
              <a:noFill/>
            </a:ln>
            <a:effectLst/>
          </c:spPr>
          <c:invertIfNegative val="0"/>
          <c:cat>
            <c:numRef>
              <c:f>List1!$A$2:$A$145</c:f>
              <c:numCache>
                <c:formatCode>General</c:formatCode>
                <c:ptCount val="144"/>
              </c:numCache>
            </c:numRef>
          </c:cat>
          <c:val>
            <c:numRef>
              <c:f>List1!$D$2:$D$145</c:f>
              <c:numCache>
                <c:formatCode>#\ ##0_ ;[Red]\-#\ ##0\ </c:formatCode>
                <c:ptCount val="144"/>
                <c:pt idx="0">
                  <c:v>3731</c:v>
                </c:pt>
                <c:pt idx="1">
                  <c:v>3526</c:v>
                </c:pt>
                <c:pt idx="2">
                  <c:v>3122</c:v>
                </c:pt>
                <c:pt idx="7">
                  <c:v>2567</c:v>
                </c:pt>
                <c:pt idx="9">
                  <c:v>2445</c:v>
                </c:pt>
                <c:pt idx="10">
                  <c:v>2441</c:v>
                </c:pt>
                <c:pt idx="11">
                  <c:v>2349</c:v>
                </c:pt>
                <c:pt idx="13">
                  <c:v>2291</c:v>
                </c:pt>
                <c:pt idx="14">
                  <c:v>2255</c:v>
                </c:pt>
                <c:pt idx="15">
                  <c:v>2244</c:v>
                </c:pt>
                <c:pt idx="17">
                  <c:v>2167</c:v>
                </c:pt>
                <c:pt idx="20">
                  <c:v>2147</c:v>
                </c:pt>
                <c:pt idx="24">
                  <c:v>2019</c:v>
                </c:pt>
                <c:pt idx="25">
                  <c:v>2003</c:v>
                </c:pt>
                <c:pt idx="26">
                  <c:v>1990</c:v>
                </c:pt>
                <c:pt idx="27">
                  <c:v>1965</c:v>
                </c:pt>
                <c:pt idx="28">
                  <c:v>1906</c:v>
                </c:pt>
                <c:pt idx="29">
                  <c:v>1869</c:v>
                </c:pt>
                <c:pt idx="32">
                  <c:v>1623</c:v>
                </c:pt>
                <c:pt idx="33">
                  <c:v>1612</c:v>
                </c:pt>
                <c:pt idx="34">
                  <c:v>1608</c:v>
                </c:pt>
                <c:pt idx="35">
                  <c:v>1594</c:v>
                </c:pt>
                <c:pt idx="36">
                  <c:v>1581</c:v>
                </c:pt>
                <c:pt idx="37">
                  <c:v>1580</c:v>
                </c:pt>
                <c:pt idx="38">
                  <c:v>1572</c:v>
                </c:pt>
                <c:pt idx="39">
                  <c:v>1505</c:v>
                </c:pt>
                <c:pt idx="40">
                  <c:v>1491</c:v>
                </c:pt>
                <c:pt idx="41">
                  <c:v>1490</c:v>
                </c:pt>
                <c:pt idx="42">
                  <c:v>1479</c:v>
                </c:pt>
                <c:pt idx="43">
                  <c:v>1448</c:v>
                </c:pt>
                <c:pt idx="45">
                  <c:v>1394</c:v>
                </c:pt>
                <c:pt idx="46">
                  <c:v>1342</c:v>
                </c:pt>
                <c:pt idx="48">
                  <c:v>1335</c:v>
                </c:pt>
                <c:pt idx="50">
                  <c:v>1284</c:v>
                </c:pt>
                <c:pt idx="51">
                  <c:v>1250</c:v>
                </c:pt>
                <c:pt idx="52">
                  <c:v>1233</c:v>
                </c:pt>
                <c:pt idx="53">
                  <c:v>1229</c:v>
                </c:pt>
                <c:pt idx="55">
                  <c:v>1203</c:v>
                </c:pt>
                <c:pt idx="56">
                  <c:v>1193</c:v>
                </c:pt>
                <c:pt idx="57">
                  <c:v>1185</c:v>
                </c:pt>
                <c:pt idx="58">
                  <c:v>1151</c:v>
                </c:pt>
                <c:pt idx="59">
                  <c:v>1124</c:v>
                </c:pt>
                <c:pt idx="60">
                  <c:v>1118</c:v>
                </c:pt>
                <c:pt idx="61">
                  <c:v>1066</c:v>
                </c:pt>
                <c:pt idx="62">
                  <c:v>1053</c:v>
                </c:pt>
                <c:pt idx="63">
                  <c:v>1042</c:v>
                </c:pt>
                <c:pt idx="64">
                  <c:v>1001</c:v>
                </c:pt>
                <c:pt idx="65">
                  <c:v>946</c:v>
                </c:pt>
                <c:pt idx="66">
                  <c:v>927</c:v>
                </c:pt>
                <c:pt idx="67">
                  <c:v>906</c:v>
                </c:pt>
                <c:pt idx="68">
                  <c:v>897</c:v>
                </c:pt>
                <c:pt idx="69">
                  <c:v>883</c:v>
                </c:pt>
                <c:pt idx="70">
                  <c:v>869</c:v>
                </c:pt>
                <c:pt idx="71">
                  <c:v>862</c:v>
                </c:pt>
                <c:pt idx="73">
                  <c:v>844</c:v>
                </c:pt>
                <c:pt idx="74">
                  <c:v>837</c:v>
                </c:pt>
                <c:pt idx="75">
                  <c:v>824</c:v>
                </c:pt>
                <c:pt idx="77">
                  <c:v>792</c:v>
                </c:pt>
                <c:pt idx="78">
                  <c:v>780</c:v>
                </c:pt>
                <c:pt idx="79">
                  <c:v>732</c:v>
                </c:pt>
                <c:pt idx="80">
                  <c:v>727</c:v>
                </c:pt>
                <c:pt idx="81">
                  <c:v>725</c:v>
                </c:pt>
                <c:pt idx="82">
                  <c:v>721</c:v>
                </c:pt>
                <c:pt idx="83">
                  <c:v>717</c:v>
                </c:pt>
                <c:pt idx="84">
                  <c:v>658</c:v>
                </c:pt>
                <c:pt idx="85">
                  <c:v>641</c:v>
                </c:pt>
                <c:pt idx="86">
                  <c:v>633</c:v>
                </c:pt>
                <c:pt idx="87">
                  <c:v>630</c:v>
                </c:pt>
                <c:pt idx="88">
                  <c:v>606</c:v>
                </c:pt>
                <c:pt idx="89">
                  <c:v>591</c:v>
                </c:pt>
                <c:pt idx="90">
                  <c:v>564</c:v>
                </c:pt>
                <c:pt idx="91">
                  <c:v>549</c:v>
                </c:pt>
                <c:pt idx="92">
                  <c:v>544</c:v>
                </c:pt>
                <c:pt idx="93">
                  <c:v>542</c:v>
                </c:pt>
                <c:pt idx="94">
                  <c:v>534</c:v>
                </c:pt>
                <c:pt idx="96">
                  <c:v>519</c:v>
                </c:pt>
                <c:pt idx="98">
                  <c:v>466</c:v>
                </c:pt>
                <c:pt idx="99">
                  <c:v>462</c:v>
                </c:pt>
                <c:pt idx="100">
                  <c:v>446</c:v>
                </c:pt>
                <c:pt idx="101">
                  <c:v>438</c:v>
                </c:pt>
                <c:pt idx="102">
                  <c:v>430</c:v>
                </c:pt>
                <c:pt idx="103">
                  <c:v>420</c:v>
                </c:pt>
                <c:pt idx="104">
                  <c:v>397</c:v>
                </c:pt>
                <c:pt idx="105">
                  <c:v>387</c:v>
                </c:pt>
                <c:pt idx="106">
                  <c:v>355</c:v>
                </c:pt>
                <c:pt idx="107">
                  <c:v>354</c:v>
                </c:pt>
                <c:pt idx="108">
                  <c:v>343</c:v>
                </c:pt>
                <c:pt idx="109">
                  <c:v>330</c:v>
                </c:pt>
                <c:pt idx="110">
                  <c:v>309</c:v>
                </c:pt>
                <c:pt idx="111">
                  <c:v>287</c:v>
                </c:pt>
                <c:pt idx="112">
                  <c:v>274</c:v>
                </c:pt>
                <c:pt idx="113">
                  <c:v>265</c:v>
                </c:pt>
                <c:pt idx="114">
                  <c:v>256</c:v>
                </c:pt>
                <c:pt idx="115">
                  <c:v>254</c:v>
                </c:pt>
                <c:pt idx="116">
                  <c:v>231</c:v>
                </c:pt>
                <c:pt idx="117">
                  <c:v>195</c:v>
                </c:pt>
                <c:pt idx="118">
                  <c:v>187</c:v>
                </c:pt>
                <c:pt idx="119">
                  <c:v>176</c:v>
                </c:pt>
                <c:pt idx="120">
                  <c:v>158</c:v>
                </c:pt>
                <c:pt idx="121">
                  <c:v>132</c:v>
                </c:pt>
                <c:pt idx="122">
                  <c:v>95</c:v>
                </c:pt>
                <c:pt idx="124">
                  <c:v>89</c:v>
                </c:pt>
                <c:pt idx="125">
                  <c:v>59</c:v>
                </c:pt>
                <c:pt idx="126">
                  <c:v>46</c:v>
                </c:pt>
                <c:pt idx="127">
                  <c:v>42</c:v>
                </c:pt>
                <c:pt idx="128">
                  <c:v>39</c:v>
                </c:pt>
                <c:pt idx="130">
                  <c:v>21</c:v>
                </c:pt>
                <c:pt idx="131">
                  <c:v>20</c:v>
                </c:pt>
                <c:pt idx="133">
                  <c:v>18</c:v>
                </c:pt>
                <c:pt idx="134">
                  <c:v>16</c:v>
                </c:pt>
                <c:pt idx="135">
                  <c:v>15</c:v>
                </c:pt>
                <c:pt idx="136">
                  <c:v>12</c:v>
                </c:pt>
                <c:pt idx="137">
                  <c:v>6</c:v>
                </c:pt>
                <c:pt idx="138">
                  <c:v>4</c:v>
                </c:pt>
                <c:pt idx="139">
                  <c:v>3</c:v>
                </c:pt>
                <c:pt idx="140">
                  <c:v>2</c:v>
                </c:pt>
                <c:pt idx="143">
                  <c:v>1</c:v>
                </c:pt>
              </c:numCache>
            </c:numRef>
          </c:val>
          <c:extLst>
            <c:ext xmlns:c16="http://schemas.microsoft.com/office/drawing/2014/chart" uri="{C3380CC4-5D6E-409C-BE32-E72D297353CC}">
              <c16:uniqueId val="{00000002-3F38-49A0-96A2-A8D6AC37B39B}"/>
            </c:ext>
          </c:extLst>
        </c:ser>
        <c:ser>
          <c:idx val="3"/>
          <c:order val="3"/>
          <c:tx>
            <c:strRef>
              <c:f>List1!$E$1</c:f>
              <c:strCache>
                <c:ptCount val="1"/>
                <c:pt idx="0">
                  <c:v>Psychiatrické</c:v>
                </c:pt>
              </c:strCache>
            </c:strRef>
          </c:tx>
          <c:spPr>
            <a:solidFill>
              <a:schemeClr val="accent4"/>
            </a:solidFill>
            <a:ln>
              <a:noFill/>
            </a:ln>
            <a:effectLst/>
          </c:spPr>
          <c:invertIfNegative val="0"/>
          <c:cat>
            <c:numRef>
              <c:f>List1!$A$2:$A$145</c:f>
              <c:numCache>
                <c:formatCode>General</c:formatCode>
                <c:ptCount val="144"/>
              </c:numCache>
            </c:numRef>
          </c:cat>
          <c:val>
            <c:numRef>
              <c:f>List1!$E$2:$E$145</c:f>
              <c:numCache>
                <c:formatCode>General</c:formatCode>
                <c:ptCount val="144"/>
                <c:pt idx="142" formatCode="#\ ##0_ ;[Red]\-#\ ##0\ ">
                  <c:v>1</c:v>
                </c:pt>
              </c:numCache>
            </c:numRef>
          </c:val>
          <c:extLst>
            <c:ext xmlns:c16="http://schemas.microsoft.com/office/drawing/2014/chart" uri="{C3380CC4-5D6E-409C-BE32-E72D297353CC}">
              <c16:uniqueId val="{00000003-3F38-49A0-96A2-A8D6AC37B39B}"/>
            </c:ext>
          </c:extLst>
        </c:ser>
        <c:dLbls>
          <c:showLegendKey val="0"/>
          <c:showVal val="0"/>
          <c:showCatName val="0"/>
          <c:showSerName val="0"/>
          <c:showPercent val="0"/>
          <c:showBubbleSize val="0"/>
        </c:dLbls>
        <c:gapWidth val="28"/>
        <c:overlap val="100"/>
        <c:axId val="1659593136"/>
        <c:axId val="1403612144"/>
      </c:barChart>
      <c:catAx>
        <c:axId val="16595931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1403612144"/>
        <c:crosses val="autoZero"/>
        <c:auto val="1"/>
        <c:lblAlgn val="ctr"/>
        <c:lblOffset val="100"/>
        <c:noMultiLvlLbl val="0"/>
      </c:catAx>
      <c:valAx>
        <c:axId val="1403612144"/>
        <c:scaling>
          <c:orientation val="minMax"/>
          <c:max val="60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6595931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a:solidFill>
                  <a:schemeClr val="tx1"/>
                </a:solidFill>
              </a:rPr>
              <a:t>Počet HP dle definovaných kritérií v roce 2024</a:t>
            </a:r>
          </a:p>
          <a:p>
            <a:pPr>
              <a:defRPr b="1">
                <a:solidFill>
                  <a:schemeClr val="tx1"/>
                </a:solidFill>
              </a:defRPr>
            </a:pPr>
            <a:r>
              <a:rPr lang="cs-CZ" b="1">
                <a:solidFill>
                  <a:schemeClr val="tx1"/>
                </a:solidFill>
              </a:rPr>
              <a:t>(potenciál pro přesun do následné a dlouhodobé</a:t>
            </a:r>
            <a:r>
              <a:rPr lang="cs-CZ" b="1" baseline="0">
                <a:solidFill>
                  <a:schemeClr val="tx1"/>
                </a:solidFill>
              </a:rPr>
              <a:t> péče)</a:t>
            </a:r>
            <a:endParaRPr lang="cs-CZ" b="1">
              <a:solidFill>
                <a:schemeClr val="tx1"/>
              </a:solidFill>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FN, centra</c:v>
                </c:pt>
              </c:strCache>
            </c:strRef>
          </c:tx>
          <c:spPr>
            <a:solidFill>
              <a:schemeClr val="accent1"/>
            </a:solidFill>
            <a:ln>
              <a:noFill/>
            </a:ln>
            <a:effectLst/>
          </c:spPr>
          <c:invertIfNegative val="0"/>
          <c:cat>
            <c:numRef>
              <c:f>List1!$A$2:$A$142</c:f>
              <c:numCache>
                <c:formatCode>General</c:formatCode>
                <c:ptCount val="141"/>
              </c:numCache>
            </c:numRef>
          </c:cat>
          <c:val>
            <c:numRef>
              <c:f>List1!$B$2:$B$142</c:f>
              <c:numCache>
                <c:formatCode>General</c:formatCode>
                <c:ptCount val="141"/>
                <c:pt idx="2" formatCode="#,##0">
                  <c:v>3613</c:v>
                </c:pt>
                <c:pt idx="3" formatCode="#,##0">
                  <c:v>3575</c:v>
                </c:pt>
                <c:pt idx="14" formatCode="#,##0">
                  <c:v>2616</c:v>
                </c:pt>
                <c:pt idx="15" formatCode="#,##0">
                  <c:v>2577</c:v>
                </c:pt>
                <c:pt idx="20" formatCode="#,##0">
                  <c:v>2342</c:v>
                </c:pt>
                <c:pt idx="23" formatCode="#,##0">
                  <c:v>2275</c:v>
                </c:pt>
                <c:pt idx="27" formatCode="#,##0">
                  <c:v>2102</c:v>
                </c:pt>
                <c:pt idx="31" formatCode="#,##0">
                  <c:v>1980</c:v>
                </c:pt>
                <c:pt idx="32" formatCode="#,##0">
                  <c:v>1976</c:v>
                </c:pt>
                <c:pt idx="44" formatCode="#,##0">
                  <c:v>1572</c:v>
                </c:pt>
                <c:pt idx="45" formatCode="#,##0">
                  <c:v>1553</c:v>
                </c:pt>
                <c:pt idx="71" formatCode="#,##0">
                  <c:v>948</c:v>
                </c:pt>
                <c:pt idx="101" formatCode="#,##0">
                  <c:v>564</c:v>
                </c:pt>
                <c:pt idx="108" formatCode="#,##0">
                  <c:v>315</c:v>
                </c:pt>
                <c:pt idx="122" formatCode="#,##0">
                  <c:v>105</c:v>
                </c:pt>
                <c:pt idx="124" formatCode="#,##0">
                  <c:v>50</c:v>
                </c:pt>
                <c:pt idx="127" formatCode="#,##0">
                  <c:v>32</c:v>
                </c:pt>
                <c:pt idx="139" formatCode="#,##0">
                  <c:v>1</c:v>
                </c:pt>
              </c:numCache>
            </c:numRef>
          </c:val>
          <c:extLst>
            <c:ext xmlns:c16="http://schemas.microsoft.com/office/drawing/2014/chart" uri="{C3380CC4-5D6E-409C-BE32-E72D297353CC}">
              <c16:uniqueId val="{00000000-3F38-49A0-96A2-A8D6AC37B39B}"/>
            </c:ext>
          </c:extLst>
        </c:ser>
        <c:ser>
          <c:idx val="1"/>
          <c:order val="1"/>
          <c:tx>
            <c:strRef>
              <c:f>List1!$C$1</c:f>
              <c:strCache>
                <c:ptCount val="1"/>
                <c:pt idx="0">
                  <c:v>Krajské</c:v>
                </c:pt>
              </c:strCache>
            </c:strRef>
          </c:tx>
          <c:spPr>
            <a:solidFill>
              <a:srgbClr val="C00000"/>
            </a:solidFill>
            <a:ln>
              <a:solidFill>
                <a:srgbClr val="C00000"/>
              </a:solidFill>
            </a:ln>
            <a:effectLst/>
          </c:spPr>
          <c:invertIfNegative val="0"/>
          <c:cat>
            <c:numRef>
              <c:f>List1!$A$2:$A$142</c:f>
              <c:numCache>
                <c:formatCode>General</c:formatCode>
                <c:ptCount val="141"/>
              </c:numCache>
            </c:numRef>
          </c:cat>
          <c:val>
            <c:numRef>
              <c:f>List1!$C$2:$C$142</c:f>
              <c:numCache>
                <c:formatCode>General</c:formatCode>
                <c:ptCount val="141"/>
                <c:pt idx="4" formatCode="#,##0">
                  <c:v>3558</c:v>
                </c:pt>
                <c:pt idx="10" formatCode="#,##0">
                  <c:v>2912</c:v>
                </c:pt>
                <c:pt idx="11" formatCode="#,##0">
                  <c:v>2866</c:v>
                </c:pt>
                <c:pt idx="18" formatCode="#,##0">
                  <c:v>2404</c:v>
                </c:pt>
                <c:pt idx="19" formatCode="#,##0">
                  <c:v>2346</c:v>
                </c:pt>
                <c:pt idx="39" formatCode="#,##0">
                  <c:v>1736</c:v>
                </c:pt>
                <c:pt idx="41" formatCode="#,##0">
                  <c:v>1636</c:v>
                </c:pt>
                <c:pt idx="60" formatCode="#,##0">
                  <c:v>1106</c:v>
                </c:pt>
              </c:numCache>
            </c:numRef>
          </c:val>
          <c:extLst>
            <c:ext xmlns:c16="http://schemas.microsoft.com/office/drawing/2014/chart" uri="{C3380CC4-5D6E-409C-BE32-E72D297353CC}">
              <c16:uniqueId val="{00000001-3F38-49A0-96A2-A8D6AC37B39B}"/>
            </c:ext>
          </c:extLst>
        </c:ser>
        <c:ser>
          <c:idx val="2"/>
          <c:order val="2"/>
          <c:tx>
            <c:strRef>
              <c:f>List1!$D$1</c:f>
              <c:strCache>
                <c:ptCount val="1"/>
                <c:pt idx="0">
                  <c:v>Oblastní</c:v>
                </c:pt>
              </c:strCache>
            </c:strRef>
          </c:tx>
          <c:spPr>
            <a:solidFill>
              <a:schemeClr val="accent3"/>
            </a:solidFill>
            <a:ln>
              <a:noFill/>
            </a:ln>
            <a:effectLst/>
          </c:spPr>
          <c:invertIfNegative val="0"/>
          <c:cat>
            <c:numRef>
              <c:f>List1!$A$2:$A$142</c:f>
              <c:numCache>
                <c:formatCode>General</c:formatCode>
                <c:ptCount val="141"/>
              </c:numCache>
            </c:numRef>
          </c:cat>
          <c:val>
            <c:numRef>
              <c:f>List1!$D$2:$D$142</c:f>
              <c:numCache>
                <c:formatCode>#,##0</c:formatCode>
                <c:ptCount val="141"/>
                <c:pt idx="0">
                  <c:v>4813</c:v>
                </c:pt>
                <c:pt idx="1">
                  <c:v>4006</c:v>
                </c:pt>
                <c:pt idx="5">
                  <c:v>3384</c:v>
                </c:pt>
                <c:pt idx="6">
                  <c:v>3086</c:v>
                </c:pt>
                <c:pt idx="7">
                  <c:v>3071</c:v>
                </c:pt>
                <c:pt idx="8">
                  <c:v>2945</c:v>
                </c:pt>
                <c:pt idx="9">
                  <c:v>2936</c:v>
                </c:pt>
                <c:pt idx="12">
                  <c:v>2834</c:v>
                </c:pt>
                <c:pt idx="13">
                  <c:v>2714</c:v>
                </c:pt>
                <c:pt idx="16">
                  <c:v>2515</c:v>
                </c:pt>
                <c:pt idx="17">
                  <c:v>2420</c:v>
                </c:pt>
                <c:pt idx="21">
                  <c:v>2318</c:v>
                </c:pt>
                <c:pt idx="22">
                  <c:v>2292</c:v>
                </c:pt>
                <c:pt idx="24">
                  <c:v>2216</c:v>
                </c:pt>
                <c:pt idx="25">
                  <c:v>2191</c:v>
                </c:pt>
                <c:pt idx="26">
                  <c:v>2173</c:v>
                </c:pt>
                <c:pt idx="28">
                  <c:v>2072</c:v>
                </c:pt>
                <c:pt idx="29">
                  <c:v>2043</c:v>
                </c:pt>
                <c:pt idx="30">
                  <c:v>2023</c:v>
                </c:pt>
                <c:pt idx="33">
                  <c:v>1900</c:v>
                </c:pt>
                <c:pt idx="34">
                  <c:v>1866</c:v>
                </c:pt>
                <c:pt idx="35">
                  <c:v>1828</c:v>
                </c:pt>
                <c:pt idx="36">
                  <c:v>1824</c:v>
                </c:pt>
                <c:pt idx="37">
                  <c:v>1805</c:v>
                </c:pt>
                <c:pt idx="38">
                  <c:v>1795</c:v>
                </c:pt>
                <c:pt idx="40">
                  <c:v>1639</c:v>
                </c:pt>
                <c:pt idx="42">
                  <c:v>1613</c:v>
                </c:pt>
                <c:pt idx="43">
                  <c:v>1612</c:v>
                </c:pt>
                <c:pt idx="46">
                  <c:v>1522</c:v>
                </c:pt>
                <c:pt idx="47">
                  <c:v>1453</c:v>
                </c:pt>
                <c:pt idx="48">
                  <c:v>1452</c:v>
                </c:pt>
                <c:pt idx="49">
                  <c:v>1433</c:v>
                </c:pt>
                <c:pt idx="50">
                  <c:v>1424</c:v>
                </c:pt>
                <c:pt idx="51">
                  <c:v>1365</c:v>
                </c:pt>
                <c:pt idx="52">
                  <c:v>1346</c:v>
                </c:pt>
                <c:pt idx="53">
                  <c:v>1339</c:v>
                </c:pt>
                <c:pt idx="54">
                  <c:v>1245</c:v>
                </c:pt>
                <c:pt idx="55">
                  <c:v>1242</c:v>
                </c:pt>
                <c:pt idx="56">
                  <c:v>1208</c:v>
                </c:pt>
                <c:pt idx="57">
                  <c:v>1185</c:v>
                </c:pt>
                <c:pt idx="58">
                  <c:v>1185</c:v>
                </c:pt>
                <c:pt idx="59">
                  <c:v>1140</c:v>
                </c:pt>
                <c:pt idx="61">
                  <c:v>1105</c:v>
                </c:pt>
                <c:pt idx="62">
                  <c:v>1103</c:v>
                </c:pt>
                <c:pt idx="63">
                  <c:v>1090</c:v>
                </c:pt>
                <c:pt idx="64">
                  <c:v>1080</c:v>
                </c:pt>
                <c:pt idx="65">
                  <c:v>1057</c:v>
                </c:pt>
                <c:pt idx="66">
                  <c:v>1056</c:v>
                </c:pt>
                <c:pt idx="67">
                  <c:v>1002</c:v>
                </c:pt>
                <c:pt idx="68">
                  <c:v>1000</c:v>
                </c:pt>
                <c:pt idx="69">
                  <c:v>995</c:v>
                </c:pt>
                <c:pt idx="70">
                  <c:v>954</c:v>
                </c:pt>
                <c:pt idx="72">
                  <c:v>946</c:v>
                </c:pt>
                <c:pt idx="73">
                  <c:v>943</c:v>
                </c:pt>
                <c:pt idx="74">
                  <c:v>942</c:v>
                </c:pt>
                <c:pt idx="75">
                  <c:v>919</c:v>
                </c:pt>
                <c:pt idx="76">
                  <c:v>916</c:v>
                </c:pt>
                <c:pt idx="77">
                  <c:v>907</c:v>
                </c:pt>
                <c:pt idx="78">
                  <c:v>903</c:v>
                </c:pt>
                <c:pt idx="79">
                  <c:v>897</c:v>
                </c:pt>
                <c:pt idx="80">
                  <c:v>891</c:v>
                </c:pt>
                <c:pt idx="81">
                  <c:v>869</c:v>
                </c:pt>
                <c:pt idx="82">
                  <c:v>856</c:v>
                </c:pt>
                <c:pt idx="83">
                  <c:v>848</c:v>
                </c:pt>
                <c:pt idx="84">
                  <c:v>830</c:v>
                </c:pt>
                <c:pt idx="85">
                  <c:v>828</c:v>
                </c:pt>
                <c:pt idx="86">
                  <c:v>805</c:v>
                </c:pt>
                <c:pt idx="87">
                  <c:v>777</c:v>
                </c:pt>
                <c:pt idx="88">
                  <c:v>753</c:v>
                </c:pt>
                <c:pt idx="89">
                  <c:v>733</c:v>
                </c:pt>
                <c:pt idx="90">
                  <c:v>715</c:v>
                </c:pt>
                <c:pt idx="91">
                  <c:v>712</c:v>
                </c:pt>
                <c:pt idx="92">
                  <c:v>708</c:v>
                </c:pt>
                <c:pt idx="93">
                  <c:v>684</c:v>
                </c:pt>
                <c:pt idx="94">
                  <c:v>644</c:v>
                </c:pt>
                <c:pt idx="95">
                  <c:v>637</c:v>
                </c:pt>
                <c:pt idx="96">
                  <c:v>617</c:v>
                </c:pt>
                <c:pt idx="97">
                  <c:v>614</c:v>
                </c:pt>
                <c:pt idx="98">
                  <c:v>599</c:v>
                </c:pt>
                <c:pt idx="99">
                  <c:v>589</c:v>
                </c:pt>
                <c:pt idx="100">
                  <c:v>582</c:v>
                </c:pt>
                <c:pt idx="102">
                  <c:v>499</c:v>
                </c:pt>
                <c:pt idx="103">
                  <c:v>434</c:v>
                </c:pt>
                <c:pt idx="104">
                  <c:v>412</c:v>
                </c:pt>
                <c:pt idx="105">
                  <c:v>404</c:v>
                </c:pt>
                <c:pt idx="106">
                  <c:v>393</c:v>
                </c:pt>
                <c:pt idx="107">
                  <c:v>387</c:v>
                </c:pt>
                <c:pt idx="109">
                  <c:v>310</c:v>
                </c:pt>
                <c:pt idx="110">
                  <c:v>283</c:v>
                </c:pt>
                <c:pt idx="111">
                  <c:v>274</c:v>
                </c:pt>
                <c:pt idx="112">
                  <c:v>272</c:v>
                </c:pt>
                <c:pt idx="113">
                  <c:v>258</c:v>
                </c:pt>
                <c:pt idx="114">
                  <c:v>256</c:v>
                </c:pt>
                <c:pt idx="115">
                  <c:v>205</c:v>
                </c:pt>
                <c:pt idx="116">
                  <c:v>197</c:v>
                </c:pt>
                <c:pt idx="117">
                  <c:v>187</c:v>
                </c:pt>
                <c:pt idx="118">
                  <c:v>179</c:v>
                </c:pt>
                <c:pt idx="119">
                  <c:v>148</c:v>
                </c:pt>
                <c:pt idx="120">
                  <c:v>132</c:v>
                </c:pt>
                <c:pt idx="121">
                  <c:v>125</c:v>
                </c:pt>
                <c:pt idx="123">
                  <c:v>61</c:v>
                </c:pt>
                <c:pt idx="125">
                  <c:v>45</c:v>
                </c:pt>
                <c:pt idx="126">
                  <c:v>44</c:v>
                </c:pt>
                <c:pt idx="128">
                  <c:v>32</c:v>
                </c:pt>
                <c:pt idx="129">
                  <c:v>31</c:v>
                </c:pt>
                <c:pt idx="130">
                  <c:v>30</c:v>
                </c:pt>
                <c:pt idx="131">
                  <c:v>21</c:v>
                </c:pt>
                <c:pt idx="132">
                  <c:v>19</c:v>
                </c:pt>
                <c:pt idx="133">
                  <c:v>18</c:v>
                </c:pt>
                <c:pt idx="134">
                  <c:v>16</c:v>
                </c:pt>
                <c:pt idx="135">
                  <c:v>6</c:v>
                </c:pt>
                <c:pt idx="136">
                  <c:v>6</c:v>
                </c:pt>
                <c:pt idx="137">
                  <c:v>5</c:v>
                </c:pt>
                <c:pt idx="138">
                  <c:v>2</c:v>
                </c:pt>
                <c:pt idx="140">
                  <c:v>1</c:v>
                </c:pt>
              </c:numCache>
            </c:numRef>
          </c:val>
          <c:extLst>
            <c:ext xmlns:c16="http://schemas.microsoft.com/office/drawing/2014/chart" uri="{C3380CC4-5D6E-409C-BE32-E72D297353CC}">
              <c16:uniqueId val="{00000002-3F38-49A0-96A2-A8D6AC37B39B}"/>
            </c:ext>
          </c:extLst>
        </c:ser>
        <c:dLbls>
          <c:showLegendKey val="0"/>
          <c:showVal val="0"/>
          <c:showCatName val="0"/>
          <c:showSerName val="0"/>
          <c:showPercent val="0"/>
          <c:showBubbleSize val="0"/>
        </c:dLbls>
        <c:gapWidth val="28"/>
        <c:overlap val="100"/>
        <c:axId val="1659593136"/>
        <c:axId val="1403612144"/>
      </c:barChart>
      <c:catAx>
        <c:axId val="16595931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1403612144"/>
        <c:crosses val="autoZero"/>
        <c:auto val="1"/>
        <c:lblAlgn val="ctr"/>
        <c:lblOffset val="100"/>
        <c:noMultiLvlLbl val="0"/>
      </c:catAx>
      <c:valAx>
        <c:axId val="1403612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6595931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778507191182152"/>
          <c:y val="0.13329213538786594"/>
          <c:w val="0.65522854138760855"/>
          <c:h val="0.84351225209015956"/>
        </c:manualLayout>
      </c:layout>
      <c:barChart>
        <c:barDir val="bar"/>
        <c:grouping val="percentStacked"/>
        <c:varyColors val="0"/>
        <c:ser>
          <c:idx val="0"/>
          <c:order val="0"/>
          <c:tx>
            <c:strRef>
              <c:f>List1!$B$1</c:f>
              <c:strCache>
                <c:ptCount val="1"/>
                <c:pt idx="0">
                  <c:v>léčba v KOC</c:v>
                </c:pt>
              </c:strCache>
            </c:strRef>
          </c:tx>
          <c:spPr>
            <a:solidFill>
              <a:srgbClr val="C00000"/>
            </a:solidFill>
          </c:spPr>
          <c:invertIfNegative val="0"/>
          <c:dLbls>
            <c:numFmt formatCode="0.0%" sourceLinked="0"/>
            <c:spPr>
              <a:noFill/>
              <a:ln>
                <a:noFill/>
              </a:ln>
              <a:effectLst/>
            </c:spPr>
            <c:txPr>
              <a:bodyPr wrap="square" lIns="38100" tIns="19050" rIns="38100" bIns="19050" anchor="ctr">
                <a:spAutoFit/>
              </a:bodyPr>
              <a:lstStyle/>
              <a:p>
                <a:pPr>
                  <a:defRPr sz="12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Hlavní město Praha</c:v>
                </c:pt>
                <c:pt idx="1">
                  <c:v>Plzeňský kraj</c:v>
                </c:pt>
                <c:pt idx="2">
                  <c:v>Pardubický kraj</c:v>
                </c:pt>
                <c:pt idx="3">
                  <c:v>Jihomoravský kraj</c:v>
                </c:pt>
                <c:pt idx="4">
                  <c:v>Olomoucký kraj</c:v>
                </c:pt>
                <c:pt idx="5">
                  <c:v>Jihočeský kraj</c:v>
                </c:pt>
                <c:pt idx="6">
                  <c:v>Česká republika</c:v>
                </c:pt>
                <c:pt idx="7">
                  <c:v>Ústecký kraj</c:v>
                </c:pt>
                <c:pt idx="8">
                  <c:v>Liberecký kraj</c:v>
                </c:pt>
                <c:pt idx="9">
                  <c:v>Královéhradecký kraj</c:v>
                </c:pt>
                <c:pt idx="10">
                  <c:v>Zlínský kraj</c:v>
                </c:pt>
                <c:pt idx="11">
                  <c:v>Středočeský kraj</c:v>
                </c:pt>
                <c:pt idx="12">
                  <c:v>Moravskoslezský kraj</c:v>
                </c:pt>
                <c:pt idx="13">
                  <c:v>Vysočina</c:v>
                </c:pt>
                <c:pt idx="14">
                  <c:v>Karlovarský kraj</c:v>
                </c:pt>
              </c:strCache>
            </c:strRef>
          </c:cat>
          <c:val>
            <c:numRef>
              <c:f>List1!$B$2:$B$16</c:f>
              <c:numCache>
                <c:formatCode>General</c:formatCode>
                <c:ptCount val="15"/>
                <c:pt idx="0">
                  <c:v>0.84476762567182995</c:v>
                </c:pt>
                <c:pt idx="1">
                  <c:v>0.83050247699929203</c:v>
                </c:pt>
                <c:pt idx="2">
                  <c:v>0.74489100817438603</c:v>
                </c:pt>
                <c:pt idx="3">
                  <c:v>0.71428571428571397</c:v>
                </c:pt>
                <c:pt idx="4">
                  <c:v>0.69458807307824799</c:v>
                </c:pt>
                <c:pt idx="5">
                  <c:v>0.68878787878787795</c:v>
                </c:pt>
                <c:pt idx="6">
                  <c:v>0.67169729180648996</c:v>
                </c:pt>
                <c:pt idx="7">
                  <c:v>0.65631262525050105</c:v>
                </c:pt>
                <c:pt idx="8">
                  <c:v>0.65006075334143298</c:v>
                </c:pt>
                <c:pt idx="9">
                  <c:v>0.62390953150242301</c:v>
                </c:pt>
                <c:pt idx="10">
                  <c:v>0.61552401087284803</c:v>
                </c:pt>
                <c:pt idx="11">
                  <c:v>0.61079663123015304</c:v>
                </c:pt>
                <c:pt idx="12">
                  <c:v>0.58034550195567103</c:v>
                </c:pt>
                <c:pt idx="13">
                  <c:v>0.55701598579040801</c:v>
                </c:pt>
                <c:pt idx="14">
                  <c:v>0.43652849740932598</c:v>
                </c:pt>
              </c:numCache>
            </c:numRef>
          </c:val>
          <c:extLst>
            <c:ext xmlns:c16="http://schemas.microsoft.com/office/drawing/2014/chart" uri="{C3380CC4-5D6E-409C-BE32-E72D297353CC}">
              <c16:uniqueId val="{00000000-68F8-4F61-ACC2-1879E8EAC35C}"/>
            </c:ext>
          </c:extLst>
        </c:ser>
        <c:ser>
          <c:idx val="1"/>
          <c:order val="1"/>
          <c:tx>
            <c:strRef>
              <c:f>List1!$C$1</c:f>
              <c:strCache>
                <c:ptCount val="1"/>
                <c:pt idx="0">
                  <c:v>léčba pouze mimo KOC</c:v>
                </c:pt>
              </c:strCache>
            </c:strRef>
          </c:tx>
          <c:spPr>
            <a:solidFill>
              <a:srgbClr val="FFC000"/>
            </a:solidFill>
          </c:spPr>
          <c:invertIfNegative val="0"/>
          <c:dLbls>
            <c:numFmt formatCode="0.0%" sourceLinked="0"/>
            <c:spPr>
              <a:noFill/>
              <a:ln>
                <a:noFill/>
              </a:ln>
              <a:effectLst/>
            </c:spPr>
            <c:txPr>
              <a:bodyPr wrap="square" lIns="38100" tIns="19050" rIns="38100" bIns="19050" anchor="ctr">
                <a:spAutoFit/>
              </a:bodyPr>
              <a:lstStyle/>
              <a:p>
                <a:pPr>
                  <a:defRPr sz="12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List1!$A$2:$A$16</c:f>
              <c:strCache>
                <c:ptCount val="15"/>
                <c:pt idx="0">
                  <c:v>Hlavní město Praha</c:v>
                </c:pt>
                <c:pt idx="1">
                  <c:v>Plzeňský kraj</c:v>
                </c:pt>
                <c:pt idx="2">
                  <c:v>Pardubický kraj</c:v>
                </c:pt>
                <c:pt idx="3">
                  <c:v>Jihomoravský kraj</c:v>
                </c:pt>
                <c:pt idx="4">
                  <c:v>Olomoucký kraj</c:v>
                </c:pt>
                <c:pt idx="5">
                  <c:v>Jihočeský kraj</c:v>
                </c:pt>
                <c:pt idx="6">
                  <c:v>Česká republika</c:v>
                </c:pt>
                <c:pt idx="7">
                  <c:v>Ústecký kraj</c:v>
                </c:pt>
                <c:pt idx="8">
                  <c:v>Liberecký kraj</c:v>
                </c:pt>
                <c:pt idx="9">
                  <c:v>Královéhradecký kraj</c:v>
                </c:pt>
                <c:pt idx="10">
                  <c:v>Zlínský kraj</c:v>
                </c:pt>
                <c:pt idx="11">
                  <c:v>Středočeský kraj</c:v>
                </c:pt>
                <c:pt idx="12">
                  <c:v>Moravskoslezský kraj</c:v>
                </c:pt>
                <c:pt idx="13">
                  <c:v>Vysočina</c:v>
                </c:pt>
                <c:pt idx="14">
                  <c:v>Karlovarský kraj</c:v>
                </c:pt>
              </c:strCache>
            </c:strRef>
          </c:cat>
          <c:val>
            <c:numRef>
              <c:f>List1!$C$2:$C$16</c:f>
              <c:numCache>
                <c:formatCode>General</c:formatCode>
                <c:ptCount val="15"/>
                <c:pt idx="0">
                  <c:v>0.155232374328169</c:v>
                </c:pt>
                <c:pt idx="1">
                  <c:v>0.169497523000707</c:v>
                </c:pt>
                <c:pt idx="2">
                  <c:v>0.25510899182561297</c:v>
                </c:pt>
                <c:pt idx="3">
                  <c:v>0.28571428571428498</c:v>
                </c:pt>
                <c:pt idx="4">
                  <c:v>0.30541192692175101</c:v>
                </c:pt>
                <c:pt idx="5">
                  <c:v>0.311212121212121</c:v>
                </c:pt>
                <c:pt idx="6">
                  <c:v>0.32830270819350899</c:v>
                </c:pt>
                <c:pt idx="7">
                  <c:v>0.34368737474949801</c:v>
                </c:pt>
                <c:pt idx="8">
                  <c:v>0.34993924665856602</c:v>
                </c:pt>
                <c:pt idx="9">
                  <c:v>0.37609046849757599</c:v>
                </c:pt>
                <c:pt idx="10">
                  <c:v>0.38447598912715097</c:v>
                </c:pt>
                <c:pt idx="11">
                  <c:v>0.38920336876984601</c:v>
                </c:pt>
                <c:pt idx="12">
                  <c:v>0.41965449804432797</c:v>
                </c:pt>
                <c:pt idx="13">
                  <c:v>0.44298401420959099</c:v>
                </c:pt>
                <c:pt idx="14">
                  <c:v>0.56347150259067302</c:v>
                </c:pt>
              </c:numCache>
            </c:numRef>
          </c:val>
          <c:extLst>
            <c:ext xmlns:c16="http://schemas.microsoft.com/office/drawing/2014/chart" uri="{C3380CC4-5D6E-409C-BE32-E72D297353CC}">
              <c16:uniqueId val="{00000001-68F8-4F61-ACC2-1879E8EAC35C}"/>
            </c:ext>
          </c:extLst>
        </c:ser>
        <c:dLbls>
          <c:showLegendKey val="0"/>
          <c:showVal val="0"/>
          <c:showCatName val="0"/>
          <c:showSerName val="0"/>
          <c:showPercent val="0"/>
          <c:showBubbleSize val="0"/>
        </c:dLbls>
        <c:gapWidth val="20"/>
        <c:overlap val="100"/>
        <c:axId val="672919520"/>
        <c:axId val="672897056"/>
      </c:barChart>
      <c:catAx>
        <c:axId val="6729195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672897056"/>
        <c:crosses val="autoZero"/>
        <c:auto val="1"/>
        <c:lblAlgn val="ctr"/>
        <c:lblOffset val="100"/>
        <c:noMultiLvlLbl val="0"/>
      </c:catAx>
      <c:valAx>
        <c:axId val="672897056"/>
        <c:scaling>
          <c:orientation val="minMax"/>
        </c:scaling>
        <c:delete val="0"/>
        <c:axPos val="t"/>
        <c:majorGridlines>
          <c:spPr>
            <a:ln>
              <a:solidFill>
                <a:schemeClr val="bg1">
                  <a:lumMod val="85000"/>
                </a:schemeClr>
              </a:solidFill>
            </a:ln>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672919520"/>
        <c:crosses val="autoZero"/>
        <c:crossBetween val="between"/>
      </c:valAx>
      <c:spPr>
        <a:noFill/>
        <a:ln>
          <a:noFill/>
        </a:ln>
        <a:effectLst/>
      </c:spPr>
    </c:plotArea>
    <c:legend>
      <c:legendPos val="t"/>
      <c:layout>
        <c:manualLayout>
          <c:xMode val="edge"/>
          <c:yMode val="edge"/>
          <c:x val="0.34998560763986897"/>
          <c:y val="9.647896535196222E-3"/>
          <c:w val="0.52372979580969747"/>
          <c:h val="5.6577425868895158E-2"/>
        </c:manualLayout>
      </c:layout>
      <c:overlay val="0"/>
      <c:txPr>
        <a:bodyPr/>
        <a:lstStyle/>
        <a:p>
          <a:pPr>
            <a:defRPr b="1"/>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Sheet1!$B$1:$E$1</c:f>
              <c:strCache>
                <c:ptCount val="4"/>
                <c:pt idx="0">
                  <c:v>all</c:v>
                </c:pt>
                <c:pt idx="1">
                  <c:v>I + II</c:v>
                </c:pt>
                <c:pt idx="2">
                  <c:v>III</c:v>
                </c:pt>
                <c:pt idx="3">
                  <c:v>IV</c:v>
                </c:pt>
              </c:strCache>
            </c:strRef>
          </c:cat>
          <c:val>
            <c:numRef>
              <c:f>Sheet1!$B$2:$E$2</c:f>
              <c:numCache>
                <c:formatCode>General</c:formatCode>
                <c:ptCount val="4"/>
                <c:pt idx="0">
                  <c:v>0.65839999999999999</c:v>
                </c:pt>
                <c:pt idx="1">
                  <c:v>0.85719999999999996</c:v>
                </c:pt>
                <c:pt idx="2">
                  <c:v>0.73360000000000003</c:v>
                </c:pt>
                <c:pt idx="3">
                  <c:v>0.30990000000000001</c:v>
                </c:pt>
              </c:numCache>
            </c:numRef>
          </c:val>
          <c:smooth val="0"/>
          <c:extLst>
            <c:ext xmlns:c16="http://schemas.microsoft.com/office/drawing/2014/chart" uri="{C3380CC4-5D6E-409C-BE32-E72D297353CC}">
              <c16:uniqueId val="{00000000-55CD-4D07-8CCC-4C036B492A2C}"/>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Sheet1!$B$1:$E$1</c:f>
              <c:strCache>
                <c:ptCount val="4"/>
                <c:pt idx="0">
                  <c:v>all</c:v>
                </c:pt>
                <c:pt idx="1">
                  <c:v>I + II</c:v>
                </c:pt>
                <c:pt idx="2">
                  <c:v>III</c:v>
                </c:pt>
                <c:pt idx="3">
                  <c:v>IV</c:v>
                </c:pt>
              </c:strCache>
            </c:strRef>
          </c:cat>
          <c:val>
            <c:numRef>
              <c:f>Sheet1!$B$3:$E$3</c:f>
              <c:numCache>
                <c:formatCode>General</c:formatCode>
                <c:ptCount val="4"/>
                <c:pt idx="0">
                  <c:v>0.76229999999999998</c:v>
                </c:pt>
                <c:pt idx="1">
                  <c:v>0.93730000000000002</c:v>
                </c:pt>
                <c:pt idx="2">
                  <c:v>0.82579999999999998</c:v>
                </c:pt>
                <c:pt idx="3">
                  <c:v>0.31559999999999999</c:v>
                </c:pt>
              </c:numCache>
            </c:numRef>
          </c:val>
          <c:smooth val="0"/>
          <c:extLst>
            <c:ext xmlns:c16="http://schemas.microsoft.com/office/drawing/2014/chart" uri="{C3380CC4-5D6E-409C-BE32-E72D297353CC}">
              <c16:uniqueId val="{00000001-55CD-4D07-8CCC-4C036B492A2C}"/>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Sheet1!$B$1:$E$1</c:f>
              <c:strCache>
                <c:ptCount val="4"/>
                <c:pt idx="0">
                  <c:v>all</c:v>
                </c:pt>
                <c:pt idx="1">
                  <c:v>I + II</c:v>
                </c:pt>
                <c:pt idx="2">
                  <c:v>III</c:v>
                </c:pt>
                <c:pt idx="3">
                  <c:v>IV</c:v>
                </c:pt>
              </c:strCache>
            </c:strRef>
          </c:cat>
          <c:val>
            <c:numRef>
              <c:f>Sheet1!$B$4:$E$4</c:f>
              <c:numCache>
                <c:formatCode>General</c:formatCode>
                <c:ptCount val="4"/>
                <c:pt idx="0">
                  <c:v>0.85809999999999997</c:v>
                </c:pt>
                <c:pt idx="1">
                  <c:v>0.97899999999999998</c:v>
                </c:pt>
                <c:pt idx="2">
                  <c:v>0.91</c:v>
                </c:pt>
                <c:pt idx="3">
                  <c:v>0.34810000000000002</c:v>
                </c:pt>
              </c:numCache>
            </c:numRef>
          </c:val>
          <c:smooth val="0"/>
          <c:extLst>
            <c:ext xmlns:c16="http://schemas.microsoft.com/office/drawing/2014/chart" uri="{C3380CC4-5D6E-409C-BE32-E72D297353CC}">
              <c16:uniqueId val="{00000002-55CD-4D07-8CCC-4C036B492A2C}"/>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Sheet1!$B$1:$E$1</c:f>
              <c:strCache>
                <c:ptCount val="4"/>
                <c:pt idx="0">
                  <c:v>all</c:v>
                </c:pt>
                <c:pt idx="1">
                  <c:v>I + II</c:v>
                </c:pt>
                <c:pt idx="2">
                  <c:v>III</c:v>
                </c:pt>
                <c:pt idx="3">
                  <c:v>IV</c:v>
                </c:pt>
              </c:strCache>
            </c:strRef>
          </c:cat>
          <c:val>
            <c:numRef>
              <c:f>Sheet1!$B$5:$E$5</c:f>
              <c:numCache>
                <c:formatCode>General</c:formatCode>
                <c:ptCount val="4"/>
                <c:pt idx="0">
                  <c:v>0.90649999999999997</c:v>
                </c:pt>
                <c:pt idx="1">
                  <c:v>0.99619999999999997</c:v>
                </c:pt>
                <c:pt idx="2">
                  <c:v>0.95620000000000005</c:v>
                </c:pt>
                <c:pt idx="3">
                  <c:v>0.38450000000000001</c:v>
                </c:pt>
              </c:numCache>
            </c:numRef>
          </c:val>
          <c:smooth val="0"/>
          <c:extLst>
            <c:ext xmlns:c16="http://schemas.microsoft.com/office/drawing/2014/chart" uri="{C3380CC4-5D6E-409C-BE32-E72D297353CC}">
              <c16:uniqueId val="{00000003-55CD-4D07-8CCC-4C036B492A2C}"/>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55CD-4D07-8CCC-4C036B492A2C}"/>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55CD-4D07-8CCC-4C036B492A2C}"/>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55CD-4D07-8CCC-4C036B492A2C}"/>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55CD-4D07-8CCC-4C036B492A2C}"/>
              </c:ext>
            </c:extLst>
          </c:dPt>
          <c:cat>
            <c:strRef>
              <c:f>Sheet1!$B$1:$E$1</c:f>
              <c:strCache>
                <c:ptCount val="4"/>
                <c:pt idx="0">
                  <c:v>all</c:v>
                </c:pt>
                <c:pt idx="1">
                  <c:v>I + II</c:v>
                </c:pt>
                <c:pt idx="2">
                  <c:v>III</c:v>
                </c:pt>
                <c:pt idx="3">
                  <c:v>IV</c:v>
                </c:pt>
              </c:strCache>
            </c:strRef>
          </c:cat>
          <c:val>
            <c:numRef>
              <c:f>Sheet1!$B$6:$E$6</c:f>
              <c:numCache>
                <c:formatCode>General</c:formatCode>
                <c:ptCount val="4"/>
                <c:pt idx="0">
                  <c:v>0.93289999999999995</c:v>
                </c:pt>
                <c:pt idx="1">
                  <c:v>1</c:v>
                </c:pt>
                <c:pt idx="2">
                  <c:v>0.99729999999999996</c:v>
                </c:pt>
                <c:pt idx="3">
                  <c:v>0.45479999999999998</c:v>
                </c:pt>
              </c:numCache>
            </c:numRef>
          </c:val>
          <c:smooth val="0"/>
          <c:extLst>
            <c:ext xmlns:c16="http://schemas.microsoft.com/office/drawing/2014/chart" uri="{C3380CC4-5D6E-409C-BE32-E72D297353CC}">
              <c16:uniqueId val="{00000008-55CD-4D07-8CCC-4C036B492A2C}"/>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55CD-4D07-8CCC-4C036B492A2C}"/>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55CD-4D07-8CCC-4C036B492A2C}"/>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55CD-4D07-8CCC-4C036B492A2C}"/>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55CD-4D07-8CCC-4C036B492A2C}"/>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55CD-4D07-8CCC-4C036B492A2C}"/>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55CD-4D07-8CCC-4C036B492A2C}"/>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55CD-4D07-8CCC-4C036B492A2C}"/>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55CD-4D07-8CCC-4C036B492A2C}"/>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55CD-4D07-8CCC-4C036B492A2C}"/>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55CD-4D07-8CCC-4C036B492A2C}"/>
              </c:ext>
            </c:extLst>
          </c:dPt>
          <c:cat>
            <c:strRef>
              <c:f>Sheet1!$B$1:$E$1</c:f>
              <c:strCache>
                <c:ptCount val="4"/>
                <c:pt idx="0">
                  <c:v>all</c:v>
                </c:pt>
                <c:pt idx="1">
                  <c:v>I + II</c:v>
                </c:pt>
                <c:pt idx="2">
                  <c:v>III</c:v>
                </c:pt>
                <c:pt idx="3">
                  <c:v>IV</c:v>
                </c:pt>
              </c:strCache>
            </c:strRef>
          </c:cat>
          <c:val>
            <c:numRef>
              <c:f>Sheet1!$B$7:$E$7</c:f>
              <c:numCache>
                <c:formatCode>General</c:formatCode>
                <c:ptCount val="4"/>
                <c:pt idx="0">
                  <c:v>0.96340000000000003</c:v>
                </c:pt>
                <c:pt idx="1">
                  <c:v>1</c:v>
                </c:pt>
                <c:pt idx="2">
                  <c:v>1</c:v>
                </c:pt>
                <c:pt idx="3">
                  <c:v>0.52910000000000001</c:v>
                </c:pt>
              </c:numCache>
            </c:numRef>
          </c:val>
          <c:smooth val="0"/>
          <c:extLst>
            <c:ext xmlns:c16="http://schemas.microsoft.com/office/drawing/2014/chart" uri="{C3380CC4-5D6E-409C-BE32-E72D297353CC}">
              <c16:uniqueId val="{00000013-55CD-4D07-8CCC-4C036B492A2C}"/>
            </c:ext>
          </c:extLst>
        </c:ser>
        <c:dLbls>
          <c:showLegendKey val="0"/>
          <c:showVal val="0"/>
          <c:showCatName val="0"/>
          <c:showSerName val="0"/>
          <c:showPercent val="0"/>
          <c:showBubbleSize val="0"/>
        </c:dLbls>
        <c:marker val="1"/>
        <c:smooth val="0"/>
        <c:axId val="445860360"/>
        <c:axId val="445857224"/>
      </c:lineChart>
      <c:catAx>
        <c:axId val="445860360"/>
        <c:scaling>
          <c:orientation val="minMax"/>
        </c:scaling>
        <c:delete val="0"/>
        <c:axPos val="b"/>
        <c:numFmt formatCode="General" sourceLinked="1"/>
        <c:majorTickMark val="none"/>
        <c:minorTickMark val="none"/>
        <c:tickLblPos val="none"/>
        <c:spPr>
          <a:ln w="3175">
            <a:solidFill>
              <a:schemeClr val="tx1"/>
            </a:solidFill>
            <a:prstDash val="solid"/>
          </a:ln>
        </c:spPr>
        <c:crossAx val="445857224"/>
        <c:crosses val="autoZero"/>
        <c:auto val="1"/>
        <c:lblAlgn val="ctr"/>
        <c:lblOffset val="100"/>
        <c:tickLblSkip val="1"/>
        <c:tickMarkSkip val="1"/>
        <c:noMultiLvlLbl val="0"/>
      </c:catAx>
      <c:valAx>
        <c:axId val="445857224"/>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60360"/>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553250647036122"/>
          <c:y val="0.1513741818872098"/>
          <c:w val="0.63946058329738675"/>
          <c:h val="0.80820712593778632"/>
        </c:manualLayout>
      </c:layout>
      <c:barChart>
        <c:barDir val="bar"/>
        <c:grouping val="stacked"/>
        <c:varyColors val="0"/>
        <c:ser>
          <c:idx val="0"/>
          <c:order val="0"/>
          <c:tx>
            <c:strRef>
              <c:f>List1!$B$1</c:f>
              <c:strCache>
                <c:ptCount val="1"/>
                <c:pt idx="0">
                  <c:v>léčba v KOC</c:v>
                </c:pt>
              </c:strCache>
            </c:strRef>
          </c:tx>
          <c:spPr>
            <a:solidFill>
              <a:srgbClr val="C00000"/>
            </a:solidFill>
          </c:spPr>
          <c:invertIfNegative val="0"/>
          <c:dLbls>
            <c:numFmt formatCode="#,##0" sourceLinked="0"/>
            <c:spPr>
              <a:noFill/>
              <a:ln>
                <a:noFill/>
              </a:ln>
              <a:effectLst/>
            </c:spPr>
            <c:txPr>
              <a:bodyPr wrap="square" lIns="38100" tIns="19050" rIns="38100" bIns="19050" anchor="ctr">
                <a:spAutoFit/>
              </a:bodyPr>
              <a:lstStyle/>
              <a:p>
                <a:pPr>
                  <a:defRPr sz="12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List1!$A$2:$A$15</c:f>
              <c:strCache>
                <c:ptCount val="14"/>
                <c:pt idx="0">
                  <c:v>Středočeský kraj</c:v>
                </c:pt>
                <c:pt idx="1">
                  <c:v>Hlavní město Praha</c:v>
                </c:pt>
                <c:pt idx="2">
                  <c:v>Moravskoslezský kraj</c:v>
                </c:pt>
                <c:pt idx="3">
                  <c:v>Jihomoravský kraj</c:v>
                </c:pt>
                <c:pt idx="4">
                  <c:v>Ústecký kraj</c:v>
                </c:pt>
                <c:pt idx="5">
                  <c:v>Zlínský kraj</c:v>
                </c:pt>
                <c:pt idx="6">
                  <c:v>Jihočeský kraj</c:v>
                </c:pt>
                <c:pt idx="7">
                  <c:v>Královéhradecký kraj</c:v>
                </c:pt>
                <c:pt idx="8">
                  <c:v>Pardubický kraj</c:v>
                </c:pt>
                <c:pt idx="9">
                  <c:v>Olomoucký kraj</c:v>
                </c:pt>
                <c:pt idx="10">
                  <c:v>Plzeňský kraj</c:v>
                </c:pt>
                <c:pt idx="11">
                  <c:v>Vysočina</c:v>
                </c:pt>
                <c:pt idx="12">
                  <c:v>Liberecký kraj</c:v>
                </c:pt>
                <c:pt idx="13">
                  <c:v>Karlovarský kraj</c:v>
                </c:pt>
              </c:strCache>
            </c:strRef>
          </c:cat>
          <c:val>
            <c:numRef>
              <c:f>List1!$B$2:$B$15</c:f>
              <c:numCache>
                <c:formatCode>General</c:formatCode>
                <c:ptCount val="14"/>
                <c:pt idx="0">
                  <c:v>4424</c:v>
                </c:pt>
                <c:pt idx="1">
                  <c:v>5344</c:v>
                </c:pt>
                <c:pt idx="2">
                  <c:v>3561</c:v>
                </c:pt>
                <c:pt idx="3">
                  <c:v>4305</c:v>
                </c:pt>
                <c:pt idx="4">
                  <c:v>2620</c:v>
                </c:pt>
                <c:pt idx="5">
                  <c:v>2038</c:v>
                </c:pt>
                <c:pt idx="6">
                  <c:v>2273</c:v>
                </c:pt>
                <c:pt idx="7">
                  <c:v>1931</c:v>
                </c:pt>
                <c:pt idx="8">
                  <c:v>2187</c:v>
                </c:pt>
                <c:pt idx="9">
                  <c:v>2015</c:v>
                </c:pt>
                <c:pt idx="10">
                  <c:v>2347</c:v>
                </c:pt>
                <c:pt idx="11">
                  <c:v>1568</c:v>
                </c:pt>
                <c:pt idx="12">
                  <c:v>1605</c:v>
                </c:pt>
                <c:pt idx="13">
                  <c:v>674</c:v>
                </c:pt>
              </c:numCache>
            </c:numRef>
          </c:val>
          <c:extLst>
            <c:ext xmlns:c16="http://schemas.microsoft.com/office/drawing/2014/chart" uri="{C3380CC4-5D6E-409C-BE32-E72D297353CC}">
              <c16:uniqueId val="{00000000-85BE-4860-B2D7-6FDE2933679A}"/>
            </c:ext>
          </c:extLst>
        </c:ser>
        <c:ser>
          <c:idx val="1"/>
          <c:order val="1"/>
          <c:tx>
            <c:strRef>
              <c:f>List1!$C$1</c:f>
              <c:strCache>
                <c:ptCount val="1"/>
                <c:pt idx="0">
                  <c:v>léčba pouze mimo KOC</c:v>
                </c:pt>
              </c:strCache>
            </c:strRef>
          </c:tx>
          <c:spPr>
            <a:solidFill>
              <a:srgbClr val="FFC000"/>
            </a:solidFill>
          </c:spPr>
          <c:invertIfNegative val="0"/>
          <c:dLbls>
            <c:numFmt formatCode="#,##0" sourceLinked="0"/>
            <c:spPr>
              <a:noFill/>
              <a:ln>
                <a:noFill/>
              </a:ln>
              <a:effectLst/>
            </c:spPr>
            <c:txPr>
              <a:bodyPr wrap="square" lIns="38100" tIns="19050" rIns="38100" bIns="19050" anchor="ctr">
                <a:spAutoFit/>
              </a:bodyPr>
              <a:lstStyle/>
              <a:p>
                <a:pPr>
                  <a:defRPr sz="12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List1!$A$2:$A$15</c:f>
              <c:strCache>
                <c:ptCount val="14"/>
                <c:pt idx="0">
                  <c:v>Středočeský kraj</c:v>
                </c:pt>
                <c:pt idx="1">
                  <c:v>Hlavní město Praha</c:v>
                </c:pt>
                <c:pt idx="2">
                  <c:v>Moravskoslezský kraj</c:v>
                </c:pt>
                <c:pt idx="3">
                  <c:v>Jihomoravský kraj</c:v>
                </c:pt>
                <c:pt idx="4">
                  <c:v>Ústecký kraj</c:v>
                </c:pt>
                <c:pt idx="5">
                  <c:v>Zlínský kraj</c:v>
                </c:pt>
                <c:pt idx="6">
                  <c:v>Jihočeský kraj</c:v>
                </c:pt>
                <c:pt idx="7">
                  <c:v>Královéhradecký kraj</c:v>
                </c:pt>
                <c:pt idx="8">
                  <c:v>Pardubický kraj</c:v>
                </c:pt>
                <c:pt idx="9">
                  <c:v>Olomoucký kraj</c:v>
                </c:pt>
                <c:pt idx="10">
                  <c:v>Plzeňský kraj</c:v>
                </c:pt>
                <c:pt idx="11">
                  <c:v>Vysočina</c:v>
                </c:pt>
                <c:pt idx="12">
                  <c:v>Liberecký kraj</c:v>
                </c:pt>
                <c:pt idx="13">
                  <c:v>Karlovarský kraj</c:v>
                </c:pt>
              </c:strCache>
            </c:strRef>
          </c:cat>
          <c:val>
            <c:numRef>
              <c:f>List1!$C$2:$C$15</c:f>
              <c:numCache>
                <c:formatCode>General</c:formatCode>
                <c:ptCount val="14"/>
                <c:pt idx="0">
                  <c:v>2819</c:v>
                </c:pt>
                <c:pt idx="1">
                  <c:v>982</c:v>
                </c:pt>
                <c:pt idx="2">
                  <c:v>2575</c:v>
                </c:pt>
                <c:pt idx="3">
                  <c:v>1722</c:v>
                </c:pt>
                <c:pt idx="4">
                  <c:v>1372</c:v>
                </c:pt>
                <c:pt idx="5">
                  <c:v>1273</c:v>
                </c:pt>
                <c:pt idx="6">
                  <c:v>1027</c:v>
                </c:pt>
                <c:pt idx="7">
                  <c:v>1164</c:v>
                </c:pt>
                <c:pt idx="8">
                  <c:v>749</c:v>
                </c:pt>
                <c:pt idx="9">
                  <c:v>886</c:v>
                </c:pt>
                <c:pt idx="10">
                  <c:v>479</c:v>
                </c:pt>
                <c:pt idx="11">
                  <c:v>1247</c:v>
                </c:pt>
                <c:pt idx="12">
                  <c:v>864</c:v>
                </c:pt>
                <c:pt idx="13">
                  <c:v>870</c:v>
                </c:pt>
              </c:numCache>
            </c:numRef>
          </c:val>
          <c:extLst>
            <c:ext xmlns:c16="http://schemas.microsoft.com/office/drawing/2014/chart" uri="{C3380CC4-5D6E-409C-BE32-E72D297353CC}">
              <c16:uniqueId val="{00000001-85BE-4860-B2D7-6FDE2933679A}"/>
            </c:ext>
          </c:extLst>
        </c:ser>
        <c:dLbls>
          <c:showLegendKey val="0"/>
          <c:showVal val="0"/>
          <c:showCatName val="0"/>
          <c:showSerName val="0"/>
          <c:showPercent val="0"/>
          <c:showBubbleSize val="0"/>
        </c:dLbls>
        <c:gapWidth val="20"/>
        <c:overlap val="100"/>
        <c:axId val="672919520"/>
        <c:axId val="672897056"/>
      </c:barChart>
      <c:catAx>
        <c:axId val="6729195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672897056"/>
        <c:crosses val="autoZero"/>
        <c:auto val="1"/>
        <c:lblAlgn val="ctr"/>
        <c:lblOffset val="100"/>
        <c:noMultiLvlLbl val="0"/>
      </c:catAx>
      <c:valAx>
        <c:axId val="672897056"/>
        <c:scaling>
          <c:orientation val="minMax"/>
          <c:min val="0"/>
        </c:scaling>
        <c:delete val="0"/>
        <c:axPos val="t"/>
        <c:majorGridlines>
          <c:spPr>
            <a:ln>
              <a:solidFill>
                <a:schemeClr val="bg1">
                  <a:lumMod val="85000"/>
                </a:schemeClr>
              </a:solidFill>
            </a:ln>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672919520"/>
        <c:crosses val="autoZero"/>
        <c:crossBetween val="between"/>
      </c:valAx>
      <c:spPr>
        <a:noFill/>
        <a:ln>
          <a:noFill/>
        </a:ln>
        <a:effectLst/>
      </c:spPr>
    </c:plotArea>
    <c:legend>
      <c:legendPos val="t"/>
      <c:layout>
        <c:manualLayout>
          <c:xMode val="edge"/>
          <c:yMode val="edge"/>
          <c:x val="0.35383268700485265"/>
          <c:y val="3.6401789429879317E-2"/>
          <c:w val="0.51641109212886238"/>
          <c:h val="5.3728242120119181E-2"/>
        </c:manualLayout>
      </c:layout>
      <c:overlay val="0"/>
      <c:txPr>
        <a:bodyPr/>
        <a:lstStyle/>
        <a:p>
          <a:pPr>
            <a:defRPr b="1"/>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2">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98281570126577"/>
          <c:y val="0.22636463415218913"/>
          <c:w val="0.80473716098538517"/>
          <c:h val="0.738378946693657"/>
        </c:manualLayout>
      </c:layout>
      <c:barChart>
        <c:barDir val="bar"/>
        <c:grouping val="percentStacked"/>
        <c:varyColors val="0"/>
        <c:ser>
          <c:idx val="0"/>
          <c:order val="0"/>
          <c:tx>
            <c:strRef>
              <c:f>List1!$B$1</c:f>
              <c:strCache>
                <c:ptCount val="1"/>
                <c:pt idx="0">
                  <c:v>KOC LBK</c:v>
                </c:pt>
              </c:strCache>
            </c:strRef>
          </c:tx>
          <c:spPr>
            <a:solidFill>
              <a:schemeClr val="accent2">
                <a:lumMod val="75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List1!$A$2:$A$7</c:f>
              <c:strCache>
                <c:ptCount val="6"/>
                <c:pt idx="0">
                  <c:v>Česká Lípa</c:v>
                </c:pt>
                <c:pt idx="1">
                  <c:v>Jablonec nad Nisou</c:v>
                </c:pt>
                <c:pt idx="2">
                  <c:v>Liberec</c:v>
                </c:pt>
                <c:pt idx="3">
                  <c:v>Semily</c:v>
                </c:pt>
                <c:pt idx="5">
                  <c:v>Pardubický kraj</c:v>
                </c:pt>
              </c:strCache>
            </c:strRef>
          </c:cat>
          <c:val>
            <c:numRef>
              <c:f>List1!$B$2:$B$7</c:f>
              <c:numCache>
                <c:formatCode>General</c:formatCode>
                <c:ptCount val="6"/>
                <c:pt idx="0">
                  <c:v>44.870750000000001</c:v>
                </c:pt>
                <c:pt idx="1">
                  <c:v>38.636980000000001</c:v>
                </c:pt>
                <c:pt idx="2">
                  <c:v>85.282859999999999</c:v>
                </c:pt>
                <c:pt idx="3">
                  <c:v>41.073920000000001</c:v>
                </c:pt>
                <c:pt idx="5">
                  <c:v>59.40737</c:v>
                </c:pt>
              </c:numCache>
            </c:numRef>
          </c:val>
          <c:extLst>
            <c:ext xmlns:c16="http://schemas.microsoft.com/office/drawing/2014/chart" uri="{C3380CC4-5D6E-409C-BE32-E72D297353CC}">
              <c16:uniqueId val="{00000000-90FB-440E-8204-12DC8B4400EF}"/>
            </c:ext>
          </c:extLst>
        </c:ser>
        <c:ser>
          <c:idx val="1"/>
          <c:order val="1"/>
          <c:tx>
            <c:strRef>
              <c:f>List1!$C$1</c:f>
              <c:strCache>
                <c:ptCount val="1"/>
                <c:pt idx="0">
                  <c:v>jiný KOC</c:v>
                </c:pt>
              </c:strCache>
            </c:strRef>
          </c:tx>
          <c:spPr>
            <a:solidFill>
              <a:schemeClr val="accent2">
                <a:lumMod val="40000"/>
                <a:lumOff val="60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List1!$A$2:$A$7</c:f>
              <c:strCache>
                <c:ptCount val="6"/>
                <c:pt idx="0">
                  <c:v>Česká Lípa</c:v>
                </c:pt>
                <c:pt idx="1">
                  <c:v>Jablonec nad Nisou</c:v>
                </c:pt>
                <c:pt idx="2">
                  <c:v>Liberec</c:v>
                </c:pt>
                <c:pt idx="3">
                  <c:v>Semily</c:v>
                </c:pt>
                <c:pt idx="5">
                  <c:v>Pardubický kraj</c:v>
                </c:pt>
              </c:strCache>
            </c:strRef>
          </c:cat>
          <c:val>
            <c:numRef>
              <c:f>List1!$C$2:$C$7</c:f>
              <c:numCache>
                <c:formatCode>General</c:formatCode>
                <c:ptCount val="6"/>
                <c:pt idx="0">
                  <c:v>14.149660000000001</c:v>
                </c:pt>
                <c:pt idx="1">
                  <c:v>9.3402119999999993</c:v>
                </c:pt>
                <c:pt idx="2">
                  <c:v>4.0691899999999999</c:v>
                </c:pt>
                <c:pt idx="3">
                  <c:v>14.958159999999999</c:v>
                </c:pt>
                <c:pt idx="5">
                  <c:v>9.1440479999999997</c:v>
                </c:pt>
              </c:numCache>
            </c:numRef>
          </c:val>
          <c:extLst>
            <c:ext xmlns:c16="http://schemas.microsoft.com/office/drawing/2014/chart" uri="{C3380CC4-5D6E-409C-BE32-E72D297353CC}">
              <c16:uniqueId val="{00000001-90FB-440E-8204-12DC8B4400EF}"/>
            </c:ext>
          </c:extLst>
        </c:ser>
        <c:ser>
          <c:idx val="2"/>
          <c:order val="2"/>
          <c:tx>
            <c:strRef>
              <c:f>List1!$D$1</c:f>
              <c:strCache>
                <c:ptCount val="1"/>
                <c:pt idx="0">
                  <c:v>ZZ v okrese bydliště</c:v>
                </c:pt>
              </c:strCache>
            </c:strRef>
          </c:tx>
          <c:spPr>
            <a:solidFill>
              <a:schemeClr val="accent5">
                <a:lumMod val="75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List1!$A$2:$A$7</c:f>
              <c:strCache>
                <c:ptCount val="6"/>
                <c:pt idx="0">
                  <c:v>Česká Lípa</c:v>
                </c:pt>
                <c:pt idx="1">
                  <c:v>Jablonec nad Nisou</c:v>
                </c:pt>
                <c:pt idx="2">
                  <c:v>Liberec</c:v>
                </c:pt>
                <c:pt idx="3">
                  <c:v>Semily</c:v>
                </c:pt>
                <c:pt idx="5">
                  <c:v>Pardubický kraj</c:v>
                </c:pt>
              </c:strCache>
            </c:strRef>
          </c:cat>
          <c:val>
            <c:numRef>
              <c:f>List1!$D$2:$D$7</c:f>
              <c:numCache>
                <c:formatCode>General</c:formatCode>
                <c:ptCount val="6"/>
                <c:pt idx="0">
                  <c:v>36.925170000000001</c:v>
                </c:pt>
                <c:pt idx="1">
                  <c:v>49.552</c:v>
                </c:pt>
                <c:pt idx="2">
                  <c:v>8.3510559999999998</c:v>
                </c:pt>
                <c:pt idx="3">
                  <c:v>30.33473</c:v>
                </c:pt>
                <c:pt idx="5">
                  <c:v>26.859190000000002</c:v>
                </c:pt>
              </c:numCache>
            </c:numRef>
          </c:val>
          <c:extLst>
            <c:ext xmlns:c16="http://schemas.microsoft.com/office/drawing/2014/chart" uri="{C3380CC4-5D6E-409C-BE32-E72D297353CC}">
              <c16:uniqueId val="{00000002-90FB-440E-8204-12DC8B4400EF}"/>
            </c:ext>
          </c:extLst>
        </c:ser>
        <c:ser>
          <c:idx val="3"/>
          <c:order val="3"/>
          <c:tx>
            <c:strRef>
              <c:f>List1!$E$1</c:f>
              <c:strCache>
                <c:ptCount val="1"/>
                <c:pt idx="0">
                  <c:v>ZZ jinde v LBK</c:v>
                </c:pt>
              </c:strCache>
            </c:strRef>
          </c:tx>
          <c:spPr>
            <a:solidFill>
              <a:schemeClr val="accent5">
                <a:lumMod val="60000"/>
                <a:lumOff val="40000"/>
              </a:schemeClr>
            </a:solidFill>
            <a:ln>
              <a:noFill/>
            </a:ln>
            <a:effectLst/>
          </c:spPr>
          <c:invertIfNegative val="0"/>
          <c:cat>
            <c:strRef>
              <c:f>List1!$A$2:$A$7</c:f>
              <c:strCache>
                <c:ptCount val="6"/>
                <c:pt idx="0">
                  <c:v>Česká Lípa</c:v>
                </c:pt>
                <c:pt idx="1">
                  <c:v>Jablonec nad Nisou</c:v>
                </c:pt>
                <c:pt idx="2">
                  <c:v>Liberec</c:v>
                </c:pt>
                <c:pt idx="3">
                  <c:v>Semily</c:v>
                </c:pt>
                <c:pt idx="5">
                  <c:v>Pardubický kraj</c:v>
                </c:pt>
              </c:strCache>
            </c:strRef>
          </c:cat>
          <c:val>
            <c:numRef>
              <c:f>List1!$E$2:$E$7</c:f>
              <c:numCache>
                <c:formatCode>General</c:formatCode>
                <c:ptCount val="6"/>
                <c:pt idx="0">
                  <c:v>0.97959200000000002</c:v>
                </c:pt>
                <c:pt idx="1">
                  <c:v>1.4661960000000001</c:v>
                </c:pt>
                <c:pt idx="2">
                  <c:v>1.616333</c:v>
                </c:pt>
                <c:pt idx="3">
                  <c:v>6.1018129999999999</c:v>
                </c:pt>
                <c:pt idx="5">
                  <c:v>2.1934140000000002</c:v>
                </c:pt>
              </c:numCache>
            </c:numRef>
          </c:val>
          <c:extLst>
            <c:ext xmlns:c16="http://schemas.microsoft.com/office/drawing/2014/chart" uri="{C3380CC4-5D6E-409C-BE32-E72D297353CC}">
              <c16:uniqueId val="{00000003-90FB-440E-8204-12DC8B4400EF}"/>
            </c:ext>
          </c:extLst>
        </c:ser>
        <c:ser>
          <c:idx val="4"/>
          <c:order val="4"/>
          <c:tx>
            <c:strRef>
              <c:f>List1!$F$1</c:f>
              <c:strCache>
                <c:ptCount val="1"/>
                <c:pt idx="0">
                  <c:v>ZZ jinde</c:v>
                </c:pt>
              </c:strCache>
            </c:strRef>
          </c:tx>
          <c:spPr>
            <a:solidFill>
              <a:schemeClr val="bg1">
                <a:lumMod val="65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List1!$A$2:$A$7</c:f>
              <c:strCache>
                <c:ptCount val="6"/>
                <c:pt idx="0">
                  <c:v>Česká Lípa</c:v>
                </c:pt>
                <c:pt idx="1">
                  <c:v>Jablonec nad Nisou</c:v>
                </c:pt>
                <c:pt idx="2">
                  <c:v>Liberec</c:v>
                </c:pt>
                <c:pt idx="3">
                  <c:v>Semily</c:v>
                </c:pt>
                <c:pt idx="5">
                  <c:v>Pardubický kraj</c:v>
                </c:pt>
              </c:strCache>
            </c:strRef>
          </c:cat>
          <c:val>
            <c:numRef>
              <c:f>List1!$F$2:$F$7</c:f>
              <c:numCache>
                <c:formatCode>General</c:formatCode>
                <c:ptCount val="6"/>
                <c:pt idx="0">
                  <c:v>3.07483</c:v>
                </c:pt>
                <c:pt idx="1">
                  <c:v>1.004616</c:v>
                </c:pt>
                <c:pt idx="2">
                  <c:v>0.68056099999999997</c:v>
                </c:pt>
                <c:pt idx="3">
                  <c:v>7.5313809999999997</c:v>
                </c:pt>
                <c:pt idx="5">
                  <c:v>2.395972</c:v>
                </c:pt>
              </c:numCache>
            </c:numRef>
          </c:val>
          <c:extLst>
            <c:ext xmlns:c16="http://schemas.microsoft.com/office/drawing/2014/chart" uri="{C3380CC4-5D6E-409C-BE32-E72D297353CC}">
              <c16:uniqueId val="{00000004-90FB-440E-8204-12DC8B4400EF}"/>
            </c:ext>
          </c:extLst>
        </c:ser>
        <c:dLbls>
          <c:showLegendKey val="0"/>
          <c:showVal val="0"/>
          <c:showCatName val="0"/>
          <c:showSerName val="0"/>
          <c:showPercent val="0"/>
          <c:showBubbleSize val="0"/>
        </c:dLbls>
        <c:gapWidth val="30"/>
        <c:overlap val="100"/>
        <c:axId val="1837274912"/>
        <c:axId val="1837269504"/>
      </c:barChart>
      <c:catAx>
        <c:axId val="1837274912"/>
        <c:scaling>
          <c:orientation val="maxMin"/>
        </c:scaling>
        <c:delete val="1"/>
        <c:axPos val="l"/>
        <c:numFmt formatCode="General" sourceLinked="1"/>
        <c:majorTickMark val="none"/>
        <c:minorTickMark val="none"/>
        <c:tickLblPos val="nextTo"/>
        <c:crossAx val="1837269504"/>
        <c:crosses val="autoZero"/>
        <c:auto val="1"/>
        <c:lblAlgn val="ctr"/>
        <c:lblOffset val="100"/>
        <c:noMultiLvlLbl val="0"/>
      </c:catAx>
      <c:valAx>
        <c:axId val="1837269504"/>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837274912"/>
        <c:crosses val="autoZero"/>
        <c:crossBetween val="between"/>
      </c:valAx>
      <c:spPr>
        <a:noFill/>
        <a:ln>
          <a:noFill/>
        </a:ln>
        <a:effectLst/>
      </c:spPr>
    </c:plotArea>
    <c:legend>
      <c:legendPos val="t"/>
      <c:layout>
        <c:manualLayout>
          <c:xMode val="edge"/>
          <c:yMode val="edge"/>
          <c:x val="0.14981452146744659"/>
          <c:y val="2.0100502512562814E-2"/>
          <c:w val="0.82466254034241793"/>
          <c:h val="7.6780490378401192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250361500761521"/>
          <c:y val="0.10741931645121987"/>
          <c:w val="0.86246143004170095"/>
          <c:h val="0.72390657392601399"/>
        </c:manualLayout>
      </c:layout>
      <c:barChart>
        <c:barDir val="col"/>
        <c:grouping val="clustered"/>
        <c:varyColors val="0"/>
        <c:ser>
          <c:idx val="0"/>
          <c:order val="0"/>
          <c:tx>
            <c:strRef>
              <c:f>Sheet1!$B$1</c:f>
              <c:strCache>
                <c:ptCount val="1"/>
                <c:pt idx="0">
                  <c:v>stadium 1</c:v>
                </c:pt>
              </c:strCache>
            </c:strRef>
          </c:tx>
          <c:spPr>
            <a:solidFill>
              <a:srgbClr val="00B0F0"/>
            </a:solidFill>
            <a:ln>
              <a:noFill/>
            </a:ln>
            <a:effectLst/>
          </c:spPr>
          <c:invertIfNegative val="0"/>
          <c:cat>
            <c:numRef>
              <c:f>Sheet1!$A$2:$A$14</c:f>
              <c:numCache>
                <c:formatCode>General</c:formatCode>
                <c:ptCount val="13"/>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numCache>
            </c:numRef>
          </c:cat>
          <c:val>
            <c:numRef>
              <c:f>Sheet1!$B$2:$B$14</c:f>
              <c:numCache>
                <c:formatCode>General</c:formatCode>
                <c:ptCount val="13"/>
                <c:pt idx="0">
                  <c:v>2.7165000000000002E-2</c:v>
                </c:pt>
                <c:pt idx="1">
                  <c:v>3.5503E-2</c:v>
                </c:pt>
                <c:pt idx="2">
                  <c:v>0.11147</c:v>
                </c:pt>
                <c:pt idx="3">
                  <c:v>0.16850399999999999</c:v>
                </c:pt>
                <c:pt idx="4">
                  <c:v>0.323492</c:v>
                </c:pt>
                <c:pt idx="5">
                  <c:v>0.296815</c:v>
                </c:pt>
                <c:pt idx="6">
                  <c:v>0.29371599999999998</c:v>
                </c:pt>
                <c:pt idx="7">
                  <c:v>0.29303000000000001</c:v>
                </c:pt>
                <c:pt idx="8">
                  <c:v>0.34640500000000002</c:v>
                </c:pt>
                <c:pt idx="9">
                  <c:v>0.35755799999999999</c:v>
                </c:pt>
                <c:pt idx="10">
                  <c:v>0.41904799999999998</c:v>
                </c:pt>
                <c:pt idx="11">
                  <c:v>0.40198899999999999</c:v>
                </c:pt>
                <c:pt idx="12">
                  <c:v>0.48219200000000001</c:v>
                </c:pt>
              </c:numCache>
            </c:numRef>
          </c:val>
          <c:extLst>
            <c:ext xmlns:c16="http://schemas.microsoft.com/office/drawing/2014/chart" uri="{C3380CC4-5D6E-409C-BE32-E72D297353CC}">
              <c16:uniqueId val="{00000000-085C-4FEC-8D54-5CDAF7A044CE}"/>
            </c:ext>
          </c:extLst>
        </c:ser>
        <c:ser>
          <c:idx val="1"/>
          <c:order val="1"/>
          <c:tx>
            <c:strRef>
              <c:f>Sheet1!$C$1</c:f>
              <c:strCache>
                <c:ptCount val="1"/>
                <c:pt idx="0">
                  <c:v>stadium 2</c:v>
                </c:pt>
              </c:strCache>
            </c:strRef>
          </c:tx>
          <c:spPr>
            <a:solidFill>
              <a:srgbClr val="92D050"/>
            </a:solidFill>
            <a:ln>
              <a:noFill/>
            </a:ln>
            <a:effectLst/>
          </c:spPr>
          <c:invertIfNegative val="0"/>
          <c:cat>
            <c:numRef>
              <c:f>Sheet1!$A$2:$A$14</c:f>
              <c:numCache>
                <c:formatCode>General</c:formatCode>
                <c:ptCount val="13"/>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numCache>
            </c:numRef>
          </c:cat>
          <c:val>
            <c:numRef>
              <c:f>Sheet1!$C$2:$C$14</c:f>
              <c:numCache>
                <c:formatCode>General</c:formatCode>
                <c:ptCount val="13"/>
                <c:pt idx="0">
                  <c:v>3.2835999999999997E-2</c:v>
                </c:pt>
                <c:pt idx="1">
                  <c:v>3.9877000000000003E-2</c:v>
                </c:pt>
                <c:pt idx="2">
                  <c:v>0.153226</c:v>
                </c:pt>
                <c:pt idx="3">
                  <c:v>0.25675700000000001</c:v>
                </c:pt>
                <c:pt idx="4">
                  <c:v>0.355263</c:v>
                </c:pt>
                <c:pt idx="5">
                  <c:v>0.31322499999999998</c:v>
                </c:pt>
                <c:pt idx="6">
                  <c:v>0.35448600000000002</c:v>
                </c:pt>
                <c:pt idx="7">
                  <c:v>0.36734699999999998</c:v>
                </c:pt>
                <c:pt idx="8">
                  <c:v>0.428954</c:v>
                </c:pt>
                <c:pt idx="9">
                  <c:v>0.375</c:v>
                </c:pt>
                <c:pt idx="10">
                  <c:v>0.43672499999999997</c:v>
                </c:pt>
                <c:pt idx="11">
                  <c:v>0.51133499999999998</c:v>
                </c:pt>
                <c:pt idx="12">
                  <c:v>0.60277099999999995</c:v>
                </c:pt>
              </c:numCache>
            </c:numRef>
          </c:val>
          <c:extLst>
            <c:ext xmlns:c16="http://schemas.microsoft.com/office/drawing/2014/chart" uri="{C3380CC4-5D6E-409C-BE32-E72D297353CC}">
              <c16:uniqueId val="{00000001-085C-4FEC-8D54-5CDAF7A044CE}"/>
            </c:ext>
          </c:extLst>
        </c:ser>
        <c:ser>
          <c:idx val="2"/>
          <c:order val="2"/>
          <c:tx>
            <c:strRef>
              <c:f>Sheet1!$D$1</c:f>
              <c:strCache>
                <c:ptCount val="1"/>
                <c:pt idx="0">
                  <c:v>stadium 3</c:v>
                </c:pt>
              </c:strCache>
            </c:strRef>
          </c:tx>
          <c:spPr>
            <a:solidFill>
              <a:srgbClr val="FFC000"/>
            </a:solidFill>
            <a:ln>
              <a:noFill/>
            </a:ln>
            <a:effectLst/>
          </c:spPr>
          <c:invertIfNegative val="0"/>
          <c:cat>
            <c:numRef>
              <c:f>Sheet1!$A$2:$A$14</c:f>
              <c:numCache>
                <c:formatCode>General</c:formatCode>
                <c:ptCount val="13"/>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numCache>
            </c:numRef>
          </c:cat>
          <c:val>
            <c:numRef>
              <c:f>Sheet1!$D$2:$D$14</c:f>
              <c:numCache>
                <c:formatCode>General</c:formatCode>
                <c:ptCount val="13"/>
                <c:pt idx="0">
                  <c:v>5.042E-2</c:v>
                </c:pt>
                <c:pt idx="1">
                  <c:v>8.1966999999999998E-2</c:v>
                </c:pt>
                <c:pt idx="2">
                  <c:v>0.110236</c:v>
                </c:pt>
                <c:pt idx="3">
                  <c:v>0.19244</c:v>
                </c:pt>
                <c:pt idx="4">
                  <c:v>0.34848499999999999</c:v>
                </c:pt>
                <c:pt idx="5">
                  <c:v>0.25483899999999998</c:v>
                </c:pt>
                <c:pt idx="6">
                  <c:v>0.21935499999999999</c:v>
                </c:pt>
                <c:pt idx="7">
                  <c:v>0.28434500000000001</c:v>
                </c:pt>
                <c:pt idx="8">
                  <c:v>0.37545099999999998</c:v>
                </c:pt>
                <c:pt idx="9">
                  <c:v>0.35714299999999999</c:v>
                </c:pt>
                <c:pt idx="10">
                  <c:v>0.40625</c:v>
                </c:pt>
                <c:pt idx="11">
                  <c:v>0.498471</c:v>
                </c:pt>
                <c:pt idx="12">
                  <c:v>0.63421799999999995</c:v>
                </c:pt>
              </c:numCache>
            </c:numRef>
          </c:val>
          <c:extLst>
            <c:ext xmlns:c16="http://schemas.microsoft.com/office/drawing/2014/chart" uri="{C3380CC4-5D6E-409C-BE32-E72D297353CC}">
              <c16:uniqueId val="{00000002-085C-4FEC-8D54-5CDAF7A044CE}"/>
            </c:ext>
          </c:extLst>
        </c:ser>
        <c:ser>
          <c:idx val="3"/>
          <c:order val="3"/>
          <c:tx>
            <c:strRef>
              <c:f>Sheet1!$E$1</c:f>
              <c:strCache>
                <c:ptCount val="1"/>
                <c:pt idx="0">
                  <c:v>stadium 4</c:v>
                </c:pt>
              </c:strCache>
            </c:strRef>
          </c:tx>
          <c:spPr>
            <a:solidFill>
              <a:srgbClr val="FF0000"/>
            </a:solidFill>
            <a:ln>
              <a:noFill/>
            </a:ln>
            <a:effectLst/>
          </c:spPr>
          <c:invertIfNegative val="0"/>
          <c:cat>
            <c:numRef>
              <c:f>Sheet1!$A$2:$A$14</c:f>
              <c:numCache>
                <c:formatCode>General</c:formatCode>
                <c:ptCount val="13"/>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numCache>
            </c:numRef>
          </c:cat>
          <c:val>
            <c:numRef>
              <c:f>Sheet1!$E$2:$E$14</c:f>
              <c:numCache>
                <c:formatCode>General</c:formatCode>
                <c:ptCount val="13"/>
                <c:pt idx="0">
                  <c:v>1.7391E-2</c:v>
                </c:pt>
                <c:pt idx="1">
                  <c:v>4.2682999999999999E-2</c:v>
                </c:pt>
                <c:pt idx="2">
                  <c:v>6.3584000000000002E-2</c:v>
                </c:pt>
                <c:pt idx="3">
                  <c:v>0.14878</c:v>
                </c:pt>
                <c:pt idx="4">
                  <c:v>0.29002299999999998</c:v>
                </c:pt>
                <c:pt idx="5">
                  <c:v>0.207459</c:v>
                </c:pt>
                <c:pt idx="6">
                  <c:v>0.159193</c:v>
                </c:pt>
                <c:pt idx="7">
                  <c:v>0.203233</c:v>
                </c:pt>
                <c:pt idx="8">
                  <c:v>0.29741400000000001</c:v>
                </c:pt>
                <c:pt idx="9">
                  <c:v>0.30454500000000001</c:v>
                </c:pt>
                <c:pt idx="10">
                  <c:v>0.36590400000000001</c:v>
                </c:pt>
                <c:pt idx="11">
                  <c:v>0.39511200000000002</c:v>
                </c:pt>
                <c:pt idx="12">
                  <c:v>0.64337299999999997</c:v>
                </c:pt>
              </c:numCache>
            </c:numRef>
          </c:val>
          <c:extLst>
            <c:ext xmlns:c16="http://schemas.microsoft.com/office/drawing/2014/chart" uri="{C3380CC4-5D6E-409C-BE32-E72D297353CC}">
              <c16:uniqueId val="{00000003-085C-4FEC-8D54-5CDAF7A044CE}"/>
            </c:ext>
          </c:extLst>
        </c:ser>
        <c:ser>
          <c:idx val="4"/>
          <c:order val="4"/>
          <c:tx>
            <c:strRef>
              <c:f>Sheet1!$F$1</c:f>
              <c:strCache>
                <c:ptCount val="1"/>
                <c:pt idx="0">
                  <c:v>neznámo</c:v>
                </c:pt>
              </c:strCache>
            </c:strRef>
          </c:tx>
          <c:spPr>
            <a:solidFill>
              <a:srgbClr val="7F7F7F"/>
            </a:solidFill>
            <a:ln>
              <a:noFill/>
            </a:ln>
            <a:effectLst/>
          </c:spPr>
          <c:invertIfNegative val="0"/>
          <c:cat>
            <c:numRef>
              <c:f>Sheet1!$A$2:$A$14</c:f>
              <c:numCache>
                <c:formatCode>General</c:formatCode>
                <c:ptCount val="13"/>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numCache>
            </c:numRef>
          </c:cat>
          <c:val>
            <c:numRef>
              <c:f>Sheet1!$F$2:$F$14</c:f>
              <c:numCache>
                <c:formatCode>General</c:formatCode>
                <c:ptCount val="13"/>
                <c:pt idx="0">
                  <c:v>4.4943999999999998E-2</c:v>
                </c:pt>
                <c:pt idx="1">
                  <c:v>6.7796999999999996E-2</c:v>
                </c:pt>
                <c:pt idx="2">
                  <c:v>0.104377</c:v>
                </c:pt>
                <c:pt idx="3">
                  <c:v>0.12811400000000001</c:v>
                </c:pt>
                <c:pt idx="4">
                  <c:v>0.14102600000000001</c:v>
                </c:pt>
                <c:pt idx="5">
                  <c:v>0.134021</c:v>
                </c:pt>
                <c:pt idx="6">
                  <c:v>0.224242</c:v>
                </c:pt>
                <c:pt idx="7">
                  <c:v>0.108392</c:v>
                </c:pt>
                <c:pt idx="8">
                  <c:v>0.108696</c:v>
                </c:pt>
                <c:pt idx="9">
                  <c:v>0.10236199999999999</c:v>
                </c:pt>
                <c:pt idx="10">
                  <c:v>0.15415000000000001</c:v>
                </c:pt>
                <c:pt idx="11">
                  <c:v>0.23897099999999999</c:v>
                </c:pt>
                <c:pt idx="12">
                  <c:v>0.43035299999999999</c:v>
                </c:pt>
              </c:numCache>
            </c:numRef>
          </c:val>
          <c:extLst>
            <c:ext xmlns:c16="http://schemas.microsoft.com/office/drawing/2014/chart" uri="{C3380CC4-5D6E-409C-BE32-E72D297353CC}">
              <c16:uniqueId val="{00000000-7B57-495A-9967-B79C6B98D9BD}"/>
            </c:ext>
          </c:extLst>
        </c:ser>
        <c:dLbls>
          <c:showLegendKey val="0"/>
          <c:showVal val="0"/>
          <c:showCatName val="0"/>
          <c:showSerName val="0"/>
          <c:showPercent val="0"/>
          <c:showBubbleSize val="0"/>
        </c:dLbls>
        <c:gapWidth val="50"/>
        <c:axId val="454197832"/>
        <c:axId val="573333936"/>
      </c:barChart>
      <c:catAx>
        <c:axId val="454197832"/>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a:t>Rok diagnózy</a:t>
                </a:r>
                <a:r>
                  <a:rPr lang="cs-CZ" baseline="0"/>
                  <a:t> dle NOR</a:t>
                </a:r>
                <a:endParaRPr lang="cs-CZ"/>
              </a:p>
            </c:rich>
          </c:tx>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73333936"/>
        <c:crosses val="autoZero"/>
        <c:auto val="1"/>
        <c:lblAlgn val="ctr"/>
        <c:lblOffset val="100"/>
        <c:noMultiLvlLbl val="0"/>
      </c:catAx>
      <c:valAx>
        <c:axId val="573333936"/>
        <c:scaling>
          <c:orientation val="minMax"/>
          <c:max val="1"/>
          <c:min val="0"/>
        </c:scaling>
        <c:delete val="0"/>
        <c:axPos val="l"/>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541978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250361500761521"/>
          <c:y val="0.10741931645121987"/>
          <c:w val="0.86246143004170095"/>
          <c:h val="0.56364001425091748"/>
        </c:manualLayout>
      </c:layout>
      <c:barChart>
        <c:barDir val="col"/>
        <c:grouping val="clustered"/>
        <c:varyColors val="0"/>
        <c:ser>
          <c:idx val="0"/>
          <c:order val="0"/>
          <c:tx>
            <c:strRef>
              <c:f>Sheet1!$B$1</c:f>
              <c:strCache>
                <c:ptCount val="1"/>
                <c:pt idx="0">
                  <c:v>stadium 1</c:v>
                </c:pt>
              </c:strCache>
            </c:strRef>
          </c:tx>
          <c:spPr>
            <a:solidFill>
              <a:srgbClr val="00B0F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Sheet1!$B$2:$B$16</c:f>
              <c:numCache>
                <c:formatCode>General</c:formatCode>
                <c:ptCount val="15"/>
                <c:pt idx="0">
                  <c:v>0.57438299999999998</c:v>
                </c:pt>
                <c:pt idx="1">
                  <c:v>0.67390300000000003</c:v>
                </c:pt>
                <c:pt idx="2">
                  <c:v>0.54403900000000005</c:v>
                </c:pt>
                <c:pt idx="3">
                  <c:v>0.59253100000000003</c:v>
                </c:pt>
                <c:pt idx="4">
                  <c:v>0.55918000000000001</c:v>
                </c:pt>
                <c:pt idx="5">
                  <c:v>0.36980299999999999</c:v>
                </c:pt>
                <c:pt idx="6">
                  <c:v>0.41133799999999998</c:v>
                </c:pt>
                <c:pt idx="7">
                  <c:v>0.40198899999999999</c:v>
                </c:pt>
                <c:pt idx="8">
                  <c:v>0.45112099999999999</c:v>
                </c:pt>
                <c:pt idx="9">
                  <c:v>0.60021599999999997</c:v>
                </c:pt>
                <c:pt idx="10">
                  <c:v>0.79184500000000002</c:v>
                </c:pt>
                <c:pt idx="11">
                  <c:v>0.63078400000000001</c:v>
                </c:pt>
                <c:pt idx="12">
                  <c:v>0.66234999999999999</c:v>
                </c:pt>
                <c:pt idx="13">
                  <c:v>0.57584000000000002</c:v>
                </c:pt>
                <c:pt idx="14">
                  <c:v>0.58333299999999999</c:v>
                </c:pt>
              </c:numCache>
            </c:numRef>
          </c:val>
          <c:extLst>
            <c:ext xmlns:c16="http://schemas.microsoft.com/office/drawing/2014/chart" uri="{C3380CC4-5D6E-409C-BE32-E72D297353CC}">
              <c16:uniqueId val="{00000000-D709-4269-873C-D1E61A899427}"/>
            </c:ext>
          </c:extLst>
        </c:ser>
        <c:ser>
          <c:idx val="1"/>
          <c:order val="1"/>
          <c:tx>
            <c:strRef>
              <c:f>Sheet1!$C$1</c:f>
              <c:strCache>
                <c:ptCount val="1"/>
                <c:pt idx="0">
                  <c:v>stadium 2</c:v>
                </c:pt>
              </c:strCache>
            </c:strRef>
          </c:tx>
          <c:spPr>
            <a:solidFill>
              <a:srgbClr val="92D05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Sheet1!$C$2:$C$16</c:f>
              <c:numCache>
                <c:formatCode>General</c:formatCode>
                <c:ptCount val="15"/>
                <c:pt idx="0">
                  <c:v>0.66670099999999999</c:v>
                </c:pt>
                <c:pt idx="1">
                  <c:v>0.77120100000000003</c:v>
                </c:pt>
                <c:pt idx="2">
                  <c:v>0.63096200000000002</c:v>
                </c:pt>
                <c:pt idx="3">
                  <c:v>0.73605900000000002</c:v>
                </c:pt>
                <c:pt idx="4">
                  <c:v>0.73921999999999999</c:v>
                </c:pt>
                <c:pt idx="5">
                  <c:v>0.44583299999999998</c:v>
                </c:pt>
                <c:pt idx="6">
                  <c:v>0.44359900000000002</c:v>
                </c:pt>
                <c:pt idx="7">
                  <c:v>0.51133499999999998</c:v>
                </c:pt>
                <c:pt idx="8">
                  <c:v>0.55019300000000004</c:v>
                </c:pt>
                <c:pt idx="9">
                  <c:v>0.76033099999999998</c:v>
                </c:pt>
                <c:pt idx="10">
                  <c:v>0.80651700000000004</c:v>
                </c:pt>
                <c:pt idx="11">
                  <c:v>0.67633699999999997</c:v>
                </c:pt>
                <c:pt idx="12">
                  <c:v>0.70758100000000002</c:v>
                </c:pt>
                <c:pt idx="13">
                  <c:v>0.702847</c:v>
                </c:pt>
                <c:pt idx="14">
                  <c:v>0.70632700000000004</c:v>
                </c:pt>
              </c:numCache>
            </c:numRef>
          </c:val>
          <c:extLst>
            <c:ext xmlns:c16="http://schemas.microsoft.com/office/drawing/2014/chart" uri="{C3380CC4-5D6E-409C-BE32-E72D297353CC}">
              <c16:uniqueId val="{00000001-D709-4269-873C-D1E61A899427}"/>
            </c:ext>
          </c:extLst>
        </c:ser>
        <c:ser>
          <c:idx val="2"/>
          <c:order val="2"/>
          <c:tx>
            <c:strRef>
              <c:f>Sheet1!$D$1</c:f>
              <c:strCache>
                <c:ptCount val="1"/>
                <c:pt idx="0">
                  <c:v>stadium 3</c:v>
                </c:pt>
              </c:strCache>
            </c:strRef>
          </c:tx>
          <c:spPr>
            <a:solidFill>
              <a:srgbClr val="FFC00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Sheet1!$D$2:$D$16</c:f>
              <c:numCache>
                <c:formatCode>General</c:formatCode>
                <c:ptCount val="15"/>
                <c:pt idx="0">
                  <c:v>0.70780500000000002</c:v>
                </c:pt>
                <c:pt idx="1">
                  <c:v>0.81991099999999995</c:v>
                </c:pt>
                <c:pt idx="2">
                  <c:v>0.68164100000000005</c:v>
                </c:pt>
                <c:pt idx="3">
                  <c:v>0.76666699999999999</c:v>
                </c:pt>
                <c:pt idx="4">
                  <c:v>0.76821200000000001</c:v>
                </c:pt>
                <c:pt idx="5">
                  <c:v>0.51914899999999997</c:v>
                </c:pt>
                <c:pt idx="6">
                  <c:v>0.488178</c:v>
                </c:pt>
                <c:pt idx="7">
                  <c:v>0.498471</c:v>
                </c:pt>
                <c:pt idx="8">
                  <c:v>0.62248999999999999</c:v>
                </c:pt>
                <c:pt idx="9">
                  <c:v>0.77777799999999997</c:v>
                </c:pt>
                <c:pt idx="10">
                  <c:v>0.82891599999999999</c:v>
                </c:pt>
                <c:pt idx="11">
                  <c:v>0.72858699999999998</c:v>
                </c:pt>
                <c:pt idx="12">
                  <c:v>0.81759700000000002</c:v>
                </c:pt>
                <c:pt idx="13">
                  <c:v>0.71762199999999998</c:v>
                </c:pt>
                <c:pt idx="14">
                  <c:v>0.75</c:v>
                </c:pt>
              </c:numCache>
            </c:numRef>
          </c:val>
          <c:extLst>
            <c:ext xmlns:c16="http://schemas.microsoft.com/office/drawing/2014/chart" uri="{C3380CC4-5D6E-409C-BE32-E72D297353CC}">
              <c16:uniqueId val="{00000002-D709-4269-873C-D1E61A899427}"/>
            </c:ext>
          </c:extLst>
        </c:ser>
        <c:ser>
          <c:idx val="3"/>
          <c:order val="3"/>
          <c:tx>
            <c:strRef>
              <c:f>Sheet1!$E$1</c:f>
              <c:strCache>
                <c:ptCount val="1"/>
                <c:pt idx="0">
                  <c:v>stadium 4</c:v>
                </c:pt>
              </c:strCache>
            </c:strRef>
          </c:tx>
          <c:spPr>
            <a:solidFill>
              <a:srgbClr val="FF000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Sheet1!$E$2:$E$16</c:f>
              <c:numCache>
                <c:formatCode>General</c:formatCode>
                <c:ptCount val="15"/>
                <c:pt idx="0">
                  <c:v>0.60386799999999996</c:v>
                </c:pt>
                <c:pt idx="1">
                  <c:v>0.70592900000000003</c:v>
                </c:pt>
                <c:pt idx="2">
                  <c:v>0.60827299999999995</c:v>
                </c:pt>
                <c:pt idx="3">
                  <c:v>0.67337499999999995</c:v>
                </c:pt>
                <c:pt idx="4">
                  <c:v>0.72631599999999996</c:v>
                </c:pt>
                <c:pt idx="5">
                  <c:v>0.51624499999999995</c:v>
                </c:pt>
                <c:pt idx="6">
                  <c:v>0.36829600000000001</c:v>
                </c:pt>
                <c:pt idx="7">
                  <c:v>0.39511200000000002</c:v>
                </c:pt>
                <c:pt idx="8">
                  <c:v>0.61016899999999996</c:v>
                </c:pt>
                <c:pt idx="9">
                  <c:v>0.66112300000000002</c:v>
                </c:pt>
                <c:pt idx="10">
                  <c:v>0.74329500000000004</c:v>
                </c:pt>
                <c:pt idx="11">
                  <c:v>0.56548699999999996</c:v>
                </c:pt>
                <c:pt idx="12">
                  <c:v>0.67296500000000004</c:v>
                </c:pt>
                <c:pt idx="13">
                  <c:v>0.49532700000000002</c:v>
                </c:pt>
                <c:pt idx="14">
                  <c:v>0.63531499999999996</c:v>
                </c:pt>
              </c:numCache>
            </c:numRef>
          </c:val>
          <c:extLst>
            <c:ext xmlns:c16="http://schemas.microsoft.com/office/drawing/2014/chart" uri="{C3380CC4-5D6E-409C-BE32-E72D297353CC}">
              <c16:uniqueId val="{00000003-D709-4269-873C-D1E61A899427}"/>
            </c:ext>
          </c:extLst>
        </c:ser>
        <c:ser>
          <c:idx val="4"/>
          <c:order val="4"/>
          <c:tx>
            <c:strRef>
              <c:f>Sheet1!$F$1</c:f>
              <c:strCache>
                <c:ptCount val="1"/>
                <c:pt idx="0">
                  <c:v>neznámo</c:v>
                </c:pt>
              </c:strCache>
            </c:strRef>
          </c:tx>
          <c:spPr>
            <a:solidFill>
              <a:srgbClr val="7F7F7F"/>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Sheet1!$F$2:$F$16</c:f>
              <c:numCache>
                <c:formatCode>General</c:formatCode>
                <c:ptCount val="15"/>
                <c:pt idx="0">
                  <c:v>0.43465700000000002</c:v>
                </c:pt>
                <c:pt idx="1">
                  <c:v>0.52086299999999996</c:v>
                </c:pt>
                <c:pt idx="2">
                  <c:v>0.44810100000000003</c:v>
                </c:pt>
                <c:pt idx="3">
                  <c:v>0.52298900000000004</c:v>
                </c:pt>
                <c:pt idx="4">
                  <c:v>0.47257399999999999</c:v>
                </c:pt>
                <c:pt idx="5">
                  <c:v>0.37869799999999998</c:v>
                </c:pt>
                <c:pt idx="6">
                  <c:v>0.25705299999999998</c:v>
                </c:pt>
                <c:pt idx="7">
                  <c:v>0.23897099999999999</c:v>
                </c:pt>
                <c:pt idx="8">
                  <c:v>0.38362099999999999</c:v>
                </c:pt>
                <c:pt idx="9">
                  <c:v>0.46202500000000002</c:v>
                </c:pt>
                <c:pt idx="10">
                  <c:v>0.56451600000000002</c:v>
                </c:pt>
                <c:pt idx="11">
                  <c:v>0.40088099999999999</c:v>
                </c:pt>
                <c:pt idx="12">
                  <c:v>0.38870399999999999</c:v>
                </c:pt>
                <c:pt idx="13">
                  <c:v>0.35463299999999998</c:v>
                </c:pt>
                <c:pt idx="14">
                  <c:v>0.48096899999999998</c:v>
                </c:pt>
              </c:numCache>
            </c:numRef>
          </c:val>
          <c:extLst>
            <c:ext xmlns:c16="http://schemas.microsoft.com/office/drawing/2014/chart" uri="{C3380CC4-5D6E-409C-BE32-E72D297353CC}">
              <c16:uniqueId val="{00000005-D709-4269-873C-D1E61A899427}"/>
            </c:ext>
          </c:extLst>
        </c:ser>
        <c:dLbls>
          <c:showLegendKey val="0"/>
          <c:showVal val="0"/>
          <c:showCatName val="0"/>
          <c:showSerName val="0"/>
          <c:showPercent val="0"/>
          <c:showBubbleSize val="0"/>
        </c:dLbls>
        <c:gapWidth val="50"/>
        <c:axId val="454197832"/>
        <c:axId val="573333936"/>
      </c:barChart>
      <c:catAx>
        <c:axId val="454197832"/>
        <c:scaling>
          <c:orientation val="minMax"/>
        </c:scaling>
        <c:delete val="0"/>
        <c:axPos val="b"/>
        <c:numFmt formatCode="General" sourceLinked="1"/>
        <c:majorTickMark val="out"/>
        <c:minorTickMark val="none"/>
        <c:tickLblPos val="nextTo"/>
        <c:spPr>
          <a:noFill/>
          <a:ln w="9525" cap="flat" cmpd="sng" algn="ctr">
            <a:solidFill>
              <a:sysClr val="windowText" lastClr="000000"/>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73333936"/>
        <c:crosses val="autoZero"/>
        <c:auto val="1"/>
        <c:lblAlgn val="ctr"/>
        <c:lblOffset val="50"/>
        <c:noMultiLvlLbl val="0"/>
      </c:catAx>
      <c:valAx>
        <c:axId val="573333936"/>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541978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250361500761521"/>
          <c:y val="0.10741931645121987"/>
          <c:w val="0.86246143004170095"/>
          <c:h val="0.56364001425091748"/>
        </c:manualLayout>
      </c:layout>
      <c:barChart>
        <c:barDir val="col"/>
        <c:grouping val="clustered"/>
        <c:varyColors val="0"/>
        <c:ser>
          <c:idx val="0"/>
          <c:order val="0"/>
          <c:tx>
            <c:strRef>
              <c:f>Sheet1!$B$1</c:f>
              <c:strCache>
                <c:ptCount val="1"/>
                <c:pt idx="0">
                  <c:v>stadium 1</c:v>
                </c:pt>
              </c:strCache>
            </c:strRef>
          </c:tx>
          <c:spPr>
            <a:solidFill>
              <a:srgbClr val="00B0F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Sheet1!$B$2:$B$16</c:f>
              <c:numCache>
                <c:formatCode>General</c:formatCode>
                <c:ptCount val="15"/>
                <c:pt idx="0">
                  <c:v>0.63404433291509832</c:v>
                </c:pt>
                <c:pt idx="1">
                  <c:v>0.74265505984766045</c:v>
                </c:pt>
                <c:pt idx="2">
                  <c:v>0.62882882882882885</c:v>
                </c:pt>
                <c:pt idx="3">
                  <c:v>0.62248322147651003</c:v>
                </c:pt>
                <c:pt idx="4">
                  <c:v>0.60948081264108356</c:v>
                </c:pt>
                <c:pt idx="5">
                  <c:v>0.52037617554858939</c:v>
                </c:pt>
                <c:pt idx="6">
                  <c:v>0.41368584758942456</c:v>
                </c:pt>
                <c:pt idx="7">
                  <c:v>0.48158253751705321</c:v>
                </c:pt>
                <c:pt idx="8">
                  <c:v>0.50709555345316937</c:v>
                </c:pt>
                <c:pt idx="9">
                  <c:v>0.65040650406504064</c:v>
                </c:pt>
                <c:pt idx="10">
                  <c:v>0.78320610687022896</c:v>
                </c:pt>
                <c:pt idx="11">
                  <c:v>0.65758091993185686</c:v>
                </c:pt>
                <c:pt idx="12">
                  <c:v>0.69647058823529406</c:v>
                </c:pt>
                <c:pt idx="13">
                  <c:v>0.66090909090909089</c:v>
                </c:pt>
                <c:pt idx="14">
                  <c:v>0.70781352593565328</c:v>
                </c:pt>
              </c:numCache>
            </c:numRef>
          </c:val>
          <c:extLst>
            <c:ext xmlns:c16="http://schemas.microsoft.com/office/drawing/2014/chart" uri="{C3380CC4-5D6E-409C-BE32-E72D297353CC}">
              <c16:uniqueId val="{00000000-D709-4269-873C-D1E61A899427}"/>
            </c:ext>
          </c:extLst>
        </c:ser>
        <c:ser>
          <c:idx val="1"/>
          <c:order val="1"/>
          <c:tx>
            <c:strRef>
              <c:f>Sheet1!$C$1</c:f>
              <c:strCache>
                <c:ptCount val="1"/>
                <c:pt idx="0">
                  <c:v>stadium 2</c:v>
                </c:pt>
              </c:strCache>
            </c:strRef>
          </c:tx>
          <c:spPr>
            <a:solidFill>
              <a:srgbClr val="92D05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Sheet1!$C$2:$C$16</c:f>
              <c:numCache>
                <c:formatCode>General</c:formatCode>
                <c:ptCount val="15"/>
                <c:pt idx="0">
                  <c:v>0.72149819296900664</c:v>
                </c:pt>
                <c:pt idx="1">
                  <c:v>0.82286302780638521</c:v>
                </c:pt>
                <c:pt idx="2">
                  <c:v>0.68324125230202581</c:v>
                </c:pt>
                <c:pt idx="3">
                  <c:v>0.75855130784708247</c:v>
                </c:pt>
                <c:pt idx="4">
                  <c:v>0.82066276803118909</c:v>
                </c:pt>
                <c:pt idx="5">
                  <c:v>0.54621848739495793</c:v>
                </c:pt>
                <c:pt idx="6">
                  <c:v>0.4431977559607293</c:v>
                </c:pt>
                <c:pt idx="7">
                  <c:v>0.60368663594470051</c:v>
                </c:pt>
                <c:pt idx="8">
                  <c:v>0.6380368098159509</c:v>
                </c:pt>
                <c:pt idx="9">
                  <c:v>0.71810699588477367</c:v>
                </c:pt>
                <c:pt idx="10">
                  <c:v>0.83544303797468356</c:v>
                </c:pt>
                <c:pt idx="11">
                  <c:v>0.69222903885480569</c:v>
                </c:pt>
                <c:pt idx="12">
                  <c:v>0.81663113006396593</c:v>
                </c:pt>
                <c:pt idx="13">
                  <c:v>0.84008097165991902</c:v>
                </c:pt>
                <c:pt idx="14">
                  <c:v>0.78991596638655459</c:v>
                </c:pt>
              </c:numCache>
            </c:numRef>
          </c:val>
          <c:extLst>
            <c:ext xmlns:c16="http://schemas.microsoft.com/office/drawing/2014/chart" uri="{C3380CC4-5D6E-409C-BE32-E72D297353CC}">
              <c16:uniqueId val="{00000001-D709-4269-873C-D1E61A899427}"/>
            </c:ext>
          </c:extLst>
        </c:ser>
        <c:ser>
          <c:idx val="2"/>
          <c:order val="2"/>
          <c:tx>
            <c:strRef>
              <c:f>Sheet1!$D$1</c:f>
              <c:strCache>
                <c:ptCount val="1"/>
                <c:pt idx="0">
                  <c:v>stadium 3</c:v>
                </c:pt>
              </c:strCache>
            </c:strRef>
          </c:tx>
          <c:spPr>
            <a:solidFill>
              <a:srgbClr val="FFC00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Sheet1!$D$2:$D$16</c:f>
              <c:numCache>
                <c:formatCode>General</c:formatCode>
                <c:ptCount val="15"/>
                <c:pt idx="0">
                  <c:v>0.75809572958327953</c:v>
                </c:pt>
                <c:pt idx="1">
                  <c:v>0.86330049261083741</c:v>
                </c:pt>
                <c:pt idx="2">
                  <c:v>0.74386339381003197</c:v>
                </c:pt>
                <c:pt idx="3">
                  <c:v>0.875</c:v>
                </c:pt>
                <c:pt idx="4">
                  <c:v>0.83333333333333337</c:v>
                </c:pt>
                <c:pt idx="5">
                  <c:v>0.63876651982378851</c:v>
                </c:pt>
                <c:pt idx="6">
                  <c:v>0.53500000000000003</c:v>
                </c:pt>
                <c:pt idx="7">
                  <c:v>0.63235294117647056</c:v>
                </c:pt>
                <c:pt idx="8">
                  <c:v>0.68812877263581484</c:v>
                </c:pt>
                <c:pt idx="9">
                  <c:v>0.82115869017632237</c:v>
                </c:pt>
                <c:pt idx="10">
                  <c:v>0.8607242339832869</c:v>
                </c:pt>
                <c:pt idx="11">
                  <c:v>0.70603015075376885</c:v>
                </c:pt>
                <c:pt idx="12">
                  <c:v>0.77830188679245282</c:v>
                </c:pt>
                <c:pt idx="13">
                  <c:v>0.80148883374689828</c:v>
                </c:pt>
                <c:pt idx="14">
                  <c:v>0.8075471698113208</c:v>
                </c:pt>
              </c:numCache>
            </c:numRef>
          </c:val>
          <c:extLst>
            <c:ext xmlns:c16="http://schemas.microsoft.com/office/drawing/2014/chart" uri="{C3380CC4-5D6E-409C-BE32-E72D297353CC}">
              <c16:uniqueId val="{00000002-D709-4269-873C-D1E61A899427}"/>
            </c:ext>
          </c:extLst>
        </c:ser>
        <c:ser>
          <c:idx val="3"/>
          <c:order val="3"/>
          <c:tx>
            <c:strRef>
              <c:f>Sheet1!$E$1</c:f>
              <c:strCache>
                <c:ptCount val="1"/>
                <c:pt idx="0">
                  <c:v>stadium 4</c:v>
                </c:pt>
              </c:strCache>
            </c:strRef>
          </c:tx>
          <c:spPr>
            <a:solidFill>
              <a:srgbClr val="FF0000"/>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Sheet1!$E$2:$E$16</c:f>
              <c:numCache>
                <c:formatCode>General</c:formatCode>
                <c:ptCount val="15"/>
                <c:pt idx="0">
                  <c:v>0.66927744070601214</c:v>
                </c:pt>
                <c:pt idx="1">
                  <c:v>0.7429406037000974</c:v>
                </c:pt>
                <c:pt idx="2">
                  <c:v>0.65167464114832541</c:v>
                </c:pt>
                <c:pt idx="3">
                  <c:v>0.75406871609403259</c:v>
                </c:pt>
                <c:pt idx="4">
                  <c:v>0.71794871794871795</c:v>
                </c:pt>
                <c:pt idx="5">
                  <c:v>0.60098522167487689</c:v>
                </c:pt>
                <c:pt idx="6">
                  <c:v>0.42231638418079098</c:v>
                </c:pt>
                <c:pt idx="7">
                  <c:v>0.64268585131894485</c:v>
                </c:pt>
                <c:pt idx="8">
                  <c:v>0.67314487632508835</c:v>
                </c:pt>
                <c:pt idx="9">
                  <c:v>0.72359550561797747</c:v>
                </c:pt>
                <c:pt idx="10">
                  <c:v>0.80259740259740264</c:v>
                </c:pt>
                <c:pt idx="11">
                  <c:v>0.63157894736842102</c:v>
                </c:pt>
                <c:pt idx="12">
                  <c:v>0.71080139372822304</c:v>
                </c:pt>
                <c:pt idx="13">
                  <c:v>0.59915611814345993</c:v>
                </c:pt>
                <c:pt idx="14">
                  <c:v>0.70478413068844803</c:v>
                </c:pt>
              </c:numCache>
            </c:numRef>
          </c:val>
          <c:extLst>
            <c:ext xmlns:c16="http://schemas.microsoft.com/office/drawing/2014/chart" uri="{C3380CC4-5D6E-409C-BE32-E72D297353CC}">
              <c16:uniqueId val="{00000003-D709-4269-873C-D1E61A899427}"/>
            </c:ext>
          </c:extLst>
        </c:ser>
        <c:ser>
          <c:idx val="4"/>
          <c:order val="4"/>
          <c:tx>
            <c:strRef>
              <c:f>Sheet1!$F$1</c:f>
              <c:strCache>
                <c:ptCount val="1"/>
                <c:pt idx="0">
                  <c:v>neznámo</c:v>
                </c:pt>
              </c:strCache>
            </c:strRef>
          </c:tx>
          <c:spPr>
            <a:solidFill>
              <a:srgbClr val="7F7F7F"/>
            </a:solidFill>
            <a:ln>
              <a:noFill/>
            </a:ln>
            <a:effectLst/>
          </c:spPr>
          <c:invertIfNegative val="0"/>
          <c:cat>
            <c:strRef>
              <c:f>Sheet1!$A$2:$A$16</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Sheet1!$F$2:$F$16</c:f>
              <c:numCache>
                <c:formatCode>General</c:formatCode>
                <c:ptCount val="15"/>
                <c:pt idx="0">
                  <c:v>0.57552858560415232</c:v>
                </c:pt>
                <c:pt idx="1">
                  <c:v>0.64727954971857415</c:v>
                </c:pt>
                <c:pt idx="2">
                  <c:v>0.54279523293607801</c:v>
                </c:pt>
                <c:pt idx="3">
                  <c:v>0.67747163695299839</c:v>
                </c:pt>
                <c:pt idx="4">
                  <c:v>0.55280898876404494</c:v>
                </c:pt>
                <c:pt idx="5">
                  <c:v>0.46507352941176472</c:v>
                </c:pt>
                <c:pt idx="6">
                  <c:v>0.36633663366336633</c:v>
                </c:pt>
                <c:pt idx="7">
                  <c:v>0.4282744282744283</c:v>
                </c:pt>
                <c:pt idx="8">
                  <c:v>0.40512820512820513</c:v>
                </c:pt>
                <c:pt idx="9">
                  <c:v>0.56622998544395919</c:v>
                </c:pt>
                <c:pt idx="10">
                  <c:v>0.78228388473852717</c:v>
                </c:pt>
                <c:pt idx="11">
                  <c:v>0.57101024890190333</c:v>
                </c:pt>
                <c:pt idx="12">
                  <c:v>0.49830508474576274</c:v>
                </c:pt>
                <c:pt idx="13">
                  <c:v>0.56035767511177348</c:v>
                </c:pt>
                <c:pt idx="14">
                  <c:v>0.58890086206896552</c:v>
                </c:pt>
              </c:numCache>
            </c:numRef>
          </c:val>
          <c:extLst>
            <c:ext xmlns:c16="http://schemas.microsoft.com/office/drawing/2014/chart" uri="{C3380CC4-5D6E-409C-BE32-E72D297353CC}">
              <c16:uniqueId val="{00000005-D709-4269-873C-D1E61A899427}"/>
            </c:ext>
          </c:extLst>
        </c:ser>
        <c:dLbls>
          <c:showLegendKey val="0"/>
          <c:showVal val="0"/>
          <c:showCatName val="0"/>
          <c:showSerName val="0"/>
          <c:showPercent val="0"/>
          <c:showBubbleSize val="0"/>
        </c:dLbls>
        <c:gapWidth val="50"/>
        <c:axId val="454197832"/>
        <c:axId val="573333936"/>
      </c:barChart>
      <c:catAx>
        <c:axId val="454197832"/>
        <c:scaling>
          <c:orientation val="minMax"/>
        </c:scaling>
        <c:delete val="0"/>
        <c:axPos val="b"/>
        <c:numFmt formatCode="General" sourceLinked="1"/>
        <c:majorTickMark val="out"/>
        <c:minorTickMark val="none"/>
        <c:tickLblPos val="nextTo"/>
        <c:spPr>
          <a:noFill/>
          <a:ln w="9525" cap="flat" cmpd="sng" algn="ctr">
            <a:solidFill>
              <a:sysClr val="windowText" lastClr="000000"/>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73333936"/>
        <c:crosses val="autoZero"/>
        <c:auto val="1"/>
        <c:lblAlgn val="ctr"/>
        <c:lblOffset val="50"/>
        <c:noMultiLvlLbl val="0"/>
      </c:catAx>
      <c:valAx>
        <c:axId val="573333936"/>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541978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a:solidFill>
                  <a:schemeClr val="tx1"/>
                </a:solidFill>
              </a:rPr>
              <a:t>Počet onkologických </a:t>
            </a:r>
            <a:r>
              <a:rPr lang="cs-CZ" b="1" baseline="0">
                <a:solidFill>
                  <a:schemeClr val="tx1"/>
                </a:solidFill>
              </a:rPr>
              <a:t>hospitalizačních případů v Liberecké nemocnici</a:t>
            </a:r>
            <a:endParaRPr lang="cs-CZ" b="1">
              <a:solidFill>
                <a:schemeClr val="tx1"/>
              </a:solidFill>
            </a:endParaRPr>
          </a:p>
        </c:rich>
      </c:tx>
      <c:layout>
        <c:manualLayout>
          <c:xMode val="edge"/>
          <c:yMode val="edge"/>
          <c:x val="0.19913230561244138"/>
          <c:y val="1.1966226221600942E-2"/>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8.5936192641365677E-2"/>
          <c:y val="0.11581563932047038"/>
          <c:w val="0.90226286634129182"/>
          <c:h val="0.67271087850442512"/>
        </c:manualLayout>
      </c:layout>
      <c:barChart>
        <c:barDir val="col"/>
        <c:grouping val="stacked"/>
        <c:varyColors val="0"/>
        <c:ser>
          <c:idx val="0"/>
          <c:order val="0"/>
          <c:tx>
            <c:strRef>
              <c:f>List1!$B$1</c:f>
              <c:strCache>
                <c:ptCount val="1"/>
                <c:pt idx="0">
                  <c:v>Bez operace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List1!$B$2:$B$11</c:f>
              <c:numCache>
                <c:formatCode>General</c:formatCode>
                <c:ptCount val="10"/>
                <c:pt idx="0">
                  <c:v>533</c:v>
                </c:pt>
                <c:pt idx="1">
                  <c:v>424</c:v>
                </c:pt>
                <c:pt idx="2">
                  <c:v>359</c:v>
                </c:pt>
                <c:pt idx="3">
                  <c:v>416</c:v>
                </c:pt>
                <c:pt idx="4">
                  <c:v>365</c:v>
                </c:pt>
                <c:pt idx="5">
                  <c:v>309</c:v>
                </c:pt>
                <c:pt idx="6">
                  <c:v>1262</c:v>
                </c:pt>
                <c:pt idx="7">
                  <c:v>1311</c:v>
                </c:pt>
                <c:pt idx="8">
                  <c:v>1244</c:v>
                </c:pt>
                <c:pt idx="9">
                  <c:v>1284</c:v>
                </c:pt>
              </c:numCache>
            </c:numRef>
          </c:val>
          <c:extLst>
            <c:ext xmlns:c16="http://schemas.microsoft.com/office/drawing/2014/chart" uri="{C3380CC4-5D6E-409C-BE32-E72D297353CC}">
              <c16:uniqueId val="{00000000-4E67-4C95-AFA3-906F7BC66D60}"/>
            </c:ext>
          </c:extLst>
        </c:ser>
        <c:ser>
          <c:idx val="1"/>
          <c:order val="1"/>
          <c:tx>
            <c:strRef>
              <c:f>List1!$C$1</c:f>
              <c:strCache>
                <c:ptCount val="1"/>
                <c:pt idx="0">
                  <c:v>S operací</c:v>
                </c:pt>
              </c:strCache>
            </c:strRef>
          </c:tx>
          <c:spPr>
            <a:solidFill>
              <a:srgbClr val="D7144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List1!$C$2:$C$11</c:f>
              <c:numCache>
                <c:formatCode>General</c:formatCode>
                <c:ptCount val="10"/>
                <c:pt idx="0">
                  <c:v>795</c:v>
                </c:pt>
                <c:pt idx="1">
                  <c:v>782</c:v>
                </c:pt>
                <c:pt idx="2">
                  <c:v>901</c:v>
                </c:pt>
                <c:pt idx="3">
                  <c:v>903</c:v>
                </c:pt>
                <c:pt idx="4">
                  <c:v>906</c:v>
                </c:pt>
                <c:pt idx="5">
                  <c:v>796</c:v>
                </c:pt>
                <c:pt idx="6">
                  <c:v>749</c:v>
                </c:pt>
                <c:pt idx="7">
                  <c:v>787</c:v>
                </c:pt>
                <c:pt idx="8">
                  <c:v>939</c:v>
                </c:pt>
                <c:pt idx="9">
                  <c:v>1082</c:v>
                </c:pt>
              </c:numCache>
            </c:numRef>
          </c:val>
          <c:extLst>
            <c:ext xmlns:c16="http://schemas.microsoft.com/office/drawing/2014/chart" uri="{C3380CC4-5D6E-409C-BE32-E72D297353CC}">
              <c16:uniqueId val="{00000001-4E67-4C95-AFA3-906F7BC66D60}"/>
            </c:ext>
          </c:extLst>
        </c:ser>
        <c:dLbls>
          <c:showLegendKey val="0"/>
          <c:showVal val="0"/>
          <c:showCatName val="0"/>
          <c:showSerName val="0"/>
          <c:showPercent val="0"/>
          <c:showBubbleSize val="0"/>
        </c:dLbls>
        <c:gapWidth val="40"/>
        <c:overlap val="100"/>
        <c:axId val="1224577695"/>
        <c:axId val="1224590655"/>
      </c:barChart>
      <c:lineChart>
        <c:grouping val="standard"/>
        <c:varyColors val="0"/>
        <c:ser>
          <c:idx val="2"/>
          <c:order val="2"/>
          <c:tx>
            <c:strRef>
              <c:f>List1!$D$1</c:f>
              <c:strCache>
                <c:ptCount val="1"/>
                <c:pt idx="0">
                  <c:v>Celkem</c:v>
                </c:pt>
              </c:strCache>
            </c:strRef>
          </c:tx>
          <c:spPr>
            <a:ln w="41275" cap="rnd">
              <a:solidFill>
                <a:schemeClr val="tx1"/>
              </a:solidFill>
              <a:round/>
            </a:ln>
            <a:effectLst/>
          </c:spPr>
          <c:marker>
            <c:symbol val="circle"/>
            <c:size val="5"/>
            <c:spPr>
              <a:solidFill>
                <a:schemeClr val="bg1"/>
              </a:solidFill>
              <a:ln w="9525">
                <a:solidFill>
                  <a:schemeClr val="accent3"/>
                </a:solidFill>
              </a:ln>
              <a:effectLst/>
            </c:spPr>
          </c:marker>
          <c:dPt>
            <c:idx val="9"/>
            <c:marker>
              <c:symbol val="circle"/>
              <c:size val="5"/>
              <c:spPr>
                <a:solidFill>
                  <a:schemeClr val="bg1">
                    <a:alpha val="99000"/>
                  </a:schemeClr>
                </a:solidFill>
                <a:ln w="9525">
                  <a:solidFill>
                    <a:schemeClr val="tx1"/>
                  </a:solidFill>
                </a:ln>
                <a:effectLst/>
              </c:spPr>
            </c:marker>
            <c:bubble3D val="0"/>
            <c:extLst>
              <c:ext xmlns:c16="http://schemas.microsoft.com/office/drawing/2014/chart" uri="{C3380CC4-5D6E-409C-BE32-E72D297353CC}">
                <c16:uniqueId val="{00000003-4E67-4C95-AFA3-906F7BC66D60}"/>
              </c:ext>
            </c:extLst>
          </c:dPt>
          <c:dLbls>
            <c:dLbl>
              <c:idx val="5"/>
              <c:layout>
                <c:manualLayout>
                  <c:x val="-3.7840811303291026E-2"/>
                  <c:y val="-6.59218460325458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82D-4E16-8990-5266E6B2C62F}"/>
                </c:ext>
              </c:extLst>
            </c:dLbl>
            <c:dLbl>
              <c:idx val="6"/>
              <c:layout>
                <c:manualLayout>
                  <c:x val="-3.9986436942807999E-2"/>
                  <c:y val="-5.39556198109449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A41-4E8E-A3C5-6172D741C0FB}"/>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List1!$D$2:$D$11</c:f>
              <c:numCache>
                <c:formatCode>General</c:formatCode>
                <c:ptCount val="10"/>
                <c:pt idx="0">
                  <c:v>1328</c:v>
                </c:pt>
                <c:pt idx="1">
                  <c:v>1206</c:v>
                </c:pt>
                <c:pt idx="2">
                  <c:v>1260</c:v>
                </c:pt>
                <c:pt idx="3">
                  <c:v>1319</c:v>
                </c:pt>
                <c:pt idx="4">
                  <c:v>1271</c:v>
                </c:pt>
                <c:pt idx="5">
                  <c:v>1105</c:v>
                </c:pt>
                <c:pt idx="6">
                  <c:v>2011</c:v>
                </c:pt>
                <c:pt idx="7">
                  <c:v>2098</c:v>
                </c:pt>
                <c:pt idx="8">
                  <c:v>2183</c:v>
                </c:pt>
                <c:pt idx="9">
                  <c:v>2366</c:v>
                </c:pt>
              </c:numCache>
            </c:numRef>
          </c:val>
          <c:smooth val="0"/>
          <c:extLst>
            <c:ext xmlns:c16="http://schemas.microsoft.com/office/drawing/2014/chart" uri="{C3380CC4-5D6E-409C-BE32-E72D297353CC}">
              <c16:uniqueId val="{00000002-4E67-4C95-AFA3-906F7BC66D60}"/>
            </c:ext>
          </c:extLst>
        </c:ser>
        <c:dLbls>
          <c:showLegendKey val="0"/>
          <c:showVal val="0"/>
          <c:showCatName val="0"/>
          <c:showSerName val="0"/>
          <c:showPercent val="0"/>
          <c:showBubbleSize val="0"/>
        </c:dLbls>
        <c:marker val="1"/>
        <c:smooth val="0"/>
        <c:axId val="1224577695"/>
        <c:axId val="1224590655"/>
      </c:lineChart>
      <c:catAx>
        <c:axId val="1224577695"/>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a:solidFill>
                      <a:schemeClr val="tx1"/>
                    </a:solidFill>
                  </a:rPr>
                  <a:t>Rok </a:t>
                </a:r>
                <a:r>
                  <a:rPr lang="cs-CZ" baseline="0">
                    <a:solidFill>
                      <a:schemeClr val="tx1"/>
                    </a:solidFill>
                  </a:rPr>
                  <a:t>hospitalizace</a:t>
                </a:r>
                <a:endParaRPr lang="cs-CZ">
                  <a:solidFill>
                    <a:schemeClr val="tx1"/>
                  </a:solidFill>
                </a:endParaRP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224590655"/>
        <c:crosses val="autoZero"/>
        <c:auto val="1"/>
        <c:lblAlgn val="ctr"/>
        <c:lblOffset val="100"/>
        <c:noMultiLvlLbl val="0"/>
      </c:catAx>
      <c:valAx>
        <c:axId val="1224590655"/>
        <c:scaling>
          <c:orientation val="minMax"/>
          <c:max val="2500"/>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a:solidFill>
                      <a:schemeClr val="tx1"/>
                    </a:solidFill>
                  </a:rPr>
                  <a:t>Počet</a:t>
                </a:r>
                <a:r>
                  <a:rPr lang="cs-CZ" baseline="0">
                    <a:solidFill>
                      <a:schemeClr val="tx1"/>
                    </a:solidFill>
                  </a:rPr>
                  <a:t> hospitalizačních případů</a:t>
                </a:r>
                <a:endParaRPr lang="cs-CZ">
                  <a:solidFill>
                    <a:schemeClr val="tx1"/>
                  </a:solidFill>
                </a:endParaRPr>
              </a:p>
            </c:rich>
          </c:tx>
          <c:layout>
            <c:manualLayout>
              <c:xMode val="edge"/>
              <c:yMode val="edge"/>
              <c:x val="1.4198635432777339E-2"/>
              <c:y val="0.30488210723170878"/>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224577695"/>
        <c:crosses val="autoZero"/>
        <c:crossBetween val="between"/>
        <c:majorUnit val="500"/>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a:t>Podíl hospitalizačních</a:t>
            </a:r>
            <a:r>
              <a:rPr lang="cs-CZ" b="1" baseline="0"/>
              <a:t> případů bez operace </a:t>
            </a:r>
          </a:p>
          <a:p>
            <a:pPr>
              <a:defRPr b="1"/>
            </a:pPr>
            <a:r>
              <a:rPr lang="cs-CZ" b="1" baseline="0"/>
              <a:t>v Liberecké nemocnici</a:t>
            </a:r>
            <a:endParaRPr lang="en-US" b="1"/>
          </a:p>
        </c:rich>
      </c:tx>
      <c:layout>
        <c:manualLayout>
          <c:xMode val="edge"/>
          <c:yMode val="edge"/>
          <c:x val="0.15359209900125437"/>
          <c:y val="2.5557865825631761E-3"/>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46285245357602134"/>
          <c:y val="0.19875286813441867"/>
          <c:w val="0.45195216895022994"/>
          <c:h val="0.79477342680773311"/>
        </c:manualLayout>
      </c:layout>
      <c:barChart>
        <c:barDir val="bar"/>
        <c:grouping val="clustered"/>
        <c:varyColors val="0"/>
        <c:ser>
          <c:idx val="0"/>
          <c:order val="0"/>
          <c:tx>
            <c:strRef>
              <c:f>List1!$B$1</c:f>
              <c:strCache>
                <c:ptCount val="1"/>
                <c:pt idx="0">
                  <c:v>Řada 1</c:v>
                </c:pt>
              </c:strCache>
            </c:strRef>
          </c:tx>
          <c:spPr>
            <a:solidFill>
              <a:schemeClr val="accent1"/>
            </a:solidFill>
            <a:ln>
              <a:noFill/>
            </a:ln>
            <a:effectLst/>
          </c:spPr>
          <c:invertIfNegative val="0"/>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Sekundární zhoubný novotvar dýchací a trávicí soustavy</c:v>
                </c:pt>
                <c:pt idx="1">
                  <c:v>Zhoubný novotvar mandle - tonzily</c:v>
                </c:pt>
                <c:pt idx="2">
                  <c:v>Zhoubný novotvar tlustého střeva</c:v>
                </c:pt>
                <c:pt idx="3">
                  <c:v>Zhoubný novotvar močového měchýře - vesicae urinariae</c:v>
                </c:pt>
                <c:pt idx="4">
                  <c:v>Zhoubný novotvar jícnu</c:v>
                </c:pt>
                <c:pt idx="5">
                  <c:v>Zhoubný novotvar jater a intrahepatálních žlučových cest</c:v>
                </c:pt>
                <c:pt idx="6">
                  <c:v>Sekundární zhoubný novotvar jiných a neurčených lokalizací</c:v>
                </c:pt>
                <c:pt idx="7">
                  <c:v>Zhoubný novotvar slinivky břišní</c:v>
                </c:pt>
                <c:pt idx="8">
                  <c:v>Zhoubný novotvar žaludku</c:v>
                </c:pt>
                <c:pt idx="9">
                  <c:v>Zhoubný novotvar průdušky - bronchu a plíce</c:v>
                </c:pt>
              </c:strCache>
            </c:strRef>
          </c:cat>
          <c:val>
            <c:numRef>
              <c:f>List1!$B$2:$B$11</c:f>
              <c:numCache>
                <c:formatCode>0.0%</c:formatCode>
                <c:ptCount val="10"/>
                <c:pt idx="0">
                  <c:v>2.5999999999999999E-2</c:v>
                </c:pt>
                <c:pt idx="1">
                  <c:v>2.8000000000000001E-2</c:v>
                </c:pt>
                <c:pt idx="2">
                  <c:v>3.5000000000000003E-2</c:v>
                </c:pt>
                <c:pt idx="3">
                  <c:v>3.5999999999999997E-2</c:v>
                </c:pt>
                <c:pt idx="4">
                  <c:v>4.5999999999999999E-2</c:v>
                </c:pt>
                <c:pt idx="5">
                  <c:v>4.7E-2</c:v>
                </c:pt>
                <c:pt idx="6">
                  <c:v>5.5E-2</c:v>
                </c:pt>
                <c:pt idx="7">
                  <c:v>6.2E-2</c:v>
                </c:pt>
                <c:pt idx="8">
                  <c:v>0.08</c:v>
                </c:pt>
                <c:pt idx="9">
                  <c:v>0.21099999999999999</c:v>
                </c:pt>
              </c:numCache>
            </c:numRef>
          </c:val>
          <c:extLst>
            <c:ext xmlns:c16="http://schemas.microsoft.com/office/drawing/2014/chart" uri="{C3380CC4-5D6E-409C-BE32-E72D297353CC}">
              <c16:uniqueId val="{00000000-2ED0-4772-BF48-6294E0B3A3BC}"/>
            </c:ext>
          </c:extLst>
        </c:ser>
        <c:dLbls>
          <c:showLegendKey val="0"/>
          <c:showVal val="0"/>
          <c:showCatName val="0"/>
          <c:showSerName val="0"/>
          <c:showPercent val="0"/>
          <c:showBubbleSize val="0"/>
        </c:dLbls>
        <c:gapWidth val="51"/>
        <c:axId val="957903407"/>
        <c:axId val="464740623"/>
      </c:barChart>
      <c:catAx>
        <c:axId val="957903407"/>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464740623"/>
        <c:crosses val="autoZero"/>
        <c:auto val="1"/>
        <c:lblAlgn val="ctr"/>
        <c:lblOffset val="100"/>
        <c:noMultiLvlLbl val="0"/>
      </c:catAx>
      <c:valAx>
        <c:axId val="464740623"/>
        <c:scaling>
          <c:orientation val="minMax"/>
          <c:max val="0.25"/>
        </c:scaling>
        <c:delete val="0"/>
        <c:axPos val="t"/>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957903407"/>
        <c:crosses val="max"/>
        <c:crossBetween val="between"/>
        <c:majorUnit val="5.000000000000001E-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userShapes r:id="rId4"/>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a:t>Podíl hospitalizačních</a:t>
            </a:r>
            <a:r>
              <a:rPr lang="cs-CZ" b="1" baseline="0"/>
              <a:t> případů s operací </a:t>
            </a:r>
          </a:p>
          <a:p>
            <a:pPr>
              <a:defRPr b="1"/>
            </a:pPr>
            <a:r>
              <a:rPr lang="cs-CZ" b="1" baseline="0"/>
              <a:t>v Liberecké nemocnici</a:t>
            </a:r>
            <a:endParaRPr lang="en-US" b="1"/>
          </a:p>
        </c:rich>
      </c:tx>
      <c:layout>
        <c:manualLayout>
          <c:xMode val="edge"/>
          <c:yMode val="edge"/>
          <c:x val="0.18176056507653585"/>
          <c:y val="4.9416957720874342E-3"/>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46285245357602134"/>
          <c:y val="0.19875286813441867"/>
          <c:w val="0.46682242803062235"/>
          <c:h val="0.77054522818988502"/>
        </c:manualLayout>
      </c:layout>
      <c:barChart>
        <c:barDir val="bar"/>
        <c:grouping val="clustered"/>
        <c:varyColors val="0"/>
        <c:ser>
          <c:idx val="0"/>
          <c:order val="0"/>
          <c:tx>
            <c:strRef>
              <c:f>List1!$B$1</c:f>
              <c:strCache>
                <c:ptCount val="1"/>
                <c:pt idx="0">
                  <c:v>Řada 1</c:v>
                </c:pt>
              </c:strCache>
            </c:strRef>
          </c:tx>
          <c:spPr>
            <a:solidFill>
              <a:srgbClr val="D71440"/>
            </a:solidFill>
            <a:ln>
              <a:noFill/>
            </a:ln>
            <a:effectLst/>
          </c:spPr>
          <c:invertIfNegative val="0"/>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Sekundární zhoubný novotvar dýchací a trávicí soustavy</c:v>
                </c:pt>
                <c:pt idx="1">
                  <c:v>Sekundární zhoubný novotvar jiných a neurčených lokalizací</c:v>
                </c:pt>
                <c:pt idx="2">
                  <c:v>Zhoubný novotvar konečníku - recta</c:v>
                </c:pt>
                <c:pt idx="3">
                  <c:v>Zhoubný novotvar průdušky - bronchu a plíce</c:v>
                </c:pt>
                <c:pt idx="4">
                  <c:v>Zhoubný novotvar těla děložního</c:v>
                </c:pt>
                <c:pt idx="5">
                  <c:v>Zhoubný novotvar tlustého střeva</c:v>
                </c:pt>
                <c:pt idx="6">
                  <c:v>Zhoubný novotvar ledviny mimo pánvičku</c:v>
                </c:pt>
                <c:pt idx="7">
                  <c:v>Zhoubný novotvar předstojné žlázy - prostaty</c:v>
                </c:pt>
                <c:pt idx="8">
                  <c:v>Zhoubný novotvar močového měchýře - vesicae urinariae</c:v>
                </c:pt>
                <c:pt idx="9">
                  <c:v>Zhoubný novotvar prsu</c:v>
                </c:pt>
              </c:strCache>
            </c:strRef>
          </c:cat>
          <c:val>
            <c:numRef>
              <c:f>List1!$B$2:$B$11</c:f>
              <c:numCache>
                <c:formatCode>0.0%</c:formatCode>
                <c:ptCount val="10"/>
                <c:pt idx="0">
                  <c:v>2.4E-2</c:v>
                </c:pt>
                <c:pt idx="1">
                  <c:v>2.9000000000000001E-2</c:v>
                </c:pt>
                <c:pt idx="2">
                  <c:v>3.5000000000000003E-2</c:v>
                </c:pt>
                <c:pt idx="3">
                  <c:v>0.05</c:v>
                </c:pt>
                <c:pt idx="4">
                  <c:v>6.2E-2</c:v>
                </c:pt>
                <c:pt idx="5">
                  <c:v>6.4000000000000001E-2</c:v>
                </c:pt>
                <c:pt idx="6">
                  <c:v>6.6000000000000003E-2</c:v>
                </c:pt>
                <c:pt idx="7">
                  <c:v>8.2000000000000003E-2</c:v>
                </c:pt>
                <c:pt idx="8">
                  <c:v>0.14399999999999999</c:v>
                </c:pt>
                <c:pt idx="9">
                  <c:v>0.153</c:v>
                </c:pt>
              </c:numCache>
            </c:numRef>
          </c:val>
          <c:extLst>
            <c:ext xmlns:c16="http://schemas.microsoft.com/office/drawing/2014/chart" uri="{C3380CC4-5D6E-409C-BE32-E72D297353CC}">
              <c16:uniqueId val="{00000000-B9E2-4D29-8A84-CDE20C6699CF}"/>
            </c:ext>
          </c:extLst>
        </c:ser>
        <c:dLbls>
          <c:showLegendKey val="0"/>
          <c:showVal val="0"/>
          <c:showCatName val="0"/>
          <c:showSerName val="0"/>
          <c:showPercent val="0"/>
          <c:showBubbleSize val="0"/>
        </c:dLbls>
        <c:gapWidth val="51"/>
        <c:axId val="957903407"/>
        <c:axId val="464740623"/>
      </c:barChart>
      <c:catAx>
        <c:axId val="957903407"/>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b" anchorCtr="1"/>
          <a:lstStyle/>
          <a:p>
            <a:pPr>
              <a:defRPr sz="1197" b="0" i="0" u="none" strike="noStrike" kern="1200" baseline="0">
                <a:solidFill>
                  <a:schemeClr val="tx1"/>
                </a:solidFill>
                <a:latin typeface="+mn-lt"/>
                <a:ea typeface="+mn-ea"/>
                <a:cs typeface="+mn-cs"/>
              </a:defRPr>
            </a:pPr>
            <a:endParaRPr lang="cs-CZ"/>
          </a:p>
        </c:txPr>
        <c:crossAx val="464740623"/>
        <c:crosses val="autoZero"/>
        <c:auto val="1"/>
        <c:lblAlgn val="ctr"/>
        <c:lblOffset val="100"/>
        <c:noMultiLvlLbl val="0"/>
      </c:catAx>
      <c:valAx>
        <c:axId val="464740623"/>
        <c:scaling>
          <c:orientation val="minMax"/>
          <c:max val="0.2"/>
        </c:scaling>
        <c:delete val="0"/>
        <c:axPos val="t"/>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957903407"/>
        <c:crosses val="max"/>
        <c:crossBetween val="between"/>
        <c:majorUnit val="5.000000000000001E-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userShapes r:id="rId4"/>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Typ I - FN</c:v>
                </c:pt>
              </c:strCache>
            </c:strRef>
          </c:tx>
          <c:spPr>
            <a:solidFill>
              <a:schemeClr val="accent2">
                <a:lumMod val="60000"/>
                <a:lumOff val="40000"/>
              </a:schemeClr>
            </a:solidFill>
            <a:ln>
              <a:solidFill>
                <a:schemeClr val="bg2"/>
              </a:solidFill>
            </a:ln>
            <a:effectLst/>
          </c:spPr>
          <c:invertIfNegative val="0"/>
          <c:dPt>
            <c:idx val="0"/>
            <c:invertIfNegative val="0"/>
            <c:bubble3D val="0"/>
            <c:spPr>
              <a:solidFill>
                <a:schemeClr val="accent2">
                  <a:lumMod val="60000"/>
                  <a:lumOff val="40000"/>
                </a:schemeClr>
              </a:solidFill>
              <a:ln>
                <a:solidFill>
                  <a:schemeClr val="bg2"/>
                </a:solidFill>
              </a:ln>
              <a:effectLst/>
            </c:spPr>
            <c:extLst>
              <c:ext xmlns:c16="http://schemas.microsoft.com/office/drawing/2014/chart" uri="{C3380CC4-5D6E-409C-BE32-E72D297353CC}">
                <c16:uniqueId val="{00000001-C3DE-4B2D-A144-D6A891202155}"/>
              </c:ext>
            </c:extLst>
          </c:dPt>
          <c:cat>
            <c:numRef>
              <c:f>List1!$A$2:$A$100</c:f>
              <c:numCache>
                <c:formatCode>General</c:formatCode>
                <c:ptCount val="9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numCache>
            </c:numRef>
          </c:cat>
          <c:val>
            <c:numRef>
              <c:f>List1!$B$2:$B$100</c:f>
              <c:numCache>
                <c:formatCode>General</c:formatCode>
                <c:ptCount val="99"/>
                <c:pt idx="0">
                  <c:v>448.4</c:v>
                </c:pt>
                <c:pt idx="1">
                  <c:v>259.60000000000002</c:v>
                </c:pt>
                <c:pt idx="2">
                  <c:v>0</c:v>
                </c:pt>
                <c:pt idx="3">
                  <c:v>217.2</c:v>
                </c:pt>
                <c:pt idx="4">
                  <c:v>0</c:v>
                </c:pt>
                <c:pt idx="5">
                  <c:v>168.4</c:v>
                </c:pt>
                <c:pt idx="6">
                  <c:v>151.80000000000001</c:v>
                </c:pt>
                <c:pt idx="7">
                  <c:v>142.19999999999999</c:v>
                </c:pt>
                <c:pt idx="8">
                  <c:v>129</c:v>
                </c:pt>
                <c:pt idx="9">
                  <c:v>0</c:v>
                </c:pt>
                <c:pt idx="10">
                  <c:v>0</c:v>
                </c:pt>
                <c:pt idx="11">
                  <c:v>118.2</c:v>
                </c:pt>
                <c:pt idx="12">
                  <c:v>112</c:v>
                </c:pt>
                <c:pt idx="13">
                  <c:v>0</c:v>
                </c:pt>
                <c:pt idx="14">
                  <c:v>0</c:v>
                </c:pt>
                <c:pt idx="15">
                  <c:v>0</c:v>
                </c:pt>
                <c:pt idx="16">
                  <c:v>0</c:v>
                </c:pt>
                <c:pt idx="17">
                  <c:v>0</c:v>
                </c:pt>
                <c:pt idx="18">
                  <c:v>0</c:v>
                </c:pt>
                <c:pt idx="19">
                  <c:v>0</c:v>
                </c:pt>
                <c:pt idx="20">
                  <c:v>32.4</c:v>
                </c:pt>
                <c:pt idx="21">
                  <c:v>0</c:v>
                </c:pt>
                <c:pt idx="22">
                  <c:v>0</c:v>
                </c:pt>
                <c:pt idx="23">
                  <c:v>0</c:v>
                </c:pt>
                <c:pt idx="24">
                  <c:v>0</c:v>
                </c:pt>
                <c:pt idx="25">
                  <c:v>0</c:v>
                </c:pt>
                <c:pt idx="26">
                  <c:v>0</c:v>
                </c:pt>
                <c:pt idx="27">
                  <c:v>0</c:v>
                </c:pt>
                <c:pt idx="28">
                  <c:v>0</c:v>
                </c:pt>
                <c:pt idx="29">
                  <c:v>16.8</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0.2</c:v>
                </c:pt>
                <c:pt idx="98">
                  <c:v>0</c:v>
                </c:pt>
              </c:numCache>
            </c:numRef>
          </c:val>
          <c:extLst>
            <c:ext xmlns:c16="http://schemas.microsoft.com/office/drawing/2014/chart" uri="{C3380CC4-5D6E-409C-BE32-E72D297353CC}">
              <c16:uniqueId val="{00000002-C3DE-4B2D-A144-D6A891202155}"/>
            </c:ext>
          </c:extLst>
        </c:ser>
        <c:ser>
          <c:idx val="1"/>
          <c:order val="1"/>
          <c:tx>
            <c:strRef>
              <c:f>List1!$C$1</c:f>
              <c:strCache>
                <c:ptCount val="1"/>
                <c:pt idx="0">
                  <c:v>Typ I - Spec ZZ</c:v>
                </c:pt>
              </c:strCache>
            </c:strRef>
          </c:tx>
          <c:spPr>
            <a:solidFill>
              <a:schemeClr val="accent2">
                <a:lumMod val="75000"/>
              </a:schemeClr>
            </a:solidFill>
            <a:ln>
              <a:solidFill>
                <a:schemeClr val="bg2"/>
              </a:solidFill>
            </a:ln>
            <a:effectLst/>
          </c:spPr>
          <c:invertIfNegative val="0"/>
          <c:cat>
            <c:numRef>
              <c:f>List1!$A$2:$A$100</c:f>
              <c:numCache>
                <c:formatCode>General</c:formatCode>
                <c:ptCount val="9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numCache>
            </c:numRef>
          </c:cat>
          <c:val>
            <c:numRef>
              <c:f>List1!$C$2:$C$100</c:f>
              <c:numCache>
                <c:formatCode>General</c:formatCode>
                <c:ptCount val="99"/>
                <c:pt idx="0">
                  <c:v>0</c:v>
                </c:pt>
                <c:pt idx="1">
                  <c:v>0</c:v>
                </c:pt>
                <c:pt idx="2">
                  <c:v>218.8</c:v>
                </c:pt>
                <c:pt idx="3">
                  <c:v>0</c:v>
                </c:pt>
                <c:pt idx="4">
                  <c:v>0</c:v>
                </c:pt>
                <c:pt idx="5">
                  <c:v>0</c:v>
                </c:pt>
                <c:pt idx="6">
                  <c:v>0</c:v>
                </c:pt>
                <c:pt idx="7">
                  <c:v>0</c:v>
                </c:pt>
                <c:pt idx="8">
                  <c:v>0</c:v>
                </c:pt>
                <c:pt idx="9">
                  <c:v>0</c:v>
                </c:pt>
                <c:pt idx="10">
                  <c:v>0</c:v>
                </c:pt>
                <c:pt idx="11">
                  <c:v>0</c:v>
                </c:pt>
                <c:pt idx="12">
                  <c:v>0</c:v>
                </c:pt>
                <c:pt idx="13">
                  <c:v>0</c:v>
                </c:pt>
                <c:pt idx="14">
                  <c:v>0</c:v>
                </c:pt>
                <c:pt idx="15">
                  <c:v>0</c:v>
                </c:pt>
                <c:pt idx="16">
                  <c:v>57.2</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numCache>
            </c:numRef>
          </c:val>
          <c:extLst>
            <c:ext xmlns:c16="http://schemas.microsoft.com/office/drawing/2014/chart" uri="{C3380CC4-5D6E-409C-BE32-E72D297353CC}">
              <c16:uniqueId val="{00000003-C3DE-4B2D-A144-D6A891202155}"/>
            </c:ext>
          </c:extLst>
        </c:ser>
        <c:ser>
          <c:idx val="2"/>
          <c:order val="2"/>
          <c:tx>
            <c:strRef>
              <c:f>List1!$D$1</c:f>
              <c:strCache>
                <c:ptCount val="1"/>
                <c:pt idx="0">
                  <c:v>Typ I - VK</c:v>
                </c:pt>
              </c:strCache>
            </c:strRef>
          </c:tx>
          <c:spPr>
            <a:solidFill>
              <a:srgbClr val="FFC000"/>
            </a:solidFill>
            <a:ln>
              <a:solidFill>
                <a:schemeClr val="bg2"/>
              </a:solidFill>
            </a:ln>
            <a:effectLst/>
          </c:spPr>
          <c:invertIfNegative val="0"/>
          <c:cat>
            <c:numRef>
              <c:f>List1!$A$2:$A$100</c:f>
              <c:numCache>
                <c:formatCode>General</c:formatCode>
                <c:ptCount val="9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numCache>
            </c:numRef>
          </c:cat>
          <c:val>
            <c:numRef>
              <c:f>List1!$D$2:$D$100</c:f>
              <c:numCache>
                <c:formatCode>General</c:formatCode>
                <c:ptCount val="99"/>
                <c:pt idx="0">
                  <c:v>0</c:v>
                </c:pt>
                <c:pt idx="1">
                  <c:v>0</c:v>
                </c:pt>
                <c:pt idx="2">
                  <c:v>0</c:v>
                </c:pt>
                <c:pt idx="3">
                  <c:v>0</c:v>
                </c:pt>
                <c:pt idx="4">
                  <c:v>187.6</c:v>
                </c:pt>
                <c:pt idx="5">
                  <c:v>0</c:v>
                </c:pt>
                <c:pt idx="6">
                  <c:v>0</c:v>
                </c:pt>
                <c:pt idx="7">
                  <c:v>0</c:v>
                </c:pt>
                <c:pt idx="8">
                  <c:v>0</c:v>
                </c:pt>
                <c:pt idx="9">
                  <c:v>126.6</c:v>
                </c:pt>
                <c:pt idx="10">
                  <c:v>119.2</c:v>
                </c:pt>
                <c:pt idx="11">
                  <c:v>0</c:v>
                </c:pt>
                <c:pt idx="12">
                  <c:v>0</c:v>
                </c:pt>
                <c:pt idx="13">
                  <c:v>105.6</c:v>
                </c:pt>
                <c:pt idx="14">
                  <c:v>94</c:v>
                </c:pt>
                <c:pt idx="15">
                  <c:v>68.8</c:v>
                </c:pt>
                <c:pt idx="16">
                  <c:v>0</c:v>
                </c:pt>
                <c:pt idx="17">
                  <c:v>56.8</c:v>
                </c:pt>
                <c:pt idx="18">
                  <c:v>0</c:v>
                </c:pt>
                <c:pt idx="19">
                  <c:v>0</c:v>
                </c:pt>
                <c:pt idx="20">
                  <c:v>0</c:v>
                </c:pt>
                <c:pt idx="21">
                  <c:v>0</c:v>
                </c:pt>
                <c:pt idx="22">
                  <c:v>0</c:v>
                </c:pt>
                <c:pt idx="23">
                  <c:v>0</c:v>
                </c:pt>
                <c:pt idx="24">
                  <c:v>0</c:v>
                </c:pt>
                <c:pt idx="25">
                  <c:v>0</c:v>
                </c:pt>
                <c:pt idx="26">
                  <c:v>21.8</c:v>
                </c:pt>
                <c:pt idx="27">
                  <c:v>0</c:v>
                </c:pt>
                <c:pt idx="28">
                  <c:v>18.2</c:v>
                </c:pt>
                <c:pt idx="29">
                  <c:v>0</c:v>
                </c:pt>
                <c:pt idx="30">
                  <c:v>0</c:v>
                </c:pt>
                <c:pt idx="31">
                  <c:v>0</c:v>
                </c:pt>
                <c:pt idx="32">
                  <c:v>0</c:v>
                </c:pt>
                <c:pt idx="33">
                  <c:v>0</c:v>
                </c:pt>
                <c:pt idx="34">
                  <c:v>13</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numCache>
            </c:numRef>
          </c:val>
          <c:extLst>
            <c:ext xmlns:c16="http://schemas.microsoft.com/office/drawing/2014/chart" uri="{C3380CC4-5D6E-409C-BE32-E72D297353CC}">
              <c16:uniqueId val="{00000004-C3DE-4B2D-A144-D6A891202155}"/>
            </c:ext>
          </c:extLst>
        </c:ser>
        <c:ser>
          <c:idx val="3"/>
          <c:order val="3"/>
          <c:tx>
            <c:strRef>
              <c:f>List1!$E$1</c:f>
              <c:strCache>
                <c:ptCount val="1"/>
                <c:pt idx="0">
                  <c:v>Typ II</c:v>
                </c:pt>
              </c:strCache>
            </c:strRef>
          </c:tx>
          <c:spPr>
            <a:solidFill>
              <a:srgbClr val="A6A6A6"/>
            </a:solidFill>
            <a:ln>
              <a:solidFill>
                <a:schemeClr val="bg2"/>
              </a:solidFill>
            </a:ln>
            <a:effectLst/>
          </c:spPr>
          <c:invertIfNegative val="0"/>
          <c:cat>
            <c:numRef>
              <c:f>List1!$A$2:$A$100</c:f>
              <c:numCache>
                <c:formatCode>General</c:formatCode>
                <c:ptCount val="99"/>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numCache>
            </c:numRef>
          </c:cat>
          <c:val>
            <c:numRef>
              <c:f>List1!$E$2:$E$100</c:f>
              <c:numCache>
                <c:formatCode>General</c:formatCode>
                <c:ptCount val="9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43.4</c:v>
                </c:pt>
                <c:pt idx="19">
                  <c:v>35.200000000000003</c:v>
                </c:pt>
                <c:pt idx="20">
                  <c:v>0</c:v>
                </c:pt>
                <c:pt idx="21">
                  <c:v>29.8</c:v>
                </c:pt>
                <c:pt idx="22">
                  <c:v>29.4</c:v>
                </c:pt>
                <c:pt idx="23">
                  <c:v>26.4</c:v>
                </c:pt>
                <c:pt idx="24">
                  <c:v>22.6</c:v>
                </c:pt>
                <c:pt idx="25">
                  <c:v>22.2</c:v>
                </c:pt>
                <c:pt idx="26">
                  <c:v>0</c:v>
                </c:pt>
                <c:pt idx="27">
                  <c:v>21.8</c:v>
                </c:pt>
                <c:pt idx="28">
                  <c:v>0</c:v>
                </c:pt>
                <c:pt idx="29">
                  <c:v>0</c:v>
                </c:pt>
                <c:pt idx="30">
                  <c:v>16.399999999999999</c:v>
                </c:pt>
                <c:pt idx="31">
                  <c:v>14</c:v>
                </c:pt>
                <c:pt idx="32">
                  <c:v>13.8</c:v>
                </c:pt>
                <c:pt idx="33">
                  <c:v>13.8</c:v>
                </c:pt>
                <c:pt idx="34">
                  <c:v>0</c:v>
                </c:pt>
                <c:pt idx="35">
                  <c:v>10.199999999999999</c:v>
                </c:pt>
                <c:pt idx="36">
                  <c:v>10.199999999999999</c:v>
                </c:pt>
                <c:pt idx="37">
                  <c:v>9.6</c:v>
                </c:pt>
                <c:pt idx="38">
                  <c:v>9.1999999999999993</c:v>
                </c:pt>
                <c:pt idx="39">
                  <c:v>9</c:v>
                </c:pt>
                <c:pt idx="40">
                  <c:v>9</c:v>
                </c:pt>
                <c:pt idx="41">
                  <c:v>9</c:v>
                </c:pt>
                <c:pt idx="42">
                  <c:v>8</c:v>
                </c:pt>
                <c:pt idx="43">
                  <c:v>8</c:v>
                </c:pt>
                <c:pt idx="44">
                  <c:v>7.6</c:v>
                </c:pt>
                <c:pt idx="45">
                  <c:v>7.6</c:v>
                </c:pt>
                <c:pt idx="46">
                  <c:v>7.6</c:v>
                </c:pt>
                <c:pt idx="47">
                  <c:v>7.4</c:v>
                </c:pt>
                <c:pt idx="48">
                  <c:v>6.8</c:v>
                </c:pt>
                <c:pt idx="49">
                  <c:v>6.6</c:v>
                </c:pt>
                <c:pt idx="50">
                  <c:v>6.2</c:v>
                </c:pt>
                <c:pt idx="51">
                  <c:v>6</c:v>
                </c:pt>
                <c:pt idx="52">
                  <c:v>5.8</c:v>
                </c:pt>
                <c:pt idx="53">
                  <c:v>5.6</c:v>
                </c:pt>
                <c:pt idx="54">
                  <c:v>5.4</c:v>
                </c:pt>
                <c:pt idx="55">
                  <c:v>5.2</c:v>
                </c:pt>
                <c:pt idx="56">
                  <c:v>4.8</c:v>
                </c:pt>
                <c:pt idx="57">
                  <c:v>4.4000000000000004</c:v>
                </c:pt>
                <c:pt idx="58">
                  <c:v>4.4000000000000004</c:v>
                </c:pt>
                <c:pt idx="59">
                  <c:v>4.2</c:v>
                </c:pt>
                <c:pt idx="60">
                  <c:v>4</c:v>
                </c:pt>
                <c:pt idx="61">
                  <c:v>4</c:v>
                </c:pt>
                <c:pt idx="62">
                  <c:v>4</c:v>
                </c:pt>
                <c:pt idx="63">
                  <c:v>3.8</c:v>
                </c:pt>
                <c:pt idx="64">
                  <c:v>3.8</c:v>
                </c:pt>
                <c:pt idx="65">
                  <c:v>3.6</c:v>
                </c:pt>
                <c:pt idx="66">
                  <c:v>3.4</c:v>
                </c:pt>
                <c:pt idx="67">
                  <c:v>3.4</c:v>
                </c:pt>
                <c:pt idx="68">
                  <c:v>3.4</c:v>
                </c:pt>
                <c:pt idx="69">
                  <c:v>3.2</c:v>
                </c:pt>
                <c:pt idx="70">
                  <c:v>3.2</c:v>
                </c:pt>
                <c:pt idx="71">
                  <c:v>2.4</c:v>
                </c:pt>
                <c:pt idx="72">
                  <c:v>2.2000000000000002</c:v>
                </c:pt>
                <c:pt idx="73">
                  <c:v>2.2000000000000002</c:v>
                </c:pt>
                <c:pt idx="74">
                  <c:v>2.2000000000000002</c:v>
                </c:pt>
                <c:pt idx="75">
                  <c:v>2</c:v>
                </c:pt>
                <c:pt idx="76">
                  <c:v>2</c:v>
                </c:pt>
                <c:pt idx="77">
                  <c:v>2</c:v>
                </c:pt>
                <c:pt idx="78">
                  <c:v>2</c:v>
                </c:pt>
                <c:pt idx="79">
                  <c:v>1.8</c:v>
                </c:pt>
                <c:pt idx="80">
                  <c:v>1.8</c:v>
                </c:pt>
                <c:pt idx="81">
                  <c:v>1.8</c:v>
                </c:pt>
                <c:pt idx="82">
                  <c:v>1.6</c:v>
                </c:pt>
                <c:pt idx="83">
                  <c:v>1.4</c:v>
                </c:pt>
                <c:pt idx="84">
                  <c:v>1</c:v>
                </c:pt>
                <c:pt idx="85">
                  <c:v>1</c:v>
                </c:pt>
                <c:pt idx="86">
                  <c:v>1</c:v>
                </c:pt>
                <c:pt idx="87">
                  <c:v>0.6</c:v>
                </c:pt>
                <c:pt idx="88">
                  <c:v>0.6</c:v>
                </c:pt>
                <c:pt idx="89">
                  <c:v>0.6</c:v>
                </c:pt>
                <c:pt idx="90">
                  <c:v>0.6</c:v>
                </c:pt>
                <c:pt idx="91">
                  <c:v>0.6</c:v>
                </c:pt>
                <c:pt idx="92">
                  <c:v>0.4</c:v>
                </c:pt>
                <c:pt idx="93">
                  <c:v>0.4</c:v>
                </c:pt>
                <c:pt idx="94">
                  <c:v>0.2</c:v>
                </c:pt>
                <c:pt idx="95">
                  <c:v>0.2</c:v>
                </c:pt>
                <c:pt idx="96">
                  <c:v>0.2</c:v>
                </c:pt>
                <c:pt idx="97">
                  <c:v>0</c:v>
                </c:pt>
                <c:pt idx="98">
                  <c:v>0.2</c:v>
                </c:pt>
              </c:numCache>
            </c:numRef>
          </c:val>
          <c:extLst>
            <c:ext xmlns:c16="http://schemas.microsoft.com/office/drawing/2014/chart" uri="{C3380CC4-5D6E-409C-BE32-E72D297353CC}">
              <c16:uniqueId val="{00000005-C3DE-4B2D-A144-D6A891202155}"/>
            </c:ext>
          </c:extLst>
        </c:ser>
        <c:dLbls>
          <c:showLegendKey val="0"/>
          <c:showVal val="0"/>
          <c:showCatName val="0"/>
          <c:showSerName val="0"/>
          <c:showPercent val="0"/>
          <c:showBubbleSize val="0"/>
        </c:dLbls>
        <c:gapWidth val="0"/>
        <c:overlap val="100"/>
        <c:axId val="1190600031"/>
        <c:axId val="1416453231"/>
      </c:barChart>
      <c:catAx>
        <c:axId val="119060003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416453231"/>
        <c:crosses val="autoZero"/>
        <c:auto val="1"/>
        <c:lblAlgn val="ctr"/>
        <c:lblOffset val="100"/>
        <c:tickLblSkip val="2"/>
        <c:noMultiLvlLbl val="0"/>
      </c:catAx>
      <c:valAx>
        <c:axId val="1416453231"/>
        <c:scaling>
          <c:orientation val="minMax"/>
          <c:max val="450"/>
        </c:scaling>
        <c:delete val="0"/>
        <c:axPos val="l"/>
        <c:majorGridlines>
          <c:spPr>
            <a:ln w="9525" cap="flat" cmpd="sng" algn="ctr">
              <a:solidFill>
                <a:schemeClr val="bg1">
                  <a:lumMod val="85000"/>
                </a:schemeClr>
              </a:solidFill>
              <a:prstDash val="dash"/>
              <a:round/>
            </a:ln>
            <a:effectLst/>
          </c:spPr>
        </c:majorGridlines>
        <c:title>
          <c:tx>
            <c:rich>
              <a:bodyPr rot="-5400000" spcFirstLastPara="1" vertOverflow="ellipsis" vert="horz" wrap="square" anchor="ctr" anchorCtr="1"/>
              <a:lstStyle/>
              <a:p>
                <a:pPr>
                  <a:defRPr sz="1300" b="0" i="0" u="none" strike="noStrike" kern="1200" baseline="0">
                    <a:solidFill>
                      <a:schemeClr val="tx1"/>
                    </a:solidFill>
                    <a:latin typeface="Calibri" panose="020F0502020204030204" pitchFamily="34" charset="0"/>
                    <a:ea typeface="+mn-ea"/>
                    <a:cs typeface="Calibri" panose="020F0502020204030204" pitchFamily="34" charset="0"/>
                  </a:defRPr>
                </a:pPr>
                <a:r>
                  <a:rPr lang="cs-CZ" sz="1300">
                    <a:solidFill>
                      <a:schemeClr val="tx1"/>
                    </a:solidFill>
                    <a:latin typeface="Calibri" panose="020F0502020204030204" pitchFamily="34" charset="0"/>
                    <a:cs typeface="Calibri" panose="020F0502020204030204" pitchFamily="34" charset="0"/>
                  </a:rPr>
                  <a:t>Průměrný počet HP za 1 rok</a:t>
                </a:r>
              </a:p>
            </c:rich>
          </c:tx>
          <c:layout>
            <c:manualLayout>
              <c:xMode val="edge"/>
              <c:yMode val="edge"/>
              <c:x val="1.0534397562910773E-2"/>
              <c:y val="0.15512557854050199"/>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90600031"/>
        <c:crosses val="autoZero"/>
        <c:crossBetween val="between"/>
        <c:majorUnit val="50"/>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Sheet1!$C$1</c:f>
              <c:strCache>
                <c:ptCount val="1"/>
                <c:pt idx="0">
                  <c:v>Sloupec1</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Sheet1!$C$2:$C$76</c:f>
              <c:numCache>
                <c:formatCode>General</c:formatCode>
                <c:ptCount val="75"/>
                <c:pt idx="5">
                  <c:v>89.898989898989896</c:v>
                </c:pt>
                <c:pt idx="6">
                  <c:v>84.598698481561811</c:v>
                </c:pt>
                <c:pt idx="7">
                  <c:v>90.344827586206904</c:v>
                </c:pt>
                <c:pt idx="8">
                  <c:v>90.187891440501048</c:v>
                </c:pt>
                <c:pt idx="9">
                  <c:v>88.341968911917107</c:v>
                </c:pt>
                <c:pt idx="15">
                  <c:v>63.247863247863243</c:v>
                </c:pt>
                <c:pt idx="16">
                  <c:v>74.384236453201964</c:v>
                </c:pt>
                <c:pt idx="17">
                  <c:v>73</c:v>
                </c:pt>
                <c:pt idx="18">
                  <c:v>69.724770642201833</c:v>
                </c:pt>
                <c:pt idx="19">
                  <c:v>73.239436619718319</c:v>
                </c:pt>
                <c:pt idx="25">
                  <c:v>73.394495412844037</c:v>
                </c:pt>
                <c:pt idx="26">
                  <c:v>78.048780487804876</c:v>
                </c:pt>
                <c:pt idx="27">
                  <c:v>71.641791044776113</c:v>
                </c:pt>
                <c:pt idx="28">
                  <c:v>78.082191780821915</c:v>
                </c:pt>
                <c:pt idx="29">
                  <c:v>74.358974358974365</c:v>
                </c:pt>
                <c:pt idx="35">
                  <c:v>28.571428571428569</c:v>
                </c:pt>
                <c:pt idx="36">
                  <c:v>27.956989247311824</c:v>
                </c:pt>
                <c:pt idx="37">
                  <c:v>34.782608695652172</c:v>
                </c:pt>
                <c:pt idx="38">
                  <c:v>34.375</c:v>
                </c:pt>
                <c:pt idx="39">
                  <c:v>34.25925925925926</c:v>
                </c:pt>
                <c:pt idx="45">
                  <c:v>86.330935251798564</c:v>
                </c:pt>
                <c:pt idx="46">
                  <c:v>88.271604938271608</c:v>
                </c:pt>
                <c:pt idx="47">
                  <c:v>88.461538461538453</c:v>
                </c:pt>
                <c:pt idx="48">
                  <c:v>87.134502923976612</c:v>
                </c:pt>
                <c:pt idx="49">
                  <c:v>82.35294117647058</c:v>
                </c:pt>
                <c:pt idx="55">
                  <c:v>81.843575418994419</c:v>
                </c:pt>
                <c:pt idx="56">
                  <c:v>82.561307901907355</c:v>
                </c:pt>
                <c:pt idx="57">
                  <c:v>85.049019607843135</c:v>
                </c:pt>
                <c:pt idx="58">
                  <c:v>83.709273182957389</c:v>
                </c:pt>
                <c:pt idx="59">
                  <c:v>87.468030690537077</c:v>
                </c:pt>
                <c:pt idx="65">
                  <c:v>91.724137931034477</c:v>
                </c:pt>
                <c:pt idx="66">
                  <c:v>90.384615384615387</c:v>
                </c:pt>
                <c:pt idx="67">
                  <c:v>83.505154639175259</c:v>
                </c:pt>
                <c:pt idx="68">
                  <c:v>90.395480225988706</c:v>
                </c:pt>
                <c:pt idx="69">
                  <c:v>86.25</c:v>
                </c:pt>
              </c:numCache>
            </c:numRef>
          </c:val>
          <c:extLst>
            <c:ext xmlns:c16="http://schemas.microsoft.com/office/drawing/2014/chart" uri="{C3380CC4-5D6E-409C-BE32-E72D297353CC}">
              <c16:uniqueId val="{00000000-5F7A-4ACB-A82D-D29A91878C93}"/>
            </c:ext>
          </c:extLst>
        </c:ser>
        <c:ser>
          <c:idx val="1"/>
          <c:order val="1"/>
          <c:tx>
            <c:strRef>
              <c:f>Sheet1!$D$1</c:f>
              <c:strCache>
                <c:ptCount val="1"/>
                <c:pt idx="0">
                  <c:v>Sloupec6</c:v>
                </c:pt>
              </c:strCache>
            </c:strRef>
          </c:tx>
          <c:spPr>
            <a:solidFill>
              <a:schemeClr val="accent4">
                <a:lumMod val="40000"/>
                <a:lumOff val="6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Sheet1!$D$2:$D$76</c:f>
              <c:numCache>
                <c:formatCode>General</c:formatCode>
                <c:ptCount val="75"/>
                <c:pt idx="10">
                  <c:v>72.087912087912088</c:v>
                </c:pt>
                <c:pt idx="11">
                  <c:v>80</c:v>
                </c:pt>
                <c:pt idx="12">
                  <c:v>81.370449678800867</c:v>
                </c:pt>
                <c:pt idx="13">
                  <c:v>86.059479553903344</c:v>
                </c:pt>
                <c:pt idx="14">
                  <c:v>82.170542635658919</c:v>
                </c:pt>
                <c:pt idx="20">
                  <c:v>69.101123595505626</c:v>
                </c:pt>
                <c:pt idx="21">
                  <c:v>70.625</c:v>
                </c:pt>
                <c:pt idx="22">
                  <c:v>74.054054054054049</c:v>
                </c:pt>
                <c:pt idx="23">
                  <c:v>66.183574879227052</c:v>
                </c:pt>
                <c:pt idx="24">
                  <c:v>76.433121019108285</c:v>
                </c:pt>
                <c:pt idx="30">
                  <c:v>76.59574468085107</c:v>
                </c:pt>
                <c:pt idx="31">
                  <c:v>66.666666666666657</c:v>
                </c:pt>
                <c:pt idx="32">
                  <c:v>80.555555555555557</c:v>
                </c:pt>
                <c:pt idx="33">
                  <c:v>86.206896551724128</c:v>
                </c:pt>
                <c:pt idx="34">
                  <c:v>84.677419354838719</c:v>
                </c:pt>
                <c:pt idx="40">
                  <c:v>62.827225130890049</c:v>
                </c:pt>
                <c:pt idx="41">
                  <c:v>70.202020202020194</c:v>
                </c:pt>
                <c:pt idx="42">
                  <c:v>78.414096916299556</c:v>
                </c:pt>
                <c:pt idx="43">
                  <c:v>72.727272727272734</c:v>
                </c:pt>
                <c:pt idx="44">
                  <c:v>72.41379310344827</c:v>
                </c:pt>
                <c:pt idx="50">
                  <c:v>64.171122994652407</c:v>
                </c:pt>
                <c:pt idx="51">
                  <c:v>70.857142857142847</c:v>
                </c:pt>
                <c:pt idx="52">
                  <c:v>67.72727272727272</c:v>
                </c:pt>
                <c:pt idx="53">
                  <c:v>66.844919786096256</c:v>
                </c:pt>
                <c:pt idx="54">
                  <c:v>71.666666666666671</c:v>
                </c:pt>
                <c:pt idx="60">
                  <c:v>90.099009900990097</c:v>
                </c:pt>
                <c:pt idx="61">
                  <c:v>80</c:v>
                </c:pt>
                <c:pt idx="62">
                  <c:v>87.378640776699029</c:v>
                </c:pt>
                <c:pt idx="63">
                  <c:v>89.756097560975618</c:v>
                </c:pt>
                <c:pt idx="64">
                  <c:v>92.771084337349393</c:v>
                </c:pt>
                <c:pt idx="70">
                  <c:v>83.072916666666657</c:v>
                </c:pt>
                <c:pt idx="71">
                  <c:v>79.787234042553195</c:v>
                </c:pt>
                <c:pt idx="72">
                  <c:v>86.787564766839381</c:v>
                </c:pt>
                <c:pt idx="73">
                  <c:v>91.83673469387756</c:v>
                </c:pt>
                <c:pt idx="74">
                  <c:v>90.159574468085097</c:v>
                </c:pt>
              </c:numCache>
            </c:numRef>
          </c:val>
          <c:extLst>
            <c:ext xmlns:c16="http://schemas.microsoft.com/office/drawing/2014/chart" uri="{C3380CC4-5D6E-409C-BE32-E72D297353CC}">
              <c16:uniqueId val="{00000001-5F7A-4ACB-A82D-D29A91878C93}"/>
            </c:ext>
          </c:extLst>
        </c:ser>
        <c:ser>
          <c:idx val="2"/>
          <c:order val="2"/>
          <c:tx>
            <c:strRef>
              <c:f>Sheet1!$E$1</c:f>
              <c:strCache>
                <c:ptCount val="1"/>
                <c:pt idx="0">
                  <c:v>Sloupec7</c:v>
                </c:pt>
              </c:strCache>
            </c:strRef>
          </c:tx>
          <c:spPr>
            <a:solidFill>
              <a:schemeClr val="accent2">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Sheet1!$E$2:$E$76</c:f>
              <c:numCache>
                <c:formatCode>General</c:formatCode>
                <c:ptCount val="75"/>
                <c:pt idx="0">
                  <c:v>76.21052631578948</c:v>
                </c:pt>
                <c:pt idx="1">
                  <c:v>77.303233679072605</c:v>
                </c:pt>
                <c:pt idx="2">
                  <c:v>80.613393359594824</c:v>
                </c:pt>
                <c:pt idx="3">
                  <c:v>81.766148814390831</c:v>
                </c:pt>
                <c:pt idx="4">
                  <c:v>81.649354737173425</c:v>
                </c:pt>
              </c:numCache>
            </c:numRef>
          </c:val>
          <c:extLst>
            <c:ext xmlns:c16="http://schemas.microsoft.com/office/drawing/2014/chart" uri="{C3380CC4-5D6E-409C-BE32-E72D297353CC}">
              <c16:uniqueId val="{00000002-5F7A-4ACB-A82D-D29A91878C93}"/>
            </c:ext>
          </c:extLst>
        </c:ser>
        <c:dLbls>
          <c:showLegendKey val="0"/>
          <c:showVal val="0"/>
          <c:showCatName val="0"/>
          <c:showSerName val="0"/>
          <c:showPercent val="0"/>
          <c:showBubbleSize val="0"/>
        </c:dLbls>
        <c:gapWidth val="50"/>
        <c:overlap val="100"/>
        <c:axId val="1028986287"/>
        <c:axId val="1028994607"/>
      </c:barChart>
      <c:catAx>
        <c:axId val="1028986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1028994607"/>
        <c:crossesAt val="0"/>
        <c:auto val="1"/>
        <c:lblAlgn val="ctr"/>
        <c:lblOffset val="100"/>
        <c:tickLblSkip val="1"/>
        <c:noMultiLvlLbl val="0"/>
      </c:catAx>
      <c:valAx>
        <c:axId val="1028994607"/>
        <c:scaling>
          <c:orientation val="minMax"/>
          <c:max val="100"/>
          <c:min val="0"/>
        </c:scaling>
        <c:delete val="0"/>
        <c:axPos val="l"/>
        <c:title>
          <c:tx>
            <c:rich>
              <a:bodyPr rot="-5400000" spcFirstLastPara="1" vertOverflow="ellipsis" vert="horz" wrap="square" anchor="ctr" anchorCtr="1"/>
              <a:lstStyle/>
              <a:p>
                <a:pPr>
                  <a:defRPr sz="1400" b="1"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cs-CZ" sz="1400" b="1">
                    <a:solidFill>
                      <a:schemeClr val="tx1"/>
                    </a:solidFill>
                    <a:latin typeface="Calibri" panose="020F0502020204030204" pitchFamily="34" charset="0"/>
                    <a:cs typeface="Calibri" panose="020F0502020204030204" pitchFamily="34" charset="0"/>
                  </a:rPr>
                  <a:t>% hospitalizací</a:t>
                </a:r>
                <a:r>
                  <a:rPr lang="cs-CZ" sz="1400" b="1" baseline="0">
                    <a:solidFill>
                      <a:schemeClr val="tx1"/>
                    </a:solidFill>
                    <a:latin typeface="Calibri" panose="020F0502020204030204" pitchFamily="34" charset="0"/>
                    <a:cs typeface="Calibri" panose="020F0502020204030204" pitchFamily="34" charset="0"/>
                  </a:rPr>
                  <a:t> v OGC**</a:t>
                </a:r>
                <a:endParaRPr lang="cs-CZ" sz="1400" b="1">
                  <a:solidFill>
                    <a:schemeClr val="tx1"/>
                  </a:solidFill>
                  <a:latin typeface="Calibri" panose="020F0502020204030204" pitchFamily="34" charset="0"/>
                  <a:cs typeface="Calibri" panose="020F0502020204030204" pitchFamily="34" charset="0"/>
                </a:endParaRP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028986287"/>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35922330097088"/>
          <c:y val="4.4334975369458129E-2"/>
          <c:w val="0.8810679611650486"/>
          <c:h val="0.88423645320197042"/>
        </c:manualLayout>
      </c:layout>
      <c:lineChart>
        <c:grouping val="standard"/>
        <c:varyColors val="0"/>
        <c:ser>
          <c:idx val="3"/>
          <c:order val="0"/>
          <c:tx>
            <c:strRef>
              <c:f>Sheet1!$A$2</c:f>
              <c:strCache>
                <c:ptCount val="1"/>
                <c:pt idx="0">
                  <c:v>kohorta 1995–1999</c:v>
                </c:pt>
              </c:strCache>
            </c:strRef>
          </c:tx>
          <c:spPr>
            <a:ln w="19050">
              <a:noFill/>
            </a:ln>
          </c:spPr>
          <c:marker>
            <c:symbol val="x"/>
            <c:size val="8"/>
            <c:spPr>
              <a:noFill/>
              <a:ln>
                <a:solidFill>
                  <a:srgbClr val="000000"/>
                </a:solidFill>
                <a:prstDash val="solid"/>
              </a:ln>
            </c:spPr>
          </c:marker>
          <c:cat>
            <c:strRef>
              <c:f>Sheet1!$B$1:$E$1</c:f>
              <c:strCache>
                <c:ptCount val="4"/>
                <c:pt idx="0">
                  <c:v>all</c:v>
                </c:pt>
                <c:pt idx="1">
                  <c:v>I+II</c:v>
                </c:pt>
                <c:pt idx="2">
                  <c:v>III</c:v>
                </c:pt>
                <c:pt idx="3">
                  <c:v>IV</c:v>
                </c:pt>
              </c:strCache>
            </c:strRef>
          </c:cat>
          <c:val>
            <c:numRef>
              <c:f>Sheet1!$B$2:$E$2</c:f>
              <c:numCache>
                <c:formatCode>General</c:formatCode>
                <c:ptCount val="4"/>
                <c:pt idx="0">
                  <c:v>0.66090000000000004</c:v>
                </c:pt>
                <c:pt idx="1">
                  <c:v>0.89149999999999996</c:v>
                </c:pt>
                <c:pt idx="2">
                  <c:v>0.74939999999999996</c:v>
                </c:pt>
                <c:pt idx="3">
                  <c:v>0.33289999999999997</c:v>
                </c:pt>
              </c:numCache>
            </c:numRef>
          </c:val>
          <c:smooth val="0"/>
          <c:extLst>
            <c:ext xmlns:c16="http://schemas.microsoft.com/office/drawing/2014/chart" uri="{C3380CC4-5D6E-409C-BE32-E72D297353CC}">
              <c16:uniqueId val="{00000000-822B-4B44-9A05-8D78DC48CC7B}"/>
            </c:ext>
          </c:extLst>
        </c:ser>
        <c:ser>
          <c:idx val="12"/>
          <c:order val="1"/>
          <c:tx>
            <c:strRef>
              <c:f>Sheet1!$A$3</c:f>
              <c:strCache>
                <c:ptCount val="1"/>
                <c:pt idx="0">
                  <c:v>kohorta 2000–2004</c:v>
                </c:pt>
              </c:strCache>
            </c:strRef>
          </c:tx>
          <c:spPr>
            <a:ln w="19050">
              <a:noFill/>
            </a:ln>
          </c:spPr>
          <c:marker>
            <c:symbol val="plus"/>
            <c:size val="8"/>
            <c:spPr>
              <a:noFill/>
              <a:ln>
                <a:solidFill>
                  <a:srgbClr val="000000"/>
                </a:solidFill>
                <a:prstDash val="solid"/>
              </a:ln>
            </c:spPr>
          </c:marker>
          <c:cat>
            <c:strRef>
              <c:f>Sheet1!$B$1:$E$1</c:f>
              <c:strCache>
                <c:ptCount val="4"/>
                <c:pt idx="0">
                  <c:v>all</c:v>
                </c:pt>
                <c:pt idx="1">
                  <c:v>I+II</c:v>
                </c:pt>
                <c:pt idx="2">
                  <c:v>III</c:v>
                </c:pt>
                <c:pt idx="3">
                  <c:v>IV</c:v>
                </c:pt>
              </c:strCache>
            </c:strRef>
          </c:cat>
          <c:val>
            <c:numRef>
              <c:f>Sheet1!$B$3:$E$3</c:f>
              <c:numCache>
                <c:formatCode>General</c:formatCode>
                <c:ptCount val="4"/>
                <c:pt idx="0">
                  <c:v>0.77880000000000005</c:v>
                </c:pt>
                <c:pt idx="1">
                  <c:v>0.94569999999999999</c:v>
                </c:pt>
                <c:pt idx="2">
                  <c:v>0.80769999999999997</c:v>
                </c:pt>
                <c:pt idx="3">
                  <c:v>0.27189999999999998</c:v>
                </c:pt>
              </c:numCache>
            </c:numRef>
          </c:val>
          <c:smooth val="0"/>
          <c:extLst>
            <c:ext xmlns:c16="http://schemas.microsoft.com/office/drawing/2014/chart" uri="{C3380CC4-5D6E-409C-BE32-E72D297353CC}">
              <c16:uniqueId val="{00000001-822B-4B44-9A05-8D78DC48CC7B}"/>
            </c:ext>
          </c:extLst>
        </c:ser>
        <c:ser>
          <c:idx val="2"/>
          <c:order val="2"/>
          <c:tx>
            <c:strRef>
              <c:f>Sheet1!$A$4</c:f>
              <c:strCache>
                <c:ptCount val="1"/>
                <c:pt idx="0">
                  <c:v>kohorta 2005–2009</c:v>
                </c:pt>
              </c:strCache>
            </c:strRef>
          </c:tx>
          <c:spPr>
            <a:ln w="19050">
              <a:noFill/>
            </a:ln>
          </c:spPr>
          <c:marker>
            <c:symbol val="square"/>
            <c:size val="8"/>
            <c:spPr>
              <a:noFill/>
              <a:ln>
                <a:solidFill>
                  <a:srgbClr val="000000"/>
                </a:solidFill>
                <a:prstDash val="solid"/>
              </a:ln>
            </c:spPr>
          </c:marker>
          <c:cat>
            <c:strRef>
              <c:f>Sheet1!$B$1:$E$1</c:f>
              <c:strCache>
                <c:ptCount val="4"/>
                <c:pt idx="0">
                  <c:v>all</c:v>
                </c:pt>
                <c:pt idx="1">
                  <c:v>I+II</c:v>
                </c:pt>
                <c:pt idx="2">
                  <c:v>III</c:v>
                </c:pt>
                <c:pt idx="3">
                  <c:v>IV</c:v>
                </c:pt>
              </c:strCache>
            </c:strRef>
          </c:cat>
          <c:val>
            <c:numRef>
              <c:f>Sheet1!$B$4:$E$4</c:f>
              <c:numCache>
                <c:formatCode>General</c:formatCode>
                <c:ptCount val="4"/>
                <c:pt idx="0">
                  <c:v>0.89159999999999995</c:v>
                </c:pt>
                <c:pt idx="1">
                  <c:v>1</c:v>
                </c:pt>
                <c:pt idx="2">
                  <c:v>0.9022</c:v>
                </c:pt>
                <c:pt idx="3">
                  <c:v>0.34229999999999999</c:v>
                </c:pt>
              </c:numCache>
            </c:numRef>
          </c:val>
          <c:smooth val="0"/>
          <c:extLst>
            <c:ext xmlns:c16="http://schemas.microsoft.com/office/drawing/2014/chart" uri="{C3380CC4-5D6E-409C-BE32-E72D297353CC}">
              <c16:uniqueId val="{00000002-822B-4B44-9A05-8D78DC48CC7B}"/>
            </c:ext>
          </c:extLst>
        </c:ser>
        <c:ser>
          <c:idx val="13"/>
          <c:order val="3"/>
          <c:tx>
            <c:strRef>
              <c:f>Sheet1!$A$5</c:f>
              <c:strCache>
                <c:ptCount val="1"/>
                <c:pt idx="0">
                  <c:v>kohorta 2010–2014</c:v>
                </c:pt>
              </c:strCache>
            </c:strRef>
          </c:tx>
          <c:spPr>
            <a:ln w="19050">
              <a:noFill/>
            </a:ln>
          </c:spPr>
          <c:marker>
            <c:symbol val="triangle"/>
            <c:size val="8"/>
            <c:spPr>
              <a:noFill/>
              <a:ln>
                <a:solidFill>
                  <a:srgbClr val="000000"/>
                </a:solidFill>
                <a:prstDash val="solid"/>
              </a:ln>
            </c:spPr>
          </c:marker>
          <c:cat>
            <c:strRef>
              <c:f>Sheet1!$B$1:$E$1</c:f>
              <c:strCache>
                <c:ptCount val="4"/>
                <c:pt idx="0">
                  <c:v>all</c:v>
                </c:pt>
                <c:pt idx="1">
                  <c:v>I+II</c:v>
                </c:pt>
                <c:pt idx="2">
                  <c:v>III</c:v>
                </c:pt>
                <c:pt idx="3">
                  <c:v>IV</c:v>
                </c:pt>
              </c:strCache>
            </c:strRef>
          </c:cat>
          <c:val>
            <c:numRef>
              <c:f>Sheet1!$B$5:$E$5</c:f>
              <c:numCache>
                <c:formatCode>General</c:formatCode>
                <c:ptCount val="4"/>
                <c:pt idx="0">
                  <c:v>0.87890000000000001</c:v>
                </c:pt>
                <c:pt idx="1">
                  <c:v>1</c:v>
                </c:pt>
                <c:pt idx="2">
                  <c:v>0.94499999999999995</c:v>
                </c:pt>
                <c:pt idx="3">
                  <c:v>0.314</c:v>
                </c:pt>
              </c:numCache>
            </c:numRef>
          </c:val>
          <c:smooth val="0"/>
          <c:extLst>
            <c:ext xmlns:c16="http://schemas.microsoft.com/office/drawing/2014/chart" uri="{C3380CC4-5D6E-409C-BE32-E72D297353CC}">
              <c16:uniqueId val="{00000003-822B-4B44-9A05-8D78DC48CC7B}"/>
            </c:ext>
          </c:extLst>
        </c:ser>
        <c:ser>
          <c:idx val="4"/>
          <c:order val="4"/>
          <c:tx>
            <c:strRef>
              <c:f>Sheet1!$A$6</c:f>
              <c:strCache>
                <c:ptCount val="1"/>
                <c:pt idx="0">
                  <c:v>kohorta 2015–2019</c:v>
                </c:pt>
              </c:strCache>
            </c:strRef>
          </c:tx>
          <c:spPr>
            <a:ln w="19050">
              <a:noFill/>
            </a:ln>
          </c:spPr>
          <c:marker>
            <c:symbol val="circle"/>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4-822B-4B44-9A05-8D78DC48CC7B}"/>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5-822B-4B44-9A05-8D78DC48CC7B}"/>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6-822B-4B44-9A05-8D78DC48CC7B}"/>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7-822B-4B44-9A05-8D78DC48CC7B}"/>
              </c:ext>
            </c:extLst>
          </c:dPt>
          <c:cat>
            <c:strRef>
              <c:f>Sheet1!$B$1:$E$1</c:f>
              <c:strCache>
                <c:ptCount val="4"/>
                <c:pt idx="0">
                  <c:v>all</c:v>
                </c:pt>
                <c:pt idx="1">
                  <c:v>I+II</c:v>
                </c:pt>
                <c:pt idx="2">
                  <c:v>III</c:v>
                </c:pt>
                <c:pt idx="3">
                  <c:v>IV</c:v>
                </c:pt>
              </c:strCache>
            </c:strRef>
          </c:cat>
          <c:val>
            <c:numRef>
              <c:f>Sheet1!$B$6:$E$6</c:f>
              <c:numCache>
                <c:formatCode>General</c:formatCode>
                <c:ptCount val="4"/>
                <c:pt idx="0">
                  <c:v>0.92249999999999999</c:v>
                </c:pt>
                <c:pt idx="1">
                  <c:v>1</c:v>
                </c:pt>
                <c:pt idx="2">
                  <c:v>0.97650000000000003</c:v>
                </c:pt>
                <c:pt idx="3">
                  <c:v>0.42659999999999998</c:v>
                </c:pt>
              </c:numCache>
            </c:numRef>
          </c:val>
          <c:smooth val="0"/>
          <c:extLst>
            <c:ext xmlns:c16="http://schemas.microsoft.com/office/drawing/2014/chart" uri="{C3380CC4-5D6E-409C-BE32-E72D297353CC}">
              <c16:uniqueId val="{00000008-822B-4B44-9A05-8D78DC48CC7B}"/>
            </c:ext>
          </c:extLst>
        </c:ser>
        <c:ser>
          <c:idx val="5"/>
          <c:order val="5"/>
          <c:tx>
            <c:strRef>
              <c:f>Sheet1!$A$7</c:f>
              <c:strCache>
                <c:ptCount val="1"/>
                <c:pt idx="0">
                  <c:v>perioda 2020–2023</c:v>
                </c:pt>
              </c:strCache>
            </c:strRef>
          </c:tx>
          <c:spPr>
            <a:ln w="19050">
              <a:noFill/>
            </a:ln>
          </c:spPr>
          <c:marker>
            <c:symbol val="diamond"/>
            <c:size val="8"/>
            <c:spPr>
              <a:solidFill>
                <a:srgbClr val="333333"/>
              </a:solidFill>
              <a:ln>
                <a:solidFill>
                  <a:srgbClr val="000000"/>
                </a:solidFill>
                <a:prstDash val="solid"/>
              </a:ln>
            </c:spPr>
          </c:marker>
          <c:dPt>
            <c:idx val="1"/>
            <c:marker>
              <c:spPr>
                <a:solidFill>
                  <a:srgbClr val="0000FF"/>
                </a:solidFill>
                <a:ln>
                  <a:solidFill>
                    <a:srgbClr val="000000"/>
                  </a:solidFill>
                  <a:prstDash val="solid"/>
                </a:ln>
              </c:spPr>
            </c:marker>
            <c:bubble3D val="0"/>
            <c:extLst>
              <c:ext xmlns:c16="http://schemas.microsoft.com/office/drawing/2014/chart" uri="{C3380CC4-5D6E-409C-BE32-E72D297353CC}">
                <c16:uniqueId val="{00000009-822B-4B44-9A05-8D78DC48CC7B}"/>
              </c:ext>
            </c:extLst>
          </c:dPt>
          <c:dPt>
            <c:idx val="2"/>
            <c:marker>
              <c:spPr>
                <a:solidFill>
                  <a:srgbClr val="99CC00"/>
                </a:solidFill>
                <a:ln>
                  <a:solidFill>
                    <a:srgbClr val="000000"/>
                  </a:solidFill>
                  <a:prstDash val="solid"/>
                </a:ln>
              </c:spPr>
            </c:marker>
            <c:bubble3D val="0"/>
            <c:extLst>
              <c:ext xmlns:c16="http://schemas.microsoft.com/office/drawing/2014/chart" uri="{C3380CC4-5D6E-409C-BE32-E72D297353CC}">
                <c16:uniqueId val="{0000000A-822B-4B44-9A05-8D78DC48CC7B}"/>
              </c:ext>
            </c:extLst>
          </c:dPt>
          <c:dPt>
            <c:idx val="3"/>
            <c:marker>
              <c:spPr>
                <a:solidFill>
                  <a:srgbClr val="FFCC00"/>
                </a:solidFill>
                <a:ln>
                  <a:solidFill>
                    <a:srgbClr val="000000"/>
                  </a:solidFill>
                  <a:prstDash val="solid"/>
                </a:ln>
              </c:spPr>
            </c:marker>
            <c:bubble3D val="0"/>
            <c:extLst>
              <c:ext xmlns:c16="http://schemas.microsoft.com/office/drawing/2014/chart" uri="{C3380CC4-5D6E-409C-BE32-E72D297353CC}">
                <c16:uniqueId val="{0000000B-822B-4B44-9A05-8D78DC48CC7B}"/>
              </c:ext>
            </c:extLst>
          </c:dPt>
          <c:dPt>
            <c:idx val="4"/>
            <c:marker>
              <c:spPr>
                <a:solidFill>
                  <a:srgbClr val="FF0000"/>
                </a:solidFill>
                <a:ln>
                  <a:solidFill>
                    <a:srgbClr val="000000"/>
                  </a:solidFill>
                  <a:prstDash val="solid"/>
                </a:ln>
              </c:spPr>
            </c:marker>
            <c:bubble3D val="0"/>
            <c:extLst>
              <c:ext xmlns:c16="http://schemas.microsoft.com/office/drawing/2014/chart" uri="{C3380CC4-5D6E-409C-BE32-E72D297353CC}">
                <c16:uniqueId val="{0000000C-822B-4B44-9A05-8D78DC48CC7B}"/>
              </c:ext>
            </c:extLst>
          </c:dPt>
          <c:dPt>
            <c:idx val="5"/>
            <c:marker>
              <c:spPr>
                <a:solidFill>
                  <a:srgbClr val="339966"/>
                </a:solidFill>
                <a:ln>
                  <a:solidFill>
                    <a:srgbClr val="000000"/>
                  </a:solidFill>
                  <a:prstDash val="solid"/>
                </a:ln>
              </c:spPr>
            </c:marker>
            <c:bubble3D val="0"/>
            <c:extLst>
              <c:ext xmlns:c16="http://schemas.microsoft.com/office/drawing/2014/chart" uri="{C3380CC4-5D6E-409C-BE32-E72D297353CC}">
                <c16:uniqueId val="{0000000D-822B-4B44-9A05-8D78DC48CC7B}"/>
              </c:ext>
            </c:extLst>
          </c:dPt>
          <c:dPt>
            <c:idx val="6"/>
            <c:marker>
              <c:spPr>
                <a:solidFill>
                  <a:srgbClr val="FFCC00"/>
                </a:solidFill>
                <a:ln>
                  <a:solidFill>
                    <a:srgbClr val="000000"/>
                  </a:solidFill>
                  <a:prstDash val="solid"/>
                </a:ln>
              </c:spPr>
            </c:marker>
            <c:bubble3D val="0"/>
            <c:extLst>
              <c:ext xmlns:c16="http://schemas.microsoft.com/office/drawing/2014/chart" uri="{C3380CC4-5D6E-409C-BE32-E72D297353CC}">
                <c16:uniqueId val="{0000000E-822B-4B44-9A05-8D78DC48CC7B}"/>
              </c:ext>
            </c:extLst>
          </c:dPt>
          <c:dPt>
            <c:idx val="7"/>
            <c:marker>
              <c:spPr>
                <a:solidFill>
                  <a:srgbClr val="FFCC00"/>
                </a:solidFill>
                <a:ln>
                  <a:solidFill>
                    <a:srgbClr val="000000"/>
                  </a:solidFill>
                  <a:prstDash val="solid"/>
                </a:ln>
              </c:spPr>
            </c:marker>
            <c:bubble3D val="0"/>
            <c:extLst>
              <c:ext xmlns:c16="http://schemas.microsoft.com/office/drawing/2014/chart" uri="{C3380CC4-5D6E-409C-BE32-E72D297353CC}">
                <c16:uniqueId val="{0000000F-822B-4B44-9A05-8D78DC48CC7B}"/>
              </c:ext>
            </c:extLst>
          </c:dPt>
          <c:dPt>
            <c:idx val="8"/>
            <c:marker>
              <c:spPr>
                <a:solidFill>
                  <a:srgbClr val="FF0000"/>
                </a:solidFill>
                <a:ln>
                  <a:solidFill>
                    <a:srgbClr val="000000"/>
                  </a:solidFill>
                  <a:prstDash val="solid"/>
                </a:ln>
              </c:spPr>
            </c:marker>
            <c:bubble3D val="0"/>
            <c:extLst>
              <c:ext xmlns:c16="http://schemas.microsoft.com/office/drawing/2014/chart" uri="{C3380CC4-5D6E-409C-BE32-E72D297353CC}">
                <c16:uniqueId val="{00000010-822B-4B44-9A05-8D78DC48CC7B}"/>
              </c:ext>
            </c:extLst>
          </c:dPt>
          <c:dPt>
            <c:idx val="10"/>
            <c:marker>
              <c:spPr>
                <a:solidFill>
                  <a:srgbClr val="FF0000"/>
                </a:solidFill>
                <a:ln>
                  <a:solidFill>
                    <a:srgbClr val="000000"/>
                  </a:solidFill>
                  <a:prstDash val="solid"/>
                </a:ln>
              </c:spPr>
            </c:marker>
            <c:bubble3D val="0"/>
            <c:extLst>
              <c:ext xmlns:c16="http://schemas.microsoft.com/office/drawing/2014/chart" uri="{C3380CC4-5D6E-409C-BE32-E72D297353CC}">
                <c16:uniqueId val="{00000011-822B-4B44-9A05-8D78DC48CC7B}"/>
              </c:ext>
            </c:extLst>
          </c:dPt>
          <c:dPt>
            <c:idx val="13"/>
            <c:marker>
              <c:spPr>
                <a:solidFill>
                  <a:srgbClr val="FF0000"/>
                </a:solidFill>
                <a:ln>
                  <a:solidFill>
                    <a:srgbClr val="000000"/>
                  </a:solidFill>
                  <a:prstDash val="solid"/>
                </a:ln>
              </c:spPr>
            </c:marker>
            <c:bubble3D val="0"/>
            <c:extLst>
              <c:ext xmlns:c16="http://schemas.microsoft.com/office/drawing/2014/chart" uri="{C3380CC4-5D6E-409C-BE32-E72D297353CC}">
                <c16:uniqueId val="{00000012-822B-4B44-9A05-8D78DC48CC7B}"/>
              </c:ext>
            </c:extLst>
          </c:dPt>
          <c:cat>
            <c:strRef>
              <c:f>Sheet1!$B$1:$E$1</c:f>
              <c:strCache>
                <c:ptCount val="4"/>
                <c:pt idx="0">
                  <c:v>all</c:v>
                </c:pt>
                <c:pt idx="1">
                  <c:v>I+II</c:v>
                </c:pt>
                <c:pt idx="2">
                  <c:v>III</c:v>
                </c:pt>
                <c:pt idx="3">
                  <c:v>IV</c:v>
                </c:pt>
              </c:strCache>
            </c:strRef>
          </c:cat>
          <c:val>
            <c:numRef>
              <c:f>Sheet1!$B$7:$E$7</c:f>
              <c:numCache>
                <c:formatCode>General</c:formatCode>
                <c:ptCount val="4"/>
                <c:pt idx="0">
                  <c:v>0.96250000000000002</c:v>
                </c:pt>
                <c:pt idx="1">
                  <c:v>1</c:v>
                </c:pt>
                <c:pt idx="2">
                  <c:v>1.0117</c:v>
                </c:pt>
                <c:pt idx="3">
                  <c:v>0.48709999999999998</c:v>
                </c:pt>
              </c:numCache>
            </c:numRef>
          </c:val>
          <c:smooth val="0"/>
          <c:extLst>
            <c:ext xmlns:c16="http://schemas.microsoft.com/office/drawing/2014/chart" uri="{C3380CC4-5D6E-409C-BE32-E72D297353CC}">
              <c16:uniqueId val="{00000013-822B-4B44-9A05-8D78DC48CC7B}"/>
            </c:ext>
          </c:extLst>
        </c:ser>
        <c:dLbls>
          <c:showLegendKey val="0"/>
          <c:showVal val="0"/>
          <c:showCatName val="0"/>
          <c:showSerName val="0"/>
          <c:showPercent val="0"/>
          <c:showBubbleSize val="0"/>
        </c:dLbls>
        <c:marker val="1"/>
        <c:smooth val="0"/>
        <c:axId val="445835664"/>
        <c:axId val="445837232"/>
      </c:lineChart>
      <c:catAx>
        <c:axId val="445835664"/>
        <c:scaling>
          <c:orientation val="minMax"/>
        </c:scaling>
        <c:delete val="0"/>
        <c:axPos val="b"/>
        <c:numFmt formatCode="General" sourceLinked="1"/>
        <c:majorTickMark val="none"/>
        <c:minorTickMark val="none"/>
        <c:tickLblPos val="none"/>
        <c:spPr>
          <a:ln w="3175">
            <a:solidFill>
              <a:schemeClr val="tx1"/>
            </a:solidFill>
            <a:prstDash val="solid"/>
          </a:ln>
        </c:spPr>
        <c:crossAx val="445837232"/>
        <c:crosses val="autoZero"/>
        <c:auto val="1"/>
        <c:lblAlgn val="ctr"/>
        <c:lblOffset val="100"/>
        <c:tickLblSkip val="1"/>
        <c:tickMarkSkip val="1"/>
        <c:noMultiLvlLbl val="0"/>
      </c:catAx>
      <c:valAx>
        <c:axId val="445837232"/>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000" b="0" i="0" u="none" strike="noStrike" baseline="0">
                <a:solidFill>
                  <a:schemeClr val="tx1"/>
                </a:solidFill>
                <a:latin typeface="Arial"/>
                <a:ea typeface="Arial"/>
                <a:cs typeface="Arial"/>
              </a:defRPr>
            </a:pPr>
            <a:endParaRPr lang="cs-CZ"/>
          </a:p>
        </c:txPr>
        <c:crossAx val="445835664"/>
        <c:crosses val="autoZero"/>
        <c:crossBetween val="between"/>
      </c:valAx>
      <c:spPr>
        <a:noFill/>
        <a:ln w="25400">
          <a:noFill/>
        </a:ln>
      </c:spPr>
    </c:plotArea>
    <c:plotVisOnly val="1"/>
    <c:dispBlanksAs val="gap"/>
    <c:showDLblsOverMax val="0"/>
  </c:chart>
  <c:spPr>
    <a:noFill/>
    <a:ln>
      <a:noFill/>
    </a:ln>
  </c:spPr>
  <c:txPr>
    <a:bodyPr/>
    <a:lstStyle/>
    <a:p>
      <a:pPr>
        <a:defRPr sz="1600" b="1" i="0" u="none" strike="noStrike" baseline="0">
          <a:solidFill>
            <a:schemeClr val="tx1"/>
          </a:solidFill>
          <a:latin typeface="Arial"/>
          <a:ea typeface="Arial"/>
          <a:cs typeface="Arial"/>
        </a:defRPr>
      </a:pPr>
      <a:endParaRPr lang="cs-CZ"/>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31461623191362E-2"/>
          <c:y val="7.6042478835232769E-2"/>
          <c:w val="0.90502323617343194"/>
          <c:h val="0.8201672168676698"/>
        </c:manualLayout>
      </c:layout>
      <c:barChart>
        <c:barDir val="col"/>
        <c:grouping val="clustered"/>
        <c:varyColors val="0"/>
        <c:ser>
          <c:idx val="0"/>
          <c:order val="0"/>
          <c:tx>
            <c:strRef>
              <c:f>List1!$B$1</c:f>
              <c:strCache>
                <c:ptCount val="1"/>
                <c:pt idx="0">
                  <c:v>Typ I - FN</c:v>
                </c:pt>
              </c:strCache>
            </c:strRef>
          </c:tx>
          <c:spPr>
            <a:solidFill>
              <a:schemeClr val="accent2">
                <a:lumMod val="60000"/>
                <a:lumOff val="40000"/>
              </a:schemeClr>
            </a:solidFill>
            <a:ln>
              <a:solidFill>
                <a:schemeClr val="bg2"/>
              </a:solidFill>
            </a:ln>
            <a:effectLst/>
          </c:spPr>
          <c:invertIfNegative val="0"/>
          <c:dPt>
            <c:idx val="0"/>
            <c:invertIfNegative val="0"/>
            <c:bubble3D val="0"/>
            <c:spPr>
              <a:solidFill>
                <a:schemeClr val="accent2">
                  <a:lumMod val="60000"/>
                  <a:lumOff val="40000"/>
                </a:schemeClr>
              </a:solidFill>
              <a:ln>
                <a:solidFill>
                  <a:schemeClr val="bg2"/>
                </a:solidFill>
              </a:ln>
              <a:effectLst/>
            </c:spPr>
            <c:extLst>
              <c:ext xmlns:c16="http://schemas.microsoft.com/office/drawing/2014/chart" uri="{C3380CC4-5D6E-409C-BE32-E72D297353CC}">
                <c16:uniqueId val="{00000001-C3DE-4B2D-A144-D6A891202155}"/>
              </c:ext>
            </c:extLst>
          </c:dPt>
          <c:cat>
            <c:numRef>
              <c:f>List1!$A$2:$A$98</c:f>
              <c:numCache>
                <c:formatCode>General</c:formatCode>
                <c:ptCount val="9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numCache>
            </c:numRef>
          </c:cat>
          <c:val>
            <c:numRef>
              <c:f>List1!$B$2:$B$98</c:f>
              <c:numCache>
                <c:formatCode>General</c:formatCode>
                <c:ptCount val="97"/>
                <c:pt idx="0">
                  <c:v>126.4</c:v>
                </c:pt>
                <c:pt idx="1">
                  <c:v>107</c:v>
                </c:pt>
                <c:pt idx="2">
                  <c:v>105.8</c:v>
                </c:pt>
                <c:pt idx="3">
                  <c:v>103.6</c:v>
                </c:pt>
                <c:pt idx="4">
                  <c:v>92</c:v>
                </c:pt>
                <c:pt idx="5">
                  <c:v>79.400000000000006</c:v>
                </c:pt>
                <c:pt idx="6">
                  <c:v>0</c:v>
                </c:pt>
                <c:pt idx="7">
                  <c:v>64</c:v>
                </c:pt>
                <c:pt idx="8">
                  <c:v>0</c:v>
                </c:pt>
                <c:pt idx="9">
                  <c:v>57.4</c:v>
                </c:pt>
                <c:pt idx="10">
                  <c:v>52.4</c:v>
                </c:pt>
                <c:pt idx="11">
                  <c:v>0</c:v>
                </c:pt>
                <c:pt idx="12">
                  <c:v>0</c:v>
                </c:pt>
                <c:pt idx="13">
                  <c:v>44.2</c:v>
                </c:pt>
                <c:pt idx="14">
                  <c:v>0</c:v>
                </c:pt>
                <c:pt idx="15">
                  <c:v>0</c:v>
                </c:pt>
                <c:pt idx="16">
                  <c:v>0</c:v>
                </c:pt>
                <c:pt idx="17">
                  <c:v>24.4</c:v>
                </c:pt>
                <c:pt idx="18">
                  <c:v>0</c:v>
                </c:pt>
                <c:pt idx="19">
                  <c:v>19.2</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val>
          <c:extLst>
            <c:ext xmlns:c16="http://schemas.microsoft.com/office/drawing/2014/chart" uri="{C3380CC4-5D6E-409C-BE32-E72D297353CC}">
              <c16:uniqueId val="{00000002-C3DE-4B2D-A144-D6A891202155}"/>
            </c:ext>
          </c:extLst>
        </c:ser>
        <c:ser>
          <c:idx val="1"/>
          <c:order val="1"/>
          <c:tx>
            <c:strRef>
              <c:f>List1!$C$1</c:f>
              <c:strCache>
                <c:ptCount val="1"/>
                <c:pt idx="0">
                  <c:v>Typ I - Spec ZZ</c:v>
                </c:pt>
              </c:strCache>
            </c:strRef>
          </c:tx>
          <c:spPr>
            <a:solidFill>
              <a:schemeClr val="accent2">
                <a:lumMod val="75000"/>
              </a:schemeClr>
            </a:solidFill>
            <a:ln>
              <a:solidFill>
                <a:schemeClr val="bg2"/>
              </a:solidFill>
            </a:ln>
            <a:effectLst/>
          </c:spPr>
          <c:invertIfNegative val="0"/>
          <c:cat>
            <c:numRef>
              <c:f>List1!$A$2:$A$98</c:f>
              <c:numCache>
                <c:formatCode>General</c:formatCode>
                <c:ptCount val="9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numCache>
            </c:numRef>
          </c:cat>
          <c:val>
            <c:numRef>
              <c:f>List1!$C$2:$C$98</c:f>
              <c:numCache>
                <c:formatCode>General</c:formatCode>
                <c:ptCount val="97"/>
                <c:pt idx="0">
                  <c:v>0</c:v>
                </c:pt>
                <c:pt idx="1">
                  <c:v>0</c:v>
                </c:pt>
                <c:pt idx="2">
                  <c:v>0</c:v>
                </c:pt>
                <c:pt idx="3">
                  <c:v>0</c:v>
                </c:pt>
                <c:pt idx="4">
                  <c:v>0</c:v>
                </c:pt>
                <c:pt idx="5">
                  <c:v>0</c:v>
                </c:pt>
                <c:pt idx="6">
                  <c:v>67.599999999999994</c:v>
                </c:pt>
                <c:pt idx="7">
                  <c:v>0</c:v>
                </c:pt>
                <c:pt idx="8">
                  <c:v>63</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val>
          <c:extLst>
            <c:ext xmlns:c16="http://schemas.microsoft.com/office/drawing/2014/chart" uri="{C3380CC4-5D6E-409C-BE32-E72D297353CC}">
              <c16:uniqueId val="{00000003-C3DE-4B2D-A144-D6A891202155}"/>
            </c:ext>
          </c:extLst>
        </c:ser>
        <c:ser>
          <c:idx val="2"/>
          <c:order val="2"/>
          <c:tx>
            <c:strRef>
              <c:f>List1!$D$1</c:f>
              <c:strCache>
                <c:ptCount val="1"/>
                <c:pt idx="0">
                  <c:v>Typ I - VK</c:v>
                </c:pt>
              </c:strCache>
            </c:strRef>
          </c:tx>
          <c:spPr>
            <a:solidFill>
              <a:srgbClr val="FFC000"/>
            </a:solidFill>
            <a:ln>
              <a:solidFill>
                <a:schemeClr val="bg2"/>
              </a:solidFill>
            </a:ln>
            <a:effectLst/>
          </c:spPr>
          <c:invertIfNegative val="0"/>
          <c:cat>
            <c:numRef>
              <c:f>List1!$A$2:$A$98</c:f>
              <c:numCache>
                <c:formatCode>General</c:formatCode>
                <c:ptCount val="9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numCache>
            </c:numRef>
          </c:cat>
          <c:val>
            <c:numRef>
              <c:f>List1!$D$2:$D$98</c:f>
              <c:numCache>
                <c:formatCode>General</c:formatCode>
                <c:ptCount val="97"/>
                <c:pt idx="0">
                  <c:v>0</c:v>
                </c:pt>
                <c:pt idx="1">
                  <c:v>0</c:v>
                </c:pt>
                <c:pt idx="2">
                  <c:v>0</c:v>
                </c:pt>
                <c:pt idx="3">
                  <c:v>0</c:v>
                </c:pt>
                <c:pt idx="4">
                  <c:v>0</c:v>
                </c:pt>
                <c:pt idx="5">
                  <c:v>0</c:v>
                </c:pt>
                <c:pt idx="6">
                  <c:v>0</c:v>
                </c:pt>
                <c:pt idx="7">
                  <c:v>0</c:v>
                </c:pt>
                <c:pt idx="8">
                  <c:v>0</c:v>
                </c:pt>
                <c:pt idx="9">
                  <c:v>0</c:v>
                </c:pt>
                <c:pt idx="10">
                  <c:v>0</c:v>
                </c:pt>
                <c:pt idx="11">
                  <c:v>46.4</c:v>
                </c:pt>
                <c:pt idx="12">
                  <c:v>45.8</c:v>
                </c:pt>
                <c:pt idx="13">
                  <c:v>0</c:v>
                </c:pt>
                <c:pt idx="14">
                  <c:v>28</c:v>
                </c:pt>
                <c:pt idx="15">
                  <c:v>27.4</c:v>
                </c:pt>
                <c:pt idx="16">
                  <c:v>26.2</c:v>
                </c:pt>
                <c:pt idx="17">
                  <c:v>0</c:v>
                </c:pt>
                <c:pt idx="18">
                  <c:v>21.6</c:v>
                </c:pt>
                <c:pt idx="19">
                  <c:v>0</c:v>
                </c:pt>
                <c:pt idx="20">
                  <c:v>16.600000000000001</c:v>
                </c:pt>
                <c:pt idx="21">
                  <c:v>0</c:v>
                </c:pt>
                <c:pt idx="22">
                  <c:v>0</c:v>
                </c:pt>
                <c:pt idx="23">
                  <c:v>0</c:v>
                </c:pt>
                <c:pt idx="24">
                  <c:v>9.8000000000000007</c:v>
                </c:pt>
                <c:pt idx="25">
                  <c:v>0</c:v>
                </c:pt>
                <c:pt idx="26">
                  <c:v>0</c:v>
                </c:pt>
                <c:pt idx="27">
                  <c:v>0</c:v>
                </c:pt>
                <c:pt idx="28">
                  <c:v>0</c:v>
                </c:pt>
                <c:pt idx="29">
                  <c:v>0</c:v>
                </c:pt>
                <c:pt idx="30">
                  <c:v>0</c:v>
                </c:pt>
                <c:pt idx="31">
                  <c:v>0</c:v>
                </c:pt>
                <c:pt idx="32">
                  <c:v>4.4000000000000004</c:v>
                </c:pt>
                <c:pt idx="33">
                  <c:v>0</c:v>
                </c:pt>
                <c:pt idx="34">
                  <c:v>0</c:v>
                </c:pt>
                <c:pt idx="35">
                  <c:v>0</c:v>
                </c:pt>
                <c:pt idx="36">
                  <c:v>0</c:v>
                </c:pt>
                <c:pt idx="37">
                  <c:v>0</c:v>
                </c:pt>
                <c:pt idx="38">
                  <c:v>0</c:v>
                </c:pt>
                <c:pt idx="39">
                  <c:v>0</c:v>
                </c:pt>
                <c:pt idx="40">
                  <c:v>1.8</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val>
          <c:extLst>
            <c:ext xmlns:c16="http://schemas.microsoft.com/office/drawing/2014/chart" uri="{C3380CC4-5D6E-409C-BE32-E72D297353CC}">
              <c16:uniqueId val="{00000004-C3DE-4B2D-A144-D6A891202155}"/>
            </c:ext>
          </c:extLst>
        </c:ser>
        <c:ser>
          <c:idx val="3"/>
          <c:order val="3"/>
          <c:tx>
            <c:strRef>
              <c:f>List1!$E$1</c:f>
              <c:strCache>
                <c:ptCount val="1"/>
                <c:pt idx="0">
                  <c:v>Typ II</c:v>
                </c:pt>
              </c:strCache>
            </c:strRef>
          </c:tx>
          <c:spPr>
            <a:solidFill>
              <a:srgbClr val="A6A6A6"/>
            </a:solidFill>
            <a:ln>
              <a:solidFill>
                <a:schemeClr val="bg2"/>
              </a:solidFill>
            </a:ln>
            <a:effectLst/>
          </c:spPr>
          <c:invertIfNegative val="0"/>
          <c:cat>
            <c:numRef>
              <c:f>List1!$A$2:$A$98</c:f>
              <c:numCache>
                <c:formatCode>General</c:formatCode>
                <c:ptCount val="9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numCache>
            </c:numRef>
          </c:cat>
          <c:val>
            <c:numRef>
              <c:f>List1!$E$2:$E$98</c:f>
              <c:numCache>
                <c:formatCode>General</c:formatCode>
                <c:ptCount val="9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14.6</c:v>
                </c:pt>
                <c:pt idx="22">
                  <c:v>10.199999999999999</c:v>
                </c:pt>
                <c:pt idx="23">
                  <c:v>9.8000000000000007</c:v>
                </c:pt>
                <c:pt idx="24">
                  <c:v>0</c:v>
                </c:pt>
                <c:pt idx="25">
                  <c:v>7.8</c:v>
                </c:pt>
                <c:pt idx="26">
                  <c:v>6</c:v>
                </c:pt>
                <c:pt idx="27">
                  <c:v>4.8</c:v>
                </c:pt>
                <c:pt idx="28">
                  <c:v>4.5999999999999996</c:v>
                </c:pt>
                <c:pt idx="29">
                  <c:v>4.5999999999999996</c:v>
                </c:pt>
                <c:pt idx="30">
                  <c:v>4.4000000000000004</c:v>
                </c:pt>
                <c:pt idx="31">
                  <c:v>4.4000000000000004</c:v>
                </c:pt>
                <c:pt idx="32">
                  <c:v>0</c:v>
                </c:pt>
                <c:pt idx="33">
                  <c:v>4</c:v>
                </c:pt>
                <c:pt idx="34">
                  <c:v>3.2</c:v>
                </c:pt>
                <c:pt idx="35">
                  <c:v>2.6</c:v>
                </c:pt>
                <c:pt idx="36">
                  <c:v>2.4</c:v>
                </c:pt>
                <c:pt idx="37">
                  <c:v>2</c:v>
                </c:pt>
                <c:pt idx="38">
                  <c:v>2</c:v>
                </c:pt>
                <c:pt idx="39">
                  <c:v>2</c:v>
                </c:pt>
                <c:pt idx="40">
                  <c:v>0</c:v>
                </c:pt>
                <c:pt idx="41">
                  <c:v>1.8</c:v>
                </c:pt>
                <c:pt idx="42">
                  <c:v>1.8</c:v>
                </c:pt>
                <c:pt idx="43">
                  <c:v>1.8</c:v>
                </c:pt>
                <c:pt idx="44">
                  <c:v>1.6</c:v>
                </c:pt>
                <c:pt idx="45">
                  <c:v>1.6</c:v>
                </c:pt>
                <c:pt idx="46">
                  <c:v>1.6</c:v>
                </c:pt>
                <c:pt idx="47">
                  <c:v>1.6</c:v>
                </c:pt>
                <c:pt idx="48">
                  <c:v>1.6</c:v>
                </c:pt>
                <c:pt idx="49">
                  <c:v>1.4</c:v>
                </c:pt>
                <c:pt idx="50">
                  <c:v>1.4</c:v>
                </c:pt>
                <c:pt idx="51">
                  <c:v>1.2</c:v>
                </c:pt>
                <c:pt idx="52">
                  <c:v>1.2</c:v>
                </c:pt>
                <c:pt idx="53">
                  <c:v>1</c:v>
                </c:pt>
                <c:pt idx="54">
                  <c:v>1</c:v>
                </c:pt>
                <c:pt idx="55">
                  <c:v>1</c:v>
                </c:pt>
                <c:pt idx="56">
                  <c:v>0.8</c:v>
                </c:pt>
                <c:pt idx="57">
                  <c:v>0.8</c:v>
                </c:pt>
                <c:pt idx="58">
                  <c:v>0.8</c:v>
                </c:pt>
                <c:pt idx="59">
                  <c:v>0.8</c:v>
                </c:pt>
                <c:pt idx="60">
                  <c:v>0.8</c:v>
                </c:pt>
                <c:pt idx="61">
                  <c:v>0.8</c:v>
                </c:pt>
                <c:pt idx="62">
                  <c:v>0.8</c:v>
                </c:pt>
                <c:pt idx="63">
                  <c:v>0.8</c:v>
                </c:pt>
                <c:pt idx="64">
                  <c:v>0.8</c:v>
                </c:pt>
                <c:pt idx="65">
                  <c:v>0.8</c:v>
                </c:pt>
                <c:pt idx="66">
                  <c:v>0.8</c:v>
                </c:pt>
                <c:pt idx="67">
                  <c:v>0.8</c:v>
                </c:pt>
                <c:pt idx="68">
                  <c:v>0.6</c:v>
                </c:pt>
                <c:pt idx="69">
                  <c:v>0.6</c:v>
                </c:pt>
                <c:pt idx="70">
                  <c:v>0.6</c:v>
                </c:pt>
                <c:pt idx="71">
                  <c:v>0.6</c:v>
                </c:pt>
                <c:pt idx="72">
                  <c:v>0.6</c:v>
                </c:pt>
                <c:pt idx="73">
                  <c:v>0.6</c:v>
                </c:pt>
                <c:pt idx="74">
                  <c:v>0.6</c:v>
                </c:pt>
                <c:pt idx="75">
                  <c:v>0.6</c:v>
                </c:pt>
                <c:pt idx="76">
                  <c:v>0.6</c:v>
                </c:pt>
                <c:pt idx="77">
                  <c:v>0.4</c:v>
                </c:pt>
                <c:pt idx="78">
                  <c:v>0.4</c:v>
                </c:pt>
                <c:pt idx="79">
                  <c:v>0.4</c:v>
                </c:pt>
                <c:pt idx="80">
                  <c:v>0.4</c:v>
                </c:pt>
                <c:pt idx="81">
                  <c:v>0.4</c:v>
                </c:pt>
                <c:pt idx="82">
                  <c:v>0.4</c:v>
                </c:pt>
                <c:pt idx="83">
                  <c:v>0.4</c:v>
                </c:pt>
                <c:pt idx="84">
                  <c:v>0.4</c:v>
                </c:pt>
                <c:pt idx="85">
                  <c:v>0.4</c:v>
                </c:pt>
                <c:pt idx="86">
                  <c:v>0.4</c:v>
                </c:pt>
                <c:pt idx="87">
                  <c:v>0.2</c:v>
                </c:pt>
                <c:pt idx="88">
                  <c:v>0.2</c:v>
                </c:pt>
                <c:pt idx="89">
                  <c:v>0.2</c:v>
                </c:pt>
                <c:pt idx="90">
                  <c:v>0.2</c:v>
                </c:pt>
                <c:pt idx="91">
                  <c:v>0.2</c:v>
                </c:pt>
                <c:pt idx="92">
                  <c:v>0.2</c:v>
                </c:pt>
                <c:pt idx="93">
                  <c:v>0.2</c:v>
                </c:pt>
                <c:pt idx="94">
                  <c:v>0.2</c:v>
                </c:pt>
                <c:pt idx="95">
                  <c:v>0.2</c:v>
                </c:pt>
                <c:pt idx="96">
                  <c:v>0.2</c:v>
                </c:pt>
              </c:numCache>
            </c:numRef>
          </c:val>
          <c:extLst>
            <c:ext xmlns:c16="http://schemas.microsoft.com/office/drawing/2014/chart" uri="{C3380CC4-5D6E-409C-BE32-E72D297353CC}">
              <c16:uniqueId val="{00000005-C3DE-4B2D-A144-D6A891202155}"/>
            </c:ext>
          </c:extLst>
        </c:ser>
        <c:dLbls>
          <c:showLegendKey val="0"/>
          <c:showVal val="0"/>
          <c:showCatName val="0"/>
          <c:showSerName val="0"/>
          <c:showPercent val="0"/>
          <c:showBubbleSize val="0"/>
        </c:dLbls>
        <c:gapWidth val="0"/>
        <c:overlap val="100"/>
        <c:axId val="1190600031"/>
        <c:axId val="1416453231"/>
      </c:barChart>
      <c:catAx>
        <c:axId val="119060003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416453231"/>
        <c:crosses val="autoZero"/>
        <c:auto val="1"/>
        <c:lblAlgn val="ctr"/>
        <c:lblOffset val="100"/>
        <c:tickLblSkip val="2"/>
        <c:noMultiLvlLbl val="0"/>
      </c:catAx>
      <c:valAx>
        <c:axId val="1416453231"/>
        <c:scaling>
          <c:orientation val="minMax"/>
          <c:max val="140"/>
        </c:scaling>
        <c:delete val="0"/>
        <c:axPos val="l"/>
        <c:majorGridlines>
          <c:spPr>
            <a:ln w="9525" cap="flat" cmpd="sng" algn="ctr">
              <a:solidFill>
                <a:schemeClr val="bg1">
                  <a:lumMod val="85000"/>
                </a:schemeClr>
              </a:solidFill>
              <a:prstDash val="dash"/>
              <a:round/>
            </a:ln>
            <a:effectLst/>
          </c:spPr>
        </c:majorGridlines>
        <c:title>
          <c:tx>
            <c:rich>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r>
                  <a:rPr lang="cs-CZ" sz="1300">
                    <a:solidFill>
                      <a:schemeClr val="tx1"/>
                    </a:solidFill>
                  </a:rPr>
                  <a:t>Průměrný počet HP za 1 rok</a:t>
                </a:r>
              </a:p>
            </c:rich>
          </c:tx>
          <c:layout>
            <c:manualLayout>
              <c:xMode val="edge"/>
              <c:yMode val="edge"/>
              <c:x val="1.0534397562910773E-2"/>
              <c:y val="0.15512557854050199"/>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90600031"/>
        <c:crosses val="autoZero"/>
        <c:crossBetween val="between"/>
        <c:majorUnit val="20"/>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Sheet1!$C$1</c:f>
              <c:strCache>
                <c:ptCount val="1"/>
                <c:pt idx="0">
                  <c:v>Sloupec1</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Sheet1!$C$2:$C$76</c:f>
              <c:numCache>
                <c:formatCode>General</c:formatCode>
                <c:ptCount val="75"/>
                <c:pt idx="5">
                  <c:v>92.035398230088489</c:v>
                </c:pt>
                <c:pt idx="6">
                  <c:v>84.293193717277475</c:v>
                </c:pt>
                <c:pt idx="7">
                  <c:v>86.516853932584269</c:v>
                </c:pt>
                <c:pt idx="8">
                  <c:v>92.307692307692307</c:v>
                </c:pt>
                <c:pt idx="9">
                  <c:v>90.728476821192046</c:v>
                </c:pt>
                <c:pt idx="15">
                  <c:v>92.682926829268297</c:v>
                </c:pt>
                <c:pt idx="16">
                  <c:v>87.2340425531915</c:v>
                </c:pt>
                <c:pt idx="17">
                  <c:v>93.333333333333329</c:v>
                </c:pt>
                <c:pt idx="18">
                  <c:v>81.318681318681314</c:v>
                </c:pt>
                <c:pt idx="19">
                  <c:v>77.011494252873561</c:v>
                </c:pt>
                <c:pt idx="25">
                  <c:v>94.444444444444443</c:v>
                </c:pt>
                <c:pt idx="26">
                  <c:v>86.666666666666671</c:v>
                </c:pt>
                <c:pt idx="27">
                  <c:v>94.594594594594597</c:v>
                </c:pt>
                <c:pt idx="28">
                  <c:v>100</c:v>
                </c:pt>
                <c:pt idx="29">
                  <c:v>86.206896551724128</c:v>
                </c:pt>
                <c:pt idx="35">
                  <c:v>59.615384615384613</c:v>
                </c:pt>
                <c:pt idx="36">
                  <c:v>66.666666666666657</c:v>
                </c:pt>
                <c:pt idx="37">
                  <c:v>65.217391304347828</c:v>
                </c:pt>
                <c:pt idx="38">
                  <c:v>72.549019607843135</c:v>
                </c:pt>
                <c:pt idx="39">
                  <c:v>56.521739130434781</c:v>
                </c:pt>
                <c:pt idx="45">
                  <c:v>86.956521739130437</c:v>
                </c:pt>
                <c:pt idx="46">
                  <c:v>80.357142857142861</c:v>
                </c:pt>
                <c:pt idx="47">
                  <c:v>84.375</c:v>
                </c:pt>
                <c:pt idx="48">
                  <c:v>86.15384615384616</c:v>
                </c:pt>
                <c:pt idx="49">
                  <c:v>96.969696969696969</c:v>
                </c:pt>
                <c:pt idx="55">
                  <c:v>88.721804511278194</c:v>
                </c:pt>
                <c:pt idx="56">
                  <c:v>82.35294117647058</c:v>
                </c:pt>
                <c:pt idx="57">
                  <c:v>84.905660377358487</c:v>
                </c:pt>
                <c:pt idx="58">
                  <c:v>88.111888111888121</c:v>
                </c:pt>
                <c:pt idx="59">
                  <c:v>90.350877192982466</c:v>
                </c:pt>
                <c:pt idx="65">
                  <c:v>88</c:v>
                </c:pt>
                <c:pt idx="66">
                  <c:v>83.333333333333343</c:v>
                </c:pt>
                <c:pt idx="67">
                  <c:v>85.714285714285708</c:v>
                </c:pt>
                <c:pt idx="68">
                  <c:v>87.640449438202253</c:v>
                </c:pt>
                <c:pt idx="69">
                  <c:v>85.714285714285708</c:v>
                </c:pt>
              </c:numCache>
            </c:numRef>
          </c:val>
          <c:extLst>
            <c:ext xmlns:c16="http://schemas.microsoft.com/office/drawing/2014/chart" uri="{C3380CC4-5D6E-409C-BE32-E72D297353CC}">
              <c16:uniqueId val="{00000000-1188-4587-A014-5E549A337696}"/>
            </c:ext>
          </c:extLst>
        </c:ser>
        <c:ser>
          <c:idx val="1"/>
          <c:order val="1"/>
          <c:tx>
            <c:strRef>
              <c:f>Sheet1!$D$1</c:f>
              <c:strCache>
                <c:ptCount val="1"/>
                <c:pt idx="0">
                  <c:v>Sloupec6</c:v>
                </c:pt>
              </c:strCache>
            </c:strRef>
          </c:tx>
          <c:spPr>
            <a:solidFill>
              <a:schemeClr val="accent4">
                <a:lumMod val="40000"/>
                <a:lumOff val="6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Sheet1!$D$2:$D$76</c:f>
              <c:numCache>
                <c:formatCode>General</c:formatCode>
                <c:ptCount val="75"/>
                <c:pt idx="10">
                  <c:v>73.262032085561501</c:v>
                </c:pt>
                <c:pt idx="11">
                  <c:v>73.015873015873012</c:v>
                </c:pt>
                <c:pt idx="12">
                  <c:v>69.662921348314612</c:v>
                </c:pt>
                <c:pt idx="13">
                  <c:v>72.435897435897431</c:v>
                </c:pt>
                <c:pt idx="14">
                  <c:v>76.870748299319729</c:v>
                </c:pt>
                <c:pt idx="20">
                  <c:v>95.454545454545453</c:v>
                </c:pt>
                <c:pt idx="21">
                  <c:v>91.428571428571431</c:v>
                </c:pt>
                <c:pt idx="22">
                  <c:v>93.877551020408163</c:v>
                </c:pt>
                <c:pt idx="23">
                  <c:v>94.252873563218387</c:v>
                </c:pt>
                <c:pt idx="24">
                  <c:v>94.366197183098592</c:v>
                </c:pt>
                <c:pt idx="30">
                  <c:v>87.20930232558139</c:v>
                </c:pt>
                <c:pt idx="31">
                  <c:v>80.519480519480524</c:v>
                </c:pt>
                <c:pt idx="32">
                  <c:v>78.787878787878782</c:v>
                </c:pt>
                <c:pt idx="33">
                  <c:v>85.542168674698786</c:v>
                </c:pt>
                <c:pt idx="34">
                  <c:v>85.365853658536579</c:v>
                </c:pt>
                <c:pt idx="40">
                  <c:v>87</c:v>
                </c:pt>
                <c:pt idx="41">
                  <c:v>84.705882352941174</c:v>
                </c:pt>
                <c:pt idx="42">
                  <c:v>94.186046511627907</c:v>
                </c:pt>
                <c:pt idx="43">
                  <c:v>90.909090909090907</c:v>
                </c:pt>
                <c:pt idx="44">
                  <c:v>96.875</c:v>
                </c:pt>
                <c:pt idx="50">
                  <c:v>69.230769230769226</c:v>
                </c:pt>
                <c:pt idx="51">
                  <c:v>68</c:v>
                </c:pt>
                <c:pt idx="52">
                  <c:v>77.41935483870968</c:v>
                </c:pt>
                <c:pt idx="53">
                  <c:v>78.94736842105263</c:v>
                </c:pt>
                <c:pt idx="54">
                  <c:v>73.493975903614455</c:v>
                </c:pt>
                <c:pt idx="60">
                  <c:v>96.703296703296701</c:v>
                </c:pt>
                <c:pt idx="61">
                  <c:v>95.402298850574709</c:v>
                </c:pt>
                <c:pt idx="62">
                  <c:v>94.505494505494497</c:v>
                </c:pt>
                <c:pt idx="63">
                  <c:v>95.238095238095227</c:v>
                </c:pt>
                <c:pt idx="64">
                  <c:v>96.202531645569621</c:v>
                </c:pt>
                <c:pt idx="70">
                  <c:v>84.615384615384613</c:v>
                </c:pt>
                <c:pt idx="71">
                  <c:v>85.13513513513513</c:v>
                </c:pt>
                <c:pt idx="72">
                  <c:v>83.225806451612911</c:v>
                </c:pt>
                <c:pt idx="73">
                  <c:v>87.898089171974519</c:v>
                </c:pt>
                <c:pt idx="74">
                  <c:v>92.356687898089177</c:v>
                </c:pt>
              </c:numCache>
            </c:numRef>
          </c:val>
          <c:extLst>
            <c:ext xmlns:c16="http://schemas.microsoft.com/office/drawing/2014/chart" uri="{C3380CC4-5D6E-409C-BE32-E72D297353CC}">
              <c16:uniqueId val="{00000001-1188-4587-A014-5E549A337696}"/>
            </c:ext>
          </c:extLst>
        </c:ser>
        <c:ser>
          <c:idx val="2"/>
          <c:order val="2"/>
          <c:tx>
            <c:strRef>
              <c:f>Sheet1!$E$1</c:f>
              <c:strCache>
                <c:ptCount val="1"/>
                <c:pt idx="0">
                  <c:v>Sloupec7</c:v>
                </c:pt>
              </c:strCache>
            </c:strRef>
          </c:tx>
          <c:spPr>
            <a:solidFill>
              <a:schemeClr val="accent2">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Sheet1!$E$2:$E$76</c:f>
              <c:numCache>
                <c:formatCode>General</c:formatCode>
                <c:ptCount val="75"/>
                <c:pt idx="0">
                  <c:v>85.629629629629633</c:v>
                </c:pt>
                <c:pt idx="1">
                  <c:v>82.281368821292773</c:v>
                </c:pt>
                <c:pt idx="2">
                  <c:v>84.225352112676049</c:v>
                </c:pt>
                <c:pt idx="3">
                  <c:v>86.413440467494524</c:v>
                </c:pt>
                <c:pt idx="4">
                  <c:v>86.614785992217904</c:v>
                </c:pt>
              </c:numCache>
            </c:numRef>
          </c:val>
          <c:extLst>
            <c:ext xmlns:c16="http://schemas.microsoft.com/office/drawing/2014/chart" uri="{C3380CC4-5D6E-409C-BE32-E72D297353CC}">
              <c16:uniqueId val="{00000002-1188-4587-A014-5E549A337696}"/>
            </c:ext>
          </c:extLst>
        </c:ser>
        <c:dLbls>
          <c:showLegendKey val="0"/>
          <c:showVal val="0"/>
          <c:showCatName val="0"/>
          <c:showSerName val="0"/>
          <c:showPercent val="0"/>
          <c:showBubbleSize val="0"/>
        </c:dLbls>
        <c:gapWidth val="50"/>
        <c:overlap val="100"/>
        <c:axId val="1028986287"/>
        <c:axId val="1028994607"/>
      </c:barChart>
      <c:catAx>
        <c:axId val="1028986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1028994607"/>
        <c:crossesAt val="0"/>
        <c:auto val="1"/>
        <c:lblAlgn val="ctr"/>
        <c:lblOffset val="100"/>
        <c:tickLblSkip val="1"/>
        <c:noMultiLvlLbl val="0"/>
      </c:catAx>
      <c:valAx>
        <c:axId val="1028994607"/>
        <c:scaling>
          <c:orientation val="minMax"/>
          <c:max val="100"/>
          <c:min val="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a:solidFill>
                      <a:schemeClr val="tx1"/>
                    </a:solidFill>
                    <a:effectLst/>
                  </a:rPr>
                  <a:t>% hospitalizací v KOC**</a:t>
                </a:r>
                <a:endParaRPr lang="cs-CZ" sz="1400">
                  <a:solidFill>
                    <a:schemeClr val="tx1"/>
                  </a:solidFill>
                  <a:effectLst/>
                </a:endParaRP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028986287"/>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Typ I - FN</c:v>
                </c:pt>
              </c:strCache>
            </c:strRef>
          </c:tx>
          <c:spPr>
            <a:solidFill>
              <a:schemeClr val="accent2">
                <a:lumMod val="60000"/>
                <a:lumOff val="40000"/>
              </a:schemeClr>
            </a:solidFill>
            <a:ln>
              <a:solidFill>
                <a:schemeClr val="bg2"/>
              </a:solidFill>
            </a:ln>
            <a:effectLst/>
          </c:spPr>
          <c:invertIfNegative val="0"/>
          <c:dPt>
            <c:idx val="0"/>
            <c:invertIfNegative val="0"/>
            <c:bubble3D val="0"/>
            <c:spPr>
              <a:solidFill>
                <a:schemeClr val="accent2">
                  <a:lumMod val="60000"/>
                  <a:lumOff val="40000"/>
                </a:schemeClr>
              </a:solidFill>
              <a:ln>
                <a:solidFill>
                  <a:schemeClr val="bg2"/>
                </a:solidFill>
              </a:ln>
              <a:effectLst/>
            </c:spPr>
            <c:extLst>
              <c:ext xmlns:c16="http://schemas.microsoft.com/office/drawing/2014/chart" uri="{C3380CC4-5D6E-409C-BE32-E72D297353CC}">
                <c16:uniqueId val="{00000001-C3DE-4B2D-A144-D6A891202155}"/>
              </c:ext>
            </c:extLst>
          </c:dPt>
          <c:cat>
            <c:numRef>
              <c:f>List1!$A$2:$A$108</c:f>
              <c:numCache>
                <c:formatCode>General</c:formatCode>
                <c:ptCount val="10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numCache>
            </c:numRef>
          </c:cat>
          <c:val>
            <c:numRef>
              <c:f>List1!$B$2:$B$108</c:f>
              <c:numCache>
                <c:formatCode>General</c:formatCode>
                <c:ptCount val="107"/>
                <c:pt idx="0">
                  <c:v>0</c:v>
                </c:pt>
                <c:pt idx="1">
                  <c:v>111.4</c:v>
                </c:pt>
                <c:pt idx="2">
                  <c:v>107.2</c:v>
                </c:pt>
                <c:pt idx="3">
                  <c:v>86.6</c:v>
                </c:pt>
                <c:pt idx="4">
                  <c:v>0</c:v>
                </c:pt>
                <c:pt idx="5">
                  <c:v>76.2</c:v>
                </c:pt>
                <c:pt idx="6">
                  <c:v>68.400000000000006</c:v>
                </c:pt>
                <c:pt idx="7">
                  <c:v>0</c:v>
                </c:pt>
                <c:pt idx="8">
                  <c:v>67.2</c:v>
                </c:pt>
                <c:pt idx="9">
                  <c:v>0</c:v>
                </c:pt>
                <c:pt idx="10">
                  <c:v>0</c:v>
                </c:pt>
                <c:pt idx="11">
                  <c:v>48.6</c:v>
                </c:pt>
                <c:pt idx="12">
                  <c:v>42.6</c:v>
                </c:pt>
                <c:pt idx="13">
                  <c:v>42</c:v>
                </c:pt>
                <c:pt idx="14">
                  <c:v>0</c:v>
                </c:pt>
                <c:pt idx="15">
                  <c:v>39.799999999999997</c:v>
                </c:pt>
                <c:pt idx="16">
                  <c:v>0</c:v>
                </c:pt>
                <c:pt idx="17">
                  <c:v>34.799999999999997</c:v>
                </c:pt>
                <c:pt idx="18">
                  <c:v>0</c:v>
                </c:pt>
                <c:pt idx="19">
                  <c:v>0</c:v>
                </c:pt>
                <c:pt idx="20">
                  <c:v>0</c:v>
                </c:pt>
                <c:pt idx="21">
                  <c:v>29.4</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numCache>
            </c:numRef>
          </c:val>
          <c:extLst>
            <c:ext xmlns:c16="http://schemas.microsoft.com/office/drawing/2014/chart" uri="{C3380CC4-5D6E-409C-BE32-E72D297353CC}">
              <c16:uniqueId val="{00000002-C3DE-4B2D-A144-D6A891202155}"/>
            </c:ext>
          </c:extLst>
        </c:ser>
        <c:ser>
          <c:idx val="1"/>
          <c:order val="1"/>
          <c:tx>
            <c:strRef>
              <c:f>List1!$C$1</c:f>
              <c:strCache>
                <c:ptCount val="1"/>
                <c:pt idx="0">
                  <c:v>Typ I - Spec ZZ</c:v>
                </c:pt>
              </c:strCache>
            </c:strRef>
          </c:tx>
          <c:spPr>
            <a:solidFill>
              <a:schemeClr val="accent2">
                <a:lumMod val="75000"/>
              </a:schemeClr>
            </a:solidFill>
            <a:ln>
              <a:solidFill>
                <a:schemeClr val="bg2"/>
              </a:solidFill>
            </a:ln>
            <a:effectLst/>
          </c:spPr>
          <c:invertIfNegative val="0"/>
          <c:cat>
            <c:numRef>
              <c:f>List1!$A$2:$A$108</c:f>
              <c:numCache>
                <c:formatCode>General</c:formatCode>
                <c:ptCount val="10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numCache>
            </c:numRef>
          </c:cat>
          <c:val>
            <c:numRef>
              <c:f>List1!$C$2:$C$108</c:f>
              <c:numCache>
                <c:formatCode>General</c:formatCode>
                <c:ptCount val="107"/>
                <c:pt idx="0">
                  <c:v>116.8</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13.2</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numCache>
            </c:numRef>
          </c:val>
          <c:extLst>
            <c:ext xmlns:c16="http://schemas.microsoft.com/office/drawing/2014/chart" uri="{C3380CC4-5D6E-409C-BE32-E72D297353CC}">
              <c16:uniqueId val="{00000003-C3DE-4B2D-A144-D6A891202155}"/>
            </c:ext>
          </c:extLst>
        </c:ser>
        <c:ser>
          <c:idx val="2"/>
          <c:order val="2"/>
          <c:tx>
            <c:strRef>
              <c:f>List1!$D$1</c:f>
              <c:strCache>
                <c:ptCount val="1"/>
                <c:pt idx="0">
                  <c:v>Typ I - VK</c:v>
                </c:pt>
              </c:strCache>
            </c:strRef>
          </c:tx>
          <c:spPr>
            <a:solidFill>
              <a:srgbClr val="FFC000"/>
            </a:solidFill>
            <a:ln>
              <a:solidFill>
                <a:schemeClr val="bg2"/>
              </a:solidFill>
            </a:ln>
            <a:effectLst/>
          </c:spPr>
          <c:invertIfNegative val="0"/>
          <c:cat>
            <c:numRef>
              <c:f>List1!$A$2:$A$108</c:f>
              <c:numCache>
                <c:formatCode>General</c:formatCode>
                <c:ptCount val="10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numCache>
            </c:numRef>
          </c:cat>
          <c:val>
            <c:numRef>
              <c:f>List1!$D$2:$D$108</c:f>
              <c:numCache>
                <c:formatCode>General</c:formatCode>
                <c:ptCount val="107"/>
                <c:pt idx="0">
                  <c:v>0</c:v>
                </c:pt>
                <c:pt idx="1">
                  <c:v>0</c:v>
                </c:pt>
                <c:pt idx="2">
                  <c:v>0</c:v>
                </c:pt>
                <c:pt idx="3">
                  <c:v>0</c:v>
                </c:pt>
                <c:pt idx="4">
                  <c:v>83.4</c:v>
                </c:pt>
                <c:pt idx="5">
                  <c:v>0</c:v>
                </c:pt>
                <c:pt idx="6">
                  <c:v>0</c:v>
                </c:pt>
                <c:pt idx="7">
                  <c:v>67.8</c:v>
                </c:pt>
                <c:pt idx="8">
                  <c:v>0</c:v>
                </c:pt>
                <c:pt idx="9">
                  <c:v>67</c:v>
                </c:pt>
                <c:pt idx="10">
                  <c:v>62.2</c:v>
                </c:pt>
                <c:pt idx="11">
                  <c:v>0</c:v>
                </c:pt>
                <c:pt idx="12">
                  <c:v>0</c:v>
                </c:pt>
                <c:pt idx="13">
                  <c:v>0</c:v>
                </c:pt>
                <c:pt idx="14">
                  <c:v>41</c:v>
                </c:pt>
                <c:pt idx="15">
                  <c:v>0</c:v>
                </c:pt>
                <c:pt idx="16">
                  <c:v>39.799999999999997</c:v>
                </c:pt>
                <c:pt idx="17">
                  <c:v>0</c:v>
                </c:pt>
                <c:pt idx="18">
                  <c:v>32.799999999999997</c:v>
                </c:pt>
                <c:pt idx="19">
                  <c:v>0</c:v>
                </c:pt>
                <c:pt idx="20">
                  <c:v>30.4</c:v>
                </c:pt>
                <c:pt idx="21">
                  <c:v>0</c:v>
                </c:pt>
                <c:pt idx="22">
                  <c:v>0</c:v>
                </c:pt>
                <c:pt idx="23">
                  <c:v>0</c:v>
                </c:pt>
                <c:pt idx="24">
                  <c:v>0</c:v>
                </c:pt>
                <c:pt idx="25">
                  <c:v>0</c:v>
                </c:pt>
                <c:pt idx="26">
                  <c:v>0</c:v>
                </c:pt>
                <c:pt idx="27">
                  <c:v>0</c:v>
                </c:pt>
                <c:pt idx="28">
                  <c:v>0</c:v>
                </c:pt>
                <c:pt idx="29">
                  <c:v>0</c:v>
                </c:pt>
                <c:pt idx="30">
                  <c:v>0</c:v>
                </c:pt>
                <c:pt idx="31">
                  <c:v>0</c:v>
                </c:pt>
                <c:pt idx="32">
                  <c:v>0</c:v>
                </c:pt>
                <c:pt idx="33">
                  <c:v>0</c:v>
                </c:pt>
                <c:pt idx="34">
                  <c:v>19</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12.4</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numCache>
            </c:numRef>
          </c:val>
          <c:extLst>
            <c:ext xmlns:c16="http://schemas.microsoft.com/office/drawing/2014/chart" uri="{C3380CC4-5D6E-409C-BE32-E72D297353CC}">
              <c16:uniqueId val="{00000004-C3DE-4B2D-A144-D6A891202155}"/>
            </c:ext>
          </c:extLst>
        </c:ser>
        <c:ser>
          <c:idx val="3"/>
          <c:order val="3"/>
          <c:tx>
            <c:strRef>
              <c:f>List1!$E$1</c:f>
              <c:strCache>
                <c:ptCount val="1"/>
                <c:pt idx="0">
                  <c:v>Typ II</c:v>
                </c:pt>
              </c:strCache>
            </c:strRef>
          </c:tx>
          <c:spPr>
            <a:solidFill>
              <a:srgbClr val="A6A6A6"/>
            </a:solidFill>
            <a:ln>
              <a:solidFill>
                <a:schemeClr val="bg2"/>
              </a:solidFill>
            </a:ln>
            <a:effectLst/>
          </c:spPr>
          <c:invertIfNegative val="0"/>
          <c:cat>
            <c:numRef>
              <c:f>List1!$A$2:$A$108</c:f>
              <c:numCache>
                <c:formatCode>General</c:formatCode>
                <c:ptCount val="107"/>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formatCode="###0">
                  <c:v>66</c:v>
                </c:pt>
                <c:pt idx="66" formatCode="###0">
                  <c:v>67</c:v>
                </c:pt>
                <c:pt idx="67" formatCode="###0">
                  <c:v>68</c:v>
                </c:pt>
                <c:pt idx="68" formatCode="###0">
                  <c:v>69</c:v>
                </c:pt>
                <c:pt idx="69" formatCode="###0">
                  <c:v>70</c:v>
                </c:pt>
                <c:pt idx="70" formatCode="###0">
                  <c:v>71</c:v>
                </c:pt>
                <c:pt idx="71" formatCode="###0">
                  <c:v>72</c:v>
                </c:pt>
                <c:pt idx="72" formatCode="###0">
                  <c:v>73</c:v>
                </c:pt>
                <c:pt idx="73" formatCode="###0">
                  <c:v>74</c:v>
                </c:pt>
                <c:pt idx="74" formatCode="###0">
                  <c:v>75</c:v>
                </c:pt>
                <c:pt idx="75" formatCode="###0">
                  <c:v>76</c:v>
                </c:pt>
                <c:pt idx="76" formatCode="###0">
                  <c:v>77</c:v>
                </c:pt>
                <c:pt idx="77" formatCode="###0">
                  <c:v>78</c:v>
                </c:pt>
                <c:pt idx="78" formatCode="###0">
                  <c:v>79</c:v>
                </c:pt>
                <c:pt idx="79" formatCode="###0">
                  <c:v>80</c:v>
                </c:pt>
                <c:pt idx="80" formatCode="###0">
                  <c:v>81</c:v>
                </c:pt>
                <c:pt idx="81" formatCode="###0">
                  <c:v>82</c:v>
                </c:pt>
                <c:pt idx="82" formatCode="###0">
                  <c:v>83</c:v>
                </c:pt>
                <c:pt idx="83" formatCode="###0">
                  <c:v>84</c:v>
                </c:pt>
                <c:pt idx="84" formatCode="###0">
                  <c:v>85</c:v>
                </c:pt>
                <c:pt idx="85" formatCode="###0">
                  <c:v>86</c:v>
                </c:pt>
                <c:pt idx="86" formatCode="###0">
                  <c:v>87</c:v>
                </c:pt>
                <c:pt idx="87" formatCode="###0">
                  <c:v>88</c:v>
                </c:pt>
                <c:pt idx="88" formatCode="###0">
                  <c:v>89</c:v>
                </c:pt>
                <c:pt idx="89" formatCode="###0">
                  <c:v>90</c:v>
                </c:pt>
                <c:pt idx="90" formatCode="###0">
                  <c:v>91</c:v>
                </c:pt>
                <c:pt idx="91" formatCode="###0">
                  <c:v>92</c:v>
                </c:pt>
                <c:pt idx="92" formatCode="###0">
                  <c:v>93</c:v>
                </c:pt>
                <c:pt idx="93" formatCode="###0">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numCache>
            </c:numRef>
          </c:cat>
          <c:val>
            <c:numRef>
              <c:f>List1!$E$2:$E$108</c:f>
              <c:numCache>
                <c:formatCode>General</c:formatCode>
                <c:ptCount val="1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32</c:v>
                </c:pt>
                <c:pt idx="20">
                  <c:v>0</c:v>
                </c:pt>
                <c:pt idx="21">
                  <c:v>0</c:v>
                </c:pt>
                <c:pt idx="22">
                  <c:v>29.2</c:v>
                </c:pt>
                <c:pt idx="23">
                  <c:v>28.6</c:v>
                </c:pt>
                <c:pt idx="24">
                  <c:v>28.6</c:v>
                </c:pt>
                <c:pt idx="25">
                  <c:v>24.4</c:v>
                </c:pt>
                <c:pt idx="26">
                  <c:v>24.4</c:v>
                </c:pt>
                <c:pt idx="27">
                  <c:v>23.6</c:v>
                </c:pt>
                <c:pt idx="28">
                  <c:v>22.8</c:v>
                </c:pt>
                <c:pt idx="29">
                  <c:v>21.4</c:v>
                </c:pt>
                <c:pt idx="30">
                  <c:v>21.4</c:v>
                </c:pt>
                <c:pt idx="31">
                  <c:v>21.4</c:v>
                </c:pt>
                <c:pt idx="32">
                  <c:v>19.600000000000001</c:v>
                </c:pt>
                <c:pt idx="33">
                  <c:v>19.2</c:v>
                </c:pt>
                <c:pt idx="34">
                  <c:v>0</c:v>
                </c:pt>
                <c:pt idx="35">
                  <c:v>18</c:v>
                </c:pt>
                <c:pt idx="36">
                  <c:v>17.8</c:v>
                </c:pt>
                <c:pt idx="37">
                  <c:v>17.600000000000001</c:v>
                </c:pt>
                <c:pt idx="38">
                  <c:v>17.600000000000001</c:v>
                </c:pt>
                <c:pt idx="39">
                  <c:v>16.600000000000001</c:v>
                </c:pt>
                <c:pt idx="40">
                  <c:v>16.399999999999999</c:v>
                </c:pt>
                <c:pt idx="41">
                  <c:v>15.8</c:v>
                </c:pt>
                <c:pt idx="42">
                  <c:v>15.4</c:v>
                </c:pt>
                <c:pt idx="43">
                  <c:v>14.8</c:v>
                </c:pt>
                <c:pt idx="44">
                  <c:v>14.6</c:v>
                </c:pt>
                <c:pt idx="45">
                  <c:v>13.8</c:v>
                </c:pt>
                <c:pt idx="46">
                  <c:v>13.4</c:v>
                </c:pt>
                <c:pt idx="47">
                  <c:v>0</c:v>
                </c:pt>
                <c:pt idx="48">
                  <c:v>13</c:v>
                </c:pt>
                <c:pt idx="49">
                  <c:v>12.8</c:v>
                </c:pt>
                <c:pt idx="50">
                  <c:v>0</c:v>
                </c:pt>
                <c:pt idx="51">
                  <c:v>12.4</c:v>
                </c:pt>
                <c:pt idx="52">
                  <c:v>11.8</c:v>
                </c:pt>
                <c:pt idx="53">
                  <c:v>11.6</c:v>
                </c:pt>
                <c:pt idx="54">
                  <c:v>10.6</c:v>
                </c:pt>
                <c:pt idx="55">
                  <c:v>10.4</c:v>
                </c:pt>
                <c:pt idx="56">
                  <c:v>10</c:v>
                </c:pt>
                <c:pt idx="57">
                  <c:v>9.8000000000000007</c:v>
                </c:pt>
                <c:pt idx="58">
                  <c:v>9.4</c:v>
                </c:pt>
                <c:pt idx="59">
                  <c:v>9</c:v>
                </c:pt>
                <c:pt idx="60">
                  <c:v>9</c:v>
                </c:pt>
                <c:pt idx="61">
                  <c:v>8.8000000000000007</c:v>
                </c:pt>
                <c:pt idx="62">
                  <c:v>8.8000000000000007</c:v>
                </c:pt>
                <c:pt idx="63">
                  <c:v>8.8000000000000007</c:v>
                </c:pt>
                <c:pt idx="64">
                  <c:v>8.6</c:v>
                </c:pt>
                <c:pt idx="65">
                  <c:v>8.6</c:v>
                </c:pt>
                <c:pt idx="66">
                  <c:v>8</c:v>
                </c:pt>
                <c:pt idx="67">
                  <c:v>7.8</c:v>
                </c:pt>
                <c:pt idx="68">
                  <c:v>7.4</c:v>
                </c:pt>
                <c:pt idx="69">
                  <c:v>7</c:v>
                </c:pt>
                <c:pt idx="70">
                  <c:v>7</c:v>
                </c:pt>
                <c:pt idx="71">
                  <c:v>6.8</c:v>
                </c:pt>
                <c:pt idx="72">
                  <c:v>6.4</c:v>
                </c:pt>
                <c:pt idx="73">
                  <c:v>6.4</c:v>
                </c:pt>
                <c:pt idx="74">
                  <c:v>6.4</c:v>
                </c:pt>
                <c:pt idx="75">
                  <c:v>6.2</c:v>
                </c:pt>
                <c:pt idx="76">
                  <c:v>5.8</c:v>
                </c:pt>
                <c:pt idx="77">
                  <c:v>5.8</c:v>
                </c:pt>
                <c:pt idx="78">
                  <c:v>5.4</c:v>
                </c:pt>
                <c:pt idx="79">
                  <c:v>5</c:v>
                </c:pt>
                <c:pt idx="80">
                  <c:v>5</c:v>
                </c:pt>
                <c:pt idx="81">
                  <c:v>4.8</c:v>
                </c:pt>
                <c:pt idx="82">
                  <c:v>4.8</c:v>
                </c:pt>
                <c:pt idx="83">
                  <c:v>4.5999999999999996</c:v>
                </c:pt>
                <c:pt idx="84">
                  <c:v>4.4000000000000004</c:v>
                </c:pt>
                <c:pt idx="85">
                  <c:v>3.8</c:v>
                </c:pt>
                <c:pt idx="86">
                  <c:v>3.8</c:v>
                </c:pt>
                <c:pt idx="87">
                  <c:v>3.6</c:v>
                </c:pt>
                <c:pt idx="88">
                  <c:v>3.6</c:v>
                </c:pt>
                <c:pt idx="89">
                  <c:v>3.4</c:v>
                </c:pt>
                <c:pt idx="90">
                  <c:v>3.2</c:v>
                </c:pt>
                <c:pt idx="91">
                  <c:v>3</c:v>
                </c:pt>
                <c:pt idx="92">
                  <c:v>2.8</c:v>
                </c:pt>
                <c:pt idx="93">
                  <c:v>2.8</c:v>
                </c:pt>
                <c:pt idx="94">
                  <c:v>2.6</c:v>
                </c:pt>
                <c:pt idx="95">
                  <c:v>2.4</c:v>
                </c:pt>
                <c:pt idx="96">
                  <c:v>2.4</c:v>
                </c:pt>
                <c:pt idx="97">
                  <c:v>2.2000000000000002</c:v>
                </c:pt>
                <c:pt idx="98">
                  <c:v>2.2000000000000002</c:v>
                </c:pt>
                <c:pt idx="99">
                  <c:v>2.2000000000000002</c:v>
                </c:pt>
                <c:pt idx="100">
                  <c:v>2</c:v>
                </c:pt>
                <c:pt idx="101">
                  <c:v>2</c:v>
                </c:pt>
                <c:pt idx="102">
                  <c:v>1.4</c:v>
                </c:pt>
                <c:pt idx="103">
                  <c:v>1.4</c:v>
                </c:pt>
                <c:pt idx="104">
                  <c:v>1</c:v>
                </c:pt>
                <c:pt idx="105">
                  <c:v>0.8</c:v>
                </c:pt>
                <c:pt idx="106">
                  <c:v>0.4</c:v>
                </c:pt>
              </c:numCache>
            </c:numRef>
          </c:val>
          <c:extLst>
            <c:ext xmlns:c16="http://schemas.microsoft.com/office/drawing/2014/chart" uri="{C3380CC4-5D6E-409C-BE32-E72D297353CC}">
              <c16:uniqueId val="{00000005-C3DE-4B2D-A144-D6A891202155}"/>
            </c:ext>
          </c:extLst>
        </c:ser>
        <c:dLbls>
          <c:showLegendKey val="0"/>
          <c:showVal val="0"/>
          <c:showCatName val="0"/>
          <c:showSerName val="0"/>
          <c:showPercent val="0"/>
          <c:showBubbleSize val="0"/>
        </c:dLbls>
        <c:gapWidth val="0"/>
        <c:overlap val="100"/>
        <c:axId val="1190600031"/>
        <c:axId val="1416453231"/>
      </c:barChart>
      <c:catAx>
        <c:axId val="119060003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416453231"/>
        <c:crosses val="autoZero"/>
        <c:auto val="1"/>
        <c:lblAlgn val="ctr"/>
        <c:lblOffset val="100"/>
        <c:tickLblSkip val="1"/>
        <c:noMultiLvlLbl val="0"/>
      </c:catAx>
      <c:valAx>
        <c:axId val="1416453231"/>
        <c:scaling>
          <c:orientation val="minMax"/>
          <c:max val="125"/>
        </c:scaling>
        <c:delete val="0"/>
        <c:axPos val="l"/>
        <c:majorGridlines>
          <c:spPr>
            <a:ln w="9525" cap="flat" cmpd="sng" algn="ctr">
              <a:solidFill>
                <a:schemeClr val="bg1">
                  <a:lumMod val="85000"/>
                </a:schemeClr>
              </a:solidFill>
              <a:prstDash val="dash"/>
              <a:round/>
            </a:ln>
            <a:effectLst/>
          </c:spPr>
        </c:majorGridlines>
        <c:title>
          <c:tx>
            <c:rich>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r>
                  <a:rPr lang="cs-CZ" sz="1300">
                    <a:solidFill>
                      <a:schemeClr val="tx1"/>
                    </a:solidFill>
                  </a:rPr>
                  <a:t>Průměrný počet HP za 1 rok</a:t>
                </a:r>
              </a:p>
            </c:rich>
          </c:tx>
          <c:layout>
            <c:manualLayout>
              <c:xMode val="edge"/>
              <c:yMode val="edge"/>
              <c:x val="1.0534397562910773E-2"/>
              <c:y val="0.15512557854050199"/>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90600031"/>
        <c:crosses val="autoZero"/>
        <c:crossBetween val="between"/>
        <c:majorUnit val="25"/>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Sheet1!$C$1</c:f>
              <c:strCache>
                <c:ptCount val="1"/>
                <c:pt idx="0">
                  <c:v>Sloupec1</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Sheet1!$C$2:$C$76</c:f>
              <c:numCache>
                <c:formatCode>General</c:formatCode>
                <c:ptCount val="75"/>
                <c:pt idx="5">
                  <c:v>85.074626865671647</c:v>
                </c:pt>
                <c:pt idx="6">
                  <c:v>86.124401913875602</c:v>
                </c:pt>
                <c:pt idx="7">
                  <c:v>80.465116279069775</c:v>
                </c:pt>
                <c:pt idx="8">
                  <c:v>89.189189189189193</c:v>
                </c:pt>
                <c:pt idx="9">
                  <c:v>82.162162162162161</c:v>
                </c:pt>
                <c:pt idx="15">
                  <c:v>59.712230215827333</c:v>
                </c:pt>
                <c:pt idx="16">
                  <c:v>59.420289855072461</c:v>
                </c:pt>
                <c:pt idx="17">
                  <c:v>64.65517241379311</c:v>
                </c:pt>
                <c:pt idx="18">
                  <c:v>64.566929133858267</c:v>
                </c:pt>
                <c:pt idx="19">
                  <c:v>68.253968253968253</c:v>
                </c:pt>
                <c:pt idx="25">
                  <c:v>44.927536231884055</c:v>
                </c:pt>
                <c:pt idx="26">
                  <c:v>32.692307692307693</c:v>
                </c:pt>
                <c:pt idx="27">
                  <c:v>53.225806451612897</c:v>
                </c:pt>
                <c:pt idx="28">
                  <c:v>33.962264150943398</c:v>
                </c:pt>
                <c:pt idx="29">
                  <c:v>40</c:v>
                </c:pt>
                <c:pt idx="35">
                  <c:v>36.470588235294116</c:v>
                </c:pt>
                <c:pt idx="36">
                  <c:v>51.807228915662648</c:v>
                </c:pt>
                <c:pt idx="37">
                  <c:v>45</c:v>
                </c:pt>
                <c:pt idx="38">
                  <c:v>51.19047619047619</c:v>
                </c:pt>
                <c:pt idx="39">
                  <c:v>47.524752475247524</c:v>
                </c:pt>
                <c:pt idx="45">
                  <c:v>70.270270270270274</c:v>
                </c:pt>
                <c:pt idx="46">
                  <c:v>78.84615384615384</c:v>
                </c:pt>
                <c:pt idx="47">
                  <c:v>73.68421052631578</c:v>
                </c:pt>
                <c:pt idx="48">
                  <c:v>81</c:v>
                </c:pt>
                <c:pt idx="49">
                  <c:v>68</c:v>
                </c:pt>
                <c:pt idx="55">
                  <c:v>62.4</c:v>
                </c:pt>
                <c:pt idx="56">
                  <c:v>68.421052631578945</c:v>
                </c:pt>
                <c:pt idx="57">
                  <c:v>61.389961389961393</c:v>
                </c:pt>
                <c:pt idx="58">
                  <c:v>57.201646090534972</c:v>
                </c:pt>
                <c:pt idx="59">
                  <c:v>67.592592592592595</c:v>
                </c:pt>
                <c:pt idx="65">
                  <c:v>46.400000000000006</c:v>
                </c:pt>
                <c:pt idx="66">
                  <c:v>46.357615894039732</c:v>
                </c:pt>
                <c:pt idx="67">
                  <c:v>46.153846153846153</c:v>
                </c:pt>
                <c:pt idx="68">
                  <c:v>44.444444444444443</c:v>
                </c:pt>
                <c:pt idx="69">
                  <c:v>42.95774647887324</c:v>
                </c:pt>
              </c:numCache>
            </c:numRef>
          </c:val>
          <c:extLst>
            <c:ext xmlns:c16="http://schemas.microsoft.com/office/drawing/2014/chart" uri="{C3380CC4-5D6E-409C-BE32-E72D297353CC}">
              <c16:uniqueId val="{00000000-835A-4469-AFB5-0070554BEB06}"/>
            </c:ext>
          </c:extLst>
        </c:ser>
        <c:ser>
          <c:idx val="1"/>
          <c:order val="1"/>
          <c:tx>
            <c:strRef>
              <c:f>Sheet1!$D$1</c:f>
              <c:strCache>
                <c:ptCount val="1"/>
                <c:pt idx="0">
                  <c:v>Sloupec6</c:v>
                </c:pt>
              </c:strCache>
            </c:strRef>
          </c:tx>
          <c:spPr>
            <a:solidFill>
              <a:schemeClr val="accent4">
                <a:lumMod val="40000"/>
                <a:lumOff val="6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Sheet1!$D$2:$D$76</c:f>
              <c:numCache>
                <c:formatCode>General</c:formatCode>
                <c:ptCount val="75"/>
                <c:pt idx="10">
                  <c:v>44.736842105263158</c:v>
                </c:pt>
                <c:pt idx="11">
                  <c:v>49.640287769784173</c:v>
                </c:pt>
                <c:pt idx="12">
                  <c:v>52.5</c:v>
                </c:pt>
                <c:pt idx="13">
                  <c:v>53.380782918149464</c:v>
                </c:pt>
                <c:pt idx="14">
                  <c:v>46.443514644351467</c:v>
                </c:pt>
                <c:pt idx="20">
                  <c:v>72.807017543859658</c:v>
                </c:pt>
                <c:pt idx="21">
                  <c:v>80.172413793103445</c:v>
                </c:pt>
                <c:pt idx="22">
                  <c:v>80.882352941176478</c:v>
                </c:pt>
                <c:pt idx="23">
                  <c:v>80.46875</c:v>
                </c:pt>
                <c:pt idx="24">
                  <c:v>75.471698113207552</c:v>
                </c:pt>
                <c:pt idx="30">
                  <c:v>56.896551724137936</c:v>
                </c:pt>
                <c:pt idx="31">
                  <c:v>57.142857142857139</c:v>
                </c:pt>
                <c:pt idx="32">
                  <c:v>49.717514124293785</c:v>
                </c:pt>
                <c:pt idx="33">
                  <c:v>55.494505494505496</c:v>
                </c:pt>
                <c:pt idx="34">
                  <c:v>51.479289940828401</c:v>
                </c:pt>
                <c:pt idx="40">
                  <c:v>49.264705882352942</c:v>
                </c:pt>
                <c:pt idx="41">
                  <c:v>69.902912621359221</c:v>
                </c:pt>
                <c:pt idx="42">
                  <c:v>63.551401869158873</c:v>
                </c:pt>
                <c:pt idx="43">
                  <c:v>45.871559633027523</c:v>
                </c:pt>
                <c:pt idx="44">
                  <c:v>62.637362637362635</c:v>
                </c:pt>
                <c:pt idx="50">
                  <c:v>41.818181818181813</c:v>
                </c:pt>
                <c:pt idx="51">
                  <c:v>47.321428571428569</c:v>
                </c:pt>
                <c:pt idx="52">
                  <c:v>46.428571428571431</c:v>
                </c:pt>
                <c:pt idx="53">
                  <c:v>55.555555555555557</c:v>
                </c:pt>
                <c:pt idx="54">
                  <c:v>47.933884297520663</c:v>
                </c:pt>
                <c:pt idx="60">
                  <c:v>73.287671232876718</c:v>
                </c:pt>
                <c:pt idx="61">
                  <c:v>70.542635658914733</c:v>
                </c:pt>
                <c:pt idx="62">
                  <c:v>74.482758620689665</c:v>
                </c:pt>
                <c:pt idx="63">
                  <c:v>66.386554621848731</c:v>
                </c:pt>
                <c:pt idx="64">
                  <c:v>63.10679611650486</c:v>
                </c:pt>
                <c:pt idx="70">
                  <c:v>49.122807017543856</c:v>
                </c:pt>
                <c:pt idx="71">
                  <c:v>44.237918215613384</c:v>
                </c:pt>
                <c:pt idx="72">
                  <c:v>47.9020979020979</c:v>
                </c:pt>
                <c:pt idx="73">
                  <c:v>51.636363636363633</c:v>
                </c:pt>
                <c:pt idx="74">
                  <c:v>51.398601398601393</c:v>
                </c:pt>
              </c:numCache>
            </c:numRef>
          </c:val>
          <c:extLst>
            <c:ext xmlns:c16="http://schemas.microsoft.com/office/drawing/2014/chart" uri="{C3380CC4-5D6E-409C-BE32-E72D297353CC}">
              <c16:uniqueId val="{00000001-835A-4469-AFB5-0070554BEB06}"/>
            </c:ext>
          </c:extLst>
        </c:ser>
        <c:ser>
          <c:idx val="2"/>
          <c:order val="2"/>
          <c:tx>
            <c:strRef>
              <c:f>Sheet1!$E$1</c:f>
              <c:strCache>
                <c:ptCount val="1"/>
                <c:pt idx="0">
                  <c:v>Sloupec7</c:v>
                </c:pt>
              </c:strCache>
            </c:strRef>
          </c:tx>
          <c:spPr>
            <a:solidFill>
              <a:schemeClr val="accent2">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Sheet1!$B$2:$B$76</c:f>
              <c:numCache>
                <c:formatCode>General</c:formatCode>
                <c:ptCount val="75"/>
                <c:pt idx="0">
                  <c:v>2020</c:v>
                </c:pt>
                <c:pt idx="1">
                  <c:v>2021</c:v>
                </c:pt>
                <c:pt idx="2">
                  <c:v>2022</c:v>
                </c:pt>
                <c:pt idx="3">
                  <c:v>2023</c:v>
                </c:pt>
                <c:pt idx="4">
                  <c:v>2024</c:v>
                </c:pt>
                <c:pt idx="5">
                  <c:v>2020</c:v>
                </c:pt>
                <c:pt idx="6">
                  <c:v>2021</c:v>
                </c:pt>
                <c:pt idx="7">
                  <c:v>2022</c:v>
                </c:pt>
                <c:pt idx="8">
                  <c:v>2023</c:v>
                </c:pt>
                <c:pt idx="9">
                  <c:v>2024</c:v>
                </c:pt>
                <c:pt idx="10">
                  <c:v>2020</c:v>
                </c:pt>
                <c:pt idx="11">
                  <c:v>2021</c:v>
                </c:pt>
                <c:pt idx="12">
                  <c:v>2022</c:v>
                </c:pt>
                <c:pt idx="13">
                  <c:v>2023</c:v>
                </c:pt>
                <c:pt idx="14">
                  <c:v>2024</c:v>
                </c:pt>
                <c:pt idx="15">
                  <c:v>2020</c:v>
                </c:pt>
                <c:pt idx="16">
                  <c:v>2021</c:v>
                </c:pt>
                <c:pt idx="17">
                  <c:v>2022</c:v>
                </c:pt>
                <c:pt idx="18">
                  <c:v>2023</c:v>
                </c:pt>
                <c:pt idx="19">
                  <c:v>2024</c:v>
                </c:pt>
                <c:pt idx="20">
                  <c:v>2020</c:v>
                </c:pt>
                <c:pt idx="21">
                  <c:v>2021</c:v>
                </c:pt>
                <c:pt idx="22">
                  <c:v>2022</c:v>
                </c:pt>
                <c:pt idx="23">
                  <c:v>2023</c:v>
                </c:pt>
                <c:pt idx="24">
                  <c:v>2024</c:v>
                </c:pt>
                <c:pt idx="25">
                  <c:v>2020</c:v>
                </c:pt>
                <c:pt idx="26">
                  <c:v>2021</c:v>
                </c:pt>
                <c:pt idx="27">
                  <c:v>2022</c:v>
                </c:pt>
                <c:pt idx="28">
                  <c:v>2023</c:v>
                </c:pt>
                <c:pt idx="29">
                  <c:v>2024</c:v>
                </c:pt>
                <c:pt idx="30">
                  <c:v>2020</c:v>
                </c:pt>
                <c:pt idx="31">
                  <c:v>2021</c:v>
                </c:pt>
                <c:pt idx="32">
                  <c:v>2022</c:v>
                </c:pt>
                <c:pt idx="33">
                  <c:v>2023</c:v>
                </c:pt>
                <c:pt idx="34">
                  <c:v>2024</c:v>
                </c:pt>
                <c:pt idx="35">
                  <c:v>2020</c:v>
                </c:pt>
                <c:pt idx="36">
                  <c:v>2021</c:v>
                </c:pt>
                <c:pt idx="37">
                  <c:v>2022</c:v>
                </c:pt>
                <c:pt idx="38">
                  <c:v>2023</c:v>
                </c:pt>
                <c:pt idx="39">
                  <c:v>2024</c:v>
                </c:pt>
                <c:pt idx="40">
                  <c:v>2020</c:v>
                </c:pt>
                <c:pt idx="41">
                  <c:v>2021</c:v>
                </c:pt>
                <c:pt idx="42">
                  <c:v>2022</c:v>
                </c:pt>
                <c:pt idx="43">
                  <c:v>2023</c:v>
                </c:pt>
                <c:pt idx="44">
                  <c:v>2024</c:v>
                </c:pt>
                <c:pt idx="45">
                  <c:v>2020</c:v>
                </c:pt>
                <c:pt idx="46">
                  <c:v>2021</c:v>
                </c:pt>
                <c:pt idx="47">
                  <c:v>2022</c:v>
                </c:pt>
                <c:pt idx="48">
                  <c:v>2023</c:v>
                </c:pt>
                <c:pt idx="49">
                  <c:v>2024</c:v>
                </c:pt>
                <c:pt idx="50">
                  <c:v>2020</c:v>
                </c:pt>
                <c:pt idx="51">
                  <c:v>2021</c:v>
                </c:pt>
                <c:pt idx="52">
                  <c:v>2022</c:v>
                </c:pt>
                <c:pt idx="53">
                  <c:v>2023</c:v>
                </c:pt>
                <c:pt idx="54">
                  <c:v>2024</c:v>
                </c:pt>
                <c:pt idx="55">
                  <c:v>2020</c:v>
                </c:pt>
                <c:pt idx="56">
                  <c:v>2021</c:v>
                </c:pt>
                <c:pt idx="57">
                  <c:v>2022</c:v>
                </c:pt>
                <c:pt idx="58">
                  <c:v>2023</c:v>
                </c:pt>
                <c:pt idx="59">
                  <c:v>2024</c:v>
                </c:pt>
                <c:pt idx="60">
                  <c:v>2020</c:v>
                </c:pt>
                <c:pt idx="61">
                  <c:v>2021</c:v>
                </c:pt>
                <c:pt idx="62">
                  <c:v>2022</c:v>
                </c:pt>
                <c:pt idx="63">
                  <c:v>2023</c:v>
                </c:pt>
                <c:pt idx="64">
                  <c:v>2024</c:v>
                </c:pt>
                <c:pt idx="65">
                  <c:v>2020</c:v>
                </c:pt>
                <c:pt idx="66">
                  <c:v>2021</c:v>
                </c:pt>
                <c:pt idx="67">
                  <c:v>2022</c:v>
                </c:pt>
                <c:pt idx="68">
                  <c:v>2023</c:v>
                </c:pt>
                <c:pt idx="69">
                  <c:v>2024</c:v>
                </c:pt>
                <c:pt idx="70">
                  <c:v>2020</c:v>
                </c:pt>
                <c:pt idx="71">
                  <c:v>2021</c:v>
                </c:pt>
                <c:pt idx="72">
                  <c:v>2022</c:v>
                </c:pt>
                <c:pt idx="73">
                  <c:v>2023</c:v>
                </c:pt>
                <c:pt idx="74">
                  <c:v>2024</c:v>
                </c:pt>
              </c:numCache>
            </c:numRef>
          </c:cat>
          <c:val>
            <c:numRef>
              <c:f>Sheet1!$E$2:$E$76</c:f>
              <c:numCache>
                <c:formatCode>General</c:formatCode>
                <c:ptCount val="75"/>
                <c:pt idx="0">
                  <c:v>57.394843962008146</c:v>
                </c:pt>
                <c:pt idx="1">
                  <c:v>60.503432494279174</c:v>
                </c:pt>
                <c:pt idx="2">
                  <c:v>59.856630824372758</c:v>
                </c:pt>
                <c:pt idx="3">
                  <c:v>60.229885057471265</c:v>
                </c:pt>
                <c:pt idx="4">
                  <c:v>58.280098280098279</c:v>
                </c:pt>
              </c:numCache>
            </c:numRef>
          </c:val>
          <c:extLst>
            <c:ext xmlns:c16="http://schemas.microsoft.com/office/drawing/2014/chart" uri="{C3380CC4-5D6E-409C-BE32-E72D297353CC}">
              <c16:uniqueId val="{00000002-835A-4469-AFB5-0070554BEB06}"/>
            </c:ext>
          </c:extLst>
        </c:ser>
        <c:dLbls>
          <c:showLegendKey val="0"/>
          <c:showVal val="0"/>
          <c:showCatName val="0"/>
          <c:showSerName val="0"/>
          <c:showPercent val="0"/>
          <c:showBubbleSize val="0"/>
        </c:dLbls>
        <c:gapWidth val="50"/>
        <c:overlap val="100"/>
        <c:axId val="1028986287"/>
        <c:axId val="1028994607"/>
      </c:barChart>
      <c:catAx>
        <c:axId val="1028986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1028994607"/>
        <c:crossesAt val="0"/>
        <c:auto val="1"/>
        <c:lblAlgn val="ctr"/>
        <c:lblOffset val="100"/>
        <c:tickLblSkip val="1"/>
        <c:noMultiLvlLbl val="0"/>
      </c:catAx>
      <c:valAx>
        <c:axId val="1028994607"/>
        <c:scaling>
          <c:orientation val="minMax"/>
          <c:max val="100"/>
          <c:min val="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a:solidFill>
                      <a:schemeClr val="tx1"/>
                    </a:solidFill>
                    <a:effectLst/>
                  </a:rPr>
                  <a:t>% hospitalizací v KOC**</a:t>
                </a:r>
                <a:endParaRPr lang="cs-CZ" sz="1400">
                  <a:solidFill>
                    <a:schemeClr val="tx1"/>
                  </a:solidFill>
                  <a:effectLst/>
                </a:endParaRP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028986287"/>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675670519100786E-2"/>
          <c:y val="5.4356001808533026E-2"/>
          <c:w val="0.91569453520374333"/>
          <c:h val="0.81904113023590797"/>
        </c:manualLayout>
      </c:layout>
      <c:barChart>
        <c:barDir val="col"/>
        <c:grouping val="clustered"/>
        <c:varyColors val="0"/>
        <c:ser>
          <c:idx val="0"/>
          <c:order val="0"/>
          <c:tx>
            <c:strRef>
              <c:f>List1!$B$1</c:f>
              <c:strCache>
                <c:ptCount val="1"/>
                <c:pt idx="0">
                  <c:v>Pacienti s bydlištěm v LBK</c:v>
                </c:pt>
              </c:strCache>
            </c:strRef>
          </c:tx>
          <c:spPr>
            <a:solidFill>
              <a:srgbClr val="A38B69"/>
            </a:solidFill>
            <a:ln>
              <a:noFill/>
            </a:ln>
            <a:effectLst/>
          </c:spPr>
          <c:invertIfNegative val="0"/>
          <c:dPt>
            <c:idx val="14"/>
            <c:invertIfNegative val="0"/>
            <c:bubble3D val="0"/>
            <c:spPr>
              <a:solidFill>
                <a:srgbClr val="A38B69"/>
              </a:solidFill>
              <a:ln>
                <a:solidFill>
                  <a:schemeClr val="tx1"/>
                </a:solidFill>
              </a:ln>
              <a:effectLst/>
            </c:spPr>
            <c:extLst>
              <c:ext xmlns:c16="http://schemas.microsoft.com/office/drawing/2014/chart" uri="{C3380CC4-5D6E-409C-BE32-E72D297353CC}">
                <c16:uniqueId val="{00000003-11A6-473B-939E-04336A25EC1A}"/>
              </c:ext>
            </c:extLst>
          </c:dPt>
          <c:dLbls>
            <c:dLbl>
              <c:idx val="0"/>
              <c:layout>
                <c:manualLayout>
                  <c:x val="0"/>
                  <c:y val="-7.497355610793135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A6-473B-939E-04336A25EC1A}"/>
                </c:ext>
              </c:extLst>
            </c:dLbl>
            <c:dLbl>
              <c:idx val="1"/>
              <c:layout>
                <c:manualLayout>
                  <c:x val="4.543264759051948E-3"/>
                  <c:y val="-5.733271937665339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1A6-473B-939E-04336A25EC1A}"/>
                </c:ext>
              </c:extLst>
            </c:dLbl>
            <c:dLbl>
              <c:idx val="2"/>
              <c:layout>
                <c:manualLayout>
                  <c:x val="4.5432647590519203E-3"/>
                  <c:y val="-4.851230101101441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A6-473B-939E-04336A25EC1A}"/>
                </c:ext>
              </c:extLst>
            </c:dLbl>
            <c:dLbl>
              <c:idx val="3"/>
              <c:layout>
                <c:manualLayout>
                  <c:x val="-3.0288431727012988E-3"/>
                  <c:y val="-3.969188264537550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1A6-473B-939E-04336A25EC1A}"/>
                </c:ext>
              </c:extLst>
            </c:dLbl>
            <c:dLbl>
              <c:idx val="4"/>
              <c:layout>
                <c:manualLayout>
                  <c:x val="0"/>
                  <c:y val="-3.969188264537550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A6-473B-939E-04336A25EC1A}"/>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List1!$B$2:$B$16</c:f>
              <c:numCache>
                <c:formatCode>General</c:formatCode>
                <c:ptCount val="15"/>
                <c:pt idx="0">
                  <c:v>227</c:v>
                </c:pt>
                <c:pt idx="1">
                  <c:v>211</c:v>
                </c:pt>
                <c:pt idx="2">
                  <c:v>249</c:v>
                </c:pt>
                <c:pt idx="3">
                  <c:v>272</c:v>
                </c:pt>
                <c:pt idx="4">
                  <c:v>297</c:v>
                </c:pt>
                <c:pt idx="5">
                  <c:v>352</c:v>
                </c:pt>
                <c:pt idx="6">
                  <c:v>393</c:v>
                </c:pt>
                <c:pt idx="7">
                  <c:v>427</c:v>
                </c:pt>
                <c:pt idx="8">
                  <c:v>455</c:v>
                </c:pt>
                <c:pt idx="9">
                  <c:v>514</c:v>
                </c:pt>
                <c:pt idx="10" formatCode="#,##0">
                  <c:v>611</c:v>
                </c:pt>
                <c:pt idx="11" formatCode="#,##0">
                  <c:v>716</c:v>
                </c:pt>
                <c:pt idx="12">
                  <c:v>829</c:v>
                </c:pt>
                <c:pt idx="13">
                  <c:v>926</c:v>
                </c:pt>
                <c:pt idx="14">
                  <c:v>1059</c:v>
                </c:pt>
              </c:numCache>
            </c:numRef>
          </c:val>
          <c:extLst>
            <c:ext xmlns:c16="http://schemas.microsoft.com/office/drawing/2014/chart" uri="{C3380CC4-5D6E-409C-BE32-E72D297353CC}">
              <c16:uniqueId val="{00000000-74A3-49BE-A45B-12EAF05ACA94}"/>
            </c:ext>
          </c:extLst>
        </c:ser>
        <c:ser>
          <c:idx val="1"/>
          <c:order val="1"/>
          <c:tx>
            <c:strRef>
              <c:f>List1!$C$1</c:f>
              <c:strCache>
                <c:ptCount val="1"/>
                <c:pt idx="0">
                  <c:v>Podáno mimo LBK</c:v>
                </c:pt>
              </c:strCache>
            </c:strRef>
          </c:tx>
          <c:spPr>
            <a:solidFill>
              <a:srgbClr val="C4B5A0"/>
            </a:solidFill>
            <a:ln>
              <a:noFill/>
            </a:ln>
            <a:effectLst/>
          </c:spPr>
          <c:invertIfNegative val="0"/>
          <c:dPt>
            <c:idx val="14"/>
            <c:invertIfNegative val="0"/>
            <c:bubble3D val="0"/>
            <c:spPr>
              <a:solidFill>
                <a:srgbClr val="C4B5A0"/>
              </a:solidFill>
              <a:ln>
                <a:solidFill>
                  <a:schemeClr val="tx1">
                    <a:alpha val="98000"/>
                  </a:schemeClr>
                </a:solidFill>
              </a:ln>
              <a:effectLst/>
            </c:spPr>
            <c:extLst>
              <c:ext xmlns:c16="http://schemas.microsoft.com/office/drawing/2014/chart" uri="{C3380CC4-5D6E-409C-BE32-E72D297353CC}">
                <c16:uniqueId val="{00000004-11A6-473B-939E-04336A25EC1A}"/>
              </c:ext>
            </c:extLst>
          </c:dPt>
          <c:dLbls>
            <c:dLbl>
              <c:idx val="0"/>
              <c:tx>
                <c:rich>
                  <a:bodyPr/>
                  <a:lstStyle/>
                  <a:p>
                    <a:fld id="{BE1A3ED0-0D25-45A3-A42F-0D06D7D8C125}" type="CELLRANGE">
                      <a:rPr lang="en-US"/>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09B3-4285-89B7-ED1CF15A4AF6}"/>
                </c:ext>
              </c:extLst>
            </c:dLbl>
            <c:dLbl>
              <c:idx val="1"/>
              <c:tx>
                <c:rich>
                  <a:bodyPr/>
                  <a:lstStyle/>
                  <a:p>
                    <a:fld id="{877A1466-7225-4E65-8C10-AE8B82F6FF05}"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09B3-4285-89B7-ED1CF15A4AF6}"/>
                </c:ext>
              </c:extLst>
            </c:dLbl>
            <c:dLbl>
              <c:idx val="2"/>
              <c:tx>
                <c:rich>
                  <a:bodyPr/>
                  <a:lstStyle/>
                  <a:p>
                    <a:fld id="{C38D9993-C56A-4880-B999-5C9A4009FFDD}"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09B3-4285-89B7-ED1CF15A4AF6}"/>
                </c:ext>
              </c:extLst>
            </c:dLbl>
            <c:dLbl>
              <c:idx val="3"/>
              <c:tx>
                <c:rich>
                  <a:bodyPr/>
                  <a:lstStyle/>
                  <a:p>
                    <a:fld id="{B078FF3E-84A1-4586-8228-A4725511B3AA}"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09B3-4285-89B7-ED1CF15A4AF6}"/>
                </c:ext>
              </c:extLst>
            </c:dLbl>
            <c:dLbl>
              <c:idx val="4"/>
              <c:tx>
                <c:rich>
                  <a:bodyPr/>
                  <a:lstStyle/>
                  <a:p>
                    <a:fld id="{E3FA0214-1B16-4AC4-89A6-9BF551F9D93B}"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09B3-4285-89B7-ED1CF15A4AF6}"/>
                </c:ext>
              </c:extLst>
            </c:dLbl>
            <c:dLbl>
              <c:idx val="5"/>
              <c:tx>
                <c:rich>
                  <a:bodyPr/>
                  <a:lstStyle/>
                  <a:p>
                    <a:fld id="{FDBF6AAF-A3F7-4B3B-B9DB-ADDC3A81F9DB}"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09B3-4285-89B7-ED1CF15A4AF6}"/>
                </c:ext>
              </c:extLst>
            </c:dLbl>
            <c:dLbl>
              <c:idx val="6"/>
              <c:tx>
                <c:rich>
                  <a:bodyPr/>
                  <a:lstStyle/>
                  <a:p>
                    <a:fld id="{D39D2B68-F786-4F39-BF42-BD60A510051D}"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09B3-4285-89B7-ED1CF15A4AF6}"/>
                </c:ext>
              </c:extLst>
            </c:dLbl>
            <c:dLbl>
              <c:idx val="7"/>
              <c:tx>
                <c:rich>
                  <a:bodyPr/>
                  <a:lstStyle/>
                  <a:p>
                    <a:fld id="{6AC12F55-1324-41E2-8314-520AFBBA42AC}"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09B3-4285-89B7-ED1CF15A4AF6}"/>
                </c:ext>
              </c:extLst>
            </c:dLbl>
            <c:dLbl>
              <c:idx val="8"/>
              <c:tx>
                <c:rich>
                  <a:bodyPr/>
                  <a:lstStyle/>
                  <a:p>
                    <a:fld id="{7F723122-841A-4446-AF51-5597300437F6}"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09B3-4285-89B7-ED1CF15A4AF6}"/>
                </c:ext>
              </c:extLst>
            </c:dLbl>
            <c:dLbl>
              <c:idx val="9"/>
              <c:tx>
                <c:rich>
                  <a:bodyPr/>
                  <a:lstStyle/>
                  <a:p>
                    <a:fld id="{D4D4DAA3-F911-4E8E-8266-52E6717C323A}"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09B3-4285-89B7-ED1CF15A4AF6}"/>
                </c:ext>
              </c:extLst>
            </c:dLbl>
            <c:dLbl>
              <c:idx val="10"/>
              <c:tx>
                <c:rich>
                  <a:bodyPr/>
                  <a:lstStyle/>
                  <a:p>
                    <a:fld id="{C5551274-D925-4FC5-B8D9-F037AD2B3879}"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09B3-4285-89B7-ED1CF15A4AF6}"/>
                </c:ext>
              </c:extLst>
            </c:dLbl>
            <c:dLbl>
              <c:idx val="11"/>
              <c:tx>
                <c:rich>
                  <a:bodyPr/>
                  <a:lstStyle/>
                  <a:p>
                    <a:fld id="{25705902-5149-4216-8E19-E8F518030A22}"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09B3-4285-89B7-ED1CF15A4AF6}"/>
                </c:ext>
              </c:extLst>
            </c:dLbl>
            <c:dLbl>
              <c:idx val="12"/>
              <c:tx>
                <c:rich>
                  <a:bodyPr/>
                  <a:lstStyle/>
                  <a:p>
                    <a:fld id="{D85E92C9-340A-4606-B773-4A26661438A9}"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09B3-4285-89B7-ED1CF15A4AF6}"/>
                </c:ext>
              </c:extLst>
            </c:dLbl>
            <c:dLbl>
              <c:idx val="13"/>
              <c:tx>
                <c:rich>
                  <a:bodyPr/>
                  <a:lstStyle/>
                  <a:p>
                    <a:fld id="{E35888C1-736E-4B3C-A443-08C0BC69308B}"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09B3-4285-89B7-ED1CF15A4AF6}"/>
                </c:ext>
              </c:extLst>
            </c:dLbl>
            <c:dLbl>
              <c:idx val="14"/>
              <c:tx>
                <c:rich>
                  <a:bodyPr/>
                  <a:lstStyle/>
                  <a:p>
                    <a:fld id="{524744D1-2237-4B98-BFF6-F283675DA5D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11A6-473B-939E-04336A25EC1A}"/>
                </c:ext>
              </c:extLst>
            </c:dLbl>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List1!$C$2:$C$16</c:f>
              <c:numCache>
                <c:formatCode>General</c:formatCode>
                <c:ptCount val="15"/>
                <c:pt idx="0">
                  <c:v>87</c:v>
                </c:pt>
                <c:pt idx="1">
                  <c:v>74</c:v>
                </c:pt>
                <c:pt idx="2">
                  <c:v>75</c:v>
                </c:pt>
                <c:pt idx="3">
                  <c:v>76</c:v>
                </c:pt>
                <c:pt idx="4">
                  <c:v>78</c:v>
                </c:pt>
                <c:pt idx="5">
                  <c:v>88</c:v>
                </c:pt>
                <c:pt idx="6">
                  <c:v>102</c:v>
                </c:pt>
                <c:pt idx="7">
                  <c:v>114</c:v>
                </c:pt>
                <c:pt idx="8">
                  <c:v>96</c:v>
                </c:pt>
                <c:pt idx="9">
                  <c:v>105</c:v>
                </c:pt>
                <c:pt idx="10">
                  <c:v>110</c:v>
                </c:pt>
                <c:pt idx="11">
                  <c:v>116</c:v>
                </c:pt>
                <c:pt idx="12">
                  <c:v>131</c:v>
                </c:pt>
                <c:pt idx="13">
                  <c:v>142</c:v>
                </c:pt>
                <c:pt idx="14">
                  <c:v>164</c:v>
                </c:pt>
              </c:numCache>
            </c:numRef>
          </c:val>
          <c:extLst>
            <c:ext xmlns:c15="http://schemas.microsoft.com/office/drawing/2012/chart" uri="{02D57815-91ED-43cb-92C2-25804820EDAC}">
              <c15:datalabelsRange>
                <c15:f>List1!$F$2:$F$16</c15:f>
                <c15:dlblRangeCache>
                  <c:ptCount val="15"/>
                  <c:pt idx="0">
                    <c:v>38,3 %</c:v>
                  </c:pt>
                  <c:pt idx="1">
                    <c:v>35,1 %</c:v>
                  </c:pt>
                  <c:pt idx="2">
                    <c:v>30,1 %</c:v>
                  </c:pt>
                  <c:pt idx="3">
                    <c:v>27,9 %</c:v>
                  </c:pt>
                  <c:pt idx="4">
                    <c:v>26,3 %</c:v>
                  </c:pt>
                  <c:pt idx="5">
                    <c:v>25,0 %</c:v>
                  </c:pt>
                  <c:pt idx="6">
                    <c:v>26,0 %</c:v>
                  </c:pt>
                  <c:pt idx="7">
                    <c:v>26,7 %</c:v>
                  </c:pt>
                  <c:pt idx="8">
                    <c:v>21,1 %</c:v>
                  </c:pt>
                  <c:pt idx="9">
                    <c:v>20,4 %</c:v>
                  </c:pt>
                  <c:pt idx="10">
                    <c:v>18,0 %</c:v>
                  </c:pt>
                  <c:pt idx="11">
                    <c:v>16,2 %</c:v>
                  </c:pt>
                  <c:pt idx="12">
                    <c:v>15,8 %</c:v>
                  </c:pt>
                  <c:pt idx="13">
                    <c:v>15,3 %</c:v>
                  </c:pt>
                  <c:pt idx="14">
                    <c:v>15,5 %</c:v>
                  </c:pt>
                </c15:dlblRangeCache>
              </c15:datalabelsRange>
            </c:ext>
            <c:ext xmlns:c16="http://schemas.microsoft.com/office/drawing/2014/chart" uri="{C3380CC4-5D6E-409C-BE32-E72D297353CC}">
              <c16:uniqueId val="{00000002-11A6-473B-939E-04336A25EC1A}"/>
            </c:ext>
          </c:extLst>
        </c:ser>
        <c:dLbls>
          <c:dLblPos val="outEnd"/>
          <c:showLegendKey val="0"/>
          <c:showVal val="1"/>
          <c:showCatName val="0"/>
          <c:showSerName val="0"/>
          <c:showPercent val="0"/>
          <c:showBubbleSize val="0"/>
        </c:dLbls>
        <c:gapWidth val="30"/>
        <c:overlap val="100"/>
        <c:axId val="1135603104"/>
        <c:axId val="1135610784"/>
      </c:barChart>
      <c:catAx>
        <c:axId val="11356031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610784"/>
        <c:crosses val="autoZero"/>
        <c:auto val="1"/>
        <c:lblAlgn val="ctr"/>
        <c:lblOffset val="100"/>
        <c:noMultiLvlLbl val="0"/>
      </c:catAx>
      <c:valAx>
        <c:axId val="1135610784"/>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35603104"/>
        <c:crosses val="autoZero"/>
        <c:crossBetween val="between"/>
      </c:valAx>
      <c:spPr>
        <a:noFill/>
        <a:ln>
          <a:noFill/>
        </a:ln>
        <a:effectLst/>
      </c:spPr>
    </c:plotArea>
    <c:legend>
      <c:legendPos val="r"/>
      <c:layout>
        <c:manualLayout>
          <c:xMode val="edge"/>
          <c:yMode val="edge"/>
          <c:x val="0.10593975225493797"/>
          <c:y val="0.1804188795846208"/>
          <c:w val="0.31061728777826009"/>
          <c:h val="0.20215496016574053"/>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965467149945859"/>
          <c:y val="3.0385548410023951E-2"/>
          <c:w val="0.86028845714850155"/>
          <c:h val="0.87127460366143439"/>
        </c:manualLayout>
      </c:layout>
      <c:barChart>
        <c:barDir val="col"/>
        <c:grouping val="clustered"/>
        <c:varyColors val="0"/>
        <c:ser>
          <c:idx val="0"/>
          <c:order val="0"/>
          <c:tx>
            <c:strRef>
              <c:f>List1!$B$1</c:f>
              <c:strCache>
                <c:ptCount val="1"/>
                <c:pt idx="0">
                  <c:v>Pacienti s bydlištěm v LBK</c:v>
                </c:pt>
              </c:strCache>
            </c:strRef>
          </c:tx>
          <c:spPr>
            <a:solidFill>
              <a:srgbClr val="367B9A"/>
            </a:solidFill>
            <a:ln>
              <a:noFill/>
            </a:ln>
            <a:effectLst/>
          </c:spPr>
          <c:invertIfNegative val="0"/>
          <c:dPt>
            <c:idx val="14"/>
            <c:invertIfNegative val="0"/>
            <c:bubble3D val="0"/>
            <c:spPr>
              <a:solidFill>
                <a:srgbClr val="367B9A"/>
              </a:solidFill>
              <a:ln>
                <a:solidFill>
                  <a:schemeClr val="tx1">
                    <a:alpha val="76000"/>
                  </a:schemeClr>
                </a:solidFill>
              </a:ln>
              <a:effectLst/>
            </c:spPr>
            <c:extLst>
              <c:ext xmlns:c16="http://schemas.microsoft.com/office/drawing/2014/chart" uri="{C3380CC4-5D6E-409C-BE32-E72D297353CC}">
                <c16:uniqueId val="{00000001-C9AA-4274-B9FD-073F4F267A12}"/>
              </c:ext>
            </c:extLst>
          </c:dPt>
          <c:dLbls>
            <c:dLbl>
              <c:idx val="0"/>
              <c:layout>
                <c:manualLayout>
                  <c:x val="-2.9182397683239318E-3"/>
                  <c:y val="-5.976056248335409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011-4EA7-90FE-5055B52EBF51}"/>
                </c:ext>
              </c:extLst>
            </c:dLbl>
            <c:dLbl>
              <c:idx val="1"/>
              <c:layout>
                <c:manualLayout>
                  <c:x val="1.4591198841619659E-3"/>
                  <c:y val="-5.179248748557347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011-4EA7-90FE-5055B52EBF51}"/>
                </c:ext>
              </c:extLst>
            </c:dLbl>
            <c:dLbl>
              <c:idx val="2"/>
              <c:layout>
                <c:manualLayout>
                  <c:x val="5.8364795366478636E-3"/>
                  <c:y val="-5.179248748557355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011-4EA7-90FE-5055B52EBF51}"/>
                </c:ext>
              </c:extLst>
            </c:dLbl>
            <c:dLbl>
              <c:idx val="3"/>
              <c:layout>
                <c:manualLayout>
                  <c:x val="-2.9182397683239856E-3"/>
                  <c:y val="-3.187229999112218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011-4EA7-90FE-5055B52EBF51}"/>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List1!$B$2:$B$16</c:f>
              <c:numCache>
                <c:formatCode>_-* #\ ##0_-;\-* #\ ##0_-;_-* "-"??_-;_-@_-</c:formatCode>
                <c:ptCount val="15"/>
                <c:pt idx="0">
                  <c:v>84968.663589999996</c:v>
                </c:pt>
                <c:pt idx="1">
                  <c:v>84509.823250000001</c:v>
                </c:pt>
                <c:pt idx="2">
                  <c:v>88754.536240000001</c:v>
                </c:pt>
                <c:pt idx="3">
                  <c:v>117858.03243000001</c:v>
                </c:pt>
                <c:pt idx="4">
                  <c:v>136907.70288999999</c:v>
                </c:pt>
                <c:pt idx="5">
                  <c:v>149656.83643</c:v>
                </c:pt>
                <c:pt idx="6">
                  <c:v>169555.46559000001</c:v>
                </c:pt>
                <c:pt idx="7">
                  <c:v>168784.24567999999</c:v>
                </c:pt>
                <c:pt idx="8">
                  <c:v>187643.13589000001</c:v>
                </c:pt>
                <c:pt idx="9">
                  <c:v>236191.10061000002</c:v>
                </c:pt>
                <c:pt idx="10">
                  <c:v>254687.08828999999</c:v>
                </c:pt>
                <c:pt idx="11">
                  <c:v>298982.69355999999</c:v>
                </c:pt>
                <c:pt idx="12">
                  <c:v>340275.37573000003</c:v>
                </c:pt>
                <c:pt idx="13">
                  <c:v>398368.07988999999</c:v>
                </c:pt>
                <c:pt idx="14">
                  <c:v>470487.79547000001</c:v>
                </c:pt>
              </c:numCache>
            </c:numRef>
          </c:val>
          <c:extLst>
            <c:ext xmlns:c16="http://schemas.microsoft.com/office/drawing/2014/chart" uri="{C3380CC4-5D6E-409C-BE32-E72D297353CC}">
              <c16:uniqueId val="{00000002-B9F7-4C05-ADD3-01DD51300B70}"/>
            </c:ext>
          </c:extLst>
        </c:ser>
        <c:ser>
          <c:idx val="1"/>
          <c:order val="1"/>
          <c:tx>
            <c:strRef>
              <c:f>List1!$C$1</c:f>
              <c:strCache>
                <c:ptCount val="1"/>
                <c:pt idx="0">
                  <c:v>Podáno mimo LBK</c:v>
                </c:pt>
              </c:strCache>
            </c:strRef>
          </c:tx>
          <c:spPr>
            <a:solidFill>
              <a:srgbClr val="82BBD4"/>
            </a:solidFill>
            <a:ln>
              <a:noFill/>
            </a:ln>
            <a:effectLst/>
          </c:spPr>
          <c:invertIfNegative val="0"/>
          <c:dPt>
            <c:idx val="14"/>
            <c:invertIfNegative val="0"/>
            <c:bubble3D val="0"/>
            <c:spPr>
              <a:solidFill>
                <a:srgbClr val="82BBD4"/>
              </a:solidFill>
              <a:ln>
                <a:solidFill>
                  <a:schemeClr val="tx1"/>
                </a:solidFill>
              </a:ln>
              <a:effectLst/>
            </c:spPr>
            <c:extLst>
              <c:ext xmlns:c16="http://schemas.microsoft.com/office/drawing/2014/chart" uri="{C3380CC4-5D6E-409C-BE32-E72D297353CC}">
                <c16:uniqueId val="{00000003-3011-4EA7-90FE-5055B52EBF51}"/>
              </c:ext>
            </c:extLst>
          </c:dPt>
          <c:dLbls>
            <c:dLbl>
              <c:idx val="0"/>
              <c:tx>
                <c:rich>
                  <a:bodyPr/>
                  <a:lstStyle/>
                  <a:p>
                    <a:fld id="{539BD2DF-8489-4475-9082-EDC50C497ADE}" type="CELLRANGE">
                      <a:rPr lang="en-US"/>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D148-49FE-B933-F60FF453993F}"/>
                </c:ext>
              </c:extLst>
            </c:dLbl>
            <c:dLbl>
              <c:idx val="1"/>
              <c:tx>
                <c:rich>
                  <a:bodyPr/>
                  <a:lstStyle/>
                  <a:p>
                    <a:fld id="{EB1CB8EC-6178-44BF-B38A-172212CD5A67}"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D148-49FE-B933-F60FF453993F}"/>
                </c:ext>
              </c:extLst>
            </c:dLbl>
            <c:dLbl>
              <c:idx val="2"/>
              <c:tx>
                <c:rich>
                  <a:bodyPr/>
                  <a:lstStyle/>
                  <a:p>
                    <a:fld id="{C41D87A5-FC1E-4E83-B39B-C18F9F93094E}"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D148-49FE-B933-F60FF453993F}"/>
                </c:ext>
              </c:extLst>
            </c:dLbl>
            <c:dLbl>
              <c:idx val="3"/>
              <c:tx>
                <c:rich>
                  <a:bodyPr/>
                  <a:lstStyle/>
                  <a:p>
                    <a:fld id="{E5EE0E4C-6AA9-472A-B4D0-411A58DEEB5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D148-49FE-B933-F60FF453993F}"/>
                </c:ext>
              </c:extLst>
            </c:dLbl>
            <c:dLbl>
              <c:idx val="4"/>
              <c:tx>
                <c:rich>
                  <a:bodyPr/>
                  <a:lstStyle/>
                  <a:p>
                    <a:fld id="{AF10DC41-0976-4ADB-BA7D-F534BB5CEC23}"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D148-49FE-B933-F60FF453993F}"/>
                </c:ext>
              </c:extLst>
            </c:dLbl>
            <c:dLbl>
              <c:idx val="5"/>
              <c:tx>
                <c:rich>
                  <a:bodyPr/>
                  <a:lstStyle/>
                  <a:p>
                    <a:fld id="{5B12635A-52E2-4384-89C3-7719146A3C9F}"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D148-49FE-B933-F60FF453993F}"/>
                </c:ext>
              </c:extLst>
            </c:dLbl>
            <c:dLbl>
              <c:idx val="6"/>
              <c:tx>
                <c:rich>
                  <a:bodyPr/>
                  <a:lstStyle/>
                  <a:p>
                    <a:fld id="{695D8324-507D-4080-8350-3DEDEEF9BEA9}"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D148-49FE-B933-F60FF453993F}"/>
                </c:ext>
              </c:extLst>
            </c:dLbl>
            <c:dLbl>
              <c:idx val="7"/>
              <c:tx>
                <c:rich>
                  <a:bodyPr/>
                  <a:lstStyle/>
                  <a:p>
                    <a:fld id="{2E0C2BD3-7C48-45EC-9EFF-E03B3FFD8B2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D148-49FE-B933-F60FF453993F}"/>
                </c:ext>
              </c:extLst>
            </c:dLbl>
            <c:dLbl>
              <c:idx val="8"/>
              <c:tx>
                <c:rich>
                  <a:bodyPr/>
                  <a:lstStyle/>
                  <a:p>
                    <a:fld id="{98B14FD3-723A-4DBD-BA08-E98E5F982063}"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D148-49FE-B933-F60FF453993F}"/>
                </c:ext>
              </c:extLst>
            </c:dLbl>
            <c:dLbl>
              <c:idx val="9"/>
              <c:tx>
                <c:rich>
                  <a:bodyPr/>
                  <a:lstStyle/>
                  <a:p>
                    <a:fld id="{1F7D3B0A-F7B8-4F7B-9239-D32BAB5B03D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D148-49FE-B933-F60FF453993F}"/>
                </c:ext>
              </c:extLst>
            </c:dLbl>
            <c:dLbl>
              <c:idx val="10"/>
              <c:tx>
                <c:rich>
                  <a:bodyPr/>
                  <a:lstStyle/>
                  <a:p>
                    <a:fld id="{88046FCE-124A-49E1-B24D-A84B66DE3C72}"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D148-49FE-B933-F60FF453993F}"/>
                </c:ext>
              </c:extLst>
            </c:dLbl>
            <c:dLbl>
              <c:idx val="11"/>
              <c:tx>
                <c:rich>
                  <a:bodyPr/>
                  <a:lstStyle/>
                  <a:p>
                    <a:fld id="{4F11F82F-97EB-4613-8DB2-2BAEDB15A6A7}"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D148-49FE-B933-F60FF453993F}"/>
                </c:ext>
              </c:extLst>
            </c:dLbl>
            <c:dLbl>
              <c:idx val="12"/>
              <c:tx>
                <c:rich>
                  <a:bodyPr/>
                  <a:lstStyle/>
                  <a:p>
                    <a:fld id="{02AE0C45-9120-4754-80BA-C76C3DF2A83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D148-49FE-B933-F60FF453993F}"/>
                </c:ext>
              </c:extLst>
            </c:dLbl>
            <c:dLbl>
              <c:idx val="13"/>
              <c:tx>
                <c:rich>
                  <a:bodyPr/>
                  <a:lstStyle/>
                  <a:p>
                    <a:fld id="{1A368294-5993-444B-BD7F-80ADE0B7E74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3011-4EA7-90FE-5055B52EBF51}"/>
                </c:ext>
              </c:extLst>
            </c:dLbl>
            <c:dLbl>
              <c:idx val="14"/>
              <c:tx>
                <c:rich>
                  <a:bodyPr/>
                  <a:lstStyle/>
                  <a:p>
                    <a:fld id="{D066F659-3B63-4DC5-A2EF-3644FBA2E8EE}"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011-4EA7-90FE-5055B52EBF51}"/>
                </c:ext>
              </c:extLst>
            </c:dLbl>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List1!$C$2:$C$16</c:f>
              <c:numCache>
                <c:formatCode>General</c:formatCode>
                <c:ptCount val="15"/>
                <c:pt idx="0">
                  <c:v>22197.766889999999</c:v>
                </c:pt>
                <c:pt idx="1">
                  <c:v>22883.129730000001</c:v>
                </c:pt>
                <c:pt idx="2">
                  <c:v>17220.323219999998</c:v>
                </c:pt>
                <c:pt idx="3">
                  <c:v>23771.79492</c:v>
                </c:pt>
                <c:pt idx="4">
                  <c:v>27494.100559999999</c:v>
                </c:pt>
                <c:pt idx="5">
                  <c:v>31018.91646</c:v>
                </c:pt>
                <c:pt idx="6">
                  <c:v>30748.180840000001</c:v>
                </c:pt>
                <c:pt idx="7">
                  <c:v>32667.663969999998</c:v>
                </c:pt>
                <c:pt idx="8">
                  <c:v>33147.882899999997</c:v>
                </c:pt>
                <c:pt idx="9">
                  <c:v>35652.985840000001</c:v>
                </c:pt>
                <c:pt idx="10">
                  <c:v>35288.97638</c:v>
                </c:pt>
                <c:pt idx="11">
                  <c:v>37811.249360000002</c:v>
                </c:pt>
                <c:pt idx="12">
                  <c:v>41469.449130000001</c:v>
                </c:pt>
                <c:pt idx="13">
                  <c:v>55498.999969999997</c:v>
                </c:pt>
                <c:pt idx="14">
                  <c:v>69782.598840000006</c:v>
                </c:pt>
              </c:numCache>
            </c:numRef>
          </c:val>
          <c:extLst>
            <c:ext xmlns:c15="http://schemas.microsoft.com/office/drawing/2012/chart" uri="{02D57815-91ED-43cb-92C2-25804820EDAC}">
              <c15:datalabelsRange>
                <c15:f>List1!$H$2:$H$16</c15:f>
                <c15:dlblRangeCache>
                  <c:ptCount val="15"/>
                  <c:pt idx="0">
                    <c:v>26,1 %</c:v>
                  </c:pt>
                  <c:pt idx="1">
                    <c:v>27,1 %</c:v>
                  </c:pt>
                  <c:pt idx="2">
                    <c:v>19,4 %</c:v>
                  </c:pt>
                  <c:pt idx="3">
                    <c:v>20,2 %</c:v>
                  </c:pt>
                  <c:pt idx="4">
                    <c:v>20,1 %</c:v>
                  </c:pt>
                  <c:pt idx="5">
                    <c:v>20,7 %</c:v>
                  </c:pt>
                  <c:pt idx="6">
                    <c:v>18,1 %</c:v>
                  </c:pt>
                  <c:pt idx="7">
                    <c:v>19,4 %</c:v>
                  </c:pt>
                  <c:pt idx="8">
                    <c:v>17,7 %</c:v>
                  </c:pt>
                  <c:pt idx="9">
                    <c:v>15,1 %</c:v>
                  </c:pt>
                  <c:pt idx="10">
                    <c:v>13,9 %</c:v>
                  </c:pt>
                  <c:pt idx="11">
                    <c:v>12,6 %</c:v>
                  </c:pt>
                  <c:pt idx="12">
                    <c:v>12,2 %</c:v>
                  </c:pt>
                  <c:pt idx="13">
                    <c:v>13,9 %</c:v>
                  </c:pt>
                  <c:pt idx="14">
                    <c:v>14,8 %</c:v>
                  </c:pt>
                </c15:dlblRangeCache>
              </c15:datalabelsRange>
            </c:ext>
            <c:ext xmlns:c16="http://schemas.microsoft.com/office/drawing/2014/chart" uri="{C3380CC4-5D6E-409C-BE32-E72D297353CC}">
              <c16:uniqueId val="{00000002-3011-4EA7-90FE-5055B52EBF51}"/>
            </c:ext>
          </c:extLst>
        </c:ser>
        <c:dLbls>
          <c:dLblPos val="outEnd"/>
          <c:showLegendKey val="0"/>
          <c:showVal val="1"/>
          <c:showCatName val="0"/>
          <c:showSerName val="0"/>
          <c:showPercent val="0"/>
          <c:showBubbleSize val="0"/>
        </c:dLbls>
        <c:gapWidth val="30"/>
        <c:overlap val="100"/>
        <c:axId val="1135603104"/>
        <c:axId val="1135610784"/>
      </c:barChart>
      <c:catAx>
        <c:axId val="11356031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610784"/>
        <c:crosses val="autoZero"/>
        <c:auto val="1"/>
        <c:lblAlgn val="ctr"/>
        <c:lblOffset val="100"/>
        <c:noMultiLvlLbl val="0"/>
      </c:catAx>
      <c:valAx>
        <c:axId val="1135610784"/>
        <c:scaling>
          <c:orientation val="minMax"/>
          <c:max val="600000"/>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35603104"/>
        <c:crosses val="autoZero"/>
        <c:crossBetween val="between"/>
      </c:valAx>
      <c:spPr>
        <a:noFill/>
        <a:ln>
          <a:noFill/>
        </a:ln>
        <a:effectLst/>
      </c:spPr>
    </c:plotArea>
    <c:legend>
      <c:legendPos val="r"/>
      <c:layout>
        <c:manualLayout>
          <c:xMode val="edge"/>
          <c:yMode val="edge"/>
          <c:x val="0.14268733347219861"/>
          <c:y val="0.17146042232345513"/>
          <c:w val="0.29068218680020408"/>
          <c:h val="0.2101851098792881"/>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675670519100786E-2"/>
          <c:y val="5.4356001808533026E-2"/>
          <c:w val="0.91569453520374333"/>
          <c:h val="0.81904113023590797"/>
        </c:manualLayout>
      </c:layout>
      <c:barChart>
        <c:barDir val="col"/>
        <c:grouping val="clustered"/>
        <c:varyColors val="0"/>
        <c:ser>
          <c:idx val="0"/>
          <c:order val="0"/>
          <c:tx>
            <c:strRef>
              <c:f>List1!$B$1</c:f>
              <c:strCache>
                <c:ptCount val="1"/>
                <c:pt idx="0">
                  <c:v>Pacienti s bydlištěm v LBK</c:v>
                </c:pt>
              </c:strCache>
            </c:strRef>
          </c:tx>
          <c:spPr>
            <a:solidFill>
              <a:srgbClr val="A38B69"/>
            </a:solidFill>
            <a:ln>
              <a:noFill/>
            </a:ln>
            <a:effectLst/>
          </c:spPr>
          <c:invertIfNegative val="0"/>
          <c:dPt>
            <c:idx val="14"/>
            <c:invertIfNegative val="0"/>
            <c:bubble3D val="0"/>
            <c:spPr>
              <a:solidFill>
                <a:srgbClr val="A38B69"/>
              </a:solidFill>
              <a:ln>
                <a:solidFill>
                  <a:schemeClr val="tx1"/>
                </a:solidFill>
              </a:ln>
              <a:effectLst/>
            </c:spPr>
            <c:extLst>
              <c:ext xmlns:c16="http://schemas.microsoft.com/office/drawing/2014/chart" uri="{C3380CC4-5D6E-409C-BE32-E72D297353CC}">
                <c16:uniqueId val="{00000003-11A6-473B-939E-04336A25EC1A}"/>
              </c:ext>
            </c:extLst>
          </c:dPt>
          <c:dLbls>
            <c:dLbl>
              <c:idx val="0"/>
              <c:layout>
                <c:manualLayout>
                  <c:x val="0"/>
                  <c:y val="-7.497355610793135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A6-473B-939E-04336A25EC1A}"/>
                </c:ext>
              </c:extLst>
            </c:dLbl>
            <c:dLbl>
              <c:idx val="1"/>
              <c:layout>
                <c:manualLayout>
                  <c:x val="4.543264759051948E-3"/>
                  <c:y val="-5.733271937665339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1A6-473B-939E-04336A25EC1A}"/>
                </c:ext>
              </c:extLst>
            </c:dLbl>
            <c:dLbl>
              <c:idx val="2"/>
              <c:layout>
                <c:manualLayout>
                  <c:x val="4.5432647590519203E-3"/>
                  <c:y val="-4.851230101101441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A6-473B-939E-04336A25EC1A}"/>
                </c:ext>
              </c:extLst>
            </c:dLbl>
            <c:dLbl>
              <c:idx val="3"/>
              <c:layout>
                <c:manualLayout>
                  <c:x val="-3.0288431727012988E-3"/>
                  <c:y val="-3.969188264537550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1A6-473B-939E-04336A25EC1A}"/>
                </c:ext>
              </c:extLst>
            </c:dLbl>
            <c:dLbl>
              <c:idx val="4"/>
              <c:layout>
                <c:manualLayout>
                  <c:x val="0"/>
                  <c:y val="-3.969188264537550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A6-473B-939E-04336A25EC1A}"/>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List1!$B$2:$B$16</c:f>
              <c:numCache>
                <c:formatCode>General</c:formatCode>
                <c:ptCount val="15"/>
                <c:pt idx="0">
                  <c:v>732</c:v>
                </c:pt>
                <c:pt idx="1">
                  <c:v>772</c:v>
                </c:pt>
                <c:pt idx="2">
                  <c:v>866</c:v>
                </c:pt>
                <c:pt idx="3">
                  <c:v>967</c:v>
                </c:pt>
                <c:pt idx="4">
                  <c:v>1104</c:v>
                </c:pt>
                <c:pt idx="5">
                  <c:v>1384</c:v>
                </c:pt>
                <c:pt idx="6">
                  <c:v>1764</c:v>
                </c:pt>
                <c:pt idx="7">
                  <c:v>2078</c:v>
                </c:pt>
                <c:pt idx="8">
                  <c:v>2401</c:v>
                </c:pt>
                <c:pt idx="9">
                  <c:v>2756</c:v>
                </c:pt>
                <c:pt idx="10" formatCode="#,##0">
                  <c:v>3224</c:v>
                </c:pt>
                <c:pt idx="11" formatCode="#,##0">
                  <c:v>3708</c:v>
                </c:pt>
                <c:pt idx="12">
                  <c:v>4340</c:v>
                </c:pt>
                <c:pt idx="13">
                  <c:v>4964</c:v>
                </c:pt>
                <c:pt idx="14">
                  <c:v>5665</c:v>
                </c:pt>
              </c:numCache>
            </c:numRef>
          </c:val>
          <c:extLst>
            <c:ext xmlns:c16="http://schemas.microsoft.com/office/drawing/2014/chart" uri="{C3380CC4-5D6E-409C-BE32-E72D297353CC}">
              <c16:uniqueId val="{00000000-74A3-49BE-A45B-12EAF05ACA94}"/>
            </c:ext>
          </c:extLst>
        </c:ser>
        <c:ser>
          <c:idx val="1"/>
          <c:order val="1"/>
          <c:tx>
            <c:strRef>
              <c:f>List1!$C$1</c:f>
              <c:strCache>
                <c:ptCount val="1"/>
                <c:pt idx="0">
                  <c:v>Podáno mimo LBK</c:v>
                </c:pt>
              </c:strCache>
            </c:strRef>
          </c:tx>
          <c:spPr>
            <a:solidFill>
              <a:srgbClr val="C4B5A0"/>
            </a:solidFill>
            <a:ln>
              <a:noFill/>
            </a:ln>
            <a:effectLst/>
          </c:spPr>
          <c:invertIfNegative val="0"/>
          <c:dPt>
            <c:idx val="14"/>
            <c:invertIfNegative val="0"/>
            <c:bubble3D val="0"/>
            <c:spPr>
              <a:solidFill>
                <a:srgbClr val="C4B5A0"/>
              </a:solidFill>
              <a:ln>
                <a:solidFill>
                  <a:schemeClr val="tx1">
                    <a:alpha val="98000"/>
                  </a:schemeClr>
                </a:solidFill>
              </a:ln>
              <a:effectLst/>
            </c:spPr>
            <c:extLst>
              <c:ext xmlns:c16="http://schemas.microsoft.com/office/drawing/2014/chart" uri="{C3380CC4-5D6E-409C-BE32-E72D297353CC}">
                <c16:uniqueId val="{00000004-11A6-473B-939E-04336A25EC1A}"/>
              </c:ext>
            </c:extLst>
          </c:dPt>
          <c:dLbls>
            <c:dLbl>
              <c:idx val="0"/>
              <c:tx>
                <c:rich>
                  <a:bodyPr/>
                  <a:lstStyle/>
                  <a:p>
                    <a:fld id="{40CFBFF6-CC8B-4815-B51D-372746310EC8}" type="CELLRANGE">
                      <a:rPr lang="en-US"/>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09B3-4285-89B7-ED1CF15A4AF6}"/>
                </c:ext>
              </c:extLst>
            </c:dLbl>
            <c:dLbl>
              <c:idx val="1"/>
              <c:tx>
                <c:rich>
                  <a:bodyPr/>
                  <a:lstStyle/>
                  <a:p>
                    <a:fld id="{683AE8C2-83D1-49B2-BBD4-A9A73F63608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09B3-4285-89B7-ED1CF15A4AF6}"/>
                </c:ext>
              </c:extLst>
            </c:dLbl>
            <c:dLbl>
              <c:idx val="2"/>
              <c:tx>
                <c:rich>
                  <a:bodyPr/>
                  <a:lstStyle/>
                  <a:p>
                    <a:fld id="{4F49E0A4-3C0A-4ECB-9C1C-6F95FB76AA03}"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09B3-4285-89B7-ED1CF15A4AF6}"/>
                </c:ext>
              </c:extLst>
            </c:dLbl>
            <c:dLbl>
              <c:idx val="3"/>
              <c:tx>
                <c:rich>
                  <a:bodyPr/>
                  <a:lstStyle/>
                  <a:p>
                    <a:fld id="{33EEE3AF-B002-4983-A18B-52D44F76B31A}"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09B3-4285-89B7-ED1CF15A4AF6}"/>
                </c:ext>
              </c:extLst>
            </c:dLbl>
            <c:dLbl>
              <c:idx val="4"/>
              <c:tx>
                <c:rich>
                  <a:bodyPr/>
                  <a:lstStyle/>
                  <a:p>
                    <a:fld id="{EB94FB8C-2E80-45C4-82D7-CCF8BFC4002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09B3-4285-89B7-ED1CF15A4AF6}"/>
                </c:ext>
              </c:extLst>
            </c:dLbl>
            <c:dLbl>
              <c:idx val="5"/>
              <c:tx>
                <c:rich>
                  <a:bodyPr/>
                  <a:lstStyle/>
                  <a:p>
                    <a:fld id="{0D8ACBB6-539A-4506-8BC4-637D18F4124F}"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09B3-4285-89B7-ED1CF15A4AF6}"/>
                </c:ext>
              </c:extLst>
            </c:dLbl>
            <c:dLbl>
              <c:idx val="6"/>
              <c:tx>
                <c:rich>
                  <a:bodyPr/>
                  <a:lstStyle/>
                  <a:p>
                    <a:fld id="{E7F91AE0-A42A-4184-A1F2-4B6C142436EA}"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09B3-4285-89B7-ED1CF15A4AF6}"/>
                </c:ext>
              </c:extLst>
            </c:dLbl>
            <c:dLbl>
              <c:idx val="7"/>
              <c:tx>
                <c:rich>
                  <a:bodyPr/>
                  <a:lstStyle/>
                  <a:p>
                    <a:fld id="{2F3898BB-2DA2-4163-A679-CCAA141EEA79}"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09B3-4285-89B7-ED1CF15A4AF6}"/>
                </c:ext>
              </c:extLst>
            </c:dLbl>
            <c:dLbl>
              <c:idx val="8"/>
              <c:tx>
                <c:rich>
                  <a:bodyPr/>
                  <a:lstStyle/>
                  <a:p>
                    <a:fld id="{DD4B6AE3-63FB-49D9-B9C3-8C1DDBE3F0E5}"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09B3-4285-89B7-ED1CF15A4AF6}"/>
                </c:ext>
              </c:extLst>
            </c:dLbl>
            <c:dLbl>
              <c:idx val="9"/>
              <c:tx>
                <c:rich>
                  <a:bodyPr/>
                  <a:lstStyle/>
                  <a:p>
                    <a:fld id="{36C65BCC-08B6-4ABE-9D47-D1AC4B88B87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09B3-4285-89B7-ED1CF15A4AF6}"/>
                </c:ext>
              </c:extLst>
            </c:dLbl>
            <c:dLbl>
              <c:idx val="10"/>
              <c:tx>
                <c:rich>
                  <a:bodyPr/>
                  <a:lstStyle/>
                  <a:p>
                    <a:fld id="{6A99727D-8549-4DAB-8E6E-CCEBE5ACFD1D}"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09B3-4285-89B7-ED1CF15A4AF6}"/>
                </c:ext>
              </c:extLst>
            </c:dLbl>
            <c:dLbl>
              <c:idx val="11"/>
              <c:tx>
                <c:rich>
                  <a:bodyPr/>
                  <a:lstStyle/>
                  <a:p>
                    <a:fld id="{D15D6186-9B51-4271-8581-ECC30BDFB95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09B3-4285-89B7-ED1CF15A4AF6}"/>
                </c:ext>
              </c:extLst>
            </c:dLbl>
            <c:dLbl>
              <c:idx val="12"/>
              <c:tx>
                <c:rich>
                  <a:bodyPr/>
                  <a:lstStyle/>
                  <a:p>
                    <a:fld id="{F2224B16-D53A-488F-A247-316ACF677F06}"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09B3-4285-89B7-ED1CF15A4AF6}"/>
                </c:ext>
              </c:extLst>
            </c:dLbl>
            <c:dLbl>
              <c:idx val="13"/>
              <c:tx>
                <c:rich>
                  <a:bodyPr/>
                  <a:lstStyle/>
                  <a:p>
                    <a:fld id="{AC92D76B-C2E0-4B2D-8C57-B31DB7535DE8}"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09B3-4285-89B7-ED1CF15A4AF6}"/>
                </c:ext>
              </c:extLst>
            </c:dLbl>
            <c:dLbl>
              <c:idx val="14"/>
              <c:tx>
                <c:rich>
                  <a:bodyPr/>
                  <a:lstStyle/>
                  <a:p>
                    <a:fld id="{A082EF96-5F6B-4465-B750-BED589C1ED84}"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11A6-473B-939E-04336A25EC1A}"/>
                </c:ext>
              </c:extLst>
            </c:dLbl>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List1!$C$2:$C$16</c:f>
              <c:numCache>
                <c:formatCode>General</c:formatCode>
                <c:ptCount val="15"/>
                <c:pt idx="0">
                  <c:v>481</c:v>
                </c:pt>
                <c:pt idx="1">
                  <c:v>509</c:v>
                </c:pt>
                <c:pt idx="2">
                  <c:v>545</c:v>
                </c:pt>
                <c:pt idx="3">
                  <c:v>610</c:v>
                </c:pt>
                <c:pt idx="4">
                  <c:v>684</c:v>
                </c:pt>
                <c:pt idx="5">
                  <c:v>893</c:v>
                </c:pt>
                <c:pt idx="6">
                  <c:v>1039</c:v>
                </c:pt>
                <c:pt idx="7">
                  <c:v>1213</c:v>
                </c:pt>
                <c:pt idx="8">
                  <c:v>1377</c:v>
                </c:pt>
                <c:pt idx="9">
                  <c:v>1591</c:v>
                </c:pt>
                <c:pt idx="10">
                  <c:v>1816</c:v>
                </c:pt>
                <c:pt idx="11">
                  <c:v>2006</c:v>
                </c:pt>
                <c:pt idx="12">
                  <c:v>2297</c:v>
                </c:pt>
                <c:pt idx="13">
                  <c:v>2555</c:v>
                </c:pt>
                <c:pt idx="14">
                  <c:v>2831</c:v>
                </c:pt>
              </c:numCache>
            </c:numRef>
          </c:val>
          <c:extLst>
            <c:ext xmlns:c15="http://schemas.microsoft.com/office/drawing/2012/chart" uri="{02D57815-91ED-43cb-92C2-25804820EDAC}">
              <c15:datalabelsRange>
                <c15:f>List1!$F$2:$F$16</c15:f>
                <c15:dlblRangeCache>
                  <c:ptCount val="15"/>
                  <c:pt idx="0">
                    <c:v>65,7 %</c:v>
                  </c:pt>
                  <c:pt idx="1">
                    <c:v>65,9 %</c:v>
                  </c:pt>
                  <c:pt idx="2">
                    <c:v>62,9 %</c:v>
                  </c:pt>
                  <c:pt idx="3">
                    <c:v>63,1 %</c:v>
                  </c:pt>
                  <c:pt idx="4">
                    <c:v>62,0 %</c:v>
                  </c:pt>
                  <c:pt idx="5">
                    <c:v>64,5 %</c:v>
                  </c:pt>
                  <c:pt idx="6">
                    <c:v>58,9 %</c:v>
                  </c:pt>
                  <c:pt idx="7">
                    <c:v>58,4 %</c:v>
                  </c:pt>
                  <c:pt idx="8">
                    <c:v>57,4 %</c:v>
                  </c:pt>
                  <c:pt idx="9">
                    <c:v>57,7 %</c:v>
                  </c:pt>
                  <c:pt idx="10">
                    <c:v>56,3 %</c:v>
                  </c:pt>
                  <c:pt idx="11">
                    <c:v>54,1 %</c:v>
                  </c:pt>
                  <c:pt idx="12">
                    <c:v>52,9 %</c:v>
                  </c:pt>
                  <c:pt idx="13">
                    <c:v>51,5 %</c:v>
                  </c:pt>
                  <c:pt idx="14">
                    <c:v>50,0 %</c:v>
                  </c:pt>
                </c15:dlblRangeCache>
              </c15:datalabelsRange>
            </c:ext>
            <c:ext xmlns:c16="http://schemas.microsoft.com/office/drawing/2014/chart" uri="{C3380CC4-5D6E-409C-BE32-E72D297353CC}">
              <c16:uniqueId val="{00000002-11A6-473B-939E-04336A25EC1A}"/>
            </c:ext>
          </c:extLst>
        </c:ser>
        <c:dLbls>
          <c:dLblPos val="outEnd"/>
          <c:showLegendKey val="0"/>
          <c:showVal val="1"/>
          <c:showCatName val="0"/>
          <c:showSerName val="0"/>
          <c:showPercent val="0"/>
          <c:showBubbleSize val="0"/>
        </c:dLbls>
        <c:gapWidth val="30"/>
        <c:overlap val="100"/>
        <c:axId val="1135603104"/>
        <c:axId val="1135610784"/>
      </c:barChart>
      <c:catAx>
        <c:axId val="11356031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610784"/>
        <c:crosses val="autoZero"/>
        <c:auto val="1"/>
        <c:lblAlgn val="ctr"/>
        <c:lblOffset val="100"/>
        <c:noMultiLvlLbl val="0"/>
      </c:catAx>
      <c:valAx>
        <c:axId val="1135610784"/>
        <c:scaling>
          <c:orientation val="minMax"/>
          <c:max val="700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35603104"/>
        <c:crosses val="autoZero"/>
        <c:crossBetween val="between"/>
      </c:valAx>
      <c:spPr>
        <a:noFill/>
        <a:ln>
          <a:noFill/>
        </a:ln>
        <a:effectLst/>
      </c:spPr>
    </c:plotArea>
    <c:legend>
      <c:legendPos val="r"/>
      <c:layout>
        <c:manualLayout>
          <c:xMode val="edge"/>
          <c:yMode val="edge"/>
          <c:x val="0.10593975225493797"/>
          <c:y val="0.1804188795846208"/>
          <c:w val="0.31061728777826009"/>
          <c:h val="0.20215496016574053"/>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965467149945859"/>
          <c:y val="3.0385548410023951E-2"/>
          <c:w val="0.86028845714850155"/>
          <c:h val="0.87127460366143439"/>
        </c:manualLayout>
      </c:layout>
      <c:barChart>
        <c:barDir val="col"/>
        <c:grouping val="clustered"/>
        <c:varyColors val="0"/>
        <c:ser>
          <c:idx val="0"/>
          <c:order val="0"/>
          <c:tx>
            <c:strRef>
              <c:f>List1!$B$1</c:f>
              <c:strCache>
                <c:ptCount val="1"/>
                <c:pt idx="0">
                  <c:v>Pacienti s bydlištěm v LBK</c:v>
                </c:pt>
              </c:strCache>
            </c:strRef>
          </c:tx>
          <c:spPr>
            <a:solidFill>
              <a:srgbClr val="367B9A"/>
            </a:solidFill>
            <a:ln>
              <a:noFill/>
            </a:ln>
            <a:effectLst/>
          </c:spPr>
          <c:invertIfNegative val="0"/>
          <c:dPt>
            <c:idx val="14"/>
            <c:invertIfNegative val="0"/>
            <c:bubble3D val="0"/>
            <c:spPr>
              <a:solidFill>
                <a:srgbClr val="367B9A"/>
              </a:solidFill>
              <a:ln>
                <a:solidFill>
                  <a:schemeClr val="tx1">
                    <a:alpha val="76000"/>
                  </a:schemeClr>
                </a:solidFill>
              </a:ln>
              <a:effectLst/>
            </c:spPr>
            <c:extLst>
              <c:ext xmlns:c16="http://schemas.microsoft.com/office/drawing/2014/chart" uri="{C3380CC4-5D6E-409C-BE32-E72D297353CC}">
                <c16:uniqueId val="{00000001-C9AA-4274-B9FD-073F4F267A12}"/>
              </c:ext>
            </c:extLst>
          </c:dPt>
          <c:dLbls>
            <c:dLbl>
              <c:idx val="0"/>
              <c:layout>
                <c:manualLayout>
                  <c:x val="-2.9182397683239318E-3"/>
                  <c:y val="-5.976056248335409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011-4EA7-90FE-5055B52EBF51}"/>
                </c:ext>
              </c:extLst>
            </c:dLbl>
            <c:dLbl>
              <c:idx val="1"/>
              <c:layout>
                <c:manualLayout>
                  <c:x val="1.4591198841619659E-3"/>
                  <c:y val="-5.179248748557347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011-4EA7-90FE-5055B52EBF51}"/>
                </c:ext>
              </c:extLst>
            </c:dLbl>
            <c:dLbl>
              <c:idx val="2"/>
              <c:layout>
                <c:manualLayout>
                  <c:x val="5.8364795366478636E-3"/>
                  <c:y val="-5.179248748557355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011-4EA7-90FE-5055B52EBF51}"/>
                </c:ext>
              </c:extLst>
            </c:dLbl>
            <c:dLbl>
              <c:idx val="3"/>
              <c:layout>
                <c:manualLayout>
                  <c:x val="-2.9182397683239856E-3"/>
                  <c:y val="-3.187229999112218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011-4EA7-90FE-5055B52EBF51}"/>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List1!$B$2:$B$16</c:f>
              <c:numCache>
                <c:formatCode>_-* #\ ##0_-;\-* #\ ##0_-;_-* "-"??_-;_-@_-</c:formatCode>
                <c:ptCount val="15"/>
                <c:pt idx="0">
                  <c:v>231501.09779</c:v>
                </c:pt>
                <c:pt idx="1">
                  <c:v>238485.36512999999</c:v>
                </c:pt>
                <c:pt idx="2">
                  <c:v>276543.20263000001</c:v>
                </c:pt>
                <c:pt idx="3">
                  <c:v>343724.14130999998</c:v>
                </c:pt>
                <c:pt idx="4">
                  <c:v>378815.69439999998</c:v>
                </c:pt>
                <c:pt idx="5">
                  <c:v>429474.24858000001</c:v>
                </c:pt>
                <c:pt idx="6">
                  <c:v>503331.92168000003</c:v>
                </c:pt>
                <c:pt idx="7">
                  <c:v>584506.9436900001</c:v>
                </c:pt>
                <c:pt idx="8">
                  <c:v>675141.66012000002</c:v>
                </c:pt>
                <c:pt idx="9">
                  <c:v>814827.10929999989</c:v>
                </c:pt>
                <c:pt idx="10">
                  <c:v>893172.02855999989</c:v>
                </c:pt>
                <c:pt idx="11">
                  <c:v>1042073.96045</c:v>
                </c:pt>
                <c:pt idx="12">
                  <c:v>1422790.9896199999</c:v>
                </c:pt>
                <c:pt idx="13">
                  <c:v>1349254.3248599998</c:v>
                </c:pt>
                <c:pt idx="14">
                  <c:v>1583311.67631</c:v>
                </c:pt>
              </c:numCache>
            </c:numRef>
          </c:val>
          <c:extLst>
            <c:ext xmlns:c16="http://schemas.microsoft.com/office/drawing/2014/chart" uri="{C3380CC4-5D6E-409C-BE32-E72D297353CC}">
              <c16:uniqueId val="{00000002-B9F7-4C05-ADD3-01DD51300B70}"/>
            </c:ext>
          </c:extLst>
        </c:ser>
        <c:ser>
          <c:idx val="1"/>
          <c:order val="1"/>
          <c:tx>
            <c:strRef>
              <c:f>List1!$C$1</c:f>
              <c:strCache>
                <c:ptCount val="1"/>
                <c:pt idx="0">
                  <c:v>Podáno mimo LBK</c:v>
                </c:pt>
              </c:strCache>
            </c:strRef>
          </c:tx>
          <c:spPr>
            <a:solidFill>
              <a:srgbClr val="82BBD4"/>
            </a:solidFill>
            <a:ln>
              <a:noFill/>
            </a:ln>
            <a:effectLst/>
          </c:spPr>
          <c:invertIfNegative val="0"/>
          <c:dPt>
            <c:idx val="14"/>
            <c:invertIfNegative val="0"/>
            <c:bubble3D val="0"/>
            <c:spPr>
              <a:solidFill>
                <a:srgbClr val="82BBD4"/>
              </a:solidFill>
              <a:ln>
                <a:solidFill>
                  <a:schemeClr val="tx1"/>
                </a:solidFill>
              </a:ln>
              <a:effectLst/>
            </c:spPr>
            <c:extLst>
              <c:ext xmlns:c16="http://schemas.microsoft.com/office/drawing/2014/chart" uri="{C3380CC4-5D6E-409C-BE32-E72D297353CC}">
                <c16:uniqueId val="{00000003-3011-4EA7-90FE-5055B52EBF51}"/>
              </c:ext>
            </c:extLst>
          </c:dPt>
          <c:dLbls>
            <c:dLbl>
              <c:idx val="0"/>
              <c:tx>
                <c:rich>
                  <a:bodyPr/>
                  <a:lstStyle/>
                  <a:p>
                    <a:fld id="{E35431AB-66DA-4D8C-A155-7499FD962D03}" type="CELLRANGE">
                      <a:rPr lang="en-US"/>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D148-49FE-B933-F60FF453993F}"/>
                </c:ext>
              </c:extLst>
            </c:dLbl>
            <c:dLbl>
              <c:idx val="1"/>
              <c:tx>
                <c:rich>
                  <a:bodyPr/>
                  <a:lstStyle/>
                  <a:p>
                    <a:fld id="{3031E2A9-F456-462C-9E97-0231FBED6B5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D148-49FE-B933-F60FF453993F}"/>
                </c:ext>
              </c:extLst>
            </c:dLbl>
            <c:dLbl>
              <c:idx val="2"/>
              <c:tx>
                <c:rich>
                  <a:bodyPr/>
                  <a:lstStyle/>
                  <a:p>
                    <a:fld id="{EA276350-D79E-4E29-8828-FFCB47CE89E0}"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D148-49FE-B933-F60FF453993F}"/>
                </c:ext>
              </c:extLst>
            </c:dLbl>
            <c:dLbl>
              <c:idx val="3"/>
              <c:tx>
                <c:rich>
                  <a:bodyPr/>
                  <a:lstStyle/>
                  <a:p>
                    <a:fld id="{BF0C4F5B-EB4D-45A1-BD45-4DB65042E5CF}"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D148-49FE-B933-F60FF453993F}"/>
                </c:ext>
              </c:extLst>
            </c:dLbl>
            <c:dLbl>
              <c:idx val="4"/>
              <c:tx>
                <c:rich>
                  <a:bodyPr/>
                  <a:lstStyle/>
                  <a:p>
                    <a:fld id="{B572D06A-9209-41DC-9918-73FA424091E0}"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D148-49FE-B933-F60FF453993F}"/>
                </c:ext>
              </c:extLst>
            </c:dLbl>
            <c:dLbl>
              <c:idx val="5"/>
              <c:tx>
                <c:rich>
                  <a:bodyPr/>
                  <a:lstStyle/>
                  <a:p>
                    <a:fld id="{0B18C6F8-33FD-4062-BDC2-CC250FA3D381}"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D148-49FE-B933-F60FF453993F}"/>
                </c:ext>
              </c:extLst>
            </c:dLbl>
            <c:dLbl>
              <c:idx val="6"/>
              <c:tx>
                <c:rich>
                  <a:bodyPr/>
                  <a:lstStyle/>
                  <a:p>
                    <a:fld id="{2CDC9950-7C35-4592-A8FE-3EA5C94CF4D3}"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D148-49FE-B933-F60FF453993F}"/>
                </c:ext>
              </c:extLst>
            </c:dLbl>
            <c:dLbl>
              <c:idx val="7"/>
              <c:tx>
                <c:rich>
                  <a:bodyPr/>
                  <a:lstStyle/>
                  <a:p>
                    <a:fld id="{CF1485A1-B3CC-41E8-A988-E65EB03987A0}"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D148-49FE-B933-F60FF453993F}"/>
                </c:ext>
              </c:extLst>
            </c:dLbl>
            <c:dLbl>
              <c:idx val="8"/>
              <c:tx>
                <c:rich>
                  <a:bodyPr/>
                  <a:lstStyle/>
                  <a:p>
                    <a:fld id="{A6EFFC38-E056-4938-AFCA-761B7EAED23C}"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D148-49FE-B933-F60FF453993F}"/>
                </c:ext>
              </c:extLst>
            </c:dLbl>
            <c:dLbl>
              <c:idx val="9"/>
              <c:tx>
                <c:rich>
                  <a:bodyPr/>
                  <a:lstStyle/>
                  <a:p>
                    <a:fld id="{80B77DAF-94C8-4E2E-B997-DDB57011E43D}"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D148-49FE-B933-F60FF453993F}"/>
                </c:ext>
              </c:extLst>
            </c:dLbl>
            <c:dLbl>
              <c:idx val="10"/>
              <c:tx>
                <c:rich>
                  <a:bodyPr/>
                  <a:lstStyle/>
                  <a:p>
                    <a:fld id="{AF30D87F-D075-419D-BF17-08A9C446C1FF}"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D148-49FE-B933-F60FF453993F}"/>
                </c:ext>
              </c:extLst>
            </c:dLbl>
            <c:dLbl>
              <c:idx val="11"/>
              <c:tx>
                <c:rich>
                  <a:bodyPr/>
                  <a:lstStyle/>
                  <a:p>
                    <a:fld id="{A6A9C9F3-5876-44ED-8332-4E8787830610}"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D148-49FE-B933-F60FF453993F}"/>
                </c:ext>
              </c:extLst>
            </c:dLbl>
            <c:dLbl>
              <c:idx val="12"/>
              <c:tx>
                <c:rich>
                  <a:bodyPr/>
                  <a:lstStyle/>
                  <a:p>
                    <a:fld id="{6320C324-779C-4E51-8C21-A8BE71E4D52A}"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D148-49FE-B933-F60FF453993F}"/>
                </c:ext>
              </c:extLst>
            </c:dLbl>
            <c:dLbl>
              <c:idx val="13"/>
              <c:tx>
                <c:rich>
                  <a:bodyPr/>
                  <a:lstStyle/>
                  <a:p>
                    <a:fld id="{1E08E86A-56D0-4F79-AE43-13CAAB3A43D5}"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3011-4EA7-90FE-5055B52EBF51}"/>
                </c:ext>
              </c:extLst>
            </c:dLbl>
            <c:dLbl>
              <c:idx val="14"/>
              <c:tx>
                <c:rich>
                  <a:bodyPr/>
                  <a:lstStyle/>
                  <a:p>
                    <a:fld id="{0886D0D4-DC6B-44CF-A97E-696372A05B26}" type="CELLRANGE">
                      <a:rPr lang="cs-CZ"/>
                      <a:pPr/>
                      <a:t>[OBLAST BUNĚK]</a:t>
                    </a:fld>
                    <a:endParaRPr lang="cs-CZ"/>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011-4EA7-90FE-5055B52EBF51}"/>
                </c:ext>
              </c:extLst>
            </c:dLbl>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List1!$A$2:$A$16</c:f>
              <c:numCache>
                <c:formatCode>General</c:formatCode>
                <c:ptCount val="15"/>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numCache>
            </c:numRef>
          </c:cat>
          <c:val>
            <c:numRef>
              <c:f>List1!$C$2:$C$16</c:f>
              <c:numCache>
                <c:formatCode>General</c:formatCode>
                <c:ptCount val="15"/>
                <c:pt idx="0">
                  <c:v>138524.09188999998</c:v>
                </c:pt>
                <c:pt idx="1">
                  <c:v>144679.87372999999</c:v>
                </c:pt>
                <c:pt idx="2">
                  <c:v>165791.02958</c:v>
                </c:pt>
                <c:pt idx="3">
                  <c:v>203916.27119</c:v>
                </c:pt>
                <c:pt idx="4">
                  <c:v>215916.01285</c:v>
                </c:pt>
                <c:pt idx="5">
                  <c:v>255724.10996</c:v>
                </c:pt>
                <c:pt idx="6">
                  <c:v>294755.59529000003</c:v>
                </c:pt>
                <c:pt idx="7">
                  <c:v>349936.46681999997</c:v>
                </c:pt>
                <c:pt idx="8">
                  <c:v>401839.16651999997</c:v>
                </c:pt>
                <c:pt idx="9">
                  <c:v>486309.16730999999</c:v>
                </c:pt>
                <c:pt idx="10">
                  <c:v>531230.25642999995</c:v>
                </c:pt>
                <c:pt idx="11">
                  <c:v>612498.02150000003</c:v>
                </c:pt>
                <c:pt idx="12">
                  <c:v>911741.2146699999</c:v>
                </c:pt>
                <c:pt idx="13">
                  <c:v>764466.08117999998</c:v>
                </c:pt>
                <c:pt idx="14">
                  <c:v>875272.21319000004</c:v>
                </c:pt>
              </c:numCache>
            </c:numRef>
          </c:val>
          <c:extLst>
            <c:ext xmlns:c15="http://schemas.microsoft.com/office/drawing/2012/chart" uri="{02D57815-91ED-43cb-92C2-25804820EDAC}">
              <c15:datalabelsRange>
                <c15:f>List1!$H$2:$H$16</c15:f>
                <c15:dlblRangeCache>
                  <c:ptCount val="15"/>
                  <c:pt idx="0">
                    <c:v>59,8 %</c:v>
                  </c:pt>
                  <c:pt idx="1">
                    <c:v>60,7 %</c:v>
                  </c:pt>
                  <c:pt idx="2">
                    <c:v>60,0 %</c:v>
                  </c:pt>
                  <c:pt idx="3">
                    <c:v>59,3 %</c:v>
                  </c:pt>
                  <c:pt idx="4">
                    <c:v>57,0 %</c:v>
                  </c:pt>
                  <c:pt idx="5">
                    <c:v>59,5 %</c:v>
                  </c:pt>
                  <c:pt idx="6">
                    <c:v>58,6 %</c:v>
                  </c:pt>
                  <c:pt idx="7">
                    <c:v>59,9 %</c:v>
                  </c:pt>
                  <c:pt idx="8">
                    <c:v>59,5 %</c:v>
                  </c:pt>
                  <c:pt idx="9">
                    <c:v>59,7 %</c:v>
                  </c:pt>
                  <c:pt idx="10">
                    <c:v>59,5 %</c:v>
                  </c:pt>
                  <c:pt idx="11">
                    <c:v>58,8 %</c:v>
                  </c:pt>
                  <c:pt idx="12">
                    <c:v>64,1 %</c:v>
                  </c:pt>
                  <c:pt idx="13">
                    <c:v>56,7 %</c:v>
                  </c:pt>
                  <c:pt idx="14">
                    <c:v>55,3 %</c:v>
                  </c:pt>
                </c15:dlblRangeCache>
              </c15:datalabelsRange>
            </c:ext>
            <c:ext xmlns:c16="http://schemas.microsoft.com/office/drawing/2014/chart" uri="{C3380CC4-5D6E-409C-BE32-E72D297353CC}">
              <c16:uniqueId val="{00000002-3011-4EA7-90FE-5055B52EBF51}"/>
            </c:ext>
          </c:extLst>
        </c:ser>
        <c:dLbls>
          <c:dLblPos val="outEnd"/>
          <c:showLegendKey val="0"/>
          <c:showVal val="1"/>
          <c:showCatName val="0"/>
          <c:showSerName val="0"/>
          <c:showPercent val="0"/>
          <c:showBubbleSize val="0"/>
        </c:dLbls>
        <c:gapWidth val="30"/>
        <c:overlap val="100"/>
        <c:axId val="1135603104"/>
        <c:axId val="1135610784"/>
      </c:barChart>
      <c:catAx>
        <c:axId val="11356031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610784"/>
        <c:crosses val="autoZero"/>
        <c:auto val="1"/>
        <c:lblAlgn val="ctr"/>
        <c:lblOffset val="100"/>
        <c:noMultiLvlLbl val="0"/>
      </c:catAx>
      <c:valAx>
        <c:axId val="1135610784"/>
        <c:scaling>
          <c:orientation val="minMax"/>
          <c:max val="2500000"/>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35603104"/>
        <c:crosses val="autoZero"/>
        <c:crossBetween val="between"/>
      </c:valAx>
      <c:spPr>
        <a:noFill/>
        <a:ln>
          <a:noFill/>
        </a:ln>
        <a:effectLst/>
      </c:spPr>
    </c:plotArea>
    <c:legend>
      <c:legendPos val="r"/>
      <c:layout>
        <c:manualLayout>
          <c:xMode val="edge"/>
          <c:yMode val="edge"/>
          <c:x val="0.14268733347219861"/>
          <c:y val="0.17146042232345513"/>
          <c:w val="0.29068218680020408"/>
          <c:h val="0.2101851098792881"/>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885534177127794"/>
          <c:y val="0.22649567582348523"/>
          <c:w val="0.75156149945847872"/>
          <c:h val="0.64275474004866595"/>
        </c:manualLayout>
      </c:layout>
      <c:barChart>
        <c:barDir val="col"/>
        <c:grouping val="clustered"/>
        <c:varyColors val="0"/>
        <c:ser>
          <c:idx val="0"/>
          <c:order val="0"/>
          <c:tx>
            <c:strRef>
              <c:f>List1!$B$1</c:f>
              <c:strCache>
                <c:ptCount val="1"/>
                <c:pt idx="0">
                  <c:v>Služby sociální péče</c:v>
                </c:pt>
              </c:strCache>
            </c:strRef>
          </c:tx>
          <c:spPr>
            <a:solidFill>
              <a:srgbClr val="14377B"/>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0-9 let</c:v>
                </c:pt>
                <c:pt idx="1">
                  <c:v>10-19 let</c:v>
                </c:pt>
                <c:pt idx="2">
                  <c:v>20-29 let</c:v>
                </c:pt>
                <c:pt idx="3">
                  <c:v>30-39 let</c:v>
                </c:pt>
                <c:pt idx="4">
                  <c:v>40-49 let</c:v>
                </c:pt>
                <c:pt idx="5">
                  <c:v>50-59 let</c:v>
                </c:pt>
                <c:pt idx="6">
                  <c:v>60-69 let</c:v>
                </c:pt>
                <c:pt idx="7">
                  <c:v>70-79 let</c:v>
                </c:pt>
                <c:pt idx="8">
                  <c:v>80-89 let</c:v>
                </c:pt>
                <c:pt idx="9">
                  <c:v>90+ let</c:v>
                </c:pt>
              </c:strCache>
            </c:strRef>
          </c:cat>
          <c:val>
            <c:numRef>
              <c:f>List1!$B$2:$B$11</c:f>
              <c:numCache>
                <c:formatCode>General</c:formatCode>
                <c:ptCount val="10"/>
                <c:pt idx="0">
                  <c:v>85</c:v>
                </c:pt>
                <c:pt idx="1">
                  <c:v>455</c:v>
                </c:pt>
                <c:pt idx="2">
                  <c:v>1043</c:v>
                </c:pt>
                <c:pt idx="3">
                  <c:v>1951</c:v>
                </c:pt>
                <c:pt idx="4">
                  <c:v>2940</c:v>
                </c:pt>
                <c:pt idx="5">
                  <c:v>3834</c:v>
                </c:pt>
                <c:pt idx="6">
                  <c:v>7035</c:v>
                </c:pt>
                <c:pt idx="7">
                  <c:v>19154</c:v>
                </c:pt>
                <c:pt idx="8">
                  <c:v>36061</c:v>
                </c:pt>
                <c:pt idx="9">
                  <c:v>20978</c:v>
                </c:pt>
              </c:numCache>
            </c:numRef>
          </c:val>
          <c:extLst>
            <c:ext xmlns:c16="http://schemas.microsoft.com/office/drawing/2014/chart" uri="{C3380CC4-5D6E-409C-BE32-E72D297353CC}">
              <c16:uniqueId val="{00000000-E0EE-4614-AB01-295693B7EEE2}"/>
            </c:ext>
          </c:extLst>
        </c:ser>
        <c:dLbls>
          <c:showLegendKey val="0"/>
          <c:showVal val="0"/>
          <c:showCatName val="0"/>
          <c:showSerName val="0"/>
          <c:showPercent val="0"/>
          <c:showBubbleSize val="0"/>
        </c:dLbls>
        <c:gapWidth val="48"/>
        <c:axId val="1566682527"/>
        <c:axId val="1651460959"/>
      </c:barChart>
      <c:catAx>
        <c:axId val="156668252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97" b="0" i="0" u="none" strike="noStrike" kern="1200" baseline="0">
                <a:solidFill>
                  <a:schemeClr val="tx1"/>
                </a:solidFill>
                <a:latin typeface="+mn-lt"/>
                <a:ea typeface="+mn-ea"/>
                <a:cs typeface="+mn-cs"/>
              </a:defRPr>
            </a:pPr>
            <a:endParaRPr lang="cs-CZ"/>
          </a:p>
        </c:txPr>
        <c:crossAx val="1651460959"/>
        <c:crosses val="autoZero"/>
        <c:auto val="1"/>
        <c:lblAlgn val="ctr"/>
        <c:lblOffset val="100"/>
        <c:noMultiLvlLbl val="0"/>
      </c:catAx>
      <c:valAx>
        <c:axId val="1651460959"/>
        <c:scaling>
          <c:orientation val="minMax"/>
          <c:max val="40000"/>
          <c:min val="0"/>
        </c:scaling>
        <c:delete val="0"/>
        <c:axPos val="l"/>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cs-CZ" b="1"/>
                  <a:t>Počet osob</a:t>
                </a:r>
              </a:p>
            </c:rich>
          </c:tx>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566682527"/>
        <c:crosses val="autoZero"/>
        <c:crossBetween val="between"/>
        <c:majorUnit val="1000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885534177127794"/>
          <c:y val="0.22649567582348523"/>
          <c:w val="0.75156149945847872"/>
          <c:h val="0.64275474004866595"/>
        </c:manualLayout>
      </c:layout>
      <c:barChart>
        <c:barDir val="col"/>
        <c:grouping val="clustered"/>
        <c:varyColors val="0"/>
        <c:ser>
          <c:idx val="0"/>
          <c:order val="0"/>
          <c:tx>
            <c:strRef>
              <c:f>List1!$B$1</c:f>
              <c:strCache>
                <c:ptCount val="1"/>
                <c:pt idx="0">
                  <c:v>Služby sociální péče</c:v>
                </c:pt>
              </c:strCache>
            </c:strRef>
          </c:tx>
          <c:spPr>
            <a:solidFill>
              <a:srgbClr val="14377B"/>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0-9 let</c:v>
                </c:pt>
                <c:pt idx="1">
                  <c:v>10-19 let</c:v>
                </c:pt>
                <c:pt idx="2">
                  <c:v>20-29 let</c:v>
                </c:pt>
                <c:pt idx="3">
                  <c:v>30-39 let</c:v>
                </c:pt>
                <c:pt idx="4">
                  <c:v>40-49 let</c:v>
                </c:pt>
                <c:pt idx="5">
                  <c:v>50-59 let</c:v>
                </c:pt>
                <c:pt idx="6">
                  <c:v>60-69 let</c:v>
                </c:pt>
                <c:pt idx="7">
                  <c:v>70-79 let</c:v>
                </c:pt>
                <c:pt idx="8">
                  <c:v>80-89 let</c:v>
                </c:pt>
                <c:pt idx="9">
                  <c:v>90+ let</c:v>
                </c:pt>
              </c:strCache>
            </c:strRef>
          </c:cat>
          <c:val>
            <c:numRef>
              <c:f>List1!$B$2:$B$11</c:f>
              <c:numCache>
                <c:formatCode>General</c:formatCode>
                <c:ptCount val="10"/>
                <c:pt idx="0">
                  <c:v>3</c:v>
                </c:pt>
                <c:pt idx="1">
                  <c:v>34</c:v>
                </c:pt>
                <c:pt idx="2">
                  <c:v>48</c:v>
                </c:pt>
                <c:pt idx="3">
                  <c:v>86</c:v>
                </c:pt>
                <c:pt idx="4">
                  <c:v>84</c:v>
                </c:pt>
                <c:pt idx="5">
                  <c:v>140</c:v>
                </c:pt>
                <c:pt idx="6">
                  <c:v>239</c:v>
                </c:pt>
                <c:pt idx="7">
                  <c:v>732</c:v>
                </c:pt>
                <c:pt idx="8">
                  <c:v>1222</c:v>
                </c:pt>
                <c:pt idx="9">
                  <c:v>718</c:v>
                </c:pt>
              </c:numCache>
            </c:numRef>
          </c:val>
          <c:extLst>
            <c:ext xmlns:c16="http://schemas.microsoft.com/office/drawing/2014/chart" uri="{C3380CC4-5D6E-409C-BE32-E72D297353CC}">
              <c16:uniqueId val="{00000000-E0EE-4614-AB01-295693B7EEE2}"/>
            </c:ext>
          </c:extLst>
        </c:ser>
        <c:dLbls>
          <c:showLegendKey val="0"/>
          <c:showVal val="0"/>
          <c:showCatName val="0"/>
          <c:showSerName val="0"/>
          <c:showPercent val="0"/>
          <c:showBubbleSize val="0"/>
        </c:dLbls>
        <c:gapWidth val="48"/>
        <c:axId val="1566682527"/>
        <c:axId val="1651460959"/>
      </c:barChart>
      <c:catAx>
        <c:axId val="156668252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197" b="0" i="0" u="none" strike="noStrike" kern="1200" baseline="0">
                <a:solidFill>
                  <a:schemeClr val="tx1"/>
                </a:solidFill>
                <a:latin typeface="+mn-lt"/>
                <a:ea typeface="+mn-ea"/>
                <a:cs typeface="+mn-cs"/>
              </a:defRPr>
            </a:pPr>
            <a:endParaRPr lang="cs-CZ"/>
          </a:p>
        </c:txPr>
        <c:crossAx val="1651460959"/>
        <c:crosses val="autoZero"/>
        <c:auto val="1"/>
        <c:lblAlgn val="ctr"/>
        <c:lblOffset val="100"/>
        <c:noMultiLvlLbl val="0"/>
      </c:catAx>
      <c:valAx>
        <c:axId val="1651460959"/>
        <c:scaling>
          <c:orientation val="minMax"/>
          <c:min val="0"/>
        </c:scaling>
        <c:delete val="0"/>
        <c:axPos val="l"/>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cs-CZ" b="1"/>
                  <a:t>Počet osob</a:t>
                </a:r>
              </a:p>
            </c:rich>
          </c:tx>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5666825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cs-CZ"/>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0.15764</cdr:x>
      <cdr:y>0.46572</cdr:y>
    </cdr:from>
    <cdr:to>
      <cdr:x>0.27667</cdr:x>
      <cdr:y>0.50878</cdr:y>
    </cdr:to>
    <cdr:sp macro="" textlink="">
      <cdr:nvSpPr>
        <cdr:cNvPr id="2" name="Šipka doprava 11">
          <a:extLst xmlns:a="http://schemas.openxmlformats.org/drawingml/2006/main">
            <a:ext uri="{FF2B5EF4-FFF2-40B4-BE49-F238E27FC236}">
              <a16:creationId xmlns:a16="http://schemas.microsoft.com/office/drawing/2014/main" id="{C3ACD898-E2FC-D518-A5BF-F2E437909CF3}"/>
            </a:ext>
          </a:extLst>
        </cdr:cNvPr>
        <cdr:cNvSpPr/>
      </cdr:nvSpPr>
      <cdr:spPr>
        <a:xfrm xmlns:a="http://schemas.openxmlformats.org/drawingml/2006/main" flipH="1">
          <a:off x="904395" y="1877892"/>
          <a:ext cx="682902" cy="173629"/>
        </a:xfrm>
        <a:prstGeom xmlns:a="http://schemas.openxmlformats.org/drawingml/2006/main" prst="rightArrow">
          <a:avLst/>
        </a:prstGeom>
        <a:solidFill xmlns:a="http://schemas.openxmlformats.org/drawingml/2006/main">
          <a:srgbClr val="4472C4"/>
        </a:solidFill>
        <a:ln xmlns:a="http://schemas.openxmlformats.org/drawingml/2006/main" w="12700" cap="flat" cmpd="sng" algn="ctr">
          <a:solidFill>
            <a:srgbClr val="4472C4">
              <a:shade val="50000"/>
            </a:srgbClr>
          </a:solidFill>
          <a:prstDash val="solid"/>
          <a:miter lim="800000"/>
        </a:ln>
        <a:effectLst xmlns:a="http://schemas.openxmlformats.org/drawingml/2006/main"/>
      </cdr:spPr>
      <cdr:txBody>
        <a:bodyPr xmlns:a="http://schemas.openxmlformats.org/drawingml/2006/main" rtlCol="0" anchor="ctr"/>
        <a:lstStyle xmlns:a="http://schemas.openxmlformats.org/drawingml/2006/main">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cdr:txBody>
    </cdr:sp>
  </cdr:relSizeAnchor>
  <cdr:relSizeAnchor xmlns:cdr="http://schemas.openxmlformats.org/drawingml/2006/chartDrawing">
    <cdr:from>
      <cdr:x>0.09734</cdr:x>
      <cdr:y>0</cdr:y>
    </cdr:from>
    <cdr:to>
      <cdr:x>0.90877</cdr:x>
      <cdr:y>0.08396</cdr:y>
    </cdr:to>
    <cdr:sp macro="" textlink="">
      <cdr:nvSpPr>
        <cdr:cNvPr id="3" name="TextovéPole 2">
          <a:extLst xmlns:a="http://schemas.openxmlformats.org/drawingml/2006/main">
            <a:ext uri="{FF2B5EF4-FFF2-40B4-BE49-F238E27FC236}">
              <a16:creationId xmlns:a16="http://schemas.microsoft.com/office/drawing/2014/main" id="{70AB3CF9-D283-84B4-0FC9-F4346E915A3D}"/>
            </a:ext>
          </a:extLst>
        </cdr:cNvPr>
        <cdr:cNvSpPr txBox="1"/>
      </cdr:nvSpPr>
      <cdr:spPr>
        <a:xfrm xmlns:a="http://schemas.openxmlformats.org/drawingml/2006/main">
          <a:off x="558481" y="-1128786"/>
          <a:ext cx="4655309"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Struktura obyvatel k</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3</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a:t>
          </a:r>
          <a:r>
            <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a:t>
          </a:r>
          <a:r>
            <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2</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t>
          </a:r>
          <a:r>
            <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202</a:t>
          </a:r>
          <a:r>
            <a:rPr lang="cs-CZ" sz="1600" b="1" dirty="0">
              <a:solidFill>
                <a:prstClr val="black"/>
              </a:solidFill>
              <a:latin typeface="Arial" panose="020B0604020202020204" pitchFamily="34" charset="0"/>
            </a:rPr>
            <a:t>4</a:t>
          </a:r>
          <a:endParaRPr kumimoji="0" lang="cs-CZ" sz="1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0.08255</cdr:x>
      <cdr:y>0.42874</cdr:y>
    </cdr:from>
    <cdr:to>
      <cdr:x>0.98374</cdr:x>
      <cdr:y>0.42874</cdr:y>
    </cdr:to>
    <cdr:cxnSp macro="">
      <cdr:nvCxnSpPr>
        <cdr:cNvPr id="3" name="Přímá spojnice 2">
          <a:extLst xmlns:a="http://schemas.openxmlformats.org/drawingml/2006/main">
            <a:ext uri="{FF2B5EF4-FFF2-40B4-BE49-F238E27FC236}">
              <a16:creationId xmlns:a16="http://schemas.microsoft.com/office/drawing/2014/main" id="{773FE7A8-0A71-14E0-5111-5B4A569813C6}"/>
            </a:ext>
          </a:extLst>
        </cdr:cNvPr>
        <cdr:cNvCxnSpPr/>
      </cdr:nvCxnSpPr>
      <cdr:spPr>
        <a:xfrm xmlns:a="http://schemas.openxmlformats.org/drawingml/2006/main">
          <a:off x="949311" y="2221027"/>
          <a:ext cx="10363163" cy="0"/>
        </a:xfrm>
        <a:prstGeom xmlns:a="http://schemas.openxmlformats.org/drawingml/2006/main" prst="line">
          <a:avLst/>
        </a:prstGeom>
        <a:ln xmlns:a="http://schemas.openxmlformats.org/drawingml/2006/main" w="19050" cmpd="sng">
          <a:solidFill>
            <a:schemeClr val="tx1">
              <a:lumMod val="50000"/>
              <a:lumOff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0.28801</cdr:x>
      <cdr:y>0.04568</cdr:y>
    </cdr:from>
    <cdr:to>
      <cdr:x>0.34656</cdr:x>
      <cdr:y>0.22017</cdr:y>
    </cdr:to>
    <cdr:sp macro="" textlink="">
      <cdr:nvSpPr>
        <cdr:cNvPr id="2" name="TextovéPole 1">
          <a:extLst xmlns:a="http://schemas.openxmlformats.org/drawingml/2006/main">
            <a:ext uri="{FF2B5EF4-FFF2-40B4-BE49-F238E27FC236}">
              <a16:creationId xmlns:a16="http://schemas.microsoft.com/office/drawing/2014/main" id="{479975CC-45C6-078E-C172-17751E7BD6C5}"/>
            </a:ext>
          </a:extLst>
        </cdr:cNvPr>
        <cdr:cNvSpPr txBox="1"/>
      </cdr:nvSpPr>
      <cdr:spPr>
        <a:xfrm xmlns:a="http://schemas.openxmlformats.org/drawingml/2006/main">
          <a:off x="3311994" y="236630"/>
          <a:ext cx="673291" cy="90392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cs-CZ" sz="4800" dirty="0">
              <a:solidFill>
                <a:srgbClr val="00B050"/>
              </a:solidFill>
              <a:latin typeface="Arial Black" panose="020B0A04020102020204" pitchFamily="34" charset="0"/>
            </a:rPr>
            <a:t>!</a:t>
          </a:r>
        </a:p>
      </cdr:txBody>
    </cdr:sp>
  </cdr:relSizeAnchor>
  <cdr:relSizeAnchor xmlns:cdr="http://schemas.openxmlformats.org/drawingml/2006/chartDrawing">
    <cdr:from>
      <cdr:x>0.23531</cdr:x>
      <cdr:y>0.05271</cdr:y>
    </cdr:from>
    <cdr:to>
      <cdr:x>0.40564</cdr:x>
      <cdr:y>0.05271</cdr:y>
    </cdr:to>
    <cdr:cxnSp macro="">
      <cdr:nvCxnSpPr>
        <cdr:cNvPr id="6" name="Přímá spojnice se šipkou 5">
          <a:extLst xmlns:a="http://schemas.openxmlformats.org/drawingml/2006/main">
            <a:ext uri="{FF2B5EF4-FFF2-40B4-BE49-F238E27FC236}">
              <a16:creationId xmlns:a16="http://schemas.microsoft.com/office/drawing/2014/main" id="{835B81D9-83A0-9B2F-865B-BD1D607896A8}"/>
            </a:ext>
          </a:extLst>
        </cdr:cNvPr>
        <cdr:cNvCxnSpPr/>
      </cdr:nvCxnSpPr>
      <cdr:spPr>
        <a:xfrm xmlns:a="http://schemas.openxmlformats.org/drawingml/2006/main">
          <a:off x="2705899" y="273072"/>
          <a:ext cx="1958696" cy="0"/>
        </a:xfrm>
        <a:prstGeom xmlns:a="http://schemas.openxmlformats.org/drawingml/2006/main" prst="straightConnector1">
          <a:avLst/>
        </a:prstGeom>
        <a:ln xmlns:a="http://schemas.openxmlformats.org/drawingml/2006/main" w="38100">
          <a:solidFill>
            <a:srgbClr val="00B050"/>
          </a:solidFill>
          <a:headEnd type="triangle"/>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0.44731</cdr:x>
      <cdr:y>0.1993</cdr:y>
    </cdr:from>
    <cdr:to>
      <cdr:x>0.50586</cdr:x>
      <cdr:y>0.37379</cdr:y>
    </cdr:to>
    <cdr:sp macro="" textlink="">
      <cdr:nvSpPr>
        <cdr:cNvPr id="4" name="TextovéPole 1">
          <a:extLst xmlns:a="http://schemas.openxmlformats.org/drawingml/2006/main">
            <a:ext uri="{FF2B5EF4-FFF2-40B4-BE49-F238E27FC236}">
              <a16:creationId xmlns:a16="http://schemas.microsoft.com/office/drawing/2014/main" id="{3B7366AD-50D6-B0A0-C8F7-00A6A28581C9}"/>
            </a:ext>
          </a:extLst>
        </cdr:cNvPr>
        <cdr:cNvSpPr txBox="1"/>
      </cdr:nvSpPr>
      <cdr:spPr>
        <a:xfrm xmlns:a="http://schemas.openxmlformats.org/drawingml/2006/main">
          <a:off x="5143775" y="1032458"/>
          <a:ext cx="673291" cy="90392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cs-CZ" sz="4800" dirty="0">
              <a:solidFill>
                <a:srgbClr val="FF0000"/>
              </a:solidFill>
              <a:latin typeface="Arial Black" panose="020B0A04020102020204" pitchFamily="34" charset="0"/>
            </a:rPr>
            <a:t>!!</a:t>
          </a:r>
        </a:p>
      </cdr:txBody>
    </cdr:sp>
  </cdr:relSizeAnchor>
  <cdr:relSizeAnchor xmlns:cdr="http://schemas.openxmlformats.org/drawingml/2006/chartDrawing">
    <cdr:from>
      <cdr:x>0.42851</cdr:x>
      <cdr:y>0.20679</cdr:y>
    </cdr:from>
    <cdr:to>
      <cdr:x>0.52899</cdr:x>
      <cdr:y>0.20679</cdr:y>
    </cdr:to>
    <cdr:cxnSp macro="">
      <cdr:nvCxnSpPr>
        <cdr:cNvPr id="5" name="Přímá spojnice se šipkou 4">
          <a:extLst xmlns:a="http://schemas.openxmlformats.org/drawingml/2006/main">
            <a:ext uri="{FF2B5EF4-FFF2-40B4-BE49-F238E27FC236}">
              <a16:creationId xmlns:a16="http://schemas.microsoft.com/office/drawing/2014/main" id="{BE5F1EA9-5E77-D5C8-40C3-F071E0FA70E1}"/>
            </a:ext>
          </a:extLst>
        </cdr:cNvPr>
        <cdr:cNvCxnSpPr/>
      </cdr:nvCxnSpPr>
      <cdr:spPr>
        <a:xfrm xmlns:a="http://schemas.openxmlformats.org/drawingml/2006/main">
          <a:off x="4927612" y="1071238"/>
          <a:ext cx="1155462" cy="0"/>
        </a:xfrm>
        <a:prstGeom xmlns:a="http://schemas.openxmlformats.org/drawingml/2006/main" prst="straightConnector1">
          <a:avLst/>
        </a:prstGeom>
        <a:ln xmlns:a="http://schemas.openxmlformats.org/drawingml/2006/main">
          <a:solidFill>
            <a:srgbClr val="FF0000"/>
          </a:solidFill>
          <a:headEnd type="triangle"/>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0.6637</cdr:x>
      <cdr:y>0.57535</cdr:y>
    </cdr:from>
    <cdr:to>
      <cdr:x>0.96652</cdr:x>
      <cdr:y>0.86352</cdr:y>
    </cdr:to>
    <cdr:sp macro="" textlink="">
      <cdr:nvSpPr>
        <cdr:cNvPr id="2" name="TextovéPole 1">
          <a:extLst xmlns:a="http://schemas.openxmlformats.org/drawingml/2006/main">
            <a:ext uri="{FF2B5EF4-FFF2-40B4-BE49-F238E27FC236}">
              <a16:creationId xmlns:a16="http://schemas.microsoft.com/office/drawing/2014/main" id="{F2B951CB-CC97-2C9B-1E1E-C455E6116EB4}"/>
            </a:ext>
          </a:extLst>
        </cdr:cNvPr>
        <cdr:cNvSpPr txBox="1"/>
      </cdr:nvSpPr>
      <cdr:spPr>
        <a:xfrm xmlns:a="http://schemas.openxmlformats.org/drawingml/2006/main">
          <a:off x="4058306" y="2858981"/>
          <a:ext cx="1851645" cy="1431967"/>
        </a:xfrm>
        <a:prstGeom xmlns:a="http://schemas.openxmlformats.org/drawingml/2006/main" prst="rect">
          <a:avLst/>
        </a:prstGeom>
        <a:ln xmlns:a="http://schemas.openxmlformats.org/drawingml/2006/main">
          <a:solidFill>
            <a:schemeClr val="tx1"/>
          </a:solidFill>
        </a:ln>
      </cdr:spPr>
      <cdr:txBody>
        <a:bodyPr xmlns:a="http://schemas.openxmlformats.org/drawingml/2006/main" vertOverflow="clip" wrap="square" rtlCol="0"/>
        <a:lstStyle xmlns:a="http://schemas.openxmlformats.org/drawingml/2006/main"/>
        <a:p xmlns:a="http://schemas.openxmlformats.org/drawingml/2006/main">
          <a:r>
            <a:rPr lang="cs-CZ" sz="1400" b="1" dirty="0"/>
            <a:t>Celkový počet onkologických hospitalizačních případů bez operace v Liberecké nemocnici </a:t>
          </a:r>
        </a:p>
        <a:p xmlns:a="http://schemas.openxmlformats.org/drawingml/2006/main">
          <a:r>
            <a:rPr lang="cs-CZ" sz="1400" b="1" dirty="0"/>
            <a:t> v roce 2024: 1 284</a:t>
          </a:r>
        </a:p>
      </cdr:txBody>
    </cdr:sp>
  </cdr:relSizeAnchor>
</c:userShapes>
</file>

<file path=ppt/drawings/drawing4.xml><?xml version="1.0" encoding="utf-8"?>
<c:userShapes xmlns:c="http://schemas.openxmlformats.org/drawingml/2006/chart">
  <cdr:relSizeAnchor xmlns:cdr="http://schemas.openxmlformats.org/drawingml/2006/chartDrawing">
    <cdr:from>
      <cdr:x>0.69647</cdr:x>
      <cdr:y>0.58291</cdr:y>
    </cdr:from>
    <cdr:to>
      <cdr:x>0.98042</cdr:x>
      <cdr:y>0.86386</cdr:y>
    </cdr:to>
    <cdr:sp macro="" textlink="">
      <cdr:nvSpPr>
        <cdr:cNvPr id="2" name="TextovéPole 1">
          <a:extLst xmlns:a="http://schemas.openxmlformats.org/drawingml/2006/main">
            <a:ext uri="{FF2B5EF4-FFF2-40B4-BE49-F238E27FC236}">
              <a16:creationId xmlns:a16="http://schemas.microsoft.com/office/drawing/2014/main" id="{F2B951CB-CC97-2C9B-1E1E-C455E6116EB4}"/>
            </a:ext>
          </a:extLst>
        </cdr:cNvPr>
        <cdr:cNvSpPr txBox="1"/>
      </cdr:nvSpPr>
      <cdr:spPr>
        <a:xfrm xmlns:a="http://schemas.openxmlformats.org/drawingml/2006/main">
          <a:off x="4163760" y="2996120"/>
          <a:ext cx="1697559" cy="1444070"/>
        </a:xfrm>
        <a:prstGeom xmlns:a="http://schemas.openxmlformats.org/drawingml/2006/main" prst="rect">
          <a:avLst/>
        </a:prstGeom>
        <a:ln xmlns:a="http://schemas.openxmlformats.org/drawingml/2006/main">
          <a:solidFill>
            <a:schemeClr val="tx1"/>
          </a:solidFill>
        </a:ln>
      </cdr:spPr>
      <cdr:txBody>
        <a:bodyPr xmlns:a="http://schemas.openxmlformats.org/drawingml/2006/main" vertOverflow="clip" wrap="square" rtlCol="0"/>
        <a:lstStyle xmlns:a="http://schemas.openxmlformats.org/drawingml/2006/main"/>
        <a:p xmlns:a="http://schemas.openxmlformats.org/drawingml/2006/main">
          <a:pPr algn="l" rtl="0"/>
          <a:r>
            <a:rPr lang="cs-CZ" sz="1400" b="1" dirty="0"/>
            <a:t>Celkový počet onkologických hospitalizačních případů s operací </a:t>
          </a:r>
          <a:r>
            <a:rPr lang="cs-CZ" sz="1400" b="1" baseline="0" dirty="0"/>
            <a:t>v </a:t>
          </a:r>
          <a:r>
            <a:rPr lang="cs-CZ" sz="1400" b="1" dirty="0"/>
            <a:t>Liberecké </a:t>
          </a:r>
          <a:r>
            <a:rPr lang="cs-CZ" sz="1400" b="1" baseline="0" dirty="0"/>
            <a:t>nemocnici </a:t>
          </a:r>
          <a:endParaRPr lang="en-US" sz="1400" b="1" dirty="0"/>
        </a:p>
        <a:p xmlns:a="http://schemas.openxmlformats.org/drawingml/2006/main">
          <a:pPr algn="l"/>
          <a:r>
            <a:rPr lang="cs-CZ" sz="1400" b="1" dirty="0"/>
            <a:t> v roce 2024: 1 082</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a:extLst>
              <a:ext uri="{FF2B5EF4-FFF2-40B4-BE49-F238E27FC236}">
                <a16:creationId xmlns:a16="http://schemas.microsoft.com/office/drawing/2014/main" id="{3185AFC4-4A39-40EC-62EC-8D9CAD54AD5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cs-CZ"/>
          </a:p>
        </p:txBody>
      </p:sp>
      <p:sp>
        <p:nvSpPr>
          <p:cNvPr id="3" name="Zástupný symbol pro datum 2">
            <a:extLst>
              <a:ext uri="{FF2B5EF4-FFF2-40B4-BE49-F238E27FC236}">
                <a16:creationId xmlns:a16="http://schemas.microsoft.com/office/drawing/2014/main" id="{05784F8E-2024-164A-7B3F-4BCE0E23E13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A6E17D7-1174-4883-8FCD-E91458F7FA29}" type="datetimeFigureOut">
              <a:rPr lang="cs-CZ" smtClean="0"/>
              <a:t>24.11.2025</a:t>
            </a:fld>
            <a:endParaRPr lang="cs-CZ"/>
          </a:p>
        </p:txBody>
      </p:sp>
      <p:sp>
        <p:nvSpPr>
          <p:cNvPr id="4" name="Zástupný symbol pro zápatí 3">
            <a:extLst>
              <a:ext uri="{FF2B5EF4-FFF2-40B4-BE49-F238E27FC236}">
                <a16:creationId xmlns:a16="http://schemas.microsoft.com/office/drawing/2014/main" id="{19C7D139-F17A-7A7B-656B-8DC0CB9E047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cs-CZ"/>
          </a:p>
        </p:txBody>
      </p:sp>
      <p:sp>
        <p:nvSpPr>
          <p:cNvPr id="5" name="Zástupný symbol pro číslo snímku 4">
            <a:extLst>
              <a:ext uri="{FF2B5EF4-FFF2-40B4-BE49-F238E27FC236}">
                <a16:creationId xmlns:a16="http://schemas.microsoft.com/office/drawing/2014/main" id="{E47CF678-1CEC-44FD-9E03-88CBF521BD49}"/>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086F99D-30E6-4CE0-8ABE-2EB3C6FD5DA9}" type="slidenum">
              <a:rPr lang="cs-CZ" smtClean="0"/>
              <a:t>‹#›</a:t>
            </a:fld>
            <a:endParaRPr lang="cs-CZ"/>
          </a:p>
        </p:txBody>
      </p:sp>
    </p:spTree>
    <p:extLst>
      <p:ext uri="{BB962C8B-B14F-4D97-AF65-F5344CB8AC3E}">
        <p14:creationId xmlns:p14="http://schemas.microsoft.com/office/powerpoint/2010/main" val="305386111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cs-CZ"/>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B755F3C-7E54-478E-8E1C-2962C5D5112A}" type="datetimeFigureOut">
              <a:rPr lang="cs-CZ" smtClean="0"/>
              <a:t>24.11.2025</a:t>
            </a:fld>
            <a:endParaRPr lang="cs-CZ"/>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cs-CZ"/>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cs-CZ"/>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220C551-1CFC-4E00-9051-1457234A6B32}" type="slidenum">
              <a:rPr lang="cs-CZ" smtClean="0"/>
              <a:t>‹#›</a:t>
            </a:fld>
            <a:endParaRPr lang="cs-CZ"/>
          </a:p>
        </p:txBody>
      </p:sp>
    </p:spTree>
    <p:extLst>
      <p:ext uri="{BB962C8B-B14F-4D97-AF65-F5344CB8AC3E}">
        <p14:creationId xmlns:p14="http://schemas.microsoft.com/office/powerpoint/2010/main" val="29254480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1</a:t>
            </a:fld>
            <a:endParaRPr lang="cs-CZ"/>
          </a:p>
        </p:txBody>
      </p:sp>
    </p:spTree>
    <p:extLst>
      <p:ext uri="{BB962C8B-B14F-4D97-AF65-F5344CB8AC3E}">
        <p14:creationId xmlns:p14="http://schemas.microsoft.com/office/powerpoint/2010/main" val="34169559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8E8781-2105-A779-1372-921376786661}"/>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77F7F7E1-52E2-455D-D551-D0772E103A7F}"/>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1F0CEDA2-B818-DA57-94DF-18FFD1E7041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MH</a:t>
            </a:r>
            <a:r>
              <a:rPr lang="cs-CZ"/>
              <a:t>1 2025</a:t>
            </a:r>
            <a:r>
              <a:rPr lang="en-US"/>
              <a:t>1119</a:t>
            </a:r>
            <a:endParaRPr lang="cs-CZ"/>
          </a:p>
        </p:txBody>
      </p:sp>
      <p:sp>
        <p:nvSpPr>
          <p:cNvPr id="4" name="Zástupný symbol pro číslo snímku 3">
            <a:extLst>
              <a:ext uri="{FF2B5EF4-FFF2-40B4-BE49-F238E27FC236}">
                <a16:creationId xmlns:a16="http://schemas.microsoft.com/office/drawing/2014/main" id="{E1168D07-A55F-9A7B-E2AA-36F67530871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802893-C320-4841-986E-DEF19D3F14F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88031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FFCA73-8E73-FC65-0ADE-E5222CD06BF7}"/>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E91E4790-BCBB-04A0-3769-64179649970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14657635-4AAA-440E-CEE1-15DB94E688A0}"/>
              </a:ext>
            </a:extLst>
          </p:cNvPr>
          <p:cNvSpPr>
            <a:spLocks noGrp="1"/>
          </p:cNvSpPr>
          <p:nvPr>
            <p:ph type="body" idx="1"/>
          </p:nvPr>
        </p:nvSpPr>
        <p:spPr/>
        <p:txBody>
          <a:bodyPr/>
          <a:lstStyle/>
          <a:p>
            <a:pPr>
              <a:defRPr/>
            </a:pPr>
            <a:r>
              <a:rPr lang="cs-CZ"/>
              <a:t>ML120230720</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a:p>
        </p:txBody>
      </p:sp>
      <p:sp>
        <p:nvSpPr>
          <p:cNvPr id="4" name="Zástupný symbol pro číslo snímku 3">
            <a:extLst>
              <a:ext uri="{FF2B5EF4-FFF2-40B4-BE49-F238E27FC236}">
                <a16:creationId xmlns:a16="http://schemas.microsoft.com/office/drawing/2014/main" id="{BFEF8287-B2BE-A994-CEF8-07C47A302DF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20D835F-F700-4103-876F-C02792E4615A}"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71002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en-US"/>
              <a:t>MH1 20251027</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6643078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MH1 20251119</a:t>
            </a:r>
            <a:endParaRPr lang="cs-CZ"/>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147</a:t>
            </a:fld>
            <a:endParaRPr lang="cs-CZ"/>
          </a:p>
        </p:txBody>
      </p:sp>
    </p:spTree>
    <p:extLst>
      <p:ext uri="{BB962C8B-B14F-4D97-AF65-F5344CB8AC3E}">
        <p14:creationId xmlns:p14="http://schemas.microsoft.com/office/powerpoint/2010/main" val="418114108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KB120251113 /2025-11-11 report Vysočina</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032FB2-C134-1A40-AEFF-BA4E7FB1B3E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206448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378259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35C4E5-0EC0-E97C-252F-776BE704E7B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64580BAA-506D-069F-57CC-FAEAA62E049C}"/>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84F67CA5-B595-72F6-BBA1-C3BB1E42E56C}"/>
              </a:ext>
            </a:extLst>
          </p:cNvPr>
          <p:cNvSpPr>
            <a:spLocks noGrp="1"/>
          </p:cNvSpPr>
          <p:nvPr>
            <p:ph type="body" idx="1"/>
          </p:nvPr>
        </p:nvSpPr>
        <p:spPr/>
        <p:txBody>
          <a:bodyPr/>
          <a:lstStyle/>
          <a:p>
            <a:r>
              <a:rPr lang="cs-CZ"/>
              <a:t>HD1 20251118</a:t>
            </a:r>
          </a:p>
        </p:txBody>
      </p:sp>
      <p:sp>
        <p:nvSpPr>
          <p:cNvPr id="4" name="Zástupný symbol pro číslo snímku 3">
            <a:extLst>
              <a:ext uri="{FF2B5EF4-FFF2-40B4-BE49-F238E27FC236}">
                <a16:creationId xmlns:a16="http://schemas.microsoft.com/office/drawing/2014/main" id="{F0980458-9D5B-B6F6-0983-66C2C762A47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970269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HD1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64204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9AE3EA-BB25-69BA-AA7F-96332C2339DB}"/>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9A65DCE9-AA21-2936-A312-6F3BBE34B1A2}"/>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3FBA4316-F55D-E68A-7E38-1E57E77A015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KB120250609 /2025-04-01</a:t>
            </a:r>
          </a:p>
        </p:txBody>
      </p:sp>
      <p:sp>
        <p:nvSpPr>
          <p:cNvPr id="4" name="Zástupný symbol pro číslo snímku 3">
            <a:extLst>
              <a:ext uri="{FF2B5EF4-FFF2-40B4-BE49-F238E27FC236}">
                <a16:creationId xmlns:a16="http://schemas.microsoft.com/office/drawing/2014/main" id="{BDBEBCA5-458B-4851-67D1-09F393455A0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613537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869F07-11D9-54C6-498D-A6CA73A7B34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B2867C18-C9A9-BC3A-A37F-EBD7ADAF39F2}"/>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91773A4C-5B39-67DF-D67B-91BAEFC19903}"/>
              </a:ext>
            </a:extLst>
          </p:cNvPr>
          <p:cNvSpPr>
            <a:spLocks noGrp="1"/>
          </p:cNvSpPr>
          <p:nvPr>
            <p:ph type="body" idx="1"/>
          </p:nvPr>
        </p:nvSpPr>
        <p:spPr/>
        <p:txBody>
          <a:bodyPr/>
          <a:lstStyle/>
          <a:p>
            <a:r>
              <a:rPr lang="cs-CZ" sz="1200" b="0" i="0" u="none" strike="noStrike">
                <a:solidFill>
                  <a:srgbClr val="000000"/>
                </a:solidFill>
                <a:effectLst/>
                <a:latin typeface="Calibri" panose="020F0502020204030204" pitchFamily="34" charset="0"/>
              </a:rPr>
              <a:t>KS1 </a:t>
            </a:r>
            <a:r>
              <a:rPr lang="cs-CZ" sz="1200" b="0" i="0" kern="1200">
                <a:solidFill>
                  <a:schemeClr val="tx1"/>
                </a:solidFill>
                <a:effectLst/>
                <a:latin typeface="+mn-lt"/>
                <a:ea typeface="+mn-ea"/>
                <a:cs typeface="+mn-cs"/>
              </a:rPr>
              <a:t>20251118 UZIS/068555/2025</a:t>
            </a:r>
          </a:p>
        </p:txBody>
      </p:sp>
      <p:sp>
        <p:nvSpPr>
          <p:cNvPr id="4" name="Zástupný symbol pro číslo snímku 3">
            <a:extLst>
              <a:ext uri="{FF2B5EF4-FFF2-40B4-BE49-F238E27FC236}">
                <a16:creationId xmlns:a16="http://schemas.microsoft.com/office/drawing/2014/main" id="{320BE9C0-6D3E-1AD8-4ED0-3B12185CC7A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6781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39576A-1BA3-4245-F5DA-31BD3E4C40C2}"/>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FDE96416-1CC3-E08D-0C1B-2D119BA0902C}"/>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60223B7D-80A8-52EB-C99D-DF2E703F06F5}"/>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a:t>
            </a:r>
            <a:r>
              <a:rPr lang="cs-CZ" sz="1200" b="0" i="0" u="none" strike="noStrike">
                <a:solidFill>
                  <a:srgbClr val="000000"/>
                </a:solidFill>
                <a:effectLst/>
                <a:latin typeface="Calibri" panose="020F0502020204030204" pitchFamily="34" charset="0"/>
              </a:rPr>
              <a:t>UZIS/051355/2025</a:t>
            </a:r>
            <a:endParaRPr lang="cs-CZ"/>
          </a:p>
        </p:txBody>
      </p:sp>
      <p:sp>
        <p:nvSpPr>
          <p:cNvPr id="4" name="Zástupný symbol pro číslo snímku 3">
            <a:extLst>
              <a:ext uri="{FF2B5EF4-FFF2-40B4-BE49-F238E27FC236}">
                <a16:creationId xmlns:a16="http://schemas.microsoft.com/office/drawing/2014/main" id="{3D67CC52-F78D-61DB-89E2-E7F0FFF5774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12028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JZ1 202506013 UZIS/051355/2025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868407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AEFCC2-2D7D-662F-751D-CAD4182E7D34}"/>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F40809CC-2E64-B26E-CA59-34BB0B76D51F}"/>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62C9BA58-1F79-2648-9DEB-A23BDCAE191B}"/>
              </a:ext>
            </a:extLst>
          </p:cNvPr>
          <p:cNvSpPr>
            <a:spLocks noGrp="1"/>
          </p:cNvSpPr>
          <p:nvPr>
            <p:ph type="body" idx="1"/>
          </p:nvPr>
        </p:nvSpPr>
        <p:spPr/>
        <p:txBody>
          <a:bodyPr/>
          <a:lstStyle/>
          <a:p>
            <a:r>
              <a:rPr lang="cs-CZ"/>
              <a:t>20240520JZ1</a:t>
            </a:r>
          </a:p>
        </p:txBody>
      </p:sp>
      <p:sp>
        <p:nvSpPr>
          <p:cNvPr id="4" name="Zástupný symbol pro číslo snímku 3">
            <a:extLst>
              <a:ext uri="{FF2B5EF4-FFF2-40B4-BE49-F238E27FC236}">
                <a16:creationId xmlns:a16="http://schemas.microsoft.com/office/drawing/2014/main" id="{DBBB9E8E-CADE-1889-A1F8-A7B05750DA8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74295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91D31A-D3DD-F551-A533-092695D3539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E1C8413-B309-79DE-20A3-5F1CED9D63E1}"/>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033DEFF5-B458-3676-3298-2081019F0F68}"/>
              </a:ext>
            </a:extLst>
          </p:cNvPr>
          <p:cNvSpPr>
            <a:spLocks noGrp="1"/>
          </p:cNvSpPr>
          <p:nvPr>
            <p:ph type="body" idx="1"/>
          </p:nvPr>
        </p:nvSpPr>
        <p:spPr/>
        <p:txBody>
          <a:bodyPr/>
          <a:lstStyle/>
          <a:p>
            <a:endParaRPr lang="cs-CZ"/>
          </a:p>
        </p:txBody>
      </p:sp>
      <p:sp>
        <p:nvSpPr>
          <p:cNvPr id="4" name="Zástupný symbol pro číslo snímku 3">
            <a:extLst>
              <a:ext uri="{FF2B5EF4-FFF2-40B4-BE49-F238E27FC236}">
                <a16:creationId xmlns:a16="http://schemas.microsoft.com/office/drawing/2014/main" id="{92045E1C-C8FA-CB48-B7F7-8C02CBB00694}"/>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780111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20D835F-F700-4103-876F-C02792E4615A}"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12261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JZ1 202506013 UZIS/051355/2025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7FAF74-7B26-4960-B3A2-9434BAEC7F0B}"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53334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9C8FD4-6377-D3FF-A5AC-81D34BFB3EA6}"/>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0B4DAF62-1E58-C960-BB19-18CE2B83D37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E8D5014-AB7C-8476-B9F5-A358B036901C}"/>
              </a:ext>
            </a:extLst>
          </p:cNvPr>
          <p:cNvSpPr>
            <a:spLocks noGrp="1"/>
          </p:cNvSpPr>
          <p:nvPr>
            <p:ph type="body" idx="1"/>
          </p:nvPr>
        </p:nvSpPr>
        <p:spPr/>
        <p:txBody>
          <a:bodyPr/>
          <a:lstStyle/>
          <a:p>
            <a:r>
              <a:rPr lang="cs-CZ"/>
              <a:t>JZ120251114</a:t>
            </a:r>
            <a:endParaRPr lang="en-US"/>
          </a:p>
        </p:txBody>
      </p:sp>
      <p:sp>
        <p:nvSpPr>
          <p:cNvPr id="4" name="Zástupný symbol pro číslo snímku 3">
            <a:extLst>
              <a:ext uri="{FF2B5EF4-FFF2-40B4-BE49-F238E27FC236}">
                <a16:creationId xmlns:a16="http://schemas.microsoft.com/office/drawing/2014/main" id="{25839782-9571-BDEB-C7CA-258618DF4AE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11070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JZ1 202506013 UZIS/051355/2025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25302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B4C827-AB51-49F4-A1C3-C6FFDDD4C69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B28C1077-FB2F-6E83-9F1F-278A8946045D}"/>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2AE56A9-97BA-E4FB-6D92-846F1A658D8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cs-CZ"/>
              <a:t>JJ3 20250610 </a:t>
            </a:r>
            <a:r>
              <a:rPr lang="cs-CZ" b="1" i="0">
                <a:solidFill>
                  <a:srgbClr val="323130"/>
                </a:solidFill>
                <a:effectLst/>
                <a:latin typeface="Segoe UI Web (East European)"/>
              </a:rPr>
              <a:t> </a:t>
            </a:r>
            <a:r>
              <a:rPr lang="cs-CZ" b="0">
                <a:solidFill>
                  <a:srgbClr val="172B4D"/>
                </a:solidFill>
                <a:effectLst/>
                <a:latin typeface="ui-sans-serif"/>
              </a:rPr>
              <a:t>UZIS/051355/2025</a:t>
            </a:r>
          </a:p>
        </p:txBody>
      </p:sp>
      <p:sp>
        <p:nvSpPr>
          <p:cNvPr id="4" name="Zástupný symbol pro číslo snímku 3">
            <a:extLst>
              <a:ext uri="{FF2B5EF4-FFF2-40B4-BE49-F238E27FC236}">
                <a16:creationId xmlns:a16="http://schemas.microsoft.com/office/drawing/2014/main" id="{27507E65-0869-85A6-AB2D-8FA6A705BBF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55724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3451CE-3BCC-E47B-FA11-F3A7D314013A}"/>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385AE406-AC46-ED6E-76A7-909B3C21DE33}"/>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F1A9E1D9-70BF-828B-14FE-82B5DBA5AE2E}"/>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BV1 20250609 </a:t>
            </a:r>
            <a:r>
              <a:rPr lang="cs-CZ" b="0" i="0">
                <a:solidFill>
                  <a:srgbClr val="242424"/>
                </a:solidFill>
                <a:effectLst/>
                <a:latin typeface="Aptos Narrow" panose="020B0004020202020204" pitchFamily="34" charset="0"/>
              </a:rPr>
              <a:t>UZIS/051355/2025</a:t>
            </a:r>
            <a:endParaRPr lang="cs-CZ"/>
          </a:p>
          <a:p>
            <a:endParaRPr lang="cs-CZ"/>
          </a:p>
        </p:txBody>
      </p:sp>
      <p:sp>
        <p:nvSpPr>
          <p:cNvPr id="4" name="Zástupný symbol pro číslo snímku 3">
            <a:extLst>
              <a:ext uri="{FF2B5EF4-FFF2-40B4-BE49-F238E27FC236}">
                <a16:creationId xmlns:a16="http://schemas.microsoft.com/office/drawing/2014/main" id="{A2541924-CD40-CBAE-12BA-3A2DB08F20C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02627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BV1 20250609 </a:t>
            </a:r>
            <a:r>
              <a:rPr lang="cs-CZ" b="0" i="0">
                <a:solidFill>
                  <a:srgbClr val="242424"/>
                </a:solidFill>
                <a:effectLst/>
                <a:latin typeface="Aptos Narrow" panose="020B0004020202020204" pitchFamily="34" charset="0"/>
              </a:rPr>
              <a:t>UZIS/051355/2025</a:t>
            </a:r>
            <a:endParaRPr lang="cs-CZ"/>
          </a:p>
          <a:p>
            <a:endParaRPr lang="cs-CZ"/>
          </a:p>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6073DB-61EA-4F76-85D8-905F37B6138C}"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32979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spect="1" noChangeArrowheads="1" noTextEdit="1"/>
          </p:cNvSpPr>
          <p:nvPr>
            <p:ph type="sldImg"/>
          </p:nvPr>
        </p:nvSpPr>
        <p:spPr>
          <a:xfrm>
            <a:off x="109538" y="741363"/>
            <a:ext cx="6578600" cy="3702050"/>
          </a:xfrm>
          <a:ln/>
        </p:spPr>
      </p:sp>
      <p:sp>
        <p:nvSpPr>
          <p:cNvPr id="54274" name="Rectangle 3"/>
          <p:cNvSpPr>
            <a:spLocks noGrp="1" noChangeArrowheads="1"/>
          </p:cNvSpPr>
          <p:nvPr>
            <p:ph type="body" idx="1"/>
          </p:nvPr>
        </p:nvSpPr>
        <p:spPr>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MV1 20251118</a:t>
            </a:r>
            <a:endParaRPr lang="cs-CZ" sz="2800"/>
          </a:p>
          <a:p>
            <a:pPr marL="0" marR="0" lvl="0" indent="0" algn="l" defTabSz="914400" rtl="0" eaLnBrk="1" fontAlgn="auto" latinLnBrk="0" hangingPunct="1">
              <a:lnSpc>
                <a:spcPct val="100000"/>
              </a:lnSpc>
              <a:spcBef>
                <a:spcPts val="0"/>
              </a:spcBef>
              <a:spcAft>
                <a:spcPts val="0"/>
              </a:spcAft>
              <a:buClrTx/>
              <a:buSzTx/>
              <a:buFontTx/>
              <a:buNone/>
              <a:tabLst/>
              <a:defRPr/>
            </a:pPr>
            <a:endParaRPr lang="cs-CZ"/>
          </a:p>
        </p:txBody>
      </p:sp>
    </p:spTree>
    <p:extLst>
      <p:ext uri="{BB962C8B-B14F-4D97-AF65-F5344CB8AC3E}">
        <p14:creationId xmlns:p14="http://schemas.microsoft.com/office/powerpoint/2010/main" val="11696294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KB120251118 /2025-11-18 report LBK</a:t>
            </a:r>
          </a:p>
        </p:txBody>
      </p:sp>
      <p:sp>
        <p:nvSpPr>
          <p:cNvPr id="4" name="Zástupný symbol pro číslo snímku 3"/>
          <p:cNvSpPr>
            <a:spLocks noGrp="1"/>
          </p:cNvSpPr>
          <p:nvPr>
            <p:ph type="sldNum" sz="quarter" idx="5"/>
          </p:nvPr>
        </p:nvSpPr>
        <p:spPr/>
        <p:txBody>
          <a:bodyPr/>
          <a:lstStyle/>
          <a:p>
            <a:fld id="{063BDBF4-A65A-4E86-8D13-3641195D3E2F}" type="slidenum">
              <a:rPr lang="en-US" smtClean="0"/>
              <a:t>31</a:t>
            </a:fld>
            <a:endParaRPr lang="en-US"/>
          </a:p>
        </p:txBody>
      </p:sp>
    </p:spTree>
    <p:extLst>
      <p:ext uri="{BB962C8B-B14F-4D97-AF65-F5344CB8AC3E}">
        <p14:creationId xmlns:p14="http://schemas.microsoft.com/office/powerpoint/2010/main" val="21618397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8C7888-1034-AEEA-579F-C7EF894D241B}"/>
            </a:ext>
          </a:extLst>
        </p:cNvPr>
        <p:cNvGrpSpPr/>
        <p:nvPr/>
      </p:nvGrpSpPr>
      <p:grpSpPr>
        <a:xfrm>
          <a:off x="0" y="0"/>
          <a:ext cx="0" cy="0"/>
          <a:chOff x="0" y="0"/>
          <a:chExt cx="0" cy="0"/>
        </a:xfrm>
      </p:grpSpPr>
      <p:sp>
        <p:nvSpPr>
          <p:cNvPr id="54273" name="Rectangle 2">
            <a:extLst>
              <a:ext uri="{FF2B5EF4-FFF2-40B4-BE49-F238E27FC236}">
                <a16:creationId xmlns:a16="http://schemas.microsoft.com/office/drawing/2014/main" id="{840219A7-40EA-46A0-CBE5-024EAA22EB91}"/>
              </a:ext>
            </a:extLst>
          </p:cNvPr>
          <p:cNvSpPr>
            <a:spLocks noGrp="1" noRot="1" noChangeAspect="1" noChangeArrowheads="1" noTextEdit="1"/>
          </p:cNvSpPr>
          <p:nvPr>
            <p:ph type="sldImg"/>
          </p:nvPr>
        </p:nvSpPr>
        <p:spPr>
          <a:xfrm>
            <a:off x="109538" y="741363"/>
            <a:ext cx="6578600" cy="3702050"/>
          </a:xfrm>
          <a:ln/>
        </p:spPr>
      </p:sp>
      <p:sp>
        <p:nvSpPr>
          <p:cNvPr id="54274" name="Rectangle 3">
            <a:extLst>
              <a:ext uri="{FF2B5EF4-FFF2-40B4-BE49-F238E27FC236}">
                <a16:creationId xmlns:a16="http://schemas.microsoft.com/office/drawing/2014/main" id="{57FAB129-C8BE-8B1E-A2DC-807075BDFD03}"/>
              </a:ext>
            </a:extLst>
          </p:cNvPr>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218691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60B3B5-7716-625B-855A-9C6595379D5E}"/>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826CB711-13DF-251E-762E-8896638E282D}"/>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8B2B1751-223D-D8B5-859F-55FA62FD4EE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BV1 20250609 </a:t>
            </a:r>
            <a:r>
              <a:rPr lang="cs-CZ" b="0" i="0">
                <a:solidFill>
                  <a:srgbClr val="242424"/>
                </a:solidFill>
                <a:effectLst/>
                <a:latin typeface="Aptos Narrow" panose="020B0004020202020204" pitchFamily="34" charset="0"/>
              </a:rPr>
              <a:t>UZIS/051355/2025</a:t>
            </a:r>
            <a:endParaRPr lang="cs-CZ"/>
          </a:p>
        </p:txBody>
      </p:sp>
      <p:sp>
        <p:nvSpPr>
          <p:cNvPr id="4" name="Zástupný symbol pro číslo snímku 3">
            <a:extLst>
              <a:ext uri="{FF2B5EF4-FFF2-40B4-BE49-F238E27FC236}">
                <a16:creationId xmlns:a16="http://schemas.microsoft.com/office/drawing/2014/main" id="{53D41176-23E6-48F6-A9B1-A1AB4A65EE0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23418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a:t>
            </a:r>
            <a:r>
              <a:rPr lang="cs-CZ" sz="1200" b="0" i="0" u="none" strike="noStrike">
                <a:solidFill>
                  <a:srgbClr val="000000"/>
                </a:solidFill>
                <a:effectLst/>
                <a:latin typeface="Calibri" panose="020F0502020204030204" pitchFamily="34" charset="0"/>
              </a:rPr>
              <a:t>UZIS/051355/2025</a:t>
            </a:r>
            <a:endParaRPr lang="cs-CZ"/>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37</a:t>
            </a:fld>
            <a:endParaRPr lang="cs-CZ"/>
          </a:p>
        </p:txBody>
      </p:sp>
    </p:spTree>
    <p:extLst>
      <p:ext uri="{BB962C8B-B14F-4D97-AF65-F5344CB8AC3E}">
        <p14:creationId xmlns:p14="http://schemas.microsoft.com/office/powerpoint/2010/main" val="31970577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a:t>
            </a:r>
            <a:r>
              <a:rPr lang="cs-CZ" sz="1200" b="0" i="0" u="none" strike="noStrike">
                <a:solidFill>
                  <a:srgbClr val="000000"/>
                </a:solidFill>
                <a:effectLst/>
                <a:latin typeface="Calibri" panose="020F0502020204030204" pitchFamily="34" charset="0"/>
              </a:rPr>
              <a:t>UZIS/051355/2025</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3425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cs-CZ" sz="1200" b="0" i="0" u="none" strike="noStrike">
                <a:solidFill>
                  <a:srgbClr val="000000"/>
                </a:solidFill>
                <a:effectLst/>
                <a:latin typeface="Calibri" panose="020F0502020204030204" pitchFamily="34" charset="0"/>
              </a:rPr>
              <a:t>KZ1 </a:t>
            </a:r>
            <a:r>
              <a:rPr lang="cs-CZ" b="0" i="0">
                <a:solidFill>
                  <a:srgbClr val="000000"/>
                </a:solidFill>
                <a:effectLst/>
                <a:latin typeface="Calibri" panose="020F0502020204030204" pitchFamily="34" charset="0"/>
              </a:rPr>
              <a:t>UZIS/051355/2025</a:t>
            </a:r>
            <a:br>
              <a:rPr lang="cs-CZ"/>
            </a:b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A17ED-146C-4067-8CE0-647D3F1A02BF}"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120261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HD1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7FAF74-7B26-4960-B3A2-9434BAEC7F0B}"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55260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4C0DCC-C14D-F4F5-C5AB-5997ADB9FC9F}"/>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29E26C9A-54DC-3D41-B8E9-D75C17279B0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A6630655-2BAC-7EC2-2E17-100B4852CC07}"/>
              </a:ext>
            </a:extLst>
          </p:cNvPr>
          <p:cNvSpPr>
            <a:spLocks noGrp="1"/>
          </p:cNvSpPr>
          <p:nvPr>
            <p:ph type="body" idx="1"/>
          </p:nvPr>
        </p:nvSpPr>
        <p:spPr/>
        <p:txBody>
          <a:bodyPr/>
          <a:lstStyle/>
          <a:p>
            <a:r>
              <a:rPr lang="cs-CZ"/>
              <a:t>ML1</a:t>
            </a:r>
          </a:p>
        </p:txBody>
      </p:sp>
      <p:sp>
        <p:nvSpPr>
          <p:cNvPr id="4" name="Zástupný symbol pro číslo snímku 3">
            <a:extLst>
              <a:ext uri="{FF2B5EF4-FFF2-40B4-BE49-F238E27FC236}">
                <a16:creationId xmlns:a16="http://schemas.microsoft.com/office/drawing/2014/main" id="{164D8C3B-03D3-1AC3-911A-754AC2336E88}"/>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1AF84F-1428-4A77-924B-854265A04D7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970718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6CD7E1-912B-6AF6-7052-D25B80BED374}"/>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19C40826-E391-4229-49F0-CADBD8B9365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42BC2844-FE5F-AA58-176E-F1FBC8ED9776}"/>
              </a:ext>
            </a:extLst>
          </p:cNvPr>
          <p:cNvSpPr>
            <a:spLocks noGrp="1"/>
          </p:cNvSpPr>
          <p:nvPr>
            <p:ph type="body" idx="1"/>
          </p:nvPr>
        </p:nvSpPr>
        <p:spPr/>
        <p:txBody>
          <a:bodyPr/>
          <a:lstStyle/>
          <a:p>
            <a:r>
              <a:rPr lang="cs-CZ"/>
              <a:t>ML1</a:t>
            </a:r>
          </a:p>
        </p:txBody>
      </p:sp>
      <p:sp>
        <p:nvSpPr>
          <p:cNvPr id="4" name="Zástupný symbol pro číslo snímku 3">
            <a:extLst>
              <a:ext uri="{FF2B5EF4-FFF2-40B4-BE49-F238E27FC236}">
                <a16:creationId xmlns:a16="http://schemas.microsoft.com/office/drawing/2014/main" id="{60DDA7B3-A16B-D316-DFD9-C7924C188CCD}"/>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1AF84F-1428-4A77-924B-854265A04D7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58628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2F072B-2327-8467-0BC7-D09BA72C222E}"/>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F462F1AF-C1D9-2C65-8AA6-4F8FF1F9D7D7}"/>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4A03830-FB0F-DB70-64E1-7E8683716F2C}"/>
              </a:ext>
            </a:extLst>
          </p:cNvPr>
          <p:cNvSpPr>
            <a:spLocks noGrp="1"/>
          </p:cNvSpPr>
          <p:nvPr>
            <p:ph type="body" idx="1"/>
          </p:nvPr>
        </p:nvSpPr>
        <p:spPr/>
        <p:txBody>
          <a:bodyPr/>
          <a:lstStyle/>
          <a:p>
            <a:r>
              <a:rPr lang="cs-CZ"/>
              <a:t>ML1-AK1</a:t>
            </a:r>
          </a:p>
        </p:txBody>
      </p:sp>
      <p:sp>
        <p:nvSpPr>
          <p:cNvPr id="4" name="Zástupný symbol pro číslo snímku 3">
            <a:extLst>
              <a:ext uri="{FF2B5EF4-FFF2-40B4-BE49-F238E27FC236}">
                <a16:creationId xmlns:a16="http://schemas.microsoft.com/office/drawing/2014/main" id="{1574B9D5-3819-F344-3B8B-2425C106774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6F0F041-C911-44B4-9F50-39968E8B06B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4794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81065B-4E4C-D62C-3D5E-E958235DA6A9}"/>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0AD2111-C700-E0BD-64FE-57A2F2C8709B}"/>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7E189E56-C395-E720-A869-4F2D9D9E14BB}"/>
              </a:ext>
            </a:extLst>
          </p:cNvPr>
          <p:cNvSpPr>
            <a:spLocks noGrp="1"/>
          </p:cNvSpPr>
          <p:nvPr>
            <p:ph type="body" idx="1"/>
          </p:nvPr>
        </p:nvSpPr>
        <p:spPr/>
        <p:txBody>
          <a:bodyPr/>
          <a:lstStyle/>
          <a:p>
            <a:r>
              <a:rPr lang="cs-CZ"/>
              <a:t>ML1</a:t>
            </a:r>
          </a:p>
        </p:txBody>
      </p:sp>
      <p:sp>
        <p:nvSpPr>
          <p:cNvPr id="4" name="Zástupný symbol pro číslo snímku 3">
            <a:extLst>
              <a:ext uri="{FF2B5EF4-FFF2-40B4-BE49-F238E27FC236}">
                <a16:creationId xmlns:a16="http://schemas.microsoft.com/office/drawing/2014/main" id="{C733367B-C864-244B-04B8-AE340035FD1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310BB-B07C-4D75-9673-D580FE107E6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07804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772C1-2B5E-6341-D575-EA5C0AC4F7E1}"/>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C08BE218-5FB1-1A3E-4C52-607005516C74}"/>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61844A7C-FB63-750C-E06D-3C123907F4AE}"/>
              </a:ext>
            </a:extLst>
          </p:cNvPr>
          <p:cNvSpPr>
            <a:spLocks noGrp="1"/>
          </p:cNvSpPr>
          <p:nvPr>
            <p:ph type="body" idx="1"/>
          </p:nvPr>
        </p:nvSpPr>
        <p:spPr/>
        <p:txBody>
          <a:bodyPr/>
          <a:lstStyle/>
          <a:p>
            <a:r>
              <a:rPr lang="cs-CZ"/>
              <a:t>ML1</a:t>
            </a:r>
          </a:p>
        </p:txBody>
      </p:sp>
      <p:sp>
        <p:nvSpPr>
          <p:cNvPr id="4" name="Zástupný symbol pro číslo snímku 3">
            <a:extLst>
              <a:ext uri="{FF2B5EF4-FFF2-40B4-BE49-F238E27FC236}">
                <a16:creationId xmlns:a16="http://schemas.microsoft.com/office/drawing/2014/main" id="{9B9C795A-AADB-E79D-93B4-CF880CDE605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310BB-B07C-4D75-9673-D580FE107E61}"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1538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10</a:t>
            </a:fld>
            <a:endParaRPr lang="cs-CZ"/>
          </a:p>
        </p:txBody>
      </p:sp>
    </p:spTree>
    <p:extLst>
      <p:ext uri="{BB962C8B-B14F-4D97-AF65-F5344CB8AC3E}">
        <p14:creationId xmlns:p14="http://schemas.microsoft.com/office/powerpoint/2010/main" val="4135819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NSC</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326637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2950522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a:solidFill>
                  <a:srgbClr val="000000"/>
                </a:solidFill>
                <a:effectLst/>
                <a:latin typeface="Calibri" panose="020F0502020204030204" pitchFamily="34" charset="0"/>
              </a:rPr>
              <a:t>KZ1 </a:t>
            </a:r>
            <a:r>
              <a:rPr lang="cs-CZ" b="0" i="0">
                <a:solidFill>
                  <a:srgbClr val="000000"/>
                </a:solidFill>
                <a:effectLst/>
                <a:latin typeface="Calibri" panose="020F0502020204030204" pitchFamily="34" charset="0"/>
              </a:rPr>
              <a:t>UZIS/051355/2025</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34840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3519953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MZ1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4478820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fld id="{F4032FB2-C134-1A40-AEFF-BA4E7FB1B3E0}" type="slidenum">
              <a:rPr lang="cs-CZ" smtClean="0"/>
              <a:t>54</a:t>
            </a:fld>
            <a:endParaRPr lang="cs-CZ"/>
          </a:p>
        </p:txBody>
      </p:sp>
    </p:spTree>
    <p:extLst>
      <p:ext uri="{BB962C8B-B14F-4D97-AF65-F5344CB8AC3E}">
        <p14:creationId xmlns:p14="http://schemas.microsoft.com/office/powerpoint/2010/main" val="213209210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58</a:t>
            </a:fld>
            <a:endParaRPr lang="cs-CZ"/>
          </a:p>
        </p:txBody>
      </p:sp>
    </p:spTree>
    <p:extLst>
      <p:ext uri="{BB962C8B-B14F-4D97-AF65-F5344CB8AC3E}">
        <p14:creationId xmlns:p14="http://schemas.microsoft.com/office/powerpoint/2010/main" val="20407212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a:solidFill>
                  <a:srgbClr val="000000"/>
                </a:solidFill>
                <a:effectLst/>
                <a:latin typeface="Calibri" panose="020F0502020204030204" pitchFamily="34" charset="0"/>
              </a:rPr>
              <a:t>MZ1 </a:t>
            </a:r>
            <a:r>
              <a:rPr lang="cs-CZ" b="0" i="0">
                <a:solidFill>
                  <a:srgbClr val="323130"/>
                </a:solidFill>
                <a:effectLst/>
                <a:latin typeface="Segoe UI Web (East European)"/>
              </a:rPr>
              <a:t>20251118</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7865471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AR0120250512</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A17ED-146C-4067-8CE0-647D3F1A02BF}"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0346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AR0120250811</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AC8C3F-CC5F-4B61-8993-BFD95AFACBD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17724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802893-C320-4841-986E-DEF19D3F14F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48776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cs-CZ"/>
              <a:t>AR0120250512</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503079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HM120251120</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3982165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HM120251120</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602331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20251113</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197495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20250609</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70</a:t>
            </a:fld>
            <a:endParaRPr lang="cs-CZ"/>
          </a:p>
        </p:txBody>
      </p:sp>
    </p:spTree>
    <p:extLst>
      <p:ext uri="{BB962C8B-B14F-4D97-AF65-F5344CB8AC3E}">
        <p14:creationId xmlns:p14="http://schemas.microsoft.com/office/powerpoint/2010/main" val="124937973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20250609</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71</a:t>
            </a:fld>
            <a:endParaRPr lang="cs-CZ"/>
          </a:p>
        </p:txBody>
      </p:sp>
    </p:spTree>
    <p:extLst>
      <p:ext uri="{BB962C8B-B14F-4D97-AF65-F5344CB8AC3E}">
        <p14:creationId xmlns:p14="http://schemas.microsoft.com/office/powerpoint/2010/main" val="118559449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HZ_05062025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1194743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a:t>HZ1 20250609</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73</a:t>
            </a:fld>
            <a:endParaRPr lang="cs-CZ"/>
          </a:p>
        </p:txBody>
      </p:sp>
    </p:spTree>
    <p:extLst>
      <p:ext uri="{BB962C8B-B14F-4D97-AF65-F5344CB8AC3E}">
        <p14:creationId xmlns:p14="http://schemas.microsoft.com/office/powerpoint/2010/main" val="4674599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202511</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39200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202511</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009925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8EAFFA-30A2-77BE-C2EC-29AC40515E4C}"/>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AA5F9450-EF76-7D41-4417-C2EBA7C2DB8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92BD1A7E-CDAD-0CFD-6A7F-DCFFC32508E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a:extLst>
              <a:ext uri="{FF2B5EF4-FFF2-40B4-BE49-F238E27FC236}">
                <a16:creationId xmlns:a16="http://schemas.microsoft.com/office/drawing/2014/main" id="{191927FF-4AA8-E54F-5AF4-75435AF613B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635533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20250609</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77</a:t>
            </a:fld>
            <a:endParaRPr lang="cs-CZ"/>
          </a:p>
        </p:txBody>
      </p:sp>
    </p:spTree>
    <p:extLst>
      <p:ext uri="{BB962C8B-B14F-4D97-AF65-F5344CB8AC3E}">
        <p14:creationId xmlns:p14="http://schemas.microsoft.com/office/powerpoint/2010/main" val="118262212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kern="1200">
                <a:solidFill>
                  <a:srgbClr val="000000"/>
                </a:solidFill>
                <a:effectLst/>
                <a:latin typeface="Aptos" panose="020B0004020202020204" pitchFamily="34" charset="0"/>
                <a:ea typeface="+mn-ea"/>
                <a:cs typeface="+mn-cs"/>
              </a:rPr>
              <a:t>JM1 </a:t>
            </a:r>
            <a:r>
              <a:rPr lang="cs-CZ"/>
              <a:t>20250605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001788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HZ1 20250609</a:t>
            </a:r>
          </a:p>
        </p:txBody>
      </p:sp>
      <p:sp>
        <p:nvSpPr>
          <p:cNvPr id="4" name="Zástupný symbol pro číslo snímku 3"/>
          <p:cNvSpPr>
            <a:spLocks noGrp="1"/>
          </p:cNvSpPr>
          <p:nvPr>
            <p:ph type="sldNum" sz="quarter" idx="5"/>
          </p:nvPr>
        </p:nvSpPr>
        <p:spPr/>
        <p:txBody>
          <a:bodyPr/>
          <a:lstStyle/>
          <a:p>
            <a:fld id="{6220C551-1CFC-4E00-9051-1457234A6B32}" type="slidenum">
              <a:rPr lang="cs-CZ" smtClean="0"/>
              <a:t>79</a:t>
            </a:fld>
            <a:endParaRPr lang="cs-CZ"/>
          </a:p>
        </p:txBody>
      </p:sp>
    </p:spTree>
    <p:extLst>
      <p:ext uri="{BB962C8B-B14F-4D97-AF65-F5344CB8AC3E}">
        <p14:creationId xmlns:p14="http://schemas.microsoft.com/office/powerpoint/2010/main" val="27544539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5B4E5-A7CA-566F-1FE3-F1D2BCD30D8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7C6FB4A9-0579-43D0-7BB3-744E275F355D}"/>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46D3E6E0-A1AC-D2CD-CF69-FFF08FC6696E}"/>
              </a:ext>
            </a:extLst>
          </p:cNvPr>
          <p:cNvSpPr>
            <a:spLocks noGrp="1"/>
          </p:cNvSpPr>
          <p:nvPr>
            <p:ph type="body" idx="1"/>
          </p:nvPr>
        </p:nvSpPr>
        <p:spPr/>
        <p:txBody>
          <a:bodyPr/>
          <a:lstStyle/>
          <a:p>
            <a:r>
              <a:rPr lang="cs-CZ" err="1"/>
              <a:t>LS1</a:t>
            </a:r>
            <a:r>
              <a:rPr lang="cs-CZ"/>
              <a:t> 20250605</a:t>
            </a:r>
          </a:p>
        </p:txBody>
      </p:sp>
      <p:sp>
        <p:nvSpPr>
          <p:cNvPr id="4" name="Zástupný symbol pro číslo snímku 3">
            <a:extLst>
              <a:ext uri="{FF2B5EF4-FFF2-40B4-BE49-F238E27FC236}">
                <a16:creationId xmlns:a16="http://schemas.microsoft.com/office/drawing/2014/main" id="{94267150-1D1E-69A7-E1D0-C1FD5872BFD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41181E-4EDA-4DC3-BE25-0B9E8E9C7195}"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46080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B8036F-FE7C-2399-EB2A-A8CFE15A039A}"/>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74B78F19-EE24-ADB9-12C7-F6EA0877CA6B}"/>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FEF4D2C-1115-E3C8-0CC2-58AE5015D3F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err="1"/>
              <a:t>LS1</a:t>
            </a:r>
            <a:r>
              <a:rPr lang="cs-CZ"/>
              <a:t> 20250605</a:t>
            </a:r>
          </a:p>
        </p:txBody>
      </p:sp>
      <p:sp>
        <p:nvSpPr>
          <p:cNvPr id="4" name="Zástupný symbol pro číslo snímku 3">
            <a:extLst>
              <a:ext uri="{FF2B5EF4-FFF2-40B4-BE49-F238E27FC236}">
                <a16:creationId xmlns:a16="http://schemas.microsoft.com/office/drawing/2014/main" id="{A275D1B9-CF70-F232-F716-A63DC4DA213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A17ED-146C-4067-8CE0-647D3F1A02BF}"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0488514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D3D2EE-A256-185A-9A80-0BBAAE9520AA}"/>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7A48E902-70FD-9818-121B-6E35C7F56077}"/>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1FB09261-15BA-51B5-E2D2-8BE1CBD6B2D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err="1"/>
              <a:t>LS1</a:t>
            </a:r>
            <a:r>
              <a:rPr lang="cs-CZ"/>
              <a:t> 20250605</a:t>
            </a:r>
          </a:p>
        </p:txBody>
      </p:sp>
      <p:sp>
        <p:nvSpPr>
          <p:cNvPr id="4" name="Zástupný symbol pro číslo snímku 3">
            <a:extLst>
              <a:ext uri="{FF2B5EF4-FFF2-40B4-BE49-F238E27FC236}">
                <a16:creationId xmlns:a16="http://schemas.microsoft.com/office/drawing/2014/main" id="{27856522-DEDB-FBB6-8554-E078EA471C6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A17ED-146C-4067-8CE0-647D3F1A02BF}"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8193177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err="1"/>
              <a:t>JJ2</a:t>
            </a:r>
            <a:r>
              <a:rPr lang="cs-CZ"/>
              <a:t> 20250605</a:t>
            </a:r>
          </a:p>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490873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HD1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79627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3F850B-3D47-C070-F8AE-D3E56DC1632B}"/>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C66694BF-F1D6-FB7A-6ECB-23D179A59952}"/>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74FFB733-3EA4-1DED-144A-898DBB337431}"/>
              </a:ext>
            </a:extLst>
          </p:cNvPr>
          <p:cNvSpPr>
            <a:spLocks noGrp="1"/>
          </p:cNvSpPr>
          <p:nvPr>
            <p:ph type="body" idx="1"/>
          </p:nvPr>
        </p:nvSpPr>
        <p:spPr/>
        <p:txBody>
          <a:bodyPr/>
          <a:lstStyle/>
          <a:p>
            <a:r>
              <a:rPr lang="cs-CZ"/>
              <a:t>HD1 20251118</a:t>
            </a:r>
          </a:p>
        </p:txBody>
      </p:sp>
      <p:sp>
        <p:nvSpPr>
          <p:cNvPr id="4" name="Zástupný symbol pro číslo snímku 3">
            <a:extLst>
              <a:ext uri="{FF2B5EF4-FFF2-40B4-BE49-F238E27FC236}">
                <a16:creationId xmlns:a16="http://schemas.microsoft.com/office/drawing/2014/main" id="{4619F70C-CC77-1049-66A2-74105BDFA0F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980913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HD1 20251118</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7765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696516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OS120250602 - </a:t>
            </a:r>
            <a:r>
              <a:rPr lang="cs-CZ" b="0" i="0">
                <a:solidFill>
                  <a:srgbClr val="DADADA"/>
                </a:solidFill>
                <a:effectLst/>
                <a:latin typeface="??"/>
              </a:rPr>
              <a:t>UZIS/051353/2025</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771016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OS01250821</a:t>
            </a:r>
          </a:p>
          <a:p>
            <a:endParaRPr lang="en-US">
              <a:latin typeface="Calibri"/>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867575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893686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54C558-8B72-FA2C-ADDF-9BED8F0EB9D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0AD7AB80-EB3E-0770-BD77-66D5FAE2C479}"/>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D726343-7210-A383-77D1-5522CF412918}"/>
              </a:ext>
            </a:extLst>
          </p:cNvPr>
          <p:cNvSpPr>
            <a:spLocks noGrp="1"/>
          </p:cNvSpPr>
          <p:nvPr>
            <p:ph type="body" idx="1"/>
          </p:nvPr>
        </p:nvSpPr>
        <p:spPr/>
        <p:txBody>
          <a:bodyPr/>
          <a:lstStyle/>
          <a:p>
            <a:endParaRPr lang="cs-CZ"/>
          </a:p>
        </p:txBody>
      </p:sp>
      <p:sp>
        <p:nvSpPr>
          <p:cNvPr id="4" name="Zástupný symbol pro číslo snímku 3">
            <a:extLst>
              <a:ext uri="{FF2B5EF4-FFF2-40B4-BE49-F238E27FC236}">
                <a16:creationId xmlns:a16="http://schemas.microsoft.com/office/drawing/2014/main" id="{37906E55-A0E4-E4DD-88A4-D472A33C9BA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439247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8A6DB2-357D-4F7B-5BB8-742B36C06BD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C0B2B792-1475-2094-BC45-741DA3B914B5}"/>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AEC1648-5FEB-E203-CFAC-8166F8243C3C}"/>
              </a:ext>
            </a:extLst>
          </p:cNvPr>
          <p:cNvSpPr>
            <a:spLocks noGrp="1"/>
          </p:cNvSpPr>
          <p:nvPr>
            <p:ph type="body" idx="1"/>
          </p:nvPr>
        </p:nvSpPr>
        <p:spPr/>
        <p:txBody>
          <a:bodyPr/>
          <a:lstStyle/>
          <a:p>
            <a:endParaRPr lang="cs-CZ"/>
          </a:p>
        </p:txBody>
      </p:sp>
      <p:sp>
        <p:nvSpPr>
          <p:cNvPr id="4" name="Zástupný symbol pro číslo snímku 3">
            <a:extLst>
              <a:ext uri="{FF2B5EF4-FFF2-40B4-BE49-F238E27FC236}">
                <a16:creationId xmlns:a16="http://schemas.microsoft.com/office/drawing/2014/main" id="{E9F0935D-D82A-1558-1047-D92511079E3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48522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57F7D-743F-55D7-DD6F-662A2095D4BF}"/>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EE5E0A98-6EE3-C989-A98E-B76AFAD6947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F52D2AFA-0850-E123-03AA-A9648414260E}"/>
              </a:ext>
            </a:extLst>
          </p:cNvPr>
          <p:cNvSpPr>
            <a:spLocks noGrp="1"/>
          </p:cNvSpPr>
          <p:nvPr>
            <p:ph type="body" idx="1"/>
          </p:nvPr>
        </p:nvSpPr>
        <p:spPr/>
        <p:txBody>
          <a:bodyPr/>
          <a:lstStyle/>
          <a:p>
            <a:endParaRPr lang="cs-CZ"/>
          </a:p>
        </p:txBody>
      </p:sp>
      <p:sp>
        <p:nvSpPr>
          <p:cNvPr id="4" name="Zástupný symbol pro číslo snímku 3">
            <a:extLst>
              <a:ext uri="{FF2B5EF4-FFF2-40B4-BE49-F238E27FC236}">
                <a16:creationId xmlns:a16="http://schemas.microsoft.com/office/drawing/2014/main" id="{A90441BF-14EF-4A31-B9A6-7C409DC99B4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67339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81762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068118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BDE4B4-3A23-258B-3391-4B20C5912DE5}"/>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5D92EF83-1355-4E8D-3834-D9663B4D0AB5}"/>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28480B5-3A70-72F4-5733-D32AB0816BBD}"/>
              </a:ext>
            </a:extLst>
          </p:cNvPr>
          <p:cNvSpPr>
            <a:spLocks noGrp="1"/>
          </p:cNvSpPr>
          <p:nvPr>
            <p:ph type="body" idx="1"/>
          </p:nvPr>
        </p:nvSpPr>
        <p:spPr/>
        <p:txBody>
          <a:bodyPr/>
          <a:lstStyle/>
          <a:p>
            <a:endParaRPr lang="cs-CZ"/>
          </a:p>
        </p:txBody>
      </p:sp>
      <p:sp>
        <p:nvSpPr>
          <p:cNvPr id="4" name="Zástupný symbol pro číslo snímku 3">
            <a:extLst>
              <a:ext uri="{FF2B5EF4-FFF2-40B4-BE49-F238E27FC236}">
                <a16:creationId xmlns:a16="http://schemas.microsoft.com/office/drawing/2014/main" id="{6398FBEC-F89A-AC16-4D11-D75EDF3BA94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18601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95E4CE-5179-9AEB-6184-13FFB155443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746F13B9-7426-FEE3-1B8B-533118D8B0E6}"/>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38437C47-5811-41AE-33A9-4EA8EA58354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b="0"/>
              <a:t>MC1-</a:t>
            </a:r>
            <a:r>
              <a:rPr lang="cs-CZ" sz="1200" b="0" i="0" u="none" strike="noStrike">
                <a:solidFill>
                  <a:srgbClr val="000000"/>
                </a:solidFill>
                <a:effectLst/>
                <a:latin typeface="Calibri" panose="020F0502020204030204" pitchFamily="34" charset="0"/>
              </a:rPr>
              <a:t>20251118</a:t>
            </a:r>
            <a:endParaRPr lang="cs-CZ"/>
          </a:p>
        </p:txBody>
      </p:sp>
      <p:sp>
        <p:nvSpPr>
          <p:cNvPr id="4" name="Zástupný symbol pro číslo snímku 3">
            <a:extLst>
              <a:ext uri="{FF2B5EF4-FFF2-40B4-BE49-F238E27FC236}">
                <a16:creationId xmlns:a16="http://schemas.microsoft.com/office/drawing/2014/main" id="{414BDDCA-8554-C6C9-125D-4F3CED8736A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7099900-E466-46CB-AE73-C74111AA0FA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73227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609420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b="0" i="0">
                <a:solidFill>
                  <a:srgbClr val="000000"/>
                </a:solidFill>
                <a:effectLst/>
                <a:latin typeface="Calibri" panose="020F0502020204030204" pitchFamily="34" charset="0"/>
              </a:rPr>
              <a:t>MZ1 UZIS/048882/2025</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3B4F48-45DA-4A93-94D7-4559DBB1A6C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68964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MZ1 </a:t>
            </a:r>
            <a:r>
              <a:rPr lang="cs-CZ" sz="1200" b="0" i="0" u="none" strike="noStrike">
                <a:solidFill>
                  <a:srgbClr val="000000"/>
                </a:solidFill>
                <a:effectLst/>
                <a:latin typeface="Calibri" panose="020F0502020204030204" pitchFamily="34" charset="0"/>
              </a:rPr>
              <a:t>UZIS/051355/2025</a:t>
            </a:r>
            <a:endParaRPr lang="cs-CZ"/>
          </a:p>
          <a:p>
            <a:endParaRPr lang="cs-CZ"/>
          </a:p>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3B4F48-45DA-4A93-94D7-4559DBB1A6C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071638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a:solidFill>
                  <a:srgbClr val="000000"/>
                </a:solidFill>
                <a:effectLst/>
                <a:latin typeface="Calibri" panose="020F0502020204030204" pitchFamily="34" charset="0"/>
              </a:rPr>
              <a:t>MZ1 20251118</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168413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a:solidFill>
                  <a:srgbClr val="000000"/>
                </a:solidFill>
                <a:effectLst/>
                <a:latin typeface="Calibri" panose="020F0502020204030204" pitchFamily="34" charset="0"/>
              </a:rPr>
              <a:t>MZ1 20251118</a:t>
            </a: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967474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7AD56D-17B8-FFE8-DB56-7447E352FECB}"/>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DCCC81B7-0AF6-BBE3-DEC6-0C86E69727AD}"/>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F18FC050-D6CB-16CF-A3BA-369CB332196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a:solidFill>
                  <a:srgbClr val="000000"/>
                </a:solidFill>
                <a:effectLst/>
                <a:latin typeface="Calibri" panose="020F0502020204030204" pitchFamily="34" charset="0"/>
              </a:rPr>
              <a:t>MC1 20251119</a:t>
            </a:r>
            <a:endParaRPr lang="cs-CZ"/>
          </a:p>
        </p:txBody>
      </p:sp>
      <p:sp>
        <p:nvSpPr>
          <p:cNvPr id="4" name="Zástupný symbol pro číslo snímku 3">
            <a:extLst>
              <a:ext uri="{FF2B5EF4-FFF2-40B4-BE49-F238E27FC236}">
                <a16:creationId xmlns:a16="http://schemas.microsoft.com/office/drawing/2014/main" id="{E8D1CC1F-4360-3E4A-C62F-1AB790B1A29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F1BDA-FCB1-4778-9DC0-2705F6BC9900}"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234154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MV1 20251118</a:t>
            </a:r>
            <a:endParaRPr lang="cs-CZ" sz="2800"/>
          </a:p>
          <a:p>
            <a:pPr marL="0" marR="0" lvl="0" indent="0" algn="l" defTabSz="914400" rtl="0" eaLnBrk="1" fontAlgn="auto" latinLnBrk="0" hangingPunct="1">
              <a:lnSpc>
                <a:spcPct val="100000"/>
              </a:lnSpc>
              <a:spcBef>
                <a:spcPts val="0"/>
              </a:spcBef>
              <a:spcAft>
                <a:spcPts val="0"/>
              </a:spcAft>
              <a:buClrTx/>
              <a:buSzTx/>
              <a:buFontTx/>
              <a:buNone/>
              <a:tabLst/>
              <a:defRPr/>
            </a:pP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5891491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MV1 20251118</a:t>
            </a:r>
            <a:endParaRPr lang="cs-CZ" sz="2800"/>
          </a:p>
          <a:p>
            <a:pPr marL="0" marR="0" lvl="0" indent="0" algn="l" defTabSz="914400" rtl="0" eaLnBrk="1" fontAlgn="auto" latinLnBrk="0" hangingPunct="1">
              <a:lnSpc>
                <a:spcPct val="100000"/>
              </a:lnSpc>
              <a:spcBef>
                <a:spcPts val="0"/>
              </a:spcBef>
              <a:spcAft>
                <a:spcPts val="0"/>
              </a:spcAft>
              <a:buClrTx/>
              <a:buSzTx/>
              <a:buFontTx/>
              <a:buNone/>
              <a:tabLst/>
              <a:defRPr/>
            </a:pPr>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20C551-1CFC-4E00-9051-1457234A6B32}"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8586837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9150A-C9A1-0A1D-1678-CD3F72734F6B}"/>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11180935-4A1E-43E1-6265-643A28B3B8CC}"/>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02FD8CC1-0098-F35C-5413-077815288AAE}"/>
              </a:ext>
            </a:extLst>
          </p:cNvPr>
          <p:cNvSpPr>
            <a:spLocks noGrp="1"/>
          </p:cNvSpPr>
          <p:nvPr>
            <p:ph type="body" idx="1"/>
          </p:nvPr>
        </p:nvSpPr>
        <p:spPr/>
        <p:txBody>
          <a:bodyPr/>
          <a:lstStyle/>
          <a:p>
            <a:r>
              <a:rPr lang="cs-CZ"/>
              <a:t>DRG</a:t>
            </a:r>
          </a:p>
        </p:txBody>
      </p:sp>
      <p:sp>
        <p:nvSpPr>
          <p:cNvPr id="4" name="Zástupný symbol pro číslo snímku 3">
            <a:extLst>
              <a:ext uri="{FF2B5EF4-FFF2-40B4-BE49-F238E27FC236}">
                <a16:creationId xmlns:a16="http://schemas.microsoft.com/office/drawing/2014/main" id="{C153FAF7-9F61-C92B-3F54-7A0DBEA7BF4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A17ED-146C-4067-8CE0-647D3F1A02BF}"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223916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DRG</a:t>
            </a:r>
          </a:p>
        </p:txBody>
      </p:sp>
      <p:sp>
        <p:nvSpPr>
          <p:cNvPr id="4" name="Zástupný symbol pro číslo snímku 3"/>
          <p:cNvSpPr>
            <a:spLocks noGrp="1"/>
          </p:cNvSpPr>
          <p:nvPr>
            <p:ph type="sldNum" sz="quarter" idx="5"/>
          </p:nvPr>
        </p:nvSpPr>
        <p:spPr/>
        <p:txBody>
          <a:bodyPr/>
          <a:lstStyle/>
          <a:p>
            <a:pPr marL="0" marR="0" lvl="0" indent="0" algn="r" defTabSz="949339"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49339" rtl="0" eaLnBrk="1" fontAlgn="auto" latinLnBrk="0" hangingPunct="1">
                <a:lnSpc>
                  <a:spcPct val="100000"/>
                </a:lnSpc>
                <a:spcBef>
                  <a:spcPts val="0"/>
                </a:spcBef>
                <a:spcAft>
                  <a:spcPts val="0"/>
                </a:spcAft>
                <a:buClrTx/>
                <a:buSzTx/>
                <a:buFontTx/>
                <a:buNone/>
                <a:tabLst/>
                <a:defRPr/>
              </a:pPr>
              <a:t>115</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191043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27A745-6773-4603-B04D-939614750C4B}"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13545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HK120250610 UZIS/051355/2025 </a:t>
            </a:r>
            <a:r>
              <a:rPr lang="cs-CZ" err="1"/>
              <a:t>regionalni</a:t>
            </a:r>
            <a:r>
              <a:rPr lang="cs-CZ"/>
              <a:t> prezentace pro LIB</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30937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DRG</a:t>
            </a:r>
          </a:p>
        </p:txBody>
      </p:sp>
      <p:sp>
        <p:nvSpPr>
          <p:cNvPr id="4" name="Zástupný symbol pro číslo snímku 3"/>
          <p:cNvSpPr>
            <a:spLocks noGrp="1"/>
          </p:cNvSpPr>
          <p:nvPr>
            <p:ph type="sldNum" sz="quarter" idx="5"/>
          </p:nvPr>
        </p:nvSpPr>
        <p:spPr/>
        <p:txBody>
          <a:bodyPr/>
          <a:lstStyle/>
          <a:p>
            <a:pPr marL="0" marR="0" lvl="0" indent="0" algn="r" defTabSz="949339"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49339" rtl="0" eaLnBrk="1" fontAlgn="auto" latinLnBrk="0" hangingPunct="1">
                <a:lnSpc>
                  <a:spcPct val="100000"/>
                </a:lnSpc>
                <a:spcBef>
                  <a:spcPts val="0"/>
                </a:spcBef>
                <a:spcAft>
                  <a:spcPts val="0"/>
                </a:spcAft>
                <a:buClrTx/>
                <a:buSzTx/>
                <a:buFontTx/>
                <a:buNone/>
                <a:tabLst/>
                <a:defRPr/>
              </a:pPr>
              <a:t>117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486584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DRG</a:t>
            </a:r>
          </a:p>
        </p:txBody>
      </p:sp>
      <p:sp>
        <p:nvSpPr>
          <p:cNvPr id="4" name="Zástupný symbol pro číslo snímku 3"/>
          <p:cNvSpPr>
            <a:spLocks noGrp="1"/>
          </p:cNvSpPr>
          <p:nvPr>
            <p:ph type="sldNum" sz="quarter" idx="5"/>
          </p:nvPr>
        </p:nvSpPr>
        <p:spPr/>
        <p:txBody>
          <a:bodyPr/>
          <a:lstStyle/>
          <a:p>
            <a:pPr marL="0" marR="0" lvl="0" indent="0" algn="r" defTabSz="949339"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49339" rtl="0" eaLnBrk="1" fontAlgn="auto" latinLnBrk="0" hangingPunct="1">
                <a:lnSpc>
                  <a:spcPct val="100000"/>
                </a:lnSpc>
                <a:spcBef>
                  <a:spcPts val="0"/>
                </a:spcBef>
                <a:spcAft>
                  <a:spcPts val="0"/>
                </a:spcAft>
                <a:buClrTx/>
                <a:buSzTx/>
                <a:buFontTx/>
                <a:buNone/>
                <a:tabLst/>
                <a:defRPr/>
              </a:pPr>
              <a:t>119</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62977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336A5A-8F0F-4409-E434-18FFE293A43F}"/>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9F1B55B4-8602-5A3F-5A30-052E9FCCD3B7}"/>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E2B3703-83D2-059B-AD4C-8D43A09E50C6}"/>
              </a:ext>
            </a:extLst>
          </p:cNvPr>
          <p:cNvSpPr>
            <a:spLocks noGrp="1"/>
          </p:cNvSpPr>
          <p:nvPr>
            <p:ph type="body" idx="1"/>
          </p:nvPr>
        </p:nvSpPr>
        <p:spPr/>
        <p:txBody>
          <a:bodyPr/>
          <a:lstStyle/>
          <a:p>
            <a:r>
              <a:rPr lang="en-US"/>
              <a:t>MC1 20251118</a:t>
            </a:r>
            <a:endParaRPr lang="cs-CZ"/>
          </a:p>
        </p:txBody>
      </p:sp>
      <p:sp>
        <p:nvSpPr>
          <p:cNvPr id="4" name="Zástupný symbol pro číslo snímku 3">
            <a:extLst>
              <a:ext uri="{FF2B5EF4-FFF2-40B4-BE49-F238E27FC236}">
                <a16:creationId xmlns:a16="http://schemas.microsoft.com/office/drawing/2014/main" id="{7C276692-6825-85FE-D76D-347A2C97ED4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869122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FD38FA-B548-75D7-9DD6-9F774ADC110D}"/>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0F0B999-DF26-8849-8920-1ED7345792A2}"/>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2D93A1A-7606-5023-AD94-88D4C1EDEBD0}"/>
              </a:ext>
            </a:extLst>
          </p:cNvPr>
          <p:cNvSpPr>
            <a:spLocks noGrp="1"/>
          </p:cNvSpPr>
          <p:nvPr>
            <p:ph type="body" idx="1"/>
          </p:nvPr>
        </p:nvSpPr>
        <p:spPr/>
        <p:txBody>
          <a:bodyPr/>
          <a:lstStyle/>
          <a:p>
            <a:r>
              <a:rPr lang="cs-CZ"/>
              <a:t>AL120250819</a:t>
            </a:r>
          </a:p>
        </p:txBody>
      </p:sp>
      <p:sp>
        <p:nvSpPr>
          <p:cNvPr id="4" name="Zástupný symbol pro číslo snímku 3">
            <a:extLst>
              <a:ext uri="{FF2B5EF4-FFF2-40B4-BE49-F238E27FC236}">
                <a16:creationId xmlns:a16="http://schemas.microsoft.com/office/drawing/2014/main" id="{22CD3FB0-1ECA-A942-D525-61BF50EF1A9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869849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AZ1 20241014 UZIS/051353/2025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B83C9-96A1-46AB-9AF0-88B05F34719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03066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AZ1 20241014 UZIS/051353/2025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B83C9-96A1-46AB-9AF0-88B05F34719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653891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98E35-745A-A949-7BED-C9713D6A7870}"/>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F502709C-CCD1-1C61-D6F2-59FA9BDC346B}"/>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A41472A-D263-B0FD-F310-70B91F739AA3}"/>
              </a:ext>
            </a:extLst>
          </p:cNvPr>
          <p:cNvSpPr>
            <a:spLocks noGrp="1"/>
          </p:cNvSpPr>
          <p:nvPr>
            <p:ph type="body" idx="1"/>
          </p:nvPr>
        </p:nvSpPr>
        <p:spPr/>
        <p:txBody>
          <a:bodyPr/>
          <a:lstStyle/>
          <a:p>
            <a:r>
              <a:rPr lang="cs-CZ"/>
              <a:t>KB120251113 /predikce/2025-11-13</a:t>
            </a:r>
          </a:p>
        </p:txBody>
      </p:sp>
      <p:sp>
        <p:nvSpPr>
          <p:cNvPr id="4" name="Zástupný symbol pro číslo snímku 3">
            <a:extLst>
              <a:ext uri="{FF2B5EF4-FFF2-40B4-BE49-F238E27FC236}">
                <a16:creationId xmlns:a16="http://schemas.microsoft.com/office/drawing/2014/main" id="{04454090-4B0C-70DC-073A-4169166D5BC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085468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BB8B7-CE74-04F3-0035-756DE3385C37}"/>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CF626DC7-6B56-10E5-3A98-762562073FCB}"/>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1507D48-0BC7-BC07-0CA9-07D3726FC269}"/>
              </a:ext>
            </a:extLst>
          </p:cNvPr>
          <p:cNvSpPr>
            <a:spLocks noGrp="1"/>
          </p:cNvSpPr>
          <p:nvPr>
            <p:ph type="body" idx="1"/>
          </p:nvPr>
        </p:nvSpPr>
        <p:spPr/>
        <p:txBody>
          <a:bodyPr/>
          <a:lstStyle/>
          <a:p>
            <a:r>
              <a:rPr lang="cs-CZ"/>
              <a:t>KB120251110 /predikce/2025-11-10</a:t>
            </a:r>
          </a:p>
        </p:txBody>
      </p:sp>
      <p:sp>
        <p:nvSpPr>
          <p:cNvPr id="4" name="Zástupný symbol pro číslo snímku 3">
            <a:extLst>
              <a:ext uri="{FF2B5EF4-FFF2-40B4-BE49-F238E27FC236}">
                <a16:creationId xmlns:a16="http://schemas.microsoft.com/office/drawing/2014/main" id="{D4480B1A-3197-782A-4278-A6ED33304B5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336187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ED344B-0D42-F5F1-1D63-C0EEDD859645}"/>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F35560B-B1A7-CA7A-F396-09806BC2DD9C}"/>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229679F-0107-225F-1C7D-0AE830E1168B}"/>
              </a:ext>
            </a:extLst>
          </p:cNvPr>
          <p:cNvSpPr>
            <a:spLocks noGrp="1"/>
          </p:cNvSpPr>
          <p:nvPr>
            <p:ph type="body" idx="1"/>
          </p:nvPr>
        </p:nvSpPr>
        <p:spPr/>
        <p:txBody>
          <a:bodyPr/>
          <a:lstStyle/>
          <a:p>
            <a:endParaRPr lang="cs-CZ" dirty="0"/>
          </a:p>
        </p:txBody>
      </p:sp>
      <p:sp>
        <p:nvSpPr>
          <p:cNvPr id="4" name="Zástupný symbol pro číslo snímku 3">
            <a:extLst>
              <a:ext uri="{FF2B5EF4-FFF2-40B4-BE49-F238E27FC236}">
                <a16:creationId xmlns:a16="http://schemas.microsoft.com/office/drawing/2014/main" id="{1EC7EF3F-A86E-9DE7-D5E7-D55690D5BFA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74922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283E76-5BD2-614F-F3FC-93BFD06D875A}"/>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E83D116D-E4C7-3210-3F56-FD264BC7159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F38575CE-444A-8C0E-BA9C-ED9DE9941222}"/>
              </a:ext>
            </a:extLst>
          </p:cNvPr>
          <p:cNvSpPr>
            <a:spLocks noGrp="1"/>
          </p:cNvSpPr>
          <p:nvPr>
            <p:ph type="body" idx="1"/>
          </p:nvPr>
        </p:nvSpPr>
        <p:spPr/>
        <p:txBody>
          <a:bodyPr/>
          <a:lstStyle/>
          <a:p>
            <a:endParaRPr lang="cs-CZ" dirty="0"/>
          </a:p>
        </p:txBody>
      </p:sp>
      <p:sp>
        <p:nvSpPr>
          <p:cNvPr id="4" name="Zástupný symbol pro číslo snímku 3">
            <a:extLst>
              <a:ext uri="{FF2B5EF4-FFF2-40B4-BE49-F238E27FC236}">
                <a16:creationId xmlns:a16="http://schemas.microsoft.com/office/drawing/2014/main" id="{F695B585-91FC-2DE7-0296-13AA9E92FD2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34462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a:t>JZ1 202506013 UZIS/051355/2025</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062393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D2E768-F3C2-6442-1819-E5D052C0CDC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6FAC76C-2D20-C30B-3533-A91C7711649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843C4CC-067A-51B6-78B0-283045F7F2AB}"/>
              </a:ext>
            </a:extLst>
          </p:cNvPr>
          <p:cNvSpPr>
            <a:spLocks noGrp="1"/>
          </p:cNvSpPr>
          <p:nvPr>
            <p:ph type="body" idx="1"/>
          </p:nvPr>
        </p:nvSpPr>
        <p:spPr/>
        <p:txBody>
          <a:bodyPr/>
          <a:lstStyle/>
          <a:p>
            <a:endParaRPr lang="cs-CZ" dirty="0"/>
          </a:p>
        </p:txBody>
      </p:sp>
      <p:sp>
        <p:nvSpPr>
          <p:cNvPr id="4" name="Zástupný symbol pro číslo snímku 3">
            <a:extLst>
              <a:ext uri="{FF2B5EF4-FFF2-40B4-BE49-F238E27FC236}">
                <a16:creationId xmlns:a16="http://schemas.microsoft.com/office/drawing/2014/main" id="{08827AC3-795E-8F08-3700-7748187D227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19017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73A507-AE3F-C956-B151-A4E0602D15DD}"/>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B861F4E0-2D9D-A22A-CE59-7171780AE16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AF8377D6-83BF-FAF4-4821-74F60AA6E3C1}"/>
              </a:ext>
            </a:extLst>
          </p:cNvPr>
          <p:cNvSpPr>
            <a:spLocks noGrp="1"/>
          </p:cNvSpPr>
          <p:nvPr>
            <p:ph type="body" idx="1"/>
          </p:nvPr>
        </p:nvSpPr>
        <p:spPr/>
        <p:txBody>
          <a:bodyPr/>
          <a:lstStyle/>
          <a:p>
            <a:r>
              <a:rPr lang="cs-CZ"/>
              <a:t>KB120251118 /2025-11-18 report LBK</a:t>
            </a:r>
          </a:p>
        </p:txBody>
      </p:sp>
      <p:sp>
        <p:nvSpPr>
          <p:cNvPr id="4" name="Zástupný symbol pro číslo snímku 3">
            <a:extLst>
              <a:ext uri="{FF2B5EF4-FFF2-40B4-BE49-F238E27FC236}">
                <a16:creationId xmlns:a16="http://schemas.microsoft.com/office/drawing/2014/main" id="{CC524A7B-5EC4-B279-2299-0DBD6533A6E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033AF-34F5-4986-A158-C0E70337A65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974136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41140E-4037-8245-FB7E-6012859A9758}"/>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A367DAE4-B4F6-2DA2-DE4E-68C4A98D766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9AA0BAD5-A145-BF21-11DE-2FC35E0F6C6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MV1 20251112 </a:t>
            </a:r>
          </a:p>
          <a:p>
            <a:endParaRPr lang="cs-CZ"/>
          </a:p>
        </p:txBody>
      </p:sp>
      <p:sp>
        <p:nvSpPr>
          <p:cNvPr id="4" name="Zástupný symbol pro číslo snímku 3">
            <a:extLst>
              <a:ext uri="{FF2B5EF4-FFF2-40B4-BE49-F238E27FC236}">
                <a16:creationId xmlns:a16="http://schemas.microsoft.com/office/drawing/2014/main" id="{405B8E18-C9BB-47D6-D6A4-59F8B93F241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0FF93C-3C8A-4E55-B431-0BE7373F7F63}"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541191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BF7E47-C270-9786-2EEE-08B421D0C34C}"/>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BF5EC1B3-E347-DDB9-FEDA-08A03A90491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D2DAFA6F-0E73-05E1-DCDE-45574C0FBA8C}"/>
              </a:ext>
            </a:extLst>
          </p:cNvPr>
          <p:cNvSpPr>
            <a:spLocks noGrp="1"/>
          </p:cNvSpPr>
          <p:nvPr>
            <p:ph type="body" idx="1"/>
          </p:nvPr>
        </p:nvSpPr>
        <p:spPr/>
        <p:txBody>
          <a:bodyPr/>
          <a:lstStyle/>
          <a:p>
            <a:r>
              <a:rPr lang="cs-CZ"/>
              <a:t>KB120251118 /2025-11-18 report LBK</a:t>
            </a:r>
          </a:p>
        </p:txBody>
      </p:sp>
      <p:sp>
        <p:nvSpPr>
          <p:cNvPr id="4" name="Zástupný symbol pro číslo snímku 3">
            <a:extLst>
              <a:ext uri="{FF2B5EF4-FFF2-40B4-BE49-F238E27FC236}">
                <a16:creationId xmlns:a16="http://schemas.microsoft.com/office/drawing/2014/main" id="{674CCDB2-4B54-6962-291D-88C8C7C965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901815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9EAD5A-6BE2-9FBB-B845-A913A55F3097}"/>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9A9B0737-0791-54A4-092B-9365890BDC77}"/>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7FA9A23-FCE7-2514-3797-6AE327334F74}"/>
              </a:ext>
            </a:extLst>
          </p:cNvPr>
          <p:cNvSpPr>
            <a:spLocks noGrp="1"/>
          </p:cNvSpPr>
          <p:nvPr>
            <p:ph type="body" idx="1"/>
          </p:nvPr>
        </p:nvSpPr>
        <p:spPr/>
        <p:txBody>
          <a:bodyPr/>
          <a:lstStyle/>
          <a:p>
            <a:r>
              <a:rPr lang="cs-CZ"/>
              <a:t>KB120251118 /2025-11-18 report LBK</a:t>
            </a:r>
          </a:p>
        </p:txBody>
      </p:sp>
      <p:sp>
        <p:nvSpPr>
          <p:cNvPr id="4" name="Zástupný symbol pro číslo snímku 3">
            <a:extLst>
              <a:ext uri="{FF2B5EF4-FFF2-40B4-BE49-F238E27FC236}">
                <a16:creationId xmlns:a16="http://schemas.microsoft.com/office/drawing/2014/main" id="{6613843B-D9FC-6604-873D-141C35231FB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218361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42C8A6-FC1D-A1D4-6DD2-010F4BE7D31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BB86DEE-AAD5-D63E-3D4C-0A6B506BE841}"/>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8464ACC-9CE7-D453-0E81-78ECA4B6640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BV1 20251118 </a:t>
            </a:r>
            <a:r>
              <a:rPr lang="cs-CZ" sz="1200" b="0" i="0" kern="1200">
                <a:solidFill>
                  <a:schemeClr val="tx1"/>
                </a:solidFill>
                <a:effectLst/>
                <a:latin typeface="+mn-lt"/>
                <a:ea typeface="+mn-ea"/>
                <a:cs typeface="+mn-cs"/>
              </a:rPr>
              <a:t>UZIS/068555/2025</a:t>
            </a:r>
            <a:endParaRPr lang="cs-CZ"/>
          </a:p>
          <a:p>
            <a:endParaRPr lang="cs-CZ"/>
          </a:p>
          <a:p>
            <a:endParaRPr lang="cs-CZ"/>
          </a:p>
          <a:p>
            <a:endParaRPr lang="cs-CZ"/>
          </a:p>
        </p:txBody>
      </p:sp>
      <p:sp>
        <p:nvSpPr>
          <p:cNvPr id="4" name="Zástupný symbol pro číslo snímku 3">
            <a:extLst>
              <a:ext uri="{FF2B5EF4-FFF2-40B4-BE49-F238E27FC236}">
                <a16:creationId xmlns:a16="http://schemas.microsoft.com/office/drawing/2014/main" id="{378036E5-C755-984C-926D-0A30AD653D5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32314B-A7C3-4563-B3D2-83B415DDEBF1}" type="slidenum">
              <a:rPr kumimoji="0" lang="cs-C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cs-C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8843720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a:t>HZ1 20251113</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3BDBF4-A65A-4E86-8D13-3641195D3E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704323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5B43EA-FB13-317B-7D44-84962868E1AB}"/>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E30D4BB6-820E-18EB-0672-AD54806863AE}"/>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62E292E7-533F-4D66-3483-F4D16CCCBD00}"/>
              </a:ext>
            </a:extLst>
          </p:cNvPr>
          <p:cNvSpPr>
            <a:spLocks noGrp="1"/>
          </p:cNvSpPr>
          <p:nvPr>
            <p:ph type="body" idx="1"/>
          </p:nvPr>
        </p:nvSpPr>
        <p:spPr/>
        <p:txBody>
          <a:bodyPr/>
          <a:lstStyle/>
          <a:p>
            <a:r>
              <a:rPr lang="en-US"/>
              <a:t>MH1 20251119</a:t>
            </a:r>
          </a:p>
          <a:p>
            <a:r>
              <a:rPr lang="cs-CZ"/>
              <a:t>AK1 20250603 </a:t>
            </a:r>
            <a:r>
              <a:rPr lang="cs-CZ" sz="1800">
                <a:effectLst/>
                <a:latin typeface="Aptos"/>
                <a:ea typeface="Aptos" panose="020B0004020202020204" pitchFamily="34" charset="0"/>
                <a:cs typeface="Times New Roman" panose="02020603050405020304" pitchFamily="18" charset="0"/>
              </a:rPr>
              <a:t>UZIS/</a:t>
            </a:r>
            <a:r>
              <a:rPr lang="cs-CZ" sz="1800">
                <a:latin typeface="Aptos"/>
                <a:ea typeface="Aptos" panose="020B0004020202020204" pitchFamily="34" charset="0"/>
                <a:cs typeface="Times New Roman" panose="02020603050405020304" pitchFamily="18" charset="0"/>
              </a:rPr>
              <a:t>051355/2025</a:t>
            </a:r>
            <a:r>
              <a:rPr lang="cs-CZ" sz="1800">
                <a:effectLst/>
                <a:latin typeface="Aptos"/>
                <a:ea typeface="Aptos" panose="020B0004020202020204" pitchFamily="34" charset="0"/>
                <a:cs typeface="Times New Roman" panose="02020603050405020304" pitchFamily="18" charset="0"/>
              </a:rPr>
              <a:t> </a:t>
            </a:r>
            <a:r>
              <a:rPr lang="cs-CZ" sz="1800">
                <a:latin typeface="Aptos"/>
                <a:ea typeface="Aptos" panose="020B0004020202020204" pitchFamily="34" charset="0"/>
                <a:cs typeface="Times New Roman" panose="02020603050405020304" pitchFamily="18" charset="0"/>
              </a:rPr>
              <a:t>(</a:t>
            </a:r>
            <a:r>
              <a:rPr lang="cs-CZ" err="1"/>
              <a:t>Scenar</a:t>
            </a:r>
            <a:r>
              <a:rPr lang="cs-CZ"/>
              <a:t> Prezentace LBK do 7 </a:t>
            </a:r>
            <a:r>
              <a:rPr lang="cs-CZ" err="1"/>
              <a:t>cervna</a:t>
            </a:r>
            <a:r>
              <a:rPr lang="cs-CZ"/>
              <a:t> </a:t>
            </a:r>
            <a:r>
              <a:rPr lang="cs-CZ" err="1"/>
              <a:t>fin</a:t>
            </a:r>
            <a:r>
              <a:rPr lang="cs-CZ"/>
              <a:t>)</a:t>
            </a:r>
            <a:endParaRPr lang="cs-CZ">
              <a:latin typeface="Aptos"/>
            </a:endParaRPr>
          </a:p>
          <a:p>
            <a:r>
              <a:rPr lang="cs-CZ"/>
              <a:t>ML1</a:t>
            </a:r>
          </a:p>
        </p:txBody>
      </p:sp>
      <p:sp>
        <p:nvSpPr>
          <p:cNvPr id="4" name="Zástupný symbol pro číslo snímku 3">
            <a:extLst>
              <a:ext uri="{FF2B5EF4-FFF2-40B4-BE49-F238E27FC236}">
                <a16:creationId xmlns:a16="http://schemas.microsoft.com/office/drawing/2014/main" id="{73B921D2-B217-4E59-1EA5-2573297F66F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6F0F041-C911-44B4-9F50-39968E8B06B9}"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685634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t>ML1</a:t>
            </a:r>
          </a:p>
          <a:p>
            <a:endParaRPr lang="cs-CZ"/>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159444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E78E54-5A30-D262-3240-6E18787F54E3}"/>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B76E4411-B906-523B-D92C-9F43BE467978}"/>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B45293FE-ADF1-009A-67AF-AFD9A484E87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cs-CZ"/>
          </a:p>
        </p:txBody>
      </p:sp>
      <p:sp>
        <p:nvSpPr>
          <p:cNvPr id="4" name="Zástupný symbol pro číslo snímku 3">
            <a:extLst>
              <a:ext uri="{FF2B5EF4-FFF2-40B4-BE49-F238E27FC236}">
                <a16:creationId xmlns:a16="http://schemas.microsoft.com/office/drawing/2014/main" id="{20C739C4-9BEF-98BF-628E-C1C473A8219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20D835F-F700-4103-876F-C02792E4615A}"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751166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3" Type="http://schemas.openxmlformats.org/officeDocument/2006/relationships/image" Target="../media/image1.png"/><Relationship Id="rId7" Type="http://schemas.openxmlformats.org/officeDocument/2006/relationships/image" Target="../media/image5.emf"/><Relationship Id="rId12" Type="http://schemas.openxmlformats.org/officeDocument/2006/relationships/image" Target="../media/image10.svg"/><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emf"/><Relationship Id="rId9"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6.xml"/><Relationship Id="rId4" Type="http://schemas.openxmlformats.org/officeDocument/2006/relationships/image" Target="../media/image13.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6.xml"/><Relationship Id="rId4" Type="http://schemas.openxmlformats.org/officeDocument/2006/relationships/image" Target="../media/image13.emf"/></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16.emf"/><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13.emf"/></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emf"/></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8.png"/><Relationship Id="rId1" Type="http://schemas.openxmlformats.org/officeDocument/2006/relationships/slideMaster" Target="../slideMasters/slideMaster6.xml"/><Relationship Id="rId4" Type="http://schemas.openxmlformats.org/officeDocument/2006/relationships/image" Target="../media/image13.emf"/></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6.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Master" Target="../slideMasters/slideMaster6.xml"/><Relationship Id="rId5" Type="http://schemas.openxmlformats.org/officeDocument/2006/relationships/image" Target="../media/image15.svg"/><Relationship Id="rId4" Type="http://schemas.openxmlformats.org/officeDocument/2006/relationships/image" Target="../media/image14.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13.emf"/></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8" Type="http://schemas.openxmlformats.org/officeDocument/2006/relationships/image" Target="../media/image35.emf"/><Relationship Id="rId13" Type="http://schemas.openxmlformats.org/officeDocument/2006/relationships/image" Target="../media/image2.emf"/><Relationship Id="rId3" Type="http://schemas.openxmlformats.org/officeDocument/2006/relationships/image" Target="../media/image5.emf"/><Relationship Id="rId7" Type="http://schemas.openxmlformats.org/officeDocument/2006/relationships/image" Target="../media/image34.emf"/><Relationship Id="rId12" Type="http://schemas.openxmlformats.org/officeDocument/2006/relationships/image" Target="../media/image39.emf"/><Relationship Id="rId2" Type="http://schemas.openxmlformats.org/officeDocument/2006/relationships/slideMaster" Target="../slideMasters/slideMaster6.xml"/><Relationship Id="rId16" Type="http://schemas.openxmlformats.org/officeDocument/2006/relationships/image" Target="../media/image42.png"/><Relationship Id="rId1" Type="http://schemas.openxmlformats.org/officeDocument/2006/relationships/tags" Target="../tags/tag5.xml"/><Relationship Id="rId6" Type="http://schemas.openxmlformats.org/officeDocument/2006/relationships/image" Target="../media/image33.emf"/><Relationship Id="rId11" Type="http://schemas.openxmlformats.org/officeDocument/2006/relationships/image" Target="../media/image38.emf"/><Relationship Id="rId5" Type="http://schemas.openxmlformats.org/officeDocument/2006/relationships/image" Target="../media/image32.png"/><Relationship Id="rId15" Type="http://schemas.openxmlformats.org/officeDocument/2006/relationships/image" Target="../media/image41.tiff"/><Relationship Id="rId10" Type="http://schemas.openxmlformats.org/officeDocument/2006/relationships/image" Target="../media/image37.emf"/><Relationship Id="rId4" Type="http://schemas.openxmlformats.org/officeDocument/2006/relationships/image" Target="../media/image13.emf"/><Relationship Id="rId9" Type="http://schemas.openxmlformats.org/officeDocument/2006/relationships/image" Target="../media/image36.emf"/><Relationship Id="rId14" Type="http://schemas.openxmlformats.org/officeDocument/2006/relationships/image" Target="../media/image40.jpe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44.tiff"/><Relationship Id="rId7" Type="http://schemas.openxmlformats.org/officeDocument/2006/relationships/image" Target="../media/image46.tiff"/><Relationship Id="rId2" Type="http://schemas.openxmlformats.org/officeDocument/2006/relationships/image" Target="../media/image43.png"/><Relationship Id="rId1" Type="http://schemas.openxmlformats.org/officeDocument/2006/relationships/slideMaster" Target="../slideMasters/slideMaster6.xml"/><Relationship Id="rId6" Type="http://schemas.openxmlformats.org/officeDocument/2006/relationships/image" Target="../media/image45.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4.png"/><Relationship Id="rId2" Type="http://schemas.openxmlformats.org/officeDocument/2006/relationships/image" Target="../media/image47.png"/><Relationship Id="rId1" Type="http://schemas.openxmlformats.org/officeDocument/2006/relationships/slideMaster" Target="../slideMasters/slideMaster6.xml"/><Relationship Id="rId6" Type="http://schemas.openxmlformats.org/officeDocument/2006/relationships/image" Target="../media/image50.jpeg"/><Relationship Id="rId5" Type="http://schemas.openxmlformats.org/officeDocument/2006/relationships/image" Target="cid:image003.jpg@01CF6DFE.8D73A1C0" TargetMode="External"/><Relationship Id="rId4" Type="http://schemas.openxmlformats.org/officeDocument/2006/relationships/image" Target="../media/image49.jpe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8" Type="http://schemas.openxmlformats.org/officeDocument/2006/relationships/image" Target="../media/image35.emf"/><Relationship Id="rId13" Type="http://schemas.openxmlformats.org/officeDocument/2006/relationships/image" Target="../media/image2.emf"/><Relationship Id="rId3" Type="http://schemas.openxmlformats.org/officeDocument/2006/relationships/image" Target="../media/image5.emf"/><Relationship Id="rId7" Type="http://schemas.openxmlformats.org/officeDocument/2006/relationships/image" Target="../media/image34.emf"/><Relationship Id="rId12" Type="http://schemas.openxmlformats.org/officeDocument/2006/relationships/image" Target="../media/image39.emf"/><Relationship Id="rId2" Type="http://schemas.openxmlformats.org/officeDocument/2006/relationships/slideMaster" Target="../slideMasters/slideMaster7.xml"/><Relationship Id="rId1" Type="http://schemas.openxmlformats.org/officeDocument/2006/relationships/tags" Target="../tags/tag6.xml"/><Relationship Id="rId6" Type="http://schemas.openxmlformats.org/officeDocument/2006/relationships/image" Target="../media/image33.emf"/><Relationship Id="rId11" Type="http://schemas.openxmlformats.org/officeDocument/2006/relationships/image" Target="../media/image38.emf"/><Relationship Id="rId5" Type="http://schemas.openxmlformats.org/officeDocument/2006/relationships/image" Target="../media/image4.png"/><Relationship Id="rId15" Type="http://schemas.openxmlformats.org/officeDocument/2006/relationships/image" Target="../media/image52.png"/><Relationship Id="rId10" Type="http://schemas.openxmlformats.org/officeDocument/2006/relationships/image" Target="../media/image37.emf"/><Relationship Id="rId4" Type="http://schemas.openxmlformats.org/officeDocument/2006/relationships/image" Target="../media/image13.emf"/><Relationship Id="rId9" Type="http://schemas.openxmlformats.org/officeDocument/2006/relationships/image" Target="../media/image36.emf"/><Relationship Id="rId14" Type="http://schemas.openxmlformats.org/officeDocument/2006/relationships/image" Target="../media/image51.jpe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44.tiff"/><Relationship Id="rId7" Type="http://schemas.openxmlformats.org/officeDocument/2006/relationships/image" Target="../media/image54.emf"/><Relationship Id="rId2" Type="http://schemas.openxmlformats.org/officeDocument/2006/relationships/image" Target="../media/image43.png"/><Relationship Id="rId1" Type="http://schemas.openxmlformats.org/officeDocument/2006/relationships/slideMaster" Target="../slideMasters/slideMaster7.xml"/><Relationship Id="rId6" Type="http://schemas.openxmlformats.org/officeDocument/2006/relationships/image" Target="../media/image53.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3.emf"/><Relationship Id="rId7" Type="http://schemas.openxmlformats.org/officeDocument/2006/relationships/image" Target="../media/image56.png"/><Relationship Id="rId2" Type="http://schemas.openxmlformats.org/officeDocument/2006/relationships/image" Target="../media/image21.png"/><Relationship Id="rId1" Type="http://schemas.openxmlformats.org/officeDocument/2006/relationships/slideMaster" Target="../slideMasters/slideMaster7.xml"/><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55.emf"/></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2.xml"/><Relationship Id="rId1" Type="http://schemas.openxmlformats.org/officeDocument/2006/relationships/tags" Target="../tags/tag2.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emf"/><Relationship Id="rId9" Type="http://schemas.openxmlformats.org/officeDocument/2006/relationships/image" Target="../media/image7.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16.emf"/><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8.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7.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7.xml"/><Relationship Id="rId4" Type="http://schemas.openxmlformats.org/officeDocument/2006/relationships/image" Target="../media/image13.emf"/></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8" Type="http://schemas.openxmlformats.org/officeDocument/2006/relationships/image" Target="../media/image35.emf"/><Relationship Id="rId13" Type="http://schemas.openxmlformats.org/officeDocument/2006/relationships/image" Target="../media/image2.emf"/><Relationship Id="rId3" Type="http://schemas.openxmlformats.org/officeDocument/2006/relationships/image" Target="../media/image5.emf"/><Relationship Id="rId7" Type="http://schemas.openxmlformats.org/officeDocument/2006/relationships/image" Target="../media/image34.emf"/><Relationship Id="rId12" Type="http://schemas.openxmlformats.org/officeDocument/2006/relationships/image" Target="../media/image39.emf"/><Relationship Id="rId2" Type="http://schemas.openxmlformats.org/officeDocument/2006/relationships/slideMaster" Target="../slideMasters/slideMaster7.xml"/><Relationship Id="rId1" Type="http://schemas.openxmlformats.org/officeDocument/2006/relationships/tags" Target="../tags/tag7.xml"/><Relationship Id="rId6" Type="http://schemas.openxmlformats.org/officeDocument/2006/relationships/image" Target="../media/image33.emf"/><Relationship Id="rId11" Type="http://schemas.openxmlformats.org/officeDocument/2006/relationships/image" Target="../media/image38.emf"/><Relationship Id="rId5" Type="http://schemas.openxmlformats.org/officeDocument/2006/relationships/image" Target="../media/image4.png"/><Relationship Id="rId15" Type="http://schemas.openxmlformats.org/officeDocument/2006/relationships/image" Target="../media/image60.png"/><Relationship Id="rId10" Type="http://schemas.openxmlformats.org/officeDocument/2006/relationships/image" Target="../media/image37.emf"/><Relationship Id="rId4" Type="http://schemas.openxmlformats.org/officeDocument/2006/relationships/image" Target="../media/image13.emf"/><Relationship Id="rId9" Type="http://schemas.openxmlformats.org/officeDocument/2006/relationships/image" Target="../media/image36.emf"/><Relationship Id="rId14" Type="http://schemas.openxmlformats.org/officeDocument/2006/relationships/image" Target="../media/image51.jpeg"/></Relationships>
</file>

<file path=ppt/slideLayouts/_rels/slideLayout176.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44.tiff"/><Relationship Id="rId7" Type="http://schemas.openxmlformats.org/officeDocument/2006/relationships/image" Target="../media/image59.jpeg"/><Relationship Id="rId2" Type="http://schemas.openxmlformats.org/officeDocument/2006/relationships/image" Target="../media/image43.png"/><Relationship Id="rId1" Type="http://schemas.openxmlformats.org/officeDocument/2006/relationships/slideMaster" Target="../slideMasters/slideMaster7.xml"/><Relationship Id="rId6" Type="http://schemas.openxmlformats.org/officeDocument/2006/relationships/image" Target="../media/image58.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7.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7.xml"/><Relationship Id="rId1" Type="http://schemas.openxmlformats.org/officeDocument/2006/relationships/tags" Target="../tags/tag8.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emf"/><Relationship Id="rId9" Type="http://schemas.openxmlformats.org/officeDocument/2006/relationships/image" Target="../media/image7.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5" Type="http://schemas.openxmlformats.org/officeDocument/2006/relationships/image" Target="../media/image24.jpeg"/><Relationship Id="rId4" Type="http://schemas.openxmlformats.org/officeDocument/2006/relationships/image" Target="../media/image13.emf"/></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7.png"/><Relationship Id="rId7" Type="http://schemas.openxmlformats.org/officeDocument/2006/relationships/image" Target="../media/image4.png"/><Relationship Id="rId2" Type="http://schemas.openxmlformats.org/officeDocument/2006/relationships/slideMaster" Target="../slideMasters/slideMaster2.xml"/><Relationship Id="rId1" Type="http://schemas.openxmlformats.org/officeDocument/2006/relationships/tags" Target="../tags/tag3.xml"/><Relationship Id="rId6" Type="http://schemas.openxmlformats.org/officeDocument/2006/relationships/image" Target="../media/image3.png"/><Relationship Id="rId11" Type="http://schemas.openxmlformats.org/officeDocument/2006/relationships/image" Target="../media/image19.png"/><Relationship Id="rId5" Type="http://schemas.openxmlformats.org/officeDocument/2006/relationships/image" Target="../media/image2.emf"/><Relationship Id="rId10" Type="http://schemas.openxmlformats.org/officeDocument/2006/relationships/image" Target="../media/image8.svg"/><Relationship Id="rId4" Type="http://schemas.openxmlformats.org/officeDocument/2006/relationships/image" Target="../media/image5.emf"/><Relationship Id="rId9" Type="http://schemas.openxmlformats.org/officeDocument/2006/relationships/image" Target="../media/image7.png"/></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4.tiff"/><Relationship Id="rId2" Type="http://schemas.openxmlformats.org/officeDocument/2006/relationships/image" Target="../media/image43.png"/><Relationship Id="rId1" Type="http://schemas.openxmlformats.org/officeDocument/2006/relationships/slideMaster" Target="../slideMasters/slideMaster7.xml"/><Relationship Id="rId6" Type="http://schemas.openxmlformats.org/officeDocument/2006/relationships/image" Target="../media/image57.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7.xml"/><Relationship Id="rId5" Type="http://schemas.openxmlformats.org/officeDocument/2006/relationships/image" Target="../media/image57.png"/><Relationship Id="rId4" Type="http://schemas.openxmlformats.org/officeDocument/2006/relationships/image" Target="../media/image13.emf"/></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8.xml"/><Relationship Id="rId1" Type="http://schemas.openxmlformats.org/officeDocument/2006/relationships/tags" Target="../tags/tag9.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emf"/><Relationship Id="rId9" Type="http://schemas.openxmlformats.org/officeDocument/2006/relationships/image" Target="../media/image7.pn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8.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8.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13.emf"/></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emf"/></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8.xml"/><Relationship Id="rId4" Type="http://schemas.openxmlformats.org/officeDocument/2006/relationships/image" Target="../media/image13.emf"/></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8.xml"/><Relationship Id="rId4" Type="http://schemas.openxmlformats.org/officeDocument/2006/relationships/image" Target="../media/image13.emf"/></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16.emf"/><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8.xml"/><Relationship Id="rId4" Type="http://schemas.openxmlformats.org/officeDocument/2006/relationships/image" Target="../media/image13.emf"/></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8.png"/><Relationship Id="rId1" Type="http://schemas.openxmlformats.org/officeDocument/2006/relationships/slideMaster" Target="../slideMasters/slideMaster8.xml"/><Relationship Id="rId4" Type="http://schemas.openxmlformats.org/officeDocument/2006/relationships/image" Target="../media/image13.emf"/></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8.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Master" Target="../slideMasters/slideMaster8.xml"/><Relationship Id="rId5" Type="http://schemas.openxmlformats.org/officeDocument/2006/relationships/image" Target="../media/image15.svg"/><Relationship Id="rId4" Type="http://schemas.openxmlformats.org/officeDocument/2006/relationships/image" Target="../media/image14.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8.xml"/><Relationship Id="rId4" Type="http://schemas.openxmlformats.org/officeDocument/2006/relationships/image" Target="../media/image13.emf"/></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8" Type="http://schemas.openxmlformats.org/officeDocument/2006/relationships/image" Target="../media/image35.emf"/><Relationship Id="rId13" Type="http://schemas.openxmlformats.org/officeDocument/2006/relationships/image" Target="../media/image2.emf"/><Relationship Id="rId3" Type="http://schemas.openxmlformats.org/officeDocument/2006/relationships/image" Target="../media/image5.emf"/><Relationship Id="rId7" Type="http://schemas.openxmlformats.org/officeDocument/2006/relationships/image" Target="../media/image34.emf"/><Relationship Id="rId12" Type="http://schemas.openxmlformats.org/officeDocument/2006/relationships/image" Target="../media/image39.emf"/><Relationship Id="rId2" Type="http://schemas.openxmlformats.org/officeDocument/2006/relationships/slideMaster" Target="../slideMasters/slideMaster8.xml"/><Relationship Id="rId16" Type="http://schemas.openxmlformats.org/officeDocument/2006/relationships/image" Target="../media/image42.png"/><Relationship Id="rId1" Type="http://schemas.openxmlformats.org/officeDocument/2006/relationships/tags" Target="../tags/tag10.xml"/><Relationship Id="rId6" Type="http://schemas.openxmlformats.org/officeDocument/2006/relationships/image" Target="../media/image33.emf"/><Relationship Id="rId11" Type="http://schemas.openxmlformats.org/officeDocument/2006/relationships/image" Target="../media/image38.emf"/><Relationship Id="rId5" Type="http://schemas.openxmlformats.org/officeDocument/2006/relationships/image" Target="../media/image32.png"/><Relationship Id="rId15" Type="http://schemas.openxmlformats.org/officeDocument/2006/relationships/image" Target="../media/image41.tiff"/><Relationship Id="rId10" Type="http://schemas.openxmlformats.org/officeDocument/2006/relationships/image" Target="../media/image37.emf"/><Relationship Id="rId4" Type="http://schemas.openxmlformats.org/officeDocument/2006/relationships/image" Target="../media/image13.emf"/><Relationship Id="rId9" Type="http://schemas.openxmlformats.org/officeDocument/2006/relationships/image" Target="../media/image36.emf"/><Relationship Id="rId14" Type="http://schemas.openxmlformats.org/officeDocument/2006/relationships/image" Target="../media/image40.jpeg"/></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44.tiff"/><Relationship Id="rId7" Type="http://schemas.openxmlformats.org/officeDocument/2006/relationships/image" Target="../media/image46.tiff"/><Relationship Id="rId2" Type="http://schemas.openxmlformats.org/officeDocument/2006/relationships/image" Target="../media/image43.png"/><Relationship Id="rId1" Type="http://schemas.openxmlformats.org/officeDocument/2006/relationships/slideMaster" Target="../slideMasters/slideMaster8.xml"/><Relationship Id="rId6" Type="http://schemas.openxmlformats.org/officeDocument/2006/relationships/image" Target="../media/image45.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4.png"/><Relationship Id="rId2" Type="http://schemas.openxmlformats.org/officeDocument/2006/relationships/image" Target="../media/image47.png"/><Relationship Id="rId1" Type="http://schemas.openxmlformats.org/officeDocument/2006/relationships/slideMaster" Target="../slideMasters/slideMaster8.xml"/><Relationship Id="rId6" Type="http://schemas.openxmlformats.org/officeDocument/2006/relationships/image" Target="../media/image50.jpeg"/><Relationship Id="rId5" Type="http://schemas.openxmlformats.org/officeDocument/2006/relationships/image" Target="cid:image003.jpg@01CF6DFE.8D73A1C0" TargetMode="External"/><Relationship Id="rId4" Type="http://schemas.openxmlformats.org/officeDocument/2006/relationships/image" Target="../media/image49.jpeg"/></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9.xml"/><Relationship Id="rId5" Type="http://schemas.openxmlformats.org/officeDocument/2006/relationships/image" Target="../media/image62.svg"/><Relationship Id="rId4" Type="http://schemas.openxmlformats.org/officeDocument/2006/relationships/image" Target="../media/image22.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png"/><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8" Type="http://schemas.openxmlformats.org/officeDocument/2006/relationships/tags" Target="../tags/tag18.xml"/><Relationship Id="rId13" Type="http://schemas.openxmlformats.org/officeDocument/2006/relationships/image" Target="../media/image33.emf"/><Relationship Id="rId18" Type="http://schemas.openxmlformats.org/officeDocument/2006/relationships/image" Target="../media/image38.emf"/><Relationship Id="rId3" Type="http://schemas.openxmlformats.org/officeDocument/2006/relationships/tags" Target="../tags/tag13.xml"/><Relationship Id="rId21" Type="http://schemas.openxmlformats.org/officeDocument/2006/relationships/image" Target="../media/image51.jpeg"/><Relationship Id="rId7" Type="http://schemas.openxmlformats.org/officeDocument/2006/relationships/tags" Target="../tags/tag17.xml"/><Relationship Id="rId12" Type="http://schemas.openxmlformats.org/officeDocument/2006/relationships/image" Target="../media/image4.png"/><Relationship Id="rId17" Type="http://schemas.openxmlformats.org/officeDocument/2006/relationships/image" Target="../media/image37.emf"/><Relationship Id="rId2" Type="http://schemas.openxmlformats.org/officeDocument/2006/relationships/tags" Target="../tags/tag12.xml"/><Relationship Id="rId16" Type="http://schemas.openxmlformats.org/officeDocument/2006/relationships/image" Target="../media/image36.emf"/><Relationship Id="rId20" Type="http://schemas.openxmlformats.org/officeDocument/2006/relationships/image" Target="../media/image2.emf"/><Relationship Id="rId1" Type="http://schemas.openxmlformats.org/officeDocument/2006/relationships/tags" Target="../tags/tag11.xml"/><Relationship Id="rId6" Type="http://schemas.openxmlformats.org/officeDocument/2006/relationships/tags" Target="../tags/tag16.xml"/><Relationship Id="rId11" Type="http://schemas.openxmlformats.org/officeDocument/2006/relationships/image" Target="../media/image13.emf"/><Relationship Id="rId5" Type="http://schemas.openxmlformats.org/officeDocument/2006/relationships/tags" Target="../tags/tag15.xml"/><Relationship Id="rId15" Type="http://schemas.openxmlformats.org/officeDocument/2006/relationships/image" Target="../media/image35.emf"/><Relationship Id="rId10" Type="http://schemas.openxmlformats.org/officeDocument/2006/relationships/image" Target="../media/image5.emf"/><Relationship Id="rId19" Type="http://schemas.openxmlformats.org/officeDocument/2006/relationships/image" Target="../media/image39.emf"/><Relationship Id="rId4" Type="http://schemas.openxmlformats.org/officeDocument/2006/relationships/tags" Target="../tags/tag14.xml"/><Relationship Id="rId9" Type="http://schemas.openxmlformats.org/officeDocument/2006/relationships/slideMaster" Target="../slideMasters/slideMaster11.xml"/><Relationship Id="rId14" Type="http://schemas.openxmlformats.org/officeDocument/2006/relationships/image" Target="../media/image34.emf"/></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44.tiff"/><Relationship Id="rId2" Type="http://schemas.openxmlformats.org/officeDocument/2006/relationships/image" Target="../media/image43.png"/><Relationship Id="rId1" Type="http://schemas.openxmlformats.org/officeDocument/2006/relationships/slideMaster" Target="../slideMasters/slideMaster11.xml"/><Relationship Id="rId6" Type="http://schemas.openxmlformats.org/officeDocument/2006/relationships/image" Target="../media/image63.png"/><Relationship Id="rId5" Type="http://schemas.openxmlformats.org/officeDocument/2006/relationships/image" Target="../media/image5.emf"/><Relationship Id="rId4" Type="http://schemas.openxmlformats.org/officeDocument/2006/relationships/image" Target="../media/image13.emf"/></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4.png"/><Relationship Id="rId1" Type="http://schemas.openxmlformats.org/officeDocument/2006/relationships/slideMaster" Target="../slideMasters/slideMaster11.xml"/><Relationship Id="rId5" Type="http://schemas.openxmlformats.org/officeDocument/2006/relationships/image" Target="../media/image13.emf"/><Relationship Id="rId4" Type="http://schemas.openxmlformats.org/officeDocument/2006/relationships/image" Target="../media/image5.emf"/></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13.emf"/></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2.xml"/><Relationship Id="rId5" Type="http://schemas.openxmlformats.org/officeDocument/2006/relationships/image" Target="../media/image24.jpeg"/><Relationship Id="rId4" Type="http://schemas.openxmlformats.org/officeDocument/2006/relationships/image" Target="../media/image13.emf"/></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emf"/></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2.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13.emf"/></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6.xml"/><Relationship Id="rId1" Type="http://schemas.openxmlformats.org/officeDocument/2006/relationships/tags" Target="../tags/tag4.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emf"/><Relationship Id="rId9" Type="http://schemas.openxmlformats.org/officeDocument/2006/relationships/image" Target="../media/image7.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6.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21.png"/><Relationship Id="rId1" Type="http://schemas.openxmlformats.org/officeDocument/2006/relationships/slideMaster" Target="../slideMasters/slideMaster6.xml"/><Relationship Id="rId5" Type="http://schemas.openxmlformats.org/officeDocument/2006/relationships/image" Target="../media/image23.svg"/><Relationship Id="rId4" Type="http://schemas.openxmlformats.org/officeDocument/2006/relationships/image" Target="../media/image22.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3ABABEC8-F7A4-2BC5-0389-76BE78AF1D47}"/>
              </a:ext>
            </a:extLst>
          </p:cNvPr>
          <p:cNvPicPr>
            <a:picLocks noChangeAspect="1"/>
          </p:cNvPicPr>
          <p:nvPr userDrawn="1"/>
        </p:nvPicPr>
        <p:blipFill>
          <a:blip r:embed="rId3"/>
          <a:stretch>
            <a:fillRect/>
          </a:stretch>
        </p:blipFill>
        <p:spPr>
          <a:xfrm>
            <a:off x="726649" y="1243846"/>
            <a:ext cx="11388315" cy="4852837"/>
          </a:xfrm>
          <a:prstGeom prst="rect">
            <a:avLst/>
          </a:prstGeom>
        </p:spPr>
      </p:pic>
      <p:sp>
        <p:nvSpPr>
          <p:cNvPr id="8" name="Obdélník 7">
            <a:extLst>
              <a:ext uri="{FF2B5EF4-FFF2-40B4-BE49-F238E27FC236}">
                <a16:creationId xmlns:a16="http://schemas.microsoft.com/office/drawing/2014/main" id="{86E319E4-DB43-4786-B406-1BC6DF9F76D3}"/>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Obdélník 8">
            <a:extLst>
              <a:ext uri="{FF2B5EF4-FFF2-40B4-BE49-F238E27FC236}">
                <a16:creationId xmlns:a16="http://schemas.microsoft.com/office/drawing/2014/main" id="{86429ADE-79A8-80A2-0A21-62D5CA7EB14F}"/>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1" name="Volný tvar 6">
            <a:extLst>
              <a:ext uri="{FF2B5EF4-FFF2-40B4-BE49-F238E27FC236}">
                <a16:creationId xmlns:a16="http://schemas.microsoft.com/office/drawing/2014/main" id="{001B4B07-6973-6318-87D0-6F65394D6BC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7">
            <a:extLst>
              <a:ext uri="{FF2B5EF4-FFF2-40B4-BE49-F238E27FC236}">
                <a16:creationId xmlns:a16="http://schemas.microsoft.com/office/drawing/2014/main" id="{33232905-C3F9-C9DC-E4E3-7A0927B5B60D}"/>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8537842D-6553-3B53-473C-0A971C73073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94B48AC2-8E9E-1661-19DB-4F6FB79507F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Volný tvar 6">
            <a:extLst>
              <a:ext uri="{FF2B5EF4-FFF2-40B4-BE49-F238E27FC236}">
                <a16:creationId xmlns:a16="http://schemas.microsoft.com/office/drawing/2014/main" id="{048B30B4-3D22-A0CD-C4A5-7283E1C4C187}"/>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7F99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Volný tvar 18">
            <a:extLst>
              <a:ext uri="{FF2B5EF4-FFF2-40B4-BE49-F238E27FC236}">
                <a16:creationId xmlns:a16="http://schemas.microsoft.com/office/drawing/2014/main" id="{3B3CFB7B-900B-A403-5FE7-6794057A041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D719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0" name="Volný tvar 19">
            <a:extLst>
              <a:ext uri="{FF2B5EF4-FFF2-40B4-BE49-F238E27FC236}">
                <a16:creationId xmlns:a16="http://schemas.microsoft.com/office/drawing/2014/main" id="{E4416C8E-1447-7170-6C52-F1672253969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4" name="Picture 24">
            <a:extLst>
              <a:ext uri="{FF2B5EF4-FFF2-40B4-BE49-F238E27FC236}">
                <a16:creationId xmlns:a16="http://schemas.microsoft.com/office/drawing/2014/main" id="{272677AC-4BFF-3A75-192A-D01FBCEE6C78}"/>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Obrázek 24">
            <a:extLst>
              <a:ext uri="{FF2B5EF4-FFF2-40B4-BE49-F238E27FC236}">
                <a16:creationId xmlns:a16="http://schemas.microsoft.com/office/drawing/2014/main" id="{8F6FF6E5-B349-C8CC-8601-835CA2CB5E1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8" name="Logo Zdravi 2030" descr="Obsah obrázku objekt&#10;&#10;Popis byl vytvořen automaticky">
            <a:extLst>
              <a:ext uri="{FF2B5EF4-FFF2-40B4-BE49-F238E27FC236}">
                <a16:creationId xmlns:a16="http://schemas.microsoft.com/office/drawing/2014/main" id="{EE44BCC4-A057-0C26-F4F8-1F6023EB868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
        <p:nvSpPr>
          <p:cNvPr id="6" name="Zástupný symbol pro číslo snímku 5">
            <a:extLst>
              <a:ext uri="{FF2B5EF4-FFF2-40B4-BE49-F238E27FC236}">
                <a16:creationId xmlns:a16="http://schemas.microsoft.com/office/drawing/2014/main" id="{189E308E-355F-F5DD-1923-B0C42026BC38}"/>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31" name="Obrázek 30">
            <a:extLst>
              <a:ext uri="{FF2B5EF4-FFF2-40B4-BE49-F238E27FC236}">
                <a16:creationId xmlns:a16="http://schemas.microsoft.com/office/drawing/2014/main" id="{84802CCD-0071-6A21-651E-A913FA1D763D}"/>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9374" y="6211890"/>
            <a:ext cx="3741533" cy="322112"/>
          </a:xfrm>
          <a:prstGeom prst="rect">
            <a:avLst/>
          </a:prstGeom>
        </p:spPr>
      </p:pic>
      <p:sp>
        <p:nvSpPr>
          <p:cNvPr id="15" name="Obdélník 14">
            <a:extLst>
              <a:ext uri="{FF2B5EF4-FFF2-40B4-BE49-F238E27FC236}">
                <a16:creationId xmlns:a16="http://schemas.microsoft.com/office/drawing/2014/main" id="{09468479-8C98-05C8-6BEF-C4B46A62FBEA}"/>
              </a:ext>
            </a:extLst>
          </p:cNvPr>
          <p:cNvSpPr/>
          <p:nvPr userDrawn="1"/>
        </p:nvSpPr>
        <p:spPr>
          <a:xfrm>
            <a:off x="0" y="5879932"/>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8" name="Volný tvar 17">
            <a:extLst>
              <a:ext uri="{FF2B5EF4-FFF2-40B4-BE49-F238E27FC236}">
                <a16:creationId xmlns:a16="http://schemas.microsoft.com/office/drawing/2014/main" id="{18F4AB48-7448-E429-0292-4E8A627436E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7" name="Obrázek 26">
            <a:extLst>
              <a:ext uri="{FF2B5EF4-FFF2-40B4-BE49-F238E27FC236}">
                <a16:creationId xmlns:a16="http://schemas.microsoft.com/office/drawing/2014/main" id="{19C7A8BA-8034-9EEE-240D-ABFF30235D69}"/>
              </a:ext>
            </a:extLst>
          </p:cNvPr>
          <p:cNvPicPr>
            <a:picLocks noChangeAspect="1"/>
          </p:cNvPicPr>
          <p:nvPr userDrawn="1"/>
        </p:nvPicPr>
        <p:blipFill>
          <a:blip r:embed="rId8"/>
          <a:stretch>
            <a:fillRect/>
          </a:stretch>
        </p:blipFill>
        <p:spPr>
          <a:xfrm>
            <a:off x="8823626" y="4199123"/>
            <a:ext cx="3200677" cy="2499577"/>
          </a:xfrm>
          <a:prstGeom prst="rect">
            <a:avLst/>
          </a:prstGeom>
        </p:spPr>
      </p:pic>
      <p:pic>
        <p:nvPicPr>
          <p:cNvPr id="2" name="Grafický objekt 4">
            <a:extLst>
              <a:ext uri="{FF2B5EF4-FFF2-40B4-BE49-F238E27FC236}">
                <a16:creationId xmlns:a16="http://schemas.microsoft.com/office/drawing/2014/main" id="{CA649EB7-9EBB-E9B7-583B-8327BF3F992C}"/>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564876" y="6205437"/>
            <a:ext cx="4390283" cy="396000"/>
          </a:xfrm>
          <a:prstGeom prst="rect">
            <a:avLst/>
          </a:prstGeom>
        </p:spPr>
      </p:pic>
      <p:pic>
        <p:nvPicPr>
          <p:cNvPr id="4" name="Grafický objekt 3">
            <a:extLst>
              <a:ext uri="{FF2B5EF4-FFF2-40B4-BE49-F238E27FC236}">
                <a16:creationId xmlns:a16="http://schemas.microsoft.com/office/drawing/2014/main" id="{C0C1CCEC-D5EC-CF00-E015-18637C5C09B5}"/>
              </a:ext>
            </a:extLst>
          </p:cNvPr>
          <p:cNvPicPr>
            <a:picLocks noChangeAspect="1"/>
          </p:cNvPicPr>
          <p:nvPr userDrawn="1"/>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8249" y="1704109"/>
            <a:ext cx="3213275" cy="828164"/>
          </a:xfrm>
          <a:prstGeom prst="rect">
            <a:avLst/>
          </a:prstGeom>
        </p:spPr>
      </p:pic>
      <p:pic>
        <p:nvPicPr>
          <p:cNvPr id="5" name="Obrázek 5">
            <a:extLst>
              <a:ext uri="{FF2B5EF4-FFF2-40B4-BE49-F238E27FC236}">
                <a16:creationId xmlns:a16="http://schemas.microsoft.com/office/drawing/2014/main" id="{1BCCE49E-7062-A29D-EB7F-C1601CD33D5F}"/>
              </a:ext>
            </a:extLst>
          </p:cNvPr>
          <p:cNvPicPr>
            <a:picLocks noChangeAspect="1"/>
          </p:cNvPicPr>
          <p:nvPr userDrawn="1"/>
        </p:nvPicPr>
        <p:blipFill>
          <a:blip r:embed="rId13">
            <a:extLst>
              <a:ext uri="{28A0092B-C50C-407E-A947-70E740481C1C}">
                <a14:useLocalDpi xmlns:a14="http://schemas.microsoft.com/office/drawing/2010/main" val="0"/>
              </a:ext>
            </a:extLst>
          </a:blip>
          <a:srcRect/>
          <a:stretch/>
        </p:blipFill>
        <p:spPr>
          <a:xfrm>
            <a:off x="283376" y="2575411"/>
            <a:ext cx="1607376" cy="649612"/>
          </a:xfrm>
          <a:prstGeom prst="rect">
            <a:avLst/>
          </a:prstGeom>
        </p:spPr>
      </p:pic>
    </p:spTree>
    <p:extLst>
      <p:ext uri="{BB962C8B-B14F-4D97-AF65-F5344CB8AC3E}">
        <p14:creationId xmlns:p14="http://schemas.microsoft.com/office/powerpoint/2010/main" val="4631592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64473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0_Nadpis a obsah">
    <p:spTree>
      <p:nvGrpSpPr>
        <p:cNvPr id="1" name=""/>
        <p:cNvGrpSpPr/>
        <p:nvPr/>
      </p:nvGrpSpPr>
      <p:grpSpPr>
        <a:xfrm>
          <a:off x="0" y="0"/>
          <a:ext cx="0" cy="0"/>
          <a:chOff x="0" y="0"/>
          <a:chExt cx="0" cy="0"/>
        </a:xfrm>
      </p:grpSpPr>
      <p:sp>
        <p:nvSpPr>
          <p:cNvPr id="7" name="Volný tvar 6">
            <a:extLst>
              <a:ext uri="{FF2B5EF4-FFF2-40B4-BE49-F238E27FC236}">
                <a16:creationId xmlns:a16="http://schemas.microsoft.com/office/drawing/2014/main" id="{33905621-221A-4D2B-8220-E4076A120BD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437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7">
            <a:extLst>
              <a:ext uri="{FF2B5EF4-FFF2-40B4-BE49-F238E27FC236}">
                <a16:creationId xmlns:a16="http://schemas.microsoft.com/office/drawing/2014/main" id="{CBD59BF0-156D-4F3D-B5BB-1A11FA1D8BC5}"/>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7292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Volný tvar 18">
            <a:extLst>
              <a:ext uri="{FF2B5EF4-FFF2-40B4-BE49-F238E27FC236}">
                <a16:creationId xmlns:a16="http://schemas.microsoft.com/office/drawing/2014/main" id="{FC103EDD-CF0E-4187-8A63-8A192374511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 name="Volný tvar 19">
            <a:extLst>
              <a:ext uri="{FF2B5EF4-FFF2-40B4-BE49-F238E27FC236}">
                <a16:creationId xmlns:a16="http://schemas.microsoft.com/office/drawing/2014/main" id="{2B469BE3-65BC-494E-880C-943A184DBD66}"/>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7292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A11AB8C8-DCF8-418F-81E0-44375B3F213E}"/>
              </a:ext>
            </a:extLst>
          </p:cNvPr>
          <p:cNvSpPr>
            <a:spLocks noGrp="1"/>
          </p:cNvSpPr>
          <p:nvPr>
            <p:ph type="title" hasCustomPrompt="1"/>
          </p:nvPr>
        </p:nvSpPr>
        <p:spPr>
          <a:xfrm>
            <a:off x="354226" y="510746"/>
            <a:ext cx="11442357" cy="535460"/>
          </a:xfrm>
        </p:spPr>
        <p:txBody>
          <a:bodyPr>
            <a:normAutofit/>
          </a:bodyPr>
          <a:lstStyle>
            <a:lvl1pPr>
              <a:defRPr sz="3200">
                <a:solidFill>
                  <a:srgbClr val="14377B"/>
                </a:solidFill>
              </a:defRPr>
            </a:lvl1pPr>
          </a:lstStyle>
          <a:p>
            <a:r>
              <a:rPr lang="cs-CZ"/>
              <a:t>KLIKNUTÍM LZE UPRAVIT STYL.</a:t>
            </a:r>
          </a:p>
        </p:txBody>
      </p:sp>
      <p:pic>
        <p:nvPicPr>
          <p:cNvPr id="3" name="Logo Zdravi 2030" descr="Obsah obrázku objekt&#10;&#10;Popis byl vytvořen automaticky">
            <a:extLst>
              <a:ext uri="{FF2B5EF4-FFF2-40B4-BE49-F238E27FC236}">
                <a16:creationId xmlns:a16="http://schemas.microsoft.com/office/drawing/2014/main" id="{EB521C24-9B3E-048A-AAAB-8C5C0295CE5E}"/>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272815"/>
            <a:ext cx="778907" cy="303178"/>
          </a:xfrm>
          <a:prstGeom prst="rect">
            <a:avLst/>
          </a:prstGeom>
        </p:spPr>
      </p:pic>
      <p:pic>
        <p:nvPicPr>
          <p:cNvPr id="4" name="Logo MZ CR">
            <a:extLst>
              <a:ext uri="{FF2B5EF4-FFF2-40B4-BE49-F238E27FC236}">
                <a16:creationId xmlns:a16="http://schemas.microsoft.com/office/drawing/2014/main" id="{0215B002-45FD-E9F6-8F33-AB7CE35D339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870776" y="6517857"/>
            <a:ext cx="2303581" cy="198318"/>
          </a:xfrm>
          <a:prstGeom prst="rect">
            <a:avLst/>
          </a:prstGeom>
        </p:spPr>
      </p:pic>
      <p:pic>
        <p:nvPicPr>
          <p:cNvPr id="5" name="Logo UZIS">
            <a:extLst>
              <a:ext uri="{FF2B5EF4-FFF2-40B4-BE49-F238E27FC236}">
                <a16:creationId xmlns:a16="http://schemas.microsoft.com/office/drawing/2014/main" id="{274F7600-53FA-B7EA-8858-EE6682598600}"/>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70511" y="6392175"/>
            <a:ext cx="493475" cy="324000"/>
          </a:xfrm>
          <a:prstGeom prst="rect">
            <a:avLst/>
          </a:prstGeom>
        </p:spPr>
      </p:pic>
      <p:cxnSp>
        <p:nvCxnSpPr>
          <p:cNvPr id="6" name="Přímá spojnice 3">
            <a:extLst>
              <a:ext uri="{FF2B5EF4-FFF2-40B4-BE49-F238E27FC236}">
                <a16:creationId xmlns:a16="http://schemas.microsoft.com/office/drawing/2014/main" id="{B1609912-7C0B-A5BD-C7FE-60457CDCCFEA}"/>
              </a:ext>
            </a:extLst>
          </p:cNvPr>
          <p:cNvCxnSpPr>
            <a:cxnSpLocks/>
          </p:cNvCxnSpPr>
          <p:nvPr userDrawn="1"/>
        </p:nvCxnSpPr>
        <p:spPr>
          <a:xfrm>
            <a:off x="1112575" y="6523200"/>
            <a:ext cx="7560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1" name="Obdélník 14">
            <a:extLst>
              <a:ext uri="{FF2B5EF4-FFF2-40B4-BE49-F238E27FC236}">
                <a16:creationId xmlns:a16="http://schemas.microsoft.com/office/drawing/2014/main" id="{B1E6706E-9CF7-06BA-643E-8DF164EC3EEF}"/>
              </a:ext>
            </a:extLst>
          </p:cNvPr>
          <p:cNvSpPr/>
          <p:nvPr userDrawn="1"/>
        </p:nvSpPr>
        <p:spPr>
          <a:xfrm>
            <a:off x="1483625" y="6539370"/>
            <a:ext cx="6817900" cy="276999"/>
          </a:xfrm>
          <a:prstGeom prst="rect">
            <a:avLst/>
          </a:prstGeom>
        </p:spPr>
        <p:txBody>
          <a:bodyPr wrap="square">
            <a:spAutoFit/>
          </a:bodyPr>
          <a:lstStyle/>
          <a:p>
            <a:pPr algn="ctr"/>
            <a:r>
              <a:rPr lang="cs-CZ" sz="1200" b="1" i="0">
                <a:solidFill>
                  <a:srgbClr val="14377B"/>
                </a:solidFill>
              </a:rPr>
              <a:t>Strategický rámec rozvoje péče o zdraví v České republice do roku 2030: Vakcinace</a:t>
            </a:r>
            <a:endParaRPr lang="en-US" sz="1200" b="1" i="0">
              <a:solidFill>
                <a:srgbClr val="14377B"/>
              </a:solidFill>
            </a:endParaRPr>
          </a:p>
        </p:txBody>
      </p:sp>
    </p:spTree>
    <p:extLst>
      <p:ext uri="{BB962C8B-B14F-4D97-AF65-F5344CB8AC3E}">
        <p14:creationId xmlns:p14="http://schemas.microsoft.com/office/powerpoint/2010/main" val="92064089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1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3" name="TextovéPole 2">
            <a:extLst>
              <a:ext uri="{FF2B5EF4-FFF2-40B4-BE49-F238E27FC236}">
                <a16:creationId xmlns:a16="http://schemas.microsoft.com/office/drawing/2014/main" id="{E7E2D77F-AD74-3C5E-85C7-B2F46B02036A}"/>
              </a:ext>
            </a:extLst>
          </p:cNvPr>
          <p:cNvSpPr txBox="1"/>
          <p:nvPr userDrawn="1"/>
        </p:nvSpPr>
        <p:spPr>
          <a:xfrm>
            <a:off x="1762811" y="6489406"/>
            <a:ext cx="6551629" cy="338554"/>
          </a:xfrm>
          <a:prstGeom prst="rect">
            <a:avLst/>
          </a:prstGeom>
          <a:noFill/>
        </p:spPr>
        <p:txBody>
          <a:bodyPr wrap="square" rtlCol="0">
            <a:spAutoFit/>
          </a:bodyPr>
          <a:lstStyle/>
          <a:p>
            <a:pPr algn="ctr"/>
            <a:r>
              <a:rPr lang="cs-CZ" sz="1600" b="1">
                <a:solidFill>
                  <a:srgbClr val="14377B"/>
                </a:solidFill>
              </a:rPr>
              <a:t>Centrální evidence očkování: stav implementace v analytickém přehledu</a:t>
            </a:r>
          </a:p>
        </p:txBody>
      </p:sp>
    </p:spTree>
    <p:extLst>
      <p:ext uri="{BB962C8B-B14F-4D97-AF65-F5344CB8AC3E}">
        <p14:creationId xmlns:p14="http://schemas.microsoft.com/office/powerpoint/2010/main" val="274298825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Analytics">
    <p:spTree>
      <p:nvGrpSpPr>
        <p:cNvPr id="1" name=""/>
        <p:cNvGrpSpPr/>
        <p:nvPr/>
      </p:nvGrpSpPr>
      <p:grpSpPr>
        <a:xfrm>
          <a:off x="0" y="0"/>
          <a:ext cx="0" cy="0"/>
          <a:chOff x="0" y="0"/>
          <a:chExt cx="0" cy="0"/>
        </a:xfrm>
      </p:grpSpPr>
      <p:sp>
        <p:nvSpPr>
          <p:cNvPr id="4" name="Nadpis 1"/>
          <p:cNvSpPr>
            <a:spLocks noGrp="1"/>
          </p:cNvSpPr>
          <p:nvPr>
            <p:ph type="title" hasCustomPrompt="1"/>
          </p:nvPr>
        </p:nvSpPr>
        <p:spPr>
          <a:xfrm>
            <a:off x="623392" y="116632"/>
            <a:ext cx="10945216" cy="432048"/>
          </a:xfrm>
          <a:prstGeom prst="rect">
            <a:avLst/>
          </a:prstGeom>
        </p:spPr>
        <p:txBody>
          <a:bodyPr anchor="t"/>
          <a:lstStyle>
            <a:lvl1pPr algn="l">
              <a:defRPr sz="2400" b="1">
                <a:solidFill>
                  <a:schemeClr val="accent2"/>
                </a:solidFill>
              </a:defRPr>
            </a:lvl1pPr>
          </a:lstStyle>
          <a:p>
            <a:r>
              <a:rPr lang="cs-CZ"/>
              <a:t>KLIKNUTÍM LZE UPRAVIT STYL.</a:t>
            </a:r>
          </a:p>
        </p:txBody>
      </p:sp>
    </p:spTree>
    <p:extLst>
      <p:ext uri="{BB962C8B-B14F-4D97-AF65-F5344CB8AC3E}">
        <p14:creationId xmlns:p14="http://schemas.microsoft.com/office/powerpoint/2010/main" val="225475693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4557427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4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83134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377354315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9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04336408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779205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17855213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9351568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11978785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28219034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9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7656865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2_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B42F8AF5-7075-4AC9-A51A-F5356238085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D6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88510B0B-2636-4608-8A60-A8C60233490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5A8C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Nadpis 1">
            <a:extLst>
              <a:ext uri="{FF2B5EF4-FFF2-40B4-BE49-F238E27FC236}">
                <a16:creationId xmlns:a16="http://schemas.microsoft.com/office/drawing/2014/main" id="{0885F16E-63B1-4BC6-650E-C21A3BCD5EFA}"/>
              </a:ext>
            </a:extLst>
          </p:cNvPr>
          <p:cNvSpPr>
            <a:spLocks noGrp="1"/>
          </p:cNvSpPr>
          <p:nvPr>
            <p:ph type="title"/>
          </p:nvPr>
        </p:nvSpPr>
        <p:spPr>
          <a:xfrm>
            <a:off x="280800" y="162000"/>
            <a:ext cx="11583186" cy="434637"/>
          </a:xfrm>
        </p:spPr>
        <p:txBody>
          <a:bodyPr anchor="t">
            <a:normAutofit/>
          </a:bodyPr>
          <a:lstStyle>
            <a:lvl1pPr>
              <a:defRPr sz="2600"/>
            </a:lvl1pPr>
          </a:lstStyle>
          <a:p>
            <a:r>
              <a:rPr lang="cs-CZ"/>
              <a:t>Kliknutím lze upravit styl.</a:t>
            </a:r>
          </a:p>
        </p:txBody>
      </p:sp>
    </p:spTree>
    <p:extLst>
      <p:ext uri="{BB962C8B-B14F-4D97-AF65-F5344CB8AC3E}">
        <p14:creationId xmlns:p14="http://schemas.microsoft.com/office/powerpoint/2010/main" val="330887811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a:solidFill>
                  <a:schemeClr val="accent5">
                    <a:lumMod val="50000"/>
                  </a:schemeClr>
                </a:solidFill>
              </a:rPr>
              <a:t>Národní onkologický plán České republiky: epidemiologie nádorů</a:t>
            </a:r>
            <a:endParaRPr lang="en-US" sz="1200" b="1" i="0">
              <a:solidFill>
                <a:schemeClr val="accent5">
                  <a:lumMod val="50000"/>
                </a:schemeClr>
              </a:solidFill>
            </a:endParaRPr>
          </a:p>
        </p:txBody>
      </p:sp>
    </p:spTree>
    <p:extLst>
      <p:ext uri="{BB962C8B-B14F-4D97-AF65-F5344CB8AC3E}">
        <p14:creationId xmlns:p14="http://schemas.microsoft.com/office/powerpoint/2010/main" val="146339692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3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04400234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24.11.2025</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38512721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a:t>KLIKNUTÍM LZE UPRAVIT STYL.</a:t>
            </a:r>
          </a:p>
        </p:txBody>
      </p:sp>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
        <p:nvSpPr>
          <p:cNvPr id="2" name="Obdélník 1"/>
          <p:cNvSpPr/>
          <p:nvPr userDrawn="1"/>
        </p:nvSpPr>
        <p:spPr>
          <a:xfrm>
            <a:off x="4699462" y="6450677"/>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51471555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Prázdný">
    <p:spTree>
      <p:nvGrpSpPr>
        <p:cNvPr id="1" name=""/>
        <p:cNvGrpSpPr/>
        <p:nvPr/>
      </p:nvGrpSpPr>
      <p:grpSpPr>
        <a:xfrm>
          <a:off x="0" y="0"/>
          <a:ext cx="0" cy="0"/>
          <a:chOff x="0" y="0"/>
          <a:chExt cx="0" cy="0"/>
        </a:xfrm>
      </p:grpSpPr>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9"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0"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Tree>
    <p:extLst>
      <p:ext uri="{BB962C8B-B14F-4D97-AF65-F5344CB8AC3E}">
        <p14:creationId xmlns:p14="http://schemas.microsoft.com/office/powerpoint/2010/main" val="79830797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27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95305515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9_Nadpis a obsah">
    <p:spTree>
      <p:nvGrpSpPr>
        <p:cNvPr id="1" name=""/>
        <p:cNvGrpSpPr/>
        <p:nvPr/>
      </p:nvGrpSpPr>
      <p:grpSpPr>
        <a:xfrm>
          <a:off x="0" y="0"/>
          <a:ext cx="0" cy="0"/>
          <a:chOff x="0" y="0"/>
          <a:chExt cx="0" cy="0"/>
        </a:xfrm>
      </p:grpSpPr>
      <p:pic>
        <p:nvPicPr>
          <p:cNvPr id="2" name="Logo Zdravi 2030" descr="Obsah obrázku objekt&#10;&#10;Popis byl vytvořen automaticky">
            <a:extLst>
              <a:ext uri="{FF2B5EF4-FFF2-40B4-BE49-F238E27FC236}">
                <a16:creationId xmlns:a16="http://schemas.microsoft.com/office/drawing/2014/main" id="{B8040E44-5489-454A-CF22-89E9E235B24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3" name="Logo UZIS">
            <a:extLst>
              <a:ext uri="{FF2B5EF4-FFF2-40B4-BE49-F238E27FC236}">
                <a16:creationId xmlns:a16="http://schemas.microsoft.com/office/drawing/2014/main" id="{55DC6064-559D-C7C6-A418-0534501F8FC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4" name="Přímá spojnice 3">
            <a:extLst>
              <a:ext uri="{FF2B5EF4-FFF2-40B4-BE49-F238E27FC236}">
                <a16:creationId xmlns:a16="http://schemas.microsoft.com/office/drawing/2014/main" id="{C90A7BB1-0DAC-5E15-9CF7-42F1A38CC269}"/>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5" name="Obdélník 14">
            <a:extLst>
              <a:ext uri="{FF2B5EF4-FFF2-40B4-BE49-F238E27FC236}">
                <a16:creationId xmlns:a16="http://schemas.microsoft.com/office/drawing/2014/main" id="{29439D7B-F516-198B-D934-FB0BC09399B1}"/>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6" name="Grafický objekt 5">
            <a:extLst>
              <a:ext uri="{FF2B5EF4-FFF2-40B4-BE49-F238E27FC236}">
                <a16:creationId xmlns:a16="http://schemas.microsoft.com/office/drawing/2014/main" id="{E7B65A80-701E-B314-DBB1-B62A95DCC78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7" name="Volný tvar 17">
            <a:extLst>
              <a:ext uri="{FF2B5EF4-FFF2-40B4-BE49-F238E27FC236}">
                <a16:creationId xmlns:a16="http://schemas.microsoft.com/office/drawing/2014/main" id="{A4CB8C3F-66B8-226F-FB07-C851F99655B3}"/>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B5747C42-39B4-C774-E0F3-4C591877B781}"/>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04325832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06590921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Obrázek, nadpis,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5178393" y="365125"/>
            <a:ext cx="6281770" cy="1591757"/>
          </a:xfrm>
        </p:spPr>
        <p:txBody>
          <a:bodyPr>
            <a:normAutofit/>
          </a:bodyPr>
          <a:lstStyle>
            <a:lvl1pPr>
              <a:defRPr sz="2400"/>
            </a:lvl1pPr>
          </a:lstStyle>
          <a:p>
            <a:r>
              <a:rPr lang="cs-CZ"/>
              <a:t>Kliknutím lze upravit styl.</a:t>
            </a:r>
          </a:p>
        </p:txBody>
      </p:sp>
      <p:sp>
        <p:nvSpPr>
          <p:cNvPr id="3" name="Zástupný obsah 2">
            <a:extLst>
              <a:ext uri="{FF2B5EF4-FFF2-40B4-BE49-F238E27FC236}">
                <a16:creationId xmlns:a16="http://schemas.microsoft.com/office/drawing/2014/main" id="{B44F03E9-B7DD-0DB9-BE59-19B95CD65267}"/>
              </a:ext>
            </a:extLst>
          </p:cNvPr>
          <p:cNvSpPr>
            <a:spLocks noGrp="1"/>
          </p:cNvSpPr>
          <p:nvPr>
            <p:ph idx="1"/>
          </p:nvPr>
        </p:nvSpPr>
        <p:spPr>
          <a:xfrm>
            <a:off x="5178392" y="2127183"/>
            <a:ext cx="6281771" cy="3994216"/>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Obdélník 6">
            <a:extLst>
              <a:ext uri="{FF2B5EF4-FFF2-40B4-BE49-F238E27FC236}">
                <a16:creationId xmlns:a16="http://schemas.microsoft.com/office/drawing/2014/main" id="{86EFECB8-37A1-1162-F90E-485C0D94B166}"/>
              </a:ext>
            </a:extLst>
          </p:cNvPr>
          <p:cNvSpPr/>
          <p:nvPr userDrawn="1"/>
        </p:nvSpPr>
        <p:spPr>
          <a:xfrm>
            <a:off x="0" y="-1"/>
            <a:ext cx="6096000" cy="3651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Grafický objekt 8">
            <a:extLst>
              <a:ext uri="{FF2B5EF4-FFF2-40B4-BE49-F238E27FC236}">
                <a16:creationId xmlns:a16="http://schemas.microsoft.com/office/drawing/2014/main" id="{CBBC2331-8763-C5B2-68A1-85820DC30C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31838" y="6273700"/>
            <a:ext cx="2196000" cy="432000"/>
          </a:xfrm>
          <a:prstGeom prst="rect">
            <a:avLst/>
          </a:prstGeom>
        </p:spPr>
      </p:pic>
      <p:sp>
        <p:nvSpPr>
          <p:cNvPr id="10" name="Zástupný symbol obrázku 18">
            <a:extLst>
              <a:ext uri="{FF2B5EF4-FFF2-40B4-BE49-F238E27FC236}">
                <a16:creationId xmlns:a16="http://schemas.microsoft.com/office/drawing/2014/main" id="{64BA727E-C5B8-3E3B-6578-64D5C90C6903}"/>
              </a:ext>
            </a:extLst>
          </p:cNvPr>
          <p:cNvSpPr>
            <a:spLocks noGrp="1"/>
          </p:cNvSpPr>
          <p:nvPr>
            <p:ph type="pic" sz="quarter" idx="11"/>
          </p:nvPr>
        </p:nvSpPr>
        <p:spPr>
          <a:xfrm>
            <a:off x="375703" y="376239"/>
            <a:ext cx="4656087" cy="5753099"/>
          </a:xfrm>
        </p:spPr>
        <p:txBody>
          <a:bodyPr/>
          <a:lstStyle/>
          <a:p>
            <a:endParaRPr lang="cs-CZ"/>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598669" y="6291700"/>
            <a:ext cx="639692" cy="396000"/>
          </a:xfrm>
          <a:prstGeom prst="rect">
            <a:avLst/>
          </a:prstGeom>
        </p:spPr>
      </p:pic>
      <p:grpSp>
        <p:nvGrpSpPr>
          <p:cNvPr id="11" name="Skupina 10">
            <a:extLst>
              <a:ext uri="{FF2B5EF4-FFF2-40B4-BE49-F238E27FC236}">
                <a16:creationId xmlns:a16="http://schemas.microsoft.com/office/drawing/2014/main" id="{A532D302-088E-4471-9A72-7AFB0B86F202}"/>
              </a:ext>
            </a:extLst>
          </p:cNvPr>
          <p:cNvGrpSpPr/>
          <p:nvPr userDrawn="1"/>
        </p:nvGrpSpPr>
        <p:grpSpPr>
          <a:xfrm>
            <a:off x="10376871" y="6144231"/>
            <a:ext cx="1083291" cy="720000"/>
            <a:chOff x="731838" y="6129338"/>
            <a:chExt cx="1083291" cy="720000"/>
          </a:xfrm>
        </p:grpSpPr>
        <p:sp>
          <p:nvSpPr>
            <p:cNvPr id="14" name="Obdélník 13">
              <a:extLst>
                <a:ext uri="{FF2B5EF4-FFF2-40B4-BE49-F238E27FC236}">
                  <a16:creationId xmlns:a16="http://schemas.microsoft.com/office/drawing/2014/main" id="{14B0CAD1-A4B6-4EA1-A166-AA5F970FC7FC}"/>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5" name="Grafický objekt 14">
              <a:extLst>
                <a:ext uri="{FF2B5EF4-FFF2-40B4-BE49-F238E27FC236}">
                  <a16:creationId xmlns:a16="http://schemas.microsoft.com/office/drawing/2014/main" id="{FFFB168F-53EC-4E7F-84B8-5230844CA98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53637" y="6291338"/>
              <a:ext cx="639692" cy="396000"/>
            </a:xfrm>
            <a:prstGeom prst="rect">
              <a:avLst/>
            </a:prstGeom>
          </p:spPr>
        </p:pic>
      </p:grpSp>
    </p:spTree>
    <p:extLst>
      <p:ext uri="{BB962C8B-B14F-4D97-AF65-F5344CB8AC3E}">
        <p14:creationId xmlns:p14="http://schemas.microsoft.com/office/powerpoint/2010/main" val="404954530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32_Nadpis a obsah">
    <p:spTree>
      <p:nvGrpSpPr>
        <p:cNvPr id="1" name=""/>
        <p:cNvGrpSpPr/>
        <p:nvPr/>
      </p:nvGrpSpPr>
      <p:grpSpPr>
        <a:xfrm>
          <a:off x="0" y="0"/>
          <a:ext cx="0" cy="0"/>
          <a:chOff x="0" y="0"/>
          <a:chExt cx="0" cy="0"/>
        </a:xfrm>
      </p:grpSpPr>
      <p:sp>
        <p:nvSpPr>
          <p:cNvPr id="3" name="Zástupný symbol pro obsah 2"/>
          <p:cNvSpPr>
            <a:spLocks noGrp="1"/>
          </p:cNvSpPr>
          <p:nvPr>
            <p:ph idx="1"/>
          </p:nvPr>
        </p:nvSpPr>
        <p:spPr>
          <a:xfrm>
            <a:off x="623392" y="980729"/>
            <a:ext cx="10944000" cy="4824537"/>
          </a:xfrm>
        </p:spPr>
        <p:txBody>
          <a:bodyPr/>
          <a:lstStyle>
            <a:lvl1pPr>
              <a:defRPr b="1">
                <a:solidFill>
                  <a:schemeClr val="tx2"/>
                </a:solidFill>
              </a:defRPr>
            </a:lvl1pPr>
            <a:lvl2pPr>
              <a:defRPr>
                <a:solidFill>
                  <a:schemeClr val="tx1"/>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rgbClr val="DA2B46"/>
                </a:solidFill>
              </a:defRPr>
            </a:lvl1pPr>
          </a:lstStyle>
          <a:p>
            <a:r>
              <a:rPr lang="cs-CZ"/>
              <a:t>KLIKNUTÍM LZE UPRAVIT STYL.</a:t>
            </a:r>
          </a:p>
        </p:txBody>
      </p:sp>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2"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3"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Tree>
    <p:extLst>
      <p:ext uri="{BB962C8B-B14F-4D97-AF65-F5344CB8AC3E}">
        <p14:creationId xmlns:p14="http://schemas.microsoft.com/office/powerpoint/2010/main" val="3662782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2_Pouze nadpis">
    <p:spTree>
      <p:nvGrpSpPr>
        <p:cNvPr id="1" name=""/>
        <p:cNvGrpSpPr/>
        <p:nvPr/>
      </p:nvGrpSpPr>
      <p:grpSpPr>
        <a:xfrm>
          <a:off x="0" y="0"/>
          <a:ext cx="0" cy="0"/>
          <a:chOff x="0" y="0"/>
          <a:chExt cx="0" cy="0"/>
        </a:xfrm>
      </p:grpSpPr>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
        <p:nvSpPr>
          <p:cNvPr id="6"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rgbClr val="DA2B46"/>
                </a:solidFill>
              </a:defRPr>
            </a:lvl1pPr>
          </a:lstStyle>
          <a:p>
            <a:r>
              <a:rPr lang="cs-CZ"/>
              <a:t>KLIKNUTÍM LZE UPRAVIT STYL.</a:t>
            </a:r>
          </a:p>
        </p:txBody>
      </p:sp>
    </p:spTree>
    <p:extLst>
      <p:ext uri="{BB962C8B-B14F-4D97-AF65-F5344CB8AC3E}">
        <p14:creationId xmlns:p14="http://schemas.microsoft.com/office/powerpoint/2010/main" val="67510588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a:t>
            </a:r>
            <a:r>
              <a:rPr lang="cs-CZ" sz="1200" b="1" i="0" baseline="0">
                <a:solidFill>
                  <a:schemeClr val="accent5">
                    <a:lumMod val="50000"/>
                  </a:schemeClr>
                </a:solidFill>
              </a:rPr>
              <a:t>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58765940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Obrázek 5">
            <a:extLst>
              <a:ext uri="{FF2B5EF4-FFF2-40B4-BE49-F238E27FC236}">
                <a16:creationId xmlns:a16="http://schemas.microsoft.com/office/drawing/2014/main" id="{9489919B-3903-4B1A-927E-76C809645CD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5968" t="27809" r="14699" b="26857"/>
          <a:stretch/>
        </p:blipFill>
        <p:spPr>
          <a:xfrm>
            <a:off x="11139522" y="240669"/>
            <a:ext cx="720000" cy="470769"/>
          </a:xfrm>
          <a:prstGeom prst="rect">
            <a:avLst/>
          </a:prstGeom>
        </p:spPr>
      </p:pic>
    </p:spTree>
    <p:extLst>
      <p:ext uri="{BB962C8B-B14F-4D97-AF65-F5344CB8AC3E}">
        <p14:creationId xmlns:p14="http://schemas.microsoft.com/office/powerpoint/2010/main" val="369642363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hq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a:t>KLIKNUTÍM LZE UPRAVIT STYL.</a:t>
            </a:r>
          </a:p>
        </p:txBody>
      </p:sp>
      <p:sp>
        <p:nvSpPr>
          <p:cNvPr id="25" name="Ovál 24">
            <a:extLst>
              <a:ext uri="{FF2B5EF4-FFF2-40B4-BE49-F238E27FC236}">
                <a16:creationId xmlns:a16="http://schemas.microsoft.com/office/drawing/2014/main" id="{85608C8C-A5BF-494B-B98F-BF26C3344570}"/>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vál 25">
            <a:extLst>
              <a:ext uri="{FF2B5EF4-FFF2-40B4-BE49-F238E27FC236}">
                <a16:creationId xmlns:a16="http://schemas.microsoft.com/office/drawing/2014/main" id="{BC455C05-C912-4CF2-99E8-833FCA3CA9A3}"/>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31" name="Obrázek 30">
            <a:extLst>
              <a:ext uri="{FF2B5EF4-FFF2-40B4-BE49-F238E27FC236}">
                <a16:creationId xmlns:a16="http://schemas.microsoft.com/office/drawing/2014/main" id="{52D3FA4A-F313-44EC-A428-F726D29B81B7}"/>
              </a:ext>
            </a:extLst>
          </p:cNvPr>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8262349" y="959018"/>
            <a:ext cx="1488101" cy="1080094"/>
          </a:xfrm>
          <a:prstGeom prst="rect">
            <a:avLst/>
          </a:prstGeom>
        </p:spPr>
      </p:pic>
      <p:pic>
        <p:nvPicPr>
          <p:cNvPr id="32" name="Obrázek 31">
            <a:extLst>
              <a:ext uri="{FF2B5EF4-FFF2-40B4-BE49-F238E27FC236}">
                <a16:creationId xmlns:a16="http://schemas.microsoft.com/office/drawing/2014/main" id="{25E82C8A-A0F8-49B9-A6F5-5CC95232A241}"/>
              </a:ext>
            </a:extLst>
          </p:cNvPr>
          <p:cNvPicPr>
            <a:picLocks noChangeAspect="1"/>
          </p:cNvPicPr>
          <p:nvPr userDrawn="1"/>
        </p:nvPicPr>
        <p:blipFill rotWithShape="1">
          <a:blip r:embed="rId16" cstate="hqprint">
            <a:extLst>
              <a:ext uri="{28A0092B-C50C-407E-A947-70E740481C1C}">
                <a14:useLocalDpi xmlns:a14="http://schemas.microsoft.com/office/drawing/2010/main" val="0"/>
              </a:ext>
            </a:extLst>
          </a:blip>
          <a:srcRect l="14507" t="23116" r="13670" b="26189"/>
          <a:stretch/>
        </p:blipFill>
        <p:spPr>
          <a:xfrm>
            <a:off x="4784490" y="6141632"/>
            <a:ext cx="1830089" cy="582468"/>
          </a:xfrm>
          <a:prstGeom prst="rect">
            <a:avLst/>
          </a:prstGeom>
        </p:spPr>
      </p:pic>
    </p:spTree>
    <p:extLst>
      <p:ext uri="{BB962C8B-B14F-4D97-AF65-F5344CB8AC3E}">
        <p14:creationId xmlns:p14="http://schemas.microsoft.com/office/powerpoint/2010/main" val="3157107086"/>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sp>
        <p:nvSpPr>
          <p:cNvPr id="5" name="Rovnoramenný trojúhelník 4">
            <a:extLst>
              <a:ext uri="{FF2B5EF4-FFF2-40B4-BE49-F238E27FC236}">
                <a16:creationId xmlns:a16="http://schemas.microsoft.com/office/drawing/2014/main" id="{7CAA4C88-F276-4D85-BC5A-855142C9A879}"/>
              </a:ext>
            </a:extLst>
          </p:cNvPr>
          <p:cNvSpPr/>
          <p:nvPr userDrawn="1"/>
        </p:nvSpPr>
        <p:spPr>
          <a:xfrm rot="1106797">
            <a:off x="9886179" y="3906438"/>
            <a:ext cx="925689" cy="1307747"/>
          </a:xfrm>
          <a:prstGeom prst="triangle">
            <a:avLst>
              <a:gd name="adj" fmla="val 54766"/>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Obrázek 18">
            <a:extLst>
              <a:ext uri="{FF2B5EF4-FFF2-40B4-BE49-F238E27FC236}">
                <a16:creationId xmlns:a16="http://schemas.microsoft.com/office/drawing/2014/main" id="{286DC835-101F-496F-A2E7-81BCF906197A}"/>
              </a:ext>
            </a:extLst>
          </p:cNvPr>
          <p:cNvPicPr>
            <a:picLocks noChangeAspect="1"/>
          </p:cNvPicPr>
          <p:nvPr userDrawn="1"/>
        </p:nvPicPr>
        <p:blipFill rotWithShape="1">
          <a:blip r:embed="rId6" cstate="hqprint">
            <a:extLst>
              <a:ext uri="{28A0092B-C50C-407E-A947-70E740481C1C}">
                <a14:useLocalDpi xmlns:a14="http://schemas.microsoft.com/office/drawing/2010/main" val="0"/>
              </a:ext>
            </a:extLst>
          </a:blip>
          <a:srcRect l="14507" t="23116" r="13670" b="26189"/>
          <a:stretch/>
        </p:blipFill>
        <p:spPr>
          <a:xfrm>
            <a:off x="10518756" y="130979"/>
            <a:ext cx="1437527" cy="457526"/>
          </a:xfrm>
          <a:prstGeom prst="rect">
            <a:avLst/>
          </a:prstGeom>
        </p:spPr>
      </p:pic>
      <p:grpSp>
        <p:nvGrpSpPr>
          <p:cNvPr id="20" name="Skupina 19">
            <a:extLst>
              <a:ext uri="{FF2B5EF4-FFF2-40B4-BE49-F238E27FC236}">
                <a16:creationId xmlns:a16="http://schemas.microsoft.com/office/drawing/2014/main" id="{387B461A-7DF4-4E69-95E7-D2F04E783964}"/>
              </a:ext>
            </a:extLst>
          </p:cNvPr>
          <p:cNvGrpSpPr/>
          <p:nvPr userDrawn="1"/>
        </p:nvGrpSpPr>
        <p:grpSpPr>
          <a:xfrm>
            <a:off x="9573906" y="4835335"/>
            <a:ext cx="1029600" cy="1029600"/>
            <a:chOff x="8139289" y="752121"/>
            <a:chExt cx="1747911" cy="1747911"/>
          </a:xfrm>
        </p:grpSpPr>
        <p:sp>
          <p:nvSpPr>
            <p:cNvPr id="21" name="Ovál 20">
              <a:extLst>
                <a:ext uri="{FF2B5EF4-FFF2-40B4-BE49-F238E27FC236}">
                  <a16:creationId xmlns:a16="http://schemas.microsoft.com/office/drawing/2014/main" id="{33E5D6CF-8D1A-43EC-81AF-C6B441D1F047}"/>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vál 21">
              <a:extLst>
                <a:ext uri="{FF2B5EF4-FFF2-40B4-BE49-F238E27FC236}">
                  <a16:creationId xmlns:a16="http://schemas.microsoft.com/office/drawing/2014/main" id="{6B3AB9E4-4018-4B9C-83F2-E7A4A6F66B6B}"/>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3" name="Obrázek 22">
              <a:extLst>
                <a:ext uri="{FF2B5EF4-FFF2-40B4-BE49-F238E27FC236}">
                  <a16:creationId xmlns:a16="http://schemas.microsoft.com/office/drawing/2014/main" id="{4201897D-1EE6-4E94-A2F8-337C7B070367}"/>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8262349" y="959018"/>
              <a:ext cx="1488101" cy="1080094"/>
            </a:xfrm>
            <a:prstGeom prst="rect">
              <a:avLst/>
            </a:prstGeom>
          </p:spPr>
        </p:pic>
      </p:grpSp>
    </p:spTree>
    <p:extLst>
      <p:ext uri="{BB962C8B-B14F-4D97-AF65-F5344CB8AC3E}">
        <p14:creationId xmlns:p14="http://schemas.microsoft.com/office/powerpoint/2010/main" val="3045599779"/>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3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a:solidFill>
                  <a:schemeClr val="bg1"/>
                </a:solidFill>
              </a:rPr>
              <a:t>Analytické studie programu Zdraví 2030: </a:t>
            </a:r>
            <a:r>
              <a:rPr lang="cs-CZ" sz="3400" b="1">
                <a:solidFill>
                  <a:schemeClr val="bg1"/>
                </a:solidFill>
              </a:rPr>
              <a:t>Kapacity a aktivita PLDD </a:t>
            </a:r>
          </a:p>
          <a:p>
            <a:pPr algn="l"/>
            <a:r>
              <a:rPr lang="cs-CZ" sz="3400" b="1">
                <a:solidFill>
                  <a:schemeClr val="bg1"/>
                </a:solidFill>
              </a:rPr>
              <a:t>a pediatrie</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370713914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146755770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19173992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2_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9" name="Obrázek 8">
            <a:extLst>
              <a:ext uri="{FF2B5EF4-FFF2-40B4-BE49-F238E27FC236}">
                <a16:creationId xmlns:a16="http://schemas.microsoft.com/office/drawing/2014/main" id="{67DA9367-A77A-4DD8-A455-6B8AA14E5BB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322897" y="6257304"/>
            <a:ext cx="610086" cy="403272"/>
          </a:xfrm>
          <a:prstGeom prst="rect">
            <a:avLst/>
          </a:prstGeom>
        </p:spPr>
      </p:pic>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1"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9"/>
            <a:ext cx="10515600" cy="2143935"/>
          </a:xfrm>
        </p:spPr>
        <p:txBody>
          <a:bodyPr/>
          <a:lstStyle>
            <a:lvl1pPr>
              <a:defRPr sz="3200" b="1">
                <a:solidFill>
                  <a:srgbClr val="232C77"/>
                </a:solidFill>
                <a:latin typeface="+mj-lt"/>
              </a:defRPr>
            </a:lvl1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Tree>
    <p:extLst>
      <p:ext uri="{BB962C8B-B14F-4D97-AF65-F5344CB8AC3E}">
        <p14:creationId xmlns:p14="http://schemas.microsoft.com/office/powerpoint/2010/main" val="314215183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1997" tIns="71997" rIns="71997" bIns="71997"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6"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45606"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7"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8"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421593"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9"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ct val="20000"/>
              </a:spcBef>
              <a:buFont typeface="Arial" panose="020B0604020202020204" pitchFamily="34" charset="0"/>
              <a:buNone/>
            </a:pPr>
            <a:r>
              <a:rPr lang="cs-CZ"/>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2" y="240975"/>
            <a:ext cx="8648147" cy="1598025"/>
          </a:xfrm>
        </p:spPr>
        <p:txBody>
          <a:bodyPr>
            <a:normAutofit/>
          </a:bodyPr>
          <a:lstStyle>
            <a:lvl1pPr marL="0" algn="l" defTabSz="914399" rtl="0" eaLnBrk="1" latinLnBrk="0" hangingPunct="1">
              <a:defRPr lang="cs-CZ" sz="3600" b="1" kern="1200">
                <a:solidFill>
                  <a:srgbClr val="2E5980"/>
                </a:solidFill>
                <a:latin typeface="+mn-lt"/>
                <a:ea typeface="+mn-ea"/>
                <a:cs typeface="+mn-cs"/>
              </a:defRPr>
            </a:lvl1pPr>
          </a:lstStyle>
          <a:p>
            <a:r>
              <a:rPr lang="cs-CZ"/>
              <a:t>KLIKNUTÍM LZE UPRAVIT STYL.</a:t>
            </a:r>
          </a:p>
        </p:txBody>
      </p:sp>
      <p:sp>
        <p:nvSpPr>
          <p:cNvPr id="29" name="Ovál 29">
            <a:extLst>
              <a:ext uri="{FF2B5EF4-FFF2-40B4-BE49-F238E27FC236}">
                <a16:creationId xmlns:a16="http://schemas.microsoft.com/office/drawing/2014/main" id="{E411B488-D6A9-4125-9226-91E8FF7C26F2}"/>
              </a:ext>
            </a:extLst>
          </p:cNvPr>
          <p:cNvSpPr/>
          <p:nvPr userDrawn="1"/>
        </p:nvSpPr>
        <p:spPr>
          <a:xfrm>
            <a:off x="8139290" y="752122"/>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30" name="Ovál 30">
            <a:extLst>
              <a:ext uri="{FF2B5EF4-FFF2-40B4-BE49-F238E27FC236}">
                <a16:creationId xmlns:a16="http://schemas.microsoft.com/office/drawing/2014/main" id="{822DE0E7-21EC-4CAD-9CAC-791515B7EB64}"/>
              </a:ext>
            </a:extLst>
          </p:cNvPr>
          <p:cNvSpPr/>
          <p:nvPr userDrawn="1"/>
        </p:nvSpPr>
        <p:spPr>
          <a:xfrm>
            <a:off x="8256660" y="869492"/>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31" name="Obrázek 3">
            <a:extLst>
              <a:ext uri="{FF2B5EF4-FFF2-40B4-BE49-F238E27FC236}">
                <a16:creationId xmlns:a16="http://schemas.microsoft.com/office/drawing/2014/main" id="{BCAAFFEC-4A0F-48DD-BAB8-3AD3D610DB9B}"/>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8260730" y="1265655"/>
            <a:ext cx="1500937" cy="864000"/>
          </a:xfrm>
          <a:prstGeom prst="rect">
            <a:avLst/>
          </a:prstGeom>
        </p:spPr>
      </p:pic>
    </p:spTree>
    <p:extLst>
      <p:ext uri="{BB962C8B-B14F-4D97-AF65-F5344CB8AC3E}">
        <p14:creationId xmlns:p14="http://schemas.microsoft.com/office/powerpoint/2010/main" val="1210046254"/>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4"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5" y="-947765"/>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399"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6"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2"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2"/>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7"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sp>
        <p:nvSpPr>
          <p:cNvPr id="23" name="Rovnoramenný trojúhelník 4">
            <a:extLst>
              <a:ext uri="{FF2B5EF4-FFF2-40B4-BE49-F238E27FC236}">
                <a16:creationId xmlns:a16="http://schemas.microsoft.com/office/drawing/2014/main" id="{DC0E0343-5C45-43CF-8F9D-7E1B45D81C97}"/>
              </a:ext>
            </a:extLst>
          </p:cNvPr>
          <p:cNvSpPr/>
          <p:nvPr userDrawn="1"/>
        </p:nvSpPr>
        <p:spPr>
          <a:xfrm rot="1106797">
            <a:off x="9882938" y="3843575"/>
            <a:ext cx="962460" cy="1373876"/>
          </a:xfrm>
          <a:prstGeom prst="triangle">
            <a:avLst>
              <a:gd name="adj" fmla="val 34206"/>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4" name="Ovál 22">
            <a:extLst>
              <a:ext uri="{FF2B5EF4-FFF2-40B4-BE49-F238E27FC236}">
                <a16:creationId xmlns:a16="http://schemas.microsoft.com/office/drawing/2014/main" id="{EAB28B21-0EBC-4D5E-A01B-64E94BE63564}"/>
              </a:ext>
            </a:extLst>
          </p:cNvPr>
          <p:cNvSpPr/>
          <p:nvPr userDrawn="1"/>
        </p:nvSpPr>
        <p:spPr>
          <a:xfrm>
            <a:off x="9573907"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41" name="Ovál 23">
            <a:extLst>
              <a:ext uri="{FF2B5EF4-FFF2-40B4-BE49-F238E27FC236}">
                <a16:creationId xmlns:a16="http://schemas.microsoft.com/office/drawing/2014/main" id="{2D70AF7D-718E-4855-BE82-7D311FFE57F9}"/>
              </a:ext>
            </a:extLst>
          </p:cNvPr>
          <p:cNvSpPr/>
          <p:nvPr userDrawn="1"/>
        </p:nvSpPr>
        <p:spPr>
          <a:xfrm>
            <a:off x="9643043" y="4904472"/>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pic>
        <p:nvPicPr>
          <p:cNvPr id="42" name="Obrázek 6">
            <a:extLst>
              <a:ext uri="{FF2B5EF4-FFF2-40B4-BE49-F238E27FC236}">
                <a16:creationId xmlns:a16="http://schemas.microsoft.com/office/drawing/2014/main" id="{D946300A-C6F1-4177-8ADA-FAB7F5E45A3F}"/>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556218" y="5028995"/>
            <a:ext cx="987296" cy="621997"/>
          </a:xfrm>
          <a:prstGeom prst="rect">
            <a:avLst/>
          </a:prstGeom>
        </p:spPr>
      </p:pic>
      <p:pic>
        <p:nvPicPr>
          <p:cNvPr id="43" name="Obrázek 14">
            <a:extLst>
              <a:ext uri="{FF2B5EF4-FFF2-40B4-BE49-F238E27FC236}">
                <a16:creationId xmlns:a16="http://schemas.microsoft.com/office/drawing/2014/main" id="{C82DE588-4085-4E8F-8B1E-3453F84DD54E}"/>
              </a:ext>
            </a:extLst>
          </p:cNvPr>
          <p:cNvPicPr>
            <a:picLocks noChangeAspect="1"/>
          </p:cNvPicPr>
          <p:nvPr userDrawn="1"/>
        </p:nvPicPr>
        <p:blipFill>
          <a:blip r:embed="rId7"/>
          <a:stretch>
            <a:fillRect/>
          </a:stretch>
        </p:blipFill>
        <p:spPr>
          <a:xfrm>
            <a:off x="9882843" y="23662"/>
            <a:ext cx="2039875" cy="589641"/>
          </a:xfrm>
          <a:prstGeom prst="rect">
            <a:avLst/>
          </a:prstGeom>
        </p:spPr>
      </p:pic>
    </p:spTree>
    <p:extLst>
      <p:ext uri="{BB962C8B-B14F-4D97-AF65-F5344CB8AC3E}">
        <p14:creationId xmlns:p14="http://schemas.microsoft.com/office/powerpoint/2010/main" val="2830704539"/>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12944672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92FFD67-0C21-45FD-BEB1-1762A7EC06EB}"/>
              </a:ext>
            </a:extLst>
          </p:cNvPr>
          <p:cNvSpPr>
            <a:spLocks noGrp="1"/>
          </p:cNvSpPr>
          <p:nvPr>
            <p:ph type="title"/>
          </p:nvPr>
        </p:nvSpPr>
        <p:spPr>
          <a:xfrm>
            <a:off x="838200" y="663705"/>
            <a:ext cx="10515600" cy="1325563"/>
          </a:xfrm>
        </p:spPr>
        <p:txBody>
          <a:bodyPr/>
          <a:lstStyle>
            <a:lvl1pPr>
              <a:defRPr>
                <a:solidFill>
                  <a:srgbClr val="31688F"/>
                </a:solidFill>
              </a:defRPr>
            </a:lvl1pPr>
          </a:lstStyle>
          <a:p>
            <a:r>
              <a:rPr lang="cs-CZ"/>
              <a:t>Kliknutím lze upravit styl.</a:t>
            </a:r>
          </a:p>
        </p:txBody>
      </p:sp>
      <p:sp>
        <p:nvSpPr>
          <p:cNvPr id="3" name="Zástupný symbol pro datum 2">
            <a:extLst>
              <a:ext uri="{FF2B5EF4-FFF2-40B4-BE49-F238E27FC236}">
                <a16:creationId xmlns:a16="http://schemas.microsoft.com/office/drawing/2014/main" id="{5E47C18C-EE53-4FDE-890C-932757BFDA9E}"/>
              </a:ext>
            </a:extLst>
          </p:cNvPr>
          <p:cNvSpPr>
            <a:spLocks noGrp="1"/>
          </p:cNvSpPr>
          <p:nvPr>
            <p:ph type="dt" sz="half" idx="10"/>
          </p:nvPr>
        </p:nvSpPr>
        <p:spPr/>
        <p:txBody>
          <a:bodyPr/>
          <a:lstStyle/>
          <a:p>
            <a:fld id="{7E982ACB-12C3-413B-B4A8-58126EA7DF73}" type="datetimeFigureOut">
              <a:rPr lang="cs-CZ" smtClean="0"/>
              <a:t>24.11.2025</a:t>
            </a:fld>
            <a:endParaRPr lang="cs-CZ"/>
          </a:p>
        </p:txBody>
      </p:sp>
      <p:sp>
        <p:nvSpPr>
          <p:cNvPr id="4" name="Zástupný symbol pro zápatí 3">
            <a:extLst>
              <a:ext uri="{FF2B5EF4-FFF2-40B4-BE49-F238E27FC236}">
                <a16:creationId xmlns:a16="http://schemas.microsoft.com/office/drawing/2014/main" id="{D948AFB4-2781-4B4B-8592-C92C45B72434}"/>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66D81536-D387-4237-B73B-85E7B90FC835}"/>
              </a:ext>
            </a:extLst>
          </p:cNvPr>
          <p:cNvSpPr>
            <a:spLocks noGrp="1"/>
          </p:cNvSpPr>
          <p:nvPr>
            <p:ph type="sldNum" sz="quarter" idx="12"/>
          </p:nvPr>
        </p:nvSpPr>
        <p:spPr/>
        <p:txBody>
          <a:bodyPr/>
          <a:lstStyle/>
          <a:p>
            <a:fld id="{09D2E12E-E527-401A-9042-2E0AA82B8841}" type="slidenum">
              <a:rPr lang="cs-CZ" smtClean="0"/>
              <a:t>‹#›</a:t>
            </a:fld>
            <a:endParaRPr lang="cs-CZ"/>
          </a:p>
        </p:txBody>
      </p:sp>
    </p:spTree>
    <p:extLst>
      <p:ext uri="{BB962C8B-B14F-4D97-AF65-F5344CB8AC3E}">
        <p14:creationId xmlns:p14="http://schemas.microsoft.com/office/powerpoint/2010/main" val="136318576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_Nadpis a obsah">
    <p:spTree>
      <p:nvGrpSpPr>
        <p:cNvPr id="1" name=""/>
        <p:cNvGrpSpPr/>
        <p:nvPr/>
      </p:nvGrpSpPr>
      <p:grpSpPr>
        <a:xfrm>
          <a:off x="0" y="0"/>
          <a:ext cx="0" cy="0"/>
          <a:chOff x="0" y="0"/>
          <a:chExt cx="0" cy="0"/>
        </a:xfrm>
      </p:grpSpPr>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5B265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383C63"/>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3" name="Volný tvar 17">
            <a:extLst>
              <a:ext uri="{FF2B5EF4-FFF2-40B4-BE49-F238E27FC236}">
                <a16:creationId xmlns:a16="http://schemas.microsoft.com/office/drawing/2014/main" id="{01BC1396-19A9-B430-7C0D-66EC794FFC9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83C63"/>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0" name="Logo Zdravi 2030" descr="Obsah obrázku objekt&#10;&#10;Popis byl vytvořen automaticky">
            <a:extLst>
              <a:ext uri="{FF2B5EF4-FFF2-40B4-BE49-F238E27FC236}">
                <a16:creationId xmlns:a16="http://schemas.microsoft.com/office/drawing/2014/main" id="{71BB8529-31F4-114D-4C2A-28481678DDCD}"/>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22243"/>
            <a:ext cx="647424" cy="252000"/>
          </a:xfrm>
          <a:prstGeom prst="rect">
            <a:avLst/>
          </a:prstGeom>
        </p:spPr>
      </p:pic>
      <p:pic>
        <p:nvPicPr>
          <p:cNvPr id="12" name="Logo UZIS">
            <a:extLst>
              <a:ext uri="{FF2B5EF4-FFF2-40B4-BE49-F238E27FC236}">
                <a16:creationId xmlns:a16="http://schemas.microsoft.com/office/drawing/2014/main" id="{3B9E7448-F674-6B14-641B-E2193C5A441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289265" y="6425889"/>
            <a:ext cx="411229" cy="270000"/>
          </a:xfrm>
          <a:prstGeom prst="rect">
            <a:avLst/>
          </a:prstGeom>
        </p:spPr>
      </p:pic>
      <p:cxnSp>
        <p:nvCxnSpPr>
          <p:cNvPr id="13" name="Přímá spojnice 3">
            <a:extLst>
              <a:ext uri="{FF2B5EF4-FFF2-40B4-BE49-F238E27FC236}">
                <a16:creationId xmlns:a16="http://schemas.microsoft.com/office/drawing/2014/main" id="{7930D09D-776A-2428-4AC8-6B8FB90B4B95}"/>
              </a:ext>
            </a:extLst>
          </p:cNvPr>
          <p:cNvCxnSpPr>
            <a:cxnSpLocks/>
          </p:cNvCxnSpPr>
          <p:nvPr userDrawn="1"/>
        </p:nvCxnSpPr>
        <p:spPr>
          <a:xfrm>
            <a:off x="1060411" y="6523200"/>
            <a:ext cx="4716000" cy="7961"/>
          </a:xfrm>
          <a:prstGeom prst="line">
            <a:avLst/>
          </a:prstGeom>
          <a:noFill/>
          <a:ln w="6350" cap="flat" cmpd="sng" algn="ctr">
            <a:solidFill>
              <a:srgbClr val="383C63"/>
            </a:solidFill>
            <a:prstDash val="solid"/>
            <a:miter lim="800000"/>
          </a:ln>
          <a:effectLst/>
        </p:spPr>
      </p:cxnSp>
      <p:sp>
        <p:nvSpPr>
          <p:cNvPr id="14" name="Obdélník 14">
            <a:extLst>
              <a:ext uri="{FF2B5EF4-FFF2-40B4-BE49-F238E27FC236}">
                <a16:creationId xmlns:a16="http://schemas.microsoft.com/office/drawing/2014/main" id="{D58F8430-9574-781F-0D00-7283FCCA3D66}"/>
              </a:ext>
            </a:extLst>
          </p:cNvPr>
          <p:cNvSpPr/>
          <p:nvPr userDrawn="1"/>
        </p:nvSpPr>
        <p:spPr>
          <a:xfrm>
            <a:off x="1559732" y="6539370"/>
            <a:ext cx="3717358" cy="2616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srgbClr val="383C63"/>
                </a:solidFill>
                <a:effectLst/>
                <a:uLnTx/>
                <a:uFillTx/>
              </a:rPr>
              <a:t>Národní strategie paliativní péče: analytická studie  </a:t>
            </a:r>
            <a:endParaRPr kumimoji="0" lang="en-US" sz="1100" b="1" i="0" u="none" strike="noStrike" kern="0" cap="none" spc="0" normalizeH="0" baseline="0" noProof="0">
              <a:ln>
                <a:noFill/>
              </a:ln>
              <a:solidFill>
                <a:srgbClr val="383C63"/>
              </a:solidFill>
              <a:effectLst/>
              <a:uLnTx/>
              <a:uFillTx/>
            </a:endParaRPr>
          </a:p>
        </p:txBody>
      </p:sp>
      <p:pic>
        <p:nvPicPr>
          <p:cNvPr id="16" name="Obrázek 15">
            <a:extLst>
              <a:ext uri="{FF2B5EF4-FFF2-40B4-BE49-F238E27FC236}">
                <a16:creationId xmlns:a16="http://schemas.microsoft.com/office/drawing/2014/main" id="{A909EF13-03F9-6F08-66F0-33A00D3F6DF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003886" y="6476079"/>
            <a:ext cx="1048874" cy="252000"/>
          </a:xfrm>
          <a:prstGeom prst="rect">
            <a:avLst/>
          </a:prstGeom>
        </p:spPr>
      </p:pic>
      <p:pic>
        <p:nvPicPr>
          <p:cNvPr id="17" name="Grafický objekt 16">
            <a:extLst>
              <a:ext uri="{FF2B5EF4-FFF2-40B4-BE49-F238E27FC236}">
                <a16:creationId xmlns:a16="http://schemas.microsoft.com/office/drawing/2014/main" id="{E23D5BE2-CCDA-0F8B-EC5A-5BF55DE04F07}"/>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947019" y="6500472"/>
            <a:ext cx="2101765" cy="180000"/>
          </a:xfrm>
          <a:prstGeom prst="rect">
            <a:avLst/>
          </a:prstGeom>
        </p:spPr>
      </p:pic>
      <p:pic>
        <p:nvPicPr>
          <p:cNvPr id="26" name="Obrázek 25">
            <a:extLst>
              <a:ext uri="{FF2B5EF4-FFF2-40B4-BE49-F238E27FC236}">
                <a16:creationId xmlns:a16="http://schemas.microsoft.com/office/drawing/2014/main" id="{DE2F4B22-F6BC-39DF-C5C4-C205B499DC54}"/>
              </a:ext>
            </a:extLst>
          </p:cNvPr>
          <p:cNvPicPr>
            <a:picLocks noChangeAspect="1"/>
          </p:cNvPicPr>
          <p:nvPr userDrawn="1"/>
        </p:nvPicPr>
        <p:blipFill>
          <a:blip r:embed="rId7"/>
          <a:stretch>
            <a:fillRect/>
          </a:stretch>
        </p:blipFill>
        <p:spPr>
          <a:xfrm>
            <a:off x="10513444" y="6458125"/>
            <a:ext cx="1293439" cy="269954"/>
          </a:xfrm>
          <a:prstGeom prst="rect">
            <a:avLst/>
          </a:prstGeom>
        </p:spPr>
      </p:pic>
    </p:spTree>
    <p:extLst>
      <p:ext uri="{BB962C8B-B14F-4D97-AF65-F5344CB8AC3E}">
        <p14:creationId xmlns:p14="http://schemas.microsoft.com/office/powerpoint/2010/main" val="338862722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83C6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5B265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383C63"/>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65215558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0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6281454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9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1856430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352864040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3184121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Úvodní snímek">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3ABABEC8-F7A4-2BC5-0389-76BE78AF1D47}"/>
              </a:ext>
            </a:extLst>
          </p:cNvPr>
          <p:cNvPicPr>
            <a:picLocks noChangeAspect="1"/>
          </p:cNvPicPr>
          <p:nvPr userDrawn="1"/>
        </p:nvPicPr>
        <p:blipFill>
          <a:blip r:embed="rId3"/>
          <a:stretch>
            <a:fillRect/>
          </a:stretch>
        </p:blipFill>
        <p:spPr>
          <a:xfrm>
            <a:off x="726649" y="1243846"/>
            <a:ext cx="11388315" cy="4852837"/>
          </a:xfrm>
          <a:prstGeom prst="rect">
            <a:avLst/>
          </a:prstGeom>
        </p:spPr>
      </p:pic>
      <p:sp>
        <p:nvSpPr>
          <p:cNvPr id="8" name="Obdélník 7">
            <a:extLst>
              <a:ext uri="{FF2B5EF4-FFF2-40B4-BE49-F238E27FC236}">
                <a16:creationId xmlns:a16="http://schemas.microsoft.com/office/drawing/2014/main" id="{86E319E4-DB43-4786-B406-1BC6DF9F76D3}"/>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Obdélník 8">
            <a:extLst>
              <a:ext uri="{FF2B5EF4-FFF2-40B4-BE49-F238E27FC236}">
                <a16:creationId xmlns:a16="http://schemas.microsoft.com/office/drawing/2014/main" id="{86429ADE-79A8-80A2-0A21-62D5CA7EB14F}"/>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1" name="Volný tvar 6">
            <a:extLst>
              <a:ext uri="{FF2B5EF4-FFF2-40B4-BE49-F238E27FC236}">
                <a16:creationId xmlns:a16="http://schemas.microsoft.com/office/drawing/2014/main" id="{001B4B07-6973-6318-87D0-6F65394D6BC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7">
            <a:extLst>
              <a:ext uri="{FF2B5EF4-FFF2-40B4-BE49-F238E27FC236}">
                <a16:creationId xmlns:a16="http://schemas.microsoft.com/office/drawing/2014/main" id="{33232905-C3F9-C9DC-E4E3-7A0927B5B60D}"/>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8537842D-6553-3B53-473C-0A971C73073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94B48AC2-8E9E-1661-19DB-4F6FB79507F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Volný tvar 6">
            <a:extLst>
              <a:ext uri="{FF2B5EF4-FFF2-40B4-BE49-F238E27FC236}">
                <a16:creationId xmlns:a16="http://schemas.microsoft.com/office/drawing/2014/main" id="{048B30B4-3D22-A0CD-C4A5-7283E1C4C187}"/>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7F99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Volný tvar 18">
            <a:extLst>
              <a:ext uri="{FF2B5EF4-FFF2-40B4-BE49-F238E27FC236}">
                <a16:creationId xmlns:a16="http://schemas.microsoft.com/office/drawing/2014/main" id="{3B3CFB7B-900B-A403-5FE7-6794057A041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D719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0" name="Volný tvar 19">
            <a:extLst>
              <a:ext uri="{FF2B5EF4-FFF2-40B4-BE49-F238E27FC236}">
                <a16:creationId xmlns:a16="http://schemas.microsoft.com/office/drawing/2014/main" id="{E4416C8E-1447-7170-6C52-F1672253969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4" name="Picture 24">
            <a:extLst>
              <a:ext uri="{FF2B5EF4-FFF2-40B4-BE49-F238E27FC236}">
                <a16:creationId xmlns:a16="http://schemas.microsoft.com/office/drawing/2014/main" id="{272677AC-4BFF-3A75-192A-D01FBCEE6C78}"/>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Obrázek 24">
            <a:extLst>
              <a:ext uri="{FF2B5EF4-FFF2-40B4-BE49-F238E27FC236}">
                <a16:creationId xmlns:a16="http://schemas.microsoft.com/office/drawing/2014/main" id="{8F6FF6E5-B349-C8CC-8601-835CA2CB5E1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8" name="Logo Zdravi 2030" descr="Obsah obrázku objekt&#10;&#10;Popis byl vytvořen automaticky">
            <a:extLst>
              <a:ext uri="{FF2B5EF4-FFF2-40B4-BE49-F238E27FC236}">
                <a16:creationId xmlns:a16="http://schemas.microsoft.com/office/drawing/2014/main" id="{EE44BCC4-A057-0C26-F4F8-1F6023EB868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
        <p:nvSpPr>
          <p:cNvPr id="6" name="Zástupný symbol pro číslo snímku 5">
            <a:extLst>
              <a:ext uri="{FF2B5EF4-FFF2-40B4-BE49-F238E27FC236}">
                <a16:creationId xmlns:a16="http://schemas.microsoft.com/office/drawing/2014/main" id="{189E308E-355F-F5DD-1923-B0C42026BC38}"/>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31" name="Obrázek 30">
            <a:extLst>
              <a:ext uri="{FF2B5EF4-FFF2-40B4-BE49-F238E27FC236}">
                <a16:creationId xmlns:a16="http://schemas.microsoft.com/office/drawing/2014/main" id="{84802CCD-0071-6A21-651E-A913FA1D763D}"/>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9374" y="6211890"/>
            <a:ext cx="3741533" cy="322112"/>
          </a:xfrm>
          <a:prstGeom prst="rect">
            <a:avLst/>
          </a:prstGeom>
        </p:spPr>
      </p:pic>
      <p:sp>
        <p:nvSpPr>
          <p:cNvPr id="15" name="Obdélník 14">
            <a:extLst>
              <a:ext uri="{FF2B5EF4-FFF2-40B4-BE49-F238E27FC236}">
                <a16:creationId xmlns:a16="http://schemas.microsoft.com/office/drawing/2014/main" id="{09468479-8C98-05C8-6BEF-C4B46A62FBEA}"/>
              </a:ext>
            </a:extLst>
          </p:cNvPr>
          <p:cNvSpPr/>
          <p:nvPr userDrawn="1"/>
        </p:nvSpPr>
        <p:spPr>
          <a:xfrm>
            <a:off x="0" y="5879932"/>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8" name="Volný tvar 17">
            <a:extLst>
              <a:ext uri="{FF2B5EF4-FFF2-40B4-BE49-F238E27FC236}">
                <a16:creationId xmlns:a16="http://schemas.microsoft.com/office/drawing/2014/main" id="{18F4AB48-7448-E429-0292-4E8A627436E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7" name="Obrázek 26">
            <a:extLst>
              <a:ext uri="{FF2B5EF4-FFF2-40B4-BE49-F238E27FC236}">
                <a16:creationId xmlns:a16="http://schemas.microsoft.com/office/drawing/2014/main" id="{19C7A8BA-8034-9EEE-240D-ABFF30235D69}"/>
              </a:ext>
            </a:extLst>
          </p:cNvPr>
          <p:cNvPicPr>
            <a:picLocks noChangeAspect="1"/>
          </p:cNvPicPr>
          <p:nvPr userDrawn="1"/>
        </p:nvPicPr>
        <p:blipFill>
          <a:blip r:embed="rId8"/>
          <a:stretch>
            <a:fillRect/>
          </a:stretch>
        </p:blipFill>
        <p:spPr>
          <a:xfrm>
            <a:off x="8823626" y="4199123"/>
            <a:ext cx="3200677" cy="2499577"/>
          </a:xfrm>
          <a:prstGeom prst="rect">
            <a:avLst/>
          </a:prstGeom>
        </p:spPr>
      </p:pic>
      <p:pic>
        <p:nvPicPr>
          <p:cNvPr id="2" name="Grafický objekt 4">
            <a:extLst>
              <a:ext uri="{FF2B5EF4-FFF2-40B4-BE49-F238E27FC236}">
                <a16:creationId xmlns:a16="http://schemas.microsoft.com/office/drawing/2014/main" id="{CA649EB7-9EBB-E9B7-583B-8327BF3F992C}"/>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564876" y="6205437"/>
            <a:ext cx="4390283" cy="396000"/>
          </a:xfrm>
          <a:prstGeom prst="rect">
            <a:avLst/>
          </a:prstGeom>
        </p:spPr>
      </p:pic>
    </p:spTree>
    <p:extLst>
      <p:ext uri="{BB962C8B-B14F-4D97-AF65-F5344CB8AC3E}">
        <p14:creationId xmlns:p14="http://schemas.microsoft.com/office/powerpoint/2010/main" val="73921146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1987162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3" name="Obrázek 12">
            <a:extLst>
              <a:ext uri="{FF2B5EF4-FFF2-40B4-BE49-F238E27FC236}">
                <a16:creationId xmlns:a16="http://schemas.microsoft.com/office/drawing/2014/main" id="{E09DB70A-A65D-43B3-88DF-0AE7122490E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72741" y="208251"/>
            <a:ext cx="370980" cy="422685"/>
          </a:xfrm>
          <a:prstGeom prst="rect">
            <a:avLst/>
          </a:prstGeom>
        </p:spPr>
      </p:pic>
      <p:pic>
        <p:nvPicPr>
          <p:cNvPr id="14" name="Obrázek 13">
            <a:extLst>
              <a:ext uri="{FF2B5EF4-FFF2-40B4-BE49-F238E27FC236}">
                <a16:creationId xmlns:a16="http://schemas.microsoft.com/office/drawing/2014/main" id="{0155B2CC-163E-4DF7-B19A-3CE4D478D51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39387" y="211426"/>
            <a:ext cx="1246300" cy="399277"/>
          </a:xfrm>
          <a:prstGeom prst="rect">
            <a:avLst/>
          </a:prstGeom>
        </p:spPr>
      </p:pic>
    </p:spTree>
    <p:extLst>
      <p:ext uri="{BB962C8B-B14F-4D97-AF65-F5344CB8AC3E}">
        <p14:creationId xmlns:p14="http://schemas.microsoft.com/office/powerpoint/2010/main" val="13884831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328CA8B-BE17-4E8E-BA21-5C708B05C012}"/>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B86EB976-B52F-4E70-BBEC-C16C4DA3650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F0C9C5FA-8A58-4277-A372-519F039FDD98}"/>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BD0A4BF4-D40A-4D0B-BC1B-8FB80ED05BF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555A1A0-AD5B-4C95-BAFF-47E2F5A4A313}"/>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92768808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12853555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0431865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1_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53669728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886927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8618517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73064788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7330373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99794500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3846417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5_Úvodní snímek">
    <p:spTree>
      <p:nvGrpSpPr>
        <p:cNvPr id="1" name=""/>
        <p:cNvGrpSpPr/>
        <p:nvPr/>
      </p:nvGrpSpPr>
      <p:grpSpPr>
        <a:xfrm>
          <a:off x="0" y="0"/>
          <a:ext cx="0" cy="0"/>
          <a:chOff x="0" y="0"/>
          <a:chExt cx="0" cy="0"/>
        </a:xfrm>
      </p:grpSpPr>
      <p:sp>
        <p:nvSpPr>
          <p:cNvPr id="70" name="Volný tvar 6">
            <a:extLst>
              <a:ext uri="{FF2B5EF4-FFF2-40B4-BE49-F238E27FC236}">
                <a16:creationId xmlns:a16="http://schemas.microsoft.com/office/drawing/2014/main" id="{9C4E3F5D-17FE-4F11-BF0B-55FCB20C5B12}"/>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1" name="Volný tvar 17">
            <a:extLst>
              <a:ext uri="{FF2B5EF4-FFF2-40B4-BE49-F238E27FC236}">
                <a16:creationId xmlns:a16="http://schemas.microsoft.com/office/drawing/2014/main" id="{D48C225E-8000-42E1-8A87-FBEBB02FC061}"/>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2" name="Volný tvar 18">
            <a:extLst>
              <a:ext uri="{FF2B5EF4-FFF2-40B4-BE49-F238E27FC236}">
                <a16:creationId xmlns:a16="http://schemas.microsoft.com/office/drawing/2014/main" id="{E8850329-92A2-4C8B-8B48-BF3BBCB09972}"/>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45118509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Prázdný">
    <p:spTree>
      <p:nvGrpSpPr>
        <p:cNvPr id="1" name=""/>
        <p:cNvGrpSpPr/>
        <p:nvPr/>
      </p:nvGrpSpPr>
      <p:grpSpPr>
        <a:xfrm>
          <a:off x="0" y="0"/>
          <a:ext cx="0" cy="0"/>
          <a:chOff x="0" y="0"/>
          <a:chExt cx="0" cy="0"/>
        </a:xfrm>
      </p:grpSpPr>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9"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0"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Tree>
    <p:extLst>
      <p:ext uri="{BB962C8B-B14F-4D97-AF65-F5344CB8AC3E}">
        <p14:creationId xmlns:p14="http://schemas.microsoft.com/office/powerpoint/2010/main" val="205267951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Analytics">
    <p:spTree>
      <p:nvGrpSpPr>
        <p:cNvPr id="1" name=""/>
        <p:cNvGrpSpPr/>
        <p:nvPr/>
      </p:nvGrpSpPr>
      <p:grpSpPr>
        <a:xfrm>
          <a:off x="0" y="0"/>
          <a:ext cx="0" cy="0"/>
          <a:chOff x="0" y="0"/>
          <a:chExt cx="0" cy="0"/>
        </a:xfrm>
      </p:grpSpPr>
      <p:sp>
        <p:nvSpPr>
          <p:cNvPr id="4" name="Nadpis 1"/>
          <p:cNvSpPr>
            <a:spLocks noGrp="1"/>
          </p:cNvSpPr>
          <p:nvPr>
            <p:ph type="title" hasCustomPrompt="1"/>
          </p:nvPr>
        </p:nvSpPr>
        <p:spPr>
          <a:xfrm>
            <a:off x="623392" y="116632"/>
            <a:ext cx="10945216" cy="432048"/>
          </a:xfrm>
          <a:prstGeom prst="rect">
            <a:avLst/>
          </a:prstGeom>
        </p:spPr>
        <p:txBody>
          <a:bodyPr anchor="t"/>
          <a:lstStyle>
            <a:lvl1pPr algn="l">
              <a:defRPr sz="2400" b="1">
                <a:solidFill>
                  <a:schemeClr val="accent2"/>
                </a:solidFill>
              </a:defRPr>
            </a:lvl1pPr>
          </a:lstStyle>
          <a:p>
            <a:r>
              <a:rPr lang="cs-CZ"/>
              <a:t>KLIKNUTÍM LZE UPRAVIT STYL.</a:t>
            </a:r>
          </a:p>
        </p:txBody>
      </p:sp>
    </p:spTree>
    <p:extLst>
      <p:ext uri="{BB962C8B-B14F-4D97-AF65-F5344CB8AC3E}">
        <p14:creationId xmlns:p14="http://schemas.microsoft.com/office/powerpoint/2010/main" val="232181070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13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057936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2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833318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1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217770875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1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a:solidFill>
                  <a:schemeClr val="accent5">
                    <a:lumMod val="50000"/>
                  </a:schemeClr>
                </a:solidFill>
              </a:rPr>
              <a:t>Národní onkologický plán České republiky: epidemiologie nádorů</a:t>
            </a:r>
            <a:endParaRPr lang="en-US" sz="1200" b="1" i="0">
              <a:solidFill>
                <a:schemeClr val="accent5">
                  <a:lumMod val="50000"/>
                </a:schemeClr>
              </a:solidFill>
            </a:endParaRPr>
          </a:p>
        </p:txBody>
      </p:sp>
    </p:spTree>
    <p:extLst>
      <p:ext uri="{BB962C8B-B14F-4D97-AF65-F5344CB8AC3E}">
        <p14:creationId xmlns:p14="http://schemas.microsoft.com/office/powerpoint/2010/main" val="305621854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6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9872764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18_Nadpis a obsah">
    <p:spTree>
      <p:nvGrpSpPr>
        <p:cNvPr id="1" name=""/>
        <p:cNvGrpSpPr/>
        <p:nvPr/>
      </p:nvGrpSpPr>
      <p:grpSpPr>
        <a:xfrm>
          <a:off x="0" y="0"/>
          <a:ext cx="0" cy="0"/>
          <a:chOff x="0" y="0"/>
          <a:chExt cx="0" cy="0"/>
        </a:xfrm>
      </p:grpSpPr>
      <p:pic>
        <p:nvPicPr>
          <p:cNvPr id="2" name="Logo Zdravi 2030" descr="Obsah obrázku objekt&#10;&#10;Popis byl vytvořen automaticky">
            <a:extLst>
              <a:ext uri="{FF2B5EF4-FFF2-40B4-BE49-F238E27FC236}">
                <a16:creationId xmlns:a16="http://schemas.microsoft.com/office/drawing/2014/main" id="{B8040E44-5489-454A-CF22-89E9E235B24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3" name="Logo UZIS">
            <a:extLst>
              <a:ext uri="{FF2B5EF4-FFF2-40B4-BE49-F238E27FC236}">
                <a16:creationId xmlns:a16="http://schemas.microsoft.com/office/drawing/2014/main" id="{55DC6064-559D-C7C6-A418-0534501F8FC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4" name="Přímá spojnice 3">
            <a:extLst>
              <a:ext uri="{FF2B5EF4-FFF2-40B4-BE49-F238E27FC236}">
                <a16:creationId xmlns:a16="http://schemas.microsoft.com/office/drawing/2014/main" id="{C90A7BB1-0DAC-5E15-9CF7-42F1A38CC269}"/>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5" name="Obdélník 14">
            <a:extLst>
              <a:ext uri="{FF2B5EF4-FFF2-40B4-BE49-F238E27FC236}">
                <a16:creationId xmlns:a16="http://schemas.microsoft.com/office/drawing/2014/main" id="{29439D7B-F516-198B-D934-FB0BC09399B1}"/>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6" name="Grafický objekt 5">
            <a:extLst>
              <a:ext uri="{FF2B5EF4-FFF2-40B4-BE49-F238E27FC236}">
                <a16:creationId xmlns:a16="http://schemas.microsoft.com/office/drawing/2014/main" id="{E7B65A80-701E-B314-DBB1-B62A95DCC78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7" name="Volný tvar 17">
            <a:extLst>
              <a:ext uri="{FF2B5EF4-FFF2-40B4-BE49-F238E27FC236}">
                <a16:creationId xmlns:a16="http://schemas.microsoft.com/office/drawing/2014/main" id="{A4CB8C3F-66B8-226F-FB07-C851F99655B3}"/>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B5747C42-39B4-C774-E0F3-4C591877B781}"/>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4957496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4C96C99-6058-835F-53BD-00EE37EE734F}"/>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92C98FF6-E7A9-7252-5558-941504BAC18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4" name="Zástupný symbol pro zápatí 3">
            <a:extLst>
              <a:ext uri="{FF2B5EF4-FFF2-40B4-BE49-F238E27FC236}">
                <a16:creationId xmlns:a16="http://schemas.microsoft.com/office/drawing/2014/main" id="{39177C07-1670-24EA-EC5F-F118ABCDC6B5}"/>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7D591EF9-5318-002B-5065-B311BAF9914B}"/>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348996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3_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B42F8AF5-7075-4AC9-A51A-F5356238085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D6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88510B0B-2636-4608-8A60-A8C60233490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5A8C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4" name="Logo Zdravi 2030" descr="Obsah obrázku objekt&#10;&#10;Popis byl vytvořen automaticky">
            <a:extLst>
              <a:ext uri="{FF2B5EF4-FFF2-40B4-BE49-F238E27FC236}">
                <a16:creationId xmlns:a16="http://schemas.microsoft.com/office/drawing/2014/main" id="{E675D763-49E1-452B-AA85-9BB0D08B0E9A}"/>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272815"/>
            <a:ext cx="778907" cy="303178"/>
          </a:xfrm>
          <a:prstGeom prst="rect">
            <a:avLst/>
          </a:prstGeom>
        </p:spPr>
      </p:pic>
      <p:pic>
        <p:nvPicPr>
          <p:cNvPr id="7" name="Logo MZ CR">
            <a:extLst>
              <a:ext uri="{FF2B5EF4-FFF2-40B4-BE49-F238E27FC236}">
                <a16:creationId xmlns:a16="http://schemas.microsoft.com/office/drawing/2014/main" id="{BA20973E-26C0-431A-A232-9510D4B9BD13}"/>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870776" y="6517857"/>
            <a:ext cx="2303581" cy="198318"/>
          </a:xfrm>
          <a:prstGeom prst="rect">
            <a:avLst/>
          </a:prstGeom>
        </p:spPr>
      </p:pic>
      <p:pic>
        <p:nvPicPr>
          <p:cNvPr id="8" name="Logo UZIS">
            <a:extLst>
              <a:ext uri="{FF2B5EF4-FFF2-40B4-BE49-F238E27FC236}">
                <a16:creationId xmlns:a16="http://schemas.microsoft.com/office/drawing/2014/main" id="{B6ACD16E-9E10-4D43-8654-3EA979D59C2B}"/>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70511" y="6392175"/>
            <a:ext cx="493475" cy="324000"/>
          </a:xfrm>
          <a:prstGeom prst="rect">
            <a:avLst/>
          </a:prstGeom>
        </p:spPr>
      </p:pic>
      <p:cxnSp>
        <p:nvCxnSpPr>
          <p:cNvPr id="9" name="Přímá spojnice 3">
            <a:extLst>
              <a:ext uri="{FF2B5EF4-FFF2-40B4-BE49-F238E27FC236}">
                <a16:creationId xmlns:a16="http://schemas.microsoft.com/office/drawing/2014/main" id="{643EE121-5784-4BC8-B04C-32C2B7938BEB}"/>
              </a:ext>
            </a:extLst>
          </p:cNvPr>
          <p:cNvCxnSpPr>
            <a:cxnSpLocks/>
          </p:cNvCxnSpPr>
          <p:nvPr userDrawn="1"/>
        </p:nvCxnSpPr>
        <p:spPr>
          <a:xfrm>
            <a:off x="1112575" y="6523200"/>
            <a:ext cx="7560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0" name="Obdélník 14">
            <a:extLst>
              <a:ext uri="{FF2B5EF4-FFF2-40B4-BE49-F238E27FC236}">
                <a16:creationId xmlns:a16="http://schemas.microsoft.com/office/drawing/2014/main" id="{3DFEA239-789A-4960-B696-9734B44248E7}"/>
              </a:ext>
            </a:extLst>
          </p:cNvPr>
          <p:cNvSpPr/>
          <p:nvPr userDrawn="1"/>
        </p:nvSpPr>
        <p:spPr>
          <a:xfrm>
            <a:off x="1483625" y="6539370"/>
            <a:ext cx="6817900" cy="276999"/>
          </a:xfrm>
          <a:prstGeom prst="rect">
            <a:avLst/>
          </a:prstGeom>
        </p:spPr>
        <p:txBody>
          <a:bodyPr wrap="square">
            <a:spAutoFit/>
          </a:bodyPr>
          <a:lstStyle/>
          <a:p>
            <a:pPr algn="ctr"/>
            <a:r>
              <a:rPr lang="cs-CZ" sz="1200" b="1" i="0">
                <a:solidFill>
                  <a:schemeClr val="accent5">
                    <a:lumMod val="50000"/>
                  </a:schemeClr>
                </a:solidFill>
              </a:rPr>
              <a:t>Národní onkologický plán České republiky: analytická studie – souhrn </a:t>
            </a:r>
            <a:endParaRPr lang="en-US" sz="1200" b="1" i="0">
              <a:solidFill>
                <a:schemeClr val="accent5">
                  <a:lumMod val="50000"/>
                </a:schemeClr>
              </a:solidFill>
            </a:endParaRPr>
          </a:p>
        </p:txBody>
      </p:sp>
      <p:sp>
        <p:nvSpPr>
          <p:cNvPr id="11" name="Nadpis 1">
            <a:extLst>
              <a:ext uri="{FF2B5EF4-FFF2-40B4-BE49-F238E27FC236}">
                <a16:creationId xmlns:a16="http://schemas.microsoft.com/office/drawing/2014/main" id="{0885F16E-63B1-4BC6-650E-C21A3BCD5EFA}"/>
              </a:ext>
            </a:extLst>
          </p:cNvPr>
          <p:cNvSpPr>
            <a:spLocks noGrp="1"/>
          </p:cNvSpPr>
          <p:nvPr>
            <p:ph type="title"/>
          </p:nvPr>
        </p:nvSpPr>
        <p:spPr>
          <a:xfrm>
            <a:off x="280800" y="162000"/>
            <a:ext cx="11583186" cy="434637"/>
          </a:xfrm>
        </p:spPr>
        <p:txBody>
          <a:bodyPr anchor="t">
            <a:normAutofit/>
          </a:bodyPr>
          <a:lstStyle>
            <a:lvl1pPr>
              <a:defRPr sz="2600"/>
            </a:lvl1pPr>
          </a:lstStyle>
          <a:p>
            <a:r>
              <a:rPr lang="cs-CZ"/>
              <a:t>Kliknutím lze upravit styl.</a:t>
            </a:r>
          </a:p>
        </p:txBody>
      </p:sp>
    </p:spTree>
    <p:extLst>
      <p:ext uri="{BB962C8B-B14F-4D97-AF65-F5344CB8AC3E}">
        <p14:creationId xmlns:p14="http://schemas.microsoft.com/office/powerpoint/2010/main" val="60394033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Obrázek 9">
            <a:extLst>
              <a:ext uri="{FF2B5EF4-FFF2-40B4-BE49-F238E27FC236}">
                <a16:creationId xmlns:a16="http://schemas.microsoft.com/office/drawing/2014/main" id="{11B1B157-DCCE-32E9-839F-010705E6952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721787" y="253404"/>
            <a:ext cx="1470213" cy="352072"/>
          </a:xfrm>
          <a:prstGeom prst="rect">
            <a:avLst/>
          </a:prstGeom>
        </p:spPr>
      </p:pic>
    </p:spTree>
    <p:extLst>
      <p:ext uri="{BB962C8B-B14F-4D97-AF65-F5344CB8AC3E}">
        <p14:creationId xmlns:p14="http://schemas.microsoft.com/office/powerpoint/2010/main" val="90328424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a:t>KLIKNUTÍM LZE UPRAVIT STYL.</a:t>
            </a:r>
          </a:p>
        </p:txBody>
      </p:sp>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
        <p:nvSpPr>
          <p:cNvPr id="2" name="Obdélník 1"/>
          <p:cNvSpPr/>
          <p:nvPr userDrawn="1"/>
        </p:nvSpPr>
        <p:spPr>
          <a:xfrm>
            <a:off x="4699462" y="6450677"/>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24446144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a:t>
            </a:r>
            <a:endParaRPr lang="en-US" sz="1200" b="1" i="0">
              <a:solidFill>
                <a:schemeClr val="accent5">
                  <a:lumMod val="50000"/>
                </a:schemeClr>
              </a:solidFill>
            </a:endParaRPr>
          </a:p>
        </p:txBody>
      </p:sp>
    </p:spTree>
    <p:extLst>
      <p:ext uri="{BB962C8B-B14F-4D97-AF65-F5344CB8AC3E}">
        <p14:creationId xmlns:p14="http://schemas.microsoft.com/office/powerpoint/2010/main" val="5101312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Obrázek 4" descr="Obsah obrázku černá, tma&#10;&#10;Popis byl vytvořen automaticky">
            <a:extLst>
              <a:ext uri="{FF2B5EF4-FFF2-40B4-BE49-F238E27FC236}">
                <a16:creationId xmlns:a16="http://schemas.microsoft.com/office/drawing/2014/main" id="{E205350B-7771-0CF5-00D8-7A7E70FCEC1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788191" y="191436"/>
            <a:ext cx="1230955" cy="498894"/>
          </a:xfrm>
          <a:prstGeom prst="rect">
            <a:avLst/>
          </a:prstGeom>
        </p:spPr>
      </p:pic>
    </p:spTree>
    <p:extLst>
      <p:ext uri="{BB962C8B-B14F-4D97-AF65-F5344CB8AC3E}">
        <p14:creationId xmlns:p14="http://schemas.microsoft.com/office/powerpoint/2010/main" val="1745846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7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4518389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cSld name="14_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p:cNvSpPr>
            <a:spLocks noGrp="1"/>
          </p:cNvSpPr>
          <p:nvPr>
            <p:ph type="dt" sz="half" idx="10"/>
          </p:nvPr>
        </p:nvSpPr>
        <p:spPr>
          <a:xfrm>
            <a:off x="838200" y="6356350"/>
            <a:ext cx="2743200" cy="365125"/>
          </a:xfrm>
          <a:prstGeom prst="rect">
            <a:avLst/>
          </a:prstGeom>
        </p:spPr>
        <p:txBody>
          <a:bodyPr/>
          <a:lstStyle/>
          <a:p>
            <a:fld id="{1F6B18D0-DA41-4D0E-98BC-745BE988FE28}" type="datetimeFigureOut">
              <a:rPr lang="cs-CZ" smtClean="0"/>
              <a:t>24.11.2025</a:t>
            </a:fld>
            <a:endParaRPr lang="cs-CZ"/>
          </a:p>
        </p:txBody>
      </p:sp>
      <p:sp>
        <p:nvSpPr>
          <p:cNvPr id="5" name="Zástupný symbol pro zápatí 4"/>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p:cNvSpPr>
            <a:spLocks noGrp="1"/>
          </p:cNvSpPr>
          <p:nvPr>
            <p:ph type="sldNum" sz="quarter" idx="12"/>
          </p:nvPr>
        </p:nvSpPr>
        <p:spPr>
          <a:xfrm>
            <a:off x="8610600" y="6356350"/>
            <a:ext cx="2743200" cy="365125"/>
          </a:xfrm>
          <a:prstGeom prst="rect">
            <a:avLst/>
          </a:prstGeom>
        </p:spPr>
        <p:txBody>
          <a:bodyPr/>
          <a:lstStyle/>
          <a:p>
            <a:fld id="{EBBFB874-7FBE-4101-B1CB-526AFCBFC428}" type="slidenum">
              <a:rPr lang="cs-CZ" smtClean="0"/>
              <a:t>‹#›</a:t>
            </a:fld>
            <a:endParaRPr lang="cs-CZ"/>
          </a:p>
        </p:txBody>
      </p:sp>
    </p:spTree>
    <p:extLst>
      <p:ext uri="{BB962C8B-B14F-4D97-AF65-F5344CB8AC3E}">
        <p14:creationId xmlns:p14="http://schemas.microsoft.com/office/powerpoint/2010/main" val="390418479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28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858063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4_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B42F8AF5-7075-4AC9-A51A-F5356238085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D6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88510B0B-2636-4608-8A60-A8C60233490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5A8C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4" name="Logo Zdravi 2030" descr="Obsah obrázku objekt&#10;&#10;Popis byl vytvořen automaticky">
            <a:extLst>
              <a:ext uri="{FF2B5EF4-FFF2-40B4-BE49-F238E27FC236}">
                <a16:creationId xmlns:a16="http://schemas.microsoft.com/office/drawing/2014/main" id="{E675D763-49E1-452B-AA85-9BB0D08B0E9A}"/>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245232" y="6272815"/>
            <a:ext cx="778907" cy="303178"/>
          </a:xfrm>
          <a:prstGeom prst="rect">
            <a:avLst/>
          </a:prstGeom>
        </p:spPr>
      </p:pic>
      <p:pic>
        <p:nvPicPr>
          <p:cNvPr id="7" name="Logo MZ CR">
            <a:extLst>
              <a:ext uri="{FF2B5EF4-FFF2-40B4-BE49-F238E27FC236}">
                <a16:creationId xmlns:a16="http://schemas.microsoft.com/office/drawing/2014/main" id="{BA20973E-26C0-431A-A232-9510D4B9BD13}"/>
              </a:ext>
            </a:extLst>
          </p:cNvPr>
          <p:cNvPicPr>
            <a:picLocks noChangeAspect="1"/>
          </p:cNvPicPr>
          <p:nvPr userDrawn="1"/>
        </p:nvPicPr>
        <p:blipFill>
          <a:blip r:embed="rId3" cstate="hqprint">
            <a:extLst>
              <a:ext uri="{28A0092B-C50C-407E-A947-70E740481C1C}">
                <a14:useLocalDpi xmlns:a14="http://schemas.microsoft.com/office/drawing/2010/main"/>
              </a:ext>
            </a:extLst>
          </a:blip>
          <a:stretch>
            <a:fillRect/>
          </a:stretch>
        </p:blipFill>
        <p:spPr>
          <a:xfrm>
            <a:off x="8870776" y="6517857"/>
            <a:ext cx="2303581" cy="198318"/>
          </a:xfrm>
          <a:prstGeom prst="rect">
            <a:avLst/>
          </a:prstGeom>
        </p:spPr>
      </p:pic>
      <p:pic>
        <p:nvPicPr>
          <p:cNvPr id="8" name="Logo UZIS">
            <a:extLst>
              <a:ext uri="{FF2B5EF4-FFF2-40B4-BE49-F238E27FC236}">
                <a16:creationId xmlns:a16="http://schemas.microsoft.com/office/drawing/2014/main" id="{B6ACD16E-9E10-4D43-8654-3EA979D59C2B}"/>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11370511" y="6392175"/>
            <a:ext cx="493475" cy="324000"/>
          </a:xfrm>
          <a:prstGeom prst="rect">
            <a:avLst/>
          </a:prstGeom>
        </p:spPr>
      </p:pic>
      <p:cxnSp>
        <p:nvCxnSpPr>
          <p:cNvPr id="9" name="Přímá spojnice 3">
            <a:extLst>
              <a:ext uri="{FF2B5EF4-FFF2-40B4-BE49-F238E27FC236}">
                <a16:creationId xmlns:a16="http://schemas.microsoft.com/office/drawing/2014/main" id="{643EE121-5784-4BC8-B04C-32C2B7938BEB}"/>
              </a:ext>
            </a:extLst>
          </p:cNvPr>
          <p:cNvCxnSpPr>
            <a:cxnSpLocks/>
          </p:cNvCxnSpPr>
          <p:nvPr userDrawn="1"/>
        </p:nvCxnSpPr>
        <p:spPr>
          <a:xfrm>
            <a:off x="1112575" y="6523200"/>
            <a:ext cx="7560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0" name="Obdélník 14">
            <a:extLst>
              <a:ext uri="{FF2B5EF4-FFF2-40B4-BE49-F238E27FC236}">
                <a16:creationId xmlns:a16="http://schemas.microsoft.com/office/drawing/2014/main" id="{3DFEA239-789A-4960-B696-9734B44248E7}"/>
              </a:ext>
            </a:extLst>
          </p:cNvPr>
          <p:cNvSpPr/>
          <p:nvPr userDrawn="1"/>
        </p:nvSpPr>
        <p:spPr>
          <a:xfrm>
            <a:off x="1483625" y="6539370"/>
            <a:ext cx="6817900" cy="276999"/>
          </a:xfrm>
          <a:prstGeom prst="rect">
            <a:avLst/>
          </a:prstGeom>
        </p:spPr>
        <p:txBody>
          <a:bodyPr wrap="square">
            <a:spAutoFit/>
          </a:bodyPr>
          <a:lstStyle/>
          <a:p>
            <a:pPr algn="ctr"/>
            <a:r>
              <a:rPr lang="cs-CZ" sz="1200" b="1" i="0">
                <a:solidFill>
                  <a:schemeClr val="accent5">
                    <a:lumMod val="50000"/>
                  </a:schemeClr>
                </a:solidFill>
              </a:rPr>
              <a:t>Národní onkologický plán České republiky: analytická studie – souhrn </a:t>
            </a:r>
            <a:endParaRPr lang="en-US" sz="1200" b="1" i="0">
              <a:solidFill>
                <a:schemeClr val="accent5">
                  <a:lumMod val="50000"/>
                </a:schemeClr>
              </a:solidFill>
            </a:endParaRPr>
          </a:p>
        </p:txBody>
      </p:sp>
      <p:sp>
        <p:nvSpPr>
          <p:cNvPr id="11" name="Nadpis 1">
            <a:extLst>
              <a:ext uri="{FF2B5EF4-FFF2-40B4-BE49-F238E27FC236}">
                <a16:creationId xmlns:a16="http://schemas.microsoft.com/office/drawing/2014/main" id="{0885F16E-63B1-4BC6-650E-C21A3BCD5EFA}"/>
              </a:ext>
            </a:extLst>
          </p:cNvPr>
          <p:cNvSpPr>
            <a:spLocks noGrp="1"/>
          </p:cNvSpPr>
          <p:nvPr>
            <p:ph type="title"/>
          </p:nvPr>
        </p:nvSpPr>
        <p:spPr>
          <a:xfrm>
            <a:off x="280800" y="162000"/>
            <a:ext cx="11583186" cy="434637"/>
          </a:xfrm>
        </p:spPr>
        <p:txBody>
          <a:bodyPr anchor="t">
            <a:normAutofit/>
          </a:bodyPr>
          <a:lstStyle>
            <a:lvl1pPr>
              <a:defRPr sz="2600"/>
            </a:lvl1pPr>
          </a:lstStyle>
          <a:p>
            <a:r>
              <a:rPr lang="cs-CZ"/>
              <a:t>Kliknutím lze upravit styl.</a:t>
            </a:r>
          </a:p>
        </p:txBody>
      </p:sp>
    </p:spTree>
    <p:extLst>
      <p:ext uri="{BB962C8B-B14F-4D97-AF65-F5344CB8AC3E}">
        <p14:creationId xmlns:p14="http://schemas.microsoft.com/office/powerpoint/2010/main" val="94456929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2_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49BD5B8-3D1C-4618-A517-06D767BFC2A9}"/>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9CF8E3DC-A580-4CFE-9422-9E495D2AB35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2E6D5D6E-C7A8-438D-9C41-44534C69215C}"/>
              </a:ext>
            </a:extLst>
          </p:cNvPr>
          <p:cNvSpPr>
            <a:spLocks noGrp="1"/>
          </p:cNvSpPr>
          <p:nvPr>
            <p:ph type="dt" sz="half" idx="10"/>
          </p:nvPr>
        </p:nvSpPr>
        <p:spPr/>
        <p:txBody>
          <a:bodyPr/>
          <a:lstStyle/>
          <a:p>
            <a:fld id="{5137AC8C-F5FB-4988-890E-8548234DAF03}" type="datetimeFigureOut">
              <a:rPr lang="cs-CZ" smtClean="0"/>
              <a:t>24.11.2025</a:t>
            </a:fld>
            <a:endParaRPr lang="cs-CZ"/>
          </a:p>
        </p:txBody>
      </p:sp>
      <p:sp>
        <p:nvSpPr>
          <p:cNvPr id="5" name="Zástupný symbol pro zápatí 4">
            <a:extLst>
              <a:ext uri="{FF2B5EF4-FFF2-40B4-BE49-F238E27FC236}">
                <a16:creationId xmlns:a16="http://schemas.microsoft.com/office/drawing/2014/main" id="{D42DAA8B-E6C9-4DD9-8216-6C5730BEE92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80E150B-40B3-4BCD-9364-B535CEFC9458}"/>
              </a:ext>
            </a:extLst>
          </p:cNvPr>
          <p:cNvSpPr>
            <a:spLocks noGrp="1"/>
          </p:cNvSpPr>
          <p:nvPr>
            <p:ph type="sldNum" sz="quarter" idx="12"/>
          </p:nvPr>
        </p:nvSpPr>
        <p:spPr/>
        <p:txBody>
          <a:bodyPr/>
          <a:lstStyle/>
          <a:p>
            <a:fld id="{A9F18C3B-1836-4AD5-AA04-C91E5108996E}" type="slidenum">
              <a:rPr lang="cs-CZ" smtClean="0"/>
              <a:t>‹#›</a:t>
            </a:fld>
            <a:endParaRPr lang="cs-CZ"/>
          </a:p>
        </p:txBody>
      </p:sp>
    </p:spTree>
    <p:extLst>
      <p:ext uri="{BB962C8B-B14F-4D97-AF65-F5344CB8AC3E}">
        <p14:creationId xmlns:p14="http://schemas.microsoft.com/office/powerpoint/2010/main" val="39241825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2259958-827C-946D-DF6A-108E67A7232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3" name="Zástupný symbol pro zápatí 2">
            <a:extLst>
              <a:ext uri="{FF2B5EF4-FFF2-40B4-BE49-F238E27FC236}">
                <a16:creationId xmlns:a16="http://schemas.microsoft.com/office/drawing/2014/main" id="{6927243A-4375-DD7D-7899-47A0EAC9F13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51195F3E-F150-ED2C-1F3E-EC55020C077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33456801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17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83E42FB-696D-4E79-A60A-E13EBE273E4B}"/>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9E9EAB8-D7A9-41B0-9557-81AC3430EBF3}"/>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CF507D7A-9BD6-4903-A91D-D17922F31476}"/>
              </a:ext>
            </a:extLst>
          </p:cNvPr>
          <p:cNvSpPr>
            <a:spLocks noGrp="1"/>
          </p:cNvSpPr>
          <p:nvPr>
            <p:ph type="dt" sz="half" idx="10"/>
          </p:nvPr>
        </p:nvSpPr>
        <p:spPr/>
        <p:txBody>
          <a:bodyPr/>
          <a:lstStyle/>
          <a:p>
            <a:fld id="{5137AC8C-F5FB-4988-890E-8548234DAF03}" type="datetimeFigureOut">
              <a:rPr lang="cs-CZ" smtClean="0"/>
              <a:t>24.11.2025</a:t>
            </a:fld>
            <a:endParaRPr lang="cs-CZ"/>
          </a:p>
        </p:txBody>
      </p:sp>
      <p:sp>
        <p:nvSpPr>
          <p:cNvPr id="5" name="Zástupný symbol pro zápatí 4">
            <a:extLst>
              <a:ext uri="{FF2B5EF4-FFF2-40B4-BE49-F238E27FC236}">
                <a16:creationId xmlns:a16="http://schemas.microsoft.com/office/drawing/2014/main" id="{2DDB20D4-D64C-47B0-BFEF-BA7192CB3D54}"/>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4F2643FD-F68D-487B-86E0-5E6C24BC50F3}"/>
              </a:ext>
            </a:extLst>
          </p:cNvPr>
          <p:cNvSpPr>
            <a:spLocks noGrp="1"/>
          </p:cNvSpPr>
          <p:nvPr>
            <p:ph type="sldNum" sz="quarter" idx="12"/>
          </p:nvPr>
        </p:nvSpPr>
        <p:spPr/>
        <p:txBody>
          <a:bodyPr/>
          <a:lstStyle/>
          <a:p>
            <a:fld id="{A9F18C3B-1836-4AD5-AA04-C91E5108996E}" type="slidenum">
              <a:rPr lang="cs-CZ" smtClean="0"/>
              <a:t>‹#›</a:t>
            </a:fld>
            <a:endParaRPr lang="cs-CZ"/>
          </a:p>
        </p:txBody>
      </p:sp>
    </p:spTree>
    <p:extLst>
      <p:ext uri="{BB962C8B-B14F-4D97-AF65-F5344CB8AC3E}">
        <p14:creationId xmlns:p14="http://schemas.microsoft.com/office/powerpoint/2010/main" val="24072684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15_Nadpis a obsah">
    <p:spTree>
      <p:nvGrpSpPr>
        <p:cNvPr id="1" name=""/>
        <p:cNvGrpSpPr/>
        <p:nvPr/>
      </p:nvGrpSpPr>
      <p:grpSpPr>
        <a:xfrm>
          <a:off x="0" y="0"/>
          <a:ext cx="0" cy="0"/>
          <a:chOff x="0" y="0"/>
          <a:chExt cx="0" cy="0"/>
        </a:xfrm>
      </p:grpSpPr>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1" name="Obrázek 10">
            <a:extLst>
              <a:ext uri="{FF2B5EF4-FFF2-40B4-BE49-F238E27FC236}">
                <a16:creationId xmlns:a16="http://schemas.microsoft.com/office/drawing/2014/main" id="{F179FD0A-6BAC-40EE-B858-F2962CAB5C1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93009" y="191652"/>
            <a:ext cx="402855" cy="459003"/>
          </a:xfrm>
          <a:prstGeom prst="rect">
            <a:avLst/>
          </a:prstGeom>
        </p:spPr>
      </p:pic>
      <p:pic>
        <p:nvPicPr>
          <p:cNvPr id="13" name="Obrázek 12">
            <a:extLst>
              <a:ext uri="{FF2B5EF4-FFF2-40B4-BE49-F238E27FC236}">
                <a16:creationId xmlns:a16="http://schemas.microsoft.com/office/drawing/2014/main" id="{9BCE7530-75EE-4708-8CB0-E0AC4D8EAFB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29975" y="191652"/>
            <a:ext cx="1353386" cy="433584"/>
          </a:xfrm>
          <a:prstGeom prst="rect">
            <a:avLst/>
          </a:prstGeom>
        </p:spPr>
      </p:pic>
    </p:spTree>
    <p:extLst>
      <p:ext uri="{BB962C8B-B14F-4D97-AF65-F5344CB8AC3E}">
        <p14:creationId xmlns:p14="http://schemas.microsoft.com/office/powerpoint/2010/main" val="190099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0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2" name="Obrázek 12">
            <a:extLst>
              <a:ext uri="{FF2B5EF4-FFF2-40B4-BE49-F238E27FC236}">
                <a16:creationId xmlns:a16="http://schemas.microsoft.com/office/drawing/2014/main" id="{9AE7ADB2-F2ED-82E1-ECA5-DB0C52055AE6}"/>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0882979" y="241071"/>
            <a:ext cx="1175945" cy="376737"/>
          </a:xfrm>
          <a:prstGeom prst="rect">
            <a:avLst/>
          </a:prstGeom>
        </p:spPr>
      </p:pic>
    </p:spTree>
    <p:extLst>
      <p:ext uri="{BB962C8B-B14F-4D97-AF65-F5344CB8AC3E}">
        <p14:creationId xmlns:p14="http://schemas.microsoft.com/office/powerpoint/2010/main" val="426947258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9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5412221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2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60036937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a:t>KLIKNUTÍM LZE UPRAVIT STYL.</a:t>
            </a:r>
          </a:p>
        </p:txBody>
      </p:sp>
      <p:sp>
        <p:nvSpPr>
          <p:cNvPr id="22" name="Ovál 21">
            <a:extLst>
              <a:ext uri="{FF2B5EF4-FFF2-40B4-BE49-F238E27FC236}">
                <a16:creationId xmlns:a16="http://schemas.microsoft.com/office/drawing/2014/main" id="{E656A3E0-2361-4CCC-91DC-E1BEF79CCAA7}"/>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vál 26">
            <a:extLst>
              <a:ext uri="{FF2B5EF4-FFF2-40B4-BE49-F238E27FC236}">
                <a16:creationId xmlns:a16="http://schemas.microsoft.com/office/drawing/2014/main" id="{2148DF2A-DDC7-4CD7-8694-4107D1452411}"/>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8" name="Obrázek 27">
            <a:extLst>
              <a:ext uri="{FF2B5EF4-FFF2-40B4-BE49-F238E27FC236}">
                <a16:creationId xmlns:a16="http://schemas.microsoft.com/office/drawing/2014/main" id="{C4551AF1-A888-4B1D-A864-17FC80417316}"/>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8260729" y="1265655"/>
            <a:ext cx="1500937" cy="864000"/>
          </a:xfrm>
          <a:prstGeom prst="rect">
            <a:avLst/>
          </a:prstGeom>
        </p:spPr>
      </p:pic>
    </p:spTree>
    <p:extLst>
      <p:ext uri="{BB962C8B-B14F-4D97-AF65-F5344CB8AC3E}">
        <p14:creationId xmlns:p14="http://schemas.microsoft.com/office/powerpoint/2010/main" val="3482008893"/>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pic>
        <p:nvPicPr>
          <p:cNvPr id="23" name="Obrázek 22">
            <a:extLst>
              <a:ext uri="{FF2B5EF4-FFF2-40B4-BE49-F238E27FC236}">
                <a16:creationId xmlns:a16="http://schemas.microsoft.com/office/drawing/2014/main" id="{95236220-DF02-44BC-8D30-8B642120407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193009" y="191652"/>
            <a:ext cx="402855" cy="459003"/>
          </a:xfrm>
          <a:prstGeom prst="rect">
            <a:avLst/>
          </a:prstGeom>
        </p:spPr>
      </p:pic>
      <p:pic>
        <p:nvPicPr>
          <p:cNvPr id="25" name="Obrázek 24">
            <a:extLst>
              <a:ext uri="{FF2B5EF4-FFF2-40B4-BE49-F238E27FC236}">
                <a16:creationId xmlns:a16="http://schemas.microsoft.com/office/drawing/2014/main" id="{9C6B8BCA-F84C-4C3C-BF55-EBA6D08FB437}"/>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629975" y="191652"/>
            <a:ext cx="1353386" cy="433584"/>
          </a:xfrm>
          <a:prstGeom prst="rect">
            <a:avLst/>
          </a:prstGeom>
        </p:spPr>
      </p:pic>
      <p:sp>
        <p:nvSpPr>
          <p:cNvPr id="19" name="Rovnoramenný trojúhelník 4">
            <a:extLst>
              <a:ext uri="{FF2B5EF4-FFF2-40B4-BE49-F238E27FC236}">
                <a16:creationId xmlns:a16="http://schemas.microsoft.com/office/drawing/2014/main" id="{8F870BB4-E77F-48D9-9A15-F32FB5011380}"/>
              </a:ext>
            </a:extLst>
          </p:cNvPr>
          <p:cNvSpPr/>
          <p:nvPr userDrawn="1"/>
        </p:nvSpPr>
        <p:spPr>
          <a:xfrm rot="1106797">
            <a:off x="9873330" y="3902732"/>
            <a:ext cx="962460" cy="1313154"/>
          </a:xfrm>
          <a:prstGeom prst="triangle">
            <a:avLst>
              <a:gd name="adj" fmla="val 46465"/>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vál 22">
            <a:extLst>
              <a:ext uri="{FF2B5EF4-FFF2-40B4-BE49-F238E27FC236}">
                <a16:creationId xmlns:a16="http://schemas.microsoft.com/office/drawing/2014/main" id="{D0F188E0-9B0F-4DEB-8855-1F2272D4581E}"/>
              </a:ext>
            </a:extLst>
          </p:cNvPr>
          <p:cNvSpPr/>
          <p:nvPr userDrawn="1"/>
        </p:nvSpPr>
        <p:spPr>
          <a:xfrm>
            <a:off x="9573906"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1" name="Obrázek 6">
            <a:extLst>
              <a:ext uri="{FF2B5EF4-FFF2-40B4-BE49-F238E27FC236}">
                <a16:creationId xmlns:a16="http://schemas.microsoft.com/office/drawing/2014/main" id="{A8CDEBB1-C7EF-41D3-8DC4-4FE2074A6D8C}"/>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9661129" y="4967569"/>
            <a:ext cx="855153" cy="801706"/>
          </a:xfrm>
          <a:prstGeom prst="rect">
            <a:avLst/>
          </a:prstGeom>
        </p:spPr>
      </p:pic>
      <p:sp>
        <p:nvSpPr>
          <p:cNvPr id="22" name="Ovál 23">
            <a:extLst>
              <a:ext uri="{FF2B5EF4-FFF2-40B4-BE49-F238E27FC236}">
                <a16:creationId xmlns:a16="http://schemas.microsoft.com/office/drawing/2014/main" id="{7E9FB1E7-3A9F-4C05-A0D5-0E354B92049F}"/>
              </a:ext>
            </a:extLst>
          </p:cNvPr>
          <p:cNvSpPr/>
          <p:nvPr userDrawn="1"/>
        </p:nvSpPr>
        <p:spPr>
          <a:xfrm>
            <a:off x="9643042" y="4904471"/>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37" name="Obrázek 6">
            <a:extLst>
              <a:ext uri="{FF2B5EF4-FFF2-40B4-BE49-F238E27FC236}">
                <a16:creationId xmlns:a16="http://schemas.microsoft.com/office/drawing/2014/main" id="{379F229A-736E-4EB7-881A-9F2D65426E9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9661129" y="4957534"/>
            <a:ext cx="855153" cy="801706"/>
          </a:xfrm>
          <a:prstGeom prst="rect">
            <a:avLst/>
          </a:prstGeom>
        </p:spPr>
      </p:pic>
    </p:spTree>
    <p:extLst>
      <p:ext uri="{BB962C8B-B14F-4D97-AF65-F5344CB8AC3E}">
        <p14:creationId xmlns:p14="http://schemas.microsoft.com/office/powerpoint/2010/main" val="3988718233"/>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0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2" name="Obrázek 11">
            <a:extLst>
              <a:ext uri="{FF2B5EF4-FFF2-40B4-BE49-F238E27FC236}">
                <a16:creationId xmlns:a16="http://schemas.microsoft.com/office/drawing/2014/main" id="{DDED1AFA-774F-4E95-B8E9-1DB2A7E4AA6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93009" y="191652"/>
            <a:ext cx="402855" cy="459003"/>
          </a:xfrm>
          <a:prstGeom prst="rect">
            <a:avLst/>
          </a:prstGeom>
        </p:spPr>
      </p:pic>
      <p:pic>
        <p:nvPicPr>
          <p:cNvPr id="13" name="Obrázek 12">
            <a:extLst>
              <a:ext uri="{FF2B5EF4-FFF2-40B4-BE49-F238E27FC236}">
                <a16:creationId xmlns:a16="http://schemas.microsoft.com/office/drawing/2014/main" id="{F22AD7F8-0542-4D76-B6D6-28534DE2E3E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29975" y="191652"/>
            <a:ext cx="1353386" cy="433584"/>
          </a:xfrm>
          <a:prstGeom prst="rect">
            <a:avLst/>
          </a:prstGeom>
        </p:spPr>
      </p:pic>
    </p:spTree>
    <p:extLst>
      <p:ext uri="{BB962C8B-B14F-4D97-AF65-F5344CB8AC3E}">
        <p14:creationId xmlns:p14="http://schemas.microsoft.com/office/powerpoint/2010/main" val="204389381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2_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A6B565E-2F82-65BA-96AD-49BDE7ECD29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D5324C08-958B-DACB-ACAA-7D1DA9ECCB4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4F2EDBD-C140-EC39-B533-821B64AAE54B}"/>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7" name="Logo Zdravi 2030" descr="Obsah obrázku objekt&#10;&#10;Popis byl vytvořen automaticky">
            <a:extLst>
              <a:ext uri="{FF2B5EF4-FFF2-40B4-BE49-F238E27FC236}">
                <a16:creationId xmlns:a16="http://schemas.microsoft.com/office/drawing/2014/main" id="{6D26DAB7-E28E-7F0B-5CB4-8DD64E2F2359}"/>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8" name="Logo UZIS">
            <a:extLst>
              <a:ext uri="{FF2B5EF4-FFF2-40B4-BE49-F238E27FC236}">
                <a16:creationId xmlns:a16="http://schemas.microsoft.com/office/drawing/2014/main" id="{35CFBB21-4510-75AE-FBB2-0AEE50F0BE8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9" name="Přímá spojnice 3">
            <a:extLst>
              <a:ext uri="{FF2B5EF4-FFF2-40B4-BE49-F238E27FC236}">
                <a16:creationId xmlns:a16="http://schemas.microsoft.com/office/drawing/2014/main" id="{567AC7F0-AAFA-4CCC-EB37-788CE98CB59C}"/>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0" name="Obdélník 14">
            <a:extLst>
              <a:ext uri="{FF2B5EF4-FFF2-40B4-BE49-F238E27FC236}">
                <a16:creationId xmlns:a16="http://schemas.microsoft.com/office/drawing/2014/main" id="{BE97C24B-232B-1FB5-462C-6FFDB0001FA7}"/>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1" name="Grafický objekt 10">
            <a:extLst>
              <a:ext uri="{FF2B5EF4-FFF2-40B4-BE49-F238E27FC236}">
                <a16:creationId xmlns:a16="http://schemas.microsoft.com/office/drawing/2014/main" id="{7C4BF71A-C4A5-9233-6C2C-437F7800156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2" name="Volný tvar 17">
            <a:extLst>
              <a:ext uri="{FF2B5EF4-FFF2-40B4-BE49-F238E27FC236}">
                <a16:creationId xmlns:a16="http://schemas.microsoft.com/office/drawing/2014/main" id="{11DA0181-0EEA-18DA-9F3D-9341DAB70D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60329257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3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6420391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Jenom nadpis">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333410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Vlastní rozložení">
    <p:spTree>
      <p:nvGrpSpPr>
        <p:cNvPr id="1" name=""/>
        <p:cNvGrpSpPr/>
        <p:nvPr/>
      </p:nvGrpSpPr>
      <p:grpSpPr>
        <a:xfrm>
          <a:off x="0" y="0"/>
          <a:ext cx="0" cy="0"/>
          <a:chOff x="0" y="0"/>
          <a:chExt cx="0" cy="0"/>
        </a:xfrm>
      </p:grpSpPr>
      <p:sp>
        <p:nvSpPr>
          <p:cNvPr id="6" name="Volný tvar 17">
            <a:extLst>
              <a:ext uri="{FF2B5EF4-FFF2-40B4-BE49-F238E27FC236}">
                <a16:creationId xmlns:a16="http://schemas.microsoft.com/office/drawing/2014/main" id="{00140084-D943-D2DD-7468-439EE2E82C3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83C6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Volný tvar 19">
            <a:extLst>
              <a:ext uri="{FF2B5EF4-FFF2-40B4-BE49-F238E27FC236}">
                <a16:creationId xmlns:a16="http://schemas.microsoft.com/office/drawing/2014/main" id="{3A4DFFE3-98BD-AA40-5357-FDF57454D06E}"/>
              </a:ext>
            </a:extLst>
          </p:cNvPr>
          <p:cNvSpPr/>
          <p:nvPr userDrawn="1"/>
        </p:nvSpPr>
        <p:spPr>
          <a:xfrm>
            <a:off x="10140043"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5B265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A3125BF4-CE91-D7AF-5EB7-61F63CC4E5DA}"/>
              </a:ext>
            </a:extLst>
          </p:cNvPr>
          <p:cNvSpPr>
            <a:spLocks noGrp="1"/>
          </p:cNvSpPr>
          <p:nvPr>
            <p:ph type="title"/>
          </p:nvPr>
        </p:nvSpPr>
        <p:spPr>
          <a:xfrm>
            <a:off x="391137" y="295916"/>
            <a:ext cx="11409726" cy="509427"/>
          </a:xfrm>
        </p:spPr>
        <p:txBody>
          <a:bodyPr>
            <a:normAutofit/>
          </a:bodyPr>
          <a:lstStyle>
            <a:lvl1pPr>
              <a:defRPr sz="2600">
                <a:solidFill>
                  <a:srgbClr val="5B2654"/>
                </a:solidFill>
              </a:defRPr>
            </a:lvl1pPr>
          </a:lstStyle>
          <a:p>
            <a:r>
              <a:rPr lang="cs-CZ"/>
              <a:t>Kliknutím lze upravit styl.</a:t>
            </a:r>
            <a:endParaRPr lang="en-US"/>
          </a:p>
        </p:txBody>
      </p:sp>
      <p:sp>
        <p:nvSpPr>
          <p:cNvPr id="3" name="Zástupný symbol pro datum 2">
            <a:extLst>
              <a:ext uri="{FF2B5EF4-FFF2-40B4-BE49-F238E27FC236}">
                <a16:creationId xmlns:a16="http://schemas.microsoft.com/office/drawing/2014/main" id="{B0734A60-1E03-8E20-7C62-97DFC671F0B0}"/>
              </a:ext>
            </a:extLst>
          </p:cNvPr>
          <p:cNvSpPr>
            <a:spLocks noGrp="1"/>
          </p:cNvSpPr>
          <p:nvPr>
            <p:ph type="dt" sz="half" idx="10"/>
          </p:nvPr>
        </p:nvSpPr>
        <p:spPr/>
        <p:txBody>
          <a:bodyPr/>
          <a:lstStyle/>
          <a:p>
            <a:fld id="{2E9EDD5E-B6AF-44FC-AF4A-AB0B5CAB16C6}" type="datetimeFigureOut">
              <a:rPr lang="cs-CZ" smtClean="0"/>
              <a:t>24.11.2025</a:t>
            </a:fld>
            <a:endParaRPr lang="cs-CZ"/>
          </a:p>
        </p:txBody>
      </p:sp>
      <p:sp>
        <p:nvSpPr>
          <p:cNvPr id="4" name="Zástupný symbol pro zápatí 3">
            <a:extLst>
              <a:ext uri="{FF2B5EF4-FFF2-40B4-BE49-F238E27FC236}">
                <a16:creationId xmlns:a16="http://schemas.microsoft.com/office/drawing/2014/main" id="{8B7C57ED-2046-7311-1FCE-266D8B2BA59B}"/>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8BB8153-1DC7-7B6C-FD2A-9EA2B156247F}"/>
              </a:ext>
            </a:extLst>
          </p:cNvPr>
          <p:cNvSpPr>
            <a:spLocks noGrp="1"/>
          </p:cNvSpPr>
          <p:nvPr>
            <p:ph type="sldNum" sz="quarter" idx="12"/>
          </p:nvPr>
        </p:nvSpPr>
        <p:spPr/>
        <p:txBody>
          <a:bodyPr/>
          <a:lstStyle/>
          <a:p>
            <a:fld id="{4B5CE884-B2FA-4DCF-98BA-CCCFAD97E97F}" type="slidenum">
              <a:rPr lang="cs-CZ" smtClean="0"/>
              <a:t>‹#›</a:t>
            </a:fld>
            <a:endParaRPr lang="cs-CZ"/>
          </a:p>
        </p:txBody>
      </p:sp>
    </p:spTree>
    <p:extLst>
      <p:ext uri="{BB962C8B-B14F-4D97-AF65-F5344CB8AC3E}">
        <p14:creationId xmlns:p14="http://schemas.microsoft.com/office/powerpoint/2010/main" val="190324436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1_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45003663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40_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74726002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8_Úvodní snímek">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3ABABEC8-F7A4-2BC5-0389-76BE78AF1D47}"/>
              </a:ext>
            </a:extLst>
          </p:cNvPr>
          <p:cNvPicPr>
            <a:picLocks noChangeAspect="1"/>
          </p:cNvPicPr>
          <p:nvPr userDrawn="1"/>
        </p:nvPicPr>
        <p:blipFill>
          <a:blip r:embed="rId3"/>
          <a:stretch>
            <a:fillRect/>
          </a:stretch>
        </p:blipFill>
        <p:spPr>
          <a:xfrm>
            <a:off x="726649" y="1243846"/>
            <a:ext cx="11388315" cy="4852837"/>
          </a:xfrm>
          <a:prstGeom prst="rect">
            <a:avLst/>
          </a:prstGeom>
        </p:spPr>
      </p:pic>
      <p:sp>
        <p:nvSpPr>
          <p:cNvPr id="8" name="Obdélník 7">
            <a:extLst>
              <a:ext uri="{FF2B5EF4-FFF2-40B4-BE49-F238E27FC236}">
                <a16:creationId xmlns:a16="http://schemas.microsoft.com/office/drawing/2014/main" id="{86E319E4-DB43-4786-B406-1BC6DF9F76D3}"/>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Obdélník 8">
            <a:extLst>
              <a:ext uri="{FF2B5EF4-FFF2-40B4-BE49-F238E27FC236}">
                <a16:creationId xmlns:a16="http://schemas.microsoft.com/office/drawing/2014/main" id="{86429ADE-79A8-80A2-0A21-62D5CA7EB14F}"/>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1" name="Volný tvar 6">
            <a:extLst>
              <a:ext uri="{FF2B5EF4-FFF2-40B4-BE49-F238E27FC236}">
                <a16:creationId xmlns:a16="http://schemas.microsoft.com/office/drawing/2014/main" id="{001B4B07-6973-6318-87D0-6F65394D6BC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7">
            <a:extLst>
              <a:ext uri="{FF2B5EF4-FFF2-40B4-BE49-F238E27FC236}">
                <a16:creationId xmlns:a16="http://schemas.microsoft.com/office/drawing/2014/main" id="{33232905-C3F9-C9DC-E4E3-7A0927B5B60D}"/>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8537842D-6553-3B53-473C-0A971C73073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94B48AC2-8E9E-1661-19DB-4F6FB79507F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Volný tvar 6">
            <a:extLst>
              <a:ext uri="{FF2B5EF4-FFF2-40B4-BE49-F238E27FC236}">
                <a16:creationId xmlns:a16="http://schemas.microsoft.com/office/drawing/2014/main" id="{048B30B4-3D22-A0CD-C4A5-7283E1C4C187}"/>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7F99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Volný tvar 18">
            <a:extLst>
              <a:ext uri="{FF2B5EF4-FFF2-40B4-BE49-F238E27FC236}">
                <a16:creationId xmlns:a16="http://schemas.microsoft.com/office/drawing/2014/main" id="{3B3CFB7B-900B-A403-5FE7-6794057A041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D719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0" name="Volný tvar 19">
            <a:extLst>
              <a:ext uri="{FF2B5EF4-FFF2-40B4-BE49-F238E27FC236}">
                <a16:creationId xmlns:a16="http://schemas.microsoft.com/office/drawing/2014/main" id="{E4416C8E-1447-7170-6C52-F1672253969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4" name="Picture 24">
            <a:extLst>
              <a:ext uri="{FF2B5EF4-FFF2-40B4-BE49-F238E27FC236}">
                <a16:creationId xmlns:a16="http://schemas.microsoft.com/office/drawing/2014/main" id="{272677AC-4BFF-3A75-192A-D01FBCEE6C78}"/>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Obrázek 24">
            <a:extLst>
              <a:ext uri="{FF2B5EF4-FFF2-40B4-BE49-F238E27FC236}">
                <a16:creationId xmlns:a16="http://schemas.microsoft.com/office/drawing/2014/main" id="{8F6FF6E5-B349-C8CC-8601-835CA2CB5E1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8" name="Logo Zdravi 2030" descr="Obsah obrázku objekt&#10;&#10;Popis byl vytvořen automaticky">
            <a:extLst>
              <a:ext uri="{FF2B5EF4-FFF2-40B4-BE49-F238E27FC236}">
                <a16:creationId xmlns:a16="http://schemas.microsoft.com/office/drawing/2014/main" id="{EE44BCC4-A057-0C26-F4F8-1F6023EB868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
        <p:nvSpPr>
          <p:cNvPr id="6" name="Zástupný symbol pro číslo snímku 5">
            <a:extLst>
              <a:ext uri="{FF2B5EF4-FFF2-40B4-BE49-F238E27FC236}">
                <a16:creationId xmlns:a16="http://schemas.microsoft.com/office/drawing/2014/main" id="{189E308E-355F-F5DD-1923-B0C42026BC38}"/>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31" name="Obrázek 30">
            <a:extLst>
              <a:ext uri="{FF2B5EF4-FFF2-40B4-BE49-F238E27FC236}">
                <a16:creationId xmlns:a16="http://schemas.microsoft.com/office/drawing/2014/main" id="{84802CCD-0071-6A21-651E-A913FA1D763D}"/>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9374" y="6211890"/>
            <a:ext cx="3741533" cy="322112"/>
          </a:xfrm>
          <a:prstGeom prst="rect">
            <a:avLst/>
          </a:prstGeom>
        </p:spPr>
      </p:pic>
      <p:sp>
        <p:nvSpPr>
          <p:cNvPr id="15" name="Obdélník 14">
            <a:extLst>
              <a:ext uri="{FF2B5EF4-FFF2-40B4-BE49-F238E27FC236}">
                <a16:creationId xmlns:a16="http://schemas.microsoft.com/office/drawing/2014/main" id="{09468479-8C98-05C8-6BEF-C4B46A62FBEA}"/>
              </a:ext>
            </a:extLst>
          </p:cNvPr>
          <p:cNvSpPr/>
          <p:nvPr userDrawn="1"/>
        </p:nvSpPr>
        <p:spPr>
          <a:xfrm>
            <a:off x="0" y="5879932"/>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8" name="Volný tvar 17">
            <a:extLst>
              <a:ext uri="{FF2B5EF4-FFF2-40B4-BE49-F238E27FC236}">
                <a16:creationId xmlns:a16="http://schemas.microsoft.com/office/drawing/2014/main" id="{18F4AB48-7448-E429-0292-4E8A627436E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7" name="Obrázek 26">
            <a:extLst>
              <a:ext uri="{FF2B5EF4-FFF2-40B4-BE49-F238E27FC236}">
                <a16:creationId xmlns:a16="http://schemas.microsoft.com/office/drawing/2014/main" id="{19C7A8BA-8034-9EEE-240D-ABFF30235D69}"/>
              </a:ext>
            </a:extLst>
          </p:cNvPr>
          <p:cNvPicPr>
            <a:picLocks noChangeAspect="1"/>
          </p:cNvPicPr>
          <p:nvPr userDrawn="1"/>
        </p:nvPicPr>
        <p:blipFill>
          <a:blip r:embed="rId8"/>
          <a:stretch>
            <a:fillRect/>
          </a:stretch>
        </p:blipFill>
        <p:spPr>
          <a:xfrm>
            <a:off x="8823626" y="4199123"/>
            <a:ext cx="3200677" cy="2499577"/>
          </a:xfrm>
          <a:prstGeom prst="rect">
            <a:avLst/>
          </a:prstGeom>
        </p:spPr>
      </p:pic>
      <p:pic>
        <p:nvPicPr>
          <p:cNvPr id="2" name="Grafický objekt 4">
            <a:extLst>
              <a:ext uri="{FF2B5EF4-FFF2-40B4-BE49-F238E27FC236}">
                <a16:creationId xmlns:a16="http://schemas.microsoft.com/office/drawing/2014/main" id="{CA649EB7-9EBB-E9B7-583B-8327BF3F992C}"/>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564876" y="6205437"/>
            <a:ext cx="4390283" cy="396000"/>
          </a:xfrm>
          <a:prstGeom prst="rect">
            <a:avLst/>
          </a:prstGeom>
        </p:spPr>
      </p:pic>
    </p:spTree>
    <p:extLst>
      <p:ext uri="{BB962C8B-B14F-4D97-AF65-F5344CB8AC3E}">
        <p14:creationId xmlns:p14="http://schemas.microsoft.com/office/powerpoint/2010/main" val="140633477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3_Jenom nadpis">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758169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2_Jenom nadpis">
    <p:spTree>
      <p:nvGrpSpPr>
        <p:cNvPr id="1" name=""/>
        <p:cNvGrpSpPr/>
        <p:nvPr/>
      </p:nvGrpSpPr>
      <p:grpSpPr>
        <a:xfrm>
          <a:off x="0" y="0"/>
          <a:ext cx="0" cy="0"/>
          <a:chOff x="0" y="0"/>
          <a:chExt cx="0" cy="0"/>
        </a:xfrm>
      </p:grpSpPr>
      <p:sp>
        <p:nvSpPr>
          <p:cNvPr id="6" name="Volný tvar 6">
            <a:extLst>
              <a:ext uri="{FF2B5EF4-FFF2-40B4-BE49-F238E27FC236}">
                <a16:creationId xmlns:a16="http://schemas.microsoft.com/office/drawing/2014/main" id="{B6336CFE-3096-43C3-9E46-9383AC769B15}"/>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Volný tvar 17">
            <a:extLst>
              <a:ext uri="{FF2B5EF4-FFF2-40B4-BE49-F238E27FC236}">
                <a16:creationId xmlns:a16="http://schemas.microsoft.com/office/drawing/2014/main" id="{C20CC309-EC2F-4B2C-9CC3-C431ECA6E6A6}"/>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8">
            <a:extLst>
              <a:ext uri="{FF2B5EF4-FFF2-40B4-BE49-F238E27FC236}">
                <a16:creationId xmlns:a16="http://schemas.microsoft.com/office/drawing/2014/main" id="{BDFAA844-6FCB-4C30-B0F0-1C5243DE8DD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B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 name="Volný tvar 19">
            <a:extLst>
              <a:ext uri="{FF2B5EF4-FFF2-40B4-BE49-F238E27FC236}">
                <a16:creationId xmlns:a16="http://schemas.microsoft.com/office/drawing/2014/main" id="{9768E1DE-3BC6-42A8-AA3D-16CB0656149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Nadpis">
            <a:extLst>
              <a:ext uri="{FF2B5EF4-FFF2-40B4-BE49-F238E27FC236}">
                <a16:creationId xmlns:a16="http://schemas.microsoft.com/office/drawing/2014/main" id="{17C3C8D8-7791-AF26-67C6-BF89BAF524A6}"/>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FF000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4" name="Zástupný text 13">
            <a:extLst>
              <a:ext uri="{FF2B5EF4-FFF2-40B4-BE49-F238E27FC236}">
                <a16:creationId xmlns:a16="http://schemas.microsoft.com/office/drawing/2014/main" id="{11D995B7-6152-4D6C-6A43-FB721FF496D1}"/>
              </a:ext>
            </a:extLst>
          </p:cNvPr>
          <p:cNvSpPr>
            <a:spLocks noGrp="1"/>
          </p:cNvSpPr>
          <p:nvPr>
            <p:ph type="body" sz="quarter" idx="10" hasCustomPrompt="1"/>
          </p:nvPr>
        </p:nvSpPr>
        <p:spPr>
          <a:xfrm>
            <a:off x="273050" y="642938"/>
            <a:ext cx="10515141" cy="254000"/>
          </a:xfrm>
        </p:spPr>
        <p:txBody>
          <a:bodyPr>
            <a:noAutofit/>
          </a:bodyPr>
          <a:lstStyle>
            <a:lvl1pPr marL="0" indent="0">
              <a:buNone/>
              <a:defRPr sz="1400">
                <a:solidFill>
                  <a:schemeClr val="tx1"/>
                </a:solidFill>
              </a:defRPr>
            </a:lvl1pPr>
            <a:lvl5pPr>
              <a:defRPr/>
            </a:lvl5pPr>
          </a:lstStyle>
          <a:p>
            <a:pPr lvl="0"/>
            <a:r>
              <a:rPr lang="cs-CZ"/>
              <a:t>Zdroj:</a:t>
            </a:r>
          </a:p>
        </p:txBody>
      </p:sp>
    </p:spTree>
    <p:extLst>
      <p:ext uri="{BB962C8B-B14F-4D97-AF65-F5344CB8AC3E}">
        <p14:creationId xmlns:p14="http://schemas.microsoft.com/office/powerpoint/2010/main" val="342986237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3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a:t>
            </a:r>
            <a:r>
              <a:rPr lang="cs-CZ" sz="1200" b="1" i="0" baseline="0">
                <a:solidFill>
                  <a:schemeClr val="accent5">
                    <a:lumMod val="50000"/>
                  </a:schemeClr>
                </a:solidFill>
              </a:rPr>
              <a:t> studie pro regiony ČR</a:t>
            </a:r>
            <a:endParaRPr lang="en-US" sz="1200" b="1" i="0">
              <a:solidFill>
                <a:schemeClr val="accent5">
                  <a:lumMod val="50000"/>
                </a:schemeClr>
              </a:solidFill>
            </a:endParaRPr>
          </a:p>
        </p:txBody>
      </p:sp>
      <p:pic>
        <p:nvPicPr>
          <p:cNvPr id="13" name="Obrázek 9">
            <a:extLst>
              <a:ext uri="{FF2B5EF4-FFF2-40B4-BE49-F238E27FC236}">
                <a16:creationId xmlns:a16="http://schemas.microsoft.com/office/drawing/2014/main" id="{797EB9E8-E1D3-48C7-9993-F04903928336}"/>
              </a:ext>
            </a:extLst>
          </p:cNvPr>
          <p:cNvPicPr>
            <a:picLocks noChangeAspect="1"/>
          </p:cNvPicPr>
          <p:nvPr userDrawn="1"/>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49768" y="177453"/>
            <a:ext cx="1470213" cy="352072"/>
          </a:xfrm>
          <a:prstGeom prst="rect">
            <a:avLst/>
          </a:prstGeom>
        </p:spPr>
      </p:pic>
    </p:spTree>
    <p:extLst>
      <p:ext uri="{BB962C8B-B14F-4D97-AF65-F5344CB8AC3E}">
        <p14:creationId xmlns:p14="http://schemas.microsoft.com/office/powerpoint/2010/main" val="73645000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6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593024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3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91138573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38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Nadpis">
            <a:extLst>
              <a:ext uri="{FF2B5EF4-FFF2-40B4-BE49-F238E27FC236}">
                <a16:creationId xmlns:a16="http://schemas.microsoft.com/office/drawing/2014/main" id="{BA5F2F7F-A2E5-0E27-B3C6-639FAB2C90BD}"/>
              </a:ext>
            </a:extLst>
          </p:cNvPr>
          <p:cNvSpPr>
            <a:spLocks noGrp="1"/>
          </p:cNvSpPr>
          <p:nvPr>
            <p:ph type="title"/>
          </p:nvPr>
        </p:nvSpPr>
        <p:spPr>
          <a:xfrm>
            <a:off x="272591" y="160258"/>
            <a:ext cx="11386172"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2484696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pic>
        <p:nvPicPr>
          <p:cNvPr id="32" name="Obrázek 31">
            <a:extLst>
              <a:ext uri="{FF2B5EF4-FFF2-40B4-BE49-F238E27FC236}">
                <a16:creationId xmlns:a16="http://schemas.microsoft.com/office/drawing/2014/main" id="{1A79C138-62D8-21D1-082C-E2D54D59AAD9}"/>
              </a:ext>
            </a:extLst>
          </p:cNvPr>
          <p:cNvPicPr>
            <a:picLocks noChangeAspect="1"/>
          </p:cNvPicPr>
          <p:nvPr userDrawn="1"/>
        </p:nvPicPr>
        <p:blipFill>
          <a:blip r:embed="rId3"/>
          <a:stretch>
            <a:fillRect/>
          </a:stretch>
        </p:blipFill>
        <p:spPr>
          <a:xfrm>
            <a:off x="681489" y="1236796"/>
            <a:ext cx="11302964" cy="5243014"/>
          </a:xfrm>
          <a:prstGeom prst="rect">
            <a:avLst/>
          </a:prstGeom>
        </p:spPr>
      </p:pic>
      <p:sp>
        <p:nvSpPr>
          <p:cNvPr id="34" name="Zástupný symbol pro datum 3">
            <a:extLst>
              <a:ext uri="{FF2B5EF4-FFF2-40B4-BE49-F238E27FC236}">
                <a16:creationId xmlns:a16="http://schemas.microsoft.com/office/drawing/2014/main" id="{B04763B8-E0A3-1826-252E-6EF4255582A9}"/>
              </a:ext>
            </a:extLst>
          </p:cNvPr>
          <p:cNvSpPr txBox="1">
            <a:spLocks/>
          </p:cNvSpPr>
          <p:nvPr userDrawn="1"/>
        </p:nvSpPr>
        <p:spPr>
          <a:xfrm>
            <a:off x="838200" y="6356350"/>
            <a:ext cx="2743200" cy="365125"/>
          </a:xfrm>
          <a:prstGeom prst="rect">
            <a:avLst/>
          </a:prstGeom>
        </p:spPr>
        <p:txBody>
          <a:bodyPr vert="horz" lIns="91440" tIns="45720" rIns="91440" bIns="45720" rtlCol="0" anchor="ctr"/>
          <a:lstStyle>
            <a:defPPr>
              <a:defRPr lang="cs-CZ"/>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300549E-5FE9-4E01-98AE-C44E9201182F}" type="datetimeFigureOut">
              <a:rPr lang="cs-CZ" smtClean="0"/>
              <a:pPr/>
              <a:t>24.11.2025</a:t>
            </a:fld>
            <a:endParaRPr lang="cs-CZ"/>
          </a:p>
        </p:txBody>
      </p:sp>
      <p:sp>
        <p:nvSpPr>
          <p:cNvPr id="35" name="Zástupný symbol pro číslo snímku 5">
            <a:extLst>
              <a:ext uri="{FF2B5EF4-FFF2-40B4-BE49-F238E27FC236}">
                <a16:creationId xmlns:a16="http://schemas.microsoft.com/office/drawing/2014/main" id="{A8404E42-F5F0-503C-F796-91E8B6373F26}"/>
              </a:ext>
            </a:extLst>
          </p:cNvPr>
          <p:cNvSpPr txBox="1">
            <a:spLocks/>
          </p:cNvSpPr>
          <p:nvPr userDrawn="1"/>
        </p:nvSpPr>
        <p:spPr>
          <a:xfrm>
            <a:off x="8610600" y="6356350"/>
            <a:ext cx="2743200" cy="365125"/>
          </a:xfrm>
          <a:prstGeom prst="rect">
            <a:avLst/>
          </a:prstGeom>
        </p:spPr>
        <p:txBody>
          <a:bodyPr vert="horz" lIns="91440" tIns="45720" rIns="91440" bIns="45720" rtlCol="0" anchor="ctr"/>
          <a:lstStyle>
            <a:defPPr>
              <a:defRPr lang="cs-CZ"/>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C095082-DBEA-465F-83E9-58D6E749287B}" type="slidenum">
              <a:rPr lang="cs-CZ" smtClean="0"/>
              <a:pPr/>
              <a:t>‹#›</a:t>
            </a:fld>
            <a:endParaRPr lang="cs-CZ"/>
          </a:p>
        </p:txBody>
      </p:sp>
      <p:sp>
        <p:nvSpPr>
          <p:cNvPr id="36" name="Obdélník 35">
            <a:extLst>
              <a:ext uri="{FF2B5EF4-FFF2-40B4-BE49-F238E27FC236}">
                <a16:creationId xmlns:a16="http://schemas.microsoft.com/office/drawing/2014/main" id="{7DDCB90C-6B0F-CFE9-49AF-2F013E1A313F}"/>
              </a:ext>
            </a:extLst>
          </p:cNvPr>
          <p:cNvSpPr/>
          <p:nvPr userDrawn="1"/>
        </p:nvSpPr>
        <p:spPr>
          <a:xfrm>
            <a:off x="13436" y="5922000"/>
            <a:ext cx="12191997" cy="936000"/>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7" name="Obdélník 36">
            <a:extLst>
              <a:ext uri="{FF2B5EF4-FFF2-40B4-BE49-F238E27FC236}">
                <a16:creationId xmlns:a16="http://schemas.microsoft.com/office/drawing/2014/main" id="{6CD0C436-58F4-BC28-6335-99A9A35B6594}"/>
              </a:ext>
            </a:extLst>
          </p:cNvPr>
          <p:cNvSpPr/>
          <p:nvPr userDrawn="1"/>
        </p:nvSpPr>
        <p:spPr>
          <a:xfrm>
            <a:off x="13436" y="5922000"/>
            <a:ext cx="12191997" cy="936000"/>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96E9402B-873E-0641-56C0-8D3433AAFD67}"/>
              </a:ext>
            </a:extLst>
          </p:cNvPr>
          <p:cNvSpPr txBox="1"/>
          <p:nvPr userDrawn="1"/>
        </p:nvSpPr>
        <p:spPr>
          <a:xfrm>
            <a:off x="8713002" y="6142934"/>
            <a:ext cx="3377379"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900" b="0" i="0" u="none" strike="noStrike" kern="0" cap="none" spc="0" normalizeH="0" baseline="0" noProof="0">
                <a:ln>
                  <a:noFill/>
                </a:ln>
                <a:solidFill>
                  <a:srgbClr val="3D67BC"/>
                </a:solidFill>
                <a:effectLst/>
                <a:uLnTx/>
                <a:uFillTx/>
              </a:rPr>
              <a:t>Ústav zdravotnických informací a statistiky České republiky</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900" b="0" i="1" u="none" strike="noStrike" kern="0" cap="none" spc="0" normalizeH="0" baseline="0" noProof="0">
                <a:ln>
                  <a:noFill/>
                </a:ln>
                <a:solidFill>
                  <a:srgbClr val="3D67BC"/>
                </a:solidFill>
                <a:effectLst/>
                <a:uLnTx/>
                <a:uFillTx/>
              </a:rPr>
              <a:t>Institute </a:t>
            </a:r>
            <a:r>
              <a:rPr kumimoji="0" lang="cs-CZ" sz="900" b="0" i="1" u="none" strike="noStrike" kern="0" cap="none" spc="0" normalizeH="0" baseline="0" noProof="0" err="1">
                <a:ln>
                  <a:noFill/>
                </a:ln>
                <a:solidFill>
                  <a:srgbClr val="3D67BC"/>
                </a:solidFill>
                <a:effectLst/>
                <a:uLnTx/>
                <a:uFillTx/>
              </a:rPr>
              <a:t>of</a:t>
            </a:r>
            <a:r>
              <a:rPr kumimoji="0" lang="cs-CZ" sz="900" b="0" i="1" u="none" strike="noStrike" kern="0" cap="none" spc="0" normalizeH="0" baseline="0" noProof="0">
                <a:ln>
                  <a:noFill/>
                </a:ln>
                <a:solidFill>
                  <a:srgbClr val="3D67BC"/>
                </a:solidFill>
                <a:effectLst/>
                <a:uLnTx/>
                <a:uFillTx/>
              </a:rPr>
              <a:t> </a:t>
            </a:r>
            <a:r>
              <a:rPr kumimoji="0" lang="cs-CZ" sz="900" b="0" i="1" u="none" strike="noStrike" kern="0" cap="none" spc="0" normalizeH="0" baseline="0" noProof="0" err="1">
                <a:ln>
                  <a:noFill/>
                </a:ln>
                <a:solidFill>
                  <a:srgbClr val="3D67BC"/>
                </a:solidFill>
                <a:effectLst/>
                <a:uLnTx/>
                <a:uFillTx/>
              </a:rPr>
              <a:t>Health</a:t>
            </a:r>
            <a:r>
              <a:rPr kumimoji="0" lang="cs-CZ" sz="900" b="0" i="1" u="none" strike="noStrike" kern="0" cap="none" spc="0" normalizeH="0" baseline="0" noProof="0">
                <a:ln>
                  <a:noFill/>
                </a:ln>
                <a:solidFill>
                  <a:srgbClr val="3D67BC"/>
                </a:solidFill>
                <a:effectLst/>
                <a:uLnTx/>
                <a:uFillTx/>
              </a:rPr>
              <a:t> </a:t>
            </a:r>
            <a:r>
              <a:rPr kumimoji="0" lang="cs-CZ" sz="900" b="0" i="1" u="none" strike="noStrike" kern="0" cap="none" spc="0" normalizeH="0" baseline="0" noProof="0" err="1">
                <a:ln>
                  <a:noFill/>
                </a:ln>
                <a:solidFill>
                  <a:srgbClr val="3D67BC"/>
                </a:solidFill>
                <a:effectLst/>
                <a:uLnTx/>
                <a:uFillTx/>
              </a:rPr>
              <a:t>Information</a:t>
            </a:r>
            <a:r>
              <a:rPr kumimoji="0" lang="cs-CZ" sz="900" b="0" i="1" u="none" strike="noStrike" kern="0" cap="none" spc="0" normalizeH="0" baseline="0" noProof="0">
                <a:ln>
                  <a:noFill/>
                </a:ln>
                <a:solidFill>
                  <a:srgbClr val="3D67BC"/>
                </a:solidFill>
                <a:effectLst/>
                <a:uLnTx/>
                <a:uFillTx/>
              </a:rPr>
              <a:t> and </a:t>
            </a:r>
            <a:r>
              <a:rPr kumimoji="0" lang="cs-CZ" sz="900" b="0" i="1" u="none" strike="noStrike" kern="0" cap="none" spc="0" normalizeH="0" baseline="0" noProof="0" err="1">
                <a:ln>
                  <a:noFill/>
                </a:ln>
                <a:solidFill>
                  <a:srgbClr val="3D67BC"/>
                </a:solidFill>
                <a:effectLst/>
                <a:uLnTx/>
                <a:uFillTx/>
              </a:rPr>
              <a:t>Statistics</a:t>
            </a:r>
            <a:r>
              <a:rPr kumimoji="0" lang="cs-CZ" sz="900" b="0" i="1" u="none" strike="noStrike" kern="0" cap="none" spc="0" normalizeH="0" baseline="0" noProof="0">
                <a:ln>
                  <a:noFill/>
                </a:ln>
                <a:solidFill>
                  <a:srgbClr val="3D67BC"/>
                </a:solidFill>
                <a:effectLst/>
                <a:uLnTx/>
                <a:uFillTx/>
              </a:rPr>
              <a:t> </a:t>
            </a:r>
            <a:r>
              <a:rPr kumimoji="0" lang="cs-CZ" sz="900" b="0" i="1" u="none" strike="noStrike" kern="0" cap="none" spc="0" normalizeH="0" baseline="0" noProof="0" err="1">
                <a:ln>
                  <a:noFill/>
                </a:ln>
                <a:solidFill>
                  <a:srgbClr val="3D67BC"/>
                </a:solidFill>
                <a:effectLst/>
                <a:uLnTx/>
                <a:uFillTx/>
              </a:rPr>
              <a:t>of</a:t>
            </a:r>
            <a:r>
              <a:rPr kumimoji="0" lang="cs-CZ" sz="900" b="0" i="1" u="none" strike="noStrike" kern="0" cap="none" spc="0" normalizeH="0" baseline="0" noProof="0">
                <a:ln>
                  <a:noFill/>
                </a:ln>
                <a:solidFill>
                  <a:srgbClr val="3D67BC"/>
                </a:solidFill>
                <a:effectLst/>
                <a:uLnTx/>
                <a:uFillTx/>
              </a:rPr>
              <a:t> </a:t>
            </a:r>
            <a:r>
              <a:rPr kumimoji="0" lang="cs-CZ" sz="900" b="0" i="1" u="none" strike="noStrike" kern="0" cap="none" spc="0" normalizeH="0" baseline="0" noProof="0" err="1">
                <a:ln>
                  <a:noFill/>
                </a:ln>
                <a:solidFill>
                  <a:srgbClr val="3D67BC"/>
                </a:solidFill>
                <a:effectLst/>
                <a:uLnTx/>
                <a:uFillTx/>
              </a:rPr>
              <a:t>the</a:t>
            </a:r>
            <a:r>
              <a:rPr kumimoji="0" lang="cs-CZ" sz="900" b="0" i="1" u="none" strike="noStrike" kern="0" cap="none" spc="0" normalizeH="0" baseline="0" noProof="0">
                <a:ln>
                  <a:noFill/>
                </a:ln>
                <a:solidFill>
                  <a:srgbClr val="3D67BC"/>
                </a:solidFill>
                <a:effectLst/>
                <a:uLnTx/>
                <a:uFillTx/>
              </a:rPr>
              <a:t> Czech Republic</a:t>
            </a:r>
          </a:p>
        </p:txBody>
      </p:sp>
      <p:pic>
        <p:nvPicPr>
          <p:cNvPr id="39" name="Obrázek 38">
            <a:extLst>
              <a:ext uri="{FF2B5EF4-FFF2-40B4-BE49-F238E27FC236}">
                <a16:creationId xmlns:a16="http://schemas.microsoft.com/office/drawing/2014/main" id="{0544BE2B-50C2-71A9-6907-813BFFB0560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7000" y="6186252"/>
            <a:ext cx="3763463" cy="324000"/>
          </a:xfrm>
          <a:prstGeom prst="rect">
            <a:avLst/>
          </a:prstGeom>
        </p:spPr>
      </p:pic>
      <p:sp>
        <p:nvSpPr>
          <p:cNvPr id="40" name="Volný tvar 6">
            <a:extLst>
              <a:ext uri="{FF2B5EF4-FFF2-40B4-BE49-F238E27FC236}">
                <a16:creationId xmlns:a16="http://schemas.microsoft.com/office/drawing/2014/main" id="{D87DA9A5-6F0D-AA0F-767B-3F9A12048523}"/>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ysClr val="window" lastClr="FFFFFF">
                  <a:alpha val="25000"/>
                </a:sysClr>
              </a:gs>
              <a:gs pos="100000">
                <a:sysClr val="window" lastClr="FFFFFF"/>
              </a:gs>
            </a:gsLst>
            <a:path path="circle">
              <a:fillToRect l="100000" b="100000"/>
            </a:path>
            <a:tileRect t="-100000" r="-100000"/>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1" name="Volný tvar 17">
            <a:extLst>
              <a:ext uri="{FF2B5EF4-FFF2-40B4-BE49-F238E27FC236}">
                <a16:creationId xmlns:a16="http://schemas.microsoft.com/office/drawing/2014/main" id="{ECE05B88-9EEB-DB92-E018-ABF577288023}"/>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ysClr val="window" lastClr="FFFFFF">
                  <a:alpha val="25000"/>
                </a:sysClr>
              </a:gs>
              <a:gs pos="100000">
                <a:sysClr val="window" lastClr="FFFFFF"/>
              </a:gs>
            </a:gsLst>
            <a:path path="circle">
              <a:fillToRect l="100000" b="100000"/>
            </a:path>
            <a:tileRect t="-100000" r="-100000"/>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2" name="Volný tvar 18">
            <a:extLst>
              <a:ext uri="{FF2B5EF4-FFF2-40B4-BE49-F238E27FC236}">
                <a16:creationId xmlns:a16="http://schemas.microsoft.com/office/drawing/2014/main" id="{E90CC7D7-6C9E-1330-B38E-DE06E545BA0C}"/>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33CCCC"/>
              </a:solidFill>
              <a:effectLst/>
              <a:uLnTx/>
              <a:uFillTx/>
              <a:latin typeface="Calibri" panose="020F0502020204030204"/>
              <a:ea typeface="+mn-ea"/>
              <a:cs typeface="+mn-cs"/>
            </a:endParaRPr>
          </a:p>
        </p:txBody>
      </p:sp>
      <p:sp>
        <p:nvSpPr>
          <p:cNvPr id="43" name="Volný tvar 19">
            <a:extLst>
              <a:ext uri="{FF2B5EF4-FFF2-40B4-BE49-F238E27FC236}">
                <a16:creationId xmlns:a16="http://schemas.microsoft.com/office/drawing/2014/main" id="{74D5107F-160A-A914-A14A-E94E7D71360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4" name="Obdélník 43">
            <a:extLst>
              <a:ext uri="{FF2B5EF4-FFF2-40B4-BE49-F238E27FC236}">
                <a16:creationId xmlns:a16="http://schemas.microsoft.com/office/drawing/2014/main" id="{3C168A5E-CC30-E596-FF35-761B67713A1D}"/>
              </a:ext>
            </a:extLst>
          </p:cNvPr>
          <p:cNvSpPr/>
          <p:nvPr userDrawn="1"/>
        </p:nvSpPr>
        <p:spPr>
          <a:xfrm>
            <a:off x="13436" y="5952516"/>
            <a:ext cx="12191997" cy="936000"/>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5" name="Obdélník 44">
            <a:extLst>
              <a:ext uri="{FF2B5EF4-FFF2-40B4-BE49-F238E27FC236}">
                <a16:creationId xmlns:a16="http://schemas.microsoft.com/office/drawing/2014/main" id="{B36EA56F-2D51-27D8-C4D2-E67298C119B2}"/>
              </a:ext>
            </a:extLst>
          </p:cNvPr>
          <p:cNvSpPr/>
          <p:nvPr userDrawn="1"/>
        </p:nvSpPr>
        <p:spPr>
          <a:xfrm>
            <a:off x="0" y="5861077"/>
            <a:ext cx="12192000" cy="72000"/>
          </a:xfrm>
          <a:prstGeom prst="rect">
            <a:avLst/>
          </a:prstGeom>
          <a:solidFill>
            <a:srgbClr val="C149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8CC841"/>
              </a:solidFill>
              <a:effectLst/>
              <a:uLnTx/>
              <a:uFillTx/>
              <a:latin typeface="Calibri" panose="020F0502020204030204"/>
              <a:ea typeface="+mn-ea"/>
              <a:cs typeface="+mn-cs"/>
            </a:endParaRPr>
          </a:p>
        </p:txBody>
      </p:sp>
      <p:sp>
        <p:nvSpPr>
          <p:cNvPr id="46" name="Volný tvar 6">
            <a:extLst>
              <a:ext uri="{FF2B5EF4-FFF2-40B4-BE49-F238E27FC236}">
                <a16:creationId xmlns:a16="http://schemas.microsoft.com/office/drawing/2014/main" id="{A7FBC5ED-0E13-C0C1-2217-B79A8861A07E}"/>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45D9A">
              <a:alpha val="30000"/>
            </a:srgbClr>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7" name="Volný tvar 17">
            <a:extLst>
              <a:ext uri="{FF2B5EF4-FFF2-40B4-BE49-F238E27FC236}">
                <a16:creationId xmlns:a16="http://schemas.microsoft.com/office/drawing/2014/main" id="{FA0871F4-A06E-1836-4911-8EC7F440ECC0}"/>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8" name="Volný tvar 18">
            <a:extLst>
              <a:ext uri="{FF2B5EF4-FFF2-40B4-BE49-F238E27FC236}">
                <a16:creationId xmlns:a16="http://schemas.microsoft.com/office/drawing/2014/main" id="{F4B2288F-2D7C-057F-717F-E557FDD7DA5A}"/>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6468E">
              <a:alpha val="40000"/>
            </a:srgbClr>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33CCCC"/>
              </a:solidFill>
              <a:effectLst/>
              <a:uLnTx/>
              <a:uFillTx/>
              <a:latin typeface="Calibri" panose="020F0502020204030204"/>
              <a:ea typeface="+mn-ea"/>
              <a:cs typeface="+mn-cs"/>
            </a:endParaRPr>
          </a:p>
        </p:txBody>
      </p:sp>
      <p:sp>
        <p:nvSpPr>
          <p:cNvPr id="49" name="Volný tvar 19">
            <a:extLst>
              <a:ext uri="{FF2B5EF4-FFF2-40B4-BE49-F238E27FC236}">
                <a16:creationId xmlns:a16="http://schemas.microsoft.com/office/drawing/2014/main" id="{500F07B3-C075-2CC6-FAAD-FBEAC5A365E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6468E"/>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 name="Zástupný symbol pro datum 3">
            <a:extLst>
              <a:ext uri="{FF2B5EF4-FFF2-40B4-BE49-F238E27FC236}">
                <a16:creationId xmlns:a16="http://schemas.microsoft.com/office/drawing/2014/main" id="{2DD0E47F-6767-8B18-B188-06EF4F427F75}"/>
              </a:ext>
            </a:extLst>
          </p:cNvPr>
          <p:cNvSpPr>
            <a:spLocks noGrp="1"/>
          </p:cNvSpPr>
          <p:nvPr>
            <p:ph type="dt" sz="half" idx="10"/>
          </p:nvPr>
        </p:nvSpPr>
        <p:spPr/>
        <p:txBody>
          <a:bodyPr/>
          <a:lstStyle/>
          <a:p>
            <a:fld id="{3ADF86C2-06C0-4206-9C2C-BCDE5ED9D322}" type="datetimeFigureOut">
              <a:rPr lang="cs-CZ" smtClean="0"/>
              <a:t>24.11.2025</a:t>
            </a:fld>
            <a:endParaRPr lang="cs-CZ"/>
          </a:p>
        </p:txBody>
      </p:sp>
      <p:sp>
        <p:nvSpPr>
          <p:cNvPr id="5" name="Zástupný symbol pro zápatí 4">
            <a:extLst>
              <a:ext uri="{FF2B5EF4-FFF2-40B4-BE49-F238E27FC236}">
                <a16:creationId xmlns:a16="http://schemas.microsoft.com/office/drawing/2014/main" id="{C3B3BBCB-820B-826C-7176-DF0FF64E09DF}"/>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0F02DEAF-868E-1B43-9FC7-CE5654011EA0}"/>
              </a:ext>
            </a:extLst>
          </p:cNvPr>
          <p:cNvSpPr>
            <a:spLocks noGrp="1"/>
          </p:cNvSpPr>
          <p:nvPr>
            <p:ph type="sldNum" sz="quarter" idx="12"/>
          </p:nvPr>
        </p:nvSpPr>
        <p:spPr/>
        <p:txBody>
          <a:bodyPr/>
          <a:lstStyle/>
          <a:p>
            <a:fld id="{65FD8DCA-9651-4B21-9C3F-FCE1AACE5E4A}" type="slidenum">
              <a:rPr lang="cs-CZ" smtClean="0"/>
              <a:t>‹#›</a:t>
            </a:fld>
            <a:endParaRPr lang="cs-CZ"/>
          </a:p>
        </p:txBody>
      </p:sp>
      <p:sp>
        <p:nvSpPr>
          <p:cNvPr id="57" name="Nadpis 1">
            <a:extLst>
              <a:ext uri="{FF2B5EF4-FFF2-40B4-BE49-F238E27FC236}">
                <a16:creationId xmlns:a16="http://schemas.microsoft.com/office/drawing/2014/main" id="{A52C86E0-3EF0-CE55-695A-275E1A420D0D}"/>
              </a:ext>
            </a:extLst>
          </p:cNvPr>
          <p:cNvSpPr>
            <a:spLocks noGrp="1"/>
          </p:cNvSpPr>
          <p:nvPr>
            <p:ph type="ctrTitle" hasCustomPrompt="1"/>
          </p:nvPr>
        </p:nvSpPr>
        <p:spPr>
          <a:xfrm>
            <a:off x="781952" y="260818"/>
            <a:ext cx="9144000" cy="953264"/>
          </a:xfrm>
        </p:spPr>
        <p:txBody>
          <a:bodyPr anchor="ctr">
            <a:normAutofit/>
          </a:bodyPr>
          <a:lstStyle>
            <a:lvl1pPr algn="l">
              <a:defRPr sz="3600" b="1">
                <a:solidFill>
                  <a:srgbClr val="16468E"/>
                </a:solidFill>
                <a:latin typeface="+mn-lt"/>
              </a:defRPr>
            </a:lvl1pPr>
          </a:lstStyle>
          <a:p>
            <a:r>
              <a:rPr lang="cs-CZ"/>
              <a:t>KLIKNUTÍM LZE UPRAVIT STYL.</a:t>
            </a:r>
          </a:p>
        </p:txBody>
      </p:sp>
      <p:sp>
        <p:nvSpPr>
          <p:cNvPr id="58" name="Podnadpis 2">
            <a:extLst>
              <a:ext uri="{FF2B5EF4-FFF2-40B4-BE49-F238E27FC236}">
                <a16:creationId xmlns:a16="http://schemas.microsoft.com/office/drawing/2014/main" id="{B24EC10E-DABC-0B7A-BA02-DC112BFD1E42}"/>
              </a:ext>
            </a:extLst>
          </p:cNvPr>
          <p:cNvSpPr>
            <a:spLocks noGrp="1"/>
          </p:cNvSpPr>
          <p:nvPr>
            <p:ph type="subTitle" idx="1"/>
          </p:nvPr>
        </p:nvSpPr>
        <p:spPr>
          <a:xfrm>
            <a:off x="653399" y="5630325"/>
            <a:ext cx="5604720" cy="488244"/>
          </a:xfrm>
        </p:spPr>
        <p:txBody>
          <a:bodyPr>
            <a:normAutofit/>
          </a:bodyPr>
          <a:lstStyle>
            <a:lvl1pPr marL="0" indent="0" algn="ctr">
              <a:buNone/>
              <a:defRPr sz="2400" b="1">
                <a:solidFill>
                  <a:srgbClr val="C1497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pic>
        <p:nvPicPr>
          <p:cNvPr id="62" name="Picture 24">
            <a:extLst>
              <a:ext uri="{FF2B5EF4-FFF2-40B4-BE49-F238E27FC236}">
                <a16:creationId xmlns:a16="http://schemas.microsoft.com/office/drawing/2014/main" id="{7FEA10EB-DCA9-B955-5543-06D36FABBA44}"/>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183047" y="1078816"/>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Obrázek 62">
            <a:extLst>
              <a:ext uri="{FF2B5EF4-FFF2-40B4-BE49-F238E27FC236}">
                <a16:creationId xmlns:a16="http://schemas.microsoft.com/office/drawing/2014/main" id="{56D22257-6E54-3074-5000-B2131AD4B490}"/>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453702" y="995528"/>
            <a:ext cx="574173" cy="574173"/>
          </a:xfrm>
          <a:prstGeom prst="rect">
            <a:avLst/>
          </a:prstGeom>
        </p:spPr>
      </p:pic>
      <p:pic>
        <p:nvPicPr>
          <p:cNvPr id="64" name="Logo Zdravi 2030" descr="Obsah obrázku objekt&#10;&#10;Popis byl vytvořen automaticky">
            <a:extLst>
              <a:ext uri="{FF2B5EF4-FFF2-40B4-BE49-F238E27FC236}">
                <a16:creationId xmlns:a16="http://schemas.microsoft.com/office/drawing/2014/main" id="{9AFE7C08-5F1C-DB55-9372-29A68E2F0E25}"/>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8994444" y="1058630"/>
            <a:ext cx="1252291" cy="487435"/>
          </a:xfrm>
          <a:prstGeom prst="rect">
            <a:avLst/>
          </a:prstGeom>
        </p:spPr>
      </p:pic>
      <p:pic>
        <p:nvPicPr>
          <p:cNvPr id="65" name="Obrázek 64" descr="Obsah obrázku Písmo, text, Grafika, snímek obrazovky&#10;&#10;Popis byl vytvořen automaticky">
            <a:extLst>
              <a:ext uri="{FF2B5EF4-FFF2-40B4-BE49-F238E27FC236}">
                <a16:creationId xmlns:a16="http://schemas.microsoft.com/office/drawing/2014/main" id="{C7322942-706A-D209-F868-44736ACD0136}"/>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57202" y="6249228"/>
            <a:ext cx="1757359" cy="432000"/>
          </a:xfrm>
          <a:prstGeom prst="rect">
            <a:avLst/>
          </a:prstGeom>
        </p:spPr>
      </p:pic>
      <p:pic>
        <p:nvPicPr>
          <p:cNvPr id="66" name="Grafický objekt 4">
            <a:extLst>
              <a:ext uri="{FF2B5EF4-FFF2-40B4-BE49-F238E27FC236}">
                <a16:creationId xmlns:a16="http://schemas.microsoft.com/office/drawing/2014/main" id="{7048567E-D421-54AE-2CC6-3C60A923FAFB}"/>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607606" y="6265259"/>
            <a:ext cx="4390283" cy="396000"/>
          </a:xfrm>
          <a:prstGeom prst="rect">
            <a:avLst/>
          </a:prstGeom>
        </p:spPr>
      </p:pic>
      <p:pic>
        <p:nvPicPr>
          <p:cNvPr id="67" name="Obrázek 66">
            <a:extLst>
              <a:ext uri="{FF2B5EF4-FFF2-40B4-BE49-F238E27FC236}">
                <a16:creationId xmlns:a16="http://schemas.microsoft.com/office/drawing/2014/main" id="{7724AED7-0D27-4ABD-B04D-E194143ECE71}"/>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434592" y="6312421"/>
            <a:ext cx="3741533" cy="322112"/>
          </a:xfrm>
          <a:prstGeom prst="rect">
            <a:avLst/>
          </a:prstGeom>
        </p:spPr>
      </p:pic>
      <p:pic>
        <p:nvPicPr>
          <p:cNvPr id="2" name="Obrázek 1">
            <a:extLst>
              <a:ext uri="{FF2B5EF4-FFF2-40B4-BE49-F238E27FC236}">
                <a16:creationId xmlns:a16="http://schemas.microsoft.com/office/drawing/2014/main" id="{9DBF8D78-630F-F530-11D7-45F420966796}"/>
              </a:ext>
            </a:extLst>
          </p:cNvPr>
          <p:cNvPicPr>
            <a:picLocks noChangeAspect="1"/>
          </p:cNvPicPr>
          <p:nvPr userDrawn="1"/>
        </p:nvPicPr>
        <p:blipFill>
          <a:blip r:embed="rId11"/>
          <a:stretch>
            <a:fillRect/>
          </a:stretch>
        </p:blipFill>
        <p:spPr>
          <a:xfrm>
            <a:off x="9006584" y="4178500"/>
            <a:ext cx="3200677" cy="2499577"/>
          </a:xfrm>
          <a:prstGeom prst="rect">
            <a:avLst/>
          </a:prstGeom>
        </p:spPr>
      </p:pic>
    </p:spTree>
    <p:extLst>
      <p:ext uri="{BB962C8B-B14F-4D97-AF65-F5344CB8AC3E}">
        <p14:creationId xmlns:p14="http://schemas.microsoft.com/office/powerpoint/2010/main" val="2108214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7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grpSp>
        <p:nvGrpSpPr>
          <p:cNvPr id="46" name="Skupina 45">
            <a:extLst>
              <a:ext uri="{FF2B5EF4-FFF2-40B4-BE49-F238E27FC236}">
                <a16:creationId xmlns:a16="http://schemas.microsoft.com/office/drawing/2014/main" id="{5C16814E-93D7-8660-9E4B-EF5C17EF945B}"/>
              </a:ext>
            </a:extLst>
          </p:cNvPr>
          <p:cNvGrpSpPr/>
          <p:nvPr userDrawn="1"/>
        </p:nvGrpSpPr>
        <p:grpSpPr>
          <a:xfrm>
            <a:off x="9561600" y="3873600"/>
            <a:ext cx="1270751" cy="2016807"/>
            <a:chOff x="9573906" y="3839890"/>
            <a:chExt cx="1270751" cy="2016807"/>
          </a:xfrm>
        </p:grpSpPr>
        <p:sp>
          <p:nvSpPr>
            <p:cNvPr id="47" name="Rovnoramenný trojúhelník 4">
              <a:extLst>
                <a:ext uri="{FF2B5EF4-FFF2-40B4-BE49-F238E27FC236}">
                  <a16:creationId xmlns:a16="http://schemas.microsoft.com/office/drawing/2014/main" id="{C5474CA9-DC43-C5C2-60B4-16339D814A8C}"/>
                </a:ext>
              </a:extLst>
            </p:cNvPr>
            <p:cNvSpPr/>
            <p:nvPr userDrawn="1"/>
          </p:nvSpPr>
          <p:spPr>
            <a:xfrm rot="1106797">
              <a:off x="9882197" y="3839890"/>
              <a:ext cx="962460" cy="1369198"/>
            </a:xfrm>
            <a:prstGeom prst="triangle">
              <a:avLst>
                <a:gd name="adj" fmla="val 58782"/>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48" name="Skupina 47">
              <a:extLst>
                <a:ext uri="{FF2B5EF4-FFF2-40B4-BE49-F238E27FC236}">
                  <a16:creationId xmlns:a16="http://schemas.microsoft.com/office/drawing/2014/main" id="{C8CEA53F-7430-B159-526A-7A9F3A1D7EDB}"/>
                </a:ext>
              </a:extLst>
            </p:cNvPr>
            <p:cNvGrpSpPr/>
            <p:nvPr userDrawn="1"/>
          </p:nvGrpSpPr>
          <p:grpSpPr>
            <a:xfrm>
              <a:off x="9573906" y="4827097"/>
              <a:ext cx="1029600" cy="1029600"/>
              <a:chOff x="9573906" y="4827097"/>
              <a:chExt cx="1029600" cy="1029600"/>
            </a:xfrm>
          </p:grpSpPr>
          <p:sp>
            <p:nvSpPr>
              <p:cNvPr id="49" name="Ovál 22">
                <a:extLst>
                  <a:ext uri="{FF2B5EF4-FFF2-40B4-BE49-F238E27FC236}">
                    <a16:creationId xmlns:a16="http://schemas.microsoft.com/office/drawing/2014/main" id="{4BA847E0-413E-514E-A6AF-56E616FAF048}"/>
                  </a:ext>
                </a:extLst>
              </p:cNvPr>
              <p:cNvSpPr/>
              <p:nvPr userDrawn="1"/>
            </p:nvSpPr>
            <p:spPr>
              <a:xfrm>
                <a:off x="9573906" y="4827097"/>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0" name="Ovál 23">
                <a:extLst>
                  <a:ext uri="{FF2B5EF4-FFF2-40B4-BE49-F238E27FC236}">
                    <a16:creationId xmlns:a16="http://schemas.microsoft.com/office/drawing/2014/main" id="{88A794EE-DDBB-9DBE-6259-495A40034396}"/>
                  </a:ext>
                </a:extLst>
              </p:cNvPr>
              <p:cNvSpPr/>
              <p:nvPr userDrawn="1"/>
            </p:nvSpPr>
            <p:spPr>
              <a:xfrm>
                <a:off x="9643042" y="4896233"/>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3" name="Skupina 2">
            <a:extLst>
              <a:ext uri="{FF2B5EF4-FFF2-40B4-BE49-F238E27FC236}">
                <a16:creationId xmlns:a16="http://schemas.microsoft.com/office/drawing/2014/main" id="{2761CC6B-FCC7-2CB0-2A51-DAA5FD05F143}"/>
              </a:ext>
            </a:extLst>
          </p:cNvPr>
          <p:cNvGrpSpPr>
            <a:grpSpLocks noChangeAspect="1"/>
          </p:cNvGrpSpPr>
          <p:nvPr userDrawn="1"/>
        </p:nvGrpSpPr>
        <p:grpSpPr>
          <a:xfrm>
            <a:off x="9672786" y="5069654"/>
            <a:ext cx="793563" cy="648000"/>
            <a:chOff x="7560944" y="3726465"/>
            <a:chExt cx="1160049" cy="947261"/>
          </a:xfrm>
          <a:noFill/>
        </p:grpSpPr>
        <p:sp>
          <p:nvSpPr>
            <p:cNvPr id="59" name="Volný tvar: obrazec 58">
              <a:extLst>
                <a:ext uri="{FF2B5EF4-FFF2-40B4-BE49-F238E27FC236}">
                  <a16:creationId xmlns:a16="http://schemas.microsoft.com/office/drawing/2014/main" id="{7B53F884-512F-FFEC-D588-1EEE1F96827C}"/>
                </a:ext>
              </a:extLst>
            </p:cNvPr>
            <p:cNvSpPr/>
            <p:nvPr userDrawn="1"/>
          </p:nvSpPr>
          <p:spPr>
            <a:xfrm>
              <a:off x="8141588" y="3726465"/>
              <a:ext cx="579405" cy="546544"/>
            </a:xfrm>
            <a:custGeom>
              <a:avLst/>
              <a:gdLst>
                <a:gd name="connsiteX0" fmla="*/ 567309 w 579405"/>
                <a:gd name="connsiteY0" fmla="*/ 177927 h 546544"/>
                <a:gd name="connsiteX1" fmla="*/ 570071 w 579405"/>
                <a:gd name="connsiteY1" fmla="*/ 184785 h 546544"/>
                <a:gd name="connsiteX2" fmla="*/ 570738 w 579405"/>
                <a:gd name="connsiteY2" fmla="*/ 190119 h 546544"/>
                <a:gd name="connsiteX3" fmla="*/ 579406 w 579405"/>
                <a:gd name="connsiteY3" fmla="*/ 214408 h 546544"/>
                <a:gd name="connsiteX4" fmla="*/ 573691 w 579405"/>
                <a:gd name="connsiteY4" fmla="*/ 226028 h 546544"/>
                <a:gd name="connsiteX5" fmla="*/ 565595 w 579405"/>
                <a:gd name="connsiteY5" fmla="*/ 234315 h 546544"/>
                <a:gd name="connsiteX6" fmla="*/ 570452 w 579405"/>
                <a:gd name="connsiteY6" fmla="*/ 242792 h 546544"/>
                <a:gd name="connsiteX7" fmla="*/ 563213 w 579405"/>
                <a:gd name="connsiteY7" fmla="*/ 243745 h 546544"/>
                <a:gd name="connsiteX8" fmla="*/ 558546 w 579405"/>
                <a:gd name="connsiteY8" fmla="*/ 249746 h 546544"/>
                <a:gd name="connsiteX9" fmla="*/ 546735 w 579405"/>
                <a:gd name="connsiteY9" fmla="*/ 271272 h 546544"/>
                <a:gd name="connsiteX10" fmla="*/ 535114 w 579405"/>
                <a:gd name="connsiteY10" fmla="*/ 280035 h 546544"/>
                <a:gd name="connsiteX11" fmla="*/ 508635 w 579405"/>
                <a:gd name="connsiteY11" fmla="*/ 287179 h 546544"/>
                <a:gd name="connsiteX12" fmla="*/ 505016 w 579405"/>
                <a:gd name="connsiteY12" fmla="*/ 287655 h 546544"/>
                <a:gd name="connsiteX13" fmla="*/ 495014 w 579405"/>
                <a:gd name="connsiteY13" fmla="*/ 294418 h 546544"/>
                <a:gd name="connsiteX14" fmla="*/ 479298 w 579405"/>
                <a:gd name="connsiteY14" fmla="*/ 300133 h 546544"/>
                <a:gd name="connsiteX15" fmla="*/ 479965 w 579405"/>
                <a:gd name="connsiteY15" fmla="*/ 305467 h 546544"/>
                <a:gd name="connsiteX16" fmla="*/ 478441 w 579405"/>
                <a:gd name="connsiteY16" fmla="*/ 307467 h 546544"/>
                <a:gd name="connsiteX17" fmla="*/ 462248 w 579405"/>
                <a:gd name="connsiteY17" fmla="*/ 309658 h 546544"/>
                <a:gd name="connsiteX18" fmla="*/ 453580 w 579405"/>
                <a:gd name="connsiteY18" fmla="*/ 312611 h 546544"/>
                <a:gd name="connsiteX19" fmla="*/ 446818 w 579405"/>
                <a:gd name="connsiteY19" fmla="*/ 317087 h 546544"/>
                <a:gd name="connsiteX20" fmla="*/ 434530 w 579405"/>
                <a:gd name="connsiteY20" fmla="*/ 320612 h 546544"/>
                <a:gd name="connsiteX21" fmla="*/ 431102 w 579405"/>
                <a:gd name="connsiteY21" fmla="*/ 322802 h 546544"/>
                <a:gd name="connsiteX22" fmla="*/ 409099 w 579405"/>
                <a:gd name="connsiteY22" fmla="*/ 322136 h 546544"/>
                <a:gd name="connsiteX23" fmla="*/ 405955 w 579405"/>
                <a:gd name="connsiteY23" fmla="*/ 326136 h 546544"/>
                <a:gd name="connsiteX24" fmla="*/ 402145 w 579405"/>
                <a:gd name="connsiteY24" fmla="*/ 324898 h 546544"/>
                <a:gd name="connsiteX25" fmla="*/ 397002 w 579405"/>
                <a:gd name="connsiteY25" fmla="*/ 327374 h 546544"/>
                <a:gd name="connsiteX26" fmla="*/ 391382 w 579405"/>
                <a:gd name="connsiteY26" fmla="*/ 326327 h 546544"/>
                <a:gd name="connsiteX27" fmla="*/ 386715 w 579405"/>
                <a:gd name="connsiteY27" fmla="*/ 332327 h 546544"/>
                <a:gd name="connsiteX28" fmla="*/ 382905 w 579405"/>
                <a:gd name="connsiteY28" fmla="*/ 331089 h 546544"/>
                <a:gd name="connsiteX29" fmla="*/ 376142 w 579405"/>
                <a:gd name="connsiteY29" fmla="*/ 335566 h 546544"/>
                <a:gd name="connsiteX30" fmla="*/ 376428 w 579405"/>
                <a:gd name="connsiteY30" fmla="*/ 337375 h 546544"/>
                <a:gd name="connsiteX31" fmla="*/ 379095 w 579405"/>
                <a:gd name="connsiteY31" fmla="*/ 344234 h 546544"/>
                <a:gd name="connsiteX32" fmla="*/ 377380 w 579405"/>
                <a:gd name="connsiteY32" fmla="*/ 358997 h 546544"/>
                <a:gd name="connsiteX33" fmla="*/ 359093 w 579405"/>
                <a:gd name="connsiteY33" fmla="*/ 372237 h 546544"/>
                <a:gd name="connsiteX34" fmla="*/ 356616 w 579405"/>
                <a:gd name="connsiteY34" fmla="*/ 381667 h 546544"/>
                <a:gd name="connsiteX35" fmla="*/ 344995 w 579405"/>
                <a:gd name="connsiteY35" fmla="*/ 390430 h 546544"/>
                <a:gd name="connsiteX36" fmla="*/ 346900 w 579405"/>
                <a:gd name="connsiteY36" fmla="*/ 404717 h 546544"/>
                <a:gd name="connsiteX37" fmla="*/ 344995 w 579405"/>
                <a:gd name="connsiteY37" fmla="*/ 417671 h 546544"/>
                <a:gd name="connsiteX38" fmla="*/ 353949 w 579405"/>
                <a:gd name="connsiteY38" fmla="*/ 416433 h 546544"/>
                <a:gd name="connsiteX39" fmla="*/ 351758 w 579405"/>
                <a:gd name="connsiteY39" fmla="*/ 427577 h 546544"/>
                <a:gd name="connsiteX40" fmla="*/ 354235 w 579405"/>
                <a:gd name="connsiteY40" fmla="*/ 432721 h 546544"/>
                <a:gd name="connsiteX41" fmla="*/ 347376 w 579405"/>
                <a:gd name="connsiteY41" fmla="*/ 435483 h 546544"/>
                <a:gd name="connsiteX42" fmla="*/ 349186 w 579405"/>
                <a:gd name="connsiteY42" fmla="*/ 449675 h 546544"/>
                <a:gd name="connsiteX43" fmla="*/ 347472 w 579405"/>
                <a:gd name="connsiteY43" fmla="*/ 449961 h 546544"/>
                <a:gd name="connsiteX44" fmla="*/ 341852 w 579405"/>
                <a:gd name="connsiteY44" fmla="*/ 463391 h 546544"/>
                <a:gd name="connsiteX45" fmla="*/ 333851 w 579405"/>
                <a:gd name="connsiteY45" fmla="*/ 471678 h 546544"/>
                <a:gd name="connsiteX46" fmla="*/ 334042 w 579405"/>
                <a:gd name="connsiteY46" fmla="*/ 500634 h 546544"/>
                <a:gd name="connsiteX47" fmla="*/ 340804 w 579405"/>
                <a:gd name="connsiteY47" fmla="*/ 510635 h 546544"/>
                <a:gd name="connsiteX48" fmla="*/ 325850 w 579405"/>
                <a:gd name="connsiteY48" fmla="*/ 521684 h 546544"/>
                <a:gd name="connsiteX49" fmla="*/ 324326 w 579405"/>
                <a:gd name="connsiteY49" fmla="*/ 523684 h 546544"/>
                <a:gd name="connsiteX50" fmla="*/ 325660 w 579405"/>
                <a:gd name="connsiteY50" fmla="*/ 534448 h 546544"/>
                <a:gd name="connsiteX51" fmla="*/ 320802 w 579405"/>
                <a:gd name="connsiteY51" fmla="*/ 538734 h 546544"/>
                <a:gd name="connsiteX52" fmla="*/ 316325 w 579405"/>
                <a:gd name="connsiteY52" fmla="*/ 546544 h 546544"/>
                <a:gd name="connsiteX53" fmla="*/ 304800 w 579405"/>
                <a:gd name="connsiteY53" fmla="*/ 542639 h 546544"/>
                <a:gd name="connsiteX54" fmla="*/ 303086 w 579405"/>
                <a:gd name="connsiteY54" fmla="*/ 542830 h 546544"/>
                <a:gd name="connsiteX55" fmla="*/ 300323 w 579405"/>
                <a:gd name="connsiteY55" fmla="*/ 535972 h 546544"/>
                <a:gd name="connsiteX56" fmla="*/ 298323 w 579405"/>
                <a:gd name="connsiteY56" fmla="*/ 534448 h 546544"/>
                <a:gd name="connsiteX57" fmla="*/ 290893 w 579405"/>
                <a:gd name="connsiteY57" fmla="*/ 533591 h 546544"/>
                <a:gd name="connsiteX58" fmla="*/ 294227 w 579405"/>
                <a:gd name="connsiteY58" fmla="*/ 531305 h 546544"/>
                <a:gd name="connsiteX59" fmla="*/ 288607 w 579405"/>
                <a:gd name="connsiteY59" fmla="*/ 530257 h 546544"/>
                <a:gd name="connsiteX60" fmla="*/ 284512 w 579405"/>
                <a:gd name="connsiteY60" fmla="*/ 527209 h 546544"/>
                <a:gd name="connsiteX61" fmla="*/ 280701 w 579405"/>
                <a:gd name="connsiteY61" fmla="*/ 525875 h 546544"/>
                <a:gd name="connsiteX62" fmla="*/ 276130 w 579405"/>
                <a:gd name="connsiteY62" fmla="*/ 519208 h 546544"/>
                <a:gd name="connsiteX63" fmla="*/ 265747 w 579405"/>
                <a:gd name="connsiteY63" fmla="*/ 509683 h 546544"/>
                <a:gd name="connsiteX64" fmla="*/ 260985 w 579405"/>
                <a:gd name="connsiteY64" fmla="*/ 501301 h 546544"/>
                <a:gd name="connsiteX65" fmla="*/ 258699 w 579405"/>
                <a:gd name="connsiteY65" fmla="*/ 497967 h 546544"/>
                <a:gd name="connsiteX66" fmla="*/ 237839 w 579405"/>
                <a:gd name="connsiteY66" fmla="*/ 506159 h 546544"/>
                <a:gd name="connsiteX67" fmla="*/ 238316 w 579405"/>
                <a:gd name="connsiteY67" fmla="*/ 509683 h 546544"/>
                <a:gd name="connsiteX68" fmla="*/ 232981 w 579405"/>
                <a:gd name="connsiteY68" fmla="*/ 510445 h 546544"/>
                <a:gd name="connsiteX69" fmla="*/ 224885 w 579405"/>
                <a:gd name="connsiteY69" fmla="*/ 504254 h 546544"/>
                <a:gd name="connsiteX70" fmla="*/ 223456 w 579405"/>
                <a:gd name="connsiteY70" fmla="*/ 493585 h 546544"/>
                <a:gd name="connsiteX71" fmla="*/ 219360 w 579405"/>
                <a:gd name="connsiteY71" fmla="*/ 490442 h 546544"/>
                <a:gd name="connsiteX72" fmla="*/ 215836 w 579405"/>
                <a:gd name="connsiteY72" fmla="*/ 490918 h 546544"/>
                <a:gd name="connsiteX73" fmla="*/ 213265 w 579405"/>
                <a:gd name="connsiteY73" fmla="*/ 485870 h 546544"/>
                <a:gd name="connsiteX74" fmla="*/ 214598 w 579405"/>
                <a:gd name="connsiteY74" fmla="*/ 482060 h 546544"/>
                <a:gd name="connsiteX75" fmla="*/ 208693 w 579405"/>
                <a:gd name="connsiteY75" fmla="*/ 479203 h 546544"/>
                <a:gd name="connsiteX76" fmla="*/ 201930 w 579405"/>
                <a:gd name="connsiteY76" fmla="*/ 469201 h 546544"/>
                <a:gd name="connsiteX77" fmla="*/ 200977 w 579405"/>
                <a:gd name="connsiteY77" fmla="*/ 462058 h 546544"/>
                <a:gd name="connsiteX78" fmla="*/ 196977 w 579405"/>
                <a:gd name="connsiteY78" fmla="*/ 459010 h 546544"/>
                <a:gd name="connsiteX79" fmla="*/ 193929 w 579405"/>
                <a:gd name="connsiteY79" fmla="*/ 450342 h 546544"/>
                <a:gd name="connsiteX80" fmla="*/ 193262 w 579405"/>
                <a:gd name="connsiteY80" fmla="*/ 444913 h 546544"/>
                <a:gd name="connsiteX81" fmla="*/ 182023 w 579405"/>
                <a:gd name="connsiteY81" fmla="*/ 442817 h 546544"/>
                <a:gd name="connsiteX82" fmla="*/ 173260 w 579405"/>
                <a:gd name="connsiteY82" fmla="*/ 445770 h 546544"/>
                <a:gd name="connsiteX83" fmla="*/ 167735 w 579405"/>
                <a:gd name="connsiteY83" fmla="*/ 432054 h 546544"/>
                <a:gd name="connsiteX84" fmla="*/ 162116 w 579405"/>
                <a:gd name="connsiteY84" fmla="*/ 430911 h 546544"/>
                <a:gd name="connsiteX85" fmla="*/ 158115 w 579405"/>
                <a:gd name="connsiteY85" fmla="*/ 427863 h 546544"/>
                <a:gd name="connsiteX86" fmla="*/ 154495 w 579405"/>
                <a:gd name="connsiteY86" fmla="*/ 428339 h 546544"/>
                <a:gd name="connsiteX87" fmla="*/ 151543 w 579405"/>
                <a:gd name="connsiteY87" fmla="*/ 419671 h 546544"/>
                <a:gd name="connsiteX88" fmla="*/ 152876 w 579405"/>
                <a:gd name="connsiteY88" fmla="*/ 415862 h 546544"/>
                <a:gd name="connsiteX89" fmla="*/ 148018 w 579405"/>
                <a:gd name="connsiteY89" fmla="*/ 407480 h 546544"/>
                <a:gd name="connsiteX90" fmla="*/ 147828 w 579405"/>
                <a:gd name="connsiteY90" fmla="*/ 405670 h 546544"/>
                <a:gd name="connsiteX91" fmla="*/ 154305 w 579405"/>
                <a:gd name="connsiteY91" fmla="*/ 399383 h 546544"/>
                <a:gd name="connsiteX92" fmla="*/ 157925 w 579405"/>
                <a:gd name="connsiteY92" fmla="*/ 398907 h 546544"/>
                <a:gd name="connsiteX93" fmla="*/ 157448 w 579405"/>
                <a:gd name="connsiteY93" fmla="*/ 395288 h 546544"/>
                <a:gd name="connsiteX94" fmla="*/ 153828 w 579405"/>
                <a:gd name="connsiteY94" fmla="*/ 395764 h 546544"/>
                <a:gd name="connsiteX95" fmla="*/ 153352 w 579405"/>
                <a:gd name="connsiteY95" fmla="*/ 392240 h 546544"/>
                <a:gd name="connsiteX96" fmla="*/ 158972 w 579405"/>
                <a:gd name="connsiteY96" fmla="*/ 393287 h 546544"/>
                <a:gd name="connsiteX97" fmla="*/ 161830 w 579405"/>
                <a:gd name="connsiteY97" fmla="*/ 387477 h 546544"/>
                <a:gd name="connsiteX98" fmla="*/ 156305 w 579405"/>
                <a:gd name="connsiteY98" fmla="*/ 386429 h 546544"/>
                <a:gd name="connsiteX99" fmla="*/ 161163 w 579405"/>
                <a:gd name="connsiteY99" fmla="*/ 382143 h 546544"/>
                <a:gd name="connsiteX100" fmla="*/ 155638 w 579405"/>
                <a:gd name="connsiteY100" fmla="*/ 368332 h 546544"/>
                <a:gd name="connsiteX101" fmla="*/ 136398 w 579405"/>
                <a:gd name="connsiteY101" fmla="*/ 374523 h 546544"/>
                <a:gd name="connsiteX102" fmla="*/ 131826 w 579405"/>
                <a:gd name="connsiteY102" fmla="*/ 367856 h 546544"/>
                <a:gd name="connsiteX103" fmla="*/ 126016 w 579405"/>
                <a:gd name="connsiteY103" fmla="*/ 364998 h 546544"/>
                <a:gd name="connsiteX104" fmla="*/ 123539 w 579405"/>
                <a:gd name="connsiteY104" fmla="*/ 359950 h 546544"/>
                <a:gd name="connsiteX105" fmla="*/ 126587 w 579405"/>
                <a:gd name="connsiteY105" fmla="*/ 355854 h 546544"/>
                <a:gd name="connsiteX106" fmla="*/ 115062 w 579405"/>
                <a:gd name="connsiteY106" fmla="*/ 337471 h 546544"/>
                <a:gd name="connsiteX107" fmla="*/ 107156 w 579405"/>
                <a:gd name="connsiteY107" fmla="*/ 333089 h 546544"/>
                <a:gd name="connsiteX108" fmla="*/ 108013 w 579405"/>
                <a:gd name="connsiteY108" fmla="*/ 325755 h 546544"/>
                <a:gd name="connsiteX109" fmla="*/ 114871 w 579405"/>
                <a:gd name="connsiteY109" fmla="*/ 308515 h 546544"/>
                <a:gd name="connsiteX110" fmla="*/ 114681 w 579405"/>
                <a:gd name="connsiteY110" fmla="*/ 306705 h 546544"/>
                <a:gd name="connsiteX111" fmla="*/ 96202 w 579405"/>
                <a:gd name="connsiteY111" fmla="*/ 305467 h 546544"/>
                <a:gd name="connsiteX112" fmla="*/ 90583 w 579405"/>
                <a:gd name="connsiteY112" fmla="*/ 304419 h 546544"/>
                <a:gd name="connsiteX113" fmla="*/ 91630 w 579405"/>
                <a:gd name="connsiteY113" fmla="*/ 298799 h 546544"/>
                <a:gd name="connsiteX114" fmla="*/ 89345 w 579405"/>
                <a:gd name="connsiteY114" fmla="*/ 295561 h 546544"/>
                <a:gd name="connsiteX115" fmla="*/ 73437 w 579405"/>
                <a:gd name="connsiteY115" fmla="*/ 299466 h 546544"/>
                <a:gd name="connsiteX116" fmla="*/ 68103 w 579405"/>
                <a:gd name="connsiteY116" fmla="*/ 300133 h 546544"/>
                <a:gd name="connsiteX117" fmla="*/ 64008 w 579405"/>
                <a:gd name="connsiteY117" fmla="*/ 297085 h 546544"/>
                <a:gd name="connsiteX118" fmla="*/ 62389 w 579405"/>
                <a:gd name="connsiteY118" fmla="*/ 284607 h 546544"/>
                <a:gd name="connsiteX119" fmla="*/ 55436 w 579405"/>
                <a:gd name="connsiteY119" fmla="*/ 287369 h 546544"/>
                <a:gd name="connsiteX120" fmla="*/ 44577 w 579405"/>
                <a:gd name="connsiteY120" fmla="*/ 274225 h 546544"/>
                <a:gd name="connsiteX121" fmla="*/ 35052 w 579405"/>
                <a:gd name="connsiteY121" fmla="*/ 271844 h 546544"/>
                <a:gd name="connsiteX122" fmla="*/ 33909 w 579405"/>
                <a:gd name="connsiteY122" fmla="*/ 262985 h 546544"/>
                <a:gd name="connsiteX123" fmla="*/ 47339 w 579405"/>
                <a:gd name="connsiteY123" fmla="*/ 253937 h 546544"/>
                <a:gd name="connsiteX124" fmla="*/ 51054 w 579405"/>
                <a:gd name="connsiteY124" fmla="*/ 240792 h 546544"/>
                <a:gd name="connsiteX125" fmla="*/ 59627 w 579405"/>
                <a:gd name="connsiteY125" fmla="*/ 236029 h 546544"/>
                <a:gd name="connsiteX126" fmla="*/ 62198 w 579405"/>
                <a:gd name="connsiteY126" fmla="*/ 228410 h 546544"/>
                <a:gd name="connsiteX127" fmla="*/ 68199 w 579405"/>
                <a:gd name="connsiteY127" fmla="*/ 218599 h 546544"/>
                <a:gd name="connsiteX128" fmla="*/ 71628 w 579405"/>
                <a:gd name="connsiteY128" fmla="*/ 216313 h 546544"/>
                <a:gd name="connsiteX129" fmla="*/ 67913 w 579405"/>
                <a:gd name="connsiteY129" fmla="*/ 202311 h 546544"/>
                <a:gd name="connsiteX130" fmla="*/ 76009 w 579405"/>
                <a:gd name="connsiteY130" fmla="*/ 193929 h 546544"/>
                <a:gd name="connsiteX131" fmla="*/ 77248 w 579405"/>
                <a:gd name="connsiteY131" fmla="*/ 190119 h 546544"/>
                <a:gd name="connsiteX132" fmla="*/ 74771 w 579405"/>
                <a:gd name="connsiteY132" fmla="*/ 185071 h 546544"/>
                <a:gd name="connsiteX133" fmla="*/ 68675 w 579405"/>
                <a:gd name="connsiteY133" fmla="*/ 180404 h 546544"/>
                <a:gd name="connsiteX134" fmla="*/ 65722 w 579405"/>
                <a:gd name="connsiteY134" fmla="*/ 171736 h 546544"/>
                <a:gd name="connsiteX135" fmla="*/ 59341 w 579405"/>
                <a:gd name="connsiteY135" fmla="*/ 165354 h 546544"/>
                <a:gd name="connsiteX136" fmla="*/ 54007 w 579405"/>
                <a:gd name="connsiteY136" fmla="*/ 166021 h 546544"/>
                <a:gd name="connsiteX137" fmla="*/ 47530 w 579405"/>
                <a:gd name="connsiteY137" fmla="*/ 172307 h 546544"/>
                <a:gd name="connsiteX138" fmla="*/ 43434 w 579405"/>
                <a:gd name="connsiteY138" fmla="*/ 169259 h 546544"/>
                <a:gd name="connsiteX139" fmla="*/ 36481 w 579405"/>
                <a:gd name="connsiteY139" fmla="*/ 172021 h 546544"/>
                <a:gd name="connsiteX140" fmla="*/ 29337 w 579405"/>
                <a:gd name="connsiteY140" fmla="*/ 172974 h 546544"/>
                <a:gd name="connsiteX141" fmla="*/ 23241 w 579405"/>
                <a:gd name="connsiteY141" fmla="*/ 168307 h 546544"/>
                <a:gd name="connsiteX142" fmla="*/ 30194 w 579405"/>
                <a:gd name="connsiteY142" fmla="*/ 165545 h 546544"/>
                <a:gd name="connsiteX143" fmla="*/ 31242 w 579405"/>
                <a:gd name="connsiteY143" fmla="*/ 160020 h 546544"/>
                <a:gd name="connsiteX144" fmla="*/ 29432 w 579405"/>
                <a:gd name="connsiteY144" fmla="*/ 160211 h 546544"/>
                <a:gd name="connsiteX145" fmla="*/ 22670 w 579405"/>
                <a:gd name="connsiteY145" fmla="*/ 150304 h 546544"/>
                <a:gd name="connsiteX146" fmla="*/ 17240 w 579405"/>
                <a:gd name="connsiteY146" fmla="*/ 150971 h 546544"/>
                <a:gd name="connsiteX147" fmla="*/ 9620 w 579405"/>
                <a:gd name="connsiteY147" fmla="*/ 148400 h 546544"/>
                <a:gd name="connsiteX148" fmla="*/ 8001 w 579405"/>
                <a:gd name="connsiteY148" fmla="*/ 135922 h 546544"/>
                <a:gd name="connsiteX149" fmla="*/ 2762 w 579405"/>
                <a:gd name="connsiteY149" fmla="*/ 138398 h 546544"/>
                <a:gd name="connsiteX150" fmla="*/ 2095 w 579405"/>
                <a:gd name="connsiteY150" fmla="*/ 133064 h 546544"/>
                <a:gd name="connsiteX151" fmla="*/ 6286 w 579405"/>
                <a:gd name="connsiteY151" fmla="*/ 123444 h 546544"/>
                <a:gd name="connsiteX152" fmla="*/ 2000 w 579405"/>
                <a:gd name="connsiteY152" fmla="*/ 118586 h 546544"/>
                <a:gd name="connsiteX153" fmla="*/ 0 w 579405"/>
                <a:gd name="connsiteY153" fmla="*/ 116967 h 546544"/>
                <a:gd name="connsiteX154" fmla="*/ 10287 w 579405"/>
                <a:gd name="connsiteY154" fmla="*/ 112014 h 546544"/>
                <a:gd name="connsiteX155" fmla="*/ 13430 w 579405"/>
                <a:gd name="connsiteY155" fmla="*/ 107918 h 546544"/>
                <a:gd name="connsiteX156" fmla="*/ 16764 w 579405"/>
                <a:gd name="connsiteY156" fmla="*/ 105728 h 546544"/>
                <a:gd name="connsiteX157" fmla="*/ 14764 w 579405"/>
                <a:gd name="connsiteY157" fmla="*/ 104204 h 546544"/>
                <a:gd name="connsiteX158" fmla="*/ 21431 w 579405"/>
                <a:gd name="connsiteY158" fmla="*/ 99632 h 546544"/>
                <a:gd name="connsiteX159" fmla="*/ 16383 w 579405"/>
                <a:gd name="connsiteY159" fmla="*/ 89440 h 546544"/>
                <a:gd name="connsiteX160" fmla="*/ 7811 w 579405"/>
                <a:gd name="connsiteY160" fmla="*/ 79724 h 546544"/>
                <a:gd name="connsiteX161" fmla="*/ 9144 w 579405"/>
                <a:gd name="connsiteY161" fmla="*/ 75914 h 546544"/>
                <a:gd name="connsiteX162" fmla="*/ 13240 w 579405"/>
                <a:gd name="connsiteY162" fmla="*/ 78962 h 546544"/>
                <a:gd name="connsiteX163" fmla="*/ 16573 w 579405"/>
                <a:gd name="connsiteY163" fmla="*/ 76676 h 546544"/>
                <a:gd name="connsiteX164" fmla="*/ 27146 w 579405"/>
                <a:gd name="connsiteY164" fmla="*/ 73533 h 546544"/>
                <a:gd name="connsiteX165" fmla="*/ 29813 w 579405"/>
                <a:gd name="connsiteY165" fmla="*/ 65913 h 546544"/>
                <a:gd name="connsiteX166" fmla="*/ 29051 w 579405"/>
                <a:gd name="connsiteY166" fmla="*/ 60579 h 546544"/>
                <a:gd name="connsiteX167" fmla="*/ 32195 w 579405"/>
                <a:gd name="connsiteY167" fmla="*/ 56483 h 546544"/>
                <a:gd name="connsiteX168" fmla="*/ 36290 w 579405"/>
                <a:gd name="connsiteY168" fmla="*/ 59627 h 546544"/>
                <a:gd name="connsiteX169" fmla="*/ 53721 w 579405"/>
                <a:gd name="connsiteY169" fmla="*/ 53626 h 546544"/>
                <a:gd name="connsiteX170" fmla="*/ 54387 w 579405"/>
                <a:gd name="connsiteY170" fmla="*/ 44577 h 546544"/>
                <a:gd name="connsiteX171" fmla="*/ 56102 w 579405"/>
                <a:gd name="connsiteY171" fmla="*/ 44291 h 546544"/>
                <a:gd name="connsiteX172" fmla="*/ 55626 w 579405"/>
                <a:gd name="connsiteY172" fmla="*/ 40767 h 546544"/>
                <a:gd name="connsiteX173" fmla="*/ 58578 w 579405"/>
                <a:gd name="connsiteY173" fmla="*/ 34862 h 546544"/>
                <a:gd name="connsiteX174" fmla="*/ 56292 w 579405"/>
                <a:gd name="connsiteY174" fmla="*/ 31623 h 546544"/>
                <a:gd name="connsiteX175" fmla="*/ 54007 w 579405"/>
                <a:gd name="connsiteY175" fmla="*/ 28289 h 546544"/>
                <a:gd name="connsiteX176" fmla="*/ 57626 w 579405"/>
                <a:gd name="connsiteY176" fmla="*/ 27813 h 546544"/>
                <a:gd name="connsiteX177" fmla="*/ 61722 w 579405"/>
                <a:gd name="connsiteY177" fmla="*/ 30861 h 546544"/>
                <a:gd name="connsiteX178" fmla="*/ 65722 w 579405"/>
                <a:gd name="connsiteY178" fmla="*/ 34004 h 546544"/>
                <a:gd name="connsiteX179" fmla="*/ 74962 w 579405"/>
                <a:gd name="connsiteY179" fmla="*/ 34576 h 546544"/>
                <a:gd name="connsiteX180" fmla="*/ 77248 w 579405"/>
                <a:gd name="connsiteY180" fmla="*/ 37910 h 546544"/>
                <a:gd name="connsiteX181" fmla="*/ 80867 w 579405"/>
                <a:gd name="connsiteY181" fmla="*/ 37433 h 546544"/>
                <a:gd name="connsiteX182" fmla="*/ 85154 w 579405"/>
                <a:gd name="connsiteY182" fmla="*/ 42291 h 546544"/>
                <a:gd name="connsiteX183" fmla="*/ 90297 w 579405"/>
                <a:gd name="connsiteY183" fmla="*/ 39815 h 546544"/>
                <a:gd name="connsiteX184" fmla="*/ 98393 w 579405"/>
                <a:gd name="connsiteY184" fmla="*/ 45911 h 546544"/>
                <a:gd name="connsiteX185" fmla="*/ 108680 w 579405"/>
                <a:gd name="connsiteY185" fmla="*/ 40958 h 546544"/>
                <a:gd name="connsiteX186" fmla="*/ 108299 w 579405"/>
                <a:gd name="connsiteY186" fmla="*/ 37433 h 546544"/>
                <a:gd name="connsiteX187" fmla="*/ 107728 w 579405"/>
                <a:gd name="connsiteY187" fmla="*/ 33814 h 546544"/>
                <a:gd name="connsiteX188" fmla="*/ 118967 w 579405"/>
                <a:gd name="connsiteY188" fmla="*/ 21527 h 546544"/>
                <a:gd name="connsiteX189" fmla="*/ 122206 w 579405"/>
                <a:gd name="connsiteY189" fmla="*/ 4763 h 546544"/>
                <a:gd name="connsiteX190" fmla="*/ 150971 w 579405"/>
                <a:gd name="connsiteY190" fmla="*/ 953 h 546544"/>
                <a:gd name="connsiteX191" fmla="*/ 158115 w 579405"/>
                <a:gd name="connsiteY191" fmla="*/ 0 h 546544"/>
                <a:gd name="connsiteX192" fmla="*/ 166211 w 579405"/>
                <a:gd name="connsiteY192" fmla="*/ 6191 h 546544"/>
                <a:gd name="connsiteX193" fmla="*/ 167830 w 579405"/>
                <a:gd name="connsiteY193" fmla="*/ 4096 h 546544"/>
                <a:gd name="connsiteX194" fmla="*/ 173164 w 579405"/>
                <a:gd name="connsiteY194" fmla="*/ 3429 h 546544"/>
                <a:gd name="connsiteX195" fmla="*/ 180022 w 579405"/>
                <a:gd name="connsiteY195" fmla="*/ 13430 h 546544"/>
                <a:gd name="connsiteX196" fmla="*/ 190214 w 579405"/>
                <a:gd name="connsiteY196" fmla="*/ 21146 h 546544"/>
                <a:gd name="connsiteX197" fmla="*/ 192024 w 579405"/>
                <a:gd name="connsiteY197" fmla="*/ 35338 h 546544"/>
                <a:gd name="connsiteX198" fmla="*/ 191643 w 579405"/>
                <a:gd name="connsiteY198" fmla="*/ 46292 h 546544"/>
                <a:gd name="connsiteX199" fmla="*/ 199358 w 579405"/>
                <a:gd name="connsiteY199" fmla="*/ 48958 h 546544"/>
                <a:gd name="connsiteX200" fmla="*/ 200882 w 579405"/>
                <a:gd name="connsiteY200" fmla="*/ 46958 h 546544"/>
                <a:gd name="connsiteX201" fmla="*/ 210121 w 579405"/>
                <a:gd name="connsiteY201" fmla="*/ 47530 h 546544"/>
                <a:gd name="connsiteX202" fmla="*/ 228695 w 579405"/>
                <a:gd name="connsiteY202" fmla="*/ 36004 h 546544"/>
                <a:gd name="connsiteX203" fmla="*/ 246412 w 579405"/>
                <a:gd name="connsiteY203" fmla="*/ 31814 h 546544"/>
                <a:gd name="connsiteX204" fmla="*/ 256984 w 579405"/>
                <a:gd name="connsiteY204" fmla="*/ 28575 h 546544"/>
                <a:gd name="connsiteX205" fmla="*/ 266129 w 579405"/>
                <a:gd name="connsiteY205" fmla="*/ 29242 h 546544"/>
                <a:gd name="connsiteX206" fmla="*/ 269557 w 579405"/>
                <a:gd name="connsiteY206" fmla="*/ 26956 h 546544"/>
                <a:gd name="connsiteX207" fmla="*/ 272891 w 579405"/>
                <a:gd name="connsiteY207" fmla="*/ 24670 h 546544"/>
                <a:gd name="connsiteX208" fmla="*/ 284131 w 579405"/>
                <a:gd name="connsiteY208" fmla="*/ 26861 h 546544"/>
                <a:gd name="connsiteX209" fmla="*/ 287464 w 579405"/>
                <a:gd name="connsiteY209" fmla="*/ 24575 h 546544"/>
                <a:gd name="connsiteX210" fmla="*/ 296703 w 579405"/>
                <a:gd name="connsiteY210" fmla="*/ 25146 h 546544"/>
                <a:gd name="connsiteX211" fmla="*/ 308800 w 579405"/>
                <a:gd name="connsiteY211" fmla="*/ 19907 h 546544"/>
                <a:gd name="connsiteX212" fmla="*/ 319850 w 579405"/>
                <a:gd name="connsiteY212" fmla="*/ 34766 h 546544"/>
                <a:gd name="connsiteX213" fmla="*/ 339185 w 579405"/>
                <a:gd name="connsiteY213" fmla="*/ 28575 h 546544"/>
                <a:gd name="connsiteX214" fmla="*/ 344138 w 579405"/>
                <a:gd name="connsiteY214" fmla="*/ 24289 h 546544"/>
                <a:gd name="connsiteX215" fmla="*/ 349948 w 579405"/>
                <a:gd name="connsiteY215" fmla="*/ 27146 h 546544"/>
                <a:gd name="connsiteX216" fmla="*/ 355187 w 579405"/>
                <a:gd name="connsiteY216" fmla="*/ 39148 h 546544"/>
                <a:gd name="connsiteX217" fmla="*/ 369856 w 579405"/>
                <a:gd name="connsiteY217" fmla="*/ 53531 h 546544"/>
                <a:gd name="connsiteX218" fmla="*/ 381667 w 579405"/>
                <a:gd name="connsiteY218" fmla="*/ 59246 h 546544"/>
                <a:gd name="connsiteX219" fmla="*/ 391953 w 579405"/>
                <a:gd name="connsiteY219" fmla="*/ 54292 h 546544"/>
                <a:gd name="connsiteX220" fmla="*/ 397573 w 579405"/>
                <a:gd name="connsiteY220" fmla="*/ 55340 h 546544"/>
                <a:gd name="connsiteX221" fmla="*/ 401860 w 579405"/>
                <a:gd name="connsiteY221" fmla="*/ 60198 h 546544"/>
                <a:gd name="connsiteX222" fmla="*/ 426625 w 579405"/>
                <a:gd name="connsiteY222" fmla="*/ 67818 h 546544"/>
                <a:gd name="connsiteX223" fmla="*/ 433578 w 579405"/>
                <a:gd name="connsiteY223" fmla="*/ 65056 h 546544"/>
                <a:gd name="connsiteX224" fmla="*/ 439102 w 579405"/>
                <a:gd name="connsiteY224" fmla="*/ 51625 h 546544"/>
                <a:gd name="connsiteX225" fmla="*/ 446246 w 579405"/>
                <a:gd name="connsiteY225" fmla="*/ 50673 h 546544"/>
                <a:gd name="connsiteX226" fmla="*/ 461105 w 579405"/>
                <a:gd name="connsiteY226" fmla="*/ 52388 h 546544"/>
                <a:gd name="connsiteX227" fmla="*/ 468820 w 579405"/>
                <a:gd name="connsiteY227" fmla="*/ 54959 h 546544"/>
                <a:gd name="connsiteX228" fmla="*/ 471297 w 579405"/>
                <a:gd name="connsiteY228" fmla="*/ 60103 h 546544"/>
                <a:gd name="connsiteX229" fmla="*/ 476821 w 579405"/>
                <a:gd name="connsiteY229" fmla="*/ 88392 h 546544"/>
                <a:gd name="connsiteX230" fmla="*/ 483203 w 579405"/>
                <a:gd name="connsiteY230" fmla="*/ 94774 h 546544"/>
                <a:gd name="connsiteX231" fmla="*/ 490251 w 579405"/>
                <a:gd name="connsiteY231" fmla="*/ 106490 h 546544"/>
                <a:gd name="connsiteX232" fmla="*/ 497395 w 579405"/>
                <a:gd name="connsiteY232" fmla="*/ 105537 h 546544"/>
                <a:gd name="connsiteX233" fmla="*/ 509397 w 579405"/>
                <a:gd name="connsiteY233" fmla="*/ 113062 h 546544"/>
                <a:gd name="connsiteX234" fmla="*/ 514731 w 579405"/>
                <a:gd name="connsiteY234" fmla="*/ 112300 h 546544"/>
                <a:gd name="connsiteX235" fmla="*/ 523399 w 579405"/>
                <a:gd name="connsiteY235" fmla="*/ 122111 h 546544"/>
                <a:gd name="connsiteX236" fmla="*/ 523875 w 579405"/>
                <a:gd name="connsiteY236" fmla="*/ 125635 h 546544"/>
                <a:gd name="connsiteX237" fmla="*/ 522256 w 579405"/>
                <a:gd name="connsiteY237" fmla="*/ 127635 h 546544"/>
                <a:gd name="connsiteX238" fmla="*/ 524542 w 579405"/>
                <a:gd name="connsiteY238" fmla="*/ 130969 h 546544"/>
                <a:gd name="connsiteX239" fmla="*/ 531686 w 579405"/>
                <a:gd name="connsiteY239" fmla="*/ 130016 h 546544"/>
                <a:gd name="connsiteX240" fmla="*/ 537210 w 579405"/>
                <a:gd name="connsiteY240" fmla="*/ 143828 h 546544"/>
                <a:gd name="connsiteX241" fmla="*/ 531304 w 579405"/>
                <a:gd name="connsiteY241" fmla="*/ 168212 h 546544"/>
                <a:gd name="connsiteX242" fmla="*/ 540258 w 579405"/>
                <a:gd name="connsiteY242" fmla="*/ 166973 h 546544"/>
                <a:gd name="connsiteX243" fmla="*/ 547973 w 579405"/>
                <a:gd name="connsiteY243" fmla="*/ 169545 h 546544"/>
                <a:gd name="connsiteX244" fmla="*/ 556070 w 579405"/>
                <a:gd name="connsiteY244" fmla="*/ 175736 h 546544"/>
                <a:gd name="connsiteX245" fmla="*/ 561404 w 579405"/>
                <a:gd name="connsiteY245" fmla="*/ 175070 h 546544"/>
                <a:gd name="connsiteX246" fmla="*/ 567309 w 579405"/>
                <a:gd name="connsiteY246" fmla="*/ 177927 h 54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579405" h="546544">
                  <a:moveTo>
                    <a:pt x="567309" y="177927"/>
                  </a:moveTo>
                  <a:lnTo>
                    <a:pt x="570071" y="184785"/>
                  </a:lnTo>
                  <a:lnTo>
                    <a:pt x="570738" y="190119"/>
                  </a:lnTo>
                  <a:lnTo>
                    <a:pt x="579406" y="214408"/>
                  </a:lnTo>
                  <a:lnTo>
                    <a:pt x="573691" y="226028"/>
                  </a:lnTo>
                  <a:lnTo>
                    <a:pt x="565595" y="234315"/>
                  </a:lnTo>
                  <a:lnTo>
                    <a:pt x="570452" y="242792"/>
                  </a:lnTo>
                  <a:lnTo>
                    <a:pt x="563213" y="243745"/>
                  </a:lnTo>
                  <a:lnTo>
                    <a:pt x="558546" y="249746"/>
                  </a:lnTo>
                  <a:lnTo>
                    <a:pt x="546735" y="271272"/>
                  </a:lnTo>
                  <a:lnTo>
                    <a:pt x="535114" y="280035"/>
                  </a:lnTo>
                  <a:lnTo>
                    <a:pt x="508635" y="287179"/>
                  </a:lnTo>
                  <a:lnTo>
                    <a:pt x="505016" y="287655"/>
                  </a:lnTo>
                  <a:lnTo>
                    <a:pt x="495014" y="294418"/>
                  </a:lnTo>
                  <a:lnTo>
                    <a:pt x="479298" y="300133"/>
                  </a:lnTo>
                  <a:lnTo>
                    <a:pt x="479965" y="305467"/>
                  </a:lnTo>
                  <a:lnTo>
                    <a:pt x="478441" y="307467"/>
                  </a:lnTo>
                  <a:lnTo>
                    <a:pt x="462248" y="309658"/>
                  </a:lnTo>
                  <a:lnTo>
                    <a:pt x="453580" y="312611"/>
                  </a:lnTo>
                  <a:lnTo>
                    <a:pt x="446818" y="317087"/>
                  </a:lnTo>
                  <a:lnTo>
                    <a:pt x="434530" y="320612"/>
                  </a:lnTo>
                  <a:lnTo>
                    <a:pt x="431102" y="322802"/>
                  </a:lnTo>
                  <a:lnTo>
                    <a:pt x="409099" y="322136"/>
                  </a:lnTo>
                  <a:lnTo>
                    <a:pt x="405955" y="326136"/>
                  </a:lnTo>
                  <a:lnTo>
                    <a:pt x="402145" y="324898"/>
                  </a:lnTo>
                  <a:lnTo>
                    <a:pt x="397002" y="327374"/>
                  </a:lnTo>
                  <a:lnTo>
                    <a:pt x="391382" y="326327"/>
                  </a:lnTo>
                  <a:lnTo>
                    <a:pt x="386715" y="332327"/>
                  </a:lnTo>
                  <a:lnTo>
                    <a:pt x="382905" y="331089"/>
                  </a:lnTo>
                  <a:lnTo>
                    <a:pt x="376142" y="335566"/>
                  </a:lnTo>
                  <a:lnTo>
                    <a:pt x="376428" y="337375"/>
                  </a:lnTo>
                  <a:lnTo>
                    <a:pt x="379095" y="344234"/>
                  </a:lnTo>
                  <a:lnTo>
                    <a:pt x="377380" y="358997"/>
                  </a:lnTo>
                  <a:lnTo>
                    <a:pt x="359093" y="372237"/>
                  </a:lnTo>
                  <a:lnTo>
                    <a:pt x="356616" y="381667"/>
                  </a:lnTo>
                  <a:lnTo>
                    <a:pt x="344995" y="390430"/>
                  </a:lnTo>
                  <a:lnTo>
                    <a:pt x="346900" y="404717"/>
                  </a:lnTo>
                  <a:lnTo>
                    <a:pt x="344995" y="417671"/>
                  </a:lnTo>
                  <a:lnTo>
                    <a:pt x="353949" y="416433"/>
                  </a:lnTo>
                  <a:lnTo>
                    <a:pt x="351758" y="427577"/>
                  </a:lnTo>
                  <a:lnTo>
                    <a:pt x="354235" y="432721"/>
                  </a:lnTo>
                  <a:lnTo>
                    <a:pt x="347376" y="435483"/>
                  </a:lnTo>
                  <a:lnTo>
                    <a:pt x="349186" y="449675"/>
                  </a:lnTo>
                  <a:lnTo>
                    <a:pt x="347472" y="449961"/>
                  </a:lnTo>
                  <a:lnTo>
                    <a:pt x="341852" y="463391"/>
                  </a:lnTo>
                  <a:lnTo>
                    <a:pt x="333851" y="471678"/>
                  </a:lnTo>
                  <a:lnTo>
                    <a:pt x="334042" y="500634"/>
                  </a:lnTo>
                  <a:lnTo>
                    <a:pt x="340804" y="510635"/>
                  </a:lnTo>
                  <a:lnTo>
                    <a:pt x="325850" y="521684"/>
                  </a:lnTo>
                  <a:lnTo>
                    <a:pt x="324326" y="523684"/>
                  </a:lnTo>
                  <a:lnTo>
                    <a:pt x="325660" y="534448"/>
                  </a:lnTo>
                  <a:lnTo>
                    <a:pt x="320802" y="538734"/>
                  </a:lnTo>
                  <a:lnTo>
                    <a:pt x="316325" y="546544"/>
                  </a:lnTo>
                  <a:lnTo>
                    <a:pt x="304800" y="542639"/>
                  </a:lnTo>
                  <a:lnTo>
                    <a:pt x="303086" y="542830"/>
                  </a:lnTo>
                  <a:lnTo>
                    <a:pt x="300323" y="535972"/>
                  </a:lnTo>
                  <a:lnTo>
                    <a:pt x="298323" y="534448"/>
                  </a:lnTo>
                  <a:lnTo>
                    <a:pt x="290893" y="533591"/>
                  </a:lnTo>
                  <a:lnTo>
                    <a:pt x="294227" y="531305"/>
                  </a:lnTo>
                  <a:lnTo>
                    <a:pt x="288607" y="530257"/>
                  </a:lnTo>
                  <a:lnTo>
                    <a:pt x="284512" y="527209"/>
                  </a:lnTo>
                  <a:lnTo>
                    <a:pt x="280701" y="525875"/>
                  </a:lnTo>
                  <a:lnTo>
                    <a:pt x="276130" y="519208"/>
                  </a:lnTo>
                  <a:lnTo>
                    <a:pt x="265747" y="509683"/>
                  </a:lnTo>
                  <a:lnTo>
                    <a:pt x="260985" y="501301"/>
                  </a:lnTo>
                  <a:lnTo>
                    <a:pt x="258699" y="497967"/>
                  </a:lnTo>
                  <a:lnTo>
                    <a:pt x="237839" y="506159"/>
                  </a:lnTo>
                  <a:lnTo>
                    <a:pt x="238316" y="509683"/>
                  </a:lnTo>
                  <a:lnTo>
                    <a:pt x="232981" y="510445"/>
                  </a:lnTo>
                  <a:lnTo>
                    <a:pt x="224885" y="504254"/>
                  </a:lnTo>
                  <a:lnTo>
                    <a:pt x="223456" y="493585"/>
                  </a:lnTo>
                  <a:lnTo>
                    <a:pt x="219360" y="490442"/>
                  </a:lnTo>
                  <a:lnTo>
                    <a:pt x="215836" y="490918"/>
                  </a:lnTo>
                  <a:lnTo>
                    <a:pt x="213265" y="485870"/>
                  </a:lnTo>
                  <a:lnTo>
                    <a:pt x="214598" y="482060"/>
                  </a:lnTo>
                  <a:lnTo>
                    <a:pt x="208693" y="479203"/>
                  </a:lnTo>
                  <a:lnTo>
                    <a:pt x="201930" y="469201"/>
                  </a:lnTo>
                  <a:lnTo>
                    <a:pt x="200977" y="462058"/>
                  </a:lnTo>
                  <a:lnTo>
                    <a:pt x="196977" y="459010"/>
                  </a:lnTo>
                  <a:lnTo>
                    <a:pt x="193929" y="450342"/>
                  </a:lnTo>
                  <a:lnTo>
                    <a:pt x="193262" y="444913"/>
                  </a:lnTo>
                  <a:lnTo>
                    <a:pt x="182023" y="442817"/>
                  </a:lnTo>
                  <a:lnTo>
                    <a:pt x="173260" y="445770"/>
                  </a:lnTo>
                  <a:lnTo>
                    <a:pt x="167735" y="432054"/>
                  </a:lnTo>
                  <a:lnTo>
                    <a:pt x="162116" y="430911"/>
                  </a:lnTo>
                  <a:lnTo>
                    <a:pt x="158115" y="427863"/>
                  </a:lnTo>
                  <a:lnTo>
                    <a:pt x="154495" y="428339"/>
                  </a:lnTo>
                  <a:lnTo>
                    <a:pt x="151543" y="419671"/>
                  </a:lnTo>
                  <a:lnTo>
                    <a:pt x="152876" y="415862"/>
                  </a:lnTo>
                  <a:lnTo>
                    <a:pt x="148018" y="407480"/>
                  </a:lnTo>
                  <a:lnTo>
                    <a:pt x="147828" y="405670"/>
                  </a:lnTo>
                  <a:lnTo>
                    <a:pt x="154305" y="399383"/>
                  </a:lnTo>
                  <a:lnTo>
                    <a:pt x="157925" y="398907"/>
                  </a:lnTo>
                  <a:lnTo>
                    <a:pt x="157448" y="395288"/>
                  </a:lnTo>
                  <a:lnTo>
                    <a:pt x="153828" y="395764"/>
                  </a:lnTo>
                  <a:lnTo>
                    <a:pt x="153352" y="392240"/>
                  </a:lnTo>
                  <a:lnTo>
                    <a:pt x="158972" y="393287"/>
                  </a:lnTo>
                  <a:lnTo>
                    <a:pt x="161830" y="387477"/>
                  </a:lnTo>
                  <a:lnTo>
                    <a:pt x="156305" y="386429"/>
                  </a:lnTo>
                  <a:lnTo>
                    <a:pt x="161163" y="382143"/>
                  </a:lnTo>
                  <a:lnTo>
                    <a:pt x="155638" y="368332"/>
                  </a:lnTo>
                  <a:lnTo>
                    <a:pt x="136398" y="374523"/>
                  </a:lnTo>
                  <a:lnTo>
                    <a:pt x="131826" y="367856"/>
                  </a:lnTo>
                  <a:lnTo>
                    <a:pt x="126016" y="364998"/>
                  </a:lnTo>
                  <a:lnTo>
                    <a:pt x="123539" y="359950"/>
                  </a:lnTo>
                  <a:lnTo>
                    <a:pt x="126587" y="355854"/>
                  </a:lnTo>
                  <a:lnTo>
                    <a:pt x="115062" y="337471"/>
                  </a:lnTo>
                  <a:lnTo>
                    <a:pt x="107156" y="333089"/>
                  </a:lnTo>
                  <a:lnTo>
                    <a:pt x="108013" y="325755"/>
                  </a:lnTo>
                  <a:lnTo>
                    <a:pt x="114871" y="308515"/>
                  </a:lnTo>
                  <a:lnTo>
                    <a:pt x="114681" y="306705"/>
                  </a:lnTo>
                  <a:lnTo>
                    <a:pt x="96202" y="305467"/>
                  </a:lnTo>
                  <a:lnTo>
                    <a:pt x="90583" y="304419"/>
                  </a:lnTo>
                  <a:lnTo>
                    <a:pt x="91630" y="298799"/>
                  </a:lnTo>
                  <a:lnTo>
                    <a:pt x="89345" y="295561"/>
                  </a:lnTo>
                  <a:lnTo>
                    <a:pt x="73437" y="299466"/>
                  </a:lnTo>
                  <a:lnTo>
                    <a:pt x="68103" y="300133"/>
                  </a:lnTo>
                  <a:lnTo>
                    <a:pt x="64008" y="297085"/>
                  </a:lnTo>
                  <a:lnTo>
                    <a:pt x="62389" y="284607"/>
                  </a:lnTo>
                  <a:lnTo>
                    <a:pt x="55436" y="287369"/>
                  </a:lnTo>
                  <a:lnTo>
                    <a:pt x="44577" y="274225"/>
                  </a:lnTo>
                  <a:lnTo>
                    <a:pt x="35052" y="271844"/>
                  </a:lnTo>
                  <a:lnTo>
                    <a:pt x="33909" y="262985"/>
                  </a:lnTo>
                  <a:lnTo>
                    <a:pt x="47339" y="253937"/>
                  </a:lnTo>
                  <a:lnTo>
                    <a:pt x="51054" y="240792"/>
                  </a:lnTo>
                  <a:lnTo>
                    <a:pt x="59627" y="236029"/>
                  </a:lnTo>
                  <a:lnTo>
                    <a:pt x="62198" y="228410"/>
                  </a:lnTo>
                  <a:lnTo>
                    <a:pt x="68199" y="218599"/>
                  </a:lnTo>
                  <a:lnTo>
                    <a:pt x="71628" y="216313"/>
                  </a:lnTo>
                  <a:lnTo>
                    <a:pt x="67913" y="202311"/>
                  </a:lnTo>
                  <a:lnTo>
                    <a:pt x="76009" y="193929"/>
                  </a:lnTo>
                  <a:lnTo>
                    <a:pt x="77248" y="190119"/>
                  </a:lnTo>
                  <a:lnTo>
                    <a:pt x="74771" y="185071"/>
                  </a:lnTo>
                  <a:lnTo>
                    <a:pt x="68675" y="180404"/>
                  </a:lnTo>
                  <a:lnTo>
                    <a:pt x="65722" y="171736"/>
                  </a:lnTo>
                  <a:lnTo>
                    <a:pt x="59341" y="165354"/>
                  </a:lnTo>
                  <a:lnTo>
                    <a:pt x="54007" y="166021"/>
                  </a:lnTo>
                  <a:lnTo>
                    <a:pt x="47530" y="172307"/>
                  </a:lnTo>
                  <a:lnTo>
                    <a:pt x="43434" y="169259"/>
                  </a:lnTo>
                  <a:lnTo>
                    <a:pt x="36481" y="172021"/>
                  </a:lnTo>
                  <a:lnTo>
                    <a:pt x="29337" y="172974"/>
                  </a:lnTo>
                  <a:lnTo>
                    <a:pt x="23241" y="168307"/>
                  </a:lnTo>
                  <a:lnTo>
                    <a:pt x="30194" y="165545"/>
                  </a:lnTo>
                  <a:lnTo>
                    <a:pt x="31242" y="160020"/>
                  </a:lnTo>
                  <a:lnTo>
                    <a:pt x="29432" y="160211"/>
                  </a:lnTo>
                  <a:lnTo>
                    <a:pt x="22670" y="150304"/>
                  </a:lnTo>
                  <a:lnTo>
                    <a:pt x="17240" y="150971"/>
                  </a:lnTo>
                  <a:lnTo>
                    <a:pt x="9620" y="148400"/>
                  </a:lnTo>
                  <a:lnTo>
                    <a:pt x="8001" y="135922"/>
                  </a:lnTo>
                  <a:lnTo>
                    <a:pt x="2762" y="138398"/>
                  </a:lnTo>
                  <a:lnTo>
                    <a:pt x="2095" y="133064"/>
                  </a:lnTo>
                  <a:lnTo>
                    <a:pt x="6286" y="123444"/>
                  </a:lnTo>
                  <a:lnTo>
                    <a:pt x="2000" y="118586"/>
                  </a:lnTo>
                  <a:lnTo>
                    <a:pt x="0" y="116967"/>
                  </a:lnTo>
                  <a:lnTo>
                    <a:pt x="10287" y="112014"/>
                  </a:lnTo>
                  <a:lnTo>
                    <a:pt x="13430" y="107918"/>
                  </a:lnTo>
                  <a:lnTo>
                    <a:pt x="16764" y="105728"/>
                  </a:lnTo>
                  <a:lnTo>
                    <a:pt x="14764" y="104204"/>
                  </a:lnTo>
                  <a:lnTo>
                    <a:pt x="21431" y="99632"/>
                  </a:lnTo>
                  <a:lnTo>
                    <a:pt x="16383" y="89440"/>
                  </a:lnTo>
                  <a:lnTo>
                    <a:pt x="7811" y="79724"/>
                  </a:lnTo>
                  <a:lnTo>
                    <a:pt x="9144" y="75914"/>
                  </a:lnTo>
                  <a:lnTo>
                    <a:pt x="13240" y="78962"/>
                  </a:lnTo>
                  <a:lnTo>
                    <a:pt x="16573" y="76676"/>
                  </a:lnTo>
                  <a:lnTo>
                    <a:pt x="27146" y="73533"/>
                  </a:lnTo>
                  <a:lnTo>
                    <a:pt x="29813" y="65913"/>
                  </a:lnTo>
                  <a:lnTo>
                    <a:pt x="29051" y="60579"/>
                  </a:lnTo>
                  <a:lnTo>
                    <a:pt x="32195" y="56483"/>
                  </a:lnTo>
                  <a:lnTo>
                    <a:pt x="36290" y="59627"/>
                  </a:lnTo>
                  <a:lnTo>
                    <a:pt x="53721" y="53626"/>
                  </a:lnTo>
                  <a:lnTo>
                    <a:pt x="54387" y="44577"/>
                  </a:lnTo>
                  <a:lnTo>
                    <a:pt x="56102" y="44291"/>
                  </a:lnTo>
                  <a:lnTo>
                    <a:pt x="55626" y="40767"/>
                  </a:lnTo>
                  <a:lnTo>
                    <a:pt x="58578" y="34862"/>
                  </a:lnTo>
                  <a:lnTo>
                    <a:pt x="56292" y="31623"/>
                  </a:lnTo>
                  <a:lnTo>
                    <a:pt x="54007" y="28289"/>
                  </a:lnTo>
                  <a:lnTo>
                    <a:pt x="57626" y="27813"/>
                  </a:lnTo>
                  <a:lnTo>
                    <a:pt x="61722" y="30861"/>
                  </a:lnTo>
                  <a:lnTo>
                    <a:pt x="65722" y="34004"/>
                  </a:lnTo>
                  <a:lnTo>
                    <a:pt x="74962" y="34576"/>
                  </a:lnTo>
                  <a:lnTo>
                    <a:pt x="77248" y="37910"/>
                  </a:lnTo>
                  <a:lnTo>
                    <a:pt x="80867" y="37433"/>
                  </a:lnTo>
                  <a:lnTo>
                    <a:pt x="85154" y="42291"/>
                  </a:lnTo>
                  <a:lnTo>
                    <a:pt x="90297" y="39815"/>
                  </a:lnTo>
                  <a:lnTo>
                    <a:pt x="98393" y="45911"/>
                  </a:lnTo>
                  <a:lnTo>
                    <a:pt x="108680" y="40958"/>
                  </a:lnTo>
                  <a:lnTo>
                    <a:pt x="108299" y="37433"/>
                  </a:lnTo>
                  <a:lnTo>
                    <a:pt x="107728" y="33814"/>
                  </a:lnTo>
                  <a:lnTo>
                    <a:pt x="118967" y="21527"/>
                  </a:lnTo>
                  <a:lnTo>
                    <a:pt x="122206" y="4763"/>
                  </a:lnTo>
                  <a:lnTo>
                    <a:pt x="150971" y="953"/>
                  </a:lnTo>
                  <a:lnTo>
                    <a:pt x="158115" y="0"/>
                  </a:lnTo>
                  <a:lnTo>
                    <a:pt x="166211" y="6191"/>
                  </a:lnTo>
                  <a:lnTo>
                    <a:pt x="167830" y="4096"/>
                  </a:lnTo>
                  <a:lnTo>
                    <a:pt x="173164" y="3429"/>
                  </a:lnTo>
                  <a:lnTo>
                    <a:pt x="180022" y="13430"/>
                  </a:lnTo>
                  <a:lnTo>
                    <a:pt x="190214" y="21146"/>
                  </a:lnTo>
                  <a:lnTo>
                    <a:pt x="192024" y="35338"/>
                  </a:lnTo>
                  <a:lnTo>
                    <a:pt x="191643" y="46292"/>
                  </a:lnTo>
                  <a:lnTo>
                    <a:pt x="199358" y="48958"/>
                  </a:lnTo>
                  <a:lnTo>
                    <a:pt x="200882" y="46958"/>
                  </a:lnTo>
                  <a:lnTo>
                    <a:pt x="210121" y="47530"/>
                  </a:lnTo>
                  <a:lnTo>
                    <a:pt x="228695" y="36004"/>
                  </a:lnTo>
                  <a:lnTo>
                    <a:pt x="246412" y="31814"/>
                  </a:lnTo>
                  <a:lnTo>
                    <a:pt x="256984" y="28575"/>
                  </a:lnTo>
                  <a:lnTo>
                    <a:pt x="266129" y="29242"/>
                  </a:lnTo>
                  <a:lnTo>
                    <a:pt x="269557" y="26956"/>
                  </a:lnTo>
                  <a:lnTo>
                    <a:pt x="272891" y="24670"/>
                  </a:lnTo>
                  <a:lnTo>
                    <a:pt x="284131" y="26861"/>
                  </a:lnTo>
                  <a:lnTo>
                    <a:pt x="287464" y="24575"/>
                  </a:lnTo>
                  <a:lnTo>
                    <a:pt x="296703" y="25146"/>
                  </a:lnTo>
                  <a:lnTo>
                    <a:pt x="308800" y="19907"/>
                  </a:lnTo>
                  <a:lnTo>
                    <a:pt x="319850" y="34766"/>
                  </a:lnTo>
                  <a:lnTo>
                    <a:pt x="339185" y="28575"/>
                  </a:lnTo>
                  <a:lnTo>
                    <a:pt x="344138" y="24289"/>
                  </a:lnTo>
                  <a:lnTo>
                    <a:pt x="349948" y="27146"/>
                  </a:lnTo>
                  <a:lnTo>
                    <a:pt x="355187" y="39148"/>
                  </a:lnTo>
                  <a:lnTo>
                    <a:pt x="369856" y="53531"/>
                  </a:lnTo>
                  <a:lnTo>
                    <a:pt x="381667" y="59246"/>
                  </a:lnTo>
                  <a:lnTo>
                    <a:pt x="391953" y="54292"/>
                  </a:lnTo>
                  <a:lnTo>
                    <a:pt x="397573" y="55340"/>
                  </a:lnTo>
                  <a:lnTo>
                    <a:pt x="401860" y="60198"/>
                  </a:lnTo>
                  <a:lnTo>
                    <a:pt x="426625" y="67818"/>
                  </a:lnTo>
                  <a:lnTo>
                    <a:pt x="433578" y="65056"/>
                  </a:lnTo>
                  <a:lnTo>
                    <a:pt x="439102" y="51625"/>
                  </a:lnTo>
                  <a:lnTo>
                    <a:pt x="446246" y="50673"/>
                  </a:lnTo>
                  <a:lnTo>
                    <a:pt x="461105" y="52388"/>
                  </a:lnTo>
                  <a:lnTo>
                    <a:pt x="468820" y="54959"/>
                  </a:lnTo>
                  <a:lnTo>
                    <a:pt x="471297" y="60103"/>
                  </a:lnTo>
                  <a:lnTo>
                    <a:pt x="476821" y="88392"/>
                  </a:lnTo>
                  <a:lnTo>
                    <a:pt x="483203" y="94774"/>
                  </a:lnTo>
                  <a:lnTo>
                    <a:pt x="490251" y="106490"/>
                  </a:lnTo>
                  <a:lnTo>
                    <a:pt x="497395" y="105537"/>
                  </a:lnTo>
                  <a:lnTo>
                    <a:pt x="509397" y="113062"/>
                  </a:lnTo>
                  <a:lnTo>
                    <a:pt x="514731" y="112300"/>
                  </a:lnTo>
                  <a:lnTo>
                    <a:pt x="523399" y="122111"/>
                  </a:lnTo>
                  <a:lnTo>
                    <a:pt x="523875" y="125635"/>
                  </a:lnTo>
                  <a:lnTo>
                    <a:pt x="522256" y="127635"/>
                  </a:lnTo>
                  <a:lnTo>
                    <a:pt x="524542" y="130969"/>
                  </a:lnTo>
                  <a:lnTo>
                    <a:pt x="531686" y="130016"/>
                  </a:lnTo>
                  <a:lnTo>
                    <a:pt x="537210" y="143828"/>
                  </a:lnTo>
                  <a:lnTo>
                    <a:pt x="531304" y="168212"/>
                  </a:lnTo>
                  <a:lnTo>
                    <a:pt x="540258" y="166973"/>
                  </a:lnTo>
                  <a:lnTo>
                    <a:pt x="547973" y="169545"/>
                  </a:lnTo>
                  <a:lnTo>
                    <a:pt x="556070" y="175736"/>
                  </a:lnTo>
                  <a:lnTo>
                    <a:pt x="561404" y="175070"/>
                  </a:lnTo>
                  <a:lnTo>
                    <a:pt x="567309" y="177927"/>
                  </a:lnTo>
                </a:path>
              </a:pathLst>
            </a:custGeom>
            <a:grpFill/>
            <a:ln w="12700" cap="flat">
              <a:solidFill>
                <a:srgbClr val="FFFFFF"/>
              </a:solidFill>
              <a:prstDash val="solid"/>
              <a:miter/>
            </a:ln>
          </p:spPr>
          <p:txBody>
            <a:bodyPr rtlCol="0" anchor="ctr"/>
            <a:lstStyle/>
            <a:p>
              <a:endParaRPr lang="cs-CZ"/>
            </a:p>
          </p:txBody>
        </p:sp>
        <p:sp>
          <p:nvSpPr>
            <p:cNvPr id="60" name="Volný tvar: obrazec 59">
              <a:extLst>
                <a:ext uri="{FF2B5EF4-FFF2-40B4-BE49-F238E27FC236}">
                  <a16:creationId xmlns:a16="http://schemas.microsoft.com/office/drawing/2014/main" id="{67FBC7C6-429D-712C-9C9A-D899C5FD6213}"/>
                </a:ext>
              </a:extLst>
            </p:cNvPr>
            <p:cNvSpPr/>
            <p:nvPr userDrawn="1"/>
          </p:nvSpPr>
          <p:spPr>
            <a:xfrm>
              <a:off x="7560944" y="3840765"/>
              <a:ext cx="657891" cy="548544"/>
            </a:xfrm>
            <a:custGeom>
              <a:avLst/>
              <a:gdLst>
                <a:gd name="connsiteX0" fmla="*/ 7334 w 657891"/>
                <a:gd name="connsiteY0" fmla="*/ 531781 h 548544"/>
                <a:gd name="connsiteX1" fmla="*/ 4763 w 657891"/>
                <a:gd name="connsiteY1" fmla="*/ 526733 h 548544"/>
                <a:gd name="connsiteX2" fmla="*/ 3239 w 657891"/>
                <a:gd name="connsiteY2" fmla="*/ 528733 h 548544"/>
                <a:gd name="connsiteX3" fmla="*/ 2477 w 657891"/>
                <a:gd name="connsiteY3" fmla="*/ 508921 h 548544"/>
                <a:gd name="connsiteX4" fmla="*/ 15240 w 657891"/>
                <a:gd name="connsiteY4" fmla="*/ 509016 h 548544"/>
                <a:gd name="connsiteX5" fmla="*/ 21146 w 657891"/>
                <a:gd name="connsiteY5" fmla="*/ 511874 h 548544"/>
                <a:gd name="connsiteX6" fmla="*/ 26003 w 657891"/>
                <a:gd name="connsiteY6" fmla="*/ 507587 h 548544"/>
                <a:gd name="connsiteX7" fmla="*/ 24575 w 657891"/>
                <a:gd name="connsiteY7" fmla="*/ 496919 h 548544"/>
                <a:gd name="connsiteX8" fmla="*/ 26384 w 657891"/>
                <a:gd name="connsiteY8" fmla="*/ 496634 h 548544"/>
                <a:gd name="connsiteX9" fmla="*/ 31528 w 657891"/>
                <a:gd name="connsiteY9" fmla="*/ 479679 h 548544"/>
                <a:gd name="connsiteX10" fmla="*/ 31909 w 657891"/>
                <a:gd name="connsiteY10" fmla="*/ 468725 h 548544"/>
                <a:gd name="connsiteX11" fmla="*/ 36767 w 657891"/>
                <a:gd name="connsiteY11" fmla="*/ 464439 h 548544"/>
                <a:gd name="connsiteX12" fmla="*/ 44196 w 657891"/>
                <a:gd name="connsiteY12" fmla="*/ 465296 h 548544"/>
                <a:gd name="connsiteX13" fmla="*/ 46482 w 657891"/>
                <a:gd name="connsiteY13" fmla="*/ 468630 h 548544"/>
                <a:gd name="connsiteX14" fmla="*/ 51816 w 657891"/>
                <a:gd name="connsiteY14" fmla="*/ 467868 h 548544"/>
                <a:gd name="connsiteX15" fmla="*/ 51149 w 657891"/>
                <a:gd name="connsiteY15" fmla="*/ 462534 h 548544"/>
                <a:gd name="connsiteX16" fmla="*/ 54483 w 657891"/>
                <a:gd name="connsiteY16" fmla="*/ 460248 h 548544"/>
                <a:gd name="connsiteX17" fmla="*/ 58293 w 657891"/>
                <a:gd name="connsiteY17" fmla="*/ 461582 h 548544"/>
                <a:gd name="connsiteX18" fmla="*/ 59627 w 657891"/>
                <a:gd name="connsiteY18" fmla="*/ 457772 h 548544"/>
                <a:gd name="connsiteX19" fmla="*/ 65532 w 657891"/>
                <a:gd name="connsiteY19" fmla="*/ 460629 h 548544"/>
                <a:gd name="connsiteX20" fmla="*/ 72581 w 657891"/>
                <a:gd name="connsiteY20" fmla="*/ 430721 h 548544"/>
                <a:gd name="connsiteX21" fmla="*/ 75914 w 657891"/>
                <a:gd name="connsiteY21" fmla="*/ 428434 h 548544"/>
                <a:gd name="connsiteX22" fmla="*/ 73628 w 657891"/>
                <a:gd name="connsiteY22" fmla="*/ 425101 h 548544"/>
                <a:gd name="connsiteX23" fmla="*/ 75438 w 657891"/>
                <a:gd name="connsiteY23" fmla="*/ 424910 h 548544"/>
                <a:gd name="connsiteX24" fmla="*/ 73152 w 657891"/>
                <a:gd name="connsiteY24" fmla="*/ 421576 h 548544"/>
                <a:gd name="connsiteX25" fmla="*/ 76295 w 657891"/>
                <a:gd name="connsiteY25" fmla="*/ 417576 h 548544"/>
                <a:gd name="connsiteX26" fmla="*/ 78200 w 657891"/>
                <a:gd name="connsiteY26" fmla="*/ 404622 h 548544"/>
                <a:gd name="connsiteX27" fmla="*/ 75438 w 657891"/>
                <a:gd name="connsiteY27" fmla="*/ 397669 h 548544"/>
                <a:gd name="connsiteX28" fmla="*/ 71914 w 657891"/>
                <a:gd name="connsiteY28" fmla="*/ 398145 h 548544"/>
                <a:gd name="connsiteX29" fmla="*/ 65818 w 657891"/>
                <a:gd name="connsiteY29" fmla="*/ 408051 h 548544"/>
                <a:gd name="connsiteX30" fmla="*/ 59150 w 657891"/>
                <a:gd name="connsiteY30" fmla="*/ 412528 h 548544"/>
                <a:gd name="connsiteX31" fmla="*/ 56864 w 657891"/>
                <a:gd name="connsiteY31" fmla="*/ 409194 h 548544"/>
                <a:gd name="connsiteX32" fmla="*/ 53245 w 657891"/>
                <a:gd name="connsiteY32" fmla="*/ 409670 h 548544"/>
                <a:gd name="connsiteX33" fmla="*/ 49435 w 657891"/>
                <a:gd name="connsiteY33" fmla="*/ 408337 h 548544"/>
                <a:gd name="connsiteX34" fmla="*/ 35052 w 657891"/>
                <a:gd name="connsiteY34" fmla="*/ 410242 h 548544"/>
                <a:gd name="connsiteX35" fmla="*/ 35814 w 657891"/>
                <a:gd name="connsiteY35" fmla="*/ 415671 h 548544"/>
                <a:gd name="connsiteX36" fmla="*/ 29718 w 657891"/>
                <a:gd name="connsiteY36" fmla="*/ 411004 h 548544"/>
                <a:gd name="connsiteX37" fmla="*/ 36195 w 657891"/>
                <a:gd name="connsiteY37" fmla="*/ 404717 h 548544"/>
                <a:gd name="connsiteX38" fmla="*/ 35243 w 657891"/>
                <a:gd name="connsiteY38" fmla="*/ 397574 h 548544"/>
                <a:gd name="connsiteX39" fmla="*/ 37052 w 657891"/>
                <a:gd name="connsiteY39" fmla="*/ 397288 h 548544"/>
                <a:gd name="connsiteX40" fmla="*/ 43529 w 657891"/>
                <a:gd name="connsiteY40" fmla="*/ 391097 h 548544"/>
                <a:gd name="connsiteX41" fmla="*/ 43053 w 657891"/>
                <a:gd name="connsiteY41" fmla="*/ 387477 h 548544"/>
                <a:gd name="connsiteX42" fmla="*/ 41243 w 657891"/>
                <a:gd name="connsiteY42" fmla="*/ 387763 h 548544"/>
                <a:gd name="connsiteX43" fmla="*/ 37148 w 657891"/>
                <a:gd name="connsiteY43" fmla="*/ 384619 h 548544"/>
                <a:gd name="connsiteX44" fmla="*/ 33338 w 657891"/>
                <a:gd name="connsiteY44" fmla="*/ 383381 h 548544"/>
                <a:gd name="connsiteX45" fmla="*/ 31433 w 657891"/>
                <a:gd name="connsiteY45" fmla="*/ 369094 h 548544"/>
                <a:gd name="connsiteX46" fmla="*/ 24860 w 657891"/>
                <a:gd name="connsiteY46" fmla="*/ 360902 h 548544"/>
                <a:gd name="connsiteX47" fmla="*/ 19050 w 657891"/>
                <a:gd name="connsiteY47" fmla="*/ 358045 h 548544"/>
                <a:gd name="connsiteX48" fmla="*/ 27718 w 657891"/>
                <a:gd name="connsiteY48" fmla="*/ 340614 h 548544"/>
                <a:gd name="connsiteX49" fmla="*/ 26289 w 657891"/>
                <a:gd name="connsiteY49" fmla="*/ 329851 h 548544"/>
                <a:gd name="connsiteX50" fmla="*/ 18383 w 657891"/>
                <a:gd name="connsiteY50" fmla="*/ 325469 h 548544"/>
                <a:gd name="connsiteX51" fmla="*/ 17621 w 657891"/>
                <a:gd name="connsiteY51" fmla="*/ 320135 h 548544"/>
                <a:gd name="connsiteX52" fmla="*/ 11811 w 657891"/>
                <a:gd name="connsiteY52" fmla="*/ 317278 h 548544"/>
                <a:gd name="connsiteX53" fmla="*/ 12668 w 657891"/>
                <a:gd name="connsiteY53" fmla="*/ 309944 h 548544"/>
                <a:gd name="connsiteX54" fmla="*/ 19145 w 657891"/>
                <a:gd name="connsiteY54" fmla="*/ 303657 h 548544"/>
                <a:gd name="connsiteX55" fmla="*/ 22289 w 657891"/>
                <a:gd name="connsiteY55" fmla="*/ 299561 h 548544"/>
                <a:gd name="connsiteX56" fmla="*/ 29242 w 657891"/>
                <a:gd name="connsiteY56" fmla="*/ 296894 h 548544"/>
                <a:gd name="connsiteX57" fmla="*/ 31147 w 657891"/>
                <a:gd name="connsiteY57" fmla="*/ 283845 h 548544"/>
                <a:gd name="connsiteX58" fmla="*/ 30956 w 657891"/>
                <a:gd name="connsiteY58" fmla="*/ 282131 h 548544"/>
                <a:gd name="connsiteX59" fmla="*/ 37148 w 657891"/>
                <a:gd name="connsiteY59" fmla="*/ 274034 h 548544"/>
                <a:gd name="connsiteX60" fmla="*/ 39243 w 657891"/>
                <a:gd name="connsiteY60" fmla="*/ 275558 h 548544"/>
                <a:gd name="connsiteX61" fmla="*/ 41720 w 657891"/>
                <a:gd name="connsiteY61" fmla="*/ 280702 h 548544"/>
                <a:gd name="connsiteX62" fmla="*/ 47054 w 657891"/>
                <a:gd name="connsiteY62" fmla="*/ 279940 h 548544"/>
                <a:gd name="connsiteX63" fmla="*/ 49340 w 657891"/>
                <a:gd name="connsiteY63" fmla="*/ 283274 h 548544"/>
                <a:gd name="connsiteX64" fmla="*/ 50959 w 657891"/>
                <a:gd name="connsiteY64" fmla="*/ 281273 h 548544"/>
                <a:gd name="connsiteX65" fmla="*/ 50959 w 657891"/>
                <a:gd name="connsiteY65" fmla="*/ 281273 h 548544"/>
                <a:gd name="connsiteX66" fmla="*/ 53150 w 657891"/>
                <a:gd name="connsiteY66" fmla="*/ 284607 h 548544"/>
                <a:gd name="connsiteX67" fmla="*/ 54007 w 657891"/>
                <a:gd name="connsiteY67" fmla="*/ 277273 h 548544"/>
                <a:gd name="connsiteX68" fmla="*/ 56483 w 657891"/>
                <a:gd name="connsiteY68" fmla="*/ 267843 h 548544"/>
                <a:gd name="connsiteX69" fmla="*/ 52864 w 657891"/>
                <a:gd name="connsiteY69" fmla="*/ 268319 h 548544"/>
                <a:gd name="connsiteX70" fmla="*/ 51911 w 657891"/>
                <a:gd name="connsiteY70" fmla="*/ 261175 h 548544"/>
                <a:gd name="connsiteX71" fmla="*/ 56579 w 657891"/>
                <a:gd name="connsiteY71" fmla="*/ 255175 h 548544"/>
                <a:gd name="connsiteX72" fmla="*/ 63818 w 657891"/>
                <a:gd name="connsiteY72" fmla="*/ 254222 h 548544"/>
                <a:gd name="connsiteX73" fmla="*/ 68961 w 657891"/>
                <a:gd name="connsiteY73" fmla="*/ 251746 h 548544"/>
                <a:gd name="connsiteX74" fmla="*/ 62579 w 657891"/>
                <a:gd name="connsiteY74" fmla="*/ 245269 h 548544"/>
                <a:gd name="connsiteX75" fmla="*/ 65913 w 657891"/>
                <a:gd name="connsiteY75" fmla="*/ 243078 h 548544"/>
                <a:gd name="connsiteX76" fmla="*/ 71342 w 657891"/>
                <a:gd name="connsiteY76" fmla="*/ 242316 h 548544"/>
                <a:gd name="connsiteX77" fmla="*/ 74104 w 657891"/>
                <a:gd name="connsiteY77" fmla="*/ 249174 h 548544"/>
                <a:gd name="connsiteX78" fmla="*/ 82010 w 657891"/>
                <a:gd name="connsiteY78" fmla="*/ 253651 h 548544"/>
                <a:gd name="connsiteX79" fmla="*/ 85344 w 657891"/>
                <a:gd name="connsiteY79" fmla="*/ 251365 h 548544"/>
                <a:gd name="connsiteX80" fmla="*/ 84582 w 657891"/>
                <a:gd name="connsiteY80" fmla="*/ 246031 h 548544"/>
                <a:gd name="connsiteX81" fmla="*/ 92012 w 657891"/>
                <a:gd name="connsiteY81" fmla="*/ 246793 h 548544"/>
                <a:gd name="connsiteX82" fmla="*/ 94964 w 657891"/>
                <a:gd name="connsiteY82" fmla="*/ 240983 h 548544"/>
                <a:gd name="connsiteX83" fmla="*/ 100298 w 657891"/>
                <a:gd name="connsiteY83" fmla="*/ 240316 h 548544"/>
                <a:gd name="connsiteX84" fmla="*/ 110014 w 657891"/>
                <a:gd name="connsiteY84" fmla="*/ 244507 h 548544"/>
                <a:gd name="connsiteX85" fmla="*/ 113633 w 657891"/>
                <a:gd name="connsiteY85" fmla="*/ 243935 h 548544"/>
                <a:gd name="connsiteX86" fmla="*/ 118491 w 657891"/>
                <a:gd name="connsiteY86" fmla="*/ 239744 h 548544"/>
                <a:gd name="connsiteX87" fmla="*/ 121349 w 657891"/>
                <a:gd name="connsiteY87" fmla="*/ 233934 h 548544"/>
                <a:gd name="connsiteX88" fmla="*/ 123920 w 657891"/>
                <a:gd name="connsiteY88" fmla="*/ 238982 h 548544"/>
                <a:gd name="connsiteX89" fmla="*/ 125444 w 657891"/>
                <a:gd name="connsiteY89" fmla="*/ 236982 h 548544"/>
                <a:gd name="connsiteX90" fmla="*/ 135636 w 657891"/>
                <a:gd name="connsiteY90" fmla="*/ 244697 h 548544"/>
                <a:gd name="connsiteX91" fmla="*/ 136970 w 657891"/>
                <a:gd name="connsiteY91" fmla="*/ 240887 h 548544"/>
                <a:gd name="connsiteX92" fmla="*/ 140779 w 657891"/>
                <a:gd name="connsiteY92" fmla="*/ 242221 h 548544"/>
                <a:gd name="connsiteX93" fmla="*/ 152686 w 657891"/>
                <a:gd name="connsiteY93" fmla="*/ 235172 h 548544"/>
                <a:gd name="connsiteX94" fmla="*/ 156020 w 657891"/>
                <a:gd name="connsiteY94" fmla="*/ 232886 h 548544"/>
                <a:gd name="connsiteX95" fmla="*/ 152210 w 657891"/>
                <a:gd name="connsiteY95" fmla="*/ 231648 h 548544"/>
                <a:gd name="connsiteX96" fmla="*/ 153543 w 657891"/>
                <a:gd name="connsiteY96" fmla="*/ 227838 h 548544"/>
                <a:gd name="connsiteX97" fmla="*/ 160211 w 657891"/>
                <a:gd name="connsiteY97" fmla="*/ 223361 h 548544"/>
                <a:gd name="connsiteX98" fmla="*/ 161544 w 657891"/>
                <a:gd name="connsiteY98" fmla="*/ 219456 h 548544"/>
                <a:gd name="connsiteX99" fmla="*/ 165164 w 657891"/>
                <a:gd name="connsiteY99" fmla="*/ 219075 h 548544"/>
                <a:gd name="connsiteX100" fmla="*/ 162878 w 657891"/>
                <a:gd name="connsiteY100" fmla="*/ 215741 h 548544"/>
                <a:gd name="connsiteX101" fmla="*/ 168212 w 657891"/>
                <a:gd name="connsiteY101" fmla="*/ 214979 h 548544"/>
                <a:gd name="connsiteX102" fmla="*/ 167831 w 657891"/>
                <a:gd name="connsiteY102" fmla="*/ 211455 h 548544"/>
                <a:gd name="connsiteX103" fmla="*/ 169545 w 657891"/>
                <a:gd name="connsiteY103" fmla="*/ 211169 h 548544"/>
                <a:gd name="connsiteX104" fmla="*/ 172593 w 657891"/>
                <a:gd name="connsiteY104" fmla="*/ 192691 h 548544"/>
                <a:gd name="connsiteX105" fmla="*/ 176403 w 657891"/>
                <a:gd name="connsiteY105" fmla="*/ 194024 h 548544"/>
                <a:gd name="connsiteX106" fmla="*/ 183356 w 657891"/>
                <a:gd name="connsiteY106" fmla="*/ 191262 h 548544"/>
                <a:gd name="connsiteX107" fmla="*/ 184690 w 657891"/>
                <a:gd name="connsiteY107" fmla="*/ 187452 h 548544"/>
                <a:gd name="connsiteX108" fmla="*/ 190595 w 657891"/>
                <a:gd name="connsiteY108" fmla="*/ 190310 h 548544"/>
                <a:gd name="connsiteX109" fmla="*/ 194501 w 657891"/>
                <a:gd name="connsiteY109" fmla="*/ 178879 h 548544"/>
                <a:gd name="connsiteX110" fmla="*/ 199930 w 657891"/>
                <a:gd name="connsiteY110" fmla="*/ 178213 h 548544"/>
                <a:gd name="connsiteX111" fmla="*/ 201454 w 657891"/>
                <a:gd name="connsiteY111" fmla="*/ 176117 h 548544"/>
                <a:gd name="connsiteX112" fmla="*/ 208693 w 657891"/>
                <a:gd name="connsiteY112" fmla="*/ 175165 h 548544"/>
                <a:gd name="connsiteX113" fmla="*/ 205931 w 657891"/>
                <a:gd name="connsiteY113" fmla="*/ 168307 h 548544"/>
                <a:gd name="connsiteX114" fmla="*/ 207454 w 657891"/>
                <a:gd name="connsiteY114" fmla="*/ 166307 h 548544"/>
                <a:gd name="connsiteX115" fmla="*/ 204502 w 657891"/>
                <a:gd name="connsiteY115" fmla="*/ 157639 h 548544"/>
                <a:gd name="connsiteX116" fmla="*/ 204311 w 657891"/>
                <a:gd name="connsiteY116" fmla="*/ 155829 h 548544"/>
                <a:gd name="connsiteX117" fmla="*/ 196406 w 657891"/>
                <a:gd name="connsiteY117" fmla="*/ 151448 h 548544"/>
                <a:gd name="connsiteX118" fmla="*/ 195929 w 657891"/>
                <a:gd name="connsiteY118" fmla="*/ 147923 h 548544"/>
                <a:gd name="connsiteX119" fmla="*/ 191358 w 657891"/>
                <a:gd name="connsiteY119" fmla="*/ 141256 h 548544"/>
                <a:gd name="connsiteX120" fmla="*/ 189929 w 657891"/>
                <a:gd name="connsiteY120" fmla="*/ 130492 h 548544"/>
                <a:gd name="connsiteX121" fmla="*/ 187452 w 657891"/>
                <a:gd name="connsiteY121" fmla="*/ 125444 h 548544"/>
                <a:gd name="connsiteX122" fmla="*/ 186976 w 657891"/>
                <a:gd name="connsiteY122" fmla="*/ 121825 h 548544"/>
                <a:gd name="connsiteX123" fmla="*/ 190595 w 657891"/>
                <a:gd name="connsiteY123" fmla="*/ 121444 h 548544"/>
                <a:gd name="connsiteX124" fmla="*/ 189452 w 657891"/>
                <a:gd name="connsiteY124" fmla="*/ 112490 h 548544"/>
                <a:gd name="connsiteX125" fmla="*/ 192977 w 657891"/>
                <a:gd name="connsiteY125" fmla="*/ 112014 h 548544"/>
                <a:gd name="connsiteX126" fmla="*/ 196120 w 657891"/>
                <a:gd name="connsiteY126" fmla="*/ 108014 h 548544"/>
                <a:gd name="connsiteX127" fmla="*/ 194025 w 657891"/>
                <a:gd name="connsiteY127" fmla="*/ 106394 h 548544"/>
                <a:gd name="connsiteX128" fmla="*/ 200787 w 657891"/>
                <a:gd name="connsiteY128" fmla="*/ 101917 h 548544"/>
                <a:gd name="connsiteX129" fmla="*/ 201073 w 657891"/>
                <a:gd name="connsiteY129" fmla="*/ 103727 h 548544"/>
                <a:gd name="connsiteX130" fmla="*/ 202406 w 657891"/>
                <a:gd name="connsiteY130" fmla="*/ 99917 h 548544"/>
                <a:gd name="connsiteX131" fmla="*/ 200596 w 657891"/>
                <a:gd name="connsiteY131" fmla="*/ 100108 h 548544"/>
                <a:gd name="connsiteX132" fmla="*/ 203740 w 657891"/>
                <a:gd name="connsiteY132" fmla="*/ 96107 h 548544"/>
                <a:gd name="connsiteX133" fmla="*/ 206121 w 657891"/>
                <a:gd name="connsiteY133" fmla="*/ 86678 h 548544"/>
                <a:gd name="connsiteX134" fmla="*/ 213265 w 657891"/>
                <a:gd name="connsiteY134" fmla="*/ 85725 h 548544"/>
                <a:gd name="connsiteX135" fmla="*/ 213075 w 657891"/>
                <a:gd name="connsiteY135" fmla="*/ 84011 h 548544"/>
                <a:gd name="connsiteX136" fmla="*/ 218408 w 657891"/>
                <a:gd name="connsiteY136" fmla="*/ 83249 h 548544"/>
                <a:gd name="connsiteX137" fmla="*/ 217932 w 657891"/>
                <a:gd name="connsiteY137" fmla="*/ 79724 h 548544"/>
                <a:gd name="connsiteX138" fmla="*/ 219742 w 657891"/>
                <a:gd name="connsiteY138" fmla="*/ 79439 h 548544"/>
                <a:gd name="connsiteX139" fmla="*/ 228410 w 657891"/>
                <a:gd name="connsiteY139" fmla="*/ 89154 h 548544"/>
                <a:gd name="connsiteX140" fmla="*/ 232220 w 657891"/>
                <a:gd name="connsiteY140" fmla="*/ 90488 h 548544"/>
                <a:gd name="connsiteX141" fmla="*/ 230410 w 657891"/>
                <a:gd name="connsiteY141" fmla="*/ 90773 h 548544"/>
                <a:gd name="connsiteX142" fmla="*/ 225933 w 657891"/>
                <a:gd name="connsiteY142" fmla="*/ 98584 h 548544"/>
                <a:gd name="connsiteX143" fmla="*/ 225838 w 657891"/>
                <a:gd name="connsiteY143" fmla="*/ 111252 h 548544"/>
                <a:gd name="connsiteX144" fmla="*/ 223171 w 657891"/>
                <a:gd name="connsiteY144" fmla="*/ 118872 h 548544"/>
                <a:gd name="connsiteX145" fmla="*/ 223838 w 657891"/>
                <a:gd name="connsiteY145" fmla="*/ 124206 h 548544"/>
                <a:gd name="connsiteX146" fmla="*/ 234410 w 657891"/>
                <a:gd name="connsiteY146" fmla="*/ 121063 h 548544"/>
                <a:gd name="connsiteX147" fmla="*/ 238220 w 657891"/>
                <a:gd name="connsiteY147" fmla="*/ 122301 h 548544"/>
                <a:gd name="connsiteX148" fmla="*/ 236792 w 657891"/>
                <a:gd name="connsiteY148" fmla="*/ 111633 h 548544"/>
                <a:gd name="connsiteX149" fmla="*/ 252127 w 657891"/>
                <a:gd name="connsiteY149" fmla="*/ 116872 h 548544"/>
                <a:gd name="connsiteX150" fmla="*/ 257556 w 657891"/>
                <a:gd name="connsiteY150" fmla="*/ 116205 h 548544"/>
                <a:gd name="connsiteX151" fmla="*/ 261842 w 657891"/>
                <a:gd name="connsiteY151" fmla="*/ 121063 h 548544"/>
                <a:gd name="connsiteX152" fmla="*/ 260509 w 657891"/>
                <a:gd name="connsiteY152" fmla="*/ 124873 h 548544"/>
                <a:gd name="connsiteX153" fmla="*/ 262319 w 657891"/>
                <a:gd name="connsiteY153" fmla="*/ 124587 h 548544"/>
                <a:gd name="connsiteX154" fmla="*/ 271272 w 657891"/>
                <a:gd name="connsiteY154" fmla="*/ 123349 h 548544"/>
                <a:gd name="connsiteX155" fmla="*/ 274034 w 657891"/>
                <a:gd name="connsiteY155" fmla="*/ 130302 h 548544"/>
                <a:gd name="connsiteX156" fmla="*/ 275558 w 657891"/>
                <a:gd name="connsiteY156" fmla="*/ 128302 h 548544"/>
                <a:gd name="connsiteX157" fmla="*/ 273082 w 657891"/>
                <a:gd name="connsiteY157" fmla="*/ 123158 h 548544"/>
                <a:gd name="connsiteX158" fmla="*/ 278416 w 657891"/>
                <a:gd name="connsiteY158" fmla="*/ 122492 h 548544"/>
                <a:gd name="connsiteX159" fmla="*/ 278225 w 657891"/>
                <a:gd name="connsiteY159" fmla="*/ 120682 h 548544"/>
                <a:gd name="connsiteX160" fmla="*/ 282035 w 657891"/>
                <a:gd name="connsiteY160" fmla="*/ 122015 h 548544"/>
                <a:gd name="connsiteX161" fmla="*/ 291275 w 657891"/>
                <a:gd name="connsiteY161" fmla="*/ 122587 h 548544"/>
                <a:gd name="connsiteX162" fmla="*/ 289941 w 657891"/>
                <a:gd name="connsiteY162" fmla="*/ 126397 h 548544"/>
                <a:gd name="connsiteX163" fmla="*/ 297371 w 657891"/>
                <a:gd name="connsiteY163" fmla="*/ 127254 h 548544"/>
                <a:gd name="connsiteX164" fmla="*/ 305753 w 657891"/>
                <a:gd name="connsiteY164" fmla="*/ 135160 h 548544"/>
                <a:gd name="connsiteX165" fmla="*/ 307562 w 657891"/>
                <a:gd name="connsiteY165" fmla="*/ 134969 h 548544"/>
                <a:gd name="connsiteX166" fmla="*/ 312325 w 657891"/>
                <a:gd name="connsiteY166" fmla="*/ 143351 h 548544"/>
                <a:gd name="connsiteX167" fmla="*/ 313754 w 657891"/>
                <a:gd name="connsiteY167" fmla="*/ 154019 h 548544"/>
                <a:gd name="connsiteX168" fmla="*/ 313944 w 657891"/>
                <a:gd name="connsiteY168" fmla="*/ 155829 h 548544"/>
                <a:gd name="connsiteX169" fmla="*/ 334709 w 657891"/>
                <a:gd name="connsiteY169" fmla="*/ 133160 h 548544"/>
                <a:gd name="connsiteX170" fmla="*/ 340709 w 657891"/>
                <a:gd name="connsiteY170" fmla="*/ 123349 h 548544"/>
                <a:gd name="connsiteX171" fmla="*/ 345853 w 657891"/>
                <a:gd name="connsiteY171" fmla="*/ 120777 h 548544"/>
                <a:gd name="connsiteX172" fmla="*/ 346139 w 657891"/>
                <a:gd name="connsiteY172" fmla="*/ 122587 h 548544"/>
                <a:gd name="connsiteX173" fmla="*/ 350806 w 657891"/>
                <a:gd name="connsiteY173" fmla="*/ 116491 h 548544"/>
                <a:gd name="connsiteX174" fmla="*/ 349377 w 657891"/>
                <a:gd name="connsiteY174" fmla="*/ 105823 h 548544"/>
                <a:gd name="connsiteX175" fmla="*/ 346805 w 657891"/>
                <a:gd name="connsiteY175" fmla="*/ 100679 h 548544"/>
                <a:gd name="connsiteX176" fmla="*/ 345091 w 657891"/>
                <a:gd name="connsiteY176" fmla="*/ 100965 h 548544"/>
                <a:gd name="connsiteX177" fmla="*/ 349758 w 657891"/>
                <a:gd name="connsiteY177" fmla="*/ 94869 h 548544"/>
                <a:gd name="connsiteX178" fmla="*/ 340043 w 657891"/>
                <a:gd name="connsiteY178" fmla="*/ 90773 h 548544"/>
                <a:gd name="connsiteX179" fmla="*/ 351282 w 657891"/>
                <a:gd name="connsiteY179" fmla="*/ 92869 h 548544"/>
                <a:gd name="connsiteX180" fmla="*/ 351092 w 657891"/>
                <a:gd name="connsiteY180" fmla="*/ 91059 h 548544"/>
                <a:gd name="connsiteX181" fmla="*/ 356235 w 657891"/>
                <a:gd name="connsiteY181" fmla="*/ 88583 h 548544"/>
                <a:gd name="connsiteX182" fmla="*/ 358521 w 657891"/>
                <a:gd name="connsiteY182" fmla="*/ 91916 h 548544"/>
                <a:gd name="connsiteX183" fmla="*/ 357188 w 657891"/>
                <a:gd name="connsiteY183" fmla="*/ 95726 h 548544"/>
                <a:gd name="connsiteX184" fmla="*/ 360998 w 657891"/>
                <a:gd name="connsiteY184" fmla="*/ 97060 h 548544"/>
                <a:gd name="connsiteX185" fmla="*/ 367189 w 657891"/>
                <a:gd name="connsiteY185" fmla="*/ 88964 h 548544"/>
                <a:gd name="connsiteX186" fmla="*/ 370808 w 657891"/>
                <a:gd name="connsiteY186" fmla="*/ 88487 h 548544"/>
                <a:gd name="connsiteX187" fmla="*/ 377571 w 657891"/>
                <a:gd name="connsiteY187" fmla="*/ 84011 h 548544"/>
                <a:gd name="connsiteX188" fmla="*/ 379762 w 657891"/>
                <a:gd name="connsiteY188" fmla="*/ 87249 h 548544"/>
                <a:gd name="connsiteX189" fmla="*/ 397288 w 657891"/>
                <a:gd name="connsiteY189" fmla="*/ 81344 h 548544"/>
                <a:gd name="connsiteX190" fmla="*/ 399383 w 657891"/>
                <a:gd name="connsiteY190" fmla="*/ 82867 h 548544"/>
                <a:gd name="connsiteX191" fmla="*/ 404432 w 657891"/>
                <a:gd name="connsiteY191" fmla="*/ 80391 h 548544"/>
                <a:gd name="connsiteX192" fmla="*/ 408051 w 657891"/>
                <a:gd name="connsiteY192" fmla="*/ 79915 h 548544"/>
                <a:gd name="connsiteX193" fmla="*/ 413671 w 657891"/>
                <a:gd name="connsiteY193" fmla="*/ 80963 h 548544"/>
                <a:gd name="connsiteX194" fmla="*/ 417766 w 657891"/>
                <a:gd name="connsiteY194" fmla="*/ 84106 h 548544"/>
                <a:gd name="connsiteX195" fmla="*/ 420243 w 657891"/>
                <a:gd name="connsiteY195" fmla="*/ 89154 h 548544"/>
                <a:gd name="connsiteX196" fmla="*/ 418910 w 657891"/>
                <a:gd name="connsiteY196" fmla="*/ 92964 h 548544"/>
                <a:gd name="connsiteX197" fmla="*/ 424053 w 657891"/>
                <a:gd name="connsiteY197" fmla="*/ 90488 h 548544"/>
                <a:gd name="connsiteX198" fmla="*/ 425863 w 657891"/>
                <a:gd name="connsiteY198" fmla="*/ 90202 h 548544"/>
                <a:gd name="connsiteX199" fmla="*/ 426339 w 657891"/>
                <a:gd name="connsiteY199" fmla="*/ 93821 h 548544"/>
                <a:gd name="connsiteX200" fmla="*/ 429768 w 657891"/>
                <a:gd name="connsiteY200" fmla="*/ 91535 h 548544"/>
                <a:gd name="connsiteX201" fmla="*/ 433578 w 657891"/>
                <a:gd name="connsiteY201" fmla="*/ 92869 h 548544"/>
                <a:gd name="connsiteX202" fmla="*/ 436626 w 657891"/>
                <a:gd name="connsiteY202" fmla="*/ 88868 h 548544"/>
                <a:gd name="connsiteX203" fmla="*/ 437102 w 657891"/>
                <a:gd name="connsiteY203" fmla="*/ 92392 h 548544"/>
                <a:gd name="connsiteX204" fmla="*/ 438721 w 657891"/>
                <a:gd name="connsiteY204" fmla="*/ 90392 h 548544"/>
                <a:gd name="connsiteX205" fmla="*/ 444532 w 657891"/>
                <a:gd name="connsiteY205" fmla="*/ 93250 h 548544"/>
                <a:gd name="connsiteX206" fmla="*/ 454629 w 657891"/>
                <a:gd name="connsiteY206" fmla="*/ 86487 h 548544"/>
                <a:gd name="connsiteX207" fmla="*/ 455486 w 657891"/>
                <a:gd name="connsiteY207" fmla="*/ 79058 h 548544"/>
                <a:gd name="connsiteX208" fmla="*/ 460915 w 657891"/>
                <a:gd name="connsiteY208" fmla="*/ 78391 h 548544"/>
                <a:gd name="connsiteX209" fmla="*/ 470440 w 657891"/>
                <a:gd name="connsiteY209" fmla="*/ 68008 h 548544"/>
                <a:gd name="connsiteX210" fmla="*/ 464154 w 657891"/>
                <a:gd name="connsiteY210" fmla="*/ 61627 h 548544"/>
                <a:gd name="connsiteX211" fmla="*/ 469106 w 657891"/>
                <a:gd name="connsiteY211" fmla="*/ 57341 h 548544"/>
                <a:gd name="connsiteX212" fmla="*/ 463201 w 657891"/>
                <a:gd name="connsiteY212" fmla="*/ 54483 h 548544"/>
                <a:gd name="connsiteX213" fmla="*/ 458629 w 657891"/>
                <a:gd name="connsiteY213" fmla="*/ 47816 h 548544"/>
                <a:gd name="connsiteX214" fmla="*/ 456629 w 657891"/>
                <a:gd name="connsiteY214" fmla="*/ 46292 h 548544"/>
                <a:gd name="connsiteX215" fmla="*/ 455962 w 657891"/>
                <a:gd name="connsiteY215" fmla="*/ 40958 h 548544"/>
                <a:gd name="connsiteX216" fmla="*/ 445770 w 657891"/>
                <a:gd name="connsiteY216" fmla="*/ 33242 h 548544"/>
                <a:gd name="connsiteX217" fmla="*/ 446818 w 657891"/>
                <a:gd name="connsiteY217" fmla="*/ 27623 h 548544"/>
                <a:gd name="connsiteX218" fmla="*/ 442817 w 657891"/>
                <a:gd name="connsiteY218" fmla="*/ 24575 h 548544"/>
                <a:gd name="connsiteX219" fmla="*/ 446151 w 657891"/>
                <a:gd name="connsiteY219" fmla="*/ 22289 h 548544"/>
                <a:gd name="connsiteX220" fmla="*/ 450247 w 657891"/>
                <a:gd name="connsiteY220" fmla="*/ 25432 h 548544"/>
                <a:gd name="connsiteX221" fmla="*/ 451581 w 657891"/>
                <a:gd name="connsiteY221" fmla="*/ 21622 h 548544"/>
                <a:gd name="connsiteX222" fmla="*/ 458724 w 657891"/>
                <a:gd name="connsiteY222" fmla="*/ 20669 h 548544"/>
                <a:gd name="connsiteX223" fmla="*/ 458914 w 657891"/>
                <a:gd name="connsiteY223" fmla="*/ 22479 h 548544"/>
                <a:gd name="connsiteX224" fmla="*/ 467487 w 657891"/>
                <a:gd name="connsiteY224" fmla="*/ 17717 h 548544"/>
                <a:gd name="connsiteX225" fmla="*/ 476726 w 657891"/>
                <a:gd name="connsiteY225" fmla="*/ 32766 h 548544"/>
                <a:gd name="connsiteX226" fmla="*/ 482441 w 657891"/>
                <a:gd name="connsiteY226" fmla="*/ 33814 h 548544"/>
                <a:gd name="connsiteX227" fmla="*/ 487299 w 657891"/>
                <a:gd name="connsiteY227" fmla="*/ 29528 h 548544"/>
                <a:gd name="connsiteX228" fmla="*/ 484347 w 657891"/>
                <a:gd name="connsiteY228" fmla="*/ 20860 h 548544"/>
                <a:gd name="connsiteX229" fmla="*/ 487680 w 657891"/>
                <a:gd name="connsiteY229" fmla="*/ 18669 h 548544"/>
                <a:gd name="connsiteX230" fmla="*/ 487013 w 657891"/>
                <a:gd name="connsiteY230" fmla="*/ 13335 h 548544"/>
                <a:gd name="connsiteX231" fmla="*/ 488347 w 657891"/>
                <a:gd name="connsiteY231" fmla="*/ 9525 h 548544"/>
                <a:gd name="connsiteX232" fmla="*/ 489395 w 657891"/>
                <a:gd name="connsiteY232" fmla="*/ 3905 h 548544"/>
                <a:gd name="connsiteX233" fmla="*/ 494538 w 657891"/>
                <a:gd name="connsiteY233" fmla="*/ 1429 h 548544"/>
                <a:gd name="connsiteX234" fmla="*/ 500634 w 657891"/>
                <a:gd name="connsiteY234" fmla="*/ 6001 h 548544"/>
                <a:gd name="connsiteX235" fmla="*/ 505301 w 657891"/>
                <a:gd name="connsiteY235" fmla="*/ 0 h 548544"/>
                <a:gd name="connsiteX236" fmla="*/ 510350 w 657891"/>
                <a:gd name="connsiteY236" fmla="*/ 10192 h 548544"/>
                <a:gd name="connsiteX237" fmla="*/ 518256 w 657891"/>
                <a:gd name="connsiteY237" fmla="*/ 14573 h 548544"/>
                <a:gd name="connsiteX238" fmla="*/ 520446 w 657891"/>
                <a:gd name="connsiteY238" fmla="*/ 17907 h 548544"/>
                <a:gd name="connsiteX239" fmla="*/ 526161 w 657891"/>
                <a:gd name="connsiteY239" fmla="*/ 18955 h 548544"/>
                <a:gd name="connsiteX240" fmla="*/ 521398 w 657891"/>
                <a:gd name="connsiteY240" fmla="*/ 25051 h 548544"/>
                <a:gd name="connsiteX241" fmla="*/ 523494 w 657891"/>
                <a:gd name="connsiteY241" fmla="*/ 26575 h 548544"/>
                <a:gd name="connsiteX242" fmla="*/ 529590 w 657891"/>
                <a:gd name="connsiteY242" fmla="*/ 31242 h 548544"/>
                <a:gd name="connsiteX243" fmla="*/ 529780 w 657891"/>
                <a:gd name="connsiteY243" fmla="*/ 32957 h 548544"/>
                <a:gd name="connsiteX244" fmla="*/ 537020 w 657891"/>
                <a:gd name="connsiteY244" fmla="*/ 32004 h 548544"/>
                <a:gd name="connsiteX245" fmla="*/ 544830 w 657891"/>
                <a:gd name="connsiteY245" fmla="*/ 36386 h 548544"/>
                <a:gd name="connsiteX246" fmla="*/ 548926 w 657891"/>
                <a:gd name="connsiteY246" fmla="*/ 39529 h 548544"/>
                <a:gd name="connsiteX247" fmla="*/ 550259 w 657891"/>
                <a:gd name="connsiteY247" fmla="*/ 35719 h 548544"/>
                <a:gd name="connsiteX248" fmla="*/ 565975 w 657891"/>
                <a:gd name="connsiteY248" fmla="*/ 30004 h 548544"/>
                <a:gd name="connsiteX249" fmla="*/ 571310 w 657891"/>
                <a:gd name="connsiteY249" fmla="*/ 29337 h 548544"/>
                <a:gd name="connsiteX250" fmla="*/ 571786 w 657891"/>
                <a:gd name="connsiteY250" fmla="*/ 32861 h 548544"/>
                <a:gd name="connsiteX251" fmla="*/ 575215 w 657891"/>
                <a:gd name="connsiteY251" fmla="*/ 30575 h 548544"/>
                <a:gd name="connsiteX252" fmla="*/ 579025 w 657891"/>
                <a:gd name="connsiteY252" fmla="*/ 31909 h 548544"/>
                <a:gd name="connsiteX253" fmla="*/ 580835 w 657891"/>
                <a:gd name="connsiteY253" fmla="*/ 31718 h 548544"/>
                <a:gd name="connsiteX254" fmla="*/ 582168 w 657891"/>
                <a:gd name="connsiteY254" fmla="*/ 27908 h 548544"/>
                <a:gd name="connsiteX255" fmla="*/ 583882 w 657891"/>
                <a:gd name="connsiteY255" fmla="*/ 27623 h 548544"/>
                <a:gd name="connsiteX256" fmla="*/ 583406 w 657891"/>
                <a:gd name="connsiteY256" fmla="*/ 24098 h 548544"/>
                <a:gd name="connsiteX257" fmla="*/ 588645 w 657891"/>
                <a:gd name="connsiteY257" fmla="*/ 21622 h 548544"/>
                <a:gd name="connsiteX258" fmla="*/ 590265 w 657891"/>
                <a:gd name="connsiteY258" fmla="*/ 34100 h 548544"/>
                <a:gd name="connsiteX259" fmla="*/ 597884 w 657891"/>
                <a:gd name="connsiteY259" fmla="*/ 36671 h 548544"/>
                <a:gd name="connsiteX260" fmla="*/ 603314 w 657891"/>
                <a:gd name="connsiteY260" fmla="*/ 36004 h 548544"/>
                <a:gd name="connsiteX261" fmla="*/ 610076 w 657891"/>
                <a:gd name="connsiteY261" fmla="*/ 45911 h 548544"/>
                <a:gd name="connsiteX262" fmla="*/ 611886 w 657891"/>
                <a:gd name="connsiteY262" fmla="*/ 45720 h 548544"/>
                <a:gd name="connsiteX263" fmla="*/ 610838 w 657891"/>
                <a:gd name="connsiteY263" fmla="*/ 51245 h 548544"/>
                <a:gd name="connsiteX264" fmla="*/ 603885 w 657891"/>
                <a:gd name="connsiteY264" fmla="*/ 54007 h 548544"/>
                <a:gd name="connsiteX265" fmla="*/ 609981 w 657891"/>
                <a:gd name="connsiteY265" fmla="*/ 58674 h 548544"/>
                <a:gd name="connsiteX266" fmla="*/ 617125 w 657891"/>
                <a:gd name="connsiteY266" fmla="*/ 57721 h 548544"/>
                <a:gd name="connsiteX267" fmla="*/ 624078 w 657891"/>
                <a:gd name="connsiteY267" fmla="*/ 54959 h 548544"/>
                <a:gd name="connsiteX268" fmla="*/ 628174 w 657891"/>
                <a:gd name="connsiteY268" fmla="*/ 58007 h 548544"/>
                <a:gd name="connsiteX269" fmla="*/ 634651 w 657891"/>
                <a:gd name="connsiteY269" fmla="*/ 51721 h 548544"/>
                <a:gd name="connsiteX270" fmla="*/ 639985 w 657891"/>
                <a:gd name="connsiteY270" fmla="*/ 51054 h 548544"/>
                <a:gd name="connsiteX271" fmla="*/ 646366 w 657891"/>
                <a:gd name="connsiteY271" fmla="*/ 57436 h 548544"/>
                <a:gd name="connsiteX272" fmla="*/ 649319 w 657891"/>
                <a:gd name="connsiteY272" fmla="*/ 66104 h 548544"/>
                <a:gd name="connsiteX273" fmla="*/ 655415 w 657891"/>
                <a:gd name="connsiteY273" fmla="*/ 70771 h 548544"/>
                <a:gd name="connsiteX274" fmla="*/ 657892 w 657891"/>
                <a:gd name="connsiteY274" fmla="*/ 75819 h 548544"/>
                <a:gd name="connsiteX275" fmla="*/ 656654 w 657891"/>
                <a:gd name="connsiteY275" fmla="*/ 79629 h 548544"/>
                <a:gd name="connsiteX276" fmla="*/ 648558 w 657891"/>
                <a:gd name="connsiteY276" fmla="*/ 88011 h 548544"/>
                <a:gd name="connsiteX277" fmla="*/ 652272 w 657891"/>
                <a:gd name="connsiteY277" fmla="*/ 102013 h 548544"/>
                <a:gd name="connsiteX278" fmla="*/ 648843 w 657891"/>
                <a:gd name="connsiteY278" fmla="*/ 104299 h 548544"/>
                <a:gd name="connsiteX279" fmla="*/ 642842 w 657891"/>
                <a:gd name="connsiteY279" fmla="*/ 114110 h 548544"/>
                <a:gd name="connsiteX280" fmla="*/ 640271 w 657891"/>
                <a:gd name="connsiteY280" fmla="*/ 121729 h 548544"/>
                <a:gd name="connsiteX281" fmla="*/ 631698 w 657891"/>
                <a:gd name="connsiteY281" fmla="*/ 126492 h 548544"/>
                <a:gd name="connsiteX282" fmla="*/ 627983 w 657891"/>
                <a:gd name="connsiteY282" fmla="*/ 139637 h 548544"/>
                <a:gd name="connsiteX283" fmla="*/ 614553 w 657891"/>
                <a:gd name="connsiteY283" fmla="*/ 148685 h 548544"/>
                <a:gd name="connsiteX284" fmla="*/ 607600 w 657891"/>
                <a:gd name="connsiteY284" fmla="*/ 151448 h 548544"/>
                <a:gd name="connsiteX285" fmla="*/ 591408 w 657891"/>
                <a:gd name="connsiteY285" fmla="*/ 153543 h 548544"/>
                <a:gd name="connsiteX286" fmla="*/ 587121 w 657891"/>
                <a:gd name="connsiteY286" fmla="*/ 148685 h 548544"/>
                <a:gd name="connsiteX287" fmla="*/ 576167 w 657891"/>
                <a:gd name="connsiteY287" fmla="*/ 148304 h 548544"/>
                <a:gd name="connsiteX288" fmla="*/ 569786 w 657891"/>
                <a:gd name="connsiteY288" fmla="*/ 141923 h 548544"/>
                <a:gd name="connsiteX289" fmla="*/ 564642 w 657891"/>
                <a:gd name="connsiteY289" fmla="*/ 144399 h 548544"/>
                <a:gd name="connsiteX290" fmla="*/ 561308 w 657891"/>
                <a:gd name="connsiteY290" fmla="*/ 146685 h 548544"/>
                <a:gd name="connsiteX291" fmla="*/ 558832 w 657891"/>
                <a:gd name="connsiteY291" fmla="*/ 156020 h 548544"/>
                <a:gd name="connsiteX292" fmla="*/ 555784 w 657891"/>
                <a:gd name="connsiteY292" fmla="*/ 160115 h 548544"/>
                <a:gd name="connsiteX293" fmla="*/ 528447 w 657891"/>
                <a:gd name="connsiteY293" fmla="*/ 174593 h 548544"/>
                <a:gd name="connsiteX294" fmla="*/ 525113 w 657891"/>
                <a:gd name="connsiteY294" fmla="*/ 176879 h 548544"/>
                <a:gd name="connsiteX295" fmla="*/ 519684 w 657891"/>
                <a:gd name="connsiteY295" fmla="*/ 177546 h 548544"/>
                <a:gd name="connsiteX296" fmla="*/ 519208 w 657891"/>
                <a:gd name="connsiteY296" fmla="*/ 174022 h 548544"/>
                <a:gd name="connsiteX297" fmla="*/ 515588 w 657891"/>
                <a:gd name="connsiteY297" fmla="*/ 174498 h 548544"/>
                <a:gd name="connsiteX298" fmla="*/ 510826 w 657891"/>
                <a:gd name="connsiteY298" fmla="*/ 166021 h 548544"/>
                <a:gd name="connsiteX299" fmla="*/ 507206 w 657891"/>
                <a:gd name="connsiteY299" fmla="*/ 166497 h 548544"/>
                <a:gd name="connsiteX300" fmla="*/ 505968 w 657891"/>
                <a:gd name="connsiteY300" fmla="*/ 170307 h 548544"/>
                <a:gd name="connsiteX301" fmla="*/ 502825 w 657891"/>
                <a:gd name="connsiteY301" fmla="*/ 174308 h 548544"/>
                <a:gd name="connsiteX302" fmla="*/ 497681 w 657891"/>
                <a:gd name="connsiteY302" fmla="*/ 176879 h 548544"/>
                <a:gd name="connsiteX303" fmla="*/ 487966 w 657891"/>
                <a:gd name="connsiteY303" fmla="*/ 172688 h 548544"/>
                <a:gd name="connsiteX304" fmla="*/ 480822 w 657891"/>
                <a:gd name="connsiteY304" fmla="*/ 173641 h 548544"/>
                <a:gd name="connsiteX305" fmla="*/ 471392 w 657891"/>
                <a:gd name="connsiteY305" fmla="*/ 171260 h 548544"/>
                <a:gd name="connsiteX306" fmla="*/ 464820 w 657891"/>
                <a:gd name="connsiteY306" fmla="*/ 177546 h 548544"/>
                <a:gd name="connsiteX307" fmla="*/ 451009 w 657891"/>
                <a:gd name="connsiteY307" fmla="*/ 183071 h 548544"/>
                <a:gd name="connsiteX308" fmla="*/ 446056 w 657891"/>
                <a:gd name="connsiteY308" fmla="*/ 187262 h 548544"/>
                <a:gd name="connsiteX309" fmla="*/ 446247 w 657891"/>
                <a:gd name="connsiteY309" fmla="*/ 189071 h 548544"/>
                <a:gd name="connsiteX310" fmla="*/ 451009 w 657891"/>
                <a:gd name="connsiteY310" fmla="*/ 197549 h 548544"/>
                <a:gd name="connsiteX311" fmla="*/ 460248 w 657891"/>
                <a:gd name="connsiteY311" fmla="*/ 198120 h 548544"/>
                <a:gd name="connsiteX312" fmla="*/ 470345 w 657891"/>
                <a:gd name="connsiteY312" fmla="*/ 191357 h 548544"/>
                <a:gd name="connsiteX313" fmla="*/ 472345 w 657891"/>
                <a:gd name="connsiteY313" fmla="*/ 192881 h 548544"/>
                <a:gd name="connsiteX314" fmla="*/ 472630 w 657891"/>
                <a:gd name="connsiteY314" fmla="*/ 194691 h 548544"/>
                <a:gd name="connsiteX315" fmla="*/ 469297 w 657891"/>
                <a:gd name="connsiteY315" fmla="*/ 196977 h 548544"/>
                <a:gd name="connsiteX316" fmla="*/ 462820 w 657891"/>
                <a:gd name="connsiteY316" fmla="*/ 203264 h 548544"/>
                <a:gd name="connsiteX317" fmla="*/ 463487 w 657891"/>
                <a:gd name="connsiteY317" fmla="*/ 208502 h 548544"/>
                <a:gd name="connsiteX318" fmla="*/ 454819 w 657891"/>
                <a:gd name="connsiteY318" fmla="*/ 226028 h 548544"/>
                <a:gd name="connsiteX319" fmla="*/ 450818 w 657891"/>
                <a:gd name="connsiteY319" fmla="*/ 237458 h 548544"/>
                <a:gd name="connsiteX320" fmla="*/ 445961 w 657891"/>
                <a:gd name="connsiteY320" fmla="*/ 241745 h 548544"/>
                <a:gd name="connsiteX321" fmla="*/ 448628 w 657891"/>
                <a:gd name="connsiteY321" fmla="*/ 248603 h 548544"/>
                <a:gd name="connsiteX322" fmla="*/ 447294 w 657891"/>
                <a:gd name="connsiteY322" fmla="*/ 252413 h 548544"/>
                <a:gd name="connsiteX323" fmla="*/ 436340 w 657891"/>
                <a:gd name="connsiteY323" fmla="*/ 252032 h 548544"/>
                <a:gd name="connsiteX324" fmla="*/ 431388 w 657891"/>
                <a:gd name="connsiteY324" fmla="*/ 256318 h 548544"/>
                <a:gd name="connsiteX325" fmla="*/ 432149 w 657891"/>
                <a:gd name="connsiteY325" fmla="*/ 261652 h 548544"/>
                <a:gd name="connsiteX326" fmla="*/ 435673 w 657891"/>
                <a:gd name="connsiteY326" fmla="*/ 261175 h 548544"/>
                <a:gd name="connsiteX327" fmla="*/ 439769 w 657891"/>
                <a:gd name="connsiteY327" fmla="*/ 264319 h 548544"/>
                <a:gd name="connsiteX328" fmla="*/ 436626 w 657891"/>
                <a:gd name="connsiteY328" fmla="*/ 268319 h 548544"/>
                <a:gd name="connsiteX329" fmla="*/ 426148 w 657891"/>
                <a:gd name="connsiteY329" fmla="*/ 271558 h 548544"/>
                <a:gd name="connsiteX330" fmla="*/ 421196 w 657891"/>
                <a:gd name="connsiteY330" fmla="*/ 275749 h 548544"/>
                <a:gd name="connsiteX331" fmla="*/ 415862 w 657891"/>
                <a:gd name="connsiteY331" fmla="*/ 276511 h 548544"/>
                <a:gd name="connsiteX332" fmla="*/ 413099 w 657891"/>
                <a:gd name="connsiteY332" fmla="*/ 269653 h 548544"/>
                <a:gd name="connsiteX333" fmla="*/ 407004 w 657891"/>
                <a:gd name="connsiteY333" fmla="*/ 264986 h 548544"/>
                <a:gd name="connsiteX334" fmla="*/ 402717 w 657891"/>
                <a:gd name="connsiteY334" fmla="*/ 260128 h 548544"/>
                <a:gd name="connsiteX335" fmla="*/ 401574 w 657891"/>
                <a:gd name="connsiteY335" fmla="*/ 265748 h 548544"/>
                <a:gd name="connsiteX336" fmla="*/ 396907 w 657891"/>
                <a:gd name="connsiteY336" fmla="*/ 271748 h 548544"/>
                <a:gd name="connsiteX337" fmla="*/ 399383 w 657891"/>
                <a:gd name="connsiteY337" fmla="*/ 276892 h 548544"/>
                <a:gd name="connsiteX338" fmla="*/ 389573 w 657891"/>
                <a:gd name="connsiteY338" fmla="*/ 285464 h 548544"/>
                <a:gd name="connsiteX339" fmla="*/ 381191 w 657891"/>
                <a:gd name="connsiteY339" fmla="*/ 277463 h 548544"/>
                <a:gd name="connsiteX340" fmla="*/ 374714 w 657891"/>
                <a:gd name="connsiteY340" fmla="*/ 283750 h 548544"/>
                <a:gd name="connsiteX341" fmla="*/ 366998 w 657891"/>
                <a:gd name="connsiteY341" fmla="*/ 266700 h 548544"/>
                <a:gd name="connsiteX342" fmla="*/ 358712 w 657891"/>
                <a:gd name="connsiteY342" fmla="*/ 273177 h 548544"/>
                <a:gd name="connsiteX343" fmla="*/ 353283 w 657891"/>
                <a:gd name="connsiteY343" fmla="*/ 273939 h 548544"/>
                <a:gd name="connsiteX344" fmla="*/ 347282 w 657891"/>
                <a:gd name="connsiteY344" fmla="*/ 269272 h 548544"/>
                <a:gd name="connsiteX345" fmla="*/ 344996 w 657891"/>
                <a:gd name="connsiteY345" fmla="*/ 265938 h 548544"/>
                <a:gd name="connsiteX346" fmla="*/ 328422 w 657891"/>
                <a:gd name="connsiteY346" fmla="*/ 278987 h 548544"/>
                <a:gd name="connsiteX347" fmla="*/ 329089 w 657891"/>
                <a:gd name="connsiteY347" fmla="*/ 284417 h 548544"/>
                <a:gd name="connsiteX348" fmla="*/ 322612 w 657891"/>
                <a:gd name="connsiteY348" fmla="*/ 290703 h 548544"/>
                <a:gd name="connsiteX349" fmla="*/ 328803 w 657891"/>
                <a:gd name="connsiteY349" fmla="*/ 295275 h 548544"/>
                <a:gd name="connsiteX350" fmla="*/ 328994 w 657891"/>
                <a:gd name="connsiteY350" fmla="*/ 297085 h 548544"/>
                <a:gd name="connsiteX351" fmla="*/ 327184 w 657891"/>
                <a:gd name="connsiteY351" fmla="*/ 297275 h 548544"/>
                <a:gd name="connsiteX352" fmla="*/ 336042 w 657891"/>
                <a:gd name="connsiteY352" fmla="*/ 308800 h 548544"/>
                <a:gd name="connsiteX353" fmla="*/ 339376 w 657891"/>
                <a:gd name="connsiteY353" fmla="*/ 306610 h 548544"/>
                <a:gd name="connsiteX354" fmla="*/ 341662 w 657891"/>
                <a:gd name="connsiteY354" fmla="*/ 309848 h 548544"/>
                <a:gd name="connsiteX355" fmla="*/ 338519 w 657891"/>
                <a:gd name="connsiteY355" fmla="*/ 313944 h 548544"/>
                <a:gd name="connsiteX356" fmla="*/ 343091 w 657891"/>
                <a:gd name="connsiteY356" fmla="*/ 320612 h 548544"/>
                <a:gd name="connsiteX357" fmla="*/ 344234 w 657891"/>
                <a:gd name="connsiteY357" fmla="*/ 329470 h 548544"/>
                <a:gd name="connsiteX358" fmla="*/ 344710 w 657891"/>
                <a:gd name="connsiteY358" fmla="*/ 333089 h 548544"/>
                <a:gd name="connsiteX359" fmla="*/ 345377 w 657891"/>
                <a:gd name="connsiteY359" fmla="*/ 338423 h 548544"/>
                <a:gd name="connsiteX360" fmla="*/ 350901 w 657891"/>
                <a:gd name="connsiteY360" fmla="*/ 352139 h 548544"/>
                <a:gd name="connsiteX361" fmla="*/ 349091 w 657891"/>
                <a:gd name="connsiteY361" fmla="*/ 352425 h 548544"/>
                <a:gd name="connsiteX362" fmla="*/ 344329 w 657891"/>
                <a:gd name="connsiteY362" fmla="*/ 343948 h 548544"/>
                <a:gd name="connsiteX363" fmla="*/ 332708 w 657891"/>
                <a:gd name="connsiteY363" fmla="*/ 352806 h 548544"/>
                <a:gd name="connsiteX364" fmla="*/ 332232 w 657891"/>
                <a:gd name="connsiteY364" fmla="*/ 349187 h 548544"/>
                <a:gd name="connsiteX365" fmla="*/ 332232 w 657891"/>
                <a:gd name="connsiteY365" fmla="*/ 349187 h 548544"/>
                <a:gd name="connsiteX366" fmla="*/ 325469 w 657891"/>
                <a:gd name="connsiteY366" fmla="*/ 353759 h 548544"/>
                <a:gd name="connsiteX367" fmla="*/ 311849 w 657891"/>
                <a:gd name="connsiteY367" fmla="*/ 360998 h 548544"/>
                <a:gd name="connsiteX368" fmla="*/ 299561 w 657891"/>
                <a:gd name="connsiteY368" fmla="*/ 364426 h 548544"/>
                <a:gd name="connsiteX369" fmla="*/ 295942 w 657891"/>
                <a:gd name="connsiteY369" fmla="*/ 364903 h 548544"/>
                <a:gd name="connsiteX370" fmla="*/ 296609 w 657891"/>
                <a:gd name="connsiteY370" fmla="*/ 370237 h 548544"/>
                <a:gd name="connsiteX371" fmla="*/ 289941 w 657891"/>
                <a:gd name="connsiteY371" fmla="*/ 374809 h 548544"/>
                <a:gd name="connsiteX372" fmla="*/ 287179 w 657891"/>
                <a:gd name="connsiteY372" fmla="*/ 367856 h 548544"/>
                <a:gd name="connsiteX373" fmla="*/ 278892 w 657891"/>
                <a:gd name="connsiteY373" fmla="*/ 374428 h 548544"/>
                <a:gd name="connsiteX374" fmla="*/ 273272 w 657891"/>
                <a:gd name="connsiteY374" fmla="*/ 373380 h 548544"/>
                <a:gd name="connsiteX375" fmla="*/ 262509 w 657891"/>
                <a:gd name="connsiteY375" fmla="*/ 374809 h 548544"/>
                <a:gd name="connsiteX376" fmla="*/ 259842 w 657891"/>
                <a:gd name="connsiteY376" fmla="*/ 382334 h 548544"/>
                <a:gd name="connsiteX377" fmla="*/ 256508 w 657891"/>
                <a:gd name="connsiteY377" fmla="*/ 384619 h 548544"/>
                <a:gd name="connsiteX378" fmla="*/ 255175 w 657891"/>
                <a:gd name="connsiteY378" fmla="*/ 388430 h 548544"/>
                <a:gd name="connsiteX379" fmla="*/ 244602 w 657891"/>
                <a:gd name="connsiteY379" fmla="*/ 391573 h 548544"/>
                <a:gd name="connsiteX380" fmla="*/ 240316 w 657891"/>
                <a:gd name="connsiteY380" fmla="*/ 386810 h 548544"/>
                <a:gd name="connsiteX381" fmla="*/ 224600 w 657891"/>
                <a:gd name="connsiteY381" fmla="*/ 392430 h 548544"/>
                <a:gd name="connsiteX382" fmla="*/ 208693 w 657891"/>
                <a:gd name="connsiteY382" fmla="*/ 396431 h 548544"/>
                <a:gd name="connsiteX383" fmla="*/ 192977 w 657891"/>
                <a:gd name="connsiteY383" fmla="*/ 402050 h 548544"/>
                <a:gd name="connsiteX384" fmla="*/ 181833 w 657891"/>
                <a:gd name="connsiteY384" fmla="*/ 414433 h 548544"/>
                <a:gd name="connsiteX385" fmla="*/ 176213 w 657891"/>
                <a:gd name="connsiteY385" fmla="*/ 413385 h 548544"/>
                <a:gd name="connsiteX386" fmla="*/ 167450 w 657891"/>
                <a:gd name="connsiteY386" fmla="*/ 416338 h 548544"/>
                <a:gd name="connsiteX387" fmla="*/ 160782 w 657891"/>
                <a:gd name="connsiteY387" fmla="*/ 420910 h 548544"/>
                <a:gd name="connsiteX388" fmla="*/ 156591 w 657891"/>
                <a:gd name="connsiteY388" fmla="*/ 430435 h 548544"/>
                <a:gd name="connsiteX389" fmla="*/ 154305 w 657891"/>
                <a:gd name="connsiteY389" fmla="*/ 427196 h 548544"/>
                <a:gd name="connsiteX390" fmla="*/ 152971 w 657891"/>
                <a:gd name="connsiteY390" fmla="*/ 430911 h 548544"/>
                <a:gd name="connsiteX391" fmla="*/ 151638 w 657891"/>
                <a:gd name="connsiteY391" fmla="*/ 434816 h 548544"/>
                <a:gd name="connsiteX392" fmla="*/ 146780 w 657891"/>
                <a:gd name="connsiteY392" fmla="*/ 439007 h 548544"/>
                <a:gd name="connsiteX393" fmla="*/ 143828 w 657891"/>
                <a:gd name="connsiteY393" fmla="*/ 444913 h 548544"/>
                <a:gd name="connsiteX394" fmla="*/ 138970 w 657891"/>
                <a:gd name="connsiteY394" fmla="*/ 449104 h 548544"/>
                <a:gd name="connsiteX395" fmla="*/ 130874 w 657891"/>
                <a:gd name="connsiteY395" fmla="*/ 457486 h 548544"/>
                <a:gd name="connsiteX396" fmla="*/ 121920 w 657891"/>
                <a:gd name="connsiteY396" fmla="*/ 458629 h 548544"/>
                <a:gd name="connsiteX397" fmla="*/ 113633 w 657891"/>
                <a:gd name="connsiteY397" fmla="*/ 465201 h 548544"/>
                <a:gd name="connsiteX398" fmla="*/ 110966 w 657891"/>
                <a:gd name="connsiteY398" fmla="*/ 472821 h 548544"/>
                <a:gd name="connsiteX399" fmla="*/ 109919 w 657891"/>
                <a:gd name="connsiteY399" fmla="*/ 478346 h 548544"/>
                <a:gd name="connsiteX400" fmla="*/ 112204 w 657891"/>
                <a:gd name="connsiteY400" fmla="*/ 481679 h 548544"/>
                <a:gd name="connsiteX401" fmla="*/ 120491 w 657891"/>
                <a:gd name="connsiteY401" fmla="*/ 489680 h 548544"/>
                <a:gd name="connsiteX402" fmla="*/ 121729 w 657891"/>
                <a:gd name="connsiteY402" fmla="*/ 498539 h 548544"/>
                <a:gd name="connsiteX403" fmla="*/ 117253 w 657891"/>
                <a:gd name="connsiteY403" fmla="*/ 506349 h 548544"/>
                <a:gd name="connsiteX404" fmla="*/ 119729 w 657891"/>
                <a:gd name="connsiteY404" fmla="*/ 511492 h 548544"/>
                <a:gd name="connsiteX405" fmla="*/ 121825 w 657891"/>
                <a:gd name="connsiteY405" fmla="*/ 513017 h 548544"/>
                <a:gd name="connsiteX406" fmla="*/ 91916 w 657891"/>
                <a:gd name="connsiteY406" fmla="*/ 522446 h 548544"/>
                <a:gd name="connsiteX407" fmla="*/ 80963 w 657891"/>
                <a:gd name="connsiteY407" fmla="*/ 522065 h 548544"/>
                <a:gd name="connsiteX408" fmla="*/ 67533 w 657891"/>
                <a:gd name="connsiteY408" fmla="*/ 531114 h 548544"/>
                <a:gd name="connsiteX409" fmla="*/ 53626 w 657891"/>
                <a:gd name="connsiteY409" fmla="*/ 536543 h 548544"/>
                <a:gd name="connsiteX410" fmla="*/ 48483 w 657891"/>
                <a:gd name="connsiteY410" fmla="*/ 539115 h 548544"/>
                <a:gd name="connsiteX411" fmla="*/ 42863 w 657891"/>
                <a:gd name="connsiteY411" fmla="*/ 537972 h 548544"/>
                <a:gd name="connsiteX412" fmla="*/ 41243 w 657891"/>
                <a:gd name="connsiteY412" fmla="*/ 540068 h 548544"/>
                <a:gd name="connsiteX413" fmla="*/ 35909 w 657891"/>
                <a:gd name="connsiteY413" fmla="*/ 540734 h 548544"/>
                <a:gd name="connsiteX414" fmla="*/ 31433 w 657891"/>
                <a:gd name="connsiteY414" fmla="*/ 548545 h 548544"/>
                <a:gd name="connsiteX415" fmla="*/ 25622 w 657891"/>
                <a:gd name="connsiteY415" fmla="*/ 545687 h 548544"/>
                <a:gd name="connsiteX416" fmla="*/ 20479 w 657891"/>
                <a:gd name="connsiteY416" fmla="*/ 548259 h 548544"/>
                <a:gd name="connsiteX417" fmla="*/ 0 w 657891"/>
                <a:gd name="connsiteY417" fmla="*/ 545497 h 548544"/>
                <a:gd name="connsiteX418" fmla="*/ 6477 w 657891"/>
                <a:gd name="connsiteY418" fmla="*/ 539210 h 548544"/>
                <a:gd name="connsiteX419" fmla="*/ 7334 w 657891"/>
                <a:gd name="connsiteY419" fmla="*/ 531781 h 54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657891" h="548544">
                  <a:moveTo>
                    <a:pt x="7334" y="531781"/>
                  </a:moveTo>
                  <a:lnTo>
                    <a:pt x="4763" y="526733"/>
                  </a:lnTo>
                  <a:lnTo>
                    <a:pt x="3239" y="528733"/>
                  </a:lnTo>
                  <a:lnTo>
                    <a:pt x="2477" y="508921"/>
                  </a:lnTo>
                  <a:lnTo>
                    <a:pt x="15240" y="509016"/>
                  </a:lnTo>
                  <a:lnTo>
                    <a:pt x="21146" y="511874"/>
                  </a:lnTo>
                  <a:lnTo>
                    <a:pt x="26003" y="507587"/>
                  </a:lnTo>
                  <a:lnTo>
                    <a:pt x="24575" y="496919"/>
                  </a:lnTo>
                  <a:lnTo>
                    <a:pt x="26384" y="496634"/>
                  </a:lnTo>
                  <a:lnTo>
                    <a:pt x="31528" y="479679"/>
                  </a:lnTo>
                  <a:lnTo>
                    <a:pt x="31909" y="468725"/>
                  </a:lnTo>
                  <a:lnTo>
                    <a:pt x="36767" y="464439"/>
                  </a:lnTo>
                  <a:lnTo>
                    <a:pt x="44196" y="465296"/>
                  </a:lnTo>
                  <a:lnTo>
                    <a:pt x="46482" y="468630"/>
                  </a:lnTo>
                  <a:lnTo>
                    <a:pt x="51816" y="467868"/>
                  </a:lnTo>
                  <a:lnTo>
                    <a:pt x="51149" y="462534"/>
                  </a:lnTo>
                  <a:lnTo>
                    <a:pt x="54483" y="460248"/>
                  </a:lnTo>
                  <a:lnTo>
                    <a:pt x="58293" y="461582"/>
                  </a:lnTo>
                  <a:lnTo>
                    <a:pt x="59627" y="457772"/>
                  </a:lnTo>
                  <a:lnTo>
                    <a:pt x="65532" y="460629"/>
                  </a:lnTo>
                  <a:lnTo>
                    <a:pt x="72581" y="430721"/>
                  </a:lnTo>
                  <a:lnTo>
                    <a:pt x="75914" y="428434"/>
                  </a:lnTo>
                  <a:lnTo>
                    <a:pt x="73628" y="425101"/>
                  </a:lnTo>
                  <a:lnTo>
                    <a:pt x="75438" y="424910"/>
                  </a:lnTo>
                  <a:lnTo>
                    <a:pt x="73152" y="421576"/>
                  </a:lnTo>
                  <a:lnTo>
                    <a:pt x="76295" y="417576"/>
                  </a:lnTo>
                  <a:lnTo>
                    <a:pt x="78200" y="404622"/>
                  </a:lnTo>
                  <a:lnTo>
                    <a:pt x="75438" y="397669"/>
                  </a:lnTo>
                  <a:lnTo>
                    <a:pt x="71914" y="398145"/>
                  </a:lnTo>
                  <a:lnTo>
                    <a:pt x="65818" y="408051"/>
                  </a:lnTo>
                  <a:lnTo>
                    <a:pt x="59150" y="412528"/>
                  </a:lnTo>
                  <a:lnTo>
                    <a:pt x="56864" y="409194"/>
                  </a:lnTo>
                  <a:lnTo>
                    <a:pt x="53245" y="409670"/>
                  </a:lnTo>
                  <a:lnTo>
                    <a:pt x="49435" y="408337"/>
                  </a:lnTo>
                  <a:lnTo>
                    <a:pt x="35052" y="410242"/>
                  </a:lnTo>
                  <a:lnTo>
                    <a:pt x="35814" y="415671"/>
                  </a:lnTo>
                  <a:lnTo>
                    <a:pt x="29718" y="411004"/>
                  </a:lnTo>
                  <a:lnTo>
                    <a:pt x="36195" y="404717"/>
                  </a:lnTo>
                  <a:lnTo>
                    <a:pt x="35243" y="397574"/>
                  </a:lnTo>
                  <a:lnTo>
                    <a:pt x="37052" y="397288"/>
                  </a:lnTo>
                  <a:lnTo>
                    <a:pt x="43529" y="391097"/>
                  </a:lnTo>
                  <a:lnTo>
                    <a:pt x="43053" y="387477"/>
                  </a:lnTo>
                  <a:lnTo>
                    <a:pt x="41243" y="387763"/>
                  </a:lnTo>
                  <a:lnTo>
                    <a:pt x="37148" y="384619"/>
                  </a:lnTo>
                  <a:lnTo>
                    <a:pt x="33338" y="383381"/>
                  </a:lnTo>
                  <a:lnTo>
                    <a:pt x="31433" y="369094"/>
                  </a:lnTo>
                  <a:lnTo>
                    <a:pt x="24860" y="360902"/>
                  </a:lnTo>
                  <a:lnTo>
                    <a:pt x="19050" y="358045"/>
                  </a:lnTo>
                  <a:lnTo>
                    <a:pt x="27718" y="340614"/>
                  </a:lnTo>
                  <a:lnTo>
                    <a:pt x="26289" y="329851"/>
                  </a:lnTo>
                  <a:lnTo>
                    <a:pt x="18383" y="325469"/>
                  </a:lnTo>
                  <a:lnTo>
                    <a:pt x="17621" y="320135"/>
                  </a:lnTo>
                  <a:lnTo>
                    <a:pt x="11811" y="317278"/>
                  </a:lnTo>
                  <a:lnTo>
                    <a:pt x="12668" y="309944"/>
                  </a:lnTo>
                  <a:lnTo>
                    <a:pt x="19145" y="303657"/>
                  </a:lnTo>
                  <a:lnTo>
                    <a:pt x="22289" y="299561"/>
                  </a:lnTo>
                  <a:lnTo>
                    <a:pt x="29242" y="296894"/>
                  </a:lnTo>
                  <a:lnTo>
                    <a:pt x="31147" y="283845"/>
                  </a:lnTo>
                  <a:lnTo>
                    <a:pt x="30956" y="282131"/>
                  </a:lnTo>
                  <a:lnTo>
                    <a:pt x="37148" y="274034"/>
                  </a:lnTo>
                  <a:lnTo>
                    <a:pt x="39243" y="275558"/>
                  </a:lnTo>
                  <a:lnTo>
                    <a:pt x="41720" y="280702"/>
                  </a:lnTo>
                  <a:lnTo>
                    <a:pt x="47054" y="279940"/>
                  </a:lnTo>
                  <a:lnTo>
                    <a:pt x="49340" y="283274"/>
                  </a:lnTo>
                  <a:lnTo>
                    <a:pt x="50959" y="281273"/>
                  </a:lnTo>
                  <a:lnTo>
                    <a:pt x="50959" y="281273"/>
                  </a:lnTo>
                  <a:lnTo>
                    <a:pt x="53150" y="284607"/>
                  </a:lnTo>
                  <a:lnTo>
                    <a:pt x="54007" y="277273"/>
                  </a:lnTo>
                  <a:lnTo>
                    <a:pt x="56483" y="267843"/>
                  </a:lnTo>
                  <a:lnTo>
                    <a:pt x="52864" y="268319"/>
                  </a:lnTo>
                  <a:lnTo>
                    <a:pt x="51911" y="261175"/>
                  </a:lnTo>
                  <a:lnTo>
                    <a:pt x="56579" y="255175"/>
                  </a:lnTo>
                  <a:lnTo>
                    <a:pt x="63818" y="254222"/>
                  </a:lnTo>
                  <a:lnTo>
                    <a:pt x="68961" y="251746"/>
                  </a:lnTo>
                  <a:lnTo>
                    <a:pt x="62579" y="245269"/>
                  </a:lnTo>
                  <a:lnTo>
                    <a:pt x="65913" y="243078"/>
                  </a:lnTo>
                  <a:lnTo>
                    <a:pt x="71342" y="242316"/>
                  </a:lnTo>
                  <a:lnTo>
                    <a:pt x="74104" y="249174"/>
                  </a:lnTo>
                  <a:lnTo>
                    <a:pt x="82010" y="253651"/>
                  </a:lnTo>
                  <a:lnTo>
                    <a:pt x="85344" y="251365"/>
                  </a:lnTo>
                  <a:lnTo>
                    <a:pt x="84582" y="246031"/>
                  </a:lnTo>
                  <a:lnTo>
                    <a:pt x="92012" y="246793"/>
                  </a:lnTo>
                  <a:lnTo>
                    <a:pt x="94964" y="240983"/>
                  </a:lnTo>
                  <a:lnTo>
                    <a:pt x="100298" y="240316"/>
                  </a:lnTo>
                  <a:lnTo>
                    <a:pt x="110014" y="244507"/>
                  </a:lnTo>
                  <a:lnTo>
                    <a:pt x="113633" y="243935"/>
                  </a:lnTo>
                  <a:lnTo>
                    <a:pt x="118491" y="239744"/>
                  </a:lnTo>
                  <a:lnTo>
                    <a:pt x="121349" y="233934"/>
                  </a:lnTo>
                  <a:lnTo>
                    <a:pt x="123920" y="238982"/>
                  </a:lnTo>
                  <a:lnTo>
                    <a:pt x="125444" y="236982"/>
                  </a:lnTo>
                  <a:lnTo>
                    <a:pt x="135636" y="244697"/>
                  </a:lnTo>
                  <a:lnTo>
                    <a:pt x="136970" y="240887"/>
                  </a:lnTo>
                  <a:lnTo>
                    <a:pt x="140779" y="242221"/>
                  </a:lnTo>
                  <a:lnTo>
                    <a:pt x="152686" y="235172"/>
                  </a:lnTo>
                  <a:lnTo>
                    <a:pt x="156020" y="232886"/>
                  </a:lnTo>
                  <a:lnTo>
                    <a:pt x="152210" y="231648"/>
                  </a:lnTo>
                  <a:lnTo>
                    <a:pt x="153543" y="227838"/>
                  </a:lnTo>
                  <a:lnTo>
                    <a:pt x="160211" y="223361"/>
                  </a:lnTo>
                  <a:lnTo>
                    <a:pt x="161544" y="219456"/>
                  </a:lnTo>
                  <a:lnTo>
                    <a:pt x="165164" y="219075"/>
                  </a:lnTo>
                  <a:lnTo>
                    <a:pt x="162878" y="215741"/>
                  </a:lnTo>
                  <a:lnTo>
                    <a:pt x="168212" y="214979"/>
                  </a:lnTo>
                  <a:lnTo>
                    <a:pt x="167831" y="211455"/>
                  </a:lnTo>
                  <a:lnTo>
                    <a:pt x="169545" y="211169"/>
                  </a:lnTo>
                  <a:lnTo>
                    <a:pt x="172593" y="192691"/>
                  </a:lnTo>
                  <a:lnTo>
                    <a:pt x="176403" y="194024"/>
                  </a:lnTo>
                  <a:lnTo>
                    <a:pt x="183356" y="191262"/>
                  </a:lnTo>
                  <a:lnTo>
                    <a:pt x="184690" y="187452"/>
                  </a:lnTo>
                  <a:lnTo>
                    <a:pt x="190595" y="190310"/>
                  </a:lnTo>
                  <a:lnTo>
                    <a:pt x="194501" y="178879"/>
                  </a:lnTo>
                  <a:lnTo>
                    <a:pt x="199930" y="178213"/>
                  </a:lnTo>
                  <a:lnTo>
                    <a:pt x="201454" y="176117"/>
                  </a:lnTo>
                  <a:lnTo>
                    <a:pt x="208693" y="175165"/>
                  </a:lnTo>
                  <a:lnTo>
                    <a:pt x="205931" y="168307"/>
                  </a:lnTo>
                  <a:lnTo>
                    <a:pt x="207454" y="166307"/>
                  </a:lnTo>
                  <a:lnTo>
                    <a:pt x="204502" y="157639"/>
                  </a:lnTo>
                  <a:lnTo>
                    <a:pt x="204311" y="155829"/>
                  </a:lnTo>
                  <a:lnTo>
                    <a:pt x="196406" y="151448"/>
                  </a:lnTo>
                  <a:lnTo>
                    <a:pt x="195929" y="147923"/>
                  </a:lnTo>
                  <a:lnTo>
                    <a:pt x="191358" y="141256"/>
                  </a:lnTo>
                  <a:lnTo>
                    <a:pt x="189929" y="130492"/>
                  </a:lnTo>
                  <a:lnTo>
                    <a:pt x="187452" y="125444"/>
                  </a:lnTo>
                  <a:lnTo>
                    <a:pt x="186976" y="121825"/>
                  </a:lnTo>
                  <a:lnTo>
                    <a:pt x="190595" y="121444"/>
                  </a:lnTo>
                  <a:lnTo>
                    <a:pt x="189452" y="112490"/>
                  </a:lnTo>
                  <a:lnTo>
                    <a:pt x="192977" y="112014"/>
                  </a:lnTo>
                  <a:lnTo>
                    <a:pt x="196120" y="108014"/>
                  </a:lnTo>
                  <a:lnTo>
                    <a:pt x="194025" y="106394"/>
                  </a:lnTo>
                  <a:lnTo>
                    <a:pt x="200787" y="101917"/>
                  </a:lnTo>
                  <a:lnTo>
                    <a:pt x="201073" y="103727"/>
                  </a:lnTo>
                  <a:lnTo>
                    <a:pt x="202406" y="99917"/>
                  </a:lnTo>
                  <a:lnTo>
                    <a:pt x="200596" y="100108"/>
                  </a:lnTo>
                  <a:lnTo>
                    <a:pt x="203740" y="96107"/>
                  </a:lnTo>
                  <a:lnTo>
                    <a:pt x="206121" y="86678"/>
                  </a:lnTo>
                  <a:lnTo>
                    <a:pt x="213265" y="85725"/>
                  </a:lnTo>
                  <a:lnTo>
                    <a:pt x="213075" y="84011"/>
                  </a:lnTo>
                  <a:lnTo>
                    <a:pt x="218408" y="83249"/>
                  </a:lnTo>
                  <a:lnTo>
                    <a:pt x="217932" y="79724"/>
                  </a:lnTo>
                  <a:lnTo>
                    <a:pt x="219742" y="79439"/>
                  </a:lnTo>
                  <a:lnTo>
                    <a:pt x="228410" y="89154"/>
                  </a:lnTo>
                  <a:lnTo>
                    <a:pt x="232220" y="90488"/>
                  </a:lnTo>
                  <a:lnTo>
                    <a:pt x="230410" y="90773"/>
                  </a:lnTo>
                  <a:lnTo>
                    <a:pt x="225933" y="98584"/>
                  </a:lnTo>
                  <a:lnTo>
                    <a:pt x="225838" y="111252"/>
                  </a:lnTo>
                  <a:lnTo>
                    <a:pt x="223171" y="118872"/>
                  </a:lnTo>
                  <a:lnTo>
                    <a:pt x="223838" y="124206"/>
                  </a:lnTo>
                  <a:lnTo>
                    <a:pt x="234410" y="121063"/>
                  </a:lnTo>
                  <a:lnTo>
                    <a:pt x="238220" y="122301"/>
                  </a:lnTo>
                  <a:lnTo>
                    <a:pt x="236792" y="111633"/>
                  </a:lnTo>
                  <a:lnTo>
                    <a:pt x="252127" y="116872"/>
                  </a:lnTo>
                  <a:lnTo>
                    <a:pt x="257556" y="116205"/>
                  </a:lnTo>
                  <a:lnTo>
                    <a:pt x="261842" y="121063"/>
                  </a:lnTo>
                  <a:lnTo>
                    <a:pt x="260509" y="124873"/>
                  </a:lnTo>
                  <a:lnTo>
                    <a:pt x="262319" y="124587"/>
                  </a:lnTo>
                  <a:lnTo>
                    <a:pt x="271272" y="123349"/>
                  </a:lnTo>
                  <a:lnTo>
                    <a:pt x="274034" y="130302"/>
                  </a:lnTo>
                  <a:lnTo>
                    <a:pt x="275558" y="128302"/>
                  </a:lnTo>
                  <a:lnTo>
                    <a:pt x="273082" y="123158"/>
                  </a:lnTo>
                  <a:lnTo>
                    <a:pt x="278416" y="122492"/>
                  </a:lnTo>
                  <a:lnTo>
                    <a:pt x="278225" y="120682"/>
                  </a:lnTo>
                  <a:lnTo>
                    <a:pt x="282035" y="122015"/>
                  </a:lnTo>
                  <a:lnTo>
                    <a:pt x="291275" y="122587"/>
                  </a:lnTo>
                  <a:lnTo>
                    <a:pt x="289941" y="126397"/>
                  </a:lnTo>
                  <a:lnTo>
                    <a:pt x="297371" y="127254"/>
                  </a:lnTo>
                  <a:lnTo>
                    <a:pt x="305753" y="135160"/>
                  </a:lnTo>
                  <a:lnTo>
                    <a:pt x="307562" y="134969"/>
                  </a:lnTo>
                  <a:lnTo>
                    <a:pt x="312325" y="143351"/>
                  </a:lnTo>
                  <a:lnTo>
                    <a:pt x="313754" y="154019"/>
                  </a:lnTo>
                  <a:lnTo>
                    <a:pt x="313944" y="155829"/>
                  </a:lnTo>
                  <a:lnTo>
                    <a:pt x="334709" y="133160"/>
                  </a:lnTo>
                  <a:lnTo>
                    <a:pt x="340709" y="123349"/>
                  </a:lnTo>
                  <a:lnTo>
                    <a:pt x="345853" y="120777"/>
                  </a:lnTo>
                  <a:lnTo>
                    <a:pt x="346139" y="122587"/>
                  </a:lnTo>
                  <a:lnTo>
                    <a:pt x="350806" y="116491"/>
                  </a:lnTo>
                  <a:lnTo>
                    <a:pt x="349377" y="105823"/>
                  </a:lnTo>
                  <a:lnTo>
                    <a:pt x="346805" y="100679"/>
                  </a:lnTo>
                  <a:lnTo>
                    <a:pt x="345091" y="100965"/>
                  </a:lnTo>
                  <a:lnTo>
                    <a:pt x="349758" y="94869"/>
                  </a:lnTo>
                  <a:lnTo>
                    <a:pt x="340043" y="90773"/>
                  </a:lnTo>
                  <a:lnTo>
                    <a:pt x="351282" y="92869"/>
                  </a:lnTo>
                  <a:lnTo>
                    <a:pt x="351092" y="91059"/>
                  </a:lnTo>
                  <a:lnTo>
                    <a:pt x="356235" y="88583"/>
                  </a:lnTo>
                  <a:lnTo>
                    <a:pt x="358521" y="91916"/>
                  </a:lnTo>
                  <a:lnTo>
                    <a:pt x="357188" y="95726"/>
                  </a:lnTo>
                  <a:lnTo>
                    <a:pt x="360998" y="97060"/>
                  </a:lnTo>
                  <a:lnTo>
                    <a:pt x="367189" y="88964"/>
                  </a:lnTo>
                  <a:lnTo>
                    <a:pt x="370808" y="88487"/>
                  </a:lnTo>
                  <a:lnTo>
                    <a:pt x="377571" y="84011"/>
                  </a:lnTo>
                  <a:lnTo>
                    <a:pt x="379762" y="87249"/>
                  </a:lnTo>
                  <a:lnTo>
                    <a:pt x="397288" y="81344"/>
                  </a:lnTo>
                  <a:lnTo>
                    <a:pt x="399383" y="82867"/>
                  </a:lnTo>
                  <a:lnTo>
                    <a:pt x="404432" y="80391"/>
                  </a:lnTo>
                  <a:lnTo>
                    <a:pt x="408051" y="79915"/>
                  </a:lnTo>
                  <a:lnTo>
                    <a:pt x="413671" y="80963"/>
                  </a:lnTo>
                  <a:lnTo>
                    <a:pt x="417766" y="84106"/>
                  </a:lnTo>
                  <a:lnTo>
                    <a:pt x="420243" y="89154"/>
                  </a:lnTo>
                  <a:lnTo>
                    <a:pt x="418910" y="92964"/>
                  </a:lnTo>
                  <a:lnTo>
                    <a:pt x="424053" y="90488"/>
                  </a:lnTo>
                  <a:lnTo>
                    <a:pt x="425863" y="90202"/>
                  </a:lnTo>
                  <a:lnTo>
                    <a:pt x="426339" y="93821"/>
                  </a:lnTo>
                  <a:lnTo>
                    <a:pt x="429768" y="91535"/>
                  </a:lnTo>
                  <a:lnTo>
                    <a:pt x="433578" y="92869"/>
                  </a:lnTo>
                  <a:lnTo>
                    <a:pt x="436626" y="88868"/>
                  </a:lnTo>
                  <a:lnTo>
                    <a:pt x="437102" y="92392"/>
                  </a:lnTo>
                  <a:lnTo>
                    <a:pt x="438721" y="90392"/>
                  </a:lnTo>
                  <a:lnTo>
                    <a:pt x="444532" y="93250"/>
                  </a:lnTo>
                  <a:lnTo>
                    <a:pt x="454629" y="86487"/>
                  </a:lnTo>
                  <a:lnTo>
                    <a:pt x="455486" y="79058"/>
                  </a:lnTo>
                  <a:lnTo>
                    <a:pt x="460915" y="78391"/>
                  </a:lnTo>
                  <a:lnTo>
                    <a:pt x="470440" y="68008"/>
                  </a:lnTo>
                  <a:lnTo>
                    <a:pt x="464154" y="61627"/>
                  </a:lnTo>
                  <a:lnTo>
                    <a:pt x="469106" y="57341"/>
                  </a:lnTo>
                  <a:lnTo>
                    <a:pt x="463201" y="54483"/>
                  </a:lnTo>
                  <a:lnTo>
                    <a:pt x="458629" y="47816"/>
                  </a:lnTo>
                  <a:lnTo>
                    <a:pt x="456629" y="46292"/>
                  </a:lnTo>
                  <a:lnTo>
                    <a:pt x="455962" y="40958"/>
                  </a:lnTo>
                  <a:lnTo>
                    <a:pt x="445770" y="33242"/>
                  </a:lnTo>
                  <a:lnTo>
                    <a:pt x="446818" y="27623"/>
                  </a:lnTo>
                  <a:lnTo>
                    <a:pt x="442817" y="24575"/>
                  </a:lnTo>
                  <a:lnTo>
                    <a:pt x="446151" y="22289"/>
                  </a:lnTo>
                  <a:lnTo>
                    <a:pt x="450247" y="25432"/>
                  </a:lnTo>
                  <a:lnTo>
                    <a:pt x="451581" y="21622"/>
                  </a:lnTo>
                  <a:lnTo>
                    <a:pt x="458724" y="20669"/>
                  </a:lnTo>
                  <a:lnTo>
                    <a:pt x="458914" y="22479"/>
                  </a:lnTo>
                  <a:lnTo>
                    <a:pt x="467487" y="17717"/>
                  </a:lnTo>
                  <a:lnTo>
                    <a:pt x="476726" y="32766"/>
                  </a:lnTo>
                  <a:lnTo>
                    <a:pt x="482441" y="33814"/>
                  </a:lnTo>
                  <a:lnTo>
                    <a:pt x="487299" y="29528"/>
                  </a:lnTo>
                  <a:lnTo>
                    <a:pt x="484347" y="20860"/>
                  </a:lnTo>
                  <a:lnTo>
                    <a:pt x="487680" y="18669"/>
                  </a:lnTo>
                  <a:lnTo>
                    <a:pt x="487013" y="13335"/>
                  </a:lnTo>
                  <a:lnTo>
                    <a:pt x="488347" y="9525"/>
                  </a:lnTo>
                  <a:lnTo>
                    <a:pt x="489395" y="3905"/>
                  </a:lnTo>
                  <a:lnTo>
                    <a:pt x="494538" y="1429"/>
                  </a:lnTo>
                  <a:lnTo>
                    <a:pt x="500634" y="6001"/>
                  </a:lnTo>
                  <a:lnTo>
                    <a:pt x="505301" y="0"/>
                  </a:lnTo>
                  <a:lnTo>
                    <a:pt x="510350" y="10192"/>
                  </a:lnTo>
                  <a:lnTo>
                    <a:pt x="518256" y="14573"/>
                  </a:lnTo>
                  <a:lnTo>
                    <a:pt x="520446" y="17907"/>
                  </a:lnTo>
                  <a:lnTo>
                    <a:pt x="526161" y="18955"/>
                  </a:lnTo>
                  <a:lnTo>
                    <a:pt x="521398" y="25051"/>
                  </a:lnTo>
                  <a:lnTo>
                    <a:pt x="523494" y="26575"/>
                  </a:lnTo>
                  <a:lnTo>
                    <a:pt x="529590" y="31242"/>
                  </a:lnTo>
                  <a:lnTo>
                    <a:pt x="529780" y="32957"/>
                  </a:lnTo>
                  <a:lnTo>
                    <a:pt x="537020" y="32004"/>
                  </a:lnTo>
                  <a:lnTo>
                    <a:pt x="544830" y="36386"/>
                  </a:lnTo>
                  <a:lnTo>
                    <a:pt x="548926" y="39529"/>
                  </a:lnTo>
                  <a:lnTo>
                    <a:pt x="550259" y="35719"/>
                  </a:lnTo>
                  <a:lnTo>
                    <a:pt x="565975" y="30004"/>
                  </a:lnTo>
                  <a:lnTo>
                    <a:pt x="571310" y="29337"/>
                  </a:lnTo>
                  <a:lnTo>
                    <a:pt x="571786" y="32861"/>
                  </a:lnTo>
                  <a:lnTo>
                    <a:pt x="575215" y="30575"/>
                  </a:lnTo>
                  <a:lnTo>
                    <a:pt x="579025" y="31909"/>
                  </a:lnTo>
                  <a:lnTo>
                    <a:pt x="580835" y="31718"/>
                  </a:lnTo>
                  <a:lnTo>
                    <a:pt x="582168" y="27908"/>
                  </a:lnTo>
                  <a:lnTo>
                    <a:pt x="583882" y="27623"/>
                  </a:lnTo>
                  <a:lnTo>
                    <a:pt x="583406" y="24098"/>
                  </a:lnTo>
                  <a:lnTo>
                    <a:pt x="588645" y="21622"/>
                  </a:lnTo>
                  <a:lnTo>
                    <a:pt x="590265" y="34100"/>
                  </a:lnTo>
                  <a:lnTo>
                    <a:pt x="597884" y="36671"/>
                  </a:lnTo>
                  <a:lnTo>
                    <a:pt x="603314" y="36004"/>
                  </a:lnTo>
                  <a:lnTo>
                    <a:pt x="610076" y="45911"/>
                  </a:lnTo>
                  <a:lnTo>
                    <a:pt x="611886" y="45720"/>
                  </a:lnTo>
                  <a:lnTo>
                    <a:pt x="610838" y="51245"/>
                  </a:lnTo>
                  <a:lnTo>
                    <a:pt x="603885" y="54007"/>
                  </a:lnTo>
                  <a:lnTo>
                    <a:pt x="609981" y="58674"/>
                  </a:lnTo>
                  <a:lnTo>
                    <a:pt x="617125" y="57721"/>
                  </a:lnTo>
                  <a:lnTo>
                    <a:pt x="624078" y="54959"/>
                  </a:lnTo>
                  <a:lnTo>
                    <a:pt x="628174" y="58007"/>
                  </a:lnTo>
                  <a:lnTo>
                    <a:pt x="634651" y="51721"/>
                  </a:lnTo>
                  <a:lnTo>
                    <a:pt x="639985" y="51054"/>
                  </a:lnTo>
                  <a:lnTo>
                    <a:pt x="646366" y="57436"/>
                  </a:lnTo>
                  <a:lnTo>
                    <a:pt x="649319" y="66104"/>
                  </a:lnTo>
                  <a:lnTo>
                    <a:pt x="655415" y="70771"/>
                  </a:lnTo>
                  <a:lnTo>
                    <a:pt x="657892" y="75819"/>
                  </a:lnTo>
                  <a:lnTo>
                    <a:pt x="656654" y="79629"/>
                  </a:lnTo>
                  <a:lnTo>
                    <a:pt x="648558" y="88011"/>
                  </a:lnTo>
                  <a:lnTo>
                    <a:pt x="652272" y="102013"/>
                  </a:lnTo>
                  <a:lnTo>
                    <a:pt x="648843" y="104299"/>
                  </a:lnTo>
                  <a:lnTo>
                    <a:pt x="642842" y="114110"/>
                  </a:lnTo>
                  <a:lnTo>
                    <a:pt x="640271" y="121729"/>
                  </a:lnTo>
                  <a:lnTo>
                    <a:pt x="631698" y="126492"/>
                  </a:lnTo>
                  <a:lnTo>
                    <a:pt x="627983" y="139637"/>
                  </a:lnTo>
                  <a:lnTo>
                    <a:pt x="614553" y="148685"/>
                  </a:lnTo>
                  <a:lnTo>
                    <a:pt x="607600" y="151448"/>
                  </a:lnTo>
                  <a:lnTo>
                    <a:pt x="591408" y="153543"/>
                  </a:lnTo>
                  <a:lnTo>
                    <a:pt x="587121" y="148685"/>
                  </a:lnTo>
                  <a:lnTo>
                    <a:pt x="576167" y="148304"/>
                  </a:lnTo>
                  <a:lnTo>
                    <a:pt x="569786" y="141923"/>
                  </a:lnTo>
                  <a:lnTo>
                    <a:pt x="564642" y="144399"/>
                  </a:lnTo>
                  <a:lnTo>
                    <a:pt x="561308" y="146685"/>
                  </a:lnTo>
                  <a:lnTo>
                    <a:pt x="558832" y="156020"/>
                  </a:lnTo>
                  <a:lnTo>
                    <a:pt x="555784" y="160115"/>
                  </a:lnTo>
                  <a:lnTo>
                    <a:pt x="528447" y="174593"/>
                  </a:lnTo>
                  <a:lnTo>
                    <a:pt x="525113" y="176879"/>
                  </a:lnTo>
                  <a:lnTo>
                    <a:pt x="519684" y="177546"/>
                  </a:lnTo>
                  <a:lnTo>
                    <a:pt x="519208" y="174022"/>
                  </a:lnTo>
                  <a:lnTo>
                    <a:pt x="515588" y="174498"/>
                  </a:lnTo>
                  <a:lnTo>
                    <a:pt x="510826" y="166021"/>
                  </a:lnTo>
                  <a:lnTo>
                    <a:pt x="507206" y="166497"/>
                  </a:lnTo>
                  <a:lnTo>
                    <a:pt x="505968" y="170307"/>
                  </a:lnTo>
                  <a:lnTo>
                    <a:pt x="502825" y="174308"/>
                  </a:lnTo>
                  <a:lnTo>
                    <a:pt x="497681" y="176879"/>
                  </a:lnTo>
                  <a:lnTo>
                    <a:pt x="487966" y="172688"/>
                  </a:lnTo>
                  <a:lnTo>
                    <a:pt x="480822" y="173641"/>
                  </a:lnTo>
                  <a:lnTo>
                    <a:pt x="471392" y="171260"/>
                  </a:lnTo>
                  <a:lnTo>
                    <a:pt x="464820" y="177546"/>
                  </a:lnTo>
                  <a:lnTo>
                    <a:pt x="451009" y="183071"/>
                  </a:lnTo>
                  <a:lnTo>
                    <a:pt x="446056" y="187262"/>
                  </a:lnTo>
                  <a:lnTo>
                    <a:pt x="446247" y="189071"/>
                  </a:lnTo>
                  <a:lnTo>
                    <a:pt x="451009" y="197549"/>
                  </a:lnTo>
                  <a:lnTo>
                    <a:pt x="460248" y="198120"/>
                  </a:lnTo>
                  <a:lnTo>
                    <a:pt x="470345" y="191357"/>
                  </a:lnTo>
                  <a:lnTo>
                    <a:pt x="472345" y="192881"/>
                  </a:lnTo>
                  <a:lnTo>
                    <a:pt x="472630" y="194691"/>
                  </a:lnTo>
                  <a:lnTo>
                    <a:pt x="469297" y="196977"/>
                  </a:lnTo>
                  <a:lnTo>
                    <a:pt x="462820" y="203264"/>
                  </a:lnTo>
                  <a:lnTo>
                    <a:pt x="463487" y="208502"/>
                  </a:lnTo>
                  <a:lnTo>
                    <a:pt x="454819" y="226028"/>
                  </a:lnTo>
                  <a:lnTo>
                    <a:pt x="450818" y="237458"/>
                  </a:lnTo>
                  <a:lnTo>
                    <a:pt x="445961" y="241745"/>
                  </a:lnTo>
                  <a:lnTo>
                    <a:pt x="448628" y="248603"/>
                  </a:lnTo>
                  <a:lnTo>
                    <a:pt x="447294" y="252413"/>
                  </a:lnTo>
                  <a:lnTo>
                    <a:pt x="436340" y="252032"/>
                  </a:lnTo>
                  <a:lnTo>
                    <a:pt x="431388" y="256318"/>
                  </a:lnTo>
                  <a:lnTo>
                    <a:pt x="432149" y="261652"/>
                  </a:lnTo>
                  <a:lnTo>
                    <a:pt x="435673" y="261175"/>
                  </a:lnTo>
                  <a:lnTo>
                    <a:pt x="439769" y="264319"/>
                  </a:lnTo>
                  <a:lnTo>
                    <a:pt x="436626" y="268319"/>
                  </a:lnTo>
                  <a:lnTo>
                    <a:pt x="426148" y="271558"/>
                  </a:lnTo>
                  <a:lnTo>
                    <a:pt x="421196" y="275749"/>
                  </a:lnTo>
                  <a:lnTo>
                    <a:pt x="415862" y="276511"/>
                  </a:lnTo>
                  <a:lnTo>
                    <a:pt x="413099" y="269653"/>
                  </a:lnTo>
                  <a:lnTo>
                    <a:pt x="407004" y="264986"/>
                  </a:lnTo>
                  <a:lnTo>
                    <a:pt x="402717" y="260128"/>
                  </a:lnTo>
                  <a:lnTo>
                    <a:pt x="401574" y="265748"/>
                  </a:lnTo>
                  <a:lnTo>
                    <a:pt x="396907" y="271748"/>
                  </a:lnTo>
                  <a:lnTo>
                    <a:pt x="399383" y="276892"/>
                  </a:lnTo>
                  <a:lnTo>
                    <a:pt x="389573" y="285464"/>
                  </a:lnTo>
                  <a:lnTo>
                    <a:pt x="381191" y="277463"/>
                  </a:lnTo>
                  <a:lnTo>
                    <a:pt x="374714" y="283750"/>
                  </a:lnTo>
                  <a:lnTo>
                    <a:pt x="366998" y="266700"/>
                  </a:lnTo>
                  <a:lnTo>
                    <a:pt x="358712" y="273177"/>
                  </a:lnTo>
                  <a:lnTo>
                    <a:pt x="353283" y="273939"/>
                  </a:lnTo>
                  <a:lnTo>
                    <a:pt x="347282" y="269272"/>
                  </a:lnTo>
                  <a:lnTo>
                    <a:pt x="344996" y="265938"/>
                  </a:lnTo>
                  <a:lnTo>
                    <a:pt x="328422" y="278987"/>
                  </a:lnTo>
                  <a:lnTo>
                    <a:pt x="329089" y="284417"/>
                  </a:lnTo>
                  <a:lnTo>
                    <a:pt x="322612" y="290703"/>
                  </a:lnTo>
                  <a:lnTo>
                    <a:pt x="328803" y="295275"/>
                  </a:lnTo>
                  <a:lnTo>
                    <a:pt x="328994" y="297085"/>
                  </a:lnTo>
                  <a:lnTo>
                    <a:pt x="327184" y="297275"/>
                  </a:lnTo>
                  <a:lnTo>
                    <a:pt x="336042" y="308800"/>
                  </a:lnTo>
                  <a:lnTo>
                    <a:pt x="339376" y="306610"/>
                  </a:lnTo>
                  <a:lnTo>
                    <a:pt x="341662" y="309848"/>
                  </a:lnTo>
                  <a:lnTo>
                    <a:pt x="338519" y="313944"/>
                  </a:lnTo>
                  <a:lnTo>
                    <a:pt x="343091" y="320612"/>
                  </a:lnTo>
                  <a:lnTo>
                    <a:pt x="344234" y="329470"/>
                  </a:lnTo>
                  <a:lnTo>
                    <a:pt x="344710" y="333089"/>
                  </a:lnTo>
                  <a:lnTo>
                    <a:pt x="345377" y="338423"/>
                  </a:lnTo>
                  <a:lnTo>
                    <a:pt x="350901" y="352139"/>
                  </a:lnTo>
                  <a:lnTo>
                    <a:pt x="349091" y="352425"/>
                  </a:lnTo>
                  <a:lnTo>
                    <a:pt x="344329" y="343948"/>
                  </a:lnTo>
                  <a:lnTo>
                    <a:pt x="332708" y="352806"/>
                  </a:lnTo>
                  <a:lnTo>
                    <a:pt x="332232" y="349187"/>
                  </a:lnTo>
                  <a:lnTo>
                    <a:pt x="332232" y="349187"/>
                  </a:lnTo>
                  <a:lnTo>
                    <a:pt x="325469" y="353759"/>
                  </a:lnTo>
                  <a:lnTo>
                    <a:pt x="311849" y="360998"/>
                  </a:lnTo>
                  <a:lnTo>
                    <a:pt x="299561" y="364426"/>
                  </a:lnTo>
                  <a:lnTo>
                    <a:pt x="295942" y="364903"/>
                  </a:lnTo>
                  <a:lnTo>
                    <a:pt x="296609" y="370237"/>
                  </a:lnTo>
                  <a:lnTo>
                    <a:pt x="289941" y="374809"/>
                  </a:lnTo>
                  <a:lnTo>
                    <a:pt x="287179" y="367856"/>
                  </a:lnTo>
                  <a:lnTo>
                    <a:pt x="278892" y="374428"/>
                  </a:lnTo>
                  <a:lnTo>
                    <a:pt x="273272" y="373380"/>
                  </a:lnTo>
                  <a:lnTo>
                    <a:pt x="262509" y="374809"/>
                  </a:lnTo>
                  <a:lnTo>
                    <a:pt x="259842" y="382334"/>
                  </a:lnTo>
                  <a:lnTo>
                    <a:pt x="256508" y="384619"/>
                  </a:lnTo>
                  <a:lnTo>
                    <a:pt x="255175" y="388430"/>
                  </a:lnTo>
                  <a:lnTo>
                    <a:pt x="244602" y="391573"/>
                  </a:lnTo>
                  <a:lnTo>
                    <a:pt x="240316" y="386810"/>
                  </a:lnTo>
                  <a:lnTo>
                    <a:pt x="224600" y="392430"/>
                  </a:lnTo>
                  <a:lnTo>
                    <a:pt x="208693" y="396431"/>
                  </a:lnTo>
                  <a:lnTo>
                    <a:pt x="192977" y="402050"/>
                  </a:lnTo>
                  <a:lnTo>
                    <a:pt x="181833" y="414433"/>
                  </a:lnTo>
                  <a:lnTo>
                    <a:pt x="176213" y="413385"/>
                  </a:lnTo>
                  <a:lnTo>
                    <a:pt x="167450" y="416338"/>
                  </a:lnTo>
                  <a:lnTo>
                    <a:pt x="160782" y="420910"/>
                  </a:lnTo>
                  <a:lnTo>
                    <a:pt x="156591" y="430435"/>
                  </a:lnTo>
                  <a:lnTo>
                    <a:pt x="154305" y="427196"/>
                  </a:lnTo>
                  <a:lnTo>
                    <a:pt x="152971" y="430911"/>
                  </a:lnTo>
                  <a:lnTo>
                    <a:pt x="151638" y="434816"/>
                  </a:lnTo>
                  <a:lnTo>
                    <a:pt x="146780" y="439007"/>
                  </a:lnTo>
                  <a:lnTo>
                    <a:pt x="143828" y="444913"/>
                  </a:lnTo>
                  <a:lnTo>
                    <a:pt x="138970" y="449104"/>
                  </a:lnTo>
                  <a:lnTo>
                    <a:pt x="130874" y="457486"/>
                  </a:lnTo>
                  <a:lnTo>
                    <a:pt x="121920" y="458629"/>
                  </a:lnTo>
                  <a:lnTo>
                    <a:pt x="113633" y="465201"/>
                  </a:lnTo>
                  <a:lnTo>
                    <a:pt x="110966" y="472821"/>
                  </a:lnTo>
                  <a:lnTo>
                    <a:pt x="109919" y="478346"/>
                  </a:lnTo>
                  <a:lnTo>
                    <a:pt x="112204" y="481679"/>
                  </a:lnTo>
                  <a:lnTo>
                    <a:pt x="120491" y="489680"/>
                  </a:lnTo>
                  <a:lnTo>
                    <a:pt x="121729" y="498539"/>
                  </a:lnTo>
                  <a:lnTo>
                    <a:pt x="117253" y="506349"/>
                  </a:lnTo>
                  <a:lnTo>
                    <a:pt x="119729" y="511492"/>
                  </a:lnTo>
                  <a:lnTo>
                    <a:pt x="121825" y="513017"/>
                  </a:lnTo>
                  <a:lnTo>
                    <a:pt x="91916" y="522446"/>
                  </a:lnTo>
                  <a:lnTo>
                    <a:pt x="80963" y="522065"/>
                  </a:lnTo>
                  <a:lnTo>
                    <a:pt x="67533" y="531114"/>
                  </a:lnTo>
                  <a:lnTo>
                    <a:pt x="53626" y="536543"/>
                  </a:lnTo>
                  <a:lnTo>
                    <a:pt x="48483" y="539115"/>
                  </a:lnTo>
                  <a:lnTo>
                    <a:pt x="42863" y="537972"/>
                  </a:lnTo>
                  <a:lnTo>
                    <a:pt x="41243" y="540068"/>
                  </a:lnTo>
                  <a:lnTo>
                    <a:pt x="35909" y="540734"/>
                  </a:lnTo>
                  <a:lnTo>
                    <a:pt x="31433" y="548545"/>
                  </a:lnTo>
                  <a:lnTo>
                    <a:pt x="25622" y="545687"/>
                  </a:lnTo>
                  <a:lnTo>
                    <a:pt x="20479" y="548259"/>
                  </a:lnTo>
                  <a:lnTo>
                    <a:pt x="0" y="545497"/>
                  </a:lnTo>
                  <a:lnTo>
                    <a:pt x="6477" y="539210"/>
                  </a:lnTo>
                  <a:lnTo>
                    <a:pt x="7334" y="531781"/>
                  </a:lnTo>
                </a:path>
              </a:pathLst>
            </a:custGeom>
            <a:grpFill/>
            <a:ln w="12700" cap="flat">
              <a:solidFill>
                <a:srgbClr val="FFFFFF"/>
              </a:solidFill>
              <a:prstDash val="solid"/>
              <a:miter/>
            </a:ln>
          </p:spPr>
          <p:txBody>
            <a:bodyPr rtlCol="0" anchor="ctr"/>
            <a:lstStyle/>
            <a:p>
              <a:endParaRPr lang="cs-CZ"/>
            </a:p>
          </p:txBody>
        </p:sp>
        <p:sp>
          <p:nvSpPr>
            <p:cNvPr id="61" name="Volný tvar: obrazec 60">
              <a:extLst>
                <a:ext uri="{FF2B5EF4-FFF2-40B4-BE49-F238E27FC236}">
                  <a16:creationId xmlns:a16="http://schemas.microsoft.com/office/drawing/2014/main" id="{44D4E21C-E0F6-56D2-4A32-6167F047CD31}"/>
                </a:ext>
              </a:extLst>
            </p:cNvPr>
            <p:cNvSpPr/>
            <p:nvPr userDrawn="1"/>
          </p:nvSpPr>
          <p:spPr>
            <a:xfrm>
              <a:off x="7820786" y="3982688"/>
              <a:ext cx="649414" cy="462438"/>
            </a:xfrm>
            <a:custGeom>
              <a:avLst/>
              <a:gdLst>
                <a:gd name="connsiteX0" fmla="*/ 473488 w 649414"/>
                <a:gd name="connsiteY0" fmla="*/ 462439 h 462438"/>
                <a:gd name="connsiteX1" fmla="*/ 465868 w 649414"/>
                <a:gd name="connsiteY1" fmla="*/ 459867 h 462438"/>
                <a:gd name="connsiteX2" fmla="*/ 464916 w 649414"/>
                <a:gd name="connsiteY2" fmla="*/ 452723 h 462438"/>
                <a:gd name="connsiteX3" fmla="*/ 453199 w 649414"/>
                <a:gd name="connsiteY3" fmla="*/ 447008 h 462438"/>
                <a:gd name="connsiteX4" fmla="*/ 442531 w 649414"/>
                <a:gd name="connsiteY4" fmla="*/ 435673 h 462438"/>
                <a:gd name="connsiteX5" fmla="*/ 445199 w 649414"/>
                <a:gd name="connsiteY5" fmla="*/ 428149 h 462438"/>
                <a:gd name="connsiteX6" fmla="*/ 443580 w 649414"/>
                <a:gd name="connsiteY6" fmla="*/ 415671 h 462438"/>
                <a:gd name="connsiteX7" fmla="*/ 445961 w 649414"/>
                <a:gd name="connsiteY7" fmla="*/ 406241 h 462438"/>
                <a:gd name="connsiteX8" fmla="*/ 438340 w 649414"/>
                <a:gd name="connsiteY8" fmla="*/ 403670 h 462438"/>
                <a:gd name="connsiteX9" fmla="*/ 425768 w 649414"/>
                <a:gd name="connsiteY9" fmla="*/ 405289 h 462438"/>
                <a:gd name="connsiteX10" fmla="*/ 420339 w 649414"/>
                <a:gd name="connsiteY10" fmla="*/ 406051 h 462438"/>
                <a:gd name="connsiteX11" fmla="*/ 420339 w 649414"/>
                <a:gd name="connsiteY11" fmla="*/ 406051 h 462438"/>
                <a:gd name="connsiteX12" fmla="*/ 417195 w 649414"/>
                <a:gd name="connsiteY12" fmla="*/ 410051 h 462438"/>
                <a:gd name="connsiteX13" fmla="*/ 410242 w 649414"/>
                <a:gd name="connsiteY13" fmla="*/ 412813 h 462438"/>
                <a:gd name="connsiteX14" fmla="*/ 406718 w 649414"/>
                <a:gd name="connsiteY14" fmla="*/ 413290 h 462438"/>
                <a:gd name="connsiteX15" fmla="*/ 406241 w 649414"/>
                <a:gd name="connsiteY15" fmla="*/ 409670 h 462438"/>
                <a:gd name="connsiteX16" fmla="*/ 401098 w 649414"/>
                <a:gd name="connsiteY16" fmla="*/ 412242 h 462438"/>
                <a:gd name="connsiteX17" fmla="*/ 394906 w 649414"/>
                <a:gd name="connsiteY17" fmla="*/ 407575 h 462438"/>
                <a:gd name="connsiteX18" fmla="*/ 394240 w 649414"/>
                <a:gd name="connsiteY18" fmla="*/ 402241 h 462438"/>
                <a:gd name="connsiteX19" fmla="*/ 386620 w 649414"/>
                <a:gd name="connsiteY19" fmla="*/ 399669 h 462438"/>
                <a:gd name="connsiteX20" fmla="*/ 382810 w 649414"/>
                <a:gd name="connsiteY20" fmla="*/ 398336 h 462438"/>
                <a:gd name="connsiteX21" fmla="*/ 379381 w 649414"/>
                <a:gd name="connsiteY21" fmla="*/ 400526 h 462438"/>
                <a:gd name="connsiteX22" fmla="*/ 371951 w 649414"/>
                <a:gd name="connsiteY22" fmla="*/ 399764 h 462438"/>
                <a:gd name="connsiteX23" fmla="*/ 373094 w 649414"/>
                <a:gd name="connsiteY23" fmla="*/ 394145 h 462438"/>
                <a:gd name="connsiteX24" fmla="*/ 367189 w 649414"/>
                <a:gd name="connsiteY24" fmla="*/ 391287 h 462438"/>
                <a:gd name="connsiteX25" fmla="*/ 368046 w 649414"/>
                <a:gd name="connsiteY25" fmla="*/ 383953 h 462438"/>
                <a:gd name="connsiteX26" fmla="*/ 364046 w 649414"/>
                <a:gd name="connsiteY26" fmla="*/ 380809 h 462438"/>
                <a:gd name="connsiteX27" fmla="*/ 359093 w 649414"/>
                <a:gd name="connsiteY27" fmla="*/ 385096 h 462438"/>
                <a:gd name="connsiteX28" fmla="*/ 354616 w 649414"/>
                <a:gd name="connsiteY28" fmla="*/ 378428 h 462438"/>
                <a:gd name="connsiteX29" fmla="*/ 346710 w 649414"/>
                <a:gd name="connsiteY29" fmla="*/ 374047 h 462438"/>
                <a:gd name="connsiteX30" fmla="*/ 349187 w 649414"/>
                <a:gd name="connsiteY30" fmla="*/ 379190 h 462438"/>
                <a:gd name="connsiteX31" fmla="*/ 347567 w 649414"/>
                <a:gd name="connsiteY31" fmla="*/ 381190 h 462438"/>
                <a:gd name="connsiteX32" fmla="*/ 347377 w 649414"/>
                <a:gd name="connsiteY32" fmla="*/ 379381 h 462438"/>
                <a:gd name="connsiteX33" fmla="*/ 343757 w 649414"/>
                <a:gd name="connsiteY33" fmla="*/ 379857 h 462438"/>
                <a:gd name="connsiteX34" fmla="*/ 343567 w 649414"/>
                <a:gd name="connsiteY34" fmla="*/ 378142 h 462438"/>
                <a:gd name="connsiteX35" fmla="*/ 337471 w 649414"/>
                <a:gd name="connsiteY35" fmla="*/ 373475 h 462438"/>
                <a:gd name="connsiteX36" fmla="*/ 336709 w 649414"/>
                <a:gd name="connsiteY36" fmla="*/ 368141 h 462438"/>
                <a:gd name="connsiteX37" fmla="*/ 334899 w 649414"/>
                <a:gd name="connsiteY37" fmla="*/ 368332 h 462438"/>
                <a:gd name="connsiteX38" fmla="*/ 330518 w 649414"/>
                <a:gd name="connsiteY38" fmla="*/ 376238 h 462438"/>
                <a:gd name="connsiteX39" fmla="*/ 327184 w 649414"/>
                <a:gd name="connsiteY39" fmla="*/ 378428 h 462438"/>
                <a:gd name="connsiteX40" fmla="*/ 329660 w 649414"/>
                <a:gd name="connsiteY40" fmla="*/ 383572 h 462438"/>
                <a:gd name="connsiteX41" fmla="*/ 323183 w 649414"/>
                <a:gd name="connsiteY41" fmla="*/ 389858 h 462438"/>
                <a:gd name="connsiteX42" fmla="*/ 308801 w 649414"/>
                <a:gd name="connsiteY42" fmla="*/ 391763 h 462438"/>
                <a:gd name="connsiteX43" fmla="*/ 306800 w 649414"/>
                <a:gd name="connsiteY43" fmla="*/ 390239 h 462438"/>
                <a:gd name="connsiteX44" fmla="*/ 301181 w 649414"/>
                <a:gd name="connsiteY44" fmla="*/ 389191 h 462438"/>
                <a:gd name="connsiteX45" fmla="*/ 299847 w 649414"/>
                <a:gd name="connsiteY45" fmla="*/ 392906 h 462438"/>
                <a:gd name="connsiteX46" fmla="*/ 296037 w 649414"/>
                <a:gd name="connsiteY46" fmla="*/ 391668 h 462438"/>
                <a:gd name="connsiteX47" fmla="*/ 292608 w 649414"/>
                <a:gd name="connsiteY47" fmla="*/ 393954 h 462438"/>
                <a:gd name="connsiteX48" fmla="*/ 295180 w 649414"/>
                <a:gd name="connsiteY48" fmla="*/ 399002 h 462438"/>
                <a:gd name="connsiteX49" fmla="*/ 288227 w 649414"/>
                <a:gd name="connsiteY49" fmla="*/ 401764 h 462438"/>
                <a:gd name="connsiteX50" fmla="*/ 288893 w 649414"/>
                <a:gd name="connsiteY50" fmla="*/ 407098 h 462438"/>
                <a:gd name="connsiteX51" fmla="*/ 283464 w 649414"/>
                <a:gd name="connsiteY51" fmla="*/ 407765 h 462438"/>
                <a:gd name="connsiteX52" fmla="*/ 278607 w 649414"/>
                <a:gd name="connsiteY52" fmla="*/ 412147 h 462438"/>
                <a:gd name="connsiteX53" fmla="*/ 273177 w 649414"/>
                <a:gd name="connsiteY53" fmla="*/ 412813 h 462438"/>
                <a:gd name="connsiteX54" fmla="*/ 272987 w 649414"/>
                <a:gd name="connsiteY54" fmla="*/ 411004 h 462438"/>
                <a:gd name="connsiteX55" fmla="*/ 260604 w 649414"/>
                <a:gd name="connsiteY55" fmla="*/ 414433 h 462438"/>
                <a:gd name="connsiteX56" fmla="*/ 259175 w 649414"/>
                <a:gd name="connsiteY56" fmla="*/ 403765 h 462438"/>
                <a:gd name="connsiteX57" fmla="*/ 261652 w 649414"/>
                <a:gd name="connsiteY57" fmla="*/ 394430 h 462438"/>
                <a:gd name="connsiteX58" fmla="*/ 259080 w 649414"/>
                <a:gd name="connsiteY58" fmla="*/ 389287 h 462438"/>
                <a:gd name="connsiteX59" fmla="*/ 260223 w 649414"/>
                <a:gd name="connsiteY59" fmla="*/ 383667 h 462438"/>
                <a:gd name="connsiteX60" fmla="*/ 256127 w 649414"/>
                <a:gd name="connsiteY60" fmla="*/ 380619 h 462438"/>
                <a:gd name="connsiteX61" fmla="*/ 251841 w 649414"/>
                <a:gd name="connsiteY61" fmla="*/ 375761 h 462438"/>
                <a:gd name="connsiteX62" fmla="*/ 249841 w 649414"/>
                <a:gd name="connsiteY62" fmla="*/ 374237 h 462438"/>
                <a:gd name="connsiteX63" fmla="*/ 238792 w 649414"/>
                <a:gd name="connsiteY63" fmla="*/ 373856 h 462438"/>
                <a:gd name="connsiteX64" fmla="*/ 231838 w 649414"/>
                <a:gd name="connsiteY64" fmla="*/ 376523 h 462438"/>
                <a:gd name="connsiteX65" fmla="*/ 227838 w 649414"/>
                <a:gd name="connsiteY65" fmla="*/ 373475 h 462438"/>
                <a:gd name="connsiteX66" fmla="*/ 229362 w 649414"/>
                <a:gd name="connsiteY66" fmla="*/ 371475 h 462438"/>
                <a:gd name="connsiteX67" fmla="*/ 227552 w 649414"/>
                <a:gd name="connsiteY67" fmla="*/ 371665 h 462438"/>
                <a:gd name="connsiteX68" fmla="*/ 224790 w 649414"/>
                <a:gd name="connsiteY68" fmla="*/ 364807 h 462438"/>
                <a:gd name="connsiteX69" fmla="*/ 222313 w 649414"/>
                <a:gd name="connsiteY69" fmla="*/ 359664 h 462438"/>
                <a:gd name="connsiteX70" fmla="*/ 223362 w 649414"/>
                <a:gd name="connsiteY70" fmla="*/ 354139 h 462438"/>
                <a:gd name="connsiteX71" fmla="*/ 217551 w 649414"/>
                <a:gd name="connsiteY71" fmla="*/ 351282 h 462438"/>
                <a:gd name="connsiteX72" fmla="*/ 220885 w 649414"/>
                <a:gd name="connsiteY72" fmla="*/ 348996 h 462438"/>
                <a:gd name="connsiteX73" fmla="*/ 218599 w 649414"/>
                <a:gd name="connsiteY73" fmla="*/ 345662 h 462438"/>
                <a:gd name="connsiteX74" fmla="*/ 215265 w 649414"/>
                <a:gd name="connsiteY74" fmla="*/ 347948 h 462438"/>
                <a:gd name="connsiteX75" fmla="*/ 209646 w 649414"/>
                <a:gd name="connsiteY75" fmla="*/ 346900 h 462438"/>
                <a:gd name="connsiteX76" fmla="*/ 210979 w 649414"/>
                <a:gd name="connsiteY76" fmla="*/ 343090 h 462438"/>
                <a:gd name="connsiteX77" fmla="*/ 206883 w 649414"/>
                <a:gd name="connsiteY77" fmla="*/ 339947 h 462438"/>
                <a:gd name="connsiteX78" fmla="*/ 211836 w 649414"/>
                <a:gd name="connsiteY78" fmla="*/ 335661 h 462438"/>
                <a:gd name="connsiteX79" fmla="*/ 211360 w 649414"/>
                <a:gd name="connsiteY79" fmla="*/ 332137 h 462438"/>
                <a:gd name="connsiteX80" fmla="*/ 209360 w 649414"/>
                <a:gd name="connsiteY80" fmla="*/ 330613 h 462438"/>
                <a:gd name="connsiteX81" fmla="*/ 210883 w 649414"/>
                <a:gd name="connsiteY81" fmla="*/ 328517 h 462438"/>
                <a:gd name="connsiteX82" fmla="*/ 216027 w 649414"/>
                <a:gd name="connsiteY82" fmla="*/ 326041 h 462438"/>
                <a:gd name="connsiteX83" fmla="*/ 218027 w 649414"/>
                <a:gd name="connsiteY83" fmla="*/ 327660 h 462438"/>
                <a:gd name="connsiteX84" fmla="*/ 219171 w 649414"/>
                <a:gd name="connsiteY84" fmla="*/ 322040 h 462438"/>
                <a:gd name="connsiteX85" fmla="*/ 216694 w 649414"/>
                <a:gd name="connsiteY85" fmla="*/ 316992 h 462438"/>
                <a:gd name="connsiteX86" fmla="*/ 232125 w 649414"/>
                <a:gd name="connsiteY86" fmla="*/ 309467 h 462438"/>
                <a:gd name="connsiteX87" fmla="*/ 227552 w 649414"/>
                <a:gd name="connsiteY87" fmla="*/ 302800 h 462438"/>
                <a:gd name="connsiteX88" fmla="*/ 226124 w 649414"/>
                <a:gd name="connsiteY88" fmla="*/ 292132 h 462438"/>
                <a:gd name="connsiteX89" fmla="*/ 221837 w 649414"/>
                <a:gd name="connsiteY89" fmla="*/ 287274 h 462438"/>
                <a:gd name="connsiteX90" fmla="*/ 212408 w 649414"/>
                <a:gd name="connsiteY90" fmla="*/ 284893 h 462438"/>
                <a:gd name="connsiteX91" fmla="*/ 205455 w 649414"/>
                <a:gd name="connsiteY91" fmla="*/ 287560 h 462438"/>
                <a:gd name="connsiteX92" fmla="*/ 195739 w 649414"/>
                <a:gd name="connsiteY92" fmla="*/ 283464 h 462438"/>
                <a:gd name="connsiteX93" fmla="*/ 188786 w 649414"/>
                <a:gd name="connsiteY93" fmla="*/ 286131 h 462438"/>
                <a:gd name="connsiteX94" fmla="*/ 185928 w 649414"/>
                <a:gd name="connsiteY94" fmla="*/ 292037 h 462438"/>
                <a:gd name="connsiteX95" fmla="*/ 184880 w 649414"/>
                <a:gd name="connsiteY95" fmla="*/ 297561 h 462438"/>
                <a:gd name="connsiteX96" fmla="*/ 173355 w 649414"/>
                <a:gd name="connsiteY96" fmla="*/ 293656 h 462438"/>
                <a:gd name="connsiteX97" fmla="*/ 168212 w 649414"/>
                <a:gd name="connsiteY97" fmla="*/ 296132 h 462438"/>
                <a:gd name="connsiteX98" fmla="*/ 168402 w 649414"/>
                <a:gd name="connsiteY98" fmla="*/ 297942 h 462438"/>
                <a:gd name="connsiteX99" fmla="*/ 162782 w 649414"/>
                <a:gd name="connsiteY99" fmla="*/ 296894 h 462438"/>
                <a:gd name="connsiteX100" fmla="*/ 155638 w 649414"/>
                <a:gd name="connsiteY100" fmla="*/ 297847 h 462438"/>
                <a:gd name="connsiteX101" fmla="*/ 150971 w 649414"/>
                <a:gd name="connsiteY101" fmla="*/ 303847 h 462438"/>
                <a:gd name="connsiteX102" fmla="*/ 146876 w 649414"/>
                <a:gd name="connsiteY102" fmla="*/ 300799 h 462438"/>
                <a:gd name="connsiteX103" fmla="*/ 141066 w 649414"/>
                <a:gd name="connsiteY103" fmla="*/ 297942 h 462438"/>
                <a:gd name="connsiteX104" fmla="*/ 130016 w 649414"/>
                <a:gd name="connsiteY104" fmla="*/ 297561 h 462438"/>
                <a:gd name="connsiteX105" fmla="*/ 125063 w 649414"/>
                <a:gd name="connsiteY105" fmla="*/ 301847 h 462438"/>
                <a:gd name="connsiteX106" fmla="*/ 119920 w 649414"/>
                <a:gd name="connsiteY106" fmla="*/ 304324 h 462438"/>
                <a:gd name="connsiteX107" fmla="*/ 111062 w 649414"/>
                <a:gd name="connsiteY107" fmla="*/ 320040 h 462438"/>
                <a:gd name="connsiteX108" fmla="*/ 105442 w 649414"/>
                <a:gd name="connsiteY108" fmla="*/ 318992 h 462438"/>
                <a:gd name="connsiteX109" fmla="*/ 95345 w 649414"/>
                <a:gd name="connsiteY109" fmla="*/ 325755 h 462438"/>
                <a:gd name="connsiteX110" fmla="*/ 92202 w 649414"/>
                <a:gd name="connsiteY110" fmla="*/ 329755 h 462438"/>
                <a:gd name="connsiteX111" fmla="*/ 83058 w 649414"/>
                <a:gd name="connsiteY111" fmla="*/ 329184 h 462438"/>
                <a:gd name="connsiteX112" fmla="*/ 87725 w 649414"/>
                <a:gd name="connsiteY112" fmla="*/ 323088 h 462438"/>
                <a:gd name="connsiteX113" fmla="*/ 85630 w 649414"/>
                <a:gd name="connsiteY113" fmla="*/ 321564 h 462438"/>
                <a:gd name="connsiteX114" fmla="*/ 87440 w 649414"/>
                <a:gd name="connsiteY114" fmla="*/ 321373 h 462438"/>
                <a:gd name="connsiteX115" fmla="*/ 75533 w 649414"/>
                <a:gd name="connsiteY115" fmla="*/ 313849 h 462438"/>
                <a:gd name="connsiteX116" fmla="*/ 70866 w 649414"/>
                <a:gd name="connsiteY116" fmla="*/ 319945 h 462438"/>
                <a:gd name="connsiteX117" fmla="*/ 66675 w 649414"/>
                <a:gd name="connsiteY117" fmla="*/ 302323 h 462438"/>
                <a:gd name="connsiteX118" fmla="*/ 64389 w 649414"/>
                <a:gd name="connsiteY118" fmla="*/ 298990 h 462438"/>
                <a:gd name="connsiteX119" fmla="*/ 62865 w 649414"/>
                <a:gd name="connsiteY119" fmla="*/ 300990 h 462438"/>
                <a:gd name="connsiteX120" fmla="*/ 61055 w 649414"/>
                <a:gd name="connsiteY120" fmla="*/ 301276 h 462438"/>
                <a:gd name="connsiteX121" fmla="*/ 54293 w 649414"/>
                <a:gd name="connsiteY121" fmla="*/ 291274 h 462438"/>
                <a:gd name="connsiteX122" fmla="*/ 50197 w 649414"/>
                <a:gd name="connsiteY122" fmla="*/ 288227 h 462438"/>
                <a:gd name="connsiteX123" fmla="*/ 51530 w 649414"/>
                <a:gd name="connsiteY123" fmla="*/ 284416 h 462438"/>
                <a:gd name="connsiteX124" fmla="*/ 46958 w 649414"/>
                <a:gd name="connsiteY124" fmla="*/ 277749 h 462438"/>
                <a:gd name="connsiteX125" fmla="*/ 43148 w 649414"/>
                <a:gd name="connsiteY125" fmla="*/ 276415 h 462438"/>
                <a:gd name="connsiteX126" fmla="*/ 36386 w 649414"/>
                <a:gd name="connsiteY126" fmla="*/ 280988 h 462438"/>
                <a:gd name="connsiteX127" fmla="*/ 34385 w 649414"/>
                <a:gd name="connsiteY127" fmla="*/ 279368 h 462438"/>
                <a:gd name="connsiteX128" fmla="*/ 35909 w 649414"/>
                <a:gd name="connsiteY128" fmla="*/ 277368 h 462438"/>
                <a:gd name="connsiteX129" fmla="*/ 21050 w 649414"/>
                <a:gd name="connsiteY129" fmla="*/ 261271 h 462438"/>
                <a:gd name="connsiteX130" fmla="*/ 12859 w 649414"/>
                <a:gd name="connsiteY130" fmla="*/ 255079 h 462438"/>
                <a:gd name="connsiteX131" fmla="*/ 0 w 649414"/>
                <a:gd name="connsiteY131" fmla="*/ 240411 h 462438"/>
                <a:gd name="connsiteX132" fmla="*/ 2667 w 649414"/>
                <a:gd name="connsiteY132" fmla="*/ 232886 h 462438"/>
                <a:gd name="connsiteX133" fmla="*/ 13430 w 649414"/>
                <a:gd name="connsiteY133" fmla="*/ 231457 h 462438"/>
                <a:gd name="connsiteX134" fmla="*/ 19050 w 649414"/>
                <a:gd name="connsiteY134" fmla="*/ 232505 h 462438"/>
                <a:gd name="connsiteX135" fmla="*/ 27337 w 649414"/>
                <a:gd name="connsiteY135" fmla="*/ 225933 h 462438"/>
                <a:gd name="connsiteX136" fmla="*/ 30099 w 649414"/>
                <a:gd name="connsiteY136" fmla="*/ 232886 h 462438"/>
                <a:gd name="connsiteX137" fmla="*/ 36767 w 649414"/>
                <a:gd name="connsiteY137" fmla="*/ 228314 h 462438"/>
                <a:gd name="connsiteX138" fmla="*/ 36100 w 649414"/>
                <a:gd name="connsiteY138" fmla="*/ 222980 h 462438"/>
                <a:gd name="connsiteX139" fmla="*/ 39719 w 649414"/>
                <a:gd name="connsiteY139" fmla="*/ 222504 h 462438"/>
                <a:gd name="connsiteX140" fmla="*/ 52007 w 649414"/>
                <a:gd name="connsiteY140" fmla="*/ 219075 h 462438"/>
                <a:gd name="connsiteX141" fmla="*/ 65627 w 649414"/>
                <a:gd name="connsiteY141" fmla="*/ 211836 h 462438"/>
                <a:gd name="connsiteX142" fmla="*/ 72390 w 649414"/>
                <a:gd name="connsiteY142" fmla="*/ 207264 h 462438"/>
                <a:gd name="connsiteX143" fmla="*/ 72390 w 649414"/>
                <a:gd name="connsiteY143" fmla="*/ 207264 h 462438"/>
                <a:gd name="connsiteX144" fmla="*/ 72866 w 649414"/>
                <a:gd name="connsiteY144" fmla="*/ 210883 h 462438"/>
                <a:gd name="connsiteX145" fmla="*/ 84487 w 649414"/>
                <a:gd name="connsiteY145" fmla="*/ 202025 h 462438"/>
                <a:gd name="connsiteX146" fmla="*/ 89249 w 649414"/>
                <a:gd name="connsiteY146" fmla="*/ 210503 h 462438"/>
                <a:gd name="connsiteX147" fmla="*/ 91059 w 649414"/>
                <a:gd name="connsiteY147" fmla="*/ 210217 h 462438"/>
                <a:gd name="connsiteX148" fmla="*/ 85535 w 649414"/>
                <a:gd name="connsiteY148" fmla="*/ 196501 h 462438"/>
                <a:gd name="connsiteX149" fmla="*/ 84868 w 649414"/>
                <a:gd name="connsiteY149" fmla="*/ 191167 h 462438"/>
                <a:gd name="connsiteX150" fmla="*/ 84392 w 649414"/>
                <a:gd name="connsiteY150" fmla="*/ 187547 h 462438"/>
                <a:gd name="connsiteX151" fmla="*/ 83249 w 649414"/>
                <a:gd name="connsiteY151" fmla="*/ 178689 h 462438"/>
                <a:gd name="connsiteX152" fmla="*/ 78677 w 649414"/>
                <a:gd name="connsiteY152" fmla="*/ 172021 h 462438"/>
                <a:gd name="connsiteX153" fmla="*/ 81820 w 649414"/>
                <a:gd name="connsiteY153" fmla="*/ 167926 h 462438"/>
                <a:gd name="connsiteX154" fmla="*/ 79534 w 649414"/>
                <a:gd name="connsiteY154" fmla="*/ 164687 h 462438"/>
                <a:gd name="connsiteX155" fmla="*/ 76200 w 649414"/>
                <a:gd name="connsiteY155" fmla="*/ 166878 h 462438"/>
                <a:gd name="connsiteX156" fmla="*/ 67342 w 649414"/>
                <a:gd name="connsiteY156" fmla="*/ 155353 h 462438"/>
                <a:gd name="connsiteX157" fmla="*/ 69152 w 649414"/>
                <a:gd name="connsiteY157" fmla="*/ 155162 h 462438"/>
                <a:gd name="connsiteX158" fmla="*/ 68961 w 649414"/>
                <a:gd name="connsiteY158" fmla="*/ 153352 h 462438"/>
                <a:gd name="connsiteX159" fmla="*/ 62770 w 649414"/>
                <a:gd name="connsiteY159" fmla="*/ 148780 h 462438"/>
                <a:gd name="connsiteX160" fmla="*/ 69247 w 649414"/>
                <a:gd name="connsiteY160" fmla="*/ 142494 h 462438"/>
                <a:gd name="connsiteX161" fmla="*/ 68580 w 649414"/>
                <a:gd name="connsiteY161" fmla="*/ 137065 h 462438"/>
                <a:gd name="connsiteX162" fmla="*/ 85154 w 649414"/>
                <a:gd name="connsiteY162" fmla="*/ 124015 h 462438"/>
                <a:gd name="connsiteX163" fmla="*/ 87440 w 649414"/>
                <a:gd name="connsiteY163" fmla="*/ 127349 h 462438"/>
                <a:gd name="connsiteX164" fmla="*/ 93441 w 649414"/>
                <a:gd name="connsiteY164" fmla="*/ 132017 h 462438"/>
                <a:gd name="connsiteX165" fmla="*/ 98870 w 649414"/>
                <a:gd name="connsiteY165" fmla="*/ 131254 h 462438"/>
                <a:gd name="connsiteX166" fmla="*/ 107156 w 649414"/>
                <a:gd name="connsiteY166" fmla="*/ 124777 h 462438"/>
                <a:gd name="connsiteX167" fmla="*/ 114872 w 649414"/>
                <a:gd name="connsiteY167" fmla="*/ 141827 h 462438"/>
                <a:gd name="connsiteX168" fmla="*/ 121349 w 649414"/>
                <a:gd name="connsiteY168" fmla="*/ 135541 h 462438"/>
                <a:gd name="connsiteX169" fmla="*/ 129731 w 649414"/>
                <a:gd name="connsiteY169" fmla="*/ 143542 h 462438"/>
                <a:gd name="connsiteX170" fmla="*/ 139541 w 649414"/>
                <a:gd name="connsiteY170" fmla="*/ 134969 h 462438"/>
                <a:gd name="connsiteX171" fmla="*/ 137065 w 649414"/>
                <a:gd name="connsiteY171" fmla="*/ 129826 h 462438"/>
                <a:gd name="connsiteX172" fmla="*/ 141732 w 649414"/>
                <a:gd name="connsiteY172" fmla="*/ 123825 h 462438"/>
                <a:gd name="connsiteX173" fmla="*/ 142875 w 649414"/>
                <a:gd name="connsiteY173" fmla="*/ 118205 h 462438"/>
                <a:gd name="connsiteX174" fmla="*/ 147162 w 649414"/>
                <a:gd name="connsiteY174" fmla="*/ 123063 h 462438"/>
                <a:gd name="connsiteX175" fmla="*/ 153257 w 649414"/>
                <a:gd name="connsiteY175" fmla="*/ 127730 h 462438"/>
                <a:gd name="connsiteX176" fmla="*/ 156020 w 649414"/>
                <a:gd name="connsiteY176" fmla="*/ 134588 h 462438"/>
                <a:gd name="connsiteX177" fmla="*/ 161354 w 649414"/>
                <a:gd name="connsiteY177" fmla="*/ 133826 h 462438"/>
                <a:gd name="connsiteX178" fmla="*/ 166306 w 649414"/>
                <a:gd name="connsiteY178" fmla="*/ 129635 h 462438"/>
                <a:gd name="connsiteX179" fmla="*/ 176784 w 649414"/>
                <a:gd name="connsiteY179" fmla="*/ 126397 h 462438"/>
                <a:gd name="connsiteX180" fmla="*/ 179927 w 649414"/>
                <a:gd name="connsiteY180" fmla="*/ 122396 h 462438"/>
                <a:gd name="connsiteX181" fmla="*/ 175831 w 649414"/>
                <a:gd name="connsiteY181" fmla="*/ 119253 h 462438"/>
                <a:gd name="connsiteX182" fmla="*/ 172307 w 649414"/>
                <a:gd name="connsiteY182" fmla="*/ 119729 h 462438"/>
                <a:gd name="connsiteX183" fmla="*/ 171546 w 649414"/>
                <a:gd name="connsiteY183" fmla="*/ 114395 h 462438"/>
                <a:gd name="connsiteX184" fmla="*/ 176498 w 649414"/>
                <a:gd name="connsiteY184" fmla="*/ 110109 h 462438"/>
                <a:gd name="connsiteX185" fmla="*/ 187452 w 649414"/>
                <a:gd name="connsiteY185" fmla="*/ 110490 h 462438"/>
                <a:gd name="connsiteX186" fmla="*/ 188786 w 649414"/>
                <a:gd name="connsiteY186" fmla="*/ 106680 h 462438"/>
                <a:gd name="connsiteX187" fmla="*/ 186119 w 649414"/>
                <a:gd name="connsiteY187" fmla="*/ 99822 h 462438"/>
                <a:gd name="connsiteX188" fmla="*/ 190976 w 649414"/>
                <a:gd name="connsiteY188" fmla="*/ 95536 h 462438"/>
                <a:gd name="connsiteX189" fmla="*/ 194977 w 649414"/>
                <a:gd name="connsiteY189" fmla="*/ 84106 h 462438"/>
                <a:gd name="connsiteX190" fmla="*/ 203645 w 649414"/>
                <a:gd name="connsiteY190" fmla="*/ 66580 h 462438"/>
                <a:gd name="connsiteX191" fmla="*/ 202978 w 649414"/>
                <a:gd name="connsiteY191" fmla="*/ 61341 h 462438"/>
                <a:gd name="connsiteX192" fmla="*/ 209455 w 649414"/>
                <a:gd name="connsiteY192" fmla="*/ 55054 h 462438"/>
                <a:gd name="connsiteX193" fmla="*/ 212788 w 649414"/>
                <a:gd name="connsiteY193" fmla="*/ 52768 h 462438"/>
                <a:gd name="connsiteX194" fmla="*/ 212503 w 649414"/>
                <a:gd name="connsiteY194" fmla="*/ 50959 h 462438"/>
                <a:gd name="connsiteX195" fmla="*/ 210503 w 649414"/>
                <a:gd name="connsiteY195" fmla="*/ 49435 h 462438"/>
                <a:gd name="connsiteX196" fmla="*/ 200406 w 649414"/>
                <a:gd name="connsiteY196" fmla="*/ 56197 h 462438"/>
                <a:gd name="connsiteX197" fmla="*/ 191167 w 649414"/>
                <a:gd name="connsiteY197" fmla="*/ 55626 h 462438"/>
                <a:gd name="connsiteX198" fmla="*/ 186405 w 649414"/>
                <a:gd name="connsiteY198" fmla="*/ 47149 h 462438"/>
                <a:gd name="connsiteX199" fmla="*/ 186214 w 649414"/>
                <a:gd name="connsiteY199" fmla="*/ 45339 h 462438"/>
                <a:gd name="connsiteX200" fmla="*/ 191167 w 649414"/>
                <a:gd name="connsiteY200" fmla="*/ 41148 h 462438"/>
                <a:gd name="connsiteX201" fmla="*/ 204978 w 649414"/>
                <a:gd name="connsiteY201" fmla="*/ 35623 h 462438"/>
                <a:gd name="connsiteX202" fmla="*/ 211550 w 649414"/>
                <a:gd name="connsiteY202" fmla="*/ 29337 h 462438"/>
                <a:gd name="connsiteX203" fmla="*/ 220980 w 649414"/>
                <a:gd name="connsiteY203" fmla="*/ 31718 h 462438"/>
                <a:gd name="connsiteX204" fmla="*/ 228124 w 649414"/>
                <a:gd name="connsiteY204" fmla="*/ 30766 h 462438"/>
                <a:gd name="connsiteX205" fmla="*/ 237839 w 649414"/>
                <a:gd name="connsiteY205" fmla="*/ 34957 h 462438"/>
                <a:gd name="connsiteX206" fmla="*/ 242983 w 649414"/>
                <a:gd name="connsiteY206" fmla="*/ 32385 h 462438"/>
                <a:gd name="connsiteX207" fmla="*/ 246126 w 649414"/>
                <a:gd name="connsiteY207" fmla="*/ 28384 h 462438"/>
                <a:gd name="connsiteX208" fmla="*/ 247364 w 649414"/>
                <a:gd name="connsiteY208" fmla="*/ 24575 h 462438"/>
                <a:gd name="connsiteX209" fmla="*/ 250984 w 649414"/>
                <a:gd name="connsiteY209" fmla="*/ 24098 h 462438"/>
                <a:gd name="connsiteX210" fmla="*/ 255746 w 649414"/>
                <a:gd name="connsiteY210" fmla="*/ 32575 h 462438"/>
                <a:gd name="connsiteX211" fmla="*/ 259366 w 649414"/>
                <a:gd name="connsiteY211" fmla="*/ 32099 h 462438"/>
                <a:gd name="connsiteX212" fmla="*/ 259842 w 649414"/>
                <a:gd name="connsiteY212" fmla="*/ 35623 h 462438"/>
                <a:gd name="connsiteX213" fmla="*/ 265271 w 649414"/>
                <a:gd name="connsiteY213" fmla="*/ 34957 h 462438"/>
                <a:gd name="connsiteX214" fmla="*/ 268605 w 649414"/>
                <a:gd name="connsiteY214" fmla="*/ 32671 h 462438"/>
                <a:gd name="connsiteX215" fmla="*/ 295942 w 649414"/>
                <a:gd name="connsiteY215" fmla="*/ 18193 h 462438"/>
                <a:gd name="connsiteX216" fmla="*/ 298990 w 649414"/>
                <a:gd name="connsiteY216" fmla="*/ 14097 h 462438"/>
                <a:gd name="connsiteX217" fmla="*/ 301466 w 649414"/>
                <a:gd name="connsiteY217" fmla="*/ 4763 h 462438"/>
                <a:gd name="connsiteX218" fmla="*/ 304800 w 649414"/>
                <a:gd name="connsiteY218" fmla="*/ 2476 h 462438"/>
                <a:gd name="connsiteX219" fmla="*/ 309944 w 649414"/>
                <a:gd name="connsiteY219" fmla="*/ 0 h 462438"/>
                <a:gd name="connsiteX220" fmla="*/ 316325 w 649414"/>
                <a:gd name="connsiteY220" fmla="*/ 6382 h 462438"/>
                <a:gd name="connsiteX221" fmla="*/ 327279 w 649414"/>
                <a:gd name="connsiteY221" fmla="*/ 6763 h 462438"/>
                <a:gd name="connsiteX222" fmla="*/ 331566 w 649414"/>
                <a:gd name="connsiteY222" fmla="*/ 11621 h 462438"/>
                <a:gd name="connsiteX223" fmla="*/ 347758 w 649414"/>
                <a:gd name="connsiteY223" fmla="*/ 9525 h 462438"/>
                <a:gd name="connsiteX224" fmla="*/ 354711 w 649414"/>
                <a:gd name="connsiteY224" fmla="*/ 6763 h 462438"/>
                <a:gd name="connsiteX225" fmla="*/ 355854 w 649414"/>
                <a:gd name="connsiteY225" fmla="*/ 15621 h 462438"/>
                <a:gd name="connsiteX226" fmla="*/ 365379 w 649414"/>
                <a:gd name="connsiteY226" fmla="*/ 18002 h 462438"/>
                <a:gd name="connsiteX227" fmla="*/ 376238 w 649414"/>
                <a:gd name="connsiteY227" fmla="*/ 31147 h 462438"/>
                <a:gd name="connsiteX228" fmla="*/ 383191 w 649414"/>
                <a:gd name="connsiteY228" fmla="*/ 28384 h 462438"/>
                <a:gd name="connsiteX229" fmla="*/ 384810 w 649414"/>
                <a:gd name="connsiteY229" fmla="*/ 40862 h 462438"/>
                <a:gd name="connsiteX230" fmla="*/ 388906 w 649414"/>
                <a:gd name="connsiteY230" fmla="*/ 43910 h 462438"/>
                <a:gd name="connsiteX231" fmla="*/ 394240 w 649414"/>
                <a:gd name="connsiteY231" fmla="*/ 43243 h 462438"/>
                <a:gd name="connsiteX232" fmla="*/ 410147 w 649414"/>
                <a:gd name="connsiteY232" fmla="*/ 39338 h 462438"/>
                <a:gd name="connsiteX233" fmla="*/ 412433 w 649414"/>
                <a:gd name="connsiteY233" fmla="*/ 42577 h 462438"/>
                <a:gd name="connsiteX234" fmla="*/ 411385 w 649414"/>
                <a:gd name="connsiteY234" fmla="*/ 48196 h 462438"/>
                <a:gd name="connsiteX235" fmla="*/ 417005 w 649414"/>
                <a:gd name="connsiteY235" fmla="*/ 49244 h 462438"/>
                <a:gd name="connsiteX236" fmla="*/ 435483 w 649414"/>
                <a:gd name="connsiteY236" fmla="*/ 50482 h 462438"/>
                <a:gd name="connsiteX237" fmla="*/ 435674 w 649414"/>
                <a:gd name="connsiteY237" fmla="*/ 52292 h 462438"/>
                <a:gd name="connsiteX238" fmla="*/ 428815 w 649414"/>
                <a:gd name="connsiteY238" fmla="*/ 69532 h 462438"/>
                <a:gd name="connsiteX239" fmla="*/ 427958 w 649414"/>
                <a:gd name="connsiteY239" fmla="*/ 76867 h 462438"/>
                <a:gd name="connsiteX240" fmla="*/ 435864 w 649414"/>
                <a:gd name="connsiteY240" fmla="*/ 81248 h 462438"/>
                <a:gd name="connsiteX241" fmla="*/ 447389 w 649414"/>
                <a:gd name="connsiteY241" fmla="*/ 99631 h 462438"/>
                <a:gd name="connsiteX242" fmla="*/ 444341 w 649414"/>
                <a:gd name="connsiteY242" fmla="*/ 103727 h 462438"/>
                <a:gd name="connsiteX243" fmla="*/ 446818 w 649414"/>
                <a:gd name="connsiteY243" fmla="*/ 108775 h 462438"/>
                <a:gd name="connsiteX244" fmla="*/ 452628 w 649414"/>
                <a:gd name="connsiteY244" fmla="*/ 111633 h 462438"/>
                <a:gd name="connsiteX245" fmla="*/ 457200 w 649414"/>
                <a:gd name="connsiteY245" fmla="*/ 118300 h 462438"/>
                <a:gd name="connsiteX246" fmla="*/ 476440 w 649414"/>
                <a:gd name="connsiteY246" fmla="*/ 112109 h 462438"/>
                <a:gd name="connsiteX247" fmla="*/ 481965 w 649414"/>
                <a:gd name="connsiteY247" fmla="*/ 125921 h 462438"/>
                <a:gd name="connsiteX248" fmla="*/ 477107 w 649414"/>
                <a:gd name="connsiteY248" fmla="*/ 130207 h 462438"/>
                <a:gd name="connsiteX249" fmla="*/ 482632 w 649414"/>
                <a:gd name="connsiteY249" fmla="*/ 131254 h 462438"/>
                <a:gd name="connsiteX250" fmla="*/ 479775 w 649414"/>
                <a:gd name="connsiteY250" fmla="*/ 137065 h 462438"/>
                <a:gd name="connsiteX251" fmla="*/ 474155 w 649414"/>
                <a:gd name="connsiteY251" fmla="*/ 136017 h 462438"/>
                <a:gd name="connsiteX252" fmla="*/ 474631 w 649414"/>
                <a:gd name="connsiteY252" fmla="*/ 139541 h 462438"/>
                <a:gd name="connsiteX253" fmla="*/ 478250 w 649414"/>
                <a:gd name="connsiteY253" fmla="*/ 139065 h 462438"/>
                <a:gd name="connsiteX254" fmla="*/ 478727 w 649414"/>
                <a:gd name="connsiteY254" fmla="*/ 142684 h 462438"/>
                <a:gd name="connsiteX255" fmla="*/ 475107 w 649414"/>
                <a:gd name="connsiteY255" fmla="*/ 143161 h 462438"/>
                <a:gd name="connsiteX256" fmla="*/ 468630 w 649414"/>
                <a:gd name="connsiteY256" fmla="*/ 149447 h 462438"/>
                <a:gd name="connsiteX257" fmla="*/ 468821 w 649414"/>
                <a:gd name="connsiteY257" fmla="*/ 151257 h 462438"/>
                <a:gd name="connsiteX258" fmla="*/ 473678 w 649414"/>
                <a:gd name="connsiteY258" fmla="*/ 159639 h 462438"/>
                <a:gd name="connsiteX259" fmla="*/ 472345 w 649414"/>
                <a:gd name="connsiteY259" fmla="*/ 163449 h 462438"/>
                <a:gd name="connsiteX260" fmla="*/ 475297 w 649414"/>
                <a:gd name="connsiteY260" fmla="*/ 172117 h 462438"/>
                <a:gd name="connsiteX261" fmla="*/ 478917 w 649414"/>
                <a:gd name="connsiteY261" fmla="*/ 171640 h 462438"/>
                <a:gd name="connsiteX262" fmla="*/ 482918 w 649414"/>
                <a:gd name="connsiteY262" fmla="*/ 174688 h 462438"/>
                <a:gd name="connsiteX263" fmla="*/ 488537 w 649414"/>
                <a:gd name="connsiteY263" fmla="*/ 175831 h 462438"/>
                <a:gd name="connsiteX264" fmla="*/ 494062 w 649414"/>
                <a:gd name="connsiteY264" fmla="*/ 189547 h 462438"/>
                <a:gd name="connsiteX265" fmla="*/ 502825 w 649414"/>
                <a:gd name="connsiteY265" fmla="*/ 186595 h 462438"/>
                <a:gd name="connsiteX266" fmla="*/ 514064 w 649414"/>
                <a:gd name="connsiteY266" fmla="*/ 188690 h 462438"/>
                <a:gd name="connsiteX267" fmla="*/ 514731 w 649414"/>
                <a:gd name="connsiteY267" fmla="*/ 194120 h 462438"/>
                <a:gd name="connsiteX268" fmla="*/ 517779 w 649414"/>
                <a:gd name="connsiteY268" fmla="*/ 202787 h 462438"/>
                <a:gd name="connsiteX269" fmla="*/ 521780 w 649414"/>
                <a:gd name="connsiteY269" fmla="*/ 205835 h 462438"/>
                <a:gd name="connsiteX270" fmla="*/ 522732 w 649414"/>
                <a:gd name="connsiteY270" fmla="*/ 212979 h 462438"/>
                <a:gd name="connsiteX271" fmla="*/ 529495 w 649414"/>
                <a:gd name="connsiteY271" fmla="*/ 222980 h 462438"/>
                <a:gd name="connsiteX272" fmla="*/ 535400 w 649414"/>
                <a:gd name="connsiteY272" fmla="*/ 225838 h 462438"/>
                <a:gd name="connsiteX273" fmla="*/ 534067 w 649414"/>
                <a:gd name="connsiteY273" fmla="*/ 229648 h 462438"/>
                <a:gd name="connsiteX274" fmla="*/ 536638 w 649414"/>
                <a:gd name="connsiteY274" fmla="*/ 234696 h 462438"/>
                <a:gd name="connsiteX275" fmla="*/ 540163 w 649414"/>
                <a:gd name="connsiteY275" fmla="*/ 234220 h 462438"/>
                <a:gd name="connsiteX276" fmla="*/ 544258 w 649414"/>
                <a:gd name="connsiteY276" fmla="*/ 237363 h 462438"/>
                <a:gd name="connsiteX277" fmla="*/ 545687 w 649414"/>
                <a:gd name="connsiteY277" fmla="*/ 248031 h 462438"/>
                <a:gd name="connsiteX278" fmla="*/ 553783 w 649414"/>
                <a:gd name="connsiteY278" fmla="*/ 254222 h 462438"/>
                <a:gd name="connsiteX279" fmla="*/ 559118 w 649414"/>
                <a:gd name="connsiteY279" fmla="*/ 253460 h 462438"/>
                <a:gd name="connsiteX280" fmla="*/ 558641 w 649414"/>
                <a:gd name="connsiteY280" fmla="*/ 249936 h 462438"/>
                <a:gd name="connsiteX281" fmla="*/ 579501 w 649414"/>
                <a:gd name="connsiteY281" fmla="*/ 241745 h 462438"/>
                <a:gd name="connsiteX282" fmla="*/ 581787 w 649414"/>
                <a:gd name="connsiteY282" fmla="*/ 245078 h 462438"/>
                <a:gd name="connsiteX283" fmla="*/ 586549 w 649414"/>
                <a:gd name="connsiteY283" fmla="*/ 253460 h 462438"/>
                <a:gd name="connsiteX284" fmla="*/ 596932 w 649414"/>
                <a:gd name="connsiteY284" fmla="*/ 262985 h 462438"/>
                <a:gd name="connsiteX285" fmla="*/ 601504 w 649414"/>
                <a:gd name="connsiteY285" fmla="*/ 269653 h 462438"/>
                <a:gd name="connsiteX286" fmla="*/ 605314 w 649414"/>
                <a:gd name="connsiteY286" fmla="*/ 270986 h 462438"/>
                <a:gd name="connsiteX287" fmla="*/ 609410 w 649414"/>
                <a:gd name="connsiteY287" fmla="*/ 274034 h 462438"/>
                <a:gd name="connsiteX288" fmla="*/ 615030 w 649414"/>
                <a:gd name="connsiteY288" fmla="*/ 275082 h 462438"/>
                <a:gd name="connsiteX289" fmla="*/ 611696 w 649414"/>
                <a:gd name="connsiteY289" fmla="*/ 277368 h 462438"/>
                <a:gd name="connsiteX290" fmla="*/ 619125 w 649414"/>
                <a:gd name="connsiteY290" fmla="*/ 278225 h 462438"/>
                <a:gd name="connsiteX291" fmla="*/ 621125 w 649414"/>
                <a:gd name="connsiteY291" fmla="*/ 279749 h 462438"/>
                <a:gd name="connsiteX292" fmla="*/ 623888 w 649414"/>
                <a:gd name="connsiteY292" fmla="*/ 286607 h 462438"/>
                <a:gd name="connsiteX293" fmla="*/ 625602 w 649414"/>
                <a:gd name="connsiteY293" fmla="*/ 286417 h 462438"/>
                <a:gd name="connsiteX294" fmla="*/ 637127 w 649414"/>
                <a:gd name="connsiteY294" fmla="*/ 290322 h 462438"/>
                <a:gd name="connsiteX295" fmla="*/ 637889 w 649414"/>
                <a:gd name="connsiteY295" fmla="*/ 295656 h 462438"/>
                <a:gd name="connsiteX296" fmla="*/ 647986 w 649414"/>
                <a:gd name="connsiteY296" fmla="*/ 303371 h 462438"/>
                <a:gd name="connsiteX297" fmla="*/ 649224 w 649414"/>
                <a:gd name="connsiteY297" fmla="*/ 312325 h 462438"/>
                <a:gd name="connsiteX298" fmla="*/ 649415 w 649414"/>
                <a:gd name="connsiteY298" fmla="*/ 314039 h 462438"/>
                <a:gd name="connsiteX299" fmla="*/ 647129 w 649414"/>
                <a:gd name="connsiteY299" fmla="*/ 310801 h 462438"/>
                <a:gd name="connsiteX300" fmla="*/ 643605 w 649414"/>
                <a:gd name="connsiteY300" fmla="*/ 311182 h 462438"/>
                <a:gd name="connsiteX301" fmla="*/ 641128 w 649414"/>
                <a:gd name="connsiteY301" fmla="*/ 320612 h 462438"/>
                <a:gd name="connsiteX302" fmla="*/ 646938 w 649414"/>
                <a:gd name="connsiteY302" fmla="*/ 350615 h 462438"/>
                <a:gd name="connsiteX303" fmla="*/ 637604 w 649414"/>
                <a:gd name="connsiteY303" fmla="*/ 362807 h 462438"/>
                <a:gd name="connsiteX304" fmla="*/ 629603 w 649414"/>
                <a:gd name="connsiteY304" fmla="*/ 385572 h 462438"/>
                <a:gd name="connsiteX305" fmla="*/ 628269 w 649414"/>
                <a:gd name="connsiteY305" fmla="*/ 389382 h 462438"/>
                <a:gd name="connsiteX306" fmla="*/ 630841 w 649414"/>
                <a:gd name="connsiteY306" fmla="*/ 394525 h 462438"/>
                <a:gd name="connsiteX307" fmla="*/ 619221 w 649414"/>
                <a:gd name="connsiteY307" fmla="*/ 403288 h 462438"/>
                <a:gd name="connsiteX308" fmla="*/ 618554 w 649414"/>
                <a:gd name="connsiteY308" fmla="*/ 412432 h 462438"/>
                <a:gd name="connsiteX309" fmla="*/ 610267 w 649414"/>
                <a:gd name="connsiteY309" fmla="*/ 419005 h 462438"/>
                <a:gd name="connsiteX310" fmla="*/ 605885 w 649414"/>
                <a:gd name="connsiteY310" fmla="*/ 426815 h 462438"/>
                <a:gd name="connsiteX311" fmla="*/ 583883 w 649414"/>
                <a:gd name="connsiteY311" fmla="*/ 440627 h 462438"/>
                <a:gd name="connsiteX312" fmla="*/ 574738 w 649414"/>
                <a:gd name="connsiteY312" fmla="*/ 439960 h 462438"/>
                <a:gd name="connsiteX313" fmla="*/ 570262 w 649414"/>
                <a:gd name="connsiteY313" fmla="*/ 447865 h 462438"/>
                <a:gd name="connsiteX314" fmla="*/ 566928 w 649414"/>
                <a:gd name="connsiteY314" fmla="*/ 450056 h 462438"/>
                <a:gd name="connsiteX315" fmla="*/ 552069 w 649414"/>
                <a:gd name="connsiteY315" fmla="*/ 448437 h 462438"/>
                <a:gd name="connsiteX316" fmla="*/ 540068 w 649414"/>
                <a:gd name="connsiteY316" fmla="*/ 440912 h 462438"/>
                <a:gd name="connsiteX317" fmla="*/ 532924 w 649414"/>
                <a:gd name="connsiteY317" fmla="*/ 441865 h 462438"/>
                <a:gd name="connsiteX318" fmla="*/ 530066 w 649414"/>
                <a:gd name="connsiteY318" fmla="*/ 447675 h 462438"/>
                <a:gd name="connsiteX319" fmla="*/ 524637 w 649414"/>
                <a:gd name="connsiteY319" fmla="*/ 448437 h 462438"/>
                <a:gd name="connsiteX320" fmla="*/ 500824 w 649414"/>
                <a:gd name="connsiteY320" fmla="*/ 447961 h 462438"/>
                <a:gd name="connsiteX321" fmla="*/ 497491 w 649414"/>
                <a:gd name="connsiteY321" fmla="*/ 450247 h 462438"/>
                <a:gd name="connsiteX322" fmla="*/ 484918 w 649414"/>
                <a:gd name="connsiteY322" fmla="*/ 451866 h 462438"/>
                <a:gd name="connsiteX323" fmla="*/ 476346 w 649414"/>
                <a:gd name="connsiteY323" fmla="*/ 456629 h 462438"/>
                <a:gd name="connsiteX324" fmla="*/ 473488 w 649414"/>
                <a:gd name="connsiteY324" fmla="*/ 462439 h 46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649414" h="462438">
                  <a:moveTo>
                    <a:pt x="473488" y="462439"/>
                  </a:moveTo>
                  <a:lnTo>
                    <a:pt x="465868" y="459867"/>
                  </a:lnTo>
                  <a:lnTo>
                    <a:pt x="464916" y="452723"/>
                  </a:lnTo>
                  <a:lnTo>
                    <a:pt x="453199" y="447008"/>
                  </a:lnTo>
                  <a:lnTo>
                    <a:pt x="442531" y="435673"/>
                  </a:lnTo>
                  <a:lnTo>
                    <a:pt x="445199" y="428149"/>
                  </a:lnTo>
                  <a:lnTo>
                    <a:pt x="443580" y="415671"/>
                  </a:lnTo>
                  <a:lnTo>
                    <a:pt x="445961" y="406241"/>
                  </a:lnTo>
                  <a:lnTo>
                    <a:pt x="438340" y="403670"/>
                  </a:lnTo>
                  <a:lnTo>
                    <a:pt x="425768" y="405289"/>
                  </a:lnTo>
                  <a:lnTo>
                    <a:pt x="420339" y="406051"/>
                  </a:lnTo>
                  <a:lnTo>
                    <a:pt x="420339" y="406051"/>
                  </a:lnTo>
                  <a:lnTo>
                    <a:pt x="417195" y="410051"/>
                  </a:lnTo>
                  <a:lnTo>
                    <a:pt x="410242" y="412813"/>
                  </a:lnTo>
                  <a:lnTo>
                    <a:pt x="406718" y="413290"/>
                  </a:lnTo>
                  <a:lnTo>
                    <a:pt x="406241" y="409670"/>
                  </a:lnTo>
                  <a:lnTo>
                    <a:pt x="401098" y="412242"/>
                  </a:lnTo>
                  <a:lnTo>
                    <a:pt x="394906" y="407575"/>
                  </a:lnTo>
                  <a:lnTo>
                    <a:pt x="394240" y="402241"/>
                  </a:lnTo>
                  <a:lnTo>
                    <a:pt x="386620" y="399669"/>
                  </a:lnTo>
                  <a:lnTo>
                    <a:pt x="382810" y="398336"/>
                  </a:lnTo>
                  <a:lnTo>
                    <a:pt x="379381" y="400526"/>
                  </a:lnTo>
                  <a:lnTo>
                    <a:pt x="371951" y="399764"/>
                  </a:lnTo>
                  <a:lnTo>
                    <a:pt x="373094" y="394145"/>
                  </a:lnTo>
                  <a:lnTo>
                    <a:pt x="367189" y="391287"/>
                  </a:lnTo>
                  <a:lnTo>
                    <a:pt x="368046" y="383953"/>
                  </a:lnTo>
                  <a:lnTo>
                    <a:pt x="364046" y="380809"/>
                  </a:lnTo>
                  <a:lnTo>
                    <a:pt x="359093" y="385096"/>
                  </a:lnTo>
                  <a:lnTo>
                    <a:pt x="354616" y="378428"/>
                  </a:lnTo>
                  <a:lnTo>
                    <a:pt x="346710" y="374047"/>
                  </a:lnTo>
                  <a:lnTo>
                    <a:pt x="349187" y="379190"/>
                  </a:lnTo>
                  <a:lnTo>
                    <a:pt x="347567" y="381190"/>
                  </a:lnTo>
                  <a:lnTo>
                    <a:pt x="347377" y="379381"/>
                  </a:lnTo>
                  <a:lnTo>
                    <a:pt x="343757" y="379857"/>
                  </a:lnTo>
                  <a:lnTo>
                    <a:pt x="343567" y="378142"/>
                  </a:lnTo>
                  <a:lnTo>
                    <a:pt x="337471" y="373475"/>
                  </a:lnTo>
                  <a:lnTo>
                    <a:pt x="336709" y="368141"/>
                  </a:lnTo>
                  <a:lnTo>
                    <a:pt x="334899" y="368332"/>
                  </a:lnTo>
                  <a:lnTo>
                    <a:pt x="330518" y="376238"/>
                  </a:lnTo>
                  <a:lnTo>
                    <a:pt x="327184" y="378428"/>
                  </a:lnTo>
                  <a:lnTo>
                    <a:pt x="329660" y="383572"/>
                  </a:lnTo>
                  <a:lnTo>
                    <a:pt x="323183" y="389858"/>
                  </a:lnTo>
                  <a:lnTo>
                    <a:pt x="308801" y="391763"/>
                  </a:lnTo>
                  <a:lnTo>
                    <a:pt x="306800" y="390239"/>
                  </a:lnTo>
                  <a:lnTo>
                    <a:pt x="301181" y="389191"/>
                  </a:lnTo>
                  <a:lnTo>
                    <a:pt x="299847" y="392906"/>
                  </a:lnTo>
                  <a:lnTo>
                    <a:pt x="296037" y="391668"/>
                  </a:lnTo>
                  <a:lnTo>
                    <a:pt x="292608" y="393954"/>
                  </a:lnTo>
                  <a:lnTo>
                    <a:pt x="295180" y="399002"/>
                  </a:lnTo>
                  <a:lnTo>
                    <a:pt x="288227" y="401764"/>
                  </a:lnTo>
                  <a:lnTo>
                    <a:pt x="288893" y="407098"/>
                  </a:lnTo>
                  <a:lnTo>
                    <a:pt x="283464" y="407765"/>
                  </a:lnTo>
                  <a:lnTo>
                    <a:pt x="278607" y="412147"/>
                  </a:lnTo>
                  <a:lnTo>
                    <a:pt x="273177" y="412813"/>
                  </a:lnTo>
                  <a:lnTo>
                    <a:pt x="272987" y="411004"/>
                  </a:lnTo>
                  <a:lnTo>
                    <a:pt x="260604" y="414433"/>
                  </a:lnTo>
                  <a:lnTo>
                    <a:pt x="259175" y="403765"/>
                  </a:lnTo>
                  <a:lnTo>
                    <a:pt x="261652" y="394430"/>
                  </a:lnTo>
                  <a:lnTo>
                    <a:pt x="259080" y="389287"/>
                  </a:lnTo>
                  <a:lnTo>
                    <a:pt x="260223" y="383667"/>
                  </a:lnTo>
                  <a:lnTo>
                    <a:pt x="256127" y="380619"/>
                  </a:lnTo>
                  <a:lnTo>
                    <a:pt x="251841" y="375761"/>
                  </a:lnTo>
                  <a:lnTo>
                    <a:pt x="249841" y="374237"/>
                  </a:lnTo>
                  <a:lnTo>
                    <a:pt x="238792" y="373856"/>
                  </a:lnTo>
                  <a:lnTo>
                    <a:pt x="231838" y="376523"/>
                  </a:lnTo>
                  <a:lnTo>
                    <a:pt x="227838" y="373475"/>
                  </a:lnTo>
                  <a:lnTo>
                    <a:pt x="229362" y="371475"/>
                  </a:lnTo>
                  <a:lnTo>
                    <a:pt x="227552" y="371665"/>
                  </a:lnTo>
                  <a:lnTo>
                    <a:pt x="224790" y="364807"/>
                  </a:lnTo>
                  <a:lnTo>
                    <a:pt x="222313" y="359664"/>
                  </a:lnTo>
                  <a:lnTo>
                    <a:pt x="223362" y="354139"/>
                  </a:lnTo>
                  <a:lnTo>
                    <a:pt x="217551" y="351282"/>
                  </a:lnTo>
                  <a:lnTo>
                    <a:pt x="220885" y="348996"/>
                  </a:lnTo>
                  <a:lnTo>
                    <a:pt x="218599" y="345662"/>
                  </a:lnTo>
                  <a:lnTo>
                    <a:pt x="215265" y="347948"/>
                  </a:lnTo>
                  <a:lnTo>
                    <a:pt x="209646" y="346900"/>
                  </a:lnTo>
                  <a:lnTo>
                    <a:pt x="210979" y="343090"/>
                  </a:lnTo>
                  <a:lnTo>
                    <a:pt x="206883" y="339947"/>
                  </a:lnTo>
                  <a:lnTo>
                    <a:pt x="211836" y="335661"/>
                  </a:lnTo>
                  <a:lnTo>
                    <a:pt x="211360" y="332137"/>
                  </a:lnTo>
                  <a:lnTo>
                    <a:pt x="209360" y="330613"/>
                  </a:lnTo>
                  <a:lnTo>
                    <a:pt x="210883" y="328517"/>
                  </a:lnTo>
                  <a:lnTo>
                    <a:pt x="216027" y="326041"/>
                  </a:lnTo>
                  <a:lnTo>
                    <a:pt x="218027" y="327660"/>
                  </a:lnTo>
                  <a:lnTo>
                    <a:pt x="219171" y="322040"/>
                  </a:lnTo>
                  <a:lnTo>
                    <a:pt x="216694" y="316992"/>
                  </a:lnTo>
                  <a:lnTo>
                    <a:pt x="232125" y="309467"/>
                  </a:lnTo>
                  <a:lnTo>
                    <a:pt x="227552" y="302800"/>
                  </a:lnTo>
                  <a:lnTo>
                    <a:pt x="226124" y="292132"/>
                  </a:lnTo>
                  <a:lnTo>
                    <a:pt x="221837" y="287274"/>
                  </a:lnTo>
                  <a:lnTo>
                    <a:pt x="212408" y="284893"/>
                  </a:lnTo>
                  <a:lnTo>
                    <a:pt x="205455" y="287560"/>
                  </a:lnTo>
                  <a:lnTo>
                    <a:pt x="195739" y="283464"/>
                  </a:lnTo>
                  <a:lnTo>
                    <a:pt x="188786" y="286131"/>
                  </a:lnTo>
                  <a:lnTo>
                    <a:pt x="185928" y="292037"/>
                  </a:lnTo>
                  <a:lnTo>
                    <a:pt x="184880" y="297561"/>
                  </a:lnTo>
                  <a:lnTo>
                    <a:pt x="173355" y="293656"/>
                  </a:lnTo>
                  <a:lnTo>
                    <a:pt x="168212" y="296132"/>
                  </a:lnTo>
                  <a:lnTo>
                    <a:pt x="168402" y="297942"/>
                  </a:lnTo>
                  <a:lnTo>
                    <a:pt x="162782" y="296894"/>
                  </a:lnTo>
                  <a:lnTo>
                    <a:pt x="155638" y="297847"/>
                  </a:lnTo>
                  <a:lnTo>
                    <a:pt x="150971" y="303847"/>
                  </a:lnTo>
                  <a:lnTo>
                    <a:pt x="146876" y="300799"/>
                  </a:lnTo>
                  <a:lnTo>
                    <a:pt x="141066" y="297942"/>
                  </a:lnTo>
                  <a:lnTo>
                    <a:pt x="130016" y="297561"/>
                  </a:lnTo>
                  <a:lnTo>
                    <a:pt x="125063" y="301847"/>
                  </a:lnTo>
                  <a:lnTo>
                    <a:pt x="119920" y="304324"/>
                  </a:lnTo>
                  <a:lnTo>
                    <a:pt x="111062" y="320040"/>
                  </a:lnTo>
                  <a:lnTo>
                    <a:pt x="105442" y="318992"/>
                  </a:lnTo>
                  <a:lnTo>
                    <a:pt x="95345" y="325755"/>
                  </a:lnTo>
                  <a:lnTo>
                    <a:pt x="92202" y="329755"/>
                  </a:lnTo>
                  <a:lnTo>
                    <a:pt x="83058" y="329184"/>
                  </a:lnTo>
                  <a:lnTo>
                    <a:pt x="87725" y="323088"/>
                  </a:lnTo>
                  <a:lnTo>
                    <a:pt x="85630" y="321564"/>
                  </a:lnTo>
                  <a:lnTo>
                    <a:pt x="87440" y="321373"/>
                  </a:lnTo>
                  <a:lnTo>
                    <a:pt x="75533" y="313849"/>
                  </a:lnTo>
                  <a:lnTo>
                    <a:pt x="70866" y="319945"/>
                  </a:lnTo>
                  <a:lnTo>
                    <a:pt x="66675" y="302323"/>
                  </a:lnTo>
                  <a:lnTo>
                    <a:pt x="64389" y="298990"/>
                  </a:lnTo>
                  <a:lnTo>
                    <a:pt x="62865" y="300990"/>
                  </a:lnTo>
                  <a:lnTo>
                    <a:pt x="61055" y="301276"/>
                  </a:lnTo>
                  <a:lnTo>
                    <a:pt x="54293" y="291274"/>
                  </a:lnTo>
                  <a:lnTo>
                    <a:pt x="50197" y="288227"/>
                  </a:lnTo>
                  <a:lnTo>
                    <a:pt x="51530" y="284416"/>
                  </a:lnTo>
                  <a:lnTo>
                    <a:pt x="46958" y="277749"/>
                  </a:lnTo>
                  <a:lnTo>
                    <a:pt x="43148" y="276415"/>
                  </a:lnTo>
                  <a:lnTo>
                    <a:pt x="36386" y="280988"/>
                  </a:lnTo>
                  <a:lnTo>
                    <a:pt x="34385" y="279368"/>
                  </a:lnTo>
                  <a:lnTo>
                    <a:pt x="35909" y="277368"/>
                  </a:lnTo>
                  <a:lnTo>
                    <a:pt x="21050" y="261271"/>
                  </a:lnTo>
                  <a:lnTo>
                    <a:pt x="12859" y="255079"/>
                  </a:lnTo>
                  <a:lnTo>
                    <a:pt x="0" y="240411"/>
                  </a:lnTo>
                  <a:lnTo>
                    <a:pt x="2667" y="232886"/>
                  </a:lnTo>
                  <a:lnTo>
                    <a:pt x="13430" y="231457"/>
                  </a:lnTo>
                  <a:lnTo>
                    <a:pt x="19050" y="232505"/>
                  </a:lnTo>
                  <a:lnTo>
                    <a:pt x="27337" y="225933"/>
                  </a:lnTo>
                  <a:lnTo>
                    <a:pt x="30099" y="232886"/>
                  </a:lnTo>
                  <a:lnTo>
                    <a:pt x="36767" y="228314"/>
                  </a:lnTo>
                  <a:lnTo>
                    <a:pt x="36100" y="222980"/>
                  </a:lnTo>
                  <a:lnTo>
                    <a:pt x="39719" y="222504"/>
                  </a:lnTo>
                  <a:lnTo>
                    <a:pt x="52007" y="219075"/>
                  </a:lnTo>
                  <a:lnTo>
                    <a:pt x="65627" y="211836"/>
                  </a:lnTo>
                  <a:lnTo>
                    <a:pt x="72390" y="207264"/>
                  </a:lnTo>
                  <a:lnTo>
                    <a:pt x="72390" y="207264"/>
                  </a:lnTo>
                  <a:lnTo>
                    <a:pt x="72866" y="210883"/>
                  </a:lnTo>
                  <a:lnTo>
                    <a:pt x="84487" y="202025"/>
                  </a:lnTo>
                  <a:lnTo>
                    <a:pt x="89249" y="210503"/>
                  </a:lnTo>
                  <a:lnTo>
                    <a:pt x="91059" y="210217"/>
                  </a:lnTo>
                  <a:lnTo>
                    <a:pt x="85535" y="196501"/>
                  </a:lnTo>
                  <a:lnTo>
                    <a:pt x="84868" y="191167"/>
                  </a:lnTo>
                  <a:lnTo>
                    <a:pt x="84392" y="187547"/>
                  </a:lnTo>
                  <a:lnTo>
                    <a:pt x="83249" y="178689"/>
                  </a:lnTo>
                  <a:lnTo>
                    <a:pt x="78677" y="172021"/>
                  </a:lnTo>
                  <a:lnTo>
                    <a:pt x="81820" y="167926"/>
                  </a:lnTo>
                  <a:lnTo>
                    <a:pt x="79534" y="164687"/>
                  </a:lnTo>
                  <a:lnTo>
                    <a:pt x="76200" y="166878"/>
                  </a:lnTo>
                  <a:lnTo>
                    <a:pt x="67342" y="155353"/>
                  </a:lnTo>
                  <a:lnTo>
                    <a:pt x="69152" y="155162"/>
                  </a:lnTo>
                  <a:lnTo>
                    <a:pt x="68961" y="153352"/>
                  </a:lnTo>
                  <a:lnTo>
                    <a:pt x="62770" y="148780"/>
                  </a:lnTo>
                  <a:lnTo>
                    <a:pt x="69247" y="142494"/>
                  </a:lnTo>
                  <a:lnTo>
                    <a:pt x="68580" y="137065"/>
                  </a:lnTo>
                  <a:lnTo>
                    <a:pt x="85154" y="124015"/>
                  </a:lnTo>
                  <a:lnTo>
                    <a:pt x="87440" y="127349"/>
                  </a:lnTo>
                  <a:lnTo>
                    <a:pt x="93441" y="132017"/>
                  </a:lnTo>
                  <a:lnTo>
                    <a:pt x="98870" y="131254"/>
                  </a:lnTo>
                  <a:lnTo>
                    <a:pt x="107156" y="124777"/>
                  </a:lnTo>
                  <a:lnTo>
                    <a:pt x="114872" y="141827"/>
                  </a:lnTo>
                  <a:lnTo>
                    <a:pt x="121349" y="135541"/>
                  </a:lnTo>
                  <a:lnTo>
                    <a:pt x="129731" y="143542"/>
                  </a:lnTo>
                  <a:lnTo>
                    <a:pt x="139541" y="134969"/>
                  </a:lnTo>
                  <a:lnTo>
                    <a:pt x="137065" y="129826"/>
                  </a:lnTo>
                  <a:lnTo>
                    <a:pt x="141732" y="123825"/>
                  </a:lnTo>
                  <a:lnTo>
                    <a:pt x="142875" y="118205"/>
                  </a:lnTo>
                  <a:lnTo>
                    <a:pt x="147162" y="123063"/>
                  </a:lnTo>
                  <a:lnTo>
                    <a:pt x="153257" y="127730"/>
                  </a:lnTo>
                  <a:lnTo>
                    <a:pt x="156020" y="134588"/>
                  </a:lnTo>
                  <a:lnTo>
                    <a:pt x="161354" y="133826"/>
                  </a:lnTo>
                  <a:lnTo>
                    <a:pt x="166306" y="129635"/>
                  </a:lnTo>
                  <a:lnTo>
                    <a:pt x="176784" y="126397"/>
                  </a:lnTo>
                  <a:lnTo>
                    <a:pt x="179927" y="122396"/>
                  </a:lnTo>
                  <a:lnTo>
                    <a:pt x="175831" y="119253"/>
                  </a:lnTo>
                  <a:lnTo>
                    <a:pt x="172307" y="119729"/>
                  </a:lnTo>
                  <a:lnTo>
                    <a:pt x="171546" y="114395"/>
                  </a:lnTo>
                  <a:lnTo>
                    <a:pt x="176498" y="110109"/>
                  </a:lnTo>
                  <a:lnTo>
                    <a:pt x="187452" y="110490"/>
                  </a:lnTo>
                  <a:lnTo>
                    <a:pt x="188786" y="106680"/>
                  </a:lnTo>
                  <a:lnTo>
                    <a:pt x="186119" y="99822"/>
                  </a:lnTo>
                  <a:lnTo>
                    <a:pt x="190976" y="95536"/>
                  </a:lnTo>
                  <a:lnTo>
                    <a:pt x="194977" y="84106"/>
                  </a:lnTo>
                  <a:lnTo>
                    <a:pt x="203645" y="66580"/>
                  </a:lnTo>
                  <a:lnTo>
                    <a:pt x="202978" y="61341"/>
                  </a:lnTo>
                  <a:lnTo>
                    <a:pt x="209455" y="55054"/>
                  </a:lnTo>
                  <a:lnTo>
                    <a:pt x="212788" y="52768"/>
                  </a:lnTo>
                  <a:lnTo>
                    <a:pt x="212503" y="50959"/>
                  </a:lnTo>
                  <a:lnTo>
                    <a:pt x="210503" y="49435"/>
                  </a:lnTo>
                  <a:lnTo>
                    <a:pt x="200406" y="56197"/>
                  </a:lnTo>
                  <a:lnTo>
                    <a:pt x="191167" y="55626"/>
                  </a:lnTo>
                  <a:lnTo>
                    <a:pt x="186405" y="47149"/>
                  </a:lnTo>
                  <a:lnTo>
                    <a:pt x="186214" y="45339"/>
                  </a:lnTo>
                  <a:lnTo>
                    <a:pt x="191167" y="41148"/>
                  </a:lnTo>
                  <a:lnTo>
                    <a:pt x="204978" y="35623"/>
                  </a:lnTo>
                  <a:lnTo>
                    <a:pt x="211550" y="29337"/>
                  </a:lnTo>
                  <a:lnTo>
                    <a:pt x="220980" y="31718"/>
                  </a:lnTo>
                  <a:lnTo>
                    <a:pt x="228124" y="30766"/>
                  </a:lnTo>
                  <a:lnTo>
                    <a:pt x="237839" y="34957"/>
                  </a:lnTo>
                  <a:lnTo>
                    <a:pt x="242983" y="32385"/>
                  </a:lnTo>
                  <a:lnTo>
                    <a:pt x="246126" y="28384"/>
                  </a:lnTo>
                  <a:lnTo>
                    <a:pt x="247364" y="24575"/>
                  </a:lnTo>
                  <a:lnTo>
                    <a:pt x="250984" y="24098"/>
                  </a:lnTo>
                  <a:lnTo>
                    <a:pt x="255746" y="32575"/>
                  </a:lnTo>
                  <a:lnTo>
                    <a:pt x="259366" y="32099"/>
                  </a:lnTo>
                  <a:lnTo>
                    <a:pt x="259842" y="35623"/>
                  </a:lnTo>
                  <a:lnTo>
                    <a:pt x="265271" y="34957"/>
                  </a:lnTo>
                  <a:lnTo>
                    <a:pt x="268605" y="32671"/>
                  </a:lnTo>
                  <a:lnTo>
                    <a:pt x="295942" y="18193"/>
                  </a:lnTo>
                  <a:lnTo>
                    <a:pt x="298990" y="14097"/>
                  </a:lnTo>
                  <a:lnTo>
                    <a:pt x="301466" y="4763"/>
                  </a:lnTo>
                  <a:lnTo>
                    <a:pt x="304800" y="2476"/>
                  </a:lnTo>
                  <a:lnTo>
                    <a:pt x="309944" y="0"/>
                  </a:lnTo>
                  <a:lnTo>
                    <a:pt x="316325" y="6382"/>
                  </a:lnTo>
                  <a:lnTo>
                    <a:pt x="327279" y="6763"/>
                  </a:lnTo>
                  <a:lnTo>
                    <a:pt x="331566" y="11621"/>
                  </a:lnTo>
                  <a:lnTo>
                    <a:pt x="347758" y="9525"/>
                  </a:lnTo>
                  <a:lnTo>
                    <a:pt x="354711" y="6763"/>
                  </a:lnTo>
                  <a:lnTo>
                    <a:pt x="355854" y="15621"/>
                  </a:lnTo>
                  <a:lnTo>
                    <a:pt x="365379" y="18002"/>
                  </a:lnTo>
                  <a:lnTo>
                    <a:pt x="376238" y="31147"/>
                  </a:lnTo>
                  <a:lnTo>
                    <a:pt x="383191" y="28384"/>
                  </a:lnTo>
                  <a:lnTo>
                    <a:pt x="384810" y="40862"/>
                  </a:lnTo>
                  <a:lnTo>
                    <a:pt x="388906" y="43910"/>
                  </a:lnTo>
                  <a:lnTo>
                    <a:pt x="394240" y="43243"/>
                  </a:lnTo>
                  <a:lnTo>
                    <a:pt x="410147" y="39338"/>
                  </a:lnTo>
                  <a:lnTo>
                    <a:pt x="412433" y="42577"/>
                  </a:lnTo>
                  <a:lnTo>
                    <a:pt x="411385" y="48196"/>
                  </a:lnTo>
                  <a:lnTo>
                    <a:pt x="417005" y="49244"/>
                  </a:lnTo>
                  <a:lnTo>
                    <a:pt x="435483" y="50482"/>
                  </a:lnTo>
                  <a:lnTo>
                    <a:pt x="435674" y="52292"/>
                  </a:lnTo>
                  <a:lnTo>
                    <a:pt x="428815" y="69532"/>
                  </a:lnTo>
                  <a:lnTo>
                    <a:pt x="427958" y="76867"/>
                  </a:lnTo>
                  <a:lnTo>
                    <a:pt x="435864" y="81248"/>
                  </a:lnTo>
                  <a:lnTo>
                    <a:pt x="447389" y="99631"/>
                  </a:lnTo>
                  <a:lnTo>
                    <a:pt x="444341" y="103727"/>
                  </a:lnTo>
                  <a:lnTo>
                    <a:pt x="446818" y="108775"/>
                  </a:lnTo>
                  <a:lnTo>
                    <a:pt x="452628" y="111633"/>
                  </a:lnTo>
                  <a:lnTo>
                    <a:pt x="457200" y="118300"/>
                  </a:lnTo>
                  <a:lnTo>
                    <a:pt x="476440" y="112109"/>
                  </a:lnTo>
                  <a:lnTo>
                    <a:pt x="481965" y="125921"/>
                  </a:lnTo>
                  <a:lnTo>
                    <a:pt x="477107" y="130207"/>
                  </a:lnTo>
                  <a:lnTo>
                    <a:pt x="482632" y="131254"/>
                  </a:lnTo>
                  <a:lnTo>
                    <a:pt x="479775" y="137065"/>
                  </a:lnTo>
                  <a:lnTo>
                    <a:pt x="474155" y="136017"/>
                  </a:lnTo>
                  <a:lnTo>
                    <a:pt x="474631" y="139541"/>
                  </a:lnTo>
                  <a:lnTo>
                    <a:pt x="478250" y="139065"/>
                  </a:lnTo>
                  <a:lnTo>
                    <a:pt x="478727" y="142684"/>
                  </a:lnTo>
                  <a:lnTo>
                    <a:pt x="475107" y="143161"/>
                  </a:lnTo>
                  <a:lnTo>
                    <a:pt x="468630" y="149447"/>
                  </a:lnTo>
                  <a:lnTo>
                    <a:pt x="468821" y="151257"/>
                  </a:lnTo>
                  <a:lnTo>
                    <a:pt x="473678" y="159639"/>
                  </a:lnTo>
                  <a:lnTo>
                    <a:pt x="472345" y="163449"/>
                  </a:lnTo>
                  <a:lnTo>
                    <a:pt x="475297" y="172117"/>
                  </a:lnTo>
                  <a:lnTo>
                    <a:pt x="478917" y="171640"/>
                  </a:lnTo>
                  <a:lnTo>
                    <a:pt x="482918" y="174688"/>
                  </a:lnTo>
                  <a:lnTo>
                    <a:pt x="488537" y="175831"/>
                  </a:lnTo>
                  <a:lnTo>
                    <a:pt x="494062" y="189547"/>
                  </a:lnTo>
                  <a:lnTo>
                    <a:pt x="502825" y="186595"/>
                  </a:lnTo>
                  <a:lnTo>
                    <a:pt x="514064" y="188690"/>
                  </a:lnTo>
                  <a:lnTo>
                    <a:pt x="514731" y="194120"/>
                  </a:lnTo>
                  <a:lnTo>
                    <a:pt x="517779" y="202787"/>
                  </a:lnTo>
                  <a:lnTo>
                    <a:pt x="521780" y="205835"/>
                  </a:lnTo>
                  <a:lnTo>
                    <a:pt x="522732" y="212979"/>
                  </a:lnTo>
                  <a:lnTo>
                    <a:pt x="529495" y="222980"/>
                  </a:lnTo>
                  <a:lnTo>
                    <a:pt x="535400" y="225838"/>
                  </a:lnTo>
                  <a:lnTo>
                    <a:pt x="534067" y="229648"/>
                  </a:lnTo>
                  <a:lnTo>
                    <a:pt x="536638" y="234696"/>
                  </a:lnTo>
                  <a:lnTo>
                    <a:pt x="540163" y="234220"/>
                  </a:lnTo>
                  <a:lnTo>
                    <a:pt x="544258" y="237363"/>
                  </a:lnTo>
                  <a:lnTo>
                    <a:pt x="545687" y="248031"/>
                  </a:lnTo>
                  <a:lnTo>
                    <a:pt x="553783" y="254222"/>
                  </a:lnTo>
                  <a:lnTo>
                    <a:pt x="559118" y="253460"/>
                  </a:lnTo>
                  <a:lnTo>
                    <a:pt x="558641" y="249936"/>
                  </a:lnTo>
                  <a:lnTo>
                    <a:pt x="579501" y="241745"/>
                  </a:lnTo>
                  <a:lnTo>
                    <a:pt x="581787" y="245078"/>
                  </a:lnTo>
                  <a:lnTo>
                    <a:pt x="586549" y="253460"/>
                  </a:lnTo>
                  <a:lnTo>
                    <a:pt x="596932" y="262985"/>
                  </a:lnTo>
                  <a:lnTo>
                    <a:pt x="601504" y="269653"/>
                  </a:lnTo>
                  <a:lnTo>
                    <a:pt x="605314" y="270986"/>
                  </a:lnTo>
                  <a:lnTo>
                    <a:pt x="609410" y="274034"/>
                  </a:lnTo>
                  <a:lnTo>
                    <a:pt x="615030" y="275082"/>
                  </a:lnTo>
                  <a:lnTo>
                    <a:pt x="611696" y="277368"/>
                  </a:lnTo>
                  <a:lnTo>
                    <a:pt x="619125" y="278225"/>
                  </a:lnTo>
                  <a:lnTo>
                    <a:pt x="621125" y="279749"/>
                  </a:lnTo>
                  <a:lnTo>
                    <a:pt x="623888" y="286607"/>
                  </a:lnTo>
                  <a:lnTo>
                    <a:pt x="625602" y="286417"/>
                  </a:lnTo>
                  <a:lnTo>
                    <a:pt x="637127" y="290322"/>
                  </a:lnTo>
                  <a:lnTo>
                    <a:pt x="637889" y="295656"/>
                  </a:lnTo>
                  <a:lnTo>
                    <a:pt x="647986" y="303371"/>
                  </a:lnTo>
                  <a:lnTo>
                    <a:pt x="649224" y="312325"/>
                  </a:lnTo>
                  <a:lnTo>
                    <a:pt x="649415" y="314039"/>
                  </a:lnTo>
                  <a:lnTo>
                    <a:pt x="647129" y="310801"/>
                  </a:lnTo>
                  <a:lnTo>
                    <a:pt x="643605" y="311182"/>
                  </a:lnTo>
                  <a:lnTo>
                    <a:pt x="641128" y="320612"/>
                  </a:lnTo>
                  <a:lnTo>
                    <a:pt x="646938" y="350615"/>
                  </a:lnTo>
                  <a:lnTo>
                    <a:pt x="637604" y="362807"/>
                  </a:lnTo>
                  <a:lnTo>
                    <a:pt x="629603" y="385572"/>
                  </a:lnTo>
                  <a:lnTo>
                    <a:pt x="628269" y="389382"/>
                  </a:lnTo>
                  <a:lnTo>
                    <a:pt x="630841" y="394525"/>
                  </a:lnTo>
                  <a:lnTo>
                    <a:pt x="619221" y="403288"/>
                  </a:lnTo>
                  <a:lnTo>
                    <a:pt x="618554" y="412432"/>
                  </a:lnTo>
                  <a:lnTo>
                    <a:pt x="610267" y="419005"/>
                  </a:lnTo>
                  <a:lnTo>
                    <a:pt x="605885" y="426815"/>
                  </a:lnTo>
                  <a:lnTo>
                    <a:pt x="583883" y="440627"/>
                  </a:lnTo>
                  <a:lnTo>
                    <a:pt x="574738" y="439960"/>
                  </a:lnTo>
                  <a:lnTo>
                    <a:pt x="570262" y="447865"/>
                  </a:lnTo>
                  <a:lnTo>
                    <a:pt x="566928" y="450056"/>
                  </a:lnTo>
                  <a:lnTo>
                    <a:pt x="552069" y="448437"/>
                  </a:lnTo>
                  <a:lnTo>
                    <a:pt x="540068" y="440912"/>
                  </a:lnTo>
                  <a:lnTo>
                    <a:pt x="532924" y="441865"/>
                  </a:lnTo>
                  <a:lnTo>
                    <a:pt x="530066" y="447675"/>
                  </a:lnTo>
                  <a:lnTo>
                    <a:pt x="524637" y="448437"/>
                  </a:lnTo>
                  <a:lnTo>
                    <a:pt x="500824" y="447961"/>
                  </a:lnTo>
                  <a:lnTo>
                    <a:pt x="497491" y="450247"/>
                  </a:lnTo>
                  <a:lnTo>
                    <a:pt x="484918" y="451866"/>
                  </a:lnTo>
                  <a:lnTo>
                    <a:pt x="476346" y="456629"/>
                  </a:lnTo>
                  <a:lnTo>
                    <a:pt x="473488" y="462439"/>
                  </a:lnTo>
                </a:path>
              </a:pathLst>
            </a:custGeom>
            <a:grpFill/>
            <a:ln w="12700" cap="flat">
              <a:solidFill>
                <a:srgbClr val="FFFFFF"/>
              </a:solidFill>
              <a:prstDash val="solid"/>
              <a:miter/>
            </a:ln>
          </p:spPr>
          <p:txBody>
            <a:bodyPr rtlCol="0" anchor="ctr"/>
            <a:lstStyle/>
            <a:p>
              <a:endParaRPr lang="cs-CZ"/>
            </a:p>
          </p:txBody>
        </p:sp>
        <p:sp>
          <p:nvSpPr>
            <p:cNvPr id="62" name="Volný tvar: obrazec 61">
              <a:extLst>
                <a:ext uri="{FF2B5EF4-FFF2-40B4-BE49-F238E27FC236}">
                  <a16:creationId xmlns:a16="http://schemas.microsoft.com/office/drawing/2014/main" id="{2240B93B-6546-AF1B-25DD-BB71E7EC7D7C}"/>
                </a:ext>
              </a:extLst>
            </p:cNvPr>
            <p:cNvSpPr/>
            <p:nvPr userDrawn="1"/>
          </p:nvSpPr>
          <p:spPr>
            <a:xfrm>
              <a:off x="7652860" y="4223099"/>
              <a:ext cx="641413" cy="450627"/>
            </a:xfrm>
            <a:custGeom>
              <a:avLst/>
              <a:gdLst>
                <a:gd name="connsiteX0" fmla="*/ 402812 w 641413"/>
                <a:gd name="connsiteY0" fmla="*/ 449389 h 450627"/>
                <a:gd name="connsiteX1" fmla="*/ 393096 w 641413"/>
                <a:gd name="connsiteY1" fmla="*/ 430721 h 450627"/>
                <a:gd name="connsiteX2" fmla="*/ 392144 w 641413"/>
                <a:gd name="connsiteY2" fmla="*/ 423577 h 450627"/>
                <a:gd name="connsiteX3" fmla="*/ 393954 w 641413"/>
                <a:gd name="connsiteY3" fmla="*/ 423386 h 450627"/>
                <a:gd name="connsiteX4" fmla="*/ 393668 w 641413"/>
                <a:gd name="connsiteY4" fmla="*/ 421577 h 450627"/>
                <a:gd name="connsiteX5" fmla="*/ 395001 w 641413"/>
                <a:gd name="connsiteY5" fmla="*/ 417862 h 450627"/>
                <a:gd name="connsiteX6" fmla="*/ 386048 w 641413"/>
                <a:gd name="connsiteY6" fmla="*/ 419005 h 450627"/>
                <a:gd name="connsiteX7" fmla="*/ 381952 w 641413"/>
                <a:gd name="connsiteY7" fmla="*/ 415862 h 450627"/>
                <a:gd name="connsiteX8" fmla="*/ 383286 w 641413"/>
                <a:gd name="connsiteY8" fmla="*/ 412147 h 450627"/>
                <a:gd name="connsiteX9" fmla="*/ 374237 w 641413"/>
                <a:gd name="connsiteY9" fmla="*/ 398812 h 450627"/>
                <a:gd name="connsiteX10" fmla="*/ 360140 w 641413"/>
                <a:gd name="connsiteY10" fmla="*/ 375285 h 450627"/>
                <a:gd name="connsiteX11" fmla="*/ 345757 w 641413"/>
                <a:gd name="connsiteY11" fmla="*/ 377190 h 450627"/>
                <a:gd name="connsiteX12" fmla="*/ 325184 w 641413"/>
                <a:gd name="connsiteY12" fmla="*/ 359950 h 450627"/>
                <a:gd name="connsiteX13" fmla="*/ 319850 w 641413"/>
                <a:gd name="connsiteY13" fmla="*/ 360712 h 450627"/>
                <a:gd name="connsiteX14" fmla="*/ 311562 w 641413"/>
                <a:gd name="connsiteY14" fmla="*/ 367189 h 450627"/>
                <a:gd name="connsiteX15" fmla="*/ 301657 w 641413"/>
                <a:gd name="connsiteY15" fmla="*/ 361283 h 450627"/>
                <a:gd name="connsiteX16" fmla="*/ 310039 w 641413"/>
                <a:gd name="connsiteY16" fmla="*/ 342043 h 450627"/>
                <a:gd name="connsiteX17" fmla="*/ 310896 w 641413"/>
                <a:gd name="connsiteY17" fmla="*/ 334709 h 450627"/>
                <a:gd name="connsiteX18" fmla="*/ 314039 w 641413"/>
                <a:gd name="connsiteY18" fmla="*/ 330613 h 450627"/>
                <a:gd name="connsiteX19" fmla="*/ 305657 w 641413"/>
                <a:gd name="connsiteY19" fmla="*/ 322707 h 450627"/>
                <a:gd name="connsiteX20" fmla="*/ 286226 w 641413"/>
                <a:gd name="connsiteY20" fmla="*/ 314325 h 450627"/>
                <a:gd name="connsiteX21" fmla="*/ 274415 w 641413"/>
                <a:gd name="connsiteY21" fmla="*/ 321373 h 450627"/>
                <a:gd name="connsiteX22" fmla="*/ 272129 w 641413"/>
                <a:gd name="connsiteY22" fmla="*/ 318040 h 450627"/>
                <a:gd name="connsiteX23" fmla="*/ 264414 w 641413"/>
                <a:gd name="connsiteY23" fmla="*/ 300895 h 450627"/>
                <a:gd name="connsiteX24" fmla="*/ 263842 w 641413"/>
                <a:gd name="connsiteY24" fmla="*/ 310134 h 450627"/>
                <a:gd name="connsiteX25" fmla="*/ 248126 w 641413"/>
                <a:gd name="connsiteY25" fmla="*/ 315754 h 450627"/>
                <a:gd name="connsiteX26" fmla="*/ 239744 w 641413"/>
                <a:gd name="connsiteY26" fmla="*/ 307848 h 450627"/>
                <a:gd name="connsiteX27" fmla="*/ 236601 w 641413"/>
                <a:gd name="connsiteY27" fmla="*/ 311848 h 450627"/>
                <a:gd name="connsiteX28" fmla="*/ 234315 w 641413"/>
                <a:gd name="connsiteY28" fmla="*/ 308515 h 450627"/>
                <a:gd name="connsiteX29" fmla="*/ 229457 w 641413"/>
                <a:gd name="connsiteY29" fmla="*/ 312801 h 450627"/>
                <a:gd name="connsiteX30" fmla="*/ 227647 w 641413"/>
                <a:gd name="connsiteY30" fmla="*/ 313087 h 450627"/>
                <a:gd name="connsiteX31" fmla="*/ 222504 w 641413"/>
                <a:gd name="connsiteY31" fmla="*/ 315563 h 450627"/>
                <a:gd name="connsiteX32" fmla="*/ 220408 w 641413"/>
                <a:gd name="connsiteY32" fmla="*/ 314039 h 450627"/>
                <a:gd name="connsiteX33" fmla="*/ 205454 w 641413"/>
                <a:gd name="connsiteY33" fmla="*/ 325088 h 450627"/>
                <a:gd name="connsiteX34" fmla="*/ 194786 w 641413"/>
                <a:gd name="connsiteY34" fmla="*/ 313754 h 450627"/>
                <a:gd name="connsiteX35" fmla="*/ 191262 w 641413"/>
                <a:gd name="connsiteY35" fmla="*/ 314230 h 450627"/>
                <a:gd name="connsiteX36" fmla="*/ 180594 w 641413"/>
                <a:gd name="connsiteY36" fmla="*/ 302990 h 450627"/>
                <a:gd name="connsiteX37" fmla="*/ 172498 w 641413"/>
                <a:gd name="connsiteY37" fmla="*/ 296799 h 450627"/>
                <a:gd name="connsiteX38" fmla="*/ 169069 w 641413"/>
                <a:gd name="connsiteY38" fmla="*/ 284512 h 450627"/>
                <a:gd name="connsiteX39" fmla="*/ 156686 w 641413"/>
                <a:gd name="connsiteY39" fmla="*/ 287941 h 450627"/>
                <a:gd name="connsiteX40" fmla="*/ 152495 w 641413"/>
                <a:gd name="connsiteY40" fmla="*/ 297561 h 450627"/>
                <a:gd name="connsiteX41" fmla="*/ 151543 w 641413"/>
                <a:gd name="connsiteY41" fmla="*/ 290513 h 450627"/>
                <a:gd name="connsiteX42" fmla="*/ 148209 w 641413"/>
                <a:gd name="connsiteY42" fmla="*/ 292703 h 450627"/>
                <a:gd name="connsiteX43" fmla="*/ 144304 w 641413"/>
                <a:gd name="connsiteY43" fmla="*/ 291465 h 450627"/>
                <a:gd name="connsiteX44" fmla="*/ 141256 w 641413"/>
                <a:gd name="connsiteY44" fmla="*/ 295466 h 450627"/>
                <a:gd name="connsiteX45" fmla="*/ 133350 w 641413"/>
                <a:gd name="connsiteY45" fmla="*/ 291084 h 450627"/>
                <a:gd name="connsiteX46" fmla="*/ 131350 w 641413"/>
                <a:gd name="connsiteY46" fmla="*/ 289560 h 450627"/>
                <a:gd name="connsiteX47" fmla="*/ 131064 w 641413"/>
                <a:gd name="connsiteY47" fmla="*/ 287750 h 450627"/>
                <a:gd name="connsiteX48" fmla="*/ 132397 w 641413"/>
                <a:gd name="connsiteY48" fmla="*/ 283940 h 450627"/>
                <a:gd name="connsiteX49" fmla="*/ 130397 w 641413"/>
                <a:gd name="connsiteY49" fmla="*/ 282416 h 450627"/>
                <a:gd name="connsiteX50" fmla="*/ 135064 w 641413"/>
                <a:gd name="connsiteY50" fmla="*/ 276320 h 450627"/>
                <a:gd name="connsiteX51" fmla="*/ 134588 w 641413"/>
                <a:gd name="connsiteY51" fmla="*/ 272796 h 450627"/>
                <a:gd name="connsiteX52" fmla="*/ 135636 w 641413"/>
                <a:gd name="connsiteY52" fmla="*/ 267176 h 450627"/>
                <a:gd name="connsiteX53" fmla="*/ 135160 w 641413"/>
                <a:gd name="connsiteY53" fmla="*/ 263652 h 450627"/>
                <a:gd name="connsiteX54" fmla="*/ 137541 w 641413"/>
                <a:gd name="connsiteY54" fmla="*/ 254222 h 450627"/>
                <a:gd name="connsiteX55" fmla="*/ 129730 w 641413"/>
                <a:gd name="connsiteY55" fmla="*/ 249841 h 450627"/>
                <a:gd name="connsiteX56" fmla="*/ 126587 w 641413"/>
                <a:gd name="connsiteY56" fmla="*/ 253841 h 450627"/>
                <a:gd name="connsiteX57" fmla="*/ 120491 w 641413"/>
                <a:gd name="connsiteY57" fmla="*/ 249269 h 450627"/>
                <a:gd name="connsiteX58" fmla="*/ 121825 w 641413"/>
                <a:gd name="connsiteY58" fmla="*/ 245459 h 450627"/>
                <a:gd name="connsiteX59" fmla="*/ 113729 w 641413"/>
                <a:gd name="connsiteY59" fmla="*/ 239268 h 450627"/>
                <a:gd name="connsiteX60" fmla="*/ 103632 w 641413"/>
                <a:gd name="connsiteY60" fmla="*/ 246031 h 450627"/>
                <a:gd name="connsiteX61" fmla="*/ 99536 w 641413"/>
                <a:gd name="connsiteY61" fmla="*/ 242983 h 450627"/>
                <a:gd name="connsiteX62" fmla="*/ 94392 w 641413"/>
                <a:gd name="connsiteY62" fmla="*/ 245459 h 450627"/>
                <a:gd name="connsiteX63" fmla="*/ 91630 w 641413"/>
                <a:gd name="connsiteY63" fmla="*/ 238601 h 450627"/>
                <a:gd name="connsiteX64" fmla="*/ 85820 w 641413"/>
                <a:gd name="connsiteY64" fmla="*/ 235744 h 450627"/>
                <a:gd name="connsiteX65" fmla="*/ 80867 w 641413"/>
                <a:gd name="connsiteY65" fmla="*/ 240030 h 450627"/>
                <a:gd name="connsiteX66" fmla="*/ 73438 w 641413"/>
                <a:gd name="connsiteY66" fmla="*/ 239173 h 450627"/>
                <a:gd name="connsiteX67" fmla="*/ 73723 w 641413"/>
                <a:gd name="connsiteY67" fmla="*/ 240983 h 450627"/>
                <a:gd name="connsiteX68" fmla="*/ 67818 w 641413"/>
                <a:gd name="connsiteY68" fmla="*/ 238125 h 450627"/>
                <a:gd name="connsiteX69" fmla="*/ 64960 w 641413"/>
                <a:gd name="connsiteY69" fmla="*/ 243935 h 450627"/>
                <a:gd name="connsiteX70" fmla="*/ 64675 w 641413"/>
                <a:gd name="connsiteY70" fmla="*/ 242126 h 450627"/>
                <a:gd name="connsiteX71" fmla="*/ 59531 w 641413"/>
                <a:gd name="connsiteY71" fmla="*/ 244602 h 450627"/>
                <a:gd name="connsiteX72" fmla="*/ 59246 w 641413"/>
                <a:gd name="connsiteY72" fmla="*/ 228314 h 450627"/>
                <a:gd name="connsiteX73" fmla="*/ 55150 w 641413"/>
                <a:gd name="connsiteY73" fmla="*/ 225266 h 450627"/>
                <a:gd name="connsiteX74" fmla="*/ 52197 w 641413"/>
                <a:gd name="connsiteY74" fmla="*/ 216598 h 450627"/>
                <a:gd name="connsiteX75" fmla="*/ 46863 w 641413"/>
                <a:gd name="connsiteY75" fmla="*/ 217265 h 450627"/>
                <a:gd name="connsiteX76" fmla="*/ 38100 w 641413"/>
                <a:gd name="connsiteY76" fmla="*/ 220313 h 450627"/>
                <a:gd name="connsiteX77" fmla="*/ 36862 w 641413"/>
                <a:gd name="connsiteY77" fmla="*/ 211360 h 450627"/>
                <a:gd name="connsiteX78" fmla="*/ 16669 w 641413"/>
                <a:gd name="connsiteY78" fmla="*/ 210407 h 450627"/>
                <a:gd name="connsiteX79" fmla="*/ 14002 w 641413"/>
                <a:gd name="connsiteY79" fmla="*/ 218027 h 450627"/>
                <a:gd name="connsiteX80" fmla="*/ 10668 w 641413"/>
                <a:gd name="connsiteY80" fmla="*/ 220313 h 450627"/>
                <a:gd name="connsiteX81" fmla="*/ 8191 w 641413"/>
                <a:gd name="connsiteY81" fmla="*/ 215170 h 450627"/>
                <a:gd name="connsiteX82" fmla="*/ 7620 w 641413"/>
                <a:gd name="connsiteY82" fmla="*/ 211646 h 450627"/>
                <a:gd name="connsiteX83" fmla="*/ 12097 w 641413"/>
                <a:gd name="connsiteY83" fmla="*/ 203740 h 450627"/>
                <a:gd name="connsiteX84" fmla="*/ 11621 w 641413"/>
                <a:gd name="connsiteY84" fmla="*/ 200216 h 450627"/>
                <a:gd name="connsiteX85" fmla="*/ 16383 w 641413"/>
                <a:gd name="connsiteY85" fmla="*/ 194120 h 450627"/>
                <a:gd name="connsiteX86" fmla="*/ 19240 w 641413"/>
                <a:gd name="connsiteY86" fmla="*/ 188309 h 450627"/>
                <a:gd name="connsiteX87" fmla="*/ 17526 w 641413"/>
                <a:gd name="connsiteY87" fmla="*/ 175831 h 450627"/>
                <a:gd name="connsiteX88" fmla="*/ 15335 w 641413"/>
                <a:gd name="connsiteY88" fmla="*/ 172498 h 450627"/>
                <a:gd name="connsiteX89" fmla="*/ 16192 w 641413"/>
                <a:gd name="connsiteY89" fmla="*/ 165163 h 450627"/>
                <a:gd name="connsiteX90" fmla="*/ 12097 w 641413"/>
                <a:gd name="connsiteY90" fmla="*/ 162116 h 450627"/>
                <a:gd name="connsiteX91" fmla="*/ 6477 w 641413"/>
                <a:gd name="connsiteY91" fmla="*/ 160972 h 450627"/>
                <a:gd name="connsiteX92" fmla="*/ 2096 w 641413"/>
                <a:gd name="connsiteY92" fmla="*/ 141637 h 450627"/>
                <a:gd name="connsiteX93" fmla="*/ 0 w 641413"/>
                <a:gd name="connsiteY93" fmla="*/ 140113 h 450627"/>
                <a:gd name="connsiteX94" fmla="*/ 29908 w 641413"/>
                <a:gd name="connsiteY94" fmla="*/ 130683 h 450627"/>
                <a:gd name="connsiteX95" fmla="*/ 27813 w 641413"/>
                <a:gd name="connsiteY95" fmla="*/ 129159 h 450627"/>
                <a:gd name="connsiteX96" fmla="*/ 25336 w 641413"/>
                <a:gd name="connsiteY96" fmla="*/ 124016 h 450627"/>
                <a:gd name="connsiteX97" fmla="*/ 29813 w 641413"/>
                <a:gd name="connsiteY97" fmla="*/ 116205 h 450627"/>
                <a:gd name="connsiteX98" fmla="*/ 28575 w 641413"/>
                <a:gd name="connsiteY98" fmla="*/ 107347 h 450627"/>
                <a:gd name="connsiteX99" fmla="*/ 20288 w 641413"/>
                <a:gd name="connsiteY99" fmla="*/ 99346 h 450627"/>
                <a:gd name="connsiteX100" fmla="*/ 18002 w 641413"/>
                <a:gd name="connsiteY100" fmla="*/ 96012 h 450627"/>
                <a:gd name="connsiteX101" fmla="*/ 19050 w 641413"/>
                <a:gd name="connsiteY101" fmla="*/ 90488 h 450627"/>
                <a:gd name="connsiteX102" fmla="*/ 21717 w 641413"/>
                <a:gd name="connsiteY102" fmla="*/ 82868 h 450627"/>
                <a:gd name="connsiteX103" fmla="*/ 30004 w 641413"/>
                <a:gd name="connsiteY103" fmla="*/ 76295 h 450627"/>
                <a:gd name="connsiteX104" fmla="*/ 38957 w 641413"/>
                <a:gd name="connsiteY104" fmla="*/ 75152 h 450627"/>
                <a:gd name="connsiteX105" fmla="*/ 47054 w 641413"/>
                <a:gd name="connsiteY105" fmla="*/ 66770 h 450627"/>
                <a:gd name="connsiteX106" fmla="*/ 51911 w 641413"/>
                <a:gd name="connsiteY106" fmla="*/ 62579 h 450627"/>
                <a:gd name="connsiteX107" fmla="*/ 54864 w 641413"/>
                <a:gd name="connsiteY107" fmla="*/ 56674 h 450627"/>
                <a:gd name="connsiteX108" fmla="*/ 59722 w 641413"/>
                <a:gd name="connsiteY108" fmla="*/ 52483 h 450627"/>
                <a:gd name="connsiteX109" fmla="*/ 61055 w 641413"/>
                <a:gd name="connsiteY109" fmla="*/ 48578 h 450627"/>
                <a:gd name="connsiteX110" fmla="*/ 62389 w 641413"/>
                <a:gd name="connsiteY110" fmla="*/ 44863 h 450627"/>
                <a:gd name="connsiteX111" fmla="*/ 64675 w 641413"/>
                <a:gd name="connsiteY111" fmla="*/ 48101 h 450627"/>
                <a:gd name="connsiteX112" fmla="*/ 68866 w 641413"/>
                <a:gd name="connsiteY112" fmla="*/ 38576 h 450627"/>
                <a:gd name="connsiteX113" fmla="*/ 75533 w 641413"/>
                <a:gd name="connsiteY113" fmla="*/ 34004 h 450627"/>
                <a:gd name="connsiteX114" fmla="*/ 84296 w 641413"/>
                <a:gd name="connsiteY114" fmla="*/ 31052 h 450627"/>
                <a:gd name="connsiteX115" fmla="*/ 89916 w 641413"/>
                <a:gd name="connsiteY115" fmla="*/ 32099 h 450627"/>
                <a:gd name="connsiteX116" fmla="*/ 101060 w 641413"/>
                <a:gd name="connsiteY116" fmla="*/ 19717 h 450627"/>
                <a:gd name="connsiteX117" fmla="*/ 116776 w 641413"/>
                <a:gd name="connsiteY117" fmla="*/ 14097 h 450627"/>
                <a:gd name="connsiteX118" fmla="*/ 132683 w 641413"/>
                <a:gd name="connsiteY118" fmla="*/ 10096 h 450627"/>
                <a:gd name="connsiteX119" fmla="*/ 148399 w 641413"/>
                <a:gd name="connsiteY119" fmla="*/ 4477 h 450627"/>
                <a:gd name="connsiteX120" fmla="*/ 152686 w 641413"/>
                <a:gd name="connsiteY120" fmla="*/ 9239 h 450627"/>
                <a:gd name="connsiteX121" fmla="*/ 163258 w 641413"/>
                <a:gd name="connsiteY121" fmla="*/ 6096 h 450627"/>
                <a:gd name="connsiteX122" fmla="*/ 164592 w 641413"/>
                <a:gd name="connsiteY122" fmla="*/ 2286 h 450627"/>
                <a:gd name="connsiteX123" fmla="*/ 167926 w 641413"/>
                <a:gd name="connsiteY123" fmla="*/ 0 h 450627"/>
                <a:gd name="connsiteX124" fmla="*/ 180784 w 641413"/>
                <a:gd name="connsiteY124" fmla="*/ 14669 h 450627"/>
                <a:gd name="connsiteX125" fmla="*/ 188976 w 641413"/>
                <a:gd name="connsiteY125" fmla="*/ 20860 h 450627"/>
                <a:gd name="connsiteX126" fmla="*/ 203835 w 641413"/>
                <a:gd name="connsiteY126" fmla="*/ 36957 h 450627"/>
                <a:gd name="connsiteX127" fmla="*/ 202311 w 641413"/>
                <a:gd name="connsiteY127" fmla="*/ 38957 h 450627"/>
                <a:gd name="connsiteX128" fmla="*/ 204311 w 641413"/>
                <a:gd name="connsiteY128" fmla="*/ 40577 h 450627"/>
                <a:gd name="connsiteX129" fmla="*/ 211074 w 641413"/>
                <a:gd name="connsiteY129" fmla="*/ 36004 h 450627"/>
                <a:gd name="connsiteX130" fmla="*/ 214884 w 641413"/>
                <a:gd name="connsiteY130" fmla="*/ 37338 h 450627"/>
                <a:gd name="connsiteX131" fmla="*/ 219456 w 641413"/>
                <a:gd name="connsiteY131" fmla="*/ 44005 h 450627"/>
                <a:gd name="connsiteX132" fmla="*/ 218122 w 641413"/>
                <a:gd name="connsiteY132" fmla="*/ 47816 h 450627"/>
                <a:gd name="connsiteX133" fmla="*/ 222218 w 641413"/>
                <a:gd name="connsiteY133" fmla="*/ 50863 h 450627"/>
                <a:gd name="connsiteX134" fmla="*/ 228981 w 641413"/>
                <a:gd name="connsiteY134" fmla="*/ 60865 h 450627"/>
                <a:gd name="connsiteX135" fmla="*/ 230791 w 641413"/>
                <a:gd name="connsiteY135" fmla="*/ 60579 h 450627"/>
                <a:gd name="connsiteX136" fmla="*/ 232315 w 641413"/>
                <a:gd name="connsiteY136" fmla="*/ 58579 h 450627"/>
                <a:gd name="connsiteX137" fmla="*/ 234601 w 641413"/>
                <a:gd name="connsiteY137" fmla="*/ 61913 h 450627"/>
                <a:gd name="connsiteX138" fmla="*/ 238792 w 641413"/>
                <a:gd name="connsiteY138" fmla="*/ 79534 h 450627"/>
                <a:gd name="connsiteX139" fmla="*/ 243459 w 641413"/>
                <a:gd name="connsiteY139" fmla="*/ 73438 h 450627"/>
                <a:gd name="connsiteX140" fmla="*/ 255365 w 641413"/>
                <a:gd name="connsiteY140" fmla="*/ 80963 h 450627"/>
                <a:gd name="connsiteX141" fmla="*/ 253555 w 641413"/>
                <a:gd name="connsiteY141" fmla="*/ 81153 h 450627"/>
                <a:gd name="connsiteX142" fmla="*/ 255651 w 641413"/>
                <a:gd name="connsiteY142" fmla="*/ 82677 h 450627"/>
                <a:gd name="connsiteX143" fmla="*/ 250984 w 641413"/>
                <a:gd name="connsiteY143" fmla="*/ 88773 h 450627"/>
                <a:gd name="connsiteX144" fmla="*/ 260128 w 641413"/>
                <a:gd name="connsiteY144" fmla="*/ 89345 h 450627"/>
                <a:gd name="connsiteX145" fmla="*/ 263271 w 641413"/>
                <a:gd name="connsiteY145" fmla="*/ 85344 h 450627"/>
                <a:gd name="connsiteX146" fmla="*/ 273367 w 641413"/>
                <a:gd name="connsiteY146" fmla="*/ 78581 h 450627"/>
                <a:gd name="connsiteX147" fmla="*/ 278987 w 641413"/>
                <a:gd name="connsiteY147" fmla="*/ 79629 h 450627"/>
                <a:gd name="connsiteX148" fmla="*/ 287846 w 641413"/>
                <a:gd name="connsiteY148" fmla="*/ 63913 h 450627"/>
                <a:gd name="connsiteX149" fmla="*/ 292989 w 641413"/>
                <a:gd name="connsiteY149" fmla="*/ 61436 h 450627"/>
                <a:gd name="connsiteX150" fmla="*/ 297942 w 641413"/>
                <a:gd name="connsiteY150" fmla="*/ 57150 h 450627"/>
                <a:gd name="connsiteX151" fmla="*/ 308991 w 641413"/>
                <a:gd name="connsiteY151" fmla="*/ 57531 h 450627"/>
                <a:gd name="connsiteX152" fmla="*/ 314801 w 641413"/>
                <a:gd name="connsiteY152" fmla="*/ 60388 h 450627"/>
                <a:gd name="connsiteX153" fmla="*/ 318897 w 641413"/>
                <a:gd name="connsiteY153" fmla="*/ 63437 h 450627"/>
                <a:gd name="connsiteX154" fmla="*/ 323564 w 641413"/>
                <a:gd name="connsiteY154" fmla="*/ 57436 h 450627"/>
                <a:gd name="connsiteX155" fmla="*/ 330708 w 641413"/>
                <a:gd name="connsiteY155" fmla="*/ 56483 h 450627"/>
                <a:gd name="connsiteX156" fmla="*/ 336328 w 641413"/>
                <a:gd name="connsiteY156" fmla="*/ 57531 h 450627"/>
                <a:gd name="connsiteX157" fmla="*/ 336137 w 641413"/>
                <a:gd name="connsiteY157" fmla="*/ 55721 h 450627"/>
                <a:gd name="connsiteX158" fmla="*/ 341281 w 641413"/>
                <a:gd name="connsiteY158" fmla="*/ 53245 h 450627"/>
                <a:gd name="connsiteX159" fmla="*/ 352806 w 641413"/>
                <a:gd name="connsiteY159" fmla="*/ 57150 h 450627"/>
                <a:gd name="connsiteX160" fmla="*/ 353853 w 641413"/>
                <a:gd name="connsiteY160" fmla="*/ 51626 h 450627"/>
                <a:gd name="connsiteX161" fmla="*/ 356711 w 641413"/>
                <a:gd name="connsiteY161" fmla="*/ 45720 h 450627"/>
                <a:gd name="connsiteX162" fmla="*/ 363664 w 641413"/>
                <a:gd name="connsiteY162" fmla="*/ 43053 h 450627"/>
                <a:gd name="connsiteX163" fmla="*/ 373380 w 641413"/>
                <a:gd name="connsiteY163" fmla="*/ 47149 h 450627"/>
                <a:gd name="connsiteX164" fmla="*/ 380333 w 641413"/>
                <a:gd name="connsiteY164" fmla="*/ 44482 h 450627"/>
                <a:gd name="connsiteX165" fmla="*/ 389763 w 641413"/>
                <a:gd name="connsiteY165" fmla="*/ 46863 h 450627"/>
                <a:gd name="connsiteX166" fmla="*/ 394049 w 641413"/>
                <a:gd name="connsiteY166" fmla="*/ 51721 h 450627"/>
                <a:gd name="connsiteX167" fmla="*/ 395478 w 641413"/>
                <a:gd name="connsiteY167" fmla="*/ 62389 h 450627"/>
                <a:gd name="connsiteX168" fmla="*/ 400050 w 641413"/>
                <a:gd name="connsiteY168" fmla="*/ 69056 h 450627"/>
                <a:gd name="connsiteX169" fmla="*/ 384620 w 641413"/>
                <a:gd name="connsiteY169" fmla="*/ 76581 h 450627"/>
                <a:gd name="connsiteX170" fmla="*/ 387096 w 641413"/>
                <a:gd name="connsiteY170" fmla="*/ 81629 h 450627"/>
                <a:gd name="connsiteX171" fmla="*/ 385953 w 641413"/>
                <a:gd name="connsiteY171" fmla="*/ 87249 h 450627"/>
                <a:gd name="connsiteX172" fmla="*/ 383953 w 641413"/>
                <a:gd name="connsiteY172" fmla="*/ 85630 h 450627"/>
                <a:gd name="connsiteX173" fmla="*/ 378809 w 641413"/>
                <a:gd name="connsiteY173" fmla="*/ 88106 h 450627"/>
                <a:gd name="connsiteX174" fmla="*/ 377285 w 641413"/>
                <a:gd name="connsiteY174" fmla="*/ 90202 h 450627"/>
                <a:gd name="connsiteX175" fmla="*/ 379286 w 641413"/>
                <a:gd name="connsiteY175" fmla="*/ 91726 h 450627"/>
                <a:gd name="connsiteX176" fmla="*/ 379762 w 641413"/>
                <a:gd name="connsiteY176" fmla="*/ 95250 h 450627"/>
                <a:gd name="connsiteX177" fmla="*/ 374809 w 641413"/>
                <a:gd name="connsiteY177" fmla="*/ 99536 h 450627"/>
                <a:gd name="connsiteX178" fmla="*/ 378904 w 641413"/>
                <a:gd name="connsiteY178" fmla="*/ 102679 h 450627"/>
                <a:gd name="connsiteX179" fmla="*/ 377571 w 641413"/>
                <a:gd name="connsiteY179" fmla="*/ 106489 h 450627"/>
                <a:gd name="connsiteX180" fmla="*/ 383191 w 641413"/>
                <a:gd name="connsiteY180" fmla="*/ 107537 h 450627"/>
                <a:gd name="connsiteX181" fmla="*/ 386525 w 641413"/>
                <a:gd name="connsiteY181" fmla="*/ 105251 h 450627"/>
                <a:gd name="connsiteX182" fmla="*/ 388811 w 641413"/>
                <a:gd name="connsiteY182" fmla="*/ 108585 h 450627"/>
                <a:gd name="connsiteX183" fmla="*/ 385476 w 641413"/>
                <a:gd name="connsiteY183" fmla="*/ 110871 h 450627"/>
                <a:gd name="connsiteX184" fmla="*/ 391287 w 641413"/>
                <a:gd name="connsiteY184" fmla="*/ 113729 h 450627"/>
                <a:gd name="connsiteX185" fmla="*/ 390239 w 641413"/>
                <a:gd name="connsiteY185" fmla="*/ 119253 h 450627"/>
                <a:gd name="connsiteX186" fmla="*/ 392716 w 641413"/>
                <a:gd name="connsiteY186" fmla="*/ 124396 h 450627"/>
                <a:gd name="connsiteX187" fmla="*/ 395478 w 641413"/>
                <a:gd name="connsiteY187" fmla="*/ 131254 h 450627"/>
                <a:gd name="connsiteX188" fmla="*/ 397287 w 641413"/>
                <a:gd name="connsiteY188" fmla="*/ 131064 h 450627"/>
                <a:gd name="connsiteX189" fmla="*/ 395764 w 641413"/>
                <a:gd name="connsiteY189" fmla="*/ 133064 h 450627"/>
                <a:gd name="connsiteX190" fmla="*/ 399764 w 641413"/>
                <a:gd name="connsiteY190" fmla="*/ 136112 h 450627"/>
                <a:gd name="connsiteX191" fmla="*/ 406718 w 641413"/>
                <a:gd name="connsiteY191" fmla="*/ 133445 h 450627"/>
                <a:gd name="connsiteX192" fmla="*/ 417766 w 641413"/>
                <a:gd name="connsiteY192" fmla="*/ 133826 h 450627"/>
                <a:gd name="connsiteX193" fmla="*/ 419767 w 641413"/>
                <a:gd name="connsiteY193" fmla="*/ 135350 h 450627"/>
                <a:gd name="connsiteX194" fmla="*/ 424053 w 641413"/>
                <a:gd name="connsiteY194" fmla="*/ 140208 h 450627"/>
                <a:gd name="connsiteX195" fmla="*/ 428149 w 641413"/>
                <a:gd name="connsiteY195" fmla="*/ 143256 h 450627"/>
                <a:gd name="connsiteX196" fmla="*/ 427006 w 641413"/>
                <a:gd name="connsiteY196" fmla="*/ 148876 h 450627"/>
                <a:gd name="connsiteX197" fmla="*/ 429577 w 641413"/>
                <a:gd name="connsiteY197" fmla="*/ 154019 h 450627"/>
                <a:gd name="connsiteX198" fmla="*/ 427101 w 641413"/>
                <a:gd name="connsiteY198" fmla="*/ 163354 h 450627"/>
                <a:gd name="connsiteX199" fmla="*/ 428530 w 641413"/>
                <a:gd name="connsiteY199" fmla="*/ 174022 h 450627"/>
                <a:gd name="connsiteX200" fmla="*/ 440912 w 641413"/>
                <a:gd name="connsiteY200" fmla="*/ 170593 h 450627"/>
                <a:gd name="connsiteX201" fmla="*/ 441103 w 641413"/>
                <a:gd name="connsiteY201" fmla="*/ 172403 h 450627"/>
                <a:gd name="connsiteX202" fmla="*/ 446532 w 641413"/>
                <a:gd name="connsiteY202" fmla="*/ 171736 h 450627"/>
                <a:gd name="connsiteX203" fmla="*/ 451390 w 641413"/>
                <a:gd name="connsiteY203" fmla="*/ 167354 h 450627"/>
                <a:gd name="connsiteX204" fmla="*/ 456819 w 641413"/>
                <a:gd name="connsiteY204" fmla="*/ 166688 h 450627"/>
                <a:gd name="connsiteX205" fmla="*/ 456152 w 641413"/>
                <a:gd name="connsiteY205" fmla="*/ 161354 h 450627"/>
                <a:gd name="connsiteX206" fmla="*/ 463105 w 641413"/>
                <a:gd name="connsiteY206" fmla="*/ 158591 h 450627"/>
                <a:gd name="connsiteX207" fmla="*/ 460534 w 641413"/>
                <a:gd name="connsiteY207" fmla="*/ 153543 h 450627"/>
                <a:gd name="connsiteX208" fmla="*/ 463962 w 641413"/>
                <a:gd name="connsiteY208" fmla="*/ 151257 h 450627"/>
                <a:gd name="connsiteX209" fmla="*/ 467773 w 641413"/>
                <a:gd name="connsiteY209" fmla="*/ 152495 h 450627"/>
                <a:gd name="connsiteX210" fmla="*/ 469106 w 641413"/>
                <a:gd name="connsiteY210" fmla="*/ 148780 h 450627"/>
                <a:gd name="connsiteX211" fmla="*/ 474726 w 641413"/>
                <a:gd name="connsiteY211" fmla="*/ 149828 h 450627"/>
                <a:gd name="connsiteX212" fmla="*/ 476726 w 641413"/>
                <a:gd name="connsiteY212" fmla="*/ 151352 h 450627"/>
                <a:gd name="connsiteX213" fmla="*/ 491109 w 641413"/>
                <a:gd name="connsiteY213" fmla="*/ 149447 h 450627"/>
                <a:gd name="connsiteX214" fmla="*/ 497586 w 641413"/>
                <a:gd name="connsiteY214" fmla="*/ 143161 h 450627"/>
                <a:gd name="connsiteX215" fmla="*/ 495109 w 641413"/>
                <a:gd name="connsiteY215" fmla="*/ 138017 h 450627"/>
                <a:gd name="connsiteX216" fmla="*/ 498443 w 641413"/>
                <a:gd name="connsiteY216" fmla="*/ 135827 h 450627"/>
                <a:gd name="connsiteX217" fmla="*/ 502825 w 641413"/>
                <a:gd name="connsiteY217" fmla="*/ 127921 h 450627"/>
                <a:gd name="connsiteX218" fmla="*/ 504634 w 641413"/>
                <a:gd name="connsiteY218" fmla="*/ 127730 h 450627"/>
                <a:gd name="connsiteX219" fmla="*/ 505396 w 641413"/>
                <a:gd name="connsiteY219" fmla="*/ 133064 h 450627"/>
                <a:gd name="connsiteX220" fmla="*/ 511493 w 641413"/>
                <a:gd name="connsiteY220" fmla="*/ 137731 h 450627"/>
                <a:gd name="connsiteX221" fmla="*/ 511683 w 641413"/>
                <a:gd name="connsiteY221" fmla="*/ 139446 h 450627"/>
                <a:gd name="connsiteX222" fmla="*/ 515302 w 641413"/>
                <a:gd name="connsiteY222" fmla="*/ 138970 h 450627"/>
                <a:gd name="connsiteX223" fmla="*/ 515493 w 641413"/>
                <a:gd name="connsiteY223" fmla="*/ 140779 h 450627"/>
                <a:gd name="connsiteX224" fmla="*/ 517112 w 641413"/>
                <a:gd name="connsiteY224" fmla="*/ 138779 h 450627"/>
                <a:gd name="connsiteX225" fmla="*/ 514635 w 641413"/>
                <a:gd name="connsiteY225" fmla="*/ 133636 h 450627"/>
                <a:gd name="connsiteX226" fmla="*/ 522541 w 641413"/>
                <a:gd name="connsiteY226" fmla="*/ 138017 h 450627"/>
                <a:gd name="connsiteX227" fmla="*/ 527018 w 641413"/>
                <a:gd name="connsiteY227" fmla="*/ 144685 h 450627"/>
                <a:gd name="connsiteX228" fmla="*/ 531971 w 641413"/>
                <a:gd name="connsiteY228" fmla="*/ 140398 h 450627"/>
                <a:gd name="connsiteX229" fmla="*/ 535971 w 641413"/>
                <a:gd name="connsiteY229" fmla="*/ 143542 h 450627"/>
                <a:gd name="connsiteX230" fmla="*/ 535114 w 641413"/>
                <a:gd name="connsiteY230" fmla="*/ 150876 h 450627"/>
                <a:gd name="connsiteX231" fmla="*/ 541020 w 641413"/>
                <a:gd name="connsiteY231" fmla="*/ 153734 h 450627"/>
                <a:gd name="connsiteX232" fmla="*/ 539877 w 641413"/>
                <a:gd name="connsiteY232" fmla="*/ 159353 h 450627"/>
                <a:gd name="connsiteX233" fmla="*/ 547306 w 641413"/>
                <a:gd name="connsiteY233" fmla="*/ 160115 h 450627"/>
                <a:gd name="connsiteX234" fmla="*/ 550736 w 641413"/>
                <a:gd name="connsiteY234" fmla="*/ 157925 h 450627"/>
                <a:gd name="connsiteX235" fmla="*/ 554545 w 641413"/>
                <a:gd name="connsiteY235" fmla="*/ 159258 h 450627"/>
                <a:gd name="connsiteX236" fmla="*/ 562165 w 641413"/>
                <a:gd name="connsiteY236" fmla="*/ 161830 h 450627"/>
                <a:gd name="connsiteX237" fmla="*/ 562832 w 641413"/>
                <a:gd name="connsiteY237" fmla="*/ 167164 h 450627"/>
                <a:gd name="connsiteX238" fmla="*/ 569023 w 641413"/>
                <a:gd name="connsiteY238" fmla="*/ 171831 h 450627"/>
                <a:gd name="connsiteX239" fmla="*/ 574167 w 641413"/>
                <a:gd name="connsiteY239" fmla="*/ 169259 h 450627"/>
                <a:gd name="connsiteX240" fmla="*/ 574643 w 641413"/>
                <a:gd name="connsiteY240" fmla="*/ 172879 h 450627"/>
                <a:gd name="connsiteX241" fmla="*/ 578168 w 641413"/>
                <a:gd name="connsiteY241" fmla="*/ 172403 h 450627"/>
                <a:gd name="connsiteX242" fmla="*/ 585121 w 641413"/>
                <a:gd name="connsiteY242" fmla="*/ 169640 h 450627"/>
                <a:gd name="connsiteX243" fmla="*/ 588264 w 641413"/>
                <a:gd name="connsiteY243" fmla="*/ 165640 h 450627"/>
                <a:gd name="connsiteX244" fmla="*/ 588264 w 641413"/>
                <a:gd name="connsiteY244" fmla="*/ 165640 h 450627"/>
                <a:gd name="connsiteX245" fmla="*/ 593693 w 641413"/>
                <a:gd name="connsiteY245" fmla="*/ 164878 h 450627"/>
                <a:gd name="connsiteX246" fmla="*/ 606266 w 641413"/>
                <a:gd name="connsiteY246" fmla="*/ 163259 h 450627"/>
                <a:gd name="connsiteX247" fmla="*/ 613886 w 641413"/>
                <a:gd name="connsiteY247" fmla="*/ 165830 h 450627"/>
                <a:gd name="connsiteX248" fmla="*/ 611505 w 641413"/>
                <a:gd name="connsiteY248" fmla="*/ 175260 h 450627"/>
                <a:gd name="connsiteX249" fmla="*/ 613124 w 641413"/>
                <a:gd name="connsiteY249" fmla="*/ 187738 h 450627"/>
                <a:gd name="connsiteX250" fmla="*/ 610457 w 641413"/>
                <a:gd name="connsiteY250" fmla="*/ 195263 h 450627"/>
                <a:gd name="connsiteX251" fmla="*/ 621125 w 641413"/>
                <a:gd name="connsiteY251" fmla="*/ 206597 h 450627"/>
                <a:gd name="connsiteX252" fmla="*/ 632841 w 641413"/>
                <a:gd name="connsiteY252" fmla="*/ 212312 h 450627"/>
                <a:gd name="connsiteX253" fmla="*/ 633793 w 641413"/>
                <a:gd name="connsiteY253" fmla="*/ 219456 h 450627"/>
                <a:gd name="connsiteX254" fmla="*/ 641413 w 641413"/>
                <a:gd name="connsiteY254" fmla="*/ 222028 h 450627"/>
                <a:gd name="connsiteX255" fmla="*/ 636556 w 641413"/>
                <a:gd name="connsiteY255" fmla="*/ 226314 h 450627"/>
                <a:gd name="connsiteX256" fmla="*/ 635412 w 641413"/>
                <a:gd name="connsiteY256" fmla="*/ 231838 h 450627"/>
                <a:gd name="connsiteX257" fmla="*/ 638842 w 641413"/>
                <a:gd name="connsiteY257" fmla="*/ 244126 h 450627"/>
                <a:gd name="connsiteX258" fmla="*/ 636651 w 641413"/>
                <a:gd name="connsiteY258" fmla="*/ 255270 h 450627"/>
                <a:gd name="connsiteX259" fmla="*/ 630460 w 641413"/>
                <a:gd name="connsiteY259" fmla="*/ 263366 h 450627"/>
                <a:gd name="connsiteX260" fmla="*/ 626745 w 641413"/>
                <a:gd name="connsiteY260" fmla="*/ 276606 h 450627"/>
                <a:gd name="connsiteX261" fmla="*/ 625887 w 641413"/>
                <a:gd name="connsiteY261" fmla="*/ 283940 h 450627"/>
                <a:gd name="connsiteX262" fmla="*/ 629031 w 641413"/>
                <a:gd name="connsiteY262" fmla="*/ 294322 h 450627"/>
                <a:gd name="connsiteX263" fmla="*/ 627983 w 641413"/>
                <a:gd name="connsiteY263" fmla="*/ 299942 h 450627"/>
                <a:gd name="connsiteX264" fmla="*/ 623506 w 641413"/>
                <a:gd name="connsiteY264" fmla="*/ 307753 h 450627"/>
                <a:gd name="connsiteX265" fmla="*/ 617125 w 641413"/>
                <a:gd name="connsiteY265" fmla="*/ 328613 h 450627"/>
                <a:gd name="connsiteX266" fmla="*/ 615219 w 641413"/>
                <a:gd name="connsiteY266" fmla="*/ 341567 h 450627"/>
                <a:gd name="connsiteX267" fmla="*/ 601503 w 641413"/>
                <a:gd name="connsiteY267" fmla="*/ 348805 h 450627"/>
                <a:gd name="connsiteX268" fmla="*/ 586264 w 641413"/>
                <a:gd name="connsiteY268" fmla="*/ 343567 h 450627"/>
                <a:gd name="connsiteX269" fmla="*/ 573691 w 641413"/>
                <a:gd name="connsiteY269" fmla="*/ 345186 h 450627"/>
                <a:gd name="connsiteX270" fmla="*/ 555212 w 641413"/>
                <a:gd name="connsiteY270" fmla="*/ 344043 h 450627"/>
                <a:gd name="connsiteX271" fmla="*/ 553688 w 641413"/>
                <a:gd name="connsiteY271" fmla="*/ 346043 h 450627"/>
                <a:gd name="connsiteX272" fmla="*/ 550354 w 641413"/>
                <a:gd name="connsiteY272" fmla="*/ 348329 h 450627"/>
                <a:gd name="connsiteX273" fmla="*/ 522922 w 641413"/>
                <a:gd name="connsiteY273" fmla="*/ 348329 h 450627"/>
                <a:gd name="connsiteX274" fmla="*/ 522732 w 641413"/>
                <a:gd name="connsiteY274" fmla="*/ 360997 h 450627"/>
                <a:gd name="connsiteX275" fmla="*/ 517874 w 641413"/>
                <a:gd name="connsiteY275" fmla="*/ 365284 h 450627"/>
                <a:gd name="connsiteX276" fmla="*/ 512445 w 641413"/>
                <a:gd name="connsiteY276" fmla="*/ 366046 h 450627"/>
                <a:gd name="connsiteX277" fmla="*/ 499681 w 641413"/>
                <a:gd name="connsiteY277" fmla="*/ 380429 h 450627"/>
                <a:gd name="connsiteX278" fmla="*/ 492347 w 641413"/>
                <a:gd name="connsiteY278" fmla="*/ 394049 h 450627"/>
                <a:gd name="connsiteX279" fmla="*/ 492823 w 641413"/>
                <a:gd name="connsiteY279" fmla="*/ 397573 h 450627"/>
                <a:gd name="connsiteX280" fmla="*/ 487966 w 641413"/>
                <a:gd name="connsiteY280" fmla="*/ 401860 h 450627"/>
                <a:gd name="connsiteX281" fmla="*/ 486632 w 641413"/>
                <a:gd name="connsiteY281" fmla="*/ 405670 h 450627"/>
                <a:gd name="connsiteX282" fmla="*/ 481965 w 641413"/>
                <a:gd name="connsiteY282" fmla="*/ 411766 h 450627"/>
                <a:gd name="connsiteX283" fmla="*/ 468725 w 641413"/>
                <a:gd name="connsiteY283" fmla="*/ 422529 h 450627"/>
                <a:gd name="connsiteX284" fmla="*/ 464344 w 641413"/>
                <a:gd name="connsiteY284" fmla="*/ 430435 h 450627"/>
                <a:gd name="connsiteX285" fmla="*/ 454723 w 641413"/>
                <a:gd name="connsiteY285" fmla="*/ 440722 h 450627"/>
                <a:gd name="connsiteX286" fmla="*/ 441674 w 641413"/>
                <a:gd name="connsiteY286" fmla="*/ 438817 h 450627"/>
                <a:gd name="connsiteX287" fmla="*/ 436245 w 641413"/>
                <a:gd name="connsiteY287" fmla="*/ 439484 h 450627"/>
                <a:gd name="connsiteX288" fmla="*/ 433101 w 641413"/>
                <a:gd name="connsiteY288" fmla="*/ 443579 h 450627"/>
                <a:gd name="connsiteX289" fmla="*/ 427768 w 641413"/>
                <a:gd name="connsiteY289" fmla="*/ 444246 h 450627"/>
                <a:gd name="connsiteX290" fmla="*/ 421291 w 641413"/>
                <a:gd name="connsiteY290" fmla="*/ 450628 h 450627"/>
                <a:gd name="connsiteX291" fmla="*/ 411861 w 641413"/>
                <a:gd name="connsiteY291" fmla="*/ 448246 h 450627"/>
                <a:gd name="connsiteX292" fmla="*/ 402812 w 641413"/>
                <a:gd name="connsiteY292" fmla="*/ 449389 h 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641413" h="450627">
                  <a:moveTo>
                    <a:pt x="402812" y="449389"/>
                  </a:moveTo>
                  <a:lnTo>
                    <a:pt x="393096" y="430721"/>
                  </a:lnTo>
                  <a:lnTo>
                    <a:pt x="392144" y="423577"/>
                  </a:lnTo>
                  <a:lnTo>
                    <a:pt x="393954" y="423386"/>
                  </a:lnTo>
                  <a:lnTo>
                    <a:pt x="393668" y="421577"/>
                  </a:lnTo>
                  <a:lnTo>
                    <a:pt x="395001" y="417862"/>
                  </a:lnTo>
                  <a:lnTo>
                    <a:pt x="386048" y="419005"/>
                  </a:lnTo>
                  <a:lnTo>
                    <a:pt x="381952" y="415862"/>
                  </a:lnTo>
                  <a:lnTo>
                    <a:pt x="383286" y="412147"/>
                  </a:lnTo>
                  <a:lnTo>
                    <a:pt x="374237" y="398812"/>
                  </a:lnTo>
                  <a:lnTo>
                    <a:pt x="360140" y="375285"/>
                  </a:lnTo>
                  <a:lnTo>
                    <a:pt x="345757" y="377190"/>
                  </a:lnTo>
                  <a:lnTo>
                    <a:pt x="325184" y="359950"/>
                  </a:lnTo>
                  <a:lnTo>
                    <a:pt x="319850" y="360712"/>
                  </a:lnTo>
                  <a:lnTo>
                    <a:pt x="311562" y="367189"/>
                  </a:lnTo>
                  <a:lnTo>
                    <a:pt x="301657" y="361283"/>
                  </a:lnTo>
                  <a:lnTo>
                    <a:pt x="310039" y="342043"/>
                  </a:lnTo>
                  <a:lnTo>
                    <a:pt x="310896" y="334709"/>
                  </a:lnTo>
                  <a:lnTo>
                    <a:pt x="314039" y="330613"/>
                  </a:lnTo>
                  <a:lnTo>
                    <a:pt x="305657" y="322707"/>
                  </a:lnTo>
                  <a:lnTo>
                    <a:pt x="286226" y="314325"/>
                  </a:lnTo>
                  <a:lnTo>
                    <a:pt x="274415" y="321373"/>
                  </a:lnTo>
                  <a:lnTo>
                    <a:pt x="272129" y="318040"/>
                  </a:lnTo>
                  <a:lnTo>
                    <a:pt x="264414" y="300895"/>
                  </a:lnTo>
                  <a:lnTo>
                    <a:pt x="263842" y="310134"/>
                  </a:lnTo>
                  <a:lnTo>
                    <a:pt x="248126" y="315754"/>
                  </a:lnTo>
                  <a:lnTo>
                    <a:pt x="239744" y="307848"/>
                  </a:lnTo>
                  <a:lnTo>
                    <a:pt x="236601" y="311848"/>
                  </a:lnTo>
                  <a:lnTo>
                    <a:pt x="234315" y="308515"/>
                  </a:lnTo>
                  <a:lnTo>
                    <a:pt x="229457" y="312801"/>
                  </a:lnTo>
                  <a:lnTo>
                    <a:pt x="227647" y="313087"/>
                  </a:lnTo>
                  <a:lnTo>
                    <a:pt x="222504" y="315563"/>
                  </a:lnTo>
                  <a:lnTo>
                    <a:pt x="220408" y="314039"/>
                  </a:lnTo>
                  <a:lnTo>
                    <a:pt x="205454" y="325088"/>
                  </a:lnTo>
                  <a:lnTo>
                    <a:pt x="194786" y="313754"/>
                  </a:lnTo>
                  <a:lnTo>
                    <a:pt x="191262" y="314230"/>
                  </a:lnTo>
                  <a:lnTo>
                    <a:pt x="180594" y="302990"/>
                  </a:lnTo>
                  <a:lnTo>
                    <a:pt x="172498" y="296799"/>
                  </a:lnTo>
                  <a:lnTo>
                    <a:pt x="169069" y="284512"/>
                  </a:lnTo>
                  <a:lnTo>
                    <a:pt x="156686" y="287941"/>
                  </a:lnTo>
                  <a:lnTo>
                    <a:pt x="152495" y="297561"/>
                  </a:lnTo>
                  <a:lnTo>
                    <a:pt x="151543" y="290513"/>
                  </a:lnTo>
                  <a:lnTo>
                    <a:pt x="148209" y="292703"/>
                  </a:lnTo>
                  <a:lnTo>
                    <a:pt x="144304" y="291465"/>
                  </a:lnTo>
                  <a:lnTo>
                    <a:pt x="141256" y="295466"/>
                  </a:lnTo>
                  <a:lnTo>
                    <a:pt x="133350" y="291084"/>
                  </a:lnTo>
                  <a:lnTo>
                    <a:pt x="131350" y="289560"/>
                  </a:lnTo>
                  <a:lnTo>
                    <a:pt x="131064" y="287750"/>
                  </a:lnTo>
                  <a:lnTo>
                    <a:pt x="132397" y="283940"/>
                  </a:lnTo>
                  <a:lnTo>
                    <a:pt x="130397" y="282416"/>
                  </a:lnTo>
                  <a:lnTo>
                    <a:pt x="135064" y="276320"/>
                  </a:lnTo>
                  <a:lnTo>
                    <a:pt x="134588" y="272796"/>
                  </a:lnTo>
                  <a:lnTo>
                    <a:pt x="135636" y="267176"/>
                  </a:lnTo>
                  <a:lnTo>
                    <a:pt x="135160" y="263652"/>
                  </a:lnTo>
                  <a:lnTo>
                    <a:pt x="137541" y="254222"/>
                  </a:lnTo>
                  <a:lnTo>
                    <a:pt x="129730" y="249841"/>
                  </a:lnTo>
                  <a:lnTo>
                    <a:pt x="126587" y="253841"/>
                  </a:lnTo>
                  <a:lnTo>
                    <a:pt x="120491" y="249269"/>
                  </a:lnTo>
                  <a:lnTo>
                    <a:pt x="121825" y="245459"/>
                  </a:lnTo>
                  <a:lnTo>
                    <a:pt x="113729" y="239268"/>
                  </a:lnTo>
                  <a:lnTo>
                    <a:pt x="103632" y="246031"/>
                  </a:lnTo>
                  <a:lnTo>
                    <a:pt x="99536" y="242983"/>
                  </a:lnTo>
                  <a:lnTo>
                    <a:pt x="94392" y="245459"/>
                  </a:lnTo>
                  <a:lnTo>
                    <a:pt x="91630" y="238601"/>
                  </a:lnTo>
                  <a:lnTo>
                    <a:pt x="85820" y="235744"/>
                  </a:lnTo>
                  <a:lnTo>
                    <a:pt x="80867" y="240030"/>
                  </a:lnTo>
                  <a:lnTo>
                    <a:pt x="73438" y="239173"/>
                  </a:lnTo>
                  <a:lnTo>
                    <a:pt x="73723" y="240983"/>
                  </a:lnTo>
                  <a:lnTo>
                    <a:pt x="67818" y="238125"/>
                  </a:lnTo>
                  <a:lnTo>
                    <a:pt x="64960" y="243935"/>
                  </a:lnTo>
                  <a:lnTo>
                    <a:pt x="64675" y="242126"/>
                  </a:lnTo>
                  <a:lnTo>
                    <a:pt x="59531" y="244602"/>
                  </a:lnTo>
                  <a:lnTo>
                    <a:pt x="59246" y="228314"/>
                  </a:lnTo>
                  <a:lnTo>
                    <a:pt x="55150" y="225266"/>
                  </a:lnTo>
                  <a:lnTo>
                    <a:pt x="52197" y="216598"/>
                  </a:lnTo>
                  <a:lnTo>
                    <a:pt x="46863" y="217265"/>
                  </a:lnTo>
                  <a:lnTo>
                    <a:pt x="38100" y="220313"/>
                  </a:lnTo>
                  <a:lnTo>
                    <a:pt x="36862" y="211360"/>
                  </a:lnTo>
                  <a:lnTo>
                    <a:pt x="16669" y="210407"/>
                  </a:lnTo>
                  <a:lnTo>
                    <a:pt x="14002" y="218027"/>
                  </a:lnTo>
                  <a:lnTo>
                    <a:pt x="10668" y="220313"/>
                  </a:lnTo>
                  <a:lnTo>
                    <a:pt x="8191" y="215170"/>
                  </a:lnTo>
                  <a:lnTo>
                    <a:pt x="7620" y="211646"/>
                  </a:lnTo>
                  <a:lnTo>
                    <a:pt x="12097" y="203740"/>
                  </a:lnTo>
                  <a:lnTo>
                    <a:pt x="11621" y="200216"/>
                  </a:lnTo>
                  <a:lnTo>
                    <a:pt x="16383" y="194120"/>
                  </a:lnTo>
                  <a:lnTo>
                    <a:pt x="19240" y="188309"/>
                  </a:lnTo>
                  <a:lnTo>
                    <a:pt x="17526" y="175831"/>
                  </a:lnTo>
                  <a:lnTo>
                    <a:pt x="15335" y="172498"/>
                  </a:lnTo>
                  <a:lnTo>
                    <a:pt x="16192" y="165163"/>
                  </a:lnTo>
                  <a:lnTo>
                    <a:pt x="12097" y="162116"/>
                  </a:lnTo>
                  <a:lnTo>
                    <a:pt x="6477" y="160972"/>
                  </a:lnTo>
                  <a:lnTo>
                    <a:pt x="2096" y="141637"/>
                  </a:lnTo>
                  <a:lnTo>
                    <a:pt x="0" y="140113"/>
                  </a:lnTo>
                  <a:lnTo>
                    <a:pt x="29908" y="130683"/>
                  </a:lnTo>
                  <a:lnTo>
                    <a:pt x="27813" y="129159"/>
                  </a:lnTo>
                  <a:lnTo>
                    <a:pt x="25336" y="124016"/>
                  </a:lnTo>
                  <a:lnTo>
                    <a:pt x="29813" y="116205"/>
                  </a:lnTo>
                  <a:lnTo>
                    <a:pt x="28575" y="107347"/>
                  </a:lnTo>
                  <a:lnTo>
                    <a:pt x="20288" y="99346"/>
                  </a:lnTo>
                  <a:lnTo>
                    <a:pt x="18002" y="96012"/>
                  </a:lnTo>
                  <a:lnTo>
                    <a:pt x="19050" y="90488"/>
                  </a:lnTo>
                  <a:lnTo>
                    <a:pt x="21717" y="82868"/>
                  </a:lnTo>
                  <a:lnTo>
                    <a:pt x="30004" y="76295"/>
                  </a:lnTo>
                  <a:lnTo>
                    <a:pt x="38957" y="75152"/>
                  </a:lnTo>
                  <a:lnTo>
                    <a:pt x="47054" y="66770"/>
                  </a:lnTo>
                  <a:lnTo>
                    <a:pt x="51911" y="62579"/>
                  </a:lnTo>
                  <a:lnTo>
                    <a:pt x="54864" y="56674"/>
                  </a:lnTo>
                  <a:lnTo>
                    <a:pt x="59722" y="52483"/>
                  </a:lnTo>
                  <a:lnTo>
                    <a:pt x="61055" y="48578"/>
                  </a:lnTo>
                  <a:lnTo>
                    <a:pt x="62389" y="44863"/>
                  </a:lnTo>
                  <a:lnTo>
                    <a:pt x="64675" y="48101"/>
                  </a:lnTo>
                  <a:lnTo>
                    <a:pt x="68866" y="38576"/>
                  </a:lnTo>
                  <a:lnTo>
                    <a:pt x="75533" y="34004"/>
                  </a:lnTo>
                  <a:lnTo>
                    <a:pt x="84296" y="31052"/>
                  </a:lnTo>
                  <a:lnTo>
                    <a:pt x="89916" y="32099"/>
                  </a:lnTo>
                  <a:lnTo>
                    <a:pt x="101060" y="19717"/>
                  </a:lnTo>
                  <a:lnTo>
                    <a:pt x="116776" y="14097"/>
                  </a:lnTo>
                  <a:lnTo>
                    <a:pt x="132683" y="10096"/>
                  </a:lnTo>
                  <a:lnTo>
                    <a:pt x="148399" y="4477"/>
                  </a:lnTo>
                  <a:lnTo>
                    <a:pt x="152686" y="9239"/>
                  </a:lnTo>
                  <a:lnTo>
                    <a:pt x="163258" y="6096"/>
                  </a:lnTo>
                  <a:lnTo>
                    <a:pt x="164592" y="2286"/>
                  </a:lnTo>
                  <a:lnTo>
                    <a:pt x="167926" y="0"/>
                  </a:lnTo>
                  <a:lnTo>
                    <a:pt x="180784" y="14669"/>
                  </a:lnTo>
                  <a:lnTo>
                    <a:pt x="188976" y="20860"/>
                  </a:lnTo>
                  <a:lnTo>
                    <a:pt x="203835" y="36957"/>
                  </a:lnTo>
                  <a:lnTo>
                    <a:pt x="202311" y="38957"/>
                  </a:lnTo>
                  <a:lnTo>
                    <a:pt x="204311" y="40577"/>
                  </a:lnTo>
                  <a:lnTo>
                    <a:pt x="211074" y="36004"/>
                  </a:lnTo>
                  <a:lnTo>
                    <a:pt x="214884" y="37338"/>
                  </a:lnTo>
                  <a:lnTo>
                    <a:pt x="219456" y="44005"/>
                  </a:lnTo>
                  <a:lnTo>
                    <a:pt x="218122" y="47816"/>
                  </a:lnTo>
                  <a:lnTo>
                    <a:pt x="222218" y="50863"/>
                  </a:lnTo>
                  <a:lnTo>
                    <a:pt x="228981" y="60865"/>
                  </a:lnTo>
                  <a:lnTo>
                    <a:pt x="230791" y="60579"/>
                  </a:lnTo>
                  <a:lnTo>
                    <a:pt x="232315" y="58579"/>
                  </a:lnTo>
                  <a:lnTo>
                    <a:pt x="234601" y="61913"/>
                  </a:lnTo>
                  <a:lnTo>
                    <a:pt x="238792" y="79534"/>
                  </a:lnTo>
                  <a:lnTo>
                    <a:pt x="243459" y="73438"/>
                  </a:lnTo>
                  <a:lnTo>
                    <a:pt x="255365" y="80963"/>
                  </a:lnTo>
                  <a:lnTo>
                    <a:pt x="253555" y="81153"/>
                  </a:lnTo>
                  <a:lnTo>
                    <a:pt x="255651" y="82677"/>
                  </a:lnTo>
                  <a:lnTo>
                    <a:pt x="250984" y="88773"/>
                  </a:lnTo>
                  <a:lnTo>
                    <a:pt x="260128" y="89345"/>
                  </a:lnTo>
                  <a:lnTo>
                    <a:pt x="263271" y="85344"/>
                  </a:lnTo>
                  <a:lnTo>
                    <a:pt x="273367" y="78581"/>
                  </a:lnTo>
                  <a:lnTo>
                    <a:pt x="278987" y="79629"/>
                  </a:lnTo>
                  <a:lnTo>
                    <a:pt x="287846" y="63913"/>
                  </a:lnTo>
                  <a:lnTo>
                    <a:pt x="292989" y="61436"/>
                  </a:lnTo>
                  <a:lnTo>
                    <a:pt x="297942" y="57150"/>
                  </a:lnTo>
                  <a:lnTo>
                    <a:pt x="308991" y="57531"/>
                  </a:lnTo>
                  <a:lnTo>
                    <a:pt x="314801" y="60388"/>
                  </a:lnTo>
                  <a:lnTo>
                    <a:pt x="318897" y="63437"/>
                  </a:lnTo>
                  <a:lnTo>
                    <a:pt x="323564" y="57436"/>
                  </a:lnTo>
                  <a:lnTo>
                    <a:pt x="330708" y="56483"/>
                  </a:lnTo>
                  <a:lnTo>
                    <a:pt x="336328" y="57531"/>
                  </a:lnTo>
                  <a:lnTo>
                    <a:pt x="336137" y="55721"/>
                  </a:lnTo>
                  <a:lnTo>
                    <a:pt x="341281" y="53245"/>
                  </a:lnTo>
                  <a:lnTo>
                    <a:pt x="352806" y="57150"/>
                  </a:lnTo>
                  <a:lnTo>
                    <a:pt x="353853" y="51626"/>
                  </a:lnTo>
                  <a:lnTo>
                    <a:pt x="356711" y="45720"/>
                  </a:lnTo>
                  <a:lnTo>
                    <a:pt x="363664" y="43053"/>
                  </a:lnTo>
                  <a:lnTo>
                    <a:pt x="373380" y="47149"/>
                  </a:lnTo>
                  <a:lnTo>
                    <a:pt x="380333" y="44482"/>
                  </a:lnTo>
                  <a:lnTo>
                    <a:pt x="389763" y="46863"/>
                  </a:lnTo>
                  <a:lnTo>
                    <a:pt x="394049" y="51721"/>
                  </a:lnTo>
                  <a:lnTo>
                    <a:pt x="395478" y="62389"/>
                  </a:lnTo>
                  <a:lnTo>
                    <a:pt x="400050" y="69056"/>
                  </a:lnTo>
                  <a:lnTo>
                    <a:pt x="384620" y="76581"/>
                  </a:lnTo>
                  <a:lnTo>
                    <a:pt x="387096" y="81629"/>
                  </a:lnTo>
                  <a:lnTo>
                    <a:pt x="385953" y="87249"/>
                  </a:lnTo>
                  <a:lnTo>
                    <a:pt x="383953" y="85630"/>
                  </a:lnTo>
                  <a:lnTo>
                    <a:pt x="378809" y="88106"/>
                  </a:lnTo>
                  <a:lnTo>
                    <a:pt x="377285" y="90202"/>
                  </a:lnTo>
                  <a:lnTo>
                    <a:pt x="379286" y="91726"/>
                  </a:lnTo>
                  <a:lnTo>
                    <a:pt x="379762" y="95250"/>
                  </a:lnTo>
                  <a:lnTo>
                    <a:pt x="374809" y="99536"/>
                  </a:lnTo>
                  <a:lnTo>
                    <a:pt x="378904" y="102679"/>
                  </a:lnTo>
                  <a:lnTo>
                    <a:pt x="377571" y="106489"/>
                  </a:lnTo>
                  <a:lnTo>
                    <a:pt x="383191" y="107537"/>
                  </a:lnTo>
                  <a:lnTo>
                    <a:pt x="386525" y="105251"/>
                  </a:lnTo>
                  <a:lnTo>
                    <a:pt x="388811" y="108585"/>
                  </a:lnTo>
                  <a:lnTo>
                    <a:pt x="385476" y="110871"/>
                  </a:lnTo>
                  <a:lnTo>
                    <a:pt x="391287" y="113729"/>
                  </a:lnTo>
                  <a:lnTo>
                    <a:pt x="390239" y="119253"/>
                  </a:lnTo>
                  <a:lnTo>
                    <a:pt x="392716" y="124396"/>
                  </a:lnTo>
                  <a:lnTo>
                    <a:pt x="395478" y="131254"/>
                  </a:lnTo>
                  <a:lnTo>
                    <a:pt x="397287" y="131064"/>
                  </a:lnTo>
                  <a:lnTo>
                    <a:pt x="395764" y="133064"/>
                  </a:lnTo>
                  <a:lnTo>
                    <a:pt x="399764" y="136112"/>
                  </a:lnTo>
                  <a:lnTo>
                    <a:pt x="406718" y="133445"/>
                  </a:lnTo>
                  <a:lnTo>
                    <a:pt x="417766" y="133826"/>
                  </a:lnTo>
                  <a:lnTo>
                    <a:pt x="419767" y="135350"/>
                  </a:lnTo>
                  <a:lnTo>
                    <a:pt x="424053" y="140208"/>
                  </a:lnTo>
                  <a:lnTo>
                    <a:pt x="428149" y="143256"/>
                  </a:lnTo>
                  <a:lnTo>
                    <a:pt x="427006" y="148876"/>
                  </a:lnTo>
                  <a:lnTo>
                    <a:pt x="429577" y="154019"/>
                  </a:lnTo>
                  <a:lnTo>
                    <a:pt x="427101" y="163354"/>
                  </a:lnTo>
                  <a:lnTo>
                    <a:pt x="428530" y="174022"/>
                  </a:lnTo>
                  <a:lnTo>
                    <a:pt x="440912" y="170593"/>
                  </a:lnTo>
                  <a:lnTo>
                    <a:pt x="441103" y="172403"/>
                  </a:lnTo>
                  <a:lnTo>
                    <a:pt x="446532" y="171736"/>
                  </a:lnTo>
                  <a:lnTo>
                    <a:pt x="451390" y="167354"/>
                  </a:lnTo>
                  <a:lnTo>
                    <a:pt x="456819" y="166688"/>
                  </a:lnTo>
                  <a:lnTo>
                    <a:pt x="456152" y="161354"/>
                  </a:lnTo>
                  <a:lnTo>
                    <a:pt x="463105" y="158591"/>
                  </a:lnTo>
                  <a:lnTo>
                    <a:pt x="460534" y="153543"/>
                  </a:lnTo>
                  <a:lnTo>
                    <a:pt x="463962" y="151257"/>
                  </a:lnTo>
                  <a:lnTo>
                    <a:pt x="467773" y="152495"/>
                  </a:lnTo>
                  <a:lnTo>
                    <a:pt x="469106" y="148780"/>
                  </a:lnTo>
                  <a:lnTo>
                    <a:pt x="474726" y="149828"/>
                  </a:lnTo>
                  <a:lnTo>
                    <a:pt x="476726" y="151352"/>
                  </a:lnTo>
                  <a:lnTo>
                    <a:pt x="491109" y="149447"/>
                  </a:lnTo>
                  <a:lnTo>
                    <a:pt x="497586" y="143161"/>
                  </a:lnTo>
                  <a:lnTo>
                    <a:pt x="495109" y="138017"/>
                  </a:lnTo>
                  <a:lnTo>
                    <a:pt x="498443" y="135827"/>
                  </a:lnTo>
                  <a:lnTo>
                    <a:pt x="502825" y="127921"/>
                  </a:lnTo>
                  <a:lnTo>
                    <a:pt x="504634" y="127730"/>
                  </a:lnTo>
                  <a:lnTo>
                    <a:pt x="505396" y="133064"/>
                  </a:lnTo>
                  <a:lnTo>
                    <a:pt x="511493" y="137731"/>
                  </a:lnTo>
                  <a:lnTo>
                    <a:pt x="511683" y="139446"/>
                  </a:lnTo>
                  <a:lnTo>
                    <a:pt x="515302" y="138970"/>
                  </a:lnTo>
                  <a:lnTo>
                    <a:pt x="515493" y="140779"/>
                  </a:lnTo>
                  <a:lnTo>
                    <a:pt x="517112" y="138779"/>
                  </a:lnTo>
                  <a:lnTo>
                    <a:pt x="514635" y="133636"/>
                  </a:lnTo>
                  <a:lnTo>
                    <a:pt x="522541" y="138017"/>
                  </a:lnTo>
                  <a:lnTo>
                    <a:pt x="527018" y="144685"/>
                  </a:lnTo>
                  <a:lnTo>
                    <a:pt x="531971" y="140398"/>
                  </a:lnTo>
                  <a:lnTo>
                    <a:pt x="535971" y="143542"/>
                  </a:lnTo>
                  <a:lnTo>
                    <a:pt x="535114" y="150876"/>
                  </a:lnTo>
                  <a:lnTo>
                    <a:pt x="541020" y="153734"/>
                  </a:lnTo>
                  <a:lnTo>
                    <a:pt x="539877" y="159353"/>
                  </a:lnTo>
                  <a:lnTo>
                    <a:pt x="547306" y="160115"/>
                  </a:lnTo>
                  <a:lnTo>
                    <a:pt x="550736" y="157925"/>
                  </a:lnTo>
                  <a:lnTo>
                    <a:pt x="554545" y="159258"/>
                  </a:lnTo>
                  <a:lnTo>
                    <a:pt x="562165" y="161830"/>
                  </a:lnTo>
                  <a:lnTo>
                    <a:pt x="562832" y="167164"/>
                  </a:lnTo>
                  <a:lnTo>
                    <a:pt x="569023" y="171831"/>
                  </a:lnTo>
                  <a:lnTo>
                    <a:pt x="574167" y="169259"/>
                  </a:lnTo>
                  <a:lnTo>
                    <a:pt x="574643" y="172879"/>
                  </a:lnTo>
                  <a:lnTo>
                    <a:pt x="578168" y="172403"/>
                  </a:lnTo>
                  <a:lnTo>
                    <a:pt x="585121" y="169640"/>
                  </a:lnTo>
                  <a:lnTo>
                    <a:pt x="588264" y="165640"/>
                  </a:lnTo>
                  <a:lnTo>
                    <a:pt x="588264" y="165640"/>
                  </a:lnTo>
                  <a:lnTo>
                    <a:pt x="593693" y="164878"/>
                  </a:lnTo>
                  <a:lnTo>
                    <a:pt x="606266" y="163259"/>
                  </a:lnTo>
                  <a:lnTo>
                    <a:pt x="613886" y="165830"/>
                  </a:lnTo>
                  <a:lnTo>
                    <a:pt x="611505" y="175260"/>
                  </a:lnTo>
                  <a:lnTo>
                    <a:pt x="613124" y="187738"/>
                  </a:lnTo>
                  <a:lnTo>
                    <a:pt x="610457" y="195263"/>
                  </a:lnTo>
                  <a:lnTo>
                    <a:pt x="621125" y="206597"/>
                  </a:lnTo>
                  <a:lnTo>
                    <a:pt x="632841" y="212312"/>
                  </a:lnTo>
                  <a:lnTo>
                    <a:pt x="633793" y="219456"/>
                  </a:lnTo>
                  <a:lnTo>
                    <a:pt x="641413" y="222028"/>
                  </a:lnTo>
                  <a:lnTo>
                    <a:pt x="636556" y="226314"/>
                  </a:lnTo>
                  <a:lnTo>
                    <a:pt x="635412" y="231838"/>
                  </a:lnTo>
                  <a:lnTo>
                    <a:pt x="638842" y="244126"/>
                  </a:lnTo>
                  <a:lnTo>
                    <a:pt x="636651" y="255270"/>
                  </a:lnTo>
                  <a:lnTo>
                    <a:pt x="630460" y="263366"/>
                  </a:lnTo>
                  <a:lnTo>
                    <a:pt x="626745" y="276606"/>
                  </a:lnTo>
                  <a:lnTo>
                    <a:pt x="625887" y="283940"/>
                  </a:lnTo>
                  <a:lnTo>
                    <a:pt x="629031" y="294322"/>
                  </a:lnTo>
                  <a:lnTo>
                    <a:pt x="627983" y="299942"/>
                  </a:lnTo>
                  <a:lnTo>
                    <a:pt x="623506" y="307753"/>
                  </a:lnTo>
                  <a:lnTo>
                    <a:pt x="617125" y="328613"/>
                  </a:lnTo>
                  <a:lnTo>
                    <a:pt x="615219" y="341567"/>
                  </a:lnTo>
                  <a:lnTo>
                    <a:pt x="601503" y="348805"/>
                  </a:lnTo>
                  <a:lnTo>
                    <a:pt x="586264" y="343567"/>
                  </a:lnTo>
                  <a:lnTo>
                    <a:pt x="573691" y="345186"/>
                  </a:lnTo>
                  <a:lnTo>
                    <a:pt x="555212" y="344043"/>
                  </a:lnTo>
                  <a:lnTo>
                    <a:pt x="553688" y="346043"/>
                  </a:lnTo>
                  <a:lnTo>
                    <a:pt x="550354" y="348329"/>
                  </a:lnTo>
                  <a:lnTo>
                    <a:pt x="522922" y="348329"/>
                  </a:lnTo>
                  <a:lnTo>
                    <a:pt x="522732" y="360997"/>
                  </a:lnTo>
                  <a:lnTo>
                    <a:pt x="517874" y="365284"/>
                  </a:lnTo>
                  <a:lnTo>
                    <a:pt x="512445" y="366046"/>
                  </a:lnTo>
                  <a:lnTo>
                    <a:pt x="499681" y="380429"/>
                  </a:lnTo>
                  <a:lnTo>
                    <a:pt x="492347" y="394049"/>
                  </a:lnTo>
                  <a:lnTo>
                    <a:pt x="492823" y="397573"/>
                  </a:lnTo>
                  <a:lnTo>
                    <a:pt x="487966" y="401860"/>
                  </a:lnTo>
                  <a:lnTo>
                    <a:pt x="486632" y="405670"/>
                  </a:lnTo>
                  <a:lnTo>
                    <a:pt x="481965" y="411766"/>
                  </a:lnTo>
                  <a:lnTo>
                    <a:pt x="468725" y="422529"/>
                  </a:lnTo>
                  <a:lnTo>
                    <a:pt x="464344" y="430435"/>
                  </a:lnTo>
                  <a:lnTo>
                    <a:pt x="454723" y="440722"/>
                  </a:lnTo>
                  <a:lnTo>
                    <a:pt x="441674" y="438817"/>
                  </a:lnTo>
                  <a:lnTo>
                    <a:pt x="436245" y="439484"/>
                  </a:lnTo>
                  <a:lnTo>
                    <a:pt x="433101" y="443579"/>
                  </a:lnTo>
                  <a:lnTo>
                    <a:pt x="427768" y="444246"/>
                  </a:lnTo>
                  <a:lnTo>
                    <a:pt x="421291" y="450628"/>
                  </a:lnTo>
                  <a:lnTo>
                    <a:pt x="411861" y="448246"/>
                  </a:lnTo>
                  <a:lnTo>
                    <a:pt x="402812" y="449389"/>
                  </a:lnTo>
                </a:path>
              </a:pathLst>
            </a:custGeom>
            <a:grpFill/>
            <a:ln w="12700" cap="flat">
              <a:solidFill>
                <a:srgbClr val="FFFFFF"/>
              </a:solidFill>
              <a:prstDash val="solid"/>
              <a:miter/>
            </a:ln>
          </p:spPr>
          <p:txBody>
            <a:bodyPr rtlCol="0" anchor="ctr"/>
            <a:lstStyle/>
            <a:p>
              <a:endParaRPr lang="cs-CZ"/>
            </a:p>
          </p:txBody>
        </p:sp>
      </p:grpSp>
      <p:pic>
        <p:nvPicPr>
          <p:cNvPr id="2" name="Obrázek 1" descr="Obsah obrázku černá, tma&#10;&#10;Popis byl vytvořen automaticky">
            <a:extLst>
              <a:ext uri="{FF2B5EF4-FFF2-40B4-BE49-F238E27FC236}">
                <a16:creationId xmlns:a16="http://schemas.microsoft.com/office/drawing/2014/main" id="{5ED16656-7EAD-8F15-A68A-1064E7E2043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591200" y="6078"/>
            <a:ext cx="1464229" cy="593438"/>
          </a:xfrm>
          <a:prstGeom prst="rect">
            <a:avLst/>
          </a:prstGeom>
        </p:spPr>
      </p:pic>
    </p:spTree>
    <p:extLst>
      <p:ext uri="{BB962C8B-B14F-4D97-AF65-F5344CB8AC3E}">
        <p14:creationId xmlns:p14="http://schemas.microsoft.com/office/powerpoint/2010/main" val="4034472237"/>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Nadpis,graf, text">
    <p:spTree>
      <p:nvGrpSpPr>
        <p:cNvPr id="1" name=""/>
        <p:cNvGrpSpPr/>
        <p:nvPr/>
      </p:nvGrpSpPr>
      <p:grpSpPr>
        <a:xfrm>
          <a:off x="0" y="0"/>
          <a:ext cx="0" cy="0"/>
          <a:chOff x="0" y="0"/>
          <a:chExt cx="0" cy="0"/>
        </a:xfrm>
      </p:grpSpPr>
      <p:sp>
        <p:nvSpPr>
          <p:cNvPr id="15" name="Obdélník 14">
            <a:extLst>
              <a:ext uri="{FF2B5EF4-FFF2-40B4-BE49-F238E27FC236}">
                <a16:creationId xmlns:a16="http://schemas.microsoft.com/office/drawing/2014/main" id="{203DDD2B-94B5-4D6B-B92F-71E4B2701400}"/>
              </a:ext>
            </a:extLst>
          </p:cNvPr>
          <p:cNvSpPr/>
          <p:nvPr userDrawn="1"/>
        </p:nvSpPr>
        <p:spPr>
          <a:xfrm>
            <a:off x="0" y="-1"/>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p>
        </p:txBody>
      </p:sp>
      <p:sp>
        <p:nvSpPr>
          <p:cNvPr id="5" name="Zástupný objekt grafu 10">
            <a:extLst>
              <a:ext uri="{FF2B5EF4-FFF2-40B4-BE49-F238E27FC236}">
                <a16:creationId xmlns:a16="http://schemas.microsoft.com/office/drawing/2014/main" id="{7814EF98-A5EE-B564-2343-4835ACD0118A}"/>
              </a:ext>
            </a:extLst>
          </p:cNvPr>
          <p:cNvSpPr>
            <a:spLocks noGrp="1"/>
          </p:cNvSpPr>
          <p:nvPr>
            <p:ph type="chart" sz="quarter" idx="14"/>
          </p:nvPr>
        </p:nvSpPr>
        <p:spPr>
          <a:xfrm>
            <a:off x="730800" y="1663200"/>
            <a:ext cx="10728000" cy="3508730"/>
          </a:xfrm>
        </p:spPr>
        <p:txBody>
          <a:bodyPr/>
          <a:lstStyle/>
          <a:p>
            <a:r>
              <a:rPr lang="cs-CZ"/>
              <a:t>Kliknutím na ikonu přidáte graf.</a:t>
            </a:r>
          </a:p>
        </p:txBody>
      </p:sp>
      <p:sp>
        <p:nvSpPr>
          <p:cNvPr id="6" name="Zástupný text 14">
            <a:extLst>
              <a:ext uri="{FF2B5EF4-FFF2-40B4-BE49-F238E27FC236}">
                <a16:creationId xmlns:a16="http://schemas.microsoft.com/office/drawing/2014/main" id="{693A1838-2329-7980-800F-63A757B70A16}"/>
              </a:ext>
            </a:extLst>
          </p:cNvPr>
          <p:cNvSpPr>
            <a:spLocks noGrp="1"/>
          </p:cNvSpPr>
          <p:nvPr>
            <p:ph type="body" sz="quarter" idx="15"/>
          </p:nvPr>
        </p:nvSpPr>
        <p:spPr>
          <a:xfrm>
            <a:off x="730800" y="5277180"/>
            <a:ext cx="10728000" cy="813600"/>
          </a:xfrm>
          <a:ln w="19050">
            <a:solidFill>
              <a:schemeClr val="accent1"/>
            </a:solidFill>
          </a:ln>
        </p:spPr>
        <p:txBody>
          <a:bodyPr>
            <a:normAutofit/>
          </a:bodyPr>
          <a:lstStyle>
            <a:lvl1pPr marL="0" indent="0">
              <a:buNone/>
              <a:defRPr sz="1600"/>
            </a:lvl1pPr>
            <a:lvl2pPr marL="457200" indent="0">
              <a:buNone/>
              <a:defRPr/>
            </a:lvl2pPr>
          </a:lstStyle>
          <a:p>
            <a:pPr lvl="0"/>
            <a:r>
              <a:rPr lang="cs-CZ"/>
              <a:t>Po kliknutí můžete upravovat styly textu v předloze.</a:t>
            </a:r>
          </a:p>
        </p:txBody>
      </p:sp>
      <p:sp>
        <p:nvSpPr>
          <p:cNvPr id="7" name="Zástupný text 16">
            <a:extLst>
              <a:ext uri="{FF2B5EF4-FFF2-40B4-BE49-F238E27FC236}">
                <a16:creationId xmlns:a16="http://schemas.microsoft.com/office/drawing/2014/main" id="{8434A227-584A-FA78-238E-9F1966703789}"/>
              </a:ext>
            </a:extLst>
          </p:cNvPr>
          <p:cNvSpPr>
            <a:spLocks noGrp="1"/>
          </p:cNvSpPr>
          <p:nvPr>
            <p:ph type="body" sz="quarter" idx="16"/>
          </p:nvPr>
        </p:nvSpPr>
        <p:spPr>
          <a:xfrm>
            <a:off x="8197514" y="1223680"/>
            <a:ext cx="3261286" cy="720001"/>
          </a:xfrm>
        </p:spPr>
        <p:txBody>
          <a:bodyPr>
            <a:noAutofit/>
          </a:bodyPr>
          <a:lstStyle>
            <a:lvl1pPr marL="0" indent="0" algn="r">
              <a:buNone/>
              <a:defRPr sz="1200"/>
            </a:lvl1pPr>
          </a:lstStyle>
          <a:p>
            <a:pPr lvl="0"/>
            <a:r>
              <a:rPr lang="cs-CZ"/>
              <a:t>Po kliknutí můžete upravovat styly textu v předloze.</a:t>
            </a:r>
          </a:p>
        </p:txBody>
      </p:sp>
    </p:spTree>
    <p:extLst>
      <p:ext uri="{BB962C8B-B14F-4D97-AF65-F5344CB8AC3E}">
        <p14:creationId xmlns:p14="http://schemas.microsoft.com/office/powerpoint/2010/main" val="154581574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pic>
        <p:nvPicPr>
          <p:cNvPr id="11" name="Obrázek 10" descr="Obsah obrázku černá, tma&#10;&#10;Popis byl vytvořen automaticky">
            <a:extLst>
              <a:ext uri="{FF2B5EF4-FFF2-40B4-BE49-F238E27FC236}">
                <a16:creationId xmlns:a16="http://schemas.microsoft.com/office/drawing/2014/main" id="{F74DE6BA-6301-349D-817C-3C5449830E8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788191" y="191436"/>
            <a:ext cx="1230955" cy="498894"/>
          </a:xfrm>
          <a:prstGeom prst="rect">
            <a:avLst/>
          </a:prstGeom>
        </p:spPr>
      </p:pic>
    </p:spTree>
    <p:extLst>
      <p:ext uri="{BB962C8B-B14F-4D97-AF65-F5344CB8AC3E}">
        <p14:creationId xmlns:p14="http://schemas.microsoft.com/office/powerpoint/2010/main" val="227354462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3" name="Obrázek 2" descr="Obsah obrázku černá, tma&#10;&#10;Popis byl vytvořen automaticky">
            <a:extLst>
              <a:ext uri="{FF2B5EF4-FFF2-40B4-BE49-F238E27FC236}">
                <a16:creationId xmlns:a16="http://schemas.microsoft.com/office/drawing/2014/main" id="{82A51FF3-680C-4EF1-3596-AA9BD83F41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788191" y="191436"/>
            <a:ext cx="1230955" cy="498894"/>
          </a:xfrm>
          <a:prstGeom prst="rect">
            <a:avLst/>
          </a:prstGeom>
        </p:spPr>
      </p:pic>
    </p:spTree>
    <p:extLst>
      <p:ext uri="{BB962C8B-B14F-4D97-AF65-F5344CB8AC3E}">
        <p14:creationId xmlns:p14="http://schemas.microsoft.com/office/powerpoint/2010/main" val="149976971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3ABABEC8-F7A4-2BC5-0389-76BE78AF1D47}"/>
              </a:ext>
            </a:extLst>
          </p:cNvPr>
          <p:cNvPicPr>
            <a:picLocks noChangeAspect="1"/>
          </p:cNvPicPr>
          <p:nvPr userDrawn="1"/>
        </p:nvPicPr>
        <p:blipFill>
          <a:blip r:embed="rId3"/>
          <a:stretch>
            <a:fillRect/>
          </a:stretch>
        </p:blipFill>
        <p:spPr>
          <a:xfrm>
            <a:off x="726649" y="1243846"/>
            <a:ext cx="11388315" cy="4852837"/>
          </a:xfrm>
          <a:prstGeom prst="rect">
            <a:avLst/>
          </a:prstGeom>
        </p:spPr>
      </p:pic>
      <p:sp>
        <p:nvSpPr>
          <p:cNvPr id="8" name="Obdélník 7">
            <a:extLst>
              <a:ext uri="{FF2B5EF4-FFF2-40B4-BE49-F238E27FC236}">
                <a16:creationId xmlns:a16="http://schemas.microsoft.com/office/drawing/2014/main" id="{86E319E4-DB43-4786-B406-1BC6DF9F76D3}"/>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Obdélník 8">
            <a:extLst>
              <a:ext uri="{FF2B5EF4-FFF2-40B4-BE49-F238E27FC236}">
                <a16:creationId xmlns:a16="http://schemas.microsoft.com/office/drawing/2014/main" id="{86429ADE-79A8-80A2-0A21-62D5CA7EB14F}"/>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1" name="Volný tvar 6">
            <a:extLst>
              <a:ext uri="{FF2B5EF4-FFF2-40B4-BE49-F238E27FC236}">
                <a16:creationId xmlns:a16="http://schemas.microsoft.com/office/drawing/2014/main" id="{001B4B07-6973-6318-87D0-6F65394D6BC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7">
            <a:extLst>
              <a:ext uri="{FF2B5EF4-FFF2-40B4-BE49-F238E27FC236}">
                <a16:creationId xmlns:a16="http://schemas.microsoft.com/office/drawing/2014/main" id="{33232905-C3F9-C9DC-E4E3-7A0927B5B60D}"/>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8537842D-6553-3B53-473C-0A971C73073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94B48AC2-8E9E-1661-19DB-4F6FB79507F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Volný tvar 6">
            <a:extLst>
              <a:ext uri="{FF2B5EF4-FFF2-40B4-BE49-F238E27FC236}">
                <a16:creationId xmlns:a16="http://schemas.microsoft.com/office/drawing/2014/main" id="{048B30B4-3D22-A0CD-C4A5-7283E1C4C187}"/>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7F99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Volný tvar 18">
            <a:extLst>
              <a:ext uri="{FF2B5EF4-FFF2-40B4-BE49-F238E27FC236}">
                <a16:creationId xmlns:a16="http://schemas.microsoft.com/office/drawing/2014/main" id="{3B3CFB7B-900B-A403-5FE7-6794057A041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D719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0" name="Volný tvar 19">
            <a:extLst>
              <a:ext uri="{FF2B5EF4-FFF2-40B4-BE49-F238E27FC236}">
                <a16:creationId xmlns:a16="http://schemas.microsoft.com/office/drawing/2014/main" id="{E4416C8E-1447-7170-6C52-F1672253969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4" name="Picture 24">
            <a:extLst>
              <a:ext uri="{FF2B5EF4-FFF2-40B4-BE49-F238E27FC236}">
                <a16:creationId xmlns:a16="http://schemas.microsoft.com/office/drawing/2014/main" id="{272677AC-4BFF-3A75-192A-D01FBCEE6C78}"/>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Obrázek 24">
            <a:extLst>
              <a:ext uri="{FF2B5EF4-FFF2-40B4-BE49-F238E27FC236}">
                <a16:creationId xmlns:a16="http://schemas.microsoft.com/office/drawing/2014/main" id="{8F6FF6E5-B349-C8CC-8601-835CA2CB5E1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8" name="Logo Zdravi 2030" descr="Obsah obrázku objekt&#10;&#10;Popis byl vytvořen automaticky">
            <a:extLst>
              <a:ext uri="{FF2B5EF4-FFF2-40B4-BE49-F238E27FC236}">
                <a16:creationId xmlns:a16="http://schemas.microsoft.com/office/drawing/2014/main" id="{EE44BCC4-A057-0C26-F4F8-1F6023EB868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
        <p:nvSpPr>
          <p:cNvPr id="4" name="Zástupný symbol pro datum 3">
            <a:extLst>
              <a:ext uri="{FF2B5EF4-FFF2-40B4-BE49-F238E27FC236}">
                <a16:creationId xmlns:a16="http://schemas.microsoft.com/office/drawing/2014/main" id="{3A8B47D9-3915-0AD8-144F-2DA732A7C656}"/>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F7C14846-8EDD-A1DA-E72E-B67F1B8ED84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189E308E-355F-F5DD-1923-B0C42026BC38}"/>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31" name="Obrázek 30">
            <a:extLst>
              <a:ext uri="{FF2B5EF4-FFF2-40B4-BE49-F238E27FC236}">
                <a16:creationId xmlns:a16="http://schemas.microsoft.com/office/drawing/2014/main" id="{84802CCD-0071-6A21-651E-A913FA1D763D}"/>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9374" y="6211890"/>
            <a:ext cx="3741533" cy="322112"/>
          </a:xfrm>
          <a:prstGeom prst="rect">
            <a:avLst/>
          </a:prstGeom>
        </p:spPr>
      </p:pic>
      <p:sp>
        <p:nvSpPr>
          <p:cNvPr id="15" name="Obdélník 14">
            <a:extLst>
              <a:ext uri="{FF2B5EF4-FFF2-40B4-BE49-F238E27FC236}">
                <a16:creationId xmlns:a16="http://schemas.microsoft.com/office/drawing/2014/main" id="{09468479-8C98-05C8-6BEF-C4B46A62FBEA}"/>
              </a:ext>
            </a:extLst>
          </p:cNvPr>
          <p:cNvSpPr/>
          <p:nvPr userDrawn="1"/>
        </p:nvSpPr>
        <p:spPr>
          <a:xfrm>
            <a:off x="0" y="5879932"/>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8" name="Volný tvar 17">
            <a:extLst>
              <a:ext uri="{FF2B5EF4-FFF2-40B4-BE49-F238E27FC236}">
                <a16:creationId xmlns:a16="http://schemas.microsoft.com/office/drawing/2014/main" id="{18F4AB48-7448-E429-0292-4E8A627436E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21">
            <a:extLst>
              <a:ext uri="{FF2B5EF4-FFF2-40B4-BE49-F238E27FC236}">
                <a16:creationId xmlns:a16="http://schemas.microsoft.com/office/drawing/2014/main" id="{9D694E38-9ABF-841C-CFAD-87F17FD004B2}"/>
              </a:ext>
            </a:extLst>
          </p:cNvPr>
          <p:cNvSpPr/>
          <p:nvPr userDrawn="1"/>
        </p:nvSpPr>
        <p:spPr>
          <a:xfrm>
            <a:off x="584088" y="5729492"/>
            <a:ext cx="303281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Zástupný symbol textu 4">
            <a:extLst>
              <a:ext uri="{FF2B5EF4-FFF2-40B4-BE49-F238E27FC236}">
                <a16:creationId xmlns:a16="http://schemas.microsoft.com/office/drawing/2014/main" id="{E5E3AE2F-A7C6-B3A9-3A66-4FBB7F2714A7}"/>
              </a:ext>
            </a:extLst>
          </p:cNvPr>
          <p:cNvSpPr txBox="1">
            <a:spLocks/>
          </p:cNvSpPr>
          <p:nvPr userDrawn="1"/>
        </p:nvSpPr>
        <p:spPr>
          <a:xfrm>
            <a:off x="659277" y="5627645"/>
            <a:ext cx="4658157"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600">
                <a:solidFill>
                  <a:srgbClr val="D71440"/>
                </a:solidFill>
              </a:rPr>
              <a:t>Prezentace pro KVK: 20.5. 2025</a:t>
            </a:r>
          </a:p>
        </p:txBody>
      </p:sp>
      <p:pic>
        <p:nvPicPr>
          <p:cNvPr id="27" name="Obrázek 26">
            <a:extLst>
              <a:ext uri="{FF2B5EF4-FFF2-40B4-BE49-F238E27FC236}">
                <a16:creationId xmlns:a16="http://schemas.microsoft.com/office/drawing/2014/main" id="{19C7A8BA-8034-9EEE-240D-ABFF30235D69}"/>
              </a:ext>
            </a:extLst>
          </p:cNvPr>
          <p:cNvPicPr>
            <a:picLocks noChangeAspect="1"/>
          </p:cNvPicPr>
          <p:nvPr userDrawn="1"/>
        </p:nvPicPr>
        <p:blipFill>
          <a:blip r:embed="rId8"/>
          <a:stretch>
            <a:fillRect/>
          </a:stretch>
        </p:blipFill>
        <p:spPr>
          <a:xfrm>
            <a:off x="8823626" y="4199123"/>
            <a:ext cx="3200677" cy="2499577"/>
          </a:xfrm>
          <a:prstGeom prst="rect">
            <a:avLst/>
          </a:prstGeom>
        </p:spPr>
      </p:pic>
      <p:pic>
        <p:nvPicPr>
          <p:cNvPr id="2" name="Grafický objekt 4">
            <a:extLst>
              <a:ext uri="{FF2B5EF4-FFF2-40B4-BE49-F238E27FC236}">
                <a16:creationId xmlns:a16="http://schemas.microsoft.com/office/drawing/2014/main" id="{CA649EB7-9EBB-E9B7-583B-8327BF3F992C}"/>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564876" y="6205437"/>
            <a:ext cx="4390283" cy="396000"/>
          </a:xfrm>
          <a:prstGeom prst="rect">
            <a:avLst/>
          </a:prstGeom>
        </p:spPr>
      </p:pic>
    </p:spTree>
    <p:extLst>
      <p:ext uri="{BB962C8B-B14F-4D97-AF65-F5344CB8AC3E}">
        <p14:creationId xmlns:p14="http://schemas.microsoft.com/office/powerpoint/2010/main" val="190433742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A6B565E-2F82-65BA-96AD-49BDE7ECD29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D5324C08-958B-DACB-ACAA-7D1DA9ECCB4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4F2EDBD-C140-EC39-B533-821B64AAE54B}"/>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7" name="Logo Zdravi 2030" descr="Obsah obrázku objekt&#10;&#10;Popis byl vytvořen automaticky">
            <a:extLst>
              <a:ext uri="{FF2B5EF4-FFF2-40B4-BE49-F238E27FC236}">
                <a16:creationId xmlns:a16="http://schemas.microsoft.com/office/drawing/2014/main" id="{6D26DAB7-E28E-7F0B-5CB4-8DD64E2F2359}"/>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8" name="Logo UZIS">
            <a:extLst>
              <a:ext uri="{FF2B5EF4-FFF2-40B4-BE49-F238E27FC236}">
                <a16:creationId xmlns:a16="http://schemas.microsoft.com/office/drawing/2014/main" id="{35CFBB21-4510-75AE-FBB2-0AEE50F0BE8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9" name="Přímá spojnice 3">
            <a:extLst>
              <a:ext uri="{FF2B5EF4-FFF2-40B4-BE49-F238E27FC236}">
                <a16:creationId xmlns:a16="http://schemas.microsoft.com/office/drawing/2014/main" id="{567AC7F0-AAFA-4CCC-EB37-788CE98CB59C}"/>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0" name="Obdélník 14">
            <a:extLst>
              <a:ext uri="{FF2B5EF4-FFF2-40B4-BE49-F238E27FC236}">
                <a16:creationId xmlns:a16="http://schemas.microsoft.com/office/drawing/2014/main" id="{BE97C24B-232B-1FB5-462C-6FFDB0001FA7}"/>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1" name="Grafický objekt 10">
            <a:extLst>
              <a:ext uri="{FF2B5EF4-FFF2-40B4-BE49-F238E27FC236}">
                <a16:creationId xmlns:a16="http://schemas.microsoft.com/office/drawing/2014/main" id="{7C4BF71A-C4A5-9233-6C2C-437F7800156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2" name="Volný tvar 17">
            <a:extLst>
              <a:ext uri="{FF2B5EF4-FFF2-40B4-BE49-F238E27FC236}">
                <a16:creationId xmlns:a16="http://schemas.microsoft.com/office/drawing/2014/main" id="{11DA0181-0EEA-18DA-9F3D-9341DAB70D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11348457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8AD176B-2666-1D4C-8134-69B00BB5DEF2}"/>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D88C02B1-005B-BECD-D972-CBF367A257A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651A85FC-AE4C-88A7-E609-834D9057EA43}"/>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BDB2DDBA-75A0-8DB1-7A5E-93732CF99923}"/>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F4033E1F-3FE3-1B1A-2620-601449D326C4}"/>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14744A5-21D1-272B-E06A-F026B7626BD2}"/>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63777225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08985079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226AAE3-F77C-EC68-46FE-83BB4F6AE0E1}"/>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AE44D26C-DB8E-FA5B-3825-2AE2B205FAE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045B084B-81F5-998B-6CB1-58CC5032A638}"/>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BC0D694C-2F4B-F1ED-4B56-33E5DC25ADF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5694B4FC-6138-C4B0-22CD-FEF349FF6E54}"/>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686B9FBB-C6C8-2ED6-A7E3-FC7B3CFCD182}"/>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8" name="Zástupný symbol pro zápatí 7">
            <a:extLst>
              <a:ext uri="{FF2B5EF4-FFF2-40B4-BE49-F238E27FC236}">
                <a16:creationId xmlns:a16="http://schemas.microsoft.com/office/drawing/2014/main" id="{38B1DB7C-8667-D2DE-9D05-F87CA7DD823B}"/>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E4321110-9EF1-E366-E875-10CE0677BC3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79245396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pic>
        <p:nvPicPr>
          <p:cNvPr id="6" name="Logo Zdravi 2030" descr="Obsah obrázku objekt&#10;&#10;Popis byl vytvořen automaticky">
            <a:extLst>
              <a:ext uri="{FF2B5EF4-FFF2-40B4-BE49-F238E27FC236}">
                <a16:creationId xmlns:a16="http://schemas.microsoft.com/office/drawing/2014/main" id="{BE39747F-FEE3-451A-CE74-4117C00C514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7" name="Logo UZIS">
            <a:extLst>
              <a:ext uri="{FF2B5EF4-FFF2-40B4-BE49-F238E27FC236}">
                <a16:creationId xmlns:a16="http://schemas.microsoft.com/office/drawing/2014/main" id="{D2CABFD9-122C-562E-87E6-A313C5D95F8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8" name="Přímá spojnice 7">
            <a:extLst>
              <a:ext uri="{FF2B5EF4-FFF2-40B4-BE49-F238E27FC236}">
                <a16:creationId xmlns:a16="http://schemas.microsoft.com/office/drawing/2014/main" id="{15425EF9-34A9-BB94-1433-1AC2B15EC4F1}"/>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9" name="Obdélník 14">
            <a:extLst>
              <a:ext uri="{FF2B5EF4-FFF2-40B4-BE49-F238E27FC236}">
                <a16:creationId xmlns:a16="http://schemas.microsoft.com/office/drawing/2014/main" id="{DC7D430C-2BB4-6E6E-E005-EF87400EAE04}"/>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0" name="Grafický objekt 9">
            <a:extLst>
              <a:ext uri="{FF2B5EF4-FFF2-40B4-BE49-F238E27FC236}">
                <a16:creationId xmlns:a16="http://schemas.microsoft.com/office/drawing/2014/main" id="{C4D7B2A4-343C-F61D-881F-A94DB363515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1" name="Volný tvar 17">
            <a:extLst>
              <a:ext uri="{FF2B5EF4-FFF2-40B4-BE49-F238E27FC236}">
                <a16:creationId xmlns:a16="http://schemas.microsoft.com/office/drawing/2014/main" id="{AEA6DF5C-9A45-88FA-BC83-9168045C4C56}"/>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9">
            <a:extLst>
              <a:ext uri="{FF2B5EF4-FFF2-40B4-BE49-F238E27FC236}">
                <a16:creationId xmlns:a16="http://schemas.microsoft.com/office/drawing/2014/main" id="{A7E62285-CE7C-E042-420F-57EEE0F3B08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44C96C99-6058-835F-53BD-00EE37EE734F}"/>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92C98FF6-E7A9-7252-5558-941504BAC18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4" name="Zástupný symbol pro zápatí 3">
            <a:extLst>
              <a:ext uri="{FF2B5EF4-FFF2-40B4-BE49-F238E27FC236}">
                <a16:creationId xmlns:a16="http://schemas.microsoft.com/office/drawing/2014/main" id="{39177C07-1670-24EA-EC5F-F118ABCDC6B5}"/>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7D591EF9-5318-002B-5065-B311BAF9914B}"/>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0563587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3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2E598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rgbClr val="2E5980"/>
                </a:solidFill>
                <a:latin typeface="Calibri" panose="020F0502020204030204" pitchFamily="34" charset="0"/>
                <a:cs typeface="Calibri" panose="020F0502020204030204" pitchFamily="34" charset="0"/>
              </a:rPr>
              <a:t>Strategický rámec rozvoje péče o zdraví v České republice do roku 2030: analytická studie pro regiony ČR</a:t>
            </a:r>
            <a:endParaRPr lang="en-US" sz="1200" b="1" i="0">
              <a:solidFill>
                <a:srgbClr val="2E59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081306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1386172"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2E598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rgbClr val="2E5980"/>
                </a:solidFill>
                <a:latin typeface="Calibri" panose="020F0502020204030204" pitchFamily="34" charset="0"/>
                <a:cs typeface="Calibri" panose="020F0502020204030204" pitchFamily="34" charset="0"/>
              </a:rPr>
              <a:t>Strategický rámec rozvoje péče o zdraví v České republice do roku 2030: analytická studie pro regiony ČR</a:t>
            </a:r>
            <a:endParaRPr lang="en-US" sz="1200" b="1" i="0">
              <a:solidFill>
                <a:srgbClr val="2E598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2655671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2259958-827C-946D-DF6A-108E67A7232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3" name="Zástupný symbol pro zápatí 2">
            <a:extLst>
              <a:ext uri="{FF2B5EF4-FFF2-40B4-BE49-F238E27FC236}">
                <a16:creationId xmlns:a16="http://schemas.microsoft.com/office/drawing/2014/main" id="{6927243A-4375-DD7D-7899-47A0EAC9F13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51195F3E-F150-ED2C-1F3E-EC55020C077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54616590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A9BEF15-290F-E6D6-D539-02F9DB89036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BC850267-5B31-8C78-79E7-B4C36ACA6F0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DA0B0ACF-6243-2123-DD90-316C9AF0DF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37FAB9A9-DF7E-2E80-2684-7B1F77A77EF9}"/>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18649E5C-5B2A-485C-FF15-FA3AA5F7906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1189AB6B-4762-D390-BCBC-A91BE7488980}"/>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17588438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4F2B194-3226-5596-4C5B-3418D6A1EB13}"/>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D3961FA1-4EF0-8C00-1301-0303BFADD31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B3E4D571-68BE-7894-C660-90D280D6A4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CB917E3D-4900-5CA9-DE3F-360D1FD7ECBD}"/>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38BBB5ED-0BFB-A884-B330-FD5D23F4184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E39BAD6B-A962-2692-5168-5AAE2A89CD81}"/>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27679616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A85BDE6-A7EF-8B83-E168-5630DE31761D}"/>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691B2769-36BA-4D3E-31E9-B999E25D8F22}"/>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5F0814E-A18D-3F53-8AEA-D379A219738A}"/>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68B5BEB1-2E39-6CF8-BA70-E557DAB08C3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8BF3BFF-29F7-9497-0E8F-A26D0BAADDC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10630562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CC34ECCB-E3D8-615C-BFB8-059FD020DDC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B022CC30-A06F-FCEE-6090-259F3C18B3D0}"/>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FFA8745-226C-DDE9-9778-1D758F62DBD4}"/>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1833784F-9A1A-132A-2498-3E82586865A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570C281-141B-71E2-19B0-B387B120711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48194833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4108119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8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25214083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6" name="Nadpis 1"/>
          <p:cNvSpPr>
            <a:spLocks noGrp="1"/>
          </p:cNvSpPr>
          <p:nvPr>
            <p:ph type="title" hasCustomPrompt="1"/>
          </p:nvPr>
        </p:nvSpPr>
        <p:spPr>
          <a:xfrm>
            <a:off x="349764" y="260648"/>
            <a:ext cx="11492477" cy="482836"/>
          </a:xfrm>
          <a:prstGeom prst="rect">
            <a:avLst/>
          </a:prstGeom>
        </p:spPr>
        <p:txBody>
          <a:bodyPr anchor="ctr"/>
          <a:lstStyle>
            <a:lvl1pPr algn="l">
              <a:defRPr sz="2400" b="1">
                <a:solidFill>
                  <a:srgbClr val="274073"/>
                </a:solidFill>
                <a:latin typeface="+mj-lt"/>
              </a:defRPr>
            </a:lvl1pPr>
          </a:lstStyle>
          <a:p>
            <a:r>
              <a:rPr lang="cs-CZ"/>
              <a:t>KLIKNUTÍM LZE UPRAVIT STYL.</a:t>
            </a:r>
          </a:p>
        </p:txBody>
      </p:sp>
      <p:sp>
        <p:nvSpPr>
          <p:cNvPr id="2" name="Zástupný symbol pro zápatí 4">
            <a:extLst>
              <a:ext uri="{FF2B5EF4-FFF2-40B4-BE49-F238E27FC236}">
                <a16:creationId xmlns:a16="http://schemas.microsoft.com/office/drawing/2014/main" id="{B436206F-9A5D-B5F4-131D-ECC8C34CB3F7}"/>
              </a:ext>
            </a:extLst>
          </p:cNvPr>
          <p:cNvSpPr>
            <a:spLocks noGrp="1"/>
          </p:cNvSpPr>
          <p:nvPr>
            <p:ph type="ftr" sz="quarter" idx="3"/>
          </p:nvPr>
        </p:nvSpPr>
        <p:spPr>
          <a:xfrm>
            <a:off x="1775194" y="6622030"/>
            <a:ext cx="8641625" cy="193324"/>
          </a:xfrm>
          <a:prstGeom prst="rect">
            <a:avLst/>
          </a:prstGeom>
        </p:spPr>
        <p:txBody>
          <a:bodyPr anchor="ctr"/>
          <a:lstStyle>
            <a:lvl1pPr algn="ctr">
              <a:defRPr sz="1050">
                <a:solidFill>
                  <a:schemeClr val="accent1"/>
                </a:solidFill>
              </a:defRPr>
            </a:lvl1pPr>
          </a:lstStyle>
          <a:p>
            <a:r>
              <a:rPr lang="cs-CZ"/>
              <a:t>XXVIII. JIHOČESKÉ ONKOLOGICKÉ DNYONKOLOGICKÉ DNY, 30. 3.–1. 4. 2023 ČESKÝ KRUMLOV</a:t>
            </a:r>
          </a:p>
        </p:txBody>
      </p:sp>
    </p:spTree>
    <p:extLst>
      <p:ext uri="{BB962C8B-B14F-4D97-AF65-F5344CB8AC3E}">
        <p14:creationId xmlns:p14="http://schemas.microsoft.com/office/powerpoint/2010/main" val="359523235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0_Nadpis a obsah">
    <p:spTree>
      <p:nvGrpSpPr>
        <p:cNvPr id="1" name=""/>
        <p:cNvGrpSpPr/>
        <p:nvPr/>
      </p:nvGrpSpPr>
      <p:grpSpPr>
        <a:xfrm>
          <a:off x="0" y="0"/>
          <a:ext cx="0" cy="0"/>
          <a:chOff x="0" y="0"/>
          <a:chExt cx="0" cy="0"/>
        </a:xfrm>
      </p:grpSpPr>
      <p:sp>
        <p:nvSpPr>
          <p:cNvPr id="7" name="Volný tvar 6">
            <a:extLst>
              <a:ext uri="{FF2B5EF4-FFF2-40B4-BE49-F238E27FC236}">
                <a16:creationId xmlns:a16="http://schemas.microsoft.com/office/drawing/2014/main" id="{33905621-221A-4D2B-8220-E4076A120BD1}"/>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437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7">
            <a:extLst>
              <a:ext uri="{FF2B5EF4-FFF2-40B4-BE49-F238E27FC236}">
                <a16:creationId xmlns:a16="http://schemas.microsoft.com/office/drawing/2014/main" id="{CBD59BF0-156D-4F3D-B5BB-1A11FA1D8BC5}"/>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7292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Volný tvar 18">
            <a:extLst>
              <a:ext uri="{FF2B5EF4-FFF2-40B4-BE49-F238E27FC236}">
                <a16:creationId xmlns:a16="http://schemas.microsoft.com/office/drawing/2014/main" id="{FC103EDD-CF0E-4187-8A63-8A192374511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0" name="Volný tvar 19">
            <a:extLst>
              <a:ext uri="{FF2B5EF4-FFF2-40B4-BE49-F238E27FC236}">
                <a16:creationId xmlns:a16="http://schemas.microsoft.com/office/drawing/2014/main" id="{2B469BE3-65BC-494E-880C-943A184DBD66}"/>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7292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A11AB8C8-DCF8-418F-81E0-44375B3F213E}"/>
              </a:ext>
            </a:extLst>
          </p:cNvPr>
          <p:cNvSpPr>
            <a:spLocks noGrp="1"/>
          </p:cNvSpPr>
          <p:nvPr>
            <p:ph type="title" hasCustomPrompt="1"/>
          </p:nvPr>
        </p:nvSpPr>
        <p:spPr>
          <a:xfrm>
            <a:off x="354226" y="510746"/>
            <a:ext cx="11442357" cy="535460"/>
          </a:xfrm>
        </p:spPr>
        <p:txBody>
          <a:bodyPr>
            <a:normAutofit/>
          </a:bodyPr>
          <a:lstStyle>
            <a:lvl1pPr>
              <a:defRPr sz="3200">
                <a:solidFill>
                  <a:srgbClr val="14377B"/>
                </a:solidFill>
              </a:defRPr>
            </a:lvl1pPr>
          </a:lstStyle>
          <a:p>
            <a:r>
              <a:rPr lang="cs-CZ"/>
              <a:t>KLIKNUTÍM LZE UPRAVIT STYL.</a:t>
            </a:r>
          </a:p>
        </p:txBody>
      </p:sp>
      <p:pic>
        <p:nvPicPr>
          <p:cNvPr id="3" name="Logo Zdravi 2030" descr="Obsah obrázku objekt&#10;&#10;Popis byl vytvořen automaticky">
            <a:extLst>
              <a:ext uri="{FF2B5EF4-FFF2-40B4-BE49-F238E27FC236}">
                <a16:creationId xmlns:a16="http://schemas.microsoft.com/office/drawing/2014/main" id="{EB521C24-9B3E-048A-AAAB-8C5C0295CE5E}"/>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272815"/>
            <a:ext cx="778907" cy="303178"/>
          </a:xfrm>
          <a:prstGeom prst="rect">
            <a:avLst/>
          </a:prstGeom>
        </p:spPr>
      </p:pic>
      <p:pic>
        <p:nvPicPr>
          <p:cNvPr id="4" name="Logo MZ CR">
            <a:extLst>
              <a:ext uri="{FF2B5EF4-FFF2-40B4-BE49-F238E27FC236}">
                <a16:creationId xmlns:a16="http://schemas.microsoft.com/office/drawing/2014/main" id="{0215B002-45FD-E9F6-8F33-AB7CE35D339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870776" y="6517857"/>
            <a:ext cx="2303581" cy="198318"/>
          </a:xfrm>
          <a:prstGeom prst="rect">
            <a:avLst/>
          </a:prstGeom>
        </p:spPr>
      </p:pic>
      <p:pic>
        <p:nvPicPr>
          <p:cNvPr id="5" name="Logo UZIS">
            <a:extLst>
              <a:ext uri="{FF2B5EF4-FFF2-40B4-BE49-F238E27FC236}">
                <a16:creationId xmlns:a16="http://schemas.microsoft.com/office/drawing/2014/main" id="{274F7600-53FA-B7EA-8858-EE6682598600}"/>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70511" y="6392175"/>
            <a:ext cx="493475" cy="324000"/>
          </a:xfrm>
          <a:prstGeom prst="rect">
            <a:avLst/>
          </a:prstGeom>
        </p:spPr>
      </p:pic>
      <p:cxnSp>
        <p:nvCxnSpPr>
          <p:cNvPr id="6" name="Přímá spojnice 3">
            <a:extLst>
              <a:ext uri="{FF2B5EF4-FFF2-40B4-BE49-F238E27FC236}">
                <a16:creationId xmlns:a16="http://schemas.microsoft.com/office/drawing/2014/main" id="{B1609912-7C0B-A5BD-C7FE-60457CDCCFEA}"/>
              </a:ext>
            </a:extLst>
          </p:cNvPr>
          <p:cNvCxnSpPr>
            <a:cxnSpLocks/>
          </p:cNvCxnSpPr>
          <p:nvPr userDrawn="1"/>
        </p:nvCxnSpPr>
        <p:spPr>
          <a:xfrm>
            <a:off x="1112575" y="6523200"/>
            <a:ext cx="7560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1" name="Obdélník 14">
            <a:extLst>
              <a:ext uri="{FF2B5EF4-FFF2-40B4-BE49-F238E27FC236}">
                <a16:creationId xmlns:a16="http://schemas.microsoft.com/office/drawing/2014/main" id="{B1E6706E-9CF7-06BA-643E-8DF164EC3EEF}"/>
              </a:ext>
            </a:extLst>
          </p:cNvPr>
          <p:cNvSpPr/>
          <p:nvPr userDrawn="1"/>
        </p:nvSpPr>
        <p:spPr>
          <a:xfrm>
            <a:off x="1483625" y="6539370"/>
            <a:ext cx="6817900" cy="276999"/>
          </a:xfrm>
          <a:prstGeom prst="rect">
            <a:avLst/>
          </a:prstGeom>
        </p:spPr>
        <p:txBody>
          <a:bodyPr wrap="square">
            <a:spAutoFit/>
          </a:bodyPr>
          <a:lstStyle/>
          <a:p>
            <a:pPr algn="ctr"/>
            <a:r>
              <a:rPr lang="cs-CZ" sz="1200" b="1" i="0">
                <a:solidFill>
                  <a:srgbClr val="14377B"/>
                </a:solidFill>
              </a:rPr>
              <a:t>Strategický rámec rozvoje péče o zdraví v České republice do roku 2030: Vakcinace</a:t>
            </a:r>
            <a:endParaRPr lang="en-US" sz="1200" b="1" i="0">
              <a:solidFill>
                <a:srgbClr val="14377B"/>
              </a:solidFill>
            </a:endParaRPr>
          </a:p>
        </p:txBody>
      </p:sp>
    </p:spTree>
    <p:extLst>
      <p:ext uri="{BB962C8B-B14F-4D97-AF65-F5344CB8AC3E}">
        <p14:creationId xmlns:p14="http://schemas.microsoft.com/office/powerpoint/2010/main" val="186826030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1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3" name="TextovéPole 2">
            <a:extLst>
              <a:ext uri="{FF2B5EF4-FFF2-40B4-BE49-F238E27FC236}">
                <a16:creationId xmlns:a16="http://schemas.microsoft.com/office/drawing/2014/main" id="{E7E2D77F-AD74-3C5E-85C7-B2F46B02036A}"/>
              </a:ext>
            </a:extLst>
          </p:cNvPr>
          <p:cNvSpPr txBox="1"/>
          <p:nvPr userDrawn="1"/>
        </p:nvSpPr>
        <p:spPr>
          <a:xfrm>
            <a:off x="1762811" y="6489406"/>
            <a:ext cx="6551629" cy="338554"/>
          </a:xfrm>
          <a:prstGeom prst="rect">
            <a:avLst/>
          </a:prstGeom>
          <a:noFill/>
        </p:spPr>
        <p:txBody>
          <a:bodyPr wrap="square" rtlCol="0">
            <a:spAutoFit/>
          </a:bodyPr>
          <a:lstStyle/>
          <a:p>
            <a:pPr algn="ctr"/>
            <a:r>
              <a:rPr lang="cs-CZ" sz="1600" b="1">
                <a:solidFill>
                  <a:srgbClr val="14377B"/>
                </a:solidFill>
              </a:rPr>
              <a:t>Centrální evidence očkování: stav implementace v analytickém přehledu</a:t>
            </a:r>
          </a:p>
        </p:txBody>
      </p:sp>
    </p:spTree>
    <p:extLst>
      <p:ext uri="{BB962C8B-B14F-4D97-AF65-F5344CB8AC3E}">
        <p14:creationId xmlns:p14="http://schemas.microsoft.com/office/powerpoint/2010/main" val="29817856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Nadpis">
            <a:extLst>
              <a:ext uri="{FF2B5EF4-FFF2-40B4-BE49-F238E27FC236}">
                <a16:creationId xmlns:a16="http://schemas.microsoft.com/office/drawing/2014/main" id="{BA5F2F7F-A2E5-0E27-B3C6-639FAB2C90BD}"/>
              </a:ext>
            </a:extLst>
          </p:cNvPr>
          <p:cNvSpPr>
            <a:spLocks noGrp="1"/>
          </p:cNvSpPr>
          <p:nvPr>
            <p:ph type="title"/>
          </p:nvPr>
        </p:nvSpPr>
        <p:spPr>
          <a:xfrm>
            <a:off x="272591" y="160258"/>
            <a:ext cx="11386172"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1612726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Analytics">
    <p:spTree>
      <p:nvGrpSpPr>
        <p:cNvPr id="1" name=""/>
        <p:cNvGrpSpPr/>
        <p:nvPr/>
      </p:nvGrpSpPr>
      <p:grpSpPr>
        <a:xfrm>
          <a:off x="0" y="0"/>
          <a:ext cx="0" cy="0"/>
          <a:chOff x="0" y="0"/>
          <a:chExt cx="0" cy="0"/>
        </a:xfrm>
      </p:grpSpPr>
      <p:sp>
        <p:nvSpPr>
          <p:cNvPr id="4" name="Nadpis 1"/>
          <p:cNvSpPr>
            <a:spLocks noGrp="1"/>
          </p:cNvSpPr>
          <p:nvPr>
            <p:ph type="title" hasCustomPrompt="1"/>
          </p:nvPr>
        </p:nvSpPr>
        <p:spPr>
          <a:xfrm>
            <a:off x="623392" y="116632"/>
            <a:ext cx="10945216" cy="432048"/>
          </a:xfrm>
          <a:prstGeom prst="rect">
            <a:avLst/>
          </a:prstGeom>
        </p:spPr>
        <p:txBody>
          <a:bodyPr anchor="t"/>
          <a:lstStyle>
            <a:lvl1pPr algn="l">
              <a:defRPr sz="2400" b="1">
                <a:solidFill>
                  <a:schemeClr val="accent2"/>
                </a:solidFill>
              </a:defRPr>
            </a:lvl1pPr>
          </a:lstStyle>
          <a:p>
            <a:r>
              <a:rPr lang="cs-CZ"/>
              <a:t>KLIKNUTÍM LZE UPRAVIT STYL.</a:t>
            </a:r>
          </a:p>
        </p:txBody>
      </p:sp>
    </p:spTree>
    <p:extLst>
      <p:ext uri="{BB962C8B-B14F-4D97-AF65-F5344CB8AC3E}">
        <p14:creationId xmlns:p14="http://schemas.microsoft.com/office/powerpoint/2010/main" val="1318685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41812075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1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156413120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9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8523184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27644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20553233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02674367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30022275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9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412739689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Nadpis">
            <a:extLst>
              <a:ext uri="{FF2B5EF4-FFF2-40B4-BE49-F238E27FC236}">
                <a16:creationId xmlns:a16="http://schemas.microsoft.com/office/drawing/2014/main" id="{BA5F2F7F-A2E5-0E27-B3C6-639FAB2C90BD}"/>
              </a:ext>
            </a:extLst>
          </p:cNvPr>
          <p:cNvSpPr>
            <a:spLocks noGrp="1"/>
          </p:cNvSpPr>
          <p:nvPr>
            <p:ph type="title"/>
          </p:nvPr>
        </p:nvSpPr>
        <p:spPr>
          <a:xfrm>
            <a:off x="272591" y="160258"/>
            <a:ext cx="11386172"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5379095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25657508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2_Prázdný">
    <p:spTree>
      <p:nvGrpSpPr>
        <p:cNvPr id="1" name=""/>
        <p:cNvGrpSpPr/>
        <p:nvPr/>
      </p:nvGrpSpPr>
      <p:grpSpPr>
        <a:xfrm>
          <a:off x="0" y="0"/>
          <a:ext cx="0" cy="0"/>
          <a:chOff x="0" y="0"/>
          <a:chExt cx="0" cy="0"/>
        </a:xfrm>
      </p:grpSpPr>
      <p:sp>
        <p:nvSpPr>
          <p:cNvPr id="5" name="Volný tvar 17">
            <a:extLst>
              <a:ext uri="{FF2B5EF4-FFF2-40B4-BE49-F238E27FC236}">
                <a16:creationId xmlns:a16="http://schemas.microsoft.com/office/drawing/2014/main" id="{B42F8AF5-7075-4AC9-A51A-F53562380854}"/>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D6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Volný tvar 19">
            <a:extLst>
              <a:ext uri="{FF2B5EF4-FFF2-40B4-BE49-F238E27FC236}">
                <a16:creationId xmlns:a16="http://schemas.microsoft.com/office/drawing/2014/main" id="{88510B0B-2636-4608-8A60-A8C602334907}"/>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5A8C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Nadpis 1">
            <a:extLst>
              <a:ext uri="{FF2B5EF4-FFF2-40B4-BE49-F238E27FC236}">
                <a16:creationId xmlns:a16="http://schemas.microsoft.com/office/drawing/2014/main" id="{0885F16E-63B1-4BC6-650E-C21A3BCD5EFA}"/>
              </a:ext>
            </a:extLst>
          </p:cNvPr>
          <p:cNvSpPr>
            <a:spLocks noGrp="1"/>
          </p:cNvSpPr>
          <p:nvPr>
            <p:ph type="title"/>
          </p:nvPr>
        </p:nvSpPr>
        <p:spPr>
          <a:xfrm>
            <a:off x="280800" y="162000"/>
            <a:ext cx="11583186" cy="434637"/>
          </a:xfrm>
        </p:spPr>
        <p:txBody>
          <a:bodyPr anchor="t">
            <a:normAutofit/>
          </a:bodyPr>
          <a:lstStyle>
            <a:lvl1pPr>
              <a:defRPr sz="2600"/>
            </a:lvl1pPr>
          </a:lstStyle>
          <a:p>
            <a:r>
              <a:rPr lang="cs-CZ"/>
              <a:t>Kliknutím lze upravit styl.</a:t>
            </a:r>
          </a:p>
        </p:txBody>
      </p:sp>
    </p:spTree>
    <p:extLst>
      <p:ext uri="{BB962C8B-B14F-4D97-AF65-F5344CB8AC3E}">
        <p14:creationId xmlns:p14="http://schemas.microsoft.com/office/powerpoint/2010/main" val="18548309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1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a:solidFill>
                  <a:schemeClr val="accent5">
                    <a:lumMod val="50000"/>
                  </a:schemeClr>
                </a:solidFill>
              </a:rPr>
              <a:t>Národní onkologický plán České republiky: epidemiologie nádorů</a:t>
            </a:r>
            <a:endParaRPr lang="en-US" sz="1200" b="1" i="0">
              <a:solidFill>
                <a:schemeClr val="accent5">
                  <a:lumMod val="50000"/>
                </a:schemeClr>
              </a:solidFill>
            </a:endParaRPr>
          </a:p>
        </p:txBody>
      </p:sp>
    </p:spTree>
    <p:extLst>
      <p:ext uri="{BB962C8B-B14F-4D97-AF65-F5344CB8AC3E}">
        <p14:creationId xmlns:p14="http://schemas.microsoft.com/office/powerpoint/2010/main" val="276070519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3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34684432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C0AD9E5-E08C-4CAB-A5F9-F9481151CD9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5617BB3E-FF8D-442E-97B6-8067255EF1F7}"/>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ECF4D5E-1183-45AB-8E9C-7FD2874A3998}"/>
              </a:ext>
            </a:extLst>
          </p:cNvPr>
          <p:cNvSpPr>
            <a:spLocks noGrp="1"/>
          </p:cNvSpPr>
          <p:nvPr>
            <p:ph type="dt" sz="half" idx="10"/>
          </p:nvPr>
        </p:nvSpPr>
        <p:spPr>
          <a:xfrm>
            <a:off x="838200" y="6356350"/>
            <a:ext cx="2743200" cy="365125"/>
          </a:xfrm>
          <a:prstGeom prst="rect">
            <a:avLst/>
          </a:prstGeom>
        </p:spPr>
        <p:txBody>
          <a:bodyPr/>
          <a:lstStyle/>
          <a:p>
            <a:fld id="{DFBAE8BB-28AF-4AE2-8287-52FCCAC1ADF8}" type="datetimeFigureOut">
              <a:rPr lang="cs-CZ" smtClean="0"/>
              <a:t>24.11.2025</a:t>
            </a:fld>
            <a:endParaRPr lang="cs-CZ"/>
          </a:p>
        </p:txBody>
      </p:sp>
      <p:sp>
        <p:nvSpPr>
          <p:cNvPr id="5" name="Zástupný symbol pro zápatí 4">
            <a:extLst>
              <a:ext uri="{FF2B5EF4-FFF2-40B4-BE49-F238E27FC236}">
                <a16:creationId xmlns:a16="http://schemas.microsoft.com/office/drawing/2014/main" id="{09D4DE49-771C-490A-BDED-84F1971DCBE9}"/>
              </a:ext>
            </a:extLst>
          </p:cNvPr>
          <p:cNvSpPr>
            <a:spLocks noGrp="1"/>
          </p:cNvSpPr>
          <p:nvPr>
            <p:ph type="ftr" sz="quarter" idx="11"/>
          </p:nvPr>
        </p:nvSpPr>
        <p:spPr>
          <a:xfrm>
            <a:off x="4038600" y="6356350"/>
            <a:ext cx="4114800" cy="365125"/>
          </a:xfrm>
          <a:prstGeom prst="rect">
            <a:avLst/>
          </a:prstGeom>
        </p:spPr>
        <p:txBody>
          <a:bodyPr/>
          <a:lstStyle/>
          <a:p>
            <a:endParaRPr lang="cs-CZ"/>
          </a:p>
        </p:txBody>
      </p:sp>
      <p:sp>
        <p:nvSpPr>
          <p:cNvPr id="6" name="Zástupný symbol pro číslo snímku 5">
            <a:extLst>
              <a:ext uri="{FF2B5EF4-FFF2-40B4-BE49-F238E27FC236}">
                <a16:creationId xmlns:a16="http://schemas.microsoft.com/office/drawing/2014/main" id="{E88DB9D8-26C2-425E-87CD-0EE8FFEE7B77}"/>
              </a:ext>
            </a:extLst>
          </p:cNvPr>
          <p:cNvSpPr>
            <a:spLocks noGrp="1"/>
          </p:cNvSpPr>
          <p:nvPr>
            <p:ph type="sldNum" sz="quarter" idx="12"/>
          </p:nvPr>
        </p:nvSpPr>
        <p:spPr>
          <a:xfrm>
            <a:off x="8610600" y="6356350"/>
            <a:ext cx="2743200" cy="365125"/>
          </a:xfrm>
          <a:prstGeom prst="rect">
            <a:avLst/>
          </a:prstGeom>
        </p:spPr>
        <p:txBody>
          <a:bodyPr/>
          <a:lstStyle/>
          <a:p>
            <a:fld id="{A20E3E1E-8F17-4E77-8CB8-5F4C7FAD9A57}" type="slidenum">
              <a:rPr lang="cs-CZ" smtClean="0"/>
              <a:t>‹#›</a:t>
            </a:fld>
            <a:endParaRPr lang="cs-CZ"/>
          </a:p>
        </p:txBody>
      </p:sp>
    </p:spTree>
    <p:extLst>
      <p:ext uri="{BB962C8B-B14F-4D97-AF65-F5344CB8AC3E}">
        <p14:creationId xmlns:p14="http://schemas.microsoft.com/office/powerpoint/2010/main" val="417193831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_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a:t>KLIKNUTÍM LZE UPRAVIT STYL.</a:t>
            </a:r>
          </a:p>
        </p:txBody>
      </p:sp>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
        <p:nvSpPr>
          <p:cNvPr id="2" name="Obdélník 1"/>
          <p:cNvSpPr/>
          <p:nvPr userDrawn="1"/>
        </p:nvSpPr>
        <p:spPr>
          <a:xfrm>
            <a:off x="4699462" y="6450677"/>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355739972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_Prázdný">
    <p:spTree>
      <p:nvGrpSpPr>
        <p:cNvPr id="1" name=""/>
        <p:cNvGrpSpPr/>
        <p:nvPr/>
      </p:nvGrpSpPr>
      <p:grpSpPr>
        <a:xfrm>
          <a:off x="0" y="0"/>
          <a:ext cx="0" cy="0"/>
          <a:chOff x="0" y="0"/>
          <a:chExt cx="0" cy="0"/>
        </a:xfrm>
      </p:grpSpPr>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9"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0"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Tree>
    <p:extLst>
      <p:ext uri="{BB962C8B-B14F-4D97-AF65-F5344CB8AC3E}">
        <p14:creationId xmlns:p14="http://schemas.microsoft.com/office/powerpoint/2010/main" val="195192306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27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50938059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29_Nadpis a obsah">
    <p:spTree>
      <p:nvGrpSpPr>
        <p:cNvPr id="1" name=""/>
        <p:cNvGrpSpPr/>
        <p:nvPr/>
      </p:nvGrpSpPr>
      <p:grpSpPr>
        <a:xfrm>
          <a:off x="0" y="0"/>
          <a:ext cx="0" cy="0"/>
          <a:chOff x="0" y="0"/>
          <a:chExt cx="0" cy="0"/>
        </a:xfrm>
      </p:grpSpPr>
      <p:pic>
        <p:nvPicPr>
          <p:cNvPr id="2" name="Logo Zdravi 2030" descr="Obsah obrázku objekt&#10;&#10;Popis byl vytvořen automaticky">
            <a:extLst>
              <a:ext uri="{FF2B5EF4-FFF2-40B4-BE49-F238E27FC236}">
                <a16:creationId xmlns:a16="http://schemas.microsoft.com/office/drawing/2014/main" id="{B8040E44-5489-454A-CF22-89E9E235B24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3" name="Logo UZIS">
            <a:extLst>
              <a:ext uri="{FF2B5EF4-FFF2-40B4-BE49-F238E27FC236}">
                <a16:creationId xmlns:a16="http://schemas.microsoft.com/office/drawing/2014/main" id="{55DC6064-559D-C7C6-A418-0534501F8FC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4" name="Přímá spojnice 3">
            <a:extLst>
              <a:ext uri="{FF2B5EF4-FFF2-40B4-BE49-F238E27FC236}">
                <a16:creationId xmlns:a16="http://schemas.microsoft.com/office/drawing/2014/main" id="{C90A7BB1-0DAC-5E15-9CF7-42F1A38CC269}"/>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5" name="Obdélník 14">
            <a:extLst>
              <a:ext uri="{FF2B5EF4-FFF2-40B4-BE49-F238E27FC236}">
                <a16:creationId xmlns:a16="http://schemas.microsoft.com/office/drawing/2014/main" id="{29439D7B-F516-198B-D934-FB0BC09399B1}"/>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6" name="Grafický objekt 5">
            <a:extLst>
              <a:ext uri="{FF2B5EF4-FFF2-40B4-BE49-F238E27FC236}">
                <a16:creationId xmlns:a16="http://schemas.microsoft.com/office/drawing/2014/main" id="{E7B65A80-701E-B314-DBB1-B62A95DCC78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7" name="Volný tvar 17">
            <a:extLst>
              <a:ext uri="{FF2B5EF4-FFF2-40B4-BE49-F238E27FC236}">
                <a16:creationId xmlns:a16="http://schemas.microsoft.com/office/drawing/2014/main" id="{A4CB8C3F-66B8-226F-FB07-C851F99655B3}"/>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B5747C42-39B4-C774-E0F3-4C591877B781}"/>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25779708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Obrázek, nadpis,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5178393" y="365125"/>
            <a:ext cx="6281770" cy="1591757"/>
          </a:xfrm>
        </p:spPr>
        <p:txBody>
          <a:bodyPr>
            <a:normAutofit/>
          </a:bodyPr>
          <a:lstStyle>
            <a:lvl1pPr>
              <a:defRPr sz="2400"/>
            </a:lvl1pPr>
          </a:lstStyle>
          <a:p>
            <a:r>
              <a:rPr lang="cs-CZ"/>
              <a:t>Kliknutím lze upravit styl.</a:t>
            </a:r>
          </a:p>
        </p:txBody>
      </p:sp>
      <p:sp>
        <p:nvSpPr>
          <p:cNvPr id="3" name="Zástupný obsah 2">
            <a:extLst>
              <a:ext uri="{FF2B5EF4-FFF2-40B4-BE49-F238E27FC236}">
                <a16:creationId xmlns:a16="http://schemas.microsoft.com/office/drawing/2014/main" id="{B44F03E9-B7DD-0DB9-BE59-19B95CD65267}"/>
              </a:ext>
            </a:extLst>
          </p:cNvPr>
          <p:cNvSpPr>
            <a:spLocks noGrp="1"/>
          </p:cNvSpPr>
          <p:nvPr>
            <p:ph idx="1"/>
          </p:nvPr>
        </p:nvSpPr>
        <p:spPr>
          <a:xfrm>
            <a:off x="5178392" y="2127183"/>
            <a:ext cx="6281771" cy="3994216"/>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Obdélník 6">
            <a:extLst>
              <a:ext uri="{FF2B5EF4-FFF2-40B4-BE49-F238E27FC236}">
                <a16:creationId xmlns:a16="http://schemas.microsoft.com/office/drawing/2014/main" id="{86EFECB8-37A1-1162-F90E-485C0D94B166}"/>
              </a:ext>
            </a:extLst>
          </p:cNvPr>
          <p:cNvSpPr/>
          <p:nvPr userDrawn="1"/>
        </p:nvSpPr>
        <p:spPr>
          <a:xfrm>
            <a:off x="0" y="-1"/>
            <a:ext cx="6096000" cy="3651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9" name="Grafický objekt 8">
            <a:extLst>
              <a:ext uri="{FF2B5EF4-FFF2-40B4-BE49-F238E27FC236}">
                <a16:creationId xmlns:a16="http://schemas.microsoft.com/office/drawing/2014/main" id="{CBBC2331-8763-C5B2-68A1-85820DC30C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31838" y="6273700"/>
            <a:ext cx="2196000" cy="432000"/>
          </a:xfrm>
          <a:prstGeom prst="rect">
            <a:avLst/>
          </a:prstGeom>
        </p:spPr>
      </p:pic>
      <p:sp>
        <p:nvSpPr>
          <p:cNvPr id="10" name="Zástupný symbol obrázku 18">
            <a:extLst>
              <a:ext uri="{FF2B5EF4-FFF2-40B4-BE49-F238E27FC236}">
                <a16:creationId xmlns:a16="http://schemas.microsoft.com/office/drawing/2014/main" id="{64BA727E-C5B8-3E3B-6578-64D5C90C6903}"/>
              </a:ext>
            </a:extLst>
          </p:cNvPr>
          <p:cNvSpPr>
            <a:spLocks noGrp="1"/>
          </p:cNvSpPr>
          <p:nvPr>
            <p:ph type="pic" sz="quarter" idx="11"/>
          </p:nvPr>
        </p:nvSpPr>
        <p:spPr>
          <a:xfrm>
            <a:off x="375703" y="376239"/>
            <a:ext cx="4656087" cy="5753099"/>
          </a:xfrm>
        </p:spPr>
        <p:txBody>
          <a:bodyPr/>
          <a:lstStyle/>
          <a:p>
            <a:endParaRPr lang="cs-CZ"/>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598669" y="6291700"/>
            <a:ext cx="639692" cy="396000"/>
          </a:xfrm>
          <a:prstGeom prst="rect">
            <a:avLst/>
          </a:prstGeom>
        </p:spPr>
      </p:pic>
      <p:grpSp>
        <p:nvGrpSpPr>
          <p:cNvPr id="11" name="Skupina 10">
            <a:extLst>
              <a:ext uri="{FF2B5EF4-FFF2-40B4-BE49-F238E27FC236}">
                <a16:creationId xmlns:a16="http://schemas.microsoft.com/office/drawing/2014/main" id="{A532D302-088E-4471-9A72-7AFB0B86F202}"/>
              </a:ext>
            </a:extLst>
          </p:cNvPr>
          <p:cNvGrpSpPr/>
          <p:nvPr userDrawn="1"/>
        </p:nvGrpSpPr>
        <p:grpSpPr>
          <a:xfrm>
            <a:off x="10376871" y="6144231"/>
            <a:ext cx="1083291" cy="720000"/>
            <a:chOff x="731838" y="6129338"/>
            <a:chExt cx="1083291" cy="720000"/>
          </a:xfrm>
        </p:grpSpPr>
        <p:sp>
          <p:nvSpPr>
            <p:cNvPr id="14" name="Obdélník 13">
              <a:extLst>
                <a:ext uri="{FF2B5EF4-FFF2-40B4-BE49-F238E27FC236}">
                  <a16:creationId xmlns:a16="http://schemas.microsoft.com/office/drawing/2014/main" id="{14B0CAD1-A4B6-4EA1-A166-AA5F970FC7FC}"/>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5" name="Grafický objekt 14">
              <a:extLst>
                <a:ext uri="{FF2B5EF4-FFF2-40B4-BE49-F238E27FC236}">
                  <a16:creationId xmlns:a16="http://schemas.microsoft.com/office/drawing/2014/main" id="{FFFB168F-53EC-4E7F-84B8-5230844CA98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53637" y="6291338"/>
              <a:ext cx="639692" cy="396000"/>
            </a:xfrm>
            <a:prstGeom prst="rect">
              <a:avLst/>
            </a:prstGeom>
          </p:spPr>
        </p:pic>
      </p:grpSp>
    </p:spTree>
    <p:extLst>
      <p:ext uri="{BB962C8B-B14F-4D97-AF65-F5344CB8AC3E}">
        <p14:creationId xmlns:p14="http://schemas.microsoft.com/office/powerpoint/2010/main" val="39969378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2_Nadpis a obsah">
    <p:spTree>
      <p:nvGrpSpPr>
        <p:cNvPr id="1" name=""/>
        <p:cNvGrpSpPr/>
        <p:nvPr/>
      </p:nvGrpSpPr>
      <p:grpSpPr>
        <a:xfrm>
          <a:off x="0" y="0"/>
          <a:ext cx="0" cy="0"/>
          <a:chOff x="0" y="0"/>
          <a:chExt cx="0" cy="0"/>
        </a:xfrm>
      </p:grpSpPr>
      <p:sp>
        <p:nvSpPr>
          <p:cNvPr id="3" name="Zástupný symbol pro obsah 2"/>
          <p:cNvSpPr>
            <a:spLocks noGrp="1"/>
          </p:cNvSpPr>
          <p:nvPr>
            <p:ph idx="1"/>
          </p:nvPr>
        </p:nvSpPr>
        <p:spPr>
          <a:xfrm>
            <a:off x="623392" y="980729"/>
            <a:ext cx="10944000" cy="4824537"/>
          </a:xfrm>
        </p:spPr>
        <p:txBody>
          <a:bodyPr/>
          <a:lstStyle>
            <a:lvl1pPr>
              <a:defRPr b="1">
                <a:solidFill>
                  <a:schemeClr val="tx2"/>
                </a:solidFill>
              </a:defRPr>
            </a:lvl1pPr>
            <a:lvl2pPr>
              <a:defRPr>
                <a:solidFill>
                  <a:schemeClr val="tx1"/>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rgbClr val="DA2B46"/>
                </a:solidFill>
              </a:defRPr>
            </a:lvl1pPr>
          </a:lstStyle>
          <a:p>
            <a:r>
              <a:rPr lang="cs-CZ"/>
              <a:t>KLIKNUTÍM LZE UPRAVIT STYL.</a:t>
            </a:r>
          </a:p>
        </p:txBody>
      </p:sp>
      <p:sp>
        <p:nvSpPr>
          <p:cNvPr id="8"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2"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3"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Tree>
    <p:extLst>
      <p:ext uri="{BB962C8B-B14F-4D97-AF65-F5344CB8AC3E}">
        <p14:creationId xmlns:p14="http://schemas.microsoft.com/office/powerpoint/2010/main" val="8307143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Úvodní snímek">
    <p:spTree>
      <p:nvGrpSpPr>
        <p:cNvPr id="1" name=""/>
        <p:cNvGrpSpPr/>
        <p:nvPr/>
      </p:nvGrpSpPr>
      <p:grpSpPr>
        <a:xfrm>
          <a:off x="0" y="0"/>
          <a:ext cx="0" cy="0"/>
          <a:chOff x="0" y="0"/>
          <a:chExt cx="0" cy="0"/>
        </a:xfrm>
      </p:grpSpPr>
      <p:sp>
        <p:nvSpPr>
          <p:cNvPr id="73" name="Volný tvar 19">
            <a:extLst>
              <a:ext uri="{FF2B5EF4-FFF2-40B4-BE49-F238E27FC236}">
                <a16:creationId xmlns:a16="http://schemas.microsoft.com/office/drawing/2014/main" id="{33F7304C-8B0F-401C-BBB8-0F87B5779B2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31096485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2_Pouze nadpis">
    <p:spTree>
      <p:nvGrpSpPr>
        <p:cNvPr id="1" name=""/>
        <p:cNvGrpSpPr/>
        <p:nvPr/>
      </p:nvGrpSpPr>
      <p:grpSpPr>
        <a:xfrm>
          <a:off x="0" y="0"/>
          <a:ext cx="0" cy="0"/>
          <a:chOff x="0" y="0"/>
          <a:chExt cx="0" cy="0"/>
        </a:xfrm>
      </p:grpSpPr>
      <p:sp>
        <p:nvSpPr>
          <p:cNvPr id="10" name="Zástupný symbol pro datum 3"/>
          <p:cNvSpPr>
            <a:spLocks noGrp="1"/>
          </p:cNvSpPr>
          <p:nvPr>
            <p:ph type="dt" sz="half" idx="2"/>
          </p:nvPr>
        </p:nvSpPr>
        <p:spPr>
          <a:xfrm>
            <a:off x="482985" y="6070626"/>
            <a:ext cx="1200000" cy="203079"/>
          </a:xfrm>
          <a:prstGeom prst="rect">
            <a:avLst/>
          </a:prstGeom>
        </p:spPr>
        <p:txBody>
          <a:bodyPr anchor="ctr"/>
          <a:lstStyle>
            <a:lvl1pPr>
              <a:defRPr sz="1050"/>
            </a:lvl1pPr>
          </a:lstStyle>
          <a:p>
            <a:fld id="{E4EC567F-E7DA-47BB-AEB1-9930A46F27B5}" type="datetimeFigureOut">
              <a:rPr lang="cs-CZ" smtClean="0"/>
              <a:pPr/>
              <a:t>24.11.2025</a:t>
            </a:fld>
            <a:endParaRPr lang="cs-CZ"/>
          </a:p>
        </p:txBody>
      </p:sp>
      <p:sp>
        <p:nvSpPr>
          <p:cNvPr id="11" name="Zástupný symbol pro zápatí 4"/>
          <p:cNvSpPr>
            <a:spLocks noGrp="1"/>
          </p:cNvSpPr>
          <p:nvPr>
            <p:ph type="ftr" sz="quarter" idx="3"/>
          </p:nvPr>
        </p:nvSpPr>
        <p:spPr>
          <a:xfrm>
            <a:off x="1843915" y="6068291"/>
            <a:ext cx="8403411" cy="193324"/>
          </a:xfrm>
          <a:prstGeom prst="rect">
            <a:avLst/>
          </a:prstGeom>
        </p:spPr>
        <p:txBody>
          <a:bodyPr anchor="ctr"/>
          <a:lstStyle>
            <a:lvl1pPr algn="ctr">
              <a:defRPr sz="1050"/>
            </a:lvl1pPr>
          </a:lstStyle>
          <a:p>
            <a:endParaRPr lang="cs-CZ"/>
          </a:p>
        </p:txBody>
      </p:sp>
      <p:sp>
        <p:nvSpPr>
          <p:cNvPr id="12" name="Zástupný symbol pro číslo snímku 5"/>
          <p:cNvSpPr>
            <a:spLocks noGrp="1"/>
          </p:cNvSpPr>
          <p:nvPr>
            <p:ph type="sldNum" sz="quarter" idx="4"/>
          </p:nvPr>
        </p:nvSpPr>
        <p:spPr>
          <a:xfrm>
            <a:off x="10408541" y="6065805"/>
            <a:ext cx="1200000" cy="211101"/>
          </a:xfrm>
          <a:prstGeom prst="rect">
            <a:avLst/>
          </a:prstGeom>
        </p:spPr>
        <p:txBody>
          <a:bodyPr anchor="ctr"/>
          <a:lstStyle>
            <a:lvl1pPr algn="r">
              <a:defRPr sz="1050"/>
            </a:lvl1pPr>
          </a:lstStyle>
          <a:p>
            <a:fld id="{84C9401D-42AF-4231-A83B-9F6747628248}" type="slidenum">
              <a:rPr lang="cs-CZ" smtClean="0"/>
              <a:pPr/>
              <a:t>‹#›</a:t>
            </a:fld>
            <a:endParaRPr lang="cs-CZ"/>
          </a:p>
        </p:txBody>
      </p:sp>
      <p:sp>
        <p:nvSpPr>
          <p:cNvPr id="6" name="Nadpis 1"/>
          <p:cNvSpPr>
            <a:spLocks noGrp="1"/>
          </p:cNvSpPr>
          <p:nvPr>
            <p:ph type="title" hasCustomPrompt="1"/>
          </p:nvPr>
        </p:nvSpPr>
        <p:spPr>
          <a:xfrm>
            <a:off x="623392" y="260648"/>
            <a:ext cx="10945216" cy="648072"/>
          </a:xfrm>
          <a:prstGeom prst="rect">
            <a:avLst/>
          </a:prstGeom>
        </p:spPr>
        <p:txBody>
          <a:bodyPr anchor="ctr"/>
          <a:lstStyle>
            <a:lvl1pPr algn="l">
              <a:defRPr sz="3200" b="1">
                <a:solidFill>
                  <a:srgbClr val="DA2B46"/>
                </a:solidFill>
              </a:defRPr>
            </a:lvl1pPr>
          </a:lstStyle>
          <a:p>
            <a:r>
              <a:rPr lang="cs-CZ"/>
              <a:t>KLIKNUTÍM LZE UPRAVIT STYL.</a:t>
            </a:r>
          </a:p>
        </p:txBody>
      </p:sp>
    </p:spTree>
    <p:extLst>
      <p:ext uri="{BB962C8B-B14F-4D97-AF65-F5344CB8AC3E}">
        <p14:creationId xmlns:p14="http://schemas.microsoft.com/office/powerpoint/2010/main" val="187458033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3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a:t>
            </a:r>
            <a:r>
              <a:rPr lang="cs-CZ" sz="1200" b="1" i="0" baseline="0">
                <a:solidFill>
                  <a:schemeClr val="accent5">
                    <a:lumMod val="50000"/>
                  </a:schemeClr>
                </a:solidFill>
              </a:rPr>
              <a:t>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330428036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3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Obrázek 5">
            <a:extLst>
              <a:ext uri="{FF2B5EF4-FFF2-40B4-BE49-F238E27FC236}">
                <a16:creationId xmlns:a16="http://schemas.microsoft.com/office/drawing/2014/main" id="{9489919B-3903-4B1A-927E-76C809645CD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5968" t="27809" r="14699" b="26857"/>
          <a:stretch/>
        </p:blipFill>
        <p:spPr>
          <a:xfrm>
            <a:off x="11139522" y="240669"/>
            <a:ext cx="720000" cy="470769"/>
          </a:xfrm>
          <a:prstGeom prst="rect">
            <a:avLst/>
          </a:prstGeom>
        </p:spPr>
      </p:pic>
    </p:spTree>
    <p:extLst>
      <p:ext uri="{BB962C8B-B14F-4D97-AF65-F5344CB8AC3E}">
        <p14:creationId xmlns:p14="http://schemas.microsoft.com/office/powerpoint/2010/main" val="102136199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hq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a:t>KLIKNUTÍM LZE UPRAVIT STYL.</a:t>
            </a:r>
          </a:p>
        </p:txBody>
      </p:sp>
      <p:sp>
        <p:nvSpPr>
          <p:cNvPr id="25" name="Ovál 24">
            <a:extLst>
              <a:ext uri="{FF2B5EF4-FFF2-40B4-BE49-F238E27FC236}">
                <a16:creationId xmlns:a16="http://schemas.microsoft.com/office/drawing/2014/main" id="{85608C8C-A5BF-494B-B98F-BF26C3344570}"/>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vál 25">
            <a:extLst>
              <a:ext uri="{FF2B5EF4-FFF2-40B4-BE49-F238E27FC236}">
                <a16:creationId xmlns:a16="http://schemas.microsoft.com/office/drawing/2014/main" id="{BC455C05-C912-4CF2-99E8-833FCA3CA9A3}"/>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31" name="Obrázek 30">
            <a:extLst>
              <a:ext uri="{FF2B5EF4-FFF2-40B4-BE49-F238E27FC236}">
                <a16:creationId xmlns:a16="http://schemas.microsoft.com/office/drawing/2014/main" id="{52D3FA4A-F313-44EC-A428-F726D29B81B7}"/>
              </a:ext>
            </a:extLst>
          </p:cNvPr>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8262349" y="959018"/>
            <a:ext cx="1488101" cy="1080094"/>
          </a:xfrm>
          <a:prstGeom prst="rect">
            <a:avLst/>
          </a:prstGeom>
        </p:spPr>
      </p:pic>
      <p:pic>
        <p:nvPicPr>
          <p:cNvPr id="32" name="Obrázek 31">
            <a:extLst>
              <a:ext uri="{FF2B5EF4-FFF2-40B4-BE49-F238E27FC236}">
                <a16:creationId xmlns:a16="http://schemas.microsoft.com/office/drawing/2014/main" id="{25E82C8A-A0F8-49B9-A6F5-5CC95232A241}"/>
              </a:ext>
            </a:extLst>
          </p:cNvPr>
          <p:cNvPicPr>
            <a:picLocks noChangeAspect="1"/>
          </p:cNvPicPr>
          <p:nvPr userDrawn="1"/>
        </p:nvPicPr>
        <p:blipFill rotWithShape="1">
          <a:blip r:embed="rId16" cstate="hqprint">
            <a:extLst>
              <a:ext uri="{28A0092B-C50C-407E-A947-70E740481C1C}">
                <a14:useLocalDpi xmlns:a14="http://schemas.microsoft.com/office/drawing/2010/main" val="0"/>
              </a:ext>
            </a:extLst>
          </a:blip>
          <a:srcRect l="14507" t="23116" r="13670" b="26189"/>
          <a:stretch/>
        </p:blipFill>
        <p:spPr>
          <a:xfrm>
            <a:off x="4784490" y="6141632"/>
            <a:ext cx="1830089" cy="582468"/>
          </a:xfrm>
          <a:prstGeom prst="rect">
            <a:avLst/>
          </a:prstGeom>
        </p:spPr>
      </p:pic>
    </p:spTree>
    <p:extLst>
      <p:ext uri="{BB962C8B-B14F-4D97-AF65-F5344CB8AC3E}">
        <p14:creationId xmlns:p14="http://schemas.microsoft.com/office/powerpoint/2010/main" val="355325148"/>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sp>
        <p:nvSpPr>
          <p:cNvPr id="5" name="Rovnoramenný trojúhelník 4">
            <a:extLst>
              <a:ext uri="{FF2B5EF4-FFF2-40B4-BE49-F238E27FC236}">
                <a16:creationId xmlns:a16="http://schemas.microsoft.com/office/drawing/2014/main" id="{7CAA4C88-F276-4D85-BC5A-855142C9A879}"/>
              </a:ext>
            </a:extLst>
          </p:cNvPr>
          <p:cNvSpPr/>
          <p:nvPr userDrawn="1"/>
        </p:nvSpPr>
        <p:spPr>
          <a:xfrm rot="1106797">
            <a:off x="9886179" y="3906438"/>
            <a:ext cx="925689" cy="1307747"/>
          </a:xfrm>
          <a:prstGeom prst="triangle">
            <a:avLst>
              <a:gd name="adj" fmla="val 54766"/>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Obrázek 18">
            <a:extLst>
              <a:ext uri="{FF2B5EF4-FFF2-40B4-BE49-F238E27FC236}">
                <a16:creationId xmlns:a16="http://schemas.microsoft.com/office/drawing/2014/main" id="{286DC835-101F-496F-A2E7-81BCF906197A}"/>
              </a:ext>
            </a:extLst>
          </p:cNvPr>
          <p:cNvPicPr>
            <a:picLocks noChangeAspect="1"/>
          </p:cNvPicPr>
          <p:nvPr userDrawn="1"/>
        </p:nvPicPr>
        <p:blipFill rotWithShape="1">
          <a:blip r:embed="rId6" cstate="hqprint">
            <a:extLst>
              <a:ext uri="{28A0092B-C50C-407E-A947-70E740481C1C}">
                <a14:useLocalDpi xmlns:a14="http://schemas.microsoft.com/office/drawing/2010/main" val="0"/>
              </a:ext>
            </a:extLst>
          </a:blip>
          <a:srcRect l="14507" t="23116" r="13670" b="26189"/>
          <a:stretch/>
        </p:blipFill>
        <p:spPr>
          <a:xfrm>
            <a:off x="10518756" y="130979"/>
            <a:ext cx="1437527" cy="457526"/>
          </a:xfrm>
          <a:prstGeom prst="rect">
            <a:avLst/>
          </a:prstGeom>
        </p:spPr>
      </p:pic>
      <p:grpSp>
        <p:nvGrpSpPr>
          <p:cNvPr id="20" name="Skupina 19">
            <a:extLst>
              <a:ext uri="{FF2B5EF4-FFF2-40B4-BE49-F238E27FC236}">
                <a16:creationId xmlns:a16="http://schemas.microsoft.com/office/drawing/2014/main" id="{387B461A-7DF4-4E69-95E7-D2F04E783964}"/>
              </a:ext>
            </a:extLst>
          </p:cNvPr>
          <p:cNvGrpSpPr/>
          <p:nvPr userDrawn="1"/>
        </p:nvGrpSpPr>
        <p:grpSpPr>
          <a:xfrm>
            <a:off x="9573906" y="4835335"/>
            <a:ext cx="1029600" cy="1029600"/>
            <a:chOff x="8139289" y="752121"/>
            <a:chExt cx="1747911" cy="1747911"/>
          </a:xfrm>
        </p:grpSpPr>
        <p:sp>
          <p:nvSpPr>
            <p:cNvPr id="21" name="Ovál 20">
              <a:extLst>
                <a:ext uri="{FF2B5EF4-FFF2-40B4-BE49-F238E27FC236}">
                  <a16:creationId xmlns:a16="http://schemas.microsoft.com/office/drawing/2014/main" id="{33E5D6CF-8D1A-43EC-81AF-C6B441D1F047}"/>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vál 21">
              <a:extLst>
                <a:ext uri="{FF2B5EF4-FFF2-40B4-BE49-F238E27FC236}">
                  <a16:creationId xmlns:a16="http://schemas.microsoft.com/office/drawing/2014/main" id="{6B3AB9E4-4018-4B9C-83F2-E7A4A6F66B6B}"/>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3" name="Obrázek 22">
              <a:extLst>
                <a:ext uri="{FF2B5EF4-FFF2-40B4-BE49-F238E27FC236}">
                  <a16:creationId xmlns:a16="http://schemas.microsoft.com/office/drawing/2014/main" id="{4201897D-1EE6-4E94-A2F8-337C7B070367}"/>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8262349" y="959018"/>
              <a:ext cx="1488101" cy="1080094"/>
            </a:xfrm>
            <a:prstGeom prst="rect">
              <a:avLst/>
            </a:prstGeom>
          </p:spPr>
        </p:pic>
      </p:grpSp>
    </p:spTree>
    <p:extLst>
      <p:ext uri="{BB962C8B-B14F-4D97-AF65-F5344CB8AC3E}">
        <p14:creationId xmlns:p14="http://schemas.microsoft.com/office/powerpoint/2010/main" val="3383075824"/>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3_Úvodní snímek">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63EA0E24-3DEE-4F9B-BE62-2C949AF5B0D5}"/>
              </a:ext>
            </a:extLst>
          </p:cNvPr>
          <p:cNvPicPr>
            <a:picLocks noChangeAspect="1"/>
          </p:cNvPicPr>
          <p:nvPr userDrawn="1"/>
        </p:nvPicPr>
        <p:blipFill>
          <a:blip r:embed="rId2"/>
          <a:stretch>
            <a:fillRect/>
          </a:stretch>
        </p:blipFill>
        <p:spPr>
          <a:xfrm>
            <a:off x="0" y="612658"/>
            <a:ext cx="12192000" cy="4718304"/>
          </a:xfrm>
          <a:prstGeom prst="rect">
            <a:avLst/>
          </a:prstGeom>
        </p:spPr>
      </p:pic>
      <p:pic>
        <p:nvPicPr>
          <p:cNvPr id="6" name="Obrázek 5">
            <a:extLst>
              <a:ext uri="{FF2B5EF4-FFF2-40B4-BE49-F238E27FC236}">
                <a16:creationId xmlns:a16="http://schemas.microsoft.com/office/drawing/2014/main" id="{EA7E5BF0-AE0D-4088-9249-900F92A0E8FA}"/>
              </a:ext>
            </a:extLst>
          </p:cNvPr>
          <p:cNvPicPr>
            <a:picLocks noChangeAspect="1"/>
          </p:cNvPicPr>
          <p:nvPr userDrawn="1"/>
        </p:nvPicPr>
        <p:blipFill>
          <a:blip r:embed="rId3"/>
          <a:stretch>
            <a:fillRect/>
          </a:stretch>
        </p:blipFill>
        <p:spPr>
          <a:xfrm>
            <a:off x="0" y="612658"/>
            <a:ext cx="12192000" cy="4718304"/>
          </a:xfrm>
          <a:prstGeom prst="rect">
            <a:avLst/>
          </a:prstGeom>
        </p:spPr>
      </p:pic>
      <p:pic>
        <p:nvPicPr>
          <p:cNvPr id="66" name="Obrázek 65" descr="cid:image001.jpg@01CED555.8CFAB4A0">
            <a:extLst>
              <a:ext uri="{FF2B5EF4-FFF2-40B4-BE49-F238E27FC236}">
                <a16:creationId xmlns:a16="http://schemas.microsoft.com/office/drawing/2014/main" id="{D17F3592-01D7-4B8C-BAC8-A15B8AA86699}"/>
              </a:ext>
            </a:extLst>
          </p:cNvPr>
          <p:cNvPicPr/>
          <p:nvPr userDrawn="1"/>
        </p:nvPicPr>
        <p:blipFill>
          <a:blip r:embed="rId4" r:link="rId5">
            <a:extLst>
              <a:ext uri="{28A0092B-C50C-407E-A947-70E740481C1C}">
                <a14:useLocalDpi xmlns:a14="http://schemas.microsoft.com/office/drawing/2010/main" val="0"/>
              </a:ext>
            </a:extLst>
          </a:blip>
          <a:srcRect/>
          <a:stretch>
            <a:fillRect/>
          </a:stretch>
        </p:blipFill>
        <p:spPr bwMode="auto">
          <a:xfrm>
            <a:off x="7800159" y="6243595"/>
            <a:ext cx="4320480" cy="504056"/>
          </a:xfrm>
          <a:prstGeom prst="rect">
            <a:avLst/>
          </a:prstGeom>
          <a:noFill/>
          <a:ln>
            <a:noFill/>
          </a:ln>
        </p:spPr>
      </p:pic>
      <p:pic>
        <p:nvPicPr>
          <p:cNvPr id="67" name="Picture 9" descr="logo_mzcr">
            <a:extLst>
              <a:ext uri="{FF2B5EF4-FFF2-40B4-BE49-F238E27FC236}">
                <a16:creationId xmlns:a16="http://schemas.microsoft.com/office/drawing/2014/main" id="{285C40DD-D2EF-48E7-99A8-53B809A1EA99}"/>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41677" y="137068"/>
            <a:ext cx="3896923" cy="343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bdélník 6">
            <a:extLst>
              <a:ext uri="{FF2B5EF4-FFF2-40B4-BE49-F238E27FC236}">
                <a16:creationId xmlns:a16="http://schemas.microsoft.com/office/drawing/2014/main" id="{D4D1F535-DC44-479F-B5BD-92EA59F33323}"/>
              </a:ext>
            </a:extLst>
          </p:cNvPr>
          <p:cNvSpPr/>
          <p:nvPr userDrawn="1"/>
        </p:nvSpPr>
        <p:spPr>
          <a:xfrm>
            <a:off x="347463" y="1160781"/>
            <a:ext cx="5220082" cy="1477328"/>
          </a:xfrm>
          <a:prstGeom prst="rect">
            <a:avLst/>
          </a:prstGeom>
        </p:spPr>
        <p:txBody>
          <a:bodyPr wrap="square">
            <a:spAutoFit/>
          </a:bodyPr>
          <a:lstStyle/>
          <a:p>
            <a:pPr algn="l"/>
            <a:r>
              <a:rPr lang="cs-CZ" sz="2200" b="1" i="1">
                <a:solidFill>
                  <a:schemeClr val="bg1"/>
                </a:solidFill>
              </a:rPr>
              <a:t>Analytické studie programu Zdraví 2030: </a:t>
            </a:r>
            <a:r>
              <a:rPr lang="cs-CZ" sz="3400" b="1">
                <a:solidFill>
                  <a:schemeClr val="bg1"/>
                </a:solidFill>
              </a:rPr>
              <a:t>Kapacity a aktivita PLDD </a:t>
            </a:r>
          </a:p>
          <a:p>
            <a:pPr algn="l"/>
            <a:r>
              <a:rPr lang="cs-CZ" sz="3400" b="1">
                <a:solidFill>
                  <a:schemeClr val="bg1"/>
                </a:solidFill>
              </a:rPr>
              <a:t>a pediatrie</a:t>
            </a:r>
          </a:p>
        </p:txBody>
      </p:sp>
      <p:pic>
        <p:nvPicPr>
          <p:cNvPr id="4" name="Logo Zdravi 2030" descr="Obsah obrázku objekt&#10;&#10;Popis byl vytvořen automaticky">
            <a:extLst>
              <a:ext uri="{FF2B5EF4-FFF2-40B4-BE49-F238E27FC236}">
                <a16:creationId xmlns:a16="http://schemas.microsoft.com/office/drawing/2014/main" id="{8E98422F-1202-68B7-A6C5-FD1E3B50298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0798032" y="87416"/>
            <a:ext cx="1252291" cy="487435"/>
          </a:xfrm>
          <a:prstGeom prst="rect">
            <a:avLst/>
          </a:prstGeom>
        </p:spPr>
      </p:pic>
    </p:spTree>
    <p:extLst>
      <p:ext uri="{BB962C8B-B14F-4D97-AF65-F5344CB8AC3E}">
        <p14:creationId xmlns:p14="http://schemas.microsoft.com/office/powerpoint/2010/main" val="301079573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A6B565E-2F82-65BA-96AD-49BDE7ECD29F}"/>
              </a:ext>
            </a:extLst>
          </p:cNvPr>
          <p:cNvSpPr>
            <a:spLocks noGrp="1"/>
          </p:cNvSpPr>
          <p:nvPr>
            <p:ph type="dt" sz="half" idx="10"/>
          </p:nvPr>
        </p:nvSpPr>
        <p:spPr/>
        <p:txBody>
          <a:bodyPr/>
          <a:lstStyle/>
          <a:p>
            <a:fld id="{16345734-1122-415C-80A2-CB7D62399CC7}" type="datetimeFigureOut">
              <a:rPr lang="cs-CZ" smtClean="0"/>
              <a:t>24.11.2025</a:t>
            </a:fld>
            <a:endParaRPr lang="cs-CZ" dirty="0"/>
          </a:p>
        </p:txBody>
      </p:sp>
      <p:sp>
        <p:nvSpPr>
          <p:cNvPr id="5" name="Zástupný symbol pro zápatí 4">
            <a:extLst>
              <a:ext uri="{FF2B5EF4-FFF2-40B4-BE49-F238E27FC236}">
                <a16:creationId xmlns:a16="http://schemas.microsoft.com/office/drawing/2014/main" id="{D5324C08-958B-DACB-ACAA-7D1DA9ECCB41}"/>
              </a:ext>
            </a:extLst>
          </p:cNvPr>
          <p:cNvSpPr>
            <a:spLocks noGrp="1"/>
          </p:cNvSpPr>
          <p:nvPr>
            <p:ph type="ftr" sz="quarter" idx="11"/>
          </p:nvPr>
        </p:nvSpPr>
        <p:spPr/>
        <p:txBody>
          <a:bodyPr/>
          <a:lstStyle/>
          <a:p>
            <a:endParaRPr lang="cs-CZ" dirty="0"/>
          </a:p>
        </p:txBody>
      </p:sp>
      <p:sp>
        <p:nvSpPr>
          <p:cNvPr id="6" name="Zástupný symbol pro číslo snímku 5">
            <a:extLst>
              <a:ext uri="{FF2B5EF4-FFF2-40B4-BE49-F238E27FC236}">
                <a16:creationId xmlns:a16="http://schemas.microsoft.com/office/drawing/2014/main" id="{34F2EDBD-C140-EC39-B533-821B64AAE54B}"/>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7" name="Logo Zdravi 2030" descr="Obsah obrázku objekt&#10;&#10;Popis byl vytvořen automaticky">
            <a:extLst>
              <a:ext uri="{FF2B5EF4-FFF2-40B4-BE49-F238E27FC236}">
                <a16:creationId xmlns:a16="http://schemas.microsoft.com/office/drawing/2014/main" id="{6D26DAB7-E28E-7F0B-5CB4-8DD64E2F2359}"/>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8" name="Logo UZIS">
            <a:extLst>
              <a:ext uri="{FF2B5EF4-FFF2-40B4-BE49-F238E27FC236}">
                <a16:creationId xmlns:a16="http://schemas.microsoft.com/office/drawing/2014/main" id="{35CFBB21-4510-75AE-FBB2-0AEE50F0BE8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9" name="Přímá spojnice 3">
            <a:extLst>
              <a:ext uri="{FF2B5EF4-FFF2-40B4-BE49-F238E27FC236}">
                <a16:creationId xmlns:a16="http://schemas.microsoft.com/office/drawing/2014/main" id="{567AC7F0-AAFA-4CCC-EB37-788CE98CB59C}"/>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0" name="Obdélník 14">
            <a:extLst>
              <a:ext uri="{FF2B5EF4-FFF2-40B4-BE49-F238E27FC236}">
                <a16:creationId xmlns:a16="http://schemas.microsoft.com/office/drawing/2014/main" id="{BE97C24B-232B-1FB5-462C-6FFDB0001FA7}"/>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dirty="0">
              <a:ln>
                <a:noFill/>
              </a:ln>
              <a:solidFill>
                <a:srgbClr val="2E5980"/>
              </a:solidFill>
              <a:effectLst/>
              <a:uLnTx/>
              <a:uFillTx/>
            </a:endParaRPr>
          </a:p>
        </p:txBody>
      </p:sp>
      <p:pic>
        <p:nvPicPr>
          <p:cNvPr id="11" name="Grafický objekt 10">
            <a:extLst>
              <a:ext uri="{FF2B5EF4-FFF2-40B4-BE49-F238E27FC236}">
                <a16:creationId xmlns:a16="http://schemas.microsoft.com/office/drawing/2014/main" id="{7C4BF71A-C4A5-9233-6C2C-437F7800156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2" name="Volný tvar 17">
            <a:extLst>
              <a:ext uri="{FF2B5EF4-FFF2-40B4-BE49-F238E27FC236}">
                <a16:creationId xmlns:a16="http://schemas.microsoft.com/office/drawing/2014/main" id="{11DA0181-0EEA-18DA-9F3D-9341DAB70D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73685042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325588661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8AD176B-2666-1D4C-8134-69B00BB5DEF2}"/>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D88C02B1-005B-BECD-D972-CBF367A257A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651A85FC-AE4C-88A7-E609-834D9057EA43}"/>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BDB2DDBA-75A0-8DB1-7A5E-93732CF99923}"/>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F4033E1F-3FE3-1B1A-2620-601449D326C4}"/>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14744A5-21D1-272B-E06A-F026B7626BD2}"/>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9605678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01177864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9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0628AA9-0270-4466-AEE4-743C6F6BCDF1}"/>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B098766C-C37F-4567-9F2C-A4B585D0B6FE}"/>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233CD7C-50DC-4ECE-AB8C-2F9F189E011D}"/>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8CE71133-EA5C-42EA-9E5B-F6899631D16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EB4E4BE-77B6-4193-B096-DCEE3DB38980}"/>
              </a:ext>
            </a:extLst>
          </p:cNvPr>
          <p:cNvSpPr>
            <a:spLocks noGrp="1"/>
          </p:cNvSpPr>
          <p:nvPr>
            <p:ph type="sldNum" sz="quarter" idx="12"/>
          </p:nvPr>
        </p:nvSpPr>
        <p:spPr/>
        <p:txBody>
          <a:bodyPr/>
          <a:lstStyle/>
          <a:p>
            <a:fld id="{EC181511-F24E-4788-83D8-296E9F7D633C}" type="slidenum">
              <a:rPr lang="cs-CZ" smtClean="0"/>
              <a:t>‹#›</a:t>
            </a:fld>
            <a:endParaRPr lang="cs-CZ"/>
          </a:p>
        </p:txBody>
      </p:sp>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05672189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226AAE3-F77C-EC68-46FE-83BB4F6AE0E1}"/>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AE44D26C-DB8E-FA5B-3825-2AE2B205FAE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045B084B-81F5-998B-6CB1-58CC5032A638}"/>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BC0D694C-2F4B-F1ED-4B56-33E5DC25ADF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5694B4FC-6138-C4B0-22CD-FEF349FF6E54}"/>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686B9FBB-C6C8-2ED6-A7E3-FC7B3CFCD182}"/>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8" name="Zástupný symbol pro zápatí 7">
            <a:extLst>
              <a:ext uri="{FF2B5EF4-FFF2-40B4-BE49-F238E27FC236}">
                <a16:creationId xmlns:a16="http://schemas.microsoft.com/office/drawing/2014/main" id="{38B1DB7C-8667-D2DE-9D05-F87CA7DD823B}"/>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E4321110-9EF1-E366-E875-10CE0677BC3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28866044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4C96C99-6058-835F-53BD-00EE37EE734F}"/>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92C98FF6-E7A9-7252-5558-941504BAC18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4" name="Zástupný symbol pro zápatí 3">
            <a:extLst>
              <a:ext uri="{FF2B5EF4-FFF2-40B4-BE49-F238E27FC236}">
                <a16:creationId xmlns:a16="http://schemas.microsoft.com/office/drawing/2014/main" id="{39177C07-1670-24EA-EC5F-F118ABCDC6B5}"/>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7D591EF9-5318-002B-5065-B311BAF9914B}"/>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16591300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2259958-827C-946D-DF6A-108E67A7232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3" name="Zástupný symbol pro zápatí 2">
            <a:extLst>
              <a:ext uri="{FF2B5EF4-FFF2-40B4-BE49-F238E27FC236}">
                <a16:creationId xmlns:a16="http://schemas.microsoft.com/office/drawing/2014/main" id="{6927243A-4375-DD7D-7899-47A0EAC9F13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51195F3E-F150-ED2C-1F3E-EC55020C077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97310636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A9BEF15-290F-E6D6-D539-02F9DB89036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BC850267-5B31-8C78-79E7-B4C36ACA6F0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DA0B0ACF-6243-2123-DD90-316C9AF0DF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37FAB9A9-DF7E-2E80-2684-7B1F77A77EF9}"/>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18649E5C-5B2A-485C-FF15-FA3AA5F7906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1189AB6B-4762-D390-BCBC-A91BE7488980}"/>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0216850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4F2B194-3226-5596-4C5B-3418D6A1EB13}"/>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D3961FA1-4EF0-8C00-1301-0303BFADD31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B3E4D571-68BE-7894-C660-90D280D6A4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CB917E3D-4900-5CA9-DE3F-360D1FD7ECBD}"/>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38BBB5ED-0BFB-A884-B330-FD5D23F4184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E39BAD6B-A962-2692-5168-5AAE2A89CD81}"/>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47963568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A85BDE6-A7EF-8B83-E168-5630DE31761D}"/>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691B2769-36BA-4D3E-31E9-B999E25D8F22}"/>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5F0814E-A18D-3F53-8AEA-D379A219738A}"/>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68B5BEB1-2E39-6CF8-BA70-E557DAB08C3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8BF3BFF-29F7-9497-0E8F-A26D0BAADDC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187517672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CC34ECCB-E3D8-615C-BFB8-059FD020DDC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B022CC30-A06F-FCEE-6090-259F3C18B3D0}"/>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FFA8745-226C-DDE9-9778-1D758F62DBD4}"/>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1833784F-9A1A-132A-2498-3E82586865A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570C281-141B-71E2-19B0-B387B120711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57223573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spTree>
    <p:extLst>
      <p:ext uri="{BB962C8B-B14F-4D97-AF65-F5344CB8AC3E}">
        <p14:creationId xmlns:p14="http://schemas.microsoft.com/office/powerpoint/2010/main" val="288563603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416333044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2808464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1_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328CA8B-BE17-4E8E-BA21-5C708B05C012}"/>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B86EB976-B52F-4E70-BBEC-C16C4DA3650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F0C9C5FA-8A58-4277-A372-519F039FDD98}"/>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BD0A4BF4-D40A-4D0B-BC1B-8FB80ED05BF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E555A1A0-AD5B-4C95-BAFF-47E2F5A4A313}"/>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9626642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77438846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24358395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8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3" name="Obrázek 12">
            <a:extLst>
              <a:ext uri="{FF2B5EF4-FFF2-40B4-BE49-F238E27FC236}">
                <a16:creationId xmlns:a16="http://schemas.microsoft.com/office/drawing/2014/main" id="{E09DB70A-A65D-43B3-88DF-0AE7122490E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72741" y="208251"/>
            <a:ext cx="370980" cy="422685"/>
          </a:xfrm>
          <a:prstGeom prst="rect">
            <a:avLst/>
          </a:prstGeom>
        </p:spPr>
      </p:pic>
      <p:pic>
        <p:nvPicPr>
          <p:cNvPr id="14" name="Obrázek 13">
            <a:extLst>
              <a:ext uri="{FF2B5EF4-FFF2-40B4-BE49-F238E27FC236}">
                <a16:creationId xmlns:a16="http://schemas.microsoft.com/office/drawing/2014/main" id="{0155B2CC-163E-4DF7-B19A-3CE4D478D51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39387" y="211426"/>
            <a:ext cx="1246300" cy="399277"/>
          </a:xfrm>
          <a:prstGeom prst="rect">
            <a:avLst/>
          </a:prstGeom>
        </p:spPr>
      </p:pic>
    </p:spTree>
    <p:extLst>
      <p:ext uri="{BB962C8B-B14F-4D97-AF65-F5344CB8AC3E}">
        <p14:creationId xmlns:p14="http://schemas.microsoft.com/office/powerpoint/2010/main" val="399424536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87612271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8"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20"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21"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a:t>KLIKNUTÍM LZE UPRAVIT STYL.</a:t>
            </a:r>
          </a:p>
        </p:txBody>
      </p:sp>
      <p:sp>
        <p:nvSpPr>
          <p:cNvPr id="29" name="Ovál 29">
            <a:extLst>
              <a:ext uri="{FF2B5EF4-FFF2-40B4-BE49-F238E27FC236}">
                <a16:creationId xmlns:a16="http://schemas.microsoft.com/office/drawing/2014/main" id="{E411B488-D6A9-4125-9226-91E8FF7C26F2}"/>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Ovál 30">
            <a:extLst>
              <a:ext uri="{FF2B5EF4-FFF2-40B4-BE49-F238E27FC236}">
                <a16:creationId xmlns:a16="http://schemas.microsoft.com/office/drawing/2014/main" id="{822DE0E7-21EC-4CAD-9CAC-791515B7EB64}"/>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1" name="Skupina 20">
            <a:extLst>
              <a:ext uri="{FF2B5EF4-FFF2-40B4-BE49-F238E27FC236}">
                <a16:creationId xmlns:a16="http://schemas.microsoft.com/office/drawing/2014/main" id="{F49C17D6-727C-0525-3F5D-882EF8708058}"/>
              </a:ext>
            </a:extLst>
          </p:cNvPr>
          <p:cNvGrpSpPr>
            <a:grpSpLocks noChangeAspect="1"/>
          </p:cNvGrpSpPr>
          <p:nvPr userDrawn="1"/>
        </p:nvGrpSpPr>
        <p:grpSpPr>
          <a:xfrm>
            <a:off x="8294400" y="1162800"/>
            <a:ext cx="1457522" cy="882000"/>
            <a:chOff x="3727418" y="1998630"/>
            <a:chExt cx="4732781" cy="2863977"/>
          </a:xfrm>
        </p:grpSpPr>
        <p:sp>
          <p:nvSpPr>
            <p:cNvPr id="23" name="Volný tvar: obrazec 22">
              <a:extLst>
                <a:ext uri="{FF2B5EF4-FFF2-40B4-BE49-F238E27FC236}">
                  <a16:creationId xmlns:a16="http://schemas.microsoft.com/office/drawing/2014/main" id="{B1F36577-966F-1D81-7B7E-D37BB80757E1}"/>
                </a:ext>
              </a:extLst>
            </p:cNvPr>
            <p:cNvSpPr>
              <a:spLocks noChangeAspect="1"/>
            </p:cNvSpPr>
            <p:nvPr userDrawn="1">
              <p:custDataLst>
                <p:tags r:id="rId2"/>
              </p:custDataLst>
            </p:nvPr>
          </p:nvSpPr>
          <p:spPr>
            <a:xfrm>
              <a:off x="4319492" y="1998630"/>
              <a:ext cx="1182528" cy="1101852"/>
            </a:xfrm>
            <a:custGeom>
              <a:avLst/>
              <a:gdLst>
                <a:gd name="connsiteX0" fmla="*/ 1180148 w 1182528"/>
                <a:gd name="connsiteY0" fmla="*/ 147257 h 1101852"/>
                <a:gd name="connsiteX1" fmla="*/ 1175290 w 1182528"/>
                <a:gd name="connsiteY1" fmla="*/ 146304 h 1101852"/>
                <a:gd name="connsiteX2" fmla="*/ 1165003 w 1182528"/>
                <a:gd name="connsiteY2" fmla="*/ 154019 h 1101852"/>
                <a:gd name="connsiteX3" fmla="*/ 1158526 w 1182528"/>
                <a:gd name="connsiteY3" fmla="*/ 153257 h 1101852"/>
                <a:gd name="connsiteX4" fmla="*/ 1154144 w 1182528"/>
                <a:gd name="connsiteY4" fmla="*/ 156972 h 1101852"/>
                <a:gd name="connsiteX5" fmla="*/ 1146239 w 1182528"/>
                <a:gd name="connsiteY5" fmla="*/ 158020 h 1101852"/>
                <a:gd name="connsiteX6" fmla="*/ 1134428 w 1182528"/>
                <a:gd name="connsiteY6" fmla="*/ 165926 h 1101852"/>
                <a:gd name="connsiteX7" fmla="*/ 1130903 w 1182528"/>
                <a:gd name="connsiteY7" fmla="*/ 163163 h 1101852"/>
                <a:gd name="connsiteX8" fmla="*/ 1122617 w 1182528"/>
                <a:gd name="connsiteY8" fmla="*/ 161068 h 1101852"/>
                <a:gd name="connsiteX9" fmla="*/ 1120045 w 1182528"/>
                <a:gd name="connsiteY9" fmla="*/ 153353 h 1101852"/>
                <a:gd name="connsiteX10" fmla="*/ 1126331 w 1182528"/>
                <a:gd name="connsiteY10" fmla="*/ 139732 h 1101852"/>
                <a:gd name="connsiteX11" fmla="*/ 1134809 w 1182528"/>
                <a:gd name="connsiteY11" fmla="*/ 130588 h 1101852"/>
                <a:gd name="connsiteX12" fmla="*/ 1135571 w 1182528"/>
                <a:gd name="connsiteY12" fmla="*/ 124111 h 1101852"/>
                <a:gd name="connsiteX13" fmla="*/ 1143381 w 1182528"/>
                <a:gd name="connsiteY13" fmla="*/ 110300 h 1101852"/>
                <a:gd name="connsiteX14" fmla="*/ 1141190 w 1182528"/>
                <a:gd name="connsiteY14" fmla="*/ 105728 h 1101852"/>
                <a:gd name="connsiteX15" fmla="*/ 1143953 w 1182528"/>
                <a:gd name="connsiteY15" fmla="*/ 102203 h 1101852"/>
                <a:gd name="connsiteX16" fmla="*/ 1143381 w 1182528"/>
                <a:gd name="connsiteY16" fmla="*/ 97441 h 1101852"/>
                <a:gd name="connsiteX17" fmla="*/ 1145953 w 1182528"/>
                <a:gd name="connsiteY17" fmla="*/ 92297 h 1101852"/>
                <a:gd name="connsiteX18" fmla="*/ 1146048 w 1182528"/>
                <a:gd name="connsiteY18" fmla="*/ 81058 h 1101852"/>
                <a:gd name="connsiteX19" fmla="*/ 1142905 w 1182528"/>
                <a:gd name="connsiteY19" fmla="*/ 81439 h 1101852"/>
                <a:gd name="connsiteX20" fmla="*/ 1135571 w 1182528"/>
                <a:gd name="connsiteY20" fmla="*/ 74390 h 1101852"/>
                <a:gd name="connsiteX21" fmla="*/ 1133189 w 1182528"/>
                <a:gd name="connsiteY21" fmla="*/ 68294 h 1101852"/>
                <a:gd name="connsiteX22" fmla="*/ 1124140 w 1182528"/>
                <a:gd name="connsiteY22" fmla="*/ 59817 h 1101852"/>
                <a:gd name="connsiteX23" fmla="*/ 1122140 w 1182528"/>
                <a:gd name="connsiteY23" fmla="*/ 56864 h 1101852"/>
                <a:gd name="connsiteX24" fmla="*/ 1119188 w 1182528"/>
                <a:gd name="connsiteY24" fmla="*/ 58865 h 1101852"/>
                <a:gd name="connsiteX25" fmla="*/ 1103662 w 1182528"/>
                <a:gd name="connsiteY25" fmla="*/ 62389 h 1101852"/>
                <a:gd name="connsiteX26" fmla="*/ 1101852 w 1182528"/>
                <a:gd name="connsiteY26" fmla="*/ 61055 h 1101852"/>
                <a:gd name="connsiteX27" fmla="*/ 1101661 w 1182528"/>
                <a:gd name="connsiteY27" fmla="*/ 59436 h 1101852"/>
                <a:gd name="connsiteX28" fmla="*/ 1102805 w 1182528"/>
                <a:gd name="connsiteY28" fmla="*/ 56102 h 1101852"/>
                <a:gd name="connsiteX29" fmla="*/ 1105757 w 1182528"/>
                <a:gd name="connsiteY29" fmla="*/ 54102 h 1101852"/>
                <a:gd name="connsiteX30" fmla="*/ 1105567 w 1182528"/>
                <a:gd name="connsiteY30" fmla="*/ 52578 h 1101852"/>
                <a:gd name="connsiteX31" fmla="*/ 1100042 w 1182528"/>
                <a:gd name="connsiteY31" fmla="*/ 46863 h 1101852"/>
                <a:gd name="connsiteX32" fmla="*/ 1078516 w 1182528"/>
                <a:gd name="connsiteY32" fmla="*/ 41529 h 1101852"/>
                <a:gd name="connsiteX33" fmla="*/ 1078706 w 1182528"/>
                <a:gd name="connsiteY33" fmla="*/ 30290 h 1101852"/>
                <a:gd name="connsiteX34" fmla="*/ 1083564 w 1182528"/>
                <a:gd name="connsiteY34" fmla="*/ 18479 h 1101852"/>
                <a:gd name="connsiteX35" fmla="*/ 1079659 w 1182528"/>
                <a:gd name="connsiteY35" fmla="*/ 12573 h 1101852"/>
                <a:gd name="connsiteX36" fmla="*/ 1072134 w 1182528"/>
                <a:gd name="connsiteY36" fmla="*/ 16764 h 1101852"/>
                <a:gd name="connsiteX37" fmla="*/ 1074896 w 1182528"/>
                <a:gd name="connsiteY37" fmla="*/ 26003 h 1101852"/>
                <a:gd name="connsiteX38" fmla="*/ 1073372 w 1182528"/>
                <a:gd name="connsiteY38" fmla="*/ 39053 h 1101852"/>
                <a:gd name="connsiteX39" fmla="*/ 1061942 w 1182528"/>
                <a:gd name="connsiteY39" fmla="*/ 37243 h 1101852"/>
                <a:gd name="connsiteX40" fmla="*/ 1061276 w 1182528"/>
                <a:gd name="connsiteY40" fmla="*/ 32576 h 1101852"/>
                <a:gd name="connsiteX41" fmla="*/ 1059561 w 1182528"/>
                <a:gd name="connsiteY41" fmla="*/ 31147 h 1101852"/>
                <a:gd name="connsiteX42" fmla="*/ 1054036 w 1182528"/>
                <a:gd name="connsiteY42" fmla="*/ 25432 h 1101852"/>
                <a:gd name="connsiteX43" fmla="*/ 1047464 w 1182528"/>
                <a:gd name="connsiteY43" fmla="*/ 24670 h 1101852"/>
                <a:gd name="connsiteX44" fmla="*/ 1032891 w 1182528"/>
                <a:gd name="connsiteY44" fmla="*/ 36195 h 1101852"/>
                <a:gd name="connsiteX45" fmla="*/ 1031557 w 1182528"/>
                <a:gd name="connsiteY45" fmla="*/ 37910 h 1101852"/>
                <a:gd name="connsiteX46" fmla="*/ 1024223 w 1182528"/>
                <a:gd name="connsiteY46" fmla="*/ 43625 h 1101852"/>
                <a:gd name="connsiteX47" fmla="*/ 1017746 w 1182528"/>
                <a:gd name="connsiteY47" fmla="*/ 42863 h 1101852"/>
                <a:gd name="connsiteX48" fmla="*/ 1009269 w 1182528"/>
                <a:gd name="connsiteY48" fmla="*/ 39148 h 1101852"/>
                <a:gd name="connsiteX49" fmla="*/ 1004126 w 1182528"/>
                <a:gd name="connsiteY49" fmla="*/ 36576 h 1101852"/>
                <a:gd name="connsiteX50" fmla="*/ 998982 w 1182528"/>
                <a:gd name="connsiteY50" fmla="*/ 34100 h 1101852"/>
                <a:gd name="connsiteX51" fmla="*/ 997363 w 1182528"/>
                <a:gd name="connsiteY51" fmla="*/ 21431 h 1101852"/>
                <a:gd name="connsiteX52" fmla="*/ 992410 w 1182528"/>
                <a:gd name="connsiteY52" fmla="*/ 20479 h 1101852"/>
                <a:gd name="connsiteX53" fmla="*/ 985076 w 1182528"/>
                <a:gd name="connsiteY53" fmla="*/ 13335 h 1101852"/>
                <a:gd name="connsiteX54" fmla="*/ 974217 w 1182528"/>
                <a:gd name="connsiteY54" fmla="*/ 16383 h 1101852"/>
                <a:gd name="connsiteX55" fmla="*/ 972884 w 1182528"/>
                <a:gd name="connsiteY55" fmla="*/ 18098 h 1101852"/>
                <a:gd name="connsiteX56" fmla="*/ 966597 w 1182528"/>
                <a:gd name="connsiteY56" fmla="*/ 18955 h 1101852"/>
                <a:gd name="connsiteX57" fmla="*/ 960406 w 1182528"/>
                <a:gd name="connsiteY57" fmla="*/ 8477 h 1101852"/>
                <a:gd name="connsiteX58" fmla="*/ 951357 w 1182528"/>
                <a:gd name="connsiteY58" fmla="*/ 0 h 1101852"/>
                <a:gd name="connsiteX59" fmla="*/ 943451 w 1182528"/>
                <a:gd name="connsiteY59" fmla="*/ 1048 h 1101852"/>
                <a:gd name="connsiteX60" fmla="*/ 939356 w 1182528"/>
                <a:gd name="connsiteY60" fmla="*/ 6382 h 1101852"/>
                <a:gd name="connsiteX61" fmla="*/ 934402 w 1182528"/>
                <a:gd name="connsiteY61" fmla="*/ 18193 h 1101852"/>
                <a:gd name="connsiteX62" fmla="*/ 924497 w 1182528"/>
                <a:gd name="connsiteY62" fmla="*/ 16288 h 1101852"/>
                <a:gd name="connsiteX63" fmla="*/ 925163 w 1182528"/>
                <a:gd name="connsiteY63" fmla="*/ 21050 h 1101852"/>
                <a:gd name="connsiteX64" fmla="*/ 928497 w 1182528"/>
                <a:gd name="connsiteY64" fmla="*/ 22193 h 1101852"/>
                <a:gd name="connsiteX65" fmla="*/ 932498 w 1182528"/>
                <a:gd name="connsiteY65" fmla="*/ 28099 h 1101852"/>
                <a:gd name="connsiteX66" fmla="*/ 931735 w 1182528"/>
                <a:gd name="connsiteY66" fmla="*/ 34576 h 1101852"/>
                <a:gd name="connsiteX67" fmla="*/ 927735 w 1182528"/>
                <a:gd name="connsiteY67" fmla="*/ 41529 h 1101852"/>
                <a:gd name="connsiteX68" fmla="*/ 929735 w 1182528"/>
                <a:gd name="connsiteY68" fmla="*/ 44482 h 1101852"/>
                <a:gd name="connsiteX69" fmla="*/ 919448 w 1182528"/>
                <a:gd name="connsiteY69" fmla="*/ 52197 h 1101852"/>
                <a:gd name="connsiteX70" fmla="*/ 916114 w 1182528"/>
                <a:gd name="connsiteY70" fmla="*/ 51054 h 1101852"/>
                <a:gd name="connsiteX71" fmla="*/ 915352 w 1182528"/>
                <a:gd name="connsiteY71" fmla="*/ 57531 h 1101852"/>
                <a:gd name="connsiteX72" fmla="*/ 920877 w 1182528"/>
                <a:gd name="connsiteY72" fmla="*/ 63246 h 1101852"/>
                <a:gd name="connsiteX73" fmla="*/ 914019 w 1182528"/>
                <a:gd name="connsiteY73" fmla="*/ 72104 h 1101852"/>
                <a:gd name="connsiteX74" fmla="*/ 913067 w 1182528"/>
                <a:gd name="connsiteY74" fmla="*/ 77057 h 1101852"/>
                <a:gd name="connsiteX75" fmla="*/ 916781 w 1182528"/>
                <a:gd name="connsiteY75" fmla="*/ 81439 h 1101852"/>
                <a:gd name="connsiteX76" fmla="*/ 924877 w 1182528"/>
                <a:gd name="connsiteY76" fmla="*/ 82010 h 1101852"/>
                <a:gd name="connsiteX77" fmla="*/ 932212 w 1182528"/>
                <a:gd name="connsiteY77" fmla="*/ 89059 h 1101852"/>
                <a:gd name="connsiteX78" fmla="*/ 935355 w 1182528"/>
                <a:gd name="connsiteY78" fmla="*/ 88678 h 1101852"/>
                <a:gd name="connsiteX79" fmla="*/ 940118 w 1182528"/>
                <a:gd name="connsiteY79" fmla="*/ 88106 h 1101852"/>
                <a:gd name="connsiteX80" fmla="*/ 948976 w 1182528"/>
                <a:gd name="connsiteY80" fmla="*/ 82106 h 1101852"/>
                <a:gd name="connsiteX81" fmla="*/ 956881 w 1182528"/>
                <a:gd name="connsiteY81" fmla="*/ 81153 h 1101852"/>
                <a:gd name="connsiteX82" fmla="*/ 960596 w 1182528"/>
                <a:gd name="connsiteY82" fmla="*/ 85439 h 1101852"/>
                <a:gd name="connsiteX83" fmla="*/ 959453 w 1182528"/>
                <a:gd name="connsiteY83" fmla="*/ 88773 h 1101852"/>
                <a:gd name="connsiteX84" fmla="*/ 960215 w 1182528"/>
                <a:gd name="connsiteY84" fmla="*/ 95155 h 1101852"/>
                <a:gd name="connsiteX85" fmla="*/ 955548 w 1182528"/>
                <a:gd name="connsiteY85" fmla="*/ 95726 h 1101852"/>
                <a:gd name="connsiteX86" fmla="*/ 952119 w 1182528"/>
                <a:gd name="connsiteY86" fmla="*/ 94583 h 1101852"/>
                <a:gd name="connsiteX87" fmla="*/ 942118 w 1182528"/>
                <a:gd name="connsiteY87" fmla="*/ 103822 h 1101852"/>
                <a:gd name="connsiteX88" fmla="*/ 954119 w 1182528"/>
                <a:gd name="connsiteY88" fmla="*/ 110300 h 1101852"/>
                <a:gd name="connsiteX89" fmla="*/ 954405 w 1182528"/>
                <a:gd name="connsiteY89" fmla="*/ 111919 h 1101852"/>
                <a:gd name="connsiteX90" fmla="*/ 950023 w 1182528"/>
                <a:gd name="connsiteY90" fmla="*/ 115634 h 1101852"/>
                <a:gd name="connsiteX91" fmla="*/ 958882 w 1182528"/>
                <a:gd name="connsiteY91" fmla="*/ 122587 h 1101852"/>
                <a:gd name="connsiteX92" fmla="*/ 971740 w 1182528"/>
                <a:gd name="connsiteY92" fmla="*/ 122491 h 1101852"/>
                <a:gd name="connsiteX93" fmla="*/ 975551 w 1182528"/>
                <a:gd name="connsiteY93" fmla="*/ 126873 h 1101852"/>
                <a:gd name="connsiteX94" fmla="*/ 978884 w 1182528"/>
                <a:gd name="connsiteY94" fmla="*/ 128016 h 1101852"/>
                <a:gd name="connsiteX95" fmla="*/ 984218 w 1182528"/>
                <a:gd name="connsiteY95" fmla="*/ 132207 h 1101852"/>
                <a:gd name="connsiteX96" fmla="*/ 988695 w 1182528"/>
                <a:gd name="connsiteY96" fmla="*/ 130016 h 1101852"/>
                <a:gd name="connsiteX97" fmla="*/ 989362 w 1182528"/>
                <a:gd name="connsiteY97" fmla="*/ 134684 h 1101852"/>
                <a:gd name="connsiteX98" fmla="*/ 992696 w 1182528"/>
                <a:gd name="connsiteY98" fmla="*/ 135922 h 1101852"/>
                <a:gd name="connsiteX99" fmla="*/ 1001744 w 1182528"/>
                <a:gd name="connsiteY99" fmla="*/ 131540 h 1101852"/>
                <a:gd name="connsiteX100" fmla="*/ 1007269 w 1182528"/>
                <a:gd name="connsiteY100" fmla="*/ 137255 h 1101852"/>
                <a:gd name="connsiteX101" fmla="*/ 1011079 w 1182528"/>
                <a:gd name="connsiteY101" fmla="*/ 141542 h 1101852"/>
                <a:gd name="connsiteX102" fmla="*/ 1009936 w 1182528"/>
                <a:gd name="connsiteY102" fmla="*/ 144971 h 1101852"/>
                <a:gd name="connsiteX103" fmla="*/ 1010888 w 1182528"/>
                <a:gd name="connsiteY103" fmla="*/ 152781 h 1101852"/>
                <a:gd name="connsiteX104" fmla="*/ 1003173 w 1182528"/>
                <a:gd name="connsiteY104" fmla="*/ 155448 h 1101852"/>
                <a:gd name="connsiteX105" fmla="*/ 1006602 w 1182528"/>
                <a:gd name="connsiteY105" fmla="*/ 156591 h 1101852"/>
                <a:gd name="connsiteX106" fmla="*/ 1005364 w 1182528"/>
                <a:gd name="connsiteY106" fmla="*/ 159925 h 1101852"/>
                <a:gd name="connsiteX107" fmla="*/ 1002030 w 1182528"/>
                <a:gd name="connsiteY107" fmla="*/ 158782 h 1101852"/>
                <a:gd name="connsiteX108" fmla="*/ 1002221 w 1182528"/>
                <a:gd name="connsiteY108" fmla="*/ 160306 h 1101852"/>
                <a:gd name="connsiteX109" fmla="*/ 1000697 w 1182528"/>
                <a:gd name="connsiteY109" fmla="*/ 160496 h 1101852"/>
                <a:gd name="connsiteX110" fmla="*/ 1001839 w 1182528"/>
                <a:gd name="connsiteY110" fmla="*/ 170021 h 1101852"/>
                <a:gd name="connsiteX111" fmla="*/ 1001459 w 1182528"/>
                <a:gd name="connsiteY111" fmla="*/ 179642 h 1101852"/>
                <a:gd name="connsiteX112" fmla="*/ 1000125 w 1182528"/>
                <a:gd name="connsiteY112" fmla="*/ 181451 h 1101852"/>
                <a:gd name="connsiteX113" fmla="*/ 992219 w 1182528"/>
                <a:gd name="connsiteY113" fmla="*/ 182499 h 1101852"/>
                <a:gd name="connsiteX114" fmla="*/ 980599 w 1182528"/>
                <a:gd name="connsiteY114" fmla="*/ 179165 h 1101852"/>
                <a:gd name="connsiteX115" fmla="*/ 979170 w 1182528"/>
                <a:gd name="connsiteY115" fmla="*/ 180880 h 1101852"/>
                <a:gd name="connsiteX116" fmla="*/ 975646 w 1182528"/>
                <a:gd name="connsiteY116" fmla="*/ 178118 h 1101852"/>
                <a:gd name="connsiteX117" fmla="*/ 976408 w 1182528"/>
                <a:gd name="connsiteY117" fmla="*/ 184499 h 1101852"/>
                <a:gd name="connsiteX118" fmla="*/ 973646 w 1182528"/>
                <a:gd name="connsiteY118" fmla="*/ 188024 h 1101852"/>
                <a:gd name="connsiteX119" fmla="*/ 959644 w 1182528"/>
                <a:gd name="connsiteY119" fmla="*/ 191453 h 1101852"/>
                <a:gd name="connsiteX120" fmla="*/ 956310 w 1182528"/>
                <a:gd name="connsiteY120" fmla="*/ 190214 h 1101852"/>
                <a:gd name="connsiteX121" fmla="*/ 944309 w 1182528"/>
                <a:gd name="connsiteY121" fmla="*/ 196596 h 1101852"/>
                <a:gd name="connsiteX122" fmla="*/ 936022 w 1182528"/>
                <a:gd name="connsiteY122" fmla="*/ 194405 h 1101852"/>
                <a:gd name="connsiteX123" fmla="*/ 930307 w 1182528"/>
                <a:gd name="connsiteY123" fmla="*/ 187166 h 1101852"/>
                <a:gd name="connsiteX124" fmla="*/ 920210 w 1182528"/>
                <a:gd name="connsiteY124" fmla="*/ 183642 h 1101852"/>
                <a:gd name="connsiteX125" fmla="*/ 908399 w 1182528"/>
                <a:gd name="connsiteY125" fmla="*/ 191548 h 1101852"/>
                <a:gd name="connsiteX126" fmla="*/ 903827 w 1182528"/>
                <a:gd name="connsiteY126" fmla="*/ 193739 h 1101852"/>
                <a:gd name="connsiteX127" fmla="*/ 895540 w 1182528"/>
                <a:gd name="connsiteY127" fmla="*/ 191548 h 1101852"/>
                <a:gd name="connsiteX128" fmla="*/ 896969 w 1182528"/>
                <a:gd name="connsiteY128" fmla="*/ 202597 h 1101852"/>
                <a:gd name="connsiteX129" fmla="*/ 888302 w 1182528"/>
                <a:gd name="connsiteY129" fmla="*/ 222980 h 1101852"/>
                <a:gd name="connsiteX130" fmla="*/ 884968 w 1182528"/>
                <a:gd name="connsiteY130" fmla="*/ 221742 h 1101852"/>
                <a:gd name="connsiteX131" fmla="*/ 873347 w 1182528"/>
                <a:gd name="connsiteY131" fmla="*/ 231267 h 1101852"/>
                <a:gd name="connsiteX132" fmla="*/ 870204 w 1182528"/>
                <a:gd name="connsiteY132" fmla="*/ 231648 h 1101852"/>
                <a:gd name="connsiteX133" fmla="*/ 865823 w 1182528"/>
                <a:gd name="connsiteY133" fmla="*/ 235458 h 1101852"/>
                <a:gd name="connsiteX134" fmla="*/ 846773 w 1182528"/>
                <a:gd name="connsiteY134" fmla="*/ 236315 h 1101852"/>
                <a:gd name="connsiteX135" fmla="*/ 826198 w 1182528"/>
                <a:gd name="connsiteY135" fmla="*/ 251746 h 1101852"/>
                <a:gd name="connsiteX136" fmla="*/ 821341 w 1182528"/>
                <a:gd name="connsiteY136" fmla="*/ 250793 h 1101852"/>
                <a:gd name="connsiteX137" fmla="*/ 814006 w 1182528"/>
                <a:gd name="connsiteY137" fmla="*/ 256508 h 1101852"/>
                <a:gd name="connsiteX138" fmla="*/ 807720 w 1182528"/>
                <a:gd name="connsiteY138" fmla="*/ 257270 h 1101852"/>
                <a:gd name="connsiteX139" fmla="*/ 803148 w 1182528"/>
                <a:gd name="connsiteY139" fmla="*/ 259461 h 1101852"/>
                <a:gd name="connsiteX140" fmla="*/ 796861 w 1182528"/>
                <a:gd name="connsiteY140" fmla="*/ 260318 h 1101852"/>
                <a:gd name="connsiteX141" fmla="*/ 790003 w 1182528"/>
                <a:gd name="connsiteY141" fmla="*/ 269177 h 1101852"/>
                <a:gd name="connsiteX142" fmla="*/ 788956 w 1182528"/>
                <a:gd name="connsiteY142" fmla="*/ 274130 h 1101852"/>
                <a:gd name="connsiteX143" fmla="*/ 784669 w 1182528"/>
                <a:gd name="connsiteY143" fmla="*/ 277844 h 1101852"/>
                <a:gd name="connsiteX144" fmla="*/ 778383 w 1182528"/>
                <a:gd name="connsiteY144" fmla="*/ 278702 h 1101852"/>
                <a:gd name="connsiteX145" fmla="*/ 774764 w 1182528"/>
                <a:gd name="connsiteY145" fmla="*/ 275939 h 1101852"/>
                <a:gd name="connsiteX146" fmla="*/ 768477 w 1182528"/>
                <a:gd name="connsiteY146" fmla="*/ 276701 h 1101852"/>
                <a:gd name="connsiteX147" fmla="*/ 762190 w 1182528"/>
                <a:gd name="connsiteY147" fmla="*/ 277559 h 1101852"/>
                <a:gd name="connsiteX148" fmla="*/ 758285 w 1182528"/>
                <a:gd name="connsiteY148" fmla="*/ 284417 h 1101852"/>
                <a:gd name="connsiteX149" fmla="*/ 747522 w 1182528"/>
                <a:gd name="connsiteY149" fmla="*/ 276225 h 1101852"/>
                <a:gd name="connsiteX150" fmla="*/ 737902 w 1182528"/>
                <a:gd name="connsiteY150" fmla="*/ 275844 h 1101852"/>
                <a:gd name="connsiteX151" fmla="*/ 737330 w 1182528"/>
                <a:gd name="connsiteY151" fmla="*/ 271082 h 1101852"/>
                <a:gd name="connsiteX152" fmla="*/ 728567 w 1182528"/>
                <a:gd name="connsiteY152" fmla="*/ 265748 h 1101852"/>
                <a:gd name="connsiteX153" fmla="*/ 724281 w 1182528"/>
                <a:gd name="connsiteY153" fmla="*/ 269558 h 1101852"/>
                <a:gd name="connsiteX154" fmla="*/ 715423 w 1182528"/>
                <a:gd name="connsiteY154" fmla="*/ 275463 h 1101852"/>
                <a:gd name="connsiteX155" fmla="*/ 705898 w 1182528"/>
                <a:gd name="connsiteY155" fmla="*/ 276701 h 1101852"/>
                <a:gd name="connsiteX156" fmla="*/ 702945 w 1182528"/>
                <a:gd name="connsiteY156" fmla="*/ 278606 h 1101852"/>
                <a:gd name="connsiteX157" fmla="*/ 703993 w 1182528"/>
                <a:gd name="connsiteY157" fmla="*/ 286512 h 1101852"/>
                <a:gd name="connsiteX158" fmla="*/ 699611 w 1182528"/>
                <a:gd name="connsiteY158" fmla="*/ 290322 h 1101852"/>
                <a:gd name="connsiteX159" fmla="*/ 696944 w 1182528"/>
                <a:gd name="connsiteY159" fmla="*/ 293846 h 1101852"/>
                <a:gd name="connsiteX160" fmla="*/ 692753 w 1182528"/>
                <a:gd name="connsiteY160" fmla="*/ 299180 h 1101852"/>
                <a:gd name="connsiteX161" fmla="*/ 678180 w 1182528"/>
                <a:gd name="connsiteY161" fmla="*/ 297847 h 1101852"/>
                <a:gd name="connsiteX162" fmla="*/ 669512 w 1182528"/>
                <a:gd name="connsiteY162" fmla="*/ 292513 h 1101852"/>
                <a:gd name="connsiteX163" fmla="*/ 665131 w 1182528"/>
                <a:gd name="connsiteY163" fmla="*/ 296323 h 1101852"/>
                <a:gd name="connsiteX164" fmla="*/ 664178 w 1182528"/>
                <a:gd name="connsiteY164" fmla="*/ 301276 h 1101852"/>
                <a:gd name="connsiteX165" fmla="*/ 665988 w 1182528"/>
                <a:gd name="connsiteY165" fmla="*/ 302609 h 1101852"/>
                <a:gd name="connsiteX166" fmla="*/ 661988 w 1182528"/>
                <a:gd name="connsiteY166" fmla="*/ 309563 h 1101852"/>
                <a:gd name="connsiteX167" fmla="*/ 661226 w 1182528"/>
                <a:gd name="connsiteY167" fmla="*/ 316039 h 1101852"/>
                <a:gd name="connsiteX168" fmla="*/ 657130 w 1182528"/>
                <a:gd name="connsiteY168" fmla="*/ 321374 h 1101852"/>
                <a:gd name="connsiteX169" fmla="*/ 659702 w 1182528"/>
                <a:gd name="connsiteY169" fmla="*/ 329089 h 1101852"/>
                <a:gd name="connsiteX170" fmla="*/ 667417 w 1182528"/>
                <a:gd name="connsiteY170" fmla="*/ 339281 h 1101852"/>
                <a:gd name="connsiteX171" fmla="*/ 663893 w 1182528"/>
                <a:gd name="connsiteY171" fmla="*/ 349377 h 1101852"/>
                <a:gd name="connsiteX172" fmla="*/ 655034 w 1182528"/>
                <a:gd name="connsiteY172" fmla="*/ 355378 h 1101852"/>
                <a:gd name="connsiteX173" fmla="*/ 652081 w 1182528"/>
                <a:gd name="connsiteY173" fmla="*/ 357283 h 1101852"/>
                <a:gd name="connsiteX174" fmla="*/ 644747 w 1182528"/>
                <a:gd name="connsiteY174" fmla="*/ 350234 h 1101852"/>
                <a:gd name="connsiteX175" fmla="*/ 639985 w 1182528"/>
                <a:gd name="connsiteY175" fmla="*/ 350806 h 1101852"/>
                <a:gd name="connsiteX176" fmla="*/ 639413 w 1182528"/>
                <a:gd name="connsiteY176" fmla="*/ 358902 h 1101852"/>
                <a:gd name="connsiteX177" fmla="*/ 635889 w 1182528"/>
                <a:gd name="connsiteY177" fmla="*/ 368999 h 1101852"/>
                <a:gd name="connsiteX178" fmla="*/ 628174 w 1182528"/>
                <a:gd name="connsiteY178" fmla="*/ 371570 h 1101852"/>
                <a:gd name="connsiteX179" fmla="*/ 621316 w 1182528"/>
                <a:gd name="connsiteY179" fmla="*/ 367665 h 1101852"/>
                <a:gd name="connsiteX180" fmla="*/ 618554 w 1182528"/>
                <a:gd name="connsiteY180" fmla="*/ 371189 h 1101852"/>
                <a:gd name="connsiteX181" fmla="*/ 615410 w 1182528"/>
                <a:gd name="connsiteY181" fmla="*/ 371570 h 1101852"/>
                <a:gd name="connsiteX182" fmla="*/ 606266 w 1182528"/>
                <a:gd name="connsiteY182" fmla="*/ 363188 h 1101852"/>
                <a:gd name="connsiteX183" fmla="*/ 602742 w 1182528"/>
                <a:gd name="connsiteY183" fmla="*/ 360426 h 1101852"/>
                <a:gd name="connsiteX184" fmla="*/ 596265 w 1182528"/>
                <a:gd name="connsiteY184" fmla="*/ 359569 h 1101852"/>
                <a:gd name="connsiteX185" fmla="*/ 591693 w 1182528"/>
                <a:gd name="connsiteY185" fmla="*/ 361760 h 1101852"/>
                <a:gd name="connsiteX186" fmla="*/ 589502 w 1182528"/>
                <a:gd name="connsiteY186" fmla="*/ 357283 h 1101852"/>
                <a:gd name="connsiteX187" fmla="*/ 586740 w 1182528"/>
                <a:gd name="connsiteY187" fmla="*/ 360807 h 1101852"/>
                <a:gd name="connsiteX188" fmla="*/ 583025 w 1182528"/>
                <a:gd name="connsiteY188" fmla="*/ 356521 h 1101852"/>
                <a:gd name="connsiteX189" fmla="*/ 578644 w 1182528"/>
                <a:gd name="connsiteY189" fmla="*/ 360236 h 1101852"/>
                <a:gd name="connsiteX190" fmla="*/ 573500 w 1182528"/>
                <a:gd name="connsiteY190" fmla="*/ 357664 h 1101852"/>
                <a:gd name="connsiteX191" fmla="*/ 568833 w 1182528"/>
                <a:gd name="connsiteY191" fmla="*/ 358331 h 1101852"/>
                <a:gd name="connsiteX192" fmla="*/ 564642 w 1182528"/>
                <a:gd name="connsiteY192" fmla="*/ 363664 h 1101852"/>
                <a:gd name="connsiteX193" fmla="*/ 561689 w 1182528"/>
                <a:gd name="connsiteY193" fmla="*/ 365570 h 1101852"/>
                <a:gd name="connsiteX194" fmla="*/ 555403 w 1182528"/>
                <a:gd name="connsiteY194" fmla="*/ 366427 h 1101852"/>
                <a:gd name="connsiteX195" fmla="*/ 547878 w 1182528"/>
                <a:gd name="connsiteY195" fmla="*/ 357759 h 1101852"/>
                <a:gd name="connsiteX196" fmla="*/ 539591 w 1182528"/>
                <a:gd name="connsiteY196" fmla="*/ 368427 h 1101852"/>
                <a:gd name="connsiteX197" fmla="*/ 534924 w 1182528"/>
                <a:gd name="connsiteY197" fmla="*/ 368999 h 1101852"/>
                <a:gd name="connsiteX198" fmla="*/ 537305 w 1182528"/>
                <a:gd name="connsiteY198" fmla="*/ 375190 h 1101852"/>
                <a:gd name="connsiteX199" fmla="*/ 534543 w 1182528"/>
                <a:gd name="connsiteY199" fmla="*/ 378714 h 1101852"/>
                <a:gd name="connsiteX200" fmla="*/ 522827 w 1182528"/>
                <a:gd name="connsiteY200" fmla="*/ 375380 h 1101852"/>
                <a:gd name="connsiteX201" fmla="*/ 517112 w 1182528"/>
                <a:gd name="connsiteY201" fmla="*/ 368046 h 1101852"/>
                <a:gd name="connsiteX202" fmla="*/ 504825 w 1182528"/>
                <a:gd name="connsiteY202" fmla="*/ 360045 h 1101852"/>
                <a:gd name="connsiteX203" fmla="*/ 490633 w 1182528"/>
                <a:gd name="connsiteY203" fmla="*/ 361855 h 1101852"/>
                <a:gd name="connsiteX204" fmla="*/ 484727 w 1182528"/>
                <a:gd name="connsiteY204" fmla="*/ 365760 h 1101852"/>
                <a:gd name="connsiteX205" fmla="*/ 477298 w 1182528"/>
                <a:gd name="connsiteY205" fmla="*/ 369951 h 1101852"/>
                <a:gd name="connsiteX206" fmla="*/ 478250 w 1182528"/>
                <a:gd name="connsiteY206" fmla="*/ 377857 h 1101852"/>
                <a:gd name="connsiteX207" fmla="*/ 467201 w 1182528"/>
                <a:gd name="connsiteY207" fmla="*/ 379286 h 1101852"/>
                <a:gd name="connsiteX208" fmla="*/ 461296 w 1182528"/>
                <a:gd name="connsiteY208" fmla="*/ 383191 h 1101852"/>
                <a:gd name="connsiteX209" fmla="*/ 451199 w 1182528"/>
                <a:gd name="connsiteY209" fmla="*/ 379667 h 1101852"/>
                <a:gd name="connsiteX210" fmla="*/ 441389 w 1182528"/>
                <a:gd name="connsiteY210" fmla="*/ 377762 h 1101852"/>
                <a:gd name="connsiteX211" fmla="*/ 438436 w 1182528"/>
                <a:gd name="connsiteY211" fmla="*/ 379762 h 1101852"/>
                <a:gd name="connsiteX212" fmla="*/ 433292 w 1182528"/>
                <a:gd name="connsiteY212" fmla="*/ 377190 h 1101852"/>
                <a:gd name="connsiteX213" fmla="*/ 428530 w 1182528"/>
                <a:gd name="connsiteY213" fmla="*/ 377762 h 1101852"/>
                <a:gd name="connsiteX214" fmla="*/ 422434 w 1182528"/>
                <a:gd name="connsiteY214" fmla="*/ 380143 h 1101852"/>
                <a:gd name="connsiteX215" fmla="*/ 416909 w 1182528"/>
                <a:gd name="connsiteY215" fmla="*/ 387287 h 1101852"/>
                <a:gd name="connsiteX216" fmla="*/ 408813 w 1182528"/>
                <a:gd name="connsiteY216" fmla="*/ 386715 h 1101852"/>
                <a:gd name="connsiteX217" fmla="*/ 409861 w 1182528"/>
                <a:gd name="connsiteY217" fmla="*/ 394621 h 1101852"/>
                <a:gd name="connsiteX218" fmla="*/ 417576 w 1182528"/>
                <a:gd name="connsiteY218" fmla="*/ 404813 h 1101852"/>
                <a:gd name="connsiteX219" fmla="*/ 419767 w 1182528"/>
                <a:gd name="connsiteY219" fmla="*/ 409385 h 1101852"/>
                <a:gd name="connsiteX220" fmla="*/ 420910 w 1182528"/>
                <a:gd name="connsiteY220" fmla="*/ 418814 h 1101852"/>
                <a:gd name="connsiteX221" fmla="*/ 418147 w 1182528"/>
                <a:gd name="connsiteY221" fmla="*/ 422434 h 1101852"/>
                <a:gd name="connsiteX222" fmla="*/ 419005 w 1182528"/>
                <a:gd name="connsiteY222" fmla="*/ 428720 h 1101852"/>
                <a:gd name="connsiteX223" fmla="*/ 417576 w 1182528"/>
                <a:gd name="connsiteY223" fmla="*/ 430435 h 1101852"/>
                <a:gd name="connsiteX224" fmla="*/ 412718 w 1182528"/>
                <a:gd name="connsiteY224" fmla="*/ 429482 h 1101852"/>
                <a:gd name="connsiteX225" fmla="*/ 398716 w 1182528"/>
                <a:gd name="connsiteY225" fmla="*/ 445675 h 1101852"/>
                <a:gd name="connsiteX226" fmla="*/ 401288 w 1182528"/>
                <a:gd name="connsiteY226" fmla="*/ 453390 h 1101852"/>
                <a:gd name="connsiteX227" fmla="*/ 407575 w 1182528"/>
                <a:gd name="connsiteY227" fmla="*/ 452628 h 1101852"/>
                <a:gd name="connsiteX228" fmla="*/ 407194 w 1182528"/>
                <a:gd name="connsiteY228" fmla="*/ 462248 h 1101852"/>
                <a:gd name="connsiteX229" fmla="*/ 402908 w 1182528"/>
                <a:gd name="connsiteY229" fmla="*/ 466058 h 1101852"/>
                <a:gd name="connsiteX230" fmla="*/ 391858 w 1182528"/>
                <a:gd name="connsiteY230" fmla="*/ 467487 h 1101852"/>
                <a:gd name="connsiteX231" fmla="*/ 387477 w 1182528"/>
                <a:gd name="connsiteY231" fmla="*/ 471202 h 1101852"/>
                <a:gd name="connsiteX232" fmla="*/ 386906 w 1182528"/>
                <a:gd name="connsiteY232" fmla="*/ 479298 h 1101852"/>
                <a:gd name="connsiteX233" fmla="*/ 373761 w 1182528"/>
                <a:gd name="connsiteY233" fmla="*/ 489013 h 1101852"/>
                <a:gd name="connsiteX234" fmla="*/ 374142 w 1182528"/>
                <a:gd name="connsiteY234" fmla="*/ 492157 h 1101852"/>
                <a:gd name="connsiteX235" fmla="*/ 369856 w 1182528"/>
                <a:gd name="connsiteY235" fmla="*/ 495872 h 1101852"/>
                <a:gd name="connsiteX236" fmla="*/ 364331 w 1182528"/>
                <a:gd name="connsiteY236" fmla="*/ 503015 h 1101852"/>
                <a:gd name="connsiteX237" fmla="*/ 350329 w 1182528"/>
                <a:gd name="connsiteY237" fmla="*/ 493586 h 1101852"/>
                <a:gd name="connsiteX238" fmla="*/ 342233 w 1182528"/>
                <a:gd name="connsiteY238" fmla="*/ 493014 h 1101852"/>
                <a:gd name="connsiteX239" fmla="*/ 338614 w 1182528"/>
                <a:gd name="connsiteY239" fmla="*/ 490252 h 1101852"/>
                <a:gd name="connsiteX240" fmla="*/ 340233 w 1182528"/>
                <a:gd name="connsiteY240" fmla="*/ 490061 h 1101852"/>
                <a:gd name="connsiteX241" fmla="*/ 338233 w 1182528"/>
                <a:gd name="connsiteY241" fmla="*/ 487109 h 1101852"/>
                <a:gd name="connsiteX242" fmla="*/ 331756 w 1182528"/>
                <a:gd name="connsiteY242" fmla="*/ 486347 h 1101852"/>
                <a:gd name="connsiteX243" fmla="*/ 329946 w 1182528"/>
                <a:gd name="connsiteY243" fmla="*/ 484918 h 1101852"/>
                <a:gd name="connsiteX244" fmla="*/ 330899 w 1182528"/>
                <a:gd name="connsiteY244" fmla="*/ 480060 h 1101852"/>
                <a:gd name="connsiteX245" fmla="*/ 324326 w 1182528"/>
                <a:gd name="connsiteY245" fmla="*/ 466439 h 1101852"/>
                <a:gd name="connsiteX246" fmla="*/ 316611 w 1182528"/>
                <a:gd name="connsiteY246" fmla="*/ 456152 h 1101852"/>
                <a:gd name="connsiteX247" fmla="*/ 316039 w 1182528"/>
                <a:gd name="connsiteY247" fmla="*/ 451485 h 1101852"/>
                <a:gd name="connsiteX248" fmla="*/ 311087 w 1182528"/>
                <a:gd name="connsiteY248" fmla="*/ 450437 h 1101852"/>
                <a:gd name="connsiteX249" fmla="*/ 309753 w 1182528"/>
                <a:gd name="connsiteY249" fmla="*/ 452247 h 1101852"/>
                <a:gd name="connsiteX250" fmla="*/ 305943 w 1182528"/>
                <a:gd name="connsiteY250" fmla="*/ 447961 h 1101852"/>
                <a:gd name="connsiteX251" fmla="*/ 300799 w 1182528"/>
                <a:gd name="connsiteY251" fmla="*/ 445389 h 1101852"/>
                <a:gd name="connsiteX252" fmla="*/ 303657 w 1182528"/>
                <a:gd name="connsiteY252" fmla="*/ 467487 h 1101852"/>
                <a:gd name="connsiteX253" fmla="*/ 305848 w 1182528"/>
                <a:gd name="connsiteY253" fmla="*/ 471964 h 1101852"/>
                <a:gd name="connsiteX254" fmla="*/ 301466 w 1182528"/>
                <a:gd name="connsiteY254" fmla="*/ 475774 h 1101852"/>
                <a:gd name="connsiteX255" fmla="*/ 300514 w 1182528"/>
                <a:gd name="connsiteY255" fmla="*/ 480727 h 1101852"/>
                <a:gd name="connsiteX256" fmla="*/ 297561 w 1182528"/>
                <a:gd name="connsiteY256" fmla="*/ 482632 h 1101852"/>
                <a:gd name="connsiteX257" fmla="*/ 294418 w 1182528"/>
                <a:gd name="connsiteY257" fmla="*/ 483108 h 1101852"/>
                <a:gd name="connsiteX258" fmla="*/ 293084 w 1182528"/>
                <a:gd name="connsiteY258" fmla="*/ 484823 h 1101852"/>
                <a:gd name="connsiteX259" fmla="*/ 277463 w 1182528"/>
                <a:gd name="connsiteY259" fmla="*/ 488442 h 1101852"/>
                <a:gd name="connsiteX260" fmla="*/ 279464 w 1182528"/>
                <a:gd name="connsiteY260" fmla="*/ 491395 h 1101852"/>
                <a:gd name="connsiteX261" fmla="*/ 276701 w 1182528"/>
                <a:gd name="connsiteY261" fmla="*/ 494919 h 1101852"/>
                <a:gd name="connsiteX262" fmla="*/ 268605 w 1182528"/>
                <a:gd name="connsiteY262" fmla="*/ 494348 h 1101852"/>
                <a:gd name="connsiteX263" fmla="*/ 268986 w 1182528"/>
                <a:gd name="connsiteY263" fmla="*/ 497491 h 1101852"/>
                <a:gd name="connsiteX264" fmla="*/ 266224 w 1182528"/>
                <a:gd name="connsiteY264" fmla="*/ 501110 h 1101852"/>
                <a:gd name="connsiteX265" fmla="*/ 267081 w 1182528"/>
                <a:gd name="connsiteY265" fmla="*/ 507397 h 1101852"/>
                <a:gd name="connsiteX266" fmla="*/ 266510 w 1182528"/>
                <a:gd name="connsiteY266" fmla="*/ 515493 h 1101852"/>
                <a:gd name="connsiteX267" fmla="*/ 268224 w 1182528"/>
                <a:gd name="connsiteY267" fmla="*/ 516827 h 1101852"/>
                <a:gd name="connsiteX268" fmla="*/ 267652 w 1182528"/>
                <a:gd name="connsiteY268" fmla="*/ 524923 h 1101852"/>
                <a:gd name="connsiteX269" fmla="*/ 258413 w 1182528"/>
                <a:gd name="connsiteY269" fmla="*/ 527780 h 1101852"/>
                <a:gd name="connsiteX270" fmla="*/ 250317 w 1182528"/>
                <a:gd name="connsiteY270" fmla="*/ 527209 h 1101852"/>
                <a:gd name="connsiteX271" fmla="*/ 246031 w 1182528"/>
                <a:gd name="connsiteY271" fmla="*/ 530924 h 1101852"/>
                <a:gd name="connsiteX272" fmla="*/ 241268 w 1182528"/>
                <a:gd name="connsiteY272" fmla="*/ 518732 h 1101852"/>
                <a:gd name="connsiteX273" fmla="*/ 240792 w 1182528"/>
                <a:gd name="connsiteY273" fmla="*/ 515588 h 1101852"/>
                <a:gd name="connsiteX274" fmla="*/ 237077 w 1182528"/>
                <a:gd name="connsiteY274" fmla="*/ 511207 h 1101852"/>
                <a:gd name="connsiteX275" fmla="*/ 225838 w 1182528"/>
                <a:gd name="connsiteY275" fmla="*/ 511016 h 1101852"/>
                <a:gd name="connsiteX276" fmla="*/ 220504 w 1182528"/>
                <a:gd name="connsiteY276" fmla="*/ 506921 h 1101852"/>
                <a:gd name="connsiteX277" fmla="*/ 214789 w 1182528"/>
                <a:gd name="connsiteY277" fmla="*/ 512445 h 1101852"/>
                <a:gd name="connsiteX278" fmla="*/ 215360 w 1182528"/>
                <a:gd name="connsiteY278" fmla="*/ 517208 h 1101852"/>
                <a:gd name="connsiteX279" fmla="*/ 210883 w 1182528"/>
                <a:gd name="connsiteY279" fmla="*/ 519398 h 1101852"/>
                <a:gd name="connsiteX280" fmla="*/ 206693 w 1182528"/>
                <a:gd name="connsiteY280" fmla="*/ 524732 h 1101852"/>
                <a:gd name="connsiteX281" fmla="*/ 205359 w 1182528"/>
                <a:gd name="connsiteY281" fmla="*/ 526447 h 1101852"/>
                <a:gd name="connsiteX282" fmla="*/ 206312 w 1182528"/>
                <a:gd name="connsiteY282" fmla="*/ 534353 h 1101852"/>
                <a:gd name="connsiteX283" fmla="*/ 197834 w 1182528"/>
                <a:gd name="connsiteY283" fmla="*/ 543497 h 1101852"/>
                <a:gd name="connsiteX284" fmla="*/ 198501 w 1182528"/>
                <a:gd name="connsiteY284" fmla="*/ 548259 h 1101852"/>
                <a:gd name="connsiteX285" fmla="*/ 200692 w 1182528"/>
                <a:gd name="connsiteY285" fmla="*/ 552736 h 1101852"/>
                <a:gd name="connsiteX286" fmla="*/ 201454 w 1182528"/>
                <a:gd name="connsiteY286" fmla="*/ 559022 h 1101852"/>
                <a:gd name="connsiteX287" fmla="*/ 197168 w 1182528"/>
                <a:gd name="connsiteY287" fmla="*/ 562832 h 1101852"/>
                <a:gd name="connsiteX288" fmla="*/ 196120 w 1182528"/>
                <a:gd name="connsiteY288" fmla="*/ 567785 h 1101852"/>
                <a:gd name="connsiteX289" fmla="*/ 188309 w 1182528"/>
                <a:gd name="connsiteY289" fmla="*/ 581597 h 1101852"/>
                <a:gd name="connsiteX290" fmla="*/ 187738 w 1182528"/>
                <a:gd name="connsiteY290" fmla="*/ 589693 h 1101852"/>
                <a:gd name="connsiteX291" fmla="*/ 177260 w 1182528"/>
                <a:gd name="connsiteY291" fmla="*/ 595789 h 1101852"/>
                <a:gd name="connsiteX292" fmla="*/ 178879 w 1182528"/>
                <a:gd name="connsiteY292" fmla="*/ 608457 h 1101852"/>
                <a:gd name="connsiteX293" fmla="*/ 177546 w 1182528"/>
                <a:gd name="connsiteY293" fmla="*/ 610267 h 1101852"/>
                <a:gd name="connsiteX294" fmla="*/ 172593 w 1182528"/>
                <a:gd name="connsiteY294" fmla="*/ 609219 h 1101852"/>
                <a:gd name="connsiteX295" fmla="*/ 164497 w 1182528"/>
                <a:gd name="connsiteY295" fmla="*/ 608648 h 1101852"/>
                <a:gd name="connsiteX296" fmla="*/ 149257 w 1182528"/>
                <a:gd name="connsiteY296" fmla="*/ 602552 h 1101852"/>
                <a:gd name="connsiteX297" fmla="*/ 143351 w 1182528"/>
                <a:gd name="connsiteY297" fmla="*/ 606552 h 1101852"/>
                <a:gd name="connsiteX298" fmla="*/ 138398 w 1182528"/>
                <a:gd name="connsiteY298" fmla="*/ 605600 h 1101852"/>
                <a:gd name="connsiteX299" fmla="*/ 140779 w 1182528"/>
                <a:gd name="connsiteY299" fmla="*/ 598837 h 1101852"/>
                <a:gd name="connsiteX300" fmla="*/ 137255 w 1182528"/>
                <a:gd name="connsiteY300" fmla="*/ 596075 h 1101852"/>
                <a:gd name="connsiteX301" fmla="*/ 134874 w 1182528"/>
                <a:gd name="connsiteY301" fmla="*/ 589979 h 1101852"/>
                <a:gd name="connsiteX302" fmla="*/ 126016 w 1182528"/>
                <a:gd name="connsiteY302" fmla="*/ 595979 h 1101852"/>
                <a:gd name="connsiteX303" fmla="*/ 114586 w 1182528"/>
                <a:gd name="connsiteY303" fmla="*/ 607028 h 1101852"/>
                <a:gd name="connsiteX304" fmla="*/ 106680 w 1182528"/>
                <a:gd name="connsiteY304" fmla="*/ 607981 h 1101852"/>
                <a:gd name="connsiteX305" fmla="*/ 102299 w 1182528"/>
                <a:gd name="connsiteY305" fmla="*/ 611791 h 1101852"/>
                <a:gd name="connsiteX306" fmla="*/ 82772 w 1182528"/>
                <a:gd name="connsiteY306" fmla="*/ 609505 h 1101852"/>
                <a:gd name="connsiteX307" fmla="*/ 79057 w 1182528"/>
                <a:gd name="connsiteY307" fmla="*/ 605123 h 1101852"/>
                <a:gd name="connsiteX308" fmla="*/ 74866 w 1182528"/>
                <a:gd name="connsiteY308" fmla="*/ 597599 h 1101852"/>
                <a:gd name="connsiteX309" fmla="*/ 70295 w 1182528"/>
                <a:gd name="connsiteY309" fmla="*/ 599789 h 1101852"/>
                <a:gd name="connsiteX310" fmla="*/ 65437 w 1182528"/>
                <a:gd name="connsiteY310" fmla="*/ 598837 h 1101852"/>
                <a:gd name="connsiteX311" fmla="*/ 65246 w 1182528"/>
                <a:gd name="connsiteY311" fmla="*/ 610076 h 1101852"/>
                <a:gd name="connsiteX312" fmla="*/ 59150 w 1182528"/>
                <a:gd name="connsiteY312" fmla="*/ 625316 h 1101852"/>
                <a:gd name="connsiteX313" fmla="*/ 56864 w 1182528"/>
                <a:gd name="connsiteY313" fmla="*/ 644843 h 1101852"/>
                <a:gd name="connsiteX314" fmla="*/ 54864 w 1182528"/>
                <a:gd name="connsiteY314" fmla="*/ 654749 h 1101852"/>
                <a:gd name="connsiteX315" fmla="*/ 57626 w 1182528"/>
                <a:gd name="connsiteY315" fmla="*/ 663988 h 1101852"/>
                <a:gd name="connsiteX316" fmla="*/ 54102 w 1182528"/>
                <a:gd name="connsiteY316" fmla="*/ 674084 h 1101852"/>
                <a:gd name="connsiteX317" fmla="*/ 40957 w 1182528"/>
                <a:gd name="connsiteY317" fmla="*/ 683800 h 1101852"/>
                <a:gd name="connsiteX318" fmla="*/ 36766 w 1182528"/>
                <a:gd name="connsiteY318" fmla="*/ 689134 h 1101852"/>
                <a:gd name="connsiteX319" fmla="*/ 33242 w 1182528"/>
                <a:gd name="connsiteY319" fmla="*/ 699135 h 1101852"/>
                <a:gd name="connsiteX320" fmla="*/ 30289 w 1182528"/>
                <a:gd name="connsiteY320" fmla="*/ 701135 h 1101852"/>
                <a:gd name="connsiteX321" fmla="*/ 16574 w 1182528"/>
                <a:gd name="connsiteY321" fmla="*/ 706088 h 1101852"/>
                <a:gd name="connsiteX322" fmla="*/ 5524 w 1182528"/>
                <a:gd name="connsiteY322" fmla="*/ 707517 h 1101852"/>
                <a:gd name="connsiteX323" fmla="*/ 952 w 1182528"/>
                <a:gd name="connsiteY323" fmla="*/ 709708 h 1101852"/>
                <a:gd name="connsiteX324" fmla="*/ 0 w 1182528"/>
                <a:gd name="connsiteY324" fmla="*/ 714661 h 1101852"/>
                <a:gd name="connsiteX325" fmla="*/ 4858 w 1182528"/>
                <a:gd name="connsiteY325" fmla="*/ 715613 h 1101852"/>
                <a:gd name="connsiteX326" fmla="*/ 5143 w 1182528"/>
                <a:gd name="connsiteY326" fmla="*/ 717137 h 1101852"/>
                <a:gd name="connsiteX327" fmla="*/ 16954 w 1182528"/>
                <a:gd name="connsiteY327" fmla="*/ 722090 h 1101852"/>
                <a:gd name="connsiteX328" fmla="*/ 20955 w 1182528"/>
                <a:gd name="connsiteY328" fmla="*/ 727996 h 1101852"/>
                <a:gd name="connsiteX329" fmla="*/ 23336 w 1182528"/>
                <a:gd name="connsiteY329" fmla="*/ 734092 h 1101852"/>
                <a:gd name="connsiteX330" fmla="*/ 34099 w 1182528"/>
                <a:gd name="connsiteY330" fmla="*/ 731139 h 1101852"/>
                <a:gd name="connsiteX331" fmla="*/ 36100 w 1182528"/>
                <a:gd name="connsiteY331" fmla="*/ 734092 h 1101852"/>
                <a:gd name="connsiteX332" fmla="*/ 39052 w 1182528"/>
                <a:gd name="connsiteY332" fmla="*/ 732092 h 1101852"/>
                <a:gd name="connsiteX333" fmla="*/ 37909 w 1182528"/>
                <a:gd name="connsiteY333" fmla="*/ 735425 h 1101852"/>
                <a:gd name="connsiteX334" fmla="*/ 39719 w 1182528"/>
                <a:gd name="connsiteY334" fmla="*/ 736854 h 1101852"/>
                <a:gd name="connsiteX335" fmla="*/ 48577 w 1182528"/>
                <a:gd name="connsiteY335" fmla="*/ 730853 h 1101852"/>
                <a:gd name="connsiteX336" fmla="*/ 56197 w 1182528"/>
                <a:gd name="connsiteY336" fmla="*/ 728282 h 1101852"/>
                <a:gd name="connsiteX337" fmla="*/ 58864 w 1182528"/>
                <a:gd name="connsiteY337" fmla="*/ 735997 h 1101852"/>
                <a:gd name="connsiteX338" fmla="*/ 72676 w 1182528"/>
                <a:gd name="connsiteY338" fmla="*/ 743903 h 1101852"/>
                <a:gd name="connsiteX339" fmla="*/ 73628 w 1182528"/>
                <a:gd name="connsiteY339" fmla="*/ 738950 h 1101852"/>
                <a:gd name="connsiteX340" fmla="*/ 88201 w 1182528"/>
                <a:gd name="connsiteY340" fmla="*/ 740283 h 1101852"/>
                <a:gd name="connsiteX341" fmla="*/ 87820 w 1182528"/>
                <a:gd name="connsiteY341" fmla="*/ 737140 h 1101852"/>
                <a:gd name="connsiteX342" fmla="*/ 97155 w 1182528"/>
                <a:gd name="connsiteY342" fmla="*/ 747141 h 1101852"/>
                <a:gd name="connsiteX343" fmla="*/ 103632 w 1182528"/>
                <a:gd name="connsiteY343" fmla="*/ 747903 h 1101852"/>
                <a:gd name="connsiteX344" fmla="*/ 106585 w 1182528"/>
                <a:gd name="connsiteY344" fmla="*/ 745998 h 1101852"/>
                <a:gd name="connsiteX345" fmla="*/ 108395 w 1182528"/>
                <a:gd name="connsiteY345" fmla="*/ 747332 h 1101852"/>
                <a:gd name="connsiteX346" fmla="*/ 116300 w 1182528"/>
                <a:gd name="connsiteY346" fmla="*/ 759143 h 1101852"/>
                <a:gd name="connsiteX347" fmla="*/ 116491 w 1182528"/>
                <a:gd name="connsiteY347" fmla="*/ 760762 h 1101852"/>
                <a:gd name="connsiteX348" fmla="*/ 110204 w 1182528"/>
                <a:gd name="connsiteY348" fmla="*/ 761524 h 1101852"/>
                <a:gd name="connsiteX349" fmla="*/ 108204 w 1182528"/>
                <a:gd name="connsiteY349" fmla="*/ 771430 h 1101852"/>
                <a:gd name="connsiteX350" fmla="*/ 103727 w 1182528"/>
                <a:gd name="connsiteY350" fmla="*/ 773621 h 1101852"/>
                <a:gd name="connsiteX351" fmla="*/ 104299 w 1182528"/>
                <a:gd name="connsiteY351" fmla="*/ 778288 h 1101852"/>
                <a:gd name="connsiteX352" fmla="*/ 104299 w 1182528"/>
                <a:gd name="connsiteY352" fmla="*/ 778288 h 1101852"/>
                <a:gd name="connsiteX353" fmla="*/ 107251 w 1182528"/>
                <a:gd name="connsiteY353" fmla="*/ 776288 h 1101852"/>
                <a:gd name="connsiteX354" fmla="*/ 111062 w 1182528"/>
                <a:gd name="connsiteY354" fmla="*/ 780669 h 1101852"/>
                <a:gd name="connsiteX355" fmla="*/ 115729 w 1182528"/>
                <a:gd name="connsiteY355" fmla="*/ 780098 h 1101852"/>
                <a:gd name="connsiteX356" fmla="*/ 117539 w 1182528"/>
                <a:gd name="connsiteY356" fmla="*/ 781431 h 1101852"/>
                <a:gd name="connsiteX357" fmla="*/ 116205 w 1182528"/>
                <a:gd name="connsiteY357" fmla="*/ 783241 h 1101852"/>
                <a:gd name="connsiteX358" fmla="*/ 121253 w 1182528"/>
                <a:gd name="connsiteY358" fmla="*/ 785813 h 1101852"/>
                <a:gd name="connsiteX359" fmla="*/ 122682 w 1182528"/>
                <a:gd name="connsiteY359" fmla="*/ 784003 h 1101852"/>
                <a:gd name="connsiteX360" fmla="*/ 125825 w 1182528"/>
                <a:gd name="connsiteY360" fmla="*/ 783622 h 1101852"/>
                <a:gd name="connsiteX361" fmla="*/ 123634 w 1182528"/>
                <a:gd name="connsiteY361" fmla="*/ 779050 h 1101852"/>
                <a:gd name="connsiteX362" fmla="*/ 125254 w 1182528"/>
                <a:gd name="connsiteY362" fmla="*/ 778859 h 1101852"/>
                <a:gd name="connsiteX363" fmla="*/ 131159 w 1182528"/>
                <a:gd name="connsiteY363" fmla="*/ 774859 h 1101852"/>
                <a:gd name="connsiteX364" fmla="*/ 136112 w 1182528"/>
                <a:gd name="connsiteY364" fmla="*/ 775907 h 1101852"/>
                <a:gd name="connsiteX365" fmla="*/ 144208 w 1182528"/>
                <a:gd name="connsiteY365" fmla="*/ 776478 h 1101852"/>
                <a:gd name="connsiteX366" fmla="*/ 146304 w 1182528"/>
                <a:gd name="connsiteY366" fmla="*/ 780955 h 1101852"/>
                <a:gd name="connsiteX367" fmla="*/ 147923 w 1182528"/>
                <a:gd name="connsiteY367" fmla="*/ 780764 h 1101852"/>
                <a:gd name="connsiteX368" fmla="*/ 149733 w 1182528"/>
                <a:gd name="connsiteY368" fmla="*/ 782193 h 1101852"/>
                <a:gd name="connsiteX369" fmla="*/ 154400 w 1182528"/>
                <a:gd name="connsiteY369" fmla="*/ 781526 h 1101852"/>
                <a:gd name="connsiteX370" fmla="*/ 157829 w 1182528"/>
                <a:gd name="connsiteY370" fmla="*/ 782765 h 1101852"/>
                <a:gd name="connsiteX371" fmla="*/ 167259 w 1182528"/>
                <a:gd name="connsiteY371" fmla="*/ 781526 h 1101852"/>
                <a:gd name="connsiteX372" fmla="*/ 167830 w 1182528"/>
                <a:gd name="connsiteY372" fmla="*/ 786289 h 1101852"/>
                <a:gd name="connsiteX373" fmla="*/ 170402 w 1182528"/>
                <a:gd name="connsiteY373" fmla="*/ 781145 h 1101852"/>
                <a:gd name="connsiteX374" fmla="*/ 175355 w 1182528"/>
                <a:gd name="connsiteY374" fmla="*/ 782098 h 1101852"/>
                <a:gd name="connsiteX375" fmla="*/ 179451 w 1182528"/>
                <a:gd name="connsiteY375" fmla="*/ 776764 h 1101852"/>
                <a:gd name="connsiteX376" fmla="*/ 185642 w 1182528"/>
                <a:gd name="connsiteY376" fmla="*/ 774383 h 1101852"/>
                <a:gd name="connsiteX377" fmla="*/ 185833 w 1182528"/>
                <a:gd name="connsiteY377" fmla="*/ 776002 h 1101852"/>
                <a:gd name="connsiteX378" fmla="*/ 183261 w 1182528"/>
                <a:gd name="connsiteY378" fmla="*/ 781050 h 1101852"/>
                <a:gd name="connsiteX379" fmla="*/ 193548 w 1182528"/>
                <a:gd name="connsiteY379" fmla="*/ 786194 h 1101852"/>
                <a:gd name="connsiteX380" fmla="*/ 196691 w 1182528"/>
                <a:gd name="connsiteY380" fmla="*/ 798576 h 1101852"/>
                <a:gd name="connsiteX381" fmla="*/ 203645 w 1182528"/>
                <a:gd name="connsiteY381" fmla="*/ 802576 h 1101852"/>
                <a:gd name="connsiteX382" fmla="*/ 200882 w 1182528"/>
                <a:gd name="connsiteY382" fmla="*/ 806101 h 1101852"/>
                <a:gd name="connsiteX383" fmla="*/ 203454 w 1182528"/>
                <a:gd name="connsiteY383" fmla="*/ 813816 h 1101852"/>
                <a:gd name="connsiteX384" fmla="*/ 202025 w 1182528"/>
                <a:gd name="connsiteY384" fmla="*/ 815531 h 1101852"/>
                <a:gd name="connsiteX385" fmla="*/ 202501 w 1182528"/>
                <a:gd name="connsiteY385" fmla="*/ 818769 h 1101852"/>
                <a:gd name="connsiteX386" fmla="*/ 197929 w 1182528"/>
                <a:gd name="connsiteY386" fmla="*/ 820865 h 1101852"/>
                <a:gd name="connsiteX387" fmla="*/ 194977 w 1182528"/>
                <a:gd name="connsiteY387" fmla="*/ 822865 h 1101852"/>
                <a:gd name="connsiteX388" fmla="*/ 194977 w 1182528"/>
                <a:gd name="connsiteY388" fmla="*/ 822865 h 1101852"/>
                <a:gd name="connsiteX389" fmla="*/ 192214 w 1182528"/>
                <a:gd name="connsiteY389" fmla="*/ 826484 h 1101852"/>
                <a:gd name="connsiteX390" fmla="*/ 192595 w 1182528"/>
                <a:gd name="connsiteY390" fmla="*/ 829628 h 1101852"/>
                <a:gd name="connsiteX391" fmla="*/ 194596 w 1182528"/>
                <a:gd name="connsiteY391" fmla="*/ 832580 h 1101852"/>
                <a:gd name="connsiteX392" fmla="*/ 193453 w 1182528"/>
                <a:gd name="connsiteY392" fmla="*/ 835914 h 1101852"/>
                <a:gd name="connsiteX393" fmla="*/ 196596 w 1182528"/>
                <a:gd name="connsiteY393" fmla="*/ 835533 h 1101852"/>
                <a:gd name="connsiteX394" fmla="*/ 195643 w 1182528"/>
                <a:gd name="connsiteY394" fmla="*/ 840486 h 1101852"/>
                <a:gd name="connsiteX395" fmla="*/ 200597 w 1182528"/>
                <a:gd name="connsiteY395" fmla="*/ 841439 h 1101852"/>
                <a:gd name="connsiteX396" fmla="*/ 199739 w 1182528"/>
                <a:gd name="connsiteY396" fmla="*/ 847916 h 1101852"/>
                <a:gd name="connsiteX397" fmla="*/ 198215 w 1182528"/>
                <a:gd name="connsiteY397" fmla="*/ 848106 h 1101852"/>
                <a:gd name="connsiteX398" fmla="*/ 193643 w 1182528"/>
                <a:gd name="connsiteY398" fmla="*/ 850297 h 1101852"/>
                <a:gd name="connsiteX399" fmla="*/ 194310 w 1182528"/>
                <a:gd name="connsiteY399" fmla="*/ 855059 h 1101852"/>
                <a:gd name="connsiteX400" fmla="*/ 195834 w 1182528"/>
                <a:gd name="connsiteY400" fmla="*/ 854869 h 1101852"/>
                <a:gd name="connsiteX401" fmla="*/ 193262 w 1182528"/>
                <a:gd name="connsiteY401" fmla="*/ 860012 h 1101852"/>
                <a:gd name="connsiteX402" fmla="*/ 190119 w 1182528"/>
                <a:gd name="connsiteY402" fmla="*/ 860393 h 1101852"/>
                <a:gd name="connsiteX403" fmla="*/ 191929 w 1182528"/>
                <a:gd name="connsiteY403" fmla="*/ 861727 h 1101852"/>
                <a:gd name="connsiteX404" fmla="*/ 189928 w 1182528"/>
                <a:gd name="connsiteY404" fmla="*/ 871633 h 1101852"/>
                <a:gd name="connsiteX405" fmla="*/ 186785 w 1182528"/>
                <a:gd name="connsiteY405" fmla="*/ 872014 h 1101852"/>
                <a:gd name="connsiteX406" fmla="*/ 186976 w 1182528"/>
                <a:gd name="connsiteY406" fmla="*/ 873633 h 1101852"/>
                <a:gd name="connsiteX407" fmla="*/ 190214 w 1182528"/>
                <a:gd name="connsiteY407" fmla="*/ 873252 h 1101852"/>
                <a:gd name="connsiteX408" fmla="*/ 200025 w 1182528"/>
                <a:gd name="connsiteY408" fmla="*/ 875157 h 1101852"/>
                <a:gd name="connsiteX409" fmla="*/ 197453 w 1182528"/>
                <a:gd name="connsiteY409" fmla="*/ 880301 h 1101852"/>
                <a:gd name="connsiteX410" fmla="*/ 196501 w 1182528"/>
                <a:gd name="connsiteY410" fmla="*/ 885253 h 1101852"/>
                <a:gd name="connsiteX411" fmla="*/ 199835 w 1182528"/>
                <a:gd name="connsiteY411" fmla="*/ 886397 h 1101852"/>
                <a:gd name="connsiteX412" fmla="*/ 201073 w 1182528"/>
                <a:gd name="connsiteY412" fmla="*/ 895922 h 1101852"/>
                <a:gd name="connsiteX413" fmla="*/ 202120 w 1182528"/>
                <a:gd name="connsiteY413" fmla="*/ 903732 h 1101852"/>
                <a:gd name="connsiteX414" fmla="*/ 199168 w 1182528"/>
                <a:gd name="connsiteY414" fmla="*/ 905732 h 1101852"/>
                <a:gd name="connsiteX415" fmla="*/ 194405 w 1182528"/>
                <a:gd name="connsiteY415" fmla="*/ 906399 h 1101852"/>
                <a:gd name="connsiteX416" fmla="*/ 191643 w 1182528"/>
                <a:gd name="connsiteY416" fmla="*/ 909923 h 1101852"/>
                <a:gd name="connsiteX417" fmla="*/ 193453 w 1182528"/>
                <a:gd name="connsiteY417" fmla="*/ 911257 h 1101852"/>
                <a:gd name="connsiteX418" fmla="*/ 192024 w 1182528"/>
                <a:gd name="connsiteY418" fmla="*/ 913067 h 1101852"/>
                <a:gd name="connsiteX419" fmla="*/ 196405 w 1182528"/>
                <a:gd name="connsiteY419" fmla="*/ 922115 h 1101852"/>
                <a:gd name="connsiteX420" fmla="*/ 199739 w 1182528"/>
                <a:gd name="connsiteY420" fmla="*/ 923353 h 1101852"/>
                <a:gd name="connsiteX421" fmla="*/ 205835 w 1182528"/>
                <a:gd name="connsiteY421" fmla="*/ 920972 h 1101852"/>
                <a:gd name="connsiteX422" fmla="*/ 207454 w 1182528"/>
                <a:gd name="connsiteY422" fmla="*/ 920687 h 1101852"/>
                <a:gd name="connsiteX423" fmla="*/ 207835 w 1182528"/>
                <a:gd name="connsiteY423" fmla="*/ 923925 h 1101852"/>
                <a:gd name="connsiteX424" fmla="*/ 214598 w 1182528"/>
                <a:gd name="connsiteY424" fmla="*/ 926211 h 1101852"/>
                <a:gd name="connsiteX425" fmla="*/ 213170 w 1182528"/>
                <a:gd name="connsiteY425" fmla="*/ 928021 h 1101852"/>
                <a:gd name="connsiteX426" fmla="*/ 210217 w 1182528"/>
                <a:gd name="connsiteY426" fmla="*/ 930021 h 1101852"/>
                <a:gd name="connsiteX427" fmla="*/ 212217 w 1182528"/>
                <a:gd name="connsiteY427" fmla="*/ 932974 h 1101852"/>
                <a:gd name="connsiteX428" fmla="*/ 210883 w 1182528"/>
                <a:gd name="connsiteY428" fmla="*/ 934688 h 1101852"/>
                <a:gd name="connsiteX429" fmla="*/ 209455 w 1182528"/>
                <a:gd name="connsiteY429" fmla="*/ 936498 h 1101852"/>
                <a:gd name="connsiteX430" fmla="*/ 210312 w 1182528"/>
                <a:gd name="connsiteY430" fmla="*/ 942880 h 1101852"/>
                <a:gd name="connsiteX431" fmla="*/ 203930 w 1182528"/>
                <a:gd name="connsiteY431" fmla="*/ 943642 h 1101852"/>
                <a:gd name="connsiteX432" fmla="*/ 204787 w 1182528"/>
                <a:gd name="connsiteY432" fmla="*/ 949928 h 1101852"/>
                <a:gd name="connsiteX433" fmla="*/ 213074 w 1182528"/>
                <a:gd name="connsiteY433" fmla="*/ 952119 h 1101852"/>
                <a:gd name="connsiteX434" fmla="*/ 216218 w 1182528"/>
                <a:gd name="connsiteY434" fmla="*/ 951738 h 1101852"/>
                <a:gd name="connsiteX435" fmla="*/ 216408 w 1182528"/>
                <a:gd name="connsiteY435" fmla="*/ 953262 h 1101852"/>
                <a:gd name="connsiteX436" fmla="*/ 212312 w 1182528"/>
                <a:gd name="connsiteY436" fmla="*/ 958596 h 1101852"/>
                <a:gd name="connsiteX437" fmla="*/ 215646 w 1182528"/>
                <a:gd name="connsiteY437" fmla="*/ 959834 h 1101852"/>
                <a:gd name="connsiteX438" fmla="*/ 217170 w 1182528"/>
                <a:gd name="connsiteY438" fmla="*/ 959549 h 1101852"/>
                <a:gd name="connsiteX439" fmla="*/ 224314 w 1182528"/>
                <a:gd name="connsiteY439" fmla="*/ 965073 h 1101852"/>
                <a:gd name="connsiteX440" fmla="*/ 221742 w 1182528"/>
                <a:gd name="connsiteY440" fmla="*/ 970217 h 1101852"/>
                <a:gd name="connsiteX441" fmla="*/ 221742 w 1182528"/>
                <a:gd name="connsiteY441" fmla="*/ 970217 h 1101852"/>
                <a:gd name="connsiteX442" fmla="*/ 227362 w 1182528"/>
                <a:gd name="connsiteY442" fmla="*/ 975932 h 1101852"/>
                <a:gd name="connsiteX443" fmla="*/ 228314 w 1182528"/>
                <a:gd name="connsiteY443" fmla="*/ 983837 h 1101852"/>
                <a:gd name="connsiteX444" fmla="*/ 230124 w 1182528"/>
                <a:gd name="connsiteY444" fmla="*/ 985171 h 1101852"/>
                <a:gd name="connsiteX445" fmla="*/ 229362 w 1182528"/>
                <a:gd name="connsiteY445" fmla="*/ 991743 h 1101852"/>
                <a:gd name="connsiteX446" fmla="*/ 226600 w 1182528"/>
                <a:gd name="connsiteY446" fmla="*/ 995267 h 1101852"/>
                <a:gd name="connsiteX447" fmla="*/ 236220 w 1182528"/>
                <a:gd name="connsiteY447" fmla="*/ 995648 h 1101852"/>
                <a:gd name="connsiteX448" fmla="*/ 233077 w 1182528"/>
                <a:gd name="connsiteY448" fmla="*/ 1008888 h 1101852"/>
                <a:gd name="connsiteX449" fmla="*/ 224790 w 1182528"/>
                <a:gd name="connsiteY449" fmla="*/ 1006697 h 1101852"/>
                <a:gd name="connsiteX450" fmla="*/ 220313 w 1182528"/>
                <a:gd name="connsiteY450" fmla="*/ 1008888 h 1101852"/>
                <a:gd name="connsiteX451" fmla="*/ 221837 w 1182528"/>
                <a:gd name="connsiteY451" fmla="*/ 1008698 h 1101852"/>
                <a:gd name="connsiteX452" fmla="*/ 220885 w 1182528"/>
                <a:gd name="connsiteY452" fmla="*/ 1013651 h 1101852"/>
                <a:gd name="connsiteX453" fmla="*/ 229362 w 1182528"/>
                <a:gd name="connsiteY453" fmla="*/ 1017365 h 1101852"/>
                <a:gd name="connsiteX454" fmla="*/ 229743 w 1182528"/>
                <a:gd name="connsiteY454" fmla="*/ 1020509 h 1101852"/>
                <a:gd name="connsiteX455" fmla="*/ 228219 w 1182528"/>
                <a:gd name="connsiteY455" fmla="*/ 1020699 h 1101852"/>
                <a:gd name="connsiteX456" fmla="*/ 233362 w 1182528"/>
                <a:gd name="connsiteY456" fmla="*/ 1023271 h 1101852"/>
                <a:gd name="connsiteX457" fmla="*/ 230410 w 1182528"/>
                <a:gd name="connsiteY457" fmla="*/ 1025271 h 1101852"/>
                <a:gd name="connsiteX458" fmla="*/ 232791 w 1182528"/>
                <a:gd name="connsiteY458" fmla="*/ 1031367 h 1101852"/>
                <a:gd name="connsiteX459" fmla="*/ 229648 w 1182528"/>
                <a:gd name="connsiteY459" fmla="*/ 1031748 h 1101852"/>
                <a:gd name="connsiteX460" fmla="*/ 220885 w 1182528"/>
                <a:gd name="connsiteY460" fmla="*/ 1026509 h 1101852"/>
                <a:gd name="connsiteX461" fmla="*/ 223837 w 1182528"/>
                <a:gd name="connsiteY461" fmla="*/ 1024509 h 1101852"/>
                <a:gd name="connsiteX462" fmla="*/ 220504 w 1182528"/>
                <a:gd name="connsiteY462" fmla="*/ 1023271 h 1101852"/>
                <a:gd name="connsiteX463" fmla="*/ 219170 w 1182528"/>
                <a:gd name="connsiteY463" fmla="*/ 1025081 h 1101852"/>
                <a:gd name="connsiteX464" fmla="*/ 217360 w 1182528"/>
                <a:gd name="connsiteY464" fmla="*/ 1023747 h 1101852"/>
                <a:gd name="connsiteX465" fmla="*/ 217551 w 1182528"/>
                <a:gd name="connsiteY465" fmla="*/ 1025271 h 1101852"/>
                <a:gd name="connsiteX466" fmla="*/ 209074 w 1182528"/>
                <a:gd name="connsiteY466" fmla="*/ 1021556 h 1101852"/>
                <a:gd name="connsiteX467" fmla="*/ 207931 w 1182528"/>
                <a:gd name="connsiteY467" fmla="*/ 1024890 h 1101852"/>
                <a:gd name="connsiteX468" fmla="*/ 207740 w 1182528"/>
                <a:gd name="connsiteY468" fmla="*/ 1023366 h 1101852"/>
                <a:gd name="connsiteX469" fmla="*/ 200025 w 1182528"/>
                <a:gd name="connsiteY469" fmla="*/ 1025938 h 1101852"/>
                <a:gd name="connsiteX470" fmla="*/ 198787 w 1182528"/>
                <a:gd name="connsiteY470" fmla="*/ 1029272 h 1101852"/>
                <a:gd name="connsiteX471" fmla="*/ 202216 w 1182528"/>
                <a:gd name="connsiteY471" fmla="*/ 1030415 h 1101852"/>
                <a:gd name="connsiteX472" fmla="*/ 200977 w 1182528"/>
                <a:gd name="connsiteY472" fmla="*/ 1033844 h 1101852"/>
                <a:gd name="connsiteX473" fmla="*/ 193072 w 1182528"/>
                <a:gd name="connsiteY473" fmla="*/ 1034796 h 1101852"/>
                <a:gd name="connsiteX474" fmla="*/ 196691 w 1182528"/>
                <a:gd name="connsiteY474" fmla="*/ 1037558 h 1101852"/>
                <a:gd name="connsiteX475" fmla="*/ 199835 w 1182528"/>
                <a:gd name="connsiteY475" fmla="*/ 1037177 h 1101852"/>
                <a:gd name="connsiteX476" fmla="*/ 205549 w 1182528"/>
                <a:gd name="connsiteY476" fmla="*/ 1044416 h 1101852"/>
                <a:gd name="connsiteX477" fmla="*/ 208121 w 1182528"/>
                <a:gd name="connsiteY477" fmla="*/ 1039368 h 1101852"/>
                <a:gd name="connsiteX478" fmla="*/ 213455 w 1182528"/>
                <a:gd name="connsiteY478" fmla="*/ 1043464 h 1101852"/>
                <a:gd name="connsiteX479" fmla="*/ 221170 w 1182528"/>
                <a:gd name="connsiteY479" fmla="*/ 1040892 h 1101852"/>
                <a:gd name="connsiteX480" fmla="*/ 226124 w 1182528"/>
                <a:gd name="connsiteY480" fmla="*/ 1041845 h 1101852"/>
                <a:gd name="connsiteX481" fmla="*/ 228505 w 1182528"/>
                <a:gd name="connsiteY481" fmla="*/ 1047941 h 1101852"/>
                <a:gd name="connsiteX482" fmla="*/ 228695 w 1182528"/>
                <a:gd name="connsiteY482" fmla="*/ 1049560 h 1101852"/>
                <a:gd name="connsiteX483" fmla="*/ 235553 w 1182528"/>
                <a:gd name="connsiteY483" fmla="*/ 1053465 h 1101852"/>
                <a:gd name="connsiteX484" fmla="*/ 231076 w 1182528"/>
                <a:gd name="connsiteY484" fmla="*/ 1055656 h 1101852"/>
                <a:gd name="connsiteX485" fmla="*/ 229648 w 1182528"/>
                <a:gd name="connsiteY485" fmla="*/ 1057466 h 1101852"/>
                <a:gd name="connsiteX486" fmla="*/ 237553 w 1182528"/>
                <a:gd name="connsiteY486" fmla="*/ 1056418 h 1101852"/>
                <a:gd name="connsiteX487" fmla="*/ 239363 w 1182528"/>
                <a:gd name="connsiteY487" fmla="*/ 1057847 h 1101852"/>
                <a:gd name="connsiteX488" fmla="*/ 240983 w 1182528"/>
                <a:gd name="connsiteY488" fmla="*/ 1070420 h 1101852"/>
                <a:gd name="connsiteX489" fmla="*/ 239744 w 1182528"/>
                <a:gd name="connsiteY489" fmla="*/ 1073753 h 1101852"/>
                <a:gd name="connsiteX490" fmla="*/ 243173 w 1182528"/>
                <a:gd name="connsiteY490" fmla="*/ 1074992 h 1101852"/>
                <a:gd name="connsiteX491" fmla="*/ 246126 w 1182528"/>
                <a:gd name="connsiteY491" fmla="*/ 1072991 h 1101852"/>
                <a:gd name="connsiteX492" fmla="*/ 259080 w 1182528"/>
                <a:gd name="connsiteY492" fmla="*/ 1074515 h 1101852"/>
                <a:gd name="connsiteX493" fmla="*/ 258699 w 1182528"/>
                <a:gd name="connsiteY493" fmla="*/ 1071372 h 1101852"/>
                <a:gd name="connsiteX494" fmla="*/ 260318 w 1182528"/>
                <a:gd name="connsiteY494" fmla="*/ 1071182 h 1101852"/>
                <a:gd name="connsiteX495" fmla="*/ 261461 w 1182528"/>
                <a:gd name="connsiteY495" fmla="*/ 1080611 h 1101852"/>
                <a:gd name="connsiteX496" fmla="*/ 259366 w 1182528"/>
                <a:gd name="connsiteY496" fmla="*/ 1088898 h 1101852"/>
                <a:gd name="connsiteX497" fmla="*/ 265843 w 1182528"/>
                <a:gd name="connsiteY497" fmla="*/ 1089660 h 1101852"/>
                <a:gd name="connsiteX498" fmla="*/ 268414 w 1182528"/>
                <a:gd name="connsiteY498" fmla="*/ 1084517 h 1101852"/>
                <a:gd name="connsiteX499" fmla="*/ 271558 w 1182528"/>
                <a:gd name="connsiteY499" fmla="*/ 1084136 h 1101852"/>
                <a:gd name="connsiteX500" fmla="*/ 272510 w 1182528"/>
                <a:gd name="connsiteY500" fmla="*/ 1079183 h 1101852"/>
                <a:gd name="connsiteX501" fmla="*/ 273749 w 1182528"/>
                <a:gd name="connsiteY501" fmla="*/ 1075849 h 1101852"/>
                <a:gd name="connsiteX502" fmla="*/ 276892 w 1182528"/>
                <a:gd name="connsiteY502" fmla="*/ 1075468 h 1101852"/>
                <a:gd name="connsiteX503" fmla="*/ 281178 w 1182528"/>
                <a:gd name="connsiteY503" fmla="*/ 1071753 h 1101852"/>
                <a:gd name="connsiteX504" fmla="*/ 283178 w 1182528"/>
                <a:gd name="connsiteY504" fmla="*/ 1074706 h 1101852"/>
                <a:gd name="connsiteX505" fmla="*/ 280035 w 1182528"/>
                <a:gd name="connsiteY505" fmla="*/ 1075087 h 1101852"/>
                <a:gd name="connsiteX506" fmla="*/ 278701 w 1182528"/>
                <a:gd name="connsiteY506" fmla="*/ 1076801 h 1101852"/>
                <a:gd name="connsiteX507" fmla="*/ 283750 w 1182528"/>
                <a:gd name="connsiteY507" fmla="*/ 1079373 h 1101852"/>
                <a:gd name="connsiteX508" fmla="*/ 282988 w 1182528"/>
                <a:gd name="connsiteY508" fmla="*/ 1085945 h 1101852"/>
                <a:gd name="connsiteX509" fmla="*/ 286226 w 1182528"/>
                <a:gd name="connsiteY509" fmla="*/ 1085469 h 1101852"/>
                <a:gd name="connsiteX510" fmla="*/ 287941 w 1182528"/>
                <a:gd name="connsiteY510" fmla="*/ 1086898 h 1101852"/>
                <a:gd name="connsiteX511" fmla="*/ 291084 w 1182528"/>
                <a:gd name="connsiteY511" fmla="*/ 1086517 h 1101852"/>
                <a:gd name="connsiteX512" fmla="*/ 291179 w 1182528"/>
                <a:gd name="connsiteY512" fmla="*/ 1099280 h 1101852"/>
                <a:gd name="connsiteX513" fmla="*/ 296323 w 1182528"/>
                <a:gd name="connsiteY513" fmla="*/ 1101852 h 1101852"/>
                <a:gd name="connsiteX514" fmla="*/ 302228 w 1182528"/>
                <a:gd name="connsiteY514" fmla="*/ 1097852 h 1101852"/>
                <a:gd name="connsiteX515" fmla="*/ 305372 w 1182528"/>
                <a:gd name="connsiteY515" fmla="*/ 1097471 h 1101852"/>
                <a:gd name="connsiteX516" fmla="*/ 308705 w 1182528"/>
                <a:gd name="connsiteY516" fmla="*/ 1098709 h 1101852"/>
                <a:gd name="connsiteX517" fmla="*/ 308515 w 1182528"/>
                <a:gd name="connsiteY517" fmla="*/ 1097090 h 1101852"/>
                <a:gd name="connsiteX518" fmla="*/ 314611 w 1182528"/>
                <a:gd name="connsiteY518" fmla="*/ 1094708 h 1101852"/>
                <a:gd name="connsiteX519" fmla="*/ 315373 w 1182528"/>
                <a:gd name="connsiteY519" fmla="*/ 1088231 h 1101852"/>
                <a:gd name="connsiteX520" fmla="*/ 317183 w 1182528"/>
                <a:gd name="connsiteY520" fmla="*/ 1089565 h 1101852"/>
                <a:gd name="connsiteX521" fmla="*/ 317945 w 1182528"/>
                <a:gd name="connsiteY521" fmla="*/ 1083088 h 1101852"/>
                <a:gd name="connsiteX522" fmla="*/ 315944 w 1182528"/>
                <a:gd name="connsiteY522" fmla="*/ 1080135 h 1101852"/>
                <a:gd name="connsiteX523" fmla="*/ 320326 w 1182528"/>
                <a:gd name="connsiteY523" fmla="*/ 1076325 h 1101852"/>
                <a:gd name="connsiteX524" fmla="*/ 323660 w 1182528"/>
                <a:gd name="connsiteY524" fmla="*/ 1077563 h 1101852"/>
                <a:gd name="connsiteX525" fmla="*/ 326422 w 1182528"/>
                <a:gd name="connsiteY525" fmla="*/ 1073944 h 1101852"/>
                <a:gd name="connsiteX526" fmla="*/ 329565 w 1182528"/>
                <a:gd name="connsiteY526" fmla="*/ 1073563 h 1101852"/>
                <a:gd name="connsiteX527" fmla="*/ 330327 w 1182528"/>
                <a:gd name="connsiteY527" fmla="*/ 1067086 h 1101852"/>
                <a:gd name="connsiteX528" fmla="*/ 340043 w 1182528"/>
                <a:gd name="connsiteY528" fmla="*/ 1067467 h 1101852"/>
                <a:gd name="connsiteX529" fmla="*/ 340043 w 1182528"/>
                <a:gd name="connsiteY529" fmla="*/ 1067467 h 1101852"/>
                <a:gd name="connsiteX530" fmla="*/ 340233 w 1182528"/>
                <a:gd name="connsiteY530" fmla="*/ 1068991 h 1101852"/>
                <a:gd name="connsiteX531" fmla="*/ 350234 w 1182528"/>
                <a:gd name="connsiteY531" fmla="*/ 1072515 h 1101852"/>
                <a:gd name="connsiteX532" fmla="*/ 354997 w 1182528"/>
                <a:gd name="connsiteY532" fmla="*/ 1071944 h 1101852"/>
                <a:gd name="connsiteX533" fmla="*/ 355949 w 1182528"/>
                <a:gd name="connsiteY533" fmla="*/ 1066991 h 1101852"/>
                <a:gd name="connsiteX534" fmla="*/ 354235 w 1182528"/>
                <a:gd name="connsiteY534" fmla="*/ 1065657 h 1101852"/>
                <a:gd name="connsiteX535" fmla="*/ 355378 w 1182528"/>
                <a:gd name="connsiteY535" fmla="*/ 1062228 h 1101852"/>
                <a:gd name="connsiteX536" fmla="*/ 357187 w 1182528"/>
                <a:gd name="connsiteY536" fmla="*/ 1063657 h 1101852"/>
                <a:gd name="connsiteX537" fmla="*/ 361855 w 1182528"/>
                <a:gd name="connsiteY537" fmla="*/ 1062990 h 1101852"/>
                <a:gd name="connsiteX538" fmla="*/ 360712 w 1182528"/>
                <a:gd name="connsiteY538" fmla="*/ 1053560 h 1101852"/>
                <a:gd name="connsiteX539" fmla="*/ 360521 w 1182528"/>
                <a:gd name="connsiteY539" fmla="*/ 1051941 h 1101852"/>
                <a:gd name="connsiteX540" fmla="*/ 360902 w 1182528"/>
                <a:gd name="connsiteY540" fmla="*/ 1042321 h 1101852"/>
                <a:gd name="connsiteX541" fmla="*/ 361283 w 1182528"/>
                <a:gd name="connsiteY541" fmla="*/ 1045464 h 1101852"/>
                <a:gd name="connsiteX542" fmla="*/ 362617 w 1182528"/>
                <a:gd name="connsiteY542" fmla="*/ 1043654 h 1101852"/>
                <a:gd name="connsiteX543" fmla="*/ 364808 w 1182528"/>
                <a:gd name="connsiteY543" fmla="*/ 1048226 h 1101852"/>
                <a:gd name="connsiteX544" fmla="*/ 369760 w 1182528"/>
                <a:gd name="connsiteY544" fmla="*/ 1049179 h 1101852"/>
                <a:gd name="connsiteX545" fmla="*/ 374714 w 1182528"/>
                <a:gd name="connsiteY545" fmla="*/ 1050131 h 1101852"/>
                <a:gd name="connsiteX546" fmla="*/ 375666 w 1182528"/>
                <a:gd name="connsiteY546" fmla="*/ 1045274 h 1101852"/>
                <a:gd name="connsiteX547" fmla="*/ 374904 w 1182528"/>
                <a:gd name="connsiteY547" fmla="*/ 1038892 h 1101852"/>
                <a:gd name="connsiteX548" fmla="*/ 374047 w 1182528"/>
                <a:gd name="connsiteY548" fmla="*/ 1032605 h 1101852"/>
                <a:gd name="connsiteX549" fmla="*/ 368903 w 1182528"/>
                <a:gd name="connsiteY549" fmla="*/ 1030034 h 1101852"/>
                <a:gd name="connsiteX550" fmla="*/ 368903 w 1182528"/>
                <a:gd name="connsiteY550" fmla="*/ 1030034 h 1101852"/>
                <a:gd name="connsiteX551" fmla="*/ 378428 w 1182528"/>
                <a:gd name="connsiteY551" fmla="*/ 1028891 h 1101852"/>
                <a:gd name="connsiteX552" fmla="*/ 379381 w 1182528"/>
                <a:gd name="connsiteY552" fmla="*/ 1023938 h 1101852"/>
                <a:gd name="connsiteX553" fmla="*/ 374809 w 1182528"/>
                <a:gd name="connsiteY553" fmla="*/ 1013270 h 1101852"/>
                <a:gd name="connsiteX554" fmla="*/ 377571 w 1182528"/>
                <a:gd name="connsiteY554" fmla="*/ 1009745 h 1101852"/>
                <a:gd name="connsiteX555" fmla="*/ 374999 w 1182528"/>
                <a:gd name="connsiteY555" fmla="*/ 1002030 h 1101852"/>
                <a:gd name="connsiteX556" fmla="*/ 378714 w 1182528"/>
                <a:gd name="connsiteY556" fmla="*/ 1006316 h 1101852"/>
                <a:gd name="connsiteX557" fmla="*/ 378524 w 1182528"/>
                <a:gd name="connsiteY557" fmla="*/ 1004792 h 1101852"/>
                <a:gd name="connsiteX558" fmla="*/ 386429 w 1182528"/>
                <a:gd name="connsiteY558" fmla="*/ 1003745 h 1101852"/>
                <a:gd name="connsiteX559" fmla="*/ 389382 w 1182528"/>
                <a:gd name="connsiteY559" fmla="*/ 1001840 h 1101852"/>
                <a:gd name="connsiteX560" fmla="*/ 389191 w 1182528"/>
                <a:gd name="connsiteY560" fmla="*/ 1000220 h 1101852"/>
                <a:gd name="connsiteX561" fmla="*/ 392335 w 1182528"/>
                <a:gd name="connsiteY561" fmla="*/ 999839 h 1101852"/>
                <a:gd name="connsiteX562" fmla="*/ 392335 w 1182528"/>
                <a:gd name="connsiteY562" fmla="*/ 999839 h 1101852"/>
                <a:gd name="connsiteX563" fmla="*/ 391954 w 1182528"/>
                <a:gd name="connsiteY563" fmla="*/ 996696 h 1101852"/>
                <a:gd name="connsiteX564" fmla="*/ 396621 w 1182528"/>
                <a:gd name="connsiteY564" fmla="*/ 996029 h 1101852"/>
                <a:gd name="connsiteX565" fmla="*/ 394906 w 1182528"/>
                <a:gd name="connsiteY565" fmla="*/ 994696 h 1101852"/>
                <a:gd name="connsiteX566" fmla="*/ 394049 w 1182528"/>
                <a:gd name="connsiteY566" fmla="*/ 988409 h 1101852"/>
                <a:gd name="connsiteX567" fmla="*/ 395668 w 1182528"/>
                <a:gd name="connsiteY567" fmla="*/ 988124 h 1101852"/>
                <a:gd name="connsiteX568" fmla="*/ 399002 w 1182528"/>
                <a:gd name="connsiteY568" fmla="*/ 989362 h 1101852"/>
                <a:gd name="connsiteX569" fmla="*/ 400145 w 1182528"/>
                <a:gd name="connsiteY569" fmla="*/ 986028 h 1101852"/>
                <a:gd name="connsiteX570" fmla="*/ 406527 w 1182528"/>
                <a:gd name="connsiteY570" fmla="*/ 985171 h 1101852"/>
                <a:gd name="connsiteX571" fmla="*/ 408813 w 1182528"/>
                <a:gd name="connsiteY571" fmla="*/ 978503 h 1101852"/>
                <a:gd name="connsiteX572" fmla="*/ 416528 w 1182528"/>
                <a:gd name="connsiteY572" fmla="*/ 975932 h 1101852"/>
                <a:gd name="connsiteX573" fmla="*/ 419672 w 1182528"/>
                <a:gd name="connsiteY573" fmla="*/ 975455 h 1101852"/>
                <a:gd name="connsiteX574" fmla="*/ 419481 w 1182528"/>
                <a:gd name="connsiteY574" fmla="*/ 973931 h 1101852"/>
                <a:gd name="connsiteX575" fmla="*/ 422434 w 1182528"/>
                <a:gd name="connsiteY575" fmla="*/ 971931 h 1101852"/>
                <a:gd name="connsiteX576" fmla="*/ 422434 w 1182528"/>
                <a:gd name="connsiteY576" fmla="*/ 971931 h 1101852"/>
                <a:gd name="connsiteX577" fmla="*/ 430149 w 1182528"/>
                <a:gd name="connsiteY577" fmla="*/ 982123 h 1101852"/>
                <a:gd name="connsiteX578" fmla="*/ 433578 w 1182528"/>
                <a:gd name="connsiteY578" fmla="*/ 983361 h 1101852"/>
                <a:gd name="connsiteX579" fmla="*/ 436531 w 1182528"/>
                <a:gd name="connsiteY579" fmla="*/ 981361 h 1101852"/>
                <a:gd name="connsiteX580" fmla="*/ 444341 w 1182528"/>
                <a:gd name="connsiteY580" fmla="*/ 980313 h 1101852"/>
                <a:gd name="connsiteX581" fmla="*/ 451485 w 1182528"/>
                <a:gd name="connsiteY581" fmla="*/ 973074 h 1101852"/>
                <a:gd name="connsiteX582" fmla="*/ 456629 w 1182528"/>
                <a:gd name="connsiteY582" fmla="*/ 975551 h 1101852"/>
                <a:gd name="connsiteX583" fmla="*/ 456152 w 1182528"/>
                <a:gd name="connsiteY583" fmla="*/ 972407 h 1101852"/>
                <a:gd name="connsiteX584" fmla="*/ 469583 w 1182528"/>
                <a:gd name="connsiteY584" fmla="*/ 964311 h 1101852"/>
                <a:gd name="connsiteX585" fmla="*/ 465391 w 1182528"/>
                <a:gd name="connsiteY585" fmla="*/ 956786 h 1101852"/>
                <a:gd name="connsiteX586" fmla="*/ 473774 w 1182528"/>
                <a:gd name="connsiteY586" fmla="*/ 958977 h 1101852"/>
                <a:gd name="connsiteX587" fmla="*/ 476726 w 1182528"/>
                <a:gd name="connsiteY587" fmla="*/ 956977 h 1101852"/>
                <a:gd name="connsiteX588" fmla="*/ 480441 w 1182528"/>
                <a:gd name="connsiteY588" fmla="*/ 948500 h 1101852"/>
                <a:gd name="connsiteX589" fmla="*/ 478631 w 1182528"/>
                <a:gd name="connsiteY589" fmla="*/ 947166 h 1101852"/>
                <a:gd name="connsiteX590" fmla="*/ 479965 w 1182528"/>
                <a:gd name="connsiteY590" fmla="*/ 945356 h 1101852"/>
                <a:gd name="connsiteX591" fmla="*/ 480251 w 1182528"/>
                <a:gd name="connsiteY591" fmla="*/ 946880 h 1101852"/>
                <a:gd name="connsiteX592" fmla="*/ 484918 w 1182528"/>
                <a:gd name="connsiteY592" fmla="*/ 946309 h 1101852"/>
                <a:gd name="connsiteX593" fmla="*/ 489109 w 1182528"/>
                <a:gd name="connsiteY593" fmla="*/ 940975 h 1101852"/>
                <a:gd name="connsiteX594" fmla="*/ 501491 w 1182528"/>
                <a:gd name="connsiteY594" fmla="*/ 924973 h 1101852"/>
                <a:gd name="connsiteX595" fmla="*/ 503491 w 1182528"/>
                <a:gd name="connsiteY595" fmla="*/ 927926 h 1101852"/>
                <a:gd name="connsiteX596" fmla="*/ 502063 w 1182528"/>
                <a:gd name="connsiteY596" fmla="*/ 929735 h 1101852"/>
                <a:gd name="connsiteX597" fmla="*/ 502063 w 1182528"/>
                <a:gd name="connsiteY597" fmla="*/ 942499 h 1101852"/>
                <a:gd name="connsiteX598" fmla="*/ 511397 w 1182528"/>
                <a:gd name="connsiteY598" fmla="*/ 939737 h 1101852"/>
                <a:gd name="connsiteX599" fmla="*/ 514731 w 1182528"/>
                <a:gd name="connsiteY599" fmla="*/ 940880 h 1101852"/>
                <a:gd name="connsiteX600" fmla="*/ 520065 w 1182528"/>
                <a:gd name="connsiteY600" fmla="*/ 945071 h 1101852"/>
                <a:gd name="connsiteX601" fmla="*/ 523208 w 1182528"/>
                <a:gd name="connsiteY601" fmla="*/ 944690 h 1101852"/>
                <a:gd name="connsiteX602" fmla="*/ 533876 w 1182528"/>
                <a:gd name="connsiteY602" fmla="*/ 940118 h 1101852"/>
                <a:gd name="connsiteX603" fmla="*/ 551593 w 1182528"/>
                <a:gd name="connsiteY603" fmla="*/ 941070 h 1101852"/>
                <a:gd name="connsiteX604" fmla="*/ 556736 w 1182528"/>
                <a:gd name="connsiteY604" fmla="*/ 943547 h 1101852"/>
                <a:gd name="connsiteX605" fmla="*/ 559118 w 1182528"/>
                <a:gd name="connsiteY605" fmla="*/ 936879 h 1101852"/>
                <a:gd name="connsiteX606" fmla="*/ 559879 w 1182528"/>
                <a:gd name="connsiteY606" fmla="*/ 930307 h 1101852"/>
                <a:gd name="connsiteX607" fmla="*/ 561880 w 1182528"/>
                <a:gd name="connsiteY607" fmla="*/ 933355 h 1101852"/>
                <a:gd name="connsiteX608" fmla="*/ 565595 w 1182528"/>
                <a:gd name="connsiteY608" fmla="*/ 924782 h 1101852"/>
                <a:gd name="connsiteX609" fmla="*/ 567595 w 1182528"/>
                <a:gd name="connsiteY609" fmla="*/ 927735 h 1101852"/>
                <a:gd name="connsiteX610" fmla="*/ 566833 w 1182528"/>
                <a:gd name="connsiteY610" fmla="*/ 934307 h 1101852"/>
                <a:gd name="connsiteX611" fmla="*/ 569976 w 1182528"/>
                <a:gd name="connsiteY611" fmla="*/ 933926 h 1101852"/>
                <a:gd name="connsiteX612" fmla="*/ 572548 w 1182528"/>
                <a:gd name="connsiteY612" fmla="*/ 928783 h 1101852"/>
                <a:gd name="connsiteX613" fmla="*/ 575691 w 1182528"/>
                <a:gd name="connsiteY613" fmla="*/ 928307 h 1101852"/>
                <a:gd name="connsiteX614" fmla="*/ 583978 w 1182528"/>
                <a:gd name="connsiteY614" fmla="*/ 917639 h 1101852"/>
                <a:gd name="connsiteX615" fmla="*/ 589407 w 1182528"/>
                <a:gd name="connsiteY615" fmla="*/ 910590 h 1101852"/>
                <a:gd name="connsiteX616" fmla="*/ 591788 w 1182528"/>
                <a:gd name="connsiteY616" fmla="*/ 903827 h 1101852"/>
                <a:gd name="connsiteX617" fmla="*/ 594931 w 1182528"/>
                <a:gd name="connsiteY617" fmla="*/ 903446 h 1101852"/>
                <a:gd name="connsiteX618" fmla="*/ 600837 w 1182528"/>
                <a:gd name="connsiteY618" fmla="*/ 899446 h 1101852"/>
                <a:gd name="connsiteX619" fmla="*/ 603980 w 1182528"/>
                <a:gd name="connsiteY619" fmla="*/ 899065 h 1101852"/>
                <a:gd name="connsiteX620" fmla="*/ 607981 w 1182528"/>
                <a:gd name="connsiteY620" fmla="*/ 904970 h 1101852"/>
                <a:gd name="connsiteX621" fmla="*/ 609124 w 1182528"/>
                <a:gd name="connsiteY621" fmla="*/ 901637 h 1101852"/>
                <a:gd name="connsiteX622" fmla="*/ 610933 w 1182528"/>
                <a:gd name="connsiteY622" fmla="*/ 902970 h 1101852"/>
                <a:gd name="connsiteX623" fmla="*/ 617506 w 1182528"/>
                <a:gd name="connsiteY623" fmla="*/ 916591 h 1101852"/>
                <a:gd name="connsiteX624" fmla="*/ 616744 w 1182528"/>
                <a:gd name="connsiteY624" fmla="*/ 923163 h 1101852"/>
                <a:gd name="connsiteX625" fmla="*/ 618649 w 1182528"/>
                <a:gd name="connsiteY625" fmla="*/ 926116 h 1101852"/>
                <a:gd name="connsiteX626" fmla="*/ 618649 w 1182528"/>
                <a:gd name="connsiteY626" fmla="*/ 926116 h 1101852"/>
                <a:gd name="connsiteX627" fmla="*/ 635794 w 1182528"/>
                <a:gd name="connsiteY627" fmla="*/ 922306 h 1101852"/>
                <a:gd name="connsiteX628" fmla="*/ 636175 w 1182528"/>
                <a:gd name="connsiteY628" fmla="*/ 912590 h 1101852"/>
                <a:gd name="connsiteX629" fmla="*/ 639127 w 1182528"/>
                <a:gd name="connsiteY629" fmla="*/ 910590 h 1101852"/>
                <a:gd name="connsiteX630" fmla="*/ 636746 w 1182528"/>
                <a:gd name="connsiteY630" fmla="*/ 904494 h 1101852"/>
                <a:gd name="connsiteX631" fmla="*/ 642461 w 1182528"/>
                <a:gd name="connsiteY631" fmla="*/ 898970 h 1101852"/>
                <a:gd name="connsiteX632" fmla="*/ 646462 w 1182528"/>
                <a:gd name="connsiteY632" fmla="*/ 892112 h 1101852"/>
                <a:gd name="connsiteX633" fmla="*/ 652748 w 1182528"/>
                <a:gd name="connsiteY633" fmla="*/ 891254 h 1101852"/>
                <a:gd name="connsiteX634" fmla="*/ 668274 w 1182528"/>
                <a:gd name="connsiteY634" fmla="*/ 887635 h 1101852"/>
                <a:gd name="connsiteX635" fmla="*/ 671513 w 1182528"/>
                <a:gd name="connsiteY635" fmla="*/ 887254 h 1101852"/>
                <a:gd name="connsiteX636" fmla="*/ 670274 w 1182528"/>
                <a:gd name="connsiteY636" fmla="*/ 890588 h 1101852"/>
                <a:gd name="connsiteX637" fmla="*/ 679323 w 1182528"/>
                <a:gd name="connsiteY637" fmla="*/ 886301 h 1101852"/>
                <a:gd name="connsiteX638" fmla="*/ 680561 w 1182528"/>
                <a:gd name="connsiteY638" fmla="*/ 882872 h 1101852"/>
                <a:gd name="connsiteX639" fmla="*/ 685228 w 1182528"/>
                <a:gd name="connsiteY639" fmla="*/ 882301 h 1101852"/>
                <a:gd name="connsiteX640" fmla="*/ 689801 w 1182528"/>
                <a:gd name="connsiteY640" fmla="*/ 880110 h 1101852"/>
                <a:gd name="connsiteX641" fmla="*/ 690563 w 1182528"/>
                <a:gd name="connsiteY641" fmla="*/ 873633 h 1101852"/>
                <a:gd name="connsiteX642" fmla="*/ 693706 w 1182528"/>
                <a:gd name="connsiteY642" fmla="*/ 873252 h 1101852"/>
                <a:gd name="connsiteX643" fmla="*/ 693515 w 1182528"/>
                <a:gd name="connsiteY643" fmla="*/ 871633 h 1101852"/>
                <a:gd name="connsiteX644" fmla="*/ 696849 w 1182528"/>
                <a:gd name="connsiteY644" fmla="*/ 872776 h 1101852"/>
                <a:gd name="connsiteX645" fmla="*/ 699611 w 1182528"/>
                <a:gd name="connsiteY645" fmla="*/ 869251 h 1101852"/>
                <a:gd name="connsiteX646" fmla="*/ 700850 w 1182528"/>
                <a:gd name="connsiteY646" fmla="*/ 865918 h 1101852"/>
                <a:gd name="connsiteX647" fmla="*/ 699230 w 1182528"/>
                <a:gd name="connsiteY647" fmla="*/ 853250 h 1101852"/>
                <a:gd name="connsiteX648" fmla="*/ 696087 w 1182528"/>
                <a:gd name="connsiteY648" fmla="*/ 853631 h 1101852"/>
                <a:gd name="connsiteX649" fmla="*/ 697611 w 1182528"/>
                <a:gd name="connsiteY649" fmla="*/ 853440 h 1101852"/>
                <a:gd name="connsiteX650" fmla="*/ 697421 w 1182528"/>
                <a:gd name="connsiteY650" fmla="*/ 851916 h 1101852"/>
                <a:gd name="connsiteX651" fmla="*/ 703993 w 1182528"/>
                <a:gd name="connsiteY651" fmla="*/ 852678 h 1101852"/>
                <a:gd name="connsiteX652" fmla="*/ 704183 w 1182528"/>
                <a:gd name="connsiteY652" fmla="*/ 854202 h 1101852"/>
                <a:gd name="connsiteX653" fmla="*/ 710470 w 1182528"/>
                <a:gd name="connsiteY653" fmla="*/ 853440 h 1101852"/>
                <a:gd name="connsiteX654" fmla="*/ 710851 w 1182528"/>
                <a:gd name="connsiteY654" fmla="*/ 856583 h 1101852"/>
                <a:gd name="connsiteX655" fmla="*/ 723710 w 1182528"/>
                <a:gd name="connsiteY655" fmla="*/ 856583 h 1101852"/>
                <a:gd name="connsiteX656" fmla="*/ 726853 w 1182528"/>
                <a:gd name="connsiteY656" fmla="*/ 856202 h 1101852"/>
                <a:gd name="connsiteX657" fmla="*/ 726662 w 1182528"/>
                <a:gd name="connsiteY657" fmla="*/ 854583 h 1101852"/>
                <a:gd name="connsiteX658" fmla="*/ 724662 w 1182528"/>
                <a:gd name="connsiteY658" fmla="*/ 851630 h 1101852"/>
                <a:gd name="connsiteX659" fmla="*/ 726281 w 1182528"/>
                <a:gd name="connsiteY659" fmla="*/ 851440 h 1101852"/>
                <a:gd name="connsiteX660" fmla="*/ 725996 w 1182528"/>
                <a:gd name="connsiteY660" fmla="*/ 849821 h 1101852"/>
                <a:gd name="connsiteX661" fmla="*/ 724281 w 1182528"/>
                <a:gd name="connsiteY661" fmla="*/ 848487 h 1101852"/>
                <a:gd name="connsiteX662" fmla="*/ 726567 w 1182528"/>
                <a:gd name="connsiteY662" fmla="*/ 841724 h 1101852"/>
                <a:gd name="connsiteX663" fmla="*/ 722662 w 1182528"/>
                <a:gd name="connsiteY663" fmla="*/ 835819 h 1101852"/>
                <a:gd name="connsiteX664" fmla="*/ 719519 w 1182528"/>
                <a:gd name="connsiteY664" fmla="*/ 836295 h 1101852"/>
                <a:gd name="connsiteX665" fmla="*/ 717709 w 1182528"/>
                <a:gd name="connsiteY665" fmla="*/ 822008 h 1101852"/>
                <a:gd name="connsiteX666" fmla="*/ 725424 w 1182528"/>
                <a:gd name="connsiteY666" fmla="*/ 819436 h 1101852"/>
                <a:gd name="connsiteX667" fmla="*/ 723614 w 1182528"/>
                <a:gd name="connsiteY667" fmla="*/ 818102 h 1101852"/>
                <a:gd name="connsiteX668" fmla="*/ 728377 w 1182528"/>
                <a:gd name="connsiteY668" fmla="*/ 817531 h 1101852"/>
                <a:gd name="connsiteX669" fmla="*/ 730853 w 1182528"/>
                <a:gd name="connsiteY669" fmla="*/ 812387 h 1101852"/>
                <a:gd name="connsiteX670" fmla="*/ 733997 w 1182528"/>
                <a:gd name="connsiteY670" fmla="*/ 811911 h 1101852"/>
                <a:gd name="connsiteX671" fmla="*/ 736759 w 1182528"/>
                <a:gd name="connsiteY671" fmla="*/ 808387 h 1101852"/>
                <a:gd name="connsiteX672" fmla="*/ 744474 w 1182528"/>
                <a:gd name="connsiteY672" fmla="*/ 805815 h 1101852"/>
                <a:gd name="connsiteX673" fmla="*/ 750189 w 1182528"/>
                <a:gd name="connsiteY673" fmla="*/ 813054 h 1101852"/>
                <a:gd name="connsiteX674" fmla="*/ 753618 w 1182528"/>
                <a:gd name="connsiteY674" fmla="*/ 814292 h 1101852"/>
                <a:gd name="connsiteX675" fmla="*/ 752951 w 1182528"/>
                <a:gd name="connsiteY675" fmla="*/ 809530 h 1101852"/>
                <a:gd name="connsiteX676" fmla="*/ 756094 w 1182528"/>
                <a:gd name="connsiteY676" fmla="*/ 809149 h 1101852"/>
                <a:gd name="connsiteX677" fmla="*/ 755904 w 1182528"/>
                <a:gd name="connsiteY677" fmla="*/ 807530 h 1101852"/>
                <a:gd name="connsiteX678" fmla="*/ 768001 w 1182528"/>
                <a:gd name="connsiteY678" fmla="*/ 814007 h 1101852"/>
                <a:gd name="connsiteX679" fmla="*/ 777811 w 1182528"/>
                <a:gd name="connsiteY679" fmla="*/ 816007 h 1101852"/>
                <a:gd name="connsiteX680" fmla="*/ 779812 w 1182528"/>
                <a:gd name="connsiteY680" fmla="*/ 818960 h 1101852"/>
                <a:gd name="connsiteX681" fmla="*/ 782955 w 1182528"/>
                <a:gd name="connsiteY681" fmla="*/ 818578 h 1101852"/>
                <a:gd name="connsiteX682" fmla="*/ 783431 w 1182528"/>
                <a:gd name="connsiteY682" fmla="*/ 821722 h 1101852"/>
                <a:gd name="connsiteX683" fmla="*/ 784955 w 1182528"/>
                <a:gd name="connsiteY683" fmla="*/ 821531 h 1101852"/>
                <a:gd name="connsiteX684" fmla="*/ 797814 w 1182528"/>
                <a:gd name="connsiteY684" fmla="*/ 821436 h 1101852"/>
                <a:gd name="connsiteX685" fmla="*/ 812197 w 1182528"/>
                <a:gd name="connsiteY685" fmla="*/ 821246 h 1101852"/>
                <a:gd name="connsiteX686" fmla="*/ 812578 w 1182528"/>
                <a:gd name="connsiteY686" fmla="*/ 824389 h 1101852"/>
                <a:gd name="connsiteX687" fmla="*/ 819150 w 1182528"/>
                <a:gd name="connsiteY687" fmla="*/ 825151 h 1101852"/>
                <a:gd name="connsiteX688" fmla="*/ 828770 w 1182528"/>
                <a:gd name="connsiteY688" fmla="*/ 825532 h 1101852"/>
                <a:gd name="connsiteX689" fmla="*/ 830580 w 1182528"/>
                <a:gd name="connsiteY689" fmla="*/ 826865 h 1101852"/>
                <a:gd name="connsiteX690" fmla="*/ 831914 w 1182528"/>
                <a:gd name="connsiteY690" fmla="*/ 825151 h 1101852"/>
                <a:gd name="connsiteX691" fmla="*/ 847725 w 1182528"/>
                <a:gd name="connsiteY691" fmla="*/ 823151 h 1101852"/>
                <a:gd name="connsiteX692" fmla="*/ 849059 w 1182528"/>
                <a:gd name="connsiteY692" fmla="*/ 821341 h 1101852"/>
                <a:gd name="connsiteX693" fmla="*/ 857440 w 1182528"/>
                <a:gd name="connsiteY693" fmla="*/ 823532 h 1101852"/>
                <a:gd name="connsiteX694" fmla="*/ 859727 w 1182528"/>
                <a:gd name="connsiteY694" fmla="*/ 816769 h 1101852"/>
                <a:gd name="connsiteX695" fmla="*/ 857536 w 1182528"/>
                <a:gd name="connsiteY695" fmla="*/ 812197 h 1101852"/>
                <a:gd name="connsiteX696" fmla="*/ 867632 w 1182528"/>
                <a:gd name="connsiteY696" fmla="*/ 815816 h 1101852"/>
                <a:gd name="connsiteX697" fmla="*/ 866299 w 1182528"/>
                <a:gd name="connsiteY697" fmla="*/ 817531 h 1101852"/>
                <a:gd name="connsiteX698" fmla="*/ 870204 w 1182528"/>
                <a:gd name="connsiteY698" fmla="*/ 823436 h 1101852"/>
                <a:gd name="connsiteX699" fmla="*/ 871442 w 1182528"/>
                <a:gd name="connsiteY699" fmla="*/ 820103 h 1101852"/>
                <a:gd name="connsiteX700" fmla="*/ 878300 w 1182528"/>
                <a:gd name="connsiteY700" fmla="*/ 824008 h 1101852"/>
                <a:gd name="connsiteX701" fmla="*/ 877919 w 1182528"/>
                <a:gd name="connsiteY701" fmla="*/ 820865 h 1101852"/>
                <a:gd name="connsiteX702" fmla="*/ 881253 w 1182528"/>
                <a:gd name="connsiteY702" fmla="*/ 822008 h 1101852"/>
                <a:gd name="connsiteX703" fmla="*/ 882206 w 1182528"/>
                <a:gd name="connsiteY703" fmla="*/ 817150 h 1101852"/>
                <a:gd name="connsiteX704" fmla="*/ 897827 w 1182528"/>
                <a:gd name="connsiteY704" fmla="*/ 826389 h 1101852"/>
                <a:gd name="connsiteX705" fmla="*/ 902780 w 1182528"/>
                <a:gd name="connsiteY705" fmla="*/ 827342 h 1101852"/>
                <a:gd name="connsiteX706" fmla="*/ 903160 w 1182528"/>
                <a:gd name="connsiteY706" fmla="*/ 830485 h 1101852"/>
                <a:gd name="connsiteX707" fmla="*/ 904970 w 1182528"/>
                <a:gd name="connsiteY707" fmla="*/ 831818 h 1101852"/>
                <a:gd name="connsiteX708" fmla="*/ 908494 w 1182528"/>
                <a:gd name="connsiteY708" fmla="*/ 821817 h 1101852"/>
                <a:gd name="connsiteX709" fmla="*/ 910114 w 1182528"/>
                <a:gd name="connsiteY709" fmla="*/ 821626 h 1101852"/>
                <a:gd name="connsiteX710" fmla="*/ 914400 w 1182528"/>
                <a:gd name="connsiteY710" fmla="*/ 817817 h 1101852"/>
                <a:gd name="connsiteX711" fmla="*/ 914019 w 1182528"/>
                <a:gd name="connsiteY711" fmla="*/ 814673 h 1101852"/>
                <a:gd name="connsiteX712" fmla="*/ 917734 w 1182528"/>
                <a:gd name="connsiteY712" fmla="*/ 806196 h 1101852"/>
                <a:gd name="connsiteX713" fmla="*/ 919544 w 1182528"/>
                <a:gd name="connsiteY713" fmla="*/ 807530 h 1101852"/>
                <a:gd name="connsiteX714" fmla="*/ 923639 w 1182528"/>
                <a:gd name="connsiteY714" fmla="*/ 802196 h 1101852"/>
                <a:gd name="connsiteX715" fmla="*/ 930783 w 1182528"/>
                <a:gd name="connsiteY715" fmla="*/ 807720 h 1101852"/>
                <a:gd name="connsiteX716" fmla="*/ 935736 w 1182528"/>
                <a:gd name="connsiteY716" fmla="*/ 808673 h 1101852"/>
                <a:gd name="connsiteX717" fmla="*/ 937069 w 1182528"/>
                <a:gd name="connsiteY717" fmla="*/ 806958 h 1101852"/>
                <a:gd name="connsiteX718" fmla="*/ 936879 w 1182528"/>
                <a:gd name="connsiteY718" fmla="*/ 805339 h 1101852"/>
                <a:gd name="connsiteX719" fmla="*/ 942023 w 1182528"/>
                <a:gd name="connsiteY719" fmla="*/ 807911 h 1101852"/>
                <a:gd name="connsiteX720" fmla="*/ 946785 w 1182528"/>
                <a:gd name="connsiteY720" fmla="*/ 807339 h 1101852"/>
                <a:gd name="connsiteX721" fmla="*/ 944594 w 1182528"/>
                <a:gd name="connsiteY721" fmla="*/ 802767 h 1101852"/>
                <a:gd name="connsiteX722" fmla="*/ 956024 w 1182528"/>
                <a:gd name="connsiteY722" fmla="*/ 804482 h 1101852"/>
                <a:gd name="connsiteX723" fmla="*/ 955453 w 1182528"/>
                <a:gd name="connsiteY723" fmla="*/ 799814 h 1101852"/>
                <a:gd name="connsiteX724" fmla="*/ 958786 w 1182528"/>
                <a:gd name="connsiteY724" fmla="*/ 800957 h 1101852"/>
                <a:gd name="connsiteX725" fmla="*/ 960120 w 1182528"/>
                <a:gd name="connsiteY725" fmla="*/ 799148 h 1101852"/>
                <a:gd name="connsiteX726" fmla="*/ 966692 w 1182528"/>
                <a:gd name="connsiteY726" fmla="*/ 799910 h 1101852"/>
                <a:gd name="connsiteX727" fmla="*/ 966883 w 1182528"/>
                <a:gd name="connsiteY727" fmla="*/ 801529 h 1101852"/>
                <a:gd name="connsiteX728" fmla="*/ 970217 w 1182528"/>
                <a:gd name="connsiteY728" fmla="*/ 802672 h 1101852"/>
                <a:gd name="connsiteX729" fmla="*/ 970407 w 1182528"/>
                <a:gd name="connsiteY729" fmla="*/ 804291 h 1101852"/>
                <a:gd name="connsiteX730" fmla="*/ 973741 w 1182528"/>
                <a:gd name="connsiteY730" fmla="*/ 805434 h 1101852"/>
                <a:gd name="connsiteX731" fmla="*/ 974407 w 1182528"/>
                <a:gd name="connsiteY731" fmla="*/ 810197 h 1101852"/>
                <a:gd name="connsiteX732" fmla="*/ 975551 w 1182528"/>
                <a:gd name="connsiteY732" fmla="*/ 806863 h 1101852"/>
                <a:gd name="connsiteX733" fmla="*/ 978884 w 1182528"/>
                <a:gd name="connsiteY733" fmla="*/ 808006 h 1101852"/>
                <a:gd name="connsiteX734" fmla="*/ 975360 w 1182528"/>
                <a:gd name="connsiteY734" fmla="*/ 805244 h 1101852"/>
                <a:gd name="connsiteX735" fmla="*/ 978503 w 1182528"/>
                <a:gd name="connsiteY735" fmla="*/ 804863 h 1101852"/>
                <a:gd name="connsiteX736" fmla="*/ 980313 w 1182528"/>
                <a:gd name="connsiteY736" fmla="*/ 806196 h 1101852"/>
                <a:gd name="connsiteX737" fmla="*/ 978884 w 1182528"/>
                <a:gd name="connsiteY737" fmla="*/ 808006 h 1101852"/>
                <a:gd name="connsiteX738" fmla="*/ 979075 w 1182528"/>
                <a:gd name="connsiteY738" fmla="*/ 809625 h 1101852"/>
                <a:gd name="connsiteX739" fmla="*/ 983456 w 1182528"/>
                <a:gd name="connsiteY739" fmla="*/ 805815 h 1101852"/>
                <a:gd name="connsiteX740" fmla="*/ 984980 w 1182528"/>
                <a:gd name="connsiteY740" fmla="*/ 805625 h 1101852"/>
                <a:gd name="connsiteX741" fmla="*/ 990124 w 1182528"/>
                <a:gd name="connsiteY741" fmla="*/ 795338 h 1101852"/>
                <a:gd name="connsiteX742" fmla="*/ 988505 w 1182528"/>
                <a:gd name="connsiteY742" fmla="*/ 795528 h 1101852"/>
                <a:gd name="connsiteX743" fmla="*/ 989552 w 1182528"/>
                <a:gd name="connsiteY743" fmla="*/ 790575 h 1101852"/>
                <a:gd name="connsiteX744" fmla="*/ 987933 w 1182528"/>
                <a:gd name="connsiteY744" fmla="*/ 790861 h 1101852"/>
                <a:gd name="connsiteX745" fmla="*/ 989362 w 1182528"/>
                <a:gd name="connsiteY745" fmla="*/ 789051 h 1101852"/>
                <a:gd name="connsiteX746" fmla="*/ 985933 w 1182528"/>
                <a:gd name="connsiteY746" fmla="*/ 787908 h 1101852"/>
                <a:gd name="connsiteX747" fmla="*/ 987361 w 1182528"/>
                <a:gd name="connsiteY747" fmla="*/ 786098 h 1101852"/>
                <a:gd name="connsiteX748" fmla="*/ 986123 w 1182528"/>
                <a:gd name="connsiteY748" fmla="*/ 776573 h 1101852"/>
                <a:gd name="connsiteX749" fmla="*/ 992886 w 1182528"/>
                <a:gd name="connsiteY749" fmla="*/ 778955 h 1101852"/>
                <a:gd name="connsiteX750" fmla="*/ 992600 w 1182528"/>
                <a:gd name="connsiteY750" fmla="*/ 764572 h 1101852"/>
                <a:gd name="connsiteX751" fmla="*/ 992029 w 1182528"/>
                <a:gd name="connsiteY751" fmla="*/ 759809 h 1101852"/>
                <a:gd name="connsiteX752" fmla="*/ 993553 w 1182528"/>
                <a:gd name="connsiteY752" fmla="*/ 759619 h 1101852"/>
                <a:gd name="connsiteX753" fmla="*/ 994791 w 1182528"/>
                <a:gd name="connsiteY753" fmla="*/ 756285 h 1101852"/>
                <a:gd name="connsiteX754" fmla="*/ 991172 w 1182528"/>
                <a:gd name="connsiteY754" fmla="*/ 753523 h 1101852"/>
                <a:gd name="connsiteX755" fmla="*/ 987838 w 1182528"/>
                <a:gd name="connsiteY755" fmla="*/ 752380 h 1101852"/>
                <a:gd name="connsiteX756" fmla="*/ 987266 w 1182528"/>
                <a:gd name="connsiteY756" fmla="*/ 747617 h 1101852"/>
                <a:gd name="connsiteX757" fmla="*/ 983742 w 1182528"/>
                <a:gd name="connsiteY757" fmla="*/ 744855 h 1101852"/>
                <a:gd name="connsiteX758" fmla="*/ 983266 w 1182528"/>
                <a:gd name="connsiteY758" fmla="*/ 741712 h 1101852"/>
                <a:gd name="connsiteX759" fmla="*/ 987647 w 1182528"/>
                <a:gd name="connsiteY759" fmla="*/ 737902 h 1101852"/>
                <a:gd name="connsiteX760" fmla="*/ 989648 w 1182528"/>
                <a:gd name="connsiteY760" fmla="*/ 740855 h 1101852"/>
                <a:gd name="connsiteX761" fmla="*/ 992600 w 1182528"/>
                <a:gd name="connsiteY761" fmla="*/ 738950 h 1101852"/>
                <a:gd name="connsiteX762" fmla="*/ 988981 w 1182528"/>
                <a:gd name="connsiteY762" fmla="*/ 736187 h 1101852"/>
                <a:gd name="connsiteX763" fmla="*/ 988600 w 1182528"/>
                <a:gd name="connsiteY763" fmla="*/ 733044 h 1101852"/>
                <a:gd name="connsiteX764" fmla="*/ 985076 w 1182528"/>
                <a:gd name="connsiteY764" fmla="*/ 730282 h 1101852"/>
                <a:gd name="connsiteX765" fmla="*/ 986219 w 1182528"/>
                <a:gd name="connsiteY765" fmla="*/ 726853 h 1101852"/>
                <a:gd name="connsiteX766" fmla="*/ 988028 w 1182528"/>
                <a:gd name="connsiteY766" fmla="*/ 728282 h 1101852"/>
                <a:gd name="connsiteX767" fmla="*/ 987552 w 1182528"/>
                <a:gd name="connsiteY767" fmla="*/ 725138 h 1101852"/>
                <a:gd name="connsiteX768" fmla="*/ 985838 w 1182528"/>
                <a:gd name="connsiteY768" fmla="*/ 723710 h 1101852"/>
                <a:gd name="connsiteX769" fmla="*/ 985647 w 1182528"/>
                <a:gd name="connsiteY769" fmla="*/ 722186 h 1101852"/>
                <a:gd name="connsiteX770" fmla="*/ 982027 w 1182528"/>
                <a:gd name="connsiteY770" fmla="*/ 719423 h 1101852"/>
                <a:gd name="connsiteX771" fmla="*/ 981837 w 1182528"/>
                <a:gd name="connsiteY771" fmla="*/ 717804 h 1101852"/>
                <a:gd name="connsiteX772" fmla="*/ 984790 w 1182528"/>
                <a:gd name="connsiteY772" fmla="*/ 715804 h 1101852"/>
                <a:gd name="connsiteX773" fmla="*/ 987933 w 1182528"/>
                <a:gd name="connsiteY773" fmla="*/ 715423 h 1101852"/>
                <a:gd name="connsiteX774" fmla="*/ 989171 w 1182528"/>
                <a:gd name="connsiteY774" fmla="*/ 712089 h 1101852"/>
                <a:gd name="connsiteX775" fmla="*/ 992124 w 1182528"/>
                <a:gd name="connsiteY775" fmla="*/ 710089 h 1101852"/>
                <a:gd name="connsiteX776" fmla="*/ 1004792 w 1182528"/>
                <a:gd name="connsiteY776" fmla="*/ 721328 h 1101852"/>
                <a:gd name="connsiteX777" fmla="*/ 1019937 w 1182528"/>
                <a:gd name="connsiteY777" fmla="*/ 727424 h 1101852"/>
                <a:gd name="connsiteX778" fmla="*/ 1021175 w 1182528"/>
                <a:gd name="connsiteY778" fmla="*/ 724091 h 1101852"/>
                <a:gd name="connsiteX779" fmla="*/ 1024509 w 1182528"/>
                <a:gd name="connsiteY779" fmla="*/ 725234 h 1101852"/>
                <a:gd name="connsiteX780" fmla="*/ 1020889 w 1182528"/>
                <a:gd name="connsiteY780" fmla="*/ 722471 h 1101852"/>
                <a:gd name="connsiteX781" fmla="*/ 1023652 w 1182528"/>
                <a:gd name="connsiteY781" fmla="*/ 718947 h 1101852"/>
                <a:gd name="connsiteX782" fmla="*/ 1021937 w 1182528"/>
                <a:gd name="connsiteY782" fmla="*/ 717518 h 1101852"/>
                <a:gd name="connsiteX783" fmla="*/ 1017175 w 1182528"/>
                <a:gd name="connsiteY783" fmla="*/ 718090 h 1101852"/>
                <a:gd name="connsiteX784" fmla="*/ 1015365 w 1182528"/>
                <a:gd name="connsiteY784" fmla="*/ 716756 h 1101852"/>
                <a:gd name="connsiteX785" fmla="*/ 1019556 w 1182528"/>
                <a:gd name="connsiteY785" fmla="*/ 711422 h 1101852"/>
                <a:gd name="connsiteX786" fmla="*/ 1023080 w 1182528"/>
                <a:gd name="connsiteY786" fmla="*/ 714185 h 1101852"/>
                <a:gd name="connsiteX787" fmla="*/ 1024223 w 1182528"/>
                <a:gd name="connsiteY787" fmla="*/ 710851 h 1101852"/>
                <a:gd name="connsiteX788" fmla="*/ 1020889 w 1182528"/>
                <a:gd name="connsiteY788" fmla="*/ 709613 h 1101852"/>
                <a:gd name="connsiteX789" fmla="*/ 1022509 w 1182528"/>
                <a:gd name="connsiteY789" fmla="*/ 709422 h 1101852"/>
                <a:gd name="connsiteX790" fmla="*/ 1026985 w 1182528"/>
                <a:gd name="connsiteY790" fmla="*/ 707231 h 1101852"/>
                <a:gd name="connsiteX791" fmla="*/ 1024985 w 1182528"/>
                <a:gd name="connsiteY791" fmla="*/ 691515 h 1101852"/>
                <a:gd name="connsiteX792" fmla="*/ 1035653 w 1182528"/>
                <a:gd name="connsiteY792" fmla="*/ 699707 h 1101852"/>
                <a:gd name="connsiteX793" fmla="*/ 1043559 w 1182528"/>
                <a:gd name="connsiteY793" fmla="*/ 698754 h 1101852"/>
                <a:gd name="connsiteX794" fmla="*/ 1042606 w 1182528"/>
                <a:gd name="connsiteY794" fmla="*/ 690848 h 1101852"/>
                <a:gd name="connsiteX795" fmla="*/ 1051274 w 1182528"/>
                <a:gd name="connsiteY795" fmla="*/ 696182 h 1101852"/>
                <a:gd name="connsiteX796" fmla="*/ 1059371 w 1182528"/>
                <a:gd name="connsiteY796" fmla="*/ 696754 h 1101852"/>
                <a:gd name="connsiteX797" fmla="*/ 1057942 w 1182528"/>
                <a:gd name="connsiteY797" fmla="*/ 685705 h 1101852"/>
                <a:gd name="connsiteX798" fmla="*/ 1059085 w 1182528"/>
                <a:gd name="connsiteY798" fmla="*/ 682276 h 1101852"/>
                <a:gd name="connsiteX799" fmla="*/ 1058513 w 1182528"/>
                <a:gd name="connsiteY799" fmla="*/ 677609 h 1101852"/>
                <a:gd name="connsiteX800" fmla="*/ 1059656 w 1182528"/>
                <a:gd name="connsiteY800" fmla="*/ 674275 h 1101852"/>
                <a:gd name="connsiteX801" fmla="*/ 1054799 w 1182528"/>
                <a:gd name="connsiteY801" fmla="*/ 673227 h 1101852"/>
                <a:gd name="connsiteX802" fmla="*/ 1057942 w 1182528"/>
                <a:gd name="connsiteY802" fmla="*/ 672846 h 1101852"/>
                <a:gd name="connsiteX803" fmla="*/ 1058323 w 1182528"/>
                <a:gd name="connsiteY803" fmla="*/ 663226 h 1101852"/>
                <a:gd name="connsiteX804" fmla="*/ 1047560 w 1182528"/>
                <a:gd name="connsiteY804" fmla="*/ 642080 h 1101852"/>
                <a:gd name="connsiteX805" fmla="*/ 1060037 w 1182528"/>
                <a:gd name="connsiteY805" fmla="*/ 638937 h 1101852"/>
                <a:gd name="connsiteX806" fmla="*/ 1056989 w 1182528"/>
                <a:gd name="connsiteY806" fmla="*/ 628078 h 1101852"/>
                <a:gd name="connsiteX807" fmla="*/ 1068896 w 1182528"/>
                <a:gd name="connsiteY807" fmla="*/ 632936 h 1101852"/>
                <a:gd name="connsiteX808" fmla="*/ 1066324 w 1182528"/>
                <a:gd name="connsiteY808" fmla="*/ 625316 h 1101852"/>
                <a:gd name="connsiteX809" fmla="*/ 1064133 w 1182528"/>
                <a:gd name="connsiteY809" fmla="*/ 620744 h 1101852"/>
                <a:gd name="connsiteX810" fmla="*/ 1060704 w 1182528"/>
                <a:gd name="connsiteY810" fmla="*/ 619601 h 1101852"/>
                <a:gd name="connsiteX811" fmla="*/ 1061276 w 1182528"/>
                <a:gd name="connsiteY811" fmla="*/ 611505 h 1101852"/>
                <a:gd name="connsiteX812" fmla="*/ 1056418 w 1182528"/>
                <a:gd name="connsiteY812" fmla="*/ 610457 h 1101852"/>
                <a:gd name="connsiteX813" fmla="*/ 1057751 w 1182528"/>
                <a:gd name="connsiteY813" fmla="*/ 608743 h 1101852"/>
                <a:gd name="connsiteX814" fmla="*/ 1057561 w 1182528"/>
                <a:gd name="connsiteY814" fmla="*/ 607124 h 1101852"/>
                <a:gd name="connsiteX815" fmla="*/ 1054418 w 1182528"/>
                <a:gd name="connsiteY815" fmla="*/ 607505 h 1101852"/>
                <a:gd name="connsiteX816" fmla="*/ 1049465 w 1182528"/>
                <a:gd name="connsiteY816" fmla="*/ 606552 h 1101852"/>
                <a:gd name="connsiteX817" fmla="*/ 1049655 w 1182528"/>
                <a:gd name="connsiteY817" fmla="*/ 608171 h 1101852"/>
                <a:gd name="connsiteX818" fmla="*/ 1047845 w 1182528"/>
                <a:gd name="connsiteY818" fmla="*/ 606743 h 1101852"/>
                <a:gd name="connsiteX819" fmla="*/ 1047845 w 1182528"/>
                <a:gd name="connsiteY819" fmla="*/ 606743 h 1101852"/>
                <a:gd name="connsiteX820" fmla="*/ 1047655 w 1182528"/>
                <a:gd name="connsiteY820" fmla="*/ 605219 h 1101852"/>
                <a:gd name="connsiteX821" fmla="*/ 1046321 w 1182528"/>
                <a:gd name="connsiteY821" fmla="*/ 606933 h 1101852"/>
                <a:gd name="connsiteX822" fmla="*/ 1038035 w 1182528"/>
                <a:gd name="connsiteY822" fmla="*/ 604838 h 1101852"/>
                <a:gd name="connsiteX823" fmla="*/ 1038797 w 1182528"/>
                <a:gd name="connsiteY823" fmla="*/ 598265 h 1101852"/>
                <a:gd name="connsiteX824" fmla="*/ 1037368 w 1182528"/>
                <a:gd name="connsiteY824" fmla="*/ 600075 h 1101852"/>
                <a:gd name="connsiteX825" fmla="*/ 1035463 w 1182528"/>
                <a:gd name="connsiteY825" fmla="*/ 597122 h 1101852"/>
                <a:gd name="connsiteX826" fmla="*/ 1036415 w 1182528"/>
                <a:gd name="connsiteY826" fmla="*/ 592169 h 1101852"/>
                <a:gd name="connsiteX827" fmla="*/ 1036225 w 1182528"/>
                <a:gd name="connsiteY827" fmla="*/ 590645 h 1101852"/>
                <a:gd name="connsiteX828" fmla="*/ 1034606 w 1182528"/>
                <a:gd name="connsiteY828" fmla="*/ 590836 h 1101852"/>
                <a:gd name="connsiteX829" fmla="*/ 1033081 w 1182528"/>
                <a:gd name="connsiteY829" fmla="*/ 591026 h 1101852"/>
                <a:gd name="connsiteX830" fmla="*/ 1034415 w 1182528"/>
                <a:gd name="connsiteY830" fmla="*/ 589217 h 1101852"/>
                <a:gd name="connsiteX831" fmla="*/ 1032605 w 1182528"/>
                <a:gd name="connsiteY831" fmla="*/ 587883 h 1101852"/>
                <a:gd name="connsiteX832" fmla="*/ 1033844 w 1182528"/>
                <a:gd name="connsiteY832" fmla="*/ 584549 h 1101852"/>
                <a:gd name="connsiteX833" fmla="*/ 1030700 w 1182528"/>
                <a:gd name="connsiteY833" fmla="*/ 584930 h 1101852"/>
                <a:gd name="connsiteX834" fmla="*/ 1032034 w 1182528"/>
                <a:gd name="connsiteY834" fmla="*/ 583121 h 1101852"/>
                <a:gd name="connsiteX835" fmla="*/ 1030510 w 1182528"/>
                <a:gd name="connsiteY835" fmla="*/ 583311 h 1101852"/>
                <a:gd name="connsiteX836" fmla="*/ 1027843 w 1182528"/>
                <a:gd name="connsiteY836" fmla="*/ 575596 h 1101852"/>
                <a:gd name="connsiteX837" fmla="*/ 1020985 w 1182528"/>
                <a:gd name="connsiteY837" fmla="*/ 571691 h 1101852"/>
                <a:gd name="connsiteX838" fmla="*/ 1022128 w 1182528"/>
                <a:gd name="connsiteY838" fmla="*/ 568357 h 1101852"/>
                <a:gd name="connsiteX839" fmla="*/ 1020985 w 1182528"/>
                <a:gd name="connsiteY839" fmla="*/ 558927 h 1101852"/>
                <a:gd name="connsiteX840" fmla="*/ 1018985 w 1182528"/>
                <a:gd name="connsiteY840" fmla="*/ 555974 h 1101852"/>
                <a:gd name="connsiteX841" fmla="*/ 1018603 w 1182528"/>
                <a:gd name="connsiteY841" fmla="*/ 552736 h 1101852"/>
                <a:gd name="connsiteX842" fmla="*/ 1016984 w 1182528"/>
                <a:gd name="connsiteY842" fmla="*/ 553022 h 1101852"/>
                <a:gd name="connsiteX843" fmla="*/ 1015746 w 1182528"/>
                <a:gd name="connsiteY843" fmla="*/ 543497 h 1101852"/>
                <a:gd name="connsiteX844" fmla="*/ 1012603 w 1182528"/>
                <a:gd name="connsiteY844" fmla="*/ 543878 h 1101852"/>
                <a:gd name="connsiteX845" fmla="*/ 1014031 w 1182528"/>
                <a:gd name="connsiteY845" fmla="*/ 542163 h 1101852"/>
                <a:gd name="connsiteX846" fmla="*/ 1012412 w 1182528"/>
                <a:gd name="connsiteY846" fmla="*/ 542354 h 1101852"/>
                <a:gd name="connsiteX847" fmla="*/ 1013174 w 1182528"/>
                <a:gd name="connsiteY847" fmla="*/ 535781 h 1101852"/>
                <a:gd name="connsiteX848" fmla="*/ 1003078 w 1182528"/>
                <a:gd name="connsiteY848" fmla="*/ 532257 h 1101852"/>
                <a:gd name="connsiteX849" fmla="*/ 1004316 w 1182528"/>
                <a:gd name="connsiteY849" fmla="*/ 528923 h 1101852"/>
                <a:gd name="connsiteX850" fmla="*/ 1000315 w 1182528"/>
                <a:gd name="connsiteY850" fmla="*/ 523018 h 1101852"/>
                <a:gd name="connsiteX851" fmla="*/ 995363 w 1182528"/>
                <a:gd name="connsiteY851" fmla="*/ 522065 h 1101852"/>
                <a:gd name="connsiteX852" fmla="*/ 997934 w 1182528"/>
                <a:gd name="connsiteY852" fmla="*/ 516922 h 1101852"/>
                <a:gd name="connsiteX853" fmla="*/ 994981 w 1182528"/>
                <a:gd name="connsiteY853" fmla="*/ 506063 h 1101852"/>
                <a:gd name="connsiteX854" fmla="*/ 987838 w 1182528"/>
                <a:gd name="connsiteY854" fmla="*/ 500539 h 1101852"/>
                <a:gd name="connsiteX855" fmla="*/ 987457 w 1182528"/>
                <a:gd name="connsiteY855" fmla="*/ 497396 h 1101852"/>
                <a:gd name="connsiteX856" fmla="*/ 988790 w 1182528"/>
                <a:gd name="connsiteY856" fmla="*/ 495586 h 1101852"/>
                <a:gd name="connsiteX857" fmla="*/ 981742 w 1182528"/>
                <a:gd name="connsiteY857" fmla="*/ 490157 h 1101852"/>
                <a:gd name="connsiteX858" fmla="*/ 985266 w 1182528"/>
                <a:gd name="connsiteY858" fmla="*/ 480060 h 1101852"/>
                <a:gd name="connsiteX859" fmla="*/ 984790 w 1182528"/>
                <a:gd name="connsiteY859" fmla="*/ 476917 h 1101852"/>
                <a:gd name="connsiteX860" fmla="*/ 982027 w 1182528"/>
                <a:gd name="connsiteY860" fmla="*/ 467582 h 1101852"/>
                <a:gd name="connsiteX861" fmla="*/ 981837 w 1182528"/>
                <a:gd name="connsiteY861" fmla="*/ 466058 h 1101852"/>
                <a:gd name="connsiteX862" fmla="*/ 981456 w 1182528"/>
                <a:gd name="connsiteY862" fmla="*/ 462915 h 1101852"/>
                <a:gd name="connsiteX863" fmla="*/ 982218 w 1182528"/>
                <a:gd name="connsiteY863" fmla="*/ 456343 h 1101852"/>
                <a:gd name="connsiteX864" fmla="*/ 980599 w 1182528"/>
                <a:gd name="connsiteY864" fmla="*/ 456533 h 1101852"/>
                <a:gd name="connsiteX865" fmla="*/ 975931 w 1182528"/>
                <a:gd name="connsiteY865" fmla="*/ 457200 h 1101852"/>
                <a:gd name="connsiteX866" fmla="*/ 970978 w 1182528"/>
                <a:gd name="connsiteY866" fmla="*/ 456248 h 1101852"/>
                <a:gd name="connsiteX867" fmla="*/ 971169 w 1182528"/>
                <a:gd name="connsiteY867" fmla="*/ 444913 h 1101852"/>
                <a:gd name="connsiteX868" fmla="*/ 977456 w 1182528"/>
                <a:gd name="connsiteY868" fmla="*/ 431292 h 1101852"/>
                <a:gd name="connsiteX869" fmla="*/ 979170 w 1182528"/>
                <a:gd name="connsiteY869" fmla="*/ 432721 h 1101852"/>
                <a:gd name="connsiteX870" fmla="*/ 993553 w 1182528"/>
                <a:gd name="connsiteY870" fmla="*/ 419672 h 1101852"/>
                <a:gd name="connsiteX871" fmla="*/ 992981 w 1182528"/>
                <a:gd name="connsiteY871" fmla="*/ 414909 h 1101852"/>
                <a:gd name="connsiteX872" fmla="*/ 986028 w 1182528"/>
                <a:gd name="connsiteY872" fmla="*/ 411004 h 1101852"/>
                <a:gd name="connsiteX873" fmla="*/ 986600 w 1182528"/>
                <a:gd name="connsiteY873" fmla="*/ 402908 h 1101852"/>
                <a:gd name="connsiteX874" fmla="*/ 990790 w 1182528"/>
                <a:gd name="connsiteY874" fmla="*/ 397574 h 1101852"/>
                <a:gd name="connsiteX875" fmla="*/ 989933 w 1182528"/>
                <a:gd name="connsiteY875" fmla="*/ 391192 h 1101852"/>
                <a:gd name="connsiteX876" fmla="*/ 993839 w 1182528"/>
                <a:gd name="connsiteY876" fmla="*/ 384334 h 1101852"/>
                <a:gd name="connsiteX877" fmla="*/ 1003173 w 1182528"/>
                <a:gd name="connsiteY877" fmla="*/ 381572 h 1101852"/>
                <a:gd name="connsiteX878" fmla="*/ 1012222 w 1182528"/>
                <a:gd name="connsiteY878" fmla="*/ 377190 h 1101852"/>
                <a:gd name="connsiteX879" fmla="*/ 1015936 w 1182528"/>
                <a:gd name="connsiteY879" fmla="*/ 368713 h 1101852"/>
                <a:gd name="connsiteX880" fmla="*/ 1015746 w 1182528"/>
                <a:gd name="connsiteY880" fmla="*/ 367094 h 1101852"/>
                <a:gd name="connsiteX881" fmla="*/ 1018318 w 1182528"/>
                <a:gd name="connsiteY881" fmla="*/ 361950 h 1101852"/>
                <a:gd name="connsiteX882" fmla="*/ 1020699 w 1182528"/>
                <a:gd name="connsiteY882" fmla="*/ 368046 h 1101852"/>
                <a:gd name="connsiteX883" fmla="*/ 1019461 w 1182528"/>
                <a:gd name="connsiteY883" fmla="*/ 371475 h 1101852"/>
                <a:gd name="connsiteX884" fmla="*/ 1021080 w 1182528"/>
                <a:gd name="connsiteY884" fmla="*/ 371189 h 1101852"/>
                <a:gd name="connsiteX885" fmla="*/ 1027367 w 1182528"/>
                <a:gd name="connsiteY885" fmla="*/ 370427 h 1101852"/>
                <a:gd name="connsiteX886" fmla="*/ 1030129 w 1182528"/>
                <a:gd name="connsiteY886" fmla="*/ 366903 h 1101852"/>
                <a:gd name="connsiteX887" fmla="*/ 1021271 w 1182528"/>
                <a:gd name="connsiteY887" fmla="*/ 359950 h 1101852"/>
                <a:gd name="connsiteX888" fmla="*/ 1022032 w 1182528"/>
                <a:gd name="connsiteY888" fmla="*/ 353473 h 1101852"/>
                <a:gd name="connsiteX889" fmla="*/ 1024985 w 1182528"/>
                <a:gd name="connsiteY889" fmla="*/ 351473 h 1101852"/>
                <a:gd name="connsiteX890" fmla="*/ 1025938 w 1182528"/>
                <a:gd name="connsiteY890" fmla="*/ 346520 h 1101852"/>
                <a:gd name="connsiteX891" fmla="*/ 1027462 w 1182528"/>
                <a:gd name="connsiteY891" fmla="*/ 333566 h 1101852"/>
                <a:gd name="connsiteX892" fmla="*/ 1032986 w 1182528"/>
                <a:gd name="connsiteY892" fmla="*/ 326422 h 1101852"/>
                <a:gd name="connsiteX893" fmla="*/ 1032796 w 1182528"/>
                <a:gd name="connsiteY893" fmla="*/ 324803 h 1101852"/>
                <a:gd name="connsiteX894" fmla="*/ 1037558 w 1182528"/>
                <a:gd name="connsiteY894" fmla="*/ 324231 h 1101852"/>
                <a:gd name="connsiteX895" fmla="*/ 1042702 w 1182528"/>
                <a:gd name="connsiteY895" fmla="*/ 326803 h 1101852"/>
                <a:gd name="connsiteX896" fmla="*/ 1048036 w 1182528"/>
                <a:gd name="connsiteY896" fmla="*/ 318040 h 1101852"/>
                <a:gd name="connsiteX897" fmla="*/ 1042416 w 1182528"/>
                <a:gd name="connsiteY897" fmla="*/ 312420 h 1101852"/>
                <a:gd name="connsiteX898" fmla="*/ 1043654 w 1182528"/>
                <a:gd name="connsiteY898" fmla="*/ 308991 h 1101852"/>
                <a:gd name="connsiteX899" fmla="*/ 1049560 w 1182528"/>
                <a:gd name="connsiteY899" fmla="*/ 305086 h 1101852"/>
                <a:gd name="connsiteX900" fmla="*/ 1049369 w 1182528"/>
                <a:gd name="connsiteY900" fmla="*/ 303467 h 1101852"/>
                <a:gd name="connsiteX901" fmla="*/ 1049179 w 1182528"/>
                <a:gd name="connsiteY901" fmla="*/ 301943 h 1101852"/>
                <a:gd name="connsiteX902" fmla="*/ 1047369 w 1182528"/>
                <a:gd name="connsiteY902" fmla="*/ 300514 h 1101852"/>
                <a:gd name="connsiteX903" fmla="*/ 1045750 w 1182528"/>
                <a:gd name="connsiteY903" fmla="*/ 300704 h 1101852"/>
                <a:gd name="connsiteX904" fmla="*/ 1044035 w 1182528"/>
                <a:gd name="connsiteY904" fmla="*/ 299371 h 1101852"/>
                <a:gd name="connsiteX905" fmla="*/ 1044988 w 1182528"/>
                <a:gd name="connsiteY905" fmla="*/ 294418 h 1101852"/>
                <a:gd name="connsiteX906" fmla="*/ 1043178 w 1182528"/>
                <a:gd name="connsiteY906" fmla="*/ 293084 h 1101852"/>
                <a:gd name="connsiteX907" fmla="*/ 1045750 w 1182528"/>
                <a:gd name="connsiteY907" fmla="*/ 287941 h 1101852"/>
                <a:gd name="connsiteX908" fmla="*/ 1049274 w 1182528"/>
                <a:gd name="connsiteY908" fmla="*/ 290703 h 1101852"/>
                <a:gd name="connsiteX909" fmla="*/ 1048893 w 1182528"/>
                <a:gd name="connsiteY909" fmla="*/ 287465 h 1101852"/>
                <a:gd name="connsiteX910" fmla="*/ 1045559 w 1182528"/>
                <a:gd name="connsiteY910" fmla="*/ 286322 h 1101852"/>
                <a:gd name="connsiteX911" fmla="*/ 1044131 w 1182528"/>
                <a:gd name="connsiteY911" fmla="*/ 288131 h 1101852"/>
                <a:gd name="connsiteX912" fmla="*/ 1040797 w 1182528"/>
                <a:gd name="connsiteY912" fmla="*/ 286893 h 1101852"/>
                <a:gd name="connsiteX913" fmla="*/ 1042226 w 1182528"/>
                <a:gd name="connsiteY913" fmla="*/ 285179 h 1101852"/>
                <a:gd name="connsiteX914" fmla="*/ 1038415 w 1182528"/>
                <a:gd name="connsiteY914" fmla="*/ 280797 h 1101852"/>
                <a:gd name="connsiteX915" fmla="*/ 1044511 w 1182528"/>
                <a:gd name="connsiteY915" fmla="*/ 278416 h 1101852"/>
                <a:gd name="connsiteX916" fmla="*/ 1050036 w 1182528"/>
                <a:gd name="connsiteY916" fmla="*/ 284131 h 1101852"/>
                <a:gd name="connsiteX917" fmla="*/ 1054227 w 1182528"/>
                <a:gd name="connsiteY917" fmla="*/ 278797 h 1101852"/>
                <a:gd name="connsiteX918" fmla="*/ 1061942 w 1182528"/>
                <a:gd name="connsiteY918" fmla="*/ 276225 h 1101852"/>
                <a:gd name="connsiteX919" fmla="*/ 1063657 w 1182528"/>
                <a:gd name="connsiteY919" fmla="*/ 277559 h 1101852"/>
                <a:gd name="connsiteX920" fmla="*/ 1066800 w 1182528"/>
                <a:gd name="connsiteY920" fmla="*/ 277178 h 1101852"/>
                <a:gd name="connsiteX921" fmla="*/ 1065848 w 1182528"/>
                <a:gd name="connsiteY921" fmla="*/ 282131 h 1101852"/>
                <a:gd name="connsiteX922" fmla="*/ 1063085 w 1182528"/>
                <a:gd name="connsiteY922" fmla="*/ 285655 h 1101852"/>
                <a:gd name="connsiteX923" fmla="*/ 1067657 w 1182528"/>
                <a:gd name="connsiteY923" fmla="*/ 283464 h 1101852"/>
                <a:gd name="connsiteX924" fmla="*/ 1069372 w 1182528"/>
                <a:gd name="connsiteY924" fmla="*/ 284893 h 1101852"/>
                <a:gd name="connsiteX925" fmla="*/ 1070801 w 1182528"/>
                <a:gd name="connsiteY925" fmla="*/ 283083 h 1101852"/>
                <a:gd name="connsiteX926" fmla="*/ 1073944 w 1182528"/>
                <a:gd name="connsiteY926" fmla="*/ 282702 h 1101852"/>
                <a:gd name="connsiteX927" fmla="*/ 1082611 w 1182528"/>
                <a:gd name="connsiteY927" fmla="*/ 288036 h 1101852"/>
                <a:gd name="connsiteX928" fmla="*/ 1084993 w 1182528"/>
                <a:gd name="connsiteY928" fmla="*/ 294132 h 1101852"/>
                <a:gd name="connsiteX929" fmla="*/ 1093280 w 1182528"/>
                <a:gd name="connsiteY929" fmla="*/ 296323 h 1101852"/>
                <a:gd name="connsiteX930" fmla="*/ 1095280 w 1182528"/>
                <a:gd name="connsiteY930" fmla="*/ 299276 h 1101852"/>
                <a:gd name="connsiteX931" fmla="*/ 1101661 w 1182528"/>
                <a:gd name="connsiteY931" fmla="*/ 298418 h 1101852"/>
                <a:gd name="connsiteX932" fmla="*/ 1105376 w 1182528"/>
                <a:gd name="connsiteY932" fmla="*/ 302800 h 1101852"/>
                <a:gd name="connsiteX933" fmla="*/ 1106329 w 1182528"/>
                <a:gd name="connsiteY933" fmla="*/ 297847 h 1101852"/>
                <a:gd name="connsiteX934" fmla="*/ 1106519 w 1182528"/>
                <a:gd name="connsiteY934" fmla="*/ 299371 h 1101852"/>
                <a:gd name="connsiteX935" fmla="*/ 1111282 w 1182528"/>
                <a:gd name="connsiteY935" fmla="*/ 298799 h 1101852"/>
                <a:gd name="connsiteX936" fmla="*/ 1118997 w 1182528"/>
                <a:gd name="connsiteY936" fmla="*/ 296228 h 1101852"/>
                <a:gd name="connsiteX937" fmla="*/ 1121093 w 1182528"/>
                <a:gd name="connsiteY937" fmla="*/ 287941 h 1101852"/>
                <a:gd name="connsiteX938" fmla="*/ 1119950 w 1182528"/>
                <a:gd name="connsiteY938" fmla="*/ 278416 h 1101852"/>
                <a:gd name="connsiteX939" fmla="*/ 1122426 w 1182528"/>
                <a:gd name="connsiteY939" fmla="*/ 273272 h 1101852"/>
                <a:gd name="connsiteX940" fmla="*/ 1121474 w 1182528"/>
                <a:gd name="connsiteY940" fmla="*/ 265462 h 1101852"/>
                <a:gd name="connsiteX941" fmla="*/ 1125760 w 1182528"/>
                <a:gd name="connsiteY941" fmla="*/ 261652 h 1101852"/>
                <a:gd name="connsiteX942" fmla="*/ 1123188 w 1182528"/>
                <a:gd name="connsiteY942" fmla="*/ 253937 h 1101852"/>
                <a:gd name="connsiteX943" fmla="*/ 1124426 w 1182528"/>
                <a:gd name="connsiteY943" fmla="*/ 250603 h 1101852"/>
                <a:gd name="connsiteX944" fmla="*/ 1139190 w 1182528"/>
                <a:gd name="connsiteY944" fmla="*/ 253556 h 1101852"/>
                <a:gd name="connsiteX945" fmla="*/ 1143572 w 1182528"/>
                <a:gd name="connsiteY945" fmla="*/ 249746 h 1101852"/>
                <a:gd name="connsiteX946" fmla="*/ 1148239 w 1182528"/>
                <a:gd name="connsiteY946" fmla="*/ 249174 h 1101852"/>
                <a:gd name="connsiteX947" fmla="*/ 1151192 w 1182528"/>
                <a:gd name="connsiteY947" fmla="*/ 247174 h 1101852"/>
                <a:gd name="connsiteX948" fmla="*/ 1158716 w 1182528"/>
                <a:gd name="connsiteY948" fmla="*/ 230219 h 1101852"/>
                <a:gd name="connsiteX949" fmla="*/ 1159288 w 1182528"/>
                <a:gd name="connsiteY949" fmla="*/ 222123 h 1101852"/>
                <a:gd name="connsiteX950" fmla="*/ 1162050 w 1182528"/>
                <a:gd name="connsiteY950" fmla="*/ 218599 h 1101852"/>
                <a:gd name="connsiteX951" fmla="*/ 1168813 w 1182528"/>
                <a:gd name="connsiteY951" fmla="*/ 196882 h 1101852"/>
                <a:gd name="connsiteX952" fmla="*/ 1171956 w 1182528"/>
                <a:gd name="connsiteY952" fmla="*/ 183642 h 1101852"/>
                <a:gd name="connsiteX953" fmla="*/ 1182243 w 1182528"/>
                <a:gd name="connsiteY953" fmla="*/ 175927 h 1101852"/>
                <a:gd name="connsiteX954" fmla="*/ 1182529 w 1182528"/>
                <a:gd name="connsiteY954" fmla="*/ 153353 h 1101852"/>
                <a:gd name="connsiteX955" fmla="*/ 1180148 w 1182528"/>
                <a:gd name="connsiteY955" fmla="*/ 147257 h 1101852"/>
                <a:gd name="connsiteX956" fmla="*/ 1180148 w 1182528"/>
                <a:gd name="connsiteY956" fmla="*/ 147257 h 110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Lst>
              <a:rect l="l" t="t" r="r" b="b"/>
              <a:pathLst>
                <a:path w="1182528" h="1101852">
                  <a:moveTo>
                    <a:pt x="1180148" y="147257"/>
                  </a:moveTo>
                  <a:lnTo>
                    <a:pt x="1175290" y="146304"/>
                  </a:lnTo>
                  <a:lnTo>
                    <a:pt x="1165003" y="154019"/>
                  </a:lnTo>
                  <a:lnTo>
                    <a:pt x="1158526" y="153257"/>
                  </a:lnTo>
                  <a:lnTo>
                    <a:pt x="1154144" y="156972"/>
                  </a:lnTo>
                  <a:lnTo>
                    <a:pt x="1146239" y="158020"/>
                  </a:lnTo>
                  <a:lnTo>
                    <a:pt x="1134428" y="165926"/>
                  </a:lnTo>
                  <a:lnTo>
                    <a:pt x="1130903" y="163163"/>
                  </a:lnTo>
                  <a:lnTo>
                    <a:pt x="1122617" y="161068"/>
                  </a:lnTo>
                  <a:lnTo>
                    <a:pt x="1120045" y="153353"/>
                  </a:lnTo>
                  <a:lnTo>
                    <a:pt x="1126331" y="139732"/>
                  </a:lnTo>
                  <a:lnTo>
                    <a:pt x="1134809" y="130588"/>
                  </a:lnTo>
                  <a:lnTo>
                    <a:pt x="1135571" y="124111"/>
                  </a:lnTo>
                  <a:lnTo>
                    <a:pt x="1143381" y="110300"/>
                  </a:lnTo>
                  <a:lnTo>
                    <a:pt x="1141190" y="105728"/>
                  </a:lnTo>
                  <a:lnTo>
                    <a:pt x="1143953" y="102203"/>
                  </a:lnTo>
                  <a:lnTo>
                    <a:pt x="1143381" y="97441"/>
                  </a:lnTo>
                  <a:lnTo>
                    <a:pt x="1145953" y="92297"/>
                  </a:lnTo>
                  <a:lnTo>
                    <a:pt x="1146048" y="81058"/>
                  </a:lnTo>
                  <a:lnTo>
                    <a:pt x="1142905" y="81439"/>
                  </a:lnTo>
                  <a:lnTo>
                    <a:pt x="1135571" y="74390"/>
                  </a:lnTo>
                  <a:lnTo>
                    <a:pt x="1133189" y="68294"/>
                  </a:lnTo>
                  <a:lnTo>
                    <a:pt x="1124140" y="59817"/>
                  </a:lnTo>
                  <a:lnTo>
                    <a:pt x="1122140" y="56864"/>
                  </a:lnTo>
                  <a:lnTo>
                    <a:pt x="1119188" y="58865"/>
                  </a:lnTo>
                  <a:lnTo>
                    <a:pt x="1103662" y="62389"/>
                  </a:lnTo>
                  <a:lnTo>
                    <a:pt x="1101852" y="61055"/>
                  </a:lnTo>
                  <a:lnTo>
                    <a:pt x="1101661" y="59436"/>
                  </a:lnTo>
                  <a:lnTo>
                    <a:pt x="1102805" y="56102"/>
                  </a:lnTo>
                  <a:lnTo>
                    <a:pt x="1105757" y="54102"/>
                  </a:lnTo>
                  <a:lnTo>
                    <a:pt x="1105567" y="52578"/>
                  </a:lnTo>
                  <a:lnTo>
                    <a:pt x="1100042" y="46863"/>
                  </a:lnTo>
                  <a:lnTo>
                    <a:pt x="1078516" y="41529"/>
                  </a:lnTo>
                  <a:lnTo>
                    <a:pt x="1078706" y="30290"/>
                  </a:lnTo>
                  <a:lnTo>
                    <a:pt x="1083564" y="18479"/>
                  </a:lnTo>
                  <a:lnTo>
                    <a:pt x="1079659" y="12573"/>
                  </a:lnTo>
                  <a:lnTo>
                    <a:pt x="1072134" y="16764"/>
                  </a:lnTo>
                  <a:lnTo>
                    <a:pt x="1074896" y="26003"/>
                  </a:lnTo>
                  <a:lnTo>
                    <a:pt x="1073372" y="39053"/>
                  </a:lnTo>
                  <a:lnTo>
                    <a:pt x="1061942" y="37243"/>
                  </a:lnTo>
                  <a:lnTo>
                    <a:pt x="1061276" y="32576"/>
                  </a:lnTo>
                  <a:lnTo>
                    <a:pt x="1059561" y="31147"/>
                  </a:lnTo>
                  <a:lnTo>
                    <a:pt x="1054036" y="25432"/>
                  </a:lnTo>
                  <a:lnTo>
                    <a:pt x="1047464" y="24670"/>
                  </a:lnTo>
                  <a:lnTo>
                    <a:pt x="1032891" y="36195"/>
                  </a:lnTo>
                  <a:lnTo>
                    <a:pt x="1031557" y="37910"/>
                  </a:lnTo>
                  <a:lnTo>
                    <a:pt x="1024223" y="43625"/>
                  </a:lnTo>
                  <a:lnTo>
                    <a:pt x="1017746" y="42863"/>
                  </a:lnTo>
                  <a:lnTo>
                    <a:pt x="1009269" y="39148"/>
                  </a:lnTo>
                  <a:lnTo>
                    <a:pt x="1004126" y="36576"/>
                  </a:lnTo>
                  <a:lnTo>
                    <a:pt x="998982" y="34100"/>
                  </a:lnTo>
                  <a:lnTo>
                    <a:pt x="997363" y="21431"/>
                  </a:lnTo>
                  <a:lnTo>
                    <a:pt x="992410" y="20479"/>
                  </a:lnTo>
                  <a:lnTo>
                    <a:pt x="985076" y="13335"/>
                  </a:lnTo>
                  <a:lnTo>
                    <a:pt x="974217" y="16383"/>
                  </a:lnTo>
                  <a:lnTo>
                    <a:pt x="972884" y="18098"/>
                  </a:lnTo>
                  <a:lnTo>
                    <a:pt x="966597" y="18955"/>
                  </a:lnTo>
                  <a:lnTo>
                    <a:pt x="960406" y="8477"/>
                  </a:lnTo>
                  <a:lnTo>
                    <a:pt x="951357" y="0"/>
                  </a:lnTo>
                  <a:lnTo>
                    <a:pt x="943451" y="1048"/>
                  </a:lnTo>
                  <a:lnTo>
                    <a:pt x="939356" y="6382"/>
                  </a:lnTo>
                  <a:lnTo>
                    <a:pt x="934402" y="18193"/>
                  </a:lnTo>
                  <a:lnTo>
                    <a:pt x="924497" y="16288"/>
                  </a:lnTo>
                  <a:lnTo>
                    <a:pt x="925163" y="21050"/>
                  </a:lnTo>
                  <a:lnTo>
                    <a:pt x="928497" y="22193"/>
                  </a:lnTo>
                  <a:lnTo>
                    <a:pt x="932498" y="28099"/>
                  </a:lnTo>
                  <a:lnTo>
                    <a:pt x="931735" y="34576"/>
                  </a:lnTo>
                  <a:lnTo>
                    <a:pt x="927735" y="41529"/>
                  </a:lnTo>
                  <a:lnTo>
                    <a:pt x="929735" y="44482"/>
                  </a:lnTo>
                  <a:lnTo>
                    <a:pt x="919448" y="52197"/>
                  </a:lnTo>
                  <a:lnTo>
                    <a:pt x="916114" y="51054"/>
                  </a:lnTo>
                  <a:lnTo>
                    <a:pt x="915352" y="57531"/>
                  </a:lnTo>
                  <a:lnTo>
                    <a:pt x="920877" y="63246"/>
                  </a:lnTo>
                  <a:lnTo>
                    <a:pt x="914019" y="72104"/>
                  </a:lnTo>
                  <a:lnTo>
                    <a:pt x="913067" y="77057"/>
                  </a:lnTo>
                  <a:lnTo>
                    <a:pt x="916781" y="81439"/>
                  </a:lnTo>
                  <a:lnTo>
                    <a:pt x="924877" y="82010"/>
                  </a:lnTo>
                  <a:lnTo>
                    <a:pt x="932212" y="89059"/>
                  </a:lnTo>
                  <a:lnTo>
                    <a:pt x="935355" y="88678"/>
                  </a:lnTo>
                  <a:lnTo>
                    <a:pt x="940118" y="88106"/>
                  </a:lnTo>
                  <a:lnTo>
                    <a:pt x="948976" y="82106"/>
                  </a:lnTo>
                  <a:lnTo>
                    <a:pt x="956881" y="81153"/>
                  </a:lnTo>
                  <a:lnTo>
                    <a:pt x="960596" y="85439"/>
                  </a:lnTo>
                  <a:lnTo>
                    <a:pt x="959453" y="88773"/>
                  </a:lnTo>
                  <a:lnTo>
                    <a:pt x="960215" y="95155"/>
                  </a:lnTo>
                  <a:lnTo>
                    <a:pt x="955548" y="95726"/>
                  </a:lnTo>
                  <a:lnTo>
                    <a:pt x="952119" y="94583"/>
                  </a:lnTo>
                  <a:lnTo>
                    <a:pt x="942118" y="103822"/>
                  </a:lnTo>
                  <a:lnTo>
                    <a:pt x="954119" y="110300"/>
                  </a:lnTo>
                  <a:lnTo>
                    <a:pt x="954405" y="111919"/>
                  </a:lnTo>
                  <a:lnTo>
                    <a:pt x="950023" y="115634"/>
                  </a:lnTo>
                  <a:lnTo>
                    <a:pt x="958882" y="122587"/>
                  </a:lnTo>
                  <a:lnTo>
                    <a:pt x="971740" y="122491"/>
                  </a:lnTo>
                  <a:lnTo>
                    <a:pt x="975551" y="126873"/>
                  </a:lnTo>
                  <a:lnTo>
                    <a:pt x="978884" y="128016"/>
                  </a:lnTo>
                  <a:lnTo>
                    <a:pt x="984218" y="132207"/>
                  </a:lnTo>
                  <a:lnTo>
                    <a:pt x="988695" y="130016"/>
                  </a:lnTo>
                  <a:lnTo>
                    <a:pt x="989362" y="134684"/>
                  </a:lnTo>
                  <a:lnTo>
                    <a:pt x="992696" y="135922"/>
                  </a:lnTo>
                  <a:lnTo>
                    <a:pt x="1001744" y="131540"/>
                  </a:lnTo>
                  <a:lnTo>
                    <a:pt x="1007269" y="137255"/>
                  </a:lnTo>
                  <a:lnTo>
                    <a:pt x="1011079" y="141542"/>
                  </a:lnTo>
                  <a:lnTo>
                    <a:pt x="1009936" y="144971"/>
                  </a:lnTo>
                  <a:lnTo>
                    <a:pt x="1010888" y="152781"/>
                  </a:lnTo>
                  <a:lnTo>
                    <a:pt x="1003173" y="155448"/>
                  </a:lnTo>
                  <a:lnTo>
                    <a:pt x="1006602" y="156591"/>
                  </a:lnTo>
                  <a:lnTo>
                    <a:pt x="1005364" y="159925"/>
                  </a:lnTo>
                  <a:lnTo>
                    <a:pt x="1002030" y="158782"/>
                  </a:lnTo>
                  <a:lnTo>
                    <a:pt x="1002221" y="160306"/>
                  </a:lnTo>
                  <a:lnTo>
                    <a:pt x="1000697" y="160496"/>
                  </a:lnTo>
                  <a:lnTo>
                    <a:pt x="1001839" y="170021"/>
                  </a:lnTo>
                  <a:lnTo>
                    <a:pt x="1001459" y="179642"/>
                  </a:lnTo>
                  <a:lnTo>
                    <a:pt x="1000125" y="181451"/>
                  </a:lnTo>
                  <a:lnTo>
                    <a:pt x="992219" y="182499"/>
                  </a:lnTo>
                  <a:lnTo>
                    <a:pt x="980599" y="179165"/>
                  </a:lnTo>
                  <a:lnTo>
                    <a:pt x="979170" y="180880"/>
                  </a:lnTo>
                  <a:lnTo>
                    <a:pt x="975646" y="178118"/>
                  </a:lnTo>
                  <a:lnTo>
                    <a:pt x="976408" y="184499"/>
                  </a:lnTo>
                  <a:lnTo>
                    <a:pt x="973646" y="188024"/>
                  </a:lnTo>
                  <a:lnTo>
                    <a:pt x="959644" y="191453"/>
                  </a:lnTo>
                  <a:lnTo>
                    <a:pt x="956310" y="190214"/>
                  </a:lnTo>
                  <a:lnTo>
                    <a:pt x="944309" y="196596"/>
                  </a:lnTo>
                  <a:lnTo>
                    <a:pt x="936022" y="194405"/>
                  </a:lnTo>
                  <a:lnTo>
                    <a:pt x="930307" y="187166"/>
                  </a:lnTo>
                  <a:lnTo>
                    <a:pt x="920210" y="183642"/>
                  </a:lnTo>
                  <a:lnTo>
                    <a:pt x="908399" y="191548"/>
                  </a:lnTo>
                  <a:lnTo>
                    <a:pt x="903827" y="193739"/>
                  </a:lnTo>
                  <a:lnTo>
                    <a:pt x="895540" y="191548"/>
                  </a:lnTo>
                  <a:lnTo>
                    <a:pt x="896969" y="202597"/>
                  </a:lnTo>
                  <a:lnTo>
                    <a:pt x="888302" y="222980"/>
                  </a:lnTo>
                  <a:lnTo>
                    <a:pt x="884968" y="221742"/>
                  </a:lnTo>
                  <a:lnTo>
                    <a:pt x="873347" y="231267"/>
                  </a:lnTo>
                  <a:lnTo>
                    <a:pt x="870204" y="231648"/>
                  </a:lnTo>
                  <a:lnTo>
                    <a:pt x="865823" y="235458"/>
                  </a:lnTo>
                  <a:lnTo>
                    <a:pt x="846773" y="236315"/>
                  </a:lnTo>
                  <a:lnTo>
                    <a:pt x="826198" y="251746"/>
                  </a:lnTo>
                  <a:lnTo>
                    <a:pt x="821341" y="250793"/>
                  </a:lnTo>
                  <a:lnTo>
                    <a:pt x="814006" y="256508"/>
                  </a:lnTo>
                  <a:lnTo>
                    <a:pt x="807720" y="257270"/>
                  </a:lnTo>
                  <a:lnTo>
                    <a:pt x="803148" y="259461"/>
                  </a:lnTo>
                  <a:lnTo>
                    <a:pt x="796861" y="260318"/>
                  </a:lnTo>
                  <a:lnTo>
                    <a:pt x="790003" y="269177"/>
                  </a:lnTo>
                  <a:lnTo>
                    <a:pt x="788956" y="274130"/>
                  </a:lnTo>
                  <a:lnTo>
                    <a:pt x="784669" y="277844"/>
                  </a:lnTo>
                  <a:lnTo>
                    <a:pt x="778383" y="278702"/>
                  </a:lnTo>
                  <a:lnTo>
                    <a:pt x="774764" y="275939"/>
                  </a:lnTo>
                  <a:lnTo>
                    <a:pt x="768477" y="276701"/>
                  </a:lnTo>
                  <a:lnTo>
                    <a:pt x="762190" y="277559"/>
                  </a:lnTo>
                  <a:lnTo>
                    <a:pt x="758285" y="284417"/>
                  </a:lnTo>
                  <a:lnTo>
                    <a:pt x="747522" y="276225"/>
                  </a:lnTo>
                  <a:lnTo>
                    <a:pt x="737902" y="275844"/>
                  </a:lnTo>
                  <a:lnTo>
                    <a:pt x="737330" y="271082"/>
                  </a:lnTo>
                  <a:lnTo>
                    <a:pt x="728567" y="265748"/>
                  </a:lnTo>
                  <a:lnTo>
                    <a:pt x="724281" y="269558"/>
                  </a:lnTo>
                  <a:lnTo>
                    <a:pt x="715423" y="275463"/>
                  </a:lnTo>
                  <a:lnTo>
                    <a:pt x="705898" y="276701"/>
                  </a:lnTo>
                  <a:lnTo>
                    <a:pt x="702945" y="278606"/>
                  </a:lnTo>
                  <a:lnTo>
                    <a:pt x="703993" y="286512"/>
                  </a:lnTo>
                  <a:lnTo>
                    <a:pt x="699611" y="290322"/>
                  </a:lnTo>
                  <a:lnTo>
                    <a:pt x="696944" y="293846"/>
                  </a:lnTo>
                  <a:lnTo>
                    <a:pt x="692753" y="299180"/>
                  </a:lnTo>
                  <a:lnTo>
                    <a:pt x="678180" y="297847"/>
                  </a:lnTo>
                  <a:lnTo>
                    <a:pt x="669512" y="292513"/>
                  </a:lnTo>
                  <a:lnTo>
                    <a:pt x="665131" y="296323"/>
                  </a:lnTo>
                  <a:lnTo>
                    <a:pt x="664178" y="301276"/>
                  </a:lnTo>
                  <a:lnTo>
                    <a:pt x="665988" y="302609"/>
                  </a:lnTo>
                  <a:lnTo>
                    <a:pt x="661988" y="309563"/>
                  </a:lnTo>
                  <a:lnTo>
                    <a:pt x="661226" y="316039"/>
                  </a:lnTo>
                  <a:lnTo>
                    <a:pt x="657130" y="321374"/>
                  </a:lnTo>
                  <a:lnTo>
                    <a:pt x="659702" y="329089"/>
                  </a:lnTo>
                  <a:lnTo>
                    <a:pt x="667417" y="339281"/>
                  </a:lnTo>
                  <a:lnTo>
                    <a:pt x="663893" y="349377"/>
                  </a:lnTo>
                  <a:lnTo>
                    <a:pt x="655034" y="355378"/>
                  </a:lnTo>
                  <a:lnTo>
                    <a:pt x="652081" y="357283"/>
                  </a:lnTo>
                  <a:lnTo>
                    <a:pt x="644747" y="350234"/>
                  </a:lnTo>
                  <a:lnTo>
                    <a:pt x="639985" y="350806"/>
                  </a:lnTo>
                  <a:lnTo>
                    <a:pt x="639413" y="358902"/>
                  </a:lnTo>
                  <a:lnTo>
                    <a:pt x="635889" y="368999"/>
                  </a:lnTo>
                  <a:lnTo>
                    <a:pt x="628174" y="371570"/>
                  </a:lnTo>
                  <a:lnTo>
                    <a:pt x="621316" y="367665"/>
                  </a:lnTo>
                  <a:lnTo>
                    <a:pt x="618554" y="371189"/>
                  </a:lnTo>
                  <a:lnTo>
                    <a:pt x="615410" y="371570"/>
                  </a:lnTo>
                  <a:lnTo>
                    <a:pt x="606266" y="363188"/>
                  </a:lnTo>
                  <a:lnTo>
                    <a:pt x="602742" y="360426"/>
                  </a:lnTo>
                  <a:lnTo>
                    <a:pt x="596265" y="359569"/>
                  </a:lnTo>
                  <a:lnTo>
                    <a:pt x="591693" y="361760"/>
                  </a:lnTo>
                  <a:lnTo>
                    <a:pt x="589502" y="357283"/>
                  </a:lnTo>
                  <a:lnTo>
                    <a:pt x="586740" y="360807"/>
                  </a:lnTo>
                  <a:lnTo>
                    <a:pt x="583025" y="356521"/>
                  </a:lnTo>
                  <a:lnTo>
                    <a:pt x="578644" y="360236"/>
                  </a:lnTo>
                  <a:lnTo>
                    <a:pt x="573500" y="357664"/>
                  </a:lnTo>
                  <a:lnTo>
                    <a:pt x="568833" y="358331"/>
                  </a:lnTo>
                  <a:lnTo>
                    <a:pt x="564642" y="363664"/>
                  </a:lnTo>
                  <a:lnTo>
                    <a:pt x="561689" y="365570"/>
                  </a:lnTo>
                  <a:lnTo>
                    <a:pt x="555403" y="366427"/>
                  </a:lnTo>
                  <a:lnTo>
                    <a:pt x="547878" y="357759"/>
                  </a:lnTo>
                  <a:lnTo>
                    <a:pt x="539591" y="368427"/>
                  </a:lnTo>
                  <a:lnTo>
                    <a:pt x="534924" y="368999"/>
                  </a:lnTo>
                  <a:lnTo>
                    <a:pt x="537305" y="375190"/>
                  </a:lnTo>
                  <a:lnTo>
                    <a:pt x="534543" y="378714"/>
                  </a:lnTo>
                  <a:lnTo>
                    <a:pt x="522827" y="375380"/>
                  </a:lnTo>
                  <a:lnTo>
                    <a:pt x="517112" y="368046"/>
                  </a:lnTo>
                  <a:lnTo>
                    <a:pt x="504825" y="360045"/>
                  </a:lnTo>
                  <a:lnTo>
                    <a:pt x="490633" y="361855"/>
                  </a:lnTo>
                  <a:lnTo>
                    <a:pt x="484727" y="365760"/>
                  </a:lnTo>
                  <a:lnTo>
                    <a:pt x="477298" y="369951"/>
                  </a:lnTo>
                  <a:lnTo>
                    <a:pt x="478250" y="377857"/>
                  </a:lnTo>
                  <a:lnTo>
                    <a:pt x="467201" y="379286"/>
                  </a:lnTo>
                  <a:lnTo>
                    <a:pt x="461296" y="383191"/>
                  </a:lnTo>
                  <a:lnTo>
                    <a:pt x="451199" y="379667"/>
                  </a:lnTo>
                  <a:lnTo>
                    <a:pt x="441389" y="377762"/>
                  </a:lnTo>
                  <a:lnTo>
                    <a:pt x="438436" y="379762"/>
                  </a:lnTo>
                  <a:lnTo>
                    <a:pt x="433292" y="377190"/>
                  </a:lnTo>
                  <a:lnTo>
                    <a:pt x="428530" y="377762"/>
                  </a:lnTo>
                  <a:lnTo>
                    <a:pt x="422434" y="380143"/>
                  </a:lnTo>
                  <a:lnTo>
                    <a:pt x="416909" y="387287"/>
                  </a:lnTo>
                  <a:lnTo>
                    <a:pt x="408813" y="386715"/>
                  </a:lnTo>
                  <a:lnTo>
                    <a:pt x="409861" y="394621"/>
                  </a:lnTo>
                  <a:lnTo>
                    <a:pt x="417576" y="404813"/>
                  </a:lnTo>
                  <a:lnTo>
                    <a:pt x="419767" y="409385"/>
                  </a:lnTo>
                  <a:lnTo>
                    <a:pt x="420910" y="418814"/>
                  </a:lnTo>
                  <a:lnTo>
                    <a:pt x="418147" y="422434"/>
                  </a:lnTo>
                  <a:lnTo>
                    <a:pt x="419005" y="428720"/>
                  </a:lnTo>
                  <a:lnTo>
                    <a:pt x="417576" y="430435"/>
                  </a:lnTo>
                  <a:lnTo>
                    <a:pt x="412718" y="429482"/>
                  </a:lnTo>
                  <a:lnTo>
                    <a:pt x="398716" y="445675"/>
                  </a:lnTo>
                  <a:lnTo>
                    <a:pt x="401288" y="453390"/>
                  </a:lnTo>
                  <a:lnTo>
                    <a:pt x="407575" y="452628"/>
                  </a:lnTo>
                  <a:lnTo>
                    <a:pt x="407194" y="462248"/>
                  </a:lnTo>
                  <a:lnTo>
                    <a:pt x="402908" y="466058"/>
                  </a:lnTo>
                  <a:lnTo>
                    <a:pt x="391858" y="467487"/>
                  </a:lnTo>
                  <a:lnTo>
                    <a:pt x="387477" y="471202"/>
                  </a:lnTo>
                  <a:lnTo>
                    <a:pt x="386906" y="479298"/>
                  </a:lnTo>
                  <a:lnTo>
                    <a:pt x="373761" y="489013"/>
                  </a:lnTo>
                  <a:lnTo>
                    <a:pt x="374142" y="492157"/>
                  </a:lnTo>
                  <a:lnTo>
                    <a:pt x="369856" y="495872"/>
                  </a:lnTo>
                  <a:lnTo>
                    <a:pt x="364331" y="503015"/>
                  </a:lnTo>
                  <a:lnTo>
                    <a:pt x="350329" y="493586"/>
                  </a:lnTo>
                  <a:lnTo>
                    <a:pt x="342233" y="493014"/>
                  </a:lnTo>
                  <a:lnTo>
                    <a:pt x="338614" y="490252"/>
                  </a:lnTo>
                  <a:lnTo>
                    <a:pt x="340233" y="490061"/>
                  </a:lnTo>
                  <a:lnTo>
                    <a:pt x="338233" y="487109"/>
                  </a:lnTo>
                  <a:lnTo>
                    <a:pt x="331756" y="486347"/>
                  </a:lnTo>
                  <a:lnTo>
                    <a:pt x="329946" y="484918"/>
                  </a:lnTo>
                  <a:lnTo>
                    <a:pt x="330899" y="480060"/>
                  </a:lnTo>
                  <a:lnTo>
                    <a:pt x="324326" y="466439"/>
                  </a:lnTo>
                  <a:lnTo>
                    <a:pt x="316611" y="456152"/>
                  </a:lnTo>
                  <a:lnTo>
                    <a:pt x="316039" y="451485"/>
                  </a:lnTo>
                  <a:lnTo>
                    <a:pt x="311087" y="450437"/>
                  </a:lnTo>
                  <a:lnTo>
                    <a:pt x="309753" y="452247"/>
                  </a:lnTo>
                  <a:lnTo>
                    <a:pt x="305943" y="447961"/>
                  </a:lnTo>
                  <a:lnTo>
                    <a:pt x="300799" y="445389"/>
                  </a:lnTo>
                  <a:lnTo>
                    <a:pt x="303657" y="467487"/>
                  </a:lnTo>
                  <a:lnTo>
                    <a:pt x="305848" y="471964"/>
                  </a:lnTo>
                  <a:lnTo>
                    <a:pt x="301466" y="475774"/>
                  </a:lnTo>
                  <a:lnTo>
                    <a:pt x="300514" y="480727"/>
                  </a:lnTo>
                  <a:lnTo>
                    <a:pt x="297561" y="482632"/>
                  </a:lnTo>
                  <a:lnTo>
                    <a:pt x="294418" y="483108"/>
                  </a:lnTo>
                  <a:lnTo>
                    <a:pt x="293084" y="484823"/>
                  </a:lnTo>
                  <a:lnTo>
                    <a:pt x="277463" y="488442"/>
                  </a:lnTo>
                  <a:lnTo>
                    <a:pt x="279464" y="491395"/>
                  </a:lnTo>
                  <a:lnTo>
                    <a:pt x="276701" y="494919"/>
                  </a:lnTo>
                  <a:lnTo>
                    <a:pt x="268605" y="494348"/>
                  </a:lnTo>
                  <a:lnTo>
                    <a:pt x="268986" y="497491"/>
                  </a:lnTo>
                  <a:lnTo>
                    <a:pt x="266224" y="501110"/>
                  </a:lnTo>
                  <a:lnTo>
                    <a:pt x="267081" y="507397"/>
                  </a:lnTo>
                  <a:lnTo>
                    <a:pt x="266510" y="515493"/>
                  </a:lnTo>
                  <a:lnTo>
                    <a:pt x="268224" y="516827"/>
                  </a:lnTo>
                  <a:lnTo>
                    <a:pt x="267652" y="524923"/>
                  </a:lnTo>
                  <a:lnTo>
                    <a:pt x="258413" y="527780"/>
                  </a:lnTo>
                  <a:lnTo>
                    <a:pt x="250317" y="527209"/>
                  </a:lnTo>
                  <a:lnTo>
                    <a:pt x="246031" y="530924"/>
                  </a:lnTo>
                  <a:lnTo>
                    <a:pt x="241268" y="518732"/>
                  </a:lnTo>
                  <a:lnTo>
                    <a:pt x="240792" y="515588"/>
                  </a:lnTo>
                  <a:lnTo>
                    <a:pt x="237077" y="511207"/>
                  </a:lnTo>
                  <a:lnTo>
                    <a:pt x="225838" y="511016"/>
                  </a:lnTo>
                  <a:lnTo>
                    <a:pt x="220504" y="506921"/>
                  </a:lnTo>
                  <a:lnTo>
                    <a:pt x="214789" y="512445"/>
                  </a:lnTo>
                  <a:lnTo>
                    <a:pt x="215360" y="517208"/>
                  </a:lnTo>
                  <a:lnTo>
                    <a:pt x="210883" y="519398"/>
                  </a:lnTo>
                  <a:lnTo>
                    <a:pt x="206693" y="524732"/>
                  </a:lnTo>
                  <a:lnTo>
                    <a:pt x="205359" y="526447"/>
                  </a:lnTo>
                  <a:lnTo>
                    <a:pt x="206312" y="534353"/>
                  </a:lnTo>
                  <a:lnTo>
                    <a:pt x="197834" y="543497"/>
                  </a:lnTo>
                  <a:lnTo>
                    <a:pt x="198501" y="548259"/>
                  </a:lnTo>
                  <a:lnTo>
                    <a:pt x="200692" y="552736"/>
                  </a:lnTo>
                  <a:lnTo>
                    <a:pt x="201454" y="559022"/>
                  </a:lnTo>
                  <a:lnTo>
                    <a:pt x="197168" y="562832"/>
                  </a:lnTo>
                  <a:lnTo>
                    <a:pt x="196120" y="567785"/>
                  </a:lnTo>
                  <a:lnTo>
                    <a:pt x="188309" y="581597"/>
                  </a:lnTo>
                  <a:lnTo>
                    <a:pt x="187738" y="589693"/>
                  </a:lnTo>
                  <a:lnTo>
                    <a:pt x="177260" y="595789"/>
                  </a:lnTo>
                  <a:lnTo>
                    <a:pt x="178879" y="608457"/>
                  </a:lnTo>
                  <a:lnTo>
                    <a:pt x="177546" y="610267"/>
                  </a:lnTo>
                  <a:lnTo>
                    <a:pt x="172593" y="609219"/>
                  </a:lnTo>
                  <a:lnTo>
                    <a:pt x="164497" y="608648"/>
                  </a:lnTo>
                  <a:lnTo>
                    <a:pt x="149257" y="602552"/>
                  </a:lnTo>
                  <a:lnTo>
                    <a:pt x="143351" y="606552"/>
                  </a:lnTo>
                  <a:lnTo>
                    <a:pt x="138398" y="605600"/>
                  </a:lnTo>
                  <a:lnTo>
                    <a:pt x="140779" y="598837"/>
                  </a:lnTo>
                  <a:lnTo>
                    <a:pt x="137255" y="596075"/>
                  </a:lnTo>
                  <a:lnTo>
                    <a:pt x="134874" y="589979"/>
                  </a:lnTo>
                  <a:lnTo>
                    <a:pt x="126016" y="595979"/>
                  </a:lnTo>
                  <a:lnTo>
                    <a:pt x="114586" y="607028"/>
                  </a:lnTo>
                  <a:lnTo>
                    <a:pt x="106680" y="607981"/>
                  </a:lnTo>
                  <a:lnTo>
                    <a:pt x="102299" y="611791"/>
                  </a:lnTo>
                  <a:lnTo>
                    <a:pt x="82772" y="609505"/>
                  </a:lnTo>
                  <a:lnTo>
                    <a:pt x="79057" y="605123"/>
                  </a:lnTo>
                  <a:lnTo>
                    <a:pt x="74866" y="597599"/>
                  </a:lnTo>
                  <a:lnTo>
                    <a:pt x="70295" y="599789"/>
                  </a:lnTo>
                  <a:lnTo>
                    <a:pt x="65437" y="598837"/>
                  </a:lnTo>
                  <a:lnTo>
                    <a:pt x="65246" y="610076"/>
                  </a:lnTo>
                  <a:lnTo>
                    <a:pt x="59150" y="625316"/>
                  </a:lnTo>
                  <a:lnTo>
                    <a:pt x="56864" y="644843"/>
                  </a:lnTo>
                  <a:lnTo>
                    <a:pt x="54864" y="654749"/>
                  </a:lnTo>
                  <a:lnTo>
                    <a:pt x="57626" y="663988"/>
                  </a:lnTo>
                  <a:lnTo>
                    <a:pt x="54102" y="674084"/>
                  </a:lnTo>
                  <a:lnTo>
                    <a:pt x="40957" y="683800"/>
                  </a:lnTo>
                  <a:lnTo>
                    <a:pt x="36766" y="689134"/>
                  </a:lnTo>
                  <a:lnTo>
                    <a:pt x="33242" y="699135"/>
                  </a:lnTo>
                  <a:lnTo>
                    <a:pt x="30289" y="701135"/>
                  </a:lnTo>
                  <a:lnTo>
                    <a:pt x="16574" y="706088"/>
                  </a:lnTo>
                  <a:lnTo>
                    <a:pt x="5524" y="707517"/>
                  </a:lnTo>
                  <a:lnTo>
                    <a:pt x="952" y="709708"/>
                  </a:lnTo>
                  <a:lnTo>
                    <a:pt x="0" y="714661"/>
                  </a:lnTo>
                  <a:lnTo>
                    <a:pt x="4858" y="715613"/>
                  </a:lnTo>
                  <a:lnTo>
                    <a:pt x="5143" y="717137"/>
                  </a:lnTo>
                  <a:lnTo>
                    <a:pt x="16954" y="722090"/>
                  </a:lnTo>
                  <a:lnTo>
                    <a:pt x="20955" y="727996"/>
                  </a:lnTo>
                  <a:lnTo>
                    <a:pt x="23336" y="734092"/>
                  </a:lnTo>
                  <a:lnTo>
                    <a:pt x="34099" y="731139"/>
                  </a:lnTo>
                  <a:lnTo>
                    <a:pt x="36100" y="734092"/>
                  </a:lnTo>
                  <a:lnTo>
                    <a:pt x="39052" y="732092"/>
                  </a:lnTo>
                  <a:lnTo>
                    <a:pt x="37909" y="735425"/>
                  </a:lnTo>
                  <a:lnTo>
                    <a:pt x="39719" y="736854"/>
                  </a:lnTo>
                  <a:lnTo>
                    <a:pt x="48577" y="730853"/>
                  </a:lnTo>
                  <a:lnTo>
                    <a:pt x="56197" y="728282"/>
                  </a:lnTo>
                  <a:lnTo>
                    <a:pt x="58864" y="735997"/>
                  </a:lnTo>
                  <a:lnTo>
                    <a:pt x="72676" y="743903"/>
                  </a:lnTo>
                  <a:lnTo>
                    <a:pt x="73628" y="738950"/>
                  </a:lnTo>
                  <a:lnTo>
                    <a:pt x="88201" y="740283"/>
                  </a:lnTo>
                  <a:lnTo>
                    <a:pt x="87820" y="737140"/>
                  </a:lnTo>
                  <a:lnTo>
                    <a:pt x="97155" y="747141"/>
                  </a:lnTo>
                  <a:lnTo>
                    <a:pt x="103632" y="747903"/>
                  </a:lnTo>
                  <a:lnTo>
                    <a:pt x="106585" y="745998"/>
                  </a:lnTo>
                  <a:lnTo>
                    <a:pt x="108395" y="747332"/>
                  </a:lnTo>
                  <a:lnTo>
                    <a:pt x="116300" y="759143"/>
                  </a:lnTo>
                  <a:lnTo>
                    <a:pt x="116491" y="760762"/>
                  </a:lnTo>
                  <a:lnTo>
                    <a:pt x="110204" y="761524"/>
                  </a:lnTo>
                  <a:lnTo>
                    <a:pt x="108204" y="771430"/>
                  </a:lnTo>
                  <a:lnTo>
                    <a:pt x="103727" y="773621"/>
                  </a:lnTo>
                  <a:lnTo>
                    <a:pt x="104299" y="778288"/>
                  </a:lnTo>
                  <a:lnTo>
                    <a:pt x="104299" y="778288"/>
                  </a:lnTo>
                  <a:lnTo>
                    <a:pt x="107251" y="776288"/>
                  </a:lnTo>
                  <a:lnTo>
                    <a:pt x="111062" y="780669"/>
                  </a:lnTo>
                  <a:lnTo>
                    <a:pt x="115729" y="780098"/>
                  </a:lnTo>
                  <a:lnTo>
                    <a:pt x="117539" y="781431"/>
                  </a:lnTo>
                  <a:lnTo>
                    <a:pt x="116205" y="783241"/>
                  </a:lnTo>
                  <a:lnTo>
                    <a:pt x="121253" y="785813"/>
                  </a:lnTo>
                  <a:lnTo>
                    <a:pt x="122682" y="784003"/>
                  </a:lnTo>
                  <a:lnTo>
                    <a:pt x="125825" y="783622"/>
                  </a:lnTo>
                  <a:lnTo>
                    <a:pt x="123634" y="779050"/>
                  </a:lnTo>
                  <a:lnTo>
                    <a:pt x="125254" y="778859"/>
                  </a:lnTo>
                  <a:lnTo>
                    <a:pt x="131159" y="774859"/>
                  </a:lnTo>
                  <a:lnTo>
                    <a:pt x="136112" y="775907"/>
                  </a:lnTo>
                  <a:lnTo>
                    <a:pt x="144208" y="776478"/>
                  </a:lnTo>
                  <a:lnTo>
                    <a:pt x="146304" y="780955"/>
                  </a:lnTo>
                  <a:lnTo>
                    <a:pt x="147923" y="780764"/>
                  </a:lnTo>
                  <a:lnTo>
                    <a:pt x="149733" y="782193"/>
                  </a:lnTo>
                  <a:lnTo>
                    <a:pt x="154400" y="781526"/>
                  </a:lnTo>
                  <a:lnTo>
                    <a:pt x="157829" y="782765"/>
                  </a:lnTo>
                  <a:lnTo>
                    <a:pt x="167259" y="781526"/>
                  </a:lnTo>
                  <a:lnTo>
                    <a:pt x="167830" y="786289"/>
                  </a:lnTo>
                  <a:lnTo>
                    <a:pt x="170402" y="781145"/>
                  </a:lnTo>
                  <a:lnTo>
                    <a:pt x="175355" y="782098"/>
                  </a:lnTo>
                  <a:lnTo>
                    <a:pt x="179451" y="776764"/>
                  </a:lnTo>
                  <a:lnTo>
                    <a:pt x="185642" y="774383"/>
                  </a:lnTo>
                  <a:lnTo>
                    <a:pt x="185833" y="776002"/>
                  </a:lnTo>
                  <a:lnTo>
                    <a:pt x="183261" y="781050"/>
                  </a:lnTo>
                  <a:lnTo>
                    <a:pt x="193548" y="786194"/>
                  </a:lnTo>
                  <a:lnTo>
                    <a:pt x="196691" y="798576"/>
                  </a:lnTo>
                  <a:lnTo>
                    <a:pt x="203645" y="802576"/>
                  </a:lnTo>
                  <a:lnTo>
                    <a:pt x="200882" y="806101"/>
                  </a:lnTo>
                  <a:lnTo>
                    <a:pt x="203454" y="813816"/>
                  </a:lnTo>
                  <a:lnTo>
                    <a:pt x="202025" y="815531"/>
                  </a:lnTo>
                  <a:lnTo>
                    <a:pt x="202501" y="818769"/>
                  </a:lnTo>
                  <a:lnTo>
                    <a:pt x="197929" y="820865"/>
                  </a:lnTo>
                  <a:lnTo>
                    <a:pt x="194977" y="822865"/>
                  </a:lnTo>
                  <a:lnTo>
                    <a:pt x="194977" y="822865"/>
                  </a:lnTo>
                  <a:lnTo>
                    <a:pt x="192214" y="826484"/>
                  </a:lnTo>
                  <a:lnTo>
                    <a:pt x="192595" y="829628"/>
                  </a:lnTo>
                  <a:lnTo>
                    <a:pt x="194596" y="832580"/>
                  </a:lnTo>
                  <a:lnTo>
                    <a:pt x="193453" y="835914"/>
                  </a:lnTo>
                  <a:lnTo>
                    <a:pt x="196596" y="835533"/>
                  </a:lnTo>
                  <a:lnTo>
                    <a:pt x="195643" y="840486"/>
                  </a:lnTo>
                  <a:lnTo>
                    <a:pt x="200597" y="841439"/>
                  </a:lnTo>
                  <a:lnTo>
                    <a:pt x="199739" y="847916"/>
                  </a:lnTo>
                  <a:lnTo>
                    <a:pt x="198215" y="848106"/>
                  </a:lnTo>
                  <a:lnTo>
                    <a:pt x="193643" y="850297"/>
                  </a:lnTo>
                  <a:lnTo>
                    <a:pt x="194310" y="855059"/>
                  </a:lnTo>
                  <a:lnTo>
                    <a:pt x="195834" y="854869"/>
                  </a:lnTo>
                  <a:lnTo>
                    <a:pt x="193262" y="860012"/>
                  </a:lnTo>
                  <a:lnTo>
                    <a:pt x="190119" y="860393"/>
                  </a:lnTo>
                  <a:lnTo>
                    <a:pt x="191929" y="861727"/>
                  </a:lnTo>
                  <a:lnTo>
                    <a:pt x="189928" y="871633"/>
                  </a:lnTo>
                  <a:lnTo>
                    <a:pt x="186785" y="872014"/>
                  </a:lnTo>
                  <a:lnTo>
                    <a:pt x="186976" y="873633"/>
                  </a:lnTo>
                  <a:lnTo>
                    <a:pt x="190214" y="873252"/>
                  </a:lnTo>
                  <a:lnTo>
                    <a:pt x="200025" y="875157"/>
                  </a:lnTo>
                  <a:lnTo>
                    <a:pt x="197453" y="880301"/>
                  </a:lnTo>
                  <a:lnTo>
                    <a:pt x="196501" y="885253"/>
                  </a:lnTo>
                  <a:lnTo>
                    <a:pt x="199835" y="886397"/>
                  </a:lnTo>
                  <a:lnTo>
                    <a:pt x="201073" y="895922"/>
                  </a:lnTo>
                  <a:lnTo>
                    <a:pt x="202120" y="903732"/>
                  </a:lnTo>
                  <a:lnTo>
                    <a:pt x="199168" y="905732"/>
                  </a:lnTo>
                  <a:lnTo>
                    <a:pt x="194405" y="906399"/>
                  </a:lnTo>
                  <a:lnTo>
                    <a:pt x="191643" y="909923"/>
                  </a:lnTo>
                  <a:lnTo>
                    <a:pt x="193453" y="911257"/>
                  </a:lnTo>
                  <a:lnTo>
                    <a:pt x="192024" y="913067"/>
                  </a:lnTo>
                  <a:lnTo>
                    <a:pt x="196405" y="922115"/>
                  </a:lnTo>
                  <a:lnTo>
                    <a:pt x="199739" y="923353"/>
                  </a:lnTo>
                  <a:lnTo>
                    <a:pt x="205835" y="920972"/>
                  </a:lnTo>
                  <a:lnTo>
                    <a:pt x="207454" y="920687"/>
                  </a:lnTo>
                  <a:lnTo>
                    <a:pt x="207835" y="923925"/>
                  </a:lnTo>
                  <a:lnTo>
                    <a:pt x="214598" y="926211"/>
                  </a:lnTo>
                  <a:lnTo>
                    <a:pt x="213170" y="928021"/>
                  </a:lnTo>
                  <a:lnTo>
                    <a:pt x="210217" y="930021"/>
                  </a:lnTo>
                  <a:lnTo>
                    <a:pt x="212217" y="932974"/>
                  </a:lnTo>
                  <a:lnTo>
                    <a:pt x="210883" y="934688"/>
                  </a:lnTo>
                  <a:lnTo>
                    <a:pt x="209455" y="936498"/>
                  </a:lnTo>
                  <a:lnTo>
                    <a:pt x="210312" y="942880"/>
                  </a:lnTo>
                  <a:lnTo>
                    <a:pt x="203930" y="943642"/>
                  </a:lnTo>
                  <a:lnTo>
                    <a:pt x="204787" y="949928"/>
                  </a:lnTo>
                  <a:lnTo>
                    <a:pt x="213074" y="952119"/>
                  </a:lnTo>
                  <a:lnTo>
                    <a:pt x="216218" y="951738"/>
                  </a:lnTo>
                  <a:lnTo>
                    <a:pt x="216408" y="953262"/>
                  </a:lnTo>
                  <a:lnTo>
                    <a:pt x="212312" y="958596"/>
                  </a:lnTo>
                  <a:lnTo>
                    <a:pt x="215646" y="959834"/>
                  </a:lnTo>
                  <a:lnTo>
                    <a:pt x="217170" y="959549"/>
                  </a:lnTo>
                  <a:lnTo>
                    <a:pt x="224314" y="965073"/>
                  </a:lnTo>
                  <a:lnTo>
                    <a:pt x="221742" y="970217"/>
                  </a:lnTo>
                  <a:lnTo>
                    <a:pt x="221742" y="970217"/>
                  </a:lnTo>
                  <a:lnTo>
                    <a:pt x="227362" y="975932"/>
                  </a:lnTo>
                  <a:lnTo>
                    <a:pt x="228314" y="983837"/>
                  </a:lnTo>
                  <a:lnTo>
                    <a:pt x="230124" y="985171"/>
                  </a:lnTo>
                  <a:lnTo>
                    <a:pt x="229362" y="991743"/>
                  </a:lnTo>
                  <a:lnTo>
                    <a:pt x="226600" y="995267"/>
                  </a:lnTo>
                  <a:lnTo>
                    <a:pt x="236220" y="995648"/>
                  </a:lnTo>
                  <a:lnTo>
                    <a:pt x="233077" y="1008888"/>
                  </a:lnTo>
                  <a:lnTo>
                    <a:pt x="224790" y="1006697"/>
                  </a:lnTo>
                  <a:lnTo>
                    <a:pt x="220313" y="1008888"/>
                  </a:lnTo>
                  <a:lnTo>
                    <a:pt x="221837" y="1008698"/>
                  </a:lnTo>
                  <a:lnTo>
                    <a:pt x="220885" y="1013651"/>
                  </a:lnTo>
                  <a:lnTo>
                    <a:pt x="229362" y="1017365"/>
                  </a:lnTo>
                  <a:lnTo>
                    <a:pt x="229743" y="1020509"/>
                  </a:lnTo>
                  <a:lnTo>
                    <a:pt x="228219" y="1020699"/>
                  </a:lnTo>
                  <a:lnTo>
                    <a:pt x="233362" y="1023271"/>
                  </a:lnTo>
                  <a:lnTo>
                    <a:pt x="230410" y="1025271"/>
                  </a:lnTo>
                  <a:lnTo>
                    <a:pt x="232791" y="1031367"/>
                  </a:lnTo>
                  <a:lnTo>
                    <a:pt x="229648" y="1031748"/>
                  </a:lnTo>
                  <a:lnTo>
                    <a:pt x="220885" y="1026509"/>
                  </a:lnTo>
                  <a:lnTo>
                    <a:pt x="223837" y="1024509"/>
                  </a:lnTo>
                  <a:lnTo>
                    <a:pt x="220504" y="1023271"/>
                  </a:lnTo>
                  <a:lnTo>
                    <a:pt x="219170" y="1025081"/>
                  </a:lnTo>
                  <a:lnTo>
                    <a:pt x="217360" y="1023747"/>
                  </a:lnTo>
                  <a:lnTo>
                    <a:pt x="217551" y="1025271"/>
                  </a:lnTo>
                  <a:lnTo>
                    <a:pt x="209074" y="1021556"/>
                  </a:lnTo>
                  <a:lnTo>
                    <a:pt x="207931" y="1024890"/>
                  </a:lnTo>
                  <a:lnTo>
                    <a:pt x="207740" y="1023366"/>
                  </a:lnTo>
                  <a:lnTo>
                    <a:pt x="200025" y="1025938"/>
                  </a:lnTo>
                  <a:lnTo>
                    <a:pt x="198787" y="1029272"/>
                  </a:lnTo>
                  <a:lnTo>
                    <a:pt x="202216" y="1030415"/>
                  </a:lnTo>
                  <a:lnTo>
                    <a:pt x="200977" y="1033844"/>
                  </a:lnTo>
                  <a:lnTo>
                    <a:pt x="193072" y="1034796"/>
                  </a:lnTo>
                  <a:lnTo>
                    <a:pt x="196691" y="1037558"/>
                  </a:lnTo>
                  <a:lnTo>
                    <a:pt x="199835" y="1037177"/>
                  </a:lnTo>
                  <a:lnTo>
                    <a:pt x="205549" y="1044416"/>
                  </a:lnTo>
                  <a:lnTo>
                    <a:pt x="208121" y="1039368"/>
                  </a:lnTo>
                  <a:lnTo>
                    <a:pt x="213455" y="1043464"/>
                  </a:lnTo>
                  <a:lnTo>
                    <a:pt x="221170" y="1040892"/>
                  </a:lnTo>
                  <a:lnTo>
                    <a:pt x="226124" y="1041845"/>
                  </a:lnTo>
                  <a:lnTo>
                    <a:pt x="228505" y="1047941"/>
                  </a:lnTo>
                  <a:lnTo>
                    <a:pt x="228695" y="1049560"/>
                  </a:lnTo>
                  <a:lnTo>
                    <a:pt x="235553" y="1053465"/>
                  </a:lnTo>
                  <a:lnTo>
                    <a:pt x="231076" y="1055656"/>
                  </a:lnTo>
                  <a:lnTo>
                    <a:pt x="229648" y="1057466"/>
                  </a:lnTo>
                  <a:lnTo>
                    <a:pt x="237553" y="1056418"/>
                  </a:lnTo>
                  <a:lnTo>
                    <a:pt x="239363" y="1057847"/>
                  </a:lnTo>
                  <a:lnTo>
                    <a:pt x="240983" y="1070420"/>
                  </a:lnTo>
                  <a:lnTo>
                    <a:pt x="239744" y="1073753"/>
                  </a:lnTo>
                  <a:lnTo>
                    <a:pt x="243173" y="1074992"/>
                  </a:lnTo>
                  <a:lnTo>
                    <a:pt x="246126" y="1072991"/>
                  </a:lnTo>
                  <a:lnTo>
                    <a:pt x="259080" y="1074515"/>
                  </a:lnTo>
                  <a:lnTo>
                    <a:pt x="258699" y="1071372"/>
                  </a:lnTo>
                  <a:lnTo>
                    <a:pt x="260318" y="1071182"/>
                  </a:lnTo>
                  <a:lnTo>
                    <a:pt x="261461" y="1080611"/>
                  </a:lnTo>
                  <a:lnTo>
                    <a:pt x="259366" y="1088898"/>
                  </a:lnTo>
                  <a:lnTo>
                    <a:pt x="265843" y="1089660"/>
                  </a:lnTo>
                  <a:lnTo>
                    <a:pt x="268414" y="1084517"/>
                  </a:lnTo>
                  <a:lnTo>
                    <a:pt x="271558" y="1084136"/>
                  </a:lnTo>
                  <a:lnTo>
                    <a:pt x="272510" y="1079183"/>
                  </a:lnTo>
                  <a:lnTo>
                    <a:pt x="273749" y="1075849"/>
                  </a:lnTo>
                  <a:lnTo>
                    <a:pt x="276892" y="1075468"/>
                  </a:lnTo>
                  <a:lnTo>
                    <a:pt x="281178" y="1071753"/>
                  </a:lnTo>
                  <a:lnTo>
                    <a:pt x="283178" y="1074706"/>
                  </a:lnTo>
                  <a:lnTo>
                    <a:pt x="280035" y="1075087"/>
                  </a:lnTo>
                  <a:lnTo>
                    <a:pt x="278701" y="1076801"/>
                  </a:lnTo>
                  <a:lnTo>
                    <a:pt x="283750" y="1079373"/>
                  </a:lnTo>
                  <a:lnTo>
                    <a:pt x="282988" y="1085945"/>
                  </a:lnTo>
                  <a:lnTo>
                    <a:pt x="286226" y="1085469"/>
                  </a:lnTo>
                  <a:lnTo>
                    <a:pt x="287941" y="1086898"/>
                  </a:lnTo>
                  <a:lnTo>
                    <a:pt x="291084" y="1086517"/>
                  </a:lnTo>
                  <a:lnTo>
                    <a:pt x="291179" y="1099280"/>
                  </a:lnTo>
                  <a:lnTo>
                    <a:pt x="296323" y="1101852"/>
                  </a:lnTo>
                  <a:lnTo>
                    <a:pt x="302228" y="1097852"/>
                  </a:lnTo>
                  <a:lnTo>
                    <a:pt x="305372" y="1097471"/>
                  </a:lnTo>
                  <a:lnTo>
                    <a:pt x="308705" y="1098709"/>
                  </a:lnTo>
                  <a:lnTo>
                    <a:pt x="308515" y="1097090"/>
                  </a:lnTo>
                  <a:lnTo>
                    <a:pt x="314611" y="1094708"/>
                  </a:lnTo>
                  <a:lnTo>
                    <a:pt x="315373" y="1088231"/>
                  </a:lnTo>
                  <a:lnTo>
                    <a:pt x="317183" y="1089565"/>
                  </a:lnTo>
                  <a:lnTo>
                    <a:pt x="317945" y="1083088"/>
                  </a:lnTo>
                  <a:lnTo>
                    <a:pt x="315944" y="1080135"/>
                  </a:lnTo>
                  <a:lnTo>
                    <a:pt x="320326" y="1076325"/>
                  </a:lnTo>
                  <a:lnTo>
                    <a:pt x="323660" y="1077563"/>
                  </a:lnTo>
                  <a:lnTo>
                    <a:pt x="326422" y="1073944"/>
                  </a:lnTo>
                  <a:lnTo>
                    <a:pt x="329565" y="1073563"/>
                  </a:lnTo>
                  <a:lnTo>
                    <a:pt x="330327" y="1067086"/>
                  </a:lnTo>
                  <a:lnTo>
                    <a:pt x="340043" y="1067467"/>
                  </a:lnTo>
                  <a:lnTo>
                    <a:pt x="340043" y="1067467"/>
                  </a:lnTo>
                  <a:lnTo>
                    <a:pt x="340233" y="1068991"/>
                  </a:lnTo>
                  <a:lnTo>
                    <a:pt x="350234" y="1072515"/>
                  </a:lnTo>
                  <a:lnTo>
                    <a:pt x="354997" y="1071944"/>
                  </a:lnTo>
                  <a:lnTo>
                    <a:pt x="355949" y="1066991"/>
                  </a:lnTo>
                  <a:lnTo>
                    <a:pt x="354235" y="1065657"/>
                  </a:lnTo>
                  <a:lnTo>
                    <a:pt x="355378" y="1062228"/>
                  </a:lnTo>
                  <a:lnTo>
                    <a:pt x="357187" y="1063657"/>
                  </a:lnTo>
                  <a:lnTo>
                    <a:pt x="361855" y="1062990"/>
                  </a:lnTo>
                  <a:lnTo>
                    <a:pt x="360712" y="1053560"/>
                  </a:lnTo>
                  <a:lnTo>
                    <a:pt x="360521" y="1051941"/>
                  </a:lnTo>
                  <a:lnTo>
                    <a:pt x="360902" y="1042321"/>
                  </a:lnTo>
                  <a:lnTo>
                    <a:pt x="361283" y="1045464"/>
                  </a:lnTo>
                  <a:lnTo>
                    <a:pt x="362617" y="1043654"/>
                  </a:lnTo>
                  <a:lnTo>
                    <a:pt x="364808" y="1048226"/>
                  </a:lnTo>
                  <a:lnTo>
                    <a:pt x="369760" y="1049179"/>
                  </a:lnTo>
                  <a:lnTo>
                    <a:pt x="374714" y="1050131"/>
                  </a:lnTo>
                  <a:lnTo>
                    <a:pt x="375666" y="1045274"/>
                  </a:lnTo>
                  <a:lnTo>
                    <a:pt x="374904" y="1038892"/>
                  </a:lnTo>
                  <a:lnTo>
                    <a:pt x="374047" y="1032605"/>
                  </a:lnTo>
                  <a:lnTo>
                    <a:pt x="368903" y="1030034"/>
                  </a:lnTo>
                  <a:lnTo>
                    <a:pt x="368903" y="1030034"/>
                  </a:lnTo>
                  <a:lnTo>
                    <a:pt x="378428" y="1028891"/>
                  </a:lnTo>
                  <a:lnTo>
                    <a:pt x="379381" y="1023938"/>
                  </a:lnTo>
                  <a:lnTo>
                    <a:pt x="374809" y="1013270"/>
                  </a:lnTo>
                  <a:lnTo>
                    <a:pt x="377571" y="1009745"/>
                  </a:lnTo>
                  <a:lnTo>
                    <a:pt x="374999" y="1002030"/>
                  </a:lnTo>
                  <a:lnTo>
                    <a:pt x="378714" y="1006316"/>
                  </a:lnTo>
                  <a:lnTo>
                    <a:pt x="378524" y="1004792"/>
                  </a:lnTo>
                  <a:lnTo>
                    <a:pt x="386429" y="1003745"/>
                  </a:lnTo>
                  <a:lnTo>
                    <a:pt x="389382" y="1001840"/>
                  </a:lnTo>
                  <a:lnTo>
                    <a:pt x="389191" y="1000220"/>
                  </a:lnTo>
                  <a:lnTo>
                    <a:pt x="392335" y="999839"/>
                  </a:lnTo>
                  <a:lnTo>
                    <a:pt x="392335" y="999839"/>
                  </a:lnTo>
                  <a:lnTo>
                    <a:pt x="391954" y="996696"/>
                  </a:lnTo>
                  <a:lnTo>
                    <a:pt x="396621" y="996029"/>
                  </a:lnTo>
                  <a:lnTo>
                    <a:pt x="394906" y="994696"/>
                  </a:lnTo>
                  <a:lnTo>
                    <a:pt x="394049" y="988409"/>
                  </a:lnTo>
                  <a:lnTo>
                    <a:pt x="395668" y="988124"/>
                  </a:lnTo>
                  <a:lnTo>
                    <a:pt x="399002" y="989362"/>
                  </a:lnTo>
                  <a:lnTo>
                    <a:pt x="400145" y="986028"/>
                  </a:lnTo>
                  <a:lnTo>
                    <a:pt x="406527" y="985171"/>
                  </a:lnTo>
                  <a:lnTo>
                    <a:pt x="408813" y="978503"/>
                  </a:lnTo>
                  <a:lnTo>
                    <a:pt x="416528" y="975932"/>
                  </a:lnTo>
                  <a:lnTo>
                    <a:pt x="419672" y="975455"/>
                  </a:lnTo>
                  <a:lnTo>
                    <a:pt x="419481" y="973931"/>
                  </a:lnTo>
                  <a:lnTo>
                    <a:pt x="422434" y="971931"/>
                  </a:lnTo>
                  <a:lnTo>
                    <a:pt x="422434" y="971931"/>
                  </a:lnTo>
                  <a:lnTo>
                    <a:pt x="430149" y="982123"/>
                  </a:lnTo>
                  <a:lnTo>
                    <a:pt x="433578" y="983361"/>
                  </a:lnTo>
                  <a:lnTo>
                    <a:pt x="436531" y="981361"/>
                  </a:lnTo>
                  <a:lnTo>
                    <a:pt x="444341" y="980313"/>
                  </a:lnTo>
                  <a:lnTo>
                    <a:pt x="451485" y="973074"/>
                  </a:lnTo>
                  <a:lnTo>
                    <a:pt x="456629" y="975551"/>
                  </a:lnTo>
                  <a:lnTo>
                    <a:pt x="456152" y="972407"/>
                  </a:lnTo>
                  <a:lnTo>
                    <a:pt x="469583" y="964311"/>
                  </a:lnTo>
                  <a:lnTo>
                    <a:pt x="465391" y="956786"/>
                  </a:lnTo>
                  <a:lnTo>
                    <a:pt x="473774" y="958977"/>
                  </a:lnTo>
                  <a:lnTo>
                    <a:pt x="476726" y="956977"/>
                  </a:lnTo>
                  <a:lnTo>
                    <a:pt x="480441" y="948500"/>
                  </a:lnTo>
                  <a:lnTo>
                    <a:pt x="478631" y="947166"/>
                  </a:lnTo>
                  <a:lnTo>
                    <a:pt x="479965" y="945356"/>
                  </a:lnTo>
                  <a:lnTo>
                    <a:pt x="480251" y="946880"/>
                  </a:lnTo>
                  <a:lnTo>
                    <a:pt x="484918" y="946309"/>
                  </a:lnTo>
                  <a:lnTo>
                    <a:pt x="489109" y="940975"/>
                  </a:lnTo>
                  <a:lnTo>
                    <a:pt x="501491" y="924973"/>
                  </a:lnTo>
                  <a:lnTo>
                    <a:pt x="503491" y="927926"/>
                  </a:lnTo>
                  <a:lnTo>
                    <a:pt x="502063" y="929735"/>
                  </a:lnTo>
                  <a:lnTo>
                    <a:pt x="502063" y="942499"/>
                  </a:lnTo>
                  <a:lnTo>
                    <a:pt x="511397" y="939737"/>
                  </a:lnTo>
                  <a:lnTo>
                    <a:pt x="514731" y="940880"/>
                  </a:lnTo>
                  <a:lnTo>
                    <a:pt x="520065" y="945071"/>
                  </a:lnTo>
                  <a:lnTo>
                    <a:pt x="523208" y="944690"/>
                  </a:lnTo>
                  <a:lnTo>
                    <a:pt x="533876" y="940118"/>
                  </a:lnTo>
                  <a:lnTo>
                    <a:pt x="551593" y="941070"/>
                  </a:lnTo>
                  <a:lnTo>
                    <a:pt x="556736" y="943547"/>
                  </a:lnTo>
                  <a:lnTo>
                    <a:pt x="559118" y="936879"/>
                  </a:lnTo>
                  <a:lnTo>
                    <a:pt x="559879" y="930307"/>
                  </a:lnTo>
                  <a:lnTo>
                    <a:pt x="561880" y="933355"/>
                  </a:lnTo>
                  <a:lnTo>
                    <a:pt x="565595" y="924782"/>
                  </a:lnTo>
                  <a:lnTo>
                    <a:pt x="567595" y="927735"/>
                  </a:lnTo>
                  <a:lnTo>
                    <a:pt x="566833" y="934307"/>
                  </a:lnTo>
                  <a:lnTo>
                    <a:pt x="569976" y="933926"/>
                  </a:lnTo>
                  <a:lnTo>
                    <a:pt x="572548" y="928783"/>
                  </a:lnTo>
                  <a:lnTo>
                    <a:pt x="575691" y="928307"/>
                  </a:lnTo>
                  <a:lnTo>
                    <a:pt x="583978" y="917639"/>
                  </a:lnTo>
                  <a:lnTo>
                    <a:pt x="589407" y="910590"/>
                  </a:lnTo>
                  <a:lnTo>
                    <a:pt x="591788" y="903827"/>
                  </a:lnTo>
                  <a:lnTo>
                    <a:pt x="594931" y="903446"/>
                  </a:lnTo>
                  <a:lnTo>
                    <a:pt x="600837" y="899446"/>
                  </a:lnTo>
                  <a:lnTo>
                    <a:pt x="603980" y="899065"/>
                  </a:lnTo>
                  <a:lnTo>
                    <a:pt x="607981" y="904970"/>
                  </a:lnTo>
                  <a:lnTo>
                    <a:pt x="609124" y="901637"/>
                  </a:lnTo>
                  <a:lnTo>
                    <a:pt x="610933" y="902970"/>
                  </a:lnTo>
                  <a:lnTo>
                    <a:pt x="617506" y="916591"/>
                  </a:lnTo>
                  <a:lnTo>
                    <a:pt x="616744" y="923163"/>
                  </a:lnTo>
                  <a:lnTo>
                    <a:pt x="618649" y="926116"/>
                  </a:lnTo>
                  <a:lnTo>
                    <a:pt x="618649" y="926116"/>
                  </a:lnTo>
                  <a:lnTo>
                    <a:pt x="635794" y="922306"/>
                  </a:lnTo>
                  <a:lnTo>
                    <a:pt x="636175" y="912590"/>
                  </a:lnTo>
                  <a:lnTo>
                    <a:pt x="639127" y="910590"/>
                  </a:lnTo>
                  <a:lnTo>
                    <a:pt x="636746" y="904494"/>
                  </a:lnTo>
                  <a:lnTo>
                    <a:pt x="642461" y="898970"/>
                  </a:lnTo>
                  <a:lnTo>
                    <a:pt x="646462" y="892112"/>
                  </a:lnTo>
                  <a:lnTo>
                    <a:pt x="652748" y="891254"/>
                  </a:lnTo>
                  <a:lnTo>
                    <a:pt x="668274" y="887635"/>
                  </a:lnTo>
                  <a:lnTo>
                    <a:pt x="671513" y="887254"/>
                  </a:lnTo>
                  <a:lnTo>
                    <a:pt x="670274" y="890588"/>
                  </a:lnTo>
                  <a:lnTo>
                    <a:pt x="679323" y="886301"/>
                  </a:lnTo>
                  <a:lnTo>
                    <a:pt x="680561" y="882872"/>
                  </a:lnTo>
                  <a:lnTo>
                    <a:pt x="685228" y="882301"/>
                  </a:lnTo>
                  <a:lnTo>
                    <a:pt x="689801" y="880110"/>
                  </a:lnTo>
                  <a:lnTo>
                    <a:pt x="690563" y="873633"/>
                  </a:lnTo>
                  <a:lnTo>
                    <a:pt x="693706" y="873252"/>
                  </a:lnTo>
                  <a:lnTo>
                    <a:pt x="693515" y="871633"/>
                  </a:lnTo>
                  <a:lnTo>
                    <a:pt x="696849" y="872776"/>
                  </a:lnTo>
                  <a:lnTo>
                    <a:pt x="699611" y="869251"/>
                  </a:lnTo>
                  <a:lnTo>
                    <a:pt x="700850" y="865918"/>
                  </a:lnTo>
                  <a:lnTo>
                    <a:pt x="699230" y="853250"/>
                  </a:lnTo>
                  <a:lnTo>
                    <a:pt x="696087" y="853631"/>
                  </a:lnTo>
                  <a:lnTo>
                    <a:pt x="697611" y="853440"/>
                  </a:lnTo>
                  <a:lnTo>
                    <a:pt x="697421" y="851916"/>
                  </a:lnTo>
                  <a:lnTo>
                    <a:pt x="703993" y="852678"/>
                  </a:lnTo>
                  <a:lnTo>
                    <a:pt x="704183" y="854202"/>
                  </a:lnTo>
                  <a:lnTo>
                    <a:pt x="710470" y="853440"/>
                  </a:lnTo>
                  <a:lnTo>
                    <a:pt x="710851" y="856583"/>
                  </a:lnTo>
                  <a:lnTo>
                    <a:pt x="723710" y="856583"/>
                  </a:lnTo>
                  <a:lnTo>
                    <a:pt x="726853" y="856202"/>
                  </a:lnTo>
                  <a:lnTo>
                    <a:pt x="726662" y="854583"/>
                  </a:lnTo>
                  <a:lnTo>
                    <a:pt x="724662" y="851630"/>
                  </a:lnTo>
                  <a:lnTo>
                    <a:pt x="726281" y="851440"/>
                  </a:lnTo>
                  <a:lnTo>
                    <a:pt x="725996" y="849821"/>
                  </a:lnTo>
                  <a:lnTo>
                    <a:pt x="724281" y="848487"/>
                  </a:lnTo>
                  <a:lnTo>
                    <a:pt x="726567" y="841724"/>
                  </a:lnTo>
                  <a:lnTo>
                    <a:pt x="722662" y="835819"/>
                  </a:lnTo>
                  <a:lnTo>
                    <a:pt x="719519" y="836295"/>
                  </a:lnTo>
                  <a:lnTo>
                    <a:pt x="717709" y="822008"/>
                  </a:lnTo>
                  <a:lnTo>
                    <a:pt x="725424" y="819436"/>
                  </a:lnTo>
                  <a:lnTo>
                    <a:pt x="723614" y="818102"/>
                  </a:lnTo>
                  <a:lnTo>
                    <a:pt x="728377" y="817531"/>
                  </a:lnTo>
                  <a:lnTo>
                    <a:pt x="730853" y="812387"/>
                  </a:lnTo>
                  <a:lnTo>
                    <a:pt x="733997" y="811911"/>
                  </a:lnTo>
                  <a:lnTo>
                    <a:pt x="736759" y="808387"/>
                  </a:lnTo>
                  <a:lnTo>
                    <a:pt x="744474" y="805815"/>
                  </a:lnTo>
                  <a:lnTo>
                    <a:pt x="750189" y="813054"/>
                  </a:lnTo>
                  <a:lnTo>
                    <a:pt x="753618" y="814292"/>
                  </a:lnTo>
                  <a:lnTo>
                    <a:pt x="752951" y="809530"/>
                  </a:lnTo>
                  <a:lnTo>
                    <a:pt x="756094" y="809149"/>
                  </a:lnTo>
                  <a:lnTo>
                    <a:pt x="755904" y="807530"/>
                  </a:lnTo>
                  <a:lnTo>
                    <a:pt x="768001" y="814007"/>
                  </a:lnTo>
                  <a:lnTo>
                    <a:pt x="777811" y="816007"/>
                  </a:lnTo>
                  <a:lnTo>
                    <a:pt x="779812" y="818960"/>
                  </a:lnTo>
                  <a:lnTo>
                    <a:pt x="782955" y="818578"/>
                  </a:lnTo>
                  <a:lnTo>
                    <a:pt x="783431" y="821722"/>
                  </a:lnTo>
                  <a:lnTo>
                    <a:pt x="784955" y="821531"/>
                  </a:lnTo>
                  <a:lnTo>
                    <a:pt x="797814" y="821436"/>
                  </a:lnTo>
                  <a:lnTo>
                    <a:pt x="812197" y="821246"/>
                  </a:lnTo>
                  <a:lnTo>
                    <a:pt x="812578" y="824389"/>
                  </a:lnTo>
                  <a:lnTo>
                    <a:pt x="819150" y="825151"/>
                  </a:lnTo>
                  <a:lnTo>
                    <a:pt x="828770" y="825532"/>
                  </a:lnTo>
                  <a:lnTo>
                    <a:pt x="830580" y="826865"/>
                  </a:lnTo>
                  <a:lnTo>
                    <a:pt x="831914" y="825151"/>
                  </a:lnTo>
                  <a:lnTo>
                    <a:pt x="847725" y="823151"/>
                  </a:lnTo>
                  <a:lnTo>
                    <a:pt x="849059" y="821341"/>
                  </a:lnTo>
                  <a:lnTo>
                    <a:pt x="857440" y="823532"/>
                  </a:lnTo>
                  <a:lnTo>
                    <a:pt x="859727" y="816769"/>
                  </a:lnTo>
                  <a:lnTo>
                    <a:pt x="857536" y="812197"/>
                  </a:lnTo>
                  <a:lnTo>
                    <a:pt x="867632" y="815816"/>
                  </a:lnTo>
                  <a:lnTo>
                    <a:pt x="866299" y="817531"/>
                  </a:lnTo>
                  <a:lnTo>
                    <a:pt x="870204" y="823436"/>
                  </a:lnTo>
                  <a:lnTo>
                    <a:pt x="871442" y="820103"/>
                  </a:lnTo>
                  <a:lnTo>
                    <a:pt x="878300" y="824008"/>
                  </a:lnTo>
                  <a:lnTo>
                    <a:pt x="877919" y="820865"/>
                  </a:lnTo>
                  <a:lnTo>
                    <a:pt x="881253" y="822008"/>
                  </a:lnTo>
                  <a:lnTo>
                    <a:pt x="882206" y="817150"/>
                  </a:lnTo>
                  <a:lnTo>
                    <a:pt x="897827" y="826389"/>
                  </a:lnTo>
                  <a:lnTo>
                    <a:pt x="902780" y="827342"/>
                  </a:lnTo>
                  <a:lnTo>
                    <a:pt x="903160" y="830485"/>
                  </a:lnTo>
                  <a:lnTo>
                    <a:pt x="904970" y="831818"/>
                  </a:lnTo>
                  <a:lnTo>
                    <a:pt x="908494" y="821817"/>
                  </a:lnTo>
                  <a:lnTo>
                    <a:pt x="910114" y="821626"/>
                  </a:lnTo>
                  <a:lnTo>
                    <a:pt x="914400" y="817817"/>
                  </a:lnTo>
                  <a:lnTo>
                    <a:pt x="914019" y="814673"/>
                  </a:lnTo>
                  <a:lnTo>
                    <a:pt x="917734" y="806196"/>
                  </a:lnTo>
                  <a:lnTo>
                    <a:pt x="919544" y="807530"/>
                  </a:lnTo>
                  <a:lnTo>
                    <a:pt x="923639" y="802196"/>
                  </a:lnTo>
                  <a:lnTo>
                    <a:pt x="930783" y="807720"/>
                  </a:lnTo>
                  <a:lnTo>
                    <a:pt x="935736" y="808673"/>
                  </a:lnTo>
                  <a:lnTo>
                    <a:pt x="937069" y="806958"/>
                  </a:lnTo>
                  <a:lnTo>
                    <a:pt x="936879" y="805339"/>
                  </a:lnTo>
                  <a:lnTo>
                    <a:pt x="942023" y="807911"/>
                  </a:lnTo>
                  <a:lnTo>
                    <a:pt x="946785" y="807339"/>
                  </a:lnTo>
                  <a:lnTo>
                    <a:pt x="944594" y="802767"/>
                  </a:lnTo>
                  <a:lnTo>
                    <a:pt x="956024" y="804482"/>
                  </a:lnTo>
                  <a:lnTo>
                    <a:pt x="955453" y="799814"/>
                  </a:lnTo>
                  <a:lnTo>
                    <a:pt x="958786" y="800957"/>
                  </a:lnTo>
                  <a:lnTo>
                    <a:pt x="960120" y="799148"/>
                  </a:lnTo>
                  <a:lnTo>
                    <a:pt x="966692" y="799910"/>
                  </a:lnTo>
                  <a:lnTo>
                    <a:pt x="966883" y="801529"/>
                  </a:lnTo>
                  <a:lnTo>
                    <a:pt x="970217" y="802672"/>
                  </a:lnTo>
                  <a:lnTo>
                    <a:pt x="970407" y="804291"/>
                  </a:lnTo>
                  <a:lnTo>
                    <a:pt x="973741" y="805434"/>
                  </a:lnTo>
                  <a:lnTo>
                    <a:pt x="974407" y="810197"/>
                  </a:lnTo>
                  <a:lnTo>
                    <a:pt x="975551" y="806863"/>
                  </a:lnTo>
                  <a:lnTo>
                    <a:pt x="978884" y="808006"/>
                  </a:lnTo>
                  <a:lnTo>
                    <a:pt x="975360" y="805244"/>
                  </a:lnTo>
                  <a:lnTo>
                    <a:pt x="978503" y="804863"/>
                  </a:lnTo>
                  <a:lnTo>
                    <a:pt x="980313" y="806196"/>
                  </a:lnTo>
                  <a:lnTo>
                    <a:pt x="978884" y="808006"/>
                  </a:lnTo>
                  <a:lnTo>
                    <a:pt x="979075" y="809625"/>
                  </a:lnTo>
                  <a:lnTo>
                    <a:pt x="983456" y="805815"/>
                  </a:lnTo>
                  <a:lnTo>
                    <a:pt x="984980" y="805625"/>
                  </a:lnTo>
                  <a:lnTo>
                    <a:pt x="990124" y="795338"/>
                  </a:lnTo>
                  <a:lnTo>
                    <a:pt x="988505" y="795528"/>
                  </a:lnTo>
                  <a:lnTo>
                    <a:pt x="989552" y="790575"/>
                  </a:lnTo>
                  <a:lnTo>
                    <a:pt x="987933" y="790861"/>
                  </a:lnTo>
                  <a:lnTo>
                    <a:pt x="989362" y="789051"/>
                  </a:lnTo>
                  <a:lnTo>
                    <a:pt x="985933" y="787908"/>
                  </a:lnTo>
                  <a:lnTo>
                    <a:pt x="987361" y="786098"/>
                  </a:lnTo>
                  <a:lnTo>
                    <a:pt x="986123" y="776573"/>
                  </a:lnTo>
                  <a:lnTo>
                    <a:pt x="992886" y="778955"/>
                  </a:lnTo>
                  <a:lnTo>
                    <a:pt x="992600" y="764572"/>
                  </a:lnTo>
                  <a:lnTo>
                    <a:pt x="992029" y="759809"/>
                  </a:lnTo>
                  <a:lnTo>
                    <a:pt x="993553" y="759619"/>
                  </a:lnTo>
                  <a:lnTo>
                    <a:pt x="994791" y="756285"/>
                  </a:lnTo>
                  <a:lnTo>
                    <a:pt x="991172" y="753523"/>
                  </a:lnTo>
                  <a:lnTo>
                    <a:pt x="987838" y="752380"/>
                  </a:lnTo>
                  <a:lnTo>
                    <a:pt x="987266" y="747617"/>
                  </a:lnTo>
                  <a:lnTo>
                    <a:pt x="983742" y="744855"/>
                  </a:lnTo>
                  <a:lnTo>
                    <a:pt x="983266" y="741712"/>
                  </a:lnTo>
                  <a:lnTo>
                    <a:pt x="987647" y="737902"/>
                  </a:lnTo>
                  <a:lnTo>
                    <a:pt x="989648" y="740855"/>
                  </a:lnTo>
                  <a:lnTo>
                    <a:pt x="992600" y="738950"/>
                  </a:lnTo>
                  <a:lnTo>
                    <a:pt x="988981" y="736187"/>
                  </a:lnTo>
                  <a:lnTo>
                    <a:pt x="988600" y="733044"/>
                  </a:lnTo>
                  <a:lnTo>
                    <a:pt x="985076" y="730282"/>
                  </a:lnTo>
                  <a:lnTo>
                    <a:pt x="986219" y="726853"/>
                  </a:lnTo>
                  <a:lnTo>
                    <a:pt x="988028" y="728282"/>
                  </a:lnTo>
                  <a:lnTo>
                    <a:pt x="987552" y="725138"/>
                  </a:lnTo>
                  <a:lnTo>
                    <a:pt x="985838" y="723710"/>
                  </a:lnTo>
                  <a:lnTo>
                    <a:pt x="985647" y="722186"/>
                  </a:lnTo>
                  <a:lnTo>
                    <a:pt x="982027" y="719423"/>
                  </a:lnTo>
                  <a:lnTo>
                    <a:pt x="981837" y="717804"/>
                  </a:lnTo>
                  <a:lnTo>
                    <a:pt x="984790" y="715804"/>
                  </a:lnTo>
                  <a:lnTo>
                    <a:pt x="987933" y="715423"/>
                  </a:lnTo>
                  <a:lnTo>
                    <a:pt x="989171" y="712089"/>
                  </a:lnTo>
                  <a:lnTo>
                    <a:pt x="992124" y="710089"/>
                  </a:lnTo>
                  <a:lnTo>
                    <a:pt x="1004792" y="721328"/>
                  </a:lnTo>
                  <a:lnTo>
                    <a:pt x="1019937" y="727424"/>
                  </a:lnTo>
                  <a:lnTo>
                    <a:pt x="1021175" y="724091"/>
                  </a:lnTo>
                  <a:lnTo>
                    <a:pt x="1024509" y="725234"/>
                  </a:lnTo>
                  <a:lnTo>
                    <a:pt x="1020889" y="722471"/>
                  </a:lnTo>
                  <a:lnTo>
                    <a:pt x="1023652" y="718947"/>
                  </a:lnTo>
                  <a:lnTo>
                    <a:pt x="1021937" y="717518"/>
                  </a:lnTo>
                  <a:lnTo>
                    <a:pt x="1017175" y="718090"/>
                  </a:lnTo>
                  <a:lnTo>
                    <a:pt x="1015365" y="716756"/>
                  </a:lnTo>
                  <a:lnTo>
                    <a:pt x="1019556" y="711422"/>
                  </a:lnTo>
                  <a:lnTo>
                    <a:pt x="1023080" y="714185"/>
                  </a:lnTo>
                  <a:lnTo>
                    <a:pt x="1024223" y="710851"/>
                  </a:lnTo>
                  <a:lnTo>
                    <a:pt x="1020889" y="709613"/>
                  </a:lnTo>
                  <a:lnTo>
                    <a:pt x="1022509" y="709422"/>
                  </a:lnTo>
                  <a:lnTo>
                    <a:pt x="1026985" y="707231"/>
                  </a:lnTo>
                  <a:lnTo>
                    <a:pt x="1024985" y="691515"/>
                  </a:lnTo>
                  <a:lnTo>
                    <a:pt x="1035653" y="699707"/>
                  </a:lnTo>
                  <a:lnTo>
                    <a:pt x="1043559" y="698754"/>
                  </a:lnTo>
                  <a:lnTo>
                    <a:pt x="1042606" y="690848"/>
                  </a:lnTo>
                  <a:lnTo>
                    <a:pt x="1051274" y="696182"/>
                  </a:lnTo>
                  <a:lnTo>
                    <a:pt x="1059371" y="696754"/>
                  </a:lnTo>
                  <a:lnTo>
                    <a:pt x="1057942" y="685705"/>
                  </a:lnTo>
                  <a:lnTo>
                    <a:pt x="1059085" y="682276"/>
                  </a:lnTo>
                  <a:lnTo>
                    <a:pt x="1058513" y="677609"/>
                  </a:lnTo>
                  <a:lnTo>
                    <a:pt x="1059656" y="674275"/>
                  </a:lnTo>
                  <a:lnTo>
                    <a:pt x="1054799" y="673227"/>
                  </a:lnTo>
                  <a:lnTo>
                    <a:pt x="1057942" y="672846"/>
                  </a:lnTo>
                  <a:lnTo>
                    <a:pt x="1058323" y="663226"/>
                  </a:lnTo>
                  <a:lnTo>
                    <a:pt x="1047560" y="642080"/>
                  </a:lnTo>
                  <a:lnTo>
                    <a:pt x="1060037" y="638937"/>
                  </a:lnTo>
                  <a:lnTo>
                    <a:pt x="1056989" y="628078"/>
                  </a:lnTo>
                  <a:lnTo>
                    <a:pt x="1068896" y="632936"/>
                  </a:lnTo>
                  <a:lnTo>
                    <a:pt x="1066324" y="625316"/>
                  </a:lnTo>
                  <a:lnTo>
                    <a:pt x="1064133" y="620744"/>
                  </a:lnTo>
                  <a:lnTo>
                    <a:pt x="1060704" y="619601"/>
                  </a:lnTo>
                  <a:lnTo>
                    <a:pt x="1061276" y="611505"/>
                  </a:lnTo>
                  <a:lnTo>
                    <a:pt x="1056418" y="610457"/>
                  </a:lnTo>
                  <a:lnTo>
                    <a:pt x="1057751" y="608743"/>
                  </a:lnTo>
                  <a:lnTo>
                    <a:pt x="1057561" y="607124"/>
                  </a:lnTo>
                  <a:lnTo>
                    <a:pt x="1054418" y="607505"/>
                  </a:lnTo>
                  <a:lnTo>
                    <a:pt x="1049465" y="606552"/>
                  </a:lnTo>
                  <a:lnTo>
                    <a:pt x="1049655" y="608171"/>
                  </a:lnTo>
                  <a:lnTo>
                    <a:pt x="1047845" y="606743"/>
                  </a:lnTo>
                  <a:lnTo>
                    <a:pt x="1047845" y="606743"/>
                  </a:lnTo>
                  <a:lnTo>
                    <a:pt x="1047655" y="605219"/>
                  </a:lnTo>
                  <a:lnTo>
                    <a:pt x="1046321" y="606933"/>
                  </a:lnTo>
                  <a:lnTo>
                    <a:pt x="1038035" y="604838"/>
                  </a:lnTo>
                  <a:lnTo>
                    <a:pt x="1038797" y="598265"/>
                  </a:lnTo>
                  <a:lnTo>
                    <a:pt x="1037368" y="600075"/>
                  </a:lnTo>
                  <a:lnTo>
                    <a:pt x="1035463" y="597122"/>
                  </a:lnTo>
                  <a:lnTo>
                    <a:pt x="1036415" y="592169"/>
                  </a:lnTo>
                  <a:lnTo>
                    <a:pt x="1036225" y="590645"/>
                  </a:lnTo>
                  <a:lnTo>
                    <a:pt x="1034606" y="590836"/>
                  </a:lnTo>
                  <a:lnTo>
                    <a:pt x="1033081" y="591026"/>
                  </a:lnTo>
                  <a:lnTo>
                    <a:pt x="1034415" y="589217"/>
                  </a:lnTo>
                  <a:lnTo>
                    <a:pt x="1032605" y="587883"/>
                  </a:lnTo>
                  <a:lnTo>
                    <a:pt x="1033844" y="584549"/>
                  </a:lnTo>
                  <a:lnTo>
                    <a:pt x="1030700" y="584930"/>
                  </a:lnTo>
                  <a:lnTo>
                    <a:pt x="1032034" y="583121"/>
                  </a:lnTo>
                  <a:lnTo>
                    <a:pt x="1030510" y="583311"/>
                  </a:lnTo>
                  <a:lnTo>
                    <a:pt x="1027843" y="575596"/>
                  </a:lnTo>
                  <a:lnTo>
                    <a:pt x="1020985" y="571691"/>
                  </a:lnTo>
                  <a:lnTo>
                    <a:pt x="1022128" y="568357"/>
                  </a:lnTo>
                  <a:lnTo>
                    <a:pt x="1020985" y="558927"/>
                  </a:lnTo>
                  <a:lnTo>
                    <a:pt x="1018985" y="555974"/>
                  </a:lnTo>
                  <a:lnTo>
                    <a:pt x="1018603" y="552736"/>
                  </a:lnTo>
                  <a:lnTo>
                    <a:pt x="1016984" y="553022"/>
                  </a:lnTo>
                  <a:lnTo>
                    <a:pt x="1015746" y="543497"/>
                  </a:lnTo>
                  <a:lnTo>
                    <a:pt x="1012603" y="543878"/>
                  </a:lnTo>
                  <a:lnTo>
                    <a:pt x="1014031" y="542163"/>
                  </a:lnTo>
                  <a:lnTo>
                    <a:pt x="1012412" y="542354"/>
                  </a:lnTo>
                  <a:lnTo>
                    <a:pt x="1013174" y="535781"/>
                  </a:lnTo>
                  <a:lnTo>
                    <a:pt x="1003078" y="532257"/>
                  </a:lnTo>
                  <a:lnTo>
                    <a:pt x="1004316" y="528923"/>
                  </a:lnTo>
                  <a:lnTo>
                    <a:pt x="1000315" y="523018"/>
                  </a:lnTo>
                  <a:lnTo>
                    <a:pt x="995363" y="522065"/>
                  </a:lnTo>
                  <a:lnTo>
                    <a:pt x="997934" y="516922"/>
                  </a:lnTo>
                  <a:lnTo>
                    <a:pt x="994981" y="506063"/>
                  </a:lnTo>
                  <a:lnTo>
                    <a:pt x="987838" y="500539"/>
                  </a:lnTo>
                  <a:lnTo>
                    <a:pt x="987457" y="497396"/>
                  </a:lnTo>
                  <a:lnTo>
                    <a:pt x="988790" y="495586"/>
                  </a:lnTo>
                  <a:lnTo>
                    <a:pt x="981742" y="490157"/>
                  </a:lnTo>
                  <a:lnTo>
                    <a:pt x="985266" y="480060"/>
                  </a:lnTo>
                  <a:lnTo>
                    <a:pt x="984790" y="476917"/>
                  </a:lnTo>
                  <a:lnTo>
                    <a:pt x="982027" y="467582"/>
                  </a:lnTo>
                  <a:lnTo>
                    <a:pt x="981837" y="466058"/>
                  </a:lnTo>
                  <a:lnTo>
                    <a:pt x="981456" y="462915"/>
                  </a:lnTo>
                  <a:lnTo>
                    <a:pt x="982218" y="456343"/>
                  </a:lnTo>
                  <a:lnTo>
                    <a:pt x="980599" y="456533"/>
                  </a:lnTo>
                  <a:lnTo>
                    <a:pt x="975931" y="457200"/>
                  </a:lnTo>
                  <a:lnTo>
                    <a:pt x="970978" y="456248"/>
                  </a:lnTo>
                  <a:lnTo>
                    <a:pt x="971169" y="444913"/>
                  </a:lnTo>
                  <a:lnTo>
                    <a:pt x="977456" y="431292"/>
                  </a:lnTo>
                  <a:lnTo>
                    <a:pt x="979170" y="432721"/>
                  </a:lnTo>
                  <a:lnTo>
                    <a:pt x="993553" y="419672"/>
                  </a:lnTo>
                  <a:lnTo>
                    <a:pt x="992981" y="414909"/>
                  </a:lnTo>
                  <a:lnTo>
                    <a:pt x="986028" y="411004"/>
                  </a:lnTo>
                  <a:lnTo>
                    <a:pt x="986600" y="402908"/>
                  </a:lnTo>
                  <a:lnTo>
                    <a:pt x="990790" y="397574"/>
                  </a:lnTo>
                  <a:lnTo>
                    <a:pt x="989933" y="391192"/>
                  </a:lnTo>
                  <a:lnTo>
                    <a:pt x="993839" y="384334"/>
                  </a:lnTo>
                  <a:lnTo>
                    <a:pt x="1003173" y="381572"/>
                  </a:lnTo>
                  <a:lnTo>
                    <a:pt x="1012222" y="377190"/>
                  </a:lnTo>
                  <a:lnTo>
                    <a:pt x="1015936" y="368713"/>
                  </a:lnTo>
                  <a:lnTo>
                    <a:pt x="1015746" y="367094"/>
                  </a:lnTo>
                  <a:lnTo>
                    <a:pt x="1018318" y="361950"/>
                  </a:lnTo>
                  <a:lnTo>
                    <a:pt x="1020699" y="368046"/>
                  </a:lnTo>
                  <a:lnTo>
                    <a:pt x="1019461" y="371475"/>
                  </a:lnTo>
                  <a:lnTo>
                    <a:pt x="1021080" y="371189"/>
                  </a:lnTo>
                  <a:lnTo>
                    <a:pt x="1027367" y="370427"/>
                  </a:lnTo>
                  <a:lnTo>
                    <a:pt x="1030129" y="366903"/>
                  </a:lnTo>
                  <a:lnTo>
                    <a:pt x="1021271" y="359950"/>
                  </a:lnTo>
                  <a:lnTo>
                    <a:pt x="1022032" y="353473"/>
                  </a:lnTo>
                  <a:lnTo>
                    <a:pt x="1024985" y="351473"/>
                  </a:lnTo>
                  <a:lnTo>
                    <a:pt x="1025938" y="346520"/>
                  </a:lnTo>
                  <a:lnTo>
                    <a:pt x="1027462" y="333566"/>
                  </a:lnTo>
                  <a:lnTo>
                    <a:pt x="1032986" y="326422"/>
                  </a:lnTo>
                  <a:lnTo>
                    <a:pt x="1032796" y="324803"/>
                  </a:lnTo>
                  <a:lnTo>
                    <a:pt x="1037558" y="324231"/>
                  </a:lnTo>
                  <a:lnTo>
                    <a:pt x="1042702" y="326803"/>
                  </a:lnTo>
                  <a:lnTo>
                    <a:pt x="1048036" y="318040"/>
                  </a:lnTo>
                  <a:lnTo>
                    <a:pt x="1042416" y="312420"/>
                  </a:lnTo>
                  <a:lnTo>
                    <a:pt x="1043654" y="308991"/>
                  </a:lnTo>
                  <a:lnTo>
                    <a:pt x="1049560" y="305086"/>
                  </a:lnTo>
                  <a:lnTo>
                    <a:pt x="1049369" y="303467"/>
                  </a:lnTo>
                  <a:lnTo>
                    <a:pt x="1049179" y="301943"/>
                  </a:lnTo>
                  <a:lnTo>
                    <a:pt x="1047369" y="300514"/>
                  </a:lnTo>
                  <a:lnTo>
                    <a:pt x="1045750" y="300704"/>
                  </a:lnTo>
                  <a:lnTo>
                    <a:pt x="1044035" y="299371"/>
                  </a:lnTo>
                  <a:lnTo>
                    <a:pt x="1044988" y="294418"/>
                  </a:lnTo>
                  <a:lnTo>
                    <a:pt x="1043178" y="293084"/>
                  </a:lnTo>
                  <a:lnTo>
                    <a:pt x="1045750" y="287941"/>
                  </a:lnTo>
                  <a:lnTo>
                    <a:pt x="1049274" y="290703"/>
                  </a:lnTo>
                  <a:lnTo>
                    <a:pt x="1048893" y="287465"/>
                  </a:lnTo>
                  <a:lnTo>
                    <a:pt x="1045559" y="286322"/>
                  </a:lnTo>
                  <a:lnTo>
                    <a:pt x="1044131" y="288131"/>
                  </a:lnTo>
                  <a:lnTo>
                    <a:pt x="1040797" y="286893"/>
                  </a:lnTo>
                  <a:lnTo>
                    <a:pt x="1042226" y="285179"/>
                  </a:lnTo>
                  <a:lnTo>
                    <a:pt x="1038415" y="280797"/>
                  </a:lnTo>
                  <a:lnTo>
                    <a:pt x="1044511" y="278416"/>
                  </a:lnTo>
                  <a:lnTo>
                    <a:pt x="1050036" y="284131"/>
                  </a:lnTo>
                  <a:lnTo>
                    <a:pt x="1054227" y="278797"/>
                  </a:lnTo>
                  <a:lnTo>
                    <a:pt x="1061942" y="276225"/>
                  </a:lnTo>
                  <a:lnTo>
                    <a:pt x="1063657" y="277559"/>
                  </a:lnTo>
                  <a:lnTo>
                    <a:pt x="1066800" y="277178"/>
                  </a:lnTo>
                  <a:lnTo>
                    <a:pt x="1065848" y="282131"/>
                  </a:lnTo>
                  <a:lnTo>
                    <a:pt x="1063085" y="285655"/>
                  </a:lnTo>
                  <a:lnTo>
                    <a:pt x="1067657" y="283464"/>
                  </a:lnTo>
                  <a:lnTo>
                    <a:pt x="1069372" y="284893"/>
                  </a:lnTo>
                  <a:lnTo>
                    <a:pt x="1070801" y="283083"/>
                  </a:lnTo>
                  <a:lnTo>
                    <a:pt x="1073944" y="282702"/>
                  </a:lnTo>
                  <a:lnTo>
                    <a:pt x="1082611" y="288036"/>
                  </a:lnTo>
                  <a:lnTo>
                    <a:pt x="1084993" y="294132"/>
                  </a:lnTo>
                  <a:lnTo>
                    <a:pt x="1093280" y="296323"/>
                  </a:lnTo>
                  <a:lnTo>
                    <a:pt x="1095280" y="299276"/>
                  </a:lnTo>
                  <a:lnTo>
                    <a:pt x="1101661" y="298418"/>
                  </a:lnTo>
                  <a:lnTo>
                    <a:pt x="1105376" y="302800"/>
                  </a:lnTo>
                  <a:lnTo>
                    <a:pt x="1106329" y="297847"/>
                  </a:lnTo>
                  <a:lnTo>
                    <a:pt x="1106519" y="299371"/>
                  </a:lnTo>
                  <a:lnTo>
                    <a:pt x="1111282" y="298799"/>
                  </a:lnTo>
                  <a:lnTo>
                    <a:pt x="1118997" y="296228"/>
                  </a:lnTo>
                  <a:lnTo>
                    <a:pt x="1121093" y="287941"/>
                  </a:lnTo>
                  <a:lnTo>
                    <a:pt x="1119950" y="278416"/>
                  </a:lnTo>
                  <a:lnTo>
                    <a:pt x="1122426" y="273272"/>
                  </a:lnTo>
                  <a:lnTo>
                    <a:pt x="1121474" y="265462"/>
                  </a:lnTo>
                  <a:lnTo>
                    <a:pt x="1125760" y="261652"/>
                  </a:lnTo>
                  <a:lnTo>
                    <a:pt x="1123188" y="253937"/>
                  </a:lnTo>
                  <a:lnTo>
                    <a:pt x="1124426" y="250603"/>
                  </a:lnTo>
                  <a:lnTo>
                    <a:pt x="1139190" y="253556"/>
                  </a:lnTo>
                  <a:lnTo>
                    <a:pt x="1143572" y="249746"/>
                  </a:lnTo>
                  <a:lnTo>
                    <a:pt x="1148239" y="249174"/>
                  </a:lnTo>
                  <a:lnTo>
                    <a:pt x="1151192" y="247174"/>
                  </a:lnTo>
                  <a:lnTo>
                    <a:pt x="1158716" y="230219"/>
                  </a:lnTo>
                  <a:lnTo>
                    <a:pt x="1159288" y="222123"/>
                  </a:lnTo>
                  <a:lnTo>
                    <a:pt x="1162050" y="218599"/>
                  </a:lnTo>
                  <a:lnTo>
                    <a:pt x="1168813" y="196882"/>
                  </a:lnTo>
                  <a:lnTo>
                    <a:pt x="1171956" y="183642"/>
                  </a:lnTo>
                  <a:lnTo>
                    <a:pt x="1182243" y="175927"/>
                  </a:lnTo>
                  <a:lnTo>
                    <a:pt x="1182529" y="153353"/>
                  </a:lnTo>
                  <a:lnTo>
                    <a:pt x="1180148" y="147257"/>
                  </a:lnTo>
                  <a:lnTo>
                    <a:pt x="1180148" y="147257"/>
                  </a:lnTo>
                  <a:close/>
                </a:path>
              </a:pathLst>
            </a:custGeom>
            <a:noFill/>
            <a:ln w="9525" cap="rnd" cmpd="sng">
              <a:solidFill>
                <a:schemeClr val="bg1"/>
              </a:solidFill>
              <a:prstDash val="solid"/>
              <a:round/>
            </a:ln>
          </p:spPr>
          <p:txBody>
            <a:bodyPr rtlCol="0" anchor="ctr"/>
            <a:lstStyle/>
            <a:p>
              <a:endParaRPr lang="cs-CZ"/>
            </a:p>
          </p:txBody>
        </p:sp>
        <p:sp>
          <p:nvSpPr>
            <p:cNvPr id="24" name="Volný tvar: obrazec 23">
              <a:extLst>
                <a:ext uri="{FF2B5EF4-FFF2-40B4-BE49-F238E27FC236}">
                  <a16:creationId xmlns:a16="http://schemas.microsoft.com/office/drawing/2014/main" id="{F8F7DF5C-9111-A311-C9DF-5EC46542104F}"/>
                </a:ext>
              </a:extLst>
            </p:cNvPr>
            <p:cNvSpPr>
              <a:spLocks noChangeAspect="1"/>
            </p:cNvSpPr>
            <p:nvPr userDrawn="1"/>
          </p:nvSpPr>
          <p:spPr>
            <a:xfrm>
              <a:off x="5815107" y="2323813"/>
              <a:ext cx="1029843" cy="845819"/>
            </a:xfrm>
            <a:custGeom>
              <a:avLst/>
              <a:gdLst>
                <a:gd name="connsiteX0" fmla="*/ 1029843 w 1029843"/>
                <a:gd name="connsiteY0" fmla="*/ 713994 h 845819"/>
                <a:gd name="connsiteX1" fmla="*/ 1026319 w 1029843"/>
                <a:gd name="connsiteY1" fmla="*/ 711232 h 845819"/>
                <a:gd name="connsiteX2" fmla="*/ 1024128 w 1029843"/>
                <a:gd name="connsiteY2" fmla="*/ 706660 h 845819"/>
                <a:gd name="connsiteX3" fmla="*/ 1013651 w 1029843"/>
                <a:gd name="connsiteY3" fmla="*/ 699992 h 845819"/>
                <a:gd name="connsiteX4" fmla="*/ 1011079 w 1029843"/>
                <a:gd name="connsiteY4" fmla="*/ 692277 h 845819"/>
                <a:gd name="connsiteX5" fmla="*/ 1010888 w 1029843"/>
                <a:gd name="connsiteY5" fmla="*/ 690753 h 845819"/>
                <a:gd name="connsiteX6" fmla="*/ 1014603 w 1029843"/>
                <a:gd name="connsiteY6" fmla="*/ 682276 h 845819"/>
                <a:gd name="connsiteX7" fmla="*/ 1012412 w 1029843"/>
                <a:gd name="connsiteY7" fmla="*/ 677704 h 845819"/>
                <a:gd name="connsiteX8" fmla="*/ 1009079 w 1029843"/>
                <a:gd name="connsiteY8" fmla="*/ 676561 h 845819"/>
                <a:gd name="connsiteX9" fmla="*/ 1010222 w 1029843"/>
                <a:gd name="connsiteY9" fmla="*/ 673132 h 845819"/>
                <a:gd name="connsiteX10" fmla="*/ 1007650 w 1029843"/>
                <a:gd name="connsiteY10" fmla="*/ 665512 h 845819"/>
                <a:gd name="connsiteX11" fmla="*/ 1008602 w 1029843"/>
                <a:gd name="connsiteY11" fmla="*/ 660559 h 845819"/>
                <a:gd name="connsiteX12" fmla="*/ 1008031 w 1029843"/>
                <a:gd name="connsiteY12" fmla="*/ 655796 h 845819"/>
                <a:gd name="connsiteX13" fmla="*/ 1010984 w 1029843"/>
                <a:gd name="connsiteY13" fmla="*/ 653796 h 845819"/>
                <a:gd name="connsiteX14" fmla="*/ 1012126 w 1029843"/>
                <a:gd name="connsiteY14" fmla="*/ 650462 h 845819"/>
                <a:gd name="connsiteX15" fmla="*/ 1009555 w 1029843"/>
                <a:gd name="connsiteY15" fmla="*/ 642747 h 845819"/>
                <a:gd name="connsiteX16" fmla="*/ 1006412 w 1029843"/>
                <a:gd name="connsiteY16" fmla="*/ 643223 h 845819"/>
                <a:gd name="connsiteX17" fmla="*/ 1008793 w 1029843"/>
                <a:gd name="connsiteY17" fmla="*/ 636461 h 845819"/>
                <a:gd name="connsiteX18" fmla="*/ 1003649 w 1029843"/>
                <a:gd name="connsiteY18" fmla="*/ 633889 h 845819"/>
                <a:gd name="connsiteX19" fmla="*/ 1002601 w 1029843"/>
                <a:gd name="connsiteY19" fmla="*/ 625983 h 845819"/>
                <a:gd name="connsiteX20" fmla="*/ 995458 w 1029843"/>
                <a:gd name="connsiteY20" fmla="*/ 620554 h 845819"/>
                <a:gd name="connsiteX21" fmla="*/ 994886 w 1029843"/>
                <a:gd name="connsiteY21" fmla="*/ 615791 h 845819"/>
                <a:gd name="connsiteX22" fmla="*/ 988600 w 1029843"/>
                <a:gd name="connsiteY22" fmla="*/ 616553 h 845819"/>
                <a:gd name="connsiteX23" fmla="*/ 983647 w 1029843"/>
                <a:gd name="connsiteY23" fmla="*/ 615601 h 845819"/>
                <a:gd name="connsiteX24" fmla="*/ 977551 w 1029843"/>
                <a:gd name="connsiteY24" fmla="*/ 605123 h 845819"/>
                <a:gd name="connsiteX25" fmla="*/ 978503 w 1029843"/>
                <a:gd name="connsiteY25" fmla="*/ 600265 h 845819"/>
                <a:gd name="connsiteX26" fmla="*/ 973550 w 1029843"/>
                <a:gd name="connsiteY26" fmla="*/ 599218 h 845819"/>
                <a:gd name="connsiteX27" fmla="*/ 972502 w 1029843"/>
                <a:gd name="connsiteY27" fmla="*/ 591407 h 845819"/>
                <a:gd name="connsiteX28" fmla="*/ 969169 w 1029843"/>
                <a:gd name="connsiteY28" fmla="*/ 590169 h 845819"/>
                <a:gd name="connsiteX29" fmla="*/ 964406 w 1029843"/>
                <a:gd name="connsiteY29" fmla="*/ 590836 h 845819"/>
                <a:gd name="connsiteX30" fmla="*/ 962501 w 1029843"/>
                <a:gd name="connsiteY30" fmla="*/ 587788 h 845819"/>
                <a:gd name="connsiteX31" fmla="*/ 960692 w 1029843"/>
                <a:gd name="connsiteY31" fmla="*/ 586454 h 845819"/>
                <a:gd name="connsiteX32" fmla="*/ 960120 w 1029843"/>
                <a:gd name="connsiteY32" fmla="*/ 581692 h 845819"/>
                <a:gd name="connsiteX33" fmla="*/ 953167 w 1029843"/>
                <a:gd name="connsiteY33" fmla="*/ 577786 h 845819"/>
                <a:gd name="connsiteX34" fmla="*/ 952595 w 1029843"/>
                <a:gd name="connsiteY34" fmla="*/ 573024 h 845819"/>
                <a:gd name="connsiteX35" fmla="*/ 943070 w 1029843"/>
                <a:gd name="connsiteY35" fmla="*/ 561404 h 845819"/>
                <a:gd name="connsiteX36" fmla="*/ 944213 w 1029843"/>
                <a:gd name="connsiteY36" fmla="*/ 558070 h 845819"/>
                <a:gd name="connsiteX37" fmla="*/ 942023 w 1029843"/>
                <a:gd name="connsiteY37" fmla="*/ 553593 h 845819"/>
                <a:gd name="connsiteX38" fmla="*/ 941642 w 1029843"/>
                <a:gd name="connsiteY38" fmla="*/ 550355 h 845819"/>
                <a:gd name="connsiteX39" fmla="*/ 930783 w 1029843"/>
                <a:gd name="connsiteY39" fmla="*/ 540544 h 845819"/>
                <a:gd name="connsiteX40" fmla="*/ 926401 w 1029843"/>
                <a:gd name="connsiteY40" fmla="*/ 531495 h 845819"/>
                <a:gd name="connsiteX41" fmla="*/ 922687 w 1029843"/>
                <a:gd name="connsiteY41" fmla="*/ 527113 h 845819"/>
                <a:gd name="connsiteX42" fmla="*/ 922020 w 1029843"/>
                <a:gd name="connsiteY42" fmla="*/ 522446 h 845819"/>
                <a:gd name="connsiteX43" fmla="*/ 918305 w 1029843"/>
                <a:gd name="connsiteY43" fmla="*/ 518065 h 845819"/>
                <a:gd name="connsiteX44" fmla="*/ 907256 w 1029843"/>
                <a:gd name="connsiteY44" fmla="*/ 519494 h 845819"/>
                <a:gd name="connsiteX45" fmla="*/ 903923 w 1029843"/>
                <a:gd name="connsiteY45" fmla="*/ 518350 h 845819"/>
                <a:gd name="connsiteX46" fmla="*/ 900970 w 1029843"/>
                <a:gd name="connsiteY46" fmla="*/ 520255 h 845819"/>
                <a:gd name="connsiteX47" fmla="*/ 899732 w 1029843"/>
                <a:gd name="connsiteY47" fmla="*/ 523684 h 845819"/>
                <a:gd name="connsiteX48" fmla="*/ 896588 w 1029843"/>
                <a:gd name="connsiteY48" fmla="*/ 524065 h 845819"/>
                <a:gd name="connsiteX49" fmla="*/ 885730 w 1029843"/>
                <a:gd name="connsiteY49" fmla="*/ 514255 h 845819"/>
                <a:gd name="connsiteX50" fmla="*/ 878776 w 1029843"/>
                <a:gd name="connsiteY50" fmla="*/ 497491 h 845819"/>
                <a:gd name="connsiteX51" fmla="*/ 869728 w 1029843"/>
                <a:gd name="connsiteY51" fmla="*/ 489013 h 845819"/>
                <a:gd name="connsiteX52" fmla="*/ 869251 w 1029843"/>
                <a:gd name="connsiteY52" fmla="*/ 485870 h 845819"/>
                <a:gd name="connsiteX53" fmla="*/ 873443 w 1029843"/>
                <a:gd name="connsiteY53" fmla="*/ 480536 h 845819"/>
                <a:gd name="connsiteX54" fmla="*/ 871061 w 1029843"/>
                <a:gd name="connsiteY54" fmla="*/ 474440 h 845819"/>
                <a:gd name="connsiteX55" fmla="*/ 873824 w 1029843"/>
                <a:gd name="connsiteY55" fmla="*/ 470821 h 845819"/>
                <a:gd name="connsiteX56" fmla="*/ 869823 w 1029843"/>
                <a:gd name="connsiteY56" fmla="*/ 464915 h 845819"/>
                <a:gd name="connsiteX57" fmla="*/ 869061 w 1029843"/>
                <a:gd name="connsiteY57" fmla="*/ 458629 h 845819"/>
                <a:gd name="connsiteX58" fmla="*/ 867061 w 1029843"/>
                <a:gd name="connsiteY58" fmla="*/ 455676 h 845819"/>
                <a:gd name="connsiteX59" fmla="*/ 862489 w 1029843"/>
                <a:gd name="connsiteY59" fmla="*/ 457867 h 845819"/>
                <a:gd name="connsiteX60" fmla="*/ 858965 w 1029843"/>
                <a:gd name="connsiteY60" fmla="*/ 455105 h 845819"/>
                <a:gd name="connsiteX61" fmla="*/ 852868 w 1029843"/>
                <a:gd name="connsiteY61" fmla="*/ 457486 h 845819"/>
                <a:gd name="connsiteX62" fmla="*/ 844391 w 1029843"/>
                <a:gd name="connsiteY62" fmla="*/ 453771 h 845819"/>
                <a:gd name="connsiteX63" fmla="*/ 838200 w 1029843"/>
                <a:gd name="connsiteY63" fmla="*/ 456152 h 845819"/>
                <a:gd name="connsiteX64" fmla="*/ 831342 w 1029843"/>
                <a:gd name="connsiteY64" fmla="*/ 452152 h 845819"/>
                <a:gd name="connsiteX65" fmla="*/ 829723 w 1029843"/>
                <a:gd name="connsiteY65" fmla="*/ 452438 h 845819"/>
                <a:gd name="connsiteX66" fmla="*/ 825246 w 1029843"/>
                <a:gd name="connsiteY66" fmla="*/ 454533 h 845819"/>
                <a:gd name="connsiteX67" fmla="*/ 821531 w 1029843"/>
                <a:gd name="connsiteY67" fmla="*/ 463105 h 845819"/>
                <a:gd name="connsiteX68" fmla="*/ 821912 w 1029843"/>
                <a:gd name="connsiteY68" fmla="*/ 466249 h 845819"/>
                <a:gd name="connsiteX69" fmla="*/ 816007 w 1029843"/>
                <a:gd name="connsiteY69" fmla="*/ 470154 h 845819"/>
                <a:gd name="connsiteX70" fmla="*/ 811244 w 1029843"/>
                <a:gd name="connsiteY70" fmla="*/ 470821 h 845819"/>
                <a:gd name="connsiteX71" fmla="*/ 809816 w 1029843"/>
                <a:gd name="connsiteY71" fmla="*/ 459772 h 845819"/>
                <a:gd name="connsiteX72" fmla="*/ 802672 w 1029843"/>
                <a:gd name="connsiteY72" fmla="*/ 454247 h 845819"/>
                <a:gd name="connsiteX73" fmla="*/ 803720 w 1029843"/>
                <a:gd name="connsiteY73" fmla="*/ 449294 h 845819"/>
                <a:gd name="connsiteX74" fmla="*/ 801148 w 1029843"/>
                <a:gd name="connsiteY74" fmla="*/ 441579 h 845819"/>
                <a:gd name="connsiteX75" fmla="*/ 799148 w 1029843"/>
                <a:gd name="connsiteY75" fmla="*/ 438626 h 845819"/>
                <a:gd name="connsiteX76" fmla="*/ 789623 w 1029843"/>
                <a:gd name="connsiteY76" fmla="*/ 439865 h 845819"/>
                <a:gd name="connsiteX77" fmla="*/ 789242 w 1029843"/>
                <a:gd name="connsiteY77" fmla="*/ 436721 h 845819"/>
                <a:gd name="connsiteX78" fmla="*/ 792956 w 1029843"/>
                <a:gd name="connsiteY78" fmla="*/ 428244 h 845819"/>
                <a:gd name="connsiteX79" fmla="*/ 791242 w 1029843"/>
                <a:gd name="connsiteY79" fmla="*/ 426815 h 845819"/>
                <a:gd name="connsiteX80" fmla="*/ 784289 w 1029843"/>
                <a:gd name="connsiteY80" fmla="*/ 422910 h 845819"/>
                <a:gd name="connsiteX81" fmla="*/ 783717 w 1029843"/>
                <a:gd name="connsiteY81" fmla="*/ 418148 h 845819"/>
                <a:gd name="connsiteX82" fmla="*/ 778764 w 1029843"/>
                <a:gd name="connsiteY82" fmla="*/ 417195 h 845819"/>
                <a:gd name="connsiteX83" fmla="*/ 771620 w 1029843"/>
                <a:gd name="connsiteY83" fmla="*/ 424529 h 845819"/>
                <a:gd name="connsiteX84" fmla="*/ 763143 w 1029843"/>
                <a:gd name="connsiteY84" fmla="*/ 420815 h 845819"/>
                <a:gd name="connsiteX85" fmla="*/ 765715 w 1029843"/>
                <a:gd name="connsiteY85" fmla="*/ 415671 h 845819"/>
                <a:gd name="connsiteX86" fmla="*/ 760762 w 1029843"/>
                <a:gd name="connsiteY86" fmla="*/ 401860 h 845819"/>
                <a:gd name="connsiteX87" fmla="*/ 757238 w 1029843"/>
                <a:gd name="connsiteY87" fmla="*/ 399098 h 845819"/>
                <a:gd name="connsiteX88" fmla="*/ 752475 w 1029843"/>
                <a:gd name="connsiteY88" fmla="*/ 399669 h 845819"/>
                <a:gd name="connsiteX89" fmla="*/ 751904 w 1029843"/>
                <a:gd name="connsiteY89" fmla="*/ 395002 h 845819"/>
                <a:gd name="connsiteX90" fmla="*/ 753237 w 1029843"/>
                <a:gd name="connsiteY90" fmla="*/ 393192 h 845819"/>
                <a:gd name="connsiteX91" fmla="*/ 755618 w 1029843"/>
                <a:gd name="connsiteY91" fmla="*/ 386429 h 845819"/>
                <a:gd name="connsiteX92" fmla="*/ 759524 w 1029843"/>
                <a:gd name="connsiteY92" fmla="*/ 379571 h 845819"/>
                <a:gd name="connsiteX93" fmla="*/ 762286 w 1029843"/>
                <a:gd name="connsiteY93" fmla="*/ 375952 h 845819"/>
                <a:gd name="connsiteX94" fmla="*/ 763619 w 1029843"/>
                <a:gd name="connsiteY94" fmla="*/ 374237 h 845819"/>
                <a:gd name="connsiteX95" fmla="*/ 768382 w 1029843"/>
                <a:gd name="connsiteY95" fmla="*/ 373571 h 845819"/>
                <a:gd name="connsiteX96" fmla="*/ 768953 w 1029843"/>
                <a:gd name="connsiteY96" fmla="*/ 378333 h 845819"/>
                <a:gd name="connsiteX97" fmla="*/ 771334 w 1029843"/>
                <a:gd name="connsiteY97" fmla="*/ 384429 h 845819"/>
                <a:gd name="connsiteX98" fmla="*/ 777716 w 1029843"/>
                <a:gd name="connsiteY98" fmla="*/ 383667 h 845819"/>
                <a:gd name="connsiteX99" fmla="*/ 778478 w 1029843"/>
                <a:gd name="connsiteY99" fmla="*/ 377095 h 845819"/>
                <a:gd name="connsiteX100" fmla="*/ 776097 w 1029843"/>
                <a:gd name="connsiteY100" fmla="*/ 370999 h 845819"/>
                <a:gd name="connsiteX101" fmla="*/ 772477 w 1029843"/>
                <a:gd name="connsiteY101" fmla="*/ 368236 h 845819"/>
                <a:gd name="connsiteX102" fmla="*/ 769144 w 1029843"/>
                <a:gd name="connsiteY102" fmla="*/ 367094 h 845819"/>
                <a:gd name="connsiteX103" fmla="*/ 772097 w 1029843"/>
                <a:gd name="connsiteY103" fmla="*/ 365093 h 845819"/>
                <a:gd name="connsiteX104" fmla="*/ 780002 w 1029843"/>
                <a:gd name="connsiteY104" fmla="*/ 364141 h 845819"/>
                <a:gd name="connsiteX105" fmla="*/ 777621 w 1029843"/>
                <a:gd name="connsiteY105" fmla="*/ 358045 h 845819"/>
                <a:gd name="connsiteX106" fmla="*/ 785908 w 1029843"/>
                <a:gd name="connsiteY106" fmla="*/ 360140 h 845819"/>
                <a:gd name="connsiteX107" fmla="*/ 793433 w 1029843"/>
                <a:gd name="connsiteY107" fmla="*/ 355949 h 845819"/>
                <a:gd name="connsiteX108" fmla="*/ 789242 w 1029843"/>
                <a:gd name="connsiteY108" fmla="*/ 348520 h 845819"/>
                <a:gd name="connsiteX109" fmla="*/ 796576 w 1029843"/>
                <a:gd name="connsiteY109" fmla="*/ 342805 h 845819"/>
                <a:gd name="connsiteX110" fmla="*/ 799719 w 1029843"/>
                <a:gd name="connsiteY110" fmla="*/ 342329 h 845819"/>
                <a:gd name="connsiteX111" fmla="*/ 803243 w 1029843"/>
                <a:gd name="connsiteY111" fmla="*/ 345091 h 845819"/>
                <a:gd name="connsiteX112" fmla="*/ 806387 w 1029843"/>
                <a:gd name="connsiteY112" fmla="*/ 344710 h 845819"/>
                <a:gd name="connsiteX113" fmla="*/ 802481 w 1029843"/>
                <a:gd name="connsiteY113" fmla="*/ 338804 h 845819"/>
                <a:gd name="connsiteX114" fmla="*/ 803815 w 1029843"/>
                <a:gd name="connsiteY114" fmla="*/ 336994 h 845819"/>
                <a:gd name="connsiteX115" fmla="*/ 805815 w 1029843"/>
                <a:gd name="connsiteY115" fmla="*/ 339947 h 845819"/>
                <a:gd name="connsiteX116" fmla="*/ 812483 w 1029843"/>
                <a:gd name="connsiteY116" fmla="*/ 342329 h 845819"/>
                <a:gd name="connsiteX117" fmla="*/ 815435 w 1029843"/>
                <a:gd name="connsiteY117" fmla="*/ 340328 h 845819"/>
                <a:gd name="connsiteX118" fmla="*/ 819055 w 1029843"/>
                <a:gd name="connsiteY118" fmla="*/ 343090 h 845819"/>
                <a:gd name="connsiteX119" fmla="*/ 824293 w 1029843"/>
                <a:gd name="connsiteY119" fmla="*/ 334423 h 845819"/>
                <a:gd name="connsiteX120" fmla="*/ 823722 w 1029843"/>
                <a:gd name="connsiteY120" fmla="*/ 329660 h 845819"/>
                <a:gd name="connsiteX121" fmla="*/ 829818 w 1029843"/>
                <a:gd name="connsiteY121" fmla="*/ 327279 h 845819"/>
                <a:gd name="connsiteX122" fmla="*/ 831247 w 1029843"/>
                <a:gd name="connsiteY122" fmla="*/ 325469 h 845819"/>
                <a:gd name="connsiteX123" fmla="*/ 828389 w 1029843"/>
                <a:gd name="connsiteY123" fmla="*/ 316230 h 845819"/>
                <a:gd name="connsiteX124" fmla="*/ 829627 w 1029843"/>
                <a:gd name="connsiteY124" fmla="*/ 312896 h 845819"/>
                <a:gd name="connsiteX125" fmla="*/ 835724 w 1029843"/>
                <a:gd name="connsiteY125" fmla="*/ 310515 h 845819"/>
                <a:gd name="connsiteX126" fmla="*/ 837343 w 1029843"/>
                <a:gd name="connsiteY126" fmla="*/ 310325 h 845819"/>
                <a:gd name="connsiteX127" fmla="*/ 844201 w 1029843"/>
                <a:gd name="connsiteY127" fmla="*/ 314230 h 845819"/>
                <a:gd name="connsiteX128" fmla="*/ 846201 w 1029843"/>
                <a:gd name="connsiteY128" fmla="*/ 317182 h 845819"/>
                <a:gd name="connsiteX129" fmla="*/ 853345 w 1029843"/>
                <a:gd name="connsiteY129" fmla="*/ 322707 h 845819"/>
                <a:gd name="connsiteX130" fmla="*/ 863727 w 1029843"/>
                <a:gd name="connsiteY130" fmla="*/ 316516 h 845819"/>
                <a:gd name="connsiteX131" fmla="*/ 872776 w 1029843"/>
                <a:gd name="connsiteY131" fmla="*/ 299371 h 845819"/>
                <a:gd name="connsiteX132" fmla="*/ 881825 w 1029843"/>
                <a:gd name="connsiteY132" fmla="*/ 294989 h 845819"/>
                <a:gd name="connsiteX133" fmla="*/ 891921 w 1029843"/>
                <a:gd name="connsiteY133" fmla="*/ 285750 h 845819"/>
                <a:gd name="connsiteX134" fmla="*/ 891540 w 1029843"/>
                <a:gd name="connsiteY134" fmla="*/ 282511 h 845819"/>
                <a:gd name="connsiteX135" fmla="*/ 889540 w 1029843"/>
                <a:gd name="connsiteY135" fmla="*/ 279559 h 845819"/>
                <a:gd name="connsiteX136" fmla="*/ 891064 w 1029843"/>
                <a:gd name="connsiteY136" fmla="*/ 279368 h 845819"/>
                <a:gd name="connsiteX137" fmla="*/ 881825 w 1029843"/>
                <a:gd name="connsiteY137" fmla="*/ 269367 h 845819"/>
                <a:gd name="connsiteX138" fmla="*/ 888111 w 1029843"/>
                <a:gd name="connsiteY138" fmla="*/ 268510 h 845819"/>
                <a:gd name="connsiteX139" fmla="*/ 898589 w 1029843"/>
                <a:gd name="connsiteY139" fmla="*/ 262414 h 845819"/>
                <a:gd name="connsiteX140" fmla="*/ 898970 w 1029843"/>
                <a:gd name="connsiteY140" fmla="*/ 252698 h 845819"/>
                <a:gd name="connsiteX141" fmla="*/ 892778 w 1029843"/>
                <a:gd name="connsiteY141" fmla="*/ 242316 h 845819"/>
                <a:gd name="connsiteX142" fmla="*/ 893921 w 1029843"/>
                <a:gd name="connsiteY142" fmla="*/ 238982 h 845819"/>
                <a:gd name="connsiteX143" fmla="*/ 903637 w 1029843"/>
                <a:gd name="connsiteY143" fmla="*/ 239268 h 845819"/>
                <a:gd name="connsiteX144" fmla="*/ 908209 w 1029843"/>
                <a:gd name="connsiteY144" fmla="*/ 237172 h 845819"/>
                <a:gd name="connsiteX145" fmla="*/ 921163 w 1029843"/>
                <a:gd name="connsiteY145" fmla="*/ 225838 h 845819"/>
                <a:gd name="connsiteX146" fmla="*/ 920401 w 1029843"/>
                <a:gd name="connsiteY146" fmla="*/ 219551 h 845819"/>
                <a:gd name="connsiteX147" fmla="*/ 917734 w 1029843"/>
                <a:gd name="connsiteY147" fmla="*/ 211836 h 845819"/>
                <a:gd name="connsiteX148" fmla="*/ 908685 w 1029843"/>
                <a:gd name="connsiteY148" fmla="*/ 203359 h 845819"/>
                <a:gd name="connsiteX149" fmla="*/ 906113 w 1029843"/>
                <a:gd name="connsiteY149" fmla="*/ 195739 h 845819"/>
                <a:gd name="connsiteX150" fmla="*/ 897446 w 1029843"/>
                <a:gd name="connsiteY150" fmla="*/ 190405 h 845819"/>
                <a:gd name="connsiteX151" fmla="*/ 893445 w 1029843"/>
                <a:gd name="connsiteY151" fmla="*/ 184499 h 845819"/>
                <a:gd name="connsiteX152" fmla="*/ 885158 w 1029843"/>
                <a:gd name="connsiteY152" fmla="*/ 182309 h 845819"/>
                <a:gd name="connsiteX153" fmla="*/ 875252 w 1029843"/>
                <a:gd name="connsiteY153" fmla="*/ 167545 h 845819"/>
                <a:gd name="connsiteX154" fmla="*/ 874395 w 1029843"/>
                <a:gd name="connsiteY154" fmla="*/ 161258 h 845819"/>
                <a:gd name="connsiteX155" fmla="*/ 872871 w 1029843"/>
                <a:gd name="connsiteY155" fmla="*/ 161449 h 845819"/>
                <a:gd name="connsiteX156" fmla="*/ 869728 w 1029843"/>
                <a:gd name="connsiteY156" fmla="*/ 161830 h 845819"/>
                <a:gd name="connsiteX157" fmla="*/ 867727 w 1029843"/>
                <a:gd name="connsiteY157" fmla="*/ 158877 h 845819"/>
                <a:gd name="connsiteX158" fmla="*/ 863156 w 1029843"/>
                <a:gd name="connsiteY158" fmla="*/ 148209 h 845819"/>
                <a:gd name="connsiteX159" fmla="*/ 855250 w 1029843"/>
                <a:gd name="connsiteY159" fmla="*/ 149257 h 845819"/>
                <a:gd name="connsiteX160" fmla="*/ 854678 w 1029843"/>
                <a:gd name="connsiteY160" fmla="*/ 144494 h 845819"/>
                <a:gd name="connsiteX161" fmla="*/ 848297 w 1029843"/>
                <a:gd name="connsiteY161" fmla="*/ 132493 h 845819"/>
                <a:gd name="connsiteX162" fmla="*/ 834866 w 1029843"/>
                <a:gd name="connsiteY162" fmla="*/ 127825 h 845819"/>
                <a:gd name="connsiteX163" fmla="*/ 828580 w 1029843"/>
                <a:gd name="connsiteY163" fmla="*/ 128588 h 845819"/>
                <a:gd name="connsiteX164" fmla="*/ 824675 w 1029843"/>
                <a:gd name="connsiteY164" fmla="*/ 135541 h 845819"/>
                <a:gd name="connsiteX165" fmla="*/ 818102 w 1029843"/>
                <a:gd name="connsiteY165" fmla="*/ 134779 h 845819"/>
                <a:gd name="connsiteX166" fmla="*/ 806863 w 1029843"/>
                <a:gd name="connsiteY166" fmla="*/ 134588 h 845819"/>
                <a:gd name="connsiteX167" fmla="*/ 805720 w 1029843"/>
                <a:gd name="connsiteY167" fmla="*/ 125063 h 845819"/>
                <a:gd name="connsiteX168" fmla="*/ 804101 w 1029843"/>
                <a:gd name="connsiteY168" fmla="*/ 125254 h 845819"/>
                <a:gd name="connsiteX169" fmla="*/ 800957 w 1029843"/>
                <a:gd name="connsiteY169" fmla="*/ 125730 h 845819"/>
                <a:gd name="connsiteX170" fmla="*/ 792861 w 1029843"/>
                <a:gd name="connsiteY170" fmla="*/ 125158 h 845819"/>
                <a:gd name="connsiteX171" fmla="*/ 789908 w 1029843"/>
                <a:gd name="connsiteY171" fmla="*/ 127064 h 845819"/>
                <a:gd name="connsiteX172" fmla="*/ 774859 w 1029843"/>
                <a:gd name="connsiteY172" fmla="*/ 122587 h 845819"/>
                <a:gd name="connsiteX173" fmla="*/ 771716 w 1029843"/>
                <a:gd name="connsiteY173" fmla="*/ 122968 h 845819"/>
                <a:gd name="connsiteX174" fmla="*/ 763524 w 1029843"/>
                <a:gd name="connsiteY174" fmla="*/ 146494 h 845819"/>
                <a:gd name="connsiteX175" fmla="*/ 765143 w 1029843"/>
                <a:gd name="connsiteY175" fmla="*/ 159163 h 845819"/>
                <a:gd name="connsiteX176" fmla="*/ 763524 w 1029843"/>
                <a:gd name="connsiteY176" fmla="*/ 159353 h 845819"/>
                <a:gd name="connsiteX177" fmla="*/ 765524 w 1029843"/>
                <a:gd name="connsiteY177" fmla="*/ 162306 h 845819"/>
                <a:gd name="connsiteX178" fmla="*/ 762952 w 1029843"/>
                <a:gd name="connsiteY178" fmla="*/ 167449 h 845819"/>
                <a:gd name="connsiteX179" fmla="*/ 747141 w 1029843"/>
                <a:gd name="connsiteY179" fmla="*/ 169450 h 845819"/>
                <a:gd name="connsiteX180" fmla="*/ 741235 w 1029843"/>
                <a:gd name="connsiteY180" fmla="*/ 173355 h 845819"/>
                <a:gd name="connsiteX181" fmla="*/ 736092 w 1029843"/>
                <a:gd name="connsiteY181" fmla="*/ 170878 h 845819"/>
                <a:gd name="connsiteX182" fmla="*/ 737711 w 1029843"/>
                <a:gd name="connsiteY182" fmla="*/ 170593 h 845819"/>
                <a:gd name="connsiteX183" fmla="*/ 734759 w 1029843"/>
                <a:gd name="connsiteY183" fmla="*/ 159829 h 845819"/>
                <a:gd name="connsiteX184" fmla="*/ 730568 w 1029843"/>
                <a:gd name="connsiteY184" fmla="*/ 152305 h 845819"/>
                <a:gd name="connsiteX185" fmla="*/ 714947 w 1029843"/>
                <a:gd name="connsiteY185" fmla="*/ 143066 h 845819"/>
                <a:gd name="connsiteX186" fmla="*/ 707231 w 1029843"/>
                <a:gd name="connsiteY186" fmla="*/ 145637 h 845819"/>
                <a:gd name="connsiteX187" fmla="*/ 704850 w 1029843"/>
                <a:gd name="connsiteY187" fmla="*/ 139541 h 845819"/>
                <a:gd name="connsiteX188" fmla="*/ 701516 w 1029843"/>
                <a:gd name="connsiteY188" fmla="*/ 138398 h 845819"/>
                <a:gd name="connsiteX189" fmla="*/ 699516 w 1029843"/>
                <a:gd name="connsiteY189" fmla="*/ 135445 h 845819"/>
                <a:gd name="connsiteX190" fmla="*/ 691706 w 1029843"/>
                <a:gd name="connsiteY190" fmla="*/ 136398 h 845819"/>
                <a:gd name="connsiteX191" fmla="*/ 688086 w 1029843"/>
                <a:gd name="connsiteY191" fmla="*/ 133636 h 845819"/>
                <a:gd name="connsiteX192" fmla="*/ 681800 w 1029843"/>
                <a:gd name="connsiteY192" fmla="*/ 134493 h 845819"/>
                <a:gd name="connsiteX193" fmla="*/ 679609 w 1029843"/>
                <a:gd name="connsiteY193" fmla="*/ 142780 h 845819"/>
                <a:gd name="connsiteX194" fmla="*/ 676656 w 1029843"/>
                <a:gd name="connsiteY194" fmla="*/ 144780 h 845819"/>
                <a:gd name="connsiteX195" fmla="*/ 673513 w 1029843"/>
                <a:gd name="connsiteY195" fmla="*/ 145161 h 845819"/>
                <a:gd name="connsiteX196" fmla="*/ 672560 w 1029843"/>
                <a:gd name="connsiteY196" fmla="*/ 150114 h 845819"/>
                <a:gd name="connsiteX197" fmla="*/ 664083 w 1029843"/>
                <a:gd name="connsiteY197" fmla="*/ 159163 h 845819"/>
                <a:gd name="connsiteX198" fmla="*/ 659321 w 1029843"/>
                <a:gd name="connsiteY198" fmla="*/ 159734 h 845819"/>
                <a:gd name="connsiteX199" fmla="*/ 659797 w 1029843"/>
                <a:gd name="connsiteY199" fmla="*/ 162973 h 845819"/>
                <a:gd name="connsiteX200" fmla="*/ 655606 w 1029843"/>
                <a:gd name="connsiteY200" fmla="*/ 168307 h 845819"/>
                <a:gd name="connsiteX201" fmla="*/ 653129 w 1029843"/>
                <a:gd name="connsiteY201" fmla="*/ 186214 h 845819"/>
                <a:gd name="connsiteX202" fmla="*/ 653510 w 1029843"/>
                <a:gd name="connsiteY202" fmla="*/ 189357 h 845819"/>
                <a:gd name="connsiteX203" fmla="*/ 652367 w 1029843"/>
                <a:gd name="connsiteY203" fmla="*/ 192786 h 845819"/>
                <a:gd name="connsiteX204" fmla="*/ 642271 w 1029843"/>
                <a:gd name="connsiteY204" fmla="*/ 189167 h 845819"/>
                <a:gd name="connsiteX205" fmla="*/ 631603 w 1029843"/>
                <a:gd name="connsiteY205" fmla="*/ 206597 h 845819"/>
                <a:gd name="connsiteX206" fmla="*/ 626269 w 1029843"/>
                <a:gd name="connsiteY206" fmla="*/ 202501 h 845819"/>
                <a:gd name="connsiteX207" fmla="*/ 624364 w 1029843"/>
                <a:gd name="connsiteY207" fmla="*/ 199549 h 845819"/>
                <a:gd name="connsiteX208" fmla="*/ 619411 w 1029843"/>
                <a:gd name="connsiteY208" fmla="*/ 198596 h 845819"/>
                <a:gd name="connsiteX209" fmla="*/ 609124 w 1029843"/>
                <a:gd name="connsiteY209" fmla="*/ 193453 h 845819"/>
                <a:gd name="connsiteX210" fmla="*/ 605600 w 1029843"/>
                <a:gd name="connsiteY210" fmla="*/ 190691 h 845819"/>
                <a:gd name="connsiteX211" fmla="*/ 605123 w 1029843"/>
                <a:gd name="connsiteY211" fmla="*/ 187547 h 845819"/>
                <a:gd name="connsiteX212" fmla="*/ 610648 w 1029843"/>
                <a:gd name="connsiteY212" fmla="*/ 180403 h 845819"/>
                <a:gd name="connsiteX213" fmla="*/ 618363 w 1029843"/>
                <a:gd name="connsiteY213" fmla="*/ 177832 h 845819"/>
                <a:gd name="connsiteX214" fmla="*/ 628555 w 1029843"/>
                <a:gd name="connsiteY214" fmla="*/ 170117 h 845819"/>
                <a:gd name="connsiteX215" fmla="*/ 626650 w 1029843"/>
                <a:gd name="connsiteY215" fmla="*/ 167164 h 845819"/>
                <a:gd name="connsiteX216" fmla="*/ 618363 w 1029843"/>
                <a:gd name="connsiteY216" fmla="*/ 164973 h 845819"/>
                <a:gd name="connsiteX217" fmla="*/ 617125 w 1029843"/>
                <a:gd name="connsiteY217" fmla="*/ 155543 h 845819"/>
                <a:gd name="connsiteX218" fmla="*/ 613791 w 1029843"/>
                <a:gd name="connsiteY218" fmla="*/ 154400 h 845819"/>
                <a:gd name="connsiteX219" fmla="*/ 616268 w 1029843"/>
                <a:gd name="connsiteY219" fmla="*/ 149257 h 845819"/>
                <a:gd name="connsiteX220" fmla="*/ 614743 w 1029843"/>
                <a:gd name="connsiteY220" fmla="*/ 136589 h 845819"/>
                <a:gd name="connsiteX221" fmla="*/ 612076 w 1029843"/>
                <a:gd name="connsiteY221" fmla="*/ 128873 h 845819"/>
                <a:gd name="connsiteX222" fmla="*/ 612934 w 1029843"/>
                <a:gd name="connsiteY222" fmla="*/ 122396 h 845819"/>
                <a:gd name="connsiteX223" fmla="*/ 609505 w 1029843"/>
                <a:gd name="connsiteY223" fmla="*/ 121253 h 845819"/>
                <a:gd name="connsiteX224" fmla="*/ 605600 w 1029843"/>
                <a:gd name="connsiteY224" fmla="*/ 115348 h 845819"/>
                <a:gd name="connsiteX225" fmla="*/ 606552 w 1029843"/>
                <a:gd name="connsiteY225" fmla="*/ 110395 h 845819"/>
                <a:gd name="connsiteX226" fmla="*/ 606171 w 1029843"/>
                <a:gd name="connsiteY226" fmla="*/ 107251 h 845819"/>
                <a:gd name="connsiteX227" fmla="*/ 587597 w 1029843"/>
                <a:gd name="connsiteY227" fmla="*/ 99917 h 845819"/>
                <a:gd name="connsiteX228" fmla="*/ 578072 w 1029843"/>
                <a:gd name="connsiteY228" fmla="*/ 101155 h 845819"/>
                <a:gd name="connsiteX229" fmla="*/ 576739 w 1029843"/>
                <a:gd name="connsiteY229" fmla="*/ 102965 h 845819"/>
                <a:gd name="connsiteX230" fmla="*/ 572452 w 1029843"/>
                <a:gd name="connsiteY230" fmla="*/ 106680 h 845819"/>
                <a:gd name="connsiteX231" fmla="*/ 565880 w 1029843"/>
                <a:gd name="connsiteY231" fmla="*/ 105918 h 845819"/>
                <a:gd name="connsiteX232" fmla="*/ 563309 w 1029843"/>
                <a:gd name="connsiteY232" fmla="*/ 111062 h 845819"/>
                <a:gd name="connsiteX233" fmla="*/ 556641 w 1029843"/>
                <a:gd name="connsiteY233" fmla="*/ 108680 h 845819"/>
                <a:gd name="connsiteX234" fmla="*/ 549116 w 1029843"/>
                <a:gd name="connsiteY234" fmla="*/ 112871 h 845819"/>
                <a:gd name="connsiteX235" fmla="*/ 533972 w 1029843"/>
                <a:gd name="connsiteY235" fmla="*/ 119634 h 845819"/>
                <a:gd name="connsiteX236" fmla="*/ 533019 w 1029843"/>
                <a:gd name="connsiteY236" fmla="*/ 124587 h 845819"/>
                <a:gd name="connsiteX237" fmla="*/ 517970 w 1029843"/>
                <a:gd name="connsiteY237" fmla="*/ 120015 h 845819"/>
                <a:gd name="connsiteX238" fmla="*/ 518732 w 1029843"/>
                <a:gd name="connsiteY238" fmla="*/ 113538 h 845819"/>
                <a:gd name="connsiteX239" fmla="*/ 518160 w 1029843"/>
                <a:gd name="connsiteY239" fmla="*/ 108775 h 845819"/>
                <a:gd name="connsiteX240" fmla="*/ 514731 w 1029843"/>
                <a:gd name="connsiteY240" fmla="*/ 94774 h 845819"/>
                <a:gd name="connsiteX241" fmla="*/ 511016 w 1029843"/>
                <a:gd name="connsiteY241" fmla="*/ 90488 h 845819"/>
                <a:gd name="connsiteX242" fmla="*/ 509778 w 1029843"/>
                <a:gd name="connsiteY242" fmla="*/ 80963 h 845819"/>
                <a:gd name="connsiteX243" fmla="*/ 506444 w 1029843"/>
                <a:gd name="connsiteY243" fmla="*/ 79819 h 845819"/>
                <a:gd name="connsiteX244" fmla="*/ 498539 w 1029843"/>
                <a:gd name="connsiteY244" fmla="*/ 68008 h 845819"/>
                <a:gd name="connsiteX245" fmla="*/ 494538 w 1029843"/>
                <a:gd name="connsiteY245" fmla="*/ 62103 h 845819"/>
                <a:gd name="connsiteX246" fmla="*/ 496634 w 1029843"/>
                <a:gd name="connsiteY246" fmla="*/ 40957 h 845819"/>
                <a:gd name="connsiteX247" fmla="*/ 487966 w 1029843"/>
                <a:gd name="connsiteY247" fmla="*/ 35623 h 845819"/>
                <a:gd name="connsiteX248" fmla="*/ 485394 w 1029843"/>
                <a:gd name="connsiteY248" fmla="*/ 28003 h 845819"/>
                <a:gd name="connsiteX249" fmla="*/ 466630 w 1029843"/>
                <a:gd name="connsiteY249" fmla="*/ 32004 h 845819"/>
                <a:gd name="connsiteX250" fmla="*/ 465677 w 1029843"/>
                <a:gd name="connsiteY250" fmla="*/ 36862 h 845819"/>
                <a:gd name="connsiteX251" fmla="*/ 459962 w 1029843"/>
                <a:gd name="connsiteY251" fmla="*/ 42481 h 845819"/>
                <a:gd name="connsiteX252" fmla="*/ 446913 w 1029843"/>
                <a:gd name="connsiteY252" fmla="*/ 40862 h 845819"/>
                <a:gd name="connsiteX253" fmla="*/ 436340 w 1029843"/>
                <a:gd name="connsiteY253" fmla="*/ 45434 h 845819"/>
                <a:gd name="connsiteX254" fmla="*/ 431959 w 1029843"/>
                <a:gd name="connsiteY254" fmla="*/ 49244 h 845819"/>
                <a:gd name="connsiteX255" fmla="*/ 430435 w 1029843"/>
                <a:gd name="connsiteY255" fmla="*/ 49435 h 845819"/>
                <a:gd name="connsiteX256" fmla="*/ 420148 w 1029843"/>
                <a:gd name="connsiteY256" fmla="*/ 44291 h 845819"/>
                <a:gd name="connsiteX257" fmla="*/ 409289 w 1029843"/>
                <a:gd name="connsiteY257" fmla="*/ 47339 h 845819"/>
                <a:gd name="connsiteX258" fmla="*/ 404336 w 1029843"/>
                <a:gd name="connsiteY258" fmla="*/ 46292 h 845819"/>
                <a:gd name="connsiteX259" fmla="*/ 397383 w 1029843"/>
                <a:gd name="connsiteY259" fmla="*/ 42386 h 845819"/>
                <a:gd name="connsiteX260" fmla="*/ 394621 w 1029843"/>
                <a:gd name="connsiteY260" fmla="*/ 33147 h 845819"/>
                <a:gd name="connsiteX261" fmla="*/ 390906 w 1029843"/>
                <a:gd name="connsiteY261" fmla="*/ 28766 h 845819"/>
                <a:gd name="connsiteX262" fmla="*/ 382619 w 1029843"/>
                <a:gd name="connsiteY262" fmla="*/ 26670 h 845819"/>
                <a:gd name="connsiteX263" fmla="*/ 377285 w 1029843"/>
                <a:gd name="connsiteY263" fmla="*/ 22479 h 845819"/>
                <a:gd name="connsiteX264" fmla="*/ 369189 w 1029843"/>
                <a:gd name="connsiteY264" fmla="*/ 21907 h 845819"/>
                <a:gd name="connsiteX265" fmla="*/ 350996 w 1029843"/>
                <a:gd name="connsiteY265" fmla="*/ 17812 h 845819"/>
                <a:gd name="connsiteX266" fmla="*/ 348043 w 1029843"/>
                <a:gd name="connsiteY266" fmla="*/ 6953 h 845819"/>
                <a:gd name="connsiteX267" fmla="*/ 337947 w 1029843"/>
                <a:gd name="connsiteY267" fmla="*/ 3429 h 845819"/>
                <a:gd name="connsiteX268" fmla="*/ 321564 w 1029843"/>
                <a:gd name="connsiteY268" fmla="*/ 762 h 845819"/>
                <a:gd name="connsiteX269" fmla="*/ 309372 w 1029843"/>
                <a:gd name="connsiteY269" fmla="*/ 5524 h 845819"/>
                <a:gd name="connsiteX270" fmla="*/ 302228 w 1029843"/>
                <a:gd name="connsiteY270" fmla="*/ 0 h 845819"/>
                <a:gd name="connsiteX271" fmla="*/ 292703 w 1029843"/>
                <a:gd name="connsiteY271" fmla="*/ 1238 h 845819"/>
                <a:gd name="connsiteX272" fmla="*/ 292989 w 1029843"/>
                <a:gd name="connsiteY272" fmla="*/ 15621 h 845819"/>
                <a:gd name="connsiteX273" fmla="*/ 293942 w 1029843"/>
                <a:gd name="connsiteY273" fmla="*/ 23527 h 845819"/>
                <a:gd name="connsiteX274" fmla="*/ 297942 w 1029843"/>
                <a:gd name="connsiteY274" fmla="*/ 29432 h 845819"/>
                <a:gd name="connsiteX275" fmla="*/ 313754 w 1029843"/>
                <a:gd name="connsiteY275" fmla="*/ 40195 h 845819"/>
                <a:gd name="connsiteX276" fmla="*/ 318325 w 1029843"/>
                <a:gd name="connsiteY276" fmla="*/ 50864 h 845819"/>
                <a:gd name="connsiteX277" fmla="*/ 316135 w 1029843"/>
                <a:gd name="connsiteY277" fmla="*/ 59150 h 845819"/>
                <a:gd name="connsiteX278" fmla="*/ 308324 w 1029843"/>
                <a:gd name="connsiteY278" fmla="*/ 72962 h 845819"/>
                <a:gd name="connsiteX279" fmla="*/ 307086 w 1029843"/>
                <a:gd name="connsiteY279" fmla="*/ 76391 h 845819"/>
                <a:gd name="connsiteX280" fmla="*/ 314230 w 1029843"/>
                <a:gd name="connsiteY280" fmla="*/ 81820 h 845819"/>
                <a:gd name="connsiteX281" fmla="*/ 312706 w 1029843"/>
                <a:gd name="connsiteY281" fmla="*/ 94869 h 845819"/>
                <a:gd name="connsiteX282" fmla="*/ 314706 w 1029843"/>
                <a:gd name="connsiteY282" fmla="*/ 97822 h 845819"/>
                <a:gd name="connsiteX283" fmla="*/ 311182 w 1029843"/>
                <a:gd name="connsiteY283" fmla="*/ 107918 h 845819"/>
                <a:gd name="connsiteX284" fmla="*/ 311753 w 1029843"/>
                <a:gd name="connsiteY284" fmla="*/ 112681 h 845819"/>
                <a:gd name="connsiteX285" fmla="*/ 313563 w 1029843"/>
                <a:gd name="connsiteY285" fmla="*/ 114014 h 845819"/>
                <a:gd name="connsiteX286" fmla="*/ 319945 w 1029843"/>
                <a:gd name="connsiteY286" fmla="*/ 138874 h 845819"/>
                <a:gd name="connsiteX287" fmla="*/ 326993 w 1029843"/>
                <a:gd name="connsiteY287" fmla="*/ 144399 h 845819"/>
                <a:gd name="connsiteX288" fmla="*/ 319945 w 1029843"/>
                <a:gd name="connsiteY288" fmla="*/ 151733 h 845819"/>
                <a:gd name="connsiteX289" fmla="*/ 314801 w 1029843"/>
                <a:gd name="connsiteY289" fmla="*/ 161925 h 845819"/>
                <a:gd name="connsiteX290" fmla="*/ 314992 w 1029843"/>
                <a:gd name="connsiteY290" fmla="*/ 163544 h 845819"/>
                <a:gd name="connsiteX291" fmla="*/ 325469 w 1029843"/>
                <a:gd name="connsiteY291" fmla="*/ 170212 h 845819"/>
                <a:gd name="connsiteX292" fmla="*/ 329660 w 1029843"/>
                <a:gd name="connsiteY292" fmla="*/ 177737 h 845819"/>
                <a:gd name="connsiteX293" fmla="*/ 330518 w 1029843"/>
                <a:gd name="connsiteY293" fmla="*/ 184023 h 845819"/>
                <a:gd name="connsiteX294" fmla="*/ 339185 w 1029843"/>
                <a:gd name="connsiteY294" fmla="*/ 189357 h 845819"/>
                <a:gd name="connsiteX295" fmla="*/ 333470 w 1029843"/>
                <a:gd name="connsiteY295" fmla="*/ 194881 h 845819"/>
                <a:gd name="connsiteX296" fmla="*/ 326803 w 1029843"/>
                <a:gd name="connsiteY296" fmla="*/ 205359 h 845819"/>
                <a:gd name="connsiteX297" fmla="*/ 328994 w 1029843"/>
                <a:gd name="connsiteY297" fmla="*/ 209931 h 845819"/>
                <a:gd name="connsiteX298" fmla="*/ 318516 w 1029843"/>
                <a:gd name="connsiteY298" fmla="*/ 228886 h 845819"/>
                <a:gd name="connsiteX299" fmla="*/ 325660 w 1029843"/>
                <a:gd name="connsiteY299" fmla="*/ 234315 h 845819"/>
                <a:gd name="connsiteX300" fmla="*/ 335375 w 1029843"/>
                <a:gd name="connsiteY300" fmla="*/ 234696 h 845819"/>
                <a:gd name="connsiteX301" fmla="*/ 332804 w 1029843"/>
                <a:gd name="connsiteY301" fmla="*/ 239840 h 845819"/>
                <a:gd name="connsiteX302" fmla="*/ 328232 w 1029843"/>
                <a:gd name="connsiteY302" fmla="*/ 242030 h 845819"/>
                <a:gd name="connsiteX303" fmla="*/ 339281 w 1029843"/>
                <a:gd name="connsiteY303" fmla="*/ 253460 h 845819"/>
                <a:gd name="connsiteX304" fmla="*/ 334423 w 1029843"/>
                <a:gd name="connsiteY304" fmla="*/ 252508 h 845819"/>
                <a:gd name="connsiteX305" fmla="*/ 334613 w 1029843"/>
                <a:gd name="connsiteY305" fmla="*/ 254032 h 845819"/>
                <a:gd name="connsiteX306" fmla="*/ 341090 w 1029843"/>
                <a:gd name="connsiteY306" fmla="*/ 254889 h 845819"/>
                <a:gd name="connsiteX307" fmla="*/ 343472 w 1029843"/>
                <a:gd name="connsiteY307" fmla="*/ 260985 h 845819"/>
                <a:gd name="connsiteX308" fmla="*/ 348806 w 1029843"/>
                <a:gd name="connsiteY308" fmla="*/ 265081 h 845819"/>
                <a:gd name="connsiteX309" fmla="*/ 349187 w 1029843"/>
                <a:gd name="connsiteY309" fmla="*/ 268224 h 845819"/>
                <a:gd name="connsiteX310" fmla="*/ 352806 w 1029843"/>
                <a:gd name="connsiteY310" fmla="*/ 270986 h 845819"/>
                <a:gd name="connsiteX311" fmla="*/ 356997 w 1029843"/>
                <a:gd name="connsiteY311" fmla="*/ 278511 h 845819"/>
                <a:gd name="connsiteX312" fmla="*/ 358521 w 1029843"/>
                <a:gd name="connsiteY312" fmla="*/ 278320 h 845819"/>
                <a:gd name="connsiteX313" fmla="*/ 359283 w 1029843"/>
                <a:gd name="connsiteY313" fmla="*/ 284607 h 845819"/>
                <a:gd name="connsiteX314" fmla="*/ 363284 w 1029843"/>
                <a:gd name="connsiteY314" fmla="*/ 290513 h 845819"/>
                <a:gd name="connsiteX315" fmla="*/ 362141 w 1029843"/>
                <a:gd name="connsiteY315" fmla="*/ 293846 h 845819"/>
                <a:gd name="connsiteX316" fmla="*/ 340043 w 1029843"/>
                <a:gd name="connsiteY316" fmla="*/ 296704 h 845819"/>
                <a:gd name="connsiteX317" fmla="*/ 335471 w 1029843"/>
                <a:gd name="connsiteY317" fmla="*/ 298894 h 845819"/>
                <a:gd name="connsiteX318" fmla="*/ 334137 w 1029843"/>
                <a:gd name="connsiteY318" fmla="*/ 300609 h 845819"/>
                <a:gd name="connsiteX319" fmla="*/ 331946 w 1029843"/>
                <a:gd name="connsiteY319" fmla="*/ 296132 h 845819"/>
                <a:gd name="connsiteX320" fmla="*/ 329184 w 1029843"/>
                <a:gd name="connsiteY320" fmla="*/ 299657 h 845819"/>
                <a:gd name="connsiteX321" fmla="*/ 331184 w 1029843"/>
                <a:gd name="connsiteY321" fmla="*/ 302609 h 845819"/>
                <a:gd name="connsiteX322" fmla="*/ 328041 w 1029843"/>
                <a:gd name="connsiteY322" fmla="*/ 302990 h 845819"/>
                <a:gd name="connsiteX323" fmla="*/ 326803 w 1029843"/>
                <a:gd name="connsiteY323" fmla="*/ 293561 h 845819"/>
                <a:gd name="connsiteX324" fmla="*/ 323660 w 1029843"/>
                <a:gd name="connsiteY324" fmla="*/ 293942 h 845819"/>
                <a:gd name="connsiteX325" fmla="*/ 323850 w 1029843"/>
                <a:gd name="connsiteY325" fmla="*/ 295561 h 845819"/>
                <a:gd name="connsiteX326" fmla="*/ 320516 w 1029843"/>
                <a:gd name="connsiteY326" fmla="*/ 294323 h 845819"/>
                <a:gd name="connsiteX327" fmla="*/ 320040 w 1029843"/>
                <a:gd name="connsiteY327" fmla="*/ 291179 h 845819"/>
                <a:gd name="connsiteX328" fmla="*/ 318707 w 1029843"/>
                <a:gd name="connsiteY328" fmla="*/ 292989 h 845819"/>
                <a:gd name="connsiteX329" fmla="*/ 318325 w 1029843"/>
                <a:gd name="connsiteY329" fmla="*/ 289846 h 845819"/>
                <a:gd name="connsiteX330" fmla="*/ 316706 w 1029843"/>
                <a:gd name="connsiteY330" fmla="*/ 290036 h 845819"/>
                <a:gd name="connsiteX331" fmla="*/ 310801 w 1029843"/>
                <a:gd name="connsiteY331" fmla="*/ 293942 h 845819"/>
                <a:gd name="connsiteX332" fmla="*/ 309277 w 1029843"/>
                <a:gd name="connsiteY332" fmla="*/ 294227 h 845819"/>
                <a:gd name="connsiteX333" fmla="*/ 304705 w 1029843"/>
                <a:gd name="connsiteY333" fmla="*/ 296323 h 845819"/>
                <a:gd name="connsiteX334" fmla="*/ 301371 w 1029843"/>
                <a:gd name="connsiteY334" fmla="*/ 295180 h 845819"/>
                <a:gd name="connsiteX335" fmla="*/ 302324 w 1029843"/>
                <a:gd name="connsiteY335" fmla="*/ 303086 h 845819"/>
                <a:gd name="connsiteX336" fmla="*/ 294418 w 1029843"/>
                <a:gd name="connsiteY336" fmla="*/ 304133 h 845819"/>
                <a:gd name="connsiteX337" fmla="*/ 292227 w 1029843"/>
                <a:gd name="connsiteY337" fmla="*/ 299561 h 845819"/>
                <a:gd name="connsiteX338" fmla="*/ 287750 w 1029843"/>
                <a:gd name="connsiteY338" fmla="*/ 301752 h 845819"/>
                <a:gd name="connsiteX339" fmla="*/ 285750 w 1029843"/>
                <a:gd name="connsiteY339" fmla="*/ 298799 h 845819"/>
                <a:gd name="connsiteX340" fmla="*/ 279464 w 1029843"/>
                <a:gd name="connsiteY340" fmla="*/ 299561 h 845819"/>
                <a:gd name="connsiteX341" fmla="*/ 278606 w 1029843"/>
                <a:gd name="connsiteY341" fmla="*/ 293275 h 845819"/>
                <a:gd name="connsiteX342" fmla="*/ 267557 w 1029843"/>
                <a:gd name="connsiteY342" fmla="*/ 281845 h 845819"/>
                <a:gd name="connsiteX343" fmla="*/ 268319 w 1029843"/>
                <a:gd name="connsiteY343" fmla="*/ 275368 h 845819"/>
                <a:gd name="connsiteX344" fmla="*/ 270129 w 1029843"/>
                <a:gd name="connsiteY344" fmla="*/ 276701 h 845819"/>
                <a:gd name="connsiteX345" fmla="*/ 269748 w 1029843"/>
                <a:gd name="connsiteY345" fmla="*/ 273558 h 845819"/>
                <a:gd name="connsiteX346" fmla="*/ 267748 w 1029843"/>
                <a:gd name="connsiteY346" fmla="*/ 270605 h 845819"/>
                <a:gd name="connsiteX347" fmla="*/ 254318 w 1029843"/>
                <a:gd name="connsiteY347" fmla="*/ 265938 h 845819"/>
                <a:gd name="connsiteX348" fmla="*/ 254889 w 1029843"/>
                <a:gd name="connsiteY348" fmla="*/ 270605 h 845819"/>
                <a:gd name="connsiteX349" fmla="*/ 256508 w 1029843"/>
                <a:gd name="connsiteY349" fmla="*/ 270415 h 845819"/>
                <a:gd name="connsiteX350" fmla="*/ 253746 w 1029843"/>
                <a:gd name="connsiteY350" fmla="*/ 274034 h 845819"/>
                <a:gd name="connsiteX351" fmla="*/ 257461 w 1029843"/>
                <a:gd name="connsiteY351" fmla="*/ 278320 h 845819"/>
                <a:gd name="connsiteX352" fmla="*/ 256508 w 1029843"/>
                <a:gd name="connsiteY352" fmla="*/ 283273 h 845819"/>
                <a:gd name="connsiteX353" fmla="*/ 254699 w 1029843"/>
                <a:gd name="connsiteY353" fmla="*/ 281845 h 845819"/>
                <a:gd name="connsiteX354" fmla="*/ 253365 w 1029843"/>
                <a:gd name="connsiteY354" fmla="*/ 283655 h 845819"/>
                <a:gd name="connsiteX355" fmla="*/ 248031 w 1029843"/>
                <a:gd name="connsiteY355" fmla="*/ 279559 h 845819"/>
                <a:gd name="connsiteX356" fmla="*/ 247841 w 1029843"/>
                <a:gd name="connsiteY356" fmla="*/ 290798 h 845819"/>
                <a:gd name="connsiteX357" fmla="*/ 240125 w 1029843"/>
                <a:gd name="connsiteY357" fmla="*/ 293370 h 845819"/>
                <a:gd name="connsiteX358" fmla="*/ 238411 w 1029843"/>
                <a:gd name="connsiteY358" fmla="*/ 292036 h 845819"/>
                <a:gd name="connsiteX359" fmla="*/ 229076 w 1029843"/>
                <a:gd name="connsiteY359" fmla="*/ 294799 h 845819"/>
                <a:gd name="connsiteX360" fmla="*/ 228124 w 1029843"/>
                <a:gd name="connsiteY360" fmla="*/ 299752 h 845819"/>
                <a:gd name="connsiteX361" fmla="*/ 226790 w 1029843"/>
                <a:gd name="connsiteY361" fmla="*/ 301466 h 845819"/>
                <a:gd name="connsiteX362" fmla="*/ 230505 w 1029843"/>
                <a:gd name="connsiteY362" fmla="*/ 305848 h 845819"/>
                <a:gd name="connsiteX363" fmla="*/ 231743 w 1029843"/>
                <a:gd name="connsiteY363" fmla="*/ 315278 h 845819"/>
                <a:gd name="connsiteX364" fmla="*/ 238697 w 1029843"/>
                <a:gd name="connsiteY364" fmla="*/ 319183 h 845819"/>
                <a:gd name="connsiteX365" fmla="*/ 237649 w 1029843"/>
                <a:gd name="connsiteY365" fmla="*/ 324136 h 845819"/>
                <a:gd name="connsiteX366" fmla="*/ 232982 w 1029843"/>
                <a:gd name="connsiteY366" fmla="*/ 324803 h 845819"/>
                <a:gd name="connsiteX367" fmla="*/ 234887 w 1029843"/>
                <a:gd name="connsiteY367" fmla="*/ 327755 h 845819"/>
                <a:gd name="connsiteX368" fmla="*/ 232124 w 1029843"/>
                <a:gd name="connsiteY368" fmla="*/ 331280 h 845819"/>
                <a:gd name="connsiteX369" fmla="*/ 231172 w 1029843"/>
                <a:gd name="connsiteY369" fmla="*/ 336232 h 845819"/>
                <a:gd name="connsiteX370" fmla="*/ 226219 w 1029843"/>
                <a:gd name="connsiteY370" fmla="*/ 335280 h 845819"/>
                <a:gd name="connsiteX371" fmla="*/ 223838 w 1029843"/>
                <a:gd name="connsiteY371" fmla="*/ 329089 h 845819"/>
                <a:gd name="connsiteX372" fmla="*/ 220885 w 1029843"/>
                <a:gd name="connsiteY372" fmla="*/ 331089 h 845819"/>
                <a:gd name="connsiteX373" fmla="*/ 218123 w 1029843"/>
                <a:gd name="connsiteY373" fmla="*/ 334709 h 845819"/>
                <a:gd name="connsiteX374" fmla="*/ 221933 w 1029843"/>
                <a:gd name="connsiteY374" fmla="*/ 338995 h 845819"/>
                <a:gd name="connsiteX375" fmla="*/ 222123 w 1029843"/>
                <a:gd name="connsiteY375" fmla="*/ 340614 h 845819"/>
                <a:gd name="connsiteX376" fmla="*/ 218789 w 1029843"/>
                <a:gd name="connsiteY376" fmla="*/ 339376 h 845819"/>
                <a:gd name="connsiteX377" fmla="*/ 218980 w 1029843"/>
                <a:gd name="connsiteY377" fmla="*/ 340995 h 845819"/>
                <a:gd name="connsiteX378" fmla="*/ 213836 w 1029843"/>
                <a:gd name="connsiteY378" fmla="*/ 338423 h 845819"/>
                <a:gd name="connsiteX379" fmla="*/ 212693 w 1029843"/>
                <a:gd name="connsiteY379" fmla="*/ 341757 h 845819"/>
                <a:gd name="connsiteX380" fmla="*/ 207740 w 1029843"/>
                <a:gd name="connsiteY380" fmla="*/ 340805 h 845819"/>
                <a:gd name="connsiteX381" fmla="*/ 203168 w 1029843"/>
                <a:gd name="connsiteY381" fmla="*/ 342995 h 845819"/>
                <a:gd name="connsiteX382" fmla="*/ 196691 w 1029843"/>
                <a:gd name="connsiteY382" fmla="*/ 342233 h 845819"/>
                <a:gd name="connsiteX383" fmla="*/ 196025 w 1029843"/>
                <a:gd name="connsiteY383" fmla="*/ 337471 h 845819"/>
                <a:gd name="connsiteX384" fmla="*/ 192691 w 1029843"/>
                <a:gd name="connsiteY384" fmla="*/ 336328 h 845819"/>
                <a:gd name="connsiteX385" fmla="*/ 195834 w 1029843"/>
                <a:gd name="connsiteY385" fmla="*/ 335947 h 845819"/>
                <a:gd name="connsiteX386" fmla="*/ 195453 w 1029843"/>
                <a:gd name="connsiteY386" fmla="*/ 332708 h 845819"/>
                <a:gd name="connsiteX387" fmla="*/ 190691 w 1029843"/>
                <a:gd name="connsiteY387" fmla="*/ 333375 h 845819"/>
                <a:gd name="connsiteX388" fmla="*/ 188786 w 1029843"/>
                <a:gd name="connsiteY388" fmla="*/ 330422 h 845819"/>
                <a:gd name="connsiteX389" fmla="*/ 196882 w 1029843"/>
                <a:gd name="connsiteY389" fmla="*/ 330994 h 845819"/>
                <a:gd name="connsiteX390" fmla="*/ 196596 w 1029843"/>
                <a:gd name="connsiteY390" fmla="*/ 329375 h 845819"/>
                <a:gd name="connsiteX391" fmla="*/ 193262 w 1029843"/>
                <a:gd name="connsiteY391" fmla="*/ 328232 h 845819"/>
                <a:gd name="connsiteX392" fmla="*/ 191072 w 1029843"/>
                <a:gd name="connsiteY392" fmla="*/ 323659 h 845819"/>
                <a:gd name="connsiteX393" fmla="*/ 194215 w 1029843"/>
                <a:gd name="connsiteY393" fmla="*/ 323279 h 845819"/>
                <a:gd name="connsiteX394" fmla="*/ 190119 w 1029843"/>
                <a:gd name="connsiteY394" fmla="*/ 315754 h 845819"/>
                <a:gd name="connsiteX395" fmla="*/ 191262 w 1029843"/>
                <a:gd name="connsiteY395" fmla="*/ 312420 h 845819"/>
                <a:gd name="connsiteX396" fmla="*/ 187928 w 1029843"/>
                <a:gd name="connsiteY396" fmla="*/ 311277 h 845819"/>
                <a:gd name="connsiteX397" fmla="*/ 182023 w 1029843"/>
                <a:gd name="connsiteY397" fmla="*/ 315182 h 845819"/>
                <a:gd name="connsiteX398" fmla="*/ 181832 w 1029843"/>
                <a:gd name="connsiteY398" fmla="*/ 326422 h 845819"/>
                <a:gd name="connsiteX399" fmla="*/ 174879 w 1029843"/>
                <a:gd name="connsiteY399" fmla="*/ 322517 h 845819"/>
                <a:gd name="connsiteX400" fmla="*/ 172784 w 1029843"/>
                <a:gd name="connsiteY400" fmla="*/ 318040 h 845819"/>
                <a:gd name="connsiteX401" fmla="*/ 166021 w 1029843"/>
                <a:gd name="connsiteY401" fmla="*/ 315659 h 845819"/>
                <a:gd name="connsiteX402" fmla="*/ 164402 w 1029843"/>
                <a:gd name="connsiteY402" fmla="*/ 315849 h 845819"/>
                <a:gd name="connsiteX403" fmla="*/ 160306 w 1029843"/>
                <a:gd name="connsiteY403" fmla="*/ 308324 h 845819"/>
                <a:gd name="connsiteX404" fmla="*/ 161449 w 1029843"/>
                <a:gd name="connsiteY404" fmla="*/ 304990 h 845819"/>
                <a:gd name="connsiteX405" fmla="*/ 153162 w 1029843"/>
                <a:gd name="connsiteY405" fmla="*/ 302895 h 845819"/>
                <a:gd name="connsiteX406" fmla="*/ 152019 w 1029843"/>
                <a:gd name="connsiteY406" fmla="*/ 306229 h 845819"/>
                <a:gd name="connsiteX407" fmla="*/ 150400 w 1029843"/>
                <a:gd name="connsiteY407" fmla="*/ 306419 h 845819"/>
                <a:gd name="connsiteX408" fmla="*/ 148209 w 1029843"/>
                <a:gd name="connsiteY408" fmla="*/ 301847 h 845819"/>
                <a:gd name="connsiteX409" fmla="*/ 144113 w 1029843"/>
                <a:gd name="connsiteY409" fmla="*/ 307181 h 845819"/>
                <a:gd name="connsiteX410" fmla="*/ 142113 w 1029843"/>
                <a:gd name="connsiteY410" fmla="*/ 304229 h 845819"/>
                <a:gd name="connsiteX411" fmla="*/ 133826 w 1029843"/>
                <a:gd name="connsiteY411" fmla="*/ 302133 h 845819"/>
                <a:gd name="connsiteX412" fmla="*/ 134969 w 1029843"/>
                <a:gd name="connsiteY412" fmla="*/ 298704 h 845819"/>
                <a:gd name="connsiteX413" fmla="*/ 126302 w 1029843"/>
                <a:gd name="connsiteY413" fmla="*/ 293465 h 845819"/>
                <a:gd name="connsiteX414" fmla="*/ 124968 w 1029843"/>
                <a:gd name="connsiteY414" fmla="*/ 295180 h 845819"/>
                <a:gd name="connsiteX415" fmla="*/ 121349 w 1029843"/>
                <a:gd name="connsiteY415" fmla="*/ 292513 h 845819"/>
                <a:gd name="connsiteX416" fmla="*/ 116681 w 1029843"/>
                <a:gd name="connsiteY416" fmla="*/ 293084 h 845819"/>
                <a:gd name="connsiteX417" fmla="*/ 115253 w 1029843"/>
                <a:gd name="connsiteY417" fmla="*/ 294894 h 845819"/>
                <a:gd name="connsiteX418" fmla="*/ 111538 w 1029843"/>
                <a:gd name="connsiteY418" fmla="*/ 290513 h 845819"/>
                <a:gd name="connsiteX419" fmla="*/ 110300 w 1029843"/>
                <a:gd name="connsiteY419" fmla="*/ 293846 h 845819"/>
                <a:gd name="connsiteX420" fmla="*/ 107156 w 1029843"/>
                <a:gd name="connsiteY420" fmla="*/ 294323 h 845819"/>
                <a:gd name="connsiteX421" fmla="*/ 106013 w 1029843"/>
                <a:gd name="connsiteY421" fmla="*/ 297656 h 845819"/>
                <a:gd name="connsiteX422" fmla="*/ 104394 w 1029843"/>
                <a:gd name="connsiteY422" fmla="*/ 297847 h 845819"/>
                <a:gd name="connsiteX423" fmla="*/ 101632 w 1029843"/>
                <a:gd name="connsiteY423" fmla="*/ 301371 h 845819"/>
                <a:gd name="connsiteX424" fmla="*/ 103442 w 1029843"/>
                <a:gd name="connsiteY424" fmla="*/ 302800 h 845819"/>
                <a:gd name="connsiteX425" fmla="*/ 95726 w 1029843"/>
                <a:gd name="connsiteY425" fmla="*/ 305371 h 845819"/>
                <a:gd name="connsiteX426" fmla="*/ 96583 w 1029843"/>
                <a:gd name="connsiteY426" fmla="*/ 311658 h 845819"/>
                <a:gd name="connsiteX427" fmla="*/ 91631 w 1029843"/>
                <a:gd name="connsiteY427" fmla="*/ 310705 h 845819"/>
                <a:gd name="connsiteX428" fmla="*/ 93631 w 1029843"/>
                <a:gd name="connsiteY428" fmla="*/ 313658 h 845819"/>
                <a:gd name="connsiteX429" fmla="*/ 92869 w 1029843"/>
                <a:gd name="connsiteY429" fmla="*/ 320135 h 845819"/>
                <a:gd name="connsiteX430" fmla="*/ 93250 w 1029843"/>
                <a:gd name="connsiteY430" fmla="*/ 323279 h 845819"/>
                <a:gd name="connsiteX431" fmla="*/ 88487 w 1029843"/>
                <a:gd name="connsiteY431" fmla="*/ 323945 h 845819"/>
                <a:gd name="connsiteX432" fmla="*/ 85344 w 1029843"/>
                <a:gd name="connsiteY432" fmla="*/ 324326 h 845819"/>
                <a:gd name="connsiteX433" fmla="*/ 80772 w 1029843"/>
                <a:gd name="connsiteY433" fmla="*/ 326517 h 845819"/>
                <a:gd name="connsiteX434" fmla="*/ 71723 w 1029843"/>
                <a:gd name="connsiteY434" fmla="*/ 318040 h 845819"/>
                <a:gd name="connsiteX435" fmla="*/ 63246 w 1029843"/>
                <a:gd name="connsiteY435" fmla="*/ 314325 h 845819"/>
                <a:gd name="connsiteX436" fmla="*/ 54959 w 1029843"/>
                <a:gd name="connsiteY436" fmla="*/ 312134 h 845819"/>
                <a:gd name="connsiteX437" fmla="*/ 51149 w 1029843"/>
                <a:gd name="connsiteY437" fmla="*/ 307848 h 845819"/>
                <a:gd name="connsiteX438" fmla="*/ 47625 w 1029843"/>
                <a:gd name="connsiteY438" fmla="*/ 305086 h 845819"/>
                <a:gd name="connsiteX439" fmla="*/ 35528 w 1029843"/>
                <a:gd name="connsiteY439" fmla="*/ 298609 h 845819"/>
                <a:gd name="connsiteX440" fmla="*/ 34195 w 1029843"/>
                <a:gd name="connsiteY440" fmla="*/ 300419 h 845819"/>
                <a:gd name="connsiteX441" fmla="*/ 29242 w 1029843"/>
                <a:gd name="connsiteY441" fmla="*/ 299371 h 845819"/>
                <a:gd name="connsiteX442" fmla="*/ 28670 w 1029843"/>
                <a:gd name="connsiteY442" fmla="*/ 294704 h 845819"/>
                <a:gd name="connsiteX443" fmla="*/ 26670 w 1029843"/>
                <a:gd name="connsiteY443" fmla="*/ 291751 h 845819"/>
                <a:gd name="connsiteX444" fmla="*/ 25527 w 1029843"/>
                <a:gd name="connsiteY444" fmla="*/ 295084 h 845819"/>
                <a:gd name="connsiteX445" fmla="*/ 23908 w 1029843"/>
                <a:gd name="connsiteY445" fmla="*/ 295275 h 845819"/>
                <a:gd name="connsiteX446" fmla="*/ 24289 w 1029843"/>
                <a:gd name="connsiteY446" fmla="*/ 298418 h 845819"/>
                <a:gd name="connsiteX447" fmla="*/ 22765 w 1029843"/>
                <a:gd name="connsiteY447" fmla="*/ 298609 h 845819"/>
                <a:gd name="connsiteX448" fmla="*/ 23336 w 1029843"/>
                <a:gd name="connsiteY448" fmla="*/ 303371 h 845819"/>
                <a:gd name="connsiteX449" fmla="*/ 16859 w 1029843"/>
                <a:gd name="connsiteY449" fmla="*/ 302609 h 845819"/>
                <a:gd name="connsiteX450" fmla="*/ 17240 w 1029843"/>
                <a:gd name="connsiteY450" fmla="*/ 305753 h 845819"/>
                <a:gd name="connsiteX451" fmla="*/ 9335 w 1029843"/>
                <a:gd name="connsiteY451" fmla="*/ 306705 h 845819"/>
                <a:gd name="connsiteX452" fmla="*/ 4953 w 1029843"/>
                <a:gd name="connsiteY452" fmla="*/ 310515 h 845819"/>
                <a:gd name="connsiteX453" fmla="*/ 6001 w 1029843"/>
                <a:gd name="connsiteY453" fmla="*/ 318421 h 845819"/>
                <a:gd name="connsiteX454" fmla="*/ 8001 w 1029843"/>
                <a:gd name="connsiteY454" fmla="*/ 321373 h 845819"/>
                <a:gd name="connsiteX455" fmla="*/ 11335 w 1029843"/>
                <a:gd name="connsiteY455" fmla="*/ 322517 h 845819"/>
                <a:gd name="connsiteX456" fmla="*/ 18860 w 1029843"/>
                <a:gd name="connsiteY456" fmla="*/ 331184 h 845819"/>
                <a:gd name="connsiteX457" fmla="*/ 19431 w 1029843"/>
                <a:gd name="connsiteY457" fmla="*/ 335947 h 845819"/>
                <a:gd name="connsiteX458" fmla="*/ 18288 w 1029843"/>
                <a:gd name="connsiteY458" fmla="*/ 339280 h 845819"/>
                <a:gd name="connsiteX459" fmla="*/ 16954 w 1029843"/>
                <a:gd name="connsiteY459" fmla="*/ 341090 h 845819"/>
                <a:gd name="connsiteX460" fmla="*/ 20288 w 1029843"/>
                <a:gd name="connsiteY460" fmla="*/ 342233 h 845819"/>
                <a:gd name="connsiteX461" fmla="*/ 25622 w 1029843"/>
                <a:gd name="connsiteY461" fmla="*/ 346329 h 845819"/>
                <a:gd name="connsiteX462" fmla="*/ 24194 w 1029843"/>
                <a:gd name="connsiteY462" fmla="*/ 348139 h 845819"/>
                <a:gd name="connsiteX463" fmla="*/ 24670 w 1029843"/>
                <a:gd name="connsiteY463" fmla="*/ 351282 h 845819"/>
                <a:gd name="connsiteX464" fmla="*/ 21241 w 1029843"/>
                <a:gd name="connsiteY464" fmla="*/ 350139 h 845819"/>
                <a:gd name="connsiteX465" fmla="*/ 19907 w 1029843"/>
                <a:gd name="connsiteY465" fmla="*/ 351949 h 845819"/>
                <a:gd name="connsiteX466" fmla="*/ 21431 w 1029843"/>
                <a:gd name="connsiteY466" fmla="*/ 351663 h 845819"/>
                <a:gd name="connsiteX467" fmla="*/ 21908 w 1029843"/>
                <a:gd name="connsiteY467" fmla="*/ 354902 h 845819"/>
                <a:gd name="connsiteX468" fmla="*/ 20669 w 1029843"/>
                <a:gd name="connsiteY468" fmla="*/ 358235 h 845819"/>
                <a:gd name="connsiteX469" fmla="*/ 22289 w 1029843"/>
                <a:gd name="connsiteY469" fmla="*/ 358045 h 845819"/>
                <a:gd name="connsiteX470" fmla="*/ 21527 w 1029843"/>
                <a:gd name="connsiteY470" fmla="*/ 364522 h 845819"/>
                <a:gd name="connsiteX471" fmla="*/ 19907 w 1029843"/>
                <a:gd name="connsiteY471" fmla="*/ 364712 h 845819"/>
                <a:gd name="connsiteX472" fmla="*/ 20574 w 1029843"/>
                <a:gd name="connsiteY472" fmla="*/ 369475 h 845819"/>
                <a:gd name="connsiteX473" fmla="*/ 16193 w 1029843"/>
                <a:gd name="connsiteY473" fmla="*/ 373190 h 845819"/>
                <a:gd name="connsiteX474" fmla="*/ 18574 w 1029843"/>
                <a:gd name="connsiteY474" fmla="*/ 379381 h 845819"/>
                <a:gd name="connsiteX475" fmla="*/ 23146 w 1029843"/>
                <a:gd name="connsiteY475" fmla="*/ 377190 h 845819"/>
                <a:gd name="connsiteX476" fmla="*/ 23527 w 1029843"/>
                <a:gd name="connsiteY476" fmla="*/ 380333 h 845819"/>
                <a:gd name="connsiteX477" fmla="*/ 26479 w 1029843"/>
                <a:gd name="connsiteY477" fmla="*/ 378333 h 845819"/>
                <a:gd name="connsiteX478" fmla="*/ 28289 w 1029843"/>
                <a:gd name="connsiteY478" fmla="*/ 379667 h 845819"/>
                <a:gd name="connsiteX479" fmla="*/ 34195 w 1029843"/>
                <a:gd name="connsiteY479" fmla="*/ 388620 h 845819"/>
                <a:gd name="connsiteX480" fmla="*/ 34576 w 1029843"/>
                <a:gd name="connsiteY480" fmla="*/ 391763 h 845819"/>
                <a:gd name="connsiteX481" fmla="*/ 29813 w 1029843"/>
                <a:gd name="connsiteY481" fmla="*/ 392335 h 845819"/>
                <a:gd name="connsiteX482" fmla="*/ 30480 w 1029843"/>
                <a:gd name="connsiteY482" fmla="*/ 397097 h 845819"/>
                <a:gd name="connsiteX483" fmla="*/ 33814 w 1029843"/>
                <a:gd name="connsiteY483" fmla="*/ 398240 h 845819"/>
                <a:gd name="connsiteX484" fmla="*/ 32671 w 1029843"/>
                <a:gd name="connsiteY484" fmla="*/ 401574 h 845819"/>
                <a:gd name="connsiteX485" fmla="*/ 39338 w 1029843"/>
                <a:gd name="connsiteY485" fmla="*/ 403955 h 845819"/>
                <a:gd name="connsiteX486" fmla="*/ 34100 w 1029843"/>
                <a:gd name="connsiteY486" fmla="*/ 425482 h 845819"/>
                <a:gd name="connsiteX487" fmla="*/ 32290 w 1029843"/>
                <a:gd name="connsiteY487" fmla="*/ 424053 h 845819"/>
                <a:gd name="connsiteX488" fmla="*/ 31147 w 1029843"/>
                <a:gd name="connsiteY488" fmla="*/ 427482 h 845819"/>
                <a:gd name="connsiteX489" fmla="*/ 29147 w 1029843"/>
                <a:gd name="connsiteY489" fmla="*/ 424529 h 845819"/>
                <a:gd name="connsiteX490" fmla="*/ 28004 w 1029843"/>
                <a:gd name="connsiteY490" fmla="*/ 427863 h 845819"/>
                <a:gd name="connsiteX491" fmla="*/ 21622 w 1029843"/>
                <a:gd name="connsiteY491" fmla="*/ 428625 h 845819"/>
                <a:gd name="connsiteX492" fmla="*/ 22479 w 1029843"/>
                <a:gd name="connsiteY492" fmla="*/ 435007 h 845819"/>
                <a:gd name="connsiteX493" fmla="*/ 24003 w 1029843"/>
                <a:gd name="connsiteY493" fmla="*/ 434816 h 845819"/>
                <a:gd name="connsiteX494" fmla="*/ 24479 w 1029843"/>
                <a:gd name="connsiteY494" fmla="*/ 437959 h 845819"/>
                <a:gd name="connsiteX495" fmla="*/ 21527 w 1029843"/>
                <a:gd name="connsiteY495" fmla="*/ 439865 h 845819"/>
                <a:gd name="connsiteX496" fmla="*/ 26861 w 1029843"/>
                <a:gd name="connsiteY496" fmla="*/ 444055 h 845819"/>
                <a:gd name="connsiteX497" fmla="*/ 25622 w 1029843"/>
                <a:gd name="connsiteY497" fmla="*/ 447389 h 845819"/>
                <a:gd name="connsiteX498" fmla="*/ 22479 w 1029843"/>
                <a:gd name="connsiteY498" fmla="*/ 447770 h 845819"/>
                <a:gd name="connsiteX499" fmla="*/ 21146 w 1029843"/>
                <a:gd name="connsiteY499" fmla="*/ 449580 h 845819"/>
                <a:gd name="connsiteX500" fmla="*/ 19526 w 1029843"/>
                <a:gd name="connsiteY500" fmla="*/ 449771 h 845819"/>
                <a:gd name="connsiteX501" fmla="*/ 20955 w 1029843"/>
                <a:gd name="connsiteY501" fmla="*/ 447961 h 845819"/>
                <a:gd name="connsiteX502" fmla="*/ 19145 w 1029843"/>
                <a:gd name="connsiteY502" fmla="*/ 446627 h 845819"/>
                <a:gd name="connsiteX503" fmla="*/ 17717 w 1029843"/>
                <a:gd name="connsiteY503" fmla="*/ 448437 h 845819"/>
                <a:gd name="connsiteX504" fmla="*/ 14383 w 1029843"/>
                <a:gd name="connsiteY504" fmla="*/ 447199 h 845819"/>
                <a:gd name="connsiteX505" fmla="*/ 13049 w 1029843"/>
                <a:gd name="connsiteY505" fmla="*/ 449009 h 845819"/>
                <a:gd name="connsiteX506" fmla="*/ 9430 w 1029843"/>
                <a:gd name="connsiteY506" fmla="*/ 446246 h 845819"/>
                <a:gd name="connsiteX507" fmla="*/ 6953 w 1029843"/>
                <a:gd name="connsiteY507" fmla="*/ 451390 h 845819"/>
                <a:gd name="connsiteX508" fmla="*/ 0 w 1029843"/>
                <a:gd name="connsiteY508" fmla="*/ 460248 h 845819"/>
                <a:gd name="connsiteX509" fmla="*/ 5525 w 1029843"/>
                <a:gd name="connsiteY509" fmla="*/ 465963 h 845819"/>
                <a:gd name="connsiteX510" fmla="*/ 9525 w 1029843"/>
                <a:gd name="connsiteY510" fmla="*/ 471869 h 845819"/>
                <a:gd name="connsiteX511" fmla="*/ 12668 w 1029843"/>
                <a:gd name="connsiteY511" fmla="*/ 471488 h 845819"/>
                <a:gd name="connsiteX512" fmla="*/ 18002 w 1029843"/>
                <a:gd name="connsiteY512" fmla="*/ 475679 h 845819"/>
                <a:gd name="connsiteX513" fmla="*/ 16478 w 1029843"/>
                <a:gd name="connsiteY513" fmla="*/ 475869 h 845819"/>
                <a:gd name="connsiteX514" fmla="*/ 12287 w 1029843"/>
                <a:gd name="connsiteY514" fmla="*/ 481203 h 845819"/>
                <a:gd name="connsiteX515" fmla="*/ 15050 w 1029843"/>
                <a:gd name="connsiteY515" fmla="*/ 490442 h 845819"/>
                <a:gd name="connsiteX516" fmla="*/ 17240 w 1029843"/>
                <a:gd name="connsiteY516" fmla="*/ 495014 h 845819"/>
                <a:gd name="connsiteX517" fmla="*/ 20860 w 1029843"/>
                <a:gd name="connsiteY517" fmla="*/ 497681 h 845819"/>
                <a:gd name="connsiteX518" fmla="*/ 27718 w 1029843"/>
                <a:gd name="connsiteY518" fmla="*/ 501682 h 845819"/>
                <a:gd name="connsiteX519" fmla="*/ 34481 w 1029843"/>
                <a:gd name="connsiteY519" fmla="*/ 503968 h 845819"/>
                <a:gd name="connsiteX520" fmla="*/ 37433 w 1029843"/>
                <a:gd name="connsiteY520" fmla="*/ 502063 h 845819"/>
                <a:gd name="connsiteX521" fmla="*/ 42767 w 1029843"/>
                <a:gd name="connsiteY521" fmla="*/ 493300 h 845819"/>
                <a:gd name="connsiteX522" fmla="*/ 46673 w 1029843"/>
                <a:gd name="connsiteY522" fmla="*/ 499205 h 845819"/>
                <a:gd name="connsiteX523" fmla="*/ 55150 w 1029843"/>
                <a:gd name="connsiteY523" fmla="*/ 502920 h 845819"/>
                <a:gd name="connsiteX524" fmla="*/ 58579 w 1029843"/>
                <a:gd name="connsiteY524" fmla="*/ 504158 h 845819"/>
                <a:gd name="connsiteX525" fmla="*/ 57150 w 1029843"/>
                <a:gd name="connsiteY525" fmla="*/ 505968 h 845819"/>
                <a:gd name="connsiteX526" fmla="*/ 55817 w 1029843"/>
                <a:gd name="connsiteY526" fmla="*/ 507682 h 845819"/>
                <a:gd name="connsiteX527" fmla="*/ 54197 w 1029843"/>
                <a:gd name="connsiteY527" fmla="*/ 507873 h 845819"/>
                <a:gd name="connsiteX528" fmla="*/ 53626 w 1029843"/>
                <a:gd name="connsiteY528" fmla="*/ 515969 h 845819"/>
                <a:gd name="connsiteX529" fmla="*/ 56960 w 1029843"/>
                <a:gd name="connsiteY529" fmla="*/ 517207 h 845819"/>
                <a:gd name="connsiteX530" fmla="*/ 61150 w 1029843"/>
                <a:gd name="connsiteY530" fmla="*/ 511873 h 845819"/>
                <a:gd name="connsiteX531" fmla="*/ 62865 w 1029843"/>
                <a:gd name="connsiteY531" fmla="*/ 513207 h 845819"/>
                <a:gd name="connsiteX532" fmla="*/ 63056 w 1029843"/>
                <a:gd name="connsiteY532" fmla="*/ 514826 h 845819"/>
                <a:gd name="connsiteX533" fmla="*/ 67056 w 1029843"/>
                <a:gd name="connsiteY533" fmla="*/ 520732 h 845819"/>
                <a:gd name="connsiteX534" fmla="*/ 68675 w 1029843"/>
                <a:gd name="connsiteY534" fmla="*/ 520541 h 845819"/>
                <a:gd name="connsiteX535" fmla="*/ 70580 w 1029843"/>
                <a:gd name="connsiteY535" fmla="*/ 523494 h 845819"/>
                <a:gd name="connsiteX536" fmla="*/ 73819 w 1029843"/>
                <a:gd name="connsiteY536" fmla="*/ 523018 h 845819"/>
                <a:gd name="connsiteX537" fmla="*/ 77533 w 1029843"/>
                <a:gd name="connsiteY537" fmla="*/ 527399 h 845819"/>
                <a:gd name="connsiteX538" fmla="*/ 78105 w 1029843"/>
                <a:gd name="connsiteY538" fmla="*/ 532162 h 845819"/>
                <a:gd name="connsiteX539" fmla="*/ 74771 w 1029843"/>
                <a:gd name="connsiteY539" fmla="*/ 530924 h 845819"/>
                <a:gd name="connsiteX540" fmla="*/ 68866 w 1029843"/>
                <a:gd name="connsiteY540" fmla="*/ 534924 h 845819"/>
                <a:gd name="connsiteX541" fmla="*/ 69247 w 1029843"/>
                <a:gd name="connsiteY541" fmla="*/ 538067 h 845819"/>
                <a:gd name="connsiteX542" fmla="*/ 72866 w 1029843"/>
                <a:gd name="connsiteY542" fmla="*/ 540830 h 845819"/>
                <a:gd name="connsiteX543" fmla="*/ 73438 w 1029843"/>
                <a:gd name="connsiteY543" fmla="*/ 545592 h 845819"/>
                <a:gd name="connsiteX544" fmla="*/ 70866 w 1029843"/>
                <a:gd name="connsiteY544" fmla="*/ 550640 h 845819"/>
                <a:gd name="connsiteX545" fmla="*/ 74486 w 1029843"/>
                <a:gd name="connsiteY545" fmla="*/ 553403 h 845819"/>
                <a:gd name="connsiteX546" fmla="*/ 84677 w 1029843"/>
                <a:gd name="connsiteY546" fmla="*/ 558546 h 845819"/>
                <a:gd name="connsiteX547" fmla="*/ 85154 w 1029843"/>
                <a:gd name="connsiteY547" fmla="*/ 561689 h 845819"/>
                <a:gd name="connsiteX548" fmla="*/ 86868 w 1029843"/>
                <a:gd name="connsiteY548" fmla="*/ 563118 h 845819"/>
                <a:gd name="connsiteX549" fmla="*/ 88106 w 1029843"/>
                <a:gd name="connsiteY549" fmla="*/ 559689 h 845819"/>
                <a:gd name="connsiteX550" fmla="*/ 89630 w 1029843"/>
                <a:gd name="connsiteY550" fmla="*/ 559499 h 845819"/>
                <a:gd name="connsiteX551" fmla="*/ 90011 w 1029843"/>
                <a:gd name="connsiteY551" fmla="*/ 562642 h 845819"/>
                <a:gd name="connsiteX552" fmla="*/ 91821 w 1029843"/>
                <a:gd name="connsiteY552" fmla="*/ 564071 h 845819"/>
                <a:gd name="connsiteX553" fmla="*/ 93250 w 1029843"/>
                <a:gd name="connsiteY553" fmla="*/ 562261 h 845819"/>
                <a:gd name="connsiteX554" fmla="*/ 94774 w 1029843"/>
                <a:gd name="connsiteY554" fmla="*/ 562070 h 845819"/>
                <a:gd name="connsiteX555" fmla="*/ 94393 w 1029843"/>
                <a:gd name="connsiteY555" fmla="*/ 558927 h 845819"/>
                <a:gd name="connsiteX556" fmla="*/ 104013 w 1029843"/>
                <a:gd name="connsiteY556" fmla="*/ 559308 h 845819"/>
                <a:gd name="connsiteX557" fmla="*/ 108204 w 1029843"/>
                <a:gd name="connsiteY557" fmla="*/ 553974 h 845819"/>
                <a:gd name="connsiteX558" fmla="*/ 111347 w 1029843"/>
                <a:gd name="connsiteY558" fmla="*/ 553593 h 845819"/>
                <a:gd name="connsiteX559" fmla="*/ 113157 w 1029843"/>
                <a:gd name="connsiteY559" fmla="*/ 554927 h 845819"/>
                <a:gd name="connsiteX560" fmla="*/ 113348 w 1029843"/>
                <a:gd name="connsiteY560" fmla="*/ 556546 h 845819"/>
                <a:gd name="connsiteX561" fmla="*/ 116872 w 1029843"/>
                <a:gd name="connsiteY561" fmla="*/ 559308 h 845819"/>
                <a:gd name="connsiteX562" fmla="*/ 117062 w 1029843"/>
                <a:gd name="connsiteY562" fmla="*/ 560832 h 845819"/>
                <a:gd name="connsiteX563" fmla="*/ 120015 w 1029843"/>
                <a:gd name="connsiteY563" fmla="*/ 558832 h 845819"/>
                <a:gd name="connsiteX564" fmla="*/ 123635 w 1029843"/>
                <a:gd name="connsiteY564" fmla="*/ 561594 h 845819"/>
                <a:gd name="connsiteX565" fmla="*/ 124968 w 1029843"/>
                <a:gd name="connsiteY565" fmla="*/ 559880 h 845819"/>
                <a:gd name="connsiteX566" fmla="*/ 131731 w 1029843"/>
                <a:gd name="connsiteY566" fmla="*/ 562165 h 845819"/>
                <a:gd name="connsiteX567" fmla="*/ 138589 w 1029843"/>
                <a:gd name="connsiteY567" fmla="*/ 566071 h 845819"/>
                <a:gd name="connsiteX568" fmla="*/ 137255 w 1029843"/>
                <a:gd name="connsiteY568" fmla="*/ 567880 h 845819"/>
                <a:gd name="connsiteX569" fmla="*/ 140779 w 1029843"/>
                <a:gd name="connsiteY569" fmla="*/ 570643 h 845819"/>
                <a:gd name="connsiteX570" fmla="*/ 142113 w 1029843"/>
                <a:gd name="connsiteY570" fmla="*/ 568833 h 845819"/>
                <a:gd name="connsiteX571" fmla="*/ 146495 w 1029843"/>
                <a:gd name="connsiteY571" fmla="*/ 565118 h 845819"/>
                <a:gd name="connsiteX572" fmla="*/ 148876 w 1029843"/>
                <a:gd name="connsiteY572" fmla="*/ 558355 h 845819"/>
                <a:gd name="connsiteX573" fmla="*/ 155353 w 1029843"/>
                <a:gd name="connsiteY573" fmla="*/ 559213 h 845819"/>
                <a:gd name="connsiteX574" fmla="*/ 159734 w 1029843"/>
                <a:gd name="connsiteY574" fmla="*/ 555403 h 845819"/>
                <a:gd name="connsiteX575" fmla="*/ 164402 w 1029843"/>
                <a:gd name="connsiteY575" fmla="*/ 554831 h 845819"/>
                <a:gd name="connsiteX576" fmla="*/ 165830 w 1029843"/>
                <a:gd name="connsiteY576" fmla="*/ 553022 h 845819"/>
                <a:gd name="connsiteX577" fmla="*/ 170498 w 1029843"/>
                <a:gd name="connsiteY577" fmla="*/ 552450 h 845819"/>
                <a:gd name="connsiteX578" fmla="*/ 171736 w 1029843"/>
                <a:gd name="connsiteY578" fmla="*/ 549116 h 845819"/>
                <a:gd name="connsiteX579" fmla="*/ 172117 w 1029843"/>
                <a:gd name="connsiteY579" fmla="*/ 552259 h 845819"/>
                <a:gd name="connsiteX580" fmla="*/ 173736 w 1029843"/>
                <a:gd name="connsiteY580" fmla="*/ 552069 h 845819"/>
                <a:gd name="connsiteX581" fmla="*/ 174689 w 1029843"/>
                <a:gd name="connsiteY581" fmla="*/ 559880 h 845819"/>
                <a:gd name="connsiteX582" fmla="*/ 176308 w 1029843"/>
                <a:gd name="connsiteY582" fmla="*/ 559689 h 845819"/>
                <a:gd name="connsiteX583" fmla="*/ 176498 w 1029843"/>
                <a:gd name="connsiteY583" fmla="*/ 561308 h 845819"/>
                <a:gd name="connsiteX584" fmla="*/ 181166 w 1029843"/>
                <a:gd name="connsiteY584" fmla="*/ 560642 h 845819"/>
                <a:gd name="connsiteX585" fmla="*/ 184785 w 1029843"/>
                <a:gd name="connsiteY585" fmla="*/ 563404 h 845819"/>
                <a:gd name="connsiteX586" fmla="*/ 184975 w 1029843"/>
                <a:gd name="connsiteY586" fmla="*/ 565023 h 845819"/>
                <a:gd name="connsiteX587" fmla="*/ 189738 w 1029843"/>
                <a:gd name="connsiteY587" fmla="*/ 564452 h 845819"/>
                <a:gd name="connsiteX588" fmla="*/ 191929 w 1029843"/>
                <a:gd name="connsiteY588" fmla="*/ 568928 h 845819"/>
                <a:gd name="connsiteX589" fmla="*/ 187547 w 1029843"/>
                <a:gd name="connsiteY589" fmla="*/ 572738 h 845819"/>
                <a:gd name="connsiteX590" fmla="*/ 189738 w 1029843"/>
                <a:gd name="connsiteY590" fmla="*/ 577215 h 845819"/>
                <a:gd name="connsiteX591" fmla="*/ 189929 w 1029843"/>
                <a:gd name="connsiteY591" fmla="*/ 578834 h 845819"/>
                <a:gd name="connsiteX592" fmla="*/ 188404 w 1029843"/>
                <a:gd name="connsiteY592" fmla="*/ 579025 h 845819"/>
                <a:gd name="connsiteX593" fmla="*/ 191167 w 1029843"/>
                <a:gd name="connsiteY593" fmla="*/ 588264 h 845819"/>
                <a:gd name="connsiteX594" fmla="*/ 190214 w 1029843"/>
                <a:gd name="connsiteY594" fmla="*/ 593217 h 845819"/>
                <a:gd name="connsiteX595" fmla="*/ 191929 w 1029843"/>
                <a:gd name="connsiteY595" fmla="*/ 594551 h 845819"/>
                <a:gd name="connsiteX596" fmla="*/ 195929 w 1029843"/>
                <a:gd name="connsiteY596" fmla="*/ 600551 h 845819"/>
                <a:gd name="connsiteX597" fmla="*/ 191548 w 1029843"/>
                <a:gd name="connsiteY597" fmla="*/ 604266 h 845819"/>
                <a:gd name="connsiteX598" fmla="*/ 186881 w 1029843"/>
                <a:gd name="connsiteY598" fmla="*/ 604838 h 845819"/>
                <a:gd name="connsiteX599" fmla="*/ 184118 w 1029843"/>
                <a:gd name="connsiteY599" fmla="*/ 608457 h 845819"/>
                <a:gd name="connsiteX600" fmla="*/ 187452 w 1029843"/>
                <a:gd name="connsiteY600" fmla="*/ 609600 h 845819"/>
                <a:gd name="connsiteX601" fmla="*/ 189262 w 1029843"/>
                <a:gd name="connsiteY601" fmla="*/ 623792 h 845819"/>
                <a:gd name="connsiteX602" fmla="*/ 185547 w 1029843"/>
                <a:gd name="connsiteY602" fmla="*/ 632270 h 845819"/>
                <a:gd name="connsiteX603" fmla="*/ 192024 w 1029843"/>
                <a:gd name="connsiteY603" fmla="*/ 633032 h 845819"/>
                <a:gd name="connsiteX604" fmla="*/ 192881 w 1029843"/>
                <a:gd name="connsiteY604" fmla="*/ 639413 h 845819"/>
                <a:gd name="connsiteX605" fmla="*/ 194405 w 1029843"/>
                <a:gd name="connsiteY605" fmla="*/ 639223 h 845819"/>
                <a:gd name="connsiteX606" fmla="*/ 201168 w 1029843"/>
                <a:gd name="connsiteY606" fmla="*/ 641509 h 845819"/>
                <a:gd name="connsiteX607" fmla="*/ 199168 w 1029843"/>
                <a:gd name="connsiteY607" fmla="*/ 651415 h 845819"/>
                <a:gd name="connsiteX608" fmla="*/ 201930 w 1029843"/>
                <a:gd name="connsiteY608" fmla="*/ 647890 h 845819"/>
                <a:gd name="connsiteX609" fmla="*/ 202311 w 1029843"/>
                <a:gd name="connsiteY609" fmla="*/ 651034 h 845819"/>
                <a:gd name="connsiteX610" fmla="*/ 204121 w 1029843"/>
                <a:gd name="connsiteY610" fmla="*/ 652367 h 845819"/>
                <a:gd name="connsiteX611" fmla="*/ 201549 w 1029843"/>
                <a:gd name="connsiteY611" fmla="*/ 657511 h 845819"/>
                <a:gd name="connsiteX612" fmla="*/ 207454 w 1029843"/>
                <a:gd name="connsiteY612" fmla="*/ 653510 h 845819"/>
                <a:gd name="connsiteX613" fmla="*/ 203549 w 1029843"/>
                <a:gd name="connsiteY613" fmla="*/ 660463 h 845819"/>
                <a:gd name="connsiteX614" fmla="*/ 204311 w 1029843"/>
                <a:gd name="connsiteY614" fmla="*/ 666750 h 845819"/>
                <a:gd name="connsiteX615" fmla="*/ 201835 w 1029843"/>
                <a:gd name="connsiteY615" fmla="*/ 671894 h 845819"/>
                <a:gd name="connsiteX616" fmla="*/ 200025 w 1029843"/>
                <a:gd name="connsiteY616" fmla="*/ 670560 h 845819"/>
                <a:gd name="connsiteX617" fmla="*/ 197263 w 1029843"/>
                <a:gd name="connsiteY617" fmla="*/ 674084 h 845819"/>
                <a:gd name="connsiteX618" fmla="*/ 199073 w 1029843"/>
                <a:gd name="connsiteY618" fmla="*/ 675513 h 845819"/>
                <a:gd name="connsiteX619" fmla="*/ 201073 w 1029843"/>
                <a:gd name="connsiteY619" fmla="*/ 678466 h 845819"/>
                <a:gd name="connsiteX620" fmla="*/ 199454 w 1029843"/>
                <a:gd name="connsiteY620" fmla="*/ 678656 h 845819"/>
                <a:gd name="connsiteX621" fmla="*/ 198501 w 1029843"/>
                <a:gd name="connsiteY621" fmla="*/ 683609 h 845819"/>
                <a:gd name="connsiteX622" fmla="*/ 196691 w 1029843"/>
                <a:gd name="connsiteY622" fmla="*/ 682180 h 845819"/>
                <a:gd name="connsiteX623" fmla="*/ 197072 w 1029843"/>
                <a:gd name="connsiteY623" fmla="*/ 685324 h 845819"/>
                <a:gd name="connsiteX624" fmla="*/ 192596 w 1029843"/>
                <a:gd name="connsiteY624" fmla="*/ 687515 h 845819"/>
                <a:gd name="connsiteX625" fmla="*/ 191548 w 1029843"/>
                <a:gd name="connsiteY625" fmla="*/ 692468 h 845819"/>
                <a:gd name="connsiteX626" fmla="*/ 186690 w 1029843"/>
                <a:gd name="connsiteY626" fmla="*/ 691515 h 845819"/>
                <a:gd name="connsiteX627" fmla="*/ 185833 w 1029843"/>
                <a:gd name="connsiteY627" fmla="*/ 697992 h 845819"/>
                <a:gd name="connsiteX628" fmla="*/ 183928 w 1029843"/>
                <a:gd name="connsiteY628" fmla="*/ 695039 h 845819"/>
                <a:gd name="connsiteX629" fmla="*/ 182499 w 1029843"/>
                <a:gd name="connsiteY629" fmla="*/ 696849 h 845819"/>
                <a:gd name="connsiteX630" fmla="*/ 183166 w 1029843"/>
                <a:gd name="connsiteY630" fmla="*/ 701611 h 845819"/>
                <a:gd name="connsiteX631" fmla="*/ 179927 w 1029843"/>
                <a:gd name="connsiteY631" fmla="*/ 701993 h 845819"/>
                <a:gd name="connsiteX632" fmla="*/ 178213 w 1029843"/>
                <a:gd name="connsiteY632" fmla="*/ 700564 h 845819"/>
                <a:gd name="connsiteX633" fmla="*/ 176594 w 1029843"/>
                <a:gd name="connsiteY633" fmla="*/ 700754 h 845819"/>
                <a:gd name="connsiteX634" fmla="*/ 175641 w 1029843"/>
                <a:gd name="connsiteY634" fmla="*/ 705707 h 845819"/>
                <a:gd name="connsiteX635" fmla="*/ 180404 w 1029843"/>
                <a:gd name="connsiteY635" fmla="*/ 705136 h 845819"/>
                <a:gd name="connsiteX636" fmla="*/ 189071 w 1029843"/>
                <a:gd name="connsiteY636" fmla="*/ 710470 h 845819"/>
                <a:gd name="connsiteX637" fmla="*/ 189262 w 1029843"/>
                <a:gd name="connsiteY637" fmla="*/ 711994 h 845819"/>
                <a:gd name="connsiteX638" fmla="*/ 179261 w 1029843"/>
                <a:gd name="connsiteY638" fmla="*/ 721328 h 845819"/>
                <a:gd name="connsiteX639" fmla="*/ 171545 w 1029843"/>
                <a:gd name="connsiteY639" fmla="*/ 723900 h 845819"/>
                <a:gd name="connsiteX640" fmla="*/ 171736 w 1029843"/>
                <a:gd name="connsiteY640" fmla="*/ 725519 h 845819"/>
                <a:gd name="connsiteX641" fmla="*/ 183166 w 1029843"/>
                <a:gd name="connsiteY641" fmla="*/ 727234 h 845819"/>
                <a:gd name="connsiteX642" fmla="*/ 192405 w 1029843"/>
                <a:gd name="connsiteY642" fmla="*/ 724472 h 845819"/>
                <a:gd name="connsiteX643" fmla="*/ 199739 w 1029843"/>
                <a:gd name="connsiteY643" fmla="*/ 731520 h 845819"/>
                <a:gd name="connsiteX644" fmla="*/ 201740 w 1029843"/>
                <a:gd name="connsiteY644" fmla="*/ 734473 h 845819"/>
                <a:gd name="connsiteX645" fmla="*/ 208502 w 1029843"/>
                <a:gd name="connsiteY645" fmla="*/ 736854 h 845819"/>
                <a:gd name="connsiteX646" fmla="*/ 209645 w 1029843"/>
                <a:gd name="connsiteY646" fmla="*/ 733520 h 845819"/>
                <a:gd name="connsiteX647" fmla="*/ 209264 w 1029843"/>
                <a:gd name="connsiteY647" fmla="*/ 730282 h 845819"/>
                <a:gd name="connsiteX648" fmla="*/ 212789 w 1029843"/>
                <a:gd name="connsiteY648" fmla="*/ 733044 h 845819"/>
                <a:gd name="connsiteX649" fmla="*/ 215932 w 1029843"/>
                <a:gd name="connsiteY649" fmla="*/ 732663 h 845819"/>
                <a:gd name="connsiteX650" fmla="*/ 214789 w 1029843"/>
                <a:gd name="connsiteY650" fmla="*/ 735997 h 845819"/>
                <a:gd name="connsiteX651" fmla="*/ 225457 w 1029843"/>
                <a:gd name="connsiteY651" fmla="*/ 744284 h 845819"/>
                <a:gd name="connsiteX652" fmla="*/ 232124 w 1029843"/>
                <a:gd name="connsiteY652" fmla="*/ 746665 h 845819"/>
                <a:gd name="connsiteX653" fmla="*/ 233553 w 1029843"/>
                <a:gd name="connsiteY653" fmla="*/ 744855 h 845819"/>
                <a:gd name="connsiteX654" fmla="*/ 235363 w 1029843"/>
                <a:gd name="connsiteY654" fmla="*/ 746188 h 845819"/>
                <a:gd name="connsiteX655" fmla="*/ 233744 w 1029843"/>
                <a:gd name="connsiteY655" fmla="*/ 746474 h 845819"/>
                <a:gd name="connsiteX656" fmla="*/ 240506 w 1029843"/>
                <a:gd name="connsiteY656" fmla="*/ 748760 h 845819"/>
                <a:gd name="connsiteX657" fmla="*/ 232220 w 1029843"/>
                <a:gd name="connsiteY657" fmla="*/ 759428 h 845819"/>
                <a:gd name="connsiteX658" fmla="*/ 232982 w 1029843"/>
                <a:gd name="connsiteY658" fmla="*/ 765810 h 845819"/>
                <a:gd name="connsiteX659" fmla="*/ 243078 w 1029843"/>
                <a:gd name="connsiteY659" fmla="*/ 782098 h 845819"/>
                <a:gd name="connsiteX660" fmla="*/ 255365 w 1029843"/>
                <a:gd name="connsiteY660" fmla="*/ 777335 h 845819"/>
                <a:gd name="connsiteX661" fmla="*/ 259461 w 1029843"/>
                <a:gd name="connsiteY661" fmla="*/ 772001 h 845819"/>
                <a:gd name="connsiteX662" fmla="*/ 261080 w 1029843"/>
                <a:gd name="connsiteY662" fmla="*/ 771811 h 845819"/>
                <a:gd name="connsiteX663" fmla="*/ 265367 w 1029843"/>
                <a:gd name="connsiteY663" fmla="*/ 768096 h 845819"/>
                <a:gd name="connsiteX664" fmla="*/ 265176 w 1029843"/>
                <a:gd name="connsiteY664" fmla="*/ 766477 h 845819"/>
                <a:gd name="connsiteX665" fmla="*/ 270129 w 1029843"/>
                <a:gd name="connsiteY665" fmla="*/ 767429 h 845819"/>
                <a:gd name="connsiteX666" fmla="*/ 273082 w 1029843"/>
                <a:gd name="connsiteY666" fmla="*/ 765524 h 845819"/>
                <a:gd name="connsiteX667" fmla="*/ 268319 w 1029843"/>
                <a:gd name="connsiteY667" fmla="*/ 766096 h 845819"/>
                <a:gd name="connsiteX668" fmla="*/ 267748 w 1029843"/>
                <a:gd name="connsiteY668" fmla="*/ 761333 h 845819"/>
                <a:gd name="connsiteX669" fmla="*/ 278987 w 1029843"/>
                <a:gd name="connsiteY669" fmla="*/ 761524 h 845819"/>
                <a:gd name="connsiteX670" fmla="*/ 280702 w 1029843"/>
                <a:gd name="connsiteY670" fmla="*/ 762857 h 845819"/>
                <a:gd name="connsiteX671" fmla="*/ 280511 w 1029843"/>
                <a:gd name="connsiteY671" fmla="*/ 761333 h 845819"/>
                <a:gd name="connsiteX672" fmla="*/ 285083 w 1029843"/>
                <a:gd name="connsiteY672" fmla="*/ 759143 h 845819"/>
                <a:gd name="connsiteX673" fmla="*/ 287846 w 1029843"/>
                <a:gd name="connsiteY673" fmla="*/ 755618 h 845819"/>
                <a:gd name="connsiteX674" fmla="*/ 291370 w 1029843"/>
                <a:gd name="connsiteY674" fmla="*/ 758380 h 845819"/>
                <a:gd name="connsiteX675" fmla="*/ 292799 w 1029843"/>
                <a:gd name="connsiteY675" fmla="*/ 756571 h 845819"/>
                <a:gd name="connsiteX676" fmla="*/ 290608 w 1029843"/>
                <a:gd name="connsiteY676" fmla="*/ 751999 h 845819"/>
                <a:gd name="connsiteX677" fmla="*/ 288798 w 1029843"/>
                <a:gd name="connsiteY677" fmla="*/ 750665 h 845819"/>
                <a:gd name="connsiteX678" fmla="*/ 289941 w 1029843"/>
                <a:gd name="connsiteY678" fmla="*/ 747332 h 845819"/>
                <a:gd name="connsiteX679" fmla="*/ 290513 w 1029843"/>
                <a:gd name="connsiteY679" fmla="*/ 739235 h 845819"/>
                <a:gd name="connsiteX680" fmla="*/ 291941 w 1029843"/>
                <a:gd name="connsiteY680" fmla="*/ 737426 h 845819"/>
                <a:gd name="connsiteX681" fmla="*/ 302419 w 1029843"/>
                <a:gd name="connsiteY681" fmla="*/ 731234 h 845819"/>
                <a:gd name="connsiteX682" fmla="*/ 305562 w 1029843"/>
                <a:gd name="connsiteY682" fmla="*/ 730853 h 845819"/>
                <a:gd name="connsiteX683" fmla="*/ 307467 w 1029843"/>
                <a:gd name="connsiteY683" fmla="*/ 733806 h 845819"/>
                <a:gd name="connsiteX684" fmla="*/ 308896 w 1029843"/>
                <a:gd name="connsiteY684" fmla="*/ 732092 h 845819"/>
                <a:gd name="connsiteX685" fmla="*/ 309467 w 1029843"/>
                <a:gd name="connsiteY685" fmla="*/ 736759 h 845819"/>
                <a:gd name="connsiteX686" fmla="*/ 312801 w 1029843"/>
                <a:gd name="connsiteY686" fmla="*/ 737997 h 845819"/>
                <a:gd name="connsiteX687" fmla="*/ 317373 w 1029843"/>
                <a:gd name="connsiteY687" fmla="*/ 735806 h 845819"/>
                <a:gd name="connsiteX688" fmla="*/ 316802 w 1029843"/>
                <a:gd name="connsiteY688" fmla="*/ 731044 h 845819"/>
                <a:gd name="connsiteX689" fmla="*/ 318135 w 1029843"/>
                <a:gd name="connsiteY689" fmla="*/ 729234 h 845819"/>
                <a:gd name="connsiteX690" fmla="*/ 319945 w 1029843"/>
                <a:gd name="connsiteY690" fmla="*/ 730663 h 845819"/>
                <a:gd name="connsiteX691" fmla="*/ 326041 w 1029843"/>
                <a:gd name="connsiteY691" fmla="*/ 728282 h 845819"/>
                <a:gd name="connsiteX692" fmla="*/ 320897 w 1029843"/>
                <a:gd name="connsiteY692" fmla="*/ 725710 h 845819"/>
                <a:gd name="connsiteX693" fmla="*/ 321850 w 1029843"/>
                <a:gd name="connsiteY693" fmla="*/ 720757 h 845819"/>
                <a:gd name="connsiteX694" fmla="*/ 325088 w 1029843"/>
                <a:gd name="connsiteY694" fmla="*/ 720376 h 845819"/>
                <a:gd name="connsiteX695" fmla="*/ 331946 w 1029843"/>
                <a:gd name="connsiteY695" fmla="*/ 724281 h 845819"/>
                <a:gd name="connsiteX696" fmla="*/ 331756 w 1029843"/>
                <a:gd name="connsiteY696" fmla="*/ 735521 h 845819"/>
                <a:gd name="connsiteX697" fmla="*/ 334899 w 1029843"/>
                <a:gd name="connsiteY697" fmla="*/ 735140 h 845819"/>
                <a:gd name="connsiteX698" fmla="*/ 335566 w 1029843"/>
                <a:gd name="connsiteY698" fmla="*/ 739902 h 845819"/>
                <a:gd name="connsiteX699" fmla="*/ 337090 w 1029843"/>
                <a:gd name="connsiteY699" fmla="*/ 739711 h 845819"/>
                <a:gd name="connsiteX700" fmla="*/ 338709 w 1029843"/>
                <a:gd name="connsiteY700" fmla="*/ 739521 h 845819"/>
                <a:gd name="connsiteX701" fmla="*/ 338519 w 1029843"/>
                <a:gd name="connsiteY701" fmla="*/ 737902 h 845819"/>
                <a:gd name="connsiteX702" fmla="*/ 339852 w 1029843"/>
                <a:gd name="connsiteY702" fmla="*/ 736092 h 845819"/>
                <a:gd name="connsiteX703" fmla="*/ 343472 w 1029843"/>
                <a:gd name="connsiteY703" fmla="*/ 738854 h 845819"/>
                <a:gd name="connsiteX704" fmla="*/ 345186 w 1029843"/>
                <a:gd name="connsiteY704" fmla="*/ 740283 h 845819"/>
                <a:gd name="connsiteX705" fmla="*/ 346615 w 1029843"/>
                <a:gd name="connsiteY705" fmla="*/ 738473 h 845819"/>
                <a:gd name="connsiteX706" fmla="*/ 343472 w 1029843"/>
                <a:gd name="connsiteY706" fmla="*/ 738854 h 845819"/>
                <a:gd name="connsiteX707" fmla="*/ 342614 w 1029843"/>
                <a:gd name="connsiteY707" fmla="*/ 732568 h 845819"/>
                <a:gd name="connsiteX708" fmla="*/ 344234 w 1029843"/>
                <a:gd name="connsiteY708" fmla="*/ 732377 h 845819"/>
                <a:gd name="connsiteX709" fmla="*/ 344615 w 1029843"/>
                <a:gd name="connsiteY709" fmla="*/ 735521 h 845819"/>
                <a:gd name="connsiteX710" fmla="*/ 346043 w 1029843"/>
                <a:gd name="connsiteY710" fmla="*/ 733711 h 845819"/>
                <a:gd name="connsiteX711" fmla="*/ 347758 w 1029843"/>
                <a:gd name="connsiteY711" fmla="*/ 735140 h 845819"/>
                <a:gd name="connsiteX712" fmla="*/ 350901 w 1029843"/>
                <a:gd name="connsiteY712" fmla="*/ 734759 h 845819"/>
                <a:gd name="connsiteX713" fmla="*/ 352901 w 1029843"/>
                <a:gd name="connsiteY713" fmla="*/ 737711 h 845819"/>
                <a:gd name="connsiteX714" fmla="*/ 357473 w 1029843"/>
                <a:gd name="connsiteY714" fmla="*/ 735521 h 845819"/>
                <a:gd name="connsiteX715" fmla="*/ 355854 w 1029843"/>
                <a:gd name="connsiteY715" fmla="*/ 735711 h 845819"/>
                <a:gd name="connsiteX716" fmla="*/ 357188 w 1029843"/>
                <a:gd name="connsiteY716" fmla="*/ 733901 h 845819"/>
                <a:gd name="connsiteX717" fmla="*/ 362331 w 1029843"/>
                <a:gd name="connsiteY717" fmla="*/ 736473 h 845819"/>
                <a:gd name="connsiteX718" fmla="*/ 363760 w 1029843"/>
                <a:gd name="connsiteY718" fmla="*/ 734663 h 845819"/>
                <a:gd name="connsiteX719" fmla="*/ 365379 w 1029843"/>
                <a:gd name="connsiteY719" fmla="*/ 734473 h 845819"/>
                <a:gd name="connsiteX720" fmla="*/ 365570 w 1029843"/>
                <a:gd name="connsiteY720" fmla="*/ 736092 h 845819"/>
                <a:gd name="connsiteX721" fmla="*/ 363950 w 1029843"/>
                <a:gd name="connsiteY721" fmla="*/ 736282 h 845819"/>
                <a:gd name="connsiteX722" fmla="*/ 364141 w 1029843"/>
                <a:gd name="connsiteY722" fmla="*/ 737807 h 845819"/>
                <a:gd name="connsiteX723" fmla="*/ 368903 w 1029843"/>
                <a:gd name="connsiteY723" fmla="*/ 737235 h 845819"/>
                <a:gd name="connsiteX724" fmla="*/ 374047 w 1029843"/>
                <a:gd name="connsiteY724" fmla="*/ 739807 h 845819"/>
                <a:gd name="connsiteX725" fmla="*/ 373856 w 1029843"/>
                <a:gd name="connsiteY725" fmla="*/ 738188 h 845819"/>
                <a:gd name="connsiteX726" fmla="*/ 377381 w 1029843"/>
                <a:gd name="connsiteY726" fmla="*/ 740950 h 845819"/>
                <a:gd name="connsiteX727" fmla="*/ 377952 w 1029843"/>
                <a:gd name="connsiteY727" fmla="*/ 732854 h 845819"/>
                <a:gd name="connsiteX728" fmla="*/ 379762 w 1029843"/>
                <a:gd name="connsiteY728" fmla="*/ 734282 h 845819"/>
                <a:gd name="connsiteX729" fmla="*/ 381476 w 1029843"/>
                <a:gd name="connsiteY729" fmla="*/ 735616 h 845819"/>
                <a:gd name="connsiteX730" fmla="*/ 391763 w 1029843"/>
                <a:gd name="connsiteY730" fmla="*/ 740759 h 845819"/>
                <a:gd name="connsiteX731" fmla="*/ 391954 w 1029843"/>
                <a:gd name="connsiteY731" fmla="*/ 742283 h 845819"/>
                <a:gd name="connsiteX732" fmla="*/ 397097 w 1029843"/>
                <a:gd name="connsiteY732" fmla="*/ 744855 h 845819"/>
                <a:gd name="connsiteX733" fmla="*/ 397288 w 1029843"/>
                <a:gd name="connsiteY733" fmla="*/ 746474 h 845819"/>
                <a:gd name="connsiteX734" fmla="*/ 400907 w 1029843"/>
                <a:gd name="connsiteY734" fmla="*/ 749236 h 845819"/>
                <a:gd name="connsiteX735" fmla="*/ 402050 w 1029843"/>
                <a:gd name="connsiteY735" fmla="*/ 745807 h 845819"/>
                <a:gd name="connsiteX736" fmla="*/ 403670 w 1029843"/>
                <a:gd name="connsiteY736" fmla="*/ 745617 h 845819"/>
                <a:gd name="connsiteX737" fmla="*/ 407194 w 1029843"/>
                <a:gd name="connsiteY737" fmla="*/ 748379 h 845819"/>
                <a:gd name="connsiteX738" fmla="*/ 409956 w 1029843"/>
                <a:gd name="connsiteY738" fmla="*/ 744855 h 845819"/>
                <a:gd name="connsiteX739" fmla="*/ 409575 w 1029843"/>
                <a:gd name="connsiteY739" fmla="*/ 741712 h 845819"/>
                <a:gd name="connsiteX740" fmla="*/ 411099 w 1029843"/>
                <a:gd name="connsiteY740" fmla="*/ 741521 h 845819"/>
                <a:gd name="connsiteX741" fmla="*/ 413671 w 1029843"/>
                <a:gd name="connsiteY741" fmla="*/ 736378 h 845819"/>
                <a:gd name="connsiteX742" fmla="*/ 416814 w 1029843"/>
                <a:gd name="connsiteY742" fmla="*/ 735902 h 845819"/>
                <a:gd name="connsiteX743" fmla="*/ 418052 w 1029843"/>
                <a:gd name="connsiteY743" fmla="*/ 732568 h 845819"/>
                <a:gd name="connsiteX744" fmla="*/ 421386 w 1029843"/>
                <a:gd name="connsiteY744" fmla="*/ 733711 h 845819"/>
                <a:gd name="connsiteX745" fmla="*/ 421576 w 1029843"/>
                <a:gd name="connsiteY745" fmla="*/ 735330 h 845819"/>
                <a:gd name="connsiteX746" fmla="*/ 424529 w 1029843"/>
                <a:gd name="connsiteY746" fmla="*/ 733330 h 845819"/>
                <a:gd name="connsiteX747" fmla="*/ 429482 w 1029843"/>
                <a:gd name="connsiteY747" fmla="*/ 734282 h 845819"/>
                <a:gd name="connsiteX748" fmla="*/ 433197 w 1029843"/>
                <a:gd name="connsiteY748" fmla="*/ 738664 h 845819"/>
                <a:gd name="connsiteX749" fmla="*/ 436912 w 1029843"/>
                <a:gd name="connsiteY749" fmla="*/ 730186 h 845819"/>
                <a:gd name="connsiteX750" fmla="*/ 438912 w 1029843"/>
                <a:gd name="connsiteY750" fmla="*/ 733139 h 845819"/>
                <a:gd name="connsiteX751" fmla="*/ 438722 w 1029843"/>
                <a:gd name="connsiteY751" fmla="*/ 731520 h 845819"/>
                <a:gd name="connsiteX752" fmla="*/ 441865 w 1029843"/>
                <a:gd name="connsiteY752" fmla="*/ 731139 h 845819"/>
                <a:gd name="connsiteX753" fmla="*/ 443103 w 1029843"/>
                <a:gd name="connsiteY753" fmla="*/ 727805 h 845819"/>
                <a:gd name="connsiteX754" fmla="*/ 444817 w 1029843"/>
                <a:gd name="connsiteY754" fmla="*/ 716375 h 845819"/>
                <a:gd name="connsiteX755" fmla="*/ 443008 w 1029843"/>
                <a:gd name="connsiteY755" fmla="*/ 714947 h 845819"/>
                <a:gd name="connsiteX756" fmla="*/ 442246 w 1029843"/>
                <a:gd name="connsiteY756" fmla="*/ 708660 h 845819"/>
                <a:gd name="connsiteX757" fmla="*/ 446723 w 1029843"/>
                <a:gd name="connsiteY757" fmla="*/ 706469 h 845819"/>
                <a:gd name="connsiteX758" fmla="*/ 446532 w 1029843"/>
                <a:gd name="connsiteY758" fmla="*/ 704850 h 845819"/>
                <a:gd name="connsiteX759" fmla="*/ 451295 w 1029843"/>
                <a:gd name="connsiteY759" fmla="*/ 704279 h 845819"/>
                <a:gd name="connsiteX760" fmla="*/ 452247 w 1029843"/>
                <a:gd name="connsiteY760" fmla="*/ 699326 h 845819"/>
                <a:gd name="connsiteX761" fmla="*/ 460534 w 1029843"/>
                <a:gd name="connsiteY761" fmla="*/ 701516 h 845819"/>
                <a:gd name="connsiteX762" fmla="*/ 462915 w 1029843"/>
                <a:gd name="connsiteY762" fmla="*/ 694754 h 845819"/>
                <a:gd name="connsiteX763" fmla="*/ 467201 w 1029843"/>
                <a:gd name="connsiteY763" fmla="*/ 691039 h 845819"/>
                <a:gd name="connsiteX764" fmla="*/ 472631 w 1029843"/>
                <a:gd name="connsiteY764" fmla="*/ 695134 h 845819"/>
                <a:gd name="connsiteX765" fmla="*/ 476345 w 1029843"/>
                <a:gd name="connsiteY765" fmla="*/ 699516 h 845819"/>
                <a:gd name="connsiteX766" fmla="*/ 485966 w 1029843"/>
                <a:gd name="connsiteY766" fmla="*/ 699897 h 845819"/>
                <a:gd name="connsiteX767" fmla="*/ 486442 w 1029843"/>
                <a:gd name="connsiteY767" fmla="*/ 703040 h 845819"/>
                <a:gd name="connsiteX768" fmla="*/ 485204 w 1029843"/>
                <a:gd name="connsiteY768" fmla="*/ 706374 h 845819"/>
                <a:gd name="connsiteX769" fmla="*/ 490347 w 1029843"/>
                <a:gd name="connsiteY769" fmla="*/ 708946 h 845819"/>
                <a:gd name="connsiteX770" fmla="*/ 486632 w 1029843"/>
                <a:gd name="connsiteY770" fmla="*/ 717423 h 845819"/>
                <a:gd name="connsiteX771" fmla="*/ 486251 w 1029843"/>
                <a:gd name="connsiteY771" fmla="*/ 727043 h 845819"/>
                <a:gd name="connsiteX772" fmla="*/ 488442 w 1029843"/>
                <a:gd name="connsiteY772" fmla="*/ 731615 h 845819"/>
                <a:gd name="connsiteX773" fmla="*/ 495205 w 1029843"/>
                <a:gd name="connsiteY773" fmla="*/ 733997 h 845819"/>
                <a:gd name="connsiteX774" fmla="*/ 495586 w 1029843"/>
                <a:gd name="connsiteY774" fmla="*/ 737140 h 845819"/>
                <a:gd name="connsiteX775" fmla="*/ 497110 w 1029843"/>
                <a:gd name="connsiteY775" fmla="*/ 736949 h 845819"/>
                <a:gd name="connsiteX776" fmla="*/ 508349 w 1029843"/>
                <a:gd name="connsiteY776" fmla="*/ 737140 h 845819"/>
                <a:gd name="connsiteX777" fmla="*/ 509016 w 1029843"/>
                <a:gd name="connsiteY777" fmla="*/ 741807 h 845819"/>
                <a:gd name="connsiteX778" fmla="*/ 511969 w 1029843"/>
                <a:gd name="connsiteY778" fmla="*/ 739902 h 845819"/>
                <a:gd name="connsiteX779" fmla="*/ 511588 w 1029843"/>
                <a:gd name="connsiteY779" fmla="*/ 736663 h 845819"/>
                <a:gd name="connsiteX780" fmla="*/ 520446 w 1029843"/>
                <a:gd name="connsiteY780" fmla="*/ 730758 h 845819"/>
                <a:gd name="connsiteX781" fmla="*/ 521017 w 1029843"/>
                <a:gd name="connsiteY781" fmla="*/ 722662 h 845819"/>
                <a:gd name="connsiteX782" fmla="*/ 533781 w 1029843"/>
                <a:gd name="connsiteY782" fmla="*/ 722662 h 845819"/>
                <a:gd name="connsiteX783" fmla="*/ 545021 w 1029843"/>
                <a:gd name="connsiteY783" fmla="*/ 722852 h 845819"/>
                <a:gd name="connsiteX784" fmla="*/ 544449 w 1029843"/>
                <a:gd name="connsiteY784" fmla="*/ 705231 h 845819"/>
                <a:gd name="connsiteX785" fmla="*/ 565118 w 1029843"/>
                <a:gd name="connsiteY785" fmla="*/ 704183 h 845819"/>
                <a:gd name="connsiteX786" fmla="*/ 566547 w 1029843"/>
                <a:gd name="connsiteY786" fmla="*/ 702469 h 845819"/>
                <a:gd name="connsiteX787" fmla="*/ 565690 w 1029843"/>
                <a:gd name="connsiteY787" fmla="*/ 696087 h 845819"/>
                <a:gd name="connsiteX788" fmla="*/ 570643 w 1029843"/>
                <a:gd name="connsiteY788" fmla="*/ 697135 h 845819"/>
                <a:gd name="connsiteX789" fmla="*/ 583311 w 1029843"/>
                <a:gd name="connsiteY789" fmla="*/ 708279 h 845819"/>
                <a:gd name="connsiteX790" fmla="*/ 587407 w 1029843"/>
                <a:gd name="connsiteY790" fmla="*/ 702945 h 845819"/>
                <a:gd name="connsiteX791" fmla="*/ 588074 w 1029843"/>
                <a:gd name="connsiteY791" fmla="*/ 707707 h 845819"/>
                <a:gd name="connsiteX792" fmla="*/ 592741 w 1029843"/>
                <a:gd name="connsiteY792" fmla="*/ 707136 h 845819"/>
                <a:gd name="connsiteX793" fmla="*/ 598075 w 1029843"/>
                <a:gd name="connsiteY793" fmla="*/ 711232 h 845819"/>
                <a:gd name="connsiteX794" fmla="*/ 617220 w 1029843"/>
                <a:gd name="connsiteY794" fmla="*/ 710375 h 845819"/>
                <a:gd name="connsiteX795" fmla="*/ 617315 w 1029843"/>
                <a:gd name="connsiteY795" fmla="*/ 723233 h 845819"/>
                <a:gd name="connsiteX796" fmla="*/ 630555 w 1029843"/>
                <a:gd name="connsiteY796" fmla="*/ 726377 h 845819"/>
                <a:gd name="connsiteX797" fmla="*/ 631698 w 1029843"/>
                <a:gd name="connsiteY797" fmla="*/ 735806 h 845819"/>
                <a:gd name="connsiteX798" fmla="*/ 631793 w 1029843"/>
                <a:gd name="connsiteY798" fmla="*/ 761429 h 845819"/>
                <a:gd name="connsiteX799" fmla="*/ 662368 w 1029843"/>
                <a:gd name="connsiteY799" fmla="*/ 762381 h 845819"/>
                <a:gd name="connsiteX800" fmla="*/ 668846 w 1029843"/>
                <a:gd name="connsiteY800" fmla="*/ 763143 h 845819"/>
                <a:gd name="connsiteX801" fmla="*/ 674465 w 1029843"/>
                <a:gd name="connsiteY801" fmla="*/ 781717 h 845819"/>
                <a:gd name="connsiteX802" fmla="*/ 675418 w 1029843"/>
                <a:gd name="connsiteY802" fmla="*/ 789623 h 845819"/>
                <a:gd name="connsiteX803" fmla="*/ 677418 w 1029843"/>
                <a:gd name="connsiteY803" fmla="*/ 792575 h 845819"/>
                <a:gd name="connsiteX804" fmla="*/ 680561 w 1029843"/>
                <a:gd name="connsiteY804" fmla="*/ 792099 h 845819"/>
                <a:gd name="connsiteX805" fmla="*/ 687134 w 1029843"/>
                <a:gd name="connsiteY805" fmla="*/ 792956 h 845819"/>
                <a:gd name="connsiteX806" fmla="*/ 689039 w 1029843"/>
                <a:gd name="connsiteY806" fmla="*/ 795909 h 845819"/>
                <a:gd name="connsiteX807" fmla="*/ 693801 w 1029843"/>
                <a:gd name="connsiteY807" fmla="*/ 795242 h 845819"/>
                <a:gd name="connsiteX808" fmla="*/ 695611 w 1029843"/>
                <a:gd name="connsiteY808" fmla="*/ 796671 h 845819"/>
                <a:gd name="connsiteX809" fmla="*/ 701707 w 1029843"/>
                <a:gd name="connsiteY809" fmla="*/ 794290 h 845819"/>
                <a:gd name="connsiteX810" fmla="*/ 710565 w 1029843"/>
                <a:gd name="connsiteY810" fmla="*/ 801148 h 845819"/>
                <a:gd name="connsiteX811" fmla="*/ 713613 w 1029843"/>
                <a:gd name="connsiteY811" fmla="*/ 812006 h 845819"/>
                <a:gd name="connsiteX812" fmla="*/ 722471 w 1029843"/>
                <a:gd name="connsiteY812" fmla="*/ 818864 h 845819"/>
                <a:gd name="connsiteX813" fmla="*/ 724091 w 1029843"/>
                <a:gd name="connsiteY813" fmla="*/ 818674 h 845819"/>
                <a:gd name="connsiteX814" fmla="*/ 725234 w 1029843"/>
                <a:gd name="connsiteY814" fmla="*/ 815340 h 845819"/>
                <a:gd name="connsiteX815" fmla="*/ 728186 w 1029843"/>
                <a:gd name="connsiteY815" fmla="*/ 813340 h 845819"/>
                <a:gd name="connsiteX816" fmla="*/ 734092 w 1029843"/>
                <a:gd name="connsiteY816" fmla="*/ 822198 h 845819"/>
                <a:gd name="connsiteX817" fmla="*/ 735711 w 1029843"/>
                <a:gd name="connsiteY817" fmla="*/ 822007 h 845819"/>
                <a:gd name="connsiteX818" fmla="*/ 738854 w 1029843"/>
                <a:gd name="connsiteY818" fmla="*/ 821627 h 845819"/>
                <a:gd name="connsiteX819" fmla="*/ 740664 w 1029843"/>
                <a:gd name="connsiteY819" fmla="*/ 822960 h 845819"/>
                <a:gd name="connsiteX820" fmla="*/ 741998 w 1029843"/>
                <a:gd name="connsiteY820" fmla="*/ 821150 h 845819"/>
                <a:gd name="connsiteX821" fmla="*/ 743807 w 1029843"/>
                <a:gd name="connsiteY821" fmla="*/ 822579 h 845819"/>
                <a:gd name="connsiteX822" fmla="*/ 746951 w 1029843"/>
                <a:gd name="connsiteY822" fmla="*/ 822198 h 845819"/>
                <a:gd name="connsiteX823" fmla="*/ 751523 w 1029843"/>
                <a:gd name="connsiteY823" fmla="*/ 832866 h 845819"/>
                <a:gd name="connsiteX824" fmla="*/ 756666 w 1029843"/>
                <a:gd name="connsiteY824" fmla="*/ 835343 h 845819"/>
                <a:gd name="connsiteX825" fmla="*/ 758285 w 1029843"/>
                <a:gd name="connsiteY825" fmla="*/ 835152 h 845819"/>
                <a:gd name="connsiteX826" fmla="*/ 757047 w 1029843"/>
                <a:gd name="connsiteY826" fmla="*/ 838486 h 845819"/>
                <a:gd name="connsiteX827" fmla="*/ 759047 w 1029843"/>
                <a:gd name="connsiteY827" fmla="*/ 841438 h 845819"/>
                <a:gd name="connsiteX828" fmla="*/ 762762 w 1029843"/>
                <a:gd name="connsiteY828" fmla="*/ 845820 h 845819"/>
                <a:gd name="connsiteX829" fmla="*/ 764191 w 1029843"/>
                <a:gd name="connsiteY829" fmla="*/ 844010 h 845819"/>
                <a:gd name="connsiteX830" fmla="*/ 769144 w 1029843"/>
                <a:gd name="connsiteY830" fmla="*/ 844963 h 845819"/>
                <a:gd name="connsiteX831" fmla="*/ 771716 w 1029843"/>
                <a:gd name="connsiteY831" fmla="*/ 839915 h 845819"/>
                <a:gd name="connsiteX832" fmla="*/ 778193 w 1029843"/>
                <a:gd name="connsiteY832" fmla="*/ 840677 h 845819"/>
                <a:gd name="connsiteX833" fmla="*/ 780955 w 1029843"/>
                <a:gd name="connsiteY833" fmla="*/ 837057 h 845819"/>
                <a:gd name="connsiteX834" fmla="*/ 784670 w 1029843"/>
                <a:gd name="connsiteY834" fmla="*/ 841438 h 845819"/>
                <a:gd name="connsiteX835" fmla="*/ 793528 w 1029843"/>
                <a:gd name="connsiteY835" fmla="*/ 835438 h 845819"/>
                <a:gd name="connsiteX836" fmla="*/ 793337 w 1029843"/>
                <a:gd name="connsiteY836" fmla="*/ 833914 h 845819"/>
                <a:gd name="connsiteX837" fmla="*/ 794576 w 1029843"/>
                <a:gd name="connsiteY837" fmla="*/ 830580 h 845819"/>
                <a:gd name="connsiteX838" fmla="*/ 792575 w 1029843"/>
                <a:gd name="connsiteY838" fmla="*/ 827627 h 845819"/>
                <a:gd name="connsiteX839" fmla="*/ 794099 w 1029843"/>
                <a:gd name="connsiteY839" fmla="*/ 827437 h 845819"/>
                <a:gd name="connsiteX840" fmla="*/ 794385 w 1029843"/>
                <a:gd name="connsiteY840" fmla="*/ 828961 h 845819"/>
                <a:gd name="connsiteX841" fmla="*/ 799052 w 1029843"/>
                <a:gd name="connsiteY841" fmla="*/ 828389 h 845819"/>
                <a:gd name="connsiteX842" fmla="*/ 800862 w 1029843"/>
                <a:gd name="connsiteY842" fmla="*/ 829723 h 845819"/>
                <a:gd name="connsiteX843" fmla="*/ 796766 w 1029843"/>
                <a:gd name="connsiteY843" fmla="*/ 835057 h 845819"/>
                <a:gd name="connsiteX844" fmla="*/ 796957 w 1029843"/>
                <a:gd name="connsiteY844" fmla="*/ 836676 h 845819"/>
                <a:gd name="connsiteX845" fmla="*/ 797528 w 1029843"/>
                <a:gd name="connsiteY845" fmla="*/ 841438 h 845819"/>
                <a:gd name="connsiteX846" fmla="*/ 809911 w 1029843"/>
                <a:gd name="connsiteY846" fmla="*/ 838200 h 845819"/>
                <a:gd name="connsiteX847" fmla="*/ 813054 w 1029843"/>
                <a:gd name="connsiteY847" fmla="*/ 837819 h 845819"/>
                <a:gd name="connsiteX848" fmla="*/ 814673 w 1029843"/>
                <a:gd name="connsiteY848" fmla="*/ 837629 h 845819"/>
                <a:gd name="connsiteX849" fmla="*/ 816102 w 1029843"/>
                <a:gd name="connsiteY849" fmla="*/ 835819 h 845819"/>
                <a:gd name="connsiteX850" fmla="*/ 822770 w 1029843"/>
                <a:gd name="connsiteY850" fmla="*/ 838200 h 845819"/>
                <a:gd name="connsiteX851" fmla="*/ 820960 w 1029843"/>
                <a:gd name="connsiteY851" fmla="*/ 836771 h 845819"/>
                <a:gd name="connsiteX852" fmla="*/ 822198 w 1029843"/>
                <a:gd name="connsiteY852" fmla="*/ 833438 h 845819"/>
                <a:gd name="connsiteX853" fmla="*/ 820388 w 1029843"/>
                <a:gd name="connsiteY853" fmla="*/ 832104 h 845819"/>
                <a:gd name="connsiteX854" fmla="*/ 827151 w 1029843"/>
                <a:gd name="connsiteY854" fmla="*/ 834390 h 845819"/>
                <a:gd name="connsiteX855" fmla="*/ 828484 w 1029843"/>
                <a:gd name="connsiteY855" fmla="*/ 832676 h 845819"/>
                <a:gd name="connsiteX856" fmla="*/ 833818 w 1029843"/>
                <a:gd name="connsiteY856" fmla="*/ 836771 h 845819"/>
                <a:gd name="connsiteX857" fmla="*/ 837152 w 1029843"/>
                <a:gd name="connsiteY857" fmla="*/ 837914 h 845819"/>
                <a:gd name="connsiteX858" fmla="*/ 857345 w 1029843"/>
                <a:gd name="connsiteY858" fmla="*/ 844963 h 845819"/>
                <a:gd name="connsiteX859" fmla="*/ 855917 w 1029843"/>
                <a:gd name="connsiteY859" fmla="*/ 833914 h 845819"/>
                <a:gd name="connsiteX860" fmla="*/ 852583 w 1029843"/>
                <a:gd name="connsiteY860" fmla="*/ 832771 h 845819"/>
                <a:gd name="connsiteX861" fmla="*/ 850201 w 1029843"/>
                <a:gd name="connsiteY861" fmla="*/ 826675 h 845819"/>
                <a:gd name="connsiteX862" fmla="*/ 845058 w 1029843"/>
                <a:gd name="connsiteY862" fmla="*/ 824103 h 845819"/>
                <a:gd name="connsiteX863" fmla="*/ 844391 w 1029843"/>
                <a:gd name="connsiteY863" fmla="*/ 819340 h 845819"/>
                <a:gd name="connsiteX864" fmla="*/ 846201 w 1029843"/>
                <a:gd name="connsiteY864" fmla="*/ 820769 h 845819"/>
                <a:gd name="connsiteX865" fmla="*/ 847344 w 1029843"/>
                <a:gd name="connsiteY865" fmla="*/ 817436 h 845819"/>
                <a:gd name="connsiteX866" fmla="*/ 845153 w 1029843"/>
                <a:gd name="connsiteY866" fmla="*/ 812863 h 845819"/>
                <a:gd name="connsiteX867" fmla="*/ 849916 w 1029843"/>
                <a:gd name="connsiteY867" fmla="*/ 812292 h 845819"/>
                <a:gd name="connsiteX868" fmla="*/ 851345 w 1029843"/>
                <a:gd name="connsiteY868" fmla="*/ 810482 h 845819"/>
                <a:gd name="connsiteX869" fmla="*/ 856679 w 1029843"/>
                <a:gd name="connsiteY869" fmla="*/ 814578 h 845819"/>
                <a:gd name="connsiteX870" fmla="*/ 859250 w 1029843"/>
                <a:gd name="connsiteY870" fmla="*/ 809434 h 845819"/>
                <a:gd name="connsiteX871" fmla="*/ 865537 w 1029843"/>
                <a:gd name="connsiteY871" fmla="*/ 808673 h 845819"/>
                <a:gd name="connsiteX872" fmla="*/ 866680 w 1029843"/>
                <a:gd name="connsiteY872" fmla="*/ 805339 h 845819"/>
                <a:gd name="connsiteX873" fmla="*/ 872585 w 1029843"/>
                <a:gd name="connsiteY873" fmla="*/ 801338 h 845819"/>
                <a:gd name="connsiteX874" fmla="*/ 867251 w 1029843"/>
                <a:gd name="connsiteY874" fmla="*/ 797243 h 845819"/>
                <a:gd name="connsiteX875" fmla="*/ 863537 w 1029843"/>
                <a:gd name="connsiteY875" fmla="*/ 792861 h 845819"/>
                <a:gd name="connsiteX876" fmla="*/ 862108 w 1029843"/>
                <a:gd name="connsiteY876" fmla="*/ 794671 h 845819"/>
                <a:gd name="connsiteX877" fmla="*/ 859726 w 1029843"/>
                <a:gd name="connsiteY877" fmla="*/ 788575 h 845819"/>
                <a:gd name="connsiteX878" fmla="*/ 863632 w 1029843"/>
                <a:gd name="connsiteY878" fmla="*/ 781622 h 845819"/>
                <a:gd name="connsiteX879" fmla="*/ 869823 w 1029843"/>
                <a:gd name="connsiteY879" fmla="*/ 779240 h 845819"/>
                <a:gd name="connsiteX880" fmla="*/ 869156 w 1029843"/>
                <a:gd name="connsiteY880" fmla="*/ 774573 h 845819"/>
                <a:gd name="connsiteX881" fmla="*/ 873919 w 1029843"/>
                <a:gd name="connsiteY881" fmla="*/ 773906 h 845819"/>
                <a:gd name="connsiteX882" fmla="*/ 885158 w 1029843"/>
                <a:gd name="connsiteY882" fmla="*/ 774097 h 845819"/>
                <a:gd name="connsiteX883" fmla="*/ 897541 w 1029843"/>
                <a:gd name="connsiteY883" fmla="*/ 758095 h 845819"/>
                <a:gd name="connsiteX884" fmla="*/ 897350 w 1029843"/>
                <a:gd name="connsiteY884" fmla="*/ 756476 h 845819"/>
                <a:gd name="connsiteX885" fmla="*/ 902113 w 1029843"/>
                <a:gd name="connsiteY885" fmla="*/ 755904 h 845819"/>
                <a:gd name="connsiteX886" fmla="*/ 903923 w 1029843"/>
                <a:gd name="connsiteY886" fmla="*/ 757238 h 845819"/>
                <a:gd name="connsiteX887" fmla="*/ 907256 w 1029843"/>
                <a:gd name="connsiteY887" fmla="*/ 758476 h 845819"/>
                <a:gd name="connsiteX888" fmla="*/ 906875 w 1029843"/>
                <a:gd name="connsiteY888" fmla="*/ 755332 h 845819"/>
                <a:gd name="connsiteX889" fmla="*/ 910018 w 1029843"/>
                <a:gd name="connsiteY889" fmla="*/ 754856 h 845819"/>
                <a:gd name="connsiteX890" fmla="*/ 909542 w 1029843"/>
                <a:gd name="connsiteY890" fmla="*/ 751713 h 845819"/>
                <a:gd name="connsiteX891" fmla="*/ 912781 w 1029843"/>
                <a:gd name="connsiteY891" fmla="*/ 751332 h 845819"/>
                <a:gd name="connsiteX892" fmla="*/ 915734 w 1029843"/>
                <a:gd name="connsiteY892" fmla="*/ 749332 h 845819"/>
                <a:gd name="connsiteX893" fmla="*/ 919448 w 1029843"/>
                <a:gd name="connsiteY893" fmla="*/ 753713 h 845819"/>
                <a:gd name="connsiteX894" fmla="*/ 922210 w 1029843"/>
                <a:gd name="connsiteY894" fmla="*/ 750094 h 845819"/>
                <a:gd name="connsiteX895" fmla="*/ 921830 w 1029843"/>
                <a:gd name="connsiteY895" fmla="*/ 746951 h 845819"/>
                <a:gd name="connsiteX896" fmla="*/ 918496 w 1029843"/>
                <a:gd name="connsiteY896" fmla="*/ 745807 h 845819"/>
                <a:gd name="connsiteX897" fmla="*/ 926116 w 1029843"/>
                <a:gd name="connsiteY897" fmla="*/ 743236 h 845819"/>
                <a:gd name="connsiteX898" fmla="*/ 925735 w 1029843"/>
                <a:gd name="connsiteY898" fmla="*/ 740093 h 845819"/>
                <a:gd name="connsiteX899" fmla="*/ 927354 w 1029843"/>
                <a:gd name="connsiteY899" fmla="*/ 739807 h 845819"/>
                <a:gd name="connsiteX900" fmla="*/ 927735 w 1029843"/>
                <a:gd name="connsiteY900" fmla="*/ 743045 h 845819"/>
                <a:gd name="connsiteX901" fmla="*/ 937165 w 1029843"/>
                <a:gd name="connsiteY901" fmla="*/ 741807 h 845819"/>
                <a:gd name="connsiteX902" fmla="*/ 937355 w 1029843"/>
                <a:gd name="connsiteY902" fmla="*/ 743426 h 845819"/>
                <a:gd name="connsiteX903" fmla="*/ 939927 w 1029843"/>
                <a:gd name="connsiteY903" fmla="*/ 738283 h 845819"/>
                <a:gd name="connsiteX904" fmla="*/ 941546 w 1029843"/>
                <a:gd name="connsiteY904" fmla="*/ 737997 h 845819"/>
                <a:gd name="connsiteX905" fmla="*/ 944309 w 1029843"/>
                <a:gd name="connsiteY905" fmla="*/ 734473 h 845819"/>
                <a:gd name="connsiteX906" fmla="*/ 951929 w 1029843"/>
                <a:gd name="connsiteY906" fmla="*/ 731901 h 845819"/>
                <a:gd name="connsiteX907" fmla="*/ 954500 w 1029843"/>
                <a:gd name="connsiteY907" fmla="*/ 726757 h 845819"/>
                <a:gd name="connsiteX908" fmla="*/ 954881 w 1029843"/>
                <a:gd name="connsiteY908" fmla="*/ 704279 h 845819"/>
                <a:gd name="connsiteX909" fmla="*/ 960596 w 1029843"/>
                <a:gd name="connsiteY909" fmla="*/ 698754 h 845819"/>
                <a:gd name="connsiteX910" fmla="*/ 967073 w 1029843"/>
                <a:gd name="connsiteY910" fmla="*/ 699516 h 845819"/>
                <a:gd name="connsiteX911" fmla="*/ 968502 w 1029843"/>
                <a:gd name="connsiteY911" fmla="*/ 697706 h 845819"/>
                <a:gd name="connsiteX912" fmla="*/ 972217 w 1029843"/>
                <a:gd name="connsiteY912" fmla="*/ 702088 h 845819"/>
                <a:gd name="connsiteX913" fmla="*/ 975360 w 1029843"/>
                <a:gd name="connsiteY913" fmla="*/ 701707 h 845819"/>
                <a:gd name="connsiteX914" fmla="*/ 983837 w 1029843"/>
                <a:gd name="connsiteY914" fmla="*/ 705422 h 845819"/>
                <a:gd name="connsiteX915" fmla="*/ 986885 w 1029843"/>
                <a:gd name="connsiteY915" fmla="*/ 716185 h 845819"/>
                <a:gd name="connsiteX916" fmla="*/ 989838 w 1029843"/>
                <a:gd name="connsiteY916" fmla="*/ 714280 h 845819"/>
                <a:gd name="connsiteX917" fmla="*/ 993553 w 1029843"/>
                <a:gd name="connsiteY917" fmla="*/ 718566 h 845819"/>
                <a:gd name="connsiteX918" fmla="*/ 995363 w 1029843"/>
                <a:gd name="connsiteY918" fmla="*/ 719995 h 845819"/>
                <a:gd name="connsiteX919" fmla="*/ 998315 w 1029843"/>
                <a:gd name="connsiteY919" fmla="*/ 717995 h 845819"/>
                <a:gd name="connsiteX920" fmla="*/ 1019080 w 1029843"/>
                <a:gd name="connsiteY920" fmla="*/ 729805 h 845819"/>
                <a:gd name="connsiteX921" fmla="*/ 1020413 w 1029843"/>
                <a:gd name="connsiteY921" fmla="*/ 727996 h 845819"/>
                <a:gd name="connsiteX922" fmla="*/ 1022223 w 1029843"/>
                <a:gd name="connsiteY922" fmla="*/ 729329 h 845819"/>
                <a:gd name="connsiteX923" fmla="*/ 1026509 w 1029843"/>
                <a:gd name="connsiteY923" fmla="*/ 725615 h 845819"/>
                <a:gd name="connsiteX924" fmla="*/ 1029272 w 1029843"/>
                <a:gd name="connsiteY924" fmla="*/ 722090 h 845819"/>
                <a:gd name="connsiteX925" fmla="*/ 1027081 w 1029843"/>
                <a:gd name="connsiteY925" fmla="*/ 717518 h 845819"/>
                <a:gd name="connsiteX926" fmla="*/ 1029843 w 1029843"/>
                <a:gd name="connsiteY926" fmla="*/ 713994 h 845819"/>
                <a:gd name="connsiteX927" fmla="*/ 1029843 w 1029843"/>
                <a:gd name="connsiteY927" fmla="*/ 713994 h 8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Lst>
              <a:rect l="l" t="t" r="r" b="b"/>
              <a:pathLst>
                <a:path w="1029843" h="845819">
                  <a:moveTo>
                    <a:pt x="1029843" y="713994"/>
                  </a:moveTo>
                  <a:lnTo>
                    <a:pt x="1026319" y="711232"/>
                  </a:lnTo>
                  <a:lnTo>
                    <a:pt x="1024128" y="706660"/>
                  </a:lnTo>
                  <a:lnTo>
                    <a:pt x="1013651" y="699992"/>
                  </a:lnTo>
                  <a:lnTo>
                    <a:pt x="1011079" y="692277"/>
                  </a:lnTo>
                  <a:lnTo>
                    <a:pt x="1010888" y="690753"/>
                  </a:lnTo>
                  <a:lnTo>
                    <a:pt x="1014603" y="682276"/>
                  </a:lnTo>
                  <a:lnTo>
                    <a:pt x="1012412" y="677704"/>
                  </a:lnTo>
                  <a:lnTo>
                    <a:pt x="1009079" y="676561"/>
                  </a:lnTo>
                  <a:lnTo>
                    <a:pt x="1010222" y="673132"/>
                  </a:lnTo>
                  <a:lnTo>
                    <a:pt x="1007650" y="665512"/>
                  </a:lnTo>
                  <a:lnTo>
                    <a:pt x="1008602" y="660559"/>
                  </a:lnTo>
                  <a:lnTo>
                    <a:pt x="1008031" y="655796"/>
                  </a:lnTo>
                  <a:lnTo>
                    <a:pt x="1010984" y="653796"/>
                  </a:lnTo>
                  <a:lnTo>
                    <a:pt x="1012126" y="650462"/>
                  </a:lnTo>
                  <a:lnTo>
                    <a:pt x="1009555" y="642747"/>
                  </a:lnTo>
                  <a:lnTo>
                    <a:pt x="1006412" y="643223"/>
                  </a:lnTo>
                  <a:lnTo>
                    <a:pt x="1008793" y="636461"/>
                  </a:lnTo>
                  <a:lnTo>
                    <a:pt x="1003649" y="633889"/>
                  </a:lnTo>
                  <a:lnTo>
                    <a:pt x="1002601" y="625983"/>
                  </a:lnTo>
                  <a:lnTo>
                    <a:pt x="995458" y="620554"/>
                  </a:lnTo>
                  <a:lnTo>
                    <a:pt x="994886" y="615791"/>
                  </a:lnTo>
                  <a:lnTo>
                    <a:pt x="988600" y="616553"/>
                  </a:lnTo>
                  <a:lnTo>
                    <a:pt x="983647" y="615601"/>
                  </a:lnTo>
                  <a:lnTo>
                    <a:pt x="977551" y="605123"/>
                  </a:lnTo>
                  <a:lnTo>
                    <a:pt x="978503" y="600265"/>
                  </a:lnTo>
                  <a:lnTo>
                    <a:pt x="973550" y="599218"/>
                  </a:lnTo>
                  <a:lnTo>
                    <a:pt x="972502" y="591407"/>
                  </a:lnTo>
                  <a:lnTo>
                    <a:pt x="969169" y="590169"/>
                  </a:lnTo>
                  <a:lnTo>
                    <a:pt x="964406" y="590836"/>
                  </a:lnTo>
                  <a:lnTo>
                    <a:pt x="962501" y="587788"/>
                  </a:lnTo>
                  <a:lnTo>
                    <a:pt x="960692" y="586454"/>
                  </a:lnTo>
                  <a:lnTo>
                    <a:pt x="960120" y="581692"/>
                  </a:lnTo>
                  <a:lnTo>
                    <a:pt x="953167" y="577786"/>
                  </a:lnTo>
                  <a:lnTo>
                    <a:pt x="952595" y="573024"/>
                  </a:lnTo>
                  <a:lnTo>
                    <a:pt x="943070" y="561404"/>
                  </a:lnTo>
                  <a:lnTo>
                    <a:pt x="944213" y="558070"/>
                  </a:lnTo>
                  <a:lnTo>
                    <a:pt x="942023" y="553593"/>
                  </a:lnTo>
                  <a:lnTo>
                    <a:pt x="941642" y="550355"/>
                  </a:lnTo>
                  <a:lnTo>
                    <a:pt x="930783" y="540544"/>
                  </a:lnTo>
                  <a:lnTo>
                    <a:pt x="926401" y="531495"/>
                  </a:lnTo>
                  <a:lnTo>
                    <a:pt x="922687" y="527113"/>
                  </a:lnTo>
                  <a:lnTo>
                    <a:pt x="922020" y="522446"/>
                  </a:lnTo>
                  <a:lnTo>
                    <a:pt x="918305" y="518065"/>
                  </a:lnTo>
                  <a:lnTo>
                    <a:pt x="907256" y="519494"/>
                  </a:lnTo>
                  <a:lnTo>
                    <a:pt x="903923" y="518350"/>
                  </a:lnTo>
                  <a:lnTo>
                    <a:pt x="900970" y="520255"/>
                  </a:lnTo>
                  <a:lnTo>
                    <a:pt x="899732" y="523684"/>
                  </a:lnTo>
                  <a:lnTo>
                    <a:pt x="896588" y="524065"/>
                  </a:lnTo>
                  <a:lnTo>
                    <a:pt x="885730" y="514255"/>
                  </a:lnTo>
                  <a:lnTo>
                    <a:pt x="878776" y="497491"/>
                  </a:lnTo>
                  <a:lnTo>
                    <a:pt x="869728" y="489013"/>
                  </a:lnTo>
                  <a:lnTo>
                    <a:pt x="869251" y="485870"/>
                  </a:lnTo>
                  <a:lnTo>
                    <a:pt x="873443" y="480536"/>
                  </a:lnTo>
                  <a:lnTo>
                    <a:pt x="871061" y="474440"/>
                  </a:lnTo>
                  <a:lnTo>
                    <a:pt x="873824" y="470821"/>
                  </a:lnTo>
                  <a:lnTo>
                    <a:pt x="869823" y="464915"/>
                  </a:lnTo>
                  <a:lnTo>
                    <a:pt x="869061" y="458629"/>
                  </a:lnTo>
                  <a:lnTo>
                    <a:pt x="867061" y="455676"/>
                  </a:lnTo>
                  <a:lnTo>
                    <a:pt x="862489" y="457867"/>
                  </a:lnTo>
                  <a:lnTo>
                    <a:pt x="858965" y="455105"/>
                  </a:lnTo>
                  <a:lnTo>
                    <a:pt x="852868" y="457486"/>
                  </a:lnTo>
                  <a:lnTo>
                    <a:pt x="844391" y="453771"/>
                  </a:lnTo>
                  <a:lnTo>
                    <a:pt x="838200" y="456152"/>
                  </a:lnTo>
                  <a:lnTo>
                    <a:pt x="831342" y="452152"/>
                  </a:lnTo>
                  <a:lnTo>
                    <a:pt x="829723" y="452438"/>
                  </a:lnTo>
                  <a:lnTo>
                    <a:pt x="825246" y="454533"/>
                  </a:lnTo>
                  <a:lnTo>
                    <a:pt x="821531" y="463105"/>
                  </a:lnTo>
                  <a:lnTo>
                    <a:pt x="821912" y="466249"/>
                  </a:lnTo>
                  <a:lnTo>
                    <a:pt x="816007" y="470154"/>
                  </a:lnTo>
                  <a:lnTo>
                    <a:pt x="811244" y="470821"/>
                  </a:lnTo>
                  <a:lnTo>
                    <a:pt x="809816" y="459772"/>
                  </a:lnTo>
                  <a:lnTo>
                    <a:pt x="802672" y="454247"/>
                  </a:lnTo>
                  <a:lnTo>
                    <a:pt x="803720" y="449294"/>
                  </a:lnTo>
                  <a:lnTo>
                    <a:pt x="801148" y="441579"/>
                  </a:lnTo>
                  <a:lnTo>
                    <a:pt x="799148" y="438626"/>
                  </a:lnTo>
                  <a:lnTo>
                    <a:pt x="789623" y="439865"/>
                  </a:lnTo>
                  <a:lnTo>
                    <a:pt x="789242" y="436721"/>
                  </a:lnTo>
                  <a:lnTo>
                    <a:pt x="792956" y="428244"/>
                  </a:lnTo>
                  <a:lnTo>
                    <a:pt x="791242" y="426815"/>
                  </a:lnTo>
                  <a:lnTo>
                    <a:pt x="784289" y="422910"/>
                  </a:lnTo>
                  <a:lnTo>
                    <a:pt x="783717" y="418148"/>
                  </a:lnTo>
                  <a:lnTo>
                    <a:pt x="778764" y="417195"/>
                  </a:lnTo>
                  <a:lnTo>
                    <a:pt x="771620" y="424529"/>
                  </a:lnTo>
                  <a:lnTo>
                    <a:pt x="763143" y="420815"/>
                  </a:lnTo>
                  <a:lnTo>
                    <a:pt x="765715" y="415671"/>
                  </a:lnTo>
                  <a:lnTo>
                    <a:pt x="760762" y="401860"/>
                  </a:lnTo>
                  <a:lnTo>
                    <a:pt x="757238" y="399098"/>
                  </a:lnTo>
                  <a:lnTo>
                    <a:pt x="752475" y="399669"/>
                  </a:lnTo>
                  <a:lnTo>
                    <a:pt x="751904" y="395002"/>
                  </a:lnTo>
                  <a:lnTo>
                    <a:pt x="753237" y="393192"/>
                  </a:lnTo>
                  <a:lnTo>
                    <a:pt x="755618" y="386429"/>
                  </a:lnTo>
                  <a:lnTo>
                    <a:pt x="759524" y="379571"/>
                  </a:lnTo>
                  <a:lnTo>
                    <a:pt x="762286" y="375952"/>
                  </a:lnTo>
                  <a:lnTo>
                    <a:pt x="763619" y="374237"/>
                  </a:lnTo>
                  <a:lnTo>
                    <a:pt x="768382" y="373571"/>
                  </a:lnTo>
                  <a:lnTo>
                    <a:pt x="768953" y="378333"/>
                  </a:lnTo>
                  <a:lnTo>
                    <a:pt x="771334" y="384429"/>
                  </a:lnTo>
                  <a:lnTo>
                    <a:pt x="777716" y="383667"/>
                  </a:lnTo>
                  <a:lnTo>
                    <a:pt x="778478" y="377095"/>
                  </a:lnTo>
                  <a:lnTo>
                    <a:pt x="776097" y="370999"/>
                  </a:lnTo>
                  <a:lnTo>
                    <a:pt x="772477" y="368236"/>
                  </a:lnTo>
                  <a:lnTo>
                    <a:pt x="769144" y="367094"/>
                  </a:lnTo>
                  <a:lnTo>
                    <a:pt x="772097" y="365093"/>
                  </a:lnTo>
                  <a:lnTo>
                    <a:pt x="780002" y="364141"/>
                  </a:lnTo>
                  <a:lnTo>
                    <a:pt x="777621" y="358045"/>
                  </a:lnTo>
                  <a:lnTo>
                    <a:pt x="785908" y="360140"/>
                  </a:lnTo>
                  <a:lnTo>
                    <a:pt x="793433" y="355949"/>
                  </a:lnTo>
                  <a:lnTo>
                    <a:pt x="789242" y="348520"/>
                  </a:lnTo>
                  <a:lnTo>
                    <a:pt x="796576" y="342805"/>
                  </a:lnTo>
                  <a:lnTo>
                    <a:pt x="799719" y="342329"/>
                  </a:lnTo>
                  <a:lnTo>
                    <a:pt x="803243" y="345091"/>
                  </a:lnTo>
                  <a:lnTo>
                    <a:pt x="806387" y="344710"/>
                  </a:lnTo>
                  <a:lnTo>
                    <a:pt x="802481" y="338804"/>
                  </a:lnTo>
                  <a:lnTo>
                    <a:pt x="803815" y="336994"/>
                  </a:lnTo>
                  <a:lnTo>
                    <a:pt x="805815" y="339947"/>
                  </a:lnTo>
                  <a:lnTo>
                    <a:pt x="812483" y="342329"/>
                  </a:lnTo>
                  <a:lnTo>
                    <a:pt x="815435" y="340328"/>
                  </a:lnTo>
                  <a:lnTo>
                    <a:pt x="819055" y="343090"/>
                  </a:lnTo>
                  <a:lnTo>
                    <a:pt x="824293" y="334423"/>
                  </a:lnTo>
                  <a:lnTo>
                    <a:pt x="823722" y="329660"/>
                  </a:lnTo>
                  <a:lnTo>
                    <a:pt x="829818" y="327279"/>
                  </a:lnTo>
                  <a:lnTo>
                    <a:pt x="831247" y="325469"/>
                  </a:lnTo>
                  <a:lnTo>
                    <a:pt x="828389" y="316230"/>
                  </a:lnTo>
                  <a:lnTo>
                    <a:pt x="829627" y="312896"/>
                  </a:lnTo>
                  <a:lnTo>
                    <a:pt x="835724" y="310515"/>
                  </a:lnTo>
                  <a:lnTo>
                    <a:pt x="837343" y="310325"/>
                  </a:lnTo>
                  <a:lnTo>
                    <a:pt x="844201" y="314230"/>
                  </a:lnTo>
                  <a:lnTo>
                    <a:pt x="846201" y="317182"/>
                  </a:lnTo>
                  <a:lnTo>
                    <a:pt x="853345" y="322707"/>
                  </a:lnTo>
                  <a:lnTo>
                    <a:pt x="863727" y="316516"/>
                  </a:lnTo>
                  <a:lnTo>
                    <a:pt x="872776" y="299371"/>
                  </a:lnTo>
                  <a:lnTo>
                    <a:pt x="881825" y="294989"/>
                  </a:lnTo>
                  <a:lnTo>
                    <a:pt x="891921" y="285750"/>
                  </a:lnTo>
                  <a:lnTo>
                    <a:pt x="891540" y="282511"/>
                  </a:lnTo>
                  <a:lnTo>
                    <a:pt x="889540" y="279559"/>
                  </a:lnTo>
                  <a:lnTo>
                    <a:pt x="891064" y="279368"/>
                  </a:lnTo>
                  <a:lnTo>
                    <a:pt x="881825" y="269367"/>
                  </a:lnTo>
                  <a:lnTo>
                    <a:pt x="888111" y="268510"/>
                  </a:lnTo>
                  <a:lnTo>
                    <a:pt x="898589" y="262414"/>
                  </a:lnTo>
                  <a:lnTo>
                    <a:pt x="898970" y="252698"/>
                  </a:lnTo>
                  <a:lnTo>
                    <a:pt x="892778" y="242316"/>
                  </a:lnTo>
                  <a:lnTo>
                    <a:pt x="893921" y="238982"/>
                  </a:lnTo>
                  <a:lnTo>
                    <a:pt x="903637" y="239268"/>
                  </a:lnTo>
                  <a:lnTo>
                    <a:pt x="908209" y="237172"/>
                  </a:lnTo>
                  <a:lnTo>
                    <a:pt x="921163" y="225838"/>
                  </a:lnTo>
                  <a:lnTo>
                    <a:pt x="920401" y="219551"/>
                  </a:lnTo>
                  <a:lnTo>
                    <a:pt x="917734" y="211836"/>
                  </a:lnTo>
                  <a:lnTo>
                    <a:pt x="908685" y="203359"/>
                  </a:lnTo>
                  <a:lnTo>
                    <a:pt x="906113" y="195739"/>
                  </a:lnTo>
                  <a:lnTo>
                    <a:pt x="897446" y="190405"/>
                  </a:lnTo>
                  <a:lnTo>
                    <a:pt x="893445" y="184499"/>
                  </a:lnTo>
                  <a:lnTo>
                    <a:pt x="885158" y="182309"/>
                  </a:lnTo>
                  <a:lnTo>
                    <a:pt x="875252" y="167545"/>
                  </a:lnTo>
                  <a:lnTo>
                    <a:pt x="874395" y="161258"/>
                  </a:lnTo>
                  <a:lnTo>
                    <a:pt x="872871" y="161449"/>
                  </a:lnTo>
                  <a:lnTo>
                    <a:pt x="869728" y="161830"/>
                  </a:lnTo>
                  <a:lnTo>
                    <a:pt x="867727" y="158877"/>
                  </a:lnTo>
                  <a:lnTo>
                    <a:pt x="863156" y="148209"/>
                  </a:lnTo>
                  <a:lnTo>
                    <a:pt x="855250" y="149257"/>
                  </a:lnTo>
                  <a:lnTo>
                    <a:pt x="854678" y="144494"/>
                  </a:lnTo>
                  <a:lnTo>
                    <a:pt x="848297" y="132493"/>
                  </a:lnTo>
                  <a:lnTo>
                    <a:pt x="834866" y="127825"/>
                  </a:lnTo>
                  <a:lnTo>
                    <a:pt x="828580" y="128588"/>
                  </a:lnTo>
                  <a:lnTo>
                    <a:pt x="824675" y="135541"/>
                  </a:lnTo>
                  <a:lnTo>
                    <a:pt x="818102" y="134779"/>
                  </a:lnTo>
                  <a:lnTo>
                    <a:pt x="806863" y="134588"/>
                  </a:lnTo>
                  <a:lnTo>
                    <a:pt x="805720" y="125063"/>
                  </a:lnTo>
                  <a:lnTo>
                    <a:pt x="804101" y="125254"/>
                  </a:lnTo>
                  <a:lnTo>
                    <a:pt x="800957" y="125730"/>
                  </a:lnTo>
                  <a:lnTo>
                    <a:pt x="792861" y="125158"/>
                  </a:lnTo>
                  <a:lnTo>
                    <a:pt x="789908" y="127064"/>
                  </a:lnTo>
                  <a:lnTo>
                    <a:pt x="774859" y="122587"/>
                  </a:lnTo>
                  <a:lnTo>
                    <a:pt x="771716" y="122968"/>
                  </a:lnTo>
                  <a:lnTo>
                    <a:pt x="763524" y="146494"/>
                  </a:lnTo>
                  <a:lnTo>
                    <a:pt x="765143" y="159163"/>
                  </a:lnTo>
                  <a:lnTo>
                    <a:pt x="763524" y="159353"/>
                  </a:lnTo>
                  <a:lnTo>
                    <a:pt x="765524" y="162306"/>
                  </a:lnTo>
                  <a:lnTo>
                    <a:pt x="762952" y="167449"/>
                  </a:lnTo>
                  <a:lnTo>
                    <a:pt x="747141" y="169450"/>
                  </a:lnTo>
                  <a:lnTo>
                    <a:pt x="741235" y="173355"/>
                  </a:lnTo>
                  <a:lnTo>
                    <a:pt x="736092" y="170878"/>
                  </a:lnTo>
                  <a:lnTo>
                    <a:pt x="737711" y="170593"/>
                  </a:lnTo>
                  <a:lnTo>
                    <a:pt x="734759" y="159829"/>
                  </a:lnTo>
                  <a:lnTo>
                    <a:pt x="730568" y="152305"/>
                  </a:lnTo>
                  <a:lnTo>
                    <a:pt x="714947" y="143066"/>
                  </a:lnTo>
                  <a:lnTo>
                    <a:pt x="707231" y="145637"/>
                  </a:lnTo>
                  <a:lnTo>
                    <a:pt x="704850" y="139541"/>
                  </a:lnTo>
                  <a:lnTo>
                    <a:pt x="701516" y="138398"/>
                  </a:lnTo>
                  <a:lnTo>
                    <a:pt x="699516" y="135445"/>
                  </a:lnTo>
                  <a:lnTo>
                    <a:pt x="691706" y="136398"/>
                  </a:lnTo>
                  <a:lnTo>
                    <a:pt x="688086" y="133636"/>
                  </a:lnTo>
                  <a:lnTo>
                    <a:pt x="681800" y="134493"/>
                  </a:lnTo>
                  <a:lnTo>
                    <a:pt x="679609" y="142780"/>
                  </a:lnTo>
                  <a:lnTo>
                    <a:pt x="676656" y="144780"/>
                  </a:lnTo>
                  <a:lnTo>
                    <a:pt x="673513" y="145161"/>
                  </a:lnTo>
                  <a:lnTo>
                    <a:pt x="672560" y="150114"/>
                  </a:lnTo>
                  <a:lnTo>
                    <a:pt x="664083" y="159163"/>
                  </a:lnTo>
                  <a:lnTo>
                    <a:pt x="659321" y="159734"/>
                  </a:lnTo>
                  <a:lnTo>
                    <a:pt x="659797" y="162973"/>
                  </a:lnTo>
                  <a:lnTo>
                    <a:pt x="655606" y="168307"/>
                  </a:lnTo>
                  <a:lnTo>
                    <a:pt x="653129" y="186214"/>
                  </a:lnTo>
                  <a:lnTo>
                    <a:pt x="653510" y="189357"/>
                  </a:lnTo>
                  <a:lnTo>
                    <a:pt x="652367" y="192786"/>
                  </a:lnTo>
                  <a:lnTo>
                    <a:pt x="642271" y="189167"/>
                  </a:lnTo>
                  <a:lnTo>
                    <a:pt x="631603" y="206597"/>
                  </a:lnTo>
                  <a:lnTo>
                    <a:pt x="626269" y="202501"/>
                  </a:lnTo>
                  <a:lnTo>
                    <a:pt x="624364" y="199549"/>
                  </a:lnTo>
                  <a:lnTo>
                    <a:pt x="619411" y="198596"/>
                  </a:lnTo>
                  <a:lnTo>
                    <a:pt x="609124" y="193453"/>
                  </a:lnTo>
                  <a:lnTo>
                    <a:pt x="605600" y="190691"/>
                  </a:lnTo>
                  <a:lnTo>
                    <a:pt x="605123" y="187547"/>
                  </a:lnTo>
                  <a:lnTo>
                    <a:pt x="610648" y="180403"/>
                  </a:lnTo>
                  <a:lnTo>
                    <a:pt x="618363" y="177832"/>
                  </a:lnTo>
                  <a:lnTo>
                    <a:pt x="628555" y="170117"/>
                  </a:lnTo>
                  <a:lnTo>
                    <a:pt x="626650" y="167164"/>
                  </a:lnTo>
                  <a:lnTo>
                    <a:pt x="618363" y="164973"/>
                  </a:lnTo>
                  <a:lnTo>
                    <a:pt x="617125" y="155543"/>
                  </a:lnTo>
                  <a:lnTo>
                    <a:pt x="613791" y="154400"/>
                  </a:lnTo>
                  <a:lnTo>
                    <a:pt x="616268" y="149257"/>
                  </a:lnTo>
                  <a:lnTo>
                    <a:pt x="614743" y="136589"/>
                  </a:lnTo>
                  <a:lnTo>
                    <a:pt x="612076" y="128873"/>
                  </a:lnTo>
                  <a:lnTo>
                    <a:pt x="612934" y="122396"/>
                  </a:lnTo>
                  <a:lnTo>
                    <a:pt x="609505" y="121253"/>
                  </a:lnTo>
                  <a:lnTo>
                    <a:pt x="605600" y="115348"/>
                  </a:lnTo>
                  <a:lnTo>
                    <a:pt x="606552" y="110395"/>
                  </a:lnTo>
                  <a:lnTo>
                    <a:pt x="606171" y="107251"/>
                  </a:lnTo>
                  <a:lnTo>
                    <a:pt x="587597" y="99917"/>
                  </a:lnTo>
                  <a:lnTo>
                    <a:pt x="578072" y="101155"/>
                  </a:lnTo>
                  <a:lnTo>
                    <a:pt x="576739" y="102965"/>
                  </a:lnTo>
                  <a:lnTo>
                    <a:pt x="572452" y="106680"/>
                  </a:lnTo>
                  <a:lnTo>
                    <a:pt x="565880" y="105918"/>
                  </a:lnTo>
                  <a:lnTo>
                    <a:pt x="563309" y="111062"/>
                  </a:lnTo>
                  <a:lnTo>
                    <a:pt x="556641" y="108680"/>
                  </a:lnTo>
                  <a:lnTo>
                    <a:pt x="549116" y="112871"/>
                  </a:lnTo>
                  <a:lnTo>
                    <a:pt x="533972" y="119634"/>
                  </a:lnTo>
                  <a:lnTo>
                    <a:pt x="533019" y="124587"/>
                  </a:lnTo>
                  <a:lnTo>
                    <a:pt x="517970" y="120015"/>
                  </a:lnTo>
                  <a:lnTo>
                    <a:pt x="518732" y="113538"/>
                  </a:lnTo>
                  <a:lnTo>
                    <a:pt x="518160" y="108775"/>
                  </a:lnTo>
                  <a:lnTo>
                    <a:pt x="514731" y="94774"/>
                  </a:lnTo>
                  <a:lnTo>
                    <a:pt x="511016" y="90488"/>
                  </a:lnTo>
                  <a:lnTo>
                    <a:pt x="509778" y="80963"/>
                  </a:lnTo>
                  <a:lnTo>
                    <a:pt x="506444" y="79819"/>
                  </a:lnTo>
                  <a:lnTo>
                    <a:pt x="498539" y="68008"/>
                  </a:lnTo>
                  <a:lnTo>
                    <a:pt x="494538" y="62103"/>
                  </a:lnTo>
                  <a:lnTo>
                    <a:pt x="496634" y="40957"/>
                  </a:lnTo>
                  <a:lnTo>
                    <a:pt x="487966" y="35623"/>
                  </a:lnTo>
                  <a:lnTo>
                    <a:pt x="485394" y="28003"/>
                  </a:lnTo>
                  <a:lnTo>
                    <a:pt x="466630" y="32004"/>
                  </a:lnTo>
                  <a:lnTo>
                    <a:pt x="465677" y="36862"/>
                  </a:lnTo>
                  <a:lnTo>
                    <a:pt x="459962" y="42481"/>
                  </a:lnTo>
                  <a:lnTo>
                    <a:pt x="446913" y="40862"/>
                  </a:lnTo>
                  <a:lnTo>
                    <a:pt x="436340" y="45434"/>
                  </a:lnTo>
                  <a:lnTo>
                    <a:pt x="431959" y="49244"/>
                  </a:lnTo>
                  <a:lnTo>
                    <a:pt x="430435" y="49435"/>
                  </a:lnTo>
                  <a:lnTo>
                    <a:pt x="420148" y="44291"/>
                  </a:lnTo>
                  <a:lnTo>
                    <a:pt x="409289" y="47339"/>
                  </a:lnTo>
                  <a:lnTo>
                    <a:pt x="404336" y="46292"/>
                  </a:lnTo>
                  <a:lnTo>
                    <a:pt x="397383" y="42386"/>
                  </a:lnTo>
                  <a:lnTo>
                    <a:pt x="394621" y="33147"/>
                  </a:lnTo>
                  <a:lnTo>
                    <a:pt x="390906" y="28766"/>
                  </a:lnTo>
                  <a:lnTo>
                    <a:pt x="382619" y="26670"/>
                  </a:lnTo>
                  <a:lnTo>
                    <a:pt x="377285" y="22479"/>
                  </a:lnTo>
                  <a:lnTo>
                    <a:pt x="369189" y="21907"/>
                  </a:lnTo>
                  <a:lnTo>
                    <a:pt x="350996" y="17812"/>
                  </a:lnTo>
                  <a:lnTo>
                    <a:pt x="348043" y="6953"/>
                  </a:lnTo>
                  <a:lnTo>
                    <a:pt x="337947" y="3429"/>
                  </a:lnTo>
                  <a:lnTo>
                    <a:pt x="321564" y="762"/>
                  </a:lnTo>
                  <a:lnTo>
                    <a:pt x="309372" y="5524"/>
                  </a:lnTo>
                  <a:lnTo>
                    <a:pt x="302228" y="0"/>
                  </a:lnTo>
                  <a:lnTo>
                    <a:pt x="292703" y="1238"/>
                  </a:lnTo>
                  <a:lnTo>
                    <a:pt x="292989" y="15621"/>
                  </a:lnTo>
                  <a:lnTo>
                    <a:pt x="293942" y="23527"/>
                  </a:lnTo>
                  <a:lnTo>
                    <a:pt x="297942" y="29432"/>
                  </a:lnTo>
                  <a:lnTo>
                    <a:pt x="313754" y="40195"/>
                  </a:lnTo>
                  <a:lnTo>
                    <a:pt x="318325" y="50864"/>
                  </a:lnTo>
                  <a:lnTo>
                    <a:pt x="316135" y="59150"/>
                  </a:lnTo>
                  <a:lnTo>
                    <a:pt x="308324" y="72962"/>
                  </a:lnTo>
                  <a:lnTo>
                    <a:pt x="307086" y="76391"/>
                  </a:lnTo>
                  <a:lnTo>
                    <a:pt x="314230" y="81820"/>
                  </a:lnTo>
                  <a:lnTo>
                    <a:pt x="312706" y="94869"/>
                  </a:lnTo>
                  <a:lnTo>
                    <a:pt x="314706" y="97822"/>
                  </a:lnTo>
                  <a:lnTo>
                    <a:pt x="311182" y="107918"/>
                  </a:lnTo>
                  <a:lnTo>
                    <a:pt x="311753" y="112681"/>
                  </a:lnTo>
                  <a:lnTo>
                    <a:pt x="313563" y="114014"/>
                  </a:lnTo>
                  <a:lnTo>
                    <a:pt x="319945" y="138874"/>
                  </a:lnTo>
                  <a:lnTo>
                    <a:pt x="326993" y="144399"/>
                  </a:lnTo>
                  <a:lnTo>
                    <a:pt x="319945" y="151733"/>
                  </a:lnTo>
                  <a:lnTo>
                    <a:pt x="314801" y="161925"/>
                  </a:lnTo>
                  <a:lnTo>
                    <a:pt x="314992" y="163544"/>
                  </a:lnTo>
                  <a:lnTo>
                    <a:pt x="325469" y="170212"/>
                  </a:lnTo>
                  <a:lnTo>
                    <a:pt x="329660" y="177737"/>
                  </a:lnTo>
                  <a:lnTo>
                    <a:pt x="330518" y="184023"/>
                  </a:lnTo>
                  <a:lnTo>
                    <a:pt x="339185" y="189357"/>
                  </a:lnTo>
                  <a:lnTo>
                    <a:pt x="333470" y="194881"/>
                  </a:lnTo>
                  <a:lnTo>
                    <a:pt x="326803" y="205359"/>
                  </a:lnTo>
                  <a:lnTo>
                    <a:pt x="328994" y="209931"/>
                  </a:lnTo>
                  <a:lnTo>
                    <a:pt x="318516" y="228886"/>
                  </a:lnTo>
                  <a:lnTo>
                    <a:pt x="325660" y="234315"/>
                  </a:lnTo>
                  <a:lnTo>
                    <a:pt x="335375" y="234696"/>
                  </a:lnTo>
                  <a:lnTo>
                    <a:pt x="332804" y="239840"/>
                  </a:lnTo>
                  <a:lnTo>
                    <a:pt x="328232" y="242030"/>
                  </a:lnTo>
                  <a:lnTo>
                    <a:pt x="339281" y="253460"/>
                  </a:lnTo>
                  <a:lnTo>
                    <a:pt x="334423" y="252508"/>
                  </a:lnTo>
                  <a:lnTo>
                    <a:pt x="334613" y="254032"/>
                  </a:lnTo>
                  <a:lnTo>
                    <a:pt x="341090" y="254889"/>
                  </a:lnTo>
                  <a:lnTo>
                    <a:pt x="343472" y="260985"/>
                  </a:lnTo>
                  <a:lnTo>
                    <a:pt x="348806" y="265081"/>
                  </a:lnTo>
                  <a:lnTo>
                    <a:pt x="349187" y="268224"/>
                  </a:lnTo>
                  <a:lnTo>
                    <a:pt x="352806" y="270986"/>
                  </a:lnTo>
                  <a:lnTo>
                    <a:pt x="356997" y="278511"/>
                  </a:lnTo>
                  <a:lnTo>
                    <a:pt x="358521" y="278320"/>
                  </a:lnTo>
                  <a:lnTo>
                    <a:pt x="359283" y="284607"/>
                  </a:lnTo>
                  <a:lnTo>
                    <a:pt x="363284" y="290513"/>
                  </a:lnTo>
                  <a:lnTo>
                    <a:pt x="362141" y="293846"/>
                  </a:lnTo>
                  <a:lnTo>
                    <a:pt x="340043" y="296704"/>
                  </a:lnTo>
                  <a:lnTo>
                    <a:pt x="335471" y="298894"/>
                  </a:lnTo>
                  <a:lnTo>
                    <a:pt x="334137" y="300609"/>
                  </a:lnTo>
                  <a:lnTo>
                    <a:pt x="331946" y="296132"/>
                  </a:lnTo>
                  <a:lnTo>
                    <a:pt x="329184" y="299657"/>
                  </a:lnTo>
                  <a:lnTo>
                    <a:pt x="331184" y="302609"/>
                  </a:lnTo>
                  <a:lnTo>
                    <a:pt x="328041" y="302990"/>
                  </a:lnTo>
                  <a:lnTo>
                    <a:pt x="326803" y="293561"/>
                  </a:lnTo>
                  <a:lnTo>
                    <a:pt x="323660" y="293942"/>
                  </a:lnTo>
                  <a:lnTo>
                    <a:pt x="323850" y="295561"/>
                  </a:lnTo>
                  <a:lnTo>
                    <a:pt x="320516" y="294323"/>
                  </a:lnTo>
                  <a:lnTo>
                    <a:pt x="320040" y="291179"/>
                  </a:lnTo>
                  <a:lnTo>
                    <a:pt x="318707" y="292989"/>
                  </a:lnTo>
                  <a:lnTo>
                    <a:pt x="318325" y="289846"/>
                  </a:lnTo>
                  <a:lnTo>
                    <a:pt x="316706" y="290036"/>
                  </a:lnTo>
                  <a:lnTo>
                    <a:pt x="310801" y="293942"/>
                  </a:lnTo>
                  <a:lnTo>
                    <a:pt x="309277" y="294227"/>
                  </a:lnTo>
                  <a:lnTo>
                    <a:pt x="304705" y="296323"/>
                  </a:lnTo>
                  <a:lnTo>
                    <a:pt x="301371" y="295180"/>
                  </a:lnTo>
                  <a:lnTo>
                    <a:pt x="302324" y="303086"/>
                  </a:lnTo>
                  <a:lnTo>
                    <a:pt x="294418" y="304133"/>
                  </a:lnTo>
                  <a:lnTo>
                    <a:pt x="292227" y="299561"/>
                  </a:lnTo>
                  <a:lnTo>
                    <a:pt x="287750" y="301752"/>
                  </a:lnTo>
                  <a:lnTo>
                    <a:pt x="285750" y="298799"/>
                  </a:lnTo>
                  <a:lnTo>
                    <a:pt x="279464" y="299561"/>
                  </a:lnTo>
                  <a:lnTo>
                    <a:pt x="278606" y="293275"/>
                  </a:lnTo>
                  <a:lnTo>
                    <a:pt x="267557" y="281845"/>
                  </a:lnTo>
                  <a:lnTo>
                    <a:pt x="268319" y="275368"/>
                  </a:lnTo>
                  <a:lnTo>
                    <a:pt x="270129" y="276701"/>
                  </a:lnTo>
                  <a:lnTo>
                    <a:pt x="269748" y="273558"/>
                  </a:lnTo>
                  <a:lnTo>
                    <a:pt x="267748" y="270605"/>
                  </a:lnTo>
                  <a:lnTo>
                    <a:pt x="254318" y="265938"/>
                  </a:lnTo>
                  <a:lnTo>
                    <a:pt x="254889" y="270605"/>
                  </a:lnTo>
                  <a:lnTo>
                    <a:pt x="256508" y="270415"/>
                  </a:lnTo>
                  <a:lnTo>
                    <a:pt x="253746" y="274034"/>
                  </a:lnTo>
                  <a:lnTo>
                    <a:pt x="257461" y="278320"/>
                  </a:lnTo>
                  <a:lnTo>
                    <a:pt x="256508" y="283273"/>
                  </a:lnTo>
                  <a:lnTo>
                    <a:pt x="254699" y="281845"/>
                  </a:lnTo>
                  <a:lnTo>
                    <a:pt x="253365" y="283655"/>
                  </a:lnTo>
                  <a:lnTo>
                    <a:pt x="248031" y="279559"/>
                  </a:lnTo>
                  <a:lnTo>
                    <a:pt x="247841" y="290798"/>
                  </a:lnTo>
                  <a:lnTo>
                    <a:pt x="240125" y="293370"/>
                  </a:lnTo>
                  <a:lnTo>
                    <a:pt x="238411" y="292036"/>
                  </a:lnTo>
                  <a:lnTo>
                    <a:pt x="229076" y="294799"/>
                  </a:lnTo>
                  <a:lnTo>
                    <a:pt x="228124" y="299752"/>
                  </a:lnTo>
                  <a:lnTo>
                    <a:pt x="226790" y="301466"/>
                  </a:lnTo>
                  <a:lnTo>
                    <a:pt x="230505" y="305848"/>
                  </a:lnTo>
                  <a:lnTo>
                    <a:pt x="231743" y="315278"/>
                  </a:lnTo>
                  <a:lnTo>
                    <a:pt x="238697" y="319183"/>
                  </a:lnTo>
                  <a:lnTo>
                    <a:pt x="237649" y="324136"/>
                  </a:lnTo>
                  <a:lnTo>
                    <a:pt x="232982" y="324803"/>
                  </a:lnTo>
                  <a:lnTo>
                    <a:pt x="234887" y="327755"/>
                  </a:lnTo>
                  <a:lnTo>
                    <a:pt x="232124" y="331280"/>
                  </a:lnTo>
                  <a:lnTo>
                    <a:pt x="231172" y="336232"/>
                  </a:lnTo>
                  <a:lnTo>
                    <a:pt x="226219" y="335280"/>
                  </a:lnTo>
                  <a:lnTo>
                    <a:pt x="223838" y="329089"/>
                  </a:lnTo>
                  <a:lnTo>
                    <a:pt x="220885" y="331089"/>
                  </a:lnTo>
                  <a:lnTo>
                    <a:pt x="218123" y="334709"/>
                  </a:lnTo>
                  <a:lnTo>
                    <a:pt x="221933" y="338995"/>
                  </a:lnTo>
                  <a:lnTo>
                    <a:pt x="222123" y="340614"/>
                  </a:lnTo>
                  <a:lnTo>
                    <a:pt x="218789" y="339376"/>
                  </a:lnTo>
                  <a:lnTo>
                    <a:pt x="218980" y="340995"/>
                  </a:lnTo>
                  <a:lnTo>
                    <a:pt x="213836" y="338423"/>
                  </a:lnTo>
                  <a:lnTo>
                    <a:pt x="212693" y="341757"/>
                  </a:lnTo>
                  <a:lnTo>
                    <a:pt x="207740" y="340805"/>
                  </a:lnTo>
                  <a:lnTo>
                    <a:pt x="203168" y="342995"/>
                  </a:lnTo>
                  <a:lnTo>
                    <a:pt x="196691" y="342233"/>
                  </a:lnTo>
                  <a:lnTo>
                    <a:pt x="196025" y="337471"/>
                  </a:lnTo>
                  <a:lnTo>
                    <a:pt x="192691" y="336328"/>
                  </a:lnTo>
                  <a:lnTo>
                    <a:pt x="195834" y="335947"/>
                  </a:lnTo>
                  <a:lnTo>
                    <a:pt x="195453" y="332708"/>
                  </a:lnTo>
                  <a:lnTo>
                    <a:pt x="190691" y="333375"/>
                  </a:lnTo>
                  <a:lnTo>
                    <a:pt x="188786" y="330422"/>
                  </a:lnTo>
                  <a:lnTo>
                    <a:pt x="196882" y="330994"/>
                  </a:lnTo>
                  <a:lnTo>
                    <a:pt x="196596" y="329375"/>
                  </a:lnTo>
                  <a:lnTo>
                    <a:pt x="193262" y="328232"/>
                  </a:lnTo>
                  <a:lnTo>
                    <a:pt x="191072" y="323659"/>
                  </a:lnTo>
                  <a:lnTo>
                    <a:pt x="194215" y="323279"/>
                  </a:lnTo>
                  <a:lnTo>
                    <a:pt x="190119" y="315754"/>
                  </a:lnTo>
                  <a:lnTo>
                    <a:pt x="191262" y="312420"/>
                  </a:lnTo>
                  <a:lnTo>
                    <a:pt x="187928" y="311277"/>
                  </a:lnTo>
                  <a:lnTo>
                    <a:pt x="182023" y="315182"/>
                  </a:lnTo>
                  <a:lnTo>
                    <a:pt x="181832" y="326422"/>
                  </a:lnTo>
                  <a:lnTo>
                    <a:pt x="174879" y="322517"/>
                  </a:lnTo>
                  <a:lnTo>
                    <a:pt x="172784" y="318040"/>
                  </a:lnTo>
                  <a:lnTo>
                    <a:pt x="166021" y="315659"/>
                  </a:lnTo>
                  <a:lnTo>
                    <a:pt x="164402" y="315849"/>
                  </a:lnTo>
                  <a:lnTo>
                    <a:pt x="160306" y="308324"/>
                  </a:lnTo>
                  <a:lnTo>
                    <a:pt x="161449" y="304990"/>
                  </a:lnTo>
                  <a:lnTo>
                    <a:pt x="153162" y="302895"/>
                  </a:lnTo>
                  <a:lnTo>
                    <a:pt x="152019" y="306229"/>
                  </a:lnTo>
                  <a:lnTo>
                    <a:pt x="150400" y="306419"/>
                  </a:lnTo>
                  <a:lnTo>
                    <a:pt x="148209" y="301847"/>
                  </a:lnTo>
                  <a:lnTo>
                    <a:pt x="144113" y="307181"/>
                  </a:lnTo>
                  <a:lnTo>
                    <a:pt x="142113" y="304229"/>
                  </a:lnTo>
                  <a:lnTo>
                    <a:pt x="133826" y="302133"/>
                  </a:lnTo>
                  <a:lnTo>
                    <a:pt x="134969" y="298704"/>
                  </a:lnTo>
                  <a:lnTo>
                    <a:pt x="126302" y="293465"/>
                  </a:lnTo>
                  <a:lnTo>
                    <a:pt x="124968" y="295180"/>
                  </a:lnTo>
                  <a:lnTo>
                    <a:pt x="121349" y="292513"/>
                  </a:lnTo>
                  <a:lnTo>
                    <a:pt x="116681" y="293084"/>
                  </a:lnTo>
                  <a:lnTo>
                    <a:pt x="115253" y="294894"/>
                  </a:lnTo>
                  <a:lnTo>
                    <a:pt x="111538" y="290513"/>
                  </a:lnTo>
                  <a:lnTo>
                    <a:pt x="110300" y="293846"/>
                  </a:lnTo>
                  <a:lnTo>
                    <a:pt x="107156" y="294323"/>
                  </a:lnTo>
                  <a:lnTo>
                    <a:pt x="106013" y="297656"/>
                  </a:lnTo>
                  <a:lnTo>
                    <a:pt x="104394" y="297847"/>
                  </a:lnTo>
                  <a:lnTo>
                    <a:pt x="101632" y="301371"/>
                  </a:lnTo>
                  <a:lnTo>
                    <a:pt x="103442" y="302800"/>
                  </a:lnTo>
                  <a:lnTo>
                    <a:pt x="95726" y="305371"/>
                  </a:lnTo>
                  <a:lnTo>
                    <a:pt x="96583" y="311658"/>
                  </a:lnTo>
                  <a:lnTo>
                    <a:pt x="91631" y="310705"/>
                  </a:lnTo>
                  <a:lnTo>
                    <a:pt x="93631" y="313658"/>
                  </a:lnTo>
                  <a:lnTo>
                    <a:pt x="92869" y="320135"/>
                  </a:lnTo>
                  <a:lnTo>
                    <a:pt x="93250" y="323279"/>
                  </a:lnTo>
                  <a:lnTo>
                    <a:pt x="88487" y="323945"/>
                  </a:lnTo>
                  <a:lnTo>
                    <a:pt x="85344" y="324326"/>
                  </a:lnTo>
                  <a:lnTo>
                    <a:pt x="80772" y="326517"/>
                  </a:lnTo>
                  <a:lnTo>
                    <a:pt x="71723" y="318040"/>
                  </a:lnTo>
                  <a:lnTo>
                    <a:pt x="63246" y="314325"/>
                  </a:lnTo>
                  <a:lnTo>
                    <a:pt x="54959" y="312134"/>
                  </a:lnTo>
                  <a:lnTo>
                    <a:pt x="51149" y="307848"/>
                  </a:lnTo>
                  <a:lnTo>
                    <a:pt x="47625" y="305086"/>
                  </a:lnTo>
                  <a:lnTo>
                    <a:pt x="35528" y="298609"/>
                  </a:lnTo>
                  <a:lnTo>
                    <a:pt x="34195" y="300419"/>
                  </a:lnTo>
                  <a:lnTo>
                    <a:pt x="29242" y="299371"/>
                  </a:lnTo>
                  <a:lnTo>
                    <a:pt x="28670" y="294704"/>
                  </a:lnTo>
                  <a:lnTo>
                    <a:pt x="26670" y="291751"/>
                  </a:lnTo>
                  <a:lnTo>
                    <a:pt x="25527" y="295084"/>
                  </a:lnTo>
                  <a:lnTo>
                    <a:pt x="23908" y="295275"/>
                  </a:lnTo>
                  <a:lnTo>
                    <a:pt x="24289" y="298418"/>
                  </a:lnTo>
                  <a:lnTo>
                    <a:pt x="22765" y="298609"/>
                  </a:lnTo>
                  <a:lnTo>
                    <a:pt x="23336" y="303371"/>
                  </a:lnTo>
                  <a:lnTo>
                    <a:pt x="16859" y="302609"/>
                  </a:lnTo>
                  <a:lnTo>
                    <a:pt x="17240" y="305753"/>
                  </a:lnTo>
                  <a:lnTo>
                    <a:pt x="9335" y="306705"/>
                  </a:lnTo>
                  <a:lnTo>
                    <a:pt x="4953" y="310515"/>
                  </a:lnTo>
                  <a:lnTo>
                    <a:pt x="6001" y="318421"/>
                  </a:lnTo>
                  <a:lnTo>
                    <a:pt x="8001" y="321373"/>
                  </a:lnTo>
                  <a:lnTo>
                    <a:pt x="11335" y="322517"/>
                  </a:lnTo>
                  <a:lnTo>
                    <a:pt x="18860" y="331184"/>
                  </a:lnTo>
                  <a:lnTo>
                    <a:pt x="19431" y="335947"/>
                  </a:lnTo>
                  <a:lnTo>
                    <a:pt x="18288" y="339280"/>
                  </a:lnTo>
                  <a:lnTo>
                    <a:pt x="16954" y="341090"/>
                  </a:lnTo>
                  <a:lnTo>
                    <a:pt x="20288" y="342233"/>
                  </a:lnTo>
                  <a:lnTo>
                    <a:pt x="25622" y="346329"/>
                  </a:lnTo>
                  <a:lnTo>
                    <a:pt x="24194" y="348139"/>
                  </a:lnTo>
                  <a:lnTo>
                    <a:pt x="24670" y="351282"/>
                  </a:lnTo>
                  <a:lnTo>
                    <a:pt x="21241" y="350139"/>
                  </a:lnTo>
                  <a:lnTo>
                    <a:pt x="19907" y="351949"/>
                  </a:lnTo>
                  <a:lnTo>
                    <a:pt x="21431" y="351663"/>
                  </a:lnTo>
                  <a:lnTo>
                    <a:pt x="21908" y="354902"/>
                  </a:lnTo>
                  <a:lnTo>
                    <a:pt x="20669" y="358235"/>
                  </a:lnTo>
                  <a:lnTo>
                    <a:pt x="22289" y="358045"/>
                  </a:lnTo>
                  <a:lnTo>
                    <a:pt x="21527" y="364522"/>
                  </a:lnTo>
                  <a:lnTo>
                    <a:pt x="19907" y="364712"/>
                  </a:lnTo>
                  <a:lnTo>
                    <a:pt x="20574" y="369475"/>
                  </a:lnTo>
                  <a:lnTo>
                    <a:pt x="16193" y="373190"/>
                  </a:lnTo>
                  <a:lnTo>
                    <a:pt x="18574" y="379381"/>
                  </a:lnTo>
                  <a:lnTo>
                    <a:pt x="23146" y="377190"/>
                  </a:lnTo>
                  <a:lnTo>
                    <a:pt x="23527" y="380333"/>
                  </a:lnTo>
                  <a:lnTo>
                    <a:pt x="26479" y="378333"/>
                  </a:lnTo>
                  <a:lnTo>
                    <a:pt x="28289" y="379667"/>
                  </a:lnTo>
                  <a:lnTo>
                    <a:pt x="34195" y="388620"/>
                  </a:lnTo>
                  <a:lnTo>
                    <a:pt x="34576" y="391763"/>
                  </a:lnTo>
                  <a:lnTo>
                    <a:pt x="29813" y="392335"/>
                  </a:lnTo>
                  <a:lnTo>
                    <a:pt x="30480" y="397097"/>
                  </a:lnTo>
                  <a:lnTo>
                    <a:pt x="33814" y="398240"/>
                  </a:lnTo>
                  <a:lnTo>
                    <a:pt x="32671" y="401574"/>
                  </a:lnTo>
                  <a:lnTo>
                    <a:pt x="39338" y="403955"/>
                  </a:lnTo>
                  <a:lnTo>
                    <a:pt x="34100" y="425482"/>
                  </a:lnTo>
                  <a:lnTo>
                    <a:pt x="32290" y="424053"/>
                  </a:lnTo>
                  <a:lnTo>
                    <a:pt x="31147" y="427482"/>
                  </a:lnTo>
                  <a:lnTo>
                    <a:pt x="29147" y="424529"/>
                  </a:lnTo>
                  <a:lnTo>
                    <a:pt x="28004" y="427863"/>
                  </a:lnTo>
                  <a:lnTo>
                    <a:pt x="21622" y="428625"/>
                  </a:lnTo>
                  <a:lnTo>
                    <a:pt x="22479" y="435007"/>
                  </a:lnTo>
                  <a:lnTo>
                    <a:pt x="24003" y="434816"/>
                  </a:lnTo>
                  <a:lnTo>
                    <a:pt x="24479" y="437959"/>
                  </a:lnTo>
                  <a:lnTo>
                    <a:pt x="21527" y="439865"/>
                  </a:lnTo>
                  <a:lnTo>
                    <a:pt x="26861" y="444055"/>
                  </a:lnTo>
                  <a:lnTo>
                    <a:pt x="25622" y="447389"/>
                  </a:lnTo>
                  <a:lnTo>
                    <a:pt x="22479" y="447770"/>
                  </a:lnTo>
                  <a:lnTo>
                    <a:pt x="21146" y="449580"/>
                  </a:lnTo>
                  <a:lnTo>
                    <a:pt x="19526" y="449771"/>
                  </a:lnTo>
                  <a:lnTo>
                    <a:pt x="20955" y="447961"/>
                  </a:lnTo>
                  <a:lnTo>
                    <a:pt x="19145" y="446627"/>
                  </a:lnTo>
                  <a:lnTo>
                    <a:pt x="17717" y="448437"/>
                  </a:lnTo>
                  <a:lnTo>
                    <a:pt x="14383" y="447199"/>
                  </a:lnTo>
                  <a:lnTo>
                    <a:pt x="13049" y="449009"/>
                  </a:lnTo>
                  <a:lnTo>
                    <a:pt x="9430" y="446246"/>
                  </a:lnTo>
                  <a:lnTo>
                    <a:pt x="6953" y="451390"/>
                  </a:lnTo>
                  <a:lnTo>
                    <a:pt x="0" y="460248"/>
                  </a:lnTo>
                  <a:lnTo>
                    <a:pt x="5525" y="465963"/>
                  </a:lnTo>
                  <a:lnTo>
                    <a:pt x="9525" y="471869"/>
                  </a:lnTo>
                  <a:lnTo>
                    <a:pt x="12668" y="471488"/>
                  </a:lnTo>
                  <a:lnTo>
                    <a:pt x="18002" y="475679"/>
                  </a:lnTo>
                  <a:lnTo>
                    <a:pt x="16478" y="475869"/>
                  </a:lnTo>
                  <a:lnTo>
                    <a:pt x="12287" y="481203"/>
                  </a:lnTo>
                  <a:lnTo>
                    <a:pt x="15050" y="490442"/>
                  </a:lnTo>
                  <a:lnTo>
                    <a:pt x="17240" y="495014"/>
                  </a:lnTo>
                  <a:lnTo>
                    <a:pt x="20860" y="497681"/>
                  </a:lnTo>
                  <a:lnTo>
                    <a:pt x="27718" y="501682"/>
                  </a:lnTo>
                  <a:lnTo>
                    <a:pt x="34481" y="503968"/>
                  </a:lnTo>
                  <a:lnTo>
                    <a:pt x="37433" y="502063"/>
                  </a:lnTo>
                  <a:lnTo>
                    <a:pt x="42767" y="493300"/>
                  </a:lnTo>
                  <a:lnTo>
                    <a:pt x="46673" y="499205"/>
                  </a:lnTo>
                  <a:lnTo>
                    <a:pt x="55150" y="502920"/>
                  </a:lnTo>
                  <a:lnTo>
                    <a:pt x="58579" y="504158"/>
                  </a:lnTo>
                  <a:lnTo>
                    <a:pt x="57150" y="505968"/>
                  </a:lnTo>
                  <a:lnTo>
                    <a:pt x="55817" y="507682"/>
                  </a:lnTo>
                  <a:lnTo>
                    <a:pt x="54197" y="507873"/>
                  </a:lnTo>
                  <a:lnTo>
                    <a:pt x="53626" y="515969"/>
                  </a:lnTo>
                  <a:lnTo>
                    <a:pt x="56960" y="517207"/>
                  </a:lnTo>
                  <a:lnTo>
                    <a:pt x="61150" y="511873"/>
                  </a:lnTo>
                  <a:lnTo>
                    <a:pt x="62865" y="513207"/>
                  </a:lnTo>
                  <a:lnTo>
                    <a:pt x="63056" y="514826"/>
                  </a:lnTo>
                  <a:lnTo>
                    <a:pt x="67056" y="520732"/>
                  </a:lnTo>
                  <a:lnTo>
                    <a:pt x="68675" y="520541"/>
                  </a:lnTo>
                  <a:lnTo>
                    <a:pt x="70580" y="523494"/>
                  </a:lnTo>
                  <a:lnTo>
                    <a:pt x="73819" y="523018"/>
                  </a:lnTo>
                  <a:lnTo>
                    <a:pt x="77533" y="527399"/>
                  </a:lnTo>
                  <a:lnTo>
                    <a:pt x="78105" y="532162"/>
                  </a:lnTo>
                  <a:lnTo>
                    <a:pt x="74771" y="530924"/>
                  </a:lnTo>
                  <a:lnTo>
                    <a:pt x="68866" y="534924"/>
                  </a:lnTo>
                  <a:lnTo>
                    <a:pt x="69247" y="538067"/>
                  </a:lnTo>
                  <a:lnTo>
                    <a:pt x="72866" y="540830"/>
                  </a:lnTo>
                  <a:lnTo>
                    <a:pt x="73438" y="545592"/>
                  </a:lnTo>
                  <a:lnTo>
                    <a:pt x="70866" y="550640"/>
                  </a:lnTo>
                  <a:lnTo>
                    <a:pt x="74486" y="553403"/>
                  </a:lnTo>
                  <a:lnTo>
                    <a:pt x="84677" y="558546"/>
                  </a:lnTo>
                  <a:lnTo>
                    <a:pt x="85154" y="561689"/>
                  </a:lnTo>
                  <a:lnTo>
                    <a:pt x="86868" y="563118"/>
                  </a:lnTo>
                  <a:lnTo>
                    <a:pt x="88106" y="559689"/>
                  </a:lnTo>
                  <a:lnTo>
                    <a:pt x="89630" y="559499"/>
                  </a:lnTo>
                  <a:lnTo>
                    <a:pt x="90011" y="562642"/>
                  </a:lnTo>
                  <a:lnTo>
                    <a:pt x="91821" y="564071"/>
                  </a:lnTo>
                  <a:lnTo>
                    <a:pt x="93250" y="562261"/>
                  </a:lnTo>
                  <a:lnTo>
                    <a:pt x="94774" y="562070"/>
                  </a:lnTo>
                  <a:lnTo>
                    <a:pt x="94393" y="558927"/>
                  </a:lnTo>
                  <a:lnTo>
                    <a:pt x="104013" y="559308"/>
                  </a:lnTo>
                  <a:lnTo>
                    <a:pt x="108204" y="553974"/>
                  </a:lnTo>
                  <a:lnTo>
                    <a:pt x="111347" y="553593"/>
                  </a:lnTo>
                  <a:lnTo>
                    <a:pt x="113157" y="554927"/>
                  </a:lnTo>
                  <a:lnTo>
                    <a:pt x="113348" y="556546"/>
                  </a:lnTo>
                  <a:lnTo>
                    <a:pt x="116872" y="559308"/>
                  </a:lnTo>
                  <a:lnTo>
                    <a:pt x="117062" y="560832"/>
                  </a:lnTo>
                  <a:lnTo>
                    <a:pt x="120015" y="558832"/>
                  </a:lnTo>
                  <a:lnTo>
                    <a:pt x="123635" y="561594"/>
                  </a:lnTo>
                  <a:lnTo>
                    <a:pt x="124968" y="559880"/>
                  </a:lnTo>
                  <a:lnTo>
                    <a:pt x="131731" y="562165"/>
                  </a:lnTo>
                  <a:lnTo>
                    <a:pt x="138589" y="566071"/>
                  </a:lnTo>
                  <a:lnTo>
                    <a:pt x="137255" y="567880"/>
                  </a:lnTo>
                  <a:lnTo>
                    <a:pt x="140779" y="570643"/>
                  </a:lnTo>
                  <a:lnTo>
                    <a:pt x="142113" y="568833"/>
                  </a:lnTo>
                  <a:lnTo>
                    <a:pt x="146495" y="565118"/>
                  </a:lnTo>
                  <a:lnTo>
                    <a:pt x="148876" y="558355"/>
                  </a:lnTo>
                  <a:lnTo>
                    <a:pt x="155353" y="559213"/>
                  </a:lnTo>
                  <a:lnTo>
                    <a:pt x="159734" y="555403"/>
                  </a:lnTo>
                  <a:lnTo>
                    <a:pt x="164402" y="554831"/>
                  </a:lnTo>
                  <a:lnTo>
                    <a:pt x="165830" y="553022"/>
                  </a:lnTo>
                  <a:lnTo>
                    <a:pt x="170498" y="552450"/>
                  </a:lnTo>
                  <a:lnTo>
                    <a:pt x="171736" y="549116"/>
                  </a:lnTo>
                  <a:lnTo>
                    <a:pt x="172117" y="552259"/>
                  </a:lnTo>
                  <a:lnTo>
                    <a:pt x="173736" y="552069"/>
                  </a:lnTo>
                  <a:lnTo>
                    <a:pt x="174689" y="559880"/>
                  </a:lnTo>
                  <a:lnTo>
                    <a:pt x="176308" y="559689"/>
                  </a:lnTo>
                  <a:lnTo>
                    <a:pt x="176498" y="561308"/>
                  </a:lnTo>
                  <a:lnTo>
                    <a:pt x="181166" y="560642"/>
                  </a:lnTo>
                  <a:lnTo>
                    <a:pt x="184785" y="563404"/>
                  </a:lnTo>
                  <a:lnTo>
                    <a:pt x="184975" y="565023"/>
                  </a:lnTo>
                  <a:lnTo>
                    <a:pt x="189738" y="564452"/>
                  </a:lnTo>
                  <a:lnTo>
                    <a:pt x="191929" y="568928"/>
                  </a:lnTo>
                  <a:lnTo>
                    <a:pt x="187547" y="572738"/>
                  </a:lnTo>
                  <a:lnTo>
                    <a:pt x="189738" y="577215"/>
                  </a:lnTo>
                  <a:lnTo>
                    <a:pt x="189929" y="578834"/>
                  </a:lnTo>
                  <a:lnTo>
                    <a:pt x="188404" y="579025"/>
                  </a:lnTo>
                  <a:lnTo>
                    <a:pt x="191167" y="588264"/>
                  </a:lnTo>
                  <a:lnTo>
                    <a:pt x="190214" y="593217"/>
                  </a:lnTo>
                  <a:lnTo>
                    <a:pt x="191929" y="594551"/>
                  </a:lnTo>
                  <a:lnTo>
                    <a:pt x="195929" y="600551"/>
                  </a:lnTo>
                  <a:lnTo>
                    <a:pt x="191548" y="604266"/>
                  </a:lnTo>
                  <a:lnTo>
                    <a:pt x="186881" y="604838"/>
                  </a:lnTo>
                  <a:lnTo>
                    <a:pt x="184118" y="608457"/>
                  </a:lnTo>
                  <a:lnTo>
                    <a:pt x="187452" y="609600"/>
                  </a:lnTo>
                  <a:lnTo>
                    <a:pt x="189262" y="623792"/>
                  </a:lnTo>
                  <a:lnTo>
                    <a:pt x="185547" y="632270"/>
                  </a:lnTo>
                  <a:lnTo>
                    <a:pt x="192024" y="633032"/>
                  </a:lnTo>
                  <a:lnTo>
                    <a:pt x="192881" y="639413"/>
                  </a:lnTo>
                  <a:lnTo>
                    <a:pt x="194405" y="639223"/>
                  </a:lnTo>
                  <a:lnTo>
                    <a:pt x="201168" y="641509"/>
                  </a:lnTo>
                  <a:lnTo>
                    <a:pt x="199168" y="651415"/>
                  </a:lnTo>
                  <a:lnTo>
                    <a:pt x="201930" y="647890"/>
                  </a:lnTo>
                  <a:lnTo>
                    <a:pt x="202311" y="651034"/>
                  </a:lnTo>
                  <a:lnTo>
                    <a:pt x="204121" y="652367"/>
                  </a:lnTo>
                  <a:lnTo>
                    <a:pt x="201549" y="657511"/>
                  </a:lnTo>
                  <a:lnTo>
                    <a:pt x="207454" y="653510"/>
                  </a:lnTo>
                  <a:lnTo>
                    <a:pt x="203549" y="660463"/>
                  </a:lnTo>
                  <a:lnTo>
                    <a:pt x="204311" y="666750"/>
                  </a:lnTo>
                  <a:lnTo>
                    <a:pt x="201835" y="671894"/>
                  </a:lnTo>
                  <a:lnTo>
                    <a:pt x="200025" y="670560"/>
                  </a:lnTo>
                  <a:lnTo>
                    <a:pt x="197263" y="674084"/>
                  </a:lnTo>
                  <a:lnTo>
                    <a:pt x="199073" y="675513"/>
                  </a:lnTo>
                  <a:lnTo>
                    <a:pt x="201073" y="678466"/>
                  </a:lnTo>
                  <a:lnTo>
                    <a:pt x="199454" y="678656"/>
                  </a:lnTo>
                  <a:lnTo>
                    <a:pt x="198501" y="683609"/>
                  </a:lnTo>
                  <a:lnTo>
                    <a:pt x="196691" y="682180"/>
                  </a:lnTo>
                  <a:lnTo>
                    <a:pt x="197072" y="685324"/>
                  </a:lnTo>
                  <a:lnTo>
                    <a:pt x="192596" y="687515"/>
                  </a:lnTo>
                  <a:lnTo>
                    <a:pt x="191548" y="692468"/>
                  </a:lnTo>
                  <a:lnTo>
                    <a:pt x="186690" y="691515"/>
                  </a:lnTo>
                  <a:lnTo>
                    <a:pt x="185833" y="697992"/>
                  </a:lnTo>
                  <a:lnTo>
                    <a:pt x="183928" y="695039"/>
                  </a:lnTo>
                  <a:lnTo>
                    <a:pt x="182499" y="696849"/>
                  </a:lnTo>
                  <a:lnTo>
                    <a:pt x="183166" y="701611"/>
                  </a:lnTo>
                  <a:lnTo>
                    <a:pt x="179927" y="701993"/>
                  </a:lnTo>
                  <a:lnTo>
                    <a:pt x="178213" y="700564"/>
                  </a:lnTo>
                  <a:lnTo>
                    <a:pt x="176594" y="700754"/>
                  </a:lnTo>
                  <a:lnTo>
                    <a:pt x="175641" y="705707"/>
                  </a:lnTo>
                  <a:lnTo>
                    <a:pt x="180404" y="705136"/>
                  </a:lnTo>
                  <a:lnTo>
                    <a:pt x="189071" y="710470"/>
                  </a:lnTo>
                  <a:lnTo>
                    <a:pt x="189262" y="711994"/>
                  </a:lnTo>
                  <a:lnTo>
                    <a:pt x="179261" y="721328"/>
                  </a:lnTo>
                  <a:lnTo>
                    <a:pt x="171545" y="723900"/>
                  </a:lnTo>
                  <a:lnTo>
                    <a:pt x="171736" y="725519"/>
                  </a:lnTo>
                  <a:lnTo>
                    <a:pt x="183166" y="727234"/>
                  </a:lnTo>
                  <a:lnTo>
                    <a:pt x="192405" y="724472"/>
                  </a:lnTo>
                  <a:lnTo>
                    <a:pt x="199739" y="731520"/>
                  </a:lnTo>
                  <a:lnTo>
                    <a:pt x="201740" y="734473"/>
                  </a:lnTo>
                  <a:lnTo>
                    <a:pt x="208502" y="736854"/>
                  </a:lnTo>
                  <a:lnTo>
                    <a:pt x="209645" y="733520"/>
                  </a:lnTo>
                  <a:lnTo>
                    <a:pt x="209264" y="730282"/>
                  </a:lnTo>
                  <a:lnTo>
                    <a:pt x="212789" y="733044"/>
                  </a:lnTo>
                  <a:lnTo>
                    <a:pt x="215932" y="732663"/>
                  </a:lnTo>
                  <a:lnTo>
                    <a:pt x="214789" y="735997"/>
                  </a:lnTo>
                  <a:lnTo>
                    <a:pt x="225457" y="744284"/>
                  </a:lnTo>
                  <a:lnTo>
                    <a:pt x="232124" y="746665"/>
                  </a:lnTo>
                  <a:lnTo>
                    <a:pt x="233553" y="744855"/>
                  </a:lnTo>
                  <a:lnTo>
                    <a:pt x="235363" y="746188"/>
                  </a:lnTo>
                  <a:lnTo>
                    <a:pt x="233744" y="746474"/>
                  </a:lnTo>
                  <a:lnTo>
                    <a:pt x="240506" y="748760"/>
                  </a:lnTo>
                  <a:lnTo>
                    <a:pt x="232220" y="759428"/>
                  </a:lnTo>
                  <a:lnTo>
                    <a:pt x="232982" y="765810"/>
                  </a:lnTo>
                  <a:lnTo>
                    <a:pt x="243078" y="782098"/>
                  </a:lnTo>
                  <a:lnTo>
                    <a:pt x="255365" y="777335"/>
                  </a:lnTo>
                  <a:lnTo>
                    <a:pt x="259461" y="772001"/>
                  </a:lnTo>
                  <a:lnTo>
                    <a:pt x="261080" y="771811"/>
                  </a:lnTo>
                  <a:lnTo>
                    <a:pt x="265367" y="768096"/>
                  </a:lnTo>
                  <a:lnTo>
                    <a:pt x="265176" y="766477"/>
                  </a:lnTo>
                  <a:lnTo>
                    <a:pt x="270129" y="767429"/>
                  </a:lnTo>
                  <a:lnTo>
                    <a:pt x="273082" y="765524"/>
                  </a:lnTo>
                  <a:lnTo>
                    <a:pt x="268319" y="766096"/>
                  </a:lnTo>
                  <a:lnTo>
                    <a:pt x="267748" y="761333"/>
                  </a:lnTo>
                  <a:lnTo>
                    <a:pt x="278987" y="761524"/>
                  </a:lnTo>
                  <a:lnTo>
                    <a:pt x="280702" y="762857"/>
                  </a:lnTo>
                  <a:lnTo>
                    <a:pt x="280511" y="761333"/>
                  </a:lnTo>
                  <a:lnTo>
                    <a:pt x="285083" y="759143"/>
                  </a:lnTo>
                  <a:lnTo>
                    <a:pt x="287846" y="755618"/>
                  </a:lnTo>
                  <a:lnTo>
                    <a:pt x="291370" y="758380"/>
                  </a:lnTo>
                  <a:lnTo>
                    <a:pt x="292799" y="756571"/>
                  </a:lnTo>
                  <a:lnTo>
                    <a:pt x="290608" y="751999"/>
                  </a:lnTo>
                  <a:lnTo>
                    <a:pt x="288798" y="750665"/>
                  </a:lnTo>
                  <a:lnTo>
                    <a:pt x="289941" y="747332"/>
                  </a:lnTo>
                  <a:lnTo>
                    <a:pt x="290513" y="739235"/>
                  </a:lnTo>
                  <a:lnTo>
                    <a:pt x="291941" y="737426"/>
                  </a:lnTo>
                  <a:lnTo>
                    <a:pt x="302419" y="731234"/>
                  </a:lnTo>
                  <a:lnTo>
                    <a:pt x="305562" y="730853"/>
                  </a:lnTo>
                  <a:lnTo>
                    <a:pt x="307467" y="733806"/>
                  </a:lnTo>
                  <a:lnTo>
                    <a:pt x="308896" y="732092"/>
                  </a:lnTo>
                  <a:lnTo>
                    <a:pt x="309467" y="736759"/>
                  </a:lnTo>
                  <a:lnTo>
                    <a:pt x="312801" y="737997"/>
                  </a:lnTo>
                  <a:lnTo>
                    <a:pt x="317373" y="735806"/>
                  </a:lnTo>
                  <a:lnTo>
                    <a:pt x="316802" y="731044"/>
                  </a:lnTo>
                  <a:lnTo>
                    <a:pt x="318135" y="729234"/>
                  </a:lnTo>
                  <a:lnTo>
                    <a:pt x="319945" y="730663"/>
                  </a:lnTo>
                  <a:lnTo>
                    <a:pt x="326041" y="728282"/>
                  </a:lnTo>
                  <a:lnTo>
                    <a:pt x="320897" y="725710"/>
                  </a:lnTo>
                  <a:lnTo>
                    <a:pt x="321850" y="720757"/>
                  </a:lnTo>
                  <a:lnTo>
                    <a:pt x="325088" y="720376"/>
                  </a:lnTo>
                  <a:lnTo>
                    <a:pt x="331946" y="724281"/>
                  </a:lnTo>
                  <a:lnTo>
                    <a:pt x="331756" y="735521"/>
                  </a:lnTo>
                  <a:lnTo>
                    <a:pt x="334899" y="735140"/>
                  </a:lnTo>
                  <a:lnTo>
                    <a:pt x="335566" y="739902"/>
                  </a:lnTo>
                  <a:lnTo>
                    <a:pt x="337090" y="739711"/>
                  </a:lnTo>
                  <a:lnTo>
                    <a:pt x="338709" y="739521"/>
                  </a:lnTo>
                  <a:lnTo>
                    <a:pt x="338519" y="737902"/>
                  </a:lnTo>
                  <a:lnTo>
                    <a:pt x="339852" y="736092"/>
                  </a:lnTo>
                  <a:lnTo>
                    <a:pt x="343472" y="738854"/>
                  </a:lnTo>
                  <a:lnTo>
                    <a:pt x="345186" y="740283"/>
                  </a:lnTo>
                  <a:lnTo>
                    <a:pt x="346615" y="738473"/>
                  </a:lnTo>
                  <a:lnTo>
                    <a:pt x="343472" y="738854"/>
                  </a:lnTo>
                  <a:lnTo>
                    <a:pt x="342614" y="732568"/>
                  </a:lnTo>
                  <a:lnTo>
                    <a:pt x="344234" y="732377"/>
                  </a:lnTo>
                  <a:lnTo>
                    <a:pt x="344615" y="735521"/>
                  </a:lnTo>
                  <a:lnTo>
                    <a:pt x="346043" y="733711"/>
                  </a:lnTo>
                  <a:lnTo>
                    <a:pt x="347758" y="735140"/>
                  </a:lnTo>
                  <a:lnTo>
                    <a:pt x="350901" y="734759"/>
                  </a:lnTo>
                  <a:lnTo>
                    <a:pt x="352901" y="737711"/>
                  </a:lnTo>
                  <a:lnTo>
                    <a:pt x="357473" y="735521"/>
                  </a:lnTo>
                  <a:lnTo>
                    <a:pt x="355854" y="735711"/>
                  </a:lnTo>
                  <a:lnTo>
                    <a:pt x="357188" y="733901"/>
                  </a:lnTo>
                  <a:lnTo>
                    <a:pt x="362331" y="736473"/>
                  </a:lnTo>
                  <a:lnTo>
                    <a:pt x="363760" y="734663"/>
                  </a:lnTo>
                  <a:lnTo>
                    <a:pt x="365379" y="734473"/>
                  </a:lnTo>
                  <a:lnTo>
                    <a:pt x="365570" y="736092"/>
                  </a:lnTo>
                  <a:lnTo>
                    <a:pt x="363950" y="736282"/>
                  </a:lnTo>
                  <a:lnTo>
                    <a:pt x="364141" y="737807"/>
                  </a:lnTo>
                  <a:lnTo>
                    <a:pt x="368903" y="737235"/>
                  </a:lnTo>
                  <a:lnTo>
                    <a:pt x="374047" y="739807"/>
                  </a:lnTo>
                  <a:lnTo>
                    <a:pt x="373856" y="738188"/>
                  </a:lnTo>
                  <a:lnTo>
                    <a:pt x="377381" y="740950"/>
                  </a:lnTo>
                  <a:lnTo>
                    <a:pt x="377952" y="732854"/>
                  </a:lnTo>
                  <a:lnTo>
                    <a:pt x="379762" y="734282"/>
                  </a:lnTo>
                  <a:lnTo>
                    <a:pt x="381476" y="735616"/>
                  </a:lnTo>
                  <a:lnTo>
                    <a:pt x="391763" y="740759"/>
                  </a:lnTo>
                  <a:lnTo>
                    <a:pt x="391954" y="742283"/>
                  </a:lnTo>
                  <a:lnTo>
                    <a:pt x="397097" y="744855"/>
                  </a:lnTo>
                  <a:lnTo>
                    <a:pt x="397288" y="746474"/>
                  </a:lnTo>
                  <a:lnTo>
                    <a:pt x="400907" y="749236"/>
                  </a:lnTo>
                  <a:lnTo>
                    <a:pt x="402050" y="745807"/>
                  </a:lnTo>
                  <a:lnTo>
                    <a:pt x="403670" y="745617"/>
                  </a:lnTo>
                  <a:lnTo>
                    <a:pt x="407194" y="748379"/>
                  </a:lnTo>
                  <a:lnTo>
                    <a:pt x="409956" y="744855"/>
                  </a:lnTo>
                  <a:lnTo>
                    <a:pt x="409575" y="741712"/>
                  </a:lnTo>
                  <a:lnTo>
                    <a:pt x="411099" y="741521"/>
                  </a:lnTo>
                  <a:lnTo>
                    <a:pt x="413671" y="736378"/>
                  </a:lnTo>
                  <a:lnTo>
                    <a:pt x="416814" y="735902"/>
                  </a:lnTo>
                  <a:lnTo>
                    <a:pt x="418052" y="732568"/>
                  </a:lnTo>
                  <a:lnTo>
                    <a:pt x="421386" y="733711"/>
                  </a:lnTo>
                  <a:lnTo>
                    <a:pt x="421576" y="735330"/>
                  </a:lnTo>
                  <a:lnTo>
                    <a:pt x="424529" y="733330"/>
                  </a:lnTo>
                  <a:lnTo>
                    <a:pt x="429482" y="734282"/>
                  </a:lnTo>
                  <a:lnTo>
                    <a:pt x="433197" y="738664"/>
                  </a:lnTo>
                  <a:lnTo>
                    <a:pt x="436912" y="730186"/>
                  </a:lnTo>
                  <a:lnTo>
                    <a:pt x="438912" y="733139"/>
                  </a:lnTo>
                  <a:lnTo>
                    <a:pt x="438722" y="731520"/>
                  </a:lnTo>
                  <a:lnTo>
                    <a:pt x="441865" y="731139"/>
                  </a:lnTo>
                  <a:lnTo>
                    <a:pt x="443103" y="727805"/>
                  </a:lnTo>
                  <a:lnTo>
                    <a:pt x="444817" y="716375"/>
                  </a:lnTo>
                  <a:lnTo>
                    <a:pt x="443008" y="714947"/>
                  </a:lnTo>
                  <a:lnTo>
                    <a:pt x="442246" y="708660"/>
                  </a:lnTo>
                  <a:lnTo>
                    <a:pt x="446723" y="706469"/>
                  </a:lnTo>
                  <a:lnTo>
                    <a:pt x="446532" y="704850"/>
                  </a:lnTo>
                  <a:lnTo>
                    <a:pt x="451295" y="704279"/>
                  </a:lnTo>
                  <a:lnTo>
                    <a:pt x="452247" y="699326"/>
                  </a:lnTo>
                  <a:lnTo>
                    <a:pt x="460534" y="701516"/>
                  </a:lnTo>
                  <a:lnTo>
                    <a:pt x="462915" y="694754"/>
                  </a:lnTo>
                  <a:lnTo>
                    <a:pt x="467201" y="691039"/>
                  </a:lnTo>
                  <a:lnTo>
                    <a:pt x="472631" y="695134"/>
                  </a:lnTo>
                  <a:lnTo>
                    <a:pt x="476345" y="699516"/>
                  </a:lnTo>
                  <a:lnTo>
                    <a:pt x="485966" y="699897"/>
                  </a:lnTo>
                  <a:lnTo>
                    <a:pt x="486442" y="703040"/>
                  </a:lnTo>
                  <a:lnTo>
                    <a:pt x="485204" y="706374"/>
                  </a:lnTo>
                  <a:lnTo>
                    <a:pt x="490347" y="708946"/>
                  </a:lnTo>
                  <a:lnTo>
                    <a:pt x="486632" y="717423"/>
                  </a:lnTo>
                  <a:lnTo>
                    <a:pt x="486251" y="727043"/>
                  </a:lnTo>
                  <a:lnTo>
                    <a:pt x="488442" y="731615"/>
                  </a:lnTo>
                  <a:lnTo>
                    <a:pt x="495205" y="733997"/>
                  </a:lnTo>
                  <a:lnTo>
                    <a:pt x="495586" y="737140"/>
                  </a:lnTo>
                  <a:lnTo>
                    <a:pt x="497110" y="736949"/>
                  </a:lnTo>
                  <a:lnTo>
                    <a:pt x="508349" y="737140"/>
                  </a:lnTo>
                  <a:lnTo>
                    <a:pt x="509016" y="741807"/>
                  </a:lnTo>
                  <a:lnTo>
                    <a:pt x="511969" y="739902"/>
                  </a:lnTo>
                  <a:lnTo>
                    <a:pt x="511588" y="736663"/>
                  </a:lnTo>
                  <a:lnTo>
                    <a:pt x="520446" y="730758"/>
                  </a:lnTo>
                  <a:lnTo>
                    <a:pt x="521017" y="722662"/>
                  </a:lnTo>
                  <a:lnTo>
                    <a:pt x="533781" y="722662"/>
                  </a:lnTo>
                  <a:lnTo>
                    <a:pt x="545021" y="722852"/>
                  </a:lnTo>
                  <a:lnTo>
                    <a:pt x="544449" y="705231"/>
                  </a:lnTo>
                  <a:lnTo>
                    <a:pt x="565118" y="704183"/>
                  </a:lnTo>
                  <a:lnTo>
                    <a:pt x="566547" y="702469"/>
                  </a:lnTo>
                  <a:lnTo>
                    <a:pt x="565690" y="696087"/>
                  </a:lnTo>
                  <a:lnTo>
                    <a:pt x="570643" y="697135"/>
                  </a:lnTo>
                  <a:lnTo>
                    <a:pt x="583311" y="708279"/>
                  </a:lnTo>
                  <a:lnTo>
                    <a:pt x="587407" y="702945"/>
                  </a:lnTo>
                  <a:lnTo>
                    <a:pt x="588074" y="707707"/>
                  </a:lnTo>
                  <a:lnTo>
                    <a:pt x="592741" y="707136"/>
                  </a:lnTo>
                  <a:lnTo>
                    <a:pt x="598075" y="711232"/>
                  </a:lnTo>
                  <a:lnTo>
                    <a:pt x="617220" y="710375"/>
                  </a:lnTo>
                  <a:lnTo>
                    <a:pt x="617315" y="723233"/>
                  </a:lnTo>
                  <a:lnTo>
                    <a:pt x="630555" y="726377"/>
                  </a:lnTo>
                  <a:lnTo>
                    <a:pt x="631698" y="735806"/>
                  </a:lnTo>
                  <a:lnTo>
                    <a:pt x="631793" y="761429"/>
                  </a:lnTo>
                  <a:lnTo>
                    <a:pt x="662368" y="762381"/>
                  </a:lnTo>
                  <a:lnTo>
                    <a:pt x="668846" y="763143"/>
                  </a:lnTo>
                  <a:lnTo>
                    <a:pt x="674465" y="781717"/>
                  </a:lnTo>
                  <a:lnTo>
                    <a:pt x="675418" y="789623"/>
                  </a:lnTo>
                  <a:lnTo>
                    <a:pt x="677418" y="792575"/>
                  </a:lnTo>
                  <a:lnTo>
                    <a:pt x="680561" y="792099"/>
                  </a:lnTo>
                  <a:lnTo>
                    <a:pt x="687134" y="792956"/>
                  </a:lnTo>
                  <a:lnTo>
                    <a:pt x="689039" y="795909"/>
                  </a:lnTo>
                  <a:lnTo>
                    <a:pt x="693801" y="795242"/>
                  </a:lnTo>
                  <a:lnTo>
                    <a:pt x="695611" y="796671"/>
                  </a:lnTo>
                  <a:lnTo>
                    <a:pt x="701707" y="794290"/>
                  </a:lnTo>
                  <a:lnTo>
                    <a:pt x="710565" y="801148"/>
                  </a:lnTo>
                  <a:lnTo>
                    <a:pt x="713613" y="812006"/>
                  </a:lnTo>
                  <a:lnTo>
                    <a:pt x="722471" y="818864"/>
                  </a:lnTo>
                  <a:lnTo>
                    <a:pt x="724091" y="818674"/>
                  </a:lnTo>
                  <a:lnTo>
                    <a:pt x="725234" y="815340"/>
                  </a:lnTo>
                  <a:lnTo>
                    <a:pt x="728186" y="813340"/>
                  </a:lnTo>
                  <a:lnTo>
                    <a:pt x="734092" y="822198"/>
                  </a:lnTo>
                  <a:lnTo>
                    <a:pt x="735711" y="822007"/>
                  </a:lnTo>
                  <a:lnTo>
                    <a:pt x="738854" y="821627"/>
                  </a:lnTo>
                  <a:lnTo>
                    <a:pt x="740664" y="822960"/>
                  </a:lnTo>
                  <a:lnTo>
                    <a:pt x="741998" y="821150"/>
                  </a:lnTo>
                  <a:lnTo>
                    <a:pt x="743807" y="822579"/>
                  </a:lnTo>
                  <a:lnTo>
                    <a:pt x="746951" y="822198"/>
                  </a:lnTo>
                  <a:lnTo>
                    <a:pt x="751523" y="832866"/>
                  </a:lnTo>
                  <a:lnTo>
                    <a:pt x="756666" y="835343"/>
                  </a:lnTo>
                  <a:lnTo>
                    <a:pt x="758285" y="835152"/>
                  </a:lnTo>
                  <a:lnTo>
                    <a:pt x="757047" y="838486"/>
                  </a:lnTo>
                  <a:lnTo>
                    <a:pt x="759047" y="841438"/>
                  </a:lnTo>
                  <a:lnTo>
                    <a:pt x="762762" y="845820"/>
                  </a:lnTo>
                  <a:lnTo>
                    <a:pt x="764191" y="844010"/>
                  </a:lnTo>
                  <a:lnTo>
                    <a:pt x="769144" y="844963"/>
                  </a:lnTo>
                  <a:lnTo>
                    <a:pt x="771716" y="839915"/>
                  </a:lnTo>
                  <a:lnTo>
                    <a:pt x="778193" y="840677"/>
                  </a:lnTo>
                  <a:lnTo>
                    <a:pt x="780955" y="837057"/>
                  </a:lnTo>
                  <a:lnTo>
                    <a:pt x="784670" y="841438"/>
                  </a:lnTo>
                  <a:lnTo>
                    <a:pt x="793528" y="835438"/>
                  </a:lnTo>
                  <a:lnTo>
                    <a:pt x="793337" y="833914"/>
                  </a:lnTo>
                  <a:lnTo>
                    <a:pt x="794576" y="830580"/>
                  </a:lnTo>
                  <a:lnTo>
                    <a:pt x="792575" y="827627"/>
                  </a:lnTo>
                  <a:lnTo>
                    <a:pt x="794099" y="827437"/>
                  </a:lnTo>
                  <a:lnTo>
                    <a:pt x="794385" y="828961"/>
                  </a:lnTo>
                  <a:lnTo>
                    <a:pt x="799052" y="828389"/>
                  </a:lnTo>
                  <a:lnTo>
                    <a:pt x="800862" y="829723"/>
                  </a:lnTo>
                  <a:lnTo>
                    <a:pt x="796766" y="835057"/>
                  </a:lnTo>
                  <a:lnTo>
                    <a:pt x="796957" y="836676"/>
                  </a:lnTo>
                  <a:lnTo>
                    <a:pt x="797528" y="841438"/>
                  </a:lnTo>
                  <a:lnTo>
                    <a:pt x="809911" y="838200"/>
                  </a:lnTo>
                  <a:lnTo>
                    <a:pt x="813054" y="837819"/>
                  </a:lnTo>
                  <a:lnTo>
                    <a:pt x="814673" y="837629"/>
                  </a:lnTo>
                  <a:lnTo>
                    <a:pt x="816102" y="835819"/>
                  </a:lnTo>
                  <a:lnTo>
                    <a:pt x="822770" y="838200"/>
                  </a:lnTo>
                  <a:lnTo>
                    <a:pt x="820960" y="836771"/>
                  </a:lnTo>
                  <a:lnTo>
                    <a:pt x="822198" y="833438"/>
                  </a:lnTo>
                  <a:lnTo>
                    <a:pt x="820388" y="832104"/>
                  </a:lnTo>
                  <a:lnTo>
                    <a:pt x="827151" y="834390"/>
                  </a:lnTo>
                  <a:lnTo>
                    <a:pt x="828484" y="832676"/>
                  </a:lnTo>
                  <a:lnTo>
                    <a:pt x="833818" y="836771"/>
                  </a:lnTo>
                  <a:lnTo>
                    <a:pt x="837152" y="837914"/>
                  </a:lnTo>
                  <a:lnTo>
                    <a:pt x="857345" y="844963"/>
                  </a:lnTo>
                  <a:lnTo>
                    <a:pt x="855917" y="833914"/>
                  </a:lnTo>
                  <a:lnTo>
                    <a:pt x="852583" y="832771"/>
                  </a:lnTo>
                  <a:lnTo>
                    <a:pt x="850201" y="826675"/>
                  </a:lnTo>
                  <a:lnTo>
                    <a:pt x="845058" y="824103"/>
                  </a:lnTo>
                  <a:lnTo>
                    <a:pt x="844391" y="819340"/>
                  </a:lnTo>
                  <a:lnTo>
                    <a:pt x="846201" y="820769"/>
                  </a:lnTo>
                  <a:lnTo>
                    <a:pt x="847344" y="817436"/>
                  </a:lnTo>
                  <a:lnTo>
                    <a:pt x="845153" y="812863"/>
                  </a:lnTo>
                  <a:lnTo>
                    <a:pt x="849916" y="812292"/>
                  </a:lnTo>
                  <a:lnTo>
                    <a:pt x="851345" y="810482"/>
                  </a:lnTo>
                  <a:lnTo>
                    <a:pt x="856679" y="814578"/>
                  </a:lnTo>
                  <a:lnTo>
                    <a:pt x="859250" y="809434"/>
                  </a:lnTo>
                  <a:lnTo>
                    <a:pt x="865537" y="808673"/>
                  </a:lnTo>
                  <a:lnTo>
                    <a:pt x="866680" y="805339"/>
                  </a:lnTo>
                  <a:lnTo>
                    <a:pt x="872585" y="801338"/>
                  </a:lnTo>
                  <a:lnTo>
                    <a:pt x="867251" y="797243"/>
                  </a:lnTo>
                  <a:lnTo>
                    <a:pt x="863537" y="792861"/>
                  </a:lnTo>
                  <a:lnTo>
                    <a:pt x="862108" y="794671"/>
                  </a:lnTo>
                  <a:lnTo>
                    <a:pt x="859726" y="788575"/>
                  </a:lnTo>
                  <a:lnTo>
                    <a:pt x="863632" y="781622"/>
                  </a:lnTo>
                  <a:lnTo>
                    <a:pt x="869823" y="779240"/>
                  </a:lnTo>
                  <a:lnTo>
                    <a:pt x="869156" y="774573"/>
                  </a:lnTo>
                  <a:lnTo>
                    <a:pt x="873919" y="773906"/>
                  </a:lnTo>
                  <a:lnTo>
                    <a:pt x="885158" y="774097"/>
                  </a:lnTo>
                  <a:lnTo>
                    <a:pt x="897541" y="758095"/>
                  </a:lnTo>
                  <a:lnTo>
                    <a:pt x="897350" y="756476"/>
                  </a:lnTo>
                  <a:lnTo>
                    <a:pt x="902113" y="755904"/>
                  </a:lnTo>
                  <a:lnTo>
                    <a:pt x="903923" y="757238"/>
                  </a:lnTo>
                  <a:lnTo>
                    <a:pt x="907256" y="758476"/>
                  </a:lnTo>
                  <a:lnTo>
                    <a:pt x="906875" y="755332"/>
                  </a:lnTo>
                  <a:lnTo>
                    <a:pt x="910018" y="754856"/>
                  </a:lnTo>
                  <a:lnTo>
                    <a:pt x="909542" y="751713"/>
                  </a:lnTo>
                  <a:lnTo>
                    <a:pt x="912781" y="751332"/>
                  </a:lnTo>
                  <a:lnTo>
                    <a:pt x="915734" y="749332"/>
                  </a:lnTo>
                  <a:lnTo>
                    <a:pt x="919448" y="753713"/>
                  </a:lnTo>
                  <a:lnTo>
                    <a:pt x="922210" y="750094"/>
                  </a:lnTo>
                  <a:lnTo>
                    <a:pt x="921830" y="746951"/>
                  </a:lnTo>
                  <a:lnTo>
                    <a:pt x="918496" y="745807"/>
                  </a:lnTo>
                  <a:lnTo>
                    <a:pt x="926116" y="743236"/>
                  </a:lnTo>
                  <a:lnTo>
                    <a:pt x="925735" y="740093"/>
                  </a:lnTo>
                  <a:lnTo>
                    <a:pt x="927354" y="739807"/>
                  </a:lnTo>
                  <a:lnTo>
                    <a:pt x="927735" y="743045"/>
                  </a:lnTo>
                  <a:lnTo>
                    <a:pt x="937165" y="741807"/>
                  </a:lnTo>
                  <a:lnTo>
                    <a:pt x="937355" y="743426"/>
                  </a:lnTo>
                  <a:lnTo>
                    <a:pt x="939927" y="738283"/>
                  </a:lnTo>
                  <a:lnTo>
                    <a:pt x="941546" y="737997"/>
                  </a:lnTo>
                  <a:lnTo>
                    <a:pt x="944309" y="734473"/>
                  </a:lnTo>
                  <a:lnTo>
                    <a:pt x="951929" y="731901"/>
                  </a:lnTo>
                  <a:lnTo>
                    <a:pt x="954500" y="726757"/>
                  </a:lnTo>
                  <a:lnTo>
                    <a:pt x="954881" y="704279"/>
                  </a:lnTo>
                  <a:lnTo>
                    <a:pt x="960596" y="698754"/>
                  </a:lnTo>
                  <a:lnTo>
                    <a:pt x="967073" y="699516"/>
                  </a:lnTo>
                  <a:lnTo>
                    <a:pt x="968502" y="697706"/>
                  </a:lnTo>
                  <a:lnTo>
                    <a:pt x="972217" y="702088"/>
                  </a:lnTo>
                  <a:lnTo>
                    <a:pt x="975360" y="701707"/>
                  </a:lnTo>
                  <a:lnTo>
                    <a:pt x="983837" y="705422"/>
                  </a:lnTo>
                  <a:lnTo>
                    <a:pt x="986885" y="716185"/>
                  </a:lnTo>
                  <a:lnTo>
                    <a:pt x="989838" y="714280"/>
                  </a:lnTo>
                  <a:lnTo>
                    <a:pt x="993553" y="718566"/>
                  </a:lnTo>
                  <a:lnTo>
                    <a:pt x="995363" y="719995"/>
                  </a:lnTo>
                  <a:lnTo>
                    <a:pt x="998315" y="717995"/>
                  </a:lnTo>
                  <a:lnTo>
                    <a:pt x="1019080" y="729805"/>
                  </a:lnTo>
                  <a:lnTo>
                    <a:pt x="1020413" y="727996"/>
                  </a:lnTo>
                  <a:lnTo>
                    <a:pt x="1022223" y="729329"/>
                  </a:lnTo>
                  <a:lnTo>
                    <a:pt x="1026509" y="725615"/>
                  </a:lnTo>
                  <a:lnTo>
                    <a:pt x="1029272" y="722090"/>
                  </a:lnTo>
                  <a:lnTo>
                    <a:pt x="1027081" y="717518"/>
                  </a:lnTo>
                  <a:lnTo>
                    <a:pt x="1029843" y="713994"/>
                  </a:lnTo>
                  <a:lnTo>
                    <a:pt x="1029843" y="713994"/>
                  </a:lnTo>
                  <a:close/>
                </a:path>
              </a:pathLst>
            </a:custGeom>
            <a:noFill/>
            <a:ln w="9525" cap="rnd" cmpd="sng">
              <a:solidFill>
                <a:schemeClr val="bg1"/>
              </a:solidFill>
              <a:prstDash val="solid"/>
              <a:round/>
            </a:ln>
          </p:spPr>
          <p:txBody>
            <a:bodyPr rtlCol="0" anchor="ctr"/>
            <a:lstStyle/>
            <a:p>
              <a:endParaRPr lang="cs-CZ"/>
            </a:p>
          </p:txBody>
        </p:sp>
        <p:sp>
          <p:nvSpPr>
            <p:cNvPr id="25" name="Volný tvar: obrazec 24">
              <a:extLst>
                <a:ext uri="{FF2B5EF4-FFF2-40B4-BE49-F238E27FC236}">
                  <a16:creationId xmlns:a16="http://schemas.microsoft.com/office/drawing/2014/main" id="{78E21337-B8E2-8C5A-3BA8-38500F42298F}"/>
                </a:ext>
              </a:extLst>
            </p:cNvPr>
            <p:cNvSpPr>
              <a:spLocks noChangeAspect="1"/>
            </p:cNvSpPr>
            <p:nvPr userDrawn="1">
              <p:custDataLst>
                <p:tags r:id="rId3"/>
              </p:custDataLst>
            </p:nvPr>
          </p:nvSpPr>
          <p:spPr>
            <a:xfrm>
              <a:off x="3926585" y="3069811"/>
              <a:ext cx="1004887" cy="1332642"/>
            </a:xfrm>
            <a:custGeom>
              <a:avLst/>
              <a:gdLst>
                <a:gd name="connsiteX0" fmla="*/ 999744 w 1004887"/>
                <a:gd name="connsiteY0" fmla="*/ 252508 h 1332642"/>
                <a:gd name="connsiteX1" fmla="*/ 997363 w 1004887"/>
                <a:gd name="connsiteY1" fmla="*/ 246412 h 1332642"/>
                <a:gd name="connsiteX2" fmla="*/ 998315 w 1004887"/>
                <a:gd name="connsiteY2" fmla="*/ 241459 h 1332642"/>
                <a:gd name="connsiteX3" fmla="*/ 997934 w 1004887"/>
                <a:gd name="connsiteY3" fmla="*/ 238315 h 1332642"/>
                <a:gd name="connsiteX4" fmla="*/ 996125 w 1004887"/>
                <a:gd name="connsiteY4" fmla="*/ 236982 h 1332642"/>
                <a:gd name="connsiteX5" fmla="*/ 994124 w 1004887"/>
                <a:gd name="connsiteY5" fmla="*/ 234029 h 1332642"/>
                <a:gd name="connsiteX6" fmla="*/ 995363 w 1004887"/>
                <a:gd name="connsiteY6" fmla="*/ 230600 h 1332642"/>
                <a:gd name="connsiteX7" fmla="*/ 996506 w 1004887"/>
                <a:gd name="connsiteY7" fmla="*/ 227266 h 1332642"/>
                <a:gd name="connsiteX8" fmla="*/ 995648 w 1004887"/>
                <a:gd name="connsiteY8" fmla="*/ 220980 h 1332642"/>
                <a:gd name="connsiteX9" fmla="*/ 993934 w 1004887"/>
                <a:gd name="connsiteY9" fmla="*/ 219551 h 1332642"/>
                <a:gd name="connsiteX10" fmla="*/ 996506 w 1004887"/>
                <a:gd name="connsiteY10" fmla="*/ 214408 h 1332642"/>
                <a:gd name="connsiteX11" fmla="*/ 1004126 w 1004887"/>
                <a:gd name="connsiteY11" fmla="*/ 211836 h 1332642"/>
                <a:gd name="connsiteX12" fmla="*/ 993077 w 1004887"/>
                <a:gd name="connsiteY12" fmla="*/ 213265 h 1332642"/>
                <a:gd name="connsiteX13" fmla="*/ 987933 w 1004887"/>
                <a:gd name="connsiteY13" fmla="*/ 210693 h 1332642"/>
                <a:gd name="connsiteX14" fmla="*/ 975741 w 1004887"/>
                <a:gd name="connsiteY14" fmla="*/ 202692 h 1332642"/>
                <a:gd name="connsiteX15" fmla="*/ 971741 w 1004887"/>
                <a:gd name="connsiteY15" fmla="*/ 196786 h 1332642"/>
                <a:gd name="connsiteX16" fmla="*/ 958691 w 1004887"/>
                <a:gd name="connsiteY16" fmla="*/ 195167 h 1332642"/>
                <a:gd name="connsiteX17" fmla="*/ 953548 w 1004887"/>
                <a:gd name="connsiteY17" fmla="*/ 192691 h 1332642"/>
                <a:gd name="connsiteX18" fmla="*/ 947642 w 1004887"/>
                <a:gd name="connsiteY18" fmla="*/ 196596 h 1332642"/>
                <a:gd name="connsiteX19" fmla="*/ 941165 w 1004887"/>
                <a:gd name="connsiteY19" fmla="*/ 195834 h 1332642"/>
                <a:gd name="connsiteX20" fmla="*/ 942499 w 1004887"/>
                <a:gd name="connsiteY20" fmla="*/ 194024 h 1332642"/>
                <a:gd name="connsiteX21" fmla="*/ 940784 w 1004887"/>
                <a:gd name="connsiteY21" fmla="*/ 192691 h 1332642"/>
                <a:gd name="connsiteX22" fmla="*/ 942118 w 1004887"/>
                <a:gd name="connsiteY22" fmla="*/ 190881 h 1332642"/>
                <a:gd name="connsiteX23" fmla="*/ 945737 w 1004887"/>
                <a:gd name="connsiteY23" fmla="*/ 193643 h 1332642"/>
                <a:gd name="connsiteX24" fmla="*/ 947261 w 1004887"/>
                <a:gd name="connsiteY24" fmla="*/ 193453 h 1332642"/>
                <a:gd name="connsiteX25" fmla="*/ 947452 w 1004887"/>
                <a:gd name="connsiteY25" fmla="*/ 182213 h 1332642"/>
                <a:gd name="connsiteX26" fmla="*/ 948214 w 1004887"/>
                <a:gd name="connsiteY26" fmla="*/ 175736 h 1332642"/>
                <a:gd name="connsiteX27" fmla="*/ 946404 w 1004887"/>
                <a:gd name="connsiteY27" fmla="*/ 174307 h 1332642"/>
                <a:gd name="connsiteX28" fmla="*/ 945452 w 1004887"/>
                <a:gd name="connsiteY28" fmla="*/ 166402 h 1332642"/>
                <a:gd name="connsiteX29" fmla="*/ 939356 w 1004887"/>
                <a:gd name="connsiteY29" fmla="*/ 168783 h 1332642"/>
                <a:gd name="connsiteX30" fmla="*/ 934212 w 1004887"/>
                <a:gd name="connsiteY30" fmla="*/ 166211 h 1332642"/>
                <a:gd name="connsiteX31" fmla="*/ 927449 w 1004887"/>
                <a:gd name="connsiteY31" fmla="*/ 163925 h 1332642"/>
                <a:gd name="connsiteX32" fmla="*/ 918210 w 1004887"/>
                <a:gd name="connsiteY32" fmla="*/ 166687 h 1332642"/>
                <a:gd name="connsiteX33" fmla="*/ 913638 w 1004887"/>
                <a:gd name="connsiteY33" fmla="*/ 168878 h 1332642"/>
                <a:gd name="connsiteX34" fmla="*/ 913638 w 1004887"/>
                <a:gd name="connsiteY34" fmla="*/ 168878 h 1332642"/>
                <a:gd name="connsiteX35" fmla="*/ 912114 w 1004887"/>
                <a:gd name="connsiteY35" fmla="*/ 169069 h 1332642"/>
                <a:gd name="connsiteX36" fmla="*/ 911066 w 1004887"/>
                <a:gd name="connsiteY36" fmla="*/ 161163 h 1332642"/>
                <a:gd name="connsiteX37" fmla="*/ 906685 w 1004887"/>
                <a:gd name="connsiteY37" fmla="*/ 152114 h 1332642"/>
                <a:gd name="connsiteX38" fmla="*/ 903351 w 1004887"/>
                <a:gd name="connsiteY38" fmla="*/ 150971 h 1332642"/>
                <a:gd name="connsiteX39" fmla="*/ 900398 w 1004887"/>
                <a:gd name="connsiteY39" fmla="*/ 152876 h 1332642"/>
                <a:gd name="connsiteX40" fmla="*/ 898684 w 1004887"/>
                <a:gd name="connsiteY40" fmla="*/ 151543 h 1332642"/>
                <a:gd name="connsiteX41" fmla="*/ 894683 w 1004887"/>
                <a:gd name="connsiteY41" fmla="*/ 145637 h 1332642"/>
                <a:gd name="connsiteX42" fmla="*/ 891540 w 1004887"/>
                <a:gd name="connsiteY42" fmla="*/ 146018 h 1332642"/>
                <a:gd name="connsiteX43" fmla="*/ 889540 w 1004887"/>
                <a:gd name="connsiteY43" fmla="*/ 130207 h 1332642"/>
                <a:gd name="connsiteX44" fmla="*/ 884587 w 1004887"/>
                <a:gd name="connsiteY44" fmla="*/ 129254 h 1332642"/>
                <a:gd name="connsiteX45" fmla="*/ 880586 w 1004887"/>
                <a:gd name="connsiteY45" fmla="*/ 123349 h 1332642"/>
                <a:gd name="connsiteX46" fmla="*/ 877443 w 1004887"/>
                <a:gd name="connsiteY46" fmla="*/ 123730 h 1332642"/>
                <a:gd name="connsiteX47" fmla="*/ 874109 w 1004887"/>
                <a:gd name="connsiteY47" fmla="*/ 122587 h 1332642"/>
                <a:gd name="connsiteX48" fmla="*/ 871347 w 1004887"/>
                <a:gd name="connsiteY48" fmla="*/ 126111 h 1332642"/>
                <a:gd name="connsiteX49" fmla="*/ 868204 w 1004887"/>
                <a:gd name="connsiteY49" fmla="*/ 126587 h 1332642"/>
                <a:gd name="connsiteX50" fmla="*/ 864870 w 1004887"/>
                <a:gd name="connsiteY50" fmla="*/ 125349 h 1332642"/>
                <a:gd name="connsiteX51" fmla="*/ 863441 w 1004887"/>
                <a:gd name="connsiteY51" fmla="*/ 127159 h 1332642"/>
                <a:gd name="connsiteX52" fmla="*/ 865632 w 1004887"/>
                <a:gd name="connsiteY52" fmla="*/ 131731 h 1332642"/>
                <a:gd name="connsiteX53" fmla="*/ 846677 w 1004887"/>
                <a:gd name="connsiteY53" fmla="*/ 134112 h 1332642"/>
                <a:gd name="connsiteX54" fmla="*/ 841534 w 1004887"/>
                <a:gd name="connsiteY54" fmla="*/ 131540 h 1332642"/>
                <a:gd name="connsiteX55" fmla="*/ 820484 w 1004887"/>
                <a:gd name="connsiteY55" fmla="*/ 129445 h 1332642"/>
                <a:gd name="connsiteX56" fmla="*/ 820007 w 1004887"/>
                <a:gd name="connsiteY56" fmla="*/ 126302 h 1332642"/>
                <a:gd name="connsiteX57" fmla="*/ 816674 w 1004887"/>
                <a:gd name="connsiteY57" fmla="*/ 125063 h 1332642"/>
                <a:gd name="connsiteX58" fmla="*/ 816293 w 1004887"/>
                <a:gd name="connsiteY58" fmla="*/ 121920 h 1332642"/>
                <a:gd name="connsiteX59" fmla="*/ 810959 w 1004887"/>
                <a:gd name="connsiteY59" fmla="*/ 117824 h 1332642"/>
                <a:gd name="connsiteX60" fmla="*/ 812292 w 1004887"/>
                <a:gd name="connsiteY60" fmla="*/ 116015 h 1332642"/>
                <a:gd name="connsiteX61" fmla="*/ 810387 w 1004887"/>
                <a:gd name="connsiteY61" fmla="*/ 113062 h 1332642"/>
                <a:gd name="connsiteX62" fmla="*/ 805244 w 1004887"/>
                <a:gd name="connsiteY62" fmla="*/ 110490 h 1332642"/>
                <a:gd name="connsiteX63" fmla="*/ 801624 w 1004887"/>
                <a:gd name="connsiteY63" fmla="*/ 107728 h 1332642"/>
                <a:gd name="connsiteX64" fmla="*/ 800100 w 1004887"/>
                <a:gd name="connsiteY64" fmla="*/ 107918 h 1332642"/>
                <a:gd name="connsiteX65" fmla="*/ 796481 w 1004887"/>
                <a:gd name="connsiteY65" fmla="*/ 105251 h 1332642"/>
                <a:gd name="connsiteX66" fmla="*/ 787241 w 1004887"/>
                <a:gd name="connsiteY66" fmla="*/ 108013 h 1332642"/>
                <a:gd name="connsiteX67" fmla="*/ 784479 w 1004887"/>
                <a:gd name="connsiteY67" fmla="*/ 98774 h 1332642"/>
                <a:gd name="connsiteX68" fmla="*/ 779717 w 1004887"/>
                <a:gd name="connsiteY68" fmla="*/ 99346 h 1332642"/>
                <a:gd name="connsiteX69" fmla="*/ 774573 w 1004887"/>
                <a:gd name="connsiteY69" fmla="*/ 96774 h 1332642"/>
                <a:gd name="connsiteX70" fmla="*/ 775145 w 1004887"/>
                <a:gd name="connsiteY70" fmla="*/ 88678 h 1332642"/>
                <a:gd name="connsiteX71" fmla="*/ 778478 w 1004887"/>
                <a:gd name="connsiteY71" fmla="*/ 89821 h 1332642"/>
                <a:gd name="connsiteX72" fmla="*/ 779717 w 1004887"/>
                <a:gd name="connsiteY72" fmla="*/ 86487 h 1332642"/>
                <a:gd name="connsiteX73" fmla="*/ 790956 w 1004887"/>
                <a:gd name="connsiteY73" fmla="*/ 86677 h 1332642"/>
                <a:gd name="connsiteX74" fmla="*/ 799433 w 1004887"/>
                <a:gd name="connsiteY74" fmla="*/ 90392 h 1332642"/>
                <a:gd name="connsiteX75" fmla="*/ 799052 w 1004887"/>
                <a:gd name="connsiteY75" fmla="*/ 87249 h 1332642"/>
                <a:gd name="connsiteX76" fmla="*/ 792290 w 1004887"/>
                <a:gd name="connsiteY76" fmla="*/ 84868 h 1332642"/>
                <a:gd name="connsiteX77" fmla="*/ 790766 w 1004887"/>
                <a:gd name="connsiteY77" fmla="*/ 85058 h 1332642"/>
                <a:gd name="connsiteX78" fmla="*/ 788003 w 1004887"/>
                <a:gd name="connsiteY78" fmla="*/ 75819 h 1332642"/>
                <a:gd name="connsiteX79" fmla="*/ 784574 w 1004887"/>
                <a:gd name="connsiteY79" fmla="*/ 74676 h 1332642"/>
                <a:gd name="connsiteX80" fmla="*/ 772001 w 1004887"/>
                <a:gd name="connsiteY80" fmla="*/ 76295 h 1332642"/>
                <a:gd name="connsiteX81" fmla="*/ 768001 w 1004887"/>
                <a:gd name="connsiteY81" fmla="*/ 83153 h 1332642"/>
                <a:gd name="connsiteX82" fmla="*/ 761714 w 1004887"/>
                <a:gd name="connsiteY82" fmla="*/ 84011 h 1332642"/>
                <a:gd name="connsiteX83" fmla="*/ 758190 w 1004887"/>
                <a:gd name="connsiteY83" fmla="*/ 81248 h 1332642"/>
                <a:gd name="connsiteX84" fmla="*/ 759333 w 1004887"/>
                <a:gd name="connsiteY84" fmla="*/ 77915 h 1332642"/>
                <a:gd name="connsiteX85" fmla="*/ 758952 w 1004887"/>
                <a:gd name="connsiteY85" fmla="*/ 74676 h 1332642"/>
                <a:gd name="connsiteX86" fmla="*/ 755999 w 1004887"/>
                <a:gd name="connsiteY86" fmla="*/ 76676 h 1332642"/>
                <a:gd name="connsiteX87" fmla="*/ 753809 w 1004887"/>
                <a:gd name="connsiteY87" fmla="*/ 72200 h 1332642"/>
                <a:gd name="connsiteX88" fmla="*/ 749522 w 1004887"/>
                <a:gd name="connsiteY88" fmla="*/ 75914 h 1332642"/>
                <a:gd name="connsiteX89" fmla="*/ 734663 w 1004887"/>
                <a:gd name="connsiteY89" fmla="*/ 72961 h 1332642"/>
                <a:gd name="connsiteX90" fmla="*/ 732568 w 1004887"/>
                <a:gd name="connsiteY90" fmla="*/ 81248 h 1332642"/>
                <a:gd name="connsiteX91" fmla="*/ 729329 w 1004887"/>
                <a:gd name="connsiteY91" fmla="*/ 81725 h 1332642"/>
                <a:gd name="connsiteX92" fmla="*/ 727043 w 1004887"/>
                <a:gd name="connsiteY92" fmla="*/ 88392 h 1332642"/>
                <a:gd name="connsiteX93" fmla="*/ 725424 w 1004887"/>
                <a:gd name="connsiteY93" fmla="*/ 88582 h 1332642"/>
                <a:gd name="connsiteX94" fmla="*/ 720471 w 1004887"/>
                <a:gd name="connsiteY94" fmla="*/ 87630 h 1332642"/>
                <a:gd name="connsiteX95" fmla="*/ 719519 w 1004887"/>
                <a:gd name="connsiteY95" fmla="*/ 79724 h 1332642"/>
                <a:gd name="connsiteX96" fmla="*/ 708470 w 1004887"/>
                <a:gd name="connsiteY96" fmla="*/ 81153 h 1332642"/>
                <a:gd name="connsiteX97" fmla="*/ 703898 w 1004887"/>
                <a:gd name="connsiteY97" fmla="*/ 83344 h 1332642"/>
                <a:gd name="connsiteX98" fmla="*/ 702374 w 1004887"/>
                <a:gd name="connsiteY98" fmla="*/ 83534 h 1332642"/>
                <a:gd name="connsiteX99" fmla="*/ 701707 w 1004887"/>
                <a:gd name="connsiteY99" fmla="*/ 78772 h 1332642"/>
                <a:gd name="connsiteX100" fmla="*/ 705898 w 1004887"/>
                <a:gd name="connsiteY100" fmla="*/ 73438 h 1332642"/>
                <a:gd name="connsiteX101" fmla="*/ 705231 w 1004887"/>
                <a:gd name="connsiteY101" fmla="*/ 68771 h 1332642"/>
                <a:gd name="connsiteX102" fmla="*/ 711137 w 1004887"/>
                <a:gd name="connsiteY102" fmla="*/ 64770 h 1332642"/>
                <a:gd name="connsiteX103" fmla="*/ 712565 w 1004887"/>
                <a:gd name="connsiteY103" fmla="*/ 62960 h 1332642"/>
                <a:gd name="connsiteX104" fmla="*/ 710565 w 1004887"/>
                <a:gd name="connsiteY104" fmla="*/ 60007 h 1332642"/>
                <a:gd name="connsiteX105" fmla="*/ 714661 w 1004887"/>
                <a:gd name="connsiteY105" fmla="*/ 54673 h 1332642"/>
                <a:gd name="connsiteX106" fmla="*/ 714089 w 1004887"/>
                <a:gd name="connsiteY106" fmla="*/ 50006 h 1332642"/>
                <a:gd name="connsiteX107" fmla="*/ 719042 w 1004887"/>
                <a:gd name="connsiteY107" fmla="*/ 50959 h 1332642"/>
                <a:gd name="connsiteX108" fmla="*/ 725329 w 1004887"/>
                <a:gd name="connsiteY108" fmla="*/ 50102 h 1332642"/>
                <a:gd name="connsiteX109" fmla="*/ 725710 w 1004887"/>
                <a:gd name="connsiteY109" fmla="*/ 40481 h 1332642"/>
                <a:gd name="connsiteX110" fmla="*/ 723329 w 1004887"/>
                <a:gd name="connsiteY110" fmla="*/ 34385 h 1332642"/>
                <a:gd name="connsiteX111" fmla="*/ 723138 w 1004887"/>
                <a:gd name="connsiteY111" fmla="*/ 32766 h 1332642"/>
                <a:gd name="connsiteX112" fmla="*/ 718185 w 1004887"/>
                <a:gd name="connsiteY112" fmla="*/ 31813 h 1332642"/>
                <a:gd name="connsiteX113" fmla="*/ 715613 w 1004887"/>
                <a:gd name="connsiteY113" fmla="*/ 24098 h 1332642"/>
                <a:gd name="connsiteX114" fmla="*/ 711518 w 1004887"/>
                <a:gd name="connsiteY114" fmla="*/ 29432 h 1332642"/>
                <a:gd name="connsiteX115" fmla="*/ 709517 w 1004887"/>
                <a:gd name="connsiteY115" fmla="*/ 26479 h 1332642"/>
                <a:gd name="connsiteX116" fmla="*/ 710089 w 1004887"/>
                <a:gd name="connsiteY116" fmla="*/ 18383 h 1332642"/>
                <a:gd name="connsiteX117" fmla="*/ 708279 w 1004887"/>
                <a:gd name="connsiteY117" fmla="*/ 17050 h 1332642"/>
                <a:gd name="connsiteX118" fmla="*/ 707517 w 1004887"/>
                <a:gd name="connsiteY118" fmla="*/ 23527 h 1332642"/>
                <a:gd name="connsiteX119" fmla="*/ 701421 w 1004887"/>
                <a:gd name="connsiteY119" fmla="*/ 25908 h 1332642"/>
                <a:gd name="connsiteX120" fmla="*/ 701612 w 1004887"/>
                <a:gd name="connsiteY120" fmla="*/ 27527 h 1332642"/>
                <a:gd name="connsiteX121" fmla="*/ 698278 w 1004887"/>
                <a:gd name="connsiteY121" fmla="*/ 26289 h 1332642"/>
                <a:gd name="connsiteX122" fmla="*/ 695135 w 1004887"/>
                <a:gd name="connsiteY122" fmla="*/ 26670 h 1332642"/>
                <a:gd name="connsiteX123" fmla="*/ 689229 w 1004887"/>
                <a:gd name="connsiteY123" fmla="*/ 30671 h 1332642"/>
                <a:gd name="connsiteX124" fmla="*/ 684086 w 1004887"/>
                <a:gd name="connsiteY124" fmla="*/ 28099 h 1332642"/>
                <a:gd name="connsiteX125" fmla="*/ 683990 w 1004887"/>
                <a:gd name="connsiteY125" fmla="*/ 15335 h 1332642"/>
                <a:gd name="connsiteX126" fmla="*/ 680847 w 1004887"/>
                <a:gd name="connsiteY126" fmla="*/ 15716 h 1332642"/>
                <a:gd name="connsiteX127" fmla="*/ 679133 w 1004887"/>
                <a:gd name="connsiteY127" fmla="*/ 14288 h 1332642"/>
                <a:gd name="connsiteX128" fmla="*/ 675894 w 1004887"/>
                <a:gd name="connsiteY128" fmla="*/ 14764 h 1332642"/>
                <a:gd name="connsiteX129" fmla="*/ 676656 w 1004887"/>
                <a:gd name="connsiteY129" fmla="*/ 8192 h 1332642"/>
                <a:gd name="connsiteX130" fmla="*/ 671608 w 1004887"/>
                <a:gd name="connsiteY130" fmla="*/ 5620 h 1332642"/>
                <a:gd name="connsiteX131" fmla="*/ 672941 w 1004887"/>
                <a:gd name="connsiteY131" fmla="*/ 3905 h 1332642"/>
                <a:gd name="connsiteX132" fmla="*/ 676085 w 1004887"/>
                <a:gd name="connsiteY132" fmla="*/ 3524 h 1332642"/>
                <a:gd name="connsiteX133" fmla="*/ 674084 w 1004887"/>
                <a:gd name="connsiteY133" fmla="*/ 571 h 1332642"/>
                <a:gd name="connsiteX134" fmla="*/ 669798 w 1004887"/>
                <a:gd name="connsiteY134" fmla="*/ 4286 h 1332642"/>
                <a:gd name="connsiteX135" fmla="*/ 666655 w 1004887"/>
                <a:gd name="connsiteY135" fmla="*/ 4667 h 1332642"/>
                <a:gd name="connsiteX136" fmla="*/ 665417 w 1004887"/>
                <a:gd name="connsiteY136" fmla="*/ 8001 h 1332642"/>
                <a:gd name="connsiteX137" fmla="*/ 664464 w 1004887"/>
                <a:gd name="connsiteY137" fmla="*/ 12954 h 1332642"/>
                <a:gd name="connsiteX138" fmla="*/ 661321 w 1004887"/>
                <a:gd name="connsiteY138" fmla="*/ 13335 h 1332642"/>
                <a:gd name="connsiteX139" fmla="*/ 658749 w 1004887"/>
                <a:gd name="connsiteY139" fmla="*/ 18479 h 1332642"/>
                <a:gd name="connsiteX140" fmla="*/ 652272 w 1004887"/>
                <a:gd name="connsiteY140" fmla="*/ 17717 h 1332642"/>
                <a:gd name="connsiteX141" fmla="*/ 654368 w 1004887"/>
                <a:gd name="connsiteY141" fmla="*/ 9430 h 1332642"/>
                <a:gd name="connsiteX142" fmla="*/ 653225 w 1004887"/>
                <a:gd name="connsiteY142" fmla="*/ 0 h 1332642"/>
                <a:gd name="connsiteX143" fmla="*/ 651605 w 1004887"/>
                <a:gd name="connsiteY143" fmla="*/ 190 h 1332642"/>
                <a:gd name="connsiteX144" fmla="*/ 651986 w 1004887"/>
                <a:gd name="connsiteY144" fmla="*/ 3334 h 1332642"/>
                <a:gd name="connsiteX145" fmla="*/ 639032 w 1004887"/>
                <a:gd name="connsiteY145" fmla="*/ 1810 h 1332642"/>
                <a:gd name="connsiteX146" fmla="*/ 636080 w 1004887"/>
                <a:gd name="connsiteY146" fmla="*/ 3810 h 1332642"/>
                <a:gd name="connsiteX147" fmla="*/ 636270 w 1004887"/>
                <a:gd name="connsiteY147" fmla="*/ 5334 h 1332642"/>
                <a:gd name="connsiteX148" fmla="*/ 633317 w 1004887"/>
                <a:gd name="connsiteY148" fmla="*/ 7334 h 1332642"/>
                <a:gd name="connsiteX149" fmla="*/ 629888 w 1004887"/>
                <a:gd name="connsiteY149" fmla="*/ 6191 h 1332642"/>
                <a:gd name="connsiteX150" fmla="*/ 627983 w 1004887"/>
                <a:gd name="connsiteY150" fmla="*/ 3238 h 1332642"/>
                <a:gd name="connsiteX151" fmla="*/ 623221 w 1004887"/>
                <a:gd name="connsiteY151" fmla="*/ 3810 h 1332642"/>
                <a:gd name="connsiteX152" fmla="*/ 623411 w 1004887"/>
                <a:gd name="connsiteY152" fmla="*/ 5429 h 1332642"/>
                <a:gd name="connsiteX153" fmla="*/ 626745 w 1004887"/>
                <a:gd name="connsiteY153" fmla="*/ 6572 h 1332642"/>
                <a:gd name="connsiteX154" fmla="*/ 628745 w 1004887"/>
                <a:gd name="connsiteY154" fmla="*/ 9525 h 1332642"/>
                <a:gd name="connsiteX155" fmla="*/ 619887 w 1004887"/>
                <a:gd name="connsiteY155" fmla="*/ 28289 h 1332642"/>
                <a:gd name="connsiteX156" fmla="*/ 623507 w 1004887"/>
                <a:gd name="connsiteY156" fmla="*/ 31052 h 1332642"/>
                <a:gd name="connsiteX157" fmla="*/ 631127 w 1004887"/>
                <a:gd name="connsiteY157" fmla="*/ 28480 h 1332642"/>
                <a:gd name="connsiteX158" fmla="*/ 631603 w 1004887"/>
                <a:gd name="connsiteY158" fmla="*/ 31623 h 1332642"/>
                <a:gd name="connsiteX159" fmla="*/ 633317 w 1004887"/>
                <a:gd name="connsiteY159" fmla="*/ 32956 h 1332642"/>
                <a:gd name="connsiteX160" fmla="*/ 633984 w 1004887"/>
                <a:gd name="connsiteY160" fmla="*/ 37719 h 1332642"/>
                <a:gd name="connsiteX161" fmla="*/ 631222 w 1004887"/>
                <a:gd name="connsiteY161" fmla="*/ 41243 h 1332642"/>
                <a:gd name="connsiteX162" fmla="*/ 630460 w 1004887"/>
                <a:gd name="connsiteY162" fmla="*/ 47815 h 1332642"/>
                <a:gd name="connsiteX163" fmla="*/ 624269 w 1004887"/>
                <a:gd name="connsiteY163" fmla="*/ 50197 h 1332642"/>
                <a:gd name="connsiteX164" fmla="*/ 622935 w 1004887"/>
                <a:gd name="connsiteY164" fmla="*/ 51911 h 1332642"/>
                <a:gd name="connsiteX165" fmla="*/ 619220 w 1004887"/>
                <a:gd name="connsiteY165" fmla="*/ 47625 h 1332642"/>
                <a:gd name="connsiteX166" fmla="*/ 617411 w 1004887"/>
                <a:gd name="connsiteY166" fmla="*/ 46292 h 1332642"/>
                <a:gd name="connsiteX167" fmla="*/ 621792 w 1004887"/>
                <a:gd name="connsiteY167" fmla="*/ 55340 h 1332642"/>
                <a:gd name="connsiteX168" fmla="*/ 620363 w 1004887"/>
                <a:gd name="connsiteY168" fmla="*/ 57055 h 1332642"/>
                <a:gd name="connsiteX169" fmla="*/ 615410 w 1004887"/>
                <a:gd name="connsiteY169" fmla="*/ 56102 h 1332642"/>
                <a:gd name="connsiteX170" fmla="*/ 610934 w 1004887"/>
                <a:gd name="connsiteY170" fmla="*/ 58293 h 1332642"/>
                <a:gd name="connsiteX171" fmla="*/ 604361 w 1004887"/>
                <a:gd name="connsiteY171" fmla="*/ 57531 h 1332642"/>
                <a:gd name="connsiteX172" fmla="*/ 602837 w 1004887"/>
                <a:gd name="connsiteY172" fmla="*/ 57721 h 1332642"/>
                <a:gd name="connsiteX173" fmla="*/ 603599 w 1004887"/>
                <a:gd name="connsiteY173" fmla="*/ 64008 h 1332642"/>
                <a:gd name="connsiteX174" fmla="*/ 598932 w 1004887"/>
                <a:gd name="connsiteY174" fmla="*/ 64675 h 1332642"/>
                <a:gd name="connsiteX175" fmla="*/ 598075 w 1004887"/>
                <a:gd name="connsiteY175" fmla="*/ 58293 h 1332642"/>
                <a:gd name="connsiteX176" fmla="*/ 597122 w 1004887"/>
                <a:gd name="connsiteY176" fmla="*/ 63246 h 1332642"/>
                <a:gd name="connsiteX177" fmla="*/ 593789 w 1004887"/>
                <a:gd name="connsiteY177" fmla="*/ 62103 h 1332642"/>
                <a:gd name="connsiteX178" fmla="*/ 591788 w 1004887"/>
                <a:gd name="connsiteY178" fmla="*/ 59150 h 1332642"/>
                <a:gd name="connsiteX179" fmla="*/ 585502 w 1004887"/>
                <a:gd name="connsiteY179" fmla="*/ 59912 h 1332642"/>
                <a:gd name="connsiteX180" fmla="*/ 589026 w 1004887"/>
                <a:gd name="connsiteY180" fmla="*/ 62675 h 1332642"/>
                <a:gd name="connsiteX181" fmla="*/ 586073 w 1004887"/>
                <a:gd name="connsiteY181" fmla="*/ 64675 h 1332642"/>
                <a:gd name="connsiteX182" fmla="*/ 584930 w 1004887"/>
                <a:gd name="connsiteY182" fmla="*/ 68008 h 1332642"/>
                <a:gd name="connsiteX183" fmla="*/ 588264 w 1004887"/>
                <a:gd name="connsiteY183" fmla="*/ 69247 h 1332642"/>
                <a:gd name="connsiteX184" fmla="*/ 591788 w 1004887"/>
                <a:gd name="connsiteY184" fmla="*/ 71914 h 1332642"/>
                <a:gd name="connsiteX185" fmla="*/ 588645 w 1004887"/>
                <a:gd name="connsiteY185" fmla="*/ 72390 h 1332642"/>
                <a:gd name="connsiteX186" fmla="*/ 593598 w 1004887"/>
                <a:gd name="connsiteY186" fmla="*/ 86201 h 1332642"/>
                <a:gd name="connsiteX187" fmla="*/ 593979 w 1004887"/>
                <a:gd name="connsiteY187" fmla="*/ 89344 h 1332642"/>
                <a:gd name="connsiteX188" fmla="*/ 589312 w 1004887"/>
                <a:gd name="connsiteY188" fmla="*/ 89916 h 1332642"/>
                <a:gd name="connsiteX189" fmla="*/ 584168 w 1004887"/>
                <a:gd name="connsiteY189" fmla="*/ 100203 h 1332642"/>
                <a:gd name="connsiteX190" fmla="*/ 585407 w 1004887"/>
                <a:gd name="connsiteY190" fmla="*/ 109633 h 1332642"/>
                <a:gd name="connsiteX191" fmla="*/ 589598 w 1004887"/>
                <a:gd name="connsiteY191" fmla="*/ 117157 h 1332642"/>
                <a:gd name="connsiteX192" fmla="*/ 586550 w 1004887"/>
                <a:gd name="connsiteY192" fmla="*/ 119158 h 1332642"/>
                <a:gd name="connsiteX193" fmla="*/ 582073 w 1004887"/>
                <a:gd name="connsiteY193" fmla="*/ 121348 h 1332642"/>
                <a:gd name="connsiteX194" fmla="*/ 570167 w 1004887"/>
                <a:gd name="connsiteY194" fmla="*/ 116396 h 1332642"/>
                <a:gd name="connsiteX195" fmla="*/ 560927 w 1004887"/>
                <a:gd name="connsiteY195" fmla="*/ 106394 h 1332642"/>
                <a:gd name="connsiteX196" fmla="*/ 555593 w 1004887"/>
                <a:gd name="connsiteY196" fmla="*/ 102203 h 1332642"/>
                <a:gd name="connsiteX197" fmla="*/ 553593 w 1004887"/>
                <a:gd name="connsiteY197" fmla="*/ 99250 h 1332642"/>
                <a:gd name="connsiteX198" fmla="*/ 554546 w 1004887"/>
                <a:gd name="connsiteY198" fmla="*/ 94298 h 1332642"/>
                <a:gd name="connsiteX199" fmla="*/ 553022 w 1004887"/>
                <a:gd name="connsiteY199" fmla="*/ 94583 h 1332642"/>
                <a:gd name="connsiteX200" fmla="*/ 552641 w 1004887"/>
                <a:gd name="connsiteY200" fmla="*/ 104204 h 1332642"/>
                <a:gd name="connsiteX201" fmla="*/ 550831 w 1004887"/>
                <a:gd name="connsiteY201" fmla="*/ 102870 h 1332642"/>
                <a:gd name="connsiteX202" fmla="*/ 550069 w 1004887"/>
                <a:gd name="connsiteY202" fmla="*/ 96488 h 1332642"/>
                <a:gd name="connsiteX203" fmla="*/ 548259 w 1004887"/>
                <a:gd name="connsiteY203" fmla="*/ 95155 h 1332642"/>
                <a:gd name="connsiteX204" fmla="*/ 546640 w 1004887"/>
                <a:gd name="connsiteY204" fmla="*/ 95345 h 1332642"/>
                <a:gd name="connsiteX205" fmla="*/ 544735 w 1004887"/>
                <a:gd name="connsiteY205" fmla="*/ 92392 h 1332642"/>
                <a:gd name="connsiteX206" fmla="*/ 543116 w 1004887"/>
                <a:gd name="connsiteY206" fmla="*/ 92583 h 1332642"/>
                <a:gd name="connsiteX207" fmla="*/ 539591 w 1004887"/>
                <a:gd name="connsiteY207" fmla="*/ 89821 h 1332642"/>
                <a:gd name="connsiteX208" fmla="*/ 539782 w 1004887"/>
                <a:gd name="connsiteY208" fmla="*/ 91440 h 1332642"/>
                <a:gd name="connsiteX209" fmla="*/ 538163 w 1004887"/>
                <a:gd name="connsiteY209" fmla="*/ 91631 h 1332642"/>
                <a:gd name="connsiteX210" fmla="*/ 537401 w 1004887"/>
                <a:gd name="connsiteY210" fmla="*/ 85344 h 1332642"/>
                <a:gd name="connsiteX211" fmla="*/ 535781 w 1004887"/>
                <a:gd name="connsiteY211" fmla="*/ 85534 h 1332642"/>
                <a:gd name="connsiteX212" fmla="*/ 534448 w 1004887"/>
                <a:gd name="connsiteY212" fmla="*/ 87249 h 1332642"/>
                <a:gd name="connsiteX213" fmla="*/ 527685 w 1004887"/>
                <a:gd name="connsiteY213" fmla="*/ 84963 h 1332642"/>
                <a:gd name="connsiteX214" fmla="*/ 529304 w 1004887"/>
                <a:gd name="connsiteY214" fmla="*/ 84773 h 1332642"/>
                <a:gd name="connsiteX215" fmla="*/ 528923 w 1004887"/>
                <a:gd name="connsiteY215" fmla="*/ 81534 h 1332642"/>
                <a:gd name="connsiteX216" fmla="*/ 521399 w 1004887"/>
                <a:gd name="connsiteY216" fmla="*/ 85725 h 1332642"/>
                <a:gd name="connsiteX217" fmla="*/ 516446 w 1004887"/>
                <a:gd name="connsiteY217" fmla="*/ 84773 h 1332642"/>
                <a:gd name="connsiteX218" fmla="*/ 516636 w 1004887"/>
                <a:gd name="connsiteY218" fmla="*/ 86296 h 1332642"/>
                <a:gd name="connsiteX219" fmla="*/ 512921 w 1004887"/>
                <a:gd name="connsiteY219" fmla="*/ 82010 h 1332642"/>
                <a:gd name="connsiteX220" fmla="*/ 508730 w 1004887"/>
                <a:gd name="connsiteY220" fmla="*/ 87344 h 1332642"/>
                <a:gd name="connsiteX221" fmla="*/ 503206 w 1004887"/>
                <a:gd name="connsiteY221" fmla="*/ 81629 h 1332642"/>
                <a:gd name="connsiteX222" fmla="*/ 500444 w 1004887"/>
                <a:gd name="connsiteY222" fmla="*/ 85154 h 1332642"/>
                <a:gd name="connsiteX223" fmla="*/ 496919 w 1004887"/>
                <a:gd name="connsiteY223" fmla="*/ 82486 h 1332642"/>
                <a:gd name="connsiteX224" fmla="*/ 496157 w 1004887"/>
                <a:gd name="connsiteY224" fmla="*/ 76105 h 1332642"/>
                <a:gd name="connsiteX225" fmla="*/ 494729 w 1004887"/>
                <a:gd name="connsiteY225" fmla="*/ 77915 h 1332642"/>
                <a:gd name="connsiteX226" fmla="*/ 493967 w 1004887"/>
                <a:gd name="connsiteY226" fmla="*/ 71628 h 1332642"/>
                <a:gd name="connsiteX227" fmla="*/ 488252 w 1004887"/>
                <a:gd name="connsiteY227" fmla="*/ 77152 h 1332642"/>
                <a:gd name="connsiteX228" fmla="*/ 486823 w 1004887"/>
                <a:gd name="connsiteY228" fmla="*/ 78962 h 1332642"/>
                <a:gd name="connsiteX229" fmla="*/ 483870 w 1004887"/>
                <a:gd name="connsiteY229" fmla="*/ 80867 h 1332642"/>
                <a:gd name="connsiteX230" fmla="*/ 483679 w 1004887"/>
                <a:gd name="connsiteY230" fmla="*/ 79343 h 1332642"/>
                <a:gd name="connsiteX231" fmla="*/ 482346 w 1004887"/>
                <a:gd name="connsiteY231" fmla="*/ 81058 h 1332642"/>
                <a:gd name="connsiteX232" fmla="*/ 483489 w 1004887"/>
                <a:gd name="connsiteY232" fmla="*/ 90583 h 1332642"/>
                <a:gd name="connsiteX233" fmla="*/ 478822 w 1004887"/>
                <a:gd name="connsiteY233" fmla="*/ 91154 h 1332642"/>
                <a:gd name="connsiteX234" fmla="*/ 473678 w 1004887"/>
                <a:gd name="connsiteY234" fmla="*/ 88582 h 1332642"/>
                <a:gd name="connsiteX235" fmla="*/ 471106 w 1004887"/>
                <a:gd name="connsiteY235" fmla="*/ 93726 h 1332642"/>
                <a:gd name="connsiteX236" fmla="*/ 472916 w 1004887"/>
                <a:gd name="connsiteY236" fmla="*/ 95155 h 1332642"/>
                <a:gd name="connsiteX237" fmla="*/ 476060 w 1004887"/>
                <a:gd name="connsiteY237" fmla="*/ 94679 h 1332642"/>
                <a:gd name="connsiteX238" fmla="*/ 476250 w 1004887"/>
                <a:gd name="connsiteY238" fmla="*/ 96298 h 1332642"/>
                <a:gd name="connsiteX239" fmla="*/ 472059 w 1004887"/>
                <a:gd name="connsiteY239" fmla="*/ 101632 h 1332642"/>
                <a:gd name="connsiteX240" fmla="*/ 463772 w 1004887"/>
                <a:gd name="connsiteY240" fmla="*/ 99536 h 1332642"/>
                <a:gd name="connsiteX241" fmla="*/ 460820 w 1004887"/>
                <a:gd name="connsiteY241" fmla="*/ 101441 h 1332642"/>
                <a:gd name="connsiteX242" fmla="*/ 459867 w 1004887"/>
                <a:gd name="connsiteY242" fmla="*/ 106394 h 1332642"/>
                <a:gd name="connsiteX243" fmla="*/ 456914 w 1004887"/>
                <a:gd name="connsiteY243" fmla="*/ 108394 h 1332642"/>
                <a:gd name="connsiteX244" fmla="*/ 450437 w 1004887"/>
                <a:gd name="connsiteY244" fmla="*/ 107632 h 1332642"/>
                <a:gd name="connsiteX245" fmla="*/ 451009 w 1004887"/>
                <a:gd name="connsiteY245" fmla="*/ 112300 h 1332642"/>
                <a:gd name="connsiteX246" fmla="*/ 448247 w 1004887"/>
                <a:gd name="connsiteY246" fmla="*/ 115919 h 1332642"/>
                <a:gd name="connsiteX247" fmla="*/ 443294 w 1004887"/>
                <a:gd name="connsiteY247" fmla="*/ 114967 h 1332642"/>
                <a:gd name="connsiteX248" fmla="*/ 443484 w 1004887"/>
                <a:gd name="connsiteY248" fmla="*/ 116491 h 1332642"/>
                <a:gd name="connsiteX249" fmla="*/ 439007 w 1004887"/>
                <a:gd name="connsiteY249" fmla="*/ 118681 h 1332642"/>
                <a:gd name="connsiteX250" fmla="*/ 439388 w 1004887"/>
                <a:gd name="connsiteY250" fmla="*/ 121825 h 1332642"/>
                <a:gd name="connsiteX251" fmla="*/ 436626 w 1004887"/>
                <a:gd name="connsiteY251" fmla="*/ 125444 h 1332642"/>
                <a:gd name="connsiteX252" fmla="*/ 432911 w 1004887"/>
                <a:gd name="connsiteY252" fmla="*/ 121063 h 1332642"/>
                <a:gd name="connsiteX253" fmla="*/ 423386 w 1004887"/>
                <a:gd name="connsiteY253" fmla="*/ 122301 h 1332642"/>
                <a:gd name="connsiteX254" fmla="*/ 425006 w 1004887"/>
                <a:gd name="connsiteY254" fmla="*/ 134874 h 1332642"/>
                <a:gd name="connsiteX255" fmla="*/ 421862 w 1004887"/>
                <a:gd name="connsiteY255" fmla="*/ 135350 h 1332642"/>
                <a:gd name="connsiteX256" fmla="*/ 423291 w 1004887"/>
                <a:gd name="connsiteY256" fmla="*/ 133540 h 1332642"/>
                <a:gd name="connsiteX257" fmla="*/ 418148 w 1004887"/>
                <a:gd name="connsiteY257" fmla="*/ 130969 h 1332642"/>
                <a:gd name="connsiteX258" fmla="*/ 415766 w 1004887"/>
                <a:gd name="connsiteY258" fmla="*/ 137731 h 1332642"/>
                <a:gd name="connsiteX259" fmla="*/ 405670 w 1004887"/>
                <a:gd name="connsiteY259" fmla="*/ 134207 h 1332642"/>
                <a:gd name="connsiteX260" fmla="*/ 397764 w 1004887"/>
                <a:gd name="connsiteY260" fmla="*/ 135160 h 1332642"/>
                <a:gd name="connsiteX261" fmla="*/ 393478 w 1004887"/>
                <a:gd name="connsiteY261" fmla="*/ 138970 h 1332642"/>
                <a:gd name="connsiteX262" fmla="*/ 392906 w 1004887"/>
                <a:gd name="connsiteY262" fmla="*/ 146971 h 1332642"/>
                <a:gd name="connsiteX263" fmla="*/ 400812 w 1004887"/>
                <a:gd name="connsiteY263" fmla="*/ 158877 h 1332642"/>
                <a:gd name="connsiteX264" fmla="*/ 400812 w 1004887"/>
                <a:gd name="connsiteY264" fmla="*/ 158877 h 1332642"/>
                <a:gd name="connsiteX265" fmla="*/ 401193 w 1004887"/>
                <a:gd name="connsiteY265" fmla="*/ 162020 h 1332642"/>
                <a:gd name="connsiteX266" fmla="*/ 397859 w 1004887"/>
                <a:gd name="connsiteY266" fmla="*/ 160782 h 1332642"/>
                <a:gd name="connsiteX267" fmla="*/ 394907 w 1004887"/>
                <a:gd name="connsiteY267" fmla="*/ 162782 h 1332642"/>
                <a:gd name="connsiteX268" fmla="*/ 398240 w 1004887"/>
                <a:gd name="connsiteY268" fmla="*/ 163925 h 1332642"/>
                <a:gd name="connsiteX269" fmla="*/ 393764 w 1004887"/>
                <a:gd name="connsiteY269" fmla="*/ 166116 h 1332642"/>
                <a:gd name="connsiteX270" fmla="*/ 398907 w 1004887"/>
                <a:gd name="connsiteY270" fmla="*/ 168688 h 1332642"/>
                <a:gd name="connsiteX271" fmla="*/ 399479 w 1004887"/>
                <a:gd name="connsiteY271" fmla="*/ 173450 h 1332642"/>
                <a:gd name="connsiteX272" fmla="*/ 395288 w 1004887"/>
                <a:gd name="connsiteY272" fmla="*/ 178784 h 1332642"/>
                <a:gd name="connsiteX273" fmla="*/ 393954 w 1004887"/>
                <a:gd name="connsiteY273" fmla="*/ 180594 h 1332642"/>
                <a:gd name="connsiteX274" fmla="*/ 390620 w 1004887"/>
                <a:gd name="connsiteY274" fmla="*/ 179356 h 1332642"/>
                <a:gd name="connsiteX275" fmla="*/ 387858 w 1004887"/>
                <a:gd name="connsiteY275" fmla="*/ 182975 h 1332642"/>
                <a:gd name="connsiteX276" fmla="*/ 384905 w 1004887"/>
                <a:gd name="connsiteY276" fmla="*/ 184880 h 1332642"/>
                <a:gd name="connsiteX277" fmla="*/ 380714 w 1004887"/>
                <a:gd name="connsiteY277" fmla="*/ 190310 h 1332642"/>
                <a:gd name="connsiteX278" fmla="*/ 377571 w 1004887"/>
                <a:gd name="connsiteY278" fmla="*/ 190690 h 1332642"/>
                <a:gd name="connsiteX279" fmla="*/ 377762 w 1004887"/>
                <a:gd name="connsiteY279" fmla="*/ 192215 h 1332642"/>
                <a:gd name="connsiteX280" fmla="*/ 378047 w 1004887"/>
                <a:gd name="connsiteY280" fmla="*/ 193834 h 1332642"/>
                <a:gd name="connsiteX281" fmla="*/ 371285 w 1004887"/>
                <a:gd name="connsiteY281" fmla="*/ 191452 h 1332642"/>
                <a:gd name="connsiteX282" fmla="*/ 372142 w 1004887"/>
                <a:gd name="connsiteY282" fmla="*/ 197739 h 1332642"/>
                <a:gd name="connsiteX283" fmla="*/ 372332 w 1004887"/>
                <a:gd name="connsiteY283" fmla="*/ 199358 h 1332642"/>
                <a:gd name="connsiteX284" fmla="*/ 368903 w 1004887"/>
                <a:gd name="connsiteY284" fmla="*/ 198215 h 1332642"/>
                <a:gd name="connsiteX285" fmla="*/ 360236 w 1004887"/>
                <a:gd name="connsiteY285" fmla="*/ 192881 h 1332642"/>
                <a:gd name="connsiteX286" fmla="*/ 356521 w 1004887"/>
                <a:gd name="connsiteY286" fmla="*/ 188500 h 1332642"/>
                <a:gd name="connsiteX287" fmla="*/ 356045 w 1004887"/>
                <a:gd name="connsiteY287" fmla="*/ 185356 h 1332642"/>
                <a:gd name="connsiteX288" fmla="*/ 350901 w 1004887"/>
                <a:gd name="connsiteY288" fmla="*/ 182785 h 1332642"/>
                <a:gd name="connsiteX289" fmla="*/ 344424 w 1004887"/>
                <a:gd name="connsiteY289" fmla="*/ 182023 h 1332642"/>
                <a:gd name="connsiteX290" fmla="*/ 337757 w 1004887"/>
                <a:gd name="connsiteY290" fmla="*/ 192500 h 1332642"/>
                <a:gd name="connsiteX291" fmla="*/ 327851 w 1004887"/>
                <a:gd name="connsiteY291" fmla="*/ 190595 h 1332642"/>
                <a:gd name="connsiteX292" fmla="*/ 321564 w 1004887"/>
                <a:gd name="connsiteY292" fmla="*/ 191357 h 1332642"/>
                <a:gd name="connsiteX293" fmla="*/ 318611 w 1004887"/>
                <a:gd name="connsiteY293" fmla="*/ 193357 h 1332642"/>
                <a:gd name="connsiteX294" fmla="*/ 317564 w 1004887"/>
                <a:gd name="connsiteY294" fmla="*/ 185452 h 1332642"/>
                <a:gd name="connsiteX295" fmla="*/ 310515 w 1004887"/>
                <a:gd name="connsiteY295" fmla="*/ 179927 h 1332642"/>
                <a:gd name="connsiteX296" fmla="*/ 304610 w 1004887"/>
                <a:gd name="connsiteY296" fmla="*/ 183928 h 1332642"/>
                <a:gd name="connsiteX297" fmla="*/ 299466 w 1004887"/>
                <a:gd name="connsiteY297" fmla="*/ 181356 h 1332642"/>
                <a:gd name="connsiteX298" fmla="*/ 299847 w 1004887"/>
                <a:gd name="connsiteY298" fmla="*/ 184499 h 1332642"/>
                <a:gd name="connsiteX299" fmla="*/ 296704 w 1004887"/>
                <a:gd name="connsiteY299" fmla="*/ 184976 h 1332642"/>
                <a:gd name="connsiteX300" fmla="*/ 294704 w 1004887"/>
                <a:gd name="connsiteY300" fmla="*/ 182023 h 1332642"/>
                <a:gd name="connsiteX301" fmla="*/ 295847 w 1004887"/>
                <a:gd name="connsiteY301" fmla="*/ 178594 h 1332642"/>
                <a:gd name="connsiteX302" fmla="*/ 292894 w 1004887"/>
                <a:gd name="connsiteY302" fmla="*/ 180594 h 1332642"/>
                <a:gd name="connsiteX303" fmla="*/ 293942 w 1004887"/>
                <a:gd name="connsiteY303" fmla="*/ 175641 h 1332642"/>
                <a:gd name="connsiteX304" fmla="*/ 290513 w 1004887"/>
                <a:gd name="connsiteY304" fmla="*/ 174498 h 1332642"/>
                <a:gd name="connsiteX305" fmla="*/ 284226 w 1004887"/>
                <a:gd name="connsiteY305" fmla="*/ 175260 h 1332642"/>
                <a:gd name="connsiteX306" fmla="*/ 280702 w 1004887"/>
                <a:gd name="connsiteY306" fmla="*/ 172498 h 1332642"/>
                <a:gd name="connsiteX307" fmla="*/ 275749 w 1004887"/>
                <a:gd name="connsiteY307" fmla="*/ 171545 h 1332642"/>
                <a:gd name="connsiteX308" fmla="*/ 274796 w 1004887"/>
                <a:gd name="connsiteY308" fmla="*/ 176498 h 1332642"/>
                <a:gd name="connsiteX309" fmla="*/ 270224 w 1004887"/>
                <a:gd name="connsiteY309" fmla="*/ 178689 h 1332642"/>
                <a:gd name="connsiteX310" fmla="*/ 264509 w 1004887"/>
                <a:gd name="connsiteY310" fmla="*/ 184214 h 1332642"/>
                <a:gd name="connsiteX311" fmla="*/ 260794 w 1004887"/>
                <a:gd name="connsiteY311" fmla="*/ 179927 h 1332642"/>
                <a:gd name="connsiteX312" fmla="*/ 258794 w 1004887"/>
                <a:gd name="connsiteY312" fmla="*/ 176974 h 1332642"/>
                <a:gd name="connsiteX313" fmla="*/ 257365 w 1004887"/>
                <a:gd name="connsiteY313" fmla="*/ 178689 h 1332642"/>
                <a:gd name="connsiteX314" fmla="*/ 256032 w 1004887"/>
                <a:gd name="connsiteY314" fmla="*/ 180499 h 1332642"/>
                <a:gd name="connsiteX315" fmla="*/ 249936 w 1004887"/>
                <a:gd name="connsiteY315" fmla="*/ 182880 h 1332642"/>
                <a:gd name="connsiteX316" fmla="*/ 244602 w 1004887"/>
                <a:gd name="connsiteY316" fmla="*/ 178784 h 1332642"/>
                <a:gd name="connsiteX317" fmla="*/ 243364 w 1004887"/>
                <a:gd name="connsiteY317" fmla="*/ 182118 h 1332642"/>
                <a:gd name="connsiteX318" fmla="*/ 234982 w 1004887"/>
                <a:gd name="connsiteY318" fmla="*/ 191167 h 1332642"/>
                <a:gd name="connsiteX319" fmla="*/ 230219 w 1004887"/>
                <a:gd name="connsiteY319" fmla="*/ 191833 h 1332642"/>
                <a:gd name="connsiteX320" fmla="*/ 223266 w 1004887"/>
                <a:gd name="connsiteY320" fmla="*/ 187833 h 1332642"/>
                <a:gd name="connsiteX321" fmla="*/ 216599 w 1004887"/>
                <a:gd name="connsiteY321" fmla="*/ 185547 h 1332642"/>
                <a:gd name="connsiteX322" fmla="*/ 215170 w 1004887"/>
                <a:gd name="connsiteY322" fmla="*/ 187261 h 1332642"/>
                <a:gd name="connsiteX323" fmla="*/ 220694 w 1004887"/>
                <a:gd name="connsiteY323" fmla="*/ 192977 h 1332642"/>
                <a:gd name="connsiteX324" fmla="*/ 221933 w 1004887"/>
                <a:gd name="connsiteY324" fmla="*/ 202502 h 1332642"/>
                <a:gd name="connsiteX325" fmla="*/ 207550 w 1004887"/>
                <a:gd name="connsiteY325" fmla="*/ 202692 h 1332642"/>
                <a:gd name="connsiteX326" fmla="*/ 195072 w 1004887"/>
                <a:gd name="connsiteY326" fmla="*/ 205931 h 1332642"/>
                <a:gd name="connsiteX327" fmla="*/ 195358 w 1004887"/>
                <a:gd name="connsiteY327" fmla="*/ 207455 h 1332642"/>
                <a:gd name="connsiteX328" fmla="*/ 198882 w 1004887"/>
                <a:gd name="connsiteY328" fmla="*/ 210217 h 1332642"/>
                <a:gd name="connsiteX329" fmla="*/ 200311 w 1004887"/>
                <a:gd name="connsiteY329" fmla="*/ 221266 h 1332642"/>
                <a:gd name="connsiteX330" fmla="*/ 200882 w 1004887"/>
                <a:gd name="connsiteY330" fmla="*/ 226028 h 1332642"/>
                <a:gd name="connsiteX331" fmla="*/ 192596 w 1004887"/>
                <a:gd name="connsiteY331" fmla="*/ 223837 h 1332642"/>
                <a:gd name="connsiteX332" fmla="*/ 193929 w 1004887"/>
                <a:gd name="connsiteY332" fmla="*/ 222123 h 1332642"/>
                <a:gd name="connsiteX333" fmla="*/ 192024 w 1004887"/>
                <a:gd name="connsiteY333" fmla="*/ 219170 h 1332642"/>
                <a:gd name="connsiteX334" fmla="*/ 190214 w 1004887"/>
                <a:gd name="connsiteY334" fmla="*/ 204883 h 1332642"/>
                <a:gd name="connsiteX335" fmla="*/ 184594 w 1004887"/>
                <a:gd name="connsiteY335" fmla="*/ 199168 h 1332642"/>
                <a:gd name="connsiteX336" fmla="*/ 174593 w 1004887"/>
                <a:gd name="connsiteY336" fmla="*/ 195644 h 1332642"/>
                <a:gd name="connsiteX337" fmla="*/ 160401 w 1004887"/>
                <a:gd name="connsiteY337" fmla="*/ 197453 h 1332642"/>
                <a:gd name="connsiteX338" fmla="*/ 160782 w 1004887"/>
                <a:gd name="connsiteY338" fmla="*/ 200692 h 1332642"/>
                <a:gd name="connsiteX339" fmla="*/ 157448 w 1004887"/>
                <a:gd name="connsiteY339" fmla="*/ 199453 h 1332642"/>
                <a:gd name="connsiteX340" fmla="*/ 157829 w 1004887"/>
                <a:gd name="connsiteY340" fmla="*/ 202597 h 1332642"/>
                <a:gd name="connsiteX341" fmla="*/ 153067 w 1004887"/>
                <a:gd name="connsiteY341" fmla="*/ 203264 h 1332642"/>
                <a:gd name="connsiteX342" fmla="*/ 150114 w 1004887"/>
                <a:gd name="connsiteY342" fmla="*/ 205169 h 1332642"/>
                <a:gd name="connsiteX343" fmla="*/ 149924 w 1004887"/>
                <a:gd name="connsiteY343" fmla="*/ 216408 h 1332642"/>
                <a:gd name="connsiteX344" fmla="*/ 143256 w 1004887"/>
                <a:gd name="connsiteY344" fmla="*/ 214122 h 1332642"/>
                <a:gd name="connsiteX345" fmla="*/ 139351 w 1004887"/>
                <a:gd name="connsiteY345" fmla="*/ 220980 h 1332642"/>
                <a:gd name="connsiteX346" fmla="*/ 136684 w 1004887"/>
                <a:gd name="connsiteY346" fmla="*/ 213360 h 1332642"/>
                <a:gd name="connsiteX347" fmla="*/ 129635 w 1004887"/>
                <a:gd name="connsiteY347" fmla="*/ 207836 h 1332642"/>
                <a:gd name="connsiteX348" fmla="*/ 118586 w 1004887"/>
                <a:gd name="connsiteY348" fmla="*/ 209264 h 1332642"/>
                <a:gd name="connsiteX349" fmla="*/ 108490 w 1004887"/>
                <a:gd name="connsiteY349" fmla="*/ 205740 h 1332642"/>
                <a:gd name="connsiteX350" fmla="*/ 106299 w 1004887"/>
                <a:gd name="connsiteY350" fmla="*/ 214027 h 1332642"/>
                <a:gd name="connsiteX351" fmla="*/ 100870 w 1004887"/>
                <a:gd name="connsiteY351" fmla="*/ 221075 h 1332642"/>
                <a:gd name="connsiteX352" fmla="*/ 97631 w 1004887"/>
                <a:gd name="connsiteY352" fmla="*/ 221552 h 1332642"/>
                <a:gd name="connsiteX353" fmla="*/ 87630 w 1004887"/>
                <a:gd name="connsiteY353" fmla="*/ 230791 h 1332642"/>
                <a:gd name="connsiteX354" fmla="*/ 85058 w 1004887"/>
                <a:gd name="connsiteY354" fmla="*/ 235934 h 1332642"/>
                <a:gd name="connsiteX355" fmla="*/ 86106 w 1004887"/>
                <a:gd name="connsiteY355" fmla="*/ 243840 h 1332642"/>
                <a:gd name="connsiteX356" fmla="*/ 82201 w 1004887"/>
                <a:gd name="connsiteY356" fmla="*/ 250793 h 1332642"/>
                <a:gd name="connsiteX357" fmla="*/ 79820 w 1004887"/>
                <a:gd name="connsiteY357" fmla="*/ 257461 h 1332642"/>
                <a:gd name="connsiteX358" fmla="*/ 70295 w 1004887"/>
                <a:gd name="connsiteY358" fmla="*/ 258699 h 1332642"/>
                <a:gd name="connsiteX359" fmla="*/ 70009 w 1004887"/>
                <a:gd name="connsiteY359" fmla="*/ 281178 h 1332642"/>
                <a:gd name="connsiteX360" fmla="*/ 68199 w 1004887"/>
                <a:gd name="connsiteY360" fmla="*/ 279749 h 1332642"/>
                <a:gd name="connsiteX361" fmla="*/ 64865 w 1004887"/>
                <a:gd name="connsiteY361" fmla="*/ 278606 h 1332642"/>
                <a:gd name="connsiteX362" fmla="*/ 62865 w 1004887"/>
                <a:gd name="connsiteY362" fmla="*/ 275653 h 1332642"/>
                <a:gd name="connsiteX363" fmla="*/ 59722 w 1004887"/>
                <a:gd name="connsiteY363" fmla="*/ 276035 h 1332642"/>
                <a:gd name="connsiteX364" fmla="*/ 55626 w 1004887"/>
                <a:gd name="connsiteY364" fmla="*/ 281369 h 1332642"/>
                <a:gd name="connsiteX365" fmla="*/ 51435 w 1004887"/>
                <a:gd name="connsiteY365" fmla="*/ 286703 h 1332642"/>
                <a:gd name="connsiteX366" fmla="*/ 54007 w 1004887"/>
                <a:gd name="connsiteY366" fmla="*/ 294418 h 1332642"/>
                <a:gd name="connsiteX367" fmla="*/ 53245 w 1004887"/>
                <a:gd name="connsiteY367" fmla="*/ 300990 h 1332642"/>
                <a:gd name="connsiteX368" fmla="*/ 50959 w 1004887"/>
                <a:gd name="connsiteY368" fmla="*/ 307657 h 1332642"/>
                <a:gd name="connsiteX369" fmla="*/ 46387 w 1004887"/>
                <a:gd name="connsiteY369" fmla="*/ 309848 h 1332642"/>
                <a:gd name="connsiteX370" fmla="*/ 45053 w 1004887"/>
                <a:gd name="connsiteY370" fmla="*/ 311658 h 1332642"/>
                <a:gd name="connsiteX371" fmla="*/ 49816 w 1004887"/>
                <a:gd name="connsiteY371" fmla="*/ 323850 h 1332642"/>
                <a:gd name="connsiteX372" fmla="*/ 45625 w 1004887"/>
                <a:gd name="connsiteY372" fmla="*/ 329184 h 1332642"/>
                <a:gd name="connsiteX373" fmla="*/ 52578 w 1004887"/>
                <a:gd name="connsiteY373" fmla="*/ 333089 h 1332642"/>
                <a:gd name="connsiteX374" fmla="*/ 51340 w 1004887"/>
                <a:gd name="connsiteY374" fmla="*/ 336423 h 1332642"/>
                <a:gd name="connsiteX375" fmla="*/ 50197 w 1004887"/>
                <a:gd name="connsiteY375" fmla="*/ 339852 h 1332642"/>
                <a:gd name="connsiteX376" fmla="*/ 48196 w 1004887"/>
                <a:gd name="connsiteY376" fmla="*/ 336899 h 1332642"/>
                <a:gd name="connsiteX377" fmla="*/ 3524 w 1004887"/>
                <a:gd name="connsiteY377" fmla="*/ 363379 h 1332642"/>
                <a:gd name="connsiteX378" fmla="*/ 0 w 1004887"/>
                <a:gd name="connsiteY378" fmla="*/ 373475 h 1332642"/>
                <a:gd name="connsiteX379" fmla="*/ 2381 w 1004887"/>
                <a:gd name="connsiteY379" fmla="*/ 379571 h 1332642"/>
                <a:gd name="connsiteX380" fmla="*/ 1333 w 1004887"/>
                <a:gd name="connsiteY380" fmla="*/ 384524 h 1332642"/>
                <a:gd name="connsiteX381" fmla="*/ 3715 w 1004887"/>
                <a:gd name="connsiteY381" fmla="*/ 390620 h 1332642"/>
                <a:gd name="connsiteX382" fmla="*/ 7525 w 1004887"/>
                <a:gd name="connsiteY382" fmla="*/ 395002 h 1332642"/>
                <a:gd name="connsiteX383" fmla="*/ 6382 w 1004887"/>
                <a:gd name="connsiteY383" fmla="*/ 398336 h 1332642"/>
                <a:gd name="connsiteX384" fmla="*/ 14669 w 1004887"/>
                <a:gd name="connsiteY384" fmla="*/ 400526 h 1332642"/>
                <a:gd name="connsiteX385" fmla="*/ 16573 w 1004887"/>
                <a:gd name="connsiteY385" fmla="*/ 403479 h 1332642"/>
                <a:gd name="connsiteX386" fmla="*/ 17621 w 1004887"/>
                <a:gd name="connsiteY386" fmla="*/ 411290 h 1332642"/>
                <a:gd name="connsiteX387" fmla="*/ 24765 w 1004887"/>
                <a:gd name="connsiteY387" fmla="*/ 429673 h 1332642"/>
                <a:gd name="connsiteX388" fmla="*/ 30099 w 1004887"/>
                <a:gd name="connsiteY388" fmla="*/ 433769 h 1332642"/>
                <a:gd name="connsiteX389" fmla="*/ 38195 w 1004887"/>
                <a:gd name="connsiteY389" fmla="*/ 434340 h 1332642"/>
                <a:gd name="connsiteX390" fmla="*/ 55626 w 1004887"/>
                <a:gd name="connsiteY390" fmla="*/ 445008 h 1332642"/>
                <a:gd name="connsiteX391" fmla="*/ 56388 w 1004887"/>
                <a:gd name="connsiteY391" fmla="*/ 451294 h 1332642"/>
                <a:gd name="connsiteX392" fmla="*/ 63341 w 1004887"/>
                <a:gd name="connsiteY392" fmla="*/ 455200 h 1332642"/>
                <a:gd name="connsiteX393" fmla="*/ 68008 w 1004887"/>
                <a:gd name="connsiteY393" fmla="*/ 454628 h 1332642"/>
                <a:gd name="connsiteX394" fmla="*/ 69818 w 1004887"/>
                <a:gd name="connsiteY394" fmla="*/ 455962 h 1332642"/>
                <a:gd name="connsiteX395" fmla="*/ 77533 w 1004887"/>
                <a:gd name="connsiteY395" fmla="*/ 453390 h 1332642"/>
                <a:gd name="connsiteX396" fmla="*/ 82487 w 1004887"/>
                <a:gd name="connsiteY396" fmla="*/ 454343 h 1332642"/>
                <a:gd name="connsiteX397" fmla="*/ 82106 w 1004887"/>
                <a:gd name="connsiteY397" fmla="*/ 464058 h 1332642"/>
                <a:gd name="connsiteX398" fmla="*/ 87058 w 1004887"/>
                <a:gd name="connsiteY398" fmla="*/ 477869 h 1332642"/>
                <a:gd name="connsiteX399" fmla="*/ 81534 w 1004887"/>
                <a:gd name="connsiteY399" fmla="*/ 485013 h 1332642"/>
                <a:gd name="connsiteX400" fmla="*/ 84106 w 1004887"/>
                <a:gd name="connsiteY400" fmla="*/ 492633 h 1332642"/>
                <a:gd name="connsiteX401" fmla="*/ 78391 w 1004887"/>
                <a:gd name="connsiteY401" fmla="*/ 498253 h 1332642"/>
                <a:gd name="connsiteX402" fmla="*/ 77248 w 1004887"/>
                <a:gd name="connsiteY402" fmla="*/ 501586 h 1332642"/>
                <a:gd name="connsiteX403" fmla="*/ 79248 w 1004887"/>
                <a:gd name="connsiteY403" fmla="*/ 504539 h 1332642"/>
                <a:gd name="connsiteX404" fmla="*/ 84106 w 1004887"/>
                <a:gd name="connsiteY404" fmla="*/ 505492 h 1332642"/>
                <a:gd name="connsiteX405" fmla="*/ 85916 w 1004887"/>
                <a:gd name="connsiteY405" fmla="*/ 506825 h 1332642"/>
                <a:gd name="connsiteX406" fmla="*/ 84773 w 1004887"/>
                <a:gd name="connsiteY406" fmla="*/ 510254 h 1332642"/>
                <a:gd name="connsiteX407" fmla="*/ 80582 w 1004887"/>
                <a:gd name="connsiteY407" fmla="*/ 515588 h 1332642"/>
                <a:gd name="connsiteX408" fmla="*/ 81439 w 1004887"/>
                <a:gd name="connsiteY408" fmla="*/ 521875 h 1332642"/>
                <a:gd name="connsiteX409" fmla="*/ 89726 w 1004887"/>
                <a:gd name="connsiteY409" fmla="*/ 524065 h 1332642"/>
                <a:gd name="connsiteX410" fmla="*/ 88297 w 1004887"/>
                <a:gd name="connsiteY410" fmla="*/ 525780 h 1332642"/>
                <a:gd name="connsiteX411" fmla="*/ 83820 w 1004887"/>
                <a:gd name="connsiteY411" fmla="*/ 527971 h 1332642"/>
                <a:gd name="connsiteX412" fmla="*/ 84392 w 1004887"/>
                <a:gd name="connsiteY412" fmla="*/ 532733 h 1332642"/>
                <a:gd name="connsiteX413" fmla="*/ 90964 w 1004887"/>
                <a:gd name="connsiteY413" fmla="*/ 533495 h 1332642"/>
                <a:gd name="connsiteX414" fmla="*/ 96869 w 1004887"/>
                <a:gd name="connsiteY414" fmla="*/ 529495 h 1332642"/>
                <a:gd name="connsiteX415" fmla="*/ 104965 w 1004887"/>
                <a:gd name="connsiteY415" fmla="*/ 530066 h 1332642"/>
                <a:gd name="connsiteX416" fmla="*/ 106870 w 1004887"/>
                <a:gd name="connsiteY416" fmla="*/ 533114 h 1332642"/>
                <a:gd name="connsiteX417" fmla="*/ 105537 w 1004887"/>
                <a:gd name="connsiteY417" fmla="*/ 534829 h 1332642"/>
                <a:gd name="connsiteX418" fmla="*/ 104108 w 1004887"/>
                <a:gd name="connsiteY418" fmla="*/ 536639 h 1332642"/>
                <a:gd name="connsiteX419" fmla="*/ 108299 w 1004887"/>
                <a:gd name="connsiteY419" fmla="*/ 544068 h 1332642"/>
                <a:gd name="connsiteX420" fmla="*/ 108585 w 1004887"/>
                <a:gd name="connsiteY420" fmla="*/ 558546 h 1332642"/>
                <a:gd name="connsiteX421" fmla="*/ 118205 w 1004887"/>
                <a:gd name="connsiteY421" fmla="*/ 571690 h 1332642"/>
                <a:gd name="connsiteX422" fmla="*/ 114110 w 1004887"/>
                <a:gd name="connsiteY422" fmla="*/ 589883 h 1332642"/>
                <a:gd name="connsiteX423" fmla="*/ 115729 w 1004887"/>
                <a:gd name="connsiteY423" fmla="*/ 602456 h 1332642"/>
                <a:gd name="connsiteX424" fmla="*/ 119348 w 1004887"/>
                <a:gd name="connsiteY424" fmla="*/ 605219 h 1332642"/>
                <a:gd name="connsiteX425" fmla="*/ 121920 w 1004887"/>
                <a:gd name="connsiteY425" fmla="*/ 612934 h 1332642"/>
                <a:gd name="connsiteX426" fmla="*/ 126016 w 1004887"/>
                <a:gd name="connsiteY426" fmla="*/ 620458 h 1332642"/>
                <a:gd name="connsiteX427" fmla="*/ 129445 w 1004887"/>
                <a:gd name="connsiteY427" fmla="*/ 621602 h 1332642"/>
                <a:gd name="connsiteX428" fmla="*/ 125254 w 1004887"/>
                <a:gd name="connsiteY428" fmla="*/ 626936 h 1332642"/>
                <a:gd name="connsiteX429" fmla="*/ 135922 w 1004887"/>
                <a:gd name="connsiteY429" fmla="*/ 635222 h 1332642"/>
                <a:gd name="connsiteX430" fmla="*/ 140875 w 1004887"/>
                <a:gd name="connsiteY430" fmla="*/ 636175 h 1332642"/>
                <a:gd name="connsiteX431" fmla="*/ 142875 w 1004887"/>
                <a:gd name="connsiteY431" fmla="*/ 639128 h 1332642"/>
                <a:gd name="connsiteX432" fmla="*/ 145828 w 1004887"/>
                <a:gd name="connsiteY432" fmla="*/ 637127 h 1332642"/>
                <a:gd name="connsiteX433" fmla="*/ 147828 w 1004887"/>
                <a:gd name="connsiteY433" fmla="*/ 640080 h 1332642"/>
                <a:gd name="connsiteX434" fmla="*/ 152495 w 1004887"/>
                <a:gd name="connsiteY434" fmla="*/ 639508 h 1332642"/>
                <a:gd name="connsiteX435" fmla="*/ 153734 w 1004887"/>
                <a:gd name="connsiteY435" fmla="*/ 636175 h 1332642"/>
                <a:gd name="connsiteX436" fmla="*/ 158210 w 1004887"/>
                <a:gd name="connsiteY436" fmla="*/ 633984 h 1332642"/>
                <a:gd name="connsiteX437" fmla="*/ 162973 w 1004887"/>
                <a:gd name="connsiteY437" fmla="*/ 646176 h 1332642"/>
                <a:gd name="connsiteX438" fmla="*/ 162020 w 1004887"/>
                <a:gd name="connsiteY438" fmla="*/ 651129 h 1332642"/>
                <a:gd name="connsiteX439" fmla="*/ 161639 w 1004887"/>
                <a:gd name="connsiteY439" fmla="*/ 660845 h 1332642"/>
                <a:gd name="connsiteX440" fmla="*/ 159544 w 1004887"/>
                <a:gd name="connsiteY440" fmla="*/ 669131 h 1332642"/>
                <a:gd name="connsiteX441" fmla="*/ 162306 w 1004887"/>
                <a:gd name="connsiteY441" fmla="*/ 678370 h 1332642"/>
                <a:gd name="connsiteX442" fmla="*/ 161735 w 1004887"/>
                <a:gd name="connsiteY442" fmla="*/ 686467 h 1332642"/>
                <a:gd name="connsiteX443" fmla="*/ 153638 w 1004887"/>
                <a:gd name="connsiteY443" fmla="*/ 698754 h 1332642"/>
                <a:gd name="connsiteX444" fmla="*/ 156782 w 1004887"/>
                <a:gd name="connsiteY444" fmla="*/ 698278 h 1332642"/>
                <a:gd name="connsiteX445" fmla="*/ 161163 w 1004887"/>
                <a:gd name="connsiteY445" fmla="*/ 707327 h 1332642"/>
                <a:gd name="connsiteX446" fmla="*/ 164497 w 1004887"/>
                <a:gd name="connsiteY446" fmla="*/ 708565 h 1332642"/>
                <a:gd name="connsiteX447" fmla="*/ 170116 w 1004887"/>
                <a:gd name="connsiteY447" fmla="*/ 727043 h 1332642"/>
                <a:gd name="connsiteX448" fmla="*/ 168974 w 1004887"/>
                <a:gd name="connsiteY448" fmla="*/ 730472 h 1332642"/>
                <a:gd name="connsiteX449" fmla="*/ 170307 w 1004887"/>
                <a:gd name="connsiteY449" fmla="*/ 741521 h 1332642"/>
                <a:gd name="connsiteX450" fmla="*/ 167831 w 1004887"/>
                <a:gd name="connsiteY450" fmla="*/ 746665 h 1332642"/>
                <a:gd name="connsiteX451" fmla="*/ 185166 w 1004887"/>
                <a:gd name="connsiteY451" fmla="*/ 757237 h 1332642"/>
                <a:gd name="connsiteX452" fmla="*/ 206312 w 1004887"/>
                <a:gd name="connsiteY452" fmla="*/ 759333 h 1332642"/>
                <a:gd name="connsiteX453" fmla="*/ 209455 w 1004887"/>
                <a:gd name="connsiteY453" fmla="*/ 771811 h 1332642"/>
                <a:gd name="connsiteX454" fmla="*/ 222885 w 1004887"/>
                <a:gd name="connsiteY454" fmla="*/ 776478 h 1332642"/>
                <a:gd name="connsiteX455" fmla="*/ 239744 w 1004887"/>
                <a:gd name="connsiteY455" fmla="*/ 795147 h 1332642"/>
                <a:gd name="connsiteX456" fmla="*/ 241554 w 1004887"/>
                <a:gd name="connsiteY456" fmla="*/ 809435 h 1332642"/>
                <a:gd name="connsiteX457" fmla="*/ 239363 w 1004887"/>
                <a:gd name="connsiteY457" fmla="*/ 817721 h 1332642"/>
                <a:gd name="connsiteX458" fmla="*/ 245745 w 1004887"/>
                <a:gd name="connsiteY458" fmla="*/ 829723 h 1332642"/>
                <a:gd name="connsiteX459" fmla="*/ 252413 w 1004887"/>
                <a:gd name="connsiteY459" fmla="*/ 832009 h 1332642"/>
                <a:gd name="connsiteX460" fmla="*/ 254603 w 1004887"/>
                <a:gd name="connsiteY460" fmla="*/ 836581 h 1332642"/>
                <a:gd name="connsiteX461" fmla="*/ 252698 w 1004887"/>
                <a:gd name="connsiteY461" fmla="*/ 846487 h 1332642"/>
                <a:gd name="connsiteX462" fmla="*/ 253079 w 1004887"/>
                <a:gd name="connsiteY462" fmla="*/ 849630 h 1332642"/>
                <a:gd name="connsiteX463" fmla="*/ 256413 w 1004887"/>
                <a:gd name="connsiteY463" fmla="*/ 850773 h 1332642"/>
                <a:gd name="connsiteX464" fmla="*/ 266700 w 1004887"/>
                <a:gd name="connsiteY464" fmla="*/ 855916 h 1332642"/>
                <a:gd name="connsiteX465" fmla="*/ 276797 w 1004887"/>
                <a:gd name="connsiteY465" fmla="*/ 859441 h 1332642"/>
                <a:gd name="connsiteX466" fmla="*/ 294323 w 1004887"/>
                <a:gd name="connsiteY466" fmla="*/ 858774 h 1332642"/>
                <a:gd name="connsiteX467" fmla="*/ 299085 w 1004887"/>
                <a:gd name="connsiteY467" fmla="*/ 858203 h 1332642"/>
                <a:gd name="connsiteX468" fmla="*/ 300419 w 1004887"/>
                <a:gd name="connsiteY468" fmla="*/ 856393 h 1332642"/>
                <a:gd name="connsiteX469" fmla="*/ 302038 w 1004887"/>
                <a:gd name="connsiteY469" fmla="*/ 856202 h 1332642"/>
                <a:gd name="connsiteX470" fmla="*/ 306229 w 1004887"/>
                <a:gd name="connsiteY470" fmla="*/ 863727 h 1332642"/>
                <a:gd name="connsiteX471" fmla="*/ 310706 w 1004887"/>
                <a:gd name="connsiteY471" fmla="*/ 861536 h 1332642"/>
                <a:gd name="connsiteX472" fmla="*/ 321374 w 1004887"/>
                <a:gd name="connsiteY472" fmla="*/ 869823 h 1332642"/>
                <a:gd name="connsiteX473" fmla="*/ 329660 w 1004887"/>
                <a:gd name="connsiteY473" fmla="*/ 871919 h 1332642"/>
                <a:gd name="connsiteX474" fmla="*/ 328517 w 1004887"/>
                <a:gd name="connsiteY474" fmla="*/ 862489 h 1332642"/>
                <a:gd name="connsiteX475" fmla="*/ 326136 w 1004887"/>
                <a:gd name="connsiteY475" fmla="*/ 856393 h 1332642"/>
                <a:gd name="connsiteX476" fmla="*/ 325279 w 1004887"/>
                <a:gd name="connsiteY476" fmla="*/ 850011 h 1332642"/>
                <a:gd name="connsiteX477" fmla="*/ 341662 w 1004887"/>
                <a:gd name="connsiteY477" fmla="*/ 852773 h 1332642"/>
                <a:gd name="connsiteX478" fmla="*/ 348615 w 1004887"/>
                <a:gd name="connsiteY478" fmla="*/ 856678 h 1332642"/>
                <a:gd name="connsiteX479" fmla="*/ 352139 w 1004887"/>
                <a:gd name="connsiteY479" fmla="*/ 859441 h 1332642"/>
                <a:gd name="connsiteX480" fmla="*/ 359855 w 1004887"/>
                <a:gd name="connsiteY480" fmla="*/ 856869 h 1332642"/>
                <a:gd name="connsiteX481" fmla="*/ 366808 w 1004887"/>
                <a:gd name="connsiteY481" fmla="*/ 860774 h 1332642"/>
                <a:gd name="connsiteX482" fmla="*/ 371475 w 1004887"/>
                <a:gd name="connsiteY482" fmla="*/ 860203 h 1332642"/>
                <a:gd name="connsiteX483" fmla="*/ 374809 w 1004887"/>
                <a:gd name="connsiteY483" fmla="*/ 861346 h 1332642"/>
                <a:gd name="connsiteX484" fmla="*/ 380429 w 1004887"/>
                <a:gd name="connsiteY484" fmla="*/ 867061 h 1332642"/>
                <a:gd name="connsiteX485" fmla="*/ 383572 w 1004887"/>
                <a:gd name="connsiteY485" fmla="*/ 866680 h 1332642"/>
                <a:gd name="connsiteX486" fmla="*/ 390430 w 1004887"/>
                <a:gd name="connsiteY486" fmla="*/ 870585 h 1332642"/>
                <a:gd name="connsiteX487" fmla="*/ 400145 w 1004887"/>
                <a:gd name="connsiteY487" fmla="*/ 883825 h 1332642"/>
                <a:gd name="connsiteX488" fmla="*/ 404336 w 1004887"/>
                <a:gd name="connsiteY488" fmla="*/ 891254 h 1332642"/>
                <a:gd name="connsiteX489" fmla="*/ 411671 w 1004887"/>
                <a:gd name="connsiteY489" fmla="*/ 898398 h 1332642"/>
                <a:gd name="connsiteX490" fmla="*/ 414052 w 1004887"/>
                <a:gd name="connsiteY490" fmla="*/ 904494 h 1332642"/>
                <a:gd name="connsiteX491" fmla="*/ 428816 w 1004887"/>
                <a:gd name="connsiteY491" fmla="*/ 907447 h 1332642"/>
                <a:gd name="connsiteX492" fmla="*/ 429673 w 1004887"/>
                <a:gd name="connsiteY492" fmla="*/ 926592 h 1332642"/>
                <a:gd name="connsiteX493" fmla="*/ 428339 w 1004887"/>
                <a:gd name="connsiteY493" fmla="*/ 928307 h 1332642"/>
                <a:gd name="connsiteX494" fmla="*/ 425958 w 1004887"/>
                <a:gd name="connsiteY494" fmla="*/ 935069 h 1332642"/>
                <a:gd name="connsiteX495" fmla="*/ 431292 w 1004887"/>
                <a:gd name="connsiteY495" fmla="*/ 952024 h 1332642"/>
                <a:gd name="connsiteX496" fmla="*/ 445960 w 1004887"/>
                <a:gd name="connsiteY496" fmla="*/ 953357 h 1332642"/>
                <a:gd name="connsiteX497" fmla="*/ 447866 w 1004887"/>
                <a:gd name="connsiteY497" fmla="*/ 956310 h 1332642"/>
                <a:gd name="connsiteX498" fmla="*/ 446913 w 1004887"/>
                <a:gd name="connsiteY498" fmla="*/ 961263 h 1332642"/>
                <a:gd name="connsiteX499" fmla="*/ 449294 w 1004887"/>
                <a:gd name="connsiteY499" fmla="*/ 967359 h 1332642"/>
                <a:gd name="connsiteX500" fmla="*/ 454438 w 1004887"/>
                <a:gd name="connsiteY500" fmla="*/ 969931 h 1332642"/>
                <a:gd name="connsiteX501" fmla="*/ 458152 w 1004887"/>
                <a:gd name="connsiteY501" fmla="*/ 974217 h 1332642"/>
                <a:gd name="connsiteX502" fmla="*/ 464534 w 1004887"/>
                <a:gd name="connsiteY502" fmla="*/ 973455 h 1332642"/>
                <a:gd name="connsiteX503" fmla="*/ 466725 w 1004887"/>
                <a:gd name="connsiteY503" fmla="*/ 977932 h 1332642"/>
                <a:gd name="connsiteX504" fmla="*/ 469106 w 1004887"/>
                <a:gd name="connsiteY504" fmla="*/ 984028 h 1332642"/>
                <a:gd name="connsiteX505" fmla="*/ 467106 w 1004887"/>
                <a:gd name="connsiteY505" fmla="*/ 993934 h 1332642"/>
                <a:gd name="connsiteX506" fmla="*/ 486537 w 1004887"/>
                <a:gd name="connsiteY506" fmla="*/ 1007555 h 1332642"/>
                <a:gd name="connsiteX507" fmla="*/ 485966 w 1004887"/>
                <a:gd name="connsiteY507" fmla="*/ 1015651 h 1332642"/>
                <a:gd name="connsiteX508" fmla="*/ 483394 w 1004887"/>
                <a:gd name="connsiteY508" fmla="*/ 1020699 h 1332642"/>
                <a:gd name="connsiteX509" fmla="*/ 483775 w 1004887"/>
                <a:gd name="connsiteY509" fmla="*/ 1023937 h 1332642"/>
                <a:gd name="connsiteX510" fmla="*/ 492824 w 1004887"/>
                <a:gd name="connsiteY510" fmla="*/ 1032320 h 1332642"/>
                <a:gd name="connsiteX511" fmla="*/ 497586 w 1004887"/>
                <a:gd name="connsiteY511" fmla="*/ 1031748 h 1332642"/>
                <a:gd name="connsiteX512" fmla="*/ 503301 w 1004887"/>
                <a:gd name="connsiteY512" fmla="*/ 1039082 h 1332642"/>
                <a:gd name="connsiteX513" fmla="*/ 505111 w 1004887"/>
                <a:gd name="connsiteY513" fmla="*/ 1040416 h 1332642"/>
                <a:gd name="connsiteX514" fmla="*/ 509302 w 1004887"/>
                <a:gd name="connsiteY514" fmla="*/ 1047940 h 1332642"/>
                <a:gd name="connsiteX515" fmla="*/ 520351 w 1004887"/>
                <a:gd name="connsiteY515" fmla="*/ 1059371 h 1332642"/>
                <a:gd name="connsiteX516" fmla="*/ 526828 w 1004887"/>
                <a:gd name="connsiteY516" fmla="*/ 1060133 h 1332642"/>
                <a:gd name="connsiteX517" fmla="*/ 528828 w 1004887"/>
                <a:gd name="connsiteY517" fmla="*/ 1063085 h 1332642"/>
                <a:gd name="connsiteX518" fmla="*/ 530066 w 1004887"/>
                <a:gd name="connsiteY518" fmla="*/ 1072515 h 1332642"/>
                <a:gd name="connsiteX519" fmla="*/ 524732 w 1004887"/>
                <a:gd name="connsiteY519" fmla="*/ 1094041 h 1332642"/>
                <a:gd name="connsiteX520" fmla="*/ 534257 w 1004887"/>
                <a:gd name="connsiteY520" fmla="*/ 1105662 h 1332642"/>
                <a:gd name="connsiteX521" fmla="*/ 550450 w 1004887"/>
                <a:gd name="connsiteY521" fmla="*/ 1119664 h 1332642"/>
                <a:gd name="connsiteX522" fmla="*/ 571024 w 1004887"/>
                <a:gd name="connsiteY522" fmla="*/ 1129856 h 1332642"/>
                <a:gd name="connsiteX523" fmla="*/ 587978 w 1004887"/>
                <a:gd name="connsiteY523" fmla="*/ 1124522 h 1332642"/>
                <a:gd name="connsiteX524" fmla="*/ 603790 w 1004887"/>
                <a:gd name="connsiteY524" fmla="*/ 1122426 h 1332642"/>
                <a:gd name="connsiteX525" fmla="*/ 608933 w 1004887"/>
                <a:gd name="connsiteY525" fmla="*/ 1124998 h 1332642"/>
                <a:gd name="connsiteX526" fmla="*/ 623792 w 1004887"/>
                <a:gd name="connsiteY526" fmla="*/ 1140809 h 1332642"/>
                <a:gd name="connsiteX527" fmla="*/ 628841 w 1004887"/>
                <a:gd name="connsiteY527" fmla="*/ 1143286 h 1332642"/>
                <a:gd name="connsiteX528" fmla="*/ 634270 w 1004887"/>
                <a:gd name="connsiteY528" fmla="*/ 1147477 h 1332642"/>
                <a:gd name="connsiteX529" fmla="*/ 634841 w 1004887"/>
                <a:gd name="connsiteY529" fmla="*/ 1152239 h 1332642"/>
                <a:gd name="connsiteX530" fmla="*/ 641509 w 1004887"/>
                <a:gd name="connsiteY530" fmla="*/ 1154525 h 1332642"/>
                <a:gd name="connsiteX531" fmla="*/ 647319 w 1004887"/>
                <a:gd name="connsiteY531" fmla="*/ 1161860 h 1332642"/>
                <a:gd name="connsiteX532" fmla="*/ 649891 w 1004887"/>
                <a:gd name="connsiteY532" fmla="*/ 1169480 h 1332642"/>
                <a:gd name="connsiteX533" fmla="*/ 655225 w 1004887"/>
                <a:gd name="connsiteY533" fmla="*/ 1173671 h 1332642"/>
                <a:gd name="connsiteX534" fmla="*/ 661130 w 1004887"/>
                <a:gd name="connsiteY534" fmla="*/ 1182529 h 1332642"/>
                <a:gd name="connsiteX535" fmla="*/ 662940 w 1004887"/>
                <a:gd name="connsiteY535" fmla="*/ 1183862 h 1332642"/>
                <a:gd name="connsiteX536" fmla="*/ 666464 w 1004887"/>
                <a:gd name="connsiteY536" fmla="*/ 1186625 h 1332642"/>
                <a:gd name="connsiteX537" fmla="*/ 671227 w 1004887"/>
                <a:gd name="connsiteY537" fmla="*/ 1198912 h 1332642"/>
                <a:gd name="connsiteX538" fmla="*/ 675989 w 1004887"/>
                <a:gd name="connsiteY538" fmla="*/ 1198245 h 1332642"/>
                <a:gd name="connsiteX539" fmla="*/ 676561 w 1004887"/>
                <a:gd name="connsiteY539" fmla="*/ 1203008 h 1332642"/>
                <a:gd name="connsiteX540" fmla="*/ 681323 w 1004887"/>
                <a:gd name="connsiteY540" fmla="*/ 1202436 h 1332642"/>
                <a:gd name="connsiteX541" fmla="*/ 684848 w 1004887"/>
                <a:gd name="connsiteY541" fmla="*/ 1205198 h 1332642"/>
                <a:gd name="connsiteX542" fmla="*/ 684086 w 1004887"/>
                <a:gd name="connsiteY542" fmla="*/ 1211675 h 1332642"/>
                <a:gd name="connsiteX543" fmla="*/ 681323 w 1004887"/>
                <a:gd name="connsiteY543" fmla="*/ 1215200 h 1332642"/>
                <a:gd name="connsiteX544" fmla="*/ 681323 w 1004887"/>
                <a:gd name="connsiteY544" fmla="*/ 1215200 h 1332642"/>
                <a:gd name="connsiteX545" fmla="*/ 685324 w 1004887"/>
                <a:gd name="connsiteY545" fmla="*/ 1221105 h 1332642"/>
                <a:gd name="connsiteX546" fmla="*/ 690467 w 1004887"/>
                <a:gd name="connsiteY546" fmla="*/ 1236536 h 1332642"/>
                <a:gd name="connsiteX547" fmla="*/ 687705 w 1004887"/>
                <a:gd name="connsiteY547" fmla="*/ 1240060 h 1332642"/>
                <a:gd name="connsiteX548" fmla="*/ 685610 w 1004887"/>
                <a:gd name="connsiteY548" fmla="*/ 1248347 h 1332642"/>
                <a:gd name="connsiteX549" fmla="*/ 691706 w 1004887"/>
                <a:gd name="connsiteY549" fmla="*/ 1258824 h 1332642"/>
                <a:gd name="connsiteX550" fmla="*/ 691896 w 1004887"/>
                <a:gd name="connsiteY550" fmla="*/ 1260348 h 1332642"/>
                <a:gd name="connsiteX551" fmla="*/ 688181 w 1004887"/>
                <a:gd name="connsiteY551" fmla="*/ 1268921 h 1332642"/>
                <a:gd name="connsiteX552" fmla="*/ 686276 w 1004887"/>
                <a:gd name="connsiteY552" fmla="*/ 1278731 h 1332642"/>
                <a:gd name="connsiteX553" fmla="*/ 703802 w 1004887"/>
                <a:gd name="connsiteY553" fmla="*/ 1290923 h 1332642"/>
                <a:gd name="connsiteX554" fmla="*/ 704469 w 1004887"/>
                <a:gd name="connsiteY554" fmla="*/ 1295686 h 1332642"/>
                <a:gd name="connsiteX555" fmla="*/ 709327 w 1004887"/>
                <a:gd name="connsiteY555" fmla="*/ 1296638 h 1332642"/>
                <a:gd name="connsiteX556" fmla="*/ 716661 w 1004887"/>
                <a:gd name="connsiteY556" fmla="*/ 1303687 h 1332642"/>
                <a:gd name="connsiteX557" fmla="*/ 728567 w 1004887"/>
                <a:gd name="connsiteY557" fmla="*/ 1308640 h 1332642"/>
                <a:gd name="connsiteX558" fmla="*/ 734282 w 1004887"/>
                <a:gd name="connsiteY558" fmla="*/ 1315974 h 1332642"/>
                <a:gd name="connsiteX559" fmla="*/ 744569 w 1004887"/>
                <a:gd name="connsiteY559" fmla="*/ 1321022 h 1332642"/>
                <a:gd name="connsiteX560" fmla="*/ 745141 w 1004887"/>
                <a:gd name="connsiteY560" fmla="*/ 1325785 h 1332642"/>
                <a:gd name="connsiteX561" fmla="*/ 753999 w 1004887"/>
                <a:gd name="connsiteY561" fmla="*/ 1332643 h 1332642"/>
                <a:gd name="connsiteX562" fmla="*/ 761905 w 1004887"/>
                <a:gd name="connsiteY562" fmla="*/ 1331690 h 1332642"/>
                <a:gd name="connsiteX563" fmla="*/ 760857 w 1004887"/>
                <a:gd name="connsiteY563" fmla="*/ 1310926 h 1332642"/>
                <a:gd name="connsiteX564" fmla="*/ 762857 w 1004887"/>
                <a:gd name="connsiteY564" fmla="*/ 1301020 h 1332642"/>
                <a:gd name="connsiteX565" fmla="*/ 767810 w 1004887"/>
                <a:gd name="connsiteY565" fmla="*/ 1302068 h 1332642"/>
                <a:gd name="connsiteX566" fmla="*/ 775049 w 1004887"/>
                <a:gd name="connsiteY566" fmla="*/ 1296257 h 1332642"/>
                <a:gd name="connsiteX567" fmla="*/ 779812 w 1004887"/>
                <a:gd name="connsiteY567" fmla="*/ 1295686 h 1332642"/>
                <a:gd name="connsiteX568" fmla="*/ 788861 w 1004887"/>
                <a:gd name="connsiteY568" fmla="*/ 1304163 h 1332642"/>
                <a:gd name="connsiteX569" fmla="*/ 793623 w 1004887"/>
                <a:gd name="connsiteY569" fmla="*/ 1303591 h 1332642"/>
                <a:gd name="connsiteX570" fmla="*/ 792671 w 1004887"/>
                <a:gd name="connsiteY570" fmla="*/ 1295686 h 1332642"/>
                <a:gd name="connsiteX571" fmla="*/ 793623 w 1004887"/>
                <a:gd name="connsiteY571" fmla="*/ 1290733 h 1332642"/>
                <a:gd name="connsiteX572" fmla="*/ 786860 w 1004887"/>
                <a:gd name="connsiteY572" fmla="*/ 1288352 h 1332642"/>
                <a:gd name="connsiteX573" fmla="*/ 782955 w 1004887"/>
                <a:gd name="connsiteY573" fmla="*/ 1282446 h 1332642"/>
                <a:gd name="connsiteX574" fmla="*/ 785051 w 1004887"/>
                <a:gd name="connsiteY574" fmla="*/ 1274159 h 1332642"/>
                <a:gd name="connsiteX575" fmla="*/ 784479 w 1004887"/>
                <a:gd name="connsiteY575" fmla="*/ 1269397 h 1332642"/>
                <a:gd name="connsiteX576" fmla="*/ 789813 w 1004887"/>
                <a:gd name="connsiteY576" fmla="*/ 1260729 h 1332642"/>
                <a:gd name="connsiteX577" fmla="*/ 789146 w 1004887"/>
                <a:gd name="connsiteY577" fmla="*/ 1255966 h 1332642"/>
                <a:gd name="connsiteX578" fmla="*/ 790004 w 1004887"/>
                <a:gd name="connsiteY578" fmla="*/ 1249490 h 1332642"/>
                <a:gd name="connsiteX579" fmla="*/ 788003 w 1004887"/>
                <a:gd name="connsiteY579" fmla="*/ 1246537 h 1332642"/>
                <a:gd name="connsiteX580" fmla="*/ 796195 w 1004887"/>
                <a:gd name="connsiteY580" fmla="*/ 1235869 h 1332642"/>
                <a:gd name="connsiteX581" fmla="*/ 798005 w 1004887"/>
                <a:gd name="connsiteY581" fmla="*/ 1224439 h 1332642"/>
                <a:gd name="connsiteX582" fmla="*/ 807625 w 1004887"/>
                <a:gd name="connsiteY582" fmla="*/ 1211961 h 1332642"/>
                <a:gd name="connsiteX583" fmla="*/ 807244 w 1004887"/>
                <a:gd name="connsiteY583" fmla="*/ 1208818 h 1332642"/>
                <a:gd name="connsiteX584" fmla="*/ 808768 w 1004887"/>
                <a:gd name="connsiteY584" fmla="*/ 1208627 h 1332642"/>
                <a:gd name="connsiteX585" fmla="*/ 810768 w 1004887"/>
                <a:gd name="connsiteY585" fmla="*/ 1211580 h 1332642"/>
                <a:gd name="connsiteX586" fmla="*/ 814102 w 1004887"/>
                <a:gd name="connsiteY586" fmla="*/ 1212723 h 1332642"/>
                <a:gd name="connsiteX587" fmla="*/ 817912 w 1004887"/>
                <a:gd name="connsiteY587" fmla="*/ 1217105 h 1332642"/>
                <a:gd name="connsiteX588" fmla="*/ 830675 w 1004887"/>
                <a:gd name="connsiteY588" fmla="*/ 1204246 h 1332642"/>
                <a:gd name="connsiteX589" fmla="*/ 832866 w 1004887"/>
                <a:gd name="connsiteY589" fmla="*/ 1195959 h 1332642"/>
                <a:gd name="connsiteX590" fmla="*/ 834009 w 1004887"/>
                <a:gd name="connsiteY590" fmla="*/ 1192530 h 1332642"/>
                <a:gd name="connsiteX591" fmla="*/ 833247 w 1004887"/>
                <a:gd name="connsiteY591" fmla="*/ 1186244 h 1332642"/>
                <a:gd name="connsiteX592" fmla="*/ 825341 w 1004887"/>
                <a:gd name="connsiteY592" fmla="*/ 1174433 h 1332642"/>
                <a:gd name="connsiteX593" fmla="*/ 827437 w 1004887"/>
                <a:gd name="connsiteY593" fmla="*/ 1166146 h 1332642"/>
                <a:gd name="connsiteX594" fmla="*/ 825437 w 1004887"/>
                <a:gd name="connsiteY594" fmla="*/ 1163193 h 1332642"/>
                <a:gd name="connsiteX595" fmla="*/ 818388 w 1004887"/>
                <a:gd name="connsiteY595" fmla="*/ 1157669 h 1332642"/>
                <a:gd name="connsiteX596" fmla="*/ 815531 w 1004887"/>
                <a:gd name="connsiteY596" fmla="*/ 1148429 h 1332642"/>
                <a:gd name="connsiteX597" fmla="*/ 815340 w 1004887"/>
                <a:gd name="connsiteY597" fmla="*/ 1146810 h 1332642"/>
                <a:gd name="connsiteX598" fmla="*/ 826199 w 1004887"/>
                <a:gd name="connsiteY598" fmla="*/ 1143857 h 1332642"/>
                <a:gd name="connsiteX599" fmla="*/ 827342 w 1004887"/>
                <a:gd name="connsiteY599" fmla="*/ 1140524 h 1332642"/>
                <a:gd name="connsiteX600" fmla="*/ 825818 w 1004887"/>
                <a:gd name="connsiteY600" fmla="*/ 1127855 h 1332642"/>
                <a:gd name="connsiteX601" fmla="*/ 822389 w 1004887"/>
                <a:gd name="connsiteY601" fmla="*/ 1126712 h 1332642"/>
                <a:gd name="connsiteX602" fmla="*/ 823436 w 1004887"/>
                <a:gd name="connsiteY602" fmla="*/ 1121759 h 1332642"/>
                <a:gd name="connsiteX603" fmla="*/ 824579 w 1004887"/>
                <a:gd name="connsiteY603" fmla="*/ 1118426 h 1332642"/>
                <a:gd name="connsiteX604" fmla="*/ 824389 w 1004887"/>
                <a:gd name="connsiteY604" fmla="*/ 1116806 h 1332642"/>
                <a:gd name="connsiteX605" fmla="*/ 826675 w 1004887"/>
                <a:gd name="connsiteY605" fmla="*/ 1110139 h 1332642"/>
                <a:gd name="connsiteX606" fmla="*/ 829723 w 1004887"/>
                <a:gd name="connsiteY606" fmla="*/ 1108139 h 1332642"/>
                <a:gd name="connsiteX607" fmla="*/ 831056 w 1004887"/>
                <a:gd name="connsiteY607" fmla="*/ 1106329 h 1332642"/>
                <a:gd name="connsiteX608" fmla="*/ 829056 w 1004887"/>
                <a:gd name="connsiteY608" fmla="*/ 1103376 h 1332642"/>
                <a:gd name="connsiteX609" fmla="*/ 822389 w 1004887"/>
                <a:gd name="connsiteY609" fmla="*/ 1100995 h 1332642"/>
                <a:gd name="connsiteX610" fmla="*/ 822198 w 1004887"/>
                <a:gd name="connsiteY610" fmla="*/ 1099471 h 1332642"/>
                <a:gd name="connsiteX611" fmla="*/ 823532 w 1004887"/>
                <a:gd name="connsiteY611" fmla="*/ 1097661 h 1332642"/>
                <a:gd name="connsiteX612" fmla="*/ 836581 w 1004887"/>
                <a:gd name="connsiteY612" fmla="*/ 1099185 h 1332642"/>
                <a:gd name="connsiteX613" fmla="*/ 836771 w 1004887"/>
                <a:gd name="connsiteY613" fmla="*/ 1100804 h 1332642"/>
                <a:gd name="connsiteX614" fmla="*/ 833819 w 1004887"/>
                <a:gd name="connsiteY614" fmla="*/ 1102805 h 1332642"/>
                <a:gd name="connsiteX615" fmla="*/ 842296 w 1004887"/>
                <a:gd name="connsiteY615" fmla="*/ 1106519 h 1332642"/>
                <a:gd name="connsiteX616" fmla="*/ 847058 w 1004887"/>
                <a:gd name="connsiteY616" fmla="*/ 1105948 h 1332642"/>
                <a:gd name="connsiteX617" fmla="*/ 849059 w 1004887"/>
                <a:gd name="connsiteY617" fmla="*/ 1108901 h 1332642"/>
                <a:gd name="connsiteX618" fmla="*/ 850964 w 1004887"/>
                <a:gd name="connsiteY618" fmla="*/ 1111853 h 1332642"/>
                <a:gd name="connsiteX619" fmla="*/ 861060 w 1004887"/>
                <a:gd name="connsiteY619" fmla="*/ 1102519 h 1332642"/>
                <a:gd name="connsiteX620" fmla="*/ 862013 w 1004887"/>
                <a:gd name="connsiteY620" fmla="*/ 1097566 h 1332642"/>
                <a:gd name="connsiteX621" fmla="*/ 866966 w 1004887"/>
                <a:gd name="connsiteY621" fmla="*/ 1098518 h 1332642"/>
                <a:gd name="connsiteX622" fmla="*/ 869918 w 1004887"/>
                <a:gd name="connsiteY622" fmla="*/ 1096613 h 1332642"/>
                <a:gd name="connsiteX623" fmla="*/ 869537 w 1004887"/>
                <a:gd name="connsiteY623" fmla="*/ 1093470 h 1332642"/>
                <a:gd name="connsiteX624" fmla="*/ 872490 w 1004887"/>
                <a:gd name="connsiteY624" fmla="*/ 1091470 h 1332642"/>
                <a:gd name="connsiteX625" fmla="*/ 871823 w 1004887"/>
                <a:gd name="connsiteY625" fmla="*/ 1086707 h 1332642"/>
                <a:gd name="connsiteX626" fmla="*/ 879920 w 1004887"/>
                <a:gd name="connsiteY626" fmla="*/ 1087279 h 1332642"/>
                <a:gd name="connsiteX627" fmla="*/ 884301 w 1004887"/>
                <a:gd name="connsiteY627" fmla="*/ 1083564 h 1332642"/>
                <a:gd name="connsiteX628" fmla="*/ 886016 w 1004887"/>
                <a:gd name="connsiteY628" fmla="*/ 1084898 h 1332642"/>
                <a:gd name="connsiteX629" fmla="*/ 888778 w 1004887"/>
                <a:gd name="connsiteY629" fmla="*/ 1081373 h 1332642"/>
                <a:gd name="connsiteX630" fmla="*/ 892397 w 1004887"/>
                <a:gd name="connsiteY630" fmla="*/ 1084136 h 1332642"/>
                <a:gd name="connsiteX631" fmla="*/ 893921 w 1004887"/>
                <a:gd name="connsiteY631" fmla="*/ 1083850 h 1332642"/>
                <a:gd name="connsiteX632" fmla="*/ 894588 w 1004887"/>
                <a:gd name="connsiteY632" fmla="*/ 1088612 h 1332642"/>
                <a:gd name="connsiteX633" fmla="*/ 895731 w 1004887"/>
                <a:gd name="connsiteY633" fmla="*/ 1085279 h 1332642"/>
                <a:gd name="connsiteX634" fmla="*/ 898493 w 1004887"/>
                <a:gd name="connsiteY634" fmla="*/ 1081754 h 1332642"/>
                <a:gd name="connsiteX635" fmla="*/ 898303 w 1004887"/>
                <a:gd name="connsiteY635" fmla="*/ 1080135 h 1332642"/>
                <a:gd name="connsiteX636" fmla="*/ 895350 w 1004887"/>
                <a:gd name="connsiteY636" fmla="*/ 1082135 h 1332642"/>
                <a:gd name="connsiteX637" fmla="*/ 895160 w 1004887"/>
                <a:gd name="connsiteY637" fmla="*/ 1080516 h 1332642"/>
                <a:gd name="connsiteX638" fmla="*/ 893731 w 1004887"/>
                <a:gd name="connsiteY638" fmla="*/ 1082326 h 1332642"/>
                <a:gd name="connsiteX639" fmla="*/ 891731 w 1004887"/>
                <a:gd name="connsiteY639" fmla="*/ 1079373 h 1332642"/>
                <a:gd name="connsiteX640" fmla="*/ 896302 w 1004887"/>
                <a:gd name="connsiteY640" fmla="*/ 1077182 h 1332642"/>
                <a:gd name="connsiteX641" fmla="*/ 896112 w 1004887"/>
                <a:gd name="connsiteY641" fmla="*/ 1075563 h 1332642"/>
                <a:gd name="connsiteX642" fmla="*/ 895445 w 1004887"/>
                <a:gd name="connsiteY642" fmla="*/ 1058037 h 1332642"/>
                <a:gd name="connsiteX643" fmla="*/ 902303 w 1004887"/>
                <a:gd name="connsiteY643" fmla="*/ 1049179 h 1332642"/>
                <a:gd name="connsiteX644" fmla="*/ 905542 w 1004887"/>
                <a:gd name="connsiteY644" fmla="*/ 1048703 h 1332642"/>
                <a:gd name="connsiteX645" fmla="*/ 910685 w 1004887"/>
                <a:gd name="connsiteY645" fmla="*/ 1051274 h 1332642"/>
                <a:gd name="connsiteX646" fmla="*/ 914972 w 1004887"/>
                <a:gd name="connsiteY646" fmla="*/ 1047560 h 1332642"/>
                <a:gd name="connsiteX647" fmla="*/ 912400 w 1004887"/>
                <a:gd name="connsiteY647" fmla="*/ 1039844 h 1332642"/>
                <a:gd name="connsiteX648" fmla="*/ 911352 w 1004887"/>
                <a:gd name="connsiteY648" fmla="*/ 1031939 h 1332642"/>
                <a:gd name="connsiteX649" fmla="*/ 908018 w 1004887"/>
                <a:gd name="connsiteY649" fmla="*/ 1030795 h 1332642"/>
                <a:gd name="connsiteX650" fmla="*/ 909161 w 1004887"/>
                <a:gd name="connsiteY650" fmla="*/ 1027462 h 1332642"/>
                <a:gd name="connsiteX651" fmla="*/ 907637 w 1004887"/>
                <a:gd name="connsiteY651" fmla="*/ 1027652 h 1332642"/>
                <a:gd name="connsiteX652" fmla="*/ 899351 w 1004887"/>
                <a:gd name="connsiteY652" fmla="*/ 1025461 h 1332642"/>
                <a:gd name="connsiteX653" fmla="*/ 899732 w 1004887"/>
                <a:gd name="connsiteY653" fmla="*/ 1015841 h 1332642"/>
                <a:gd name="connsiteX654" fmla="*/ 896969 w 1004887"/>
                <a:gd name="connsiteY654" fmla="*/ 1019365 h 1332642"/>
                <a:gd name="connsiteX655" fmla="*/ 896112 w 1004887"/>
                <a:gd name="connsiteY655" fmla="*/ 1013079 h 1332642"/>
                <a:gd name="connsiteX656" fmla="*/ 897731 w 1004887"/>
                <a:gd name="connsiteY656" fmla="*/ 1012889 h 1332642"/>
                <a:gd name="connsiteX657" fmla="*/ 894588 w 1004887"/>
                <a:gd name="connsiteY657" fmla="*/ 1013270 h 1332642"/>
                <a:gd name="connsiteX658" fmla="*/ 893921 w 1004887"/>
                <a:gd name="connsiteY658" fmla="*/ 1008507 h 1332642"/>
                <a:gd name="connsiteX659" fmla="*/ 895350 w 1004887"/>
                <a:gd name="connsiteY659" fmla="*/ 1006697 h 1332642"/>
                <a:gd name="connsiteX660" fmla="*/ 898684 w 1004887"/>
                <a:gd name="connsiteY660" fmla="*/ 1007936 h 1332642"/>
                <a:gd name="connsiteX661" fmla="*/ 898303 w 1004887"/>
                <a:gd name="connsiteY661" fmla="*/ 1004792 h 1332642"/>
                <a:gd name="connsiteX662" fmla="*/ 896493 w 1004887"/>
                <a:gd name="connsiteY662" fmla="*/ 1003364 h 1332642"/>
                <a:gd name="connsiteX663" fmla="*/ 902208 w 1004887"/>
                <a:gd name="connsiteY663" fmla="*/ 997839 h 1332642"/>
                <a:gd name="connsiteX664" fmla="*/ 908971 w 1004887"/>
                <a:gd name="connsiteY664" fmla="*/ 1000220 h 1332642"/>
                <a:gd name="connsiteX665" fmla="*/ 908114 w 1004887"/>
                <a:gd name="connsiteY665" fmla="*/ 993839 h 1332642"/>
                <a:gd name="connsiteX666" fmla="*/ 906399 w 1004887"/>
                <a:gd name="connsiteY666" fmla="*/ 992505 h 1332642"/>
                <a:gd name="connsiteX667" fmla="*/ 907352 w 1004887"/>
                <a:gd name="connsiteY667" fmla="*/ 987552 h 1332642"/>
                <a:gd name="connsiteX668" fmla="*/ 912495 w 1004887"/>
                <a:gd name="connsiteY668" fmla="*/ 990124 h 1332642"/>
                <a:gd name="connsiteX669" fmla="*/ 912686 w 1004887"/>
                <a:gd name="connsiteY669" fmla="*/ 991743 h 1332642"/>
                <a:gd name="connsiteX670" fmla="*/ 919163 w 1004887"/>
                <a:gd name="connsiteY670" fmla="*/ 992505 h 1332642"/>
                <a:gd name="connsiteX671" fmla="*/ 920782 w 1004887"/>
                <a:gd name="connsiteY671" fmla="*/ 992315 h 1332642"/>
                <a:gd name="connsiteX672" fmla="*/ 916781 w 1004887"/>
                <a:gd name="connsiteY672" fmla="*/ 986314 h 1332642"/>
                <a:gd name="connsiteX673" fmla="*/ 916591 w 1004887"/>
                <a:gd name="connsiteY673" fmla="*/ 984790 h 1332642"/>
                <a:gd name="connsiteX674" fmla="*/ 923639 w 1004887"/>
                <a:gd name="connsiteY674" fmla="*/ 977456 h 1332642"/>
                <a:gd name="connsiteX675" fmla="*/ 926878 w 1004887"/>
                <a:gd name="connsiteY675" fmla="*/ 977074 h 1332642"/>
                <a:gd name="connsiteX676" fmla="*/ 924877 w 1004887"/>
                <a:gd name="connsiteY676" fmla="*/ 974122 h 1332642"/>
                <a:gd name="connsiteX677" fmla="*/ 921925 w 1004887"/>
                <a:gd name="connsiteY677" fmla="*/ 976122 h 1332642"/>
                <a:gd name="connsiteX678" fmla="*/ 912209 w 1004887"/>
                <a:gd name="connsiteY678" fmla="*/ 975741 h 1332642"/>
                <a:gd name="connsiteX679" fmla="*/ 910495 w 1004887"/>
                <a:gd name="connsiteY679" fmla="*/ 974312 h 1332642"/>
                <a:gd name="connsiteX680" fmla="*/ 907256 w 1004887"/>
                <a:gd name="connsiteY680" fmla="*/ 974789 h 1332642"/>
                <a:gd name="connsiteX681" fmla="*/ 904304 w 1004887"/>
                <a:gd name="connsiteY681" fmla="*/ 963930 h 1332642"/>
                <a:gd name="connsiteX682" fmla="*/ 904685 w 1004887"/>
                <a:gd name="connsiteY682" fmla="*/ 954215 h 1332642"/>
                <a:gd name="connsiteX683" fmla="*/ 901160 w 1004887"/>
                <a:gd name="connsiteY683" fmla="*/ 951452 h 1332642"/>
                <a:gd name="connsiteX684" fmla="*/ 902494 w 1004887"/>
                <a:gd name="connsiteY684" fmla="*/ 949738 h 1332642"/>
                <a:gd name="connsiteX685" fmla="*/ 909066 w 1004887"/>
                <a:gd name="connsiteY685" fmla="*/ 950500 h 1332642"/>
                <a:gd name="connsiteX686" fmla="*/ 913543 w 1004887"/>
                <a:gd name="connsiteY686" fmla="*/ 948309 h 1332642"/>
                <a:gd name="connsiteX687" fmla="*/ 917353 w 1004887"/>
                <a:gd name="connsiteY687" fmla="*/ 952595 h 1332642"/>
                <a:gd name="connsiteX688" fmla="*/ 920496 w 1004887"/>
                <a:gd name="connsiteY688" fmla="*/ 952214 h 1332642"/>
                <a:gd name="connsiteX689" fmla="*/ 923639 w 1004887"/>
                <a:gd name="connsiteY689" fmla="*/ 951833 h 1332642"/>
                <a:gd name="connsiteX690" fmla="*/ 924401 w 1004887"/>
                <a:gd name="connsiteY690" fmla="*/ 945261 h 1332642"/>
                <a:gd name="connsiteX691" fmla="*/ 927354 w 1004887"/>
                <a:gd name="connsiteY691" fmla="*/ 943356 h 1332642"/>
                <a:gd name="connsiteX692" fmla="*/ 928116 w 1004887"/>
                <a:gd name="connsiteY692" fmla="*/ 936784 h 1332642"/>
                <a:gd name="connsiteX693" fmla="*/ 924782 w 1004887"/>
                <a:gd name="connsiteY693" fmla="*/ 935641 h 1332642"/>
                <a:gd name="connsiteX694" fmla="*/ 921639 w 1004887"/>
                <a:gd name="connsiteY694" fmla="*/ 936022 h 1332642"/>
                <a:gd name="connsiteX695" fmla="*/ 917448 w 1004887"/>
                <a:gd name="connsiteY695" fmla="*/ 928497 h 1332642"/>
                <a:gd name="connsiteX696" fmla="*/ 919067 w 1004887"/>
                <a:gd name="connsiteY696" fmla="*/ 928307 h 1332642"/>
                <a:gd name="connsiteX697" fmla="*/ 922020 w 1004887"/>
                <a:gd name="connsiteY697" fmla="*/ 926402 h 1332642"/>
                <a:gd name="connsiteX698" fmla="*/ 918972 w 1004887"/>
                <a:gd name="connsiteY698" fmla="*/ 915543 h 1332642"/>
                <a:gd name="connsiteX699" fmla="*/ 927449 w 1004887"/>
                <a:gd name="connsiteY699" fmla="*/ 919258 h 1332642"/>
                <a:gd name="connsiteX700" fmla="*/ 929450 w 1004887"/>
                <a:gd name="connsiteY700" fmla="*/ 909352 h 1332642"/>
                <a:gd name="connsiteX701" fmla="*/ 934022 w 1004887"/>
                <a:gd name="connsiteY701" fmla="*/ 907161 h 1332642"/>
                <a:gd name="connsiteX702" fmla="*/ 937165 w 1004887"/>
                <a:gd name="connsiteY702" fmla="*/ 906780 h 1332642"/>
                <a:gd name="connsiteX703" fmla="*/ 938117 w 1004887"/>
                <a:gd name="connsiteY703" fmla="*/ 901827 h 1332642"/>
                <a:gd name="connsiteX704" fmla="*/ 942594 w 1004887"/>
                <a:gd name="connsiteY704" fmla="*/ 899636 h 1332642"/>
                <a:gd name="connsiteX705" fmla="*/ 950976 w 1004887"/>
                <a:gd name="connsiteY705" fmla="*/ 901827 h 1332642"/>
                <a:gd name="connsiteX706" fmla="*/ 952310 w 1004887"/>
                <a:gd name="connsiteY706" fmla="*/ 900017 h 1332642"/>
                <a:gd name="connsiteX707" fmla="*/ 953452 w 1004887"/>
                <a:gd name="connsiteY707" fmla="*/ 896683 h 1332642"/>
                <a:gd name="connsiteX708" fmla="*/ 950881 w 1004887"/>
                <a:gd name="connsiteY708" fmla="*/ 888968 h 1332642"/>
                <a:gd name="connsiteX709" fmla="*/ 954024 w 1004887"/>
                <a:gd name="connsiteY709" fmla="*/ 888587 h 1332642"/>
                <a:gd name="connsiteX710" fmla="*/ 952119 w 1004887"/>
                <a:gd name="connsiteY710" fmla="*/ 885635 h 1332642"/>
                <a:gd name="connsiteX711" fmla="*/ 954405 w 1004887"/>
                <a:gd name="connsiteY711" fmla="*/ 878967 h 1332642"/>
                <a:gd name="connsiteX712" fmla="*/ 958120 w 1004887"/>
                <a:gd name="connsiteY712" fmla="*/ 870395 h 1332642"/>
                <a:gd name="connsiteX713" fmla="*/ 966026 w 1004887"/>
                <a:gd name="connsiteY713" fmla="*/ 869442 h 1332642"/>
                <a:gd name="connsiteX714" fmla="*/ 964311 w 1004887"/>
                <a:gd name="connsiteY714" fmla="*/ 868013 h 1332642"/>
                <a:gd name="connsiteX715" fmla="*/ 963263 w 1004887"/>
                <a:gd name="connsiteY715" fmla="*/ 860203 h 1332642"/>
                <a:gd name="connsiteX716" fmla="*/ 960692 w 1004887"/>
                <a:gd name="connsiteY716" fmla="*/ 865251 h 1332642"/>
                <a:gd name="connsiteX717" fmla="*/ 958977 w 1004887"/>
                <a:gd name="connsiteY717" fmla="*/ 863918 h 1332642"/>
                <a:gd name="connsiteX718" fmla="*/ 963073 w 1004887"/>
                <a:gd name="connsiteY718" fmla="*/ 858583 h 1332642"/>
                <a:gd name="connsiteX719" fmla="*/ 964597 w 1004887"/>
                <a:gd name="connsiteY719" fmla="*/ 858393 h 1332642"/>
                <a:gd name="connsiteX720" fmla="*/ 964216 w 1004887"/>
                <a:gd name="connsiteY720" fmla="*/ 855250 h 1332642"/>
                <a:gd name="connsiteX721" fmla="*/ 967550 w 1004887"/>
                <a:gd name="connsiteY721" fmla="*/ 856393 h 1332642"/>
                <a:gd name="connsiteX722" fmla="*/ 965645 w 1004887"/>
                <a:gd name="connsiteY722" fmla="*/ 853440 h 1332642"/>
                <a:gd name="connsiteX723" fmla="*/ 966407 w 1004887"/>
                <a:gd name="connsiteY723" fmla="*/ 846963 h 1332642"/>
                <a:gd name="connsiteX724" fmla="*/ 963073 w 1004887"/>
                <a:gd name="connsiteY724" fmla="*/ 845725 h 1332642"/>
                <a:gd name="connsiteX725" fmla="*/ 964216 w 1004887"/>
                <a:gd name="connsiteY725" fmla="*/ 842391 h 1332642"/>
                <a:gd name="connsiteX726" fmla="*/ 961263 w 1004887"/>
                <a:gd name="connsiteY726" fmla="*/ 844391 h 1332642"/>
                <a:gd name="connsiteX727" fmla="*/ 957453 w 1004887"/>
                <a:gd name="connsiteY727" fmla="*/ 840010 h 1332642"/>
                <a:gd name="connsiteX728" fmla="*/ 954310 w 1004887"/>
                <a:gd name="connsiteY728" fmla="*/ 840486 h 1332642"/>
                <a:gd name="connsiteX729" fmla="*/ 954119 w 1004887"/>
                <a:gd name="connsiteY729" fmla="*/ 838867 h 1332642"/>
                <a:gd name="connsiteX730" fmla="*/ 957263 w 1004887"/>
                <a:gd name="connsiteY730" fmla="*/ 838486 h 1332642"/>
                <a:gd name="connsiteX731" fmla="*/ 953929 w 1004887"/>
                <a:gd name="connsiteY731" fmla="*/ 837343 h 1332642"/>
                <a:gd name="connsiteX732" fmla="*/ 956882 w 1004887"/>
                <a:gd name="connsiteY732" fmla="*/ 835343 h 1332642"/>
                <a:gd name="connsiteX733" fmla="*/ 954881 w 1004887"/>
                <a:gd name="connsiteY733" fmla="*/ 832390 h 1332642"/>
                <a:gd name="connsiteX734" fmla="*/ 949357 w 1004887"/>
                <a:gd name="connsiteY734" fmla="*/ 826675 h 1332642"/>
                <a:gd name="connsiteX735" fmla="*/ 950309 w 1004887"/>
                <a:gd name="connsiteY735" fmla="*/ 821722 h 1332642"/>
                <a:gd name="connsiteX736" fmla="*/ 946404 w 1004887"/>
                <a:gd name="connsiteY736" fmla="*/ 815816 h 1332642"/>
                <a:gd name="connsiteX737" fmla="*/ 947738 w 1004887"/>
                <a:gd name="connsiteY737" fmla="*/ 814007 h 1332642"/>
                <a:gd name="connsiteX738" fmla="*/ 946214 w 1004887"/>
                <a:gd name="connsiteY738" fmla="*/ 814197 h 1332642"/>
                <a:gd name="connsiteX739" fmla="*/ 947547 w 1004887"/>
                <a:gd name="connsiteY739" fmla="*/ 812482 h 1332642"/>
                <a:gd name="connsiteX740" fmla="*/ 946023 w 1004887"/>
                <a:gd name="connsiteY740" fmla="*/ 812673 h 1332642"/>
                <a:gd name="connsiteX741" fmla="*/ 945547 w 1004887"/>
                <a:gd name="connsiteY741" fmla="*/ 809530 h 1332642"/>
                <a:gd name="connsiteX742" fmla="*/ 947166 w 1004887"/>
                <a:gd name="connsiteY742" fmla="*/ 809244 h 1332642"/>
                <a:gd name="connsiteX743" fmla="*/ 951071 w 1004887"/>
                <a:gd name="connsiteY743" fmla="*/ 802386 h 1332642"/>
                <a:gd name="connsiteX744" fmla="*/ 949357 w 1004887"/>
                <a:gd name="connsiteY744" fmla="*/ 800957 h 1332642"/>
                <a:gd name="connsiteX745" fmla="*/ 948500 w 1004887"/>
                <a:gd name="connsiteY745" fmla="*/ 794671 h 1332642"/>
                <a:gd name="connsiteX746" fmla="*/ 951071 w 1004887"/>
                <a:gd name="connsiteY746" fmla="*/ 789527 h 1332642"/>
                <a:gd name="connsiteX747" fmla="*/ 949262 w 1004887"/>
                <a:gd name="connsiteY747" fmla="*/ 788194 h 1332642"/>
                <a:gd name="connsiteX748" fmla="*/ 952405 w 1004887"/>
                <a:gd name="connsiteY748" fmla="*/ 787813 h 1332642"/>
                <a:gd name="connsiteX749" fmla="*/ 956405 w 1004887"/>
                <a:gd name="connsiteY749" fmla="*/ 780860 h 1332642"/>
                <a:gd name="connsiteX750" fmla="*/ 957929 w 1004887"/>
                <a:gd name="connsiteY750" fmla="*/ 780669 h 1332642"/>
                <a:gd name="connsiteX751" fmla="*/ 956120 w 1004887"/>
                <a:gd name="connsiteY751" fmla="*/ 779240 h 1332642"/>
                <a:gd name="connsiteX752" fmla="*/ 958691 w 1004887"/>
                <a:gd name="connsiteY752" fmla="*/ 774097 h 1332642"/>
                <a:gd name="connsiteX753" fmla="*/ 965264 w 1004887"/>
                <a:gd name="connsiteY753" fmla="*/ 774954 h 1332642"/>
                <a:gd name="connsiteX754" fmla="*/ 968407 w 1004887"/>
                <a:gd name="connsiteY754" fmla="*/ 774478 h 1332642"/>
                <a:gd name="connsiteX755" fmla="*/ 968216 w 1004887"/>
                <a:gd name="connsiteY755" fmla="*/ 772954 h 1332642"/>
                <a:gd name="connsiteX756" fmla="*/ 960120 w 1004887"/>
                <a:gd name="connsiteY756" fmla="*/ 772382 h 1332642"/>
                <a:gd name="connsiteX757" fmla="*/ 958120 w 1004887"/>
                <a:gd name="connsiteY757" fmla="*/ 769430 h 1332642"/>
                <a:gd name="connsiteX758" fmla="*/ 961263 w 1004887"/>
                <a:gd name="connsiteY758" fmla="*/ 769049 h 1332642"/>
                <a:gd name="connsiteX759" fmla="*/ 961073 w 1004887"/>
                <a:gd name="connsiteY759" fmla="*/ 767429 h 1332642"/>
                <a:gd name="connsiteX760" fmla="*/ 957929 w 1004887"/>
                <a:gd name="connsiteY760" fmla="*/ 767810 h 1332642"/>
                <a:gd name="connsiteX761" fmla="*/ 957548 w 1004887"/>
                <a:gd name="connsiteY761" fmla="*/ 764667 h 1332642"/>
                <a:gd name="connsiteX762" fmla="*/ 955739 w 1004887"/>
                <a:gd name="connsiteY762" fmla="*/ 763333 h 1332642"/>
                <a:gd name="connsiteX763" fmla="*/ 955358 w 1004887"/>
                <a:gd name="connsiteY763" fmla="*/ 760190 h 1332642"/>
                <a:gd name="connsiteX764" fmla="*/ 953738 w 1004887"/>
                <a:gd name="connsiteY764" fmla="*/ 760381 h 1332642"/>
                <a:gd name="connsiteX765" fmla="*/ 951548 w 1004887"/>
                <a:gd name="connsiteY765" fmla="*/ 755809 h 1332642"/>
                <a:gd name="connsiteX766" fmla="*/ 949833 w 1004887"/>
                <a:gd name="connsiteY766" fmla="*/ 754380 h 1332642"/>
                <a:gd name="connsiteX767" fmla="*/ 950976 w 1004887"/>
                <a:gd name="connsiteY767" fmla="*/ 751046 h 1332642"/>
                <a:gd name="connsiteX768" fmla="*/ 950595 w 1004887"/>
                <a:gd name="connsiteY768" fmla="*/ 747903 h 1332642"/>
                <a:gd name="connsiteX769" fmla="*/ 951929 w 1004887"/>
                <a:gd name="connsiteY769" fmla="*/ 746093 h 1332642"/>
                <a:gd name="connsiteX770" fmla="*/ 948595 w 1004887"/>
                <a:gd name="connsiteY770" fmla="*/ 744950 h 1332642"/>
                <a:gd name="connsiteX771" fmla="*/ 949547 w 1004887"/>
                <a:gd name="connsiteY771" fmla="*/ 739997 h 1332642"/>
                <a:gd name="connsiteX772" fmla="*/ 952500 w 1004887"/>
                <a:gd name="connsiteY772" fmla="*/ 738092 h 1332642"/>
                <a:gd name="connsiteX773" fmla="*/ 950119 w 1004887"/>
                <a:gd name="connsiteY773" fmla="*/ 731901 h 1332642"/>
                <a:gd name="connsiteX774" fmla="*/ 951357 w 1004887"/>
                <a:gd name="connsiteY774" fmla="*/ 728567 h 1332642"/>
                <a:gd name="connsiteX775" fmla="*/ 948119 w 1004887"/>
                <a:gd name="connsiteY775" fmla="*/ 728948 h 1332642"/>
                <a:gd name="connsiteX776" fmla="*/ 950881 w 1004887"/>
                <a:gd name="connsiteY776" fmla="*/ 725424 h 1332642"/>
                <a:gd name="connsiteX777" fmla="*/ 950500 w 1004887"/>
                <a:gd name="connsiteY777" fmla="*/ 722281 h 1332642"/>
                <a:gd name="connsiteX778" fmla="*/ 948881 w 1004887"/>
                <a:gd name="connsiteY778" fmla="*/ 722471 h 1332642"/>
                <a:gd name="connsiteX779" fmla="*/ 947738 w 1004887"/>
                <a:gd name="connsiteY779" fmla="*/ 725805 h 1332642"/>
                <a:gd name="connsiteX780" fmla="*/ 948881 w 1004887"/>
                <a:gd name="connsiteY780" fmla="*/ 722471 h 1332642"/>
                <a:gd name="connsiteX781" fmla="*/ 946976 w 1004887"/>
                <a:gd name="connsiteY781" fmla="*/ 719519 h 1332642"/>
                <a:gd name="connsiteX782" fmla="*/ 953452 w 1004887"/>
                <a:gd name="connsiteY782" fmla="*/ 720281 h 1332642"/>
                <a:gd name="connsiteX783" fmla="*/ 953262 w 1004887"/>
                <a:gd name="connsiteY783" fmla="*/ 718757 h 1332642"/>
                <a:gd name="connsiteX784" fmla="*/ 946785 w 1004887"/>
                <a:gd name="connsiteY784" fmla="*/ 717899 h 1332642"/>
                <a:gd name="connsiteX785" fmla="*/ 946976 w 1004887"/>
                <a:gd name="connsiteY785" fmla="*/ 719519 h 1332642"/>
                <a:gd name="connsiteX786" fmla="*/ 946785 w 1004887"/>
                <a:gd name="connsiteY786" fmla="*/ 717899 h 1332642"/>
                <a:gd name="connsiteX787" fmla="*/ 943547 w 1004887"/>
                <a:gd name="connsiteY787" fmla="*/ 718376 h 1332642"/>
                <a:gd name="connsiteX788" fmla="*/ 940213 w 1004887"/>
                <a:gd name="connsiteY788" fmla="*/ 717137 h 1332642"/>
                <a:gd name="connsiteX789" fmla="*/ 939451 w 1004887"/>
                <a:gd name="connsiteY789" fmla="*/ 710851 h 1332642"/>
                <a:gd name="connsiteX790" fmla="*/ 940784 w 1004887"/>
                <a:gd name="connsiteY790" fmla="*/ 709041 h 1332642"/>
                <a:gd name="connsiteX791" fmla="*/ 938784 w 1004887"/>
                <a:gd name="connsiteY791" fmla="*/ 706088 h 1332642"/>
                <a:gd name="connsiteX792" fmla="*/ 942023 w 1004887"/>
                <a:gd name="connsiteY792" fmla="*/ 705707 h 1332642"/>
                <a:gd name="connsiteX793" fmla="*/ 943166 w 1004887"/>
                <a:gd name="connsiteY793" fmla="*/ 702374 h 1332642"/>
                <a:gd name="connsiteX794" fmla="*/ 946499 w 1004887"/>
                <a:gd name="connsiteY794" fmla="*/ 703516 h 1332642"/>
                <a:gd name="connsiteX795" fmla="*/ 947738 w 1004887"/>
                <a:gd name="connsiteY795" fmla="*/ 700183 h 1332642"/>
                <a:gd name="connsiteX796" fmla="*/ 947261 w 1004887"/>
                <a:gd name="connsiteY796" fmla="*/ 697040 h 1332642"/>
                <a:gd name="connsiteX797" fmla="*/ 942118 w 1004887"/>
                <a:gd name="connsiteY797" fmla="*/ 694468 h 1332642"/>
                <a:gd name="connsiteX798" fmla="*/ 943356 w 1004887"/>
                <a:gd name="connsiteY798" fmla="*/ 691134 h 1332642"/>
                <a:gd name="connsiteX799" fmla="*/ 947642 w 1004887"/>
                <a:gd name="connsiteY799" fmla="*/ 687324 h 1332642"/>
                <a:gd name="connsiteX800" fmla="*/ 948881 w 1004887"/>
                <a:gd name="connsiteY800" fmla="*/ 683990 h 1332642"/>
                <a:gd name="connsiteX801" fmla="*/ 952214 w 1004887"/>
                <a:gd name="connsiteY801" fmla="*/ 685133 h 1332642"/>
                <a:gd name="connsiteX802" fmla="*/ 952976 w 1004887"/>
                <a:gd name="connsiteY802" fmla="*/ 678656 h 1332642"/>
                <a:gd name="connsiteX803" fmla="*/ 954310 w 1004887"/>
                <a:gd name="connsiteY803" fmla="*/ 676847 h 1332642"/>
                <a:gd name="connsiteX804" fmla="*/ 956120 w 1004887"/>
                <a:gd name="connsiteY804" fmla="*/ 665416 h 1332642"/>
                <a:gd name="connsiteX805" fmla="*/ 956691 w 1004887"/>
                <a:gd name="connsiteY805" fmla="*/ 657320 h 1332642"/>
                <a:gd name="connsiteX806" fmla="*/ 951548 w 1004887"/>
                <a:gd name="connsiteY806" fmla="*/ 654749 h 1332642"/>
                <a:gd name="connsiteX807" fmla="*/ 952119 w 1004887"/>
                <a:gd name="connsiteY807" fmla="*/ 646652 h 1332642"/>
                <a:gd name="connsiteX808" fmla="*/ 941642 w 1004887"/>
                <a:gd name="connsiteY808" fmla="*/ 639985 h 1332642"/>
                <a:gd name="connsiteX809" fmla="*/ 938498 w 1004887"/>
                <a:gd name="connsiteY809" fmla="*/ 640366 h 1332642"/>
                <a:gd name="connsiteX810" fmla="*/ 933164 w 1004887"/>
                <a:gd name="connsiteY810" fmla="*/ 649129 h 1332642"/>
                <a:gd name="connsiteX811" fmla="*/ 931355 w 1004887"/>
                <a:gd name="connsiteY811" fmla="*/ 647700 h 1332642"/>
                <a:gd name="connsiteX812" fmla="*/ 935736 w 1004887"/>
                <a:gd name="connsiteY812" fmla="*/ 643985 h 1332642"/>
                <a:gd name="connsiteX813" fmla="*/ 937451 w 1004887"/>
                <a:gd name="connsiteY813" fmla="*/ 632555 h 1332642"/>
                <a:gd name="connsiteX814" fmla="*/ 935450 w 1004887"/>
                <a:gd name="connsiteY814" fmla="*/ 629603 h 1332642"/>
                <a:gd name="connsiteX815" fmla="*/ 933736 w 1004887"/>
                <a:gd name="connsiteY815" fmla="*/ 628174 h 1332642"/>
                <a:gd name="connsiteX816" fmla="*/ 936403 w 1004887"/>
                <a:gd name="connsiteY816" fmla="*/ 611791 h 1332642"/>
                <a:gd name="connsiteX817" fmla="*/ 933641 w 1004887"/>
                <a:gd name="connsiteY817" fmla="*/ 602552 h 1332642"/>
                <a:gd name="connsiteX818" fmla="*/ 937736 w 1004887"/>
                <a:gd name="connsiteY818" fmla="*/ 597218 h 1332642"/>
                <a:gd name="connsiteX819" fmla="*/ 941737 w 1004887"/>
                <a:gd name="connsiteY819" fmla="*/ 590264 h 1332642"/>
                <a:gd name="connsiteX820" fmla="*/ 941261 w 1004887"/>
                <a:gd name="connsiteY820" fmla="*/ 574262 h 1332642"/>
                <a:gd name="connsiteX821" fmla="*/ 943832 w 1004887"/>
                <a:gd name="connsiteY821" fmla="*/ 569119 h 1332642"/>
                <a:gd name="connsiteX822" fmla="*/ 944594 w 1004887"/>
                <a:gd name="connsiteY822" fmla="*/ 562642 h 1332642"/>
                <a:gd name="connsiteX823" fmla="*/ 940880 w 1004887"/>
                <a:gd name="connsiteY823" fmla="*/ 558356 h 1332642"/>
                <a:gd name="connsiteX824" fmla="*/ 936308 w 1004887"/>
                <a:gd name="connsiteY824" fmla="*/ 560451 h 1332642"/>
                <a:gd name="connsiteX825" fmla="*/ 929640 w 1004887"/>
                <a:gd name="connsiteY825" fmla="*/ 558165 h 1332642"/>
                <a:gd name="connsiteX826" fmla="*/ 928973 w 1004887"/>
                <a:gd name="connsiteY826" fmla="*/ 553403 h 1332642"/>
                <a:gd name="connsiteX827" fmla="*/ 925449 w 1004887"/>
                <a:gd name="connsiteY827" fmla="*/ 550640 h 1332642"/>
                <a:gd name="connsiteX828" fmla="*/ 921068 w 1004887"/>
                <a:gd name="connsiteY828" fmla="*/ 554450 h 1332642"/>
                <a:gd name="connsiteX829" fmla="*/ 919544 w 1004887"/>
                <a:gd name="connsiteY829" fmla="*/ 554641 h 1332642"/>
                <a:gd name="connsiteX830" fmla="*/ 912590 w 1004887"/>
                <a:gd name="connsiteY830" fmla="*/ 550640 h 1332642"/>
                <a:gd name="connsiteX831" fmla="*/ 912209 w 1004887"/>
                <a:gd name="connsiteY831" fmla="*/ 547497 h 1332642"/>
                <a:gd name="connsiteX832" fmla="*/ 915352 w 1004887"/>
                <a:gd name="connsiteY832" fmla="*/ 547116 h 1332642"/>
                <a:gd name="connsiteX833" fmla="*/ 916496 w 1004887"/>
                <a:gd name="connsiteY833" fmla="*/ 543782 h 1332642"/>
                <a:gd name="connsiteX834" fmla="*/ 906875 w 1004887"/>
                <a:gd name="connsiteY834" fmla="*/ 543401 h 1332642"/>
                <a:gd name="connsiteX835" fmla="*/ 906494 w 1004887"/>
                <a:gd name="connsiteY835" fmla="*/ 540258 h 1332642"/>
                <a:gd name="connsiteX836" fmla="*/ 901732 w 1004887"/>
                <a:gd name="connsiteY836" fmla="*/ 540830 h 1332642"/>
                <a:gd name="connsiteX837" fmla="*/ 898208 w 1004887"/>
                <a:gd name="connsiteY837" fmla="*/ 538067 h 1332642"/>
                <a:gd name="connsiteX838" fmla="*/ 895064 w 1004887"/>
                <a:gd name="connsiteY838" fmla="*/ 538544 h 1332642"/>
                <a:gd name="connsiteX839" fmla="*/ 892588 w 1004887"/>
                <a:gd name="connsiteY839" fmla="*/ 532352 h 1332642"/>
                <a:gd name="connsiteX840" fmla="*/ 889254 w 1004887"/>
                <a:gd name="connsiteY840" fmla="*/ 531209 h 1332642"/>
                <a:gd name="connsiteX841" fmla="*/ 897350 w 1004887"/>
                <a:gd name="connsiteY841" fmla="*/ 531781 h 1332642"/>
                <a:gd name="connsiteX842" fmla="*/ 904494 w 1004887"/>
                <a:gd name="connsiteY842" fmla="*/ 537305 h 1332642"/>
                <a:gd name="connsiteX843" fmla="*/ 912400 w 1004887"/>
                <a:gd name="connsiteY843" fmla="*/ 536257 h 1332642"/>
                <a:gd name="connsiteX844" fmla="*/ 913733 w 1004887"/>
                <a:gd name="connsiteY844" fmla="*/ 534543 h 1332642"/>
                <a:gd name="connsiteX845" fmla="*/ 918496 w 1004887"/>
                <a:gd name="connsiteY845" fmla="*/ 533876 h 1332642"/>
                <a:gd name="connsiteX846" fmla="*/ 921449 w 1004887"/>
                <a:gd name="connsiteY846" fmla="*/ 531876 h 1332642"/>
                <a:gd name="connsiteX847" fmla="*/ 918115 w 1004887"/>
                <a:gd name="connsiteY847" fmla="*/ 530733 h 1332642"/>
                <a:gd name="connsiteX848" fmla="*/ 911543 w 1004887"/>
                <a:gd name="connsiteY848" fmla="*/ 517112 h 1332642"/>
                <a:gd name="connsiteX849" fmla="*/ 901827 w 1004887"/>
                <a:gd name="connsiteY849" fmla="*/ 516731 h 1332642"/>
                <a:gd name="connsiteX850" fmla="*/ 898112 w 1004887"/>
                <a:gd name="connsiteY850" fmla="*/ 512445 h 1332642"/>
                <a:gd name="connsiteX851" fmla="*/ 900684 w 1004887"/>
                <a:gd name="connsiteY851" fmla="*/ 507302 h 1332642"/>
                <a:gd name="connsiteX852" fmla="*/ 898684 w 1004887"/>
                <a:gd name="connsiteY852" fmla="*/ 504349 h 1332642"/>
                <a:gd name="connsiteX853" fmla="*/ 899827 w 1004887"/>
                <a:gd name="connsiteY853" fmla="*/ 501015 h 1332642"/>
                <a:gd name="connsiteX854" fmla="*/ 901827 w 1004887"/>
                <a:gd name="connsiteY854" fmla="*/ 503968 h 1332642"/>
                <a:gd name="connsiteX855" fmla="*/ 902018 w 1004887"/>
                <a:gd name="connsiteY855" fmla="*/ 505492 h 1332642"/>
                <a:gd name="connsiteX856" fmla="*/ 903827 w 1004887"/>
                <a:gd name="connsiteY856" fmla="*/ 506920 h 1332642"/>
                <a:gd name="connsiteX857" fmla="*/ 906590 w 1004887"/>
                <a:gd name="connsiteY857" fmla="*/ 503301 h 1332642"/>
                <a:gd name="connsiteX858" fmla="*/ 906780 w 1004887"/>
                <a:gd name="connsiteY858" fmla="*/ 504920 h 1332642"/>
                <a:gd name="connsiteX859" fmla="*/ 908399 w 1004887"/>
                <a:gd name="connsiteY859" fmla="*/ 504730 h 1332642"/>
                <a:gd name="connsiteX860" fmla="*/ 908399 w 1004887"/>
                <a:gd name="connsiteY860" fmla="*/ 504730 h 1332642"/>
                <a:gd name="connsiteX861" fmla="*/ 909733 w 1004887"/>
                <a:gd name="connsiteY861" fmla="*/ 502920 h 1332642"/>
                <a:gd name="connsiteX862" fmla="*/ 917448 w 1004887"/>
                <a:gd name="connsiteY862" fmla="*/ 500348 h 1332642"/>
                <a:gd name="connsiteX863" fmla="*/ 920782 w 1004887"/>
                <a:gd name="connsiteY863" fmla="*/ 501491 h 1332642"/>
                <a:gd name="connsiteX864" fmla="*/ 927830 w 1004887"/>
                <a:gd name="connsiteY864" fmla="*/ 494252 h 1332642"/>
                <a:gd name="connsiteX865" fmla="*/ 923163 w 1004887"/>
                <a:gd name="connsiteY865" fmla="*/ 494824 h 1332642"/>
                <a:gd name="connsiteX866" fmla="*/ 922496 w 1004887"/>
                <a:gd name="connsiteY866" fmla="*/ 490061 h 1332642"/>
                <a:gd name="connsiteX867" fmla="*/ 917829 w 1004887"/>
                <a:gd name="connsiteY867" fmla="*/ 490728 h 1332642"/>
                <a:gd name="connsiteX868" fmla="*/ 917639 w 1004887"/>
                <a:gd name="connsiteY868" fmla="*/ 489109 h 1332642"/>
                <a:gd name="connsiteX869" fmla="*/ 914210 w 1004887"/>
                <a:gd name="connsiteY869" fmla="*/ 487966 h 1332642"/>
                <a:gd name="connsiteX870" fmla="*/ 909733 w 1004887"/>
                <a:gd name="connsiteY870" fmla="*/ 490157 h 1332642"/>
                <a:gd name="connsiteX871" fmla="*/ 912495 w 1004887"/>
                <a:gd name="connsiteY871" fmla="*/ 486537 h 1332642"/>
                <a:gd name="connsiteX872" fmla="*/ 909066 w 1004887"/>
                <a:gd name="connsiteY872" fmla="*/ 485394 h 1332642"/>
                <a:gd name="connsiteX873" fmla="*/ 904780 w 1004887"/>
                <a:gd name="connsiteY873" fmla="*/ 489109 h 1332642"/>
                <a:gd name="connsiteX874" fmla="*/ 902780 w 1004887"/>
                <a:gd name="connsiteY874" fmla="*/ 486156 h 1332642"/>
                <a:gd name="connsiteX875" fmla="*/ 899827 w 1004887"/>
                <a:gd name="connsiteY875" fmla="*/ 488156 h 1332642"/>
                <a:gd name="connsiteX876" fmla="*/ 898684 w 1004887"/>
                <a:gd name="connsiteY876" fmla="*/ 491490 h 1332642"/>
                <a:gd name="connsiteX877" fmla="*/ 895731 w 1004887"/>
                <a:gd name="connsiteY877" fmla="*/ 493490 h 1332642"/>
                <a:gd name="connsiteX878" fmla="*/ 896112 w 1004887"/>
                <a:gd name="connsiteY878" fmla="*/ 496633 h 1332642"/>
                <a:gd name="connsiteX879" fmla="*/ 891159 w 1004887"/>
                <a:gd name="connsiteY879" fmla="*/ 495681 h 1332642"/>
                <a:gd name="connsiteX880" fmla="*/ 888397 w 1004887"/>
                <a:gd name="connsiteY880" fmla="*/ 486442 h 1332642"/>
                <a:gd name="connsiteX881" fmla="*/ 891731 w 1004887"/>
                <a:gd name="connsiteY881" fmla="*/ 487585 h 1332642"/>
                <a:gd name="connsiteX882" fmla="*/ 891540 w 1004887"/>
                <a:gd name="connsiteY882" fmla="*/ 486061 h 1332642"/>
                <a:gd name="connsiteX883" fmla="*/ 888206 w 1004887"/>
                <a:gd name="connsiteY883" fmla="*/ 484823 h 1332642"/>
                <a:gd name="connsiteX884" fmla="*/ 892302 w 1004887"/>
                <a:gd name="connsiteY884" fmla="*/ 479489 h 1332642"/>
                <a:gd name="connsiteX885" fmla="*/ 888397 w 1004887"/>
                <a:gd name="connsiteY885" fmla="*/ 473583 h 1332642"/>
                <a:gd name="connsiteX886" fmla="*/ 890873 w 1004887"/>
                <a:gd name="connsiteY886" fmla="*/ 468440 h 1332642"/>
                <a:gd name="connsiteX887" fmla="*/ 900017 w 1004887"/>
                <a:gd name="connsiteY887" fmla="*/ 464058 h 1332642"/>
                <a:gd name="connsiteX888" fmla="*/ 907447 w 1004887"/>
                <a:gd name="connsiteY888" fmla="*/ 447103 h 1332642"/>
                <a:gd name="connsiteX889" fmla="*/ 930116 w 1004887"/>
                <a:gd name="connsiteY889" fmla="*/ 436245 h 1332642"/>
                <a:gd name="connsiteX890" fmla="*/ 934593 w 1004887"/>
                <a:gd name="connsiteY890" fmla="*/ 434054 h 1332642"/>
                <a:gd name="connsiteX891" fmla="*/ 940975 w 1004887"/>
                <a:gd name="connsiteY891" fmla="*/ 433197 h 1332642"/>
                <a:gd name="connsiteX892" fmla="*/ 937832 w 1004887"/>
                <a:gd name="connsiteY892" fmla="*/ 433578 h 1332642"/>
                <a:gd name="connsiteX893" fmla="*/ 938594 w 1004887"/>
                <a:gd name="connsiteY893" fmla="*/ 439960 h 1332642"/>
                <a:gd name="connsiteX894" fmla="*/ 940403 w 1004887"/>
                <a:gd name="connsiteY894" fmla="*/ 441293 h 1332642"/>
                <a:gd name="connsiteX895" fmla="*/ 945261 w 1004887"/>
                <a:gd name="connsiteY895" fmla="*/ 442246 h 1332642"/>
                <a:gd name="connsiteX896" fmla="*/ 947452 w 1004887"/>
                <a:gd name="connsiteY896" fmla="*/ 446818 h 1332642"/>
                <a:gd name="connsiteX897" fmla="*/ 949071 w 1004887"/>
                <a:gd name="connsiteY897" fmla="*/ 446627 h 1332642"/>
                <a:gd name="connsiteX898" fmla="*/ 949262 w 1004887"/>
                <a:gd name="connsiteY898" fmla="*/ 448151 h 1332642"/>
                <a:gd name="connsiteX899" fmla="*/ 954024 w 1004887"/>
                <a:gd name="connsiteY899" fmla="*/ 447580 h 1332642"/>
                <a:gd name="connsiteX900" fmla="*/ 955739 w 1004887"/>
                <a:gd name="connsiteY900" fmla="*/ 448913 h 1332642"/>
                <a:gd name="connsiteX901" fmla="*/ 956786 w 1004887"/>
                <a:gd name="connsiteY901" fmla="*/ 444056 h 1332642"/>
                <a:gd name="connsiteX902" fmla="*/ 958310 w 1004887"/>
                <a:gd name="connsiteY902" fmla="*/ 443865 h 1332642"/>
                <a:gd name="connsiteX903" fmla="*/ 957929 w 1004887"/>
                <a:gd name="connsiteY903" fmla="*/ 440627 h 1332642"/>
                <a:gd name="connsiteX904" fmla="*/ 959263 w 1004887"/>
                <a:gd name="connsiteY904" fmla="*/ 438912 h 1332642"/>
                <a:gd name="connsiteX905" fmla="*/ 960120 w 1004887"/>
                <a:gd name="connsiteY905" fmla="*/ 432340 h 1332642"/>
                <a:gd name="connsiteX906" fmla="*/ 963073 w 1004887"/>
                <a:gd name="connsiteY906" fmla="*/ 430435 h 1332642"/>
                <a:gd name="connsiteX907" fmla="*/ 965359 w 1004887"/>
                <a:gd name="connsiteY907" fmla="*/ 423672 h 1332642"/>
                <a:gd name="connsiteX908" fmla="*/ 968502 w 1004887"/>
                <a:gd name="connsiteY908" fmla="*/ 423291 h 1332642"/>
                <a:gd name="connsiteX909" fmla="*/ 974693 w 1004887"/>
                <a:gd name="connsiteY909" fmla="*/ 420910 h 1332642"/>
                <a:gd name="connsiteX910" fmla="*/ 974217 w 1004887"/>
                <a:gd name="connsiteY910" fmla="*/ 417766 h 1332642"/>
                <a:gd name="connsiteX911" fmla="*/ 976027 w 1004887"/>
                <a:gd name="connsiteY911" fmla="*/ 419100 h 1332642"/>
                <a:gd name="connsiteX912" fmla="*/ 977456 w 1004887"/>
                <a:gd name="connsiteY912" fmla="*/ 417386 h 1332642"/>
                <a:gd name="connsiteX913" fmla="*/ 980599 w 1004887"/>
                <a:gd name="connsiteY913" fmla="*/ 416909 h 1332642"/>
                <a:gd name="connsiteX914" fmla="*/ 984885 w 1004887"/>
                <a:gd name="connsiteY914" fmla="*/ 413194 h 1332642"/>
                <a:gd name="connsiteX915" fmla="*/ 986695 w 1004887"/>
                <a:gd name="connsiteY915" fmla="*/ 414528 h 1332642"/>
                <a:gd name="connsiteX916" fmla="*/ 990600 w 1004887"/>
                <a:gd name="connsiteY916" fmla="*/ 407670 h 1332642"/>
                <a:gd name="connsiteX917" fmla="*/ 988409 w 1004887"/>
                <a:gd name="connsiteY917" fmla="*/ 403098 h 1332642"/>
                <a:gd name="connsiteX918" fmla="*/ 983266 w 1004887"/>
                <a:gd name="connsiteY918" fmla="*/ 400526 h 1332642"/>
                <a:gd name="connsiteX919" fmla="*/ 981266 w 1004887"/>
                <a:gd name="connsiteY919" fmla="*/ 397573 h 1332642"/>
                <a:gd name="connsiteX920" fmla="*/ 977932 w 1004887"/>
                <a:gd name="connsiteY920" fmla="*/ 396431 h 1332642"/>
                <a:gd name="connsiteX921" fmla="*/ 974979 w 1004887"/>
                <a:gd name="connsiteY921" fmla="*/ 398431 h 1332642"/>
                <a:gd name="connsiteX922" fmla="*/ 973646 w 1004887"/>
                <a:gd name="connsiteY922" fmla="*/ 400145 h 1332642"/>
                <a:gd name="connsiteX923" fmla="*/ 967740 w 1004887"/>
                <a:gd name="connsiteY923" fmla="*/ 404146 h 1332642"/>
                <a:gd name="connsiteX924" fmla="*/ 965930 w 1004887"/>
                <a:gd name="connsiteY924" fmla="*/ 402717 h 1332642"/>
                <a:gd name="connsiteX925" fmla="*/ 966502 w 1004887"/>
                <a:gd name="connsiteY925" fmla="*/ 394716 h 1332642"/>
                <a:gd name="connsiteX926" fmla="*/ 975741 w 1004887"/>
                <a:gd name="connsiteY926" fmla="*/ 391858 h 1332642"/>
                <a:gd name="connsiteX927" fmla="*/ 978884 w 1004887"/>
                <a:gd name="connsiteY927" fmla="*/ 378619 h 1332642"/>
                <a:gd name="connsiteX928" fmla="*/ 978122 w 1004887"/>
                <a:gd name="connsiteY928" fmla="*/ 372332 h 1332642"/>
                <a:gd name="connsiteX929" fmla="*/ 974312 w 1004887"/>
                <a:gd name="connsiteY929" fmla="*/ 368046 h 1332642"/>
                <a:gd name="connsiteX930" fmla="*/ 973931 w 1004887"/>
                <a:gd name="connsiteY930" fmla="*/ 364903 h 1332642"/>
                <a:gd name="connsiteX931" fmla="*/ 971550 w 1004887"/>
                <a:gd name="connsiteY931" fmla="*/ 358711 h 1332642"/>
                <a:gd name="connsiteX932" fmla="*/ 972502 w 1004887"/>
                <a:gd name="connsiteY932" fmla="*/ 353854 h 1332642"/>
                <a:gd name="connsiteX933" fmla="*/ 982027 w 1004887"/>
                <a:gd name="connsiteY933" fmla="*/ 352615 h 1332642"/>
                <a:gd name="connsiteX934" fmla="*/ 981170 w 1004887"/>
                <a:gd name="connsiteY934" fmla="*/ 346329 h 1332642"/>
                <a:gd name="connsiteX935" fmla="*/ 987076 w 1004887"/>
                <a:gd name="connsiteY935" fmla="*/ 342328 h 1332642"/>
                <a:gd name="connsiteX936" fmla="*/ 983933 w 1004887"/>
                <a:gd name="connsiteY936" fmla="*/ 342710 h 1332642"/>
                <a:gd name="connsiteX937" fmla="*/ 986123 w 1004887"/>
                <a:gd name="connsiteY937" fmla="*/ 334423 h 1332642"/>
                <a:gd name="connsiteX938" fmla="*/ 979170 w 1004887"/>
                <a:gd name="connsiteY938" fmla="*/ 330518 h 1332642"/>
                <a:gd name="connsiteX939" fmla="*/ 978122 w 1004887"/>
                <a:gd name="connsiteY939" fmla="*/ 322612 h 1332642"/>
                <a:gd name="connsiteX940" fmla="*/ 985076 w 1004887"/>
                <a:gd name="connsiteY940" fmla="*/ 313753 h 1332642"/>
                <a:gd name="connsiteX941" fmla="*/ 983075 w 1004887"/>
                <a:gd name="connsiteY941" fmla="*/ 310801 h 1332642"/>
                <a:gd name="connsiteX942" fmla="*/ 979361 w 1004887"/>
                <a:gd name="connsiteY942" fmla="*/ 306419 h 1332642"/>
                <a:gd name="connsiteX943" fmla="*/ 982027 w 1004887"/>
                <a:gd name="connsiteY943" fmla="*/ 302895 h 1332642"/>
                <a:gd name="connsiteX944" fmla="*/ 985457 w 1004887"/>
                <a:gd name="connsiteY944" fmla="*/ 304038 h 1332642"/>
                <a:gd name="connsiteX945" fmla="*/ 989171 w 1004887"/>
                <a:gd name="connsiteY945" fmla="*/ 295561 h 1332642"/>
                <a:gd name="connsiteX946" fmla="*/ 985171 w 1004887"/>
                <a:gd name="connsiteY946" fmla="*/ 289655 h 1332642"/>
                <a:gd name="connsiteX947" fmla="*/ 988314 w 1004887"/>
                <a:gd name="connsiteY947" fmla="*/ 289274 h 1332642"/>
                <a:gd name="connsiteX948" fmla="*/ 987171 w 1004887"/>
                <a:gd name="connsiteY948" fmla="*/ 279749 h 1332642"/>
                <a:gd name="connsiteX949" fmla="*/ 988886 w 1004887"/>
                <a:gd name="connsiteY949" fmla="*/ 281178 h 1332642"/>
                <a:gd name="connsiteX950" fmla="*/ 992124 w 1004887"/>
                <a:gd name="connsiteY950" fmla="*/ 280797 h 1332642"/>
                <a:gd name="connsiteX951" fmla="*/ 991838 w 1004887"/>
                <a:gd name="connsiteY951" fmla="*/ 279178 h 1332642"/>
                <a:gd name="connsiteX952" fmla="*/ 992124 w 1004887"/>
                <a:gd name="connsiteY952" fmla="*/ 280797 h 1332642"/>
                <a:gd name="connsiteX953" fmla="*/ 993648 w 1004887"/>
                <a:gd name="connsiteY953" fmla="*/ 280511 h 1332642"/>
                <a:gd name="connsiteX954" fmla="*/ 995077 w 1004887"/>
                <a:gd name="connsiteY954" fmla="*/ 278797 h 1332642"/>
                <a:gd name="connsiteX955" fmla="*/ 998411 w 1004887"/>
                <a:gd name="connsiteY955" fmla="*/ 279940 h 1332642"/>
                <a:gd name="connsiteX956" fmla="*/ 1001363 w 1004887"/>
                <a:gd name="connsiteY956" fmla="*/ 277940 h 1332642"/>
                <a:gd name="connsiteX957" fmla="*/ 1001935 w 1004887"/>
                <a:gd name="connsiteY957" fmla="*/ 282702 h 1332642"/>
                <a:gd name="connsiteX958" fmla="*/ 1004888 w 1004887"/>
                <a:gd name="connsiteY958" fmla="*/ 280702 h 1332642"/>
                <a:gd name="connsiteX959" fmla="*/ 1001363 w 1004887"/>
                <a:gd name="connsiteY959" fmla="*/ 265176 h 1332642"/>
                <a:gd name="connsiteX960" fmla="*/ 999744 w 1004887"/>
                <a:gd name="connsiteY960" fmla="*/ 252508 h 1332642"/>
                <a:gd name="connsiteX961" fmla="*/ 999744 w 1004887"/>
                <a:gd name="connsiteY961" fmla="*/ 252508 h 133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Lst>
              <a:rect l="l" t="t" r="r" b="b"/>
              <a:pathLst>
                <a:path w="1004887" h="1332642">
                  <a:moveTo>
                    <a:pt x="999744" y="252508"/>
                  </a:moveTo>
                  <a:lnTo>
                    <a:pt x="997363" y="246412"/>
                  </a:lnTo>
                  <a:lnTo>
                    <a:pt x="998315" y="241459"/>
                  </a:lnTo>
                  <a:lnTo>
                    <a:pt x="997934" y="238315"/>
                  </a:lnTo>
                  <a:lnTo>
                    <a:pt x="996125" y="236982"/>
                  </a:lnTo>
                  <a:lnTo>
                    <a:pt x="994124" y="234029"/>
                  </a:lnTo>
                  <a:lnTo>
                    <a:pt x="995363" y="230600"/>
                  </a:lnTo>
                  <a:lnTo>
                    <a:pt x="996506" y="227266"/>
                  </a:lnTo>
                  <a:lnTo>
                    <a:pt x="995648" y="220980"/>
                  </a:lnTo>
                  <a:lnTo>
                    <a:pt x="993934" y="219551"/>
                  </a:lnTo>
                  <a:lnTo>
                    <a:pt x="996506" y="214408"/>
                  </a:lnTo>
                  <a:lnTo>
                    <a:pt x="1004126" y="211836"/>
                  </a:lnTo>
                  <a:lnTo>
                    <a:pt x="993077" y="213265"/>
                  </a:lnTo>
                  <a:lnTo>
                    <a:pt x="987933" y="210693"/>
                  </a:lnTo>
                  <a:lnTo>
                    <a:pt x="975741" y="202692"/>
                  </a:lnTo>
                  <a:lnTo>
                    <a:pt x="971741" y="196786"/>
                  </a:lnTo>
                  <a:lnTo>
                    <a:pt x="958691" y="195167"/>
                  </a:lnTo>
                  <a:lnTo>
                    <a:pt x="953548" y="192691"/>
                  </a:lnTo>
                  <a:lnTo>
                    <a:pt x="947642" y="196596"/>
                  </a:lnTo>
                  <a:lnTo>
                    <a:pt x="941165" y="195834"/>
                  </a:lnTo>
                  <a:lnTo>
                    <a:pt x="942499" y="194024"/>
                  </a:lnTo>
                  <a:lnTo>
                    <a:pt x="940784" y="192691"/>
                  </a:lnTo>
                  <a:lnTo>
                    <a:pt x="942118" y="190881"/>
                  </a:lnTo>
                  <a:lnTo>
                    <a:pt x="945737" y="193643"/>
                  </a:lnTo>
                  <a:lnTo>
                    <a:pt x="947261" y="193453"/>
                  </a:lnTo>
                  <a:lnTo>
                    <a:pt x="947452" y="182213"/>
                  </a:lnTo>
                  <a:lnTo>
                    <a:pt x="948214" y="175736"/>
                  </a:lnTo>
                  <a:lnTo>
                    <a:pt x="946404" y="174307"/>
                  </a:lnTo>
                  <a:lnTo>
                    <a:pt x="945452" y="166402"/>
                  </a:lnTo>
                  <a:lnTo>
                    <a:pt x="939356" y="168783"/>
                  </a:lnTo>
                  <a:lnTo>
                    <a:pt x="934212" y="166211"/>
                  </a:lnTo>
                  <a:lnTo>
                    <a:pt x="927449" y="163925"/>
                  </a:lnTo>
                  <a:lnTo>
                    <a:pt x="918210" y="166687"/>
                  </a:lnTo>
                  <a:lnTo>
                    <a:pt x="913638" y="168878"/>
                  </a:lnTo>
                  <a:lnTo>
                    <a:pt x="913638" y="168878"/>
                  </a:lnTo>
                  <a:lnTo>
                    <a:pt x="912114" y="169069"/>
                  </a:lnTo>
                  <a:lnTo>
                    <a:pt x="911066" y="161163"/>
                  </a:lnTo>
                  <a:lnTo>
                    <a:pt x="906685" y="152114"/>
                  </a:lnTo>
                  <a:lnTo>
                    <a:pt x="903351" y="150971"/>
                  </a:lnTo>
                  <a:lnTo>
                    <a:pt x="900398" y="152876"/>
                  </a:lnTo>
                  <a:lnTo>
                    <a:pt x="898684" y="151543"/>
                  </a:lnTo>
                  <a:lnTo>
                    <a:pt x="894683" y="145637"/>
                  </a:lnTo>
                  <a:lnTo>
                    <a:pt x="891540" y="146018"/>
                  </a:lnTo>
                  <a:lnTo>
                    <a:pt x="889540" y="130207"/>
                  </a:lnTo>
                  <a:lnTo>
                    <a:pt x="884587" y="129254"/>
                  </a:lnTo>
                  <a:lnTo>
                    <a:pt x="880586" y="123349"/>
                  </a:lnTo>
                  <a:lnTo>
                    <a:pt x="877443" y="123730"/>
                  </a:lnTo>
                  <a:lnTo>
                    <a:pt x="874109" y="122587"/>
                  </a:lnTo>
                  <a:lnTo>
                    <a:pt x="871347" y="126111"/>
                  </a:lnTo>
                  <a:lnTo>
                    <a:pt x="868204" y="126587"/>
                  </a:lnTo>
                  <a:lnTo>
                    <a:pt x="864870" y="125349"/>
                  </a:lnTo>
                  <a:lnTo>
                    <a:pt x="863441" y="127159"/>
                  </a:lnTo>
                  <a:lnTo>
                    <a:pt x="865632" y="131731"/>
                  </a:lnTo>
                  <a:lnTo>
                    <a:pt x="846677" y="134112"/>
                  </a:lnTo>
                  <a:lnTo>
                    <a:pt x="841534" y="131540"/>
                  </a:lnTo>
                  <a:lnTo>
                    <a:pt x="820484" y="129445"/>
                  </a:lnTo>
                  <a:lnTo>
                    <a:pt x="820007" y="126302"/>
                  </a:lnTo>
                  <a:lnTo>
                    <a:pt x="816674" y="125063"/>
                  </a:lnTo>
                  <a:lnTo>
                    <a:pt x="816293" y="121920"/>
                  </a:lnTo>
                  <a:lnTo>
                    <a:pt x="810959" y="117824"/>
                  </a:lnTo>
                  <a:lnTo>
                    <a:pt x="812292" y="116015"/>
                  </a:lnTo>
                  <a:lnTo>
                    <a:pt x="810387" y="113062"/>
                  </a:lnTo>
                  <a:lnTo>
                    <a:pt x="805244" y="110490"/>
                  </a:lnTo>
                  <a:lnTo>
                    <a:pt x="801624" y="107728"/>
                  </a:lnTo>
                  <a:lnTo>
                    <a:pt x="800100" y="107918"/>
                  </a:lnTo>
                  <a:lnTo>
                    <a:pt x="796481" y="105251"/>
                  </a:lnTo>
                  <a:lnTo>
                    <a:pt x="787241" y="108013"/>
                  </a:lnTo>
                  <a:lnTo>
                    <a:pt x="784479" y="98774"/>
                  </a:lnTo>
                  <a:lnTo>
                    <a:pt x="779717" y="99346"/>
                  </a:lnTo>
                  <a:lnTo>
                    <a:pt x="774573" y="96774"/>
                  </a:lnTo>
                  <a:lnTo>
                    <a:pt x="775145" y="88678"/>
                  </a:lnTo>
                  <a:lnTo>
                    <a:pt x="778478" y="89821"/>
                  </a:lnTo>
                  <a:lnTo>
                    <a:pt x="779717" y="86487"/>
                  </a:lnTo>
                  <a:lnTo>
                    <a:pt x="790956" y="86677"/>
                  </a:lnTo>
                  <a:lnTo>
                    <a:pt x="799433" y="90392"/>
                  </a:lnTo>
                  <a:lnTo>
                    <a:pt x="799052" y="87249"/>
                  </a:lnTo>
                  <a:lnTo>
                    <a:pt x="792290" y="84868"/>
                  </a:lnTo>
                  <a:lnTo>
                    <a:pt x="790766" y="85058"/>
                  </a:lnTo>
                  <a:lnTo>
                    <a:pt x="788003" y="75819"/>
                  </a:lnTo>
                  <a:lnTo>
                    <a:pt x="784574" y="74676"/>
                  </a:lnTo>
                  <a:lnTo>
                    <a:pt x="772001" y="76295"/>
                  </a:lnTo>
                  <a:lnTo>
                    <a:pt x="768001" y="83153"/>
                  </a:lnTo>
                  <a:lnTo>
                    <a:pt x="761714" y="84011"/>
                  </a:lnTo>
                  <a:lnTo>
                    <a:pt x="758190" y="81248"/>
                  </a:lnTo>
                  <a:lnTo>
                    <a:pt x="759333" y="77915"/>
                  </a:lnTo>
                  <a:lnTo>
                    <a:pt x="758952" y="74676"/>
                  </a:lnTo>
                  <a:lnTo>
                    <a:pt x="755999" y="76676"/>
                  </a:lnTo>
                  <a:lnTo>
                    <a:pt x="753809" y="72200"/>
                  </a:lnTo>
                  <a:lnTo>
                    <a:pt x="749522" y="75914"/>
                  </a:lnTo>
                  <a:lnTo>
                    <a:pt x="734663" y="72961"/>
                  </a:lnTo>
                  <a:lnTo>
                    <a:pt x="732568" y="81248"/>
                  </a:lnTo>
                  <a:lnTo>
                    <a:pt x="729329" y="81725"/>
                  </a:lnTo>
                  <a:lnTo>
                    <a:pt x="727043" y="88392"/>
                  </a:lnTo>
                  <a:lnTo>
                    <a:pt x="725424" y="88582"/>
                  </a:lnTo>
                  <a:lnTo>
                    <a:pt x="720471" y="87630"/>
                  </a:lnTo>
                  <a:lnTo>
                    <a:pt x="719519" y="79724"/>
                  </a:lnTo>
                  <a:lnTo>
                    <a:pt x="708470" y="81153"/>
                  </a:lnTo>
                  <a:lnTo>
                    <a:pt x="703898" y="83344"/>
                  </a:lnTo>
                  <a:lnTo>
                    <a:pt x="702374" y="83534"/>
                  </a:lnTo>
                  <a:lnTo>
                    <a:pt x="701707" y="78772"/>
                  </a:lnTo>
                  <a:lnTo>
                    <a:pt x="705898" y="73438"/>
                  </a:lnTo>
                  <a:lnTo>
                    <a:pt x="705231" y="68771"/>
                  </a:lnTo>
                  <a:lnTo>
                    <a:pt x="711137" y="64770"/>
                  </a:lnTo>
                  <a:lnTo>
                    <a:pt x="712565" y="62960"/>
                  </a:lnTo>
                  <a:lnTo>
                    <a:pt x="710565" y="60007"/>
                  </a:lnTo>
                  <a:lnTo>
                    <a:pt x="714661" y="54673"/>
                  </a:lnTo>
                  <a:lnTo>
                    <a:pt x="714089" y="50006"/>
                  </a:lnTo>
                  <a:lnTo>
                    <a:pt x="719042" y="50959"/>
                  </a:lnTo>
                  <a:lnTo>
                    <a:pt x="725329" y="50102"/>
                  </a:lnTo>
                  <a:lnTo>
                    <a:pt x="725710" y="40481"/>
                  </a:lnTo>
                  <a:lnTo>
                    <a:pt x="723329" y="34385"/>
                  </a:lnTo>
                  <a:lnTo>
                    <a:pt x="723138" y="32766"/>
                  </a:lnTo>
                  <a:lnTo>
                    <a:pt x="718185" y="31813"/>
                  </a:lnTo>
                  <a:lnTo>
                    <a:pt x="715613" y="24098"/>
                  </a:lnTo>
                  <a:lnTo>
                    <a:pt x="711518" y="29432"/>
                  </a:lnTo>
                  <a:lnTo>
                    <a:pt x="709517" y="26479"/>
                  </a:lnTo>
                  <a:lnTo>
                    <a:pt x="710089" y="18383"/>
                  </a:lnTo>
                  <a:lnTo>
                    <a:pt x="708279" y="17050"/>
                  </a:lnTo>
                  <a:lnTo>
                    <a:pt x="707517" y="23527"/>
                  </a:lnTo>
                  <a:lnTo>
                    <a:pt x="701421" y="25908"/>
                  </a:lnTo>
                  <a:lnTo>
                    <a:pt x="701612" y="27527"/>
                  </a:lnTo>
                  <a:lnTo>
                    <a:pt x="698278" y="26289"/>
                  </a:lnTo>
                  <a:lnTo>
                    <a:pt x="695135" y="26670"/>
                  </a:lnTo>
                  <a:lnTo>
                    <a:pt x="689229" y="30671"/>
                  </a:lnTo>
                  <a:lnTo>
                    <a:pt x="684086" y="28099"/>
                  </a:lnTo>
                  <a:lnTo>
                    <a:pt x="683990" y="15335"/>
                  </a:lnTo>
                  <a:lnTo>
                    <a:pt x="680847" y="15716"/>
                  </a:lnTo>
                  <a:lnTo>
                    <a:pt x="679133" y="14288"/>
                  </a:lnTo>
                  <a:lnTo>
                    <a:pt x="675894" y="14764"/>
                  </a:lnTo>
                  <a:lnTo>
                    <a:pt x="676656" y="8192"/>
                  </a:lnTo>
                  <a:lnTo>
                    <a:pt x="671608" y="5620"/>
                  </a:lnTo>
                  <a:lnTo>
                    <a:pt x="672941" y="3905"/>
                  </a:lnTo>
                  <a:lnTo>
                    <a:pt x="676085" y="3524"/>
                  </a:lnTo>
                  <a:lnTo>
                    <a:pt x="674084" y="571"/>
                  </a:lnTo>
                  <a:lnTo>
                    <a:pt x="669798" y="4286"/>
                  </a:lnTo>
                  <a:lnTo>
                    <a:pt x="666655" y="4667"/>
                  </a:lnTo>
                  <a:lnTo>
                    <a:pt x="665417" y="8001"/>
                  </a:lnTo>
                  <a:lnTo>
                    <a:pt x="664464" y="12954"/>
                  </a:lnTo>
                  <a:lnTo>
                    <a:pt x="661321" y="13335"/>
                  </a:lnTo>
                  <a:lnTo>
                    <a:pt x="658749" y="18479"/>
                  </a:lnTo>
                  <a:lnTo>
                    <a:pt x="652272" y="17717"/>
                  </a:lnTo>
                  <a:lnTo>
                    <a:pt x="654368" y="9430"/>
                  </a:lnTo>
                  <a:lnTo>
                    <a:pt x="653225" y="0"/>
                  </a:lnTo>
                  <a:lnTo>
                    <a:pt x="651605" y="190"/>
                  </a:lnTo>
                  <a:lnTo>
                    <a:pt x="651986" y="3334"/>
                  </a:lnTo>
                  <a:lnTo>
                    <a:pt x="639032" y="1810"/>
                  </a:lnTo>
                  <a:lnTo>
                    <a:pt x="636080" y="3810"/>
                  </a:lnTo>
                  <a:lnTo>
                    <a:pt x="636270" y="5334"/>
                  </a:lnTo>
                  <a:lnTo>
                    <a:pt x="633317" y="7334"/>
                  </a:lnTo>
                  <a:lnTo>
                    <a:pt x="629888" y="6191"/>
                  </a:lnTo>
                  <a:lnTo>
                    <a:pt x="627983" y="3238"/>
                  </a:lnTo>
                  <a:lnTo>
                    <a:pt x="623221" y="3810"/>
                  </a:lnTo>
                  <a:lnTo>
                    <a:pt x="623411" y="5429"/>
                  </a:lnTo>
                  <a:lnTo>
                    <a:pt x="626745" y="6572"/>
                  </a:lnTo>
                  <a:lnTo>
                    <a:pt x="628745" y="9525"/>
                  </a:lnTo>
                  <a:lnTo>
                    <a:pt x="619887" y="28289"/>
                  </a:lnTo>
                  <a:lnTo>
                    <a:pt x="623507" y="31052"/>
                  </a:lnTo>
                  <a:lnTo>
                    <a:pt x="631127" y="28480"/>
                  </a:lnTo>
                  <a:lnTo>
                    <a:pt x="631603" y="31623"/>
                  </a:lnTo>
                  <a:lnTo>
                    <a:pt x="633317" y="32956"/>
                  </a:lnTo>
                  <a:lnTo>
                    <a:pt x="633984" y="37719"/>
                  </a:lnTo>
                  <a:lnTo>
                    <a:pt x="631222" y="41243"/>
                  </a:lnTo>
                  <a:lnTo>
                    <a:pt x="630460" y="47815"/>
                  </a:lnTo>
                  <a:lnTo>
                    <a:pt x="624269" y="50197"/>
                  </a:lnTo>
                  <a:lnTo>
                    <a:pt x="622935" y="51911"/>
                  </a:lnTo>
                  <a:lnTo>
                    <a:pt x="619220" y="47625"/>
                  </a:lnTo>
                  <a:lnTo>
                    <a:pt x="617411" y="46292"/>
                  </a:lnTo>
                  <a:lnTo>
                    <a:pt x="621792" y="55340"/>
                  </a:lnTo>
                  <a:lnTo>
                    <a:pt x="620363" y="57055"/>
                  </a:lnTo>
                  <a:lnTo>
                    <a:pt x="615410" y="56102"/>
                  </a:lnTo>
                  <a:lnTo>
                    <a:pt x="610934" y="58293"/>
                  </a:lnTo>
                  <a:lnTo>
                    <a:pt x="604361" y="57531"/>
                  </a:lnTo>
                  <a:lnTo>
                    <a:pt x="602837" y="57721"/>
                  </a:lnTo>
                  <a:lnTo>
                    <a:pt x="603599" y="64008"/>
                  </a:lnTo>
                  <a:lnTo>
                    <a:pt x="598932" y="64675"/>
                  </a:lnTo>
                  <a:lnTo>
                    <a:pt x="598075" y="58293"/>
                  </a:lnTo>
                  <a:lnTo>
                    <a:pt x="597122" y="63246"/>
                  </a:lnTo>
                  <a:lnTo>
                    <a:pt x="593789" y="62103"/>
                  </a:lnTo>
                  <a:lnTo>
                    <a:pt x="591788" y="59150"/>
                  </a:lnTo>
                  <a:lnTo>
                    <a:pt x="585502" y="59912"/>
                  </a:lnTo>
                  <a:lnTo>
                    <a:pt x="589026" y="62675"/>
                  </a:lnTo>
                  <a:lnTo>
                    <a:pt x="586073" y="64675"/>
                  </a:lnTo>
                  <a:lnTo>
                    <a:pt x="584930" y="68008"/>
                  </a:lnTo>
                  <a:lnTo>
                    <a:pt x="588264" y="69247"/>
                  </a:lnTo>
                  <a:lnTo>
                    <a:pt x="591788" y="71914"/>
                  </a:lnTo>
                  <a:lnTo>
                    <a:pt x="588645" y="72390"/>
                  </a:lnTo>
                  <a:lnTo>
                    <a:pt x="593598" y="86201"/>
                  </a:lnTo>
                  <a:lnTo>
                    <a:pt x="593979" y="89344"/>
                  </a:lnTo>
                  <a:lnTo>
                    <a:pt x="589312" y="89916"/>
                  </a:lnTo>
                  <a:lnTo>
                    <a:pt x="584168" y="100203"/>
                  </a:lnTo>
                  <a:lnTo>
                    <a:pt x="585407" y="109633"/>
                  </a:lnTo>
                  <a:lnTo>
                    <a:pt x="589598" y="117157"/>
                  </a:lnTo>
                  <a:lnTo>
                    <a:pt x="586550" y="119158"/>
                  </a:lnTo>
                  <a:lnTo>
                    <a:pt x="582073" y="121348"/>
                  </a:lnTo>
                  <a:lnTo>
                    <a:pt x="570167" y="116396"/>
                  </a:lnTo>
                  <a:lnTo>
                    <a:pt x="560927" y="106394"/>
                  </a:lnTo>
                  <a:lnTo>
                    <a:pt x="555593" y="102203"/>
                  </a:lnTo>
                  <a:lnTo>
                    <a:pt x="553593" y="99250"/>
                  </a:lnTo>
                  <a:lnTo>
                    <a:pt x="554546" y="94298"/>
                  </a:lnTo>
                  <a:lnTo>
                    <a:pt x="553022" y="94583"/>
                  </a:lnTo>
                  <a:lnTo>
                    <a:pt x="552641" y="104204"/>
                  </a:lnTo>
                  <a:lnTo>
                    <a:pt x="550831" y="102870"/>
                  </a:lnTo>
                  <a:lnTo>
                    <a:pt x="550069" y="96488"/>
                  </a:lnTo>
                  <a:lnTo>
                    <a:pt x="548259" y="95155"/>
                  </a:lnTo>
                  <a:lnTo>
                    <a:pt x="546640" y="95345"/>
                  </a:lnTo>
                  <a:lnTo>
                    <a:pt x="544735" y="92392"/>
                  </a:lnTo>
                  <a:lnTo>
                    <a:pt x="543116" y="92583"/>
                  </a:lnTo>
                  <a:lnTo>
                    <a:pt x="539591" y="89821"/>
                  </a:lnTo>
                  <a:lnTo>
                    <a:pt x="539782" y="91440"/>
                  </a:lnTo>
                  <a:lnTo>
                    <a:pt x="538163" y="91631"/>
                  </a:lnTo>
                  <a:lnTo>
                    <a:pt x="537401" y="85344"/>
                  </a:lnTo>
                  <a:lnTo>
                    <a:pt x="535781" y="85534"/>
                  </a:lnTo>
                  <a:lnTo>
                    <a:pt x="534448" y="87249"/>
                  </a:lnTo>
                  <a:lnTo>
                    <a:pt x="527685" y="84963"/>
                  </a:lnTo>
                  <a:lnTo>
                    <a:pt x="529304" y="84773"/>
                  </a:lnTo>
                  <a:lnTo>
                    <a:pt x="528923" y="81534"/>
                  </a:lnTo>
                  <a:lnTo>
                    <a:pt x="521399" y="85725"/>
                  </a:lnTo>
                  <a:lnTo>
                    <a:pt x="516446" y="84773"/>
                  </a:lnTo>
                  <a:lnTo>
                    <a:pt x="516636" y="86296"/>
                  </a:lnTo>
                  <a:lnTo>
                    <a:pt x="512921" y="82010"/>
                  </a:lnTo>
                  <a:lnTo>
                    <a:pt x="508730" y="87344"/>
                  </a:lnTo>
                  <a:lnTo>
                    <a:pt x="503206" y="81629"/>
                  </a:lnTo>
                  <a:lnTo>
                    <a:pt x="500444" y="85154"/>
                  </a:lnTo>
                  <a:lnTo>
                    <a:pt x="496919" y="82486"/>
                  </a:lnTo>
                  <a:lnTo>
                    <a:pt x="496157" y="76105"/>
                  </a:lnTo>
                  <a:lnTo>
                    <a:pt x="494729" y="77915"/>
                  </a:lnTo>
                  <a:lnTo>
                    <a:pt x="493967" y="71628"/>
                  </a:lnTo>
                  <a:lnTo>
                    <a:pt x="488252" y="77152"/>
                  </a:lnTo>
                  <a:lnTo>
                    <a:pt x="486823" y="78962"/>
                  </a:lnTo>
                  <a:lnTo>
                    <a:pt x="483870" y="80867"/>
                  </a:lnTo>
                  <a:lnTo>
                    <a:pt x="483679" y="79343"/>
                  </a:lnTo>
                  <a:lnTo>
                    <a:pt x="482346" y="81058"/>
                  </a:lnTo>
                  <a:lnTo>
                    <a:pt x="483489" y="90583"/>
                  </a:lnTo>
                  <a:lnTo>
                    <a:pt x="478822" y="91154"/>
                  </a:lnTo>
                  <a:lnTo>
                    <a:pt x="473678" y="88582"/>
                  </a:lnTo>
                  <a:lnTo>
                    <a:pt x="471106" y="93726"/>
                  </a:lnTo>
                  <a:lnTo>
                    <a:pt x="472916" y="95155"/>
                  </a:lnTo>
                  <a:lnTo>
                    <a:pt x="476060" y="94679"/>
                  </a:lnTo>
                  <a:lnTo>
                    <a:pt x="476250" y="96298"/>
                  </a:lnTo>
                  <a:lnTo>
                    <a:pt x="472059" y="101632"/>
                  </a:lnTo>
                  <a:lnTo>
                    <a:pt x="463772" y="99536"/>
                  </a:lnTo>
                  <a:lnTo>
                    <a:pt x="460820" y="101441"/>
                  </a:lnTo>
                  <a:lnTo>
                    <a:pt x="459867" y="106394"/>
                  </a:lnTo>
                  <a:lnTo>
                    <a:pt x="456914" y="108394"/>
                  </a:lnTo>
                  <a:lnTo>
                    <a:pt x="450437" y="107632"/>
                  </a:lnTo>
                  <a:lnTo>
                    <a:pt x="451009" y="112300"/>
                  </a:lnTo>
                  <a:lnTo>
                    <a:pt x="448247" y="115919"/>
                  </a:lnTo>
                  <a:lnTo>
                    <a:pt x="443294" y="114967"/>
                  </a:lnTo>
                  <a:lnTo>
                    <a:pt x="443484" y="116491"/>
                  </a:lnTo>
                  <a:lnTo>
                    <a:pt x="439007" y="118681"/>
                  </a:lnTo>
                  <a:lnTo>
                    <a:pt x="439388" y="121825"/>
                  </a:lnTo>
                  <a:lnTo>
                    <a:pt x="436626" y="125444"/>
                  </a:lnTo>
                  <a:lnTo>
                    <a:pt x="432911" y="121063"/>
                  </a:lnTo>
                  <a:lnTo>
                    <a:pt x="423386" y="122301"/>
                  </a:lnTo>
                  <a:lnTo>
                    <a:pt x="425006" y="134874"/>
                  </a:lnTo>
                  <a:lnTo>
                    <a:pt x="421862" y="135350"/>
                  </a:lnTo>
                  <a:lnTo>
                    <a:pt x="423291" y="133540"/>
                  </a:lnTo>
                  <a:lnTo>
                    <a:pt x="418148" y="130969"/>
                  </a:lnTo>
                  <a:lnTo>
                    <a:pt x="415766" y="137731"/>
                  </a:lnTo>
                  <a:lnTo>
                    <a:pt x="405670" y="134207"/>
                  </a:lnTo>
                  <a:lnTo>
                    <a:pt x="397764" y="135160"/>
                  </a:lnTo>
                  <a:lnTo>
                    <a:pt x="393478" y="138970"/>
                  </a:lnTo>
                  <a:lnTo>
                    <a:pt x="392906" y="146971"/>
                  </a:lnTo>
                  <a:lnTo>
                    <a:pt x="400812" y="158877"/>
                  </a:lnTo>
                  <a:lnTo>
                    <a:pt x="400812" y="158877"/>
                  </a:lnTo>
                  <a:lnTo>
                    <a:pt x="401193" y="162020"/>
                  </a:lnTo>
                  <a:lnTo>
                    <a:pt x="397859" y="160782"/>
                  </a:lnTo>
                  <a:lnTo>
                    <a:pt x="394907" y="162782"/>
                  </a:lnTo>
                  <a:lnTo>
                    <a:pt x="398240" y="163925"/>
                  </a:lnTo>
                  <a:lnTo>
                    <a:pt x="393764" y="166116"/>
                  </a:lnTo>
                  <a:lnTo>
                    <a:pt x="398907" y="168688"/>
                  </a:lnTo>
                  <a:lnTo>
                    <a:pt x="399479" y="173450"/>
                  </a:lnTo>
                  <a:lnTo>
                    <a:pt x="395288" y="178784"/>
                  </a:lnTo>
                  <a:lnTo>
                    <a:pt x="393954" y="180594"/>
                  </a:lnTo>
                  <a:lnTo>
                    <a:pt x="390620" y="179356"/>
                  </a:lnTo>
                  <a:lnTo>
                    <a:pt x="387858" y="182975"/>
                  </a:lnTo>
                  <a:lnTo>
                    <a:pt x="384905" y="184880"/>
                  </a:lnTo>
                  <a:lnTo>
                    <a:pt x="380714" y="190310"/>
                  </a:lnTo>
                  <a:lnTo>
                    <a:pt x="377571" y="190690"/>
                  </a:lnTo>
                  <a:lnTo>
                    <a:pt x="377762" y="192215"/>
                  </a:lnTo>
                  <a:lnTo>
                    <a:pt x="378047" y="193834"/>
                  </a:lnTo>
                  <a:lnTo>
                    <a:pt x="371285" y="191452"/>
                  </a:lnTo>
                  <a:lnTo>
                    <a:pt x="372142" y="197739"/>
                  </a:lnTo>
                  <a:lnTo>
                    <a:pt x="372332" y="199358"/>
                  </a:lnTo>
                  <a:lnTo>
                    <a:pt x="368903" y="198215"/>
                  </a:lnTo>
                  <a:lnTo>
                    <a:pt x="360236" y="192881"/>
                  </a:lnTo>
                  <a:lnTo>
                    <a:pt x="356521" y="188500"/>
                  </a:lnTo>
                  <a:lnTo>
                    <a:pt x="356045" y="185356"/>
                  </a:lnTo>
                  <a:lnTo>
                    <a:pt x="350901" y="182785"/>
                  </a:lnTo>
                  <a:lnTo>
                    <a:pt x="344424" y="182023"/>
                  </a:lnTo>
                  <a:lnTo>
                    <a:pt x="337757" y="192500"/>
                  </a:lnTo>
                  <a:lnTo>
                    <a:pt x="327851" y="190595"/>
                  </a:lnTo>
                  <a:lnTo>
                    <a:pt x="321564" y="191357"/>
                  </a:lnTo>
                  <a:lnTo>
                    <a:pt x="318611" y="193357"/>
                  </a:lnTo>
                  <a:lnTo>
                    <a:pt x="317564" y="185452"/>
                  </a:lnTo>
                  <a:lnTo>
                    <a:pt x="310515" y="179927"/>
                  </a:lnTo>
                  <a:lnTo>
                    <a:pt x="304610" y="183928"/>
                  </a:lnTo>
                  <a:lnTo>
                    <a:pt x="299466" y="181356"/>
                  </a:lnTo>
                  <a:lnTo>
                    <a:pt x="299847" y="184499"/>
                  </a:lnTo>
                  <a:lnTo>
                    <a:pt x="296704" y="184976"/>
                  </a:lnTo>
                  <a:lnTo>
                    <a:pt x="294704" y="182023"/>
                  </a:lnTo>
                  <a:lnTo>
                    <a:pt x="295847" y="178594"/>
                  </a:lnTo>
                  <a:lnTo>
                    <a:pt x="292894" y="180594"/>
                  </a:lnTo>
                  <a:lnTo>
                    <a:pt x="293942" y="175641"/>
                  </a:lnTo>
                  <a:lnTo>
                    <a:pt x="290513" y="174498"/>
                  </a:lnTo>
                  <a:lnTo>
                    <a:pt x="284226" y="175260"/>
                  </a:lnTo>
                  <a:lnTo>
                    <a:pt x="280702" y="172498"/>
                  </a:lnTo>
                  <a:lnTo>
                    <a:pt x="275749" y="171545"/>
                  </a:lnTo>
                  <a:lnTo>
                    <a:pt x="274796" y="176498"/>
                  </a:lnTo>
                  <a:lnTo>
                    <a:pt x="270224" y="178689"/>
                  </a:lnTo>
                  <a:lnTo>
                    <a:pt x="264509" y="184214"/>
                  </a:lnTo>
                  <a:lnTo>
                    <a:pt x="260794" y="179927"/>
                  </a:lnTo>
                  <a:lnTo>
                    <a:pt x="258794" y="176974"/>
                  </a:lnTo>
                  <a:lnTo>
                    <a:pt x="257365" y="178689"/>
                  </a:lnTo>
                  <a:lnTo>
                    <a:pt x="256032" y="180499"/>
                  </a:lnTo>
                  <a:lnTo>
                    <a:pt x="249936" y="182880"/>
                  </a:lnTo>
                  <a:lnTo>
                    <a:pt x="244602" y="178784"/>
                  </a:lnTo>
                  <a:lnTo>
                    <a:pt x="243364" y="182118"/>
                  </a:lnTo>
                  <a:lnTo>
                    <a:pt x="234982" y="191167"/>
                  </a:lnTo>
                  <a:lnTo>
                    <a:pt x="230219" y="191833"/>
                  </a:lnTo>
                  <a:lnTo>
                    <a:pt x="223266" y="187833"/>
                  </a:lnTo>
                  <a:lnTo>
                    <a:pt x="216599" y="185547"/>
                  </a:lnTo>
                  <a:lnTo>
                    <a:pt x="215170" y="187261"/>
                  </a:lnTo>
                  <a:lnTo>
                    <a:pt x="220694" y="192977"/>
                  </a:lnTo>
                  <a:lnTo>
                    <a:pt x="221933" y="202502"/>
                  </a:lnTo>
                  <a:lnTo>
                    <a:pt x="207550" y="202692"/>
                  </a:lnTo>
                  <a:lnTo>
                    <a:pt x="195072" y="205931"/>
                  </a:lnTo>
                  <a:lnTo>
                    <a:pt x="195358" y="207455"/>
                  </a:lnTo>
                  <a:lnTo>
                    <a:pt x="198882" y="210217"/>
                  </a:lnTo>
                  <a:lnTo>
                    <a:pt x="200311" y="221266"/>
                  </a:lnTo>
                  <a:lnTo>
                    <a:pt x="200882" y="226028"/>
                  </a:lnTo>
                  <a:lnTo>
                    <a:pt x="192596" y="223837"/>
                  </a:lnTo>
                  <a:lnTo>
                    <a:pt x="193929" y="222123"/>
                  </a:lnTo>
                  <a:lnTo>
                    <a:pt x="192024" y="219170"/>
                  </a:lnTo>
                  <a:lnTo>
                    <a:pt x="190214" y="204883"/>
                  </a:lnTo>
                  <a:lnTo>
                    <a:pt x="184594" y="199168"/>
                  </a:lnTo>
                  <a:lnTo>
                    <a:pt x="174593" y="195644"/>
                  </a:lnTo>
                  <a:lnTo>
                    <a:pt x="160401" y="197453"/>
                  </a:lnTo>
                  <a:lnTo>
                    <a:pt x="160782" y="200692"/>
                  </a:lnTo>
                  <a:lnTo>
                    <a:pt x="157448" y="199453"/>
                  </a:lnTo>
                  <a:lnTo>
                    <a:pt x="157829" y="202597"/>
                  </a:lnTo>
                  <a:lnTo>
                    <a:pt x="153067" y="203264"/>
                  </a:lnTo>
                  <a:lnTo>
                    <a:pt x="150114" y="205169"/>
                  </a:lnTo>
                  <a:lnTo>
                    <a:pt x="149924" y="216408"/>
                  </a:lnTo>
                  <a:lnTo>
                    <a:pt x="143256" y="214122"/>
                  </a:lnTo>
                  <a:lnTo>
                    <a:pt x="139351" y="220980"/>
                  </a:lnTo>
                  <a:lnTo>
                    <a:pt x="136684" y="213360"/>
                  </a:lnTo>
                  <a:lnTo>
                    <a:pt x="129635" y="207836"/>
                  </a:lnTo>
                  <a:lnTo>
                    <a:pt x="118586" y="209264"/>
                  </a:lnTo>
                  <a:lnTo>
                    <a:pt x="108490" y="205740"/>
                  </a:lnTo>
                  <a:lnTo>
                    <a:pt x="106299" y="214027"/>
                  </a:lnTo>
                  <a:lnTo>
                    <a:pt x="100870" y="221075"/>
                  </a:lnTo>
                  <a:lnTo>
                    <a:pt x="97631" y="221552"/>
                  </a:lnTo>
                  <a:lnTo>
                    <a:pt x="87630" y="230791"/>
                  </a:lnTo>
                  <a:lnTo>
                    <a:pt x="85058" y="235934"/>
                  </a:lnTo>
                  <a:lnTo>
                    <a:pt x="86106" y="243840"/>
                  </a:lnTo>
                  <a:lnTo>
                    <a:pt x="82201" y="250793"/>
                  </a:lnTo>
                  <a:lnTo>
                    <a:pt x="79820" y="257461"/>
                  </a:lnTo>
                  <a:lnTo>
                    <a:pt x="70295" y="258699"/>
                  </a:lnTo>
                  <a:lnTo>
                    <a:pt x="70009" y="281178"/>
                  </a:lnTo>
                  <a:lnTo>
                    <a:pt x="68199" y="279749"/>
                  </a:lnTo>
                  <a:lnTo>
                    <a:pt x="64865" y="278606"/>
                  </a:lnTo>
                  <a:lnTo>
                    <a:pt x="62865" y="275653"/>
                  </a:lnTo>
                  <a:lnTo>
                    <a:pt x="59722" y="276035"/>
                  </a:lnTo>
                  <a:lnTo>
                    <a:pt x="55626" y="281369"/>
                  </a:lnTo>
                  <a:lnTo>
                    <a:pt x="51435" y="286703"/>
                  </a:lnTo>
                  <a:lnTo>
                    <a:pt x="54007" y="294418"/>
                  </a:lnTo>
                  <a:lnTo>
                    <a:pt x="53245" y="300990"/>
                  </a:lnTo>
                  <a:lnTo>
                    <a:pt x="50959" y="307657"/>
                  </a:lnTo>
                  <a:lnTo>
                    <a:pt x="46387" y="309848"/>
                  </a:lnTo>
                  <a:lnTo>
                    <a:pt x="45053" y="311658"/>
                  </a:lnTo>
                  <a:lnTo>
                    <a:pt x="49816" y="323850"/>
                  </a:lnTo>
                  <a:lnTo>
                    <a:pt x="45625" y="329184"/>
                  </a:lnTo>
                  <a:lnTo>
                    <a:pt x="52578" y="333089"/>
                  </a:lnTo>
                  <a:lnTo>
                    <a:pt x="51340" y="336423"/>
                  </a:lnTo>
                  <a:lnTo>
                    <a:pt x="50197" y="339852"/>
                  </a:lnTo>
                  <a:lnTo>
                    <a:pt x="48196" y="336899"/>
                  </a:lnTo>
                  <a:lnTo>
                    <a:pt x="3524" y="363379"/>
                  </a:lnTo>
                  <a:lnTo>
                    <a:pt x="0" y="373475"/>
                  </a:lnTo>
                  <a:lnTo>
                    <a:pt x="2381" y="379571"/>
                  </a:lnTo>
                  <a:lnTo>
                    <a:pt x="1333" y="384524"/>
                  </a:lnTo>
                  <a:lnTo>
                    <a:pt x="3715" y="390620"/>
                  </a:lnTo>
                  <a:lnTo>
                    <a:pt x="7525" y="395002"/>
                  </a:lnTo>
                  <a:lnTo>
                    <a:pt x="6382" y="398336"/>
                  </a:lnTo>
                  <a:lnTo>
                    <a:pt x="14669" y="400526"/>
                  </a:lnTo>
                  <a:lnTo>
                    <a:pt x="16573" y="403479"/>
                  </a:lnTo>
                  <a:lnTo>
                    <a:pt x="17621" y="411290"/>
                  </a:lnTo>
                  <a:lnTo>
                    <a:pt x="24765" y="429673"/>
                  </a:lnTo>
                  <a:lnTo>
                    <a:pt x="30099" y="433769"/>
                  </a:lnTo>
                  <a:lnTo>
                    <a:pt x="38195" y="434340"/>
                  </a:lnTo>
                  <a:lnTo>
                    <a:pt x="55626" y="445008"/>
                  </a:lnTo>
                  <a:lnTo>
                    <a:pt x="56388" y="451294"/>
                  </a:lnTo>
                  <a:lnTo>
                    <a:pt x="63341" y="455200"/>
                  </a:lnTo>
                  <a:lnTo>
                    <a:pt x="68008" y="454628"/>
                  </a:lnTo>
                  <a:lnTo>
                    <a:pt x="69818" y="455962"/>
                  </a:lnTo>
                  <a:lnTo>
                    <a:pt x="77533" y="453390"/>
                  </a:lnTo>
                  <a:lnTo>
                    <a:pt x="82487" y="454343"/>
                  </a:lnTo>
                  <a:lnTo>
                    <a:pt x="82106" y="464058"/>
                  </a:lnTo>
                  <a:lnTo>
                    <a:pt x="87058" y="477869"/>
                  </a:lnTo>
                  <a:lnTo>
                    <a:pt x="81534" y="485013"/>
                  </a:lnTo>
                  <a:lnTo>
                    <a:pt x="84106" y="492633"/>
                  </a:lnTo>
                  <a:lnTo>
                    <a:pt x="78391" y="498253"/>
                  </a:lnTo>
                  <a:lnTo>
                    <a:pt x="77248" y="501586"/>
                  </a:lnTo>
                  <a:lnTo>
                    <a:pt x="79248" y="504539"/>
                  </a:lnTo>
                  <a:lnTo>
                    <a:pt x="84106" y="505492"/>
                  </a:lnTo>
                  <a:lnTo>
                    <a:pt x="85916" y="506825"/>
                  </a:lnTo>
                  <a:lnTo>
                    <a:pt x="84773" y="510254"/>
                  </a:lnTo>
                  <a:lnTo>
                    <a:pt x="80582" y="515588"/>
                  </a:lnTo>
                  <a:lnTo>
                    <a:pt x="81439" y="521875"/>
                  </a:lnTo>
                  <a:lnTo>
                    <a:pt x="89726" y="524065"/>
                  </a:lnTo>
                  <a:lnTo>
                    <a:pt x="88297" y="525780"/>
                  </a:lnTo>
                  <a:lnTo>
                    <a:pt x="83820" y="527971"/>
                  </a:lnTo>
                  <a:lnTo>
                    <a:pt x="84392" y="532733"/>
                  </a:lnTo>
                  <a:lnTo>
                    <a:pt x="90964" y="533495"/>
                  </a:lnTo>
                  <a:lnTo>
                    <a:pt x="96869" y="529495"/>
                  </a:lnTo>
                  <a:lnTo>
                    <a:pt x="104965" y="530066"/>
                  </a:lnTo>
                  <a:lnTo>
                    <a:pt x="106870" y="533114"/>
                  </a:lnTo>
                  <a:lnTo>
                    <a:pt x="105537" y="534829"/>
                  </a:lnTo>
                  <a:lnTo>
                    <a:pt x="104108" y="536639"/>
                  </a:lnTo>
                  <a:lnTo>
                    <a:pt x="108299" y="544068"/>
                  </a:lnTo>
                  <a:lnTo>
                    <a:pt x="108585" y="558546"/>
                  </a:lnTo>
                  <a:lnTo>
                    <a:pt x="118205" y="571690"/>
                  </a:lnTo>
                  <a:lnTo>
                    <a:pt x="114110" y="589883"/>
                  </a:lnTo>
                  <a:lnTo>
                    <a:pt x="115729" y="602456"/>
                  </a:lnTo>
                  <a:lnTo>
                    <a:pt x="119348" y="605219"/>
                  </a:lnTo>
                  <a:lnTo>
                    <a:pt x="121920" y="612934"/>
                  </a:lnTo>
                  <a:lnTo>
                    <a:pt x="126016" y="620458"/>
                  </a:lnTo>
                  <a:lnTo>
                    <a:pt x="129445" y="621602"/>
                  </a:lnTo>
                  <a:lnTo>
                    <a:pt x="125254" y="626936"/>
                  </a:lnTo>
                  <a:lnTo>
                    <a:pt x="135922" y="635222"/>
                  </a:lnTo>
                  <a:lnTo>
                    <a:pt x="140875" y="636175"/>
                  </a:lnTo>
                  <a:lnTo>
                    <a:pt x="142875" y="639128"/>
                  </a:lnTo>
                  <a:lnTo>
                    <a:pt x="145828" y="637127"/>
                  </a:lnTo>
                  <a:lnTo>
                    <a:pt x="147828" y="640080"/>
                  </a:lnTo>
                  <a:lnTo>
                    <a:pt x="152495" y="639508"/>
                  </a:lnTo>
                  <a:lnTo>
                    <a:pt x="153734" y="636175"/>
                  </a:lnTo>
                  <a:lnTo>
                    <a:pt x="158210" y="633984"/>
                  </a:lnTo>
                  <a:lnTo>
                    <a:pt x="162973" y="646176"/>
                  </a:lnTo>
                  <a:lnTo>
                    <a:pt x="162020" y="651129"/>
                  </a:lnTo>
                  <a:lnTo>
                    <a:pt x="161639" y="660845"/>
                  </a:lnTo>
                  <a:lnTo>
                    <a:pt x="159544" y="669131"/>
                  </a:lnTo>
                  <a:lnTo>
                    <a:pt x="162306" y="678370"/>
                  </a:lnTo>
                  <a:lnTo>
                    <a:pt x="161735" y="686467"/>
                  </a:lnTo>
                  <a:lnTo>
                    <a:pt x="153638" y="698754"/>
                  </a:lnTo>
                  <a:lnTo>
                    <a:pt x="156782" y="698278"/>
                  </a:lnTo>
                  <a:lnTo>
                    <a:pt x="161163" y="707327"/>
                  </a:lnTo>
                  <a:lnTo>
                    <a:pt x="164497" y="708565"/>
                  </a:lnTo>
                  <a:lnTo>
                    <a:pt x="170116" y="727043"/>
                  </a:lnTo>
                  <a:lnTo>
                    <a:pt x="168974" y="730472"/>
                  </a:lnTo>
                  <a:lnTo>
                    <a:pt x="170307" y="741521"/>
                  </a:lnTo>
                  <a:lnTo>
                    <a:pt x="167831" y="746665"/>
                  </a:lnTo>
                  <a:lnTo>
                    <a:pt x="185166" y="757237"/>
                  </a:lnTo>
                  <a:lnTo>
                    <a:pt x="206312" y="759333"/>
                  </a:lnTo>
                  <a:lnTo>
                    <a:pt x="209455" y="771811"/>
                  </a:lnTo>
                  <a:lnTo>
                    <a:pt x="222885" y="776478"/>
                  </a:lnTo>
                  <a:lnTo>
                    <a:pt x="239744" y="795147"/>
                  </a:lnTo>
                  <a:lnTo>
                    <a:pt x="241554" y="809435"/>
                  </a:lnTo>
                  <a:lnTo>
                    <a:pt x="239363" y="817721"/>
                  </a:lnTo>
                  <a:lnTo>
                    <a:pt x="245745" y="829723"/>
                  </a:lnTo>
                  <a:lnTo>
                    <a:pt x="252413" y="832009"/>
                  </a:lnTo>
                  <a:lnTo>
                    <a:pt x="254603" y="836581"/>
                  </a:lnTo>
                  <a:lnTo>
                    <a:pt x="252698" y="846487"/>
                  </a:lnTo>
                  <a:lnTo>
                    <a:pt x="253079" y="849630"/>
                  </a:lnTo>
                  <a:lnTo>
                    <a:pt x="256413" y="850773"/>
                  </a:lnTo>
                  <a:lnTo>
                    <a:pt x="266700" y="855916"/>
                  </a:lnTo>
                  <a:lnTo>
                    <a:pt x="276797" y="859441"/>
                  </a:lnTo>
                  <a:lnTo>
                    <a:pt x="294323" y="858774"/>
                  </a:lnTo>
                  <a:lnTo>
                    <a:pt x="299085" y="858203"/>
                  </a:lnTo>
                  <a:lnTo>
                    <a:pt x="300419" y="856393"/>
                  </a:lnTo>
                  <a:lnTo>
                    <a:pt x="302038" y="856202"/>
                  </a:lnTo>
                  <a:lnTo>
                    <a:pt x="306229" y="863727"/>
                  </a:lnTo>
                  <a:lnTo>
                    <a:pt x="310706" y="861536"/>
                  </a:lnTo>
                  <a:lnTo>
                    <a:pt x="321374" y="869823"/>
                  </a:lnTo>
                  <a:lnTo>
                    <a:pt x="329660" y="871919"/>
                  </a:lnTo>
                  <a:lnTo>
                    <a:pt x="328517" y="862489"/>
                  </a:lnTo>
                  <a:lnTo>
                    <a:pt x="326136" y="856393"/>
                  </a:lnTo>
                  <a:lnTo>
                    <a:pt x="325279" y="850011"/>
                  </a:lnTo>
                  <a:lnTo>
                    <a:pt x="341662" y="852773"/>
                  </a:lnTo>
                  <a:lnTo>
                    <a:pt x="348615" y="856678"/>
                  </a:lnTo>
                  <a:lnTo>
                    <a:pt x="352139" y="859441"/>
                  </a:lnTo>
                  <a:lnTo>
                    <a:pt x="359855" y="856869"/>
                  </a:lnTo>
                  <a:lnTo>
                    <a:pt x="366808" y="860774"/>
                  </a:lnTo>
                  <a:lnTo>
                    <a:pt x="371475" y="860203"/>
                  </a:lnTo>
                  <a:lnTo>
                    <a:pt x="374809" y="861346"/>
                  </a:lnTo>
                  <a:lnTo>
                    <a:pt x="380429" y="867061"/>
                  </a:lnTo>
                  <a:lnTo>
                    <a:pt x="383572" y="866680"/>
                  </a:lnTo>
                  <a:lnTo>
                    <a:pt x="390430" y="870585"/>
                  </a:lnTo>
                  <a:lnTo>
                    <a:pt x="400145" y="883825"/>
                  </a:lnTo>
                  <a:lnTo>
                    <a:pt x="404336" y="891254"/>
                  </a:lnTo>
                  <a:lnTo>
                    <a:pt x="411671" y="898398"/>
                  </a:lnTo>
                  <a:lnTo>
                    <a:pt x="414052" y="904494"/>
                  </a:lnTo>
                  <a:lnTo>
                    <a:pt x="428816" y="907447"/>
                  </a:lnTo>
                  <a:lnTo>
                    <a:pt x="429673" y="926592"/>
                  </a:lnTo>
                  <a:lnTo>
                    <a:pt x="428339" y="928307"/>
                  </a:lnTo>
                  <a:lnTo>
                    <a:pt x="425958" y="935069"/>
                  </a:lnTo>
                  <a:lnTo>
                    <a:pt x="431292" y="952024"/>
                  </a:lnTo>
                  <a:lnTo>
                    <a:pt x="445960" y="953357"/>
                  </a:lnTo>
                  <a:lnTo>
                    <a:pt x="447866" y="956310"/>
                  </a:lnTo>
                  <a:lnTo>
                    <a:pt x="446913" y="961263"/>
                  </a:lnTo>
                  <a:lnTo>
                    <a:pt x="449294" y="967359"/>
                  </a:lnTo>
                  <a:lnTo>
                    <a:pt x="454438" y="969931"/>
                  </a:lnTo>
                  <a:lnTo>
                    <a:pt x="458152" y="974217"/>
                  </a:lnTo>
                  <a:lnTo>
                    <a:pt x="464534" y="973455"/>
                  </a:lnTo>
                  <a:lnTo>
                    <a:pt x="466725" y="977932"/>
                  </a:lnTo>
                  <a:lnTo>
                    <a:pt x="469106" y="984028"/>
                  </a:lnTo>
                  <a:lnTo>
                    <a:pt x="467106" y="993934"/>
                  </a:lnTo>
                  <a:lnTo>
                    <a:pt x="486537" y="1007555"/>
                  </a:lnTo>
                  <a:lnTo>
                    <a:pt x="485966" y="1015651"/>
                  </a:lnTo>
                  <a:lnTo>
                    <a:pt x="483394" y="1020699"/>
                  </a:lnTo>
                  <a:lnTo>
                    <a:pt x="483775" y="1023937"/>
                  </a:lnTo>
                  <a:lnTo>
                    <a:pt x="492824" y="1032320"/>
                  </a:lnTo>
                  <a:lnTo>
                    <a:pt x="497586" y="1031748"/>
                  </a:lnTo>
                  <a:lnTo>
                    <a:pt x="503301" y="1039082"/>
                  </a:lnTo>
                  <a:lnTo>
                    <a:pt x="505111" y="1040416"/>
                  </a:lnTo>
                  <a:lnTo>
                    <a:pt x="509302" y="1047940"/>
                  </a:lnTo>
                  <a:lnTo>
                    <a:pt x="520351" y="1059371"/>
                  </a:lnTo>
                  <a:lnTo>
                    <a:pt x="526828" y="1060133"/>
                  </a:lnTo>
                  <a:lnTo>
                    <a:pt x="528828" y="1063085"/>
                  </a:lnTo>
                  <a:lnTo>
                    <a:pt x="530066" y="1072515"/>
                  </a:lnTo>
                  <a:lnTo>
                    <a:pt x="524732" y="1094041"/>
                  </a:lnTo>
                  <a:lnTo>
                    <a:pt x="534257" y="1105662"/>
                  </a:lnTo>
                  <a:lnTo>
                    <a:pt x="550450" y="1119664"/>
                  </a:lnTo>
                  <a:lnTo>
                    <a:pt x="571024" y="1129856"/>
                  </a:lnTo>
                  <a:lnTo>
                    <a:pt x="587978" y="1124522"/>
                  </a:lnTo>
                  <a:lnTo>
                    <a:pt x="603790" y="1122426"/>
                  </a:lnTo>
                  <a:lnTo>
                    <a:pt x="608933" y="1124998"/>
                  </a:lnTo>
                  <a:lnTo>
                    <a:pt x="623792" y="1140809"/>
                  </a:lnTo>
                  <a:lnTo>
                    <a:pt x="628841" y="1143286"/>
                  </a:lnTo>
                  <a:lnTo>
                    <a:pt x="634270" y="1147477"/>
                  </a:lnTo>
                  <a:lnTo>
                    <a:pt x="634841" y="1152239"/>
                  </a:lnTo>
                  <a:lnTo>
                    <a:pt x="641509" y="1154525"/>
                  </a:lnTo>
                  <a:lnTo>
                    <a:pt x="647319" y="1161860"/>
                  </a:lnTo>
                  <a:lnTo>
                    <a:pt x="649891" y="1169480"/>
                  </a:lnTo>
                  <a:lnTo>
                    <a:pt x="655225" y="1173671"/>
                  </a:lnTo>
                  <a:lnTo>
                    <a:pt x="661130" y="1182529"/>
                  </a:lnTo>
                  <a:lnTo>
                    <a:pt x="662940" y="1183862"/>
                  </a:lnTo>
                  <a:lnTo>
                    <a:pt x="666464" y="1186625"/>
                  </a:lnTo>
                  <a:lnTo>
                    <a:pt x="671227" y="1198912"/>
                  </a:lnTo>
                  <a:lnTo>
                    <a:pt x="675989" y="1198245"/>
                  </a:lnTo>
                  <a:lnTo>
                    <a:pt x="676561" y="1203008"/>
                  </a:lnTo>
                  <a:lnTo>
                    <a:pt x="681323" y="1202436"/>
                  </a:lnTo>
                  <a:lnTo>
                    <a:pt x="684848" y="1205198"/>
                  </a:lnTo>
                  <a:lnTo>
                    <a:pt x="684086" y="1211675"/>
                  </a:lnTo>
                  <a:lnTo>
                    <a:pt x="681323" y="1215200"/>
                  </a:lnTo>
                  <a:lnTo>
                    <a:pt x="681323" y="1215200"/>
                  </a:lnTo>
                  <a:lnTo>
                    <a:pt x="685324" y="1221105"/>
                  </a:lnTo>
                  <a:lnTo>
                    <a:pt x="690467" y="1236536"/>
                  </a:lnTo>
                  <a:lnTo>
                    <a:pt x="687705" y="1240060"/>
                  </a:lnTo>
                  <a:lnTo>
                    <a:pt x="685610" y="1248347"/>
                  </a:lnTo>
                  <a:lnTo>
                    <a:pt x="691706" y="1258824"/>
                  </a:lnTo>
                  <a:lnTo>
                    <a:pt x="691896" y="1260348"/>
                  </a:lnTo>
                  <a:lnTo>
                    <a:pt x="688181" y="1268921"/>
                  </a:lnTo>
                  <a:lnTo>
                    <a:pt x="686276" y="1278731"/>
                  </a:lnTo>
                  <a:lnTo>
                    <a:pt x="703802" y="1290923"/>
                  </a:lnTo>
                  <a:lnTo>
                    <a:pt x="704469" y="1295686"/>
                  </a:lnTo>
                  <a:lnTo>
                    <a:pt x="709327" y="1296638"/>
                  </a:lnTo>
                  <a:lnTo>
                    <a:pt x="716661" y="1303687"/>
                  </a:lnTo>
                  <a:lnTo>
                    <a:pt x="728567" y="1308640"/>
                  </a:lnTo>
                  <a:lnTo>
                    <a:pt x="734282" y="1315974"/>
                  </a:lnTo>
                  <a:lnTo>
                    <a:pt x="744569" y="1321022"/>
                  </a:lnTo>
                  <a:lnTo>
                    <a:pt x="745141" y="1325785"/>
                  </a:lnTo>
                  <a:lnTo>
                    <a:pt x="753999" y="1332643"/>
                  </a:lnTo>
                  <a:lnTo>
                    <a:pt x="761905" y="1331690"/>
                  </a:lnTo>
                  <a:lnTo>
                    <a:pt x="760857" y="1310926"/>
                  </a:lnTo>
                  <a:lnTo>
                    <a:pt x="762857" y="1301020"/>
                  </a:lnTo>
                  <a:lnTo>
                    <a:pt x="767810" y="1302068"/>
                  </a:lnTo>
                  <a:lnTo>
                    <a:pt x="775049" y="1296257"/>
                  </a:lnTo>
                  <a:lnTo>
                    <a:pt x="779812" y="1295686"/>
                  </a:lnTo>
                  <a:lnTo>
                    <a:pt x="788861" y="1304163"/>
                  </a:lnTo>
                  <a:lnTo>
                    <a:pt x="793623" y="1303591"/>
                  </a:lnTo>
                  <a:lnTo>
                    <a:pt x="792671" y="1295686"/>
                  </a:lnTo>
                  <a:lnTo>
                    <a:pt x="793623" y="1290733"/>
                  </a:lnTo>
                  <a:lnTo>
                    <a:pt x="786860" y="1288352"/>
                  </a:lnTo>
                  <a:lnTo>
                    <a:pt x="782955" y="1282446"/>
                  </a:lnTo>
                  <a:lnTo>
                    <a:pt x="785051" y="1274159"/>
                  </a:lnTo>
                  <a:lnTo>
                    <a:pt x="784479" y="1269397"/>
                  </a:lnTo>
                  <a:lnTo>
                    <a:pt x="789813" y="1260729"/>
                  </a:lnTo>
                  <a:lnTo>
                    <a:pt x="789146" y="1255966"/>
                  </a:lnTo>
                  <a:lnTo>
                    <a:pt x="790004" y="1249490"/>
                  </a:lnTo>
                  <a:lnTo>
                    <a:pt x="788003" y="1246537"/>
                  </a:lnTo>
                  <a:lnTo>
                    <a:pt x="796195" y="1235869"/>
                  </a:lnTo>
                  <a:lnTo>
                    <a:pt x="798005" y="1224439"/>
                  </a:lnTo>
                  <a:lnTo>
                    <a:pt x="807625" y="1211961"/>
                  </a:lnTo>
                  <a:lnTo>
                    <a:pt x="807244" y="1208818"/>
                  </a:lnTo>
                  <a:lnTo>
                    <a:pt x="808768" y="1208627"/>
                  </a:lnTo>
                  <a:lnTo>
                    <a:pt x="810768" y="1211580"/>
                  </a:lnTo>
                  <a:lnTo>
                    <a:pt x="814102" y="1212723"/>
                  </a:lnTo>
                  <a:lnTo>
                    <a:pt x="817912" y="1217105"/>
                  </a:lnTo>
                  <a:lnTo>
                    <a:pt x="830675" y="1204246"/>
                  </a:lnTo>
                  <a:lnTo>
                    <a:pt x="832866" y="1195959"/>
                  </a:lnTo>
                  <a:lnTo>
                    <a:pt x="834009" y="1192530"/>
                  </a:lnTo>
                  <a:lnTo>
                    <a:pt x="833247" y="1186244"/>
                  </a:lnTo>
                  <a:lnTo>
                    <a:pt x="825341" y="1174433"/>
                  </a:lnTo>
                  <a:lnTo>
                    <a:pt x="827437" y="1166146"/>
                  </a:lnTo>
                  <a:lnTo>
                    <a:pt x="825437" y="1163193"/>
                  </a:lnTo>
                  <a:lnTo>
                    <a:pt x="818388" y="1157669"/>
                  </a:lnTo>
                  <a:lnTo>
                    <a:pt x="815531" y="1148429"/>
                  </a:lnTo>
                  <a:lnTo>
                    <a:pt x="815340" y="1146810"/>
                  </a:lnTo>
                  <a:lnTo>
                    <a:pt x="826199" y="1143857"/>
                  </a:lnTo>
                  <a:lnTo>
                    <a:pt x="827342" y="1140524"/>
                  </a:lnTo>
                  <a:lnTo>
                    <a:pt x="825818" y="1127855"/>
                  </a:lnTo>
                  <a:lnTo>
                    <a:pt x="822389" y="1126712"/>
                  </a:lnTo>
                  <a:lnTo>
                    <a:pt x="823436" y="1121759"/>
                  </a:lnTo>
                  <a:lnTo>
                    <a:pt x="824579" y="1118426"/>
                  </a:lnTo>
                  <a:lnTo>
                    <a:pt x="824389" y="1116806"/>
                  </a:lnTo>
                  <a:lnTo>
                    <a:pt x="826675" y="1110139"/>
                  </a:lnTo>
                  <a:lnTo>
                    <a:pt x="829723" y="1108139"/>
                  </a:lnTo>
                  <a:lnTo>
                    <a:pt x="831056" y="1106329"/>
                  </a:lnTo>
                  <a:lnTo>
                    <a:pt x="829056" y="1103376"/>
                  </a:lnTo>
                  <a:lnTo>
                    <a:pt x="822389" y="1100995"/>
                  </a:lnTo>
                  <a:lnTo>
                    <a:pt x="822198" y="1099471"/>
                  </a:lnTo>
                  <a:lnTo>
                    <a:pt x="823532" y="1097661"/>
                  </a:lnTo>
                  <a:lnTo>
                    <a:pt x="836581" y="1099185"/>
                  </a:lnTo>
                  <a:lnTo>
                    <a:pt x="836771" y="1100804"/>
                  </a:lnTo>
                  <a:lnTo>
                    <a:pt x="833819" y="1102805"/>
                  </a:lnTo>
                  <a:lnTo>
                    <a:pt x="842296" y="1106519"/>
                  </a:lnTo>
                  <a:lnTo>
                    <a:pt x="847058" y="1105948"/>
                  </a:lnTo>
                  <a:lnTo>
                    <a:pt x="849059" y="1108901"/>
                  </a:lnTo>
                  <a:lnTo>
                    <a:pt x="850964" y="1111853"/>
                  </a:lnTo>
                  <a:lnTo>
                    <a:pt x="861060" y="1102519"/>
                  </a:lnTo>
                  <a:lnTo>
                    <a:pt x="862013" y="1097566"/>
                  </a:lnTo>
                  <a:lnTo>
                    <a:pt x="866966" y="1098518"/>
                  </a:lnTo>
                  <a:lnTo>
                    <a:pt x="869918" y="1096613"/>
                  </a:lnTo>
                  <a:lnTo>
                    <a:pt x="869537" y="1093470"/>
                  </a:lnTo>
                  <a:lnTo>
                    <a:pt x="872490" y="1091470"/>
                  </a:lnTo>
                  <a:lnTo>
                    <a:pt x="871823" y="1086707"/>
                  </a:lnTo>
                  <a:lnTo>
                    <a:pt x="879920" y="1087279"/>
                  </a:lnTo>
                  <a:lnTo>
                    <a:pt x="884301" y="1083564"/>
                  </a:lnTo>
                  <a:lnTo>
                    <a:pt x="886016" y="1084898"/>
                  </a:lnTo>
                  <a:lnTo>
                    <a:pt x="888778" y="1081373"/>
                  </a:lnTo>
                  <a:lnTo>
                    <a:pt x="892397" y="1084136"/>
                  </a:lnTo>
                  <a:lnTo>
                    <a:pt x="893921" y="1083850"/>
                  </a:lnTo>
                  <a:lnTo>
                    <a:pt x="894588" y="1088612"/>
                  </a:lnTo>
                  <a:lnTo>
                    <a:pt x="895731" y="1085279"/>
                  </a:lnTo>
                  <a:lnTo>
                    <a:pt x="898493" y="1081754"/>
                  </a:lnTo>
                  <a:lnTo>
                    <a:pt x="898303" y="1080135"/>
                  </a:lnTo>
                  <a:lnTo>
                    <a:pt x="895350" y="1082135"/>
                  </a:lnTo>
                  <a:lnTo>
                    <a:pt x="895160" y="1080516"/>
                  </a:lnTo>
                  <a:lnTo>
                    <a:pt x="893731" y="1082326"/>
                  </a:lnTo>
                  <a:lnTo>
                    <a:pt x="891731" y="1079373"/>
                  </a:lnTo>
                  <a:lnTo>
                    <a:pt x="896302" y="1077182"/>
                  </a:lnTo>
                  <a:lnTo>
                    <a:pt x="896112" y="1075563"/>
                  </a:lnTo>
                  <a:lnTo>
                    <a:pt x="895445" y="1058037"/>
                  </a:lnTo>
                  <a:lnTo>
                    <a:pt x="902303" y="1049179"/>
                  </a:lnTo>
                  <a:lnTo>
                    <a:pt x="905542" y="1048703"/>
                  </a:lnTo>
                  <a:lnTo>
                    <a:pt x="910685" y="1051274"/>
                  </a:lnTo>
                  <a:lnTo>
                    <a:pt x="914972" y="1047560"/>
                  </a:lnTo>
                  <a:lnTo>
                    <a:pt x="912400" y="1039844"/>
                  </a:lnTo>
                  <a:lnTo>
                    <a:pt x="911352" y="1031939"/>
                  </a:lnTo>
                  <a:lnTo>
                    <a:pt x="908018" y="1030795"/>
                  </a:lnTo>
                  <a:lnTo>
                    <a:pt x="909161" y="1027462"/>
                  </a:lnTo>
                  <a:lnTo>
                    <a:pt x="907637" y="1027652"/>
                  </a:lnTo>
                  <a:lnTo>
                    <a:pt x="899351" y="1025461"/>
                  </a:lnTo>
                  <a:lnTo>
                    <a:pt x="899732" y="1015841"/>
                  </a:lnTo>
                  <a:lnTo>
                    <a:pt x="896969" y="1019365"/>
                  </a:lnTo>
                  <a:lnTo>
                    <a:pt x="896112" y="1013079"/>
                  </a:lnTo>
                  <a:lnTo>
                    <a:pt x="897731" y="1012889"/>
                  </a:lnTo>
                  <a:lnTo>
                    <a:pt x="894588" y="1013270"/>
                  </a:lnTo>
                  <a:lnTo>
                    <a:pt x="893921" y="1008507"/>
                  </a:lnTo>
                  <a:lnTo>
                    <a:pt x="895350" y="1006697"/>
                  </a:lnTo>
                  <a:lnTo>
                    <a:pt x="898684" y="1007936"/>
                  </a:lnTo>
                  <a:lnTo>
                    <a:pt x="898303" y="1004792"/>
                  </a:lnTo>
                  <a:lnTo>
                    <a:pt x="896493" y="1003364"/>
                  </a:lnTo>
                  <a:lnTo>
                    <a:pt x="902208" y="997839"/>
                  </a:lnTo>
                  <a:lnTo>
                    <a:pt x="908971" y="1000220"/>
                  </a:lnTo>
                  <a:lnTo>
                    <a:pt x="908114" y="993839"/>
                  </a:lnTo>
                  <a:lnTo>
                    <a:pt x="906399" y="992505"/>
                  </a:lnTo>
                  <a:lnTo>
                    <a:pt x="907352" y="987552"/>
                  </a:lnTo>
                  <a:lnTo>
                    <a:pt x="912495" y="990124"/>
                  </a:lnTo>
                  <a:lnTo>
                    <a:pt x="912686" y="991743"/>
                  </a:lnTo>
                  <a:lnTo>
                    <a:pt x="919163" y="992505"/>
                  </a:lnTo>
                  <a:lnTo>
                    <a:pt x="920782" y="992315"/>
                  </a:lnTo>
                  <a:lnTo>
                    <a:pt x="916781" y="986314"/>
                  </a:lnTo>
                  <a:lnTo>
                    <a:pt x="916591" y="984790"/>
                  </a:lnTo>
                  <a:lnTo>
                    <a:pt x="923639" y="977456"/>
                  </a:lnTo>
                  <a:lnTo>
                    <a:pt x="926878" y="977074"/>
                  </a:lnTo>
                  <a:lnTo>
                    <a:pt x="924877" y="974122"/>
                  </a:lnTo>
                  <a:lnTo>
                    <a:pt x="921925" y="976122"/>
                  </a:lnTo>
                  <a:lnTo>
                    <a:pt x="912209" y="975741"/>
                  </a:lnTo>
                  <a:lnTo>
                    <a:pt x="910495" y="974312"/>
                  </a:lnTo>
                  <a:lnTo>
                    <a:pt x="907256" y="974789"/>
                  </a:lnTo>
                  <a:lnTo>
                    <a:pt x="904304" y="963930"/>
                  </a:lnTo>
                  <a:lnTo>
                    <a:pt x="904685" y="954215"/>
                  </a:lnTo>
                  <a:lnTo>
                    <a:pt x="901160" y="951452"/>
                  </a:lnTo>
                  <a:lnTo>
                    <a:pt x="902494" y="949738"/>
                  </a:lnTo>
                  <a:lnTo>
                    <a:pt x="909066" y="950500"/>
                  </a:lnTo>
                  <a:lnTo>
                    <a:pt x="913543" y="948309"/>
                  </a:lnTo>
                  <a:lnTo>
                    <a:pt x="917353" y="952595"/>
                  </a:lnTo>
                  <a:lnTo>
                    <a:pt x="920496" y="952214"/>
                  </a:lnTo>
                  <a:lnTo>
                    <a:pt x="923639" y="951833"/>
                  </a:lnTo>
                  <a:lnTo>
                    <a:pt x="924401" y="945261"/>
                  </a:lnTo>
                  <a:lnTo>
                    <a:pt x="927354" y="943356"/>
                  </a:lnTo>
                  <a:lnTo>
                    <a:pt x="928116" y="936784"/>
                  </a:lnTo>
                  <a:lnTo>
                    <a:pt x="924782" y="935641"/>
                  </a:lnTo>
                  <a:lnTo>
                    <a:pt x="921639" y="936022"/>
                  </a:lnTo>
                  <a:lnTo>
                    <a:pt x="917448" y="928497"/>
                  </a:lnTo>
                  <a:lnTo>
                    <a:pt x="919067" y="928307"/>
                  </a:lnTo>
                  <a:lnTo>
                    <a:pt x="922020" y="926402"/>
                  </a:lnTo>
                  <a:lnTo>
                    <a:pt x="918972" y="915543"/>
                  </a:lnTo>
                  <a:lnTo>
                    <a:pt x="927449" y="919258"/>
                  </a:lnTo>
                  <a:lnTo>
                    <a:pt x="929450" y="909352"/>
                  </a:lnTo>
                  <a:lnTo>
                    <a:pt x="934022" y="907161"/>
                  </a:lnTo>
                  <a:lnTo>
                    <a:pt x="937165" y="906780"/>
                  </a:lnTo>
                  <a:lnTo>
                    <a:pt x="938117" y="901827"/>
                  </a:lnTo>
                  <a:lnTo>
                    <a:pt x="942594" y="899636"/>
                  </a:lnTo>
                  <a:lnTo>
                    <a:pt x="950976" y="901827"/>
                  </a:lnTo>
                  <a:lnTo>
                    <a:pt x="952310" y="900017"/>
                  </a:lnTo>
                  <a:lnTo>
                    <a:pt x="953452" y="896683"/>
                  </a:lnTo>
                  <a:lnTo>
                    <a:pt x="950881" y="888968"/>
                  </a:lnTo>
                  <a:lnTo>
                    <a:pt x="954024" y="888587"/>
                  </a:lnTo>
                  <a:lnTo>
                    <a:pt x="952119" y="885635"/>
                  </a:lnTo>
                  <a:lnTo>
                    <a:pt x="954405" y="878967"/>
                  </a:lnTo>
                  <a:lnTo>
                    <a:pt x="958120" y="870395"/>
                  </a:lnTo>
                  <a:lnTo>
                    <a:pt x="966026" y="869442"/>
                  </a:lnTo>
                  <a:lnTo>
                    <a:pt x="964311" y="868013"/>
                  </a:lnTo>
                  <a:lnTo>
                    <a:pt x="963263" y="860203"/>
                  </a:lnTo>
                  <a:lnTo>
                    <a:pt x="960692" y="865251"/>
                  </a:lnTo>
                  <a:lnTo>
                    <a:pt x="958977" y="863918"/>
                  </a:lnTo>
                  <a:lnTo>
                    <a:pt x="963073" y="858583"/>
                  </a:lnTo>
                  <a:lnTo>
                    <a:pt x="964597" y="858393"/>
                  </a:lnTo>
                  <a:lnTo>
                    <a:pt x="964216" y="855250"/>
                  </a:lnTo>
                  <a:lnTo>
                    <a:pt x="967550" y="856393"/>
                  </a:lnTo>
                  <a:lnTo>
                    <a:pt x="965645" y="853440"/>
                  </a:lnTo>
                  <a:lnTo>
                    <a:pt x="966407" y="846963"/>
                  </a:lnTo>
                  <a:lnTo>
                    <a:pt x="963073" y="845725"/>
                  </a:lnTo>
                  <a:lnTo>
                    <a:pt x="964216" y="842391"/>
                  </a:lnTo>
                  <a:lnTo>
                    <a:pt x="961263" y="844391"/>
                  </a:lnTo>
                  <a:lnTo>
                    <a:pt x="957453" y="840010"/>
                  </a:lnTo>
                  <a:lnTo>
                    <a:pt x="954310" y="840486"/>
                  </a:lnTo>
                  <a:lnTo>
                    <a:pt x="954119" y="838867"/>
                  </a:lnTo>
                  <a:lnTo>
                    <a:pt x="957263" y="838486"/>
                  </a:lnTo>
                  <a:lnTo>
                    <a:pt x="953929" y="837343"/>
                  </a:lnTo>
                  <a:lnTo>
                    <a:pt x="956882" y="835343"/>
                  </a:lnTo>
                  <a:lnTo>
                    <a:pt x="954881" y="832390"/>
                  </a:lnTo>
                  <a:lnTo>
                    <a:pt x="949357" y="826675"/>
                  </a:lnTo>
                  <a:lnTo>
                    <a:pt x="950309" y="821722"/>
                  </a:lnTo>
                  <a:lnTo>
                    <a:pt x="946404" y="815816"/>
                  </a:lnTo>
                  <a:lnTo>
                    <a:pt x="947738" y="814007"/>
                  </a:lnTo>
                  <a:lnTo>
                    <a:pt x="946214" y="814197"/>
                  </a:lnTo>
                  <a:lnTo>
                    <a:pt x="947547" y="812482"/>
                  </a:lnTo>
                  <a:lnTo>
                    <a:pt x="946023" y="812673"/>
                  </a:lnTo>
                  <a:lnTo>
                    <a:pt x="945547" y="809530"/>
                  </a:lnTo>
                  <a:lnTo>
                    <a:pt x="947166" y="809244"/>
                  </a:lnTo>
                  <a:lnTo>
                    <a:pt x="951071" y="802386"/>
                  </a:lnTo>
                  <a:lnTo>
                    <a:pt x="949357" y="800957"/>
                  </a:lnTo>
                  <a:lnTo>
                    <a:pt x="948500" y="794671"/>
                  </a:lnTo>
                  <a:lnTo>
                    <a:pt x="951071" y="789527"/>
                  </a:lnTo>
                  <a:lnTo>
                    <a:pt x="949262" y="788194"/>
                  </a:lnTo>
                  <a:lnTo>
                    <a:pt x="952405" y="787813"/>
                  </a:lnTo>
                  <a:lnTo>
                    <a:pt x="956405" y="780860"/>
                  </a:lnTo>
                  <a:lnTo>
                    <a:pt x="957929" y="780669"/>
                  </a:lnTo>
                  <a:lnTo>
                    <a:pt x="956120" y="779240"/>
                  </a:lnTo>
                  <a:lnTo>
                    <a:pt x="958691" y="774097"/>
                  </a:lnTo>
                  <a:lnTo>
                    <a:pt x="965264" y="774954"/>
                  </a:lnTo>
                  <a:lnTo>
                    <a:pt x="968407" y="774478"/>
                  </a:lnTo>
                  <a:lnTo>
                    <a:pt x="968216" y="772954"/>
                  </a:lnTo>
                  <a:lnTo>
                    <a:pt x="960120" y="772382"/>
                  </a:lnTo>
                  <a:lnTo>
                    <a:pt x="958120" y="769430"/>
                  </a:lnTo>
                  <a:lnTo>
                    <a:pt x="961263" y="769049"/>
                  </a:lnTo>
                  <a:lnTo>
                    <a:pt x="961073" y="767429"/>
                  </a:lnTo>
                  <a:lnTo>
                    <a:pt x="957929" y="767810"/>
                  </a:lnTo>
                  <a:lnTo>
                    <a:pt x="957548" y="764667"/>
                  </a:lnTo>
                  <a:lnTo>
                    <a:pt x="955739" y="763333"/>
                  </a:lnTo>
                  <a:lnTo>
                    <a:pt x="955358" y="760190"/>
                  </a:lnTo>
                  <a:lnTo>
                    <a:pt x="953738" y="760381"/>
                  </a:lnTo>
                  <a:lnTo>
                    <a:pt x="951548" y="755809"/>
                  </a:lnTo>
                  <a:lnTo>
                    <a:pt x="949833" y="754380"/>
                  </a:lnTo>
                  <a:lnTo>
                    <a:pt x="950976" y="751046"/>
                  </a:lnTo>
                  <a:lnTo>
                    <a:pt x="950595" y="747903"/>
                  </a:lnTo>
                  <a:lnTo>
                    <a:pt x="951929" y="746093"/>
                  </a:lnTo>
                  <a:lnTo>
                    <a:pt x="948595" y="744950"/>
                  </a:lnTo>
                  <a:lnTo>
                    <a:pt x="949547" y="739997"/>
                  </a:lnTo>
                  <a:lnTo>
                    <a:pt x="952500" y="738092"/>
                  </a:lnTo>
                  <a:lnTo>
                    <a:pt x="950119" y="731901"/>
                  </a:lnTo>
                  <a:lnTo>
                    <a:pt x="951357" y="728567"/>
                  </a:lnTo>
                  <a:lnTo>
                    <a:pt x="948119" y="728948"/>
                  </a:lnTo>
                  <a:lnTo>
                    <a:pt x="950881" y="725424"/>
                  </a:lnTo>
                  <a:lnTo>
                    <a:pt x="950500" y="722281"/>
                  </a:lnTo>
                  <a:lnTo>
                    <a:pt x="948881" y="722471"/>
                  </a:lnTo>
                  <a:lnTo>
                    <a:pt x="947738" y="725805"/>
                  </a:lnTo>
                  <a:lnTo>
                    <a:pt x="948881" y="722471"/>
                  </a:lnTo>
                  <a:lnTo>
                    <a:pt x="946976" y="719519"/>
                  </a:lnTo>
                  <a:lnTo>
                    <a:pt x="953452" y="720281"/>
                  </a:lnTo>
                  <a:lnTo>
                    <a:pt x="953262" y="718757"/>
                  </a:lnTo>
                  <a:lnTo>
                    <a:pt x="946785" y="717899"/>
                  </a:lnTo>
                  <a:lnTo>
                    <a:pt x="946976" y="719519"/>
                  </a:lnTo>
                  <a:lnTo>
                    <a:pt x="946785" y="717899"/>
                  </a:lnTo>
                  <a:lnTo>
                    <a:pt x="943547" y="718376"/>
                  </a:lnTo>
                  <a:lnTo>
                    <a:pt x="940213" y="717137"/>
                  </a:lnTo>
                  <a:lnTo>
                    <a:pt x="939451" y="710851"/>
                  </a:lnTo>
                  <a:lnTo>
                    <a:pt x="940784" y="709041"/>
                  </a:lnTo>
                  <a:lnTo>
                    <a:pt x="938784" y="706088"/>
                  </a:lnTo>
                  <a:lnTo>
                    <a:pt x="942023" y="705707"/>
                  </a:lnTo>
                  <a:lnTo>
                    <a:pt x="943166" y="702374"/>
                  </a:lnTo>
                  <a:lnTo>
                    <a:pt x="946499" y="703516"/>
                  </a:lnTo>
                  <a:lnTo>
                    <a:pt x="947738" y="700183"/>
                  </a:lnTo>
                  <a:lnTo>
                    <a:pt x="947261" y="697040"/>
                  </a:lnTo>
                  <a:lnTo>
                    <a:pt x="942118" y="694468"/>
                  </a:lnTo>
                  <a:lnTo>
                    <a:pt x="943356" y="691134"/>
                  </a:lnTo>
                  <a:lnTo>
                    <a:pt x="947642" y="687324"/>
                  </a:lnTo>
                  <a:lnTo>
                    <a:pt x="948881" y="683990"/>
                  </a:lnTo>
                  <a:lnTo>
                    <a:pt x="952214" y="685133"/>
                  </a:lnTo>
                  <a:lnTo>
                    <a:pt x="952976" y="678656"/>
                  </a:lnTo>
                  <a:lnTo>
                    <a:pt x="954310" y="676847"/>
                  </a:lnTo>
                  <a:lnTo>
                    <a:pt x="956120" y="665416"/>
                  </a:lnTo>
                  <a:lnTo>
                    <a:pt x="956691" y="657320"/>
                  </a:lnTo>
                  <a:lnTo>
                    <a:pt x="951548" y="654749"/>
                  </a:lnTo>
                  <a:lnTo>
                    <a:pt x="952119" y="646652"/>
                  </a:lnTo>
                  <a:lnTo>
                    <a:pt x="941642" y="639985"/>
                  </a:lnTo>
                  <a:lnTo>
                    <a:pt x="938498" y="640366"/>
                  </a:lnTo>
                  <a:lnTo>
                    <a:pt x="933164" y="649129"/>
                  </a:lnTo>
                  <a:lnTo>
                    <a:pt x="931355" y="647700"/>
                  </a:lnTo>
                  <a:lnTo>
                    <a:pt x="935736" y="643985"/>
                  </a:lnTo>
                  <a:lnTo>
                    <a:pt x="937451" y="632555"/>
                  </a:lnTo>
                  <a:lnTo>
                    <a:pt x="935450" y="629603"/>
                  </a:lnTo>
                  <a:lnTo>
                    <a:pt x="933736" y="628174"/>
                  </a:lnTo>
                  <a:lnTo>
                    <a:pt x="936403" y="611791"/>
                  </a:lnTo>
                  <a:lnTo>
                    <a:pt x="933641" y="602552"/>
                  </a:lnTo>
                  <a:lnTo>
                    <a:pt x="937736" y="597218"/>
                  </a:lnTo>
                  <a:lnTo>
                    <a:pt x="941737" y="590264"/>
                  </a:lnTo>
                  <a:lnTo>
                    <a:pt x="941261" y="574262"/>
                  </a:lnTo>
                  <a:lnTo>
                    <a:pt x="943832" y="569119"/>
                  </a:lnTo>
                  <a:lnTo>
                    <a:pt x="944594" y="562642"/>
                  </a:lnTo>
                  <a:lnTo>
                    <a:pt x="940880" y="558356"/>
                  </a:lnTo>
                  <a:lnTo>
                    <a:pt x="936308" y="560451"/>
                  </a:lnTo>
                  <a:lnTo>
                    <a:pt x="929640" y="558165"/>
                  </a:lnTo>
                  <a:lnTo>
                    <a:pt x="928973" y="553403"/>
                  </a:lnTo>
                  <a:lnTo>
                    <a:pt x="925449" y="550640"/>
                  </a:lnTo>
                  <a:lnTo>
                    <a:pt x="921068" y="554450"/>
                  </a:lnTo>
                  <a:lnTo>
                    <a:pt x="919544" y="554641"/>
                  </a:lnTo>
                  <a:lnTo>
                    <a:pt x="912590" y="550640"/>
                  </a:lnTo>
                  <a:lnTo>
                    <a:pt x="912209" y="547497"/>
                  </a:lnTo>
                  <a:lnTo>
                    <a:pt x="915352" y="547116"/>
                  </a:lnTo>
                  <a:lnTo>
                    <a:pt x="916496" y="543782"/>
                  </a:lnTo>
                  <a:lnTo>
                    <a:pt x="906875" y="543401"/>
                  </a:lnTo>
                  <a:lnTo>
                    <a:pt x="906494" y="540258"/>
                  </a:lnTo>
                  <a:lnTo>
                    <a:pt x="901732" y="540830"/>
                  </a:lnTo>
                  <a:lnTo>
                    <a:pt x="898208" y="538067"/>
                  </a:lnTo>
                  <a:lnTo>
                    <a:pt x="895064" y="538544"/>
                  </a:lnTo>
                  <a:lnTo>
                    <a:pt x="892588" y="532352"/>
                  </a:lnTo>
                  <a:lnTo>
                    <a:pt x="889254" y="531209"/>
                  </a:lnTo>
                  <a:lnTo>
                    <a:pt x="897350" y="531781"/>
                  </a:lnTo>
                  <a:lnTo>
                    <a:pt x="904494" y="537305"/>
                  </a:lnTo>
                  <a:lnTo>
                    <a:pt x="912400" y="536257"/>
                  </a:lnTo>
                  <a:lnTo>
                    <a:pt x="913733" y="534543"/>
                  </a:lnTo>
                  <a:lnTo>
                    <a:pt x="918496" y="533876"/>
                  </a:lnTo>
                  <a:lnTo>
                    <a:pt x="921449" y="531876"/>
                  </a:lnTo>
                  <a:lnTo>
                    <a:pt x="918115" y="530733"/>
                  </a:lnTo>
                  <a:lnTo>
                    <a:pt x="911543" y="517112"/>
                  </a:lnTo>
                  <a:lnTo>
                    <a:pt x="901827" y="516731"/>
                  </a:lnTo>
                  <a:lnTo>
                    <a:pt x="898112" y="512445"/>
                  </a:lnTo>
                  <a:lnTo>
                    <a:pt x="900684" y="507302"/>
                  </a:lnTo>
                  <a:lnTo>
                    <a:pt x="898684" y="504349"/>
                  </a:lnTo>
                  <a:lnTo>
                    <a:pt x="899827" y="501015"/>
                  </a:lnTo>
                  <a:lnTo>
                    <a:pt x="901827" y="503968"/>
                  </a:lnTo>
                  <a:lnTo>
                    <a:pt x="902018" y="505492"/>
                  </a:lnTo>
                  <a:lnTo>
                    <a:pt x="903827" y="506920"/>
                  </a:lnTo>
                  <a:lnTo>
                    <a:pt x="906590" y="503301"/>
                  </a:lnTo>
                  <a:lnTo>
                    <a:pt x="906780" y="504920"/>
                  </a:lnTo>
                  <a:lnTo>
                    <a:pt x="908399" y="504730"/>
                  </a:lnTo>
                  <a:lnTo>
                    <a:pt x="908399" y="504730"/>
                  </a:lnTo>
                  <a:lnTo>
                    <a:pt x="909733" y="502920"/>
                  </a:lnTo>
                  <a:lnTo>
                    <a:pt x="917448" y="500348"/>
                  </a:lnTo>
                  <a:lnTo>
                    <a:pt x="920782" y="501491"/>
                  </a:lnTo>
                  <a:lnTo>
                    <a:pt x="927830" y="494252"/>
                  </a:lnTo>
                  <a:lnTo>
                    <a:pt x="923163" y="494824"/>
                  </a:lnTo>
                  <a:lnTo>
                    <a:pt x="922496" y="490061"/>
                  </a:lnTo>
                  <a:lnTo>
                    <a:pt x="917829" y="490728"/>
                  </a:lnTo>
                  <a:lnTo>
                    <a:pt x="917639" y="489109"/>
                  </a:lnTo>
                  <a:lnTo>
                    <a:pt x="914210" y="487966"/>
                  </a:lnTo>
                  <a:lnTo>
                    <a:pt x="909733" y="490157"/>
                  </a:lnTo>
                  <a:lnTo>
                    <a:pt x="912495" y="486537"/>
                  </a:lnTo>
                  <a:lnTo>
                    <a:pt x="909066" y="485394"/>
                  </a:lnTo>
                  <a:lnTo>
                    <a:pt x="904780" y="489109"/>
                  </a:lnTo>
                  <a:lnTo>
                    <a:pt x="902780" y="486156"/>
                  </a:lnTo>
                  <a:lnTo>
                    <a:pt x="899827" y="488156"/>
                  </a:lnTo>
                  <a:lnTo>
                    <a:pt x="898684" y="491490"/>
                  </a:lnTo>
                  <a:lnTo>
                    <a:pt x="895731" y="493490"/>
                  </a:lnTo>
                  <a:lnTo>
                    <a:pt x="896112" y="496633"/>
                  </a:lnTo>
                  <a:lnTo>
                    <a:pt x="891159" y="495681"/>
                  </a:lnTo>
                  <a:lnTo>
                    <a:pt x="888397" y="486442"/>
                  </a:lnTo>
                  <a:lnTo>
                    <a:pt x="891731" y="487585"/>
                  </a:lnTo>
                  <a:lnTo>
                    <a:pt x="891540" y="486061"/>
                  </a:lnTo>
                  <a:lnTo>
                    <a:pt x="888206" y="484823"/>
                  </a:lnTo>
                  <a:lnTo>
                    <a:pt x="892302" y="479489"/>
                  </a:lnTo>
                  <a:lnTo>
                    <a:pt x="888397" y="473583"/>
                  </a:lnTo>
                  <a:lnTo>
                    <a:pt x="890873" y="468440"/>
                  </a:lnTo>
                  <a:lnTo>
                    <a:pt x="900017" y="464058"/>
                  </a:lnTo>
                  <a:lnTo>
                    <a:pt x="907447" y="447103"/>
                  </a:lnTo>
                  <a:lnTo>
                    <a:pt x="930116" y="436245"/>
                  </a:lnTo>
                  <a:lnTo>
                    <a:pt x="934593" y="434054"/>
                  </a:lnTo>
                  <a:lnTo>
                    <a:pt x="940975" y="433197"/>
                  </a:lnTo>
                  <a:lnTo>
                    <a:pt x="937832" y="433578"/>
                  </a:lnTo>
                  <a:lnTo>
                    <a:pt x="938594" y="439960"/>
                  </a:lnTo>
                  <a:lnTo>
                    <a:pt x="940403" y="441293"/>
                  </a:lnTo>
                  <a:lnTo>
                    <a:pt x="945261" y="442246"/>
                  </a:lnTo>
                  <a:lnTo>
                    <a:pt x="947452" y="446818"/>
                  </a:lnTo>
                  <a:lnTo>
                    <a:pt x="949071" y="446627"/>
                  </a:lnTo>
                  <a:lnTo>
                    <a:pt x="949262" y="448151"/>
                  </a:lnTo>
                  <a:lnTo>
                    <a:pt x="954024" y="447580"/>
                  </a:lnTo>
                  <a:lnTo>
                    <a:pt x="955739" y="448913"/>
                  </a:lnTo>
                  <a:lnTo>
                    <a:pt x="956786" y="444056"/>
                  </a:lnTo>
                  <a:lnTo>
                    <a:pt x="958310" y="443865"/>
                  </a:lnTo>
                  <a:lnTo>
                    <a:pt x="957929" y="440627"/>
                  </a:lnTo>
                  <a:lnTo>
                    <a:pt x="959263" y="438912"/>
                  </a:lnTo>
                  <a:lnTo>
                    <a:pt x="960120" y="432340"/>
                  </a:lnTo>
                  <a:lnTo>
                    <a:pt x="963073" y="430435"/>
                  </a:lnTo>
                  <a:lnTo>
                    <a:pt x="965359" y="423672"/>
                  </a:lnTo>
                  <a:lnTo>
                    <a:pt x="968502" y="423291"/>
                  </a:lnTo>
                  <a:lnTo>
                    <a:pt x="974693" y="420910"/>
                  </a:lnTo>
                  <a:lnTo>
                    <a:pt x="974217" y="417766"/>
                  </a:lnTo>
                  <a:lnTo>
                    <a:pt x="976027" y="419100"/>
                  </a:lnTo>
                  <a:lnTo>
                    <a:pt x="977456" y="417386"/>
                  </a:lnTo>
                  <a:lnTo>
                    <a:pt x="980599" y="416909"/>
                  </a:lnTo>
                  <a:lnTo>
                    <a:pt x="984885" y="413194"/>
                  </a:lnTo>
                  <a:lnTo>
                    <a:pt x="986695" y="414528"/>
                  </a:lnTo>
                  <a:lnTo>
                    <a:pt x="990600" y="407670"/>
                  </a:lnTo>
                  <a:lnTo>
                    <a:pt x="988409" y="403098"/>
                  </a:lnTo>
                  <a:lnTo>
                    <a:pt x="983266" y="400526"/>
                  </a:lnTo>
                  <a:lnTo>
                    <a:pt x="981266" y="397573"/>
                  </a:lnTo>
                  <a:lnTo>
                    <a:pt x="977932" y="396431"/>
                  </a:lnTo>
                  <a:lnTo>
                    <a:pt x="974979" y="398431"/>
                  </a:lnTo>
                  <a:lnTo>
                    <a:pt x="973646" y="400145"/>
                  </a:lnTo>
                  <a:lnTo>
                    <a:pt x="967740" y="404146"/>
                  </a:lnTo>
                  <a:lnTo>
                    <a:pt x="965930" y="402717"/>
                  </a:lnTo>
                  <a:lnTo>
                    <a:pt x="966502" y="394716"/>
                  </a:lnTo>
                  <a:lnTo>
                    <a:pt x="975741" y="391858"/>
                  </a:lnTo>
                  <a:lnTo>
                    <a:pt x="978884" y="378619"/>
                  </a:lnTo>
                  <a:lnTo>
                    <a:pt x="978122" y="372332"/>
                  </a:lnTo>
                  <a:lnTo>
                    <a:pt x="974312" y="368046"/>
                  </a:lnTo>
                  <a:lnTo>
                    <a:pt x="973931" y="364903"/>
                  </a:lnTo>
                  <a:lnTo>
                    <a:pt x="971550" y="358711"/>
                  </a:lnTo>
                  <a:lnTo>
                    <a:pt x="972502" y="353854"/>
                  </a:lnTo>
                  <a:lnTo>
                    <a:pt x="982027" y="352615"/>
                  </a:lnTo>
                  <a:lnTo>
                    <a:pt x="981170" y="346329"/>
                  </a:lnTo>
                  <a:lnTo>
                    <a:pt x="987076" y="342328"/>
                  </a:lnTo>
                  <a:lnTo>
                    <a:pt x="983933" y="342710"/>
                  </a:lnTo>
                  <a:lnTo>
                    <a:pt x="986123" y="334423"/>
                  </a:lnTo>
                  <a:lnTo>
                    <a:pt x="979170" y="330518"/>
                  </a:lnTo>
                  <a:lnTo>
                    <a:pt x="978122" y="322612"/>
                  </a:lnTo>
                  <a:lnTo>
                    <a:pt x="985076" y="313753"/>
                  </a:lnTo>
                  <a:lnTo>
                    <a:pt x="983075" y="310801"/>
                  </a:lnTo>
                  <a:lnTo>
                    <a:pt x="979361" y="306419"/>
                  </a:lnTo>
                  <a:lnTo>
                    <a:pt x="982027" y="302895"/>
                  </a:lnTo>
                  <a:lnTo>
                    <a:pt x="985457" y="304038"/>
                  </a:lnTo>
                  <a:lnTo>
                    <a:pt x="989171" y="295561"/>
                  </a:lnTo>
                  <a:lnTo>
                    <a:pt x="985171" y="289655"/>
                  </a:lnTo>
                  <a:lnTo>
                    <a:pt x="988314" y="289274"/>
                  </a:lnTo>
                  <a:lnTo>
                    <a:pt x="987171" y="279749"/>
                  </a:lnTo>
                  <a:lnTo>
                    <a:pt x="988886" y="281178"/>
                  </a:lnTo>
                  <a:lnTo>
                    <a:pt x="992124" y="280797"/>
                  </a:lnTo>
                  <a:lnTo>
                    <a:pt x="991838" y="279178"/>
                  </a:lnTo>
                  <a:lnTo>
                    <a:pt x="992124" y="280797"/>
                  </a:lnTo>
                  <a:lnTo>
                    <a:pt x="993648" y="280511"/>
                  </a:lnTo>
                  <a:lnTo>
                    <a:pt x="995077" y="278797"/>
                  </a:lnTo>
                  <a:lnTo>
                    <a:pt x="998411" y="279940"/>
                  </a:lnTo>
                  <a:lnTo>
                    <a:pt x="1001363" y="277940"/>
                  </a:lnTo>
                  <a:lnTo>
                    <a:pt x="1001935" y="282702"/>
                  </a:lnTo>
                  <a:lnTo>
                    <a:pt x="1004888" y="280702"/>
                  </a:lnTo>
                  <a:lnTo>
                    <a:pt x="1001363" y="265176"/>
                  </a:lnTo>
                  <a:lnTo>
                    <a:pt x="999744" y="252508"/>
                  </a:lnTo>
                  <a:lnTo>
                    <a:pt x="999744" y="252508"/>
                  </a:lnTo>
                  <a:close/>
                </a:path>
              </a:pathLst>
            </a:custGeom>
            <a:noFill/>
            <a:ln w="9525" cap="rnd" cmpd="sng">
              <a:solidFill>
                <a:schemeClr val="bg1"/>
              </a:solidFill>
              <a:prstDash val="solid"/>
              <a:round/>
            </a:ln>
          </p:spPr>
          <p:txBody>
            <a:bodyPr rtlCol="0" anchor="ctr"/>
            <a:lstStyle/>
            <a:p>
              <a:endParaRPr lang="cs-CZ"/>
            </a:p>
          </p:txBody>
        </p:sp>
        <p:sp>
          <p:nvSpPr>
            <p:cNvPr id="26" name="Volný tvar: obrazec 25">
              <a:extLst>
                <a:ext uri="{FF2B5EF4-FFF2-40B4-BE49-F238E27FC236}">
                  <a16:creationId xmlns:a16="http://schemas.microsoft.com/office/drawing/2014/main" id="{FC31335D-27E0-62EA-271C-460C43443D46}"/>
                </a:ext>
              </a:extLst>
            </p:cNvPr>
            <p:cNvSpPr>
              <a:spLocks noChangeAspect="1"/>
            </p:cNvSpPr>
            <p:nvPr userDrawn="1"/>
          </p:nvSpPr>
          <p:spPr>
            <a:xfrm>
              <a:off x="5997225" y="2971418"/>
              <a:ext cx="1044701" cy="731424"/>
            </a:xfrm>
            <a:custGeom>
              <a:avLst/>
              <a:gdLst>
                <a:gd name="connsiteX0" fmla="*/ 1038797 w 1044701"/>
                <a:gd name="connsiteY0" fmla="*/ 17907 h 731424"/>
                <a:gd name="connsiteX1" fmla="*/ 1039558 w 1044701"/>
                <a:gd name="connsiteY1" fmla="*/ 11430 h 731424"/>
                <a:gd name="connsiteX2" fmla="*/ 1037463 w 1044701"/>
                <a:gd name="connsiteY2" fmla="*/ 6953 h 731424"/>
                <a:gd name="connsiteX3" fmla="*/ 1028509 w 1044701"/>
                <a:gd name="connsiteY3" fmla="*/ 0 h 731424"/>
                <a:gd name="connsiteX4" fmla="*/ 1019651 w 1044701"/>
                <a:gd name="connsiteY4" fmla="*/ 6001 h 731424"/>
                <a:gd name="connsiteX5" fmla="*/ 1018889 w 1044701"/>
                <a:gd name="connsiteY5" fmla="*/ 12478 h 731424"/>
                <a:gd name="connsiteX6" fmla="*/ 1017270 w 1044701"/>
                <a:gd name="connsiteY6" fmla="*/ 12668 h 731424"/>
                <a:gd name="connsiteX7" fmla="*/ 1012984 w 1044701"/>
                <a:gd name="connsiteY7" fmla="*/ 16478 h 731424"/>
                <a:gd name="connsiteX8" fmla="*/ 1010412 w 1044701"/>
                <a:gd name="connsiteY8" fmla="*/ 21527 h 731424"/>
                <a:gd name="connsiteX9" fmla="*/ 1006888 w 1044701"/>
                <a:gd name="connsiteY9" fmla="*/ 18860 h 731424"/>
                <a:gd name="connsiteX10" fmla="*/ 1002316 w 1044701"/>
                <a:gd name="connsiteY10" fmla="*/ 20955 h 731424"/>
                <a:gd name="connsiteX11" fmla="*/ 995839 w 1044701"/>
                <a:gd name="connsiteY11" fmla="*/ 33052 h 731424"/>
                <a:gd name="connsiteX12" fmla="*/ 994696 w 1044701"/>
                <a:gd name="connsiteY12" fmla="*/ 49244 h 731424"/>
                <a:gd name="connsiteX13" fmla="*/ 989362 w 1044701"/>
                <a:gd name="connsiteY13" fmla="*/ 57912 h 731424"/>
                <a:gd name="connsiteX14" fmla="*/ 982313 w 1044701"/>
                <a:gd name="connsiteY14" fmla="*/ 65246 h 731424"/>
                <a:gd name="connsiteX15" fmla="*/ 984504 w 1044701"/>
                <a:gd name="connsiteY15" fmla="*/ 69818 h 731424"/>
                <a:gd name="connsiteX16" fmla="*/ 983361 w 1044701"/>
                <a:gd name="connsiteY16" fmla="*/ 73152 h 731424"/>
                <a:gd name="connsiteX17" fmla="*/ 972883 w 1044701"/>
                <a:gd name="connsiteY17" fmla="*/ 79248 h 731424"/>
                <a:gd name="connsiteX18" fmla="*/ 965549 w 1044701"/>
                <a:gd name="connsiteY18" fmla="*/ 85058 h 731424"/>
                <a:gd name="connsiteX19" fmla="*/ 962215 w 1044701"/>
                <a:gd name="connsiteY19" fmla="*/ 83820 h 731424"/>
                <a:gd name="connsiteX20" fmla="*/ 959263 w 1044701"/>
                <a:gd name="connsiteY20" fmla="*/ 85820 h 731424"/>
                <a:gd name="connsiteX21" fmla="*/ 947452 w 1044701"/>
                <a:gd name="connsiteY21" fmla="*/ 106585 h 731424"/>
                <a:gd name="connsiteX22" fmla="*/ 944308 w 1044701"/>
                <a:gd name="connsiteY22" fmla="*/ 119825 h 731424"/>
                <a:gd name="connsiteX23" fmla="*/ 941641 w 1044701"/>
                <a:gd name="connsiteY23" fmla="*/ 123349 h 731424"/>
                <a:gd name="connsiteX24" fmla="*/ 932783 w 1044701"/>
                <a:gd name="connsiteY24" fmla="*/ 129254 h 731424"/>
                <a:gd name="connsiteX25" fmla="*/ 924401 w 1044701"/>
                <a:gd name="connsiteY25" fmla="*/ 127159 h 731424"/>
                <a:gd name="connsiteX26" fmla="*/ 917734 w 1044701"/>
                <a:gd name="connsiteY26" fmla="*/ 124777 h 731424"/>
                <a:gd name="connsiteX27" fmla="*/ 914209 w 1044701"/>
                <a:gd name="connsiteY27" fmla="*/ 122015 h 731424"/>
                <a:gd name="connsiteX28" fmla="*/ 893826 w 1044701"/>
                <a:gd name="connsiteY28" fmla="*/ 113443 h 731424"/>
                <a:gd name="connsiteX29" fmla="*/ 887349 w 1044701"/>
                <a:gd name="connsiteY29" fmla="*/ 112586 h 731424"/>
                <a:gd name="connsiteX30" fmla="*/ 882396 w 1044701"/>
                <a:gd name="connsiteY30" fmla="*/ 111633 h 731424"/>
                <a:gd name="connsiteX31" fmla="*/ 878205 w 1044701"/>
                <a:gd name="connsiteY31" fmla="*/ 104204 h 731424"/>
                <a:gd name="connsiteX32" fmla="*/ 867537 w 1044701"/>
                <a:gd name="connsiteY32" fmla="*/ 95917 h 731424"/>
                <a:gd name="connsiteX33" fmla="*/ 866775 w 1044701"/>
                <a:gd name="connsiteY33" fmla="*/ 89630 h 731424"/>
                <a:gd name="connsiteX34" fmla="*/ 859822 w 1044701"/>
                <a:gd name="connsiteY34" fmla="*/ 85630 h 731424"/>
                <a:gd name="connsiteX35" fmla="*/ 855821 w 1044701"/>
                <a:gd name="connsiteY35" fmla="*/ 79724 h 731424"/>
                <a:gd name="connsiteX36" fmla="*/ 844391 w 1044701"/>
                <a:gd name="connsiteY36" fmla="*/ 78010 h 731424"/>
                <a:gd name="connsiteX37" fmla="*/ 840105 w 1044701"/>
                <a:gd name="connsiteY37" fmla="*/ 81725 h 731424"/>
                <a:gd name="connsiteX38" fmla="*/ 838295 w 1044701"/>
                <a:gd name="connsiteY38" fmla="*/ 80391 h 731424"/>
                <a:gd name="connsiteX39" fmla="*/ 836962 w 1044701"/>
                <a:gd name="connsiteY39" fmla="*/ 82201 h 731424"/>
                <a:gd name="connsiteX40" fmla="*/ 816197 w 1044701"/>
                <a:gd name="connsiteY40" fmla="*/ 70390 h 731424"/>
                <a:gd name="connsiteX41" fmla="*/ 813245 w 1044701"/>
                <a:gd name="connsiteY41" fmla="*/ 72390 h 731424"/>
                <a:gd name="connsiteX42" fmla="*/ 811435 w 1044701"/>
                <a:gd name="connsiteY42" fmla="*/ 70961 h 731424"/>
                <a:gd name="connsiteX43" fmla="*/ 807720 w 1044701"/>
                <a:gd name="connsiteY43" fmla="*/ 66675 h 731424"/>
                <a:gd name="connsiteX44" fmla="*/ 804767 w 1044701"/>
                <a:gd name="connsiteY44" fmla="*/ 68580 h 731424"/>
                <a:gd name="connsiteX45" fmla="*/ 801719 w 1044701"/>
                <a:gd name="connsiteY45" fmla="*/ 57817 h 731424"/>
                <a:gd name="connsiteX46" fmla="*/ 793242 w 1044701"/>
                <a:gd name="connsiteY46" fmla="*/ 54102 h 731424"/>
                <a:gd name="connsiteX47" fmla="*/ 790099 w 1044701"/>
                <a:gd name="connsiteY47" fmla="*/ 54483 h 731424"/>
                <a:gd name="connsiteX48" fmla="*/ 786384 w 1044701"/>
                <a:gd name="connsiteY48" fmla="*/ 50102 h 731424"/>
                <a:gd name="connsiteX49" fmla="*/ 784955 w 1044701"/>
                <a:gd name="connsiteY49" fmla="*/ 51911 h 731424"/>
                <a:gd name="connsiteX50" fmla="*/ 778478 w 1044701"/>
                <a:gd name="connsiteY50" fmla="*/ 51149 h 731424"/>
                <a:gd name="connsiteX51" fmla="*/ 772763 w 1044701"/>
                <a:gd name="connsiteY51" fmla="*/ 56674 h 731424"/>
                <a:gd name="connsiteX52" fmla="*/ 772382 w 1044701"/>
                <a:gd name="connsiteY52" fmla="*/ 79153 h 731424"/>
                <a:gd name="connsiteX53" fmla="*/ 769811 w 1044701"/>
                <a:gd name="connsiteY53" fmla="*/ 84296 h 731424"/>
                <a:gd name="connsiteX54" fmla="*/ 762190 w 1044701"/>
                <a:gd name="connsiteY54" fmla="*/ 86868 h 731424"/>
                <a:gd name="connsiteX55" fmla="*/ 759428 w 1044701"/>
                <a:gd name="connsiteY55" fmla="*/ 90392 h 731424"/>
                <a:gd name="connsiteX56" fmla="*/ 757809 w 1044701"/>
                <a:gd name="connsiteY56" fmla="*/ 90678 h 731424"/>
                <a:gd name="connsiteX57" fmla="*/ 755237 w 1044701"/>
                <a:gd name="connsiteY57" fmla="*/ 95821 h 731424"/>
                <a:gd name="connsiteX58" fmla="*/ 755047 w 1044701"/>
                <a:gd name="connsiteY58" fmla="*/ 94202 h 731424"/>
                <a:gd name="connsiteX59" fmla="*/ 745617 w 1044701"/>
                <a:gd name="connsiteY59" fmla="*/ 95441 h 731424"/>
                <a:gd name="connsiteX60" fmla="*/ 745236 w 1044701"/>
                <a:gd name="connsiteY60" fmla="*/ 92202 h 731424"/>
                <a:gd name="connsiteX61" fmla="*/ 743617 w 1044701"/>
                <a:gd name="connsiteY61" fmla="*/ 92488 h 731424"/>
                <a:gd name="connsiteX62" fmla="*/ 743998 w 1044701"/>
                <a:gd name="connsiteY62" fmla="*/ 95631 h 731424"/>
                <a:gd name="connsiteX63" fmla="*/ 736378 w 1044701"/>
                <a:gd name="connsiteY63" fmla="*/ 98203 h 731424"/>
                <a:gd name="connsiteX64" fmla="*/ 739712 w 1044701"/>
                <a:gd name="connsiteY64" fmla="*/ 99346 h 731424"/>
                <a:gd name="connsiteX65" fmla="*/ 740092 w 1044701"/>
                <a:gd name="connsiteY65" fmla="*/ 102489 h 731424"/>
                <a:gd name="connsiteX66" fmla="*/ 737330 w 1044701"/>
                <a:gd name="connsiteY66" fmla="*/ 106108 h 731424"/>
                <a:gd name="connsiteX67" fmla="*/ 733615 w 1044701"/>
                <a:gd name="connsiteY67" fmla="*/ 101727 h 731424"/>
                <a:gd name="connsiteX68" fmla="*/ 730663 w 1044701"/>
                <a:gd name="connsiteY68" fmla="*/ 103727 h 731424"/>
                <a:gd name="connsiteX69" fmla="*/ 727424 w 1044701"/>
                <a:gd name="connsiteY69" fmla="*/ 104108 h 731424"/>
                <a:gd name="connsiteX70" fmla="*/ 727900 w 1044701"/>
                <a:gd name="connsiteY70" fmla="*/ 107252 h 731424"/>
                <a:gd name="connsiteX71" fmla="*/ 724757 w 1044701"/>
                <a:gd name="connsiteY71" fmla="*/ 107728 h 731424"/>
                <a:gd name="connsiteX72" fmla="*/ 725138 w 1044701"/>
                <a:gd name="connsiteY72" fmla="*/ 110871 h 731424"/>
                <a:gd name="connsiteX73" fmla="*/ 721805 w 1044701"/>
                <a:gd name="connsiteY73" fmla="*/ 109633 h 731424"/>
                <a:gd name="connsiteX74" fmla="*/ 719995 w 1044701"/>
                <a:gd name="connsiteY74" fmla="*/ 108299 h 731424"/>
                <a:gd name="connsiteX75" fmla="*/ 715232 w 1044701"/>
                <a:gd name="connsiteY75" fmla="*/ 108871 h 731424"/>
                <a:gd name="connsiteX76" fmla="*/ 715423 w 1044701"/>
                <a:gd name="connsiteY76" fmla="*/ 110490 h 731424"/>
                <a:gd name="connsiteX77" fmla="*/ 703040 w 1044701"/>
                <a:gd name="connsiteY77" fmla="*/ 126492 h 731424"/>
                <a:gd name="connsiteX78" fmla="*/ 691801 w 1044701"/>
                <a:gd name="connsiteY78" fmla="*/ 126302 h 731424"/>
                <a:gd name="connsiteX79" fmla="*/ 687038 w 1044701"/>
                <a:gd name="connsiteY79" fmla="*/ 126968 h 731424"/>
                <a:gd name="connsiteX80" fmla="*/ 687705 w 1044701"/>
                <a:gd name="connsiteY80" fmla="*/ 131636 h 731424"/>
                <a:gd name="connsiteX81" fmla="*/ 681514 w 1044701"/>
                <a:gd name="connsiteY81" fmla="*/ 134017 h 731424"/>
                <a:gd name="connsiteX82" fmla="*/ 677608 w 1044701"/>
                <a:gd name="connsiteY82" fmla="*/ 140970 h 731424"/>
                <a:gd name="connsiteX83" fmla="*/ 679990 w 1044701"/>
                <a:gd name="connsiteY83" fmla="*/ 147066 h 731424"/>
                <a:gd name="connsiteX84" fmla="*/ 681419 w 1044701"/>
                <a:gd name="connsiteY84" fmla="*/ 145256 h 731424"/>
                <a:gd name="connsiteX85" fmla="*/ 685133 w 1044701"/>
                <a:gd name="connsiteY85" fmla="*/ 149638 h 731424"/>
                <a:gd name="connsiteX86" fmla="*/ 690467 w 1044701"/>
                <a:gd name="connsiteY86" fmla="*/ 153734 h 731424"/>
                <a:gd name="connsiteX87" fmla="*/ 684562 w 1044701"/>
                <a:gd name="connsiteY87" fmla="*/ 157734 h 731424"/>
                <a:gd name="connsiteX88" fmla="*/ 683419 w 1044701"/>
                <a:gd name="connsiteY88" fmla="*/ 161068 h 731424"/>
                <a:gd name="connsiteX89" fmla="*/ 677132 w 1044701"/>
                <a:gd name="connsiteY89" fmla="*/ 161830 h 731424"/>
                <a:gd name="connsiteX90" fmla="*/ 674561 w 1044701"/>
                <a:gd name="connsiteY90" fmla="*/ 166973 h 731424"/>
                <a:gd name="connsiteX91" fmla="*/ 669227 w 1044701"/>
                <a:gd name="connsiteY91" fmla="*/ 162877 h 731424"/>
                <a:gd name="connsiteX92" fmla="*/ 667798 w 1044701"/>
                <a:gd name="connsiteY92" fmla="*/ 164687 h 731424"/>
                <a:gd name="connsiteX93" fmla="*/ 663035 w 1044701"/>
                <a:gd name="connsiteY93" fmla="*/ 165259 h 731424"/>
                <a:gd name="connsiteX94" fmla="*/ 665226 w 1044701"/>
                <a:gd name="connsiteY94" fmla="*/ 169831 h 731424"/>
                <a:gd name="connsiteX95" fmla="*/ 664083 w 1044701"/>
                <a:gd name="connsiteY95" fmla="*/ 173165 h 731424"/>
                <a:gd name="connsiteX96" fmla="*/ 662273 w 1044701"/>
                <a:gd name="connsiteY96" fmla="*/ 171736 h 731424"/>
                <a:gd name="connsiteX97" fmla="*/ 662940 w 1044701"/>
                <a:gd name="connsiteY97" fmla="*/ 176498 h 731424"/>
                <a:gd name="connsiteX98" fmla="*/ 668083 w 1044701"/>
                <a:gd name="connsiteY98" fmla="*/ 179070 h 731424"/>
                <a:gd name="connsiteX99" fmla="*/ 670465 w 1044701"/>
                <a:gd name="connsiteY99" fmla="*/ 185166 h 731424"/>
                <a:gd name="connsiteX100" fmla="*/ 673798 w 1044701"/>
                <a:gd name="connsiteY100" fmla="*/ 186309 h 731424"/>
                <a:gd name="connsiteX101" fmla="*/ 675227 w 1044701"/>
                <a:gd name="connsiteY101" fmla="*/ 197358 h 731424"/>
                <a:gd name="connsiteX102" fmla="*/ 655034 w 1044701"/>
                <a:gd name="connsiteY102" fmla="*/ 190310 h 731424"/>
                <a:gd name="connsiteX103" fmla="*/ 651700 w 1044701"/>
                <a:gd name="connsiteY103" fmla="*/ 189167 h 731424"/>
                <a:gd name="connsiteX104" fmla="*/ 646366 w 1044701"/>
                <a:gd name="connsiteY104" fmla="*/ 185071 h 731424"/>
                <a:gd name="connsiteX105" fmla="*/ 645033 w 1044701"/>
                <a:gd name="connsiteY105" fmla="*/ 186785 h 731424"/>
                <a:gd name="connsiteX106" fmla="*/ 638270 w 1044701"/>
                <a:gd name="connsiteY106" fmla="*/ 184499 h 731424"/>
                <a:gd name="connsiteX107" fmla="*/ 640080 w 1044701"/>
                <a:gd name="connsiteY107" fmla="*/ 185833 h 731424"/>
                <a:gd name="connsiteX108" fmla="*/ 638842 w 1044701"/>
                <a:gd name="connsiteY108" fmla="*/ 189167 h 731424"/>
                <a:gd name="connsiteX109" fmla="*/ 640652 w 1044701"/>
                <a:gd name="connsiteY109" fmla="*/ 190595 h 731424"/>
                <a:gd name="connsiteX110" fmla="*/ 633984 w 1044701"/>
                <a:gd name="connsiteY110" fmla="*/ 188214 h 731424"/>
                <a:gd name="connsiteX111" fmla="*/ 632555 w 1044701"/>
                <a:gd name="connsiteY111" fmla="*/ 190024 h 731424"/>
                <a:gd name="connsiteX112" fmla="*/ 630936 w 1044701"/>
                <a:gd name="connsiteY112" fmla="*/ 190214 h 731424"/>
                <a:gd name="connsiteX113" fmla="*/ 627793 w 1044701"/>
                <a:gd name="connsiteY113" fmla="*/ 190595 h 731424"/>
                <a:gd name="connsiteX114" fmla="*/ 615410 w 1044701"/>
                <a:gd name="connsiteY114" fmla="*/ 193834 h 731424"/>
                <a:gd name="connsiteX115" fmla="*/ 614839 w 1044701"/>
                <a:gd name="connsiteY115" fmla="*/ 189071 h 731424"/>
                <a:gd name="connsiteX116" fmla="*/ 614648 w 1044701"/>
                <a:gd name="connsiteY116" fmla="*/ 187452 h 731424"/>
                <a:gd name="connsiteX117" fmla="*/ 618744 w 1044701"/>
                <a:gd name="connsiteY117" fmla="*/ 182118 h 731424"/>
                <a:gd name="connsiteX118" fmla="*/ 616934 w 1044701"/>
                <a:gd name="connsiteY118" fmla="*/ 180785 h 731424"/>
                <a:gd name="connsiteX119" fmla="*/ 612267 w 1044701"/>
                <a:gd name="connsiteY119" fmla="*/ 181356 h 731424"/>
                <a:gd name="connsiteX120" fmla="*/ 611981 w 1044701"/>
                <a:gd name="connsiteY120" fmla="*/ 179832 h 731424"/>
                <a:gd name="connsiteX121" fmla="*/ 610457 w 1044701"/>
                <a:gd name="connsiteY121" fmla="*/ 180023 h 731424"/>
                <a:gd name="connsiteX122" fmla="*/ 612457 w 1044701"/>
                <a:gd name="connsiteY122" fmla="*/ 182975 h 731424"/>
                <a:gd name="connsiteX123" fmla="*/ 611219 w 1044701"/>
                <a:gd name="connsiteY123" fmla="*/ 186309 h 731424"/>
                <a:gd name="connsiteX124" fmla="*/ 611410 w 1044701"/>
                <a:gd name="connsiteY124" fmla="*/ 187833 h 731424"/>
                <a:gd name="connsiteX125" fmla="*/ 602552 w 1044701"/>
                <a:gd name="connsiteY125" fmla="*/ 193834 h 731424"/>
                <a:gd name="connsiteX126" fmla="*/ 598837 w 1044701"/>
                <a:gd name="connsiteY126" fmla="*/ 189452 h 731424"/>
                <a:gd name="connsiteX127" fmla="*/ 596074 w 1044701"/>
                <a:gd name="connsiteY127" fmla="*/ 193072 h 731424"/>
                <a:gd name="connsiteX128" fmla="*/ 589597 w 1044701"/>
                <a:gd name="connsiteY128" fmla="*/ 192310 h 731424"/>
                <a:gd name="connsiteX129" fmla="*/ 587026 w 1044701"/>
                <a:gd name="connsiteY129" fmla="*/ 197358 h 731424"/>
                <a:gd name="connsiteX130" fmla="*/ 582073 w 1044701"/>
                <a:gd name="connsiteY130" fmla="*/ 196406 h 731424"/>
                <a:gd name="connsiteX131" fmla="*/ 580644 w 1044701"/>
                <a:gd name="connsiteY131" fmla="*/ 198215 h 731424"/>
                <a:gd name="connsiteX132" fmla="*/ 576929 w 1044701"/>
                <a:gd name="connsiteY132" fmla="*/ 193834 h 731424"/>
                <a:gd name="connsiteX133" fmla="*/ 574929 w 1044701"/>
                <a:gd name="connsiteY133" fmla="*/ 190881 h 731424"/>
                <a:gd name="connsiteX134" fmla="*/ 576167 w 1044701"/>
                <a:gd name="connsiteY134" fmla="*/ 187547 h 731424"/>
                <a:gd name="connsiteX135" fmla="*/ 574548 w 1044701"/>
                <a:gd name="connsiteY135" fmla="*/ 187738 h 731424"/>
                <a:gd name="connsiteX136" fmla="*/ 569405 w 1044701"/>
                <a:gd name="connsiteY136" fmla="*/ 185261 h 731424"/>
                <a:gd name="connsiteX137" fmla="*/ 564832 w 1044701"/>
                <a:gd name="connsiteY137" fmla="*/ 174593 h 731424"/>
                <a:gd name="connsiteX138" fmla="*/ 561689 w 1044701"/>
                <a:gd name="connsiteY138" fmla="*/ 174974 h 731424"/>
                <a:gd name="connsiteX139" fmla="*/ 559880 w 1044701"/>
                <a:gd name="connsiteY139" fmla="*/ 173546 h 731424"/>
                <a:gd name="connsiteX140" fmla="*/ 558546 w 1044701"/>
                <a:gd name="connsiteY140" fmla="*/ 175355 h 731424"/>
                <a:gd name="connsiteX141" fmla="*/ 556736 w 1044701"/>
                <a:gd name="connsiteY141" fmla="*/ 174022 h 731424"/>
                <a:gd name="connsiteX142" fmla="*/ 553593 w 1044701"/>
                <a:gd name="connsiteY142" fmla="*/ 174403 h 731424"/>
                <a:gd name="connsiteX143" fmla="*/ 551974 w 1044701"/>
                <a:gd name="connsiteY143" fmla="*/ 174593 h 731424"/>
                <a:gd name="connsiteX144" fmla="*/ 546068 w 1044701"/>
                <a:gd name="connsiteY144" fmla="*/ 165735 h 731424"/>
                <a:gd name="connsiteX145" fmla="*/ 543115 w 1044701"/>
                <a:gd name="connsiteY145" fmla="*/ 167735 h 731424"/>
                <a:gd name="connsiteX146" fmla="*/ 541972 w 1044701"/>
                <a:gd name="connsiteY146" fmla="*/ 171069 h 731424"/>
                <a:gd name="connsiteX147" fmla="*/ 540353 w 1044701"/>
                <a:gd name="connsiteY147" fmla="*/ 171260 h 731424"/>
                <a:gd name="connsiteX148" fmla="*/ 531495 w 1044701"/>
                <a:gd name="connsiteY148" fmla="*/ 164402 h 731424"/>
                <a:gd name="connsiteX149" fmla="*/ 528447 w 1044701"/>
                <a:gd name="connsiteY149" fmla="*/ 153543 h 731424"/>
                <a:gd name="connsiteX150" fmla="*/ 519589 w 1044701"/>
                <a:gd name="connsiteY150" fmla="*/ 146685 h 731424"/>
                <a:gd name="connsiteX151" fmla="*/ 513493 w 1044701"/>
                <a:gd name="connsiteY151" fmla="*/ 149066 h 731424"/>
                <a:gd name="connsiteX152" fmla="*/ 511683 w 1044701"/>
                <a:gd name="connsiteY152" fmla="*/ 147638 h 731424"/>
                <a:gd name="connsiteX153" fmla="*/ 506921 w 1044701"/>
                <a:gd name="connsiteY153" fmla="*/ 148304 h 731424"/>
                <a:gd name="connsiteX154" fmla="*/ 505015 w 1044701"/>
                <a:gd name="connsiteY154" fmla="*/ 145352 h 731424"/>
                <a:gd name="connsiteX155" fmla="*/ 498443 w 1044701"/>
                <a:gd name="connsiteY155" fmla="*/ 144494 h 731424"/>
                <a:gd name="connsiteX156" fmla="*/ 495300 w 1044701"/>
                <a:gd name="connsiteY156" fmla="*/ 144971 h 731424"/>
                <a:gd name="connsiteX157" fmla="*/ 493300 w 1044701"/>
                <a:gd name="connsiteY157" fmla="*/ 142018 h 731424"/>
                <a:gd name="connsiteX158" fmla="*/ 492347 w 1044701"/>
                <a:gd name="connsiteY158" fmla="*/ 134112 h 731424"/>
                <a:gd name="connsiteX159" fmla="*/ 486728 w 1044701"/>
                <a:gd name="connsiteY159" fmla="*/ 115538 h 731424"/>
                <a:gd name="connsiteX160" fmla="*/ 480250 w 1044701"/>
                <a:gd name="connsiteY160" fmla="*/ 114776 h 731424"/>
                <a:gd name="connsiteX161" fmla="*/ 449675 w 1044701"/>
                <a:gd name="connsiteY161" fmla="*/ 113824 h 731424"/>
                <a:gd name="connsiteX162" fmla="*/ 449580 w 1044701"/>
                <a:gd name="connsiteY162" fmla="*/ 88202 h 731424"/>
                <a:gd name="connsiteX163" fmla="*/ 448437 w 1044701"/>
                <a:gd name="connsiteY163" fmla="*/ 78772 h 731424"/>
                <a:gd name="connsiteX164" fmla="*/ 435197 w 1044701"/>
                <a:gd name="connsiteY164" fmla="*/ 75629 h 731424"/>
                <a:gd name="connsiteX165" fmla="*/ 435102 w 1044701"/>
                <a:gd name="connsiteY165" fmla="*/ 62770 h 731424"/>
                <a:gd name="connsiteX166" fmla="*/ 415957 w 1044701"/>
                <a:gd name="connsiteY166" fmla="*/ 63627 h 731424"/>
                <a:gd name="connsiteX167" fmla="*/ 410623 w 1044701"/>
                <a:gd name="connsiteY167" fmla="*/ 59531 h 731424"/>
                <a:gd name="connsiteX168" fmla="*/ 405955 w 1044701"/>
                <a:gd name="connsiteY168" fmla="*/ 60103 h 731424"/>
                <a:gd name="connsiteX169" fmla="*/ 405289 w 1044701"/>
                <a:gd name="connsiteY169" fmla="*/ 55340 h 731424"/>
                <a:gd name="connsiteX170" fmla="*/ 401193 w 1044701"/>
                <a:gd name="connsiteY170" fmla="*/ 60674 h 731424"/>
                <a:gd name="connsiteX171" fmla="*/ 388525 w 1044701"/>
                <a:gd name="connsiteY171" fmla="*/ 49530 h 731424"/>
                <a:gd name="connsiteX172" fmla="*/ 383572 w 1044701"/>
                <a:gd name="connsiteY172" fmla="*/ 48482 h 731424"/>
                <a:gd name="connsiteX173" fmla="*/ 384429 w 1044701"/>
                <a:gd name="connsiteY173" fmla="*/ 54864 h 731424"/>
                <a:gd name="connsiteX174" fmla="*/ 383000 w 1044701"/>
                <a:gd name="connsiteY174" fmla="*/ 56579 h 731424"/>
                <a:gd name="connsiteX175" fmla="*/ 362331 w 1044701"/>
                <a:gd name="connsiteY175" fmla="*/ 57626 h 731424"/>
                <a:gd name="connsiteX176" fmla="*/ 362903 w 1044701"/>
                <a:gd name="connsiteY176" fmla="*/ 75248 h 731424"/>
                <a:gd name="connsiteX177" fmla="*/ 351663 w 1044701"/>
                <a:gd name="connsiteY177" fmla="*/ 75057 h 731424"/>
                <a:gd name="connsiteX178" fmla="*/ 338899 w 1044701"/>
                <a:gd name="connsiteY178" fmla="*/ 75057 h 731424"/>
                <a:gd name="connsiteX179" fmla="*/ 338328 w 1044701"/>
                <a:gd name="connsiteY179" fmla="*/ 83153 h 731424"/>
                <a:gd name="connsiteX180" fmla="*/ 329470 w 1044701"/>
                <a:gd name="connsiteY180" fmla="*/ 89059 h 731424"/>
                <a:gd name="connsiteX181" fmla="*/ 329851 w 1044701"/>
                <a:gd name="connsiteY181" fmla="*/ 92297 h 731424"/>
                <a:gd name="connsiteX182" fmla="*/ 326898 w 1044701"/>
                <a:gd name="connsiteY182" fmla="*/ 94202 h 731424"/>
                <a:gd name="connsiteX183" fmla="*/ 326231 w 1044701"/>
                <a:gd name="connsiteY183" fmla="*/ 89535 h 731424"/>
                <a:gd name="connsiteX184" fmla="*/ 314992 w 1044701"/>
                <a:gd name="connsiteY184" fmla="*/ 89344 h 731424"/>
                <a:gd name="connsiteX185" fmla="*/ 313468 w 1044701"/>
                <a:gd name="connsiteY185" fmla="*/ 89535 h 731424"/>
                <a:gd name="connsiteX186" fmla="*/ 313087 w 1044701"/>
                <a:gd name="connsiteY186" fmla="*/ 86392 h 731424"/>
                <a:gd name="connsiteX187" fmla="*/ 306324 w 1044701"/>
                <a:gd name="connsiteY187" fmla="*/ 84011 h 731424"/>
                <a:gd name="connsiteX188" fmla="*/ 304133 w 1044701"/>
                <a:gd name="connsiteY188" fmla="*/ 79439 h 731424"/>
                <a:gd name="connsiteX189" fmla="*/ 304514 w 1044701"/>
                <a:gd name="connsiteY189" fmla="*/ 69818 h 731424"/>
                <a:gd name="connsiteX190" fmla="*/ 308229 w 1044701"/>
                <a:gd name="connsiteY190" fmla="*/ 61341 h 731424"/>
                <a:gd name="connsiteX191" fmla="*/ 303086 w 1044701"/>
                <a:gd name="connsiteY191" fmla="*/ 58769 h 731424"/>
                <a:gd name="connsiteX192" fmla="*/ 304324 w 1044701"/>
                <a:gd name="connsiteY192" fmla="*/ 55435 h 731424"/>
                <a:gd name="connsiteX193" fmla="*/ 303847 w 1044701"/>
                <a:gd name="connsiteY193" fmla="*/ 52292 h 731424"/>
                <a:gd name="connsiteX194" fmla="*/ 294227 w 1044701"/>
                <a:gd name="connsiteY194" fmla="*/ 51911 h 731424"/>
                <a:gd name="connsiteX195" fmla="*/ 290513 w 1044701"/>
                <a:gd name="connsiteY195" fmla="*/ 47530 h 731424"/>
                <a:gd name="connsiteX196" fmla="*/ 285083 w 1044701"/>
                <a:gd name="connsiteY196" fmla="*/ 43434 h 731424"/>
                <a:gd name="connsiteX197" fmla="*/ 280797 w 1044701"/>
                <a:gd name="connsiteY197" fmla="*/ 47149 h 731424"/>
                <a:gd name="connsiteX198" fmla="*/ 278416 w 1044701"/>
                <a:gd name="connsiteY198" fmla="*/ 53912 h 731424"/>
                <a:gd name="connsiteX199" fmla="*/ 270129 w 1044701"/>
                <a:gd name="connsiteY199" fmla="*/ 51721 h 731424"/>
                <a:gd name="connsiteX200" fmla="*/ 269177 w 1044701"/>
                <a:gd name="connsiteY200" fmla="*/ 56674 h 731424"/>
                <a:gd name="connsiteX201" fmla="*/ 264414 w 1044701"/>
                <a:gd name="connsiteY201" fmla="*/ 57245 h 731424"/>
                <a:gd name="connsiteX202" fmla="*/ 264605 w 1044701"/>
                <a:gd name="connsiteY202" fmla="*/ 58865 h 731424"/>
                <a:gd name="connsiteX203" fmla="*/ 260128 w 1044701"/>
                <a:gd name="connsiteY203" fmla="*/ 61055 h 731424"/>
                <a:gd name="connsiteX204" fmla="*/ 260890 w 1044701"/>
                <a:gd name="connsiteY204" fmla="*/ 67342 h 731424"/>
                <a:gd name="connsiteX205" fmla="*/ 262699 w 1044701"/>
                <a:gd name="connsiteY205" fmla="*/ 68771 h 731424"/>
                <a:gd name="connsiteX206" fmla="*/ 260985 w 1044701"/>
                <a:gd name="connsiteY206" fmla="*/ 80200 h 731424"/>
                <a:gd name="connsiteX207" fmla="*/ 259747 w 1044701"/>
                <a:gd name="connsiteY207" fmla="*/ 83534 h 731424"/>
                <a:gd name="connsiteX208" fmla="*/ 256604 w 1044701"/>
                <a:gd name="connsiteY208" fmla="*/ 83915 h 731424"/>
                <a:gd name="connsiteX209" fmla="*/ 256794 w 1044701"/>
                <a:gd name="connsiteY209" fmla="*/ 85535 h 731424"/>
                <a:gd name="connsiteX210" fmla="*/ 254794 w 1044701"/>
                <a:gd name="connsiteY210" fmla="*/ 82582 h 731424"/>
                <a:gd name="connsiteX211" fmla="*/ 251079 w 1044701"/>
                <a:gd name="connsiteY211" fmla="*/ 91059 h 731424"/>
                <a:gd name="connsiteX212" fmla="*/ 247364 w 1044701"/>
                <a:gd name="connsiteY212" fmla="*/ 86677 h 731424"/>
                <a:gd name="connsiteX213" fmla="*/ 242411 w 1044701"/>
                <a:gd name="connsiteY213" fmla="*/ 85725 h 731424"/>
                <a:gd name="connsiteX214" fmla="*/ 239458 w 1044701"/>
                <a:gd name="connsiteY214" fmla="*/ 87725 h 731424"/>
                <a:gd name="connsiteX215" fmla="*/ 239268 w 1044701"/>
                <a:gd name="connsiteY215" fmla="*/ 86106 h 731424"/>
                <a:gd name="connsiteX216" fmla="*/ 235934 w 1044701"/>
                <a:gd name="connsiteY216" fmla="*/ 84963 h 731424"/>
                <a:gd name="connsiteX217" fmla="*/ 234696 w 1044701"/>
                <a:gd name="connsiteY217" fmla="*/ 88297 h 731424"/>
                <a:gd name="connsiteX218" fmla="*/ 231553 w 1044701"/>
                <a:gd name="connsiteY218" fmla="*/ 88773 h 731424"/>
                <a:gd name="connsiteX219" fmla="*/ 228981 w 1044701"/>
                <a:gd name="connsiteY219" fmla="*/ 93917 h 731424"/>
                <a:gd name="connsiteX220" fmla="*/ 227457 w 1044701"/>
                <a:gd name="connsiteY220" fmla="*/ 94107 h 731424"/>
                <a:gd name="connsiteX221" fmla="*/ 227838 w 1044701"/>
                <a:gd name="connsiteY221" fmla="*/ 97250 h 731424"/>
                <a:gd name="connsiteX222" fmla="*/ 225076 w 1044701"/>
                <a:gd name="connsiteY222" fmla="*/ 100775 h 731424"/>
                <a:gd name="connsiteX223" fmla="*/ 221552 w 1044701"/>
                <a:gd name="connsiteY223" fmla="*/ 98012 h 731424"/>
                <a:gd name="connsiteX224" fmla="*/ 219932 w 1044701"/>
                <a:gd name="connsiteY224" fmla="*/ 98203 h 731424"/>
                <a:gd name="connsiteX225" fmla="*/ 218789 w 1044701"/>
                <a:gd name="connsiteY225" fmla="*/ 101632 h 731424"/>
                <a:gd name="connsiteX226" fmla="*/ 215170 w 1044701"/>
                <a:gd name="connsiteY226" fmla="*/ 98869 h 731424"/>
                <a:gd name="connsiteX227" fmla="*/ 214979 w 1044701"/>
                <a:gd name="connsiteY227" fmla="*/ 97250 h 731424"/>
                <a:gd name="connsiteX228" fmla="*/ 209836 w 1044701"/>
                <a:gd name="connsiteY228" fmla="*/ 94679 h 731424"/>
                <a:gd name="connsiteX229" fmla="*/ 209645 w 1044701"/>
                <a:gd name="connsiteY229" fmla="*/ 93154 h 731424"/>
                <a:gd name="connsiteX230" fmla="*/ 199358 w 1044701"/>
                <a:gd name="connsiteY230" fmla="*/ 88011 h 731424"/>
                <a:gd name="connsiteX231" fmla="*/ 197644 w 1044701"/>
                <a:gd name="connsiteY231" fmla="*/ 86677 h 731424"/>
                <a:gd name="connsiteX232" fmla="*/ 195834 w 1044701"/>
                <a:gd name="connsiteY232" fmla="*/ 85249 h 731424"/>
                <a:gd name="connsiteX233" fmla="*/ 195263 w 1044701"/>
                <a:gd name="connsiteY233" fmla="*/ 93345 h 731424"/>
                <a:gd name="connsiteX234" fmla="*/ 191738 w 1044701"/>
                <a:gd name="connsiteY234" fmla="*/ 90583 h 731424"/>
                <a:gd name="connsiteX235" fmla="*/ 191929 w 1044701"/>
                <a:gd name="connsiteY235" fmla="*/ 92202 h 731424"/>
                <a:gd name="connsiteX236" fmla="*/ 186785 w 1044701"/>
                <a:gd name="connsiteY236" fmla="*/ 89630 h 731424"/>
                <a:gd name="connsiteX237" fmla="*/ 182023 w 1044701"/>
                <a:gd name="connsiteY237" fmla="*/ 90202 h 731424"/>
                <a:gd name="connsiteX238" fmla="*/ 181832 w 1044701"/>
                <a:gd name="connsiteY238" fmla="*/ 88678 h 731424"/>
                <a:gd name="connsiteX239" fmla="*/ 183452 w 1044701"/>
                <a:gd name="connsiteY239" fmla="*/ 88487 h 731424"/>
                <a:gd name="connsiteX240" fmla="*/ 183261 w 1044701"/>
                <a:gd name="connsiteY240" fmla="*/ 86868 h 731424"/>
                <a:gd name="connsiteX241" fmla="*/ 181642 w 1044701"/>
                <a:gd name="connsiteY241" fmla="*/ 87058 h 731424"/>
                <a:gd name="connsiteX242" fmla="*/ 180213 w 1044701"/>
                <a:gd name="connsiteY242" fmla="*/ 88868 h 731424"/>
                <a:gd name="connsiteX243" fmla="*/ 175070 w 1044701"/>
                <a:gd name="connsiteY243" fmla="*/ 86296 h 731424"/>
                <a:gd name="connsiteX244" fmla="*/ 173736 w 1044701"/>
                <a:gd name="connsiteY244" fmla="*/ 88106 h 731424"/>
                <a:gd name="connsiteX245" fmla="*/ 175355 w 1044701"/>
                <a:gd name="connsiteY245" fmla="*/ 87916 h 731424"/>
                <a:gd name="connsiteX246" fmla="*/ 170783 w 1044701"/>
                <a:gd name="connsiteY246" fmla="*/ 90106 h 731424"/>
                <a:gd name="connsiteX247" fmla="*/ 168783 w 1044701"/>
                <a:gd name="connsiteY247" fmla="*/ 87154 h 731424"/>
                <a:gd name="connsiteX248" fmla="*/ 165640 w 1044701"/>
                <a:gd name="connsiteY248" fmla="*/ 87535 h 731424"/>
                <a:gd name="connsiteX249" fmla="*/ 163925 w 1044701"/>
                <a:gd name="connsiteY249" fmla="*/ 86106 h 731424"/>
                <a:gd name="connsiteX250" fmla="*/ 162496 w 1044701"/>
                <a:gd name="connsiteY250" fmla="*/ 87916 h 731424"/>
                <a:gd name="connsiteX251" fmla="*/ 162115 w 1044701"/>
                <a:gd name="connsiteY251" fmla="*/ 84773 h 731424"/>
                <a:gd name="connsiteX252" fmla="*/ 160496 w 1044701"/>
                <a:gd name="connsiteY252" fmla="*/ 84963 h 731424"/>
                <a:gd name="connsiteX253" fmla="*/ 161354 w 1044701"/>
                <a:gd name="connsiteY253" fmla="*/ 91250 h 731424"/>
                <a:gd name="connsiteX254" fmla="*/ 164497 w 1044701"/>
                <a:gd name="connsiteY254" fmla="*/ 90869 h 731424"/>
                <a:gd name="connsiteX255" fmla="*/ 163068 w 1044701"/>
                <a:gd name="connsiteY255" fmla="*/ 92678 h 731424"/>
                <a:gd name="connsiteX256" fmla="*/ 161354 w 1044701"/>
                <a:gd name="connsiteY256" fmla="*/ 91250 h 731424"/>
                <a:gd name="connsiteX257" fmla="*/ 157734 w 1044701"/>
                <a:gd name="connsiteY257" fmla="*/ 88487 h 731424"/>
                <a:gd name="connsiteX258" fmla="*/ 156400 w 1044701"/>
                <a:gd name="connsiteY258" fmla="*/ 90297 h 731424"/>
                <a:gd name="connsiteX259" fmla="*/ 156591 w 1044701"/>
                <a:gd name="connsiteY259" fmla="*/ 91916 h 731424"/>
                <a:gd name="connsiteX260" fmla="*/ 154972 w 1044701"/>
                <a:gd name="connsiteY260" fmla="*/ 92107 h 731424"/>
                <a:gd name="connsiteX261" fmla="*/ 153448 w 1044701"/>
                <a:gd name="connsiteY261" fmla="*/ 92297 h 731424"/>
                <a:gd name="connsiteX262" fmla="*/ 152781 w 1044701"/>
                <a:gd name="connsiteY262" fmla="*/ 87535 h 731424"/>
                <a:gd name="connsiteX263" fmla="*/ 149638 w 1044701"/>
                <a:gd name="connsiteY263" fmla="*/ 87916 h 731424"/>
                <a:gd name="connsiteX264" fmla="*/ 149828 w 1044701"/>
                <a:gd name="connsiteY264" fmla="*/ 76676 h 731424"/>
                <a:gd name="connsiteX265" fmla="*/ 142970 w 1044701"/>
                <a:gd name="connsiteY265" fmla="*/ 72771 h 731424"/>
                <a:gd name="connsiteX266" fmla="*/ 139732 w 1044701"/>
                <a:gd name="connsiteY266" fmla="*/ 73152 h 731424"/>
                <a:gd name="connsiteX267" fmla="*/ 138779 w 1044701"/>
                <a:gd name="connsiteY267" fmla="*/ 78105 h 731424"/>
                <a:gd name="connsiteX268" fmla="*/ 143923 w 1044701"/>
                <a:gd name="connsiteY268" fmla="*/ 80677 h 731424"/>
                <a:gd name="connsiteX269" fmla="*/ 137827 w 1044701"/>
                <a:gd name="connsiteY269" fmla="*/ 83058 h 731424"/>
                <a:gd name="connsiteX270" fmla="*/ 136017 w 1044701"/>
                <a:gd name="connsiteY270" fmla="*/ 81629 h 731424"/>
                <a:gd name="connsiteX271" fmla="*/ 134684 w 1044701"/>
                <a:gd name="connsiteY271" fmla="*/ 83439 h 731424"/>
                <a:gd name="connsiteX272" fmla="*/ 135255 w 1044701"/>
                <a:gd name="connsiteY272" fmla="*/ 88202 h 731424"/>
                <a:gd name="connsiteX273" fmla="*/ 130683 w 1044701"/>
                <a:gd name="connsiteY273" fmla="*/ 90392 h 731424"/>
                <a:gd name="connsiteX274" fmla="*/ 127349 w 1044701"/>
                <a:gd name="connsiteY274" fmla="*/ 89154 h 731424"/>
                <a:gd name="connsiteX275" fmla="*/ 126778 w 1044701"/>
                <a:gd name="connsiteY275" fmla="*/ 84487 h 731424"/>
                <a:gd name="connsiteX276" fmla="*/ 125349 w 1044701"/>
                <a:gd name="connsiteY276" fmla="*/ 86201 h 731424"/>
                <a:gd name="connsiteX277" fmla="*/ 123444 w 1044701"/>
                <a:gd name="connsiteY277" fmla="*/ 83248 h 731424"/>
                <a:gd name="connsiteX278" fmla="*/ 120301 w 1044701"/>
                <a:gd name="connsiteY278" fmla="*/ 83629 h 731424"/>
                <a:gd name="connsiteX279" fmla="*/ 109823 w 1044701"/>
                <a:gd name="connsiteY279" fmla="*/ 89821 h 731424"/>
                <a:gd name="connsiteX280" fmla="*/ 108394 w 1044701"/>
                <a:gd name="connsiteY280" fmla="*/ 91631 h 731424"/>
                <a:gd name="connsiteX281" fmla="*/ 107823 w 1044701"/>
                <a:gd name="connsiteY281" fmla="*/ 99727 h 731424"/>
                <a:gd name="connsiteX282" fmla="*/ 106680 w 1044701"/>
                <a:gd name="connsiteY282" fmla="*/ 103061 h 731424"/>
                <a:gd name="connsiteX283" fmla="*/ 108490 w 1044701"/>
                <a:gd name="connsiteY283" fmla="*/ 104394 h 731424"/>
                <a:gd name="connsiteX284" fmla="*/ 110680 w 1044701"/>
                <a:gd name="connsiteY284" fmla="*/ 108966 h 731424"/>
                <a:gd name="connsiteX285" fmla="*/ 109252 w 1044701"/>
                <a:gd name="connsiteY285" fmla="*/ 110776 h 731424"/>
                <a:gd name="connsiteX286" fmla="*/ 105727 w 1044701"/>
                <a:gd name="connsiteY286" fmla="*/ 108014 h 731424"/>
                <a:gd name="connsiteX287" fmla="*/ 102965 w 1044701"/>
                <a:gd name="connsiteY287" fmla="*/ 111538 h 731424"/>
                <a:gd name="connsiteX288" fmla="*/ 98393 w 1044701"/>
                <a:gd name="connsiteY288" fmla="*/ 113729 h 731424"/>
                <a:gd name="connsiteX289" fmla="*/ 98584 w 1044701"/>
                <a:gd name="connsiteY289" fmla="*/ 115252 h 731424"/>
                <a:gd name="connsiteX290" fmla="*/ 96869 w 1044701"/>
                <a:gd name="connsiteY290" fmla="*/ 113919 h 731424"/>
                <a:gd name="connsiteX291" fmla="*/ 85630 w 1044701"/>
                <a:gd name="connsiteY291" fmla="*/ 113729 h 731424"/>
                <a:gd name="connsiteX292" fmla="*/ 86201 w 1044701"/>
                <a:gd name="connsiteY292" fmla="*/ 118491 h 731424"/>
                <a:gd name="connsiteX293" fmla="*/ 90964 w 1044701"/>
                <a:gd name="connsiteY293" fmla="*/ 117919 h 731424"/>
                <a:gd name="connsiteX294" fmla="*/ 88011 w 1044701"/>
                <a:gd name="connsiteY294" fmla="*/ 119825 h 731424"/>
                <a:gd name="connsiteX295" fmla="*/ 83058 w 1044701"/>
                <a:gd name="connsiteY295" fmla="*/ 118872 h 731424"/>
                <a:gd name="connsiteX296" fmla="*/ 83248 w 1044701"/>
                <a:gd name="connsiteY296" fmla="*/ 120491 h 731424"/>
                <a:gd name="connsiteX297" fmla="*/ 78962 w 1044701"/>
                <a:gd name="connsiteY297" fmla="*/ 124206 h 731424"/>
                <a:gd name="connsiteX298" fmla="*/ 77343 w 1044701"/>
                <a:gd name="connsiteY298" fmla="*/ 124396 h 731424"/>
                <a:gd name="connsiteX299" fmla="*/ 73247 w 1044701"/>
                <a:gd name="connsiteY299" fmla="*/ 129731 h 731424"/>
                <a:gd name="connsiteX300" fmla="*/ 60960 w 1044701"/>
                <a:gd name="connsiteY300" fmla="*/ 134493 h 731424"/>
                <a:gd name="connsiteX301" fmla="*/ 50863 w 1044701"/>
                <a:gd name="connsiteY301" fmla="*/ 118205 h 731424"/>
                <a:gd name="connsiteX302" fmla="*/ 49054 w 1044701"/>
                <a:gd name="connsiteY302" fmla="*/ 116777 h 731424"/>
                <a:gd name="connsiteX303" fmla="*/ 47530 w 1044701"/>
                <a:gd name="connsiteY303" fmla="*/ 116967 h 731424"/>
                <a:gd name="connsiteX304" fmla="*/ 50292 w 1044701"/>
                <a:gd name="connsiteY304" fmla="*/ 126302 h 731424"/>
                <a:gd name="connsiteX305" fmla="*/ 44386 w 1044701"/>
                <a:gd name="connsiteY305" fmla="*/ 130207 h 731424"/>
                <a:gd name="connsiteX306" fmla="*/ 39243 w 1044701"/>
                <a:gd name="connsiteY306" fmla="*/ 127635 h 731424"/>
                <a:gd name="connsiteX307" fmla="*/ 38671 w 1044701"/>
                <a:gd name="connsiteY307" fmla="*/ 122968 h 731424"/>
                <a:gd name="connsiteX308" fmla="*/ 35147 w 1044701"/>
                <a:gd name="connsiteY308" fmla="*/ 120206 h 731424"/>
                <a:gd name="connsiteX309" fmla="*/ 29146 w 1044701"/>
                <a:gd name="connsiteY309" fmla="*/ 124111 h 731424"/>
                <a:gd name="connsiteX310" fmla="*/ 25622 w 1044701"/>
                <a:gd name="connsiteY310" fmla="*/ 134207 h 731424"/>
                <a:gd name="connsiteX311" fmla="*/ 32766 w 1044701"/>
                <a:gd name="connsiteY311" fmla="*/ 139732 h 731424"/>
                <a:gd name="connsiteX312" fmla="*/ 37147 w 1044701"/>
                <a:gd name="connsiteY312" fmla="*/ 135922 h 731424"/>
                <a:gd name="connsiteX313" fmla="*/ 41243 w 1044701"/>
                <a:gd name="connsiteY313" fmla="*/ 143446 h 731424"/>
                <a:gd name="connsiteX314" fmla="*/ 44386 w 1044701"/>
                <a:gd name="connsiteY314" fmla="*/ 143066 h 731424"/>
                <a:gd name="connsiteX315" fmla="*/ 39910 w 1044701"/>
                <a:gd name="connsiteY315" fmla="*/ 145256 h 731424"/>
                <a:gd name="connsiteX316" fmla="*/ 36100 w 1044701"/>
                <a:gd name="connsiteY316" fmla="*/ 140875 h 731424"/>
                <a:gd name="connsiteX317" fmla="*/ 33338 w 1044701"/>
                <a:gd name="connsiteY317" fmla="*/ 144494 h 731424"/>
                <a:gd name="connsiteX318" fmla="*/ 30194 w 1044701"/>
                <a:gd name="connsiteY318" fmla="*/ 144875 h 731424"/>
                <a:gd name="connsiteX319" fmla="*/ 28861 w 1044701"/>
                <a:gd name="connsiteY319" fmla="*/ 146685 h 731424"/>
                <a:gd name="connsiteX320" fmla="*/ 31432 w 1044701"/>
                <a:gd name="connsiteY320" fmla="*/ 154305 h 731424"/>
                <a:gd name="connsiteX321" fmla="*/ 33623 w 1044701"/>
                <a:gd name="connsiteY321" fmla="*/ 158877 h 731424"/>
                <a:gd name="connsiteX322" fmla="*/ 33814 w 1044701"/>
                <a:gd name="connsiteY322" fmla="*/ 173260 h 731424"/>
                <a:gd name="connsiteX323" fmla="*/ 27337 w 1044701"/>
                <a:gd name="connsiteY323" fmla="*/ 172498 h 731424"/>
                <a:gd name="connsiteX324" fmla="*/ 22765 w 1044701"/>
                <a:gd name="connsiteY324" fmla="*/ 174689 h 731424"/>
                <a:gd name="connsiteX325" fmla="*/ 21050 w 1044701"/>
                <a:gd name="connsiteY325" fmla="*/ 173260 h 731424"/>
                <a:gd name="connsiteX326" fmla="*/ 21431 w 1044701"/>
                <a:gd name="connsiteY326" fmla="*/ 176403 h 731424"/>
                <a:gd name="connsiteX327" fmla="*/ 18288 w 1044701"/>
                <a:gd name="connsiteY327" fmla="*/ 176879 h 731424"/>
                <a:gd name="connsiteX328" fmla="*/ 16478 w 1044701"/>
                <a:gd name="connsiteY328" fmla="*/ 175450 h 731424"/>
                <a:gd name="connsiteX329" fmla="*/ 13144 w 1044701"/>
                <a:gd name="connsiteY329" fmla="*/ 174308 h 731424"/>
                <a:gd name="connsiteX330" fmla="*/ 11906 w 1044701"/>
                <a:gd name="connsiteY330" fmla="*/ 177641 h 731424"/>
                <a:gd name="connsiteX331" fmla="*/ 8954 w 1044701"/>
                <a:gd name="connsiteY331" fmla="*/ 179642 h 731424"/>
                <a:gd name="connsiteX332" fmla="*/ 9239 w 1044701"/>
                <a:gd name="connsiteY332" fmla="*/ 181261 h 731424"/>
                <a:gd name="connsiteX333" fmla="*/ 12763 w 1044701"/>
                <a:gd name="connsiteY333" fmla="*/ 183928 h 731424"/>
                <a:gd name="connsiteX334" fmla="*/ 24003 w 1044701"/>
                <a:gd name="connsiteY334" fmla="*/ 184118 h 731424"/>
                <a:gd name="connsiteX335" fmla="*/ 22860 w 1044701"/>
                <a:gd name="connsiteY335" fmla="*/ 187547 h 731424"/>
                <a:gd name="connsiteX336" fmla="*/ 27337 w 1044701"/>
                <a:gd name="connsiteY336" fmla="*/ 185356 h 731424"/>
                <a:gd name="connsiteX337" fmla="*/ 28004 w 1044701"/>
                <a:gd name="connsiteY337" fmla="*/ 190024 h 731424"/>
                <a:gd name="connsiteX338" fmla="*/ 26575 w 1044701"/>
                <a:gd name="connsiteY338" fmla="*/ 191834 h 731424"/>
                <a:gd name="connsiteX339" fmla="*/ 24765 w 1044701"/>
                <a:gd name="connsiteY339" fmla="*/ 190500 h 731424"/>
                <a:gd name="connsiteX340" fmla="*/ 23431 w 1044701"/>
                <a:gd name="connsiteY340" fmla="*/ 192215 h 731424"/>
                <a:gd name="connsiteX341" fmla="*/ 18288 w 1044701"/>
                <a:gd name="connsiteY341" fmla="*/ 189643 h 731424"/>
                <a:gd name="connsiteX342" fmla="*/ 18479 w 1044701"/>
                <a:gd name="connsiteY342" fmla="*/ 191262 h 731424"/>
                <a:gd name="connsiteX343" fmla="*/ 21812 w 1044701"/>
                <a:gd name="connsiteY343" fmla="*/ 192405 h 731424"/>
                <a:gd name="connsiteX344" fmla="*/ 20288 w 1044701"/>
                <a:gd name="connsiteY344" fmla="*/ 192596 h 731424"/>
                <a:gd name="connsiteX345" fmla="*/ 15145 w 1044701"/>
                <a:gd name="connsiteY345" fmla="*/ 190119 h 731424"/>
                <a:gd name="connsiteX346" fmla="*/ 11811 w 1044701"/>
                <a:gd name="connsiteY346" fmla="*/ 188881 h 731424"/>
                <a:gd name="connsiteX347" fmla="*/ 6096 w 1044701"/>
                <a:gd name="connsiteY347" fmla="*/ 194405 h 731424"/>
                <a:gd name="connsiteX348" fmla="*/ 0 w 1044701"/>
                <a:gd name="connsiteY348" fmla="*/ 196787 h 731424"/>
                <a:gd name="connsiteX349" fmla="*/ 5334 w 1044701"/>
                <a:gd name="connsiteY349" fmla="*/ 200977 h 731424"/>
                <a:gd name="connsiteX350" fmla="*/ 5715 w 1044701"/>
                <a:gd name="connsiteY350" fmla="*/ 204121 h 731424"/>
                <a:gd name="connsiteX351" fmla="*/ 7239 w 1044701"/>
                <a:gd name="connsiteY351" fmla="*/ 203930 h 731424"/>
                <a:gd name="connsiteX352" fmla="*/ 8096 w 1044701"/>
                <a:gd name="connsiteY352" fmla="*/ 210217 h 731424"/>
                <a:gd name="connsiteX353" fmla="*/ 11621 w 1044701"/>
                <a:gd name="connsiteY353" fmla="*/ 212979 h 731424"/>
                <a:gd name="connsiteX354" fmla="*/ 13240 w 1044701"/>
                <a:gd name="connsiteY354" fmla="*/ 212789 h 731424"/>
                <a:gd name="connsiteX355" fmla="*/ 11811 w 1044701"/>
                <a:gd name="connsiteY355" fmla="*/ 214598 h 731424"/>
                <a:gd name="connsiteX356" fmla="*/ 14954 w 1044701"/>
                <a:gd name="connsiteY356" fmla="*/ 214122 h 731424"/>
                <a:gd name="connsiteX357" fmla="*/ 15430 w 1044701"/>
                <a:gd name="connsiteY357" fmla="*/ 217265 h 731424"/>
                <a:gd name="connsiteX358" fmla="*/ 20574 w 1044701"/>
                <a:gd name="connsiteY358" fmla="*/ 219837 h 731424"/>
                <a:gd name="connsiteX359" fmla="*/ 25717 w 1044701"/>
                <a:gd name="connsiteY359" fmla="*/ 222409 h 731424"/>
                <a:gd name="connsiteX360" fmla="*/ 27432 w 1044701"/>
                <a:gd name="connsiteY360" fmla="*/ 223838 h 731424"/>
                <a:gd name="connsiteX361" fmla="*/ 31623 w 1044701"/>
                <a:gd name="connsiteY361" fmla="*/ 218504 h 731424"/>
                <a:gd name="connsiteX362" fmla="*/ 39910 w 1044701"/>
                <a:gd name="connsiteY362" fmla="*/ 220599 h 731424"/>
                <a:gd name="connsiteX363" fmla="*/ 38481 w 1044701"/>
                <a:gd name="connsiteY363" fmla="*/ 222409 h 731424"/>
                <a:gd name="connsiteX364" fmla="*/ 36767 w 1044701"/>
                <a:gd name="connsiteY364" fmla="*/ 220980 h 731424"/>
                <a:gd name="connsiteX365" fmla="*/ 40481 w 1044701"/>
                <a:gd name="connsiteY365" fmla="*/ 225362 h 731424"/>
                <a:gd name="connsiteX366" fmla="*/ 43434 w 1044701"/>
                <a:gd name="connsiteY366" fmla="*/ 223361 h 731424"/>
                <a:gd name="connsiteX367" fmla="*/ 48577 w 1044701"/>
                <a:gd name="connsiteY367" fmla="*/ 225933 h 731424"/>
                <a:gd name="connsiteX368" fmla="*/ 44196 w 1044701"/>
                <a:gd name="connsiteY368" fmla="*/ 229648 h 731424"/>
                <a:gd name="connsiteX369" fmla="*/ 41053 w 1044701"/>
                <a:gd name="connsiteY369" fmla="*/ 230029 h 731424"/>
                <a:gd name="connsiteX370" fmla="*/ 43053 w 1044701"/>
                <a:gd name="connsiteY370" fmla="*/ 232981 h 731424"/>
                <a:gd name="connsiteX371" fmla="*/ 46387 w 1044701"/>
                <a:gd name="connsiteY371" fmla="*/ 234220 h 731424"/>
                <a:gd name="connsiteX372" fmla="*/ 49625 w 1044701"/>
                <a:gd name="connsiteY372" fmla="*/ 233839 h 731424"/>
                <a:gd name="connsiteX373" fmla="*/ 49816 w 1044701"/>
                <a:gd name="connsiteY373" fmla="*/ 235363 h 731424"/>
                <a:gd name="connsiteX374" fmla="*/ 51149 w 1044701"/>
                <a:gd name="connsiteY374" fmla="*/ 233648 h 731424"/>
                <a:gd name="connsiteX375" fmla="*/ 52959 w 1044701"/>
                <a:gd name="connsiteY375" fmla="*/ 234982 h 731424"/>
                <a:gd name="connsiteX376" fmla="*/ 58102 w 1044701"/>
                <a:gd name="connsiteY376" fmla="*/ 237554 h 731424"/>
                <a:gd name="connsiteX377" fmla="*/ 65342 w 1044701"/>
                <a:gd name="connsiteY377" fmla="*/ 231839 h 731424"/>
                <a:gd name="connsiteX378" fmla="*/ 67151 w 1044701"/>
                <a:gd name="connsiteY378" fmla="*/ 233172 h 731424"/>
                <a:gd name="connsiteX379" fmla="*/ 67532 w 1044701"/>
                <a:gd name="connsiteY379" fmla="*/ 236315 h 731424"/>
                <a:gd name="connsiteX380" fmla="*/ 69342 w 1044701"/>
                <a:gd name="connsiteY380" fmla="*/ 237744 h 731424"/>
                <a:gd name="connsiteX381" fmla="*/ 66389 w 1044701"/>
                <a:gd name="connsiteY381" fmla="*/ 239649 h 731424"/>
                <a:gd name="connsiteX382" fmla="*/ 67151 w 1044701"/>
                <a:gd name="connsiteY382" fmla="*/ 246031 h 731424"/>
                <a:gd name="connsiteX383" fmla="*/ 70294 w 1044701"/>
                <a:gd name="connsiteY383" fmla="*/ 245555 h 731424"/>
                <a:gd name="connsiteX384" fmla="*/ 73819 w 1044701"/>
                <a:gd name="connsiteY384" fmla="*/ 235553 h 731424"/>
                <a:gd name="connsiteX385" fmla="*/ 75819 w 1044701"/>
                <a:gd name="connsiteY385" fmla="*/ 238506 h 731424"/>
                <a:gd name="connsiteX386" fmla="*/ 74676 w 1044701"/>
                <a:gd name="connsiteY386" fmla="*/ 241840 h 731424"/>
                <a:gd name="connsiteX387" fmla="*/ 77819 w 1044701"/>
                <a:gd name="connsiteY387" fmla="*/ 241459 h 731424"/>
                <a:gd name="connsiteX388" fmla="*/ 76867 w 1044701"/>
                <a:gd name="connsiteY388" fmla="*/ 246412 h 731424"/>
                <a:gd name="connsiteX389" fmla="*/ 77438 w 1044701"/>
                <a:gd name="connsiteY389" fmla="*/ 251079 h 731424"/>
                <a:gd name="connsiteX390" fmla="*/ 76105 w 1044701"/>
                <a:gd name="connsiteY390" fmla="*/ 252889 h 731424"/>
                <a:gd name="connsiteX391" fmla="*/ 68580 w 1044701"/>
                <a:gd name="connsiteY391" fmla="*/ 257080 h 731424"/>
                <a:gd name="connsiteX392" fmla="*/ 68771 w 1044701"/>
                <a:gd name="connsiteY392" fmla="*/ 258604 h 731424"/>
                <a:gd name="connsiteX393" fmla="*/ 70771 w 1044701"/>
                <a:gd name="connsiteY393" fmla="*/ 261556 h 731424"/>
                <a:gd name="connsiteX394" fmla="*/ 79438 w 1044701"/>
                <a:gd name="connsiteY394" fmla="*/ 266890 h 731424"/>
                <a:gd name="connsiteX395" fmla="*/ 98774 w 1044701"/>
                <a:gd name="connsiteY395" fmla="*/ 280416 h 731424"/>
                <a:gd name="connsiteX396" fmla="*/ 100203 w 1044701"/>
                <a:gd name="connsiteY396" fmla="*/ 278702 h 731424"/>
                <a:gd name="connsiteX397" fmla="*/ 103346 w 1044701"/>
                <a:gd name="connsiteY397" fmla="*/ 278225 h 731424"/>
                <a:gd name="connsiteX398" fmla="*/ 105537 w 1044701"/>
                <a:gd name="connsiteY398" fmla="*/ 282797 h 731424"/>
                <a:gd name="connsiteX399" fmla="*/ 106871 w 1044701"/>
                <a:gd name="connsiteY399" fmla="*/ 280988 h 731424"/>
                <a:gd name="connsiteX400" fmla="*/ 108680 w 1044701"/>
                <a:gd name="connsiteY400" fmla="*/ 282416 h 731424"/>
                <a:gd name="connsiteX401" fmla="*/ 110490 w 1044701"/>
                <a:gd name="connsiteY401" fmla="*/ 283750 h 731424"/>
                <a:gd name="connsiteX402" fmla="*/ 109252 w 1044701"/>
                <a:gd name="connsiteY402" fmla="*/ 287179 h 731424"/>
                <a:gd name="connsiteX403" fmla="*/ 112681 w 1044701"/>
                <a:gd name="connsiteY403" fmla="*/ 288322 h 731424"/>
                <a:gd name="connsiteX404" fmla="*/ 115443 w 1044701"/>
                <a:gd name="connsiteY404" fmla="*/ 284798 h 731424"/>
                <a:gd name="connsiteX405" fmla="*/ 119348 w 1044701"/>
                <a:gd name="connsiteY405" fmla="*/ 290703 h 731424"/>
                <a:gd name="connsiteX406" fmla="*/ 116776 w 1044701"/>
                <a:gd name="connsiteY406" fmla="*/ 295847 h 731424"/>
                <a:gd name="connsiteX407" fmla="*/ 118586 w 1044701"/>
                <a:gd name="connsiteY407" fmla="*/ 297180 h 731424"/>
                <a:gd name="connsiteX408" fmla="*/ 117634 w 1044701"/>
                <a:gd name="connsiteY408" fmla="*/ 302133 h 731424"/>
                <a:gd name="connsiteX409" fmla="*/ 119634 w 1044701"/>
                <a:gd name="connsiteY409" fmla="*/ 305086 h 731424"/>
                <a:gd name="connsiteX410" fmla="*/ 116205 w 1044701"/>
                <a:gd name="connsiteY410" fmla="*/ 303943 h 731424"/>
                <a:gd name="connsiteX411" fmla="*/ 111728 w 1044701"/>
                <a:gd name="connsiteY411" fmla="*/ 306038 h 731424"/>
                <a:gd name="connsiteX412" fmla="*/ 107537 w 1044701"/>
                <a:gd name="connsiteY412" fmla="*/ 311372 h 731424"/>
                <a:gd name="connsiteX413" fmla="*/ 117062 w 1044701"/>
                <a:gd name="connsiteY413" fmla="*/ 322993 h 731424"/>
                <a:gd name="connsiteX414" fmla="*/ 118872 w 1044701"/>
                <a:gd name="connsiteY414" fmla="*/ 324422 h 731424"/>
                <a:gd name="connsiteX415" fmla="*/ 120682 w 1044701"/>
                <a:gd name="connsiteY415" fmla="*/ 325755 h 731424"/>
                <a:gd name="connsiteX416" fmla="*/ 121063 w 1044701"/>
                <a:gd name="connsiteY416" fmla="*/ 328898 h 731424"/>
                <a:gd name="connsiteX417" fmla="*/ 119825 w 1044701"/>
                <a:gd name="connsiteY417" fmla="*/ 332327 h 731424"/>
                <a:gd name="connsiteX418" fmla="*/ 118491 w 1044701"/>
                <a:gd name="connsiteY418" fmla="*/ 334042 h 731424"/>
                <a:gd name="connsiteX419" fmla="*/ 114967 w 1044701"/>
                <a:gd name="connsiteY419" fmla="*/ 331280 h 731424"/>
                <a:gd name="connsiteX420" fmla="*/ 115919 w 1044701"/>
                <a:gd name="connsiteY420" fmla="*/ 339185 h 731424"/>
                <a:gd name="connsiteX421" fmla="*/ 114395 w 1044701"/>
                <a:gd name="connsiteY421" fmla="*/ 339376 h 731424"/>
                <a:gd name="connsiteX422" fmla="*/ 113347 w 1044701"/>
                <a:gd name="connsiteY422" fmla="*/ 344329 h 731424"/>
                <a:gd name="connsiteX423" fmla="*/ 111823 w 1044701"/>
                <a:gd name="connsiteY423" fmla="*/ 344519 h 731424"/>
                <a:gd name="connsiteX424" fmla="*/ 112014 w 1044701"/>
                <a:gd name="connsiteY424" fmla="*/ 346139 h 731424"/>
                <a:gd name="connsiteX425" fmla="*/ 106680 w 1044701"/>
                <a:gd name="connsiteY425" fmla="*/ 354806 h 731424"/>
                <a:gd name="connsiteX426" fmla="*/ 110300 w 1044701"/>
                <a:gd name="connsiteY426" fmla="*/ 357569 h 731424"/>
                <a:gd name="connsiteX427" fmla="*/ 107251 w 1044701"/>
                <a:gd name="connsiteY427" fmla="*/ 359569 h 731424"/>
                <a:gd name="connsiteX428" fmla="*/ 98012 w 1044701"/>
                <a:gd name="connsiteY428" fmla="*/ 362331 h 731424"/>
                <a:gd name="connsiteX429" fmla="*/ 96488 w 1044701"/>
                <a:gd name="connsiteY429" fmla="*/ 362522 h 731424"/>
                <a:gd name="connsiteX430" fmla="*/ 96869 w 1044701"/>
                <a:gd name="connsiteY430" fmla="*/ 365665 h 731424"/>
                <a:gd name="connsiteX431" fmla="*/ 96869 w 1044701"/>
                <a:gd name="connsiteY431" fmla="*/ 365665 h 731424"/>
                <a:gd name="connsiteX432" fmla="*/ 95726 w 1044701"/>
                <a:gd name="connsiteY432" fmla="*/ 369094 h 731424"/>
                <a:gd name="connsiteX433" fmla="*/ 100775 w 1044701"/>
                <a:gd name="connsiteY433" fmla="*/ 371570 h 731424"/>
                <a:gd name="connsiteX434" fmla="*/ 100013 w 1044701"/>
                <a:gd name="connsiteY434" fmla="*/ 378143 h 731424"/>
                <a:gd name="connsiteX435" fmla="*/ 99060 w 1044701"/>
                <a:gd name="connsiteY435" fmla="*/ 383095 h 731424"/>
                <a:gd name="connsiteX436" fmla="*/ 100870 w 1044701"/>
                <a:gd name="connsiteY436" fmla="*/ 384429 h 731424"/>
                <a:gd name="connsiteX437" fmla="*/ 100108 w 1044701"/>
                <a:gd name="connsiteY437" fmla="*/ 390906 h 731424"/>
                <a:gd name="connsiteX438" fmla="*/ 98488 w 1044701"/>
                <a:gd name="connsiteY438" fmla="*/ 391192 h 731424"/>
                <a:gd name="connsiteX439" fmla="*/ 96488 w 1044701"/>
                <a:gd name="connsiteY439" fmla="*/ 388239 h 731424"/>
                <a:gd name="connsiteX440" fmla="*/ 93917 w 1044701"/>
                <a:gd name="connsiteY440" fmla="*/ 393287 h 731424"/>
                <a:gd name="connsiteX441" fmla="*/ 97536 w 1044701"/>
                <a:gd name="connsiteY441" fmla="*/ 396049 h 731424"/>
                <a:gd name="connsiteX442" fmla="*/ 98298 w 1044701"/>
                <a:gd name="connsiteY442" fmla="*/ 402431 h 731424"/>
                <a:gd name="connsiteX443" fmla="*/ 95155 w 1044701"/>
                <a:gd name="connsiteY443" fmla="*/ 402812 h 731424"/>
                <a:gd name="connsiteX444" fmla="*/ 105823 w 1044701"/>
                <a:gd name="connsiteY444" fmla="*/ 411099 h 731424"/>
                <a:gd name="connsiteX445" fmla="*/ 110966 w 1044701"/>
                <a:gd name="connsiteY445" fmla="*/ 413576 h 731424"/>
                <a:gd name="connsiteX446" fmla="*/ 114776 w 1044701"/>
                <a:gd name="connsiteY446" fmla="*/ 417957 h 731424"/>
                <a:gd name="connsiteX447" fmla="*/ 118491 w 1044701"/>
                <a:gd name="connsiteY447" fmla="*/ 422243 h 731424"/>
                <a:gd name="connsiteX448" fmla="*/ 122015 w 1044701"/>
                <a:gd name="connsiteY448" fmla="*/ 425006 h 731424"/>
                <a:gd name="connsiteX449" fmla="*/ 128588 w 1044701"/>
                <a:gd name="connsiteY449" fmla="*/ 425768 h 731424"/>
                <a:gd name="connsiteX450" fmla="*/ 137827 w 1044701"/>
                <a:gd name="connsiteY450" fmla="*/ 435864 h 731424"/>
                <a:gd name="connsiteX451" fmla="*/ 142589 w 1044701"/>
                <a:gd name="connsiteY451" fmla="*/ 435293 h 731424"/>
                <a:gd name="connsiteX452" fmla="*/ 142970 w 1044701"/>
                <a:gd name="connsiteY452" fmla="*/ 438436 h 731424"/>
                <a:gd name="connsiteX453" fmla="*/ 144971 w 1044701"/>
                <a:gd name="connsiteY453" fmla="*/ 441389 h 731424"/>
                <a:gd name="connsiteX454" fmla="*/ 151257 w 1044701"/>
                <a:gd name="connsiteY454" fmla="*/ 440531 h 731424"/>
                <a:gd name="connsiteX455" fmla="*/ 150304 w 1044701"/>
                <a:gd name="connsiteY455" fmla="*/ 445484 h 731424"/>
                <a:gd name="connsiteX456" fmla="*/ 150495 w 1044701"/>
                <a:gd name="connsiteY456" fmla="*/ 447103 h 731424"/>
                <a:gd name="connsiteX457" fmla="*/ 154305 w 1044701"/>
                <a:gd name="connsiteY457" fmla="*/ 451390 h 731424"/>
                <a:gd name="connsiteX458" fmla="*/ 157448 w 1044701"/>
                <a:gd name="connsiteY458" fmla="*/ 451009 h 731424"/>
                <a:gd name="connsiteX459" fmla="*/ 159258 w 1044701"/>
                <a:gd name="connsiteY459" fmla="*/ 452342 h 731424"/>
                <a:gd name="connsiteX460" fmla="*/ 162401 w 1044701"/>
                <a:gd name="connsiteY460" fmla="*/ 451961 h 731424"/>
                <a:gd name="connsiteX461" fmla="*/ 160972 w 1044701"/>
                <a:gd name="connsiteY461" fmla="*/ 453771 h 731424"/>
                <a:gd name="connsiteX462" fmla="*/ 163163 w 1044701"/>
                <a:gd name="connsiteY462" fmla="*/ 458248 h 731424"/>
                <a:gd name="connsiteX463" fmla="*/ 160401 w 1044701"/>
                <a:gd name="connsiteY463" fmla="*/ 461867 h 731424"/>
                <a:gd name="connsiteX464" fmla="*/ 162401 w 1044701"/>
                <a:gd name="connsiteY464" fmla="*/ 464820 h 731424"/>
                <a:gd name="connsiteX465" fmla="*/ 163354 w 1044701"/>
                <a:gd name="connsiteY465" fmla="*/ 459867 h 731424"/>
                <a:gd name="connsiteX466" fmla="*/ 163735 w 1044701"/>
                <a:gd name="connsiteY466" fmla="*/ 463010 h 731424"/>
                <a:gd name="connsiteX467" fmla="*/ 166497 w 1044701"/>
                <a:gd name="connsiteY467" fmla="*/ 459486 h 731424"/>
                <a:gd name="connsiteX468" fmla="*/ 168497 w 1044701"/>
                <a:gd name="connsiteY468" fmla="*/ 462439 h 731424"/>
                <a:gd name="connsiteX469" fmla="*/ 171450 w 1044701"/>
                <a:gd name="connsiteY469" fmla="*/ 460439 h 731424"/>
                <a:gd name="connsiteX470" fmla="*/ 174784 w 1044701"/>
                <a:gd name="connsiteY470" fmla="*/ 461582 h 731424"/>
                <a:gd name="connsiteX471" fmla="*/ 181165 w 1044701"/>
                <a:gd name="connsiteY471" fmla="*/ 460819 h 731424"/>
                <a:gd name="connsiteX472" fmla="*/ 181356 w 1044701"/>
                <a:gd name="connsiteY472" fmla="*/ 462344 h 731424"/>
                <a:gd name="connsiteX473" fmla="*/ 184499 w 1044701"/>
                <a:gd name="connsiteY473" fmla="*/ 461963 h 731424"/>
                <a:gd name="connsiteX474" fmla="*/ 184309 w 1044701"/>
                <a:gd name="connsiteY474" fmla="*/ 460439 h 731424"/>
                <a:gd name="connsiteX475" fmla="*/ 189071 w 1044701"/>
                <a:gd name="connsiteY475" fmla="*/ 459772 h 731424"/>
                <a:gd name="connsiteX476" fmla="*/ 188595 w 1044701"/>
                <a:gd name="connsiteY476" fmla="*/ 456628 h 731424"/>
                <a:gd name="connsiteX477" fmla="*/ 194977 w 1044701"/>
                <a:gd name="connsiteY477" fmla="*/ 455867 h 731424"/>
                <a:gd name="connsiteX478" fmla="*/ 193738 w 1044701"/>
                <a:gd name="connsiteY478" fmla="*/ 459200 h 731424"/>
                <a:gd name="connsiteX479" fmla="*/ 197929 w 1044701"/>
                <a:gd name="connsiteY479" fmla="*/ 466725 h 731424"/>
                <a:gd name="connsiteX480" fmla="*/ 199263 w 1044701"/>
                <a:gd name="connsiteY480" fmla="*/ 464915 h 731424"/>
                <a:gd name="connsiteX481" fmla="*/ 201073 w 1044701"/>
                <a:gd name="connsiteY481" fmla="*/ 466249 h 731424"/>
                <a:gd name="connsiteX482" fmla="*/ 207359 w 1044701"/>
                <a:gd name="connsiteY482" fmla="*/ 465487 h 731424"/>
                <a:gd name="connsiteX483" fmla="*/ 207931 w 1044701"/>
                <a:gd name="connsiteY483" fmla="*/ 457390 h 731424"/>
                <a:gd name="connsiteX484" fmla="*/ 210693 w 1044701"/>
                <a:gd name="connsiteY484" fmla="*/ 453866 h 731424"/>
                <a:gd name="connsiteX485" fmla="*/ 214694 w 1044701"/>
                <a:gd name="connsiteY485" fmla="*/ 459772 h 731424"/>
                <a:gd name="connsiteX486" fmla="*/ 216503 w 1044701"/>
                <a:gd name="connsiteY486" fmla="*/ 461105 h 731424"/>
                <a:gd name="connsiteX487" fmla="*/ 219646 w 1044701"/>
                <a:gd name="connsiteY487" fmla="*/ 460724 h 731424"/>
                <a:gd name="connsiteX488" fmla="*/ 219837 w 1044701"/>
                <a:gd name="connsiteY488" fmla="*/ 462344 h 731424"/>
                <a:gd name="connsiteX489" fmla="*/ 227743 w 1044701"/>
                <a:gd name="connsiteY489" fmla="*/ 461296 h 731424"/>
                <a:gd name="connsiteX490" fmla="*/ 229648 w 1044701"/>
                <a:gd name="connsiteY490" fmla="*/ 464248 h 731424"/>
                <a:gd name="connsiteX491" fmla="*/ 226504 w 1044701"/>
                <a:gd name="connsiteY491" fmla="*/ 464630 h 731424"/>
                <a:gd name="connsiteX492" fmla="*/ 226886 w 1044701"/>
                <a:gd name="connsiteY492" fmla="*/ 467773 h 731424"/>
                <a:gd name="connsiteX493" fmla="*/ 230696 w 1044701"/>
                <a:gd name="connsiteY493" fmla="*/ 472154 h 731424"/>
                <a:gd name="connsiteX494" fmla="*/ 235077 w 1044701"/>
                <a:gd name="connsiteY494" fmla="*/ 468344 h 731424"/>
                <a:gd name="connsiteX495" fmla="*/ 235648 w 1044701"/>
                <a:gd name="connsiteY495" fmla="*/ 473107 h 731424"/>
                <a:gd name="connsiteX496" fmla="*/ 240602 w 1044701"/>
                <a:gd name="connsiteY496" fmla="*/ 474059 h 731424"/>
                <a:gd name="connsiteX497" fmla="*/ 244697 w 1044701"/>
                <a:gd name="connsiteY497" fmla="*/ 468725 h 731424"/>
                <a:gd name="connsiteX498" fmla="*/ 243554 w 1044701"/>
                <a:gd name="connsiteY498" fmla="*/ 472059 h 731424"/>
                <a:gd name="connsiteX499" fmla="*/ 246888 w 1044701"/>
                <a:gd name="connsiteY499" fmla="*/ 473297 h 731424"/>
                <a:gd name="connsiteX500" fmla="*/ 247650 w 1044701"/>
                <a:gd name="connsiteY500" fmla="*/ 479584 h 731424"/>
                <a:gd name="connsiteX501" fmla="*/ 249269 w 1044701"/>
                <a:gd name="connsiteY501" fmla="*/ 479393 h 731424"/>
                <a:gd name="connsiteX502" fmla="*/ 251079 w 1044701"/>
                <a:gd name="connsiteY502" fmla="*/ 480727 h 731424"/>
                <a:gd name="connsiteX503" fmla="*/ 252603 w 1044701"/>
                <a:gd name="connsiteY503" fmla="*/ 480536 h 731424"/>
                <a:gd name="connsiteX504" fmla="*/ 251460 w 1044701"/>
                <a:gd name="connsiteY504" fmla="*/ 483965 h 731424"/>
                <a:gd name="connsiteX505" fmla="*/ 249841 w 1044701"/>
                <a:gd name="connsiteY505" fmla="*/ 484156 h 731424"/>
                <a:gd name="connsiteX506" fmla="*/ 251650 w 1044701"/>
                <a:gd name="connsiteY506" fmla="*/ 485489 h 731424"/>
                <a:gd name="connsiteX507" fmla="*/ 253174 w 1044701"/>
                <a:gd name="connsiteY507" fmla="*/ 485299 h 731424"/>
                <a:gd name="connsiteX508" fmla="*/ 253460 w 1044701"/>
                <a:gd name="connsiteY508" fmla="*/ 486918 h 731424"/>
                <a:gd name="connsiteX509" fmla="*/ 256413 w 1044701"/>
                <a:gd name="connsiteY509" fmla="*/ 484918 h 731424"/>
                <a:gd name="connsiteX510" fmla="*/ 258128 w 1044701"/>
                <a:gd name="connsiteY510" fmla="*/ 486251 h 731424"/>
                <a:gd name="connsiteX511" fmla="*/ 260318 w 1044701"/>
                <a:gd name="connsiteY511" fmla="*/ 490823 h 731424"/>
                <a:gd name="connsiteX512" fmla="*/ 258985 w 1044701"/>
                <a:gd name="connsiteY512" fmla="*/ 492633 h 731424"/>
                <a:gd name="connsiteX513" fmla="*/ 267462 w 1044701"/>
                <a:gd name="connsiteY513" fmla="*/ 496348 h 731424"/>
                <a:gd name="connsiteX514" fmla="*/ 267271 w 1044701"/>
                <a:gd name="connsiteY514" fmla="*/ 494728 h 731424"/>
                <a:gd name="connsiteX515" fmla="*/ 276701 w 1044701"/>
                <a:gd name="connsiteY515" fmla="*/ 493490 h 731424"/>
                <a:gd name="connsiteX516" fmla="*/ 282035 w 1044701"/>
                <a:gd name="connsiteY516" fmla="*/ 497681 h 731424"/>
                <a:gd name="connsiteX517" fmla="*/ 286798 w 1044701"/>
                <a:gd name="connsiteY517" fmla="*/ 497015 h 731424"/>
                <a:gd name="connsiteX518" fmla="*/ 291941 w 1044701"/>
                <a:gd name="connsiteY518" fmla="*/ 499586 h 731424"/>
                <a:gd name="connsiteX519" fmla="*/ 291560 w 1044701"/>
                <a:gd name="connsiteY519" fmla="*/ 496443 h 731424"/>
                <a:gd name="connsiteX520" fmla="*/ 296228 w 1044701"/>
                <a:gd name="connsiteY520" fmla="*/ 495872 h 731424"/>
                <a:gd name="connsiteX521" fmla="*/ 293941 w 1044701"/>
                <a:gd name="connsiteY521" fmla="*/ 502539 h 731424"/>
                <a:gd name="connsiteX522" fmla="*/ 290608 w 1044701"/>
                <a:gd name="connsiteY522" fmla="*/ 514255 h 731424"/>
                <a:gd name="connsiteX523" fmla="*/ 292132 w 1044701"/>
                <a:gd name="connsiteY523" fmla="*/ 514064 h 731424"/>
                <a:gd name="connsiteX524" fmla="*/ 291560 w 1044701"/>
                <a:gd name="connsiteY524" fmla="*/ 522065 h 731424"/>
                <a:gd name="connsiteX525" fmla="*/ 293561 w 1044701"/>
                <a:gd name="connsiteY525" fmla="*/ 525113 h 731424"/>
                <a:gd name="connsiteX526" fmla="*/ 296704 w 1044701"/>
                <a:gd name="connsiteY526" fmla="*/ 524637 h 731424"/>
                <a:gd name="connsiteX527" fmla="*/ 301085 w 1044701"/>
                <a:gd name="connsiteY527" fmla="*/ 520922 h 731424"/>
                <a:gd name="connsiteX528" fmla="*/ 302800 w 1044701"/>
                <a:gd name="connsiteY528" fmla="*/ 522256 h 731424"/>
                <a:gd name="connsiteX529" fmla="*/ 302609 w 1044701"/>
                <a:gd name="connsiteY529" fmla="*/ 520732 h 731424"/>
                <a:gd name="connsiteX530" fmla="*/ 305562 w 1044701"/>
                <a:gd name="connsiteY530" fmla="*/ 518732 h 731424"/>
                <a:gd name="connsiteX531" fmla="*/ 309372 w 1044701"/>
                <a:gd name="connsiteY531" fmla="*/ 523018 h 731424"/>
                <a:gd name="connsiteX532" fmla="*/ 313849 w 1044701"/>
                <a:gd name="connsiteY532" fmla="*/ 520827 h 731424"/>
                <a:gd name="connsiteX533" fmla="*/ 315849 w 1044701"/>
                <a:gd name="connsiteY533" fmla="*/ 523875 h 731424"/>
                <a:gd name="connsiteX534" fmla="*/ 320992 w 1044701"/>
                <a:gd name="connsiteY534" fmla="*/ 526352 h 731424"/>
                <a:gd name="connsiteX535" fmla="*/ 321183 w 1044701"/>
                <a:gd name="connsiteY535" fmla="*/ 527971 h 731424"/>
                <a:gd name="connsiteX536" fmla="*/ 324326 w 1044701"/>
                <a:gd name="connsiteY536" fmla="*/ 527590 h 731424"/>
                <a:gd name="connsiteX537" fmla="*/ 330708 w 1044701"/>
                <a:gd name="connsiteY537" fmla="*/ 539591 h 731424"/>
                <a:gd name="connsiteX538" fmla="*/ 342138 w 1044701"/>
                <a:gd name="connsiteY538" fmla="*/ 541306 h 731424"/>
                <a:gd name="connsiteX539" fmla="*/ 344329 w 1044701"/>
                <a:gd name="connsiteY539" fmla="*/ 545878 h 731424"/>
                <a:gd name="connsiteX540" fmla="*/ 350234 w 1044701"/>
                <a:gd name="connsiteY540" fmla="*/ 541877 h 731424"/>
                <a:gd name="connsiteX541" fmla="*/ 354521 w 1044701"/>
                <a:gd name="connsiteY541" fmla="*/ 538163 h 731424"/>
                <a:gd name="connsiteX542" fmla="*/ 354616 w 1044701"/>
                <a:gd name="connsiteY542" fmla="*/ 550926 h 731424"/>
                <a:gd name="connsiteX543" fmla="*/ 350044 w 1044701"/>
                <a:gd name="connsiteY543" fmla="*/ 553117 h 731424"/>
                <a:gd name="connsiteX544" fmla="*/ 343567 w 1044701"/>
                <a:gd name="connsiteY544" fmla="*/ 565214 h 731424"/>
                <a:gd name="connsiteX545" fmla="*/ 349282 w 1044701"/>
                <a:gd name="connsiteY545" fmla="*/ 572453 h 731424"/>
                <a:gd name="connsiteX546" fmla="*/ 348139 w 1044701"/>
                <a:gd name="connsiteY546" fmla="*/ 575882 h 731424"/>
                <a:gd name="connsiteX547" fmla="*/ 358807 w 1044701"/>
                <a:gd name="connsiteY547" fmla="*/ 584073 h 731424"/>
                <a:gd name="connsiteX548" fmla="*/ 366713 w 1044701"/>
                <a:gd name="connsiteY548" fmla="*/ 583120 h 731424"/>
                <a:gd name="connsiteX549" fmla="*/ 377190 w 1044701"/>
                <a:gd name="connsiteY549" fmla="*/ 589788 h 731424"/>
                <a:gd name="connsiteX550" fmla="*/ 382143 w 1044701"/>
                <a:gd name="connsiteY550" fmla="*/ 590740 h 731424"/>
                <a:gd name="connsiteX551" fmla="*/ 382333 w 1044701"/>
                <a:gd name="connsiteY551" fmla="*/ 592360 h 731424"/>
                <a:gd name="connsiteX552" fmla="*/ 384143 w 1044701"/>
                <a:gd name="connsiteY552" fmla="*/ 593693 h 731424"/>
                <a:gd name="connsiteX553" fmla="*/ 393382 w 1044701"/>
                <a:gd name="connsiteY553" fmla="*/ 603790 h 731424"/>
                <a:gd name="connsiteX554" fmla="*/ 396526 w 1044701"/>
                <a:gd name="connsiteY554" fmla="*/ 603314 h 731424"/>
                <a:gd name="connsiteX555" fmla="*/ 399479 w 1044701"/>
                <a:gd name="connsiteY555" fmla="*/ 601409 h 731424"/>
                <a:gd name="connsiteX556" fmla="*/ 404241 w 1044701"/>
                <a:gd name="connsiteY556" fmla="*/ 600742 h 731424"/>
                <a:gd name="connsiteX557" fmla="*/ 409384 w 1044701"/>
                <a:gd name="connsiteY557" fmla="*/ 603314 h 731424"/>
                <a:gd name="connsiteX558" fmla="*/ 414147 w 1044701"/>
                <a:gd name="connsiteY558" fmla="*/ 602742 h 731424"/>
                <a:gd name="connsiteX559" fmla="*/ 413956 w 1044701"/>
                <a:gd name="connsiteY559" fmla="*/ 601123 h 731424"/>
                <a:gd name="connsiteX560" fmla="*/ 421577 w 1044701"/>
                <a:gd name="connsiteY560" fmla="*/ 598551 h 731424"/>
                <a:gd name="connsiteX561" fmla="*/ 416623 w 1044701"/>
                <a:gd name="connsiteY561" fmla="*/ 584740 h 731424"/>
                <a:gd name="connsiteX562" fmla="*/ 428054 w 1044701"/>
                <a:gd name="connsiteY562" fmla="*/ 586549 h 731424"/>
                <a:gd name="connsiteX563" fmla="*/ 429482 w 1044701"/>
                <a:gd name="connsiteY563" fmla="*/ 584740 h 731424"/>
                <a:gd name="connsiteX564" fmla="*/ 431006 w 1044701"/>
                <a:gd name="connsiteY564" fmla="*/ 584549 h 731424"/>
                <a:gd name="connsiteX565" fmla="*/ 428244 w 1044701"/>
                <a:gd name="connsiteY565" fmla="*/ 575215 h 731424"/>
                <a:gd name="connsiteX566" fmla="*/ 430244 w 1044701"/>
                <a:gd name="connsiteY566" fmla="*/ 565404 h 731424"/>
                <a:gd name="connsiteX567" fmla="*/ 445961 w 1044701"/>
                <a:gd name="connsiteY567" fmla="*/ 550545 h 731424"/>
                <a:gd name="connsiteX568" fmla="*/ 446722 w 1044701"/>
                <a:gd name="connsiteY568" fmla="*/ 544068 h 731424"/>
                <a:gd name="connsiteX569" fmla="*/ 451485 w 1044701"/>
                <a:gd name="connsiteY569" fmla="*/ 543401 h 731424"/>
                <a:gd name="connsiteX570" fmla="*/ 453485 w 1044701"/>
                <a:gd name="connsiteY570" fmla="*/ 546354 h 731424"/>
                <a:gd name="connsiteX571" fmla="*/ 456438 w 1044701"/>
                <a:gd name="connsiteY571" fmla="*/ 544449 h 731424"/>
                <a:gd name="connsiteX572" fmla="*/ 455200 w 1044701"/>
                <a:gd name="connsiteY572" fmla="*/ 547783 h 731424"/>
                <a:gd name="connsiteX573" fmla="*/ 453866 w 1044701"/>
                <a:gd name="connsiteY573" fmla="*/ 549593 h 731424"/>
                <a:gd name="connsiteX574" fmla="*/ 456057 w 1044701"/>
                <a:gd name="connsiteY574" fmla="*/ 554069 h 731424"/>
                <a:gd name="connsiteX575" fmla="*/ 454438 w 1044701"/>
                <a:gd name="connsiteY575" fmla="*/ 554260 h 731424"/>
                <a:gd name="connsiteX576" fmla="*/ 455105 w 1044701"/>
                <a:gd name="connsiteY576" fmla="*/ 559022 h 731424"/>
                <a:gd name="connsiteX577" fmla="*/ 464153 w 1044701"/>
                <a:gd name="connsiteY577" fmla="*/ 567499 h 731424"/>
                <a:gd name="connsiteX578" fmla="*/ 469106 w 1044701"/>
                <a:gd name="connsiteY578" fmla="*/ 568452 h 731424"/>
                <a:gd name="connsiteX579" fmla="*/ 473773 w 1044701"/>
                <a:gd name="connsiteY579" fmla="*/ 567881 h 731424"/>
                <a:gd name="connsiteX580" fmla="*/ 475774 w 1044701"/>
                <a:gd name="connsiteY580" fmla="*/ 570833 h 731424"/>
                <a:gd name="connsiteX581" fmla="*/ 482537 w 1044701"/>
                <a:gd name="connsiteY581" fmla="*/ 573119 h 731424"/>
                <a:gd name="connsiteX582" fmla="*/ 484251 w 1044701"/>
                <a:gd name="connsiteY582" fmla="*/ 574548 h 731424"/>
                <a:gd name="connsiteX583" fmla="*/ 486823 w 1044701"/>
                <a:gd name="connsiteY583" fmla="*/ 569405 h 731424"/>
                <a:gd name="connsiteX584" fmla="*/ 490252 w 1044701"/>
                <a:gd name="connsiteY584" fmla="*/ 570548 h 731424"/>
                <a:gd name="connsiteX585" fmla="*/ 493395 w 1044701"/>
                <a:gd name="connsiteY585" fmla="*/ 570167 h 731424"/>
                <a:gd name="connsiteX586" fmla="*/ 498538 w 1044701"/>
                <a:gd name="connsiteY586" fmla="*/ 572738 h 731424"/>
                <a:gd name="connsiteX587" fmla="*/ 500063 w 1044701"/>
                <a:gd name="connsiteY587" fmla="*/ 572548 h 731424"/>
                <a:gd name="connsiteX588" fmla="*/ 503872 w 1044701"/>
                <a:gd name="connsiteY588" fmla="*/ 576834 h 731424"/>
                <a:gd name="connsiteX589" fmla="*/ 507397 w 1044701"/>
                <a:gd name="connsiteY589" fmla="*/ 579596 h 731424"/>
                <a:gd name="connsiteX590" fmla="*/ 507587 w 1044701"/>
                <a:gd name="connsiteY590" fmla="*/ 581215 h 731424"/>
                <a:gd name="connsiteX591" fmla="*/ 513112 w 1044701"/>
                <a:gd name="connsiteY591" fmla="*/ 586931 h 731424"/>
                <a:gd name="connsiteX592" fmla="*/ 516541 w 1044701"/>
                <a:gd name="connsiteY592" fmla="*/ 600932 h 731424"/>
                <a:gd name="connsiteX593" fmla="*/ 522065 w 1044701"/>
                <a:gd name="connsiteY593" fmla="*/ 606647 h 731424"/>
                <a:gd name="connsiteX594" fmla="*/ 526161 w 1044701"/>
                <a:gd name="connsiteY594" fmla="*/ 601313 h 731424"/>
                <a:gd name="connsiteX595" fmla="*/ 529590 w 1044701"/>
                <a:gd name="connsiteY595" fmla="*/ 602456 h 731424"/>
                <a:gd name="connsiteX596" fmla="*/ 529399 w 1044701"/>
                <a:gd name="connsiteY596" fmla="*/ 600837 h 731424"/>
                <a:gd name="connsiteX597" fmla="*/ 539210 w 1044701"/>
                <a:gd name="connsiteY597" fmla="*/ 602837 h 731424"/>
                <a:gd name="connsiteX598" fmla="*/ 548069 w 1044701"/>
                <a:gd name="connsiteY598" fmla="*/ 596836 h 731424"/>
                <a:gd name="connsiteX599" fmla="*/ 551879 w 1044701"/>
                <a:gd name="connsiteY599" fmla="*/ 601218 h 731424"/>
                <a:gd name="connsiteX600" fmla="*/ 555784 w 1044701"/>
                <a:gd name="connsiteY600" fmla="*/ 607124 h 731424"/>
                <a:gd name="connsiteX601" fmla="*/ 554641 w 1044701"/>
                <a:gd name="connsiteY601" fmla="*/ 610457 h 731424"/>
                <a:gd name="connsiteX602" fmla="*/ 557974 w 1044701"/>
                <a:gd name="connsiteY602" fmla="*/ 611695 h 731424"/>
                <a:gd name="connsiteX603" fmla="*/ 562356 w 1044701"/>
                <a:gd name="connsiteY603" fmla="*/ 607886 h 731424"/>
                <a:gd name="connsiteX604" fmla="*/ 568642 w 1044701"/>
                <a:gd name="connsiteY604" fmla="*/ 607124 h 731424"/>
                <a:gd name="connsiteX605" fmla="*/ 572357 w 1044701"/>
                <a:gd name="connsiteY605" fmla="*/ 611410 h 731424"/>
                <a:gd name="connsiteX606" fmla="*/ 579501 w 1044701"/>
                <a:gd name="connsiteY606" fmla="*/ 616934 h 731424"/>
                <a:gd name="connsiteX607" fmla="*/ 582644 w 1044701"/>
                <a:gd name="connsiteY607" fmla="*/ 616553 h 731424"/>
                <a:gd name="connsiteX608" fmla="*/ 583692 w 1044701"/>
                <a:gd name="connsiteY608" fmla="*/ 611600 h 731424"/>
                <a:gd name="connsiteX609" fmla="*/ 586835 w 1044701"/>
                <a:gd name="connsiteY609" fmla="*/ 611219 h 731424"/>
                <a:gd name="connsiteX610" fmla="*/ 589216 w 1044701"/>
                <a:gd name="connsiteY610" fmla="*/ 617315 h 731424"/>
                <a:gd name="connsiteX611" fmla="*/ 594550 w 1044701"/>
                <a:gd name="connsiteY611" fmla="*/ 621411 h 731424"/>
                <a:gd name="connsiteX612" fmla="*/ 594931 w 1044701"/>
                <a:gd name="connsiteY612" fmla="*/ 624554 h 731424"/>
                <a:gd name="connsiteX613" fmla="*/ 599694 w 1044701"/>
                <a:gd name="connsiteY613" fmla="*/ 623983 h 731424"/>
                <a:gd name="connsiteX614" fmla="*/ 601408 w 1044701"/>
                <a:gd name="connsiteY614" fmla="*/ 625316 h 731424"/>
                <a:gd name="connsiteX615" fmla="*/ 602837 w 1044701"/>
                <a:gd name="connsiteY615" fmla="*/ 623602 h 731424"/>
                <a:gd name="connsiteX616" fmla="*/ 609695 w 1044701"/>
                <a:gd name="connsiteY616" fmla="*/ 627507 h 731424"/>
                <a:gd name="connsiteX617" fmla="*/ 617982 w 1044701"/>
                <a:gd name="connsiteY617" fmla="*/ 629698 h 731424"/>
                <a:gd name="connsiteX618" fmla="*/ 621792 w 1044701"/>
                <a:gd name="connsiteY618" fmla="*/ 633984 h 731424"/>
                <a:gd name="connsiteX619" fmla="*/ 631507 w 1044701"/>
                <a:gd name="connsiteY619" fmla="*/ 647224 h 731424"/>
                <a:gd name="connsiteX620" fmla="*/ 637222 w 1044701"/>
                <a:gd name="connsiteY620" fmla="*/ 654463 h 731424"/>
                <a:gd name="connsiteX621" fmla="*/ 642366 w 1044701"/>
                <a:gd name="connsiteY621" fmla="*/ 657035 h 731424"/>
                <a:gd name="connsiteX622" fmla="*/ 640366 w 1044701"/>
                <a:gd name="connsiteY622" fmla="*/ 666940 h 731424"/>
                <a:gd name="connsiteX623" fmla="*/ 647129 w 1044701"/>
                <a:gd name="connsiteY623" fmla="*/ 669227 h 731424"/>
                <a:gd name="connsiteX624" fmla="*/ 650653 w 1044701"/>
                <a:gd name="connsiteY624" fmla="*/ 671989 h 731424"/>
                <a:gd name="connsiteX625" fmla="*/ 653034 w 1044701"/>
                <a:gd name="connsiteY625" fmla="*/ 678085 h 731424"/>
                <a:gd name="connsiteX626" fmla="*/ 657987 w 1044701"/>
                <a:gd name="connsiteY626" fmla="*/ 679132 h 731424"/>
                <a:gd name="connsiteX627" fmla="*/ 661130 w 1044701"/>
                <a:gd name="connsiteY627" fmla="*/ 678656 h 731424"/>
                <a:gd name="connsiteX628" fmla="*/ 663702 w 1044701"/>
                <a:gd name="connsiteY628" fmla="*/ 673513 h 731424"/>
                <a:gd name="connsiteX629" fmla="*/ 670846 w 1044701"/>
                <a:gd name="connsiteY629" fmla="*/ 679037 h 731424"/>
                <a:gd name="connsiteX630" fmla="*/ 673798 w 1044701"/>
                <a:gd name="connsiteY630" fmla="*/ 677037 h 731424"/>
                <a:gd name="connsiteX631" fmla="*/ 682657 w 1044701"/>
                <a:gd name="connsiteY631" fmla="*/ 683990 h 731424"/>
                <a:gd name="connsiteX632" fmla="*/ 688943 w 1044701"/>
                <a:gd name="connsiteY632" fmla="*/ 683133 h 731424"/>
                <a:gd name="connsiteX633" fmla="*/ 695706 w 1044701"/>
                <a:gd name="connsiteY633" fmla="*/ 685514 h 731424"/>
                <a:gd name="connsiteX634" fmla="*/ 698087 w 1044701"/>
                <a:gd name="connsiteY634" fmla="*/ 691610 h 731424"/>
                <a:gd name="connsiteX635" fmla="*/ 703802 w 1044701"/>
                <a:gd name="connsiteY635" fmla="*/ 698945 h 731424"/>
                <a:gd name="connsiteX636" fmla="*/ 710184 w 1044701"/>
                <a:gd name="connsiteY636" fmla="*/ 698087 h 731424"/>
                <a:gd name="connsiteX637" fmla="*/ 715708 w 1044701"/>
                <a:gd name="connsiteY637" fmla="*/ 703802 h 731424"/>
                <a:gd name="connsiteX638" fmla="*/ 716280 w 1044701"/>
                <a:gd name="connsiteY638" fmla="*/ 708565 h 731424"/>
                <a:gd name="connsiteX639" fmla="*/ 725996 w 1044701"/>
                <a:gd name="connsiteY639" fmla="*/ 721709 h 731424"/>
                <a:gd name="connsiteX640" fmla="*/ 729329 w 1044701"/>
                <a:gd name="connsiteY640" fmla="*/ 722948 h 731424"/>
                <a:gd name="connsiteX641" fmla="*/ 733330 w 1044701"/>
                <a:gd name="connsiteY641" fmla="*/ 728853 h 731424"/>
                <a:gd name="connsiteX642" fmla="*/ 738378 w 1044701"/>
                <a:gd name="connsiteY642" fmla="*/ 731425 h 731424"/>
                <a:gd name="connsiteX643" fmla="*/ 737616 w 1044701"/>
                <a:gd name="connsiteY643" fmla="*/ 725043 h 731424"/>
                <a:gd name="connsiteX644" fmla="*/ 746284 w 1044701"/>
                <a:gd name="connsiteY644" fmla="*/ 717518 h 731424"/>
                <a:gd name="connsiteX645" fmla="*/ 743712 w 1044701"/>
                <a:gd name="connsiteY645" fmla="*/ 709898 h 731424"/>
                <a:gd name="connsiteX646" fmla="*/ 744664 w 1044701"/>
                <a:gd name="connsiteY646" fmla="*/ 704945 h 731424"/>
                <a:gd name="connsiteX647" fmla="*/ 751427 w 1044701"/>
                <a:gd name="connsiteY647" fmla="*/ 707327 h 731424"/>
                <a:gd name="connsiteX648" fmla="*/ 755904 w 1044701"/>
                <a:gd name="connsiteY648" fmla="*/ 705136 h 731424"/>
                <a:gd name="connsiteX649" fmla="*/ 758476 w 1044701"/>
                <a:gd name="connsiteY649" fmla="*/ 699992 h 731424"/>
                <a:gd name="connsiteX650" fmla="*/ 760286 w 1044701"/>
                <a:gd name="connsiteY650" fmla="*/ 701326 h 731424"/>
                <a:gd name="connsiteX651" fmla="*/ 761809 w 1044701"/>
                <a:gd name="connsiteY651" fmla="*/ 701135 h 731424"/>
                <a:gd name="connsiteX652" fmla="*/ 766953 w 1044701"/>
                <a:gd name="connsiteY652" fmla="*/ 703707 h 731424"/>
                <a:gd name="connsiteX653" fmla="*/ 765048 w 1044701"/>
                <a:gd name="connsiteY653" fmla="*/ 713613 h 731424"/>
                <a:gd name="connsiteX654" fmla="*/ 768191 w 1044701"/>
                <a:gd name="connsiteY654" fmla="*/ 713137 h 731424"/>
                <a:gd name="connsiteX655" fmla="*/ 771144 w 1044701"/>
                <a:gd name="connsiteY655" fmla="*/ 711232 h 731424"/>
                <a:gd name="connsiteX656" fmla="*/ 774287 w 1044701"/>
                <a:gd name="connsiteY656" fmla="*/ 710756 h 731424"/>
                <a:gd name="connsiteX657" fmla="*/ 777240 w 1044701"/>
                <a:gd name="connsiteY657" fmla="*/ 708851 h 731424"/>
                <a:gd name="connsiteX658" fmla="*/ 783812 w 1044701"/>
                <a:gd name="connsiteY658" fmla="*/ 709613 h 731424"/>
                <a:gd name="connsiteX659" fmla="*/ 793813 w 1044701"/>
                <a:gd name="connsiteY659" fmla="*/ 700278 h 731424"/>
                <a:gd name="connsiteX660" fmla="*/ 796957 w 1044701"/>
                <a:gd name="connsiteY660" fmla="*/ 699897 h 731424"/>
                <a:gd name="connsiteX661" fmla="*/ 804481 w 1044701"/>
                <a:gd name="connsiteY661" fmla="*/ 708565 h 731424"/>
                <a:gd name="connsiteX662" fmla="*/ 806291 w 1044701"/>
                <a:gd name="connsiteY662" fmla="*/ 709898 h 731424"/>
                <a:gd name="connsiteX663" fmla="*/ 809244 w 1044701"/>
                <a:gd name="connsiteY663" fmla="*/ 707898 h 731424"/>
                <a:gd name="connsiteX664" fmla="*/ 810958 w 1044701"/>
                <a:gd name="connsiteY664" fmla="*/ 709327 h 731424"/>
                <a:gd name="connsiteX665" fmla="*/ 814388 w 1044701"/>
                <a:gd name="connsiteY665" fmla="*/ 710470 h 731424"/>
                <a:gd name="connsiteX666" fmla="*/ 813911 w 1044701"/>
                <a:gd name="connsiteY666" fmla="*/ 707327 h 731424"/>
                <a:gd name="connsiteX667" fmla="*/ 826961 w 1044701"/>
                <a:gd name="connsiteY667" fmla="*/ 708851 h 731424"/>
                <a:gd name="connsiteX668" fmla="*/ 829913 w 1044701"/>
                <a:gd name="connsiteY668" fmla="*/ 706945 h 731424"/>
                <a:gd name="connsiteX669" fmla="*/ 830294 w 1044701"/>
                <a:gd name="connsiteY669" fmla="*/ 710089 h 731424"/>
                <a:gd name="connsiteX670" fmla="*/ 833247 w 1044701"/>
                <a:gd name="connsiteY670" fmla="*/ 708089 h 731424"/>
                <a:gd name="connsiteX671" fmla="*/ 832866 w 1044701"/>
                <a:gd name="connsiteY671" fmla="*/ 704945 h 731424"/>
                <a:gd name="connsiteX672" fmla="*/ 830485 w 1044701"/>
                <a:gd name="connsiteY672" fmla="*/ 698849 h 731424"/>
                <a:gd name="connsiteX673" fmla="*/ 834390 w 1044701"/>
                <a:gd name="connsiteY673" fmla="*/ 691896 h 731424"/>
                <a:gd name="connsiteX674" fmla="*/ 834199 w 1044701"/>
                <a:gd name="connsiteY674" fmla="*/ 690277 h 731424"/>
                <a:gd name="connsiteX675" fmla="*/ 835628 w 1044701"/>
                <a:gd name="connsiteY675" fmla="*/ 688562 h 731424"/>
                <a:gd name="connsiteX676" fmla="*/ 834962 w 1044701"/>
                <a:gd name="connsiteY676" fmla="*/ 683800 h 731424"/>
                <a:gd name="connsiteX677" fmla="*/ 834009 w 1044701"/>
                <a:gd name="connsiteY677" fmla="*/ 675894 h 731424"/>
                <a:gd name="connsiteX678" fmla="*/ 838105 w 1044701"/>
                <a:gd name="connsiteY678" fmla="*/ 670560 h 731424"/>
                <a:gd name="connsiteX679" fmla="*/ 837724 w 1044701"/>
                <a:gd name="connsiteY679" fmla="*/ 667417 h 731424"/>
                <a:gd name="connsiteX680" fmla="*/ 840677 w 1044701"/>
                <a:gd name="connsiteY680" fmla="*/ 665417 h 731424"/>
                <a:gd name="connsiteX681" fmla="*/ 845439 w 1044701"/>
                <a:gd name="connsiteY681" fmla="*/ 664845 h 731424"/>
                <a:gd name="connsiteX682" fmla="*/ 848963 w 1044701"/>
                <a:gd name="connsiteY682" fmla="*/ 667607 h 731424"/>
                <a:gd name="connsiteX683" fmla="*/ 850582 w 1044701"/>
                <a:gd name="connsiteY683" fmla="*/ 667417 h 731424"/>
                <a:gd name="connsiteX684" fmla="*/ 854869 w 1044701"/>
                <a:gd name="connsiteY684" fmla="*/ 663607 h 731424"/>
                <a:gd name="connsiteX685" fmla="*/ 855536 w 1044701"/>
                <a:gd name="connsiteY685" fmla="*/ 668369 h 731424"/>
                <a:gd name="connsiteX686" fmla="*/ 862394 w 1044701"/>
                <a:gd name="connsiteY686" fmla="*/ 672274 h 731424"/>
                <a:gd name="connsiteX687" fmla="*/ 866775 w 1044701"/>
                <a:gd name="connsiteY687" fmla="*/ 668560 h 731424"/>
                <a:gd name="connsiteX688" fmla="*/ 871919 w 1044701"/>
                <a:gd name="connsiteY688" fmla="*/ 671132 h 731424"/>
                <a:gd name="connsiteX689" fmla="*/ 875252 w 1044701"/>
                <a:gd name="connsiteY689" fmla="*/ 672274 h 731424"/>
                <a:gd name="connsiteX690" fmla="*/ 875252 w 1044701"/>
                <a:gd name="connsiteY690" fmla="*/ 672274 h 731424"/>
                <a:gd name="connsiteX691" fmla="*/ 883158 w 1044701"/>
                <a:gd name="connsiteY691" fmla="*/ 671227 h 731424"/>
                <a:gd name="connsiteX692" fmla="*/ 882872 w 1044701"/>
                <a:gd name="connsiteY692" fmla="*/ 669703 h 731424"/>
                <a:gd name="connsiteX693" fmla="*/ 886111 w 1044701"/>
                <a:gd name="connsiteY693" fmla="*/ 669322 h 731424"/>
                <a:gd name="connsiteX694" fmla="*/ 884111 w 1044701"/>
                <a:gd name="connsiteY694" fmla="*/ 666369 h 731424"/>
                <a:gd name="connsiteX695" fmla="*/ 885063 w 1044701"/>
                <a:gd name="connsiteY695" fmla="*/ 661416 h 731424"/>
                <a:gd name="connsiteX696" fmla="*/ 886682 w 1044701"/>
                <a:gd name="connsiteY696" fmla="*/ 661226 h 731424"/>
                <a:gd name="connsiteX697" fmla="*/ 896683 w 1044701"/>
                <a:gd name="connsiteY697" fmla="*/ 664750 h 731424"/>
                <a:gd name="connsiteX698" fmla="*/ 909352 w 1044701"/>
                <a:gd name="connsiteY698" fmla="*/ 675894 h 731424"/>
                <a:gd name="connsiteX699" fmla="*/ 914876 w 1044701"/>
                <a:gd name="connsiteY699" fmla="*/ 668845 h 731424"/>
                <a:gd name="connsiteX700" fmla="*/ 921639 w 1044701"/>
                <a:gd name="connsiteY700" fmla="*/ 671132 h 731424"/>
                <a:gd name="connsiteX701" fmla="*/ 921163 w 1044701"/>
                <a:gd name="connsiteY701" fmla="*/ 667988 h 731424"/>
                <a:gd name="connsiteX702" fmla="*/ 917829 w 1044701"/>
                <a:gd name="connsiteY702" fmla="*/ 666845 h 731424"/>
                <a:gd name="connsiteX703" fmla="*/ 919258 w 1044701"/>
                <a:gd name="connsiteY703" fmla="*/ 665036 h 731424"/>
                <a:gd name="connsiteX704" fmla="*/ 927925 w 1044701"/>
                <a:gd name="connsiteY704" fmla="*/ 670370 h 731424"/>
                <a:gd name="connsiteX705" fmla="*/ 931259 w 1044701"/>
                <a:gd name="connsiteY705" fmla="*/ 671513 h 731424"/>
                <a:gd name="connsiteX706" fmla="*/ 932688 w 1044701"/>
                <a:gd name="connsiteY706" fmla="*/ 669798 h 731424"/>
                <a:gd name="connsiteX707" fmla="*/ 936022 w 1044701"/>
                <a:gd name="connsiteY707" fmla="*/ 670941 h 731424"/>
                <a:gd name="connsiteX708" fmla="*/ 941927 w 1044701"/>
                <a:gd name="connsiteY708" fmla="*/ 666940 h 731424"/>
                <a:gd name="connsiteX709" fmla="*/ 939165 w 1044701"/>
                <a:gd name="connsiteY709" fmla="*/ 670560 h 731424"/>
                <a:gd name="connsiteX710" fmla="*/ 953929 w 1044701"/>
                <a:gd name="connsiteY710" fmla="*/ 673418 h 731424"/>
                <a:gd name="connsiteX711" fmla="*/ 956310 w 1044701"/>
                <a:gd name="connsiteY711" fmla="*/ 679609 h 731424"/>
                <a:gd name="connsiteX712" fmla="*/ 959739 w 1044701"/>
                <a:gd name="connsiteY712" fmla="*/ 680752 h 731424"/>
                <a:gd name="connsiteX713" fmla="*/ 961263 w 1044701"/>
                <a:gd name="connsiteY713" fmla="*/ 680561 h 731424"/>
                <a:gd name="connsiteX714" fmla="*/ 980027 w 1044701"/>
                <a:gd name="connsiteY714" fmla="*/ 689420 h 731424"/>
                <a:gd name="connsiteX715" fmla="*/ 983361 w 1044701"/>
                <a:gd name="connsiteY715" fmla="*/ 690563 h 731424"/>
                <a:gd name="connsiteX716" fmla="*/ 995458 w 1044701"/>
                <a:gd name="connsiteY716" fmla="*/ 697040 h 731424"/>
                <a:gd name="connsiteX717" fmla="*/ 1002411 w 1044701"/>
                <a:gd name="connsiteY717" fmla="*/ 700945 h 731424"/>
                <a:gd name="connsiteX718" fmla="*/ 1016413 w 1044701"/>
                <a:gd name="connsiteY718" fmla="*/ 697611 h 731424"/>
                <a:gd name="connsiteX719" fmla="*/ 1014031 w 1044701"/>
                <a:gd name="connsiteY719" fmla="*/ 691515 h 731424"/>
                <a:gd name="connsiteX720" fmla="*/ 1016984 w 1044701"/>
                <a:gd name="connsiteY720" fmla="*/ 689515 h 731424"/>
                <a:gd name="connsiteX721" fmla="*/ 1018127 w 1044701"/>
                <a:gd name="connsiteY721" fmla="*/ 686086 h 731424"/>
                <a:gd name="connsiteX722" fmla="*/ 1014413 w 1044701"/>
                <a:gd name="connsiteY722" fmla="*/ 681799 h 731424"/>
                <a:gd name="connsiteX723" fmla="*/ 1018699 w 1044701"/>
                <a:gd name="connsiteY723" fmla="*/ 678085 h 731424"/>
                <a:gd name="connsiteX724" fmla="*/ 1019270 w 1044701"/>
                <a:gd name="connsiteY724" fmla="*/ 669989 h 731424"/>
                <a:gd name="connsiteX725" fmla="*/ 1020794 w 1044701"/>
                <a:gd name="connsiteY725" fmla="*/ 669798 h 731424"/>
                <a:gd name="connsiteX726" fmla="*/ 1022032 w 1044701"/>
                <a:gd name="connsiteY726" fmla="*/ 666369 h 731424"/>
                <a:gd name="connsiteX727" fmla="*/ 1021652 w 1044701"/>
                <a:gd name="connsiteY727" fmla="*/ 663226 h 731424"/>
                <a:gd name="connsiteX728" fmla="*/ 1023366 w 1044701"/>
                <a:gd name="connsiteY728" fmla="*/ 664655 h 731424"/>
                <a:gd name="connsiteX729" fmla="*/ 1023842 w 1044701"/>
                <a:gd name="connsiteY729" fmla="*/ 667798 h 731424"/>
                <a:gd name="connsiteX730" fmla="*/ 1027366 w 1044701"/>
                <a:gd name="connsiteY730" fmla="*/ 670560 h 731424"/>
                <a:gd name="connsiteX731" fmla="*/ 1028700 w 1044701"/>
                <a:gd name="connsiteY731" fmla="*/ 668750 h 731424"/>
                <a:gd name="connsiteX732" fmla="*/ 1021461 w 1044701"/>
                <a:gd name="connsiteY732" fmla="*/ 661702 h 731424"/>
                <a:gd name="connsiteX733" fmla="*/ 1015460 w 1044701"/>
                <a:gd name="connsiteY733" fmla="*/ 652844 h 731424"/>
                <a:gd name="connsiteX734" fmla="*/ 1014698 w 1044701"/>
                <a:gd name="connsiteY734" fmla="*/ 646462 h 731424"/>
                <a:gd name="connsiteX735" fmla="*/ 1016032 w 1044701"/>
                <a:gd name="connsiteY735" fmla="*/ 644747 h 731424"/>
                <a:gd name="connsiteX736" fmla="*/ 1014413 w 1044701"/>
                <a:gd name="connsiteY736" fmla="*/ 632079 h 731424"/>
                <a:gd name="connsiteX737" fmla="*/ 1019175 w 1044701"/>
                <a:gd name="connsiteY737" fmla="*/ 631507 h 731424"/>
                <a:gd name="connsiteX738" fmla="*/ 1018604 w 1044701"/>
                <a:gd name="connsiteY738" fmla="*/ 626745 h 731424"/>
                <a:gd name="connsiteX739" fmla="*/ 1022699 w 1044701"/>
                <a:gd name="connsiteY739" fmla="*/ 621411 h 731424"/>
                <a:gd name="connsiteX740" fmla="*/ 1029176 w 1044701"/>
                <a:gd name="connsiteY740" fmla="*/ 622173 h 731424"/>
                <a:gd name="connsiteX741" fmla="*/ 1030605 w 1044701"/>
                <a:gd name="connsiteY741" fmla="*/ 620363 h 731424"/>
                <a:gd name="connsiteX742" fmla="*/ 1031938 w 1044701"/>
                <a:gd name="connsiteY742" fmla="*/ 618649 h 731424"/>
                <a:gd name="connsiteX743" fmla="*/ 1029748 w 1044701"/>
                <a:gd name="connsiteY743" fmla="*/ 614077 h 731424"/>
                <a:gd name="connsiteX744" fmla="*/ 1035939 w 1044701"/>
                <a:gd name="connsiteY744" fmla="*/ 611695 h 731424"/>
                <a:gd name="connsiteX745" fmla="*/ 1039082 w 1044701"/>
                <a:gd name="connsiteY745" fmla="*/ 611315 h 731424"/>
                <a:gd name="connsiteX746" fmla="*/ 1044607 w 1044701"/>
                <a:gd name="connsiteY746" fmla="*/ 604171 h 731424"/>
                <a:gd name="connsiteX747" fmla="*/ 1042225 w 1044701"/>
                <a:gd name="connsiteY747" fmla="*/ 598075 h 731424"/>
                <a:gd name="connsiteX748" fmla="*/ 1044702 w 1044701"/>
                <a:gd name="connsiteY748" fmla="*/ 580073 h 731424"/>
                <a:gd name="connsiteX749" fmla="*/ 1044130 w 1044701"/>
                <a:gd name="connsiteY749" fmla="*/ 575405 h 731424"/>
                <a:gd name="connsiteX750" fmla="*/ 1041178 w 1044701"/>
                <a:gd name="connsiteY750" fmla="*/ 577310 h 731424"/>
                <a:gd name="connsiteX751" fmla="*/ 1040702 w 1044701"/>
                <a:gd name="connsiteY751" fmla="*/ 574167 h 731424"/>
                <a:gd name="connsiteX752" fmla="*/ 1038987 w 1044701"/>
                <a:gd name="connsiteY752" fmla="*/ 572834 h 731424"/>
                <a:gd name="connsiteX753" fmla="*/ 1042702 w 1044701"/>
                <a:gd name="connsiteY753" fmla="*/ 564356 h 731424"/>
                <a:gd name="connsiteX754" fmla="*/ 1043464 w 1044701"/>
                <a:gd name="connsiteY754" fmla="*/ 557784 h 731424"/>
                <a:gd name="connsiteX755" fmla="*/ 1036511 w 1044701"/>
                <a:gd name="connsiteY755" fmla="*/ 553879 h 731424"/>
                <a:gd name="connsiteX756" fmla="*/ 1032605 w 1044701"/>
                <a:gd name="connsiteY756" fmla="*/ 547973 h 731424"/>
                <a:gd name="connsiteX757" fmla="*/ 1026319 w 1044701"/>
                <a:gd name="connsiteY757" fmla="*/ 548735 h 731424"/>
                <a:gd name="connsiteX758" fmla="*/ 1021747 w 1044701"/>
                <a:gd name="connsiteY758" fmla="*/ 550926 h 731424"/>
                <a:gd name="connsiteX759" fmla="*/ 1019937 w 1044701"/>
                <a:gd name="connsiteY759" fmla="*/ 549593 h 731424"/>
                <a:gd name="connsiteX760" fmla="*/ 1019365 w 1044701"/>
                <a:gd name="connsiteY760" fmla="*/ 544830 h 731424"/>
                <a:gd name="connsiteX761" fmla="*/ 1014603 w 1044701"/>
                <a:gd name="connsiteY761" fmla="*/ 545497 h 731424"/>
                <a:gd name="connsiteX762" fmla="*/ 1013650 w 1044701"/>
                <a:gd name="connsiteY762" fmla="*/ 550355 h 731424"/>
                <a:gd name="connsiteX763" fmla="*/ 1008888 w 1044701"/>
                <a:gd name="connsiteY763" fmla="*/ 551021 h 731424"/>
                <a:gd name="connsiteX764" fmla="*/ 1005745 w 1044701"/>
                <a:gd name="connsiteY764" fmla="*/ 551402 h 731424"/>
                <a:gd name="connsiteX765" fmla="*/ 1003554 w 1044701"/>
                <a:gd name="connsiteY765" fmla="*/ 546830 h 731424"/>
                <a:gd name="connsiteX766" fmla="*/ 1007936 w 1044701"/>
                <a:gd name="connsiteY766" fmla="*/ 543115 h 731424"/>
                <a:gd name="connsiteX767" fmla="*/ 1011841 w 1044701"/>
                <a:gd name="connsiteY767" fmla="*/ 536162 h 731424"/>
                <a:gd name="connsiteX768" fmla="*/ 1014984 w 1044701"/>
                <a:gd name="connsiteY768" fmla="*/ 535781 h 731424"/>
                <a:gd name="connsiteX769" fmla="*/ 1018699 w 1044701"/>
                <a:gd name="connsiteY769" fmla="*/ 527304 h 731424"/>
                <a:gd name="connsiteX770" fmla="*/ 1013555 w 1044701"/>
                <a:gd name="connsiteY770" fmla="*/ 524732 h 731424"/>
                <a:gd name="connsiteX771" fmla="*/ 1004316 w 1044701"/>
                <a:gd name="connsiteY771" fmla="*/ 514731 h 731424"/>
                <a:gd name="connsiteX772" fmla="*/ 1004125 w 1044701"/>
                <a:gd name="connsiteY772" fmla="*/ 513112 h 731424"/>
                <a:gd name="connsiteX773" fmla="*/ 1008602 w 1044701"/>
                <a:gd name="connsiteY773" fmla="*/ 510921 h 731424"/>
                <a:gd name="connsiteX774" fmla="*/ 1008412 w 1044701"/>
                <a:gd name="connsiteY774" fmla="*/ 509397 h 731424"/>
                <a:gd name="connsiteX775" fmla="*/ 1008031 w 1044701"/>
                <a:gd name="connsiteY775" fmla="*/ 506159 h 731424"/>
                <a:gd name="connsiteX776" fmla="*/ 1010983 w 1044701"/>
                <a:gd name="connsiteY776" fmla="*/ 504253 h 731424"/>
                <a:gd name="connsiteX777" fmla="*/ 1006983 w 1044701"/>
                <a:gd name="connsiteY777" fmla="*/ 498348 h 731424"/>
                <a:gd name="connsiteX778" fmla="*/ 1002125 w 1044701"/>
                <a:gd name="connsiteY778" fmla="*/ 497300 h 731424"/>
                <a:gd name="connsiteX779" fmla="*/ 996791 w 1044701"/>
                <a:gd name="connsiteY779" fmla="*/ 493205 h 731424"/>
                <a:gd name="connsiteX780" fmla="*/ 985075 w 1044701"/>
                <a:gd name="connsiteY780" fmla="*/ 477012 h 731424"/>
                <a:gd name="connsiteX781" fmla="*/ 976979 w 1044701"/>
                <a:gd name="connsiteY781" fmla="*/ 463677 h 731424"/>
                <a:gd name="connsiteX782" fmla="*/ 979265 w 1044701"/>
                <a:gd name="connsiteY782" fmla="*/ 456914 h 731424"/>
                <a:gd name="connsiteX783" fmla="*/ 976884 w 1044701"/>
                <a:gd name="connsiteY783" fmla="*/ 450818 h 731424"/>
                <a:gd name="connsiteX784" fmla="*/ 979646 w 1044701"/>
                <a:gd name="connsiteY784" fmla="*/ 447294 h 731424"/>
                <a:gd name="connsiteX785" fmla="*/ 974503 w 1044701"/>
                <a:gd name="connsiteY785" fmla="*/ 444722 h 731424"/>
                <a:gd name="connsiteX786" fmla="*/ 972598 w 1044701"/>
                <a:gd name="connsiteY786" fmla="*/ 441769 h 731424"/>
                <a:gd name="connsiteX787" fmla="*/ 968978 w 1044701"/>
                <a:gd name="connsiteY787" fmla="*/ 439007 h 731424"/>
                <a:gd name="connsiteX788" fmla="*/ 968788 w 1044701"/>
                <a:gd name="connsiteY788" fmla="*/ 437388 h 731424"/>
                <a:gd name="connsiteX789" fmla="*/ 963835 w 1044701"/>
                <a:gd name="connsiteY789" fmla="*/ 436436 h 731424"/>
                <a:gd name="connsiteX790" fmla="*/ 961263 w 1044701"/>
                <a:gd name="connsiteY790" fmla="*/ 428720 h 731424"/>
                <a:gd name="connsiteX791" fmla="*/ 965168 w 1044701"/>
                <a:gd name="connsiteY791" fmla="*/ 421862 h 731424"/>
                <a:gd name="connsiteX792" fmla="*/ 961644 w 1044701"/>
                <a:gd name="connsiteY792" fmla="*/ 419100 h 731424"/>
                <a:gd name="connsiteX793" fmla="*/ 962406 w 1044701"/>
                <a:gd name="connsiteY793" fmla="*/ 412623 h 731424"/>
                <a:gd name="connsiteX794" fmla="*/ 962406 w 1044701"/>
                <a:gd name="connsiteY794" fmla="*/ 399764 h 731424"/>
                <a:gd name="connsiteX795" fmla="*/ 965168 w 1044701"/>
                <a:gd name="connsiteY795" fmla="*/ 396240 h 731424"/>
                <a:gd name="connsiteX796" fmla="*/ 971074 w 1044701"/>
                <a:gd name="connsiteY796" fmla="*/ 392240 h 731424"/>
                <a:gd name="connsiteX797" fmla="*/ 974217 w 1044701"/>
                <a:gd name="connsiteY797" fmla="*/ 391859 h 731424"/>
                <a:gd name="connsiteX798" fmla="*/ 983075 w 1044701"/>
                <a:gd name="connsiteY798" fmla="*/ 385858 h 731424"/>
                <a:gd name="connsiteX799" fmla="*/ 981265 w 1044701"/>
                <a:gd name="connsiteY799" fmla="*/ 384524 h 731424"/>
                <a:gd name="connsiteX800" fmla="*/ 984218 w 1044701"/>
                <a:gd name="connsiteY800" fmla="*/ 382524 h 731424"/>
                <a:gd name="connsiteX801" fmla="*/ 977551 w 1044701"/>
                <a:gd name="connsiteY801" fmla="*/ 380143 h 731424"/>
                <a:gd name="connsiteX802" fmla="*/ 976503 w 1044701"/>
                <a:gd name="connsiteY802" fmla="*/ 372332 h 731424"/>
                <a:gd name="connsiteX803" fmla="*/ 970216 w 1044701"/>
                <a:gd name="connsiteY803" fmla="*/ 360236 h 731424"/>
                <a:gd name="connsiteX804" fmla="*/ 974122 w 1044701"/>
                <a:gd name="connsiteY804" fmla="*/ 353378 h 731424"/>
                <a:gd name="connsiteX805" fmla="*/ 972122 w 1044701"/>
                <a:gd name="connsiteY805" fmla="*/ 350425 h 731424"/>
                <a:gd name="connsiteX806" fmla="*/ 971359 w 1044701"/>
                <a:gd name="connsiteY806" fmla="*/ 344043 h 731424"/>
                <a:gd name="connsiteX807" fmla="*/ 973931 w 1044701"/>
                <a:gd name="connsiteY807" fmla="*/ 338995 h 731424"/>
                <a:gd name="connsiteX808" fmla="*/ 971740 w 1044701"/>
                <a:gd name="connsiteY808" fmla="*/ 334423 h 731424"/>
                <a:gd name="connsiteX809" fmla="*/ 974217 w 1044701"/>
                <a:gd name="connsiteY809" fmla="*/ 329279 h 731424"/>
                <a:gd name="connsiteX810" fmla="*/ 965740 w 1044701"/>
                <a:gd name="connsiteY810" fmla="*/ 325565 h 731424"/>
                <a:gd name="connsiteX811" fmla="*/ 969455 w 1044701"/>
                <a:gd name="connsiteY811" fmla="*/ 317087 h 731424"/>
                <a:gd name="connsiteX812" fmla="*/ 962597 w 1044701"/>
                <a:gd name="connsiteY812" fmla="*/ 313087 h 731424"/>
                <a:gd name="connsiteX813" fmla="*/ 961168 w 1044701"/>
                <a:gd name="connsiteY813" fmla="*/ 302133 h 731424"/>
                <a:gd name="connsiteX814" fmla="*/ 956024 w 1044701"/>
                <a:gd name="connsiteY814" fmla="*/ 299561 h 731424"/>
                <a:gd name="connsiteX815" fmla="*/ 955453 w 1044701"/>
                <a:gd name="connsiteY815" fmla="*/ 294799 h 731424"/>
                <a:gd name="connsiteX816" fmla="*/ 955834 w 1044701"/>
                <a:gd name="connsiteY816" fmla="*/ 285083 h 731424"/>
                <a:gd name="connsiteX817" fmla="*/ 957929 w 1044701"/>
                <a:gd name="connsiteY817" fmla="*/ 276797 h 731424"/>
                <a:gd name="connsiteX818" fmla="*/ 952405 w 1044701"/>
                <a:gd name="connsiteY818" fmla="*/ 271082 h 731424"/>
                <a:gd name="connsiteX819" fmla="*/ 953357 w 1044701"/>
                <a:gd name="connsiteY819" fmla="*/ 266224 h 731424"/>
                <a:gd name="connsiteX820" fmla="*/ 949452 w 1044701"/>
                <a:gd name="connsiteY820" fmla="*/ 260318 h 731424"/>
                <a:gd name="connsiteX821" fmla="*/ 944118 w 1044701"/>
                <a:gd name="connsiteY821" fmla="*/ 256127 h 731424"/>
                <a:gd name="connsiteX822" fmla="*/ 940308 w 1044701"/>
                <a:gd name="connsiteY822" fmla="*/ 238982 h 731424"/>
                <a:gd name="connsiteX823" fmla="*/ 946404 w 1044701"/>
                <a:gd name="connsiteY823" fmla="*/ 236601 h 731424"/>
                <a:gd name="connsiteX824" fmla="*/ 959453 w 1044701"/>
                <a:gd name="connsiteY824" fmla="*/ 238125 h 731424"/>
                <a:gd name="connsiteX825" fmla="*/ 965168 w 1044701"/>
                <a:gd name="connsiteY825" fmla="*/ 245459 h 731424"/>
                <a:gd name="connsiteX826" fmla="*/ 969740 w 1044701"/>
                <a:gd name="connsiteY826" fmla="*/ 243269 h 731424"/>
                <a:gd name="connsiteX827" fmla="*/ 969550 w 1044701"/>
                <a:gd name="connsiteY827" fmla="*/ 241649 h 731424"/>
                <a:gd name="connsiteX828" fmla="*/ 973455 w 1044701"/>
                <a:gd name="connsiteY828" fmla="*/ 234791 h 731424"/>
                <a:gd name="connsiteX829" fmla="*/ 977741 w 1044701"/>
                <a:gd name="connsiteY829" fmla="*/ 230981 h 731424"/>
                <a:gd name="connsiteX830" fmla="*/ 978980 w 1044701"/>
                <a:gd name="connsiteY830" fmla="*/ 227648 h 731424"/>
                <a:gd name="connsiteX831" fmla="*/ 978122 w 1044701"/>
                <a:gd name="connsiteY831" fmla="*/ 221361 h 731424"/>
                <a:gd name="connsiteX832" fmla="*/ 979361 w 1044701"/>
                <a:gd name="connsiteY832" fmla="*/ 218027 h 731424"/>
                <a:gd name="connsiteX833" fmla="*/ 984218 w 1044701"/>
                <a:gd name="connsiteY833" fmla="*/ 218980 h 731424"/>
                <a:gd name="connsiteX834" fmla="*/ 986599 w 1044701"/>
                <a:gd name="connsiteY834" fmla="*/ 212217 h 731424"/>
                <a:gd name="connsiteX835" fmla="*/ 995648 w 1044701"/>
                <a:gd name="connsiteY835" fmla="*/ 207836 h 731424"/>
                <a:gd name="connsiteX836" fmla="*/ 996887 w 1044701"/>
                <a:gd name="connsiteY836" fmla="*/ 204502 h 731424"/>
                <a:gd name="connsiteX837" fmla="*/ 1004697 w 1044701"/>
                <a:gd name="connsiteY837" fmla="*/ 203549 h 731424"/>
                <a:gd name="connsiteX838" fmla="*/ 1005935 w 1044701"/>
                <a:gd name="connsiteY838" fmla="*/ 200120 h 731424"/>
                <a:gd name="connsiteX839" fmla="*/ 1005554 w 1044701"/>
                <a:gd name="connsiteY839" fmla="*/ 196977 h 731424"/>
                <a:gd name="connsiteX840" fmla="*/ 1006507 w 1044701"/>
                <a:gd name="connsiteY840" fmla="*/ 192024 h 731424"/>
                <a:gd name="connsiteX841" fmla="*/ 1012412 w 1044701"/>
                <a:gd name="connsiteY841" fmla="*/ 188119 h 731424"/>
                <a:gd name="connsiteX842" fmla="*/ 1004697 w 1044701"/>
                <a:gd name="connsiteY842" fmla="*/ 177832 h 731424"/>
                <a:gd name="connsiteX843" fmla="*/ 1008602 w 1044701"/>
                <a:gd name="connsiteY843" fmla="*/ 170974 h 731424"/>
                <a:gd name="connsiteX844" fmla="*/ 997744 w 1044701"/>
                <a:gd name="connsiteY844" fmla="*/ 161068 h 731424"/>
                <a:gd name="connsiteX845" fmla="*/ 1000315 w 1044701"/>
                <a:gd name="connsiteY845" fmla="*/ 155924 h 731424"/>
                <a:gd name="connsiteX846" fmla="*/ 1007173 w 1044701"/>
                <a:gd name="connsiteY846" fmla="*/ 147066 h 731424"/>
                <a:gd name="connsiteX847" fmla="*/ 1014508 w 1044701"/>
                <a:gd name="connsiteY847" fmla="*/ 141351 h 731424"/>
                <a:gd name="connsiteX848" fmla="*/ 1010698 w 1044701"/>
                <a:gd name="connsiteY848" fmla="*/ 136969 h 731424"/>
                <a:gd name="connsiteX849" fmla="*/ 1009936 w 1044701"/>
                <a:gd name="connsiteY849" fmla="*/ 130683 h 731424"/>
                <a:gd name="connsiteX850" fmla="*/ 1003363 w 1044701"/>
                <a:gd name="connsiteY850" fmla="*/ 117062 h 731424"/>
                <a:gd name="connsiteX851" fmla="*/ 1001363 w 1044701"/>
                <a:gd name="connsiteY851" fmla="*/ 114110 h 731424"/>
                <a:gd name="connsiteX852" fmla="*/ 1002792 w 1044701"/>
                <a:gd name="connsiteY852" fmla="*/ 112395 h 731424"/>
                <a:gd name="connsiteX853" fmla="*/ 1010603 w 1044701"/>
                <a:gd name="connsiteY853" fmla="*/ 111347 h 731424"/>
                <a:gd name="connsiteX854" fmla="*/ 1016317 w 1044701"/>
                <a:gd name="connsiteY854" fmla="*/ 105823 h 731424"/>
                <a:gd name="connsiteX855" fmla="*/ 1014508 w 1044701"/>
                <a:gd name="connsiteY855" fmla="*/ 91631 h 731424"/>
                <a:gd name="connsiteX856" fmla="*/ 1017651 w 1044701"/>
                <a:gd name="connsiteY856" fmla="*/ 91250 h 731424"/>
                <a:gd name="connsiteX857" fmla="*/ 1018318 w 1044701"/>
                <a:gd name="connsiteY857" fmla="*/ 95917 h 731424"/>
                <a:gd name="connsiteX858" fmla="*/ 1019842 w 1044701"/>
                <a:gd name="connsiteY858" fmla="*/ 95726 h 731424"/>
                <a:gd name="connsiteX859" fmla="*/ 1022223 w 1044701"/>
                <a:gd name="connsiteY859" fmla="*/ 89059 h 731424"/>
                <a:gd name="connsiteX860" fmla="*/ 1021461 w 1044701"/>
                <a:gd name="connsiteY860" fmla="*/ 82677 h 731424"/>
                <a:gd name="connsiteX861" fmla="*/ 1023366 w 1044701"/>
                <a:gd name="connsiteY861" fmla="*/ 72866 h 731424"/>
                <a:gd name="connsiteX862" fmla="*/ 1026128 w 1044701"/>
                <a:gd name="connsiteY862" fmla="*/ 69247 h 731424"/>
                <a:gd name="connsiteX863" fmla="*/ 1026700 w 1044701"/>
                <a:gd name="connsiteY863" fmla="*/ 61246 h 731424"/>
                <a:gd name="connsiteX864" fmla="*/ 1030414 w 1044701"/>
                <a:gd name="connsiteY864" fmla="*/ 52673 h 731424"/>
                <a:gd name="connsiteX865" fmla="*/ 1031177 w 1044701"/>
                <a:gd name="connsiteY865" fmla="*/ 46196 h 731424"/>
                <a:gd name="connsiteX866" fmla="*/ 1038511 w 1044701"/>
                <a:gd name="connsiteY866" fmla="*/ 40481 h 731424"/>
                <a:gd name="connsiteX867" fmla="*/ 1041082 w 1044701"/>
                <a:gd name="connsiteY867" fmla="*/ 35338 h 731424"/>
                <a:gd name="connsiteX868" fmla="*/ 1040035 w 1044701"/>
                <a:gd name="connsiteY868" fmla="*/ 27432 h 731424"/>
                <a:gd name="connsiteX869" fmla="*/ 1040987 w 1044701"/>
                <a:gd name="connsiteY869" fmla="*/ 22479 h 731424"/>
                <a:gd name="connsiteX870" fmla="*/ 1038797 w 1044701"/>
                <a:gd name="connsiteY870" fmla="*/ 17907 h 731424"/>
                <a:gd name="connsiteX871" fmla="*/ 1038797 w 1044701"/>
                <a:gd name="connsiteY871" fmla="*/ 17907 h 73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Lst>
              <a:rect l="l" t="t" r="r" b="b"/>
              <a:pathLst>
                <a:path w="1044701" h="731424">
                  <a:moveTo>
                    <a:pt x="1038797" y="17907"/>
                  </a:moveTo>
                  <a:lnTo>
                    <a:pt x="1039558" y="11430"/>
                  </a:lnTo>
                  <a:lnTo>
                    <a:pt x="1037463" y="6953"/>
                  </a:lnTo>
                  <a:lnTo>
                    <a:pt x="1028509" y="0"/>
                  </a:lnTo>
                  <a:lnTo>
                    <a:pt x="1019651" y="6001"/>
                  </a:lnTo>
                  <a:lnTo>
                    <a:pt x="1018889" y="12478"/>
                  </a:lnTo>
                  <a:lnTo>
                    <a:pt x="1017270" y="12668"/>
                  </a:lnTo>
                  <a:lnTo>
                    <a:pt x="1012984" y="16478"/>
                  </a:lnTo>
                  <a:lnTo>
                    <a:pt x="1010412" y="21527"/>
                  </a:lnTo>
                  <a:lnTo>
                    <a:pt x="1006888" y="18860"/>
                  </a:lnTo>
                  <a:lnTo>
                    <a:pt x="1002316" y="20955"/>
                  </a:lnTo>
                  <a:lnTo>
                    <a:pt x="995839" y="33052"/>
                  </a:lnTo>
                  <a:lnTo>
                    <a:pt x="994696" y="49244"/>
                  </a:lnTo>
                  <a:lnTo>
                    <a:pt x="989362" y="57912"/>
                  </a:lnTo>
                  <a:lnTo>
                    <a:pt x="982313" y="65246"/>
                  </a:lnTo>
                  <a:lnTo>
                    <a:pt x="984504" y="69818"/>
                  </a:lnTo>
                  <a:lnTo>
                    <a:pt x="983361" y="73152"/>
                  </a:lnTo>
                  <a:lnTo>
                    <a:pt x="972883" y="79248"/>
                  </a:lnTo>
                  <a:lnTo>
                    <a:pt x="965549" y="85058"/>
                  </a:lnTo>
                  <a:lnTo>
                    <a:pt x="962215" y="83820"/>
                  </a:lnTo>
                  <a:lnTo>
                    <a:pt x="959263" y="85820"/>
                  </a:lnTo>
                  <a:lnTo>
                    <a:pt x="947452" y="106585"/>
                  </a:lnTo>
                  <a:lnTo>
                    <a:pt x="944308" y="119825"/>
                  </a:lnTo>
                  <a:lnTo>
                    <a:pt x="941641" y="123349"/>
                  </a:lnTo>
                  <a:lnTo>
                    <a:pt x="932783" y="129254"/>
                  </a:lnTo>
                  <a:lnTo>
                    <a:pt x="924401" y="127159"/>
                  </a:lnTo>
                  <a:lnTo>
                    <a:pt x="917734" y="124777"/>
                  </a:lnTo>
                  <a:lnTo>
                    <a:pt x="914209" y="122015"/>
                  </a:lnTo>
                  <a:lnTo>
                    <a:pt x="893826" y="113443"/>
                  </a:lnTo>
                  <a:lnTo>
                    <a:pt x="887349" y="112586"/>
                  </a:lnTo>
                  <a:lnTo>
                    <a:pt x="882396" y="111633"/>
                  </a:lnTo>
                  <a:lnTo>
                    <a:pt x="878205" y="104204"/>
                  </a:lnTo>
                  <a:lnTo>
                    <a:pt x="867537" y="95917"/>
                  </a:lnTo>
                  <a:lnTo>
                    <a:pt x="866775" y="89630"/>
                  </a:lnTo>
                  <a:lnTo>
                    <a:pt x="859822" y="85630"/>
                  </a:lnTo>
                  <a:lnTo>
                    <a:pt x="855821" y="79724"/>
                  </a:lnTo>
                  <a:lnTo>
                    <a:pt x="844391" y="78010"/>
                  </a:lnTo>
                  <a:lnTo>
                    <a:pt x="840105" y="81725"/>
                  </a:lnTo>
                  <a:lnTo>
                    <a:pt x="838295" y="80391"/>
                  </a:lnTo>
                  <a:lnTo>
                    <a:pt x="836962" y="82201"/>
                  </a:lnTo>
                  <a:lnTo>
                    <a:pt x="816197" y="70390"/>
                  </a:lnTo>
                  <a:lnTo>
                    <a:pt x="813245" y="72390"/>
                  </a:lnTo>
                  <a:lnTo>
                    <a:pt x="811435" y="70961"/>
                  </a:lnTo>
                  <a:lnTo>
                    <a:pt x="807720" y="66675"/>
                  </a:lnTo>
                  <a:lnTo>
                    <a:pt x="804767" y="68580"/>
                  </a:lnTo>
                  <a:lnTo>
                    <a:pt x="801719" y="57817"/>
                  </a:lnTo>
                  <a:lnTo>
                    <a:pt x="793242" y="54102"/>
                  </a:lnTo>
                  <a:lnTo>
                    <a:pt x="790099" y="54483"/>
                  </a:lnTo>
                  <a:lnTo>
                    <a:pt x="786384" y="50102"/>
                  </a:lnTo>
                  <a:lnTo>
                    <a:pt x="784955" y="51911"/>
                  </a:lnTo>
                  <a:lnTo>
                    <a:pt x="778478" y="51149"/>
                  </a:lnTo>
                  <a:lnTo>
                    <a:pt x="772763" y="56674"/>
                  </a:lnTo>
                  <a:lnTo>
                    <a:pt x="772382" y="79153"/>
                  </a:lnTo>
                  <a:lnTo>
                    <a:pt x="769811" y="84296"/>
                  </a:lnTo>
                  <a:lnTo>
                    <a:pt x="762190" y="86868"/>
                  </a:lnTo>
                  <a:lnTo>
                    <a:pt x="759428" y="90392"/>
                  </a:lnTo>
                  <a:lnTo>
                    <a:pt x="757809" y="90678"/>
                  </a:lnTo>
                  <a:lnTo>
                    <a:pt x="755237" y="95821"/>
                  </a:lnTo>
                  <a:lnTo>
                    <a:pt x="755047" y="94202"/>
                  </a:lnTo>
                  <a:lnTo>
                    <a:pt x="745617" y="95441"/>
                  </a:lnTo>
                  <a:lnTo>
                    <a:pt x="745236" y="92202"/>
                  </a:lnTo>
                  <a:lnTo>
                    <a:pt x="743617" y="92488"/>
                  </a:lnTo>
                  <a:lnTo>
                    <a:pt x="743998" y="95631"/>
                  </a:lnTo>
                  <a:lnTo>
                    <a:pt x="736378" y="98203"/>
                  </a:lnTo>
                  <a:lnTo>
                    <a:pt x="739712" y="99346"/>
                  </a:lnTo>
                  <a:lnTo>
                    <a:pt x="740092" y="102489"/>
                  </a:lnTo>
                  <a:lnTo>
                    <a:pt x="737330" y="106108"/>
                  </a:lnTo>
                  <a:lnTo>
                    <a:pt x="733615" y="101727"/>
                  </a:lnTo>
                  <a:lnTo>
                    <a:pt x="730663" y="103727"/>
                  </a:lnTo>
                  <a:lnTo>
                    <a:pt x="727424" y="104108"/>
                  </a:lnTo>
                  <a:lnTo>
                    <a:pt x="727900" y="107252"/>
                  </a:lnTo>
                  <a:lnTo>
                    <a:pt x="724757" y="107728"/>
                  </a:lnTo>
                  <a:lnTo>
                    <a:pt x="725138" y="110871"/>
                  </a:lnTo>
                  <a:lnTo>
                    <a:pt x="721805" y="109633"/>
                  </a:lnTo>
                  <a:lnTo>
                    <a:pt x="719995" y="108299"/>
                  </a:lnTo>
                  <a:lnTo>
                    <a:pt x="715232" y="108871"/>
                  </a:lnTo>
                  <a:lnTo>
                    <a:pt x="715423" y="110490"/>
                  </a:lnTo>
                  <a:lnTo>
                    <a:pt x="703040" y="126492"/>
                  </a:lnTo>
                  <a:lnTo>
                    <a:pt x="691801" y="126302"/>
                  </a:lnTo>
                  <a:lnTo>
                    <a:pt x="687038" y="126968"/>
                  </a:lnTo>
                  <a:lnTo>
                    <a:pt x="687705" y="131636"/>
                  </a:lnTo>
                  <a:lnTo>
                    <a:pt x="681514" y="134017"/>
                  </a:lnTo>
                  <a:lnTo>
                    <a:pt x="677608" y="140970"/>
                  </a:lnTo>
                  <a:lnTo>
                    <a:pt x="679990" y="147066"/>
                  </a:lnTo>
                  <a:lnTo>
                    <a:pt x="681419" y="145256"/>
                  </a:lnTo>
                  <a:lnTo>
                    <a:pt x="685133" y="149638"/>
                  </a:lnTo>
                  <a:lnTo>
                    <a:pt x="690467" y="153734"/>
                  </a:lnTo>
                  <a:lnTo>
                    <a:pt x="684562" y="157734"/>
                  </a:lnTo>
                  <a:lnTo>
                    <a:pt x="683419" y="161068"/>
                  </a:lnTo>
                  <a:lnTo>
                    <a:pt x="677132" y="161830"/>
                  </a:lnTo>
                  <a:lnTo>
                    <a:pt x="674561" y="166973"/>
                  </a:lnTo>
                  <a:lnTo>
                    <a:pt x="669227" y="162877"/>
                  </a:lnTo>
                  <a:lnTo>
                    <a:pt x="667798" y="164687"/>
                  </a:lnTo>
                  <a:lnTo>
                    <a:pt x="663035" y="165259"/>
                  </a:lnTo>
                  <a:lnTo>
                    <a:pt x="665226" y="169831"/>
                  </a:lnTo>
                  <a:lnTo>
                    <a:pt x="664083" y="173165"/>
                  </a:lnTo>
                  <a:lnTo>
                    <a:pt x="662273" y="171736"/>
                  </a:lnTo>
                  <a:lnTo>
                    <a:pt x="662940" y="176498"/>
                  </a:lnTo>
                  <a:lnTo>
                    <a:pt x="668083" y="179070"/>
                  </a:lnTo>
                  <a:lnTo>
                    <a:pt x="670465" y="185166"/>
                  </a:lnTo>
                  <a:lnTo>
                    <a:pt x="673798" y="186309"/>
                  </a:lnTo>
                  <a:lnTo>
                    <a:pt x="675227" y="197358"/>
                  </a:lnTo>
                  <a:lnTo>
                    <a:pt x="655034" y="190310"/>
                  </a:lnTo>
                  <a:lnTo>
                    <a:pt x="651700" y="189167"/>
                  </a:lnTo>
                  <a:lnTo>
                    <a:pt x="646366" y="185071"/>
                  </a:lnTo>
                  <a:lnTo>
                    <a:pt x="645033" y="186785"/>
                  </a:lnTo>
                  <a:lnTo>
                    <a:pt x="638270" y="184499"/>
                  </a:lnTo>
                  <a:lnTo>
                    <a:pt x="640080" y="185833"/>
                  </a:lnTo>
                  <a:lnTo>
                    <a:pt x="638842" y="189167"/>
                  </a:lnTo>
                  <a:lnTo>
                    <a:pt x="640652" y="190595"/>
                  </a:lnTo>
                  <a:lnTo>
                    <a:pt x="633984" y="188214"/>
                  </a:lnTo>
                  <a:lnTo>
                    <a:pt x="632555" y="190024"/>
                  </a:lnTo>
                  <a:lnTo>
                    <a:pt x="630936" y="190214"/>
                  </a:lnTo>
                  <a:lnTo>
                    <a:pt x="627793" y="190595"/>
                  </a:lnTo>
                  <a:lnTo>
                    <a:pt x="615410" y="193834"/>
                  </a:lnTo>
                  <a:lnTo>
                    <a:pt x="614839" y="189071"/>
                  </a:lnTo>
                  <a:lnTo>
                    <a:pt x="614648" y="187452"/>
                  </a:lnTo>
                  <a:lnTo>
                    <a:pt x="618744" y="182118"/>
                  </a:lnTo>
                  <a:lnTo>
                    <a:pt x="616934" y="180785"/>
                  </a:lnTo>
                  <a:lnTo>
                    <a:pt x="612267" y="181356"/>
                  </a:lnTo>
                  <a:lnTo>
                    <a:pt x="611981" y="179832"/>
                  </a:lnTo>
                  <a:lnTo>
                    <a:pt x="610457" y="180023"/>
                  </a:lnTo>
                  <a:lnTo>
                    <a:pt x="612457" y="182975"/>
                  </a:lnTo>
                  <a:lnTo>
                    <a:pt x="611219" y="186309"/>
                  </a:lnTo>
                  <a:lnTo>
                    <a:pt x="611410" y="187833"/>
                  </a:lnTo>
                  <a:lnTo>
                    <a:pt x="602552" y="193834"/>
                  </a:lnTo>
                  <a:lnTo>
                    <a:pt x="598837" y="189452"/>
                  </a:lnTo>
                  <a:lnTo>
                    <a:pt x="596074" y="193072"/>
                  </a:lnTo>
                  <a:lnTo>
                    <a:pt x="589597" y="192310"/>
                  </a:lnTo>
                  <a:lnTo>
                    <a:pt x="587026" y="197358"/>
                  </a:lnTo>
                  <a:lnTo>
                    <a:pt x="582073" y="196406"/>
                  </a:lnTo>
                  <a:lnTo>
                    <a:pt x="580644" y="198215"/>
                  </a:lnTo>
                  <a:lnTo>
                    <a:pt x="576929" y="193834"/>
                  </a:lnTo>
                  <a:lnTo>
                    <a:pt x="574929" y="190881"/>
                  </a:lnTo>
                  <a:lnTo>
                    <a:pt x="576167" y="187547"/>
                  </a:lnTo>
                  <a:lnTo>
                    <a:pt x="574548" y="187738"/>
                  </a:lnTo>
                  <a:lnTo>
                    <a:pt x="569405" y="185261"/>
                  </a:lnTo>
                  <a:lnTo>
                    <a:pt x="564832" y="174593"/>
                  </a:lnTo>
                  <a:lnTo>
                    <a:pt x="561689" y="174974"/>
                  </a:lnTo>
                  <a:lnTo>
                    <a:pt x="559880" y="173546"/>
                  </a:lnTo>
                  <a:lnTo>
                    <a:pt x="558546" y="175355"/>
                  </a:lnTo>
                  <a:lnTo>
                    <a:pt x="556736" y="174022"/>
                  </a:lnTo>
                  <a:lnTo>
                    <a:pt x="553593" y="174403"/>
                  </a:lnTo>
                  <a:lnTo>
                    <a:pt x="551974" y="174593"/>
                  </a:lnTo>
                  <a:lnTo>
                    <a:pt x="546068" y="165735"/>
                  </a:lnTo>
                  <a:lnTo>
                    <a:pt x="543115" y="167735"/>
                  </a:lnTo>
                  <a:lnTo>
                    <a:pt x="541972" y="171069"/>
                  </a:lnTo>
                  <a:lnTo>
                    <a:pt x="540353" y="171260"/>
                  </a:lnTo>
                  <a:lnTo>
                    <a:pt x="531495" y="164402"/>
                  </a:lnTo>
                  <a:lnTo>
                    <a:pt x="528447" y="153543"/>
                  </a:lnTo>
                  <a:lnTo>
                    <a:pt x="519589" y="146685"/>
                  </a:lnTo>
                  <a:lnTo>
                    <a:pt x="513493" y="149066"/>
                  </a:lnTo>
                  <a:lnTo>
                    <a:pt x="511683" y="147638"/>
                  </a:lnTo>
                  <a:lnTo>
                    <a:pt x="506921" y="148304"/>
                  </a:lnTo>
                  <a:lnTo>
                    <a:pt x="505015" y="145352"/>
                  </a:lnTo>
                  <a:lnTo>
                    <a:pt x="498443" y="144494"/>
                  </a:lnTo>
                  <a:lnTo>
                    <a:pt x="495300" y="144971"/>
                  </a:lnTo>
                  <a:lnTo>
                    <a:pt x="493300" y="142018"/>
                  </a:lnTo>
                  <a:lnTo>
                    <a:pt x="492347" y="134112"/>
                  </a:lnTo>
                  <a:lnTo>
                    <a:pt x="486728" y="115538"/>
                  </a:lnTo>
                  <a:lnTo>
                    <a:pt x="480250" y="114776"/>
                  </a:lnTo>
                  <a:lnTo>
                    <a:pt x="449675" y="113824"/>
                  </a:lnTo>
                  <a:lnTo>
                    <a:pt x="449580" y="88202"/>
                  </a:lnTo>
                  <a:lnTo>
                    <a:pt x="448437" y="78772"/>
                  </a:lnTo>
                  <a:lnTo>
                    <a:pt x="435197" y="75629"/>
                  </a:lnTo>
                  <a:lnTo>
                    <a:pt x="435102" y="62770"/>
                  </a:lnTo>
                  <a:lnTo>
                    <a:pt x="415957" y="63627"/>
                  </a:lnTo>
                  <a:lnTo>
                    <a:pt x="410623" y="59531"/>
                  </a:lnTo>
                  <a:lnTo>
                    <a:pt x="405955" y="60103"/>
                  </a:lnTo>
                  <a:lnTo>
                    <a:pt x="405289" y="55340"/>
                  </a:lnTo>
                  <a:lnTo>
                    <a:pt x="401193" y="60674"/>
                  </a:lnTo>
                  <a:lnTo>
                    <a:pt x="388525" y="49530"/>
                  </a:lnTo>
                  <a:lnTo>
                    <a:pt x="383572" y="48482"/>
                  </a:lnTo>
                  <a:lnTo>
                    <a:pt x="384429" y="54864"/>
                  </a:lnTo>
                  <a:lnTo>
                    <a:pt x="383000" y="56579"/>
                  </a:lnTo>
                  <a:lnTo>
                    <a:pt x="362331" y="57626"/>
                  </a:lnTo>
                  <a:lnTo>
                    <a:pt x="362903" y="75248"/>
                  </a:lnTo>
                  <a:lnTo>
                    <a:pt x="351663" y="75057"/>
                  </a:lnTo>
                  <a:lnTo>
                    <a:pt x="338899" y="75057"/>
                  </a:lnTo>
                  <a:lnTo>
                    <a:pt x="338328" y="83153"/>
                  </a:lnTo>
                  <a:lnTo>
                    <a:pt x="329470" y="89059"/>
                  </a:lnTo>
                  <a:lnTo>
                    <a:pt x="329851" y="92297"/>
                  </a:lnTo>
                  <a:lnTo>
                    <a:pt x="326898" y="94202"/>
                  </a:lnTo>
                  <a:lnTo>
                    <a:pt x="326231" y="89535"/>
                  </a:lnTo>
                  <a:lnTo>
                    <a:pt x="314992" y="89344"/>
                  </a:lnTo>
                  <a:lnTo>
                    <a:pt x="313468" y="89535"/>
                  </a:lnTo>
                  <a:lnTo>
                    <a:pt x="313087" y="86392"/>
                  </a:lnTo>
                  <a:lnTo>
                    <a:pt x="306324" y="84011"/>
                  </a:lnTo>
                  <a:lnTo>
                    <a:pt x="304133" y="79439"/>
                  </a:lnTo>
                  <a:lnTo>
                    <a:pt x="304514" y="69818"/>
                  </a:lnTo>
                  <a:lnTo>
                    <a:pt x="308229" y="61341"/>
                  </a:lnTo>
                  <a:lnTo>
                    <a:pt x="303086" y="58769"/>
                  </a:lnTo>
                  <a:lnTo>
                    <a:pt x="304324" y="55435"/>
                  </a:lnTo>
                  <a:lnTo>
                    <a:pt x="303847" y="52292"/>
                  </a:lnTo>
                  <a:lnTo>
                    <a:pt x="294227" y="51911"/>
                  </a:lnTo>
                  <a:lnTo>
                    <a:pt x="290513" y="47530"/>
                  </a:lnTo>
                  <a:lnTo>
                    <a:pt x="285083" y="43434"/>
                  </a:lnTo>
                  <a:lnTo>
                    <a:pt x="280797" y="47149"/>
                  </a:lnTo>
                  <a:lnTo>
                    <a:pt x="278416" y="53912"/>
                  </a:lnTo>
                  <a:lnTo>
                    <a:pt x="270129" y="51721"/>
                  </a:lnTo>
                  <a:lnTo>
                    <a:pt x="269177" y="56674"/>
                  </a:lnTo>
                  <a:lnTo>
                    <a:pt x="264414" y="57245"/>
                  </a:lnTo>
                  <a:lnTo>
                    <a:pt x="264605" y="58865"/>
                  </a:lnTo>
                  <a:lnTo>
                    <a:pt x="260128" y="61055"/>
                  </a:lnTo>
                  <a:lnTo>
                    <a:pt x="260890" y="67342"/>
                  </a:lnTo>
                  <a:lnTo>
                    <a:pt x="262699" y="68771"/>
                  </a:lnTo>
                  <a:lnTo>
                    <a:pt x="260985" y="80200"/>
                  </a:lnTo>
                  <a:lnTo>
                    <a:pt x="259747" y="83534"/>
                  </a:lnTo>
                  <a:lnTo>
                    <a:pt x="256604" y="83915"/>
                  </a:lnTo>
                  <a:lnTo>
                    <a:pt x="256794" y="85535"/>
                  </a:lnTo>
                  <a:lnTo>
                    <a:pt x="254794" y="82582"/>
                  </a:lnTo>
                  <a:lnTo>
                    <a:pt x="251079" y="91059"/>
                  </a:lnTo>
                  <a:lnTo>
                    <a:pt x="247364" y="86677"/>
                  </a:lnTo>
                  <a:lnTo>
                    <a:pt x="242411" y="85725"/>
                  </a:lnTo>
                  <a:lnTo>
                    <a:pt x="239458" y="87725"/>
                  </a:lnTo>
                  <a:lnTo>
                    <a:pt x="239268" y="86106"/>
                  </a:lnTo>
                  <a:lnTo>
                    <a:pt x="235934" y="84963"/>
                  </a:lnTo>
                  <a:lnTo>
                    <a:pt x="234696" y="88297"/>
                  </a:lnTo>
                  <a:lnTo>
                    <a:pt x="231553" y="88773"/>
                  </a:lnTo>
                  <a:lnTo>
                    <a:pt x="228981" y="93917"/>
                  </a:lnTo>
                  <a:lnTo>
                    <a:pt x="227457" y="94107"/>
                  </a:lnTo>
                  <a:lnTo>
                    <a:pt x="227838" y="97250"/>
                  </a:lnTo>
                  <a:lnTo>
                    <a:pt x="225076" y="100775"/>
                  </a:lnTo>
                  <a:lnTo>
                    <a:pt x="221552" y="98012"/>
                  </a:lnTo>
                  <a:lnTo>
                    <a:pt x="219932" y="98203"/>
                  </a:lnTo>
                  <a:lnTo>
                    <a:pt x="218789" y="101632"/>
                  </a:lnTo>
                  <a:lnTo>
                    <a:pt x="215170" y="98869"/>
                  </a:lnTo>
                  <a:lnTo>
                    <a:pt x="214979" y="97250"/>
                  </a:lnTo>
                  <a:lnTo>
                    <a:pt x="209836" y="94679"/>
                  </a:lnTo>
                  <a:lnTo>
                    <a:pt x="209645" y="93154"/>
                  </a:lnTo>
                  <a:lnTo>
                    <a:pt x="199358" y="88011"/>
                  </a:lnTo>
                  <a:lnTo>
                    <a:pt x="197644" y="86677"/>
                  </a:lnTo>
                  <a:lnTo>
                    <a:pt x="195834" y="85249"/>
                  </a:lnTo>
                  <a:lnTo>
                    <a:pt x="195263" y="93345"/>
                  </a:lnTo>
                  <a:lnTo>
                    <a:pt x="191738" y="90583"/>
                  </a:lnTo>
                  <a:lnTo>
                    <a:pt x="191929" y="92202"/>
                  </a:lnTo>
                  <a:lnTo>
                    <a:pt x="186785" y="89630"/>
                  </a:lnTo>
                  <a:lnTo>
                    <a:pt x="182023" y="90202"/>
                  </a:lnTo>
                  <a:lnTo>
                    <a:pt x="181832" y="88678"/>
                  </a:lnTo>
                  <a:lnTo>
                    <a:pt x="183452" y="88487"/>
                  </a:lnTo>
                  <a:lnTo>
                    <a:pt x="183261" y="86868"/>
                  </a:lnTo>
                  <a:lnTo>
                    <a:pt x="181642" y="87058"/>
                  </a:lnTo>
                  <a:lnTo>
                    <a:pt x="180213" y="88868"/>
                  </a:lnTo>
                  <a:lnTo>
                    <a:pt x="175070" y="86296"/>
                  </a:lnTo>
                  <a:lnTo>
                    <a:pt x="173736" y="88106"/>
                  </a:lnTo>
                  <a:lnTo>
                    <a:pt x="175355" y="87916"/>
                  </a:lnTo>
                  <a:lnTo>
                    <a:pt x="170783" y="90106"/>
                  </a:lnTo>
                  <a:lnTo>
                    <a:pt x="168783" y="87154"/>
                  </a:lnTo>
                  <a:lnTo>
                    <a:pt x="165640" y="87535"/>
                  </a:lnTo>
                  <a:lnTo>
                    <a:pt x="163925" y="86106"/>
                  </a:lnTo>
                  <a:lnTo>
                    <a:pt x="162496" y="87916"/>
                  </a:lnTo>
                  <a:lnTo>
                    <a:pt x="162115" y="84773"/>
                  </a:lnTo>
                  <a:lnTo>
                    <a:pt x="160496" y="84963"/>
                  </a:lnTo>
                  <a:lnTo>
                    <a:pt x="161354" y="91250"/>
                  </a:lnTo>
                  <a:lnTo>
                    <a:pt x="164497" y="90869"/>
                  </a:lnTo>
                  <a:lnTo>
                    <a:pt x="163068" y="92678"/>
                  </a:lnTo>
                  <a:lnTo>
                    <a:pt x="161354" y="91250"/>
                  </a:lnTo>
                  <a:lnTo>
                    <a:pt x="157734" y="88487"/>
                  </a:lnTo>
                  <a:lnTo>
                    <a:pt x="156400" y="90297"/>
                  </a:lnTo>
                  <a:lnTo>
                    <a:pt x="156591" y="91916"/>
                  </a:lnTo>
                  <a:lnTo>
                    <a:pt x="154972" y="92107"/>
                  </a:lnTo>
                  <a:lnTo>
                    <a:pt x="153448" y="92297"/>
                  </a:lnTo>
                  <a:lnTo>
                    <a:pt x="152781" y="87535"/>
                  </a:lnTo>
                  <a:lnTo>
                    <a:pt x="149638" y="87916"/>
                  </a:lnTo>
                  <a:lnTo>
                    <a:pt x="149828" y="76676"/>
                  </a:lnTo>
                  <a:lnTo>
                    <a:pt x="142970" y="72771"/>
                  </a:lnTo>
                  <a:lnTo>
                    <a:pt x="139732" y="73152"/>
                  </a:lnTo>
                  <a:lnTo>
                    <a:pt x="138779" y="78105"/>
                  </a:lnTo>
                  <a:lnTo>
                    <a:pt x="143923" y="80677"/>
                  </a:lnTo>
                  <a:lnTo>
                    <a:pt x="137827" y="83058"/>
                  </a:lnTo>
                  <a:lnTo>
                    <a:pt x="136017" y="81629"/>
                  </a:lnTo>
                  <a:lnTo>
                    <a:pt x="134684" y="83439"/>
                  </a:lnTo>
                  <a:lnTo>
                    <a:pt x="135255" y="88202"/>
                  </a:lnTo>
                  <a:lnTo>
                    <a:pt x="130683" y="90392"/>
                  </a:lnTo>
                  <a:lnTo>
                    <a:pt x="127349" y="89154"/>
                  </a:lnTo>
                  <a:lnTo>
                    <a:pt x="126778" y="84487"/>
                  </a:lnTo>
                  <a:lnTo>
                    <a:pt x="125349" y="86201"/>
                  </a:lnTo>
                  <a:lnTo>
                    <a:pt x="123444" y="83248"/>
                  </a:lnTo>
                  <a:lnTo>
                    <a:pt x="120301" y="83629"/>
                  </a:lnTo>
                  <a:lnTo>
                    <a:pt x="109823" y="89821"/>
                  </a:lnTo>
                  <a:lnTo>
                    <a:pt x="108394" y="91631"/>
                  </a:lnTo>
                  <a:lnTo>
                    <a:pt x="107823" y="99727"/>
                  </a:lnTo>
                  <a:lnTo>
                    <a:pt x="106680" y="103061"/>
                  </a:lnTo>
                  <a:lnTo>
                    <a:pt x="108490" y="104394"/>
                  </a:lnTo>
                  <a:lnTo>
                    <a:pt x="110680" y="108966"/>
                  </a:lnTo>
                  <a:lnTo>
                    <a:pt x="109252" y="110776"/>
                  </a:lnTo>
                  <a:lnTo>
                    <a:pt x="105727" y="108014"/>
                  </a:lnTo>
                  <a:lnTo>
                    <a:pt x="102965" y="111538"/>
                  </a:lnTo>
                  <a:lnTo>
                    <a:pt x="98393" y="113729"/>
                  </a:lnTo>
                  <a:lnTo>
                    <a:pt x="98584" y="115252"/>
                  </a:lnTo>
                  <a:lnTo>
                    <a:pt x="96869" y="113919"/>
                  </a:lnTo>
                  <a:lnTo>
                    <a:pt x="85630" y="113729"/>
                  </a:lnTo>
                  <a:lnTo>
                    <a:pt x="86201" y="118491"/>
                  </a:lnTo>
                  <a:lnTo>
                    <a:pt x="90964" y="117919"/>
                  </a:lnTo>
                  <a:lnTo>
                    <a:pt x="88011" y="119825"/>
                  </a:lnTo>
                  <a:lnTo>
                    <a:pt x="83058" y="118872"/>
                  </a:lnTo>
                  <a:lnTo>
                    <a:pt x="83248" y="120491"/>
                  </a:lnTo>
                  <a:lnTo>
                    <a:pt x="78962" y="124206"/>
                  </a:lnTo>
                  <a:lnTo>
                    <a:pt x="77343" y="124396"/>
                  </a:lnTo>
                  <a:lnTo>
                    <a:pt x="73247" y="129731"/>
                  </a:lnTo>
                  <a:lnTo>
                    <a:pt x="60960" y="134493"/>
                  </a:lnTo>
                  <a:lnTo>
                    <a:pt x="50863" y="118205"/>
                  </a:lnTo>
                  <a:lnTo>
                    <a:pt x="49054" y="116777"/>
                  </a:lnTo>
                  <a:lnTo>
                    <a:pt x="47530" y="116967"/>
                  </a:lnTo>
                  <a:lnTo>
                    <a:pt x="50292" y="126302"/>
                  </a:lnTo>
                  <a:lnTo>
                    <a:pt x="44386" y="130207"/>
                  </a:lnTo>
                  <a:lnTo>
                    <a:pt x="39243" y="127635"/>
                  </a:lnTo>
                  <a:lnTo>
                    <a:pt x="38671" y="122968"/>
                  </a:lnTo>
                  <a:lnTo>
                    <a:pt x="35147" y="120206"/>
                  </a:lnTo>
                  <a:lnTo>
                    <a:pt x="29146" y="124111"/>
                  </a:lnTo>
                  <a:lnTo>
                    <a:pt x="25622" y="134207"/>
                  </a:lnTo>
                  <a:lnTo>
                    <a:pt x="32766" y="139732"/>
                  </a:lnTo>
                  <a:lnTo>
                    <a:pt x="37147" y="135922"/>
                  </a:lnTo>
                  <a:lnTo>
                    <a:pt x="41243" y="143446"/>
                  </a:lnTo>
                  <a:lnTo>
                    <a:pt x="44386" y="143066"/>
                  </a:lnTo>
                  <a:lnTo>
                    <a:pt x="39910" y="145256"/>
                  </a:lnTo>
                  <a:lnTo>
                    <a:pt x="36100" y="140875"/>
                  </a:lnTo>
                  <a:lnTo>
                    <a:pt x="33338" y="144494"/>
                  </a:lnTo>
                  <a:lnTo>
                    <a:pt x="30194" y="144875"/>
                  </a:lnTo>
                  <a:lnTo>
                    <a:pt x="28861" y="146685"/>
                  </a:lnTo>
                  <a:lnTo>
                    <a:pt x="31432" y="154305"/>
                  </a:lnTo>
                  <a:lnTo>
                    <a:pt x="33623" y="158877"/>
                  </a:lnTo>
                  <a:lnTo>
                    <a:pt x="33814" y="173260"/>
                  </a:lnTo>
                  <a:lnTo>
                    <a:pt x="27337" y="172498"/>
                  </a:lnTo>
                  <a:lnTo>
                    <a:pt x="22765" y="174689"/>
                  </a:lnTo>
                  <a:lnTo>
                    <a:pt x="21050" y="173260"/>
                  </a:lnTo>
                  <a:lnTo>
                    <a:pt x="21431" y="176403"/>
                  </a:lnTo>
                  <a:lnTo>
                    <a:pt x="18288" y="176879"/>
                  </a:lnTo>
                  <a:lnTo>
                    <a:pt x="16478" y="175450"/>
                  </a:lnTo>
                  <a:lnTo>
                    <a:pt x="13144" y="174308"/>
                  </a:lnTo>
                  <a:lnTo>
                    <a:pt x="11906" y="177641"/>
                  </a:lnTo>
                  <a:lnTo>
                    <a:pt x="8954" y="179642"/>
                  </a:lnTo>
                  <a:lnTo>
                    <a:pt x="9239" y="181261"/>
                  </a:lnTo>
                  <a:lnTo>
                    <a:pt x="12763" y="183928"/>
                  </a:lnTo>
                  <a:lnTo>
                    <a:pt x="24003" y="184118"/>
                  </a:lnTo>
                  <a:lnTo>
                    <a:pt x="22860" y="187547"/>
                  </a:lnTo>
                  <a:lnTo>
                    <a:pt x="27337" y="185356"/>
                  </a:lnTo>
                  <a:lnTo>
                    <a:pt x="28004" y="190024"/>
                  </a:lnTo>
                  <a:lnTo>
                    <a:pt x="26575" y="191834"/>
                  </a:lnTo>
                  <a:lnTo>
                    <a:pt x="24765" y="190500"/>
                  </a:lnTo>
                  <a:lnTo>
                    <a:pt x="23431" y="192215"/>
                  </a:lnTo>
                  <a:lnTo>
                    <a:pt x="18288" y="189643"/>
                  </a:lnTo>
                  <a:lnTo>
                    <a:pt x="18479" y="191262"/>
                  </a:lnTo>
                  <a:lnTo>
                    <a:pt x="21812" y="192405"/>
                  </a:lnTo>
                  <a:lnTo>
                    <a:pt x="20288" y="192596"/>
                  </a:lnTo>
                  <a:lnTo>
                    <a:pt x="15145" y="190119"/>
                  </a:lnTo>
                  <a:lnTo>
                    <a:pt x="11811" y="188881"/>
                  </a:lnTo>
                  <a:lnTo>
                    <a:pt x="6096" y="194405"/>
                  </a:lnTo>
                  <a:lnTo>
                    <a:pt x="0" y="196787"/>
                  </a:lnTo>
                  <a:lnTo>
                    <a:pt x="5334" y="200977"/>
                  </a:lnTo>
                  <a:lnTo>
                    <a:pt x="5715" y="204121"/>
                  </a:lnTo>
                  <a:lnTo>
                    <a:pt x="7239" y="203930"/>
                  </a:lnTo>
                  <a:lnTo>
                    <a:pt x="8096" y="210217"/>
                  </a:lnTo>
                  <a:lnTo>
                    <a:pt x="11621" y="212979"/>
                  </a:lnTo>
                  <a:lnTo>
                    <a:pt x="13240" y="212789"/>
                  </a:lnTo>
                  <a:lnTo>
                    <a:pt x="11811" y="214598"/>
                  </a:lnTo>
                  <a:lnTo>
                    <a:pt x="14954" y="214122"/>
                  </a:lnTo>
                  <a:lnTo>
                    <a:pt x="15430" y="217265"/>
                  </a:lnTo>
                  <a:lnTo>
                    <a:pt x="20574" y="219837"/>
                  </a:lnTo>
                  <a:lnTo>
                    <a:pt x="25717" y="222409"/>
                  </a:lnTo>
                  <a:lnTo>
                    <a:pt x="27432" y="223838"/>
                  </a:lnTo>
                  <a:lnTo>
                    <a:pt x="31623" y="218504"/>
                  </a:lnTo>
                  <a:lnTo>
                    <a:pt x="39910" y="220599"/>
                  </a:lnTo>
                  <a:lnTo>
                    <a:pt x="38481" y="222409"/>
                  </a:lnTo>
                  <a:lnTo>
                    <a:pt x="36767" y="220980"/>
                  </a:lnTo>
                  <a:lnTo>
                    <a:pt x="40481" y="225362"/>
                  </a:lnTo>
                  <a:lnTo>
                    <a:pt x="43434" y="223361"/>
                  </a:lnTo>
                  <a:lnTo>
                    <a:pt x="48577" y="225933"/>
                  </a:lnTo>
                  <a:lnTo>
                    <a:pt x="44196" y="229648"/>
                  </a:lnTo>
                  <a:lnTo>
                    <a:pt x="41053" y="230029"/>
                  </a:lnTo>
                  <a:lnTo>
                    <a:pt x="43053" y="232981"/>
                  </a:lnTo>
                  <a:lnTo>
                    <a:pt x="46387" y="234220"/>
                  </a:lnTo>
                  <a:lnTo>
                    <a:pt x="49625" y="233839"/>
                  </a:lnTo>
                  <a:lnTo>
                    <a:pt x="49816" y="235363"/>
                  </a:lnTo>
                  <a:lnTo>
                    <a:pt x="51149" y="233648"/>
                  </a:lnTo>
                  <a:lnTo>
                    <a:pt x="52959" y="234982"/>
                  </a:lnTo>
                  <a:lnTo>
                    <a:pt x="58102" y="237554"/>
                  </a:lnTo>
                  <a:lnTo>
                    <a:pt x="65342" y="231839"/>
                  </a:lnTo>
                  <a:lnTo>
                    <a:pt x="67151" y="233172"/>
                  </a:lnTo>
                  <a:lnTo>
                    <a:pt x="67532" y="236315"/>
                  </a:lnTo>
                  <a:lnTo>
                    <a:pt x="69342" y="237744"/>
                  </a:lnTo>
                  <a:lnTo>
                    <a:pt x="66389" y="239649"/>
                  </a:lnTo>
                  <a:lnTo>
                    <a:pt x="67151" y="246031"/>
                  </a:lnTo>
                  <a:lnTo>
                    <a:pt x="70294" y="245555"/>
                  </a:lnTo>
                  <a:lnTo>
                    <a:pt x="73819" y="235553"/>
                  </a:lnTo>
                  <a:lnTo>
                    <a:pt x="75819" y="238506"/>
                  </a:lnTo>
                  <a:lnTo>
                    <a:pt x="74676" y="241840"/>
                  </a:lnTo>
                  <a:lnTo>
                    <a:pt x="77819" y="241459"/>
                  </a:lnTo>
                  <a:lnTo>
                    <a:pt x="76867" y="246412"/>
                  </a:lnTo>
                  <a:lnTo>
                    <a:pt x="77438" y="251079"/>
                  </a:lnTo>
                  <a:lnTo>
                    <a:pt x="76105" y="252889"/>
                  </a:lnTo>
                  <a:lnTo>
                    <a:pt x="68580" y="257080"/>
                  </a:lnTo>
                  <a:lnTo>
                    <a:pt x="68771" y="258604"/>
                  </a:lnTo>
                  <a:lnTo>
                    <a:pt x="70771" y="261556"/>
                  </a:lnTo>
                  <a:lnTo>
                    <a:pt x="79438" y="266890"/>
                  </a:lnTo>
                  <a:lnTo>
                    <a:pt x="98774" y="280416"/>
                  </a:lnTo>
                  <a:lnTo>
                    <a:pt x="100203" y="278702"/>
                  </a:lnTo>
                  <a:lnTo>
                    <a:pt x="103346" y="278225"/>
                  </a:lnTo>
                  <a:lnTo>
                    <a:pt x="105537" y="282797"/>
                  </a:lnTo>
                  <a:lnTo>
                    <a:pt x="106871" y="280988"/>
                  </a:lnTo>
                  <a:lnTo>
                    <a:pt x="108680" y="282416"/>
                  </a:lnTo>
                  <a:lnTo>
                    <a:pt x="110490" y="283750"/>
                  </a:lnTo>
                  <a:lnTo>
                    <a:pt x="109252" y="287179"/>
                  </a:lnTo>
                  <a:lnTo>
                    <a:pt x="112681" y="288322"/>
                  </a:lnTo>
                  <a:lnTo>
                    <a:pt x="115443" y="284798"/>
                  </a:lnTo>
                  <a:lnTo>
                    <a:pt x="119348" y="290703"/>
                  </a:lnTo>
                  <a:lnTo>
                    <a:pt x="116776" y="295847"/>
                  </a:lnTo>
                  <a:lnTo>
                    <a:pt x="118586" y="297180"/>
                  </a:lnTo>
                  <a:lnTo>
                    <a:pt x="117634" y="302133"/>
                  </a:lnTo>
                  <a:lnTo>
                    <a:pt x="119634" y="305086"/>
                  </a:lnTo>
                  <a:lnTo>
                    <a:pt x="116205" y="303943"/>
                  </a:lnTo>
                  <a:lnTo>
                    <a:pt x="111728" y="306038"/>
                  </a:lnTo>
                  <a:lnTo>
                    <a:pt x="107537" y="311372"/>
                  </a:lnTo>
                  <a:lnTo>
                    <a:pt x="117062" y="322993"/>
                  </a:lnTo>
                  <a:lnTo>
                    <a:pt x="118872" y="324422"/>
                  </a:lnTo>
                  <a:lnTo>
                    <a:pt x="120682" y="325755"/>
                  </a:lnTo>
                  <a:lnTo>
                    <a:pt x="121063" y="328898"/>
                  </a:lnTo>
                  <a:lnTo>
                    <a:pt x="119825" y="332327"/>
                  </a:lnTo>
                  <a:lnTo>
                    <a:pt x="118491" y="334042"/>
                  </a:lnTo>
                  <a:lnTo>
                    <a:pt x="114967" y="331280"/>
                  </a:lnTo>
                  <a:lnTo>
                    <a:pt x="115919" y="339185"/>
                  </a:lnTo>
                  <a:lnTo>
                    <a:pt x="114395" y="339376"/>
                  </a:lnTo>
                  <a:lnTo>
                    <a:pt x="113347" y="344329"/>
                  </a:lnTo>
                  <a:lnTo>
                    <a:pt x="111823" y="344519"/>
                  </a:lnTo>
                  <a:lnTo>
                    <a:pt x="112014" y="346139"/>
                  </a:lnTo>
                  <a:lnTo>
                    <a:pt x="106680" y="354806"/>
                  </a:lnTo>
                  <a:lnTo>
                    <a:pt x="110300" y="357569"/>
                  </a:lnTo>
                  <a:lnTo>
                    <a:pt x="107251" y="359569"/>
                  </a:lnTo>
                  <a:lnTo>
                    <a:pt x="98012" y="362331"/>
                  </a:lnTo>
                  <a:lnTo>
                    <a:pt x="96488" y="362522"/>
                  </a:lnTo>
                  <a:lnTo>
                    <a:pt x="96869" y="365665"/>
                  </a:lnTo>
                  <a:lnTo>
                    <a:pt x="96869" y="365665"/>
                  </a:lnTo>
                  <a:lnTo>
                    <a:pt x="95726" y="369094"/>
                  </a:lnTo>
                  <a:lnTo>
                    <a:pt x="100775" y="371570"/>
                  </a:lnTo>
                  <a:lnTo>
                    <a:pt x="100013" y="378143"/>
                  </a:lnTo>
                  <a:lnTo>
                    <a:pt x="99060" y="383095"/>
                  </a:lnTo>
                  <a:lnTo>
                    <a:pt x="100870" y="384429"/>
                  </a:lnTo>
                  <a:lnTo>
                    <a:pt x="100108" y="390906"/>
                  </a:lnTo>
                  <a:lnTo>
                    <a:pt x="98488" y="391192"/>
                  </a:lnTo>
                  <a:lnTo>
                    <a:pt x="96488" y="388239"/>
                  </a:lnTo>
                  <a:lnTo>
                    <a:pt x="93917" y="393287"/>
                  </a:lnTo>
                  <a:lnTo>
                    <a:pt x="97536" y="396049"/>
                  </a:lnTo>
                  <a:lnTo>
                    <a:pt x="98298" y="402431"/>
                  </a:lnTo>
                  <a:lnTo>
                    <a:pt x="95155" y="402812"/>
                  </a:lnTo>
                  <a:lnTo>
                    <a:pt x="105823" y="411099"/>
                  </a:lnTo>
                  <a:lnTo>
                    <a:pt x="110966" y="413576"/>
                  </a:lnTo>
                  <a:lnTo>
                    <a:pt x="114776" y="417957"/>
                  </a:lnTo>
                  <a:lnTo>
                    <a:pt x="118491" y="422243"/>
                  </a:lnTo>
                  <a:lnTo>
                    <a:pt x="122015" y="425006"/>
                  </a:lnTo>
                  <a:lnTo>
                    <a:pt x="128588" y="425768"/>
                  </a:lnTo>
                  <a:lnTo>
                    <a:pt x="137827" y="435864"/>
                  </a:lnTo>
                  <a:lnTo>
                    <a:pt x="142589" y="435293"/>
                  </a:lnTo>
                  <a:lnTo>
                    <a:pt x="142970" y="438436"/>
                  </a:lnTo>
                  <a:lnTo>
                    <a:pt x="144971" y="441389"/>
                  </a:lnTo>
                  <a:lnTo>
                    <a:pt x="151257" y="440531"/>
                  </a:lnTo>
                  <a:lnTo>
                    <a:pt x="150304" y="445484"/>
                  </a:lnTo>
                  <a:lnTo>
                    <a:pt x="150495" y="447103"/>
                  </a:lnTo>
                  <a:lnTo>
                    <a:pt x="154305" y="451390"/>
                  </a:lnTo>
                  <a:lnTo>
                    <a:pt x="157448" y="451009"/>
                  </a:lnTo>
                  <a:lnTo>
                    <a:pt x="159258" y="452342"/>
                  </a:lnTo>
                  <a:lnTo>
                    <a:pt x="162401" y="451961"/>
                  </a:lnTo>
                  <a:lnTo>
                    <a:pt x="160972" y="453771"/>
                  </a:lnTo>
                  <a:lnTo>
                    <a:pt x="163163" y="458248"/>
                  </a:lnTo>
                  <a:lnTo>
                    <a:pt x="160401" y="461867"/>
                  </a:lnTo>
                  <a:lnTo>
                    <a:pt x="162401" y="464820"/>
                  </a:lnTo>
                  <a:lnTo>
                    <a:pt x="163354" y="459867"/>
                  </a:lnTo>
                  <a:lnTo>
                    <a:pt x="163735" y="463010"/>
                  </a:lnTo>
                  <a:lnTo>
                    <a:pt x="166497" y="459486"/>
                  </a:lnTo>
                  <a:lnTo>
                    <a:pt x="168497" y="462439"/>
                  </a:lnTo>
                  <a:lnTo>
                    <a:pt x="171450" y="460439"/>
                  </a:lnTo>
                  <a:lnTo>
                    <a:pt x="174784" y="461582"/>
                  </a:lnTo>
                  <a:lnTo>
                    <a:pt x="181165" y="460819"/>
                  </a:lnTo>
                  <a:lnTo>
                    <a:pt x="181356" y="462344"/>
                  </a:lnTo>
                  <a:lnTo>
                    <a:pt x="184499" y="461963"/>
                  </a:lnTo>
                  <a:lnTo>
                    <a:pt x="184309" y="460439"/>
                  </a:lnTo>
                  <a:lnTo>
                    <a:pt x="189071" y="459772"/>
                  </a:lnTo>
                  <a:lnTo>
                    <a:pt x="188595" y="456628"/>
                  </a:lnTo>
                  <a:lnTo>
                    <a:pt x="194977" y="455867"/>
                  </a:lnTo>
                  <a:lnTo>
                    <a:pt x="193738" y="459200"/>
                  </a:lnTo>
                  <a:lnTo>
                    <a:pt x="197929" y="466725"/>
                  </a:lnTo>
                  <a:lnTo>
                    <a:pt x="199263" y="464915"/>
                  </a:lnTo>
                  <a:lnTo>
                    <a:pt x="201073" y="466249"/>
                  </a:lnTo>
                  <a:lnTo>
                    <a:pt x="207359" y="465487"/>
                  </a:lnTo>
                  <a:lnTo>
                    <a:pt x="207931" y="457390"/>
                  </a:lnTo>
                  <a:lnTo>
                    <a:pt x="210693" y="453866"/>
                  </a:lnTo>
                  <a:lnTo>
                    <a:pt x="214694" y="459772"/>
                  </a:lnTo>
                  <a:lnTo>
                    <a:pt x="216503" y="461105"/>
                  </a:lnTo>
                  <a:lnTo>
                    <a:pt x="219646" y="460724"/>
                  </a:lnTo>
                  <a:lnTo>
                    <a:pt x="219837" y="462344"/>
                  </a:lnTo>
                  <a:lnTo>
                    <a:pt x="227743" y="461296"/>
                  </a:lnTo>
                  <a:lnTo>
                    <a:pt x="229648" y="464248"/>
                  </a:lnTo>
                  <a:lnTo>
                    <a:pt x="226504" y="464630"/>
                  </a:lnTo>
                  <a:lnTo>
                    <a:pt x="226886" y="467773"/>
                  </a:lnTo>
                  <a:lnTo>
                    <a:pt x="230696" y="472154"/>
                  </a:lnTo>
                  <a:lnTo>
                    <a:pt x="235077" y="468344"/>
                  </a:lnTo>
                  <a:lnTo>
                    <a:pt x="235648" y="473107"/>
                  </a:lnTo>
                  <a:lnTo>
                    <a:pt x="240602" y="474059"/>
                  </a:lnTo>
                  <a:lnTo>
                    <a:pt x="244697" y="468725"/>
                  </a:lnTo>
                  <a:lnTo>
                    <a:pt x="243554" y="472059"/>
                  </a:lnTo>
                  <a:lnTo>
                    <a:pt x="246888" y="473297"/>
                  </a:lnTo>
                  <a:lnTo>
                    <a:pt x="247650" y="479584"/>
                  </a:lnTo>
                  <a:lnTo>
                    <a:pt x="249269" y="479393"/>
                  </a:lnTo>
                  <a:lnTo>
                    <a:pt x="251079" y="480727"/>
                  </a:lnTo>
                  <a:lnTo>
                    <a:pt x="252603" y="480536"/>
                  </a:lnTo>
                  <a:lnTo>
                    <a:pt x="251460" y="483965"/>
                  </a:lnTo>
                  <a:lnTo>
                    <a:pt x="249841" y="484156"/>
                  </a:lnTo>
                  <a:lnTo>
                    <a:pt x="251650" y="485489"/>
                  </a:lnTo>
                  <a:lnTo>
                    <a:pt x="253174" y="485299"/>
                  </a:lnTo>
                  <a:lnTo>
                    <a:pt x="253460" y="486918"/>
                  </a:lnTo>
                  <a:lnTo>
                    <a:pt x="256413" y="484918"/>
                  </a:lnTo>
                  <a:lnTo>
                    <a:pt x="258128" y="486251"/>
                  </a:lnTo>
                  <a:lnTo>
                    <a:pt x="260318" y="490823"/>
                  </a:lnTo>
                  <a:lnTo>
                    <a:pt x="258985" y="492633"/>
                  </a:lnTo>
                  <a:lnTo>
                    <a:pt x="267462" y="496348"/>
                  </a:lnTo>
                  <a:lnTo>
                    <a:pt x="267271" y="494728"/>
                  </a:lnTo>
                  <a:lnTo>
                    <a:pt x="276701" y="493490"/>
                  </a:lnTo>
                  <a:lnTo>
                    <a:pt x="282035" y="497681"/>
                  </a:lnTo>
                  <a:lnTo>
                    <a:pt x="286798" y="497015"/>
                  </a:lnTo>
                  <a:lnTo>
                    <a:pt x="291941" y="499586"/>
                  </a:lnTo>
                  <a:lnTo>
                    <a:pt x="291560" y="496443"/>
                  </a:lnTo>
                  <a:lnTo>
                    <a:pt x="296228" y="495872"/>
                  </a:lnTo>
                  <a:lnTo>
                    <a:pt x="293941" y="502539"/>
                  </a:lnTo>
                  <a:lnTo>
                    <a:pt x="290608" y="514255"/>
                  </a:lnTo>
                  <a:lnTo>
                    <a:pt x="292132" y="514064"/>
                  </a:lnTo>
                  <a:lnTo>
                    <a:pt x="291560" y="522065"/>
                  </a:lnTo>
                  <a:lnTo>
                    <a:pt x="293561" y="525113"/>
                  </a:lnTo>
                  <a:lnTo>
                    <a:pt x="296704" y="524637"/>
                  </a:lnTo>
                  <a:lnTo>
                    <a:pt x="301085" y="520922"/>
                  </a:lnTo>
                  <a:lnTo>
                    <a:pt x="302800" y="522256"/>
                  </a:lnTo>
                  <a:lnTo>
                    <a:pt x="302609" y="520732"/>
                  </a:lnTo>
                  <a:lnTo>
                    <a:pt x="305562" y="518732"/>
                  </a:lnTo>
                  <a:lnTo>
                    <a:pt x="309372" y="523018"/>
                  </a:lnTo>
                  <a:lnTo>
                    <a:pt x="313849" y="520827"/>
                  </a:lnTo>
                  <a:lnTo>
                    <a:pt x="315849" y="523875"/>
                  </a:lnTo>
                  <a:lnTo>
                    <a:pt x="320992" y="526352"/>
                  </a:lnTo>
                  <a:lnTo>
                    <a:pt x="321183" y="527971"/>
                  </a:lnTo>
                  <a:lnTo>
                    <a:pt x="324326" y="527590"/>
                  </a:lnTo>
                  <a:lnTo>
                    <a:pt x="330708" y="539591"/>
                  </a:lnTo>
                  <a:lnTo>
                    <a:pt x="342138" y="541306"/>
                  </a:lnTo>
                  <a:lnTo>
                    <a:pt x="344329" y="545878"/>
                  </a:lnTo>
                  <a:lnTo>
                    <a:pt x="350234" y="541877"/>
                  </a:lnTo>
                  <a:lnTo>
                    <a:pt x="354521" y="538163"/>
                  </a:lnTo>
                  <a:lnTo>
                    <a:pt x="354616" y="550926"/>
                  </a:lnTo>
                  <a:lnTo>
                    <a:pt x="350044" y="553117"/>
                  </a:lnTo>
                  <a:lnTo>
                    <a:pt x="343567" y="565214"/>
                  </a:lnTo>
                  <a:lnTo>
                    <a:pt x="349282" y="572453"/>
                  </a:lnTo>
                  <a:lnTo>
                    <a:pt x="348139" y="575882"/>
                  </a:lnTo>
                  <a:lnTo>
                    <a:pt x="358807" y="584073"/>
                  </a:lnTo>
                  <a:lnTo>
                    <a:pt x="366713" y="583120"/>
                  </a:lnTo>
                  <a:lnTo>
                    <a:pt x="377190" y="589788"/>
                  </a:lnTo>
                  <a:lnTo>
                    <a:pt x="382143" y="590740"/>
                  </a:lnTo>
                  <a:lnTo>
                    <a:pt x="382333" y="592360"/>
                  </a:lnTo>
                  <a:lnTo>
                    <a:pt x="384143" y="593693"/>
                  </a:lnTo>
                  <a:lnTo>
                    <a:pt x="393382" y="603790"/>
                  </a:lnTo>
                  <a:lnTo>
                    <a:pt x="396526" y="603314"/>
                  </a:lnTo>
                  <a:lnTo>
                    <a:pt x="399479" y="601409"/>
                  </a:lnTo>
                  <a:lnTo>
                    <a:pt x="404241" y="600742"/>
                  </a:lnTo>
                  <a:lnTo>
                    <a:pt x="409384" y="603314"/>
                  </a:lnTo>
                  <a:lnTo>
                    <a:pt x="414147" y="602742"/>
                  </a:lnTo>
                  <a:lnTo>
                    <a:pt x="413956" y="601123"/>
                  </a:lnTo>
                  <a:lnTo>
                    <a:pt x="421577" y="598551"/>
                  </a:lnTo>
                  <a:lnTo>
                    <a:pt x="416623" y="584740"/>
                  </a:lnTo>
                  <a:lnTo>
                    <a:pt x="428054" y="586549"/>
                  </a:lnTo>
                  <a:lnTo>
                    <a:pt x="429482" y="584740"/>
                  </a:lnTo>
                  <a:lnTo>
                    <a:pt x="431006" y="584549"/>
                  </a:lnTo>
                  <a:lnTo>
                    <a:pt x="428244" y="575215"/>
                  </a:lnTo>
                  <a:lnTo>
                    <a:pt x="430244" y="565404"/>
                  </a:lnTo>
                  <a:lnTo>
                    <a:pt x="445961" y="550545"/>
                  </a:lnTo>
                  <a:lnTo>
                    <a:pt x="446722" y="544068"/>
                  </a:lnTo>
                  <a:lnTo>
                    <a:pt x="451485" y="543401"/>
                  </a:lnTo>
                  <a:lnTo>
                    <a:pt x="453485" y="546354"/>
                  </a:lnTo>
                  <a:lnTo>
                    <a:pt x="456438" y="544449"/>
                  </a:lnTo>
                  <a:lnTo>
                    <a:pt x="455200" y="547783"/>
                  </a:lnTo>
                  <a:lnTo>
                    <a:pt x="453866" y="549593"/>
                  </a:lnTo>
                  <a:lnTo>
                    <a:pt x="456057" y="554069"/>
                  </a:lnTo>
                  <a:lnTo>
                    <a:pt x="454438" y="554260"/>
                  </a:lnTo>
                  <a:lnTo>
                    <a:pt x="455105" y="559022"/>
                  </a:lnTo>
                  <a:lnTo>
                    <a:pt x="464153" y="567499"/>
                  </a:lnTo>
                  <a:lnTo>
                    <a:pt x="469106" y="568452"/>
                  </a:lnTo>
                  <a:lnTo>
                    <a:pt x="473773" y="567881"/>
                  </a:lnTo>
                  <a:lnTo>
                    <a:pt x="475774" y="570833"/>
                  </a:lnTo>
                  <a:lnTo>
                    <a:pt x="482537" y="573119"/>
                  </a:lnTo>
                  <a:lnTo>
                    <a:pt x="484251" y="574548"/>
                  </a:lnTo>
                  <a:lnTo>
                    <a:pt x="486823" y="569405"/>
                  </a:lnTo>
                  <a:lnTo>
                    <a:pt x="490252" y="570548"/>
                  </a:lnTo>
                  <a:lnTo>
                    <a:pt x="493395" y="570167"/>
                  </a:lnTo>
                  <a:lnTo>
                    <a:pt x="498538" y="572738"/>
                  </a:lnTo>
                  <a:lnTo>
                    <a:pt x="500063" y="572548"/>
                  </a:lnTo>
                  <a:lnTo>
                    <a:pt x="503872" y="576834"/>
                  </a:lnTo>
                  <a:lnTo>
                    <a:pt x="507397" y="579596"/>
                  </a:lnTo>
                  <a:lnTo>
                    <a:pt x="507587" y="581215"/>
                  </a:lnTo>
                  <a:lnTo>
                    <a:pt x="513112" y="586931"/>
                  </a:lnTo>
                  <a:lnTo>
                    <a:pt x="516541" y="600932"/>
                  </a:lnTo>
                  <a:lnTo>
                    <a:pt x="522065" y="606647"/>
                  </a:lnTo>
                  <a:lnTo>
                    <a:pt x="526161" y="601313"/>
                  </a:lnTo>
                  <a:lnTo>
                    <a:pt x="529590" y="602456"/>
                  </a:lnTo>
                  <a:lnTo>
                    <a:pt x="529399" y="600837"/>
                  </a:lnTo>
                  <a:lnTo>
                    <a:pt x="539210" y="602837"/>
                  </a:lnTo>
                  <a:lnTo>
                    <a:pt x="548069" y="596836"/>
                  </a:lnTo>
                  <a:lnTo>
                    <a:pt x="551879" y="601218"/>
                  </a:lnTo>
                  <a:lnTo>
                    <a:pt x="555784" y="607124"/>
                  </a:lnTo>
                  <a:lnTo>
                    <a:pt x="554641" y="610457"/>
                  </a:lnTo>
                  <a:lnTo>
                    <a:pt x="557974" y="611695"/>
                  </a:lnTo>
                  <a:lnTo>
                    <a:pt x="562356" y="607886"/>
                  </a:lnTo>
                  <a:lnTo>
                    <a:pt x="568642" y="607124"/>
                  </a:lnTo>
                  <a:lnTo>
                    <a:pt x="572357" y="611410"/>
                  </a:lnTo>
                  <a:lnTo>
                    <a:pt x="579501" y="616934"/>
                  </a:lnTo>
                  <a:lnTo>
                    <a:pt x="582644" y="616553"/>
                  </a:lnTo>
                  <a:lnTo>
                    <a:pt x="583692" y="611600"/>
                  </a:lnTo>
                  <a:lnTo>
                    <a:pt x="586835" y="611219"/>
                  </a:lnTo>
                  <a:lnTo>
                    <a:pt x="589216" y="617315"/>
                  </a:lnTo>
                  <a:lnTo>
                    <a:pt x="594550" y="621411"/>
                  </a:lnTo>
                  <a:lnTo>
                    <a:pt x="594931" y="624554"/>
                  </a:lnTo>
                  <a:lnTo>
                    <a:pt x="599694" y="623983"/>
                  </a:lnTo>
                  <a:lnTo>
                    <a:pt x="601408" y="625316"/>
                  </a:lnTo>
                  <a:lnTo>
                    <a:pt x="602837" y="623602"/>
                  </a:lnTo>
                  <a:lnTo>
                    <a:pt x="609695" y="627507"/>
                  </a:lnTo>
                  <a:lnTo>
                    <a:pt x="617982" y="629698"/>
                  </a:lnTo>
                  <a:lnTo>
                    <a:pt x="621792" y="633984"/>
                  </a:lnTo>
                  <a:lnTo>
                    <a:pt x="631507" y="647224"/>
                  </a:lnTo>
                  <a:lnTo>
                    <a:pt x="637222" y="654463"/>
                  </a:lnTo>
                  <a:lnTo>
                    <a:pt x="642366" y="657035"/>
                  </a:lnTo>
                  <a:lnTo>
                    <a:pt x="640366" y="666940"/>
                  </a:lnTo>
                  <a:lnTo>
                    <a:pt x="647129" y="669227"/>
                  </a:lnTo>
                  <a:lnTo>
                    <a:pt x="650653" y="671989"/>
                  </a:lnTo>
                  <a:lnTo>
                    <a:pt x="653034" y="678085"/>
                  </a:lnTo>
                  <a:lnTo>
                    <a:pt x="657987" y="679132"/>
                  </a:lnTo>
                  <a:lnTo>
                    <a:pt x="661130" y="678656"/>
                  </a:lnTo>
                  <a:lnTo>
                    <a:pt x="663702" y="673513"/>
                  </a:lnTo>
                  <a:lnTo>
                    <a:pt x="670846" y="679037"/>
                  </a:lnTo>
                  <a:lnTo>
                    <a:pt x="673798" y="677037"/>
                  </a:lnTo>
                  <a:lnTo>
                    <a:pt x="682657" y="683990"/>
                  </a:lnTo>
                  <a:lnTo>
                    <a:pt x="688943" y="683133"/>
                  </a:lnTo>
                  <a:lnTo>
                    <a:pt x="695706" y="685514"/>
                  </a:lnTo>
                  <a:lnTo>
                    <a:pt x="698087" y="691610"/>
                  </a:lnTo>
                  <a:lnTo>
                    <a:pt x="703802" y="698945"/>
                  </a:lnTo>
                  <a:lnTo>
                    <a:pt x="710184" y="698087"/>
                  </a:lnTo>
                  <a:lnTo>
                    <a:pt x="715708" y="703802"/>
                  </a:lnTo>
                  <a:lnTo>
                    <a:pt x="716280" y="708565"/>
                  </a:lnTo>
                  <a:lnTo>
                    <a:pt x="725996" y="721709"/>
                  </a:lnTo>
                  <a:lnTo>
                    <a:pt x="729329" y="722948"/>
                  </a:lnTo>
                  <a:lnTo>
                    <a:pt x="733330" y="728853"/>
                  </a:lnTo>
                  <a:lnTo>
                    <a:pt x="738378" y="731425"/>
                  </a:lnTo>
                  <a:lnTo>
                    <a:pt x="737616" y="725043"/>
                  </a:lnTo>
                  <a:lnTo>
                    <a:pt x="746284" y="717518"/>
                  </a:lnTo>
                  <a:lnTo>
                    <a:pt x="743712" y="709898"/>
                  </a:lnTo>
                  <a:lnTo>
                    <a:pt x="744664" y="704945"/>
                  </a:lnTo>
                  <a:lnTo>
                    <a:pt x="751427" y="707327"/>
                  </a:lnTo>
                  <a:lnTo>
                    <a:pt x="755904" y="705136"/>
                  </a:lnTo>
                  <a:lnTo>
                    <a:pt x="758476" y="699992"/>
                  </a:lnTo>
                  <a:lnTo>
                    <a:pt x="760286" y="701326"/>
                  </a:lnTo>
                  <a:lnTo>
                    <a:pt x="761809" y="701135"/>
                  </a:lnTo>
                  <a:lnTo>
                    <a:pt x="766953" y="703707"/>
                  </a:lnTo>
                  <a:lnTo>
                    <a:pt x="765048" y="713613"/>
                  </a:lnTo>
                  <a:lnTo>
                    <a:pt x="768191" y="713137"/>
                  </a:lnTo>
                  <a:lnTo>
                    <a:pt x="771144" y="711232"/>
                  </a:lnTo>
                  <a:lnTo>
                    <a:pt x="774287" y="710756"/>
                  </a:lnTo>
                  <a:lnTo>
                    <a:pt x="777240" y="708851"/>
                  </a:lnTo>
                  <a:lnTo>
                    <a:pt x="783812" y="709613"/>
                  </a:lnTo>
                  <a:lnTo>
                    <a:pt x="793813" y="700278"/>
                  </a:lnTo>
                  <a:lnTo>
                    <a:pt x="796957" y="699897"/>
                  </a:lnTo>
                  <a:lnTo>
                    <a:pt x="804481" y="708565"/>
                  </a:lnTo>
                  <a:lnTo>
                    <a:pt x="806291" y="709898"/>
                  </a:lnTo>
                  <a:lnTo>
                    <a:pt x="809244" y="707898"/>
                  </a:lnTo>
                  <a:lnTo>
                    <a:pt x="810958" y="709327"/>
                  </a:lnTo>
                  <a:lnTo>
                    <a:pt x="814388" y="710470"/>
                  </a:lnTo>
                  <a:lnTo>
                    <a:pt x="813911" y="707327"/>
                  </a:lnTo>
                  <a:lnTo>
                    <a:pt x="826961" y="708851"/>
                  </a:lnTo>
                  <a:lnTo>
                    <a:pt x="829913" y="706945"/>
                  </a:lnTo>
                  <a:lnTo>
                    <a:pt x="830294" y="710089"/>
                  </a:lnTo>
                  <a:lnTo>
                    <a:pt x="833247" y="708089"/>
                  </a:lnTo>
                  <a:lnTo>
                    <a:pt x="832866" y="704945"/>
                  </a:lnTo>
                  <a:lnTo>
                    <a:pt x="830485" y="698849"/>
                  </a:lnTo>
                  <a:lnTo>
                    <a:pt x="834390" y="691896"/>
                  </a:lnTo>
                  <a:lnTo>
                    <a:pt x="834199" y="690277"/>
                  </a:lnTo>
                  <a:lnTo>
                    <a:pt x="835628" y="688562"/>
                  </a:lnTo>
                  <a:lnTo>
                    <a:pt x="834962" y="683800"/>
                  </a:lnTo>
                  <a:lnTo>
                    <a:pt x="834009" y="675894"/>
                  </a:lnTo>
                  <a:lnTo>
                    <a:pt x="838105" y="670560"/>
                  </a:lnTo>
                  <a:lnTo>
                    <a:pt x="837724" y="667417"/>
                  </a:lnTo>
                  <a:lnTo>
                    <a:pt x="840677" y="665417"/>
                  </a:lnTo>
                  <a:lnTo>
                    <a:pt x="845439" y="664845"/>
                  </a:lnTo>
                  <a:lnTo>
                    <a:pt x="848963" y="667607"/>
                  </a:lnTo>
                  <a:lnTo>
                    <a:pt x="850582" y="667417"/>
                  </a:lnTo>
                  <a:lnTo>
                    <a:pt x="854869" y="663607"/>
                  </a:lnTo>
                  <a:lnTo>
                    <a:pt x="855536" y="668369"/>
                  </a:lnTo>
                  <a:lnTo>
                    <a:pt x="862394" y="672274"/>
                  </a:lnTo>
                  <a:lnTo>
                    <a:pt x="866775" y="668560"/>
                  </a:lnTo>
                  <a:lnTo>
                    <a:pt x="871919" y="671132"/>
                  </a:lnTo>
                  <a:lnTo>
                    <a:pt x="875252" y="672274"/>
                  </a:lnTo>
                  <a:lnTo>
                    <a:pt x="875252" y="672274"/>
                  </a:lnTo>
                  <a:lnTo>
                    <a:pt x="883158" y="671227"/>
                  </a:lnTo>
                  <a:lnTo>
                    <a:pt x="882872" y="669703"/>
                  </a:lnTo>
                  <a:lnTo>
                    <a:pt x="886111" y="669322"/>
                  </a:lnTo>
                  <a:lnTo>
                    <a:pt x="884111" y="666369"/>
                  </a:lnTo>
                  <a:lnTo>
                    <a:pt x="885063" y="661416"/>
                  </a:lnTo>
                  <a:lnTo>
                    <a:pt x="886682" y="661226"/>
                  </a:lnTo>
                  <a:lnTo>
                    <a:pt x="896683" y="664750"/>
                  </a:lnTo>
                  <a:lnTo>
                    <a:pt x="909352" y="675894"/>
                  </a:lnTo>
                  <a:lnTo>
                    <a:pt x="914876" y="668845"/>
                  </a:lnTo>
                  <a:lnTo>
                    <a:pt x="921639" y="671132"/>
                  </a:lnTo>
                  <a:lnTo>
                    <a:pt x="921163" y="667988"/>
                  </a:lnTo>
                  <a:lnTo>
                    <a:pt x="917829" y="666845"/>
                  </a:lnTo>
                  <a:lnTo>
                    <a:pt x="919258" y="665036"/>
                  </a:lnTo>
                  <a:lnTo>
                    <a:pt x="927925" y="670370"/>
                  </a:lnTo>
                  <a:lnTo>
                    <a:pt x="931259" y="671513"/>
                  </a:lnTo>
                  <a:lnTo>
                    <a:pt x="932688" y="669798"/>
                  </a:lnTo>
                  <a:lnTo>
                    <a:pt x="936022" y="670941"/>
                  </a:lnTo>
                  <a:lnTo>
                    <a:pt x="941927" y="666940"/>
                  </a:lnTo>
                  <a:lnTo>
                    <a:pt x="939165" y="670560"/>
                  </a:lnTo>
                  <a:lnTo>
                    <a:pt x="953929" y="673418"/>
                  </a:lnTo>
                  <a:lnTo>
                    <a:pt x="956310" y="679609"/>
                  </a:lnTo>
                  <a:lnTo>
                    <a:pt x="959739" y="680752"/>
                  </a:lnTo>
                  <a:lnTo>
                    <a:pt x="961263" y="680561"/>
                  </a:lnTo>
                  <a:lnTo>
                    <a:pt x="980027" y="689420"/>
                  </a:lnTo>
                  <a:lnTo>
                    <a:pt x="983361" y="690563"/>
                  </a:lnTo>
                  <a:lnTo>
                    <a:pt x="995458" y="697040"/>
                  </a:lnTo>
                  <a:lnTo>
                    <a:pt x="1002411" y="700945"/>
                  </a:lnTo>
                  <a:lnTo>
                    <a:pt x="1016413" y="697611"/>
                  </a:lnTo>
                  <a:lnTo>
                    <a:pt x="1014031" y="691515"/>
                  </a:lnTo>
                  <a:lnTo>
                    <a:pt x="1016984" y="689515"/>
                  </a:lnTo>
                  <a:lnTo>
                    <a:pt x="1018127" y="686086"/>
                  </a:lnTo>
                  <a:lnTo>
                    <a:pt x="1014413" y="681799"/>
                  </a:lnTo>
                  <a:lnTo>
                    <a:pt x="1018699" y="678085"/>
                  </a:lnTo>
                  <a:lnTo>
                    <a:pt x="1019270" y="669989"/>
                  </a:lnTo>
                  <a:lnTo>
                    <a:pt x="1020794" y="669798"/>
                  </a:lnTo>
                  <a:lnTo>
                    <a:pt x="1022032" y="666369"/>
                  </a:lnTo>
                  <a:lnTo>
                    <a:pt x="1021652" y="663226"/>
                  </a:lnTo>
                  <a:lnTo>
                    <a:pt x="1023366" y="664655"/>
                  </a:lnTo>
                  <a:lnTo>
                    <a:pt x="1023842" y="667798"/>
                  </a:lnTo>
                  <a:lnTo>
                    <a:pt x="1027366" y="670560"/>
                  </a:lnTo>
                  <a:lnTo>
                    <a:pt x="1028700" y="668750"/>
                  </a:lnTo>
                  <a:lnTo>
                    <a:pt x="1021461" y="661702"/>
                  </a:lnTo>
                  <a:lnTo>
                    <a:pt x="1015460" y="652844"/>
                  </a:lnTo>
                  <a:lnTo>
                    <a:pt x="1014698" y="646462"/>
                  </a:lnTo>
                  <a:lnTo>
                    <a:pt x="1016032" y="644747"/>
                  </a:lnTo>
                  <a:lnTo>
                    <a:pt x="1014413" y="632079"/>
                  </a:lnTo>
                  <a:lnTo>
                    <a:pt x="1019175" y="631507"/>
                  </a:lnTo>
                  <a:lnTo>
                    <a:pt x="1018604" y="626745"/>
                  </a:lnTo>
                  <a:lnTo>
                    <a:pt x="1022699" y="621411"/>
                  </a:lnTo>
                  <a:lnTo>
                    <a:pt x="1029176" y="622173"/>
                  </a:lnTo>
                  <a:lnTo>
                    <a:pt x="1030605" y="620363"/>
                  </a:lnTo>
                  <a:lnTo>
                    <a:pt x="1031938" y="618649"/>
                  </a:lnTo>
                  <a:lnTo>
                    <a:pt x="1029748" y="614077"/>
                  </a:lnTo>
                  <a:lnTo>
                    <a:pt x="1035939" y="611695"/>
                  </a:lnTo>
                  <a:lnTo>
                    <a:pt x="1039082" y="611315"/>
                  </a:lnTo>
                  <a:lnTo>
                    <a:pt x="1044607" y="604171"/>
                  </a:lnTo>
                  <a:lnTo>
                    <a:pt x="1042225" y="598075"/>
                  </a:lnTo>
                  <a:lnTo>
                    <a:pt x="1044702" y="580073"/>
                  </a:lnTo>
                  <a:lnTo>
                    <a:pt x="1044130" y="575405"/>
                  </a:lnTo>
                  <a:lnTo>
                    <a:pt x="1041178" y="577310"/>
                  </a:lnTo>
                  <a:lnTo>
                    <a:pt x="1040702" y="574167"/>
                  </a:lnTo>
                  <a:lnTo>
                    <a:pt x="1038987" y="572834"/>
                  </a:lnTo>
                  <a:lnTo>
                    <a:pt x="1042702" y="564356"/>
                  </a:lnTo>
                  <a:lnTo>
                    <a:pt x="1043464" y="557784"/>
                  </a:lnTo>
                  <a:lnTo>
                    <a:pt x="1036511" y="553879"/>
                  </a:lnTo>
                  <a:lnTo>
                    <a:pt x="1032605" y="547973"/>
                  </a:lnTo>
                  <a:lnTo>
                    <a:pt x="1026319" y="548735"/>
                  </a:lnTo>
                  <a:lnTo>
                    <a:pt x="1021747" y="550926"/>
                  </a:lnTo>
                  <a:lnTo>
                    <a:pt x="1019937" y="549593"/>
                  </a:lnTo>
                  <a:lnTo>
                    <a:pt x="1019365" y="544830"/>
                  </a:lnTo>
                  <a:lnTo>
                    <a:pt x="1014603" y="545497"/>
                  </a:lnTo>
                  <a:lnTo>
                    <a:pt x="1013650" y="550355"/>
                  </a:lnTo>
                  <a:lnTo>
                    <a:pt x="1008888" y="551021"/>
                  </a:lnTo>
                  <a:lnTo>
                    <a:pt x="1005745" y="551402"/>
                  </a:lnTo>
                  <a:lnTo>
                    <a:pt x="1003554" y="546830"/>
                  </a:lnTo>
                  <a:lnTo>
                    <a:pt x="1007936" y="543115"/>
                  </a:lnTo>
                  <a:lnTo>
                    <a:pt x="1011841" y="536162"/>
                  </a:lnTo>
                  <a:lnTo>
                    <a:pt x="1014984" y="535781"/>
                  </a:lnTo>
                  <a:lnTo>
                    <a:pt x="1018699" y="527304"/>
                  </a:lnTo>
                  <a:lnTo>
                    <a:pt x="1013555" y="524732"/>
                  </a:lnTo>
                  <a:lnTo>
                    <a:pt x="1004316" y="514731"/>
                  </a:lnTo>
                  <a:lnTo>
                    <a:pt x="1004125" y="513112"/>
                  </a:lnTo>
                  <a:lnTo>
                    <a:pt x="1008602" y="510921"/>
                  </a:lnTo>
                  <a:lnTo>
                    <a:pt x="1008412" y="509397"/>
                  </a:lnTo>
                  <a:lnTo>
                    <a:pt x="1008031" y="506159"/>
                  </a:lnTo>
                  <a:lnTo>
                    <a:pt x="1010983" y="504253"/>
                  </a:lnTo>
                  <a:lnTo>
                    <a:pt x="1006983" y="498348"/>
                  </a:lnTo>
                  <a:lnTo>
                    <a:pt x="1002125" y="497300"/>
                  </a:lnTo>
                  <a:lnTo>
                    <a:pt x="996791" y="493205"/>
                  </a:lnTo>
                  <a:lnTo>
                    <a:pt x="985075" y="477012"/>
                  </a:lnTo>
                  <a:lnTo>
                    <a:pt x="976979" y="463677"/>
                  </a:lnTo>
                  <a:lnTo>
                    <a:pt x="979265" y="456914"/>
                  </a:lnTo>
                  <a:lnTo>
                    <a:pt x="976884" y="450818"/>
                  </a:lnTo>
                  <a:lnTo>
                    <a:pt x="979646" y="447294"/>
                  </a:lnTo>
                  <a:lnTo>
                    <a:pt x="974503" y="444722"/>
                  </a:lnTo>
                  <a:lnTo>
                    <a:pt x="972598" y="441769"/>
                  </a:lnTo>
                  <a:lnTo>
                    <a:pt x="968978" y="439007"/>
                  </a:lnTo>
                  <a:lnTo>
                    <a:pt x="968788" y="437388"/>
                  </a:lnTo>
                  <a:lnTo>
                    <a:pt x="963835" y="436436"/>
                  </a:lnTo>
                  <a:lnTo>
                    <a:pt x="961263" y="428720"/>
                  </a:lnTo>
                  <a:lnTo>
                    <a:pt x="965168" y="421862"/>
                  </a:lnTo>
                  <a:lnTo>
                    <a:pt x="961644" y="419100"/>
                  </a:lnTo>
                  <a:lnTo>
                    <a:pt x="962406" y="412623"/>
                  </a:lnTo>
                  <a:lnTo>
                    <a:pt x="962406" y="399764"/>
                  </a:lnTo>
                  <a:lnTo>
                    <a:pt x="965168" y="396240"/>
                  </a:lnTo>
                  <a:lnTo>
                    <a:pt x="971074" y="392240"/>
                  </a:lnTo>
                  <a:lnTo>
                    <a:pt x="974217" y="391859"/>
                  </a:lnTo>
                  <a:lnTo>
                    <a:pt x="983075" y="385858"/>
                  </a:lnTo>
                  <a:lnTo>
                    <a:pt x="981265" y="384524"/>
                  </a:lnTo>
                  <a:lnTo>
                    <a:pt x="984218" y="382524"/>
                  </a:lnTo>
                  <a:lnTo>
                    <a:pt x="977551" y="380143"/>
                  </a:lnTo>
                  <a:lnTo>
                    <a:pt x="976503" y="372332"/>
                  </a:lnTo>
                  <a:lnTo>
                    <a:pt x="970216" y="360236"/>
                  </a:lnTo>
                  <a:lnTo>
                    <a:pt x="974122" y="353378"/>
                  </a:lnTo>
                  <a:lnTo>
                    <a:pt x="972122" y="350425"/>
                  </a:lnTo>
                  <a:lnTo>
                    <a:pt x="971359" y="344043"/>
                  </a:lnTo>
                  <a:lnTo>
                    <a:pt x="973931" y="338995"/>
                  </a:lnTo>
                  <a:lnTo>
                    <a:pt x="971740" y="334423"/>
                  </a:lnTo>
                  <a:lnTo>
                    <a:pt x="974217" y="329279"/>
                  </a:lnTo>
                  <a:lnTo>
                    <a:pt x="965740" y="325565"/>
                  </a:lnTo>
                  <a:lnTo>
                    <a:pt x="969455" y="317087"/>
                  </a:lnTo>
                  <a:lnTo>
                    <a:pt x="962597" y="313087"/>
                  </a:lnTo>
                  <a:lnTo>
                    <a:pt x="961168" y="302133"/>
                  </a:lnTo>
                  <a:lnTo>
                    <a:pt x="956024" y="299561"/>
                  </a:lnTo>
                  <a:lnTo>
                    <a:pt x="955453" y="294799"/>
                  </a:lnTo>
                  <a:lnTo>
                    <a:pt x="955834" y="285083"/>
                  </a:lnTo>
                  <a:lnTo>
                    <a:pt x="957929" y="276797"/>
                  </a:lnTo>
                  <a:lnTo>
                    <a:pt x="952405" y="271082"/>
                  </a:lnTo>
                  <a:lnTo>
                    <a:pt x="953357" y="266224"/>
                  </a:lnTo>
                  <a:lnTo>
                    <a:pt x="949452" y="260318"/>
                  </a:lnTo>
                  <a:lnTo>
                    <a:pt x="944118" y="256127"/>
                  </a:lnTo>
                  <a:lnTo>
                    <a:pt x="940308" y="238982"/>
                  </a:lnTo>
                  <a:lnTo>
                    <a:pt x="946404" y="236601"/>
                  </a:lnTo>
                  <a:lnTo>
                    <a:pt x="959453" y="238125"/>
                  </a:lnTo>
                  <a:lnTo>
                    <a:pt x="965168" y="245459"/>
                  </a:lnTo>
                  <a:lnTo>
                    <a:pt x="969740" y="243269"/>
                  </a:lnTo>
                  <a:lnTo>
                    <a:pt x="969550" y="241649"/>
                  </a:lnTo>
                  <a:lnTo>
                    <a:pt x="973455" y="234791"/>
                  </a:lnTo>
                  <a:lnTo>
                    <a:pt x="977741" y="230981"/>
                  </a:lnTo>
                  <a:lnTo>
                    <a:pt x="978980" y="227648"/>
                  </a:lnTo>
                  <a:lnTo>
                    <a:pt x="978122" y="221361"/>
                  </a:lnTo>
                  <a:lnTo>
                    <a:pt x="979361" y="218027"/>
                  </a:lnTo>
                  <a:lnTo>
                    <a:pt x="984218" y="218980"/>
                  </a:lnTo>
                  <a:lnTo>
                    <a:pt x="986599" y="212217"/>
                  </a:lnTo>
                  <a:lnTo>
                    <a:pt x="995648" y="207836"/>
                  </a:lnTo>
                  <a:lnTo>
                    <a:pt x="996887" y="204502"/>
                  </a:lnTo>
                  <a:lnTo>
                    <a:pt x="1004697" y="203549"/>
                  </a:lnTo>
                  <a:lnTo>
                    <a:pt x="1005935" y="200120"/>
                  </a:lnTo>
                  <a:lnTo>
                    <a:pt x="1005554" y="196977"/>
                  </a:lnTo>
                  <a:lnTo>
                    <a:pt x="1006507" y="192024"/>
                  </a:lnTo>
                  <a:lnTo>
                    <a:pt x="1012412" y="188119"/>
                  </a:lnTo>
                  <a:lnTo>
                    <a:pt x="1004697" y="177832"/>
                  </a:lnTo>
                  <a:lnTo>
                    <a:pt x="1008602" y="170974"/>
                  </a:lnTo>
                  <a:lnTo>
                    <a:pt x="997744" y="161068"/>
                  </a:lnTo>
                  <a:lnTo>
                    <a:pt x="1000315" y="155924"/>
                  </a:lnTo>
                  <a:lnTo>
                    <a:pt x="1007173" y="147066"/>
                  </a:lnTo>
                  <a:lnTo>
                    <a:pt x="1014508" y="141351"/>
                  </a:lnTo>
                  <a:lnTo>
                    <a:pt x="1010698" y="136969"/>
                  </a:lnTo>
                  <a:lnTo>
                    <a:pt x="1009936" y="130683"/>
                  </a:lnTo>
                  <a:lnTo>
                    <a:pt x="1003363" y="117062"/>
                  </a:lnTo>
                  <a:lnTo>
                    <a:pt x="1001363" y="114110"/>
                  </a:lnTo>
                  <a:lnTo>
                    <a:pt x="1002792" y="112395"/>
                  </a:lnTo>
                  <a:lnTo>
                    <a:pt x="1010603" y="111347"/>
                  </a:lnTo>
                  <a:lnTo>
                    <a:pt x="1016317" y="105823"/>
                  </a:lnTo>
                  <a:lnTo>
                    <a:pt x="1014508" y="91631"/>
                  </a:lnTo>
                  <a:lnTo>
                    <a:pt x="1017651" y="91250"/>
                  </a:lnTo>
                  <a:lnTo>
                    <a:pt x="1018318" y="95917"/>
                  </a:lnTo>
                  <a:lnTo>
                    <a:pt x="1019842" y="95726"/>
                  </a:lnTo>
                  <a:lnTo>
                    <a:pt x="1022223" y="89059"/>
                  </a:lnTo>
                  <a:lnTo>
                    <a:pt x="1021461" y="82677"/>
                  </a:lnTo>
                  <a:lnTo>
                    <a:pt x="1023366" y="72866"/>
                  </a:lnTo>
                  <a:lnTo>
                    <a:pt x="1026128" y="69247"/>
                  </a:lnTo>
                  <a:lnTo>
                    <a:pt x="1026700" y="61246"/>
                  </a:lnTo>
                  <a:lnTo>
                    <a:pt x="1030414" y="52673"/>
                  </a:lnTo>
                  <a:lnTo>
                    <a:pt x="1031177" y="46196"/>
                  </a:lnTo>
                  <a:lnTo>
                    <a:pt x="1038511" y="40481"/>
                  </a:lnTo>
                  <a:lnTo>
                    <a:pt x="1041082" y="35338"/>
                  </a:lnTo>
                  <a:lnTo>
                    <a:pt x="1040035" y="27432"/>
                  </a:lnTo>
                  <a:lnTo>
                    <a:pt x="1040987" y="22479"/>
                  </a:lnTo>
                  <a:lnTo>
                    <a:pt x="1038797" y="17907"/>
                  </a:lnTo>
                  <a:lnTo>
                    <a:pt x="1038797" y="17907"/>
                  </a:lnTo>
                  <a:close/>
                </a:path>
              </a:pathLst>
            </a:custGeom>
            <a:noFill/>
            <a:ln w="9525" cap="rnd" cmpd="sng">
              <a:solidFill>
                <a:schemeClr val="bg1"/>
              </a:solidFill>
              <a:prstDash val="solid"/>
              <a:round/>
            </a:ln>
          </p:spPr>
          <p:txBody>
            <a:bodyPr rtlCol="0" anchor="ctr"/>
            <a:lstStyle/>
            <a:p>
              <a:endParaRPr lang="cs-CZ"/>
            </a:p>
          </p:txBody>
        </p:sp>
        <p:sp>
          <p:nvSpPr>
            <p:cNvPr id="27" name="Volný tvar: obrazec 26">
              <a:extLst>
                <a:ext uri="{FF2B5EF4-FFF2-40B4-BE49-F238E27FC236}">
                  <a16:creationId xmlns:a16="http://schemas.microsoft.com/office/drawing/2014/main" id="{40BA743E-B24A-C036-2132-35145BC18B39}"/>
                </a:ext>
              </a:extLst>
            </p:cNvPr>
            <p:cNvSpPr>
              <a:spLocks noChangeAspect="1"/>
            </p:cNvSpPr>
            <p:nvPr userDrawn="1"/>
          </p:nvSpPr>
          <p:spPr>
            <a:xfrm>
              <a:off x="7243286" y="2823209"/>
              <a:ext cx="1216913" cy="1049655"/>
            </a:xfrm>
            <a:custGeom>
              <a:avLst/>
              <a:gdLst>
                <a:gd name="connsiteX0" fmla="*/ 1209770 w 1216913"/>
                <a:gd name="connsiteY0" fmla="*/ 853249 h 1049655"/>
                <a:gd name="connsiteX1" fmla="*/ 1205674 w 1216913"/>
                <a:gd name="connsiteY1" fmla="*/ 845725 h 1049655"/>
                <a:gd name="connsiteX2" fmla="*/ 1200912 w 1216913"/>
                <a:gd name="connsiteY2" fmla="*/ 846296 h 1049655"/>
                <a:gd name="connsiteX3" fmla="*/ 1200722 w 1216913"/>
                <a:gd name="connsiteY3" fmla="*/ 844772 h 1049655"/>
                <a:gd name="connsiteX4" fmla="*/ 1199674 w 1216913"/>
                <a:gd name="connsiteY4" fmla="*/ 836866 h 1049655"/>
                <a:gd name="connsiteX5" fmla="*/ 1195959 w 1216913"/>
                <a:gd name="connsiteY5" fmla="*/ 832580 h 1049655"/>
                <a:gd name="connsiteX6" fmla="*/ 1196911 w 1216913"/>
                <a:gd name="connsiteY6" fmla="*/ 827627 h 1049655"/>
                <a:gd name="connsiteX7" fmla="*/ 1194340 w 1216913"/>
                <a:gd name="connsiteY7" fmla="*/ 819912 h 1049655"/>
                <a:gd name="connsiteX8" fmla="*/ 1197292 w 1216913"/>
                <a:gd name="connsiteY8" fmla="*/ 817912 h 1049655"/>
                <a:gd name="connsiteX9" fmla="*/ 1199007 w 1216913"/>
                <a:gd name="connsiteY9" fmla="*/ 806482 h 1049655"/>
                <a:gd name="connsiteX10" fmla="*/ 1192721 w 1216913"/>
                <a:gd name="connsiteY10" fmla="*/ 807244 h 1049655"/>
                <a:gd name="connsiteX11" fmla="*/ 1190911 w 1216913"/>
                <a:gd name="connsiteY11" fmla="*/ 805910 h 1049655"/>
                <a:gd name="connsiteX12" fmla="*/ 1187958 w 1216913"/>
                <a:gd name="connsiteY12" fmla="*/ 795052 h 1049655"/>
                <a:gd name="connsiteX13" fmla="*/ 1188530 w 1216913"/>
                <a:gd name="connsiteY13" fmla="*/ 786956 h 1049655"/>
                <a:gd name="connsiteX14" fmla="*/ 1183005 w 1216913"/>
                <a:gd name="connsiteY14" fmla="*/ 781240 h 1049655"/>
                <a:gd name="connsiteX15" fmla="*/ 1185577 w 1216913"/>
                <a:gd name="connsiteY15" fmla="*/ 776097 h 1049655"/>
                <a:gd name="connsiteX16" fmla="*/ 1181005 w 1216913"/>
                <a:gd name="connsiteY16" fmla="*/ 765524 h 1049655"/>
                <a:gd name="connsiteX17" fmla="*/ 1179195 w 1216913"/>
                <a:gd name="connsiteY17" fmla="*/ 764095 h 1049655"/>
                <a:gd name="connsiteX18" fmla="*/ 1178433 w 1216913"/>
                <a:gd name="connsiteY18" fmla="*/ 757809 h 1049655"/>
                <a:gd name="connsiteX19" fmla="*/ 1173671 w 1216913"/>
                <a:gd name="connsiteY19" fmla="*/ 745617 h 1049655"/>
                <a:gd name="connsiteX20" fmla="*/ 1174432 w 1216913"/>
                <a:gd name="connsiteY20" fmla="*/ 739045 h 1049655"/>
                <a:gd name="connsiteX21" fmla="*/ 1173004 w 1216913"/>
                <a:gd name="connsiteY21" fmla="*/ 727996 h 1049655"/>
                <a:gd name="connsiteX22" fmla="*/ 1173766 w 1216913"/>
                <a:gd name="connsiteY22" fmla="*/ 721519 h 1049655"/>
                <a:gd name="connsiteX23" fmla="*/ 1171194 w 1216913"/>
                <a:gd name="connsiteY23" fmla="*/ 713803 h 1049655"/>
                <a:gd name="connsiteX24" fmla="*/ 1169384 w 1216913"/>
                <a:gd name="connsiteY24" fmla="*/ 712470 h 1049655"/>
                <a:gd name="connsiteX25" fmla="*/ 1163098 w 1216913"/>
                <a:gd name="connsiteY25" fmla="*/ 713232 h 1049655"/>
                <a:gd name="connsiteX26" fmla="*/ 1152620 w 1216913"/>
                <a:gd name="connsiteY26" fmla="*/ 706565 h 1049655"/>
                <a:gd name="connsiteX27" fmla="*/ 1143381 w 1216913"/>
                <a:gd name="connsiteY27" fmla="*/ 709327 h 1049655"/>
                <a:gd name="connsiteX28" fmla="*/ 1141571 w 1216913"/>
                <a:gd name="connsiteY28" fmla="*/ 707993 h 1049655"/>
                <a:gd name="connsiteX29" fmla="*/ 1131570 w 1216913"/>
                <a:gd name="connsiteY29" fmla="*/ 717232 h 1049655"/>
                <a:gd name="connsiteX30" fmla="*/ 1124998 w 1216913"/>
                <a:gd name="connsiteY30" fmla="*/ 716470 h 1049655"/>
                <a:gd name="connsiteX31" fmla="*/ 1122616 w 1216913"/>
                <a:gd name="connsiteY31" fmla="*/ 710374 h 1049655"/>
                <a:gd name="connsiteX32" fmla="*/ 1117473 w 1216913"/>
                <a:gd name="connsiteY32" fmla="*/ 707803 h 1049655"/>
                <a:gd name="connsiteX33" fmla="*/ 1112996 w 1216913"/>
                <a:gd name="connsiteY33" fmla="*/ 709994 h 1049655"/>
                <a:gd name="connsiteX34" fmla="*/ 1108043 w 1216913"/>
                <a:gd name="connsiteY34" fmla="*/ 709041 h 1049655"/>
                <a:gd name="connsiteX35" fmla="*/ 1108996 w 1216913"/>
                <a:gd name="connsiteY35" fmla="*/ 704088 h 1049655"/>
                <a:gd name="connsiteX36" fmla="*/ 1105472 w 1216913"/>
                <a:gd name="connsiteY36" fmla="*/ 701326 h 1049655"/>
                <a:gd name="connsiteX37" fmla="*/ 1106424 w 1216913"/>
                <a:gd name="connsiteY37" fmla="*/ 696373 h 1049655"/>
                <a:gd name="connsiteX38" fmla="*/ 1101661 w 1216913"/>
                <a:gd name="connsiteY38" fmla="*/ 697040 h 1049655"/>
                <a:gd name="connsiteX39" fmla="*/ 1102709 w 1216913"/>
                <a:gd name="connsiteY39" fmla="*/ 692086 h 1049655"/>
                <a:gd name="connsiteX40" fmla="*/ 1101852 w 1216913"/>
                <a:gd name="connsiteY40" fmla="*/ 685800 h 1049655"/>
                <a:gd name="connsiteX41" fmla="*/ 1090422 w 1216913"/>
                <a:gd name="connsiteY41" fmla="*/ 683990 h 1049655"/>
                <a:gd name="connsiteX42" fmla="*/ 1081183 w 1216913"/>
                <a:gd name="connsiteY42" fmla="*/ 686753 h 1049655"/>
                <a:gd name="connsiteX43" fmla="*/ 1077754 w 1216913"/>
                <a:gd name="connsiteY43" fmla="*/ 685610 h 1049655"/>
                <a:gd name="connsiteX44" fmla="*/ 1073467 w 1216913"/>
                <a:gd name="connsiteY44" fmla="*/ 689420 h 1049655"/>
                <a:gd name="connsiteX45" fmla="*/ 1072420 w 1216913"/>
                <a:gd name="connsiteY45" fmla="*/ 681514 h 1049655"/>
                <a:gd name="connsiteX46" fmla="*/ 1069086 w 1216913"/>
                <a:gd name="connsiteY46" fmla="*/ 680276 h 1049655"/>
                <a:gd name="connsiteX47" fmla="*/ 1065943 w 1216913"/>
                <a:gd name="connsiteY47" fmla="*/ 680752 h 1049655"/>
                <a:gd name="connsiteX48" fmla="*/ 1062990 w 1216913"/>
                <a:gd name="connsiteY48" fmla="*/ 682657 h 1049655"/>
                <a:gd name="connsiteX49" fmla="*/ 1062609 w 1216913"/>
                <a:gd name="connsiteY49" fmla="*/ 679514 h 1049655"/>
                <a:gd name="connsiteX50" fmla="*/ 1054513 w 1216913"/>
                <a:gd name="connsiteY50" fmla="*/ 678942 h 1049655"/>
                <a:gd name="connsiteX51" fmla="*/ 1050893 w 1216913"/>
                <a:gd name="connsiteY51" fmla="*/ 676180 h 1049655"/>
                <a:gd name="connsiteX52" fmla="*/ 1050512 w 1216913"/>
                <a:gd name="connsiteY52" fmla="*/ 673036 h 1049655"/>
                <a:gd name="connsiteX53" fmla="*/ 1048702 w 1216913"/>
                <a:gd name="connsiteY53" fmla="*/ 671703 h 1049655"/>
                <a:gd name="connsiteX54" fmla="*/ 1044988 w 1216913"/>
                <a:gd name="connsiteY54" fmla="*/ 667322 h 1049655"/>
                <a:gd name="connsiteX55" fmla="*/ 1041844 w 1216913"/>
                <a:gd name="connsiteY55" fmla="*/ 667703 h 1049655"/>
                <a:gd name="connsiteX56" fmla="*/ 1044607 w 1216913"/>
                <a:gd name="connsiteY56" fmla="*/ 664178 h 1049655"/>
                <a:gd name="connsiteX57" fmla="*/ 1042416 w 1216913"/>
                <a:gd name="connsiteY57" fmla="*/ 659606 h 1049655"/>
                <a:gd name="connsiteX58" fmla="*/ 1044702 w 1216913"/>
                <a:gd name="connsiteY58" fmla="*/ 640080 h 1049655"/>
                <a:gd name="connsiteX59" fmla="*/ 1040987 w 1216913"/>
                <a:gd name="connsiteY59" fmla="*/ 635794 h 1049655"/>
                <a:gd name="connsiteX60" fmla="*/ 1036034 w 1216913"/>
                <a:gd name="connsiteY60" fmla="*/ 634841 h 1049655"/>
                <a:gd name="connsiteX61" fmla="*/ 1032510 w 1216913"/>
                <a:gd name="connsiteY61" fmla="*/ 632079 h 1049655"/>
                <a:gd name="connsiteX62" fmla="*/ 1033272 w 1216913"/>
                <a:gd name="connsiteY62" fmla="*/ 625507 h 1049655"/>
                <a:gd name="connsiteX63" fmla="*/ 1030033 w 1216913"/>
                <a:gd name="connsiteY63" fmla="*/ 613124 h 1049655"/>
                <a:gd name="connsiteX64" fmla="*/ 1024890 w 1216913"/>
                <a:gd name="connsiteY64" fmla="*/ 610553 h 1049655"/>
                <a:gd name="connsiteX65" fmla="*/ 1023938 w 1216913"/>
                <a:gd name="connsiteY65" fmla="*/ 602647 h 1049655"/>
                <a:gd name="connsiteX66" fmla="*/ 1020127 w 1216913"/>
                <a:gd name="connsiteY66" fmla="*/ 598361 h 1049655"/>
                <a:gd name="connsiteX67" fmla="*/ 1020889 w 1216913"/>
                <a:gd name="connsiteY67" fmla="*/ 591788 h 1049655"/>
                <a:gd name="connsiteX68" fmla="*/ 1018699 w 1216913"/>
                <a:gd name="connsiteY68" fmla="*/ 587311 h 1049655"/>
                <a:gd name="connsiteX69" fmla="*/ 1016794 w 1216913"/>
                <a:gd name="connsiteY69" fmla="*/ 584359 h 1049655"/>
                <a:gd name="connsiteX70" fmla="*/ 1016127 w 1216913"/>
                <a:gd name="connsiteY70" fmla="*/ 579596 h 1049655"/>
                <a:gd name="connsiteX71" fmla="*/ 1009079 w 1216913"/>
                <a:gd name="connsiteY71" fmla="*/ 574072 h 1049655"/>
                <a:gd name="connsiteX72" fmla="*/ 1006221 w 1216913"/>
                <a:gd name="connsiteY72" fmla="*/ 564832 h 1049655"/>
                <a:gd name="connsiteX73" fmla="*/ 1007459 w 1216913"/>
                <a:gd name="connsiteY73" fmla="*/ 561499 h 1049655"/>
                <a:gd name="connsiteX74" fmla="*/ 1003840 w 1216913"/>
                <a:gd name="connsiteY74" fmla="*/ 558736 h 1049655"/>
                <a:gd name="connsiteX75" fmla="*/ 1003268 w 1216913"/>
                <a:gd name="connsiteY75" fmla="*/ 553974 h 1049655"/>
                <a:gd name="connsiteX76" fmla="*/ 999744 w 1216913"/>
                <a:gd name="connsiteY76" fmla="*/ 551212 h 1049655"/>
                <a:gd name="connsiteX77" fmla="*/ 996124 w 1216913"/>
                <a:gd name="connsiteY77" fmla="*/ 548449 h 1049655"/>
                <a:gd name="connsiteX78" fmla="*/ 996886 w 1216913"/>
                <a:gd name="connsiteY78" fmla="*/ 541973 h 1049655"/>
                <a:gd name="connsiteX79" fmla="*/ 1007173 w 1216913"/>
                <a:gd name="connsiteY79" fmla="*/ 534257 h 1049655"/>
                <a:gd name="connsiteX80" fmla="*/ 1011079 w 1216913"/>
                <a:gd name="connsiteY80" fmla="*/ 527304 h 1049655"/>
                <a:gd name="connsiteX81" fmla="*/ 1009364 w 1216913"/>
                <a:gd name="connsiteY81" fmla="*/ 525970 h 1049655"/>
                <a:gd name="connsiteX82" fmla="*/ 1007173 w 1216913"/>
                <a:gd name="connsiteY82" fmla="*/ 521398 h 1049655"/>
                <a:gd name="connsiteX83" fmla="*/ 1010317 w 1216913"/>
                <a:gd name="connsiteY83" fmla="*/ 521018 h 1049655"/>
                <a:gd name="connsiteX84" fmla="*/ 1011269 w 1216913"/>
                <a:gd name="connsiteY84" fmla="*/ 516065 h 1049655"/>
                <a:gd name="connsiteX85" fmla="*/ 1020794 w 1216913"/>
                <a:gd name="connsiteY85" fmla="*/ 514922 h 1049655"/>
                <a:gd name="connsiteX86" fmla="*/ 1021747 w 1216913"/>
                <a:gd name="connsiteY86" fmla="*/ 509969 h 1049655"/>
                <a:gd name="connsiteX87" fmla="*/ 1017937 w 1216913"/>
                <a:gd name="connsiteY87" fmla="*/ 505587 h 1049655"/>
                <a:gd name="connsiteX88" fmla="*/ 1009650 w 1216913"/>
                <a:gd name="connsiteY88" fmla="*/ 503491 h 1049655"/>
                <a:gd name="connsiteX89" fmla="*/ 1001744 w 1216913"/>
                <a:gd name="connsiteY89" fmla="*/ 504444 h 1049655"/>
                <a:gd name="connsiteX90" fmla="*/ 1001363 w 1216913"/>
                <a:gd name="connsiteY90" fmla="*/ 501301 h 1049655"/>
                <a:gd name="connsiteX91" fmla="*/ 996029 w 1216913"/>
                <a:gd name="connsiteY91" fmla="*/ 497205 h 1049655"/>
                <a:gd name="connsiteX92" fmla="*/ 995648 w 1216913"/>
                <a:gd name="connsiteY92" fmla="*/ 493966 h 1049655"/>
                <a:gd name="connsiteX93" fmla="*/ 991838 w 1216913"/>
                <a:gd name="connsiteY93" fmla="*/ 489680 h 1049655"/>
                <a:gd name="connsiteX94" fmla="*/ 991457 w 1216913"/>
                <a:gd name="connsiteY94" fmla="*/ 486537 h 1049655"/>
                <a:gd name="connsiteX95" fmla="*/ 995839 w 1216913"/>
                <a:gd name="connsiteY95" fmla="*/ 482727 h 1049655"/>
                <a:gd name="connsiteX96" fmla="*/ 996982 w 1216913"/>
                <a:gd name="connsiteY96" fmla="*/ 479393 h 1049655"/>
                <a:gd name="connsiteX97" fmla="*/ 994791 w 1216913"/>
                <a:gd name="connsiteY97" fmla="*/ 474916 h 1049655"/>
                <a:gd name="connsiteX98" fmla="*/ 997363 w 1216913"/>
                <a:gd name="connsiteY98" fmla="*/ 469773 h 1049655"/>
                <a:gd name="connsiteX99" fmla="*/ 1000887 w 1216913"/>
                <a:gd name="connsiteY99" fmla="*/ 459677 h 1049655"/>
                <a:gd name="connsiteX100" fmla="*/ 995743 w 1216913"/>
                <a:gd name="connsiteY100" fmla="*/ 457105 h 1049655"/>
                <a:gd name="connsiteX101" fmla="*/ 996886 w 1216913"/>
                <a:gd name="connsiteY101" fmla="*/ 453771 h 1049655"/>
                <a:gd name="connsiteX102" fmla="*/ 995172 w 1216913"/>
                <a:gd name="connsiteY102" fmla="*/ 452342 h 1049655"/>
                <a:gd name="connsiteX103" fmla="*/ 998315 w 1216913"/>
                <a:gd name="connsiteY103" fmla="*/ 451961 h 1049655"/>
                <a:gd name="connsiteX104" fmla="*/ 993743 w 1216913"/>
                <a:gd name="connsiteY104" fmla="*/ 441293 h 1049655"/>
                <a:gd name="connsiteX105" fmla="*/ 992124 w 1216913"/>
                <a:gd name="connsiteY105" fmla="*/ 441579 h 1049655"/>
                <a:gd name="connsiteX106" fmla="*/ 984694 w 1216913"/>
                <a:gd name="connsiteY106" fmla="*/ 445675 h 1049655"/>
                <a:gd name="connsiteX107" fmla="*/ 974026 w 1216913"/>
                <a:gd name="connsiteY107" fmla="*/ 437388 h 1049655"/>
                <a:gd name="connsiteX108" fmla="*/ 969264 w 1216913"/>
                <a:gd name="connsiteY108" fmla="*/ 438055 h 1049655"/>
                <a:gd name="connsiteX109" fmla="*/ 972979 w 1216913"/>
                <a:gd name="connsiteY109" fmla="*/ 442341 h 1049655"/>
                <a:gd name="connsiteX110" fmla="*/ 971264 w 1216913"/>
                <a:gd name="connsiteY110" fmla="*/ 453771 h 1049655"/>
                <a:gd name="connsiteX111" fmla="*/ 976408 w 1216913"/>
                <a:gd name="connsiteY111" fmla="*/ 456343 h 1049655"/>
                <a:gd name="connsiteX112" fmla="*/ 970883 w 1216913"/>
                <a:gd name="connsiteY112" fmla="*/ 463486 h 1049655"/>
                <a:gd name="connsiteX113" fmla="*/ 966597 w 1216913"/>
                <a:gd name="connsiteY113" fmla="*/ 467297 h 1049655"/>
                <a:gd name="connsiteX114" fmla="*/ 963454 w 1216913"/>
                <a:gd name="connsiteY114" fmla="*/ 467678 h 1049655"/>
                <a:gd name="connsiteX115" fmla="*/ 960215 w 1216913"/>
                <a:gd name="connsiteY115" fmla="*/ 468058 h 1049655"/>
                <a:gd name="connsiteX116" fmla="*/ 958310 w 1216913"/>
                <a:gd name="connsiteY116" fmla="*/ 465106 h 1049655"/>
                <a:gd name="connsiteX117" fmla="*/ 953929 w 1216913"/>
                <a:gd name="connsiteY117" fmla="*/ 468820 h 1049655"/>
                <a:gd name="connsiteX118" fmla="*/ 955357 w 1216913"/>
                <a:gd name="connsiteY118" fmla="*/ 467106 h 1049655"/>
                <a:gd name="connsiteX119" fmla="*/ 951738 w 1216913"/>
                <a:gd name="connsiteY119" fmla="*/ 464344 h 1049655"/>
                <a:gd name="connsiteX120" fmla="*/ 947261 w 1216913"/>
                <a:gd name="connsiteY120" fmla="*/ 466535 h 1049655"/>
                <a:gd name="connsiteX121" fmla="*/ 940117 w 1216913"/>
                <a:gd name="connsiteY121" fmla="*/ 461010 h 1049655"/>
                <a:gd name="connsiteX122" fmla="*/ 937546 w 1216913"/>
                <a:gd name="connsiteY122" fmla="*/ 466153 h 1049655"/>
                <a:gd name="connsiteX123" fmla="*/ 933831 w 1216913"/>
                <a:gd name="connsiteY123" fmla="*/ 461772 h 1049655"/>
                <a:gd name="connsiteX124" fmla="*/ 931640 w 1216913"/>
                <a:gd name="connsiteY124" fmla="*/ 457295 h 1049655"/>
                <a:gd name="connsiteX125" fmla="*/ 928021 w 1216913"/>
                <a:gd name="connsiteY125" fmla="*/ 454533 h 1049655"/>
                <a:gd name="connsiteX126" fmla="*/ 921163 w 1216913"/>
                <a:gd name="connsiteY126" fmla="*/ 450628 h 1049655"/>
                <a:gd name="connsiteX127" fmla="*/ 918591 w 1216913"/>
                <a:gd name="connsiteY127" fmla="*/ 442912 h 1049655"/>
                <a:gd name="connsiteX128" fmla="*/ 905732 w 1216913"/>
                <a:gd name="connsiteY128" fmla="*/ 442912 h 1049655"/>
                <a:gd name="connsiteX129" fmla="*/ 900398 w 1216913"/>
                <a:gd name="connsiteY129" fmla="*/ 438817 h 1049655"/>
                <a:gd name="connsiteX130" fmla="*/ 897064 w 1216913"/>
                <a:gd name="connsiteY130" fmla="*/ 437578 h 1049655"/>
                <a:gd name="connsiteX131" fmla="*/ 895636 w 1216913"/>
                <a:gd name="connsiteY131" fmla="*/ 426529 h 1049655"/>
                <a:gd name="connsiteX132" fmla="*/ 875157 w 1216913"/>
                <a:gd name="connsiteY132" fmla="*/ 429197 h 1049655"/>
                <a:gd name="connsiteX133" fmla="*/ 872204 w 1216913"/>
                <a:gd name="connsiteY133" fmla="*/ 431197 h 1049655"/>
                <a:gd name="connsiteX134" fmla="*/ 862489 w 1216913"/>
                <a:gd name="connsiteY134" fmla="*/ 430816 h 1049655"/>
                <a:gd name="connsiteX135" fmla="*/ 851249 w 1216913"/>
                <a:gd name="connsiteY135" fmla="*/ 430625 h 1049655"/>
                <a:gd name="connsiteX136" fmla="*/ 847439 w 1216913"/>
                <a:gd name="connsiteY136" fmla="*/ 426339 h 1049655"/>
                <a:gd name="connsiteX137" fmla="*/ 827151 w 1216913"/>
                <a:gd name="connsiteY137" fmla="*/ 417671 h 1049655"/>
                <a:gd name="connsiteX138" fmla="*/ 826770 w 1216913"/>
                <a:gd name="connsiteY138" fmla="*/ 427291 h 1049655"/>
                <a:gd name="connsiteX139" fmla="*/ 830104 w 1216913"/>
                <a:gd name="connsiteY139" fmla="*/ 428530 h 1049655"/>
                <a:gd name="connsiteX140" fmla="*/ 836676 w 1216913"/>
                <a:gd name="connsiteY140" fmla="*/ 429292 h 1049655"/>
                <a:gd name="connsiteX141" fmla="*/ 838581 w 1216913"/>
                <a:gd name="connsiteY141" fmla="*/ 432244 h 1049655"/>
                <a:gd name="connsiteX142" fmla="*/ 830961 w 1216913"/>
                <a:gd name="connsiteY142" fmla="*/ 434816 h 1049655"/>
                <a:gd name="connsiteX143" fmla="*/ 832961 w 1216913"/>
                <a:gd name="connsiteY143" fmla="*/ 437769 h 1049655"/>
                <a:gd name="connsiteX144" fmla="*/ 834676 w 1216913"/>
                <a:gd name="connsiteY144" fmla="*/ 439103 h 1049655"/>
                <a:gd name="connsiteX145" fmla="*/ 830389 w 1216913"/>
                <a:gd name="connsiteY145" fmla="*/ 442912 h 1049655"/>
                <a:gd name="connsiteX146" fmla="*/ 826770 w 1216913"/>
                <a:gd name="connsiteY146" fmla="*/ 440150 h 1049655"/>
                <a:gd name="connsiteX147" fmla="*/ 826389 w 1216913"/>
                <a:gd name="connsiteY147" fmla="*/ 437007 h 1049655"/>
                <a:gd name="connsiteX148" fmla="*/ 823246 w 1216913"/>
                <a:gd name="connsiteY148" fmla="*/ 437388 h 1049655"/>
                <a:gd name="connsiteX149" fmla="*/ 824198 w 1216913"/>
                <a:gd name="connsiteY149" fmla="*/ 445294 h 1049655"/>
                <a:gd name="connsiteX150" fmla="*/ 819150 w 1216913"/>
                <a:gd name="connsiteY150" fmla="*/ 455581 h 1049655"/>
                <a:gd name="connsiteX151" fmla="*/ 814197 w 1216913"/>
                <a:gd name="connsiteY151" fmla="*/ 454628 h 1049655"/>
                <a:gd name="connsiteX152" fmla="*/ 813816 w 1216913"/>
                <a:gd name="connsiteY152" fmla="*/ 451390 h 1049655"/>
                <a:gd name="connsiteX153" fmla="*/ 805148 w 1216913"/>
                <a:gd name="connsiteY153" fmla="*/ 446151 h 1049655"/>
                <a:gd name="connsiteX154" fmla="*/ 802767 w 1216913"/>
                <a:gd name="connsiteY154" fmla="*/ 440055 h 1049655"/>
                <a:gd name="connsiteX155" fmla="*/ 796385 w 1216913"/>
                <a:gd name="connsiteY155" fmla="*/ 440817 h 1049655"/>
                <a:gd name="connsiteX156" fmla="*/ 788289 w 1216913"/>
                <a:gd name="connsiteY156" fmla="*/ 427387 h 1049655"/>
                <a:gd name="connsiteX157" fmla="*/ 789813 w 1216913"/>
                <a:gd name="connsiteY157" fmla="*/ 414433 h 1049655"/>
                <a:gd name="connsiteX158" fmla="*/ 786860 w 1216913"/>
                <a:gd name="connsiteY158" fmla="*/ 403574 h 1049655"/>
                <a:gd name="connsiteX159" fmla="*/ 784860 w 1216913"/>
                <a:gd name="connsiteY159" fmla="*/ 400622 h 1049655"/>
                <a:gd name="connsiteX160" fmla="*/ 758380 w 1216913"/>
                <a:gd name="connsiteY160" fmla="*/ 394335 h 1049655"/>
                <a:gd name="connsiteX161" fmla="*/ 749141 w 1216913"/>
                <a:gd name="connsiteY161" fmla="*/ 397097 h 1049655"/>
                <a:gd name="connsiteX162" fmla="*/ 746188 w 1216913"/>
                <a:gd name="connsiteY162" fmla="*/ 399098 h 1049655"/>
                <a:gd name="connsiteX163" fmla="*/ 742188 w 1216913"/>
                <a:gd name="connsiteY163" fmla="*/ 393192 h 1049655"/>
                <a:gd name="connsiteX164" fmla="*/ 743236 w 1216913"/>
                <a:gd name="connsiteY164" fmla="*/ 388239 h 1049655"/>
                <a:gd name="connsiteX165" fmla="*/ 740378 w 1216913"/>
                <a:gd name="connsiteY165" fmla="*/ 379000 h 1049655"/>
                <a:gd name="connsiteX166" fmla="*/ 735235 w 1216913"/>
                <a:gd name="connsiteY166" fmla="*/ 363569 h 1049655"/>
                <a:gd name="connsiteX167" fmla="*/ 724567 w 1216913"/>
                <a:gd name="connsiteY167" fmla="*/ 368141 h 1049655"/>
                <a:gd name="connsiteX168" fmla="*/ 722471 w 1216913"/>
                <a:gd name="connsiteY168" fmla="*/ 363665 h 1049655"/>
                <a:gd name="connsiteX169" fmla="*/ 719233 w 1216913"/>
                <a:gd name="connsiteY169" fmla="*/ 364046 h 1049655"/>
                <a:gd name="connsiteX170" fmla="*/ 717518 w 1216913"/>
                <a:gd name="connsiteY170" fmla="*/ 362712 h 1049655"/>
                <a:gd name="connsiteX171" fmla="*/ 711232 w 1216913"/>
                <a:gd name="connsiteY171" fmla="*/ 363474 h 1049655"/>
                <a:gd name="connsiteX172" fmla="*/ 711422 w 1216913"/>
                <a:gd name="connsiteY172" fmla="*/ 365093 h 1049655"/>
                <a:gd name="connsiteX173" fmla="*/ 708184 w 1216913"/>
                <a:gd name="connsiteY173" fmla="*/ 365474 h 1049655"/>
                <a:gd name="connsiteX174" fmla="*/ 708469 w 1216913"/>
                <a:gd name="connsiteY174" fmla="*/ 366998 h 1049655"/>
                <a:gd name="connsiteX175" fmla="*/ 709231 w 1216913"/>
                <a:gd name="connsiteY175" fmla="*/ 373380 h 1049655"/>
                <a:gd name="connsiteX176" fmla="*/ 708279 w 1216913"/>
                <a:gd name="connsiteY176" fmla="*/ 378238 h 1049655"/>
                <a:gd name="connsiteX177" fmla="*/ 699421 w 1216913"/>
                <a:gd name="connsiteY177" fmla="*/ 384238 h 1049655"/>
                <a:gd name="connsiteX178" fmla="*/ 693230 w 1216913"/>
                <a:gd name="connsiteY178" fmla="*/ 373761 h 1049655"/>
                <a:gd name="connsiteX179" fmla="*/ 686372 w 1216913"/>
                <a:gd name="connsiteY179" fmla="*/ 369856 h 1049655"/>
                <a:gd name="connsiteX180" fmla="*/ 684371 w 1216913"/>
                <a:gd name="connsiteY180" fmla="*/ 366903 h 1049655"/>
                <a:gd name="connsiteX181" fmla="*/ 671893 w 1216913"/>
                <a:gd name="connsiteY181" fmla="*/ 370046 h 1049655"/>
                <a:gd name="connsiteX182" fmla="*/ 664845 w 1216913"/>
                <a:gd name="connsiteY182" fmla="*/ 364522 h 1049655"/>
                <a:gd name="connsiteX183" fmla="*/ 659035 w 1216913"/>
                <a:gd name="connsiteY183" fmla="*/ 357283 h 1049655"/>
                <a:gd name="connsiteX184" fmla="*/ 654748 w 1216913"/>
                <a:gd name="connsiteY184" fmla="*/ 348234 h 1049655"/>
                <a:gd name="connsiteX185" fmla="*/ 657701 w 1216913"/>
                <a:gd name="connsiteY185" fmla="*/ 346234 h 1049655"/>
                <a:gd name="connsiteX186" fmla="*/ 661606 w 1216913"/>
                <a:gd name="connsiteY186" fmla="*/ 339280 h 1049655"/>
                <a:gd name="connsiteX187" fmla="*/ 654463 w 1216913"/>
                <a:gd name="connsiteY187" fmla="*/ 333851 h 1049655"/>
                <a:gd name="connsiteX188" fmla="*/ 652272 w 1216913"/>
                <a:gd name="connsiteY188" fmla="*/ 329279 h 1049655"/>
                <a:gd name="connsiteX189" fmla="*/ 649129 w 1216913"/>
                <a:gd name="connsiteY189" fmla="*/ 329660 h 1049655"/>
                <a:gd name="connsiteX190" fmla="*/ 650462 w 1216913"/>
                <a:gd name="connsiteY190" fmla="*/ 315087 h 1049655"/>
                <a:gd name="connsiteX191" fmla="*/ 648748 w 1216913"/>
                <a:gd name="connsiteY191" fmla="*/ 313658 h 1049655"/>
                <a:gd name="connsiteX192" fmla="*/ 643985 w 1216913"/>
                <a:gd name="connsiteY192" fmla="*/ 314325 h 1049655"/>
                <a:gd name="connsiteX193" fmla="*/ 635508 w 1216913"/>
                <a:gd name="connsiteY193" fmla="*/ 310610 h 1049655"/>
                <a:gd name="connsiteX194" fmla="*/ 634841 w 1216913"/>
                <a:gd name="connsiteY194" fmla="*/ 305848 h 1049655"/>
                <a:gd name="connsiteX195" fmla="*/ 633127 w 1216913"/>
                <a:gd name="connsiteY195" fmla="*/ 304419 h 1049655"/>
                <a:gd name="connsiteX196" fmla="*/ 630746 w 1216913"/>
                <a:gd name="connsiteY196" fmla="*/ 298323 h 1049655"/>
                <a:gd name="connsiteX197" fmla="*/ 622840 w 1216913"/>
                <a:gd name="connsiteY197" fmla="*/ 299371 h 1049655"/>
                <a:gd name="connsiteX198" fmla="*/ 620649 w 1216913"/>
                <a:gd name="connsiteY198" fmla="*/ 294799 h 1049655"/>
                <a:gd name="connsiteX199" fmla="*/ 615696 w 1216913"/>
                <a:gd name="connsiteY199" fmla="*/ 293846 h 1049655"/>
                <a:gd name="connsiteX200" fmla="*/ 613886 w 1216913"/>
                <a:gd name="connsiteY200" fmla="*/ 292513 h 1049655"/>
                <a:gd name="connsiteX201" fmla="*/ 610552 w 1216913"/>
                <a:gd name="connsiteY201" fmla="*/ 291275 h 1049655"/>
                <a:gd name="connsiteX202" fmla="*/ 596170 w 1216913"/>
                <a:gd name="connsiteY202" fmla="*/ 304324 h 1049655"/>
                <a:gd name="connsiteX203" fmla="*/ 591693 w 1216913"/>
                <a:gd name="connsiteY203" fmla="*/ 306515 h 1049655"/>
                <a:gd name="connsiteX204" fmla="*/ 592646 w 1216913"/>
                <a:gd name="connsiteY204" fmla="*/ 314420 h 1049655"/>
                <a:gd name="connsiteX205" fmla="*/ 592264 w 1216913"/>
                <a:gd name="connsiteY205" fmla="*/ 324136 h 1049655"/>
                <a:gd name="connsiteX206" fmla="*/ 596646 w 1216913"/>
                <a:gd name="connsiteY206" fmla="*/ 333184 h 1049655"/>
                <a:gd name="connsiteX207" fmla="*/ 602932 w 1216913"/>
                <a:gd name="connsiteY207" fmla="*/ 332327 h 1049655"/>
                <a:gd name="connsiteX208" fmla="*/ 604933 w 1216913"/>
                <a:gd name="connsiteY208" fmla="*/ 322517 h 1049655"/>
                <a:gd name="connsiteX209" fmla="*/ 611410 w 1216913"/>
                <a:gd name="connsiteY209" fmla="*/ 323278 h 1049655"/>
                <a:gd name="connsiteX210" fmla="*/ 615029 w 1216913"/>
                <a:gd name="connsiteY210" fmla="*/ 326041 h 1049655"/>
                <a:gd name="connsiteX211" fmla="*/ 619697 w 1216913"/>
                <a:gd name="connsiteY211" fmla="*/ 325374 h 1049655"/>
                <a:gd name="connsiteX212" fmla="*/ 624078 w 1216913"/>
                <a:gd name="connsiteY212" fmla="*/ 334518 h 1049655"/>
                <a:gd name="connsiteX213" fmla="*/ 622744 w 1216913"/>
                <a:gd name="connsiteY213" fmla="*/ 336232 h 1049655"/>
                <a:gd name="connsiteX214" fmla="*/ 622935 w 1216913"/>
                <a:gd name="connsiteY214" fmla="*/ 337852 h 1049655"/>
                <a:gd name="connsiteX215" fmla="*/ 618554 w 1216913"/>
                <a:gd name="connsiteY215" fmla="*/ 341567 h 1049655"/>
                <a:gd name="connsiteX216" fmla="*/ 622173 w 1216913"/>
                <a:gd name="connsiteY216" fmla="*/ 344329 h 1049655"/>
                <a:gd name="connsiteX217" fmla="*/ 622744 w 1216913"/>
                <a:gd name="connsiteY217" fmla="*/ 349091 h 1049655"/>
                <a:gd name="connsiteX218" fmla="*/ 619601 w 1216913"/>
                <a:gd name="connsiteY218" fmla="*/ 349472 h 1049655"/>
                <a:gd name="connsiteX219" fmla="*/ 618172 w 1216913"/>
                <a:gd name="connsiteY219" fmla="*/ 351282 h 1049655"/>
                <a:gd name="connsiteX220" fmla="*/ 621982 w 1216913"/>
                <a:gd name="connsiteY220" fmla="*/ 355568 h 1049655"/>
                <a:gd name="connsiteX221" fmla="*/ 621030 w 1216913"/>
                <a:gd name="connsiteY221" fmla="*/ 360521 h 1049655"/>
                <a:gd name="connsiteX222" fmla="*/ 617410 w 1216913"/>
                <a:gd name="connsiteY222" fmla="*/ 357759 h 1049655"/>
                <a:gd name="connsiteX223" fmla="*/ 617220 w 1216913"/>
                <a:gd name="connsiteY223" fmla="*/ 356235 h 1049655"/>
                <a:gd name="connsiteX224" fmla="*/ 613696 w 1216913"/>
                <a:gd name="connsiteY224" fmla="*/ 353473 h 1049655"/>
                <a:gd name="connsiteX225" fmla="*/ 594741 w 1216913"/>
                <a:gd name="connsiteY225" fmla="*/ 355854 h 1049655"/>
                <a:gd name="connsiteX226" fmla="*/ 593503 w 1216913"/>
                <a:gd name="connsiteY226" fmla="*/ 346424 h 1049655"/>
                <a:gd name="connsiteX227" fmla="*/ 582930 w 1216913"/>
                <a:gd name="connsiteY227" fmla="*/ 350996 h 1049655"/>
                <a:gd name="connsiteX228" fmla="*/ 577786 w 1216913"/>
                <a:gd name="connsiteY228" fmla="*/ 361188 h 1049655"/>
                <a:gd name="connsiteX229" fmla="*/ 569309 w 1216913"/>
                <a:gd name="connsiteY229" fmla="*/ 357473 h 1049655"/>
                <a:gd name="connsiteX230" fmla="*/ 563404 w 1216913"/>
                <a:gd name="connsiteY230" fmla="*/ 361474 h 1049655"/>
                <a:gd name="connsiteX231" fmla="*/ 558641 w 1216913"/>
                <a:gd name="connsiteY231" fmla="*/ 362045 h 1049655"/>
                <a:gd name="connsiteX232" fmla="*/ 539591 w 1216913"/>
                <a:gd name="connsiteY232" fmla="*/ 388525 h 1049655"/>
                <a:gd name="connsiteX233" fmla="*/ 537019 w 1216913"/>
                <a:gd name="connsiteY233" fmla="*/ 393668 h 1049655"/>
                <a:gd name="connsiteX234" fmla="*/ 529304 w 1216913"/>
                <a:gd name="connsiteY234" fmla="*/ 396240 h 1049655"/>
                <a:gd name="connsiteX235" fmla="*/ 515874 w 1216913"/>
                <a:gd name="connsiteY235" fmla="*/ 391573 h 1049655"/>
                <a:gd name="connsiteX236" fmla="*/ 509778 w 1216913"/>
                <a:gd name="connsiteY236" fmla="*/ 393954 h 1049655"/>
                <a:gd name="connsiteX237" fmla="*/ 500920 w 1216913"/>
                <a:gd name="connsiteY237" fmla="*/ 399860 h 1049655"/>
                <a:gd name="connsiteX238" fmla="*/ 495205 w 1216913"/>
                <a:gd name="connsiteY238" fmla="*/ 392620 h 1049655"/>
                <a:gd name="connsiteX239" fmla="*/ 492061 w 1216913"/>
                <a:gd name="connsiteY239" fmla="*/ 393002 h 1049655"/>
                <a:gd name="connsiteX240" fmla="*/ 491395 w 1216913"/>
                <a:gd name="connsiteY240" fmla="*/ 388239 h 1049655"/>
                <a:gd name="connsiteX241" fmla="*/ 488251 w 1216913"/>
                <a:gd name="connsiteY241" fmla="*/ 388620 h 1049655"/>
                <a:gd name="connsiteX242" fmla="*/ 487871 w 1216913"/>
                <a:gd name="connsiteY242" fmla="*/ 385477 h 1049655"/>
                <a:gd name="connsiteX243" fmla="*/ 482917 w 1216913"/>
                <a:gd name="connsiteY243" fmla="*/ 384524 h 1049655"/>
                <a:gd name="connsiteX244" fmla="*/ 479012 w 1216913"/>
                <a:gd name="connsiteY244" fmla="*/ 378619 h 1049655"/>
                <a:gd name="connsiteX245" fmla="*/ 477393 w 1216913"/>
                <a:gd name="connsiteY245" fmla="*/ 378809 h 1049655"/>
                <a:gd name="connsiteX246" fmla="*/ 476059 w 1216913"/>
                <a:gd name="connsiteY246" fmla="*/ 380619 h 1049655"/>
                <a:gd name="connsiteX247" fmla="*/ 472249 w 1216913"/>
                <a:gd name="connsiteY247" fmla="*/ 376238 h 1049655"/>
                <a:gd name="connsiteX248" fmla="*/ 475964 w 1216913"/>
                <a:gd name="connsiteY248" fmla="*/ 367760 h 1049655"/>
                <a:gd name="connsiteX249" fmla="*/ 470059 w 1216913"/>
                <a:gd name="connsiteY249" fmla="*/ 358902 h 1049655"/>
                <a:gd name="connsiteX250" fmla="*/ 468249 w 1216913"/>
                <a:gd name="connsiteY250" fmla="*/ 357569 h 1049655"/>
                <a:gd name="connsiteX251" fmla="*/ 453866 w 1216913"/>
                <a:gd name="connsiteY251" fmla="*/ 357759 h 1049655"/>
                <a:gd name="connsiteX252" fmla="*/ 451866 w 1216913"/>
                <a:gd name="connsiteY252" fmla="*/ 354806 h 1049655"/>
                <a:gd name="connsiteX253" fmla="*/ 448723 w 1216913"/>
                <a:gd name="connsiteY253" fmla="*/ 355187 h 1049655"/>
                <a:gd name="connsiteX254" fmla="*/ 448342 w 1216913"/>
                <a:gd name="connsiteY254" fmla="*/ 352044 h 1049655"/>
                <a:gd name="connsiteX255" fmla="*/ 444532 w 1216913"/>
                <a:gd name="connsiteY255" fmla="*/ 347758 h 1049655"/>
                <a:gd name="connsiteX256" fmla="*/ 441579 w 1216913"/>
                <a:gd name="connsiteY256" fmla="*/ 349663 h 1049655"/>
                <a:gd name="connsiteX257" fmla="*/ 439864 w 1216913"/>
                <a:gd name="connsiteY257" fmla="*/ 348329 h 1049655"/>
                <a:gd name="connsiteX258" fmla="*/ 434911 w 1216913"/>
                <a:gd name="connsiteY258" fmla="*/ 347377 h 1049655"/>
                <a:gd name="connsiteX259" fmla="*/ 430911 w 1216913"/>
                <a:gd name="connsiteY259" fmla="*/ 341471 h 1049655"/>
                <a:gd name="connsiteX260" fmla="*/ 433673 w 1216913"/>
                <a:gd name="connsiteY260" fmla="*/ 337852 h 1049655"/>
                <a:gd name="connsiteX261" fmla="*/ 434816 w 1216913"/>
                <a:gd name="connsiteY261" fmla="*/ 334518 h 1049655"/>
                <a:gd name="connsiteX262" fmla="*/ 432721 w 1216913"/>
                <a:gd name="connsiteY262" fmla="*/ 330041 h 1049655"/>
                <a:gd name="connsiteX263" fmla="*/ 427958 w 1216913"/>
                <a:gd name="connsiteY263" fmla="*/ 330613 h 1049655"/>
                <a:gd name="connsiteX264" fmla="*/ 431863 w 1216913"/>
                <a:gd name="connsiteY264" fmla="*/ 323659 h 1049655"/>
                <a:gd name="connsiteX265" fmla="*/ 428339 w 1216913"/>
                <a:gd name="connsiteY265" fmla="*/ 320897 h 1049655"/>
                <a:gd name="connsiteX266" fmla="*/ 429673 w 1216913"/>
                <a:gd name="connsiteY266" fmla="*/ 319183 h 1049655"/>
                <a:gd name="connsiteX267" fmla="*/ 428911 w 1216913"/>
                <a:gd name="connsiteY267" fmla="*/ 312801 h 1049655"/>
                <a:gd name="connsiteX268" fmla="*/ 422148 w 1216913"/>
                <a:gd name="connsiteY268" fmla="*/ 310515 h 1049655"/>
                <a:gd name="connsiteX269" fmla="*/ 423386 w 1216913"/>
                <a:gd name="connsiteY269" fmla="*/ 307086 h 1049655"/>
                <a:gd name="connsiteX270" fmla="*/ 419386 w 1216913"/>
                <a:gd name="connsiteY270" fmla="*/ 301180 h 1049655"/>
                <a:gd name="connsiteX271" fmla="*/ 417862 w 1216913"/>
                <a:gd name="connsiteY271" fmla="*/ 301466 h 1049655"/>
                <a:gd name="connsiteX272" fmla="*/ 420814 w 1216913"/>
                <a:gd name="connsiteY272" fmla="*/ 299466 h 1049655"/>
                <a:gd name="connsiteX273" fmla="*/ 420529 w 1216913"/>
                <a:gd name="connsiteY273" fmla="*/ 297847 h 1049655"/>
                <a:gd name="connsiteX274" fmla="*/ 419005 w 1216913"/>
                <a:gd name="connsiteY274" fmla="*/ 298037 h 1049655"/>
                <a:gd name="connsiteX275" fmla="*/ 420148 w 1216913"/>
                <a:gd name="connsiteY275" fmla="*/ 294703 h 1049655"/>
                <a:gd name="connsiteX276" fmla="*/ 416623 w 1216913"/>
                <a:gd name="connsiteY276" fmla="*/ 291941 h 1049655"/>
                <a:gd name="connsiteX277" fmla="*/ 416052 w 1216913"/>
                <a:gd name="connsiteY277" fmla="*/ 287179 h 1049655"/>
                <a:gd name="connsiteX278" fmla="*/ 413861 w 1216913"/>
                <a:gd name="connsiteY278" fmla="*/ 282702 h 1049655"/>
                <a:gd name="connsiteX279" fmla="*/ 408527 w 1216913"/>
                <a:gd name="connsiteY279" fmla="*/ 278511 h 1049655"/>
                <a:gd name="connsiteX280" fmla="*/ 405289 w 1216913"/>
                <a:gd name="connsiteY280" fmla="*/ 278987 h 1049655"/>
                <a:gd name="connsiteX281" fmla="*/ 405098 w 1216913"/>
                <a:gd name="connsiteY281" fmla="*/ 277368 h 1049655"/>
                <a:gd name="connsiteX282" fmla="*/ 398050 w 1216913"/>
                <a:gd name="connsiteY282" fmla="*/ 271844 h 1049655"/>
                <a:gd name="connsiteX283" fmla="*/ 399955 w 1216913"/>
                <a:gd name="connsiteY283" fmla="*/ 262033 h 1049655"/>
                <a:gd name="connsiteX284" fmla="*/ 379952 w 1216913"/>
                <a:gd name="connsiteY284" fmla="*/ 243650 h 1049655"/>
                <a:gd name="connsiteX285" fmla="*/ 374618 w 1216913"/>
                <a:gd name="connsiteY285" fmla="*/ 239554 h 1049655"/>
                <a:gd name="connsiteX286" fmla="*/ 364998 w 1216913"/>
                <a:gd name="connsiteY286" fmla="*/ 239173 h 1049655"/>
                <a:gd name="connsiteX287" fmla="*/ 360712 w 1216913"/>
                <a:gd name="connsiteY287" fmla="*/ 255746 h 1049655"/>
                <a:gd name="connsiteX288" fmla="*/ 350234 w 1216913"/>
                <a:gd name="connsiteY288" fmla="*/ 249079 h 1049655"/>
                <a:gd name="connsiteX289" fmla="*/ 343471 w 1216913"/>
                <a:gd name="connsiteY289" fmla="*/ 246698 h 1049655"/>
                <a:gd name="connsiteX290" fmla="*/ 334327 w 1216913"/>
                <a:gd name="connsiteY290" fmla="*/ 225457 h 1049655"/>
                <a:gd name="connsiteX291" fmla="*/ 325660 w 1216913"/>
                <a:gd name="connsiteY291" fmla="*/ 220123 h 1049655"/>
                <a:gd name="connsiteX292" fmla="*/ 318706 w 1216913"/>
                <a:gd name="connsiteY292" fmla="*/ 216217 h 1049655"/>
                <a:gd name="connsiteX293" fmla="*/ 318516 w 1216913"/>
                <a:gd name="connsiteY293" fmla="*/ 214598 h 1049655"/>
                <a:gd name="connsiteX294" fmla="*/ 313658 w 1216913"/>
                <a:gd name="connsiteY294" fmla="*/ 213646 h 1049655"/>
                <a:gd name="connsiteX295" fmla="*/ 309086 w 1216913"/>
                <a:gd name="connsiteY295" fmla="*/ 202978 h 1049655"/>
                <a:gd name="connsiteX296" fmla="*/ 301085 w 1216913"/>
                <a:gd name="connsiteY296" fmla="*/ 191167 h 1049655"/>
                <a:gd name="connsiteX297" fmla="*/ 306229 w 1216913"/>
                <a:gd name="connsiteY297" fmla="*/ 180880 h 1049655"/>
                <a:gd name="connsiteX298" fmla="*/ 309181 w 1216913"/>
                <a:gd name="connsiteY298" fmla="*/ 178975 h 1049655"/>
                <a:gd name="connsiteX299" fmla="*/ 317278 w 1216913"/>
                <a:gd name="connsiteY299" fmla="*/ 179546 h 1049655"/>
                <a:gd name="connsiteX300" fmla="*/ 322421 w 1216913"/>
                <a:gd name="connsiteY300" fmla="*/ 182023 h 1049655"/>
                <a:gd name="connsiteX301" fmla="*/ 326517 w 1216913"/>
                <a:gd name="connsiteY301" fmla="*/ 176689 h 1049655"/>
                <a:gd name="connsiteX302" fmla="*/ 331089 w 1216913"/>
                <a:gd name="connsiteY302" fmla="*/ 174593 h 1049655"/>
                <a:gd name="connsiteX303" fmla="*/ 337185 w 1216913"/>
                <a:gd name="connsiteY303" fmla="*/ 172212 h 1049655"/>
                <a:gd name="connsiteX304" fmla="*/ 349853 w 1216913"/>
                <a:gd name="connsiteY304" fmla="*/ 170593 h 1049655"/>
                <a:gd name="connsiteX305" fmla="*/ 358711 w 1216913"/>
                <a:gd name="connsiteY305" fmla="*/ 164592 h 1049655"/>
                <a:gd name="connsiteX306" fmla="*/ 362045 w 1216913"/>
                <a:gd name="connsiteY306" fmla="*/ 165830 h 1049655"/>
                <a:gd name="connsiteX307" fmla="*/ 366617 w 1216913"/>
                <a:gd name="connsiteY307" fmla="*/ 163640 h 1049655"/>
                <a:gd name="connsiteX308" fmla="*/ 369951 w 1216913"/>
                <a:gd name="connsiteY308" fmla="*/ 164782 h 1049655"/>
                <a:gd name="connsiteX309" fmla="*/ 377380 w 1216913"/>
                <a:gd name="connsiteY309" fmla="*/ 160592 h 1049655"/>
                <a:gd name="connsiteX310" fmla="*/ 376809 w 1216913"/>
                <a:gd name="connsiteY310" fmla="*/ 155924 h 1049655"/>
                <a:gd name="connsiteX311" fmla="*/ 381381 w 1216913"/>
                <a:gd name="connsiteY311" fmla="*/ 153734 h 1049655"/>
                <a:gd name="connsiteX312" fmla="*/ 380333 w 1216913"/>
                <a:gd name="connsiteY312" fmla="*/ 145828 h 1049655"/>
                <a:gd name="connsiteX313" fmla="*/ 384715 w 1216913"/>
                <a:gd name="connsiteY313" fmla="*/ 142018 h 1049655"/>
                <a:gd name="connsiteX314" fmla="*/ 385858 w 1216913"/>
                <a:gd name="connsiteY314" fmla="*/ 138684 h 1049655"/>
                <a:gd name="connsiteX315" fmla="*/ 388810 w 1216913"/>
                <a:gd name="connsiteY315" fmla="*/ 136684 h 1049655"/>
                <a:gd name="connsiteX316" fmla="*/ 392335 w 1216913"/>
                <a:gd name="connsiteY316" fmla="*/ 139446 h 1049655"/>
                <a:gd name="connsiteX317" fmla="*/ 400621 w 1216913"/>
                <a:gd name="connsiteY317" fmla="*/ 141637 h 1049655"/>
                <a:gd name="connsiteX318" fmla="*/ 406527 w 1216913"/>
                <a:gd name="connsiteY318" fmla="*/ 137636 h 1049655"/>
                <a:gd name="connsiteX319" fmla="*/ 412909 w 1216913"/>
                <a:gd name="connsiteY319" fmla="*/ 136874 h 1049655"/>
                <a:gd name="connsiteX320" fmla="*/ 412051 w 1216913"/>
                <a:gd name="connsiteY320" fmla="*/ 130588 h 1049655"/>
                <a:gd name="connsiteX321" fmla="*/ 412813 w 1216913"/>
                <a:gd name="connsiteY321" fmla="*/ 124015 h 1049655"/>
                <a:gd name="connsiteX322" fmla="*/ 412051 w 1216913"/>
                <a:gd name="connsiteY322" fmla="*/ 117729 h 1049655"/>
                <a:gd name="connsiteX323" fmla="*/ 416528 w 1216913"/>
                <a:gd name="connsiteY323" fmla="*/ 102679 h 1049655"/>
                <a:gd name="connsiteX324" fmla="*/ 400336 w 1216913"/>
                <a:gd name="connsiteY324" fmla="*/ 88773 h 1049655"/>
                <a:gd name="connsiteX325" fmla="*/ 387858 w 1216913"/>
                <a:gd name="connsiteY325" fmla="*/ 79153 h 1049655"/>
                <a:gd name="connsiteX326" fmla="*/ 388620 w 1216913"/>
                <a:gd name="connsiteY326" fmla="*/ 72580 h 1049655"/>
                <a:gd name="connsiteX327" fmla="*/ 388620 w 1216913"/>
                <a:gd name="connsiteY327" fmla="*/ 59722 h 1049655"/>
                <a:gd name="connsiteX328" fmla="*/ 394335 w 1216913"/>
                <a:gd name="connsiteY328" fmla="*/ 54197 h 1049655"/>
                <a:gd name="connsiteX329" fmla="*/ 398812 w 1216913"/>
                <a:gd name="connsiteY329" fmla="*/ 39243 h 1049655"/>
                <a:gd name="connsiteX330" fmla="*/ 403193 w 1216913"/>
                <a:gd name="connsiteY330" fmla="*/ 35433 h 1049655"/>
                <a:gd name="connsiteX331" fmla="*/ 402812 w 1216913"/>
                <a:gd name="connsiteY331" fmla="*/ 32290 h 1049655"/>
                <a:gd name="connsiteX332" fmla="*/ 405765 w 1216913"/>
                <a:gd name="connsiteY332" fmla="*/ 30290 h 1049655"/>
                <a:gd name="connsiteX333" fmla="*/ 403765 w 1216913"/>
                <a:gd name="connsiteY333" fmla="*/ 27337 h 1049655"/>
                <a:gd name="connsiteX334" fmla="*/ 394240 w 1216913"/>
                <a:gd name="connsiteY334" fmla="*/ 28575 h 1049655"/>
                <a:gd name="connsiteX335" fmla="*/ 392335 w 1216913"/>
                <a:gd name="connsiteY335" fmla="*/ 25622 h 1049655"/>
                <a:gd name="connsiteX336" fmla="*/ 387382 w 1216913"/>
                <a:gd name="connsiteY336" fmla="*/ 24670 h 1049655"/>
                <a:gd name="connsiteX337" fmla="*/ 381952 w 1216913"/>
                <a:gd name="connsiteY337" fmla="*/ 7715 h 1049655"/>
                <a:gd name="connsiteX338" fmla="*/ 366617 w 1216913"/>
                <a:gd name="connsiteY338" fmla="*/ 0 h 1049655"/>
                <a:gd name="connsiteX339" fmla="*/ 358711 w 1216913"/>
                <a:gd name="connsiteY339" fmla="*/ 1048 h 1049655"/>
                <a:gd name="connsiteX340" fmla="*/ 360331 w 1216913"/>
                <a:gd name="connsiteY340" fmla="*/ 13621 h 1049655"/>
                <a:gd name="connsiteX341" fmla="*/ 358330 w 1216913"/>
                <a:gd name="connsiteY341" fmla="*/ 23527 h 1049655"/>
                <a:gd name="connsiteX342" fmla="*/ 360521 w 1216913"/>
                <a:gd name="connsiteY342" fmla="*/ 28099 h 1049655"/>
                <a:gd name="connsiteX343" fmla="*/ 360712 w 1216913"/>
                <a:gd name="connsiteY343" fmla="*/ 29623 h 1049655"/>
                <a:gd name="connsiteX344" fmla="*/ 359378 w 1216913"/>
                <a:gd name="connsiteY344" fmla="*/ 31432 h 1049655"/>
                <a:gd name="connsiteX345" fmla="*/ 340614 w 1216913"/>
                <a:gd name="connsiteY345" fmla="*/ 48196 h 1049655"/>
                <a:gd name="connsiteX346" fmla="*/ 335375 w 1216913"/>
                <a:gd name="connsiteY346" fmla="*/ 56959 h 1049655"/>
                <a:gd name="connsiteX347" fmla="*/ 323279 w 1216913"/>
                <a:gd name="connsiteY347" fmla="*/ 63246 h 1049655"/>
                <a:gd name="connsiteX348" fmla="*/ 312706 w 1216913"/>
                <a:gd name="connsiteY348" fmla="*/ 67818 h 1049655"/>
                <a:gd name="connsiteX349" fmla="*/ 309753 w 1216913"/>
                <a:gd name="connsiteY349" fmla="*/ 69818 h 1049655"/>
                <a:gd name="connsiteX350" fmla="*/ 303181 w 1216913"/>
                <a:gd name="connsiteY350" fmla="*/ 69056 h 1049655"/>
                <a:gd name="connsiteX351" fmla="*/ 302800 w 1216913"/>
                <a:gd name="connsiteY351" fmla="*/ 65913 h 1049655"/>
                <a:gd name="connsiteX352" fmla="*/ 299466 w 1216913"/>
                <a:gd name="connsiteY352" fmla="*/ 64675 h 1049655"/>
                <a:gd name="connsiteX353" fmla="*/ 298609 w 1216913"/>
                <a:gd name="connsiteY353" fmla="*/ 58388 h 1049655"/>
                <a:gd name="connsiteX354" fmla="*/ 295084 w 1216913"/>
                <a:gd name="connsiteY354" fmla="*/ 55626 h 1049655"/>
                <a:gd name="connsiteX355" fmla="*/ 287179 w 1216913"/>
                <a:gd name="connsiteY355" fmla="*/ 56674 h 1049655"/>
                <a:gd name="connsiteX356" fmla="*/ 285845 w 1216913"/>
                <a:gd name="connsiteY356" fmla="*/ 58388 h 1049655"/>
                <a:gd name="connsiteX357" fmla="*/ 279749 w 1216913"/>
                <a:gd name="connsiteY357" fmla="*/ 60865 h 1049655"/>
                <a:gd name="connsiteX358" fmla="*/ 275558 w 1216913"/>
                <a:gd name="connsiteY358" fmla="*/ 66199 h 1049655"/>
                <a:gd name="connsiteX359" fmla="*/ 272224 w 1216913"/>
                <a:gd name="connsiteY359" fmla="*/ 64960 h 1049655"/>
                <a:gd name="connsiteX360" fmla="*/ 266129 w 1216913"/>
                <a:gd name="connsiteY360" fmla="*/ 67342 h 1049655"/>
                <a:gd name="connsiteX361" fmla="*/ 261175 w 1216913"/>
                <a:gd name="connsiteY361" fmla="*/ 66389 h 1049655"/>
                <a:gd name="connsiteX362" fmla="*/ 256032 w 1216913"/>
                <a:gd name="connsiteY362" fmla="*/ 63817 h 1049655"/>
                <a:gd name="connsiteX363" fmla="*/ 251079 w 1216913"/>
                <a:gd name="connsiteY363" fmla="*/ 62865 h 1049655"/>
                <a:gd name="connsiteX364" fmla="*/ 249364 w 1216913"/>
                <a:gd name="connsiteY364" fmla="*/ 61436 h 1049655"/>
                <a:gd name="connsiteX365" fmla="*/ 244602 w 1216913"/>
                <a:gd name="connsiteY365" fmla="*/ 62103 h 1049655"/>
                <a:gd name="connsiteX366" fmla="*/ 228409 w 1216913"/>
                <a:gd name="connsiteY366" fmla="*/ 60960 h 1049655"/>
                <a:gd name="connsiteX367" fmla="*/ 214789 w 1216913"/>
                <a:gd name="connsiteY367" fmla="*/ 67437 h 1049655"/>
                <a:gd name="connsiteX368" fmla="*/ 211836 w 1216913"/>
                <a:gd name="connsiteY368" fmla="*/ 69437 h 1049655"/>
                <a:gd name="connsiteX369" fmla="*/ 210121 w 1216913"/>
                <a:gd name="connsiteY369" fmla="*/ 68104 h 1049655"/>
                <a:gd name="connsiteX370" fmla="*/ 205740 w 1216913"/>
                <a:gd name="connsiteY370" fmla="*/ 71819 h 1049655"/>
                <a:gd name="connsiteX371" fmla="*/ 202216 w 1216913"/>
                <a:gd name="connsiteY371" fmla="*/ 69056 h 1049655"/>
                <a:gd name="connsiteX372" fmla="*/ 200596 w 1216913"/>
                <a:gd name="connsiteY372" fmla="*/ 69247 h 1049655"/>
                <a:gd name="connsiteX373" fmla="*/ 202025 w 1216913"/>
                <a:gd name="connsiteY373" fmla="*/ 80296 h 1049655"/>
                <a:gd name="connsiteX374" fmla="*/ 200882 w 1216913"/>
                <a:gd name="connsiteY374" fmla="*/ 83725 h 1049655"/>
                <a:gd name="connsiteX375" fmla="*/ 196310 w 1216913"/>
                <a:gd name="connsiteY375" fmla="*/ 85915 h 1049655"/>
                <a:gd name="connsiteX376" fmla="*/ 190405 w 1216913"/>
                <a:gd name="connsiteY376" fmla="*/ 89821 h 1049655"/>
                <a:gd name="connsiteX377" fmla="*/ 183451 w 1216913"/>
                <a:gd name="connsiteY377" fmla="*/ 85915 h 1049655"/>
                <a:gd name="connsiteX378" fmla="*/ 181927 w 1216913"/>
                <a:gd name="connsiteY378" fmla="*/ 98965 h 1049655"/>
                <a:gd name="connsiteX379" fmla="*/ 179546 w 1216913"/>
                <a:gd name="connsiteY379" fmla="*/ 105632 h 1049655"/>
                <a:gd name="connsiteX380" fmla="*/ 182404 w 1216913"/>
                <a:gd name="connsiteY380" fmla="*/ 114967 h 1049655"/>
                <a:gd name="connsiteX381" fmla="*/ 181546 w 1216913"/>
                <a:gd name="connsiteY381" fmla="*/ 121444 h 1049655"/>
                <a:gd name="connsiteX382" fmla="*/ 182404 w 1216913"/>
                <a:gd name="connsiteY382" fmla="*/ 127730 h 1049655"/>
                <a:gd name="connsiteX383" fmla="*/ 179641 w 1216913"/>
                <a:gd name="connsiteY383" fmla="*/ 131350 h 1049655"/>
                <a:gd name="connsiteX384" fmla="*/ 180213 w 1216913"/>
                <a:gd name="connsiteY384" fmla="*/ 136017 h 1049655"/>
                <a:gd name="connsiteX385" fmla="*/ 174307 w 1216913"/>
                <a:gd name="connsiteY385" fmla="*/ 140017 h 1049655"/>
                <a:gd name="connsiteX386" fmla="*/ 166021 w 1216913"/>
                <a:gd name="connsiteY386" fmla="*/ 137827 h 1049655"/>
                <a:gd name="connsiteX387" fmla="*/ 163068 w 1216913"/>
                <a:gd name="connsiteY387" fmla="*/ 139827 h 1049655"/>
                <a:gd name="connsiteX388" fmla="*/ 157734 w 1216913"/>
                <a:gd name="connsiteY388" fmla="*/ 135731 h 1049655"/>
                <a:gd name="connsiteX389" fmla="*/ 150019 w 1216913"/>
                <a:gd name="connsiteY389" fmla="*/ 125444 h 1049655"/>
                <a:gd name="connsiteX390" fmla="*/ 148209 w 1216913"/>
                <a:gd name="connsiteY390" fmla="*/ 124111 h 1049655"/>
                <a:gd name="connsiteX391" fmla="*/ 144971 w 1216913"/>
                <a:gd name="connsiteY391" fmla="*/ 135731 h 1049655"/>
                <a:gd name="connsiteX392" fmla="*/ 136493 w 1216913"/>
                <a:gd name="connsiteY392" fmla="*/ 144780 h 1049655"/>
                <a:gd name="connsiteX393" fmla="*/ 129159 w 1216913"/>
                <a:gd name="connsiteY393" fmla="*/ 163354 h 1049655"/>
                <a:gd name="connsiteX394" fmla="*/ 121920 w 1216913"/>
                <a:gd name="connsiteY394" fmla="*/ 169164 h 1049655"/>
                <a:gd name="connsiteX395" fmla="*/ 108299 w 1216913"/>
                <a:gd name="connsiteY395" fmla="*/ 162877 h 1049655"/>
                <a:gd name="connsiteX396" fmla="*/ 102394 w 1216913"/>
                <a:gd name="connsiteY396" fmla="*/ 166783 h 1049655"/>
                <a:gd name="connsiteX397" fmla="*/ 98488 w 1216913"/>
                <a:gd name="connsiteY397" fmla="*/ 173736 h 1049655"/>
                <a:gd name="connsiteX398" fmla="*/ 99250 w 1216913"/>
                <a:gd name="connsiteY398" fmla="*/ 180023 h 1049655"/>
                <a:gd name="connsiteX399" fmla="*/ 94964 w 1216913"/>
                <a:gd name="connsiteY399" fmla="*/ 183832 h 1049655"/>
                <a:gd name="connsiteX400" fmla="*/ 91916 w 1216913"/>
                <a:gd name="connsiteY400" fmla="*/ 185738 h 1049655"/>
                <a:gd name="connsiteX401" fmla="*/ 86582 w 1216913"/>
                <a:gd name="connsiteY401" fmla="*/ 181642 h 1049655"/>
                <a:gd name="connsiteX402" fmla="*/ 81534 w 1216913"/>
                <a:gd name="connsiteY402" fmla="*/ 191929 h 1049655"/>
                <a:gd name="connsiteX403" fmla="*/ 77343 w 1216913"/>
                <a:gd name="connsiteY403" fmla="*/ 197263 h 1049655"/>
                <a:gd name="connsiteX404" fmla="*/ 69342 w 1216913"/>
                <a:gd name="connsiteY404" fmla="*/ 209550 h 1049655"/>
                <a:gd name="connsiteX405" fmla="*/ 66199 w 1216913"/>
                <a:gd name="connsiteY405" fmla="*/ 209931 h 1049655"/>
                <a:gd name="connsiteX406" fmla="*/ 55912 w 1216913"/>
                <a:gd name="connsiteY406" fmla="*/ 217646 h 1049655"/>
                <a:gd name="connsiteX407" fmla="*/ 58483 w 1216913"/>
                <a:gd name="connsiteY407" fmla="*/ 225361 h 1049655"/>
                <a:gd name="connsiteX408" fmla="*/ 59912 w 1216913"/>
                <a:gd name="connsiteY408" fmla="*/ 236411 h 1049655"/>
                <a:gd name="connsiteX409" fmla="*/ 63913 w 1216913"/>
                <a:gd name="connsiteY409" fmla="*/ 242316 h 1049655"/>
                <a:gd name="connsiteX410" fmla="*/ 59912 w 1216913"/>
                <a:gd name="connsiteY410" fmla="*/ 249174 h 1049655"/>
                <a:gd name="connsiteX411" fmla="*/ 44196 w 1216913"/>
                <a:gd name="connsiteY411" fmla="*/ 264033 h 1049655"/>
                <a:gd name="connsiteX412" fmla="*/ 51721 w 1216913"/>
                <a:gd name="connsiteY412" fmla="*/ 285559 h 1049655"/>
                <a:gd name="connsiteX413" fmla="*/ 51340 w 1216913"/>
                <a:gd name="connsiteY413" fmla="*/ 295180 h 1049655"/>
                <a:gd name="connsiteX414" fmla="*/ 53721 w 1216913"/>
                <a:gd name="connsiteY414" fmla="*/ 301276 h 1049655"/>
                <a:gd name="connsiteX415" fmla="*/ 54769 w 1216913"/>
                <a:gd name="connsiteY415" fmla="*/ 309182 h 1049655"/>
                <a:gd name="connsiteX416" fmla="*/ 47530 w 1216913"/>
                <a:gd name="connsiteY416" fmla="*/ 327755 h 1049655"/>
                <a:gd name="connsiteX417" fmla="*/ 39814 w 1216913"/>
                <a:gd name="connsiteY417" fmla="*/ 330327 h 1049655"/>
                <a:gd name="connsiteX418" fmla="*/ 37242 w 1216913"/>
                <a:gd name="connsiteY418" fmla="*/ 335471 h 1049655"/>
                <a:gd name="connsiteX419" fmla="*/ 31718 w 1216913"/>
                <a:gd name="connsiteY419" fmla="*/ 342614 h 1049655"/>
                <a:gd name="connsiteX420" fmla="*/ 24098 w 1216913"/>
                <a:gd name="connsiteY420" fmla="*/ 345186 h 1049655"/>
                <a:gd name="connsiteX421" fmla="*/ 19526 w 1216913"/>
                <a:gd name="connsiteY421" fmla="*/ 360140 h 1049655"/>
                <a:gd name="connsiteX422" fmla="*/ 11049 w 1216913"/>
                <a:gd name="connsiteY422" fmla="*/ 369284 h 1049655"/>
                <a:gd name="connsiteX423" fmla="*/ 12668 w 1216913"/>
                <a:gd name="connsiteY423" fmla="*/ 381857 h 1049655"/>
                <a:gd name="connsiteX424" fmla="*/ 15049 w 1216913"/>
                <a:gd name="connsiteY424" fmla="*/ 388048 h 1049655"/>
                <a:gd name="connsiteX425" fmla="*/ 14288 w 1216913"/>
                <a:gd name="connsiteY425" fmla="*/ 394526 h 1049655"/>
                <a:gd name="connsiteX426" fmla="*/ 5429 w 1216913"/>
                <a:gd name="connsiteY426" fmla="*/ 400431 h 1049655"/>
                <a:gd name="connsiteX427" fmla="*/ 3905 w 1216913"/>
                <a:gd name="connsiteY427" fmla="*/ 400622 h 1049655"/>
                <a:gd name="connsiteX428" fmla="*/ 6286 w 1216913"/>
                <a:gd name="connsiteY428" fmla="*/ 406813 h 1049655"/>
                <a:gd name="connsiteX429" fmla="*/ 14764 w 1216913"/>
                <a:gd name="connsiteY429" fmla="*/ 410528 h 1049655"/>
                <a:gd name="connsiteX430" fmla="*/ 29432 w 1216913"/>
                <a:gd name="connsiteY430" fmla="*/ 424720 h 1049655"/>
                <a:gd name="connsiteX431" fmla="*/ 33528 w 1216913"/>
                <a:gd name="connsiteY431" fmla="*/ 432149 h 1049655"/>
                <a:gd name="connsiteX432" fmla="*/ 33718 w 1216913"/>
                <a:gd name="connsiteY432" fmla="*/ 433769 h 1049655"/>
                <a:gd name="connsiteX433" fmla="*/ 36100 w 1216913"/>
                <a:gd name="connsiteY433" fmla="*/ 439865 h 1049655"/>
                <a:gd name="connsiteX434" fmla="*/ 33338 w 1216913"/>
                <a:gd name="connsiteY434" fmla="*/ 443389 h 1049655"/>
                <a:gd name="connsiteX435" fmla="*/ 35338 w 1216913"/>
                <a:gd name="connsiteY435" fmla="*/ 446341 h 1049655"/>
                <a:gd name="connsiteX436" fmla="*/ 32766 w 1216913"/>
                <a:gd name="connsiteY436" fmla="*/ 451485 h 1049655"/>
                <a:gd name="connsiteX437" fmla="*/ 31051 w 1216913"/>
                <a:gd name="connsiteY437" fmla="*/ 450152 h 1049655"/>
                <a:gd name="connsiteX438" fmla="*/ 28861 w 1216913"/>
                <a:gd name="connsiteY438" fmla="*/ 458438 h 1049655"/>
                <a:gd name="connsiteX439" fmla="*/ 22574 w 1216913"/>
                <a:gd name="connsiteY439" fmla="*/ 459200 h 1049655"/>
                <a:gd name="connsiteX440" fmla="*/ 21622 w 1216913"/>
                <a:gd name="connsiteY440" fmla="*/ 464153 h 1049655"/>
                <a:gd name="connsiteX441" fmla="*/ 17050 w 1216913"/>
                <a:gd name="connsiteY441" fmla="*/ 466344 h 1049655"/>
                <a:gd name="connsiteX442" fmla="*/ 17431 w 1216913"/>
                <a:gd name="connsiteY442" fmla="*/ 469487 h 1049655"/>
                <a:gd name="connsiteX443" fmla="*/ 9811 w 1216913"/>
                <a:gd name="connsiteY443" fmla="*/ 472059 h 1049655"/>
                <a:gd name="connsiteX444" fmla="*/ 12097 w 1216913"/>
                <a:gd name="connsiteY444" fmla="*/ 478155 h 1049655"/>
                <a:gd name="connsiteX445" fmla="*/ 10954 w 1216913"/>
                <a:gd name="connsiteY445" fmla="*/ 481584 h 1049655"/>
                <a:gd name="connsiteX446" fmla="*/ 19240 w 1216913"/>
                <a:gd name="connsiteY446" fmla="*/ 483679 h 1049655"/>
                <a:gd name="connsiteX447" fmla="*/ 16954 w 1216913"/>
                <a:gd name="connsiteY447" fmla="*/ 490442 h 1049655"/>
                <a:gd name="connsiteX448" fmla="*/ 17335 w 1216913"/>
                <a:gd name="connsiteY448" fmla="*/ 493586 h 1049655"/>
                <a:gd name="connsiteX449" fmla="*/ 15907 w 1216913"/>
                <a:gd name="connsiteY449" fmla="*/ 495395 h 1049655"/>
                <a:gd name="connsiteX450" fmla="*/ 14192 w 1216913"/>
                <a:gd name="connsiteY450" fmla="*/ 493966 h 1049655"/>
                <a:gd name="connsiteX451" fmla="*/ 13144 w 1216913"/>
                <a:gd name="connsiteY451" fmla="*/ 498919 h 1049655"/>
                <a:gd name="connsiteX452" fmla="*/ 13430 w 1216913"/>
                <a:gd name="connsiteY452" fmla="*/ 500539 h 1049655"/>
                <a:gd name="connsiteX453" fmla="*/ 7715 w 1216913"/>
                <a:gd name="connsiteY453" fmla="*/ 506063 h 1049655"/>
                <a:gd name="connsiteX454" fmla="*/ 6477 w 1216913"/>
                <a:gd name="connsiteY454" fmla="*/ 509397 h 1049655"/>
                <a:gd name="connsiteX455" fmla="*/ 1714 w 1216913"/>
                <a:gd name="connsiteY455" fmla="*/ 509969 h 1049655"/>
                <a:gd name="connsiteX456" fmla="*/ 4191 w 1216913"/>
                <a:gd name="connsiteY456" fmla="*/ 516065 h 1049655"/>
                <a:gd name="connsiteX457" fmla="*/ 952 w 1216913"/>
                <a:gd name="connsiteY457" fmla="*/ 516541 h 1049655"/>
                <a:gd name="connsiteX458" fmla="*/ 0 w 1216913"/>
                <a:gd name="connsiteY458" fmla="*/ 521398 h 1049655"/>
                <a:gd name="connsiteX459" fmla="*/ 8477 w 1216913"/>
                <a:gd name="connsiteY459" fmla="*/ 525208 h 1049655"/>
                <a:gd name="connsiteX460" fmla="*/ 10858 w 1216913"/>
                <a:gd name="connsiteY460" fmla="*/ 531304 h 1049655"/>
                <a:gd name="connsiteX461" fmla="*/ 10287 w 1216913"/>
                <a:gd name="connsiteY461" fmla="*/ 539401 h 1049655"/>
                <a:gd name="connsiteX462" fmla="*/ 12859 w 1216913"/>
                <a:gd name="connsiteY462" fmla="*/ 534257 h 1049655"/>
                <a:gd name="connsiteX463" fmla="*/ 16192 w 1216913"/>
                <a:gd name="connsiteY463" fmla="*/ 535400 h 1049655"/>
                <a:gd name="connsiteX464" fmla="*/ 18192 w 1216913"/>
                <a:gd name="connsiteY464" fmla="*/ 538353 h 1049655"/>
                <a:gd name="connsiteX465" fmla="*/ 19050 w 1216913"/>
                <a:gd name="connsiteY465" fmla="*/ 544640 h 1049655"/>
                <a:gd name="connsiteX466" fmla="*/ 23622 w 1216913"/>
                <a:gd name="connsiteY466" fmla="*/ 555307 h 1049655"/>
                <a:gd name="connsiteX467" fmla="*/ 26956 w 1216913"/>
                <a:gd name="connsiteY467" fmla="*/ 556546 h 1049655"/>
                <a:gd name="connsiteX468" fmla="*/ 29146 w 1216913"/>
                <a:gd name="connsiteY468" fmla="*/ 561023 h 1049655"/>
                <a:gd name="connsiteX469" fmla="*/ 36195 w 1216913"/>
                <a:gd name="connsiteY469" fmla="*/ 553688 h 1049655"/>
                <a:gd name="connsiteX470" fmla="*/ 39338 w 1216913"/>
                <a:gd name="connsiteY470" fmla="*/ 553307 h 1049655"/>
                <a:gd name="connsiteX471" fmla="*/ 44291 w 1216913"/>
                <a:gd name="connsiteY471" fmla="*/ 554260 h 1049655"/>
                <a:gd name="connsiteX472" fmla="*/ 43720 w 1216913"/>
                <a:gd name="connsiteY472" fmla="*/ 549593 h 1049655"/>
                <a:gd name="connsiteX473" fmla="*/ 45053 w 1216913"/>
                <a:gd name="connsiteY473" fmla="*/ 547783 h 1049655"/>
                <a:gd name="connsiteX474" fmla="*/ 50197 w 1216913"/>
                <a:gd name="connsiteY474" fmla="*/ 550354 h 1049655"/>
                <a:gd name="connsiteX475" fmla="*/ 53911 w 1216913"/>
                <a:gd name="connsiteY475" fmla="*/ 541877 h 1049655"/>
                <a:gd name="connsiteX476" fmla="*/ 57055 w 1216913"/>
                <a:gd name="connsiteY476" fmla="*/ 541401 h 1049655"/>
                <a:gd name="connsiteX477" fmla="*/ 54578 w 1216913"/>
                <a:gd name="connsiteY477" fmla="*/ 559403 h 1049655"/>
                <a:gd name="connsiteX478" fmla="*/ 48482 w 1216913"/>
                <a:gd name="connsiteY478" fmla="*/ 574643 h 1049655"/>
                <a:gd name="connsiteX479" fmla="*/ 46101 w 1216913"/>
                <a:gd name="connsiteY479" fmla="*/ 581311 h 1049655"/>
                <a:gd name="connsiteX480" fmla="*/ 49244 w 1216913"/>
                <a:gd name="connsiteY480" fmla="*/ 580930 h 1049655"/>
                <a:gd name="connsiteX481" fmla="*/ 49721 w 1216913"/>
                <a:gd name="connsiteY481" fmla="*/ 584073 h 1049655"/>
                <a:gd name="connsiteX482" fmla="*/ 51435 w 1216913"/>
                <a:gd name="connsiteY482" fmla="*/ 585407 h 1049655"/>
                <a:gd name="connsiteX483" fmla="*/ 51911 w 1216913"/>
                <a:gd name="connsiteY483" fmla="*/ 588645 h 1049655"/>
                <a:gd name="connsiteX484" fmla="*/ 53245 w 1216913"/>
                <a:gd name="connsiteY484" fmla="*/ 586835 h 1049655"/>
                <a:gd name="connsiteX485" fmla="*/ 56197 w 1216913"/>
                <a:gd name="connsiteY485" fmla="*/ 584835 h 1049655"/>
                <a:gd name="connsiteX486" fmla="*/ 58007 w 1216913"/>
                <a:gd name="connsiteY486" fmla="*/ 586264 h 1049655"/>
                <a:gd name="connsiteX487" fmla="*/ 59531 w 1216913"/>
                <a:gd name="connsiteY487" fmla="*/ 585978 h 1049655"/>
                <a:gd name="connsiteX488" fmla="*/ 59150 w 1216913"/>
                <a:gd name="connsiteY488" fmla="*/ 582835 h 1049655"/>
                <a:gd name="connsiteX489" fmla="*/ 62293 w 1216913"/>
                <a:gd name="connsiteY489" fmla="*/ 582454 h 1049655"/>
                <a:gd name="connsiteX490" fmla="*/ 63532 w 1216913"/>
                <a:gd name="connsiteY490" fmla="*/ 579120 h 1049655"/>
                <a:gd name="connsiteX491" fmla="*/ 65437 w 1216913"/>
                <a:gd name="connsiteY491" fmla="*/ 582073 h 1049655"/>
                <a:gd name="connsiteX492" fmla="*/ 70009 w 1216913"/>
                <a:gd name="connsiteY492" fmla="*/ 579882 h 1049655"/>
                <a:gd name="connsiteX493" fmla="*/ 73533 w 1216913"/>
                <a:gd name="connsiteY493" fmla="*/ 582644 h 1049655"/>
                <a:gd name="connsiteX494" fmla="*/ 76486 w 1216913"/>
                <a:gd name="connsiteY494" fmla="*/ 580644 h 1049655"/>
                <a:gd name="connsiteX495" fmla="*/ 78867 w 1216913"/>
                <a:gd name="connsiteY495" fmla="*/ 586740 h 1049655"/>
                <a:gd name="connsiteX496" fmla="*/ 85439 w 1216913"/>
                <a:gd name="connsiteY496" fmla="*/ 587502 h 1049655"/>
                <a:gd name="connsiteX497" fmla="*/ 88963 w 1216913"/>
                <a:gd name="connsiteY497" fmla="*/ 590264 h 1049655"/>
                <a:gd name="connsiteX498" fmla="*/ 93535 w 1216913"/>
                <a:gd name="connsiteY498" fmla="*/ 588074 h 1049655"/>
                <a:gd name="connsiteX499" fmla="*/ 95536 w 1216913"/>
                <a:gd name="connsiteY499" fmla="*/ 591026 h 1049655"/>
                <a:gd name="connsiteX500" fmla="*/ 96107 w 1216913"/>
                <a:gd name="connsiteY500" fmla="*/ 595789 h 1049655"/>
                <a:gd name="connsiteX501" fmla="*/ 97250 w 1216913"/>
                <a:gd name="connsiteY501" fmla="*/ 592455 h 1049655"/>
                <a:gd name="connsiteX502" fmla="*/ 98869 w 1216913"/>
                <a:gd name="connsiteY502" fmla="*/ 592265 h 1049655"/>
                <a:gd name="connsiteX503" fmla="*/ 104204 w 1216913"/>
                <a:gd name="connsiteY503" fmla="*/ 596360 h 1049655"/>
                <a:gd name="connsiteX504" fmla="*/ 104394 w 1216913"/>
                <a:gd name="connsiteY504" fmla="*/ 597979 h 1049655"/>
                <a:gd name="connsiteX505" fmla="*/ 104584 w 1216913"/>
                <a:gd name="connsiteY505" fmla="*/ 599503 h 1049655"/>
                <a:gd name="connsiteX506" fmla="*/ 109538 w 1216913"/>
                <a:gd name="connsiteY506" fmla="*/ 600551 h 1049655"/>
                <a:gd name="connsiteX507" fmla="*/ 115633 w 1216913"/>
                <a:gd name="connsiteY507" fmla="*/ 598075 h 1049655"/>
                <a:gd name="connsiteX508" fmla="*/ 127254 w 1216913"/>
                <a:gd name="connsiteY508" fmla="*/ 601408 h 1049655"/>
                <a:gd name="connsiteX509" fmla="*/ 126301 w 1216913"/>
                <a:gd name="connsiteY509" fmla="*/ 606361 h 1049655"/>
                <a:gd name="connsiteX510" fmla="*/ 128302 w 1216913"/>
                <a:gd name="connsiteY510" fmla="*/ 609314 h 1049655"/>
                <a:gd name="connsiteX511" fmla="*/ 130873 w 1216913"/>
                <a:gd name="connsiteY511" fmla="*/ 604171 h 1049655"/>
                <a:gd name="connsiteX512" fmla="*/ 133636 w 1216913"/>
                <a:gd name="connsiteY512" fmla="*/ 600647 h 1049655"/>
                <a:gd name="connsiteX513" fmla="*/ 143065 w 1216913"/>
                <a:gd name="connsiteY513" fmla="*/ 599408 h 1049655"/>
                <a:gd name="connsiteX514" fmla="*/ 150400 w 1216913"/>
                <a:gd name="connsiteY514" fmla="*/ 593693 h 1049655"/>
                <a:gd name="connsiteX515" fmla="*/ 157829 w 1216913"/>
                <a:gd name="connsiteY515" fmla="*/ 602361 h 1049655"/>
                <a:gd name="connsiteX516" fmla="*/ 159258 w 1216913"/>
                <a:gd name="connsiteY516" fmla="*/ 600551 h 1049655"/>
                <a:gd name="connsiteX517" fmla="*/ 161258 w 1216913"/>
                <a:gd name="connsiteY517" fmla="*/ 603504 h 1049655"/>
                <a:gd name="connsiteX518" fmla="*/ 172688 w 1216913"/>
                <a:gd name="connsiteY518" fmla="*/ 618077 h 1049655"/>
                <a:gd name="connsiteX519" fmla="*/ 174688 w 1216913"/>
                <a:gd name="connsiteY519" fmla="*/ 621030 h 1049655"/>
                <a:gd name="connsiteX520" fmla="*/ 177832 w 1216913"/>
                <a:gd name="connsiteY520" fmla="*/ 620649 h 1049655"/>
                <a:gd name="connsiteX521" fmla="*/ 180022 w 1216913"/>
                <a:gd name="connsiteY521" fmla="*/ 625221 h 1049655"/>
                <a:gd name="connsiteX522" fmla="*/ 186976 w 1216913"/>
                <a:gd name="connsiteY522" fmla="*/ 629126 h 1049655"/>
                <a:gd name="connsiteX523" fmla="*/ 189357 w 1216913"/>
                <a:gd name="connsiteY523" fmla="*/ 635222 h 1049655"/>
                <a:gd name="connsiteX524" fmla="*/ 186404 w 1216913"/>
                <a:gd name="connsiteY524" fmla="*/ 637223 h 1049655"/>
                <a:gd name="connsiteX525" fmla="*/ 186785 w 1216913"/>
                <a:gd name="connsiteY525" fmla="*/ 640366 h 1049655"/>
                <a:gd name="connsiteX526" fmla="*/ 193929 w 1216913"/>
                <a:gd name="connsiteY526" fmla="*/ 645890 h 1049655"/>
                <a:gd name="connsiteX527" fmla="*/ 195834 w 1216913"/>
                <a:gd name="connsiteY527" fmla="*/ 648843 h 1049655"/>
                <a:gd name="connsiteX528" fmla="*/ 189738 w 1216913"/>
                <a:gd name="connsiteY528" fmla="*/ 651224 h 1049655"/>
                <a:gd name="connsiteX529" fmla="*/ 196882 w 1216913"/>
                <a:gd name="connsiteY529" fmla="*/ 656749 h 1049655"/>
                <a:gd name="connsiteX530" fmla="*/ 199072 w 1216913"/>
                <a:gd name="connsiteY530" fmla="*/ 661226 h 1049655"/>
                <a:gd name="connsiteX531" fmla="*/ 198691 w 1216913"/>
                <a:gd name="connsiteY531" fmla="*/ 658082 h 1049655"/>
                <a:gd name="connsiteX532" fmla="*/ 203359 w 1216913"/>
                <a:gd name="connsiteY532" fmla="*/ 657511 h 1049655"/>
                <a:gd name="connsiteX533" fmla="*/ 207740 w 1216913"/>
                <a:gd name="connsiteY533" fmla="*/ 653701 h 1049655"/>
                <a:gd name="connsiteX534" fmla="*/ 215170 w 1216913"/>
                <a:gd name="connsiteY534" fmla="*/ 649605 h 1049655"/>
                <a:gd name="connsiteX535" fmla="*/ 230219 w 1216913"/>
                <a:gd name="connsiteY535" fmla="*/ 654082 h 1049655"/>
                <a:gd name="connsiteX536" fmla="*/ 235363 w 1216913"/>
                <a:gd name="connsiteY536" fmla="*/ 656653 h 1049655"/>
                <a:gd name="connsiteX537" fmla="*/ 238125 w 1216913"/>
                <a:gd name="connsiteY537" fmla="*/ 653034 h 1049655"/>
                <a:gd name="connsiteX538" fmla="*/ 241459 w 1216913"/>
                <a:gd name="connsiteY538" fmla="*/ 654272 h 1049655"/>
                <a:gd name="connsiteX539" fmla="*/ 249746 w 1216913"/>
                <a:gd name="connsiteY539" fmla="*/ 669227 h 1049655"/>
                <a:gd name="connsiteX540" fmla="*/ 253174 w 1216913"/>
                <a:gd name="connsiteY540" fmla="*/ 670370 h 1049655"/>
                <a:gd name="connsiteX541" fmla="*/ 266319 w 1216913"/>
                <a:gd name="connsiteY541" fmla="*/ 673513 h 1049655"/>
                <a:gd name="connsiteX542" fmla="*/ 274225 w 1216913"/>
                <a:gd name="connsiteY542" fmla="*/ 659702 h 1049655"/>
                <a:gd name="connsiteX543" fmla="*/ 272415 w 1216913"/>
                <a:gd name="connsiteY543" fmla="*/ 658368 h 1049655"/>
                <a:gd name="connsiteX544" fmla="*/ 273653 w 1216913"/>
                <a:gd name="connsiteY544" fmla="*/ 654939 h 1049655"/>
                <a:gd name="connsiteX545" fmla="*/ 276225 w 1216913"/>
                <a:gd name="connsiteY545" fmla="*/ 649795 h 1049655"/>
                <a:gd name="connsiteX546" fmla="*/ 279559 w 1216913"/>
                <a:gd name="connsiteY546" fmla="*/ 651034 h 1049655"/>
                <a:gd name="connsiteX547" fmla="*/ 281559 w 1216913"/>
                <a:gd name="connsiteY547" fmla="*/ 653986 h 1049655"/>
                <a:gd name="connsiteX548" fmla="*/ 289846 w 1216913"/>
                <a:gd name="connsiteY548" fmla="*/ 656082 h 1049655"/>
                <a:gd name="connsiteX549" fmla="*/ 298323 w 1216913"/>
                <a:gd name="connsiteY549" fmla="*/ 659797 h 1049655"/>
                <a:gd name="connsiteX550" fmla="*/ 310134 w 1216913"/>
                <a:gd name="connsiteY550" fmla="*/ 677608 h 1049655"/>
                <a:gd name="connsiteX551" fmla="*/ 316897 w 1216913"/>
                <a:gd name="connsiteY551" fmla="*/ 679895 h 1049655"/>
                <a:gd name="connsiteX552" fmla="*/ 329565 w 1216913"/>
                <a:gd name="connsiteY552" fmla="*/ 678275 h 1049655"/>
                <a:gd name="connsiteX553" fmla="*/ 330327 w 1216913"/>
                <a:gd name="connsiteY553" fmla="*/ 671798 h 1049655"/>
                <a:gd name="connsiteX554" fmla="*/ 336423 w 1216913"/>
                <a:gd name="connsiteY554" fmla="*/ 669417 h 1049655"/>
                <a:gd name="connsiteX555" fmla="*/ 340519 w 1216913"/>
                <a:gd name="connsiteY555" fmla="*/ 664083 h 1049655"/>
                <a:gd name="connsiteX556" fmla="*/ 343852 w 1216913"/>
                <a:gd name="connsiteY556" fmla="*/ 665226 h 1049655"/>
                <a:gd name="connsiteX557" fmla="*/ 346234 w 1216913"/>
                <a:gd name="connsiteY557" fmla="*/ 658558 h 1049655"/>
                <a:gd name="connsiteX558" fmla="*/ 354901 w 1216913"/>
                <a:gd name="connsiteY558" fmla="*/ 663893 h 1049655"/>
                <a:gd name="connsiteX559" fmla="*/ 359664 w 1216913"/>
                <a:gd name="connsiteY559" fmla="*/ 663226 h 1049655"/>
                <a:gd name="connsiteX560" fmla="*/ 365569 w 1216913"/>
                <a:gd name="connsiteY560" fmla="*/ 672084 h 1049655"/>
                <a:gd name="connsiteX561" fmla="*/ 371761 w 1216913"/>
                <a:gd name="connsiteY561" fmla="*/ 669703 h 1049655"/>
                <a:gd name="connsiteX562" fmla="*/ 375094 w 1216913"/>
                <a:gd name="connsiteY562" fmla="*/ 670941 h 1049655"/>
                <a:gd name="connsiteX563" fmla="*/ 378619 w 1216913"/>
                <a:gd name="connsiteY563" fmla="*/ 673703 h 1049655"/>
                <a:gd name="connsiteX564" fmla="*/ 376047 w 1216913"/>
                <a:gd name="connsiteY564" fmla="*/ 678847 h 1049655"/>
                <a:gd name="connsiteX565" fmla="*/ 379476 w 1216913"/>
                <a:gd name="connsiteY565" fmla="*/ 679990 h 1049655"/>
                <a:gd name="connsiteX566" fmla="*/ 381190 w 1216913"/>
                <a:gd name="connsiteY566" fmla="*/ 681323 h 1049655"/>
                <a:gd name="connsiteX567" fmla="*/ 384810 w 1216913"/>
                <a:gd name="connsiteY567" fmla="*/ 684086 h 1049655"/>
                <a:gd name="connsiteX568" fmla="*/ 387953 w 1216913"/>
                <a:gd name="connsiteY568" fmla="*/ 683704 h 1049655"/>
                <a:gd name="connsiteX569" fmla="*/ 390334 w 1216913"/>
                <a:gd name="connsiteY569" fmla="*/ 677037 h 1049655"/>
                <a:gd name="connsiteX570" fmla="*/ 391858 w 1216913"/>
                <a:gd name="connsiteY570" fmla="*/ 676751 h 1049655"/>
                <a:gd name="connsiteX571" fmla="*/ 391287 w 1216913"/>
                <a:gd name="connsiteY571" fmla="*/ 684848 h 1049655"/>
                <a:gd name="connsiteX572" fmla="*/ 393287 w 1216913"/>
                <a:gd name="connsiteY572" fmla="*/ 687800 h 1049655"/>
                <a:gd name="connsiteX573" fmla="*/ 391668 w 1216913"/>
                <a:gd name="connsiteY573" fmla="*/ 687991 h 1049655"/>
                <a:gd name="connsiteX574" fmla="*/ 390715 w 1216913"/>
                <a:gd name="connsiteY574" fmla="*/ 692944 h 1049655"/>
                <a:gd name="connsiteX575" fmla="*/ 389096 w 1216913"/>
                <a:gd name="connsiteY575" fmla="*/ 693134 h 1049655"/>
                <a:gd name="connsiteX576" fmla="*/ 382905 w 1216913"/>
                <a:gd name="connsiteY576" fmla="*/ 706755 h 1049655"/>
                <a:gd name="connsiteX577" fmla="*/ 381857 w 1216913"/>
                <a:gd name="connsiteY577" fmla="*/ 711708 h 1049655"/>
                <a:gd name="connsiteX578" fmla="*/ 385096 w 1216913"/>
                <a:gd name="connsiteY578" fmla="*/ 724186 h 1049655"/>
                <a:gd name="connsiteX579" fmla="*/ 386715 w 1216913"/>
                <a:gd name="connsiteY579" fmla="*/ 736759 h 1049655"/>
                <a:gd name="connsiteX580" fmla="*/ 389096 w 1216913"/>
                <a:gd name="connsiteY580" fmla="*/ 742855 h 1049655"/>
                <a:gd name="connsiteX581" fmla="*/ 409861 w 1216913"/>
                <a:gd name="connsiteY581" fmla="*/ 754666 h 1049655"/>
                <a:gd name="connsiteX582" fmla="*/ 410242 w 1216913"/>
                <a:gd name="connsiteY582" fmla="*/ 757809 h 1049655"/>
                <a:gd name="connsiteX583" fmla="*/ 411956 w 1216913"/>
                <a:gd name="connsiteY583" fmla="*/ 759238 h 1049655"/>
                <a:gd name="connsiteX584" fmla="*/ 414528 w 1216913"/>
                <a:gd name="connsiteY584" fmla="*/ 754094 h 1049655"/>
                <a:gd name="connsiteX585" fmla="*/ 416338 w 1216913"/>
                <a:gd name="connsiteY585" fmla="*/ 755428 h 1049655"/>
                <a:gd name="connsiteX586" fmla="*/ 417671 w 1216913"/>
                <a:gd name="connsiteY586" fmla="*/ 753713 h 1049655"/>
                <a:gd name="connsiteX587" fmla="*/ 419290 w 1216913"/>
                <a:gd name="connsiteY587" fmla="*/ 753523 h 1049655"/>
                <a:gd name="connsiteX588" fmla="*/ 419671 w 1216913"/>
                <a:gd name="connsiteY588" fmla="*/ 743807 h 1049655"/>
                <a:gd name="connsiteX589" fmla="*/ 422243 w 1216913"/>
                <a:gd name="connsiteY589" fmla="*/ 738664 h 1049655"/>
                <a:gd name="connsiteX590" fmla="*/ 422243 w 1216913"/>
                <a:gd name="connsiteY590" fmla="*/ 738664 h 1049655"/>
                <a:gd name="connsiteX591" fmla="*/ 429292 w 1216913"/>
                <a:gd name="connsiteY591" fmla="*/ 744188 h 1049655"/>
                <a:gd name="connsiteX592" fmla="*/ 437864 w 1216913"/>
                <a:gd name="connsiteY592" fmla="*/ 760762 h 1049655"/>
                <a:gd name="connsiteX593" fmla="*/ 448532 w 1216913"/>
                <a:gd name="connsiteY593" fmla="*/ 769049 h 1049655"/>
                <a:gd name="connsiteX594" fmla="*/ 444817 w 1216913"/>
                <a:gd name="connsiteY594" fmla="*/ 777526 h 1049655"/>
                <a:gd name="connsiteX595" fmla="*/ 450151 w 1216913"/>
                <a:gd name="connsiteY595" fmla="*/ 781622 h 1049655"/>
                <a:gd name="connsiteX596" fmla="*/ 451294 w 1216913"/>
                <a:gd name="connsiteY596" fmla="*/ 791051 h 1049655"/>
                <a:gd name="connsiteX597" fmla="*/ 453104 w 1216913"/>
                <a:gd name="connsiteY597" fmla="*/ 792480 h 1049655"/>
                <a:gd name="connsiteX598" fmla="*/ 455866 w 1216913"/>
                <a:gd name="connsiteY598" fmla="*/ 788956 h 1049655"/>
                <a:gd name="connsiteX599" fmla="*/ 459010 w 1216913"/>
                <a:gd name="connsiteY599" fmla="*/ 788479 h 1049655"/>
                <a:gd name="connsiteX600" fmla="*/ 464820 w 1216913"/>
                <a:gd name="connsiteY600" fmla="*/ 795814 h 1049655"/>
                <a:gd name="connsiteX601" fmla="*/ 473488 w 1216913"/>
                <a:gd name="connsiteY601" fmla="*/ 801148 h 1049655"/>
                <a:gd name="connsiteX602" fmla="*/ 479965 w 1216913"/>
                <a:gd name="connsiteY602" fmla="*/ 801910 h 1049655"/>
                <a:gd name="connsiteX603" fmla="*/ 484537 w 1216913"/>
                <a:gd name="connsiteY603" fmla="*/ 812482 h 1049655"/>
                <a:gd name="connsiteX604" fmla="*/ 490061 w 1216913"/>
                <a:gd name="connsiteY604" fmla="*/ 818198 h 1049655"/>
                <a:gd name="connsiteX605" fmla="*/ 493681 w 1216913"/>
                <a:gd name="connsiteY605" fmla="*/ 820960 h 1049655"/>
                <a:gd name="connsiteX606" fmla="*/ 495586 w 1216913"/>
                <a:gd name="connsiteY606" fmla="*/ 823912 h 1049655"/>
                <a:gd name="connsiteX607" fmla="*/ 497967 w 1216913"/>
                <a:gd name="connsiteY607" fmla="*/ 830008 h 1049655"/>
                <a:gd name="connsiteX608" fmla="*/ 501110 w 1216913"/>
                <a:gd name="connsiteY608" fmla="*/ 829628 h 1049655"/>
                <a:gd name="connsiteX609" fmla="*/ 501777 w 1216913"/>
                <a:gd name="connsiteY609" fmla="*/ 834390 h 1049655"/>
                <a:gd name="connsiteX610" fmla="*/ 503301 w 1216913"/>
                <a:gd name="connsiteY610" fmla="*/ 834199 h 1049655"/>
                <a:gd name="connsiteX611" fmla="*/ 501967 w 1216913"/>
                <a:gd name="connsiteY611" fmla="*/ 836009 h 1049655"/>
                <a:gd name="connsiteX612" fmla="*/ 504158 w 1216913"/>
                <a:gd name="connsiteY612" fmla="*/ 840486 h 1049655"/>
                <a:gd name="connsiteX613" fmla="*/ 507111 w 1216913"/>
                <a:gd name="connsiteY613" fmla="*/ 838486 h 1049655"/>
                <a:gd name="connsiteX614" fmla="*/ 508921 w 1216913"/>
                <a:gd name="connsiteY614" fmla="*/ 839915 h 1049655"/>
                <a:gd name="connsiteX615" fmla="*/ 508063 w 1216913"/>
                <a:gd name="connsiteY615" fmla="*/ 846391 h 1049655"/>
                <a:gd name="connsiteX616" fmla="*/ 513207 w 1216913"/>
                <a:gd name="connsiteY616" fmla="*/ 848963 h 1049655"/>
                <a:gd name="connsiteX617" fmla="*/ 516350 w 1216913"/>
                <a:gd name="connsiteY617" fmla="*/ 848582 h 1049655"/>
                <a:gd name="connsiteX618" fmla="*/ 513397 w 1216913"/>
                <a:gd name="connsiteY618" fmla="*/ 850582 h 1049655"/>
                <a:gd name="connsiteX619" fmla="*/ 515017 w 1216913"/>
                <a:gd name="connsiteY619" fmla="*/ 850297 h 1049655"/>
                <a:gd name="connsiteX620" fmla="*/ 513874 w 1216913"/>
                <a:gd name="connsiteY620" fmla="*/ 853726 h 1049655"/>
                <a:gd name="connsiteX621" fmla="*/ 517207 w 1216913"/>
                <a:gd name="connsiteY621" fmla="*/ 854869 h 1049655"/>
                <a:gd name="connsiteX622" fmla="*/ 513302 w 1216913"/>
                <a:gd name="connsiteY622" fmla="*/ 861822 h 1049655"/>
                <a:gd name="connsiteX623" fmla="*/ 508349 w 1216913"/>
                <a:gd name="connsiteY623" fmla="*/ 860774 h 1049655"/>
                <a:gd name="connsiteX624" fmla="*/ 501205 w 1216913"/>
                <a:gd name="connsiteY624" fmla="*/ 868108 h 1049655"/>
                <a:gd name="connsiteX625" fmla="*/ 501682 w 1216913"/>
                <a:gd name="connsiteY625" fmla="*/ 871252 h 1049655"/>
                <a:gd name="connsiteX626" fmla="*/ 504825 w 1216913"/>
                <a:gd name="connsiteY626" fmla="*/ 870871 h 1049655"/>
                <a:gd name="connsiteX627" fmla="*/ 508730 w 1216913"/>
                <a:gd name="connsiteY627" fmla="*/ 876776 h 1049655"/>
                <a:gd name="connsiteX628" fmla="*/ 509588 w 1216913"/>
                <a:gd name="connsiteY628" fmla="*/ 883063 h 1049655"/>
                <a:gd name="connsiteX629" fmla="*/ 516731 w 1216913"/>
                <a:gd name="connsiteY629" fmla="*/ 888587 h 1049655"/>
                <a:gd name="connsiteX630" fmla="*/ 521398 w 1216913"/>
                <a:gd name="connsiteY630" fmla="*/ 875157 h 1049655"/>
                <a:gd name="connsiteX631" fmla="*/ 522732 w 1216913"/>
                <a:gd name="connsiteY631" fmla="*/ 873443 h 1049655"/>
                <a:gd name="connsiteX632" fmla="*/ 527494 w 1216913"/>
                <a:gd name="connsiteY632" fmla="*/ 872776 h 1049655"/>
                <a:gd name="connsiteX633" fmla="*/ 526923 w 1216913"/>
                <a:gd name="connsiteY633" fmla="*/ 868108 h 1049655"/>
                <a:gd name="connsiteX634" fmla="*/ 529685 w 1216913"/>
                <a:gd name="connsiteY634" fmla="*/ 864489 h 1049655"/>
                <a:gd name="connsiteX635" fmla="*/ 539972 w 1216913"/>
                <a:gd name="connsiteY635" fmla="*/ 869632 h 1049655"/>
                <a:gd name="connsiteX636" fmla="*/ 540925 w 1216913"/>
                <a:gd name="connsiteY636" fmla="*/ 864679 h 1049655"/>
                <a:gd name="connsiteX637" fmla="*/ 544068 w 1216913"/>
                <a:gd name="connsiteY637" fmla="*/ 864299 h 1049655"/>
                <a:gd name="connsiteX638" fmla="*/ 544258 w 1216913"/>
                <a:gd name="connsiteY638" fmla="*/ 865823 h 1049655"/>
                <a:gd name="connsiteX639" fmla="*/ 541687 w 1216913"/>
                <a:gd name="connsiteY639" fmla="*/ 870966 h 1049655"/>
                <a:gd name="connsiteX640" fmla="*/ 548830 w 1216913"/>
                <a:gd name="connsiteY640" fmla="*/ 876490 h 1049655"/>
                <a:gd name="connsiteX641" fmla="*/ 546449 w 1216913"/>
                <a:gd name="connsiteY641" fmla="*/ 883253 h 1049655"/>
                <a:gd name="connsiteX642" fmla="*/ 548068 w 1216913"/>
                <a:gd name="connsiteY642" fmla="*/ 883063 h 1049655"/>
                <a:gd name="connsiteX643" fmla="*/ 548449 w 1216913"/>
                <a:gd name="connsiteY643" fmla="*/ 886206 h 1049655"/>
                <a:gd name="connsiteX644" fmla="*/ 550259 w 1216913"/>
                <a:gd name="connsiteY644" fmla="*/ 887540 h 1049655"/>
                <a:gd name="connsiteX645" fmla="*/ 549497 w 1216913"/>
                <a:gd name="connsiteY645" fmla="*/ 894016 h 1049655"/>
                <a:gd name="connsiteX646" fmla="*/ 554164 w 1216913"/>
                <a:gd name="connsiteY646" fmla="*/ 893445 h 1049655"/>
                <a:gd name="connsiteX647" fmla="*/ 554641 w 1216913"/>
                <a:gd name="connsiteY647" fmla="*/ 896588 h 1049655"/>
                <a:gd name="connsiteX648" fmla="*/ 576643 w 1216913"/>
                <a:gd name="connsiteY648" fmla="*/ 893826 h 1049655"/>
                <a:gd name="connsiteX649" fmla="*/ 583216 w 1216913"/>
                <a:gd name="connsiteY649" fmla="*/ 894588 h 1049655"/>
                <a:gd name="connsiteX650" fmla="*/ 590264 w 1216913"/>
                <a:gd name="connsiteY650" fmla="*/ 900112 h 1049655"/>
                <a:gd name="connsiteX651" fmla="*/ 591502 w 1216913"/>
                <a:gd name="connsiteY651" fmla="*/ 896683 h 1049655"/>
                <a:gd name="connsiteX652" fmla="*/ 594646 w 1216913"/>
                <a:gd name="connsiteY652" fmla="*/ 896303 h 1049655"/>
                <a:gd name="connsiteX653" fmla="*/ 600551 w 1216913"/>
                <a:gd name="connsiteY653" fmla="*/ 905161 h 1049655"/>
                <a:gd name="connsiteX654" fmla="*/ 607885 w 1216913"/>
                <a:gd name="connsiteY654" fmla="*/ 912304 h 1049655"/>
                <a:gd name="connsiteX655" fmla="*/ 609314 w 1216913"/>
                <a:gd name="connsiteY655" fmla="*/ 923353 h 1049655"/>
                <a:gd name="connsiteX656" fmla="*/ 608933 w 1216913"/>
                <a:gd name="connsiteY656" fmla="*/ 932974 h 1049655"/>
                <a:gd name="connsiteX657" fmla="*/ 615696 w 1216913"/>
                <a:gd name="connsiteY657" fmla="*/ 935355 h 1049655"/>
                <a:gd name="connsiteX658" fmla="*/ 617030 w 1216913"/>
                <a:gd name="connsiteY658" fmla="*/ 933545 h 1049655"/>
                <a:gd name="connsiteX659" fmla="*/ 623316 w 1216913"/>
                <a:gd name="connsiteY659" fmla="*/ 932783 h 1049655"/>
                <a:gd name="connsiteX660" fmla="*/ 638365 w 1216913"/>
                <a:gd name="connsiteY660" fmla="*/ 924401 h 1049655"/>
                <a:gd name="connsiteX661" fmla="*/ 652367 w 1216913"/>
                <a:gd name="connsiteY661" fmla="*/ 921068 h 1049655"/>
                <a:gd name="connsiteX662" fmla="*/ 659987 w 1216913"/>
                <a:gd name="connsiteY662" fmla="*/ 918496 h 1049655"/>
                <a:gd name="connsiteX663" fmla="*/ 668083 w 1216913"/>
                <a:gd name="connsiteY663" fmla="*/ 919067 h 1049655"/>
                <a:gd name="connsiteX664" fmla="*/ 669703 w 1216913"/>
                <a:gd name="connsiteY664" fmla="*/ 918877 h 1049655"/>
                <a:gd name="connsiteX665" fmla="*/ 673989 w 1216913"/>
                <a:gd name="connsiteY665" fmla="*/ 915067 h 1049655"/>
                <a:gd name="connsiteX666" fmla="*/ 682276 w 1216913"/>
                <a:gd name="connsiteY666" fmla="*/ 917257 h 1049655"/>
                <a:gd name="connsiteX667" fmla="*/ 685229 w 1216913"/>
                <a:gd name="connsiteY667" fmla="*/ 915257 h 1049655"/>
                <a:gd name="connsiteX668" fmla="*/ 691801 w 1216913"/>
                <a:gd name="connsiteY668" fmla="*/ 916019 h 1049655"/>
                <a:gd name="connsiteX669" fmla="*/ 702373 w 1216913"/>
                <a:gd name="connsiteY669" fmla="*/ 911447 h 1049655"/>
                <a:gd name="connsiteX670" fmla="*/ 710374 w 1216913"/>
                <a:gd name="connsiteY670" fmla="*/ 923258 h 1049655"/>
                <a:gd name="connsiteX671" fmla="*/ 725900 w 1216913"/>
                <a:gd name="connsiteY671" fmla="*/ 919734 h 1049655"/>
                <a:gd name="connsiteX672" fmla="*/ 730282 w 1216913"/>
                <a:gd name="connsiteY672" fmla="*/ 915924 h 1049655"/>
                <a:gd name="connsiteX673" fmla="*/ 733806 w 1216913"/>
                <a:gd name="connsiteY673" fmla="*/ 918686 h 1049655"/>
                <a:gd name="connsiteX674" fmla="*/ 738378 w 1216913"/>
                <a:gd name="connsiteY674" fmla="*/ 929354 h 1049655"/>
                <a:gd name="connsiteX675" fmla="*/ 749617 w 1216913"/>
                <a:gd name="connsiteY675" fmla="*/ 942308 h 1049655"/>
                <a:gd name="connsiteX676" fmla="*/ 758190 w 1216913"/>
                <a:gd name="connsiteY676" fmla="*/ 946023 h 1049655"/>
                <a:gd name="connsiteX677" fmla="*/ 767239 w 1216913"/>
                <a:gd name="connsiteY677" fmla="*/ 941641 h 1049655"/>
                <a:gd name="connsiteX678" fmla="*/ 770382 w 1216913"/>
                <a:gd name="connsiteY678" fmla="*/ 941261 h 1049655"/>
                <a:gd name="connsiteX679" fmla="*/ 774382 w 1216913"/>
                <a:gd name="connsiteY679" fmla="*/ 947166 h 1049655"/>
                <a:gd name="connsiteX680" fmla="*/ 794290 w 1216913"/>
                <a:gd name="connsiteY680" fmla="*/ 952690 h 1049655"/>
                <a:gd name="connsiteX681" fmla="*/ 798766 w 1216913"/>
                <a:gd name="connsiteY681" fmla="*/ 950500 h 1049655"/>
                <a:gd name="connsiteX682" fmla="*/ 803910 w 1216913"/>
                <a:gd name="connsiteY682" fmla="*/ 940213 h 1049655"/>
                <a:gd name="connsiteX683" fmla="*/ 808672 w 1216913"/>
                <a:gd name="connsiteY683" fmla="*/ 939641 h 1049655"/>
                <a:gd name="connsiteX684" fmla="*/ 820102 w 1216913"/>
                <a:gd name="connsiteY684" fmla="*/ 941356 h 1049655"/>
                <a:gd name="connsiteX685" fmla="*/ 826770 w 1216913"/>
                <a:gd name="connsiteY685" fmla="*/ 943737 h 1049655"/>
                <a:gd name="connsiteX686" fmla="*/ 830580 w 1216913"/>
                <a:gd name="connsiteY686" fmla="*/ 948023 h 1049655"/>
                <a:gd name="connsiteX687" fmla="*/ 833342 w 1216913"/>
                <a:gd name="connsiteY687" fmla="*/ 970121 h 1049655"/>
                <a:gd name="connsiteX688" fmla="*/ 838962 w 1216913"/>
                <a:gd name="connsiteY688" fmla="*/ 975836 h 1049655"/>
                <a:gd name="connsiteX689" fmla="*/ 845058 w 1216913"/>
                <a:gd name="connsiteY689" fmla="*/ 986314 h 1049655"/>
                <a:gd name="connsiteX690" fmla="*/ 850011 w 1216913"/>
                <a:gd name="connsiteY690" fmla="*/ 987266 h 1049655"/>
                <a:gd name="connsiteX691" fmla="*/ 858679 w 1216913"/>
                <a:gd name="connsiteY691" fmla="*/ 992600 h 1049655"/>
                <a:gd name="connsiteX692" fmla="*/ 864965 w 1216913"/>
                <a:gd name="connsiteY692" fmla="*/ 991743 h 1049655"/>
                <a:gd name="connsiteX693" fmla="*/ 869347 w 1216913"/>
                <a:gd name="connsiteY693" fmla="*/ 1000792 h 1049655"/>
                <a:gd name="connsiteX694" fmla="*/ 871347 w 1216913"/>
                <a:gd name="connsiteY694" fmla="*/ 1003840 h 1049655"/>
                <a:gd name="connsiteX695" fmla="*/ 869728 w 1216913"/>
                <a:gd name="connsiteY695" fmla="*/ 1004030 h 1049655"/>
                <a:gd name="connsiteX696" fmla="*/ 871728 w 1216913"/>
                <a:gd name="connsiteY696" fmla="*/ 1006983 h 1049655"/>
                <a:gd name="connsiteX697" fmla="*/ 876490 w 1216913"/>
                <a:gd name="connsiteY697" fmla="*/ 1006316 h 1049655"/>
                <a:gd name="connsiteX698" fmla="*/ 881253 w 1216913"/>
                <a:gd name="connsiteY698" fmla="*/ 1018603 h 1049655"/>
                <a:gd name="connsiteX699" fmla="*/ 876014 w 1216913"/>
                <a:gd name="connsiteY699" fmla="*/ 1040130 h 1049655"/>
                <a:gd name="connsiteX700" fmla="*/ 883825 w 1216913"/>
                <a:gd name="connsiteY700" fmla="*/ 1039082 h 1049655"/>
                <a:gd name="connsiteX701" fmla="*/ 888778 w 1216913"/>
                <a:gd name="connsiteY701" fmla="*/ 1040035 h 1049655"/>
                <a:gd name="connsiteX702" fmla="*/ 895922 w 1216913"/>
                <a:gd name="connsiteY702" fmla="*/ 1045559 h 1049655"/>
                <a:gd name="connsiteX703" fmla="*/ 900684 w 1216913"/>
                <a:gd name="connsiteY703" fmla="*/ 1044988 h 1049655"/>
                <a:gd name="connsiteX704" fmla="*/ 905827 w 1216913"/>
                <a:gd name="connsiteY704" fmla="*/ 1047560 h 1049655"/>
                <a:gd name="connsiteX705" fmla="*/ 910114 w 1216913"/>
                <a:gd name="connsiteY705" fmla="*/ 1043749 h 1049655"/>
                <a:gd name="connsiteX706" fmla="*/ 926878 w 1216913"/>
                <a:gd name="connsiteY706" fmla="*/ 1049655 h 1049655"/>
                <a:gd name="connsiteX707" fmla="*/ 936403 w 1216913"/>
                <a:gd name="connsiteY707" fmla="*/ 1048417 h 1049655"/>
                <a:gd name="connsiteX708" fmla="*/ 937355 w 1216913"/>
                <a:gd name="connsiteY708" fmla="*/ 1043464 h 1049655"/>
                <a:gd name="connsiteX709" fmla="*/ 940117 w 1216913"/>
                <a:gd name="connsiteY709" fmla="*/ 1039940 h 1049655"/>
                <a:gd name="connsiteX710" fmla="*/ 955072 w 1216913"/>
                <a:gd name="connsiteY710" fmla="*/ 1031653 h 1049655"/>
                <a:gd name="connsiteX711" fmla="*/ 956024 w 1216913"/>
                <a:gd name="connsiteY711" fmla="*/ 1026700 h 1049655"/>
                <a:gd name="connsiteX712" fmla="*/ 955262 w 1216913"/>
                <a:gd name="connsiteY712" fmla="*/ 1020413 h 1049655"/>
                <a:gd name="connsiteX713" fmla="*/ 958024 w 1216913"/>
                <a:gd name="connsiteY713" fmla="*/ 1016794 h 1049655"/>
                <a:gd name="connsiteX714" fmla="*/ 959167 w 1216913"/>
                <a:gd name="connsiteY714" fmla="*/ 1013460 h 1049655"/>
                <a:gd name="connsiteX715" fmla="*/ 968026 w 1216913"/>
                <a:gd name="connsiteY715" fmla="*/ 1007554 h 1049655"/>
                <a:gd name="connsiteX716" fmla="*/ 962692 w 1216913"/>
                <a:gd name="connsiteY716" fmla="*/ 1003364 h 1049655"/>
                <a:gd name="connsiteX717" fmla="*/ 967073 w 1216913"/>
                <a:gd name="connsiteY717" fmla="*/ 999649 h 1049655"/>
                <a:gd name="connsiteX718" fmla="*/ 971740 w 1216913"/>
                <a:gd name="connsiteY718" fmla="*/ 998982 h 1049655"/>
                <a:gd name="connsiteX719" fmla="*/ 972598 w 1216913"/>
                <a:gd name="connsiteY719" fmla="*/ 992505 h 1049655"/>
                <a:gd name="connsiteX720" fmla="*/ 984409 w 1216913"/>
                <a:gd name="connsiteY720" fmla="*/ 984599 h 1049655"/>
                <a:gd name="connsiteX721" fmla="*/ 987933 w 1216913"/>
                <a:gd name="connsiteY721" fmla="*/ 974503 h 1049655"/>
                <a:gd name="connsiteX722" fmla="*/ 990886 w 1216913"/>
                <a:gd name="connsiteY722" fmla="*/ 972503 h 1049655"/>
                <a:gd name="connsiteX723" fmla="*/ 993172 w 1216913"/>
                <a:gd name="connsiteY723" fmla="*/ 965835 h 1049655"/>
                <a:gd name="connsiteX724" fmla="*/ 999554 w 1216913"/>
                <a:gd name="connsiteY724" fmla="*/ 964978 h 1049655"/>
                <a:gd name="connsiteX725" fmla="*/ 1000887 w 1216913"/>
                <a:gd name="connsiteY725" fmla="*/ 963263 h 1049655"/>
                <a:gd name="connsiteX726" fmla="*/ 1002030 w 1216913"/>
                <a:gd name="connsiteY726" fmla="*/ 959834 h 1049655"/>
                <a:gd name="connsiteX727" fmla="*/ 998315 w 1216913"/>
                <a:gd name="connsiteY727" fmla="*/ 955548 h 1049655"/>
                <a:gd name="connsiteX728" fmla="*/ 997458 w 1216913"/>
                <a:gd name="connsiteY728" fmla="*/ 949261 h 1049655"/>
                <a:gd name="connsiteX729" fmla="*/ 993743 w 1216913"/>
                <a:gd name="connsiteY729" fmla="*/ 944880 h 1049655"/>
                <a:gd name="connsiteX730" fmla="*/ 991552 w 1216913"/>
                <a:gd name="connsiteY730" fmla="*/ 940403 h 1049655"/>
                <a:gd name="connsiteX731" fmla="*/ 992505 w 1216913"/>
                <a:gd name="connsiteY731" fmla="*/ 935450 h 1049655"/>
                <a:gd name="connsiteX732" fmla="*/ 997077 w 1216913"/>
                <a:gd name="connsiteY732" fmla="*/ 933260 h 1049655"/>
                <a:gd name="connsiteX733" fmla="*/ 996886 w 1216913"/>
                <a:gd name="connsiteY733" fmla="*/ 931640 h 1049655"/>
                <a:gd name="connsiteX734" fmla="*/ 997648 w 1216913"/>
                <a:gd name="connsiteY734" fmla="*/ 925163 h 1049655"/>
                <a:gd name="connsiteX735" fmla="*/ 1002221 w 1216913"/>
                <a:gd name="connsiteY735" fmla="*/ 922973 h 1049655"/>
                <a:gd name="connsiteX736" fmla="*/ 1003554 w 1216913"/>
                <a:gd name="connsiteY736" fmla="*/ 921163 h 1049655"/>
                <a:gd name="connsiteX737" fmla="*/ 1015555 w 1216913"/>
                <a:gd name="connsiteY737" fmla="*/ 914876 h 1049655"/>
                <a:gd name="connsiteX738" fmla="*/ 1023842 w 1216913"/>
                <a:gd name="connsiteY738" fmla="*/ 916972 h 1049655"/>
                <a:gd name="connsiteX739" fmla="*/ 1031367 w 1216913"/>
                <a:gd name="connsiteY739" fmla="*/ 912876 h 1049655"/>
                <a:gd name="connsiteX740" fmla="*/ 1034320 w 1216913"/>
                <a:gd name="connsiteY740" fmla="*/ 910876 h 1049655"/>
                <a:gd name="connsiteX741" fmla="*/ 1036130 w 1216913"/>
                <a:gd name="connsiteY741" fmla="*/ 912209 h 1049655"/>
                <a:gd name="connsiteX742" fmla="*/ 1038320 w 1216913"/>
                <a:gd name="connsiteY742" fmla="*/ 916781 h 1049655"/>
                <a:gd name="connsiteX743" fmla="*/ 1039463 w 1216913"/>
                <a:gd name="connsiteY743" fmla="*/ 926211 h 1049655"/>
                <a:gd name="connsiteX744" fmla="*/ 1049369 w 1216913"/>
                <a:gd name="connsiteY744" fmla="*/ 928211 h 1049655"/>
                <a:gd name="connsiteX745" fmla="*/ 1058418 w 1216913"/>
                <a:gd name="connsiteY745" fmla="*/ 923830 h 1049655"/>
                <a:gd name="connsiteX746" fmla="*/ 1065181 w 1216913"/>
                <a:gd name="connsiteY746" fmla="*/ 926211 h 1049655"/>
                <a:gd name="connsiteX747" fmla="*/ 1066133 w 1216913"/>
                <a:gd name="connsiteY747" fmla="*/ 921258 h 1049655"/>
                <a:gd name="connsiteX748" fmla="*/ 1074039 w 1216913"/>
                <a:gd name="connsiteY748" fmla="*/ 920210 h 1049655"/>
                <a:gd name="connsiteX749" fmla="*/ 1076992 w 1216913"/>
                <a:gd name="connsiteY749" fmla="*/ 918305 h 1049655"/>
                <a:gd name="connsiteX750" fmla="*/ 1081659 w 1216913"/>
                <a:gd name="connsiteY750" fmla="*/ 917639 h 1049655"/>
                <a:gd name="connsiteX751" fmla="*/ 1085850 w 1216913"/>
                <a:gd name="connsiteY751" fmla="*/ 912304 h 1049655"/>
                <a:gd name="connsiteX752" fmla="*/ 1087374 w 1216913"/>
                <a:gd name="connsiteY752" fmla="*/ 912114 h 1049655"/>
                <a:gd name="connsiteX753" fmla="*/ 1094137 w 1216913"/>
                <a:gd name="connsiteY753" fmla="*/ 914495 h 1049655"/>
                <a:gd name="connsiteX754" fmla="*/ 1094708 w 1216913"/>
                <a:gd name="connsiteY754" fmla="*/ 919162 h 1049655"/>
                <a:gd name="connsiteX755" fmla="*/ 1098042 w 1216913"/>
                <a:gd name="connsiteY755" fmla="*/ 920401 h 1049655"/>
                <a:gd name="connsiteX756" fmla="*/ 1102995 w 1216913"/>
                <a:gd name="connsiteY756" fmla="*/ 921353 h 1049655"/>
                <a:gd name="connsiteX757" fmla="*/ 1113663 w 1216913"/>
                <a:gd name="connsiteY757" fmla="*/ 916781 h 1049655"/>
                <a:gd name="connsiteX758" fmla="*/ 1120616 w 1216913"/>
                <a:gd name="connsiteY758" fmla="*/ 920686 h 1049655"/>
                <a:gd name="connsiteX759" fmla="*/ 1131475 w 1216913"/>
                <a:gd name="connsiteY759" fmla="*/ 930593 h 1049655"/>
                <a:gd name="connsiteX760" fmla="*/ 1139761 w 1216913"/>
                <a:gd name="connsiteY760" fmla="*/ 932688 h 1049655"/>
                <a:gd name="connsiteX761" fmla="*/ 1142524 w 1216913"/>
                <a:gd name="connsiteY761" fmla="*/ 929164 h 1049655"/>
                <a:gd name="connsiteX762" fmla="*/ 1145857 w 1216913"/>
                <a:gd name="connsiteY762" fmla="*/ 930307 h 1049655"/>
                <a:gd name="connsiteX763" fmla="*/ 1161383 w 1216913"/>
                <a:gd name="connsiteY763" fmla="*/ 913924 h 1049655"/>
                <a:gd name="connsiteX764" fmla="*/ 1168717 w 1216913"/>
                <a:gd name="connsiteY764" fmla="*/ 908209 h 1049655"/>
                <a:gd name="connsiteX765" fmla="*/ 1168908 w 1216913"/>
                <a:gd name="connsiteY765" fmla="*/ 909733 h 1049655"/>
                <a:gd name="connsiteX766" fmla="*/ 1176623 w 1216913"/>
                <a:gd name="connsiteY766" fmla="*/ 907161 h 1049655"/>
                <a:gd name="connsiteX767" fmla="*/ 1181862 w 1216913"/>
                <a:gd name="connsiteY767" fmla="*/ 898493 h 1049655"/>
                <a:gd name="connsiteX768" fmla="*/ 1189958 w 1216913"/>
                <a:gd name="connsiteY768" fmla="*/ 899065 h 1049655"/>
                <a:gd name="connsiteX769" fmla="*/ 1202817 w 1216913"/>
                <a:gd name="connsiteY769" fmla="*/ 898970 h 1049655"/>
                <a:gd name="connsiteX770" fmla="*/ 1212056 w 1216913"/>
                <a:gd name="connsiteY770" fmla="*/ 896207 h 1049655"/>
                <a:gd name="connsiteX771" fmla="*/ 1211866 w 1216913"/>
                <a:gd name="connsiteY771" fmla="*/ 894683 h 1049655"/>
                <a:gd name="connsiteX772" fmla="*/ 1205579 w 1216913"/>
                <a:gd name="connsiteY772" fmla="*/ 895445 h 1049655"/>
                <a:gd name="connsiteX773" fmla="*/ 1201579 w 1216913"/>
                <a:gd name="connsiteY773" fmla="*/ 889540 h 1049655"/>
                <a:gd name="connsiteX774" fmla="*/ 1205770 w 1216913"/>
                <a:gd name="connsiteY774" fmla="*/ 884206 h 1049655"/>
                <a:gd name="connsiteX775" fmla="*/ 1205103 w 1216913"/>
                <a:gd name="connsiteY775" fmla="*/ 879443 h 1049655"/>
                <a:gd name="connsiteX776" fmla="*/ 1204913 w 1216913"/>
                <a:gd name="connsiteY776" fmla="*/ 877919 h 1049655"/>
                <a:gd name="connsiteX777" fmla="*/ 1207865 w 1216913"/>
                <a:gd name="connsiteY777" fmla="*/ 875919 h 1049655"/>
                <a:gd name="connsiteX778" fmla="*/ 1209675 w 1216913"/>
                <a:gd name="connsiteY778" fmla="*/ 877253 h 1049655"/>
                <a:gd name="connsiteX779" fmla="*/ 1215390 w 1216913"/>
                <a:gd name="connsiteY779" fmla="*/ 871728 h 1049655"/>
                <a:gd name="connsiteX780" fmla="*/ 1216914 w 1216913"/>
                <a:gd name="connsiteY780" fmla="*/ 858774 h 1049655"/>
                <a:gd name="connsiteX781" fmla="*/ 1209770 w 1216913"/>
                <a:gd name="connsiteY781" fmla="*/ 853249 h 1049655"/>
                <a:gd name="connsiteX782" fmla="*/ 1209770 w 1216913"/>
                <a:gd name="connsiteY782" fmla="*/ 853249 h 104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Lst>
              <a:rect l="l" t="t" r="r" b="b"/>
              <a:pathLst>
                <a:path w="1216913" h="1049655">
                  <a:moveTo>
                    <a:pt x="1209770" y="853249"/>
                  </a:moveTo>
                  <a:lnTo>
                    <a:pt x="1205674" y="845725"/>
                  </a:lnTo>
                  <a:lnTo>
                    <a:pt x="1200912" y="846296"/>
                  </a:lnTo>
                  <a:lnTo>
                    <a:pt x="1200722" y="844772"/>
                  </a:lnTo>
                  <a:lnTo>
                    <a:pt x="1199674" y="836866"/>
                  </a:lnTo>
                  <a:lnTo>
                    <a:pt x="1195959" y="832580"/>
                  </a:lnTo>
                  <a:lnTo>
                    <a:pt x="1196911" y="827627"/>
                  </a:lnTo>
                  <a:lnTo>
                    <a:pt x="1194340" y="819912"/>
                  </a:lnTo>
                  <a:lnTo>
                    <a:pt x="1197292" y="817912"/>
                  </a:lnTo>
                  <a:lnTo>
                    <a:pt x="1199007" y="806482"/>
                  </a:lnTo>
                  <a:lnTo>
                    <a:pt x="1192721" y="807244"/>
                  </a:lnTo>
                  <a:lnTo>
                    <a:pt x="1190911" y="805910"/>
                  </a:lnTo>
                  <a:lnTo>
                    <a:pt x="1187958" y="795052"/>
                  </a:lnTo>
                  <a:lnTo>
                    <a:pt x="1188530" y="786956"/>
                  </a:lnTo>
                  <a:lnTo>
                    <a:pt x="1183005" y="781240"/>
                  </a:lnTo>
                  <a:lnTo>
                    <a:pt x="1185577" y="776097"/>
                  </a:lnTo>
                  <a:lnTo>
                    <a:pt x="1181005" y="765524"/>
                  </a:lnTo>
                  <a:lnTo>
                    <a:pt x="1179195" y="764095"/>
                  </a:lnTo>
                  <a:lnTo>
                    <a:pt x="1178433" y="757809"/>
                  </a:lnTo>
                  <a:lnTo>
                    <a:pt x="1173671" y="745617"/>
                  </a:lnTo>
                  <a:lnTo>
                    <a:pt x="1174432" y="739045"/>
                  </a:lnTo>
                  <a:lnTo>
                    <a:pt x="1173004" y="727996"/>
                  </a:lnTo>
                  <a:lnTo>
                    <a:pt x="1173766" y="721519"/>
                  </a:lnTo>
                  <a:lnTo>
                    <a:pt x="1171194" y="713803"/>
                  </a:lnTo>
                  <a:lnTo>
                    <a:pt x="1169384" y="712470"/>
                  </a:lnTo>
                  <a:lnTo>
                    <a:pt x="1163098" y="713232"/>
                  </a:lnTo>
                  <a:lnTo>
                    <a:pt x="1152620" y="706565"/>
                  </a:lnTo>
                  <a:lnTo>
                    <a:pt x="1143381" y="709327"/>
                  </a:lnTo>
                  <a:lnTo>
                    <a:pt x="1141571" y="707993"/>
                  </a:lnTo>
                  <a:lnTo>
                    <a:pt x="1131570" y="717232"/>
                  </a:lnTo>
                  <a:lnTo>
                    <a:pt x="1124998" y="716470"/>
                  </a:lnTo>
                  <a:lnTo>
                    <a:pt x="1122616" y="710374"/>
                  </a:lnTo>
                  <a:lnTo>
                    <a:pt x="1117473" y="707803"/>
                  </a:lnTo>
                  <a:lnTo>
                    <a:pt x="1112996" y="709994"/>
                  </a:lnTo>
                  <a:lnTo>
                    <a:pt x="1108043" y="709041"/>
                  </a:lnTo>
                  <a:lnTo>
                    <a:pt x="1108996" y="704088"/>
                  </a:lnTo>
                  <a:lnTo>
                    <a:pt x="1105472" y="701326"/>
                  </a:lnTo>
                  <a:lnTo>
                    <a:pt x="1106424" y="696373"/>
                  </a:lnTo>
                  <a:lnTo>
                    <a:pt x="1101661" y="697040"/>
                  </a:lnTo>
                  <a:lnTo>
                    <a:pt x="1102709" y="692086"/>
                  </a:lnTo>
                  <a:lnTo>
                    <a:pt x="1101852" y="685800"/>
                  </a:lnTo>
                  <a:lnTo>
                    <a:pt x="1090422" y="683990"/>
                  </a:lnTo>
                  <a:lnTo>
                    <a:pt x="1081183" y="686753"/>
                  </a:lnTo>
                  <a:lnTo>
                    <a:pt x="1077754" y="685610"/>
                  </a:lnTo>
                  <a:lnTo>
                    <a:pt x="1073467" y="689420"/>
                  </a:lnTo>
                  <a:lnTo>
                    <a:pt x="1072420" y="681514"/>
                  </a:lnTo>
                  <a:lnTo>
                    <a:pt x="1069086" y="680276"/>
                  </a:lnTo>
                  <a:lnTo>
                    <a:pt x="1065943" y="680752"/>
                  </a:lnTo>
                  <a:lnTo>
                    <a:pt x="1062990" y="682657"/>
                  </a:lnTo>
                  <a:lnTo>
                    <a:pt x="1062609" y="679514"/>
                  </a:lnTo>
                  <a:lnTo>
                    <a:pt x="1054513" y="678942"/>
                  </a:lnTo>
                  <a:lnTo>
                    <a:pt x="1050893" y="676180"/>
                  </a:lnTo>
                  <a:lnTo>
                    <a:pt x="1050512" y="673036"/>
                  </a:lnTo>
                  <a:lnTo>
                    <a:pt x="1048702" y="671703"/>
                  </a:lnTo>
                  <a:lnTo>
                    <a:pt x="1044988" y="667322"/>
                  </a:lnTo>
                  <a:lnTo>
                    <a:pt x="1041844" y="667703"/>
                  </a:lnTo>
                  <a:lnTo>
                    <a:pt x="1044607" y="664178"/>
                  </a:lnTo>
                  <a:lnTo>
                    <a:pt x="1042416" y="659606"/>
                  </a:lnTo>
                  <a:lnTo>
                    <a:pt x="1044702" y="640080"/>
                  </a:lnTo>
                  <a:lnTo>
                    <a:pt x="1040987" y="635794"/>
                  </a:lnTo>
                  <a:lnTo>
                    <a:pt x="1036034" y="634841"/>
                  </a:lnTo>
                  <a:lnTo>
                    <a:pt x="1032510" y="632079"/>
                  </a:lnTo>
                  <a:lnTo>
                    <a:pt x="1033272" y="625507"/>
                  </a:lnTo>
                  <a:lnTo>
                    <a:pt x="1030033" y="613124"/>
                  </a:lnTo>
                  <a:lnTo>
                    <a:pt x="1024890" y="610553"/>
                  </a:lnTo>
                  <a:lnTo>
                    <a:pt x="1023938" y="602647"/>
                  </a:lnTo>
                  <a:lnTo>
                    <a:pt x="1020127" y="598361"/>
                  </a:lnTo>
                  <a:lnTo>
                    <a:pt x="1020889" y="591788"/>
                  </a:lnTo>
                  <a:lnTo>
                    <a:pt x="1018699" y="587311"/>
                  </a:lnTo>
                  <a:lnTo>
                    <a:pt x="1016794" y="584359"/>
                  </a:lnTo>
                  <a:lnTo>
                    <a:pt x="1016127" y="579596"/>
                  </a:lnTo>
                  <a:lnTo>
                    <a:pt x="1009079" y="574072"/>
                  </a:lnTo>
                  <a:lnTo>
                    <a:pt x="1006221" y="564832"/>
                  </a:lnTo>
                  <a:lnTo>
                    <a:pt x="1007459" y="561499"/>
                  </a:lnTo>
                  <a:lnTo>
                    <a:pt x="1003840" y="558736"/>
                  </a:lnTo>
                  <a:lnTo>
                    <a:pt x="1003268" y="553974"/>
                  </a:lnTo>
                  <a:lnTo>
                    <a:pt x="999744" y="551212"/>
                  </a:lnTo>
                  <a:lnTo>
                    <a:pt x="996124" y="548449"/>
                  </a:lnTo>
                  <a:lnTo>
                    <a:pt x="996886" y="541973"/>
                  </a:lnTo>
                  <a:lnTo>
                    <a:pt x="1007173" y="534257"/>
                  </a:lnTo>
                  <a:lnTo>
                    <a:pt x="1011079" y="527304"/>
                  </a:lnTo>
                  <a:lnTo>
                    <a:pt x="1009364" y="525970"/>
                  </a:lnTo>
                  <a:lnTo>
                    <a:pt x="1007173" y="521398"/>
                  </a:lnTo>
                  <a:lnTo>
                    <a:pt x="1010317" y="521018"/>
                  </a:lnTo>
                  <a:lnTo>
                    <a:pt x="1011269" y="516065"/>
                  </a:lnTo>
                  <a:lnTo>
                    <a:pt x="1020794" y="514922"/>
                  </a:lnTo>
                  <a:lnTo>
                    <a:pt x="1021747" y="509969"/>
                  </a:lnTo>
                  <a:lnTo>
                    <a:pt x="1017937" y="505587"/>
                  </a:lnTo>
                  <a:lnTo>
                    <a:pt x="1009650" y="503491"/>
                  </a:lnTo>
                  <a:lnTo>
                    <a:pt x="1001744" y="504444"/>
                  </a:lnTo>
                  <a:lnTo>
                    <a:pt x="1001363" y="501301"/>
                  </a:lnTo>
                  <a:lnTo>
                    <a:pt x="996029" y="497205"/>
                  </a:lnTo>
                  <a:lnTo>
                    <a:pt x="995648" y="493966"/>
                  </a:lnTo>
                  <a:lnTo>
                    <a:pt x="991838" y="489680"/>
                  </a:lnTo>
                  <a:lnTo>
                    <a:pt x="991457" y="486537"/>
                  </a:lnTo>
                  <a:lnTo>
                    <a:pt x="995839" y="482727"/>
                  </a:lnTo>
                  <a:lnTo>
                    <a:pt x="996982" y="479393"/>
                  </a:lnTo>
                  <a:lnTo>
                    <a:pt x="994791" y="474916"/>
                  </a:lnTo>
                  <a:lnTo>
                    <a:pt x="997363" y="469773"/>
                  </a:lnTo>
                  <a:lnTo>
                    <a:pt x="1000887" y="459677"/>
                  </a:lnTo>
                  <a:lnTo>
                    <a:pt x="995743" y="457105"/>
                  </a:lnTo>
                  <a:lnTo>
                    <a:pt x="996886" y="453771"/>
                  </a:lnTo>
                  <a:lnTo>
                    <a:pt x="995172" y="452342"/>
                  </a:lnTo>
                  <a:lnTo>
                    <a:pt x="998315" y="451961"/>
                  </a:lnTo>
                  <a:lnTo>
                    <a:pt x="993743" y="441293"/>
                  </a:lnTo>
                  <a:lnTo>
                    <a:pt x="992124" y="441579"/>
                  </a:lnTo>
                  <a:lnTo>
                    <a:pt x="984694" y="445675"/>
                  </a:lnTo>
                  <a:lnTo>
                    <a:pt x="974026" y="437388"/>
                  </a:lnTo>
                  <a:lnTo>
                    <a:pt x="969264" y="438055"/>
                  </a:lnTo>
                  <a:lnTo>
                    <a:pt x="972979" y="442341"/>
                  </a:lnTo>
                  <a:lnTo>
                    <a:pt x="971264" y="453771"/>
                  </a:lnTo>
                  <a:lnTo>
                    <a:pt x="976408" y="456343"/>
                  </a:lnTo>
                  <a:lnTo>
                    <a:pt x="970883" y="463486"/>
                  </a:lnTo>
                  <a:lnTo>
                    <a:pt x="966597" y="467297"/>
                  </a:lnTo>
                  <a:lnTo>
                    <a:pt x="963454" y="467678"/>
                  </a:lnTo>
                  <a:lnTo>
                    <a:pt x="960215" y="468058"/>
                  </a:lnTo>
                  <a:lnTo>
                    <a:pt x="958310" y="465106"/>
                  </a:lnTo>
                  <a:lnTo>
                    <a:pt x="953929" y="468820"/>
                  </a:lnTo>
                  <a:lnTo>
                    <a:pt x="955357" y="467106"/>
                  </a:lnTo>
                  <a:lnTo>
                    <a:pt x="951738" y="464344"/>
                  </a:lnTo>
                  <a:lnTo>
                    <a:pt x="947261" y="466535"/>
                  </a:lnTo>
                  <a:lnTo>
                    <a:pt x="940117" y="461010"/>
                  </a:lnTo>
                  <a:lnTo>
                    <a:pt x="937546" y="466153"/>
                  </a:lnTo>
                  <a:lnTo>
                    <a:pt x="933831" y="461772"/>
                  </a:lnTo>
                  <a:lnTo>
                    <a:pt x="931640" y="457295"/>
                  </a:lnTo>
                  <a:lnTo>
                    <a:pt x="928021" y="454533"/>
                  </a:lnTo>
                  <a:lnTo>
                    <a:pt x="921163" y="450628"/>
                  </a:lnTo>
                  <a:lnTo>
                    <a:pt x="918591" y="442912"/>
                  </a:lnTo>
                  <a:lnTo>
                    <a:pt x="905732" y="442912"/>
                  </a:lnTo>
                  <a:lnTo>
                    <a:pt x="900398" y="438817"/>
                  </a:lnTo>
                  <a:lnTo>
                    <a:pt x="897064" y="437578"/>
                  </a:lnTo>
                  <a:lnTo>
                    <a:pt x="895636" y="426529"/>
                  </a:lnTo>
                  <a:lnTo>
                    <a:pt x="875157" y="429197"/>
                  </a:lnTo>
                  <a:lnTo>
                    <a:pt x="872204" y="431197"/>
                  </a:lnTo>
                  <a:lnTo>
                    <a:pt x="862489" y="430816"/>
                  </a:lnTo>
                  <a:lnTo>
                    <a:pt x="851249" y="430625"/>
                  </a:lnTo>
                  <a:lnTo>
                    <a:pt x="847439" y="426339"/>
                  </a:lnTo>
                  <a:lnTo>
                    <a:pt x="827151" y="417671"/>
                  </a:lnTo>
                  <a:lnTo>
                    <a:pt x="826770" y="427291"/>
                  </a:lnTo>
                  <a:lnTo>
                    <a:pt x="830104" y="428530"/>
                  </a:lnTo>
                  <a:lnTo>
                    <a:pt x="836676" y="429292"/>
                  </a:lnTo>
                  <a:lnTo>
                    <a:pt x="838581" y="432244"/>
                  </a:lnTo>
                  <a:lnTo>
                    <a:pt x="830961" y="434816"/>
                  </a:lnTo>
                  <a:lnTo>
                    <a:pt x="832961" y="437769"/>
                  </a:lnTo>
                  <a:lnTo>
                    <a:pt x="834676" y="439103"/>
                  </a:lnTo>
                  <a:lnTo>
                    <a:pt x="830389" y="442912"/>
                  </a:lnTo>
                  <a:lnTo>
                    <a:pt x="826770" y="440150"/>
                  </a:lnTo>
                  <a:lnTo>
                    <a:pt x="826389" y="437007"/>
                  </a:lnTo>
                  <a:lnTo>
                    <a:pt x="823246" y="437388"/>
                  </a:lnTo>
                  <a:lnTo>
                    <a:pt x="824198" y="445294"/>
                  </a:lnTo>
                  <a:lnTo>
                    <a:pt x="819150" y="455581"/>
                  </a:lnTo>
                  <a:lnTo>
                    <a:pt x="814197" y="454628"/>
                  </a:lnTo>
                  <a:lnTo>
                    <a:pt x="813816" y="451390"/>
                  </a:lnTo>
                  <a:lnTo>
                    <a:pt x="805148" y="446151"/>
                  </a:lnTo>
                  <a:lnTo>
                    <a:pt x="802767" y="440055"/>
                  </a:lnTo>
                  <a:lnTo>
                    <a:pt x="796385" y="440817"/>
                  </a:lnTo>
                  <a:lnTo>
                    <a:pt x="788289" y="427387"/>
                  </a:lnTo>
                  <a:lnTo>
                    <a:pt x="789813" y="414433"/>
                  </a:lnTo>
                  <a:lnTo>
                    <a:pt x="786860" y="403574"/>
                  </a:lnTo>
                  <a:lnTo>
                    <a:pt x="784860" y="400622"/>
                  </a:lnTo>
                  <a:lnTo>
                    <a:pt x="758380" y="394335"/>
                  </a:lnTo>
                  <a:lnTo>
                    <a:pt x="749141" y="397097"/>
                  </a:lnTo>
                  <a:lnTo>
                    <a:pt x="746188" y="399098"/>
                  </a:lnTo>
                  <a:lnTo>
                    <a:pt x="742188" y="393192"/>
                  </a:lnTo>
                  <a:lnTo>
                    <a:pt x="743236" y="388239"/>
                  </a:lnTo>
                  <a:lnTo>
                    <a:pt x="740378" y="379000"/>
                  </a:lnTo>
                  <a:lnTo>
                    <a:pt x="735235" y="363569"/>
                  </a:lnTo>
                  <a:lnTo>
                    <a:pt x="724567" y="368141"/>
                  </a:lnTo>
                  <a:lnTo>
                    <a:pt x="722471" y="363665"/>
                  </a:lnTo>
                  <a:lnTo>
                    <a:pt x="719233" y="364046"/>
                  </a:lnTo>
                  <a:lnTo>
                    <a:pt x="717518" y="362712"/>
                  </a:lnTo>
                  <a:lnTo>
                    <a:pt x="711232" y="363474"/>
                  </a:lnTo>
                  <a:lnTo>
                    <a:pt x="711422" y="365093"/>
                  </a:lnTo>
                  <a:lnTo>
                    <a:pt x="708184" y="365474"/>
                  </a:lnTo>
                  <a:lnTo>
                    <a:pt x="708469" y="366998"/>
                  </a:lnTo>
                  <a:lnTo>
                    <a:pt x="709231" y="373380"/>
                  </a:lnTo>
                  <a:lnTo>
                    <a:pt x="708279" y="378238"/>
                  </a:lnTo>
                  <a:lnTo>
                    <a:pt x="699421" y="384238"/>
                  </a:lnTo>
                  <a:lnTo>
                    <a:pt x="693230" y="373761"/>
                  </a:lnTo>
                  <a:lnTo>
                    <a:pt x="686372" y="369856"/>
                  </a:lnTo>
                  <a:lnTo>
                    <a:pt x="684371" y="366903"/>
                  </a:lnTo>
                  <a:lnTo>
                    <a:pt x="671893" y="370046"/>
                  </a:lnTo>
                  <a:lnTo>
                    <a:pt x="664845" y="364522"/>
                  </a:lnTo>
                  <a:lnTo>
                    <a:pt x="659035" y="357283"/>
                  </a:lnTo>
                  <a:lnTo>
                    <a:pt x="654748" y="348234"/>
                  </a:lnTo>
                  <a:lnTo>
                    <a:pt x="657701" y="346234"/>
                  </a:lnTo>
                  <a:lnTo>
                    <a:pt x="661606" y="339280"/>
                  </a:lnTo>
                  <a:lnTo>
                    <a:pt x="654463" y="333851"/>
                  </a:lnTo>
                  <a:lnTo>
                    <a:pt x="652272" y="329279"/>
                  </a:lnTo>
                  <a:lnTo>
                    <a:pt x="649129" y="329660"/>
                  </a:lnTo>
                  <a:lnTo>
                    <a:pt x="650462" y="315087"/>
                  </a:lnTo>
                  <a:lnTo>
                    <a:pt x="648748" y="313658"/>
                  </a:lnTo>
                  <a:lnTo>
                    <a:pt x="643985" y="314325"/>
                  </a:lnTo>
                  <a:lnTo>
                    <a:pt x="635508" y="310610"/>
                  </a:lnTo>
                  <a:lnTo>
                    <a:pt x="634841" y="305848"/>
                  </a:lnTo>
                  <a:lnTo>
                    <a:pt x="633127" y="304419"/>
                  </a:lnTo>
                  <a:lnTo>
                    <a:pt x="630746" y="298323"/>
                  </a:lnTo>
                  <a:lnTo>
                    <a:pt x="622840" y="299371"/>
                  </a:lnTo>
                  <a:lnTo>
                    <a:pt x="620649" y="294799"/>
                  </a:lnTo>
                  <a:lnTo>
                    <a:pt x="615696" y="293846"/>
                  </a:lnTo>
                  <a:lnTo>
                    <a:pt x="613886" y="292513"/>
                  </a:lnTo>
                  <a:lnTo>
                    <a:pt x="610552" y="291275"/>
                  </a:lnTo>
                  <a:lnTo>
                    <a:pt x="596170" y="304324"/>
                  </a:lnTo>
                  <a:lnTo>
                    <a:pt x="591693" y="306515"/>
                  </a:lnTo>
                  <a:lnTo>
                    <a:pt x="592646" y="314420"/>
                  </a:lnTo>
                  <a:lnTo>
                    <a:pt x="592264" y="324136"/>
                  </a:lnTo>
                  <a:lnTo>
                    <a:pt x="596646" y="333184"/>
                  </a:lnTo>
                  <a:lnTo>
                    <a:pt x="602932" y="332327"/>
                  </a:lnTo>
                  <a:lnTo>
                    <a:pt x="604933" y="322517"/>
                  </a:lnTo>
                  <a:lnTo>
                    <a:pt x="611410" y="323278"/>
                  </a:lnTo>
                  <a:lnTo>
                    <a:pt x="615029" y="326041"/>
                  </a:lnTo>
                  <a:lnTo>
                    <a:pt x="619697" y="325374"/>
                  </a:lnTo>
                  <a:lnTo>
                    <a:pt x="624078" y="334518"/>
                  </a:lnTo>
                  <a:lnTo>
                    <a:pt x="622744" y="336232"/>
                  </a:lnTo>
                  <a:lnTo>
                    <a:pt x="622935" y="337852"/>
                  </a:lnTo>
                  <a:lnTo>
                    <a:pt x="618554" y="341567"/>
                  </a:lnTo>
                  <a:lnTo>
                    <a:pt x="622173" y="344329"/>
                  </a:lnTo>
                  <a:lnTo>
                    <a:pt x="622744" y="349091"/>
                  </a:lnTo>
                  <a:lnTo>
                    <a:pt x="619601" y="349472"/>
                  </a:lnTo>
                  <a:lnTo>
                    <a:pt x="618172" y="351282"/>
                  </a:lnTo>
                  <a:lnTo>
                    <a:pt x="621982" y="355568"/>
                  </a:lnTo>
                  <a:lnTo>
                    <a:pt x="621030" y="360521"/>
                  </a:lnTo>
                  <a:lnTo>
                    <a:pt x="617410" y="357759"/>
                  </a:lnTo>
                  <a:lnTo>
                    <a:pt x="617220" y="356235"/>
                  </a:lnTo>
                  <a:lnTo>
                    <a:pt x="613696" y="353473"/>
                  </a:lnTo>
                  <a:lnTo>
                    <a:pt x="594741" y="355854"/>
                  </a:lnTo>
                  <a:lnTo>
                    <a:pt x="593503" y="346424"/>
                  </a:lnTo>
                  <a:lnTo>
                    <a:pt x="582930" y="350996"/>
                  </a:lnTo>
                  <a:lnTo>
                    <a:pt x="577786" y="361188"/>
                  </a:lnTo>
                  <a:lnTo>
                    <a:pt x="569309" y="357473"/>
                  </a:lnTo>
                  <a:lnTo>
                    <a:pt x="563404" y="361474"/>
                  </a:lnTo>
                  <a:lnTo>
                    <a:pt x="558641" y="362045"/>
                  </a:lnTo>
                  <a:lnTo>
                    <a:pt x="539591" y="388525"/>
                  </a:lnTo>
                  <a:lnTo>
                    <a:pt x="537019" y="393668"/>
                  </a:lnTo>
                  <a:lnTo>
                    <a:pt x="529304" y="396240"/>
                  </a:lnTo>
                  <a:lnTo>
                    <a:pt x="515874" y="391573"/>
                  </a:lnTo>
                  <a:lnTo>
                    <a:pt x="509778" y="393954"/>
                  </a:lnTo>
                  <a:lnTo>
                    <a:pt x="500920" y="399860"/>
                  </a:lnTo>
                  <a:lnTo>
                    <a:pt x="495205" y="392620"/>
                  </a:lnTo>
                  <a:lnTo>
                    <a:pt x="492061" y="393002"/>
                  </a:lnTo>
                  <a:lnTo>
                    <a:pt x="491395" y="388239"/>
                  </a:lnTo>
                  <a:lnTo>
                    <a:pt x="488251" y="388620"/>
                  </a:lnTo>
                  <a:lnTo>
                    <a:pt x="487871" y="385477"/>
                  </a:lnTo>
                  <a:lnTo>
                    <a:pt x="482917" y="384524"/>
                  </a:lnTo>
                  <a:lnTo>
                    <a:pt x="479012" y="378619"/>
                  </a:lnTo>
                  <a:lnTo>
                    <a:pt x="477393" y="378809"/>
                  </a:lnTo>
                  <a:lnTo>
                    <a:pt x="476059" y="380619"/>
                  </a:lnTo>
                  <a:lnTo>
                    <a:pt x="472249" y="376238"/>
                  </a:lnTo>
                  <a:lnTo>
                    <a:pt x="475964" y="367760"/>
                  </a:lnTo>
                  <a:lnTo>
                    <a:pt x="470059" y="358902"/>
                  </a:lnTo>
                  <a:lnTo>
                    <a:pt x="468249" y="357569"/>
                  </a:lnTo>
                  <a:lnTo>
                    <a:pt x="453866" y="357759"/>
                  </a:lnTo>
                  <a:lnTo>
                    <a:pt x="451866" y="354806"/>
                  </a:lnTo>
                  <a:lnTo>
                    <a:pt x="448723" y="355187"/>
                  </a:lnTo>
                  <a:lnTo>
                    <a:pt x="448342" y="352044"/>
                  </a:lnTo>
                  <a:lnTo>
                    <a:pt x="444532" y="347758"/>
                  </a:lnTo>
                  <a:lnTo>
                    <a:pt x="441579" y="349663"/>
                  </a:lnTo>
                  <a:lnTo>
                    <a:pt x="439864" y="348329"/>
                  </a:lnTo>
                  <a:lnTo>
                    <a:pt x="434911" y="347377"/>
                  </a:lnTo>
                  <a:lnTo>
                    <a:pt x="430911" y="341471"/>
                  </a:lnTo>
                  <a:lnTo>
                    <a:pt x="433673" y="337852"/>
                  </a:lnTo>
                  <a:lnTo>
                    <a:pt x="434816" y="334518"/>
                  </a:lnTo>
                  <a:lnTo>
                    <a:pt x="432721" y="330041"/>
                  </a:lnTo>
                  <a:lnTo>
                    <a:pt x="427958" y="330613"/>
                  </a:lnTo>
                  <a:lnTo>
                    <a:pt x="431863" y="323659"/>
                  </a:lnTo>
                  <a:lnTo>
                    <a:pt x="428339" y="320897"/>
                  </a:lnTo>
                  <a:lnTo>
                    <a:pt x="429673" y="319183"/>
                  </a:lnTo>
                  <a:lnTo>
                    <a:pt x="428911" y="312801"/>
                  </a:lnTo>
                  <a:lnTo>
                    <a:pt x="422148" y="310515"/>
                  </a:lnTo>
                  <a:lnTo>
                    <a:pt x="423386" y="307086"/>
                  </a:lnTo>
                  <a:lnTo>
                    <a:pt x="419386" y="301180"/>
                  </a:lnTo>
                  <a:lnTo>
                    <a:pt x="417862" y="301466"/>
                  </a:lnTo>
                  <a:lnTo>
                    <a:pt x="420814" y="299466"/>
                  </a:lnTo>
                  <a:lnTo>
                    <a:pt x="420529" y="297847"/>
                  </a:lnTo>
                  <a:lnTo>
                    <a:pt x="419005" y="298037"/>
                  </a:lnTo>
                  <a:lnTo>
                    <a:pt x="420148" y="294703"/>
                  </a:lnTo>
                  <a:lnTo>
                    <a:pt x="416623" y="291941"/>
                  </a:lnTo>
                  <a:lnTo>
                    <a:pt x="416052" y="287179"/>
                  </a:lnTo>
                  <a:lnTo>
                    <a:pt x="413861" y="282702"/>
                  </a:lnTo>
                  <a:lnTo>
                    <a:pt x="408527" y="278511"/>
                  </a:lnTo>
                  <a:lnTo>
                    <a:pt x="405289" y="278987"/>
                  </a:lnTo>
                  <a:lnTo>
                    <a:pt x="405098" y="277368"/>
                  </a:lnTo>
                  <a:lnTo>
                    <a:pt x="398050" y="271844"/>
                  </a:lnTo>
                  <a:lnTo>
                    <a:pt x="399955" y="262033"/>
                  </a:lnTo>
                  <a:lnTo>
                    <a:pt x="379952" y="243650"/>
                  </a:lnTo>
                  <a:lnTo>
                    <a:pt x="374618" y="239554"/>
                  </a:lnTo>
                  <a:lnTo>
                    <a:pt x="364998" y="239173"/>
                  </a:lnTo>
                  <a:lnTo>
                    <a:pt x="360712" y="255746"/>
                  </a:lnTo>
                  <a:lnTo>
                    <a:pt x="350234" y="249079"/>
                  </a:lnTo>
                  <a:lnTo>
                    <a:pt x="343471" y="246698"/>
                  </a:lnTo>
                  <a:lnTo>
                    <a:pt x="334327" y="225457"/>
                  </a:lnTo>
                  <a:lnTo>
                    <a:pt x="325660" y="220123"/>
                  </a:lnTo>
                  <a:lnTo>
                    <a:pt x="318706" y="216217"/>
                  </a:lnTo>
                  <a:lnTo>
                    <a:pt x="318516" y="214598"/>
                  </a:lnTo>
                  <a:lnTo>
                    <a:pt x="313658" y="213646"/>
                  </a:lnTo>
                  <a:lnTo>
                    <a:pt x="309086" y="202978"/>
                  </a:lnTo>
                  <a:lnTo>
                    <a:pt x="301085" y="191167"/>
                  </a:lnTo>
                  <a:lnTo>
                    <a:pt x="306229" y="180880"/>
                  </a:lnTo>
                  <a:lnTo>
                    <a:pt x="309181" y="178975"/>
                  </a:lnTo>
                  <a:lnTo>
                    <a:pt x="317278" y="179546"/>
                  </a:lnTo>
                  <a:lnTo>
                    <a:pt x="322421" y="182023"/>
                  </a:lnTo>
                  <a:lnTo>
                    <a:pt x="326517" y="176689"/>
                  </a:lnTo>
                  <a:lnTo>
                    <a:pt x="331089" y="174593"/>
                  </a:lnTo>
                  <a:lnTo>
                    <a:pt x="337185" y="172212"/>
                  </a:lnTo>
                  <a:lnTo>
                    <a:pt x="349853" y="170593"/>
                  </a:lnTo>
                  <a:lnTo>
                    <a:pt x="358711" y="164592"/>
                  </a:lnTo>
                  <a:lnTo>
                    <a:pt x="362045" y="165830"/>
                  </a:lnTo>
                  <a:lnTo>
                    <a:pt x="366617" y="163640"/>
                  </a:lnTo>
                  <a:lnTo>
                    <a:pt x="369951" y="164782"/>
                  </a:lnTo>
                  <a:lnTo>
                    <a:pt x="377380" y="160592"/>
                  </a:lnTo>
                  <a:lnTo>
                    <a:pt x="376809" y="155924"/>
                  </a:lnTo>
                  <a:lnTo>
                    <a:pt x="381381" y="153734"/>
                  </a:lnTo>
                  <a:lnTo>
                    <a:pt x="380333" y="145828"/>
                  </a:lnTo>
                  <a:lnTo>
                    <a:pt x="384715" y="142018"/>
                  </a:lnTo>
                  <a:lnTo>
                    <a:pt x="385858" y="138684"/>
                  </a:lnTo>
                  <a:lnTo>
                    <a:pt x="388810" y="136684"/>
                  </a:lnTo>
                  <a:lnTo>
                    <a:pt x="392335" y="139446"/>
                  </a:lnTo>
                  <a:lnTo>
                    <a:pt x="400621" y="141637"/>
                  </a:lnTo>
                  <a:lnTo>
                    <a:pt x="406527" y="137636"/>
                  </a:lnTo>
                  <a:lnTo>
                    <a:pt x="412909" y="136874"/>
                  </a:lnTo>
                  <a:lnTo>
                    <a:pt x="412051" y="130588"/>
                  </a:lnTo>
                  <a:lnTo>
                    <a:pt x="412813" y="124015"/>
                  </a:lnTo>
                  <a:lnTo>
                    <a:pt x="412051" y="117729"/>
                  </a:lnTo>
                  <a:lnTo>
                    <a:pt x="416528" y="102679"/>
                  </a:lnTo>
                  <a:lnTo>
                    <a:pt x="400336" y="88773"/>
                  </a:lnTo>
                  <a:lnTo>
                    <a:pt x="387858" y="79153"/>
                  </a:lnTo>
                  <a:lnTo>
                    <a:pt x="388620" y="72580"/>
                  </a:lnTo>
                  <a:lnTo>
                    <a:pt x="388620" y="59722"/>
                  </a:lnTo>
                  <a:lnTo>
                    <a:pt x="394335" y="54197"/>
                  </a:lnTo>
                  <a:lnTo>
                    <a:pt x="398812" y="39243"/>
                  </a:lnTo>
                  <a:lnTo>
                    <a:pt x="403193" y="35433"/>
                  </a:lnTo>
                  <a:lnTo>
                    <a:pt x="402812" y="32290"/>
                  </a:lnTo>
                  <a:lnTo>
                    <a:pt x="405765" y="30290"/>
                  </a:lnTo>
                  <a:lnTo>
                    <a:pt x="403765" y="27337"/>
                  </a:lnTo>
                  <a:lnTo>
                    <a:pt x="394240" y="28575"/>
                  </a:lnTo>
                  <a:lnTo>
                    <a:pt x="392335" y="25622"/>
                  </a:lnTo>
                  <a:lnTo>
                    <a:pt x="387382" y="24670"/>
                  </a:lnTo>
                  <a:lnTo>
                    <a:pt x="381952" y="7715"/>
                  </a:lnTo>
                  <a:lnTo>
                    <a:pt x="366617" y="0"/>
                  </a:lnTo>
                  <a:lnTo>
                    <a:pt x="358711" y="1048"/>
                  </a:lnTo>
                  <a:lnTo>
                    <a:pt x="360331" y="13621"/>
                  </a:lnTo>
                  <a:lnTo>
                    <a:pt x="358330" y="23527"/>
                  </a:lnTo>
                  <a:lnTo>
                    <a:pt x="360521" y="28099"/>
                  </a:lnTo>
                  <a:lnTo>
                    <a:pt x="360712" y="29623"/>
                  </a:lnTo>
                  <a:lnTo>
                    <a:pt x="359378" y="31432"/>
                  </a:lnTo>
                  <a:lnTo>
                    <a:pt x="340614" y="48196"/>
                  </a:lnTo>
                  <a:lnTo>
                    <a:pt x="335375" y="56959"/>
                  </a:lnTo>
                  <a:lnTo>
                    <a:pt x="323279" y="63246"/>
                  </a:lnTo>
                  <a:lnTo>
                    <a:pt x="312706" y="67818"/>
                  </a:lnTo>
                  <a:lnTo>
                    <a:pt x="309753" y="69818"/>
                  </a:lnTo>
                  <a:lnTo>
                    <a:pt x="303181" y="69056"/>
                  </a:lnTo>
                  <a:lnTo>
                    <a:pt x="302800" y="65913"/>
                  </a:lnTo>
                  <a:lnTo>
                    <a:pt x="299466" y="64675"/>
                  </a:lnTo>
                  <a:lnTo>
                    <a:pt x="298609" y="58388"/>
                  </a:lnTo>
                  <a:lnTo>
                    <a:pt x="295084" y="55626"/>
                  </a:lnTo>
                  <a:lnTo>
                    <a:pt x="287179" y="56674"/>
                  </a:lnTo>
                  <a:lnTo>
                    <a:pt x="285845" y="58388"/>
                  </a:lnTo>
                  <a:lnTo>
                    <a:pt x="279749" y="60865"/>
                  </a:lnTo>
                  <a:lnTo>
                    <a:pt x="275558" y="66199"/>
                  </a:lnTo>
                  <a:lnTo>
                    <a:pt x="272224" y="64960"/>
                  </a:lnTo>
                  <a:lnTo>
                    <a:pt x="266129" y="67342"/>
                  </a:lnTo>
                  <a:lnTo>
                    <a:pt x="261175" y="66389"/>
                  </a:lnTo>
                  <a:lnTo>
                    <a:pt x="256032" y="63817"/>
                  </a:lnTo>
                  <a:lnTo>
                    <a:pt x="251079" y="62865"/>
                  </a:lnTo>
                  <a:lnTo>
                    <a:pt x="249364" y="61436"/>
                  </a:lnTo>
                  <a:lnTo>
                    <a:pt x="244602" y="62103"/>
                  </a:lnTo>
                  <a:lnTo>
                    <a:pt x="228409" y="60960"/>
                  </a:lnTo>
                  <a:lnTo>
                    <a:pt x="214789" y="67437"/>
                  </a:lnTo>
                  <a:lnTo>
                    <a:pt x="211836" y="69437"/>
                  </a:lnTo>
                  <a:lnTo>
                    <a:pt x="210121" y="68104"/>
                  </a:lnTo>
                  <a:lnTo>
                    <a:pt x="205740" y="71819"/>
                  </a:lnTo>
                  <a:lnTo>
                    <a:pt x="202216" y="69056"/>
                  </a:lnTo>
                  <a:lnTo>
                    <a:pt x="200596" y="69247"/>
                  </a:lnTo>
                  <a:lnTo>
                    <a:pt x="202025" y="80296"/>
                  </a:lnTo>
                  <a:lnTo>
                    <a:pt x="200882" y="83725"/>
                  </a:lnTo>
                  <a:lnTo>
                    <a:pt x="196310" y="85915"/>
                  </a:lnTo>
                  <a:lnTo>
                    <a:pt x="190405" y="89821"/>
                  </a:lnTo>
                  <a:lnTo>
                    <a:pt x="183451" y="85915"/>
                  </a:lnTo>
                  <a:lnTo>
                    <a:pt x="181927" y="98965"/>
                  </a:lnTo>
                  <a:lnTo>
                    <a:pt x="179546" y="105632"/>
                  </a:lnTo>
                  <a:lnTo>
                    <a:pt x="182404" y="114967"/>
                  </a:lnTo>
                  <a:lnTo>
                    <a:pt x="181546" y="121444"/>
                  </a:lnTo>
                  <a:lnTo>
                    <a:pt x="182404" y="127730"/>
                  </a:lnTo>
                  <a:lnTo>
                    <a:pt x="179641" y="131350"/>
                  </a:lnTo>
                  <a:lnTo>
                    <a:pt x="180213" y="136017"/>
                  </a:lnTo>
                  <a:lnTo>
                    <a:pt x="174307" y="140017"/>
                  </a:lnTo>
                  <a:lnTo>
                    <a:pt x="166021" y="137827"/>
                  </a:lnTo>
                  <a:lnTo>
                    <a:pt x="163068" y="139827"/>
                  </a:lnTo>
                  <a:lnTo>
                    <a:pt x="157734" y="135731"/>
                  </a:lnTo>
                  <a:lnTo>
                    <a:pt x="150019" y="125444"/>
                  </a:lnTo>
                  <a:lnTo>
                    <a:pt x="148209" y="124111"/>
                  </a:lnTo>
                  <a:lnTo>
                    <a:pt x="144971" y="135731"/>
                  </a:lnTo>
                  <a:lnTo>
                    <a:pt x="136493" y="144780"/>
                  </a:lnTo>
                  <a:lnTo>
                    <a:pt x="129159" y="163354"/>
                  </a:lnTo>
                  <a:lnTo>
                    <a:pt x="121920" y="169164"/>
                  </a:lnTo>
                  <a:lnTo>
                    <a:pt x="108299" y="162877"/>
                  </a:lnTo>
                  <a:lnTo>
                    <a:pt x="102394" y="166783"/>
                  </a:lnTo>
                  <a:lnTo>
                    <a:pt x="98488" y="173736"/>
                  </a:lnTo>
                  <a:lnTo>
                    <a:pt x="99250" y="180023"/>
                  </a:lnTo>
                  <a:lnTo>
                    <a:pt x="94964" y="183832"/>
                  </a:lnTo>
                  <a:lnTo>
                    <a:pt x="91916" y="185738"/>
                  </a:lnTo>
                  <a:lnTo>
                    <a:pt x="86582" y="181642"/>
                  </a:lnTo>
                  <a:lnTo>
                    <a:pt x="81534" y="191929"/>
                  </a:lnTo>
                  <a:lnTo>
                    <a:pt x="77343" y="197263"/>
                  </a:lnTo>
                  <a:lnTo>
                    <a:pt x="69342" y="209550"/>
                  </a:lnTo>
                  <a:lnTo>
                    <a:pt x="66199" y="209931"/>
                  </a:lnTo>
                  <a:lnTo>
                    <a:pt x="55912" y="217646"/>
                  </a:lnTo>
                  <a:lnTo>
                    <a:pt x="58483" y="225361"/>
                  </a:lnTo>
                  <a:lnTo>
                    <a:pt x="59912" y="236411"/>
                  </a:lnTo>
                  <a:lnTo>
                    <a:pt x="63913" y="242316"/>
                  </a:lnTo>
                  <a:lnTo>
                    <a:pt x="59912" y="249174"/>
                  </a:lnTo>
                  <a:lnTo>
                    <a:pt x="44196" y="264033"/>
                  </a:lnTo>
                  <a:lnTo>
                    <a:pt x="51721" y="285559"/>
                  </a:lnTo>
                  <a:lnTo>
                    <a:pt x="51340" y="295180"/>
                  </a:lnTo>
                  <a:lnTo>
                    <a:pt x="53721" y="301276"/>
                  </a:lnTo>
                  <a:lnTo>
                    <a:pt x="54769" y="309182"/>
                  </a:lnTo>
                  <a:lnTo>
                    <a:pt x="47530" y="327755"/>
                  </a:lnTo>
                  <a:lnTo>
                    <a:pt x="39814" y="330327"/>
                  </a:lnTo>
                  <a:lnTo>
                    <a:pt x="37242" y="335471"/>
                  </a:lnTo>
                  <a:lnTo>
                    <a:pt x="31718" y="342614"/>
                  </a:lnTo>
                  <a:lnTo>
                    <a:pt x="24098" y="345186"/>
                  </a:lnTo>
                  <a:lnTo>
                    <a:pt x="19526" y="360140"/>
                  </a:lnTo>
                  <a:lnTo>
                    <a:pt x="11049" y="369284"/>
                  </a:lnTo>
                  <a:lnTo>
                    <a:pt x="12668" y="381857"/>
                  </a:lnTo>
                  <a:lnTo>
                    <a:pt x="15049" y="388048"/>
                  </a:lnTo>
                  <a:lnTo>
                    <a:pt x="14288" y="394526"/>
                  </a:lnTo>
                  <a:lnTo>
                    <a:pt x="5429" y="400431"/>
                  </a:lnTo>
                  <a:lnTo>
                    <a:pt x="3905" y="400622"/>
                  </a:lnTo>
                  <a:lnTo>
                    <a:pt x="6286" y="406813"/>
                  </a:lnTo>
                  <a:lnTo>
                    <a:pt x="14764" y="410528"/>
                  </a:lnTo>
                  <a:lnTo>
                    <a:pt x="29432" y="424720"/>
                  </a:lnTo>
                  <a:lnTo>
                    <a:pt x="33528" y="432149"/>
                  </a:lnTo>
                  <a:lnTo>
                    <a:pt x="33718" y="433769"/>
                  </a:lnTo>
                  <a:lnTo>
                    <a:pt x="36100" y="439865"/>
                  </a:lnTo>
                  <a:lnTo>
                    <a:pt x="33338" y="443389"/>
                  </a:lnTo>
                  <a:lnTo>
                    <a:pt x="35338" y="446341"/>
                  </a:lnTo>
                  <a:lnTo>
                    <a:pt x="32766" y="451485"/>
                  </a:lnTo>
                  <a:lnTo>
                    <a:pt x="31051" y="450152"/>
                  </a:lnTo>
                  <a:lnTo>
                    <a:pt x="28861" y="458438"/>
                  </a:lnTo>
                  <a:lnTo>
                    <a:pt x="22574" y="459200"/>
                  </a:lnTo>
                  <a:lnTo>
                    <a:pt x="21622" y="464153"/>
                  </a:lnTo>
                  <a:lnTo>
                    <a:pt x="17050" y="466344"/>
                  </a:lnTo>
                  <a:lnTo>
                    <a:pt x="17431" y="469487"/>
                  </a:lnTo>
                  <a:lnTo>
                    <a:pt x="9811" y="472059"/>
                  </a:lnTo>
                  <a:lnTo>
                    <a:pt x="12097" y="478155"/>
                  </a:lnTo>
                  <a:lnTo>
                    <a:pt x="10954" y="481584"/>
                  </a:lnTo>
                  <a:lnTo>
                    <a:pt x="19240" y="483679"/>
                  </a:lnTo>
                  <a:lnTo>
                    <a:pt x="16954" y="490442"/>
                  </a:lnTo>
                  <a:lnTo>
                    <a:pt x="17335" y="493586"/>
                  </a:lnTo>
                  <a:lnTo>
                    <a:pt x="15907" y="495395"/>
                  </a:lnTo>
                  <a:lnTo>
                    <a:pt x="14192" y="493966"/>
                  </a:lnTo>
                  <a:lnTo>
                    <a:pt x="13144" y="498919"/>
                  </a:lnTo>
                  <a:lnTo>
                    <a:pt x="13430" y="500539"/>
                  </a:lnTo>
                  <a:lnTo>
                    <a:pt x="7715" y="506063"/>
                  </a:lnTo>
                  <a:lnTo>
                    <a:pt x="6477" y="509397"/>
                  </a:lnTo>
                  <a:lnTo>
                    <a:pt x="1714" y="509969"/>
                  </a:lnTo>
                  <a:lnTo>
                    <a:pt x="4191" y="516065"/>
                  </a:lnTo>
                  <a:lnTo>
                    <a:pt x="952" y="516541"/>
                  </a:lnTo>
                  <a:lnTo>
                    <a:pt x="0" y="521398"/>
                  </a:lnTo>
                  <a:lnTo>
                    <a:pt x="8477" y="525208"/>
                  </a:lnTo>
                  <a:lnTo>
                    <a:pt x="10858" y="531304"/>
                  </a:lnTo>
                  <a:lnTo>
                    <a:pt x="10287" y="539401"/>
                  </a:lnTo>
                  <a:lnTo>
                    <a:pt x="12859" y="534257"/>
                  </a:lnTo>
                  <a:lnTo>
                    <a:pt x="16192" y="535400"/>
                  </a:lnTo>
                  <a:lnTo>
                    <a:pt x="18192" y="538353"/>
                  </a:lnTo>
                  <a:lnTo>
                    <a:pt x="19050" y="544640"/>
                  </a:lnTo>
                  <a:lnTo>
                    <a:pt x="23622" y="555307"/>
                  </a:lnTo>
                  <a:lnTo>
                    <a:pt x="26956" y="556546"/>
                  </a:lnTo>
                  <a:lnTo>
                    <a:pt x="29146" y="561023"/>
                  </a:lnTo>
                  <a:lnTo>
                    <a:pt x="36195" y="553688"/>
                  </a:lnTo>
                  <a:lnTo>
                    <a:pt x="39338" y="553307"/>
                  </a:lnTo>
                  <a:lnTo>
                    <a:pt x="44291" y="554260"/>
                  </a:lnTo>
                  <a:lnTo>
                    <a:pt x="43720" y="549593"/>
                  </a:lnTo>
                  <a:lnTo>
                    <a:pt x="45053" y="547783"/>
                  </a:lnTo>
                  <a:lnTo>
                    <a:pt x="50197" y="550354"/>
                  </a:lnTo>
                  <a:lnTo>
                    <a:pt x="53911" y="541877"/>
                  </a:lnTo>
                  <a:lnTo>
                    <a:pt x="57055" y="541401"/>
                  </a:lnTo>
                  <a:lnTo>
                    <a:pt x="54578" y="559403"/>
                  </a:lnTo>
                  <a:lnTo>
                    <a:pt x="48482" y="574643"/>
                  </a:lnTo>
                  <a:lnTo>
                    <a:pt x="46101" y="581311"/>
                  </a:lnTo>
                  <a:lnTo>
                    <a:pt x="49244" y="580930"/>
                  </a:lnTo>
                  <a:lnTo>
                    <a:pt x="49721" y="584073"/>
                  </a:lnTo>
                  <a:lnTo>
                    <a:pt x="51435" y="585407"/>
                  </a:lnTo>
                  <a:lnTo>
                    <a:pt x="51911" y="588645"/>
                  </a:lnTo>
                  <a:lnTo>
                    <a:pt x="53245" y="586835"/>
                  </a:lnTo>
                  <a:lnTo>
                    <a:pt x="56197" y="584835"/>
                  </a:lnTo>
                  <a:lnTo>
                    <a:pt x="58007" y="586264"/>
                  </a:lnTo>
                  <a:lnTo>
                    <a:pt x="59531" y="585978"/>
                  </a:lnTo>
                  <a:lnTo>
                    <a:pt x="59150" y="582835"/>
                  </a:lnTo>
                  <a:lnTo>
                    <a:pt x="62293" y="582454"/>
                  </a:lnTo>
                  <a:lnTo>
                    <a:pt x="63532" y="579120"/>
                  </a:lnTo>
                  <a:lnTo>
                    <a:pt x="65437" y="582073"/>
                  </a:lnTo>
                  <a:lnTo>
                    <a:pt x="70009" y="579882"/>
                  </a:lnTo>
                  <a:lnTo>
                    <a:pt x="73533" y="582644"/>
                  </a:lnTo>
                  <a:lnTo>
                    <a:pt x="76486" y="580644"/>
                  </a:lnTo>
                  <a:lnTo>
                    <a:pt x="78867" y="586740"/>
                  </a:lnTo>
                  <a:lnTo>
                    <a:pt x="85439" y="587502"/>
                  </a:lnTo>
                  <a:lnTo>
                    <a:pt x="88963" y="590264"/>
                  </a:lnTo>
                  <a:lnTo>
                    <a:pt x="93535" y="588074"/>
                  </a:lnTo>
                  <a:lnTo>
                    <a:pt x="95536" y="591026"/>
                  </a:lnTo>
                  <a:lnTo>
                    <a:pt x="96107" y="595789"/>
                  </a:lnTo>
                  <a:lnTo>
                    <a:pt x="97250" y="592455"/>
                  </a:lnTo>
                  <a:lnTo>
                    <a:pt x="98869" y="592265"/>
                  </a:lnTo>
                  <a:lnTo>
                    <a:pt x="104204" y="596360"/>
                  </a:lnTo>
                  <a:lnTo>
                    <a:pt x="104394" y="597979"/>
                  </a:lnTo>
                  <a:lnTo>
                    <a:pt x="104584" y="599503"/>
                  </a:lnTo>
                  <a:lnTo>
                    <a:pt x="109538" y="600551"/>
                  </a:lnTo>
                  <a:lnTo>
                    <a:pt x="115633" y="598075"/>
                  </a:lnTo>
                  <a:lnTo>
                    <a:pt x="127254" y="601408"/>
                  </a:lnTo>
                  <a:lnTo>
                    <a:pt x="126301" y="606361"/>
                  </a:lnTo>
                  <a:lnTo>
                    <a:pt x="128302" y="609314"/>
                  </a:lnTo>
                  <a:lnTo>
                    <a:pt x="130873" y="604171"/>
                  </a:lnTo>
                  <a:lnTo>
                    <a:pt x="133636" y="600647"/>
                  </a:lnTo>
                  <a:lnTo>
                    <a:pt x="143065" y="599408"/>
                  </a:lnTo>
                  <a:lnTo>
                    <a:pt x="150400" y="593693"/>
                  </a:lnTo>
                  <a:lnTo>
                    <a:pt x="157829" y="602361"/>
                  </a:lnTo>
                  <a:lnTo>
                    <a:pt x="159258" y="600551"/>
                  </a:lnTo>
                  <a:lnTo>
                    <a:pt x="161258" y="603504"/>
                  </a:lnTo>
                  <a:lnTo>
                    <a:pt x="172688" y="618077"/>
                  </a:lnTo>
                  <a:lnTo>
                    <a:pt x="174688" y="621030"/>
                  </a:lnTo>
                  <a:lnTo>
                    <a:pt x="177832" y="620649"/>
                  </a:lnTo>
                  <a:lnTo>
                    <a:pt x="180022" y="625221"/>
                  </a:lnTo>
                  <a:lnTo>
                    <a:pt x="186976" y="629126"/>
                  </a:lnTo>
                  <a:lnTo>
                    <a:pt x="189357" y="635222"/>
                  </a:lnTo>
                  <a:lnTo>
                    <a:pt x="186404" y="637223"/>
                  </a:lnTo>
                  <a:lnTo>
                    <a:pt x="186785" y="640366"/>
                  </a:lnTo>
                  <a:lnTo>
                    <a:pt x="193929" y="645890"/>
                  </a:lnTo>
                  <a:lnTo>
                    <a:pt x="195834" y="648843"/>
                  </a:lnTo>
                  <a:lnTo>
                    <a:pt x="189738" y="651224"/>
                  </a:lnTo>
                  <a:lnTo>
                    <a:pt x="196882" y="656749"/>
                  </a:lnTo>
                  <a:lnTo>
                    <a:pt x="199072" y="661226"/>
                  </a:lnTo>
                  <a:lnTo>
                    <a:pt x="198691" y="658082"/>
                  </a:lnTo>
                  <a:lnTo>
                    <a:pt x="203359" y="657511"/>
                  </a:lnTo>
                  <a:lnTo>
                    <a:pt x="207740" y="653701"/>
                  </a:lnTo>
                  <a:lnTo>
                    <a:pt x="215170" y="649605"/>
                  </a:lnTo>
                  <a:lnTo>
                    <a:pt x="230219" y="654082"/>
                  </a:lnTo>
                  <a:lnTo>
                    <a:pt x="235363" y="656653"/>
                  </a:lnTo>
                  <a:lnTo>
                    <a:pt x="238125" y="653034"/>
                  </a:lnTo>
                  <a:lnTo>
                    <a:pt x="241459" y="654272"/>
                  </a:lnTo>
                  <a:lnTo>
                    <a:pt x="249746" y="669227"/>
                  </a:lnTo>
                  <a:lnTo>
                    <a:pt x="253174" y="670370"/>
                  </a:lnTo>
                  <a:lnTo>
                    <a:pt x="266319" y="673513"/>
                  </a:lnTo>
                  <a:lnTo>
                    <a:pt x="274225" y="659702"/>
                  </a:lnTo>
                  <a:lnTo>
                    <a:pt x="272415" y="658368"/>
                  </a:lnTo>
                  <a:lnTo>
                    <a:pt x="273653" y="654939"/>
                  </a:lnTo>
                  <a:lnTo>
                    <a:pt x="276225" y="649795"/>
                  </a:lnTo>
                  <a:lnTo>
                    <a:pt x="279559" y="651034"/>
                  </a:lnTo>
                  <a:lnTo>
                    <a:pt x="281559" y="653986"/>
                  </a:lnTo>
                  <a:lnTo>
                    <a:pt x="289846" y="656082"/>
                  </a:lnTo>
                  <a:lnTo>
                    <a:pt x="298323" y="659797"/>
                  </a:lnTo>
                  <a:lnTo>
                    <a:pt x="310134" y="677608"/>
                  </a:lnTo>
                  <a:lnTo>
                    <a:pt x="316897" y="679895"/>
                  </a:lnTo>
                  <a:lnTo>
                    <a:pt x="329565" y="678275"/>
                  </a:lnTo>
                  <a:lnTo>
                    <a:pt x="330327" y="671798"/>
                  </a:lnTo>
                  <a:lnTo>
                    <a:pt x="336423" y="669417"/>
                  </a:lnTo>
                  <a:lnTo>
                    <a:pt x="340519" y="664083"/>
                  </a:lnTo>
                  <a:lnTo>
                    <a:pt x="343852" y="665226"/>
                  </a:lnTo>
                  <a:lnTo>
                    <a:pt x="346234" y="658558"/>
                  </a:lnTo>
                  <a:lnTo>
                    <a:pt x="354901" y="663893"/>
                  </a:lnTo>
                  <a:lnTo>
                    <a:pt x="359664" y="663226"/>
                  </a:lnTo>
                  <a:lnTo>
                    <a:pt x="365569" y="672084"/>
                  </a:lnTo>
                  <a:lnTo>
                    <a:pt x="371761" y="669703"/>
                  </a:lnTo>
                  <a:lnTo>
                    <a:pt x="375094" y="670941"/>
                  </a:lnTo>
                  <a:lnTo>
                    <a:pt x="378619" y="673703"/>
                  </a:lnTo>
                  <a:lnTo>
                    <a:pt x="376047" y="678847"/>
                  </a:lnTo>
                  <a:lnTo>
                    <a:pt x="379476" y="679990"/>
                  </a:lnTo>
                  <a:lnTo>
                    <a:pt x="381190" y="681323"/>
                  </a:lnTo>
                  <a:lnTo>
                    <a:pt x="384810" y="684086"/>
                  </a:lnTo>
                  <a:lnTo>
                    <a:pt x="387953" y="683704"/>
                  </a:lnTo>
                  <a:lnTo>
                    <a:pt x="390334" y="677037"/>
                  </a:lnTo>
                  <a:lnTo>
                    <a:pt x="391858" y="676751"/>
                  </a:lnTo>
                  <a:lnTo>
                    <a:pt x="391287" y="684848"/>
                  </a:lnTo>
                  <a:lnTo>
                    <a:pt x="393287" y="687800"/>
                  </a:lnTo>
                  <a:lnTo>
                    <a:pt x="391668" y="687991"/>
                  </a:lnTo>
                  <a:lnTo>
                    <a:pt x="390715" y="692944"/>
                  </a:lnTo>
                  <a:lnTo>
                    <a:pt x="389096" y="693134"/>
                  </a:lnTo>
                  <a:lnTo>
                    <a:pt x="382905" y="706755"/>
                  </a:lnTo>
                  <a:lnTo>
                    <a:pt x="381857" y="711708"/>
                  </a:lnTo>
                  <a:lnTo>
                    <a:pt x="385096" y="724186"/>
                  </a:lnTo>
                  <a:lnTo>
                    <a:pt x="386715" y="736759"/>
                  </a:lnTo>
                  <a:lnTo>
                    <a:pt x="389096" y="742855"/>
                  </a:lnTo>
                  <a:lnTo>
                    <a:pt x="409861" y="754666"/>
                  </a:lnTo>
                  <a:lnTo>
                    <a:pt x="410242" y="757809"/>
                  </a:lnTo>
                  <a:lnTo>
                    <a:pt x="411956" y="759238"/>
                  </a:lnTo>
                  <a:lnTo>
                    <a:pt x="414528" y="754094"/>
                  </a:lnTo>
                  <a:lnTo>
                    <a:pt x="416338" y="755428"/>
                  </a:lnTo>
                  <a:lnTo>
                    <a:pt x="417671" y="753713"/>
                  </a:lnTo>
                  <a:lnTo>
                    <a:pt x="419290" y="753523"/>
                  </a:lnTo>
                  <a:lnTo>
                    <a:pt x="419671" y="743807"/>
                  </a:lnTo>
                  <a:lnTo>
                    <a:pt x="422243" y="738664"/>
                  </a:lnTo>
                  <a:lnTo>
                    <a:pt x="422243" y="738664"/>
                  </a:lnTo>
                  <a:lnTo>
                    <a:pt x="429292" y="744188"/>
                  </a:lnTo>
                  <a:lnTo>
                    <a:pt x="437864" y="760762"/>
                  </a:lnTo>
                  <a:lnTo>
                    <a:pt x="448532" y="769049"/>
                  </a:lnTo>
                  <a:lnTo>
                    <a:pt x="444817" y="777526"/>
                  </a:lnTo>
                  <a:lnTo>
                    <a:pt x="450151" y="781622"/>
                  </a:lnTo>
                  <a:lnTo>
                    <a:pt x="451294" y="791051"/>
                  </a:lnTo>
                  <a:lnTo>
                    <a:pt x="453104" y="792480"/>
                  </a:lnTo>
                  <a:lnTo>
                    <a:pt x="455866" y="788956"/>
                  </a:lnTo>
                  <a:lnTo>
                    <a:pt x="459010" y="788479"/>
                  </a:lnTo>
                  <a:lnTo>
                    <a:pt x="464820" y="795814"/>
                  </a:lnTo>
                  <a:lnTo>
                    <a:pt x="473488" y="801148"/>
                  </a:lnTo>
                  <a:lnTo>
                    <a:pt x="479965" y="801910"/>
                  </a:lnTo>
                  <a:lnTo>
                    <a:pt x="484537" y="812482"/>
                  </a:lnTo>
                  <a:lnTo>
                    <a:pt x="490061" y="818198"/>
                  </a:lnTo>
                  <a:lnTo>
                    <a:pt x="493681" y="820960"/>
                  </a:lnTo>
                  <a:lnTo>
                    <a:pt x="495586" y="823912"/>
                  </a:lnTo>
                  <a:lnTo>
                    <a:pt x="497967" y="830008"/>
                  </a:lnTo>
                  <a:lnTo>
                    <a:pt x="501110" y="829628"/>
                  </a:lnTo>
                  <a:lnTo>
                    <a:pt x="501777" y="834390"/>
                  </a:lnTo>
                  <a:lnTo>
                    <a:pt x="503301" y="834199"/>
                  </a:lnTo>
                  <a:lnTo>
                    <a:pt x="501967" y="836009"/>
                  </a:lnTo>
                  <a:lnTo>
                    <a:pt x="504158" y="840486"/>
                  </a:lnTo>
                  <a:lnTo>
                    <a:pt x="507111" y="838486"/>
                  </a:lnTo>
                  <a:lnTo>
                    <a:pt x="508921" y="839915"/>
                  </a:lnTo>
                  <a:lnTo>
                    <a:pt x="508063" y="846391"/>
                  </a:lnTo>
                  <a:lnTo>
                    <a:pt x="513207" y="848963"/>
                  </a:lnTo>
                  <a:lnTo>
                    <a:pt x="516350" y="848582"/>
                  </a:lnTo>
                  <a:lnTo>
                    <a:pt x="513397" y="850582"/>
                  </a:lnTo>
                  <a:lnTo>
                    <a:pt x="515017" y="850297"/>
                  </a:lnTo>
                  <a:lnTo>
                    <a:pt x="513874" y="853726"/>
                  </a:lnTo>
                  <a:lnTo>
                    <a:pt x="517207" y="854869"/>
                  </a:lnTo>
                  <a:lnTo>
                    <a:pt x="513302" y="861822"/>
                  </a:lnTo>
                  <a:lnTo>
                    <a:pt x="508349" y="860774"/>
                  </a:lnTo>
                  <a:lnTo>
                    <a:pt x="501205" y="868108"/>
                  </a:lnTo>
                  <a:lnTo>
                    <a:pt x="501682" y="871252"/>
                  </a:lnTo>
                  <a:lnTo>
                    <a:pt x="504825" y="870871"/>
                  </a:lnTo>
                  <a:lnTo>
                    <a:pt x="508730" y="876776"/>
                  </a:lnTo>
                  <a:lnTo>
                    <a:pt x="509588" y="883063"/>
                  </a:lnTo>
                  <a:lnTo>
                    <a:pt x="516731" y="888587"/>
                  </a:lnTo>
                  <a:lnTo>
                    <a:pt x="521398" y="875157"/>
                  </a:lnTo>
                  <a:lnTo>
                    <a:pt x="522732" y="873443"/>
                  </a:lnTo>
                  <a:lnTo>
                    <a:pt x="527494" y="872776"/>
                  </a:lnTo>
                  <a:lnTo>
                    <a:pt x="526923" y="868108"/>
                  </a:lnTo>
                  <a:lnTo>
                    <a:pt x="529685" y="864489"/>
                  </a:lnTo>
                  <a:lnTo>
                    <a:pt x="539972" y="869632"/>
                  </a:lnTo>
                  <a:lnTo>
                    <a:pt x="540925" y="864679"/>
                  </a:lnTo>
                  <a:lnTo>
                    <a:pt x="544068" y="864299"/>
                  </a:lnTo>
                  <a:lnTo>
                    <a:pt x="544258" y="865823"/>
                  </a:lnTo>
                  <a:lnTo>
                    <a:pt x="541687" y="870966"/>
                  </a:lnTo>
                  <a:lnTo>
                    <a:pt x="548830" y="876490"/>
                  </a:lnTo>
                  <a:lnTo>
                    <a:pt x="546449" y="883253"/>
                  </a:lnTo>
                  <a:lnTo>
                    <a:pt x="548068" y="883063"/>
                  </a:lnTo>
                  <a:lnTo>
                    <a:pt x="548449" y="886206"/>
                  </a:lnTo>
                  <a:lnTo>
                    <a:pt x="550259" y="887540"/>
                  </a:lnTo>
                  <a:lnTo>
                    <a:pt x="549497" y="894016"/>
                  </a:lnTo>
                  <a:lnTo>
                    <a:pt x="554164" y="893445"/>
                  </a:lnTo>
                  <a:lnTo>
                    <a:pt x="554641" y="896588"/>
                  </a:lnTo>
                  <a:lnTo>
                    <a:pt x="576643" y="893826"/>
                  </a:lnTo>
                  <a:lnTo>
                    <a:pt x="583216" y="894588"/>
                  </a:lnTo>
                  <a:lnTo>
                    <a:pt x="590264" y="900112"/>
                  </a:lnTo>
                  <a:lnTo>
                    <a:pt x="591502" y="896683"/>
                  </a:lnTo>
                  <a:lnTo>
                    <a:pt x="594646" y="896303"/>
                  </a:lnTo>
                  <a:lnTo>
                    <a:pt x="600551" y="905161"/>
                  </a:lnTo>
                  <a:lnTo>
                    <a:pt x="607885" y="912304"/>
                  </a:lnTo>
                  <a:lnTo>
                    <a:pt x="609314" y="923353"/>
                  </a:lnTo>
                  <a:lnTo>
                    <a:pt x="608933" y="932974"/>
                  </a:lnTo>
                  <a:lnTo>
                    <a:pt x="615696" y="935355"/>
                  </a:lnTo>
                  <a:lnTo>
                    <a:pt x="617030" y="933545"/>
                  </a:lnTo>
                  <a:lnTo>
                    <a:pt x="623316" y="932783"/>
                  </a:lnTo>
                  <a:lnTo>
                    <a:pt x="638365" y="924401"/>
                  </a:lnTo>
                  <a:lnTo>
                    <a:pt x="652367" y="921068"/>
                  </a:lnTo>
                  <a:lnTo>
                    <a:pt x="659987" y="918496"/>
                  </a:lnTo>
                  <a:lnTo>
                    <a:pt x="668083" y="919067"/>
                  </a:lnTo>
                  <a:lnTo>
                    <a:pt x="669703" y="918877"/>
                  </a:lnTo>
                  <a:lnTo>
                    <a:pt x="673989" y="915067"/>
                  </a:lnTo>
                  <a:lnTo>
                    <a:pt x="682276" y="917257"/>
                  </a:lnTo>
                  <a:lnTo>
                    <a:pt x="685229" y="915257"/>
                  </a:lnTo>
                  <a:lnTo>
                    <a:pt x="691801" y="916019"/>
                  </a:lnTo>
                  <a:lnTo>
                    <a:pt x="702373" y="911447"/>
                  </a:lnTo>
                  <a:lnTo>
                    <a:pt x="710374" y="923258"/>
                  </a:lnTo>
                  <a:lnTo>
                    <a:pt x="725900" y="919734"/>
                  </a:lnTo>
                  <a:lnTo>
                    <a:pt x="730282" y="915924"/>
                  </a:lnTo>
                  <a:lnTo>
                    <a:pt x="733806" y="918686"/>
                  </a:lnTo>
                  <a:lnTo>
                    <a:pt x="738378" y="929354"/>
                  </a:lnTo>
                  <a:lnTo>
                    <a:pt x="749617" y="942308"/>
                  </a:lnTo>
                  <a:lnTo>
                    <a:pt x="758190" y="946023"/>
                  </a:lnTo>
                  <a:lnTo>
                    <a:pt x="767239" y="941641"/>
                  </a:lnTo>
                  <a:lnTo>
                    <a:pt x="770382" y="941261"/>
                  </a:lnTo>
                  <a:lnTo>
                    <a:pt x="774382" y="947166"/>
                  </a:lnTo>
                  <a:lnTo>
                    <a:pt x="794290" y="952690"/>
                  </a:lnTo>
                  <a:lnTo>
                    <a:pt x="798766" y="950500"/>
                  </a:lnTo>
                  <a:lnTo>
                    <a:pt x="803910" y="940213"/>
                  </a:lnTo>
                  <a:lnTo>
                    <a:pt x="808672" y="939641"/>
                  </a:lnTo>
                  <a:lnTo>
                    <a:pt x="820102" y="941356"/>
                  </a:lnTo>
                  <a:lnTo>
                    <a:pt x="826770" y="943737"/>
                  </a:lnTo>
                  <a:lnTo>
                    <a:pt x="830580" y="948023"/>
                  </a:lnTo>
                  <a:lnTo>
                    <a:pt x="833342" y="970121"/>
                  </a:lnTo>
                  <a:lnTo>
                    <a:pt x="838962" y="975836"/>
                  </a:lnTo>
                  <a:lnTo>
                    <a:pt x="845058" y="986314"/>
                  </a:lnTo>
                  <a:lnTo>
                    <a:pt x="850011" y="987266"/>
                  </a:lnTo>
                  <a:lnTo>
                    <a:pt x="858679" y="992600"/>
                  </a:lnTo>
                  <a:lnTo>
                    <a:pt x="864965" y="991743"/>
                  </a:lnTo>
                  <a:lnTo>
                    <a:pt x="869347" y="1000792"/>
                  </a:lnTo>
                  <a:lnTo>
                    <a:pt x="871347" y="1003840"/>
                  </a:lnTo>
                  <a:lnTo>
                    <a:pt x="869728" y="1004030"/>
                  </a:lnTo>
                  <a:lnTo>
                    <a:pt x="871728" y="1006983"/>
                  </a:lnTo>
                  <a:lnTo>
                    <a:pt x="876490" y="1006316"/>
                  </a:lnTo>
                  <a:lnTo>
                    <a:pt x="881253" y="1018603"/>
                  </a:lnTo>
                  <a:lnTo>
                    <a:pt x="876014" y="1040130"/>
                  </a:lnTo>
                  <a:lnTo>
                    <a:pt x="883825" y="1039082"/>
                  </a:lnTo>
                  <a:lnTo>
                    <a:pt x="888778" y="1040035"/>
                  </a:lnTo>
                  <a:lnTo>
                    <a:pt x="895922" y="1045559"/>
                  </a:lnTo>
                  <a:lnTo>
                    <a:pt x="900684" y="1044988"/>
                  </a:lnTo>
                  <a:lnTo>
                    <a:pt x="905827" y="1047560"/>
                  </a:lnTo>
                  <a:lnTo>
                    <a:pt x="910114" y="1043749"/>
                  </a:lnTo>
                  <a:lnTo>
                    <a:pt x="926878" y="1049655"/>
                  </a:lnTo>
                  <a:lnTo>
                    <a:pt x="936403" y="1048417"/>
                  </a:lnTo>
                  <a:lnTo>
                    <a:pt x="937355" y="1043464"/>
                  </a:lnTo>
                  <a:lnTo>
                    <a:pt x="940117" y="1039940"/>
                  </a:lnTo>
                  <a:lnTo>
                    <a:pt x="955072" y="1031653"/>
                  </a:lnTo>
                  <a:lnTo>
                    <a:pt x="956024" y="1026700"/>
                  </a:lnTo>
                  <a:lnTo>
                    <a:pt x="955262" y="1020413"/>
                  </a:lnTo>
                  <a:lnTo>
                    <a:pt x="958024" y="1016794"/>
                  </a:lnTo>
                  <a:lnTo>
                    <a:pt x="959167" y="1013460"/>
                  </a:lnTo>
                  <a:lnTo>
                    <a:pt x="968026" y="1007554"/>
                  </a:lnTo>
                  <a:lnTo>
                    <a:pt x="962692" y="1003364"/>
                  </a:lnTo>
                  <a:lnTo>
                    <a:pt x="967073" y="999649"/>
                  </a:lnTo>
                  <a:lnTo>
                    <a:pt x="971740" y="998982"/>
                  </a:lnTo>
                  <a:lnTo>
                    <a:pt x="972598" y="992505"/>
                  </a:lnTo>
                  <a:lnTo>
                    <a:pt x="984409" y="984599"/>
                  </a:lnTo>
                  <a:lnTo>
                    <a:pt x="987933" y="974503"/>
                  </a:lnTo>
                  <a:lnTo>
                    <a:pt x="990886" y="972503"/>
                  </a:lnTo>
                  <a:lnTo>
                    <a:pt x="993172" y="965835"/>
                  </a:lnTo>
                  <a:lnTo>
                    <a:pt x="999554" y="964978"/>
                  </a:lnTo>
                  <a:lnTo>
                    <a:pt x="1000887" y="963263"/>
                  </a:lnTo>
                  <a:lnTo>
                    <a:pt x="1002030" y="959834"/>
                  </a:lnTo>
                  <a:lnTo>
                    <a:pt x="998315" y="955548"/>
                  </a:lnTo>
                  <a:lnTo>
                    <a:pt x="997458" y="949261"/>
                  </a:lnTo>
                  <a:lnTo>
                    <a:pt x="993743" y="944880"/>
                  </a:lnTo>
                  <a:lnTo>
                    <a:pt x="991552" y="940403"/>
                  </a:lnTo>
                  <a:lnTo>
                    <a:pt x="992505" y="935450"/>
                  </a:lnTo>
                  <a:lnTo>
                    <a:pt x="997077" y="933260"/>
                  </a:lnTo>
                  <a:lnTo>
                    <a:pt x="996886" y="931640"/>
                  </a:lnTo>
                  <a:lnTo>
                    <a:pt x="997648" y="925163"/>
                  </a:lnTo>
                  <a:lnTo>
                    <a:pt x="1002221" y="922973"/>
                  </a:lnTo>
                  <a:lnTo>
                    <a:pt x="1003554" y="921163"/>
                  </a:lnTo>
                  <a:lnTo>
                    <a:pt x="1015555" y="914876"/>
                  </a:lnTo>
                  <a:lnTo>
                    <a:pt x="1023842" y="916972"/>
                  </a:lnTo>
                  <a:lnTo>
                    <a:pt x="1031367" y="912876"/>
                  </a:lnTo>
                  <a:lnTo>
                    <a:pt x="1034320" y="910876"/>
                  </a:lnTo>
                  <a:lnTo>
                    <a:pt x="1036130" y="912209"/>
                  </a:lnTo>
                  <a:lnTo>
                    <a:pt x="1038320" y="916781"/>
                  </a:lnTo>
                  <a:lnTo>
                    <a:pt x="1039463" y="926211"/>
                  </a:lnTo>
                  <a:lnTo>
                    <a:pt x="1049369" y="928211"/>
                  </a:lnTo>
                  <a:lnTo>
                    <a:pt x="1058418" y="923830"/>
                  </a:lnTo>
                  <a:lnTo>
                    <a:pt x="1065181" y="926211"/>
                  </a:lnTo>
                  <a:lnTo>
                    <a:pt x="1066133" y="921258"/>
                  </a:lnTo>
                  <a:lnTo>
                    <a:pt x="1074039" y="920210"/>
                  </a:lnTo>
                  <a:lnTo>
                    <a:pt x="1076992" y="918305"/>
                  </a:lnTo>
                  <a:lnTo>
                    <a:pt x="1081659" y="917639"/>
                  </a:lnTo>
                  <a:lnTo>
                    <a:pt x="1085850" y="912304"/>
                  </a:lnTo>
                  <a:lnTo>
                    <a:pt x="1087374" y="912114"/>
                  </a:lnTo>
                  <a:lnTo>
                    <a:pt x="1094137" y="914495"/>
                  </a:lnTo>
                  <a:lnTo>
                    <a:pt x="1094708" y="919162"/>
                  </a:lnTo>
                  <a:lnTo>
                    <a:pt x="1098042" y="920401"/>
                  </a:lnTo>
                  <a:lnTo>
                    <a:pt x="1102995" y="921353"/>
                  </a:lnTo>
                  <a:lnTo>
                    <a:pt x="1113663" y="916781"/>
                  </a:lnTo>
                  <a:lnTo>
                    <a:pt x="1120616" y="920686"/>
                  </a:lnTo>
                  <a:lnTo>
                    <a:pt x="1131475" y="930593"/>
                  </a:lnTo>
                  <a:lnTo>
                    <a:pt x="1139761" y="932688"/>
                  </a:lnTo>
                  <a:lnTo>
                    <a:pt x="1142524" y="929164"/>
                  </a:lnTo>
                  <a:lnTo>
                    <a:pt x="1145857" y="930307"/>
                  </a:lnTo>
                  <a:lnTo>
                    <a:pt x="1161383" y="913924"/>
                  </a:lnTo>
                  <a:lnTo>
                    <a:pt x="1168717" y="908209"/>
                  </a:lnTo>
                  <a:lnTo>
                    <a:pt x="1168908" y="909733"/>
                  </a:lnTo>
                  <a:lnTo>
                    <a:pt x="1176623" y="907161"/>
                  </a:lnTo>
                  <a:lnTo>
                    <a:pt x="1181862" y="898493"/>
                  </a:lnTo>
                  <a:lnTo>
                    <a:pt x="1189958" y="899065"/>
                  </a:lnTo>
                  <a:lnTo>
                    <a:pt x="1202817" y="898970"/>
                  </a:lnTo>
                  <a:lnTo>
                    <a:pt x="1212056" y="896207"/>
                  </a:lnTo>
                  <a:lnTo>
                    <a:pt x="1211866" y="894683"/>
                  </a:lnTo>
                  <a:lnTo>
                    <a:pt x="1205579" y="895445"/>
                  </a:lnTo>
                  <a:lnTo>
                    <a:pt x="1201579" y="889540"/>
                  </a:lnTo>
                  <a:lnTo>
                    <a:pt x="1205770" y="884206"/>
                  </a:lnTo>
                  <a:lnTo>
                    <a:pt x="1205103" y="879443"/>
                  </a:lnTo>
                  <a:lnTo>
                    <a:pt x="1204913" y="877919"/>
                  </a:lnTo>
                  <a:lnTo>
                    <a:pt x="1207865" y="875919"/>
                  </a:lnTo>
                  <a:lnTo>
                    <a:pt x="1209675" y="877253"/>
                  </a:lnTo>
                  <a:lnTo>
                    <a:pt x="1215390" y="871728"/>
                  </a:lnTo>
                  <a:lnTo>
                    <a:pt x="1216914" y="858774"/>
                  </a:lnTo>
                  <a:lnTo>
                    <a:pt x="1209770" y="853249"/>
                  </a:lnTo>
                  <a:lnTo>
                    <a:pt x="1209770" y="853249"/>
                  </a:lnTo>
                  <a:close/>
                </a:path>
              </a:pathLst>
            </a:custGeom>
            <a:noFill/>
            <a:ln w="9525" cap="rnd" cmpd="sng">
              <a:solidFill>
                <a:schemeClr val="bg1"/>
              </a:solidFill>
              <a:prstDash val="solid"/>
              <a:round/>
            </a:ln>
          </p:spPr>
          <p:txBody>
            <a:bodyPr rtlCol="0" anchor="ctr"/>
            <a:lstStyle/>
            <a:p>
              <a:endParaRPr lang="cs-CZ"/>
            </a:p>
          </p:txBody>
        </p:sp>
        <p:sp>
          <p:nvSpPr>
            <p:cNvPr id="28" name="Volný tvar: obrazec 27">
              <a:extLst>
                <a:ext uri="{FF2B5EF4-FFF2-40B4-BE49-F238E27FC236}">
                  <a16:creationId xmlns:a16="http://schemas.microsoft.com/office/drawing/2014/main" id="{9B317ACA-60CB-93E1-7EED-42FDAB8A63FB}"/>
                </a:ext>
              </a:extLst>
            </p:cNvPr>
            <p:cNvSpPr>
              <a:spLocks noChangeAspect="1"/>
            </p:cNvSpPr>
            <p:nvPr userDrawn="1">
              <p:custDataLst>
                <p:tags r:id="rId4"/>
              </p:custDataLst>
            </p:nvPr>
          </p:nvSpPr>
          <p:spPr>
            <a:xfrm>
              <a:off x="5670423" y="3374230"/>
              <a:ext cx="1073848" cy="1057751"/>
            </a:xfrm>
            <a:custGeom>
              <a:avLst/>
              <a:gdLst>
                <a:gd name="connsiteX0" fmla="*/ 1072801 w 1073848"/>
                <a:gd name="connsiteY0" fmla="*/ 375761 h 1057751"/>
                <a:gd name="connsiteX1" fmla="*/ 1068705 w 1073848"/>
                <a:gd name="connsiteY1" fmla="*/ 368237 h 1057751"/>
                <a:gd name="connsiteX2" fmla="*/ 1057180 w 1073848"/>
                <a:gd name="connsiteY2" fmla="*/ 366522 h 1057751"/>
                <a:gd name="connsiteX3" fmla="*/ 1056989 w 1073848"/>
                <a:gd name="connsiteY3" fmla="*/ 364903 h 1057751"/>
                <a:gd name="connsiteX4" fmla="*/ 1052322 w 1073848"/>
                <a:gd name="connsiteY4" fmla="*/ 365474 h 1057751"/>
                <a:gd name="connsiteX5" fmla="*/ 1050322 w 1073848"/>
                <a:gd name="connsiteY5" fmla="*/ 362521 h 1057751"/>
                <a:gd name="connsiteX6" fmla="*/ 1048512 w 1073848"/>
                <a:gd name="connsiteY6" fmla="*/ 361188 h 1057751"/>
                <a:gd name="connsiteX7" fmla="*/ 1046797 w 1073848"/>
                <a:gd name="connsiteY7" fmla="*/ 359759 h 1057751"/>
                <a:gd name="connsiteX8" fmla="*/ 1045178 w 1073848"/>
                <a:gd name="connsiteY8" fmla="*/ 360045 h 1057751"/>
                <a:gd name="connsiteX9" fmla="*/ 1044607 w 1073848"/>
                <a:gd name="connsiteY9" fmla="*/ 355283 h 1057751"/>
                <a:gd name="connsiteX10" fmla="*/ 1041178 w 1073848"/>
                <a:gd name="connsiteY10" fmla="*/ 354139 h 1057751"/>
                <a:gd name="connsiteX11" fmla="*/ 1042416 w 1073848"/>
                <a:gd name="connsiteY11" fmla="*/ 350711 h 1057751"/>
                <a:gd name="connsiteX12" fmla="*/ 1048703 w 1073848"/>
                <a:gd name="connsiteY12" fmla="*/ 349949 h 1057751"/>
                <a:gd name="connsiteX13" fmla="*/ 1049846 w 1073848"/>
                <a:gd name="connsiteY13" fmla="*/ 346615 h 1057751"/>
                <a:gd name="connsiteX14" fmla="*/ 1053846 w 1073848"/>
                <a:gd name="connsiteY14" fmla="*/ 339662 h 1057751"/>
                <a:gd name="connsiteX15" fmla="*/ 1052989 w 1073848"/>
                <a:gd name="connsiteY15" fmla="*/ 333375 h 1057751"/>
                <a:gd name="connsiteX16" fmla="*/ 1054608 w 1073848"/>
                <a:gd name="connsiteY16" fmla="*/ 333184 h 1057751"/>
                <a:gd name="connsiteX17" fmla="*/ 1055941 w 1073848"/>
                <a:gd name="connsiteY17" fmla="*/ 331375 h 1057751"/>
                <a:gd name="connsiteX18" fmla="*/ 1054798 w 1073848"/>
                <a:gd name="connsiteY18" fmla="*/ 321850 h 1057751"/>
                <a:gd name="connsiteX19" fmla="*/ 1052798 w 1073848"/>
                <a:gd name="connsiteY19" fmla="*/ 318897 h 1057751"/>
                <a:gd name="connsiteX20" fmla="*/ 1043083 w 1073848"/>
                <a:gd name="connsiteY20" fmla="*/ 305753 h 1057751"/>
                <a:gd name="connsiteX21" fmla="*/ 1042511 w 1073848"/>
                <a:gd name="connsiteY21" fmla="*/ 300990 h 1057751"/>
                <a:gd name="connsiteX22" fmla="*/ 1036987 w 1073848"/>
                <a:gd name="connsiteY22" fmla="*/ 295275 h 1057751"/>
                <a:gd name="connsiteX23" fmla="*/ 1030605 w 1073848"/>
                <a:gd name="connsiteY23" fmla="*/ 296132 h 1057751"/>
                <a:gd name="connsiteX24" fmla="*/ 1024890 w 1073848"/>
                <a:gd name="connsiteY24" fmla="*/ 288798 h 1057751"/>
                <a:gd name="connsiteX25" fmla="*/ 1022509 w 1073848"/>
                <a:gd name="connsiteY25" fmla="*/ 282702 h 1057751"/>
                <a:gd name="connsiteX26" fmla="*/ 1015746 w 1073848"/>
                <a:gd name="connsiteY26" fmla="*/ 280321 h 1057751"/>
                <a:gd name="connsiteX27" fmla="*/ 1009459 w 1073848"/>
                <a:gd name="connsiteY27" fmla="*/ 281178 h 1057751"/>
                <a:gd name="connsiteX28" fmla="*/ 1000601 w 1073848"/>
                <a:gd name="connsiteY28" fmla="*/ 274225 h 1057751"/>
                <a:gd name="connsiteX29" fmla="*/ 997648 w 1073848"/>
                <a:gd name="connsiteY29" fmla="*/ 276225 h 1057751"/>
                <a:gd name="connsiteX30" fmla="*/ 990505 w 1073848"/>
                <a:gd name="connsiteY30" fmla="*/ 270700 h 1057751"/>
                <a:gd name="connsiteX31" fmla="*/ 987933 w 1073848"/>
                <a:gd name="connsiteY31" fmla="*/ 275844 h 1057751"/>
                <a:gd name="connsiteX32" fmla="*/ 984790 w 1073848"/>
                <a:gd name="connsiteY32" fmla="*/ 276320 h 1057751"/>
                <a:gd name="connsiteX33" fmla="*/ 979837 w 1073848"/>
                <a:gd name="connsiteY33" fmla="*/ 275272 h 1057751"/>
                <a:gd name="connsiteX34" fmla="*/ 977455 w 1073848"/>
                <a:gd name="connsiteY34" fmla="*/ 269176 h 1057751"/>
                <a:gd name="connsiteX35" fmla="*/ 973931 w 1073848"/>
                <a:gd name="connsiteY35" fmla="*/ 266414 h 1057751"/>
                <a:gd name="connsiteX36" fmla="*/ 967168 w 1073848"/>
                <a:gd name="connsiteY36" fmla="*/ 264128 h 1057751"/>
                <a:gd name="connsiteX37" fmla="*/ 969169 w 1073848"/>
                <a:gd name="connsiteY37" fmla="*/ 254222 h 1057751"/>
                <a:gd name="connsiteX38" fmla="*/ 964025 w 1073848"/>
                <a:gd name="connsiteY38" fmla="*/ 251650 h 1057751"/>
                <a:gd name="connsiteX39" fmla="*/ 958310 w 1073848"/>
                <a:gd name="connsiteY39" fmla="*/ 244412 h 1057751"/>
                <a:gd name="connsiteX40" fmla="*/ 948595 w 1073848"/>
                <a:gd name="connsiteY40" fmla="*/ 231172 h 1057751"/>
                <a:gd name="connsiteX41" fmla="*/ 944785 w 1073848"/>
                <a:gd name="connsiteY41" fmla="*/ 226886 h 1057751"/>
                <a:gd name="connsiteX42" fmla="*/ 936498 w 1073848"/>
                <a:gd name="connsiteY42" fmla="*/ 224695 h 1057751"/>
                <a:gd name="connsiteX43" fmla="*/ 929640 w 1073848"/>
                <a:gd name="connsiteY43" fmla="*/ 220789 h 1057751"/>
                <a:gd name="connsiteX44" fmla="*/ 928211 w 1073848"/>
                <a:gd name="connsiteY44" fmla="*/ 222504 h 1057751"/>
                <a:gd name="connsiteX45" fmla="*/ 926497 w 1073848"/>
                <a:gd name="connsiteY45" fmla="*/ 221171 h 1057751"/>
                <a:gd name="connsiteX46" fmla="*/ 921734 w 1073848"/>
                <a:gd name="connsiteY46" fmla="*/ 221742 h 1057751"/>
                <a:gd name="connsiteX47" fmla="*/ 921353 w 1073848"/>
                <a:gd name="connsiteY47" fmla="*/ 218599 h 1057751"/>
                <a:gd name="connsiteX48" fmla="*/ 916019 w 1073848"/>
                <a:gd name="connsiteY48" fmla="*/ 214503 h 1057751"/>
                <a:gd name="connsiteX49" fmla="*/ 913638 w 1073848"/>
                <a:gd name="connsiteY49" fmla="*/ 208407 h 1057751"/>
                <a:gd name="connsiteX50" fmla="*/ 910495 w 1073848"/>
                <a:gd name="connsiteY50" fmla="*/ 208788 h 1057751"/>
                <a:gd name="connsiteX51" fmla="*/ 909447 w 1073848"/>
                <a:gd name="connsiteY51" fmla="*/ 213741 h 1057751"/>
                <a:gd name="connsiteX52" fmla="*/ 906304 w 1073848"/>
                <a:gd name="connsiteY52" fmla="*/ 214122 h 1057751"/>
                <a:gd name="connsiteX53" fmla="*/ 899160 w 1073848"/>
                <a:gd name="connsiteY53" fmla="*/ 208597 h 1057751"/>
                <a:gd name="connsiteX54" fmla="*/ 895445 w 1073848"/>
                <a:gd name="connsiteY54" fmla="*/ 204311 h 1057751"/>
                <a:gd name="connsiteX55" fmla="*/ 889159 w 1073848"/>
                <a:gd name="connsiteY55" fmla="*/ 205073 h 1057751"/>
                <a:gd name="connsiteX56" fmla="*/ 884777 w 1073848"/>
                <a:gd name="connsiteY56" fmla="*/ 208883 h 1057751"/>
                <a:gd name="connsiteX57" fmla="*/ 881443 w 1073848"/>
                <a:gd name="connsiteY57" fmla="*/ 207645 h 1057751"/>
                <a:gd name="connsiteX58" fmla="*/ 882587 w 1073848"/>
                <a:gd name="connsiteY58" fmla="*/ 204311 h 1057751"/>
                <a:gd name="connsiteX59" fmla="*/ 878681 w 1073848"/>
                <a:gd name="connsiteY59" fmla="*/ 198406 h 1057751"/>
                <a:gd name="connsiteX60" fmla="*/ 874871 w 1073848"/>
                <a:gd name="connsiteY60" fmla="*/ 194024 h 1057751"/>
                <a:gd name="connsiteX61" fmla="*/ 866013 w 1073848"/>
                <a:gd name="connsiteY61" fmla="*/ 200025 h 1057751"/>
                <a:gd name="connsiteX62" fmla="*/ 856202 w 1073848"/>
                <a:gd name="connsiteY62" fmla="*/ 198025 h 1057751"/>
                <a:gd name="connsiteX63" fmla="*/ 856393 w 1073848"/>
                <a:gd name="connsiteY63" fmla="*/ 199644 h 1057751"/>
                <a:gd name="connsiteX64" fmla="*/ 852964 w 1073848"/>
                <a:gd name="connsiteY64" fmla="*/ 198501 h 1057751"/>
                <a:gd name="connsiteX65" fmla="*/ 848868 w 1073848"/>
                <a:gd name="connsiteY65" fmla="*/ 203835 h 1057751"/>
                <a:gd name="connsiteX66" fmla="*/ 843343 w 1073848"/>
                <a:gd name="connsiteY66" fmla="*/ 198120 h 1057751"/>
                <a:gd name="connsiteX67" fmla="*/ 839914 w 1073848"/>
                <a:gd name="connsiteY67" fmla="*/ 184118 h 1057751"/>
                <a:gd name="connsiteX68" fmla="*/ 834390 w 1073848"/>
                <a:gd name="connsiteY68" fmla="*/ 178403 h 1057751"/>
                <a:gd name="connsiteX69" fmla="*/ 834199 w 1073848"/>
                <a:gd name="connsiteY69" fmla="*/ 176784 h 1057751"/>
                <a:gd name="connsiteX70" fmla="*/ 830675 w 1073848"/>
                <a:gd name="connsiteY70" fmla="*/ 174022 h 1057751"/>
                <a:gd name="connsiteX71" fmla="*/ 826865 w 1073848"/>
                <a:gd name="connsiteY71" fmla="*/ 169736 h 1057751"/>
                <a:gd name="connsiteX72" fmla="*/ 825341 w 1073848"/>
                <a:gd name="connsiteY72" fmla="*/ 169926 h 1057751"/>
                <a:gd name="connsiteX73" fmla="*/ 820198 w 1073848"/>
                <a:gd name="connsiteY73" fmla="*/ 167354 h 1057751"/>
                <a:gd name="connsiteX74" fmla="*/ 817055 w 1073848"/>
                <a:gd name="connsiteY74" fmla="*/ 167735 h 1057751"/>
                <a:gd name="connsiteX75" fmla="*/ 813625 w 1073848"/>
                <a:gd name="connsiteY75" fmla="*/ 166592 h 1057751"/>
                <a:gd name="connsiteX76" fmla="*/ 811054 w 1073848"/>
                <a:gd name="connsiteY76" fmla="*/ 171736 h 1057751"/>
                <a:gd name="connsiteX77" fmla="*/ 809339 w 1073848"/>
                <a:gd name="connsiteY77" fmla="*/ 170307 h 1057751"/>
                <a:gd name="connsiteX78" fmla="*/ 802576 w 1073848"/>
                <a:gd name="connsiteY78" fmla="*/ 168021 h 1057751"/>
                <a:gd name="connsiteX79" fmla="*/ 800576 w 1073848"/>
                <a:gd name="connsiteY79" fmla="*/ 165068 h 1057751"/>
                <a:gd name="connsiteX80" fmla="*/ 795909 w 1073848"/>
                <a:gd name="connsiteY80" fmla="*/ 165640 h 1057751"/>
                <a:gd name="connsiteX81" fmla="*/ 790956 w 1073848"/>
                <a:gd name="connsiteY81" fmla="*/ 164687 h 1057751"/>
                <a:gd name="connsiteX82" fmla="*/ 781907 w 1073848"/>
                <a:gd name="connsiteY82" fmla="*/ 156210 h 1057751"/>
                <a:gd name="connsiteX83" fmla="*/ 781240 w 1073848"/>
                <a:gd name="connsiteY83" fmla="*/ 151447 h 1057751"/>
                <a:gd name="connsiteX84" fmla="*/ 782860 w 1073848"/>
                <a:gd name="connsiteY84" fmla="*/ 151257 h 1057751"/>
                <a:gd name="connsiteX85" fmla="*/ 780669 w 1073848"/>
                <a:gd name="connsiteY85" fmla="*/ 146780 h 1057751"/>
                <a:gd name="connsiteX86" fmla="*/ 782003 w 1073848"/>
                <a:gd name="connsiteY86" fmla="*/ 144971 h 1057751"/>
                <a:gd name="connsiteX87" fmla="*/ 783241 w 1073848"/>
                <a:gd name="connsiteY87" fmla="*/ 141637 h 1057751"/>
                <a:gd name="connsiteX88" fmla="*/ 780288 w 1073848"/>
                <a:gd name="connsiteY88" fmla="*/ 143542 h 1057751"/>
                <a:gd name="connsiteX89" fmla="*/ 778288 w 1073848"/>
                <a:gd name="connsiteY89" fmla="*/ 140589 h 1057751"/>
                <a:gd name="connsiteX90" fmla="*/ 773525 w 1073848"/>
                <a:gd name="connsiteY90" fmla="*/ 141256 h 1057751"/>
                <a:gd name="connsiteX91" fmla="*/ 772763 w 1073848"/>
                <a:gd name="connsiteY91" fmla="*/ 147733 h 1057751"/>
                <a:gd name="connsiteX92" fmla="*/ 757047 w 1073848"/>
                <a:gd name="connsiteY92" fmla="*/ 162592 h 1057751"/>
                <a:gd name="connsiteX93" fmla="*/ 755047 w 1073848"/>
                <a:gd name="connsiteY93" fmla="*/ 172403 h 1057751"/>
                <a:gd name="connsiteX94" fmla="*/ 757809 w 1073848"/>
                <a:gd name="connsiteY94" fmla="*/ 181737 h 1057751"/>
                <a:gd name="connsiteX95" fmla="*/ 756285 w 1073848"/>
                <a:gd name="connsiteY95" fmla="*/ 181928 h 1057751"/>
                <a:gd name="connsiteX96" fmla="*/ 754856 w 1073848"/>
                <a:gd name="connsiteY96" fmla="*/ 183737 h 1057751"/>
                <a:gd name="connsiteX97" fmla="*/ 743426 w 1073848"/>
                <a:gd name="connsiteY97" fmla="*/ 181928 h 1057751"/>
                <a:gd name="connsiteX98" fmla="*/ 748379 w 1073848"/>
                <a:gd name="connsiteY98" fmla="*/ 195739 h 1057751"/>
                <a:gd name="connsiteX99" fmla="*/ 740759 w 1073848"/>
                <a:gd name="connsiteY99" fmla="*/ 198311 h 1057751"/>
                <a:gd name="connsiteX100" fmla="*/ 740950 w 1073848"/>
                <a:gd name="connsiteY100" fmla="*/ 199930 h 1057751"/>
                <a:gd name="connsiteX101" fmla="*/ 736187 w 1073848"/>
                <a:gd name="connsiteY101" fmla="*/ 200501 h 1057751"/>
                <a:gd name="connsiteX102" fmla="*/ 731044 w 1073848"/>
                <a:gd name="connsiteY102" fmla="*/ 197929 h 1057751"/>
                <a:gd name="connsiteX103" fmla="*/ 726281 w 1073848"/>
                <a:gd name="connsiteY103" fmla="*/ 198596 h 1057751"/>
                <a:gd name="connsiteX104" fmla="*/ 723329 w 1073848"/>
                <a:gd name="connsiteY104" fmla="*/ 200501 h 1057751"/>
                <a:gd name="connsiteX105" fmla="*/ 720185 w 1073848"/>
                <a:gd name="connsiteY105" fmla="*/ 200978 h 1057751"/>
                <a:gd name="connsiteX106" fmla="*/ 710946 w 1073848"/>
                <a:gd name="connsiteY106" fmla="*/ 190881 h 1057751"/>
                <a:gd name="connsiteX107" fmla="*/ 709136 w 1073848"/>
                <a:gd name="connsiteY107" fmla="*/ 189547 h 1057751"/>
                <a:gd name="connsiteX108" fmla="*/ 708946 w 1073848"/>
                <a:gd name="connsiteY108" fmla="*/ 187928 h 1057751"/>
                <a:gd name="connsiteX109" fmla="*/ 703993 w 1073848"/>
                <a:gd name="connsiteY109" fmla="*/ 186976 h 1057751"/>
                <a:gd name="connsiteX110" fmla="*/ 693515 w 1073848"/>
                <a:gd name="connsiteY110" fmla="*/ 180308 h 1057751"/>
                <a:gd name="connsiteX111" fmla="*/ 685609 w 1073848"/>
                <a:gd name="connsiteY111" fmla="*/ 181261 h 1057751"/>
                <a:gd name="connsiteX112" fmla="*/ 674941 w 1073848"/>
                <a:gd name="connsiteY112" fmla="*/ 173069 h 1057751"/>
                <a:gd name="connsiteX113" fmla="*/ 676084 w 1073848"/>
                <a:gd name="connsiteY113" fmla="*/ 169640 h 1057751"/>
                <a:gd name="connsiteX114" fmla="*/ 670370 w 1073848"/>
                <a:gd name="connsiteY114" fmla="*/ 162401 h 1057751"/>
                <a:gd name="connsiteX115" fmla="*/ 676847 w 1073848"/>
                <a:gd name="connsiteY115" fmla="*/ 150304 h 1057751"/>
                <a:gd name="connsiteX116" fmla="*/ 681418 w 1073848"/>
                <a:gd name="connsiteY116" fmla="*/ 148114 h 1057751"/>
                <a:gd name="connsiteX117" fmla="*/ 681323 w 1073848"/>
                <a:gd name="connsiteY117" fmla="*/ 135350 h 1057751"/>
                <a:gd name="connsiteX118" fmla="*/ 677037 w 1073848"/>
                <a:gd name="connsiteY118" fmla="*/ 139065 h 1057751"/>
                <a:gd name="connsiteX119" fmla="*/ 671131 w 1073848"/>
                <a:gd name="connsiteY119" fmla="*/ 143066 h 1057751"/>
                <a:gd name="connsiteX120" fmla="*/ 668941 w 1073848"/>
                <a:gd name="connsiteY120" fmla="*/ 138493 h 1057751"/>
                <a:gd name="connsiteX121" fmla="*/ 657511 w 1073848"/>
                <a:gd name="connsiteY121" fmla="*/ 136779 h 1057751"/>
                <a:gd name="connsiteX122" fmla="*/ 651129 w 1073848"/>
                <a:gd name="connsiteY122" fmla="*/ 124778 h 1057751"/>
                <a:gd name="connsiteX123" fmla="*/ 647986 w 1073848"/>
                <a:gd name="connsiteY123" fmla="*/ 125158 h 1057751"/>
                <a:gd name="connsiteX124" fmla="*/ 647795 w 1073848"/>
                <a:gd name="connsiteY124" fmla="*/ 123539 h 1057751"/>
                <a:gd name="connsiteX125" fmla="*/ 642652 w 1073848"/>
                <a:gd name="connsiteY125" fmla="*/ 121063 h 1057751"/>
                <a:gd name="connsiteX126" fmla="*/ 640651 w 1073848"/>
                <a:gd name="connsiteY126" fmla="*/ 118015 h 1057751"/>
                <a:gd name="connsiteX127" fmla="*/ 636175 w 1073848"/>
                <a:gd name="connsiteY127" fmla="*/ 120205 h 1057751"/>
                <a:gd name="connsiteX128" fmla="*/ 632365 w 1073848"/>
                <a:gd name="connsiteY128" fmla="*/ 115919 h 1057751"/>
                <a:gd name="connsiteX129" fmla="*/ 629412 w 1073848"/>
                <a:gd name="connsiteY129" fmla="*/ 117920 h 1057751"/>
                <a:gd name="connsiteX130" fmla="*/ 629603 w 1073848"/>
                <a:gd name="connsiteY130" fmla="*/ 119443 h 1057751"/>
                <a:gd name="connsiteX131" fmla="*/ 627888 w 1073848"/>
                <a:gd name="connsiteY131" fmla="*/ 118110 h 1057751"/>
                <a:gd name="connsiteX132" fmla="*/ 623506 w 1073848"/>
                <a:gd name="connsiteY132" fmla="*/ 121825 h 1057751"/>
                <a:gd name="connsiteX133" fmla="*/ 620363 w 1073848"/>
                <a:gd name="connsiteY133" fmla="*/ 122301 h 1057751"/>
                <a:gd name="connsiteX134" fmla="*/ 618363 w 1073848"/>
                <a:gd name="connsiteY134" fmla="*/ 119253 h 1057751"/>
                <a:gd name="connsiteX135" fmla="*/ 618934 w 1073848"/>
                <a:gd name="connsiteY135" fmla="*/ 111252 h 1057751"/>
                <a:gd name="connsiteX136" fmla="*/ 617411 w 1073848"/>
                <a:gd name="connsiteY136" fmla="*/ 111442 h 1057751"/>
                <a:gd name="connsiteX137" fmla="*/ 620744 w 1073848"/>
                <a:gd name="connsiteY137" fmla="*/ 99727 h 1057751"/>
                <a:gd name="connsiteX138" fmla="*/ 623030 w 1073848"/>
                <a:gd name="connsiteY138" fmla="*/ 93059 h 1057751"/>
                <a:gd name="connsiteX139" fmla="*/ 618363 w 1073848"/>
                <a:gd name="connsiteY139" fmla="*/ 93631 h 1057751"/>
                <a:gd name="connsiteX140" fmla="*/ 618744 w 1073848"/>
                <a:gd name="connsiteY140" fmla="*/ 96774 h 1057751"/>
                <a:gd name="connsiteX141" fmla="*/ 613600 w 1073848"/>
                <a:gd name="connsiteY141" fmla="*/ 94202 h 1057751"/>
                <a:gd name="connsiteX142" fmla="*/ 608838 w 1073848"/>
                <a:gd name="connsiteY142" fmla="*/ 94869 h 1057751"/>
                <a:gd name="connsiteX143" fmla="*/ 603504 w 1073848"/>
                <a:gd name="connsiteY143" fmla="*/ 90678 h 1057751"/>
                <a:gd name="connsiteX144" fmla="*/ 594074 w 1073848"/>
                <a:gd name="connsiteY144" fmla="*/ 91916 h 1057751"/>
                <a:gd name="connsiteX145" fmla="*/ 594265 w 1073848"/>
                <a:gd name="connsiteY145" fmla="*/ 93536 h 1057751"/>
                <a:gd name="connsiteX146" fmla="*/ 585788 w 1073848"/>
                <a:gd name="connsiteY146" fmla="*/ 89821 h 1057751"/>
                <a:gd name="connsiteX147" fmla="*/ 587121 w 1073848"/>
                <a:gd name="connsiteY147" fmla="*/ 88011 h 1057751"/>
                <a:gd name="connsiteX148" fmla="*/ 584930 w 1073848"/>
                <a:gd name="connsiteY148" fmla="*/ 83439 h 1057751"/>
                <a:gd name="connsiteX149" fmla="*/ 583216 w 1073848"/>
                <a:gd name="connsiteY149" fmla="*/ 82105 h 1057751"/>
                <a:gd name="connsiteX150" fmla="*/ 580263 w 1073848"/>
                <a:gd name="connsiteY150" fmla="*/ 84106 h 1057751"/>
                <a:gd name="connsiteX151" fmla="*/ 579977 w 1073848"/>
                <a:gd name="connsiteY151" fmla="*/ 82487 h 1057751"/>
                <a:gd name="connsiteX152" fmla="*/ 578453 w 1073848"/>
                <a:gd name="connsiteY152" fmla="*/ 82677 h 1057751"/>
                <a:gd name="connsiteX153" fmla="*/ 576643 w 1073848"/>
                <a:gd name="connsiteY153" fmla="*/ 81343 h 1057751"/>
                <a:gd name="connsiteX154" fmla="*/ 578263 w 1073848"/>
                <a:gd name="connsiteY154" fmla="*/ 81153 h 1057751"/>
                <a:gd name="connsiteX155" fmla="*/ 579406 w 1073848"/>
                <a:gd name="connsiteY155" fmla="*/ 77724 h 1057751"/>
                <a:gd name="connsiteX156" fmla="*/ 577882 w 1073848"/>
                <a:gd name="connsiteY156" fmla="*/ 77914 h 1057751"/>
                <a:gd name="connsiteX157" fmla="*/ 576072 w 1073848"/>
                <a:gd name="connsiteY157" fmla="*/ 76581 h 1057751"/>
                <a:gd name="connsiteX158" fmla="*/ 574453 w 1073848"/>
                <a:gd name="connsiteY158" fmla="*/ 76771 h 1057751"/>
                <a:gd name="connsiteX159" fmla="*/ 573691 w 1073848"/>
                <a:gd name="connsiteY159" fmla="*/ 70485 h 1057751"/>
                <a:gd name="connsiteX160" fmla="*/ 570357 w 1073848"/>
                <a:gd name="connsiteY160" fmla="*/ 69247 h 1057751"/>
                <a:gd name="connsiteX161" fmla="*/ 571500 w 1073848"/>
                <a:gd name="connsiteY161" fmla="*/ 65913 h 1057751"/>
                <a:gd name="connsiteX162" fmla="*/ 567404 w 1073848"/>
                <a:gd name="connsiteY162" fmla="*/ 71247 h 1057751"/>
                <a:gd name="connsiteX163" fmla="*/ 562451 w 1073848"/>
                <a:gd name="connsiteY163" fmla="*/ 70295 h 1057751"/>
                <a:gd name="connsiteX164" fmla="*/ 561880 w 1073848"/>
                <a:gd name="connsiteY164" fmla="*/ 65532 h 1057751"/>
                <a:gd name="connsiteX165" fmla="*/ 557498 w 1073848"/>
                <a:gd name="connsiteY165" fmla="*/ 69342 h 1057751"/>
                <a:gd name="connsiteX166" fmla="*/ 553688 w 1073848"/>
                <a:gd name="connsiteY166" fmla="*/ 64961 h 1057751"/>
                <a:gd name="connsiteX167" fmla="*/ 553307 w 1073848"/>
                <a:gd name="connsiteY167" fmla="*/ 61817 h 1057751"/>
                <a:gd name="connsiteX168" fmla="*/ 556450 w 1073848"/>
                <a:gd name="connsiteY168" fmla="*/ 61436 h 1057751"/>
                <a:gd name="connsiteX169" fmla="*/ 554546 w 1073848"/>
                <a:gd name="connsiteY169" fmla="*/ 58483 h 1057751"/>
                <a:gd name="connsiteX170" fmla="*/ 546640 w 1073848"/>
                <a:gd name="connsiteY170" fmla="*/ 59531 h 1057751"/>
                <a:gd name="connsiteX171" fmla="*/ 546449 w 1073848"/>
                <a:gd name="connsiteY171" fmla="*/ 57912 h 1057751"/>
                <a:gd name="connsiteX172" fmla="*/ 543306 w 1073848"/>
                <a:gd name="connsiteY172" fmla="*/ 58293 h 1057751"/>
                <a:gd name="connsiteX173" fmla="*/ 541496 w 1073848"/>
                <a:gd name="connsiteY173" fmla="*/ 56959 h 1057751"/>
                <a:gd name="connsiteX174" fmla="*/ 537496 w 1073848"/>
                <a:gd name="connsiteY174" fmla="*/ 51054 h 1057751"/>
                <a:gd name="connsiteX175" fmla="*/ 534733 w 1073848"/>
                <a:gd name="connsiteY175" fmla="*/ 54578 h 1057751"/>
                <a:gd name="connsiteX176" fmla="*/ 534162 w 1073848"/>
                <a:gd name="connsiteY176" fmla="*/ 62675 h 1057751"/>
                <a:gd name="connsiteX177" fmla="*/ 527875 w 1073848"/>
                <a:gd name="connsiteY177" fmla="*/ 63437 h 1057751"/>
                <a:gd name="connsiteX178" fmla="*/ 526066 w 1073848"/>
                <a:gd name="connsiteY178" fmla="*/ 62103 h 1057751"/>
                <a:gd name="connsiteX179" fmla="*/ 524732 w 1073848"/>
                <a:gd name="connsiteY179" fmla="*/ 63913 h 1057751"/>
                <a:gd name="connsiteX180" fmla="*/ 520541 w 1073848"/>
                <a:gd name="connsiteY180" fmla="*/ 56388 h 1057751"/>
                <a:gd name="connsiteX181" fmla="*/ 521780 w 1073848"/>
                <a:gd name="connsiteY181" fmla="*/ 53054 h 1057751"/>
                <a:gd name="connsiteX182" fmla="*/ 515398 w 1073848"/>
                <a:gd name="connsiteY182" fmla="*/ 53816 h 1057751"/>
                <a:gd name="connsiteX183" fmla="*/ 515874 w 1073848"/>
                <a:gd name="connsiteY183" fmla="*/ 56959 h 1057751"/>
                <a:gd name="connsiteX184" fmla="*/ 511112 w 1073848"/>
                <a:gd name="connsiteY184" fmla="*/ 57626 h 1057751"/>
                <a:gd name="connsiteX185" fmla="*/ 511302 w 1073848"/>
                <a:gd name="connsiteY185" fmla="*/ 59150 h 1057751"/>
                <a:gd name="connsiteX186" fmla="*/ 508159 w 1073848"/>
                <a:gd name="connsiteY186" fmla="*/ 59531 h 1057751"/>
                <a:gd name="connsiteX187" fmla="*/ 507968 w 1073848"/>
                <a:gd name="connsiteY187" fmla="*/ 58007 h 1057751"/>
                <a:gd name="connsiteX188" fmla="*/ 501587 w 1073848"/>
                <a:gd name="connsiteY188" fmla="*/ 58769 h 1057751"/>
                <a:gd name="connsiteX189" fmla="*/ 498253 w 1073848"/>
                <a:gd name="connsiteY189" fmla="*/ 57626 h 1057751"/>
                <a:gd name="connsiteX190" fmla="*/ 495300 w 1073848"/>
                <a:gd name="connsiteY190" fmla="*/ 59626 h 1057751"/>
                <a:gd name="connsiteX191" fmla="*/ 493300 w 1073848"/>
                <a:gd name="connsiteY191" fmla="*/ 56674 h 1057751"/>
                <a:gd name="connsiteX192" fmla="*/ 490538 w 1073848"/>
                <a:gd name="connsiteY192" fmla="*/ 60198 h 1057751"/>
                <a:gd name="connsiteX193" fmla="*/ 490156 w 1073848"/>
                <a:gd name="connsiteY193" fmla="*/ 57055 h 1057751"/>
                <a:gd name="connsiteX194" fmla="*/ 489204 w 1073848"/>
                <a:gd name="connsiteY194" fmla="*/ 62008 h 1057751"/>
                <a:gd name="connsiteX195" fmla="*/ 487204 w 1073848"/>
                <a:gd name="connsiteY195" fmla="*/ 59055 h 1057751"/>
                <a:gd name="connsiteX196" fmla="*/ 489966 w 1073848"/>
                <a:gd name="connsiteY196" fmla="*/ 55436 h 1057751"/>
                <a:gd name="connsiteX197" fmla="*/ 487775 w 1073848"/>
                <a:gd name="connsiteY197" fmla="*/ 50959 h 1057751"/>
                <a:gd name="connsiteX198" fmla="*/ 489204 w 1073848"/>
                <a:gd name="connsiteY198" fmla="*/ 49149 h 1057751"/>
                <a:gd name="connsiteX199" fmla="*/ 486061 w 1073848"/>
                <a:gd name="connsiteY199" fmla="*/ 49530 h 1057751"/>
                <a:gd name="connsiteX200" fmla="*/ 484251 w 1073848"/>
                <a:gd name="connsiteY200" fmla="*/ 48196 h 1057751"/>
                <a:gd name="connsiteX201" fmla="*/ 481108 w 1073848"/>
                <a:gd name="connsiteY201" fmla="*/ 48578 h 1057751"/>
                <a:gd name="connsiteX202" fmla="*/ 477298 w 1073848"/>
                <a:gd name="connsiteY202" fmla="*/ 44291 h 1057751"/>
                <a:gd name="connsiteX203" fmla="*/ 477107 w 1073848"/>
                <a:gd name="connsiteY203" fmla="*/ 42672 h 1057751"/>
                <a:gd name="connsiteX204" fmla="*/ 478060 w 1073848"/>
                <a:gd name="connsiteY204" fmla="*/ 37719 h 1057751"/>
                <a:gd name="connsiteX205" fmla="*/ 471773 w 1073848"/>
                <a:gd name="connsiteY205" fmla="*/ 38576 h 1057751"/>
                <a:gd name="connsiteX206" fmla="*/ 469773 w 1073848"/>
                <a:gd name="connsiteY206" fmla="*/ 35624 h 1057751"/>
                <a:gd name="connsiteX207" fmla="*/ 469392 w 1073848"/>
                <a:gd name="connsiteY207" fmla="*/ 32480 h 1057751"/>
                <a:gd name="connsiteX208" fmla="*/ 464630 w 1073848"/>
                <a:gd name="connsiteY208" fmla="*/ 33052 h 1057751"/>
                <a:gd name="connsiteX209" fmla="*/ 455390 w 1073848"/>
                <a:gd name="connsiteY209" fmla="*/ 22955 h 1057751"/>
                <a:gd name="connsiteX210" fmla="*/ 448818 w 1073848"/>
                <a:gd name="connsiteY210" fmla="*/ 22193 h 1057751"/>
                <a:gd name="connsiteX211" fmla="*/ 445294 w 1073848"/>
                <a:gd name="connsiteY211" fmla="*/ 19431 h 1057751"/>
                <a:gd name="connsiteX212" fmla="*/ 441579 w 1073848"/>
                <a:gd name="connsiteY212" fmla="*/ 15145 h 1057751"/>
                <a:gd name="connsiteX213" fmla="*/ 437769 w 1073848"/>
                <a:gd name="connsiteY213" fmla="*/ 10763 h 1057751"/>
                <a:gd name="connsiteX214" fmla="*/ 432625 w 1073848"/>
                <a:gd name="connsiteY214" fmla="*/ 8287 h 1057751"/>
                <a:gd name="connsiteX215" fmla="*/ 421957 w 1073848"/>
                <a:gd name="connsiteY215" fmla="*/ 0 h 1057751"/>
                <a:gd name="connsiteX216" fmla="*/ 420624 w 1073848"/>
                <a:gd name="connsiteY216" fmla="*/ 1810 h 1057751"/>
                <a:gd name="connsiteX217" fmla="*/ 421386 w 1073848"/>
                <a:gd name="connsiteY217" fmla="*/ 8096 h 1057751"/>
                <a:gd name="connsiteX218" fmla="*/ 417290 w 1073848"/>
                <a:gd name="connsiteY218" fmla="*/ 13430 h 1057751"/>
                <a:gd name="connsiteX219" fmla="*/ 413480 w 1073848"/>
                <a:gd name="connsiteY219" fmla="*/ 9049 h 1057751"/>
                <a:gd name="connsiteX220" fmla="*/ 405860 w 1073848"/>
                <a:gd name="connsiteY220" fmla="*/ 11716 h 1057751"/>
                <a:gd name="connsiteX221" fmla="*/ 406051 w 1073848"/>
                <a:gd name="connsiteY221" fmla="*/ 13240 h 1057751"/>
                <a:gd name="connsiteX222" fmla="*/ 407765 w 1073848"/>
                <a:gd name="connsiteY222" fmla="*/ 14668 h 1057751"/>
                <a:gd name="connsiteX223" fmla="*/ 406241 w 1073848"/>
                <a:gd name="connsiteY223" fmla="*/ 14859 h 1057751"/>
                <a:gd name="connsiteX224" fmla="*/ 406813 w 1073848"/>
                <a:gd name="connsiteY224" fmla="*/ 19526 h 1057751"/>
                <a:gd name="connsiteX225" fmla="*/ 402336 w 1073848"/>
                <a:gd name="connsiteY225" fmla="*/ 21717 h 1057751"/>
                <a:gd name="connsiteX226" fmla="*/ 399097 w 1073848"/>
                <a:gd name="connsiteY226" fmla="*/ 22193 h 1057751"/>
                <a:gd name="connsiteX227" fmla="*/ 399574 w 1073848"/>
                <a:gd name="connsiteY227" fmla="*/ 25337 h 1057751"/>
                <a:gd name="connsiteX228" fmla="*/ 397955 w 1073848"/>
                <a:gd name="connsiteY228" fmla="*/ 25527 h 1057751"/>
                <a:gd name="connsiteX229" fmla="*/ 393954 w 1073848"/>
                <a:gd name="connsiteY229" fmla="*/ 19621 h 1057751"/>
                <a:gd name="connsiteX230" fmla="*/ 388906 w 1073848"/>
                <a:gd name="connsiteY230" fmla="*/ 17050 h 1057751"/>
                <a:gd name="connsiteX231" fmla="*/ 385953 w 1073848"/>
                <a:gd name="connsiteY231" fmla="*/ 19050 h 1057751"/>
                <a:gd name="connsiteX232" fmla="*/ 376047 w 1073848"/>
                <a:gd name="connsiteY232" fmla="*/ 29908 h 1057751"/>
                <a:gd name="connsiteX233" fmla="*/ 376428 w 1073848"/>
                <a:gd name="connsiteY233" fmla="*/ 33052 h 1057751"/>
                <a:gd name="connsiteX234" fmla="*/ 371570 w 1073848"/>
                <a:gd name="connsiteY234" fmla="*/ 32099 h 1057751"/>
                <a:gd name="connsiteX235" fmla="*/ 368998 w 1073848"/>
                <a:gd name="connsiteY235" fmla="*/ 37243 h 1057751"/>
                <a:gd name="connsiteX236" fmla="*/ 365093 w 1073848"/>
                <a:gd name="connsiteY236" fmla="*/ 44101 h 1057751"/>
                <a:gd name="connsiteX237" fmla="*/ 365665 w 1073848"/>
                <a:gd name="connsiteY237" fmla="*/ 48863 h 1057751"/>
                <a:gd name="connsiteX238" fmla="*/ 367665 w 1073848"/>
                <a:gd name="connsiteY238" fmla="*/ 51816 h 1057751"/>
                <a:gd name="connsiteX239" fmla="*/ 372332 w 1073848"/>
                <a:gd name="connsiteY239" fmla="*/ 51245 h 1057751"/>
                <a:gd name="connsiteX240" fmla="*/ 375475 w 1073848"/>
                <a:gd name="connsiteY240" fmla="*/ 50768 h 1057751"/>
                <a:gd name="connsiteX241" fmla="*/ 374523 w 1073848"/>
                <a:gd name="connsiteY241" fmla="*/ 55721 h 1057751"/>
                <a:gd name="connsiteX242" fmla="*/ 378142 w 1073848"/>
                <a:gd name="connsiteY242" fmla="*/ 58483 h 1057751"/>
                <a:gd name="connsiteX243" fmla="*/ 377095 w 1073848"/>
                <a:gd name="connsiteY243" fmla="*/ 63437 h 1057751"/>
                <a:gd name="connsiteX244" fmla="*/ 382238 w 1073848"/>
                <a:gd name="connsiteY244" fmla="*/ 66008 h 1057751"/>
                <a:gd name="connsiteX245" fmla="*/ 379285 w 1073848"/>
                <a:gd name="connsiteY245" fmla="*/ 68008 h 1057751"/>
                <a:gd name="connsiteX246" fmla="*/ 379762 w 1073848"/>
                <a:gd name="connsiteY246" fmla="*/ 71152 h 1057751"/>
                <a:gd name="connsiteX247" fmla="*/ 376999 w 1073848"/>
                <a:gd name="connsiteY247" fmla="*/ 74676 h 1057751"/>
                <a:gd name="connsiteX248" fmla="*/ 373761 w 1073848"/>
                <a:gd name="connsiteY248" fmla="*/ 75057 h 1057751"/>
                <a:gd name="connsiteX249" fmla="*/ 371094 w 1073848"/>
                <a:gd name="connsiteY249" fmla="*/ 78676 h 1057751"/>
                <a:gd name="connsiteX250" fmla="*/ 371284 w 1073848"/>
                <a:gd name="connsiteY250" fmla="*/ 80200 h 1057751"/>
                <a:gd name="connsiteX251" fmla="*/ 367665 w 1073848"/>
                <a:gd name="connsiteY251" fmla="*/ 77438 h 1057751"/>
                <a:gd name="connsiteX252" fmla="*/ 366141 w 1073848"/>
                <a:gd name="connsiteY252" fmla="*/ 77629 h 1057751"/>
                <a:gd name="connsiteX253" fmla="*/ 364331 w 1073848"/>
                <a:gd name="connsiteY253" fmla="*/ 76295 h 1057751"/>
                <a:gd name="connsiteX254" fmla="*/ 359759 w 1073848"/>
                <a:gd name="connsiteY254" fmla="*/ 78486 h 1057751"/>
                <a:gd name="connsiteX255" fmla="*/ 352711 w 1073848"/>
                <a:gd name="connsiteY255" fmla="*/ 72962 h 1057751"/>
                <a:gd name="connsiteX256" fmla="*/ 353282 w 1073848"/>
                <a:gd name="connsiteY256" fmla="*/ 77724 h 1057751"/>
                <a:gd name="connsiteX257" fmla="*/ 350139 w 1073848"/>
                <a:gd name="connsiteY257" fmla="*/ 78105 h 1057751"/>
                <a:gd name="connsiteX258" fmla="*/ 346615 w 1073848"/>
                <a:gd name="connsiteY258" fmla="*/ 75343 h 1057751"/>
                <a:gd name="connsiteX259" fmla="*/ 345757 w 1073848"/>
                <a:gd name="connsiteY259" fmla="*/ 69056 h 1057751"/>
                <a:gd name="connsiteX260" fmla="*/ 344424 w 1073848"/>
                <a:gd name="connsiteY260" fmla="*/ 70771 h 1057751"/>
                <a:gd name="connsiteX261" fmla="*/ 342614 w 1073848"/>
                <a:gd name="connsiteY261" fmla="*/ 69437 h 1057751"/>
                <a:gd name="connsiteX262" fmla="*/ 340233 w 1073848"/>
                <a:gd name="connsiteY262" fmla="*/ 76200 h 1057751"/>
                <a:gd name="connsiteX263" fmla="*/ 336137 w 1073848"/>
                <a:gd name="connsiteY263" fmla="*/ 81534 h 1057751"/>
                <a:gd name="connsiteX264" fmla="*/ 333756 w 1073848"/>
                <a:gd name="connsiteY264" fmla="*/ 88201 h 1057751"/>
                <a:gd name="connsiteX265" fmla="*/ 335566 w 1073848"/>
                <a:gd name="connsiteY265" fmla="*/ 89630 h 1057751"/>
                <a:gd name="connsiteX266" fmla="*/ 332803 w 1073848"/>
                <a:gd name="connsiteY266" fmla="*/ 93154 h 1057751"/>
                <a:gd name="connsiteX267" fmla="*/ 333565 w 1073848"/>
                <a:gd name="connsiteY267" fmla="*/ 99441 h 1057751"/>
                <a:gd name="connsiteX268" fmla="*/ 332041 w 1073848"/>
                <a:gd name="connsiteY268" fmla="*/ 99632 h 1057751"/>
                <a:gd name="connsiteX269" fmla="*/ 331470 w 1073848"/>
                <a:gd name="connsiteY269" fmla="*/ 94964 h 1057751"/>
                <a:gd name="connsiteX270" fmla="*/ 326517 w 1073848"/>
                <a:gd name="connsiteY270" fmla="*/ 93917 h 1057751"/>
                <a:gd name="connsiteX271" fmla="*/ 319564 w 1073848"/>
                <a:gd name="connsiteY271" fmla="*/ 102870 h 1057751"/>
                <a:gd name="connsiteX272" fmla="*/ 310896 w 1073848"/>
                <a:gd name="connsiteY272" fmla="*/ 97536 h 1057751"/>
                <a:gd name="connsiteX273" fmla="*/ 303466 w 1073848"/>
                <a:gd name="connsiteY273" fmla="*/ 101727 h 1057751"/>
                <a:gd name="connsiteX274" fmla="*/ 296323 w 1073848"/>
                <a:gd name="connsiteY274" fmla="*/ 109061 h 1057751"/>
                <a:gd name="connsiteX275" fmla="*/ 294513 w 1073848"/>
                <a:gd name="connsiteY275" fmla="*/ 107633 h 1057751"/>
                <a:gd name="connsiteX276" fmla="*/ 293180 w 1073848"/>
                <a:gd name="connsiteY276" fmla="*/ 109442 h 1057751"/>
                <a:gd name="connsiteX277" fmla="*/ 288226 w 1073848"/>
                <a:gd name="connsiteY277" fmla="*/ 108395 h 1057751"/>
                <a:gd name="connsiteX278" fmla="*/ 285083 w 1073848"/>
                <a:gd name="connsiteY278" fmla="*/ 108871 h 1057751"/>
                <a:gd name="connsiteX279" fmla="*/ 284702 w 1073848"/>
                <a:gd name="connsiteY279" fmla="*/ 105728 h 1057751"/>
                <a:gd name="connsiteX280" fmla="*/ 283750 w 1073848"/>
                <a:gd name="connsiteY280" fmla="*/ 110585 h 1057751"/>
                <a:gd name="connsiteX281" fmla="*/ 283559 w 1073848"/>
                <a:gd name="connsiteY281" fmla="*/ 109061 h 1057751"/>
                <a:gd name="connsiteX282" fmla="*/ 280321 w 1073848"/>
                <a:gd name="connsiteY282" fmla="*/ 109442 h 1057751"/>
                <a:gd name="connsiteX283" fmla="*/ 275653 w 1073848"/>
                <a:gd name="connsiteY283" fmla="*/ 110014 h 1057751"/>
                <a:gd name="connsiteX284" fmla="*/ 274891 w 1073848"/>
                <a:gd name="connsiteY284" fmla="*/ 116586 h 1057751"/>
                <a:gd name="connsiteX285" fmla="*/ 271272 w 1073848"/>
                <a:gd name="connsiteY285" fmla="*/ 113824 h 1057751"/>
                <a:gd name="connsiteX286" fmla="*/ 269938 w 1073848"/>
                <a:gd name="connsiteY286" fmla="*/ 115633 h 1057751"/>
                <a:gd name="connsiteX287" fmla="*/ 272129 w 1073848"/>
                <a:gd name="connsiteY287" fmla="*/ 120110 h 1057751"/>
                <a:gd name="connsiteX288" fmla="*/ 264414 w 1073848"/>
                <a:gd name="connsiteY288" fmla="*/ 122682 h 1057751"/>
                <a:gd name="connsiteX289" fmla="*/ 264223 w 1073848"/>
                <a:gd name="connsiteY289" fmla="*/ 121158 h 1057751"/>
                <a:gd name="connsiteX290" fmla="*/ 261461 w 1073848"/>
                <a:gd name="connsiteY290" fmla="*/ 124682 h 1057751"/>
                <a:gd name="connsiteX291" fmla="*/ 259461 w 1073848"/>
                <a:gd name="connsiteY291" fmla="*/ 121729 h 1057751"/>
                <a:gd name="connsiteX292" fmla="*/ 256508 w 1073848"/>
                <a:gd name="connsiteY292" fmla="*/ 123730 h 1057751"/>
                <a:gd name="connsiteX293" fmla="*/ 256318 w 1073848"/>
                <a:gd name="connsiteY293" fmla="*/ 122111 h 1057751"/>
                <a:gd name="connsiteX294" fmla="*/ 250031 w 1073848"/>
                <a:gd name="connsiteY294" fmla="*/ 122968 h 1057751"/>
                <a:gd name="connsiteX295" fmla="*/ 249841 w 1073848"/>
                <a:gd name="connsiteY295" fmla="*/ 121349 h 1057751"/>
                <a:gd name="connsiteX296" fmla="*/ 255270 w 1073848"/>
                <a:gd name="connsiteY296" fmla="*/ 114205 h 1057751"/>
                <a:gd name="connsiteX297" fmla="*/ 253365 w 1073848"/>
                <a:gd name="connsiteY297" fmla="*/ 111252 h 1057751"/>
                <a:gd name="connsiteX298" fmla="*/ 250126 w 1073848"/>
                <a:gd name="connsiteY298" fmla="*/ 111728 h 1057751"/>
                <a:gd name="connsiteX299" fmla="*/ 247459 w 1073848"/>
                <a:gd name="connsiteY299" fmla="*/ 115253 h 1057751"/>
                <a:gd name="connsiteX300" fmla="*/ 244030 w 1073848"/>
                <a:gd name="connsiteY300" fmla="*/ 114109 h 1057751"/>
                <a:gd name="connsiteX301" fmla="*/ 241459 w 1073848"/>
                <a:gd name="connsiteY301" fmla="*/ 119253 h 1057751"/>
                <a:gd name="connsiteX302" fmla="*/ 236791 w 1073848"/>
                <a:gd name="connsiteY302" fmla="*/ 119825 h 1057751"/>
                <a:gd name="connsiteX303" fmla="*/ 234982 w 1073848"/>
                <a:gd name="connsiteY303" fmla="*/ 118396 h 1057751"/>
                <a:gd name="connsiteX304" fmla="*/ 231076 w 1073848"/>
                <a:gd name="connsiteY304" fmla="*/ 125349 h 1057751"/>
                <a:gd name="connsiteX305" fmla="*/ 229457 w 1073848"/>
                <a:gd name="connsiteY305" fmla="*/ 125539 h 1057751"/>
                <a:gd name="connsiteX306" fmla="*/ 229934 w 1073848"/>
                <a:gd name="connsiteY306" fmla="*/ 128683 h 1057751"/>
                <a:gd name="connsiteX307" fmla="*/ 233267 w 1073848"/>
                <a:gd name="connsiteY307" fmla="*/ 129921 h 1057751"/>
                <a:gd name="connsiteX308" fmla="*/ 231838 w 1073848"/>
                <a:gd name="connsiteY308" fmla="*/ 131636 h 1057751"/>
                <a:gd name="connsiteX309" fmla="*/ 233839 w 1073848"/>
                <a:gd name="connsiteY309" fmla="*/ 134588 h 1057751"/>
                <a:gd name="connsiteX310" fmla="*/ 226314 w 1073848"/>
                <a:gd name="connsiteY310" fmla="*/ 138779 h 1057751"/>
                <a:gd name="connsiteX311" fmla="*/ 227552 w 1073848"/>
                <a:gd name="connsiteY311" fmla="*/ 148209 h 1057751"/>
                <a:gd name="connsiteX312" fmla="*/ 228409 w 1073848"/>
                <a:gd name="connsiteY312" fmla="*/ 154591 h 1057751"/>
                <a:gd name="connsiteX313" fmla="*/ 214598 w 1073848"/>
                <a:gd name="connsiteY313" fmla="*/ 159544 h 1057751"/>
                <a:gd name="connsiteX314" fmla="*/ 216503 w 1073848"/>
                <a:gd name="connsiteY314" fmla="*/ 162496 h 1057751"/>
                <a:gd name="connsiteX315" fmla="*/ 211264 w 1073848"/>
                <a:gd name="connsiteY315" fmla="*/ 171164 h 1057751"/>
                <a:gd name="connsiteX316" fmla="*/ 209645 w 1073848"/>
                <a:gd name="connsiteY316" fmla="*/ 171355 h 1057751"/>
                <a:gd name="connsiteX317" fmla="*/ 209264 w 1073848"/>
                <a:gd name="connsiteY317" fmla="*/ 168212 h 1057751"/>
                <a:gd name="connsiteX318" fmla="*/ 207931 w 1073848"/>
                <a:gd name="connsiteY318" fmla="*/ 170021 h 1057751"/>
                <a:gd name="connsiteX319" fmla="*/ 207931 w 1073848"/>
                <a:gd name="connsiteY319" fmla="*/ 170021 h 1057751"/>
                <a:gd name="connsiteX320" fmla="*/ 204692 w 1073848"/>
                <a:gd name="connsiteY320" fmla="*/ 170402 h 1057751"/>
                <a:gd name="connsiteX321" fmla="*/ 206502 w 1073848"/>
                <a:gd name="connsiteY321" fmla="*/ 171736 h 1057751"/>
                <a:gd name="connsiteX322" fmla="*/ 203359 w 1073848"/>
                <a:gd name="connsiteY322" fmla="*/ 172212 h 1057751"/>
                <a:gd name="connsiteX323" fmla="*/ 205359 w 1073848"/>
                <a:gd name="connsiteY323" fmla="*/ 175165 h 1057751"/>
                <a:gd name="connsiteX324" fmla="*/ 202597 w 1073848"/>
                <a:gd name="connsiteY324" fmla="*/ 178689 h 1057751"/>
                <a:gd name="connsiteX325" fmla="*/ 201644 w 1073848"/>
                <a:gd name="connsiteY325" fmla="*/ 183642 h 1057751"/>
                <a:gd name="connsiteX326" fmla="*/ 200406 w 1073848"/>
                <a:gd name="connsiteY326" fmla="*/ 186976 h 1057751"/>
                <a:gd name="connsiteX327" fmla="*/ 202597 w 1073848"/>
                <a:gd name="connsiteY327" fmla="*/ 191548 h 1057751"/>
                <a:gd name="connsiteX328" fmla="*/ 200692 w 1073848"/>
                <a:gd name="connsiteY328" fmla="*/ 201359 h 1057751"/>
                <a:gd name="connsiteX329" fmla="*/ 202882 w 1073848"/>
                <a:gd name="connsiteY329" fmla="*/ 205930 h 1057751"/>
                <a:gd name="connsiteX330" fmla="*/ 201835 w 1073848"/>
                <a:gd name="connsiteY330" fmla="*/ 210884 h 1057751"/>
                <a:gd name="connsiteX331" fmla="*/ 205454 w 1073848"/>
                <a:gd name="connsiteY331" fmla="*/ 213646 h 1057751"/>
                <a:gd name="connsiteX332" fmla="*/ 203835 w 1073848"/>
                <a:gd name="connsiteY332" fmla="*/ 213836 h 1057751"/>
                <a:gd name="connsiteX333" fmla="*/ 206407 w 1073848"/>
                <a:gd name="connsiteY333" fmla="*/ 221551 h 1057751"/>
                <a:gd name="connsiteX334" fmla="*/ 209550 w 1073848"/>
                <a:gd name="connsiteY334" fmla="*/ 221075 h 1057751"/>
                <a:gd name="connsiteX335" fmla="*/ 213550 w 1073848"/>
                <a:gd name="connsiteY335" fmla="*/ 214217 h 1057751"/>
                <a:gd name="connsiteX336" fmla="*/ 221456 w 1073848"/>
                <a:gd name="connsiteY336" fmla="*/ 226028 h 1057751"/>
                <a:gd name="connsiteX337" fmla="*/ 229171 w 1073848"/>
                <a:gd name="connsiteY337" fmla="*/ 223457 h 1057751"/>
                <a:gd name="connsiteX338" fmla="*/ 240411 w 1073848"/>
                <a:gd name="connsiteY338" fmla="*/ 223552 h 1057751"/>
                <a:gd name="connsiteX339" fmla="*/ 239363 w 1073848"/>
                <a:gd name="connsiteY339" fmla="*/ 228505 h 1057751"/>
                <a:gd name="connsiteX340" fmla="*/ 243745 w 1073848"/>
                <a:gd name="connsiteY340" fmla="*/ 237554 h 1057751"/>
                <a:gd name="connsiteX341" fmla="*/ 251460 w 1073848"/>
                <a:gd name="connsiteY341" fmla="*/ 247841 h 1057751"/>
                <a:gd name="connsiteX342" fmla="*/ 252127 w 1073848"/>
                <a:gd name="connsiteY342" fmla="*/ 252603 h 1057751"/>
                <a:gd name="connsiteX343" fmla="*/ 249174 w 1073848"/>
                <a:gd name="connsiteY343" fmla="*/ 254508 h 1057751"/>
                <a:gd name="connsiteX344" fmla="*/ 247936 w 1073848"/>
                <a:gd name="connsiteY344" fmla="*/ 257937 h 1057751"/>
                <a:gd name="connsiteX345" fmla="*/ 251746 w 1073848"/>
                <a:gd name="connsiteY345" fmla="*/ 262223 h 1057751"/>
                <a:gd name="connsiteX346" fmla="*/ 248031 w 1073848"/>
                <a:gd name="connsiteY346" fmla="*/ 270700 h 1057751"/>
                <a:gd name="connsiteX347" fmla="*/ 244411 w 1073848"/>
                <a:gd name="connsiteY347" fmla="*/ 267938 h 1057751"/>
                <a:gd name="connsiteX348" fmla="*/ 245078 w 1073848"/>
                <a:gd name="connsiteY348" fmla="*/ 272701 h 1057751"/>
                <a:gd name="connsiteX349" fmla="*/ 243268 w 1073848"/>
                <a:gd name="connsiteY349" fmla="*/ 271367 h 1057751"/>
                <a:gd name="connsiteX350" fmla="*/ 243459 w 1073848"/>
                <a:gd name="connsiteY350" fmla="*/ 272891 h 1057751"/>
                <a:gd name="connsiteX351" fmla="*/ 241840 w 1073848"/>
                <a:gd name="connsiteY351" fmla="*/ 273082 h 1057751"/>
                <a:gd name="connsiteX352" fmla="*/ 237553 w 1073848"/>
                <a:gd name="connsiteY352" fmla="*/ 276892 h 1057751"/>
                <a:gd name="connsiteX353" fmla="*/ 238125 w 1073848"/>
                <a:gd name="connsiteY353" fmla="*/ 281654 h 1057751"/>
                <a:gd name="connsiteX354" fmla="*/ 232029 w 1073848"/>
                <a:gd name="connsiteY354" fmla="*/ 284036 h 1057751"/>
                <a:gd name="connsiteX355" fmla="*/ 231838 w 1073848"/>
                <a:gd name="connsiteY355" fmla="*/ 282416 h 1057751"/>
                <a:gd name="connsiteX356" fmla="*/ 228695 w 1073848"/>
                <a:gd name="connsiteY356" fmla="*/ 282797 h 1057751"/>
                <a:gd name="connsiteX357" fmla="*/ 224123 w 1073848"/>
                <a:gd name="connsiteY357" fmla="*/ 284988 h 1057751"/>
                <a:gd name="connsiteX358" fmla="*/ 222123 w 1073848"/>
                <a:gd name="connsiteY358" fmla="*/ 282035 h 1057751"/>
                <a:gd name="connsiteX359" fmla="*/ 219456 w 1073848"/>
                <a:gd name="connsiteY359" fmla="*/ 285559 h 1057751"/>
                <a:gd name="connsiteX360" fmla="*/ 216979 w 1073848"/>
                <a:gd name="connsiteY360" fmla="*/ 279463 h 1057751"/>
                <a:gd name="connsiteX361" fmla="*/ 210121 w 1073848"/>
                <a:gd name="connsiteY361" fmla="*/ 275558 h 1057751"/>
                <a:gd name="connsiteX362" fmla="*/ 208978 w 1073848"/>
                <a:gd name="connsiteY362" fmla="*/ 278892 h 1057751"/>
                <a:gd name="connsiteX363" fmla="*/ 204025 w 1073848"/>
                <a:gd name="connsiteY363" fmla="*/ 277939 h 1057751"/>
                <a:gd name="connsiteX364" fmla="*/ 204978 w 1073848"/>
                <a:gd name="connsiteY364" fmla="*/ 285845 h 1057751"/>
                <a:gd name="connsiteX365" fmla="*/ 204978 w 1073848"/>
                <a:gd name="connsiteY365" fmla="*/ 285845 h 1057751"/>
                <a:gd name="connsiteX366" fmla="*/ 202025 w 1073848"/>
                <a:gd name="connsiteY366" fmla="*/ 287846 h 1057751"/>
                <a:gd name="connsiteX367" fmla="*/ 198501 w 1073848"/>
                <a:gd name="connsiteY367" fmla="*/ 285083 h 1057751"/>
                <a:gd name="connsiteX368" fmla="*/ 199644 w 1073848"/>
                <a:gd name="connsiteY368" fmla="*/ 281750 h 1057751"/>
                <a:gd name="connsiteX369" fmla="*/ 194977 w 1073848"/>
                <a:gd name="connsiteY369" fmla="*/ 282321 h 1057751"/>
                <a:gd name="connsiteX370" fmla="*/ 195358 w 1073848"/>
                <a:gd name="connsiteY370" fmla="*/ 285464 h 1057751"/>
                <a:gd name="connsiteX371" fmla="*/ 198882 w 1073848"/>
                <a:gd name="connsiteY371" fmla="*/ 288226 h 1057751"/>
                <a:gd name="connsiteX372" fmla="*/ 197929 w 1073848"/>
                <a:gd name="connsiteY372" fmla="*/ 293180 h 1057751"/>
                <a:gd name="connsiteX373" fmla="*/ 193167 w 1073848"/>
                <a:gd name="connsiteY373" fmla="*/ 293751 h 1057751"/>
                <a:gd name="connsiteX374" fmla="*/ 193548 w 1073848"/>
                <a:gd name="connsiteY374" fmla="*/ 296894 h 1057751"/>
                <a:gd name="connsiteX375" fmla="*/ 192214 w 1073848"/>
                <a:gd name="connsiteY375" fmla="*/ 298704 h 1057751"/>
                <a:gd name="connsiteX376" fmla="*/ 191071 w 1073848"/>
                <a:gd name="connsiteY376" fmla="*/ 302038 h 1057751"/>
                <a:gd name="connsiteX377" fmla="*/ 192976 w 1073848"/>
                <a:gd name="connsiteY377" fmla="*/ 304991 h 1057751"/>
                <a:gd name="connsiteX378" fmla="*/ 191643 w 1073848"/>
                <a:gd name="connsiteY378" fmla="*/ 306800 h 1057751"/>
                <a:gd name="connsiteX379" fmla="*/ 191834 w 1073848"/>
                <a:gd name="connsiteY379" fmla="*/ 308324 h 1057751"/>
                <a:gd name="connsiteX380" fmla="*/ 183737 w 1073848"/>
                <a:gd name="connsiteY380" fmla="*/ 307753 h 1057751"/>
                <a:gd name="connsiteX381" fmla="*/ 183166 w 1073848"/>
                <a:gd name="connsiteY381" fmla="*/ 303086 h 1057751"/>
                <a:gd name="connsiteX382" fmla="*/ 180784 w 1073848"/>
                <a:gd name="connsiteY382" fmla="*/ 296989 h 1057751"/>
                <a:gd name="connsiteX383" fmla="*/ 173831 w 1073848"/>
                <a:gd name="connsiteY383" fmla="*/ 292989 h 1057751"/>
                <a:gd name="connsiteX384" fmla="*/ 174212 w 1073848"/>
                <a:gd name="connsiteY384" fmla="*/ 296132 h 1057751"/>
                <a:gd name="connsiteX385" fmla="*/ 172498 w 1073848"/>
                <a:gd name="connsiteY385" fmla="*/ 294799 h 1057751"/>
                <a:gd name="connsiteX386" fmla="*/ 172688 w 1073848"/>
                <a:gd name="connsiteY386" fmla="*/ 296323 h 1057751"/>
                <a:gd name="connsiteX387" fmla="*/ 169545 w 1073848"/>
                <a:gd name="connsiteY387" fmla="*/ 296799 h 1057751"/>
                <a:gd name="connsiteX388" fmla="*/ 164782 w 1073848"/>
                <a:gd name="connsiteY388" fmla="*/ 297371 h 1057751"/>
                <a:gd name="connsiteX389" fmla="*/ 162973 w 1073848"/>
                <a:gd name="connsiteY389" fmla="*/ 296037 h 1057751"/>
                <a:gd name="connsiteX390" fmla="*/ 160972 w 1073848"/>
                <a:gd name="connsiteY390" fmla="*/ 293084 h 1057751"/>
                <a:gd name="connsiteX391" fmla="*/ 160782 w 1073848"/>
                <a:gd name="connsiteY391" fmla="*/ 291465 h 1057751"/>
                <a:gd name="connsiteX392" fmla="*/ 156115 w 1073848"/>
                <a:gd name="connsiteY392" fmla="*/ 292037 h 1057751"/>
                <a:gd name="connsiteX393" fmla="*/ 157067 w 1073848"/>
                <a:gd name="connsiteY393" fmla="*/ 287179 h 1057751"/>
                <a:gd name="connsiteX394" fmla="*/ 158591 w 1073848"/>
                <a:gd name="connsiteY394" fmla="*/ 286893 h 1057751"/>
                <a:gd name="connsiteX395" fmla="*/ 160020 w 1073848"/>
                <a:gd name="connsiteY395" fmla="*/ 285179 h 1057751"/>
                <a:gd name="connsiteX396" fmla="*/ 155257 w 1073848"/>
                <a:gd name="connsiteY396" fmla="*/ 285750 h 1057751"/>
                <a:gd name="connsiteX397" fmla="*/ 154114 w 1073848"/>
                <a:gd name="connsiteY397" fmla="*/ 289084 h 1057751"/>
                <a:gd name="connsiteX398" fmla="*/ 152305 w 1073848"/>
                <a:gd name="connsiteY398" fmla="*/ 287750 h 1057751"/>
                <a:gd name="connsiteX399" fmla="*/ 149161 w 1073848"/>
                <a:gd name="connsiteY399" fmla="*/ 288131 h 1057751"/>
                <a:gd name="connsiteX400" fmla="*/ 150209 w 1073848"/>
                <a:gd name="connsiteY400" fmla="*/ 296037 h 1057751"/>
                <a:gd name="connsiteX401" fmla="*/ 145066 w 1073848"/>
                <a:gd name="connsiteY401" fmla="*/ 293465 h 1057751"/>
                <a:gd name="connsiteX402" fmla="*/ 137350 w 1073848"/>
                <a:gd name="connsiteY402" fmla="*/ 296037 h 1057751"/>
                <a:gd name="connsiteX403" fmla="*/ 135731 w 1073848"/>
                <a:gd name="connsiteY403" fmla="*/ 296228 h 1057751"/>
                <a:gd name="connsiteX404" fmla="*/ 136207 w 1073848"/>
                <a:gd name="connsiteY404" fmla="*/ 299371 h 1057751"/>
                <a:gd name="connsiteX405" fmla="*/ 132969 w 1073848"/>
                <a:gd name="connsiteY405" fmla="*/ 299847 h 1057751"/>
                <a:gd name="connsiteX406" fmla="*/ 129445 w 1073848"/>
                <a:gd name="connsiteY406" fmla="*/ 297085 h 1057751"/>
                <a:gd name="connsiteX407" fmla="*/ 128302 w 1073848"/>
                <a:gd name="connsiteY407" fmla="*/ 300418 h 1057751"/>
                <a:gd name="connsiteX408" fmla="*/ 125158 w 1073848"/>
                <a:gd name="connsiteY408" fmla="*/ 300800 h 1057751"/>
                <a:gd name="connsiteX409" fmla="*/ 121729 w 1073848"/>
                <a:gd name="connsiteY409" fmla="*/ 299657 h 1057751"/>
                <a:gd name="connsiteX410" fmla="*/ 115824 w 1073848"/>
                <a:gd name="connsiteY410" fmla="*/ 303562 h 1057751"/>
                <a:gd name="connsiteX411" fmla="*/ 108585 w 1073848"/>
                <a:gd name="connsiteY411" fmla="*/ 296513 h 1057751"/>
                <a:gd name="connsiteX412" fmla="*/ 104013 w 1073848"/>
                <a:gd name="connsiteY412" fmla="*/ 298704 h 1057751"/>
                <a:gd name="connsiteX413" fmla="*/ 101822 w 1073848"/>
                <a:gd name="connsiteY413" fmla="*/ 294132 h 1057751"/>
                <a:gd name="connsiteX414" fmla="*/ 95726 w 1073848"/>
                <a:gd name="connsiteY414" fmla="*/ 296513 h 1057751"/>
                <a:gd name="connsiteX415" fmla="*/ 94488 w 1073848"/>
                <a:gd name="connsiteY415" fmla="*/ 299942 h 1057751"/>
                <a:gd name="connsiteX416" fmla="*/ 92773 w 1073848"/>
                <a:gd name="connsiteY416" fmla="*/ 298513 h 1057751"/>
                <a:gd name="connsiteX417" fmla="*/ 91345 w 1073848"/>
                <a:gd name="connsiteY417" fmla="*/ 300323 h 1057751"/>
                <a:gd name="connsiteX418" fmla="*/ 89154 w 1073848"/>
                <a:gd name="connsiteY418" fmla="*/ 295751 h 1057751"/>
                <a:gd name="connsiteX419" fmla="*/ 87630 w 1073848"/>
                <a:gd name="connsiteY419" fmla="*/ 295942 h 1057751"/>
                <a:gd name="connsiteX420" fmla="*/ 87820 w 1073848"/>
                <a:gd name="connsiteY420" fmla="*/ 297561 h 1057751"/>
                <a:gd name="connsiteX421" fmla="*/ 82677 w 1073848"/>
                <a:gd name="connsiteY421" fmla="*/ 294989 h 1057751"/>
                <a:gd name="connsiteX422" fmla="*/ 84106 w 1073848"/>
                <a:gd name="connsiteY422" fmla="*/ 293275 h 1057751"/>
                <a:gd name="connsiteX423" fmla="*/ 78772 w 1073848"/>
                <a:gd name="connsiteY423" fmla="*/ 289084 h 1057751"/>
                <a:gd name="connsiteX424" fmla="*/ 78486 w 1073848"/>
                <a:gd name="connsiteY424" fmla="*/ 287560 h 1057751"/>
                <a:gd name="connsiteX425" fmla="*/ 66103 w 1073848"/>
                <a:gd name="connsiteY425" fmla="*/ 290703 h 1057751"/>
                <a:gd name="connsiteX426" fmla="*/ 59817 w 1073848"/>
                <a:gd name="connsiteY426" fmla="*/ 291465 h 1057751"/>
                <a:gd name="connsiteX427" fmla="*/ 54673 w 1073848"/>
                <a:gd name="connsiteY427" fmla="*/ 301752 h 1057751"/>
                <a:gd name="connsiteX428" fmla="*/ 58198 w 1073848"/>
                <a:gd name="connsiteY428" fmla="*/ 304514 h 1057751"/>
                <a:gd name="connsiteX429" fmla="*/ 63151 w 1073848"/>
                <a:gd name="connsiteY429" fmla="*/ 305467 h 1057751"/>
                <a:gd name="connsiteX430" fmla="*/ 67151 w 1073848"/>
                <a:gd name="connsiteY430" fmla="*/ 311372 h 1057751"/>
                <a:gd name="connsiteX431" fmla="*/ 65722 w 1073848"/>
                <a:gd name="connsiteY431" fmla="*/ 313182 h 1057751"/>
                <a:gd name="connsiteX432" fmla="*/ 67913 w 1073848"/>
                <a:gd name="connsiteY432" fmla="*/ 317754 h 1057751"/>
                <a:gd name="connsiteX433" fmla="*/ 66580 w 1073848"/>
                <a:gd name="connsiteY433" fmla="*/ 319468 h 1057751"/>
                <a:gd name="connsiteX434" fmla="*/ 60484 w 1073848"/>
                <a:gd name="connsiteY434" fmla="*/ 321850 h 1057751"/>
                <a:gd name="connsiteX435" fmla="*/ 48958 w 1073848"/>
                <a:gd name="connsiteY435" fmla="*/ 320135 h 1057751"/>
                <a:gd name="connsiteX436" fmla="*/ 46482 w 1073848"/>
                <a:gd name="connsiteY436" fmla="*/ 325279 h 1057751"/>
                <a:gd name="connsiteX437" fmla="*/ 39338 w 1073848"/>
                <a:gd name="connsiteY437" fmla="*/ 319754 h 1057751"/>
                <a:gd name="connsiteX438" fmla="*/ 34576 w 1073848"/>
                <a:gd name="connsiteY438" fmla="*/ 320421 h 1057751"/>
                <a:gd name="connsiteX439" fmla="*/ 31813 w 1073848"/>
                <a:gd name="connsiteY439" fmla="*/ 323945 h 1057751"/>
                <a:gd name="connsiteX440" fmla="*/ 32671 w 1073848"/>
                <a:gd name="connsiteY440" fmla="*/ 330232 h 1057751"/>
                <a:gd name="connsiteX441" fmla="*/ 31242 w 1073848"/>
                <a:gd name="connsiteY441" fmla="*/ 332042 h 1057751"/>
                <a:gd name="connsiteX442" fmla="*/ 29908 w 1073848"/>
                <a:gd name="connsiteY442" fmla="*/ 333756 h 1057751"/>
                <a:gd name="connsiteX443" fmla="*/ 33433 w 1073848"/>
                <a:gd name="connsiteY443" fmla="*/ 336518 h 1057751"/>
                <a:gd name="connsiteX444" fmla="*/ 37624 w 1073848"/>
                <a:gd name="connsiteY444" fmla="*/ 344043 h 1057751"/>
                <a:gd name="connsiteX445" fmla="*/ 34480 w 1073848"/>
                <a:gd name="connsiteY445" fmla="*/ 344424 h 1057751"/>
                <a:gd name="connsiteX446" fmla="*/ 29718 w 1073848"/>
                <a:gd name="connsiteY446" fmla="*/ 345091 h 1057751"/>
                <a:gd name="connsiteX447" fmla="*/ 28384 w 1073848"/>
                <a:gd name="connsiteY447" fmla="*/ 346805 h 1057751"/>
                <a:gd name="connsiteX448" fmla="*/ 29146 w 1073848"/>
                <a:gd name="connsiteY448" fmla="*/ 353187 h 1057751"/>
                <a:gd name="connsiteX449" fmla="*/ 25241 w 1073848"/>
                <a:gd name="connsiteY449" fmla="*/ 360045 h 1057751"/>
                <a:gd name="connsiteX450" fmla="*/ 26956 w 1073848"/>
                <a:gd name="connsiteY450" fmla="*/ 361474 h 1057751"/>
                <a:gd name="connsiteX451" fmla="*/ 30956 w 1073848"/>
                <a:gd name="connsiteY451" fmla="*/ 367379 h 1057751"/>
                <a:gd name="connsiteX452" fmla="*/ 33718 w 1073848"/>
                <a:gd name="connsiteY452" fmla="*/ 376618 h 1057751"/>
                <a:gd name="connsiteX453" fmla="*/ 37338 w 1073848"/>
                <a:gd name="connsiteY453" fmla="*/ 379381 h 1057751"/>
                <a:gd name="connsiteX454" fmla="*/ 36100 w 1073848"/>
                <a:gd name="connsiteY454" fmla="*/ 382714 h 1057751"/>
                <a:gd name="connsiteX455" fmla="*/ 31813 w 1073848"/>
                <a:gd name="connsiteY455" fmla="*/ 386525 h 1057751"/>
                <a:gd name="connsiteX456" fmla="*/ 23527 w 1073848"/>
                <a:gd name="connsiteY456" fmla="*/ 384334 h 1057751"/>
                <a:gd name="connsiteX457" fmla="*/ 20383 w 1073848"/>
                <a:gd name="connsiteY457" fmla="*/ 384715 h 1057751"/>
                <a:gd name="connsiteX458" fmla="*/ 16764 w 1073848"/>
                <a:gd name="connsiteY458" fmla="*/ 381953 h 1057751"/>
                <a:gd name="connsiteX459" fmla="*/ 17145 w 1073848"/>
                <a:gd name="connsiteY459" fmla="*/ 385096 h 1057751"/>
                <a:gd name="connsiteX460" fmla="*/ 12097 w 1073848"/>
                <a:gd name="connsiteY460" fmla="*/ 382619 h 1057751"/>
                <a:gd name="connsiteX461" fmla="*/ 9715 w 1073848"/>
                <a:gd name="connsiteY461" fmla="*/ 389287 h 1057751"/>
                <a:gd name="connsiteX462" fmla="*/ 8763 w 1073848"/>
                <a:gd name="connsiteY462" fmla="*/ 394240 h 1057751"/>
                <a:gd name="connsiteX463" fmla="*/ 15430 w 1073848"/>
                <a:gd name="connsiteY463" fmla="*/ 396621 h 1057751"/>
                <a:gd name="connsiteX464" fmla="*/ 17240 w 1073848"/>
                <a:gd name="connsiteY464" fmla="*/ 397955 h 1057751"/>
                <a:gd name="connsiteX465" fmla="*/ 19240 w 1073848"/>
                <a:gd name="connsiteY465" fmla="*/ 400907 h 1057751"/>
                <a:gd name="connsiteX466" fmla="*/ 19621 w 1073848"/>
                <a:gd name="connsiteY466" fmla="*/ 404050 h 1057751"/>
                <a:gd name="connsiteX467" fmla="*/ 26956 w 1073848"/>
                <a:gd name="connsiteY467" fmla="*/ 411194 h 1057751"/>
                <a:gd name="connsiteX468" fmla="*/ 25336 w 1073848"/>
                <a:gd name="connsiteY468" fmla="*/ 411385 h 1057751"/>
                <a:gd name="connsiteX469" fmla="*/ 25717 w 1073848"/>
                <a:gd name="connsiteY469" fmla="*/ 414528 h 1057751"/>
                <a:gd name="connsiteX470" fmla="*/ 27527 w 1073848"/>
                <a:gd name="connsiteY470" fmla="*/ 415862 h 1057751"/>
                <a:gd name="connsiteX471" fmla="*/ 26956 w 1073848"/>
                <a:gd name="connsiteY471" fmla="*/ 423958 h 1057751"/>
                <a:gd name="connsiteX472" fmla="*/ 29146 w 1073848"/>
                <a:gd name="connsiteY472" fmla="*/ 428530 h 1057751"/>
                <a:gd name="connsiteX473" fmla="*/ 26194 w 1073848"/>
                <a:gd name="connsiteY473" fmla="*/ 430530 h 1057751"/>
                <a:gd name="connsiteX474" fmla="*/ 23813 w 1073848"/>
                <a:gd name="connsiteY474" fmla="*/ 437197 h 1057751"/>
                <a:gd name="connsiteX475" fmla="*/ 20860 w 1073848"/>
                <a:gd name="connsiteY475" fmla="*/ 439198 h 1057751"/>
                <a:gd name="connsiteX476" fmla="*/ 19336 w 1073848"/>
                <a:gd name="connsiteY476" fmla="*/ 439388 h 1057751"/>
                <a:gd name="connsiteX477" fmla="*/ 21431 w 1073848"/>
                <a:gd name="connsiteY477" fmla="*/ 443960 h 1057751"/>
                <a:gd name="connsiteX478" fmla="*/ 24860 w 1073848"/>
                <a:gd name="connsiteY478" fmla="*/ 445103 h 1057751"/>
                <a:gd name="connsiteX479" fmla="*/ 25241 w 1073848"/>
                <a:gd name="connsiteY479" fmla="*/ 448246 h 1057751"/>
                <a:gd name="connsiteX480" fmla="*/ 23146 w 1073848"/>
                <a:gd name="connsiteY480" fmla="*/ 469392 h 1057751"/>
                <a:gd name="connsiteX481" fmla="*/ 18383 w 1073848"/>
                <a:gd name="connsiteY481" fmla="*/ 469963 h 1057751"/>
                <a:gd name="connsiteX482" fmla="*/ 15811 w 1073848"/>
                <a:gd name="connsiteY482" fmla="*/ 475107 h 1057751"/>
                <a:gd name="connsiteX483" fmla="*/ 15621 w 1073848"/>
                <a:gd name="connsiteY483" fmla="*/ 486346 h 1057751"/>
                <a:gd name="connsiteX484" fmla="*/ 11716 w 1073848"/>
                <a:gd name="connsiteY484" fmla="*/ 493300 h 1057751"/>
                <a:gd name="connsiteX485" fmla="*/ 8572 w 1073848"/>
                <a:gd name="connsiteY485" fmla="*/ 493681 h 1057751"/>
                <a:gd name="connsiteX486" fmla="*/ 7429 w 1073848"/>
                <a:gd name="connsiteY486" fmla="*/ 497014 h 1057751"/>
                <a:gd name="connsiteX487" fmla="*/ 7810 w 1073848"/>
                <a:gd name="connsiteY487" fmla="*/ 500158 h 1057751"/>
                <a:gd name="connsiteX488" fmla="*/ 12287 w 1073848"/>
                <a:gd name="connsiteY488" fmla="*/ 498062 h 1057751"/>
                <a:gd name="connsiteX489" fmla="*/ 13716 w 1073848"/>
                <a:gd name="connsiteY489" fmla="*/ 496253 h 1057751"/>
                <a:gd name="connsiteX490" fmla="*/ 16859 w 1073848"/>
                <a:gd name="connsiteY490" fmla="*/ 495871 h 1057751"/>
                <a:gd name="connsiteX491" fmla="*/ 14478 w 1073848"/>
                <a:gd name="connsiteY491" fmla="*/ 502539 h 1057751"/>
                <a:gd name="connsiteX492" fmla="*/ 11525 w 1073848"/>
                <a:gd name="connsiteY492" fmla="*/ 504539 h 1057751"/>
                <a:gd name="connsiteX493" fmla="*/ 12192 w 1073848"/>
                <a:gd name="connsiteY493" fmla="*/ 509302 h 1057751"/>
                <a:gd name="connsiteX494" fmla="*/ 9239 w 1073848"/>
                <a:gd name="connsiteY494" fmla="*/ 511207 h 1057751"/>
                <a:gd name="connsiteX495" fmla="*/ 10192 w 1073848"/>
                <a:gd name="connsiteY495" fmla="*/ 519113 h 1057751"/>
                <a:gd name="connsiteX496" fmla="*/ 9049 w 1073848"/>
                <a:gd name="connsiteY496" fmla="*/ 522446 h 1057751"/>
                <a:gd name="connsiteX497" fmla="*/ 9430 w 1073848"/>
                <a:gd name="connsiteY497" fmla="*/ 525685 h 1057751"/>
                <a:gd name="connsiteX498" fmla="*/ 8477 w 1073848"/>
                <a:gd name="connsiteY498" fmla="*/ 530543 h 1057751"/>
                <a:gd name="connsiteX499" fmla="*/ 5524 w 1073848"/>
                <a:gd name="connsiteY499" fmla="*/ 532543 h 1057751"/>
                <a:gd name="connsiteX500" fmla="*/ 2191 w 1073848"/>
                <a:gd name="connsiteY500" fmla="*/ 531400 h 1057751"/>
                <a:gd name="connsiteX501" fmla="*/ 1143 w 1073848"/>
                <a:gd name="connsiteY501" fmla="*/ 536353 h 1057751"/>
                <a:gd name="connsiteX502" fmla="*/ 4572 w 1073848"/>
                <a:gd name="connsiteY502" fmla="*/ 537496 h 1057751"/>
                <a:gd name="connsiteX503" fmla="*/ 1619 w 1073848"/>
                <a:gd name="connsiteY503" fmla="*/ 539496 h 1057751"/>
                <a:gd name="connsiteX504" fmla="*/ 381 w 1073848"/>
                <a:gd name="connsiteY504" fmla="*/ 542830 h 1057751"/>
                <a:gd name="connsiteX505" fmla="*/ 2381 w 1073848"/>
                <a:gd name="connsiteY505" fmla="*/ 545783 h 1057751"/>
                <a:gd name="connsiteX506" fmla="*/ 2762 w 1073848"/>
                <a:gd name="connsiteY506" fmla="*/ 548926 h 1057751"/>
                <a:gd name="connsiteX507" fmla="*/ 0 w 1073848"/>
                <a:gd name="connsiteY507" fmla="*/ 552545 h 1057751"/>
                <a:gd name="connsiteX508" fmla="*/ 2000 w 1073848"/>
                <a:gd name="connsiteY508" fmla="*/ 555498 h 1057751"/>
                <a:gd name="connsiteX509" fmla="*/ 3619 w 1073848"/>
                <a:gd name="connsiteY509" fmla="*/ 555308 h 1057751"/>
                <a:gd name="connsiteX510" fmla="*/ 12287 w 1073848"/>
                <a:gd name="connsiteY510" fmla="*/ 560546 h 1057751"/>
                <a:gd name="connsiteX511" fmla="*/ 20383 w 1073848"/>
                <a:gd name="connsiteY511" fmla="*/ 561118 h 1057751"/>
                <a:gd name="connsiteX512" fmla="*/ 24289 w 1073848"/>
                <a:gd name="connsiteY512" fmla="*/ 567023 h 1057751"/>
                <a:gd name="connsiteX513" fmla="*/ 25717 w 1073848"/>
                <a:gd name="connsiteY513" fmla="*/ 578072 h 1057751"/>
                <a:gd name="connsiteX514" fmla="*/ 30289 w 1073848"/>
                <a:gd name="connsiteY514" fmla="*/ 575882 h 1057751"/>
                <a:gd name="connsiteX515" fmla="*/ 29337 w 1073848"/>
                <a:gd name="connsiteY515" fmla="*/ 580834 h 1057751"/>
                <a:gd name="connsiteX516" fmla="*/ 25908 w 1073848"/>
                <a:gd name="connsiteY516" fmla="*/ 579692 h 1057751"/>
                <a:gd name="connsiteX517" fmla="*/ 22955 w 1073848"/>
                <a:gd name="connsiteY517" fmla="*/ 581692 h 1057751"/>
                <a:gd name="connsiteX518" fmla="*/ 19050 w 1073848"/>
                <a:gd name="connsiteY518" fmla="*/ 588550 h 1057751"/>
                <a:gd name="connsiteX519" fmla="*/ 17240 w 1073848"/>
                <a:gd name="connsiteY519" fmla="*/ 587216 h 1057751"/>
                <a:gd name="connsiteX520" fmla="*/ 17907 w 1073848"/>
                <a:gd name="connsiteY520" fmla="*/ 591979 h 1057751"/>
                <a:gd name="connsiteX521" fmla="*/ 13144 w 1073848"/>
                <a:gd name="connsiteY521" fmla="*/ 592550 h 1057751"/>
                <a:gd name="connsiteX522" fmla="*/ 13716 w 1073848"/>
                <a:gd name="connsiteY522" fmla="*/ 597313 h 1057751"/>
                <a:gd name="connsiteX523" fmla="*/ 10763 w 1073848"/>
                <a:gd name="connsiteY523" fmla="*/ 599218 h 1057751"/>
                <a:gd name="connsiteX524" fmla="*/ 11239 w 1073848"/>
                <a:gd name="connsiteY524" fmla="*/ 602361 h 1057751"/>
                <a:gd name="connsiteX525" fmla="*/ 13335 w 1073848"/>
                <a:gd name="connsiteY525" fmla="*/ 606933 h 1057751"/>
                <a:gd name="connsiteX526" fmla="*/ 20669 w 1073848"/>
                <a:gd name="connsiteY526" fmla="*/ 613982 h 1057751"/>
                <a:gd name="connsiteX527" fmla="*/ 27432 w 1073848"/>
                <a:gd name="connsiteY527" fmla="*/ 616363 h 1057751"/>
                <a:gd name="connsiteX528" fmla="*/ 27813 w 1073848"/>
                <a:gd name="connsiteY528" fmla="*/ 619506 h 1057751"/>
                <a:gd name="connsiteX529" fmla="*/ 24098 w 1073848"/>
                <a:gd name="connsiteY529" fmla="*/ 627983 h 1057751"/>
                <a:gd name="connsiteX530" fmla="*/ 30766 w 1073848"/>
                <a:gd name="connsiteY530" fmla="*/ 630364 h 1057751"/>
                <a:gd name="connsiteX531" fmla="*/ 39052 w 1073848"/>
                <a:gd name="connsiteY531" fmla="*/ 632555 h 1057751"/>
                <a:gd name="connsiteX532" fmla="*/ 39529 w 1073848"/>
                <a:gd name="connsiteY532" fmla="*/ 635699 h 1057751"/>
                <a:gd name="connsiteX533" fmla="*/ 42863 w 1073848"/>
                <a:gd name="connsiteY533" fmla="*/ 636842 h 1057751"/>
                <a:gd name="connsiteX534" fmla="*/ 41910 w 1073848"/>
                <a:gd name="connsiteY534" fmla="*/ 641795 h 1057751"/>
                <a:gd name="connsiteX535" fmla="*/ 45815 w 1073848"/>
                <a:gd name="connsiteY535" fmla="*/ 647700 h 1057751"/>
                <a:gd name="connsiteX536" fmla="*/ 47625 w 1073848"/>
                <a:gd name="connsiteY536" fmla="*/ 649129 h 1057751"/>
                <a:gd name="connsiteX537" fmla="*/ 50578 w 1073848"/>
                <a:gd name="connsiteY537" fmla="*/ 647129 h 1057751"/>
                <a:gd name="connsiteX538" fmla="*/ 57912 w 1073848"/>
                <a:gd name="connsiteY538" fmla="*/ 654177 h 1057751"/>
                <a:gd name="connsiteX539" fmla="*/ 61817 w 1073848"/>
                <a:gd name="connsiteY539" fmla="*/ 660083 h 1057751"/>
                <a:gd name="connsiteX540" fmla="*/ 62484 w 1073848"/>
                <a:gd name="connsiteY540" fmla="*/ 664845 h 1057751"/>
                <a:gd name="connsiteX541" fmla="*/ 64008 w 1073848"/>
                <a:gd name="connsiteY541" fmla="*/ 664655 h 1057751"/>
                <a:gd name="connsiteX542" fmla="*/ 64198 w 1073848"/>
                <a:gd name="connsiteY542" fmla="*/ 666179 h 1057751"/>
                <a:gd name="connsiteX543" fmla="*/ 72485 w 1073848"/>
                <a:gd name="connsiteY543" fmla="*/ 668369 h 1057751"/>
                <a:gd name="connsiteX544" fmla="*/ 80581 w 1073848"/>
                <a:gd name="connsiteY544" fmla="*/ 656082 h 1057751"/>
                <a:gd name="connsiteX545" fmla="*/ 85153 w 1073848"/>
                <a:gd name="connsiteY545" fmla="*/ 653891 h 1057751"/>
                <a:gd name="connsiteX546" fmla="*/ 89440 w 1073848"/>
                <a:gd name="connsiteY546" fmla="*/ 650176 h 1057751"/>
                <a:gd name="connsiteX547" fmla="*/ 92583 w 1073848"/>
                <a:gd name="connsiteY547" fmla="*/ 649796 h 1057751"/>
                <a:gd name="connsiteX548" fmla="*/ 94012 w 1073848"/>
                <a:gd name="connsiteY548" fmla="*/ 647986 h 1057751"/>
                <a:gd name="connsiteX549" fmla="*/ 99917 w 1073848"/>
                <a:gd name="connsiteY549" fmla="*/ 643985 h 1057751"/>
                <a:gd name="connsiteX550" fmla="*/ 101917 w 1073848"/>
                <a:gd name="connsiteY550" fmla="*/ 646938 h 1057751"/>
                <a:gd name="connsiteX551" fmla="*/ 103251 w 1073848"/>
                <a:gd name="connsiteY551" fmla="*/ 645224 h 1057751"/>
                <a:gd name="connsiteX552" fmla="*/ 102298 w 1073848"/>
                <a:gd name="connsiteY552" fmla="*/ 650176 h 1057751"/>
                <a:gd name="connsiteX553" fmla="*/ 107251 w 1073848"/>
                <a:gd name="connsiteY553" fmla="*/ 651129 h 1057751"/>
                <a:gd name="connsiteX554" fmla="*/ 111538 w 1073848"/>
                <a:gd name="connsiteY554" fmla="*/ 660178 h 1057751"/>
                <a:gd name="connsiteX555" fmla="*/ 113728 w 1073848"/>
                <a:gd name="connsiteY555" fmla="*/ 664750 h 1057751"/>
                <a:gd name="connsiteX556" fmla="*/ 122491 w 1073848"/>
                <a:gd name="connsiteY556" fmla="*/ 669988 h 1057751"/>
                <a:gd name="connsiteX557" fmla="*/ 121063 w 1073848"/>
                <a:gd name="connsiteY557" fmla="*/ 671798 h 1057751"/>
                <a:gd name="connsiteX558" fmla="*/ 126016 w 1073848"/>
                <a:gd name="connsiteY558" fmla="*/ 672751 h 1057751"/>
                <a:gd name="connsiteX559" fmla="*/ 127159 w 1073848"/>
                <a:gd name="connsiteY559" fmla="*/ 669417 h 1057751"/>
                <a:gd name="connsiteX560" fmla="*/ 128968 w 1073848"/>
                <a:gd name="connsiteY560" fmla="*/ 670751 h 1057751"/>
                <a:gd name="connsiteX561" fmla="*/ 137255 w 1073848"/>
                <a:gd name="connsiteY561" fmla="*/ 672941 h 1057751"/>
                <a:gd name="connsiteX562" fmla="*/ 152019 w 1073848"/>
                <a:gd name="connsiteY562" fmla="*/ 675894 h 1057751"/>
                <a:gd name="connsiteX563" fmla="*/ 151447 w 1073848"/>
                <a:gd name="connsiteY563" fmla="*/ 683990 h 1057751"/>
                <a:gd name="connsiteX564" fmla="*/ 147161 w 1073848"/>
                <a:gd name="connsiteY564" fmla="*/ 687705 h 1057751"/>
                <a:gd name="connsiteX565" fmla="*/ 151162 w 1073848"/>
                <a:gd name="connsiteY565" fmla="*/ 693611 h 1057751"/>
                <a:gd name="connsiteX566" fmla="*/ 150114 w 1073848"/>
                <a:gd name="connsiteY566" fmla="*/ 698563 h 1057751"/>
                <a:gd name="connsiteX567" fmla="*/ 137160 w 1073848"/>
                <a:gd name="connsiteY567" fmla="*/ 697039 h 1057751"/>
                <a:gd name="connsiteX568" fmla="*/ 133731 w 1073848"/>
                <a:gd name="connsiteY568" fmla="*/ 695801 h 1057751"/>
                <a:gd name="connsiteX569" fmla="*/ 132207 w 1073848"/>
                <a:gd name="connsiteY569" fmla="*/ 696087 h 1057751"/>
                <a:gd name="connsiteX570" fmla="*/ 136112 w 1073848"/>
                <a:gd name="connsiteY570" fmla="*/ 701993 h 1057751"/>
                <a:gd name="connsiteX571" fmla="*/ 142684 w 1073848"/>
                <a:gd name="connsiteY571" fmla="*/ 702755 h 1057751"/>
                <a:gd name="connsiteX572" fmla="*/ 148209 w 1073848"/>
                <a:gd name="connsiteY572" fmla="*/ 708470 h 1057751"/>
                <a:gd name="connsiteX573" fmla="*/ 153734 w 1073848"/>
                <a:gd name="connsiteY573" fmla="*/ 701326 h 1057751"/>
                <a:gd name="connsiteX574" fmla="*/ 163163 w 1073848"/>
                <a:gd name="connsiteY574" fmla="*/ 700088 h 1057751"/>
                <a:gd name="connsiteX575" fmla="*/ 166497 w 1073848"/>
                <a:gd name="connsiteY575" fmla="*/ 701326 h 1057751"/>
                <a:gd name="connsiteX576" fmla="*/ 168688 w 1073848"/>
                <a:gd name="connsiteY576" fmla="*/ 705803 h 1057751"/>
                <a:gd name="connsiteX577" fmla="*/ 171831 w 1073848"/>
                <a:gd name="connsiteY577" fmla="*/ 705422 h 1057751"/>
                <a:gd name="connsiteX578" fmla="*/ 174403 w 1073848"/>
                <a:gd name="connsiteY578" fmla="*/ 713137 h 1057751"/>
                <a:gd name="connsiteX579" fmla="*/ 176213 w 1073848"/>
                <a:gd name="connsiteY579" fmla="*/ 714470 h 1057751"/>
                <a:gd name="connsiteX580" fmla="*/ 176403 w 1073848"/>
                <a:gd name="connsiteY580" fmla="*/ 716089 h 1057751"/>
                <a:gd name="connsiteX581" fmla="*/ 175069 w 1073848"/>
                <a:gd name="connsiteY581" fmla="*/ 717804 h 1057751"/>
                <a:gd name="connsiteX582" fmla="*/ 177832 w 1073848"/>
                <a:gd name="connsiteY582" fmla="*/ 727138 h 1057751"/>
                <a:gd name="connsiteX583" fmla="*/ 176689 w 1073848"/>
                <a:gd name="connsiteY583" fmla="*/ 730472 h 1057751"/>
                <a:gd name="connsiteX584" fmla="*/ 184975 w 1073848"/>
                <a:gd name="connsiteY584" fmla="*/ 732568 h 1057751"/>
                <a:gd name="connsiteX585" fmla="*/ 191643 w 1073848"/>
                <a:gd name="connsiteY585" fmla="*/ 734949 h 1057751"/>
                <a:gd name="connsiteX586" fmla="*/ 194977 w 1073848"/>
                <a:gd name="connsiteY586" fmla="*/ 736187 h 1057751"/>
                <a:gd name="connsiteX587" fmla="*/ 204121 w 1073848"/>
                <a:gd name="connsiteY587" fmla="*/ 731806 h 1057751"/>
                <a:gd name="connsiteX588" fmla="*/ 213741 w 1073848"/>
                <a:gd name="connsiteY588" fmla="*/ 719328 h 1057751"/>
                <a:gd name="connsiteX589" fmla="*/ 213169 w 1073848"/>
                <a:gd name="connsiteY589" fmla="*/ 714566 h 1057751"/>
                <a:gd name="connsiteX590" fmla="*/ 218027 w 1073848"/>
                <a:gd name="connsiteY590" fmla="*/ 715613 h 1057751"/>
                <a:gd name="connsiteX591" fmla="*/ 224409 w 1073848"/>
                <a:gd name="connsiteY591" fmla="*/ 727615 h 1057751"/>
                <a:gd name="connsiteX592" fmla="*/ 225552 w 1073848"/>
                <a:gd name="connsiteY592" fmla="*/ 724186 h 1057751"/>
                <a:gd name="connsiteX593" fmla="*/ 231934 w 1073848"/>
                <a:gd name="connsiteY593" fmla="*/ 723424 h 1057751"/>
                <a:gd name="connsiteX594" fmla="*/ 240601 w 1073848"/>
                <a:gd name="connsiteY594" fmla="*/ 728758 h 1057751"/>
                <a:gd name="connsiteX595" fmla="*/ 243745 w 1073848"/>
                <a:gd name="connsiteY595" fmla="*/ 728377 h 1057751"/>
                <a:gd name="connsiteX596" fmla="*/ 248888 w 1073848"/>
                <a:gd name="connsiteY596" fmla="*/ 730853 h 1057751"/>
                <a:gd name="connsiteX597" fmla="*/ 250222 w 1073848"/>
                <a:gd name="connsiteY597" fmla="*/ 729139 h 1057751"/>
                <a:gd name="connsiteX598" fmla="*/ 260890 w 1073848"/>
                <a:gd name="connsiteY598" fmla="*/ 737330 h 1057751"/>
                <a:gd name="connsiteX599" fmla="*/ 258223 w 1073848"/>
                <a:gd name="connsiteY599" fmla="*/ 740950 h 1057751"/>
                <a:gd name="connsiteX600" fmla="*/ 259937 w 1073848"/>
                <a:gd name="connsiteY600" fmla="*/ 742283 h 1057751"/>
                <a:gd name="connsiteX601" fmla="*/ 257651 w 1073848"/>
                <a:gd name="connsiteY601" fmla="*/ 749046 h 1057751"/>
                <a:gd name="connsiteX602" fmla="*/ 262128 w 1073848"/>
                <a:gd name="connsiteY602" fmla="*/ 746855 h 1057751"/>
                <a:gd name="connsiteX603" fmla="*/ 261747 w 1073848"/>
                <a:gd name="connsiteY603" fmla="*/ 743712 h 1057751"/>
                <a:gd name="connsiteX604" fmla="*/ 266033 w 1073848"/>
                <a:gd name="connsiteY604" fmla="*/ 739902 h 1057751"/>
                <a:gd name="connsiteX605" fmla="*/ 269462 w 1073848"/>
                <a:gd name="connsiteY605" fmla="*/ 741140 h 1057751"/>
                <a:gd name="connsiteX606" fmla="*/ 271367 w 1073848"/>
                <a:gd name="connsiteY606" fmla="*/ 744093 h 1057751"/>
                <a:gd name="connsiteX607" fmla="*/ 275939 w 1073848"/>
                <a:gd name="connsiteY607" fmla="*/ 741902 h 1057751"/>
                <a:gd name="connsiteX608" fmla="*/ 280035 w 1073848"/>
                <a:gd name="connsiteY608" fmla="*/ 736568 h 1057751"/>
                <a:gd name="connsiteX609" fmla="*/ 286417 w 1073848"/>
                <a:gd name="connsiteY609" fmla="*/ 735711 h 1057751"/>
                <a:gd name="connsiteX610" fmla="*/ 295084 w 1073848"/>
                <a:gd name="connsiteY610" fmla="*/ 741045 h 1057751"/>
                <a:gd name="connsiteX611" fmla="*/ 301180 w 1073848"/>
                <a:gd name="connsiteY611" fmla="*/ 738664 h 1057751"/>
                <a:gd name="connsiteX612" fmla="*/ 300609 w 1073848"/>
                <a:gd name="connsiteY612" fmla="*/ 733901 h 1057751"/>
                <a:gd name="connsiteX613" fmla="*/ 305276 w 1073848"/>
                <a:gd name="connsiteY613" fmla="*/ 733330 h 1057751"/>
                <a:gd name="connsiteX614" fmla="*/ 307276 w 1073848"/>
                <a:gd name="connsiteY614" fmla="*/ 736283 h 1057751"/>
                <a:gd name="connsiteX615" fmla="*/ 310420 w 1073848"/>
                <a:gd name="connsiteY615" fmla="*/ 735901 h 1057751"/>
                <a:gd name="connsiteX616" fmla="*/ 313372 w 1073848"/>
                <a:gd name="connsiteY616" fmla="*/ 733901 h 1057751"/>
                <a:gd name="connsiteX617" fmla="*/ 320135 w 1073848"/>
                <a:gd name="connsiteY617" fmla="*/ 736283 h 1057751"/>
                <a:gd name="connsiteX618" fmla="*/ 323659 w 1073848"/>
                <a:gd name="connsiteY618" fmla="*/ 739045 h 1057751"/>
                <a:gd name="connsiteX619" fmla="*/ 323088 w 1073848"/>
                <a:gd name="connsiteY619" fmla="*/ 747046 h 1057751"/>
                <a:gd name="connsiteX620" fmla="*/ 324326 w 1073848"/>
                <a:gd name="connsiteY620" fmla="*/ 756571 h 1057751"/>
                <a:gd name="connsiteX621" fmla="*/ 326517 w 1073848"/>
                <a:gd name="connsiteY621" fmla="*/ 761047 h 1057751"/>
                <a:gd name="connsiteX622" fmla="*/ 325088 w 1073848"/>
                <a:gd name="connsiteY622" fmla="*/ 762857 h 1057751"/>
                <a:gd name="connsiteX623" fmla="*/ 328517 w 1073848"/>
                <a:gd name="connsiteY623" fmla="*/ 764000 h 1057751"/>
                <a:gd name="connsiteX624" fmla="*/ 324517 w 1073848"/>
                <a:gd name="connsiteY624" fmla="*/ 770954 h 1057751"/>
                <a:gd name="connsiteX625" fmla="*/ 324993 w 1073848"/>
                <a:gd name="connsiteY625" fmla="*/ 774097 h 1057751"/>
                <a:gd name="connsiteX626" fmla="*/ 320992 w 1073848"/>
                <a:gd name="connsiteY626" fmla="*/ 781050 h 1057751"/>
                <a:gd name="connsiteX627" fmla="*/ 321850 w 1073848"/>
                <a:gd name="connsiteY627" fmla="*/ 787337 h 1057751"/>
                <a:gd name="connsiteX628" fmla="*/ 321850 w 1073848"/>
                <a:gd name="connsiteY628" fmla="*/ 787337 h 1057751"/>
                <a:gd name="connsiteX629" fmla="*/ 317849 w 1073848"/>
                <a:gd name="connsiteY629" fmla="*/ 794290 h 1057751"/>
                <a:gd name="connsiteX630" fmla="*/ 321088 w 1073848"/>
                <a:gd name="connsiteY630" fmla="*/ 793813 h 1057751"/>
                <a:gd name="connsiteX631" fmla="*/ 324421 w 1073848"/>
                <a:gd name="connsiteY631" fmla="*/ 795052 h 1057751"/>
                <a:gd name="connsiteX632" fmla="*/ 324993 w 1073848"/>
                <a:gd name="connsiteY632" fmla="*/ 799814 h 1057751"/>
                <a:gd name="connsiteX633" fmla="*/ 327565 w 1073848"/>
                <a:gd name="connsiteY633" fmla="*/ 807434 h 1057751"/>
                <a:gd name="connsiteX634" fmla="*/ 329565 w 1073848"/>
                <a:gd name="connsiteY634" fmla="*/ 810387 h 1057751"/>
                <a:gd name="connsiteX635" fmla="*/ 332708 w 1073848"/>
                <a:gd name="connsiteY635" fmla="*/ 810006 h 1057751"/>
                <a:gd name="connsiteX636" fmla="*/ 330517 w 1073848"/>
                <a:gd name="connsiteY636" fmla="*/ 805434 h 1057751"/>
                <a:gd name="connsiteX637" fmla="*/ 333946 w 1073848"/>
                <a:gd name="connsiteY637" fmla="*/ 806672 h 1057751"/>
                <a:gd name="connsiteX638" fmla="*/ 335470 w 1073848"/>
                <a:gd name="connsiteY638" fmla="*/ 806482 h 1057751"/>
                <a:gd name="connsiteX639" fmla="*/ 334518 w 1073848"/>
                <a:gd name="connsiteY639" fmla="*/ 811435 h 1057751"/>
                <a:gd name="connsiteX640" fmla="*/ 341471 w 1073848"/>
                <a:gd name="connsiteY640" fmla="*/ 815340 h 1057751"/>
                <a:gd name="connsiteX641" fmla="*/ 342614 w 1073848"/>
                <a:gd name="connsiteY641" fmla="*/ 812006 h 1057751"/>
                <a:gd name="connsiteX642" fmla="*/ 346329 w 1073848"/>
                <a:gd name="connsiteY642" fmla="*/ 816293 h 1057751"/>
                <a:gd name="connsiteX643" fmla="*/ 348710 w 1073848"/>
                <a:gd name="connsiteY643" fmla="*/ 822388 h 1057751"/>
                <a:gd name="connsiteX644" fmla="*/ 347758 w 1073848"/>
                <a:gd name="connsiteY644" fmla="*/ 827342 h 1057751"/>
                <a:gd name="connsiteX645" fmla="*/ 354711 w 1073848"/>
                <a:gd name="connsiteY645" fmla="*/ 831247 h 1057751"/>
                <a:gd name="connsiteX646" fmla="*/ 357854 w 1073848"/>
                <a:gd name="connsiteY646" fmla="*/ 830866 h 1057751"/>
                <a:gd name="connsiteX647" fmla="*/ 359378 w 1073848"/>
                <a:gd name="connsiteY647" fmla="*/ 830675 h 1057751"/>
                <a:gd name="connsiteX648" fmla="*/ 366331 w 1073848"/>
                <a:gd name="connsiteY648" fmla="*/ 834580 h 1057751"/>
                <a:gd name="connsiteX649" fmla="*/ 370046 w 1073848"/>
                <a:gd name="connsiteY649" fmla="*/ 838962 h 1057751"/>
                <a:gd name="connsiteX650" fmla="*/ 378619 w 1073848"/>
                <a:gd name="connsiteY650" fmla="*/ 842677 h 1057751"/>
                <a:gd name="connsiteX651" fmla="*/ 377857 w 1073848"/>
                <a:gd name="connsiteY651" fmla="*/ 849154 h 1057751"/>
                <a:gd name="connsiteX652" fmla="*/ 379571 w 1073848"/>
                <a:gd name="connsiteY652" fmla="*/ 850583 h 1057751"/>
                <a:gd name="connsiteX653" fmla="*/ 382143 w 1073848"/>
                <a:gd name="connsiteY653" fmla="*/ 845439 h 1057751"/>
                <a:gd name="connsiteX654" fmla="*/ 384334 w 1073848"/>
                <a:gd name="connsiteY654" fmla="*/ 837152 h 1057751"/>
                <a:gd name="connsiteX655" fmla="*/ 385858 w 1073848"/>
                <a:gd name="connsiteY655" fmla="*/ 836962 h 1057751"/>
                <a:gd name="connsiteX656" fmla="*/ 387286 w 1073848"/>
                <a:gd name="connsiteY656" fmla="*/ 835152 h 1057751"/>
                <a:gd name="connsiteX657" fmla="*/ 390239 w 1073848"/>
                <a:gd name="connsiteY657" fmla="*/ 833152 h 1057751"/>
                <a:gd name="connsiteX658" fmla="*/ 393382 w 1073848"/>
                <a:gd name="connsiteY658" fmla="*/ 832771 h 1057751"/>
                <a:gd name="connsiteX659" fmla="*/ 396907 w 1073848"/>
                <a:gd name="connsiteY659" fmla="*/ 835533 h 1057751"/>
                <a:gd name="connsiteX660" fmla="*/ 404622 w 1073848"/>
                <a:gd name="connsiteY660" fmla="*/ 845725 h 1057751"/>
                <a:gd name="connsiteX661" fmla="*/ 406241 w 1073848"/>
                <a:gd name="connsiteY661" fmla="*/ 845534 h 1057751"/>
                <a:gd name="connsiteX662" fmla="*/ 408241 w 1073848"/>
                <a:gd name="connsiteY662" fmla="*/ 848487 h 1057751"/>
                <a:gd name="connsiteX663" fmla="*/ 409575 w 1073848"/>
                <a:gd name="connsiteY663" fmla="*/ 846772 h 1057751"/>
                <a:gd name="connsiteX664" fmla="*/ 412909 w 1073848"/>
                <a:gd name="connsiteY664" fmla="*/ 847916 h 1057751"/>
                <a:gd name="connsiteX665" fmla="*/ 412528 w 1073848"/>
                <a:gd name="connsiteY665" fmla="*/ 844772 h 1057751"/>
                <a:gd name="connsiteX666" fmla="*/ 423958 w 1073848"/>
                <a:gd name="connsiteY666" fmla="*/ 846487 h 1057751"/>
                <a:gd name="connsiteX667" fmla="*/ 430530 w 1073848"/>
                <a:gd name="connsiteY667" fmla="*/ 847249 h 1057751"/>
                <a:gd name="connsiteX668" fmla="*/ 435388 w 1073848"/>
                <a:gd name="connsiteY668" fmla="*/ 848201 h 1057751"/>
                <a:gd name="connsiteX669" fmla="*/ 442150 w 1073848"/>
                <a:gd name="connsiteY669" fmla="*/ 837819 h 1057751"/>
                <a:gd name="connsiteX670" fmla="*/ 443484 w 1073848"/>
                <a:gd name="connsiteY670" fmla="*/ 836009 h 1057751"/>
                <a:gd name="connsiteX671" fmla="*/ 451580 w 1073848"/>
                <a:gd name="connsiteY671" fmla="*/ 836581 h 1057751"/>
                <a:gd name="connsiteX672" fmla="*/ 455295 w 1073848"/>
                <a:gd name="connsiteY672" fmla="*/ 840867 h 1057751"/>
                <a:gd name="connsiteX673" fmla="*/ 455581 w 1073848"/>
                <a:gd name="connsiteY673" fmla="*/ 842486 h 1057751"/>
                <a:gd name="connsiteX674" fmla="*/ 460438 w 1073848"/>
                <a:gd name="connsiteY674" fmla="*/ 843439 h 1057751"/>
                <a:gd name="connsiteX675" fmla="*/ 463201 w 1073848"/>
                <a:gd name="connsiteY675" fmla="*/ 839914 h 1057751"/>
                <a:gd name="connsiteX676" fmla="*/ 459486 w 1073848"/>
                <a:gd name="connsiteY676" fmla="*/ 835533 h 1057751"/>
                <a:gd name="connsiteX677" fmla="*/ 460438 w 1073848"/>
                <a:gd name="connsiteY677" fmla="*/ 830675 h 1057751"/>
                <a:gd name="connsiteX678" fmla="*/ 463772 w 1073848"/>
                <a:gd name="connsiteY678" fmla="*/ 831818 h 1057751"/>
                <a:gd name="connsiteX679" fmla="*/ 466725 w 1073848"/>
                <a:gd name="connsiteY679" fmla="*/ 829818 h 1057751"/>
                <a:gd name="connsiteX680" fmla="*/ 473869 w 1073848"/>
                <a:gd name="connsiteY680" fmla="*/ 835343 h 1057751"/>
                <a:gd name="connsiteX681" fmla="*/ 473107 w 1073848"/>
                <a:gd name="connsiteY681" fmla="*/ 841820 h 1057751"/>
                <a:gd name="connsiteX682" fmla="*/ 475488 w 1073848"/>
                <a:gd name="connsiteY682" fmla="*/ 835152 h 1057751"/>
                <a:gd name="connsiteX683" fmla="*/ 482155 w 1073848"/>
                <a:gd name="connsiteY683" fmla="*/ 837438 h 1057751"/>
                <a:gd name="connsiteX684" fmla="*/ 483394 w 1073848"/>
                <a:gd name="connsiteY684" fmla="*/ 846963 h 1057751"/>
                <a:gd name="connsiteX685" fmla="*/ 485775 w 1073848"/>
                <a:gd name="connsiteY685" fmla="*/ 853059 h 1057751"/>
                <a:gd name="connsiteX686" fmla="*/ 483965 w 1073848"/>
                <a:gd name="connsiteY686" fmla="*/ 851726 h 1057751"/>
                <a:gd name="connsiteX687" fmla="*/ 476059 w 1073848"/>
                <a:gd name="connsiteY687" fmla="*/ 852678 h 1057751"/>
                <a:gd name="connsiteX688" fmla="*/ 474726 w 1073848"/>
                <a:gd name="connsiteY688" fmla="*/ 854488 h 1057751"/>
                <a:gd name="connsiteX689" fmla="*/ 478250 w 1073848"/>
                <a:gd name="connsiteY689" fmla="*/ 857250 h 1057751"/>
                <a:gd name="connsiteX690" fmla="*/ 487585 w 1073848"/>
                <a:gd name="connsiteY690" fmla="*/ 867251 h 1057751"/>
                <a:gd name="connsiteX691" fmla="*/ 488918 w 1073848"/>
                <a:gd name="connsiteY691" fmla="*/ 865442 h 1057751"/>
                <a:gd name="connsiteX692" fmla="*/ 487204 w 1073848"/>
                <a:gd name="connsiteY692" fmla="*/ 864108 h 1057751"/>
                <a:gd name="connsiteX693" fmla="*/ 490156 w 1073848"/>
                <a:gd name="connsiteY693" fmla="*/ 862108 h 1057751"/>
                <a:gd name="connsiteX694" fmla="*/ 498443 w 1073848"/>
                <a:gd name="connsiteY694" fmla="*/ 864299 h 1057751"/>
                <a:gd name="connsiteX695" fmla="*/ 500348 w 1073848"/>
                <a:gd name="connsiteY695" fmla="*/ 867251 h 1057751"/>
                <a:gd name="connsiteX696" fmla="*/ 495681 w 1073848"/>
                <a:gd name="connsiteY696" fmla="*/ 867823 h 1057751"/>
                <a:gd name="connsiteX697" fmla="*/ 492919 w 1073848"/>
                <a:gd name="connsiteY697" fmla="*/ 871347 h 1057751"/>
                <a:gd name="connsiteX698" fmla="*/ 507778 w 1073848"/>
                <a:gd name="connsiteY698" fmla="*/ 887159 h 1057751"/>
                <a:gd name="connsiteX699" fmla="*/ 499872 w 1073848"/>
                <a:gd name="connsiteY699" fmla="*/ 888111 h 1057751"/>
                <a:gd name="connsiteX700" fmla="*/ 503777 w 1073848"/>
                <a:gd name="connsiteY700" fmla="*/ 894017 h 1057751"/>
                <a:gd name="connsiteX701" fmla="*/ 504444 w 1073848"/>
                <a:gd name="connsiteY701" fmla="*/ 898779 h 1057751"/>
                <a:gd name="connsiteX702" fmla="*/ 501682 w 1073848"/>
                <a:gd name="connsiteY702" fmla="*/ 902399 h 1057751"/>
                <a:gd name="connsiteX703" fmla="*/ 495395 w 1073848"/>
                <a:gd name="connsiteY703" fmla="*/ 903161 h 1057751"/>
                <a:gd name="connsiteX704" fmla="*/ 493586 w 1073848"/>
                <a:gd name="connsiteY704" fmla="*/ 901827 h 1057751"/>
                <a:gd name="connsiteX705" fmla="*/ 492157 w 1073848"/>
                <a:gd name="connsiteY705" fmla="*/ 903542 h 1057751"/>
                <a:gd name="connsiteX706" fmla="*/ 490442 w 1073848"/>
                <a:gd name="connsiteY706" fmla="*/ 902208 h 1057751"/>
                <a:gd name="connsiteX707" fmla="*/ 482536 w 1073848"/>
                <a:gd name="connsiteY707" fmla="*/ 903161 h 1057751"/>
                <a:gd name="connsiteX708" fmla="*/ 472249 w 1073848"/>
                <a:gd name="connsiteY708" fmla="*/ 898112 h 1057751"/>
                <a:gd name="connsiteX709" fmla="*/ 471297 w 1073848"/>
                <a:gd name="connsiteY709" fmla="*/ 902970 h 1057751"/>
                <a:gd name="connsiteX710" fmla="*/ 475202 w 1073848"/>
                <a:gd name="connsiteY710" fmla="*/ 908971 h 1057751"/>
                <a:gd name="connsiteX711" fmla="*/ 474631 w 1073848"/>
                <a:gd name="connsiteY711" fmla="*/ 916972 h 1057751"/>
                <a:gd name="connsiteX712" fmla="*/ 471106 w 1073848"/>
                <a:gd name="connsiteY712" fmla="*/ 914305 h 1057751"/>
                <a:gd name="connsiteX713" fmla="*/ 463391 w 1073848"/>
                <a:gd name="connsiteY713" fmla="*/ 916876 h 1057751"/>
                <a:gd name="connsiteX714" fmla="*/ 465201 w 1073848"/>
                <a:gd name="connsiteY714" fmla="*/ 918210 h 1057751"/>
                <a:gd name="connsiteX715" fmla="*/ 467011 w 1073848"/>
                <a:gd name="connsiteY715" fmla="*/ 919639 h 1057751"/>
                <a:gd name="connsiteX716" fmla="*/ 466153 w 1073848"/>
                <a:gd name="connsiteY716" fmla="*/ 926116 h 1057751"/>
                <a:gd name="connsiteX717" fmla="*/ 471297 w 1073848"/>
                <a:gd name="connsiteY717" fmla="*/ 928688 h 1057751"/>
                <a:gd name="connsiteX718" fmla="*/ 469201 w 1073848"/>
                <a:gd name="connsiteY718" fmla="*/ 936974 h 1057751"/>
                <a:gd name="connsiteX719" fmla="*/ 463105 w 1073848"/>
                <a:gd name="connsiteY719" fmla="*/ 939355 h 1057751"/>
                <a:gd name="connsiteX720" fmla="*/ 455200 w 1073848"/>
                <a:gd name="connsiteY720" fmla="*/ 940308 h 1057751"/>
                <a:gd name="connsiteX721" fmla="*/ 454057 w 1073848"/>
                <a:gd name="connsiteY721" fmla="*/ 943737 h 1057751"/>
                <a:gd name="connsiteX722" fmla="*/ 455962 w 1073848"/>
                <a:gd name="connsiteY722" fmla="*/ 946690 h 1057751"/>
                <a:gd name="connsiteX723" fmla="*/ 454628 w 1073848"/>
                <a:gd name="connsiteY723" fmla="*/ 948404 h 1057751"/>
                <a:gd name="connsiteX724" fmla="*/ 457962 w 1073848"/>
                <a:gd name="connsiteY724" fmla="*/ 949643 h 1057751"/>
                <a:gd name="connsiteX725" fmla="*/ 455390 w 1073848"/>
                <a:gd name="connsiteY725" fmla="*/ 954786 h 1057751"/>
                <a:gd name="connsiteX726" fmla="*/ 457200 w 1073848"/>
                <a:gd name="connsiteY726" fmla="*/ 956120 h 1057751"/>
                <a:gd name="connsiteX727" fmla="*/ 454247 w 1073848"/>
                <a:gd name="connsiteY727" fmla="*/ 958120 h 1057751"/>
                <a:gd name="connsiteX728" fmla="*/ 453104 w 1073848"/>
                <a:gd name="connsiteY728" fmla="*/ 961454 h 1057751"/>
                <a:gd name="connsiteX729" fmla="*/ 448151 w 1073848"/>
                <a:gd name="connsiteY729" fmla="*/ 960501 h 1057751"/>
                <a:gd name="connsiteX730" fmla="*/ 449104 w 1073848"/>
                <a:gd name="connsiteY730" fmla="*/ 968407 h 1057751"/>
                <a:gd name="connsiteX731" fmla="*/ 447389 w 1073848"/>
                <a:gd name="connsiteY731" fmla="*/ 966978 h 1057751"/>
                <a:gd name="connsiteX732" fmla="*/ 443960 w 1073848"/>
                <a:gd name="connsiteY732" fmla="*/ 965835 h 1057751"/>
                <a:gd name="connsiteX733" fmla="*/ 442436 w 1073848"/>
                <a:gd name="connsiteY733" fmla="*/ 966026 h 1057751"/>
                <a:gd name="connsiteX734" fmla="*/ 441484 w 1073848"/>
                <a:gd name="connsiteY734" fmla="*/ 970979 h 1057751"/>
                <a:gd name="connsiteX735" fmla="*/ 438912 w 1073848"/>
                <a:gd name="connsiteY735" fmla="*/ 976122 h 1057751"/>
                <a:gd name="connsiteX736" fmla="*/ 434149 w 1073848"/>
                <a:gd name="connsiteY736" fmla="*/ 976693 h 1057751"/>
                <a:gd name="connsiteX737" fmla="*/ 428053 w 1073848"/>
                <a:gd name="connsiteY737" fmla="*/ 979075 h 1057751"/>
                <a:gd name="connsiteX738" fmla="*/ 430435 w 1073848"/>
                <a:gd name="connsiteY738" fmla="*/ 985171 h 1057751"/>
                <a:gd name="connsiteX739" fmla="*/ 426053 w 1073848"/>
                <a:gd name="connsiteY739" fmla="*/ 988981 h 1057751"/>
                <a:gd name="connsiteX740" fmla="*/ 430435 w 1073848"/>
                <a:gd name="connsiteY740" fmla="*/ 998030 h 1057751"/>
                <a:gd name="connsiteX741" fmla="*/ 432054 w 1073848"/>
                <a:gd name="connsiteY741" fmla="*/ 997839 h 1057751"/>
                <a:gd name="connsiteX742" fmla="*/ 433197 w 1073848"/>
                <a:gd name="connsiteY742" fmla="*/ 994505 h 1057751"/>
                <a:gd name="connsiteX743" fmla="*/ 437959 w 1073848"/>
                <a:gd name="connsiteY743" fmla="*/ 993838 h 1057751"/>
                <a:gd name="connsiteX744" fmla="*/ 441865 w 1073848"/>
                <a:gd name="connsiteY744" fmla="*/ 986980 h 1057751"/>
                <a:gd name="connsiteX745" fmla="*/ 448627 w 1073848"/>
                <a:gd name="connsiteY745" fmla="*/ 989267 h 1057751"/>
                <a:gd name="connsiteX746" fmla="*/ 451961 w 1073848"/>
                <a:gd name="connsiteY746" fmla="*/ 990505 h 1057751"/>
                <a:gd name="connsiteX747" fmla="*/ 454342 w 1073848"/>
                <a:gd name="connsiteY747" fmla="*/ 996601 h 1057751"/>
                <a:gd name="connsiteX748" fmla="*/ 452914 w 1073848"/>
                <a:gd name="connsiteY748" fmla="*/ 998411 h 1057751"/>
                <a:gd name="connsiteX749" fmla="*/ 452152 w 1073848"/>
                <a:gd name="connsiteY749" fmla="*/ 1004888 h 1057751"/>
                <a:gd name="connsiteX750" fmla="*/ 451199 w 1073848"/>
                <a:gd name="connsiteY750" fmla="*/ 1009841 h 1057751"/>
                <a:gd name="connsiteX751" fmla="*/ 453199 w 1073848"/>
                <a:gd name="connsiteY751" fmla="*/ 1012793 h 1057751"/>
                <a:gd name="connsiteX752" fmla="*/ 456724 w 1073848"/>
                <a:gd name="connsiteY752" fmla="*/ 1015555 h 1057751"/>
                <a:gd name="connsiteX753" fmla="*/ 467963 w 1073848"/>
                <a:gd name="connsiteY753" fmla="*/ 1015651 h 1057751"/>
                <a:gd name="connsiteX754" fmla="*/ 471106 w 1073848"/>
                <a:gd name="connsiteY754" fmla="*/ 1015270 h 1057751"/>
                <a:gd name="connsiteX755" fmla="*/ 483013 w 1073848"/>
                <a:gd name="connsiteY755" fmla="*/ 1020223 h 1057751"/>
                <a:gd name="connsiteX756" fmla="*/ 493300 w 1073848"/>
                <a:gd name="connsiteY756" fmla="*/ 1025271 h 1057751"/>
                <a:gd name="connsiteX757" fmla="*/ 492061 w 1073848"/>
                <a:gd name="connsiteY757" fmla="*/ 1028700 h 1057751"/>
                <a:gd name="connsiteX758" fmla="*/ 492538 w 1073848"/>
                <a:gd name="connsiteY758" fmla="*/ 1031843 h 1057751"/>
                <a:gd name="connsiteX759" fmla="*/ 489585 w 1073848"/>
                <a:gd name="connsiteY759" fmla="*/ 1033748 h 1057751"/>
                <a:gd name="connsiteX760" fmla="*/ 488347 w 1073848"/>
                <a:gd name="connsiteY760" fmla="*/ 1037177 h 1057751"/>
                <a:gd name="connsiteX761" fmla="*/ 497300 w 1073848"/>
                <a:gd name="connsiteY761" fmla="*/ 1044035 h 1057751"/>
                <a:gd name="connsiteX762" fmla="*/ 503206 w 1073848"/>
                <a:gd name="connsiteY762" fmla="*/ 1040035 h 1057751"/>
                <a:gd name="connsiteX763" fmla="*/ 500063 w 1073848"/>
                <a:gd name="connsiteY763" fmla="*/ 1040511 h 1057751"/>
                <a:gd name="connsiteX764" fmla="*/ 499586 w 1073848"/>
                <a:gd name="connsiteY764" fmla="*/ 1037368 h 1057751"/>
                <a:gd name="connsiteX765" fmla="*/ 496443 w 1073848"/>
                <a:gd name="connsiteY765" fmla="*/ 1037749 h 1057751"/>
                <a:gd name="connsiteX766" fmla="*/ 493109 w 1073848"/>
                <a:gd name="connsiteY766" fmla="*/ 1036511 h 1057751"/>
                <a:gd name="connsiteX767" fmla="*/ 499396 w 1073848"/>
                <a:gd name="connsiteY767" fmla="*/ 1035749 h 1057751"/>
                <a:gd name="connsiteX768" fmla="*/ 511492 w 1073848"/>
                <a:gd name="connsiteY768" fmla="*/ 1042226 h 1057751"/>
                <a:gd name="connsiteX769" fmla="*/ 508921 w 1073848"/>
                <a:gd name="connsiteY769" fmla="*/ 1034510 h 1057751"/>
                <a:gd name="connsiteX770" fmla="*/ 515017 w 1073848"/>
                <a:gd name="connsiteY770" fmla="*/ 1032129 h 1057751"/>
                <a:gd name="connsiteX771" fmla="*/ 518541 w 1073848"/>
                <a:gd name="connsiteY771" fmla="*/ 1034891 h 1057751"/>
                <a:gd name="connsiteX772" fmla="*/ 520732 w 1073848"/>
                <a:gd name="connsiteY772" fmla="*/ 1039463 h 1057751"/>
                <a:gd name="connsiteX773" fmla="*/ 524065 w 1073848"/>
                <a:gd name="connsiteY773" fmla="*/ 1040606 h 1057751"/>
                <a:gd name="connsiteX774" fmla="*/ 521780 w 1073848"/>
                <a:gd name="connsiteY774" fmla="*/ 1047369 h 1057751"/>
                <a:gd name="connsiteX775" fmla="*/ 523684 w 1073848"/>
                <a:gd name="connsiteY775" fmla="*/ 1050322 h 1057751"/>
                <a:gd name="connsiteX776" fmla="*/ 528828 w 1073848"/>
                <a:gd name="connsiteY776" fmla="*/ 1052893 h 1057751"/>
                <a:gd name="connsiteX777" fmla="*/ 531971 w 1073848"/>
                <a:gd name="connsiteY777" fmla="*/ 1052417 h 1057751"/>
                <a:gd name="connsiteX778" fmla="*/ 534924 w 1073848"/>
                <a:gd name="connsiteY778" fmla="*/ 1050417 h 1057751"/>
                <a:gd name="connsiteX779" fmla="*/ 537305 w 1073848"/>
                <a:gd name="connsiteY779" fmla="*/ 1056608 h 1057751"/>
                <a:gd name="connsiteX780" fmla="*/ 540734 w 1073848"/>
                <a:gd name="connsiteY780" fmla="*/ 1057751 h 1057751"/>
                <a:gd name="connsiteX781" fmla="*/ 543211 w 1073848"/>
                <a:gd name="connsiteY781" fmla="*/ 1052608 h 1057751"/>
                <a:gd name="connsiteX782" fmla="*/ 544449 w 1073848"/>
                <a:gd name="connsiteY782" fmla="*/ 1049274 h 1057751"/>
                <a:gd name="connsiteX783" fmla="*/ 542449 w 1073848"/>
                <a:gd name="connsiteY783" fmla="*/ 1046321 h 1057751"/>
                <a:gd name="connsiteX784" fmla="*/ 548735 w 1073848"/>
                <a:gd name="connsiteY784" fmla="*/ 1045464 h 1057751"/>
                <a:gd name="connsiteX785" fmla="*/ 548164 w 1073848"/>
                <a:gd name="connsiteY785" fmla="*/ 1040797 h 1057751"/>
                <a:gd name="connsiteX786" fmla="*/ 552736 w 1073848"/>
                <a:gd name="connsiteY786" fmla="*/ 1038606 h 1057751"/>
                <a:gd name="connsiteX787" fmla="*/ 554069 w 1073848"/>
                <a:gd name="connsiteY787" fmla="*/ 1036796 h 1057751"/>
                <a:gd name="connsiteX788" fmla="*/ 549688 w 1073848"/>
                <a:gd name="connsiteY788" fmla="*/ 1027747 h 1057751"/>
                <a:gd name="connsiteX789" fmla="*/ 554260 w 1073848"/>
                <a:gd name="connsiteY789" fmla="*/ 1025557 h 1057751"/>
                <a:gd name="connsiteX790" fmla="*/ 557403 w 1073848"/>
                <a:gd name="connsiteY790" fmla="*/ 1025176 h 1057751"/>
                <a:gd name="connsiteX791" fmla="*/ 559403 w 1073848"/>
                <a:gd name="connsiteY791" fmla="*/ 1028129 h 1057751"/>
                <a:gd name="connsiteX792" fmla="*/ 564071 w 1073848"/>
                <a:gd name="connsiteY792" fmla="*/ 1027462 h 1057751"/>
                <a:gd name="connsiteX793" fmla="*/ 564547 w 1073848"/>
                <a:gd name="connsiteY793" fmla="*/ 1030700 h 1057751"/>
                <a:gd name="connsiteX794" fmla="*/ 567499 w 1073848"/>
                <a:gd name="connsiteY794" fmla="*/ 1028700 h 1057751"/>
                <a:gd name="connsiteX795" fmla="*/ 573214 w 1073848"/>
                <a:gd name="connsiteY795" fmla="*/ 1023176 h 1057751"/>
                <a:gd name="connsiteX796" fmla="*/ 582644 w 1073848"/>
                <a:gd name="connsiteY796" fmla="*/ 1021937 h 1057751"/>
                <a:gd name="connsiteX797" fmla="*/ 583025 w 1073848"/>
                <a:gd name="connsiteY797" fmla="*/ 1025080 h 1057751"/>
                <a:gd name="connsiteX798" fmla="*/ 590169 w 1073848"/>
                <a:gd name="connsiteY798" fmla="*/ 1030605 h 1057751"/>
                <a:gd name="connsiteX799" fmla="*/ 592550 w 1073848"/>
                <a:gd name="connsiteY799" fmla="*/ 1036701 h 1057751"/>
                <a:gd name="connsiteX800" fmla="*/ 597884 w 1073848"/>
                <a:gd name="connsiteY800" fmla="*/ 1040892 h 1057751"/>
                <a:gd name="connsiteX801" fmla="*/ 600075 w 1073848"/>
                <a:gd name="connsiteY801" fmla="*/ 1045369 h 1057751"/>
                <a:gd name="connsiteX802" fmla="*/ 602837 w 1073848"/>
                <a:gd name="connsiteY802" fmla="*/ 1041845 h 1057751"/>
                <a:gd name="connsiteX803" fmla="*/ 605980 w 1073848"/>
                <a:gd name="connsiteY803" fmla="*/ 1041463 h 1057751"/>
                <a:gd name="connsiteX804" fmla="*/ 605409 w 1073848"/>
                <a:gd name="connsiteY804" fmla="*/ 1036701 h 1057751"/>
                <a:gd name="connsiteX805" fmla="*/ 607886 w 1073848"/>
                <a:gd name="connsiteY805" fmla="*/ 1031558 h 1057751"/>
                <a:gd name="connsiteX806" fmla="*/ 606171 w 1073848"/>
                <a:gd name="connsiteY806" fmla="*/ 1030129 h 1057751"/>
                <a:gd name="connsiteX807" fmla="*/ 605980 w 1073848"/>
                <a:gd name="connsiteY807" fmla="*/ 1028605 h 1057751"/>
                <a:gd name="connsiteX808" fmla="*/ 604171 w 1073848"/>
                <a:gd name="connsiteY808" fmla="*/ 1027176 h 1057751"/>
                <a:gd name="connsiteX809" fmla="*/ 607505 w 1073848"/>
                <a:gd name="connsiteY809" fmla="*/ 1028414 h 1057751"/>
                <a:gd name="connsiteX810" fmla="*/ 611219 w 1073848"/>
                <a:gd name="connsiteY810" fmla="*/ 1019937 h 1057751"/>
                <a:gd name="connsiteX811" fmla="*/ 616553 w 1073848"/>
                <a:gd name="connsiteY811" fmla="*/ 1024033 h 1057751"/>
                <a:gd name="connsiteX812" fmla="*/ 619315 w 1073848"/>
                <a:gd name="connsiteY812" fmla="*/ 1020509 h 1057751"/>
                <a:gd name="connsiteX813" fmla="*/ 619125 w 1073848"/>
                <a:gd name="connsiteY813" fmla="*/ 1018889 h 1057751"/>
                <a:gd name="connsiteX814" fmla="*/ 619506 w 1073848"/>
                <a:gd name="connsiteY814" fmla="*/ 1009174 h 1057751"/>
                <a:gd name="connsiteX815" fmla="*/ 619315 w 1073848"/>
                <a:gd name="connsiteY815" fmla="*/ 1007650 h 1057751"/>
                <a:gd name="connsiteX816" fmla="*/ 622649 w 1073848"/>
                <a:gd name="connsiteY816" fmla="*/ 1008793 h 1057751"/>
                <a:gd name="connsiteX817" fmla="*/ 635508 w 1073848"/>
                <a:gd name="connsiteY817" fmla="*/ 1008793 h 1057751"/>
                <a:gd name="connsiteX818" fmla="*/ 643033 w 1073848"/>
                <a:gd name="connsiteY818" fmla="*/ 1004602 h 1057751"/>
                <a:gd name="connsiteX819" fmla="*/ 645128 w 1073848"/>
                <a:gd name="connsiteY819" fmla="*/ 996315 h 1057751"/>
                <a:gd name="connsiteX820" fmla="*/ 645128 w 1073848"/>
                <a:gd name="connsiteY820" fmla="*/ 996315 h 1057751"/>
                <a:gd name="connsiteX821" fmla="*/ 649891 w 1073848"/>
                <a:gd name="connsiteY821" fmla="*/ 995743 h 1057751"/>
                <a:gd name="connsiteX822" fmla="*/ 651034 w 1073848"/>
                <a:gd name="connsiteY822" fmla="*/ 992410 h 1057751"/>
                <a:gd name="connsiteX823" fmla="*/ 652653 w 1073848"/>
                <a:gd name="connsiteY823" fmla="*/ 992124 h 1057751"/>
                <a:gd name="connsiteX824" fmla="*/ 652463 w 1073848"/>
                <a:gd name="connsiteY824" fmla="*/ 990600 h 1057751"/>
                <a:gd name="connsiteX825" fmla="*/ 645890 w 1073848"/>
                <a:gd name="connsiteY825" fmla="*/ 989838 h 1057751"/>
                <a:gd name="connsiteX826" fmla="*/ 650081 w 1073848"/>
                <a:gd name="connsiteY826" fmla="*/ 984504 h 1057751"/>
                <a:gd name="connsiteX827" fmla="*/ 651605 w 1073848"/>
                <a:gd name="connsiteY827" fmla="*/ 984313 h 1057751"/>
                <a:gd name="connsiteX828" fmla="*/ 658939 w 1073848"/>
                <a:gd name="connsiteY828" fmla="*/ 978503 h 1057751"/>
                <a:gd name="connsiteX829" fmla="*/ 661511 w 1073848"/>
                <a:gd name="connsiteY829" fmla="*/ 973360 h 1057751"/>
                <a:gd name="connsiteX830" fmla="*/ 668369 w 1073848"/>
                <a:gd name="connsiteY830" fmla="*/ 977360 h 1057751"/>
                <a:gd name="connsiteX831" fmla="*/ 673894 w 1073848"/>
                <a:gd name="connsiteY831" fmla="*/ 970217 h 1057751"/>
                <a:gd name="connsiteX832" fmla="*/ 680847 w 1073848"/>
                <a:gd name="connsiteY832" fmla="*/ 974122 h 1057751"/>
                <a:gd name="connsiteX833" fmla="*/ 683323 w 1073848"/>
                <a:gd name="connsiteY833" fmla="*/ 968978 h 1057751"/>
                <a:gd name="connsiteX834" fmla="*/ 691896 w 1073848"/>
                <a:gd name="connsiteY834" fmla="*/ 972788 h 1057751"/>
                <a:gd name="connsiteX835" fmla="*/ 695039 w 1073848"/>
                <a:gd name="connsiteY835" fmla="*/ 972312 h 1057751"/>
                <a:gd name="connsiteX836" fmla="*/ 695801 w 1073848"/>
                <a:gd name="connsiteY836" fmla="*/ 978694 h 1057751"/>
                <a:gd name="connsiteX837" fmla="*/ 701897 w 1073848"/>
                <a:gd name="connsiteY837" fmla="*/ 976313 h 1057751"/>
                <a:gd name="connsiteX838" fmla="*/ 698373 w 1073848"/>
                <a:gd name="connsiteY838" fmla="*/ 973550 h 1057751"/>
                <a:gd name="connsiteX839" fmla="*/ 701135 w 1073848"/>
                <a:gd name="connsiteY839" fmla="*/ 969931 h 1057751"/>
                <a:gd name="connsiteX840" fmla="*/ 704279 w 1073848"/>
                <a:gd name="connsiteY840" fmla="*/ 969550 h 1057751"/>
                <a:gd name="connsiteX841" fmla="*/ 705898 w 1073848"/>
                <a:gd name="connsiteY841" fmla="*/ 969359 h 1057751"/>
                <a:gd name="connsiteX842" fmla="*/ 703707 w 1073848"/>
                <a:gd name="connsiteY842" fmla="*/ 964787 h 1057751"/>
                <a:gd name="connsiteX843" fmla="*/ 705231 w 1073848"/>
                <a:gd name="connsiteY843" fmla="*/ 964597 h 1057751"/>
                <a:gd name="connsiteX844" fmla="*/ 706660 w 1073848"/>
                <a:gd name="connsiteY844" fmla="*/ 962787 h 1057751"/>
                <a:gd name="connsiteX845" fmla="*/ 703231 w 1073848"/>
                <a:gd name="connsiteY845" fmla="*/ 961644 h 1057751"/>
                <a:gd name="connsiteX846" fmla="*/ 707231 w 1073848"/>
                <a:gd name="connsiteY846" fmla="*/ 954786 h 1057751"/>
                <a:gd name="connsiteX847" fmla="*/ 706564 w 1073848"/>
                <a:gd name="connsiteY847" fmla="*/ 950024 h 1057751"/>
                <a:gd name="connsiteX848" fmla="*/ 709327 w 1073848"/>
                <a:gd name="connsiteY848" fmla="*/ 946404 h 1057751"/>
                <a:gd name="connsiteX849" fmla="*/ 706946 w 1073848"/>
                <a:gd name="connsiteY849" fmla="*/ 940308 h 1057751"/>
                <a:gd name="connsiteX850" fmla="*/ 710374 w 1073848"/>
                <a:gd name="connsiteY850" fmla="*/ 941546 h 1057751"/>
                <a:gd name="connsiteX851" fmla="*/ 715042 w 1073848"/>
                <a:gd name="connsiteY851" fmla="*/ 940880 h 1057751"/>
                <a:gd name="connsiteX852" fmla="*/ 725519 w 1073848"/>
                <a:gd name="connsiteY852" fmla="*/ 947642 h 1057751"/>
                <a:gd name="connsiteX853" fmla="*/ 725710 w 1073848"/>
                <a:gd name="connsiteY853" fmla="*/ 949166 h 1057751"/>
                <a:gd name="connsiteX854" fmla="*/ 721042 w 1073848"/>
                <a:gd name="connsiteY854" fmla="*/ 949738 h 1057751"/>
                <a:gd name="connsiteX855" fmla="*/ 719614 w 1073848"/>
                <a:gd name="connsiteY855" fmla="*/ 951547 h 1057751"/>
                <a:gd name="connsiteX856" fmla="*/ 724567 w 1073848"/>
                <a:gd name="connsiteY856" fmla="*/ 952500 h 1057751"/>
                <a:gd name="connsiteX857" fmla="*/ 727520 w 1073848"/>
                <a:gd name="connsiteY857" fmla="*/ 950595 h 1057751"/>
                <a:gd name="connsiteX858" fmla="*/ 729520 w 1073848"/>
                <a:gd name="connsiteY858" fmla="*/ 953548 h 1057751"/>
                <a:gd name="connsiteX859" fmla="*/ 734949 w 1073848"/>
                <a:gd name="connsiteY859" fmla="*/ 946404 h 1057751"/>
                <a:gd name="connsiteX860" fmla="*/ 743903 w 1073848"/>
                <a:gd name="connsiteY860" fmla="*/ 940403 h 1057751"/>
                <a:gd name="connsiteX861" fmla="*/ 740473 w 1073848"/>
                <a:gd name="connsiteY861" fmla="*/ 939260 h 1057751"/>
                <a:gd name="connsiteX862" fmla="*/ 740473 w 1073848"/>
                <a:gd name="connsiteY862" fmla="*/ 926497 h 1057751"/>
                <a:gd name="connsiteX863" fmla="*/ 750951 w 1073848"/>
                <a:gd name="connsiteY863" fmla="*/ 933164 h 1057751"/>
                <a:gd name="connsiteX864" fmla="*/ 754856 w 1073848"/>
                <a:gd name="connsiteY864" fmla="*/ 926211 h 1057751"/>
                <a:gd name="connsiteX865" fmla="*/ 762190 w 1073848"/>
                <a:gd name="connsiteY865" fmla="*/ 920496 h 1057751"/>
                <a:gd name="connsiteX866" fmla="*/ 764191 w 1073848"/>
                <a:gd name="connsiteY866" fmla="*/ 923449 h 1057751"/>
                <a:gd name="connsiteX867" fmla="*/ 764572 w 1073848"/>
                <a:gd name="connsiteY867" fmla="*/ 926592 h 1057751"/>
                <a:gd name="connsiteX868" fmla="*/ 766763 w 1073848"/>
                <a:gd name="connsiteY868" fmla="*/ 931164 h 1057751"/>
                <a:gd name="connsiteX869" fmla="*/ 770096 w 1073848"/>
                <a:gd name="connsiteY869" fmla="*/ 932307 h 1057751"/>
                <a:gd name="connsiteX870" fmla="*/ 768953 w 1073848"/>
                <a:gd name="connsiteY870" fmla="*/ 935641 h 1057751"/>
                <a:gd name="connsiteX871" fmla="*/ 767524 w 1073848"/>
                <a:gd name="connsiteY871" fmla="*/ 937451 h 1057751"/>
                <a:gd name="connsiteX872" fmla="*/ 769525 w 1073848"/>
                <a:gd name="connsiteY872" fmla="*/ 940403 h 1057751"/>
                <a:gd name="connsiteX873" fmla="*/ 767715 w 1073848"/>
                <a:gd name="connsiteY873" fmla="*/ 938975 h 1057751"/>
                <a:gd name="connsiteX874" fmla="*/ 768096 w 1073848"/>
                <a:gd name="connsiteY874" fmla="*/ 942213 h 1057751"/>
                <a:gd name="connsiteX875" fmla="*/ 771334 w 1073848"/>
                <a:gd name="connsiteY875" fmla="*/ 941737 h 1057751"/>
                <a:gd name="connsiteX876" fmla="*/ 773239 w 1073848"/>
                <a:gd name="connsiteY876" fmla="*/ 944689 h 1057751"/>
                <a:gd name="connsiteX877" fmla="*/ 774668 w 1073848"/>
                <a:gd name="connsiteY877" fmla="*/ 942975 h 1057751"/>
                <a:gd name="connsiteX878" fmla="*/ 774287 w 1073848"/>
                <a:gd name="connsiteY878" fmla="*/ 939832 h 1057751"/>
                <a:gd name="connsiteX879" fmla="*/ 774478 w 1073848"/>
                <a:gd name="connsiteY879" fmla="*/ 941356 h 1057751"/>
                <a:gd name="connsiteX880" fmla="*/ 778002 w 1073848"/>
                <a:gd name="connsiteY880" fmla="*/ 944118 h 1057751"/>
                <a:gd name="connsiteX881" fmla="*/ 774859 w 1073848"/>
                <a:gd name="connsiteY881" fmla="*/ 944499 h 1057751"/>
                <a:gd name="connsiteX882" fmla="*/ 776859 w 1073848"/>
                <a:gd name="connsiteY882" fmla="*/ 947452 h 1057751"/>
                <a:gd name="connsiteX883" fmla="*/ 784003 w 1073848"/>
                <a:gd name="connsiteY883" fmla="*/ 952976 h 1057751"/>
                <a:gd name="connsiteX884" fmla="*/ 790480 w 1073848"/>
                <a:gd name="connsiteY884" fmla="*/ 953738 h 1057751"/>
                <a:gd name="connsiteX885" fmla="*/ 798576 w 1073848"/>
                <a:gd name="connsiteY885" fmla="*/ 954310 h 1057751"/>
                <a:gd name="connsiteX886" fmla="*/ 801529 w 1073848"/>
                <a:gd name="connsiteY886" fmla="*/ 952309 h 1057751"/>
                <a:gd name="connsiteX887" fmla="*/ 804672 w 1073848"/>
                <a:gd name="connsiteY887" fmla="*/ 951929 h 1057751"/>
                <a:gd name="connsiteX888" fmla="*/ 808577 w 1073848"/>
                <a:gd name="connsiteY888" fmla="*/ 945071 h 1057751"/>
                <a:gd name="connsiteX889" fmla="*/ 813340 w 1073848"/>
                <a:gd name="connsiteY889" fmla="*/ 944404 h 1057751"/>
                <a:gd name="connsiteX890" fmla="*/ 814102 w 1073848"/>
                <a:gd name="connsiteY890" fmla="*/ 937927 h 1057751"/>
                <a:gd name="connsiteX891" fmla="*/ 812101 w 1073848"/>
                <a:gd name="connsiteY891" fmla="*/ 934974 h 1057751"/>
                <a:gd name="connsiteX892" fmla="*/ 811721 w 1073848"/>
                <a:gd name="connsiteY892" fmla="*/ 931831 h 1057751"/>
                <a:gd name="connsiteX893" fmla="*/ 814864 w 1073848"/>
                <a:gd name="connsiteY893" fmla="*/ 931355 h 1057751"/>
                <a:gd name="connsiteX894" fmla="*/ 816673 w 1073848"/>
                <a:gd name="connsiteY894" fmla="*/ 932783 h 1057751"/>
                <a:gd name="connsiteX895" fmla="*/ 817245 w 1073848"/>
                <a:gd name="connsiteY895" fmla="*/ 937546 h 1057751"/>
                <a:gd name="connsiteX896" fmla="*/ 822007 w 1073848"/>
                <a:gd name="connsiteY896" fmla="*/ 936879 h 1057751"/>
                <a:gd name="connsiteX897" fmla="*/ 822198 w 1073848"/>
                <a:gd name="connsiteY897" fmla="*/ 938498 h 1057751"/>
                <a:gd name="connsiteX898" fmla="*/ 826961 w 1073848"/>
                <a:gd name="connsiteY898" fmla="*/ 937927 h 1057751"/>
                <a:gd name="connsiteX899" fmla="*/ 828484 w 1073848"/>
                <a:gd name="connsiteY899" fmla="*/ 937641 h 1057751"/>
                <a:gd name="connsiteX900" fmla="*/ 835628 w 1073848"/>
                <a:gd name="connsiteY900" fmla="*/ 943166 h 1057751"/>
                <a:gd name="connsiteX901" fmla="*/ 838962 w 1073848"/>
                <a:gd name="connsiteY901" fmla="*/ 944404 h 1057751"/>
                <a:gd name="connsiteX902" fmla="*/ 840200 w 1073848"/>
                <a:gd name="connsiteY902" fmla="*/ 940975 h 1057751"/>
                <a:gd name="connsiteX903" fmla="*/ 845058 w 1073848"/>
                <a:gd name="connsiteY903" fmla="*/ 942022 h 1057751"/>
                <a:gd name="connsiteX904" fmla="*/ 849058 w 1073848"/>
                <a:gd name="connsiteY904" fmla="*/ 947928 h 1057751"/>
                <a:gd name="connsiteX905" fmla="*/ 852583 w 1073848"/>
                <a:gd name="connsiteY905" fmla="*/ 950690 h 1057751"/>
                <a:gd name="connsiteX906" fmla="*/ 852392 w 1073848"/>
                <a:gd name="connsiteY906" fmla="*/ 949071 h 1057751"/>
                <a:gd name="connsiteX907" fmla="*/ 850011 w 1073848"/>
                <a:gd name="connsiteY907" fmla="*/ 942975 h 1057751"/>
                <a:gd name="connsiteX908" fmla="*/ 851440 w 1073848"/>
                <a:gd name="connsiteY908" fmla="*/ 941165 h 1057751"/>
                <a:gd name="connsiteX909" fmla="*/ 856107 w 1073848"/>
                <a:gd name="connsiteY909" fmla="*/ 940594 h 1057751"/>
                <a:gd name="connsiteX910" fmla="*/ 861250 w 1073848"/>
                <a:gd name="connsiteY910" fmla="*/ 943166 h 1057751"/>
                <a:gd name="connsiteX911" fmla="*/ 862489 w 1073848"/>
                <a:gd name="connsiteY911" fmla="*/ 939737 h 1057751"/>
                <a:gd name="connsiteX912" fmla="*/ 863822 w 1073848"/>
                <a:gd name="connsiteY912" fmla="*/ 938022 h 1057751"/>
                <a:gd name="connsiteX913" fmla="*/ 874109 w 1073848"/>
                <a:gd name="connsiteY913" fmla="*/ 943070 h 1057751"/>
                <a:gd name="connsiteX914" fmla="*/ 875443 w 1073848"/>
                <a:gd name="connsiteY914" fmla="*/ 941356 h 1057751"/>
                <a:gd name="connsiteX915" fmla="*/ 878396 w 1073848"/>
                <a:gd name="connsiteY915" fmla="*/ 939355 h 1057751"/>
                <a:gd name="connsiteX916" fmla="*/ 875062 w 1073848"/>
                <a:gd name="connsiteY916" fmla="*/ 938117 h 1057751"/>
                <a:gd name="connsiteX917" fmla="*/ 878014 w 1073848"/>
                <a:gd name="connsiteY917" fmla="*/ 936212 h 1057751"/>
                <a:gd name="connsiteX918" fmla="*/ 878967 w 1073848"/>
                <a:gd name="connsiteY918" fmla="*/ 931259 h 1057751"/>
                <a:gd name="connsiteX919" fmla="*/ 882205 w 1073848"/>
                <a:gd name="connsiteY919" fmla="*/ 930878 h 1057751"/>
                <a:gd name="connsiteX920" fmla="*/ 884396 w 1073848"/>
                <a:gd name="connsiteY920" fmla="*/ 935355 h 1057751"/>
                <a:gd name="connsiteX921" fmla="*/ 893445 w 1073848"/>
                <a:gd name="connsiteY921" fmla="*/ 930974 h 1057751"/>
                <a:gd name="connsiteX922" fmla="*/ 893064 w 1073848"/>
                <a:gd name="connsiteY922" fmla="*/ 927830 h 1057751"/>
                <a:gd name="connsiteX923" fmla="*/ 889635 w 1073848"/>
                <a:gd name="connsiteY923" fmla="*/ 926687 h 1057751"/>
                <a:gd name="connsiteX924" fmla="*/ 889063 w 1073848"/>
                <a:gd name="connsiteY924" fmla="*/ 921925 h 1057751"/>
                <a:gd name="connsiteX925" fmla="*/ 880586 w 1073848"/>
                <a:gd name="connsiteY925" fmla="*/ 918210 h 1057751"/>
                <a:gd name="connsiteX926" fmla="*/ 886015 w 1073848"/>
                <a:gd name="connsiteY926" fmla="*/ 911066 h 1057751"/>
                <a:gd name="connsiteX927" fmla="*/ 884301 w 1073848"/>
                <a:gd name="connsiteY927" fmla="*/ 909733 h 1057751"/>
                <a:gd name="connsiteX928" fmla="*/ 886015 w 1073848"/>
                <a:gd name="connsiteY928" fmla="*/ 911066 h 1057751"/>
                <a:gd name="connsiteX929" fmla="*/ 896493 w 1073848"/>
                <a:gd name="connsiteY929" fmla="*/ 904970 h 1057751"/>
                <a:gd name="connsiteX930" fmla="*/ 901255 w 1073848"/>
                <a:gd name="connsiteY930" fmla="*/ 904399 h 1057751"/>
                <a:gd name="connsiteX931" fmla="*/ 904018 w 1073848"/>
                <a:gd name="connsiteY931" fmla="*/ 900779 h 1057751"/>
                <a:gd name="connsiteX932" fmla="*/ 908780 w 1073848"/>
                <a:gd name="connsiteY932" fmla="*/ 900208 h 1057751"/>
                <a:gd name="connsiteX933" fmla="*/ 915638 w 1073848"/>
                <a:gd name="connsiteY933" fmla="*/ 904113 h 1057751"/>
                <a:gd name="connsiteX934" fmla="*/ 918400 w 1073848"/>
                <a:gd name="connsiteY934" fmla="*/ 900589 h 1057751"/>
                <a:gd name="connsiteX935" fmla="*/ 923544 w 1073848"/>
                <a:gd name="connsiteY935" fmla="*/ 903161 h 1057751"/>
                <a:gd name="connsiteX936" fmla="*/ 931069 w 1073848"/>
                <a:gd name="connsiteY936" fmla="*/ 898970 h 1057751"/>
                <a:gd name="connsiteX937" fmla="*/ 937927 w 1073848"/>
                <a:gd name="connsiteY937" fmla="*/ 902875 h 1057751"/>
                <a:gd name="connsiteX938" fmla="*/ 942118 w 1073848"/>
                <a:gd name="connsiteY938" fmla="*/ 897541 h 1057751"/>
                <a:gd name="connsiteX939" fmla="*/ 941641 w 1073848"/>
                <a:gd name="connsiteY939" fmla="*/ 894397 h 1057751"/>
                <a:gd name="connsiteX940" fmla="*/ 945832 w 1073848"/>
                <a:gd name="connsiteY940" fmla="*/ 889063 h 1057751"/>
                <a:gd name="connsiteX941" fmla="*/ 950500 w 1073848"/>
                <a:gd name="connsiteY941" fmla="*/ 888492 h 1057751"/>
                <a:gd name="connsiteX942" fmla="*/ 950119 w 1073848"/>
                <a:gd name="connsiteY942" fmla="*/ 885349 h 1057751"/>
                <a:gd name="connsiteX943" fmla="*/ 944213 w 1073848"/>
                <a:gd name="connsiteY943" fmla="*/ 876395 h 1057751"/>
                <a:gd name="connsiteX944" fmla="*/ 945166 w 1073848"/>
                <a:gd name="connsiteY944" fmla="*/ 871538 h 1057751"/>
                <a:gd name="connsiteX945" fmla="*/ 949928 w 1073848"/>
                <a:gd name="connsiteY945" fmla="*/ 870871 h 1057751"/>
                <a:gd name="connsiteX946" fmla="*/ 956405 w 1073848"/>
                <a:gd name="connsiteY946" fmla="*/ 871633 h 1057751"/>
                <a:gd name="connsiteX947" fmla="*/ 960977 w 1073848"/>
                <a:gd name="connsiteY947" fmla="*/ 869442 h 1057751"/>
                <a:gd name="connsiteX948" fmla="*/ 964121 w 1073848"/>
                <a:gd name="connsiteY948" fmla="*/ 869061 h 1057751"/>
                <a:gd name="connsiteX949" fmla="*/ 965263 w 1073848"/>
                <a:gd name="connsiteY949" fmla="*/ 865727 h 1057751"/>
                <a:gd name="connsiteX950" fmla="*/ 969836 w 1073848"/>
                <a:gd name="connsiteY950" fmla="*/ 863537 h 1057751"/>
                <a:gd name="connsiteX951" fmla="*/ 970979 w 1073848"/>
                <a:gd name="connsiteY951" fmla="*/ 860203 h 1057751"/>
                <a:gd name="connsiteX952" fmla="*/ 973741 w 1073848"/>
                <a:gd name="connsiteY952" fmla="*/ 856679 h 1057751"/>
                <a:gd name="connsiteX953" fmla="*/ 976313 w 1073848"/>
                <a:gd name="connsiteY953" fmla="*/ 851535 h 1057751"/>
                <a:gd name="connsiteX954" fmla="*/ 978122 w 1073848"/>
                <a:gd name="connsiteY954" fmla="*/ 852868 h 1057751"/>
                <a:gd name="connsiteX955" fmla="*/ 977837 w 1073848"/>
                <a:gd name="connsiteY955" fmla="*/ 851249 h 1057751"/>
                <a:gd name="connsiteX956" fmla="*/ 980599 w 1073848"/>
                <a:gd name="connsiteY956" fmla="*/ 834962 h 1057751"/>
                <a:gd name="connsiteX957" fmla="*/ 977455 w 1073848"/>
                <a:gd name="connsiteY957" fmla="*/ 835343 h 1057751"/>
                <a:gd name="connsiteX958" fmla="*/ 976884 w 1073848"/>
                <a:gd name="connsiteY958" fmla="*/ 830580 h 1057751"/>
                <a:gd name="connsiteX959" fmla="*/ 968788 w 1073848"/>
                <a:gd name="connsiteY959" fmla="*/ 830009 h 1057751"/>
                <a:gd name="connsiteX960" fmla="*/ 972503 w 1073848"/>
                <a:gd name="connsiteY960" fmla="*/ 821531 h 1057751"/>
                <a:gd name="connsiteX961" fmla="*/ 971836 w 1073848"/>
                <a:gd name="connsiteY961" fmla="*/ 816769 h 1057751"/>
                <a:gd name="connsiteX962" fmla="*/ 968502 w 1073848"/>
                <a:gd name="connsiteY962" fmla="*/ 815626 h 1057751"/>
                <a:gd name="connsiteX963" fmla="*/ 969073 w 1073848"/>
                <a:gd name="connsiteY963" fmla="*/ 820388 h 1057751"/>
                <a:gd name="connsiteX964" fmla="*/ 961834 w 1073848"/>
                <a:gd name="connsiteY964" fmla="*/ 826103 h 1057751"/>
                <a:gd name="connsiteX965" fmla="*/ 956881 w 1073848"/>
                <a:gd name="connsiteY965" fmla="*/ 825151 h 1057751"/>
                <a:gd name="connsiteX966" fmla="*/ 955738 w 1073848"/>
                <a:gd name="connsiteY966" fmla="*/ 828484 h 1057751"/>
                <a:gd name="connsiteX967" fmla="*/ 954119 w 1073848"/>
                <a:gd name="connsiteY967" fmla="*/ 828675 h 1057751"/>
                <a:gd name="connsiteX968" fmla="*/ 956691 w 1073848"/>
                <a:gd name="connsiteY968" fmla="*/ 823532 h 1057751"/>
                <a:gd name="connsiteX969" fmla="*/ 957643 w 1073848"/>
                <a:gd name="connsiteY969" fmla="*/ 818579 h 1057751"/>
                <a:gd name="connsiteX970" fmla="*/ 959453 w 1073848"/>
                <a:gd name="connsiteY970" fmla="*/ 820007 h 1057751"/>
                <a:gd name="connsiteX971" fmla="*/ 962215 w 1073848"/>
                <a:gd name="connsiteY971" fmla="*/ 816388 h 1057751"/>
                <a:gd name="connsiteX972" fmla="*/ 956691 w 1073848"/>
                <a:gd name="connsiteY972" fmla="*/ 810673 h 1057751"/>
                <a:gd name="connsiteX973" fmla="*/ 956024 w 1073848"/>
                <a:gd name="connsiteY973" fmla="*/ 806005 h 1057751"/>
                <a:gd name="connsiteX974" fmla="*/ 953929 w 1073848"/>
                <a:gd name="connsiteY974" fmla="*/ 801434 h 1057751"/>
                <a:gd name="connsiteX975" fmla="*/ 949357 w 1073848"/>
                <a:gd name="connsiteY975" fmla="*/ 803624 h 1057751"/>
                <a:gd name="connsiteX976" fmla="*/ 951929 w 1073848"/>
                <a:gd name="connsiteY976" fmla="*/ 798481 h 1057751"/>
                <a:gd name="connsiteX977" fmla="*/ 946975 w 1073848"/>
                <a:gd name="connsiteY977" fmla="*/ 797528 h 1057751"/>
                <a:gd name="connsiteX978" fmla="*/ 949738 w 1073848"/>
                <a:gd name="connsiteY978" fmla="*/ 793909 h 1057751"/>
                <a:gd name="connsiteX979" fmla="*/ 951643 w 1073848"/>
                <a:gd name="connsiteY979" fmla="*/ 784098 h 1057751"/>
                <a:gd name="connsiteX980" fmla="*/ 959548 w 1073848"/>
                <a:gd name="connsiteY980" fmla="*/ 783050 h 1057751"/>
                <a:gd name="connsiteX981" fmla="*/ 969455 w 1073848"/>
                <a:gd name="connsiteY981" fmla="*/ 785051 h 1057751"/>
                <a:gd name="connsiteX982" fmla="*/ 972217 w 1073848"/>
                <a:gd name="connsiteY982" fmla="*/ 781431 h 1057751"/>
                <a:gd name="connsiteX983" fmla="*/ 971740 w 1073848"/>
                <a:gd name="connsiteY983" fmla="*/ 778288 h 1057751"/>
                <a:gd name="connsiteX984" fmla="*/ 978694 w 1073848"/>
                <a:gd name="connsiteY984" fmla="*/ 782193 h 1057751"/>
                <a:gd name="connsiteX985" fmla="*/ 982408 w 1073848"/>
                <a:gd name="connsiteY985" fmla="*/ 773716 h 1057751"/>
                <a:gd name="connsiteX986" fmla="*/ 977455 w 1073848"/>
                <a:gd name="connsiteY986" fmla="*/ 772763 h 1057751"/>
                <a:gd name="connsiteX987" fmla="*/ 976122 w 1073848"/>
                <a:gd name="connsiteY987" fmla="*/ 761714 h 1057751"/>
                <a:gd name="connsiteX988" fmla="*/ 977265 w 1073848"/>
                <a:gd name="connsiteY988" fmla="*/ 758380 h 1057751"/>
                <a:gd name="connsiteX989" fmla="*/ 979075 w 1073848"/>
                <a:gd name="connsiteY989" fmla="*/ 759714 h 1057751"/>
                <a:gd name="connsiteX990" fmla="*/ 980027 w 1073848"/>
                <a:gd name="connsiteY990" fmla="*/ 754761 h 1057751"/>
                <a:gd name="connsiteX991" fmla="*/ 974503 w 1073848"/>
                <a:gd name="connsiteY991" fmla="*/ 749046 h 1057751"/>
                <a:gd name="connsiteX992" fmla="*/ 970693 w 1073848"/>
                <a:gd name="connsiteY992" fmla="*/ 744760 h 1057751"/>
                <a:gd name="connsiteX993" fmla="*/ 966025 w 1073848"/>
                <a:gd name="connsiteY993" fmla="*/ 745331 h 1057751"/>
                <a:gd name="connsiteX994" fmla="*/ 959263 w 1073848"/>
                <a:gd name="connsiteY994" fmla="*/ 743045 h 1057751"/>
                <a:gd name="connsiteX995" fmla="*/ 954500 w 1073848"/>
                <a:gd name="connsiteY995" fmla="*/ 743617 h 1057751"/>
                <a:gd name="connsiteX996" fmla="*/ 950976 w 1073848"/>
                <a:gd name="connsiteY996" fmla="*/ 740855 h 1057751"/>
                <a:gd name="connsiteX997" fmla="*/ 954691 w 1073848"/>
                <a:gd name="connsiteY997" fmla="*/ 732377 h 1057751"/>
                <a:gd name="connsiteX998" fmla="*/ 952309 w 1073848"/>
                <a:gd name="connsiteY998" fmla="*/ 726281 h 1057751"/>
                <a:gd name="connsiteX999" fmla="*/ 954881 w 1073848"/>
                <a:gd name="connsiteY999" fmla="*/ 721138 h 1057751"/>
                <a:gd name="connsiteX1000" fmla="*/ 959548 w 1073848"/>
                <a:gd name="connsiteY1000" fmla="*/ 707708 h 1057751"/>
                <a:gd name="connsiteX1001" fmla="*/ 963739 w 1073848"/>
                <a:gd name="connsiteY1001" fmla="*/ 702374 h 1057751"/>
                <a:gd name="connsiteX1002" fmla="*/ 963073 w 1073848"/>
                <a:gd name="connsiteY1002" fmla="*/ 697611 h 1057751"/>
                <a:gd name="connsiteX1003" fmla="*/ 965835 w 1073848"/>
                <a:gd name="connsiteY1003" fmla="*/ 694087 h 1057751"/>
                <a:gd name="connsiteX1004" fmla="*/ 967454 w 1073848"/>
                <a:gd name="connsiteY1004" fmla="*/ 693896 h 1057751"/>
                <a:gd name="connsiteX1005" fmla="*/ 973741 w 1073848"/>
                <a:gd name="connsiteY1005" fmla="*/ 693039 h 1057751"/>
                <a:gd name="connsiteX1006" fmla="*/ 975741 w 1073848"/>
                <a:gd name="connsiteY1006" fmla="*/ 695992 h 1057751"/>
                <a:gd name="connsiteX1007" fmla="*/ 978884 w 1073848"/>
                <a:gd name="connsiteY1007" fmla="*/ 695611 h 1057751"/>
                <a:gd name="connsiteX1008" fmla="*/ 980218 w 1073848"/>
                <a:gd name="connsiteY1008" fmla="*/ 693801 h 1057751"/>
                <a:gd name="connsiteX1009" fmla="*/ 984790 w 1073848"/>
                <a:gd name="connsiteY1009" fmla="*/ 691610 h 1057751"/>
                <a:gd name="connsiteX1010" fmla="*/ 986123 w 1073848"/>
                <a:gd name="connsiteY1010" fmla="*/ 689896 h 1057751"/>
                <a:gd name="connsiteX1011" fmla="*/ 989362 w 1073848"/>
                <a:gd name="connsiteY1011" fmla="*/ 689420 h 1057751"/>
                <a:gd name="connsiteX1012" fmla="*/ 988314 w 1073848"/>
                <a:gd name="connsiteY1012" fmla="*/ 681609 h 1057751"/>
                <a:gd name="connsiteX1013" fmla="*/ 981361 w 1073848"/>
                <a:gd name="connsiteY1013" fmla="*/ 677609 h 1057751"/>
                <a:gd name="connsiteX1014" fmla="*/ 982408 w 1073848"/>
                <a:gd name="connsiteY1014" fmla="*/ 672751 h 1057751"/>
                <a:gd name="connsiteX1015" fmla="*/ 979075 w 1073848"/>
                <a:gd name="connsiteY1015" fmla="*/ 671513 h 1057751"/>
                <a:gd name="connsiteX1016" fmla="*/ 978789 w 1073848"/>
                <a:gd name="connsiteY1016" fmla="*/ 669988 h 1057751"/>
                <a:gd name="connsiteX1017" fmla="*/ 969359 w 1073848"/>
                <a:gd name="connsiteY1017" fmla="*/ 671132 h 1057751"/>
                <a:gd name="connsiteX1018" fmla="*/ 967168 w 1073848"/>
                <a:gd name="connsiteY1018" fmla="*/ 666655 h 1057751"/>
                <a:gd name="connsiteX1019" fmla="*/ 966121 w 1073848"/>
                <a:gd name="connsiteY1019" fmla="*/ 658749 h 1057751"/>
                <a:gd name="connsiteX1020" fmla="*/ 968312 w 1073848"/>
                <a:gd name="connsiteY1020" fmla="*/ 650462 h 1057751"/>
                <a:gd name="connsiteX1021" fmla="*/ 969740 w 1073848"/>
                <a:gd name="connsiteY1021" fmla="*/ 648653 h 1057751"/>
                <a:gd name="connsiteX1022" fmla="*/ 971455 w 1073848"/>
                <a:gd name="connsiteY1022" fmla="*/ 650081 h 1057751"/>
                <a:gd name="connsiteX1023" fmla="*/ 979170 w 1073848"/>
                <a:gd name="connsiteY1023" fmla="*/ 647509 h 1057751"/>
                <a:gd name="connsiteX1024" fmla="*/ 978789 w 1073848"/>
                <a:gd name="connsiteY1024" fmla="*/ 644271 h 1057751"/>
                <a:gd name="connsiteX1025" fmla="*/ 983742 w 1073848"/>
                <a:gd name="connsiteY1025" fmla="*/ 645319 h 1057751"/>
                <a:gd name="connsiteX1026" fmla="*/ 983456 w 1073848"/>
                <a:gd name="connsiteY1026" fmla="*/ 643700 h 1057751"/>
                <a:gd name="connsiteX1027" fmla="*/ 979932 w 1073848"/>
                <a:gd name="connsiteY1027" fmla="*/ 640937 h 1057751"/>
                <a:gd name="connsiteX1028" fmla="*/ 982694 w 1073848"/>
                <a:gd name="connsiteY1028" fmla="*/ 637413 h 1057751"/>
                <a:gd name="connsiteX1029" fmla="*/ 987457 w 1073848"/>
                <a:gd name="connsiteY1029" fmla="*/ 636746 h 1057751"/>
                <a:gd name="connsiteX1030" fmla="*/ 990219 w 1073848"/>
                <a:gd name="connsiteY1030" fmla="*/ 633222 h 1057751"/>
                <a:gd name="connsiteX1031" fmla="*/ 989552 w 1073848"/>
                <a:gd name="connsiteY1031" fmla="*/ 628459 h 1057751"/>
                <a:gd name="connsiteX1032" fmla="*/ 992505 w 1073848"/>
                <a:gd name="connsiteY1032" fmla="*/ 626555 h 1057751"/>
                <a:gd name="connsiteX1033" fmla="*/ 988600 w 1073848"/>
                <a:gd name="connsiteY1033" fmla="*/ 620554 h 1057751"/>
                <a:gd name="connsiteX1034" fmla="*/ 989933 w 1073848"/>
                <a:gd name="connsiteY1034" fmla="*/ 618839 h 1057751"/>
                <a:gd name="connsiteX1035" fmla="*/ 989743 w 1073848"/>
                <a:gd name="connsiteY1035" fmla="*/ 617220 h 1057751"/>
                <a:gd name="connsiteX1036" fmla="*/ 989171 w 1073848"/>
                <a:gd name="connsiteY1036" fmla="*/ 612553 h 1057751"/>
                <a:gd name="connsiteX1037" fmla="*/ 990695 w 1073848"/>
                <a:gd name="connsiteY1037" fmla="*/ 612267 h 1057751"/>
                <a:gd name="connsiteX1038" fmla="*/ 998601 w 1073848"/>
                <a:gd name="connsiteY1038" fmla="*/ 611314 h 1057751"/>
                <a:gd name="connsiteX1039" fmla="*/ 1002982 w 1073848"/>
                <a:gd name="connsiteY1039" fmla="*/ 607505 h 1057751"/>
                <a:gd name="connsiteX1040" fmla="*/ 1006316 w 1073848"/>
                <a:gd name="connsiteY1040" fmla="*/ 608743 h 1057751"/>
                <a:gd name="connsiteX1041" fmla="*/ 1017937 w 1073848"/>
                <a:gd name="connsiteY1041" fmla="*/ 599218 h 1057751"/>
                <a:gd name="connsiteX1042" fmla="*/ 1020699 w 1073848"/>
                <a:gd name="connsiteY1042" fmla="*/ 595693 h 1057751"/>
                <a:gd name="connsiteX1043" fmla="*/ 1020032 w 1073848"/>
                <a:gd name="connsiteY1043" fmla="*/ 590931 h 1057751"/>
                <a:gd name="connsiteX1044" fmla="*/ 1021461 w 1073848"/>
                <a:gd name="connsiteY1044" fmla="*/ 589121 h 1057751"/>
                <a:gd name="connsiteX1045" fmla="*/ 1027747 w 1073848"/>
                <a:gd name="connsiteY1045" fmla="*/ 588359 h 1057751"/>
                <a:gd name="connsiteX1046" fmla="*/ 1028605 w 1073848"/>
                <a:gd name="connsiteY1046" fmla="*/ 594646 h 1057751"/>
                <a:gd name="connsiteX1047" fmla="*/ 1031938 w 1073848"/>
                <a:gd name="connsiteY1047" fmla="*/ 595789 h 1057751"/>
                <a:gd name="connsiteX1048" fmla="*/ 1031748 w 1073848"/>
                <a:gd name="connsiteY1048" fmla="*/ 594265 h 1057751"/>
                <a:gd name="connsiteX1049" fmla="*/ 1035844 w 1073848"/>
                <a:gd name="connsiteY1049" fmla="*/ 588931 h 1057751"/>
                <a:gd name="connsiteX1050" fmla="*/ 1035653 w 1073848"/>
                <a:gd name="connsiteY1050" fmla="*/ 587312 h 1057751"/>
                <a:gd name="connsiteX1051" fmla="*/ 1040416 w 1073848"/>
                <a:gd name="connsiteY1051" fmla="*/ 586740 h 1057751"/>
                <a:gd name="connsiteX1052" fmla="*/ 1047655 w 1073848"/>
                <a:gd name="connsiteY1052" fmla="*/ 581025 h 1057751"/>
                <a:gd name="connsiteX1053" fmla="*/ 1048893 w 1073848"/>
                <a:gd name="connsiteY1053" fmla="*/ 577691 h 1057751"/>
                <a:gd name="connsiteX1054" fmla="*/ 1055180 w 1073848"/>
                <a:gd name="connsiteY1054" fmla="*/ 576834 h 1057751"/>
                <a:gd name="connsiteX1055" fmla="*/ 1056132 w 1073848"/>
                <a:gd name="connsiteY1055" fmla="*/ 571881 h 1057751"/>
                <a:gd name="connsiteX1056" fmla="*/ 1052798 w 1073848"/>
                <a:gd name="connsiteY1056" fmla="*/ 570738 h 1057751"/>
                <a:gd name="connsiteX1057" fmla="*/ 1056132 w 1073848"/>
                <a:gd name="connsiteY1057" fmla="*/ 571881 h 1057751"/>
                <a:gd name="connsiteX1058" fmla="*/ 1052417 w 1073848"/>
                <a:gd name="connsiteY1058" fmla="*/ 567595 h 1057751"/>
                <a:gd name="connsiteX1059" fmla="*/ 1052227 w 1073848"/>
                <a:gd name="connsiteY1059" fmla="*/ 565976 h 1057751"/>
                <a:gd name="connsiteX1060" fmla="*/ 1046416 w 1073848"/>
                <a:gd name="connsiteY1060" fmla="*/ 558737 h 1057751"/>
                <a:gd name="connsiteX1061" fmla="*/ 1051941 w 1073848"/>
                <a:gd name="connsiteY1061" fmla="*/ 551593 h 1057751"/>
                <a:gd name="connsiteX1062" fmla="*/ 1048798 w 1073848"/>
                <a:gd name="connsiteY1062" fmla="*/ 551974 h 1057751"/>
                <a:gd name="connsiteX1063" fmla="*/ 1045845 w 1073848"/>
                <a:gd name="connsiteY1063" fmla="*/ 541115 h 1057751"/>
                <a:gd name="connsiteX1064" fmla="*/ 1045559 w 1073848"/>
                <a:gd name="connsiteY1064" fmla="*/ 539591 h 1057751"/>
                <a:gd name="connsiteX1065" fmla="*/ 1048988 w 1073848"/>
                <a:gd name="connsiteY1065" fmla="*/ 540734 h 1057751"/>
                <a:gd name="connsiteX1066" fmla="*/ 1048322 w 1073848"/>
                <a:gd name="connsiteY1066" fmla="*/ 535972 h 1057751"/>
                <a:gd name="connsiteX1067" fmla="*/ 1050512 w 1073848"/>
                <a:gd name="connsiteY1067" fmla="*/ 527685 h 1057751"/>
                <a:gd name="connsiteX1068" fmla="*/ 1049750 w 1073848"/>
                <a:gd name="connsiteY1068" fmla="*/ 521399 h 1057751"/>
                <a:gd name="connsiteX1069" fmla="*/ 1050893 w 1073848"/>
                <a:gd name="connsiteY1069" fmla="*/ 518065 h 1057751"/>
                <a:gd name="connsiteX1070" fmla="*/ 1053656 w 1073848"/>
                <a:gd name="connsiteY1070" fmla="*/ 514445 h 1057751"/>
                <a:gd name="connsiteX1071" fmla="*/ 1052798 w 1073848"/>
                <a:gd name="connsiteY1071" fmla="*/ 508159 h 1057751"/>
                <a:gd name="connsiteX1072" fmla="*/ 1046893 w 1073848"/>
                <a:gd name="connsiteY1072" fmla="*/ 512159 h 1057751"/>
                <a:gd name="connsiteX1073" fmla="*/ 1043559 w 1073848"/>
                <a:gd name="connsiteY1073" fmla="*/ 510921 h 1057751"/>
                <a:gd name="connsiteX1074" fmla="*/ 1041368 w 1073848"/>
                <a:gd name="connsiteY1074" fmla="*/ 506444 h 1057751"/>
                <a:gd name="connsiteX1075" fmla="*/ 1045750 w 1073848"/>
                <a:gd name="connsiteY1075" fmla="*/ 502634 h 1057751"/>
                <a:gd name="connsiteX1076" fmla="*/ 1042130 w 1073848"/>
                <a:gd name="connsiteY1076" fmla="*/ 499872 h 1057751"/>
                <a:gd name="connsiteX1077" fmla="*/ 1043368 w 1073848"/>
                <a:gd name="connsiteY1077" fmla="*/ 496538 h 1057751"/>
                <a:gd name="connsiteX1078" fmla="*/ 1046131 w 1073848"/>
                <a:gd name="connsiteY1078" fmla="*/ 493014 h 1057751"/>
                <a:gd name="connsiteX1079" fmla="*/ 1038415 w 1073848"/>
                <a:gd name="connsiteY1079" fmla="*/ 482727 h 1057751"/>
                <a:gd name="connsiteX1080" fmla="*/ 1039178 w 1073848"/>
                <a:gd name="connsiteY1080" fmla="*/ 476250 h 1057751"/>
                <a:gd name="connsiteX1081" fmla="*/ 1041654 w 1073848"/>
                <a:gd name="connsiteY1081" fmla="*/ 471107 h 1057751"/>
                <a:gd name="connsiteX1082" fmla="*/ 1047559 w 1073848"/>
                <a:gd name="connsiteY1082" fmla="*/ 467106 h 1057751"/>
                <a:gd name="connsiteX1083" fmla="*/ 1049941 w 1073848"/>
                <a:gd name="connsiteY1083" fmla="*/ 460438 h 1057751"/>
                <a:gd name="connsiteX1084" fmla="*/ 1044226 w 1073848"/>
                <a:gd name="connsiteY1084" fmla="*/ 453104 h 1057751"/>
                <a:gd name="connsiteX1085" fmla="*/ 1054703 w 1073848"/>
                <a:gd name="connsiteY1085" fmla="*/ 447008 h 1057751"/>
                <a:gd name="connsiteX1086" fmla="*/ 1055465 w 1073848"/>
                <a:gd name="connsiteY1086" fmla="*/ 440436 h 1057751"/>
                <a:gd name="connsiteX1087" fmla="*/ 1048893 w 1073848"/>
                <a:gd name="connsiteY1087" fmla="*/ 439674 h 1057751"/>
                <a:gd name="connsiteX1088" fmla="*/ 1046893 w 1073848"/>
                <a:gd name="connsiteY1088" fmla="*/ 436721 h 1057751"/>
                <a:gd name="connsiteX1089" fmla="*/ 1046512 w 1073848"/>
                <a:gd name="connsiteY1089" fmla="*/ 433578 h 1057751"/>
                <a:gd name="connsiteX1090" fmla="*/ 1050893 w 1073848"/>
                <a:gd name="connsiteY1090" fmla="*/ 429863 h 1057751"/>
                <a:gd name="connsiteX1091" fmla="*/ 1045940 w 1073848"/>
                <a:gd name="connsiteY1091" fmla="*/ 428911 h 1057751"/>
                <a:gd name="connsiteX1092" fmla="*/ 1044797 w 1073848"/>
                <a:gd name="connsiteY1092" fmla="*/ 432245 h 1057751"/>
                <a:gd name="connsiteX1093" fmla="*/ 1042988 w 1073848"/>
                <a:gd name="connsiteY1093" fmla="*/ 430816 h 1057751"/>
                <a:gd name="connsiteX1094" fmla="*/ 1036034 w 1073848"/>
                <a:gd name="connsiteY1094" fmla="*/ 426911 h 1057751"/>
                <a:gd name="connsiteX1095" fmla="*/ 1033843 w 1073848"/>
                <a:gd name="connsiteY1095" fmla="*/ 422338 h 1057751"/>
                <a:gd name="connsiteX1096" fmla="*/ 1035082 w 1073848"/>
                <a:gd name="connsiteY1096" fmla="*/ 419005 h 1057751"/>
                <a:gd name="connsiteX1097" fmla="*/ 1034891 w 1073848"/>
                <a:gd name="connsiteY1097" fmla="*/ 417481 h 1057751"/>
                <a:gd name="connsiteX1098" fmla="*/ 1029557 w 1073848"/>
                <a:gd name="connsiteY1098" fmla="*/ 413290 h 1057751"/>
                <a:gd name="connsiteX1099" fmla="*/ 1030891 w 1073848"/>
                <a:gd name="connsiteY1099" fmla="*/ 411575 h 1057751"/>
                <a:gd name="connsiteX1100" fmla="*/ 1037177 w 1073848"/>
                <a:gd name="connsiteY1100" fmla="*/ 410718 h 1057751"/>
                <a:gd name="connsiteX1101" fmla="*/ 1039178 w 1073848"/>
                <a:gd name="connsiteY1101" fmla="*/ 413671 h 1057751"/>
                <a:gd name="connsiteX1102" fmla="*/ 1043559 w 1073848"/>
                <a:gd name="connsiteY1102" fmla="*/ 422720 h 1057751"/>
                <a:gd name="connsiteX1103" fmla="*/ 1051274 w 1073848"/>
                <a:gd name="connsiteY1103" fmla="*/ 420148 h 1057751"/>
                <a:gd name="connsiteX1104" fmla="*/ 1054037 w 1073848"/>
                <a:gd name="connsiteY1104" fmla="*/ 416624 h 1057751"/>
                <a:gd name="connsiteX1105" fmla="*/ 1053560 w 1073848"/>
                <a:gd name="connsiteY1105" fmla="*/ 413480 h 1057751"/>
                <a:gd name="connsiteX1106" fmla="*/ 1059466 w 1073848"/>
                <a:gd name="connsiteY1106" fmla="*/ 409480 h 1057751"/>
                <a:gd name="connsiteX1107" fmla="*/ 1063276 w 1073848"/>
                <a:gd name="connsiteY1107" fmla="*/ 401003 h 1057751"/>
                <a:gd name="connsiteX1108" fmla="*/ 1067943 w 1073848"/>
                <a:gd name="connsiteY1108" fmla="*/ 400431 h 1057751"/>
                <a:gd name="connsiteX1109" fmla="*/ 1073848 w 1073848"/>
                <a:gd name="connsiteY1109" fmla="*/ 383572 h 1057751"/>
                <a:gd name="connsiteX1110" fmla="*/ 1072801 w 1073848"/>
                <a:gd name="connsiteY1110" fmla="*/ 375761 h 1057751"/>
                <a:gd name="connsiteX1111" fmla="*/ 1072801 w 1073848"/>
                <a:gd name="connsiteY1111" fmla="*/ 375761 h 105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Lst>
              <a:rect l="l" t="t" r="r" b="b"/>
              <a:pathLst>
                <a:path w="1073848" h="1057751">
                  <a:moveTo>
                    <a:pt x="1072801" y="375761"/>
                  </a:moveTo>
                  <a:lnTo>
                    <a:pt x="1068705" y="368237"/>
                  </a:lnTo>
                  <a:lnTo>
                    <a:pt x="1057180" y="366522"/>
                  </a:lnTo>
                  <a:lnTo>
                    <a:pt x="1056989" y="364903"/>
                  </a:lnTo>
                  <a:lnTo>
                    <a:pt x="1052322" y="365474"/>
                  </a:lnTo>
                  <a:lnTo>
                    <a:pt x="1050322" y="362521"/>
                  </a:lnTo>
                  <a:lnTo>
                    <a:pt x="1048512" y="361188"/>
                  </a:lnTo>
                  <a:lnTo>
                    <a:pt x="1046797" y="359759"/>
                  </a:lnTo>
                  <a:lnTo>
                    <a:pt x="1045178" y="360045"/>
                  </a:lnTo>
                  <a:lnTo>
                    <a:pt x="1044607" y="355283"/>
                  </a:lnTo>
                  <a:lnTo>
                    <a:pt x="1041178" y="354139"/>
                  </a:lnTo>
                  <a:lnTo>
                    <a:pt x="1042416" y="350711"/>
                  </a:lnTo>
                  <a:lnTo>
                    <a:pt x="1048703" y="349949"/>
                  </a:lnTo>
                  <a:lnTo>
                    <a:pt x="1049846" y="346615"/>
                  </a:lnTo>
                  <a:lnTo>
                    <a:pt x="1053846" y="339662"/>
                  </a:lnTo>
                  <a:lnTo>
                    <a:pt x="1052989" y="333375"/>
                  </a:lnTo>
                  <a:lnTo>
                    <a:pt x="1054608" y="333184"/>
                  </a:lnTo>
                  <a:lnTo>
                    <a:pt x="1055941" y="331375"/>
                  </a:lnTo>
                  <a:lnTo>
                    <a:pt x="1054798" y="321850"/>
                  </a:lnTo>
                  <a:lnTo>
                    <a:pt x="1052798" y="318897"/>
                  </a:lnTo>
                  <a:lnTo>
                    <a:pt x="1043083" y="305753"/>
                  </a:lnTo>
                  <a:lnTo>
                    <a:pt x="1042511" y="300990"/>
                  </a:lnTo>
                  <a:lnTo>
                    <a:pt x="1036987" y="295275"/>
                  </a:lnTo>
                  <a:lnTo>
                    <a:pt x="1030605" y="296132"/>
                  </a:lnTo>
                  <a:lnTo>
                    <a:pt x="1024890" y="288798"/>
                  </a:lnTo>
                  <a:lnTo>
                    <a:pt x="1022509" y="282702"/>
                  </a:lnTo>
                  <a:lnTo>
                    <a:pt x="1015746" y="280321"/>
                  </a:lnTo>
                  <a:lnTo>
                    <a:pt x="1009459" y="281178"/>
                  </a:lnTo>
                  <a:lnTo>
                    <a:pt x="1000601" y="274225"/>
                  </a:lnTo>
                  <a:lnTo>
                    <a:pt x="997648" y="276225"/>
                  </a:lnTo>
                  <a:lnTo>
                    <a:pt x="990505" y="270700"/>
                  </a:lnTo>
                  <a:lnTo>
                    <a:pt x="987933" y="275844"/>
                  </a:lnTo>
                  <a:lnTo>
                    <a:pt x="984790" y="276320"/>
                  </a:lnTo>
                  <a:lnTo>
                    <a:pt x="979837" y="275272"/>
                  </a:lnTo>
                  <a:lnTo>
                    <a:pt x="977455" y="269176"/>
                  </a:lnTo>
                  <a:lnTo>
                    <a:pt x="973931" y="266414"/>
                  </a:lnTo>
                  <a:lnTo>
                    <a:pt x="967168" y="264128"/>
                  </a:lnTo>
                  <a:lnTo>
                    <a:pt x="969169" y="254222"/>
                  </a:lnTo>
                  <a:lnTo>
                    <a:pt x="964025" y="251650"/>
                  </a:lnTo>
                  <a:lnTo>
                    <a:pt x="958310" y="244412"/>
                  </a:lnTo>
                  <a:lnTo>
                    <a:pt x="948595" y="231172"/>
                  </a:lnTo>
                  <a:lnTo>
                    <a:pt x="944785" y="226886"/>
                  </a:lnTo>
                  <a:lnTo>
                    <a:pt x="936498" y="224695"/>
                  </a:lnTo>
                  <a:lnTo>
                    <a:pt x="929640" y="220789"/>
                  </a:lnTo>
                  <a:lnTo>
                    <a:pt x="928211" y="222504"/>
                  </a:lnTo>
                  <a:lnTo>
                    <a:pt x="926497" y="221171"/>
                  </a:lnTo>
                  <a:lnTo>
                    <a:pt x="921734" y="221742"/>
                  </a:lnTo>
                  <a:lnTo>
                    <a:pt x="921353" y="218599"/>
                  </a:lnTo>
                  <a:lnTo>
                    <a:pt x="916019" y="214503"/>
                  </a:lnTo>
                  <a:lnTo>
                    <a:pt x="913638" y="208407"/>
                  </a:lnTo>
                  <a:lnTo>
                    <a:pt x="910495" y="208788"/>
                  </a:lnTo>
                  <a:lnTo>
                    <a:pt x="909447" y="213741"/>
                  </a:lnTo>
                  <a:lnTo>
                    <a:pt x="906304" y="214122"/>
                  </a:lnTo>
                  <a:lnTo>
                    <a:pt x="899160" y="208597"/>
                  </a:lnTo>
                  <a:lnTo>
                    <a:pt x="895445" y="204311"/>
                  </a:lnTo>
                  <a:lnTo>
                    <a:pt x="889159" y="205073"/>
                  </a:lnTo>
                  <a:lnTo>
                    <a:pt x="884777" y="208883"/>
                  </a:lnTo>
                  <a:lnTo>
                    <a:pt x="881443" y="207645"/>
                  </a:lnTo>
                  <a:lnTo>
                    <a:pt x="882587" y="204311"/>
                  </a:lnTo>
                  <a:lnTo>
                    <a:pt x="878681" y="198406"/>
                  </a:lnTo>
                  <a:lnTo>
                    <a:pt x="874871" y="194024"/>
                  </a:lnTo>
                  <a:lnTo>
                    <a:pt x="866013" y="200025"/>
                  </a:lnTo>
                  <a:lnTo>
                    <a:pt x="856202" y="198025"/>
                  </a:lnTo>
                  <a:lnTo>
                    <a:pt x="856393" y="199644"/>
                  </a:lnTo>
                  <a:lnTo>
                    <a:pt x="852964" y="198501"/>
                  </a:lnTo>
                  <a:lnTo>
                    <a:pt x="848868" y="203835"/>
                  </a:lnTo>
                  <a:lnTo>
                    <a:pt x="843343" y="198120"/>
                  </a:lnTo>
                  <a:lnTo>
                    <a:pt x="839914" y="184118"/>
                  </a:lnTo>
                  <a:lnTo>
                    <a:pt x="834390" y="178403"/>
                  </a:lnTo>
                  <a:lnTo>
                    <a:pt x="834199" y="176784"/>
                  </a:lnTo>
                  <a:lnTo>
                    <a:pt x="830675" y="174022"/>
                  </a:lnTo>
                  <a:lnTo>
                    <a:pt x="826865" y="169736"/>
                  </a:lnTo>
                  <a:lnTo>
                    <a:pt x="825341" y="169926"/>
                  </a:lnTo>
                  <a:lnTo>
                    <a:pt x="820198" y="167354"/>
                  </a:lnTo>
                  <a:lnTo>
                    <a:pt x="817055" y="167735"/>
                  </a:lnTo>
                  <a:lnTo>
                    <a:pt x="813625" y="166592"/>
                  </a:lnTo>
                  <a:lnTo>
                    <a:pt x="811054" y="171736"/>
                  </a:lnTo>
                  <a:lnTo>
                    <a:pt x="809339" y="170307"/>
                  </a:lnTo>
                  <a:lnTo>
                    <a:pt x="802576" y="168021"/>
                  </a:lnTo>
                  <a:lnTo>
                    <a:pt x="800576" y="165068"/>
                  </a:lnTo>
                  <a:lnTo>
                    <a:pt x="795909" y="165640"/>
                  </a:lnTo>
                  <a:lnTo>
                    <a:pt x="790956" y="164687"/>
                  </a:lnTo>
                  <a:lnTo>
                    <a:pt x="781907" y="156210"/>
                  </a:lnTo>
                  <a:lnTo>
                    <a:pt x="781240" y="151447"/>
                  </a:lnTo>
                  <a:lnTo>
                    <a:pt x="782860" y="151257"/>
                  </a:lnTo>
                  <a:lnTo>
                    <a:pt x="780669" y="146780"/>
                  </a:lnTo>
                  <a:lnTo>
                    <a:pt x="782003" y="144971"/>
                  </a:lnTo>
                  <a:lnTo>
                    <a:pt x="783241" y="141637"/>
                  </a:lnTo>
                  <a:lnTo>
                    <a:pt x="780288" y="143542"/>
                  </a:lnTo>
                  <a:lnTo>
                    <a:pt x="778288" y="140589"/>
                  </a:lnTo>
                  <a:lnTo>
                    <a:pt x="773525" y="141256"/>
                  </a:lnTo>
                  <a:lnTo>
                    <a:pt x="772763" y="147733"/>
                  </a:lnTo>
                  <a:lnTo>
                    <a:pt x="757047" y="162592"/>
                  </a:lnTo>
                  <a:lnTo>
                    <a:pt x="755047" y="172403"/>
                  </a:lnTo>
                  <a:lnTo>
                    <a:pt x="757809" y="181737"/>
                  </a:lnTo>
                  <a:lnTo>
                    <a:pt x="756285" y="181928"/>
                  </a:lnTo>
                  <a:lnTo>
                    <a:pt x="754856" y="183737"/>
                  </a:lnTo>
                  <a:lnTo>
                    <a:pt x="743426" y="181928"/>
                  </a:lnTo>
                  <a:lnTo>
                    <a:pt x="748379" y="195739"/>
                  </a:lnTo>
                  <a:lnTo>
                    <a:pt x="740759" y="198311"/>
                  </a:lnTo>
                  <a:lnTo>
                    <a:pt x="740950" y="199930"/>
                  </a:lnTo>
                  <a:lnTo>
                    <a:pt x="736187" y="200501"/>
                  </a:lnTo>
                  <a:lnTo>
                    <a:pt x="731044" y="197929"/>
                  </a:lnTo>
                  <a:lnTo>
                    <a:pt x="726281" y="198596"/>
                  </a:lnTo>
                  <a:lnTo>
                    <a:pt x="723329" y="200501"/>
                  </a:lnTo>
                  <a:lnTo>
                    <a:pt x="720185" y="200978"/>
                  </a:lnTo>
                  <a:lnTo>
                    <a:pt x="710946" y="190881"/>
                  </a:lnTo>
                  <a:lnTo>
                    <a:pt x="709136" y="189547"/>
                  </a:lnTo>
                  <a:lnTo>
                    <a:pt x="708946" y="187928"/>
                  </a:lnTo>
                  <a:lnTo>
                    <a:pt x="703993" y="186976"/>
                  </a:lnTo>
                  <a:lnTo>
                    <a:pt x="693515" y="180308"/>
                  </a:lnTo>
                  <a:lnTo>
                    <a:pt x="685609" y="181261"/>
                  </a:lnTo>
                  <a:lnTo>
                    <a:pt x="674941" y="173069"/>
                  </a:lnTo>
                  <a:lnTo>
                    <a:pt x="676084" y="169640"/>
                  </a:lnTo>
                  <a:lnTo>
                    <a:pt x="670370" y="162401"/>
                  </a:lnTo>
                  <a:lnTo>
                    <a:pt x="676847" y="150304"/>
                  </a:lnTo>
                  <a:lnTo>
                    <a:pt x="681418" y="148114"/>
                  </a:lnTo>
                  <a:lnTo>
                    <a:pt x="681323" y="135350"/>
                  </a:lnTo>
                  <a:lnTo>
                    <a:pt x="677037" y="139065"/>
                  </a:lnTo>
                  <a:lnTo>
                    <a:pt x="671131" y="143066"/>
                  </a:lnTo>
                  <a:lnTo>
                    <a:pt x="668941" y="138493"/>
                  </a:lnTo>
                  <a:lnTo>
                    <a:pt x="657511" y="136779"/>
                  </a:lnTo>
                  <a:lnTo>
                    <a:pt x="651129" y="124778"/>
                  </a:lnTo>
                  <a:lnTo>
                    <a:pt x="647986" y="125158"/>
                  </a:lnTo>
                  <a:lnTo>
                    <a:pt x="647795" y="123539"/>
                  </a:lnTo>
                  <a:lnTo>
                    <a:pt x="642652" y="121063"/>
                  </a:lnTo>
                  <a:lnTo>
                    <a:pt x="640651" y="118015"/>
                  </a:lnTo>
                  <a:lnTo>
                    <a:pt x="636175" y="120205"/>
                  </a:lnTo>
                  <a:lnTo>
                    <a:pt x="632365" y="115919"/>
                  </a:lnTo>
                  <a:lnTo>
                    <a:pt x="629412" y="117920"/>
                  </a:lnTo>
                  <a:lnTo>
                    <a:pt x="629603" y="119443"/>
                  </a:lnTo>
                  <a:lnTo>
                    <a:pt x="627888" y="118110"/>
                  </a:lnTo>
                  <a:lnTo>
                    <a:pt x="623506" y="121825"/>
                  </a:lnTo>
                  <a:lnTo>
                    <a:pt x="620363" y="122301"/>
                  </a:lnTo>
                  <a:lnTo>
                    <a:pt x="618363" y="119253"/>
                  </a:lnTo>
                  <a:lnTo>
                    <a:pt x="618934" y="111252"/>
                  </a:lnTo>
                  <a:lnTo>
                    <a:pt x="617411" y="111442"/>
                  </a:lnTo>
                  <a:lnTo>
                    <a:pt x="620744" y="99727"/>
                  </a:lnTo>
                  <a:lnTo>
                    <a:pt x="623030" y="93059"/>
                  </a:lnTo>
                  <a:lnTo>
                    <a:pt x="618363" y="93631"/>
                  </a:lnTo>
                  <a:lnTo>
                    <a:pt x="618744" y="96774"/>
                  </a:lnTo>
                  <a:lnTo>
                    <a:pt x="613600" y="94202"/>
                  </a:lnTo>
                  <a:lnTo>
                    <a:pt x="608838" y="94869"/>
                  </a:lnTo>
                  <a:lnTo>
                    <a:pt x="603504" y="90678"/>
                  </a:lnTo>
                  <a:lnTo>
                    <a:pt x="594074" y="91916"/>
                  </a:lnTo>
                  <a:lnTo>
                    <a:pt x="594265" y="93536"/>
                  </a:lnTo>
                  <a:lnTo>
                    <a:pt x="585788" y="89821"/>
                  </a:lnTo>
                  <a:lnTo>
                    <a:pt x="587121" y="88011"/>
                  </a:lnTo>
                  <a:lnTo>
                    <a:pt x="584930" y="83439"/>
                  </a:lnTo>
                  <a:lnTo>
                    <a:pt x="583216" y="82105"/>
                  </a:lnTo>
                  <a:lnTo>
                    <a:pt x="580263" y="84106"/>
                  </a:lnTo>
                  <a:lnTo>
                    <a:pt x="579977" y="82487"/>
                  </a:lnTo>
                  <a:lnTo>
                    <a:pt x="578453" y="82677"/>
                  </a:lnTo>
                  <a:lnTo>
                    <a:pt x="576643" y="81343"/>
                  </a:lnTo>
                  <a:lnTo>
                    <a:pt x="578263" y="81153"/>
                  </a:lnTo>
                  <a:lnTo>
                    <a:pt x="579406" y="77724"/>
                  </a:lnTo>
                  <a:lnTo>
                    <a:pt x="577882" y="77914"/>
                  </a:lnTo>
                  <a:lnTo>
                    <a:pt x="576072" y="76581"/>
                  </a:lnTo>
                  <a:lnTo>
                    <a:pt x="574453" y="76771"/>
                  </a:lnTo>
                  <a:lnTo>
                    <a:pt x="573691" y="70485"/>
                  </a:lnTo>
                  <a:lnTo>
                    <a:pt x="570357" y="69247"/>
                  </a:lnTo>
                  <a:lnTo>
                    <a:pt x="571500" y="65913"/>
                  </a:lnTo>
                  <a:lnTo>
                    <a:pt x="567404" y="71247"/>
                  </a:lnTo>
                  <a:lnTo>
                    <a:pt x="562451" y="70295"/>
                  </a:lnTo>
                  <a:lnTo>
                    <a:pt x="561880" y="65532"/>
                  </a:lnTo>
                  <a:lnTo>
                    <a:pt x="557498" y="69342"/>
                  </a:lnTo>
                  <a:lnTo>
                    <a:pt x="553688" y="64961"/>
                  </a:lnTo>
                  <a:lnTo>
                    <a:pt x="553307" y="61817"/>
                  </a:lnTo>
                  <a:lnTo>
                    <a:pt x="556450" y="61436"/>
                  </a:lnTo>
                  <a:lnTo>
                    <a:pt x="554546" y="58483"/>
                  </a:lnTo>
                  <a:lnTo>
                    <a:pt x="546640" y="59531"/>
                  </a:lnTo>
                  <a:lnTo>
                    <a:pt x="546449" y="57912"/>
                  </a:lnTo>
                  <a:lnTo>
                    <a:pt x="543306" y="58293"/>
                  </a:lnTo>
                  <a:lnTo>
                    <a:pt x="541496" y="56959"/>
                  </a:lnTo>
                  <a:lnTo>
                    <a:pt x="537496" y="51054"/>
                  </a:lnTo>
                  <a:lnTo>
                    <a:pt x="534733" y="54578"/>
                  </a:lnTo>
                  <a:lnTo>
                    <a:pt x="534162" y="62675"/>
                  </a:lnTo>
                  <a:lnTo>
                    <a:pt x="527875" y="63437"/>
                  </a:lnTo>
                  <a:lnTo>
                    <a:pt x="526066" y="62103"/>
                  </a:lnTo>
                  <a:lnTo>
                    <a:pt x="524732" y="63913"/>
                  </a:lnTo>
                  <a:lnTo>
                    <a:pt x="520541" y="56388"/>
                  </a:lnTo>
                  <a:lnTo>
                    <a:pt x="521780" y="53054"/>
                  </a:lnTo>
                  <a:lnTo>
                    <a:pt x="515398" y="53816"/>
                  </a:lnTo>
                  <a:lnTo>
                    <a:pt x="515874" y="56959"/>
                  </a:lnTo>
                  <a:lnTo>
                    <a:pt x="511112" y="57626"/>
                  </a:lnTo>
                  <a:lnTo>
                    <a:pt x="511302" y="59150"/>
                  </a:lnTo>
                  <a:lnTo>
                    <a:pt x="508159" y="59531"/>
                  </a:lnTo>
                  <a:lnTo>
                    <a:pt x="507968" y="58007"/>
                  </a:lnTo>
                  <a:lnTo>
                    <a:pt x="501587" y="58769"/>
                  </a:lnTo>
                  <a:lnTo>
                    <a:pt x="498253" y="57626"/>
                  </a:lnTo>
                  <a:lnTo>
                    <a:pt x="495300" y="59626"/>
                  </a:lnTo>
                  <a:lnTo>
                    <a:pt x="493300" y="56674"/>
                  </a:lnTo>
                  <a:lnTo>
                    <a:pt x="490538" y="60198"/>
                  </a:lnTo>
                  <a:lnTo>
                    <a:pt x="490156" y="57055"/>
                  </a:lnTo>
                  <a:lnTo>
                    <a:pt x="489204" y="62008"/>
                  </a:lnTo>
                  <a:lnTo>
                    <a:pt x="487204" y="59055"/>
                  </a:lnTo>
                  <a:lnTo>
                    <a:pt x="489966" y="55436"/>
                  </a:lnTo>
                  <a:lnTo>
                    <a:pt x="487775" y="50959"/>
                  </a:lnTo>
                  <a:lnTo>
                    <a:pt x="489204" y="49149"/>
                  </a:lnTo>
                  <a:lnTo>
                    <a:pt x="486061" y="49530"/>
                  </a:lnTo>
                  <a:lnTo>
                    <a:pt x="484251" y="48196"/>
                  </a:lnTo>
                  <a:lnTo>
                    <a:pt x="481108" y="48578"/>
                  </a:lnTo>
                  <a:lnTo>
                    <a:pt x="477298" y="44291"/>
                  </a:lnTo>
                  <a:lnTo>
                    <a:pt x="477107" y="42672"/>
                  </a:lnTo>
                  <a:lnTo>
                    <a:pt x="478060" y="37719"/>
                  </a:lnTo>
                  <a:lnTo>
                    <a:pt x="471773" y="38576"/>
                  </a:lnTo>
                  <a:lnTo>
                    <a:pt x="469773" y="35624"/>
                  </a:lnTo>
                  <a:lnTo>
                    <a:pt x="469392" y="32480"/>
                  </a:lnTo>
                  <a:lnTo>
                    <a:pt x="464630" y="33052"/>
                  </a:lnTo>
                  <a:lnTo>
                    <a:pt x="455390" y="22955"/>
                  </a:lnTo>
                  <a:lnTo>
                    <a:pt x="448818" y="22193"/>
                  </a:lnTo>
                  <a:lnTo>
                    <a:pt x="445294" y="19431"/>
                  </a:lnTo>
                  <a:lnTo>
                    <a:pt x="441579" y="15145"/>
                  </a:lnTo>
                  <a:lnTo>
                    <a:pt x="437769" y="10763"/>
                  </a:lnTo>
                  <a:lnTo>
                    <a:pt x="432625" y="8287"/>
                  </a:lnTo>
                  <a:lnTo>
                    <a:pt x="421957" y="0"/>
                  </a:lnTo>
                  <a:lnTo>
                    <a:pt x="420624" y="1810"/>
                  </a:lnTo>
                  <a:lnTo>
                    <a:pt x="421386" y="8096"/>
                  </a:lnTo>
                  <a:lnTo>
                    <a:pt x="417290" y="13430"/>
                  </a:lnTo>
                  <a:lnTo>
                    <a:pt x="413480" y="9049"/>
                  </a:lnTo>
                  <a:lnTo>
                    <a:pt x="405860" y="11716"/>
                  </a:lnTo>
                  <a:lnTo>
                    <a:pt x="406051" y="13240"/>
                  </a:lnTo>
                  <a:lnTo>
                    <a:pt x="407765" y="14668"/>
                  </a:lnTo>
                  <a:lnTo>
                    <a:pt x="406241" y="14859"/>
                  </a:lnTo>
                  <a:lnTo>
                    <a:pt x="406813" y="19526"/>
                  </a:lnTo>
                  <a:lnTo>
                    <a:pt x="402336" y="21717"/>
                  </a:lnTo>
                  <a:lnTo>
                    <a:pt x="399097" y="22193"/>
                  </a:lnTo>
                  <a:lnTo>
                    <a:pt x="399574" y="25337"/>
                  </a:lnTo>
                  <a:lnTo>
                    <a:pt x="397955" y="25527"/>
                  </a:lnTo>
                  <a:lnTo>
                    <a:pt x="393954" y="19621"/>
                  </a:lnTo>
                  <a:lnTo>
                    <a:pt x="388906" y="17050"/>
                  </a:lnTo>
                  <a:lnTo>
                    <a:pt x="385953" y="19050"/>
                  </a:lnTo>
                  <a:lnTo>
                    <a:pt x="376047" y="29908"/>
                  </a:lnTo>
                  <a:lnTo>
                    <a:pt x="376428" y="33052"/>
                  </a:lnTo>
                  <a:lnTo>
                    <a:pt x="371570" y="32099"/>
                  </a:lnTo>
                  <a:lnTo>
                    <a:pt x="368998" y="37243"/>
                  </a:lnTo>
                  <a:lnTo>
                    <a:pt x="365093" y="44101"/>
                  </a:lnTo>
                  <a:lnTo>
                    <a:pt x="365665" y="48863"/>
                  </a:lnTo>
                  <a:lnTo>
                    <a:pt x="367665" y="51816"/>
                  </a:lnTo>
                  <a:lnTo>
                    <a:pt x="372332" y="51245"/>
                  </a:lnTo>
                  <a:lnTo>
                    <a:pt x="375475" y="50768"/>
                  </a:lnTo>
                  <a:lnTo>
                    <a:pt x="374523" y="55721"/>
                  </a:lnTo>
                  <a:lnTo>
                    <a:pt x="378142" y="58483"/>
                  </a:lnTo>
                  <a:lnTo>
                    <a:pt x="377095" y="63437"/>
                  </a:lnTo>
                  <a:lnTo>
                    <a:pt x="382238" y="66008"/>
                  </a:lnTo>
                  <a:lnTo>
                    <a:pt x="379285" y="68008"/>
                  </a:lnTo>
                  <a:lnTo>
                    <a:pt x="379762" y="71152"/>
                  </a:lnTo>
                  <a:lnTo>
                    <a:pt x="376999" y="74676"/>
                  </a:lnTo>
                  <a:lnTo>
                    <a:pt x="373761" y="75057"/>
                  </a:lnTo>
                  <a:lnTo>
                    <a:pt x="371094" y="78676"/>
                  </a:lnTo>
                  <a:lnTo>
                    <a:pt x="371284" y="80200"/>
                  </a:lnTo>
                  <a:lnTo>
                    <a:pt x="367665" y="77438"/>
                  </a:lnTo>
                  <a:lnTo>
                    <a:pt x="366141" y="77629"/>
                  </a:lnTo>
                  <a:lnTo>
                    <a:pt x="364331" y="76295"/>
                  </a:lnTo>
                  <a:lnTo>
                    <a:pt x="359759" y="78486"/>
                  </a:lnTo>
                  <a:lnTo>
                    <a:pt x="352711" y="72962"/>
                  </a:lnTo>
                  <a:lnTo>
                    <a:pt x="353282" y="77724"/>
                  </a:lnTo>
                  <a:lnTo>
                    <a:pt x="350139" y="78105"/>
                  </a:lnTo>
                  <a:lnTo>
                    <a:pt x="346615" y="75343"/>
                  </a:lnTo>
                  <a:lnTo>
                    <a:pt x="345757" y="69056"/>
                  </a:lnTo>
                  <a:lnTo>
                    <a:pt x="344424" y="70771"/>
                  </a:lnTo>
                  <a:lnTo>
                    <a:pt x="342614" y="69437"/>
                  </a:lnTo>
                  <a:lnTo>
                    <a:pt x="340233" y="76200"/>
                  </a:lnTo>
                  <a:lnTo>
                    <a:pt x="336137" y="81534"/>
                  </a:lnTo>
                  <a:lnTo>
                    <a:pt x="333756" y="88201"/>
                  </a:lnTo>
                  <a:lnTo>
                    <a:pt x="335566" y="89630"/>
                  </a:lnTo>
                  <a:lnTo>
                    <a:pt x="332803" y="93154"/>
                  </a:lnTo>
                  <a:lnTo>
                    <a:pt x="333565" y="99441"/>
                  </a:lnTo>
                  <a:lnTo>
                    <a:pt x="332041" y="99632"/>
                  </a:lnTo>
                  <a:lnTo>
                    <a:pt x="331470" y="94964"/>
                  </a:lnTo>
                  <a:lnTo>
                    <a:pt x="326517" y="93917"/>
                  </a:lnTo>
                  <a:lnTo>
                    <a:pt x="319564" y="102870"/>
                  </a:lnTo>
                  <a:lnTo>
                    <a:pt x="310896" y="97536"/>
                  </a:lnTo>
                  <a:lnTo>
                    <a:pt x="303466" y="101727"/>
                  </a:lnTo>
                  <a:lnTo>
                    <a:pt x="296323" y="109061"/>
                  </a:lnTo>
                  <a:lnTo>
                    <a:pt x="294513" y="107633"/>
                  </a:lnTo>
                  <a:lnTo>
                    <a:pt x="293180" y="109442"/>
                  </a:lnTo>
                  <a:lnTo>
                    <a:pt x="288226" y="108395"/>
                  </a:lnTo>
                  <a:lnTo>
                    <a:pt x="285083" y="108871"/>
                  </a:lnTo>
                  <a:lnTo>
                    <a:pt x="284702" y="105728"/>
                  </a:lnTo>
                  <a:lnTo>
                    <a:pt x="283750" y="110585"/>
                  </a:lnTo>
                  <a:lnTo>
                    <a:pt x="283559" y="109061"/>
                  </a:lnTo>
                  <a:lnTo>
                    <a:pt x="280321" y="109442"/>
                  </a:lnTo>
                  <a:lnTo>
                    <a:pt x="275653" y="110014"/>
                  </a:lnTo>
                  <a:lnTo>
                    <a:pt x="274891" y="116586"/>
                  </a:lnTo>
                  <a:lnTo>
                    <a:pt x="271272" y="113824"/>
                  </a:lnTo>
                  <a:lnTo>
                    <a:pt x="269938" y="115633"/>
                  </a:lnTo>
                  <a:lnTo>
                    <a:pt x="272129" y="120110"/>
                  </a:lnTo>
                  <a:lnTo>
                    <a:pt x="264414" y="122682"/>
                  </a:lnTo>
                  <a:lnTo>
                    <a:pt x="264223" y="121158"/>
                  </a:lnTo>
                  <a:lnTo>
                    <a:pt x="261461" y="124682"/>
                  </a:lnTo>
                  <a:lnTo>
                    <a:pt x="259461" y="121729"/>
                  </a:lnTo>
                  <a:lnTo>
                    <a:pt x="256508" y="123730"/>
                  </a:lnTo>
                  <a:lnTo>
                    <a:pt x="256318" y="122111"/>
                  </a:lnTo>
                  <a:lnTo>
                    <a:pt x="250031" y="122968"/>
                  </a:lnTo>
                  <a:lnTo>
                    <a:pt x="249841" y="121349"/>
                  </a:lnTo>
                  <a:lnTo>
                    <a:pt x="255270" y="114205"/>
                  </a:lnTo>
                  <a:lnTo>
                    <a:pt x="253365" y="111252"/>
                  </a:lnTo>
                  <a:lnTo>
                    <a:pt x="250126" y="111728"/>
                  </a:lnTo>
                  <a:lnTo>
                    <a:pt x="247459" y="115253"/>
                  </a:lnTo>
                  <a:lnTo>
                    <a:pt x="244030" y="114109"/>
                  </a:lnTo>
                  <a:lnTo>
                    <a:pt x="241459" y="119253"/>
                  </a:lnTo>
                  <a:lnTo>
                    <a:pt x="236791" y="119825"/>
                  </a:lnTo>
                  <a:lnTo>
                    <a:pt x="234982" y="118396"/>
                  </a:lnTo>
                  <a:lnTo>
                    <a:pt x="231076" y="125349"/>
                  </a:lnTo>
                  <a:lnTo>
                    <a:pt x="229457" y="125539"/>
                  </a:lnTo>
                  <a:lnTo>
                    <a:pt x="229934" y="128683"/>
                  </a:lnTo>
                  <a:lnTo>
                    <a:pt x="233267" y="129921"/>
                  </a:lnTo>
                  <a:lnTo>
                    <a:pt x="231838" y="131636"/>
                  </a:lnTo>
                  <a:lnTo>
                    <a:pt x="233839" y="134588"/>
                  </a:lnTo>
                  <a:lnTo>
                    <a:pt x="226314" y="138779"/>
                  </a:lnTo>
                  <a:lnTo>
                    <a:pt x="227552" y="148209"/>
                  </a:lnTo>
                  <a:lnTo>
                    <a:pt x="228409" y="154591"/>
                  </a:lnTo>
                  <a:lnTo>
                    <a:pt x="214598" y="159544"/>
                  </a:lnTo>
                  <a:lnTo>
                    <a:pt x="216503" y="162496"/>
                  </a:lnTo>
                  <a:lnTo>
                    <a:pt x="211264" y="171164"/>
                  </a:lnTo>
                  <a:lnTo>
                    <a:pt x="209645" y="171355"/>
                  </a:lnTo>
                  <a:lnTo>
                    <a:pt x="209264" y="168212"/>
                  </a:lnTo>
                  <a:lnTo>
                    <a:pt x="207931" y="170021"/>
                  </a:lnTo>
                  <a:lnTo>
                    <a:pt x="207931" y="170021"/>
                  </a:lnTo>
                  <a:lnTo>
                    <a:pt x="204692" y="170402"/>
                  </a:lnTo>
                  <a:lnTo>
                    <a:pt x="206502" y="171736"/>
                  </a:lnTo>
                  <a:lnTo>
                    <a:pt x="203359" y="172212"/>
                  </a:lnTo>
                  <a:lnTo>
                    <a:pt x="205359" y="175165"/>
                  </a:lnTo>
                  <a:lnTo>
                    <a:pt x="202597" y="178689"/>
                  </a:lnTo>
                  <a:lnTo>
                    <a:pt x="201644" y="183642"/>
                  </a:lnTo>
                  <a:lnTo>
                    <a:pt x="200406" y="186976"/>
                  </a:lnTo>
                  <a:lnTo>
                    <a:pt x="202597" y="191548"/>
                  </a:lnTo>
                  <a:lnTo>
                    <a:pt x="200692" y="201359"/>
                  </a:lnTo>
                  <a:lnTo>
                    <a:pt x="202882" y="205930"/>
                  </a:lnTo>
                  <a:lnTo>
                    <a:pt x="201835" y="210884"/>
                  </a:lnTo>
                  <a:lnTo>
                    <a:pt x="205454" y="213646"/>
                  </a:lnTo>
                  <a:lnTo>
                    <a:pt x="203835" y="213836"/>
                  </a:lnTo>
                  <a:lnTo>
                    <a:pt x="206407" y="221551"/>
                  </a:lnTo>
                  <a:lnTo>
                    <a:pt x="209550" y="221075"/>
                  </a:lnTo>
                  <a:lnTo>
                    <a:pt x="213550" y="214217"/>
                  </a:lnTo>
                  <a:lnTo>
                    <a:pt x="221456" y="226028"/>
                  </a:lnTo>
                  <a:lnTo>
                    <a:pt x="229171" y="223457"/>
                  </a:lnTo>
                  <a:lnTo>
                    <a:pt x="240411" y="223552"/>
                  </a:lnTo>
                  <a:lnTo>
                    <a:pt x="239363" y="228505"/>
                  </a:lnTo>
                  <a:lnTo>
                    <a:pt x="243745" y="237554"/>
                  </a:lnTo>
                  <a:lnTo>
                    <a:pt x="251460" y="247841"/>
                  </a:lnTo>
                  <a:lnTo>
                    <a:pt x="252127" y="252603"/>
                  </a:lnTo>
                  <a:lnTo>
                    <a:pt x="249174" y="254508"/>
                  </a:lnTo>
                  <a:lnTo>
                    <a:pt x="247936" y="257937"/>
                  </a:lnTo>
                  <a:lnTo>
                    <a:pt x="251746" y="262223"/>
                  </a:lnTo>
                  <a:lnTo>
                    <a:pt x="248031" y="270700"/>
                  </a:lnTo>
                  <a:lnTo>
                    <a:pt x="244411" y="267938"/>
                  </a:lnTo>
                  <a:lnTo>
                    <a:pt x="245078" y="272701"/>
                  </a:lnTo>
                  <a:lnTo>
                    <a:pt x="243268" y="271367"/>
                  </a:lnTo>
                  <a:lnTo>
                    <a:pt x="243459" y="272891"/>
                  </a:lnTo>
                  <a:lnTo>
                    <a:pt x="241840" y="273082"/>
                  </a:lnTo>
                  <a:lnTo>
                    <a:pt x="237553" y="276892"/>
                  </a:lnTo>
                  <a:lnTo>
                    <a:pt x="238125" y="281654"/>
                  </a:lnTo>
                  <a:lnTo>
                    <a:pt x="232029" y="284036"/>
                  </a:lnTo>
                  <a:lnTo>
                    <a:pt x="231838" y="282416"/>
                  </a:lnTo>
                  <a:lnTo>
                    <a:pt x="228695" y="282797"/>
                  </a:lnTo>
                  <a:lnTo>
                    <a:pt x="224123" y="284988"/>
                  </a:lnTo>
                  <a:lnTo>
                    <a:pt x="222123" y="282035"/>
                  </a:lnTo>
                  <a:lnTo>
                    <a:pt x="219456" y="285559"/>
                  </a:lnTo>
                  <a:lnTo>
                    <a:pt x="216979" y="279463"/>
                  </a:lnTo>
                  <a:lnTo>
                    <a:pt x="210121" y="275558"/>
                  </a:lnTo>
                  <a:lnTo>
                    <a:pt x="208978" y="278892"/>
                  </a:lnTo>
                  <a:lnTo>
                    <a:pt x="204025" y="277939"/>
                  </a:lnTo>
                  <a:lnTo>
                    <a:pt x="204978" y="285845"/>
                  </a:lnTo>
                  <a:lnTo>
                    <a:pt x="204978" y="285845"/>
                  </a:lnTo>
                  <a:lnTo>
                    <a:pt x="202025" y="287846"/>
                  </a:lnTo>
                  <a:lnTo>
                    <a:pt x="198501" y="285083"/>
                  </a:lnTo>
                  <a:lnTo>
                    <a:pt x="199644" y="281750"/>
                  </a:lnTo>
                  <a:lnTo>
                    <a:pt x="194977" y="282321"/>
                  </a:lnTo>
                  <a:lnTo>
                    <a:pt x="195358" y="285464"/>
                  </a:lnTo>
                  <a:lnTo>
                    <a:pt x="198882" y="288226"/>
                  </a:lnTo>
                  <a:lnTo>
                    <a:pt x="197929" y="293180"/>
                  </a:lnTo>
                  <a:lnTo>
                    <a:pt x="193167" y="293751"/>
                  </a:lnTo>
                  <a:lnTo>
                    <a:pt x="193548" y="296894"/>
                  </a:lnTo>
                  <a:lnTo>
                    <a:pt x="192214" y="298704"/>
                  </a:lnTo>
                  <a:lnTo>
                    <a:pt x="191071" y="302038"/>
                  </a:lnTo>
                  <a:lnTo>
                    <a:pt x="192976" y="304991"/>
                  </a:lnTo>
                  <a:lnTo>
                    <a:pt x="191643" y="306800"/>
                  </a:lnTo>
                  <a:lnTo>
                    <a:pt x="191834" y="308324"/>
                  </a:lnTo>
                  <a:lnTo>
                    <a:pt x="183737" y="307753"/>
                  </a:lnTo>
                  <a:lnTo>
                    <a:pt x="183166" y="303086"/>
                  </a:lnTo>
                  <a:lnTo>
                    <a:pt x="180784" y="296989"/>
                  </a:lnTo>
                  <a:lnTo>
                    <a:pt x="173831" y="292989"/>
                  </a:lnTo>
                  <a:lnTo>
                    <a:pt x="174212" y="296132"/>
                  </a:lnTo>
                  <a:lnTo>
                    <a:pt x="172498" y="294799"/>
                  </a:lnTo>
                  <a:lnTo>
                    <a:pt x="172688" y="296323"/>
                  </a:lnTo>
                  <a:lnTo>
                    <a:pt x="169545" y="296799"/>
                  </a:lnTo>
                  <a:lnTo>
                    <a:pt x="164782" y="297371"/>
                  </a:lnTo>
                  <a:lnTo>
                    <a:pt x="162973" y="296037"/>
                  </a:lnTo>
                  <a:lnTo>
                    <a:pt x="160972" y="293084"/>
                  </a:lnTo>
                  <a:lnTo>
                    <a:pt x="160782" y="291465"/>
                  </a:lnTo>
                  <a:lnTo>
                    <a:pt x="156115" y="292037"/>
                  </a:lnTo>
                  <a:lnTo>
                    <a:pt x="157067" y="287179"/>
                  </a:lnTo>
                  <a:lnTo>
                    <a:pt x="158591" y="286893"/>
                  </a:lnTo>
                  <a:lnTo>
                    <a:pt x="160020" y="285179"/>
                  </a:lnTo>
                  <a:lnTo>
                    <a:pt x="155257" y="285750"/>
                  </a:lnTo>
                  <a:lnTo>
                    <a:pt x="154114" y="289084"/>
                  </a:lnTo>
                  <a:lnTo>
                    <a:pt x="152305" y="287750"/>
                  </a:lnTo>
                  <a:lnTo>
                    <a:pt x="149161" y="288131"/>
                  </a:lnTo>
                  <a:lnTo>
                    <a:pt x="150209" y="296037"/>
                  </a:lnTo>
                  <a:lnTo>
                    <a:pt x="145066" y="293465"/>
                  </a:lnTo>
                  <a:lnTo>
                    <a:pt x="137350" y="296037"/>
                  </a:lnTo>
                  <a:lnTo>
                    <a:pt x="135731" y="296228"/>
                  </a:lnTo>
                  <a:lnTo>
                    <a:pt x="136207" y="299371"/>
                  </a:lnTo>
                  <a:lnTo>
                    <a:pt x="132969" y="299847"/>
                  </a:lnTo>
                  <a:lnTo>
                    <a:pt x="129445" y="297085"/>
                  </a:lnTo>
                  <a:lnTo>
                    <a:pt x="128302" y="300418"/>
                  </a:lnTo>
                  <a:lnTo>
                    <a:pt x="125158" y="300800"/>
                  </a:lnTo>
                  <a:lnTo>
                    <a:pt x="121729" y="299657"/>
                  </a:lnTo>
                  <a:lnTo>
                    <a:pt x="115824" y="303562"/>
                  </a:lnTo>
                  <a:lnTo>
                    <a:pt x="108585" y="296513"/>
                  </a:lnTo>
                  <a:lnTo>
                    <a:pt x="104013" y="298704"/>
                  </a:lnTo>
                  <a:lnTo>
                    <a:pt x="101822" y="294132"/>
                  </a:lnTo>
                  <a:lnTo>
                    <a:pt x="95726" y="296513"/>
                  </a:lnTo>
                  <a:lnTo>
                    <a:pt x="94488" y="299942"/>
                  </a:lnTo>
                  <a:lnTo>
                    <a:pt x="92773" y="298513"/>
                  </a:lnTo>
                  <a:lnTo>
                    <a:pt x="91345" y="300323"/>
                  </a:lnTo>
                  <a:lnTo>
                    <a:pt x="89154" y="295751"/>
                  </a:lnTo>
                  <a:lnTo>
                    <a:pt x="87630" y="295942"/>
                  </a:lnTo>
                  <a:lnTo>
                    <a:pt x="87820" y="297561"/>
                  </a:lnTo>
                  <a:lnTo>
                    <a:pt x="82677" y="294989"/>
                  </a:lnTo>
                  <a:lnTo>
                    <a:pt x="84106" y="293275"/>
                  </a:lnTo>
                  <a:lnTo>
                    <a:pt x="78772" y="289084"/>
                  </a:lnTo>
                  <a:lnTo>
                    <a:pt x="78486" y="287560"/>
                  </a:lnTo>
                  <a:lnTo>
                    <a:pt x="66103" y="290703"/>
                  </a:lnTo>
                  <a:lnTo>
                    <a:pt x="59817" y="291465"/>
                  </a:lnTo>
                  <a:lnTo>
                    <a:pt x="54673" y="301752"/>
                  </a:lnTo>
                  <a:lnTo>
                    <a:pt x="58198" y="304514"/>
                  </a:lnTo>
                  <a:lnTo>
                    <a:pt x="63151" y="305467"/>
                  </a:lnTo>
                  <a:lnTo>
                    <a:pt x="67151" y="311372"/>
                  </a:lnTo>
                  <a:lnTo>
                    <a:pt x="65722" y="313182"/>
                  </a:lnTo>
                  <a:lnTo>
                    <a:pt x="67913" y="317754"/>
                  </a:lnTo>
                  <a:lnTo>
                    <a:pt x="66580" y="319468"/>
                  </a:lnTo>
                  <a:lnTo>
                    <a:pt x="60484" y="321850"/>
                  </a:lnTo>
                  <a:lnTo>
                    <a:pt x="48958" y="320135"/>
                  </a:lnTo>
                  <a:lnTo>
                    <a:pt x="46482" y="325279"/>
                  </a:lnTo>
                  <a:lnTo>
                    <a:pt x="39338" y="319754"/>
                  </a:lnTo>
                  <a:lnTo>
                    <a:pt x="34576" y="320421"/>
                  </a:lnTo>
                  <a:lnTo>
                    <a:pt x="31813" y="323945"/>
                  </a:lnTo>
                  <a:lnTo>
                    <a:pt x="32671" y="330232"/>
                  </a:lnTo>
                  <a:lnTo>
                    <a:pt x="31242" y="332042"/>
                  </a:lnTo>
                  <a:lnTo>
                    <a:pt x="29908" y="333756"/>
                  </a:lnTo>
                  <a:lnTo>
                    <a:pt x="33433" y="336518"/>
                  </a:lnTo>
                  <a:lnTo>
                    <a:pt x="37624" y="344043"/>
                  </a:lnTo>
                  <a:lnTo>
                    <a:pt x="34480" y="344424"/>
                  </a:lnTo>
                  <a:lnTo>
                    <a:pt x="29718" y="345091"/>
                  </a:lnTo>
                  <a:lnTo>
                    <a:pt x="28384" y="346805"/>
                  </a:lnTo>
                  <a:lnTo>
                    <a:pt x="29146" y="353187"/>
                  </a:lnTo>
                  <a:lnTo>
                    <a:pt x="25241" y="360045"/>
                  </a:lnTo>
                  <a:lnTo>
                    <a:pt x="26956" y="361474"/>
                  </a:lnTo>
                  <a:lnTo>
                    <a:pt x="30956" y="367379"/>
                  </a:lnTo>
                  <a:lnTo>
                    <a:pt x="33718" y="376618"/>
                  </a:lnTo>
                  <a:lnTo>
                    <a:pt x="37338" y="379381"/>
                  </a:lnTo>
                  <a:lnTo>
                    <a:pt x="36100" y="382714"/>
                  </a:lnTo>
                  <a:lnTo>
                    <a:pt x="31813" y="386525"/>
                  </a:lnTo>
                  <a:lnTo>
                    <a:pt x="23527" y="384334"/>
                  </a:lnTo>
                  <a:lnTo>
                    <a:pt x="20383" y="384715"/>
                  </a:lnTo>
                  <a:lnTo>
                    <a:pt x="16764" y="381953"/>
                  </a:lnTo>
                  <a:lnTo>
                    <a:pt x="17145" y="385096"/>
                  </a:lnTo>
                  <a:lnTo>
                    <a:pt x="12097" y="382619"/>
                  </a:lnTo>
                  <a:lnTo>
                    <a:pt x="9715" y="389287"/>
                  </a:lnTo>
                  <a:lnTo>
                    <a:pt x="8763" y="394240"/>
                  </a:lnTo>
                  <a:lnTo>
                    <a:pt x="15430" y="396621"/>
                  </a:lnTo>
                  <a:lnTo>
                    <a:pt x="17240" y="397955"/>
                  </a:lnTo>
                  <a:lnTo>
                    <a:pt x="19240" y="400907"/>
                  </a:lnTo>
                  <a:lnTo>
                    <a:pt x="19621" y="404050"/>
                  </a:lnTo>
                  <a:lnTo>
                    <a:pt x="26956" y="411194"/>
                  </a:lnTo>
                  <a:lnTo>
                    <a:pt x="25336" y="411385"/>
                  </a:lnTo>
                  <a:lnTo>
                    <a:pt x="25717" y="414528"/>
                  </a:lnTo>
                  <a:lnTo>
                    <a:pt x="27527" y="415862"/>
                  </a:lnTo>
                  <a:lnTo>
                    <a:pt x="26956" y="423958"/>
                  </a:lnTo>
                  <a:lnTo>
                    <a:pt x="29146" y="428530"/>
                  </a:lnTo>
                  <a:lnTo>
                    <a:pt x="26194" y="430530"/>
                  </a:lnTo>
                  <a:lnTo>
                    <a:pt x="23813" y="437197"/>
                  </a:lnTo>
                  <a:lnTo>
                    <a:pt x="20860" y="439198"/>
                  </a:lnTo>
                  <a:lnTo>
                    <a:pt x="19336" y="439388"/>
                  </a:lnTo>
                  <a:lnTo>
                    <a:pt x="21431" y="443960"/>
                  </a:lnTo>
                  <a:lnTo>
                    <a:pt x="24860" y="445103"/>
                  </a:lnTo>
                  <a:lnTo>
                    <a:pt x="25241" y="448246"/>
                  </a:lnTo>
                  <a:lnTo>
                    <a:pt x="23146" y="469392"/>
                  </a:lnTo>
                  <a:lnTo>
                    <a:pt x="18383" y="469963"/>
                  </a:lnTo>
                  <a:lnTo>
                    <a:pt x="15811" y="475107"/>
                  </a:lnTo>
                  <a:lnTo>
                    <a:pt x="15621" y="486346"/>
                  </a:lnTo>
                  <a:lnTo>
                    <a:pt x="11716" y="493300"/>
                  </a:lnTo>
                  <a:lnTo>
                    <a:pt x="8572" y="493681"/>
                  </a:lnTo>
                  <a:lnTo>
                    <a:pt x="7429" y="497014"/>
                  </a:lnTo>
                  <a:lnTo>
                    <a:pt x="7810" y="500158"/>
                  </a:lnTo>
                  <a:lnTo>
                    <a:pt x="12287" y="498062"/>
                  </a:lnTo>
                  <a:lnTo>
                    <a:pt x="13716" y="496253"/>
                  </a:lnTo>
                  <a:lnTo>
                    <a:pt x="16859" y="495871"/>
                  </a:lnTo>
                  <a:lnTo>
                    <a:pt x="14478" y="502539"/>
                  </a:lnTo>
                  <a:lnTo>
                    <a:pt x="11525" y="504539"/>
                  </a:lnTo>
                  <a:lnTo>
                    <a:pt x="12192" y="509302"/>
                  </a:lnTo>
                  <a:lnTo>
                    <a:pt x="9239" y="511207"/>
                  </a:lnTo>
                  <a:lnTo>
                    <a:pt x="10192" y="519113"/>
                  </a:lnTo>
                  <a:lnTo>
                    <a:pt x="9049" y="522446"/>
                  </a:lnTo>
                  <a:lnTo>
                    <a:pt x="9430" y="525685"/>
                  </a:lnTo>
                  <a:lnTo>
                    <a:pt x="8477" y="530543"/>
                  </a:lnTo>
                  <a:lnTo>
                    <a:pt x="5524" y="532543"/>
                  </a:lnTo>
                  <a:lnTo>
                    <a:pt x="2191" y="531400"/>
                  </a:lnTo>
                  <a:lnTo>
                    <a:pt x="1143" y="536353"/>
                  </a:lnTo>
                  <a:lnTo>
                    <a:pt x="4572" y="537496"/>
                  </a:lnTo>
                  <a:lnTo>
                    <a:pt x="1619" y="539496"/>
                  </a:lnTo>
                  <a:lnTo>
                    <a:pt x="381" y="542830"/>
                  </a:lnTo>
                  <a:lnTo>
                    <a:pt x="2381" y="545783"/>
                  </a:lnTo>
                  <a:lnTo>
                    <a:pt x="2762" y="548926"/>
                  </a:lnTo>
                  <a:lnTo>
                    <a:pt x="0" y="552545"/>
                  </a:lnTo>
                  <a:lnTo>
                    <a:pt x="2000" y="555498"/>
                  </a:lnTo>
                  <a:lnTo>
                    <a:pt x="3619" y="555308"/>
                  </a:lnTo>
                  <a:lnTo>
                    <a:pt x="12287" y="560546"/>
                  </a:lnTo>
                  <a:lnTo>
                    <a:pt x="20383" y="561118"/>
                  </a:lnTo>
                  <a:lnTo>
                    <a:pt x="24289" y="567023"/>
                  </a:lnTo>
                  <a:lnTo>
                    <a:pt x="25717" y="578072"/>
                  </a:lnTo>
                  <a:lnTo>
                    <a:pt x="30289" y="575882"/>
                  </a:lnTo>
                  <a:lnTo>
                    <a:pt x="29337" y="580834"/>
                  </a:lnTo>
                  <a:lnTo>
                    <a:pt x="25908" y="579692"/>
                  </a:lnTo>
                  <a:lnTo>
                    <a:pt x="22955" y="581692"/>
                  </a:lnTo>
                  <a:lnTo>
                    <a:pt x="19050" y="588550"/>
                  </a:lnTo>
                  <a:lnTo>
                    <a:pt x="17240" y="587216"/>
                  </a:lnTo>
                  <a:lnTo>
                    <a:pt x="17907" y="591979"/>
                  </a:lnTo>
                  <a:lnTo>
                    <a:pt x="13144" y="592550"/>
                  </a:lnTo>
                  <a:lnTo>
                    <a:pt x="13716" y="597313"/>
                  </a:lnTo>
                  <a:lnTo>
                    <a:pt x="10763" y="599218"/>
                  </a:lnTo>
                  <a:lnTo>
                    <a:pt x="11239" y="602361"/>
                  </a:lnTo>
                  <a:lnTo>
                    <a:pt x="13335" y="606933"/>
                  </a:lnTo>
                  <a:lnTo>
                    <a:pt x="20669" y="613982"/>
                  </a:lnTo>
                  <a:lnTo>
                    <a:pt x="27432" y="616363"/>
                  </a:lnTo>
                  <a:lnTo>
                    <a:pt x="27813" y="619506"/>
                  </a:lnTo>
                  <a:lnTo>
                    <a:pt x="24098" y="627983"/>
                  </a:lnTo>
                  <a:lnTo>
                    <a:pt x="30766" y="630364"/>
                  </a:lnTo>
                  <a:lnTo>
                    <a:pt x="39052" y="632555"/>
                  </a:lnTo>
                  <a:lnTo>
                    <a:pt x="39529" y="635699"/>
                  </a:lnTo>
                  <a:lnTo>
                    <a:pt x="42863" y="636842"/>
                  </a:lnTo>
                  <a:lnTo>
                    <a:pt x="41910" y="641795"/>
                  </a:lnTo>
                  <a:lnTo>
                    <a:pt x="45815" y="647700"/>
                  </a:lnTo>
                  <a:lnTo>
                    <a:pt x="47625" y="649129"/>
                  </a:lnTo>
                  <a:lnTo>
                    <a:pt x="50578" y="647129"/>
                  </a:lnTo>
                  <a:lnTo>
                    <a:pt x="57912" y="654177"/>
                  </a:lnTo>
                  <a:lnTo>
                    <a:pt x="61817" y="660083"/>
                  </a:lnTo>
                  <a:lnTo>
                    <a:pt x="62484" y="664845"/>
                  </a:lnTo>
                  <a:lnTo>
                    <a:pt x="64008" y="664655"/>
                  </a:lnTo>
                  <a:lnTo>
                    <a:pt x="64198" y="666179"/>
                  </a:lnTo>
                  <a:lnTo>
                    <a:pt x="72485" y="668369"/>
                  </a:lnTo>
                  <a:lnTo>
                    <a:pt x="80581" y="656082"/>
                  </a:lnTo>
                  <a:lnTo>
                    <a:pt x="85153" y="653891"/>
                  </a:lnTo>
                  <a:lnTo>
                    <a:pt x="89440" y="650176"/>
                  </a:lnTo>
                  <a:lnTo>
                    <a:pt x="92583" y="649796"/>
                  </a:lnTo>
                  <a:lnTo>
                    <a:pt x="94012" y="647986"/>
                  </a:lnTo>
                  <a:lnTo>
                    <a:pt x="99917" y="643985"/>
                  </a:lnTo>
                  <a:lnTo>
                    <a:pt x="101917" y="646938"/>
                  </a:lnTo>
                  <a:lnTo>
                    <a:pt x="103251" y="645224"/>
                  </a:lnTo>
                  <a:lnTo>
                    <a:pt x="102298" y="650176"/>
                  </a:lnTo>
                  <a:lnTo>
                    <a:pt x="107251" y="651129"/>
                  </a:lnTo>
                  <a:lnTo>
                    <a:pt x="111538" y="660178"/>
                  </a:lnTo>
                  <a:lnTo>
                    <a:pt x="113728" y="664750"/>
                  </a:lnTo>
                  <a:lnTo>
                    <a:pt x="122491" y="669988"/>
                  </a:lnTo>
                  <a:lnTo>
                    <a:pt x="121063" y="671798"/>
                  </a:lnTo>
                  <a:lnTo>
                    <a:pt x="126016" y="672751"/>
                  </a:lnTo>
                  <a:lnTo>
                    <a:pt x="127159" y="669417"/>
                  </a:lnTo>
                  <a:lnTo>
                    <a:pt x="128968" y="670751"/>
                  </a:lnTo>
                  <a:lnTo>
                    <a:pt x="137255" y="672941"/>
                  </a:lnTo>
                  <a:lnTo>
                    <a:pt x="152019" y="675894"/>
                  </a:lnTo>
                  <a:lnTo>
                    <a:pt x="151447" y="683990"/>
                  </a:lnTo>
                  <a:lnTo>
                    <a:pt x="147161" y="687705"/>
                  </a:lnTo>
                  <a:lnTo>
                    <a:pt x="151162" y="693611"/>
                  </a:lnTo>
                  <a:lnTo>
                    <a:pt x="150114" y="698563"/>
                  </a:lnTo>
                  <a:lnTo>
                    <a:pt x="137160" y="697039"/>
                  </a:lnTo>
                  <a:lnTo>
                    <a:pt x="133731" y="695801"/>
                  </a:lnTo>
                  <a:lnTo>
                    <a:pt x="132207" y="696087"/>
                  </a:lnTo>
                  <a:lnTo>
                    <a:pt x="136112" y="701993"/>
                  </a:lnTo>
                  <a:lnTo>
                    <a:pt x="142684" y="702755"/>
                  </a:lnTo>
                  <a:lnTo>
                    <a:pt x="148209" y="708470"/>
                  </a:lnTo>
                  <a:lnTo>
                    <a:pt x="153734" y="701326"/>
                  </a:lnTo>
                  <a:lnTo>
                    <a:pt x="163163" y="700088"/>
                  </a:lnTo>
                  <a:lnTo>
                    <a:pt x="166497" y="701326"/>
                  </a:lnTo>
                  <a:lnTo>
                    <a:pt x="168688" y="705803"/>
                  </a:lnTo>
                  <a:lnTo>
                    <a:pt x="171831" y="705422"/>
                  </a:lnTo>
                  <a:lnTo>
                    <a:pt x="174403" y="713137"/>
                  </a:lnTo>
                  <a:lnTo>
                    <a:pt x="176213" y="714470"/>
                  </a:lnTo>
                  <a:lnTo>
                    <a:pt x="176403" y="716089"/>
                  </a:lnTo>
                  <a:lnTo>
                    <a:pt x="175069" y="717804"/>
                  </a:lnTo>
                  <a:lnTo>
                    <a:pt x="177832" y="727138"/>
                  </a:lnTo>
                  <a:lnTo>
                    <a:pt x="176689" y="730472"/>
                  </a:lnTo>
                  <a:lnTo>
                    <a:pt x="184975" y="732568"/>
                  </a:lnTo>
                  <a:lnTo>
                    <a:pt x="191643" y="734949"/>
                  </a:lnTo>
                  <a:lnTo>
                    <a:pt x="194977" y="736187"/>
                  </a:lnTo>
                  <a:lnTo>
                    <a:pt x="204121" y="731806"/>
                  </a:lnTo>
                  <a:lnTo>
                    <a:pt x="213741" y="719328"/>
                  </a:lnTo>
                  <a:lnTo>
                    <a:pt x="213169" y="714566"/>
                  </a:lnTo>
                  <a:lnTo>
                    <a:pt x="218027" y="715613"/>
                  </a:lnTo>
                  <a:lnTo>
                    <a:pt x="224409" y="727615"/>
                  </a:lnTo>
                  <a:lnTo>
                    <a:pt x="225552" y="724186"/>
                  </a:lnTo>
                  <a:lnTo>
                    <a:pt x="231934" y="723424"/>
                  </a:lnTo>
                  <a:lnTo>
                    <a:pt x="240601" y="728758"/>
                  </a:lnTo>
                  <a:lnTo>
                    <a:pt x="243745" y="728377"/>
                  </a:lnTo>
                  <a:lnTo>
                    <a:pt x="248888" y="730853"/>
                  </a:lnTo>
                  <a:lnTo>
                    <a:pt x="250222" y="729139"/>
                  </a:lnTo>
                  <a:lnTo>
                    <a:pt x="260890" y="737330"/>
                  </a:lnTo>
                  <a:lnTo>
                    <a:pt x="258223" y="740950"/>
                  </a:lnTo>
                  <a:lnTo>
                    <a:pt x="259937" y="742283"/>
                  </a:lnTo>
                  <a:lnTo>
                    <a:pt x="257651" y="749046"/>
                  </a:lnTo>
                  <a:lnTo>
                    <a:pt x="262128" y="746855"/>
                  </a:lnTo>
                  <a:lnTo>
                    <a:pt x="261747" y="743712"/>
                  </a:lnTo>
                  <a:lnTo>
                    <a:pt x="266033" y="739902"/>
                  </a:lnTo>
                  <a:lnTo>
                    <a:pt x="269462" y="741140"/>
                  </a:lnTo>
                  <a:lnTo>
                    <a:pt x="271367" y="744093"/>
                  </a:lnTo>
                  <a:lnTo>
                    <a:pt x="275939" y="741902"/>
                  </a:lnTo>
                  <a:lnTo>
                    <a:pt x="280035" y="736568"/>
                  </a:lnTo>
                  <a:lnTo>
                    <a:pt x="286417" y="735711"/>
                  </a:lnTo>
                  <a:lnTo>
                    <a:pt x="295084" y="741045"/>
                  </a:lnTo>
                  <a:lnTo>
                    <a:pt x="301180" y="738664"/>
                  </a:lnTo>
                  <a:lnTo>
                    <a:pt x="300609" y="733901"/>
                  </a:lnTo>
                  <a:lnTo>
                    <a:pt x="305276" y="733330"/>
                  </a:lnTo>
                  <a:lnTo>
                    <a:pt x="307276" y="736283"/>
                  </a:lnTo>
                  <a:lnTo>
                    <a:pt x="310420" y="735901"/>
                  </a:lnTo>
                  <a:lnTo>
                    <a:pt x="313372" y="733901"/>
                  </a:lnTo>
                  <a:lnTo>
                    <a:pt x="320135" y="736283"/>
                  </a:lnTo>
                  <a:lnTo>
                    <a:pt x="323659" y="739045"/>
                  </a:lnTo>
                  <a:lnTo>
                    <a:pt x="323088" y="747046"/>
                  </a:lnTo>
                  <a:lnTo>
                    <a:pt x="324326" y="756571"/>
                  </a:lnTo>
                  <a:lnTo>
                    <a:pt x="326517" y="761047"/>
                  </a:lnTo>
                  <a:lnTo>
                    <a:pt x="325088" y="762857"/>
                  </a:lnTo>
                  <a:lnTo>
                    <a:pt x="328517" y="764000"/>
                  </a:lnTo>
                  <a:lnTo>
                    <a:pt x="324517" y="770954"/>
                  </a:lnTo>
                  <a:lnTo>
                    <a:pt x="324993" y="774097"/>
                  </a:lnTo>
                  <a:lnTo>
                    <a:pt x="320992" y="781050"/>
                  </a:lnTo>
                  <a:lnTo>
                    <a:pt x="321850" y="787337"/>
                  </a:lnTo>
                  <a:lnTo>
                    <a:pt x="321850" y="787337"/>
                  </a:lnTo>
                  <a:lnTo>
                    <a:pt x="317849" y="794290"/>
                  </a:lnTo>
                  <a:lnTo>
                    <a:pt x="321088" y="793813"/>
                  </a:lnTo>
                  <a:lnTo>
                    <a:pt x="324421" y="795052"/>
                  </a:lnTo>
                  <a:lnTo>
                    <a:pt x="324993" y="799814"/>
                  </a:lnTo>
                  <a:lnTo>
                    <a:pt x="327565" y="807434"/>
                  </a:lnTo>
                  <a:lnTo>
                    <a:pt x="329565" y="810387"/>
                  </a:lnTo>
                  <a:lnTo>
                    <a:pt x="332708" y="810006"/>
                  </a:lnTo>
                  <a:lnTo>
                    <a:pt x="330517" y="805434"/>
                  </a:lnTo>
                  <a:lnTo>
                    <a:pt x="333946" y="806672"/>
                  </a:lnTo>
                  <a:lnTo>
                    <a:pt x="335470" y="806482"/>
                  </a:lnTo>
                  <a:lnTo>
                    <a:pt x="334518" y="811435"/>
                  </a:lnTo>
                  <a:lnTo>
                    <a:pt x="341471" y="815340"/>
                  </a:lnTo>
                  <a:lnTo>
                    <a:pt x="342614" y="812006"/>
                  </a:lnTo>
                  <a:lnTo>
                    <a:pt x="346329" y="816293"/>
                  </a:lnTo>
                  <a:lnTo>
                    <a:pt x="348710" y="822388"/>
                  </a:lnTo>
                  <a:lnTo>
                    <a:pt x="347758" y="827342"/>
                  </a:lnTo>
                  <a:lnTo>
                    <a:pt x="354711" y="831247"/>
                  </a:lnTo>
                  <a:lnTo>
                    <a:pt x="357854" y="830866"/>
                  </a:lnTo>
                  <a:lnTo>
                    <a:pt x="359378" y="830675"/>
                  </a:lnTo>
                  <a:lnTo>
                    <a:pt x="366331" y="834580"/>
                  </a:lnTo>
                  <a:lnTo>
                    <a:pt x="370046" y="838962"/>
                  </a:lnTo>
                  <a:lnTo>
                    <a:pt x="378619" y="842677"/>
                  </a:lnTo>
                  <a:lnTo>
                    <a:pt x="377857" y="849154"/>
                  </a:lnTo>
                  <a:lnTo>
                    <a:pt x="379571" y="850583"/>
                  </a:lnTo>
                  <a:lnTo>
                    <a:pt x="382143" y="845439"/>
                  </a:lnTo>
                  <a:lnTo>
                    <a:pt x="384334" y="837152"/>
                  </a:lnTo>
                  <a:lnTo>
                    <a:pt x="385858" y="836962"/>
                  </a:lnTo>
                  <a:lnTo>
                    <a:pt x="387286" y="835152"/>
                  </a:lnTo>
                  <a:lnTo>
                    <a:pt x="390239" y="833152"/>
                  </a:lnTo>
                  <a:lnTo>
                    <a:pt x="393382" y="832771"/>
                  </a:lnTo>
                  <a:lnTo>
                    <a:pt x="396907" y="835533"/>
                  </a:lnTo>
                  <a:lnTo>
                    <a:pt x="404622" y="845725"/>
                  </a:lnTo>
                  <a:lnTo>
                    <a:pt x="406241" y="845534"/>
                  </a:lnTo>
                  <a:lnTo>
                    <a:pt x="408241" y="848487"/>
                  </a:lnTo>
                  <a:lnTo>
                    <a:pt x="409575" y="846772"/>
                  </a:lnTo>
                  <a:lnTo>
                    <a:pt x="412909" y="847916"/>
                  </a:lnTo>
                  <a:lnTo>
                    <a:pt x="412528" y="844772"/>
                  </a:lnTo>
                  <a:lnTo>
                    <a:pt x="423958" y="846487"/>
                  </a:lnTo>
                  <a:lnTo>
                    <a:pt x="430530" y="847249"/>
                  </a:lnTo>
                  <a:lnTo>
                    <a:pt x="435388" y="848201"/>
                  </a:lnTo>
                  <a:lnTo>
                    <a:pt x="442150" y="837819"/>
                  </a:lnTo>
                  <a:lnTo>
                    <a:pt x="443484" y="836009"/>
                  </a:lnTo>
                  <a:lnTo>
                    <a:pt x="451580" y="836581"/>
                  </a:lnTo>
                  <a:lnTo>
                    <a:pt x="455295" y="840867"/>
                  </a:lnTo>
                  <a:lnTo>
                    <a:pt x="455581" y="842486"/>
                  </a:lnTo>
                  <a:lnTo>
                    <a:pt x="460438" y="843439"/>
                  </a:lnTo>
                  <a:lnTo>
                    <a:pt x="463201" y="839914"/>
                  </a:lnTo>
                  <a:lnTo>
                    <a:pt x="459486" y="835533"/>
                  </a:lnTo>
                  <a:lnTo>
                    <a:pt x="460438" y="830675"/>
                  </a:lnTo>
                  <a:lnTo>
                    <a:pt x="463772" y="831818"/>
                  </a:lnTo>
                  <a:lnTo>
                    <a:pt x="466725" y="829818"/>
                  </a:lnTo>
                  <a:lnTo>
                    <a:pt x="473869" y="835343"/>
                  </a:lnTo>
                  <a:lnTo>
                    <a:pt x="473107" y="841820"/>
                  </a:lnTo>
                  <a:lnTo>
                    <a:pt x="475488" y="835152"/>
                  </a:lnTo>
                  <a:lnTo>
                    <a:pt x="482155" y="837438"/>
                  </a:lnTo>
                  <a:lnTo>
                    <a:pt x="483394" y="846963"/>
                  </a:lnTo>
                  <a:lnTo>
                    <a:pt x="485775" y="853059"/>
                  </a:lnTo>
                  <a:lnTo>
                    <a:pt x="483965" y="851726"/>
                  </a:lnTo>
                  <a:lnTo>
                    <a:pt x="476059" y="852678"/>
                  </a:lnTo>
                  <a:lnTo>
                    <a:pt x="474726" y="854488"/>
                  </a:lnTo>
                  <a:lnTo>
                    <a:pt x="478250" y="857250"/>
                  </a:lnTo>
                  <a:lnTo>
                    <a:pt x="487585" y="867251"/>
                  </a:lnTo>
                  <a:lnTo>
                    <a:pt x="488918" y="865442"/>
                  </a:lnTo>
                  <a:lnTo>
                    <a:pt x="487204" y="864108"/>
                  </a:lnTo>
                  <a:lnTo>
                    <a:pt x="490156" y="862108"/>
                  </a:lnTo>
                  <a:lnTo>
                    <a:pt x="498443" y="864299"/>
                  </a:lnTo>
                  <a:lnTo>
                    <a:pt x="500348" y="867251"/>
                  </a:lnTo>
                  <a:lnTo>
                    <a:pt x="495681" y="867823"/>
                  </a:lnTo>
                  <a:lnTo>
                    <a:pt x="492919" y="871347"/>
                  </a:lnTo>
                  <a:lnTo>
                    <a:pt x="507778" y="887159"/>
                  </a:lnTo>
                  <a:lnTo>
                    <a:pt x="499872" y="888111"/>
                  </a:lnTo>
                  <a:lnTo>
                    <a:pt x="503777" y="894017"/>
                  </a:lnTo>
                  <a:lnTo>
                    <a:pt x="504444" y="898779"/>
                  </a:lnTo>
                  <a:lnTo>
                    <a:pt x="501682" y="902399"/>
                  </a:lnTo>
                  <a:lnTo>
                    <a:pt x="495395" y="903161"/>
                  </a:lnTo>
                  <a:lnTo>
                    <a:pt x="493586" y="901827"/>
                  </a:lnTo>
                  <a:lnTo>
                    <a:pt x="492157" y="903542"/>
                  </a:lnTo>
                  <a:lnTo>
                    <a:pt x="490442" y="902208"/>
                  </a:lnTo>
                  <a:lnTo>
                    <a:pt x="482536" y="903161"/>
                  </a:lnTo>
                  <a:lnTo>
                    <a:pt x="472249" y="898112"/>
                  </a:lnTo>
                  <a:lnTo>
                    <a:pt x="471297" y="902970"/>
                  </a:lnTo>
                  <a:lnTo>
                    <a:pt x="475202" y="908971"/>
                  </a:lnTo>
                  <a:lnTo>
                    <a:pt x="474631" y="916972"/>
                  </a:lnTo>
                  <a:lnTo>
                    <a:pt x="471106" y="914305"/>
                  </a:lnTo>
                  <a:lnTo>
                    <a:pt x="463391" y="916876"/>
                  </a:lnTo>
                  <a:lnTo>
                    <a:pt x="465201" y="918210"/>
                  </a:lnTo>
                  <a:lnTo>
                    <a:pt x="467011" y="919639"/>
                  </a:lnTo>
                  <a:lnTo>
                    <a:pt x="466153" y="926116"/>
                  </a:lnTo>
                  <a:lnTo>
                    <a:pt x="471297" y="928688"/>
                  </a:lnTo>
                  <a:lnTo>
                    <a:pt x="469201" y="936974"/>
                  </a:lnTo>
                  <a:lnTo>
                    <a:pt x="463105" y="939355"/>
                  </a:lnTo>
                  <a:lnTo>
                    <a:pt x="455200" y="940308"/>
                  </a:lnTo>
                  <a:lnTo>
                    <a:pt x="454057" y="943737"/>
                  </a:lnTo>
                  <a:lnTo>
                    <a:pt x="455962" y="946690"/>
                  </a:lnTo>
                  <a:lnTo>
                    <a:pt x="454628" y="948404"/>
                  </a:lnTo>
                  <a:lnTo>
                    <a:pt x="457962" y="949643"/>
                  </a:lnTo>
                  <a:lnTo>
                    <a:pt x="455390" y="954786"/>
                  </a:lnTo>
                  <a:lnTo>
                    <a:pt x="457200" y="956120"/>
                  </a:lnTo>
                  <a:lnTo>
                    <a:pt x="454247" y="958120"/>
                  </a:lnTo>
                  <a:lnTo>
                    <a:pt x="453104" y="961454"/>
                  </a:lnTo>
                  <a:lnTo>
                    <a:pt x="448151" y="960501"/>
                  </a:lnTo>
                  <a:lnTo>
                    <a:pt x="449104" y="968407"/>
                  </a:lnTo>
                  <a:lnTo>
                    <a:pt x="447389" y="966978"/>
                  </a:lnTo>
                  <a:lnTo>
                    <a:pt x="443960" y="965835"/>
                  </a:lnTo>
                  <a:lnTo>
                    <a:pt x="442436" y="966026"/>
                  </a:lnTo>
                  <a:lnTo>
                    <a:pt x="441484" y="970979"/>
                  </a:lnTo>
                  <a:lnTo>
                    <a:pt x="438912" y="976122"/>
                  </a:lnTo>
                  <a:lnTo>
                    <a:pt x="434149" y="976693"/>
                  </a:lnTo>
                  <a:lnTo>
                    <a:pt x="428053" y="979075"/>
                  </a:lnTo>
                  <a:lnTo>
                    <a:pt x="430435" y="985171"/>
                  </a:lnTo>
                  <a:lnTo>
                    <a:pt x="426053" y="988981"/>
                  </a:lnTo>
                  <a:lnTo>
                    <a:pt x="430435" y="998030"/>
                  </a:lnTo>
                  <a:lnTo>
                    <a:pt x="432054" y="997839"/>
                  </a:lnTo>
                  <a:lnTo>
                    <a:pt x="433197" y="994505"/>
                  </a:lnTo>
                  <a:lnTo>
                    <a:pt x="437959" y="993838"/>
                  </a:lnTo>
                  <a:lnTo>
                    <a:pt x="441865" y="986980"/>
                  </a:lnTo>
                  <a:lnTo>
                    <a:pt x="448627" y="989267"/>
                  </a:lnTo>
                  <a:lnTo>
                    <a:pt x="451961" y="990505"/>
                  </a:lnTo>
                  <a:lnTo>
                    <a:pt x="454342" y="996601"/>
                  </a:lnTo>
                  <a:lnTo>
                    <a:pt x="452914" y="998411"/>
                  </a:lnTo>
                  <a:lnTo>
                    <a:pt x="452152" y="1004888"/>
                  </a:lnTo>
                  <a:lnTo>
                    <a:pt x="451199" y="1009841"/>
                  </a:lnTo>
                  <a:lnTo>
                    <a:pt x="453199" y="1012793"/>
                  </a:lnTo>
                  <a:lnTo>
                    <a:pt x="456724" y="1015555"/>
                  </a:lnTo>
                  <a:lnTo>
                    <a:pt x="467963" y="1015651"/>
                  </a:lnTo>
                  <a:lnTo>
                    <a:pt x="471106" y="1015270"/>
                  </a:lnTo>
                  <a:lnTo>
                    <a:pt x="483013" y="1020223"/>
                  </a:lnTo>
                  <a:lnTo>
                    <a:pt x="493300" y="1025271"/>
                  </a:lnTo>
                  <a:lnTo>
                    <a:pt x="492061" y="1028700"/>
                  </a:lnTo>
                  <a:lnTo>
                    <a:pt x="492538" y="1031843"/>
                  </a:lnTo>
                  <a:lnTo>
                    <a:pt x="489585" y="1033748"/>
                  </a:lnTo>
                  <a:lnTo>
                    <a:pt x="488347" y="1037177"/>
                  </a:lnTo>
                  <a:lnTo>
                    <a:pt x="497300" y="1044035"/>
                  </a:lnTo>
                  <a:lnTo>
                    <a:pt x="503206" y="1040035"/>
                  </a:lnTo>
                  <a:lnTo>
                    <a:pt x="500063" y="1040511"/>
                  </a:lnTo>
                  <a:lnTo>
                    <a:pt x="499586" y="1037368"/>
                  </a:lnTo>
                  <a:lnTo>
                    <a:pt x="496443" y="1037749"/>
                  </a:lnTo>
                  <a:lnTo>
                    <a:pt x="493109" y="1036511"/>
                  </a:lnTo>
                  <a:lnTo>
                    <a:pt x="499396" y="1035749"/>
                  </a:lnTo>
                  <a:lnTo>
                    <a:pt x="511492" y="1042226"/>
                  </a:lnTo>
                  <a:lnTo>
                    <a:pt x="508921" y="1034510"/>
                  </a:lnTo>
                  <a:lnTo>
                    <a:pt x="515017" y="1032129"/>
                  </a:lnTo>
                  <a:lnTo>
                    <a:pt x="518541" y="1034891"/>
                  </a:lnTo>
                  <a:lnTo>
                    <a:pt x="520732" y="1039463"/>
                  </a:lnTo>
                  <a:lnTo>
                    <a:pt x="524065" y="1040606"/>
                  </a:lnTo>
                  <a:lnTo>
                    <a:pt x="521780" y="1047369"/>
                  </a:lnTo>
                  <a:lnTo>
                    <a:pt x="523684" y="1050322"/>
                  </a:lnTo>
                  <a:lnTo>
                    <a:pt x="528828" y="1052893"/>
                  </a:lnTo>
                  <a:lnTo>
                    <a:pt x="531971" y="1052417"/>
                  </a:lnTo>
                  <a:lnTo>
                    <a:pt x="534924" y="1050417"/>
                  </a:lnTo>
                  <a:lnTo>
                    <a:pt x="537305" y="1056608"/>
                  </a:lnTo>
                  <a:lnTo>
                    <a:pt x="540734" y="1057751"/>
                  </a:lnTo>
                  <a:lnTo>
                    <a:pt x="543211" y="1052608"/>
                  </a:lnTo>
                  <a:lnTo>
                    <a:pt x="544449" y="1049274"/>
                  </a:lnTo>
                  <a:lnTo>
                    <a:pt x="542449" y="1046321"/>
                  </a:lnTo>
                  <a:lnTo>
                    <a:pt x="548735" y="1045464"/>
                  </a:lnTo>
                  <a:lnTo>
                    <a:pt x="548164" y="1040797"/>
                  </a:lnTo>
                  <a:lnTo>
                    <a:pt x="552736" y="1038606"/>
                  </a:lnTo>
                  <a:lnTo>
                    <a:pt x="554069" y="1036796"/>
                  </a:lnTo>
                  <a:lnTo>
                    <a:pt x="549688" y="1027747"/>
                  </a:lnTo>
                  <a:lnTo>
                    <a:pt x="554260" y="1025557"/>
                  </a:lnTo>
                  <a:lnTo>
                    <a:pt x="557403" y="1025176"/>
                  </a:lnTo>
                  <a:lnTo>
                    <a:pt x="559403" y="1028129"/>
                  </a:lnTo>
                  <a:lnTo>
                    <a:pt x="564071" y="1027462"/>
                  </a:lnTo>
                  <a:lnTo>
                    <a:pt x="564547" y="1030700"/>
                  </a:lnTo>
                  <a:lnTo>
                    <a:pt x="567499" y="1028700"/>
                  </a:lnTo>
                  <a:lnTo>
                    <a:pt x="573214" y="1023176"/>
                  </a:lnTo>
                  <a:lnTo>
                    <a:pt x="582644" y="1021937"/>
                  </a:lnTo>
                  <a:lnTo>
                    <a:pt x="583025" y="1025080"/>
                  </a:lnTo>
                  <a:lnTo>
                    <a:pt x="590169" y="1030605"/>
                  </a:lnTo>
                  <a:lnTo>
                    <a:pt x="592550" y="1036701"/>
                  </a:lnTo>
                  <a:lnTo>
                    <a:pt x="597884" y="1040892"/>
                  </a:lnTo>
                  <a:lnTo>
                    <a:pt x="600075" y="1045369"/>
                  </a:lnTo>
                  <a:lnTo>
                    <a:pt x="602837" y="1041845"/>
                  </a:lnTo>
                  <a:lnTo>
                    <a:pt x="605980" y="1041463"/>
                  </a:lnTo>
                  <a:lnTo>
                    <a:pt x="605409" y="1036701"/>
                  </a:lnTo>
                  <a:lnTo>
                    <a:pt x="607886" y="1031558"/>
                  </a:lnTo>
                  <a:lnTo>
                    <a:pt x="606171" y="1030129"/>
                  </a:lnTo>
                  <a:lnTo>
                    <a:pt x="605980" y="1028605"/>
                  </a:lnTo>
                  <a:lnTo>
                    <a:pt x="604171" y="1027176"/>
                  </a:lnTo>
                  <a:lnTo>
                    <a:pt x="607505" y="1028414"/>
                  </a:lnTo>
                  <a:lnTo>
                    <a:pt x="611219" y="1019937"/>
                  </a:lnTo>
                  <a:lnTo>
                    <a:pt x="616553" y="1024033"/>
                  </a:lnTo>
                  <a:lnTo>
                    <a:pt x="619315" y="1020509"/>
                  </a:lnTo>
                  <a:lnTo>
                    <a:pt x="619125" y="1018889"/>
                  </a:lnTo>
                  <a:lnTo>
                    <a:pt x="619506" y="1009174"/>
                  </a:lnTo>
                  <a:lnTo>
                    <a:pt x="619315" y="1007650"/>
                  </a:lnTo>
                  <a:lnTo>
                    <a:pt x="622649" y="1008793"/>
                  </a:lnTo>
                  <a:lnTo>
                    <a:pt x="635508" y="1008793"/>
                  </a:lnTo>
                  <a:lnTo>
                    <a:pt x="643033" y="1004602"/>
                  </a:lnTo>
                  <a:lnTo>
                    <a:pt x="645128" y="996315"/>
                  </a:lnTo>
                  <a:lnTo>
                    <a:pt x="645128" y="996315"/>
                  </a:lnTo>
                  <a:lnTo>
                    <a:pt x="649891" y="995743"/>
                  </a:lnTo>
                  <a:lnTo>
                    <a:pt x="651034" y="992410"/>
                  </a:lnTo>
                  <a:lnTo>
                    <a:pt x="652653" y="992124"/>
                  </a:lnTo>
                  <a:lnTo>
                    <a:pt x="652463" y="990600"/>
                  </a:lnTo>
                  <a:lnTo>
                    <a:pt x="645890" y="989838"/>
                  </a:lnTo>
                  <a:lnTo>
                    <a:pt x="650081" y="984504"/>
                  </a:lnTo>
                  <a:lnTo>
                    <a:pt x="651605" y="984313"/>
                  </a:lnTo>
                  <a:lnTo>
                    <a:pt x="658939" y="978503"/>
                  </a:lnTo>
                  <a:lnTo>
                    <a:pt x="661511" y="973360"/>
                  </a:lnTo>
                  <a:lnTo>
                    <a:pt x="668369" y="977360"/>
                  </a:lnTo>
                  <a:lnTo>
                    <a:pt x="673894" y="970217"/>
                  </a:lnTo>
                  <a:lnTo>
                    <a:pt x="680847" y="974122"/>
                  </a:lnTo>
                  <a:lnTo>
                    <a:pt x="683323" y="968978"/>
                  </a:lnTo>
                  <a:lnTo>
                    <a:pt x="691896" y="972788"/>
                  </a:lnTo>
                  <a:lnTo>
                    <a:pt x="695039" y="972312"/>
                  </a:lnTo>
                  <a:lnTo>
                    <a:pt x="695801" y="978694"/>
                  </a:lnTo>
                  <a:lnTo>
                    <a:pt x="701897" y="976313"/>
                  </a:lnTo>
                  <a:lnTo>
                    <a:pt x="698373" y="973550"/>
                  </a:lnTo>
                  <a:lnTo>
                    <a:pt x="701135" y="969931"/>
                  </a:lnTo>
                  <a:lnTo>
                    <a:pt x="704279" y="969550"/>
                  </a:lnTo>
                  <a:lnTo>
                    <a:pt x="705898" y="969359"/>
                  </a:lnTo>
                  <a:lnTo>
                    <a:pt x="703707" y="964787"/>
                  </a:lnTo>
                  <a:lnTo>
                    <a:pt x="705231" y="964597"/>
                  </a:lnTo>
                  <a:lnTo>
                    <a:pt x="706660" y="962787"/>
                  </a:lnTo>
                  <a:lnTo>
                    <a:pt x="703231" y="961644"/>
                  </a:lnTo>
                  <a:lnTo>
                    <a:pt x="707231" y="954786"/>
                  </a:lnTo>
                  <a:lnTo>
                    <a:pt x="706564" y="950024"/>
                  </a:lnTo>
                  <a:lnTo>
                    <a:pt x="709327" y="946404"/>
                  </a:lnTo>
                  <a:lnTo>
                    <a:pt x="706946" y="940308"/>
                  </a:lnTo>
                  <a:lnTo>
                    <a:pt x="710374" y="941546"/>
                  </a:lnTo>
                  <a:lnTo>
                    <a:pt x="715042" y="940880"/>
                  </a:lnTo>
                  <a:lnTo>
                    <a:pt x="725519" y="947642"/>
                  </a:lnTo>
                  <a:lnTo>
                    <a:pt x="725710" y="949166"/>
                  </a:lnTo>
                  <a:lnTo>
                    <a:pt x="721042" y="949738"/>
                  </a:lnTo>
                  <a:lnTo>
                    <a:pt x="719614" y="951547"/>
                  </a:lnTo>
                  <a:lnTo>
                    <a:pt x="724567" y="952500"/>
                  </a:lnTo>
                  <a:lnTo>
                    <a:pt x="727520" y="950595"/>
                  </a:lnTo>
                  <a:lnTo>
                    <a:pt x="729520" y="953548"/>
                  </a:lnTo>
                  <a:lnTo>
                    <a:pt x="734949" y="946404"/>
                  </a:lnTo>
                  <a:lnTo>
                    <a:pt x="743903" y="940403"/>
                  </a:lnTo>
                  <a:lnTo>
                    <a:pt x="740473" y="939260"/>
                  </a:lnTo>
                  <a:lnTo>
                    <a:pt x="740473" y="926497"/>
                  </a:lnTo>
                  <a:lnTo>
                    <a:pt x="750951" y="933164"/>
                  </a:lnTo>
                  <a:lnTo>
                    <a:pt x="754856" y="926211"/>
                  </a:lnTo>
                  <a:lnTo>
                    <a:pt x="762190" y="920496"/>
                  </a:lnTo>
                  <a:lnTo>
                    <a:pt x="764191" y="923449"/>
                  </a:lnTo>
                  <a:lnTo>
                    <a:pt x="764572" y="926592"/>
                  </a:lnTo>
                  <a:lnTo>
                    <a:pt x="766763" y="931164"/>
                  </a:lnTo>
                  <a:lnTo>
                    <a:pt x="770096" y="932307"/>
                  </a:lnTo>
                  <a:lnTo>
                    <a:pt x="768953" y="935641"/>
                  </a:lnTo>
                  <a:lnTo>
                    <a:pt x="767524" y="937451"/>
                  </a:lnTo>
                  <a:lnTo>
                    <a:pt x="769525" y="940403"/>
                  </a:lnTo>
                  <a:lnTo>
                    <a:pt x="767715" y="938975"/>
                  </a:lnTo>
                  <a:lnTo>
                    <a:pt x="768096" y="942213"/>
                  </a:lnTo>
                  <a:lnTo>
                    <a:pt x="771334" y="941737"/>
                  </a:lnTo>
                  <a:lnTo>
                    <a:pt x="773239" y="944689"/>
                  </a:lnTo>
                  <a:lnTo>
                    <a:pt x="774668" y="942975"/>
                  </a:lnTo>
                  <a:lnTo>
                    <a:pt x="774287" y="939832"/>
                  </a:lnTo>
                  <a:lnTo>
                    <a:pt x="774478" y="941356"/>
                  </a:lnTo>
                  <a:lnTo>
                    <a:pt x="778002" y="944118"/>
                  </a:lnTo>
                  <a:lnTo>
                    <a:pt x="774859" y="944499"/>
                  </a:lnTo>
                  <a:lnTo>
                    <a:pt x="776859" y="947452"/>
                  </a:lnTo>
                  <a:lnTo>
                    <a:pt x="784003" y="952976"/>
                  </a:lnTo>
                  <a:lnTo>
                    <a:pt x="790480" y="953738"/>
                  </a:lnTo>
                  <a:lnTo>
                    <a:pt x="798576" y="954310"/>
                  </a:lnTo>
                  <a:lnTo>
                    <a:pt x="801529" y="952309"/>
                  </a:lnTo>
                  <a:lnTo>
                    <a:pt x="804672" y="951929"/>
                  </a:lnTo>
                  <a:lnTo>
                    <a:pt x="808577" y="945071"/>
                  </a:lnTo>
                  <a:lnTo>
                    <a:pt x="813340" y="944404"/>
                  </a:lnTo>
                  <a:lnTo>
                    <a:pt x="814102" y="937927"/>
                  </a:lnTo>
                  <a:lnTo>
                    <a:pt x="812101" y="934974"/>
                  </a:lnTo>
                  <a:lnTo>
                    <a:pt x="811721" y="931831"/>
                  </a:lnTo>
                  <a:lnTo>
                    <a:pt x="814864" y="931355"/>
                  </a:lnTo>
                  <a:lnTo>
                    <a:pt x="816673" y="932783"/>
                  </a:lnTo>
                  <a:lnTo>
                    <a:pt x="817245" y="937546"/>
                  </a:lnTo>
                  <a:lnTo>
                    <a:pt x="822007" y="936879"/>
                  </a:lnTo>
                  <a:lnTo>
                    <a:pt x="822198" y="938498"/>
                  </a:lnTo>
                  <a:lnTo>
                    <a:pt x="826961" y="937927"/>
                  </a:lnTo>
                  <a:lnTo>
                    <a:pt x="828484" y="937641"/>
                  </a:lnTo>
                  <a:lnTo>
                    <a:pt x="835628" y="943166"/>
                  </a:lnTo>
                  <a:lnTo>
                    <a:pt x="838962" y="944404"/>
                  </a:lnTo>
                  <a:lnTo>
                    <a:pt x="840200" y="940975"/>
                  </a:lnTo>
                  <a:lnTo>
                    <a:pt x="845058" y="942022"/>
                  </a:lnTo>
                  <a:lnTo>
                    <a:pt x="849058" y="947928"/>
                  </a:lnTo>
                  <a:lnTo>
                    <a:pt x="852583" y="950690"/>
                  </a:lnTo>
                  <a:lnTo>
                    <a:pt x="852392" y="949071"/>
                  </a:lnTo>
                  <a:lnTo>
                    <a:pt x="850011" y="942975"/>
                  </a:lnTo>
                  <a:lnTo>
                    <a:pt x="851440" y="941165"/>
                  </a:lnTo>
                  <a:lnTo>
                    <a:pt x="856107" y="940594"/>
                  </a:lnTo>
                  <a:lnTo>
                    <a:pt x="861250" y="943166"/>
                  </a:lnTo>
                  <a:lnTo>
                    <a:pt x="862489" y="939737"/>
                  </a:lnTo>
                  <a:lnTo>
                    <a:pt x="863822" y="938022"/>
                  </a:lnTo>
                  <a:lnTo>
                    <a:pt x="874109" y="943070"/>
                  </a:lnTo>
                  <a:lnTo>
                    <a:pt x="875443" y="941356"/>
                  </a:lnTo>
                  <a:lnTo>
                    <a:pt x="878396" y="939355"/>
                  </a:lnTo>
                  <a:lnTo>
                    <a:pt x="875062" y="938117"/>
                  </a:lnTo>
                  <a:lnTo>
                    <a:pt x="878014" y="936212"/>
                  </a:lnTo>
                  <a:lnTo>
                    <a:pt x="878967" y="931259"/>
                  </a:lnTo>
                  <a:lnTo>
                    <a:pt x="882205" y="930878"/>
                  </a:lnTo>
                  <a:lnTo>
                    <a:pt x="884396" y="935355"/>
                  </a:lnTo>
                  <a:lnTo>
                    <a:pt x="893445" y="930974"/>
                  </a:lnTo>
                  <a:lnTo>
                    <a:pt x="893064" y="927830"/>
                  </a:lnTo>
                  <a:lnTo>
                    <a:pt x="889635" y="926687"/>
                  </a:lnTo>
                  <a:lnTo>
                    <a:pt x="889063" y="921925"/>
                  </a:lnTo>
                  <a:lnTo>
                    <a:pt x="880586" y="918210"/>
                  </a:lnTo>
                  <a:lnTo>
                    <a:pt x="886015" y="911066"/>
                  </a:lnTo>
                  <a:lnTo>
                    <a:pt x="884301" y="909733"/>
                  </a:lnTo>
                  <a:lnTo>
                    <a:pt x="886015" y="911066"/>
                  </a:lnTo>
                  <a:lnTo>
                    <a:pt x="896493" y="904970"/>
                  </a:lnTo>
                  <a:lnTo>
                    <a:pt x="901255" y="904399"/>
                  </a:lnTo>
                  <a:lnTo>
                    <a:pt x="904018" y="900779"/>
                  </a:lnTo>
                  <a:lnTo>
                    <a:pt x="908780" y="900208"/>
                  </a:lnTo>
                  <a:lnTo>
                    <a:pt x="915638" y="904113"/>
                  </a:lnTo>
                  <a:lnTo>
                    <a:pt x="918400" y="900589"/>
                  </a:lnTo>
                  <a:lnTo>
                    <a:pt x="923544" y="903161"/>
                  </a:lnTo>
                  <a:lnTo>
                    <a:pt x="931069" y="898970"/>
                  </a:lnTo>
                  <a:lnTo>
                    <a:pt x="937927" y="902875"/>
                  </a:lnTo>
                  <a:lnTo>
                    <a:pt x="942118" y="897541"/>
                  </a:lnTo>
                  <a:lnTo>
                    <a:pt x="941641" y="894397"/>
                  </a:lnTo>
                  <a:lnTo>
                    <a:pt x="945832" y="889063"/>
                  </a:lnTo>
                  <a:lnTo>
                    <a:pt x="950500" y="888492"/>
                  </a:lnTo>
                  <a:lnTo>
                    <a:pt x="950119" y="885349"/>
                  </a:lnTo>
                  <a:lnTo>
                    <a:pt x="944213" y="876395"/>
                  </a:lnTo>
                  <a:lnTo>
                    <a:pt x="945166" y="871538"/>
                  </a:lnTo>
                  <a:lnTo>
                    <a:pt x="949928" y="870871"/>
                  </a:lnTo>
                  <a:lnTo>
                    <a:pt x="956405" y="871633"/>
                  </a:lnTo>
                  <a:lnTo>
                    <a:pt x="960977" y="869442"/>
                  </a:lnTo>
                  <a:lnTo>
                    <a:pt x="964121" y="869061"/>
                  </a:lnTo>
                  <a:lnTo>
                    <a:pt x="965263" y="865727"/>
                  </a:lnTo>
                  <a:lnTo>
                    <a:pt x="969836" y="863537"/>
                  </a:lnTo>
                  <a:lnTo>
                    <a:pt x="970979" y="860203"/>
                  </a:lnTo>
                  <a:lnTo>
                    <a:pt x="973741" y="856679"/>
                  </a:lnTo>
                  <a:lnTo>
                    <a:pt x="976313" y="851535"/>
                  </a:lnTo>
                  <a:lnTo>
                    <a:pt x="978122" y="852868"/>
                  </a:lnTo>
                  <a:lnTo>
                    <a:pt x="977837" y="851249"/>
                  </a:lnTo>
                  <a:lnTo>
                    <a:pt x="980599" y="834962"/>
                  </a:lnTo>
                  <a:lnTo>
                    <a:pt x="977455" y="835343"/>
                  </a:lnTo>
                  <a:lnTo>
                    <a:pt x="976884" y="830580"/>
                  </a:lnTo>
                  <a:lnTo>
                    <a:pt x="968788" y="830009"/>
                  </a:lnTo>
                  <a:lnTo>
                    <a:pt x="972503" y="821531"/>
                  </a:lnTo>
                  <a:lnTo>
                    <a:pt x="971836" y="816769"/>
                  </a:lnTo>
                  <a:lnTo>
                    <a:pt x="968502" y="815626"/>
                  </a:lnTo>
                  <a:lnTo>
                    <a:pt x="969073" y="820388"/>
                  </a:lnTo>
                  <a:lnTo>
                    <a:pt x="961834" y="826103"/>
                  </a:lnTo>
                  <a:lnTo>
                    <a:pt x="956881" y="825151"/>
                  </a:lnTo>
                  <a:lnTo>
                    <a:pt x="955738" y="828484"/>
                  </a:lnTo>
                  <a:lnTo>
                    <a:pt x="954119" y="828675"/>
                  </a:lnTo>
                  <a:lnTo>
                    <a:pt x="956691" y="823532"/>
                  </a:lnTo>
                  <a:lnTo>
                    <a:pt x="957643" y="818579"/>
                  </a:lnTo>
                  <a:lnTo>
                    <a:pt x="959453" y="820007"/>
                  </a:lnTo>
                  <a:lnTo>
                    <a:pt x="962215" y="816388"/>
                  </a:lnTo>
                  <a:lnTo>
                    <a:pt x="956691" y="810673"/>
                  </a:lnTo>
                  <a:lnTo>
                    <a:pt x="956024" y="806005"/>
                  </a:lnTo>
                  <a:lnTo>
                    <a:pt x="953929" y="801434"/>
                  </a:lnTo>
                  <a:lnTo>
                    <a:pt x="949357" y="803624"/>
                  </a:lnTo>
                  <a:lnTo>
                    <a:pt x="951929" y="798481"/>
                  </a:lnTo>
                  <a:lnTo>
                    <a:pt x="946975" y="797528"/>
                  </a:lnTo>
                  <a:lnTo>
                    <a:pt x="949738" y="793909"/>
                  </a:lnTo>
                  <a:lnTo>
                    <a:pt x="951643" y="784098"/>
                  </a:lnTo>
                  <a:lnTo>
                    <a:pt x="959548" y="783050"/>
                  </a:lnTo>
                  <a:lnTo>
                    <a:pt x="969455" y="785051"/>
                  </a:lnTo>
                  <a:lnTo>
                    <a:pt x="972217" y="781431"/>
                  </a:lnTo>
                  <a:lnTo>
                    <a:pt x="971740" y="778288"/>
                  </a:lnTo>
                  <a:lnTo>
                    <a:pt x="978694" y="782193"/>
                  </a:lnTo>
                  <a:lnTo>
                    <a:pt x="982408" y="773716"/>
                  </a:lnTo>
                  <a:lnTo>
                    <a:pt x="977455" y="772763"/>
                  </a:lnTo>
                  <a:lnTo>
                    <a:pt x="976122" y="761714"/>
                  </a:lnTo>
                  <a:lnTo>
                    <a:pt x="977265" y="758380"/>
                  </a:lnTo>
                  <a:lnTo>
                    <a:pt x="979075" y="759714"/>
                  </a:lnTo>
                  <a:lnTo>
                    <a:pt x="980027" y="754761"/>
                  </a:lnTo>
                  <a:lnTo>
                    <a:pt x="974503" y="749046"/>
                  </a:lnTo>
                  <a:lnTo>
                    <a:pt x="970693" y="744760"/>
                  </a:lnTo>
                  <a:lnTo>
                    <a:pt x="966025" y="745331"/>
                  </a:lnTo>
                  <a:lnTo>
                    <a:pt x="959263" y="743045"/>
                  </a:lnTo>
                  <a:lnTo>
                    <a:pt x="954500" y="743617"/>
                  </a:lnTo>
                  <a:lnTo>
                    <a:pt x="950976" y="740855"/>
                  </a:lnTo>
                  <a:lnTo>
                    <a:pt x="954691" y="732377"/>
                  </a:lnTo>
                  <a:lnTo>
                    <a:pt x="952309" y="726281"/>
                  </a:lnTo>
                  <a:lnTo>
                    <a:pt x="954881" y="721138"/>
                  </a:lnTo>
                  <a:lnTo>
                    <a:pt x="959548" y="707708"/>
                  </a:lnTo>
                  <a:lnTo>
                    <a:pt x="963739" y="702374"/>
                  </a:lnTo>
                  <a:lnTo>
                    <a:pt x="963073" y="697611"/>
                  </a:lnTo>
                  <a:lnTo>
                    <a:pt x="965835" y="694087"/>
                  </a:lnTo>
                  <a:lnTo>
                    <a:pt x="967454" y="693896"/>
                  </a:lnTo>
                  <a:lnTo>
                    <a:pt x="973741" y="693039"/>
                  </a:lnTo>
                  <a:lnTo>
                    <a:pt x="975741" y="695992"/>
                  </a:lnTo>
                  <a:lnTo>
                    <a:pt x="978884" y="695611"/>
                  </a:lnTo>
                  <a:lnTo>
                    <a:pt x="980218" y="693801"/>
                  </a:lnTo>
                  <a:lnTo>
                    <a:pt x="984790" y="691610"/>
                  </a:lnTo>
                  <a:lnTo>
                    <a:pt x="986123" y="689896"/>
                  </a:lnTo>
                  <a:lnTo>
                    <a:pt x="989362" y="689420"/>
                  </a:lnTo>
                  <a:lnTo>
                    <a:pt x="988314" y="681609"/>
                  </a:lnTo>
                  <a:lnTo>
                    <a:pt x="981361" y="677609"/>
                  </a:lnTo>
                  <a:lnTo>
                    <a:pt x="982408" y="672751"/>
                  </a:lnTo>
                  <a:lnTo>
                    <a:pt x="979075" y="671513"/>
                  </a:lnTo>
                  <a:lnTo>
                    <a:pt x="978789" y="669988"/>
                  </a:lnTo>
                  <a:lnTo>
                    <a:pt x="969359" y="671132"/>
                  </a:lnTo>
                  <a:lnTo>
                    <a:pt x="967168" y="666655"/>
                  </a:lnTo>
                  <a:lnTo>
                    <a:pt x="966121" y="658749"/>
                  </a:lnTo>
                  <a:lnTo>
                    <a:pt x="968312" y="650462"/>
                  </a:lnTo>
                  <a:lnTo>
                    <a:pt x="969740" y="648653"/>
                  </a:lnTo>
                  <a:lnTo>
                    <a:pt x="971455" y="650081"/>
                  </a:lnTo>
                  <a:lnTo>
                    <a:pt x="979170" y="647509"/>
                  </a:lnTo>
                  <a:lnTo>
                    <a:pt x="978789" y="644271"/>
                  </a:lnTo>
                  <a:lnTo>
                    <a:pt x="983742" y="645319"/>
                  </a:lnTo>
                  <a:lnTo>
                    <a:pt x="983456" y="643700"/>
                  </a:lnTo>
                  <a:lnTo>
                    <a:pt x="979932" y="640937"/>
                  </a:lnTo>
                  <a:lnTo>
                    <a:pt x="982694" y="637413"/>
                  </a:lnTo>
                  <a:lnTo>
                    <a:pt x="987457" y="636746"/>
                  </a:lnTo>
                  <a:lnTo>
                    <a:pt x="990219" y="633222"/>
                  </a:lnTo>
                  <a:lnTo>
                    <a:pt x="989552" y="628459"/>
                  </a:lnTo>
                  <a:lnTo>
                    <a:pt x="992505" y="626555"/>
                  </a:lnTo>
                  <a:lnTo>
                    <a:pt x="988600" y="620554"/>
                  </a:lnTo>
                  <a:lnTo>
                    <a:pt x="989933" y="618839"/>
                  </a:lnTo>
                  <a:lnTo>
                    <a:pt x="989743" y="617220"/>
                  </a:lnTo>
                  <a:lnTo>
                    <a:pt x="989171" y="612553"/>
                  </a:lnTo>
                  <a:lnTo>
                    <a:pt x="990695" y="612267"/>
                  </a:lnTo>
                  <a:lnTo>
                    <a:pt x="998601" y="611314"/>
                  </a:lnTo>
                  <a:lnTo>
                    <a:pt x="1002982" y="607505"/>
                  </a:lnTo>
                  <a:lnTo>
                    <a:pt x="1006316" y="608743"/>
                  </a:lnTo>
                  <a:lnTo>
                    <a:pt x="1017937" y="599218"/>
                  </a:lnTo>
                  <a:lnTo>
                    <a:pt x="1020699" y="595693"/>
                  </a:lnTo>
                  <a:lnTo>
                    <a:pt x="1020032" y="590931"/>
                  </a:lnTo>
                  <a:lnTo>
                    <a:pt x="1021461" y="589121"/>
                  </a:lnTo>
                  <a:lnTo>
                    <a:pt x="1027747" y="588359"/>
                  </a:lnTo>
                  <a:lnTo>
                    <a:pt x="1028605" y="594646"/>
                  </a:lnTo>
                  <a:lnTo>
                    <a:pt x="1031938" y="595789"/>
                  </a:lnTo>
                  <a:lnTo>
                    <a:pt x="1031748" y="594265"/>
                  </a:lnTo>
                  <a:lnTo>
                    <a:pt x="1035844" y="588931"/>
                  </a:lnTo>
                  <a:lnTo>
                    <a:pt x="1035653" y="587312"/>
                  </a:lnTo>
                  <a:lnTo>
                    <a:pt x="1040416" y="586740"/>
                  </a:lnTo>
                  <a:lnTo>
                    <a:pt x="1047655" y="581025"/>
                  </a:lnTo>
                  <a:lnTo>
                    <a:pt x="1048893" y="577691"/>
                  </a:lnTo>
                  <a:lnTo>
                    <a:pt x="1055180" y="576834"/>
                  </a:lnTo>
                  <a:lnTo>
                    <a:pt x="1056132" y="571881"/>
                  </a:lnTo>
                  <a:lnTo>
                    <a:pt x="1052798" y="570738"/>
                  </a:lnTo>
                  <a:lnTo>
                    <a:pt x="1056132" y="571881"/>
                  </a:lnTo>
                  <a:lnTo>
                    <a:pt x="1052417" y="567595"/>
                  </a:lnTo>
                  <a:lnTo>
                    <a:pt x="1052227" y="565976"/>
                  </a:lnTo>
                  <a:lnTo>
                    <a:pt x="1046416" y="558737"/>
                  </a:lnTo>
                  <a:lnTo>
                    <a:pt x="1051941" y="551593"/>
                  </a:lnTo>
                  <a:lnTo>
                    <a:pt x="1048798" y="551974"/>
                  </a:lnTo>
                  <a:lnTo>
                    <a:pt x="1045845" y="541115"/>
                  </a:lnTo>
                  <a:lnTo>
                    <a:pt x="1045559" y="539591"/>
                  </a:lnTo>
                  <a:lnTo>
                    <a:pt x="1048988" y="540734"/>
                  </a:lnTo>
                  <a:lnTo>
                    <a:pt x="1048322" y="535972"/>
                  </a:lnTo>
                  <a:lnTo>
                    <a:pt x="1050512" y="527685"/>
                  </a:lnTo>
                  <a:lnTo>
                    <a:pt x="1049750" y="521399"/>
                  </a:lnTo>
                  <a:lnTo>
                    <a:pt x="1050893" y="518065"/>
                  </a:lnTo>
                  <a:lnTo>
                    <a:pt x="1053656" y="514445"/>
                  </a:lnTo>
                  <a:lnTo>
                    <a:pt x="1052798" y="508159"/>
                  </a:lnTo>
                  <a:lnTo>
                    <a:pt x="1046893" y="512159"/>
                  </a:lnTo>
                  <a:lnTo>
                    <a:pt x="1043559" y="510921"/>
                  </a:lnTo>
                  <a:lnTo>
                    <a:pt x="1041368" y="506444"/>
                  </a:lnTo>
                  <a:lnTo>
                    <a:pt x="1045750" y="502634"/>
                  </a:lnTo>
                  <a:lnTo>
                    <a:pt x="1042130" y="499872"/>
                  </a:lnTo>
                  <a:lnTo>
                    <a:pt x="1043368" y="496538"/>
                  </a:lnTo>
                  <a:lnTo>
                    <a:pt x="1046131" y="493014"/>
                  </a:lnTo>
                  <a:lnTo>
                    <a:pt x="1038415" y="482727"/>
                  </a:lnTo>
                  <a:lnTo>
                    <a:pt x="1039178" y="476250"/>
                  </a:lnTo>
                  <a:lnTo>
                    <a:pt x="1041654" y="471107"/>
                  </a:lnTo>
                  <a:lnTo>
                    <a:pt x="1047559" y="467106"/>
                  </a:lnTo>
                  <a:lnTo>
                    <a:pt x="1049941" y="460438"/>
                  </a:lnTo>
                  <a:lnTo>
                    <a:pt x="1044226" y="453104"/>
                  </a:lnTo>
                  <a:lnTo>
                    <a:pt x="1054703" y="447008"/>
                  </a:lnTo>
                  <a:lnTo>
                    <a:pt x="1055465" y="440436"/>
                  </a:lnTo>
                  <a:lnTo>
                    <a:pt x="1048893" y="439674"/>
                  </a:lnTo>
                  <a:lnTo>
                    <a:pt x="1046893" y="436721"/>
                  </a:lnTo>
                  <a:lnTo>
                    <a:pt x="1046512" y="433578"/>
                  </a:lnTo>
                  <a:lnTo>
                    <a:pt x="1050893" y="429863"/>
                  </a:lnTo>
                  <a:lnTo>
                    <a:pt x="1045940" y="428911"/>
                  </a:lnTo>
                  <a:lnTo>
                    <a:pt x="1044797" y="432245"/>
                  </a:lnTo>
                  <a:lnTo>
                    <a:pt x="1042988" y="430816"/>
                  </a:lnTo>
                  <a:lnTo>
                    <a:pt x="1036034" y="426911"/>
                  </a:lnTo>
                  <a:lnTo>
                    <a:pt x="1033843" y="422338"/>
                  </a:lnTo>
                  <a:lnTo>
                    <a:pt x="1035082" y="419005"/>
                  </a:lnTo>
                  <a:lnTo>
                    <a:pt x="1034891" y="417481"/>
                  </a:lnTo>
                  <a:lnTo>
                    <a:pt x="1029557" y="413290"/>
                  </a:lnTo>
                  <a:lnTo>
                    <a:pt x="1030891" y="411575"/>
                  </a:lnTo>
                  <a:lnTo>
                    <a:pt x="1037177" y="410718"/>
                  </a:lnTo>
                  <a:lnTo>
                    <a:pt x="1039178" y="413671"/>
                  </a:lnTo>
                  <a:lnTo>
                    <a:pt x="1043559" y="422720"/>
                  </a:lnTo>
                  <a:lnTo>
                    <a:pt x="1051274" y="420148"/>
                  </a:lnTo>
                  <a:lnTo>
                    <a:pt x="1054037" y="416624"/>
                  </a:lnTo>
                  <a:lnTo>
                    <a:pt x="1053560" y="413480"/>
                  </a:lnTo>
                  <a:lnTo>
                    <a:pt x="1059466" y="409480"/>
                  </a:lnTo>
                  <a:lnTo>
                    <a:pt x="1063276" y="401003"/>
                  </a:lnTo>
                  <a:lnTo>
                    <a:pt x="1067943" y="400431"/>
                  </a:lnTo>
                  <a:lnTo>
                    <a:pt x="1073848" y="383572"/>
                  </a:lnTo>
                  <a:lnTo>
                    <a:pt x="1072801" y="375761"/>
                  </a:lnTo>
                  <a:lnTo>
                    <a:pt x="1072801" y="375761"/>
                  </a:lnTo>
                  <a:close/>
                </a:path>
              </a:pathLst>
            </a:custGeom>
            <a:noFill/>
            <a:ln w="9525" cap="rnd" cmpd="sng">
              <a:solidFill>
                <a:schemeClr val="bg1"/>
              </a:solidFill>
              <a:prstDash val="solid"/>
              <a:round/>
            </a:ln>
          </p:spPr>
          <p:txBody>
            <a:bodyPr rtlCol="0" anchor="ctr"/>
            <a:lstStyle/>
            <a:p>
              <a:endParaRPr lang="cs-CZ"/>
            </a:p>
          </p:txBody>
        </p:sp>
        <p:sp>
          <p:nvSpPr>
            <p:cNvPr id="31" name="Volný tvar: obrazec 30">
              <a:extLst>
                <a:ext uri="{FF2B5EF4-FFF2-40B4-BE49-F238E27FC236}">
                  <a16:creationId xmlns:a16="http://schemas.microsoft.com/office/drawing/2014/main" id="{65F9A4F4-1B4F-8592-DC38-EFEE75FE886A}"/>
                </a:ext>
              </a:extLst>
            </p:cNvPr>
            <p:cNvSpPr>
              <a:spLocks noChangeAspect="1"/>
            </p:cNvSpPr>
            <p:nvPr userDrawn="1"/>
          </p:nvSpPr>
          <p:spPr>
            <a:xfrm>
              <a:off x="7247858" y="3717035"/>
              <a:ext cx="910018" cy="791432"/>
            </a:xfrm>
            <a:custGeom>
              <a:avLst/>
              <a:gdLst>
                <a:gd name="connsiteX0" fmla="*/ 910019 w 910018"/>
                <a:gd name="connsiteY0" fmla="*/ 184690 h 791432"/>
                <a:gd name="connsiteX1" fmla="*/ 904208 w 910018"/>
                <a:gd name="connsiteY1" fmla="*/ 164497 h 791432"/>
                <a:gd name="connsiteX2" fmla="*/ 903637 w 910018"/>
                <a:gd name="connsiteY2" fmla="*/ 159829 h 791432"/>
                <a:gd name="connsiteX3" fmla="*/ 901255 w 910018"/>
                <a:gd name="connsiteY3" fmla="*/ 153734 h 791432"/>
                <a:gd name="connsiteX4" fmla="*/ 896112 w 910018"/>
                <a:gd name="connsiteY4" fmla="*/ 151162 h 791432"/>
                <a:gd name="connsiteX5" fmla="*/ 891350 w 910018"/>
                <a:gd name="connsiteY5" fmla="*/ 151733 h 791432"/>
                <a:gd name="connsiteX6" fmla="*/ 884206 w 910018"/>
                <a:gd name="connsiteY6" fmla="*/ 146209 h 791432"/>
                <a:gd name="connsiteX7" fmla="*/ 879253 w 910018"/>
                <a:gd name="connsiteY7" fmla="*/ 145256 h 791432"/>
                <a:gd name="connsiteX8" fmla="*/ 871442 w 910018"/>
                <a:gd name="connsiteY8" fmla="*/ 146304 h 791432"/>
                <a:gd name="connsiteX9" fmla="*/ 876681 w 910018"/>
                <a:gd name="connsiteY9" fmla="*/ 124777 h 791432"/>
                <a:gd name="connsiteX10" fmla="*/ 871919 w 910018"/>
                <a:gd name="connsiteY10" fmla="*/ 112490 h 791432"/>
                <a:gd name="connsiteX11" fmla="*/ 867156 w 910018"/>
                <a:gd name="connsiteY11" fmla="*/ 113157 h 791432"/>
                <a:gd name="connsiteX12" fmla="*/ 865156 w 910018"/>
                <a:gd name="connsiteY12" fmla="*/ 110204 h 791432"/>
                <a:gd name="connsiteX13" fmla="*/ 866775 w 910018"/>
                <a:gd name="connsiteY13" fmla="*/ 110014 h 791432"/>
                <a:gd name="connsiteX14" fmla="*/ 864775 w 910018"/>
                <a:gd name="connsiteY14" fmla="*/ 106966 h 791432"/>
                <a:gd name="connsiteX15" fmla="*/ 860393 w 910018"/>
                <a:gd name="connsiteY15" fmla="*/ 97917 h 791432"/>
                <a:gd name="connsiteX16" fmla="*/ 854107 w 910018"/>
                <a:gd name="connsiteY16" fmla="*/ 98774 h 791432"/>
                <a:gd name="connsiteX17" fmla="*/ 845439 w 910018"/>
                <a:gd name="connsiteY17" fmla="*/ 93440 h 791432"/>
                <a:gd name="connsiteX18" fmla="*/ 840486 w 910018"/>
                <a:gd name="connsiteY18" fmla="*/ 92488 h 791432"/>
                <a:gd name="connsiteX19" fmla="*/ 834390 w 910018"/>
                <a:gd name="connsiteY19" fmla="*/ 82010 h 791432"/>
                <a:gd name="connsiteX20" fmla="*/ 828770 w 910018"/>
                <a:gd name="connsiteY20" fmla="*/ 76295 h 791432"/>
                <a:gd name="connsiteX21" fmla="*/ 826008 w 910018"/>
                <a:gd name="connsiteY21" fmla="*/ 54197 h 791432"/>
                <a:gd name="connsiteX22" fmla="*/ 822198 w 910018"/>
                <a:gd name="connsiteY22" fmla="*/ 49911 h 791432"/>
                <a:gd name="connsiteX23" fmla="*/ 815530 w 910018"/>
                <a:gd name="connsiteY23" fmla="*/ 47530 h 791432"/>
                <a:gd name="connsiteX24" fmla="*/ 804101 w 910018"/>
                <a:gd name="connsiteY24" fmla="*/ 45815 h 791432"/>
                <a:gd name="connsiteX25" fmla="*/ 799338 w 910018"/>
                <a:gd name="connsiteY25" fmla="*/ 46387 h 791432"/>
                <a:gd name="connsiteX26" fmla="*/ 794195 w 910018"/>
                <a:gd name="connsiteY26" fmla="*/ 56674 h 791432"/>
                <a:gd name="connsiteX27" fmla="*/ 789718 w 910018"/>
                <a:gd name="connsiteY27" fmla="*/ 58864 h 791432"/>
                <a:gd name="connsiteX28" fmla="*/ 769811 w 910018"/>
                <a:gd name="connsiteY28" fmla="*/ 53340 h 791432"/>
                <a:gd name="connsiteX29" fmla="*/ 765810 w 910018"/>
                <a:gd name="connsiteY29" fmla="*/ 47434 h 791432"/>
                <a:gd name="connsiteX30" fmla="*/ 762667 w 910018"/>
                <a:gd name="connsiteY30" fmla="*/ 47815 h 791432"/>
                <a:gd name="connsiteX31" fmla="*/ 753618 w 910018"/>
                <a:gd name="connsiteY31" fmla="*/ 52197 h 791432"/>
                <a:gd name="connsiteX32" fmla="*/ 745046 w 910018"/>
                <a:gd name="connsiteY32" fmla="*/ 48482 h 791432"/>
                <a:gd name="connsiteX33" fmla="*/ 733806 w 910018"/>
                <a:gd name="connsiteY33" fmla="*/ 35528 h 791432"/>
                <a:gd name="connsiteX34" fmla="*/ 729234 w 910018"/>
                <a:gd name="connsiteY34" fmla="*/ 24860 h 791432"/>
                <a:gd name="connsiteX35" fmla="*/ 725710 w 910018"/>
                <a:gd name="connsiteY35" fmla="*/ 22098 h 791432"/>
                <a:gd name="connsiteX36" fmla="*/ 721328 w 910018"/>
                <a:gd name="connsiteY36" fmla="*/ 25908 h 791432"/>
                <a:gd name="connsiteX37" fmla="*/ 705803 w 910018"/>
                <a:gd name="connsiteY37" fmla="*/ 29432 h 791432"/>
                <a:gd name="connsiteX38" fmla="*/ 697802 w 910018"/>
                <a:gd name="connsiteY38" fmla="*/ 17621 h 791432"/>
                <a:gd name="connsiteX39" fmla="*/ 687229 w 910018"/>
                <a:gd name="connsiteY39" fmla="*/ 22193 h 791432"/>
                <a:gd name="connsiteX40" fmla="*/ 680657 w 910018"/>
                <a:gd name="connsiteY40" fmla="*/ 21431 h 791432"/>
                <a:gd name="connsiteX41" fmla="*/ 677704 w 910018"/>
                <a:gd name="connsiteY41" fmla="*/ 23431 h 791432"/>
                <a:gd name="connsiteX42" fmla="*/ 669417 w 910018"/>
                <a:gd name="connsiteY42" fmla="*/ 21241 h 791432"/>
                <a:gd name="connsiteX43" fmla="*/ 665131 w 910018"/>
                <a:gd name="connsiteY43" fmla="*/ 25051 h 791432"/>
                <a:gd name="connsiteX44" fmla="*/ 663512 w 910018"/>
                <a:gd name="connsiteY44" fmla="*/ 25241 h 791432"/>
                <a:gd name="connsiteX45" fmla="*/ 655415 w 910018"/>
                <a:gd name="connsiteY45" fmla="*/ 24670 h 791432"/>
                <a:gd name="connsiteX46" fmla="*/ 647795 w 910018"/>
                <a:gd name="connsiteY46" fmla="*/ 27242 h 791432"/>
                <a:gd name="connsiteX47" fmla="*/ 633794 w 910018"/>
                <a:gd name="connsiteY47" fmla="*/ 30575 h 791432"/>
                <a:gd name="connsiteX48" fmla="*/ 618744 w 910018"/>
                <a:gd name="connsiteY48" fmla="*/ 38957 h 791432"/>
                <a:gd name="connsiteX49" fmla="*/ 612458 w 910018"/>
                <a:gd name="connsiteY49" fmla="*/ 39719 h 791432"/>
                <a:gd name="connsiteX50" fmla="*/ 611124 w 910018"/>
                <a:gd name="connsiteY50" fmla="*/ 41529 h 791432"/>
                <a:gd name="connsiteX51" fmla="*/ 604361 w 910018"/>
                <a:gd name="connsiteY51" fmla="*/ 39148 h 791432"/>
                <a:gd name="connsiteX52" fmla="*/ 604742 w 910018"/>
                <a:gd name="connsiteY52" fmla="*/ 29527 h 791432"/>
                <a:gd name="connsiteX53" fmla="*/ 603313 w 910018"/>
                <a:gd name="connsiteY53" fmla="*/ 18478 h 791432"/>
                <a:gd name="connsiteX54" fmla="*/ 595979 w 910018"/>
                <a:gd name="connsiteY54" fmla="*/ 11335 h 791432"/>
                <a:gd name="connsiteX55" fmla="*/ 590074 w 910018"/>
                <a:gd name="connsiteY55" fmla="*/ 2476 h 791432"/>
                <a:gd name="connsiteX56" fmla="*/ 586930 w 910018"/>
                <a:gd name="connsiteY56" fmla="*/ 2857 h 791432"/>
                <a:gd name="connsiteX57" fmla="*/ 585692 w 910018"/>
                <a:gd name="connsiteY57" fmla="*/ 6286 h 791432"/>
                <a:gd name="connsiteX58" fmla="*/ 578644 w 910018"/>
                <a:gd name="connsiteY58" fmla="*/ 762 h 791432"/>
                <a:gd name="connsiteX59" fmla="*/ 572072 w 910018"/>
                <a:gd name="connsiteY59" fmla="*/ 0 h 791432"/>
                <a:gd name="connsiteX60" fmla="*/ 550069 w 910018"/>
                <a:gd name="connsiteY60" fmla="*/ 2762 h 791432"/>
                <a:gd name="connsiteX61" fmla="*/ 547116 w 910018"/>
                <a:gd name="connsiteY61" fmla="*/ 17621 h 791432"/>
                <a:gd name="connsiteX62" fmla="*/ 538829 w 910018"/>
                <a:gd name="connsiteY62" fmla="*/ 28289 h 791432"/>
                <a:gd name="connsiteX63" fmla="*/ 539210 w 910018"/>
                <a:gd name="connsiteY63" fmla="*/ 31432 h 791432"/>
                <a:gd name="connsiteX64" fmla="*/ 539687 w 910018"/>
                <a:gd name="connsiteY64" fmla="*/ 34576 h 791432"/>
                <a:gd name="connsiteX65" fmla="*/ 530352 w 910018"/>
                <a:gd name="connsiteY65" fmla="*/ 37338 h 791432"/>
                <a:gd name="connsiteX66" fmla="*/ 524828 w 910018"/>
                <a:gd name="connsiteY66" fmla="*/ 31623 h 791432"/>
                <a:gd name="connsiteX67" fmla="*/ 520255 w 910018"/>
                <a:gd name="connsiteY67" fmla="*/ 33814 h 791432"/>
                <a:gd name="connsiteX68" fmla="*/ 518351 w 910018"/>
                <a:gd name="connsiteY68" fmla="*/ 30861 h 791432"/>
                <a:gd name="connsiteX69" fmla="*/ 515207 w 910018"/>
                <a:gd name="connsiteY69" fmla="*/ 31242 h 791432"/>
                <a:gd name="connsiteX70" fmla="*/ 513017 w 910018"/>
                <a:gd name="connsiteY70" fmla="*/ 26765 h 791432"/>
                <a:gd name="connsiteX71" fmla="*/ 505111 w 910018"/>
                <a:gd name="connsiteY71" fmla="*/ 27718 h 791432"/>
                <a:gd name="connsiteX72" fmla="*/ 503111 w 910018"/>
                <a:gd name="connsiteY72" fmla="*/ 24765 h 791432"/>
                <a:gd name="connsiteX73" fmla="*/ 499586 w 910018"/>
                <a:gd name="connsiteY73" fmla="*/ 22003 h 791432"/>
                <a:gd name="connsiteX74" fmla="*/ 496443 w 910018"/>
                <a:gd name="connsiteY74" fmla="*/ 22479 h 791432"/>
                <a:gd name="connsiteX75" fmla="*/ 498348 w 910018"/>
                <a:gd name="connsiteY75" fmla="*/ 25432 h 791432"/>
                <a:gd name="connsiteX76" fmla="*/ 498824 w 910018"/>
                <a:gd name="connsiteY76" fmla="*/ 28575 h 791432"/>
                <a:gd name="connsiteX77" fmla="*/ 497777 w 910018"/>
                <a:gd name="connsiteY77" fmla="*/ 33528 h 791432"/>
                <a:gd name="connsiteX78" fmla="*/ 498253 w 910018"/>
                <a:gd name="connsiteY78" fmla="*/ 36671 h 791432"/>
                <a:gd name="connsiteX79" fmla="*/ 496634 w 910018"/>
                <a:gd name="connsiteY79" fmla="*/ 36862 h 791432"/>
                <a:gd name="connsiteX80" fmla="*/ 497396 w 910018"/>
                <a:gd name="connsiteY80" fmla="*/ 43148 h 791432"/>
                <a:gd name="connsiteX81" fmla="*/ 483680 w 910018"/>
                <a:gd name="connsiteY81" fmla="*/ 48101 h 791432"/>
                <a:gd name="connsiteX82" fmla="*/ 480060 w 910018"/>
                <a:gd name="connsiteY82" fmla="*/ 45339 h 791432"/>
                <a:gd name="connsiteX83" fmla="*/ 477488 w 910018"/>
                <a:gd name="connsiteY83" fmla="*/ 50482 h 791432"/>
                <a:gd name="connsiteX84" fmla="*/ 478155 w 910018"/>
                <a:gd name="connsiteY84" fmla="*/ 55245 h 791432"/>
                <a:gd name="connsiteX85" fmla="*/ 476917 w 910018"/>
                <a:gd name="connsiteY85" fmla="*/ 58579 h 791432"/>
                <a:gd name="connsiteX86" fmla="*/ 467868 w 910018"/>
                <a:gd name="connsiteY86" fmla="*/ 62960 h 791432"/>
                <a:gd name="connsiteX87" fmla="*/ 464915 w 910018"/>
                <a:gd name="connsiteY87" fmla="*/ 64960 h 791432"/>
                <a:gd name="connsiteX88" fmla="*/ 461391 w 910018"/>
                <a:gd name="connsiteY88" fmla="*/ 62198 h 791432"/>
                <a:gd name="connsiteX89" fmla="*/ 461772 w 910018"/>
                <a:gd name="connsiteY89" fmla="*/ 65342 h 791432"/>
                <a:gd name="connsiteX90" fmla="*/ 467678 w 910018"/>
                <a:gd name="connsiteY90" fmla="*/ 74200 h 791432"/>
                <a:gd name="connsiteX91" fmla="*/ 470249 w 910018"/>
                <a:gd name="connsiteY91" fmla="*/ 81915 h 791432"/>
                <a:gd name="connsiteX92" fmla="*/ 465963 w 910018"/>
                <a:gd name="connsiteY92" fmla="*/ 85630 h 791432"/>
                <a:gd name="connsiteX93" fmla="*/ 467773 w 910018"/>
                <a:gd name="connsiteY93" fmla="*/ 87058 h 791432"/>
                <a:gd name="connsiteX94" fmla="*/ 464820 w 910018"/>
                <a:gd name="connsiteY94" fmla="*/ 89059 h 791432"/>
                <a:gd name="connsiteX95" fmla="*/ 463582 w 910018"/>
                <a:gd name="connsiteY95" fmla="*/ 92392 h 791432"/>
                <a:gd name="connsiteX96" fmla="*/ 456152 w 910018"/>
                <a:gd name="connsiteY96" fmla="*/ 96583 h 791432"/>
                <a:gd name="connsiteX97" fmla="*/ 456343 w 910018"/>
                <a:gd name="connsiteY97" fmla="*/ 98107 h 791432"/>
                <a:gd name="connsiteX98" fmla="*/ 460058 w 910018"/>
                <a:gd name="connsiteY98" fmla="*/ 102489 h 791432"/>
                <a:gd name="connsiteX99" fmla="*/ 456152 w 910018"/>
                <a:gd name="connsiteY99" fmla="*/ 109347 h 791432"/>
                <a:gd name="connsiteX100" fmla="*/ 456724 w 910018"/>
                <a:gd name="connsiteY100" fmla="*/ 114109 h 791432"/>
                <a:gd name="connsiteX101" fmla="*/ 457200 w 910018"/>
                <a:gd name="connsiteY101" fmla="*/ 117253 h 791432"/>
                <a:gd name="connsiteX102" fmla="*/ 455581 w 910018"/>
                <a:gd name="connsiteY102" fmla="*/ 117443 h 791432"/>
                <a:gd name="connsiteX103" fmla="*/ 455962 w 910018"/>
                <a:gd name="connsiteY103" fmla="*/ 120586 h 791432"/>
                <a:gd name="connsiteX104" fmla="*/ 452819 w 910018"/>
                <a:gd name="connsiteY104" fmla="*/ 121063 h 791432"/>
                <a:gd name="connsiteX105" fmla="*/ 451009 w 910018"/>
                <a:gd name="connsiteY105" fmla="*/ 119634 h 791432"/>
                <a:gd name="connsiteX106" fmla="*/ 447866 w 910018"/>
                <a:gd name="connsiteY106" fmla="*/ 120015 h 791432"/>
                <a:gd name="connsiteX107" fmla="*/ 447675 w 910018"/>
                <a:gd name="connsiteY107" fmla="*/ 118491 h 791432"/>
                <a:gd name="connsiteX108" fmla="*/ 444532 w 910018"/>
                <a:gd name="connsiteY108" fmla="*/ 118872 h 791432"/>
                <a:gd name="connsiteX109" fmla="*/ 430721 w 910018"/>
                <a:gd name="connsiteY109" fmla="*/ 123825 h 791432"/>
                <a:gd name="connsiteX110" fmla="*/ 429387 w 910018"/>
                <a:gd name="connsiteY110" fmla="*/ 125635 h 791432"/>
                <a:gd name="connsiteX111" fmla="*/ 426149 w 910018"/>
                <a:gd name="connsiteY111" fmla="*/ 126016 h 791432"/>
                <a:gd name="connsiteX112" fmla="*/ 419100 w 910018"/>
                <a:gd name="connsiteY112" fmla="*/ 120491 h 791432"/>
                <a:gd name="connsiteX113" fmla="*/ 414338 w 910018"/>
                <a:gd name="connsiteY113" fmla="*/ 121158 h 791432"/>
                <a:gd name="connsiteX114" fmla="*/ 415766 w 910018"/>
                <a:gd name="connsiteY114" fmla="*/ 119348 h 791432"/>
                <a:gd name="connsiteX115" fmla="*/ 408813 w 910018"/>
                <a:gd name="connsiteY115" fmla="*/ 115443 h 791432"/>
                <a:gd name="connsiteX116" fmla="*/ 408622 w 910018"/>
                <a:gd name="connsiteY116" fmla="*/ 113824 h 791432"/>
                <a:gd name="connsiteX117" fmla="*/ 411194 w 910018"/>
                <a:gd name="connsiteY117" fmla="*/ 108680 h 791432"/>
                <a:gd name="connsiteX118" fmla="*/ 407956 w 910018"/>
                <a:gd name="connsiteY118" fmla="*/ 109061 h 791432"/>
                <a:gd name="connsiteX119" fmla="*/ 405860 w 910018"/>
                <a:gd name="connsiteY119" fmla="*/ 104584 h 791432"/>
                <a:gd name="connsiteX120" fmla="*/ 398907 w 910018"/>
                <a:gd name="connsiteY120" fmla="*/ 100584 h 791432"/>
                <a:gd name="connsiteX121" fmla="*/ 396335 w 910018"/>
                <a:gd name="connsiteY121" fmla="*/ 92964 h 791432"/>
                <a:gd name="connsiteX122" fmla="*/ 392239 w 910018"/>
                <a:gd name="connsiteY122" fmla="*/ 98298 h 791432"/>
                <a:gd name="connsiteX123" fmla="*/ 386810 w 910018"/>
                <a:gd name="connsiteY123" fmla="*/ 94107 h 791432"/>
                <a:gd name="connsiteX124" fmla="*/ 382334 w 910018"/>
                <a:gd name="connsiteY124" fmla="*/ 96298 h 791432"/>
                <a:gd name="connsiteX125" fmla="*/ 382905 w 910018"/>
                <a:gd name="connsiteY125" fmla="*/ 101060 h 791432"/>
                <a:gd name="connsiteX126" fmla="*/ 379952 w 910018"/>
                <a:gd name="connsiteY126" fmla="*/ 103060 h 791432"/>
                <a:gd name="connsiteX127" fmla="*/ 380619 w 910018"/>
                <a:gd name="connsiteY127" fmla="*/ 107728 h 791432"/>
                <a:gd name="connsiteX128" fmla="*/ 379190 w 910018"/>
                <a:gd name="connsiteY128" fmla="*/ 109538 h 791432"/>
                <a:gd name="connsiteX129" fmla="*/ 381762 w 910018"/>
                <a:gd name="connsiteY129" fmla="*/ 117253 h 791432"/>
                <a:gd name="connsiteX130" fmla="*/ 377476 w 910018"/>
                <a:gd name="connsiteY130" fmla="*/ 120967 h 791432"/>
                <a:gd name="connsiteX131" fmla="*/ 372523 w 910018"/>
                <a:gd name="connsiteY131" fmla="*/ 120015 h 791432"/>
                <a:gd name="connsiteX132" fmla="*/ 366141 w 910018"/>
                <a:gd name="connsiteY132" fmla="*/ 108013 h 791432"/>
                <a:gd name="connsiteX133" fmla="*/ 358712 w 910018"/>
                <a:gd name="connsiteY133" fmla="*/ 112204 h 791432"/>
                <a:gd name="connsiteX134" fmla="*/ 358521 w 910018"/>
                <a:gd name="connsiteY134" fmla="*/ 110585 h 791432"/>
                <a:gd name="connsiteX135" fmla="*/ 353759 w 910018"/>
                <a:gd name="connsiteY135" fmla="*/ 111157 h 791432"/>
                <a:gd name="connsiteX136" fmla="*/ 352520 w 910018"/>
                <a:gd name="connsiteY136" fmla="*/ 114586 h 791432"/>
                <a:gd name="connsiteX137" fmla="*/ 348805 w 910018"/>
                <a:gd name="connsiteY137" fmla="*/ 110204 h 791432"/>
                <a:gd name="connsiteX138" fmla="*/ 346043 w 910018"/>
                <a:gd name="connsiteY138" fmla="*/ 113728 h 791432"/>
                <a:gd name="connsiteX139" fmla="*/ 349568 w 910018"/>
                <a:gd name="connsiteY139" fmla="*/ 116491 h 791432"/>
                <a:gd name="connsiteX140" fmla="*/ 348425 w 910018"/>
                <a:gd name="connsiteY140" fmla="*/ 119920 h 791432"/>
                <a:gd name="connsiteX141" fmla="*/ 357378 w 910018"/>
                <a:gd name="connsiteY141" fmla="*/ 126778 h 791432"/>
                <a:gd name="connsiteX142" fmla="*/ 357950 w 910018"/>
                <a:gd name="connsiteY142" fmla="*/ 131540 h 791432"/>
                <a:gd name="connsiteX143" fmla="*/ 358140 w 910018"/>
                <a:gd name="connsiteY143" fmla="*/ 133064 h 791432"/>
                <a:gd name="connsiteX144" fmla="*/ 361855 w 910018"/>
                <a:gd name="connsiteY144" fmla="*/ 137446 h 791432"/>
                <a:gd name="connsiteX145" fmla="*/ 367189 w 910018"/>
                <a:gd name="connsiteY145" fmla="*/ 141542 h 791432"/>
                <a:gd name="connsiteX146" fmla="*/ 364236 w 910018"/>
                <a:gd name="connsiteY146" fmla="*/ 143542 h 791432"/>
                <a:gd name="connsiteX147" fmla="*/ 368237 w 910018"/>
                <a:gd name="connsiteY147" fmla="*/ 149447 h 791432"/>
                <a:gd name="connsiteX148" fmla="*/ 361379 w 910018"/>
                <a:gd name="connsiteY148" fmla="*/ 158305 h 791432"/>
                <a:gd name="connsiteX149" fmla="*/ 356616 w 910018"/>
                <a:gd name="connsiteY149" fmla="*/ 158972 h 791432"/>
                <a:gd name="connsiteX150" fmla="*/ 355854 w 910018"/>
                <a:gd name="connsiteY150" fmla="*/ 165449 h 791432"/>
                <a:gd name="connsiteX151" fmla="*/ 348329 w 910018"/>
                <a:gd name="connsiteY151" fmla="*/ 169640 h 791432"/>
                <a:gd name="connsiteX152" fmla="*/ 343471 w 910018"/>
                <a:gd name="connsiteY152" fmla="*/ 168592 h 791432"/>
                <a:gd name="connsiteX153" fmla="*/ 342043 w 910018"/>
                <a:gd name="connsiteY153" fmla="*/ 170402 h 791432"/>
                <a:gd name="connsiteX154" fmla="*/ 341662 w 910018"/>
                <a:gd name="connsiteY154" fmla="*/ 167259 h 791432"/>
                <a:gd name="connsiteX155" fmla="*/ 340424 w 910018"/>
                <a:gd name="connsiteY155" fmla="*/ 170593 h 791432"/>
                <a:gd name="connsiteX156" fmla="*/ 335566 w 910018"/>
                <a:gd name="connsiteY156" fmla="*/ 169640 h 791432"/>
                <a:gd name="connsiteX157" fmla="*/ 333946 w 910018"/>
                <a:gd name="connsiteY157" fmla="*/ 169831 h 791432"/>
                <a:gd name="connsiteX158" fmla="*/ 333756 w 910018"/>
                <a:gd name="connsiteY158" fmla="*/ 168211 h 791432"/>
                <a:gd name="connsiteX159" fmla="*/ 331946 w 910018"/>
                <a:gd name="connsiteY159" fmla="*/ 166878 h 791432"/>
                <a:gd name="connsiteX160" fmla="*/ 327660 w 910018"/>
                <a:gd name="connsiteY160" fmla="*/ 170688 h 791432"/>
                <a:gd name="connsiteX161" fmla="*/ 328803 w 910018"/>
                <a:gd name="connsiteY161" fmla="*/ 167259 h 791432"/>
                <a:gd name="connsiteX162" fmla="*/ 328422 w 910018"/>
                <a:gd name="connsiteY162" fmla="*/ 164116 h 791432"/>
                <a:gd name="connsiteX163" fmla="*/ 323088 w 910018"/>
                <a:gd name="connsiteY163" fmla="*/ 160020 h 791432"/>
                <a:gd name="connsiteX164" fmla="*/ 319754 w 910018"/>
                <a:gd name="connsiteY164" fmla="*/ 158782 h 791432"/>
                <a:gd name="connsiteX165" fmla="*/ 316802 w 910018"/>
                <a:gd name="connsiteY165" fmla="*/ 160782 h 791432"/>
                <a:gd name="connsiteX166" fmla="*/ 312039 w 910018"/>
                <a:gd name="connsiteY166" fmla="*/ 161449 h 791432"/>
                <a:gd name="connsiteX167" fmla="*/ 310229 w 910018"/>
                <a:gd name="connsiteY167" fmla="*/ 160020 h 791432"/>
                <a:gd name="connsiteX168" fmla="*/ 296418 w 910018"/>
                <a:gd name="connsiteY168" fmla="*/ 164973 h 791432"/>
                <a:gd name="connsiteX169" fmla="*/ 294513 w 910018"/>
                <a:gd name="connsiteY169" fmla="*/ 162020 h 791432"/>
                <a:gd name="connsiteX170" fmla="*/ 290132 w 910018"/>
                <a:gd name="connsiteY170" fmla="*/ 165830 h 791432"/>
                <a:gd name="connsiteX171" fmla="*/ 286988 w 910018"/>
                <a:gd name="connsiteY171" fmla="*/ 166211 h 791432"/>
                <a:gd name="connsiteX172" fmla="*/ 283083 w 910018"/>
                <a:gd name="connsiteY172" fmla="*/ 173069 h 791432"/>
                <a:gd name="connsiteX173" fmla="*/ 279654 w 910018"/>
                <a:gd name="connsiteY173" fmla="*/ 171926 h 791432"/>
                <a:gd name="connsiteX174" fmla="*/ 279463 w 910018"/>
                <a:gd name="connsiteY174" fmla="*/ 170402 h 791432"/>
                <a:gd name="connsiteX175" fmla="*/ 277273 w 910018"/>
                <a:gd name="connsiteY175" fmla="*/ 165830 h 791432"/>
                <a:gd name="connsiteX176" fmla="*/ 274320 w 910018"/>
                <a:gd name="connsiteY176" fmla="*/ 167830 h 791432"/>
                <a:gd name="connsiteX177" fmla="*/ 274606 w 910018"/>
                <a:gd name="connsiteY177" fmla="*/ 169354 h 791432"/>
                <a:gd name="connsiteX178" fmla="*/ 266224 w 910018"/>
                <a:gd name="connsiteY178" fmla="*/ 167259 h 791432"/>
                <a:gd name="connsiteX179" fmla="*/ 273177 w 910018"/>
                <a:gd name="connsiteY179" fmla="*/ 171164 h 791432"/>
                <a:gd name="connsiteX180" fmla="*/ 269081 w 910018"/>
                <a:gd name="connsiteY180" fmla="*/ 176498 h 791432"/>
                <a:gd name="connsiteX181" fmla="*/ 272225 w 910018"/>
                <a:gd name="connsiteY181" fmla="*/ 176117 h 791432"/>
                <a:gd name="connsiteX182" fmla="*/ 274225 w 910018"/>
                <a:gd name="connsiteY182" fmla="*/ 179070 h 791432"/>
                <a:gd name="connsiteX183" fmla="*/ 274034 w 910018"/>
                <a:gd name="connsiteY183" fmla="*/ 190309 h 791432"/>
                <a:gd name="connsiteX184" fmla="*/ 271272 w 910018"/>
                <a:gd name="connsiteY184" fmla="*/ 193834 h 791432"/>
                <a:gd name="connsiteX185" fmla="*/ 269462 w 910018"/>
                <a:gd name="connsiteY185" fmla="*/ 192500 h 791432"/>
                <a:gd name="connsiteX186" fmla="*/ 266510 w 910018"/>
                <a:gd name="connsiteY186" fmla="*/ 194500 h 791432"/>
                <a:gd name="connsiteX187" fmla="*/ 261176 w 910018"/>
                <a:gd name="connsiteY187" fmla="*/ 203168 h 791432"/>
                <a:gd name="connsiteX188" fmla="*/ 245840 w 910018"/>
                <a:gd name="connsiteY188" fmla="*/ 221171 h 791432"/>
                <a:gd name="connsiteX189" fmla="*/ 245650 w 910018"/>
                <a:gd name="connsiteY189" fmla="*/ 219551 h 791432"/>
                <a:gd name="connsiteX190" fmla="*/ 244507 w 910018"/>
                <a:gd name="connsiteY190" fmla="*/ 210121 h 791432"/>
                <a:gd name="connsiteX191" fmla="*/ 238887 w 910018"/>
                <a:gd name="connsiteY191" fmla="*/ 204406 h 791432"/>
                <a:gd name="connsiteX192" fmla="*/ 238887 w 910018"/>
                <a:gd name="connsiteY192" fmla="*/ 204406 h 791432"/>
                <a:gd name="connsiteX193" fmla="*/ 233172 w 910018"/>
                <a:gd name="connsiteY193" fmla="*/ 197072 h 791432"/>
                <a:gd name="connsiteX194" fmla="*/ 226695 w 910018"/>
                <a:gd name="connsiteY194" fmla="*/ 196310 h 791432"/>
                <a:gd name="connsiteX195" fmla="*/ 227838 w 910018"/>
                <a:gd name="connsiteY195" fmla="*/ 192976 h 791432"/>
                <a:gd name="connsiteX196" fmla="*/ 221552 w 910018"/>
                <a:gd name="connsiteY196" fmla="*/ 193834 h 791432"/>
                <a:gd name="connsiteX197" fmla="*/ 218218 w 910018"/>
                <a:gd name="connsiteY197" fmla="*/ 192596 h 791432"/>
                <a:gd name="connsiteX198" fmla="*/ 218408 w 910018"/>
                <a:gd name="connsiteY198" fmla="*/ 194215 h 791432"/>
                <a:gd name="connsiteX199" fmla="*/ 213455 w 910018"/>
                <a:gd name="connsiteY199" fmla="*/ 193262 h 791432"/>
                <a:gd name="connsiteX200" fmla="*/ 215646 w 910018"/>
                <a:gd name="connsiteY200" fmla="*/ 197739 h 791432"/>
                <a:gd name="connsiteX201" fmla="*/ 214217 w 910018"/>
                <a:gd name="connsiteY201" fmla="*/ 199549 h 791432"/>
                <a:gd name="connsiteX202" fmla="*/ 212027 w 910018"/>
                <a:gd name="connsiteY202" fmla="*/ 194977 h 791432"/>
                <a:gd name="connsiteX203" fmla="*/ 202597 w 910018"/>
                <a:gd name="connsiteY203" fmla="*/ 196215 h 791432"/>
                <a:gd name="connsiteX204" fmla="*/ 203549 w 910018"/>
                <a:gd name="connsiteY204" fmla="*/ 191262 h 791432"/>
                <a:gd name="connsiteX205" fmla="*/ 199835 w 910018"/>
                <a:gd name="connsiteY205" fmla="*/ 186976 h 791432"/>
                <a:gd name="connsiteX206" fmla="*/ 196882 w 910018"/>
                <a:gd name="connsiteY206" fmla="*/ 188881 h 791432"/>
                <a:gd name="connsiteX207" fmla="*/ 184976 w 910018"/>
                <a:gd name="connsiteY207" fmla="*/ 184023 h 791432"/>
                <a:gd name="connsiteX208" fmla="*/ 186214 w 910018"/>
                <a:gd name="connsiteY208" fmla="*/ 193453 h 791432"/>
                <a:gd name="connsiteX209" fmla="*/ 182880 w 910018"/>
                <a:gd name="connsiteY209" fmla="*/ 192310 h 791432"/>
                <a:gd name="connsiteX210" fmla="*/ 174974 w 910018"/>
                <a:gd name="connsiteY210" fmla="*/ 193262 h 791432"/>
                <a:gd name="connsiteX211" fmla="*/ 174593 w 910018"/>
                <a:gd name="connsiteY211" fmla="*/ 190119 h 791432"/>
                <a:gd name="connsiteX212" fmla="*/ 175355 w 910018"/>
                <a:gd name="connsiteY212" fmla="*/ 183642 h 791432"/>
                <a:gd name="connsiteX213" fmla="*/ 175546 w 910018"/>
                <a:gd name="connsiteY213" fmla="*/ 172402 h 791432"/>
                <a:gd name="connsiteX214" fmla="*/ 181261 w 910018"/>
                <a:gd name="connsiteY214" fmla="*/ 166878 h 791432"/>
                <a:gd name="connsiteX215" fmla="*/ 180975 w 910018"/>
                <a:gd name="connsiteY215" fmla="*/ 165259 h 791432"/>
                <a:gd name="connsiteX216" fmla="*/ 177832 w 910018"/>
                <a:gd name="connsiteY216" fmla="*/ 165640 h 791432"/>
                <a:gd name="connsiteX217" fmla="*/ 170307 w 910018"/>
                <a:gd name="connsiteY217" fmla="*/ 156972 h 791432"/>
                <a:gd name="connsiteX218" fmla="*/ 170307 w 910018"/>
                <a:gd name="connsiteY218" fmla="*/ 156972 h 791432"/>
                <a:gd name="connsiteX219" fmla="*/ 170783 w 910018"/>
                <a:gd name="connsiteY219" fmla="*/ 160210 h 791432"/>
                <a:gd name="connsiteX220" fmla="*/ 166021 w 910018"/>
                <a:gd name="connsiteY220" fmla="*/ 160782 h 791432"/>
                <a:gd name="connsiteX221" fmla="*/ 166211 w 910018"/>
                <a:gd name="connsiteY221" fmla="*/ 162306 h 791432"/>
                <a:gd name="connsiteX222" fmla="*/ 159925 w 910018"/>
                <a:gd name="connsiteY222" fmla="*/ 163163 h 791432"/>
                <a:gd name="connsiteX223" fmla="*/ 159353 w 910018"/>
                <a:gd name="connsiteY223" fmla="*/ 171259 h 791432"/>
                <a:gd name="connsiteX224" fmla="*/ 156401 w 910018"/>
                <a:gd name="connsiteY224" fmla="*/ 173260 h 791432"/>
                <a:gd name="connsiteX225" fmla="*/ 157925 w 910018"/>
                <a:gd name="connsiteY225" fmla="*/ 172974 h 791432"/>
                <a:gd name="connsiteX226" fmla="*/ 156782 w 910018"/>
                <a:gd name="connsiteY226" fmla="*/ 176403 h 791432"/>
                <a:gd name="connsiteX227" fmla="*/ 154972 w 910018"/>
                <a:gd name="connsiteY227" fmla="*/ 174974 h 791432"/>
                <a:gd name="connsiteX228" fmla="*/ 152210 w 910018"/>
                <a:gd name="connsiteY228" fmla="*/ 178594 h 791432"/>
                <a:gd name="connsiteX229" fmla="*/ 152400 w 910018"/>
                <a:gd name="connsiteY229" fmla="*/ 180118 h 791432"/>
                <a:gd name="connsiteX230" fmla="*/ 151257 w 910018"/>
                <a:gd name="connsiteY230" fmla="*/ 183451 h 791432"/>
                <a:gd name="connsiteX231" fmla="*/ 146495 w 910018"/>
                <a:gd name="connsiteY231" fmla="*/ 184118 h 791432"/>
                <a:gd name="connsiteX232" fmla="*/ 147542 w 910018"/>
                <a:gd name="connsiteY232" fmla="*/ 192024 h 791432"/>
                <a:gd name="connsiteX233" fmla="*/ 145733 w 910018"/>
                <a:gd name="connsiteY233" fmla="*/ 190595 h 791432"/>
                <a:gd name="connsiteX234" fmla="*/ 146399 w 910018"/>
                <a:gd name="connsiteY234" fmla="*/ 195358 h 791432"/>
                <a:gd name="connsiteX235" fmla="*/ 146971 w 910018"/>
                <a:gd name="connsiteY235" fmla="*/ 200120 h 791432"/>
                <a:gd name="connsiteX236" fmla="*/ 149543 w 910018"/>
                <a:gd name="connsiteY236" fmla="*/ 207740 h 791432"/>
                <a:gd name="connsiteX237" fmla="*/ 153543 w 910018"/>
                <a:gd name="connsiteY237" fmla="*/ 213646 h 791432"/>
                <a:gd name="connsiteX238" fmla="*/ 152495 w 910018"/>
                <a:gd name="connsiteY238" fmla="*/ 218599 h 791432"/>
                <a:gd name="connsiteX239" fmla="*/ 159258 w 910018"/>
                <a:gd name="connsiteY239" fmla="*/ 220980 h 791432"/>
                <a:gd name="connsiteX240" fmla="*/ 159449 w 910018"/>
                <a:gd name="connsiteY240" fmla="*/ 222504 h 791432"/>
                <a:gd name="connsiteX241" fmla="*/ 162020 w 910018"/>
                <a:gd name="connsiteY241" fmla="*/ 230219 h 791432"/>
                <a:gd name="connsiteX242" fmla="*/ 160496 w 910018"/>
                <a:gd name="connsiteY242" fmla="*/ 230410 h 791432"/>
                <a:gd name="connsiteX243" fmla="*/ 163068 w 910018"/>
                <a:gd name="connsiteY243" fmla="*/ 238125 h 791432"/>
                <a:gd name="connsiteX244" fmla="*/ 156686 w 910018"/>
                <a:gd name="connsiteY244" fmla="*/ 238887 h 791432"/>
                <a:gd name="connsiteX245" fmla="*/ 155162 w 910018"/>
                <a:gd name="connsiteY245" fmla="*/ 239173 h 791432"/>
                <a:gd name="connsiteX246" fmla="*/ 152019 w 910018"/>
                <a:gd name="connsiteY246" fmla="*/ 239554 h 791432"/>
                <a:gd name="connsiteX247" fmla="*/ 148304 w 910018"/>
                <a:gd name="connsiteY247" fmla="*/ 248031 h 791432"/>
                <a:gd name="connsiteX248" fmla="*/ 143351 w 910018"/>
                <a:gd name="connsiteY248" fmla="*/ 247078 h 791432"/>
                <a:gd name="connsiteX249" fmla="*/ 143732 w 910018"/>
                <a:gd name="connsiteY249" fmla="*/ 250222 h 791432"/>
                <a:gd name="connsiteX250" fmla="*/ 137636 w 910018"/>
                <a:gd name="connsiteY250" fmla="*/ 252603 h 791432"/>
                <a:gd name="connsiteX251" fmla="*/ 135636 w 910018"/>
                <a:gd name="connsiteY251" fmla="*/ 249650 h 791432"/>
                <a:gd name="connsiteX252" fmla="*/ 132874 w 910018"/>
                <a:gd name="connsiteY252" fmla="*/ 266033 h 791432"/>
                <a:gd name="connsiteX253" fmla="*/ 131350 w 910018"/>
                <a:gd name="connsiteY253" fmla="*/ 266224 h 791432"/>
                <a:gd name="connsiteX254" fmla="*/ 130207 w 910018"/>
                <a:gd name="connsiteY254" fmla="*/ 269557 h 791432"/>
                <a:gd name="connsiteX255" fmla="*/ 126968 w 910018"/>
                <a:gd name="connsiteY255" fmla="*/ 269938 h 791432"/>
                <a:gd name="connsiteX256" fmla="*/ 128969 w 910018"/>
                <a:gd name="connsiteY256" fmla="*/ 272891 h 791432"/>
                <a:gd name="connsiteX257" fmla="*/ 125825 w 910018"/>
                <a:gd name="connsiteY257" fmla="*/ 273367 h 791432"/>
                <a:gd name="connsiteX258" fmla="*/ 124682 w 910018"/>
                <a:gd name="connsiteY258" fmla="*/ 276701 h 791432"/>
                <a:gd name="connsiteX259" fmla="*/ 120301 w 910018"/>
                <a:gd name="connsiteY259" fmla="*/ 280416 h 791432"/>
                <a:gd name="connsiteX260" fmla="*/ 119158 w 910018"/>
                <a:gd name="connsiteY260" fmla="*/ 283845 h 791432"/>
                <a:gd name="connsiteX261" fmla="*/ 120968 w 910018"/>
                <a:gd name="connsiteY261" fmla="*/ 285178 h 791432"/>
                <a:gd name="connsiteX262" fmla="*/ 119539 w 910018"/>
                <a:gd name="connsiteY262" fmla="*/ 286988 h 791432"/>
                <a:gd name="connsiteX263" fmla="*/ 110680 w 910018"/>
                <a:gd name="connsiteY263" fmla="*/ 292894 h 791432"/>
                <a:gd name="connsiteX264" fmla="*/ 107347 w 910018"/>
                <a:gd name="connsiteY264" fmla="*/ 291751 h 791432"/>
                <a:gd name="connsiteX265" fmla="*/ 106109 w 910018"/>
                <a:gd name="connsiteY265" fmla="*/ 295084 h 791432"/>
                <a:gd name="connsiteX266" fmla="*/ 97250 w 910018"/>
                <a:gd name="connsiteY266" fmla="*/ 288226 h 791432"/>
                <a:gd name="connsiteX267" fmla="*/ 95917 w 910018"/>
                <a:gd name="connsiteY267" fmla="*/ 289941 h 791432"/>
                <a:gd name="connsiteX268" fmla="*/ 93726 w 910018"/>
                <a:gd name="connsiteY268" fmla="*/ 285464 h 791432"/>
                <a:gd name="connsiteX269" fmla="*/ 92678 w 910018"/>
                <a:gd name="connsiteY269" fmla="*/ 290417 h 791432"/>
                <a:gd name="connsiteX270" fmla="*/ 88202 w 910018"/>
                <a:gd name="connsiteY270" fmla="*/ 292608 h 791432"/>
                <a:gd name="connsiteX271" fmla="*/ 85249 w 910018"/>
                <a:gd name="connsiteY271" fmla="*/ 294513 h 791432"/>
                <a:gd name="connsiteX272" fmla="*/ 76771 w 910018"/>
                <a:gd name="connsiteY272" fmla="*/ 290798 h 791432"/>
                <a:gd name="connsiteX273" fmla="*/ 75343 w 910018"/>
                <a:gd name="connsiteY273" fmla="*/ 292608 h 791432"/>
                <a:gd name="connsiteX274" fmla="*/ 70866 w 910018"/>
                <a:gd name="connsiteY274" fmla="*/ 294799 h 791432"/>
                <a:gd name="connsiteX275" fmla="*/ 66104 w 910018"/>
                <a:gd name="connsiteY275" fmla="*/ 295370 h 791432"/>
                <a:gd name="connsiteX276" fmla="*/ 65151 w 910018"/>
                <a:gd name="connsiteY276" fmla="*/ 300323 h 791432"/>
                <a:gd name="connsiteX277" fmla="*/ 63722 w 910018"/>
                <a:gd name="connsiteY277" fmla="*/ 302133 h 791432"/>
                <a:gd name="connsiteX278" fmla="*/ 56864 w 910018"/>
                <a:gd name="connsiteY278" fmla="*/ 298132 h 791432"/>
                <a:gd name="connsiteX279" fmla="*/ 54483 w 910018"/>
                <a:gd name="connsiteY279" fmla="*/ 292036 h 791432"/>
                <a:gd name="connsiteX280" fmla="*/ 51245 w 910018"/>
                <a:gd name="connsiteY280" fmla="*/ 292417 h 791432"/>
                <a:gd name="connsiteX281" fmla="*/ 48292 w 910018"/>
                <a:gd name="connsiteY281" fmla="*/ 294418 h 791432"/>
                <a:gd name="connsiteX282" fmla="*/ 53912 w 910018"/>
                <a:gd name="connsiteY282" fmla="*/ 300133 h 791432"/>
                <a:gd name="connsiteX283" fmla="*/ 49339 w 910018"/>
                <a:gd name="connsiteY283" fmla="*/ 302323 h 791432"/>
                <a:gd name="connsiteX284" fmla="*/ 44577 w 910018"/>
                <a:gd name="connsiteY284" fmla="*/ 302895 h 791432"/>
                <a:gd name="connsiteX285" fmla="*/ 40291 w 910018"/>
                <a:gd name="connsiteY285" fmla="*/ 306705 h 791432"/>
                <a:gd name="connsiteX286" fmla="*/ 41053 w 910018"/>
                <a:gd name="connsiteY286" fmla="*/ 312992 h 791432"/>
                <a:gd name="connsiteX287" fmla="*/ 42672 w 910018"/>
                <a:gd name="connsiteY287" fmla="*/ 312801 h 791432"/>
                <a:gd name="connsiteX288" fmla="*/ 42101 w 910018"/>
                <a:gd name="connsiteY288" fmla="*/ 320897 h 791432"/>
                <a:gd name="connsiteX289" fmla="*/ 39529 w 910018"/>
                <a:gd name="connsiteY289" fmla="*/ 326041 h 791432"/>
                <a:gd name="connsiteX290" fmla="*/ 39338 w 910018"/>
                <a:gd name="connsiteY290" fmla="*/ 324421 h 791432"/>
                <a:gd name="connsiteX291" fmla="*/ 37719 w 910018"/>
                <a:gd name="connsiteY291" fmla="*/ 324612 h 791432"/>
                <a:gd name="connsiteX292" fmla="*/ 37910 w 910018"/>
                <a:gd name="connsiteY292" fmla="*/ 326231 h 791432"/>
                <a:gd name="connsiteX293" fmla="*/ 36004 w 910018"/>
                <a:gd name="connsiteY293" fmla="*/ 323278 h 791432"/>
                <a:gd name="connsiteX294" fmla="*/ 32576 w 910018"/>
                <a:gd name="connsiteY294" fmla="*/ 322135 h 791432"/>
                <a:gd name="connsiteX295" fmla="*/ 30671 w 910018"/>
                <a:gd name="connsiteY295" fmla="*/ 319183 h 791432"/>
                <a:gd name="connsiteX296" fmla="*/ 27242 w 910018"/>
                <a:gd name="connsiteY296" fmla="*/ 317944 h 791432"/>
                <a:gd name="connsiteX297" fmla="*/ 23336 w 910018"/>
                <a:gd name="connsiteY297" fmla="*/ 324898 h 791432"/>
                <a:gd name="connsiteX298" fmla="*/ 23527 w 910018"/>
                <a:gd name="connsiteY298" fmla="*/ 326422 h 791432"/>
                <a:gd name="connsiteX299" fmla="*/ 21622 w 910018"/>
                <a:gd name="connsiteY299" fmla="*/ 336328 h 791432"/>
                <a:gd name="connsiteX300" fmla="*/ 17050 w 910018"/>
                <a:gd name="connsiteY300" fmla="*/ 338518 h 791432"/>
                <a:gd name="connsiteX301" fmla="*/ 14478 w 910018"/>
                <a:gd name="connsiteY301" fmla="*/ 343662 h 791432"/>
                <a:gd name="connsiteX302" fmla="*/ 8572 w 910018"/>
                <a:gd name="connsiteY302" fmla="*/ 347567 h 791432"/>
                <a:gd name="connsiteX303" fmla="*/ 7811 w 910018"/>
                <a:gd name="connsiteY303" fmla="*/ 354139 h 791432"/>
                <a:gd name="connsiteX304" fmla="*/ 12954 w 910018"/>
                <a:gd name="connsiteY304" fmla="*/ 356711 h 791432"/>
                <a:gd name="connsiteX305" fmla="*/ 15145 w 910018"/>
                <a:gd name="connsiteY305" fmla="*/ 361188 h 791432"/>
                <a:gd name="connsiteX306" fmla="*/ 18860 w 910018"/>
                <a:gd name="connsiteY306" fmla="*/ 365569 h 791432"/>
                <a:gd name="connsiteX307" fmla="*/ 19907 w 910018"/>
                <a:gd name="connsiteY307" fmla="*/ 373475 h 791432"/>
                <a:gd name="connsiteX308" fmla="*/ 13621 w 910018"/>
                <a:gd name="connsiteY308" fmla="*/ 387096 h 791432"/>
                <a:gd name="connsiteX309" fmla="*/ 18955 w 910018"/>
                <a:gd name="connsiteY309" fmla="*/ 391192 h 791432"/>
                <a:gd name="connsiteX310" fmla="*/ 23146 w 910018"/>
                <a:gd name="connsiteY310" fmla="*/ 398717 h 791432"/>
                <a:gd name="connsiteX311" fmla="*/ 26099 w 910018"/>
                <a:gd name="connsiteY311" fmla="*/ 409575 h 791432"/>
                <a:gd name="connsiteX312" fmla="*/ 29432 w 910018"/>
                <a:gd name="connsiteY312" fmla="*/ 410718 h 791432"/>
                <a:gd name="connsiteX313" fmla="*/ 31242 w 910018"/>
                <a:gd name="connsiteY313" fmla="*/ 412051 h 791432"/>
                <a:gd name="connsiteX314" fmla="*/ 32861 w 910018"/>
                <a:gd name="connsiteY314" fmla="*/ 411861 h 791432"/>
                <a:gd name="connsiteX315" fmla="*/ 35052 w 910018"/>
                <a:gd name="connsiteY315" fmla="*/ 416433 h 791432"/>
                <a:gd name="connsiteX316" fmla="*/ 29337 w 910018"/>
                <a:gd name="connsiteY316" fmla="*/ 421957 h 791432"/>
                <a:gd name="connsiteX317" fmla="*/ 27527 w 910018"/>
                <a:gd name="connsiteY317" fmla="*/ 420529 h 791432"/>
                <a:gd name="connsiteX318" fmla="*/ 26765 w 910018"/>
                <a:gd name="connsiteY318" fmla="*/ 427101 h 791432"/>
                <a:gd name="connsiteX319" fmla="*/ 22574 w 910018"/>
                <a:gd name="connsiteY319" fmla="*/ 432435 h 791432"/>
                <a:gd name="connsiteX320" fmla="*/ 27908 w 910018"/>
                <a:gd name="connsiteY320" fmla="*/ 436531 h 791432"/>
                <a:gd name="connsiteX321" fmla="*/ 27337 w 910018"/>
                <a:gd name="connsiteY321" fmla="*/ 431863 h 791432"/>
                <a:gd name="connsiteX322" fmla="*/ 38386 w 910018"/>
                <a:gd name="connsiteY322" fmla="*/ 430435 h 791432"/>
                <a:gd name="connsiteX323" fmla="*/ 40196 w 910018"/>
                <a:gd name="connsiteY323" fmla="*/ 431768 h 791432"/>
                <a:gd name="connsiteX324" fmla="*/ 43339 w 910018"/>
                <a:gd name="connsiteY324" fmla="*/ 431387 h 791432"/>
                <a:gd name="connsiteX325" fmla="*/ 46863 w 910018"/>
                <a:gd name="connsiteY325" fmla="*/ 434150 h 791432"/>
                <a:gd name="connsiteX326" fmla="*/ 51435 w 910018"/>
                <a:gd name="connsiteY326" fmla="*/ 431959 h 791432"/>
                <a:gd name="connsiteX327" fmla="*/ 56579 w 910018"/>
                <a:gd name="connsiteY327" fmla="*/ 421672 h 791432"/>
                <a:gd name="connsiteX328" fmla="*/ 58103 w 910018"/>
                <a:gd name="connsiteY328" fmla="*/ 421481 h 791432"/>
                <a:gd name="connsiteX329" fmla="*/ 62103 w 910018"/>
                <a:gd name="connsiteY329" fmla="*/ 427387 h 791432"/>
                <a:gd name="connsiteX330" fmla="*/ 58769 w 910018"/>
                <a:gd name="connsiteY330" fmla="*/ 439007 h 791432"/>
                <a:gd name="connsiteX331" fmla="*/ 57531 w 910018"/>
                <a:gd name="connsiteY331" fmla="*/ 442436 h 791432"/>
                <a:gd name="connsiteX332" fmla="*/ 59531 w 910018"/>
                <a:gd name="connsiteY332" fmla="*/ 445389 h 791432"/>
                <a:gd name="connsiteX333" fmla="*/ 58007 w 910018"/>
                <a:gd name="connsiteY333" fmla="*/ 445580 h 791432"/>
                <a:gd name="connsiteX334" fmla="*/ 59912 w 910018"/>
                <a:gd name="connsiteY334" fmla="*/ 448532 h 791432"/>
                <a:gd name="connsiteX335" fmla="*/ 55436 w 910018"/>
                <a:gd name="connsiteY335" fmla="*/ 450723 h 791432"/>
                <a:gd name="connsiteX336" fmla="*/ 51911 w 910018"/>
                <a:gd name="connsiteY336" fmla="*/ 473583 h 791432"/>
                <a:gd name="connsiteX337" fmla="*/ 46958 w 910018"/>
                <a:gd name="connsiteY337" fmla="*/ 472630 h 791432"/>
                <a:gd name="connsiteX338" fmla="*/ 45625 w 910018"/>
                <a:gd name="connsiteY338" fmla="*/ 474440 h 791432"/>
                <a:gd name="connsiteX339" fmla="*/ 42291 w 910018"/>
                <a:gd name="connsiteY339" fmla="*/ 473202 h 791432"/>
                <a:gd name="connsiteX340" fmla="*/ 41053 w 910018"/>
                <a:gd name="connsiteY340" fmla="*/ 476536 h 791432"/>
                <a:gd name="connsiteX341" fmla="*/ 39910 w 910018"/>
                <a:gd name="connsiteY341" fmla="*/ 479965 h 791432"/>
                <a:gd name="connsiteX342" fmla="*/ 36767 w 910018"/>
                <a:gd name="connsiteY342" fmla="*/ 480346 h 791432"/>
                <a:gd name="connsiteX343" fmla="*/ 34957 w 910018"/>
                <a:gd name="connsiteY343" fmla="*/ 478917 h 791432"/>
                <a:gd name="connsiteX344" fmla="*/ 28480 w 910018"/>
                <a:gd name="connsiteY344" fmla="*/ 478155 h 791432"/>
                <a:gd name="connsiteX345" fmla="*/ 23908 w 910018"/>
                <a:gd name="connsiteY345" fmla="*/ 480346 h 791432"/>
                <a:gd name="connsiteX346" fmla="*/ 23527 w 910018"/>
                <a:gd name="connsiteY346" fmla="*/ 490061 h 791432"/>
                <a:gd name="connsiteX347" fmla="*/ 20574 w 910018"/>
                <a:gd name="connsiteY347" fmla="*/ 504825 h 791432"/>
                <a:gd name="connsiteX348" fmla="*/ 19050 w 910018"/>
                <a:gd name="connsiteY348" fmla="*/ 505015 h 791432"/>
                <a:gd name="connsiteX349" fmla="*/ 20003 w 910018"/>
                <a:gd name="connsiteY349" fmla="*/ 512921 h 791432"/>
                <a:gd name="connsiteX350" fmla="*/ 15716 w 910018"/>
                <a:gd name="connsiteY350" fmla="*/ 516731 h 791432"/>
                <a:gd name="connsiteX351" fmla="*/ 12383 w 910018"/>
                <a:gd name="connsiteY351" fmla="*/ 515493 h 791432"/>
                <a:gd name="connsiteX352" fmla="*/ 857 w 910018"/>
                <a:gd name="connsiteY352" fmla="*/ 513778 h 791432"/>
                <a:gd name="connsiteX353" fmla="*/ 3143 w 910018"/>
                <a:gd name="connsiteY353" fmla="*/ 531114 h 791432"/>
                <a:gd name="connsiteX354" fmla="*/ 4477 w 910018"/>
                <a:gd name="connsiteY354" fmla="*/ 529400 h 791432"/>
                <a:gd name="connsiteX355" fmla="*/ 6668 w 910018"/>
                <a:gd name="connsiteY355" fmla="*/ 533876 h 791432"/>
                <a:gd name="connsiteX356" fmla="*/ 5905 w 910018"/>
                <a:gd name="connsiteY356" fmla="*/ 540353 h 791432"/>
                <a:gd name="connsiteX357" fmla="*/ 0 w 910018"/>
                <a:gd name="connsiteY357" fmla="*/ 544354 h 791432"/>
                <a:gd name="connsiteX358" fmla="*/ 16383 w 910018"/>
                <a:gd name="connsiteY358" fmla="*/ 547116 h 791432"/>
                <a:gd name="connsiteX359" fmla="*/ 20860 w 910018"/>
                <a:gd name="connsiteY359" fmla="*/ 544925 h 791432"/>
                <a:gd name="connsiteX360" fmla="*/ 24479 w 910018"/>
                <a:gd name="connsiteY360" fmla="*/ 547688 h 791432"/>
                <a:gd name="connsiteX361" fmla="*/ 28385 w 910018"/>
                <a:gd name="connsiteY361" fmla="*/ 540734 h 791432"/>
                <a:gd name="connsiteX362" fmla="*/ 31528 w 910018"/>
                <a:gd name="connsiteY362" fmla="*/ 540353 h 791432"/>
                <a:gd name="connsiteX363" fmla="*/ 34480 w 910018"/>
                <a:gd name="connsiteY363" fmla="*/ 538353 h 791432"/>
                <a:gd name="connsiteX364" fmla="*/ 37910 w 910018"/>
                <a:gd name="connsiteY364" fmla="*/ 539496 h 791432"/>
                <a:gd name="connsiteX365" fmla="*/ 42386 w 910018"/>
                <a:gd name="connsiteY365" fmla="*/ 537401 h 791432"/>
                <a:gd name="connsiteX366" fmla="*/ 53245 w 910018"/>
                <a:gd name="connsiteY366" fmla="*/ 534352 h 791432"/>
                <a:gd name="connsiteX367" fmla="*/ 63532 w 910018"/>
                <a:gd name="connsiteY367" fmla="*/ 526637 h 791432"/>
                <a:gd name="connsiteX368" fmla="*/ 71533 w 910018"/>
                <a:gd name="connsiteY368" fmla="*/ 527209 h 791432"/>
                <a:gd name="connsiteX369" fmla="*/ 73343 w 910018"/>
                <a:gd name="connsiteY369" fmla="*/ 528638 h 791432"/>
                <a:gd name="connsiteX370" fmla="*/ 76962 w 910018"/>
                <a:gd name="connsiteY370" fmla="*/ 544163 h 791432"/>
                <a:gd name="connsiteX371" fmla="*/ 81915 w 910018"/>
                <a:gd name="connsiteY371" fmla="*/ 545116 h 791432"/>
                <a:gd name="connsiteX372" fmla="*/ 83820 w 910018"/>
                <a:gd name="connsiteY372" fmla="*/ 548068 h 791432"/>
                <a:gd name="connsiteX373" fmla="*/ 84487 w 910018"/>
                <a:gd name="connsiteY373" fmla="*/ 552831 h 791432"/>
                <a:gd name="connsiteX374" fmla="*/ 86678 w 910018"/>
                <a:gd name="connsiteY374" fmla="*/ 557403 h 791432"/>
                <a:gd name="connsiteX375" fmla="*/ 86296 w 910018"/>
                <a:gd name="connsiteY375" fmla="*/ 567023 h 791432"/>
                <a:gd name="connsiteX376" fmla="*/ 85344 w 910018"/>
                <a:gd name="connsiteY376" fmla="*/ 571976 h 791432"/>
                <a:gd name="connsiteX377" fmla="*/ 81153 w 910018"/>
                <a:gd name="connsiteY377" fmla="*/ 577310 h 791432"/>
                <a:gd name="connsiteX378" fmla="*/ 81534 w 910018"/>
                <a:gd name="connsiteY378" fmla="*/ 580453 h 791432"/>
                <a:gd name="connsiteX379" fmla="*/ 79248 w 910018"/>
                <a:gd name="connsiteY379" fmla="*/ 587216 h 791432"/>
                <a:gd name="connsiteX380" fmla="*/ 78010 w 910018"/>
                <a:gd name="connsiteY380" fmla="*/ 590550 h 791432"/>
                <a:gd name="connsiteX381" fmla="*/ 80010 w 910018"/>
                <a:gd name="connsiteY381" fmla="*/ 593503 h 791432"/>
                <a:gd name="connsiteX382" fmla="*/ 82963 w 910018"/>
                <a:gd name="connsiteY382" fmla="*/ 591502 h 791432"/>
                <a:gd name="connsiteX383" fmla="*/ 85344 w 910018"/>
                <a:gd name="connsiteY383" fmla="*/ 584835 h 791432"/>
                <a:gd name="connsiteX384" fmla="*/ 101537 w 910018"/>
                <a:gd name="connsiteY384" fmla="*/ 585978 h 791432"/>
                <a:gd name="connsiteX385" fmla="*/ 102679 w 910018"/>
                <a:gd name="connsiteY385" fmla="*/ 595408 h 791432"/>
                <a:gd name="connsiteX386" fmla="*/ 104299 w 910018"/>
                <a:gd name="connsiteY386" fmla="*/ 595217 h 791432"/>
                <a:gd name="connsiteX387" fmla="*/ 108585 w 910018"/>
                <a:gd name="connsiteY387" fmla="*/ 591502 h 791432"/>
                <a:gd name="connsiteX388" fmla="*/ 113538 w 910018"/>
                <a:gd name="connsiteY388" fmla="*/ 592455 h 791432"/>
                <a:gd name="connsiteX389" fmla="*/ 115919 w 910018"/>
                <a:gd name="connsiteY389" fmla="*/ 598551 h 791432"/>
                <a:gd name="connsiteX390" fmla="*/ 119539 w 910018"/>
                <a:gd name="connsiteY390" fmla="*/ 601313 h 791432"/>
                <a:gd name="connsiteX391" fmla="*/ 119539 w 910018"/>
                <a:gd name="connsiteY391" fmla="*/ 614172 h 791432"/>
                <a:gd name="connsiteX392" fmla="*/ 124301 w 910018"/>
                <a:gd name="connsiteY392" fmla="*/ 613505 h 791432"/>
                <a:gd name="connsiteX393" fmla="*/ 127063 w 910018"/>
                <a:gd name="connsiteY393" fmla="*/ 609981 h 791432"/>
                <a:gd name="connsiteX394" fmla="*/ 130588 w 910018"/>
                <a:gd name="connsiteY394" fmla="*/ 612743 h 791432"/>
                <a:gd name="connsiteX395" fmla="*/ 130397 w 910018"/>
                <a:gd name="connsiteY395" fmla="*/ 611124 h 791432"/>
                <a:gd name="connsiteX396" fmla="*/ 136874 w 910018"/>
                <a:gd name="connsiteY396" fmla="*/ 611886 h 791432"/>
                <a:gd name="connsiteX397" fmla="*/ 138303 w 910018"/>
                <a:gd name="connsiteY397" fmla="*/ 610172 h 791432"/>
                <a:gd name="connsiteX398" fmla="*/ 139827 w 910018"/>
                <a:gd name="connsiteY398" fmla="*/ 609981 h 791432"/>
                <a:gd name="connsiteX399" fmla="*/ 143256 w 910018"/>
                <a:gd name="connsiteY399" fmla="*/ 611124 h 791432"/>
                <a:gd name="connsiteX400" fmla="*/ 145352 w 910018"/>
                <a:gd name="connsiteY400" fmla="*/ 615601 h 791432"/>
                <a:gd name="connsiteX401" fmla="*/ 151733 w 910018"/>
                <a:gd name="connsiteY401" fmla="*/ 614839 h 791432"/>
                <a:gd name="connsiteX402" fmla="*/ 155067 w 910018"/>
                <a:gd name="connsiteY402" fmla="*/ 615982 h 791432"/>
                <a:gd name="connsiteX403" fmla="*/ 162592 w 910018"/>
                <a:gd name="connsiteY403" fmla="*/ 611886 h 791432"/>
                <a:gd name="connsiteX404" fmla="*/ 167926 w 910018"/>
                <a:gd name="connsiteY404" fmla="*/ 615982 h 791432"/>
                <a:gd name="connsiteX405" fmla="*/ 166688 w 910018"/>
                <a:gd name="connsiteY405" fmla="*/ 619315 h 791432"/>
                <a:gd name="connsiteX406" fmla="*/ 173641 w 910018"/>
                <a:gd name="connsiteY406" fmla="*/ 623316 h 791432"/>
                <a:gd name="connsiteX407" fmla="*/ 174784 w 910018"/>
                <a:gd name="connsiteY407" fmla="*/ 619887 h 791432"/>
                <a:gd name="connsiteX408" fmla="*/ 180118 w 910018"/>
                <a:gd name="connsiteY408" fmla="*/ 624078 h 791432"/>
                <a:gd name="connsiteX409" fmla="*/ 178022 w 910018"/>
                <a:gd name="connsiteY409" fmla="*/ 632365 h 791432"/>
                <a:gd name="connsiteX410" fmla="*/ 179927 w 910018"/>
                <a:gd name="connsiteY410" fmla="*/ 635318 h 791432"/>
                <a:gd name="connsiteX411" fmla="*/ 178784 w 910018"/>
                <a:gd name="connsiteY411" fmla="*/ 638651 h 791432"/>
                <a:gd name="connsiteX412" fmla="*/ 179165 w 910018"/>
                <a:gd name="connsiteY412" fmla="*/ 641794 h 791432"/>
                <a:gd name="connsiteX413" fmla="*/ 175070 w 910018"/>
                <a:gd name="connsiteY413" fmla="*/ 647128 h 791432"/>
                <a:gd name="connsiteX414" fmla="*/ 176879 w 910018"/>
                <a:gd name="connsiteY414" fmla="*/ 648557 h 791432"/>
                <a:gd name="connsiteX415" fmla="*/ 175641 w 910018"/>
                <a:gd name="connsiteY415" fmla="*/ 651891 h 791432"/>
                <a:gd name="connsiteX416" fmla="*/ 175832 w 910018"/>
                <a:gd name="connsiteY416" fmla="*/ 653415 h 791432"/>
                <a:gd name="connsiteX417" fmla="*/ 177641 w 910018"/>
                <a:gd name="connsiteY417" fmla="*/ 654844 h 791432"/>
                <a:gd name="connsiteX418" fmla="*/ 184404 w 910018"/>
                <a:gd name="connsiteY418" fmla="*/ 657225 h 791432"/>
                <a:gd name="connsiteX419" fmla="*/ 185738 w 910018"/>
                <a:gd name="connsiteY419" fmla="*/ 655415 h 791432"/>
                <a:gd name="connsiteX420" fmla="*/ 189071 w 910018"/>
                <a:gd name="connsiteY420" fmla="*/ 656558 h 791432"/>
                <a:gd name="connsiteX421" fmla="*/ 190500 w 910018"/>
                <a:gd name="connsiteY421" fmla="*/ 654844 h 791432"/>
                <a:gd name="connsiteX422" fmla="*/ 192691 w 910018"/>
                <a:gd name="connsiteY422" fmla="*/ 659321 h 791432"/>
                <a:gd name="connsiteX423" fmla="*/ 194977 w 910018"/>
                <a:gd name="connsiteY423" fmla="*/ 652653 h 791432"/>
                <a:gd name="connsiteX424" fmla="*/ 205835 w 910018"/>
                <a:gd name="connsiteY424" fmla="*/ 649605 h 791432"/>
                <a:gd name="connsiteX425" fmla="*/ 207264 w 910018"/>
                <a:gd name="connsiteY425" fmla="*/ 660654 h 791432"/>
                <a:gd name="connsiteX426" fmla="*/ 214217 w 910018"/>
                <a:gd name="connsiteY426" fmla="*/ 664655 h 791432"/>
                <a:gd name="connsiteX427" fmla="*/ 223457 w 910018"/>
                <a:gd name="connsiteY427" fmla="*/ 674656 h 791432"/>
                <a:gd name="connsiteX428" fmla="*/ 225076 w 910018"/>
                <a:gd name="connsiteY428" fmla="*/ 674465 h 791432"/>
                <a:gd name="connsiteX429" fmla="*/ 234125 w 910018"/>
                <a:gd name="connsiteY429" fmla="*/ 682943 h 791432"/>
                <a:gd name="connsiteX430" fmla="*/ 245936 w 910018"/>
                <a:gd name="connsiteY430" fmla="*/ 675037 h 791432"/>
                <a:gd name="connsiteX431" fmla="*/ 247745 w 910018"/>
                <a:gd name="connsiteY431" fmla="*/ 676370 h 791432"/>
                <a:gd name="connsiteX432" fmla="*/ 250508 w 910018"/>
                <a:gd name="connsiteY432" fmla="*/ 672846 h 791432"/>
                <a:gd name="connsiteX433" fmla="*/ 252317 w 910018"/>
                <a:gd name="connsiteY433" fmla="*/ 674180 h 791432"/>
                <a:gd name="connsiteX434" fmla="*/ 258223 w 910018"/>
                <a:gd name="connsiteY434" fmla="*/ 670274 h 791432"/>
                <a:gd name="connsiteX435" fmla="*/ 258413 w 910018"/>
                <a:gd name="connsiteY435" fmla="*/ 671798 h 791432"/>
                <a:gd name="connsiteX436" fmla="*/ 261366 w 910018"/>
                <a:gd name="connsiteY436" fmla="*/ 669798 h 791432"/>
                <a:gd name="connsiteX437" fmla="*/ 267081 w 910018"/>
                <a:gd name="connsiteY437" fmla="*/ 677132 h 791432"/>
                <a:gd name="connsiteX438" fmla="*/ 280892 w 910018"/>
                <a:gd name="connsiteY438" fmla="*/ 672179 h 791432"/>
                <a:gd name="connsiteX439" fmla="*/ 279845 w 910018"/>
                <a:gd name="connsiteY439" fmla="*/ 664273 h 791432"/>
                <a:gd name="connsiteX440" fmla="*/ 286417 w 910018"/>
                <a:gd name="connsiteY440" fmla="*/ 677894 h 791432"/>
                <a:gd name="connsiteX441" fmla="*/ 288417 w 910018"/>
                <a:gd name="connsiteY441" fmla="*/ 680847 h 791432"/>
                <a:gd name="connsiteX442" fmla="*/ 297275 w 910018"/>
                <a:gd name="connsiteY442" fmla="*/ 674846 h 791432"/>
                <a:gd name="connsiteX443" fmla="*/ 311277 w 910018"/>
                <a:gd name="connsiteY443" fmla="*/ 684276 h 791432"/>
                <a:gd name="connsiteX444" fmla="*/ 320040 w 910018"/>
                <a:gd name="connsiteY444" fmla="*/ 689610 h 791432"/>
                <a:gd name="connsiteX445" fmla="*/ 317278 w 910018"/>
                <a:gd name="connsiteY445" fmla="*/ 693134 h 791432"/>
                <a:gd name="connsiteX446" fmla="*/ 317849 w 910018"/>
                <a:gd name="connsiteY446" fmla="*/ 697897 h 791432"/>
                <a:gd name="connsiteX447" fmla="*/ 310420 w 910018"/>
                <a:gd name="connsiteY447" fmla="*/ 714947 h 791432"/>
                <a:gd name="connsiteX448" fmla="*/ 319088 w 910018"/>
                <a:gd name="connsiteY448" fmla="*/ 720185 h 791432"/>
                <a:gd name="connsiteX449" fmla="*/ 323183 w 910018"/>
                <a:gd name="connsiteY449" fmla="*/ 714851 h 791432"/>
                <a:gd name="connsiteX450" fmla="*/ 327946 w 910018"/>
                <a:gd name="connsiteY450" fmla="*/ 714280 h 791432"/>
                <a:gd name="connsiteX451" fmla="*/ 344138 w 910018"/>
                <a:gd name="connsiteY451" fmla="*/ 728282 h 791432"/>
                <a:gd name="connsiteX452" fmla="*/ 355378 w 910018"/>
                <a:gd name="connsiteY452" fmla="*/ 728377 h 791432"/>
                <a:gd name="connsiteX453" fmla="*/ 367475 w 910018"/>
                <a:gd name="connsiteY453" fmla="*/ 747712 h 791432"/>
                <a:gd name="connsiteX454" fmla="*/ 373666 w 910018"/>
                <a:gd name="connsiteY454" fmla="*/ 758190 h 791432"/>
                <a:gd name="connsiteX455" fmla="*/ 372428 w 910018"/>
                <a:gd name="connsiteY455" fmla="*/ 761524 h 791432"/>
                <a:gd name="connsiteX456" fmla="*/ 376238 w 910018"/>
                <a:gd name="connsiteY456" fmla="*/ 765810 h 791432"/>
                <a:gd name="connsiteX457" fmla="*/ 383858 w 910018"/>
                <a:gd name="connsiteY457" fmla="*/ 763238 h 791432"/>
                <a:gd name="connsiteX458" fmla="*/ 381191 w 910018"/>
                <a:gd name="connsiteY458" fmla="*/ 766858 h 791432"/>
                <a:gd name="connsiteX459" fmla="*/ 382905 w 910018"/>
                <a:gd name="connsiteY459" fmla="*/ 768191 h 791432"/>
                <a:gd name="connsiteX460" fmla="*/ 381381 w 910018"/>
                <a:gd name="connsiteY460" fmla="*/ 768382 h 791432"/>
                <a:gd name="connsiteX461" fmla="*/ 381953 w 910018"/>
                <a:gd name="connsiteY461" fmla="*/ 773144 h 791432"/>
                <a:gd name="connsiteX462" fmla="*/ 389096 w 910018"/>
                <a:gd name="connsiteY462" fmla="*/ 791432 h 791432"/>
                <a:gd name="connsiteX463" fmla="*/ 396812 w 910018"/>
                <a:gd name="connsiteY463" fmla="*/ 788860 h 791432"/>
                <a:gd name="connsiteX464" fmla="*/ 403479 w 910018"/>
                <a:gd name="connsiteY464" fmla="*/ 791242 h 791432"/>
                <a:gd name="connsiteX465" fmla="*/ 409385 w 910018"/>
                <a:gd name="connsiteY465" fmla="*/ 787241 h 791432"/>
                <a:gd name="connsiteX466" fmla="*/ 412623 w 910018"/>
                <a:gd name="connsiteY466" fmla="*/ 786860 h 791432"/>
                <a:gd name="connsiteX467" fmla="*/ 416719 w 910018"/>
                <a:gd name="connsiteY467" fmla="*/ 781526 h 791432"/>
                <a:gd name="connsiteX468" fmla="*/ 419862 w 910018"/>
                <a:gd name="connsiteY468" fmla="*/ 781145 h 791432"/>
                <a:gd name="connsiteX469" fmla="*/ 431292 w 910018"/>
                <a:gd name="connsiteY469" fmla="*/ 782860 h 791432"/>
                <a:gd name="connsiteX470" fmla="*/ 438436 w 910018"/>
                <a:gd name="connsiteY470" fmla="*/ 775526 h 791432"/>
                <a:gd name="connsiteX471" fmla="*/ 440531 w 910018"/>
                <a:gd name="connsiteY471" fmla="*/ 767239 h 791432"/>
                <a:gd name="connsiteX472" fmla="*/ 450818 w 910018"/>
                <a:gd name="connsiteY472" fmla="*/ 759524 h 791432"/>
                <a:gd name="connsiteX473" fmla="*/ 454914 w 910018"/>
                <a:gd name="connsiteY473" fmla="*/ 754190 h 791432"/>
                <a:gd name="connsiteX474" fmla="*/ 456057 w 910018"/>
                <a:gd name="connsiteY474" fmla="*/ 750856 h 791432"/>
                <a:gd name="connsiteX475" fmla="*/ 460438 w 910018"/>
                <a:gd name="connsiteY475" fmla="*/ 747141 h 791432"/>
                <a:gd name="connsiteX476" fmla="*/ 460058 w 910018"/>
                <a:gd name="connsiteY476" fmla="*/ 743902 h 791432"/>
                <a:gd name="connsiteX477" fmla="*/ 465106 w 910018"/>
                <a:gd name="connsiteY477" fmla="*/ 733711 h 791432"/>
                <a:gd name="connsiteX478" fmla="*/ 476345 w 910018"/>
                <a:gd name="connsiteY478" fmla="*/ 721043 h 791432"/>
                <a:gd name="connsiteX479" fmla="*/ 479488 w 910018"/>
                <a:gd name="connsiteY479" fmla="*/ 720566 h 791432"/>
                <a:gd name="connsiteX480" fmla="*/ 484061 w 910018"/>
                <a:gd name="connsiteY480" fmla="*/ 718471 h 791432"/>
                <a:gd name="connsiteX481" fmla="*/ 482632 w 910018"/>
                <a:gd name="connsiteY481" fmla="*/ 707422 h 791432"/>
                <a:gd name="connsiteX482" fmla="*/ 504920 w 910018"/>
                <a:gd name="connsiteY482" fmla="*/ 706184 h 791432"/>
                <a:gd name="connsiteX483" fmla="*/ 508063 w 910018"/>
                <a:gd name="connsiteY483" fmla="*/ 705707 h 791432"/>
                <a:gd name="connsiteX484" fmla="*/ 509492 w 910018"/>
                <a:gd name="connsiteY484" fmla="*/ 703993 h 791432"/>
                <a:gd name="connsiteX485" fmla="*/ 523875 w 910018"/>
                <a:gd name="connsiteY485" fmla="*/ 703707 h 791432"/>
                <a:gd name="connsiteX486" fmla="*/ 533305 w 910018"/>
                <a:gd name="connsiteY486" fmla="*/ 702564 h 791432"/>
                <a:gd name="connsiteX487" fmla="*/ 545211 w 910018"/>
                <a:gd name="connsiteY487" fmla="*/ 707422 h 791432"/>
                <a:gd name="connsiteX488" fmla="*/ 557403 w 910018"/>
                <a:gd name="connsiteY488" fmla="*/ 702659 h 791432"/>
                <a:gd name="connsiteX489" fmla="*/ 557594 w 910018"/>
                <a:gd name="connsiteY489" fmla="*/ 691420 h 791432"/>
                <a:gd name="connsiteX490" fmla="*/ 563499 w 910018"/>
                <a:gd name="connsiteY490" fmla="*/ 674656 h 791432"/>
                <a:gd name="connsiteX491" fmla="*/ 565595 w 910018"/>
                <a:gd name="connsiteY491" fmla="*/ 666369 h 791432"/>
                <a:gd name="connsiteX492" fmla="*/ 566833 w 910018"/>
                <a:gd name="connsiteY492" fmla="*/ 662940 h 791432"/>
                <a:gd name="connsiteX493" fmla="*/ 563975 w 910018"/>
                <a:gd name="connsiteY493" fmla="*/ 653701 h 791432"/>
                <a:gd name="connsiteX494" fmla="*/ 564737 w 910018"/>
                <a:gd name="connsiteY494" fmla="*/ 647224 h 791432"/>
                <a:gd name="connsiteX495" fmla="*/ 568262 w 910018"/>
                <a:gd name="connsiteY495" fmla="*/ 637127 h 791432"/>
                <a:gd name="connsiteX496" fmla="*/ 572262 w 910018"/>
                <a:gd name="connsiteY496" fmla="*/ 630174 h 791432"/>
                <a:gd name="connsiteX497" fmla="*/ 574167 w 910018"/>
                <a:gd name="connsiteY497" fmla="*/ 620363 h 791432"/>
                <a:gd name="connsiteX498" fmla="*/ 571405 w 910018"/>
                <a:gd name="connsiteY498" fmla="*/ 611029 h 791432"/>
                <a:gd name="connsiteX499" fmla="*/ 572357 w 910018"/>
                <a:gd name="connsiteY499" fmla="*/ 606171 h 791432"/>
                <a:gd name="connsiteX500" fmla="*/ 576739 w 910018"/>
                <a:gd name="connsiteY500" fmla="*/ 602361 h 791432"/>
                <a:gd name="connsiteX501" fmla="*/ 579215 w 910018"/>
                <a:gd name="connsiteY501" fmla="*/ 597218 h 791432"/>
                <a:gd name="connsiteX502" fmla="*/ 585121 w 910018"/>
                <a:gd name="connsiteY502" fmla="*/ 593312 h 791432"/>
                <a:gd name="connsiteX503" fmla="*/ 596170 w 910018"/>
                <a:gd name="connsiteY503" fmla="*/ 591884 h 791432"/>
                <a:gd name="connsiteX504" fmla="*/ 599122 w 910018"/>
                <a:gd name="connsiteY504" fmla="*/ 589883 h 791432"/>
                <a:gd name="connsiteX505" fmla="*/ 615601 w 910018"/>
                <a:gd name="connsiteY505" fmla="*/ 592646 h 791432"/>
                <a:gd name="connsiteX506" fmla="*/ 619887 w 910018"/>
                <a:gd name="connsiteY506" fmla="*/ 588835 h 791432"/>
                <a:gd name="connsiteX507" fmla="*/ 622649 w 910018"/>
                <a:gd name="connsiteY507" fmla="*/ 585311 h 791432"/>
                <a:gd name="connsiteX508" fmla="*/ 628936 w 910018"/>
                <a:gd name="connsiteY508" fmla="*/ 584454 h 791432"/>
                <a:gd name="connsiteX509" fmla="*/ 637889 w 910018"/>
                <a:gd name="connsiteY509" fmla="*/ 591407 h 791432"/>
                <a:gd name="connsiteX510" fmla="*/ 649129 w 910018"/>
                <a:gd name="connsiteY510" fmla="*/ 591598 h 791432"/>
                <a:gd name="connsiteX511" fmla="*/ 652272 w 910018"/>
                <a:gd name="connsiteY511" fmla="*/ 591122 h 791432"/>
                <a:gd name="connsiteX512" fmla="*/ 654558 w 910018"/>
                <a:gd name="connsiteY512" fmla="*/ 584454 h 791432"/>
                <a:gd name="connsiteX513" fmla="*/ 662464 w 910018"/>
                <a:gd name="connsiteY513" fmla="*/ 583406 h 791432"/>
                <a:gd name="connsiteX514" fmla="*/ 680466 w 910018"/>
                <a:gd name="connsiteY514" fmla="*/ 573119 h 791432"/>
                <a:gd name="connsiteX515" fmla="*/ 684562 w 910018"/>
                <a:gd name="connsiteY515" fmla="*/ 567785 h 791432"/>
                <a:gd name="connsiteX516" fmla="*/ 690086 w 910018"/>
                <a:gd name="connsiteY516" fmla="*/ 560642 h 791432"/>
                <a:gd name="connsiteX517" fmla="*/ 690848 w 910018"/>
                <a:gd name="connsiteY517" fmla="*/ 554164 h 791432"/>
                <a:gd name="connsiteX518" fmla="*/ 699516 w 910018"/>
                <a:gd name="connsiteY518" fmla="*/ 546640 h 791432"/>
                <a:gd name="connsiteX519" fmla="*/ 697516 w 910018"/>
                <a:gd name="connsiteY519" fmla="*/ 543687 h 791432"/>
                <a:gd name="connsiteX520" fmla="*/ 698468 w 910018"/>
                <a:gd name="connsiteY520" fmla="*/ 538734 h 791432"/>
                <a:gd name="connsiteX521" fmla="*/ 705707 w 910018"/>
                <a:gd name="connsiteY521" fmla="*/ 520160 h 791432"/>
                <a:gd name="connsiteX522" fmla="*/ 712470 w 910018"/>
                <a:gd name="connsiteY522" fmla="*/ 509683 h 791432"/>
                <a:gd name="connsiteX523" fmla="*/ 707612 w 910018"/>
                <a:gd name="connsiteY523" fmla="*/ 484632 h 791432"/>
                <a:gd name="connsiteX524" fmla="*/ 709994 w 910018"/>
                <a:gd name="connsiteY524" fmla="*/ 477964 h 791432"/>
                <a:gd name="connsiteX525" fmla="*/ 711613 w 910018"/>
                <a:gd name="connsiteY525" fmla="*/ 477774 h 791432"/>
                <a:gd name="connsiteX526" fmla="*/ 713327 w 910018"/>
                <a:gd name="connsiteY526" fmla="*/ 479107 h 791432"/>
                <a:gd name="connsiteX527" fmla="*/ 714947 w 910018"/>
                <a:gd name="connsiteY527" fmla="*/ 478917 h 791432"/>
                <a:gd name="connsiteX528" fmla="*/ 712375 w 910018"/>
                <a:gd name="connsiteY528" fmla="*/ 471202 h 791432"/>
                <a:gd name="connsiteX529" fmla="*/ 705231 w 910018"/>
                <a:gd name="connsiteY529" fmla="*/ 465772 h 791432"/>
                <a:gd name="connsiteX530" fmla="*/ 704469 w 910018"/>
                <a:gd name="connsiteY530" fmla="*/ 459391 h 791432"/>
                <a:gd name="connsiteX531" fmla="*/ 706755 w 910018"/>
                <a:gd name="connsiteY531" fmla="*/ 452723 h 791432"/>
                <a:gd name="connsiteX532" fmla="*/ 711137 w 910018"/>
                <a:gd name="connsiteY532" fmla="*/ 448913 h 791432"/>
                <a:gd name="connsiteX533" fmla="*/ 710089 w 910018"/>
                <a:gd name="connsiteY533" fmla="*/ 441007 h 791432"/>
                <a:gd name="connsiteX534" fmla="*/ 711518 w 910018"/>
                <a:gd name="connsiteY534" fmla="*/ 439293 h 791432"/>
                <a:gd name="connsiteX535" fmla="*/ 724662 w 910018"/>
                <a:gd name="connsiteY535" fmla="*/ 429577 h 791432"/>
                <a:gd name="connsiteX536" fmla="*/ 718757 w 910018"/>
                <a:gd name="connsiteY536" fmla="*/ 420719 h 791432"/>
                <a:gd name="connsiteX537" fmla="*/ 718852 w 910018"/>
                <a:gd name="connsiteY537" fmla="*/ 396621 h 791432"/>
                <a:gd name="connsiteX538" fmla="*/ 724567 w 910018"/>
                <a:gd name="connsiteY538" fmla="*/ 391096 h 791432"/>
                <a:gd name="connsiteX539" fmla="*/ 727901 w 910018"/>
                <a:gd name="connsiteY539" fmla="*/ 379476 h 791432"/>
                <a:gd name="connsiteX540" fmla="*/ 729520 w 910018"/>
                <a:gd name="connsiteY540" fmla="*/ 379285 h 791432"/>
                <a:gd name="connsiteX541" fmla="*/ 727901 w 910018"/>
                <a:gd name="connsiteY541" fmla="*/ 366617 h 791432"/>
                <a:gd name="connsiteX542" fmla="*/ 732663 w 910018"/>
                <a:gd name="connsiteY542" fmla="*/ 366046 h 791432"/>
                <a:gd name="connsiteX543" fmla="*/ 731996 w 910018"/>
                <a:gd name="connsiteY543" fmla="*/ 361283 h 791432"/>
                <a:gd name="connsiteX544" fmla="*/ 733997 w 910018"/>
                <a:gd name="connsiteY544" fmla="*/ 351377 h 791432"/>
                <a:gd name="connsiteX545" fmla="*/ 726091 w 910018"/>
                <a:gd name="connsiteY545" fmla="*/ 352425 h 791432"/>
                <a:gd name="connsiteX546" fmla="*/ 727805 w 910018"/>
                <a:gd name="connsiteY546" fmla="*/ 340995 h 791432"/>
                <a:gd name="connsiteX547" fmla="*/ 726186 w 910018"/>
                <a:gd name="connsiteY547" fmla="*/ 328327 h 791432"/>
                <a:gd name="connsiteX548" fmla="*/ 736663 w 910018"/>
                <a:gd name="connsiteY548" fmla="*/ 322231 h 791432"/>
                <a:gd name="connsiteX549" fmla="*/ 737235 w 910018"/>
                <a:gd name="connsiteY549" fmla="*/ 314134 h 791432"/>
                <a:gd name="connsiteX550" fmla="*/ 751808 w 910018"/>
                <a:gd name="connsiteY550" fmla="*/ 302609 h 791432"/>
                <a:gd name="connsiteX551" fmla="*/ 751999 w 910018"/>
                <a:gd name="connsiteY551" fmla="*/ 291370 h 791432"/>
                <a:gd name="connsiteX552" fmla="*/ 751142 w 910018"/>
                <a:gd name="connsiteY552" fmla="*/ 285083 h 791432"/>
                <a:gd name="connsiteX553" fmla="*/ 750951 w 910018"/>
                <a:gd name="connsiteY553" fmla="*/ 283464 h 791432"/>
                <a:gd name="connsiteX554" fmla="*/ 755333 w 910018"/>
                <a:gd name="connsiteY554" fmla="*/ 279749 h 791432"/>
                <a:gd name="connsiteX555" fmla="*/ 758666 w 910018"/>
                <a:gd name="connsiteY555" fmla="*/ 280892 h 791432"/>
                <a:gd name="connsiteX556" fmla="*/ 762953 w 910018"/>
                <a:gd name="connsiteY556" fmla="*/ 277177 h 791432"/>
                <a:gd name="connsiteX557" fmla="*/ 767905 w 910018"/>
                <a:gd name="connsiteY557" fmla="*/ 278130 h 791432"/>
                <a:gd name="connsiteX558" fmla="*/ 770668 w 910018"/>
                <a:gd name="connsiteY558" fmla="*/ 274606 h 791432"/>
                <a:gd name="connsiteX559" fmla="*/ 774002 w 910018"/>
                <a:gd name="connsiteY559" fmla="*/ 275749 h 791432"/>
                <a:gd name="connsiteX560" fmla="*/ 776764 w 910018"/>
                <a:gd name="connsiteY560" fmla="*/ 272225 h 791432"/>
                <a:gd name="connsiteX561" fmla="*/ 792956 w 910018"/>
                <a:gd name="connsiteY561" fmla="*/ 273367 h 791432"/>
                <a:gd name="connsiteX562" fmla="*/ 797528 w 910018"/>
                <a:gd name="connsiteY562" fmla="*/ 271177 h 791432"/>
                <a:gd name="connsiteX563" fmla="*/ 806768 w 910018"/>
                <a:gd name="connsiteY563" fmla="*/ 268319 h 791432"/>
                <a:gd name="connsiteX564" fmla="*/ 811149 w 910018"/>
                <a:gd name="connsiteY564" fmla="*/ 264605 h 791432"/>
                <a:gd name="connsiteX565" fmla="*/ 817245 w 910018"/>
                <a:gd name="connsiteY565" fmla="*/ 262223 h 791432"/>
                <a:gd name="connsiteX566" fmla="*/ 831437 w 910018"/>
                <a:gd name="connsiteY566" fmla="*/ 260413 h 791432"/>
                <a:gd name="connsiteX567" fmla="*/ 832771 w 910018"/>
                <a:gd name="connsiteY567" fmla="*/ 258604 h 791432"/>
                <a:gd name="connsiteX568" fmla="*/ 832390 w 910018"/>
                <a:gd name="connsiteY568" fmla="*/ 255460 h 791432"/>
                <a:gd name="connsiteX569" fmla="*/ 844582 w 910018"/>
                <a:gd name="connsiteY569" fmla="*/ 250698 h 791432"/>
                <a:gd name="connsiteX570" fmla="*/ 851726 w 910018"/>
                <a:gd name="connsiteY570" fmla="*/ 243364 h 791432"/>
                <a:gd name="connsiteX571" fmla="*/ 855059 w 910018"/>
                <a:gd name="connsiteY571" fmla="*/ 244602 h 791432"/>
                <a:gd name="connsiteX572" fmla="*/ 875157 w 910018"/>
                <a:gd name="connsiteY572" fmla="*/ 238792 h 791432"/>
                <a:gd name="connsiteX573" fmla="*/ 885444 w 910018"/>
                <a:gd name="connsiteY573" fmla="*/ 231076 h 791432"/>
                <a:gd name="connsiteX574" fmla="*/ 892683 w 910018"/>
                <a:gd name="connsiteY574" fmla="*/ 212503 h 791432"/>
                <a:gd name="connsiteX575" fmla="*/ 896969 w 910018"/>
                <a:gd name="connsiteY575" fmla="*/ 208788 h 791432"/>
                <a:gd name="connsiteX576" fmla="*/ 903351 w 910018"/>
                <a:gd name="connsiteY576" fmla="*/ 207931 h 791432"/>
                <a:gd name="connsiteX577" fmla="*/ 899160 w 910018"/>
                <a:gd name="connsiteY577" fmla="*/ 200501 h 791432"/>
                <a:gd name="connsiteX578" fmla="*/ 906494 w 910018"/>
                <a:gd name="connsiteY578" fmla="*/ 194691 h 791432"/>
                <a:gd name="connsiteX579" fmla="*/ 910019 w 910018"/>
                <a:gd name="connsiteY579" fmla="*/ 184690 h 791432"/>
                <a:gd name="connsiteX580" fmla="*/ 910019 w 910018"/>
                <a:gd name="connsiteY580" fmla="*/ 184690 h 79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910018" h="791432">
                  <a:moveTo>
                    <a:pt x="910019" y="184690"/>
                  </a:moveTo>
                  <a:lnTo>
                    <a:pt x="904208" y="164497"/>
                  </a:lnTo>
                  <a:lnTo>
                    <a:pt x="903637" y="159829"/>
                  </a:lnTo>
                  <a:lnTo>
                    <a:pt x="901255" y="153734"/>
                  </a:lnTo>
                  <a:lnTo>
                    <a:pt x="896112" y="151162"/>
                  </a:lnTo>
                  <a:lnTo>
                    <a:pt x="891350" y="151733"/>
                  </a:lnTo>
                  <a:lnTo>
                    <a:pt x="884206" y="146209"/>
                  </a:lnTo>
                  <a:lnTo>
                    <a:pt x="879253" y="145256"/>
                  </a:lnTo>
                  <a:lnTo>
                    <a:pt x="871442" y="146304"/>
                  </a:lnTo>
                  <a:lnTo>
                    <a:pt x="876681" y="124777"/>
                  </a:lnTo>
                  <a:lnTo>
                    <a:pt x="871919" y="112490"/>
                  </a:lnTo>
                  <a:lnTo>
                    <a:pt x="867156" y="113157"/>
                  </a:lnTo>
                  <a:lnTo>
                    <a:pt x="865156" y="110204"/>
                  </a:lnTo>
                  <a:lnTo>
                    <a:pt x="866775" y="110014"/>
                  </a:lnTo>
                  <a:lnTo>
                    <a:pt x="864775" y="106966"/>
                  </a:lnTo>
                  <a:lnTo>
                    <a:pt x="860393" y="97917"/>
                  </a:lnTo>
                  <a:lnTo>
                    <a:pt x="854107" y="98774"/>
                  </a:lnTo>
                  <a:lnTo>
                    <a:pt x="845439" y="93440"/>
                  </a:lnTo>
                  <a:lnTo>
                    <a:pt x="840486" y="92488"/>
                  </a:lnTo>
                  <a:lnTo>
                    <a:pt x="834390" y="82010"/>
                  </a:lnTo>
                  <a:lnTo>
                    <a:pt x="828770" y="76295"/>
                  </a:lnTo>
                  <a:lnTo>
                    <a:pt x="826008" y="54197"/>
                  </a:lnTo>
                  <a:lnTo>
                    <a:pt x="822198" y="49911"/>
                  </a:lnTo>
                  <a:lnTo>
                    <a:pt x="815530" y="47530"/>
                  </a:lnTo>
                  <a:lnTo>
                    <a:pt x="804101" y="45815"/>
                  </a:lnTo>
                  <a:lnTo>
                    <a:pt x="799338" y="46387"/>
                  </a:lnTo>
                  <a:lnTo>
                    <a:pt x="794195" y="56674"/>
                  </a:lnTo>
                  <a:lnTo>
                    <a:pt x="789718" y="58864"/>
                  </a:lnTo>
                  <a:lnTo>
                    <a:pt x="769811" y="53340"/>
                  </a:lnTo>
                  <a:lnTo>
                    <a:pt x="765810" y="47434"/>
                  </a:lnTo>
                  <a:lnTo>
                    <a:pt x="762667" y="47815"/>
                  </a:lnTo>
                  <a:lnTo>
                    <a:pt x="753618" y="52197"/>
                  </a:lnTo>
                  <a:lnTo>
                    <a:pt x="745046" y="48482"/>
                  </a:lnTo>
                  <a:lnTo>
                    <a:pt x="733806" y="35528"/>
                  </a:lnTo>
                  <a:lnTo>
                    <a:pt x="729234" y="24860"/>
                  </a:lnTo>
                  <a:lnTo>
                    <a:pt x="725710" y="22098"/>
                  </a:lnTo>
                  <a:lnTo>
                    <a:pt x="721328" y="25908"/>
                  </a:lnTo>
                  <a:lnTo>
                    <a:pt x="705803" y="29432"/>
                  </a:lnTo>
                  <a:lnTo>
                    <a:pt x="697802" y="17621"/>
                  </a:lnTo>
                  <a:lnTo>
                    <a:pt x="687229" y="22193"/>
                  </a:lnTo>
                  <a:lnTo>
                    <a:pt x="680657" y="21431"/>
                  </a:lnTo>
                  <a:lnTo>
                    <a:pt x="677704" y="23431"/>
                  </a:lnTo>
                  <a:lnTo>
                    <a:pt x="669417" y="21241"/>
                  </a:lnTo>
                  <a:lnTo>
                    <a:pt x="665131" y="25051"/>
                  </a:lnTo>
                  <a:lnTo>
                    <a:pt x="663512" y="25241"/>
                  </a:lnTo>
                  <a:lnTo>
                    <a:pt x="655415" y="24670"/>
                  </a:lnTo>
                  <a:lnTo>
                    <a:pt x="647795" y="27242"/>
                  </a:lnTo>
                  <a:lnTo>
                    <a:pt x="633794" y="30575"/>
                  </a:lnTo>
                  <a:lnTo>
                    <a:pt x="618744" y="38957"/>
                  </a:lnTo>
                  <a:lnTo>
                    <a:pt x="612458" y="39719"/>
                  </a:lnTo>
                  <a:lnTo>
                    <a:pt x="611124" y="41529"/>
                  </a:lnTo>
                  <a:lnTo>
                    <a:pt x="604361" y="39148"/>
                  </a:lnTo>
                  <a:lnTo>
                    <a:pt x="604742" y="29527"/>
                  </a:lnTo>
                  <a:lnTo>
                    <a:pt x="603313" y="18478"/>
                  </a:lnTo>
                  <a:lnTo>
                    <a:pt x="595979" y="11335"/>
                  </a:lnTo>
                  <a:lnTo>
                    <a:pt x="590074" y="2476"/>
                  </a:lnTo>
                  <a:lnTo>
                    <a:pt x="586930" y="2857"/>
                  </a:lnTo>
                  <a:lnTo>
                    <a:pt x="585692" y="6286"/>
                  </a:lnTo>
                  <a:lnTo>
                    <a:pt x="578644" y="762"/>
                  </a:lnTo>
                  <a:lnTo>
                    <a:pt x="572072" y="0"/>
                  </a:lnTo>
                  <a:lnTo>
                    <a:pt x="550069" y="2762"/>
                  </a:lnTo>
                  <a:lnTo>
                    <a:pt x="547116" y="17621"/>
                  </a:lnTo>
                  <a:lnTo>
                    <a:pt x="538829" y="28289"/>
                  </a:lnTo>
                  <a:lnTo>
                    <a:pt x="539210" y="31432"/>
                  </a:lnTo>
                  <a:lnTo>
                    <a:pt x="539687" y="34576"/>
                  </a:lnTo>
                  <a:lnTo>
                    <a:pt x="530352" y="37338"/>
                  </a:lnTo>
                  <a:lnTo>
                    <a:pt x="524828" y="31623"/>
                  </a:lnTo>
                  <a:lnTo>
                    <a:pt x="520255" y="33814"/>
                  </a:lnTo>
                  <a:lnTo>
                    <a:pt x="518351" y="30861"/>
                  </a:lnTo>
                  <a:lnTo>
                    <a:pt x="515207" y="31242"/>
                  </a:lnTo>
                  <a:lnTo>
                    <a:pt x="513017" y="26765"/>
                  </a:lnTo>
                  <a:lnTo>
                    <a:pt x="505111" y="27718"/>
                  </a:lnTo>
                  <a:lnTo>
                    <a:pt x="503111" y="24765"/>
                  </a:lnTo>
                  <a:lnTo>
                    <a:pt x="499586" y="22003"/>
                  </a:lnTo>
                  <a:lnTo>
                    <a:pt x="496443" y="22479"/>
                  </a:lnTo>
                  <a:lnTo>
                    <a:pt x="498348" y="25432"/>
                  </a:lnTo>
                  <a:lnTo>
                    <a:pt x="498824" y="28575"/>
                  </a:lnTo>
                  <a:lnTo>
                    <a:pt x="497777" y="33528"/>
                  </a:lnTo>
                  <a:lnTo>
                    <a:pt x="498253" y="36671"/>
                  </a:lnTo>
                  <a:lnTo>
                    <a:pt x="496634" y="36862"/>
                  </a:lnTo>
                  <a:lnTo>
                    <a:pt x="497396" y="43148"/>
                  </a:lnTo>
                  <a:lnTo>
                    <a:pt x="483680" y="48101"/>
                  </a:lnTo>
                  <a:lnTo>
                    <a:pt x="480060" y="45339"/>
                  </a:lnTo>
                  <a:lnTo>
                    <a:pt x="477488" y="50482"/>
                  </a:lnTo>
                  <a:lnTo>
                    <a:pt x="478155" y="55245"/>
                  </a:lnTo>
                  <a:lnTo>
                    <a:pt x="476917" y="58579"/>
                  </a:lnTo>
                  <a:lnTo>
                    <a:pt x="467868" y="62960"/>
                  </a:lnTo>
                  <a:lnTo>
                    <a:pt x="464915" y="64960"/>
                  </a:lnTo>
                  <a:lnTo>
                    <a:pt x="461391" y="62198"/>
                  </a:lnTo>
                  <a:lnTo>
                    <a:pt x="461772" y="65342"/>
                  </a:lnTo>
                  <a:lnTo>
                    <a:pt x="467678" y="74200"/>
                  </a:lnTo>
                  <a:lnTo>
                    <a:pt x="470249" y="81915"/>
                  </a:lnTo>
                  <a:lnTo>
                    <a:pt x="465963" y="85630"/>
                  </a:lnTo>
                  <a:lnTo>
                    <a:pt x="467773" y="87058"/>
                  </a:lnTo>
                  <a:lnTo>
                    <a:pt x="464820" y="89059"/>
                  </a:lnTo>
                  <a:lnTo>
                    <a:pt x="463582" y="92392"/>
                  </a:lnTo>
                  <a:lnTo>
                    <a:pt x="456152" y="96583"/>
                  </a:lnTo>
                  <a:lnTo>
                    <a:pt x="456343" y="98107"/>
                  </a:lnTo>
                  <a:lnTo>
                    <a:pt x="460058" y="102489"/>
                  </a:lnTo>
                  <a:lnTo>
                    <a:pt x="456152" y="109347"/>
                  </a:lnTo>
                  <a:lnTo>
                    <a:pt x="456724" y="114109"/>
                  </a:lnTo>
                  <a:lnTo>
                    <a:pt x="457200" y="117253"/>
                  </a:lnTo>
                  <a:lnTo>
                    <a:pt x="455581" y="117443"/>
                  </a:lnTo>
                  <a:lnTo>
                    <a:pt x="455962" y="120586"/>
                  </a:lnTo>
                  <a:lnTo>
                    <a:pt x="452819" y="121063"/>
                  </a:lnTo>
                  <a:lnTo>
                    <a:pt x="451009" y="119634"/>
                  </a:lnTo>
                  <a:lnTo>
                    <a:pt x="447866" y="120015"/>
                  </a:lnTo>
                  <a:lnTo>
                    <a:pt x="447675" y="118491"/>
                  </a:lnTo>
                  <a:lnTo>
                    <a:pt x="444532" y="118872"/>
                  </a:lnTo>
                  <a:lnTo>
                    <a:pt x="430721" y="123825"/>
                  </a:lnTo>
                  <a:lnTo>
                    <a:pt x="429387" y="125635"/>
                  </a:lnTo>
                  <a:lnTo>
                    <a:pt x="426149" y="126016"/>
                  </a:lnTo>
                  <a:lnTo>
                    <a:pt x="419100" y="120491"/>
                  </a:lnTo>
                  <a:lnTo>
                    <a:pt x="414338" y="121158"/>
                  </a:lnTo>
                  <a:lnTo>
                    <a:pt x="415766" y="119348"/>
                  </a:lnTo>
                  <a:lnTo>
                    <a:pt x="408813" y="115443"/>
                  </a:lnTo>
                  <a:lnTo>
                    <a:pt x="408622" y="113824"/>
                  </a:lnTo>
                  <a:lnTo>
                    <a:pt x="411194" y="108680"/>
                  </a:lnTo>
                  <a:lnTo>
                    <a:pt x="407956" y="109061"/>
                  </a:lnTo>
                  <a:lnTo>
                    <a:pt x="405860" y="104584"/>
                  </a:lnTo>
                  <a:lnTo>
                    <a:pt x="398907" y="100584"/>
                  </a:lnTo>
                  <a:lnTo>
                    <a:pt x="396335" y="92964"/>
                  </a:lnTo>
                  <a:lnTo>
                    <a:pt x="392239" y="98298"/>
                  </a:lnTo>
                  <a:lnTo>
                    <a:pt x="386810" y="94107"/>
                  </a:lnTo>
                  <a:lnTo>
                    <a:pt x="382334" y="96298"/>
                  </a:lnTo>
                  <a:lnTo>
                    <a:pt x="382905" y="101060"/>
                  </a:lnTo>
                  <a:lnTo>
                    <a:pt x="379952" y="103060"/>
                  </a:lnTo>
                  <a:lnTo>
                    <a:pt x="380619" y="107728"/>
                  </a:lnTo>
                  <a:lnTo>
                    <a:pt x="379190" y="109538"/>
                  </a:lnTo>
                  <a:lnTo>
                    <a:pt x="381762" y="117253"/>
                  </a:lnTo>
                  <a:lnTo>
                    <a:pt x="377476" y="120967"/>
                  </a:lnTo>
                  <a:lnTo>
                    <a:pt x="372523" y="120015"/>
                  </a:lnTo>
                  <a:lnTo>
                    <a:pt x="366141" y="108013"/>
                  </a:lnTo>
                  <a:lnTo>
                    <a:pt x="358712" y="112204"/>
                  </a:lnTo>
                  <a:lnTo>
                    <a:pt x="358521" y="110585"/>
                  </a:lnTo>
                  <a:lnTo>
                    <a:pt x="353759" y="111157"/>
                  </a:lnTo>
                  <a:lnTo>
                    <a:pt x="352520" y="114586"/>
                  </a:lnTo>
                  <a:lnTo>
                    <a:pt x="348805" y="110204"/>
                  </a:lnTo>
                  <a:lnTo>
                    <a:pt x="346043" y="113728"/>
                  </a:lnTo>
                  <a:lnTo>
                    <a:pt x="349568" y="116491"/>
                  </a:lnTo>
                  <a:lnTo>
                    <a:pt x="348425" y="119920"/>
                  </a:lnTo>
                  <a:lnTo>
                    <a:pt x="357378" y="126778"/>
                  </a:lnTo>
                  <a:lnTo>
                    <a:pt x="357950" y="131540"/>
                  </a:lnTo>
                  <a:lnTo>
                    <a:pt x="358140" y="133064"/>
                  </a:lnTo>
                  <a:lnTo>
                    <a:pt x="361855" y="137446"/>
                  </a:lnTo>
                  <a:lnTo>
                    <a:pt x="367189" y="141542"/>
                  </a:lnTo>
                  <a:lnTo>
                    <a:pt x="364236" y="143542"/>
                  </a:lnTo>
                  <a:lnTo>
                    <a:pt x="368237" y="149447"/>
                  </a:lnTo>
                  <a:lnTo>
                    <a:pt x="361379" y="158305"/>
                  </a:lnTo>
                  <a:lnTo>
                    <a:pt x="356616" y="158972"/>
                  </a:lnTo>
                  <a:lnTo>
                    <a:pt x="355854" y="165449"/>
                  </a:lnTo>
                  <a:lnTo>
                    <a:pt x="348329" y="169640"/>
                  </a:lnTo>
                  <a:lnTo>
                    <a:pt x="343471" y="168592"/>
                  </a:lnTo>
                  <a:lnTo>
                    <a:pt x="342043" y="170402"/>
                  </a:lnTo>
                  <a:lnTo>
                    <a:pt x="341662" y="167259"/>
                  </a:lnTo>
                  <a:lnTo>
                    <a:pt x="340424" y="170593"/>
                  </a:lnTo>
                  <a:lnTo>
                    <a:pt x="335566" y="169640"/>
                  </a:lnTo>
                  <a:lnTo>
                    <a:pt x="333946" y="169831"/>
                  </a:lnTo>
                  <a:lnTo>
                    <a:pt x="333756" y="168211"/>
                  </a:lnTo>
                  <a:lnTo>
                    <a:pt x="331946" y="166878"/>
                  </a:lnTo>
                  <a:lnTo>
                    <a:pt x="327660" y="170688"/>
                  </a:lnTo>
                  <a:lnTo>
                    <a:pt x="328803" y="167259"/>
                  </a:lnTo>
                  <a:lnTo>
                    <a:pt x="328422" y="164116"/>
                  </a:lnTo>
                  <a:lnTo>
                    <a:pt x="323088" y="160020"/>
                  </a:lnTo>
                  <a:lnTo>
                    <a:pt x="319754" y="158782"/>
                  </a:lnTo>
                  <a:lnTo>
                    <a:pt x="316802" y="160782"/>
                  </a:lnTo>
                  <a:lnTo>
                    <a:pt x="312039" y="161449"/>
                  </a:lnTo>
                  <a:lnTo>
                    <a:pt x="310229" y="160020"/>
                  </a:lnTo>
                  <a:lnTo>
                    <a:pt x="296418" y="164973"/>
                  </a:lnTo>
                  <a:lnTo>
                    <a:pt x="294513" y="162020"/>
                  </a:lnTo>
                  <a:lnTo>
                    <a:pt x="290132" y="165830"/>
                  </a:lnTo>
                  <a:lnTo>
                    <a:pt x="286988" y="166211"/>
                  </a:lnTo>
                  <a:lnTo>
                    <a:pt x="283083" y="173069"/>
                  </a:lnTo>
                  <a:lnTo>
                    <a:pt x="279654" y="171926"/>
                  </a:lnTo>
                  <a:lnTo>
                    <a:pt x="279463" y="170402"/>
                  </a:lnTo>
                  <a:lnTo>
                    <a:pt x="277273" y="165830"/>
                  </a:lnTo>
                  <a:lnTo>
                    <a:pt x="274320" y="167830"/>
                  </a:lnTo>
                  <a:lnTo>
                    <a:pt x="274606" y="169354"/>
                  </a:lnTo>
                  <a:lnTo>
                    <a:pt x="266224" y="167259"/>
                  </a:lnTo>
                  <a:lnTo>
                    <a:pt x="273177" y="171164"/>
                  </a:lnTo>
                  <a:lnTo>
                    <a:pt x="269081" y="176498"/>
                  </a:lnTo>
                  <a:lnTo>
                    <a:pt x="272225" y="176117"/>
                  </a:lnTo>
                  <a:lnTo>
                    <a:pt x="274225" y="179070"/>
                  </a:lnTo>
                  <a:lnTo>
                    <a:pt x="274034" y="190309"/>
                  </a:lnTo>
                  <a:lnTo>
                    <a:pt x="271272" y="193834"/>
                  </a:lnTo>
                  <a:lnTo>
                    <a:pt x="269462" y="192500"/>
                  </a:lnTo>
                  <a:lnTo>
                    <a:pt x="266510" y="194500"/>
                  </a:lnTo>
                  <a:lnTo>
                    <a:pt x="261176" y="203168"/>
                  </a:lnTo>
                  <a:lnTo>
                    <a:pt x="245840" y="221171"/>
                  </a:lnTo>
                  <a:lnTo>
                    <a:pt x="245650" y="219551"/>
                  </a:lnTo>
                  <a:lnTo>
                    <a:pt x="244507" y="210121"/>
                  </a:lnTo>
                  <a:lnTo>
                    <a:pt x="238887" y="204406"/>
                  </a:lnTo>
                  <a:lnTo>
                    <a:pt x="238887" y="204406"/>
                  </a:lnTo>
                  <a:lnTo>
                    <a:pt x="233172" y="197072"/>
                  </a:lnTo>
                  <a:lnTo>
                    <a:pt x="226695" y="196310"/>
                  </a:lnTo>
                  <a:lnTo>
                    <a:pt x="227838" y="192976"/>
                  </a:lnTo>
                  <a:lnTo>
                    <a:pt x="221552" y="193834"/>
                  </a:lnTo>
                  <a:lnTo>
                    <a:pt x="218218" y="192596"/>
                  </a:lnTo>
                  <a:lnTo>
                    <a:pt x="218408" y="194215"/>
                  </a:lnTo>
                  <a:lnTo>
                    <a:pt x="213455" y="193262"/>
                  </a:lnTo>
                  <a:lnTo>
                    <a:pt x="215646" y="197739"/>
                  </a:lnTo>
                  <a:lnTo>
                    <a:pt x="214217" y="199549"/>
                  </a:lnTo>
                  <a:lnTo>
                    <a:pt x="212027" y="194977"/>
                  </a:lnTo>
                  <a:lnTo>
                    <a:pt x="202597" y="196215"/>
                  </a:lnTo>
                  <a:lnTo>
                    <a:pt x="203549" y="191262"/>
                  </a:lnTo>
                  <a:lnTo>
                    <a:pt x="199835" y="186976"/>
                  </a:lnTo>
                  <a:lnTo>
                    <a:pt x="196882" y="188881"/>
                  </a:lnTo>
                  <a:lnTo>
                    <a:pt x="184976" y="184023"/>
                  </a:lnTo>
                  <a:lnTo>
                    <a:pt x="186214" y="193453"/>
                  </a:lnTo>
                  <a:lnTo>
                    <a:pt x="182880" y="192310"/>
                  </a:lnTo>
                  <a:lnTo>
                    <a:pt x="174974" y="193262"/>
                  </a:lnTo>
                  <a:lnTo>
                    <a:pt x="174593" y="190119"/>
                  </a:lnTo>
                  <a:lnTo>
                    <a:pt x="175355" y="183642"/>
                  </a:lnTo>
                  <a:lnTo>
                    <a:pt x="175546" y="172402"/>
                  </a:lnTo>
                  <a:lnTo>
                    <a:pt x="181261" y="166878"/>
                  </a:lnTo>
                  <a:lnTo>
                    <a:pt x="180975" y="165259"/>
                  </a:lnTo>
                  <a:lnTo>
                    <a:pt x="177832" y="165640"/>
                  </a:lnTo>
                  <a:lnTo>
                    <a:pt x="170307" y="156972"/>
                  </a:lnTo>
                  <a:lnTo>
                    <a:pt x="170307" y="156972"/>
                  </a:lnTo>
                  <a:lnTo>
                    <a:pt x="170783" y="160210"/>
                  </a:lnTo>
                  <a:lnTo>
                    <a:pt x="166021" y="160782"/>
                  </a:lnTo>
                  <a:lnTo>
                    <a:pt x="166211" y="162306"/>
                  </a:lnTo>
                  <a:lnTo>
                    <a:pt x="159925" y="163163"/>
                  </a:lnTo>
                  <a:lnTo>
                    <a:pt x="159353" y="171259"/>
                  </a:lnTo>
                  <a:lnTo>
                    <a:pt x="156401" y="173260"/>
                  </a:lnTo>
                  <a:lnTo>
                    <a:pt x="157925" y="172974"/>
                  </a:lnTo>
                  <a:lnTo>
                    <a:pt x="156782" y="176403"/>
                  </a:lnTo>
                  <a:lnTo>
                    <a:pt x="154972" y="174974"/>
                  </a:lnTo>
                  <a:lnTo>
                    <a:pt x="152210" y="178594"/>
                  </a:lnTo>
                  <a:lnTo>
                    <a:pt x="152400" y="180118"/>
                  </a:lnTo>
                  <a:lnTo>
                    <a:pt x="151257" y="183451"/>
                  </a:lnTo>
                  <a:lnTo>
                    <a:pt x="146495" y="184118"/>
                  </a:lnTo>
                  <a:lnTo>
                    <a:pt x="147542" y="192024"/>
                  </a:lnTo>
                  <a:lnTo>
                    <a:pt x="145733" y="190595"/>
                  </a:lnTo>
                  <a:lnTo>
                    <a:pt x="146399" y="195358"/>
                  </a:lnTo>
                  <a:lnTo>
                    <a:pt x="146971" y="200120"/>
                  </a:lnTo>
                  <a:lnTo>
                    <a:pt x="149543" y="207740"/>
                  </a:lnTo>
                  <a:lnTo>
                    <a:pt x="153543" y="213646"/>
                  </a:lnTo>
                  <a:lnTo>
                    <a:pt x="152495" y="218599"/>
                  </a:lnTo>
                  <a:lnTo>
                    <a:pt x="159258" y="220980"/>
                  </a:lnTo>
                  <a:lnTo>
                    <a:pt x="159449" y="222504"/>
                  </a:lnTo>
                  <a:lnTo>
                    <a:pt x="162020" y="230219"/>
                  </a:lnTo>
                  <a:lnTo>
                    <a:pt x="160496" y="230410"/>
                  </a:lnTo>
                  <a:lnTo>
                    <a:pt x="163068" y="238125"/>
                  </a:lnTo>
                  <a:lnTo>
                    <a:pt x="156686" y="238887"/>
                  </a:lnTo>
                  <a:lnTo>
                    <a:pt x="155162" y="239173"/>
                  </a:lnTo>
                  <a:lnTo>
                    <a:pt x="152019" y="239554"/>
                  </a:lnTo>
                  <a:lnTo>
                    <a:pt x="148304" y="248031"/>
                  </a:lnTo>
                  <a:lnTo>
                    <a:pt x="143351" y="247078"/>
                  </a:lnTo>
                  <a:lnTo>
                    <a:pt x="143732" y="250222"/>
                  </a:lnTo>
                  <a:lnTo>
                    <a:pt x="137636" y="252603"/>
                  </a:lnTo>
                  <a:lnTo>
                    <a:pt x="135636" y="249650"/>
                  </a:lnTo>
                  <a:lnTo>
                    <a:pt x="132874" y="266033"/>
                  </a:lnTo>
                  <a:lnTo>
                    <a:pt x="131350" y="266224"/>
                  </a:lnTo>
                  <a:lnTo>
                    <a:pt x="130207" y="269557"/>
                  </a:lnTo>
                  <a:lnTo>
                    <a:pt x="126968" y="269938"/>
                  </a:lnTo>
                  <a:lnTo>
                    <a:pt x="128969" y="272891"/>
                  </a:lnTo>
                  <a:lnTo>
                    <a:pt x="125825" y="273367"/>
                  </a:lnTo>
                  <a:lnTo>
                    <a:pt x="124682" y="276701"/>
                  </a:lnTo>
                  <a:lnTo>
                    <a:pt x="120301" y="280416"/>
                  </a:lnTo>
                  <a:lnTo>
                    <a:pt x="119158" y="283845"/>
                  </a:lnTo>
                  <a:lnTo>
                    <a:pt x="120968" y="285178"/>
                  </a:lnTo>
                  <a:lnTo>
                    <a:pt x="119539" y="286988"/>
                  </a:lnTo>
                  <a:lnTo>
                    <a:pt x="110680" y="292894"/>
                  </a:lnTo>
                  <a:lnTo>
                    <a:pt x="107347" y="291751"/>
                  </a:lnTo>
                  <a:lnTo>
                    <a:pt x="106109" y="295084"/>
                  </a:lnTo>
                  <a:lnTo>
                    <a:pt x="97250" y="288226"/>
                  </a:lnTo>
                  <a:lnTo>
                    <a:pt x="95917" y="289941"/>
                  </a:lnTo>
                  <a:lnTo>
                    <a:pt x="93726" y="285464"/>
                  </a:lnTo>
                  <a:lnTo>
                    <a:pt x="92678" y="290417"/>
                  </a:lnTo>
                  <a:lnTo>
                    <a:pt x="88202" y="292608"/>
                  </a:lnTo>
                  <a:lnTo>
                    <a:pt x="85249" y="294513"/>
                  </a:lnTo>
                  <a:lnTo>
                    <a:pt x="76771" y="290798"/>
                  </a:lnTo>
                  <a:lnTo>
                    <a:pt x="75343" y="292608"/>
                  </a:lnTo>
                  <a:lnTo>
                    <a:pt x="70866" y="294799"/>
                  </a:lnTo>
                  <a:lnTo>
                    <a:pt x="66104" y="295370"/>
                  </a:lnTo>
                  <a:lnTo>
                    <a:pt x="65151" y="300323"/>
                  </a:lnTo>
                  <a:lnTo>
                    <a:pt x="63722" y="302133"/>
                  </a:lnTo>
                  <a:lnTo>
                    <a:pt x="56864" y="298132"/>
                  </a:lnTo>
                  <a:lnTo>
                    <a:pt x="54483" y="292036"/>
                  </a:lnTo>
                  <a:lnTo>
                    <a:pt x="51245" y="292417"/>
                  </a:lnTo>
                  <a:lnTo>
                    <a:pt x="48292" y="294418"/>
                  </a:lnTo>
                  <a:lnTo>
                    <a:pt x="53912" y="300133"/>
                  </a:lnTo>
                  <a:lnTo>
                    <a:pt x="49339" y="302323"/>
                  </a:lnTo>
                  <a:lnTo>
                    <a:pt x="44577" y="302895"/>
                  </a:lnTo>
                  <a:lnTo>
                    <a:pt x="40291" y="306705"/>
                  </a:lnTo>
                  <a:lnTo>
                    <a:pt x="41053" y="312992"/>
                  </a:lnTo>
                  <a:lnTo>
                    <a:pt x="42672" y="312801"/>
                  </a:lnTo>
                  <a:lnTo>
                    <a:pt x="42101" y="320897"/>
                  </a:lnTo>
                  <a:lnTo>
                    <a:pt x="39529" y="326041"/>
                  </a:lnTo>
                  <a:lnTo>
                    <a:pt x="39338" y="324421"/>
                  </a:lnTo>
                  <a:lnTo>
                    <a:pt x="37719" y="324612"/>
                  </a:lnTo>
                  <a:lnTo>
                    <a:pt x="37910" y="326231"/>
                  </a:lnTo>
                  <a:lnTo>
                    <a:pt x="36004" y="323278"/>
                  </a:lnTo>
                  <a:lnTo>
                    <a:pt x="32576" y="322135"/>
                  </a:lnTo>
                  <a:lnTo>
                    <a:pt x="30671" y="319183"/>
                  </a:lnTo>
                  <a:lnTo>
                    <a:pt x="27242" y="317944"/>
                  </a:lnTo>
                  <a:lnTo>
                    <a:pt x="23336" y="324898"/>
                  </a:lnTo>
                  <a:lnTo>
                    <a:pt x="23527" y="326422"/>
                  </a:lnTo>
                  <a:lnTo>
                    <a:pt x="21622" y="336328"/>
                  </a:lnTo>
                  <a:lnTo>
                    <a:pt x="17050" y="338518"/>
                  </a:lnTo>
                  <a:lnTo>
                    <a:pt x="14478" y="343662"/>
                  </a:lnTo>
                  <a:lnTo>
                    <a:pt x="8572" y="347567"/>
                  </a:lnTo>
                  <a:lnTo>
                    <a:pt x="7811" y="354139"/>
                  </a:lnTo>
                  <a:lnTo>
                    <a:pt x="12954" y="356711"/>
                  </a:lnTo>
                  <a:lnTo>
                    <a:pt x="15145" y="361188"/>
                  </a:lnTo>
                  <a:lnTo>
                    <a:pt x="18860" y="365569"/>
                  </a:lnTo>
                  <a:lnTo>
                    <a:pt x="19907" y="373475"/>
                  </a:lnTo>
                  <a:lnTo>
                    <a:pt x="13621" y="387096"/>
                  </a:lnTo>
                  <a:lnTo>
                    <a:pt x="18955" y="391192"/>
                  </a:lnTo>
                  <a:lnTo>
                    <a:pt x="23146" y="398717"/>
                  </a:lnTo>
                  <a:lnTo>
                    <a:pt x="26099" y="409575"/>
                  </a:lnTo>
                  <a:lnTo>
                    <a:pt x="29432" y="410718"/>
                  </a:lnTo>
                  <a:lnTo>
                    <a:pt x="31242" y="412051"/>
                  </a:lnTo>
                  <a:lnTo>
                    <a:pt x="32861" y="411861"/>
                  </a:lnTo>
                  <a:lnTo>
                    <a:pt x="35052" y="416433"/>
                  </a:lnTo>
                  <a:lnTo>
                    <a:pt x="29337" y="421957"/>
                  </a:lnTo>
                  <a:lnTo>
                    <a:pt x="27527" y="420529"/>
                  </a:lnTo>
                  <a:lnTo>
                    <a:pt x="26765" y="427101"/>
                  </a:lnTo>
                  <a:lnTo>
                    <a:pt x="22574" y="432435"/>
                  </a:lnTo>
                  <a:lnTo>
                    <a:pt x="27908" y="436531"/>
                  </a:lnTo>
                  <a:lnTo>
                    <a:pt x="27337" y="431863"/>
                  </a:lnTo>
                  <a:lnTo>
                    <a:pt x="38386" y="430435"/>
                  </a:lnTo>
                  <a:lnTo>
                    <a:pt x="40196" y="431768"/>
                  </a:lnTo>
                  <a:lnTo>
                    <a:pt x="43339" y="431387"/>
                  </a:lnTo>
                  <a:lnTo>
                    <a:pt x="46863" y="434150"/>
                  </a:lnTo>
                  <a:lnTo>
                    <a:pt x="51435" y="431959"/>
                  </a:lnTo>
                  <a:lnTo>
                    <a:pt x="56579" y="421672"/>
                  </a:lnTo>
                  <a:lnTo>
                    <a:pt x="58103" y="421481"/>
                  </a:lnTo>
                  <a:lnTo>
                    <a:pt x="62103" y="427387"/>
                  </a:lnTo>
                  <a:lnTo>
                    <a:pt x="58769" y="439007"/>
                  </a:lnTo>
                  <a:lnTo>
                    <a:pt x="57531" y="442436"/>
                  </a:lnTo>
                  <a:lnTo>
                    <a:pt x="59531" y="445389"/>
                  </a:lnTo>
                  <a:lnTo>
                    <a:pt x="58007" y="445580"/>
                  </a:lnTo>
                  <a:lnTo>
                    <a:pt x="59912" y="448532"/>
                  </a:lnTo>
                  <a:lnTo>
                    <a:pt x="55436" y="450723"/>
                  </a:lnTo>
                  <a:lnTo>
                    <a:pt x="51911" y="473583"/>
                  </a:lnTo>
                  <a:lnTo>
                    <a:pt x="46958" y="472630"/>
                  </a:lnTo>
                  <a:lnTo>
                    <a:pt x="45625" y="474440"/>
                  </a:lnTo>
                  <a:lnTo>
                    <a:pt x="42291" y="473202"/>
                  </a:lnTo>
                  <a:lnTo>
                    <a:pt x="41053" y="476536"/>
                  </a:lnTo>
                  <a:lnTo>
                    <a:pt x="39910" y="479965"/>
                  </a:lnTo>
                  <a:lnTo>
                    <a:pt x="36767" y="480346"/>
                  </a:lnTo>
                  <a:lnTo>
                    <a:pt x="34957" y="478917"/>
                  </a:lnTo>
                  <a:lnTo>
                    <a:pt x="28480" y="478155"/>
                  </a:lnTo>
                  <a:lnTo>
                    <a:pt x="23908" y="480346"/>
                  </a:lnTo>
                  <a:lnTo>
                    <a:pt x="23527" y="490061"/>
                  </a:lnTo>
                  <a:lnTo>
                    <a:pt x="20574" y="504825"/>
                  </a:lnTo>
                  <a:lnTo>
                    <a:pt x="19050" y="505015"/>
                  </a:lnTo>
                  <a:lnTo>
                    <a:pt x="20003" y="512921"/>
                  </a:lnTo>
                  <a:lnTo>
                    <a:pt x="15716" y="516731"/>
                  </a:lnTo>
                  <a:lnTo>
                    <a:pt x="12383" y="515493"/>
                  </a:lnTo>
                  <a:lnTo>
                    <a:pt x="857" y="513778"/>
                  </a:lnTo>
                  <a:lnTo>
                    <a:pt x="3143" y="531114"/>
                  </a:lnTo>
                  <a:lnTo>
                    <a:pt x="4477" y="529400"/>
                  </a:lnTo>
                  <a:lnTo>
                    <a:pt x="6668" y="533876"/>
                  </a:lnTo>
                  <a:lnTo>
                    <a:pt x="5905" y="540353"/>
                  </a:lnTo>
                  <a:lnTo>
                    <a:pt x="0" y="544354"/>
                  </a:lnTo>
                  <a:lnTo>
                    <a:pt x="16383" y="547116"/>
                  </a:lnTo>
                  <a:lnTo>
                    <a:pt x="20860" y="544925"/>
                  </a:lnTo>
                  <a:lnTo>
                    <a:pt x="24479" y="547688"/>
                  </a:lnTo>
                  <a:lnTo>
                    <a:pt x="28385" y="540734"/>
                  </a:lnTo>
                  <a:lnTo>
                    <a:pt x="31528" y="540353"/>
                  </a:lnTo>
                  <a:lnTo>
                    <a:pt x="34480" y="538353"/>
                  </a:lnTo>
                  <a:lnTo>
                    <a:pt x="37910" y="539496"/>
                  </a:lnTo>
                  <a:lnTo>
                    <a:pt x="42386" y="537401"/>
                  </a:lnTo>
                  <a:lnTo>
                    <a:pt x="53245" y="534352"/>
                  </a:lnTo>
                  <a:lnTo>
                    <a:pt x="63532" y="526637"/>
                  </a:lnTo>
                  <a:lnTo>
                    <a:pt x="71533" y="527209"/>
                  </a:lnTo>
                  <a:lnTo>
                    <a:pt x="73343" y="528638"/>
                  </a:lnTo>
                  <a:lnTo>
                    <a:pt x="76962" y="544163"/>
                  </a:lnTo>
                  <a:lnTo>
                    <a:pt x="81915" y="545116"/>
                  </a:lnTo>
                  <a:lnTo>
                    <a:pt x="83820" y="548068"/>
                  </a:lnTo>
                  <a:lnTo>
                    <a:pt x="84487" y="552831"/>
                  </a:lnTo>
                  <a:lnTo>
                    <a:pt x="86678" y="557403"/>
                  </a:lnTo>
                  <a:lnTo>
                    <a:pt x="86296" y="567023"/>
                  </a:lnTo>
                  <a:lnTo>
                    <a:pt x="85344" y="571976"/>
                  </a:lnTo>
                  <a:lnTo>
                    <a:pt x="81153" y="577310"/>
                  </a:lnTo>
                  <a:lnTo>
                    <a:pt x="81534" y="580453"/>
                  </a:lnTo>
                  <a:lnTo>
                    <a:pt x="79248" y="587216"/>
                  </a:lnTo>
                  <a:lnTo>
                    <a:pt x="78010" y="590550"/>
                  </a:lnTo>
                  <a:lnTo>
                    <a:pt x="80010" y="593503"/>
                  </a:lnTo>
                  <a:lnTo>
                    <a:pt x="82963" y="591502"/>
                  </a:lnTo>
                  <a:lnTo>
                    <a:pt x="85344" y="584835"/>
                  </a:lnTo>
                  <a:lnTo>
                    <a:pt x="101537" y="585978"/>
                  </a:lnTo>
                  <a:lnTo>
                    <a:pt x="102679" y="595408"/>
                  </a:lnTo>
                  <a:lnTo>
                    <a:pt x="104299" y="595217"/>
                  </a:lnTo>
                  <a:lnTo>
                    <a:pt x="108585" y="591502"/>
                  </a:lnTo>
                  <a:lnTo>
                    <a:pt x="113538" y="592455"/>
                  </a:lnTo>
                  <a:lnTo>
                    <a:pt x="115919" y="598551"/>
                  </a:lnTo>
                  <a:lnTo>
                    <a:pt x="119539" y="601313"/>
                  </a:lnTo>
                  <a:lnTo>
                    <a:pt x="119539" y="614172"/>
                  </a:lnTo>
                  <a:lnTo>
                    <a:pt x="124301" y="613505"/>
                  </a:lnTo>
                  <a:lnTo>
                    <a:pt x="127063" y="609981"/>
                  </a:lnTo>
                  <a:lnTo>
                    <a:pt x="130588" y="612743"/>
                  </a:lnTo>
                  <a:lnTo>
                    <a:pt x="130397" y="611124"/>
                  </a:lnTo>
                  <a:lnTo>
                    <a:pt x="136874" y="611886"/>
                  </a:lnTo>
                  <a:lnTo>
                    <a:pt x="138303" y="610172"/>
                  </a:lnTo>
                  <a:lnTo>
                    <a:pt x="139827" y="609981"/>
                  </a:lnTo>
                  <a:lnTo>
                    <a:pt x="143256" y="611124"/>
                  </a:lnTo>
                  <a:lnTo>
                    <a:pt x="145352" y="615601"/>
                  </a:lnTo>
                  <a:lnTo>
                    <a:pt x="151733" y="614839"/>
                  </a:lnTo>
                  <a:lnTo>
                    <a:pt x="155067" y="615982"/>
                  </a:lnTo>
                  <a:lnTo>
                    <a:pt x="162592" y="611886"/>
                  </a:lnTo>
                  <a:lnTo>
                    <a:pt x="167926" y="615982"/>
                  </a:lnTo>
                  <a:lnTo>
                    <a:pt x="166688" y="619315"/>
                  </a:lnTo>
                  <a:lnTo>
                    <a:pt x="173641" y="623316"/>
                  </a:lnTo>
                  <a:lnTo>
                    <a:pt x="174784" y="619887"/>
                  </a:lnTo>
                  <a:lnTo>
                    <a:pt x="180118" y="624078"/>
                  </a:lnTo>
                  <a:lnTo>
                    <a:pt x="178022" y="632365"/>
                  </a:lnTo>
                  <a:lnTo>
                    <a:pt x="179927" y="635318"/>
                  </a:lnTo>
                  <a:lnTo>
                    <a:pt x="178784" y="638651"/>
                  </a:lnTo>
                  <a:lnTo>
                    <a:pt x="179165" y="641794"/>
                  </a:lnTo>
                  <a:lnTo>
                    <a:pt x="175070" y="647128"/>
                  </a:lnTo>
                  <a:lnTo>
                    <a:pt x="176879" y="648557"/>
                  </a:lnTo>
                  <a:lnTo>
                    <a:pt x="175641" y="651891"/>
                  </a:lnTo>
                  <a:lnTo>
                    <a:pt x="175832" y="653415"/>
                  </a:lnTo>
                  <a:lnTo>
                    <a:pt x="177641" y="654844"/>
                  </a:lnTo>
                  <a:lnTo>
                    <a:pt x="184404" y="657225"/>
                  </a:lnTo>
                  <a:lnTo>
                    <a:pt x="185738" y="655415"/>
                  </a:lnTo>
                  <a:lnTo>
                    <a:pt x="189071" y="656558"/>
                  </a:lnTo>
                  <a:lnTo>
                    <a:pt x="190500" y="654844"/>
                  </a:lnTo>
                  <a:lnTo>
                    <a:pt x="192691" y="659321"/>
                  </a:lnTo>
                  <a:lnTo>
                    <a:pt x="194977" y="652653"/>
                  </a:lnTo>
                  <a:lnTo>
                    <a:pt x="205835" y="649605"/>
                  </a:lnTo>
                  <a:lnTo>
                    <a:pt x="207264" y="660654"/>
                  </a:lnTo>
                  <a:lnTo>
                    <a:pt x="214217" y="664655"/>
                  </a:lnTo>
                  <a:lnTo>
                    <a:pt x="223457" y="674656"/>
                  </a:lnTo>
                  <a:lnTo>
                    <a:pt x="225076" y="674465"/>
                  </a:lnTo>
                  <a:lnTo>
                    <a:pt x="234125" y="682943"/>
                  </a:lnTo>
                  <a:lnTo>
                    <a:pt x="245936" y="675037"/>
                  </a:lnTo>
                  <a:lnTo>
                    <a:pt x="247745" y="676370"/>
                  </a:lnTo>
                  <a:lnTo>
                    <a:pt x="250508" y="672846"/>
                  </a:lnTo>
                  <a:lnTo>
                    <a:pt x="252317" y="674180"/>
                  </a:lnTo>
                  <a:lnTo>
                    <a:pt x="258223" y="670274"/>
                  </a:lnTo>
                  <a:lnTo>
                    <a:pt x="258413" y="671798"/>
                  </a:lnTo>
                  <a:lnTo>
                    <a:pt x="261366" y="669798"/>
                  </a:lnTo>
                  <a:lnTo>
                    <a:pt x="267081" y="677132"/>
                  </a:lnTo>
                  <a:lnTo>
                    <a:pt x="280892" y="672179"/>
                  </a:lnTo>
                  <a:lnTo>
                    <a:pt x="279845" y="664273"/>
                  </a:lnTo>
                  <a:lnTo>
                    <a:pt x="286417" y="677894"/>
                  </a:lnTo>
                  <a:lnTo>
                    <a:pt x="288417" y="680847"/>
                  </a:lnTo>
                  <a:lnTo>
                    <a:pt x="297275" y="674846"/>
                  </a:lnTo>
                  <a:lnTo>
                    <a:pt x="311277" y="684276"/>
                  </a:lnTo>
                  <a:lnTo>
                    <a:pt x="320040" y="689610"/>
                  </a:lnTo>
                  <a:lnTo>
                    <a:pt x="317278" y="693134"/>
                  </a:lnTo>
                  <a:lnTo>
                    <a:pt x="317849" y="697897"/>
                  </a:lnTo>
                  <a:lnTo>
                    <a:pt x="310420" y="714947"/>
                  </a:lnTo>
                  <a:lnTo>
                    <a:pt x="319088" y="720185"/>
                  </a:lnTo>
                  <a:lnTo>
                    <a:pt x="323183" y="714851"/>
                  </a:lnTo>
                  <a:lnTo>
                    <a:pt x="327946" y="714280"/>
                  </a:lnTo>
                  <a:lnTo>
                    <a:pt x="344138" y="728282"/>
                  </a:lnTo>
                  <a:lnTo>
                    <a:pt x="355378" y="728377"/>
                  </a:lnTo>
                  <a:lnTo>
                    <a:pt x="367475" y="747712"/>
                  </a:lnTo>
                  <a:lnTo>
                    <a:pt x="373666" y="758190"/>
                  </a:lnTo>
                  <a:lnTo>
                    <a:pt x="372428" y="761524"/>
                  </a:lnTo>
                  <a:lnTo>
                    <a:pt x="376238" y="765810"/>
                  </a:lnTo>
                  <a:lnTo>
                    <a:pt x="383858" y="763238"/>
                  </a:lnTo>
                  <a:lnTo>
                    <a:pt x="381191" y="766858"/>
                  </a:lnTo>
                  <a:lnTo>
                    <a:pt x="382905" y="768191"/>
                  </a:lnTo>
                  <a:lnTo>
                    <a:pt x="381381" y="768382"/>
                  </a:lnTo>
                  <a:lnTo>
                    <a:pt x="381953" y="773144"/>
                  </a:lnTo>
                  <a:lnTo>
                    <a:pt x="389096" y="791432"/>
                  </a:lnTo>
                  <a:lnTo>
                    <a:pt x="396812" y="788860"/>
                  </a:lnTo>
                  <a:lnTo>
                    <a:pt x="403479" y="791242"/>
                  </a:lnTo>
                  <a:lnTo>
                    <a:pt x="409385" y="787241"/>
                  </a:lnTo>
                  <a:lnTo>
                    <a:pt x="412623" y="786860"/>
                  </a:lnTo>
                  <a:lnTo>
                    <a:pt x="416719" y="781526"/>
                  </a:lnTo>
                  <a:lnTo>
                    <a:pt x="419862" y="781145"/>
                  </a:lnTo>
                  <a:lnTo>
                    <a:pt x="431292" y="782860"/>
                  </a:lnTo>
                  <a:lnTo>
                    <a:pt x="438436" y="775526"/>
                  </a:lnTo>
                  <a:lnTo>
                    <a:pt x="440531" y="767239"/>
                  </a:lnTo>
                  <a:lnTo>
                    <a:pt x="450818" y="759524"/>
                  </a:lnTo>
                  <a:lnTo>
                    <a:pt x="454914" y="754190"/>
                  </a:lnTo>
                  <a:lnTo>
                    <a:pt x="456057" y="750856"/>
                  </a:lnTo>
                  <a:lnTo>
                    <a:pt x="460438" y="747141"/>
                  </a:lnTo>
                  <a:lnTo>
                    <a:pt x="460058" y="743902"/>
                  </a:lnTo>
                  <a:lnTo>
                    <a:pt x="465106" y="733711"/>
                  </a:lnTo>
                  <a:lnTo>
                    <a:pt x="476345" y="721043"/>
                  </a:lnTo>
                  <a:lnTo>
                    <a:pt x="479488" y="720566"/>
                  </a:lnTo>
                  <a:lnTo>
                    <a:pt x="484061" y="718471"/>
                  </a:lnTo>
                  <a:lnTo>
                    <a:pt x="482632" y="707422"/>
                  </a:lnTo>
                  <a:lnTo>
                    <a:pt x="504920" y="706184"/>
                  </a:lnTo>
                  <a:lnTo>
                    <a:pt x="508063" y="705707"/>
                  </a:lnTo>
                  <a:lnTo>
                    <a:pt x="509492" y="703993"/>
                  </a:lnTo>
                  <a:lnTo>
                    <a:pt x="523875" y="703707"/>
                  </a:lnTo>
                  <a:lnTo>
                    <a:pt x="533305" y="702564"/>
                  </a:lnTo>
                  <a:lnTo>
                    <a:pt x="545211" y="707422"/>
                  </a:lnTo>
                  <a:lnTo>
                    <a:pt x="557403" y="702659"/>
                  </a:lnTo>
                  <a:lnTo>
                    <a:pt x="557594" y="691420"/>
                  </a:lnTo>
                  <a:lnTo>
                    <a:pt x="563499" y="674656"/>
                  </a:lnTo>
                  <a:lnTo>
                    <a:pt x="565595" y="666369"/>
                  </a:lnTo>
                  <a:lnTo>
                    <a:pt x="566833" y="662940"/>
                  </a:lnTo>
                  <a:lnTo>
                    <a:pt x="563975" y="653701"/>
                  </a:lnTo>
                  <a:lnTo>
                    <a:pt x="564737" y="647224"/>
                  </a:lnTo>
                  <a:lnTo>
                    <a:pt x="568262" y="637127"/>
                  </a:lnTo>
                  <a:lnTo>
                    <a:pt x="572262" y="630174"/>
                  </a:lnTo>
                  <a:lnTo>
                    <a:pt x="574167" y="620363"/>
                  </a:lnTo>
                  <a:lnTo>
                    <a:pt x="571405" y="611029"/>
                  </a:lnTo>
                  <a:lnTo>
                    <a:pt x="572357" y="606171"/>
                  </a:lnTo>
                  <a:lnTo>
                    <a:pt x="576739" y="602361"/>
                  </a:lnTo>
                  <a:lnTo>
                    <a:pt x="579215" y="597218"/>
                  </a:lnTo>
                  <a:lnTo>
                    <a:pt x="585121" y="593312"/>
                  </a:lnTo>
                  <a:lnTo>
                    <a:pt x="596170" y="591884"/>
                  </a:lnTo>
                  <a:lnTo>
                    <a:pt x="599122" y="589883"/>
                  </a:lnTo>
                  <a:lnTo>
                    <a:pt x="615601" y="592646"/>
                  </a:lnTo>
                  <a:lnTo>
                    <a:pt x="619887" y="588835"/>
                  </a:lnTo>
                  <a:lnTo>
                    <a:pt x="622649" y="585311"/>
                  </a:lnTo>
                  <a:lnTo>
                    <a:pt x="628936" y="584454"/>
                  </a:lnTo>
                  <a:lnTo>
                    <a:pt x="637889" y="591407"/>
                  </a:lnTo>
                  <a:lnTo>
                    <a:pt x="649129" y="591598"/>
                  </a:lnTo>
                  <a:lnTo>
                    <a:pt x="652272" y="591122"/>
                  </a:lnTo>
                  <a:lnTo>
                    <a:pt x="654558" y="584454"/>
                  </a:lnTo>
                  <a:lnTo>
                    <a:pt x="662464" y="583406"/>
                  </a:lnTo>
                  <a:lnTo>
                    <a:pt x="680466" y="573119"/>
                  </a:lnTo>
                  <a:lnTo>
                    <a:pt x="684562" y="567785"/>
                  </a:lnTo>
                  <a:lnTo>
                    <a:pt x="690086" y="560642"/>
                  </a:lnTo>
                  <a:lnTo>
                    <a:pt x="690848" y="554164"/>
                  </a:lnTo>
                  <a:lnTo>
                    <a:pt x="699516" y="546640"/>
                  </a:lnTo>
                  <a:lnTo>
                    <a:pt x="697516" y="543687"/>
                  </a:lnTo>
                  <a:lnTo>
                    <a:pt x="698468" y="538734"/>
                  </a:lnTo>
                  <a:lnTo>
                    <a:pt x="705707" y="520160"/>
                  </a:lnTo>
                  <a:lnTo>
                    <a:pt x="712470" y="509683"/>
                  </a:lnTo>
                  <a:lnTo>
                    <a:pt x="707612" y="484632"/>
                  </a:lnTo>
                  <a:lnTo>
                    <a:pt x="709994" y="477964"/>
                  </a:lnTo>
                  <a:lnTo>
                    <a:pt x="711613" y="477774"/>
                  </a:lnTo>
                  <a:lnTo>
                    <a:pt x="713327" y="479107"/>
                  </a:lnTo>
                  <a:lnTo>
                    <a:pt x="714947" y="478917"/>
                  </a:lnTo>
                  <a:lnTo>
                    <a:pt x="712375" y="471202"/>
                  </a:lnTo>
                  <a:lnTo>
                    <a:pt x="705231" y="465772"/>
                  </a:lnTo>
                  <a:lnTo>
                    <a:pt x="704469" y="459391"/>
                  </a:lnTo>
                  <a:lnTo>
                    <a:pt x="706755" y="452723"/>
                  </a:lnTo>
                  <a:lnTo>
                    <a:pt x="711137" y="448913"/>
                  </a:lnTo>
                  <a:lnTo>
                    <a:pt x="710089" y="441007"/>
                  </a:lnTo>
                  <a:lnTo>
                    <a:pt x="711518" y="439293"/>
                  </a:lnTo>
                  <a:lnTo>
                    <a:pt x="724662" y="429577"/>
                  </a:lnTo>
                  <a:lnTo>
                    <a:pt x="718757" y="420719"/>
                  </a:lnTo>
                  <a:lnTo>
                    <a:pt x="718852" y="396621"/>
                  </a:lnTo>
                  <a:lnTo>
                    <a:pt x="724567" y="391096"/>
                  </a:lnTo>
                  <a:lnTo>
                    <a:pt x="727901" y="379476"/>
                  </a:lnTo>
                  <a:lnTo>
                    <a:pt x="729520" y="379285"/>
                  </a:lnTo>
                  <a:lnTo>
                    <a:pt x="727901" y="366617"/>
                  </a:lnTo>
                  <a:lnTo>
                    <a:pt x="732663" y="366046"/>
                  </a:lnTo>
                  <a:lnTo>
                    <a:pt x="731996" y="361283"/>
                  </a:lnTo>
                  <a:lnTo>
                    <a:pt x="733997" y="351377"/>
                  </a:lnTo>
                  <a:lnTo>
                    <a:pt x="726091" y="352425"/>
                  </a:lnTo>
                  <a:lnTo>
                    <a:pt x="727805" y="340995"/>
                  </a:lnTo>
                  <a:lnTo>
                    <a:pt x="726186" y="328327"/>
                  </a:lnTo>
                  <a:lnTo>
                    <a:pt x="736663" y="322231"/>
                  </a:lnTo>
                  <a:lnTo>
                    <a:pt x="737235" y="314134"/>
                  </a:lnTo>
                  <a:lnTo>
                    <a:pt x="751808" y="302609"/>
                  </a:lnTo>
                  <a:lnTo>
                    <a:pt x="751999" y="291370"/>
                  </a:lnTo>
                  <a:lnTo>
                    <a:pt x="751142" y="285083"/>
                  </a:lnTo>
                  <a:lnTo>
                    <a:pt x="750951" y="283464"/>
                  </a:lnTo>
                  <a:lnTo>
                    <a:pt x="755333" y="279749"/>
                  </a:lnTo>
                  <a:lnTo>
                    <a:pt x="758666" y="280892"/>
                  </a:lnTo>
                  <a:lnTo>
                    <a:pt x="762953" y="277177"/>
                  </a:lnTo>
                  <a:lnTo>
                    <a:pt x="767905" y="278130"/>
                  </a:lnTo>
                  <a:lnTo>
                    <a:pt x="770668" y="274606"/>
                  </a:lnTo>
                  <a:lnTo>
                    <a:pt x="774002" y="275749"/>
                  </a:lnTo>
                  <a:lnTo>
                    <a:pt x="776764" y="272225"/>
                  </a:lnTo>
                  <a:lnTo>
                    <a:pt x="792956" y="273367"/>
                  </a:lnTo>
                  <a:lnTo>
                    <a:pt x="797528" y="271177"/>
                  </a:lnTo>
                  <a:lnTo>
                    <a:pt x="806768" y="268319"/>
                  </a:lnTo>
                  <a:lnTo>
                    <a:pt x="811149" y="264605"/>
                  </a:lnTo>
                  <a:lnTo>
                    <a:pt x="817245" y="262223"/>
                  </a:lnTo>
                  <a:lnTo>
                    <a:pt x="831437" y="260413"/>
                  </a:lnTo>
                  <a:lnTo>
                    <a:pt x="832771" y="258604"/>
                  </a:lnTo>
                  <a:lnTo>
                    <a:pt x="832390" y="255460"/>
                  </a:lnTo>
                  <a:lnTo>
                    <a:pt x="844582" y="250698"/>
                  </a:lnTo>
                  <a:lnTo>
                    <a:pt x="851726" y="243364"/>
                  </a:lnTo>
                  <a:lnTo>
                    <a:pt x="855059" y="244602"/>
                  </a:lnTo>
                  <a:lnTo>
                    <a:pt x="875157" y="238792"/>
                  </a:lnTo>
                  <a:lnTo>
                    <a:pt x="885444" y="231076"/>
                  </a:lnTo>
                  <a:lnTo>
                    <a:pt x="892683" y="212503"/>
                  </a:lnTo>
                  <a:lnTo>
                    <a:pt x="896969" y="208788"/>
                  </a:lnTo>
                  <a:lnTo>
                    <a:pt x="903351" y="207931"/>
                  </a:lnTo>
                  <a:lnTo>
                    <a:pt x="899160" y="200501"/>
                  </a:lnTo>
                  <a:lnTo>
                    <a:pt x="906494" y="194691"/>
                  </a:lnTo>
                  <a:lnTo>
                    <a:pt x="910019" y="184690"/>
                  </a:lnTo>
                  <a:lnTo>
                    <a:pt x="910019" y="184690"/>
                  </a:lnTo>
                  <a:close/>
                </a:path>
              </a:pathLst>
            </a:custGeom>
            <a:noFill/>
            <a:ln w="9525" cap="rnd" cmpd="sng">
              <a:solidFill>
                <a:schemeClr val="bg1"/>
              </a:solidFill>
              <a:prstDash val="solid"/>
              <a:round/>
            </a:ln>
          </p:spPr>
          <p:txBody>
            <a:bodyPr rtlCol="0" anchor="ctr"/>
            <a:lstStyle/>
            <a:p>
              <a:endParaRPr lang="cs-CZ"/>
            </a:p>
          </p:txBody>
        </p:sp>
        <p:sp>
          <p:nvSpPr>
            <p:cNvPr id="32" name="Volný tvar: obrazec 31">
              <a:extLst>
                <a:ext uri="{FF2B5EF4-FFF2-40B4-BE49-F238E27FC236}">
                  <a16:creationId xmlns:a16="http://schemas.microsoft.com/office/drawing/2014/main" id="{D06BE00C-9A3F-9484-19A6-DA46120771A8}"/>
                </a:ext>
              </a:extLst>
            </p:cNvPr>
            <p:cNvSpPr>
              <a:spLocks noChangeAspect="1"/>
            </p:cNvSpPr>
            <p:nvPr userDrawn="1">
              <p:custDataLst>
                <p:tags r:id="rId5"/>
              </p:custDataLst>
            </p:nvPr>
          </p:nvSpPr>
          <p:spPr>
            <a:xfrm>
              <a:off x="4709541" y="3644550"/>
              <a:ext cx="1468659" cy="1218057"/>
            </a:xfrm>
            <a:custGeom>
              <a:avLst/>
              <a:gdLst>
                <a:gd name="connsiteX0" fmla="*/ 1468660 w 1468659"/>
                <a:gd name="connsiteY0" fmla="*/ 616839 h 1218057"/>
                <a:gd name="connsiteX1" fmla="*/ 1453801 w 1468659"/>
                <a:gd name="connsiteY1" fmla="*/ 601027 h 1218057"/>
                <a:gd name="connsiteX2" fmla="*/ 1456563 w 1468659"/>
                <a:gd name="connsiteY2" fmla="*/ 597503 h 1218057"/>
                <a:gd name="connsiteX3" fmla="*/ 1461230 w 1468659"/>
                <a:gd name="connsiteY3" fmla="*/ 596932 h 1218057"/>
                <a:gd name="connsiteX4" fmla="*/ 1459325 w 1468659"/>
                <a:gd name="connsiteY4" fmla="*/ 593979 h 1218057"/>
                <a:gd name="connsiteX5" fmla="*/ 1451039 w 1468659"/>
                <a:gd name="connsiteY5" fmla="*/ 591788 h 1218057"/>
                <a:gd name="connsiteX6" fmla="*/ 1448086 w 1468659"/>
                <a:gd name="connsiteY6" fmla="*/ 593788 h 1218057"/>
                <a:gd name="connsiteX7" fmla="*/ 1449800 w 1468659"/>
                <a:gd name="connsiteY7" fmla="*/ 595122 h 1218057"/>
                <a:gd name="connsiteX8" fmla="*/ 1448467 w 1468659"/>
                <a:gd name="connsiteY8" fmla="*/ 596932 h 1218057"/>
                <a:gd name="connsiteX9" fmla="*/ 1439132 w 1468659"/>
                <a:gd name="connsiteY9" fmla="*/ 586930 h 1218057"/>
                <a:gd name="connsiteX10" fmla="*/ 1435608 w 1468659"/>
                <a:gd name="connsiteY10" fmla="*/ 584168 h 1218057"/>
                <a:gd name="connsiteX11" fmla="*/ 1436942 w 1468659"/>
                <a:gd name="connsiteY11" fmla="*/ 582359 h 1218057"/>
                <a:gd name="connsiteX12" fmla="*/ 1444847 w 1468659"/>
                <a:gd name="connsiteY12" fmla="*/ 581406 h 1218057"/>
                <a:gd name="connsiteX13" fmla="*/ 1446657 w 1468659"/>
                <a:gd name="connsiteY13" fmla="*/ 582739 h 1218057"/>
                <a:gd name="connsiteX14" fmla="*/ 1444276 w 1468659"/>
                <a:gd name="connsiteY14" fmla="*/ 576643 h 1218057"/>
                <a:gd name="connsiteX15" fmla="*/ 1443038 w 1468659"/>
                <a:gd name="connsiteY15" fmla="*/ 567118 h 1218057"/>
                <a:gd name="connsiteX16" fmla="*/ 1436370 w 1468659"/>
                <a:gd name="connsiteY16" fmla="*/ 564832 h 1218057"/>
                <a:gd name="connsiteX17" fmla="*/ 1433989 w 1468659"/>
                <a:gd name="connsiteY17" fmla="*/ 571500 h 1218057"/>
                <a:gd name="connsiteX18" fmla="*/ 1434751 w 1468659"/>
                <a:gd name="connsiteY18" fmla="*/ 565023 h 1218057"/>
                <a:gd name="connsiteX19" fmla="*/ 1427607 w 1468659"/>
                <a:gd name="connsiteY19" fmla="*/ 559498 h 1218057"/>
                <a:gd name="connsiteX20" fmla="*/ 1424654 w 1468659"/>
                <a:gd name="connsiteY20" fmla="*/ 561499 h 1218057"/>
                <a:gd name="connsiteX21" fmla="*/ 1421321 w 1468659"/>
                <a:gd name="connsiteY21" fmla="*/ 560356 h 1218057"/>
                <a:gd name="connsiteX22" fmla="*/ 1420368 w 1468659"/>
                <a:gd name="connsiteY22" fmla="*/ 565213 h 1218057"/>
                <a:gd name="connsiteX23" fmla="*/ 1424083 w 1468659"/>
                <a:gd name="connsiteY23" fmla="*/ 569595 h 1218057"/>
                <a:gd name="connsiteX24" fmla="*/ 1421321 w 1468659"/>
                <a:gd name="connsiteY24" fmla="*/ 573119 h 1218057"/>
                <a:gd name="connsiteX25" fmla="*/ 1416463 w 1468659"/>
                <a:gd name="connsiteY25" fmla="*/ 572167 h 1218057"/>
                <a:gd name="connsiteX26" fmla="*/ 1416177 w 1468659"/>
                <a:gd name="connsiteY26" fmla="*/ 570547 h 1218057"/>
                <a:gd name="connsiteX27" fmla="*/ 1412462 w 1468659"/>
                <a:gd name="connsiteY27" fmla="*/ 566261 h 1218057"/>
                <a:gd name="connsiteX28" fmla="*/ 1404366 w 1468659"/>
                <a:gd name="connsiteY28" fmla="*/ 565690 h 1218057"/>
                <a:gd name="connsiteX29" fmla="*/ 1403033 w 1468659"/>
                <a:gd name="connsiteY29" fmla="*/ 567500 h 1218057"/>
                <a:gd name="connsiteX30" fmla="*/ 1396270 w 1468659"/>
                <a:gd name="connsiteY30" fmla="*/ 577882 h 1218057"/>
                <a:gd name="connsiteX31" fmla="*/ 1391412 w 1468659"/>
                <a:gd name="connsiteY31" fmla="*/ 576929 h 1218057"/>
                <a:gd name="connsiteX32" fmla="*/ 1384840 w 1468659"/>
                <a:gd name="connsiteY32" fmla="*/ 576167 h 1218057"/>
                <a:gd name="connsiteX33" fmla="*/ 1373410 w 1468659"/>
                <a:gd name="connsiteY33" fmla="*/ 574453 h 1218057"/>
                <a:gd name="connsiteX34" fmla="*/ 1373791 w 1468659"/>
                <a:gd name="connsiteY34" fmla="*/ 577596 h 1218057"/>
                <a:gd name="connsiteX35" fmla="*/ 1370457 w 1468659"/>
                <a:gd name="connsiteY35" fmla="*/ 576453 h 1218057"/>
                <a:gd name="connsiteX36" fmla="*/ 1369123 w 1468659"/>
                <a:gd name="connsiteY36" fmla="*/ 578168 h 1218057"/>
                <a:gd name="connsiteX37" fmla="*/ 1367123 w 1468659"/>
                <a:gd name="connsiteY37" fmla="*/ 575215 h 1218057"/>
                <a:gd name="connsiteX38" fmla="*/ 1365504 w 1468659"/>
                <a:gd name="connsiteY38" fmla="*/ 575405 h 1218057"/>
                <a:gd name="connsiteX39" fmla="*/ 1357789 w 1468659"/>
                <a:gd name="connsiteY39" fmla="*/ 565213 h 1218057"/>
                <a:gd name="connsiteX40" fmla="*/ 1354264 w 1468659"/>
                <a:gd name="connsiteY40" fmla="*/ 562451 h 1218057"/>
                <a:gd name="connsiteX41" fmla="*/ 1351121 w 1468659"/>
                <a:gd name="connsiteY41" fmla="*/ 562832 h 1218057"/>
                <a:gd name="connsiteX42" fmla="*/ 1348168 w 1468659"/>
                <a:gd name="connsiteY42" fmla="*/ 564832 h 1218057"/>
                <a:gd name="connsiteX43" fmla="*/ 1346740 w 1468659"/>
                <a:gd name="connsiteY43" fmla="*/ 566642 h 1218057"/>
                <a:gd name="connsiteX44" fmla="*/ 1345216 w 1468659"/>
                <a:gd name="connsiteY44" fmla="*/ 566833 h 1218057"/>
                <a:gd name="connsiteX45" fmla="*/ 1343025 w 1468659"/>
                <a:gd name="connsiteY45" fmla="*/ 575119 h 1218057"/>
                <a:gd name="connsiteX46" fmla="*/ 1340453 w 1468659"/>
                <a:gd name="connsiteY46" fmla="*/ 580263 h 1218057"/>
                <a:gd name="connsiteX47" fmla="*/ 1338739 w 1468659"/>
                <a:gd name="connsiteY47" fmla="*/ 578834 h 1218057"/>
                <a:gd name="connsiteX48" fmla="*/ 1339501 w 1468659"/>
                <a:gd name="connsiteY48" fmla="*/ 572357 h 1218057"/>
                <a:gd name="connsiteX49" fmla="*/ 1330928 w 1468659"/>
                <a:gd name="connsiteY49" fmla="*/ 568643 h 1218057"/>
                <a:gd name="connsiteX50" fmla="*/ 1327214 w 1468659"/>
                <a:gd name="connsiteY50" fmla="*/ 564261 h 1218057"/>
                <a:gd name="connsiteX51" fmla="*/ 1320260 w 1468659"/>
                <a:gd name="connsiteY51" fmla="*/ 560356 h 1218057"/>
                <a:gd name="connsiteX52" fmla="*/ 1318736 w 1468659"/>
                <a:gd name="connsiteY52" fmla="*/ 560546 h 1218057"/>
                <a:gd name="connsiteX53" fmla="*/ 1315593 w 1468659"/>
                <a:gd name="connsiteY53" fmla="*/ 560927 h 1218057"/>
                <a:gd name="connsiteX54" fmla="*/ 1308640 w 1468659"/>
                <a:gd name="connsiteY54" fmla="*/ 557022 h 1218057"/>
                <a:gd name="connsiteX55" fmla="*/ 1309592 w 1468659"/>
                <a:gd name="connsiteY55" fmla="*/ 552069 h 1218057"/>
                <a:gd name="connsiteX56" fmla="*/ 1307211 w 1468659"/>
                <a:gd name="connsiteY56" fmla="*/ 545973 h 1218057"/>
                <a:gd name="connsiteX57" fmla="*/ 1303496 w 1468659"/>
                <a:gd name="connsiteY57" fmla="*/ 541687 h 1218057"/>
                <a:gd name="connsiteX58" fmla="*/ 1302353 w 1468659"/>
                <a:gd name="connsiteY58" fmla="*/ 545021 h 1218057"/>
                <a:gd name="connsiteX59" fmla="*/ 1295400 w 1468659"/>
                <a:gd name="connsiteY59" fmla="*/ 541115 h 1218057"/>
                <a:gd name="connsiteX60" fmla="*/ 1296352 w 1468659"/>
                <a:gd name="connsiteY60" fmla="*/ 536162 h 1218057"/>
                <a:gd name="connsiteX61" fmla="*/ 1294829 w 1468659"/>
                <a:gd name="connsiteY61" fmla="*/ 536353 h 1218057"/>
                <a:gd name="connsiteX62" fmla="*/ 1291400 w 1468659"/>
                <a:gd name="connsiteY62" fmla="*/ 535114 h 1218057"/>
                <a:gd name="connsiteX63" fmla="*/ 1293590 w 1468659"/>
                <a:gd name="connsiteY63" fmla="*/ 539686 h 1218057"/>
                <a:gd name="connsiteX64" fmla="*/ 1290447 w 1468659"/>
                <a:gd name="connsiteY64" fmla="*/ 540068 h 1218057"/>
                <a:gd name="connsiteX65" fmla="*/ 1288447 w 1468659"/>
                <a:gd name="connsiteY65" fmla="*/ 537115 h 1218057"/>
                <a:gd name="connsiteX66" fmla="*/ 1285875 w 1468659"/>
                <a:gd name="connsiteY66" fmla="*/ 529495 h 1218057"/>
                <a:gd name="connsiteX67" fmla="*/ 1285304 w 1468659"/>
                <a:gd name="connsiteY67" fmla="*/ 524732 h 1218057"/>
                <a:gd name="connsiteX68" fmla="*/ 1281970 w 1468659"/>
                <a:gd name="connsiteY68" fmla="*/ 523494 h 1218057"/>
                <a:gd name="connsiteX69" fmla="*/ 1278731 w 1468659"/>
                <a:gd name="connsiteY69" fmla="*/ 523970 h 1218057"/>
                <a:gd name="connsiteX70" fmla="*/ 1282732 w 1468659"/>
                <a:gd name="connsiteY70" fmla="*/ 517017 h 1218057"/>
                <a:gd name="connsiteX71" fmla="*/ 1282732 w 1468659"/>
                <a:gd name="connsiteY71" fmla="*/ 517017 h 1218057"/>
                <a:gd name="connsiteX72" fmla="*/ 1281875 w 1468659"/>
                <a:gd name="connsiteY72" fmla="*/ 510730 h 1218057"/>
                <a:gd name="connsiteX73" fmla="*/ 1285875 w 1468659"/>
                <a:gd name="connsiteY73" fmla="*/ 503777 h 1218057"/>
                <a:gd name="connsiteX74" fmla="*/ 1285399 w 1468659"/>
                <a:gd name="connsiteY74" fmla="*/ 500634 h 1218057"/>
                <a:gd name="connsiteX75" fmla="*/ 1289399 w 1468659"/>
                <a:gd name="connsiteY75" fmla="*/ 493681 h 1218057"/>
                <a:gd name="connsiteX76" fmla="*/ 1285970 w 1468659"/>
                <a:gd name="connsiteY76" fmla="*/ 492538 h 1218057"/>
                <a:gd name="connsiteX77" fmla="*/ 1287399 w 1468659"/>
                <a:gd name="connsiteY77" fmla="*/ 490728 h 1218057"/>
                <a:gd name="connsiteX78" fmla="*/ 1285208 w 1468659"/>
                <a:gd name="connsiteY78" fmla="*/ 486251 h 1218057"/>
                <a:gd name="connsiteX79" fmla="*/ 1283970 w 1468659"/>
                <a:gd name="connsiteY79" fmla="*/ 476726 h 1218057"/>
                <a:gd name="connsiteX80" fmla="*/ 1284542 w 1468659"/>
                <a:gd name="connsiteY80" fmla="*/ 468725 h 1218057"/>
                <a:gd name="connsiteX81" fmla="*/ 1281017 w 1468659"/>
                <a:gd name="connsiteY81" fmla="*/ 465963 h 1218057"/>
                <a:gd name="connsiteX82" fmla="*/ 1274255 w 1468659"/>
                <a:gd name="connsiteY82" fmla="*/ 463582 h 1218057"/>
                <a:gd name="connsiteX83" fmla="*/ 1271302 w 1468659"/>
                <a:gd name="connsiteY83" fmla="*/ 465582 h 1218057"/>
                <a:gd name="connsiteX84" fmla="*/ 1268159 w 1468659"/>
                <a:gd name="connsiteY84" fmla="*/ 465963 h 1218057"/>
                <a:gd name="connsiteX85" fmla="*/ 1266158 w 1468659"/>
                <a:gd name="connsiteY85" fmla="*/ 463010 h 1218057"/>
                <a:gd name="connsiteX86" fmla="*/ 1261491 w 1468659"/>
                <a:gd name="connsiteY86" fmla="*/ 463582 h 1218057"/>
                <a:gd name="connsiteX87" fmla="*/ 1262063 w 1468659"/>
                <a:gd name="connsiteY87" fmla="*/ 468344 h 1218057"/>
                <a:gd name="connsiteX88" fmla="*/ 1255967 w 1468659"/>
                <a:gd name="connsiteY88" fmla="*/ 470725 h 1218057"/>
                <a:gd name="connsiteX89" fmla="*/ 1247299 w 1468659"/>
                <a:gd name="connsiteY89" fmla="*/ 465392 h 1218057"/>
                <a:gd name="connsiteX90" fmla="*/ 1240917 w 1468659"/>
                <a:gd name="connsiteY90" fmla="*/ 466249 h 1218057"/>
                <a:gd name="connsiteX91" fmla="*/ 1236821 w 1468659"/>
                <a:gd name="connsiteY91" fmla="*/ 471583 h 1218057"/>
                <a:gd name="connsiteX92" fmla="*/ 1232249 w 1468659"/>
                <a:gd name="connsiteY92" fmla="*/ 473773 h 1218057"/>
                <a:gd name="connsiteX93" fmla="*/ 1230344 w 1468659"/>
                <a:gd name="connsiteY93" fmla="*/ 470821 h 1218057"/>
                <a:gd name="connsiteX94" fmla="*/ 1226915 w 1468659"/>
                <a:gd name="connsiteY94" fmla="*/ 469582 h 1218057"/>
                <a:gd name="connsiteX95" fmla="*/ 1222629 w 1468659"/>
                <a:gd name="connsiteY95" fmla="*/ 473392 h 1218057"/>
                <a:gd name="connsiteX96" fmla="*/ 1223010 w 1468659"/>
                <a:gd name="connsiteY96" fmla="*/ 476536 h 1218057"/>
                <a:gd name="connsiteX97" fmla="*/ 1218533 w 1468659"/>
                <a:gd name="connsiteY97" fmla="*/ 478726 h 1218057"/>
                <a:gd name="connsiteX98" fmla="*/ 1220819 w 1468659"/>
                <a:gd name="connsiteY98" fmla="*/ 471964 h 1218057"/>
                <a:gd name="connsiteX99" fmla="*/ 1219105 w 1468659"/>
                <a:gd name="connsiteY99" fmla="*/ 470630 h 1218057"/>
                <a:gd name="connsiteX100" fmla="*/ 1221772 w 1468659"/>
                <a:gd name="connsiteY100" fmla="*/ 467011 h 1218057"/>
                <a:gd name="connsiteX101" fmla="*/ 1211104 w 1468659"/>
                <a:gd name="connsiteY101" fmla="*/ 458819 h 1218057"/>
                <a:gd name="connsiteX102" fmla="*/ 1209770 w 1468659"/>
                <a:gd name="connsiteY102" fmla="*/ 460534 h 1218057"/>
                <a:gd name="connsiteX103" fmla="*/ 1204627 w 1468659"/>
                <a:gd name="connsiteY103" fmla="*/ 458057 h 1218057"/>
                <a:gd name="connsiteX104" fmla="*/ 1201484 w 1468659"/>
                <a:gd name="connsiteY104" fmla="*/ 458438 h 1218057"/>
                <a:gd name="connsiteX105" fmla="*/ 1192816 w 1468659"/>
                <a:gd name="connsiteY105" fmla="*/ 453104 h 1218057"/>
                <a:gd name="connsiteX106" fmla="*/ 1186434 w 1468659"/>
                <a:gd name="connsiteY106" fmla="*/ 453866 h 1218057"/>
                <a:gd name="connsiteX107" fmla="*/ 1185291 w 1468659"/>
                <a:gd name="connsiteY107" fmla="*/ 457295 h 1218057"/>
                <a:gd name="connsiteX108" fmla="*/ 1178909 w 1468659"/>
                <a:gd name="connsiteY108" fmla="*/ 445294 h 1218057"/>
                <a:gd name="connsiteX109" fmla="*/ 1174052 w 1468659"/>
                <a:gd name="connsiteY109" fmla="*/ 444246 h 1218057"/>
                <a:gd name="connsiteX110" fmla="*/ 1174623 w 1468659"/>
                <a:gd name="connsiteY110" fmla="*/ 449009 h 1218057"/>
                <a:gd name="connsiteX111" fmla="*/ 1165003 w 1468659"/>
                <a:gd name="connsiteY111" fmla="*/ 461486 h 1218057"/>
                <a:gd name="connsiteX112" fmla="*/ 1155859 w 1468659"/>
                <a:gd name="connsiteY112" fmla="*/ 465868 h 1218057"/>
                <a:gd name="connsiteX113" fmla="*/ 1152525 w 1468659"/>
                <a:gd name="connsiteY113" fmla="*/ 464630 h 1218057"/>
                <a:gd name="connsiteX114" fmla="*/ 1145858 w 1468659"/>
                <a:gd name="connsiteY114" fmla="*/ 462248 h 1218057"/>
                <a:gd name="connsiteX115" fmla="*/ 1137571 w 1468659"/>
                <a:gd name="connsiteY115" fmla="*/ 460153 h 1218057"/>
                <a:gd name="connsiteX116" fmla="*/ 1138714 w 1468659"/>
                <a:gd name="connsiteY116" fmla="*/ 456819 h 1218057"/>
                <a:gd name="connsiteX117" fmla="*/ 1135952 w 1468659"/>
                <a:gd name="connsiteY117" fmla="*/ 447484 h 1218057"/>
                <a:gd name="connsiteX118" fmla="*/ 1137285 w 1468659"/>
                <a:gd name="connsiteY118" fmla="*/ 445770 h 1218057"/>
                <a:gd name="connsiteX119" fmla="*/ 1137095 w 1468659"/>
                <a:gd name="connsiteY119" fmla="*/ 444151 h 1218057"/>
                <a:gd name="connsiteX120" fmla="*/ 1135285 w 1468659"/>
                <a:gd name="connsiteY120" fmla="*/ 442817 h 1218057"/>
                <a:gd name="connsiteX121" fmla="*/ 1132713 w 1468659"/>
                <a:gd name="connsiteY121" fmla="*/ 435102 h 1218057"/>
                <a:gd name="connsiteX122" fmla="*/ 1129570 w 1468659"/>
                <a:gd name="connsiteY122" fmla="*/ 435483 h 1218057"/>
                <a:gd name="connsiteX123" fmla="*/ 1127379 w 1468659"/>
                <a:gd name="connsiteY123" fmla="*/ 431006 h 1218057"/>
                <a:gd name="connsiteX124" fmla="*/ 1124045 w 1468659"/>
                <a:gd name="connsiteY124" fmla="*/ 429768 h 1218057"/>
                <a:gd name="connsiteX125" fmla="*/ 1114616 w 1468659"/>
                <a:gd name="connsiteY125" fmla="*/ 431006 h 1218057"/>
                <a:gd name="connsiteX126" fmla="*/ 1109091 w 1468659"/>
                <a:gd name="connsiteY126" fmla="*/ 438150 h 1218057"/>
                <a:gd name="connsiteX127" fmla="*/ 1103567 w 1468659"/>
                <a:gd name="connsiteY127" fmla="*/ 432435 h 1218057"/>
                <a:gd name="connsiteX128" fmla="*/ 1096994 w 1468659"/>
                <a:gd name="connsiteY128" fmla="*/ 431673 h 1218057"/>
                <a:gd name="connsiteX129" fmla="*/ 1093089 w 1468659"/>
                <a:gd name="connsiteY129" fmla="*/ 425767 h 1218057"/>
                <a:gd name="connsiteX130" fmla="*/ 1094613 w 1468659"/>
                <a:gd name="connsiteY130" fmla="*/ 425482 h 1218057"/>
                <a:gd name="connsiteX131" fmla="*/ 1098042 w 1468659"/>
                <a:gd name="connsiteY131" fmla="*/ 426720 h 1218057"/>
                <a:gd name="connsiteX132" fmla="*/ 1110996 w 1468659"/>
                <a:gd name="connsiteY132" fmla="*/ 428244 h 1218057"/>
                <a:gd name="connsiteX133" fmla="*/ 1112044 w 1468659"/>
                <a:gd name="connsiteY133" fmla="*/ 423291 h 1218057"/>
                <a:gd name="connsiteX134" fmla="*/ 1108043 w 1468659"/>
                <a:gd name="connsiteY134" fmla="*/ 417385 h 1218057"/>
                <a:gd name="connsiteX135" fmla="*/ 1112330 w 1468659"/>
                <a:gd name="connsiteY135" fmla="*/ 413671 h 1218057"/>
                <a:gd name="connsiteX136" fmla="*/ 1112901 w 1468659"/>
                <a:gd name="connsiteY136" fmla="*/ 405575 h 1218057"/>
                <a:gd name="connsiteX137" fmla="*/ 1098137 w 1468659"/>
                <a:gd name="connsiteY137" fmla="*/ 402622 h 1218057"/>
                <a:gd name="connsiteX138" fmla="*/ 1089851 w 1468659"/>
                <a:gd name="connsiteY138" fmla="*/ 400431 h 1218057"/>
                <a:gd name="connsiteX139" fmla="*/ 1088041 w 1468659"/>
                <a:gd name="connsiteY139" fmla="*/ 399097 h 1218057"/>
                <a:gd name="connsiteX140" fmla="*/ 1086898 w 1468659"/>
                <a:gd name="connsiteY140" fmla="*/ 402431 h 1218057"/>
                <a:gd name="connsiteX141" fmla="*/ 1081945 w 1468659"/>
                <a:gd name="connsiteY141" fmla="*/ 401479 h 1218057"/>
                <a:gd name="connsiteX142" fmla="*/ 1083373 w 1468659"/>
                <a:gd name="connsiteY142" fmla="*/ 399669 h 1218057"/>
                <a:gd name="connsiteX143" fmla="*/ 1074610 w 1468659"/>
                <a:gd name="connsiteY143" fmla="*/ 394430 h 1218057"/>
                <a:gd name="connsiteX144" fmla="*/ 1072420 w 1468659"/>
                <a:gd name="connsiteY144" fmla="*/ 389858 h 1218057"/>
                <a:gd name="connsiteX145" fmla="*/ 1068134 w 1468659"/>
                <a:gd name="connsiteY145" fmla="*/ 380809 h 1218057"/>
                <a:gd name="connsiteX146" fmla="*/ 1063181 w 1468659"/>
                <a:gd name="connsiteY146" fmla="*/ 379857 h 1218057"/>
                <a:gd name="connsiteX147" fmla="*/ 1064133 w 1468659"/>
                <a:gd name="connsiteY147" fmla="*/ 374904 h 1218057"/>
                <a:gd name="connsiteX148" fmla="*/ 1062800 w 1468659"/>
                <a:gd name="connsiteY148" fmla="*/ 376618 h 1218057"/>
                <a:gd name="connsiteX149" fmla="*/ 1060799 w 1468659"/>
                <a:gd name="connsiteY149" fmla="*/ 373666 h 1218057"/>
                <a:gd name="connsiteX150" fmla="*/ 1054894 w 1468659"/>
                <a:gd name="connsiteY150" fmla="*/ 377666 h 1218057"/>
                <a:gd name="connsiteX151" fmla="*/ 1053465 w 1468659"/>
                <a:gd name="connsiteY151" fmla="*/ 379476 h 1218057"/>
                <a:gd name="connsiteX152" fmla="*/ 1050322 w 1468659"/>
                <a:gd name="connsiteY152" fmla="*/ 379857 h 1218057"/>
                <a:gd name="connsiteX153" fmla="*/ 1046035 w 1468659"/>
                <a:gd name="connsiteY153" fmla="*/ 383572 h 1218057"/>
                <a:gd name="connsiteX154" fmla="*/ 1041463 w 1468659"/>
                <a:gd name="connsiteY154" fmla="*/ 385763 h 1218057"/>
                <a:gd name="connsiteX155" fmla="*/ 1033367 w 1468659"/>
                <a:gd name="connsiteY155" fmla="*/ 398050 h 1218057"/>
                <a:gd name="connsiteX156" fmla="*/ 1025080 w 1468659"/>
                <a:gd name="connsiteY156" fmla="*/ 395859 h 1218057"/>
                <a:gd name="connsiteX157" fmla="*/ 1024890 w 1468659"/>
                <a:gd name="connsiteY157" fmla="*/ 394335 h 1218057"/>
                <a:gd name="connsiteX158" fmla="*/ 1023366 w 1468659"/>
                <a:gd name="connsiteY158" fmla="*/ 394525 h 1218057"/>
                <a:gd name="connsiteX159" fmla="*/ 1022699 w 1468659"/>
                <a:gd name="connsiteY159" fmla="*/ 389763 h 1218057"/>
                <a:gd name="connsiteX160" fmla="*/ 1018794 w 1468659"/>
                <a:gd name="connsiteY160" fmla="*/ 383857 h 1218057"/>
                <a:gd name="connsiteX161" fmla="*/ 1011460 w 1468659"/>
                <a:gd name="connsiteY161" fmla="*/ 376809 h 1218057"/>
                <a:gd name="connsiteX162" fmla="*/ 1008507 w 1468659"/>
                <a:gd name="connsiteY162" fmla="*/ 378809 h 1218057"/>
                <a:gd name="connsiteX163" fmla="*/ 1006697 w 1468659"/>
                <a:gd name="connsiteY163" fmla="*/ 377380 h 1218057"/>
                <a:gd name="connsiteX164" fmla="*/ 1002792 w 1468659"/>
                <a:gd name="connsiteY164" fmla="*/ 371475 h 1218057"/>
                <a:gd name="connsiteX165" fmla="*/ 1003745 w 1468659"/>
                <a:gd name="connsiteY165" fmla="*/ 366522 h 1218057"/>
                <a:gd name="connsiteX166" fmla="*/ 1000411 w 1468659"/>
                <a:gd name="connsiteY166" fmla="*/ 365379 h 1218057"/>
                <a:gd name="connsiteX167" fmla="*/ 999934 w 1468659"/>
                <a:gd name="connsiteY167" fmla="*/ 362236 h 1218057"/>
                <a:gd name="connsiteX168" fmla="*/ 991648 w 1468659"/>
                <a:gd name="connsiteY168" fmla="*/ 360045 h 1218057"/>
                <a:gd name="connsiteX169" fmla="*/ 984980 w 1468659"/>
                <a:gd name="connsiteY169" fmla="*/ 357664 h 1218057"/>
                <a:gd name="connsiteX170" fmla="*/ 988695 w 1468659"/>
                <a:gd name="connsiteY170" fmla="*/ 349186 h 1218057"/>
                <a:gd name="connsiteX171" fmla="*/ 988314 w 1468659"/>
                <a:gd name="connsiteY171" fmla="*/ 346043 h 1218057"/>
                <a:gd name="connsiteX172" fmla="*/ 981551 w 1468659"/>
                <a:gd name="connsiteY172" fmla="*/ 343662 h 1218057"/>
                <a:gd name="connsiteX173" fmla="*/ 974217 w 1468659"/>
                <a:gd name="connsiteY173" fmla="*/ 336613 h 1218057"/>
                <a:gd name="connsiteX174" fmla="*/ 972122 w 1468659"/>
                <a:gd name="connsiteY174" fmla="*/ 332042 h 1218057"/>
                <a:gd name="connsiteX175" fmla="*/ 971645 w 1468659"/>
                <a:gd name="connsiteY175" fmla="*/ 328898 h 1218057"/>
                <a:gd name="connsiteX176" fmla="*/ 974598 w 1468659"/>
                <a:gd name="connsiteY176" fmla="*/ 326993 h 1218057"/>
                <a:gd name="connsiteX177" fmla="*/ 974026 w 1468659"/>
                <a:gd name="connsiteY177" fmla="*/ 322231 h 1218057"/>
                <a:gd name="connsiteX178" fmla="*/ 978789 w 1468659"/>
                <a:gd name="connsiteY178" fmla="*/ 321659 h 1218057"/>
                <a:gd name="connsiteX179" fmla="*/ 978122 w 1468659"/>
                <a:gd name="connsiteY179" fmla="*/ 316897 h 1218057"/>
                <a:gd name="connsiteX180" fmla="*/ 979932 w 1468659"/>
                <a:gd name="connsiteY180" fmla="*/ 318230 h 1218057"/>
                <a:gd name="connsiteX181" fmla="*/ 983837 w 1468659"/>
                <a:gd name="connsiteY181" fmla="*/ 311372 h 1218057"/>
                <a:gd name="connsiteX182" fmla="*/ 986790 w 1468659"/>
                <a:gd name="connsiteY182" fmla="*/ 309372 h 1218057"/>
                <a:gd name="connsiteX183" fmla="*/ 990219 w 1468659"/>
                <a:gd name="connsiteY183" fmla="*/ 310515 h 1218057"/>
                <a:gd name="connsiteX184" fmla="*/ 991172 w 1468659"/>
                <a:gd name="connsiteY184" fmla="*/ 305562 h 1218057"/>
                <a:gd name="connsiteX185" fmla="*/ 986600 w 1468659"/>
                <a:gd name="connsiteY185" fmla="*/ 307753 h 1218057"/>
                <a:gd name="connsiteX186" fmla="*/ 985171 w 1468659"/>
                <a:gd name="connsiteY186" fmla="*/ 296704 h 1218057"/>
                <a:gd name="connsiteX187" fmla="*/ 981266 w 1468659"/>
                <a:gd name="connsiteY187" fmla="*/ 290798 h 1218057"/>
                <a:gd name="connsiteX188" fmla="*/ 973169 w 1468659"/>
                <a:gd name="connsiteY188" fmla="*/ 290227 h 1218057"/>
                <a:gd name="connsiteX189" fmla="*/ 964501 w 1468659"/>
                <a:gd name="connsiteY189" fmla="*/ 284988 h 1218057"/>
                <a:gd name="connsiteX190" fmla="*/ 962882 w 1468659"/>
                <a:gd name="connsiteY190" fmla="*/ 285179 h 1218057"/>
                <a:gd name="connsiteX191" fmla="*/ 960882 w 1468659"/>
                <a:gd name="connsiteY191" fmla="*/ 282226 h 1218057"/>
                <a:gd name="connsiteX192" fmla="*/ 963644 w 1468659"/>
                <a:gd name="connsiteY192" fmla="*/ 278606 h 1218057"/>
                <a:gd name="connsiteX193" fmla="*/ 963263 w 1468659"/>
                <a:gd name="connsiteY193" fmla="*/ 275463 h 1218057"/>
                <a:gd name="connsiteX194" fmla="*/ 961263 w 1468659"/>
                <a:gd name="connsiteY194" fmla="*/ 272510 h 1218057"/>
                <a:gd name="connsiteX195" fmla="*/ 962501 w 1468659"/>
                <a:gd name="connsiteY195" fmla="*/ 269176 h 1218057"/>
                <a:gd name="connsiteX196" fmla="*/ 965454 w 1468659"/>
                <a:gd name="connsiteY196" fmla="*/ 267176 h 1218057"/>
                <a:gd name="connsiteX197" fmla="*/ 962025 w 1468659"/>
                <a:gd name="connsiteY197" fmla="*/ 266033 h 1218057"/>
                <a:gd name="connsiteX198" fmla="*/ 963073 w 1468659"/>
                <a:gd name="connsiteY198" fmla="*/ 261080 h 1218057"/>
                <a:gd name="connsiteX199" fmla="*/ 966406 w 1468659"/>
                <a:gd name="connsiteY199" fmla="*/ 262223 h 1218057"/>
                <a:gd name="connsiteX200" fmla="*/ 969359 w 1468659"/>
                <a:gd name="connsiteY200" fmla="*/ 260223 h 1218057"/>
                <a:gd name="connsiteX201" fmla="*/ 970312 w 1468659"/>
                <a:gd name="connsiteY201" fmla="*/ 255365 h 1218057"/>
                <a:gd name="connsiteX202" fmla="*/ 969931 w 1468659"/>
                <a:gd name="connsiteY202" fmla="*/ 252127 h 1218057"/>
                <a:gd name="connsiteX203" fmla="*/ 971074 w 1468659"/>
                <a:gd name="connsiteY203" fmla="*/ 248793 h 1218057"/>
                <a:gd name="connsiteX204" fmla="*/ 970121 w 1468659"/>
                <a:gd name="connsiteY204" fmla="*/ 240887 h 1218057"/>
                <a:gd name="connsiteX205" fmla="*/ 973074 w 1468659"/>
                <a:gd name="connsiteY205" fmla="*/ 238982 h 1218057"/>
                <a:gd name="connsiteX206" fmla="*/ 972407 w 1468659"/>
                <a:gd name="connsiteY206" fmla="*/ 234220 h 1218057"/>
                <a:gd name="connsiteX207" fmla="*/ 975360 w 1468659"/>
                <a:gd name="connsiteY207" fmla="*/ 232219 h 1218057"/>
                <a:gd name="connsiteX208" fmla="*/ 977741 w 1468659"/>
                <a:gd name="connsiteY208" fmla="*/ 225552 h 1218057"/>
                <a:gd name="connsiteX209" fmla="*/ 974598 w 1468659"/>
                <a:gd name="connsiteY209" fmla="*/ 225933 h 1218057"/>
                <a:gd name="connsiteX210" fmla="*/ 973169 w 1468659"/>
                <a:gd name="connsiteY210" fmla="*/ 227743 h 1218057"/>
                <a:gd name="connsiteX211" fmla="*/ 968693 w 1468659"/>
                <a:gd name="connsiteY211" fmla="*/ 229838 h 1218057"/>
                <a:gd name="connsiteX212" fmla="*/ 968312 w 1468659"/>
                <a:gd name="connsiteY212" fmla="*/ 226695 h 1218057"/>
                <a:gd name="connsiteX213" fmla="*/ 969455 w 1468659"/>
                <a:gd name="connsiteY213" fmla="*/ 223361 h 1218057"/>
                <a:gd name="connsiteX214" fmla="*/ 972598 w 1468659"/>
                <a:gd name="connsiteY214" fmla="*/ 222980 h 1218057"/>
                <a:gd name="connsiteX215" fmla="*/ 976503 w 1468659"/>
                <a:gd name="connsiteY215" fmla="*/ 216027 h 1218057"/>
                <a:gd name="connsiteX216" fmla="*/ 976693 w 1468659"/>
                <a:gd name="connsiteY216" fmla="*/ 204788 h 1218057"/>
                <a:gd name="connsiteX217" fmla="*/ 979265 w 1468659"/>
                <a:gd name="connsiteY217" fmla="*/ 199644 h 1218057"/>
                <a:gd name="connsiteX218" fmla="*/ 984028 w 1468659"/>
                <a:gd name="connsiteY218" fmla="*/ 199072 h 1218057"/>
                <a:gd name="connsiteX219" fmla="*/ 986123 w 1468659"/>
                <a:gd name="connsiteY219" fmla="*/ 177927 h 1218057"/>
                <a:gd name="connsiteX220" fmla="*/ 985742 w 1468659"/>
                <a:gd name="connsiteY220" fmla="*/ 174784 h 1218057"/>
                <a:gd name="connsiteX221" fmla="*/ 982313 w 1468659"/>
                <a:gd name="connsiteY221" fmla="*/ 173641 h 1218057"/>
                <a:gd name="connsiteX222" fmla="*/ 980218 w 1468659"/>
                <a:gd name="connsiteY222" fmla="*/ 169069 h 1218057"/>
                <a:gd name="connsiteX223" fmla="*/ 981742 w 1468659"/>
                <a:gd name="connsiteY223" fmla="*/ 168878 h 1218057"/>
                <a:gd name="connsiteX224" fmla="*/ 984695 w 1468659"/>
                <a:gd name="connsiteY224" fmla="*/ 166878 h 1218057"/>
                <a:gd name="connsiteX225" fmla="*/ 987076 w 1468659"/>
                <a:gd name="connsiteY225" fmla="*/ 160210 h 1218057"/>
                <a:gd name="connsiteX226" fmla="*/ 990029 w 1468659"/>
                <a:gd name="connsiteY226" fmla="*/ 158210 h 1218057"/>
                <a:gd name="connsiteX227" fmla="*/ 987838 w 1468659"/>
                <a:gd name="connsiteY227" fmla="*/ 153638 h 1218057"/>
                <a:gd name="connsiteX228" fmla="*/ 988409 w 1468659"/>
                <a:gd name="connsiteY228" fmla="*/ 145542 h 1218057"/>
                <a:gd name="connsiteX229" fmla="*/ 986600 w 1468659"/>
                <a:gd name="connsiteY229" fmla="*/ 144209 h 1218057"/>
                <a:gd name="connsiteX230" fmla="*/ 986218 w 1468659"/>
                <a:gd name="connsiteY230" fmla="*/ 141065 h 1218057"/>
                <a:gd name="connsiteX231" fmla="*/ 987838 w 1468659"/>
                <a:gd name="connsiteY231" fmla="*/ 140875 h 1218057"/>
                <a:gd name="connsiteX232" fmla="*/ 980504 w 1468659"/>
                <a:gd name="connsiteY232" fmla="*/ 133731 h 1218057"/>
                <a:gd name="connsiteX233" fmla="*/ 980122 w 1468659"/>
                <a:gd name="connsiteY233" fmla="*/ 130588 h 1218057"/>
                <a:gd name="connsiteX234" fmla="*/ 978122 w 1468659"/>
                <a:gd name="connsiteY234" fmla="*/ 127635 h 1218057"/>
                <a:gd name="connsiteX235" fmla="*/ 976313 w 1468659"/>
                <a:gd name="connsiteY235" fmla="*/ 126301 h 1218057"/>
                <a:gd name="connsiteX236" fmla="*/ 969645 w 1468659"/>
                <a:gd name="connsiteY236" fmla="*/ 123920 h 1218057"/>
                <a:gd name="connsiteX237" fmla="*/ 970597 w 1468659"/>
                <a:gd name="connsiteY237" fmla="*/ 118967 h 1218057"/>
                <a:gd name="connsiteX238" fmla="*/ 972979 w 1468659"/>
                <a:gd name="connsiteY238" fmla="*/ 112300 h 1218057"/>
                <a:gd name="connsiteX239" fmla="*/ 978027 w 1468659"/>
                <a:gd name="connsiteY239" fmla="*/ 114776 h 1218057"/>
                <a:gd name="connsiteX240" fmla="*/ 977646 w 1468659"/>
                <a:gd name="connsiteY240" fmla="*/ 111633 h 1218057"/>
                <a:gd name="connsiteX241" fmla="*/ 981266 w 1468659"/>
                <a:gd name="connsiteY241" fmla="*/ 114395 h 1218057"/>
                <a:gd name="connsiteX242" fmla="*/ 984409 w 1468659"/>
                <a:gd name="connsiteY242" fmla="*/ 114014 h 1218057"/>
                <a:gd name="connsiteX243" fmla="*/ 992696 w 1468659"/>
                <a:gd name="connsiteY243" fmla="*/ 116205 h 1218057"/>
                <a:gd name="connsiteX244" fmla="*/ 996982 w 1468659"/>
                <a:gd name="connsiteY244" fmla="*/ 112395 h 1218057"/>
                <a:gd name="connsiteX245" fmla="*/ 998220 w 1468659"/>
                <a:gd name="connsiteY245" fmla="*/ 109061 h 1218057"/>
                <a:gd name="connsiteX246" fmla="*/ 994601 w 1468659"/>
                <a:gd name="connsiteY246" fmla="*/ 106299 h 1218057"/>
                <a:gd name="connsiteX247" fmla="*/ 991838 w 1468659"/>
                <a:gd name="connsiteY247" fmla="*/ 97060 h 1218057"/>
                <a:gd name="connsiteX248" fmla="*/ 987838 w 1468659"/>
                <a:gd name="connsiteY248" fmla="*/ 91154 h 1218057"/>
                <a:gd name="connsiteX249" fmla="*/ 986123 w 1468659"/>
                <a:gd name="connsiteY249" fmla="*/ 89725 h 1218057"/>
                <a:gd name="connsiteX250" fmla="*/ 990029 w 1468659"/>
                <a:gd name="connsiteY250" fmla="*/ 82867 h 1218057"/>
                <a:gd name="connsiteX251" fmla="*/ 985266 w 1468659"/>
                <a:gd name="connsiteY251" fmla="*/ 83439 h 1218057"/>
                <a:gd name="connsiteX252" fmla="*/ 984313 w 1468659"/>
                <a:gd name="connsiteY252" fmla="*/ 88392 h 1218057"/>
                <a:gd name="connsiteX253" fmla="*/ 982789 w 1468659"/>
                <a:gd name="connsiteY253" fmla="*/ 88582 h 1218057"/>
                <a:gd name="connsiteX254" fmla="*/ 977646 w 1468659"/>
                <a:gd name="connsiteY254" fmla="*/ 86011 h 1218057"/>
                <a:gd name="connsiteX255" fmla="*/ 975074 w 1468659"/>
                <a:gd name="connsiteY255" fmla="*/ 91154 h 1218057"/>
                <a:gd name="connsiteX256" fmla="*/ 970121 w 1468659"/>
                <a:gd name="connsiteY256" fmla="*/ 90202 h 1218057"/>
                <a:gd name="connsiteX257" fmla="*/ 967740 w 1468659"/>
                <a:gd name="connsiteY257" fmla="*/ 84106 h 1218057"/>
                <a:gd name="connsiteX258" fmla="*/ 960596 w 1468659"/>
                <a:gd name="connsiteY258" fmla="*/ 78581 h 1218057"/>
                <a:gd name="connsiteX259" fmla="*/ 964978 w 1468659"/>
                <a:gd name="connsiteY259" fmla="*/ 74771 h 1218057"/>
                <a:gd name="connsiteX260" fmla="*/ 959834 w 1468659"/>
                <a:gd name="connsiteY260" fmla="*/ 72200 h 1218057"/>
                <a:gd name="connsiteX261" fmla="*/ 957834 w 1468659"/>
                <a:gd name="connsiteY261" fmla="*/ 69247 h 1218057"/>
                <a:gd name="connsiteX262" fmla="*/ 959263 w 1468659"/>
                <a:gd name="connsiteY262" fmla="*/ 67532 h 1218057"/>
                <a:gd name="connsiteX263" fmla="*/ 957453 w 1468659"/>
                <a:gd name="connsiteY263" fmla="*/ 66104 h 1218057"/>
                <a:gd name="connsiteX264" fmla="*/ 955643 w 1468659"/>
                <a:gd name="connsiteY264" fmla="*/ 64770 h 1218057"/>
                <a:gd name="connsiteX265" fmla="*/ 954214 w 1468659"/>
                <a:gd name="connsiteY265" fmla="*/ 53721 h 1218057"/>
                <a:gd name="connsiteX266" fmla="*/ 949928 w 1468659"/>
                <a:gd name="connsiteY266" fmla="*/ 57436 h 1218057"/>
                <a:gd name="connsiteX267" fmla="*/ 951071 w 1468659"/>
                <a:gd name="connsiteY267" fmla="*/ 54102 h 1218057"/>
                <a:gd name="connsiteX268" fmla="*/ 950690 w 1468659"/>
                <a:gd name="connsiteY268" fmla="*/ 50959 h 1218057"/>
                <a:gd name="connsiteX269" fmla="*/ 949071 w 1468659"/>
                <a:gd name="connsiteY269" fmla="*/ 51149 h 1218057"/>
                <a:gd name="connsiteX270" fmla="*/ 950500 w 1468659"/>
                <a:gd name="connsiteY270" fmla="*/ 49339 h 1218057"/>
                <a:gd name="connsiteX271" fmla="*/ 949928 w 1468659"/>
                <a:gd name="connsiteY271" fmla="*/ 44672 h 1218057"/>
                <a:gd name="connsiteX272" fmla="*/ 944975 w 1468659"/>
                <a:gd name="connsiteY272" fmla="*/ 43625 h 1218057"/>
                <a:gd name="connsiteX273" fmla="*/ 948118 w 1468659"/>
                <a:gd name="connsiteY273" fmla="*/ 43243 h 1218057"/>
                <a:gd name="connsiteX274" fmla="*/ 951262 w 1468659"/>
                <a:gd name="connsiteY274" fmla="*/ 42863 h 1218057"/>
                <a:gd name="connsiteX275" fmla="*/ 951071 w 1468659"/>
                <a:gd name="connsiteY275" fmla="*/ 41243 h 1218057"/>
                <a:gd name="connsiteX276" fmla="*/ 944309 w 1468659"/>
                <a:gd name="connsiteY276" fmla="*/ 38957 h 1218057"/>
                <a:gd name="connsiteX277" fmla="*/ 943927 w 1468659"/>
                <a:gd name="connsiteY277" fmla="*/ 35814 h 1218057"/>
                <a:gd name="connsiteX278" fmla="*/ 942975 w 1468659"/>
                <a:gd name="connsiteY278" fmla="*/ 40672 h 1218057"/>
                <a:gd name="connsiteX279" fmla="*/ 939832 w 1468659"/>
                <a:gd name="connsiteY279" fmla="*/ 41148 h 1218057"/>
                <a:gd name="connsiteX280" fmla="*/ 937831 w 1468659"/>
                <a:gd name="connsiteY280" fmla="*/ 38195 h 1218057"/>
                <a:gd name="connsiteX281" fmla="*/ 934879 w 1468659"/>
                <a:gd name="connsiteY281" fmla="*/ 40100 h 1218057"/>
                <a:gd name="connsiteX282" fmla="*/ 931355 w 1468659"/>
                <a:gd name="connsiteY282" fmla="*/ 50197 h 1218057"/>
                <a:gd name="connsiteX283" fmla="*/ 933164 w 1468659"/>
                <a:gd name="connsiteY283" fmla="*/ 51625 h 1218057"/>
                <a:gd name="connsiteX284" fmla="*/ 931735 w 1468659"/>
                <a:gd name="connsiteY284" fmla="*/ 53340 h 1218057"/>
                <a:gd name="connsiteX285" fmla="*/ 928402 w 1468659"/>
                <a:gd name="connsiteY285" fmla="*/ 52197 h 1218057"/>
                <a:gd name="connsiteX286" fmla="*/ 927830 w 1468659"/>
                <a:gd name="connsiteY286" fmla="*/ 47434 h 1218057"/>
                <a:gd name="connsiteX287" fmla="*/ 924020 w 1468659"/>
                <a:gd name="connsiteY287" fmla="*/ 43148 h 1218057"/>
                <a:gd name="connsiteX288" fmla="*/ 922496 w 1468659"/>
                <a:gd name="connsiteY288" fmla="*/ 43339 h 1218057"/>
                <a:gd name="connsiteX289" fmla="*/ 917353 w 1468659"/>
                <a:gd name="connsiteY289" fmla="*/ 40767 h 1218057"/>
                <a:gd name="connsiteX290" fmla="*/ 911543 w 1468659"/>
                <a:gd name="connsiteY290" fmla="*/ 33528 h 1218057"/>
                <a:gd name="connsiteX291" fmla="*/ 906971 w 1468659"/>
                <a:gd name="connsiteY291" fmla="*/ 22860 h 1218057"/>
                <a:gd name="connsiteX292" fmla="*/ 900684 w 1468659"/>
                <a:gd name="connsiteY292" fmla="*/ 23622 h 1218057"/>
                <a:gd name="connsiteX293" fmla="*/ 884110 w 1468659"/>
                <a:gd name="connsiteY293" fmla="*/ 19336 h 1218057"/>
                <a:gd name="connsiteX294" fmla="*/ 881729 w 1468659"/>
                <a:gd name="connsiteY294" fmla="*/ 13240 h 1218057"/>
                <a:gd name="connsiteX295" fmla="*/ 872395 w 1468659"/>
                <a:gd name="connsiteY295" fmla="*/ 3143 h 1218057"/>
                <a:gd name="connsiteX296" fmla="*/ 873823 w 1468659"/>
                <a:gd name="connsiteY296" fmla="*/ 1429 h 1218057"/>
                <a:gd name="connsiteX297" fmla="*/ 872014 w 1468659"/>
                <a:gd name="connsiteY297" fmla="*/ 0 h 1218057"/>
                <a:gd name="connsiteX298" fmla="*/ 871252 w 1468659"/>
                <a:gd name="connsiteY298" fmla="*/ 6572 h 1218057"/>
                <a:gd name="connsiteX299" fmla="*/ 870490 w 1468659"/>
                <a:gd name="connsiteY299" fmla="*/ 13049 h 1218057"/>
                <a:gd name="connsiteX300" fmla="*/ 862584 w 1468659"/>
                <a:gd name="connsiteY300" fmla="*/ 14097 h 1218057"/>
                <a:gd name="connsiteX301" fmla="*/ 862775 w 1468659"/>
                <a:gd name="connsiteY301" fmla="*/ 15621 h 1218057"/>
                <a:gd name="connsiteX302" fmla="*/ 859822 w 1468659"/>
                <a:gd name="connsiteY302" fmla="*/ 17621 h 1218057"/>
                <a:gd name="connsiteX303" fmla="*/ 860012 w 1468659"/>
                <a:gd name="connsiteY303" fmla="*/ 19240 h 1218057"/>
                <a:gd name="connsiteX304" fmla="*/ 858298 w 1468659"/>
                <a:gd name="connsiteY304" fmla="*/ 17812 h 1218057"/>
                <a:gd name="connsiteX305" fmla="*/ 855535 w 1468659"/>
                <a:gd name="connsiteY305" fmla="*/ 21336 h 1218057"/>
                <a:gd name="connsiteX306" fmla="*/ 855726 w 1468659"/>
                <a:gd name="connsiteY306" fmla="*/ 22955 h 1218057"/>
                <a:gd name="connsiteX307" fmla="*/ 858869 w 1468659"/>
                <a:gd name="connsiteY307" fmla="*/ 22574 h 1218057"/>
                <a:gd name="connsiteX308" fmla="*/ 858298 w 1468659"/>
                <a:gd name="connsiteY308" fmla="*/ 30671 h 1218057"/>
                <a:gd name="connsiteX309" fmla="*/ 846677 w 1468659"/>
                <a:gd name="connsiteY309" fmla="*/ 27337 h 1218057"/>
                <a:gd name="connsiteX310" fmla="*/ 847058 w 1468659"/>
                <a:gd name="connsiteY310" fmla="*/ 30480 h 1218057"/>
                <a:gd name="connsiteX311" fmla="*/ 848868 w 1468659"/>
                <a:gd name="connsiteY311" fmla="*/ 31813 h 1218057"/>
                <a:gd name="connsiteX312" fmla="*/ 844105 w 1468659"/>
                <a:gd name="connsiteY312" fmla="*/ 32480 h 1218057"/>
                <a:gd name="connsiteX313" fmla="*/ 845630 w 1468659"/>
                <a:gd name="connsiteY313" fmla="*/ 32290 h 1218057"/>
                <a:gd name="connsiteX314" fmla="*/ 847630 w 1468659"/>
                <a:gd name="connsiteY314" fmla="*/ 35242 h 1218057"/>
                <a:gd name="connsiteX315" fmla="*/ 846296 w 1468659"/>
                <a:gd name="connsiteY315" fmla="*/ 36957 h 1218057"/>
                <a:gd name="connsiteX316" fmla="*/ 849630 w 1468659"/>
                <a:gd name="connsiteY316" fmla="*/ 38195 h 1218057"/>
                <a:gd name="connsiteX317" fmla="*/ 847058 w 1468659"/>
                <a:gd name="connsiteY317" fmla="*/ 43339 h 1218057"/>
                <a:gd name="connsiteX318" fmla="*/ 848868 w 1468659"/>
                <a:gd name="connsiteY318" fmla="*/ 44672 h 1218057"/>
                <a:gd name="connsiteX319" fmla="*/ 845725 w 1468659"/>
                <a:gd name="connsiteY319" fmla="*/ 45053 h 1218057"/>
                <a:gd name="connsiteX320" fmla="*/ 844487 w 1468659"/>
                <a:gd name="connsiteY320" fmla="*/ 48482 h 1218057"/>
                <a:gd name="connsiteX321" fmla="*/ 842963 w 1468659"/>
                <a:gd name="connsiteY321" fmla="*/ 48673 h 1218057"/>
                <a:gd name="connsiteX322" fmla="*/ 842201 w 1468659"/>
                <a:gd name="connsiteY322" fmla="*/ 55150 h 1218057"/>
                <a:gd name="connsiteX323" fmla="*/ 840581 w 1468659"/>
                <a:gd name="connsiteY323" fmla="*/ 55340 h 1218057"/>
                <a:gd name="connsiteX324" fmla="*/ 839438 w 1468659"/>
                <a:gd name="connsiteY324" fmla="*/ 58674 h 1218057"/>
                <a:gd name="connsiteX325" fmla="*/ 840962 w 1468659"/>
                <a:gd name="connsiteY325" fmla="*/ 58483 h 1218057"/>
                <a:gd name="connsiteX326" fmla="*/ 841438 w 1468659"/>
                <a:gd name="connsiteY326" fmla="*/ 61627 h 1218057"/>
                <a:gd name="connsiteX327" fmla="*/ 846296 w 1468659"/>
                <a:gd name="connsiteY327" fmla="*/ 62675 h 1218057"/>
                <a:gd name="connsiteX328" fmla="*/ 844010 w 1468659"/>
                <a:gd name="connsiteY328" fmla="*/ 69342 h 1218057"/>
                <a:gd name="connsiteX329" fmla="*/ 846010 w 1468659"/>
                <a:gd name="connsiteY329" fmla="*/ 72295 h 1218057"/>
                <a:gd name="connsiteX330" fmla="*/ 848963 w 1468659"/>
                <a:gd name="connsiteY330" fmla="*/ 70294 h 1218057"/>
                <a:gd name="connsiteX331" fmla="*/ 849344 w 1468659"/>
                <a:gd name="connsiteY331" fmla="*/ 73533 h 1218057"/>
                <a:gd name="connsiteX332" fmla="*/ 847725 w 1468659"/>
                <a:gd name="connsiteY332" fmla="*/ 73723 h 1218057"/>
                <a:gd name="connsiteX333" fmla="*/ 852868 w 1468659"/>
                <a:gd name="connsiteY333" fmla="*/ 76200 h 1218057"/>
                <a:gd name="connsiteX334" fmla="*/ 853250 w 1468659"/>
                <a:gd name="connsiteY334" fmla="*/ 79438 h 1218057"/>
                <a:gd name="connsiteX335" fmla="*/ 848773 w 1468659"/>
                <a:gd name="connsiteY335" fmla="*/ 81534 h 1218057"/>
                <a:gd name="connsiteX336" fmla="*/ 853440 w 1468659"/>
                <a:gd name="connsiteY336" fmla="*/ 80963 h 1218057"/>
                <a:gd name="connsiteX337" fmla="*/ 852106 w 1468659"/>
                <a:gd name="connsiteY337" fmla="*/ 82772 h 1218057"/>
                <a:gd name="connsiteX338" fmla="*/ 847534 w 1468659"/>
                <a:gd name="connsiteY338" fmla="*/ 84963 h 1218057"/>
                <a:gd name="connsiteX339" fmla="*/ 844201 w 1468659"/>
                <a:gd name="connsiteY339" fmla="*/ 83725 h 1218057"/>
                <a:gd name="connsiteX340" fmla="*/ 842867 w 1468659"/>
                <a:gd name="connsiteY340" fmla="*/ 85534 h 1218057"/>
                <a:gd name="connsiteX341" fmla="*/ 843058 w 1468659"/>
                <a:gd name="connsiteY341" fmla="*/ 87154 h 1218057"/>
                <a:gd name="connsiteX342" fmla="*/ 835343 w 1468659"/>
                <a:gd name="connsiteY342" fmla="*/ 89725 h 1218057"/>
                <a:gd name="connsiteX343" fmla="*/ 835533 w 1468659"/>
                <a:gd name="connsiteY343" fmla="*/ 91250 h 1218057"/>
                <a:gd name="connsiteX344" fmla="*/ 832390 w 1468659"/>
                <a:gd name="connsiteY344" fmla="*/ 91726 h 1218057"/>
                <a:gd name="connsiteX345" fmla="*/ 832009 w 1468659"/>
                <a:gd name="connsiteY345" fmla="*/ 88487 h 1218057"/>
                <a:gd name="connsiteX346" fmla="*/ 825722 w 1468659"/>
                <a:gd name="connsiteY346" fmla="*/ 89344 h 1218057"/>
                <a:gd name="connsiteX347" fmla="*/ 822293 w 1468659"/>
                <a:gd name="connsiteY347" fmla="*/ 88106 h 1218057"/>
                <a:gd name="connsiteX348" fmla="*/ 820960 w 1468659"/>
                <a:gd name="connsiteY348" fmla="*/ 89916 h 1218057"/>
                <a:gd name="connsiteX349" fmla="*/ 821341 w 1468659"/>
                <a:gd name="connsiteY349" fmla="*/ 93059 h 1218057"/>
                <a:gd name="connsiteX350" fmla="*/ 816578 w 1468659"/>
                <a:gd name="connsiteY350" fmla="*/ 93726 h 1218057"/>
                <a:gd name="connsiteX351" fmla="*/ 815054 w 1468659"/>
                <a:gd name="connsiteY351" fmla="*/ 93917 h 1218057"/>
                <a:gd name="connsiteX352" fmla="*/ 814102 w 1468659"/>
                <a:gd name="connsiteY352" fmla="*/ 98869 h 1218057"/>
                <a:gd name="connsiteX353" fmla="*/ 806958 w 1468659"/>
                <a:gd name="connsiteY353" fmla="*/ 106108 h 1218057"/>
                <a:gd name="connsiteX354" fmla="*/ 803624 w 1468659"/>
                <a:gd name="connsiteY354" fmla="*/ 104965 h 1218057"/>
                <a:gd name="connsiteX355" fmla="*/ 802481 w 1468659"/>
                <a:gd name="connsiteY355" fmla="*/ 108299 h 1218057"/>
                <a:gd name="connsiteX356" fmla="*/ 797528 w 1468659"/>
                <a:gd name="connsiteY356" fmla="*/ 107347 h 1218057"/>
                <a:gd name="connsiteX357" fmla="*/ 794766 w 1468659"/>
                <a:gd name="connsiteY357" fmla="*/ 110871 h 1218057"/>
                <a:gd name="connsiteX358" fmla="*/ 795147 w 1468659"/>
                <a:gd name="connsiteY358" fmla="*/ 114109 h 1218057"/>
                <a:gd name="connsiteX359" fmla="*/ 790384 w 1468659"/>
                <a:gd name="connsiteY359" fmla="*/ 114681 h 1218057"/>
                <a:gd name="connsiteX360" fmla="*/ 796195 w 1468659"/>
                <a:gd name="connsiteY360" fmla="*/ 121920 h 1218057"/>
                <a:gd name="connsiteX361" fmla="*/ 793433 w 1468659"/>
                <a:gd name="connsiteY361" fmla="*/ 125539 h 1218057"/>
                <a:gd name="connsiteX362" fmla="*/ 792671 w 1468659"/>
                <a:gd name="connsiteY362" fmla="*/ 132017 h 1218057"/>
                <a:gd name="connsiteX363" fmla="*/ 791242 w 1468659"/>
                <a:gd name="connsiteY363" fmla="*/ 133826 h 1218057"/>
                <a:gd name="connsiteX364" fmla="*/ 784765 w 1468659"/>
                <a:gd name="connsiteY364" fmla="*/ 133064 h 1218057"/>
                <a:gd name="connsiteX365" fmla="*/ 782764 w 1468659"/>
                <a:gd name="connsiteY365" fmla="*/ 130111 h 1218057"/>
                <a:gd name="connsiteX366" fmla="*/ 783908 w 1468659"/>
                <a:gd name="connsiteY366" fmla="*/ 126682 h 1218057"/>
                <a:gd name="connsiteX367" fmla="*/ 781145 w 1468659"/>
                <a:gd name="connsiteY367" fmla="*/ 117443 h 1218057"/>
                <a:gd name="connsiteX368" fmla="*/ 776192 w 1468659"/>
                <a:gd name="connsiteY368" fmla="*/ 116491 h 1218057"/>
                <a:gd name="connsiteX369" fmla="*/ 762572 w 1468659"/>
                <a:gd name="connsiteY369" fmla="*/ 110204 h 1218057"/>
                <a:gd name="connsiteX370" fmla="*/ 748760 w 1468659"/>
                <a:gd name="connsiteY370" fmla="*/ 115157 h 1218057"/>
                <a:gd name="connsiteX371" fmla="*/ 745617 w 1468659"/>
                <a:gd name="connsiteY371" fmla="*/ 115538 h 1218057"/>
                <a:gd name="connsiteX372" fmla="*/ 743426 w 1468659"/>
                <a:gd name="connsiteY372" fmla="*/ 111061 h 1218057"/>
                <a:gd name="connsiteX373" fmla="*/ 738759 w 1468659"/>
                <a:gd name="connsiteY373" fmla="*/ 111633 h 1218057"/>
                <a:gd name="connsiteX374" fmla="*/ 738283 w 1468659"/>
                <a:gd name="connsiteY374" fmla="*/ 108490 h 1218057"/>
                <a:gd name="connsiteX375" fmla="*/ 741235 w 1468659"/>
                <a:gd name="connsiteY375" fmla="*/ 106489 h 1218057"/>
                <a:gd name="connsiteX376" fmla="*/ 744379 w 1468659"/>
                <a:gd name="connsiteY376" fmla="*/ 106108 h 1218057"/>
                <a:gd name="connsiteX377" fmla="*/ 745426 w 1468659"/>
                <a:gd name="connsiteY377" fmla="*/ 101155 h 1218057"/>
                <a:gd name="connsiteX378" fmla="*/ 748189 w 1468659"/>
                <a:gd name="connsiteY378" fmla="*/ 97631 h 1218057"/>
                <a:gd name="connsiteX379" fmla="*/ 748760 w 1468659"/>
                <a:gd name="connsiteY379" fmla="*/ 89535 h 1218057"/>
                <a:gd name="connsiteX380" fmla="*/ 748284 w 1468659"/>
                <a:gd name="connsiteY380" fmla="*/ 86392 h 1218057"/>
                <a:gd name="connsiteX381" fmla="*/ 746760 w 1468659"/>
                <a:gd name="connsiteY381" fmla="*/ 86582 h 1218057"/>
                <a:gd name="connsiteX382" fmla="*/ 745331 w 1468659"/>
                <a:gd name="connsiteY382" fmla="*/ 88297 h 1218057"/>
                <a:gd name="connsiteX383" fmla="*/ 744379 w 1468659"/>
                <a:gd name="connsiteY383" fmla="*/ 93250 h 1218057"/>
                <a:gd name="connsiteX384" fmla="*/ 741426 w 1468659"/>
                <a:gd name="connsiteY384" fmla="*/ 95250 h 1218057"/>
                <a:gd name="connsiteX385" fmla="*/ 736473 w 1468659"/>
                <a:gd name="connsiteY385" fmla="*/ 94297 h 1218057"/>
                <a:gd name="connsiteX386" fmla="*/ 736949 w 1468659"/>
                <a:gd name="connsiteY386" fmla="*/ 97441 h 1218057"/>
                <a:gd name="connsiteX387" fmla="*/ 733711 w 1468659"/>
                <a:gd name="connsiteY387" fmla="*/ 97822 h 1218057"/>
                <a:gd name="connsiteX388" fmla="*/ 734568 w 1468659"/>
                <a:gd name="connsiteY388" fmla="*/ 91345 h 1218057"/>
                <a:gd name="connsiteX389" fmla="*/ 729425 w 1468659"/>
                <a:gd name="connsiteY389" fmla="*/ 101632 h 1218057"/>
                <a:gd name="connsiteX390" fmla="*/ 724472 w 1468659"/>
                <a:gd name="connsiteY390" fmla="*/ 100584 h 1218057"/>
                <a:gd name="connsiteX391" fmla="*/ 725900 w 1468659"/>
                <a:gd name="connsiteY391" fmla="*/ 98869 h 1218057"/>
                <a:gd name="connsiteX392" fmla="*/ 724281 w 1468659"/>
                <a:gd name="connsiteY392" fmla="*/ 99060 h 1218057"/>
                <a:gd name="connsiteX393" fmla="*/ 722947 w 1468659"/>
                <a:gd name="connsiteY393" fmla="*/ 100775 h 1218057"/>
                <a:gd name="connsiteX394" fmla="*/ 720947 w 1468659"/>
                <a:gd name="connsiteY394" fmla="*/ 97822 h 1218057"/>
                <a:gd name="connsiteX395" fmla="*/ 719518 w 1468659"/>
                <a:gd name="connsiteY395" fmla="*/ 99631 h 1218057"/>
                <a:gd name="connsiteX396" fmla="*/ 717804 w 1468659"/>
                <a:gd name="connsiteY396" fmla="*/ 98298 h 1218057"/>
                <a:gd name="connsiteX397" fmla="*/ 712851 w 1468659"/>
                <a:gd name="connsiteY397" fmla="*/ 97250 h 1218057"/>
                <a:gd name="connsiteX398" fmla="*/ 710851 w 1468659"/>
                <a:gd name="connsiteY398" fmla="*/ 94297 h 1218057"/>
                <a:gd name="connsiteX399" fmla="*/ 707898 w 1468659"/>
                <a:gd name="connsiteY399" fmla="*/ 96298 h 1218057"/>
                <a:gd name="connsiteX400" fmla="*/ 705136 w 1468659"/>
                <a:gd name="connsiteY400" fmla="*/ 99917 h 1218057"/>
                <a:gd name="connsiteX401" fmla="*/ 702945 w 1468659"/>
                <a:gd name="connsiteY401" fmla="*/ 95345 h 1218057"/>
                <a:gd name="connsiteX402" fmla="*/ 701612 w 1468659"/>
                <a:gd name="connsiteY402" fmla="*/ 97155 h 1218057"/>
                <a:gd name="connsiteX403" fmla="*/ 701135 w 1468659"/>
                <a:gd name="connsiteY403" fmla="*/ 94012 h 1218057"/>
                <a:gd name="connsiteX404" fmla="*/ 696659 w 1468659"/>
                <a:gd name="connsiteY404" fmla="*/ 96107 h 1218057"/>
                <a:gd name="connsiteX405" fmla="*/ 696468 w 1468659"/>
                <a:gd name="connsiteY405" fmla="*/ 94583 h 1218057"/>
                <a:gd name="connsiteX406" fmla="*/ 693134 w 1468659"/>
                <a:gd name="connsiteY406" fmla="*/ 93440 h 1218057"/>
                <a:gd name="connsiteX407" fmla="*/ 695420 w 1468659"/>
                <a:gd name="connsiteY407" fmla="*/ 86677 h 1218057"/>
                <a:gd name="connsiteX408" fmla="*/ 693706 w 1468659"/>
                <a:gd name="connsiteY408" fmla="*/ 85344 h 1218057"/>
                <a:gd name="connsiteX409" fmla="*/ 688943 w 1468659"/>
                <a:gd name="connsiteY409" fmla="*/ 85915 h 1218057"/>
                <a:gd name="connsiteX410" fmla="*/ 686181 w 1468659"/>
                <a:gd name="connsiteY410" fmla="*/ 89440 h 1218057"/>
                <a:gd name="connsiteX411" fmla="*/ 681228 w 1468659"/>
                <a:gd name="connsiteY411" fmla="*/ 88487 h 1218057"/>
                <a:gd name="connsiteX412" fmla="*/ 672560 w 1468659"/>
                <a:gd name="connsiteY412" fmla="*/ 83153 h 1218057"/>
                <a:gd name="connsiteX413" fmla="*/ 667798 w 1468659"/>
                <a:gd name="connsiteY413" fmla="*/ 83820 h 1218057"/>
                <a:gd name="connsiteX414" fmla="*/ 669608 w 1468659"/>
                <a:gd name="connsiteY414" fmla="*/ 85154 h 1218057"/>
                <a:gd name="connsiteX415" fmla="*/ 667226 w 1468659"/>
                <a:gd name="connsiteY415" fmla="*/ 91916 h 1218057"/>
                <a:gd name="connsiteX416" fmla="*/ 661130 w 1468659"/>
                <a:gd name="connsiteY416" fmla="*/ 94297 h 1218057"/>
                <a:gd name="connsiteX417" fmla="*/ 663130 w 1468659"/>
                <a:gd name="connsiteY417" fmla="*/ 97250 h 1218057"/>
                <a:gd name="connsiteX418" fmla="*/ 666274 w 1468659"/>
                <a:gd name="connsiteY418" fmla="*/ 96774 h 1218057"/>
                <a:gd name="connsiteX419" fmla="*/ 664845 w 1468659"/>
                <a:gd name="connsiteY419" fmla="*/ 98584 h 1218057"/>
                <a:gd name="connsiteX420" fmla="*/ 663321 w 1468659"/>
                <a:gd name="connsiteY420" fmla="*/ 98774 h 1218057"/>
                <a:gd name="connsiteX421" fmla="*/ 659511 w 1468659"/>
                <a:gd name="connsiteY421" fmla="*/ 94488 h 1218057"/>
                <a:gd name="connsiteX422" fmla="*/ 658368 w 1468659"/>
                <a:gd name="connsiteY422" fmla="*/ 97822 h 1218057"/>
                <a:gd name="connsiteX423" fmla="*/ 654844 w 1468659"/>
                <a:gd name="connsiteY423" fmla="*/ 95059 h 1218057"/>
                <a:gd name="connsiteX424" fmla="*/ 654368 w 1468659"/>
                <a:gd name="connsiteY424" fmla="*/ 91916 h 1218057"/>
                <a:gd name="connsiteX425" fmla="*/ 652843 w 1468659"/>
                <a:gd name="connsiteY425" fmla="*/ 92107 h 1218057"/>
                <a:gd name="connsiteX426" fmla="*/ 650653 w 1468659"/>
                <a:gd name="connsiteY426" fmla="*/ 87535 h 1218057"/>
                <a:gd name="connsiteX427" fmla="*/ 645890 w 1468659"/>
                <a:gd name="connsiteY427" fmla="*/ 88201 h 1218057"/>
                <a:gd name="connsiteX428" fmla="*/ 644938 w 1468659"/>
                <a:gd name="connsiteY428" fmla="*/ 80296 h 1218057"/>
                <a:gd name="connsiteX429" fmla="*/ 638556 w 1468659"/>
                <a:gd name="connsiteY429" fmla="*/ 81058 h 1218057"/>
                <a:gd name="connsiteX430" fmla="*/ 637413 w 1468659"/>
                <a:gd name="connsiteY430" fmla="*/ 84487 h 1218057"/>
                <a:gd name="connsiteX431" fmla="*/ 634270 w 1468659"/>
                <a:gd name="connsiteY431" fmla="*/ 84868 h 1218057"/>
                <a:gd name="connsiteX432" fmla="*/ 626173 w 1468659"/>
                <a:gd name="connsiteY432" fmla="*/ 71438 h 1218057"/>
                <a:gd name="connsiteX433" fmla="*/ 623030 w 1468659"/>
                <a:gd name="connsiteY433" fmla="*/ 71818 h 1218057"/>
                <a:gd name="connsiteX434" fmla="*/ 619220 w 1468659"/>
                <a:gd name="connsiteY434" fmla="*/ 67532 h 1218057"/>
                <a:gd name="connsiteX435" fmla="*/ 621601 w 1468659"/>
                <a:gd name="connsiteY435" fmla="*/ 73628 h 1218057"/>
                <a:gd name="connsiteX436" fmla="*/ 620077 w 1468659"/>
                <a:gd name="connsiteY436" fmla="*/ 73819 h 1218057"/>
                <a:gd name="connsiteX437" fmla="*/ 616458 w 1468659"/>
                <a:gd name="connsiteY437" fmla="*/ 71056 h 1218057"/>
                <a:gd name="connsiteX438" fmla="*/ 615125 w 1468659"/>
                <a:gd name="connsiteY438" fmla="*/ 72866 h 1218057"/>
                <a:gd name="connsiteX439" fmla="*/ 616648 w 1468659"/>
                <a:gd name="connsiteY439" fmla="*/ 72676 h 1218057"/>
                <a:gd name="connsiteX440" fmla="*/ 621030 w 1468659"/>
                <a:gd name="connsiteY440" fmla="*/ 81725 h 1218057"/>
                <a:gd name="connsiteX441" fmla="*/ 619697 w 1468659"/>
                <a:gd name="connsiteY441" fmla="*/ 83534 h 1218057"/>
                <a:gd name="connsiteX442" fmla="*/ 621411 w 1468659"/>
                <a:gd name="connsiteY442" fmla="*/ 84868 h 1218057"/>
                <a:gd name="connsiteX443" fmla="*/ 618649 w 1468659"/>
                <a:gd name="connsiteY443" fmla="*/ 88487 h 1218057"/>
                <a:gd name="connsiteX444" fmla="*/ 620649 w 1468659"/>
                <a:gd name="connsiteY444" fmla="*/ 91440 h 1218057"/>
                <a:gd name="connsiteX445" fmla="*/ 625412 w 1468659"/>
                <a:gd name="connsiteY445" fmla="*/ 90773 h 1218057"/>
                <a:gd name="connsiteX446" fmla="*/ 623983 w 1468659"/>
                <a:gd name="connsiteY446" fmla="*/ 92583 h 1218057"/>
                <a:gd name="connsiteX447" fmla="*/ 620649 w 1468659"/>
                <a:gd name="connsiteY447" fmla="*/ 91440 h 1218057"/>
                <a:gd name="connsiteX448" fmla="*/ 621030 w 1468659"/>
                <a:gd name="connsiteY448" fmla="*/ 94583 h 1218057"/>
                <a:gd name="connsiteX449" fmla="*/ 619506 w 1468659"/>
                <a:gd name="connsiteY449" fmla="*/ 94774 h 1218057"/>
                <a:gd name="connsiteX450" fmla="*/ 616934 w 1468659"/>
                <a:gd name="connsiteY450" fmla="*/ 87058 h 1218057"/>
                <a:gd name="connsiteX451" fmla="*/ 613791 w 1468659"/>
                <a:gd name="connsiteY451" fmla="*/ 87439 h 1218057"/>
                <a:gd name="connsiteX452" fmla="*/ 610172 w 1468659"/>
                <a:gd name="connsiteY452" fmla="*/ 84677 h 1218057"/>
                <a:gd name="connsiteX453" fmla="*/ 605504 w 1468659"/>
                <a:gd name="connsiteY453" fmla="*/ 85344 h 1218057"/>
                <a:gd name="connsiteX454" fmla="*/ 604266 w 1468659"/>
                <a:gd name="connsiteY454" fmla="*/ 88678 h 1218057"/>
                <a:gd name="connsiteX455" fmla="*/ 600932 w 1468659"/>
                <a:gd name="connsiteY455" fmla="*/ 87535 h 1218057"/>
                <a:gd name="connsiteX456" fmla="*/ 601123 w 1468659"/>
                <a:gd name="connsiteY456" fmla="*/ 89059 h 1218057"/>
                <a:gd name="connsiteX457" fmla="*/ 599504 w 1468659"/>
                <a:gd name="connsiteY457" fmla="*/ 89249 h 1218057"/>
                <a:gd name="connsiteX458" fmla="*/ 601504 w 1468659"/>
                <a:gd name="connsiteY458" fmla="*/ 92202 h 1218057"/>
                <a:gd name="connsiteX459" fmla="*/ 599980 w 1468659"/>
                <a:gd name="connsiteY459" fmla="*/ 92392 h 1218057"/>
                <a:gd name="connsiteX460" fmla="*/ 600170 w 1468659"/>
                <a:gd name="connsiteY460" fmla="*/ 94012 h 1218057"/>
                <a:gd name="connsiteX461" fmla="*/ 598360 w 1468659"/>
                <a:gd name="connsiteY461" fmla="*/ 92678 h 1218057"/>
                <a:gd name="connsiteX462" fmla="*/ 598551 w 1468659"/>
                <a:gd name="connsiteY462" fmla="*/ 94202 h 1218057"/>
                <a:gd name="connsiteX463" fmla="*/ 597218 w 1468659"/>
                <a:gd name="connsiteY463" fmla="*/ 96012 h 1218057"/>
                <a:gd name="connsiteX464" fmla="*/ 595217 w 1468659"/>
                <a:gd name="connsiteY464" fmla="*/ 93059 h 1218057"/>
                <a:gd name="connsiteX465" fmla="*/ 593884 w 1468659"/>
                <a:gd name="connsiteY465" fmla="*/ 94774 h 1218057"/>
                <a:gd name="connsiteX466" fmla="*/ 591502 w 1468659"/>
                <a:gd name="connsiteY466" fmla="*/ 101536 h 1218057"/>
                <a:gd name="connsiteX467" fmla="*/ 589883 w 1468659"/>
                <a:gd name="connsiteY467" fmla="*/ 101727 h 1218057"/>
                <a:gd name="connsiteX468" fmla="*/ 591122 w 1468659"/>
                <a:gd name="connsiteY468" fmla="*/ 98393 h 1218057"/>
                <a:gd name="connsiteX469" fmla="*/ 587693 w 1468659"/>
                <a:gd name="connsiteY469" fmla="*/ 97155 h 1218057"/>
                <a:gd name="connsiteX470" fmla="*/ 584930 w 1468659"/>
                <a:gd name="connsiteY470" fmla="*/ 100775 h 1218057"/>
                <a:gd name="connsiteX471" fmla="*/ 583978 w 1468659"/>
                <a:gd name="connsiteY471" fmla="*/ 105727 h 1218057"/>
                <a:gd name="connsiteX472" fmla="*/ 582454 w 1468659"/>
                <a:gd name="connsiteY472" fmla="*/ 105918 h 1218057"/>
                <a:gd name="connsiteX473" fmla="*/ 581787 w 1468659"/>
                <a:gd name="connsiteY473" fmla="*/ 101155 h 1218057"/>
                <a:gd name="connsiteX474" fmla="*/ 578644 w 1468659"/>
                <a:gd name="connsiteY474" fmla="*/ 101536 h 1218057"/>
                <a:gd name="connsiteX475" fmla="*/ 578263 w 1468659"/>
                <a:gd name="connsiteY475" fmla="*/ 98393 h 1218057"/>
                <a:gd name="connsiteX476" fmla="*/ 574929 w 1468659"/>
                <a:gd name="connsiteY476" fmla="*/ 97250 h 1218057"/>
                <a:gd name="connsiteX477" fmla="*/ 567595 w 1468659"/>
                <a:gd name="connsiteY477" fmla="*/ 102965 h 1218057"/>
                <a:gd name="connsiteX478" fmla="*/ 564261 w 1468659"/>
                <a:gd name="connsiteY478" fmla="*/ 101822 h 1218057"/>
                <a:gd name="connsiteX479" fmla="*/ 562451 w 1468659"/>
                <a:gd name="connsiteY479" fmla="*/ 100393 h 1218057"/>
                <a:gd name="connsiteX480" fmla="*/ 565595 w 1468659"/>
                <a:gd name="connsiteY480" fmla="*/ 100013 h 1218057"/>
                <a:gd name="connsiteX481" fmla="*/ 567023 w 1468659"/>
                <a:gd name="connsiteY481" fmla="*/ 98203 h 1218057"/>
                <a:gd name="connsiteX482" fmla="*/ 564833 w 1468659"/>
                <a:gd name="connsiteY482" fmla="*/ 93726 h 1218057"/>
                <a:gd name="connsiteX483" fmla="*/ 567595 w 1468659"/>
                <a:gd name="connsiteY483" fmla="*/ 90106 h 1218057"/>
                <a:gd name="connsiteX484" fmla="*/ 567214 w 1468659"/>
                <a:gd name="connsiteY484" fmla="*/ 86963 h 1218057"/>
                <a:gd name="connsiteX485" fmla="*/ 564071 w 1468659"/>
                <a:gd name="connsiteY485" fmla="*/ 87344 h 1218057"/>
                <a:gd name="connsiteX486" fmla="*/ 562261 w 1468659"/>
                <a:gd name="connsiteY486" fmla="*/ 86011 h 1218057"/>
                <a:gd name="connsiteX487" fmla="*/ 560451 w 1468659"/>
                <a:gd name="connsiteY487" fmla="*/ 84677 h 1218057"/>
                <a:gd name="connsiteX488" fmla="*/ 560451 w 1468659"/>
                <a:gd name="connsiteY488" fmla="*/ 84677 h 1218057"/>
                <a:gd name="connsiteX489" fmla="*/ 558260 w 1468659"/>
                <a:gd name="connsiteY489" fmla="*/ 80105 h 1218057"/>
                <a:gd name="connsiteX490" fmla="*/ 556927 w 1468659"/>
                <a:gd name="connsiteY490" fmla="*/ 81915 h 1218057"/>
                <a:gd name="connsiteX491" fmla="*/ 549783 w 1468659"/>
                <a:gd name="connsiteY491" fmla="*/ 76390 h 1218057"/>
                <a:gd name="connsiteX492" fmla="*/ 544068 w 1468659"/>
                <a:gd name="connsiteY492" fmla="*/ 81915 h 1218057"/>
                <a:gd name="connsiteX493" fmla="*/ 541877 w 1468659"/>
                <a:gd name="connsiteY493" fmla="*/ 77343 h 1218057"/>
                <a:gd name="connsiteX494" fmla="*/ 540544 w 1468659"/>
                <a:gd name="connsiteY494" fmla="*/ 79153 h 1218057"/>
                <a:gd name="connsiteX495" fmla="*/ 540353 w 1468659"/>
                <a:gd name="connsiteY495" fmla="*/ 77629 h 1218057"/>
                <a:gd name="connsiteX496" fmla="*/ 538543 w 1468659"/>
                <a:gd name="connsiteY496" fmla="*/ 76200 h 1218057"/>
                <a:gd name="connsiteX497" fmla="*/ 539115 w 1468659"/>
                <a:gd name="connsiteY497" fmla="*/ 68104 h 1218057"/>
                <a:gd name="connsiteX498" fmla="*/ 540448 w 1468659"/>
                <a:gd name="connsiteY498" fmla="*/ 66294 h 1218057"/>
                <a:gd name="connsiteX499" fmla="*/ 535114 w 1468659"/>
                <a:gd name="connsiteY499" fmla="*/ 62198 h 1218057"/>
                <a:gd name="connsiteX500" fmla="*/ 528638 w 1468659"/>
                <a:gd name="connsiteY500" fmla="*/ 61436 h 1218057"/>
                <a:gd name="connsiteX501" fmla="*/ 528256 w 1468659"/>
                <a:gd name="connsiteY501" fmla="*/ 58293 h 1218057"/>
                <a:gd name="connsiteX502" fmla="*/ 523684 w 1468659"/>
                <a:gd name="connsiteY502" fmla="*/ 60484 h 1218057"/>
                <a:gd name="connsiteX503" fmla="*/ 521303 w 1468659"/>
                <a:gd name="connsiteY503" fmla="*/ 54292 h 1218057"/>
                <a:gd name="connsiteX504" fmla="*/ 515588 w 1468659"/>
                <a:gd name="connsiteY504" fmla="*/ 59912 h 1218057"/>
                <a:gd name="connsiteX505" fmla="*/ 512445 w 1468659"/>
                <a:gd name="connsiteY505" fmla="*/ 60293 h 1218057"/>
                <a:gd name="connsiteX506" fmla="*/ 501587 w 1468659"/>
                <a:gd name="connsiteY506" fmla="*/ 63246 h 1218057"/>
                <a:gd name="connsiteX507" fmla="*/ 499396 w 1468659"/>
                <a:gd name="connsiteY507" fmla="*/ 58769 h 1218057"/>
                <a:gd name="connsiteX508" fmla="*/ 496634 w 1468659"/>
                <a:gd name="connsiteY508" fmla="*/ 62293 h 1218057"/>
                <a:gd name="connsiteX509" fmla="*/ 493490 w 1468659"/>
                <a:gd name="connsiteY509" fmla="*/ 62675 h 1218057"/>
                <a:gd name="connsiteX510" fmla="*/ 492157 w 1468659"/>
                <a:gd name="connsiteY510" fmla="*/ 64484 h 1218057"/>
                <a:gd name="connsiteX511" fmla="*/ 492538 w 1468659"/>
                <a:gd name="connsiteY511" fmla="*/ 67627 h 1218057"/>
                <a:gd name="connsiteX512" fmla="*/ 493585 w 1468659"/>
                <a:gd name="connsiteY512" fmla="*/ 75533 h 1218057"/>
                <a:gd name="connsiteX513" fmla="*/ 489013 w 1468659"/>
                <a:gd name="connsiteY513" fmla="*/ 77724 h 1218057"/>
                <a:gd name="connsiteX514" fmla="*/ 489395 w 1468659"/>
                <a:gd name="connsiteY514" fmla="*/ 80867 h 1218057"/>
                <a:gd name="connsiteX515" fmla="*/ 485108 w 1468659"/>
                <a:gd name="connsiteY515" fmla="*/ 84582 h 1218057"/>
                <a:gd name="connsiteX516" fmla="*/ 481965 w 1468659"/>
                <a:gd name="connsiteY516" fmla="*/ 85058 h 1218057"/>
                <a:gd name="connsiteX517" fmla="*/ 482346 w 1468659"/>
                <a:gd name="connsiteY517" fmla="*/ 88201 h 1218057"/>
                <a:gd name="connsiteX518" fmla="*/ 485299 w 1468659"/>
                <a:gd name="connsiteY518" fmla="*/ 86201 h 1218057"/>
                <a:gd name="connsiteX519" fmla="*/ 479584 w 1468659"/>
                <a:gd name="connsiteY519" fmla="*/ 91726 h 1218057"/>
                <a:gd name="connsiteX520" fmla="*/ 480155 w 1468659"/>
                <a:gd name="connsiteY520" fmla="*/ 96488 h 1218057"/>
                <a:gd name="connsiteX521" fmla="*/ 475297 w 1468659"/>
                <a:gd name="connsiteY521" fmla="*/ 95536 h 1218057"/>
                <a:gd name="connsiteX522" fmla="*/ 474821 w 1468659"/>
                <a:gd name="connsiteY522" fmla="*/ 92297 h 1218057"/>
                <a:gd name="connsiteX523" fmla="*/ 477774 w 1468659"/>
                <a:gd name="connsiteY523" fmla="*/ 90392 h 1218057"/>
                <a:gd name="connsiteX524" fmla="*/ 476059 w 1468659"/>
                <a:gd name="connsiteY524" fmla="*/ 88963 h 1218057"/>
                <a:gd name="connsiteX525" fmla="*/ 469868 w 1468659"/>
                <a:gd name="connsiteY525" fmla="*/ 91345 h 1218057"/>
                <a:gd name="connsiteX526" fmla="*/ 462058 w 1468659"/>
                <a:gd name="connsiteY526" fmla="*/ 92392 h 1218057"/>
                <a:gd name="connsiteX527" fmla="*/ 459105 w 1468659"/>
                <a:gd name="connsiteY527" fmla="*/ 94393 h 1218057"/>
                <a:gd name="connsiteX528" fmla="*/ 455676 w 1468659"/>
                <a:gd name="connsiteY528" fmla="*/ 93154 h 1218057"/>
                <a:gd name="connsiteX529" fmla="*/ 450818 w 1468659"/>
                <a:gd name="connsiteY529" fmla="*/ 92202 h 1218057"/>
                <a:gd name="connsiteX530" fmla="*/ 444437 w 1468659"/>
                <a:gd name="connsiteY530" fmla="*/ 92964 h 1218057"/>
                <a:gd name="connsiteX531" fmla="*/ 441293 w 1468659"/>
                <a:gd name="connsiteY531" fmla="*/ 93440 h 1218057"/>
                <a:gd name="connsiteX532" fmla="*/ 440150 w 1468659"/>
                <a:gd name="connsiteY532" fmla="*/ 96774 h 1218057"/>
                <a:gd name="connsiteX533" fmla="*/ 433006 w 1468659"/>
                <a:gd name="connsiteY533" fmla="*/ 91250 h 1218057"/>
                <a:gd name="connsiteX534" fmla="*/ 428244 w 1468659"/>
                <a:gd name="connsiteY534" fmla="*/ 91821 h 1218057"/>
                <a:gd name="connsiteX535" fmla="*/ 419957 w 1468659"/>
                <a:gd name="connsiteY535" fmla="*/ 89725 h 1218057"/>
                <a:gd name="connsiteX536" fmla="*/ 421196 w 1468659"/>
                <a:gd name="connsiteY536" fmla="*/ 99155 h 1218057"/>
                <a:gd name="connsiteX537" fmla="*/ 416052 w 1468659"/>
                <a:gd name="connsiteY537" fmla="*/ 96583 h 1218057"/>
                <a:gd name="connsiteX538" fmla="*/ 411480 w 1468659"/>
                <a:gd name="connsiteY538" fmla="*/ 98774 h 1218057"/>
                <a:gd name="connsiteX539" fmla="*/ 409766 w 1468659"/>
                <a:gd name="connsiteY539" fmla="*/ 97441 h 1218057"/>
                <a:gd name="connsiteX540" fmla="*/ 409384 w 1468659"/>
                <a:gd name="connsiteY540" fmla="*/ 94297 h 1218057"/>
                <a:gd name="connsiteX541" fmla="*/ 410527 w 1468659"/>
                <a:gd name="connsiteY541" fmla="*/ 90868 h 1218057"/>
                <a:gd name="connsiteX542" fmla="*/ 408527 w 1468659"/>
                <a:gd name="connsiteY542" fmla="*/ 87916 h 1218057"/>
                <a:gd name="connsiteX543" fmla="*/ 405384 w 1468659"/>
                <a:gd name="connsiteY543" fmla="*/ 88392 h 1218057"/>
                <a:gd name="connsiteX544" fmla="*/ 406146 w 1468659"/>
                <a:gd name="connsiteY544" fmla="*/ 94679 h 1218057"/>
                <a:gd name="connsiteX545" fmla="*/ 405003 w 1468659"/>
                <a:gd name="connsiteY545" fmla="*/ 98012 h 1218057"/>
                <a:gd name="connsiteX546" fmla="*/ 398526 w 1468659"/>
                <a:gd name="connsiteY546" fmla="*/ 97250 h 1218057"/>
                <a:gd name="connsiteX547" fmla="*/ 397097 w 1468659"/>
                <a:gd name="connsiteY547" fmla="*/ 99060 h 1218057"/>
                <a:gd name="connsiteX548" fmla="*/ 395097 w 1468659"/>
                <a:gd name="connsiteY548" fmla="*/ 96107 h 1218057"/>
                <a:gd name="connsiteX549" fmla="*/ 388810 w 1468659"/>
                <a:gd name="connsiteY549" fmla="*/ 96869 h 1218057"/>
                <a:gd name="connsiteX550" fmla="*/ 388620 w 1468659"/>
                <a:gd name="connsiteY550" fmla="*/ 95345 h 1218057"/>
                <a:gd name="connsiteX551" fmla="*/ 385667 w 1468659"/>
                <a:gd name="connsiteY551" fmla="*/ 97250 h 1218057"/>
                <a:gd name="connsiteX552" fmla="*/ 383667 w 1468659"/>
                <a:gd name="connsiteY552" fmla="*/ 94297 h 1218057"/>
                <a:gd name="connsiteX553" fmla="*/ 382143 w 1468659"/>
                <a:gd name="connsiteY553" fmla="*/ 94488 h 1218057"/>
                <a:gd name="connsiteX554" fmla="*/ 379762 w 1468659"/>
                <a:gd name="connsiteY554" fmla="*/ 88392 h 1218057"/>
                <a:gd name="connsiteX555" fmla="*/ 380714 w 1468659"/>
                <a:gd name="connsiteY555" fmla="*/ 83439 h 1218057"/>
                <a:gd name="connsiteX556" fmla="*/ 382048 w 1468659"/>
                <a:gd name="connsiteY556" fmla="*/ 81725 h 1218057"/>
                <a:gd name="connsiteX557" fmla="*/ 381286 w 1468659"/>
                <a:gd name="connsiteY557" fmla="*/ 75343 h 1218057"/>
                <a:gd name="connsiteX558" fmla="*/ 380905 w 1468659"/>
                <a:gd name="connsiteY558" fmla="*/ 72200 h 1218057"/>
                <a:gd name="connsiteX559" fmla="*/ 382238 w 1468659"/>
                <a:gd name="connsiteY559" fmla="*/ 70485 h 1218057"/>
                <a:gd name="connsiteX560" fmla="*/ 381857 w 1468659"/>
                <a:gd name="connsiteY560" fmla="*/ 67342 h 1218057"/>
                <a:gd name="connsiteX561" fmla="*/ 386620 w 1468659"/>
                <a:gd name="connsiteY561" fmla="*/ 66675 h 1218057"/>
                <a:gd name="connsiteX562" fmla="*/ 381667 w 1468659"/>
                <a:gd name="connsiteY562" fmla="*/ 65722 h 1218057"/>
                <a:gd name="connsiteX563" fmla="*/ 376142 w 1468659"/>
                <a:gd name="connsiteY563" fmla="*/ 60007 h 1218057"/>
                <a:gd name="connsiteX564" fmla="*/ 374713 w 1468659"/>
                <a:gd name="connsiteY564" fmla="*/ 61817 h 1218057"/>
                <a:gd name="connsiteX565" fmla="*/ 365284 w 1468659"/>
                <a:gd name="connsiteY565" fmla="*/ 62960 h 1218057"/>
                <a:gd name="connsiteX566" fmla="*/ 361950 w 1468659"/>
                <a:gd name="connsiteY566" fmla="*/ 61817 h 1218057"/>
                <a:gd name="connsiteX567" fmla="*/ 357950 w 1468659"/>
                <a:gd name="connsiteY567" fmla="*/ 68771 h 1218057"/>
                <a:gd name="connsiteX568" fmla="*/ 357759 w 1468659"/>
                <a:gd name="connsiteY568" fmla="*/ 67151 h 1218057"/>
                <a:gd name="connsiteX569" fmla="*/ 352044 w 1468659"/>
                <a:gd name="connsiteY569" fmla="*/ 72676 h 1218057"/>
                <a:gd name="connsiteX570" fmla="*/ 350330 w 1468659"/>
                <a:gd name="connsiteY570" fmla="*/ 71342 h 1218057"/>
                <a:gd name="connsiteX571" fmla="*/ 348901 w 1468659"/>
                <a:gd name="connsiteY571" fmla="*/ 73057 h 1218057"/>
                <a:gd name="connsiteX572" fmla="*/ 342233 w 1468659"/>
                <a:gd name="connsiteY572" fmla="*/ 70771 h 1218057"/>
                <a:gd name="connsiteX573" fmla="*/ 341471 w 1468659"/>
                <a:gd name="connsiteY573" fmla="*/ 77248 h 1218057"/>
                <a:gd name="connsiteX574" fmla="*/ 345376 w 1468659"/>
                <a:gd name="connsiteY574" fmla="*/ 83153 h 1218057"/>
                <a:gd name="connsiteX575" fmla="*/ 342614 w 1468659"/>
                <a:gd name="connsiteY575" fmla="*/ 86773 h 1218057"/>
                <a:gd name="connsiteX576" fmla="*/ 342233 w 1468659"/>
                <a:gd name="connsiteY576" fmla="*/ 83534 h 1218057"/>
                <a:gd name="connsiteX577" fmla="*/ 341471 w 1468659"/>
                <a:gd name="connsiteY577" fmla="*/ 90106 h 1218057"/>
                <a:gd name="connsiteX578" fmla="*/ 340042 w 1468659"/>
                <a:gd name="connsiteY578" fmla="*/ 91821 h 1218057"/>
                <a:gd name="connsiteX579" fmla="*/ 340519 w 1468659"/>
                <a:gd name="connsiteY579" fmla="*/ 95059 h 1218057"/>
                <a:gd name="connsiteX580" fmla="*/ 338900 w 1468659"/>
                <a:gd name="connsiteY580" fmla="*/ 95250 h 1218057"/>
                <a:gd name="connsiteX581" fmla="*/ 337566 w 1468659"/>
                <a:gd name="connsiteY581" fmla="*/ 96964 h 1218057"/>
                <a:gd name="connsiteX582" fmla="*/ 335566 w 1468659"/>
                <a:gd name="connsiteY582" fmla="*/ 94012 h 1218057"/>
                <a:gd name="connsiteX583" fmla="*/ 333946 w 1468659"/>
                <a:gd name="connsiteY583" fmla="*/ 94202 h 1218057"/>
                <a:gd name="connsiteX584" fmla="*/ 334327 w 1468659"/>
                <a:gd name="connsiteY584" fmla="*/ 97441 h 1218057"/>
                <a:gd name="connsiteX585" fmla="*/ 332804 w 1468659"/>
                <a:gd name="connsiteY585" fmla="*/ 97631 h 1218057"/>
                <a:gd name="connsiteX586" fmla="*/ 336709 w 1468659"/>
                <a:gd name="connsiteY586" fmla="*/ 103537 h 1218057"/>
                <a:gd name="connsiteX587" fmla="*/ 333566 w 1468659"/>
                <a:gd name="connsiteY587" fmla="*/ 103918 h 1218057"/>
                <a:gd name="connsiteX588" fmla="*/ 334042 w 1468659"/>
                <a:gd name="connsiteY588" fmla="*/ 107061 h 1218057"/>
                <a:gd name="connsiteX589" fmla="*/ 330803 w 1468659"/>
                <a:gd name="connsiteY589" fmla="*/ 107442 h 1218057"/>
                <a:gd name="connsiteX590" fmla="*/ 330041 w 1468659"/>
                <a:gd name="connsiteY590" fmla="*/ 101155 h 1218057"/>
                <a:gd name="connsiteX591" fmla="*/ 326898 w 1468659"/>
                <a:gd name="connsiteY591" fmla="*/ 101536 h 1218057"/>
                <a:gd name="connsiteX592" fmla="*/ 324707 w 1468659"/>
                <a:gd name="connsiteY592" fmla="*/ 97060 h 1218057"/>
                <a:gd name="connsiteX593" fmla="*/ 322135 w 1468659"/>
                <a:gd name="connsiteY593" fmla="*/ 102203 h 1218057"/>
                <a:gd name="connsiteX594" fmla="*/ 320612 w 1468659"/>
                <a:gd name="connsiteY594" fmla="*/ 102394 h 1218057"/>
                <a:gd name="connsiteX595" fmla="*/ 320992 w 1468659"/>
                <a:gd name="connsiteY595" fmla="*/ 105537 h 1218057"/>
                <a:gd name="connsiteX596" fmla="*/ 318230 w 1468659"/>
                <a:gd name="connsiteY596" fmla="*/ 109061 h 1218057"/>
                <a:gd name="connsiteX597" fmla="*/ 318611 w 1468659"/>
                <a:gd name="connsiteY597" fmla="*/ 112204 h 1218057"/>
                <a:gd name="connsiteX598" fmla="*/ 318992 w 1468659"/>
                <a:gd name="connsiteY598" fmla="*/ 115443 h 1218057"/>
                <a:gd name="connsiteX599" fmla="*/ 309372 w 1468659"/>
                <a:gd name="connsiteY599" fmla="*/ 115062 h 1218057"/>
                <a:gd name="connsiteX600" fmla="*/ 302609 w 1468659"/>
                <a:gd name="connsiteY600" fmla="*/ 112681 h 1218057"/>
                <a:gd name="connsiteX601" fmla="*/ 302038 w 1468659"/>
                <a:gd name="connsiteY601" fmla="*/ 107918 h 1218057"/>
                <a:gd name="connsiteX602" fmla="*/ 298704 w 1468659"/>
                <a:gd name="connsiteY602" fmla="*/ 106775 h 1218057"/>
                <a:gd name="connsiteX603" fmla="*/ 290036 w 1468659"/>
                <a:gd name="connsiteY603" fmla="*/ 114300 h 1218057"/>
                <a:gd name="connsiteX604" fmla="*/ 290989 w 1468659"/>
                <a:gd name="connsiteY604" fmla="*/ 122206 h 1218057"/>
                <a:gd name="connsiteX605" fmla="*/ 290989 w 1468659"/>
                <a:gd name="connsiteY605" fmla="*/ 122206 h 1218057"/>
                <a:gd name="connsiteX606" fmla="*/ 289465 w 1468659"/>
                <a:gd name="connsiteY606" fmla="*/ 122396 h 1218057"/>
                <a:gd name="connsiteX607" fmla="*/ 285083 w 1468659"/>
                <a:gd name="connsiteY607" fmla="*/ 126111 h 1218057"/>
                <a:gd name="connsiteX608" fmla="*/ 284702 w 1468659"/>
                <a:gd name="connsiteY608" fmla="*/ 122968 h 1218057"/>
                <a:gd name="connsiteX609" fmla="*/ 275463 w 1468659"/>
                <a:gd name="connsiteY609" fmla="*/ 125730 h 1218057"/>
                <a:gd name="connsiteX610" fmla="*/ 273463 w 1468659"/>
                <a:gd name="connsiteY610" fmla="*/ 122777 h 1218057"/>
                <a:gd name="connsiteX611" fmla="*/ 268700 w 1468659"/>
                <a:gd name="connsiteY611" fmla="*/ 123444 h 1218057"/>
                <a:gd name="connsiteX612" fmla="*/ 268129 w 1468659"/>
                <a:gd name="connsiteY612" fmla="*/ 118681 h 1218057"/>
                <a:gd name="connsiteX613" fmla="*/ 264605 w 1468659"/>
                <a:gd name="connsiteY613" fmla="*/ 115919 h 1218057"/>
                <a:gd name="connsiteX614" fmla="*/ 263366 w 1468659"/>
                <a:gd name="connsiteY614" fmla="*/ 119253 h 1218057"/>
                <a:gd name="connsiteX615" fmla="*/ 257080 w 1468659"/>
                <a:gd name="connsiteY615" fmla="*/ 120110 h 1218057"/>
                <a:gd name="connsiteX616" fmla="*/ 261366 w 1468659"/>
                <a:gd name="connsiteY616" fmla="*/ 116300 h 1218057"/>
                <a:gd name="connsiteX617" fmla="*/ 260985 w 1468659"/>
                <a:gd name="connsiteY617" fmla="*/ 113157 h 1218057"/>
                <a:gd name="connsiteX618" fmla="*/ 263938 w 1468659"/>
                <a:gd name="connsiteY618" fmla="*/ 111157 h 1218057"/>
                <a:gd name="connsiteX619" fmla="*/ 256032 w 1468659"/>
                <a:gd name="connsiteY619" fmla="*/ 112204 h 1218057"/>
                <a:gd name="connsiteX620" fmla="*/ 254698 w 1468659"/>
                <a:gd name="connsiteY620" fmla="*/ 114014 h 1218057"/>
                <a:gd name="connsiteX621" fmla="*/ 251174 w 1468659"/>
                <a:gd name="connsiteY621" fmla="*/ 111252 h 1218057"/>
                <a:gd name="connsiteX622" fmla="*/ 248984 w 1468659"/>
                <a:gd name="connsiteY622" fmla="*/ 106680 h 1218057"/>
                <a:gd name="connsiteX623" fmla="*/ 249746 w 1468659"/>
                <a:gd name="connsiteY623" fmla="*/ 100203 h 1218057"/>
                <a:gd name="connsiteX624" fmla="*/ 239649 w 1468659"/>
                <a:gd name="connsiteY624" fmla="*/ 96679 h 1218057"/>
                <a:gd name="connsiteX625" fmla="*/ 235077 w 1468659"/>
                <a:gd name="connsiteY625" fmla="*/ 98869 h 1218057"/>
                <a:gd name="connsiteX626" fmla="*/ 235363 w 1468659"/>
                <a:gd name="connsiteY626" fmla="*/ 100393 h 1218057"/>
                <a:gd name="connsiteX627" fmla="*/ 238696 w 1468659"/>
                <a:gd name="connsiteY627" fmla="*/ 101536 h 1218057"/>
                <a:gd name="connsiteX628" fmla="*/ 234125 w 1468659"/>
                <a:gd name="connsiteY628" fmla="*/ 103727 h 1218057"/>
                <a:gd name="connsiteX629" fmla="*/ 230410 w 1468659"/>
                <a:gd name="connsiteY629" fmla="*/ 112204 h 1218057"/>
                <a:gd name="connsiteX630" fmla="*/ 227076 w 1468659"/>
                <a:gd name="connsiteY630" fmla="*/ 111061 h 1218057"/>
                <a:gd name="connsiteX631" fmla="*/ 227267 w 1468659"/>
                <a:gd name="connsiteY631" fmla="*/ 112681 h 1218057"/>
                <a:gd name="connsiteX632" fmla="*/ 225457 w 1468659"/>
                <a:gd name="connsiteY632" fmla="*/ 111252 h 1218057"/>
                <a:gd name="connsiteX633" fmla="*/ 222694 w 1468659"/>
                <a:gd name="connsiteY633" fmla="*/ 114871 h 1218057"/>
                <a:gd name="connsiteX634" fmla="*/ 220790 w 1468659"/>
                <a:gd name="connsiteY634" fmla="*/ 111919 h 1218057"/>
                <a:gd name="connsiteX635" fmla="*/ 222123 w 1468659"/>
                <a:gd name="connsiteY635" fmla="*/ 110109 h 1218057"/>
                <a:gd name="connsiteX636" fmla="*/ 220504 w 1468659"/>
                <a:gd name="connsiteY636" fmla="*/ 110300 h 1218057"/>
                <a:gd name="connsiteX637" fmla="*/ 219170 w 1468659"/>
                <a:gd name="connsiteY637" fmla="*/ 112109 h 1218057"/>
                <a:gd name="connsiteX638" fmla="*/ 217742 w 1468659"/>
                <a:gd name="connsiteY638" fmla="*/ 113824 h 1218057"/>
                <a:gd name="connsiteX639" fmla="*/ 216408 w 1468659"/>
                <a:gd name="connsiteY639" fmla="*/ 102775 h 1218057"/>
                <a:gd name="connsiteX640" fmla="*/ 214979 w 1468659"/>
                <a:gd name="connsiteY640" fmla="*/ 104584 h 1218057"/>
                <a:gd name="connsiteX641" fmla="*/ 213265 w 1468659"/>
                <a:gd name="connsiteY641" fmla="*/ 103251 h 1218057"/>
                <a:gd name="connsiteX642" fmla="*/ 210407 w 1468659"/>
                <a:gd name="connsiteY642" fmla="*/ 93917 h 1218057"/>
                <a:gd name="connsiteX643" fmla="*/ 207264 w 1468659"/>
                <a:gd name="connsiteY643" fmla="*/ 94393 h 1218057"/>
                <a:gd name="connsiteX644" fmla="*/ 209264 w 1468659"/>
                <a:gd name="connsiteY644" fmla="*/ 97346 h 1218057"/>
                <a:gd name="connsiteX645" fmla="*/ 202978 w 1468659"/>
                <a:gd name="connsiteY645" fmla="*/ 98107 h 1218057"/>
                <a:gd name="connsiteX646" fmla="*/ 203740 w 1468659"/>
                <a:gd name="connsiteY646" fmla="*/ 104394 h 1218057"/>
                <a:gd name="connsiteX647" fmla="*/ 198977 w 1468659"/>
                <a:gd name="connsiteY647" fmla="*/ 105061 h 1218057"/>
                <a:gd name="connsiteX648" fmla="*/ 199453 w 1468659"/>
                <a:gd name="connsiteY648" fmla="*/ 108204 h 1218057"/>
                <a:gd name="connsiteX649" fmla="*/ 192500 w 1468659"/>
                <a:gd name="connsiteY649" fmla="*/ 104299 h 1218057"/>
                <a:gd name="connsiteX650" fmla="*/ 186023 w 1468659"/>
                <a:gd name="connsiteY650" fmla="*/ 103442 h 1218057"/>
                <a:gd name="connsiteX651" fmla="*/ 182499 w 1468659"/>
                <a:gd name="connsiteY651" fmla="*/ 113538 h 1218057"/>
                <a:gd name="connsiteX652" fmla="*/ 180880 w 1468659"/>
                <a:gd name="connsiteY652" fmla="*/ 113729 h 1218057"/>
                <a:gd name="connsiteX653" fmla="*/ 180880 w 1468659"/>
                <a:gd name="connsiteY653" fmla="*/ 113729 h 1218057"/>
                <a:gd name="connsiteX654" fmla="*/ 170974 w 1468659"/>
                <a:gd name="connsiteY654" fmla="*/ 111823 h 1218057"/>
                <a:gd name="connsiteX655" fmla="*/ 169259 w 1468659"/>
                <a:gd name="connsiteY655" fmla="*/ 110395 h 1218057"/>
                <a:gd name="connsiteX656" fmla="*/ 165925 w 1468659"/>
                <a:gd name="connsiteY656" fmla="*/ 109252 h 1218057"/>
                <a:gd name="connsiteX657" fmla="*/ 164687 w 1468659"/>
                <a:gd name="connsiteY657" fmla="*/ 112585 h 1218057"/>
                <a:gd name="connsiteX658" fmla="*/ 160401 w 1468659"/>
                <a:gd name="connsiteY658" fmla="*/ 116396 h 1218057"/>
                <a:gd name="connsiteX659" fmla="*/ 159163 w 1468659"/>
                <a:gd name="connsiteY659" fmla="*/ 119729 h 1218057"/>
                <a:gd name="connsiteX660" fmla="*/ 164306 w 1468659"/>
                <a:gd name="connsiteY660" fmla="*/ 122301 h 1218057"/>
                <a:gd name="connsiteX661" fmla="*/ 164782 w 1468659"/>
                <a:gd name="connsiteY661" fmla="*/ 125444 h 1218057"/>
                <a:gd name="connsiteX662" fmla="*/ 163544 w 1468659"/>
                <a:gd name="connsiteY662" fmla="*/ 128778 h 1218057"/>
                <a:gd name="connsiteX663" fmla="*/ 160211 w 1468659"/>
                <a:gd name="connsiteY663" fmla="*/ 127635 h 1218057"/>
                <a:gd name="connsiteX664" fmla="*/ 159067 w 1468659"/>
                <a:gd name="connsiteY664" fmla="*/ 130969 h 1218057"/>
                <a:gd name="connsiteX665" fmla="*/ 155829 w 1468659"/>
                <a:gd name="connsiteY665" fmla="*/ 131350 h 1218057"/>
                <a:gd name="connsiteX666" fmla="*/ 157829 w 1468659"/>
                <a:gd name="connsiteY666" fmla="*/ 134302 h 1218057"/>
                <a:gd name="connsiteX667" fmla="*/ 156496 w 1468659"/>
                <a:gd name="connsiteY667" fmla="*/ 136112 h 1218057"/>
                <a:gd name="connsiteX668" fmla="*/ 157258 w 1468659"/>
                <a:gd name="connsiteY668" fmla="*/ 142399 h 1218057"/>
                <a:gd name="connsiteX669" fmla="*/ 160592 w 1468659"/>
                <a:gd name="connsiteY669" fmla="*/ 143637 h 1218057"/>
                <a:gd name="connsiteX670" fmla="*/ 163830 w 1468659"/>
                <a:gd name="connsiteY670" fmla="*/ 143161 h 1218057"/>
                <a:gd name="connsiteX671" fmla="*/ 164021 w 1468659"/>
                <a:gd name="connsiteY671" fmla="*/ 144780 h 1218057"/>
                <a:gd name="connsiteX672" fmla="*/ 163830 w 1468659"/>
                <a:gd name="connsiteY672" fmla="*/ 143161 h 1218057"/>
                <a:gd name="connsiteX673" fmla="*/ 170307 w 1468659"/>
                <a:gd name="connsiteY673" fmla="*/ 144018 h 1218057"/>
                <a:gd name="connsiteX674" fmla="*/ 170497 w 1468659"/>
                <a:gd name="connsiteY674" fmla="*/ 145542 h 1218057"/>
                <a:gd name="connsiteX675" fmla="*/ 164021 w 1468659"/>
                <a:gd name="connsiteY675" fmla="*/ 144780 h 1218057"/>
                <a:gd name="connsiteX676" fmla="*/ 165925 w 1468659"/>
                <a:gd name="connsiteY676" fmla="*/ 147733 h 1218057"/>
                <a:gd name="connsiteX677" fmla="*/ 164782 w 1468659"/>
                <a:gd name="connsiteY677" fmla="*/ 151067 h 1218057"/>
                <a:gd name="connsiteX678" fmla="*/ 165925 w 1468659"/>
                <a:gd name="connsiteY678" fmla="*/ 147733 h 1218057"/>
                <a:gd name="connsiteX679" fmla="*/ 167545 w 1468659"/>
                <a:gd name="connsiteY679" fmla="*/ 147542 h 1218057"/>
                <a:gd name="connsiteX680" fmla="*/ 167926 w 1468659"/>
                <a:gd name="connsiteY680" fmla="*/ 150685 h 1218057"/>
                <a:gd name="connsiteX681" fmla="*/ 165163 w 1468659"/>
                <a:gd name="connsiteY681" fmla="*/ 154210 h 1218057"/>
                <a:gd name="connsiteX682" fmla="*/ 168402 w 1468659"/>
                <a:gd name="connsiteY682" fmla="*/ 153829 h 1218057"/>
                <a:gd name="connsiteX683" fmla="*/ 167164 w 1468659"/>
                <a:gd name="connsiteY683" fmla="*/ 157163 h 1218057"/>
                <a:gd name="connsiteX684" fmla="*/ 169545 w 1468659"/>
                <a:gd name="connsiteY684" fmla="*/ 163354 h 1218057"/>
                <a:gd name="connsiteX685" fmla="*/ 166592 w 1468659"/>
                <a:gd name="connsiteY685" fmla="*/ 165259 h 1218057"/>
                <a:gd name="connsiteX686" fmla="*/ 165640 w 1468659"/>
                <a:gd name="connsiteY686" fmla="*/ 170212 h 1218057"/>
                <a:gd name="connsiteX687" fmla="*/ 168973 w 1468659"/>
                <a:gd name="connsiteY687" fmla="*/ 171355 h 1218057"/>
                <a:gd name="connsiteX688" fmla="*/ 167640 w 1468659"/>
                <a:gd name="connsiteY688" fmla="*/ 173164 h 1218057"/>
                <a:gd name="connsiteX689" fmla="*/ 168021 w 1468659"/>
                <a:gd name="connsiteY689" fmla="*/ 176308 h 1218057"/>
                <a:gd name="connsiteX690" fmla="*/ 166878 w 1468659"/>
                <a:gd name="connsiteY690" fmla="*/ 179642 h 1218057"/>
                <a:gd name="connsiteX691" fmla="*/ 168592 w 1468659"/>
                <a:gd name="connsiteY691" fmla="*/ 181070 h 1218057"/>
                <a:gd name="connsiteX692" fmla="*/ 170783 w 1468659"/>
                <a:gd name="connsiteY692" fmla="*/ 185642 h 1218057"/>
                <a:gd name="connsiteX693" fmla="*/ 172402 w 1468659"/>
                <a:gd name="connsiteY693" fmla="*/ 185452 h 1218057"/>
                <a:gd name="connsiteX694" fmla="*/ 172784 w 1468659"/>
                <a:gd name="connsiteY694" fmla="*/ 188595 h 1218057"/>
                <a:gd name="connsiteX695" fmla="*/ 174593 w 1468659"/>
                <a:gd name="connsiteY695" fmla="*/ 189929 h 1218057"/>
                <a:gd name="connsiteX696" fmla="*/ 174974 w 1468659"/>
                <a:gd name="connsiteY696" fmla="*/ 193072 h 1218057"/>
                <a:gd name="connsiteX697" fmla="*/ 178117 w 1468659"/>
                <a:gd name="connsiteY697" fmla="*/ 192691 h 1218057"/>
                <a:gd name="connsiteX698" fmla="*/ 178308 w 1468659"/>
                <a:gd name="connsiteY698" fmla="*/ 194310 h 1218057"/>
                <a:gd name="connsiteX699" fmla="*/ 175165 w 1468659"/>
                <a:gd name="connsiteY699" fmla="*/ 194691 h 1218057"/>
                <a:gd name="connsiteX700" fmla="*/ 177165 w 1468659"/>
                <a:gd name="connsiteY700" fmla="*/ 197644 h 1218057"/>
                <a:gd name="connsiteX701" fmla="*/ 185261 w 1468659"/>
                <a:gd name="connsiteY701" fmla="*/ 198215 h 1218057"/>
                <a:gd name="connsiteX702" fmla="*/ 185452 w 1468659"/>
                <a:gd name="connsiteY702" fmla="*/ 199739 h 1218057"/>
                <a:gd name="connsiteX703" fmla="*/ 182309 w 1468659"/>
                <a:gd name="connsiteY703" fmla="*/ 200215 h 1218057"/>
                <a:gd name="connsiteX704" fmla="*/ 175736 w 1468659"/>
                <a:gd name="connsiteY704" fmla="*/ 199358 h 1218057"/>
                <a:gd name="connsiteX705" fmla="*/ 173165 w 1468659"/>
                <a:gd name="connsiteY705" fmla="*/ 204502 h 1218057"/>
                <a:gd name="connsiteX706" fmla="*/ 174974 w 1468659"/>
                <a:gd name="connsiteY706" fmla="*/ 205930 h 1218057"/>
                <a:gd name="connsiteX707" fmla="*/ 173450 w 1468659"/>
                <a:gd name="connsiteY707" fmla="*/ 206121 h 1218057"/>
                <a:gd name="connsiteX708" fmla="*/ 169450 w 1468659"/>
                <a:gd name="connsiteY708" fmla="*/ 213074 h 1218057"/>
                <a:gd name="connsiteX709" fmla="*/ 166306 w 1468659"/>
                <a:gd name="connsiteY709" fmla="*/ 213455 h 1218057"/>
                <a:gd name="connsiteX710" fmla="*/ 168116 w 1468659"/>
                <a:gd name="connsiteY710" fmla="*/ 214789 h 1218057"/>
                <a:gd name="connsiteX711" fmla="*/ 165544 w 1468659"/>
                <a:gd name="connsiteY711" fmla="*/ 219932 h 1218057"/>
                <a:gd name="connsiteX712" fmla="*/ 166402 w 1468659"/>
                <a:gd name="connsiteY712" fmla="*/ 226219 h 1218057"/>
                <a:gd name="connsiteX713" fmla="*/ 168116 w 1468659"/>
                <a:gd name="connsiteY713" fmla="*/ 227647 h 1218057"/>
                <a:gd name="connsiteX714" fmla="*/ 164211 w 1468659"/>
                <a:gd name="connsiteY714" fmla="*/ 234505 h 1218057"/>
                <a:gd name="connsiteX715" fmla="*/ 162592 w 1468659"/>
                <a:gd name="connsiteY715" fmla="*/ 234791 h 1218057"/>
                <a:gd name="connsiteX716" fmla="*/ 163068 w 1468659"/>
                <a:gd name="connsiteY716" fmla="*/ 237934 h 1218057"/>
                <a:gd name="connsiteX717" fmla="*/ 164592 w 1468659"/>
                <a:gd name="connsiteY717" fmla="*/ 237744 h 1218057"/>
                <a:gd name="connsiteX718" fmla="*/ 163259 w 1468659"/>
                <a:gd name="connsiteY718" fmla="*/ 239459 h 1218057"/>
                <a:gd name="connsiteX719" fmla="*/ 164782 w 1468659"/>
                <a:gd name="connsiteY719" fmla="*/ 239268 h 1218057"/>
                <a:gd name="connsiteX720" fmla="*/ 163449 w 1468659"/>
                <a:gd name="connsiteY720" fmla="*/ 241078 h 1218057"/>
                <a:gd name="connsiteX721" fmla="*/ 167354 w 1468659"/>
                <a:gd name="connsiteY721" fmla="*/ 246983 h 1218057"/>
                <a:gd name="connsiteX722" fmla="*/ 166402 w 1468659"/>
                <a:gd name="connsiteY722" fmla="*/ 251936 h 1218057"/>
                <a:gd name="connsiteX723" fmla="*/ 171926 w 1468659"/>
                <a:gd name="connsiteY723" fmla="*/ 257651 h 1218057"/>
                <a:gd name="connsiteX724" fmla="*/ 173926 w 1468659"/>
                <a:gd name="connsiteY724" fmla="*/ 260604 h 1218057"/>
                <a:gd name="connsiteX725" fmla="*/ 170974 w 1468659"/>
                <a:gd name="connsiteY725" fmla="*/ 262604 h 1218057"/>
                <a:gd name="connsiteX726" fmla="*/ 174307 w 1468659"/>
                <a:gd name="connsiteY726" fmla="*/ 263747 h 1218057"/>
                <a:gd name="connsiteX727" fmla="*/ 171164 w 1468659"/>
                <a:gd name="connsiteY727" fmla="*/ 264128 h 1218057"/>
                <a:gd name="connsiteX728" fmla="*/ 171355 w 1468659"/>
                <a:gd name="connsiteY728" fmla="*/ 265747 h 1218057"/>
                <a:gd name="connsiteX729" fmla="*/ 174498 w 1468659"/>
                <a:gd name="connsiteY729" fmla="*/ 265271 h 1218057"/>
                <a:gd name="connsiteX730" fmla="*/ 178308 w 1468659"/>
                <a:gd name="connsiteY730" fmla="*/ 269653 h 1218057"/>
                <a:gd name="connsiteX731" fmla="*/ 181261 w 1468659"/>
                <a:gd name="connsiteY731" fmla="*/ 267652 h 1218057"/>
                <a:gd name="connsiteX732" fmla="*/ 180118 w 1468659"/>
                <a:gd name="connsiteY732" fmla="*/ 270986 h 1218057"/>
                <a:gd name="connsiteX733" fmla="*/ 183451 w 1468659"/>
                <a:gd name="connsiteY733" fmla="*/ 272225 h 1218057"/>
                <a:gd name="connsiteX734" fmla="*/ 182690 w 1468659"/>
                <a:gd name="connsiteY734" fmla="*/ 278701 h 1218057"/>
                <a:gd name="connsiteX735" fmla="*/ 184594 w 1468659"/>
                <a:gd name="connsiteY735" fmla="*/ 281654 h 1218057"/>
                <a:gd name="connsiteX736" fmla="*/ 181261 w 1468659"/>
                <a:gd name="connsiteY736" fmla="*/ 280511 h 1218057"/>
                <a:gd name="connsiteX737" fmla="*/ 181642 w 1468659"/>
                <a:gd name="connsiteY737" fmla="*/ 283655 h 1218057"/>
                <a:gd name="connsiteX738" fmla="*/ 180118 w 1468659"/>
                <a:gd name="connsiteY738" fmla="*/ 283845 h 1218057"/>
                <a:gd name="connsiteX739" fmla="*/ 176022 w 1468659"/>
                <a:gd name="connsiteY739" fmla="*/ 289179 h 1218057"/>
                <a:gd name="connsiteX740" fmla="*/ 177736 w 1468659"/>
                <a:gd name="connsiteY740" fmla="*/ 290513 h 1218057"/>
                <a:gd name="connsiteX741" fmla="*/ 180308 w 1468659"/>
                <a:gd name="connsiteY741" fmla="*/ 285464 h 1218057"/>
                <a:gd name="connsiteX742" fmla="*/ 181356 w 1468659"/>
                <a:gd name="connsiteY742" fmla="*/ 293275 h 1218057"/>
                <a:gd name="connsiteX743" fmla="*/ 183071 w 1468659"/>
                <a:gd name="connsiteY743" fmla="*/ 294704 h 1218057"/>
                <a:gd name="connsiteX744" fmla="*/ 175165 w 1468659"/>
                <a:gd name="connsiteY744" fmla="*/ 295656 h 1218057"/>
                <a:gd name="connsiteX745" fmla="*/ 171450 w 1468659"/>
                <a:gd name="connsiteY745" fmla="*/ 304229 h 1218057"/>
                <a:gd name="connsiteX746" fmla="*/ 169164 w 1468659"/>
                <a:gd name="connsiteY746" fmla="*/ 310896 h 1218057"/>
                <a:gd name="connsiteX747" fmla="*/ 171069 w 1468659"/>
                <a:gd name="connsiteY747" fmla="*/ 313849 h 1218057"/>
                <a:gd name="connsiteX748" fmla="*/ 167926 w 1468659"/>
                <a:gd name="connsiteY748" fmla="*/ 314230 h 1218057"/>
                <a:gd name="connsiteX749" fmla="*/ 170497 w 1468659"/>
                <a:gd name="connsiteY749" fmla="*/ 321945 h 1218057"/>
                <a:gd name="connsiteX750" fmla="*/ 169354 w 1468659"/>
                <a:gd name="connsiteY750" fmla="*/ 325279 h 1218057"/>
                <a:gd name="connsiteX751" fmla="*/ 168021 w 1468659"/>
                <a:gd name="connsiteY751" fmla="*/ 327088 h 1218057"/>
                <a:gd name="connsiteX752" fmla="*/ 159639 w 1468659"/>
                <a:gd name="connsiteY752" fmla="*/ 324898 h 1218057"/>
                <a:gd name="connsiteX753" fmla="*/ 155162 w 1468659"/>
                <a:gd name="connsiteY753" fmla="*/ 327088 h 1218057"/>
                <a:gd name="connsiteX754" fmla="*/ 154210 w 1468659"/>
                <a:gd name="connsiteY754" fmla="*/ 332042 h 1218057"/>
                <a:gd name="connsiteX755" fmla="*/ 151067 w 1468659"/>
                <a:gd name="connsiteY755" fmla="*/ 332422 h 1218057"/>
                <a:gd name="connsiteX756" fmla="*/ 146494 w 1468659"/>
                <a:gd name="connsiteY756" fmla="*/ 334613 h 1218057"/>
                <a:gd name="connsiteX757" fmla="*/ 144494 w 1468659"/>
                <a:gd name="connsiteY757" fmla="*/ 344519 h 1218057"/>
                <a:gd name="connsiteX758" fmla="*/ 136017 w 1468659"/>
                <a:gd name="connsiteY758" fmla="*/ 340805 h 1218057"/>
                <a:gd name="connsiteX759" fmla="*/ 139065 w 1468659"/>
                <a:gd name="connsiteY759" fmla="*/ 351663 h 1218057"/>
                <a:gd name="connsiteX760" fmla="*/ 136112 w 1468659"/>
                <a:gd name="connsiteY760" fmla="*/ 353568 h 1218057"/>
                <a:gd name="connsiteX761" fmla="*/ 134493 w 1468659"/>
                <a:gd name="connsiteY761" fmla="*/ 353759 h 1218057"/>
                <a:gd name="connsiteX762" fmla="*/ 138684 w 1468659"/>
                <a:gd name="connsiteY762" fmla="*/ 361283 h 1218057"/>
                <a:gd name="connsiteX763" fmla="*/ 141827 w 1468659"/>
                <a:gd name="connsiteY763" fmla="*/ 360902 h 1218057"/>
                <a:gd name="connsiteX764" fmla="*/ 145161 w 1468659"/>
                <a:gd name="connsiteY764" fmla="*/ 362045 h 1218057"/>
                <a:gd name="connsiteX765" fmla="*/ 144399 w 1468659"/>
                <a:gd name="connsiteY765" fmla="*/ 368617 h 1218057"/>
                <a:gd name="connsiteX766" fmla="*/ 141446 w 1468659"/>
                <a:gd name="connsiteY766" fmla="*/ 370522 h 1218057"/>
                <a:gd name="connsiteX767" fmla="*/ 140684 w 1468659"/>
                <a:gd name="connsiteY767" fmla="*/ 377095 h 1218057"/>
                <a:gd name="connsiteX768" fmla="*/ 137541 w 1468659"/>
                <a:gd name="connsiteY768" fmla="*/ 377476 h 1218057"/>
                <a:gd name="connsiteX769" fmla="*/ 134398 w 1468659"/>
                <a:gd name="connsiteY769" fmla="*/ 377857 h 1218057"/>
                <a:gd name="connsiteX770" fmla="*/ 130588 w 1468659"/>
                <a:gd name="connsiteY770" fmla="*/ 373571 h 1218057"/>
                <a:gd name="connsiteX771" fmla="*/ 126111 w 1468659"/>
                <a:gd name="connsiteY771" fmla="*/ 375761 h 1218057"/>
                <a:gd name="connsiteX772" fmla="*/ 119539 w 1468659"/>
                <a:gd name="connsiteY772" fmla="*/ 374999 h 1218057"/>
                <a:gd name="connsiteX773" fmla="*/ 118205 w 1468659"/>
                <a:gd name="connsiteY773" fmla="*/ 376714 h 1218057"/>
                <a:gd name="connsiteX774" fmla="*/ 121729 w 1468659"/>
                <a:gd name="connsiteY774" fmla="*/ 379476 h 1218057"/>
                <a:gd name="connsiteX775" fmla="*/ 121348 w 1468659"/>
                <a:gd name="connsiteY775" fmla="*/ 389192 h 1218057"/>
                <a:gd name="connsiteX776" fmla="*/ 124301 w 1468659"/>
                <a:gd name="connsiteY776" fmla="*/ 400050 h 1218057"/>
                <a:gd name="connsiteX777" fmla="*/ 127540 w 1468659"/>
                <a:gd name="connsiteY777" fmla="*/ 399574 h 1218057"/>
                <a:gd name="connsiteX778" fmla="*/ 129254 w 1468659"/>
                <a:gd name="connsiteY778" fmla="*/ 401002 h 1218057"/>
                <a:gd name="connsiteX779" fmla="*/ 138970 w 1468659"/>
                <a:gd name="connsiteY779" fmla="*/ 401384 h 1218057"/>
                <a:gd name="connsiteX780" fmla="*/ 141922 w 1468659"/>
                <a:gd name="connsiteY780" fmla="*/ 399383 h 1218057"/>
                <a:gd name="connsiteX781" fmla="*/ 143923 w 1468659"/>
                <a:gd name="connsiteY781" fmla="*/ 402336 h 1218057"/>
                <a:gd name="connsiteX782" fmla="*/ 140684 w 1468659"/>
                <a:gd name="connsiteY782" fmla="*/ 402717 h 1218057"/>
                <a:gd name="connsiteX783" fmla="*/ 133636 w 1468659"/>
                <a:gd name="connsiteY783" fmla="*/ 410051 h 1218057"/>
                <a:gd name="connsiteX784" fmla="*/ 133826 w 1468659"/>
                <a:gd name="connsiteY784" fmla="*/ 411575 h 1218057"/>
                <a:gd name="connsiteX785" fmla="*/ 137827 w 1468659"/>
                <a:gd name="connsiteY785" fmla="*/ 417576 h 1218057"/>
                <a:gd name="connsiteX786" fmla="*/ 136207 w 1468659"/>
                <a:gd name="connsiteY786" fmla="*/ 417767 h 1218057"/>
                <a:gd name="connsiteX787" fmla="*/ 129730 w 1468659"/>
                <a:gd name="connsiteY787" fmla="*/ 417005 h 1218057"/>
                <a:gd name="connsiteX788" fmla="*/ 129540 w 1468659"/>
                <a:gd name="connsiteY788" fmla="*/ 415385 h 1218057"/>
                <a:gd name="connsiteX789" fmla="*/ 124396 w 1468659"/>
                <a:gd name="connsiteY789" fmla="*/ 412813 h 1218057"/>
                <a:gd name="connsiteX790" fmla="*/ 123444 w 1468659"/>
                <a:gd name="connsiteY790" fmla="*/ 417767 h 1218057"/>
                <a:gd name="connsiteX791" fmla="*/ 125158 w 1468659"/>
                <a:gd name="connsiteY791" fmla="*/ 419100 h 1218057"/>
                <a:gd name="connsiteX792" fmla="*/ 126016 w 1468659"/>
                <a:gd name="connsiteY792" fmla="*/ 425482 h 1218057"/>
                <a:gd name="connsiteX793" fmla="*/ 119253 w 1468659"/>
                <a:gd name="connsiteY793" fmla="*/ 423100 h 1218057"/>
                <a:gd name="connsiteX794" fmla="*/ 113538 w 1468659"/>
                <a:gd name="connsiteY794" fmla="*/ 428625 h 1218057"/>
                <a:gd name="connsiteX795" fmla="*/ 115348 w 1468659"/>
                <a:gd name="connsiteY795" fmla="*/ 430054 h 1218057"/>
                <a:gd name="connsiteX796" fmla="*/ 115729 w 1468659"/>
                <a:gd name="connsiteY796" fmla="*/ 433197 h 1218057"/>
                <a:gd name="connsiteX797" fmla="*/ 112395 w 1468659"/>
                <a:gd name="connsiteY797" fmla="*/ 431959 h 1218057"/>
                <a:gd name="connsiteX798" fmla="*/ 110966 w 1468659"/>
                <a:gd name="connsiteY798" fmla="*/ 433768 h 1218057"/>
                <a:gd name="connsiteX799" fmla="*/ 111633 w 1468659"/>
                <a:gd name="connsiteY799" fmla="*/ 438531 h 1218057"/>
                <a:gd name="connsiteX800" fmla="*/ 114776 w 1468659"/>
                <a:gd name="connsiteY800" fmla="*/ 438150 h 1218057"/>
                <a:gd name="connsiteX801" fmla="*/ 113157 w 1468659"/>
                <a:gd name="connsiteY801" fmla="*/ 438340 h 1218057"/>
                <a:gd name="connsiteX802" fmla="*/ 114014 w 1468659"/>
                <a:gd name="connsiteY802" fmla="*/ 444627 h 1218057"/>
                <a:gd name="connsiteX803" fmla="*/ 116776 w 1468659"/>
                <a:gd name="connsiteY803" fmla="*/ 441103 h 1218057"/>
                <a:gd name="connsiteX804" fmla="*/ 116396 w 1468659"/>
                <a:gd name="connsiteY804" fmla="*/ 450723 h 1218057"/>
                <a:gd name="connsiteX805" fmla="*/ 124682 w 1468659"/>
                <a:gd name="connsiteY805" fmla="*/ 452914 h 1218057"/>
                <a:gd name="connsiteX806" fmla="*/ 126206 w 1468659"/>
                <a:gd name="connsiteY806" fmla="*/ 452723 h 1218057"/>
                <a:gd name="connsiteX807" fmla="*/ 125063 w 1468659"/>
                <a:gd name="connsiteY807" fmla="*/ 456057 h 1218057"/>
                <a:gd name="connsiteX808" fmla="*/ 128397 w 1468659"/>
                <a:gd name="connsiteY808" fmla="*/ 457200 h 1218057"/>
                <a:gd name="connsiteX809" fmla="*/ 129445 w 1468659"/>
                <a:gd name="connsiteY809" fmla="*/ 465106 h 1218057"/>
                <a:gd name="connsiteX810" fmla="*/ 132017 w 1468659"/>
                <a:gd name="connsiteY810" fmla="*/ 472821 h 1218057"/>
                <a:gd name="connsiteX811" fmla="*/ 127730 w 1468659"/>
                <a:gd name="connsiteY811" fmla="*/ 476536 h 1218057"/>
                <a:gd name="connsiteX812" fmla="*/ 122587 w 1468659"/>
                <a:gd name="connsiteY812" fmla="*/ 473964 h 1218057"/>
                <a:gd name="connsiteX813" fmla="*/ 119348 w 1468659"/>
                <a:gd name="connsiteY813" fmla="*/ 474440 h 1218057"/>
                <a:gd name="connsiteX814" fmla="*/ 112490 w 1468659"/>
                <a:gd name="connsiteY814" fmla="*/ 483298 h 1218057"/>
                <a:gd name="connsiteX815" fmla="*/ 113157 w 1468659"/>
                <a:gd name="connsiteY815" fmla="*/ 500825 h 1218057"/>
                <a:gd name="connsiteX816" fmla="*/ 113347 w 1468659"/>
                <a:gd name="connsiteY816" fmla="*/ 502444 h 1218057"/>
                <a:gd name="connsiteX817" fmla="*/ 108775 w 1468659"/>
                <a:gd name="connsiteY817" fmla="*/ 504634 h 1218057"/>
                <a:gd name="connsiteX818" fmla="*/ 110776 w 1468659"/>
                <a:gd name="connsiteY818" fmla="*/ 507587 h 1218057"/>
                <a:gd name="connsiteX819" fmla="*/ 112204 w 1468659"/>
                <a:gd name="connsiteY819" fmla="*/ 505777 h 1218057"/>
                <a:gd name="connsiteX820" fmla="*/ 112395 w 1468659"/>
                <a:gd name="connsiteY820" fmla="*/ 507397 h 1218057"/>
                <a:gd name="connsiteX821" fmla="*/ 115348 w 1468659"/>
                <a:gd name="connsiteY821" fmla="*/ 505396 h 1218057"/>
                <a:gd name="connsiteX822" fmla="*/ 115538 w 1468659"/>
                <a:gd name="connsiteY822" fmla="*/ 507016 h 1218057"/>
                <a:gd name="connsiteX823" fmla="*/ 112776 w 1468659"/>
                <a:gd name="connsiteY823" fmla="*/ 510540 h 1218057"/>
                <a:gd name="connsiteX824" fmla="*/ 111633 w 1468659"/>
                <a:gd name="connsiteY824" fmla="*/ 513874 h 1218057"/>
                <a:gd name="connsiteX825" fmla="*/ 110966 w 1468659"/>
                <a:gd name="connsiteY825" fmla="*/ 509111 h 1218057"/>
                <a:gd name="connsiteX826" fmla="*/ 109442 w 1468659"/>
                <a:gd name="connsiteY826" fmla="*/ 509397 h 1218057"/>
                <a:gd name="connsiteX827" fmla="*/ 105823 w 1468659"/>
                <a:gd name="connsiteY827" fmla="*/ 506635 h 1218057"/>
                <a:gd name="connsiteX828" fmla="*/ 103061 w 1468659"/>
                <a:gd name="connsiteY828" fmla="*/ 510159 h 1218057"/>
                <a:gd name="connsiteX829" fmla="*/ 101346 w 1468659"/>
                <a:gd name="connsiteY829" fmla="*/ 508825 h 1218057"/>
                <a:gd name="connsiteX830" fmla="*/ 96965 w 1468659"/>
                <a:gd name="connsiteY830" fmla="*/ 512540 h 1218057"/>
                <a:gd name="connsiteX831" fmla="*/ 88868 w 1468659"/>
                <a:gd name="connsiteY831" fmla="*/ 511969 h 1218057"/>
                <a:gd name="connsiteX832" fmla="*/ 89535 w 1468659"/>
                <a:gd name="connsiteY832" fmla="*/ 516731 h 1218057"/>
                <a:gd name="connsiteX833" fmla="*/ 86582 w 1468659"/>
                <a:gd name="connsiteY833" fmla="*/ 518731 h 1218057"/>
                <a:gd name="connsiteX834" fmla="*/ 86963 w 1468659"/>
                <a:gd name="connsiteY834" fmla="*/ 521875 h 1218057"/>
                <a:gd name="connsiteX835" fmla="*/ 84011 w 1468659"/>
                <a:gd name="connsiteY835" fmla="*/ 523780 h 1218057"/>
                <a:gd name="connsiteX836" fmla="*/ 79057 w 1468659"/>
                <a:gd name="connsiteY836" fmla="*/ 522827 h 1218057"/>
                <a:gd name="connsiteX837" fmla="*/ 78105 w 1468659"/>
                <a:gd name="connsiteY837" fmla="*/ 527780 h 1218057"/>
                <a:gd name="connsiteX838" fmla="*/ 68008 w 1468659"/>
                <a:gd name="connsiteY838" fmla="*/ 537115 h 1218057"/>
                <a:gd name="connsiteX839" fmla="*/ 66103 w 1468659"/>
                <a:gd name="connsiteY839" fmla="*/ 534162 h 1218057"/>
                <a:gd name="connsiteX840" fmla="*/ 64103 w 1468659"/>
                <a:gd name="connsiteY840" fmla="*/ 531209 h 1218057"/>
                <a:gd name="connsiteX841" fmla="*/ 59341 w 1468659"/>
                <a:gd name="connsiteY841" fmla="*/ 531781 h 1218057"/>
                <a:gd name="connsiteX842" fmla="*/ 50863 w 1468659"/>
                <a:gd name="connsiteY842" fmla="*/ 528066 h 1218057"/>
                <a:gd name="connsiteX843" fmla="*/ 53816 w 1468659"/>
                <a:gd name="connsiteY843" fmla="*/ 526066 h 1218057"/>
                <a:gd name="connsiteX844" fmla="*/ 53626 w 1468659"/>
                <a:gd name="connsiteY844" fmla="*/ 524447 h 1218057"/>
                <a:gd name="connsiteX845" fmla="*/ 40576 w 1468659"/>
                <a:gd name="connsiteY845" fmla="*/ 522922 h 1218057"/>
                <a:gd name="connsiteX846" fmla="*/ 39243 w 1468659"/>
                <a:gd name="connsiteY846" fmla="*/ 524732 h 1218057"/>
                <a:gd name="connsiteX847" fmla="*/ 39433 w 1468659"/>
                <a:gd name="connsiteY847" fmla="*/ 526256 h 1218057"/>
                <a:gd name="connsiteX848" fmla="*/ 46101 w 1468659"/>
                <a:gd name="connsiteY848" fmla="*/ 528638 h 1218057"/>
                <a:gd name="connsiteX849" fmla="*/ 48101 w 1468659"/>
                <a:gd name="connsiteY849" fmla="*/ 531590 h 1218057"/>
                <a:gd name="connsiteX850" fmla="*/ 46768 w 1468659"/>
                <a:gd name="connsiteY850" fmla="*/ 533400 h 1218057"/>
                <a:gd name="connsiteX851" fmla="*/ 43720 w 1468659"/>
                <a:gd name="connsiteY851" fmla="*/ 535400 h 1218057"/>
                <a:gd name="connsiteX852" fmla="*/ 41434 w 1468659"/>
                <a:gd name="connsiteY852" fmla="*/ 542068 h 1218057"/>
                <a:gd name="connsiteX853" fmla="*/ 41624 w 1468659"/>
                <a:gd name="connsiteY853" fmla="*/ 543687 h 1218057"/>
                <a:gd name="connsiteX854" fmla="*/ 40481 w 1468659"/>
                <a:gd name="connsiteY854" fmla="*/ 547021 h 1218057"/>
                <a:gd name="connsiteX855" fmla="*/ 39433 w 1468659"/>
                <a:gd name="connsiteY855" fmla="*/ 551974 h 1218057"/>
                <a:gd name="connsiteX856" fmla="*/ 42863 w 1468659"/>
                <a:gd name="connsiteY856" fmla="*/ 553117 h 1218057"/>
                <a:gd name="connsiteX857" fmla="*/ 44386 w 1468659"/>
                <a:gd name="connsiteY857" fmla="*/ 565785 h 1218057"/>
                <a:gd name="connsiteX858" fmla="*/ 43244 w 1468659"/>
                <a:gd name="connsiteY858" fmla="*/ 569119 h 1218057"/>
                <a:gd name="connsiteX859" fmla="*/ 32385 w 1468659"/>
                <a:gd name="connsiteY859" fmla="*/ 572072 h 1218057"/>
                <a:gd name="connsiteX860" fmla="*/ 32575 w 1468659"/>
                <a:gd name="connsiteY860" fmla="*/ 573691 h 1218057"/>
                <a:gd name="connsiteX861" fmla="*/ 35433 w 1468659"/>
                <a:gd name="connsiteY861" fmla="*/ 582930 h 1218057"/>
                <a:gd name="connsiteX862" fmla="*/ 42481 w 1468659"/>
                <a:gd name="connsiteY862" fmla="*/ 588455 h 1218057"/>
                <a:gd name="connsiteX863" fmla="*/ 44482 w 1468659"/>
                <a:gd name="connsiteY863" fmla="*/ 591407 h 1218057"/>
                <a:gd name="connsiteX864" fmla="*/ 42386 w 1468659"/>
                <a:gd name="connsiteY864" fmla="*/ 599694 h 1218057"/>
                <a:gd name="connsiteX865" fmla="*/ 50292 w 1468659"/>
                <a:gd name="connsiteY865" fmla="*/ 611505 h 1218057"/>
                <a:gd name="connsiteX866" fmla="*/ 51054 w 1468659"/>
                <a:gd name="connsiteY866" fmla="*/ 617792 h 1218057"/>
                <a:gd name="connsiteX867" fmla="*/ 49911 w 1468659"/>
                <a:gd name="connsiteY867" fmla="*/ 621221 h 1218057"/>
                <a:gd name="connsiteX868" fmla="*/ 47720 w 1468659"/>
                <a:gd name="connsiteY868" fmla="*/ 629507 h 1218057"/>
                <a:gd name="connsiteX869" fmla="*/ 34957 w 1468659"/>
                <a:gd name="connsiteY869" fmla="*/ 642366 h 1218057"/>
                <a:gd name="connsiteX870" fmla="*/ 31147 w 1468659"/>
                <a:gd name="connsiteY870" fmla="*/ 637984 h 1218057"/>
                <a:gd name="connsiteX871" fmla="*/ 27813 w 1468659"/>
                <a:gd name="connsiteY871" fmla="*/ 636842 h 1218057"/>
                <a:gd name="connsiteX872" fmla="*/ 25813 w 1468659"/>
                <a:gd name="connsiteY872" fmla="*/ 633889 h 1218057"/>
                <a:gd name="connsiteX873" fmla="*/ 24289 w 1468659"/>
                <a:gd name="connsiteY873" fmla="*/ 634079 h 1218057"/>
                <a:gd name="connsiteX874" fmla="*/ 24670 w 1468659"/>
                <a:gd name="connsiteY874" fmla="*/ 637222 h 1218057"/>
                <a:gd name="connsiteX875" fmla="*/ 15049 w 1468659"/>
                <a:gd name="connsiteY875" fmla="*/ 649700 h 1218057"/>
                <a:gd name="connsiteX876" fmla="*/ 13240 w 1468659"/>
                <a:gd name="connsiteY876" fmla="*/ 661130 h 1218057"/>
                <a:gd name="connsiteX877" fmla="*/ 5048 w 1468659"/>
                <a:gd name="connsiteY877" fmla="*/ 671798 h 1218057"/>
                <a:gd name="connsiteX878" fmla="*/ 7048 w 1468659"/>
                <a:gd name="connsiteY878" fmla="*/ 674751 h 1218057"/>
                <a:gd name="connsiteX879" fmla="*/ 6191 w 1468659"/>
                <a:gd name="connsiteY879" fmla="*/ 681228 h 1218057"/>
                <a:gd name="connsiteX880" fmla="*/ 6858 w 1468659"/>
                <a:gd name="connsiteY880" fmla="*/ 685990 h 1218057"/>
                <a:gd name="connsiteX881" fmla="*/ 1524 w 1468659"/>
                <a:gd name="connsiteY881" fmla="*/ 694658 h 1218057"/>
                <a:gd name="connsiteX882" fmla="*/ 2096 w 1468659"/>
                <a:gd name="connsiteY882" fmla="*/ 699421 h 1218057"/>
                <a:gd name="connsiteX883" fmla="*/ 0 w 1468659"/>
                <a:gd name="connsiteY883" fmla="*/ 707707 h 1218057"/>
                <a:gd name="connsiteX884" fmla="*/ 3905 w 1468659"/>
                <a:gd name="connsiteY884" fmla="*/ 713613 h 1218057"/>
                <a:gd name="connsiteX885" fmla="*/ 10668 w 1468659"/>
                <a:gd name="connsiteY885" fmla="*/ 715994 h 1218057"/>
                <a:gd name="connsiteX886" fmla="*/ 9715 w 1468659"/>
                <a:gd name="connsiteY886" fmla="*/ 720947 h 1218057"/>
                <a:gd name="connsiteX887" fmla="*/ 10668 w 1468659"/>
                <a:gd name="connsiteY887" fmla="*/ 728853 h 1218057"/>
                <a:gd name="connsiteX888" fmla="*/ 15621 w 1468659"/>
                <a:gd name="connsiteY888" fmla="*/ 729805 h 1218057"/>
                <a:gd name="connsiteX889" fmla="*/ 18383 w 1468659"/>
                <a:gd name="connsiteY889" fmla="*/ 726186 h 1218057"/>
                <a:gd name="connsiteX890" fmla="*/ 25527 w 1468659"/>
                <a:gd name="connsiteY890" fmla="*/ 731710 h 1218057"/>
                <a:gd name="connsiteX891" fmla="*/ 28289 w 1468659"/>
                <a:gd name="connsiteY891" fmla="*/ 728186 h 1218057"/>
                <a:gd name="connsiteX892" fmla="*/ 31242 w 1468659"/>
                <a:gd name="connsiteY892" fmla="*/ 726186 h 1218057"/>
                <a:gd name="connsiteX893" fmla="*/ 38957 w 1468659"/>
                <a:gd name="connsiteY893" fmla="*/ 736473 h 1218057"/>
                <a:gd name="connsiteX894" fmla="*/ 36767 w 1468659"/>
                <a:gd name="connsiteY894" fmla="*/ 744760 h 1218057"/>
                <a:gd name="connsiteX895" fmla="*/ 40957 w 1468659"/>
                <a:gd name="connsiteY895" fmla="*/ 752189 h 1218057"/>
                <a:gd name="connsiteX896" fmla="*/ 52006 w 1468659"/>
                <a:gd name="connsiteY896" fmla="*/ 763619 h 1218057"/>
                <a:gd name="connsiteX897" fmla="*/ 51435 w 1468659"/>
                <a:gd name="connsiteY897" fmla="*/ 758952 h 1218057"/>
                <a:gd name="connsiteX898" fmla="*/ 54388 w 1468659"/>
                <a:gd name="connsiteY898" fmla="*/ 756952 h 1218057"/>
                <a:gd name="connsiteX899" fmla="*/ 58483 w 1468659"/>
                <a:gd name="connsiteY899" fmla="*/ 751618 h 1218057"/>
                <a:gd name="connsiteX900" fmla="*/ 64960 w 1468659"/>
                <a:gd name="connsiteY900" fmla="*/ 752380 h 1218057"/>
                <a:gd name="connsiteX901" fmla="*/ 66770 w 1468659"/>
                <a:gd name="connsiteY901" fmla="*/ 753713 h 1218057"/>
                <a:gd name="connsiteX902" fmla="*/ 61055 w 1468659"/>
                <a:gd name="connsiteY902" fmla="*/ 759238 h 1218057"/>
                <a:gd name="connsiteX903" fmla="*/ 59912 w 1468659"/>
                <a:gd name="connsiteY903" fmla="*/ 762667 h 1218057"/>
                <a:gd name="connsiteX904" fmla="*/ 69818 w 1468659"/>
                <a:gd name="connsiteY904" fmla="*/ 777430 h 1218057"/>
                <a:gd name="connsiteX905" fmla="*/ 71247 w 1468659"/>
                <a:gd name="connsiteY905" fmla="*/ 788480 h 1218057"/>
                <a:gd name="connsiteX906" fmla="*/ 72771 w 1468659"/>
                <a:gd name="connsiteY906" fmla="*/ 788289 h 1218057"/>
                <a:gd name="connsiteX907" fmla="*/ 74771 w 1468659"/>
                <a:gd name="connsiteY907" fmla="*/ 791242 h 1218057"/>
                <a:gd name="connsiteX908" fmla="*/ 82486 w 1468659"/>
                <a:gd name="connsiteY908" fmla="*/ 814292 h 1218057"/>
                <a:gd name="connsiteX909" fmla="*/ 87630 w 1468659"/>
                <a:gd name="connsiteY909" fmla="*/ 816864 h 1218057"/>
                <a:gd name="connsiteX910" fmla="*/ 92773 w 1468659"/>
                <a:gd name="connsiteY910" fmla="*/ 819340 h 1218057"/>
                <a:gd name="connsiteX911" fmla="*/ 91630 w 1468659"/>
                <a:gd name="connsiteY911" fmla="*/ 822770 h 1218057"/>
                <a:gd name="connsiteX912" fmla="*/ 94202 w 1468659"/>
                <a:gd name="connsiteY912" fmla="*/ 830389 h 1218057"/>
                <a:gd name="connsiteX913" fmla="*/ 97726 w 1468659"/>
                <a:gd name="connsiteY913" fmla="*/ 833152 h 1218057"/>
                <a:gd name="connsiteX914" fmla="*/ 104108 w 1468659"/>
                <a:gd name="connsiteY914" fmla="*/ 832390 h 1218057"/>
                <a:gd name="connsiteX915" fmla="*/ 105823 w 1468659"/>
                <a:gd name="connsiteY915" fmla="*/ 833723 h 1218057"/>
                <a:gd name="connsiteX916" fmla="*/ 114871 w 1468659"/>
                <a:gd name="connsiteY916" fmla="*/ 829437 h 1218057"/>
                <a:gd name="connsiteX917" fmla="*/ 126778 w 1468659"/>
                <a:gd name="connsiteY917" fmla="*/ 834295 h 1218057"/>
                <a:gd name="connsiteX918" fmla="*/ 132683 w 1468659"/>
                <a:gd name="connsiteY918" fmla="*/ 830294 h 1218057"/>
                <a:gd name="connsiteX919" fmla="*/ 136779 w 1468659"/>
                <a:gd name="connsiteY919" fmla="*/ 824960 h 1218057"/>
                <a:gd name="connsiteX920" fmla="*/ 141922 w 1468659"/>
                <a:gd name="connsiteY920" fmla="*/ 827532 h 1218057"/>
                <a:gd name="connsiteX921" fmla="*/ 142970 w 1468659"/>
                <a:gd name="connsiteY921" fmla="*/ 835438 h 1218057"/>
                <a:gd name="connsiteX922" fmla="*/ 151067 w 1468659"/>
                <a:gd name="connsiteY922" fmla="*/ 848868 h 1218057"/>
                <a:gd name="connsiteX923" fmla="*/ 148685 w 1468659"/>
                <a:gd name="connsiteY923" fmla="*/ 855536 h 1218057"/>
                <a:gd name="connsiteX924" fmla="*/ 160020 w 1468659"/>
                <a:gd name="connsiteY924" fmla="*/ 881348 h 1218057"/>
                <a:gd name="connsiteX925" fmla="*/ 160401 w 1468659"/>
                <a:gd name="connsiteY925" fmla="*/ 884491 h 1218057"/>
                <a:gd name="connsiteX926" fmla="*/ 164401 w 1468659"/>
                <a:gd name="connsiteY926" fmla="*/ 890492 h 1218057"/>
                <a:gd name="connsiteX927" fmla="*/ 170688 w 1468659"/>
                <a:gd name="connsiteY927" fmla="*/ 889635 h 1218057"/>
                <a:gd name="connsiteX928" fmla="*/ 180594 w 1468659"/>
                <a:gd name="connsiteY928" fmla="*/ 891635 h 1218057"/>
                <a:gd name="connsiteX929" fmla="*/ 176594 w 1468659"/>
                <a:gd name="connsiteY929" fmla="*/ 898493 h 1218057"/>
                <a:gd name="connsiteX930" fmla="*/ 183737 w 1468659"/>
                <a:gd name="connsiteY930" fmla="*/ 904018 h 1218057"/>
                <a:gd name="connsiteX931" fmla="*/ 182975 w 1468659"/>
                <a:gd name="connsiteY931" fmla="*/ 910495 h 1218057"/>
                <a:gd name="connsiteX932" fmla="*/ 194881 w 1468659"/>
                <a:gd name="connsiteY932" fmla="*/ 928306 h 1218057"/>
                <a:gd name="connsiteX933" fmla="*/ 190405 w 1468659"/>
                <a:gd name="connsiteY933" fmla="*/ 943261 h 1218057"/>
                <a:gd name="connsiteX934" fmla="*/ 187833 w 1468659"/>
                <a:gd name="connsiteY934" fmla="*/ 948404 h 1218057"/>
                <a:gd name="connsiteX935" fmla="*/ 193357 w 1468659"/>
                <a:gd name="connsiteY935" fmla="*/ 954119 h 1218057"/>
                <a:gd name="connsiteX936" fmla="*/ 208597 w 1468659"/>
                <a:gd name="connsiteY936" fmla="*/ 960215 h 1218057"/>
                <a:gd name="connsiteX937" fmla="*/ 216217 w 1468659"/>
                <a:gd name="connsiteY937" fmla="*/ 957644 h 1218057"/>
                <a:gd name="connsiteX938" fmla="*/ 218408 w 1468659"/>
                <a:gd name="connsiteY938" fmla="*/ 962120 h 1218057"/>
                <a:gd name="connsiteX939" fmla="*/ 224504 w 1468659"/>
                <a:gd name="connsiteY939" fmla="*/ 959739 h 1218057"/>
                <a:gd name="connsiteX940" fmla="*/ 236220 w 1468659"/>
                <a:gd name="connsiteY940" fmla="*/ 963073 h 1218057"/>
                <a:gd name="connsiteX941" fmla="*/ 247079 w 1468659"/>
                <a:gd name="connsiteY941" fmla="*/ 972979 h 1218057"/>
                <a:gd name="connsiteX942" fmla="*/ 253937 w 1468659"/>
                <a:gd name="connsiteY942" fmla="*/ 976884 h 1218057"/>
                <a:gd name="connsiteX943" fmla="*/ 265462 w 1468659"/>
                <a:gd name="connsiteY943" fmla="*/ 991457 h 1218057"/>
                <a:gd name="connsiteX944" fmla="*/ 270986 w 1468659"/>
                <a:gd name="connsiteY944" fmla="*/ 997172 h 1218057"/>
                <a:gd name="connsiteX945" fmla="*/ 271367 w 1468659"/>
                <a:gd name="connsiteY945" fmla="*/ 1000315 h 1218057"/>
                <a:gd name="connsiteX946" fmla="*/ 274796 w 1468659"/>
                <a:gd name="connsiteY946" fmla="*/ 1001458 h 1218057"/>
                <a:gd name="connsiteX947" fmla="*/ 275368 w 1468659"/>
                <a:gd name="connsiteY947" fmla="*/ 1006221 h 1218057"/>
                <a:gd name="connsiteX948" fmla="*/ 286417 w 1468659"/>
                <a:gd name="connsiteY948" fmla="*/ 1017651 h 1218057"/>
                <a:gd name="connsiteX949" fmla="*/ 289560 w 1468659"/>
                <a:gd name="connsiteY949" fmla="*/ 1017270 h 1218057"/>
                <a:gd name="connsiteX950" fmla="*/ 293180 w 1468659"/>
                <a:gd name="connsiteY950" fmla="*/ 1019937 h 1218057"/>
                <a:gd name="connsiteX951" fmla="*/ 297275 w 1468659"/>
                <a:gd name="connsiteY951" fmla="*/ 1027462 h 1218057"/>
                <a:gd name="connsiteX952" fmla="*/ 306991 w 1468659"/>
                <a:gd name="connsiteY952" fmla="*/ 1027843 h 1218057"/>
                <a:gd name="connsiteX953" fmla="*/ 312515 w 1468659"/>
                <a:gd name="connsiteY953" fmla="*/ 1033558 h 1218057"/>
                <a:gd name="connsiteX954" fmla="*/ 317278 w 1468659"/>
                <a:gd name="connsiteY954" fmla="*/ 1032986 h 1218057"/>
                <a:gd name="connsiteX955" fmla="*/ 330327 w 1468659"/>
                <a:gd name="connsiteY955" fmla="*/ 1034510 h 1218057"/>
                <a:gd name="connsiteX956" fmla="*/ 333851 w 1468659"/>
                <a:gd name="connsiteY956" fmla="*/ 1037272 h 1218057"/>
                <a:gd name="connsiteX957" fmla="*/ 334804 w 1468659"/>
                <a:gd name="connsiteY957" fmla="*/ 1045178 h 1218057"/>
                <a:gd name="connsiteX958" fmla="*/ 336423 w 1468659"/>
                <a:gd name="connsiteY958" fmla="*/ 1044988 h 1218057"/>
                <a:gd name="connsiteX959" fmla="*/ 333851 w 1468659"/>
                <a:gd name="connsiteY959" fmla="*/ 1050036 h 1218057"/>
                <a:gd name="connsiteX960" fmla="*/ 340138 w 1468659"/>
                <a:gd name="connsiteY960" fmla="*/ 1049274 h 1218057"/>
                <a:gd name="connsiteX961" fmla="*/ 338995 w 1468659"/>
                <a:gd name="connsiteY961" fmla="*/ 1052608 h 1218057"/>
                <a:gd name="connsiteX962" fmla="*/ 344329 w 1468659"/>
                <a:gd name="connsiteY962" fmla="*/ 1056799 h 1218057"/>
                <a:gd name="connsiteX963" fmla="*/ 346520 w 1468659"/>
                <a:gd name="connsiteY963" fmla="*/ 1061275 h 1218057"/>
                <a:gd name="connsiteX964" fmla="*/ 344900 w 1468659"/>
                <a:gd name="connsiteY964" fmla="*/ 1061466 h 1218057"/>
                <a:gd name="connsiteX965" fmla="*/ 343567 w 1468659"/>
                <a:gd name="connsiteY965" fmla="*/ 1063276 h 1218057"/>
                <a:gd name="connsiteX966" fmla="*/ 350710 w 1468659"/>
                <a:gd name="connsiteY966" fmla="*/ 1068800 h 1218057"/>
                <a:gd name="connsiteX967" fmla="*/ 351092 w 1468659"/>
                <a:gd name="connsiteY967" fmla="*/ 1071944 h 1218057"/>
                <a:gd name="connsiteX968" fmla="*/ 354425 w 1468659"/>
                <a:gd name="connsiteY968" fmla="*/ 1073087 h 1218057"/>
                <a:gd name="connsiteX969" fmla="*/ 358997 w 1468659"/>
                <a:gd name="connsiteY969" fmla="*/ 1070896 h 1218057"/>
                <a:gd name="connsiteX970" fmla="*/ 365855 w 1468659"/>
                <a:gd name="connsiteY970" fmla="*/ 1074896 h 1218057"/>
                <a:gd name="connsiteX971" fmla="*/ 369284 w 1468659"/>
                <a:gd name="connsiteY971" fmla="*/ 1076039 h 1218057"/>
                <a:gd name="connsiteX972" fmla="*/ 368903 w 1468659"/>
                <a:gd name="connsiteY972" fmla="*/ 1085659 h 1218057"/>
                <a:gd name="connsiteX973" fmla="*/ 368141 w 1468659"/>
                <a:gd name="connsiteY973" fmla="*/ 1092232 h 1218057"/>
                <a:gd name="connsiteX974" fmla="*/ 364141 w 1468659"/>
                <a:gd name="connsiteY974" fmla="*/ 1099185 h 1218057"/>
                <a:gd name="connsiteX975" fmla="*/ 355663 w 1468659"/>
                <a:gd name="connsiteY975" fmla="*/ 1095375 h 1218057"/>
                <a:gd name="connsiteX976" fmla="*/ 343281 w 1468659"/>
                <a:gd name="connsiteY976" fmla="*/ 1098614 h 1218057"/>
                <a:gd name="connsiteX977" fmla="*/ 342709 w 1468659"/>
                <a:gd name="connsiteY977" fmla="*/ 1106710 h 1218057"/>
                <a:gd name="connsiteX978" fmla="*/ 338138 w 1468659"/>
                <a:gd name="connsiteY978" fmla="*/ 1108900 h 1218057"/>
                <a:gd name="connsiteX979" fmla="*/ 335375 w 1468659"/>
                <a:gd name="connsiteY979" fmla="*/ 1112425 h 1218057"/>
                <a:gd name="connsiteX980" fmla="*/ 333851 w 1468659"/>
                <a:gd name="connsiteY980" fmla="*/ 1112615 h 1218057"/>
                <a:gd name="connsiteX981" fmla="*/ 342900 w 1468659"/>
                <a:gd name="connsiteY981" fmla="*/ 1121092 h 1218057"/>
                <a:gd name="connsiteX982" fmla="*/ 343091 w 1468659"/>
                <a:gd name="connsiteY982" fmla="*/ 1122712 h 1218057"/>
                <a:gd name="connsiteX983" fmla="*/ 348425 w 1468659"/>
                <a:gd name="connsiteY983" fmla="*/ 1126807 h 1218057"/>
                <a:gd name="connsiteX984" fmla="*/ 347091 w 1468659"/>
                <a:gd name="connsiteY984" fmla="*/ 1128617 h 1218057"/>
                <a:gd name="connsiteX985" fmla="*/ 356521 w 1468659"/>
                <a:gd name="connsiteY985" fmla="*/ 1127379 h 1218057"/>
                <a:gd name="connsiteX986" fmla="*/ 359950 w 1468659"/>
                <a:gd name="connsiteY986" fmla="*/ 1128522 h 1218057"/>
                <a:gd name="connsiteX987" fmla="*/ 359569 w 1468659"/>
                <a:gd name="connsiteY987" fmla="*/ 1138238 h 1218057"/>
                <a:gd name="connsiteX988" fmla="*/ 354806 w 1468659"/>
                <a:gd name="connsiteY988" fmla="*/ 1138809 h 1218057"/>
                <a:gd name="connsiteX989" fmla="*/ 356806 w 1468659"/>
                <a:gd name="connsiteY989" fmla="*/ 1141762 h 1218057"/>
                <a:gd name="connsiteX990" fmla="*/ 355568 w 1468659"/>
                <a:gd name="connsiteY990" fmla="*/ 1145096 h 1218057"/>
                <a:gd name="connsiteX991" fmla="*/ 362331 w 1468659"/>
                <a:gd name="connsiteY991" fmla="*/ 1147477 h 1218057"/>
                <a:gd name="connsiteX992" fmla="*/ 362712 w 1468659"/>
                <a:gd name="connsiteY992" fmla="*/ 1150620 h 1218057"/>
                <a:gd name="connsiteX993" fmla="*/ 364903 w 1468659"/>
                <a:gd name="connsiteY993" fmla="*/ 1155192 h 1218057"/>
                <a:gd name="connsiteX994" fmla="*/ 370808 w 1468659"/>
                <a:gd name="connsiteY994" fmla="*/ 1151191 h 1218057"/>
                <a:gd name="connsiteX995" fmla="*/ 375761 w 1468659"/>
                <a:gd name="connsiteY995" fmla="*/ 1152239 h 1218057"/>
                <a:gd name="connsiteX996" fmla="*/ 373189 w 1468659"/>
                <a:gd name="connsiteY996" fmla="*/ 1157288 h 1218057"/>
                <a:gd name="connsiteX997" fmla="*/ 374237 w 1468659"/>
                <a:gd name="connsiteY997" fmla="*/ 1165193 h 1218057"/>
                <a:gd name="connsiteX998" fmla="*/ 375761 w 1468659"/>
                <a:gd name="connsiteY998" fmla="*/ 1165003 h 1218057"/>
                <a:gd name="connsiteX999" fmla="*/ 378333 w 1468659"/>
                <a:gd name="connsiteY999" fmla="*/ 1159859 h 1218057"/>
                <a:gd name="connsiteX1000" fmla="*/ 394525 w 1468659"/>
                <a:gd name="connsiteY1000" fmla="*/ 1161002 h 1218057"/>
                <a:gd name="connsiteX1001" fmla="*/ 394525 w 1468659"/>
                <a:gd name="connsiteY1001" fmla="*/ 1161002 h 1218057"/>
                <a:gd name="connsiteX1002" fmla="*/ 396335 w 1468659"/>
                <a:gd name="connsiteY1002" fmla="*/ 1162431 h 1218057"/>
                <a:gd name="connsiteX1003" fmla="*/ 393954 w 1468659"/>
                <a:gd name="connsiteY1003" fmla="*/ 1169098 h 1218057"/>
                <a:gd name="connsiteX1004" fmla="*/ 400812 w 1468659"/>
                <a:gd name="connsiteY1004" fmla="*/ 1173004 h 1218057"/>
                <a:gd name="connsiteX1005" fmla="*/ 410337 w 1468659"/>
                <a:gd name="connsiteY1005" fmla="*/ 1171861 h 1218057"/>
                <a:gd name="connsiteX1006" fmla="*/ 420529 w 1468659"/>
                <a:gd name="connsiteY1006" fmla="*/ 1164146 h 1218057"/>
                <a:gd name="connsiteX1007" fmla="*/ 429101 w 1468659"/>
                <a:gd name="connsiteY1007" fmla="*/ 1167860 h 1218057"/>
                <a:gd name="connsiteX1008" fmla="*/ 435197 w 1468659"/>
                <a:gd name="connsiteY1008" fmla="*/ 1165479 h 1218057"/>
                <a:gd name="connsiteX1009" fmla="*/ 440531 w 1468659"/>
                <a:gd name="connsiteY1009" fmla="*/ 1169575 h 1218057"/>
                <a:gd name="connsiteX1010" fmla="*/ 442055 w 1468659"/>
                <a:gd name="connsiteY1010" fmla="*/ 1169384 h 1218057"/>
                <a:gd name="connsiteX1011" fmla="*/ 442722 w 1468659"/>
                <a:gd name="connsiteY1011" fmla="*/ 1174147 h 1218057"/>
                <a:gd name="connsiteX1012" fmla="*/ 451961 w 1468659"/>
                <a:gd name="connsiteY1012" fmla="*/ 1171384 h 1218057"/>
                <a:gd name="connsiteX1013" fmla="*/ 453580 w 1468659"/>
                <a:gd name="connsiteY1013" fmla="*/ 1171099 h 1218057"/>
                <a:gd name="connsiteX1014" fmla="*/ 453295 w 1468659"/>
                <a:gd name="connsiteY1014" fmla="*/ 1169575 h 1218057"/>
                <a:gd name="connsiteX1015" fmla="*/ 456533 w 1468659"/>
                <a:gd name="connsiteY1015" fmla="*/ 1169194 h 1218057"/>
                <a:gd name="connsiteX1016" fmla="*/ 459867 w 1468659"/>
                <a:gd name="connsiteY1016" fmla="*/ 1170337 h 1218057"/>
                <a:gd name="connsiteX1017" fmla="*/ 466344 w 1468659"/>
                <a:gd name="connsiteY1017" fmla="*/ 1171099 h 1218057"/>
                <a:gd name="connsiteX1018" fmla="*/ 479965 w 1468659"/>
                <a:gd name="connsiteY1018" fmla="*/ 1177385 h 1218057"/>
                <a:gd name="connsiteX1019" fmla="*/ 488251 w 1468659"/>
                <a:gd name="connsiteY1019" fmla="*/ 1179576 h 1218057"/>
                <a:gd name="connsiteX1020" fmla="*/ 496824 w 1468659"/>
                <a:gd name="connsiteY1020" fmla="*/ 1183291 h 1218057"/>
                <a:gd name="connsiteX1021" fmla="*/ 497396 w 1468659"/>
                <a:gd name="connsiteY1021" fmla="*/ 1188053 h 1218057"/>
                <a:gd name="connsiteX1022" fmla="*/ 511207 w 1468659"/>
                <a:gd name="connsiteY1022" fmla="*/ 1183005 h 1218057"/>
                <a:gd name="connsiteX1023" fmla="*/ 521017 w 1468659"/>
                <a:gd name="connsiteY1023" fmla="*/ 1185005 h 1218057"/>
                <a:gd name="connsiteX1024" fmla="*/ 527018 w 1468659"/>
                <a:gd name="connsiteY1024" fmla="*/ 1193864 h 1218057"/>
                <a:gd name="connsiteX1025" fmla="*/ 549307 w 1468659"/>
                <a:gd name="connsiteY1025" fmla="*/ 1205484 h 1218057"/>
                <a:gd name="connsiteX1026" fmla="*/ 555879 w 1468659"/>
                <a:gd name="connsiteY1026" fmla="*/ 1206246 h 1218057"/>
                <a:gd name="connsiteX1027" fmla="*/ 558832 w 1468659"/>
                <a:gd name="connsiteY1027" fmla="*/ 1204246 h 1218057"/>
                <a:gd name="connsiteX1028" fmla="*/ 560165 w 1468659"/>
                <a:gd name="connsiteY1028" fmla="*/ 1215295 h 1218057"/>
                <a:gd name="connsiteX1029" fmla="*/ 563785 w 1468659"/>
                <a:gd name="connsiteY1029" fmla="*/ 1218057 h 1218057"/>
                <a:gd name="connsiteX1030" fmla="*/ 571405 w 1468659"/>
                <a:gd name="connsiteY1030" fmla="*/ 1215485 h 1218057"/>
                <a:gd name="connsiteX1031" fmla="*/ 573786 w 1468659"/>
                <a:gd name="connsiteY1031" fmla="*/ 1208723 h 1218057"/>
                <a:gd name="connsiteX1032" fmla="*/ 579882 w 1468659"/>
                <a:gd name="connsiteY1032" fmla="*/ 1206341 h 1218057"/>
                <a:gd name="connsiteX1033" fmla="*/ 579120 w 1468659"/>
                <a:gd name="connsiteY1033" fmla="*/ 1200055 h 1218057"/>
                <a:gd name="connsiteX1034" fmla="*/ 583025 w 1468659"/>
                <a:gd name="connsiteY1034" fmla="*/ 1193102 h 1218057"/>
                <a:gd name="connsiteX1035" fmla="*/ 589312 w 1468659"/>
                <a:gd name="connsiteY1035" fmla="*/ 1192339 h 1218057"/>
                <a:gd name="connsiteX1036" fmla="*/ 591693 w 1468659"/>
                <a:gd name="connsiteY1036" fmla="*/ 1198436 h 1218057"/>
                <a:gd name="connsiteX1037" fmla="*/ 595122 w 1468659"/>
                <a:gd name="connsiteY1037" fmla="*/ 1199579 h 1218057"/>
                <a:gd name="connsiteX1038" fmla="*/ 599789 w 1468659"/>
                <a:gd name="connsiteY1038" fmla="*/ 1199007 h 1218057"/>
                <a:gd name="connsiteX1039" fmla="*/ 604361 w 1468659"/>
                <a:gd name="connsiteY1039" fmla="*/ 1196816 h 1218057"/>
                <a:gd name="connsiteX1040" fmla="*/ 608267 w 1468659"/>
                <a:gd name="connsiteY1040" fmla="*/ 1189958 h 1218057"/>
                <a:gd name="connsiteX1041" fmla="*/ 606076 w 1468659"/>
                <a:gd name="connsiteY1041" fmla="*/ 1185386 h 1218057"/>
                <a:gd name="connsiteX1042" fmla="*/ 604076 w 1468659"/>
                <a:gd name="connsiteY1042" fmla="*/ 1182433 h 1218057"/>
                <a:gd name="connsiteX1043" fmla="*/ 602933 w 1468659"/>
                <a:gd name="connsiteY1043" fmla="*/ 1173004 h 1218057"/>
                <a:gd name="connsiteX1044" fmla="*/ 605885 w 1468659"/>
                <a:gd name="connsiteY1044" fmla="*/ 1171004 h 1218057"/>
                <a:gd name="connsiteX1045" fmla="*/ 609409 w 1468659"/>
                <a:gd name="connsiteY1045" fmla="*/ 1173766 h 1218057"/>
                <a:gd name="connsiteX1046" fmla="*/ 615696 w 1468659"/>
                <a:gd name="connsiteY1046" fmla="*/ 1172908 h 1218057"/>
                <a:gd name="connsiteX1047" fmla="*/ 617315 w 1468659"/>
                <a:gd name="connsiteY1047" fmla="*/ 1172718 h 1218057"/>
                <a:gd name="connsiteX1048" fmla="*/ 623792 w 1468659"/>
                <a:gd name="connsiteY1048" fmla="*/ 1173480 h 1218057"/>
                <a:gd name="connsiteX1049" fmla="*/ 630746 w 1468659"/>
                <a:gd name="connsiteY1049" fmla="*/ 1177481 h 1218057"/>
                <a:gd name="connsiteX1050" fmla="*/ 635698 w 1468659"/>
                <a:gd name="connsiteY1050" fmla="*/ 1178433 h 1218057"/>
                <a:gd name="connsiteX1051" fmla="*/ 637604 w 1468659"/>
                <a:gd name="connsiteY1051" fmla="*/ 1168527 h 1218057"/>
                <a:gd name="connsiteX1052" fmla="*/ 643509 w 1468659"/>
                <a:gd name="connsiteY1052" fmla="*/ 1164527 h 1218057"/>
                <a:gd name="connsiteX1053" fmla="*/ 644271 w 1468659"/>
                <a:gd name="connsiteY1053" fmla="*/ 1158049 h 1218057"/>
                <a:gd name="connsiteX1054" fmla="*/ 648081 w 1468659"/>
                <a:gd name="connsiteY1054" fmla="*/ 1149572 h 1218057"/>
                <a:gd name="connsiteX1055" fmla="*/ 647033 w 1468659"/>
                <a:gd name="connsiteY1055" fmla="*/ 1141666 h 1218057"/>
                <a:gd name="connsiteX1056" fmla="*/ 651129 w 1468659"/>
                <a:gd name="connsiteY1056" fmla="*/ 1136332 h 1218057"/>
                <a:gd name="connsiteX1057" fmla="*/ 654558 w 1468659"/>
                <a:gd name="connsiteY1057" fmla="*/ 1137475 h 1218057"/>
                <a:gd name="connsiteX1058" fmla="*/ 651701 w 1468659"/>
                <a:gd name="connsiteY1058" fmla="*/ 1128236 h 1218057"/>
                <a:gd name="connsiteX1059" fmla="*/ 644462 w 1468659"/>
                <a:gd name="connsiteY1059" fmla="*/ 1121188 h 1218057"/>
                <a:gd name="connsiteX1060" fmla="*/ 643604 w 1468659"/>
                <a:gd name="connsiteY1060" fmla="*/ 1114806 h 1218057"/>
                <a:gd name="connsiteX1061" fmla="*/ 651510 w 1468659"/>
                <a:gd name="connsiteY1061" fmla="*/ 1113854 h 1218057"/>
                <a:gd name="connsiteX1062" fmla="*/ 654844 w 1468659"/>
                <a:gd name="connsiteY1062" fmla="*/ 1114997 h 1218057"/>
                <a:gd name="connsiteX1063" fmla="*/ 662559 w 1468659"/>
                <a:gd name="connsiteY1063" fmla="*/ 1112425 h 1218057"/>
                <a:gd name="connsiteX1064" fmla="*/ 662368 w 1468659"/>
                <a:gd name="connsiteY1064" fmla="*/ 1110901 h 1218057"/>
                <a:gd name="connsiteX1065" fmla="*/ 664559 w 1468659"/>
                <a:gd name="connsiteY1065" fmla="*/ 1115378 h 1218057"/>
                <a:gd name="connsiteX1066" fmla="*/ 668084 w 1468659"/>
                <a:gd name="connsiteY1066" fmla="*/ 1118140 h 1218057"/>
                <a:gd name="connsiteX1067" fmla="*/ 666559 w 1468659"/>
                <a:gd name="connsiteY1067" fmla="*/ 1118330 h 1218057"/>
                <a:gd name="connsiteX1068" fmla="*/ 666750 w 1468659"/>
                <a:gd name="connsiteY1068" fmla="*/ 1119949 h 1218057"/>
                <a:gd name="connsiteX1069" fmla="*/ 672275 w 1468659"/>
                <a:gd name="connsiteY1069" fmla="*/ 1125664 h 1218057"/>
                <a:gd name="connsiteX1070" fmla="*/ 679133 w 1468659"/>
                <a:gd name="connsiteY1070" fmla="*/ 1129570 h 1218057"/>
                <a:gd name="connsiteX1071" fmla="*/ 681514 w 1468659"/>
                <a:gd name="connsiteY1071" fmla="*/ 1135666 h 1218057"/>
                <a:gd name="connsiteX1072" fmla="*/ 680371 w 1468659"/>
                <a:gd name="connsiteY1072" fmla="*/ 1138999 h 1218057"/>
                <a:gd name="connsiteX1073" fmla="*/ 683895 w 1468659"/>
                <a:gd name="connsiteY1073" fmla="*/ 1141762 h 1218057"/>
                <a:gd name="connsiteX1074" fmla="*/ 687896 w 1468659"/>
                <a:gd name="connsiteY1074" fmla="*/ 1147667 h 1218057"/>
                <a:gd name="connsiteX1075" fmla="*/ 692277 w 1468659"/>
                <a:gd name="connsiteY1075" fmla="*/ 1143953 h 1218057"/>
                <a:gd name="connsiteX1076" fmla="*/ 698563 w 1468659"/>
                <a:gd name="connsiteY1076" fmla="*/ 1143095 h 1218057"/>
                <a:gd name="connsiteX1077" fmla="*/ 704088 w 1468659"/>
                <a:gd name="connsiteY1077" fmla="*/ 1148810 h 1218057"/>
                <a:gd name="connsiteX1078" fmla="*/ 718661 w 1468659"/>
                <a:gd name="connsiteY1078" fmla="*/ 1150144 h 1218057"/>
                <a:gd name="connsiteX1079" fmla="*/ 720662 w 1468659"/>
                <a:gd name="connsiteY1079" fmla="*/ 1153097 h 1218057"/>
                <a:gd name="connsiteX1080" fmla="*/ 723043 w 1468659"/>
                <a:gd name="connsiteY1080" fmla="*/ 1159288 h 1218057"/>
                <a:gd name="connsiteX1081" fmla="*/ 728377 w 1468659"/>
                <a:gd name="connsiteY1081" fmla="*/ 1163383 h 1218057"/>
                <a:gd name="connsiteX1082" fmla="*/ 731330 w 1468659"/>
                <a:gd name="connsiteY1082" fmla="*/ 1161383 h 1218057"/>
                <a:gd name="connsiteX1083" fmla="*/ 730758 w 1468659"/>
                <a:gd name="connsiteY1083" fmla="*/ 1156716 h 1218057"/>
                <a:gd name="connsiteX1084" fmla="*/ 733901 w 1468659"/>
                <a:gd name="connsiteY1084" fmla="*/ 1156240 h 1218057"/>
                <a:gd name="connsiteX1085" fmla="*/ 736854 w 1468659"/>
                <a:gd name="connsiteY1085" fmla="*/ 1154335 h 1218057"/>
                <a:gd name="connsiteX1086" fmla="*/ 739997 w 1468659"/>
                <a:gd name="connsiteY1086" fmla="*/ 1153858 h 1218057"/>
                <a:gd name="connsiteX1087" fmla="*/ 744093 w 1468659"/>
                <a:gd name="connsiteY1087" fmla="*/ 1148524 h 1218057"/>
                <a:gd name="connsiteX1088" fmla="*/ 750475 w 1468659"/>
                <a:gd name="connsiteY1088" fmla="*/ 1147763 h 1218057"/>
                <a:gd name="connsiteX1089" fmla="*/ 755713 w 1468659"/>
                <a:gd name="connsiteY1089" fmla="*/ 1139095 h 1218057"/>
                <a:gd name="connsiteX1090" fmla="*/ 758476 w 1468659"/>
                <a:gd name="connsiteY1090" fmla="*/ 1135475 h 1218057"/>
                <a:gd name="connsiteX1091" fmla="*/ 764858 w 1468659"/>
                <a:gd name="connsiteY1091" fmla="*/ 1134713 h 1218057"/>
                <a:gd name="connsiteX1092" fmla="*/ 769144 w 1468659"/>
                <a:gd name="connsiteY1092" fmla="*/ 1143762 h 1218057"/>
                <a:gd name="connsiteX1093" fmla="*/ 772954 w 1468659"/>
                <a:gd name="connsiteY1093" fmla="*/ 1160907 h 1218057"/>
                <a:gd name="connsiteX1094" fmla="*/ 776383 w 1468659"/>
                <a:gd name="connsiteY1094" fmla="*/ 1162050 h 1218057"/>
                <a:gd name="connsiteX1095" fmla="*/ 779717 w 1468659"/>
                <a:gd name="connsiteY1095" fmla="*/ 1163288 h 1218057"/>
                <a:gd name="connsiteX1096" fmla="*/ 790099 w 1468659"/>
                <a:gd name="connsiteY1096" fmla="*/ 1157097 h 1218057"/>
                <a:gd name="connsiteX1097" fmla="*/ 796671 w 1468659"/>
                <a:gd name="connsiteY1097" fmla="*/ 1170718 h 1218057"/>
                <a:gd name="connsiteX1098" fmla="*/ 802291 w 1468659"/>
                <a:gd name="connsiteY1098" fmla="*/ 1189291 h 1218057"/>
                <a:gd name="connsiteX1099" fmla="*/ 816483 w 1468659"/>
                <a:gd name="connsiteY1099" fmla="*/ 1187482 h 1218057"/>
                <a:gd name="connsiteX1100" fmla="*/ 820769 w 1468659"/>
                <a:gd name="connsiteY1100" fmla="*/ 1183672 h 1218057"/>
                <a:gd name="connsiteX1101" fmla="*/ 821150 w 1468659"/>
                <a:gd name="connsiteY1101" fmla="*/ 1186815 h 1218057"/>
                <a:gd name="connsiteX1102" fmla="*/ 824103 w 1468659"/>
                <a:gd name="connsiteY1102" fmla="*/ 1184910 h 1218057"/>
                <a:gd name="connsiteX1103" fmla="*/ 829437 w 1468659"/>
                <a:gd name="connsiteY1103" fmla="*/ 1189006 h 1218057"/>
                <a:gd name="connsiteX1104" fmla="*/ 833628 w 1468659"/>
                <a:gd name="connsiteY1104" fmla="*/ 1183672 h 1218057"/>
                <a:gd name="connsiteX1105" fmla="*/ 832771 w 1468659"/>
                <a:gd name="connsiteY1105" fmla="*/ 1177385 h 1218057"/>
                <a:gd name="connsiteX1106" fmla="*/ 837343 w 1468659"/>
                <a:gd name="connsiteY1106" fmla="*/ 1175195 h 1218057"/>
                <a:gd name="connsiteX1107" fmla="*/ 836962 w 1468659"/>
                <a:gd name="connsiteY1107" fmla="*/ 1172051 h 1218057"/>
                <a:gd name="connsiteX1108" fmla="*/ 844201 w 1468659"/>
                <a:gd name="connsiteY1108" fmla="*/ 1166241 h 1218057"/>
                <a:gd name="connsiteX1109" fmla="*/ 838676 w 1468659"/>
                <a:gd name="connsiteY1109" fmla="*/ 1147763 h 1218057"/>
                <a:gd name="connsiteX1110" fmla="*/ 845058 w 1468659"/>
                <a:gd name="connsiteY1110" fmla="*/ 1122902 h 1218057"/>
                <a:gd name="connsiteX1111" fmla="*/ 843534 w 1468659"/>
                <a:gd name="connsiteY1111" fmla="*/ 1123093 h 1218057"/>
                <a:gd name="connsiteX1112" fmla="*/ 841915 w 1468659"/>
                <a:gd name="connsiteY1112" fmla="*/ 1110424 h 1218057"/>
                <a:gd name="connsiteX1113" fmla="*/ 837152 w 1468659"/>
                <a:gd name="connsiteY1113" fmla="*/ 1110996 h 1218057"/>
                <a:gd name="connsiteX1114" fmla="*/ 844582 w 1468659"/>
                <a:gd name="connsiteY1114" fmla="*/ 1081183 h 1218057"/>
                <a:gd name="connsiteX1115" fmla="*/ 847344 w 1468659"/>
                <a:gd name="connsiteY1115" fmla="*/ 1077658 h 1218057"/>
                <a:gd name="connsiteX1116" fmla="*/ 847725 w 1468659"/>
                <a:gd name="connsiteY1116" fmla="*/ 1068038 h 1218057"/>
                <a:gd name="connsiteX1117" fmla="*/ 854202 w 1468659"/>
                <a:gd name="connsiteY1117" fmla="*/ 1055941 h 1218057"/>
                <a:gd name="connsiteX1118" fmla="*/ 856964 w 1468659"/>
                <a:gd name="connsiteY1118" fmla="*/ 1052417 h 1218057"/>
                <a:gd name="connsiteX1119" fmla="*/ 867823 w 1468659"/>
                <a:gd name="connsiteY1119" fmla="*/ 1049369 h 1218057"/>
                <a:gd name="connsiteX1120" fmla="*/ 870204 w 1468659"/>
                <a:gd name="connsiteY1120" fmla="*/ 1042702 h 1218057"/>
                <a:gd name="connsiteX1121" fmla="*/ 881253 w 1468659"/>
                <a:gd name="connsiteY1121" fmla="*/ 1041273 h 1218057"/>
                <a:gd name="connsiteX1122" fmla="*/ 889921 w 1468659"/>
                <a:gd name="connsiteY1122" fmla="*/ 1033748 h 1218057"/>
                <a:gd name="connsiteX1123" fmla="*/ 890873 w 1468659"/>
                <a:gd name="connsiteY1123" fmla="*/ 1028795 h 1218057"/>
                <a:gd name="connsiteX1124" fmla="*/ 893635 w 1468659"/>
                <a:gd name="connsiteY1124" fmla="*/ 1025271 h 1218057"/>
                <a:gd name="connsiteX1125" fmla="*/ 894588 w 1468659"/>
                <a:gd name="connsiteY1125" fmla="*/ 1020318 h 1218057"/>
                <a:gd name="connsiteX1126" fmla="*/ 899160 w 1468659"/>
                <a:gd name="connsiteY1126" fmla="*/ 1018127 h 1218057"/>
                <a:gd name="connsiteX1127" fmla="*/ 898874 w 1468659"/>
                <a:gd name="connsiteY1127" fmla="*/ 1016603 h 1218057"/>
                <a:gd name="connsiteX1128" fmla="*/ 900684 w 1468659"/>
                <a:gd name="connsiteY1128" fmla="*/ 1017937 h 1218057"/>
                <a:gd name="connsiteX1129" fmla="*/ 905256 w 1468659"/>
                <a:gd name="connsiteY1129" fmla="*/ 1015746 h 1218057"/>
                <a:gd name="connsiteX1130" fmla="*/ 900113 w 1468659"/>
                <a:gd name="connsiteY1130" fmla="*/ 1000411 h 1218057"/>
                <a:gd name="connsiteX1131" fmla="*/ 907733 w 1468659"/>
                <a:gd name="connsiteY1131" fmla="*/ 984980 h 1218057"/>
                <a:gd name="connsiteX1132" fmla="*/ 906875 w 1468659"/>
                <a:gd name="connsiteY1132" fmla="*/ 978694 h 1218057"/>
                <a:gd name="connsiteX1133" fmla="*/ 904494 w 1468659"/>
                <a:gd name="connsiteY1133" fmla="*/ 972598 h 1218057"/>
                <a:gd name="connsiteX1134" fmla="*/ 905923 w 1468659"/>
                <a:gd name="connsiteY1134" fmla="*/ 970788 h 1218057"/>
                <a:gd name="connsiteX1135" fmla="*/ 905066 w 1468659"/>
                <a:gd name="connsiteY1135" fmla="*/ 964502 h 1218057"/>
                <a:gd name="connsiteX1136" fmla="*/ 912781 w 1468659"/>
                <a:gd name="connsiteY1136" fmla="*/ 961834 h 1218057"/>
                <a:gd name="connsiteX1137" fmla="*/ 915734 w 1468659"/>
                <a:gd name="connsiteY1137" fmla="*/ 959930 h 1218057"/>
                <a:gd name="connsiteX1138" fmla="*/ 920877 w 1468659"/>
                <a:gd name="connsiteY1138" fmla="*/ 962406 h 1218057"/>
                <a:gd name="connsiteX1139" fmla="*/ 927163 w 1468659"/>
                <a:gd name="connsiteY1139" fmla="*/ 961644 h 1218057"/>
                <a:gd name="connsiteX1140" fmla="*/ 929926 w 1468659"/>
                <a:gd name="connsiteY1140" fmla="*/ 958120 h 1218057"/>
                <a:gd name="connsiteX1141" fmla="*/ 932307 w 1468659"/>
                <a:gd name="connsiteY1141" fmla="*/ 964216 h 1218057"/>
                <a:gd name="connsiteX1142" fmla="*/ 932307 w 1468659"/>
                <a:gd name="connsiteY1142" fmla="*/ 964216 h 1218057"/>
                <a:gd name="connsiteX1143" fmla="*/ 933736 w 1468659"/>
                <a:gd name="connsiteY1143" fmla="*/ 962406 h 1218057"/>
                <a:gd name="connsiteX1144" fmla="*/ 935736 w 1468659"/>
                <a:gd name="connsiteY1144" fmla="*/ 965359 h 1218057"/>
                <a:gd name="connsiteX1145" fmla="*/ 939260 w 1468659"/>
                <a:gd name="connsiteY1145" fmla="*/ 968121 h 1218057"/>
                <a:gd name="connsiteX1146" fmla="*/ 940594 w 1468659"/>
                <a:gd name="connsiteY1146" fmla="*/ 966311 h 1218057"/>
                <a:gd name="connsiteX1147" fmla="*/ 944023 w 1468659"/>
                <a:gd name="connsiteY1147" fmla="*/ 967549 h 1218057"/>
                <a:gd name="connsiteX1148" fmla="*/ 948118 w 1468659"/>
                <a:gd name="connsiteY1148" fmla="*/ 962215 h 1218057"/>
                <a:gd name="connsiteX1149" fmla="*/ 953072 w 1468659"/>
                <a:gd name="connsiteY1149" fmla="*/ 963168 h 1218057"/>
                <a:gd name="connsiteX1150" fmla="*/ 959930 w 1468659"/>
                <a:gd name="connsiteY1150" fmla="*/ 967073 h 1218057"/>
                <a:gd name="connsiteX1151" fmla="*/ 958977 w 1468659"/>
                <a:gd name="connsiteY1151" fmla="*/ 972026 h 1218057"/>
                <a:gd name="connsiteX1152" fmla="*/ 960787 w 1468659"/>
                <a:gd name="connsiteY1152" fmla="*/ 973455 h 1218057"/>
                <a:gd name="connsiteX1153" fmla="*/ 968693 w 1468659"/>
                <a:gd name="connsiteY1153" fmla="*/ 972407 h 1218057"/>
                <a:gd name="connsiteX1154" fmla="*/ 972217 w 1468659"/>
                <a:gd name="connsiteY1154" fmla="*/ 975170 h 1218057"/>
                <a:gd name="connsiteX1155" fmla="*/ 977360 w 1468659"/>
                <a:gd name="connsiteY1155" fmla="*/ 977741 h 1218057"/>
                <a:gd name="connsiteX1156" fmla="*/ 981932 w 1468659"/>
                <a:gd name="connsiteY1156" fmla="*/ 975550 h 1218057"/>
                <a:gd name="connsiteX1157" fmla="*/ 988790 w 1468659"/>
                <a:gd name="connsiteY1157" fmla="*/ 979456 h 1218057"/>
                <a:gd name="connsiteX1158" fmla="*/ 993743 w 1468659"/>
                <a:gd name="connsiteY1158" fmla="*/ 980408 h 1218057"/>
                <a:gd name="connsiteX1159" fmla="*/ 997458 w 1468659"/>
                <a:gd name="connsiteY1159" fmla="*/ 984790 h 1218057"/>
                <a:gd name="connsiteX1160" fmla="*/ 1002411 w 1468659"/>
                <a:gd name="connsiteY1160" fmla="*/ 985742 h 1218057"/>
                <a:gd name="connsiteX1161" fmla="*/ 1005364 w 1468659"/>
                <a:gd name="connsiteY1161" fmla="*/ 983742 h 1218057"/>
                <a:gd name="connsiteX1162" fmla="*/ 1012508 w 1468659"/>
                <a:gd name="connsiteY1162" fmla="*/ 989266 h 1218057"/>
                <a:gd name="connsiteX1163" fmla="*/ 1015079 w 1468659"/>
                <a:gd name="connsiteY1163" fmla="*/ 984123 h 1218057"/>
                <a:gd name="connsiteX1164" fmla="*/ 1018222 w 1468659"/>
                <a:gd name="connsiteY1164" fmla="*/ 983742 h 1218057"/>
                <a:gd name="connsiteX1165" fmla="*/ 1023938 w 1468659"/>
                <a:gd name="connsiteY1165" fmla="*/ 978217 h 1218057"/>
                <a:gd name="connsiteX1166" fmla="*/ 1027652 w 1468659"/>
                <a:gd name="connsiteY1166" fmla="*/ 969740 h 1218057"/>
                <a:gd name="connsiteX1167" fmla="*/ 1025843 w 1468659"/>
                <a:gd name="connsiteY1167" fmla="*/ 968312 h 1218057"/>
                <a:gd name="connsiteX1168" fmla="*/ 1027081 w 1468659"/>
                <a:gd name="connsiteY1168" fmla="*/ 964978 h 1218057"/>
                <a:gd name="connsiteX1169" fmla="*/ 1026890 w 1468659"/>
                <a:gd name="connsiteY1169" fmla="*/ 963358 h 1218057"/>
                <a:gd name="connsiteX1170" fmla="*/ 1011269 w 1468659"/>
                <a:gd name="connsiteY1170" fmla="*/ 954119 h 1218057"/>
                <a:gd name="connsiteX1171" fmla="*/ 1011079 w 1468659"/>
                <a:gd name="connsiteY1171" fmla="*/ 952595 h 1218057"/>
                <a:gd name="connsiteX1172" fmla="*/ 1010602 w 1468659"/>
                <a:gd name="connsiteY1172" fmla="*/ 949452 h 1218057"/>
                <a:gd name="connsiteX1173" fmla="*/ 1008697 w 1468659"/>
                <a:gd name="connsiteY1173" fmla="*/ 946499 h 1218057"/>
                <a:gd name="connsiteX1174" fmla="*/ 1013936 w 1468659"/>
                <a:gd name="connsiteY1174" fmla="*/ 937736 h 1218057"/>
                <a:gd name="connsiteX1175" fmla="*/ 1012603 w 1468659"/>
                <a:gd name="connsiteY1175" fmla="*/ 926687 h 1218057"/>
                <a:gd name="connsiteX1176" fmla="*/ 1020604 w 1468659"/>
                <a:gd name="connsiteY1176" fmla="*/ 914495 h 1218057"/>
                <a:gd name="connsiteX1177" fmla="*/ 1018604 w 1468659"/>
                <a:gd name="connsiteY1177" fmla="*/ 898684 h 1218057"/>
                <a:gd name="connsiteX1178" fmla="*/ 1022985 w 1468659"/>
                <a:gd name="connsiteY1178" fmla="*/ 894969 h 1218057"/>
                <a:gd name="connsiteX1179" fmla="*/ 1022699 w 1468659"/>
                <a:gd name="connsiteY1179" fmla="*/ 893350 h 1218057"/>
                <a:gd name="connsiteX1180" fmla="*/ 1030605 w 1468659"/>
                <a:gd name="connsiteY1180" fmla="*/ 892302 h 1218057"/>
                <a:gd name="connsiteX1181" fmla="*/ 1030034 w 1468659"/>
                <a:gd name="connsiteY1181" fmla="*/ 887635 h 1218057"/>
                <a:gd name="connsiteX1182" fmla="*/ 1026033 w 1468659"/>
                <a:gd name="connsiteY1182" fmla="*/ 881729 h 1218057"/>
                <a:gd name="connsiteX1183" fmla="*/ 1025843 w 1468659"/>
                <a:gd name="connsiteY1183" fmla="*/ 880110 h 1218057"/>
                <a:gd name="connsiteX1184" fmla="*/ 1022699 w 1468659"/>
                <a:gd name="connsiteY1184" fmla="*/ 880491 h 1218057"/>
                <a:gd name="connsiteX1185" fmla="*/ 1021747 w 1468659"/>
                <a:gd name="connsiteY1185" fmla="*/ 872585 h 1218057"/>
                <a:gd name="connsiteX1186" fmla="*/ 1022890 w 1468659"/>
                <a:gd name="connsiteY1186" fmla="*/ 856488 h 1218057"/>
                <a:gd name="connsiteX1187" fmla="*/ 1030700 w 1468659"/>
                <a:gd name="connsiteY1187" fmla="*/ 855440 h 1218057"/>
                <a:gd name="connsiteX1188" fmla="*/ 1029938 w 1468659"/>
                <a:gd name="connsiteY1188" fmla="*/ 836295 h 1218057"/>
                <a:gd name="connsiteX1189" fmla="*/ 1033272 w 1468659"/>
                <a:gd name="connsiteY1189" fmla="*/ 837438 h 1218057"/>
                <a:gd name="connsiteX1190" fmla="*/ 1034225 w 1468659"/>
                <a:gd name="connsiteY1190" fmla="*/ 832580 h 1218057"/>
                <a:gd name="connsiteX1191" fmla="*/ 1035368 w 1468659"/>
                <a:gd name="connsiteY1191" fmla="*/ 829151 h 1218057"/>
                <a:gd name="connsiteX1192" fmla="*/ 1036415 w 1468659"/>
                <a:gd name="connsiteY1192" fmla="*/ 824294 h 1218057"/>
                <a:gd name="connsiteX1193" fmla="*/ 1034415 w 1468659"/>
                <a:gd name="connsiteY1193" fmla="*/ 808482 h 1218057"/>
                <a:gd name="connsiteX1194" fmla="*/ 1030796 w 1468659"/>
                <a:gd name="connsiteY1194" fmla="*/ 805720 h 1218057"/>
                <a:gd name="connsiteX1195" fmla="*/ 1030034 w 1468659"/>
                <a:gd name="connsiteY1195" fmla="*/ 799433 h 1218057"/>
                <a:gd name="connsiteX1196" fmla="*/ 1026414 w 1468659"/>
                <a:gd name="connsiteY1196" fmla="*/ 796671 h 1218057"/>
                <a:gd name="connsiteX1197" fmla="*/ 1026033 w 1468659"/>
                <a:gd name="connsiteY1197" fmla="*/ 793528 h 1218057"/>
                <a:gd name="connsiteX1198" fmla="*/ 1030414 w 1468659"/>
                <a:gd name="connsiteY1198" fmla="*/ 789718 h 1218057"/>
                <a:gd name="connsiteX1199" fmla="*/ 1031558 w 1468659"/>
                <a:gd name="connsiteY1199" fmla="*/ 786384 h 1218057"/>
                <a:gd name="connsiteX1200" fmla="*/ 1030796 w 1468659"/>
                <a:gd name="connsiteY1200" fmla="*/ 780097 h 1218057"/>
                <a:gd name="connsiteX1201" fmla="*/ 1027176 w 1468659"/>
                <a:gd name="connsiteY1201" fmla="*/ 777335 h 1218057"/>
                <a:gd name="connsiteX1202" fmla="*/ 1023842 w 1468659"/>
                <a:gd name="connsiteY1202" fmla="*/ 763334 h 1218057"/>
                <a:gd name="connsiteX1203" fmla="*/ 1024604 w 1468659"/>
                <a:gd name="connsiteY1203" fmla="*/ 756761 h 1218057"/>
                <a:gd name="connsiteX1204" fmla="*/ 1024795 w 1468659"/>
                <a:gd name="connsiteY1204" fmla="*/ 745522 h 1218057"/>
                <a:gd name="connsiteX1205" fmla="*/ 1026700 w 1468659"/>
                <a:gd name="connsiteY1205" fmla="*/ 735711 h 1218057"/>
                <a:gd name="connsiteX1206" fmla="*/ 1026890 w 1468659"/>
                <a:gd name="connsiteY1206" fmla="*/ 737235 h 1218057"/>
                <a:gd name="connsiteX1207" fmla="*/ 1029081 w 1468659"/>
                <a:gd name="connsiteY1207" fmla="*/ 728948 h 1218057"/>
                <a:gd name="connsiteX1208" fmla="*/ 1036510 w 1468659"/>
                <a:gd name="connsiteY1208" fmla="*/ 724757 h 1218057"/>
                <a:gd name="connsiteX1209" fmla="*/ 1039273 w 1468659"/>
                <a:gd name="connsiteY1209" fmla="*/ 721233 h 1218057"/>
                <a:gd name="connsiteX1210" fmla="*/ 1037558 w 1468659"/>
                <a:gd name="connsiteY1210" fmla="*/ 719900 h 1218057"/>
                <a:gd name="connsiteX1211" fmla="*/ 1040892 w 1468659"/>
                <a:gd name="connsiteY1211" fmla="*/ 708184 h 1218057"/>
                <a:gd name="connsiteX1212" fmla="*/ 1035939 w 1468659"/>
                <a:gd name="connsiteY1212" fmla="*/ 707231 h 1218057"/>
                <a:gd name="connsiteX1213" fmla="*/ 1033748 w 1468659"/>
                <a:gd name="connsiteY1213" fmla="*/ 702659 h 1218057"/>
                <a:gd name="connsiteX1214" fmla="*/ 1037654 w 1468659"/>
                <a:gd name="connsiteY1214" fmla="*/ 695801 h 1218057"/>
                <a:gd name="connsiteX1215" fmla="*/ 1042797 w 1468659"/>
                <a:gd name="connsiteY1215" fmla="*/ 698373 h 1218057"/>
                <a:gd name="connsiteX1216" fmla="*/ 1048893 w 1468659"/>
                <a:gd name="connsiteY1216" fmla="*/ 695992 h 1218057"/>
                <a:gd name="connsiteX1217" fmla="*/ 1051465 w 1468659"/>
                <a:gd name="connsiteY1217" fmla="*/ 690848 h 1218057"/>
                <a:gd name="connsiteX1218" fmla="*/ 1056037 w 1468659"/>
                <a:gd name="connsiteY1218" fmla="*/ 688657 h 1218057"/>
                <a:gd name="connsiteX1219" fmla="*/ 1060133 w 1468659"/>
                <a:gd name="connsiteY1219" fmla="*/ 696087 h 1218057"/>
                <a:gd name="connsiteX1220" fmla="*/ 1068610 w 1468659"/>
                <a:gd name="connsiteY1220" fmla="*/ 699897 h 1218057"/>
                <a:gd name="connsiteX1221" fmla="*/ 1079278 w 1468659"/>
                <a:gd name="connsiteY1221" fmla="*/ 695325 h 1218057"/>
                <a:gd name="connsiteX1222" fmla="*/ 1086041 w 1468659"/>
                <a:gd name="connsiteY1222" fmla="*/ 697611 h 1218057"/>
                <a:gd name="connsiteX1223" fmla="*/ 1088612 w 1468659"/>
                <a:gd name="connsiteY1223" fmla="*/ 705326 h 1218057"/>
                <a:gd name="connsiteX1224" fmla="*/ 1085850 w 1468659"/>
                <a:gd name="connsiteY1224" fmla="*/ 708851 h 1218057"/>
                <a:gd name="connsiteX1225" fmla="*/ 1086231 w 1468659"/>
                <a:gd name="connsiteY1225" fmla="*/ 712089 h 1218057"/>
                <a:gd name="connsiteX1226" fmla="*/ 1088231 w 1468659"/>
                <a:gd name="connsiteY1226" fmla="*/ 715042 h 1218057"/>
                <a:gd name="connsiteX1227" fmla="*/ 1102805 w 1468659"/>
                <a:gd name="connsiteY1227" fmla="*/ 716375 h 1218057"/>
                <a:gd name="connsiteX1228" fmla="*/ 1112901 w 1468659"/>
                <a:gd name="connsiteY1228" fmla="*/ 719900 h 1218057"/>
                <a:gd name="connsiteX1229" fmla="*/ 1116997 w 1468659"/>
                <a:gd name="connsiteY1229" fmla="*/ 714565 h 1218057"/>
                <a:gd name="connsiteX1230" fmla="*/ 1121759 w 1468659"/>
                <a:gd name="connsiteY1230" fmla="*/ 713899 h 1218057"/>
                <a:gd name="connsiteX1231" fmla="*/ 1126903 w 1468659"/>
                <a:gd name="connsiteY1231" fmla="*/ 716471 h 1218057"/>
                <a:gd name="connsiteX1232" fmla="*/ 1128236 w 1468659"/>
                <a:gd name="connsiteY1232" fmla="*/ 714756 h 1218057"/>
                <a:gd name="connsiteX1233" fmla="*/ 1131665 w 1468659"/>
                <a:gd name="connsiteY1233" fmla="*/ 715899 h 1218057"/>
                <a:gd name="connsiteX1234" fmla="*/ 1136142 w 1468659"/>
                <a:gd name="connsiteY1234" fmla="*/ 713708 h 1218057"/>
                <a:gd name="connsiteX1235" fmla="*/ 1136618 w 1468659"/>
                <a:gd name="connsiteY1235" fmla="*/ 716851 h 1218057"/>
                <a:gd name="connsiteX1236" fmla="*/ 1149953 w 1468659"/>
                <a:gd name="connsiteY1236" fmla="*/ 721614 h 1218057"/>
                <a:gd name="connsiteX1237" fmla="*/ 1151763 w 1468659"/>
                <a:gd name="connsiteY1237" fmla="*/ 722947 h 1218057"/>
                <a:gd name="connsiteX1238" fmla="*/ 1152811 w 1468659"/>
                <a:gd name="connsiteY1238" fmla="*/ 730853 h 1218057"/>
                <a:gd name="connsiteX1239" fmla="*/ 1149382 w 1468659"/>
                <a:gd name="connsiteY1239" fmla="*/ 729615 h 1218057"/>
                <a:gd name="connsiteX1240" fmla="*/ 1146715 w 1468659"/>
                <a:gd name="connsiteY1240" fmla="*/ 733234 h 1218057"/>
                <a:gd name="connsiteX1241" fmla="*/ 1147096 w 1468659"/>
                <a:gd name="connsiteY1241" fmla="*/ 736378 h 1218057"/>
                <a:gd name="connsiteX1242" fmla="*/ 1155573 w 1468659"/>
                <a:gd name="connsiteY1242" fmla="*/ 740093 h 1218057"/>
                <a:gd name="connsiteX1243" fmla="*/ 1155764 w 1468659"/>
                <a:gd name="connsiteY1243" fmla="*/ 741712 h 1218057"/>
                <a:gd name="connsiteX1244" fmla="*/ 1153001 w 1468659"/>
                <a:gd name="connsiteY1244" fmla="*/ 745236 h 1218057"/>
                <a:gd name="connsiteX1245" fmla="*/ 1158335 w 1468659"/>
                <a:gd name="connsiteY1245" fmla="*/ 749332 h 1218057"/>
                <a:gd name="connsiteX1246" fmla="*/ 1160907 w 1468659"/>
                <a:gd name="connsiteY1246" fmla="*/ 757047 h 1218057"/>
                <a:gd name="connsiteX1247" fmla="*/ 1159573 w 1468659"/>
                <a:gd name="connsiteY1247" fmla="*/ 758857 h 1218057"/>
                <a:gd name="connsiteX1248" fmla="*/ 1156621 w 1468659"/>
                <a:gd name="connsiteY1248" fmla="*/ 760857 h 1218057"/>
                <a:gd name="connsiteX1249" fmla="*/ 1150334 w 1468659"/>
                <a:gd name="connsiteY1249" fmla="*/ 774478 h 1218057"/>
                <a:gd name="connsiteX1250" fmla="*/ 1155859 w 1468659"/>
                <a:gd name="connsiteY1250" fmla="*/ 780193 h 1218057"/>
                <a:gd name="connsiteX1251" fmla="*/ 1158812 w 1468659"/>
                <a:gd name="connsiteY1251" fmla="*/ 778193 h 1218057"/>
                <a:gd name="connsiteX1252" fmla="*/ 1160621 w 1468659"/>
                <a:gd name="connsiteY1252" fmla="*/ 779526 h 1218057"/>
                <a:gd name="connsiteX1253" fmla="*/ 1167860 w 1468659"/>
                <a:gd name="connsiteY1253" fmla="*/ 773811 h 1218057"/>
                <a:gd name="connsiteX1254" fmla="*/ 1175004 w 1468659"/>
                <a:gd name="connsiteY1254" fmla="*/ 779335 h 1218057"/>
                <a:gd name="connsiteX1255" fmla="*/ 1183291 w 1468659"/>
                <a:gd name="connsiteY1255" fmla="*/ 768668 h 1218057"/>
                <a:gd name="connsiteX1256" fmla="*/ 1187768 w 1468659"/>
                <a:gd name="connsiteY1256" fmla="*/ 766477 h 1218057"/>
                <a:gd name="connsiteX1257" fmla="*/ 1190530 w 1468659"/>
                <a:gd name="connsiteY1257" fmla="*/ 762952 h 1218057"/>
                <a:gd name="connsiteX1258" fmla="*/ 1195102 w 1468659"/>
                <a:gd name="connsiteY1258" fmla="*/ 760762 h 1218057"/>
                <a:gd name="connsiteX1259" fmla="*/ 1201388 w 1468659"/>
                <a:gd name="connsiteY1259" fmla="*/ 759905 h 1218057"/>
                <a:gd name="connsiteX1260" fmla="*/ 1211294 w 1468659"/>
                <a:gd name="connsiteY1260" fmla="*/ 761905 h 1218057"/>
                <a:gd name="connsiteX1261" fmla="*/ 1215962 w 1468659"/>
                <a:gd name="connsiteY1261" fmla="*/ 761238 h 1218057"/>
                <a:gd name="connsiteX1262" fmla="*/ 1226439 w 1468659"/>
                <a:gd name="connsiteY1262" fmla="*/ 768001 h 1218057"/>
                <a:gd name="connsiteX1263" fmla="*/ 1227487 w 1468659"/>
                <a:gd name="connsiteY1263" fmla="*/ 763048 h 1218057"/>
                <a:gd name="connsiteX1264" fmla="*/ 1232154 w 1468659"/>
                <a:gd name="connsiteY1264" fmla="*/ 762381 h 1218057"/>
                <a:gd name="connsiteX1265" fmla="*/ 1229582 w 1468659"/>
                <a:gd name="connsiteY1265" fmla="*/ 754761 h 1218057"/>
                <a:gd name="connsiteX1266" fmla="*/ 1231011 w 1468659"/>
                <a:gd name="connsiteY1266" fmla="*/ 752951 h 1218057"/>
                <a:gd name="connsiteX1267" fmla="*/ 1234345 w 1468659"/>
                <a:gd name="connsiteY1267" fmla="*/ 754094 h 1218057"/>
                <a:gd name="connsiteX1268" fmla="*/ 1240441 w 1468659"/>
                <a:gd name="connsiteY1268" fmla="*/ 738950 h 1218057"/>
                <a:gd name="connsiteX1269" fmla="*/ 1241774 w 1468659"/>
                <a:gd name="connsiteY1269" fmla="*/ 737140 h 1218057"/>
                <a:gd name="connsiteX1270" fmla="*/ 1236059 w 1468659"/>
                <a:gd name="connsiteY1270" fmla="*/ 729805 h 1218057"/>
                <a:gd name="connsiteX1271" fmla="*/ 1238250 w 1468659"/>
                <a:gd name="connsiteY1271" fmla="*/ 721519 h 1218057"/>
                <a:gd name="connsiteX1272" fmla="*/ 1246537 w 1468659"/>
                <a:gd name="connsiteY1272" fmla="*/ 723709 h 1218057"/>
                <a:gd name="connsiteX1273" fmla="*/ 1250061 w 1468659"/>
                <a:gd name="connsiteY1273" fmla="*/ 726472 h 1218057"/>
                <a:gd name="connsiteX1274" fmla="*/ 1247680 w 1468659"/>
                <a:gd name="connsiteY1274" fmla="*/ 733139 h 1218057"/>
                <a:gd name="connsiteX1275" fmla="*/ 1258157 w 1468659"/>
                <a:gd name="connsiteY1275" fmla="*/ 739902 h 1218057"/>
                <a:gd name="connsiteX1276" fmla="*/ 1262729 w 1468659"/>
                <a:gd name="connsiteY1276" fmla="*/ 737711 h 1218057"/>
                <a:gd name="connsiteX1277" fmla="*/ 1269587 w 1468659"/>
                <a:gd name="connsiteY1277" fmla="*/ 741617 h 1218057"/>
                <a:gd name="connsiteX1278" fmla="*/ 1273969 w 1468659"/>
                <a:gd name="connsiteY1278" fmla="*/ 737806 h 1218057"/>
                <a:gd name="connsiteX1279" fmla="*/ 1276541 w 1468659"/>
                <a:gd name="connsiteY1279" fmla="*/ 732758 h 1218057"/>
                <a:gd name="connsiteX1280" fmla="*/ 1281684 w 1468659"/>
                <a:gd name="connsiteY1280" fmla="*/ 735235 h 1218057"/>
                <a:gd name="connsiteX1281" fmla="*/ 1289304 w 1468659"/>
                <a:gd name="connsiteY1281" fmla="*/ 732663 h 1218057"/>
                <a:gd name="connsiteX1282" fmla="*/ 1301020 w 1468659"/>
                <a:gd name="connsiteY1282" fmla="*/ 735997 h 1218057"/>
                <a:gd name="connsiteX1283" fmla="*/ 1316831 w 1468659"/>
                <a:gd name="connsiteY1283" fmla="*/ 746855 h 1218057"/>
                <a:gd name="connsiteX1284" fmla="*/ 1321118 w 1468659"/>
                <a:gd name="connsiteY1284" fmla="*/ 755904 h 1218057"/>
                <a:gd name="connsiteX1285" fmla="*/ 1327690 w 1468659"/>
                <a:gd name="connsiteY1285" fmla="*/ 756666 h 1218057"/>
                <a:gd name="connsiteX1286" fmla="*/ 1335214 w 1468659"/>
                <a:gd name="connsiteY1286" fmla="*/ 765334 h 1218057"/>
                <a:gd name="connsiteX1287" fmla="*/ 1343882 w 1468659"/>
                <a:gd name="connsiteY1287" fmla="*/ 770668 h 1218057"/>
                <a:gd name="connsiteX1288" fmla="*/ 1350645 w 1468659"/>
                <a:gd name="connsiteY1288" fmla="*/ 772954 h 1218057"/>
                <a:gd name="connsiteX1289" fmla="*/ 1356931 w 1468659"/>
                <a:gd name="connsiteY1289" fmla="*/ 772192 h 1218057"/>
                <a:gd name="connsiteX1290" fmla="*/ 1361885 w 1468659"/>
                <a:gd name="connsiteY1290" fmla="*/ 773144 h 1218057"/>
                <a:gd name="connsiteX1291" fmla="*/ 1365599 w 1468659"/>
                <a:gd name="connsiteY1291" fmla="*/ 777526 h 1218057"/>
                <a:gd name="connsiteX1292" fmla="*/ 1374267 w 1468659"/>
                <a:gd name="connsiteY1292" fmla="*/ 770001 h 1218057"/>
                <a:gd name="connsiteX1293" fmla="*/ 1378268 w 1468659"/>
                <a:gd name="connsiteY1293" fmla="*/ 775906 h 1218057"/>
                <a:gd name="connsiteX1294" fmla="*/ 1381792 w 1468659"/>
                <a:gd name="connsiteY1294" fmla="*/ 778669 h 1218057"/>
                <a:gd name="connsiteX1295" fmla="*/ 1385126 w 1468659"/>
                <a:gd name="connsiteY1295" fmla="*/ 779812 h 1218057"/>
                <a:gd name="connsiteX1296" fmla="*/ 1398937 w 1468659"/>
                <a:gd name="connsiteY1296" fmla="*/ 787718 h 1218057"/>
                <a:gd name="connsiteX1297" fmla="*/ 1401032 w 1468659"/>
                <a:gd name="connsiteY1297" fmla="*/ 803434 h 1218057"/>
                <a:gd name="connsiteX1298" fmla="*/ 1406938 w 1468659"/>
                <a:gd name="connsiteY1298" fmla="*/ 812292 h 1218057"/>
                <a:gd name="connsiteX1299" fmla="*/ 1425512 w 1468659"/>
                <a:gd name="connsiteY1299" fmla="*/ 819531 h 1218057"/>
                <a:gd name="connsiteX1300" fmla="*/ 1432179 w 1468659"/>
                <a:gd name="connsiteY1300" fmla="*/ 809149 h 1218057"/>
                <a:gd name="connsiteX1301" fmla="*/ 1433798 w 1468659"/>
                <a:gd name="connsiteY1301" fmla="*/ 808863 h 1218057"/>
                <a:gd name="connsiteX1302" fmla="*/ 1432941 w 1468659"/>
                <a:gd name="connsiteY1302" fmla="*/ 802577 h 1218057"/>
                <a:gd name="connsiteX1303" fmla="*/ 1434370 w 1468659"/>
                <a:gd name="connsiteY1303" fmla="*/ 800767 h 1218057"/>
                <a:gd name="connsiteX1304" fmla="*/ 1439513 w 1468659"/>
                <a:gd name="connsiteY1304" fmla="*/ 803338 h 1218057"/>
                <a:gd name="connsiteX1305" fmla="*/ 1442180 w 1468659"/>
                <a:gd name="connsiteY1305" fmla="*/ 799814 h 1218057"/>
                <a:gd name="connsiteX1306" fmla="*/ 1446752 w 1468659"/>
                <a:gd name="connsiteY1306" fmla="*/ 797623 h 1218057"/>
                <a:gd name="connsiteX1307" fmla="*/ 1440275 w 1468659"/>
                <a:gd name="connsiteY1307" fmla="*/ 796862 h 1218057"/>
                <a:gd name="connsiteX1308" fmla="*/ 1438466 w 1468659"/>
                <a:gd name="connsiteY1308" fmla="*/ 795433 h 1218057"/>
                <a:gd name="connsiteX1309" fmla="*/ 1440085 w 1468659"/>
                <a:gd name="connsiteY1309" fmla="*/ 795242 h 1218057"/>
                <a:gd name="connsiteX1310" fmla="*/ 1442752 w 1468659"/>
                <a:gd name="connsiteY1310" fmla="*/ 791718 h 1218057"/>
                <a:gd name="connsiteX1311" fmla="*/ 1446181 w 1468659"/>
                <a:gd name="connsiteY1311" fmla="*/ 792861 h 1218057"/>
                <a:gd name="connsiteX1312" fmla="*/ 1447133 w 1468659"/>
                <a:gd name="connsiteY1312" fmla="*/ 788003 h 1218057"/>
                <a:gd name="connsiteX1313" fmla="*/ 1445323 w 1468659"/>
                <a:gd name="connsiteY1313" fmla="*/ 786575 h 1218057"/>
                <a:gd name="connsiteX1314" fmla="*/ 1441990 w 1468659"/>
                <a:gd name="connsiteY1314" fmla="*/ 785431 h 1218057"/>
                <a:gd name="connsiteX1315" fmla="*/ 1441799 w 1468659"/>
                <a:gd name="connsiteY1315" fmla="*/ 783812 h 1218057"/>
                <a:gd name="connsiteX1316" fmla="*/ 1440371 w 1468659"/>
                <a:gd name="connsiteY1316" fmla="*/ 785622 h 1218057"/>
                <a:gd name="connsiteX1317" fmla="*/ 1438466 w 1468659"/>
                <a:gd name="connsiteY1317" fmla="*/ 782669 h 1218057"/>
                <a:gd name="connsiteX1318" fmla="*/ 1439227 w 1468659"/>
                <a:gd name="connsiteY1318" fmla="*/ 776097 h 1218057"/>
                <a:gd name="connsiteX1319" fmla="*/ 1444181 w 1468659"/>
                <a:gd name="connsiteY1319" fmla="*/ 777145 h 1218057"/>
                <a:gd name="connsiteX1320" fmla="*/ 1444752 w 1468659"/>
                <a:gd name="connsiteY1320" fmla="*/ 781812 h 1218057"/>
                <a:gd name="connsiteX1321" fmla="*/ 1449705 w 1468659"/>
                <a:gd name="connsiteY1321" fmla="*/ 782860 h 1218057"/>
                <a:gd name="connsiteX1322" fmla="*/ 1452848 w 1468659"/>
                <a:gd name="connsiteY1322" fmla="*/ 782384 h 1218057"/>
                <a:gd name="connsiteX1323" fmla="*/ 1454182 w 1468659"/>
                <a:gd name="connsiteY1323" fmla="*/ 780669 h 1218057"/>
                <a:gd name="connsiteX1324" fmla="*/ 1455611 w 1468659"/>
                <a:gd name="connsiteY1324" fmla="*/ 778859 h 1218057"/>
                <a:gd name="connsiteX1325" fmla="*/ 1458182 w 1468659"/>
                <a:gd name="connsiteY1325" fmla="*/ 773716 h 1218057"/>
                <a:gd name="connsiteX1326" fmla="*/ 1449229 w 1468659"/>
                <a:gd name="connsiteY1326" fmla="*/ 766858 h 1218057"/>
                <a:gd name="connsiteX1327" fmla="*/ 1450467 w 1468659"/>
                <a:gd name="connsiteY1327" fmla="*/ 763429 h 1218057"/>
                <a:gd name="connsiteX1328" fmla="*/ 1453420 w 1468659"/>
                <a:gd name="connsiteY1328" fmla="*/ 761524 h 1218057"/>
                <a:gd name="connsiteX1329" fmla="*/ 1452943 w 1468659"/>
                <a:gd name="connsiteY1329" fmla="*/ 758380 h 1218057"/>
                <a:gd name="connsiteX1330" fmla="*/ 1454182 w 1468659"/>
                <a:gd name="connsiteY1330" fmla="*/ 754951 h 1218057"/>
                <a:gd name="connsiteX1331" fmla="*/ 1443895 w 1468659"/>
                <a:gd name="connsiteY1331" fmla="*/ 749903 h 1218057"/>
                <a:gd name="connsiteX1332" fmla="*/ 1431989 w 1468659"/>
                <a:gd name="connsiteY1332" fmla="*/ 744950 h 1218057"/>
                <a:gd name="connsiteX1333" fmla="*/ 1428845 w 1468659"/>
                <a:gd name="connsiteY1333" fmla="*/ 745331 h 1218057"/>
                <a:gd name="connsiteX1334" fmla="*/ 1417606 w 1468659"/>
                <a:gd name="connsiteY1334" fmla="*/ 745236 h 1218057"/>
                <a:gd name="connsiteX1335" fmla="*/ 1414081 w 1468659"/>
                <a:gd name="connsiteY1335" fmla="*/ 742474 h 1218057"/>
                <a:gd name="connsiteX1336" fmla="*/ 1412081 w 1468659"/>
                <a:gd name="connsiteY1336" fmla="*/ 739521 h 1218057"/>
                <a:gd name="connsiteX1337" fmla="*/ 1413034 w 1468659"/>
                <a:gd name="connsiteY1337" fmla="*/ 734568 h 1218057"/>
                <a:gd name="connsiteX1338" fmla="*/ 1413796 w 1468659"/>
                <a:gd name="connsiteY1338" fmla="*/ 728091 h 1218057"/>
                <a:gd name="connsiteX1339" fmla="*/ 1415225 w 1468659"/>
                <a:gd name="connsiteY1339" fmla="*/ 726281 h 1218057"/>
                <a:gd name="connsiteX1340" fmla="*/ 1412843 w 1468659"/>
                <a:gd name="connsiteY1340" fmla="*/ 720185 h 1218057"/>
                <a:gd name="connsiteX1341" fmla="*/ 1409510 w 1468659"/>
                <a:gd name="connsiteY1341" fmla="*/ 718947 h 1218057"/>
                <a:gd name="connsiteX1342" fmla="*/ 1402747 w 1468659"/>
                <a:gd name="connsiteY1342" fmla="*/ 716661 h 1218057"/>
                <a:gd name="connsiteX1343" fmla="*/ 1398842 w 1468659"/>
                <a:gd name="connsiteY1343" fmla="*/ 723519 h 1218057"/>
                <a:gd name="connsiteX1344" fmla="*/ 1394079 w 1468659"/>
                <a:gd name="connsiteY1344" fmla="*/ 724186 h 1218057"/>
                <a:gd name="connsiteX1345" fmla="*/ 1392936 w 1468659"/>
                <a:gd name="connsiteY1345" fmla="*/ 727519 h 1218057"/>
                <a:gd name="connsiteX1346" fmla="*/ 1391317 w 1468659"/>
                <a:gd name="connsiteY1346" fmla="*/ 727710 h 1218057"/>
                <a:gd name="connsiteX1347" fmla="*/ 1386935 w 1468659"/>
                <a:gd name="connsiteY1347" fmla="*/ 718661 h 1218057"/>
                <a:gd name="connsiteX1348" fmla="*/ 1391317 w 1468659"/>
                <a:gd name="connsiteY1348" fmla="*/ 714851 h 1218057"/>
                <a:gd name="connsiteX1349" fmla="*/ 1388935 w 1468659"/>
                <a:gd name="connsiteY1349" fmla="*/ 708755 h 1218057"/>
                <a:gd name="connsiteX1350" fmla="*/ 1395031 w 1468659"/>
                <a:gd name="connsiteY1350" fmla="*/ 706374 h 1218057"/>
                <a:gd name="connsiteX1351" fmla="*/ 1399794 w 1468659"/>
                <a:gd name="connsiteY1351" fmla="*/ 705802 h 1218057"/>
                <a:gd name="connsiteX1352" fmla="*/ 1402366 w 1468659"/>
                <a:gd name="connsiteY1352" fmla="*/ 700659 h 1218057"/>
                <a:gd name="connsiteX1353" fmla="*/ 1403318 w 1468659"/>
                <a:gd name="connsiteY1353" fmla="*/ 695706 h 1218057"/>
                <a:gd name="connsiteX1354" fmla="*/ 1404842 w 1468659"/>
                <a:gd name="connsiteY1354" fmla="*/ 695515 h 1218057"/>
                <a:gd name="connsiteX1355" fmla="*/ 1408271 w 1468659"/>
                <a:gd name="connsiteY1355" fmla="*/ 696659 h 1218057"/>
                <a:gd name="connsiteX1356" fmla="*/ 1409986 w 1468659"/>
                <a:gd name="connsiteY1356" fmla="*/ 698087 h 1218057"/>
                <a:gd name="connsiteX1357" fmla="*/ 1409033 w 1468659"/>
                <a:gd name="connsiteY1357" fmla="*/ 690181 h 1218057"/>
                <a:gd name="connsiteX1358" fmla="*/ 1413986 w 1468659"/>
                <a:gd name="connsiteY1358" fmla="*/ 691134 h 1218057"/>
                <a:gd name="connsiteX1359" fmla="*/ 1415129 w 1468659"/>
                <a:gd name="connsiteY1359" fmla="*/ 687800 h 1218057"/>
                <a:gd name="connsiteX1360" fmla="*/ 1418082 w 1468659"/>
                <a:gd name="connsiteY1360" fmla="*/ 685800 h 1218057"/>
                <a:gd name="connsiteX1361" fmla="*/ 1416272 w 1468659"/>
                <a:gd name="connsiteY1361" fmla="*/ 684467 h 1218057"/>
                <a:gd name="connsiteX1362" fmla="*/ 1418844 w 1468659"/>
                <a:gd name="connsiteY1362" fmla="*/ 679323 h 1218057"/>
                <a:gd name="connsiteX1363" fmla="*/ 1415510 w 1468659"/>
                <a:gd name="connsiteY1363" fmla="*/ 678085 h 1218057"/>
                <a:gd name="connsiteX1364" fmla="*/ 1416844 w 1468659"/>
                <a:gd name="connsiteY1364" fmla="*/ 676370 h 1218057"/>
                <a:gd name="connsiteX1365" fmla="*/ 1414939 w 1468659"/>
                <a:gd name="connsiteY1365" fmla="*/ 673418 h 1218057"/>
                <a:gd name="connsiteX1366" fmla="*/ 1416082 w 1468659"/>
                <a:gd name="connsiteY1366" fmla="*/ 669988 h 1218057"/>
                <a:gd name="connsiteX1367" fmla="*/ 1423988 w 1468659"/>
                <a:gd name="connsiteY1367" fmla="*/ 669036 h 1218057"/>
                <a:gd name="connsiteX1368" fmla="*/ 1430084 w 1468659"/>
                <a:gd name="connsiteY1368" fmla="*/ 666655 h 1218057"/>
                <a:gd name="connsiteX1369" fmla="*/ 1432179 w 1468659"/>
                <a:gd name="connsiteY1369" fmla="*/ 658368 h 1218057"/>
                <a:gd name="connsiteX1370" fmla="*/ 1427035 w 1468659"/>
                <a:gd name="connsiteY1370" fmla="*/ 655796 h 1218057"/>
                <a:gd name="connsiteX1371" fmla="*/ 1427893 w 1468659"/>
                <a:gd name="connsiteY1371" fmla="*/ 649319 h 1218057"/>
                <a:gd name="connsiteX1372" fmla="*/ 1426083 w 1468659"/>
                <a:gd name="connsiteY1372" fmla="*/ 647890 h 1218057"/>
                <a:gd name="connsiteX1373" fmla="*/ 1424273 w 1468659"/>
                <a:gd name="connsiteY1373" fmla="*/ 646557 h 1218057"/>
                <a:gd name="connsiteX1374" fmla="*/ 1431989 w 1468659"/>
                <a:gd name="connsiteY1374" fmla="*/ 643985 h 1218057"/>
                <a:gd name="connsiteX1375" fmla="*/ 1435513 w 1468659"/>
                <a:gd name="connsiteY1375" fmla="*/ 646652 h 1218057"/>
                <a:gd name="connsiteX1376" fmla="*/ 1436084 w 1468659"/>
                <a:gd name="connsiteY1376" fmla="*/ 638651 h 1218057"/>
                <a:gd name="connsiteX1377" fmla="*/ 1432179 w 1468659"/>
                <a:gd name="connsiteY1377" fmla="*/ 632651 h 1218057"/>
                <a:gd name="connsiteX1378" fmla="*/ 1433131 w 1468659"/>
                <a:gd name="connsiteY1378" fmla="*/ 627793 h 1218057"/>
                <a:gd name="connsiteX1379" fmla="*/ 1443418 w 1468659"/>
                <a:gd name="connsiteY1379" fmla="*/ 632841 h 1218057"/>
                <a:gd name="connsiteX1380" fmla="*/ 1451324 w 1468659"/>
                <a:gd name="connsiteY1380" fmla="*/ 631888 h 1218057"/>
                <a:gd name="connsiteX1381" fmla="*/ 1453039 w 1468659"/>
                <a:gd name="connsiteY1381" fmla="*/ 633222 h 1218057"/>
                <a:gd name="connsiteX1382" fmla="*/ 1454468 w 1468659"/>
                <a:gd name="connsiteY1382" fmla="*/ 631507 h 1218057"/>
                <a:gd name="connsiteX1383" fmla="*/ 1456277 w 1468659"/>
                <a:gd name="connsiteY1383" fmla="*/ 632841 h 1218057"/>
                <a:gd name="connsiteX1384" fmla="*/ 1462564 w 1468659"/>
                <a:gd name="connsiteY1384" fmla="*/ 632079 h 1218057"/>
                <a:gd name="connsiteX1385" fmla="*/ 1465326 w 1468659"/>
                <a:gd name="connsiteY1385" fmla="*/ 628459 h 1218057"/>
                <a:gd name="connsiteX1386" fmla="*/ 1464659 w 1468659"/>
                <a:gd name="connsiteY1386" fmla="*/ 623697 h 1218057"/>
                <a:gd name="connsiteX1387" fmla="*/ 1460754 w 1468659"/>
                <a:gd name="connsiteY1387" fmla="*/ 617792 h 1218057"/>
                <a:gd name="connsiteX1388" fmla="*/ 1468660 w 1468659"/>
                <a:gd name="connsiteY1388" fmla="*/ 616839 h 1218057"/>
                <a:gd name="connsiteX1389" fmla="*/ 1468660 w 1468659"/>
                <a:gd name="connsiteY1389" fmla="*/ 616839 h 121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Lst>
              <a:rect l="l" t="t" r="r" b="b"/>
              <a:pathLst>
                <a:path w="1468659" h="1218057">
                  <a:moveTo>
                    <a:pt x="1468660" y="616839"/>
                  </a:moveTo>
                  <a:lnTo>
                    <a:pt x="1453801" y="601027"/>
                  </a:lnTo>
                  <a:lnTo>
                    <a:pt x="1456563" y="597503"/>
                  </a:lnTo>
                  <a:lnTo>
                    <a:pt x="1461230" y="596932"/>
                  </a:lnTo>
                  <a:lnTo>
                    <a:pt x="1459325" y="593979"/>
                  </a:lnTo>
                  <a:lnTo>
                    <a:pt x="1451039" y="591788"/>
                  </a:lnTo>
                  <a:lnTo>
                    <a:pt x="1448086" y="593788"/>
                  </a:lnTo>
                  <a:lnTo>
                    <a:pt x="1449800" y="595122"/>
                  </a:lnTo>
                  <a:lnTo>
                    <a:pt x="1448467" y="596932"/>
                  </a:lnTo>
                  <a:lnTo>
                    <a:pt x="1439132" y="586930"/>
                  </a:lnTo>
                  <a:lnTo>
                    <a:pt x="1435608" y="584168"/>
                  </a:lnTo>
                  <a:lnTo>
                    <a:pt x="1436942" y="582359"/>
                  </a:lnTo>
                  <a:lnTo>
                    <a:pt x="1444847" y="581406"/>
                  </a:lnTo>
                  <a:lnTo>
                    <a:pt x="1446657" y="582739"/>
                  </a:lnTo>
                  <a:lnTo>
                    <a:pt x="1444276" y="576643"/>
                  </a:lnTo>
                  <a:lnTo>
                    <a:pt x="1443038" y="567118"/>
                  </a:lnTo>
                  <a:lnTo>
                    <a:pt x="1436370" y="564832"/>
                  </a:lnTo>
                  <a:lnTo>
                    <a:pt x="1433989" y="571500"/>
                  </a:lnTo>
                  <a:lnTo>
                    <a:pt x="1434751" y="565023"/>
                  </a:lnTo>
                  <a:lnTo>
                    <a:pt x="1427607" y="559498"/>
                  </a:lnTo>
                  <a:lnTo>
                    <a:pt x="1424654" y="561499"/>
                  </a:lnTo>
                  <a:lnTo>
                    <a:pt x="1421321" y="560356"/>
                  </a:lnTo>
                  <a:lnTo>
                    <a:pt x="1420368" y="565213"/>
                  </a:lnTo>
                  <a:lnTo>
                    <a:pt x="1424083" y="569595"/>
                  </a:lnTo>
                  <a:lnTo>
                    <a:pt x="1421321" y="573119"/>
                  </a:lnTo>
                  <a:lnTo>
                    <a:pt x="1416463" y="572167"/>
                  </a:lnTo>
                  <a:lnTo>
                    <a:pt x="1416177" y="570547"/>
                  </a:lnTo>
                  <a:lnTo>
                    <a:pt x="1412462" y="566261"/>
                  </a:lnTo>
                  <a:lnTo>
                    <a:pt x="1404366" y="565690"/>
                  </a:lnTo>
                  <a:lnTo>
                    <a:pt x="1403033" y="567500"/>
                  </a:lnTo>
                  <a:lnTo>
                    <a:pt x="1396270" y="577882"/>
                  </a:lnTo>
                  <a:lnTo>
                    <a:pt x="1391412" y="576929"/>
                  </a:lnTo>
                  <a:lnTo>
                    <a:pt x="1384840" y="576167"/>
                  </a:lnTo>
                  <a:lnTo>
                    <a:pt x="1373410" y="574453"/>
                  </a:lnTo>
                  <a:lnTo>
                    <a:pt x="1373791" y="577596"/>
                  </a:lnTo>
                  <a:lnTo>
                    <a:pt x="1370457" y="576453"/>
                  </a:lnTo>
                  <a:lnTo>
                    <a:pt x="1369123" y="578168"/>
                  </a:lnTo>
                  <a:lnTo>
                    <a:pt x="1367123" y="575215"/>
                  </a:lnTo>
                  <a:lnTo>
                    <a:pt x="1365504" y="575405"/>
                  </a:lnTo>
                  <a:lnTo>
                    <a:pt x="1357789" y="565213"/>
                  </a:lnTo>
                  <a:lnTo>
                    <a:pt x="1354264" y="562451"/>
                  </a:lnTo>
                  <a:lnTo>
                    <a:pt x="1351121" y="562832"/>
                  </a:lnTo>
                  <a:lnTo>
                    <a:pt x="1348168" y="564832"/>
                  </a:lnTo>
                  <a:lnTo>
                    <a:pt x="1346740" y="566642"/>
                  </a:lnTo>
                  <a:lnTo>
                    <a:pt x="1345216" y="566833"/>
                  </a:lnTo>
                  <a:lnTo>
                    <a:pt x="1343025" y="575119"/>
                  </a:lnTo>
                  <a:lnTo>
                    <a:pt x="1340453" y="580263"/>
                  </a:lnTo>
                  <a:lnTo>
                    <a:pt x="1338739" y="578834"/>
                  </a:lnTo>
                  <a:lnTo>
                    <a:pt x="1339501" y="572357"/>
                  </a:lnTo>
                  <a:lnTo>
                    <a:pt x="1330928" y="568643"/>
                  </a:lnTo>
                  <a:lnTo>
                    <a:pt x="1327214" y="564261"/>
                  </a:lnTo>
                  <a:lnTo>
                    <a:pt x="1320260" y="560356"/>
                  </a:lnTo>
                  <a:lnTo>
                    <a:pt x="1318736" y="560546"/>
                  </a:lnTo>
                  <a:lnTo>
                    <a:pt x="1315593" y="560927"/>
                  </a:lnTo>
                  <a:lnTo>
                    <a:pt x="1308640" y="557022"/>
                  </a:lnTo>
                  <a:lnTo>
                    <a:pt x="1309592" y="552069"/>
                  </a:lnTo>
                  <a:lnTo>
                    <a:pt x="1307211" y="545973"/>
                  </a:lnTo>
                  <a:lnTo>
                    <a:pt x="1303496" y="541687"/>
                  </a:lnTo>
                  <a:lnTo>
                    <a:pt x="1302353" y="545021"/>
                  </a:lnTo>
                  <a:lnTo>
                    <a:pt x="1295400" y="541115"/>
                  </a:lnTo>
                  <a:lnTo>
                    <a:pt x="1296352" y="536162"/>
                  </a:lnTo>
                  <a:lnTo>
                    <a:pt x="1294829" y="536353"/>
                  </a:lnTo>
                  <a:lnTo>
                    <a:pt x="1291400" y="535114"/>
                  </a:lnTo>
                  <a:lnTo>
                    <a:pt x="1293590" y="539686"/>
                  </a:lnTo>
                  <a:lnTo>
                    <a:pt x="1290447" y="540068"/>
                  </a:lnTo>
                  <a:lnTo>
                    <a:pt x="1288447" y="537115"/>
                  </a:lnTo>
                  <a:lnTo>
                    <a:pt x="1285875" y="529495"/>
                  </a:lnTo>
                  <a:lnTo>
                    <a:pt x="1285304" y="524732"/>
                  </a:lnTo>
                  <a:lnTo>
                    <a:pt x="1281970" y="523494"/>
                  </a:lnTo>
                  <a:lnTo>
                    <a:pt x="1278731" y="523970"/>
                  </a:lnTo>
                  <a:lnTo>
                    <a:pt x="1282732" y="517017"/>
                  </a:lnTo>
                  <a:lnTo>
                    <a:pt x="1282732" y="517017"/>
                  </a:lnTo>
                  <a:lnTo>
                    <a:pt x="1281875" y="510730"/>
                  </a:lnTo>
                  <a:lnTo>
                    <a:pt x="1285875" y="503777"/>
                  </a:lnTo>
                  <a:lnTo>
                    <a:pt x="1285399" y="500634"/>
                  </a:lnTo>
                  <a:lnTo>
                    <a:pt x="1289399" y="493681"/>
                  </a:lnTo>
                  <a:lnTo>
                    <a:pt x="1285970" y="492538"/>
                  </a:lnTo>
                  <a:lnTo>
                    <a:pt x="1287399" y="490728"/>
                  </a:lnTo>
                  <a:lnTo>
                    <a:pt x="1285208" y="486251"/>
                  </a:lnTo>
                  <a:lnTo>
                    <a:pt x="1283970" y="476726"/>
                  </a:lnTo>
                  <a:lnTo>
                    <a:pt x="1284542" y="468725"/>
                  </a:lnTo>
                  <a:lnTo>
                    <a:pt x="1281017" y="465963"/>
                  </a:lnTo>
                  <a:lnTo>
                    <a:pt x="1274255" y="463582"/>
                  </a:lnTo>
                  <a:lnTo>
                    <a:pt x="1271302" y="465582"/>
                  </a:lnTo>
                  <a:lnTo>
                    <a:pt x="1268159" y="465963"/>
                  </a:lnTo>
                  <a:lnTo>
                    <a:pt x="1266158" y="463010"/>
                  </a:lnTo>
                  <a:lnTo>
                    <a:pt x="1261491" y="463582"/>
                  </a:lnTo>
                  <a:lnTo>
                    <a:pt x="1262063" y="468344"/>
                  </a:lnTo>
                  <a:lnTo>
                    <a:pt x="1255967" y="470725"/>
                  </a:lnTo>
                  <a:lnTo>
                    <a:pt x="1247299" y="465392"/>
                  </a:lnTo>
                  <a:lnTo>
                    <a:pt x="1240917" y="466249"/>
                  </a:lnTo>
                  <a:lnTo>
                    <a:pt x="1236821" y="471583"/>
                  </a:lnTo>
                  <a:lnTo>
                    <a:pt x="1232249" y="473773"/>
                  </a:lnTo>
                  <a:lnTo>
                    <a:pt x="1230344" y="470821"/>
                  </a:lnTo>
                  <a:lnTo>
                    <a:pt x="1226915" y="469582"/>
                  </a:lnTo>
                  <a:lnTo>
                    <a:pt x="1222629" y="473392"/>
                  </a:lnTo>
                  <a:lnTo>
                    <a:pt x="1223010" y="476536"/>
                  </a:lnTo>
                  <a:lnTo>
                    <a:pt x="1218533" y="478726"/>
                  </a:lnTo>
                  <a:lnTo>
                    <a:pt x="1220819" y="471964"/>
                  </a:lnTo>
                  <a:lnTo>
                    <a:pt x="1219105" y="470630"/>
                  </a:lnTo>
                  <a:lnTo>
                    <a:pt x="1221772" y="467011"/>
                  </a:lnTo>
                  <a:lnTo>
                    <a:pt x="1211104" y="458819"/>
                  </a:lnTo>
                  <a:lnTo>
                    <a:pt x="1209770" y="460534"/>
                  </a:lnTo>
                  <a:lnTo>
                    <a:pt x="1204627" y="458057"/>
                  </a:lnTo>
                  <a:lnTo>
                    <a:pt x="1201484" y="458438"/>
                  </a:lnTo>
                  <a:lnTo>
                    <a:pt x="1192816" y="453104"/>
                  </a:lnTo>
                  <a:lnTo>
                    <a:pt x="1186434" y="453866"/>
                  </a:lnTo>
                  <a:lnTo>
                    <a:pt x="1185291" y="457295"/>
                  </a:lnTo>
                  <a:lnTo>
                    <a:pt x="1178909" y="445294"/>
                  </a:lnTo>
                  <a:lnTo>
                    <a:pt x="1174052" y="444246"/>
                  </a:lnTo>
                  <a:lnTo>
                    <a:pt x="1174623" y="449009"/>
                  </a:lnTo>
                  <a:lnTo>
                    <a:pt x="1165003" y="461486"/>
                  </a:lnTo>
                  <a:lnTo>
                    <a:pt x="1155859" y="465868"/>
                  </a:lnTo>
                  <a:lnTo>
                    <a:pt x="1152525" y="464630"/>
                  </a:lnTo>
                  <a:lnTo>
                    <a:pt x="1145858" y="462248"/>
                  </a:lnTo>
                  <a:lnTo>
                    <a:pt x="1137571" y="460153"/>
                  </a:lnTo>
                  <a:lnTo>
                    <a:pt x="1138714" y="456819"/>
                  </a:lnTo>
                  <a:lnTo>
                    <a:pt x="1135952" y="447484"/>
                  </a:lnTo>
                  <a:lnTo>
                    <a:pt x="1137285" y="445770"/>
                  </a:lnTo>
                  <a:lnTo>
                    <a:pt x="1137095" y="444151"/>
                  </a:lnTo>
                  <a:lnTo>
                    <a:pt x="1135285" y="442817"/>
                  </a:lnTo>
                  <a:lnTo>
                    <a:pt x="1132713" y="435102"/>
                  </a:lnTo>
                  <a:lnTo>
                    <a:pt x="1129570" y="435483"/>
                  </a:lnTo>
                  <a:lnTo>
                    <a:pt x="1127379" y="431006"/>
                  </a:lnTo>
                  <a:lnTo>
                    <a:pt x="1124045" y="429768"/>
                  </a:lnTo>
                  <a:lnTo>
                    <a:pt x="1114616" y="431006"/>
                  </a:lnTo>
                  <a:lnTo>
                    <a:pt x="1109091" y="438150"/>
                  </a:lnTo>
                  <a:lnTo>
                    <a:pt x="1103567" y="432435"/>
                  </a:lnTo>
                  <a:lnTo>
                    <a:pt x="1096994" y="431673"/>
                  </a:lnTo>
                  <a:lnTo>
                    <a:pt x="1093089" y="425767"/>
                  </a:lnTo>
                  <a:lnTo>
                    <a:pt x="1094613" y="425482"/>
                  </a:lnTo>
                  <a:lnTo>
                    <a:pt x="1098042" y="426720"/>
                  </a:lnTo>
                  <a:lnTo>
                    <a:pt x="1110996" y="428244"/>
                  </a:lnTo>
                  <a:lnTo>
                    <a:pt x="1112044" y="423291"/>
                  </a:lnTo>
                  <a:lnTo>
                    <a:pt x="1108043" y="417385"/>
                  </a:lnTo>
                  <a:lnTo>
                    <a:pt x="1112330" y="413671"/>
                  </a:lnTo>
                  <a:lnTo>
                    <a:pt x="1112901" y="405575"/>
                  </a:lnTo>
                  <a:lnTo>
                    <a:pt x="1098137" y="402622"/>
                  </a:lnTo>
                  <a:lnTo>
                    <a:pt x="1089851" y="400431"/>
                  </a:lnTo>
                  <a:lnTo>
                    <a:pt x="1088041" y="399097"/>
                  </a:lnTo>
                  <a:lnTo>
                    <a:pt x="1086898" y="402431"/>
                  </a:lnTo>
                  <a:lnTo>
                    <a:pt x="1081945" y="401479"/>
                  </a:lnTo>
                  <a:lnTo>
                    <a:pt x="1083373" y="399669"/>
                  </a:lnTo>
                  <a:lnTo>
                    <a:pt x="1074610" y="394430"/>
                  </a:lnTo>
                  <a:lnTo>
                    <a:pt x="1072420" y="389858"/>
                  </a:lnTo>
                  <a:lnTo>
                    <a:pt x="1068134" y="380809"/>
                  </a:lnTo>
                  <a:lnTo>
                    <a:pt x="1063181" y="379857"/>
                  </a:lnTo>
                  <a:lnTo>
                    <a:pt x="1064133" y="374904"/>
                  </a:lnTo>
                  <a:lnTo>
                    <a:pt x="1062800" y="376618"/>
                  </a:lnTo>
                  <a:lnTo>
                    <a:pt x="1060799" y="373666"/>
                  </a:lnTo>
                  <a:lnTo>
                    <a:pt x="1054894" y="377666"/>
                  </a:lnTo>
                  <a:lnTo>
                    <a:pt x="1053465" y="379476"/>
                  </a:lnTo>
                  <a:lnTo>
                    <a:pt x="1050322" y="379857"/>
                  </a:lnTo>
                  <a:lnTo>
                    <a:pt x="1046035" y="383572"/>
                  </a:lnTo>
                  <a:lnTo>
                    <a:pt x="1041463" y="385763"/>
                  </a:lnTo>
                  <a:lnTo>
                    <a:pt x="1033367" y="398050"/>
                  </a:lnTo>
                  <a:lnTo>
                    <a:pt x="1025080" y="395859"/>
                  </a:lnTo>
                  <a:lnTo>
                    <a:pt x="1024890" y="394335"/>
                  </a:lnTo>
                  <a:lnTo>
                    <a:pt x="1023366" y="394525"/>
                  </a:lnTo>
                  <a:lnTo>
                    <a:pt x="1022699" y="389763"/>
                  </a:lnTo>
                  <a:lnTo>
                    <a:pt x="1018794" y="383857"/>
                  </a:lnTo>
                  <a:lnTo>
                    <a:pt x="1011460" y="376809"/>
                  </a:lnTo>
                  <a:lnTo>
                    <a:pt x="1008507" y="378809"/>
                  </a:lnTo>
                  <a:lnTo>
                    <a:pt x="1006697" y="377380"/>
                  </a:lnTo>
                  <a:lnTo>
                    <a:pt x="1002792" y="371475"/>
                  </a:lnTo>
                  <a:lnTo>
                    <a:pt x="1003745" y="366522"/>
                  </a:lnTo>
                  <a:lnTo>
                    <a:pt x="1000411" y="365379"/>
                  </a:lnTo>
                  <a:lnTo>
                    <a:pt x="999934" y="362236"/>
                  </a:lnTo>
                  <a:lnTo>
                    <a:pt x="991648" y="360045"/>
                  </a:lnTo>
                  <a:lnTo>
                    <a:pt x="984980" y="357664"/>
                  </a:lnTo>
                  <a:lnTo>
                    <a:pt x="988695" y="349186"/>
                  </a:lnTo>
                  <a:lnTo>
                    <a:pt x="988314" y="346043"/>
                  </a:lnTo>
                  <a:lnTo>
                    <a:pt x="981551" y="343662"/>
                  </a:lnTo>
                  <a:lnTo>
                    <a:pt x="974217" y="336613"/>
                  </a:lnTo>
                  <a:lnTo>
                    <a:pt x="972122" y="332042"/>
                  </a:lnTo>
                  <a:lnTo>
                    <a:pt x="971645" y="328898"/>
                  </a:lnTo>
                  <a:lnTo>
                    <a:pt x="974598" y="326993"/>
                  </a:lnTo>
                  <a:lnTo>
                    <a:pt x="974026" y="322231"/>
                  </a:lnTo>
                  <a:lnTo>
                    <a:pt x="978789" y="321659"/>
                  </a:lnTo>
                  <a:lnTo>
                    <a:pt x="978122" y="316897"/>
                  </a:lnTo>
                  <a:lnTo>
                    <a:pt x="979932" y="318230"/>
                  </a:lnTo>
                  <a:lnTo>
                    <a:pt x="983837" y="311372"/>
                  </a:lnTo>
                  <a:lnTo>
                    <a:pt x="986790" y="309372"/>
                  </a:lnTo>
                  <a:lnTo>
                    <a:pt x="990219" y="310515"/>
                  </a:lnTo>
                  <a:lnTo>
                    <a:pt x="991172" y="305562"/>
                  </a:lnTo>
                  <a:lnTo>
                    <a:pt x="986600" y="307753"/>
                  </a:lnTo>
                  <a:lnTo>
                    <a:pt x="985171" y="296704"/>
                  </a:lnTo>
                  <a:lnTo>
                    <a:pt x="981266" y="290798"/>
                  </a:lnTo>
                  <a:lnTo>
                    <a:pt x="973169" y="290227"/>
                  </a:lnTo>
                  <a:lnTo>
                    <a:pt x="964501" y="284988"/>
                  </a:lnTo>
                  <a:lnTo>
                    <a:pt x="962882" y="285179"/>
                  </a:lnTo>
                  <a:lnTo>
                    <a:pt x="960882" y="282226"/>
                  </a:lnTo>
                  <a:lnTo>
                    <a:pt x="963644" y="278606"/>
                  </a:lnTo>
                  <a:lnTo>
                    <a:pt x="963263" y="275463"/>
                  </a:lnTo>
                  <a:lnTo>
                    <a:pt x="961263" y="272510"/>
                  </a:lnTo>
                  <a:lnTo>
                    <a:pt x="962501" y="269176"/>
                  </a:lnTo>
                  <a:lnTo>
                    <a:pt x="965454" y="267176"/>
                  </a:lnTo>
                  <a:lnTo>
                    <a:pt x="962025" y="266033"/>
                  </a:lnTo>
                  <a:lnTo>
                    <a:pt x="963073" y="261080"/>
                  </a:lnTo>
                  <a:lnTo>
                    <a:pt x="966406" y="262223"/>
                  </a:lnTo>
                  <a:lnTo>
                    <a:pt x="969359" y="260223"/>
                  </a:lnTo>
                  <a:lnTo>
                    <a:pt x="970312" y="255365"/>
                  </a:lnTo>
                  <a:lnTo>
                    <a:pt x="969931" y="252127"/>
                  </a:lnTo>
                  <a:lnTo>
                    <a:pt x="971074" y="248793"/>
                  </a:lnTo>
                  <a:lnTo>
                    <a:pt x="970121" y="240887"/>
                  </a:lnTo>
                  <a:lnTo>
                    <a:pt x="973074" y="238982"/>
                  </a:lnTo>
                  <a:lnTo>
                    <a:pt x="972407" y="234220"/>
                  </a:lnTo>
                  <a:lnTo>
                    <a:pt x="975360" y="232219"/>
                  </a:lnTo>
                  <a:lnTo>
                    <a:pt x="977741" y="225552"/>
                  </a:lnTo>
                  <a:lnTo>
                    <a:pt x="974598" y="225933"/>
                  </a:lnTo>
                  <a:lnTo>
                    <a:pt x="973169" y="227743"/>
                  </a:lnTo>
                  <a:lnTo>
                    <a:pt x="968693" y="229838"/>
                  </a:lnTo>
                  <a:lnTo>
                    <a:pt x="968312" y="226695"/>
                  </a:lnTo>
                  <a:lnTo>
                    <a:pt x="969455" y="223361"/>
                  </a:lnTo>
                  <a:lnTo>
                    <a:pt x="972598" y="222980"/>
                  </a:lnTo>
                  <a:lnTo>
                    <a:pt x="976503" y="216027"/>
                  </a:lnTo>
                  <a:lnTo>
                    <a:pt x="976693" y="204788"/>
                  </a:lnTo>
                  <a:lnTo>
                    <a:pt x="979265" y="199644"/>
                  </a:lnTo>
                  <a:lnTo>
                    <a:pt x="984028" y="199072"/>
                  </a:lnTo>
                  <a:lnTo>
                    <a:pt x="986123" y="177927"/>
                  </a:lnTo>
                  <a:lnTo>
                    <a:pt x="985742" y="174784"/>
                  </a:lnTo>
                  <a:lnTo>
                    <a:pt x="982313" y="173641"/>
                  </a:lnTo>
                  <a:lnTo>
                    <a:pt x="980218" y="169069"/>
                  </a:lnTo>
                  <a:lnTo>
                    <a:pt x="981742" y="168878"/>
                  </a:lnTo>
                  <a:lnTo>
                    <a:pt x="984695" y="166878"/>
                  </a:lnTo>
                  <a:lnTo>
                    <a:pt x="987076" y="160210"/>
                  </a:lnTo>
                  <a:lnTo>
                    <a:pt x="990029" y="158210"/>
                  </a:lnTo>
                  <a:lnTo>
                    <a:pt x="987838" y="153638"/>
                  </a:lnTo>
                  <a:lnTo>
                    <a:pt x="988409" y="145542"/>
                  </a:lnTo>
                  <a:lnTo>
                    <a:pt x="986600" y="144209"/>
                  </a:lnTo>
                  <a:lnTo>
                    <a:pt x="986218" y="141065"/>
                  </a:lnTo>
                  <a:lnTo>
                    <a:pt x="987838" y="140875"/>
                  </a:lnTo>
                  <a:lnTo>
                    <a:pt x="980504" y="133731"/>
                  </a:lnTo>
                  <a:lnTo>
                    <a:pt x="980122" y="130588"/>
                  </a:lnTo>
                  <a:lnTo>
                    <a:pt x="978122" y="127635"/>
                  </a:lnTo>
                  <a:lnTo>
                    <a:pt x="976313" y="126301"/>
                  </a:lnTo>
                  <a:lnTo>
                    <a:pt x="969645" y="123920"/>
                  </a:lnTo>
                  <a:lnTo>
                    <a:pt x="970597" y="118967"/>
                  </a:lnTo>
                  <a:lnTo>
                    <a:pt x="972979" y="112300"/>
                  </a:lnTo>
                  <a:lnTo>
                    <a:pt x="978027" y="114776"/>
                  </a:lnTo>
                  <a:lnTo>
                    <a:pt x="977646" y="111633"/>
                  </a:lnTo>
                  <a:lnTo>
                    <a:pt x="981266" y="114395"/>
                  </a:lnTo>
                  <a:lnTo>
                    <a:pt x="984409" y="114014"/>
                  </a:lnTo>
                  <a:lnTo>
                    <a:pt x="992696" y="116205"/>
                  </a:lnTo>
                  <a:lnTo>
                    <a:pt x="996982" y="112395"/>
                  </a:lnTo>
                  <a:lnTo>
                    <a:pt x="998220" y="109061"/>
                  </a:lnTo>
                  <a:lnTo>
                    <a:pt x="994601" y="106299"/>
                  </a:lnTo>
                  <a:lnTo>
                    <a:pt x="991838" y="97060"/>
                  </a:lnTo>
                  <a:lnTo>
                    <a:pt x="987838" y="91154"/>
                  </a:lnTo>
                  <a:lnTo>
                    <a:pt x="986123" y="89725"/>
                  </a:lnTo>
                  <a:lnTo>
                    <a:pt x="990029" y="82867"/>
                  </a:lnTo>
                  <a:lnTo>
                    <a:pt x="985266" y="83439"/>
                  </a:lnTo>
                  <a:lnTo>
                    <a:pt x="984313" y="88392"/>
                  </a:lnTo>
                  <a:lnTo>
                    <a:pt x="982789" y="88582"/>
                  </a:lnTo>
                  <a:lnTo>
                    <a:pt x="977646" y="86011"/>
                  </a:lnTo>
                  <a:lnTo>
                    <a:pt x="975074" y="91154"/>
                  </a:lnTo>
                  <a:lnTo>
                    <a:pt x="970121" y="90202"/>
                  </a:lnTo>
                  <a:lnTo>
                    <a:pt x="967740" y="84106"/>
                  </a:lnTo>
                  <a:lnTo>
                    <a:pt x="960596" y="78581"/>
                  </a:lnTo>
                  <a:lnTo>
                    <a:pt x="964978" y="74771"/>
                  </a:lnTo>
                  <a:lnTo>
                    <a:pt x="959834" y="72200"/>
                  </a:lnTo>
                  <a:lnTo>
                    <a:pt x="957834" y="69247"/>
                  </a:lnTo>
                  <a:lnTo>
                    <a:pt x="959263" y="67532"/>
                  </a:lnTo>
                  <a:lnTo>
                    <a:pt x="957453" y="66104"/>
                  </a:lnTo>
                  <a:lnTo>
                    <a:pt x="955643" y="64770"/>
                  </a:lnTo>
                  <a:lnTo>
                    <a:pt x="954214" y="53721"/>
                  </a:lnTo>
                  <a:lnTo>
                    <a:pt x="949928" y="57436"/>
                  </a:lnTo>
                  <a:lnTo>
                    <a:pt x="951071" y="54102"/>
                  </a:lnTo>
                  <a:lnTo>
                    <a:pt x="950690" y="50959"/>
                  </a:lnTo>
                  <a:lnTo>
                    <a:pt x="949071" y="51149"/>
                  </a:lnTo>
                  <a:lnTo>
                    <a:pt x="950500" y="49339"/>
                  </a:lnTo>
                  <a:lnTo>
                    <a:pt x="949928" y="44672"/>
                  </a:lnTo>
                  <a:lnTo>
                    <a:pt x="944975" y="43625"/>
                  </a:lnTo>
                  <a:lnTo>
                    <a:pt x="948118" y="43243"/>
                  </a:lnTo>
                  <a:lnTo>
                    <a:pt x="951262" y="42863"/>
                  </a:lnTo>
                  <a:lnTo>
                    <a:pt x="951071" y="41243"/>
                  </a:lnTo>
                  <a:lnTo>
                    <a:pt x="944309" y="38957"/>
                  </a:lnTo>
                  <a:lnTo>
                    <a:pt x="943927" y="35814"/>
                  </a:lnTo>
                  <a:lnTo>
                    <a:pt x="942975" y="40672"/>
                  </a:lnTo>
                  <a:lnTo>
                    <a:pt x="939832" y="41148"/>
                  </a:lnTo>
                  <a:lnTo>
                    <a:pt x="937831" y="38195"/>
                  </a:lnTo>
                  <a:lnTo>
                    <a:pt x="934879" y="40100"/>
                  </a:lnTo>
                  <a:lnTo>
                    <a:pt x="931355" y="50197"/>
                  </a:lnTo>
                  <a:lnTo>
                    <a:pt x="933164" y="51625"/>
                  </a:lnTo>
                  <a:lnTo>
                    <a:pt x="931735" y="53340"/>
                  </a:lnTo>
                  <a:lnTo>
                    <a:pt x="928402" y="52197"/>
                  </a:lnTo>
                  <a:lnTo>
                    <a:pt x="927830" y="47434"/>
                  </a:lnTo>
                  <a:lnTo>
                    <a:pt x="924020" y="43148"/>
                  </a:lnTo>
                  <a:lnTo>
                    <a:pt x="922496" y="43339"/>
                  </a:lnTo>
                  <a:lnTo>
                    <a:pt x="917353" y="40767"/>
                  </a:lnTo>
                  <a:lnTo>
                    <a:pt x="911543" y="33528"/>
                  </a:lnTo>
                  <a:lnTo>
                    <a:pt x="906971" y="22860"/>
                  </a:lnTo>
                  <a:lnTo>
                    <a:pt x="900684" y="23622"/>
                  </a:lnTo>
                  <a:lnTo>
                    <a:pt x="884110" y="19336"/>
                  </a:lnTo>
                  <a:lnTo>
                    <a:pt x="881729" y="13240"/>
                  </a:lnTo>
                  <a:lnTo>
                    <a:pt x="872395" y="3143"/>
                  </a:lnTo>
                  <a:lnTo>
                    <a:pt x="873823" y="1429"/>
                  </a:lnTo>
                  <a:lnTo>
                    <a:pt x="872014" y="0"/>
                  </a:lnTo>
                  <a:lnTo>
                    <a:pt x="871252" y="6572"/>
                  </a:lnTo>
                  <a:lnTo>
                    <a:pt x="870490" y="13049"/>
                  </a:lnTo>
                  <a:lnTo>
                    <a:pt x="862584" y="14097"/>
                  </a:lnTo>
                  <a:lnTo>
                    <a:pt x="862775" y="15621"/>
                  </a:lnTo>
                  <a:lnTo>
                    <a:pt x="859822" y="17621"/>
                  </a:lnTo>
                  <a:lnTo>
                    <a:pt x="860012" y="19240"/>
                  </a:lnTo>
                  <a:lnTo>
                    <a:pt x="858298" y="17812"/>
                  </a:lnTo>
                  <a:lnTo>
                    <a:pt x="855535" y="21336"/>
                  </a:lnTo>
                  <a:lnTo>
                    <a:pt x="855726" y="22955"/>
                  </a:lnTo>
                  <a:lnTo>
                    <a:pt x="858869" y="22574"/>
                  </a:lnTo>
                  <a:lnTo>
                    <a:pt x="858298" y="30671"/>
                  </a:lnTo>
                  <a:lnTo>
                    <a:pt x="846677" y="27337"/>
                  </a:lnTo>
                  <a:lnTo>
                    <a:pt x="847058" y="30480"/>
                  </a:lnTo>
                  <a:lnTo>
                    <a:pt x="848868" y="31813"/>
                  </a:lnTo>
                  <a:lnTo>
                    <a:pt x="844105" y="32480"/>
                  </a:lnTo>
                  <a:lnTo>
                    <a:pt x="845630" y="32290"/>
                  </a:lnTo>
                  <a:lnTo>
                    <a:pt x="847630" y="35242"/>
                  </a:lnTo>
                  <a:lnTo>
                    <a:pt x="846296" y="36957"/>
                  </a:lnTo>
                  <a:lnTo>
                    <a:pt x="849630" y="38195"/>
                  </a:lnTo>
                  <a:lnTo>
                    <a:pt x="847058" y="43339"/>
                  </a:lnTo>
                  <a:lnTo>
                    <a:pt x="848868" y="44672"/>
                  </a:lnTo>
                  <a:lnTo>
                    <a:pt x="845725" y="45053"/>
                  </a:lnTo>
                  <a:lnTo>
                    <a:pt x="844487" y="48482"/>
                  </a:lnTo>
                  <a:lnTo>
                    <a:pt x="842963" y="48673"/>
                  </a:lnTo>
                  <a:lnTo>
                    <a:pt x="842201" y="55150"/>
                  </a:lnTo>
                  <a:lnTo>
                    <a:pt x="840581" y="55340"/>
                  </a:lnTo>
                  <a:lnTo>
                    <a:pt x="839438" y="58674"/>
                  </a:lnTo>
                  <a:lnTo>
                    <a:pt x="840962" y="58483"/>
                  </a:lnTo>
                  <a:lnTo>
                    <a:pt x="841438" y="61627"/>
                  </a:lnTo>
                  <a:lnTo>
                    <a:pt x="846296" y="62675"/>
                  </a:lnTo>
                  <a:lnTo>
                    <a:pt x="844010" y="69342"/>
                  </a:lnTo>
                  <a:lnTo>
                    <a:pt x="846010" y="72295"/>
                  </a:lnTo>
                  <a:lnTo>
                    <a:pt x="848963" y="70294"/>
                  </a:lnTo>
                  <a:lnTo>
                    <a:pt x="849344" y="73533"/>
                  </a:lnTo>
                  <a:lnTo>
                    <a:pt x="847725" y="73723"/>
                  </a:lnTo>
                  <a:lnTo>
                    <a:pt x="852868" y="76200"/>
                  </a:lnTo>
                  <a:lnTo>
                    <a:pt x="853250" y="79438"/>
                  </a:lnTo>
                  <a:lnTo>
                    <a:pt x="848773" y="81534"/>
                  </a:lnTo>
                  <a:lnTo>
                    <a:pt x="853440" y="80963"/>
                  </a:lnTo>
                  <a:lnTo>
                    <a:pt x="852106" y="82772"/>
                  </a:lnTo>
                  <a:lnTo>
                    <a:pt x="847534" y="84963"/>
                  </a:lnTo>
                  <a:lnTo>
                    <a:pt x="844201" y="83725"/>
                  </a:lnTo>
                  <a:lnTo>
                    <a:pt x="842867" y="85534"/>
                  </a:lnTo>
                  <a:lnTo>
                    <a:pt x="843058" y="87154"/>
                  </a:lnTo>
                  <a:lnTo>
                    <a:pt x="835343" y="89725"/>
                  </a:lnTo>
                  <a:lnTo>
                    <a:pt x="835533" y="91250"/>
                  </a:lnTo>
                  <a:lnTo>
                    <a:pt x="832390" y="91726"/>
                  </a:lnTo>
                  <a:lnTo>
                    <a:pt x="832009" y="88487"/>
                  </a:lnTo>
                  <a:lnTo>
                    <a:pt x="825722" y="89344"/>
                  </a:lnTo>
                  <a:lnTo>
                    <a:pt x="822293" y="88106"/>
                  </a:lnTo>
                  <a:lnTo>
                    <a:pt x="820960" y="89916"/>
                  </a:lnTo>
                  <a:lnTo>
                    <a:pt x="821341" y="93059"/>
                  </a:lnTo>
                  <a:lnTo>
                    <a:pt x="816578" y="93726"/>
                  </a:lnTo>
                  <a:lnTo>
                    <a:pt x="815054" y="93917"/>
                  </a:lnTo>
                  <a:lnTo>
                    <a:pt x="814102" y="98869"/>
                  </a:lnTo>
                  <a:lnTo>
                    <a:pt x="806958" y="106108"/>
                  </a:lnTo>
                  <a:lnTo>
                    <a:pt x="803624" y="104965"/>
                  </a:lnTo>
                  <a:lnTo>
                    <a:pt x="802481" y="108299"/>
                  </a:lnTo>
                  <a:lnTo>
                    <a:pt x="797528" y="107347"/>
                  </a:lnTo>
                  <a:lnTo>
                    <a:pt x="794766" y="110871"/>
                  </a:lnTo>
                  <a:lnTo>
                    <a:pt x="795147" y="114109"/>
                  </a:lnTo>
                  <a:lnTo>
                    <a:pt x="790384" y="114681"/>
                  </a:lnTo>
                  <a:lnTo>
                    <a:pt x="796195" y="121920"/>
                  </a:lnTo>
                  <a:lnTo>
                    <a:pt x="793433" y="125539"/>
                  </a:lnTo>
                  <a:lnTo>
                    <a:pt x="792671" y="132017"/>
                  </a:lnTo>
                  <a:lnTo>
                    <a:pt x="791242" y="133826"/>
                  </a:lnTo>
                  <a:lnTo>
                    <a:pt x="784765" y="133064"/>
                  </a:lnTo>
                  <a:lnTo>
                    <a:pt x="782764" y="130111"/>
                  </a:lnTo>
                  <a:lnTo>
                    <a:pt x="783908" y="126682"/>
                  </a:lnTo>
                  <a:lnTo>
                    <a:pt x="781145" y="117443"/>
                  </a:lnTo>
                  <a:lnTo>
                    <a:pt x="776192" y="116491"/>
                  </a:lnTo>
                  <a:lnTo>
                    <a:pt x="762572" y="110204"/>
                  </a:lnTo>
                  <a:lnTo>
                    <a:pt x="748760" y="115157"/>
                  </a:lnTo>
                  <a:lnTo>
                    <a:pt x="745617" y="115538"/>
                  </a:lnTo>
                  <a:lnTo>
                    <a:pt x="743426" y="111061"/>
                  </a:lnTo>
                  <a:lnTo>
                    <a:pt x="738759" y="111633"/>
                  </a:lnTo>
                  <a:lnTo>
                    <a:pt x="738283" y="108490"/>
                  </a:lnTo>
                  <a:lnTo>
                    <a:pt x="741235" y="106489"/>
                  </a:lnTo>
                  <a:lnTo>
                    <a:pt x="744379" y="106108"/>
                  </a:lnTo>
                  <a:lnTo>
                    <a:pt x="745426" y="101155"/>
                  </a:lnTo>
                  <a:lnTo>
                    <a:pt x="748189" y="97631"/>
                  </a:lnTo>
                  <a:lnTo>
                    <a:pt x="748760" y="89535"/>
                  </a:lnTo>
                  <a:lnTo>
                    <a:pt x="748284" y="86392"/>
                  </a:lnTo>
                  <a:lnTo>
                    <a:pt x="746760" y="86582"/>
                  </a:lnTo>
                  <a:lnTo>
                    <a:pt x="745331" y="88297"/>
                  </a:lnTo>
                  <a:lnTo>
                    <a:pt x="744379" y="93250"/>
                  </a:lnTo>
                  <a:lnTo>
                    <a:pt x="741426" y="95250"/>
                  </a:lnTo>
                  <a:lnTo>
                    <a:pt x="736473" y="94297"/>
                  </a:lnTo>
                  <a:lnTo>
                    <a:pt x="736949" y="97441"/>
                  </a:lnTo>
                  <a:lnTo>
                    <a:pt x="733711" y="97822"/>
                  </a:lnTo>
                  <a:lnTo>
                    <a:pt x="734568" y="91345"/>
                  </a:lnTo>
                  <a:lnTo>
                    <a:pt x="729425" y="101632"/>
                  </a:lnTo>
                  <a:lnTo>
                    <a:pt x="724472" y="100584"/>
                  </a:lnTo>
                  <a:lnTo>
                    <a:pt x="725900" y="98869"/>
                  </a:lnTo>
                  <a:lnTo>
                    <a:pt x="724281" y="99060"/>
                  </a:lnTo>
                  <a:lnTo>
                    <a:pt x="722947" y="100775"/>
                  </a:lnTo>
                  <a:lnTo>
                    <a:pt x="720947" y="97822"/>
                  </a:lnTo>
                  <a:lnTo>
                    <a:pt x="719518" y="99631"/>
                  </a:lnTo>
                  <a:lnTo>
                    <a:pt x="717804" y="98298"/>
                  </a:lnTo>
                  <a:lnTo>
                    <a:pt x="712851" y="97250"/>
                  </a:lnTo>
                  <a:lnTo>
                    <a:pt x="710851" y="94297"/>
                  </a:lnTo>
                  <a:lnTo>
                    <a:pt x="707898" y="96298"/>
                  </a:lnTo>
                  <a:lnTo>
                    <a:pt x="705136" y="99917"/>
                  </a:lnTo>
                  <a:lnTo>
                    <a:pt x="702945" y="95345"/>
                  </a:lnTo>
                  <a:lnTo>
                    <a:pt x="701612" y="97155"/>
                  </a:lnTo>
                  <a:lnTo>
                    <a:pt x="701135" y="94012"/>
                  </a:lnTo>
                  <a:lnTo>
                    <a:pt x="696659" y="96107"/>
                  </a:lnTo>
                  <a:lnTo>
                    <a:pt x="696468" y="94583"/>
                  </a:lnTo>
                  <a:lnTo>
                    <a:pt x="693134" y="93440"/>
                  </a:lnTo>
                  <a:lnTo>
                    <a:pt x="695420" y="86677"/>
                  </a:lnTo>
                  <a:lnTo>
                    <a:pt x="693706" y="85344"/>
                  </a:lnTo>
                  <a:lnTo>
                    <a:pt x="688943" y="85915"/>
                  </a:lnTo>
                  <a:lnTo>
                    <a:pt x="686181" y="89440"/>
                  </a:lnTo>
                  <a:lnTo>
                    <a:pt x="681228" y="88487"/>
                  </a:lnTo>
                  <a:lnTo>
                    <a:pt x="672560" y="83153"/>
                  </a:lnTo>
                  <a:lnTo>
                    <a:pt x="667798" y="83820"/>
                  </a:lnTo>
                  <a:lnTo>
                    <a:pt x="669608" y="85154"/>
                  </a:lnTo>
                  <a:lnTo>
                    <a:pt x="667226" y="91916"/>
                  </a:lnTo>
                  <a:lnTo>
                    <a:pt x="661130" y="94297"/>
                  </a:lnTo>
                  <a:lnTo>
                    <a:pt x="663130" y="97250"/>
                  </a:lnTo>
                  <a:lnTo>
                    <a:pt x="666274" y="96774"/>
                  </a:lnTo>
                  <a:lnTo>
                    <a:pt x="664845" y="98584"/>
                  </a:lnTo>
                  <a:lnTo>
                    <a:pt x="663321" y="98774"/>
                  </a:lnTo>
                  <a:lnTo>
                    <a:pt x="659511" y="94488"/>
                  </a:lnTo>
                  <a:lnTo>
                    <a:pt x="658368" y="97822"/>
                  </a:lnTo>
                  <a:lnTo>
                    <a:pt x="654844" y="95059"/>
                  </a:lnTo>
                  <a:lnTo>
                    <a:pt x="654368" y="91916"/>
                  </a:lnTo>
                  <a:lnTo>
                    <a:pt x="652843" y="92107"/>
                  </a:lnTo>
                  <a:lnTo>
                    <a:pt x="650653" y="87535"/>
                  </a:lnTo>
                  <a:lnTo>
                    <a:pt x="645890" y="88201"/>
                  </a:lnTo>
                  <a:lnTo>
                    <a:pt x="644938" y="80296"/>
                  </a:lnTo>
                  <a:lnTo>
                    <a:pt x="638556" y="81058"/>
                  </a:lnTo>
                  <a:lnTo>
                    <a:pt x="637413" y="84487"/>
                  </a:lnTo>
                  <a:lnTo>
                    <a:pt x="634270" y="84868"/>
                  </a:lnTo>
                  <a:lnTo>
                    <a:pt x="626173" y="71438"/>
                  </a:lnTo>
                  <a:lnTo>
                    <a:pt x="623030" y="71818"/>
                  </a:lnTo>
                  <a:lnTo>
                    <a:pt x="619220" y="67532"/>
                  </a:lnTo>
                  <a:lnTo>
                    <a:pt x="621601" y="73628"/>
                  </a:lnTo>
                  <a:lnTo>
                    <a:pt x="620077" y="73819"/>
                  </a:lnTo>
                  <a:lnTo>
                    <a:pt x="616458" y="71056"/>
                  </a:lnTo>
                  <a:lnTo>
                    <a:pt x="615125" y="72866"/>
                  </a:lnTo>
                  <a:lnTo>
                    <a:pt x="616648" y="72676"/>
                  </a:lnTo>
                  <a:lnTo>
                    <a:pt x="621030" y="81725"/>
                  </a:lnTo>
                  <a:lnTo>
                    <a:pt x="619697" y="83534"/>
                  </a:lnTo>
                  <a:lnTo>
                    <a:pt x="621411" y="84868"/>
                  </a:lnTo>
                  <a:lnTo>
                    <a:pt x="618649" y="88487"/>
                  </a:lnTo>
                  <a:lnTo>
                    <a:pt x="620649" y="91440"/>
                  </a:lnTo>
                  <a:lnTo>
                    <a:pt x="625412" y="90773"/>
                  </a:lnTo>
                  <a:lnTo>
                    <a:pt x="623983" y="92583"/>
                  </a:lnTo>
                  <a:lnTo>
                    <a:pt x="620649" y="91440"/>
                  </a:lnTo>
                  <a:lnTo>
                    <a:pt x="621030" y="94583"/>
                  </a:lnTo>
                  <a:lnTo>
                    <a:pt x="619506" y="94774"/>
                  </a:lnTo>
                  <a:lnTo>
                    <a:pt x="616934" y="87058"/>
                  </a:lnTo>
                  <a:lnTo>
                    <a:pt x="613791" y="87439"/>
                  </a:lnTo>
                  <a:lnTo>
                    <a:pt x="610172" y="84677"/>
                  </a:lnTo>
                  <a:lnTo>
                    <a:pt x="605504" y="85344"/>
                  </a:lnTo>
                  <a:lnTo>
                    <a:pt x="604266" y="88678"/>
                  </a:lnTo>
                  <a:lnTo>
                    <a:pt x="600932" y="87535"/>
                  </a:lnTo>
                  <a:lnTo>
                    <a:pt x="601123" y="89059"/>
                  </a:lnTo>
                  <a:lnTo>
                    <a:pt x="599504" y="89249"/>
                  </a:lnTo>
                  <a:lnTo>
                    <a:pt x="601504" y="92202"/>
                  </a:lnTo>
                  <a:lnTo>
                    <a:pt x="599980" y="92392"/>
                  </a:lnTo>
                  <a:lnTo>
                    <a:pt x="600170" y="94012"/>
                  </a:lnTo>
                  <a:lnTo>
                    <a:pt x="598360" y="92678"/>
                  </a:lnTo>
                  <a:lnTo>
                    <a:pt x="598551" y="94202"/>
                  </a:lnTo>
                  <a:lnTo>
                    <a:pt x="597218" y="96012"/>
                  </a:lnTo>
                  <a:lnTo>
                    <a:pt x="595217" y="93059"/>
                  </a:lnTo>
                  <a:lnTo>
                    <a:pt x="593884" y="94774"/>
                  </a:lnTo>
                  <a:lnTo>
                    <a:pt x="591502" y="101536"/>
                  </a:lnTo>
                  <a:lnTo>
                    <a:pt x="589883" y="101727"/>
                  </a:lnTo>
                  <a:lnTo>
                    <a:pt x="591122" y="98393"/>
                  </a:lnTo>
                  <a:lnTo>
                    <a:pt x="587693" y="97155"/>
                  </a:lnTo>
                  <a:lnTo>
                    <a:pt x="584930" y="100775"/>
                  </a:lnTo>
                  <a:lnTo>
                    <a:pt x="583978" y="105727"/>
                  </a:lnTo>
                  <a:lnTo>
                    <a:pt x="582454" y="105918"/>
                  </a:lnTo>
                  <a:lnTo>
                    <a:pt x="581787" y="101155"/>
                  </a:lnTo>
                  <a:lnTo>
                    <a:pt x="578644" y="101536"/>
                  </a:lnTo>
                  <a:lnTo>
                    <a:pt x="578263" y="98393"/>
                  </a:lnTo>
                  <a:lnTo>
                    <a:pt x="574929" y="97250"/>
                  </a:lnTo>
                  <a:lnTo>
                    <a:pt x="567595" y="102965"/>
                  </a:lnTo>
                  <a:lnTo>
                    <a:pt x="564261" y="101822"/>
                  </a:lnTo>
                  <a:lnTo>
                    <a:pt x="562451" y="100393"/>
                  </a:lnTo>
                  <a:lnTo>
                    <a:pt x="565595" y="100013"/>
                  </a:lnTo>
                  <a:lnTo>
                    <a:pt x="567023" y="98203"/>
                  </a:lnTo>
                  <a:lnTo>
                    <a:pt x="564833" y="93726"/>
                  </a:lnTo>
                  <a:lnTo>
                    <a:pt x="567595" y="90106"/>
                  </a:lnTo>
                  <a:lnTo>
                    <a:pt x="567214" y="86963"/>
                  </a:lnTo>
                  <a:lnTo>
                    <a:pt x="564071" y="87344"/>
                  </a:lnTo>
                  <a:lnTo>
                    <a:pt x="562261" y="86011"/>
                  </a:lnTo>
                  <a:lnTo>
                    <a:pt x="560451" y="84677"/>
                  </a:lnTo>
                  <a:lnTo>
                    <a:pt x="560451" y="84677"/>
                  </a:lnTo>
                  <a:lnTo>
                    <a:pt x="558260" y="80105"/>
                  </a:lnTo>
                  <a:lnTo>
                    <a:pt x="556927" y="81915"/>
                  </a:lnTo>
                  <a:lnTo>
                    <a:pt x="549783" y="76390"/>
                  </a:lnTo>
                  <a:lnTo>
                    <a:pt x="544068" y="81915"/>
                  </a:lnTo>
                  <a:lnTo>
                    <a:pt x="541877" y="77343"/>
                  </a:lnTo>
                  <a:lnTo>
                    <a:pt x="540544" y="79153"/>
                  </a:lnTo>
                  <a:lnTo>
                    <a:pt x="540353" y="77629"/>
                  </a:lnTo>
                  <a:lnTo>
                    <a:pt x="538543" y="76200"/>
                  </a:lnTo>
                  <a:lnTo>
                    <a:pt x="539115" y="68104"/>
                  </a:lnTo>
                  <a:lnTo>
                    <a:pt x="540448" y="66294"/>
                  </a:lnTo>
                  <a:lnTo>
                    <a:pt x="535114" y="62198"/>
                  </a:lnTo>
                  <a:lnTo>
                    <a:pt x="528638" y="61436"/>
                  </a:lnTo>
                  <a:lnTo>
                    <a:pt x="528256" y="58293"/>
                  </a:lnTo>
                  <a:lnTo>
                    <a:pt x="523684" y="60484"/>
                  </a:lnTo>
                  <a:lnTo>
                    <a:pt x="521303" y="54292"/>
                  </a:lnTo>
                  <a:lnTo>
                    <a:pt x="515588" y="59912"/>
                  </a:lnTo>
                  <a:lnTo>
                    <a:pt x="512445" y="60293"/>
                  </a:lnTo>
                  <a:lnTo>
                    <a:pt x="501587" y="63246"/>
                  </a:lnTo>
                  <a:lnTo>
                    <a:pt x="499396" y="58769"/>
                  </a:lnTo>
                  <a:lnTo>
                    <a:pt x="496634" y="62293"/>
                  </a:lnTo>
                  <a:lnTo>
                    <a:pt x="493490" y="62675"/>
                  </a:lnTo>
                  <a:lnTo>
                    <a:pt x="492157" y="64484"/>
                  </a:lnTo>
                  <a:lnTo>
                    <a:pt x="492538" y="67627"/>
                  </a:lnTo>
                  <a:lnTo>
                    <a:pt x="493585" y="75533"/>
                  </a:lnTo>
                  <a:lnTo>
                    <a:pt x="489013" y="77724"/>
                  </a:lnTo>
                  <a:lnTo>
                    <a:pt x="489395" y="80867"/>
                  </a:lnTo>
                  <a:lnTo>
                    <a:pt x="485108" y="84582"/>
                  </a:lnTo>
                  <a:lnTo>
                    <a:pt x="481965" y="85058"/>
                  </a:lnTo>
                  <a:lnTo>
                    <a:pt x="482346" y="88201"/>
                  </a:lnTo>
                  <a:lnTo>
                    <a:pt x="485299" y="86201"/>
                  </a:lnTo>
                  <a:lnTo>
                    <a:pt x="479584" y="91726"/>
                  </a:lnTo>
                  <a:lnTo>
                    <a:pt x="480155" y="96488"/>
                  </a:lnTo>
                  <a:lnTo>
                    <a:pt x="475297" y="95536"/>
                  </a:lnTo>
                  <a:lnTo>
                    <a:pt x="474821" y="92297"/>
                  </a:lnTo>
                  <a:lnTo>
                    <a:pt x="477774" y="90392"/>
                  </a:lnTo>
                  <a:lnTo>
                    <a:pt x="476059" y="88963"/>
                  </a:lnTo>
                  <a:lnTo>
                    <a:pt x="469868" y="91345"/>
                  </a:lnTo>
                  <a:lnTo>
                    <a:pt x="462058" y="92392"/>
                  </a:lnTo>
                  <a:lnTo>
                    <a:pt x="459105" y="94393"/>
                  </a:lnTo>
                  <a:lnTo>
                    <a:pt x="455676" y="93154"/>
                  </a:lnTo>
                  <a:lnTo>
                    <a:pt x="450818" y="92202"/>
                  </a:lnTo>
                  <a:lnTo>
                    <a:pt x="444437" y="92964"/>
                  </a:lnTo>
                  <a:lnTo>
                    <a:pt x="441293" y="93440"/>
                  </a:lnTo>
                  <a:lnTo>
                    <a:pt x="440150" y="96774"/>
                  </a:lnTo>
                  <a:lnTo>
                    <a:pt x="433006" y="91250"/>
                  </a:lnTo>
                  <a:lnTo>
                    <a:pt x="428244" y="91821"/>
                  </a:lnTo>
                  <a:lnTo>
                    <a:pt x="419957" y="89725"/>
                  </a:lnTo>
                  <a:lnTo>
                    <a:pt x="421196" y="99155"/>
                  </a:lnTo>
                  <a:lnTo>
                    <a:pt x="416052" y="96583"/>
                  </a:lnTo>
                  <a:lnTo>
                    <a:pt x="411480" y="98774"/>
                  </a:lnTo>
                  <a:lnTo>
                    <a:pt x="409766" y="97441"/>
                  </a:lnTo>
                  <a:lnTo>
                    <a:pt x="409384" y="94297"/>
                  </a:lnTo>
                  <a:lnTo>
                    <a:pt x="410527" y="90868"/>
                  </a:lnTo>
                  <a:lnTo>
                    <a:pt x="408527" y="87916"/>
                  </a:lnTo>
                  <a:lnTo>
                    <a:pt x="405384" y="88392"/>
                  </a:lnTo>
                  <a:lnTo>
                    <a:pt x="406146" y="94679"/>
                  </a:lnTo>
                  <a:lnTo>
                    <a:pt x="405003" y="98012"/>
                  </a:lnTo>
                  <a:lnTo>
                    <a:pt x="398526" y="97250"/>
                  </a:lnTo>
                  <a:lnTo>
                    <a:pt x="397097" y="99060"/>
                  </a:lnTo>
                  <a:lnTo>
                    <a:pt x="395097" y="96107"/>
                  </a:lnTo>
                  <a:lnTo>
                    <a:pt x="388810" y="96869"/>
                  </a:lnTo>
                  <a:lnTo>
                    <a:pt x="388620" y="95345"/>
                  </a:lnTo>
                  <a:lnTo>
                    <a:pt x="385667" y="97250"/>
                  </a:lnTo>
                  <a:lnTo>
                    <a:pt x="383667" y="94297"/>
                  </a:lnTo>
                  <a:lnTo>
                    <a:pt x="382143" y="94488"/>
                  </a:lnTo>
                  <a:lnTo>
                    <a:pt x="379762" y="88392"/>
                  </a:lnTo>
                  <a:lnTo>
                    <a:pt x="380714" y="83439"/>
                  </a:lnTo>
                  <a:lnTo>
                    <a:pt x="382048" y="81725"/>
                  </a:lnTo>
                  <a:lnTo>
                    <a:pt x="381286" y="75343"/>
                  </a:lnTo>
                  <a:lnTo>
                    <a:pt x="380905" y="72200"/>
                  </a:lnTo>
                  <a:lnTo>
                    <a:pt x="382238" y="70485"/>
                  </a:lnTo>
                  <a:lnTo>
                    <a:pt x="381857" y="67342"/>
                  </a:lnTo>
                  <a:lnTo>
                    <a:pt x="386620" y="66675"/>
                  </a:lnTo>
                  <a:lnTo>
                    <a:pt x="381667" y="65722"/>
                  </a:lnTo>
                  <a:lnTo>
                    <a:pt x="376142" y="60007"/>
                  </a:lnTo>
                  <a:lnTo>
                    <a:pt x="374713" y="61817"/>
                  </a:lnTo>
                  <a:lnTo>
                    <a:pt x="365284" y="62960"/>
                  </a:lnTo>
                  <a:lnTo>
                    <a:pt x="361950" y="61817"/>
                  </a:lnTo>
                  <a:lnTo>
                    <a:pt x="357950" y="68771"/>
                  </a:lnTo>
                  <a:lnTo>
                    <a:pt x="357759" y="67151"/>
                  </a:lnTo>
                  <a:lnTo>
                    <a:pt x="352044" y="72676"/>
                  </a:lnTo>
                  <a:lnTo>
                    <a:pt x="350330" y="71342"/>
                  </a:lnTo>
                  <a:lnTo>
                    <a:pt x="348901" y="73057"/>
                  </a:lnTo>
                  <a:lnTo>
                    <a:pt x="342233" y="70771"/>
                  </a:lnTo>
                  <a:lnTo>
                    <a:pt x="341471" y="77248"/>
                  </a:lnTo>
                  <a:lnTo>
                    <a:pt x="345376" y="83153"/>
                  </a:lnTo>
                  <a:lnTo>
                    <a:pt x="342614" y="86773"/>
                  </a:lnTo>
                  <a:lnTo>
                    <a:pt x="342233" y="83534"/>
                  </a:lnTo>
                  <a:lnTo>
                    <a:pt x="341471" y="90106"/>
                  </a:lnTo>
                  <a:lnTo>
                    <a:pt x="340042" y="91821"/>
                  </a:lnTo>
                  <a:lnTo>
                    <a:pt x="340519" y="95059"/>
                  </a:lnTo>
                  <a:lnTo>
                    <a:pt x="338900" y="95250"/>
                  </a:lnTo>
                  <a:lnTo>
                    <a:pt x="337566" y="96964"/>
                  </a:lnTo>
                  <a:lnTo>
                    <a:pt x="335566" y="94012"/>
                  </a:lnTo>
                  <a:lnTo>
                    <a:pt x="333946" y="94202"/>
                  </a:lnTo>
                  <a:lnTo>
                    <a:pt x="334327" y="97441"/>
                  </a:lnTo>
                  <a:lnTo>
                    <a:pt x="332804" y="97631"/>
                  </a:lnTo>
                  <a:lnTo>
                    <a:pt x="336709" y="103537"/>
                  </a:lnTo>
                  <a:lnTo>
                    <a:pt x="333566" y="103918"/>
                  </a:lnTo>
                  <a:lnTo>
                    <a:pt x="334042" y="107061"/>
                  </a:lnTo>
                  <a:lnTo>
                    <a:pt x="330803" y="107442"/>
                  </a:lnTo>
                  <a:lnTo>
                    <a:pt x="330041" y="101155"/>
                  </a:lnTo>
                  <a:lnTo>
                    <a:pt x="326898" y="101536"/>
                  </a:lnTo>
                  <a:lnTo>
                    <a:pt x="324707" y="97060"/>
                  </a:lnTo>
                  <a:lnTo>
                    <a:pt x="322135" y="102203"/>
                  </a:lnTo>
                  <a:lnTo>
                    <a:pt x="320612" y="102394"/>
                  </a:lnTo>
                  <a:lnTo>
                    <a:pt x="320992" y="105537"/>
                  </a:lnTo>
                  <a:lnTo>
                    <a:pt x="318230" y="109061"/>
                  </a:lnTo>
                  <a:lnTo>
                    <a:pt x="318611" y="112204"/>
                  </a:lnTo>
                  <a:lnTo>
                    <a:pt x="318992" y="115443"/>
                  </a:lnTo>
                  <a:lnTo>
                    <a:pt x="309372" y="115062"/>
                  </a:lnTo>
                  <a:lnTo>
                    <a:pt x="302609" y="112681"/>
                  </a:lnTo>
                  <a:lnTo>
                    <a:pt x="302038" y="107918"/>
                  </a:lnTo>
                  <a:lnTo>
                    <a:pt x="298704" y="106775"/>
                  </a:lnTo>
                  <a:lnTo>
                    <a:pt x="290036" y="114300"/>
                  </a:lnTo>
                  <a:lnTo>
                    <a:pt x="290989" y="122206"/>
                  </a:lnTo>
                  <a:lnTo>
                    <a:pt x="290989" y="122206"/>
                  </a:lnTo>
                  <a:lnTo>
                    <a:pt x="289465" y="122396"/>
                  </a:lnTo>
                  <a:lnTo>
                    <a:pt x="285083" y="126111"/>
                  </a:lnTo>
                  <a:lnTo>
                    <a:pt x="284702" y="122968"/>
                  </a:lnTo>
                  <a:lnTo>
                    <a:pt x="275463" y="125730"/>
                  </a:lnTo>
                  <a:lnTo>
                    <a:pt x="273463" y="122777"/>
                  </a:lnTo>
                  <a:lnTo>
                    <a:pt x="268700" y="123444"/>
                  </a:lnTo>
                  <a:lnTo>
                    <a:pt x="268129" y="118681"/>
                  </a:lnTo>
                  <a:lnTo>
                    <a:pt x="264605" y="115919"/>
                  </a:lnTo>
                  <a:lnTo>
                    <a:pt x="263366" y="119253"/>
                  </a:lnTo>
                  <a:lnTo>
                    <a:pt x="257080" y="120110"/>
                  </a:lnTo>
                  <a:lnTo>
                    <a:pt x="261366" y="116300"/>
                  </a:lnTo>
                  <a:lnTo>
                    <a:pt x="260985" y="113157"/>
                  </a:lnTo>
                  <a:lnTo>
                    <a:pt x="263938" y="111157"/>
                  </a:lnTo>
                  <a:lnTo>
                    <a:pt x="256032" y="112204"/>
                  </a:lnTo>
                  <a:lnTo>
                    <a:pt x="254698" y="114014"/>
                  </a:lnTo>
                  <a:lnTo>
                    <a:pt x="251174" y="111252"/>
                  </a:lnTo>
                  <a:lnTo>
                    <a:pt x="248984" y="106680"/>
                  </a:lnTo>
                  <a:lnTo>
                    <a:pt x="249746" y="100203"/>
                  </a:lnTo>
                  <a:lnTo>
                    <a:pt x="239649" y="96679"/>
                  </a:lnTo>
                  <a:lnTo>
                    <a:pt x="235077" y="98869"/>
                  </a:lnTo>
                  <a:lnTo>
                    <a:pt x="235363" y="100393"/>
                  </a:lnTo>
                  <a:lnTo>
                    <a:pt x="238696" y="101536"/>
                  </a:lnTo>
                  <a:lnTo>
                    <a:pt x="234125" y="103727"/>
                  </a:lnTo>
                  <a:lnTo>
                    <a:pt x="230410" y="112204"/>
                  </a:lnTo>
                  <a:lnTo>
                    <a:pt x="227076" y="111061"/>
                  </a:lnTo>
                  <a:lnTo>
                    <a:pt x="227267" y="112681"/>
                  </a:lnTo>
                  <a:lnTo>
                    <a:pt x="225457" y="111252"/>
                  </a:lnTo>
                  <a:lnTo>
                    <a:pt x="222694" y="114871"/>
                  </a:lnTo>
                  <a:lnTo>
                    <a:pt x="220790" y="111919"/>
                  </a:lnTo>
                  <a:lnTo>
                    <a:pt x="222123" y="110109"/>
                  </a:lnTo>
                  <a:lnTo>
                    <a:pt x="220504" y="110300"/>
                  </a:lnTo>
                  <a:lnTo>
                    <a:pt x="219170" y="112109"/>
                  </a:lnTo>
                  <a:lnTo>
                    <a:pt x="217742" y="113824"/>
                  </a:lnTo>
                  <a:lnTo>
                    <a:pt x="216408" y="102775"/>
                  </a:lnTo>
                  <a:lnTo>
                    <a:pt x="214979" y="104584"/>
                  </a:lnTo>
                  <a:lnTo>
                    <a:pt x="213265" y="103251"/>
                  </a:lnTo>
                  <a:lnTo>
                    <a:pt x="210407" y="93917"/>
                  </a:lnTo>
                  <a:lnTo>
                    <a:pt x="207264" y="94393"/>
                  </a:lnTo>
                  <a:lnTo>
                    <a:pt x="209264" y="97346"/>
                  </a:lnTo>
                  <a:lnTo>
                    <a:pt x="202978" y="98107"/>
                  </a:lnTo>
                  <a:lnTo>
                    <a:pt x="203740" y="104394"/>
                  </a:lnTo>
                  <a:lnTo>
                    <a:pt x="198977" y="105061"/>
                  </a:lnTo>
                  <a:lnTo>
                    <a:pt x="199453" y="108204"/>
                  </a:lnTo>
                  <a:lnTo>
                    <a:pt x="192500" y="104299"/>
                  </a:lnTo>
                  <a:lnTo>
                    <a:pt x="186023" y="103442"/>
                  </a:lnTo>
                  <a:lnTo>
                    <a:pt x="182499" y="113538"/>
                  </a:lnTo>
                  <a:lnTo>
                    <a:pt x="180880" y="113729"/>
                  </a:lnTo>
                  <a:lnTo>
                    <a:pt x="180880" y="113729"/>
                  </a:lnTo>
                  <a:lnTo>
                    <a:pt x="170974" y="111823"/>
                  </a:lnTo>
                  <a:lnTo>
                    <a:pt x="169259" y="110395"/>
                  </a:lnTo>
                  <a:lnTo>
                    <a:pt x="165925" y="109252"/>
                  </a:lnTo>
                  <a:lnTo>
                    <a:pt x="164687" y="112585"/>
                  </a:lnTo>
                  <a:lnTo>
                    <a:pt x="160401" y="116396"/>
                  </a:lnTo>
                  <a:lnTo>
                    <a:pt x="159163" y="119729"/>
                  </a:lnTo>
                  <a:lnTo>
                    <a:pt x="164306" y="122301"/>
                  </a:lnTo>
                  <a:lnTo>
                    <a:pt x="164782" y="125444"/>
                  </a:lnTo>
                  <a:lnTo>
                    <a:pt x="163544" y="128778"/>
                  </a:lnTo>
                  <a:lnTo>
                    <a:pt x="160211" y="127635"/>
                  </a:lnTo>
                  <a:lnTo>
                    <a:pt x="159067" y="130969"/>
                  </a:lnTo>
                  <a:lnTo>
                    <a:pt x="155829" y="131350"/>
                  </a:lnTo>
                  <a:lnTo>
                    <a:pt x="157829" y="134302"/>
                  </a:lnTo>
                  <a:lnTo>
                    <a:pt x="156496" y="136112"/>
                  </a:lnTo>
                  <a:lnTo>
                    <a:pt x="157258" y="142399"/>
                  </a:lnTo>
                  <a:lnTo>
                    <a:pt x="160592" y="143637"/>
                  </a:lnTo>
                  <a:lnTo>
                    <a:pt x="163830" y="143161"/>
                  </a:lnTo>
                  <a:lnTo>
                    <a:pt x="164021" y="144780"/>
                  </a:lnTo>
                  <a:lnTo>
                    <a:pt x="163830" y="143161"/>
                  </a:lnTo>
                  <a:lnTo>
                    <a:pt x="170307" y="144018"/>
                  </a:lnTo>
                  <a:lnTo>
                    <a:pt x="170497" y="145542"/>
                  </a:lnTo>
                  <a:lnTo>
                    <a:pt x="164021" y="144780"/>
                  </a:lnTo>
                  <a:lnTo>
                    <a:pt x="165925" y="147733"/>
                  </a:lnTo>
                  <a:lnTo>
                    <a:pt x="164782" y="151067"/>
                  </a:lnTo>
                  <a:lnTo>
                    <a:pt x="165925" y="147733"/>
                  </a:lnTo>
                  <a:lnTo>
                    <a:pt x="167545" y="147542"/>
                  </a:lnTo>
                  <a:lnTo>
                    <a:pt x="167926" y="150685"/>
                  </a:lnTo>
                  <a:lnTo>
                    <a:pt x="165163" y="154210"/>
                  </a:lnTo>
                  <a:lnTo>
                    <a:pt x="168402" y="153829"/>
                  </a:lnTo>
                  <a:lnTo>
                    <a:pt x="167164" y="157163"/>
                  </a:lnTo>
                  <a:lnTo>
                    <a:pt x="169545" y="163354"/>
                  </a:lnTo>
                  <a:lnTo>
                    <a:pt x="166592" y="165259"/>
                  </a:lnTo>
                  <a:lnTo>
                    <a:pt x="165640" y="170212"/>
                  </a:lnTo>
                  <a:lnTo>
                    <a:pt x="168973" y="171355"/>
                  </a:lnTo>
                  <a:lnTo>
                    <a:pt x="167640" y="173164"/>
                  </a:lnTo>
                  <a:lnTo>
                    <a:pt x="168021" y="176308"/>
                  </a:lnTo>
                  <a:lnTo>
                    <a:pt x="166878" y="179642"/>
                  </a:lnTo>
                  <a:lnTo>
                    <a:pt x="168592" y="181070"/>
                  </a:lnTo>
                  <a:lnTo>
                    <a:pt x="170783" y="185642"/>
                  </a:lnTo>
                  <a:lnTo>
                    <a:pt x="172402" y="185452"/>
                  </a:lnTo>
                  <a:lnTo>
                    <a:pt x="172784" y="188595"/>
                  </a:lnTo>
                  <a:lnTo>
                    <a:pt x="174593" y="189929"/>
                  </a:lnTo>
                  <a:lnTo>
                    <a:pt x="174974" y="193072"/>
                  </a:lnTo>
                  <a:lnTo>
                    <a:pt x="178117" y="192691"/>
                  </a:lnTo>
                  <a:lnTo>
                    <a:pt x="178308" y="194310"/>
                  </a:lnTo>
                  <a:lnTo>
                    <a:pt x="175165" y="194691"/>
                  </a:lnTo>
                  <a:lnTo>
                    <a:pt x="177165" y="197644"/>
                  </a:lnTo>
                  <a:lnTo>
                    <a:pt x="185261" y="198215"/>
                  </a:lnTo>
                  <a:lnTo>
                    <a:pt x="185452" y="199739"/>
                  </a:lnTo>
                  <a:lnTo>
                    <a:pt x="182309" y="200215"/>
                  </a:lnTo>
                  <a:lnTo>
                    <a:pt x="175736" y="199358"/>
                  </a:lnTo>
                  <a:lnTo>
                    <a:pt x="173165" y="204502"/>
                  </a:lnTo>
                  <a:lnTo>
                    <a:pt x="174974" y="205930"/>
                  </a:lnTo>
                  <a:lnTo>
                    <a:pt x="173450" y="206121"/>
                  </a:lnTo>
                  <a:lnTo>
                    <a:pt x="169450" y="213074"/>
                  </a:lnTo>
                  <a:lnTo>
                    <a:pt x="166306" y="213455"/>
                  </a:lnTo>
                  <a:lnTo>
                    <a:pt x="168116" y="214789"/>
                  </a:lnTo>
                  <a:lnTo>
                    <a:pt x="165544" y="219932"/>
                  </a:lnTo>
                  <a:lnTo>
                    <a:pt x="166402" y="226219"/>
                  </a:lnTo>
                  <a:lnTo>
                    <a:pt x="168116" y="227647"/>
                  </a:lnTo>
                  <a:lnTo>
                    <a:pt x="164211" y="234505"/>
                  </a:lnTo>
                  <a:lnTo>
                    <a:pt x="162592" y="234791"/>
                  </a:lnTo>
                  <a:lnTo>
                    <a:pt x="163068" y="237934"/>
                  </a:lnTo>
                  <a:lnTo>
                    <a:pt x="164592" y="237744"/>
                  </a:lnTo>
                  <a:lnTo>
                    <a:pt x="163259" y="239459"/>
                  </a:lnTo>
                  <a:lnTo>
                    <a:pt x="164782" y="239268"/>
                  </a:lnTo>
                  <a:lnTo>
                    <a:pt x="163449" y="241078"/>
                  </a:lnTo>
                  <a:lnTo>
                    <a:pt x="167354" y="246983"/>
                  </a:lnTo>
                  <a:lnTo>
                    <a:pt x="166402" y="251936"/>
                  </a:lnTo>
                  <a:lnTo>
                    <a:pt x="171926" y="257651"/>
                  </a:lnTo>
                  <a:lnTo>
                    <a:pt x="173926" y="260604"/>
                  </a:lnTo>
                  <a:lnTo>
                    <a:pt x="170974" y="262604"/>
                  </a:lnTo>
                  <a:lnTo>
                    <a:pt x="174307" y="263747"/>
                  </a:lnTo>
                  <a:lnTo>
                    <a:pt x="171164" y="264128"/>
                  </a:lnTo>
                  <a:lnTo>
                    <a:pt x="171355" y="265747"/>
                  </a:lnTo>
                  <a:lnTo>
                    <a:pt x="174498" y="265271"/>
                  </a:lnTo>
                  <a:lnTo>
                    <a:pt x="178308" y="269653"/>
                  </a:lnTo>
                  <a:lnTo>
                    <a:pt x="181261" y="267652"/>
                  </a:lnTo>
                  <a:lnTo>
                    <a:pt x="180118" y="270986"/>
                  </a:lnTo>
                  <a:lnTo>
                    <a:pt x="183451" y="272225"/>
                  </a:lnTo>
                  <a:lnTo>
                    <a:pt x="182690" y="278701"/>
                  </a:lnTo>
                  <a:lnTo>
                    <a:pt x="184594" y="281654"/>
                  </a:lnTo>
                  <a:lnTo>
                    <a:pt x="181261" y="280511"/>
                  </a:lnTo>
                  <a:lnTo>
                    <a:pt x="181642" y="283655"/>
                  </a:lnTo>
                  <a:lnTo>
                    <a:pt x="180118" y="283845"/>
                  </a:lnTo>
                  <a:lnTo>
                    <a:pt x="176022" y="289179"/>
                  </a:lnTo>
                  <a:lnTo>
                    <a:pt x="177736" y="290513"/>
                  </a:lnTo>
                  <a:lnTo>
                    <a:pt x="180308" y="285464"/>
                  </a:lnTo>
                  <a:lnTo>
                    <a:pt x="181356" y="293275"/>
                  </a:lnTo>
                  <a:lnTo>
                    <a:pt x="183071" y="294704"/>
                  </a:lnTo>
                  <a:lnTo>
                    <a:pt x="175165" y="295656"/>
                  </a:lnTo>
                  <a:lnTo>
                    <a:pt x="171450" y="304229"/>
                  </a:lnTo>
                  <a:lnTo>
                    <a:pt x="169164" y="310896"/>
                  </a:lnTo>
                  <a:lnTo>
                    <a:pt x="171069" y="313849"/>
                  </a:lnTo>
                  <a:lnTo>
                    <a:pt x="167926" y="314230"/>
                  </a:lnTo>
                  <a:lnTo>
                    <a:pt x="170497" y="321945"/>
                  </a:lnTo>
                  <a:lnTo>
                    <a:pt x="169354" y="325279"/>
                  </a:lnTo>
                  <a:lnTo>
                    <a:pt x="168021" y="327088"/>
                  </a:lnTo>
                  <a:lnTo>
                    <a:pt x="159639" y="324898"/>
                  </a:lnTo>
                  <a:lnTo>
                    <a:pt x="155162" y="327088"/>
                  </a:lnTo>
                  <a:lnTo>
                    <a:pt x="154210" y="332042"/>
                  </a:lnTo>
                  <a:lnTo>
                    <a:pt x="151067" y="332422"/>
                  </a:lnTo>
                  <a:lnTo>
                    <a:pt x="146494" y="334613"/>
                  </a:lnTo>
                  <a:lnTo>
                    <a:pt x="144494" y="344519"/>
                  </a:lnTo>
                  <a:lnTo>
                    <a:pt x="136017" y="340805"/>
                  </a:lnTo>
                  <a:lnTo>
                    <a:pt x="139065" y="351663"/>
                  </a:lnTo>
                  <a:lnTo>
                    <a:pt x="136112" y="353568"/>
                  </a:lnTo>
                  <a:lnTo>
                    <a:pt x="134493" y="353759"/>
                  </a:lnTo>
                  <a:lnTo>
                    <a:pt x="138684" y="361283"/>
                  </a:lnTo>
                  <a:lnTo>
                    <a:pt x="141827" y="360902"/>
                  </a:lnTo>
                  <a:lnTo>
                    <a:pt x="145161" y="362045"/>
                  </a:lnTo>
                  <a:lnTo>
                    <a:pt x="144399" y="368617"/>
                  </a:lnTo>
                  <a:lnTo>
                    <a:pt x="141446" y="370522"/>
                  </a:lnTo>
                  <a:lnTo>
                    <a:pt x="140684" y="377095"/>
                  </a:lnTo>
                  <a:lnTo>
                    <a:pt x="137541" y="377476"/>
                  </a:lnTo>
                  <a:lnTo>
                    <a:pt x="134398" y="377857"/>
                  </a:lnTo>
                  <a:lnTo>
                    <a:pt x="130588" y="373571"/>
                  </a:lnTo>
                  <a:lnTo>
                    <a:pt x="126111" y="375761"/>
                  </a:lnTo>
                  <a:lnTo>
                    <a:pt x="119539" y="374999"/>
                  </a:lnTo>
                  <a:lnTo>
                    <a:pt x="118205" y="376714"/>
                  </a:lnTo>
                  <a:lnTo>
                    <a:pt x="121729" y="379476"/>
                  </a:lnTo>
                  <a:lnTo>
                    <a:pt x="121348" y="389192"/>
                  </a:lnTo>
                  <a:lnTo>
                    <a:pt x="124301" y="400050"/>
                  </a:lnTo>
                  <a:lnTo>
                    <a:pt x="127540" y="399574"/>
                  </a:lnTo>
                  <a:lnTo>
                    <a:pt x="129254" y="401002"/>
                  </a:lnTo>
                  <a:lnTo>
                    <a:pt x="138970" y="401384"/>
                  </a:lnTo>
                  <a:lnTo>
                    <a:pt x="141922" y="399383"/>
                  </a:lnTo>
                  <a:lnTo>
                    <a:pt x="143923" y="402336"/>
                  </a:lnTo>
                  <a:lnTo>
                    <a:pt x="140684" y="402717"/>
                  </a:lnTo>
                  <a:lnTo>
                    <a:pt x="133636" y="410051"/>
                  </a:lnTo>
                  <a:lnTo>
                    <a:pt x="133826" y="411575"/>
                  </a:lnTo>
                  <a:lnTo>
                    <a:pt x="137827" y="417576"/>
                  </a:lnTo>
                  <a:lnTo>
                    <a:pt x="136207" y="417767"/>
                  </a:lnTo>
                  <a:lnTo>
                    <a:pt x="129730" y="417005"/>
                  </a:lnTo>
                  <a:lnTo>
                    <a:pt x="129540" y="415385"/>
                  </a:lnTo>
                  <a:lnTo>
                    <a:pt x="124396" y="412813"/>
                  </a:lnTo>
                  <a:lnTo>
                    <a:pt x="123444" y="417767"/>
                  </a:lnTo>
                  <a:lnTo>
                    <a:pt x="125158" y="419100"/>
                  </a:lnTo>
                  <a:lnTo>
                    <a:pt x="126016" y="425482"/>
                  </a:lnTo>
                  <a:lnTo>
                    <a:pt x="119253" y="423100"/>
                  </a:lnTo>
                  <a:lnTo>
                    <a:pt x="113538" y="428625"/>
                  </a:lnTo>
                  <a:lnTo>
                    <a:pt x="115348" y="430054"/>
                  </a:lnTo>
                  <a:lnTo>
                    <a:pt x="115729" y="433197"/>
                  </a:lnTo>
                  <a:lnTo>
                    <a:pt x="112395" y="431959"/>
                  </a:lnTo>
                  <a:lnTo>
                    <a:pt x="110966" y="433768"/>
                  </a:lnTo>
                  <a:lnTo>
                    <a:pt x="111633" y="438531"/>
                  </a:lnTo>
                  <a:lnTo>
                    <a:pt x="114776" y="438150"/>
                  </a:lnTo>
                  <a:lnTo>
                    <a:pt x="113157" y="438340"/>
                  </a:lnTo>
                  <a:lnTo>
                    <a:pt x="114014" y="444627"/>
                  </a:lnTo>
                  <a:lnTo>
                    <a:pt x="116776" y="441103"/>
                  </a:lnTo>
                  <a:lnTo>
                    <a:pt x="116396" y="450723"/>
                  </a:lnTo>
                  <a:lnTo>
                    <a:pt x="124682" y="452914"/>
                  </a:lnTo>
                  <a:lnTo>
                    <a:pt x="126206" y="452723"/>
                  </a:lnTo>
                  <a:lnTo>
                    <a:pt x="125063" y="456057"/>
                  </a:lnTo>
                  <a:lnTo>
                    <a:pt x="128397" y="457200"/>
                  </a:lnTo>
                  <a:lnTo>
                    <a:pt x="129445" y="465106"/>
                  </a:lnTo>
                  <a:lnTo>
                    <a:pt x="132017" y="472821"/>
                  </a:lnTo>
                  <a:lnTo>
                    <a:pt x="127730" y="476536"/>
                  </a:lnTo>
                  <a:lnTo>
                    <a:pt x="122587" y="473964"/>
                  </a:lnTo>
                  <a:lnTo>
                    <a:pt x="119348" y="474440"/>
                  </a:lnTo>
                  <a:lnTo>
                    <a:pt x="112490" y="483298"/>
                  </a:lnTo>
                  <a:lnTo>
                    <a:pt x="113157" y="500825"/>
                  </a:lnTo>
                  <a:lnTo>
                    <a:pt x="113347" y="502444"/>
                  </a:lnTo>
                  <a:lnTo>
                    <a:pt x="108775" y="504634"/>
                  </a:lnTo>
                  <a:lnTo>
                    <a:pt x="110776" y="507587"/>
                  </a:lnTo>
                  <a:lnTo>
                    <a:pt x="112204" y="505777"/>
                  </a:lnTo>
                  <a:lnTo>
                    <a:pt x="112395" y="507397"/>
                  </a:lnTo>
                  <a:lnTo>
                    <a:pt x="115348" y="505396"/>
                  </a:lnTo>
                  <a:lnTo>
                    <a:pt x="115538" y="507016"/>
                  </a:lnTo>
                  <a:lnTo>
                    <a:pt x="112776" y="510540"/>
                  </a:lnTo>
                  <a:lnTo>
                    <a:pt x="111633" y="513874"/>
                  </a:lnTo>
                  <a:lnTo>
                    <a:pt x="110966" y="509111"/>
                  </a:lnTo>
                  <a:lnTo>
                    <a:pt x="109442" y="509397"/>
                  </a:lnTo>
                  <a:lnTo>
                    <a:pt x="105823" y="506635"/>
                  </a:lnTo>
                  <a:lnTo>
                    <a:pt x="103061" y="510159"/>
                  </a:lnTo>
                  <a:lnTo>
                    <a:pt x="101346" y="508825"/>
                  </a:lnTo>
                  <a:lnTo>
                    <a:pt x="96965" y="512540"/>
                  </a:lnTo>
                  <a:lnTo>
                    <a:pt x="88868" y="511969"/>
                  </a:lnTo>
                  <a:lnTo>
                    <a:pt x="89535" y="516731"/>
                  </a:lnTo>
                  <a:lnTo>
                    <a:pt x="86582" y="518731"/>
                  </a:lnTo>
                  <a:lnTo>
                    <a:pt x="86963" y="521875"/>
                  </a:lnTo>
                  <a:lnTo>
                    <a:pt x="84011" y="523780"/>
                  </a:lnTo>
                  <a:lnTo>
                    <a:pt x="79057" y="522827"/>
                  </a:lnTo>
                  <a:lnTo>
                    <a:pt x="78105" y="527780"/>
                  </a:lnTo>
                  <a:lnTo>
                    <a:pt x="68008" y="537115"/>
                  </a:lnTo>
                  <a:lnTo>
                    <a:pt x="66103" y="534162"/>
                  </a:lnTo>
                  <a:lnTo>
                    <a:pt x="64103" y="531209"/>
                  </a:lnTo>
                  <a:lnTo>
                    <a:pt x="59341" y="531781"/>
                  </a:lnTo>
                  <a:lnTo>
                    <a:pt x="50863" y="528066"/>
                  </a:lnTo>
                  <a:lnTo>
                    <a:pt x="53816" y="526066"/>
                  </a:lnTo>
                  <a:lnTo>
                    <a:pt x="53626" y="524447"/>
                  </a:lnTo>
                  <a:lnTo>
                    <a:pt x="40576" y="522922"/>
                  </a:lnTo>
                  <a:lnTo>
                    <a:pt x="39243" y="524732"/>
                  </a:lnTo>
                  <a:lnTo>
                    <a:pt x="39433" y="526256"/>
                  </a:lnTo>
                  <a:lnTo>
                    <a:pt x="46101" y="528638"/>
                  </a:lnTo>
                  <a:lnTo>
                    <a:pt x="48101" y="531590"/>
                  </a:lnTo>
                  <a:lnTo>
                    <a:pt x="46768" y="533400"/>
                  </a:lnTo>
                  <a:lnTo>
                    <a:pt x="43720" y="535400"/>
                  </a:lnTo>
                  <a:lnTo>
                    <a:pt x="41434" y="542068"/>
                  </a:lnTo>
                  <a:lnTo>
                    <a:pt x="41624" y="543687"/>
                  </a:lnTo>
                  <a:lnTo>
                    <a:pt x="40481" y="547021"/>
                  </a:lnTo>
                  <a:lnTo>
                    <a:pt x="39433" y="551974"/>
                  </a:lnTo>
                  <a:lnTo>
                    <a:pt x="42863" y="553117"/>
                  </a:lnTo>
                  <a:lnTo>
                    <a:pt x="44386" y="565785"/>
                  </a:lnTo>
                  <a:lnTo>
                    <a:pt x="43244" y="569119"/>
                  </a:lnTo>
                  <a:lnTo>
                    <a:pt x="32385" y="572072"/>
                  </a:lnTo>
                  <a:lnTo>
                    <a:pt x="32575" y="573691"/>
                  </a:lnTo>
                  <a:lnTo>
                    <a:pt x="35433" y="582930"/>
                  </a:lnTo>
                  <a:lnTo>
                    <a:pt x="42481" y="588455"/>
                  </a:lnTo>
                  <a:lnTo>
                    <a:pt x="44482" y="591407"/>
                  </a:lnTo>
                  <a:lnTo>
                    <a:pt x="42386" y="599694"/>
                  </a:lnTo>
                  <a:lnTo>
                    <a:pt x="50292" y="611505"/>
                  </a:lnTo>
                  <a:lnTo>
                    <a:pt x="51054" y="617792"/>
                  </a:lnTo>
                  <a:lnTo>
                    <a:pt x="49911" y="621221"/>
                  </a:lnTo>
                  <a:lnTo>
                    <a:pt x="47720" y="629507"/>
                  </a:lnTo>
                  <a:lnTo>
                    <a:pt x="34957" y="642366"/>
                  </a:lnTo>
                  <a:lnTo>
                    <a:pt x="31147" y="637984"/>
                  </a:lnTo>
                  <a:lnTo>
                    <a:pt x="27813" y="636842"/>
                  </a:lnTo>
                  <a:lnTo>
                    <a:pt x="25813" y="633889"/>
                  </a:lnTo>
                  <a:lnTo>
                    <a:pt x="24289" y="634079"/>
                  </a:lnTo>
                  <a:lnTo>
                    <a:pt x="24670" y="637222"/>
                  </a:lnTo>
                  <a:lnTo>
                    <a:pt x="15049" y="649700"/>
                  </a:lnTo>
                  <a:lnTo>
                    <a:pt x="13240" y="661130"/>
                  </a:lnTo>
                  <a:lnTo>
                    <a:pt x="5048" y="671798"/>
                  </a:lnTo>
                  <a:lnTo>
                    <a:pt x="7048" y="674751"/>
                  </a:lnTo>
                  <a:lnTo>
                    <a:pt x="6191" y="681228"/>
                  </a:lnTo>
                  <a:lnTo>
                    <a:pt x="6858" y="685990"/>
                  </a:lnTo>
                  <a:lnTo>
                    <a:pt x="1524" y="694658"/>
                  </a:lnTo>
                  <a:lnTo>
                    <a:pt x="2096" y="699421"/>
                  </a:lnTo>
                  <a:lnTo>
                    <a:pt x="0" y="707707"/>
                  </a:lnTo>
                  <a:lnTo>
                    <a:pt x="3905" y="713613"/>
                  </a:lnTo>
                  <a:lnTo>
                    <a:pt x="10668" y="715994"/>
                  </a:lnTo>
                  <a:lnTo>
                    <a:pt x="9715" y="720947"/>
                  </a:lnTo>
                  <a:lnTo>
                    <a:pt x="10668" y="728853"/>
                  </a:lnTo>
                  <a:lnTo>
                    <a:pt x="15621" y="729805"/>
                  </a:lnTo>
                  <a:lnTo>
                    <a:pt x="18383" y="726186"/>
                  </a:lnTo>
                  <a:lnTo>
                    <a:pt x="25527" y="731710"/>
                  </a:lnTo>
                  <a:lnTo>
                    <a:pt x="28289" y="728186"/>
                  </a:lnTo>
                  <a:lnTo>
                    <a:pt x="31242" y="726186"/>
                  </a:lnTo>
                  <a:lnTo>
                    <a:pt x="38957" y="736473"/>
                  </a:lnTo>
                  <a:lnTo>
                    <a:pt x="36767" y="744760"/>
                  </a:lnTo>
                  <a:lnTo>
                    <a:pt x="40957" y="752189"/>
                  </a:lnTo>
                  <a:lnTo>
                    <a:pt x="52006" y="763619"/>
                  </a:lnTo>
                  <a:lnTo>
                    <a:pt x="51435" y="758952"/>
                  </a:lnTo>
                  <a:lnTo>
                    <a:pt x="54388" y="756952"/>
                  </a:lnTo>
                  <a:lnTo>
                    <a:pt x="58483" y="751618"/>
                  </a:lnTo>
                  <a:lnTo>
                    <a:pt x="64960" y="752380"/>
                  </a:lnTo>
                  <a:lnTo>
                    <a:pt x="66770" y="753713"/>
                  </a:lnTo>
                  <a:lnTo>
                    <a:pt x="61055" y="759238"/>
                  </a:lnTo>
                  <a:lnTo>
                    <a:pt x="59912" y="762667"/>
                  </a:lnTo>
                  <a:lnTo>
                    <a:pt x="69818" y="777430"/>
                  </a:lnTo>
                  <a:lnTo>
                    <a:pt x="71247" y="788480"/>
                  </a:lnTo>
                  <a:lnTo>
                    <a:pt x="72771" y="788289"/>
                  </a:lnTo>
                  <a:lnTo>
                    <a:pt x="74771" y="791242"/>
                  </a:lnTo>
                  <a:lnTo>
                    <a:pt x="82486" y="814292"/>
                  </a:lnTo>
                  <a:lnTo>
                    <a:pt x="87630" y="816864"/>
                  </a:lnTo>
                  <a:lnTo>
                    <a:pt x="92773" y="819340"/>
                  </a:lnTo>
                  <a:lnTo>
                    <a:pt x="91630" y="822770"/>
                  </a:lnTo>
                  <a:lnTo>
                    <a:pt x="94202" y="830389"/>
                  </a:lnTo>
                  <a:lnTo>
                    <a:pt x="97726" y="833152"/>
                  </a:lnTo>
                  <a:lnTo>
                    <a:pt x="104108" y="832390"/>
                  </a:lnTo>
                  <a:lnTo>
                    <a:pt x="105823" y="833723"/>
                  </a:lnTo>
                  <a:lnTo>
                    <a:pt x="114871" y="829437"/>
                  </a:lnTo>
                  <a:lnTo>
                    <a:pt x="126778" y="834295"/>
                  </a:lnTo>
                  <a:lnTo>
                    <a:pt x="132683" y="830294"/>
                  </a:lnTo>
                  <a:lnTo>
                    <a:pt x="136779" y="824960"/>
                  </a:lnTo>
                  <a:lnTo>
                    <a:pt x="141922" y="827532"/>
                  </a:lnTo>
                  <a:lnTo>
                    <a:pt x="142970" y="835438"/>
                  </a:lnTo>
                  <a:lnTo>
                    <a:pt x="151067" y="848868"/>
                  </a:lnTo>
                  <a:lnTo>
                    <a:pt x="148685" y="855536"/>
                  </a:lnTo>
                  <a:lnTo>
                    <a:pt x="160020" y="881348"/>
                  </a:lnTo>
                  <a:lnTo>
                    <a:pt x="160401" y="884491"/>
                  </a:lnTo>
                  <a:lnTo>
                    <a:pt x="164401" y="890492"/>
                  </a:lnTo>
                  <a:lnTo>
                    <a:pt x="170688" y="889635"/>
                  </a:lnTo>
                  <a:lnTo>
                    <a:pt x="180594" y="891635"/>
                  </a:lnTo>
                  <a:lnTo>
                    <a:pt x="176594" y="898493"/>
                  </a:lnTo>
                  <a:lnTo>
                    <a:pt x="183737" y="904018"/>
                  </a:lnTo>
                  <a:lnTo>
                    <a:pt x="182975" y="910495"/>
                  </a:lnTo>
                  <a:lnTo>
                    <a:pt x="194881" y="928306"/>
                  </a:lnTo>
                  <a:lnTo>
                    <a:pt x="190405" y="943261"/>
                  </a:lnTo>
                  <a:lnTo>
                    <a:pt x="187833" y="948404"/>
                  </a:lnTo>
                  <a:lnTo>
                    <a:pt x="193357" y="954119"/>
                  </a:lnTo>
                  <a:lnTo>
                    <a:pt x="208597" y="960215"/>
                  </a:lnTo>
                  <a:lnTo>
                    <a:pt x="216217" y="957644"/>
                  </a:lnTo>
                  <a:lnTo>
                    <a:pt x="218408" y="962120"/>
                  </a:lnTo>
                  <a:lnTo>
                    <a:pt x="224504" y="959739"/>
                  </a:lnTo>
                  <a:lnTo>
                    <a:pt x="236220" y="963073"/>
                  </a:lnTo>
                  <a:lnTo>
                    <a:pt x="247079" y="972979"/>
                  </a:lnTo>
                  <a:lnTo>
                    <a:pt x="253937" y="976884"/>
                  </a:lnTo>
                  <a:lnTo>
                    <a:pt x="265462" y="991457"/>
                  </a:lnTo>
                  <a:lnTo>
                    <a:pt x="270986" y="997172"/>
                  </a:lnTo>
                  <a:lnTo>
                    <a:pt x="271367" y="1000315"/>
                  </a:lnTo>
                  <a:lnTo>
                    <a:pt x="274796" y="1001458"/>
                  </a:lnTo>
                  <a:lnTo>
                    <a:pt x="275368" y="1006221"/>
                  </a:lnTo>
                  <a:lnTo>
                    <a:pt x="286417" y="1017651"/>
                  </a:lnTo>
                  <a:lnTo>
                    <a:pt x="289560" y="1017270"/>
                  </a:lnTo>
                  <a:lnTo>
                    <a:pt x="293180" y="1019937"/>
                  </a:lnTo>
                  <a:lnTo>
                    <a:pt x="297275" y="1027462"/>
                  </a:lnTo>
                  <a:lnTo>
                    <a:pt x="306991" y="1027843"/>
                  </a:lnTo>
                  <a:lnTo>
                    <a:pt x="312515" y="1033558"/>
                  </a:lnTo>
                  <a:lnTo>
                    <a:pt x="317278" y="1032986"/>
                  </a:lnTo>
                  <a:lnTo>
                    <a:pt x="330327" y="1034510"/>
                  </a:lnTo>
                  <a:lnTo>
                    <a:pt x="333851" y="1037272"/>
                  </a:lnTo>
                  <a:lnTo>
                    <a:pt x="334804" y="1045178"/>
                  </a:lnTo>
                  <a:lnTo>
                    <a:pt x="336423" y="1044988"/>
                  </a:lnTo>
                  <a:lnTo>
                    <a:pt x="333851" y="1050036"/>
                  </a:lnTo>
                  <a:lnTo>
                    <a:pt x="340138" y="1049274"/>
                  </a:lnTo>
                  <a:lnTo>
                    <a:pt x="338995" y="1052608"/>
                  </a:lnTo>
                  <a:lnTo>
                    <a:pt x="344329" y="1056799"/>
                  </a:lnTo>
                  <a:lnTo>
                    <a:pt x="346520" y="1061275"/>
                  </a:lnTo>
                  <a:lnTo>
                    <a:pt x="344900" y="1061466"/>
                  </a:lnTo>
                  <a:lnTo>
                    <a:pt x="343567" y="1063276"/>
                  </a:lnTo>
                  <a:lnTo>
                    <a:pt x="350710" y="1068800"/>
                  </a:lnTo>
                  <a:lnTo>
                    <a:pt x="351092" y="1071944"/>
                  </a:lnTo>
                  <a:lnTo>
                    <a:pt x="354425" y="1073087"/>
                  </a:lnTo>
                  <a:lnTo>
                    <a:pt x="358997" y="1070896"/>
                  </a:lnTo>
                  <a:lnTo>
                    <a:pt x="365855" y="1074896"/>
                  </a:lnTo>
                  <a:lnTo>
                    <a:pt x="369284" y="1076039"/>
                  </a:lnTo>
                  <a:lnTo>
                    <a:pt x="368903" y="1085659"/>
                  </a:lnTo>
                  <a:lnTo>
                    <a:pt x="368141" y="1092232"/>
                  </a:lnTo>
                  <a:lnTo>
                    <a:pt x="364141" y="1099185"/>
                  </a:lnTo>
                  <a:lnTo>
                    <a:pt x="355663" y="1095375"/>
                  </a:lnTo>
                  <a:lnTo>
                    <a:pt x="343281" y="1098614"/>
                  </a:lnTo>
                  <a:lnTo>
                    <a:pt x="342709" y="1106710"/>
                  </a:lnTo>
                  <a:lnTo>
                    <a:pt x="338138" y="1108900"/>
                  </a:lnTo>
                  <a:lnTo>
                    <a:pt x="335375" y="1112425"/>
                  </a:lnTo>
                  <a:lnTo>
                    <a:pt x="333851" y="1112615"/>
                  </a:lnTo>
                  <a:lnTo>
                    <a:pt x="342900" y="1121092"/>
                  </a:lnTo>
                  <a:lnTo>
                    <a:pt x="343091" y="1122712"/>
                  </a:lnTo>
                  <a:lnTo>
                    <a:pt x="348425" y="1126807"/>
                  </a:lnTo>
                  <a:lnTo>
                    <a:pt x="347091" y="1128617"/>
                  </a:lnTo>
                  <a:lnTo>
                    <a:pt x="356521" y="1127379"/>
                  </a:lnTo>
                  <a:lnTo>
                    <a:pt x="359950" y="1128522"/>
                  </a:lnTo>
                  <a:lnTo>
                    <a:pt x="359569" y="1138238"/>
                  </a:lnTo>
                  <a:lnTo>
                    <a:pt x="354806" y="1138809"/>
                  </a:lnTo>
                  <a:lnTo>
                    <a:pt x="356806" y="1141762"/>
                  </a:lnTo>
                  <a:lnTo>
                    <a:pt x="355568" y="1145096"/>
                  </a:lnTo>
                  <a:lnTo>
                    <a:pt x="362331" y="1147477"/>
                  </a:lnTo>
                  <a:lnTo>
                    <a:pt x="362712" y="1150620"/>
                  </a:lnTo>
                  <a:lnTo>
                    <a:pt x="364903" y="1155192"/>
                  </a:lnTo>
                  <a:lnTo>
                    <a:pt x="370808" y="1151191"/>
                  </a:lnTo>
                  <a:lnTo>
                    <a:pt x="375761" y="1152239"/>
                  </a:lnTo>
                  <a:lnTo>
                    <a:pt x="373189" y="1157288"/>
                  </a:lnTo>
                  <a:lnTo>
                    <a:pt x="374237" y="1165193"/>
                  </a:lnTo>
                  <a:lnTo>
                    <a:pt x="375761" y="1165003"/>
                  </a:lnTo>
                  <a:lnTo>
                    <a:pt x="378333" y="1159859"/>
                  </a:lnTo>
                  <a:lnTo>
                    <a:pt x="394525" y="1161002"/>
                  </a:lnTo>
                  <a:lnTo>
                    <a:pt x="394525" y="1161002"/>
                  </a:lnTo>
                  <a:lnTo>
                    <a:pt x="396335" y="1162431"/>
                  </a:lnTo>
                  <a:lnTo>
                    <a:pt x="393954" y="1169098"/>
                  </a:lnTo>
                  <a:lnTo>
                    <a:pt x="400812" y="1173004"/>
                  </a:lnTo>
                  <a:lnTo>
                    <a:pt x="410337" y="1171861"/>
                  </a:lnTo>
                  <a:lnTo>
                    <a:pt x="420529" y="1164146"/>
                  </a:lnTo>
                  <a:lnTo>
                    <a:pt x="429101" y="1167860"/>
                  </a:lnTo>
                  <a:lnTo>
                    <a:pt x="435197" y="1165479"/>
                  </a:lnTo>
                  <a:lnTo>
                    <a:pt x="440531" y="1169575"/>
                  </a:lnTo>
                  <a:lnTo>
                    <a:pt x="442055" y="1169384"/>
                  </a:lnTo>
                  <a:lnTo>
                    <a:pt x="442722" y="1174147"/>
                  </a:lnTo>
                  <a:lnTo>
                    <a:pt x="451961" y="1171384"/>
                  </a:lnTo>
                  <a:lnTo>
                    <a:pt x="453580" y="1171099"/>
                  </a:lnTo>
                  <a:lnTo>
                    <a:pt x="453295" y="1169575"/>
                  </a:lnTo>
                  <a:lnTo>
                    <a:pt x="456533" y="1169194"/>
                  </a:lnTo>
                  <a:lnTo>
                    <a:pt x="459867" y="1170337"/>
                  </a:lnTo>
                  <a:lnTo>
                    <a:pt x="466344" y="1171099"/>
                  </a:lnTo>
                  <a:lnTo>
                    <a:pt x="479965" y="1177385"/>
                  </a:lnTo>
                  <a:lnTo>
                    <a:pt x="488251" y="1179576"/>
                  </a:lnTo>
                  <a:lnTo>
                    <a:pt x="496824" y="1183291"/>
                  </a:lnTo>
                  <a:lnTo>
                    <a:pt x="497396" y="1188053"/>
                  </a:lnTo>
                  <a:lnTo>
                    <a:pt x="511207" y="1183005"/>
                  </a:lnTo>
                  <a:lnTo>
                    <a:pt x="521017" y="1185005"/>
                  </a:lnTo>
                  <a:lnTo>
                    <a:pt x="527018" y="1193864"/>
                  </a:lnTo>
                  <a:lnTo>
                    <a:pt x="549307" y="1205484"/>
                  </a:lnTo>
                  <a:lnTo>
                    <a:pt x="555879" y="1206246"/>
                  </a:lnTo>
                  <a:lnTo>
                    <a:pt x="558832" y="1204246"/>
                  </a:lnTo>
                  <a:lnTo>
                    <a:pt x="560165" y="1215295"/>
                  </a:lnTo>
                  <a:lnTo>
                    <a:pt x="563785" y="1218057"/>
                  </a:lnTo>
                  <a:lnTo>
                    <a:pt x="571405" y="1215485"/>
                  </a:lnTo>
                  <a:lnTo>
                    <a:pt x="573786" y="1208723"/>
                  </a:lnTo>
                  <a:lnTo>
                    <a:pt x="579882" y="1206341"/>
                  </a:lnTo>
                  <a:lnTo>
                    <a:pt x="579120" y="1200055"/>
                  </a:lnTo>
                  <a:lnTo>
                    <a:pt x="583025" y="1193102"/>
                  </a:lnTo>
                  <a:lnTo>
                    <a:pt x="589312" y="1192339"/>
                  </a:lnTo>
                  <a:lnTo>
                    <a:pt x="591693" y="1198436"/>
                  </a:lnTo>
                  <a:lnTo>
                    <a:pt x="595122" y="1199579"/>
                  </a:lnTo>
                  <a:lnTo>
                    <a:pt x="599789" y="1199007"/>
                  </a:lnTo>
                  <a:lnTo>
                    <a:pt x="604361" y="1196816"/>
                  </a:lnTo>
                  <a:lnTo>
                    <a:pt x="608267" y="1189958"/>
                  </a:lnTo>
                  <a:lnTo>
                    <a:pt x="606076" y="1185386"/>
                  </a:lnTo>
                  <a:lnTo>
                    <a:pt x="604076" y="1182433"/>
                  </a:lnTo>
                  <a:lnTo>
                    <a:pt x="602933" y="1173004"/>
                  </a:lnTo>
                  <a:lnTo>
                    <a:pt x="605885" y="1171004"/>
                  </a:lnTo>
                  <a:lnTo>
                    <a:pt x="609409" y="1173766"/>
                  </a:lnTo>
                  <a:lnTo>
                    <a:pt x="615696" y="1172908"/>
                  </a:lnTo>
                  <a:lnTo>
                    <a:pt x="617315" y="1172718"/>
                  </a:lnTo>
                  <a:lnTo>
                    <a:pt x="623792" y="1173480"/>
                  </a:lnTo>
                  <a:lnTo>
                    <a:pt x="630746" y="1177481"/>
                  </a:lnTo>
                  <a:lnTo>
                    <a:pt x="635698" y="1178433"/>
                  </a:lnTo>
                  <a:lnTo>
                    <a:pt x="637604" y="1168527"/>
                  </a:lnTo>
                  <a:lnTo>
                    <a:pt x="643509" y="1164527"/>
                  </a:lnTo>
                  <a:lnTo>
                    <a:pt x="644271" y="1158049"/>
                  </a:lnTo>
                  <a:lnTo>
                    <a:pt x="648081" y="1149572"/>
                  </a:lnTo>
                  <a:lnTo>
                    <a:pt x="647033" y="1141666"/>
                  </a:lnTo>
                  <a:lnTo>
                    <a:pt x="651129" y="1136332"/>
                  </a:lnTo>
                  <a:lnTo>
                    <a:pt x="654558" y="1137475"/>
                  </a:lnTo>
                  <a:lnTo>
                    <a:pt x="651701" y="1128236"/>
                  </a:lnTo>
                  <a:lnTo>
                    <a:pt x="644462" y="1121188"/>
                  </a:lnTo>
                  <a:lnTo>
                    <a:pt x="643604" y="1114806"/>
                  </a:lnTo>
                  <a:lnTo>
                    <a:pt x="651510" y="1113854"/>
                  </a:lnTo>
                  <a:lnTo>
                    <a:pt x="654844" y="1114997"/>
                  </a:lnTo>
                  <a:lnTo>
                    <a:pt x="662559" y="1112425"/>
                  </a:lnTo>
                  <a:lnTo>
                    <a:pt x="662368" y="1110901"/>
                  </a:lnTo>
                  <a:lnTo>
                    <a:pt x="664559" y="1115378"/>
                  </a:lnTo>
                  <a:lnTo>
                    <a:pt x="668084" y="1118140"/>
                  </a:lnTo>
                  <a:lnTo>
                    <a:pt x="666559" y="1118330"/>
                  </a:lnTo>
                  <a:lnTo>
                    <a:pt x="666750" y="1119949"/>
                  </a:lnTo>
                  <a:lnTo>
                    <a:pt x="672275" y="1125664"/>
                  </a:lnTo>
                  <a:lnTo>
                    <a:pt x="679133" y="1129570"/>
                  </a:lnTo>
                  <a:lnTo>
                    <a:pt x="681514" y="1135666"/>
                  </a:lnTo>
                  <a:lnTo>
                    <a:pt x="680371" y="1138999"/>
                  </a:lnTo>
                  <a:lnTo>
                    <a:pt x="683895" y="1141762"/>
                  </a:lnTo>
                  <a:lnTo>
                    <a:pt x="687896" y="1147667"/>
                  </a:lnTo>
                  <a:lnTo>
                    <a:pt x="692277" y="1143953"/>
                  </a:lnTo>
                  <a:lnTo>
                    <a:pt x="698563" y="1143095"/>
                  </a:lnTo>
                  <a:lnTo>
                    <a:pt x="704088" y="1148810"/>
                  </a:lnTo>
                  <a:lnTo>
                    <a:pt x="718661" y="1150144"/>
                  </a:lnTo>
                  <a:lnTo>
                    <a:pt x="720662" y="1153097"/>
                  </a:lnTo>
                  <a:lnTo>
                    <a:pt x="723043" y="1159288"/>
                  </a:lnTo>
                  <a:lnTo>
                    <a:pt x="728377" y="1163383"/>
                  </a:lnTo>
                  <a:lnTo>
                    <a:pt x="731330" y="1161383"/>
                  </a:lnTo>
                  <a:lnTo>
                    <a:pt x="730758" y="1156716"/>
                  </a:lnTo>
                  <a:lnTo>
                    <a:pt x="733901" y="1156240"/>
                  </a:lnTo>
                  <a:lnTo>
                    <a:pt x="736854" y="1154335"/>
                  </a:lnTo>
                  <a:lnTo>
                    <a:pt x="739997" y="1153858"/>
                  </a:lnTo>
                  <a:lnTo>
                    <a:pt x="744093" y="1148524"/>
                  </a:lnTo>
                  <a:lnTo>
                    <a:pt x="750475" y="1147763"/>
                  </a:lnTo>
                  <a:lnTo>
                    <a:pt x="755713" y="1139095"/>
                  </a:lnTo>
                  <a:lnTo>
                    <a:pt x="758476" y="1135475"/>
                  </a:lnTo>
                  <a:lnTo>
                    <a:pt x="764858" y="1134713"/>
                  </a:lnTo>
                  <a:lnTo>
                    <a:pt x="769144" y="1143762"/>
                  </a:lnTo>
                  <a:lnTo>
                    <a:pt x="772954" y="1160907"/>
                  </a:lnTo>
                  <a:lnTo>
                    <a:pt x="776383" y="1162050"/>
                  </a:lnTo>
                  <a:lnTo>
                    <a:pt x="779717" y="1163288"/>
                  </a:lnTo>
                  <a:lnTo>
                    <a:pt x="790099" y="1157097"/>
                  </a:lnTo>
                  <a:lnTo>
                    <a:pt x="796671" y="1170718"/>
                  </a:lnTo>
                  <a:lnTo>
                    <a:pt x="802291" y="1189291"/>
                  </a:lnTo>
                  <a:lnTo>
                    <a:pt x="816483" y="1187482"/>
                  </a:lnTo>
                  <a:lnTo>
                    <a:pt x="820769" y="1183672"/>
                  </a:lnTo>
                  <a:lnTo>
                    <a:pt x="821150" y="1186815"/>
                  </a:lnTo>
                  <a:lnTo>
                    <a:pt x="824103" y="1184910"/>
                  </a:lnTo>
                  <a:lnTo>
                    <a:pt x="829437" y="1189006"/>
                  </a:lnTo>
                  <a:lnTo>
                    <a:pt x="833628" y="1183672"/>
                  </a:lnTo>
                  <a:lnTo>
                    <a:pt x="832771" y="1177385"/>
                  </a:lnTo>
                  <a:lnTo>
                    <a:pt x="837343" y="1175195"/>
                  </a:lnTo>
                  <a:lnTo>
                    <a:pt x="836962" y="1172051"/>
                  </a:lnTo>
                  <a:lnTo>
                    <a:pt x="844201" y="1166241"/>
                  </a:lnTo>
                  <a:lnTo>
                    <a:pt x="838676" y="1147763"/>
                  </a:lnTo>
                  <a:lnTo>
                    <a:pt x="845058" y="1122902"/>
                  </a:lnTo>
                  <a:lnTo>
                    <a:pt x="843534" y="1123093"/>
                  </a:lnTo>
                  <a:lnTo>
                    <a:pt x="841915" y="1110424"/>
                  </a:lnTo>
                  <a:lnTo>
                    <a:pt x="837152" y="1110996"/>
                  </a:lnTo>
                  <a:lnTo>
                    <a:pt x="844582" y="1081183"/>
                  </a:lnTo>
                  <a:lnTo>
                    <a:pt x="847344" y="1077658"/>
                  </a:lnTo>
                  <a:lnTo>
                    <a:pt x="847725" y="1068038"/>
                  </a:lnTo>
                  <a:lnTo>
                    <a:pt x="854202" y="1055941"/>
                  </a:lnTo>
                  <a:lnTo>
                    <a:pt x="856964" y="1052417"/>
                  </a:lnTo>
                  <a:lnTo>
                    <a:pt x="867823" y="1049369"/>
                  </a:lnTo>
                  <a:lnTo>
                    <a:pt x="870204" y="1042702"/>
                  </a:lnTo>
                  <a:lnTo>
                    <a:pt x="881253" y="1041273"/>
                  </a:lnTo>
                  <a:lnTo>
                    <a:pt x="889921" y="1033748"/>
                  </a:lnTo>
                  <a:lnTo>
                    <a:pt x="890873" y="1028795"/>
                  </a:lnTo>
                  <a:lnTo>
                    <a:pt x="893635" y="1025271"/>
                  </a:lnTo>
                  <a:lnTo>
                    <a:pt x="894588" y="1020318"/>
                  </a:lnTo>
                  <a:lnTo>
                    <a:pt x="899160" y="1018127"/>
                  </a:lnTo>
                  <a:lnTo>
                    <a:pt x="898874" y="1016603"/>
                  </a:lnTo>
                  <a:lnTo>
                    <a:pt x="900684" y="1017937"/>
                  </a:lnTo>
                  <a:lnTo>
                    <a:pt x="905256" y="1015746"/>
                  </a:lnTo>
                  <a:lnTo>
                    <a:pt x="900113" y="1000411"/>
                  </a:lnTo>
                  <a:lnTo>
                    <a:pt x="907733" y="984980"/>
                  </a:lnTo>
                  <a:lnTo>
                    <a:pt x="906875" y="978694"/>
                  </a:lnTo>
                  <a:lnTo>
                    <a:pt x="904494" y="972598"/>
                  </a:lnTo>
                  <a:lnTo>
                    <a:pt x="905923" y="970788"/>
                  </a:lnTo>
                  <a:lnTo>
                    <a:pt x="905066" y="964502"/>
                  </a:lnTo>
                  <a:lnTo>
                    <a:pt x="912781" y="961834"/>
                  </a:lnTo>
                  <a:lnTo>
                    <a:pt x="915734" y="959930"/>
                  </a:lnTo>
                  <a:lnTo>
                    <a:pt x="920877" y="962406"/>
                  </a:lnTo>
                  <a:lnTo>
                    <a:pt x="927163" y="961644"/>
                  </a:lnTo>
                  <a:lnTo>
                    <a:pt x="929926" y="958120"/>
                  </a:lnTo>
                  <a:lnTo>
                    <a:pt x="932307" y="964216"/>
                  </a:lnTo>
                  <a:lnTo>
                    <a:pt x="932307" y="964216"/>
                  </a:lnTo>
                  <a:lnTo>
                    <a:pt x="933736" y="962406"/>
                  </a:lnTo>
                  <a:lnTo>
                    <a:pt x="935736" y="965359"/>
                  </a:lnTo>
                  <a:lnTo>
                    <a:pt x="939260" y="968121"/>
                  </a:lnTo>
                  <a:lnTo>
                    <a:pt x="940594" y="966311"/>
                  </a:lnTo>
                  <a:lnTo>
                    <a:pt x="944023" y="967549"/>
                  </a:lnTo>
                  <a:lnTo>
                    <a:pt x="948118" y="962215"/>
                  </a:lnTo>
                  <a:lnTo>
                    <a:pt x="953072" y="963168"/>
                  </a:lnTo>
                  <a:lnTo>
                    <a:pt x="959930" y="967073"/>
                  </a:lnTo>
                  <a:lnTo>
                    <a:pt x="958977" y="972026"/>
                  </a:lnTo>
                  <a:lnTo>
                    <a:pt x="960787" y="973455"/>
                  </a:lnTo>
                  <a:lnTo>
                    <a:pt x="968693" y="972407"/>
                  </a:lnTo>
                  <a:lnTo>
                    <a:pt x="972217" y="975170"/>
                  </a:lnTo>
                  <a:lnTo>
                    <a:pt x="977360" y="977741"/>
                  </a:lnTo>
                  <a:lnTo>
                    <a:pt x="981932" y="975550"/>
                  </a:lnTo>
                  <a:lnTo>
                    <a:pt x="988790" y="979456"/>
                  </a:lnTo>
                  <a:lnTo>
                    <a:pt x="993743" y="980408"/>
                  </a:lnTo>
                  <a:lnTo>
                    <a:pt x="997458" y="984790"/>
                  </a:lnTo>
                  <a:lnTo>
                    <a:pt x="1002411" y="985742"/>
                  </a:lnTo>
                  <a:lnTo>
                    <a:pt x="1005364" y="983742"/>
                  </a:lnTo>
                  <a:lnTo>
                    <a:pt x="1012508" y="989266"/>
                  </a:lnTo>
                  <a:lnTo>
                    <a:pt x="1015079" y="984123"/>
                  </a:lnTo>
                  <a:lnTo>
                    <a:pt x="1018222" y="983742"/>
                  </a:lnTo>
                  <a:lnTo>
                    <a:pt x="1023938" y="978217"/>
                  </a:lnTo>
                  <a:lnTo>
                    <a:pt x="1027652" y="969740"/>
                  </a:lnTo>
                  <a:lnTo>
                    <a:pt x="1025843" y="968312"/>
                  </a:lnTo>
                  <a:lnTo>
                    <a:pt x="1027081" y="964978"/>
                  </a:lnTo>
                  <a:lnTo>
                    <a:pt x="1026890" y="963358"/>
                  </a:lnTo>
                  <a:lnTo>
                    <a:pt x="1011269" y="954119"/>
                  </a:lnTo>
                  <a:lnTo>
                    <a:pt x="1011079" y="952595"/>
                  </a:lnTo>
                  <a:lnTo>
                    <a:pt x="1010602" y="949452"/>
                  </a:lnTo>
                  <a:lnTo>
                    <a:pt x="1008697" y="946499"/>
                  </a:lnTo>
                  <a:lnTo>
                    <a:pt x="1013936" y="937736"/>
                  </a:lnTo>
                  <a:lnTo>
                    <a:pt x="1012603" y="926687"/>
                  </a:lnTo>
                  <a:lnTo>
                    <a:pt x="1020604" y="914495"/>
                  </a:lnTo>
                  <a:lnTo>
                    <a:pt x="1018604" y="898684"/>
                  </a:lnTo>
                  <a:lnTo>
                    <a:pt x="1022985" y="894969"/>
                  </a:lnTo>
                  <a:lnTo>
                    <a:pt x="1022699" y="893350"/>
                  </a:lnTo>
                  <a:lnTo>
                    <a:pt x="1030605" y="892302"/>
                  </a:lnTo>
                  <a:lnTo>
                    <a:pt x="1030034" y="887635"/>
                  </a:lnTo>
                  <a:lnTo>
                    <a:pt x="1026033" y="881729"/>
                  </a:lnTo>
                  <a:lnTo>
                    <a:pt x="1025843" y="880110"/>
                  </a:lnTo>
                  <a:lnTo>
                    <a:pt x="1022699" y="880491"/>
                  </a:lnTo>
                  <a:lnTo>
                    <a:pt x="1021747" y="872585"/>
                  </a:lnTo>
                  <a:lnTo>
                    <a:pt x="1022890" y="856488"/>
                  </a:lnTo>
                  <a:lnTo>
                    <a:pt x="1030700" y="855440"/>
                  </a:lnTo>
                  <a:lnTo>
                    <a:pt x="1029938" y="836295"/>
                  </a:lnTo>
                  <a:lnTo>
                    <a:pt x="1033272" y="837438"/>
                  </a:lnTo>
                  <a:lnTo>
                    <a:pt x="1034225" y="832580"/>
                  </a:lnTo>
                  <a:lnTo>
                    <a:pt x="1035368" y="829151"/>
                  </a:lnTo>
                  <a:lnTo>
                    <a:pt x="1036415" y="824294"/>
                  </a:lnTo>
                  <a:lnTo>
                    <a:pt x="1034415" y="808482"/>
                  </a:lnTo>
                  <a:lnTo>
                    <a:pt x="1030796" y="805720"/>
                  </a:lnTo>
                  <a:lnTo>
                    <a:pt x="1030034" y="799433"/>
                  </a:lnTo>
                  <a:lnTo>
                    <a:pt x="1026414" y="796671"/>
                  </a:lnTo>
                  <a:lnTo>
                    <a:pt x="1026033" y="793528"/>
                  </a:lnTo>
                  <a:lnTo>
                    <a:pt x="1030414" y="789718"/>
                  </a:lnTo>
                  <a:lnTo>
                    <a:pt x="1031558" y="786384"/>
                  </a:lnTo>
                  <a:lnTo>
                    <a:pt x="1030796" y="780097"/>
                  </a:lnTo>
                  <a:lnTo>
                    <a:pt x="1027176" y="777335"/>
                  </a:lnTo>
                  <a:lnTo>
                    <a:pt x="1023842" y="763334"/>
                  </a:lnTo>
                  <a:lnTo>
                    <a:pt x="1024604" y="756761"/>
                  </a:lnTo>
                  <a:lnTo>
                    <a:pt x="1024795" y="745522"/>
                  </a:lnTo>
                  <a:lnTo>
                    <a:pt x="1026700" y="735711"/>
                  </a:lnTo>
                  <a:lnTo>
                    <a:pt x="1026890" y="737235"/>
                  </a:lnTo>
                  <a:lnTo>
                    <a:pt x="1029081" y="728948"/>
                  </a:lnTo>
                  <a:lnTo>
                    <a:pt x="1036510" y="724757"/>
                  </a:lnTo>
                  <a:lnTo>
                    <a:pt x="1039273" y="721233"/>
                  </a:lnTo>
                  <a:lnTo>
                    <a:pt x="1037558" y="719900"/>
                  </a:lnTo>
                  <a:lnTo>
                    <a:pt x="1040892" y="708184"/>
                  </a:lnTo>
                  <a:lnTo>
                    <a:pt x="1035939" y="707231"/>
                  </a:lnTo>
                  <a:lnTo>
                    <a:pt x="1033748" y="702659"/>
                  </a:lnTo>
                  <a:lnTo>
                    <a:pt x="1037654" y="695801"/>
                  </a:lnTo>
                  <a:lnTo>
                    <a:pt x="1042797" y="698373"/>
                  </a:lnTo>
                  <a:lnTo>
                    <a:pt x="1048893" y="695992"/>
                  </a:lnTo>
                  <a:lnTo>
                    <a:pt x="1051465" y="690848"/>
                  </a:lnTo>
                  <a:lnTo>
                    <a:pt x="1056037" y="688657"/>
                  </a:lnTo>
                  <a:lnTo>
                    <a:pt x="1060133" y="696087"/>
                  </a:lnTo>
                  <a:lnTo>
                    <a:pt x="1068610" y="699897"/>
                  </a:lnTo>
                  <a:lnTo>
                    <a:pt x="1079278" y="695325"/>
                  </a:lnTo>
                  <a:lnTo>
                    <a:pt x="1086041" y="697611"/>
                  </a:lnTo>
                  <a:lnTo>
                    <a:pt x="1088612" y="705326"/>
                  </a:lnTo>
                  <a:lnTo>
                    <a:pt x="1085850" y="708851"/>
                  </a:lnTo>
                  <a:lnTo>
                    <a:pt x="1086231" y="712089"/>
                  </a:lnTo>
                  <a:lnTo>
                    <a:pt x="1088231" y="715042"/>
                  </a:lnTo>
                  <a:lnTo>
                    <a:pt x="1102805" y="716375"/>
                  </a:lnTo>
                  <a:lnTo>
                    <a:pt x="1112901" y="719900"/>
                  </a:lnTo>
                  <a:lnTo>
                    <a:pt x="1116997" y="714565"/>
                  </a:lnTo>
                  <a:lnTo>
                    <a:pt x="1121759" y="713899"/>
                  </a:lnTo>
                  <a:lnTo>
                    <a:pt x="1126903" y="716471"/>
                  </a:lnTo>
                  <a:lnTo>
                    <a:pt x="1128236" y="714756"/>
                  </a:lnTo>
                  <a:lnTo>
                    <a:pt x="1131665" y="715899"/>
                  </a:lnTo>
                  <a:lnTo>
                    <a:pt x="1136142" y="713708"/>
                  </a:lnTo>
                  <a:lnTo>
                    <a:pt x="1136618" y="716851"/>
                  </a:lnTo>
                  <a:lnTo>
                    <a:pt x="1149953" y="721614"/>
                  </a:lnTo>
                  <a:lnTo>
                    <a:pt x="1151763" y="722947"/>
                  </a:lnTo>
                  <a:lnTo>
                    <a:pt x="1152811" y="730853"/>
                  </a:lnTo>
                  <a:lnTo>
                    <a:pt x="1149382" y="729615"/>
                  </a:lnTo>
                  <a:lnTo>
                    <a:pt x="1146715" y="733234"/>
                  </a:lnTo>
                  <a:lnTo>
                    <a:pt x="1147096" y="736378"/>
                  </a:lnTo>
                  <a:lnTo>
                    <a:pt x="1155573" y="740093"/>
                  </a:lnTo>
                  <a:lnTo>
                    <a:pt x="1155764" y="741712"/>
                  </a:lnTo>
                  <a:lnTo>
                    <a:pt x="1153001" y="745236"/>
                  </a:lnTo>
                  <a:lnTo>
                    <a:pt x="1158335" y="749332"/>
                  </a:lnTo>
                  <a:lnTo>
                    <a:pt x="1160907" y="757047"/>
                  </a:lnTo>
                  <a:lnTo>
                    <a:pt x="1159573" y="758857"/>
                  </a:lnTo>
                  <a:lnTo>
                    <a:pt x="1156621" y="760857"/>
                  </a:lnTo>
                  <a:lnTo>
                    <a:pt x="1150334" y="774478"/>
                  </a:lnTo>
                  <a:lnTo>
                    <a:pt x="1155859" y="780193"/>
                  </a:lnTo>
                  <a:lnTo>
                    <a:pt x="1158812" y="778193"/>
                  </a:lnTo>
                  <a:lnTo>
                    <a:pt x="1160621" y="779526"/>
                  </a:lnTo>
                  <a:lnTo>
                    <a:pt x="1167860" y="773811"/>
                  </a:lnTo>
                  <a:lnTo>
                    <a:pt x="1175004" y="779335"/>
                  </a:lnTo>
                  <a:lnTo>
                    <a:pt x="1183291" y="768668"/>
                  </a:lnTo>
                  <a:lnTo>
                    <a:pt x="1187768" y="766477"/>
                  </a:lnTo>
                  <a:lnTo>
                    <a:pt x="1190530" y="762952"/>
                  </a:lnTo>
                  <a:lnTo>
                    <a:pt x="1195102" y="760762"/>
                  </a:lnTo>
                  <a:lnTo>
                    <a:pt x="1201388" y="759905"/>
                  </a:lnTo>
                  <a:lnTo>
                    <a:pt x="1211294" y="761905"/>
                  </a:lnTo>
                  <a:lnTo>
                    <a:pt x="1215962" y="761238"/>
                  </a:lnTo>
                  <a:lnTo>
                    <a:pt x="1226439" y="768001"/>
                  </a:lnTo>
                  <a:lnTo>
                    <a:pt x="1227487" y="763048"/>
                  </a:lnTo>
                  <a:lnTo>
                    <a:pt x="1232154" y="762381"/>
                  </a:lnTo>
                  <a:lnTo>
                    <a:pt x="1229582" y="754761"/>
                  </a:lnTo>
                  <a:lnTo>
                    <a:pt x="1231011" y="752951"/>
                  </a:lnTo>
                  <a:lnTo>
                    <a:pt x="1234345" y="754094"/>
                  </a:lnTo>
                  <a:lnTo>
                    <a:pt x="1240441" y="738950"/>
                  </a:lnTo>
                  <a:lnTo>
                    <a:pt x="1241774" y="737140"/>
                  </a:lnTo>
                  <a:lnTo>
                    <a:pt x="1236059" y="729805"/>
                  </a:lnTo>
                  <a:lnTo>
                    <a:pt x="1238250" y="721519"/>
                  </a:lnTo>
                  <a:lnTo>
                    <a:pt x="1246537" y="723709"/>
                  </a:lnTo>
                  <a:lnTo>
                    <a:pt x="1250061" y="726472"/>
                  </a:lnTo>
                  <a:lnTo>
                    <a:pt x="1247680" y="733139"/>
                  </a:lnTo>
                  <a:lnTo>
                    <a:pt x="1258157" y="739902"/>
                  </a:lnTo>
                  <a:lnTo>
                    <a:pt x="1262729" y="737711"/>
                  </a:lnTo>
                  <a:lnTo>
                    <a:pt x="1269587" y="741617"/>
                  </a:lnTo>
                  <a:lnTo>
                    <a:pt x="1273969" y="737806"/>
                  </a:lnTo>
                  <a:lnTo>
                    <a:pt x="1276541" y="732758"/>
                  </a:lnTo>
                  <a:lnTo>
                    <a:pt x="1281684" y="735235"/>
                  </a:lnTo>
                  <a:lnTo>
                    <a:pt x="1289304" y="732663"/>
                  </a:lnTo>
                  <a:lnTo>
                    <a:pt x="1301020" y="735997"/>
                  </a:lnTo>
                  <a:lnTo>
                    <a:pt x="1316831" y="746855"/>
                  </a:lnTo>
                  <a:lnTo>
                    <a:pt x="1321118" y="755904"/>
                  </a:lnTo>
                  <a:lnTo>
                    <a:pt x="1327690" y="756666"/>
                  </a:lnTo>
                  <a:lnTo>
                    <a:pt x="1335214" y="765334"/>
                  </a:lnTo>
                  <a:lnTo>
                    <a:pt x="1343882" y="770668"/>
                  </a:lnTo>
                  <a:lnTo>
                    <a:pt x="1350645" y="772954"/>
                  </a:lnTo>
                  <a:lnTo>
                    <a:pt x="1356931" y="772192"/>
                  </a:lnTo>
                  <a:lnTo>
                    <a:pt x="1361885" y="773144"/>
                  </a:lnTo>
                  <a:lnTo>
                    <a:pt x="1365599" y="777526"/>
                  </a:lnTo>
                  <a:lnTo>
                    <a:pt x="1374267" y="770001"/>
                  </a:lnTo>
                  <a:lnTo>
                    <a:pt x="1378268" y="775906"/>
                  </a:lnTo>
                  <a:lnTo>
                    <a:pt x="1381792" y="778669"/>
                  </a:lnTo>
                  <a:lnTo>
                    <a:pt x="1385126" y="779812"/>
                  </a:lnTo>
                  <a:lnTo>
                    <a:pt x="1398937" y="787718"/>
                  </a:lnTo>
                  <a:lnTo>
                    <a:pt x="1401032" y="803434"/>
                  </a:lnTo>
                  <a:lnTo>
                    <a:pt x="1406938" y="812292"/>
                  </a:lnTo>
                  <a:lnTo>
                    <a:pt x="1425512" y="819531"/>
                  </a:lnTo>
                  <a:lnTo>
                    <a:pt x="1432179" y="809149"/>
                  </a:lnTo>
                  <a:lnTo>
                    <a:pt x="1433798" y="808863"/>
                  </a:lnTo>
                  <a:lnTo>
                    <a:pt x="1432941" y="802577"/>
                  </a:lnTo>
                  <a:lnTo>
                    <a:pt x="1434370" y="800767"/>
                  </a:lnTo>
                  <a:lnTo>
                    <a:pt x="1439513" y="803338"/>
                  </a:lnTo>
                  <a:lnTo>
                    <a:pt x="1442180" y="799814"/>
                  </a:lnTo>
                  <a:lnTo>
                    <a:pt x="1446752" y="797623"/>
                  </a:lnTo>
                  <a:lnTo>
                    <a:pt x="1440275" y="796862"/>
                  </a:lnTo>
                  <a:lnTo>
                    <a:pt x="1438466" y="795433"/>
                  </a:lnTo>
                  <a:lnTo>
                    <a:pt x="1440085" y="795242"/>
                  </a:lnTo>
                  <a:lnTo>
                    <a:pt x="1442752" y="791718"/>
                  </a:lnTo>
                  <a:lnTo>
                    <a:pt x="1446181" y="792861"/>
                  </a:lnTo>
                  <a:lnTo>
                    <a:pt x="1447133" y="788003"/>
                  </a:lnTo>
                  <a:lnTo>
                    <a:pt x="1445323" y="786575"/>
                  </a:lnTo>
                  <a:lnTo>
                    <a:pt x="1441990" y="785431"/>
                  </a:lnTo>
                  <a:lnTo>
                    <a:pt x="1441799" y="783812"/>
                  </a:lnTo>
                  <a:lnTo>
                    <a:pt x="1440371" y="785622"/>
                  </a:lnTo>
                  <a:lnTo>
                    <a:pt x="1438466" y="782669"/>
                  </a:lnTo>
                  <a:lnTo>
                    <a:pt x="1439227" y="776097"/>
                  </a:lnTo>
                  <a:lnTo>
                    <a:pt x="1444181" y="777145"/>
                  </a:lnTo>
                  <a:lnTo>
                    <a:pt x="1444752" y="781812"/>
                  </a:lnTo>
                  <a:lnTo>
                    <a:pt x="1449705" y="782860"/>
                  </a:lnTo>
                  <a:lnTo>
                    <a:pt x="1452848" y="782384"/>
                  </a:lnTo>
                  <a:lnTo>
                    <a:pt x="1454182" y="780669"/>
                  </a:lnTo>
                  <a:lnTo>
                    <a:pt x="1455611" y="778859"/>
                  </a:lnTo>
                  <a:lnTo>
                    <a:pt x="1458182" y="773716"/>
                  </a:lnTo>
                  <a:lnTo>
                    <a:pt x="1449229" y="766858"/>
                  </a:lnTo>
                  <a:lnTo>
                    <a:pt x="1450467" y="763429"/>
                  </a:lnTo>
                  <a:lnTo>
                    <a:pt x="1453420" y="761524"/>
                  </a:lnTo>
                  <a:lnTo>
                    <a:pt x="1452943" y="758380"/>
                  </a:lnTo>
                  <a:lnTo>
                    <a:pt x="1454182" y="754951"/>
                  </a:lnTo>
                  <a:lnTo>
                    <a:pt x="1443895" y="749903"/>
                  </a:lnTo>
                  <a:lnTo>
                    <a:pt x="1431989" y="744950"/>
                  </a:lnTo>
                  <a:lnTo>
                    <a:pt x="1428845" y="745331"/>
                  </a:lnTo>
                  <a:lnTo>
                    <a:pt x="1417606" y="745236"/>
                  </a:lnTo>
                  <a:lnTo>
                    <a:pt x="1414081" y="742474"/>
                  </a:lnTo>
                  <a:lnTo>
                    <a:pt x="1412081" y="739521"/>
                  </a:lnTo>
                  <a:lnTo>
                    <a:pt x="1413034" y="734568"/>
                  </a:lnTo>
                  <a:lnTo>
                    <a:pt x="1413796" y="728091"/>
                  </a:lnTo>
                  <a:lnTo>
                    <a:pt x="1415225" y="726281"/>
                  </a:lnTo>
                  <a:lnTo>
                    <a:pt x="1412843" y="720185"/>
                  </a:lnTo>
                  <a:lnTo>
                    <a:pt x="1409510" y="718947"/>
                  </a:lnTo>
                  <a:lnTo>
                    <a:pt x="1402747" y="716661"/>
                  </a:lnTo>
                  <a:lnTo>
                    <a:pt x="1398842" y="723519"/>
                  </a:lnTo>
                  <a:lnTo>
                    <a:pt x="1394079" y="724186"/>
                  </a:lnTo>
                  <a:lnTo>
                    <a:pt x="1392936" y="727519"/>
                  </a:lnTo>
                  <a:lnTo>
                    <a:pt x="1391317" y="727710"/>
                  </a:lnTo>
                  <a:lnTo>
                    <a:pt x="1386935" y="718661"/>
                  </a:lnTo>
                  <a:lnTo>
                    <a:pt x="1391317" y="714851"/>
                  </a:lnTo>
                  <a:lnTo>
                    <a:pt x="1388935" y="708755"/>
                  </a:lnTo>
                  <a:lnTo>
                    <a:pt x="1395031" y="706374"/>
                  </a:lnTo>
                  <a:lnTo>
                    <a:pt x="1399794" y="705802"/>
                  </a:lnTo>
                  <a:lnTo>
                    <a:pt x="1402366" y="700659"/>
                  </a:lnTo>
                  <a:lnTo>
                    <a:pt x="1403318" y="695706"/>
                  </a:lnTo>
                  <a:lnTo>
                    <a:pt x="1404842" y="695515"/>
                  </a:lnTo>
                  <a:lnTo>
                    <a:pt x="1408271" y="696659"/>
                  </a:lnTo>
                  <a:lnTo>
                    <a:pt x="1409986" y="698087"/>
                  </a:lnTo>
                  <a:lnTo>
                    <a:pt x="1409033" y="690181"/>
                  </a:lnTo>
                  <a:lnTo>
                    <a:pt x="1413986" y="691134"/>
                  </a:lnTo>
                  <a:lnTo>
                    <a:pt x="1415129" y="687800"/>
                  </a:lnTo>
                  <a:lnTo>
                    <a:pt x="1418082" y="685800"/>
                  </a:lnTo>
                  <a:lnTo>
                    <a:pt x="1416272" y="684467"/>
                  </a:lnTo>
                  <a:lnTo>
                    <a:pt x="1418844" y="679323"/>
                  </a:lnTo>
                  <a:lnTo>
                    <a:pt x="1415510" y="678085"/>
                  </a:lnTo>
                  <a:lnTo>
                    <a:pt x="1416844" y="676370"/>
                  </a:lnTo>
                  <a:lnTo>
                    <a:pt x="1414939" y="673418"/>
                  </a:lnTo>
                  <a:lnTo>
                    <a:pt x="1416082" y="669988"/>
                  </a:lnTo>
                  <a:lnTo>
                    <a:pt x="1423988" y="669036"/>
                  </a:lnTo>
                  <a:lnTo>
                    <a:pt x="1430084" y="666655"/>
                  </a:lnTo>
                  <a:lnTo>
                    <a:pt x="1432179" y="658368"/>
                  </a:lnTo>
                  <a:lnTo>
                    <a:pt x="1427035" y="655796"/>
                  </a:lnTo>
                  <a:lnTo>
                    <a:pt x="1427893" y="649319"/>
                  </a:lnTo>
                  <a:lnTo>
                    <a:pt x="1426083" y="647890"/>
                  </a:lnTo>
                  <a:lnTo>
                    <a:pt x="1424273" y="646557"/>
                  </a:lnTo>
                  <a:lnTo>
                    <a:pt x="1431989" y="643985"/>
                  </a:lnTo>
                  <a:lnTo>
                    <a:pt x="1435513" y="646652"/>
                  </a:lnTo>
                  <a:lnTo>
                    <a:pt x="1436084" y="638651"/>
                  </a:lnTo>
                  <a:lnTo>
                    <a:pt x="1432179" y="632651"/>
                  </a:lnTo>
                  <a:lnTo>
                    <a:pt x="1433131" y="627793"/>
                  </a:lnTo>
                  <a:lnTo>
                    <a:pt x="1443418" y="632841"/>
                  </a:lnTo>
                  <a:lnTo>
                    <a:pt x="1451324" y="631888"/>
                  </a:lnTo>
                  <a:lnTo>
                    <a:pt x="1453039" y="633222"/>
                  </a:lnTo>
                  <a:lnTo>
                    <a:pt x="1454468" y="631507"/>
                  </a:lnTo>
                  <a:lnTo>
                    <a:pt x="1456277" y="632841"/>
                  </a:lnTo>
                  <a:lnTo>
                    <a:pt x="1462564" y="632079"/>
                  </a:lnTo>
                  <a:lnTo>
                    <a:pt x="1465326" y="628459"/>
                  </a:lnTo>
                  <a:lnTo>
                    <a:pt x="1464659" y="623697"/>
                  </a:lnTo>
                  <a:lnTo>
                    <a:pt x="1460754" y="617792"/>
                  </a:lnTo>
                  <a:lnTo>
                    <a:pt x="1468660" y="616839"/>
                  </a:lnTo>
                  <a:lnTo>
                    <a:pt x="1468660" y="616839"/>
                  </a:lnTo>
                  <a:close/>
                </a:path>
              </a:pathLst>
            </a:custGeom>
            <a:noFill/>
            <a:ln w="9525" cap="rnd" cmpd="sng">
              <a:solidFill>
                <a:schemeClr val="bg1"/>
              </a:solidFill>
              <a:prstDash val="solid"/>
              <a:round/>
            </a:ln>
          </p:spPr>
          <p:txBody>
            <a:bodyPr rtlCol="0" anchor="ctr"/>
            <a:lstStyle/>
            <a:p>
              <a:endParaRPr lang="cs-CZ"/>
            </a:p>
          </p:txBody>
        </p:sp>
        <p:sp>
          <p:nvSpPr>
            <p:cNvPr id="33" name="Volný tvar: obrazec 32">
              <a:extLst>
                <a:ext uri="{FF2B5EF4-FFF2-40B4-BE49-F238E27FC236}">
                  <a16:creationId xmlns:a16="http://schemas.microsoft.com/office/drawing/2014/main" id="{51A93057-818E-BEE0-24C9-CAA67FCCCAD1}"/>
                </a:ext>
              </a:extLst>
            </p:cNvPr>
            <p:cNvSpPr>
              <a:spLocks noChangeAspect="1"/>
            </p:cNvSpPr>
            <p:nvPr userDrawn="1">
              <p:custDataLst>
                <p:tags r:id="rId6"/>
              </p:custDataLst>
            </p:nvPr>
          </p:nvSpPr>
          <p:spPr>
            <a:xfrm>
              <a:off x="6140100" y="3632692"/>
              <a:ext cx="1502283" cy="1161573"/>
            </a:xfrm>
            <a:custGeom>
              <a:avLst/>
              <a:gdLst>
                <a:gd name="connsiteX0" fmla="*/ 1496282 w 1502283"/>
                <a:gd name="connsiteY0" fmla="*/ 857155 h 1161573"/>
                <a:gd name="connsiteX1" fmla="*/ 1495711 w 1502283"/>
                <a:gd name="connsiteY1" fmla="*/ 852392 h 1161573"/>
                <a:gd name="connsiteX2" fmla="*/ 1497330 w 1502283"/>
                <a:gd name="connsiteY2" fmla="*/ 852202 h 1161573"/>
                <a:gd name="connsiteX3" fmla="*/ 1495520 w 1502283"/>
                <a:gd name="connsiteY3" fmla="*/ 850868 h 1161573"/>
                <a:gd name="connsiteX4" fmla="*/ 1498282 w 1502283"/>
                <a:gd name="connsiteY4" fmla="*/ 847344 h 1161573"/>
                <a:gd name="connsiteX5" fmla="*/ 1490567 w 1502283"/>
                <a:gd name="connsiteY5" fmla="*/ 849916 h 1161573"/>
                <a:gd name="connsiteX6" fmla="*/ 1486853 w 1502283"/>
                <a:gd name="connsiteY6" fmla="*/ 845630 h 1161573"/>
                <a:gd name="connsiteX7" fmla="*/ 1487996 w 1502283"/>
                <a:gd name="connsiteY7" fmla="*/ 842296 h 1161573"/>
                <a:gd name="connsiteX8" fmla="*/ 1481899 w 1502283"/>
                <a:gd name="connsiteY8" fmla="*/ 831818 h 1161573"/>
                <a:gd name="connsiteX9" fmla="*/ 1469803 w 1502283"/>
                <a:gd name="connsiteY9" fmla="*/ 812483 h 1161573"/>
                <a:gd name="connsiteX10" fmla="*/ 1458563 w 1502283"/>
                <a:gd name="connsiteY10" fmla="*/ 812292 h 1161573"/>
                <a:gd name="connsiteX11" fmla="*/ 1442371 w 1502283"/>
                <a:gd name="connsiteY11" fmla="*/ 798290 h 1161573"/>
                <a:gd name="connsiteX12" fmla="*/ 1437608 w 1502283"/>
                <a:gd name="connsiteY12" fmla="*/ 798862 h 1161573"/>
                <a:gd name="connsiteX13" fmla="*/ 1433513 w 1502283"/>
                <a:gd name="connsiteY13" fmla="*/ 804196 h 1161573"/>
                <a:gd name="connsiteX14" fmla="*/ 1424845 w 1502283"/>
                <a:gd name="connsiteY14" fmla="*/ 798862 h 1161573"/>
                <a:gd name="connsiteX15" fmla="*/ 1432274 w 1502283"/>
                <a:gd name="connsiteY15" fmla="*/ 781907 h 1161573"/>
                <a:gd name="connsiteX16" fmla="*/ 1431703 w 1502283"/>
                <a:gd name="connsiteY16" fmla="*/ 777145 h 1161573"/>
                <a:gd name="connsiteX17" fmla="*/ 1434465 w 1502283"/>
                <a:gd name="connsiteY17" fmla="*/ 773621 h 1161573"/>
                <a:gd name="connsiteX18" fmla="*/ 1425797 w 1502283"/>
                <a:gd name="connsiteY18" fmla="*/ 768287 h 1161573"/>
                <a:gd name="connsiteX19" fmla="*/ 1411796 w 1502283"/>
                <a:gd name="connsiteY19" fmla="*/ 758857 h 1161573"/>
                <a:gd name="connsiteX20" fmla="*/ 1402937 w 1502283"/>
                <a:gd name="connsiteY20" fmla="*/ 764762 h 1161573"/>
                <a:gd name="connsiteX21" fmla="*/ 1400937 w 1502283"/>
                <a:gd name="connsiteY21" fmla="*/ 761809 h 1161573"/>
                <a:gd name="connsiteX22" fmla="*/ 1394365 w 1502283"/>
                <a:gd name="connsiteY22" fmla="*/ 748189 h 1161573"/>
                <a:gd name="connsiteX23" fmla="*/ 1395413 w 1502283"/>
                <a:gd name="connsiteY23" fmla="*/ 756095 h 1161573"/>
                <a:gd name="connsiteX24" fmla="*/ 1381601 w 1502283"/>
                <a:gd name="connsiteY24" fmla="*/ 761048 h 1161573"/>
                <a:gd name="connsiteX25" fmla="*/ 1375886 w 1502283"/>
                <a:gd name="connsiteY25" fmla="*/ 753809 h 1161573"/>
                <a:gd name="connsiteX26" fmla="*/ 1372933 w 1502283"/>
                <a:gd name="connsiteY26" fmla="*/ 755809 h 1161573"/>
                <a:gd name="connsiteX27" fmla="*/ 1372743 w 1502283"/>
                <a:gd name="connsiteY27" fmla="*/ 754190 h 1161573"/>
                <a:gd name="connsiteX28" fmla="*/ 1366838 w 1502283"/>
                <a:gd name="connsiteY28" fmla="*/ 758190 h 1161573"/>
                <a:gd name="connsiteX29" fmla="*/ 1365028 w 1502283"/>
                <a:gd name="connsiteY29" fmla="*/ 756857 h 1161573"/>
                <a:gd name="connsiteX30" fmla="*/ 1362265 w 1502283"/>
                <a:gd name="connsiteY30" fmla="*/ 760381 h 1161573"/>
                <a:gd name="connsiteX31" fmla="*/ 1360456 w 1502283"/>
                <a:gd name="connsiteY31" fmla="*/ 759047 h 1161573"/>
                <a:gd name="connsiteX32" fmla="*/ 1348645 w 1502283"/>
                <a:gd name="connsiteY32" fmla="*/ 766953 h 1161573"/>
                <a:gd name="connsiteX33" fmla="*/ 1339596 w 1502283"/>
                <a:gd name="connsiteY33" fmla="*/ 758476 h 1161573"/>
                <a:gd name="connsiteX34" fmla="*/ 1337977 w 1502283"/>
                <a:gd name="connsiteY34" fmla="*/ 758666 h 1161573"/>
                <a:gd name="connsiteX35" fmla="*/ 1328642 w 1502283"/>
                <a:gd name="connsiteY35" fmla="*/ 748665 h 1161573"/>
                <a:gd name="connsiteX36" fmla="*/ 1321689 w 1502283"/>
                <a:gd name="connsiteY36" fmla="*/ 744760 h 1161573"/>
                <a:gd name="connsiteX37" fmla="*/ 1320260 w 1502283"/>
                <a:gd name="connsiteY37" fmla="*/ 733711 h 1161573"/>
                <a:gd name="connsiteX38" fmla="*/ 1309402 w 1502283"/>
                <a:gd name="connsiteY38" fmla="*/ 736663 h 1161573"/>
                <a:gd name="connsiteX39" fmla="*/ 1307021 w 1502283"/>
                <a:gd name="connsiteY39" fmla="*/ 743331 h 1161573"/>
                <a:gd name="connsiteX40" fmla="*/ 1304830 w 1502283"/>
                <a:gd name="connsiteY40" fmla="*/ 738759 h 1161573"/>
                <a:gd name="connsiteX41" fmla="*/ 1303496 w 1502283"/>
                <a:gd name="connsiteY41" fmla="*/ 740569 h 1161573"/>
                <a:gd name="connsiteX42" fmla="*/ 1300163 w 1502283"/>
                <a:gd name="connsiteY42" fmla="*/ 739426 h 1161573"/>
                <a:gd name="connsiteX43" fmla="*/ 1298829 w 1502283"/>
                <a:gd name="connsiteY43" fmla="*/ 741236 h 1161573"/>
                <a:gd name="connsiteX44" fmla="*/ 1292162 w 1502283"/>
                <a:gd name="connsiteY44" fmla="*/ 738854 h 1161573"/>
                <a:gd name="connsiteX45" fmla="*/ 1290352 w 1502283"/>
                <a:gd name="connsiteY45" fmla="*/ 737521 h 1161573"/>
                <a:gd name="connsiteX46" fmla="*/ 1290161 w 1502283"/>
                <a:gd name="connsiteY46" fmla="*/ 735901 h 1161573"/>
                <a:gd name="connsiteX47" fmla="*/ 1291304 w 1502283"/>
                <a:gd name="connsiteY47" fmla="*/ 732568 h 1161573"/>
                <a:gd name="connsiteX48" fmla="*/ 1289495 w 1502283"/>
                <a:gd name="connsiteY48" fmla="*/ 731234 h 1161573"/>
                <a:gd name="connsiteX49" fmla="*/ 1293590 w 1502283"/>
                <a:gd name="connsiteY49" fmla="*/ 725900 h 1161573"/>
                <a:gd name="connsiteX50" fmla="*/ 1293209 w 1502283"/>
                <a:gd name="connsiteY50" fmla="*/ 722757 h 1161573"/>
                <a:gd name="connsiteX51" fmla="*/ 1294352 w 1502283"/>
                <a:gd name="connsiteY51" fmla="*/ 719423 h 1161573"/>
                <a:gd name="connsiteX52" fmla="*/ 1292352 w 1502283"/>
                <a:gd name="connsiteY52" fmla="*/ 716471 h 1161573"/>
                <a:gd name="connsiteX53" fmla="*/ 1294543 w 1502283"/>
                <a:gd name="connsiteY53" fmla="*/ 708184 h 1161573"/>
                <a:gd name="connsiteX54" fmla="*/ 1289209 w 1502283"/>
                <a:gd name="connsiteY54" fmla="*/ 704088 h 1161573"/>
                <a:gd name="connsiteX55" fmla="*/ 1288066 w 1502283"/>
                <a:gd name="connsiteY55" fmla="*/ 707422 h 1161573"/>
                <a:gd name="connsiteX56" fmla="*/ 1281113 w 1502283"/>
                <a:gd name="connsiteY56" fmla="*/ 703517 h 1161573"/>
                <a:gd name="connsiteX57" fmla="*/ 1282256 w 1502283"/>
                <a:gd name="connsiteY57" fmla="*/ 700183 h 1161573"/>
                <a:gd name="connsiteX58" fmla="*/ 1276922 w 1502283"/>
                <a:gd name="connsiteY58" fmla="*/ 696087 h 1161573"/>
                <a:gd name="connsiteX59" fmla="*/ 1269397 w 1502283"/>
                <a:gd name="connsiteY59" fmla="*/ 700278 h 1161573"/>
                <a:gd name="connsiteX60" fmla="*/ 1266063 w 1502283"/>
                <a:gd name="connsiteY60" fmla="*/ 699135 h 1161573"/>
                <a:gd name="connsiteX61" fmla="*/ 1259777 w 1502283"/>
                <a:gd name="connsiteY61" fmla="*/ 699897 h 1161573"/>
                <a:gd name="connsiteX62" fmla="*/ 1257586 w 1502283"/>
                <a:gd name="connsiteY62" fmla="*/ 695325 h 1161573"/>
                <a:gd name="connsiteX63" fmla="*/ 1254252 w 1502283"/>
                <a:gd name="connsiteY63" fmla="*/ 694182 h 1161573"/>
                <a:gd name="connsiteX64" fmla="*/ 1252633 w 1502283"/>
                <a:gd name="connsiteY64" fmla="*/ 694373 h 1161573"/>
                <a:gd name="connsiteX65" fmla="*/ 1251299 w 1502283"/>
                <a:gd name="connsiteY65" fmla="*/ 696182 h 1161573"/>
                <a:gd name="connsiteX66" fmla="*/ 1244822 w 1502283"/>
                <a:gd name="connsiteY66" fmla="*/ 695420 h 1161573"/>
                <a:gd name="connsiteX67" fmla="*/ 1245013 w 1502283"/>
                <a:gd name="connsiteY67" fmla="*/ 697040 h 1161573"/>
                <a:gd name="connsiteX68" fmla="*/ 1241489 w 1502283"/>
                <a:gd name="connsiteY68" fmla="*/ 694277 h 1161573"/>
                <a:gd name="connsiteX69" fmla="*/ 1238726 w 1502283"/>
                <a:gd name="connsiteY69" fmla="*/ 697801 h 1161573"/>
                <a:gd name="connsiteX70" fmla="*/ 1233964 w 1502283"/>
                <a:gd name="connsiteY70" fmla="*/ 698373 h 1161573"/>
                <a:gd name="connsiteX71" fmla="*/ 1233964 w 1502283"/>
                <a:gd name="connsiteY71" fmla="*/ 685514 h 1161573"/>
                <a:gd name="connsiteX72" fmla="*/ 1230344 w 1502283"/>
                <a:gd name="connsiteY72" fmla="*/ 682752 h 1161573"/>
                <a:gd name="connsiteX73" fmla="*/ 1227963 w 1502283"/>
                <a:gd name="connsiteY73" fmla="*/ 676656 h 1161573"/>
                <a:gd name="connsiteX74" fmla="*/ 1223010 w 1502283"/>
                <a:gd name="connsiteY74" fmla="*/ 675704 h 1161573"/>
                <a:gd name="connsiteX75" fmla="*/ 1218724 w 1502283"/>
                <a:gd name="connsiteY75" fmla="*/ 679418 h 1161573"/>
                <a:gd name="connsiteX76" fmla="*/ 1217105 w 1502283"/>
                <a:gd name="connsiteY76" fmla="*/ 679609 h 1161573"/>
                <a:gd name="connsiteX77" fmla="*/ 1215866 w 1502283"/>
                <a:gd name="connsiteY77" fmla="*/ 670179 h 1161573"/>
                <a:gd name="connsiteX78" fmla="*/ 1199674 w 1502283"/>
                <a:gd name="connsiteY78" fmla="*/ 669036 h 1161573"/>
                <a:gd name="connsiteX79" fmla="*/ 1197293 w 1502283"/>
                <a:gd name="connsiteY79" fmla="*/ 675704 h 1161573"/>
                <a:gd name="connsiteX80" fmla="*/ 1194340 w 1502283"/>
                <a:gd name="connsiteY80" fmla="*/ 677704 h 1161573"/>
                <a:gd name="connsiteX81" fmla="*/ 1192339 w 1502283"/>
                <a:gd name="connsiteY81" fmla="*/ 674751 h 1161573"/>
                <a:gd name="connsiteX82" fmla="*/ 1193482 w 1502283"/>
                <a:gd name="connsiteY82" fmla="*/ 671417 h 1161573"/>
                <a:gd name="connsiteX83" fmla="*/ 1195864 w 1502283"/>
                <a:gd name="connsiteY83" fmla="*/ 664750 h 1161573"/>
                <a:gd name="connsiteX84" fmla="*/ 1195483 w 1502283"/>
                <a:gd name="connsiteY84" fmla="*/ 661607 h 1161573"/>
                <a:gd name="connsiteX85" fmla="*/ 1199579 w 1502283"/>
                <a:gd name="connsiteY85" fmla="*/ 656273 h 1161573"/>
                <a:gd name="connsiteX86" fmla="*/ 1200531 w 1502283"/>
                <a:gd name="connsiteY86" fmla="*/ 651320 h 1161573"/>
                <a:gd name="connsiteX87" fmla="*/ 1200912 w 1502283"/>
                <a:gd name="connsiteY87" fmla="*/ 641604 h 1161573"/>
                <a:gd name="connsiteX88" fmla="*/ 1198721 w 1502283"/>
                <a:gd name="connsiteY88" fmla="*/ 637032 h 1161573"/>
                <a:gd name="connsiteX89" fmla="*/ 1198150 w 1502283"/>
                <a:gd name="connsiteY89" fmla="*/ 632270 h 1161573"/>
                <a:gd name="connsiteX90" fmla="*/ 1196149 w 1502283"/>
                <a:gd name="connsiteY90" fmla="*/ 629317 h 1161573"/>
                <a:gd name="connsiteX91" fmla="*/ 1191197 w 1502283"/>
                <a:gd name="connsiteY91" fmla="*/ 628364 h 1161573"/>
                <a:gd name="connsiteX92" fmla="*/ 1187577 w 1502283"/>
                <a:gd name="connsiteY92" fmla="*/ 612743 h 1161573"/>
                <a:gd name="connsiteX93" fmla="*/ 1185767 w 1502283"/>
                <a:gd name="connsiteY93" fmla="*/ 611410 h 1161573"/>
                <a:gd name="connsiteX94" fmla="*/ 1177671 w 1502283"/>
                <a:gd name="connsiteY94" fmla="*/ 610838 h 1161573"/>
                <a:gd name="connsiteX95" fmla="*/ 1167384 w 1502283"/>
                <a:gd name="connsiteY95" fmla="*/ 618554 h 1161573"/>
                <a:gd name="connsiteX96" fmla="*/ 1156525 w 1502283"/>
                <a:gd name="connsiteY96" fmla="*/ 621506 h 1161573"/>
                <a:gd name="connsiteX97" fmla="*/ 1151954 w 1502283"/>
                <a:gd name="connsiteY97" fmla="*/ 623697 h 1161573"/>
                <a:gd name="connsiteX98" fmla="*/ 1148620 w 1502283"/>
                <a:gd name="connsiteY98" fmla="*/ 622554 h 1161573"/>
                <a:gd name="connsiteX99" fmla="*/ 1145667 w 1502283"/>
                <a:gd name="connsiteY99" fmla="*/ 624554 h 1161573"/>
                <a:gd name="connsiteX100" fmla="*/ 1142524 w 1502283"/>
                <a:gd name="connsiteY100" fmla="*/ 624935 h 1161573"/>
                <a:gd name="connsiteX101" fmla="*/ 1138619 w 1502283"/>
                <a:gd name="connsiteY101" fmla="*/ 631888 h 1161573"/>
                <a:gd name="connsiteX102" fmla="*/ 1135094 w 1502283"/>
                <a:gd name="connsiteY102" fmla="*/ 629126 h 1161573"/>
                <a:gd name="connsiteX103" fmla="*/ 1130618 w 1502283"/>
                <a:gd name="connsiteY103" fmla="*/ 631317 h 1161573"/>
                <a:gd name="connsiteX104" fmla="*/ 1114235 w 1502283"/>
                <a:gd name="connsiteY104" fmla="*/ 628555 h 1161573"/>
                <a:gd name="connsiteX105" fmla="*/ 1120140 w 1502283"/>
                <a:gd name="connsiteY105" fmla="*/ 624554 h 1161573"/>
                <a:gd name="connsiteX106" fmla="*/ 1120902 w 1502283"/>
                <a:gd name="connsiteY106" fmla="*/ 618077 h 1161573"/>
                <a:gd name="connsiteX107" fmla="*/ 1118711 w 1502283"/>
                <a:gd name="connsiteY107" fmla="*/ 613505 h 1161573"/>
                <a:gd name="connsiteX108" fmla="*/ 1117282 w 1502283"/>
                <a:gd name="connsiteY108" fmla="*/ 615315 h 1161573"/>
                <a:gd name="connsiteX109" fmla="*/ 1115092 w 1502283"/>
                <a:gd name="connsiteY109" fmla="*/ 597980 h 1161573"/>
                <a:gd name="connsiteX110" fmla="*/ 1126522 w 1502283"/>
                <a:gd name="connsiteY110" fmla="*/ 599694 h 1161573"/>
                <a:gd name="connsiteX111" fmla="*/ 1129856 w 1502283"/>
                <a:gd name="connsiteY111" fmla="*/ 600837 h 1161573"/>
                <a:gd name="connsiteX112" fmla="*/ 1134142 w 1502283"/>
                <a:gd name="connsiteY112" fmla="*/ 597122 h 1161573"/>
                <a:gd name="connsiteX113" fmla="*/ 1133094 w 1502283"/>
                <a:gd name="connsiteY113" fmla="*/ 589217 h 1161573"/>
                <a:gd name="connsiteX114" fmla="*/ 1134713 w 1502283"/>
                <a:gd name="connsiteY114" fmla="*/ 589026 h 1161573"/>
                <a:gd name="connsiteX115" fmla="*/ 1137666 w 1502283"/>
                <a:gd name="connsiteY115" fmla="*/ 574262 h 1161573"/>
                <a:gd name="connsiteX116" fmla="*/ 1138047 w 1502283"/>
                <a:gd name="connsiteY116" fmla="*/ 564642 h 1161573"/>
                <a:gd name="connsiteX117" fmla="*/ 1142619 w 1502283"/>
                <a:gd name="connsiteY117" fmla="*/ 562451 h 1161573"/>
                <a:gd name="connsiteX118" fmla="*/ 1149096 w 1502283"/>
                <a:gd name="connsiteY118" fmla="*/ 563213 h 1161573"/>
                <a:gd name="connsiteX119" fmla="*/ 1150906 w 1502283"/>
                <a:gd name="connsiteY119" fmla="*/ 564547 h 1161573"/>
                <a:gd name="connsiteX120" fmla="*/ 1154049 w 1502283"/>
                <a:gd name="connsiteY120" fmla="*/ 564166 h 1161573"/>
                <a:gd name="connsiteX121" fmla="*/ 1155192 w 1502283"/>
                <a:gd name="connsiteY121" fmla="*/ 560832 h 1161573"/>
                <a:gd name="connsiteX122" fmla="*/ 1156335 w 1502283"/>
                <a:gd name="connsiteY122" fmla="*/ 557498 h 1161573"/>
                <a:gd name="connsiteX123" fmla="*/ 1159669 w 1502283"/>
                <a:gd name="connsiteY123" fmla="*/ 558641 h 1161573"/>
                <a:gd name="connsiteX124" fmla="*/ 1161002 w 1502283"/>
                <a:gd name="connsiteY124" fmla="*/ 556832 h 1161573"/>
                <a:gd name="connsiteX125" fmla="*/ 1165955 w 1502283"/>
                <a:gd name="connsiteY125" fmla="*/ 557784 h 1161573"/>
                <a:gd name="connsiteX126" fmla="*/ 1169480 w 1502283"/>
                <a:gd name="connsiteY126" fmla="*/ 534924 h 1161573"/>
                <a:gd name="connsiteX127" fmla="*/ 1174052 w 1502283"/>
                <a:gd name="connsiteY127" fmla="*/ 532733 h 1161573"/>
                <a:gd name="connsiteX128" fmla="*/ 1172051 w 1502283"/>
                <a:gd name="connsiteY128" fmla="*/ 529780 h 1161573"/>
                <a:gd name="connsiteX129" fmla="*/ 1173671 w 1502283"/>
                <a:gd name="connsiteY129" fmla="*/ 529590 h 1161573"/>
                <a:gd name="connsiteX130" fmla="*/ 1171670 w 1502283"/>
                <a:gd name="connsiteY130" fmla="*/ 526637 h 1161573"/>
                <a:gd name="connsiteX131" fmla="*/ 1172813 w 1502283"/>
                <a:gd name="connsiteY131" fmla="*/ 523304 h 1161573"/>
                <a:gd name="connsiteX132" fmla="*/ 1176147 w 1502283"/>
                <a:gd name="connsiteY132" fmla="*/ 511683 h 1161573"/>
                <a:gd name="connsiteX133" fmla="*/ 1172147 w 1502283"/>
                <a:gd name="connsiteY133" fmla="*/ 505778 h 1161573"/>
                <a:gd name="connsiteX134" fmla="*/ 1170623 w 1502283"/>
                <a:gd name="connsiteY134" fmla="*/ 505968 h 1161573"/>
                <a:gd name="connsiteX135" fmla="*/ 1165479 w 1502283"/>
                <a:gd name="connsiteY135" fmla="*/ 516255 h 1161573"/>
                <a:gd name="connsiteX136" fmla="*/ 1160907 w 1502283"/>
                <a:gd name="connsiteY136" fmla="*/ 518446 h 1161573"/>
                <a:gd name="connsiteX137" fmla="*/ 1157383 w 1502283"/>
                <a:gd name="connsiteY137" fmla="*/ 515684 h 1161573"/>
                <a:gd name="connsiteX138" fmla="*/ 1154239 w 1502283"/>
                <a:gd name="connsiteY138" fmla="*/ 516065 h 1161573"/>
                <a:gd name="connsiteX139" fmla="*/ 1152430 w 1502283"/>
                <a:gd name="connsiteY139" fmla="*/ 514731 h 1161573"/>
                <a:gd name="connsiteX140" fmla="*/ 1141381 w 1502283"/>
                <a:gd name="connsiteY140" fmla="*/ 516160 h 1161573"/>
                <a:gd name="connsiteX141" fmla="*/ 1141952 w 1502283"/>
                <a:gd name="connsiteY141" fmla="*/ 520922 h 1161573"/>
                <a:gd name="connsiteX142" fmla="*/ 1136618 w 1502283"/>
                <a:gd name="connsiteY142" fmla="*/ 516826 h 1161573"/>
                <a:gd name="connsiteX143" fmla="*/ 1140714 w 1502283"/>
                <a:gd name="connsiteY143" fmla="*/ 511492 h 1161573"/>
                <a:gd name="connsiteX144" fmla="*/ 1141476 w 1502283"/>
                <a:gd name="connsiteY144" fmla="*/ 505016 h 1161573"/>
                <a:gd name="connsiteX145" fmla="*/ 1143286 w 1502283"/>
                <a:gd name="connsiteY145" fmla="*/ 506349 h 1161573"/>
                <a:gd name="connsiteX146" fmla="*/ 1149001 w 1502283"/>
                <a:gd name="connsiteY146" fmla="*/ 500825 h 1161573"/>
                <a:gd name="connsiteX147" fmla="*/ 1146810 w 1502283"/>
                <a:gd name="connsiteY147" fmla="*/ 496253 h 1161573"/>
                <a:gd name="connsiteX148" fmla="*/ 1145191 w 1502283"/>
                <a:gd name="connsiteY148" fmla="*/ 496443 h 1161573"/>
                <a:gd name="connsiteX149" fmla="*/ 1143381 w 1502283"/>
                <a:gd name="connsiteY149" fmla="*/ 495109 h 1161573"/>
                <a:gd name="connsiteX150" fmla="*/ 1140047 w 1502283"/>
                <a:gd name="connsiteY150" fmla="*/ 493967 h 1161573"/>
                <a:gd name="connsiteX151" fmla="*/ 1137095 w 1502283"/>
                <a:gd name="connsiteY151" fmla="*/ 483108 h 1161573"/>
                <a:gd name="connsiteX152" fmla="*/ 1132904 w 1502283"/>
                <a:gd name="connsiteY152" fmla="*/ 475583 h 1161573"/>
                <a:gd name="connsiteX153" fmla="*/ 1127570 w 1502283"/>
                <a:gd name="connsiteY153" fmla="*/ 471488 h 1161573"/>
                <a:gd name="connsiteX154" fmla="*/ 1133856 w 1502283"/>
                <a:gd name="connsiteY154" fmla="*/ 457867 h 1161573"/>
                <a:gd name="connsiteX155" fmla="*/ 1132808 w 1502283"/>
                <a:gd name="connsiteY155" fmla="*/ 449961 h 1161573"/>
                <a:gd name="connsiteX156" fmla="*/ 1129094 w 1502283"/>
                <a:gd name="connsiteY156" fmla="*/ 445675 h 1161573"/>
                <a:gd name="connsiteX157" fmla="*/ 1126903 w 1502283"/>
                <a:gd name="connsiteY157" fmla="*/ 441103 h 1161573"/>
                <a:gd name="connsiteX158" fmla="*/ 1121759 w 1502283"/>
                <a:gd name="connsiteY158" fmla="*/ 438531 h 1161573"/>
                <a:gd name="connsiteX159" fmla="*/ 1122521 w 1502283"/>
                <a:gd name="connsiteY159" fmla="*/ 432054 h 1161573"/>
                <a:gd name="connsiteX160" fmla="*/ 1128427 w 1502283"/>
                <a:gd name="connsiteY160" fmla="*/ 428054 h 1161573"/>
                <a:gd name="connsiteX161" fmla="*/ 1130998 w 1502283"/>
                <a:gd name="connsiteY161" fmla="*/ 422910 h 1161573"/>
                <a:gd name="connsiteX162" fmla="*/ 1135571 w 1502283"/>
                <a:gd name="connsiteY162" fmla="*/ 420719 h 1161573"/>
                <a:gd name="connsiteX163" fmla="*/ 1137475 w 1502283"/>
                <a:gd name="connsiteY163" fmla="*/ 410813 h 1161573"/>
                <a:gd name="connsiteX164" fmla="*/ 1137285 w 1502283"/>
                <a:gd name="connsiteY164" fmla="*/ 409194 h 1161573"/>
                <a:gd name="connsiteX165" fmla="*/ 1141190 w 1502283"/>
                <a:gd name="connsiteY165" fmla="*/ 402241 h 1161573"/>
                <a:gd name="connsiteX166" fmla="*/ 1142810 w 1502283"/>
                <a:gd name="connsiteY166" fmla="*/ 402050 h 1161573"/>
                <a:gd name="connsiteX167" fmla="*/ 1142429 w 1502283"/>
                <a:gd name="connsiteY167" fmla="*/ 398907 h 1161573"/>
                <a:gd name="connsiteX168" fmla="*/ 1142238 w 1502283"/>
                <a:gd name="connsiteY168" fmla="*/ 397288 h 1161573"/>
                <a:gd name="connsiteX169" fmla="*/ 1139285 w 1502283"/>
                <a:gd name="connsiteY169" fmla="*/ 399288 h 1161573"/>
                <a:gd name="connsiteX170" fmla="*/ 1140428 w 1502283"/>
                <a:gd name="connsiteY170" fmla="*/ 395954 h 1161573"/>
                <a:gd name="connsiteX171" fmla="*/ 1138619 w 1502283"/>
                <a:gd name="connsiteY171" fmla="*/ 394621 h 1161573"/>
                <a:gd name="connsiteX172" fmla="*/ 1135856 w 1502283"/>
                <a:gd name="connsiteY172" fmla="*/ 385382 h 1161573"/>
                <a:gd name="connsiteX173" fmla="*/ 1135285 w 1502283"/>
                <a:gd name="connsiteY173" fmla="*/ 380619 h 1161573"/>
                <a:gd name="connsiteX174" fmla="*/ 1133475 w 1502283"/>
                <a:gd name="connsiteY174" fmla="*/ 379286 h 1161573"/>
                <a:gd name="connsiteX175" fmla="*/ 1132141 w 1502283"/>
                <a:gd name="connsiteY175" fmla="*/ 381095 h 1161573"/>
                <a:gd name="connsiteX176" fmla="*/ 1129951 w 1502283"/>
                <a:gd name="connsiteY176" fmla="*/ 376523 h 1161573"/>
                <a:gd name="connsiteX177" fmla="*/ 1129189 w 1502283"/>
                <a:gd name="connsiteY177" fmla="*/ 370237 h 1161573"/>
                <a:gd name="connsiteX178" fmla="*/ 1126617 w 1502283"/>
                <a:gd name="connsiteY178" fmla="*/ 362521 h 1161573"/>
                <a:gd name="connsiteX179" fmla="*/ 1122616 w 1502283"/>
                <a:gd name="connsiteY179" fmla="*/ 356616 h 1161573"/>
                <a:gd name="connsiteX180" fmla="*/ 1125569 w 1502283"/>
                <a:gd name="connsiteY180" fmla="*/ 354616 h 1161573"/>
                <a:gd name="connsiteX181" fmla="*/ 1125379 w 1502283"/>
                <a:gd name="connsiteY181" fmla="*/ 352996 h 1161573"/>
                <a:gd name="connsiteX182" fmla="*/ 1126522 w 1502283"/>
                <a:gd name="connsiteY182" fmla="*/ 349663 h 1161573"/>
                <a:gd name="connsiteX183" fmla="*/ 1125760 w 1502283"/>
                <a:gd name="connsiteY183" fmla="*/ 343376 h 1161573"/>
                <a:gd name="connsiteX184" fmla="*/ 1118045 w 1502283"/>
                <a:gd name="connsiteY184" fmla="*/ 345948 h 1161573"/>
                <a:gd name="connsiteX185" fmla="*/ 1112139 w 1502283"/>
                <a:gd name="connsiteY185" fmla="*/ 337090 h 1161573"/>
                <a:gd name="connsiteX186" fmla="*/ 1108424 w 1502283"/>
                <a:gd name="connsiteY186" fmla="*/ 332804 h 1161573"/>
                <a:gd name="connsiteX187" fmla="*/ 1109758 w 1502283"/>
                <a:gd name="connsiteY187" fmla="*/ 330994 h 1161573"/>
                <a:gd name="connsiteX188" fmla="*/ 1104805 w 1502283"/>
                <a:gd name="connsiteY188" fmla="*/ 330041 h 1161573"/>
                <a:gd name="connsiteX189" fmla="*/ 1096328 w 1502283"/>
                <a:gd name="connsiteY189" fmla="*/ 326326 h 1161573"/>
                <a:gd name="connsiteX190" fmla="*/ 1093184 w 1502283"/>
                <a:gd name="connsiteY190" fmla="*/ 326708 h 1161573"/>
                <a:gd name="connsiteX191" fmla="*/ 1091851 w 1502283"/>
                <a:gd name="connsiteY191" fmla="*/ 328517 h 1161573"/>
                <a:gd name="connsiteX192" fmla="*/ 1083183 w 1502283"/>
                <a:gd name="connsiteY192" fmla="*/ 323183 h 1161573"/>
                <a:gd name="connsiteX193" fmla="*/ 1080040 w 1502283"/>
                <a:gd name="connsiteY193" fmla="*/ 323564 h 1161573"/>
                <a:gd name="connsiteX194" fmla="*/ 1078516 w 1502283"/>
                <a:gd name="connsiteY194" fmla="*/ 323755 h 1161573"/>
                <a:gd name="connsiteX195" fmla="*/ 1078325 w 1502283"/>
                <a:gd name="connsiteY195" fmla="*/ 322136 h 1161573"/>
                <a:gd name="connsiteX196" fmla="*/ 1071563 w 1502283"/>
                <a:gd name="connsiteY196" fmla="*/ 319754 h 1161573"/>
                <a:gd name="connsiteX197" fmla="*/ 1069562 w 1502283"/>
                <a:gd name="connsiteY197" fmla="*/ 316801 h 1161573"/>
                <a:gd name="connsiteX198" fmla="*/ 1070896 w 1502283"/>
                <a:gd name="connsiteY198" fmla="*/ 314992 h 1161573"/>
                <a:gd name="connsiteX199" fmla="*/ 1060799 w 1502283"/>
                <a:gd name="connsiteY199" fmla="*/ 311467 h 1161573"/>
                <a:gd name="connsiteX200" fmla="*/ 1059466 w 1502283"/>
                <a:gd name="connsiteY200" fmla="*/ 313277 h 1161573"/>
                <a:gd name="connsiteX201" fmla="*/ 1055465 w 1502283"/>
                <a:gd name="connsiteY201" fmla="*/ 307372 h 1161573"/>
                <a:gd name="connsiteX202" fmla="*/ 1060037 w 1502283"/>
                <a:gd name="connsiteY202" fmla="*/ 305181 h 1161573"/>
                <a:gd name="connsiteX203" fmla="*/ 1060990 w 1502283"/>
                <a:gd name="connsiteY203" fmla="*/ 300228 h 1161573"/>
                <a:gd name="connsiteX204" fmla="*/ 1059180 w 1502283"/>
                <a:gd name="connsiteY204" fmla="*/ 298895 h 1161573"/>
                <a:gd name="connsiteX205" fmla="*/ 1059180 w 1502283"/>
                <a:gd name="connsiteY205" fmla="*/ 298895 h 1161573"/>
                <a:gd name="connsiteX206" fmla="*/ 1057180 w 1502283"/>
                <a:gd name="connsiteY206" fmla="*/ 295942 h 1161573"/>
                <a:gd name="connsiteX207" fmla="*/ 1062514 w 1502283"/>
                <a:gd name="connsiteY207" fmla="*/ 287274 h 1161573"/>
                <a:gd name="connsiteX208" fmla="*/ 1065276 w 1502283"/>
                <a:gd name="connsiteY208" fmla="*/ 283750 h 1161573"/>
                <a:gd name="connsiteX209" fmla="*/ 1063276 w 1502283"/>
                <a:gd name="connsiteY209" fmla="*/ 280797 h 1161573"/>
                <a:gd name="connsiteX210" fmla="*/ 1064228 w 1502283"/>
                <a:gd name="connsiteY210" fmla="*/ 275844 h 1161573"/>
                <a:gd name="connsiteX211" fmla="*/ 1068324 w 1502283"/>
                <a:gd name="connsiteY211" fmla="*/ 270510 h 1161573"/>
                <a:gd name="connsiteX212" fmla="*/ 1067562 w 1502283"/>
                <a:gd name="connsiteY212" fmla="*/ 264224 h 1161573"/>
                <a:gd name="connsiteX213" fmla="*/ 1063752 w 1502283"/>
                <a:gd name="connsiteY213" fmla="*/ 259937 h 1161573"/>
                <a:gd name="connsiteX214" fmla="*/ 1061371 w 1502283"/>
                <a:gd name="connsiteY214" fmla="*/ 253841 h 1161573"/>
                <a:gd name="connsiteX215" fmla="*/ 1059180 w 1502283"/>
                <a:gd name="connsiteY215" fmla="*/ 249269 h 1161573"/>
                <a:gd name="connsiteX216" fmla="*/ 1057561 w 1502283"/>
                <a:gd name="connsiteY216" fmla="*/ 249460 h 1161573"/>
                <a:gd name="connsiteX217" fmla="*/ 1059752 w 1502283"/>
                <a:gd name="connsiteY217" fmla="*/ 254032 h 1161573"/>
                <a:gd name="connsiteX218" fmla="*/ 1056989 w 1502283"/>
                <a:gd name="connsiteY218" fmla="*/ 257556 h 1161573"/>
                <a:gd name="connsiteX219" fmla="*/ 1057370 w 1502283"/>
                <a:gd name="connsiteY219" fmla="*/ 260699 h 1161573"/>
                <a:gd name="connsiteX220" fmla="*/ 1052608 w 1502283"/>
                <a:gd name="connsiteY220" fmla="*/ 261271 h 1161573"/>
                <a:gd name="connsiteX221" fmla="*/ 1055941 w 1502283"/>
                <a:gd name="connsiteY221" fmla="*/ 262414 h 1161573"/>
                <a:gd name="connsiteX222" fmla="*/ 1054989 w 1502283"/>
                <a:gd name="connsiteY222" fmla="*/ 267367 h 1161573"/>
                <a:gd name="connsiteX223" fmla="*/ 1056608 w 1502283"/>
                <a:gd name="connsiteY223" fmla="*/ 267176 h 1161573"/>
                <a:gd name="connsiteX224" fmla="*/ 1056989 w 1502283"/>
                <a:gd name="connsiteY224" fmla="*/ 270320 h 1161573"/>
                <a:gd name="connsiteX225" fmla="*/ 1058323 w 1502283"/>
                <a:gd name="connsiteY225" fmla="*/ 268510 h 1161573"/>
                <a:gd name="connsiteX226" fmla="*/ 1055561 w 1502283"/>
                <a:gd name="connsiteY226" fmla="*/ 272034 h 1161573"/>
                <a:gd name="connsiteX227" fmla="*/ 1055561 w 1502283"/>
                <a:gd name="connsiteY227" fmla="*/ 272034 h 1161573"/>
                <a:gd name="connsiteX228" fmla="*/ 1055751 w 1502283"/>
                <a:gd name="connsiteY228" fmla="*/ 273653 h 1161573"/>
                <a:gd name="connsiteX229" fmla="*/ 1050798 w 1502283"/>
                <a:gd name="connsiteY229" fmla="*/ 272701 h 1161573"/>
                <a:gd name="connsiteX230" fmla="*/ 1049179 w 1502283"/>
                <a:gd name="connsiteY230" fmla="*/ 272891 h 1161573"/>
                <a:gd name="connsiteX231" fmla="*/ 1049369 w 1502283"/>
                <a:gd name="connsiteY231" fmla="*/ 274511 h 1161573"/>
                <a:gd name="connsiteX232" fmla="*/ 1046226 w 1502283"/>
                <a:gd name="connsiteY232" fmla="*/ 274892 h 1161573"/>
                <a:gd name="connsiteX233" fmla="*/ 1045655 w 1502283"/>
                <a:gd name="connsiteY233" fmla="*/ 270129 h 1161573"/>
                <a:gd name="connsiteX234" fmla="*/ 1046797 w 1502283"/>
                <a:gd name="connsiteY234" fmla="*/ 266795 h 1161573"/>
                <a:gd name="connsiteX235" fmla="*/ 1043654 w 1502283"/>
                <a:gd name="connsiteY235" fmla="*/ 267176 h 1161573"/>
                <a:gd name="connsiteX236" fmla="*/ 1041273 w 1502283"/>
                <a:gd name="connsiteY236" fmla="*/ 261080 h 1161573"/>
                <a:gd name="connsiteX237" fmla="*/ 1039654 w 1502283"/>
                <a:gd name="connsiteY237" fmla="*/ 261271 h 1161573"/>
                <a:gd name="connsiteX238" fmla="*/ 1042225 w 1502283"/>
                <a:gd name="connsiteY238" fmla="*/ 256127 h 1161573"/>
                <a:gd name="connsiteX239" fmla="*/ 1032796 w 1502283"/>
                <a:gd name="connsiteY239" fmla="*/ 257366 h 1161573"/>
                <a:gd name="connsiteX240" fmla="*/ 1032224 w 1502283"/>
                <a:gd name="connsiteY240" fmla="*/ 252603 h 1161573"/>
                <a:gd name="connsiteX241" fmla="*/ 1035558 w 1502283"/>
                <a:gd name="connsiteY241" fmla="*/ 253746 h 1161573"/>
                <a:gd name="connsiteX242" fmla="*/ 1034987 w 1502283"/>
                <a:gd name="connsiteY242" fmla="*/ 248984 h 1161573"/>
                <a:gd name="connsiteX243" fmla="*/ 1033367 w 1502283"/>
                <a:gd name="connsiteY243" fmla="*/ 249174 h 1161573"/>
                <a:gd name="connsiteX244" fmla="*/ 1035748 w 1502283"/>
                <a:gd name="connsiteY244" fmla="*/ 242507 h 1161573"/>
                <a:gd name="connsiteX245" fmla="*/ 1035368 w 1502283"/>
                <a:gd name="connsiteY245" fmla="*/ 239363 h 1161573"/>
                <a:gd name="connsiteX246" fmla="*/ 1030605 w 1502283"/>
                <a:gd name="connsiteY246" fmla="*/ 239935 h 1161573"/>
                <a:gd name="connsiteX247" fmla="*/ 1030224 w 1502283"/>
                <a:gd name="connsiteY247" fmla="*/ 236792 h 1161573"/>
                <a:gd name="connsiteX248" fmla="*/ 1025652 w 1502283"/>
                <a:gd name="connsiteY248" fmla="*/ 238982 h 1161573"/>
                <a:gd name="connsiteX249" fmla="*/ 1020699 w 1502283"/>
                <a:gd name="connsiteY249" fmla="*/ 238030 h 1161573"/>
                <a:gd name="connsiteX250" fmla="*/ 1013555 w 1502283"/>
                <a:gd name="connsiteY250" fmla="*/ 232505 h 1161573"/>
                <a:gd name="connsiteX251" fmla="*/ 1014698 w 1502283"/>
                <a:gd name="connsiteY251" fmla="*/ 229171 h 1161573"/>
                <a:gd name="connsiteX252" fmla="*/ 1016508 w 1502283"/>
                <a:gd name="connsiteY252" fmla="*/ 230505 h 1161573"/>
                <a:gd name="connsiteX253" fmla="*/ 1017270 w 1502283"/>
                <a:gd name="connsiteY253" fmla="*/ 224028 h 1161573"/>
                <a:gd name="connsiteX254" fmla="*/ 1016698 w 1502283"/>
                <a:gd name="connsiteY254" fmla="*/ 219266 h 1161573"/>
                <a:gd name="connsiteX255" fmla="*/ 1012127 w 1502283"/>
                <a:gd name="connsiteY255" fmla="*/ 208598 h 1161573"/>
                <a:gd name="connsiteX256" fmla="*/ 1011936 w 1502283"/>
                <a:gd name="connsiteY256" fmla="*/ 206978 h 1161573"/>
                <a:gd name="connsiteX257" fmla="*/ 1013555 w 1502283"/>
                <a:gd name="connsiteY257" fmla="*/ 206788 h 1161573"/>
                <a:gd name="connsiteX258" fmla="*/ 1012507 w 1502283"/>
                <a:gd name="connsiteY258" fmla="*/ 198882 h 1161573"/>
                <a:gd name="connsiteX259" fmla="*/ 1010698 w 1502283"/>
                <a:gd name="connsiteY259" fmla="*/ 197453 h 1161573"/>
                <a:gd name="connsiteX260" fmla="*/ 1008697 w 1502283"/>
                <a:gd name="connsiteY260" fmla="*/ 194500 h 1161573"/>
                <a:gd name="connsiteX261" fmla="*/ 1005745 w 1502283"/>
                <a:gd name="connsiteY261" fmla="*/ 196501 h 1161573"/>
                <a:gd name="connsiteX262" fmla="*/ 1002221 w 1502283"/>
                <a:gd name="connsiteY262" fmla="*/ 193738 h 1161573"/>
                <a:gd name="connsiteX263" fmla="*/ 1000601 w 1502283"/>
                <a:gd name="connsiteY263" fmla="*/ 193929 h 1161573"/>
                <a:gd name="connsiteX264" fmla="*/ 1000220 w 1502283"/>
                <a:gd name="connsiteY264" fmla="*/ 190786 h 1161573"/>
                <a:gd name="connsiteX265" fmla="*/ 1004983 w 1502283"/>
                <a:gd name="connsiteY265" fmla="*/ 190214 h 1161573"/>
                <a:gd name="connsiteX266" fmla="*/ 1006316 w 1502283"/>
                <a:gd name="connsiteY266" fmla="*/ 188404 h 1161573"/>
                <a:gd name="connsiteX267" fmla="*/ 1004316 w 1502283"/>
                <a:gd name="connsiteY267" fmla="*/ 185452 h 1161573"/>
                <a:gd name="connsiteX268" fmla="*/ 992886 w 1502283"/>
                <a:gd name="connsiteY268" fmla="*/ 183737 h 1161573"/>
                <a:gd name="connsiteX269" fmla="*/ 992314 w 1502283"/>
                <a:gd name="connsiteY269" fmla="*/ 178975 h 1161573"/>
                <a:gd name="connsiteX270" fmla="*/ 989171 w 1502283"/>
                <a:gd name="connsiteY270" fmla="*/ 179356 h 1161573"/>
                <a:gd name="connsiteX271" fmla="*/ 987171 w 1502283"/>
                <a:gd name="connsiteY271" fmla="*/ 176403 h 1161573"/>
                <a:gd name="connsiteX272" fmla="*/ 993457 w 1502283"/>
                <a:gd name="connsiteY272" fmla="*/ 175641 h 1161573"/>
                <a:gd name="connsiteX273" fmla="*/ 992219 w 1502283"/>
                <a:gd name="connsiteY273" fmla="*/ 166211 h 1161573"/>
                <a:gd name="connsiteX274" fmla="*/ 985266 w 1502283"/>
                <a:gd name="connsiteY274" fmla="*/ 162306 h 1161573"/>
                <a:gd name="connsiteX275" fmla="*/ 983266 w 1502283"/>
                <a:gd name="connsiteY275" fmla="*/ 159353 h 1161573"/>
                <a:gd name="connsiteX276" fmla="*/ 984599 w 1502283"/>
                <a:gd name="connsiteY276" fmla="*/ 157544 h 1161573"/>
                <a:gd name="connsiteX277" fmla="*/ 981265 w 1502283"/>
                <a:gd name="connsiteY277" fmla="*/ 156400 h 1161573"/>
                <a:gd name="connsiteX278" fmla="*/ 981075 w 1502283"/>
                <a:gd name="connsiteY278" fmla="*/ 154781 h 1161573"/>
                <a:gd name="connsiteX279" fmla="*/ 977741 w 1502283"/>
                <a:gd name="connsiteY279" fmla="*/ 153638 h 1161573"/>
                <a:gd name="connsiteX280" fmla="*/ 973836 w 1502283"/>
                <a:gd name="connsiteY280" fmla="*/ 160592 h 1161573"/>
                <a:gd name="connsiteX281" fmla="*/ 962787 w 1502283"/>
                <a:gd name="connsiteY281" fmla="*/ 149162 h 1161573"/>
                <a:gd name="connsiteX282" fmla="*/ 960977 w 1502283"/>
                <a:gd name="connsiteY282" fmla="*/ 147828 h 1161573"/>
                <a:gd name="connsiteX283" fmla="*/ 958215 w 1502283"/>
                <a:gd name="connsiteY283" fmla="*/ 151352 h 1161573"/>
                <a:gd name="connsiteX284" fmla="*/ 954881 w 1502283"/>
                <a:gd name="connsiteY284" fmla="*/ 150209 h 1161573"/>
                <a:gd name="connsiteX285" fmla="*/ 940118 w 1502283"/>
                <a:gd name="connsiteY285" fmla="*/ 160115 h 1161573"/>
                <a:gd name="connsiteX286" fmla="*/ 935355 w 1502283"/>
                <a:gd name="connsiteY286" fmla="*/ 160687 h 1161573"/>
                <a:gd name="connsiteX287" fmla="*/ 932402 w 1502283"/>
                <a:gd name="connsiteY287" fmla="*/ 162687 h 1161573"/>
                <a:gd name="connsiteX288" fmla="*/ 934212 w 1502283"/>
                <a:gd name="connsiteY288" fmla="*/ 164021 h 1161573"/>
                <a:gd name="connsiteX289" fmla="*/ 935831 w 1502283"/>
                <a:gd name="connsiteY289" fmla="*/ 163830 h 1161573"/>
                <a:gd name="connsiteX290" fmla="*/ 937641 w 1502283"/>
                <a:gd name="connsiteY290" fmla="*/ 165163 h 1161573"/>
                <a:gd name="connsiteX291" fmla="*/ 934498 w 1502283"/>
                <a:gd name="connsiteY291" fmla="*/ 165545 h 1161573"/>
                <a:gd name="connsiteX292" fmla="*/ 933545 w 1502283"/>
                <a:gd name="connsiteY292" fmla="*/ 170498 h 1161573"/>
                <a:gd name="connsiteX293" fmla="*/ 930593 w 1502283"/>
                <a:gd name="connsiteY293" fmla="*/ 172498 h 1161573"/>
                <a:gd name="connsiteX294" fmla="*/ 925449 w 1502283"/>
                <a:gd name="connsiteY294" fmla="*/ 169926 h 1161573"/>
                <a:gd name="connsiteX295" fmla="*/ 921163 w 1502283"/>
                <a:gd name="connsiteY295" fmla="*/ 173641 h 1161573"/>
                <a:gd name="connsiteX296" fmla="*/ 927449 w 1502283"/>
                <a:gd name="connsiteY296" fmla="*/ 172879 h 1161573"/>
                <a:gd name="connsiteX297" fmla="*/ 931164 w 1502283"/>
                <a:gd name="connsiteY297" fmla="*/ 177165 h 1161573"/>
                <a:gd name="connsiteX298" fmla="*/ 928783 w 1502283"/>
                <a:gd name="connsiteY298" fmla="*/ 183833 h 1161573"/>
                <a:gd name="connsiteX299" fmla="*/ 930402 w 1502283"/>
                <a:gd name="connsiteY299" fmla="*/ 183642 h 1161573"/>
                <a:gd name="connsiteX300" fmla="*/ 933736 w 1502283"/>
                <a:gd name="connsiteY300" fmla="*/ 184785 h 1161573"/>
                <a:gd name="connsiteX301" fmla="*/ 936688 w 1502283"/>
                <a:gd name="connsiteY301" fmla="*/ 182785 h 1161573"/>
                <a:gd name="connsiteX302" fmla="*/ 936879 w 1502283"/>
                <a:gd name="connsiteY302" fmla="*/ 184404 h 1161573"/>
                <a:gd name="connsiteX303" fmla="*/ 938689 w 1502283"/>
                <a:gd name="connsiteY303" fmla="*/ 185738 h 1161573"/>
                <a:gd name="connsiteX304" fmla="*/ 941070 w 1502283"/>
                <a:gd name="connsiteY304" fmla="*/ 191834 h 1161573"/>
                <a:gd name="connsiteX305" fmla="*/ 942689 w 1502283"/>
                <a:gd name="connsiteY305" fmla="*/ 191643 h 1161573"/>
                <a:gd name="connsiteX306" fmla="*/ 943261 w 1502283"/>
                <a:gd name="connsiteY306" fmla="*/ 196405 h 1161573"/>
                <a:gd name="connsiteX307" fmla="*/ 944594 w 1502283"/>
                <a:gd name="connsiteY307" fmla="*/ 194596 h 1161573"/>
                <a:gd name="connsiteX308" fmla="*/ 949357 w 1502283"/>
                <a:gd name="connsiteY308" fmla="*/ 194024 h 1161573"/>
                <a:gd name="connsiteX309" fmla="*/ 949738 w 1502283"/>
                <a:gd name="connsiteY309" fmla="*/ 197167 h 1161573"/>
                <a:gd name="connsiteX310" fmla="*/ 953072 w 1502283"/>
                <a:gd name="connsiteY310" fmla="*/ 198311 h 1161573"/>
                <a:gd name="connsiteX311" fmla="*/ 951929 w 1502283"/>
                <a:gd name="connsiteY311" fmla="*/ 201644 h 1161573"/>
                <a:gd name="connsiteX312" fmla="*/ 952119 w 1502283"/>
                <a:gd name="connsiteY312" fmla="*/ 203263 h 1161573"/>
                <a:gd name="connsiteX313" fmla="*/ 947642 w 1502283"/>
                <a:gd name="connsiteY313" fmla="*/ 205454 h 1161573"/>
                <a:gd name="connsiteX314" fmla="*/ 946499 w 1502283"/>
                <a:gd name="connsiteY314" fmla="*/ 208788 h 1161573"/>
                <a:gd name="connsiteX315" fmla="*/ 948499 w 1502283"/>
                <a:gd name="connsiteY315" fmla="*/ 211741 h 1161573"/>
                <a:gd name="connsiteX316" fmla="*/ 956786 w 1502283"/>
                <a:gd name="connsiteY316" fmla="*/ 213932 h 1161573"/>
                <a:gd name="connsiteX317" fmla="*/ 958596 w 1502283"/>
                <a:gd name="connsiteY317" fmla="*/ 215265 h 1161573"/>
                <a:gd name="connsiteX318" fmla="*/ 957834 w 1502283"/>
                <a:gd name="connsiteY318" fmla="*/ 221742 h 1161573"/>
                <a:gd name="connsiteX319" fmla="*/ 965168 w 1502283"/>
                <a:gd name="connsiteY319" fmla="*/ 228791 h 1161573"/>
                <a:gd name="connsiteX320" fmla="*/ 959453 w 1502283"/>
                <a:gd name="connsiteY320" fmla="*/ 234315 h 1161573"/>
                <a:gd name="connsiteX321" fmla="*/ 956500 w 1502283"/>
                <a:gd name="connsiteY321" fmla="*/ 236315 h 1161573"/>
                <a:gd name="connsiteX322" fmla="*/ 952500 w 1502283"/>
                <a:gd name="connsiteY322" fmla="*/ 230410 h 1161573"/>
                <a:gd name="connsiteX323" fmla="*/ 949357 w 1502283"/>
                <a:gd name="connsiteY323" fmla="*/ 243650 h 1161573"/>
                <a:gd name="connsiteX324" fmla="*/ 947738 w 1502283"/>
                <a:gd name="connsiteY324" fmla="*/ 243840 h 1161573"/>
                <a:gd name="connsiteX325" fmla="*/ 948309 w 1502283"/>
                <a:gd name="connsiteY325" fmla="*/ 248603 h 1161573"/>
                <a:gd name="connsiteX326" fmla="*/ 948499 w 1502283"/>
                <a:gd name="connsiteY326" fmla="*/ 250222 h 1161573"/>
                <a:gd name="connsiteX327" fmla="*/ 947738 w 1502283"/>
                <a:gd name="connsiteY327" fmla="*/ 256699 h 1161573"/>
                <a:gd name="connsiteX328" fmla="*/ 951547 w 1502283"/>
                <a:gd name="connsiteY328" fmla="*/ 260985 h 1161573"/>
                <a:gd name="connsiteX329" fmla="*/ 948214 w 1502283"/>
                <a:gd name="connsiteY329" fmla="*/ 259842 h 1161573"/>
                <a:gd name="connsiteX330" fmla="*/ 943928 w 1502283"/>
                <a:gd name="connsiteY330" fmla="*/ 263557 h 1161573"/>
                <a:gd name="connsiteX331" fmla="*/ 939165 w 1502283"/>
                <a:gd name="connsiteY331" fmla="*/ 264128 h 1161573"/>
                <a:gd name="connsiteX332" fmla="*/ 933260 w 1502283"/>
                <a:gd name="connsiteY332" fmla="*/ 268129 h 1161573"/>
                <a:gd name="connsiteX333" fmla="*/ 928116 w 1502283"/>
                <a:gd name="connsiteY333" fmla="*/ 278416 h 1161573"/>
                <a:gd name="connsiteX334" fmla="*/ 928497 w 1502283"/>
                <a:gd name="connsiteY334" fmla="*/ 281559 h 1161573"/>
                <a:gd name="connsiteX335" fmla="*/ 925544 w 1502283"/>
                <a:gd name="connsiteY335" fmla="*/ 283559 h 1161573"/>
                <a:gd name="connsiteX336" fmla="*/ 921544 w 1502283"/>
                <a:gd name="connsiteY336" fmla="*/ 277654 h 1161573"/>
                <a:gd name="connsiteX337" fmla="*/ 911447 w 1502283"/>
                <a:gd name="connsiteY337" fmla="*/ 274130 h 1161573"/>
                <a:gd name="connsiteX338" fmla="*/ 903922 w 1502283"/>
                <a:gd name="connsiteY338" fmla="*/ 265462 h 1161573"/>
                <a:gd name="connsiteX339" fmla="*/ 886778 w 1502283"/>
                <a:gd name="connsiteY339" fmla="*/ 256413 h 1161573"/>
                <a:gd name="connsiteX340" fmla="*/ 889159 w 1502283"/>
                <a:gd name="connsiteY340" fmla="*/ 249746 h 1161573"/>
                <a:gd name="connsiteX341" fmla="*/ 884206 w 1502283"/>
                <a:gd name="connsiteY341" fmla="*/ 248793 h 1161573"/>
                <a:gd name="connsiteX342" fmla="*/ 883063 w 1502283"/>
                <a:gd name="connsiteY342" fmla="*/ 252127 h 1161573"/>
                <a:gd name="connsiteX343" fmla="*/ 879729 w 1502283"/>
                <a:gd name="connsiteY343" fmla="*/ 250984 h 1161573"/>
                <a:gd name="connsiteX344" fmla="*/ 878967 w 1502283"/>
                <a:gd name="connsiteY344" fmla="*/ 244697 h 1161573"/>
                <a:gd name="connsiteX345" fmla="*/ 881348 w 1502283"/>
                <a:gd name="connsiteY345" fmla="*/ 238030 h 1161573"/>
                <a:gd name="connsiteX346" fmla="*/ 880967 w 1502283"/>
                <a:gd name="connsiteY346" fmla="*/ 234887 h 1161573"/>
                <a:gd name="connsiteX347" fmla="*/ 883539 w 1502283"/>
                <a:gd name="connsiteY347" fmla="*/ 229743 h 1161573"/>
                <a:gd name="connsiteX348" fmla="*/ 890016 w 1502283"/>
                <a:gd name="connsiteY348" fmla="*/ 230505 h 1161573"/>
                <a:gd name="connsiteX349" fmla="*/ 891445 w 1502283"/>
                <a:gd name="connsiteY349" fmla="*/ 228695 h 1161573"/>
                <a:gd name="connsiteX350" fmla="*/ 897731 w 1502283"/>
                <a:gd name="connsiteY350" fmla="*/ 227933 h 1161573"/>
                <a:gd name="connsiteX351" fmla="*/ 899065 w 1502283"/>
                <a:gd name="connsiteY351" fmla="*/ 226124 h 1161573"/>
                <a:gd name="connsiteX352" fmla="*/ 900874 w 1502283"/>
                <a:gd name="connsiteY352" fmla="*/ 227457 h 1161573"/>
                <a:gd name="connsiteX353" fmla="*/ 901827 w 1502283"/>
                <a:gd name="connsiteY353" fmla="*/ 222504 h 1161573"/>
                <a:gd name="connsiteX354" fmla="*/ 901446 w 1502283"/>
                <a:gd name="connsiteY354" fmla="*/ 219361 h 1161573"/>
                <a:gd name="connsiteX355" fmla="*/ 896493 w 1502283"/>
                <a:gd name="connsiteY355" fmla="*/ 218408 h 1161573"/>
                <a:gd name="connsiteX356" fmla="*/ 897827 w 1502283"/>
                <a:gd name="connsiteY356" fmla="*/ 216599 h 1161573"/>
                <a:gd name="connsiteX357" fmla="*/ 895636 w 1502283"/>
                <a:gd name="connsiteY357" fmla="*/ 212026 h 1161573"/>
                <a:gd name="connsiteX358" fmla="*/ 892493 w 1502283"/>
                <a:gd name="connsiteY358" fmla="*/ 212408 h 1161573"/>
                <a:gd name="connsiteX359" fmla="*/ 894683 w 1502283"/>
                <a:gd name="connsiteY359" fmla="*/ 204121 h 1161573"/>
                <a:gd name="connsiteX360" fmla="*/ 892873 w 1502283"/>
                <a:gd name="connsiteY360" fmla="*/ 202787 h 1161573"/>
                <a:gd name="connsiteX361" fmla="*/ 886587 w 1502283"/>
                <a:gd name="connsiteY361" fmla="*/ 203549 h 1161573"/>
                <a:gd name="connsiteX362" fmla="*/ 884587 w 1502283"/>
                <a:gd name="connsiteY362" fmla="*/ 200596 h 1161573"/>
                <a:gd name="connsiteX363" fmla="*/ 879634 w 1502283"/>
                <a:gd name="connsiteY363" fmla="*/ 199644 h 1161573"/>
                <a:gd name="connsiteX364" fmla="*/ 880586 w 1502283"/>
                <a:gd name="connsiteY364" fmla="*/ 181928 h 1161573"/>
                <a:gd name="connsiteX365" fmla="*/ 877253 w 1502283"/>
                <a:gd name="connsiteY365" fmla="*/ 180784 h 1161573"/>
                <a:gd name="connsiteX366" fmla="*/ 880396 w 1502283"/>
                <a:gd name="connsiteY366" fmla="*/ 180404 h 1161573"/>
                <a:gd name="connsiteX367" fmla="*/ 880205 w 1502283"/>
                <a:gd name="connsiteY367" fmla="*/ 178784 h 1161573"/>
                <a:gd name="connsiteX368" fmla="*/ 876205 w 1502283"/>
                <a:gd name="connsiteY368" fmla="*/ 172879 h 1161573"/>
                <a:gd name="connsiteX369" fmla="*/ 875633 w 1502283"/>
                <a:gd name="connsiteY369" fmla="*/ 168116 h 1161573"/>
                <a:gd name="connsiteX370" fmla="*/ 873633 w 1502283"/>
                <a:gd name="connsiteY370" fmla="*/ 165163 h 1161573"/>
                <a:gd name="connsiteX371" fmla="*/ 872871 w 1502283"/>
                <a:gd name="connsiteY371" fmla="*/ 158877 h 1161573"/>
                <a:gd name="connsiteX372" fmla="*/ 869156 w 1502283"/>
                <a:gd name="connsiteY372" fmla="*/ 154496 h 1161573"/>
                <a:gd name="connsiteX373" fmla="*/ 872490 w 1502283"/>
                <a:gd name="connsiteY373" fmla="*/ 142875 h 1161573"/>
                <a:gd name="connsiteX374" fmla="*/ 870490 w 1502283"/>
                <a:gd name="connsiteY374" fmla="*/ 139922 h 1161573"/>
                <a:gd name="connsiteX375" fmla="*/ 876205 w 1502283"/>
                <a:gd name="connsiteY375" fmla="*/ 134398 h 1161573"/>
                <a:gd name="connsiteX376" fmla="*/ 879538 w 1502283"/>
                <a:gd name="connsiteY376" fmla="*/ 135541 h 1161573"/>
                <a:gd name="connsiteX377" fmla="*/ 882491 w 1502283"/>
                <a:gd name="connsiteY377" fmla="*/ 133541 h 1161573"/>
                <a:gd name="connsiteX378" fmla="*/ 883825 w 1502283"/>
                <a:gd name="connsiteY378" fmla="*/ 131731 h 1161573"/>
                <a:gd name="connsiteX379" fmla="*/ 882777 w 1502283"/>
                <a:gd name="connsiteY379" fmla="*/ 123825 h 1161573"/>
                <a:gd name="connsiteX380" fmla="*/ 880777 w 1502283"/>
                <a:gd name="connsiteY380" fmla="*/ 120872 h 1161573"/>
                <a:gd name="connsiteX381" fmla="*/ 884682 w 1502283"/>
                <a:gd name="connsiteY381" fmla="*/ 113919 h 1161573"/>
                <a:gd name="connsiteX382" fmla="*/ 889254 w 1502283"/>
                <a:gd name="connsiteY382" fmla="*/ 111728 h 1161573"/>
                <a:gd name="connsiteX383" fmla="*/ 894397 w 1502283"/>
                <a:gd name="connsiteY383" fmla="*/ 114300 h 1161573"/>
                <a:gd name="connsiteX384" fmla="*/ 900684 w 1502283"/>
                <a:gd name="connsiteY384" fmla="*/ 113538 h 1161573"/>
                <a:gd name="connsiteX385" fmla="*/ 902018 w 1502283"/>
                <a:gd name="connsiteY385" fmla="*/ 111728 h 1161573"/>
                <a:gd name="connsiteX386" fmla="*/ 900398 w 1502283"/>
                <a:gd name="connsiteY386" fmla="*/ 111919 h 1161573"/>
                <a:gd name="connsiteX387" fmla="*/ 898588 w 1502283"/>
                <a:gd name="connsiteY387" fmla="*/ 110585 h 1161573"/>
                <a:gd name="connsiteX388" fmla="*/ 895636 w 1502283"/>
                <a:gd name="connsiteY388" fmla="*/ 112586 h 1161573"/>
                <a:gd name="connsiteX389" fmla="*/ 895445 w 1502283"/>
                <a:gd name="connsiteY389" fmla="*/ 110966 h 1161573"/>
                <a:gd name="connsiteX390" fmla="*/ 890492 w 1502283"/>
                <a:gd name="connsiteY390" fmla="*/ 110014 h 1161573"/>
                <a:gd name="connsiteX391" fmla="*/ 888682 w 1502283"/>
                <a:gd name="connsiteY391" fmla="*/ 108680 h 1161573"/>
                <a:gd name="connsiteX392" fmla="*/ 887539 w 1502283"/>
                <a:gd name="connsiteY392" fmla="*/ 112014 h 1161573"/>
                <a:gd name="connsiteX393" fmla="*/ 887158 w 1502283"/>
                <a:gd name="connsiteY393" fmla="*/ 108871 h 1161573"/>
                <a:gd name="connsiteX394" fmla="*/ 888587 w 1502283"/>
                <a:gd name="connsiteY394" fmla="*/ 107061 h 1161573"/>
                <a:gd name="connsiteX395" fmla="*/ 884206 w 1502283"/>
                <a:gd name="connsiteY395" fmla="*/ 110776 h 1161573"/>
                <a:gd name="connsiteX396" fmla="*/ 876110 w 1502283"/>
                <a:gd name="connsiteY396" fmla="*/ 110204 h 1161573"/>
                <a:gd name="connsiteX397" fmla="*/ 867442 w 1502283"/>
                <a:gd name="connsiteY397" fmla="*/ 104870 h 1161573"/>
                <a:gd name="connsiteX398" fmla="*/ 865441 w 1502283"/>
                <a:gd name="connsiteY398" fmla="*/ 101917 h 1161573"/>
                <a:gd name="connsiteX399" fmla="*/ 858774 w 1502283"/>
                <a:gd name="connsiteY399" fmla="*/ 99536 h 1161573"/>
                <a:gd name="connsiteX400" fmla="*/ 855821 w 1502283"/>
                <a:gd name="connsiteY400" fmla="*/ 101537 h 1161573"/>
                <a:gd name="connsiteX401" fmla="*/ 850868 w 1502283"/>
                <a:gd name="connsiteY401" fmla="*/ 100584 h 1161573"/>
                <a:gd name="connsiteX402" fmla="*/ 847535 w 1502283"/>
                <a:gd name="connsiteY402" fmla="*/ 99441 h 1161573"/>
                <a:gd name="connsiteX403" fmla="*/ 841438 w 1502283"/>
                <a:gd name="connsiteY403" fmla="*/ 101822 h 1161573"/>
                <a:gd name="connsiteX404" fmla="*/ 834962 w 1502283"/>
                <a:gd name="connsiteY404" fmla="*/ 101060 h 1161573"/>
                <a:gd name="connsiteX405" fmla="*/ 837343 w 1502283"/>
                <a:gd name="connsiteY405" fmla="*/ 94393 h 1161573"/>
                <a:gd name="connsiteX406" fmla="*/ 840296 w 1502283"/>
                <a:gd name="connsiteY406" fmla="*/ 92392 h 1161573"/>
                <a:gd name="connsiteX407" fmla="*/ 842486 w 1502283"/>
                <a:gd name="connsiteY407" fmla="*/ 84106 h 1161573"/>
                <a:gd name="connsiteX408" fmla="*/ 845248 w 1502283"/>
                <a:gd name="connsiteY408" fmla="*/ 80582 h 1161573"/>
                <a:gd name="connsiteX409" fmla="*/ 845058 w 1502283"/>
                <a:gd name="connsiteY409" fmla="*/ 78962 h 1161573"/>
                <a:gd name="connsiteX410" fmla="*/ 844868 w 1502283"/>
                <a:gd name="connsiteY410" fmla="*/ 77343 h 1161573"/>
                <a:gd name="connsiteX411" fmla="*/ 841724 w 1502283"/>
                <a:gd name="connsiteY411" fmla="*/ 77724 h 1161573"/>
                <a:gd name="connsiteX412" fmla="*/ 839914 w 1502283"/>
                <a:gd name="connsiteY412" fmla="*/ 76391 h 1161573"/>
                <a:gd name="connsiteX413" fmla="*/ 840677 w 1502283"/>
                <a:gd name="connsiteY413" fmla="*/ 69913 h 1161573"/>
                <a:gd name="connsiteX414" fmla="*/ 838295 w 1502283"/>
                <a:gd name="connsiteY414" fmla="*/ 63817 h 1161573"/>
                <a:gd name="connsiteX415" fmla="*/ 838105 w 1502283"/>
                <a:gd name="connsiteY415" fmla="*/ 62198 h 1161573"/>
                <a:gd name="connsiteX416" fmla="*/ 841057 w 1502283"/>
                <a:gd name="connsiteY416" fmla="*/ 60198 h 1161573"/>
                <a:gd name="connsiteX417" fmla="*/ 838867 w 1502283"/>
                <a:gd name="connsiteY417" fmla="*/ 55626 h 1161573"/>
                <a:gd name="connsiteX418" fmla="*/ 842010 w 1502283"/>
                <a:gd name="connsiteY418" fmla="*/ 55245 h 1161573"/>
                <a:gd name="connsiteX419" fmla="*/ 838010 w 1502283"/>
                <a:gd name="connsiteY419" fmla="*/ 49340 h 1161573"/>
                <a:gd name="connsiteX420" fmla="*/ 843534 w 1502283"/>
                <a:gd name="connsiteY420" fmla="*/ 55054 h 1161573"/>
                <a:gd name="connsiteX421" fmla="*/ 850202 w 1502283"/>
                <a:gd name="connsiteY421" fmla="*/ 57436 h 1161573"/>
                <a:gd name="connsiteX422" fmla="*/ 852202 w 1502283"/>
                <a:gd name="connsiteY422" fmla="*/ 60388 h 1161573"/>
                <a:gd name="connsiteX423" fmla="*/ 853154 w 1502283"/>
                <a:gd name="connsiteY423" fmla="*/ 55436 h 1161573"/>
                <a:gd name="connsiteX424" fmla="*/ 855345 w 1502283"/>
                <a:gd name="connsiteY424" fmla="*/ 60008 h 1161573"/>
                <a:gd name="connsiteX425" fmla="*/ 858298 w 1502283"/>
                <a:gd name="connsiteY425" fmla="*/ 58007 h 1161573"/>
                <a:gd name="connsiteX426" fmla="*/ 861822 w 1502283"/>
                <a:gd name="connsiteY426" fmla="*/ 60770 h 1161573"/>
                <a:gd name="connsiteX427" fmla="*/ 864013 w 1502283"/>
                <a:gd name="connsiteY427" fmla="*/ 65342 h 1161573"/>
                <a:gd name="connsiteX428" fmla="*/ 865822 w 1502283"/>
                <a:gd name="connsiteY428" fmla="*/ 66675 h 1161573"/>
                <a:gd name="connsiteX429" fmla="*/ 873538 w 1502283"/>
                <a:gd name="connsiteY429" fmla="*/ 64103 h 1161573"/>
                <a:gd name="connsiteX430" fmla="*/ 878014 w 1502283"/>
                <a:gd name="connsiteY430" fmla="*/ 61913 h 1161573"/>
                <a:gd name="connsiteX431" fmla="*/ 879157 w 1502283"/>
                <a:gd name="connsiteY431" fmla="*/ 58579 h 1161573"/>
                <a:gd name="connsiteX432" fmla="*/ 875824 w 1502283"/>
                <a:gd name="connsiteY432" fmla="*/ 57436 h 1161573"/>
                <a:gd name="connsiteX433" fmla="*/ 873443 w 1502283"/>
                <a:gd name="connsiteY433" fmla="*/ 51340 h 1161573"/>
                <a:gd name="connsiteX434" fmla="*/ 868489 w 1502283"/>
                <a:gd name="connsiteY434" fmla="*/ 50387 h 1161573"/>
                <a:gd name="connsiteX435" fmla="*/ 869252 w 1502283"/>
                <a:gd name="connsiteY435" fmla="*/ 43910 h 1161573"/>
                <a:gd name="connsiteX436" fmla="*/ 871061 w 1502283"/>
                <a:gd name="connsiteY436" fmla="*/ 45244 h 1161573"/>
                <a:gd name="connsiteX437" fmla="*/ 875538 w 1502283"/>
                <a:gd name="connsiteY437" fmla="*/ 43053 h 1161573"/>
                <a:gd name="connsiteX438" fmla="*/ 875157 w 1502283"/>
                <a:gd name="connsiteY438" fmla="*/ 39910 h 1161573"/>
                <a:gd name="connsiteX439" fmla="*/ 881253 w 1502283"/>
                <a:gd name="connsiteY439" fmla="*/ 37529 h 1161573"/>
                <a:gd name="connsiteX440" fmla="*/ 879443 w 1502283"/>
                <a:gd name="connsiteY440" fmla="*/ 36195 h 1161573"/>
                <a:gd name="connsiteX441" fmla="*/ 865441 w 1502283"/>
                <a:gd name="connsiteY441" fmla="*/ 39624 h 1161573"/>
                <a:gd name="connsiteX442" fmla="*/ 858488 w 1502283"/>
                <a:gd name="connsiteY442" fmla="*/ 35719 h 1161573"/>
                <a:gd name="connsiteX443" fmla="*/ 846391 w 1502283"/>
                <a:gd name="connsiteY443" fmla="*/ 29242 h 1161573"/>
                <a:gd name="connsiteX444" fmla="*/ 843058 w 1502283"/>
                <a:gd name="connsiteY444" fmla="*/ 28099 h 1161573"/>
                <a:gd name="connsiteX445" fmla="*/ 824294 w 1502283"/>
                <a:gd name="connsiteY445" fmla="*/ 19241 h 1161573"/>
                <a:gd name="connsiteX446" fmla="*/ 822674 w 1502283"/>
                <a:gd name="connsiteY446" fmla="*/ 19431 h 1161573"/>
                <a:gd name="connsiteX447" fmla="*/ 819340 w 1502283"/>
                <a:gd name="connsiteY447" fmla="*/ 18288 h 1161573"/>
                <a:gd name="connsiteX448" fmla="*/ 816959 w 1502283"/>
                <a:gd name="connsiteY448" fmla="*/ 12192 h 1161573"/>
                <a:gd name="connsiteX449" fmla="*/ 802100 w 1502283"/>
                <a:gd name="connsiteY449" fmla="*/ 9239 h 1161573"/>
                <a:gd name="connsiteX450" fmla="*/ 804863 w 1502283"/>
                <a:gd name="connsiteY450" fmla="*/ 5715 h 1161573"/>
                <a:gd name="connsiteX451" fmla="*/ 798957 w 1502283"/>
                <a:gd name="connsiteY451" fmla="*/ 9716 h 1161573"/>
                <a:gd name="connsiteX452" fmla="*/ 795623 w 1502283"/>
                <a:gd name="connsiteY452" fmla="*/ 8573 h 1161573"/>
                <a:gd name="connsiteX453" fmla="*/ 794290 w 1502283"/>
                <a:gd name="connsiteY453" fmla="*/ 10382 h 1161573"/>
                <a:gd name="connsiteX454" fmla="*/ 790956 w 1502283"/>
                <a:gd name="connsiteY454" fmla="*/ 9239 h 1161573"/>
                <a:gd name="connsiteX455" fmla="*/ 782288 w 1502283"/>
                <a:gd name="connsiteY455" fmla="*/ 3905 h 1161573"/>
                <a:gd name="connsiteX456" fmla="*/ 780955 w 1502283"/>
                <a:gd name="connsiteY456" fmla="*/ 5715 h 1161573"/>
                <a:gd name="connsiteX457" fmla="*/ 784288 w 1502283"/>
                <a:gd name="connsiteY457" fmla="*/ 6858 h 1161573"/>
                <a:gd name="connsiteX458" fmla="*/ 784670 w 1502283"/>
                <a:gd name="connsiteY458" fmla="*/ 10001 h 1161573"/>
                <a:gd name="connsiteX459" fmla="*/ 778002 w 1502283"/>
                <a:gd name="connsiteY459" fmla="*/ 7620 h 1161573"/>
                <a:gd name="connsiteX460" fmla="*/ 772478 w 1502283"/>
                <a:gd name="connsiteY460" fmla="*/ 14764 h 1161573"/>
                <a:gd name="connsiteX461" fmla="*/ 759809 w 1502283"/>
                <a:gd name="connsiteY461" fmla="*/ 3524 h 1161573"/>
                <a:gd name="connsiteX462" fmla="*/ 749713 w 1502283"/>
                <a:gd name="connsiteY462" fmla="*/ 0 h 1161573"/>
                <a:gd name="connsiteX463" fmla="*/ 748094 w 1502283"/>
                <a:gd name="connsiteY463" fmla="*/ 191 h 1161573"/>
                <a:gd name="connsiteX464" fmla="*/ 747141 w 1502283"/>
                <a:gd name="connsiteY464" fmla="*/ 5144 h 1161573"/>
                <a:gd name="connsiteX465" fmla="*/ 749141 w 1502283"/>
                <a:gd name="connsiteY465" fmla="*/ 8096 h 1161573"/>
                <a:gd name="connsiteX466" fmla="*/ 745998 w 1502283"/>
                <a:gd name="connsiteY466" fmla="*/ 8477 h 1161573"/>
                <a:gd name="connsiteX467" fmla="*/ 746188 w 1502283"/>
                <a:gd name="connsiteY467" fmla="*/ 10096 h 1161573"/>
                <a:gd name="connsiteX468" fmla="*/ 738283 w 1502283"/>
                <a:gd name="connsiteY468" fmla="*/ 11144 h 1161573"/>
                <a:gd name="connsiteX469" fmla="*/ 738283 w 1502283"/>
                <a:gd name="connsiteY469" fmla="*/ 11144 h 1161573"/>
                <a:gd name="connsiteX470" fmla="*/ 734949 w 1502283"/>
                <a:gd name="connsiteY470" fmla="*/ 10001 h 1161573"/>
                <a:gd name="connsiteX471" fmla="*/ 729805 w 1502283"/>
                <a:gd name="connsiteY471" fmla="*/ 7429 h 1161573"/>
                <a:gd name="connsiteX472" fmla="*/ 725519 w 1502283"/>
                <a:gd name="connsiteY472" fmla="*/ 11144 h 1161573"/>
                <a:gd name="connsiteX473" fmla="*/ 718566 w 1502283"/>
                <a:gd name="connsiteY473" fmla="*/ 7239 h 1161573"/>
                <a:gd name="connsiteX474" fmla="*/ 717995 w 1502283"/>
                <a:gd name="connsiteY474" fmla="*/ 2476 h 1161573"/>
                <a:gd name="connsiteX475" fmla="*/ 713708 w 1502283"/>
                <a:gd name="connsiteY475" fmla="*/ 6287 h 1161573"/>
                <a:gd name="connsiteX476" fmla="*/ 712089 w 1502283"/>
                <a:gd name="connsiteY476" fmla="*/ 6477 h 1161573"/>
                <a:gd name="connsiteX477" fmla="*/ 708565 w 1502283"/>
                <a:gd name="connsiteY477" fmla="*/ 3715 h 1161573"/>
                <a:gd name="connsiteX478" fmla="*/ 703802 w 1502283"/>
                <a:gd name="connsiteY478" fmla="*/ 4286 h 1161573"/>
                <a:gd name="connsiteX479" fmla="*/ 700849 w 1502283"/>
                <a:gd name="connsiteY479" fmla="*/ 6287 h 1161573"/>
                <a:gd name="connsiteX480" fmla="*/ 701230 w 1502283"/>
                <a:gd name="connsiteY480" fmla="*/ 9430 h 1161573"/>
                <a:gd name="connsiteX481" fmla="*/ 697135 w 1502283"/>
                <a:gd name="connsiteY481" fmla="*/ 14764 h 1161573"/>
                <a:gd name="connsiteX482" fmla="*/ 698182 w 1502283"/>
                <a:gd name="connsiteY482" fmla="*/ 22670 h 1161573"/>
                <a:gd name="connsiteX483" fmla="*/ 698754 w 1502283"/>
                <a:gd name="connsiteY483" fmla="*/ 27432 h 1161573"/>
                <a:gd name="connsiteX484" fmla="*/ 697421 w 1502283"/>
                <a:gd name="connsiteY484" fmla="*/ 29242 h 1161573"/>
                <a:gd name="connsiteX485" fmla="*/ 697611 w 1502283"/>
                <a:gd name="connsiteY485" fmla="*/ 30861 h 1161573"/>
                <a:gd name="connsiteX486" fmla="*/ 693706 w 1502283"/>
                <a:gd name="connsiteY486" fmla="*/ 37814 h 1161573"/>
                <a:gd name="connsiteX487" fmla="*/ 696087 w 1502283"/>
                <a:gd name="connsiteY487" fmla="*/ 43910 h 1161573"/>
                <a:gd name="connsiteX488" fmla="*/ 696468 w 1502283"/>
                <a:gd name="connsiteY488" fmla="*/ 47054 h 1161573"/>
                <a:gd name="connsiteX489" fmla="*/ 693515 w 1502283"/>
                <a:gd name="connsiteY489" fmla="*/ 49054 h 1161573"/>
                <a:gd name="connsiteX490" fmla="*/ 693134 w 1502283"/>
                <a:gd name="connsiteY490" fmla="*/ 45911 h 1161573"/>
                <a:gd name="connsiteX491" fmla="*/ 690181 w 1502283"/>
                <a:gd name="connsiteY491" fmla="*/ 47911 h 1161573"/>
                <a:gd name="connsiteX492" fmla="*/ 677132 w 1502283"/>
                <a:gd name="connsiteY492" fmla="*/ 46387 h 1161573"/>
                <a:gd name="connsiteX493" fmla="*/ 677513 w 1502283"/>
                <a:gd name="connsiteY493" fmla="*/ 49530 h 1161573"/>
                <a:gd name="connsiteX494" fmla="*/ 674180 w 1502283"/>
                <a:gd name="connsiteY494" fmla="*/ 48387 h 1161573"/>
                <a:gd name="connsiteX495" fmla="*/ 672370 w 1502283"/>
                <a:gd name="connsiteY495" fmla="*/ 47054 h 1161573"/>
                <a:gd name="connsiteX496" fmla="*/ 669417 w 1502283"/>
                <a:gd name="connsiteY496" fmla="*/ 49054 h 1161573"/>
                <a:gd name="connsiteX497" fmla="*/ 667607 w 1502283"/>
                <a:gd name="connsiteY497" fmla="*/ 47720 h 1161573"/>
                <a:gd name="connsiteX498" fmla="*/ 660082 w 1502283"/>
                <a:gd name="connsiteY498" fmla="*/ 39053 h 1161573"/>
                <a:gd name="connsiteX499" fmla="*/ 656939 w 1502283"/>
                <a:gd name="connsiteY499" fmla="*/ 39433 h 1161573"/>
                <a:gd name="connsiteX500" fmla="*/ 646938 w 1502283"/>
                <a:gd name="connsiteY500" fmla="*/ 48768 h 1161573"/>
                <a:gd name="connsiteX501" fmla="*/ 640461 w 1502283"/>
                <a:gd name="connsiteY501" fmla="*/ 48006 h 1161573"/>
                <a:gd name="connsiteX502" fmla="*/ 637508 w 1502283"/>
                <a:gd name="connsiteY502" fmla="*/ 50006 h 1161573"/>
                <a:gd name="connsiteX503" fmla="*/ 634365 w 1502283"/>
                <a:gd name="connsiteY503" fmla="*/ 50387 h 1161573"/>
                <a:gd name="connsiteX504" fmla="*/ 631412 w 1502283"/>
                <a:gd name="connsiteY504" fmla="*/ 52388 h 1161573"/>
                <a:gd name="connsiteX505" fmla="*/ 628269 w 1502283"/>
                <a:gd name="connsiteY505" fmla="*/ 52769 h 1161573"/>
                <a:gd name="connsiteX506" fmla="*/ 630269 w 1502283"/>
                <a:gd name="connsiteY506" fmla="*/ 42863 h 1161573"/>
                <a:gd name="connsiteX507" fmla="*/ 625126 w 1502283"/>
                <a:gd name="connsiteY507" fmla="*/ 40291 h 1161573"/>
                <a:gd name="connsiteX508" fmla="*/ 623506 w 1502283"/>
                <a:gd name="connsiteY508" fmla="*/ 40481 h 1161573"/>
                <a:gd name="connsiteX509" fmla="*/ 621697 w 1502283"/>
                <a:gd name="connsiteY509" fmla="*/ 39148 h 1161573"/>
                <a:gd name="connsiteX510" fmla="*/ 619125 w 1502283"/>
                <a:gd name="connsiteY510" fmla="*/ 44291 h 1161573"/>
                <a:gd name="connsiteX511" fmla="*/ 614553 w 1502283"/>
                <a:gd name="connsiteY511" fmla="*/ 46482 h 1161573"/>
                <a:gd name="connsiteX512" fmla="*/ 607886 w 1502283"/>
                <a:gd name="connsiteY512" fmla="*/ 44101 h 1161573"/>
                <a:gd name="connsiteX513" fmla="*/ 606933 w 1502283"/>
                <a:gd name="connsiteY513" fmla="*/ 49054 h 1161573"/>
                <a:gd name="connsiteX514" fmla="*/ 609505 w 1502283"/>
                <a:gd name="connsiteY514" fmla="*/ 56769 h 1161573"/>
                <a:gd name="connsiteX515" fmla="*/ 600837 w 1502283"/>
                <a:gd name="connsiteY515" fmla="*/ 64294 h 1161573"/>
                <a:gd name="connsiteX516" fmla="*/ 601599 w 1502283"/>
                <a:gd name="connsiteY516" fmla="*/ 70580 h 1161573"/>
                <a:gd name="connsiteX517" fmla="*/ 596455 w 1502283"/>
                <a:gd name="connsiteY517" fmla="*/ 68008 h 1161573"/>
                <a:gd name="connsiteX518" fmla="*/ 592455 w 1502283"/>
                <a:gd name="connsiteY518" fmla="*/ 62103 h 1161573"/>
                <a:gd name="connsiteX519" fmla="*/ 589121 w 1502283"/>
                <a:gd name="connsiteY519" fmla="*/ 60960 h 1161573"/>
                <a:gd name="connsiteX520" fmla="*/ 591122 w 1502283"/>
                <a:gd name="connsiteY520" fmla="*/ 63913 h 1161573"/>
                <a:gd name="connsiteX521" fmla="*/ 592360 w 1502283"/>
                <a:gd name="connsiteY521" fmla="*/ 73342 h 1161573"/>
                <a:gd name="connsiteX522" fmla="*/ 591026 w 1502283"/>
                <a:gd name="connsiteY522" fmla="*/ 75152 h 1161573"/>
                <a:gd name="connsiteX523" fmla="*/ 589407 w 1502283"/>
                <a:gd name="connsiteY523" fmla="*/ 75343 h 1161573"/>
                <a:gd name="connsiteX524" fmla="*/ 590169 w 1502283"/>
                <a:gd name="connsiteY524" fmla="*/ 81629 h 1161573"/>
                <a:gd name="connsiteX525" fmla="*/ 586264 w 1502283"/>
                <a:gd name="connsiteY525" fmla="*/ 88583 h 1161573"/>
                <a:gd name="connsiteX526" fmla="*/ 585121 w 1502283"/>
                <a:gd name="connsiteY526" fmla="*/ 91916 h 1161573"/>
                <a:gd name="connsiteX527" fmla="*/ 578834 w 1502283"/>
                <a:gd name="connsiteY527" fmla="*/ 92678 h 1161573"/>
                <a:gd name="connsiteX528" fmla="*/ 577691 w 1502283"/>
                <a:gd name="connsiteY528" fmla="*/ 96012 h 1161573"/>
                <a:gd name="connsiteX529" fmla="*/ 581025 w 1502283"/>
                <a:gd name="connsiteY529" fmla="*/ 97155 h 1161573"/>
                <a:gd name="connsiteX530" fmla="*/ 581597 w 1502283"/>
                <a:gd name="connsiteY530" fmla="*/ 101917 h 1161573"/>
                <a:gd name="connsiteX531" fmla="*/ 583121 w 1502283"/>
                <a:gd name="connsiteY531" fmla="*/ 101727 h 1161573"/>
                <a:gd name="connsiteX532" fmla="*/ 584930 w 1502283"/>
                <a:gd name="connsiteY532" fmla="*/ 103061 h 1161573"/>
                <a:gd name="connsiteX533" fmla="*/ 586740 w 1502283"/>
                <a:gd name="connsiteY533" fmla="*/ 104394 h 1161573"/>
                <a:gd name="connsiteX534" fmla="*/ 588740 w 1502283"/>
                <a:gd name="connsiteY534" fmla="*/ 107347 h 1161573"/>
                <a:gd name="connsiteX535" fmla="*/ 593503 w 1502283"/>
                <a:gd name="connsiteY535" fmla="*/ 106775 h 1161573"/>
                <a:gd name="connsiteX536" fmla="*/ 593693 w 1502283"/>
                <a:gd name="connsiteY536" fmla="*/ 108395 h 1161573"/>
                <a:gd name="connsiteX537" fmla="*/ 605123 w 1502283"/>
                <a:gd name="connsiteY537" fmla="*/ 110109 h 1161573"/>
                <a:gd name="connsiteX538" fmla="*/ 609314 w 1502283"/>
                <a:gd name="connsiteY538" fmla="*/ 117634 h 1161573"/>
                <a:gd name="connsiteX539" fmla="*/ 610362 w 1502283"/>
                <a:gd name="connsiteY539" fmla="*/ 125540 h 1161573"/>
                <a:gd name="connsiteX540" fmla="*/ 604456 w 1502283"/>
                <a:gd name="connsiteY540" fmla="*/ 142304 h 1161573"/>
                <a:gd name="connsiteX541" fmla="*/ 599694 w 1502283"/>
                <a:gd name="connsiteY541" fmla="*/ 142875 h 1161573"/>
                <a:gd name="connsiteX542" fmla="*/ 595979 w 1502283"/>
                <a:gd name="connsiteY542" fmla="*/ 151352 h 1161573"/>
                <a:gd name="connsiteX543" fmla="*/ 590074 w 1502283"/>
                <a:gd name="connsiteY543" fmla="*/ 155353 h 1161573"/>
                <a:gd name="connsiteX544" fmla="*/ 590455 w 1502283"/>
                <a:gd name="connsiteY544" fmla="*/ 158496 h 1161573"/>
                <a:gd name="connsiteX545" fmla="*/ 587693 w 1502283"/>
                <a:gd name="connsiteY545" fmla="*/ 162020 h 1161573"/>
                <a:gd name="connsiteX546" fmla="*/ 579977 w 1502283"/>
                <a:gd name="connsiteY546" fmla="*/ 164592 h 1161573"/>
                <a:gd name="connsiteX547" fmla="*/ 575596 w 1502283"/>
                <a:gd name="connsiteY547" fmla="*/ 155543 h 1161573"/>
                <a:gd name="connsiteX548" fmla="*/ 573596 w 1502283"/>
                <a:gd name="connsiteY548" fmla="*/ 152591 h 1161573"/>
                <a:gd name="connsiteX549" fmla="*/ 567309 w 1502283"/>
                <a:gd name="connsiteY549" fmla="*/ 153353 h 1161573"/>
                <a:gd name="connsiteX550" fmla="*/ 565975 w 1502283"/>
                <a:gd name="connsiteY550" fmla="*/ 155162 h 1161573"/>
                <a:gd name="connsiteX551" fmla="*/ 571310 w 1502283"/>
                <a:gd name="connsiteY551" fmla="*/ 159258 h 1161573"/>
                <a:gd name="connsiteX552" fmla="*/ 571500 w 1502283"/>
                <a:gd name="connsiteY552" fmla="*/ 160877 h 1161573"/>
                <a:gd name="connsiteX553" fmla="*/ 570357 w 1502283"/>
                <a:gd name="connsiteY553" fmla="*/ 164211 h 1161573"/>
                <a:gd name="connsiteX554" fmla="*/ 572548 w 1502283"/>
                <a:gd name="connsiteY554" fmla="*/ 168783 h 1161573"/>
                <a:gd name="connsiteX555" fmla="*/ 579501 w 1502283"/>
                <a:gd name="connsiteY555" fmla="*/ 172688 h 1161573"/>
                <a:gd name="connsiteX556" fmla="*/ 581311 w 1502283"/>
                <a:gd name="connsiteY556" fmla="*/ 174022 h 1161573"/>
                <a:gd name="connsiteX557" fmla="*/ 582454 w 1502283"/>
                <a:gd name="connsiteY557" fmla="*/ 170688 h 1161573"/>
                <a:gd name="connsiteX558" fmla="*/ 587407 w 1502283"/>
                <a:gd name="connsiteY558" fmla="*/ 171641 h 1161573"/>
                <a:gd name="connsiteX559" fmla="*/ 583121 w 1502283"/>
                <a:gd name="connsiteY559" fmla="*/ 175355 h 1161573"/>
                <a:gd name="connsiteX560" fmla="*/ 583502 w 1502283"/>
                <a:gd name="connsiteY560" fmla="*/ 178499 h 1161573"/>
                <a:gd name="connsiteX561" fmla="*/ 585502 w 1502283"/>
                <a:gd name="connsiteY561" fmla="*/ 181451 h 1161573"/>
                <a:gd name="connsiteX562" fmla="*/ 591979 w 1502283"/>
                <a:gd name="connsiteY562" fmla="*/ 182213 h 1161573"/>
                <a:gd name="connsiteX563" fmla="*/ 591217 w 1502283"/>
                <a:gd name="connsiteY563" fmla="*/ 188690 h 1161573"/>
                <a:gd name="connsiteX564" fmla="*/ 580739 w 1502283"/>
                <a:gd name="connsiteY564" fmla="*/ 194786 h 1161573"/>
                <a:gd name="connsiteX565" fmla="*/ 586454 w 1502283"/>
                <a:gd name="connsiteY565" fmla="*/ 202121 h 1161573"/>
                <a:gd name="connsiteX566" fmla="*/ 584073 w 1502283"/>
                <a:gd name="connsiteY566" fmla="*/ 208788 h 1161573"/>
                <a:gd name="connsiteX567" fmla="*/ 578168 w 1502283"/>
                <a:gd name="connsiteY567" fmla="*/ 212788 h 1161573"/>
                <a:gd name="connsiteX568" fmla="*/ 575596 w 1502283"/>
                <a:gd name="connsiteY568" fmla="*/ 217932 h 1161573"/>
                <a:gd name="connsiteX569" fmla="*/ 574834 w 1502283"/>
                <a:gd name="connsiteY569" fmla="*/ 224409 h 1161573"/>
                <a:gd name="connsiteX570" fmla="*/ 582549 w 1502283"/>
                <a:gd name="connsiteY570" fmla="*/ 234696 h 1161573"/>
                <a:gd name="connsiteX571" fmla="*/ 579787 w 1502283"/>
                <a:gd name="connsiteY571" fmla="*/ 238220 h 1161573"/>
                <a:gd name="connsiteX572" fmla="*/ 578644 w 1502283"/>
                <a:gd name="connsiteY572" fmla="*/ 241554 h 1161573"/>
                <a:gd name="connsiteX573" fmla="*/ 582168 w 1502283"/>
                <a:gd name="connsiteY573" fmla="*/ 244316 h 1161573"/>
                <a:gd name="connsiteX574" fmla="*/ 577882 w 1502283"/>
                <a:gd name="connsiteY574" fmla="*/ 248031 h 1161573"/>
                <a:gd name="connsiteX575" fmla="*/ 580072 w 1502283"/>
                <a:gd name="connsiteY575" fmla="*/ 252603 h 1161573"/>
                <a:gd name="connsiteX576" fmla="*/ 583406 w 1502283"/>
                <a:gd name="connsiteY576" fmla="*/ 253746 h 1161573"/>
                <a:gd name="connsiteX577" fmla="*/ 589312 w 1502283"/>
                <a:gd name="connsiteY577" fmla="*/ 249746 h 1161573"/>
                <a:gd name="connsiteX578" fmla="*/ 590074 w 1502283"/>
                <a:gd name="connsiteY578" fmla="*/ 256032 h 1161573"/>
                <a:gd name="connsiteX579" fmla="*/ 587312 w 1502283"/>
                <a:gd name="connsiteY579" fmla="*/ 259556 h 1161573"/>
                <a:gd name="connsiteX580" fmla="*/ 586169 w 1502283"/>
                <a:gd name="connsiteY580" fmla="*/ 262890 h 1161573"/>
                <a:gd name="connsiteX581" fmla="*/ 586930 w 1502283"/>
                <a:gd name="connsiteY581" fmla="*/ 269176 h 1161573"/>
                <a:gd name="connsiteX582" fmla="*/ 584740 w 1502283"/>
                <a:gd name="connsiteY582" fmla="*/ 277463 h 1161573"/>
                <a:gd name="connsiteX583" fmla="*/ 585311 w 1502283"/>
                <a:gd name="connsiteY583" fmla="*/ 282226 h 1161573"/>
                <a:gd name="connsiteX584" fmla="*/ 581978 w 1502283"/>
                <a:gd name="connsiteY584" fmla="*/ 281083 h 1161573"/>
                <a:gd name="connsiteX585" fmla="*/ 582168 w 1502283"/>
                <a:gd name="connsiteY585" fmla="*/ 282702 h 1161573"/>
                <a:gd name="connsiteX586" fmla="*/ 585121 w 1502283"/>
                <a:gd name="connsiteY586" fmla="*/ 293561 h 1161573"/>
                <a:gd name="connsiteX587" fmla="*/ 588264 w 1502283"/>
                <a:gd name="connsiteY587" fmla="*/ 293180 h 1161573"/>
                <a:gd name="connsiteX588" fmla="*/ 582739 w 1502283"/>
                <a:gd name="connsiteY588" fmla="*/ 300323 h 1161573"/>
                <a:gd name="connsiteX589" fmla="*/ 588455 w 1502283"/>
                <a:gd name="connsiteY589" fmla="*/ 307562 h 1161573"/>
                <a:gd name="connsiteX590" fmla="*/ 588645 w 1502283"/>
                <a:gd name="connsiteY590" fmla="*/ 309182 h 1161573"/>
                <a:gd name="connsiteX591" fmla="*/ 592360 w 1502283"/>
                <a:gd name="connsiteY591" fmla="*/ 313563 h 1161573"/>
                <a:gd name="connsiteX592" fmla="*/ 589026 w 1502283"/>
                <a:gd name="connsiteY592" fmla="*/ 312420 h 1161573"/>
                <a:gd name="connsiteX593" fmla="*/ 592360 w 1502283"/>
                <a:gd name="connsiteY593" fmla="*/ 313563 h 1161573"/>
                <a:gd name="connsiteX594" fmla="*/ 591407 w 1502283"/>
                <a:gd name="connsiteY594" fmla="*/ 318516 h 1161573"/>
                <a:gd name="connsiteX595" fmla="*/ 585121 w 1502283"/>
                <a:gd name="connsiteY595" fmla="*/ 319278 h 1161573"/>
                <a:gd name="connsiteX596" fmla="*/ 583978 w 1502283"/>
                <a:gd name="connsiteY596" fmla="*/ 322612 h 1161573"/>
                <a:gd name="connsiteX597" fmla="*/ 576739 w 1502283"/>
                <a:gd name="connsiteY597" fmla="*/ 328327 h 1161573"/>
                <a:gd name="connsiteX598" fmla="*/ 571976 w 1502283"/>
                <a:gd name="connsiteY598" fmla="*/ 328898 h 1161573"/>
                <a:gd name="connsiteX599" fmla="*/ 572167 w 1502283"/>
                <a:gd name="connsiteY599" fmla="*/ 330517 h 1161573"/>
                <a:gd name="connsiteX600" fmla="*/ 568071 w 1502283"/>
                <a:gd name="connsiteY600" fmla="*/ 335851 h 1161573"/>
                <a:gd name="connsiteX601" fmla="*/ 568262 w 1502283"/>
                <a:gd name="connsiteY601" fmla="*/ 337471 h 1161573"/>
                <a:gd name="connsiteX602" fmla="*/ 564928 w 1502283"/>
                <a:gd name="connsiteY602" fmla="*/ 336328 h 1161573"/>
                <a:gd name="connsiteX603" fmla="*/ 564166 w 1502283"/>
                <a:gd name="connsiteY603" fmla="*/ 330041 h 1161573"/>
                <a:gd name="connsiteX604" fmla="*/ 557879 w 1502283"/>
                <a:gd name="connsiteY604" fmla="*/ 330803 h 1161573"/>
                <a:gd name="connsiteX605" fmla="*/ 556450 w 1502283"/>
                <a:gd name="connsiteY605" fmla="*/ 332613 h 1161573"/>
                <a:gd name="connsiteX606" fmla="*/ 557022 w 1502283"/>
                <a:gd name="connsiteY606" fmla="*/ 337375 h 1161573"/>
                <a:gd name="connsiteX607" fmla="*/ 554260 w 1502283"/>
                <a:gd name="connsiteY607" fmla="*/ 340900 h 1161573"/>
                <a:gd name="connsiteX608" fmla="*/ 542639 w 1502283"/>
                <a:gd name="connsiteY608" fmla="*/ 350425 h 1161573"/>
                <a:gd name="connsiteX609" fmla="*/ 539305 w 1502283"/>
                <a:gd name="connsiteY609" fmla="*/ 349282 h 1161573"/>
                <a:gd name="connsiteX610" fmla="*/ 535019 w 1502283"/>
                <a:gd name="connsiteY610" fmla="*/ 352996 h 1161573"/>
                <a:gd name="connsiteX611" fmla="*/ 527113 w 1502283"/>
                <a:gd name="connsiteY611" fmla="*/ 354044 h 1161573"/>
                <a:gd name="connsiteX612" fmla="*/ 525494 w 1502283"/>
                <a:gd name="connsiteY612" fmla="*/ 354235 h 1161573"/>
                <a:gd name="connsiteX613" fmla="*/ 526066 w 1502283"/>
                <a:gd name="connsiteY613" fmla="*/ 358997 h 1161573"/>
                <a:gd name="connsiteX614" fmla="*/ 526256 w 1502283"/>
                <a:gd name="connsiteY614" fmla="*/ 360617 h 1161573"/>
                <a:gd name="connsiteX615" fmla="*/ 524923 w 1502283"/>
                <a:gd name="connsiteY615" fmla="*/ 362426 h 1161573"/>
                <a:gd name="connsiteX616" fmla="*/ 528923 w 1502283"/>
                <a:gd name="connsiteY616" fmla="*/ 368332 h 1161573"/>
                <a:gd name="connsiteX617" fmla="*/ 525971 w 1502283"/>
                <a:gd name="connsiteY617" fmla="*/ 370332 h 1161573"/>
                <a:gd name="connsiteX618" fmla="*/ 526542 w 1502283"/>
                <a:gd name="connsiteY618" fmla="*/ 375095 h 1161573"/>
                <a:gd name="connsiteX619" fmla="*/ 523780 w 1502283"/>
                <a:gd name="connsiteY619" fmla="*/ 378619 h 1161573"/>
                <a:gd name="connsiteX620" fmla="*/ 519017 w 1502283"/>
                <a:gd name="connsiteY620" fmla="*/ 379190 h 1161573"/>
                <a:gd name="connsiteX621" fmla="*/ 516255 w 1502283"/>
                <a:gd name="connsiteY621" fmla="*/ 382715 h 1161573"/>
                <a:gd name="connsiteX622" fmla="*/ 519779 w 1502283"/>
                <a:gd name="connsiteY622" fmla="*/ 385477 h 1161573"/>
                <a:gd name="connsiteX623" fmla="*/ 519970 w 1502283"/>
                <a:gd name="connsiteY623" fmla="*/ 387096 h 1161573"/>
                <a:gd name="connsiteX624" fmla="*/ 515017 w 1502283"/>
                <a:gd name="connsiteY624" fmla="*/ 386144 h 1161573"/>
                <a:gd name="connsiteX625" fmla="*/ 515398 w 1502283"/>
                <a:gd name="connsiteY625" fmla="*/ 389287 h 1161573"/>
                <a:gd name="connsiteX626" fmla="*/ 507682 w 1502283"/>
                <a:gd name="connsiteY626" fmla="*/ 391859 h 1161573"/>
                <a:gd name="connsiteX627" fmla="*/ 505873 w 1502283"/>
                <a:gd name="connsiteY627" fmla="*/ 390525 h 1161573"/>
                <a:gd name="connsiteX628" fmla="*/ 504444 w 1502283"/>
                <a:gd name="connsiteY628" fmla="*/ 392335 h 1161573"/>
                <a:gd name="connsiteX629" fmla="*/ 502253 w 1502283"/>
                <a:gd name="connsiteY629" fmla="*/ 400621 h 1161573"/>
                <a:gd name="connsiteX630" fmla="*/ 503301 w 1502283"/>
                <a:gd name="connsiteY630" fmla="*/ 408527 h 1161573"/>
                <a:gd name="connsiteX631" fmla="*/ 505492 w 1502283"/>
                <a:gd name="connsiteY631" fmla="*/ 413099 h 1161573"/>
                <a:gd name="connsiteX632" fmla="*/ 514921 w 1502283"/>
                <a:gd name="connsiteY632" fmla="*/ 411861 h 1161573"/>
                <a:gd name="connsiteX633" fmla="*/ 515112 w 1502283"/>
                <a:gd name="connsiteY633" fmla="*/ 413480 h 1161573"/>
                <a:gd name="connsiteX634" fmla="*/ 518446 w 1502283"/>
                <a:gd name="connsiteY634" fmla="*/ 414623 h 1161573"/>
                <a:gd name="connsiteX635" fmla="*/ 517493 w 1502283"/>
                <a:gd name="connsiteY635" fmla="*/ 419576 h 1161573"/>
                <a:gd name="connsiteX636" fmla="*/ 524447 w 1502283"/>
                <a:gd name="connsiteY636" fmla="*/ 423482 h 1161573"/>
                <a:gd name="connsiteX637" fmla="*/ 525494 w 1502283"/>
                <a:gd name="connsiteY637" fmla="*/ 431387 h 1161573"/>
                <a:gd name="connsiteX638" fmla="*/ 522351 w 1502283"/>
                <a:gd name="connsiteY638" fmla="*/ 431768 h 1161573"/>
                <a:gd name="connsiteX639" fmla="*/ 521018 w 1502283"/>
                <a:gd name="connsiteY639" fmla="*/ 433578 h 1161573"/>
                <a:gd name="connsiteX640" fmla="*/ 516446 w 1502283"/>
                <a:gd name="connsiteY640" fmla="*/ 435769 h 1161573"/>
                <a:gd name="connsiteX641" fmla="*/ 515112 w 1502283"/>
                <a:gd name="connsiteY641" fmla="*/ 437579 h 1161573"/>
                <a:gd name="connsiteX642" fmla="*/ 511969 w 1502283"/>
                <a:gd name="connsiteY642" fmla="*/ 437959 h 1161573"/>
                <a:gd name="connsiteX643" fmla="*/ 509969 w 1502283"/>
                <a:gd name="connsiteY643" fmla="*/ 435007 h 1161573"/>
                <a:gd name="connsiteX644" fmla="*/ 503682 w 1502283"/>
                <a:gd name="connsiteY644" fmla="*/ 435769 h 1161573"/>
                <a:gd name="connsiteX645" fmla="*/ 502063 w 1502283"/>
                <a:gd name="connsiteY645" fmla="*/ 435959 h 1161573"/>
                <a:gd name="connsiteX646" fmla="*/ 499300 w 1502283"/>
                <a:gd name="connsiteY646" fmla="*/ 439484 h 1161573"/>
                <a:gd name="connsiteX647" fmla="*/ 499872 w 1502283"/>
                <a:gd name="connsiteY647" fmla="*/ 444246 h 1161573"/>
                <a:gd name="connsiteX648" fmla="*/ 495776 w 1502283"/>
                <a:gd name="connsiteY648" fmla="*/ 449580 h 1161573"/>
                <a:gd name="connsiteX649" fmla="*/ 491109 w 1502283"/>
                <a:gd name="connsiteY649" fmla="*/ 463010 h 1161573"/>
                <a:gd name="connsiteX650" fmla="*/ 488537 w 1502283"/>
                <a:gd name="connsiteY650" fmla="*/ 468154 h 1161573"/>
                <a:gd name="connsiteX651" fmla="*/ 490919 w 1502283"/>
                <a:gd name="connsiteY651" fmla="*/ 474250 h 1161573"/>
                <a:gd name="connsiteX652" fmla="*/ 487204 w 1502283"/>
                <a:gd name="connsiteY652" fmla="*/ 482727 h 1161573"/>
                <a:gd name="connsiteX653" fmla="*/ 490728 w 1502283"/>
                <a:gd name="connsiteY653" fmla="*/ 485489 h 1161573"/>
                <a:gd name="connsiteX654" fmla="*/ 495490 w 1502283"/>
                <a:gd name="connsiteY654" fmla="*/ 484918 h 1161573"/>
                <a:gd name="connsiteX655" fmla="*/ 502158 w 1502283"/>
                <a:gd name="connsiteY655" fmla="*/ 487299 h 1161573"/>
                <a:gd name="connsiteX656" fmla="*/ 506921 w 1502283"/>
                <a:gd name="connsiteY656" fmla="*/ 486728 h 1161573"/>
                <a:gd name="connsiteX657" fmla="*/ 510635 w 1502283"/>
                <a:gd name="connsiteY657" fmla="*/ 491014 h 1161573"/>
                <a:gd name="connsiteX658" fmla="*/ 516160 w 1502283"/>
                <a:gd name="connsiteY658" fmla="*/ 496729 h 1161573"/>
                <a:gd name="connsiteX659" fmla="*/ 515207 w 1502283"/>
                <a:gd name="connsiteY659" fmla="*/ 501682 h 1161573"/>
                <a:gd name="connsiteX660" fmla="*/ 513397 w 1502283"/>
                <a:gd name="connsiteY660" fmla="*/ 500348 h 1161573"/>
                <a:gd name="connsiteX661" fmla="*/ 512255 w 1502283"/>
                <a:gd name="connsiteY661" fmla="*/ 503682 h 1161573"/>
                <a:gd name="connsiteX662" fmla="*/ 513683 w 1502283"/>
                <a:gd name="connsiteY662" fmla="*/ 514731 h 1161573"/>
                <a:gd name="connsiteX663" fmla="*/ 518636 w 1502283"/>
                <a:gd name="connsiteY663" fmla="*/ 515684 h 1161573"/>
                <a:gd name="connsiteX664" fmla="*/ 514921 w 1502283"/>
                <a:gd name="connsiteY664" fmla="*/ 524161 h 1161573"/>
                <a:gd name="connsiteX665" fmla="*/ 507968 w 1502283"/>
                <a:gd name="connsiteY665" fmla="*/ 520255 h 1161573"/>
                <a:gd name="connsiteX666" fmla="*/ 508349 w 1502283"/>
                <a:gd name="connsiteY666" fmla="*/ 523399 h 1161573"/>
                <a:gd name="connsiteX667" fmla="*/ 505587 w 1502283"/>
                <a:gd name="connsiteY667" fmla="*/ 526923 h 1161573"/>
                <a:gd name="connsiteX668" fmla="*/ 495681 w 1502283"/>
                <a:gd name="connsiteY668" fmla="*/ 525018 h 1161573"/>
                <a:gd name="connsiteX669" fmla="*/ 487775 w 1502283"/>
                <a:gd name="connsiteY669" fmla="*/ 526066 h 1161573"/>
                <a:gd name="connsiteX670" fmla="*/ 485775 w 1502283"/>
                <a:gd name="connsiteY670" fmla="*/ 535972 h 1161573"/>
                <a:gd name="connsiteX671" fmla="*/ 483013 w 1502283"/>
                <a:gd name="connsiteY671" fmla="*/ 539496 h 1161573"/>
                <a:gd name="connsiteX672" fmla="*/ 487966 w 1502283"/>
                <a:gd name="connsiteY672" fmla="*/ 540449 h 1161573"/>
                <a:gd name="connsiteX673" fmla="*/ 485394 w 1502283"/>
                <a:gd name="connsiteY673" fmla="*/ 545592 h 1161573"/>
                <a:gd name="connsiteX674" fmla="*/ 489966 w 1502283"/>
                <a:gd name="connsiteY674" fmla="*/ 543401 h 1161573"/>
                <a:gd name="connsiteX675" fmla="*/ 492157 w 1502283"/>
                <a:gd name="connsiteY675" fmla="*/ 547973 h 1161573"/>
                <a:gd name="connsiteX676" fmla="*/ 492728 w 1502283"/>
                <a:gd name="connsiteY676" fmla="*/ 552736 h 1161573"/>
                <a:gd name="connsiteX677" fmla="*/ 498253 w 1502283"/>
                <a:gd name="connsiteY677" fmla="*/ 558451 h 1161573"/>
                <a:gd name="connsiteX678" fmla="*/ 495490 w 1502283"/>
                <a:gd name="connsiteY678" fmla="*/ 561975 h 1161573"/>
                <a:gd name="connsiteX679" fmla="*/ 493681 w 1502283"/>
                <a:gd name="connsiteY679" fmla="*/ 560642 h 1161573"/>
                <a:gd name="connsiteX680" fmla="*/ 492728 w 1502283"/>
                <a:gd name="connsiteY680" fmla="*/ 565595 h 1161573"/>
                <a:gd name="connsiteX681" fmla="*/ 490156 w 1502283"/>
                <a:gd name="connsiteY681" fmla="*/ 570738 h 1161573"/>
                <a:gd name="connsiteX682" fmla="*/ 491776 w 1502283"/>
                <a:gd name="connsiteY682" fmla="*/ 570548 h 1161573"/>
                <a:gd name="connsiteX683" fmla="*/ 492919 w 1502283"/>
                <a:gd name="connsiteY683" fmla="*/ 567214 h 1161573"/>
                <a:gd name="connsiteX684" fmla="*/ 497872 w 1502283"/>
                <a:gd name="connsiteY684" fmla="*/ 568166 h 1161573"/>
                <a:gd name="connsiteX685" fmla="*/ 505111 w 1502283"/>
                <a:gd name="connsiteY685" fmla="*/ 562451 h 1161573"/>
                <a:gd name="connsiteX686" fmla="*/ 504539 w 1502283"/>
                <a:gd name="connsiteY686" fmla="*/ 557689 h 1161573"/>
                <a:gd name="connsiteX687" fmla="*/ 507873 w 1502283"/>
                <a:gd name="connsiteY687" fmla="*/ 558832 h 1161573"/>
                <a:gd name="connsiteX688" fmla="*/ 508445 w 1502283"/>
                <a:gd name="connsiteY688" fmla="*/ 563594 h 1161573"/>
                <a:gd name="connsiteX689" fmla="*/ 504730 w 1502283"/>
                <a:gd name="connsiteY689" fmla="*/ 572072 h 1161573"/>
                <a:gd name="connsiteX690" fmla="*/ 512826 w 1502283"/>
                <a:gd name="connsiteY690" fmla="*/ 572643 h 1161573"/>
                <a:gd name="connsiteX691" fmla="*/ 513397 w 1502283"/>
                <a:gd name="connsiteY691" fmla="*/ 577405 h 1161573"/>
                <a:gd name="connsiteX692" fmla="*/ 516541 w 1502283"/>
                <a:gd name="connsiteY692" fmla="*/ 577025 h 1161573"/>
                <a:gd name="connsiteX693" fmla="*/ 513779 w 1502283"/>
                <a:gd name="connsiteY693" fmla="*/ 593408 h 1161573"/>
                <a:gd name="connsiteX694" fmla="*/ 513969 w 1502283"/>
                <a:gd name="connsiteY694" fmla="*/ 595027 h 1161573"/>
                <a:gd name="connsiteX695" fmla="*/ 512159 w 1502283"/>
                <a:gd name="connsiteY695" fmla="*/ 593693 h 1161573"/>
                <a:gd name="connsiteX696" fmla="*/ 509588 w 1502283"/>
                <a:gd name="connsiteY696" fmla="*/ 598837 h 1161573"/>
                <a:gd name="connsiteX697" fmla="*/ 506825 w 1502283"/>
                <a:gd name="connsiteY697" fmla="*/ 602361 h 1161573"/>
                <a:gd name="connsiteX698" fmla="*/ 505682 w 1502283"/>
                <a:gd name="connsiteY698" fmla="*/ 605695 h 1161573"/>
                <a:gd name="connsiteX699" fmla="*/ 501110 w 1502283"/>
                <a:gd name="connsiteY699" fmla="*/ 607886 h 1161573"/>
                <a:gd name="connsiteX700" fmla="*/ 499967 w 1502283"/>
                <a:gd name="connsiteY700" fmla="*/ 611219 h 1161573"/>
                <a:gd name="connsiteX701" fmla="*/ 496824 w 1502283"/>
                <a:gd name="connsiteY701" fmla="*/ 611600 h 1161573"/>
                <a:gd name="connsiteX702" fmla="*/ 492252 w 1502283"/>
                <a:gd name="connsiteY702" fmla="*/ 613791 h 1161573"/>
                <a:gd name="connsiteX703" fmla="*/ 485775 w 1502283"/>
                <a:gd name="connsiteY703" fmla="*/ 613029 h 1161573"/>
                <a:gd name="connsiteX704" fmla="*/ 481013 w 1502283"/>
                <a:gd name="connsiteY704" fmla="*/ 613601 h 1161573"/>
                <a:gd name="connsiteX705" fmla="*/ 480060 w 1502283"/>
                <a:gd name="connsiteY705" fmla="*/ 618554 h 1161573"/>
                <a:gd name="connsiteX706" fmla="*/ 485965 w 1502283"/>
                <a:gd name="connsiteY706" fmla="*/ 627412 h 1161573"/>
                <a:gd name="connsiteX707" fmla="*/ 486346 w 1502283"/>
                <a:gd name="connsiteY707" fmla="*/ 630555 h 1161573"/>
                <a:gd name="connsiteX708" fmla="*/ 481584 w 1502283"/>
                <a:gd name="connsiteY708" fmla="*/ 631126 h 1161573"/>
                <a:gd name="connsiteX709" fmla="*/ 477488 w 1502283"/>
                <a:gd name="connsiteY709" fmla="*/ 636461 h 1161573"/>
                <a:gd name="connsiteX710" fmla="*/ 477869 w 1502283"/>
                <a:gd name="connsiteY710" fmla="*/ 639604 h 1161573"/>
                <a:gd name="connsiteX711" fmla="*/ 473773 w 1502283"/>
                <a:gd name="connsiteY711" fmla="*/ 644938 h 1161573"/>
                <a:gd name="connsiteX712" fmla="*/ 466820 w 1502283"/>
                <a:gd name="connsiteY712" fmla="*/ 641033 h 1161573"/>
                <a:gd name="connsiteX713" fmla="*/ 459296 w 1502283"/>
                <a:gd name="connsiteY713" fmla="*/ 645224 h 1161573"/>
                <a:gd name="connsiteX714" fmla="*/ 454152 w 1502283"/>
                <a:gd name="connsiteY714" fmla="*/ 642652 h 1161573"/>
                <a:gd name="connsiteX715" fmla="*/ 451390 w 1502283"/>
                <a:gd name="connsiteY715" fmla="*/ 646176 h 1161573"/>
                <a:gd name="connsiteX716" fmla="*/ 444437 w 1502283"/>
                <a:gd name="connsiteY716" fmla="*/ 642271 h 1161573"/>
                <a:gd name="connsiteX717" fmla="*/ 439674 w 1502283"/>
                <a:gd name="connsiteY717" fmla="*/ 642842 h 1161573"/>
                <a:gd name="connsiteX718" fmla="*/ 436912 w 1502283"/>
                <a:gd name="connsiteY718" fmla="*/ 646367 h 1161573"/>
                <a:gd name="connsiteX719" fmla="*/ 432149 w 1502283"/>
                <a:gd name="connsiteY719" fmla="*/ 646938 h 1161573"/>
                <a:gd name="connsiteX720" fmla="*/ 421672 w 1502283"/>
                <a:gd name="connsiteY720" fmla="*/ 653034 h 1161573"/>
                <a:gd name="connsiteX721" fmla="*/ 419862 w 1502283"/>
                <a:gd name="connsiteY721" fmla="*/ 651701 h 1161573"/>
                <a:gd name="connsiteX722" fmla="*/ 421672 w 1502283"/>
                <a:gd name="connsiteY722" fmla="*/ 653034 h 1161573"/>
                <a:gd name="connsiteX723" fmla="*/ 416147 w 1502283"/>
                <a:gd name="connsiteY723" fmla="*/ 660178 h 1161573"/>
                <a:gd name="connsiteX724" fmla="*/ 424624 w 1502283"/>
                <a:gd name="connsiteY724" fmla="*/ 663893 h 1161573"/>
                <a:gd name="connsiteX725" fmla="*/ 425196 w 1502283"/>
                <a:gd name="connsiteY725" fmla="*/ 668655 h 1161573"/>
                <a:gd name="connsiteX726" fmla="*/ 428530 w 1502283"/>
                <a:gd name="connsiteY726" fmla="*/ 669798 h 1161573"/>
                <a:gd name="connsiteX727" fmla="*/ 428911 w 1502283"/>
                <a:gd name="connsiteY727" fmla="*/ 672941 h 1161573"/>
                <a:gd name="connsiteX728" fmla="*/ 419862 w 1502283"/>
                <a:gd name="connsiteY728" fmla="*/ 677323 h 1161573"/>
                <a:gd name="connsiteX729" fmla="*/ 417671 w 1502283"/>
                <a:gd name="connsiteY729" fmla="*/ 672751 h 1161573"/>
                <a:gd name="connsiteX730" fmla="*/ 414528 w 1502283"/>
                <a:gd name="connsiteY730" fmla="*/ 673132 h 1161573"/>
                <a:gd name="connsiteX731" fmla="*/ 413575 w 1502283"/>
                <a:gd name="connsiteY731" fmla="*/ 678085 h 1161573"/>
                <a:gd name="connsiteX732" fmla="*/ 410623 w 1502283"/>
                <a:gd name="connsiteY732" fmla="*/ 680085 h 1161573"/>
                <a:gd name="connsiteX733" fmla="*/ 413956 w 1502283"/>
                <a:gd name="connsiteY733" fmla="*/ 681228 h 1161573"/>
                <a:gd name="connsiteX734" fmla="*/ 411004 w 1502283"/>
                <a:gd name="connsiteY734" fmla="*/ 683228 h 1161573"/>
                <a:gd name="connsiteX735" fmla="*/ 409670 w 1502283"/>
                <a:gd name="connsiteY735" fmla="*/ 685038 h 1161573"/>
                <a:gd name="connsiteX736" fmla="*/ 399383 w 1502283"/>
                <a:gd name="connsiteY736" fmla="*/ 679895 h 1161573"/>
                <a:gd name="connsiteX737" fmla="*/ 398050 w 1502283"/>
                <a:gd name="connsiteY737" fmla="*/ 681704 h 1161573"/>
                <a:gd name="connsiteX738" fmla="*/ 396907 w 1502283"/>
                <a:gd name="connsiteY738" fmla="*/ 685038 h 1161573"/>
                <a:gd name="connsiteX739" fmla="*/ 391763 w 1502283"/>
                <a:gd name="connsiteY739" fmla="*/ 682466 h 1161573"/>
                <a:gd name="connsiteX740" fmla="*/ 387001 w 1502283"/>
                <a:gd name="connsiteY740" fmla="*/ 683038 h 1161573"/>
                <a:gd name="connsiteX741" fmla="*/ 385572 w 1502283"/>
                <a:gd name="connsiteY741" fmla="*/ 684848 h 1161573"/>
                <a:gd name="connsiteX742" fmla="*/ 387953 w 1502283"/>
                <a:gd name="connsiteY742" fmla="*/ 690944 h 1161573"/>
                <a:gd name="connsiteX743" fmla="*/ 388144 w 1502283"/>
                <a:gd name="connsiteY743" fmla="*/ 692563 h 1161573"/>
                <a:gd name="connsiteX744" fmla="*/ 384620 w 1502283"/>
                <a:gd name="connsiteY744" fmla="*/ 689801 h 1161573"/>
                <a:gd name="connsiteX745" fmla="*/ 380619 w 1502283"/>
                <a:gd name="connsiteY745" fmla="*/ 683895 h 1161573"/>
                <a:gd name="connsiteX746" fmla="*/ 375666 w 1502283"/>
                <a:gd name="connsiteY746" fmla="*/ 682943 h 1161573"/>
                <a:gd name="connsiteX747" fmla="*/ 374523 w 1502283"/>
                <a:gd name="connsiteY747" fmla="*/ 686276 h 1161573"/>
                <a:gd name="connsiteX748" fmla="*/ 371189 w 1502283"/>
                <a:gd name="connsiteY748" fmla="*/ 685133 h 1161573"/>
                <a:gd name="connsiteX749" fmla="*/ 364046 w 1502283"/>
                <a:gd name="connsiteY749" fmla="*/ 679609 h 1161573"/>
                <a:gd name="connsiteX750" fmla="*/ 362426 w 1502283"/>
                <a:gd name="connsiteY750" fmla="*/ 679799 h 1161573"/>
                <a:gd name="connsiteX751" fmla="*/ 357664 w 1502283"/>
                <a:gd name="connsiteY751" fmla="*/ 680371 h 1161573"/>
                <a:gd name="connsiteX752" fmla="*/ 357473 w 1502283"/>
                <a:gd name="connsiteY752" fmla="*/ 678751 h 1161573"/>
                <a:gd name="connsiteX753" fmla="*/ 352711 w 1502283"/>
                <a:gd name="connsiteY753" fmla="*/ 679323 h 1161573"/>
                <a:gd name="connsiteX754" fmla="*/ 352139 w 1502283"/>
                <a:gd name="connsiteY754" fmla="*/ 674561 h 1161573"/>
                <a:gd name="connsiteX755" fmla="*/ 350330 w 1502283"/>
                <a:gd name="connsiteY755" fmla="*/ 673227 h 1161573"/>
                <a:gd name="connsiteX756" fmla="*/ 347186 w 1502283"/>
                <a:gd name="connsiteY756" fmla="*/ 673608 h 1161573"/>
                <a:gd name="connsiteX757" fmla="*/ 347567 w 1502283"/>
                <a:gd name="connsiteY757" fmla="*/ 676751 h 1161573"/>
                <a:gd name="connsiteX758" fmla="*/ 349568 w 1502283"/>
                <a:gd name="connsiteY758" fmla="*/ 679704 h 1161573"/>
                <a:gd name="connsiteX759" fmla="*/ 348805 w 1502283"/>
                <a:gd name="connsiteY759" fmla="*/ 686181 h 1161573"/>
                <a:gd name="connsiteX760" fmla="*/ 344043 w 1502283"/>
                <a:gd name="connsiteY760" fmla="*/ 686753 h 1161573"/>
                <a:gd name="connsiteX761" fmla="*/ 340138 w 1502283"/>
                <a:gd name="connsiteY761" fmla="*/ 693706 h 1161573"/>
                <a:gd name="connsiteX762" fmla="*/ 336995 w 1502283"/>
                <a:gd name="connsiteY762" fmla="*/ 694087 h 1161573"/>
                <a:gd name="connsiteX763" fmla="*/ 334042 w 1502283"/>
                <a:gd name="connsiteY763" fmla="*/ 696087 h 1161573"/>
                <a:gd name="connsiteX764" fmla="*/ 325946 w 1502283"/>
                <a:gd name="connsiteY764" fmla="*/ 695516 h 1161573"/>
                <a:gd name="connsiteX765" fmla="*/ 319469 w 1502283"/>
                <a:gd name="connsiteY765" fmla="*/ 694754 h 1161573"/>
                <a:gd name="connsiteX766" fmla="*/ 312325 w 1502283"/>
                <a:gd name="connsiteY766" fmla="*/ 689229 h 1161573"/>
                <a:gd name="connsiteX767" fmla="*/ 310324 w 1502283"/>
                <a:gd name="connsiteY767" fmla="*/ 686276 h 1161573"/>
                <a:gd name="connsiteX768" fmla="*/ 313468 w 1502283"/>
                <a:gd name="connsiteY768" fmla="*/ 685895 h 1161573"/>
                <a:gd name="connsiteX769" fmla="*/ 309944 w 1502283"/>
                <a:gd name="connsiteY769" fmla="*/ 683133 h 1161573"/>
                <a:gd name="connsiteX770" fmla="*/ 309753 w 1502283"/>
                <a:gd name="connsiteY770" fmla="*/ 681514 h 1161573"/>
                <a:gd name="connsiteX771" fmla="*/ 310134 w 1502283"/>
                <a:gd name="connsiteY771" fmla="*/ 684657 h 1161573"/>
                <a:gd name="connsiteX772" fmla="*/ 308800 w 1502283"/>
                <a:gd name="connsiteY772" fmla="*/ 686467 h 1161573"/>
                <a:gd name="connsiteX773" fmla="*/ 306800 w 1502283"/>
                <a:gd name="connsiteY773" fmla="*/ 683514 h 1161573"/>
                <a:gd name="connsiteX774" fmla="*/ 303657 w 1502283"/>
                <a:gd name="connsiteY774" fmla="*/ 683895 h 1161573"/>
                <a:gd name="connsiteX775" fmla="*/ 303276 w 1502283"/>
                <a:gd name="connsiteY775" fmla="*/ 680752 h 1161573"/>
                <a:gd name="connsiteX776" fmla="*/ 305086 w 1502283"/>
                <a:gd name="connsiteY776" fmla="*/ 682085 h 1161573"/>
                <a:gd name="connsiteX777" fmla="*/ 303086 w 1502283"/>
                <a:gd name="connsiteY777" fmla="*/ 679133 h 1161573"/>
                <a:gd name="connsiteX778" fmla="*/ 304514 w 1502283"/>
                <a:gd name="connsiteY778" fmla="*/ 677323 h 1161573"/>
                <a:gd name="connsiteX779" fmla="*/ 305657 w 1502283"/>
                <a:gd name="connsiteY779" fmla="*/ 673989 h 1161573"/>
                <a:gd name="connsiteX780" fmla="*/ 302323 w 1502283"/>
                <a:gd name="connsiteY780" fmla="*/ 672846 h 1161573"/>
                <a:gd name="connsiteX781" fmla="*/ 300133 w 1502283"/>
                <a:gd name="connsiteY781" fmla="*/ 668274 h 1161573"/>
                <a:gd name="connsiteX782" fmla="*/ 299752 w 1502283"/>
                <a:gd name="connsiteY782" fmla="*/ 665131 h 1161573"/>
                <a:gd name="connsiteX783" fmla="*/ 297752 w 1502283"/>
                <a:gd name="connsiteY783" fmla="*/ 662178 h 1161573"/>
                <a:gd name="connsiteX784" fmla="*/ 290513 w 1502283"/>
                <a:gd name="connsiteY784" fmla="*/ 667893 h 1161573"/>
                <a:gd name="connsiteX785" fmla="*/ 286607 w 1502283"/>
                <a:gd name="connsiteY785" fmla="*/ 674846 h 1161573"/>
                <a:gd name="connsiteX786" fmla="*/ 276130 w 1502283"/>
                <a:gd name="connsiteY786" fmla="*/ 668179 h 1161573"/>
                <a:gd name="connsiteX787" fmla="*/ 276130 w 1502283"/>
                <a:gd name="connsiteY787" fmla="*/ 681038 h 1161573"/>
                <a:gd name="connsiteX788" fmla="*/ 279559 w 1502283"/>
                <a:gd name="connsiteY788" fmla="*/ 682180 h 1161573"/>
                <a:gd name="connsiteX789" fmla="*/ 270700 w 1502283"/>
                <a:gd name="connsiteY789" fmla="*/ 688086 h 1161573"/>
                <a:gd name="connsiteX790" fmla="*/ 265176 w 1502283"/>
                <a:gd name="connsiteY790" fmla="*/ 695230 h 1161573"/>
                <a:gd name="connsiteX791" fmla="*/ 263176 w 1502283"/>
                <a:gd name="connsiteY791" fmla="*/ 692277 h 1161573"/>
                <a:gd name="connsiteX792" fmla="*/ 260223 w 1502283"/>
                <a:gd name="connsiteY792" fmla="*/ 694277 h 1161573"/>
                <a:gd name="connsiteX793" fmla="*/ 255270 w 1502283"/>
                <a:gd name="connsiteY793" fmla="*/ 693325 h 1161573"/>
                <a:gd name="connsiteX794" fmla="*/ 256699 w 1502283"/>
                <a:gd name="connsiteY794" fmla="*/ 691515 h 1161573"/>
                <a:gd name="connsiteX795" fmla="*/ 261461 w 1502283"/>
                <a:gd name="connsiteY795" fmla="*/ 690944 h 1161573"/>
                <a:gd name="connsiteX796" fmla="*/ 261271 w 1502283"/>
                <a:gd name="connsiteY796" fmla="*/ 689324 h 1161573"/>
                <a:gd name="connsiteX797" fmla="*/ 250793 w 1502283"/>
                <a:gd name="connsiteY797" fmla="*/ 682657 h 1161573"/>
                <a:gd name="connsiteX798" fmla="*/ 246031 w 1502283"/>
                <a:gd name="connsiteY798" fmla="*/ 683228 h 1161573"/>
                <a:gd name="connsiteX799" fmla="*/ 242697 w 1502283"/>
                <a:gd name="connsiteY799" fmla="*/ 682085 h 1161573"/>
                <a:gd name="connsiteX800" fmla="*/ 245078 w 1502283"/>
                <a:gd name="connsiteY800" fmla="*/ 688181 h 1161573"/>
                <a:gd name="connsiteX801" fmla="*/ 242316 w 1502283"/>
                <a:gd name="connsiteY801" fmla="*/ 691705 h 1161573"/>
                <a:gd name="connsiteX802" fmla="*/ 242888 w 1502283"/>
                <a:gd name="connsiteY802" fmla="*/ 696468 h 1161573"/>
                <a:gd name="connsiteX803" fmla="*/ 238982 w 1502283"/>
                <a:gd name="connsiteY803" fmla="*/ 703421 h 1161573"/>
                <a:gd name="connsiteX804" fmla="*/ 242316 w 1502283"/>
                <a:gd name="connsiteY804" fmla="*/ 704564 h 1161573"/>
                <a:gd name="connsiteX805" fmla="*/ 240982 w 1502283"/>
                <a:gd name="connsiteY805" fmla="*/ 706374 h 1161573"/>
                <a:gd name="connsiteX806" fmla="*/ 239363 w 1502283"/>
                <a:gd name="connsiteY806" fmla="*/ 706565 h 1161573"/>
                <a:gd name="connsiteX807" fmla="*/ 241554 w 1502283"/>
                <a:gd name="connsiteY807" fmla="*/ 711137 h 1161573"/>
                <a:gd name="connsiteX808" fmla="*/ 239935 w 1502283"/>
                <a:gd name="connsiteY808" fmla="*/ 711327 h 1161573"/>
                <a:gd name="connsiteX809" fmla="*/ 236791 w 1502283"/>
                <a:gd name="connsiteY809" fmla="*/ 711708 h 1161573"/>
                <a:gd name="connsiteX810" fmla="*/ 234029 w 1502283"/>
                <a:gd name="connsiteY810" fmla="*/ 715232 h 1161573"/>
                <a:gd name="connsiteX811" fmla="*/ 237554 w 1502283"/>
                <a:gd name="connsiteY811" fmla="*/ 717995 h 1161573"/>
                <a:gd name="connsiteX812" fmla="*/ 231457 w 1502283"/>
                <a:gd name="connsiteY812" fmla="*/ 720376 h 1161573"/>
                <a:gd name="connsiteX813" fmla="*/ 230696 w 1502283"/>
                <a:gd name="connsiteY813" fmla="*/ 714089 h 1161573"/>
                <a:gd name="connsiteX814" fmla="*/ 227552 w 1502283"/>
                <a:gd name="connsiteY814" fmla="*/ 714470 h 1161573"/>
                <a:gd name="connsiteX815" fmla="*/ 219075 w 1502283"/>
                <a:gd name="connsiteY815" fmla="*/ 710755 h 1161573"/>
                <a:gd name="connsiteX816" fmla="*/ 216503 w 1502283"/>
                <a:gd name="connsiteY816" fmla="*/ 715899 h 1161573"/>
                <a:gd name="connsiteX817" fmla="*/ 209550 w 1502283"/>
                <a:gd name="connsiteY817" fmla="*/ 711994 h 1161573"/>
                <a:gd name="connsiteX818" fmla="*/ 204025 w 1502283"/>
                <a:gd name="connsiteY818" fmla="*/ 719138 h 1161573"/>
                <a:gd name="connsiteX819" fmla="*/ 197072 w 1502283"/>
                <a:gd name="connsiteY819" fmla="*/ 715232 h 1161573"/>
                <a:gd name="connsiteX820" fmla="*/ 194500 w 1502283"/>
                <a:gd name="connsiteY820" fmla="*/ 720376 h 1161573"/>
                <a:gd name="connsiteX821" fmla="*/ 187166 w 1502283"/>
                <a:gd name="connsiteY821" fmla="*/ 726091 h 1161573"/>
                <a:gd name="connsiteX822" fmla="*/ 185547 w 1502283"/>
                <a:gd name="connsiteY822" fmla="*/ 726281 h 1161573"/>
                <a:gd name="connsiteX823" fmla="*/ 181451 w 1502283"/>
                <a:gd name="connsiteY823" fmla="*/ 731615 h 1161573"/>
                <a:gd name="connsiteX824" fmla="*/ 187928 w 1502283"/>
                <a:gd name="connsiteY824" fmla="*/ 732377 h 1161573"/>
                <a:gd name="connsiteX825" fmla="*/ 188119 w 1502283"/>
                <a:gd name="connsiteY825" fmla="*/ 733997 h 1161573"/>
                <a:gd name="connsiteX826" fmla="*/ 186499 w 1502283"/>
                <a:gd name="connsiteY826" fmla="*/ 734187 h 1161573"/>
                <a:gd name="connsiteX827" fmla="*/ 185356 w 1502283"/>
                <a:gd name="connsiteY827" fmla="*/ 737521 h 1161573"/>
                <a:gd name="connsiteX828" fmla="*/ 180594 w 1502283"/>
                <a:gd name="connsiteY828" fmla="*/ 738092 h 1161573"/>
                <a:gd name="connsiteX829" fmla="*/ 180594 w 1502283"/>
                <a:gd name="connsiteY829" fmla="*/ 738092 h 1161573"/>
                <a:gd name="connsiteX830" fmla="*/ 178403 w 1502283"/>
                <a:gd name="connsiteY830" fmla="*/ 746379 h 1161573"/>
                <a:gd name="connsiteX831" fmla="*/ 170879 w 1502283"/>
                <a:gd name="connsiteY831" fmla="*/ 750570 h 1161573"/>
                <a:gd name="connsiteX832" fmla="*/ 158020 w 1502283"/>
                <a:gd name="connsiteY832" fmla="*/ 750570 h 1161573"/>
                <a:gd name="connsiteX833" fmla="*/ 154686 w 1502283"/>
                <a:gd name="connsiteY833" fmla="*/ 749427 h 1161573"/>
                <a:gd name="connsiteX834" fmla="*/ 154877 w 1502283"/>
                <a:gd name="connsiteY834" fmla="*/ 751046 h 1161573"/>
                <a:gd name="connsiteX835" fmla="*/ 154496 w 1502283"/>
                <a:gd name="connsiteY835" fmla="*/ 760762 h 1161573"/>
                <a:gd name="connsiteX836" fmla="*/ 154686 w 1502283"/>
                <a:gd name="connsiteY836" fmla="*/ 762381 h 1161573"/>
                <a:gd name="connsiteX837" fmla="*/ 151924 w 1502283"/>
                <a:gd name="connsiteY837" fmla="*/ 765905 h 1161573"/>
                <a:gd name="connsiteX838" fmla="*/ 146590 w 1502283"/>
                <a:gd name="connsiteY838" fmla="*/ 761809 h 1161573"/>
                <a:gd name="connsiteX839" fmla="*/ 142875 w 1502283"/>
                <a:gd name="connsiteY839" fmla="*/ 770287 h 1161573"/>
                <a:gd name="connsiteX840" fmla="*/ 139541 w 1502283"/>
                <a:gd name="connsiteY840" fmla="*/ 769144 h 1161573"/>
                <a:gd name="connsiteX841" fmla="*/ 141351 w 1502283"/>
                <a:gd name="connsiteY841" fmla="*/ 770477 h 1161573"/>
                <a:gd name="connsiteX842" fmla="*/ 141541 w 1502283"/>
                <a:gd name="connsiteY842" fmla="*/ 772097 h 1161573"/>
                <a:gd name="connsiteX843" fmla="*/ 143351 w 1502283"/>
                <a:gd name="connsiteY843" fmla="*/ 773430 h 1161573"/>
                <a:gd name="connsiteX844" fmla="*/ 140779 w 1502283"/>
                <a:gd name="connsiteY844" fmla="*/ 778574 h 1161573"/>
                <a:gd name="connsiteX845" fmla="*/ 141351 w 1502283"/>
                <a:gd name="connsiteY845" fmla="*/ 783336 h 1161573"/>
                <a:gd name="connsiteX846" fmla="*/ 138208 w 1502283"/>
                <a:gd name="connsiteY846" fmla="*/ 783717 h 1161573"/>
                <a:gd name="connsiteX847" fmla="*/ 135446 w 1502283"/>
                <a:gd name="connsiteY847" fmla="*/ 787241 h 1161573"/>
                <a:gd name="connsiteX848" fmla="*/ 133255 w 1502283"/>
                <a:gd name="connsiteY848" fmla="*/ 782669 h 1161573"/>
                <a:gd name="connsiteX849" fmla="*/ 127921 w 1502283"/>
                <a:gd name="connsiteY849" fmla="*/ 778574 h 1161573"/>
                <a:gd name="connsiteX850" fmla="*/ 125539 w 1502283"/>
                <a:gd name="connsiteY850" fmla="*/ 772478 h 1161573"/>
                <a:gd name="connsiteX851" fmla="*/ 118396 w 1502283"/>
                <a:gd name="connsiteY851" fmla="*/ 766953 h 1161573"/>
                <a:gd name="connsiteX852" fmla="*/ 118015 w 1502283"/>
                <a:gd name="connsiteY852" fmla="*/ 763810 h 1161573"/>
                <a:gd name="connsiteX853" fmla="*/ 108585 w 1502283"/>
                <a:gd name="connsiteY853" fmla="*/ 765048 h 1161573"/>
                <a:gd name="connsiteX854" fmla="*/ 102870 w 1502283"/>
                <a:gd name="connsiteY854" fmla="*/ 770573 h 1161573"/>
                <a:gd name="connsiteX855" fmla="*/ 99917 w 1502283"/>
                <a:gd name="connsiteY855" fmla="*/ 772573 h 1161573"/>
                <a:gd name="connsiteX856" fmla="*/ 99536 w 1502283"/>
                <a:gd name="connsiteY856" fmla="*/ 769430 h 1161573"/>
                <a:gd name="connsiteX857" fmla="*/ 94774 w 1502283"/>
                <a:gd name="connsiteY857" fmla="*/ 770001 h 1161573"/>
                <a:gd name="connsiteX858" fmla="*/ 92773 w 1502283"/>
                <a:gd name="connsiteY858" fmla="*/ 767048 h 1161573"/>
                <a:gd name="connsiteX859" fmla="*/ 89630 w 1502283"/>
                <a:gd name="connsiteY859" fmla="*/ 767429 h 1161573"/>
                <a:gd name="connsiteX860" fmla="*/ 85058 w 1502283"/>
                <a:gd name="connsiteY860" fmla="*/ 769620 h 1161573"/>
                <a:gd name="connsiteX861" fmla="*/ 89440 w 1502283"/>
                <a:gd name="connsiteY861" fmla="*/ 778669 h 1161573"/>
                <a:gd name="connsiteX862" fmla="*/ 88106 w 1502283"/>
                <a:gd name="connsiteY862" fmla="*/ 780479 h 1161573"/>
                <a:gd name="connsiteX863" fmla="*/ 83534 w 1502283"/>
                <a:gd name="connsiteY863" fmla="*/ 782669 h 1161573"/>
                <a:gd name="connsiteX864" fmla="*/ 84106 w 1502283"/>
                <a:gd name="connsiteY864" fmla="*/ 787432 h 1161573"/>
                <a:gd name="connsiteX865" fmla="*/ 77819 w 1502283"/>
                <a:gd name="connsiteY865" fmla="*/ 788194 h 1161573"/>
                <a:gd name="connsiteX866" fmla="*/ 79820 w 1502283"/>
                <a:gd name="connsiteY866" fmla="*/ 791147 h 1161573"/>
                <a:gd name="connsiteX867" fmla="*/ 78677 w 1502283"/>
                <a:gd name="connsiteY867" fmla="*/ 794480 h 1161573"/>
                <a:gd name="connsiteX868" fmla="*/ 76105 w 1502283"/>
                <a:gd name="connsiteY868" fmla="*/ 799624 h 1161573"/>
                <a:gd name="connsiteX869" fmla="*/ 72771 w 1502283"/>
                <a:gd name="connsiteY869" fmla="*/ 798481 h 1161573"/>
                <a:gd name="connsiteX870" fmla="*/ 70390 w 1502283"/>
                <a:gd name="connsiteY870" fmla="*/ 792385 h 1161573"/>
                <a:gd name="connsiteX871" fmla="*/ 67437 w 1502283"/>
                <a:gd name="connsiteY871" fmla="*/ 794385 h 1161573"/>
                <a:gd name="connsiteX872" fmla="*/ 64294 w 1502283"/>
                <a:gd name="connsiteY872" fmla="*/ 794766 h 1161573"/>
                <a:gd name="connsiteX873" fmla="*/ 59150 w 1502283"/>
                <a:gd name="connsiteY873" fmla="*/ 792194 h 1161573"/>
                <a:gd name="connsiteX874" fmla="*/ 57150 w 1502283"/>
                <a:gd name="connsiteY874" fmla="*/ 789242 h 1161573"/>
                <a:gd name="connsiteX875" fmla="*/ 59531 w 1502283"/>
                <a:gd name="connsiteY875" fmla="*/ 782479 h 1161573"/>
                <a:gd name="connsiteX876" fmla="*/ 56197 w 1502283"/>
                <a:gd name="connsiteY876" fmla="*/ 781336 h 1161573"/>
                <a:gd name="connsiteX877" fmla="*/ 54007 w 1502283"/>
                <a:gd name="connsiteY877" fmla="*/ 776764 h 1161573"/>
                <a:gd name="connsiteX878" fmla="*/ 50482 w 1502283"/>
                <a:gd name="connsiteY878" fmla="*/ 774001 h 1161573"/>
                <a:gd name="connsiteX879" fmla="*/ 44387 w 1502283"/>
                <a:gd name="connsiteY879" fmla="*/ 776383 h 1161573"/>
                <a:gd name="connsiteX880" fmla="*/ 46958 w 1502283"/>
                <a:gd name="connsiteY880" fmla="*/ 784098 h 1161573"/>
                <a:gd name="connsiteX881" fmla="*/ 34862 w 1502283"/>
                <a:gd name="connsiteY881" fmla="*/ 777621 h 1161573"/>
                <a:gd name="connsiteX882" fmla="*/ 28575 w 1502283"/>
                <a:gd name="connsiteY882" fmla="*/ 778383 h 1161573"/>
                <a:gd name="connsiteX883" fmla="*/ 31909 w 1502283"/>
                <a:gd name="connsiteY883" fmla="*/ 779526 h 1161573"/>
                <a:gd name="connsiteX884" fmla="*/ 35052 w 1502283"/>
                <a:gd name="connsiteY884" fmla="*/ 779145 h 1161573"/>
                <a:gd name="connsiteX885" fmla="*/ 35433 w 1502283"/>
                <a:gd name="connsiteY885" fmla="*/ 782288 h 1161573"/>
                <a:gd name="connsiteX886" fmla="*/ 38576 w 1502283"/>
                <a:gd name="connsiteY886" fmla="*/ 781907 h 1161573"/>
                <a:gd name="connsiteX887" fmla="*/ 32671 w 1502283"/>
                <a:gd name="connsiteY887" fmla="*/ 785908 h 1161573"/>
                <a:gd name="connsiteX888" fmla="*/ 30099 w 1502283"/>
                <a:gd name="connsiteY888" fmla="*/ 791051 h 1161573"/>
                <a:gd name="connsiteX889" fmla="*/ 28766 w 1502283"/>
                <a:gd name="connsiteY889" fmla="*/ 792861 h 1161573"/>
                <a:gd name="connsiteX890" fmla="*/ 27432 w 1502283"/>
                <a:gd name="connsiteY890" fmla="*/ 794671 h 1161573"/>
                <a:gd name="connsiteX891" fmla="*/ 24289 w 1502283"/>
                <a:gd name="connsiteY891" fmla="*/ 795052 h 1161573"/>
                <a:gd name="connsiteX892" fmla="*/ 19336 w 1502283"/>
                <a:gd name="connsiteY892" fmla="*/ 794099 h 1161573"/>
                <a:gd name="connsiteX893" fmla="*/ 18764 w 1502283"/>
                <a:gd name="connsiteY893" fmla="*/ 789337 h 1161573"/>
                <a:gd name="connsiteX894" fmla="*/ 13811 w 1502283"/>
                <a:gd name="connsiteY894" fmla="*/ 788384 h 1161573"/>
                <a:gd name="connsiteX895" fmla="*/ 13049 w 1502283"/>
                <a:gd name="connsiteY895" fmla="*/ 794861 h 1161573"/>
                <a:gd name="connsiteX896" fmla="*/ 15050 w 1502283"/>
                <a:gd name="connsiteY896" fmla="*/ 797814 h 1161573"/>
                <a:gd name="connsiteX897" fmla="*/ 16383 w 1502283"/>
                <a:gd name="connsiteY897" fmla="*/ 796004 h 1161573"/>
                <a:gd name="connsiteX898" fmla="*/ 16573 w 1502283"/>
                <a:gd name="connsiteY898" fmla="*/ 797624 h 1161573"/>
                <a:gd name="connsiteX899" fmla="*/ 19907 w 1502283"/>
                <a:gd name="connsiteY899" fmla="*/ 798767 h 1161573"/>
                <a:gd name="connsiteX900" fmla="*/ 21717 w 1502283"/>
                <a:gd name="connsiteY900" fmla="*/ 800100 h 1161573"/>
                <a:gd name="connsiteX901" fmla="*/ 20764 w 1502283"/>
                <a:gd name="connsiteY901" fmla="*/ 805053 h 1161573"/>
                <a:gd name="connsiteX902" fmla="*/ 17431 w 1502283"/>
                <a:gd name="connsiteY902" fmla="*/ 803910 h 1161573"/>
                <a:gd name="connsiteX903" fmla="*/ 14668 w 1502283"/>
                <a:gd name="connsiteY903" fmla="*/ 807434 h 1161573"/>
                <a:gd name="connsiteX904" fmla="*/ 13049 w 1502283"/>
                <a:gd name="connsiteY904" fmla="*/ 807625 h 1161573"/>
                <a:gd name="connsiteX905" fmla="*/ 14859 w 1502283"/>
                <a:gd name="connsiteY905" fmla="*/ 808958 h 1161573"/>
                <a:gd name="connsiteX906" fmla="*/ 21336 w 1502283"/>
                <a:gd name="connsiteY906" fmla="*/ 809720 h 1161573"/>
                <a:gd name="connsiteX907" fmla="*/ 16764 w 1502283"/>
                <a:gd name="connsiteY907" fmla="*/ 811911 h 1161573"/>
                <a:gd name="connsiteX908" fmla="*/ 14002 w 1502283"/>
                <a:gd name="connsiteY908" fmla="*/ 815435 h 1161573"/>
                <a:gd name="connsiteX909" fmla="*/ 8858 w 1502283"/>
                <a:gd name="connsiteY909" fmla="*/ 812864 h 1161573"/>
                <a:gd name="connsiteX910" fmla="*/ 7525 w 1502283"/>
                <a:gd name="connsiteY910" fmla="*/ 814673 h 1161573"/>
                <a:gd name="connsiteX911" fmla="*/ 8287 w 1502283"/>
                <a:gd name="connsiteY911" fmla="*/ 820960 h 1161573"/>
                <a:gd name="connsiteX912" fmla="*/ 6667 w 1502283"/>
                <a:gd name="connsiteY912" fmla="*/ 821150 h 1161573"/>
                <a:gd name="connsiteX913" fmla="*/ 0 w 1502283"/>
                <a:gd name="connsiteY913" fmla="*/ 831628 h 1161573"/>
                <a:gd name="connsiteX914" fmla="*/ 13430 w 1502283"/>
                <a:gd name="connsiteY914" fmla="*/ 836295 h 1161573"/>
                <a:gd name="connsiteX915" fmla="*/ 27432 w 1502283"/>
                <a:gd name="connsiteY915" fmla="*/ 845725 h 1161573"/>
                <a:gd name="connsiteX916" fmla="*/ 43434 w 1502283"/>
                <a:gd name="connsiteY916" fmla="*/ 845249 h 1161573"/>
                <a:gd name="connsiteX917" fmla="*/ 49911 w 1502283"/>
                <a:gd name="connsiteY917" fmla="*/ 846010 h 1161573"/>
                <a:gd name="connsiteX918" fmla="*/ 52864 w 1502283"/>
                <a:gd name="connsiteY918" fmla="*/ 844010 h 1161573"/>
                <a:gd name="connsiteX919" fmla="*/ 58198 w 1502283"/>
                <a:gd name="connsiteY919" fmla="*/ 848106 h 1161573"/>
                <a:gd name="connsiteX920" fmla="*/ 65913 w 1502283"/>
                <a:gd name="connsiteY920" fmla="*/ 858393 h 1161573"/>
                <a:gd name="connsiteX921" fmla="*/ 70675 w 1502283"/>
                <a:gd name="connsiteY921" fmla="*/ 857822 h 1161573"/>
                <a:gd name="connsiteX922" fmla="*/ 68866 w 1502283"/>
                <a:gd name="connsiteY922" fmla="*/ 856488 h 1161573"/>
                <a:gd name="connsiteX923" fmla="*/ 82487 w 1502283"/>
                <a:gd name="connsiteY923" fmla="*/ 862775 h 1161573"/>
                <a:gd name="connsiteX924" fmla="*/ 91821 w 1502283"/>
                <a:gd name="connsiteY924" fmla="*/ 872776 h 1161573"/>
                <a:gd name="connsiteX925" fmla="*/ 95821 w 1502283"/>
                <a:gd name="connsiteY925" fmla="*/ 878681 h 1161573"/>
                <a:gd name="connsiteX926" fmla="*/ 102965 w 1502283"/>
                <a:gd name="connsiteY926" fmla="*/ 884206 h 1161573"/>
                <a:gd name="connsiteX927" fmla="*/ 107156 w 1502283"/>
                <a:gd name="connsiteY927" fmla="*/ 891731 h 1161573"/>
                <a:gd name="connsiteX928" fmla="*/ 110490 w 1502283"/>
                <a:gd name="connsiteY928" fmla="*/ 892874 h 1161573"/>
                <a:gd name="connsiteX929" fmla="*/ 114776 w 1502283"/>
                <a:gd name="connsiteY929" fmla="*/ 889159 h 1161573"/>
                <a:gd name="connsiteX930" fmla="*/ 122682 w 1502283"/>
                <a:gd name="connsiteY930" fmla="*/ 888111 h 1161573"/>
                <a:gd name="connsiteX931" fmla="*/ 125825 w 1502283"/>
                <a:gd name="connsiteY931" fmla="*/ 887730 h 1161573"/>
                <a:gd name="connsiteX932" fmla="*/ 126016 w 1502283"/>
                <a:gd name="connsiteY932" fmla="*/ 889349 h 1161573"/>
                <a:gd name="connsiteX933" fmla="*/ 144208 w 1502283"/>
                <a:gd name="connsiteY933" fmla="*/ 893445 h 1161573"/>
                <a:gd name="connsiteX934" fmla="*/ 154305 w 1502283"/>
                <a:gd name="connsiteY934" fmla="*/ 896969 h 1161573"/>
                <a:gd name="connsiteX935" fmla="*/ 165545 w 1502283"/>
                <a:gd name="connsiteY935" fmla="*/ 884301 h 1161573"/>
                <a:gd name="connsiteX936" fmla="*/ 169259 w 1502283"/>
                <a:gd name="connsiteY936" fmla="*/ 875824 h 1161573"/>
                <a:gd name="connsiteX937" fmla="*/ 171831 w 1502283"/>
                <a:gd name="connsiteY937" fmla="*/ 870680 h 1161573"/>
                <a:gd name="connsiteX938" fmla="*/ 181546 w 1502283"/>
                <a:gd name="connsiteY938" fmla="*/ 871061 h 1161573"/>
                <a:gd name="connsiteX939" fmla="*/ 191643 w 1502283"/>
                <a:gd name="connsiteY939" fmla="*/ 874585 h 1161573"/>
                <a:gd name="connsiteX940" fmla="*/ 202692 w 1502283"/>
                <a:gd name="connsiteY940" fmla="*/ 873157 h 1161573"/>
                <a:gd name="connsiteX941" fmla="*/ 206026 w 1502283"/>
                <a:gd name="connsiteY941" fmla="*/ 874300 h 1161573"/>
                <a:gd name="connsiteX942" fmla="*/ 209169 w 1502283"/>
                <a:gd name="connsiteY942" fmla="*/ 873919 h 1161573"/>
                <a:gd name="connsiteX943" fmla="*/ 214694 w 1502283"/>
                <a:gd name="connsiteY943" fmla="*/ 866775 h 1161573"/>
                <a:gd name="connsiteX944" fmla="*/ 216884 w 1502283"/>
                <a:gd name="connsiteY944" fmla="*/ 871347 h 1161573"/>
                <a:gd name="connsiteX945" fmla="*/ 222599 w 1502283"/>
                <a:gd name="connsiteY945" fmla="*/ 878681 h 1161573"/>
                <a:gd name="connsiteX946" fmla="*/ 221456 w 1502283"/>
                <a:gd name="connsiteY946" fmla="*/ 882015 h 1161573"/>
                <a:gd name="connsiteX947" fmla="*/ 216884 w 1502283"/>
                <a:gd name="connsiteY947" fmla="*/ 884206 h 1161573"/>
                <a:gd name="connsiteX948" fmla="*/ 217456 w 1502283"/>
                <a:gd name="connsiteY948" fmla="*/ 888968 h 1161573"/>
                <a:gd name="connsiteX949" fmla="*/ 227362 w 1502283"/>
                <a:gd name="connsiteY949" fmla="*/ 890873 h 1161573"/>
                <a:gd name="connsiteX950" fmla="*/ 232886 w 1502283"/>
                <a:gd name="connsiteY950" fmla="*/ 896588 h 1161573"/>
                <a:gd name="connsiteX951" fmla="*/ 240602 w 1502283"/>
                <a:gd name="connsiteY951" fmla="*/ 894017 h 1161573"/>
                <a:gd name="connsiteX952" fmla="*/ 240030 w 1502283"/>
                <a:gd name="connsiteY952" fmla="*/ 889254 h 1161573"/>
                <a:gd name="connsiteX953" fmla="*/ 238220 w 1502283"/>
                <a:gd name="connsiteY953" fmla="*/ 887921 h 1161573"/>
                <a:gd name="connsiteX954" fmla="*/ 241363 w 1502283"/>
                <a:gd name="connsiteY954" fmla="*/ 887540 h 1161573"/>
                <a:gd name="connsiteX955" fmla="*/ 243364 w 1502283"/>
                <a:gd name="connsiteY955" fmla="*/ 890492 h 1161573"/>
                <a:gd name="connsiteX956" fmla="*/ 243554 w 1502283"/>
                <a:gd name="connsiteY956" fmla="*/ 892111 h 1161573"/>
                <a:gd name="connsiteX957" fmla="*/ 243364 w 1502283"/>
                <a:gd name="connsiteY957" fmla="*/ 903351 h 1161573"/>
                <a:gd name="connsiteX958" fmla="*/ 247079 w 1502283"/>
                <a:gd name="connsiteY958" fmla="*/ 907637 h 1161573"/>
                <a:gd name="connsiteX959" fmla="*/ 250222 w 1502283"/>
                <a:gd name="connsiteY959" fmla="*/ 907256 h 1161573"/>
                <a:gd name="connsiteX960" fmla="*/ 255746 w 1502283"/>
                <a:gd name="connsiteY960" fmla="*/ 900113 h 1161573"/>
                <a:gd name="connsiteX961" fmla="*/ 259937 w 1502283"/>
                <a:gd name="connsiteY961" fmla="*/ 907637 h 1161573"/>
                <a:gd name="connsiteX962" fmla="*/ 260509 w 1502283"/>
                <a:gd name="connsiteY962" fmla="*/ 912400 h 1161573"/>
                <a:gd name="connsiteX963" fmla="*/ 258889 w 1502283"/>
                <a:gd name="connsiteY963" fmla="*/ 912590 h 1161573"/>
                <a:gd name="connsiteX964" fmla="*/ 255556 w 1502283"/>
                <a:gd name="connsiteY964" fmla="*/ 911447 h 1161573"/>
                <a:gd name="connsiteX965" fmla="*/ 253174 w 1502283"/>
                <a:gd name="connsiteY965" fmla="*/ 905351 h 1161573"/>
                <a:gd name="connsiteX966" fmla="*/ 253365 w 1502283"/>
                <a:gd name="connsiteY966" fmla="*/ 906971 h 1161573"/>
                <a:gd name="connsiteX967" fmla="*/ 252413 w 1502283"/>
                <a:gd name="connsiteY967" fmla="*/ 911924 h 1161573"/>
                <a:gd name="connsiteX968" fmla="*/ 254603 w 1502283"/>
                <a:gd name="connsiteY968" fmla="*/ 916496 h 1161573"/>
                <a:gd name="connsiteX969" fmla="*/ 264033 w 1502283"/>
                <a:gd name="connsiteY969" fmla="*/ 915257 h 1161573"/>
                <a:gd name="connsiteX970" fmla="*/ 269938 w 1502283"/>
                <a:gd name="connsiteY970" fmla="*/ 911257 h 1161573"/>
                <a:gd name="connsiteX971" fmla="*/ 273653 w 1502283"/>
                <a:gd name="connsiteY971" fmla="*/ 915543 h 1161573"/>
                <a:gd name="connsiteX972" fmla="*/ 278606 w 1502283"/>
                <a:gd name="connsiteY972" fmla="*/ 916496 h 1161573"/>
                <a:gd name="connsiteX973" fmla="*/ 275272 w 1502283"/>
                <a:gd name="connsiteY973" fmla="*/ 928116 h 1161573"/>
                <a:gd name="connsiteX974" fmla="*/ 278797 w 1502283"/>
                <a:gd name="connsiteY974" fmla="*/ 930878 h 1161573"/>
                <a:gd name="connsiteX975" fmla="*/ 282512 w 1502283"/>
                <a:gd name="connsiteY975" fmla="*/ 935260 h 1161573"/>
                <a:gd name="connsiteX976" fmla="*/ 285655 w 1502283"/>
                <a:gd name="connsiteY976" fmla="*/ 934879 h 1161573"/>
                <a:gd name="connsiteX977" fmla="*/ 288607 w 1502283"/>
                <a:gd name="connsiteY977" fmla="*/ 932878 h 1161573"/>
                <a:gd name="connsiteX978" fmla="*/ 287560 w 1502283"/>
                <a:gd name="connsiteY978" fmla="*/ 924973 h 1161573"/>
                <a:gd name="connsiteX979" fmla="*/ 290703 w 1502283"/>
                <a:gd name="connsiteY979" fmla="*/ 924592 h 1161573"/>
                <a:gd name="connsiteX980" fmla="*/ 292513 w 1502283"/>
                <a:gd name="connsiteY980" fmla="*/ 925925 h 1161573"/>
                <a:gd name="connsiteX981" fmla="*/ 291560 w 1502283"/>
                <a:gd name="connsiteY981" fmla="*/ 930878 h 1161573"/>
                <a:gd name="connsiteX982" fmla="*/ 299466 w 1502283"/>
                <a:gd name="connsiteY982" fmla="*/ 929831 h 1161573"/>
                <a:gd name="connsiteX983" fmla="*/ 301466 w 1502283"/>
                <a:gd name="connsiteY983" fmla="*/ 932783 h 1161573"/>
                <a:gd name="connsiteX984" fmla="*/ 294418 w 1502283"/>
                <a:gd name="connsiteY984" fmla="*/ 940118 h 1161573"/>
                <a:gd name="connsiteX985" fmla="*/ 294227 w 1502283"/>
                <a:gd name="connsiteY985" fmla="*/ 951357 h 1161573"/>
                <a:gd name="connsiteX986" fmla="*/ 303086 w 1502283"/>
                <a:gd name="connsiteY986" fmla="*/ 958215 h 1161573"/>
                <a:gd name="connsiteX987" fmla="*/ 306229 w 1502283"/>
                <a:gd name="connsiteY987" fmla="*/ 957834 h 1161573"/>
                <a:gd name="connsiteX988" fmla="*/ 321088 w 1502283"/>
                <a:gd name="connsiteY988" fmla="*/ 973550 h 1161573"/>
                <a:gd name="connsiteX989" fmla="*/ 326612 w 1502283"/>
                <a:gd name="connsiteY989" fmla="*/ 979265 h 1161573"/>
                <a:gd name="connsiteX990" fmla="*/ 366141 w 1502283"/>
                <a:gd name="connsiteY990" fmla="*/ 999934 h 1161573"/>
                <a:gd name="connsiteX991" fmla="*/ 378428 w 1502283"/>
                <a:gd name="connsiteY991" fmla="*/ 1008031 h 1161573"/>
                <a:gd name="connsiteX992" fmla="*/ 388715 w 1502283"/>
                <a:gd name="connsiteY992" fmla="*/ 1013174 h 1161573"/>
                <a:gd name="connsiteX993" fmla="*/ 400526 w 1502283"/>
                <a:gd name="connsiteY993" fmla="*/ 1018032 h 1161573"/>
                <a:gd name="connsiteX994" fmla="*/ 408622 w 1502283"/>
                <a:gd name="connsiteY994" fmla="*/ 1018603 h 1161573"/>
                <a:gd name="connsiteX995" fmla="*/ 411766 w 1502283"/>
                <a:gd name="connsiteY995" fmla="*/ 1018223 h 1161573"/>
                <a:gd name="connsiteX996" fmla="*/ 411385 w 1502283"/>
                <a:gd name="connsiteY996" fmla="*/ 1015079 h 1161573"/>
                <a:gd name="connsiteX997" fmla="*/ 414719 w 1502283"/>
                <a:gd name="connsiteY997" fmla="*/ 1016222 h 1161573"/>
                <a:gd name="connsiteX998" fmla="*/ 416528 w 1502283"/>
                <a:gd name="connsiteY998" fmla="*/ 1017556 h 1161573"/>
                <a:gd name="connsiteX999" fmla="*/ 429768 w 1502283"/>
                <a:gd name="connsiteY999" fmla="*/ 1020699 h 1161573"/>
                <a:gd name="connsiteX1000" fmla="*/ 430911 w 1502283"/>
                <a:gd name="connsiteY1000" fmla="*/ 1017365 h 1161573"/>
                <a:gd name="connsiteX1001" fmla="*/ 435864 w 1502283"/>
                <a:gd name="connsiteY1001" fmla="*/ 1018318 h 1161573"/>
                <a:gd name="connsiteX1002" fmla="*/ 437674 w 1502283"/>
                <a:gd name="connsiteY1002" fmla="*/ 1019651 h 1161573"/>
                <a:gd name="connsiteX1003" fmla="*/ 440627 w 1502283"/>
                <a:gd name="connsiteY1003" fmla="*/ 1017651 h 1161573"/>
                <a:gd name="connsiteX1004" fmla="*/ 440246 w 1502283"/>
                <a:gd name="connsiteY1004" fmla="*/ 1014508 h 1161573"/>
                <a:gd name="connsiteX1005" fmla="*/ 469868 w 1502283"/>
                <a:gd name="connsiteY1005" fmla="*/ 1020318 h 1161573"/>
                <a:gd name="connsiteX1006" fmla="*/ 507206 w 1502283"/>
                <a:gd name="connsiteY1006" fmla="*/ 1023557 h 1161573"/>
                <a:gd name="connsiteX1007" fmla="*/ 517303 w 1502283"/>
                <a:gd name="connsiteY1007" fmla="*/ 1027081 h 1161573"/>
                <a:gd name="connsiteX1008" fmla="*/ 518922 w 1502283"/>
                <a:gd name="connsiteY1008" fmla="*/ 1026890 h 1161573"/>
                <a:gd name="connsiteX1009" fmla="*/ 521684 w 1502283"/>
                <a:gd name="connsiteY1009" fmla="*/ 1023366 h 1161573"/>
                <a:gd name="connsiteX1010" fmla="*/ 529590 w 1502283"/>
                <a:gd name="connsiteY1010" fmla="*/ 1022318 h 1161573"/>
                <a:gd name="connsiteX1011" fmla="*/ 542830 w 1502283"/>
                <a:gd name="connsiteY1011" fmla="*/ 1025461 h 1161573"/>
                <a:gd name="connsiteX1012" fmla="*/ 547306 w 1502283"/>
                <a:gd name="connsiteY1012" fmla="*/ 1023271 h 1161573"/>
                <a:gd name="connsiteX1013" fmla="*/ 554641 w 1502283"/>
                <a:gd name="connsiteY1013" fmla="*/ 1030319 h 1161573"/>
                <a:gd name="connsiteX1014" fmla="*/ 567880 w 1502283"/>
                <a:gd name="connsiteY1014" fmla="*/ 1033463 h 1161573"/>
                <a:gd name="connsiteX1015" fmla="*/ 573596 w 1502283"/>
                <a:gd name="connsiteY1015" fmla="*/ 1027938 h 1161573"/>
                <a:gd name="connsiteX1016" fmla="*/ 574357 w 1502283"/>
                <a:gd name="connsiteY1016" fmla="*/ 1021461 h 1161573"/>
                <a:gd name="connsiteX1017" fmla="*/ 575691 w 1502283"/>
                <a:gd name="connsiteY1017" fmla="*/ 1019651 h 1161573"/>
                <a:gd name="connsiteX1018" fmla="*/ 575310 w 1502283"/>
                <a:gd name="connsiteY1018" fmla="*/ 1016508 h 1161573"/>
                <a:gd name="connsiteX1019" fmla="*/ 577691 w 1502283"/>
                <a:gd name="connsiteY1019" fmla="*/ 1022604 h 1161573"/>
                <a:gd name="connsiteX1020" fmla="*/ 582263 w 1502283"/>
                <a:gd name="connsiteY1020" fmla="*/ 1020413 h 1161573"/>
                <a:gd name="connsiteX1021" fmla="*/ 584263 w 1502283"/>
                <a:gd name="connsiteY1021" fmla="*/ 1023366 h 1161573"/>
                <a:gd name="connsiteX1022" fmla="*/ 586264 w 1502283"/>
                <a:gd name="connsiteY1022" fmla="*/ 1026319 h 1161573"/>
                <a:gd name="connsiteX1023" fmla="*/ 583502 w 1502283"/>
                <a:gd name="connsiteY1023" fmla="*/ 1029843 h 1161573"/>
                <a:gd name="connsiteX1024" fmla="*/ 587216 w 1502283"/>
                <a:gd name="connsiteY1024" fmla="*/ 1034129 h 1161573"/>
                <a:gd name="connsiteX1025" fmla="*/ 588550 w 1502283"/>
                <a:gd name="connsiteY1025" fmla="*/ 1032319 h 1161573"/>
                <a:gd name="connsiteX1026" fmla="*/ 588931 w 1502283"/>
                <a:gd name="connsiteY1026" fmla="*/ 1035463 h 1161573"/>
                <a:gd name="connsiteX1027" fmla="*/ 599980 w 1502283"/>
                <a:gd name="connsiteY1027" fmla="*/ 1034034 h 1161573"/>
                <a:gd name="connsiteX1028" fmla="*/ 600170 w 1502283"/>
                <a:gd name="connsiteY1028" fmla="*/ 1035653 h 1161573"/>
                <a:gd name="connsiteX1029" fmla="*/ 603313 w 1502283"/>
                <a:gd name="connsiteY1029" fmla="*/ 1035272 h 1161573"/>
                <a:gd name="connsiteX1030" fmla="*/ 606266 w 1502283"/>
                <a:gd name="connsiteY1030" fmla="*/ 1033272 h 1161573"/>
                <a:gd name="connsiteX1031" fmla="*/ 607219 w 1502283"/>
                <a:gd name="connsiteY1031" fmla="*/ 1028319 h 1161573"/>
                <a:gd name="connsiteX1032" fmla="*/ 608647 w 1502283"/>
                <a:gd name="connsiteY1032" fmla="*/ 1026509 h 1161573"/>
                <a:gd name="connsiteX1033" fmla="*/ 609790 w 1502283"/>
                <a:gd name="connsiteY1033" fmla="*/ 1023176 h 1161573"/>
                <a:gd name="connsiteX1034" fmla="*/ 611410 w 1502283"/>
                <a:gd name="connsiteY1034" fmla="*/ 1022985 h 1161573"/>
                <a:gd name="connsiteX1035" fmla="*/ 613410 w 1502283"/>
                <a:gd name="connsiteY1035" fmla="*/ 1025938 h 1161573"/>
                <a:gd name="connsiteX1036" fmla="*/ 619125 w 1502283"/>
                <a:gd name="connsiteY1036" fmla="*/ 1020413 h 1161573"/>
                <a:gd name="connsiteX1037" fmla="*/ 620935 w 1502283"/>
                <a:gd name="connsiteY1037" fmla="*/ 1021747 h 1161573"/>
                <a:gd name="connsiteX1038" fmla="*/ 623888 w 1502283"/>
                <a:gd name="connsiteY1038" fmla="*/ 1019747 h 1161573"/>
                <a:gd name="connsiteX1039" fmla="*/ 626078 w 1502283"/>
                <a:gd name="connsiteY1039" fmla="*/ 1011460 h 1161573"/>
                <a:gd name="connsiteX1040" fmla="*/ 627412 w 1502283"/>
                <a:gd name="connsiteY1040" fmla="*/ 1009650 h 1161573"/>
                <a:gd name="connsiteX1041" fmla="*/ 628364 w 1502283"/>
                <a:gd name="connsiteY1041" fmla="*/ 1004697 h 1161573"/>
                <a:gd name="connsiteX1042" fmla="*/ 633889 w 1502283"/>
                <a:gd name="connsiteY1042" fmla="*/ 997553 h 1161573"/>
                <a:gd name="connsiteX1043" fmla="*/ 639985 w 1502283"/>
                <a:gd name="connsiteY1043" fmla="*/ 995172 h 1161573"/>
                <a:gd name="connsiteX1044" fmla="*/ 644366 w 1502283"/>
                <a:gd name="connsiteY1044" fmla="*/ 991457 h 1161573"/>
                <a:gd name="connsiteX1045" fmla="*/ 644938 w 1502283"/>
                <a:gd name="connsiteY1045" fmla="*/ 983361 h 1161573"/>
                <a:gd name="connsiteX1046" fmla="*/ 643128 w 1502283"/>
                <a:gd name="connsiteY1046" fmla="*/ 982027 h 1161573"/>
                <a:gd name="connsiteX1047" fmla="*/ 642938 w 1502283"/>
                <a:gd name="connsiteY1047" fmla="*/ 980408 h 1161573"/>
                <a:gd name="connsiteX1048" fmla="*/ 645128 w 1502283"/>
                <a:gd name="connsiteY1048" fmla="*/ 972122 h 1161573"/>
                <a:gd name="connsiteX1049" fmla="*/ 650462 w 1502283"/>
                <a:gd name="connsiteY1049" fmla="*/ 963454 h 1161573"/>
                <a:gd name="connsiteX1050" fmla="*/ 649700 w 1502283"/>
                <a:gd name="connsiteY1050" fmla="*/ 957167 h 1161573"/>
                <a:gd name="connsiteX1051" fmla="*/ 652463 w 1502283"/>
                <a:gd name="connsiteY1051" fmla="*/ 953643 h 1161573"/>
                <a:gd name="connsiteX1052" fmla="*/ 661130 w 1502283"/>
                <a:gd name="connsiteY1052" fmla="*/ 946118 h 1161573"/>
                <a:gd name="connsiteX1053" fmla="*/ 660940 w 1502283"/>
                <a:gd name="connsiteY1053" fmla="*/ 944499 h 1161573"/>
                <a:gd name="connsiteX1054" fmla="*/ 657606 w 1502283"/>
                <a:gd name="connsiteY1054" fmla="*/ 943356 h 1161573"/>
                <a:gd name="connsiteX1055" fmla="*/ 660749 w 1502283"/>
                <a:gd name="connsiteY1055" fmla="*/ 942975 h 1161573"/>
                <a:gd name="connsiteX1056" fmla="*/ 671417 w 1502283"/>
                <a:gd name="connsiteY1056" fmla="*/ 951262 h 1161573"/>
                <a:gd name="connsiteX1057" fmla="*/ 687610 w 1502283"/>
                <a:gd name="connsiteY1057" fmla="*/ 952405 h 1161573"/>
                <a:gd name="connsiteX1058" fmla="*/ 698468 w 1502283"/>
                <a:gd name="connsiteY1058" fmla="*/ 949452 h 1161573"/>
                <a:gd name="connsiteX1059" fmla="*/ 700659 w 1502283"/>
                <a:gd name="connsiteY1059" fmla="*/ 954024 h 1161573"/>
                <a:gd name="connsiteX1060" fmla="*/ 705231 w 1502283"/>
                <a:gd name="connsiteY1060" fmla="*/ 951833 h 1161573"/>
                <a:gd name="connsiteX1061" fmla="*/ 710565 w 1502283"/>
                <a:gd name="connsiteY1061" fmla="*/ 943166 h 1161573"/>
                <a:gd name="connsiteX1062" fmla="*/ 714661 w 1502283"/>
                <a:gd name="connsiteY1062" fmla="*/ 937832 h 1161573"/>
                <a:gd name="connsiteX1063" fmla="*/ 725519 w 1502283"/>
                <a:gd name="connsiteY1063" fmla="*/ 947642 h 1161573"/>
                <a:gd name="connsiteX1064" fmla="*/ 727520 w 1502283"/>
                <a:gd name="connsiteY1064" fmla="*/ 950595 h 1161573"/>
                <a:gd name="connsiteX1065" fmla="*/ 735044 w 1502283"/>
                <a:gd name="connsiteY1065" fmla="*/ 959263 h 1161573"/>
                <a:gd name="connsiteX1066" fmla="*/ 746474 w 1502283"/>
                <a:gd name="connsiteY1066" fmla="*/ 960977 h 1161573"/>
                <a:gd name="connsiteX1067" fmla="*/ 755142 w 1502283"/>
                <a:gd name="connsiteY1067" fmla="*/ 966311 h 1161573"/>
                <a:gd name="connsiteX1068" fmla="*/ 754380 w 1502283"/>
                <a:gd name="connsiteY1068" fmla="*/ 972788 h 1161573"/>
                <a:gd name="connsiteX1069" fmla="*/ 765810 w 1502283"/>
                <a:gd name="connsiteY1069" fmla="*/ 974503 h 1161573"/>
                <a:gd name="connsiteX1070" fmla="*/ 770572 w 1502283"/>
                <a:gd name="connsiteY1070" fmla="*/ 973931 h 1161573"/>
                <a:gd name="connsiteX1071" fmla="*/ 780193 w 1502283"/>
                <a:gd name="connsiteY1071" fmla="*/ 974312 h 1161573"/>
                <a:gd name="connsiteX1072" fmla="*/ 781812 w 1502283"/>
                <a:gd name="connsiteY1072" fmla="*/ 974122 h 1161573"/>
                <a:gd name="connsiteX1073" fmla="*/ 782764 w 1502283"/>
                <a:gd name="connsiteY1073" fmla="*/ 969169 h 1161573"/>
                <a:gd name="connsiteX1074" fmla="*/ 790480 w 1502283"/>
                <a:gd name="connsiteY1074" fmla="*/ 966597 h 1161573"/>
                <a:gd name="connsiteX1075" fmla="*/ 790670 w 1502283"/>
                <a:gd name="connsiteY1075" fmla="*/ 968216 h 1161573"/>
                <a:gd name="connsiteX1076" fmla="*/ 797338 w 1502283"/>
                <a:gd name="connsiteY1076" fmla="*/ 970598 h 1161573"/>
                <a:gd name="connsiteX1077" fmla="*/ 804005 w 1502283"/>
                <a:gd name="connsiteY1077" fmla="*/ 972979 h 1161573"/>
                <a:gd name="connsiteX1078" fmla="*/ 806387 w 1502283"/>
                <a:gd name="connsiteY1078" fmla="*/ 979075 h 1161573"/>
                <a:gd name="connsiteX1079" fmla="*/ 813721 w 1502283"/>
                <a:gd name="connsiteY1079" fmla="*/ 986123 h 1161573"/>
                <a:gd name="connsiteX1080" fmla="*/ 817150 w 1502283"/>
                <a:gd name="connsiteY1080" fmla="*/ 1000125 h 1161573"/>
                <a:gd name="connsiteX1081" fmla="*/ 818197 w 1502283"/>
                <a:gd name="connsiteY1081" fmla="*/ 1008031 h 1161573"/>
                <a:gd name="connsiteX1082" fmla="*/ 812863 w 1502283"/>
                <a:gd name="connsiteY1082" fmla="*/ 1016699 h 1161573"/>
                <a:gd name="connsiteX1083" fmla="*/ 813245 w 1502283"/>
                <a:gd name="connsiteY1083" fmla="*/ 1019842 h 1161573"/>
                <a:gd name="connsiteX1084" fmla="*/ 817436 w 1502283"/>
                <a:gd name="connsiteY1084" fmla="*/ 1027367 h 1161573"/>
                <a:gd name="connsiteX1085" fmla="*/ 819817 w 1502283"/>
                <a:gd name="connsiteY1085" fmla="*/ 1033463 h 1161573"/>
                <a:gd name="connsiteX1086" fmla="*/ 822960 w 1502283"/>
                <a:gd name="connsiteY1086" fmla="*/ 1033082 h 1161573"/>
                <a:gd name="connsiteX1087" fmla="*/ 833247 w 1502283"/>
                <a:gd name="connsiteY1087" fmla="*/ 1025366 h 1161573"/>
                <a:gd name="connsiteX1088" fmla="*/ 834771 w 1502283"/>
                <a:gd name="connsiteY1088" fmla="*/ 1025176 h 1161573"/>
                <a:gd name="connsiteX1089" fmla="*/ 836200 w 1502283"/>
                <a:gd name="connsiteY1089" fmla="*/ 1023366 h 1161573"/>
                <a:gd name="connsiteX1090" fmla="*/ 844105 w 1502283"/>
                <a:gd name="connsiteY1090" fmla="*/ 1022318 h 1161573"/>
                <a:gd name="connsiteX1091" fmla="*/ 849058 w 1502283"/>
                <a:gd name="connsiteY1091" fmla="*/ 1023271 h 1161573"/>
                <a:gd name="connsiteX1092" fmla="*/ 850868 w 1502283"/>
                <a:gd name="connsiteY1092" fmla="*/ 1024604 h 1161573"/>
                <a:gd name="connsiteX1093" fmla="*/ 854012 w 1502283"/>
                <a:gd name="connsiteY1093" fmla="*/ 1024223 h 1161573"/>
                <a:gd name="connsiteX1094" fmla="*/ 852678 w 1502283"/>
                <a:gd name="connsiteY1094" fmla="*/ 1026033 h 1161573"/>
                <a:gd name="connsiteX1095" fmla="*/ 852869 w 1502283"/>
                <a:gd name="connsiteY1095" fmla="*/ 1027652 h 1161573"/>
                <a:gd name="connsiteX1096" fmla="*/ 856012 w 1502283"/>
                <a:gd name="connsiteY1096" fmla="*/ 1027271 h 1161573"/>
                <a:gd name="connsiteX1097" fmla="*/ 857822 w 1502283"/>
                <a:gd name="connsiteY1097" fmla="*/ 1028605 h 1161573"/>
                <a:gd name="connsiteX1098" fmla="*/ 858203 w 1502283"/>
                <a:gd name="connsiteY1098" fmla="*/ 1031748 h 1161573"/>
                <a:gd name="connsiteX1099" fmla="*/ 865918 w 1502283"/>
                <a:gd name="connsiteY1099" fmla="*/ 1029176 h 1161573"/>
                <a:gd name="connsiteX1100" fmla="*/ 870109 w 1502283"/>
                <a:gd name="connsiteY1100" fmla="*/ 1036701 h 1161573"/>
                <a:gd name="connsiteX1101" fmla="*/ 870680 w 1502283"/>
                <a:gd name="connsiteY1101" fmla="*/ 1041464 h 1161573"/>
                <a:gd name="connsiteX1102" fmla="*/ 874205 w 1502283"/>
                <a:gd name="connsiteY1102" fmla="*/ 1044226 h 1161573"/>
                <a:gd name="connsiteX1103" fmla="*/ 874395 w 1502283"/>
                <a:gd name="connsiteY1103" fmla="*/ 1045845 h 1161573"/>
                <a:gd name="connsiteX1104" fmla="*/ 878967 w 1502283"/>
                <a:gd name="connsiteY1104" fmla="*/ 1043654 h 1161573"/>
                <a:gd name="connsiteX1105" fmla="*/ 884682 w 1502283"/>
                <a:gd name="connsiteY1105" fmla="*/ 1050893 h 1161573"/>
                <a:gd name="connsiteX1106" fmla="*/ 886301 w 1502283"/>
                <a:gd name="connsiteY1106" fmla="*/ 1050703 h 1161573"/>
                <a:gd name="connsiteX1107" fmla="*/ 889254 w 1502283"/>
                <a:gd name="connsiteY1107" fmla="*/ 1048702 h 1161573"/>
                <a:gd name="connsiteX1108" fmla="*/ 891064 w 1502283"/>
                <a:gd name="connsiteY1108" fmla="*/ 1050036 h 1161573"/>
                <a:gd name="connsiteX1109" fmla="*/ 895826 w 1502283"/>
                <a:gd name="connsiteY1109" fmla="*/ 1049465 h 1161573"/>
                <a:gd name="connsiteX1110" fmla="*/ 902780 w 1502283"/>
                <a:gd name="connsiteY1110" fmla="*/ 1053370 h 1161573"/>
                <a:gd name="connsiteX1111" fmla="*/ 904970 w 1502283"/>
                <a:gd name="connsiteY1111" fmla="*/ 1057942 h 1161573"/>
                <a:gd name="connsiteX1112" fmla="*/ 908875 w 1502283"/>
                <a:gd name="connsiteY1112" fmla="*/ 1050989 h 1161573"/>
                <a:gd name="connsiteX1113" fmla="*/ 913829 w 1502283"/>
                <a:gd name="connsiteY1113" fmla="*/ 1051941 h 1161573"/>
                <a:gd name="connsiteX1114" fmla="*/ 923449 w 1502283"/>
                <a:gd name="connsiteY1114" fmla="*/ 1052322 h 1161573"/>
                <a:gd name="connsiteX1115" fmla="*/ 928973 w 1502283"/>
                <a:gd name="connsiteY1115" fmla="*/ 1045178 h 1161573"/>
                <a:gd name="connsiteX1116" fmla="*/ 934498 w 1502283"/>
                <a:gd name="connsiteY1116" fmla="*/ 1050893 h 1161573"/>
                <a:gd name="connsiteX1117" fmla="*/ 953643 w 1502283"/>
                <a:gd name="connsiteY1117" fmla="*/ 1050036 h 1161573"/>
                <a:gd name="connsiteX1118" fmla="*/ 960120 w 1502283"/>
                <a:gd name="connsiteY1118" fmla="*/ 1037939 h 1161573"/>
                <a:gd name="connsiteX1119" fmla="*/ 964311 w 1502283"/>
                <a:gd name="connsiteY1119" fmla="*/ 1045464 h 1161573"/>
                <a:gd name="connsiteX1120" fmla="*/ 974027 w 1502283"/>
                <a:gd name="connsiteY1120" fmla="*/ 1045845 h 1161573"/>
                <a:gd name="connsiteX1121" fmla="*/ 976979 w 1502283"/>
                <a:gd name="connsiteY1121" fmla="*/ 1043845 h 1161573"/>
                <a:gd name="connsiteX1122" fmla="*/ 980504 w 1502283"/>
                <a:gd name="connsiteY1122" fmla="*/ 1046607 h 1161573"/>
                <a:gd name="connsiteX1123" fmla="*/ 977360 w 1502283"/>
                <a:gd name="connsiteY1123" fmla="*/ 1046988 h 1161573"/>
                <a:gd name="connsiteX1124" fmla="*/ 979551 w 1502283"/>
                <a:gd name="connsiteY1124" fmla="*/ 1051560 h 1161573"/>
                <a:gd name="connsiteX1125" fmla="*/ 983266 w 1502283"/>
                <a:gd name="connsiteY1125" fmla="*/ 1055846 h 1161573"/>
                <a:gd name="connsiteX1126" fmla="*/ 981932 w 1502283"/>
                <a:gd name="connsiteY1126" fmla="*/ 1057656 h 1161573"/>
                <a:gd name="connsiteX1127" fmla="*/ 987266 w 1502283"/>
                <a:gd name="connsiteY1127" fmla="*/ 1061752 h 1161573"/>
                <a:gd name="connsiteX1128" fmla="*/ 988028 w 1502283"/>
                <a:gd name="connsiteY1128" fmla="*/ 1068038 h 1161573"/>
                <a:gd name="connsiteX1129" fmla="*/ 988409 w 1502283"/>
                <a:gd name="connsiteY1129" fmla="*/ 1071182 h 1161573"/>
                <a:gd name="connsiteX1130" fmla="*/ 987266 w 1502283"/>
                <a:gd name="connsiteY1130" fmla="*/ 1074515 h 1161573"/>
                <a:gd name="connsiteX1131" fmla="*/ 989076 w 1502283"/>
                <a:gd name="connsiteY1131" fmla="*/ 1075849 h 1161573"/>
                <a:gd name="connsiteX1132" fmla="*/ 987743 w 1502283"/>
                <a:gd name="connsiteY1132" fmla="*/ 1077659 h 1161573"/>
                <a:gd name="connsiteX1133" fmla="*/ 988123 w 1502283"/>
                <a:gd name="connsiteY1133" fmla="*/ 1080802 h 1161573"/>
                <a:gd name="connsiteX1134" fmla="*/ 986504 w 1502283"/>
                <a:gd name="connsiteY1134" fmla="*/ 1080992 h 1161573"/>
                <a:gd name="connsiteX1135" fmla="*/ 986695 w 1502283"/>
                <a:gd name="connsiteY1135" fmla="*/ 1082611 h 1161573"/>
                <a:gd name="connsiteX1136" fmla="*/ 984123 w 1502283"/>
                <a:gd name="connsiteY1136" fmla="*/ 1087755 h 1161573"/>
                <a:gd name="connsiteX1137" fmla="*/ 984695 w 1502283"/>
                <a:gd name="connsiteY1137" fmla="*/ 1092518 h 1161573"/>
                <a:gd name="connsiteX1138" fmla="*/ 991362 w 1502283"/>
                <a:gd name="connsiteY1138" fmla="*/ 1094899 h 1161573"/>
                <a:gd name="connsiteX1139" fmla="*/ 993553 w 1502283"/>
                <a:gd name="connsiteY1139" fmla="*/ 1099471 h 1161573"/>
                <a:gd name="connsiteX1140" fmla="*/ 992219 w 1502283"/>
                <a:gd name="connsiteY1140" fmla="*/ 1101281 h 1161573"/>
                <a:gd name="connsiteX1141" fmla="*/ 994029 w 1502283"/>
                <a:gd name="connsiteY1141" fmla="*/ 1102614 h 1161573"/>
                <a:gd name="connsiteX1142" fmla="*/ 992696 w 1502283"/>
                <a:gd name="connsiteY1142" fmla="*/ 1104424 h 1161573"/>
                <a:gd name="connsiteX1143" fmla="*/ 994886 w 1502283"/>
                <a:gd name="connsiteY1143" fmla="*/ 1108996 h 1161573"/>
                <a:gd name="connsiteX1144" fmla="*/ 993934 w 1502283"/>
                <a:gd name="connsiteY1144" fmla="*/ 1113949 h 1161573"/>
                <a:gd name="connsiteX1145" fmla="*/ 990981 w 1502283"/>
                <a:gd name="connsiteY1145" fmla="*/ 1115949 h 1161573"/>
                <a:gd name="connsiteX1146" fmla="*/ 993362 w 1502283"/>
                <a:gd name="connsiteY1146" fmla="*/ 1122045 h 1161573"/>
                <a:gd name="connsiteX1147" fmla="*/ 992029 w 1502283"/>
                <a:gd name="connsiteY1147" fmla="*/ 1123855 h 1161573"/>
                <a:gd name="connsiteX1148" fmla="*/ 995744 w 1502283"/>
                <a:gd name="connsiteY1148" fmla="*/ 1128141 h 1161573"/>
                <a:gd name="connsiteX1149" fmla="*/ 997363 w 1502283"/>
                <a:gd name="connsiteY1149" fmla="*/ 1127951 h 1161573"/>
                <a:gd name="connsiteX1150" fmla="*/ 997934 w 1502283"/>
                <a:gd name="connsiteY1150" fmla="*/ 1132713 h 1161573"/>
                <a:gd name="connsiteX1151" fmla="*/ 996601 w 1502283"/>
                <a:gd name="connsiteY1151" fmla="*/ 1134523 h 1161573"/>
                <a:gd name="connsiteX1152" fmla="*/ 997363 w 1502283"/>
                <a:gd name="connsiteY1152" fmla="*/ 1140809 h 1161573"/>
                <a:gd name="connsiteX1153" fmla="*/ 993457 w 1502283"/>
                <a:gd name="connsiteY1153" fmla="*/ 1147763 h 1161573"/>
                <a:gd name="connsiteX1154" fmla="*/ 992505 w 1502283"/>
                <a:gd name="connsiteY1154" fmla="*/ 1152716 h 1161573"/>
                <a:gd name="connsiteX1155" fmla="*/ 999172 w 1502283"/>
                <a:gd name="connsiteY1155" fmla="*/ 1155097 h 1161573"/>
                <a:gd name="connsiteX1156" fmla="*/ 1007459 w 1502283"/>
                <a:gd name="connsiteY1156" fmla="*/ 1157288 h 1161573"/>
                <a:gd name="connsiteX1157" fmla="*/ 1011174 w 1502283"/>
                <a:gd name="connsiteY1157" fmla="*/ 1161574 h 1161573"/>
                <a:gd name="connsiteX1158" fmla="*/ 1010983 w 1502283"/>
                <a:gd name="connsiteY1158" fmla="*/ 1159955 h 1161573"/>
                <a:gd name="connsiteX1159" fmla="*/ 1010412 w 1502283"/>
                <a:gd name="connsiteY1159" fmla="*/ 1155192 h 1161573"/>
                <a:gd name="connsiteX1160" fmla="*/ 1015365 w 1502283"/>
                <a:gd name="connsiteY1160" fmla="*/ 1156144 h 1161573"/>
                <a:gd name="connsiteX1161" fmla="*/ 1016889 w 1502283"/>
                <a:gd name="connsiteY1161" fmla="*/ 1155954 h 1161573"/>
                <a:gd name="connsiteX1162" fmla="*/ 1015079 w 1502283"/>
                <a:gd name="connsiteY1162" fmla="*/ 1154621 h 1161573"/>
                <a:gd name="connsiteX1163" fmla="*/ 1014698 w 1502283"/>
                <a:gd name="connsiteY1163" fmla="*/ 1151477 h 1161573"/>
                <a:gd name="connsiteX1164" fmla="*/ 1017841 w 1502283"/>
                <a:gd name="connsiteY1164" fmla="*/ 1151096 h 1161573"/>
                <a:gd name="connsiteX1165" fmla="*/ 1017080 w 1502283"/>
                <a:gd name="connsiteY1165" fmla="*/ 1144810 h 1161573"/>
                <a:gd name="connsiteX1166" fmla="*/ 1018604 w 1502283"/>
                <a:gd name="connsiteY1166" fmla="*/ 1144619 h 1161573"/>
                <a:gd name="connsiteX1167" fmla="*/ 1020794 w 1502283"/>
                <a:gd name="connsiteY1167" fmla="*/ 1149191 h 1161573"/>
                <a:gd name="connsiteX1168" fmla="*/ 1020223 w 1502283"/>
                <a:gd name="connsiteY1168" fmla="*/ 1144429 h 1161573"/>
                <a:gd name="connsiteX1169" fmla="*/ 1025366 w 1502283"/>
                <a:gd name="connsiteY1169" fmla="*/ 1147001 h 1161573"/>
                <a:gd name="connsiteX1170" fmla="*/ 1026795 w 1502283"/>
                <a:gd name="connsiteY1170" fmla="*/ 1145191 h 1161573"/>
                <a:gd name="connsiteX1171" fmla="*/ 1023271 w 1502283"/>
                <a:gd name="connsiteY1171" fmla="*/ 1142428 h 1161573"/>
                <a:gd name="connsiteX1172" fmla="*/ 1026414 w 1502283"/>
                <a:gd name="connsiteY1172" fmla="*/ 1142048 h 1161573"/>
                <a:gd name="connsiteX1173" fmla="*/ 1020508 w 1502283"/>
                <a:gd name="connsiteY1173" fmla="*/ 1133189 h 1161573"/>
                <a:gd name="connsiteX1174" fmla="*/ 1021937 w 1502283"/>
                <a:gd name="connsiteY1174" fmla="*/ 1131380 h 1161573"/>
                <a:gd name="connsiteX1175" fmla="*/ 1027271 w 1502283"/>
                <a:gd name="connsiteY1175" fmla="*/ 1135475 h 1161573"/>
                <a:gd name="connsiteX1176" fmla="*/ 1025080 w 1502283"/>
                <a:gd name="connsiteY1176" fmla="*/ 1130903 h 1161573"/>
                <a:gd name="connsiteX1177" fmla="*/ 1029653 w 1502283"/>
                <a:gd name="connsiteY1177" fmla="*/ 1128713 h 1161573"/>
                <a:gd name="connsiteX1178" fmla="*/ 1024319 w 1502283"/>
                <a:gd name="connsiteY1178" fmla="*/ 1124617 h 1161573"/>
                <a:gd name="connsiteX1179" fmla="*/ 1032034 w 1502283"/>
                <a:gd name="connsiteY1179" fmla="*/ 1122045 h 1161573"/>
                <a:gd name="connsiteX1180" fmla="*/ 1026700 w 1502283"/>
                <a:gd name="connsiteY1180" fmla="*/ 1117949 h 1161573"/>
                <a:gd name="connsiteX1181" fmla="*/ 1026223 w 1502283"/>
                <a:gd name="connsiteY1181" fmla="*/ 1101947 h 1161573"/>
                <a:gd name="connsiteX1182" fmla="*/ 1030510 w 1502283"/>
                <a:gd name="connsiteY1182" fmla="*/ 1098233 h 1161573"/>
                <a:gd name="connsiteX1183" fmla="*/ 1026795 w 1502283"/>
                <a:gd name="connsiteY1183" fmla="*/ 1093946 h 1161573"/>
                <a:gd name="connsiteX1184" fmla="*/ 1028129 w 1502283"/>
                <a:gd name="connsiteY1184" fmla="*/ 1092136 h 1161573"/>
                <a:gd name="connsiteX1185" fmla="*/ 1030319 w 1502283"/>
                <a:gd name="connsiteY1185" fmla="*/ 1096709 h 1161573"/>
                <a:gd name="connsiteX1186" fmla="*/ 1031653 w 1502283"/>
                <a:gd name="connsiteY1186" fmla="*/ 1094899 h 1161573"/>
                <a:gd name="connsiteX1187" fmla="*/ 1030891 w 1502283"/>
                <a:gd name="connsiteY1187" fmla="*/ 1088612 h 1161573"/>
                <a:gd name="connsiteX1188" fmla="*/ 1032510 w 1502283"/>
                <a:gd name="connsiteY1188" fmla="*/ 1088422 h 1161573"/>
                <a:gd name="connsiteX1189" fmla="*/ 1031938 w 1502283"/>
                <a:gd name="connsiteY1189" fmla="*/ 1083659 h 1161573"/>
                <a:gd name="connsiteX1190" fmla="*/ 1034891 w 1502283"/>
                <a:gd name="connsiteY1190" fmla="*/ 1081659 h 1161573"/>
                <a:gd name="connsiteX1191" fmla="*/ 1034129 w 1502283"/>
                <a:gd name="connsiteY1191" fmla="*/ 1075373 h 1161573"/>
                <a:gd name="connsiteX1192" fmla="*/ 1035463 w 1502283"/>
                <a:gd name="connsiteY1192" fmla="*/ 1073563 h 1161573"/>
                <a:gd name="connsiteX1193" fmla="*/ 1038987 w 1502283"/>
                <a:gd name="connsiteY1193" fmla="*/ 1076325 h 1161573"/>
                <a:gd name="connsiteX1194" fmla="*/ 1042130 w 1502283"/>
                <a:gd name="connsiteY1194" fmla="*/ 1075944 h 1161573"/>
                <a:gd name="connsiteX1195" fmla="*/ 1041940 w 1502283"/>
                <a:gd name="connsiteY1195" fmla="*/ 1074325 h 1161573"/>
                <a:gd name="connsiteX1196" fmla="*/ 1043083 w 1502283"/>
                <a:gd name="connsiteY1196" fmla="*/ 1070991 h 1161573"/>
                <a:gd name="connsiteX1197" fmla="*/ 1046607 w 1502283"/>
                <a:gd name="connsiteY1197" fmla="*/ 1073753 h 1161573"/>
                <a:gd name="connsiteX1198" fmla="*/ 1049179 w 1502283"/>
                <a:gd name="connsiteY1198" fmla="*/ 1068610 h 1161573"/>
                <a:gd name="connsiteX1199" fmla="*/ 1044416 w 1502283"/>
                <a:gd name="connsiteY1199" fmla="*/ 1069181 h 1161573"/>
                <a:gd name="connsiteX1200" fmla="*/ 1045750 w 1502283"/>
                <a:gd name="connsiteY1200" fmla="*/ 1067372 h 1161573"/>
                <a:gd name="connsiteX1201" fmla="*/ 1042416 w 1502283"/>
                <a:gd name="connsiteY1201" fmla="*/ 1066228 h 1161573"/>
                <a:gd name="connsiteX1202" fmla="*/ 1043749 w 1502283"/>
                <a:gd name="connsiteY1202" fmla="*/ 1064419 h 1161573"/>
                <a:gd name="connsiteX1203" fmla="*/ 1053179 w 1502283"/>
                <a:gd name="connsiteY1203" fmla="*/ 1063181 h 1161573"/>
                <a:gd name="connsiteX1204" fmla="*/ 1048036 w 1502283"/>
                <a:gd name="connsiteY1204" fmla="*/ 1060609 h 1161573"/>
                <a:gd name="connsiteX1205" fmla="*/ 1049179 w 1502283"/>
                <a:gd name="connsiteY1205" fmla="*/ 1057275 h 1161573"/>
                <a:gd name="connsiteX1206" fmla="*/ 1047845 w 1502283"/>
                <a:gd name="connsiteY1206" fmla="*/ 1059085 h 1161573"/>
                <a:gd name="connsiteX1207" fmla="*/ 1046036 w 1502283"/>
                <a:gd name="connsiteY1207" fmla="*/ 1057751 h 1161573"/>
                <a:gd name="connsiteX1208" fmla="*/ 1047179 w 1502283"/>
                <a:gd name="connsiteY1208" fmla="*/ 1054418 h 1161573"/>
                <a:gd name="connsiteX1209" fmla="*/ 1048988 w 1502283"/>
                <a:gd name="connsiteY1209" fmla="*/ 1055751 h 1161573"/>
                <a:gd name="connsiteX1210" fmla="*/ 1047179 w 1502283"/>
                <a:gd name="connsiteY1210" fmla="*/ 1054418 h 1161573"/>
                <a:gd name="connsiteX1211" fmla="*/ 1048131 w 1502283"/>
                <a:gd name="connsiteY1211" fmla="*/ 1049465 h 1161573"/>
                <a:gd name="connsiteX1212" fmla="*/ 1049941 w 1502283"/>
                <a:gd name="connsiteY1212" fmla="*/ 1050798 h 1161573"/>
                <a:gd name="connsiteX1213" fmla="*/ 1051370 w 1502283"/>
                <a:gd name="connsiteY1213" fmla="*/ 1048988 h 1161573"/>
                <a:gd name="connsiteX1214" fmla="*/ 1049560 w 1502283"/>
                <a:gd name="connsiteY1214" fmla="*/ 1047655 h 1161573"/>
                <a:gd name="connsiteX1215" fmla="*/ 1048988 w 1502283"/>
                <a:gd name="connsiteY1215" fmla="*/ 1042892 h 1161573"/>
                <a:gd name="connsiteX1216" fmla="*/ 1051941 w 1502283"/>
                <a:gd name="connsiteY1216" fmla="*/ 1040892 h 1161573"/>
                <a:gd name="connsiteX1217" fmla="*/ 1048798 w 1502283"/>
                <a:gd name="connsiteY1217" fmla="*/ 1041273 h 1161573"/>
                <a:gd name="connsiteX1218" fmla="*/ 1048226 w 1502283"/>
                <a:gd name="connsiteY1218" fmla="*/ 1036510 h 1161573"/>
                <a:gd name="connsiteX1219" fmla="*/ 1046607 w 1502283"/>
                <a:gd name="connsiteY1219" fmla="*/ 1036701 h 1161573"/>
                <a:gd name="connsiteX1220" fmla="*/ 1044988 w 1502283"/>
                <a:gd name="connsiteY1220" fmla="*/ 1036892 h 1161573"/>
                <a:gd name="connsiteX1221" fmla="*/ 1049369 w 1502283"/>
                <a:gd name="connsiteY1221" fmla="*/ 1033177 h 1161573"/>
                <a:gd name="connsiteX1222" fmla="*/ 1052703 w 1502283"/>
                <a:gd name="connsiteY1222" fmla="*/ 1034320 h 1161573"/>
                <a:gd name="connsiteX1223" fmla="*/ 1052322 w 1502283"/>
                <a:gd name="connsiteY1223" fmla="*/ 1031176 h 1161573"/>
                <a:gd name="connsiteX1224" fmla="*/ 1055656 w 1502283"/>
                <a:gd name="connsiteY1224" fmla="*/ 1032319 h 1161573"/>
                <a:gd name="connsiteX1225" fmla="*/ 1056799 w 1502283"/>
                <a:gd name="connsiteY1225" fmla="*/ 1028986 h 1161573"/>
                <a:gd name="connsiteX1226" fmla="*/ 1057751 w 1502283"/>
                <a:gd name="connsiteY1226" fmla="*/ 1024033 h 1161573"/>
                <a:gd name="connsiteX1227" fmla="*/ 1059561 w 1502283"/>
                <a:gd name="connsiteY1227" fmla="*/ 1025366 h 1161573"/>
                <a:gd name="connsiteX1228" fmla="*/ 1058989 w 1502283"/>
                <a:gd name="connsiteY1228" fmla="*/ 1020604 h 1161573"/>
                <a:gd name="connsiteX1229" fmla="*/ 1065276 w 1502283"/>
                <a:gd name="connsiteY1229" fmla="*/ 1019842 h 1161573"/>
                <a:gd name="connsiteX1230" fmla="*/ 1064514 w 1502283"/>
                <a:gd name="connsiteY1230" fmla="*/ 1013555 h 1161573"/>
                <a:gd name="connsiteX1231" fmla="*/ 1066895 w 1502283"/>
                <a:gd name="connsiteY1231" fmla="*/ 1006793 h 1161573"/>
                <a:gd name="connsiteX1232" fmla="*/ 1072801 w 1502283"/>
                <a:gd name="connsiteY1232" fmla="*/ 1002792 h 1161573"/>
                <a:gd name="connsiteX1233" fmla="*/ 1075373 w 1502283"/>
                <a:gd name="connsiteY1233" fmla="*/ 997649 h 1161573"/>
                <a:gd name="connsiteX1234" fmla="*/ 1079659 w 1502283"/>
                <a:gd name="connsiteY1234" fmla="*/ 993934 h 1161573"/>
                <a:gd name="connsiteX1235" fmla="*/ 1079468 w 1502283"/>
                <a:gd name="connsiteY1235" fmla="*/ 992315 h 1161573"/>
                <a:gd name="connsiteX1236" fmla="*/ 1076706 w 1502283"/>
                <a:gd name="connsiteY1236" fmla="*/ 995839 h 1161573"/>
                <a:gd name="connsiteX1237" fmla="*/ 1074896 w 1502283"/>
                <a:gd name="connsiteY1237" fmla="*/ 994505 h 1161573"/>
                <a:gd name="connsiteX1238" fmla="*/ 1078230 w 1502283"/>
                <a:gd name="connsiteY1238" fmla="*/ 982885 h 1161573"/>
                <a:gd name="connsiteX1239" fmla="*/ 1078039 w 1502283"/>
                <a:gd name="connsiteY1239" fmla="*/ 981266 h 1161573"/>
                <a:gd name="connsiteX1240" fmla="*/ 1083183 w 1502283"/>
                <a:gd name="connsiteY1240" fmla="*/ 983837 h 1161573"/>
                <a:gd name="connsiteX1241" fmla="*/ 1084326 w 1502283"/>
                <a:gd name="connsiteY1241" fmla="*/ 980503 h 1161573"/>
                <a:gd name="connsiteX1242" fmla="*/ 1086136 w 1502283"/>
                <a:gd name="connsiteY1242" fmla="*/ 981837 h 1161573"/>
                <a:gd name="connsiteX1243" fmla="*/ 1087469 w 1502283"/>
                <a:gd name="connsiteY1243" fmla="*/ 980027 h 1161573"/>
                <a:gd name="connsiteX1244" fmla="*/ 1085660 w 1502283"/>
                <a:gd name="connsiteY1244" fmla="*/ 978694 h 1161573"/>
                <a:gd name="connsiteX1245" fmla="*/ 1090613 w 1502283"/>
                <a:gd name="connsiteY1245" fmla="*/ 979646 h 1161573"/>
                <a:gd name="connsiteX1246" fmla="*/ 1093565 w 1502283"/>
                <a:gd name="connsiteY1246" fmla="*/ 977646 h 1161573"/>
                <a:gd name="connsiteX1247" fmla="*/ 1088422 w 1502283"/>
                <a:gd name="connsiteY1247" fmla="*/ 975074 h 1161573"/>
                <a:gd name="connsiteX1248" fmla="*/ 1088231 w 1502283"/>
                <a:gd name="connsiteY1248" fmla="*/ 973455 h 1161573"/>
                <a:gd name="connsiteX1249" fmla="*/ 1090041 w 1502283"/>
                <a:gd name="connsiteY1249" fmla="*/ 974789 h 1161573"/>
                <a:gd name="connsiteX1250" fmla="*/ 1094804 w 1502283"/>
                <a:gd name="connsiteY1250" fmla="*/ 974217 h 1161573"/>
                <a:gd name="connsiteX1251" fmla="*/ 1094423 w 1502283"/>
                <a:gd name="connsiteY1251" fmla="*/ 971074 h 1161573"/>
                <a:gd name="connsiteX1252" fmla="*/ 1095756 w 1502283"/>
                <a:gd name="connsiteY1252" fmla="*/ 969264 h 1161573"/>
                <a:gd name="connsiteX1253" fmla="*/ 1097566 w 1502283"/>
                <a:gd name="connsiteY1253" fmla="*/ 970598 h 1161573"/>
                <a:gd name="connsiteX1254" fmla="*/ 1097185 w 1502283"/>
                <a:gd name="connsiteY1254" fmla="*/ 967454 h 1161573"/>
                <a:gd name="connsiteX1255" fmla="*/ 1098804 w 1502283"/>
                <a:gd name="connsiteY1255" fmla="*/ 967264 h 1161573"/>
                <a:gd name="connsiteX1256" fmla="*/ 1103186 w 1502283"/>
                <a:gd name="connsiteY1256" fmla="*/ 963549 h 1161573"/>
                <a:gd name="connsiteX1257" fmla="*/ 1105186 w 1502283"/>
                <a:gd name="connsiteY1257" fmla="*/ 966502 h 1161573"/>
                <a:gd name="connsiteX1258" fmla="*/ 1112044 w 1502283"/>
                <a:gd name="connsiteY1258" fmla="*/ 957643 h 1161573"/>
                <a:gd name="connsiteX1259" fmla="*/ 1108710 w 1502283"/>
                <a:gd name="connsiteY1259" fmla="*/ 956501 h 1161573"/>
                <a:gd name="connsiteX1260" fmla="*/ 1109472 w 1502283"/>
                <a:gd name="connsiteY1260" fmla="*/ 950024 h 1161573"/>
                <a:gd name="connsiteX1261" fmla="*/ 1112234 w 1502283"/>
                <a:gd name="connsiteY1261" fmla="*/ 946499 h 1161573"/>
                <a:gd name="connsiteX1262" fmla="*/ 1113854 w 1502283"/>
                <a:gd name="connsiteY1262" fmla="*/ 946309 h 1161573"/>
                <a:gd name="connsiteX1263" fmla="*/ 1111853 w 1502283"/>
                <a:gd name="connsiteY1263" fmla="*/ 943356 h 1161573"/>
                <a:gd name="connsiteX1264" fmla="*/ 1113473 w 1502283"/>
                <a:gd name="connsiteY1264" fmla="*/ 943166 h 1161573"/>
                <a:gd name="connsiteX1265" fmla="*/ 1114997 w 1502283"/>
                <a:gd name="connsiteY1265" fmla="*/ 942975 h 1161573"/>
                <a:gd name="connsiteX1266" fmla="*/ 1114615 w 1502283"/>
                <a:gd name="connsiteY1266" fmla="*/ 939832 h 1161573"/>
                <a:gd name="connsiteX1267" fmla="*/ 1117759 w 1502283"/>
                <a:gd name="connsiteY1267" fmla="*/ 939451 h 1161573"/>
                <a:gd name="connsiteX1268" fmla="*/ 1117378 w 1502283"/>
                <a:gd name="connsiteY1268" fmla="*/ 936308 h 1161573"/>
                <a:gd name="connsiteX1269" fmla="*/ 1120140 w 1502283"/>
                <a:gd name="connsiteY1269" fmla="*/ 932783 h 1161573"/>
                <a:gd name="connsiteX1270" fmla="*/ 1121093 w 1502283"/>
                <a:gd name="connsiteY1270" fmla="*/ 927830 h 1161573"/>
                <a:gd name="connsiteX1271" fmla="*/ 1118521 w 1502283"/>
                <a:gd name="connsiteY1271" fmla="*/ 920115 h 1161573"/>
                <a:gd name="connsiteX1272" fmla="*/ 1120712 w 1502283"/>
                <a:gd name="connsiteY1272" fmla="*/ 911828 h 1161573"/>
                <a:gd name="connsiteX1273" fmla="*/ 1118902 w 1502283"/>
                <a:gd name="connsiteY1273" fmla="*/ 910495 h 1161573"/>
                <a:gd name="connsiteX1274" fmla="*/ 1123188 w 1502283"/>
                <a:gd name="connsiteY1274" fmla="*/ 906780 h 1161573"/>
                <a:gd name="connsiteX1275" fmla="*/ 1121188 w 1502283"/>
                <a:gd name="connsiteY1275" fmla="*/ 903827 h 1161573"/>
                <a:gd name="connsiteX1276" fmla="*/ 1124331 w 1502283"/>
                <a:gd name="connsiteY1276" fmla="*/ 903446 h 1161573"/>
                <a:gd name="connsiteX1277" fmla="*/ 1126903 w 1502283"/>
                <a:gd name="connsiteY1277" fmla="*/ 898303 h 1161573"/>
                <a:gd name="connsiteX1278" fmla="*/ 1138714 w 1502283"/>
                <a:gd name="connsiteY1278" fmla="*/ 903160 h 1161573"/>
                <a:gd name="connsiteX1279" fmla="*/ 1146620 w 1502283"/>
                <a:gd name="connsiteY1279" fmla="*/ 902113 h 1161573"/>
                <a:gd name="connsiteX1280" fmla="*/ 1149763 w 1502283"/>
                <a:gd name="connsiteY1280" fmla="*/ 901732 h 1161573"/>
                <a:gd name="connsiteX1281" fmla="*/ 1150715 w 1502283"/>
                <a:gd name="connsiteY1281" fmla="*/ 896779 h 1161573"/>
                <a:gd name="connsiteX1282" fmla="*/ 1153668 w 1502283"/>
                <a:gd name="connsiteY1282" fmla="*/ 894778 h 1161573"/>
                <a:gd name="connsiteX1283" fmla="*/ 1153668 w 1502283"/>
                <a:gd name="connsiteY1283" fmla="*/ 894778 h 1161573"/>
                <a:gd name="connsiteX1284" fmla="*/ 1150525 w 1502283"/>
                <a:gd name="connsiteY1284" fmla="*/ 895159 h 1161573"/>
                <a:gd name="connsiteX1285" fmla="*/ 1151287 w 1502283"/>
                <a:gd name="connsiteY1285" fmla="*/ 888683 h 1161573"/>
                <a:gd name="connsiteX1286" fmla="*/ 1153287 w 1502283"/>
                <a:gd name="connsiteY1286" fmla="*/ 891635 h 1161573"/>
                <a:gd name="connsiteX1287" fmla="*/ 1157764 w 1502283"/>
                <a:gd name="connsiteY1287" fmla="*/ 889444 h 1161573"/>
                <a:gd name="connsiteX1288" fmla="*/ 1155764 w 1502283"/>
                <a:gd name="connsiteY1288" fmla="*/ 886492 h 1161573"/>
                <a:gd name="connsiteX1289" fmla="*/ 1160716 w 1502283"/>
                <a:gd name="connsiteY1289" fmla="*/ 887444 h 1161573"/>
                <a:gd name="connsiteX1290" fmla="*/ 1160526 w 1502283"/>
                <a:gd name="connsiteY1290" fmla="*/ 885825 h 1161573"/>
                <a:gd name="connsiteX1291" fmla="*/ 1158526 w 1502283"/>
                <a:gd name="connsiteY1291" fmla="*/ 882872 h 1161573"/>
                <a:gd name="connsiteX1292" fmla="*/ 1161669 w 1502283"/>
                <a:gd name="connsiteY1292" fmla="*/ 882491 h 1161573"/>
                <a:gd name="connsiteX1293" fmla="*/ 1164622 w 1502283"/>
                <a:gd name="connsiteY1293" fmla="*/ 880491 h 1161573"/>
                <a:gd name="connsiteX1294" fmla="*/ 1162622 w 1502283"/>
                <a:gd name="connsiteY1294" fmla="*/ 877538 h 1161573"/>
                <a:gd name="connsiteX1295" fmla="*/ 1165574 w 1502283"/>
                <a:gd name="connsiteY1295" fmla="*/ 875538 h 1161573"/>
                <a:gd name="connsiteX1296" fmla="*/ 1167194 w 1502283"/>
                <a:gd name="connsiteY1296" fmla="*/ 875348 h 1161573"/>
                <a:gd name="connsiteX1297" fmla="*/ 1166241 w 1502283"/>
                <a:gd name="connsiteY1297" fmla="*/ 880301 h 1161573"/>
                <a:gd name="connsiteX1298" fmla="*/ 1169384 w 1502283"/>
                <a:gd name="connsiteY1298" fmla="*/ 879919 h 1161573"/>
                <a:gd name="connsiteX1299" fmla="*/ 1169003 w 1502283"/>
                <a:gd name="connsiteY1299" fmla="*/ 876776 h 1161573"/>
                <a:gd name="connsiteX1300" fmla="*/ 1166813 w 1502283"/>
                <a:gd name="connsiteY1300" fmla="*/ 872204 h 1161573"/>
                <a:gd name="connsiteX1301" fmla="*/ 1166431 w 1502283"/>
                <a:gd name="connsiteY1301" fmla="*/ 869061 h 1161573"/>
                <a:gd name="connsiteX1302" fmla="*/ 1167765 w 1502283"/>
                <a:gd name="connsiteY1302" fmla="*/ 867251 h 1161573"/>
                <a:gd name="connsiteX1303" fmla="*/ 1174528 w 1502283"/>
                <a:gd name="connsiteY1303" fmla="*/ 869633 h 1161573"/>
                <a:gd name="connsiteX1304" fmla="*/ 1173956 w 1502283"/>
                <a:gd name="connsiteY1304" fmla="*/ 864870 h 1161573"/>
                <a:gd name="connsiteX1305" fmla="*/ 1179671 w 1502283"/>
                <a:gd name="connsiteY1305" fmla="*/ 859346 h 1161573"/>
                <a:gd name="connsiteX1306" fmla="*/ 1182814 w 1502283"/>
                <a:gd name="connsiteY1306" fmla="*/ 858965 h 1161573"/>
                <a:gd name="connsiteX1307" fmla="*/ 1182814 w 1502283"/>
                <a:gd name="connsiteY1307" fmla="*/ 858965 h 1161573"/>
                <a:gd name="connsiteX1308" fmla="*/ 1185958 w 1502283"/>
                <a:gd name="connsiteY1308" fmla="*/ 858584 h 1161573"/>
                <a:gd name="connsiteX1309" fmla="*/ 1187577 w 1502283"/>
                <a:gd name="connsiteY1309" fmla="*/ 858393 h 1161573"/>
                <a:gd name="connsiteX1310" fmla="*/ 1187768 w 1502283"/>
                <a:gd name="connsiteY1310" fmla="*/ 860012 h 1161573"/>
                <a:gd name="connsiteX1311" fmla="*/ 1189577 w 1502283"/>
                <a:gd name="connsiteY1311" fmla="*/ 861346 h 1161573"/>
                <a:gd name="connsiteX1312" fmla="*/ 1190911 w 1502283"/>
                <a:gd name="connsiteY1312" fmla="*/ 859536 h 1161573"/>
                <a:gd name="connsiteX1313" fmla="*/ 1196054 w 1502283"/>
                <a:gd name="connsiteY1313" fmla="*/ 862108 h 1161573"/>
                <a:gd name="connsiteX1314" fmla="*/ 1200340 w 1502283"/>
                <a:gd name="connsiteY1314" fmla="*/ 858393 h 1161573"/>
                <a:gd name="connsiteX1315" fmla="*/ 1202531 w 1502283"/>
                <a:gd name="connsiteY1315" fmla="*/ 862965 h 1161573"/>
                <a:gd name="connsiteX1316" fmla="*/ 1205865 w 1502283"/>
                <a:gd name="connsiteY1316" fmla="*/ 864108 h 1161573"/>
                <a:gd name="connsiteX1317" fmla="*/ 1209389 w 1502283"/>
                <a:gd name="connsiteY1317" fmla="*/ 866870 h 1161573"/>
                <a:gd name="connsiteX1318" fmla="*/ 1217295 w 1502283"/>
                <a:gd name="connsiteY1318" fmla="*/ 865823 h 1161573"/>
                <a:gd name="connsiteX1319" fmla="*/ 1221296 w 1502283"/>
                <a:gd name="connsiteY1319" fmla="*/ 871728 h 1161573"/>
                <a:gd name="connsiteX1320" fmla="*/ 1227963 w 1502283"/>
                <a:gd name="connsiteY1320" fmla="*/ 874109 h 1161573"/>
                <a:gd name="connsiteX1321" fmla="*/ 1234249 w 1502283"/>
                <a:gd name="connsiteY1321" fmla="*/ 873347 h 1161573"/>
                <a:gd name="connsiteX1322" fmla="*/ 1240727 w 1502283"/>
                <a:gd name="connsiteY1322" fmla="*/ 874109 h 1161573"/>
                <a:gd name="connsiteX1323" fmla="*/ 1243108 w 1502283"/>
                <a:gd name="connsiteY1323" fmla="*/ 880205 h 1161573"/>
                <a:gd name="connsiteX1324" fmla="*/ 1255205 w 1502283"/>
                <a:gd name="connsiteY1324" fmla="*/ 886682 h 1161573"/>
                <a:gd name="connsiteX1325" fmla="*/ 1259205 w 1502283"/>
                <a:gd name="connsiteY1325" fmla="*/ 892588 h 1161573"/>
                <a:gd name="connsiteX1326" fmla="*/ 1264158 w 1502283"/>
                <a:gd name="connsiteY1326" fmla="*/ 893540 h 1161573"/>
                <a:gd name="connsiteX1327" fmla="*/ 1270254 w 1502283"/>
                <a:gd name="connsiteY1327" fmla="*/ 891159 h 1161573"/>
                <a:gd name="connsiteX1328" fmla="*/ 1272064 w 1502283"/>
                <a:gd name="connsiteY1328" fmla="*/ 892493 h 1161573"/>
                <a:gd name="connsiteX1329" fmla="*/ 1274445 w 1502283"/>
                <a:gd name="connsiteY1329" fmla="*/ 898589 h 1161573"/>
                <a:gd name="connsiteX1330" fmla="*/ 1280160 w 1502283"/>
                <a:gd name="connsiteY1330" fmla="*/ 905827 h 1161573"/>
                <a:gd name="connsiteX1331" fmla="*/ 1290638 w 1502283"/>
                <a:gd name="connsiteY1331" fmla="*/ 912495 h 1161573"/>
                <a:gd name="connsiteX1332" fmla="*/ 1292828 w 1502283"/>
                <a:gd name="connsiteY1332" fmla="*/ 917067 h 1161573"/>
                <a:gd name="connsiteX1333" fmla="*/ 1295972 w 1502283"/>
                <a:gd name="connsiteY1333" fmla="*/ 916686 h 1161573"/>
                <a:gd name="connsiteX1334" fmla="*/ 1302068 w 1502283"/>
                <a:gd name="connsiteY1334" fmla="*/ 927164 h 1161573"/>
                <a:gd name="connsiteX1335" fmla="*/ 1314069 w 1502283"/>
                <a:gd name="connsiteY1335" fmla="*/ 920782 h 1161573"/>
                <a:gd name="connsiteX1336" fmla="*/ 1319213 w 1502283"/>
                <a:gd name="connsiteY1336" fmla="*/ 923353 h 1161573"/>
                <a:gd name="connsiteX1337" fmla="*/ 1322356 w 1502283"/>
                <a:gd name="connsiteY1337" fmla="*/ 922973 h 1161573"/>
                <a:gd name="connsiteX1338" fmla="*/ 1325880 w 1502283"/>
                <a:gd name="connsiteY1338" fmla="*/ 925735 h 1161573"/>
                <a:gd name="connsiteX1339" fmla="*/ 1331405 w 1502283"/>
                <a:gd name="connsiteY1339" fmla="*/ 918591 h 1161573"/>
                <a:gd name="connsiteX1340" fmla="*/ 1338644 w 1502283"/>
                <a:gd name="connsiteY1340" fmla="*/ 912876 h 1161573"/>
                <a:gd name="connsiteX1341" fmla="*/ 1341406 w 1502283"/>
                <a:gd name="connsiteY1341" fmla="*/ 909352 h 1161573"/>
                <a:gd name="connsiteX1342" fmla="*/ 1347883 w 1502283"/>
                <a:gd name="connsiteY1342" fmla="*/ 910114 h 1161573"/>
                <a:gd name="connsiteX1343" fmla="*/ 1350455 w 1502283"/>
                <a:gd name="connsiteY1343" fmla="*/ 904970 h 1161573"/>
                <a:gd name="connsiteX1344" fmla="*/ 1353979 w 1502283"/>
                <a:gd name="connsiteY1344" fmla="*/ 894874 h 1161573"/>
                <a:gd name="connsiteX1345" fmla="*/ 1359313 w 1502283"/>
                <a:gd name="connsiteY1345" fmla="*/ 898969 h 1161573"/>
                <a:gd name="connsiteX1346" fmla="*/ 1358741 w 1502283"/>
                <a:gd name="connsiteY1346" fmla="*/ 894207 h 1161573"/>
                <a:gd name="connsiteX1347" fmla="*/ 1364266 w 1502283"/>
                <a:gd name="connsiteY1347" fmla="*/ 887063 h 1161573"/>
                <a:gd name="connsiteX1348" fmla="*/ 1382649 w 1502283"/>
                <a:gd name="connsiteY1348" fmla="*/ 892778 h 1161573"/>
                <a:gd name="connsiteX1349" fmla="*/ 1387793 w 1502283"/>
                <a:gd name="connsiteY1349" fmla="*/ 895350 h 1161573"/>
                <a:gd name="connsiteX1350" fmla="*/ 1395698 w 1502283"/>
                <a:gd name="connsiteY1350" fmla="*/ 907161 h 1161573"/>
                <a:gd name="connsiteX1351" fmla="*/ 1406747 w 1502283"/>
                <a:gd name="connsiteY1351" fmla="*/ 918591 h 1161573"/>
                <a:gd name="connsiteX1352" fmla="*/ 1405128 w 1502283"/>
                <a:gd name="connsiteY1352" fmla="*/ 918782 h 1161573"/>
                <a:gd name="connsiteX1353" fmla="*/ 1406938 w 1502283"/>
                <a:gd name="connsiteY1353" fmla="*/ 920115 h 1161573"/>
                <a:gd name="connsiteX1354" fmla="*/ 1412462 w 1502283"/>
                <a:gd name="connsiteY1354" fmla="*/ 925830 h 1161573"/>
                <a:gd name="connsiteX1355" fmla="*/ 1420368 w 1502283"/>
                <a:gd name="connsiteY1355" fmla="*/ 924782 h 1161573"/>
                <a:gd name="connsiteX1356" fmla="*/ 1427416 w 1502283"/>
                <a:gd name="connsiteY1356" fmla="*/ 917448 h 1161573"/>
                <a:gd name="connsiteX1357" fmla="*/ 1435703 w 1502283"/>
                <a:gd name="connsiteY1357" fmla="*/ 919639 h 1161573"/>
                <a:gd name="connsiteX1358" fmla="*/ 1442371 w 1502283"/>
                <a:gd name="connsiteY1358" fmla="*/ 909161 h 1161573"/>
                <a:gd name="connsiteX1359" fmla="*/ 1450657 w 1502283"/>
                <a:gd name="connsiteY1359" fmla="*/ 911352 h 1161573"/>
                <a:gd name="connsiteX1360" fmla="*/ 1455230 w 1502283"/>
                <a:gd name="connsiteY1360" fmla="*/ 909161 h 1161573"/>
                <a:gd name="connsiteX1361" fmla="*/ 1463326 w 1502283"/>
                <a:gd name="connsiteY1361" fmla="*/ 909733 h 1161573"/>
                <a:gd name="connsiteX1362" fmla="*/ 1467612 w 1502283"/>
                <a:gd name="connsiteY1362" fmla="*/ 906018 h 1161573"/>
                <a:gd name="connsiteX1363" fmla="*/ 1469327 w 1502283"/>
                <a:gd name="connsiteY1363" fmla="*/ 894588 h 1161573"/>
                <a:gd name="connsiteX1364" fmla="*/ 1472089 w 1502283"/>
                <a:gd name="connsiteY1364" fmla="*/ 891064 h 1161573"/>
                <a:gd name="connsiteX1365" fmla="*/ 1484757 w 1502283"/>
                <a:gd name="connsiteY1365" fmla="*/ 889444 h 1161573"/>
                <a:gd name="connsiteX1366" fmla="*/ 1485519 w 1502283"/>
                <a:gd name="connsiteY1366" fmla="*/ 882968 h 1161573"/>
                <a:gd name="connsiteX1367" fmla="*/ 1491044 w 1502283"/>
                <a:gd name="connsiteY1367" fmla="*/ 875824 h 1161573"/>
                <a:gd name="connsiteX1368" fmla="*/ 1497330 w 1502283"/>
                <a:gd name="connsiteY1368" fmla="*/ 875062 h 1161573"/>
                <a:gd name="connsiteX1369" fmla="*/ 1502283 w 1502283"/>
                <a:gd name="connsiteY1369" fmla="*/ 876014 h 1161573"/>
                <a:gd name="connsiteX1370" fmla="*/ 1495139 w 1502283"/>
                <a:gd name="connsiteY1370" fmla="*/ 857726 h 1161573"/>
                <a:gd name="connsiteX1371" fmla="*/ 1495139 w 1502283"/>
                <a:gd name="connsiteY1371" fmla="*/ 857726 h 116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Lst>
              <a:rect l="l" t="t" r="r" b="b"/>
              <a:pathLst>
                <a:path w="1502283" h="1161573">
                  <a:moveTo>
                    <a:pt x="1496282" y="857155"/>
                  </a:moveTo>
                  <a:lnTo>
                    <a:pt x="1495711" y="852392"/>
                  </a:lnTo>
                  <a:lnTo>
                    <a:pt x="1497330" y="852202"/>
                  </a:lnTo>
                  <a:lnTo>
                    <a:pt x="1495520" y="850868"/>
                  </a:lnTo>
                  <a:lnTo>
                    <a:pt x="1498282" y="847344"/>
                  </a:lnTo>
                  <a:lnTo>
                    <a:pt x="1490567" y="849916"/>
                  </a:lnTo>
                  <a:lnTo>
                    <a:pt x="1486853" y="845630"/>
                  </a:lnTo>
                  <a:lnTo>
                    <a:pt x="1487996" y="842296"/>
                  </a:lnTo>
                  <a:lnTo>
                    <a:pt x="1481899" y="831818"/>
                  </a:lnTo>
                  <a:lnTo>
                    <a:pt x="1469803" y="812483"/>
                  </a:lnTo>
                  <a:lnTo>
                    <a:pt x="1458563" y="812292"/>
                  </a:lnTo>
                  <a:lnTo>
                    <a:pt x="1442371" y="798290"/>
                  </a:lnTo>
                  <a:lnTo>
                    <a:pt x="1437608" y="798862"/>
                  </a:lnTo>
                  <a:lnTo>
                    <a:pt x="1433513" y="804196"/>
                  </a:lnTo>
                  <a:lnTo>
                    <a:pt x="1424845" y="798862"/>
                  </a:lnTo>
                  <a:lnTo>
                    <a:pt x="1432274" y="781907"/>
                  </a:lnTo>
                  <a:lnTo>
                    <a:pt x="1431703" y="777145"/>
                  </a:lnTo>
                  <a:lnTo>
                    <a:pt x="1434465" y="773621"/>
                  </a:lnTo>
                  <a:lnTo>
                    <a:pt x="1425797" y="768287"/>
                  </a:lnTo>
                  <a:lnTo>
                    <a:pt x="1411796" y="758857"/>
                  </a:lnTo>
                  <a:lnTo>
                    <a:pt x="1402937" y="764762"/>
                  </a:lnTo>
                  <a:lnTo>
                    <a:pt x="1400937" y="761809"/>
                  </a:lnTo>
                  <a:lnTo>
                    <a:pt x="1394365" y="748189"/>
                  </a:lnTo>
                  <a:lnTo>
                    <a:pt x="1395413" y="756095"/>
                  </a:lnTo>
                  <a:lnTo>
                    <a:pt x="1381601" y="761048"/>
                  </a:lnTo>
                  <a:lnTo>
                    <a:pt x="1375886" y="753809"/>
                  </a:lnTo>
                  <a:lnTo>
                    <a:pt x="1372933" y="755809"/>
                  </a:lnTo>
                  <a:lnTo>
                    <a:pt x="1372743" y="754190"/>
                  </a:lnTo>
                  <a:lnTo>
                    <a:pt x="1366838" y="758190"/>
                  </a:lnTo>
                  <a:lnTo>
                    <a:pt x="1365028" y="756857"/>
                  </a:lnTo>
                  <a:lnTo>
                    <a:pt x="1362265" y="760381"/>
                  </a:lnTo>
                  <a:lnTo>
                    <a:pt x="1360456" y="759047"/>
                  </a:lnTo>
                  <a:lnTo>
                    <a:pt x="1348645" y="766953"/>
                  </a:lnTo>
                  <a:lnTo>
                    <a:pt x="1339596" y="758476"/>
                  </a:lnTo>
                  <a:lnTo>
                    <a:pt x="1337977" y="758666"/>
                  </a:lnTo>
                  <a:lnTo>
                    <a:pt x="1328642" y="748665"/>
                  </a:lnTo>
                  <a:lnTo>
                    <a:pt x="1321689" y="744760"/>
                  </a:lnTo>
                  <a:lnTo>
                    <a:pt x="1320260" y="733711"/>
                  </a:lnTo>
                  <a:lnTo>
                    <a:pt x="1309402" y="736663"/>
                  </a:lnTo>
                  <a:lnTo>
                    <a:pt x="1307021" y="743331"/>
                  </a:lnTo>
                  <a:lnTo>
                    <a:pt x="1304830" y="738759"/>
                  </a:lnTo>
                  <a:lnTo>
                    <a:pt x="1303496" y="740569"/>
                  </a:lnTo>
                  <a:lnTo>
                    <a:pt x="1300163" y="739426"/>
                  </a:lnTo>
                  <a:lnTo>
                    <a:pt x="1298829" y="741236"/>
                  </a:lnTo>
                  <a:lnTo>
                    <a:pt x="1292162" y="738854"/>
                  </a:lnTo>
                  <a:lnTo>
                    <a:pt x="1290352" y="737521"/>
                  </a:lnTo>
                  <a:lnTo>
                    <a:pt x="1290161" y="735901"/>
                  </a:lnTo>
                  <a:lnTo>
                    <a:pt x="1291304" y="732568"/>
                  </a:lnTo>
                  <a:lnTo>
                    <a:pt x="1289495" y="731234"/>
                  </a:lnTo>
                  <a:lnTo>
                    <a:pt x="1293590" y="725900"/>
                  </a:lnTo>
                  <a:lnTo>
                    <a:pt x="1293209" y="722757"/>
                  </a:lnTo>
                  <a:lnTo>
                    <a:pt x="1294352" y="719423"/>
                  </a:lnTo>
                  <a:lnTo>
                    <a:pt x="1292352" y="716471"/>
                  </a:lnTo>
                  <a:lnTo>
                    <a:pt x="1294543" y="708184"/>
                  </a:lnTo>
                  <a:lnTo>
                    <a:pt x="1289209" y="704088"/>
                  </a:lnTo>
                  <a:lnTo>
                    <a:pt x="1288066" y="707422"/>
                  </a:lnTo>
                  <a:lnTo>
                    <a:pt x="1281113" y="703517"/>
                  </a:lnTo>
                  <a:lnTo>
                    <a:pt x="1282256" y="700183"/>
                  </a:lnTo>
                  <a:lnTo>
                    <a:pt x="1276922" y="696087"/>
                  </a:lnTo>
                  <a:lnTo>
                    <a:pt x="1269397" y="700278"/>
                  </a:lnTo>
                  <a:lnTo>
                    <a:pt x="1266063" y="699135"/>
                  </a:lnTo>
                  <a:lnTo>
                    <a:pt x="1259777" y="699897"/>
                  </a:lnTo>
                  <a:lnTo>
                    <a:pt x="1257586" y="695325"/>
                  </a:lnTo>
                  <a:lnTo>
                    <a:pt x="1254252" y="694182"/>
                  </a:lnTo>
                  <a:lnTo>
                    <a:pt x="1252633" y="694373"/>
                  </a:lnTo>
                  <a:lnTo>
                    <a:pt x="1251299" y="696182"/>
                  </a:lnTo>
                  <a:lnTo>
                    <a:pt x="1244822" y="695420"/>
                  </a:lnTo>
                  <a:lnTo>
                    <a:pt x="1245013" y="697040"/>
                  </a:lnTo>
                  <a:lnTo>
                    <a:pt x="1241489" y="694277"/>
                  </a:lnTo>
                  <a:lnTo>
                    <a:pt x="1238726" y="697801"/>
                  </a:lnTo>
                  <a:lnTo>
                    <a:pt x="1233964" y="698373"/>
                  </a:lnTo>
                  <a:lnTo>
                    <a:pt x="1233964" y="685514"/>
                  </a:lnTo>
                  <a:cubicBezTo>
                    <a:pt x="1233964" y="685514"/>
                    <a:pt x="1230344" y="682752"/>
                    <a:pt x="1230344" y="682752"/>
                  </a:cubicBezTo>
                  <a:lnTo>
                    <a:pt x="1227963" y="676656"/>
                  </a:lnTo>
                  <a:lnTo>
                    <a:pt x="1223010" y="675704"/>
                  </a:lnTo>
                  <a:lnTo>
                    <a:pt x="1218724" y="679418"/>
                  </a:lnTo>
                  <a:lnTo>
                    <a:pt x="1217105" y="679609"/>
                  </a:lnTo>
                  <a:lnTo>
                    <a:pt x="1215866" y="670179"/>
                  </a:lnTo>
                  <a:lnTo>
                    <a:pt x="1199674" y="669036"/>
                  </a:lnTo>
                  <a:lnTo>
                    <a:pt x="1197293" y="675704"/>
                  </a:lnTo>
                  <a:lnTo>
                    <a:pt x="1194340" y="677704"/>
                  </a:lnTo>
                  <a:lnTo>
                    <a:pt x="1192339" y="674751"/>
                  </a:lnTo>
                  <a:lnTo>
                    <a:pt x="1193482" y="671417"/>
                  </a:lnTo>
                  <a:lnTo>
                    <a:pt x="1195864" y="664750"/>
                  </a:lnTo>
                  <a:lnTo>
                    <a:pt x="1195483" y="661607"/>
                  </a:lnTo>
                  <a:lnTo>
                    <a:pt x="1199579" y="656273"/>
                  </a:lnTo>
                  <a:lnTo>
                    <a:pt x="1200531" y="651320"/>
                  </a:lnTo>
                  <a:lnTo>
                    <a:pt x="1200912" y="641604"/>
                  </a:lnTo>
                  <a:lnTo>
                    <a:pt x="1198721" y="637032"/>
                  </a:lnTo>
                  <a:lnTo>
                    <a:pt x="1198150" y="632270"/>
                  </a:lnTo>
                  <a:lnTo>
                    <a:pt x="1196149" y="629317"/>
                  </a:lnTo>
                  <a:lnTo>
                    <a:pt x="1191197" y="628364"/>
                  </a:lnTo>
                  <a:lnTo>
                    <a:pt x="1187577" y="612743"/>
                  </a:lnTo>
                  <a:lnTo>
                    <a:pt x="1185767" y="611410"/>
                  </a:lnTo>
                  <a:lnTo>
                    <a:pt x="1177671" y="610838"/>
                  </a:lnTo>
                  <a:lnTo>
                    <a:pt x="1167384" y="618554"/>
                  </a:lnTo>
                  <a:lnTo>
                    <a:pt x="1156525" y="621506"/>
                  </a:lnTo>
                  <a:lnTo>
                    <a:pt x="1151954" y="623697"/>
                  </a:lnTo>
                  <a:lnTo>
                    <a:pt x="1148620" y="622554"/>
                  </a:lnTo>
                  <a:lnTo>
                    <a:pt x="1145667" y="624554"/>
                  </a:lnTo>
                  <a:lnTo>
                    <a:pt x="1142524" y="624935"/>
                  </a:lnTo>
                  <a:lnTo>
                    <a:pt x="1138619" y="631888"/>
                  </a:lnTo>
                  <a:lnTo>
                    <a:pt x="1135094" y="629126"/>
                  </a:lnTo>
                  <a:lnTo>
                    <a:pt x="1130618" y="631317"/>
                  </a:lnTo>
                  <a:lnTo>
                    <a:pt x="1114235" y="628555"/>
                  </a:lnTo>
                  <a:lnTo>
                    <a:pt x="1120140" y="624554"/>
                  </a:lnTo>
                  <a:lnTo>
                    <a:pt x="1120902" y="618077"/>
                  </a:lnTo>
                  <a:lnTo>
                    <a:pt x="1118711" y="613505"/>
                  </a:lnTo>
                  <a:lnTo>
                    <a:pt x="1117282" y="615315"/>
                  </a:lnTo>
                  <a:lnTo>
                    <a:pt x="1115092" y="597980"/>
                  </a:lnTo>
                  <a:lnTo>
                    <a:pt x="1126522" y="599694"/>
                  </a:lnTo>
                  <a:lnTo>
                    <a:pt x="1129856" y="600837"/>
                  </a:lnTo>
                  <a:lnTo>
                    <a:pt x="1134142" y="597122"/>
                  </a:lnTo>
                  <a:lnTo>
                    <a:pt x="1133094" y="589217"/>
                  </a:lnTo>
                  <a:lnTo>
                    <a:pt x="1134713" y="589026"/>
                  </a:lnTo>
                  <a:lnTo>
                    <a:pt x="1137666" y="574262"/>
                  </a:lnTo>
                  <a:lnTo>
                    <a:pt x="1138047" y="564642"/>
                  </a:lnTo>
                  <a:lnTo>
                    <a:pt x="1142619" y="562451"/>
                  </a:lnTo>
                  <a:lnTo>
                    <a:pt x="1149096" y="563213"/>
                  </a:lnTo>
                  <a:lnTo>
                    <a:pt x="1150906" y="564547"/>
                  </a:lnTo>
                  <a:lnTo>
                    <a:pt x="1154049" y="564166"/>
                  </a:lnTo>
                  <a:lnTo>
                    <a:pt x="1155192" y="560832"/>
                  </a:lnTo>
                  <a:lnTo>
                    <a:pt x="1156335" y="557498"/>
                  </a:lnTo>
                  <a:lnTo>
                    <a:pt x="1159669" y="558641"/>
                  </a:lnTo>
                  <a:lnTo>
                    <a:pt x="1161002" y="556832"/>
                  </a:lnTo>
                  <a:lnTo>
                    <a:pt x="1165955" y="557784"/>
                  </a:lnTo>
                  <a:lnTo>
                    <a:pt x="1169480" y="534924"/>
                  </a:lnTo>
                  <a:lnTo>
                    <a:pt x="1174052" y="532733"/>
                  </a:lnTo>
                  <a:lnTo>
                    <a:pt x="1172051" y="529780"/>
                  </a:lnTo>
                  <a:lnTo>
                    <a:pt x="1173671" y="529590"/>
                  </a:lnTo>
                  <a:lnTo>
                    <a:pt x="1171670" y="526637"/>
                  </a:lnTo>
                  <a:lnTo>
                    <a:pt x="1172813" y="523304"/>
                  </a:lnTo>
                  <a:lnTo>
                    <a:pt x="1176147" y="511683"/>
                  </a:lnTo>
                  <a:lnTo>
                    <a:pt x="1172147" y="505778"/>
                  </a:lnTo>
                  <a:lnTo>
                    <a:pt x="1170623" y="505968"/>
                  </a:lnTo>
                  <a:lnTo>
                    <a:pt x="1165479" y="516255"/>
                  </a:lnTo>
                  <a:lnTo>
                    <a:pt x="1160907" y="518446"/>
                  </a:lnTo>
                  <a:lnTo>
                    <a:pt x="1157383" y="515684"/>
                  </a:lnTo>
                  <a:lnTo>
                    <a:pt x="1154239" y="516065"/>
                  </a:lnTo>
                  <a:lnTo>
                    <a:pt x="1152430" y="514731"/>
                  </a:lnTo>
                  <a:lnTo>
                    <a:pt x="1141381" y="516160"/>
                  </a:lnTo>
                  <a:lnTo>
                    <a:pt x="1141952" y="520922"/>
                  </a:lnTo>
                  <a:lnTo>
                    <a:pt x="1136618" y="516826"/>
                  </a:lnTo>
                  <a:lnTo>
                    <a:pt x="1140714" y="511492"/>
                  </a:lnTo>
                  <a:lnTo>
                    <a:pt x="1141476" y="505016"/>
                  </a:lnTo>
                  <a:lnTo>
                    <a:pt x="1143286" y="506349"/>
                  </a:lnTo>
                  <a:lnTo>
                    <a:pt x="1149001" y="500825"/>
                  </a:lnTo>
                  <a:lnTo>
                    <a:pt x="1146810" y="496253"/>
                  </a:lnTo>
                  <a:lnTo>
                    <a:pt x="1145191" y="496443"/>
                  </a:lnTo>
                  <a:lnTo>
                    <a:pt x="1143381" y="495109"/>
                  </a:lnTo>
                  <a:lnTo>
                    <a:pt x="1140047" y="493967"/>
                  </a:lnTo>
                  <a:lnTo>
                    <a:pt x="1137095" y="483108"/>
                  </a:lnTo>
                  <a:lnTo>
                    <a:pt x="1132904" y="475583"/>
                  </a:lnTo>
                  <a:lnTo>
                    <a:pt x="1127570" y="471488"/>
                  </a:lnTo>
                  <a:lnTo>
                    <a:pt x="1133856" y="457867"/>
                  </a:lnTo>
                  <a:lnTo>
                    <a:pt x="1132808" y="449961"/>
                  </a:lnTo>
                  <a:lnTo>
                    <a:pt x="1129094" y="445675"/>
                  </a:lnTo>
                  <a:lnTo>
                    <a:pt x="1126903" y="441103"/>
                  </a:lnTo>
                  <a:lnTo>
                    <a:pt x="1121759" y="438531"/>
                  </a:lnTo>
                  <a:lnTo>
                    <a:pt x="1122521" y="432054"/>
                  </a:lnTo>
                  <a:lnTo>
                    <a:pt x="1128427" y="428054"/>
                  </a:lnTo>
                  <a:lnTo>
                    <a:pt x="1130998" y="422910"/>
                  </a:lnTo>
                  <a:lnTo>
                    <a:pt x="1135571" y="420719"/>
                  </a:lnTo>
                  <a:lnTo>
                    <a:pt x="1137475" y="410813"/>
                  </a:lnTo>
                  <a:lnTo>
                    <a:pt x="1137285" y="409194"/>
                  </a:lnTo>
                  <a:lnTo>
                    <a:pt x="1141190" y="402241"/>
                  </a:lnTo>
                  <a:lnTo>
                    <a:pt x="1142810" y="402050"/>
                  </a:lnTo>
                  <a:lnTo>
                    <a:pt x="1142429" y="398907"/>
                  </a:lnTo>
                  <a:lnTo>
                    <a:pt x="1142238" y="397288"/>
                  </a:lnTo>
                  <a:lnTo>
                    <a:pt x="1139285" y="399288"/>
                  </a:lnTo>
                  <a:lnTo>
                    <a:pt x="1140428" y="395954"/>
                  </a:lnTo>
                  <a:lnTo>
                    <a:pt x="1138619" y="394621"/>
                  </a:lnTo>
                  <a:lnTo>
                    <a:pt x="1135856" y="385382"/>
                  </a:lnTo>
                  <a:lnTo>
                    <a:pt x="1135285" y="380619"/>
                  </a:lnTo>
                  <a:lnTo>
                    <a:pt x="1133475" y="379286"/>
                  </a:lnTo>
                  <a:lnTo>
                    <a:pt x="1132141" y="381095"/>
                  </a:lnTo>
                  <a:lnTo>
                    <a:pt x="1129951" y="376523"/>
                  </a:lnTo>
                  <a:lnTo>
                    <a:pt x="1129189" y="370237"/>
                  </a:lnTo>
                  <a:lnTo>
                    <a:pt x="1126617" y="362521"/>
                  </a:lnTo>
                  <a:lnTo>
                    <a:pt x="1122616" y="356616"/>
                  </a:lnTo>
                  <a:lnTo>
                    <a:pt x="1125569" y="354616"/>
                  </a:lnTo>
                  <a:lnTo>
                    <a:pt x="1125379" y="352996"/>
                  </a:lnTo>
                  <a:lnTo>
                    <a:pt x="1126522" y="349663"/>
                  </a:lnTo>
                  <a:lnTo>
                    <a:pt x="1125760" y="343376"/>
                  </a:lnTo>
                  <a:lnTo>
                    <a:pt x="1118045" y="345948"/>
                  </a:lnTo>
                  <a:lnTo>
                    <a:pt x="1112139" y="337090"/>
                  </a:lnTo>
                  <a:lnTo>
                    <a:pt x="1108424" y="332804"/>
                  </a:lnTo>
                  <a:lnTo>
                    <a:pt x="1109758" y="330994"/>
                  </a:lnTo>
                  <a:lnTo>
                    <a:pt x="1104805" y="330041"/>
                  </a:lnTo>
                  <a:lnTo>
                    <a:pt x="1096328" y="326326"/>
                  </a:lnTo>
                  <a:lnTo>
                    <a:pt x="1093184" y="326708"/>
                  </a:lnTo>
                  <a:lnTo>
                    <a:pt x="1091851" y="328517"/>
                  </a:lnTo>
                  <a:lnTo>
                    <a:pt x="1083183" y="323183"/>
                  </a:lnTo>
                  <a:lnTo>
                    <a:pt x="1080040" y="323564"/>
                  </a:lnTo>
                  <a:lnTo>
                    <a:pt x="1078516" y="323755"/>
                  </a:lnTo>
                  <a:lnTo>
                    <a:pt x="1078325" y="322136"/>
                  </a:lnTo>
                  <a:lnTo>
                    <a:pt x="1071563" y="319754"/>
                  </a:lnTo>
                  <a:lnTo>
                    <a:pt x="1069562" y="316801"/>
                  </a:lnTo>
                  <a:lnTo>
                    <a:pt x="1070896" y="314992"/>
                  </a:lnTo>
                  <a:lnTo>
                    <a:pt x="1060799" y="311467"/>
                  </a:lnTo>
                  <a:lnTo>
                    <a:pt x="1059466" y="313277"/>
                  </a:lnTo>
                  <a:lnTo>
                    <a:pt x="1055465" y="307372"/>
                  </a:lnTo>
                  <a:lnTo>
                    <a:pt x="1060037" y="305181"/>
                  </a:lnTo>
                  <a:lnTo>
                    <a:pt x="1060990" y="300228"/>
                  </a:lnTo>
                  <a:lnTo>
                    <a:pt x="1059180" y="298895"/>
                  </a:lnTo>
                  <a:lnTo>
                    <a:pt x="1059180" y="298895"/>
                  </a:lnTo>
                  <a:lnTo>
                    <a:pt x="1057180" y="295942"/>
                  </a:lnTo>
                  <a:lnTo>
                    <a:pt x="1062514" y="287274"/>
                  </a:lnTo>
                  <a:lnTo>
                    <a:pt x="1065276" y="283750"/>
                  </a:lnTo>
                  <a:lnTo>
                    <a:pt x="1063276" y="280797"/>
                  </a:lnTo>
                  <a:lnTo>
                    <a:pt x="1064228" y="275844"/>
                  </a:lnTo>
                  <a:lnTo>
                    <a:pt x="1068324" y="270510"/>
                  </a:lnTo>
                  <a:lnTo>
                    <a:pt x="1067562" y="264224"/>
                  </a:lnTo>
                  <a:lnTo>
                    <a:pt x="1063752" y="259937"/>
                  </a:lnTo>
                  <a:lnTo>
                    <a:pt x="1061371" y="253841"/>
                  </a:lnTo>
                  <a:lnTo>
                    <a:pt x="1059180" y="249269"/>
                  </a:lnTo>
                  <a:lnTo>
                    <a:pt x="1057561" y="249460"/>
                  </a:lnTo>
                  <a:lnTo>
                    <a:pt x="1059752" y="254032"/>
                  </a:lnTo>
                  <a:lnTo>
                    <a:pt x="1056989" y="257556"/>
                  </a:lnTo>
                  <a:lnTo>
                    <a:pt x="1057370" y="260699"/>
                  </a:lnTo>
                  <a:lnTo>
                    <a:pt x="1052608" y="261271"/>
                  </a:lnTo>
                  <a:lnTo>
                    <a:pt x="1055941" y="262414"/>
                  </a:lnTo>
                  <a:lnTo>
                    <a:pt x="1054989" y="267367"/>
                  </a:lnTo>
                  <a:lnTo>
                    <a:pt x="1056608" y="267176"/>
                  </a:lnTo>
                  <a:lnTo>
                    <a:pt x="1056989" y="270320"/>
                  </a:lnTo>
                  <a:lnTo>
                    <a:pt x="1058323" y="268510"/>
                  </a:lnTo>
                  <a:lnTo>
                    <a:pt x="1055561" y="272034"/>
                  </a:lnTo>
                  <a:lnTo>
                    <a:pt x="1055561" y="272034"/>
                  </a:lnTo>
                  <a:lnTo>
                    <a:pt x="1055751" y="273653"/>
                  </a:lnTo>
                  <a:lnTo>
                    <a:pt x="1050798" y="272701"/>
                  </a:lnTo>
                  <a:lnTo>
                    <a:pt x="1049179" y="272891"/>
                  </a:lnTo>
                  <a:lnTo>
                    <a:pt x="1049369" y="274511"/>
                  </a:lnTo>
                  <a:lnTo>
                    <a:pt x="1046226" y="274892"/>
                  </a:lnTo>
                  <a:lnTo>
                    <a:pt x="1045655" y="270129"/>
                  </a:lnTo>
                  <a:lnTo>
                    <a:pt x="1046797" y="266795"/>
                  </a:lnTo>
                  <a:lnTo>
                    <a:pt x="1043654" y="267176"/>
                  </a:lnTo>
                  <a:lnTo>
                    <a:pt x="1041273" y="261080"/>
                  </a:lnTo>
                  <a:lnTo>
                    <a:pt x="1039654" y="261271"/>
                  </a:lnTo>
                  <a:lnTo>
                    <a:pt x="1042225" y="256127"/>
                  </a:lnTo>
                  <a:lnTo>
                    <a:pt x="1032796" y="257366"/>
                  </a:lnTo>
                  <a:lnTo>
                    <a:pt x="1032224" y="252603"/>
                  </a:lnTo>
                  <a:lnTo>
                    <a:pt x="1035558" y="253746"/>
                  </a:lnTo>
                  <a:lnTo>
                    <a:pt x="1034987" y="248984"/>
                  </a:lnTo>
                  <a:lnTo>
                    <a:pt x="1033367" y="249174"/>
                  </a:lnTo>
                  <a:lnTo>
                    <a:pt x="1035748" y="242507"/>
                  </a:lnTo>
                  <a:lnTo>
                    <a:pt x="1035368" y="239363"/>
                  </a:lnTo>
                  <a:lnTo>
                    <a:pt x="1030605" y="239935"/>
                  </a:lnTo>
                  <a:lnTo>
                    <a:pt x="1030224" y="236792"/>
                  </a:lnTo>
                  <a:lnTo>
                    <a:pt x="1025652" y="238982"/>
                  </a:lnTo>
                  <a:lnTo>
                    <a:pt x="1020699" y="238030"/>
                  </a:lnTo>
                  <a:lnTo>
                    <a:pt x="1013555" y="232505"/>
                  </a:lnTo>
                  <a:lnTo>
                    <a:pt x="1014698" y="229171"/>
                  </a:lnTo>
                  <a:lnTo>
                    <a:pt x="1016508" y="230505"/>
                  </a:lnTo>
                  <a:lnTo>
                    <a:pt x="1017270" y="224028"/>
                  </a:lnTo>
                  <a:lnTo>
                    <a:pt x="1016698" y="219266"/>
                  </a:lnTo>
                  <a:lnTo>
                    <a:pt x="1012127" y="208598"/>
                  </a:lnTo>
                  <a:lnTo>
                    <a:pt x="1011936" y="206978"/>
                  </a:lnTo>
                  <a:lnTo>
                    <a:pt x="1013555" y="206788"/>
                  </a:lnTo>
                  <a:lnTo>
                    <a:pt x="1012507" y="198882"/>
                  </a:lnTo>
                  <a:lnTo>
                    <a:pt x="1010698" y="197453"/>
                  </a:lnTo>
                  <a:lnTo>
                    <a:pt x="1008697" y="194500"/>
                  </a:lnTo>
                  <a:lnTo>
                    <a:pt x="1005745" y="196501"/>
                  </a:lnTo>
                  <a:lnTo>
                    <a:pt x="1002221" y="193738"/>
                  </a:lnTo>
                  <a:lnTo>
                    <a:pt x="1000601" y="193929"/>
                  </a:lnTo>
                  <a:lnTo>
                    <a:pt x="1000220" y="190786"/>
                  </a:lnTo>
                  <a:lnTo>
                    <a:pt x="1004983" y="190214"/>
                  </a:lnTo>
                  <a:lnTo>
                    <a:pt x="1006316" y="188404"/>
                  </a:lnTo>
                  <a:lnTo>
                    <a:pt x="1004316" y="185452"/>
                  </a:lnTo>
                  <a:lnTo>
                    <a:pt x="992886" y="183737"/>
                  </a:lnTo>
                  <a:lnTo>
                    <a:pt x="992314" y="178975"/>
                  </a:lnTo>
                  <a:lnTo>
                    <a:pt x="989171" y="179356"/>
                  </a:lnTo>
                  <a:lnTo>
                    <a:pt x="987171" y="176403"/>
                  </a:lnTo>
                  <a:lnTo>
                    <a:pt x="993457" y="175641"/>
                  </a:lnTo>
                  <a:lnTo>
                    <a:pt x="992219" y="166211"/>
                  </a:lnTo>
                  <a:lnTo>
                    <a:pt x="985266" y="162306"/>
                  </a:lnTo>
                  <a:lnTo>
                    <a:pt x="983266" y="159353"/>
                  </a:lnTo>
                  <a:lnTo>
                    <a:pt x="984599" y="157544"/>
                  </a:lnTo>
                  <a:lnTo>
                    <a:pt x="981265" y="156400"/>
                  </a:lnTo>
                  <a:lnTo>
                    <a:pt x="981075" y="154781"/>
                  </a:lnTo>
                  <a:lnTo>
                    <a:pt x="977741" y="153638"/>
                  </a:lnTo>
                  <a:lnTo>
                    <a:pt x="973836" y="160592"/>
                  </a:lnTo>
                  <a:lnTo>
                    <a:pt x="962787" y="149162"/>
                  </a:lnTo>
                  <a:lnTo>
                    <a:pt x="960977" y="147828"/>
                  </a:lnTo>
                  <a:lnTo>
                    <a:pt x="958215" y="151352"/>
                  </a:lnTo>
                  <a:lnTo>
                    <a:pt x="954881" y="150209"/>
                  </a:lnTo>
                  <a:lnTo>
                    <a:pt x="940118" y="160115"/>
                  </a:lnTo>
                  <a:lnTo>
                    <a:pt x="935355" y="160687"/>
                  </a:lnTo>
                  <a:lnTo>
                    <a:pt x="932402" y="162687"/>
                  </a:lnTo>
                  <a:lnTo>
                    <a:pt x="934212" y="164021"/>
                  </a:lnTo>
                  <a:lnTo>
                    <a:pt x="935831" y="163830"/>
                  </a:lnTo>
                  <a:lnTo>
                    <a:pt x="937641" y="165163"/>
                  </a:lnTo>
                  <a:lnTo>
                    <a:pt x="934498" y="165545"/>
                  </a:lnTo>
                  <a:lnTo>
                    <a:pt x="933545" y="170498"/>
                  </a:lnTo>
                  <a:lnTo>
                    <a:pt x="930593" y="172498"/>
                  </a:lnTo>
                  <a:lnTo>
                    <a:pt x="925449" y="169926"/>
                  </a:lnTo>
                  <a:lnTo>
                    <a:pt x="921163" y="173641"/>
                  </a:lnTo>
                  <a:lnTo>
                    <a:pt x="927449" y="172879"/>
                  </a:lnTo>
                  <a:lnTo>
                    <a:pt x="931164" y="177165"/>
                  </a:lnTo>
                  <a:lnTo>
                    <a:pt x="928783" y="183833"/>
                  </a:lnTo>
                  <a:lnTo>
                    <a:pt x="930402" y="183642"/>
                  </a:lnTo>
                  <a:lnTo>
                    <a:pt x="933736" y="184785"/>
                  </a:lnTo>
                  <a:lnTo>
                    <a:pt x="936688" y="182785"/>
                  </a:lnTo>
                  <a:lnTo>
                    <a:pt x="936879" y="184404"/>
                  </a:lnTo>
                  <a:lnTo>
                    <a:pt x="938689" y="185738"/>
                  </a:lnTo>
                  <a:lnTo>
                    <a:pt x="941070" y="191834"/>
                  </a:lnTo>
                  <a:lnTo>
                    <a:pt x="942689" y="191643"/>
                  </a:lnTo>
                  <a:lnTo>
                    <a:pt x="943261" y="196405"/>
                  </a:lnTo>
                  <a:lnTo>
                    <a:pt x="944594" y="194596"/>
                  </a:lnTo>
                  <a:lnTo>
                    <a:pt x="949357" y="194024"/>
                  </a:lnTo>
                  <a:lnTo>
                    <a:pt x="949738" y="197167"/>
                  </a:lnTo>
                  <a:lnTo>
                    <a:pt x="953072" y="198311"/>
                  </a:lnTo>
                  <a:lnTo>
                    <a:pt x="951929" y="201644"/>
                  </a:lnTo>
                  <a:lnTo>
                    <a:pt x="952119" y="203263"/>
                  </a:lnTo>
                  <a:lnTo>
                    <a:pt x="947642" y="205454"/>
                  </a:lnTo>
                  <a:lnTo>
                    <a:pt x="946499" y="208788"/>
                  </a:lnTo>
                  <a:lnTo>
                    <a:pt x="948499" y="211741"/>
                  </a:lnTo>
                  <a:lnTo>
                    <a:pt x="956786" y="213932"/>
                  </a:lnTo>
                  <a:lnTo>
                    <a:pt x="958596" y="215265"/>
                  </a:lnTo>
                  <a:lnTo>
                    <a:pt x="957834" y="221742"/>
                  </a:lnTo>
                  <a:lnTo>
                    <a:pt x="965168" y="228791"/>
                  </a:lnTo>
                  <a:lnTo>
                    <a:pt x="959453" y="234315"/>
                  </a:lnTo>
                  <a:lnTo>
                    <a:pt x="956500" y="236315"/>
                  </a:lnTo>
                  <a:lnTo>
                    <a:pt x="952500" y="230410"/>
                  </a:lnTo>
                  <a:lnTo>
                    <a:pt x="949357" y="243650"/>
                  </a:lnTo>
                  <a:lnTo>
                    <a:pt x="947738" y="243840"/>
                  </a:lnTo>
                  <a:lnTo>
                    <a:pt x="948309" y="248603"/>
                  </a:lnTo>
                  <a:lnTo>
                    <a:pt x="948499" y="250222"/>
                  </a:lnTo>
                  <a:lnTo>
                    <a:pt x="947738" y="256699"/>
                  </a:lnTo>
                  <a:lnTo>
                    <a:pt x="951547" y="260985"/>
                  </a:lnTo>
                  <a:lnTo>
                    <a:pt x="948214" y="259842"/>
                  </a:lnTo>
                  <a:lnTo>
                    <a:pt x="943928" y="263557"/>
                  </a:lnTo>
                  <a:lnTo>
                    <a:pt x="939165" y="264128"/>
                  </a:lnTo>
                  <a:lnTo>
                    <a:pt x="933260" y="268129"/>
                  </a:lnTo>
                  <a:lnTo>
                    <a:pt x="928116" y="278416"/>
                  </a:lnTo>
                  <a:lnTo>
                    <a:pt x="928497" y="281559"/>
                  </a:lnTo>
                  <a:lnTo>
                    <a:pt x="925544" y="283559"/>
                  </a:lnTo>
                  <a:lnTo>
                    <a:pt x="921544" y="277654"/>
                  </a:lnTo>
                  <a:lnTo>
                    <a:pt x="911447" y="274130"/>
                  </a:lnTo>
                  <a:lnTo>
                    <a:pt x="903922" y="265462"/>
                  </a:lnTo>
                  <a:lnTo>
                    <a:pt x="886778" y="256413"/>
                  </a:lnTo>
                  <a:lnTo>
                    <a:pt x="889159" y="249746"/>
                  </a:lnTo>
                  <a:lnTo>
                    <a:pt x="884206" y="248793"/>
                  </a:lnTo>
                  <a:lnTo>
                    <a:pt x="883063" y="252127"/>
                  </a:lnTo>
                  <a:lnTo>
                    <a:pt x="879729" y="250984"/>
                  </a:lnTo>
                  <a:lnTo>
                    <a:pt x="878967" y="244697"/>
                  </a:lnTo>
                  <a:lnTo>
                    <a:pt x="881348" y="238030"/>
                  </a:lnTo>
                  <a:lnTo>
                    <a:pt x="880967" y="234887"/>
                  </a:lnTo>
                  <a:lnTo>
                    <a:pt x="883539" y="229743"/>
                  </a:lnTo>
                  <a:lnTo>
                    <a:pt x="890016" y="230505"/>
                  </a:lnTo>
                  <a:lnTo>
                    <a:pt x="891445" y="228695"/>
                  </a:lnTo>
                  <a:lnTo>
                    <a:pt x="897731" y="227933"/>
                  </a:lnTo>
                  <a:lnTo>
                    <a:pt x="899065" y="226124"/>
                  </a:lnTo>
                  <a:lnTo>
                    <a:pt x="900874" y="227457"/>
                  </a:lnTo>
                  <a:lnTo>
                    <a:pt x="901827" y="222504"/>
                  </a:lnTo>
                  <a:lnTo>
                    <a:pt x="901446" y="219361"/>
                  </a:lnTo>
                  <a:lnTo>
                    <a:pt x="896493" y="218408"/>
                  </a:lnTo>
                  <a:lnTo>
                    <a:pt x="897827" y="216599"/>
                  </a:lnTo>
                  <a:lnTo>
                    <a:pt x="895636" y="212026"/>
                  </a:lnTo>
                  <a:lnTo>
                    <a:pt x="892493" y="212408"/>
                  </a:lnTo>
                  <a:lnTo>
                    <a:pt x="894683" y="204121"/>
                  </a:lnTo>
                  <a:lnTo>
                    <a:pt x="892873" y="202787"/>
                  </a:lnTo>
                  <a:lnTo>
                    <a:pt x="886587" y="203549"/>
                  </a:lnTo>
                  <a:lnTo>
                    <a:pt x="884587" y="200596"/>
                  </a:lnTo>
                  <a:lnTo>
                    <a:pt x="879634" y="199644"/>
                  </a:lnTo>
                  <a:lnTo>
                    <a:pt x="880586" y="181928"/>
                  </a:lnTo>
                  <a:lnTo>
                    <a:pt x="877253" y="180784"/>
                  </a:lnTo>
                  <a:lnTo>
                    <a:pt x="880396" y="180404"/>
                  </a:lnTo>
                  <a:lnTo>
                    <a:pt x="880205" y="178784"/>
                  </a:lnTo>
                  <a:lnTo>
                    <a:pt x="876205" y="172879"/>
                  </a:lnTo>
                  <a:lnTo>
                    <a:pt x="875633" y="168116"/>
                  </a:lnTo>
                  <a:lnTo>
                    <a:pt x="873633" y="165163"/>
                  </a:lnTo>
                  <a:lnTo>
                    <a:pt x="872871" y="158877"/>
                  </a:lnTo>
                  <a:lnTo>
                    <a:pt x="869156" y="154496"/>
                  </a:lnTo>
                  <a:lnTo>
                    <a:pt x="872490" y="142875"/>
                  </a:lnTo>
                  <a:lnTo>
                    <a:pt x="870490" y="139922"/>
                  </a:lnTo>
                  <a:lnTo>
                    <a:pt x="876205" y="134398"/>
                  </a:lnTo>
                  <a:lnTo>
                    <a:pt x="879538" y="135541"/>
                  </a:lnTo>
                  <a:lnTo>
                    <a:pt x="882491" y="133541"/>
                  </a:lnTo>
                  <a:lnTo>
                    <a:pt x="883825" y="131731"/>
                  </a:lnTo>
                  <a:lnTo>
                    <a:pt x="882777" y="123825"/>
                  </a:lnTo>
                  <a:lnTo>
                    <a:pt x="880777" y="120872"/>
                  </a:lnTo>
                  <a:lnTo>
                    <a:pt x="884682" y="113919"/>
                  </a:lnTo>
                  <a:lnTo>
                    <a:pt x="889254" y="111728"/>
                  </a:lnTo>
                  <a:lnTo>
                    <a:pt x="894397" y="114300"/>
                  </a:lnTo>
                  <a:lnTo>
                    <a:pt x="900684" y="113538"/>
                  </a:lnTo>
                  <a:lnTo>
                    <a:pt x="902018" y="111728"/>
                  </a:lnTo>
                  <a:lnTo>
                    <a:pt x="900398" y="111919"/>
                  </a:lnTo>
                  <a:lnTo>
                    <a:pt x="898588" y="110585"/>
                  </a:lnTo>
                  <a:lnTo>
                    <a:pt x="895636" y="112586"/>
                  </a:lnTo>
                  <a:lnTo>
                    <a:pt x="895445" y="110966"/>
                  </a:lnTo>
                  <a:lnTo>
                    <a:pt x="890492" y="110014"/>
                  </a:lnTo>
                  <a:lnTo>
                    <a:pt x="888682" y="108680"/>
                  </a:lnTo>
                  <a:lnTo>
                    <a:pt x="887539" y="112014"/>
                  </a:lnTo>
                  <a:lnTo>
                    <a:pt x="887158" y="108871"/>
                  </a:lnTo>
                  <a:lnTo>
                    <a:pt x="888587" y="107061"/>
                  </a:lnTo>
                  <a:lnTo>
                    <a:pt x="884206" y="110776"/>
                  </a:lnTo>
                  <a:lnTo>
                    <a:pt x="876110" y="110204"/>
                  </a:lnTo>
                  <a:lnTo>
                    <a:pt x="867442" y="104870"/>
                  </a:lnTo>
                  <a:lnTo>
                    <a:pt x="865441" y="101917"/>
                  </a:lnTo>
                  <a:lnTo>
                    <a:pt x="858774" y="99536"/>
                  </a:lnTo>
                  <a:lnTo>
                    <a:pt x="855821" y="101537"/>
                  </a:lnTo>
                  <a:lnTo>
                    <a:pt x="850868" y="100584"/>
                  </a:lnTo>
                  <a:lnTo>
                    <a:pt x="847535" y="99441"/>
                  </a:lnTo>
                  <a:lnTo>
                    <a:pt x="841438" y="101822"/>
                  </a:lnTo>
                  <a:lnTo>
                    <a:pt x="834962" y="101060"/>
                  </a:lnTo>
                  <a:lnTo>
                    <a:pt x="837343" y="94393"/>
                  </a:lnTo>
                  <a:lnTo>
                    <a:pt x="840296" y="92392"/>
                  </a:lnTo>
                  <a:lnTo>
                    <a:pt x="842486" y="84106"/>
                  </a:lnTo>
                  <a:lnTo>
                    <a:pt x="845248" y="80582"/>
                  </a:lnTo>
                  <a:lnTo>
                    <a:pt x="845058" y="78962"/>
                  </a:lnTo>
                  <a:lnTo>
                    <a:pt x="844868" y="77343"/>
                  </a:lnTo>
                  <a:lnTo>
                    <a:pt x="841724" y="77724"/>
                  </a:lnTo>
                  <a:lnTo>
                    <a:pt x="839914" y="76391"/>
                  </a:lnTo>
                  <a:lnTo>
                    <a:pt x="840677" y="69913"/>
                  </a:lnTo>
                  <a:lnTo>
                    <a:pt x="838295" y="63817"/>
                  </a:lnTo>
                  <a:lnTo>
                    <a:pt x="838105" y="62198"/>
                  </a:lnTo>
                  <a:lnTo>
                    <a:pt x="841057" y="60198"/>
                  </a:lnTo>
                  <a:lnTo>
                    <a:pt x="838867" y="55626"/>
                  </a:lnTo>
                  <a:lnTo>
                    <a:pt x="842010" y="55245"/>
                  </a:lnTo>
                  <a:lnTo>
                    <a:pt x="838010" y="49340"/>
                  </a:lnTo>
                  <a:lnTo>
                    <a:pt x="843534" y="55054"/>
                  </a:lnTo>
                  <a:lnTo>
                    <a:pt x="850202" y="57436"/>
                  </a:lnTo>
                  <a:lnTo>
                    <a:pt x="852202" y="60388"/>
                  </a:lnTo>
                  <a:lnTo>
                    <a:pt x="853154" y="55436"/>
                  </a:lnTo>
                  <a:lnTo>
                    <a:pt x="855345" y="60008"/>
                  </a:lnTo>
                  <a:lnTo>
                    <a:pt x="858298" y="58007"/>
                  </a:lnTo>
                  <a:lnTo>
                    <a:pt x="861822" y="60770"/>
                  </a:lnTo>
                  <a:lnTo>
                    <a:pt x="864013" y="65342"/>
                  </a:lnTo>
                  <a:lnTo>
                    <a:pt x="865822" y="66675"/>
                  </a:lnTo>
                  <a:lnTo>
                    <a:pt x="873538" y="64103"/>
                  </a:lnTo>
                  <a:lnTo>
                    <a:pt x="878014" y="61913"/>
                  </a:lnTo>
                  <a:lnTo>
                    <a:pt x="879157" y="58579"/>
                  </a:lnTo>
                  <a:lnTo>
                    <a:pt x="875824" y="57436"/>
                  </a:lnTo>
                  <a:lnTo>
                    <a:pt x="873443" y="51340"/>
                  </a:lnTo>
                  <a:lnTo>
                    <a:pt x="868489" y="50387"/>
                  </a:lnTo>
                  <a:lnTo>
                    <a:pt x="869252" y="43910"/>
                  </a:lnTo>
                  <a:lnTo>
                    <a:pt x="871061" y="45244"/>
                  </a:lnTo>
                  <a:lnTo>
                    <a:pt x="875538" y="43053"/>
                  </a:lnTo>
                  <a:lnTo>
                    <a:pt x="875157" y="39910"/>
                  </a:lnTo>
                  <a:lnTo>
                    <a:pt x="881253" y="37529"/>
                  </a:lnTo>
                  <a:lnTo>
                    <a:pt x="879443" y="36195"/>
                  </a:lnTo>
                  <a:lnTo>
                    <a:pt x="865441" y="39624"/>
                  </a:lnTo>
                  <a:lnTo>
                    <a:pt x="858488" y="35719"/>
                  </a:lnTo>
                  <a:lnTo>
                    <a:pt x="846391" y="29242"/>
                  </a:lnTo>
                  <a:lnTo>
                    <a:pt x="843058" y="28099"/>
                  </a:lnTo>
                  <a:lnTo>
                    <a:pt x="824294" y="19241"/>
                  </a:lnTo>
                  <a:lnTo>
                    <a:pt x="822674" y="19431"/>
                  </a:lnTo>
                  <a:lnTo>
                    <a:pt x="819340" y="18288"/>
                  </a:lnTo>
                  <a:lnTo>
                    <a:pt x="816959" y="12192"/>
                  </a:lnTo>
                  <a:lnTo>
                    <a:pt x="802100" y="9239"/>
                  </a:lnTo>
                  <a:lnTo>
                    <a:pt x="804863" y="5715"/>
                  </a:lnTo>
                  <a:lnTo>
                    <a:pt x="798957" y="9716"/>
                  </a:lnTo>
                  <a:lnTo>
                    <a:pt x="795623" y="8573"/>
                  </a:lnTo>
                  <a:lnTo>
                    <a:pt x="794290" y="10382"/>
                  </a:lnTo>
                  <a:lnTo>
                    <a:pt x="790956" y="9239"/>
                  </a:lnTo>
                  <a:lnTo>
                    <a:pt x="782288" y="3905"/>
                  </a:lnTo>
                  <a:lnTo>
                    <a:pt x="780955" y="5715"/>
                  </a:lnTo>
                  <a:lnTo>
                    <a:pt x="784288" y="6858"/>
                  </a:lnTo>
                  <a:lnTo>
                    <a:pt x="784670" y="10001"/>
                  </a:lnTo>
                  <a:lnTo>
                    <a:pt x="778002" y="7620"/>
                  </a:lnTo>
                  <a:lnTo>
                    <a:pt x="772478" y="14764"/>
                  </a:lnTo>
                  <a:lnTo>
                    <a:pt x="759809" y="3524"/>
                  </a:lnTo>
                  <a:lnTo>
                    <a:pt x="749713" y="0"/>
                  </a:lnTo>
                  <a:lnTo>
                    <a:pt x="748094" y="191"/>
                  </a:lnTo>
                  <a:lnTo>
                    <a:pt x="747141" y="5144"/>
                  </a:lnTo>
                  <a:lnTo>
                    <a:pt x="749141" y="8096"/>
                  </a:lnTo>
                  <a:lnTo>
                    <a:pt x="745998" y="8477"/>
                  </a:lnTo>
                  <a:lnTo>
                    <a:pt x="746188" y="10096"/>
                  </a:lnTo>
                  <a:lnTo>
                    <a:pt x="738283" y="11144"/>
                  </a:lnTo>
                  <a:lnTo>
                    <a:pt x="738283" y="11144"/>
                  </a:lnTo>
                  <a:lnTo>
                    <a:pt x="734949" y="10001"/>
                  </a:lnTo>
                  <a:lnTo>
                    <a:pt x="729805" y="7429"/>
                  </a:lnTo>
                  <a:lnTo>
                    <a:pt x="725519" y="11144"/>
                  </a:lnTo>
                  <a:lnTo>
                    <a:pt x="718566" y="7239"/>
                  </a:lnTo>
                  <a:lnTo>
                    <a:pt x="717995" y="2476"/>
                  </a:lnTo>
                  <a:lnTo>
                    <a:pt x="713708" y="6287"/>
                  </a:lnTo>
                  <a:lnTo>
                    <a:pt x="712089" y="6477"/>
                  </a:lnTo>
                  <a:lnTo>
                    <a:pt x="708565" y="3715"/>
                  </a:lnTo>
                  <a:lnTo>
                    <a:pt x="703802" y="4286"/>
                  </a:lnTo>
                  <a:lnTo>
                    <a:pt x="700849" y="6287"/>
                  </a:lnTo>
                  <a:lnTo>
                    <a:pt x="701230" y="9430"/>
                  </a:lnTo>
                  <a:lnTo>
                    <a:pt x="697135" y="14764"/>
                  </a:lnTo>
                  <a:lnTo>
                    <a:pt x="698182" y="22670"/>
                  </a:lnTo>
                  <a:lnTo>
                    <a:pt x="698754" y="27432"/>
                  </a:lnTo>
                  <a:lnTo>
                    <a:pt x="697421" y="29242"/>
                  </a:lnTo>
                  <a:lnTo>
                    <a:pt x="697611" y="30861"/>
                  </a:lnTo>
                  <a:lnTo>
                    <a:pt x="693706" y="37814"/>
                  </a:lnTo>
                  <a:lnTo>
                    <a:pt x="696087" y="43910"/>
                  </a:lnTo>
                  <a:lnTo>
                    <a:pt x="696468" y="47054"/>
                  </a:lnTo>
                  <a:lnTo>
                    <a:pt x="693515" y="49054"/>
                  </a:lnTo>
                  <a:lnTo>
                    <a:pt x="693134" y="45911"/>
                  </a:lnTo>
                  <a:lnTo>
                    <a:pt x="690181" y="47911"/>
                  </a:lnTo>
                  <a:lnTo>
                    <a:pt x="677132" y="46387"/>
                  </a:lnTo>
                  <a:lnTo>
                    <a:pt x="677513" y="49530"/>
                  </a:lnTo>
                  <a:lnTo>
                    <a:pt x="674180" y="48387"/>
                  </a:lnTo>
                  <a:lnTo>
                    <a:pt x="672370" y="47054"/>
                  </a:lnTo>
                  <a:lnTo>
                    <a:pt x="669417" y="49054"/>
                  </a:lnTo>
                  <a:lnTo>
                    <a:pt x="667607" y="47720"/>
                  </a:lnTo>
                  <a:lnTo>
                    <a:pt x="660082" y="39053"/>
                  </a:lnTo>
                  <a:lnTo>
                    <a:pt x="656939" y="39433"/>
                  </a:lnTo>
                  <a:lnTo>
                    <a:pt x="646938" y="48768"/>
                  </a:lnTo>
                  <a:lnTo>
                    <a:pt x="640461" y="48006"/>
                  </a:lnTo>
                  <a:lnTo>
                    <a:pt x="637508" y="50006"/>
                  </a:lnTo>
                  <a:lnTo>
                    <a:pt x="634365" y="50387"/>
                  </a:lnTo>
                  <a:lnTo>
                    <a:pt x="631412" y="52388"/>
                  </a:lnTo>
                  <a:lnTo>
                    <a:pt x="628269" y="52769"/>
                  </a:lnTo>
                  <a:lnTo>
                    <a:pt x="630269" y="42863"/>
                  </a:lnTo>
                  <a:lnTo>
                    <a:pt x="625126" y="40291"/>
                  </a:lnTo>
                  <a:lnTo>
                    <a:pt x="623506" y="40481"/>
                  </a:lnTo>
                  <a:lnTo>
                    <a:pt x="621697" y="39148"/>
                  </a:lnTo>
                  <a:lnTo>
                    <a:pt x="619125" y="44291"/>
                  </a:lnTo>
                  <a:lnTo>
                    <a:pt x="614553" y="46482"/>
                  </a:lnTo>
                  <a:lnTo>
                    <a:pt x="607886" y="44101"/>
                  </a:lnTo>
                  <a:lnTo>
                    <a:pt x="606933" y="49054"/>
                  </a:lnTo>
                  <a:lnTo>
                    <a:pt x="609505" y="56769"/>
                  </a:lnTo>
                  <a:lnTo>
                    <a:pt x="600837" y="64294"/>
                  </a:lnTo>
                  <a:lnTo>
                    <a:pt x="601599" y="70580"/>
                  </a:lnTo>
                  <a:lnTo>
                    <a:pt x="596455" y="68008"/>
                  </a:lnTo>
                  <a:lnTo>
                    <a:pt x="592455" y="62103"/>
                  </a:lnTo>
                  <a:lnTo>
                    <a:pt x="589121" y="60960"/>
                  </a:lnTo>
                  <a:lnTo>
                    <a:pt x="591122" y="63913"/>
                  </a:lnTo>
                  <a:lnTo>
                    <a:pt x="592360" y="73342"/>
                  </a:lnTo>
                  <a:lnTo>
                    <a:pt x="591026" y="75152"/>
                  </a:lnTo>
                  <a:lnTo>
                    <a:pt x="589407" y="75343"/>
                  </a:lnTo>
                  <a:lnTo>
                    <a:pt x="590169" y="81629"/>
                  </a:lnTo>
                  <a:lnTo>
                    <a:pt x="586264" y="88583"/>
                  </a:lnTo>
                  <a:lnTo>
                    <a:pt x="585121" y="91916"/>
                  </a:lnTo>
                  <a:lnTo>
                    <a:pt x="578834" y="92678"/>
                  </a:lnTo>
                  <a:lnTo>
                    <a:pt x="577691" y="96012"/>
                  </a:lnTo>
                  <a:lnTo>
                    <a:pt x="581025" y="97155"/>
                  </a:lnTo>
                  <a:lnTo>
                    <a:pt x="581597" y="101917"/>
                  </a:lnTo>
                  <a:lnTo>
                    <a:pt x="583121" y="101727"/>
                  </a:lnTo>
                  <a:lnTo>
                    <a:pt x="584930" y="103061"/>
                  </a:lnTo>
                  <a:lnTo>
                    <a:pt x="586740" y="104394"/>
                  </a:lnTo>
                  <a:lnTo>
                    <a:pt x="588740" y="107347"/>
                  </a:lnTo>
                  <a:lnTo>
                    <a:pt x="593503" y="106775"/>
                  </a:lnTo>
                  <a:lnTo>
                    <a:pt x="593693" y="108395"/>
                  </a:lnTo>
                  <a:lnTo>
                    <a:pt x="605123" y="110109"/>
                  </a:lnTo>
                  <a:lnTo>
                    <a:pt x="609314" y="117634"/>
                  </a:lnTo>
                  <a:lnTo>
                    <a:pt x="610362" y="125540"/>
                  </a:lnTo>
                  <a:lnTo>
                    <a:pt x="604456" y="142304"/>
                  </a:lnTo>
                  <a:lnTo>
                    <a:pt x="599694" y="142875"/>
                  </a:lnTo>
                  <a:lnTo>
                    <a:pt x="595979" y="151352"/>
                  </a:lnTo>
                  <a:lnTo>
                    <a:pt x="590074" y="155353"/>
                  </a:lnTo>
                  <a:lnTo>
                    <a:pt x="590455" y="158496"/>
                  </a:lnTo>
                  <a:lnTo>
                    <a:pt x="587693" y="162020"/>
                  </a:lnTo>
                  <a:lnTo>
                    <a:pt x="579977" y="164592"/>
                  </a:lnTo>
                  <a:lnTo>
                    <a:pt x="575596" y="155543"/>
                  </a:lnTo>
                  <a:lnTo>
                    <a:pt x="573596" y="152591"/>
                  </a:lnTo>
                  <a:lnTo>
                    <a:pt x="567309" y="153353"/>
                  </a:lnTo>
                  <a:lnTo>
                    <a:pt x="565975" y="155162"/>
                  </a:lnTo>
                  <a:lnTo>
                    <a:pt x="571310" y="159258"/>
                  </a:lnTo>
                  <a:lnTo>
                    <a:pt x="571500" y="160877"/>
                  </a:lnTo>
                  <a:lnTo>
                    <a:pt x="570357" y="164211"/>
                  </a:lnTo>
                  <a:lnTo>
                    <a:pt x="572548" y="168783"/>
                  </a:lnTo>
                  <a:lnTo>
                    <a:pt x="579501" y="172688"/>
                  </a:lnTo>
                  <a:lnTo>
                    <a:pt x="581311" y="174022"/>
                  </a:lnTo>
                  <a:lnTo>
                    <a:pt x="582454" y="170688"/>
                  </a:lnTo>
                  <a:lnTo>
                    <a:pt x="587407" y="171641"/>
                  </a:lnTo>
                  <a:lnTo>
                    <a:pt x="583121" y="175355"/>
                  </a:lnTo>
                  <a:lnTo>
                    <a:pt x="583502" y="178499"/>
                  </a:lnTo>
                  <a:lnTo>
                    <a:pt x="585502" y="181451"/>
                  </a:lnTo>
                  <a:lnTo>
                    <a:pt x="591979" y="182213"/>
                  </a:lnTo>
                  <a:lnTo>
                    <a:pt x="591217" y="188690"/>
                  </a:lnTo>
                  <a:lnTo>
                    <a:pt x="580739" y="194786"/>
                  </a:lnTo>
                  <a:lnTo>
                    <a:pt x="586454" y="202121"/>
                  </a:lnTo>
                  <a:lnTo>
                    <a:pt x="584073" y="208788"/>
                  </a:lnTo>
                  <a:lnTo>
                    <a:pt x="578168" y="212788"/>
                  </a:lnTo>
                  <a:lnTo>
                    <a:pt x="575596" y="217932"/>
                  </a:lnTo>
                  <a:lnTo>
                    <a:pt x="574834" y="224409"/>
                  </a:lnTo>
                  <a:lnTo>
                    <a:pt x="582549" y="234696"/>
                  </a:lnTo>
                  <a:lnTo>
                    <a:pt x="579787" y="238220"/>
                  </a:lnTo>
                  <a:lnTo>
                    <a:pt x="578644" y="241554"/>
                  </a:lnTo>
                  <a:lnTo>
                    <a:pt x="582168" y="244316"/>
                  </a:lnTo>
                  <a:lnTo>
                    <a:pt x="577882" y="248031"/>
                  </a:lnTo>
                  <a:lnTo>
                    <a:pt x="580072" y="252603"/>
                  </a:lnTo>
                  <a:lnTo>
                    <a:pt x="583406" y="253746"/>
                  </a:lnTo>
                  <a:lnTo>
                    <a:pt x="589312" y="249746"/>
                  </a:lnTo>
                  <a:lnTo>
                    <a:pt x="590074" y="256032"/>
                  </a:lnTo>
                  <a:lnTo>
                    <a:pt x="587312" y="259556"/>
                  </a:lnTo>
                  <a:lnTo>
                    <a:pt x="586169" y="262890"/>
                  </a:lnTo>
                  <a:lnTo>
                    <a:pt x="586930" y="269176"/>
                  </a:lnTo>
                  <a:lnTo>
                    <a:pt x="584740" y="277463"/>
                  </a:lnTo>
                  <a:lnTo>
                    <a:pt x="585311" y="282226"/>
                  </a:lnTo>
                  <a:lnTo>
                    <a:pt x="581978" y="281083"/>
                  </a:lnTo>
                  <a:lnTo>
                    <a:pt x="582168" y="282702"/>
                  </a:lnTo>
                  <a:lnTo>
                    <a:pt x="585121" y="293561"/>
                  </a:lnTo>
                  <a:lnTo>
                    <a:pt x="588264" y="293180"/>
                  </a:lnTo>
                  <a:lnTo>
                    <a:pt x="582739" y="300323"/>
                  </a:lnTo>
                  <a:lnTo>
                    <a:pt x="588455" y="307562"/>
                  </a:lnTo>
                  <a:lnTo>
                    <a:pt x="588645" y="309182"/>
                  </a:lnTo>
                  <a:lnTo>
                    <a:pt x="592360" y="313563"/>
                  </a:lnTo>
                  <a:lnTo>
                    <a:pt x="589026" y="312420"/>
                  </a:lnTo>
                  <a:lnTo>
                    <a:pt x="592360" y="313563"/>
                  </a:lnTo>
                  <a:lnTo>
                    <a:pt x="591407" y="318516"/>
                  </a:lnTo>
                  <a:lnTo>
                    <a:pt x="585121" y="319278"/>
                  </a:lnTo>
                  <a:lnTo>
                    <a:pt x="583978" y="322612"/>
                  </a:lnTo>
                  <a:lnTo>
                    <a:pt x="576739" y="328327"/>
                  </a:lnTo>
                  <a:lnTo>
                    <a:pt x="571976" y="328898"/>
                  </a:lnTo>
                  <a:lnTo>
                    <a:pt x="572167" y="330517"/>
                  </a:lnTo>
                  <a:lnTo>
                    <a:pt x="568071" y="335851"/>
                  </a:lnTo>
                  <a:lnTo>
                    <a:pt x="568262" y="337471"/>
                  </a:lnTo>
                  <a:lnTo>
                    <a:pt x="564928" y="336328"/>
                  </a:lnTo>
                  <a:lnTo>
                    <a:pt x="564166" y="330041"/>
                  </a:lnTo>
                  <a:lnTo>
                    <a:pt x="557879" y="330803"/>
                  </a:lnTo>
                  <a:lnTo>
                    <a:pt x="556450" y="332613"/>
                  </a:lnTo>
                  <a:lnTo>
                    <a:pt x="557022" y="337375"/>
                  </a:lnTo>
                  <a:lnTo>
                    <a:pt x="554260" y="340900"/>
                  </a:lnTo>
                  <a:lnTo>
                    <a:pt x="542639" y="350425"/>
                  </a:lnTo>
                  <a:lnTo>
                    <a:pt x="539305" y="349282"/>
                  </a:lnTo>
                  <a:lnTo>
                    <a:pt x="535019" y="352996"/>
                  </a:lnTo>
                  <a:lnTo>
                    <a:pt x="527113" y="354044"/>
                  </a:lnTo>
                  <a:lnTo>
                    <a:pt x="525494" y="354235"/>
                  </a:lnTo>
                  <a:lnTo>
                    <a:pt x="526066" y="358997"/>
                  </a:lnTo>
                  <a:lnTo>
                    <a:pt x="526256" y="360617"/>
                  </a:lnTo>
                  <a:lnTo>
                    <a:pt x="524923" y="362426"/>
                  </a:lnTo>
                  <a:lnTo>
                    <a:pt x="528923" y="368332"/>
                  </a:lnTo>
                  <a:lnTo>
                    <a:pt x="525971" y="370332"/>
                  </a:lnTo>
                  <a:lnTo>
                    <a:pt x="526542" y="375095"/>
                  </a:lnTo>
                  <a:lnTo>
                    <a:pt x="523780" y="378619"/>
                  </a:lnTo>
                  <a:lnTo>
                    <a:pt x="519017" y="379190"/>
                  </a:lnTo>
                  <a:lnTo>
                    <a:pt x="516255" y="382715"/>
                  </a:lnTo>
                  <a:lnTo>
                    <a:pt x="519779" y="385477"/>
                  </a:lnTo>
                  <a:lnTo>
                    <a:pt x="519970" y="387096"/>
                  </a:lnTo>
                  <a:lnTo>
                    <a:pt x="515017" y="386144"/>
                  </a:lnTo>
                  <a:lnTo>
                    <a:pt x="515398" y="389287"/>
                  </a:lnTo>
                  <a:lnTo>
                    <a:pt x="507682" y="391859"/>
                  </a:lnTo>
                  <a:lnTo>
                    <a:pt x="505873" y="390525"/>
                  </a:lnTo>
                  <a:lnTo>
                    <a:pt x="504444" y="392335"/>
                  </a:lnTo>
                  <a:lnTo>
                    <a:pt x="502253" y="400621"/>
                  </a:lnTo>
                  <a:lnTo>
                    <a:pt x="503301" y="408527"/>
                  </a:lnTo>
                  <a:lnTo>
                    <a:pt x="505492" y="413099"/>
                  </a:lnTo>
                  <a:lnTo>
                    <a:pt x="514921" y="411861"/>
                  </a:lnTo>
                  <a:lnTo>
                    <a:pt x="515112" y="413480"/>
                  </a:lnTo>
                  <a:lnTo>
                    <a:pt x="518446" y="414623"/>
                  </a:lnTo>
                  <a:lnTo>
                    <a:pt x="517493" y="419576"/>
                  </a:lnTo>
                  <a:lnTo>
                    <a:pt x="524447" y="423482"/>
                  </a:lnTo>
                  <a:lnTo>
                    <a:pt x="525494" y="431387"/>
                  </a:lnTo>
                  <a:lnTo>
                    <a:pt x="522351" y="431768"/>
                  </a:lnTo>
                  <a:lnTo>
                    <a:pt x="521018" y="433578"/>
                  </a:lnTo>
                  <a:lnTo>
                    <a:pt x="516446" y="435769"/>
                  </a:lnTo>
                  <a:lnTo>
                    <a:pt x="515112" y="437579"/>
                  </a:lnTo>
                  <a:lnTo>
                    <a:pt x="511969" y="437959"/>
                  </a:lnTo>
                  <a:lnTo>
                    <a:pt x="509969" y="435007"/>
                  </a:lnTo>
                  <a:lnTo>
                    <a:pt x="503682" y="435769"/>
                  </a:lnTo>
                  <a:lnTo>
                    <a:pt x="502063" y="435959"/>
                  </a:lnTo>
                  <a:lnTo>
                    <a:pt x="499300" y="439484"/>
                  </a:lnTo>
                  <a:lnTo>
                    <a:pt x="499872" y="444246"/>
                  </a:lnTo>
                  <a:lnTo>
                    <a:pt x="495776" y="449580"/>
                  </a:lnTo>
                  <a:lnTo>
                    <a:pt x="491109" y="463010"/>
                  </a:lnTo>
                  <a:lnTo>
                    <a:pt x="488537" y="468154"/>
                  </a:lnTo>
                  <a:lnTo>
                    <a:pt x="490919" y="474250"/>
                  </a:lnTo>
                  <a:lnTo>
                    <a:pt x="487204" y="482727"/>
                  </a:lnTo>
                  <a:lnTo>
                    <a:pt x="490728" y="485489"/>
                  </a:lnTo>
                  <a:lnTo>
                    <a:pt x="495490" y="484918"/>
                  </a:lnTo>
                  <a:lnTo>
                    <a:pt x="502158" y="487299"/>
                  </a:lnTo>
                  <a:lnTo>
                    <a:pt x="506921" y="486728"/>
                  </a:lnTo>
                  <a:lnTo>
                    <a:pt x="510635" y="491014"/>
                  </a:lnTo>
                  <a:lnTo>
                    <a:pt x="516160" y="496729"/>
                  </a:lnTo>
                  <a:lnTo>
                    <a:pt x="515207" y="501682"/>
                  </a:lnTo>
                  <a:lnTo>
                    <a:pt x="513397" y="500348"/>
                  </a:lnTo>
                  <a:lnTo>
                    <a:pt x="512255" y="503682"/>
                  </a:lnTo>
                  <a:lnTo>
                    <a:pt x="513683" y="514731"/>
                  </a:lnTo>
                  <a:lnTo>
                    <a:pt x="518636" y="515684"/>
                  </a:lnTo>
                  <a:lnTo>
                    <a:pt x="514921" y="524161"/>
                  </a:lnTo>
                  <a:lnTo>
                    <a:pt x="507968" y="520255"/>
                  </a:lnTo>
                  <a:lnTo>
                    <a:pt x="508349" y="523399"/>
                  </a:lnTo>
                  <a:lnTo>
                    <a:pt x="505587" y="526923"/>
                  </a:lnTo>
                  <a:lnTo>
                    <a:pt x="495681" y="525018"/>
                  </a:lnTo>
                  <a:lnTo>
                    <a:pt x="487775" y="526066"/>
                  </a:lnTo>
                  <a:lnTo>
                    <a:pt x="485775" y="535972"/>
                  </a:lnTo>
                  <a:lnTo>
                    <a:pt x="483013" y="539496"/>
                  </a:lnTo>
                  <a:lnTo>
                    <a:pt x="487966" y="540449"/>
                  </a:lnTo>
                  <a:lnTo>
                    <a:pt x="485394" y="545592"/>
                  </a:lnTo>
                  <a:lnTo>
                    <a:pt x="489966" y="543401"/>
                  </a:lnTo>
                  <a:lnTo>
                    <a:pt x="492157" y="547973"/>
                  </a:lnTo>
                  <a:lnTo>
                    <a:pt x="492728" y="552736"/>
                  </a:lnTo>
                  <a:lnTo>
                    <a:pt x="498253" y="558451"/>
                  </a:lnTo>
                  <a:lnTo>
                    <a:pt x="495490" y="561975"/>
                  </a:lnTo>
                  <a:lnTo>
                    <a:pt x="493681" y="560642"/>
                  </a:lnTo>
                  <a:lnTo>
                    <a:pt x="492728" y="565595"/>
                  </a:lnTo>
                  <a:lnTo>
                    <a:pt x="490156" y="570738"/>
                  </a:lnTo>
                  <a:lnTo>
                    <a:pt x="491776" y="570548"/>
                  </a:lnTo>
                  <a:lnTo>
                    <a:pt x="492919" y="567214"/>
                  </a:lnTo>
                  <a:lnTo>
                    <a:pt x="497872" y="568166"/>
                  </a:lnTo>
                  <a:lnTo>
                    <a:pt x="505111" y="562451"/>
                  </a:lnTo>
                  <a:lnTo>
                    <a:pt x="504539" y="557689"/>
                  </a:lnTo>
                  <a:lnTo>
                    <a:pt x="507873" y="558832"/>
                  </a:lnTo>
                  <a:lnTo>
                    <a:pt x="508445" y="563594"/>
                  </a:lnTo>
                  <a:lnTo>
                    <a:pt x="504730" y="572072"/>
                  </a:lnTo>
                  <a:lnTo>
                    <a:pt x="512826" y="572643"/>
                  </a:lnTo>
                  <a:lnTo>
                    <a:pt x="513397" y="577405"/>
                  </a:lnTo>
                  <a:lnTo>
                    <a:pt x="516541" y="577025"/>
                  </a:lnTo>
                  <a:lnTo>
                    <a:pt x="513779" y="593408"/>
                  </a:lnTo>
                  <a:lnTo>
                    <a:pt x="513969" y="595027"/>
                  </a:lnTo>
                  <a:lnTo>
                    <a:pt x="512159" y="593693"/>
                  </a:lnTo>
                  <a:lnTo>
                    <a:pt x="509588" y="598837"/>
                  </a:lnTo>
                  <a:lnTo>
                    <a:pt x="506825" y="602361"/>
                  </a:lnTo>
                  <a:lnTo>
                    <a:pt x="505682" y="605695"/>
                  </a:lnTo>
                  <a:lnTo>
                    <a:pt x="501110" y="607886"/>
                  </a:lnTo>
                  <a:lnTo>
                    <a:pt x="499967" y="611219"/>
                  </a:lnTo>
                  <a:lnTo>
                    <a:pt x="496824" y="611600"/>
                  </a:lnTo>
                  <a:lnTo>
                    <a:pt x="492252" y="613791"/>
                  </a:lnTo>
                  <a:lnTo>
                    <a:pt x="485775" y="613029"/>
                  </a:lnTo>
                  <a:lnTo>
                    <a:pt x="481013" y="613601"/>
                  </a:lnTo>
                  <a:lnTo>
                    <a:pt x="480060" y="618554"/>
                  </a:lnTo>
                  <a:lnTo>
                    <a:pt x="485965" y="627412"/>
                  </a:lnTo>
                  <a:lnTo>
                    <a:pt x="486346" y="630555"/>
                  </a:lnTo>
                  <a:lnTo>
                    <a:pt x="481584" y="631126"/>
                  </a:lnTo>
                  <a:lnTo>
                    <a:pt x="477488" y="636461"/>
                  </a:lnTo>
                  <a:lnTo>
                    <a:pt x="477869" y="639604"/>
                  </a:lnTo>
                  <a:lnTo>
                    <a:pt x="473773" y="644938"/>
                  </a:lnTo>
                  <a:lnTo>
                    <a:pt x="466820" y="641033"/>
                  </a:lnTo>
                  <a:lnTo>
                    <a:pt x="459296" y="645224"/>
                  </a:lnTo>
                  <a:lnTo>
                    <a:pt x="454152" y="642652"/>
                  </a:lnTo>
                  <a:lnTo>
                    <a:pt x="451390" y="646176"/>
                  </a:lnTo>
                  <a:lnTo>
                    <a:pt x="444437" y="642271"/>
                  </a:lnTo>
                  <a:lnTo>
                    <a:pt x="439674" y="642842"/>
                  </a:lnTo>
                  <a:lnTo>
                    <a:pt x="436912" y="646367"/>
                  </a:lnTo>
                  <a:lnTo>
                    <a:pt x="432149" y="646938"/>
                  </a:lnTo>
                  <a:lnTo>
                    <a:pt x="421672" y="653034"/>
                  </a:lnTo>
                  <a:lnTo>
                    <a:pt x="419862" y="651701"/>
                  </a:lnTo>
                  <a:lnTo>
                    <a:pt x="421672" y="653034"/>
                  </a:lnTo>
                  <a:lnTo>
                    <a:pt x="416147" y="660178"/>
                  </a:lnTo>
                  <a:lnTo>
                    <a:pt x="424624" y="663893"/>
                  </a:lnTo>
                  <a:lnTo>
                    <a:pt x="425196" y="668655"/>
                  </a:lnTo>
                  <a:lnTo>
                    <a:pt x="428530" y="669798"/>
                  </a:lnTo>
                  <a:lnTo>
                    <a:pt x="428911" y="672941"/>
                  </a:lnTo>
                  <a:lnTo>
                    <a:pt x="419862" y="677323"/>
                  </a:lnTo>
                  <a:lnTo>
                    <a:pt x="417671" y="672751"/>
                  </a:lnTo>
                  <a:lnTo>
                    <a:pt x="414528" y="673132"/>
                  </a:lnTo>
                  <a:lnTo>
                    <a:pt x="413575" y="678085"/>
                  </a:lnTo>
                  <a:lnTo>
                    <a:pt x="410623" y="680085"/>
                  </a:lnTo>
                  <a:lnTo>
                    <a:pt x="413956" y="681228"/>
                  </a:lnTo>
                  <a:lnTo>
                    <a:pt x="411004" y="683228"/>
                  </a:lnTo>
                  <a:lnTo>
                    <a:pt x="409670" y="685038"/>
                  </a:lnTo>
                  <a:lnTo>
                    <a:pt x="399383" y="679895"/>
                  </a:lnTo>
                  <a:lnTo>
                    <a:pt x="398050" y="681704"/>
                  </a:lnTo>
                  <a:lnTo>
                    <a:pt x="396907" y="685038"/>
                  </a:lnTo>
                  <a:lnTo>
                    <a:pt x="391763" y="682466"/>
                  </a:lnTo>
                  <a:lnTo>
                    <a:pt x="387001" y="683038"/>
                  </a:lnTo>
                  <a:lnTo>
                    <a:pt x="385572" y="684848"/>
                  </a:lnTo>
                  <a:lnTo>
                    <a:pt x="387953" y="690944"/>
                  </a:lnTo>
                  <a:lnTo>
                    <a:pt x="388144" y="692563"/>
                  </a:lnTo>
                  <a:lnTo>
                    <a:pt x="384620" y="689801"/>
                  </a:lnTo>
                  <a:lnTo>
                    <a:pt x="380619" y="683895"/>
                  </a:lnTo>
                  <a:lnTo>
                    <a:pt x="375666" y="682943"/>
                  </a:lnTo>
                  <a:lnTo>
                    <a:pt x="374523" y="686276"/>
                  </a:lnTo>
                  <a:lnTo>
                    <a:pt x="371189" y="685133"/>
                  </a:lnTo>
                  <a:lnTo>
                    <a:pt x="364046" y="679609"/>
                  </a:lnTo>
                  <a:lnTo>
                    <a:pt x="362426" y="679799"/>
                  </a:lnTo>
                  <a:lnTo>
                    <a:pt x="357664" y="680371"/>
                  </a:lnTo>
                  <a:lnTo>
                    <a:pt x="357473" y="678751"/>
                  </a:lnTo>
                  <a:lnTo>
                    <a:pt x="352711" y="679323"/>
                  </a:lnTo>
                  <a:lnTo>
                    <a:pt x="352139" y="674561"/>
                  </a:lnTo>
                  <a:lnTo>
                    <a:pt x="350330" y="673227"/>
                  </a:lnTo>
                  <a:lnTo>
                    <a:pt x="347186" y="673608"/>
                  </a:lnTo>
                  <a:lnTo>
                    <a:pt x="347567" y="676751"/>
                  </a:lnTo>
                  <a:lnTo>
                    <a:pt x="349568" y="679704"/>
                  </a:lnTo>
                  <a:lnTo>
                    <a:pt x="348805" y="686181"/>
                  </a:lnTo>
                  <a:lnTo>
                    <a:pt x="344043" y="686753"/>
                  </a:lnTo>
                  <a:lnTo>
                    <a:pt x="340138" y="693706"/>
                  </a:lnTo>
                  <a:lnTo>
                    <a:pt x="336995" y="694087"/>
                  </a:lnTo>
                  <a:lnTo>
                    <a:pt x="334042" y="696087"/>
                  </a:lnTo>
                  <a:lnTo>
                    <a:pt x="325946" y="695516"/>
                  </a:lnTo>
                  <a:lnTo>
                    <a:pt x="319469" y="694754"/>
                  </a:lnTo>
                  <a:lnTo>
                    <a:pt x="312325" y="689229"/>
                  </a:lnTo>
                  <a:lnTo>
                    <a:pt x="310324" y="686276"/>
                  </a:lnTo>
                  <a:lnTo>
                    <a:pt x="313468" y="685895"/>
                  </a:lnTo>
                  <a:lnTo>
                    <a:pt x="309944" y="683133"/>
                  </a:lnTo>
                  <a:lnTo>
                    <a:pt x="309753" y="681514"/>
                  </a:lnTo>
                  <a:lnTo>
                    <a:pt x="310134" y="684657"/>
                  </a:lnTo>
                  <a:lnTo>
                    <a:pt x="308800" y="686467"/>
                  </a:lnTo>
                  <a:lnTo>
                    <a:pt x="306800" y="683514"/>
                  </a:lnTo>
                  <a:lnTo>
                    <a:pt x="303657" y="683895"/>
                  </a:lnTo>
                  <a:lnTo>
                    <a:pt x="303276" y="680752"/>
                  </a:lnTo>
                  <a:lnTo>
                    <a:pt x="305086" y="682085"/>
                  </a:lnTo>
                  <a:lnTo>
                    <a:pt x="303086" y="679133"/>
                  </a:lnTo>
                  <a:lnTo>
                    <a:pt x="304514" y="677323"/>
                  </a:lnTo>
                  <a:lnTo>
                    <a:pt x="305657" y="673989"/>
                  </a:lnTo>
                  <a:lnTo>
                    <a:pt x="302323" y="672846"/>
                  </a:lnTo>
                  <a:lnTo>
                    <a:pt x="300133" y="668274"/>
                  </a:lnTo>
                  <a:lnTo>
                    <a:pt x="299752" y="665131"/>
                  </a:lnTo>
                  <a:lnTo>
                    <a:pt x="297752" y="662178"/>
                  </a:lnTo>
                  <a:lnTo>
                    <a:pt x="290513" y="667893"/>
                  </a:lnTo>
                  <a:lnTo>
                    <a:pt x="286607" y="674846"/>
                  </a:lnTo>
                  <a:lnTo>
                    <a:pt x="276130" y="668179"/>
                  </a:lnTo>
                  <a:lnTo>
                    <a:pt x="276130" y="681038"/>
                  </a:lnTo>
                  <a:cubicBezTo>
                    <a:pt x="276130" y="681038"/>
                    <a:pt x="279559" y="682180"/>
                    <a:pt x="279559" y="682180"/>
                  </a:cubicBezTo>
                  <a:lnTo>
                    <a:pt x="270700" y="688086"/>
                  </a:lnTo>
                  <a:lnTo>
                    <a:pt x="265176" y="695230"/>
                  </a:lnTo>
                  <a:lnTo>
                    <a:pt x="263176" y="692277"/>
                  </a:lnTo>
                  <a:lnTo>
                    <a:pt x="260223" y="694277"/>
                  </a:lnTo>
                  <a:lnTo>
                    <a:pt x="255270" y="693325"/>
                  </a:lnTo>
                  <a:lnTo>
                    <a:pt x="256699" y="691515"/>
                  </a:lnTo>
                  <a:lnTo>
                    <a:pt x="261461" y="690944"/>
                  </a:lnTo>
                  <a:lnTo>
                    <a:pt x="261271" y="689324"/>
                  </a:lnTo>
                  <a:lnTo>
                    <a:pt x="250793" y="682657"/>
                  </a:lnTo>
                  <a:lnTo>
                    <a:pt x="246031" y="683228"/>
                  </a:lnTo>
                  <a:lnTo>
                    <a:pt x="242697" y="682085"/>
                  </a:lnTo>
                  <a:lnTo>
                    <a:pt x="245078" y="688181"/>
                  </a:lnTo>
                  <a:lnTo>
                    <a:pt x="242316" y="691705"/>
                  </a:lnTo>
                  <a:lnTo>
                    <a:pt x="242888" y="696468"/>
                  </a:lnTo>
                  <a:lnTo>
                    <a:pt x="238982" y="703421"/>
                  </a:lnTo>
                  <a:lnTo>
                    <a:pt x="242316" y="704564"/>
                  </a:lnTo>
                  <a:lnTo>
                    <a:pt x="240982" y="706374"/>
                  </a:lnTo>
                  <a:lnTo>
                    <a:pt x="239363" y="706565"/>
                  </a:lnTo>
                  <a:lnTo>
                    <a:pt x="241554" y="711137"/>
                  </a:lnTo>
                  <a:lnTo>
                    <a:pt x="239935" y="711327"/>
                  </a:lnTo>
                  <a:lnTo>
                    <a:pt x="236791" y="711708"/>
                  </a:lnTo>
                  <a:lnTo>
                    <a:pt x="234029" y="715232"/>
                  </a:lnTo>
                  <a:lnTo>
                    <a:pt x="237554" y="717995"/>
                  </a:lnTo>
                  <a:lnTo>
                    <a:pt x="231457" y="720376"/>
                  </a:lnTo>
                  <a:lnTo>
                    <a:pt x="230696" y="714089"/>
                  </a:lnTo>
                  <a:lnTo>
                    <a:pt x="227552" y="714470"/>
                  </a:lnTo>
                  <a:lnTo>
                    <a:pt x="219075" y="710755"/>
                  </a:lnTo>
                  <a:lnTo>
                    <a:pt x="216503" y="715899"/>
                  </a:lnTo>
                  <a:lnTo>
                    <a:pt x="209550" y="711994"/>
                  </a:lnTo>
                  <a:lnTo>
                    <a:pt x="204025" y="719138"/>
                  </a:lnTo>
                  <a:lnTo>
                    <a:pt x="197072" y="715232"/>
                  </a:lnTo>
                  <a:lnTo>
                    <a:pt x="194500" y="720376"/>
                  </a:lnTo>
                  <a:lnTo>
                    <a:pt x="187166" y="726091"/>
                  </a:lnTo>
                  <a:lnTo>
                    <a:pt x="185547" y="726281"/>
                  </a:lnTo>
                  <a:lnTo>
                    <a:pt x="181451" y="731615"/>
                  </a:lnTo>
                  <a:lnTo>
                    <a:pt x="187928" y="732377"/>
                  </a:lnTo>
                  <a:lnTo>
                    <a:pt x="188119" y="733997"/>
                  </a:lnTo>
                  <a:lnTo>
                    <a:pt x="186499" y="734187"/>
                  </a:lnTo>
                  <a:lnTo>
                    <a:pt x="185356" y="737521"/>
                  </a:lnTo>
                  <a:lnTo>
                    <a:pt x="180594" y="738092"/>
                  </a:lnTo>
                  <a:lnTo>
                    <a:pt x="180594" y="738092"/>
                  </a:lnTo>
                  <a:lnTo>
                    <a:pt x="178403" y="746379"/>
                  </a:lnTo>
                  <a:lnTo>
                    <a:pt x="170879" y="750570"/>
                  </a:lnTo>
                  <a:lnTo>
                    <a:pt x="158020" y="750570"/>
                  </a:lnTo>
                  <a:cubicBezTo>
                    <a:pt x="158020" y="750570"/>
                    <a:pt x="154686" y="749427"/>
                    <a:pt x="154686" y="749427"/>
                  </a:cubicBezTo>
                  <a:lnTo>
                    <a:pt x="154877" y="751046"/>
                  </a:lnTo>
                  <a:lnTo>
                    <a:pt x="154496" y="760762"/>
                  </a:lnTo>
                  <a:lnTo>
                    <a:pt x="154686" y="762381"/>
                  </a:lnTo>
                  <a:lnTo>
                    <a:pt x="151924" y="765905"/>
                  </a:lnTo>
                  <a:lnTo>
                    <a:pt x="146590" y="761809"/>
                  </a:lnTo>
                  <a:lnTo>
                    <a:pt x="142875" y="770287"/>
                  </a:lnTo>
                  <a:lnTo>
                    <a:pt x="139541" y="769144"/>
                  </a:lnTo>
                  <a:lnTo>
                    <a:pt x="141351" y="770477"/>
                  </a:lnTo>
                  <a:lnTo>
                    <a:pt x="141541" y="772097"/>
                  </a:lnTo>
                  <a:lnTo>
                    <a:pt x="143351" y="773430"/>
                  </a:lnTo>
                  <a:lnTo>
                    <a:pt x="140779" y="778574"/>
                  </a:lnTo>
                  <a:lnTo>
                    <a:pt x="141351" y="783336"/>
                  </a:lnTo>
                  <a:lnTo>
                    <a:pt x="138208" y="783717"/>
                  </a:lnTo>
                  <a:lnTo>
                    <a:pt x="135446" y="787241"/>
                  </a:lnTo>
                  <a:lnTo>
                    <a:pt x="133255" y="782669"/>
                  </a:lnTo>
                  <a:lnTo>
                    <a:pt x="127921" y="778574"/>
                  </a:lnTo>
                  <a:lnTo>
                    <a:pt x="125539" y="772478"/>
                  </a:lnTo>
                  <a:lnTo>
                    <a:pt x="118396" y="766953"/>
                  </a:lnTo>
                  <a:lnTo>
                    <a:pt x="118015" y="763810"/>
                  </a:lnTo>
                  <a:lnTo>
                    <a:pt x="108585" y="765048"/>
                  </a:lnTo>
                  <a:lnTo>
                    <a:pt x="102870" y="770573"/>
                  </a:lnTo>
                  <a:lnTo>
                    <a:pt x="99917" y="772573"/>
                  </a:lnTo>
                  <a:lnTo>
                    <a:pt x="99536" y="769430"/>
                  </a:lnTo>
                  <a:lnTo>
                    <a:pt x="94774" y="770001"/>
                  </a:lnTo>
                  <a:lnTo>
                    <a:pt x="92773" y="767048"/>
                  </a:lnTo>
                  <a:lnTo>
                    <a:pt x="89630" y="767429"/>
                  </a:lnTo>
                  <a:lnTo>
                    <a:pt x="85058" y="769620"/>
                  </a:lnTo>
                  <a:lnTo>
                    <a:pt x="89440" y="778669"/>
                  </a:lnTo>
                  <a:lnTo>
                    <a:pt x="88106" y="780479"/>
                  </a:lnTo>
                  <a:lnTo>
                    <a:pt x="83534" y="782669"/>
                  </a:lnTo>
                  <a:lnTo>
                    <a:pt x="84106" y="787432"/>
                  </a:lnTo>
                  <a:lnTo>
                    <a:pt x="77819" y="788194"/>
                  </a:lnTo>
                  <a:lnTo>
                    <a:pt x="79820" y="791147"/>
                  </a:lnTo>
                  <a:lnTo>
                    <a:pt x="78677" y="794480"/>
                  </a:lnTo>
                  <a:lnTo>
                    <a:pt x="76105" y="799624"/>
                  </a:lnTo>
                  <a:lnTo>
                    <a:pt x="72771" y="798481"/>
                  </a:lnTo>
                  <a:lnTo>
                    <a:pt x="70390" y="792385"/>
                  </a:lnTo>
                  <a:lnTo>
                    <a:pt x="67437" y="794385"/>
                  </a:lnTo>
                  <a:lnTo>
                    <a:pt x="64294" y="794766"/>
                  </a:lnTo>
                  <a:lnTo>
                    <a:pt x="59150" y="792194"/>
                  </a:lnTo>
                  <a:lnTo>
                    <a:pt x="57150" y="789242"/>
                  </a:lnTo>
                  <a:lnTo>
                    <a:pt x="59531" y="782479"/>
                  </a:lnTo>
                  <a:lnTo>
                    <a:pt x="56197" y="781336"/>
                  </a:lnTo>
                  <a:lnTo>
                    <a:pt x="54007" y="776764"/>
                  </a:lnTo>
                  <a:lnTo>
                    <a:pt x="50482" y="774001"/>
                  </a:lnTo>
                  <a:lnTo>
                    <a:pt x="44387" y="776383"/>
                  </a:lnTo>
                  <a:lnTo>
                    <a:pt x="46958" y="784098"/>
                  </a:lnTo>
                  <a:lnTo>
                    <a:pt x="34862" y="777621"/>
                  </a:lnTo>
                  <a:lnTo>
                    <a:pt x="28575" y="778383"/>
                  </a:lnTo>
                  <a:lnTo>
                    <a:pt x="31909" y="779526"/>
                  </a:lnTo>
                  <a:lnTo>
                    <a:pt x="35052" y="779145"/>
                  </a:lnTo>
                  <a:lnTo>
                    <a:pt x="35433" y="782288"/>
                  </a:lnTo>
                  <a:lnTo>
                    <a:pt x="38576" y="781907"/>
                  </a:lnTo>
                  <a:lnTo>
                    <a:pt x="32671" y="785908"/>
                  </a:lnTo>
                  <a:lnTo>
                    <a:pt x="30099" y="791051"/>
                  </a:lnTo>
                  <a:lnTo>
                    <a:pt x="28766" y="792861"/>
                  </a:lnTo>
                  <a:lnTo>
                    <a:pt x="27432" y="794671"/>
                  </a:lnTo>
                  <a:lnTo>
                    <a:pt x="24289" y="795052"/>
                  </a:lnTo>
                  <a:lnTo>
                    <a:pt x="19336" y="794099"/>
                  </a:lnTo>
                  <a:lnTo>
                    <a:pt x="18764" y="789337"/>
                  </a:lnTo>
                  <a:lnTo>
                    <a:pt x="13811" y="788384"/>
                  </a:lnTo>
                  <a:lnTo>
                    <a:pt x="13049" y="794861"/>
                  </a:lnTo>
                  <a:lnTo>
                    <a:pt x="15050" y="797814"/>
                  </a:lnTo>
                  <a:lnTo>
                    <a:pt x="16383" y="796004"/>
                  </a:lnTo>
                  <a:lnTo>
                    <a:pt x="16573" y="797624"/>
                  </a:lnTo>
                  <a:lnTo>
                    <a:pt x="19907" y="798767"/>
                  </a:lnTo>
                  <a:lnTo>
                    <a:pt x="21717" y="800100"/>
                  </a:lnTo>
                  <a:lnTo>
                    <a:pt x="20764" y="805053"/>
                  </a:lnTo>
                  <a:lnTo>
                    <a:pt x="17431" y="803910"/>
                  </a:lnTo>
                  <a:lnTo>
                    <a:pt x="14668" y="807434"/>
                  </a:lnTo>
                  <a:lnTo>
                    <a:pt x="13049" y="807625"/>
                  </a:lnTo>
                  <a:lnTo>
                    <a:pt x="14859" y="808958"/>
                  </a:lnTo>
                  <a:lnTo>
                    <a:pt x="21336" y="809720"/>
                  </a:lnTo>
                  <a:lnTo>
                    <a:pt x="16764" y="811911"/>
                  </a:lnTo>
                  <a:lnTo>
                    <a:pt x="14002" y="815435"/>
                  </a:lnTo>
                  <a:lnTo>
                    <a:pt x="8858" y="812864"/>
                  </a:lnTo>
                  <a:lnTo>
                    <a:pt x="7525" y="814673"/>
                  </a:lnTo>
                  <a:lnTo>
                    <a:pt x="8287" y="820960"/>
                  </a:lnTo>
                  <a:lnTo>
                    <a:pt x="6667" y="821150"/>
                  </a:lnTo>
                  <a:lnTo>
                    <a:pt x="0" y="831628"/>
                  </a:lnTo>
                  <a:lnTo>
                    <a:pt x="13430" y="836295"/>
                  </a:lnTo>
                  <a:lnTo>
                    <a:pt x="27432" y="845725"/>
                  </a:lnTo>
                  <a:lnTo>
                    <a:pt x="43434" y="845249"/>
                  </a:lnTo>
                  <a:lnTo>
                    <a:pt x="49911" y="846010"/>
                  </a:lnTo>
                  <a:lnTo>
                    <a:pt x="52864" y="844010"/>
                  </a:lnTo>
                  <a:lnTo>
                    <a:pt x="58198" y="848106"/>
                  </a:lnTo>
                  <a:lnTo>
                    <a:pt x="65913" y="858393"/>
                  </a:lnTo>
                  <a:lnTo>
                    <a:pt x="70675" y="857822"/>
                  </a:lnTo>
                  <a:lnTo>
                    <a:pt x="68866" y="856488"/>
                  </a:lnTo>
                  <a:lnTo>
                    <a:pt x="82487" y="862775"/>
                  </a:lnTo>
                  <a:lnTo>
                    <a:pt x="91821" y="872776"/>
                  </a:lnTo>
                  <a:lnTo>
                    <a:pt x="95821" y="878681"/>
                  </a:lnTo>
                  <a:lnTo>
                    <a:pt x="102965" y="884206"/>
                  </a:lnTo>
                  <a:lnTo>
                    <a:pt x="107156" y="891731"/>
                  </a:lnTo>
                  <a:lnTo>
                    <a:pt x="110490" y="892874"/>
                  </a:lnTo>
                  <a:lnTo>
                    <a:pt x="114776" y="889159"/>
                  </a:lnTo>
                  <a:lnTo>
                    <a:pt x="122682" y="888111"/>
                  </a:lnTo>
                  <a:lnTo>
                    <a:pt x="125825" y="887730"/>
                  </a:lnTo>
                  <a:lnTo>
                    <a:pt x="126016" y="889349"/>
                  </a:lnTo>
                  <a:lnTo>
                    <a:pt x="144208" y="893445"/>
                  </a:lnTo>
                  <a:lnTo>
                    <a:pt x="154305" y="896969"/>
                  </a:lnTo>
                  <a:lnTo>
                    <a:pt x="165545" y="884301"/>
                  </a:lnTo>
                  <a:lnTo>
                    <a:pt x="169259" y="875824"/>
                  </a:lnTo>
                  <a:lnTo>
                    <a:pt x="171831" y="870680"/>
                  </a:lnTo>
                  <a:lnTo>
                    <a:pt x="181546" y="871061"/>
                  </a:lnTo>
                  <a:lnTo>
                    <a:pt x="191643" y="874585"/>
                  </a:lnTo>
                  <a:lnTo>
                    <a:pt x="202692" y="873157"/>
                  </a:lnTo>
                  <a:lnTo>
                    <a:pt x="206026" y="874300"/>
                  </a:lnTo>
                  <a:lnTo>
                    <a:pt x="209169" y="873919"/>
                  </a:lnTo>
                  <a:lnTo>
                    <a:pt x="214694" y="866775"/>
                  </a:lnTo>
                  <a:lnTo>
                    <a:pt x="216884" y="871347"/>
                  </a:lnTo>
                  <a:lnTo>
                    <a:pt x="222599" y="878681"/>
                  </a:lnTo>
                  <a:lnTo>
                    <a:pt x="221456" y="882015"/>
                  </a:lnTo>
                  <a:lnTo>
                    <a:pt x="216884" y="884206"/>
                  </a:lnTo>
                  <a:lnTo>
                    <a:pt x="217456" y="888968"/>
                  </a:lnTo>
                  <a:lnTo>
                    <a:pt x="227362" y="890873"/>
                  </a:lnTo>
                  <a:lnTo>
                    <a:pt x="232886" y="896588"/>
                  </a:lnTo>
                  <a:lnTo>
                    <a:pt x="240602" y="894017"/>
                  </a:lnTo>
                  <a:lnTo>
                    <a:pt x="240030" y="889254"/>
                  </a:lnTo>
                  <a:lnTo>
                    <a:pt x="238220" y="887921"/>
                  </a:lnTo>
                  <a:lnTo>
                    <a:pt x="241363" y="887540"/>
                  </a:lnTo>
                  <a:lnTo>
                    <a:pt x="243364" y="890492"/>
                  </a:lnTo>
                  <a:lnTo>
                    <a:pt x="243554" y="892111"/>
                  </a:lnTo>
                  <a:lnTo>
                    <a:pt x="243364" y="903351"/>
                  </a:lnTo>
                  <a:lnTo>
                    <a:pt x="247079" y="907637"/>
                  </a:lnTo>
                  <a:lnTo>
                    <a:pt x="250222" y="907256"/>
                  </a:lnTo>
                  <a:lnTo>
                    <a:pt x="255746" y="900113"/>
                  </a:lnTo>
                  <a:lnTo>
                    <a:pt x="259937" y="907637"/>
                  </a:lnTo>
                  <a:lnTo>
                    <a:pt x="260509" y="912400"/>
                  </a:lnTo>
                  <a:lnTo>
                    <a:pt x="258889" y="912590"/>
                  </a:lnTo>
                  <a:lnTo>
                    <a:pt x="255556" y="911447"/>
                  </a:lnTo>
                  <a:lnTo>
                    <a:pt x="253174" y="905351"/>
                  </a:lnTo>
                  <a:lnTo>
                    <a:pt x="253365" y="906971"/>
                  </a:lnTo>
                  <a:lnTo>
                    <a:pt x="252413" y="911924"/>
                  </a:lnTo>
                  <a:lnTo>
                    <a:pt x="254603" y="916496"/>
                  </a:lnTo>
                  <a:lnTo>
                    <a:pt x="264033" y="915257"/>
                  </a:lnTo>
                  <a:lnTo>
                    <a:pt x="269938" y="911257"/>
                  </a:lnTo>
                  <a:lnTo>
                    <a:pt x="273653" y="915543"/>
                  </a:lnTo>
                  <a:lnTo>
                    <a:pt x="278606" y="916496"/>
                  </a:lnTo>
                  <a:lnTo>
                    <a:pt x="275272" y="928116"/>
                  </a:lnTo>
                  <a:lnTo>
                    <a:pt x="278797" y="930878"/>
                  </a:lnTo>
                  <a:lnTo>
                    <a:pt x="282512" y="935260"/>
                  </a:lnTo>
                  <a:lnTo>
                    <a:pt x="285655" y="934879"/>
                  </a:lnTo>
                  <a:lnTo>
                    <a:pt x="288607" y="932878"/>
                  </a:lnTo>
                  <a:lnTo>
                    <a:pt x="287560" y="924973"/>
                  </a:lnTo>
                  <a:lnTo>
                    <a:pt x="290703" y="924592"/>
                  </a:lnTo>
                  <a:lnTo>
                    <a:pt x="292513" y="925925"/>
                  </a:lnTo>
                  <a:lnTo>
                    <a:pt x="291560" y="930878"/>
                  </a:lnTo>
                  <a:lnTo>
                    <a:pt x="299466" y="929831"/>
                  </a:lnTo>
                  <a:lnTo>
                    <a:pt x="301466" y="932783"/>
                  </a:lnTo>
                  <a:lnTo>
                    <a:pt x="294418" y="940118"/>
                  </a:lnTo>
                  <a:lnTo>
                    <a:pt x="294227" y="951357"/>
                  </a:lnTo>
                  <a:lnTo>
                    <a:pt x="303086" y="958215"/>
                  </a:lnTo>
                  <a:lnTo>
                    <a:pt x="306229" y="957834"/>
                  </a:lnTo>
                  <a:lnTo>
                    <a:pt x="321088" y="973550"/>
                  </a:lnTo>
                  <a:lnTo>
                    <a:pt x="326612" y="979265"/>
                  </a:lnTo>
                  <a:lnTo>
                    <a:pt x="366141" y="999934"/>
                  </a:lnTo>
                  <a:lnTo>
                    <a:pt x="378428" y="1008031"/>
                  </a:lnTo>
                  <a:lnTo>
                    <a:pt x="388715" y="1013174"/>
                  </a:lnTo>
                  <a:lnTo>
                    <a:pt x="400526" y="1018032"/>
                  </a:lnTo>
                  <a:lnTo>
                    <a:pt x="408622" y="1018603"/>
                  </a:lnTo>
                  <a:lnTo>
                    <a:pt x="411766" y="1018223"/>
                  </a:lnTo>
                  <a:lnTo>
                    <a:pt x="411385" y="1015079"/>
                  </a:lnTo>
                  <a:lnTo>
                    <a:pt x="414719" y="1016222"/>
                  </a:lnTo>
                  <a:lnTo>
                    <a:pt x="416528" y="1017556"/>
                  </a:lnTo>
                  <a:lnTo>
                    <a:pt x="429768" y="1020699"/>
                  </a:lnTo>
                  <a:lnTo>
                    <a:pt x="430911" y="1017365"/>
                  </a:lnTo>
                  <a:lnTo>
                    <a:pt x="435864" y="1018318"/>
                  </a:lnTo>
                  <a:lnTo>
                    <a:pt x="437674" y="1019651"/>
                  </a:lnTo>
                  <a:lnTo>
                    <a:pt x="440627" y="1017651"/>
                  </a:lnTo>
                  <a:lnTo>
                    <a:pt x="440246" y="1014508"/>
                  </a:lnTo>
                  <a:lnTo>
                    <a:pt x="469868" y="1020318"/>
                  </a:lnTo>
                  <a:lnTo>
                    <a:pt x="507206" y="1023557"/>
                  </a:lnTo>
                  <a:lnTo>
                    <a:pt x="517303" y="1027081"/>
                  </a:lnTo>
                  <a:lnTo>
                    <a:pt x="518922" y="1026890"/>
                  </a:lnTo>
                  <a:lnTo>
                    <a:pt x="521684" y="1023366"/>
                  </a:lnTo>
                  <a:lnTo>
                    <a:pt x="529590" y="1022318"/>
                  </a:lnTo>
                  <a:lnTo>
                    <a:pt x="542830" y="1025461"/>
                  </a:lnTo>
                  <a:lnTo>
                    <a:pt x="547306" y="1023271"/>
                  </a:lnTo>
                  <a:lnTo>
                    <a:pt x="554641" y="1030319"/>
                  </a:lnTo>
                  <a:lnTo>
                    <a:pt x="567880" y="1033463"/>
                  </a:lnTo>
                  <a:lnTo>
                    <a:pt x="573596" y="1027938"/>
                  </a:lnTo>
                  <a:lnTo>
                    <a:pt x="574357" y="1021461"/>
                  </a:lnTo>
                  <a:lnTo>
                    <a:pt x="575691" y="1019651"/>
                  </a:lnTo>
                  <a:lnTo>
                    <a:pt x="575310" y="1016508"/>
                  </a:lnTo>
                  <a:lnTo>
                    <a:pt x="577691" y="1022604"/>
                  </a:lnTo>
                  <a:lnTo>
                    <a:pt x="582263" y="1020413"/>
                  </a:lnTo>
                  <a:lnTo>
                    <a:pt x="584263" y="1023366"/>
                  </a:lnTo>
                  <a:lnTo>
                    <a:pt x="586264" y="1026319"/>
                  </a:lnTo>
                  <a:lnTo>
                    <a:pt x="583502" y="1029843"/>
                  </a:lnTo>
                  <a:lnTo>
                    <a:pt x="587216" y="1034129"/>
                  </a:lnTo>
                  <a:lnTo>
                    <a:pt x="588550" y="1032319"/>
                  </a:lnTo>
                  <a:lnTo>
                    <a:pt x="588931" y="1035463"/>
                  </a:lnTo>
                  <a:lnTo>
                    <a:pt x="599980" y="1034034"/>
                  </a:lnTo>
                  <a:lnTo>
                    <a:pt x="600170" y="1035653"/>
                  </a:lnTo>
                  <a:lnTo>
                    <a:pt x="603313" y="1035272"/>
                  </a:lnTo>
                  <a:lnTo>
                    <a:pt x="606266" y="1033272"/>
                  </a:lnTo>
                  <a:lnTo>
                    <a:pt x="607219" y="1028319"/>
                  </a:lnTo>
                  <a:lnTo>
                    <a:pt x="608647" y="1026509"/>
                  </a:lnTo>
                  <a:lnTo>
                    <a:pt x="609790" y="1023176"/>
                  </a:lnTo>
                  <a:lnTo>
                    <a:pt x="611410" y="1022985"/>
                  </a:lnTo>
                  <a:lnTo>
                    <a:pt x="613410" y="1025938"/>
                  </a:lnTo>
                  <a:lnTo>
                    <a:pt x="619125" y="1020413"/>
                  </a:lnTo>
                  <a:lnTo>
                    <a:pt x="620935" y="1021747"/>
                  </a:lnTo>
                  <a:lnTo>
                    <a:pt x="623888" y="1019747"/>
                  </a:lnTo>
                  <a:lnTo>
                    <a:pt x="626078" y="1011460"/>
                  </a:lnTo>
                  <a:lnTo>
                    <a:pt x="627412" y="1009650"/>
                  </a:lnTo>
                  <a:lnTo>
                    <a:pt x="628364" y="1004697"/>
                  </a:lnTo>
                  <a:lnTo>
                    <a:pt x="633889" y="997553"/>
                  </a:lnTo>
                  <a:lnTo>
                    <a:pt x="639985" y="995172"/>
                  </a:lnTo>
                  <a:lnTo>
                    <a:pt x="644366" y="991457"/>
                  </a:lnTo>
                  <a:lnTo>
                    <a:pt x="644938" y="983361"/>
                  </a:lnTo>
                  <a:lnTo>
                    <a:pt x="643128" y="982027"/>
                  </a:lnTo>
                  <a:lnTo>
                    <a:pt x="642938" y="980408"/>
                  </a:lnTo>
                  <a:lnTo>
                    <a:pt x="645128" y="972122"/>
                  </a:lnTo>
                  <a:lnTo>
                    <a:pt x="650462" y="963454"/>
                  </a:lnTo>
                  <a:lnTo>
                    <a:pt x="649700" y="957167"/>
                  </a:lnTo>
                  <a:lnTo>
                    <a:pt x="652463" y="953643"/>
                  </a:lnTo>
                  <a:lnTo>
                    <a:pt x="661130" y="946118"/>
                  </a:lnTo>
                  <a:lnTo>
                    <a:pt x="660940" y="944499"/>
                  </a:lnTo>
                  <a:lnTo>
                    <a:pt x="657606" y="943356"/>
                  </a:lnTo>
                  <a:lnTo>
                    <a:pt x="660749" y="942975"/>
                  </a:lnTo>
                  <a:lnTo>
                    <a:pt x="671417" y="951262"/>
                  </a:lnTo>
                  <a:lnTo>
                    <a:pt x="687610" y="952405"/>
                  </a:lnTo>
                  <a:lnTo>
                    <a:pt x="698468" y="949452"/>
                  </a:lnTo>
                  <a:lnTo>
                    <a:pt x="700659" y="954024"/>
                  </a:lnTo>
                  <a:lnTo>
                    <a:pt x="705231" y="951833"/>
                  </a:lnTo>
                  <a:lnTo>
                    <a:pt x="710565" y="943166"/>
                  </a:lnTo>
                  <a:lnTo>
                    <a:pt x="714661" y="937832"/>
                  </a:lnTo>
                  <a:lnTo>
                    <a:pt x="725519" y="947642"/>
                  </a:lnTo>
                  <a:lnTo>
                    <a:pt x="727520" y="950595"/>
                  </a:lnTo>
                  <a:lnTo>
                    <a:pt x="735044" y="959263"/>
                  </a:lnTo>
                  <a:lnTo>
                    <a:pt x="746474" y="960977"/>
                  </a:lnTo>
                  <a:lnTo>
                    <a:pt x="755142" y="966311"/>
                  </a:lnTo>
                  <a:lnTo>
                    <a:pt x="754380" y="972788"/>
                  </a:lnTo>
                  <a:lnTo>
                    <a:pt x="765810" y="974503"/>
                  </a:lnTo>
                  <a:lnTo>
                    <a:pt x="770572" y="973931"/>
                  </a:lnTo>
                  <a:lnTo>
                    <a:pt x="780193" y="974312"/>
                  </a:lnTo>
                  <a:lnTo>
                    <a:pt x="781812" y="974122"/>
                  </a:lnTo>
                  <a:lnTo>
                    <a:pt x="782764" y="969169"/>
                  </a:lnTo>
                  <a:lnTo>
                    <a:pt x="790480" y="966597"/>
                  </a:lnTo>
                  <a:lnTo>
                    <a:pt x="790670" y="968216"/>
                  </a:lnTo>
                  <a:lnTo>
                    <a:pt x="797338" y="970598"/>
                  </a:lnTo>
                  <a:lnTo>
                    <a:pt x="804005" y="972979"/>
                  </a:lnTo>
                  <a:lnTo>
                    <a:pt x="806387" y="979075"/>
                  </a:lnTo>
                  <a:lnTo>
                    <a:pt x="813721" y="986123"/>
                  </a:lnTo>
                  <a:lnTo>
                    <a:pt x="817150" y="1000125"/>
                  </a:lnTo>
                  <a:lnTo>
                    <a:pt x="818197" y="1008031"/>
                  </a:lnTo>
                  <a:lnTo>
                    <a:pt x="812863" y="1016699"/>
                  </a:lnTo>
                  <a:lnTo>
                    <a:pt x="813245" y="1019842"/>
                  </a:lnTo>
                  <a:lnTo>
                    <a:pt x="817436" y="1027367"/>
                  </a:lnTo>
                  <a:lnTo>
                    <a:pt x="819817" y="1033463"/>
                  </a:lnTo>
                  <a:lnTo>
                    <a:pt x="822960" y="1033082"/>
                  </a:lnTo>
                  <a:lnTo>
                    <a:pt x="833247" y="1025366"/>
                  </a:lnTo>
                  <a:lnTo>
                    <a:pt x="834771" y="1025176"/>
                  </a:lnTo>
                  <a:lnTo>
                    <a:pt x="836200" y="1023366"/>
                  </a:lnTo>
                  <a:lnTo>
                    <a:pt x="844105" y="1022318"/>
                  </a:lnTo>
                  <a:lnTo>
                    <a:pt x="849058" y="1023271"/>
                  </a:lnTo>
                  <a:lnTo>
                    <a:pt x="850868" y="1024604"/>
                  </a:lnTo>
                  <a:lnTo>
                    <a:pt x="854012" y="1024223"/>
                  </a:lnTo>
                  <a:lnTo>
                    <a:pt x="852678" y="1026033"/>
                  </a:lnTo>
                  <a:lnTo>
                    <a:pt x="852869" y="1027652"/>
                  </a:lnTo>
                  <a:lnTo>
                    <a:pt x="856012" y="1027271"/>
                  </a:lnTo>
                  <a:lnTo>
                    <a:pt x="857822" y="1028605"/>
                  </a:lnTo>
                  <a:lnTo>
                    <a:pt x="858203" y="1031748"/>
                  </a:lnTo>
                  <a:lnTo>
                    <a:pt x="865918" y="1029176"/>
                  </a:lnTo>
                  <a:lnTo>
                    <a:pt x="870109" y="1036701"/>
                  </a:lnTo>
                  <a:lnTo>
                    <a:pt x="870680" y="1041464"/>
                  </a:lnTo>
                  <a:lnTo>
                    <a:pt x="874205" y="1044226"/>
                  </a:lnTo>
                  <a:lnTo>
                    <a:pt x="874395" y="1045845"/>
                  </a:lnTo>
                  <a:lnTo>
                    <a:pt x="878967" y="1043654"/>
                  </a:lnTo>
                  <a:lnTo>
                    <a:pt x="884682" y="1050893"/>
                  </a:lnTo>
                  <a:lnTo>
                    <a:pt x="886301" y="1050703"/>
                  </a:lnTo>
                  <a:lnTo>
                    <a:pt x="889254" y="1048702"/>
                  </a:lnTo>
                  <a:lnTo>
                    <a:pt x="891064" y="1050036"/>
                  </a:lnTo>
                  <a:lnTo>
                    <a:pt x="895826" y="1049465"/>
                  </a:lnTo>
                  <a:lnTo>
                    <a:pt x="902780" y="1053370"/>
                  </a:lnTo>
                  <a:lnTo>
                    <a:pt x="904970" y="1057942"/>
                  </a:lnTo>
                  <a:lnTo>
                    <a:pt x="908875" y="1050989"/>
                  </a:lnTo>
                  <a:lnTo>
                    <a:pt x="913829" y="1051941"/>
                  </a:lnTo>
                  <a:lnTo>
                    <a:pt x="923449" y="1052322"/>
                  </a:lnTo>
                  <a:lnTo>
                    <a:pt x="928973" y="1045178"/>
                  </a:lnTo>
                  <a:lnTo>
                    <a:pt x="934498" y="1050893"/>
                  </a:lnTo>
                  <a:lnTo>
                    <a:pt x="953643" y="1050036"/>
                  </a:lnTo>
                  <a:lnTo>
                    <a:pt x="960120" y="1037939"/>
                  </a:lnTo>
                  <a:lnTo>
                    <a:pt x="964311" y="1045464"/>
                  </a:lnTo>
                  <a:lnTo>
                    <a:pt x="974027" y="1045845"/>
                  </a:lnTo>
                  <a:lnTo>
                    <a:pt x="976979" y="1043845"/>
                  </a:lnTo>
                  <a:lnTo>
                    <a:pt x="980504" y="1046607"/>
                  </a:lnTo>
                  <a:lnTo>
                    <a:pt x="977360" y="1046988"/>
                  </a:lnTo>
                  <a:lnTo>
                    <a:pt x="979551" y="1051560"/>
                  </a:lnTo>
                  <a:lnTo>
                    <a:pt x="983266" y="1055846"/>
                  </a:lnTo>
                  <a:lnTo>
                    <a:pt x="981932" y="1057656"/>
                  </a:lnTo>
                  <a:lnTo>
                    <a:pt x="987266" y="1061752"/>
                  </a:lnTo>
                  <a:lnTo>
                    <a:pt x="988028" y="1068038"/>
                  </a:lnTo>
                  <a:lnTo>
                    <a:pt x="988409" y="1071182"/>
                  </a:lnTo>
                  <a:lnTo>
                    <a:pt x="987266" y="1074515"/>
                  </a:lnTo>
                  <a:lnTo>
                    <a:pt x="989076" y="1075849"/>
                  </a:lnTo>
                  <a:lnTo>
                    <a:pt x="987743" y="1077659"/>
                  </a:lnTo>
                  <a:lnTo>
                    <a:pt x="988123" y="1080802"/>
                  </a:lnTo>
                  <a:lnTo>
                    <a:pt x="986504" y="1080992"/>
                  </a:lnTo>
                  <a:lnTo>
                    <a:pt x="986695" y="1082611"/>
                  </a:lnTo>
                  <a:lnTo>
                    <a:pt x="984123" y="1087755"/>
                  </a:lnTo>
                  <a:lnTo>
                    <a:pt x="984695" y="1092518"/>
                  </a:lnTo>
                  <a:lnTo>
                    <a:pt x="991362" y="1094899"/>
                  </a:lnTo>
                  <a:lnTo>
                    <a:pt x="993553" y="1099471"/>
                  </a:lnTo>
                  <a:lnTo>
                    <a:pt x="992219" y="1101281"/>
                  </a:lnTo>
                  <a:lnTo>
                    <a:pt x="994029" y="1102614"/>
                  </a:lnTo>
                  <a:lnTo>
                    <a:pt x="992696" y="1104424"/>
                  </a:lnTo>
                  <a:lnTo>
                    <a:pt x="994886" y="1108996"/>
                  </a:lnTo>
                  <a:lnTo>
                    <a:pt x="993934" y="1113949"/>
                  </a:lnTo>
                  <a:lnTo>
                    <a:pt x="990981" y="1115949"/>
                  </a:lnTo>
                  <a:lnTo>
                    <a:pt x="993362" y="1122045"/>
                  </a:lnTo>
                  <a:lnTo>
                    <a:pt x="992029" y="1123855"/>
                  </a:lnTo>
                  <a:lnTo>
                    <a:pt x="995744" y="1128141"/>
                  </a:lnTo>
                  <a:lnTo>
                    <a:pt x="997363" y="1127951"/>
                  </a:lnTo>
                  <a:lnTo>
                    <a:pt x="997934" y="1132713"/>
                  </a:lnTo>
                  <a:lnTo>
                    <a:pt x="996601" y="1134523"/>
                  </a:lnTo>
                  <a:lnTo>
                    <a:pt x="997363" y="1140809"/>
                  </a:lnTo>
                  <a:lnTo>
                    <a:pt x="993457" y="1147763"/>
                  </a:lnTo>
                  <a:lnTo>
                    <a:pt x="992505" y="1152716"/>
                  </a:lnTo>
                  <a:lnTo>
                    <a:pt x="999172" y="1155097"/>
                  </a:lnTo>
                  <a:lnTo>
                    <a:pt x="1007459" y="1157288"/>
                  </a:lnTo>
                  <a:lnTo>
                    <a:pt x="1011174" y="1161574"/>
                  </a:lnTo>
                  <a:lnTo>
                    <a:pt x="1010983" y="1159955"/>
                  </a:lnTo>
                  <a:lnTo>
                    <a:pt x="1010412" y="1155192"/>
                  </a:lnTo>
                  <a:lnTo>
                    <a:pt x="1015365" y="1156144"/>
                  </a:lnTo>
                  <a:lnTo>
                    <a:pt x="1016889" y="1155954"/>
                  </a:lnTo>
                  <a:lnTo>
                    <a:pt x="1015079" y="1154621"/>
                  </a:lnTo>
                  <a:lnTo>
                    <a:pt x="1014698" y="1151477"/>
                  </a:lnTo>
                  <a:lnTo>
                    <a:pt x="1017841" y="1151096"/>
                  </a:lnTo>
                  <a:lnTo>
                    <a:pt x="1017080" y="1144810"/>
                  </a:lnTo>
                  <a:lnTo>
                    <a:pt x="1018604" y="1144619"/>
                  </a:lnTo>
                  <a:lnTo>
                    <a:pt x="1020794" y="1149191"/>
                  </a:lnTo>
                  <a:lnTo>
                    <a:pt x="1020223" y="1144429"/>
                  </a:lnTo>
                  <a:lnTo>
                    <a:pt x="1025366" y="1147001"/>
                  </a:lnTo>
                  <a:lnTo>
                    <a:pt x="1026795" y="1145191"/>
                  </a:lnTo>
                  <a:lnTo>
                    <a:pt x="1023271" y="1142428"/>
                  </a:lnTo>
                  <a:lnTo>
                    <a:pt x="1026414" y="1142048"/>
                  </a:lnTo>
                  <a:lnTo>
                    <a:pt x="1020508" y="1133189"/>
                  </a:lnTo>
                  <a:lnTo>
                    <a:pt x="1021937" y="1131380"/>
                  </a:lnTo>
                  <a:lnTo>
                    <a:pt x="1027271" y="1135475"/>
                  </a:lnTo>
                  <a:lnTo>
                    <a:pt x="1025080" y="1130903"/>
                  </a:lnTo>
                  <a:lnTo>
                    <a:pt x="1029653" y="1128713"/>
                  </a:lnTo>
                  <a:lnTo>
                    <a:pt x="1024319" y="1124617"/>
                  </a:lnTo>
                  <a:lnTo>
                    <a:pt x="1032034" y="1122045"/>
                  </a:lnTo>
                  <a:lnTo>
                    <a:pt x="1026700" y="1117949"/>
                  </a:lnTo>
                  <a:lnTo>
                    <a:pt x="1026223" y="1101947"/>
                  </a:lnTo>
                  <a:lnTo>
                    <a:pt x="1030510" y="1098233"/>
                  </a:lnTo>
                  <a:lnTo>
                    <a:pt x="1026795" y="1093946"/>
                  </a:lnTo>
                  <a:lnTo>
                    <a:pt x="1028129" y="1092136"/>
                  </a:lnTo>
                  <a:lnTo>
                    <a:pt x="1030319" y="1096709"/>
                  </a:lnTo>
                  <a:lnTo>
                    <a:pt x="1031653" y="1094899"/>
                  </a:lnTo>
                  <a:lnTo>
                    <a:pt x="1030891" y="1088612"/>
                  </a:lnTo>
                  <a:lnTo>
                    <a:pt x="1032510" y="1088422"/>
                  </a:lnTo>
                  <a:lnTo>
                    <a:pt x="1031938" y="1083659"/>
                  </a:lnTo>
                  <a:lnTo>
                    <a:pt x="1034891" y="1081659"/>
                  </a:lnTo>
                  <a:lnTo>
                    <a:pt x="1034129" y="1075373"/>
                  </a:lnTo>
                  <a:lnTo>
                    <a:pt x="1035463" y="1073563"/>
                  </a:lnTo>
                  <a:lnTo>
                    <a:pt x="1038987" y="1076325"/>
                  </a:lnTo>
                  <a:lnTo>
                    <a:pt x="1042130" y="1075944"/>
                  </a:lnTo>
                  <a:lnTo>
                    <a:pt x="1041940" y="1074325"/>
                  </a:lnTo>
                  <a:lnTo>
                    <a:pt x="1043083" y="1070991"/>
                  </a:lnTo>
                  <a:lnTo>
                    <a:pt x="1046607" y="1073753"/>
                  </a:lnTo>
                  <a:lnTo>
                    <a:pt x="1049179" y="1068610"/>
                  </a:lnTo>
                  <a:lnTo>
                    <a:pt x="1044416" y="1069181"/>
                  </a:lnTo>
                  <a:lnTo>
                    <a:pt x="1045750" y="1067372"/>
                  </a:lnTo>
                  <a:lnTo>
                    <a:pt x="1042416" y="1066228"/>
                  </a:lnTo>
                  <a:lnTo>
                    <a:pt x="1043749" y="1064419"/>
                  </a:lnTo>
                  <a:lnTo>
                    <a:pt x="1053179" y="1063181"/>
                  </a:lnTo>
                  <a:lnTo>
                    <a:pt x="1048036" y="1060609"/>
                  </a:lnTo>
                  <a:lnTo>
                    <a:pt x="1049179" y="1057275"/>
                  </a:lnTo>
                  <a:lnTo>
                    <a:pt x="1047845" y="1059085"/>
                  </a:lnTo>
                  <a:lnTo>
                    <a:pt x="1046036" y="1057751"/>
                  </a:lnTo>
                  <a:lnTo>
                    <a:pt x="1047179" y="1054418"/>
                  </a:lnTo>
                  <a:lnTo>
                    <a:pt x="1048988" y="1055751"/>
                  </a:lnTo>
                  <a:lnTo>
                    <a:pt x="1047179" y="1054418"/>
                  </a:lnTo>
                  <a:lnTo>
                    <a:pt x="1048131" y="1049465"/>
                  </a:lnTo>
                  <a:lnTo>
                    <a:pt x="1049941" y="1050798"/>
                  </a:lnTo>
                  <a:lnTo>
                    <a:pt x="1051370" y="1048988"/>
                  </a:lnTo>
                  <a:lnTo>
                    <a:pt x="1049560" y="1047655"/>
                  </a:lnTo>
                  <a:lnTo>
                    <a:pt x="1048988" y="1042892"/>
                  </a:lnTo>
                  <a:lnTo>
                    <a:pt x="1051941" y="1040892"/>
                  </a:lnTo>
                  <a:lnTo>
                    <a:pt x="1048798" y="1041273"/>
                  </a:lnTo>
                  <a:lnTo>
                    <a:pt x="1048226" y="1036510"/>
                  </a:lnTo>
                  <a:lnTo>
                    <a:pt x="1046607" y="1036701"/>
                  </a:lnTo>
                  <a:lnTo>
                    <a:pt x="1044988" y="1036892"/>
                  </a:lnTo>
                  <a:lnTo>
                    <a:pt x="1049369" y="1033177"/>
                  </a:lnTo>
                  <a:lnTo>
                    <a:pt x="1052703" y="1034320"/>
                  </a:lnTo>
                  <a:lnTo>
                    <a:pt x="1052322" y="1031176"/>
                  </a:lnTo>
                  <a:lnTo>
                    <a:pt x="1055656" y="1032319"/>
                  </a:lnTo>
                  <a:lnTo>
                    <a:pt x="1056799" y="1028986"/>
                  </a:lnTo>
                  <a:lnTo>
                    <a:pt x="1057751" y="1024033"/>
                  </a:lnTo>
                  <a:lnTo>
                    <a:pt x="1059561" y="1025366"/>
                  </a:lnTo>
                  <a:lnTo>
                    <a:pt x="1058989" y="1020604"/>
                  </a:lnTo>
                  <a:lnTo>
                    <a:pt x="1065276" y="1019842"/>
                  </a:lnTo>
                  <a:lnTo>
                    <a:pt x="1064514" y="1013555"/>
                  </a:lnTo>
                  <a:lnTo>
                    <a:pt x="1066895" y="1006793"/>
                  </a:lnTo>
                  <a:lnTo>
                    <a:pt x="1072801" y="1002792"/>
                  </a:lnTo>
                  <a:lnTo>
                    <a:pt x="1075373" y="997649"/>
                  </a:lnTo>
                  <a:lnTo>
                    <a:pt x="1079659" y="993934"/>
                  </a:lnTo>
                  <a:lnTo>
                    <a:pt x="1079468" y="992315"/>
                  </a:lnTo>
                  <a:lnTo>
                    <a:pt x="1076706" y="995839"/>
                  </a:lnTo>
                  <a:lnTo>
                    <a:pt x="1074896" y="994505"/>
                  </a:lnTo>
                  <a:lnTo>
                    <a:pt x="1078230" y="982885"/>
                  </a:lnTo>
                  <a:lnTo>
                    <a:pt x="1078039" y="981266"/>
                  </a:lnTo>
                  <a:lnTo>
                    <a:pt x="1083183" y="983837"/>
                  </a:lnTo>
                  <a:lnTo>
                    <a:pt x="1084326" y="980503"/>
                  </a:lnTo>
                  <a:lnTo>
                    <a:pt x="1086136" y="981837"/>
                  </a:lnTo>
                  <a:lnTo>
                    <a:pt x="1087469" y="980027"/>
                  </a:lnTo>
                  <a:lnTo>
                    <a:pt x="1085660" y="978694"/>
                  </a:lnTo>
                  <a:lnTo>
                    <a:pt x="1090613" y="979646"/>
                  </a:lnTo>
                  <a:lnTo>
                    <a:pt x="1093565" y="977646"/>
                  </a:lnTo>
                  <a:lnTo>
                    <a:pt x="1088422" y="975074"/>
                  </a:lnTo>
                  <a:lnTo>
                    <a:pt x="1088231" y="973455"/>
                  </a:lnTo>
                  <a:lnTo>
                    <a:pt x="1090041" y="974789"/>
                  </a:lnTo>
                  <a:lnTo>
                    <a:pt x="1094804" y="974217"/>
                  </a:lnTo>
                  <a:lnTo>
                    <a:pt x="1094423" y="971074"/>
                  </a:lnTo>
                  <a:lnTo>
                    <a:pt x="1095756" y="969264"/>
                  </a:lnTo>
                  <a:lnTo>
                    <a:pt x="1097566" y="970598"/>
                  </a:lnTo>
                  <a:lnTo>
                    <a:pt x="1097185" y="967454"/>
                  </a:lnTo>
                  <a:lnTo>
                    <a:pt x="1098804" y="967264"/>
                  </a:lnTo>
                  <a:lnTo>
                    <a:pt x="1103186" y="963549"/>
                  </a:lnTo>
                  <a:lnTo>
                    <a:pt x="1105186" y="966502"/>
                  </a:lnTo>
                  <a:lnTo>
                    <a:pt x="1112044" y="957643"/>
                  </a:lnTo>
                  <a:lnTo>
                    <a:pt x="1108710" y="956501"/>
                  </a:lnTo>
                  <a:lnTo>
                    <a:pt x="1109472" y="950024"/>
                  </a:lnTo>
                  <a:lnTo>
                    <a:pt x="1112234" y="946499"/>
                  </a:lnTo>
                  <a:lnTo>
                    <a:pt x="1113854" y="946309"/>
                  </a:lnTo>
                  <a:lnTo>
                    <a:pt x="1111853" y="943356"/>
                  </a:lnTo>
                  <a:lnTo>
                    <a:pt x="1113473" y="943166"/>
                  </a:lnTo>
                  <a:lnTo>
                    <a:pt x="1114997" y="942975"/>
                  </a:lnTo>
                  <a:lnTo>
                    <a:pt x="1114615" y="939832"/>
                  </a:lnTo>
                  <a:lnTo>
                    <a:pt x="1117759" y="939451"/>
                  </a:lnTo>
                  <a:lnTo>
                    <a:pt x="1117378" y="936308"/>
                  </a:lnTo>
                  <a:lnTo>
                    <a:pt x="1120140" y="932783"/>
                  </a:lnTo>
                  <a:lnTo>
                    <a:pt x="1121093" y="927830"/>
                  </a:lnTo>
                  <a:lnTo>
                    <a:pt x="1118521" y="920115"/>
                  </a:lnTo>
                  <a:lnTo>
                    <a:pt x="1120712" y="911828"/>
                  </a:lnTo>
                  <a:lnTo>
                    <a:pt x="1118902" y="910495"/>
                  </a:lnTo>
                  <a:lnTo>
                    <a:pt x="1123188" y="906780"/>
                  </a:lnTo>
                  <a:lnTo>
                    <a:pt x="1121188" y="903827"/>
                  </a:lnTo>
                  <a:lnTo>
                    <a:pt x="1124331" y="903446"/>
                  </a:lnTo>
                  <a:lnTo>
                    <a:pt x="1126903" y="898303"/>
                  </a:lnTo>
                  <a:lnTo>
                    <a:pt x="1138714" y="903160"/>
                  </a:lnTo>
                  <a:lnTo>
                    <a:pt x="1146620" y="902113"/>
                  </a:lnTo>
                  <a:lnTo>
                    <a:pt x="1149763" y="901732"/>
                  </a:lnTo>
                  <a:lnTo>
                    <a:pt x="1150715" y="896779"/>
                  </a:lnTo>
                  <a:lnTo>
                    <a:pt x="1153668" y="894778"/>
                  </a:lnTo>
                  <a:lnTo>
                    <a:pt x="1153668" y="894778"/>
                  </a:lnTo>
                  <a:lnTo>
                    <a:pt x="1150525" y="895159"/>
                  </a:lnTo>
                  <a:lnTo>
                    <a:pt x="1151287" y="888683"/>
                  </a:lnTo>
                  <a:lnTo>
                    <a:pt x="1153287" y="891635"/>
                  </a:lnTo>
                  <a:lnTo>
                    <a:pt x="1157764" y="889444"/>
                  </a:lnTo>
                  <a:lnTo>
                    <a:pt x="1155764" y="886492"/>
                  </a:lnTo>
                  <a:lnTo>
                    <a:pt x="1160716" y="887444"/>
                  </a:lnTo>
                  <a:lnTo>
                    <a:pt x="1160526" y="885825"/>
                  </a:lnTo>
                  <a:lnTo>
                    <a:pt x="1158526" y="882872"/>
                  </a:lnTo>
                  <a:lnTo>
                    <a:pt x="1161669" y="882491"/>
                  </a:lnTo>
                  <a:lnTo>
                    <a:pt x="1164622" y="880491"/>
                  </a:lnTo>
                  <a:lnTo>
                    <a:pt x="1162622" y="877538"/>
                  </a:lnTo>
                  <a:lnTo>
                    <a:pt x="1165574" y="875538"/>
                  </a:lnTo>
                  <a:lnTo>
                    <a:pt x="1167194" y="875348"/>
                  </a:lnTo>
                  <a:lnTo>
                    <a:pt x="1166241" y="880301"/>
                  </a:lnTo>
                  <a:lnTo>
                    <a:pt x="1169384" y="879919"/>
                  </a:lnTo>
                  <a:lnTo>
                    <a:pt x="1169003" y="876776"/>
                  </a:lnTo>
                  <a:lnTo>
                    <a:pt x="1166813" y="872204"/>
                  </a:lnTo>
                  <a:lnTo>
                    <a:pt x="1166431" y="869061"/>
                  </a:lnTo>
                  <a:lnTo>
                    <a:pt x="1167765" y="867251"/>
                  </a:lnTo>
                  <a:lnTo>
                    <a:pt x="1174528" y="869633"/>
                  </a:lnTo>
                  <a:lnTo>
                    <a:pt x="1173956" y="864870"/>
                  </a:lnTo>
                  <a:lnTo>
                    <a:pt x="1179671" y="859346"/>
                  </a:lnTo>
                  <a:lnTo>
                    <a:pt x="1182814" y="858965"/>
                  </a:lnTo>
                  <a:lnTo>
                    <a:pt x="1182814" y="858965"/>
                  </a:lnTo>
                  <a:lnTo>
                    <a:pt x="1185958" y="858584"/>
                  </a:lnTo>
                  <a:lnTo>
                    <a:pt x="1187577" y="858393"/>
                  </a:lnTo>
                  <a:lnTo>
                    <a:pt x="1187768" y="860012"/>
                  </a:lnTo>
                  <a:lnTo>
                    <a:pt x="1189577" y="861346"/>
                  </a:lnTo>
                  <a:lnTo>
                    <a:pt x="1190911" y="859536"/>
                  </a:lnTo>
                  <a:lnTo>
                    <a:pt x="1196054" y="862108"/>
                  </a:lnTo>
                  <a:lnTo>
                    <a:pt x="1200340" y="858393"/>
                  </a:lnTo>
                  <a:lnTo>
                    <a:pt x="1202531" y="862965"/>
                  </a:lnTo>
                  <a:lnTo>
                    <a:pt x="1205865" y="864108"/>
                  </a:lnTo>
                  <a:lnTo>
                    <a:pt x="1209389" y="866870"/>
                  </a:lnTo>
                  <a:lnTo>
                    <a:pt x="1217295" y="865823"/>
                  </a:lnTo>
                  <a:lnTo>
                    <a:pt x="1221296" y="871728"/>
                  </a:lnTo>
                  <a:lnTo>
                    <a:pt x="1227963" y="874109"/>
                  </a:lnTo>
                  <a:lnTo>
                    <a:pt x="1234249" y="873347"/>
                  </a:lnTo>
                  <a:lnTo>
                    <a:pt x="1240727" y="874109"/>
                  </a:lnTo>
                  <a:lnTo>
                    <a:pt x="1243108" y="880205"/>
                  </a:lnTo>
                  <a:lnTo>
                    <a:pt x="1255205" y="886682"/>
                  </a:lnTo>
                  <a:lnTo>
                    <a:pt x="1259205" y="892588"/>
                  </a:lnTo>
                  <a:lnTo>
                    <a:pt x="1264158" y="893540"/>
                  </a:lnTo>
                  <a:lnTo>
                    <a:pt x="1270254" y="891159"/>
                  </a:lnTo>
                  <a:lnTo>
                    <a:pt x="1272064" y="892493"/>
                  </a:lnTo>
                  <a:lnTo>
                    <a:pt x="1274445" y="898589"/>
                  </a:lnTo>
                  <a:lnTo>
                    <a:pt x="1280160" y="905827"/>
                  </a:lnTo>
                  <a:lnTo>
                    <a:pt x="1290638" y="912495"/>
                  </a:lnTo>
                  <a:lnTo>
                    <a:pt x="1292828" y="917067"/>
                  </a:lnTo>
                  <a:lnTo>
                    <a:pt x="1295972" y="916686"/>
                  </a:lnTo>
                  <a:lnTo>
                    <a:pt x="1302068" y="927164"/>
                  </a:lnTo>
                  <a:lnTo>
                    <a:pt x="1314069" y="920782"/>
                  </a:lnTo>
                  <a:lnTo>
                    <a:pt x="1319213" y="923353"/>
                  </a:lnTo>
                  <a:lnTo>
                    <a:pt x="1322356" y="922973"/>
                  </a:lnTo>
                  <a:lnTo>
                    <a:pt x="1325880" y="925735"/>
                  </a:lnTo>
                  <a:lnTo>
                    <a:pt x="1331405" y="918591"/>
                  </a:lnTo>
                  <a:lnTo>
                    <a:pt x="1338644" y="912876"/>
                  </a:lnTo>
                  <a:lnTo>
                    <a:pt x="1341406" y="909352"/>
                  </a:lnTo>
                  <a:lnTo>
                    <a:pt x="1347883" y="910114"/>
                  </a:lnTo>
                  <a:lnTo>
                    <a:pt x="1350455" y="904970"/>
                  </a:lnTo>
                  <a:lnTo>
                    <a:pt x="1353979" y="894874"/>
                  </a:lnTo>
                  <a:lnTo>
                    <a:pt x="1359313" y="898969"/>
                  </a:lnTo>
                  <a:lnTo>
                    <a:pt x="1358741" y="894207"/>
                  </a:lnTo>
                  <a:lnTo>
                    <a:pt x="1364266" y="887063"/>
                  </a:lnTo>
                  <a:lnTo>
                    <a:pt x="1382649" y="892778"/>
                  </a:lnTo>
                  <a:lnTo>
                    <a:pt x="1387793" y="895350"/>
                  </a:lnTo>
                  <a:lnTo>
                    <a:pt x="1395698" y="907161"/>
                  </a:lnTo>
                  <a:lnTo>
                    <a:pt x="1406747" y="918591"/>
                  </a:lnTo>
                  <a:lnTo>
                    <a:pt x="1405128" y="918782"/>
                  </a:lnTo>
                  <a:lnTo>
                    <a:pt x="1406938" y="920115"/>
                  </a:lnTo>
                  <a:lnTo>
                    <a:pt x="1412462" y="925830"/>
                  </a:lnTo>
                  <a:lnTo>
                    <a:pt x="1420368" y="924782"/>
                  </a:lnTo>
                  <a:lnTo>
                    <a:pt x="1427416" y="917448"/>
                  </a:lnTo>
                  <a:lnTo>
                    <a:pt x="1435703" y="919639"/>
                  </a:lnTo>
                  <a:lnTo>
                    <a:pt x="1442371" y="909161"/>
                  </a:lnTo>
                  <a:lnTo>
                    <a:pt x="1450657" y="911352"/>
                  </a:lnTo>
                  <a:lnTo>
                    <a:pt x="1455230" y="909161"/>
                  </a:lnTo>
                  <a:lnTo>
                    <a:pt x="1463326" y="909733"/>
                  </a:lnTo>
                  <a:lnTo>
                    <a:pt x="1467612" y="906018"/>
                  </a:lnTo>
                  <a:lnTo>
                    <a:pt x="1469327" y="894588"/>
                  </a:lnTo>
                  <a:lnTo>
                    <a:pt x="1472089" y="891064"/>
                  </a:lnTo>
                  <a:lnTo>
                    <a:pt x="1484757" y="889444"/>
                  </a:lnTo>
                  <a:lnTo>
                    <a:pt x="1485519" y="882968"/>
                  </a:lnTo>
                  <a:lnTo>
                    <a:pt x="1491044" y="875824"/>
                  </a:lnTo>
                  <a:lnTo>
                    <a:pt x="1497330" y="875062"/>
                  </a:lnTo>
                  <a:lnTo>
                    <a:pt x="1502283" y="876014"/>
                  </a:lnTo>
                  <a:lnTo>
                    <a:pt x="1495139" y="857726"/>
                  </a:lnTo>
                  <a:lnTo>
                    <a:pt x="1495139" y="857726"/>
                  </a:lnTo>
                  <a:close/>
                </a:path>
              </a:pathLst>
            </a:custGeom>
            <a:noFill/>
            <a:ln w="9525" cap="rnd" cmpd="sng">
              <a:solidFill>
                <a:schemeClr val="bg1"/>
              </a:solidFill>
              <a:prstDash val="solid"/>
              <a:round/>
            </a:ln>
          </p:spPr>
          <p:txBody>
            <a:bodyPr rtlCol="0" anchor="ctr"/>
            <a:lstStyle/>
            <a:p>
              <a:endParaRPr lang="cs-CZ"/>
            </a:p>
          </p:txBody>
        </p:sp>
        <p:sp>
          <p:nvSpPr>
            <p:cNvPr id="34" name="Volný tvar: obrazec 33">
              <a:extLst>
                <a:ext uri="{FF2B5EF4-FFF2-40B4-BE49-F238E27FC236}">
                  <a16:creationId xmlns:a16="http://schemas.microsoft.com/office/drawing/2014/main" id="{2B123E2D-A147-C12C-5DFD-66788E9B1933}"/>
                </a:ext>
              </a:extLst>
            </p:cNvPr>
            <p:cNvSpPr>
              <a:spLocks noChangeAspect="1"/>
            </p:cNvSpPr>
            <p:nvPr userDrawn="1"/>
          </p:nvSpPr>
          <p:spPr>
            <a:xfrm>
              <a:off x="5290470" y="2042826"/>
              <a:ext cx="887920" cy="627602"/>
            </a:xfrm>
            <a:custGeom>
              <a:avLst/>
              <a:gdLst>
                <a:gd name="connsiteX0" fmla="*/ 883920 w 887920"/>
                <a:gd name="connsiteY0" fmla="*/ 565595 h 627602"/>
                <a:gd name="connsiteX1" fmla="*/ 883158 w 887920"/>
                <a:gd name="connsiteY1" fmla="*/ 559308 h 627602"/>
                <a:gd name="connsiteX2" fmla="*/ 881634 w 887920"/>
                <a:gd name="connsiteY2" fmla="*/ 559499 h 627602"/>
                <a:gd name="connsiteX3" fmla="*/ 877443 w 887920"/>
                <a:gd name="connsiteY3" fmla="*/ 551974 h 627602"/>
                <a:gd name="connsiteX4" fmla="*/ 873824 w 887920"/>
                <a:gd name="connsiteY4" fmla="*/ 549212 h 627602"/>
                <a:gd name="connsiteX5" fmla="*/ 873443 w 887920"/>
                <a:gd name="connsiteY5" fmla="*/ 546068 h 627602"/>
                <a:gd name="connsiteX6" fmla="*/ 868109 w 887920"/>
                <a:gd name="connsiteY6" fmla="*/ 541973 h 627602"/>
                <a:gd name="connsiteX7" fmla="*/ 865727 w 887920"/>
                <a:gd name="connsiteY7" fmla="*/ 535877 h 627602"/>
                <a:gd name="connsiteX8" fmla="*/ 859250 w 887920"/>
                <a:gd name="connsiteY8" fmla="*/ 535019 h 627602"/>
                <a:gd name="connsiteX9" fmla="*/ 859060 w 887920"/>
                <a:gd name="connsiteY9" fmla="*/ 533495 h 627602"/>
                <a:gd name="connsiteX10" fmla="*/ 863918 w 887920"/>
                <a:gd name="connsiteY10" fmla="*/ 534448 h 627602"/>
                <a:gd name="connsiteX11" fmla="*/ 852869 w 887920"/>
                <a:gd name="connsiteY11" fmla="*/ 523018 h 627602"/>
                <a:gd name="connsiteX12" fmla="*/ 857441 w 887920"/>
                <a:gd name="connsiteY12" fmla="*/ 520827 h 627602"/>
                <a:gd name="connsiteX13" fmla="*/ 860012 w 887920"/>
                <a:gd name="connsiteY13" fmla="*/ 515684 h 627602"/>
                <a:gd name="connsiteX14" fmla="*/ 850297 w 887920"/>
                <a:gd name="connsiteY14" fmla="*/ 515303 h 627602"/>
                <a:gd name="connsiteX15" fmla="*/ 843153 w 887920"/>
                <a:gd name="connsiteY15" fmla="*/ 509873 h 627602"/>
                <a:gd name="connsiteX16" fmla="*/ 853631 w 887920"/>
                <a:gd name="connsiteY16" fmla="*/ 490919 h 627602"/>
                <a:gd name="connsiteX17" fmla="*/ 851440 w 887920"/>
                <a:gd name="connsiteY17" fmla="*/ 486347 h 627602"/>
                <a:gd name="connsiteX18" fmla="*/ 858107 w 887920"/>
                <a:gd name="connsiteY18" fmla="*/ 475869 h 627602"/>
                <a:gd name="connsiteX19" fmla="*/ 863822 w 887920"/>
                <a:gd name="connsiteY19" fmla="*/ 470345 h 627602"/>
                <a:gd name="connsiteX20" fmla="*/ 855155 w 887920"/>
                <a:gd name="connsiteY20" fmla="*/ 465011 h 627602"/>
                <a:gd name="connsiteX21" fmla="*/ 854297 w 887920"/>
                <a:gd name="connsiteY21" fmla="*/ 458724 h 627602"/>
                <a:gd name="connsiteX22" fmla="*/ 850106 w 887920"/>
                <a:gd name="connsiteY22" fmla="*/ 451199 h 627602"/>
                <a:gd name="connsiteX23" fmla="*/ 839629 w 887920"/>
                <a:gd name="connsiteY23" fmla="*/ 444532 h 627602"/>
                <a:gd name="connsiteX24" fmla="*/ 839438 w 887920"/>
                <a:gd name="connsiteY24" fmla="*/ 442913 h 627602"/>
                <a:gd name="connsiteX25" fmla="*/ 844582 w 887920"/>
                <a:gd name="connsiteY25" fmla="*/ 432721 h 627602"/>
                <a:gd name="connsiteX26" fmla="*/ 851630 w 887920"/>
                <a:gd name="connsiteY26" fmla="*/ 425387 h 627602"/>
                <a:gd name="connsiteX27" fmla="*/ 844582 w 887920"/>
                <a:gd name="connsiteY27" fmla="*/ 419862 h 627602"/>
                <a:gd name="connsiteX28" fmla="*/ 838200 w 887920"/>
                <a:gd name="connsiteY28" fmla="*/ 395002 h 627602"/>
                <a:gd name="connsiteX29" fmla="*/ 836390 w 887920"/>
                <a:gd name="connsiteY29" fmla="*/ 393668 h 627602"/>
                <a:gd name="connsiteX30" fmla="*/ 835819 w 887920"/>
                <a:gd name="connsiteY30" fmla="*/ 388906 h 627602"/>
                <a:gd name="connsiteX31" fmla="*/ 839343 w 887920"/>
                <a:gd name="connsiteY31" fmla="*/ 378809 h 627602"/>
                <a:gd name="connsiteX32" fmla="*/ 837343 w 887920"/>
                <a:gd name="connsiteY32" fmla="*/ 375857 h 627602"/>
                <a:gd name="connsiteX33" fmla="*/ 838867 w 887920"/>
                <a:gd name="connsiteY33" fmla="*/ 362807 h 627602"/>
                <a:gd name="connsiteX34" fmla="*/ 831723 w 887920"/>
                <a:gd name="connsiteY34" fmla="*/ 357378 h 627602"/>
                <a:gd name="connsiteX35" fmla="*/ 832961 w 887920"/>
                <a:gd name="connsiteY35" fmla="*/ 353949 h 627602"/>
                <a:gd name="connsiteX36" fmla="*/ 840772 w 887920"/>
                <a:gd name="connsiteY36" fmla="*/ 340138 h 627602"/>
                <a:gd name="connsiteX37" fmla="*/ 842963 w 887920"/>
                <a:gd name="connsiteY37" fmla="*/ 331851 h 627602"/>
                <a:gd name="connsiteX38" fmla="*/ 838391 w 887920"/>
                <a:gd name="connsiteY38" fmla="*/ 321183 h 627602"/>
                <a:gd name="connsiteX39" fmla="*/ 822579 w 887920"/>
                <a:gd name="connsiteY39" fmla="*/ 310420 h 627602"/>
                <a:gd name="connsiteX40" fmla="*/ 818579 w 887920"/>
                <a:gd name="connsiteY40" fmla="*/ 304514 h 627602"/>
                <a:gd name="connsiteX41" fmla="*/ 817626 w 887920"/>
                <a:gd name="connsiteY41" fmla="*/ 296609 h 627602"/>
                <a:gd name="connsiteX42" fmla="*/ 817340 w 887920"/>
                <a:gd name="connsiteY42" fmla="*/ 282226 h 627602"/>
                <a:gd name="connsiteX43" fmla="*/ 808101 w 887920"/>
                <a:gd name="connsiteY43" fmla="*/ 284988 h 627602"/>
                <a:gd name="connsiteX44" fmla="*/ 799624 w 887920"/>
                <a:gd name="connsiteY44" fmla="*/ 268415 h 627602"/>
                <a:gd name="connsiteX45" fmla="*/ 791909 w 887920"/>
                <a:gd name="connsiteY45" fmla="*/ 270986 h 627602"/>
                <a:gd name="connsiteX46" fmla="*/ 778669 w 887920"/>
                <a:gd name="connsiteY46" fmla="*/ 267843 h 627602"/>
                <a:gd name="connsiteX47" fmla="*/ 774764 w 887920"/>
                <a:gd name="connsiteY47" fmla="*/ 261938 h 627602"/>
                <a:gd name="connsiteX48" fmla="*/ 767620 w 887920"/>
                <a:gd name="connsiteY48" fmla="*/ 256508 h 627602"/>
                <a:gd name="connsiteX49" fmla="*/ 759333 w 887920"/>
                <a:gd name="connsiteY49" fmla="*/ 254318 h 627602"/>
                <a:gd name="connsiteX50" fmla="*/ 757142 w 887920"/>
                <a:gd name="connsiteY50" fmla="*/ 249746 h 627602"/>
                <a:gd name="connsiteX51" fmla="*/ 750380 w 887920"/>
                <a:gd name="connsiteY51" fmla="*/ 247460 h 627602"/>
                <a:gd name="connsiteX52" fmla="*/ 745712 w 887920"/>
                <a:gd name="connsiteY52" fmla="*/ 248031 h 627602"/>
                <a:gd name="connsiteX53" fmla="*/ 741140 w 887920"/>
                <a:gd name="connsiteY53" fmla="*/ 250222 h 627602"/>
                <a:gd name="connsiteX54" fmla="*/ 729520 w 887920"/>
                <a:gd name="connsiteY54" fmla="*/ 272510 h 627602"/>
                <a:gd name="connsiteX55" fmla="*/ 718376 w 887920"/>
                <a:gd name="connsiteY55" fmla="*/ 285179 h 627602"/>
                <a:gd name="connsiteX56" fmla="*/ 713613 w 887920"/>
                <a:gd name="connsiteY56" fmla="*/ 285750 h 627602"/>
                <a:gd name="connsiteX57" fmla="*/ 710089 w 887920"/>
                <a:gd name="connsiteY57" fmla="*/ 283083 h 627602"/>
                <a:gd name="connsiteX58" fmla="*/ 706850 w 887920"/>
                <a:gd name="connsiteY58" fmla="*/ 283464 h 627602"/>
                <a:gd name="connsiteX59" fmla="*/ 703136 w 887920"/>
                <a:gd name="connsiteY59" fmla="*/ 279083 h 627602"/>
                <a:gd name="connsiteX60" fmla="*/ 705898 w 887920"/>
                <a:gd name="connsiteY60" fmla="*/ 275558 h 627602"/>
                <a:gd name="connsiteX61" fmla="*/ 705517 w 887920"/>
                <a:gd name="connsiteY61" fmla="*/ 272415 h 627602"/>
                <a:gd name="connsiteX62" fmla="*/ 706660 w 887920"/>
                <a:gd name="connsiteY62" fmla="*/ 269081 h 627602"/>
                <a:gd name="connsiteX63" fmla="*/ 704660 w 887920"/>
                <a:gd name="connsiteY63" fmla="*/ 266129 h 627602"/>
                <a:gd name="connsiteX64" fmla="*/ 704279 w 887920"/>
                <a:gd name="connsiteY64" fmla="*/ 262890 h 627602"/>
                <a:gd name="connsiteX65" fmla="*/ 699897 w 887920"/>
                <a:gd name="connsiteY65" fmla="*/ 253841 h 627602"/>
                <a:gd name="connsiteX66" fmla="*/ 705803 w 887920"/>
                <a:gd name="connsiteY66" fmla="*/ 249936 h 627602"/>
                <a:gd name="connsiteX67" fmla="*/ 703802 w 887920"/>
                <a:gd name="connsiteY67" fmla="*/ 246983 h 627602"/>
                <a:gd name="connsiteX68" fmla="*/ 706565 w 887920"/>
                <a:gd name="connsiteY68" fmla="*/ 243364 h 627602"/>
                <a:gd name="connsiteX69" fmla="*/ 702850 w 887920"/>
                <a:gd name="connsiteY69" fmla="*/ 239078 h 627602"/>
                <a:gd name="connsiteX70" fmla="*/ 706755 w 887920"/>
                <a:gd name="connsiteY70" fmla="*/ 232124 h 627602"/>
                <a:gd name="connsiteX71" fmla="*/ 704945 w 887920"/>
                <a:gd name="connsiteY71" fmla="*/ 230791 h 627602"/>
                <a:gd name="connsiteX72" fmla="*/ 701231 w 887920"/>
                <a:gd name="connsiteY72" fmla="*/ 213646 h 627602"/>
                <a:gd name="connsiteX73" fmla="*/ 695420 w 887920"/>
                <a:gd name="connsiteY73" fmla="*/ 206312 h 627602"/>
                <a:gd name="connsiteX74" fmla="*/ 691134 w 887920"/>
                <a:gd name="connsiteY74" fmla="*/ 197263 h 627602"/>
                <a:gd name="connsiteX75" fmla="*/ 689515 w 887920"/>
                <a:gd name="connsiteY75" fmla="*/ 197453 h 627602"/>
                <a:gd name="connsiteX76" fmla="*/ 686181 w 887920"/>
                <a:gd name="connsiteY76" fmla="*/ 196310 h 627602"/>
                <a:gd name="connsiteX77" fmla="*/ 684562 w 887920"/>
                <a:gd name="connsiteY77" fmla="*/ 196501 h 627602"/>
                <a:gd name="connsiteX78" fmla="*/ 684181 w 887920"/>
                <a:gd name="connsiteY78" fmla="*/ 193358 h 627602"/>
                <a:gd name="connsiteX79" fmla="*/ 682847 w 887920"/>
                <a:gd name="connsiteY79" fmla="*/ 195072 h 627602"/>
                <a:gd name="connsiteX80" fmla="*/ 680847 w 887920"/>
                <a:gd name="connsiteY80" fmla="*/ 192119 h 627602"/>
                <a:gd name="connsiteX81" fmla="*/ 674465 w 887920"/>
                <a:gd name="connsiteY81" fmla="*/ 192977 h 627602"/>
                <a:gd name="connsiteX82" fmla="*/ 674084 w 887920"/>
                <a:gd name="connsiteY82" fmla="*/ 189833 h 627602"/>
                <a:gd name="connsiteX83" fmla="*/ 672560 w 887920"/>
                <a:gd name="connsiteY83" fmla="*/ 190024 h 627602"/>
                <a:gd name="connsiteX84" fmla="*/ 665798 w 887920"/>
                <a:gd name="connsiteY84" fmla="*/ 187643 h 627602"/>
                <a:gd name="connsiteX85" fmla="*/ 660654 w 887920"/>
                <a:gd name="connsiteY85" fmla="*/ 185071 h 627602"/>
                <a:gd name="connsiteX86" fmla="*/ 649224 w 887920"/>
                <a:gd name="connsiteY86" fmla="*/ 170498 h 627602"/>
                <a:gd name="connsiteX87" fmla="*/ 648367 w 887920"/>
                <a:gd name="connsiteY87" fmla="*/ 164211 h 627602"/>
                <a:gd name="connsiteX88" fmla="*/ 640842 w 887920"/>
                <a:gd name="connsiteY88" fmla="*/ 155543 h 627602"/>
                <a:gd name="connsiteX89" fmla="*/ 638651 w 887920"/>
                <a:gd name="connsiteY89" fmla="*/ 150971 h 627602"/>
                <a:gd name="connsiteX90" fmla="*/ 635318 w 887920"/>
                <a:gd name="connsiteY90" fmla="*/ 124206 h 627602"/>
                <a:gd name="connsiteX91" fmla="*/ 631508 w 887920"/>
                <a:gd name="connsiteY91" fmla="*/ 119824 h 627602"/>
                <a:gd name="connsiteX92" fmla="*/ 633698 w 887920"/>
                <a:gd name="connsiteY92" fmla="*/ 111538 h 627602"/>
                <a:gd name="connsiteX93" fmla="*/ 632841 w 887920"/>
                <a:gd name="connsiteY93" fmla="*/ 105251 h 627602"/>
                <a:gd name="connsiteX94" fmla="*/ 634079 w 887920"/>
                <a:gd name="connsiteY94" fmla="*/ 101918 h 627602"/>
                <a:gd name="connsiteX95" fmla="*/ 638366 w 887920"/>
                <a:gd name="connsiteY95" fmla="*/ 98108 h 627602"/>
                <a:gd name="connsiteX96" fmla="*/ 639509 w 887920"/>
                <a:gd name="connsiteY96" fmla="*/ 94774 h 627602"/>
                <a:gd name="connsiteX97" fmla="*/ 646843 w 887920"/>
                <a:gd name="connsiteY97" fmla="*/ 89059 h 627602"/>
                <a:gd name="connsiteX98" fmla="*/ 647605 w 887920"/>
                <a:gd name="connsiteY98" fmla="*/ 82487 h 627602"/>
                <a:gd name="connsiteX99" fmla="*/ 643223 w 887920"/>
                <a:gd name="connsiteY99" fmla="*/ 73438 h 627602"/>
                <a:gd name="connsiteX100" fmla="*/ 636556 w 887920"/>
                <a:gd name="connsiteY100" fmla="*/ 71057 h 627602"/>
                <a:gd name="connsiteX101" fmla="*/ 638270 w 887920"/>
                <a:gd name="connsiteY101" fmla="*/ 59626 h 627602"/>
                <a:gd name="connsiteX102" fmla="*/ 637318 w 887920"/>
                <a:gd name="connsiteY102" fmla="*/ 51721 h 627602"/>
                <a:gd name="connsiteX103" fmla="*/ 622459 w 887920"/>
                <a:gd name="connsiteY103" fmla="*/ 48863 h 627602"/>
                <a:gd name="connsiteX104" fmla="*/ 619316 w 887920"/>
                <a:gd name="connsiteY104" fmla="*/ 49244 h 627602"/>
                <a:gd name="connsiteX105" fmla="*/ 617982 w 887920"/>
                <a:gd name="connsiteY105" fmla="*/ 51054 h 627602"/>
                <a:gd name="connsiteX106" fmla="*/ 612172 w 887920"/>
                <a:gd name="connsiteY106" fmla="*/ 43720 h 627602"/>
                <a:gd name="connsiteX107" fmla="*/ 615125 w 887920"/>
                <a:gd name="connsiteY107" fmla="*/ 41720 h 627602"/>
                <a:gd name="connsiteX108" fmla="*/ 613124 w 887920"/>
                <a:gd name="connsiteY108" fmla="*/ 38767 h 627602"/>
                <a:gd name="connsiteX109" fmla="*/ 610743 w 887920"/>
                <a:gd name="connsiteY109" fmla="*/ 32671 h 627602"/>
                <a:gd name="connsiteX110" fmla="*/ 613696 w 887920"/>
                <a:gd name="connsiteY110" fmla="*/ 30670 h 627602"/>
                <a:gd name="connsiteX111" fmla="*/ 611981 w 887920"/>
                <a:gd name="connsiteY111" fmla="*/ 29337 h 627602"/>
                <a:gd name="connsiteX112" fmla="*/ 597980 w 887920"/>
                <a:gd name="connsiteY112" fmla="*/ 32671 h 627602"/>
                <a:gd name="connsiteX113" fmla="*/ 592074 w 887920"/>
                <a:gd name="connsiteY113" fmla="*/ 36671 h 627602"/>
                <a:gd name="connsiteX114" fmla="*/ 587121 w 887920"/>
                <a:gd name="connsiteY114" fmla="*/ 35719 h 627602"/>
                <a:gd name="connsiteX115" fmla="*/ 583025 w 887920"/>
                <a:gd name="connsiteY115" fmla="*/ 41053 h 627602"/>
                <a:gd name="connsiteX116" fmla="*/ 583787 w 887920"/>
                <a:gd name="connsiteY116" fmla="*/ 47339 h 627602"/>
                <a:gd name="connsiteX117" fmla="*/ 577691 w 887920"/>
                <a:gd name="connsiteY117" fmla="*/ 49720 h 627602"/>
                <a:gd name="connsiteX118" fmla="*/ 569024 w 887920"/>
                <a:gd name="connsiteY118" fmla="*/ 44387 h 627602"/>
                <a:gd name="connsiteX119" fmla="*/ 565595 w 887920"/>
                <a:gd name="connsiteY119" fmla="*/ 43244 h 627602"/>
                <a:gd name="connsiteX120" fmla="*/ 568547 w 887920"/>
                <a:gd name="connsiteY120" fmla="*/ 41243 h 627602"/>
                <a:gd name="connsiteX121" fmla="*/ 569309 w 887920"/>
                <a:gd name="connsiteY121" fmla="*/ 34766 h 627602"/>
                <a:gd name="connsiteX122" fmla="*/ 568928 w 887920"/>
                <a:gd name="connsiteY122" fmla="*/ 31623 h 627602"/>
                <a:gd name="connsiteX123" fmla="*/ 568547 w 887920"/>
                <a:gd name="connsiteY123" fmla="*/ 15621 h 627602"/>
                <a:gd name="connsiteX124" fmla="*/ 565499 w 887920"/>
                <a:gd name="connsiteY124" fmla="*/ 4763 h 627602"/>
                <a:gd name="connsiteX125" fmla="*/ 553498 w 887920"/>
                <a:gd name="connsiteY125" fmla="*/ 11144 h 627602"/>
                <a:gd name="connsiteX126" fmla="*/ 545592 w 887920"/>
                <a:gd name="connsiteY126" fmla="*/ 12097 h 627602"/>
                <a:gd name="connsiteX127" fmla="*/ 544830 w 887920"/>
                <a:gd name="connsiteY127" fmla="*/ 18669 h 627602"/>
                <a:gd name="connsiteX128" fmla="*/ 539591 w 887920"/>
                <a:gd name="connsiteY128" fmla="*/ 27337 h 627602"/>
                <a:gd name="connsiteX129" fmla="*/ 538734 w 887920"/>
                <a:gd name="connsiteY129" fmla="*/ 33814 h 627602"/>
                <a:gd name="connsiteX130" fmla="*/ 542163 w 887920"/>
                <a:gd name="connsiteY130" fmla="*/ 35052 h 627602"/>
                <a:gd name="connsiteX131" fmla="*/ 545687 w 887920"/>
                <a:gd name="connsiteY131" fmla="*/ 37814 h 627602"/>
                <a:gd name="connsiteX132" fmla="*/ 540734 w 887920"/>
                <a:gd name="connsiteY132" fmla="*/ 36767 h 627602"/>
                <a:gd name="connsiteX133" fmla="*/ 536258 w 887920"/>
                <a:gd name="connsiteY133" fmla="*/ 38957 h 627602"/>
                <a:gd name="connsiteX134" fmla="*/ 530924 w 887920"/>
                <a:gd name="connsiteY134" fmla="*/ 34862 h 627602"/>
                <a:gd name="connsiteX135" fmla="*/ 524542 w 887920"/>
                <a:gd name="connsiteY135" fmla="*/ 35624 h 627602"/>
                <a:gd name="connsiteX136" fmla="*/ 519875 w 887920"/>
                <a:gd name="connsiteY136" fmla="*/ 36290 h 627602"/>
                <a:gd name="connsiteX137" fmla="*/ 515684 w 887920"/>
                <a:gd name="connsiteY137" fmla="*/ 28766 h 627602"/>
                <a:gd name="connsiteX138" fmla="*/ 515112 w 887920"/>
                <a:gd name="connsiteY138" fmla="*/ 24003 h 627602"/>
                <a:gd name="connsiteX139" fmla="*/ 522161 w 887920"/>
                <a:gd name="connsiteY139" fmla="*/ 16669 h 627602"/>
                <a:gd name="connsiteX140" fmla="*/ 518351 w 887920"/>
                <a:gd name="connsiteY140" fmla="*/ 12383 h 627602"/>
                <a:gd name="connsiteX141" fmla="*/ 505397 w 887920"/>
                <a:gd name="connsiteY141" fmla="*/ 10859 h 627602"/>
                <a:gd name="connsiteX142" fmla="*/ 500634 w 887920"/>
                <a:gd name="connsiteY142" fmla="*/ 11430 h 627602"/>
                <a:gd name="connsiteX143" fmla="*/ 500063 w 887920"/>
                <a:gd name="connsiteY143" fmla="*/ 6668 h 627602"/>
                <a:gd name="connsiteX144" fmla="*/ 495110 w 887920"/>
                <a:gd name="connsiteY144" fmla="*/ 5715 h 627602"/>
                <a:gd name="connsiteX145" fmla="*/ 494729 w 887920"/>
                <a:gd name="connsiteY145" fmla="*/ 2572 h 627602"/>
                <a:gd name="connsiteX146" fmla="*/ 489585 w 887920"/>
                <a:gd name="connsiteY146" fmla="*/ 0 h 627602"/>
                <a:gd name="connsiteX147" fmla="*/ 487966 w 887920"/>
                <a:gd name="connsiteY147" fmla="*/ 190 h 627602"/>
                <a:gd name="connsiteX148" fmla="*/ 487775 w 887920"/>
                <a:gd name="connsiteY148" fmla="*/ 11430 h 627602"/>
                <a:gd name="connsiteX149" fmla="*/ 481679 w 887920"/>
                <a:gd name="connsiteY149" fmla="*/ 13811 h 627602"/>
                <a:gd name="connsiteX150" fmla="*/ 471869 w 887920"/>
                <a:gd name="connsiteY150" fmla="*/ 11906 h 627602"/>
                <a:gd name="connsiteX151" fmla="*/ 471392 w 887920"/>
                <a:gd name="connsiteY151" fmla="*/ 8763 h 627602"/>
                <a:gd name="connsiteX152" fmla="*/ 471202 w 887920"/>
                <a:gd name="connsiteY152" fmla="*/ 7144 h 627602"/>
                <a:gd name="connsiteX153" fmla="*/ 470630 w 887920"/>
                <a:gd name="connsiteY153" fmla="*/ 2477 h 627602"/>
                <a:gd name="connsiteX154" fmla="*/ 463868 w 887920"/>
                <a:gd name="connsiteY154" fmla="*/ 95 h 627602"/>
                <a:gd name="connsiteX155" fmla="*/ 459200 w 887920"/>
                <a:gd name="connsiteY155" fmla="*/ 667 h 627602"/>
                <a:gd name="connsiteX156" fmla="*/ 458438 w 887920"/>
                <a:gd name="connsiteY156" fmla="*/ 7239 h 627602"/>
                <a:gd name="connsiteX157" fmla="*/ 455200 w 887920"/>
                <a:gd name="connsiteY157" fmla="*/ 7620 h 627602"/>
                <a:gd name="connsiteX158" fmla="*/ 449485 w 887920"/>
                <a:gd name="connsiteY158" fmla="*/ 13145 h 627602"/>
                <a:gd name="connsiteX159" fmla="*/ 445008 w 887920"/>
                <a:gd name="connsiteY159" fmla="*/ 15335 h 627602"/>
                <a:gd name="connsiteX160" fmla="*/ 438436 w 887920"/>
                <a:gd name="connsiteY160" fmla="*/ 14573 h 627602"/>
                <a:gd name="connsiteX161" fmla="*/ 435959 w 887920"/>
                <a:gd name="connsiteY161" fmla="*/ 19717 h 627602"/>
                <a:gd name="connsiteX162" fmla="*/ 426911 w 887920"/>
                <a:gd name="connsiteY162" fmla="*/ 36862 h 627602"/>
                <a:gd name="connsiteX163" fmla="*/ 432245 w 887920"/>
                <a:gd name="connsiteY163" fmla="*/ 40958 h 627602"/>
                <a:gd name="connsiteX164" fmla="*/ 440150 w 887920"/>
                <a:gd name="connsiteY164" fmla="*/ 52864 h 627602"/>
                <a:gd name="connsiteX165" fmla="*/ 444246 w 887920"/>
                <a:gd name="connsiteY165" fmla="*/ 47435 h 627602"/>
                <a:gd name="connsiteX166" fmla="*/ 451771 w 887920"/>
                <a:gd name="connsiteY166" fmla="*/ 43339 h 627602"/>
                <a:gd name="connsiteX167" fmla="*/ 453581 w 887920"/>
                <a:gd name="connsiteY167" fmla="*/ 44672 h 627602"/>
                <a:gd name="connsiteX168" fmla="*/ 458534 w 887920"/>
                <a:gd name="connsiteY168" fmla="*/ 58484 h 627602"/>
                <a:gd name="connsiteX169" fmla="*/ 462725 w 887920"/>
                <a:gd name="connsiteY169" fmla="*/ 66008 h 627602"/>
                <a:gd name="connsiteX170" fmla="*/ 460915 w 887920"/>
                <a:gd name="connsiteY170" fmla="*/ 64580 h 627602"/>
                <a:gd name="connsiteX171" fmla="*/ 455200 w 887920"/>
                <a:gd name="connsiteY171" fmla="*/ 70104 h 627602"/>
                <a:gd name="connsiteX172" fmla="*/ 458534 w 887920"/>
                <a:gd name="connsiteY172" fmla="*/ 84106 h 627602"/>
                <a:gd name="connsiteX173" fmla="*/ 456248 w 887920"/>
                <a:gd name="connsiteY173" fmla="*/ 90869 h 627602"/>
                <a:gd name="connsiteX174" fmla="*/ 458248 w 887920"/>
                <a:gd name="connsiteY174" fmla="*/ 93821 h 627602"/>
                <a:gd name="connsiteX175" fmla="*/ 448723 w 887920"/>
                <a:gd name="connsiteY175" fmla="*/ 107823 h 627602"/>
                <a:gd name="connsiteX176" fmla="*/ 445770 w 887920"/>
                <a:gd name="connsiteY176" fmla="*/ 109823 h 627602"/>
                <a:gd name="connsiteX177" fmla="*/ 441674 w 887920"/>
                <a:gd name="connsiteY177" fmla="*/ 115157 h 627602"/>
                <a:gd name="connsiteX178" fmla="*/ 444056 w 887920"/>
                <a:gd name="connsiteY178" fmla="*/ 121253 h 627602"/>
                <a:gd name="connsiteX179" fmla="*/ 448056 w 887920"/>
                <a:gd name="connsiteY179" fmla="*/ 127159 h 627602"/>
                <a:gd name="connsiteX180" fmla="*/ 448818 w 887920"/>
                <a:gd name="connsiteY180" fmla="*/ 133541 h 627602"/>
                <a:gd name="connsiteX181" fmla="*/ 453581 w 887920"/>
                <a:gd name="connsiteY181" fmla="*/ 132874 h 627602"/>
                <a:gd name="connsiteX182" fmla="*/ 446437 w 887920"/>
                <a:gd name="connsiteY182" fmla="*/ 140208 h 627602"/>
                <a:gd name="connsiteX183" fmla="*/ 447294 w 887920"/>
                <a:gd name="connsiteY183" fmla="*/ 146495 h 627602"/>
                <a:gd name="connsiteX184" fmla="*/ 444532 w 887920"/>
                <a:gd name="connsiteY184" fmla="*/ 150114 h 627602"/>
                <a:gd name="connsiteX185" fmla="*/ 448056 w 887920"/>
                <a:gd name="connsiteY185" fmla="*/ 152876 h 627602"/>
                <a:gd name="connsiteX186" fmla="*/ 450056 w 887920"/>
                <a:gd name="connsiteY186" fmla="*/ 168593 h 627602"/>
                <a:gd name="connsiteX187" fmla="*/ 451104 w 887920"/>
                <a:gd name="connsiteY187" fmla="*/ 176498 h 627602"/>
                <a:gd name="connsiteX188" fmla="*/ 447961 w 887920"/>
                <a:gd name="connsiteY188" fmla="*/ 176879 h 627602"/>
                <a:gd name="connsiteX189" fmla="*/ 433578 w 887920"/>
                <a:gd name="connsiteY189" fmla="*/ 177165 h 627602"/>
                <a:gd name="connsiteX190" fmla="*/ 429387 w 887920"/>
                <a:gd name="connsiteY190" fmla="*/ 182499 h 627602"/>
                <a:gd name="connsiteX191" fmla="*/ 421481 w 887920"/>
                <a:gd name="connsiteY191" fmla="*/ 183452 h 627602"/>
                <a:gd name="connsiteX192" fmla="*/ 413195 w 887920"/>
                <a:gd name="connsiteY192" fmla="*/ 181356 h 627602"/>
                <a:gd name="connsiteX193" fmla="*/ 407670 w 887920"/>
                <a:gd name="connsiteY193" fmla="*/ 175641 h 627602"/>
                <a:gd name="connsiteX194" fmla="*/ 381000 w 887920"/>
                <a:gd name="connsiteY194" fmla="*/ 167831 h 627602"/>
                <a:gd name="connsiteX195" fmla="*/ 379095 w 887920"/>
                <a:gd name="connsiteY195" fmla="*/ 177641 h 627602"/>
                <a:gd name="connsiteX196" fmla="*/ 363093 w 887920"/>
                <a:gd name="connsiteY196" fmla="*/ 165259 h 627602"/>
                <a:gd name="connsiteX197" fmla="*/ 356711 w 887920"/>
                <a:gd name="connsiteY197" fmla="*/ 166116 h 627602"/>
                <a:gd name="connsiteX198" fmla="*/ 356140 w 887920"/>
                <a:gd name="connsiteY198" fmla="*/ 174212 h 627602"/>
                <a:gd name="connsiteX199" fmla="*/ 349853 w 887920"/>
                <a:gd name="connsiteY199" fmla="*/ 174974 h 627602"/>
                <a:gd name="connsiteX200" fmla="*/ 344900 w 887920"/>
                <a:gd name="connsiteY200" fmla="*/ 174022 h 627602"/>
                <a:gd name="connsiteX201" fmla="*/ 340233 w 887920"/>
                <a:gd name="connsiteY201" fmla="*/ 174593 h 627602"/>
                <a:gd name="connsiteX202" fmla="*/ 333280 w 887920"/>
                <a:gd name="connsiteY202" fmla="*/ 170688 h 627602"/>
                <a:gd name="connsiteX203" fmla="*/ 328803 w 887920"/>
                <a:gd name="connsiteY203" fmla="*/ 172879 h 627602"/>
                <a:gd name="connsiteX204" fmla="*/ 329184 w 887920"/>
                <a:gd name="connsiteY204" fmla="*/ 176022 h 627602"/>
                <a:gd name="connsiteX205" fmla="*/ 325660 w 887920"/>
                <a:gd name="connsiteY205" fmla="*/ 186119 h 627602"/>
                <a:gd name="connsiteX206" fmla="*/ 320326 w 887920"/>
                <a:gd name="connsiteY206" fmla="*/ 194786 h 627602"/>
                <a:gd name="connsiteX207" fmla="*/ 314420 w 887920"/>
                <a:gd name="connsiteY207" fmla="*/ 211550 h 627602"/>
                <a:gd name="connsiteX208" fmla="*/ 312896 w 887920"/>
                <a:gd name="connsiteY208" fmla="*/ 224600 h 627602"/>
                <a:gd name="connsiteX209" fmla="*/ 307181 w 887920"/>
                <a:gd name="connsiteY209" fmla="*/ 230124 h 627602"/>
                <a:gd name="connsiteX210" fmla="*/ 308324 w 887920"/>
                <a:gd name="connsiteY210" fmla="*/ 226790 h 627602"/>
                <a:gd name="connsiteX211" fmla="*/ 306610 w 887920"/>
                <a:gd name="connsiteY211" fmla="*/ 225362 h 627602"/>
                <a:gd name="connsiteX212" fmla="*/ 297752 w 887920"/>
                <a:gd name="connsiteY212" fmla="*/ 231362 h 627602"/>
                <a:gd name="connsiteX213" fmla="*/ 289655 w 887920"/>
                <a:gd name="connsiteY213" fmla="*/ 230791 h 627602"/>
                <a:gd name="connsiteX214" fmla="*/ 289179 w 887920"/>
                <a:gd name="connsiteY214" fmla="*/ 227648 h 627602"/>
                <a:gd name="connsiteX215" fmla="*/ 286036 w 887920"/>
                <a:gd name="connsiteY215" fmla="*/ 228029 h 627602"/>
                <a:gd name="connsiteX216" fmla="*/ 284131 w 887920"/>
                <a:gd name="connsiteY216" fmla="*/ 225076 h 627602"/>
                <a:gd name="connsiteX217" fmla="*/ 279178 w 887920"/>
                <a:gd name="connsiteY217" fmla="*/ 224123 h 627602"/>
                <a:gd name="connsiteX218" fmla="*/ 273844 w 887920"/>
                <a:gd name="connsiteY218" fmla="*/ 219932 h 627602"/>
                <a:gd name="connsiteX219" fmla="*/ 268891 w 887920"/>
                <a:gd name="connsiteY219" fmla="*/ 218980 h 627602"/>
                <a:gd name="connsiteX220" fmla="*/ 266319 w 887920"/>
                <a:gd name="connsiteY220" fmla="*/ 224123 h 627602"/>
                <a:gd name="connsiteX221" fmla="*/ 258604 w 887920"/>
                <a:gd name="connsiteY221" fmla="*/ 226695 h 627602"/>
                <a:gd name="connsiteX222" fmla="*/ 255270 w 887920"/>
                <a:gd name="connsiteY222" fmla="*/ 225552 h 627602"/>
                <a:gd name="connsiteX223" fmla="*/ 255080 w 887920"/>
                <a:gd name="connsiteY223" fmla="*/ 223933 h 627602"/>
                <a:gd name="connsiteX224" fmla="*/ 257270 w 887920"/>
                <a:gd name="connsiteY224" fmla="*/ 215646 h 627602"/>
                <a:gd name="connsiteX225" fmla="*/ 249746 w 887920"/>
                <a:gd name="connsiteY225" fmla="*/ 206978 h 627602"/>
                <a:gd name="connsiteX226" fmla="*/ 237077 w 887920"/>
                <a:gd name="connsiteY226" fmla="*/ 208598 h 627602"/>
                <a:gd name="connsiteX227" fmla="*/ 231743 w 887920"/>
                <a:gd name="connsiteY227" fmla="*/ 204502 h 627602"/>
                <a:gd name="connsiteX228" fmla="*/ 217742 w 887920"/>
                <a:gd name="connsiteY228" fmla="*/ 194977 h 627602"/>
                <a:gd name="connsiteX229" fmla="*/ 208407 w 887920"/>
                <a:gd name="connsiteY229" fmla="*/ 197834 h 627602"/>
                <a:gd name="connsiteX230" fmla="*/ 196215 w 887920"/>
                <a:gd name="connsiteY230" fmla="*/ 189738 h 627602"/>
                <a:gd name="connsiteX231" fmla="*/ 187738 w 887920"/>
                <a:gd name="connsiteY231" fmla="*/ 186023 h 627602"/>
                <a:gd name="connsiteX232" fmla="*/ 180213 w 887920"/>
                <a:gd name="connsiteY232" fmla="*/ 202978 h 627602"/>
                <a:gd name="connsiteX233" fmla="*/ 177260 w 887920"/>
                <a:gd name="connsiteY233" fmla="*/ 204978 h 627602"/>
                <a:gd name="connsiteX234" fmla="*/ 172593 w 887920"/>
                <a:gd name="connsiteY234" fmla="*/ 205550 h 627602"/>
                <a:gd name="connsiteX235" fmla="*/ 168212 w 887920"/>
                <a:gd name="connsiteY235" fmla="*/ 209360 h 627602"/>
                <a:gd name="connsiteX236" fmla="*/ 153448 w 887920"/>
                <a:gd name="connsiteY236" fmla="*/ 206407 h 627602"/>
                <a:gd name="connsiteX237" fmla="*/ 152210 w 887920"/>
                <a:gd name="connsiteY237" fmla="*/ 209741 h 627602"/>
                <a:gd name="connsiteX238" fmla="*/ 154781 w 887920"/>
                <a:gd name="connsiteY238" fmla="*/ 217456 h 627602"/>
                <a:gd name="connsiteX239" fmla="*/ 150495 w 887920"/>
                <a:gd name="connsiteY239" fmla="*/ 221266 h 627602"/>
                <a:gd name="connsiteX240" fmla="*/ 151448 w 887920"/>
                <a:gd name="connsiteY240" fmla="*/ 229076 h 627602"/>
                <a:gd name="connsiteX241" fmla="*/ 148971 w 887920"/>
                <a:gd name="connsiteY241" fmla="*/ 234220 h 627602"/>
                <a:gd name="connsiteX242" fmla="*/ 150114 w 887920"/>
                <a:gd name="connsiteY242" fmla="*/ 243745 h 627602"/>
                <a:gd name="connsiteX243" fmla="*/ 148019 w 887920"/>
                <a:gd name="connsiteY243" fmla="*/ 252032 h 627602"/>
                <a:gd name="connsiteX244" fmla="*/ 140303 w 887920"/>
                <a:gd name="connsiteY244" fmla="*/ 254603 h 627602"/>
                <a:gd name="connsiteX245" fmla="*/ 135541 w 887920"/>
                <a:gd name="connsiteY245" fmla="*/ 255175 h 627602"/>
                <a:gd name="connsiteX246" fmla="*/ 135350 w 887920"/>
                <a:gd name="connsiteY246" fmla="*/ 253651 h 627602"/>
                <a:gd name="connsiteX247" fmla="*/ 134398 w 887920"/>
                <a:gd name="connsiteY247" fmla="*/ 258604 h 627602"/>
                <a:gd name="connsiteX248" fmla="*/ 130683 w 887920"/>
                <a:gd name="connsiteY248" fmla="*/ 254222 h 627602"/>
                <a:gd name="connsiteX249" fmla="*/ 124301 w 887920"/>
                <a:gd name="connsiteY249" fmla="*/ 255080 h 627602"/>
                <a:gd name="connsiteX250" fmla="*/ 122301 w 887920"/>
                <a:gd name="connsiteY250" fmla="*/ 252127 h 627602"/>
                <a:gd name="connsiteX251" fmla="*/ 114014 w 887920"/>
                <a:gd name="connsiteY251" fmla="*/ 249936 h 627602"/>
                <a:gd name="connsiteX252" fmla="*/ 111633 w 887920"/>
                <a:gd name="connsiteY252" fmla="*/ 243840 h 627602"/>
                <a:gd name="connsiteX253" fmla="*/ 102965 w 887920"/>
                <a:gd name="connsiteY253" fmla="*/ 238506 h 627602"/>
                <a:gd name="connsiteX254" fmla="*/ 99822 w 887920"/>
                <a:gd name="connsiteY254" fmla="*/ 238887 h 627602"/>
                <a:gd name="connsiteX255" fmla="*/ 98393 w 887920"/>
                <a:gd name="connsiteY255" fmla="*/ 240697 h 627602"/>
                <a:gd name="connsiteX256" fmla="*/ 96679 w 887920"/>
                <a:gd name="connsiteY256" fmla="*/ 239268 h 627602"/>
                <a:gd name="connsiteX257" fmla="*/ 92107 w 887920"/>
                <a:gd name="connsiteY257" fmla="*/ 241459 h 627602"/>
                <a:gd name="connsiteX258" fmla="*/ 94869 w 887920"/>
                <a:gd name="connsiteY258" fmla="*/ 237935 h 627602"/>
                <a:gd name="connsiteX259" fmla="*/ 95822 w 887920"/>
                <a:gd name="connsiteY259" fmla="*/ 232982 h 627602"/>
                <a:gd name="connsiteX260" fmla="*/ 92678 w 887920"/>
                <a:gd name="connsiteY260" fmla="*/ 233363 h 627602"/>
                <a:gd name="connsiteX261" fmla="*/ 90964 w 887920"/>
                <a:gd name="connsiteY261" fmla="*/ 232029 h 627602"/>
                <a:gd name="connsiteX262" fmla="*/ 83249 w 887920"/>
                <a:gd name="connsiteY262" fmla="*/ 234601 h 627602"/>
                <a:gd name="connsiteX263" fmla="*/ 79058 w 887920"/>
                <a:gd name="connsiteY263" fmla="*/ 239935 h 627602"/>
                <a:gd name="connsiteX264" fmla="*/ 73533 w 887920"/>
                <a:gd name="connsiteY264" fmla="*/ 234220 h 627602"/>
                <a:gd name="connsiteX265" fmla="*/ 67437 w 887920"/>
                <a:gd name="connsiteY265" fmla="*/ 236601 h 627602"/>
                <a:gd name="connsiteX266" fmla="*/ 71247 w 887920"/>
                <a:gd name="connsiteY266" fmla="*/ 240983 h 627602"/>
                <a:gd name="connsiteX267" fmla="*/ 69818 w 887920"/>
                <a:gd name="connsiteY267" fmla="*/ 242697 h 627602"/>
                <a:gd name="connsiteX268" fmla="*/ 73152 w 887920"/>
                <a:gd name="connsiteY268" fmla="*/ 243935 h 627602"/>
                <a:gd name="connsiteX269" fmla="*/ 74581 w 887920"/>
                <a:gd name="connsiteY269" fmla="*/ 242126 h 627602"/>
                <a:gd name="connsiteX270" fmla="*/ 77915 w 887920"/>
                <a:gd name="connsiteY270" fmla="*/ 243269 h 627602"/>
                <a:gd name="connsiteX271" fmla="*/ 78296 w 887920"/>
                <a:gd name="connsiteY271" fmla="*/ 246507 h 627602"/>
                <a:gd name="connsiteX272" fmla="*/ 74771 w 887920"/>
                <a:gd name="connsiteY272" fmla="*/ 243745 h 627602"/>
                <a:gd name="connsiteX273" fmla="*/ 72200 w 887920"/>
                <a:gd name="connsiteY273" fmla="*/ 248888 h 627602"/>
                <a:gd name="connsiteX274" fmla="*/ 74009 w 887920"/>
                <a:gd name="connsiteY274" fmla="*/ 250222 h 627602"/>
                <a:gd name="connsiteX275" fmla="*/ 73057 w 887920"/>
                <a:gd name="connsiteY275" fmla="*/ 255175 h 627602"/>
                <a:gd name="connsiteX276" fmla="*/ 74771 w 887920"/>
                <a:gd name="connsiteY276" fmla="*/ 256508 h 627602"/>
                <a:gd name="connsiteX277" fmla="*/ 76391 w 887920"/>
                <a:gd name="connsiteY277" fmla="*/ 256318 h 627602"/>
                <a:gd name="connsiteX278" fmla="*/ 78200 w 887920"/>
                <a:gd name="connsiteY278" fmla="*/ 257746 h 627602"/>
                <a:gd name="connsiteX279" fmla="*/ 78391 w 887920"/>
                <a:gd name="connsiteY279" fmla="*/ 259270 h 627602"/>
                <a:gd name="connsiteX280" fmla="*/ 78581 w 887920"/>
                <a:gd name="connsiteY280" fmla="*/ 260890 h 627602"/>
                <a:gd name="connsiteX281" fmla="*/ 72676 w 887920"/>
                <a:gd name="connsiteY281" fmla="*/ 264795 h 627602"/>
                <a:gd name="connsiteX282" fmla="*/ 71438 w 887920"/>
                <a:gd name="connsiteY282" fmla="*/ 268224 h 627602"/>
                <a:gd name="connsiteX283" fmla="*/ 77057 w 887920"/>
                <a:gd name="connsiteY283" fmla="*/ 273844 h 627602"/>
                <a:gd name="connsiteX284" fmla="*/ 71723 w 887920"/>
                <a:gd name="connsiteY284" fmla="*/ 282607 h 627602"/>
                <a:gd name="connsiteX285" fmla="*/ 66580 w 887920"/>
                <a:gd name="connsiteY285" fmla="*/ 280035 h 627602"/>
                <a:gd name="connsiteX286" fmla="*/ 61817 w 887920"/>
                <a:gd name="connsiteY286" fmla="*/ 280607 h 627602"/>
                <a:gd name="connsiteX287" fmla="*/ 62008 w 887920"/>
                <a:gd name="connsiteY287" fmla="*/ 282226 h 627602"/>
                <a:gd name="connsiteX288" fmla="*/ 56483 w 887920"/>
                <a:gd name="connsiteY288" fmla="*/ 289370 h 627602"/>
                <a:gd name="connsiteX289" fmla="*/ 54959 w 887920"/>
                <a:gd name="connsiteY289" fmla="*/ 302324 h 627602"/>
                <a:gd name="connsiteX290" fmla="*/ 54007 w 887920"/>
                <a:gd name="connsiteY290" fmla="*/ 307277 h 627602"/>
                <a:gd name="connsiteX291" fmla="*/ 51054 w 887920"/>
                <a:gd name="connsiteY291" fmla="*/ 309277 h 627602"/>
                <a:gd name="connsiteX292" fmla="*/ 50292 w 887920"/>
                <a:gd name="connsiteY292" fmla="*/ 315754 h 627602"/>
                <a:gd name="connsiteX293" fmla="*/ 59150 w 887920"/>
                <a:gd name="connsiteY293" fmla="*/ 322707 h 627602"/>
                <a:gd name="connsiteX294" fmla="*/ 56388 w 887920"/>
                <a:gd name="connsiteY294" fmla="*/ 326231 h 627602"/>
                <a:gd name="connsiteX295" fmla="*/ 50102 w 887920"/>
                <a:gd name="connsiteY295" fmla="*/ 326993 h 627602"/>
                <a:gd name="connsiteX296" fmla="*/ 48482 w 887920"/>
                <a:gd name="connsiteY296" fmla="*/ 327279 h 627602"/>
                <a:gd name="connsiteX297" fmla="*/ 49721 w 887920"/>
                <a:gd name="connsiteY297" fmla="*/ 323850 h 627602"/>
                <a:gd name="connsiteX298" fmla="*/ 47339 w 887920"/>
                <a:gd name="connsiteY298" fmla="*/ 317754 h 627602"/>
                <a:gd name="connsiteX299" fmla="*/ 44768 w 887920"/>
                <a:gd name="connsiteY299" fmla="*/ 322898 h 627602"/>
                <a:gd name="connsiteX300" fmla="*/ 44958 w 887920"/>
                <a:gd name="connsiteY300" fmla="*/ 324517 h 627602"/>
                <a:gd name="connsiteX301" fmla="*/ 41243 w 887920"/>
                <a:gd name="connsiteY301" fmla="*/ 332994 h 627602"/>
                <a:gd name="connsiteX302" fmla="*/ 32195 w 887920"/>
                <a:gd name="connsiteY302" fmla="*/ 337376 h 627602"/>
                <a:gd name="connsiteX303" fmla="*/ 22860 w 887920"/>
                <a:gd name="connsiteY303" fmla="*/ 340138 h 627602"/>
                <a:gd name="connsiteX304" fmla="*/ 18955 w 887920"/>
                <a:gd name="connsiteY304" fmla="*/ 346996 h 627602"/>
                <a:gd name="connsiteX305" fmla="*/ 19812 w 887920"/>
                <a:gd name="connsiteY305" fmla="*/ 353378 h 627602"/>
                <a:gd name="connsiteX306" fmla="*/ 15621 w 887920"/>
                <a:gd name="connsiteY306" fmla="*/ 358712 h 627602"/>
                <a:gd name="connsiteX307" fmla="*/ 15050 w 887920"/>
                <a:gd name="connsiteY307" fmla="*/ 366808 h 627602"/>
                <a:gd name="connsiteX308" fmla="*/ 22003 w 887920"/>
                <a:gd name="connsiteY308" fmla="*/ 370713 h 627602"/>
                <a:gd name="connsiteX309" fmla="*/ 22574 w 887920"/>
                <a:gd name="connsiteY309" fmla="*/ 375476 h 627602"/>
                <a:gd name="connsiteX310" fmla="*/ 8192 w 887920"/>
                <a:gd name="connsiteY310" fmla="*/ 388525 h 627602"/>
                <a:gd name="connsiteX311" fmla="*/ 6477 w 887920"/>
                <a:gd name="connsiteY311" fmla="*/ 387096 h 627602"/>
                <a:gd name="connsiteX312" fmla="*/ 191 w 887920"/>
                <a:gd name="connsiteY312" fmla="*/ 400717 h 627602"/>
                <a:gd name="connsiteX313" fmla="*/ 0 w 887920"/>
                <a:gd name="connsiteY313" fmla="*/ 412052 h 627602"/>
                <a:gd name="connsiteX314" fmla="*/ 4953 w 887920"/>
                <a:gd name="connsiteY314" fmla="*/ 413004 h 627602"/>
                <a:gd name="connsiteX315" fmla="*/ 9620 w 887920"/>
                <a:gd name="connsiteY315" fmla="*/ 412337 h 627602"/>
                <a:gd name="connsiteX316" fmla="*/ 11240 w 887920"/>
                <a:gd name="connsiteY316" fmla="*/ 412147 h 627602"/>
                <a:gd name="connsiteX317" fmla="*/ 10478 w 887920"/>
                <a:gd name="connsiteY317" fmla="*/ 418719 h 627602"/>
                <a:gd name="connsiteX318" fmla="*/ 10859 w 887920"/>
                <a:gd name="connsiteY318" fmla="*/ 421862 h 627602"/>
                <a:gd name="connsiteX319" fmla="*/ 11049 w 887920"/>
                <a:gd name="connsiteY319" fmla="*/ 423386 h 627602"/>
                <a:gd name="connsiteX320" fmla="*/ 13811 w 887920"/>
                <a:gd name="connsiteY320" fmla="*/ 432721 h 627602"/>
                <a:gd name="connsiteX321" fmla="*/ 14288 w 887920"/>
                <a:gd name="connsiteY321" fmla="*/ 435864 h 627602"/>
                <a:gd name="connsiteX322" fmla="*/ 10763 w 887920"/>
                <a:gd name="connsiteY322" fmla="*/ 445961 h 627602"/>
                <a:gd name="connsiteX323" fmla="*/ 17812 w 887920"/>
                <a:gd name="connsiteY323" fmla="*/ 451390 h 627602"/>
                <a:gd name="connsiteX324" fmla="*/ 16478 w 887920"/>
                <a:gd name="connsiteY324" fmla="*/ 453200 h 627602"/>
                <a:gd name="connsiteX325" fmla="*/ 16859 w 887920"/>
                <a:gd name="connsiteY325" fmla="*/ 456343 h 627602"/>
                <a:gd name="connsiteX326" fmla="*/ 24003 w 887920"/>
                <a:gd name="connsiteY326" fmla="*/ 461867 h 627602"/>
                <a:gd name="connsiteX327" fmla="*/ 26956 w 887920"/>
                <a:gd name="connsiteY327" fmla="*/ 472726 h 627602"/>
                <a:gd name="connsiteX328" fmla="*/ 24384 w 887920"/>
                <a:gd name="connsiteY328" fmla="*/ 477869 h 627602"/>
                <a:gd name="connsiteX329" fmla="*/ 29337 w 887920"/>
                <a:gd name="connsiteY329" fmla="*/ 478822 h 627602"/>
                <a:gd name="connsiteX330" fmla="*/ 33338 w 887920"/>
                <a:gd name="connsiteY330" fmla="*/ 484727 h 627602"/>
                <a:gd name="connsiteX331" fmla="*/ 32099 w 887920"/>
                <a:gd name="connsiteY331" fmla="*/ 488061 h 627602"/>
                <a:gd name="connsiteX332" fmla="*/ 42196 w 887920"/>
                <a:gd name="connsiteY332" fmla="*/ 491585 h 627602"/>
                <a:gd name="connsiteX333" fmla="*/ 41434 w 887920"/>
                <a:gd name="connsiteY333" fmla="*/ 498158 h 627602"/>
                <a:gd name="connsiteX334" fmla="*/ 43053 w 887920"/>
                <a:gd name="connsiteY334" fmla="*/ 497967 h 627602"/>
                <a:gd name="connsiteX335" fmla="*/ 41624 w 887920"/>
                <a:gd name="connsiteY335" fmla="*/ 499682 h 627602"/>
                <a:gd name="connsiteX336" fmla="*/ 44768 w 887920"/>
                <a:gd name="connsiteY336" fmla="*/ 499301 h 627602"/>
                <a:gd name="connsiteX337" fmla="*/ 46006 w 887920"/>
                <a:gd name="connsiteY337" fmla="*/ 508826 h 627602"/>
                <a:gd name="connsiteX338" fmla="*/ 47625 w 887920"/>
                <a:gd name="connsiteY338" fmla="*/ 508540 h 627602"/>
                <a:gd name="connsiteX339" fmla="*/ 48006 w 887920"/>
                <a:gd name="connsiteY339" fmla="*/ 511778 h 627602"/>
                <a:gd name="connsiteX340" fmla="*/ 50006 w 887920"/>
                <a:gd name="connsiteY340" fmla="*/ 514731 h 627602"/>
                <a:gd name="connsiteX341" fmla="*/ 51149 w 887920"/>
                <a:gd name="connsiteY341" fmla="*/ 524161 h 627602"/>
                <a:gd name="connsiteX342" fmla="*/ 50006 w 887920"/>
                <a:gd name="connsiteY342" fmla="*/ 527495 h 627602"/>
                <a:gd name="connsiteX343" fmla="*/ 56864 w 887920"/>
                <a:gd name="connsiteY343" fmla="*/ 531400 h 627602"/>
                <a:gd name="connsiteX344" fmla="*/ 59531 w 887920"/>
                <a:gd name="connsiteY344" fmla="*/ 539115 h 627602"/>
                <a:gd name="connsiteX345" fmla="*/ 61055 w 887920"/>
                <a:gd name="connsiteY345" fmla="*/ 538925 h 627602"/>
                <a:gd name="connsiteX346" fmla="*/ 59722 w 887920"/>
                <a:gd name="connsiteY346" fmla="*/ 540734 h 627602"/>
                <a:gd name="connsiteX347" fmla="*/ 62865 w 887920"/>
                <a:gd name="connsiteY347" fmla="*/ 540353 h 627602"/>
                <a:gd name="connsiteX348" fmla="*/ 61627 w 887920"/>
                <a:gd name="connsiteY348" fmla="*/ 543687 h 627602"/>
                <a:gd name="connsiteX349" fmla="*/ 63437 w 887920"/>
                <a:gd name="connsiteY349" fmla="*/ 545021 h 627602"/>
                <a:gd name="connsiteX350" fmla="*/ 62103 w 887920"/>
                <a:gd name="connsiteY350" fmla="*/ 546830 h 627602"/>
                <a:gd name="connsiteX351" fmla="*/ 63627 w 887920"/>
                <a:gd name="connsiteY351" fmla="*/ 546640 h 627602"/>
                <a:gd name="connsiteX352" fmla="*/ 65246 w 887920"/>
                <a:gd name="connsiteY352" fmla="*/ 546449 h 627602"/>
                <a:gd name="connsiteX353" fmla="*/ 65437 w 887920"/>
                <a:gd name="connsiteY353" fmla="*/ 547973 h 627602"/>
                <a:gd name="connsiteX354" fmla="*/ 64484 w 887920"/>
                <a:gd name="connsiteY354" fmla="*/ 552926 h 627602"/>
                <a:gd name="connsiteX355" fmla="*/ 66389 w 887920"/>
                <a:gd name="connsiteY355" fmla="*/ 555879 h 627602"/>
                <a:gd name="connsiteX356" fmla="*/ 67818 w 887920"/>
                <a:gd name="connsiteY356" fmla="*/ 554069 h 627602"/>
                <a:gd name="connsiteX357" fmla="*/ 67056 w 887920"/>
                <a:gd name="connsiteY357" fmla="*/ 560642 h 627602"/>
                <a:gd name="connsiteX358" fmla="*/ 75343 w 887920"/>
                <a:gd name="connsiteY358" fmla="*/ 562737 h 627602"/>
                <a:gd name="connsiteX359" fmla="*/ 76676 w 887920"/>
                <a:gd name="connsiteY359" fmla="*/ 561023 h 627602"/>
                <a:gd name="connsiteX360" fmla="*/ 76867 w 887920"/>
                <a:gd name="connsiteY360" fmla="*/ 562547 h 627602"/>
                <a:gd name="connsiteX361" fmla="*/ 76867 w 887920"/>
                <a:gd name="connsiteY361" fmla="*/ 562547 h 627602"/>
                <a:gd name="connsiteX362" fmla="*/ 78677 w 887920"/>
                <a:gd name="connsiteY362" fmla="*/ 563975 h 627602"/>
                <a:gd name="connsiteX363" fmla="*/ 78486 w 887920"/>
                <a:gd name="connsiteY363" fmla="*/ 562356 h 627602"/>
                <a:gd name="connsiteX364" fmla="*/ 83439 w 887920"/>
                <a:gd name="connsiteY364" fmla="*/ 563309 h 627602"/>
                <a:gd name="connsiteX365" fmla="*/ 86582 w 887920"/>
                <a:gd name="connsiteY365" fmla="*/ 562928 h 627602"/>
                <a:gd name="connsiteX366" fmla="*/ 86773 w 887920"/>
                <a:gd name="connsiteY366" fmla="*/ 564547 h 627602"/>
                <a:gd name="connsiteX367" fmla="*/ 85439 w 887920"/>
                <a:gd name="connsiteY367" fmla="*/ 566261 h 627602"/>
                <a:gd name="connsiteX368" fmla="*/ 90297 w 887920"/>
                <a:gd name="connsiteY368" fmla="*/ 567309 h 627602"/>
                <a:gd name="connsiteX369" fmla="*/ 89726 w 887920"/>
                <a:gd name="connsiteY369" fmla="*/ 575405 h 627602"/>
                <a:gd name="connsiteX370" fmla="*/ 93155 w 887920"/>
                <a:gd name="connsiteY370" fmla="*/ 576548 h 627602"/>
                <a:gd name="connsiteX371" fmla="*/ 95345 w 887920"/>
                <a:gd name="connsiteY371" fmla="*/ 581120 h 627602"/>
                <a:gd name="connsiteX372" fmla="*/ 97917 w 887920"/>
                <a:gd name="connsiteY372" fmla="*/ 588740 h 627602"/>
                <a:gd name="connsiteX373" fmla="*/ 99441 w 887920"/>
                <a:gd name="connsiteY373" fmla="*/ 588550 h 627602"/>
                <a:gd name="connsiteX374" fmla="*/ 98679 w 887920"/>
                <a:gd name="connsiteY374" fmla="*/ 595122 h 627602"/>
                <a:gd name="connsiteX375" fmla="*/ 105251 w 887920"/>
                <a:gd name="connsiteY375" fmla="*/ 595884 h 627602"/>
                <a:gd name="connsiteX376" fmla="*/ 103823 w 887920"/>
                <a:gd name="connsiteY376" fmla="*/ 597599 h 627602"/>
                <a:gd name="connsiteX377" fmla="*/ 107633 w 887920"/>
                <a:gd name="connsiteY377" fmla="*/ 601980 h 627602"/>
                <a:gd name="connsiteX378" fmla="*/ 109919 w 887920"/>
                <a:gd name="connsiteY378" fmla="*/ 595217 h 627602"/>
                <a:gd name="connsiteX379" fmla="*/ 108204 w 887920"/>
                <a:gd name="connsiteY379" fmla="*/ 593884 h 627602"/>
                <a:gd name="connsiteX380" fmla="*/ 113252 w 887920"/>
                <a:gd name="connsiteY380" fmla="*/ 583597 h 627602"/>
                <a:gd name="connsiteX381" fmla="*/ 124301 w 887920"/>
                <a:gd name="connsiteY381" fmla="*/ 582168 h 627602"/>
                <a:gd name="connsiteX382" fmla="*/ 121349 w 887920"/>
                <a:gd name="connsiteY382" fmla="*/ 584168 h 627602"/>
                <a:gd name="connsiteX383" fmla="*/ 125159 w 887920"/>
                <a:gd name="connsiteY383" fmla="*/ 588550 h 627602"/>
                <a:gd name="connsiteX384" fmla="*/ 127730 w 887920"/>
                <a:gd name="connsiteY384" fmla="*/ 596170 h 627602"/>
                <a:gd name="connsiteX385" fmla="*/ 129445 w 887920"/>
                <a:gd name="connsiteY385" fmla="*/ 597599 h 627602"/>
                <a:gd name="connsiteX386" fmla="*/ 137732 w 887920"/>
                <a:gd name="connsiteY386" fmla="*/ 599694 h 627602"/>
                <a:gd name="connsiteX387" fmla="*/ 142494 w 887920"/>
                <a:gd name="connsiteY387" fmla="*/ 599123 h 627602"/>
                <a:gd name="connsiteX388" fmla="*/ 145256 w 887920"/>
                <a:gd name="connsiteY388" fmla="*/ 595598 h 627602"/>
                <a:gd name="connsiteX389" fmla="*/ 139732 w 887920"/>
                <a:gd name="connsiteY389" fmla="*/ 589883 h 627602"/>
                <a:gd name="connsiteX390" fmla="*/ 139541 w 887920"/>
                <a:gd name="connsiteY390" fmla="*/ 588264 h 627602"/>
                <a:gd name="connsiteX391" fmla="*/ 149162 w 887920"/>
                <a:gd name="connsiteY391" fmla="*/ 588645 h 627602"/>
                <a:gd name="connsiteX392" fmla="*/ 150590 w 887920"/>
                <a:gd name="connsiteY392" fmla="*/ 586835 h 627602"/>
                <a:gd name="connsiteX393" fmla="*/ 153162 w 887920"/>
                <a:gd name="connsiteY393" fmla="*/ 581692 h 627602"/>
                <a:gd name="connsiteX394" fmla="*/ 159639 w 887920"/>
                <a:gd name="connsiteY394" fmla="*/ 582549 h 627602"/>
                <a:gd name="connsiteX395" fmla="*/ 161258 w 887920"/>
                <a:gd name="connsiteY395" fmla="*/ 582263 h 627602"/>
                <a:gd name="connsiteX396" fmla="*/ 161449 w 887920"/>
                <a:gd name="connsiteY396" fmla="*/ 583883 h 627602"/>
                <a:gd name="connsiteX397" fmla="*/ 160020 w 887920"/>
                <a:gd name="connsiteY397" fmla="*/ 585692 h 627602"/>
                <a:gd name="connsiteX398" fmla="*/ 160687 w 887920"/>
                <a:gd name="connsiteY398" fmla="*/ 590360 h 627602"/>
                <a:gd name="connsiteX399" fmla="*/ 159258 w 887920"/>
                <a:gd name="connsiteY399" fmla="*/ 592169 h 627602"/>
                <a:gd name="connsiteX400" fmla="*/ 164783 w 887920"/>
                <a:gd name="connsiteY400" fmla="*/ 597884 h 627602"/>
                <a:gd name="connsiteX401" fmla="*/ 163068 w 887920"/>
                <a:gd name="connsiteY401" fmla="*/ 596551 h 627602"/>
                <a:gd name="connsiteX402" fmla="*/ 160306 w 887920"/>
                <a:gd name="connsiteY402" fmla="*/ 600075 h 627602"/>
                <a:gd name="connsiteX403" fmla="*/ 159258 w 887920"/>
                <a:gd name="connsiteY403" fmla="*/ 605028 h 627602"/>
                <a:gd name="connsiteX404" fmla="*/ 161068 w 887920"/>
                <a:gd name="connsiteY404" fmla="*/ 606362 h 627602"/>
                <a:gd name="connsiteX405" fmla="*/ 162497 w 887920"/>
                <a:gd name="connsiteY405" fmla="*/ 617411 h 627602"/>
                <a:gd name="connsiteX406" fmla="*/ 168021 w 887920"/>
                <a:gd name="connsiteY406" fmla="*/ 623126 h 627602"/>
                <a:gd name="connsiteX407" fmla="*/ 169640 w 887920"/>
                <a:gd name="connsiteY407" fmla="*/ 622935 h 627602"/>
                <a:gd name="connsiteX408" fmla="*/ 170593 w 887920"/>
                <a:gd name="connsiteY408" fmla="*/ 617982 h 627602"/>
                <a:gd name="connsiteX409" fmla="*/ 172593 w 887920"/>
                <a:gd name="connsiteY409" fmla="*/ 620935 h 627602"/>
                <a:gd name="connsiteX410" fmla="*/ 173927 w 887920"/>
                <a:gd name="connsiteY410" fmla="*/ 619220 h 627602"/>
                <a:gd name="connsiteX411" fmla="*/ 174117 w 887920"/>
                <a:gd name="connsiteY411" fmla="*/ 620744 h 627602"/>
                <a:gd name="connsiteX412" fmla="*/ 177260 w 887920"/>
                <a:gd name="connsiteY412" fmla="*/ 620363 h 627602"/>
                <a:gd name="connsiteX413" fmla="*/ 175927 w 887920"/>
                <a:gd name="connsiteY413" fmla="*/ 622173 h 627602"/>
                <a:gd name="connsiteX414" fmla="*/ 175927 w 887920"/>
                <a:gd name="connsiteY414" fmla="*/ 622173 h 627602"/>
                <a:gd name="connsiteX415" fmla="*/ 181070 w 887920"/>
                <a:gd name="connsiteY415" fmla="*/ 624650 h 627602"/>
                <a:gd name="connsiteX416" fmla="*/ 183071 w 887920"/>
                <a:gd name="connsiteY416" fmla="*/ 627602 h 627602"/>
                <a:gd name="connsiteX417" fmla="*/ 185738 w 887920"/>
                <a:gd name="connsiteY417" fmla="*/ 624078 h 627602"/>
                <a:gd name="connsiteX418" fmla="*/ 183642 w 887920"/>
                <a:gd name="connsiteY418" fmla="*/ 619506 h 627602"/>
                <a:gd name="connsiteX419" fmla="*/ 187738 w 887920"/>
                <a:gd name="connsiteY419" fmla="*/ 614172 h 627602"/>
                <a:gd name="connsiteX420" fmla="*/ 188119 w 887920"/>
                <a:gd name="connsiteY420" fmla="*/ 617411 h 627602"/>
                <a:gd name="connsiteX421" fmla="*/ 194691 w 887920"/>
                <a:gd name="connsiteY421" fmla="*/ 618173 h 627602"/>
                <a:gd name="connsiteX422" fmla="*/ 196215 w 887920"/>
                <a:gd name="connsiteY422" fmla="*/ 617982 h 627602"/>
                <a:gd name="connsiteX423" fmla="*/ 196977 w 887920"/>
                <a:gd name="connsiteY423" fmla="*/ 611410 h 627602"/>
                <a:gd name="connsiteX424" fmla="*/ 201930 w 887920"/>
                <a:gd name="connsiteY424" fmla="*/ 612362 h 627602"/>
                <a:gd name="connsiteX425" fmla="*/ 204121 w 887920"/>
                <a:gd name="connsiteY425" fmla="*/ 616934 h 627602"/>
                <a:gd name="connsiteX426" fmla="*/ 209074 w 887920"/>
                <a:gd name="connsiteY426" fmla="*/ 617887 h 627602"/>
                <a:gd name="connsiteX427" fmla="*/ 208407 w 887920"/>
                <a:gd name="connsiteY427" fmla="*/ 613220 h 627602"/>
                <a:gd name="connsiteX428" fmla="*/ 209836 w 887920"/>
                <a:gd name="connsiteY428" fmla="*/ 611410 h 627602"/>
                <a:gd name="connsiteX429" fmla="*/ 221266 w 887920"/>
                <a:gd name="connsiteY429" fmla="*/ 613124 h 627602"/>
                <a:gd name="connsiteX430" fmla="*/ 227552 w 887920"/>
                <a:gd name="connsiteY430" fmla="*/ 612362 h 627602"/>
                <a:gd name="connsiteX431" fmla="*/ 227362 w 887920"/>
                <a:gd name="connsiteY431" fmla="*/ 610743 h 627602"/>
                <a:gd name="connsiteX432" fmla="*/ 237839 w 887920"/>
                <a:gd name="connsiteY432" fmla="*/ 617411 h 627602"/>
                <a:gd name="connsiteX433" fmla="*/ 237839 w 887920"/>
                <a:gd name="connsiteY433" fmla="*/ 617411 h 627602"/>
                <a:gd name="connsiteX434" fmla="*/ 239268 w 887920"/>
                <a:gd name="connsiteY434" fmla="*/ 615696 h 627602"/>
                <a:gd name="connsiteX435" fmla="*/ 236220 w 887920"/>
                <a:gd name="connsiteY435" fmla="*/ 604838 h 627602"/>
                <a:gd name="connsiteX436" fmla="*/ 242316 w 887920"/>
                <a:gd name="connsiteY436" fmla="*/ 602456 h 627602"/>
                <a:gd name="connsiteX437" fmla="*/ 242126 w 887920"/>
                <a:gd name="connsiteY437" fmla="*/ 600837 h 627602"/>
                <a:gd name="connsiteX438" fmla="*/ 251841 w 887920"/>
                <a:gd name="connsiteY438" fmla="*/ 601218 h 627602"/>
                <a:gd name="connsiteX439" fmla="*/ 254603 w 887920"/>
                <a:gd name="connsiteY439" fmla="*/ 597694 h 627602"/>
                <a:gd name="connsiteX440" fmla="*/ 257937 w 887920"/>
                <a:gd name="connsiteY440" fmla="*/ 598837 h 627602"/>
                <a:gd name="connsiteX441" fmla="*/ 261652 w 887920"/>
                <a:gd name="connsiteY441" fmla="*/ 577501 h 627602"/>
                <a:gd name="connsiteX442" fmla="*/ 261271 w 887920"/>
                <a:gd name="connsiteY442" fmla="*/ 574358 h 627602"/>
                <a:gd name="connsiteX443" fmla="*/ 280988 w 887920"/>
                <a:gd name="connsiteY443" fmla="*/ 578263 h 627602"/>
                <a:gd name="connsiteX444" fmla="*/ 282131 w 887920"/>
                <a:gd name="connsiteY444" fmla="*/ 574929 h 627602"/>
                <a:gd name="connsiteX445" fmla="*/ 284131 w 887920"/>
                <a:gd name="connsiteY445" fmla="*/ 565023 h 627602"/>
                <a:gd name="connsiteX446" fmla="*/ 278130 w 887920"/>
                <a:gd name="connsiteY446" fmla="*/ 543401 h 627602"/>
                <a:gd name="connsiteX447" fmla="*/ 278321 w 887920"/>
                <a:gd name="connsiteY447" fmla="*/ 532067 h 627602"/>
                <a:gd name="connsiteX448" fmla="*/ 312896 w 887920"/>
                <a:gd name="connsiteY448" fmla="*/ 538925 h 627602"/>
                <a:gd name="connsiteX449" fmla="*/ 332232 w 887920"/>
                <a:gd name="connsiteY449" fmla="*/ 552450 h 627602"/>
                <a:gd name="connsiteX450" fmla="*/ 346424 w 887920"/>
                <a:gd name="connsiteY450" fmla="*/ 537877 h 627602"/>
                <a:gd name="connsiteX451" fmla="*/ 349568 w 887920"/>
                <a:gd name="connsiteY451" fmla="*/ 537496 h 627602"/>
                <a:gd name="connsiteX452" fmla="*/ 352330 w 887920"/>
                <a:gd name="connsiteY452" fmla="*/ 533876 h 627602"/>
                <a:gd name="connsiteX453" fmla="*/ 353473 w 887920"/>
                <a:gd name="connsiteY453" fmla="*/ 530543 h 627602"/>
                <a:gd name="connsiteX454" fmla="*/ 351473 w 887920"/>
                <a:gd name="connsiteY454" fmla="*/ 527590 h 627602"/>
                <a:gd name="connsiteX455" fmla="*/ 346139 w 887920"/>
                <a:gd name="connsiteY455" fmla="*/ 523494 h 627602"/>
                <a:gd name="connsiteX456" fmla="*/ 347091 w 887920"/>
                <a:gd name="connsiteY456" fmla="*/ 518541 h 627602"/>
                <a:gd name="connsiteX457" fmla="*/ 345186 w 887920"/>
                <a:gd name="connsiteY457" fmla="*/ 515588 h 627602"/>
                <a:gd name="connsiteX458" fmla="*/ 357569 w 887920"/>
                <a:gd name="connsiteY458" fmla="*/ 512350 h 627602"/>
                <a:gd name="connsiteX459" fmla="*/ 357378 w 887920"/>
                <a:gd name="connsiteY459" fmla="*/ 510826 h 627602"/>
                <a:gd name="connsiteX460" fmla="*/ 364903 w 887920"/>
                <a:gd name="connsiteY460" fmla="*/ 506635 h 627602"/>
                <a:gd name="connsiteX461" fmla="*/ 369570 w 887920"/>
                <a:gd name="connsiteY461" fmla="*/ 506063 h 627602"/>
                <a:gd name="connsiteX462" fmla="*/ 372713 w 887920"/>
                <a:gd name="connsiteY462" fmla="*/ 505587 h 627602"/>
                <a:gd name="connsiteX463" fmla="*/ 375476 w 887920"/>
                <a:gd name="connsiteY463" fmla="*/ 502063 h 627602"/>
                <a:gd name="connsiteX464" fmla="*/ 376142 w 887920"/>
                <a:gd name="connsiteY464" fmla="*/ 506825 h 627602"/>
                <a:gd name="connsiteX465" fmla="*/ 381857 w 887920"/>
                <a:gd name="connsiteY465" fmla="*/ 501301 h 627602"/>
                <a:gd name="connsiteX466" fmla="*/ 387953 w 887920"/>
                <a:gd name="connsiteY466" fmla="*/ 498920 h 627602"/>
                <a:gd name="connsiteX467" fmla="*/ 383572 w 887920"/>
                <a:gd name="connsiteY467" fmla="*/ 489871 h 627602"/>
                <a:gd name="connsiteX468" fmla="*/ 385191 w 887920"/>
                <a:gd name="connsiteY468" fmla="*/ 489585 h 627602"/>
                <a:gd name="connsiteX469" fmla="*/ 380810 w 887920"/>
                <a:gd name="connsiteY469" fmla="*/ 480536 h 627602"/>
                <a:gd name="connsiteX470" fmla="*/ 377666 w 887920"/>
                <a:gd name="connsiteY470" fmla="*/ 480917 h 627602"/>
                <a:gd name="connsiteX471" fmla="*/ 383762 w 887920"/>
                <a:gd name="connsiteY471" fmla="*/ 478536 h 627602"/>
                <a:gd name="connsiteX472" fmla="*/ 385096 w 887920"/>
                <a:gd name="connsiteY472" fmla="*/ 476822 h 627602"/>
                <a:gd name="connsiteX473" fmla="*/ 388430 w 887920"/>
                <a:gd name="connsiteY473" fmla="*/ 477965 h 627602"/>
                <a:gd name="connsiteX474" fmla="*/ 388239 w 887920"/>
                <a:gd name="connsiteY474" fmla="*/ 476441 h 627602"/>
                <a:gd name="connsiteX475" fmla="*/ 391478 w 887920"/>
                <a:gd name="connsiteY475" fmla="*/ 475964 h 627602"/>
                <a:gd name="connsiteX476" fmla="*/ 393192 w 887920"/>
                <a:gd name="connsiteY476" fmla="*/ 477393 h 627602"/>
                <a:gd name="connsiteX477" fmla="*/ 386620 w 887920"/>
                <a:gd name="connsiteY477" fmla="*/ 463772 h 627602"/>
                <a:gd name="connsiteX478" fmla="*/ 391192 w 887920"/>
                <a:gd name="connsiteY478" fmla="*/ 461582 h 627602"/>
                <a:gd name="connsiteX479" fmla="*/ 404241 w 887920"/>
                <a:gd name="connsiteY479" fmla="*/ 463106 h 627602"/>
                <a:gd name="connsiteX480" fmla="*/ 402812 w 887920"/>
                <a:gd name="connsiteY480" fmla="*/ 464915 h 627602"/>
                <a:gd name="connsiteX481" fmla="*/ 405194 w 887920"/>
                <a:gd name="connsiteY481" fmla="*/ 471011 h 627602"/>
                <a:gd name="connsiteX482" fmla="*/ 402241 w 887920"/>
                <a:gd name="connsiteY482" fmla="*/ 473012 h 627602"/>
                <a:gd name="connsiteX483" fmla="*/ 404241 w 887920"/>
                <a:gd name="connsiteY483" fmla="*/ 475964 h 627602"/>
                <a:gd name="connsiteX484" fmla="*/ 407384 w 887920"/>
                <a:gd name="connsiteY484" fmla="*/ 475583 h 627602"/>
                <a:gd name="connsiteX485" fmla="*/ 411004 w 887920"/>
                <a:gd name="connsiteY485" fmla="*/ 478346 h 627602"/>
                <a:gd name="connsiteX486" fmla="*/ 410528 w 887920"/>
                <a:gd name="connsiteY486" fmla="*/ 475202 h 627602"/>
                <a:gd name="connsiteX487" fmla="*/ 415481 w 887920"/>
                <a:gd name="connsiteY487" fmla="*/ 476155 h 627602"/>
                <a:gd name="connsiteX488" fmla="*/ 419862 w 887920"/>
                <a:gd name="connsiteY488" fmla="*/ 485204 h 627602"/>
                <a:gd name="connsiteX489" fmla="*/ 415100 w 887920"/>
                <a:gd name="connsiteY489" fmla="*/ 485775 h 627602"/>
                <a:gd name="connsiteX490" fmla="*/ 418529 w 887920"/>
                <a:gd name="connsiteY490" fmla="*/ 487013 h 627602"/>
                <a:gd name="connsiteX491" fmla="*/ 420434 w 887920"/>
                <a:gd name="connsiteY491" fmla="*/ 489966 h 627602"/>
                <a:gd name="connsiteX492" fmla="*/ 425196 w 887920"/>
                <a:gd name="connsiteY492" fmla="*/ 489299 h 627602"/>
                <a:gd name="connsiteX493" fmla="*/ 428720 w 887920"/>
                <a:gd name="connsiteY493" fmla="*/ 492062 h 627602"/>
                <a:gd name="connsiteX494" fmla="*/ 427958 w 887920"/>
                <a:gd name="connsiteY494" fmla="*/ 485775 h 627602"/>
                <a:gd name="connsiteX495" fmla="*/ 432721 w 887920"/>
                <a:gd name="connsiteY495" fmla="*/ 485204 h 627602"/>
                <a:gd name="connsiteX496" fmla="*/ 433483 w 887920"/>
                <a:gd name="connsiteY496" fmla="*/ 478631 h 627602"/>
                <a:gd name="connsiteX497" fmla="*/ 434816 w 887920"/>
                <a:gd name="connsiteY497" fmla="*/ 476917 h 627602"/>
                <a:gd name="connsiteX498" fmla="*/ 438245 w 887920"/>
                <a:gd name="connsiteY498" fmla="*/ 478060 h 627602"/>
                <a:gd name="connsiteX499" fmla="*/ 435293 w 887920"/>
                <a:gd name="connsiteY499" fmla="*/ 480060 h 627602"/>
                <a:gd name="connsiteX500" fmla="*/ 437007 w 887920"/>
                <a:gd name="connsiteY500" fmla="*/ 481394 h 627602"/>
                <a:gd name="connsiteX501" fmla="*/ 440150 w 887920"/>
                <a:gd name="connsiteY501" fmla="*/ 481013 h 627602"/>
                <a:gd name="connsiteX502" fmla="*/ 442151 w 887920"/>
                <a:gd name="connsiteY502" fmla="*/ 483965 h 627602"/>
                <a:gd name="connsiteX503" fmla="*/ 446913 w 887920"/>
                <a:gd name="connsiteY503" fmla="*/ 483394 h 627602"/>
                <a:gd name="connsiteX504" fmla="*/ 450056 w 887920"/>
                <a:gd name="connsiteY504" fmla="*/ 482918 h 627602"/>
                <a:gd name="connsiteX505" fmla="*/ 455962 w 887920"/>
                <a:gd name="connsiteY505" fmla="*/ 479012 h 627602"/>
                <a:gd name="connsiteX506" fmla="*/ 456343 w 887920"/>
                <a:gd name="connsiteY506" fmla="*/ 482156 h 627602"/>
                <a:gd name="connsiteX507" fmla="*/ 455200 w 887920"/>
                <a:gd name="connsiteY507" fmla="*/ 485489 h 627602"/>
                <a:gd name="connsiteX508" fmla="*/ 457010 w 887920"/>
                <a:gd name="connsiteY508" fmla="*/ 486918 h 627602"/>
                <a:gd name="connsiteX509" fmla="*/ 463487 w 887920"/>
                <a:gd name="connsiteY509" fmla="*/ 500444 h 627602"/>
                <a:gd name="connsiteX510" fmla="*/ 465106 w 887920"/>
                <a:gd name="connsiteY510" fmla="*/ 500253 h 627602"/>
                <a:gd name="connsiteX511" fmla="*/ 466630 w 887920"/>
                <a:gd name="connsiteY511" fmla="*/ 500063 h 627602"/>
                <a:gd name="connsiteX512" fmla="*/ 471773 w 887920"/>
                <a:gd name="connsiteY512" fmla="*/ 502634 h 627602"/>
                <a:gd name="connsiteX513" fmla="*/ 472631 w 887920"/>
                <a:gd name="connsiteY513" fmla="*/ 508921 h 627602"/>
                <a:gd name="connsiteX514" fmla="*/ 473964 w 887920"/>
                <a:gd name="connsiteY514" fmla="*/ 507206 h 627602"/>
                <a:gd name="connsiteX515" fmla="*/ 477107 w 887920"/>
                <a:gd name="connsiteY515" fmla="*/ 506730 h 627602"/>
                <a:gd name="connsiteX516" fmla="*/ 477298 w 887920"/>
                <a:gd name="connsiteY516" fmla="*/ 508349 h 627602"/>
                <a:gd name="connsiteX517" fmla="*/ 476345 w 887920"/>
                <a:gd name="connsiteY517" fmla="*/ 513302 h 627602"/>
                <a:gd name="connsiteX518" fmla="*/ 480155 w 887920"/>
                <a:gd name="connsiteY518" fmla="*/ 517589 h 627602"/>
                <a:gd name="connsiteX519" fmla="*/ 479108 w 887920"/>
                <a:gd name="connsiteY519" fmla="*/ 522542 h 627602"/>
                <a:gd name="connsiteX520" fmla="*/ 483489 w 887920"/>
                <a:gd name="connsiteY520" fmla="*/ 518827 h 627602"/>
                <a:gd name="connsiteX521" fmla="*/ 485299 w 887920"/>
                <a:gd name="connsiteY521" fmla="*/ 520160 h 627602"/>
                <a:gd name="connsiteX522" fmla="*/ 489776 w 887920"/>
                <a:gd name="connsiteY522" fmla="*/ 517970 h 627602"/>
                <a:gd name="connsiteX523" fmla="*/ 494538 w 887920"/>
                <a:gd name="connsiteY523" fmla="*/ 517398 h 627602"/>
                <a:gd name="connsiteX524" fmla="*/ 494538 w 887920"/>
                <a:gd name="connsiteY524" fmla="*/ 517398 h 627602"/>
                <a:gd name="connsiteX525" fmla="*/ 498729 w 887920"/>
                <a:gd name="connsiteY525" fmla="*/ 524828 h 627602"/>
                <a:gd name="connsiteX526" fmla="*/ 503873 w 887920"/>
                <a:gd name="connsiteY526" fmla="*/ 527399 h 627602"/>
                <a:gd name="connsiteX527" fmla="*/ 502634 w 887920"/>
                <a:gd name="connsiteY527" fmla="*/ 530828 h 627602"/>
                <a:gd name="connsiteX528" fmla="*/ 507397 w 887920"/>
                <a:gd name="connsiteY528" fmla="*/ 530162 h 627602"/>
                <a:gd name="connsiteX529" fmla="*/ 516255 w 887920"/>
                <a:gd name="connsiteY529" fmla="*/ 537020 h 627602"/>
                <a:gd name="connsiteX530" fmla="*/ 513493 w 887920"/>
                <a:gd name="connsiteY530" fmla="*/ 540639 h 627602"/>
                <a:gd name="connsiteX531" fmla="*/ 513683 w 887920"/>
                <a:gd name="connsiteY531" fmla="*/ 542163 h 627602"/>
                <a:gd name="connsiteX532" fmla="*/ 516731 w 887920"/>
                <a:gd name="connsiteY532" fmla="*/ 540258 h 627602"/>
                <a:gd name="connsiteX533" fmla="*/ 515684 w 887920"/>
                <a:gd name="connsiteY533" fmla="*/ 545116 h 627602"/>
                <a:gd name="connsiteX534" fmla="*/ 519113 w 887920"/>
                <a:gd name="connsiteY534" fmla="*/ 559118 h 627602"/>
                <a:gd name="connsiteX535" fmla="*/ 520922 w 887920"/>
                <a:gd name="connsiteY535" fmla="*/ 560546 h 627602"/>
                <a:gd name="connsiteX536" fmla="*/ 522827 w 887920"/>
                <a:gd name="connsiteY536" fmla="*/ 563499 h 627602"/>
                <a:gd name="connsiteX537" fmla="*/ 530543 w 887920"/>
                <a:gd name="connsiteY537" fmla="*/ 560927 h 627602"/>
                <a:gd name="connsiteX538" fmla="*/ 530924 w 887920"/>
                <a:gd name="connsiteY538" fmla="*/ 564071 h 627602"/>
                <a:gd name="connsiteX539" fmla="*/ 532543 w 887920"/>
                <a:gd name="connsiteY539" fmla="*/ 563880 h 627602"/>
                <a:gd name="connsiteX540" fmla="*/ 532733 w 887920"/>
                <a:gd name="connsiteY540" fmla="*/ 565404 h 627602"/>
                <a:gd name="connsiteX541" fmla="*/ 537305 w 887920"/>
                <a:gd name="connsiteY541" fmla="*/ 563309 h 627602"/>
                <a:gd name="connsiteX542" fmla="*/ 542163 w 887920"/>
                <a:gd name="connsiteY542" fmla="*/ 564261 h 627602"/>
                <a:gd name="connsiteX543" fmla="*/ 547497 w 887920"/>
                <a:gd name="connsiteY543" fmla="*/ 568357 h 627602"/>
                <a:gd name="connsiteX544" fmla="*/ 546164 w 887920"/>
                <a:gd name="connsiteY544" fmla="*/ 570167 h 627602"/>
                <a:gd name="connsiteX545" fmla="*/ 547783 w 887920"/>
                <a:gd name="connsiteY545" fmla="*/ 569976 h 627602"/>
                <a:gd name="connsiteX546" fmla="*/ 548164 w 887920"/>
                <a:gd name="connsiteY546" fmla="*/ 573119 h 627602"/>
                <a:gd name="connsiteX547" fmla="*/ 551307 w 887920"/>
                <a:gd name="connsiteY547" fmla="*/ 572738 h 627602"/>
                <a:gd name="connsiteX548" fmla="*/ 553307 w 887920"/>
                <a:gd name="connsiteY548" fmla="*/ 575691 h 627602"/>
                <a:gd name="connsiteX549" fmla="*/ 553879 w 887920"/>
                <a:gd name="connsiteY549" fmla="*/ 580358 h 627602"/>
                <a:gd name="connsiteX550" fmla="*/ 558832 w 887920"/>
                <a:gd name="connsiteY550" fmla="*/ 581406 h 627602"/>
                <a:gd name="connsiteX551" fmla="*/ 560165 w 887920"/>
                <a:gd name="connsiteY551" fmla="*/ 579596 h 627602"/>
                <a:gd name="connsiteX552" fmla="*/ 572262 w 887920"/>
                <a:gd name="connsiteY552" fmla="*/ 586073 h 627602"/>
                <a:gd name="connsiteX553" fmla="*/ 575786 w 887920"/>
                <a:gd name="connsiteY553" fmla="*/ 588836 h 627602"/>
                <a:gd name="connsiteX554" fmla="*/ 579596 w 887920"/>
                <a:gd name="connsiteY554" fmla="*/ 593122 h 627602"/>
                <a:gd name="connsiteX555" fmla="*/ 587883 w 887920"/>
                <a:gd name="connsiteY555" fmla="*/ 595313 h 627602"/>
                <a:gd name="connsiteX556" fmla="*/ 596360 w 887920"/>
                <a:gd name="connsiteY556" fmla="*/ 599027 h 627602"/>
                <a:gd name="connsiteX557" fmla="*/ 605409 w 887920"/>
                <a:gd name="connsiteY557" fmla="*/ 607505 h 627602"/>
                <a:gd name="connsiteX558" fmla="*/ 609981 w 887920"/>
                <a:gd name="connsiteY558" fmla="*/ 605314 h 627602"/>
                <a:gd name="connsiteX559" fmla="*/ 613124 w 887920"/>
                <a:gd name="connsiteY559" fmla="*/ 604933 h 627602"/>
                <a:gd name="connsiteX560" fmla="*/ 617887 w 887920"/>
                <a:gd name="connsiteY560" fmla="*/ 604266 h 627602"/>
                <a:gd name="connsiteX561" fmla="*/ 617506 w 887920"/>
                <a:gd name="connsiteY561" fmla="*/ 601123 h 627602"/>
                <a:gd name="connsiteX562" fmla="*/ 618268 w 887920"/>
                <a:gd name="connsiteY562" fmla="*/ 594646 h 627602"/>
                <a:gd name="connsiteX563" fmla="*/ 616268 w 887920"/>
                <a:gd name="connsiteY563" fmla="*/ 591693 h 627602"/>
                <a:gd name="connsiteX564" fmla="*/ 621221 w 887920"/>
                <a:gd name="connsiteY564" fmla="*/ 592646 h 627602"/>
                <a:gd name="connsiteX565" fmla="*/ 620363 w 887920"/>
                <a:gd name="connsiteY565" fmla="*/ 586359 h 627602"/>
                <a:gd name="connsiteX566" fmla="*/ 628079 w 887920"/>
                <a:gd name="connsiteY566" fmla="*/ 583787 h 627602"/>
                <a:gd name="connsiteX567" fmla="*/ 626269 w 887920"/>
                <a:gd name="connsiteY567" fmla="*/ 582359 h 627602"/>
                <a:gd name="connsiteX568" fmla="*/ 629031 w 887920"/>
                <a:gd name="connsiteY568" fmla="*/ 578834 h 627602"/>
                <a:gd name="connsiteX569" fmla="*/ 630650 w 887920"/>
                <a:gd name="connsiteY569" fmla="*/ 578644 h 627602"/>
                <a:gd name="connsiteX570" fmla="*/ 631793 w 887920"/>
                <a:gd name="connsiteY570" fmla="*/ 575310 h 627602"/>
                <a:gd name="connsiteX571" fmla="*/ 634937 w 887920"/>
                <a:gd name="connsiteY571" fmla="*/ 574834 h 627602"/>
                <a:gd name="connsiteX572" fmla="*/ 636175 w 887920"/>
                <a:gd name="connsiteY572" fmla="*/ 571500 h 627602"/>
                <a:gd name="connsiteX573" fmla="*/ 639890 w 887920"/>
                <a:gd name="connsiteY573" fmla="*/ 575882 h 627602"/>
                <a:gd name="connsiteX574" fmla="*/ 641318 w 887920"/>
                <a:gd name="connsiteY574" fmla="*/ 574072 h 627602"/>
                <a:gd name="connsiteX575" fmla="*/ 645986 w 887920"/>
                <a:gd name="connsiteY575" fmla="*/ 573500 h 627602"/>
                <a:gd name="connsiteX576" fmla="*/ 649605 w 887920"/>
                <a:gd name="connsiteY576" fmla="*/ 576167 h 627602"/>
                <a:gd name="connsiteX577" fmla="*/ 650939 w 887920"/>
                <a:gd name="connsiteY577" fmla="*/ 574453 h 627602"/>
                <a:gd name="connsiteX578" fmla="*/ 659606 w 887920"/>
                <a:gd name="connsiteY578" fmla="*/ 579692 h 627602"/>
                <a:gd name="connsiteX579" fmla="*/ 658463 w 887920"/>
                <a:gd name="connsiteY579" fmla="*/ 583121 h 627602"/>
                <a:gd name="connsiteX580" fmla="*/ 666750 w 887920"/>
                <a:gd name="connsiteY580" fmla="*/ 585216 h 627602"/>
                <a:gd name="connsiteX581" fmla="*/ 668750 w 887920"/>
                <a:gd name="connsiteY581" fmla="*/ 588169 h 627602"/>
                <a:gd name="connsiteX582" fmla="*/ 672846 w 887920"/>
                <a:gd name="connsiteY582" fmla="*/ 582835 h 627602"/>
                <a:gd name="connsiteX583" fmla="*/ 675037 w 887920"/>
                <a:gd name="connsiteY583" fmla="*/ 587407 h 627602"/>
                <a:gd name="connsiteX584" fmla="*/ 676656 w 887920"/>
                <a:gd name="connsiteY584" fmla="*/ 587216 h 627602"/>
                <a:gd name="connsiteX585" fmla="*/ 677799 w 887920"/>
                <a:gd name="connsiteY585" fmla="*/ 583883 h 627602"/>
                <a:gd name="connsiteX586" fmla="*/ 686086 w 887920"/>
                <a:gd name="connsiteY586" fmla="*/ 585978 h 627602"/>
                <a:gd name="connsiteX587" fmla="*/ 684943 w 887920"/>
                <a:gd name="connsiteY587" fmla="*/ 589312 h 627602"/>
                <a:gd name="connsiteX588" fmla="*/ 689039 w 887920"/>
                <a:gd name="connsiteY588" fmla="*/ 596837 h 627602"/>
                <a:gd name="connsiteX589" fmla="*/ 690658 w 887920"/>
                <a:gd name="connsiteY589" fmla="*/ 596646 h 627602"/>
                <a:gd name="connsiteX590" fmla="*/ 697421 w 887920"/>
                <a:gd name="connsiteY590" fmla="*/ 599027 h 627602"/>
                <a:gd name="connsiteX591" fmla="*/ 699516 w 887920"/>
                <a:gd name="connsiteY591" fmla="*/ 603504 h 627602"/>
                <a:gd name="connsiteX592" fmla="*/ 706469 w 887920"/>
                <a:gd name="connsiteY592" fmla="*/ 607409 h 627602"/>
                <a:gd name="connsiteX593" fmla="*/ 706660 w 887920"/>
                <a:gd name="connsiteY593" fmla="*/ 596170 h 627602"/>
                <a:gd name="connsiteX594" fmla="*/ 712565 w 887920"/>
                <a:gd name="connsiteY594" fmla="*/ 592265 h 627602"/>
                <a:gd name="connsiteX595" fmla="*/ 715899 w 887920"/>
                <a:gd name="connsiteY595" fmla="*/ 593408 h 627602"/>
                <a:gd name="connsiteX596" fmla="*/ 714756 w 887920"/>
                <a:gd name="connsiteY596" fmla="*/ 596741 h 627602"/>
                <a:gd name="connsiteX597" fmla="*/ 718852 w 887920"/>
                <a:gd name="connsiteY597" fmla="*/ 604266 h 627602"/>
                <a:gd name="connsiteX598" fmla="*/ 715709 w 887920"/>
                <a:gd name="connsiteY598" fmla="*/ 604647 h 627602"/>
                <a:gd name="connsiteX599" fmla="*/ 717899 w 887920"/>
                <a:gd name="connsiteY599" fmla="*/ 609219 h 627602"/>
                <a:gd name="connsiteX600" fmla="*/ 721233 w 887920"/>
                <a:gd name="connsiteY600" fmla="*/ 610362 h 627602"/>
                <a:gd name="connsiteX601" fmla="*/ 721519 w 887920"/>
                <a:gd name="connsiteY601" fmla="*/ 611981 h 627602"/>
                <a:gd name="connsiteX602" fmla="*/ 713423 w 887920"/>
                <a:gd name="connsiteY602" fmla="*/ 611410 h 627602"/>
                <a:gd name="connsiteX603" fmla="*/ 715328 w 887920"/>
                <a:gd name="connsiteY603" fmla="*/ 614363 h 627602"/>
                <a:gd name="connsiteX604" fmla="*/ 720090 w 887920"/>
                <a:gd name="connsiteY604" fmla="*/ 613696 h 627602"/>
                <a:gd name="connsiteX605" fmla="*/ 720471 w 887920"/>
                <a:gd name="connsiteY605" fmla="*/ 616934 h 627602"/>
                <a:gd name="connsiteX606" fmla="*/ 717328 w 887920"/>
                <a:gd name="connsiteY606" fmla="*/ 617315 h 627602"/>
                <a:gd name="connsiteX607" fmla="*/ 720662 w 887920"/>
                <a:gd name="connsiteY607" fmla="*/ 618458 h 627602"/>
                <a:gd name="connsiteX608" fmla="*/ 721328 w 887920"/>
                <a:gd name="connsiteY608" fmla="*/ 623221 h 627602"/>
                <a:gd name="connsiteX609" fmla="*/ 727805 w 887920"/>
                <a:gd name="connsiteY609" fmla="*/ 623983 h 627602"/>
                <a:gd name="connsiteX610" fmla="*/ 732377 w 887920"/>
                <a:gd name="connsiteY610" fmla="*/ 621792 h 627602"/>
                <a:gd name="connsiteX611" fmla="*/ 737330 w 887920"/>
                <a:gd name="connsiteY611" fmla="*/ 622745 h 627602"/>
                <a:gd name="connsiteX612" fmla="*/ 738473 w 887920"/>
                <a:gd name="connsiteY612" fmla="*/ 619411 h 627602"/>
                <a:gd name="connsiteX613" fmla="*/ 743617 w 887920"/>
                <a:gd name="connsiteY613" fmla="*/ 621983 h 627602"/>
                <a:gd name="connsiteX614" fmla="*/ 743426 w 887920"/>
                <a:gd name="connsiteY614" fmla="*/ 620363 h 627602"/>
                <a:gd name="connsiteX615" fmla="*/ 746760 w 887920"/>
                <a:gd name="connsiteY615" fmla="*/ 621602 h 627602"/>
                <a:gd name="connsiteX616" fmla="*/ 746570 w 887920"/>
                <a:gd name="connsiteY616" fmla="*/ 619982 h 627602"/>
                <a:gd name="connsiteX617" fmla="*/ 742760 w 887920"/>
                <a:gd name="connsiteY617" fmla="*/ 615696 h 627602"/>
                <a:gd name="connsiteX618" fmla="*/ 745522 w 887920"/>
                <a:gd name="connsiteY618" fmla="*/ 612077 h 627602"/>
                <a:gd name="connsiteX619" fmla="*/ 748475 w 887920"/>
                <a:gd name="connsiteY619" fmla="*/ 610076 h 627602"/>
                <a:gd name="connsiteX620" fmla="*/ 750856 w 887920"/>
                <a:gd name="connsiteY620" fmla="*/ 616268 h 627602"/>
                <a:gd name="connsiteX621" fmla="*/ 755809 w 887920"/>
                <a:gd name="connsiteY621" fmla="*/ 617220 h 627602"/>
                <a:gd name="connsiteX622" fmla="*/ 756761 w 887920"/>
                <a:gd name="connsiteY622" fmla="*/ 612267 h 627602"/>
                <a:gd name="connsiteX623" fmla="*/ 759524 w 887920"/>
                <a:gd name="connsiteY623" fmla="*/ 608743 h 627602"/>
                <a:gd name="connsiteX624" fmla="*/ 757619 w 887920"/>
                <a:gd name="connsiteY624" fmla="*/ 605790 h 627602"/>
                <a:gd name="connsiteX625" fmla="*/ 762286 w 887920"/>
                <a:gd name="connsiteY625" fmla="*/ 605123 h 627602"/>
                <a:gd name="connsiteX626" fmla="*/ 763334 w 887920"/>
                <a:gd name="connsiteY626" fmla="*/ 600170 h 627602"/>
                <a:gd name="connsiteX627" fmla="*/ 756380 w 887920"/>
                <a:gd name="connsiteY627" fmla="*/ 596265 h 627602"/>
                <a:gd name="connsiteX628" fmla="*/ 755142 w 887920"/>
                <a:gd name="connsiteY628" fmla="*/ 586835 h 627602"/>
                <a:gd name="connsiteX629" fmla="*/ 751427 w 887920"/>
                <a:gd name="connsiteY629" fmla="*/ 582454 h 627602"/>
                <a:gd name="connsiteX630" fmla="*/ 752761 w 887920"/>
                <a:gd name="connsiteY630" fmla="*/ 580739 h 627602"/>
                <a:gd name="connsiteX631" fmla="*/ 753713 w 887920"/>
                <a:gd name="connsiteY631" fmla="*/ 575786 h 627602"/>
                <a:gd name="connsiteX632" fmla="*/ 763048 w 887920"/>
                <a:gd name="connsiteY632" fmla="*/ 573024 h 627602"/>
                <a:gd name="connsiteX633" fmla="*/ 764762 w 887920"/>
                <a:gd name="connsiteY633" fmla="*/ 574358 h 627602"/>
                <a:gd name="connsiteX634" fmla="*/ 772478 w 887920"/>
                <a:gd name="connsiteY634" fmla="*/ 571786 h 627602"/>
                <a:gd name="connsiteX635" fmla="*/ 772668 w 887920"/>
                <a:gd name="connsiteY635" fmla="*/ 560546 h 627602"/>
                <a:gd name="connsiteX636" fmla="*/ 778002 w 887920"/>
                <a:gd name="connsiteY636" fmla="*/ 564642 h 627602"/>
                <a:gd name="connsiteX637" fmla="*/ 779336 w 887920"/>
                <a:gd name="connsiteY637" fmla="*/ 562832 h 627602"/>
                <a:gd name="connsiteX638" fmla="*/ 781145 w 887920"/>
                <a:gd name="connsiteY638" fmla="*/ 564261 h 627602"/>
                <a:gd name="connsiteX639" fmla="*/ 782098 w 887920"/>
                <a:gd name="connsiteY639" fmla="*/ 559308 h 627602"/>
                <a:gd name="connsiteX640" fmla="*/ 778383 w 887920"/>
                <a:gd name="connsiteY640" fmla="*/ 555022 h 627602"/>
                <a:gd name="connsiteX641" fmla="*/ 781145 w 887920"/>
                <a:gd name="connsiteY641" fmla="*/ 551402 h 627602"/>
                <a:gd name="connsiteX642" fmla="*/ 779526 w 887920"/>
                <a:gd name="connsiteY642" fmla="*/ 551593 h 627602"/>
                <a:gd name="connsiteX643" fmla="*/ 778955 w 887920"/>
                <a:gd name="connsiteY643" fmla="*/ 546926 h 627602"/>
                <a:gd name="connsiteX644" fmla="*/ 792385 w 887920"/>
                <a:gd name="connsiteY644" fmla="*/ 551593 h 627602"/>
                <a:gd name="connsiteX645" fmla="*/ 794385 w 887920"/>
                <a:gd name="connsiteY645" fmla="*/ 554546 h 627602"/>
                <a:gd name="connsiteX646" fmla="*/ 794766 w 887920"/>
                <a:gd name="connsiteY646" fmla="*/ 557689 h 627602"/>
                <a:gd name="connsiteX647" fmla="*/ 792956 w 887920"/>
                <a:gd name="connsiteY647" fmla="*/ 556355 h 627602"/>
                <a:gd name="connsiteX648" fmla="*/ 792194 w 887920"/>
                <a:gd name="connsiteY648" fmla="*/ 562832 h 627602"/>
                <a:gd name="connsiteX649" fmla="*/ 803243 w 887920"/>
                <a:gd name="connsiteY649" fmla="*/ 574262 h 627602"/>
                <a:gd name="connsiteX650" fmla="*/ 804101 w 887920"/>
                <a:gd name="connsiteY650" fmla="*/ 580549 h 627602"/>
                <a:gd name="connsiteX651" fmla="*/ 810387 w 887920"/>
                <a:gd name="connsiteY651" fmla="*/ 579787 h 627602"/>
                <a:gd name="connsiteX652" fmla="*/ 812387 w 887920"/>
                <a:gd name="connsiteY652" fmla="*/ 582740 h 627602"/>
                <a:gd name="connsiteX653" fmla="*/ 816864 w 887920"/>
                <a:gd name="connsiteY653" fmla="*/ 580549 h 627602"/>
                <a:gd name="connsiteX654" fmla="*/ 819055 w 887920"/>
                <a:gd name="connsiteY654" fmla="*/ 585121 h 627602"/>
                <a:gd name="connsiteX655" fmla="*/ 826961 w 887920"/>
                <a:gd name="connsiteY655" fmla="*/ 584073 h 627602"/>
                <a:gd name="connsiteX656" fmla="*/ 826008 w 887920"/>
                <a:gd name="connsiteY656" fmla="*/ 576167 h 627602"/>
                <a:gd name="connsiteX657" fmla="*/ 829342 w 887920"/>
                <a:gd name="connsiteY657" fmla="*/ 577310 h 627602"/>
                <a:gd name="connsiteX658" fmla="*/ 833914 w 887920"/>
                <a:gd name="connsiteY658" fmla="*/ 575215 h 627602"/>
                <a:gd name="connsiteX659" fmla="*/ 835438 w 887920"/>
                <a:gd name="connsiteY659" fmla="*/ 574929 h 627602"/>
                <a:gd name="connsiteX660" fmla="*/ 841343 w 887920"/>
                <a:gd name="connsiteY660" fmla="*/ 571024 h 627602"/>
                <a:gd name="connsiteX661" fmla="*/ 842963 w 887920"/>
                <a:gd name="connsiteY661" fmla="*/ 570833 h 627602"/>
                <a:gd name="connsiteX662" fmla="*/ 843344 w 887920"/>
                <a:gd name="connsiteY662" fmla="*/ 573977 h 627602"/>
                <a:gd name="connsiteX663" fmla="*/ 844677 w 887920"/>
                <a:gd name="connsiteY663" fmla="*/ 572167 h 627602"/>
                <a:gd name="connsiteX664" fmla="*/ 845153 w 887920"/>
                <a:gd name="connsiteY664" fmla="*/ 575310 h 627602"/>
                <a:gd name="connsiteX665" fmla="*/ 848487 w 887920"/>
                <a:gd name="connsiteY665" fmla="*/ 576548 h 627602"/>
                <a:gd name="connsiteX666" fmla="*/ 848297 w 887920"/>
                <a:gd name="connsiteY666" fmla="*/ 574929 h 627602"/>
                <a:gd name="connsiteX667" fmla="*/ 851440 w 887920"/>
                <a:gd name="connsiteY667" fmla="*/ 574548 h 627602"/>
                <a:gd name="connsiteX668" fmla="*/ 852678 w 887920"/>
                <a:gd name="connsiteY668" fmla="*/ 583978 h 627602"/>
                <a:gd name="connsiteX669" fmla="*/ 855821 w 887920"/>
                <a:gd name="connsiteY669" fmla="*/ 583597 h 627602"/>
                <a:gd name="connsiteX670" fmla="*/ 853821 w 887920"/>
                <a:gd name="connsiteY670" fmla="*/ 580644 h 627602"/>
                <a:gd name="connsiteX671" fmla="*/ 856583 w 887920"/>
                <a:gd name="connsiteY671" fmla="*/ 577120 h 627602"/>
                <a:gd name="connsiteX672" fmla="*/ 858774 w 887920"/>
                <a:gd name="connsiteY672" fmla="*/ 581597 h 627602"/>
                <a:gd name="connsiteX673" fmla="*/ 860108 w 887920"/>
                <a:gd name="connsiteY673" fmla="*/ 579882 h 627602"/>
                <a:gd name="connsiteX674" fmla="*/ 864680 w 887920"/>
                <a:gd name="connsiteY674" fmla="*/ 577691 h 627602"/>
                <a:gd name="connsiteX675" fmla="*/ 886778 w 887920"/>
                <a:gd name="connsiteY675" fmla="*/ 574834 h 627602"/>
                <a:gd name="connsiteX676" fmla="*/ 887921 w 887920"/>
                <a:gd name="connsiteY676" fmla="*/ 571500 h 627602"/>
                <a:gd name="connsiteX677" fmla="*/ 883920 w 887920"/>
                <a:gd name="connsiteY677" fmla="*/ 565595 h 627602"/>
                <a:gd name="connsiteX678" fmla="*/ 883920 w 887920"/>
                <a:gd name="connsiteY678" fmla="*/ 565595 h 62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Lst>
              <a:rect l="l" t="t" r="r" b="b"/>
              <a:pathLst>
                <a:path w="887920" h="627602">
                  <a:moveTo>
                    <a:pt x="883920" y="565595"/>
                  </a:moveTo>
                  <a:lnTo>
                    <a:pt x="883158" y="559308"/>
                  </a:lnTo>
                  <a:lnTo>
                    <a:pt x="881634" y="559499"/>
                  </a:lnTo>
                  <a:lnTo>
                    <a:pt x="877443" y="551974"/>
                  </a:lnTo>
                  <a:lnTo>
                    <a:pt x="873824" y="549212"/>
                  </a:lnTo>
                  <a:lnTo>
                    <a:pt x="873443" y="546068"/>
                  </a:lnTo>
                  <a:lnTo>
                    <a:pt x="868109" y="541973"/>
                  </a:lnTo>
                  <a:lnTo>
                    <a:pt x="865727" y="535877"/>
                  </a:lnTo>
                  <a:lnTo>
                    <a:pt x="859250" y="535019"/>
                  </a:lnTo>
                  <a:lnTo>
                    <a:pt x="859060" y="533495"/>
                  </a:lnTo>
                  <a:lnTo>
                    <a:pt x="863918" y="534448"/>
                  </a:lnTo>
                  <a:lnTo>
                    <a:pt x="852869" y="523018"/>
                  </a:lnTo>
                  <a:lnTo>
                    <a:pt x="857441" y="520827"/>
                  </a:lnTo>
                  <a:lnTo>
                    <a:pt x="860012" y="515684"/>
                  </a:lnTo>
                  <a:lnTo>
                    <a:pt x="850297" y="515303"/>
                  </a:lnTo>
                  <a:lnTo>
                    <a:pt x="843153" y="509873"/>
                  </a:lnTo>
                  <a:lnTo>
                    <a:pt x="853631" y="490919"/>
                  </a:lnTo>
                  <a:lnTo>
                    <a:pt x="851440" y="486347"/>
                  </a:lnTo>
                  <a:lnTo>
                    <a:pt x="858107" y="475869"/>
                  </a:lnTo>
                  <a:lnTo>
                    <a:pt x="863822" y="470345"/>
                  </a:lnTo>
                  <a:lnTo>
                    <a:pt x="855155" y="465011"/>
                  </a:lnTo>
                  <a:lnTo>
                    <a:pt x="854297" y="458724"/>
                  </a:lnTo>
                  <a:lnTo>
                    <a:pt x="850106" y="451199"/>
                  </a:lnTo>
                  <a:lnTo>
                    <a:pt x="839629" y="444532"/>
                  </a:lnTo>
                  <a:lnTo>
                    <a:pt x="839438" y="442913"/>
                  </a:lnTo>
                  <a:lnTo>
                    <a:pt x="844582" y="432721"/>
                  </a:lnTo>
                  <a:lnTo>
                    <a:pt x="851630" y="425387"/>
                  </a:lnTo>
                  <a:lnTo>
                    <a:pt x="844582" y="419862"/>
                  </a:lnTo>
                  <a:lnTo>
                    <a:pt x="838200" y="395002"/>
                  </a:lnTo>
                  <a:lnTo>
                    <a:pt x="836390" y="393668"/>
                  </a:lnTo>
                  <a:lnTo>
                    <a:pt x="835819" y="388906"/>
                  </a:lnTo>
                  <a:lnTo>
                    <a:pt x="839343" y="378809"/>
                  </a:lnTo>
                  <a:lnTo>
                    <a:pt x="837343" y="375857"/>
                  </a:lnTo>
                  <a:lnTo>
                    <a:pt x="838867" y="362807"/>
                  </a:lnTo>
                  <a:lnTo>
                    <a:pt x="831723" y="357378"/>
                  </a:lnTo>
                  <a:lnTo>
                    <a:pt x="832961" y="353949"/>
                  </a:lnTo>
                  <a:lnTo>
                    <a:pt x="840772" y="340138"/>
                  </a:lnTo>
                  <a:lnTo>
                    <a:pt x="842963" y="331851"/>
                  </a:lnTo>
                  <a:lnTo>
                    <a:pt x="838391" y="321183"/>
                  </a:lnTo>
                  <a:lnTo>
                    <a:pt x="822579" y="310420"/>
                  </a:lnTo>
                  <a:lnTo>
                    <a:pt x="818579" y="304514"/>
                  </a:lnTo>
                  <a:lnTo>
                    <a:pt x="817626" y="296609"/>
                  </a:lnTo>
                  <a:lnTo>
                    <a:pt x="817340" y="282226"/>
                  </a:lnTo>
                  <a:lnTo>
                    <a:pt x="808101" y="284988"/>
                  </a:lnTo>
                  <a:lnTo>
                    <a:pt x="799624" y="268415"/>
                  </a:lnTo>
                  <a:lnTo>
                    <a:pt x="791909" y="270986"/>
                  </a:lnTo>
                  <a:lnTo>
                    <a:pt x="778669" y="267843"/>
                  </a:lnTo>
                  <a:lnTo>
                    <a:pt x="774764" y="261938"/>
                  </a:lnTo>
                  <a:lnTo>
                    <a:pt x="767620" y="256508"/>
                  </a:lnTo>
                  <a:lnTo>
                    <a:pt x="759333" y="254318"/>
                  </a:lnTo>
                  <a:lnTo>
                    <a:pt x="757142" y="249746"/>
                  </a:lnTo>
                  <a:lnTo>
                    <a:pt x="750380" y="247460"/>
                  </a:lnTo>
                  <a:lnTo>
                    <a:pt x="745712" y="248031"/>
                  </a:lnTo>
                  <a:lnTo>
                    <a:pt x="741140" y="250222"/>
                  </a:lnTo>
                  <a:lnTo>
                    <a:pt x="729520" y="272510"/>
                  </a:lnTo>
                  <a:lnTo>
                    <a:pt x="718376" y="285179"/>
                  </a:lnTo>
                  <a:lnTo>
                    <a:pt x="713613" y="285750"/>
                  </a:lnTo>
                  <a:lnTo>
                    <a:pt x="710089" y="283083"/>
                  </a:lnTo>
                  <a:lnTo>
                    <a:pt x="706850" y="283464"/>
                  </a:lnTo>
                  <a:lnTo>
                    <a:pt x="703136" y="279083"/>
                  </a:lnTo>
                  <a:lnTo>
                    <a:pt x="705898" y="275558"/>
                  </a:lnTo>
                  <a:lnTo>
                    <a:pt x="705517" y="272415"/>
                  </a:lnTo>
                  <a:lnTo>
                    <a:pt x="706660" y="269081"/>
                  </a:lnTo>
                  <a:lnTo>
                    <a:pt x="704660" y="266129"/>
                  </a:lnTo>
                  <a:lnTo>
                    <a:pt x="704279" y="262890"/>
                  </a:lnTo>
                  <a:lnTo>
                    <a:pt x="699897" y="253841"/>
                  </a:lnTo>
                  <a:lnTo>
                    <a:pt x="705803" y="249936"/>
                  </a:lnTo>
                  <a:lnTo>
                    <a:pt x="703802" y="246983"/>
                  </a:lnTo>
                  <a:lnTo>
                    <a:pt x="706565" y="243364"/>
                  </a:lnTo>
                  <a:lnTo>
                    <a:pt x="702850" y="239078"/>
                  </a:lnTo>
                  <a:lnTo>
                    <a:pt x="706755" y="232124"/>
                  </a:lnTo>
                  <a:lnTo>
                    <a:pt x="704945" y="230791"/>
                  </a:lnTo>
                  <a:lnTo>
                    <a:pt x="701231" y="213646"/>
                  </a:lnTo>
                  <a:lnTo>
                    <a:pt x="695420" y="206312"/>
                  </a:lnTo>
                  <a:lnTo>
                    <a:pt x="691134" y="197263"/>
                  </a:lnTo>
                  <a:lnTo>
                    <a:pt x="689515" y="197453"/>
                  </a:lnTo>
                  <a:lnTo>
                    <a:pt x="686181" y="196310"/>
                  </a:lnTo>
                  <a:lnTo>
                    <a:pt x="684562" y="196501"/>
                  </a:lnTo>
                  <a:lnTo>
                    <a:pt x="684181" y="193358"/>
                  </a:lnTo>
                  <a:lnTo>
                    <a:pt x="682847" y="195072"/>
                  </a:lnTo>
                  <a:lnTo>
                    <a:pt x="680847" y="192119"/>
                  </a:lnTo>
                  <a:lnTo>
                    <a:pt x="674465" y="192977"/>
                  </a:lnTo>
                  <a:lnTo>
                    <a:pt x="674084" y="189833"/>
                  </a:lnTo>
                  <a:lnTo>
                    <a:pt x="672560" y="190024"/>
                  </a:lnTo>
                  <a:lnTo>
                    <a:pt x="665798" y="187643"/>
                  </a:lnTo>
                  <a:lnTo>
                    <a:pt x="660654" y="185071"/>
                  </a:lnTo>
                  <a:lnTo>
                    <a:pt x="649224" y="170498"/>
                  </a:lnTo>
                  <a:lnTo>
                    <a:pt x="648367" y="164211"/>
                  </a:lnTo>
                  <a:lnTo>
                    <a:pt x="640842" y="155543"/>
                  </a:lnTo>
                  <a:lnTo>
                    <a:pt x="638651" y="150971"/>
                  </a:lnTo>
                  <a:lnTo>
                    <a:pt x="635318" y="124206"/>
                  </a:lnTo>
                  <a:lnTo>
                    <a:pt x="631508" y="119824"/>
                  </a:lnTo>
                  <a:lnTo>
                    <a:pt x="633698" y="111538"/>
                  </a:lnTo>
                  <a:lnTo>
                    <a:pt x="632841" y="105251"/>
                  </a:lnTo>
                  <a:lnTo>
                    <a:pt x="634079" y="101918"/>
                  </a:lnTo>
                  <a:lnTo>
                    <a:pt x="638366" y="98108"/>
                  </a:lnTo>
                  <a:lnTo>
                    <a:pt x="639509" y="94774"/>
                  </a:lnTo>
                  <a:lnTo>
                    <a:pt x="646843" y="89059"/>
                  </a:lnTo>
                  <a:lnTo>
                    <a:pt x="647605" y="82487"/>
                  </a:lnTo>
                  <a:lnTo>
                    <a:pt x="643223" y="73438"/>
                  </a:lnTo>
                  <a:lnTo>
                    <a:pt x="636556" y="71057"/>
                  </a:lnTo>
                  <a:lnTo>
                    <a:pt x="638270" y="59626"/>
                  </a:lnTo>
                  <a:lnTo>
                    <a:pt x="637318" y="51721"/>
                  </a:lnTo>
                  <a:lnTo>
                    <a:pt x="622459" y="48863"/>
                  </a:lnTo>
                  <a:lnTo>
                    <a:pt x="619316" y="49244"/>
                  </a:lnTo>
                  <a:lnTo>
                    <a:pt x="617982" y="51054"/>
                  </a:lnTo>
                  <a:lnTo>
                    <a:pt x="612172" y="43720"/>
                  </a:lnTo>
                  <a:lnTo>
                    <a:pt x="615125" y="41720"/>
                  </a:lnTo>
                  <a:lnTo>
                    <a:pt x="613124" y="38767"/>
                  </a:lnTo>
                  <a:lnTo>
                    <a:pt x="610743" y="32671"/>
                  </a:lnTo>
                  <a:lnTo>
                    <a:pt x="613696" y="30670"/>
                  </a:lnTo>
                  <a:lnTo>
                    <a:pt x="611981" y="29337"/>
                  </a:lnTo>
                  <a:lnTo>
                    <a:pt x="597980" y="32671"/>
                  </a:lnTo>
                  <a:lnTo>
                    <a:pt x="592074" y="36671"/>
                  </a:lnTo>
                  <a:lnTo>
                    <a:pt x="587121" y="35719"/>
                  </a:lnTo>
                  <a:lnTo>
                    <a:pt x="583025" y="41053"/>
                  </a:lnTo>
                  <a:lnTo>
                    <a:pt x="583787" y="47339"/>
                  </a:lnTo>
                  <a:lnTo>
                    <a:pt x="577691" y="49720"/>
                  </a:lnTo>
                  <a:lnTo>
                    <a:pt x="569024" y="44387"/>
                  </a:lnTo>
                  <a:lnTo>
                    <a:pt x="565595" y="43244"/>
                  </a:lnTo>
                  <a:lnTo>
                    <a:pt x="568547" y="41243"/>
                  </a:lnTo>
                  <a:lnTo>
                    <a:pt x="569309" y="34766"/>
                  </a:lnTo>
                  <a:lnTo>
                    <a:pt x="568928" y="31623"/>
                  </a:lnTo>
                  <a:lnTo>
                    <a:pt x="568547" y="15621"/>
                  </a:lnTo>
                  <a:lnTo>
                    <a:pt x="565499" y="4763"/>
                  </a:lnTo>
                  <a:lnTo>
                    <a:pt x="553498" y="11144"/>
                  </a:lnTo>
                  <a:lnTo>
                    <a:pt x="545592" y="12097"/>
                  </a:lnTo>
                  <a:lnTo>
                    <a:pt x="544830" y="18669"/>
                  </a:lnTo>
                  <a:lnTo>
                    <a:pt x="539591" y="27337"/>
                  </a:lnTo>
                  <a:lnTo>
                    <a:pt x="538734" y="33814"/>
                  </a:lnTo>
                  <a:lnTo>
                    <a:pt x="542163" y="35052"/>
                  </a:lnTo>
                  <a:lnTo>
                    <a:pt x="545687" y="37814"/>
                  </a:lnTo>
                  <a:lnTo>
                    <a:pt x="540734" y="36767"/>
                  </a:lnTo>
                  <a:lnTo>
                    <a:pt x="536258" y="38957"/>
                  </a:lnTo>
                  <a:lnTo>
                    <a:pt x="530924" y="34862"/>
                  </a:lnTo>
                  <a:lnTo>
                    <a:pt x="524542" y="35624"/>
                  </a:lnTo>
                  <a:lnTo>
                    <a:pt x="519875" y="36290"/>
                  </a:lnTo>
                  <a:lnTo>
                    <a:pt x="515684" y="28766"/>
                  </a:lnTo>
                  <a:lnTo>
                    <a:pt x="515112" y="24003"/>
                  </a:lnTo>
                  <a:lnTo>
                    <a:pt x="522161" y="16669"/>
                  </a:lnTo>
                  <a:lnTo>
                    <a:pt x="518351" y="12383"/>
                  </a:lnTo>
                  <a:lnTo>
                    <a:pt x="505397" y="10859"/>
                  </a:lnTo>
                  <a:lnTo>
                    <a:pt x="500634" y="11430"/>
                  </a:lnTo>
                  <a:lnTo>
                    <a:pt x="500063" y="6668"/>
                  </a:lnTo>
                  <a:lnTo>
                    <a:pt x="495110" y="5715"/>
                  </a:lnTo>
                  <a:lnTo>
                    <a:pt x="494729" y="2572"/>
                  </a:lnTo>
                  <a:lnTo>
                    <a:pt x="489585" y="0"/>
                  </a:lnTo>
                  <a:lnTo>
                    <a:pt x="487966" y="190"/>
                  </a:lnTo>
                  <a:lnTo>
                    <a:pt x="487775" y="11430"/>
                  </a:lnTo>
                  <a:lnTo>
                    <a:pt x="481679" y="13811"/>
                  </a:lnTo>
                  <a:lnTo>
                    <a:pt x="471869" y="11906"/>
                  </a:lnTo>
                  <a:lnTo>
                    <a:pt x="471392" y="8763"/>
                  </a:lnTo>
                  <a:lnTo>
                    <a:pt x="471202" y="7144"/>
                  </a:lnTo>
                  <a:lnTo>
                    <a:pt x="470630" y="2477"/>
                  </a:lnTo>
                  <a:lnTo>
                    <a:pt x="463868" y="95"/>
                  </a:lnTo>
                  <a:lnTo>
                    <a:pt x="459200" y="667"/>
                  </a:lnTo>
                  <a:lnTo>
                    <a:pt x="458438" y="7239"/>
                  </a:lnTo>
                  <a:lnTo>
                    <a:pt x="455200" y="7620"/>
                  </a:lnTo>
                  <a:lnTo>
                    <a:pt x="449485" y="13145"/>
                  </a:lnTo>
                  <a:lnTo>
                    <a:pt x="445008" y="15335"/>
                  </a:lnTo>
                  <a:lnTo>
                    <a:pt x="438436" y="14573"/>
                  </a:lnTo>
                  <a:lnTo>
                    <a:pt x="435959" y="19717"/>
                  </a:lnTo>
                  <a:lnTo>
                    <a:pt x="426911" y="36862"/>
                  </a:lnTo>
                  <a:lnTo>
                    <a:pt x="432245" y="40958"/>
                  </a:lnTo>
                  <a:lnTo>
                    <a:pt x="440150" y="52864"/>
                  </a:lnTo>
                  <a:lnTo>
                    <a:pt x="444246" y="47435"/>
                  </a:lnTo>
                  <a:lnTo>
                    <a:pt x="451771" y="43339"/>
                  </a:lnTo>
                  <a:lnTo>
                    <a:pt x="453581" y="44672"/>
                  </a:lnTo>
                  <a:lnTo>
                    <a:pt x="458534" y="58484"/>
                  </a:lnTo>
                  <a:lnTo>
                    <a:pt x="462725" y="66008"/>
                  </a:lnTo>
                  <a:lnTo>
                    <a:pt x="460915" y="64580"/>
                  </a:lnTo>
                  <a:lnTo>
                    <a:pt x="455200" y="70104"/>
                  </a:lnTo>
                  <a:lnTo>
                    <a:pt x="458534" y="84106"/>
                  </a:lnTo>
                  <a:lnTo>
                    <a:pt x="456248" y="90869"/>
                  </a:lnTo>
                  <a:lnTo>
                    <a:pt x="458248" y="93821"/>
                  </a:lnTo>
                  <a:lnTo>
                    <a:pt x="448723" y="107823"/>
                  </a:lnTo>
                  <a:lnTo>
                    <a:pt x="445770" y="109823"/>
                  </a:lnTo>
                  <a:lnTo>
                    <a:pt x="441674" y="115157"/>
                  </a:lnTo>
                  <a:lnTo>
                    <a:pt x="444056" y="121253"/>
                  </a:lnTo>
                  <a:lnTo>
                    <a:pt x="448056" y="127159"/>
                  </a:lnTo>
                  <a:lnTo>
                    <a:pt x="448818" y="133541"/>
                  </a:lnTo>
                  <a:lnTo>
                    <a:pt x="453581" y="132874"/>
                  </a:lnTo>
                  <a:lnTo>
                    <a:pt x="446437" y="140208"/>
                  </a:lnTo>
                  <a:lnTo>
                    <a:pt x="447294" y="146495"/>
                  </a:lnTo>
                  <a:lnTo>
                    <a:pt x="444532" y="150114"/>
                  </a:lnTo>
                  <a:lnTo>
                    <a:pt x="448056" y="152876"/>
                  </a:lnTo>
                  <a:lnTo>
                    <a:pt x="450056" y="168593"/>
                  </a:lnTo>
                  <a:lnTo>
                    <a:pt x="451104" y="176498"/>
                  </a:lnTo>
                  <a:lnTo>
                    <a:pt x="447961" y="176879"/>
                  </a:lnTo>
                  <a:lnTo>
                    <a:pt x="433578" y="177165"/>
                  </a:lnTo>
                  <a:lnTo>
                    <a:pt x="429387" y="182499"/>
                  </a:lnTo>
                  <a:lnTo>
                    <a:pt x="421481" y="183452"/>
                  </a:lnTo>
                  <a:lnTo>
                    <a:pt x="413195" y="181356"/>
                  </a:lnTo>
                  <a:lnTo>
                    <a:pt x="407670" y="175641"/>
                  </a:lnTo>
                  <a:lnTo>
                    <a:pt x="381000" y="167831"/>
                  </a:lnTo>
                  <a:lnTo>
                    <a:pt x="379095" y="177641"/>
                  </a:lnTo>
                  <a:lnTo>
                    <a:pt x="363093" y="165259"/>
                  </a:lnTo>
                  <a:lnTo>
                    <a:pt x="356711" y="166116"/>
                  </a:lnTo>
                  <a:lnTo>
                    <a:pt x="356140" y="174212"/>
                  </a:lnTo>
                  <a:lnTo>
                    <a:pt x="349853" y="174974"/>
                  </a:lnTo>
                  <a:lnTo>
                    <a:pt x="344900" y="174022"/>
                  </a:lnTo>
                  <a:lnTo>
                    <a:pt x="340233" y="174593"/>
                  </a:lnTo>
                  <a:lnTo>
                    <a:pt x="333280" y="170688"/>
                  </a:lnTo>
                  <a:lnTo>
                    <a:pt x="328803" y="172879"/>
                  </a:lnTo>
                  <a:lnTo>
                    <a:pt x="329184" y="176022"/>
                  </a:lnTo>
                  <a:lnTo>
                    <a:pt x="325660" y="186119"/>
                  </a:lnTo>
                  <a:lnTo>
                    <a:pt x="320326" y="194786"/>
                  </a:lnTo>
                  <a:lnTo>
                    <a:pt x="314420" y="211550"/>
                  </a:lnTo>
                  <a:lnTo>
                    <a:pt x="312896" y="224600"/>
                  </a:lnTo>
                  <a:lnTo>
                    <a:pt x="307181" y="230124"/>
                  </a:lnTo>
                  <a:lnTo>
                    <a:pt x="308324" y="226790"/>
                  </a:lnTo>
                  <a:lnTo>
                    <a:pt x="306610" y="225362"/>
                  </a:lnTo>
                  <a:lnTo>
                    <a:pt x="297752" y="231362"/>
                  </a:lnTo>
                  <a:lnTo>
                    <a:pt x="289655" y="230791"/>
                  </a:lnTo>
                  <a:lnTo>
                    <a:pt x="289179" y="227648"/>
                  </a:lnTo>
                  <a:lnTo>
                    <a:pt x="286036" y="228029"/>
                  </a:lnTo>
                  <a:lnTo>
                    <a:pt x="284131" y="225076"/>
                  </a:lnTo>
                  <a:lnTo>
                    <a:pt x="279178" y="224123"/>
                  </a:lnTo>
                  <a:lnTo>
                    <a:pt x="273844" y="219932"/>
                  </a:lnTo>
                  <a:lnTo>
                    <a:pt x="268891" y="218980"/>
                  </a:lnTo>
                  <a:lnTo>
                    <a:pt x="266319" y="224123"/>
                  </a:lnTo>
                  <a:lnTo>
                    <a:pt x="258604" y="226695"/>
                  </a:lnTo>
                  <a:lnTo>
                    <a:pt x="255270" y="225552"/>
                  </a:lnTo>
                  <a:lnTo>
                    <a:pt x="255080" y="223933"/>
                  </a:lnTo>
                  <a:lnTo>
                    <a:pt x="257270" y="215646"/>
                  </a:lnTo>
                  <a:lnTo>
                    <a:pt x="249746" y="206978"/>
                  </a:lnTo>
                  <a:lnTo>
                    <a:pt x="237077" y="208598"/>
                  </a:lnTo>
                  <a:lnTo>
                    <a:pt x="231743" y="204502"/>
                  </a:lnTo>
                  <a:lnTo>
                    <a:pt x="217742" y="194977"/>
                  </a:lnTo>
                  <a:lnTo>
                    <a:pt x="208407" y="197834"/>
                  </a:lnTo>
                  <a:lnTo>
                    <a:pt x="196215" y="189738"/>
                  </a:lnTo>
                  <a:lnTo>
                    <a:pt x="187738" y="186023"/>
                  </a:lnTo>
                  <a:lnTo>
                    <a:pt x="180213" y="202978"/>
                  </a:lnTo>
                  <a:lnTo>
                    <a:pt x="177260" y="204978"/>
                  </a:lnTo>
                  <a:lnTo>
                    <a:pt x="172593" y="205550"/>
                  </a:lnTo>
                  <a:lnTo>
                    <a:pt x="168212" y="209360"/>
                  </a:lnTo>
                  <a:lnTo>
                    <a:pt x="153448" y="206407"/>
                  </a:lnTo>
                  <a:lnTo>
                    <a:pt x="152210" y="209741"/>
                  </a:lnTo>
                  <a:lnTo>
                    <a:pt x="154781" y="217456"/>
                  </a:lnTo>
                  <a:lnTo>
                    <a:pt x="150495" y="221266"/>
                  </a:lnTo>
                  <a:lnTo>
                    <a:pt x="151448" y="229076"/>
                  </a:lnTo>
                  <a:lnTo>
                    <a:pt x="148971" y="234220"/>
                  </a:lnTo>
                  <a:lnTo>
                    <a:pt x="150114" y="243745"/>
                  </a:lnTo>
                  <a:lnTo>
                    <a:pt x="148019" y="252032"/>
                  </a:lnTo>
                  <a:lnTo>
                    <a:pt x="140303" y="254603"/>
                  </a:lnTo>
                  <a:lnTo>
                    <a:pt x="135541" y="255175"/>
                  </a:lnTo>
                  <a:lnTo>
                    <a:pt x="135350" y="253651"/>
                  </a:lnTo>
                  <a:lnTo>
                    <a:pt x="134398" y="258604"/>
                  </a:lnTo>
                  <a:lnTo>
                    <a:pt x="130683" y="254222"/>
                  </a:lnTo>
                  <a:lnTo>
                    <a:pt x="124301" y="255080"/>
                  </a:lnTo>
                  <a:lnTo>
                    <a:pt x="122301" y="252127"/>
                  </a:lnTo>
                  <a:lnTo>
                    <a:pt x="114014" y="249936"/>
                  </a:lnTo>
                  <a:lnTo>
                    <a:pt x="111633" y="243840"/>
                  </a:lnTo>
                  <a:lnTo>
                    <a:pt x="102965" y="238506"/>
                  </a:lnTo>
                  <a:lnTo>
                    <a:pt x="99822" y="238887"/>
                  </a:lnTo>
                  <a:lnTo>
                    <a:pt x="98393" y="240697"/>
                  </a:lnTo>
                  <a:lnTo>
                    <a:pt x="96679" y="239268"/>
                  </a:lnTo>
                  <a:lnTo>
                    <a:pt x="92107" y="241459"/>
                  </a:lnTo>
                  <a:lnTo>
                    <a:pt x="94869" y="237935"/>
                  </a:lnTo>
                  <a:lnTo>
                    <a:pt x="95822" y="232982"/>
                  </a:lnTo>
                  <a:lnTo>
                    <a:pt x="92678" y="233363"/>
                  </a:lnTo>
                  <a:lnTo>
                    <a:pt x="90964" y="232029"/>
                  </a:lnTo>
                  <a:lnTo>
                    <a:pt x="83249" y="234601"/>
                  </a:lnTo>
                  <a:lnTo>
                    <a:pt x="79058" y="239935"/>
                  </a:lnTo>
                  <a:lnTo>
                    <a:pt x="73533" y="234220"/>
                  </a:lnTo>
                  <a:lnTo>
                    <a:pt x="67437" y="236601"/>
                  </a:lnTo>
                  <a:lnTo>
                    <a:pt x="71247" y="240983"/>
                  </a:lnTo>
                  <a:lnTo>
                    <a:pt x="69818" y="242697"/>
                  </a:lnTo>
                  <a:lnTo>
                    <a:pt x="73152" y="243935"/>
                  </a:lnTo>
                  <a:lnTo>
                    <a:pt x="74581" y="242126"/>
                  </a:lnTo>
                  <a:lnTo>
                    <a:pt x="77915" y="243269"/>
                  </a:lnTo>
                  <a:lnTo>
                    <a:pt x="78296" y="246507"/>
                  </a:lnTo>
                  <a:lnTo>
                    <a:pt x="74771" y="243745"/>
                  </a:lnTo>
                  <a:lnTo>
                    <a:pt x="72200" y="248888"/>
                  </a:lnTo>
                  <a:lnTo>
                    <a:pt x="74009" y="250222"/>
                  </a:lnTo>
                  <a:lnTo>
                    <a:pt x="73057" y="255175"/>
                  </a:lnTo>
                  <a:lnTo>
                    <a:pt x="74771" y="256508"/>
                  </a:lnTo>
                  <a:lnTo>
                    <a:pt x="76391" y="256318"/>
                  </a:lnTo>
                  <a:lnTo>
                    <a:pt x="78200" y="257746"/>
                  </a:lnTo>
                  <a:lnTo>
                    <a:pt x="78391" y="259270"/>
                  </a:lnTo>
                  <a:lnTo>
                    <a:pt x="78581" y="260890"/>
                  </a:lnTo>
                  <a:lnTo>
                    <a:pt x="72676" y="264795"/>
                  </a:lnTo>
                  <a:lnTo>
                    <a:pt x="71438" y="268224"/>
                  </a:lnTo>
                  <a:lnTo>
                    <a:pt x="77057" y="273844"/>
                  </a:lnTo>
                  <a:lnTo>
                    <a:pt x="71723" y="282607"/>
                  </a:lnTo>
                  <a:lnTo>
                    <a:pt x="66580" y="280035"/>
                  </a:lnTo>
                  <a:lnTo>
                    <a:pt x="61817" y="280607"/>
                  </a:lnTo>
                  <a:lnTo>
                    <a:pt x="62008" y="282226"/>
                  </a:lnTo>
                  <a:lnTo>
                    <a:pt x="56483" y="289370"/>
                  </a:lnTo>
                  <a:lnTo>
                    <a:pt x="54959" y="302324"/>
                  </a:lnTo>
                  <a:lnTo>
                    <a:pt x="54007" y="307277"/>
                  </a:lnTo>
                  <a:lnTo>
                    <a:pt x="51054" y="309277"/>
                  </a:lnTo>
                  <a:lnTo>
                    <a:pt x="50292" y="315754"/>
                  </a:lnTo>
                  <a:lnTo>
                    <a:pt x="59150" y="322707"/>
                  </a:lnTo>
                  <a:lnTo>
                    <a:pt x="56388" y="326231"/>
                  </a:lnTo>
                  <a:lnTo>
                    <a:pt x="50102" y="326993"/>
                  </a:lnTo>
                  <a:lnTo>
                    <a:pt x="48482" y="327279"/>
                  </a:lnTo>
                  <a:lnTo>
                    <a:pt x="49721" y="323850"/>
                  </a:lnTo>
                  <a:lnTo>
                    <a:pt x="47339" y="317754"/>
                  </a:lnTo>
                  <a:lnTo>
                    <a:pt x="44768" y="322898"/>
                  </a:lnTo>
                  <a:lnTo>
                    <a:pt x="44958" y="324517"/>
                  </a:lnTo>
                  <a:lnTo>
                    <a:pt x="41243" y="332994"/>
                  </a:lnTo>
                  <a:lnTo>
                    <a:pt x="32195" y="337376"/>
                  </a:lnTo>
                  <a:lnTo>
                    <a:pt x="22860" y="340138"/>
                  </a:lnTo>
                  <a:lnTo>
                    <a:pt x="18955" y="346996"/>
                  </a:lnTo>
                  <a:lnTo>
                    <a:pt x="19812" y="353378"/>
                  </a:lnTo>
                  <a:lnTo>
                    <a:pt x="15621" y="358712"/>
                  </a:lnTo>
                  <a:lnTo>
                    <a:pt x="15050" y="366808"/>
                  </a:lnTo>
                  <a:lnTo>
                    <a:pt x="22003" y="370713"/>
                  </a:lnTo>
                  <a:lnTo>
                    <a:pt x="22574" y="375476"/>
                  </a:lnTo>
                  <a:lnTo>
                    <a:pt x="8192" y="388525"/>
                  </a:lnTo>
                  <a:lnTo>
                    <a:pt x="6477" y="387096"/>
                  </a:lnTo>
                  <a:lnTo>
                    <a:pt x="191" y="400717"/>
                  </a:lnTo>
                  <a:lnTo>
                    <a:pt x="0" y="412052"/>
                  </a:lnTo>
                  <a:lnTo>
                    <a:pt x="4953" y="413004"/>
                  </a:lnTo>
                  <a:lnTo>
                    <a:pt x="9620" y="412337"/>
                  </a:lnTo>
                  <a:lnTo>
                    <a:pt x="11240" y="412147"/>
                  </a:lnTo>
                  <a:lnTo>
                    <a:pt x="10478" y="418719"/>
                  </a:lnTo>
                  <a:lnTo>
                    <a:pt x="10859" y="421862"/>
                  </a:lnTo>
                  <a:lnTo>
                    <a:pt x="11049" y="423386"/>
                  </a:lnTo>
                  <a:lnTo>
                    <a:pt x="13811" y="432721"/>
                  </a:lnTo>
                  <a:lnTo>
                    <a:pt x="14288" y="435864"/>
                  </a:lnTo>
                  <a:lnTo>
                    <a:pt x="10763" y="445961"/>
                  </a:lnTo>
                  <a:lnTo>
                    <a:pt x="17812" y="451390"/>
                  </a:lnTo>
                  <a:lnTo>
                    <a:pt x="16478" y="453200"/>
                  </a:lnTo>
                  <a:lnTo>
                    <a:pt x="16859" y="456343"/>
                  </a:lnTo>
                  <a:lnTo>
                    <a:pt x="24003" y="461867"/>
                  </a:lnTo>
                  <a:lnTo>
                    <a:pt x="26956" y="472726"/>
                  </a:lnTo>
                  <a:lnTo>
                    <a:pt x="24384" y="477869"/>
                  </a:lnTo>
                  <a:lnTo>
                    <a:pt x="29337" y="478822"/>
                  </a:lnTo>
                  <a:lnTo>
                    <a:pt x="33338" y="484727"/>
                  </a:lnTo>
                  <a:lnTo>
                    <a:pt x="32099" y="488061"/>
                  </a:lnTo>
                  <a:lnTo>
                    <a:pt x="42196" y="491585"/>
                  </a:lnTo>
                  <a:lnTo>
                    <a:pt x="41434" y="498158"/>
                  </a:lnTo>
                  <a:lnTo>
                    <a:pt x="43053" y="497967"/>
                  </a:lnTo>
                  <a:lnTo>
                    <a:pt x="41624" y="499682"/>
                  </a:lnTo>
                  <a:lnTo>
                    <a:pt x="44768" y="499301"/>
                  </a:lnTo>
                  <a:lnTo>
                    <a:pt x="46006" y="508826"/>
                  </a:lnTo>
                  <a:lnTo>
                    <a:pt x="47625" y="508540"/>
                  </a:lnTo>
                  <a:lnTo>
                    <a:pt x="48006" y="511778"/>
                  </a:lnTo>
                  <a:lnTo>
                    <a:pt x="50006" y="514731"/>
                  </a:lnTo>
                  <a:lnTo>
                    <a:pt x="51149" y="524161"/>
                  </a:lnTo>
                  <a:lnTo>
                    <a:pt x="50006" y="527495"/>
                  </a:lnTo>
                  <a:lnTo>
                    <a:pt x="56864" y="531400"/>
                  </a:lnTo>
                  <a:lnTo>
                    <a:pt x="59531" y="539115"/>
                  </a:lnTo>
                  <a:lnTo>
                    <a:pt x="61055" y="538925"/>
                  </a:lnTo>
                  <a:lnTo>
                    <a:pt x="59722" y="540734"/>
                  </a:lnTo>
                  <a:lnTo>
                    <a:pt x="62865" y="540353"/>
                  </a:lnTo>
                  <a:lnTo>
                    <a:pt x="61627" y="543687"/>
                  </a:lnTo>
                  <a:lnTo>
                    <a:pt x="63437" y="545021"/>
                  </a:lnTo>
                  <a:lnTo>
                    <a:pt x="62103" y="546830"/>
                  </a:lnTo>
                  <a:lnTo>
                    <a:pt x="63627" y="546640"/>
                  </a:lnTo>
                  <a:lnTo>
                    <a:pt x="65246" y="546449"/>
                  </a:lnTo>
                  <a:lnTo>
                    <a:pt x="65437" y="547973"/>
                  </a:lnTo>
                  <a:lnTo>
                    <a:pt x="64484" y="552926"/>
                  </a:lnTo>
                  <a:lnTo>
                    <a:pt x="66389" y="555879"/>
                  </a:lnTo>
                  <a:lnTo>
                    <a:pt x="67818" y="554069"/>
                  </a:lnTo>
                  <a:lnTo>
                    <a:pt x="67056" y="560642"/>
                  </a:lnTo>
                  <a:lnTo>
                    <a:pt x="75343" y="562737"/>
                  </a:lnTo>
                  <a:lnTo>
                    <a:pt x="76676" y="561023"/>
                  </a:lnTo>
                  <a:lnTo>
                    <a:pt x="76867" y="562547"/>
                  </a:lnTo>
                  <a:lnTo>
                    <a:pt x="76867" y="562547"/>
                  </a:lnTo>
                  <a:lnTo>
                    <a:pt x="78677" y="563975"/>
                  </a:lnTo>
                  <a:lnTo>
                    <a:pt x="78486" y="562356"/>
                  </a:lnTo>
                  <a:lnTo>
                    <a:pt x="83439" y="563309"/>
                  </a:lnTo>
                  <a:lnTo>
                    <a:pt x="86582" y="562928"/>
                  </a:lnTo>
                  <a:lnTo>
                    <a:pt x="86773" y="564547"/>
                  </a:lnTo>
                  <a:lnTo>
                    <a:pt x="85439" y="566261"/>
                  </a:lnTo>
                  <a:lnTo>
                    <a:pt x="90297" y="567309"/>
                  </a:lnTo>
                  <a:lnTo>
                    <a:pt x="89726" y="575405"/>
                  </a:lnTo>
                  <a:lnTo>
                    <a:pt x="93155" y="576548"/>
                  </a:lnTo>
                  <a:lnTo>
                    <a:pt x="95345" y="581120"/>
                  </a:lnTo>
                  <a:lnTo>
                    <a:pt x="97917" y="588740"/>
                  </a:lnTo>
                  <a:lnTo>
                    <a:pt x="99441" y="588550"/>
                  </a:lnTo>
                  <a:lnTo>
                    <a:pt x="98679" y="595122"/>
                  </a:lnTo>
                  <a:lnTo>
                    <a:pt x="105251" y="595884"/>
                  </a:lnTo>
                  <a:lnTo>
                    <a:pt x="103823" y="597599"/>
                  </a:lnTo>
                  <a:lnTo>
                    <a:pt x="107633" y="601980"/>
                  </a:lnTo>
                  <a:lnTo>
                    <a:pt x="109919" y="595217"/>
                  </a:lnTo>
                  <a:lnTo>
                    <a:pt x="108204" y="593884"/>
                  </a:lnTo>
                  <a:lnTo>
                    <a:pt x="113252" y="583597"/>
                  </a:lnTo>
                  <a:lnTo>
                    <a:pt x="124301" y="582168"/>
                  </a:lnTo>
                  <a:lnTo>
                    <a:pt x="121349" y="584168"/>
                  </a:lnTo>
                  <a:lnTo>
                    <a:pt x="125159" y="588550"/>
                  </a:lnTo>
                  <a:lnTo>
                    <a:pt x="127730" y="596170"/>
                  </a:lnTo>
                  <a:lnTo>
                    <a:pt x="129445" y="597599"/>
                  </a:lnTo>
                  <a:lnTo>
                    <a:pt x="137732" y="599694"/>
                  </a:lnTo>
                  <a:lnTo>
                    <a:pt x="142494" y="599123"/>
                  </a:lnTo>
                  <a:lnTo>
                    <a:pt x="145256" y="595598"/>
                  </a:lnTo>
                  <a:lnTo>
                    <a:pt x="139732" y="589883"/>
                  </a:lnTo>
                  <a:lnTo>
                    <a:pt x="139541" y="588264"/>
                  </a:lnTo>
                  <a:lnTo>
                    <a:pt x="149162" y="588645"/>
                  </a:lnTo>
                  <a:lnTo>
                    <a:pt x="150590" y="586835"/>
                  </a:lnTo>
                  <a:lnTo>
                    <a:pt x="153162" y="581692"/>
                  </a:lnTo>
                  <a:lnTo>
                    <a:pt x="159639" y="582549"/>
                  </a:lnTo>
                  <a:lnTo>
                    <a:pt x="161258" y="582263"/>
                  </a:lnTo>
                  <a:lnTo>
                    <a:pt x="161449" y="583883"/>
                  </a:lnTo>
                  <a:lnTo>
                    <a:pt x="160020" y="585692"/>
                  </a:lnTo>
                  <a:lnTo>
                    <a:pt x="160687" y="590360"/>
                  </a:lnTo>
                  <a:lnTo>
                    <a:pt x="159258" y="592169"/>
                  </a:lnTo>
                  <a:lnTo>
                    <a:pt x="164783" y="597884"/>
                  </a:lnTo>
                  <a:lnTo>
                    <a:pt x="163068" y="596551"/>
                  </a:lnTo>
                  <a:lnTo>
                    <a:pt x="160306" y="600075"/>
                  </a:lnTo>
                  <a:lnTo>
                    <a:pt x="159258" y="605028"/>
                  </a:lnTo>
                  <a:lnTo>
                    <a:pt x="161068" y="606362"/>
                  </a:lnTo>
                  <a:lnTo>
                    <a:pt x="162497" y="617411"/>
                  </a:lnTo>
                  <a:lnTo>
                    <a:pt x="168021" y="623126"/>
                  </a:lnTo>
                  <a:lnTo>
                    <a:pt x="169640" y="622935"/>
                  </a:lnTo>
                  <a:lnTo>
                    <a:pt x="170593" y="617982"/>
                  </a:lnTo>
                  <a:lnTo>
                    <a:pt x="172593" y="620935"/>
                  </a:lnTo>
                  <a:lnTo>
                    <a:pt x="173927" y="619220"/>
                  </a:lnTo>
                  <a:lnTo>
                    <a:pt x="174117" y="620744"/>
                  </a:lnTo>
                  <a:lnTo>
                    <a:pt x="177260" y="620363"/>
                  </a:lnTo>
                  <a:lnTo>
                    <a:pt x="175927" y="622173"/>
                  </a:lnTo>
                  <a:lnTo>
                    <a:pt x="175927" y="622173"/>
                  </a:lnTo>
                  <a:lnTo>
                    <a:pt x="181070" y="624650"/>
                  </a:lnTo>
                  <a:lnTo>
                    <a:pt x="183071" y="627602"/>
                  </a:lnTo>
                  <a:lnTo>
                    <a:pt x="185738" y="624078"/>
                  </a:lnTo>
                  <a:lnTo>
                    <a:pt x="183642" y="619506"/>
                  </a:lnTo>
                  <a:lnTo>
                    <a:pt x="187738" y="614172"/>
                  </a:lnTo>
                  <a:lnTo>
                    <a:pt x="188119" y="617411"/>
                  </a:lnTo>
                  <a:lnTo>
                    <a:pt x="194691" y="618173"/>
                  </a:lnTo>
                  <a:lnTo>
                    <a:pt x="196215" y="617982"/>
                  </a:lnTo>
                  <a:lnTo>
                    <a:pt x="196977" y="611410"/>
                  </a:lnTo>
                  <a:lnTo>
                    <a:pt x="201930" y="612362"/>
                  </a:lnTo>
                  <a:lnTo>
                    <a:pt x="204121" y="616934"/>
                  </a:lnTo>
                  <a:lnTo>
                    <a:pt x="209074" y="617887"/>
                  </a:lnTo>
                  <a:lnTo>
                    <a:pt x="208407" y="613220"/>
                  </a:lnTo>
                  <a:lnTo>
                    <a:pt x="209836" y="611410"/>
                  </a:lnTo>
                  <a:lnTo>
                    <a:pt x="221266" y="613124"/>
                  </a:lnTo>
                  <a:lnTo>
                    <a:pt x="227552" y="612362"/>
                  </a:lnTo>
                  <a:lnTo>
                    <a:pt x="227362" y="610743"/>
                  </a:lnTo>
                  <a:lnTo>
                    <a:pt x="237839" y="617411"/>
                  </a:lnTo>
                  <a:lnTo>
                    <a:pt x="237839" y="617411"/>
                  </a:lnTo>
                  <a:lnTo>
                    <a:pt x="239268" y="615696"/>
                  </a:lnTo>
                  <a:lnTo>
                    <a:pt x="236220" y="604838"/>
                  </a:lnTo>
                  <a:lnTo>
                    <a:pt x="242316" y="602456"/>
                  </a:lnTo>
                  <a:lnTo>
                    <a:pt x="242126" y="600837"/>
                  </a:lnTo>
                  <a:lnTo>
                    <a:pt x="251841" y="601218"/>
                  </a:lnTo>
                  <a:lnTo>
                    <a:pt x="254603" y="597694"/>
                  </a:lnTo>
                  <a:lnTo>
                    <a:pt x="257937" y="598837"/>
                  </a:lnTo>
                  <a:lnTo>
                    <a:pt x="261652" y="577501"/>
                  </a:lnTo>
                  <a:lnTo>
                    <a:pt x="261271" y="574358"/>
                  </a:lnTo>
                  <a:lnTo>
                    <a:pt x="280988" y="578263"/>
                  </a:lnTo>
                  <a:lnTo>
                    <a:pt x="282131" y="574929"/>
                  </a:lnTo>
                  <a:lnTo>
                    <a:pt x="284131" y="565023"/>
                  </a:lnTo>
                  <a:lnTo>
                    <a:pt x="278130" y="543401"/>
                  </a:lnTo>
                  <a:lnTo>
                    <a:pt x="278321" y="532067"/>
                  </a:lnTo>
                  <a:lnTo>
                    <a:pt x="312896" y="538925"/>
                  </a:lnTo>
                  <a:lnTo>
                    <a:pt x="332232" y="552450"/>
                  </a:lnTo>
                  <a:lnTo>
                    <a:pt x="346424" y="537877"/>
                  </a:lnTo>
                  <a:lnTo>
                    <a:pt x="349568" y="537496"/>
                  </a:lnTo>
                  <a:lnTo>
                    <a:pt x="352330" y="533876"/>
                  </a:lnTo>
                  <a:lnTo>
                    <a:pt x="353473" y="530543"/>
                  </a:lnTo>
                  <a:lnTo>
                    <a:pt x="351473" y="527590"/>
                  </a:lnTo>
                  <a:lnTo>
                    <a:pt x="346139" y="523494"/>
                  </a:lnTo>
                  <a:lnTo>
                    <a:pt x="347091" y="518541"/>
                  </a:lnTo>
                  <a:lnTo>
                    <a:pt x="345186" y="515588"/>
                  </a:lnTo>
                  <a:lnTo>
                    <a:pt x="357569" y="512350"/>
                  </a:lnTo>
                  <a:lnTo>
                    <a:pt x="357378" y="510826"/>
                  </a:lnTo>
                  <a:lnTo>
                    <a:pt x="364903" y="506635"/>
                  </a:lnTo>
                  <a:lnTo>
                    <a:pt x="369570" y="506063"/>
                  </a:lnTo>
                  <a:lnTo>
                    <a:pt x="372713" y="505587"/>
                  </a:lnTo>
                  <a:lnTo>
                    <a:pt x="375476" y="502063"/>
                  </a:lnTo>
                  <a:lnTo>
                    <a:pt x="376142" y="506825"/>
                  </a:lnTo>
                  <a:lnTo>
                    <a:pt x="381857" y="501301"/>
                  </a:lnTo>
                  <a:lnTo>
                    <a:pt x="387953" y="498920"/>
                  </a:lnTo>
                  <a:lnTo>
                    <a:pt x="383572" y="489871"/>
                  </a:lnTo>
                  <a:lnTo>
                    <a:pt x="385191" y="489585"/>
                  </a:lnTo>
                  <a:lnTo>
                    <a:pt x="380810" y="480536"/>
                  </a:lnTo>
                  <a:lnTo>
                    <a:pt x="377666" y="480917"/>
                  </a:lnTo>
                  <a:lnTo>
                    <a:pt x="383762" y="478536"/>
                  </a:lnTo>
                  <a:lnTo>
                    <a:pt x="385096" y="476822"/>
                  </a:lnTo>
                  <a:lnTo>
                    <a:pt x="388430" y="477965"/>
                  </a:lnTo>
                  <a:lnTo>
                    <a:pt x="388239" y="476441"/>
                  </a:lnTo>
                  <a:lnTo>
                    <a:pt x="391478" y="475964"/>
                  </a:lnTo>
                  <a:lnTo>
                    <a:pt x="393192" y="477393"/>
                  </a:lnTo>
                  <a:lnTo>
                    <a:pt x="386620" y="463772"/>
                  </a:lnTo>
                  <a:lnTo>
                    <a:pt x="391192" y="461582"/>
                  </a:lnTo>
                  <a:lnTo>
                    <a:pt x="404241" y="463106"/>
                  </a:lnTo>
                  <a:lnTo>
                    <a:pt x="402812" y="464915"/>
                  </a:lnTo>
                  <a:lnTo>
                    <a:pt x="405194" y="471011"/>
                  </a:lnTo>
                  <a:lnTo>
                    <a:pt x="402241" y="473012"/>
                  </a:lnTo>
                  <a:lnTo>
                    <a:pt x="404241" y="475964"/>
                  </a:lnTo>
                  <a:lnTo>
                    <a:pt x="407384" y="475583"/>
                  </a:lnTo>
                  <a:lnTo>
                    <a:pt x="411004" y="478346"/>
                  </a:lnTo>
                  <a:lnTo>
                    <a:pt x="410528" y="475202"/>
                  </a:lnTo>
                  <a:lnTo>
                    <a:pt x="415481" y="476155"/>
                  </a:lnTo>
                  <a:lnTo>
                    <a:pt x="419862" y="485204"/>
                  </a:lnTo>
                  <a:lnTo>
                    <a:pt x="415100" y="485775"/>
                  </a:lnTo>
                  <a:lnTo>
                    <a:pt x="418529" y="487013"/>
                  </a:lnTo>
                  <a:lnTo>
                    <a:pt x="420434" y="489966"/>
                  </a:lnTo>
                  <a:lnTo>
                    <a:pt x="425196" y="489299"/>
                  </a:lnTo>
                  <a:lnTo>
                    <a:pt x="428720" y="492062"/>
                  </a:lnTo>
                  <a:lnTo>
                    <a:pt x="427958" y="485775"/>
                  </a:lnTo>
                  <a:lnTo>
                    <a:pt x="432721" y="485204"/>
                  </a:lnTo>
                  <a:lnTo>
                    <a:pt x="433483" y="478631"/>
                  </a:lnTo>
                  <a:lnTo>
                    <a:pt x="434816" y="476917"/>
                  </a:lnTo>
                  <a:lnTo>
                    <a:pt x="438245" y="478060"/>
                  </a:lnTo>
                  <a:lnTo>
                    <a:pt x="435293" y="480060"/>
                  </a:lnTo>
                  <a:lnTo>
                    <a:pt x="437007" y="481394"/>
                  </a:lnTo>
                  <a:lnTo>
                    <a:pt x="440150" y="481013"/>
                  </a:lnTo>
                  <a:lnTo>
                    <a:pt x="442151" y="483965"/>
                  </a:lnTo>
                  <a:lnTo>
                    <a:pt x="446913" y="483394"/>
                  </a:lnTo>
                  <a:lnTo>
                    <a:pt x="450056" y="482918"/>
                  </a:lnTo>
                  <a:lnTo>
                    <a:pt x="455962" y="479012"/>
                  </a:lnTo>
                  <a:lnTo>
                    <a:pt x="456343" y="482156"/>
                  </a:lnTo>
                  <a:lnTo>
                    <a:pt x="455200" y="485489"/>
                  </a:lnTo>
                  <a:lnTo>
                    <a:pt x="457010" y="486918"/>
                  </a:lnTo>
                  <a:lnTo>
                    <a:pt x="463487" y="500444"/>
                  </a:lnTo>
                  <a:lnTo>
                    <a:pt x="465106" y="500253"/>
                  </a:lnTo>
                  <a:lnTo>
                    <a:pt x="466630" y="500063"/>
                  </a:lnTo>
                  <a:lnTo>
                    <a:pt x="471773" y="502634"/>
                  </a:lnTo>
                  <a:lnTo>
                    <a:pt x="472631" y="508921"/>
                  </a:lnTo>
                  <a:lnTo>
                    <a:pt x="473964" y="507206"/>
                  </a:lnTo>
                  <a:lnTo>
                    <a:pt x="477107" y="506730"/>
                  </a:lnTo>
                  <a:lnTo>
                    <a:pt x="477298" y="508349"/>
                  </a:lnTo>
                  <a:lnTo>
                    <a:pt x="476345" y="513302"/>
                  </a:lnTo>
                  <a:lnTo>
                    <a:pt x="480155" y="517589"/>
                  </a:lnTo>
                  <a:lnTo>
                    <a:pt x="479108" y="522542"/>
                  </a:lnTo>
                  <a:lnTo>
                    <a:pt x="483489" y="518827"/>
                  </a:lnTo>
                  <a:lnTo>
                    <a:pt x="485299" y="520160"/>
                  </a:lnTo>
                  <a:lnTo>
                    <a:pt x="489776" y="517970"/>
                  </a:lnTo>
                  <a:lnTo>
                    <a:pt x="494538" y="517398"/>
                  </a:lnTo>
                  <a:lnTo>
                    <a:pt x="494538" y="517398"/>
                  </a:lnTo>
                  <a:lnTo>
                    <a:pt x="498729" y="524828"/>
                  </a:lnTo>
                  <a:lnTo>
                    <a:pt x="503873" y="527399"/>
                  </a:lnTo>
                  <a:lnTo>
                    <a:pt x="502634" y="530828"/>
                  </a:lnTo>
                  <a:lnTo>
                    <a:pt x="507397" y="530162"/>
                  </a:lnTo>
                  <a:lnTo>
                    <a:pt x="516255" y="537020"/>
                  </a:lnTo>
                  <a:lnTo>
                    <a:pt x="513493" y="540639"/>
                  </a:lnTo>
                  <a:lnTo>
                    <a:pt x="513683" y="542163"/>
                  </a:lnTo>
                  <a:lnTo>
                    <a:pt x="516731" y="540258"/>
                  </a:lnTo>
                  <a:lnTo>
                    <a:pt x="515684" y="545116"/>
                  </a:lnTo>
                  <a:lnTo>
                    <a:pt x="519113" y="559118"/>
                  </a:lnTo>
                  <a:lnTo>
                    <a:pt x="520922" y="560546"/>
                  </a:lnTo>
                  <a:lnTo>
                    <a:pt x="522827" y="563499"/>
                  </a:lnTo>
                  <a:lnTo>
                    <a:pt x="530543" y="560927"/>
                  </a:lnTo>
                  <a:lnTo>
                    <a:pt x="530924" y="564071"/>
                  </a:lnTo>
                  <a:lnTo>
                    <a:pt x="532543" y="563880"/>
                  </a:lnTo>
                  <a:lnTo>
                    <a:pt x="532733" y="565404"/>
                  </a:lnTo>
                  <a:lnTo>
                    <a:pt x="537305" y="563309"/>
                  </a:lnTo>
                  <a:lnTo>
                    <a:pt x="542163" y="564261"/>
                  </a:lnTo>
                  <a:lnTo>
                    <a:pt x="547497" y="568357"/>
                  </a:lnTo>
                  <a:lnTo>
                    <a:pt x="546164" y="570167"/>
                  </a:lnTo>
                  <a:lnTo>
                    <a:pt x="547783" y="569976"/>
                  </a:lnTo>
                  <a:lnTo>
                    <a:pt x="548164" y="573119"/>
                  </a:lnTo>
                  <a:lnTo>
                    <a:pt x="551307" y="572738"/>
                  </a:lnTo>
                  <a:lnTo>
                    <a:pt x="553307" y="575691"/>
                  </a:lnTo>
                  <a:lnTo>
                    <a:pt x="553879" y="580358"/>
                  </a:lnTo>
                  <a:lnTo>
                    <a:pt x="558832" y="581406"/>
                  </a:lnTo>
                  <a:lnTo>
                    <a:pt x="560165" y="579596"/>
                  </a:lnTo>
                  <a:lnTo>
                    <a:pt x="572262" y="586073"/>
                  </a:lnTo>
                  <a:lnTo>
                    <a:pt x="575786" y="588836"/>
                  </a:lnTo>
                  <a:lnTo>
                    <a:pt x="579596" y="593122"/>
                  </a:lnTo>
                  <a:lnTo>
                    <a:pt x="587883" y="595313"/>
                  </a:lnTo>
                  <a:lnTo>
                    <a:pt x="596360" y="599027"/>
                  </a:lnTo>
                  <a:lnTo>
                    <a:pt x="605409" y="607505"/>
                  </a:lnTo>
                  <a:lnTo>
                    <a:pt x="609981" y="605314"/>
                  </a:lnTo>
                  <a:lnTo>
                    <a:pt x="613124" y="604933"/>
                  </a:lnTo>
                  <a:lnTo>
                    <a:pt x="617887" y="604266"/>
                  </a:lnTo>
                  <a:lnTo>
                    <a:pt x="617506" y="601123"/>
                  </a:lnTo>
                  <a:lnTo>
                    <a:pt x="618268" y="594646"/>
                  </a:lnTo>
                  <a:lnTo>
                    <a:pt x="616268" y="591693"/>
                  </a:lnTo>
                  <a:lnTo>
                    <a:pt x="621221" y="592646"/>
                  </a:lnTo>
                  <a:lnTo>
                    <a:pt x="620363" y="586359"/>
                  </a:lnTo>
                  <a:lnTo>
                    <a:pt x="628079" y="583787"/>
                  </a:lnTo>
                  <a:lnTo>
                    <a:pt x="626269" y="582359"/>
                  </a:lnTo>
                  <a:lnTo>
                    <a:pt x="629031" y="578834"/>
                  </a:lnTo>
                  <a:lnTo>
                    <a:pt x="630650" y="578644"/>
                  </a:lnTo>
                  <a:lnTo>
                    <a:pt x="631793" y="575310"/>
                  </a:lnTo>
                  <a:lnTo>
                    <a:pt x="634937" y="574834"/>
                  </a:lnTo>
                  <a:lnTo>
                    <a:pt x="636175" y="571500"/>
                  </a:lnTo>
                  <a:lnTo>
                    <a:pt x="639890" y="575882"/>
                  </a:lnTo>
                  <a:lnTo>
                    <a:pt x="641318" y="574072"/>
                  </a:lnTo>
                  <a:lnTo>
                    <a:pt x="645986" y="573500"/>
                  </a:lnTo>
                  <a:lnTo>
                    <a:pt x="649605" y="576167"/>
                  </a:lnTo>
                  <a:lnTo>
                    <a:pt x="650939" y="574453"/>
                  </a:lnTo>
                  <a:lnTo>
                    <a:pt x="659606" y="579692"/>
                  </a:lnTo>
                  <a:lnTo>
                    <a:pt x="658463" y="583121"/>
                  </a:lnTo>
                  <a:lnTo>
                    <a:pt x="666750" y="585216"/>
                  </a:lnTo>
                  <a:lnTo>
                    <a:pt x="668750" y="588169"/>
                  </a:lnTo>
                  <a:lnTo>
                    <a:pt x="672846" y="582835"/>
                  </a:lnTo>
                  <a:lnTo>
                    <a:pt x="675037" y="587407"/>
                  </a:lnTo>
                  <a:lnTo>
                    <a:pt x="676656" y="587216"/>
                  </a:lnTo>
                  <a:lnTo>
                    <a:pt x="677799" y="583883"/>
                  </a:lnTo>
                  <a:lnTo>
                    <a:pt x="686086" y="585978"/>
                  </a:lnTo>
                  <a:lnTo>
                    <a:pt x="684943" y="589312"/>
                  </a:lnTo>
                  <a:lnTo>
                    <a:pt x="689039" y="596837"/>
                  </a:lnTo>
                  <a:lnTo>
                    <a:pt x="690658" y="596646"/>
                  </a:lnTo>
                  <a:lnTo>
                    <a:pt x="697421" y="599027"/>
                  </a:lnTo>
                  <a:lnTo>
                    <a:pt x="699516" y="603504"/>
                  </a:lnTo>
                  <a:lnTo>
                    <a:pt x="706469" y="607409"/>
                  </a:lnTo>
                  <a:lnTo>
                    <a:pt x="706660" y="596170"/>
                  </a:lnTo>
                  <a:lnTo>
                    <a:pt x="712565" y="592265"/>
                  </a:lnTo>
                  <a:lnTo>
                    <a:pt x="715899" y="593408"/>
                  </a:lnTo>
                  <a:lnTo>
                    <a:pt x="714756" y="596741"/>
                  </a:lnTo>
                  <a:lnTo>
                    <a:pt x="718852" y="604266"/>
                  </a:lnTo>
                  <a:lnTo>
                    <a:pt x="715709" y="604647"/>
                  </a:lnTo>
                  <a:lnTo>
                    <a:pt x="717899" y="609219"/>
                  </a:lnTo>
                  <a:lnTo>
                    <a:pt x="721233" y="610362"/>
                  </a:lnTo>
                  <a:lnTo>
                    <a:pt x="721519" y="611981"/>
                  </a:lnTo>
                  <a:lnTo>
                    <a:pt x="713423" y="611410"/>
                  </a:lnTo>
                  <a:lnTo>
                    <a:pt x="715328" y="614363"/>
                  </a:lnTo>
                  <a:lnTo>
                    <a:pt x="720090" y="613696"/>
                  </a:lnTo>
                  <a:lnTo>
                    <a:pt x="720471" y="616934"/>
                  </a:lnTo>
                  <a:lnTo>
                    <a:pt x="717328" y="617315"/>
                  </a:lnTo>
                  <a:lnTo>
                    <a:pt x="720662" y="618458"/>
                  </a:lnTo>
                  <a:lnTo>
                    <a:pt x="721328" y="623221"/>
                  </a:lnTo>
                  <a:lnTo>
                    <a:pt x="727805" y="623983"/>
                  </a:lnTo>
                  <a:lnTo>
                    <a:pt x="732377" y="621792"/>
                  </a:lnTo>
                  <a:lnTo>
                    <a:pt x="737330" y="622745"/>
                  </a:lnTo>
                  <a:lnTo>
                    <a:pt x="738473" y="619411"/>
                  </a:lnTo>
                  <a:lnTo>
                    <a:pt x="743617" y="621983"/>
                  </a:lnTo>
                  <a:lnTo>
                    <a:pt x="743426" y="620363"/>
                  </a:lnTo>
                  <a:lnTo>
                    <a:pt x="746760" y="621602"/>
                  </a:lnTo>
                  <a:lnTo>
                    <a:pt x="746570" y="619982"/>
                  </a:lnTo>
                  <a:lnTo>
                    <a:pt x="742760" y="615696"/>
                  </a:lnTo>
                  <a:lnTo>
                    <a:pt x="745522" y="612077"/>
                  </a:lnTo>
                  <a:lnTo>
                    <a:pt x="748475" y="610076"/>
                  </a:lnTo>
                  <a:lnTo>
                    <a:pt x="750856" y="616268"/>
                  </a:lnTo>
                  <a:lnTo>
                    <a:pt x="755809" y="617220"/>
                  </a:lnTo>
                  <a:lnTo>
                    <a:pt x="756761" y="612267"/>
                  </a:lnTo>
                  <a:lnTo>
                    <a:pt x="759524" y="608743"/>
                  </a:lnTo>
                  <a:lnTo>
                    <a:pt x="757619" y="605790"/>
                  </a:lnTo>
                  <a:lnTo>
                    <a:pt x="762286" y="605123"/>
                  </a:lnTo>
                  <a:lnTo>
                    <a:pt x="763334" y="600170"/>
                  </a:lnTo>
                  <a:lnTo>
                    <a:pt x="756380" y="596265"/>
                  </a:lnTo>
                  <a:lnTo>
                    <a:pt x="755142" y="586835"/>
                  </a:lnTo>
                  <a:lnTo>
                    <a:pt x="751427" y="582454"/>
                  </a:lnTo>
                  <a:lnTo>
                    <a:pt x="752761" y="580739"/>
                  </a:lnTo>
                  <a:lnTo>
                    <a:pt x="753713" y="575786"/>
                  </a:lnTo>
                  <a:lnTo>
                    <a:pt x="763048" y="573024"/>
                  </a:lnTo>
                  <a:lnTo>
                    <a:pt x="764762" y="574358"/>
                  </a:lnTo>
                  <a:lnTo>
                    <a:pt x="772478" y="571786"/>
                  </a:lnTo>
                  <a:lnTo>
                    <a:pt x="772668" y="560546"/>
                  </a:lnTo>
                  <a:lnTo>
                    <a:pt x="778002" y="564642"/>
                  </a:lnTo>
                  <a:lnTo>
                    <a:pt x="779336" y="562832"/>
                  </a:lnTo>
                  <a:lnTo>
                    <a:pt x="781145" y="564261"/>
                  </a:lnTo>
                  <a:lnTo>
                    <a:pt x="782098" y="559308"/>
                  </a:lnTo>
                  <a:lnTo>
                    <a:pt x="778383" y="555022"/>
                  </a:lnTo>
                  <a:lnTo>
                    <a:pt x="781145" y="551402"/>
                  </a:lnTo>
                  <a:lnTo>
                    <a:pt x="779526" y="551593"/>
                  </a:lnTo>
                  <a:lnTo>
                    <a:pt x="778955" y="546926"/>
                  </a:lnTo>
                  <a:lnTo>
                    <a:pt x="792385" y="551593"/>
                  </a:lnTo>
                  <a:lnTo>
                    <a:pt x="794385" y="554546"/>
                  </a:lnTo>
                  <a:lnTo>
                    <a:pt x="794766" y="557689"/>
                  </a:lnTo>
                  <a:lnTo>
                    <a:pt x="792956" y="556355"/>
                  </a:lnTo>
                  <a:lnTo>
                    <a:pt x="792194" y="562832"/>
                  </a:lnTo>
                  <a:lnTo>
                    <a:pt x="803243" y="574262"/>
                  </a:lnTo>
                  <a:lnTo>
                    <a:pt x="804101" y="580549"/>
                  </a:lnTo>
                  <a:lnTo>
                    <a:pt x="810387" y="579787"/>
                  </a:lnTo>
                  <a:lnTo>
                    <a:pt x="812387" y="582740"/>
                  </a:lnTo>
                  <a:lnTo>
                    <a:pt x="816864" y="580549"/>
                  </a:lnTo>
                  <a:lnTo>
                    <a:pt x="819055" y="585121"/>
                  </a:lnTo>
                  <a:lnTo>
                    <a:pt x="826961" y="584073"/>
                  </a:lnTo>
                  <a:lnTo>
                    <a:pt x="826008" y="576167"/>
                  </a:lnTo>
                  <a:lnTo>
                    <a:pt x="829342" y="577310"/>
                  </a:lnTo>
                  <a:lnTo>
                    <a:pt x="833914" y="575215"/>
                  </a:lnTo>
                  <a:lnTo>
                    <a:pt x="835438" y="574929"/>
                  </a:lnTo>
                  <a:lnTo>
                    <a:pt x="841343" y="571024"/>
                  </a:lnTo>
                  <a:lnTo>
                    <a:pt x="842963" y="570833"/>
                  </a:lnTo>
                  <a:lnTo>
                    <a:pt x="843344" y="573977"/>
                  </a:lnTo>
                  <a:lnTo>
                    <a:pt x="844677" y="572167"/>
                  </a:lnTo>
                  <a:lnTo>
                    <a:pt x="845153" y="575310"/>
                  </a:lnTo>
                  <a:lnTo>
                    <a:pt x="848487" y="576548"/>
                  </a:lnTo>
                  <a:lnTo>
                    <a:pt x="848297" y="574929"/>
                  </a:lnTo>
                  <a:lnTo>
                    <a:pt x="851440" y="574548"/>
                  </a:lnTo>
                  <a:lnTo>
                    <a:pt x="852678" y="583978"/>
                  </a:lnTo>
                  <a:lnTo>
                    <a:pt x="855821" y="583597"/>
                  </a:lnTo>
                  <a:lnTo>
                    <a:pt x="853821" y="580644"/>
                  </a:lnTo>
                  <a:lnTo>
                    <a:pt x="856583" y="577120"/>
                  </a:lnTo>
                  <a:lnTo>
                    <a:pt x="858774" y="581597"/>
                  </a:lnTo>
                  <a:lnTo>
                    <a:pt x="860108" y="579882"/>
                  </a:lnTo>
                  <a:lnTo>
                    <a:pt x="864680" y="577691"/>
                  </a:lnTo>
                  <a:lnTo>
                    <a:pt x="886778" y="574834"/>
                  </a:lnTo>
                  <a:lnTo>
                    <a:pt x="887921" y="571500"/>
                  </a:lnTo>
                  <a:lnTo>
                    <a:pt x="883920" y="565595"/>
                  </a:lnTo>
                  <a:lnTo>
                    <a:pt x="883920" y="565595"/>
                  </a:lnTo>
                  <a:close/>
                </a:path>
              </a:pathLst>
            </a:custGeom>
            <a:noFill/>
            <a:ln w="9525" cap="rnd" cmpd="sng">
              <a:solidFill>
                <a:schemeClr val="bg1"/>
              </a:solidFill>
              <a:prstDash val="solid"/>
              <a:round/>
            </a:ln>
          </p:spPr>
          <p:txBody>
            <a:bodyPr rtlCol="0" anchor="ctr"/>
            <a:lstStyle/>
            <a:p>
              <a:endParaRPr lang="cs-CZ"/>
            </a:p>
          </p:txBody>
        </p:sp>
        <p:sp>
          <p:nvSpPr>
            <p:cNvPr id="35" name="Volný tvar: obrazec 34">
              <a:extLst>
                <a:ext uri="{FF2B5EF4-FFF2-40B4-BE49-F238E27FC236}">
                  <a16:creationId xmlns:a16="http://schemas.microsoft.com/office/drawing/2014/main" id="{FCACF3BE-2C1F-25C3-DC77-3E205124DEF9}"/>
                </a:ext>
              </a:extLst>
            </p:cNvPr>
            <p:cNvSpPr>
              <a:spLocks noChangeAspect="1"/>
            </p:cNvSpPr>
            <p:nvPr userDrawn="1">
              <p:custDataLst>
                <p:tags r:id="rId7"/>
              </p:custDataLst>
            </p:nvPr>
          </p:nvSpPr>
          <p:spPr>
            <a:xfrm>
              <a:off x="4628292" y="2504407"/>
              <a:ext cx="1489995" cy="1273968"/>
            </a:xfrm>
            <a:custGeom>
              <a:avLst/>
              <a:gdLst>
                <a:gd name="connsiteX0" fmla="*/ 443198 w 1489995"/>
                <a:gd name="connsiteY0" fmla="*/ 1201960 h 1273968"/>
                <a:gd name="connsiteX1" fmla="*/ 439198 w 1489995"/>
                <a:gd name="connsiteY1" fmla="*/ 1208913 h 1273968"/>
                <a:gd name="connsiteX2" fmla="*/ 439007 w 1489995"/>
                <a:gd name="connsiteY2" fmla="*/ 1207294 h 1273968"/>
                <a:gd name="connsiteX3" fmla="*/ 433292 w 1489995"/>
                <a:gd name="connsiteY3" fmla="*/ 1212818 h 1273968"/>
                <a:gd name="connsiteX4" fmla="*/ 431578 w 1489995"/>
                <a:gd name="connsiteY4" fmla="*/ 1211485 h 1273968"/>
                <a:gd name="connsiteX5" fmla="*/ 430149 w 1489995"/>
                <a:gd name="connsiteY5" fmla="*/ 1213199 h 1273968"/>
                <a:gd name="connsiteX6" fmla="*/ 423481 w 1489995"/>
                <a:gd name="connsiteY6" fmla="*/ 1210913 h 1273968"/>
                <a:gd name="connsiteX7" fmla="*/ 422719 w 1489995"/>
                <a:gd name="connsiteY7" fmla="*/ 1217390 h 1273968"/>
                <a:gd name="connsiteX8" fmla="*/ 426625 w 1489995"/>
                <a:gd name="connsiteY8" fmla="*/ 1223296 h 1273968"/>
                <a:gd name="connsiteX9" fmla="*/ 423863 w 1489995"/>
                <a:gd name="connsiteY9" fmla="*/ 1226915 h 1273968"/>
                <a:gd name="connsiteX10" fmla="*/ 423481 w 1489995"/>
                <a:gd name="connsiteY10" fmla="*/ 1223677 h 1273968"/>
                <a:gd name="connsiteX11" fmla="*/ 422719 w 1489995"/>
                <a:gd name="connsiteY11" fmla="*/ 1230249 h 1273968"/>
                <a:gd name="connsiteX12" fmla="*/ 421291 w 1489995"/>
                <a:gd name="connsiteY12" fmla="*/ 1231964 h 1273968"/>
                <a:gd name="connsiteX13" fmla="*/ 421767 w 1489995"/>
                <a:gd name="connsiteY13" fmla="*/ 1235202 h 1273968"/>
                <a:gd name="connsiteX14" fmla="*/ 420148 w 1489995"/>
                <a:gd name="connsiteY14" fmla="*/ 1235393 h 1273968"/>
                <a:gd name="connsiteX15" fmla="*/ 418814 w 1489995"/>
                <a:gd name="connsiteY15" fmla="*/ 1237107 h 1273968"/>
                <a:gd name="connsiteX16" fmla="*/ 416814 w 1489995"/>
                <a:gd name="connsiteY16" fmla="*/ 1234154 h 1273968"/>
                <a:gd name="connsiteX17" fmla="*/ 415195 w 1489995"/>
                <a:gd name="connsiteY17" fmla="*/ 1234345 h 1273968"/>
                <a:gd name="connsiteX18" fmla="*/ 415576 w 1489995"/>
                <a:gd name="connsiteY18" fmla="*/ 1237583 h 1273968"/>
                <a:gd name="connsiteX19" fmla="*/ 414052 w 1489995"/>
                <a:gd name="connsiteY19" fmla="*/ 1237774 h 1273968"/>
                <a:gd name="connsiteX20" fmla="*/ 417957 w 1489995"/>
                <a:gd name="connsiteY20" fmla="*/ 1243679 h 1273968"/>
                <a:gd name="connsiteX21" fmla="*/ 414814 w 1489995"/>
                <a:gd name="connsiteY21" fmla="*/ 1244060 h 1273968"/>
                <a:gd name="connsiteX22" fmla="*/ 415290 w 1489995"/>
                <a:gd name="connsiteY22" fmla="*/ 1247204 h 1273968"/>
                <a:gd name="connsiteX23" fmla="*/ 412051 w 1489995"/>
                <a:gd name="connsiteY23" fmla="*/ 1247585 h 1273968"/>
                <a:gd name="connsiteX24" fmla="*/ 411289 w 1489995"/>
                <a:gd name="connsiteY24" fmla="*/ 1241298 h 1273968"/>
                <a:gd name="connsiteX25" fmla="*/ 408146 w 1489995"/>
                <a:gd name="connsiteY25" fmla="*/ 1241679 h 1273968"/>
                <a:gd name="connsiteX26" fmla="*/ 405955 w 1489995"/>
                <a:gd name="connsiteY26" fmla="*/ 1237202 h 1273968"/>
                <a:gd name="connsiteX27" fmla="*/ 403384 w 1489995"/>
                <a:gd name="connsiteY27" fmla="*/ 1242346 h 1273968"/>
                <a:gd name="connsiteX28" fmla="*/ 401860 w 1489995"/>
                <a:gd name="connsiteY28" fmla="*/ 1242536 h 1273968"/>
                <a:gd name="connsiteX29" fmla="*/ 402241 w 1489995"/>
                <a:gd name="connsiteY29" fmla="*/ 1245680 h 1273968"/>
                <a:gd name="connsiteX30" fmla="*/ 399479 w 1489995"/>
                <a:gd name="connsiteY30" fmla="*/ 1249204 h 1273968"/>
                <a:gd name="connsiteX31" fmla="*/ 399859 w 1489995"/>
                <a:gd name="connsiteY31" fmla="*/ 1252347 h 1273968"/>
                <a:gd name="connsiteX32" fmla="*/ 400240 w 1489995"/>
                <a:gd name="connsiteY32" fmla="*/ 1255586 h 1273968"/>
                <a:gd name="connsiteX33" fmla="*/ 390620 w 1489995"/>
                <a:gd name="connsiteY33" fmla="*/ 1255205 h 1273968"/>
                <a:gd name="connsiteX34" fmla="*/ 383858 w 1489995"/>
                <a:gd name="connsiteY34" fmla="*/ 1252823 h 1273968"/>
                <a:gd name="connsiteX35" fmla="*/ 383286 w 1489995"/>
                <a:gd name="connsiteY35" fmla="*/ 1248061 h 1273968"/>
                <a:gd name="connsiteX36" fmla="*/ 379952 w 1489995"/>
                <a:gd name="connsiteY36" fmla="*/ 1246918 h 1273968"/>
                <a:gd name="connsiteX37" fmla="*/ 371284 w 1489995"/>
                <a:gd name="connsiteY37" fmla="*/ 1254443 h 1273968"/>
                <a:gd name="connsiteX38" fmla="*/ 372237 w 1489995"/>
                <a:gd name="connsiteY38" fmla="*/ 1262348 h 1273968"/>
                <a:gd name="connsiteX39" fmla="*/ 372237 w 1489995"/>
                <a:gd name="connsiteY39" fmla="*/ 1262348 h 1273968"/>
                <a:gd name="connsiteX40" fmla="*/ 370713 w 1489995"/>
                <a:gd name="connsiteY40" fmla="*/ 1262539 h 1273968"/>
                <a:gd name="connsiteX41" fmla="*/ 366331 w 1489995"/>
                <a:gd name="connsiteY41" fmla="*/ 1266254 h 1273968"/>
                <a:gd name="connsiteX42" fmla="*/ 365950 w 1489995"/>
                <a:gd name="connsiteY42" fmla="*/ 1263110 h 1273968"/>
                <a:gd name="connsiteX43" fmla="*/ 356711 w 1489995"/>
                <a:gd name="connsiteY43" fmla="*/ 1265873 h 1273968"/>
                <a:gd name="connsiteX44" fmla="*/ 354711 w 1489995"/>
                <a:gd name="connsiteY44" fmla="*/ 1262920 h 1273968"/>
                <a:gd name="connsiteX45" fmla="*/ 349948 w 1489995"/>
                <a:gd name="connsiteY45" fmla="*/ 1263587 h 1273968"/>
                <a:gd name="connsiteX46" fmla="*/ 349377 w 1489995"/>
                <a:gd name="connsiteY46" fmla="*/ 1258824 h 1273968"/>
                <a:gd name="connsiteX47" fmla="*/ 345853 w 1489995"/>
                <a:gd name="connsiteY47" fmla="*/ 1256062 h 1273968"/>
                <a:gd name="connsiteX48" fmla="*/ 344614 w 1489995"/>
                <a:gd name="connsiteY48" fmla="*/ 1259396 h 1273968"/>
                <a:gd name="connsiteX49" fmla="*/ 338328 w 1489995"/>
                <a:gd name="connsiteY49" fmla="*/ 1260253 h 1273968"/>
                <a:gd name="connsiteX50" fmla="*/ 342614 w 1489995"/>
                <a:gd name="connsiteY50" fmla="*/ 1256443 h 1273968"/>
                <a:gd name="connsiteX51" fmla="*/ 342233 w 1489995"/>
                <a:gd name="connsiteY51" fmla="*/ 1253300 h 1273968"/>
                <a:gd name="connsiteX52" fmla="*/ 345186 w 1489995"/>
                <a:gd name="connsiteY52" fmla="*/ 1251299 h 1273968"/>
                <a:gd name="connsiteX53" fmla="*/ 337280 w 1489995"/>
                <a:gd name="connsiteY53" fmla="*/ 1252347 h 1273968"/>
                <a:gd name="connsiteX54" fmla="*/ 335947 w 1489995"/>
                <a:gd name="connsiteY54" fmla="*/ 1254157 h 1273968"/>
                <a:gd name="connsiteX55" fmla="*/ 332422 w 1489995"/>
                <a:gd name="connsiteY55" fmla="*/ 1251395 h 1273968"/>
                <a:gd name="connsiteX56" fmla="*/ 330232 w 1489995"/>
                <a:gd name="connsiteY56" fmla="*/ 1246823 h 1273968"/>
                <a:gd name="connsiteX57" fmla="*/ 330994 w 1489995"/>
                <a:gd name="connsiteY57" fmla="*/ 1240346 h 1273968"/>
                <a:gd name="connsiteX58" fmla="*/ 320897 w 1489995"/>
                <a:gd name="connsiteY58" fmla="*/ 1236821 h 1273968"/>
                <a:gd name="connsiteX59" fmla="*/ 316325 w 1489995"/>
                <a:gd name="connsiteY59" fmla="*/ 1239012 h 1273968"/>
                <a:gd name="connsiteX60" fmla="*/ 316611 w 1489995"/>
                <a:gd name="connsiteY60" fmla="*/ 1240536 h 1273968"/>
                <a:gd name="connsiteX61" fmla="*/ 319945 w 1489995"/>
                <a:gd name="connsiteY61" fmla="*/ 1241679 h 1273968"/>
                <a:gd name="connsiteX62" fmla="*/ 315373 w 1489995"/>
                <a:gd name="connsiteY62" fmla="*/ 1243870 h 1273968"/>
                <a:gd name="connsiteX63" fmla="*/ 311658 w 1489995"/>
                <a:gd name="connsiteY63" fmla="*/ 1252347 h 1273968"/>
                <a:gd name="connsiteX64" fmla="*/ 308324 w 1489995"/>
                <a:gd name="connsiteY64" fmla="*/ 1251204 h 1273968"/>
                <a:gd name="connsiteX65" fmla="*/ 308515 w 1489995"/>
                <a:gd name="connsiteY65" fmla="*/ 1252823 h 1273968"/>
                <a:gd name="connsiteX66" fmla="*/ 306705 w 1489995"/>
                <a:gd name="connsiteY66" fmla="*/ 1251395 h 1273968"/>
                <a:gd name="connsiteX67" fmla="*/ 303943 w 1489995"/>
                <a:gd name="connsiteY67" fmla="*/ 1255014 h 1273968"/>
                <a:gd name="connsiteX68" fmla="*/ 302038 w 1489995"/>
                <a:gd name="connsiteY68" fmla="*/ 1252061 h 1273968"/>
                <a:gd name="connsiteX69" fmla="*/ 303371 w 1489995"/>
                <a:gd name="connsiteY69" fmla="*/ 1250252 h 1273968"/>
                <a:gd name="connsiteX70" fmla="*/ 301752 w 1489995"/>
                <a:gd name="connsiteY70" fmla="*/ 1250442 h 1273968"/>
                <a:gd name="connsiteX71" fmla="*/ 300418 w 1489995"/>
                <a:gd name="connsiteY71" fmla="*/ 1252252 h 1273968"/>
                <a:gd name="connsiteX72" fmla="*/ 298990 w 1489995"/>
                <a:gd name="connsiteY72" fmla="*/ 1253966 h 1273968"/>
                <a:gd name="connsiteX73" fmla="*/ 297656 w 1489995"/>
                <a:gd name="connsiteY73" fmla="*/ 1242917 h 1273968"/>
                <a:gd name="connsiteX74" fmla="*/ 296228 w 1489995"/>
                <a:gd name="connsiteY74" fmla="*/ 1244727 h 1273968"/>
                <a:gd name="connsiteX75" fmla="*/ 294513 w 1489995"/>
                <a:gd name="connsiteY75" fmla="*/ 1243394 h 1273968"/>
                <a:gd name="connsiteX76" fmla="*/ 291655 w 1489995"/>
                <a:gd name="connsiteY76" fmla="*/ 1234059 h 1273968"/>
                <a:gd name="connsiteX77" fmla="*/ 288512 w 1489995"/>
                <a:gd name="connsiteY77" fmla="*/ 1234535 h 1273968"/>
                <a:gd name="connsiteX78" fmla="*/ 290513 w 1489995"/>
                <a:gd name="connsiteY78" fmla="*/ 1237488 h 1273968"/>
                <a:gd name="connsiteX79" fmla="*/ 284226 w 1489995"/>
                <a:gd name="connsiteY79" fmla="*/ 1238250 h 1273968"/>
                <a:gd name="connsiteX80" fmla="*/ 284988 w 1489995"/>
                <a:gd name="connsiteY80" fmla="*/ 1244537 h 1273968"/>
                <a:gd name="connsiteX81" fmla="*/ 280225 w 1489995"/>
                <a:gd name="connsiteY81" fmla="*/ 1245203 h 1273968"/>
                <a:gd name="connsiteX82" fmla="*/ 280702 w 1489995"/>
                <a:gd name="connsiteY82" fmla="*/ 1248347 h 1273968"/>
                <a:gd name="connsiteX83" fmla="*/ 273748 w 1489995"/>
                <a:gd name="connsiteY83" fmla="*/ 1244441 h 1273968"/>
                <a:gd name="connsiteX84" fmla="*/ 267271 w 1489995"/>
                <a:gd name="connsiteY84" fmla="*/ 1243584 h 1273968"/>
                <a:gd name="connsiteX85" fmla="*/ 263747 w 1489995"/>
                <a:gd name="connsiteY85" fmla="*/ 1253681 h 1273968"/>
                <a:gd name="connsiteX86" fmla="*/ 262128 w 1489995"/>
                <a:gd name="connsiteY86" fmla="*/ 1253871 h 1273968"/>
                <a:gd name="connsiteX87" fmla="*/ 262128 w 1489995"/>
                <a:gd name="connsiteY87" fmla="*/ 1253871 h 1273968"/>
                <a:gd name="connsiteX88" fmla="*/ 252222 w 1489995"/>
                <a:gd name="connsiteY88" fmla="*/ 1251966 h 1273968"/>
                <a:gd name="connsiteX89" fmla="*/ 250507 w 1489995"/>
                <a:gd name="connsiteY89" fmla="*/ 1250537 h 1273968"/>
                <a:gd name="connsiteX90" fmla="*/ 251269 w 1489995"/>
                <a:gd name="connsiteY90" fmla="*/ 1244060 h 1273968"/>
                <a:gd name="connsiteX91" fmla="*/ 252603 w 1489995"/>
                <a:gd name="connsiteY91" fmla="*/ 1242251 h 1273968"/>
                <a:gd name="connsiteX92" fmla="*/ 254413 w 1489995"/>
                <a:gd name="connsiteY92" fmla="*/ 1230821 h 1273968"/>
                <a:gd name="connsiteX93" fmla="*/ 254984 w 1489995"/>
                <a:gd name="connsiteY93" fmla="*/ 1222724 h 1273968"/>
                <a:gd name="connsiteX94" fmla="*/ 249841 w 1489995"/>
                <a:gd name="connsiteY94" fmla="*/ 1220153 h 1273968"/>
                <a:gd name="connsiteX95" fmla="*/ 250412 w 1489995"/>
                <a:gd name="connsiteY95" fmla="*/ 1212056 h 1273968"/>
                <a:gd name="connsiteX96" fmla="*/ 239935 w 1489995"/>
                <a:gd name="connsiteY96" fmla="*/ 1205389 h 1273968"/>
                <a:gd name="connsiteX97" fmla="*/ 236791 w 1489995"/>
                <a:gd name="connsiteY97" fmla="*/ 1205770 h 1273968"/>
                <a:gd name="connsiteX98" fmla="*/ 231457 w 1489995"/>
                <a:gd name="connsiteY98" fmla="*/ 1214533 h 1273968"/>
                <a:gd name="connsiteX99" fmla="*/ 229648 w 1489995"/>
                <a:gd name="connsiteY99" fmla="*/ 1213104 h 1273968"/>
                <a:gd name="connsiteX100" fmla="*/ 234029 w 1489995"/>
                <a:gd name="connsiteY100" fmla="*/ 1209389 h 1273968"/>
                <a:gd name="connsiteX101" fmla="*/ 235744 w 1489995"/>
                <a:gd name="connsiteY101" fmla="*/ 1197959 h 1273968"/>
                <a:gd name="connsiteX102" fmla="*/ 233743 w 1489995"/>
                <a:gd name="connsiteY102" fmla="*/ 1195007 h 1273968"/>
                <a:gd name="connsiteX103" fmla="*/ 232029 w 1489995"/>
                <a:gd name="connsiteY103" fmla="*/ 1193578 h 1273968"/>
                <a:gd name="connsiteX104" fmla="*/ 234696 w 1489995"/>
                <a:gd name="connsiteY104" fmla="*/ 1177195 h 1273968"/>
                <a:gd name="connsiteX105" fmla="*/ 231934 w 1489995"/>
                <a:gd name="connsiteY105" fmla="*/ 1167956 h 1273968"/>
                <a:gd name="connsiteX106" fmla="*/ 236029 w 1489995"/>
                <a:gd name="connsiteY106" fmla="*/ 1162622 h 1273968"/>
                <a:gd name="connsiteX107" fmla="*/ 240030 w 1489995"/>
                <a:gd name="connsiteY107" fmla="*/ 1155668 h 1273968"/>
                <a:gd name="connsiteX108" fmla="*/ 239554 w 1489995"/>
                <a:gd name="connsiteY108" fmla="*/ 1139666 h 1273968"/>
                <a:gd name="connsiteX109" fmla="*/ 242125 w 1489995"/>
                <a:gd name="connsiteY109" fmla="*/ 1134523 h 1273968"/>
                <a:gd name="connsiteX110" fmla="*/ 242888 w 1489995"/>
                <a:gd name="connsiteY110" fmla="*/ 1128046 h 1273968"/>
                <a:gd name="connsiteX111" fmla="*/ 239173 w 1489995"/>
                <a:gd name="connsiteY111" fmla="*/ 1123760 h 1273968"/>
                <a:gd name="connsiteX112" fmla="*/ 234601 w 1489995"/>
                <a:gd name="connsiteY112" fmla="*/ 1125855 h 1273968"/>
                <a:gd name="connsiteX113" fmla="*/ 227933 w 1489995"/>
                <a:gd name="connsiteY113" fmla="*/ 1123569 h 1273968"/>
                <a:gd name="connsiteX114" fmla="*/ 227266 w 1489995"/>
                <a:gd name="connsiteY114" fmla="*/ 1118807 h 1273968"/>
                <a:gd name="connsiteX115" fmla="*/ 223742 w 1489995"/>
                <a:gd name="connsiteY115" fmla="*/ 1116044 h 1273968"/>
                <a:gd name="connsiteX116" fmla="*/ 219361 w 1489995"/>
                <a:gd name="connsiteY116" fmla="*/ 1119854 h 1273968"/>
                <a:gd name="connsiteX117" fmla="*/ 217837 w 1489995"/>
                <a:gd name="connsiteY117" fmla="*/ 1120045 h 1273968"/>
                <a:gd name="connsiteX118" fmla="*/ 210884 w 1489995"/>
                <a:gd name="connsiteY118" fmla="*/ 1116044 h 1273968"/>
                <a:gd name="connsiteX119" fmla="*/ 210502 w 1489995"/>
                <a:gd name="connsiteY119" fmla="*/ 1112901 h 1273968"/>
                <a:gd name="connsiteX120" fmla="*/ 213646 w 1489995"/>
                <a:gd name="connsiteY120" fmla="*/ 1112520 h 1273968"/>
                <a:gd name="connsiteX121" fmla="*/ 214789 w 1489995"/>
                <a:gd name="connsiteY121" fmla="*/ 1109186 h 1273968"/>
                <a:gd name="connsiteX122" fmla="*/ 205168 w 1489995"/>
                <a:gd name="connsiteY122" fmla="*/ 1108805 h 1273968"/>
                <a:gd name="connsiteX123" fmla="*/ 204788 w 1489995"/>
                <a:gd name="connsiteY123" fmla="*/ 1105662 h 1273968"/>
                <a:gd name="connsiteX124" fmla="*/ 200025 w 1489995"/>
                <a:gd name="connsiteY124" fmla="*/ 1106234 h 1273968"/>
                <a:gd name="connsiteX125" fmla="*/ 196501 w 1489995"/>
                <a:gd name="connsiteY125" fmla="*/ 1103471 h 1273968"/>
                <a:gd name="connsiteX126" fmla="*/ 193357 w 1489995"/>
                <a:gd name="connsiteY126" fmla="*/ 1103948 h 1273968"/>
                <a:gd name="connsiteX127" fmla="*/ 190881 w 1489995"/>
                <a:gd name="connsiteY127" fmla="*/ 1097756 h 1273968"/>
                <a:gd name="connsiteX128" fmla="*/ 187547 w 1489995"/>
                <a:gd name="connsiteY128" fmla="*/ 1096613 h 1273968"/>
                <a:gd name="connsiteX129" fmla="*/ 195643 w 1489995"/>
                <a:gd name="connsiteY129" fmla="*/ 1097185 h 1273968"/>
                <a:gd name="connsiteX130" fmla="*/ 202787 w 1489995"/>
                <a:gd name="connsiteY130" fmla="*/ 1102709 h 1273968"/>
                <a:gd name="connsiteX131" fmla="*/ 210693 w 1489995"/>
                <a:gd name="connsiteY131" fmla="*/ 1101662 h 1273968"/>
                <a:gd name="connsiteX132" fmla="*/ 212026 w 1489995"/>
                <a:gd name="connsiteY132" fmla="*/ 1099947 h 1273968"/>
                <a:gd name="connsiteX133" fmla="*/ 216789 w 1489995"/>
                <a:gd name="connsiteY133" fmla="*/ 1099280 h 1273968"/>
                <a:gd name="connsiteX134" fmla="*/ 219742 w 1489995"/>
                <a:gd name="connsiteY134" fmla="*/ 1097280 h 1273968"/>
                <a:gd name="connsiteX135" fmla="*/ 216408 w 1489995"/>
                <a:gd name="connsiteY135" fmla="*/ 1096137 h 1273968"/>
                <a:gd name="connsiteX136" fmla="*/ 209836 w 1489995"/>
                <a:gd name="connsiteY136" fmla="*/ 1082516 h 1273968"/>
                <a:gd name="connsiteX137" fmla="*/ 200120 w 1489995"/>
                <a:gd name="connsiteY137" fmla="*/ 1082135 h 1273968"/>
                <a:gd name="connsiteX138" fmla="*/ 196405 w 1489995"/>
                <a:gd name="connsiteY138" fmla="*/ 1077849 h 1273968"/>
                <a:gd name="connsiteX139" fmla="*/ 198977 w 1489995"/>
                <a:gd name="connsiteY139" fmla="*/ 1072706 h 1273968"/>
                <a:gd name="connsiteX140" fmla="*/ 196977 w 1489995"/>
                <a:gd name="connsiteY140" fmla="*/ 1069753 h 1273968"/>
                <a:gd name="connsiteX141" fmla="*/ 198120 w 1489995"/>
                <a:gd name="connsiteY141" fmla="*/ 1066419 h 1273968"/>
                <a:gd name="connsiteX142" fmla="*/ 200120 w 1489995"/>
                <a:gd name="connsiteY142" fmla="*/ 1069372 h 1273968"/>
                <a:gd name="connsiteX143" fmla="*/ 200311 w 1489995"/>
                <a:gd name="connsiteY143" fmla="*/ 1070896 h 1273968"/>
                <a:gd name="connsiteX144" fmla="*/ 202120 w 1489995"/>
                <a:gd name="connsiteY144" fmla="*/ 1072325 h 1273968"/>
                <a:gd name="connsiteX145" fmla="*/ 204883 w 1489995"/>
                <a:gd name="connsiteY145" fmla="*/ 1068705 h 1273968"/>
                <a:gd name="connsiteX146" fmla="*/ 205073 w 1489995"/>
                <a:gd name="connsiteY146" fmla="*/ 1070324 h 1273968"/>
                <a:gd name="connsiteX147" fmla="*/ 206692 w 1489995"/>
                <a:gd name="connsiteY147" fmla="*/ 1070134 h 1273968"/>
                <a:gd name="connsiteX148" fmla="*/ 206692 w 1489995"/>
                <a:gd name="connsiteY148" fmla="*/ 1070134 h 1273968"/>
                <a:gd name="connsiteX149" fmla="*/ 208026 w 1489995"/>
                <a:gd name="connsiteY149" fmla="*/ 1068324 h 1273968"/>
                <a:gd name="connsiteX150" fmla="*/ 215741 w 1489995"/>
                <a:gd name="connsiteY150" fmla="*/ 1065752 h 1273968"/>
                <a:gd name="connsiteX151" fmla="*/ 219075 w 1489995"/>
                <a:gd name="connsiteY151" fmla="*/ 1066895 h 1273968"/>
                <a:gd name="connsiteX152" fmla="*/ 226123 w 1489995"/>
                <a:gd name="connsiteY152" fmla="*/ 1059656 h 1273968"/>
                <a:gd name="connsiteX153" fmla="*/ 221456 w 1489995"/>
                <a:gd name="connsiteY153" fmla="*/ 1060228 h 1273968"/>
                <a:gd name="connsiteX154" fmla="*/ 220789 w 1489995"/>
                <a:gd name="connsiteY154" fmla="*/ 1055465 h 1273968"/>
                <a:gd name="connsiteX155" fmla="*/ 216122 w 1489995"/>
                <a:gd name="connsiteY155" fmla="*/ 1056132 h 1273968"/>
                <a:gd name="connsiteX156" fmla="*/ 215932 w 1489995"/>
                <a:gd name="connsiteY156" fmla="*/ 1054513 h 1273968"/>
                <a:gd name="connsiteX157" fmla="*/ 212503 w 1489995"/>
                <a:gd name="connsiteY157" fmla="*/ 1053370 h 1273968"/>
                <a:gd name="connsiteX158" fmla="*/ 208026 w 1489995"/>
                <a:gd name="connsiteY158" fmla="*/ 1055561 h 1273968"/>
                <a:gd name="connsiteX159" fmla="*/ 210788 w 1489995"/>
                <a:gd name="connsiteY159" fmla="*/ 1051941 h 1273968"/>
                <a:gd name="connsiteX160" fmla="*/ 207359 w 1489995"/>
                <a:gd name="connsiteY160" fmla="*/ 1050798 h 1273968"/>
                <a:gd name="connsiteX161" fmla="*/ 203073 w 1489995"/>
                <a:gd name="connsiteY161" fmla="*/ 1054513 h 1273968"/>
                <a:gd name="connsiteX162" fmla="*/ 201073 w 1489995"/>
                <a:gd name="connsiteY162" fmla="*/ 1051560 h 1273968"/>
                <a:gd name="connsiteX163" fmla="*/ 198120 w 1489995"/>
                <a:gd name="connsiteY163" fmla="*/ 1053560 h 1273968"/>
                <a:gd name="connsiteX164" fmla="*/ 196977 w 1489995"/>
                <a:gd name="connsiteY164" fmla="*/ 1056894 h 1273968"/>
                <a:gd name="connsiteX165" fmla="*/ 194024 w 1489995"/>
                <a:gd name="connsiteY165" fmla="*/ 1058894 h 1273968"/>
                <a:gd name="connsiteX166" fmla="*/ 194405 w 1489995"/>
                <a:gd name="connsiteY166" fmla="*/ 1062037 h 1273968"/>
                <a:gd name="connsiteX167" fmla="*/ 189452 w 1489995"/>
                <a:gd name="connsiteY167" fmla="*/ 1061085 h 1273968"/>
                <a:gd name="connsiteX168" fmla="*/ 186690 w 1489995"/>
                <a:gd name="connsiteY168" fmla="*/ 1051846 h 1273968"/>
                <a:gd name="connsiteX169" fmla="*/ 190024 w 1489995"/>
                <a:gd name="connsiteY169" fmla="*/ 1052989 h 1273968"/>
                <a:gd name="connsiteX170" fmla="*/ 189833 w 1489995"/>
                <a:gd name="connsiteY170" fmla="*/ 1051465 h 1273968"/>
                <a:gd name="connsiteX171" fmla="*/ 186499 w 1489995"/>
                <a:gd name="connsiteY171" fmla="*/ 1050227 h 1273968"/>
                <a:gd name="connsiteX172" fmla="*/ 190595 w 1489995"/>
                <a:gd name="connsiteY172" fmla="*/ 1044893 h 1273968"/>
                <a:gd name="connsiteX173" fmla="*/ 186690 w 1489995"/>
                <a:gd name="connsiteY173" fmla="*/ 1038987 h 1273968"/>
                <a:gd name="connsiteX174" fmla="*/ 189166 w 1489995"/>
                <a:gd name="connsiteY174" fmla="*/ 1033844 h 1273968"/>
                <a:gd name="connsiteX175" fmla="*/ 198311 w 1489995"/>
                <a:gd name="connsiteY175" fmla="*/ 1029462 h 1273968"/>
                <a:gd name="connsiteX176" fmla="*/ 205740 w 1489995"/>
                <a:gd name="connsiteY176" fmla="*/ 1012507 h 1273968"/>
                <a:gd name="connsiteX177" fmla="*/ 228409 w 1489995"/>
                <a:gd name="connsiteY177" fmla="*/ 1001649 h 1273968"/>
                <a:gd name="connsiteX178" fmla="*/ 232886 w 1489995"/>
                <a:gd name="connsiteY178" fmla="*/ 999458 h 1273968"/>
                <a:gd name="connsiteX179" fmla="*/ 239268 w 1489995"/>
                <a:gd name="connsiteY179" fmla="*/ 998601 h 1273968"/>
                <a:gd name="connsiteX180" fmla="*/ 236125 w 1489995"/>
                <a:gd name="connsiteY180" fmla="*/ 998982 h 1273968"/>
                <a:gd name="connsiteX181" fmla="*/ 236887 w 1489995"/>
                <a:gd name="connsiteY181" fmla="*/ 1005364 h 1273968"/>
                <a:gd name="connsiteX182" fmla="*/ 238696 w 1489995"/>
                <a:gd name="connsiteY182" fmla="*/ 1006697 h 1273968"/>
                <a:gd name="connsiteX183" fmla="*/ 243554 w 1489995"/>
                <a:gd name="connsiteY183" fmla="*/ 1007650 h 1273968"/>
                <a:gd name="connsiteX184" fmla="*/ 245745 w 1489995"/>
                <a:gd name="connsiteY184" fmla="*/ 1012222 h 1273968"/>
                <a:gd name="connsiteX185" fmla="*/ 247364 w 1489995"/>
                <a:gd name="connsiteY185" fmla="*/ 1012031 h 1273968"/>
                <a:gd name="connsiteX186" fmla="*/ 247555 w 1489995"/>
                <a:gd name="connsiteY186" fmla="*/ 1013555 h 1273968"/>
                <a:gd name="connsiteX187" fmla="*/ 252317 w 1489995"/>
                <a:gd name="connsiteY187" fmla="*/ 1012984 h 1273968"/>
                <a:gd name="connsiteX188" fmla="*/ 254032 w 1489995"/>
                <a:gd name="connsiteY188" fmla="*/ 1014317 h 1273968"/>
                <a:gd name="connsiteX189" fmla="*/ 255079 w 1489995"/>
                <a:gd name="connsiteY189" fmla="*/ 1009460 h 1273968"/>
                <a:gd name="connsiteX190" fmla="*/ 256603 w 1489995"/>
                <a:gd name="connsiteY190" fmla="*/ 1009269 h 1273968"/>
                <a:gd name="connsiteX191" fmla="*/ 256222 w 1489995"/>
                <a:gd name="connsiteY191" fmla="*/ 1006031 h 1273968"/>
                <a:gd name="connsiteX192" fmla="*/ 257556 w 1489995"/>
                <a:gd name="connsiteY192" fmla="*/ 1004316 h 1273968"/>
                <a:gd name="connsiteX193" fmla="*/ 258413 w 1489995"/>
                <a:gd name="connsiteY193" fmla="*/ 997744 h 1273968"/>
                <a:gd name="connsiteX194" fmla="*/ 261366 w 1489995"/>
                <a:gd name="connsiteY194" fmla="*/ 995839 h 1273968"/>
                <a:gd name="connsiteX195" fmla="*/ 263652 w 1489995"/>
                <a:gd name="connsiteY195" fmla="*/ 989076 h 1273968"/>
                <a:gd name="connsiteX196" fmla="*/ 266795 w 1489995"/>
                <a:gd name="connsiteY196" fmla="*/ 988695 h 1273968"/>
                <a:gd name="connsiteX197" fmla="*/ 272986 w 1489995"/>
                <a:gd name="connsiteY197" fmla="*/ 986314 h 1273968"/>
                <a:gd name="connsiteX198" fmla="*/ 272510 w 1489995"/>
                <a:gd name="connsiteY198" fmla="*/ 983170 h 1273968"/>
                <a:gd name="connsiteX199" fmla="*/ 274320 w 1489995"/>
                <a:gd name="connsiteY199" fmla="*/ 984504 h 1273968"/>
                <a:gd name="connsiteX200" fmla="*/ 275749 w 1489995"/>
                <a:gd name="connsiteY200" fmla="*/ 982790 h 1273968"/>
                <a:gd name="connsiteX201" fmla="*/ 278892 w 1489995"/>
                <a:gd name="connsiteY201" fmla="*/ 982313 h 1273968"/>
                <a:gd name="connsiteX202" fmla="*/ 283178 w 1489995"/>
                <a:gd name="connsiteY202" fmla="*/ 978599 h 1273968"/>
                <a:gd name="connsiteX203" fmla="*/ 284988 w 1489995"/>
                <a:gd name="connsiteY203" fmla="*/ 979932 h 1273968"/>
                <a:gd name="connsiteX204" fmla="*/ 288893 w 1489995"/>
                <a:gd name="connsiteY204" fmla="*/ 973074 h 1273968"/>
                <a:gd name="connsiteX205" fmla="*/ 286703 w 1489995"/>
                <a:gd name="connsiteY205" fmla="*/ 968502 h 1273968"/>
                <a:gd name="connsiteX206" fmla="*/ 281559 w 1489995"/>
                <a:gd name="connsiteY206" fmla="*/ 965930 h 1273968"/>
                <a:gd name="connsiteX207" fmla="*/ 279559 w 1489995"/>
                <a:gd name="connsiteY207" fmla="*/ 962978 h 1273968"/>
                <a:gd name="connsiteX208" fmla="*/ 276225 w 1489995"/>
                <a:gd name="connsiteY208" fmla="*/ 961835 h 1273968"/>
                <a:gd name="connsiteX209" fmla="*/ 273272 w 1489995"/>
                <a:gd name="connsiteY209" fmla="*/ 963835 h 1273968"/>
                <a:gd name="connsiteX210" fmla="*/ 271939 w 1489995"/>
                <a:gd name="connsiteY210" fmla="*/ 965549 h 1273968"/>
                <a:gd name="connsiteX211" fmla="*/ 266033 w 1489995"/>
                <a:gd name="connsiteY211" fmla="*/ 969550 h 1273968"/>
                <a:gd name="connsiteX212" fmla="*/ 264223 w 1489995"/>
                <a:gd name="connsiteY212" fmla="*/ 968121 h 1273968"/>
                <a:gd name="connsiteX213" fmla="*/ 264795 w 1489995"/>
                <a:gd name="connsiteY213" fmla="*/ 960120 h 1273968"/>
                <a:gd name="connsiteX214" fmla="*/ 274034 w 1489995"/>
                <a:gd name="connsiteY214" fmla="*/ 957262 h 1273968"/>
                <a:gd name="connsiteX215" fmla="*/ 277178 w 1489995"/>
                <a:gd name="connsiteY215" fmla="*/ 944023 h 1273968"/>
                <a:gd name="connsiteX216" fmla="*/ 276415 w 1489995"/>
                <a:gd name="connsiteY216" fmla="*/ 937736 h 1273968"/>
                <a:gd name="connsiteX217" fmla="*/ 272605 w 1489995"/>
                <a:gd name="connsiteY217" fmla="*/ 933450 h 1273968"/>
                <a:gd name="connsiteX218" fmla="*/ 272224 w 1489995"/>
                <a:gd name="connsiteY218" fmla="*/ 930307 h 1273968"/>
                <a:gd name="connsiteX219" fmla="*/ 269843 w 1489995"/>
                <a:gd name="connsiteY219" fmla="*/ 924115 h 1273968"/>
                <a:gd name="connsiteX220" fmla="*/ 270796 w 1489995"/>
                <a:gd name="connsiteY220" fmla="*/ 919258 h 1273968"/>
                <a:gd name="connsiteX221" fmla="*/ 280321 w 1489995"/>
                <a:gd name="connsiteY221" fmla="*/ 918020 h 1273968"/>
                <a:gd name="connsiteX222" fmla="*/ 279463 w 1489995"/>
                <a:gd name="connsiteY222" fmla="*/ 911733 h 1273968"/>
                <a:gd name="connsiteX223" fmla="*/ 285369 w 1489995"/>
                <a:gd name="connsiteY223" fmla="*/ 907732 h 1273968"/>
                <a:gd name="connsiteX224" fmla="*/ 282226 w 1489995"/>
                <a:gd name="connsiteY224" fmla="*/ 908114 h 1273968"/>
                <a:gd name="connsiteX225" fmla="*/ 284416 w 1489995"/>
                <a:gd name="connsiteY225" fmla="*/ 899827 h 1273968"/>
                <a:gd name="connsiteX226" fmla="*/ 277463 w 1489995"/>
                <a:gd name="connsiteY226" fmla="*/ 895922 h 1273968"/>
                <a:gd name="connsiteX227" fmla="*/ 276415 w 1489995"/>
                <a:gd name="connsiteY227" fmla="*/ 888016 h 1273968"/>
                <a:gd name="connsiteX228" fmla="*/ 283369 w 1489995"/>
                <a:gd name="connsiteY228" fmla="*/ 879157 h 1273968"/>
                <a:gd name="connsiteX229" fmla="*/ 281368 w 1489995"/>
                <a:gd name="connsiteY229" fmla="*/ 876205 h 1273968"/>
                <a:gd name="connsiteX230" fmla="*/ 277654 w 1489995"/>
                <a:gd name="connsiteY230" fmla="*/ 871823 h 1273968"/>
                <a:gd name="connsiteX231" fmla="*/ 280321 w 1489995"/>
                <a:gd name="connsiteY231" fmla="*/ 868299 h 1273968"/>
                <a:gd name="connsiteX232" fmla="*/ 283750 w 1489995"/>
                <a:gd name="connsiteY232" fmla="*/ 869442 h 1273968"/>
                <a:gd name="connsiteX233" fmla="*/ 287464 w 1489995"/>
                <a:gd name="connsiteY233" fmla="*/ 860965 h 1273968"/>
                <a:gd name="connsiteX234" fmla="*/ 283464 w 1489995"/>
                <a:gd name="connsiteY234" fmla="*/ 855059 h 1273968"/>
                <a:gd name="connsiteX235" fmla="*/ 286607 w 1489995"/>
                <a:gd name="connsiteY235" fmla="*/ 854678 h 1273968"/>
                <a:gd name="connsiteX236" fmla="*/ 285464 w 1489995"/>
                <a:gd name="connsiteY236" fmla="*/ 845153 h 1273968"/>
                <a:gd name="connsiteX237" fmla="*/ 287179 w 1489995"/>
                <a:gd name="connsiteY237" fmla="*/ 846582 h 1273968"/>
                <a:gd name="connsiteX238" fmla="*/ 290417 w 1489995"/>
                <a:gd name="connsiteY238" fmla="*/ 846201 h 1273968"/>
                <a:gd name="connsiteX239" fmla="*/ 290132 w 1489995"/>
                <a:gd name="connsiteY239" fmla="*/ 844582 h 1273968"/>
                <a:gd name="connsiteX240" fmla="*/ 290417 w 1489995"/>
                <a:gd name="connsiteY240" fmla="*/ 846201 h 1273968"/>
                <a:gd name="connsiteX241" fmla="*/ 291941 w 1489995"/>
                <a:gd name="connsiteY241" fmla="*/ 845915 h 1273968"/>
                <a:gd name="connsiteX242" fmla="*/ 293370 w 1489995"/>
                <a:gd name="connsiteY242" fmla="*/ 844201 h 1273968"/>
                <a:gd name="connsiteX243" fmla="*/ 296704 w 1489995"/>
                <a:gd name="connsiteY243" fmla="*/ 845344 h 1273968"/>
                <a:gd name="connsiteX244" fmla="*/ 299657 w 1489995"/>
                <a:gd name="connsiteY244" fmla="*/ 843344 h 1273968"/>
                <a:gd name="connsiteX245" fmla="*/ 300228 w 1489995"/>
                <a:gd name="connsiteY245" fmla="*/ 848106 h 1273968"/>
                <a:gd name="connsiteX246" fmla="*/ 303181 w 1489995"/>
                <a:gd name="connsiteY246" fmla="*/ 846106 h 1273968"/>
                <a:gd name="connsiteX247" fmla="*/ 299657 w 1489995"/>
                <a:gd name="connsiteY247" fmla="*/ 830580 h 1273968"/>
                <a:gd name="connsiteX248" fmla="*/ 298037 w 1489995"/>
                <a:gd name="connsiteY248" fmla="*/ 817912 h 1273968"/>
                <a:gd name="connsiteX249" fmla="*/ 295656 w 1489995"/>
                <a:gd name="connsiteY249" fmla="*/ 811816 h 1273968"/>
                <a:gd name="connsiteX250" fmla="*/ 296609 w 1489995"/>
                <a:gd name="connsiteY250" fmla="*/ 806863 h 1273968"/>
                <a:gd name="connsiteX251" fmla="*/ 296228 w 1489995"/>
                <a:gd name="connsiteY251" fmla="*/ 803720 h 1273968"/>
                <a:gd name="connsiteX252" fmla="*/ 294418 w 1489995"/>
                <a:gd name="connsiteY252" fmla="*/ 802386 h 1273968"/>
                <a:gd name="connsiteX253" fmla="*/ 292417 w 1489995"/>
                <a:gd name="connsiteY253" fmla="*/ 799433 h 1273968"/>
                <a:gd name="connsiteX254" fmla="*/ 293656 w 1489995"/>
                <a:gd name="connsiteY254" fmla="*/ 796004 h 1273968"/>
                <a:gd name="connsiteX255" fmla="*/ 294799 w 1489995"/>
                <a:gd name="connsiteY255" fmla="*/ 792670 h 1273968"/>
                <a:gd name="connsiteX256" fmla="*/ 293941 w 1489995"/>
                <a:gd name="connsiteY256" fmla="*/ 786384 h 1273968"/>
                <a:gd name="connsiteX257" fmla="*/ 292227 w 1489995"/>
                <a:gd name="connsiteY257" fmla="*/ 784955 h 1273968"/>
                <a:gd name="connsiteX258" fmla="*/ 294799 w 1489995"/>
                <a:gd name="connsiteY258" fmla="*/ 779812 h 1273968"/>
                <a:gd name="connsiteX259" fmla="*/ 302419 w 1489995"/>
                <a:gd name="connsiteY259" fmla="*/ 777240 h 1273968"/>
                <a:gd name="connsiteX260" fmla="*/ 291370 w 1489995"/>
                <a:gd name="connsiteY260" fmla="*/ 778669 h 1273968"/>
                <a:gd name="connsiteX261" fmla="*/ 286226 w 1489995"/>
                <a:gd name="connsiteY261" fmla="*/ 776097 h 1273968"/>
                <a:gd name="connsiteX262" fmla="*/ 274034 w 1489995"/>
                <a:gd name="connsiteY262" fmla="*/ 768096 h 1273968"/>
                <a:gd name="connsiteX263" fmla="*/ 270034 w 1489995"/>
                <a:gd name="connsiteY263" fmla="*/ 762190 h 1273968"/>
                <a:gd name="connsiteX264" fmla="*/ 256984 w 1489995"/>
                <a:gd name="connsiteY264" fmla="*/ 760571 h 1273968"/>
                <a:gd name="connsiteX265" fmla="*/ 251841 w 1489995"/>
                <a:gd name="connsiteY265" fmla="*/ 758095 h 1273968"/>
                <a:gd name="connsiteX266" fmla="*/ 245936 w 1489995"/>
                <a:gd name="connsiteY266" fmla="*/ 762000 h 1273968"/>
                <a:gd name="connsiteX267" fmla="*/ 239459 w 1489995"/>
                <a:gd name="connsiteY267" fmla="*/ 761238 h 1273968"/>
                <a:gd name="connsiteX268" fmla="*/ 240792 w 1489995"/>
                <a:gd name="connsiteY268" fmla="*/ 759428 h 1273968"/>
                <a:gd name="connsiteX269" fmla="*/ 239077 w 1489995"/>
                <a:gd name="connsiteY269" fmla="*/ 758095 h 1273968"/>
                <a:gd name="connsiteX270" fmla="*/ 240411 w 1489995"/>
                <a:gd name="connsiteY270" fmla="*/ 756285 h 1273968"/>
                <a:gd name="connsiteX271" fmla="*/ 244030 w 1489995"/>
                <a:gd name="connsiteY271" fmla="*/ 759047 h 1273968"/>
                <a:gd name="connsiteX272" fmla="*/ 245554 w 1489995"/>
                <a:gd name="connsiteY272" fmla="*/ 758857 h 1273968"/>
                <a:gd name="connsiteX273" fmla="*/ 245745 w 1489995"/>
                <a:gd name="connsiteY273" fmla="*/ 747617 h 1273968"/>
                <a:gd name="connsiteX274" fmla="*/ 246507 w 1489995"/>
                <a:gd name="connsiteY274" fmla="*/ 741140 h 1273968"/>
                <a:gd name="connsiteX275" fmla="*/ 244697 w 1489995"/>
                <a:gd name="connsiteY275" fmla="*/ 739711 h 1273968"/>
                <a:gd name="connsiteX276" fmla="*/ 243745 w 1489995"/>
                <a:gd name="connsiteY276" fmla="*/ 731806 h 1273968"/>
                <a:gd name="connsiteX277" fmla="*/ 237649 w 1489995"/>
                <a:gd name="connsiteY277" fmla="*/ 734187 h 1273968"/>
                <a:gd name="connsiteX278" fmla="*/ 232505 w 1489995"/>
                <a:gd name="connsiteY278" fmla="*/ 731615 h 1273968"/>
                <a:gd name="connsiteX279" fmla="*/ 225742 w 1489995"/>
                <a:gd name="connsiteY279" fmla="*/ 729329 h 1273968"/>
                <a:gd name="connsiteX280" fmla="*/ 216503 w 1489995"/>
                <a:gd name="connsiteY280" fmla="*/ 732091 h 1273968"/>
                <a:gd name="connsiteX281" fmla="*/ 211931 w 1489995"/>
                <a:gd name="connsiteY281" fmla="*/ 734282 h 1273968"/>
                <a:gd name="connsiteX282" fmla="*/ 211931 w 1489995"/>
                <a:gd name="connsiteY282" fmla="*/ 734282 h 1273968"/>
                <a:gd name="connsiteX283" fmla="*/ 210407 w 1489995"/>
                <a:gd name="connsiteY283" fmla="*/ 734473 h 1273968"/>
                <a:gd name="connsiteX284" fmla="*/ 209359 w 1489995"/>
                <a:gd name="connsiteY284" fmla="*/ 726567 h 1273968"/>
                <a:gd name="connsiteX285" fmla="*/ 204978 w 1489995"/>
                <a:gd name="connsiteY285" fmla="*/ 717518 h 1273968"/>
                <a:gd name="connsiteX286" fmla="*/ 201644 w 1489995"/>
                <a:gd name="connsiteY286" fmla="*/ 716375 h 1273968"/>
                <a:gd name="connsiteX287" fmla="*/ 198691 w 1489995"/>
                <a:gd name="connsiteY287" fmla="*/ 718280 h 1273968"/>
                <a:gd name="connsiteX288" fmla="*/ 196977 w 1489995"/>
                <a:gd name="connsiteY288" fmla="*/ 716947 h 1273968"/>
                <a:gd name="connsiteX289" fmla="*/ 192976 w 1489995"/>
                <a:gd name="connsiteY289" fmla="*/ 711041 h 1273968"/>
                <a:gd name="connsiteX290" fmla="*/ 189833 w 1489995"/>
                <a:gd name="connsiteY290" fmla="*/ 711422 h 1273968"/>
                <a:gd name="connsiteX291" fmla="*/ 187833 w 1489995"/>
                <a:gd name="connsiteY291" fmla="*/ 695611 h 1273968"/>
                <a:gd name="connsiteX292" fmla="*/ 182880 w 1489995"/>
                <a:gd name="connsiteY292" fmla="*/ 694658 h 1273968"/>
                <a:gd name="connsiteX293" fmla="*/ 178879 w 1489995"/>
                <a:gd name="connsiteY293" fmla="*/ 688753 h 1273968"/>
                <a:gd name="connsiteX294" fmla="*/ 175736 w 1489995"/>
                <a:gd name="connsiteY294" fmla="*/ 689134 h 1273968"/>
                <a:gd name="connsiteX295" fmla="*/ 172402 w 1489995"/>
                <a:gd name="connsiteY295" fmla="*/ 687991 h 1273968"/>
                <a:gd name="connsiteX296" fmla="*/ 169640 w 1489995"/>
                <a:gd name="connsiteY296" fmla="*/ 691515 h 1273968"/>
                <a:gd name="connsiteX297" fmla="*/ 168021 w 1489995"/>
                <a:gd name="connsiteY297" fmla="*/ 691801 h 1273968"/>
                <a:gd name="connsiteX298" fmla="*/ 166497 w 1489995"/>
                <a:gd name="connsiteY298" fmla="*/ 691991 h 1273968"/>
                <a:gd name="connsiteX299" fmla="*/ 163163 w 1489995"/>
                <a:gd name="connsiteY299" fmla="*/ 690753 h 1273968"/>
                <a:gd name="connsiteX300" fmla="*/ 161734 w 1489995"/>
                <a:gd name="connsiteY300" fmla="*/ 692563 h 1273968"/>
                <a:gd name="connsiteX301" fmla="*/ 163925 w 1489995"/>
                <a:gd name="connsiteY301" fmla="*/ 697135 h 1273968"/>
                <a:gd name="connsiteX302" fmla="*/ 144970 w 1489995"/>
                <a:gd name="connsiteY302" fmla="*/ 699516 h 1273968"/>
                <a:gd name="connsiteX303" fmla="*/ 139827 w 1489995"/>
                <a:gd name="connsiteY303" fmla="*/ 696944 h 1273968"/>
                <a:gd name="connsiteX304" fmla="*/ 118777 w 1489995"/>
                <a:gd name="connsiteY304" fmla="*/ 694849 h 1273968"/>
                <a:gd name="connsiteX305" fmla="*/ 118300 w 1489995"/>
                <a:gd name="connsiteY305" fmla="*/ 691706 h 1273968"/>
                <a:gd name="connsiteX306" fmla="*/ 114967 w 1489995"/>
                <a:gd name="connsiteY306" fmla="*/ 690467 h 1273968"/>
                <a:gd name="connsiteX307" fmla="*/ 114586 w 1489995"/>
                <a:gd name="connsiteY307" fmla="*/ 687324 h 1273968"/>
                <a:gd name="connsiteX308" fmla="*/ 109252 w 1489995"/>
                <a:gd name="connsiteY308" fmla="*/ 683228 h 1273968"/>
                <a:gd name="connsiteX309" fmla="*/ 110585 w 1489995"/>
                <a:gd name="connsiteY309" fmla="*/ 681419 h 1273968"/>
                <a:gd name="connsiteX310" fmla="*/ 108680 w 1489995"/>
                <a:gd name="connsiteY310" fmla="*/ 678466 h 1273968"/>
                <a:gd name="connsiteX311" fmla="*/ 103537 w 1489995"/>
                <a:gd name="connsiteY311" fmla="*/ 675894 h 1273968"/>
                <a:gd name="connsiteX312" fmla="*/ 99917 w 1489995"/>
                <a:gd name="connsiteY312" fmla="*/ 673132 h 1273968"/>
                <a:gd name="connsiteX313" fmla="*/ 98393 w 1489995"/>
                <a:gd name="connsiteY313" fmla="*/ 673322 h 1273968"/>
                <a:gd name="connsiteX314" fmla="*/ 94774 w 1489995"/>
                <a:gd name="connsiteY314" fmla="*/ 670655 h 1273968"/>
                <a:gd name="connsiteX315" fmla="*/ 85534 w 1489995"/>
                <a:gd name="connsiteY315" fmla="*/ 673418 h 1273968"/>
                <a:gd name="connsiteX316" fmla="*/ 82772 w 1489995"/>
                <a:gd name="connsiteY316" fmla="*/ 664178 h 1273968"/>
                <a:gd name="connsiteX317" fmla="*/ 78010 w 1489995"/>
                <a:gd name="connsiteY317" fmla="*/ 664750 h 1273968"/>
                <a:gd name="connsiteX318" fmla="*/ 72866 w 1489995"/>
                <a:gd name="connsiteY318" fmla="*/ 662178 h 1273968"/>
                <a:gd name="connsiteX319" fmla="*/ 73438 w 1489995"/>
                <a:gd name="connsiteY319" fmla="*/ 654082 h 1273968"/>
                <a:gd name="connsiteX320" fmla="*/ 76771 w 1489995"/>
                <a:gd name="connsiteY320" fmla="*/ 655225 h 1273968"/>
                <a:gd name="connsiteX321" fmla="*/ 78010 w 1489995"/>
                <a:gd name="connsiteY321" fmla="*/ 651891 h 1273968"/>
                <a:gd name="connsiteX322" fmla="*/ 89249 w 1489995"/>
                <a:gd name="connsiteY322" fmla="*/ 652082 h 1273968"/>
                <a:gd name="connsiteX323" fmla="*/ 97726 w 1489995"/>
                <a:gd name="connsiteY323" fmla="*/ 655796 h 1273968"/>
                <a:gd name="connsiteX324" fmla="*/ 97345 w 1489995"/>
                <a:gd name="connsiteY324" fmla="*/ 652653 h 1273968"/>
                <a:gd name="connsiteX325" fmla="*/ 90583 w 1489995"/>
                <a:gd name="connsiteY325" fmla="*/ 650272 h 1273968"/>
                <a:gd name="connsiteX326" fmla="*/ 89059 w 1489995"/>
                <a:gd name="connsiteY326" fmla="*/ 650462 h 1273968"/>
                <a:gd name="connsiteX327" fmla="*/ 86296 w 1489995"/>
                <a:gd name="connsiteY327" fmla="*/ 641223 h 1273968"/>
                <a:gd name="connsiteX328" fmla="*/ 82867 w 1489995"/>
                <a:gd name="connsiteY328" fmla="*/ 640080 h 1273968"/>
                <a:gd name="connsiteX329" fmla="*/ 70294 w 1489995"/>
                <a:gd name="connsiteY329" fmla="*/ 641699 h 1273968"/>
                <a:gd name="connsiteX330" fmla="*/ 66294 w 1489995"/>
                <a:gd name="connsiteY330" fmla="*/ 648557 h 1273968"/>
                <a:gd name="connsiteX331" fmla="*/ 60007 w 1489995"/>
                <a:gd name="connsiteY331" fmla="*/ 649415 h 1273968"/>
                <a:gd name="connsiteX332" fmla="*/ 56483 w 1489995"/>
                <a:gd name="connsiteY332" fmla="*/ 646652 h 1273968"/>
                <a:gd name="connsiteX333" fmla="*/ 57626 w 1489995"/>
                <a:gd name="connsiteY333" fmla="*/ 643319 h 1273968"/>
                <a:gd name="connsiteX334" fmla="*/ 57245 w 1489995"/>
                <a:gd name="connsiteY334" fmla="*/ 640080 h 1273968"/>
                <a:gd name="connsiteX335" fmla="*/ 54292 w 1489995"/>
                <a:gd name="connsiteY335" fmla="*/ 642080 h 1273968"/>
                <a:gd name="connsiteX336" fmla="*/ 52102 w 1489995"/>
                <a:gd name="connsiteY336" fmla="*/ 637604 h 1273968"/>
                <a:gd name="connsiteX337" fmla="*/ 47815 w 1489995"/>
                <a:gd name="connsiteY337" fmla="*/ 641318 h 1273968"/>
                <a:gd name="connsiteX338" fmla="*/ 32956 w 1489995"/>
                <a:gd name="connsiteY338" fmla="*/ 638365 h 1273968"/>
                <a:gd name="connsiteX339" fmla="*/ 30861 w 1489995"/>
                <a:gd name="connsiteY339" fmla="*/ 646652 h 1273968"/>
                <a:gd name="connsiteX340" fmla="*/ 27622 w 1489995"/>
                <a:gd name="connsiteY340" fmla="*/ 647129 h 1273968"/>
                <a:gd name="connsiteX341" fmla="*/ 25336 w 1489995"/>
                <a:gd name="connsiteY341" fmla="*/ 653796 h 1273968"/>
                <a:gd name="connsiteX342" fmla="*/ 23717 w 1489995"/>
                <a:gd name="connsiteY342" fmla="*/ 653986 h 1273968"/>
                <a:gd name="connsiteX343" fmla="*/ 18764 w 1489995"/>
                <a:gd name="connsiteY343" fmla="*/ 653034 h 1273968"/>
                <a:gd name="connsiteX344" fmla="*/ 17812 w 1489995"/>
                <a:gd name="connsiteY344" fmla="*/ 645128 h 1273968"/>
                <a:gd name="connsiteX345" fmla="*/ 6763 w 1489995"/>
                <a:gd name="connsiteY345" fmla="*/ 646557 h 1273968"/>
                <a:gd name="connsiteX346" fmla="*/ 2191 w 1489995"/>
                <a:gd name="connsiteY346" fmla="*/ 648748 h 1273968"/>
                <a:gd name="connsiteX347" fmla="*/ 667 w 1489995"/>
                <a:gd name="connsiteY347" fmla="*/ 648938 h 1273968"/>
                <a:gd name="connsiteX348" fmla="*/ 0 w 1489995"/>
                <a:gd name="connsiteY348" fmla="*/ 644176 h 1273968"/>
                <a:gd name="connsiteX349" fmla="*/ 4191 w 1489995"/>
                <a:gd name="connsiteY349" fmla="*/ 638842 h 1273968"/>
                <a:gd name="connsiteX350" fmla="*/ 3524 w 1489995"/>
                <a:gd name="connsiteY350" fmla="*/ 634175 h 1273968"/>
                <a:gd name="connsiteX351" fmla="*/ 9430 w 1489995"/>
                <a:gd name="connsiteY351" fmla="*/ 630174 h 1273968"/>
                <a:gd name="connsiteX352" fmla="*/ 10858 w 1489995"/>
                <a:gd name="connsiteY352" fmla="*/ 628364 h 1273968"/>
                <a:gd name="connsiteX353" fmla="*/ 8858 w 1489995"/>
                <a:gd name="connsiteY353" fmla="*/ 625411 h 1273968"/>
                <a:gd name="connsiteX354" fmla="*/ 12954 w 1489995"/>
                <a:gd name="connsiteY354" fmla="*/ 620078 h 1273968"/>
                <a:gd name="connsiteX355" fmla="*/ 12382 w 1489995"/>
                <a:gd name="connsiteY355" fmla="*/ 615410 h 1273968"/>
                <a:gd name="connsiteX356" fmla="*/ 17335 w 1489995"/>
                <a:gd name="connsiteY356" fmla="*/ 616363 h 1273968"/>
                <a:gd name="connsiteX357" fmla="*/ 23622 w 1489995"/>
                <a:gd name="connsiteY357" fmla="*/ 615506 h 1273968"/>
                <a:gd name="connsiteX358" fmla="*/ 24003 w 1489995"/>
                <a:gd name="connsiteY358" fmla="*/ 605885 h 1273968"/>
                <a:gd name="connsiteX359" fmla="*/ 21622 w 1489995"/>
                <a:gd name="connsiteY359" fmla="*/ 599789 h 1273968"/>
                <a:gd name="connsiteX360" fmla="*/ 21431 w 1489995"/>
                <a:gd name="connsiteY360" fmla="*/ 598170 h 1273968"/>
                <a:gd name="connsiteX361" fmla="*/ 16478 w 1489995"/>
                <a:gd name="connsiteY361" fmla="*/ 597218 h 1273968"/>
                <a:gd name="connsiteX362" fmla="*/ 13906 w 1489995"/>
                <a:gd name="connsiteY362" fmla="*/ 589502 h 1273968"/>
                <a:gd name="connsiteX363" fmla="*/ 9811 w 1489995"/>
                <a:gd name="connsiteY363" fmla="*/ 594836 h 1273968"/>
                <a:gd name="connsiteX364" fmla="*/ 7810 w 1489995"/>
                <a:gd name="connsiteY364" fmla="*/ 591884 h 1273968"/>
                <a:gd name="connsiteX365" fmla="*/ 8382 w 1489995"/>
                <a:gd name="connsiteY365" fmla="*/ 583787 h 1273968"/>
                <a:gd name="connsiteX366" fmla="*/ 9144 w 1489995"/>
                <a:gd name="connsiteY366" fmla="*/ 577310 h 1273968"/>
                <a:gd name="connsiteX367" fmla="*/ 7144 w 1489995"/>
                <a:gd name="connsiteY367" fmla="*/ 574358 h 1273968"/>
                <a:gd name="connsiteX368" fmla="*/ 11525 w 1489995"/>
                <a:gd name="connsiteY368" fmla="*/ 570548 h 1273968"/>
                <a:gd name="connsiteX369" fmla="*/ 14859 w 1489995"/>
                <a:gd name="connsiteY369" fmla="*/ 571786 h 1273968"/>
                <a:gd name="connsiteX370" fmla="*/ 17621 w 1489995"/>
                <a:gd name="connsiteY370" fmla="*/ 568166 h 1273968"/>
                <a:gd name="connsiteX371" fmla="*/ 20764 w 1489995"/>
                <a:gd name="connsiteY371" fmla="*/ 567785 h 1273968"/>
                <a:gd name="connsiteX372" fmla="*/ 21526 w 1489995"/>
                <a:gd name="connsiteY372" fmla="*/ 561308 h 1273968"/>
                <a:gd name="connsiteX373" fmla="*/ 31242 w 1489995"/>
                <a:gd name="connsiteY373" fmla="*/ 561689 h 1273968"/>
                <a:gd name="connsiteX374" fmla="*/ 31242 w 1489995"/>
                <a:gd name="connsiteY374" fmla="*/ 561689 h 1273968"/>
                <a:gd name="connsiteX375" fmla="*/ 31432 w 1489995"/>
                <a:gd name="connsiteY375" fmla="*/ 563213 h 1273968"/>
                <a:gd name="connsiteX376" fmla="*/ 41434 w 1489995"/>
                <a:gd name="connsiteY376" fmla="*/ 566738 h 1273968"/>
                <a:gd name="connsiteX377" fmla="*/ 46196 w 1489995"/>
                <a:gd name="connsiteY377" fmla="*/ 566166 h 1273968"/>
                <a:gd name="connsiteX378" fmla="*/ 47149 w 1489995"/>
                <a:gd name="connsiteY378" fmla="*/ 561213 h 1273968"/>
                <a:gd name="connsiteX379" fmla="*/ 45434 w 1489995"/>
                <a:gd name="connsiteY379" fmla="*/ 559880 h 1273968"/>
                <a:gd name="connsiteX380" fmla="*/ 46577 w 1489995"/>
                <a:gd name="connsiteY380" fmla="*/ 556451 h 1273968"/>
                <a:gd name="connsiteX381" fmla="*/ 48387 w 1489995"/>
                <a:gd name="connsiteY381" fmla="*/ 557879 h 1273968"/>
                <a:gd name="connsiteX382" fmla="*/ 53054 w 1489995"/>
                <a:gd name="connsiteY382" fmla="*/ 557213 h 1273968"/>
                <a:gd name="connsiteX383" fmla="*/ 51911 w 1489995"/>
                <a:gd name="connsiteY383" fmla="*/ 547783 h 1273968"/>
                <a:gd name="connsiteX384" fmla="*/ 51721 w 1489995"/>
                <a:gd name="connsiteY384" fmla="*/ 546163 h 1273968"/>
                <a:gd name="connsiteX385" fmla="*/ 52102 w 1489995"/>
                <a:gd name="connsiteY385" fmla="*/ 536543 h 1273968"/>
                <a:gd name="connsiteX386" fmla="*/ 52483 w 1489995"/>
                <a:gd name="connsiteY386" fmla="*/ 539686 h 1273968"/>
                <a:gd name="connsiteX387" fmla="*/ 53816 w 1489995"/>
                <a:gd name="connsiteY387" fmla="*/ 537877 h 1273968"/>
                <a:gd name="connsiteX388" fmla="*/ 56007 w 1489995"/>
                <a:gd name="connsiteY388" fmla="*/ 542449 h 1273968"/>
                <a:gd name="connsiteX389" fmla="*/ 60960 w 1489995"/>
                <a:gd name="connsiteY389" fmla="*/ 543401 h 1273968"/>
                <a:gd name="connsiteX390" fmla="*/ 65913 w 1489995"/>
                <a:gd name="connsiteY390" fmla="*/ 544354 h 1273968"/>
                <a:gd name="connsiteX391" fmla="*/ 66865 w 1489995"/>
                <a:gd name="connsiteY391" fmla="*/ 539496 h 1273968"/>
                <a:gd name="connsiteX392" fmla="*/ 66103 w 1489995"/>
                <a:gd name="connsiteY392" fmla="*/ 533114 h 1273968"/>
                <a:gd name="connsiteX393" fmla="*/ 65246 w 1489995"/>
                <a:gd name="connsiteY393" fmla="*/ 526828 h 1273968"/>
                <a:gd name="connsiteX394" fmla="*/ 60103 w 1489995"/>
                <a:gd name="connsiteY394" fmla="*/ 524256 h 1273968"/>
                <a:gd name="connsiteX395" fmla="*/ 60103 w 1489995"/>
                <a:gd name="connsiteY395" fmla="*/ 524256 h 1273968"/>
                <a:gd name="connsiteX396" fmla="*/ 69628 w 1489995"/>
                <a:gd name="connsiteY396" fmla="*/ 523113 h 1273968"/>
                <a:gd name="connsiteX397" fmla="*/ 70580 w 1489995"/>
                <a:gd name="connsiteY397" fmla="*/ 518160 h 1273968"/>
                <a:gd name="connsiteX398" fmla="*/ 66008 w 1489995"/>
                <a:gd name="connsiteY398" fmla="*/ 507492 h 1273968"/>
                <a:gd name="connsiteX399" fmla="*/ 68770 w 1489995"/>
                <a:gd name="connsiteY399" fmla="*/ 503968 h 1273968"/>
                <a:gd name="connsiteX400" fmla="*/ 66199 w 1489995"/>
                <a:gd name="connsiteY400" fmla="*/ 496253 h 1273968"/>
                <a:gd name="connsiteX401" fmla="*/ 69913 w 1489995"/>
                <a:gd name="connsiteY401" fmla="*/ 500539 h 1273968"/>
                <a:gd name="connsiteX402" fmla="*/ 69723 w 1489995"/>
                <a:gd name="connsiteY402" fmla="*/ 499015 h 1273968"/>
                <a:gd name="connsiteX403" fmla="*/ 77629 w 1489995"/>
                <a:gd name="connsiteY403" fmla="*/ 497967 h 1273968"/>
                <a:gd name="connsiteX404" fmla="*/ 80581 w 1489995"/>
                <a:gd name="connsiteY404" fmla="*/ 496062 h 1273968"/>
                <a:gd name="connsiteX405" fmla="*/ 80391 w 1489995"/>
                <a:gd name="connsiteY405" fmla="*/ 494443 h 1273968"/>
                <a:gd name="connsiteX406" fmla="*/ 83534 w 1489995"/>
                <a:gd name="connsiteY406" fmla="*/ 494062 h 1273968"/>
                <a:gd name="connsiteX407" fmla="*/ 83534 w 1489995"/>
                <a:gd name="connsiteY407" fmla="*/ 494062 h 1273968"/>
                <a:gd name="connsiteX408" fmla="*/ 83153 w 1489995"/>
                <a:gd name="connsiteY408" fmla="*/ 490919 h 1273968"/>
                <a:gd name="connsiteX409" fmla="*/ 87820 w 1489995"/>
                <a:gd name="connsiteY409" fmla="*/ 490252 h 1273968"/>
                <a:gd name="connsiteX410" fmla="*/ 86106 w 1489995"/>
                <a:gd name="connsiteY410" fmla="*/ 488918 h 1273968"/>
                <a:gd name="connsiteX411" fmla="*/ 85249 w 1489995"/>
                <a:gd name="connsiteY411" fmla="*/ 482632 h 1273968"/>
                <a:gd name="connsiteX412" fmla="*/ 86868 w 1489995"/>
                <a:gd name="connsiteY412" fmla="*/ 482346 h 1273968"/>
                <a:gd name="connsiteX413" fmla="*/ 90202 w 1489995"/>
                <a:gd name="connsiteY413" fmla="*/ 483584 h 1273968"/>
                <a:gd name="connsiteX414" fmla="*/ 91345 w 1489995"/>
                <a:gd name="connsiteY414" fmla="*/ 480250 h 1273968"/>
                <a:gd name="connsiteX415" fmla="*/ 97726 w 1489995"/>
                <a:gd name="connsiteY415" fmla="*/ 479393 h 1273968"/>
                <a:gd name="connsiteX416" fmla="*/ 100013 w 1489995"/>
                <a:gd name="connsiteY416" fmla="*/ 472726 h 1273968"/>
                <a:gd name="connsiteX417" fmla="*/ 107728 w 1489995"/>
                <a:gd name="connsiteY417" fmla="*/ 470154 h 1273968"/>
                <a:gd name="connsiteX418" fmla="*/ 110871 w 1489995"/>
                <a:gd name="connsiteY418" fmla="*/ 469678 h 1273968"/>
                <a:gd name="connsiteX419" fmla="*/ 110680 w 1489995"/>
                <a:gd name="connsiteY419" fmla="*/ 468154 h 1273968"/>
                <a:gd name="connsiteX420" fmla="*/ 113633 w 1489995"/>
                <a:gd name="connsiteY420" fmla="*/ 466154 h 1273968"/>
                <a:gd name="connsiteX421" fmla="*/ 113633 w 1489995"/>
                <a:gd name="connsiteY421" fmla="*/ 466154 h 1273968"/>
                <a:gd name="connsiteX422" fmla="*/ 121348 w 1489995"/>
                <a:gd name="connsiteY422" fmla="*/ 476345 h 1273968"/>
                <a:gd name="connsiteX423" fmla="*/ 124777 w 1489995"/>
                <a:gd name="connsiteY423" fmla="*/ 477584 h 1273968"/>
                <a:gd name="connsiteX424" fmla="*/ 127730 w 1489995"/>
                <a:gd name="connsiteY424" fmla="*/ 475583 h 1273968"/>
                <a:gd name="connsiteX425" fmla="*/ 135541 w 1489995"/>
                <a:gd name="connsiteY425" fmla="*/ 474536 h 1273968"/>
                <a:gd name="connsiteX426" fmla="*/ 142684 w 1489995"/>
                <a:gd name="connsiteY426" fmla="*/ 467296 h 1273968"/>
                <a:gd name="connsiteX427" fmla="*/ 147828 w 1489995"/>
                <a:gd name="connsiteY427" fmla="*/ 469773 h 1273968"/>
                <a:gd name="connsiteX428" fmla="*/ 147352 w 1489995"/>
                <a:gd name="connsiteY428" fmla="*/ 466630 h 1273968"/>
                <a:gd name="connsiteX429" fmla="*/ 160782 w 1489995"/>
                <a:gd name="connsiteY429" fmla="*/ 458534 h 1273968"/>
                <a:gd name="connsiteX430" fmla="*/ 156591 w 1489995"/>
                <a:gd name="connsiteY430" fmla="*/ 451009 h 1273968"/>
                <a:gd name="connsiteX431" fmla="*/ 164973 w 1489995"/>
                <a:gd name="connsiteY431" fmla="*/ 453200 h 1273968"/>
                <a:gd name="connsiteX432" fmla="*/ 167926 w 1489995"/>
                <a:gd name="connsiteY432" fmla="*/ 451199 h 1273968"/>
                <a:gd name="connsiteX433" fmla="*/ 171640 w 1489995"/>
                <a:gd name="connsiteY433" fmla="*/ 442722 h 1273968"/>
                <a:gd name="connsiteX434" fmla="*/ 169831 w 1489995"/>
                <a:gd name="connsiteY434" fmla="*/ 441388 h 1273968"/>
                <a:gd name="connsiteX435" fmla="*/ 171164 w 1489995"/>
                <a:gd name="connsiteY435" fmla="*/ 439579 h 1273968"/>
                <a:gd name="connsiteX436" fmla="*/ 171450 w 1489995"/>
                <a:gd name="connsiteY436" fmla="*/ 441103 h 1273968"/>
                <a:gd name="connsiteX437" fmla="*/ 176117 w 1489995"/>
                <a:gd name="connsiteY437" fmla="*/ 440531 h 1273968"/>
                <a:gd name="connsiteX438" fmla="*/ 180308 w 1489995"/>
                <a:gd name="connsiteY438" fmla="*/ 435197 h 1273968"/>
                <a:gd name="connsiteX439" fmla="*/ 192691 w 1489995"/>
                <a:gd name="connsiteY439" fmla="*/ 419195 h 1273968"/>
                <a:gd name="connsiteX440" fmla="*/ 194691 w 1489995"/>
                <a:gd name="connsiteY440" fmla="*/ 422148 h 1273968"/>
                <a:gd name="connsiteX441" fmla="*/ 193262 w 1489995"/>
                <a:gd name="connsiteY441" fmla="*/ 423958 h 1273968"/>
                <a:gd name="connsiteX442" fmla="*/ 193262 w 1489995"/>
                <a:gd name="connsiteY442" fmla="*/ 436721 h 1273968"/>
                <a:gd name="connsiteX443" fmla="*/ 202597 w 1489995"/>
                <a:gd name="connsiteY443" fmla="*/ 433959 h 1273968"/>
                <a:gd name="connsiteX444" fmla="*/ 205930 w 1489995"/>
                <a:gd name="connsiteY444" fmla="*/ 435102 h 1273968"/>
                <a:gd name="connsiteX445" fmla="*/ 211264 w 1489995"/>
                <a:gd name="connsiteY445" fmla="*/ 439293 h 1273968"/>
                <a:gd name="connsiteX446" fmla="*/ 214408 w 1489995"/>
                <a:gd name="connsiteY446" fmla="*/ 438912 h 1273968"/>
                <a:gd name="connsiteX447" fmla="*/ 225076 w 1489995"/>
                <a:gd name="connsiteY447" fmla="*/ 434340 h 1273968"/>
                <a:gd name="connsiteX448" fmla="*/ 242792 w 1489995"/>
                <a:gd name="connsiteY448" fmla="*/ 435292 h 1273968"/>
                <a:gd name="connsiteX449" fmla="*/ 247936 w 1489995"/>
                <a:gd name="connsiteY449" fmla="*/ 437769 h 1273968"/>
                <a:gd name="connsiteX450" fmla="*/ 250317 w 1489995"/>
                <a:gd name="connsiteY450" fmla="*/ 431102 h 1273968"/>
                <a:gd name="connsiteX451" fmla="*/ 251079 w 1489995"/>
                <a:gd name="connsiteY451" fmla="*/ 424529 h 1273968"/>
                <a:gd name="connsiteX452" fmla="*/ 253079 w 1489995"/>
                <a:gd name="connsiteY452" fmla="*/ 427577 h 1273968"/>
                <a:gd name="connsiteX453" fmla="*/ 256794 w 1489995"/>
                <a:gd name="connsiteY453" fmla="*/ 419005 h 1273968"/>
                <a:gd name="connsiteX454" fmla="*/ 258794 w 1489995"/>
                <a:gd name="connsiteY454" fmla="*/ 421958 h 1273968"/>
                <a:gd name="connsiteX455" fmla="*/ 258032 w 1489995"/>
                <a:gd name="connsiteY455" fmla="*/ 428530 h 1273968"/>
                <a:gd name="connsiteX456" fmla="*/ 261175 w 1489995"/>
                <a:gd name="connsiteY456" fmla="*/ 428149 h 1273968"/>
                <a:gd name="connsiteX457" fmla="*/ 263747 w 1489995"/>
                <a:gd name="connsiteY457" fmla="*/ 423005 h 1273968"/>
                <a:gd name="connsiteX458" fmla="*/ 266890 w 1489995"/>
                <a:gd name="connsiteY458" fmla="*/ 422529 h 1273968"/>
                <a:gd name="connsiteX459" fmla="*/ 275177 w 1489995"/>
                <a:gd name="connsiteY459" fmla="*/ 411861 h 1273968"/>
                <a:gd name="connsiteX460" fmla="*/ 280607 w 1489995"/>
                <a:gd name="connsiteY460" fmla="*/ 404813 h 1273968"/>
                <a:gd name="connsiteX461" fmla="*/ 282988 w 1489995"/>
                <a:gd name="connsiteY461" fmla="*/ 398050 h 1273968"/>
                <a:gd name="connsiteX462" fmla="*/ 286131 w 1489995"/>
                <a:gd name="connsiteY462" fmla="*/ 397669 h 1273968"/>
                <a:gd name="connsiteX463" fmla="*/ 292036 w 1489995"/>
                <a:gd name="connsiteY463" fmla="*/ 393668 h 1273968"/>
                <a:gd name="connsiteX464" fmla="*/ 295180 w 1489995"/>
                <a:gd name="connsiteY464" fmla="*/ 393287 h 1273968"/>
                <a:gd name="connsiteX465" fmla="*/ 299180 w 1489995"/>
                <a:gd name="connsiteY465" fmla="*/ 399193 h 1273968"/>
                <a:gd name="connsiteX466" fmla="*/ 300323 w 1489995"/>
                <a:gd name="connsiteY466" fmla="*/ 395859 h 1273968"/>
                <a:gd name="connsiteX467" fmla="*/ 302133 w 1489995"/>
                <a:gd name="connsiteY467" fmla="*/ 397192 h 1273968"/>
                <a:gd name="connsiteX468" fmla="*/ 308705 w 1489995"/>
                <a:gd name="connsiteY468" fmla="*/ 410813 h 1273968"/>
                <a:gd name="connsiteX469" fmla="*/ 307943 w 1489995"/>
                <a:gd name="connsiteY469" fmla="*/ 417386 h 1273968"/>
                <a:gd name="connsiteX470" fmla="*/ 309848 w 1489995"/>
                <a:gd name="connsiteY470" fmla="*/ 420338 h 1273968"/>
                <a:gd name="connsiteX471" fmla="*/ 309848 w 1489995"/>
                <a:gd name="connsiteY471" fmla="*/ 420338 h 1273968"/>
                <a:gd name="connsiteX472" fmla="*/ 326993 w 1489995"/>
                <a:gd name="connsiteY472" fmla="*/ 416528 h 1273968"/>
                <a:gd name="connsiteX473" fmla="*/ 327374 w 1489995"/>
                <a:gd name="connsiteY473" fmla="*/ 406813 h 1273968"/>
                <a:gd name="connsiteX474" fmla="*/ 330327 w 1489995"/>
                <a:gd name="connsiteY474" fmla="*/ 404813 h 1273968"/>
                <a:gd name="connsiteX475" fmla="*/ 327946 w 1489995"/>
                <a:gd name="connsiteY475" fmla="*/ 398717 h 1273968"/>
                <a:gd name="connsiteX476" fmla="*/ 333661 w 1489995"/>
                <a:gd name="connsiteY476" fmla="*/ 393192 h 1273968"/>
                <a:gd name="connsiteX477" fmla="*/ 337661 w 1489995"/>
                <a:gd name="connsiteY477" fmla="*/ 386334 h 1273968"/>
                <a:gd name="connsiteX478" fmla="*/ 343948 w 1489995"/>
                <a:gd name="connsiteY478" fmla="*/ 385477 h 1273968"/>
                <a:gd name="connsiteX479" fmla="*/ 359473 w 1489995"/>
                <a:gd name="connsiteY479" fmla="*/ 381857 h 1273968"/>
                <a:gd name="connsiteX480" fmla="*/ 362712 w 1489995"/>
                <a:gd name="connsiteY480" fmla="*/ 381476 h 1273968"/>
                <a:gd name="connsiteX481" fmla="*/ 361474 w 1489995"/>
                <a:gd name="connsiteY481" fmla="*/ 384810 h 1273968"/>
                <a:gd name="connsiteX482" fmla="*/ 370522 w 1489995"/>
                <a:gd name="connsiteY482" fmla="*/ 380524 h 1273968"/>
                <a:gd name="connsiteX483" fmla="*/ 371761 w 1489995"/>
                <a:gd name="connsiteY483" fmla="*/ 377095 h 1273968"/>
                <a:gd name="connsiteX484" fmla="*/ 376428 w 1489995"/>
                <a:gd name="connsiteY484" fmla="*/ 376523 h 1273968"/>
                <a:gd name="connsiteX485" fmla="*/ 381000 w 1489995"/>
                <a:gd name="connsiteY485" fmla="*/ 374333 h 1273968"/>
                <a:gd name="connsiteX486" fmla="*/ 381762 w 1489995"/>
                <a:gd name="connsiteY486" fmla="*/ 367856 h 1273968"/>
                <a:gd name="connsiteX487" fmla="*/ 384905 w 1489995"/>
                <a:gd name="connsiteY487" fmla="*/ 367475 h 1273968"/>
                <a:gd name="connsiteX488" fmla="*/ 384715 w 1489995"/>
                <a:gd name="connsiteY488" fmla="*/ 365855 h 1273968"/>
                <a:gd name="connsiteX489" fmla="*/ 388048 w 1489995"/>
                <a:gd name="connsiteY489" fmla="*/ 366998 h 1273968"/>
                <a:gd name="connsiteX490" fmla="*/ 390811 w 1489995"/>
                <a:gd name="connsiteY490" fmla="*/ 363474 h 1273968"/>
                <a:gd name="connsiteX491" fmla="*/ 392049 w 1489995"/>
                <a:gd name="connsiteY491" fmla="*/ 360140 h 1273968"/>
                <a:gd name="connsiteX492" fmla="*/ 390811 w 1489995"/>
                <a:gd name="connsiteY492" fmla="*/ 350615 h 1273968"/>
                <a:gd name="connsiteX493" fmla="*/ 390430 w 1489995"/>
                <a:gd name="connsiteY493" fmla="*/ 347472 h 1273968"/>
                <a:gd name="connsiteX494" fmla="*/ 387287 w 1489995"/>
                <a:gd name="connsiteY494" fmla="*/ 347853 h 1273968"/>
                <a:gd name="connsiteX495" fmla="*/ 388810 w 1489995"/>
                <a:gd name="connsiteY495" fmla="*/ 347663 h 1273968"/>
                <a:gd name="connsiteX496" fmla="*/ 388620 w 1489995"/>
                <a:gd name="connsiteY496" fmla="*/ 346138 h 1273968"/>
                <a:gd name="connsiteX497" fmla="*/ 395192 w 1489995"/>
                <a:gd name="connsiteY497" fmla="*/ 346900 h 1273968"/>
                <a:gd name="connsiteX498" fmla="*/ 395383 w 1489995"/>
                <a:gd name="connsiteY498" fmla="*/ 348425 h 1273968"/>
                <a:gd name="connsiteX499" fmla="*/ 401669 w 1489995"/>
                <a:gd name="connsiteY499" fmla="*/ 347663 h 1273968"/>
                <a:gd name="connsiteX500" fmla="*/ 402050 w 1489995"/>
                <a:gd name="connsiteY500" fmla="*/ 350806 h 1273968"/>
                <a:gd name="connsiteX501" fmla="*/ 414909 w 1489995"/>
                <a:gd name="connsiteY501" fmla="*/ 350806 h 1273968"/>
                <a:gd name="connsiteX502" fmla="*/ 418052 w 1489995"/>
                <a:gd name="connsiteY502" fmla="*/ 350425 h 1273968"/>
                <a:gd name="connsiteX503" fmla="*/ 417862 w 1489995"/>
                <a:gd name="connsiteY503" fmla="*/ 348806 h 1273968"/>
                <a:gd name="connsiteX504" fmla="*/ 415862 w 1489995"/>
                <a:gd name="connsiteY504" fmla="*/ 345853 h 1273968"/>
                <a:gd name="connsiteX505" fmla="*/ 417481 w 1489995"/>
                <a:gd name="connsiteY505" fmla="*/ 345662 h 1273968"/>
                <a:gd name="connsiteX506" fmla="*/ 417195 w 1489995"/>
                <a:gd name="connsiteY506" fmla="*/ 344043 h 1273968"/>
                <a:gd name="connsiteX507" fmla="*/ 415480 w 1489995"/>
                <a:gd name="connsiteY507" fmla="*/ 342710 h 1273968"/>
                <a:gd name="connsiteX508" fmla="*/ 417767 w 1489995"/>
                <a:gd name="connsiteY508" fmla="*/ 335947 h 1273968"/>
                <a:gd name="connsiteX509" fmla="*/ 413861 w 1489995"/>
                <a:gd name="connsiteY509" fmla="*/ 330041 h 1273968"/>
                <a:gd name="connsiteX510" fmla="*/ 410718 w 1489995"/>
                <a:gd name="connsiteY510" fmla="*/ 330517 h 1273968"/>
                <a:gd name="connsiteX511" fmla="*/ 408908 w 1489995"/>
                <a:gd name="connsiteY511" fmla="*/ 316230 h 1273968"/>
                <a:gd name="connsiteX512" fmla="*/ 416623 w 1489995"/>
                <a:gd name="connsiteY512" fmla="*/ 313658 h 1273968"/>
                <a:gd name="connsiteX513" fmla="*/ 414814 w 1489995"/>
                <a:gd name="connsiteY513" fmla="*/ 312325 h 1273968"/>
                <a:gd name="connsiteX514" fmla="*/ 419576 w 1489995"/>
                <a:gd name="connsiteY514" fmla="*/ 311753 h 1273968"/>
                <a:gd name="connsiteX515" fmla="*/ 422053 w 1489995"/>
                <a:gd name="connsiteY515" fmla="*/ 306610 h 1273968"/>
                <a:gd name="connsiteX516" fmla="*/ 425196 w 1489995"/>
                <a:gd name="connsiteY516" fmla="*/ 306134 h 1273968"/>
                <a:gd name="connsiteX517" fmla="*/ 427958 w 1489995"/>
                <a:gd name="connsiteY517" fmla="*/ 302609 h 1273968"/>
                <a:gd name="connsiteX518" fmla="*/ 435673 w 1489995"/>
                <a:gd name="connsiteY518" fmla="*/ 300038 h 1273968"/>
                <a:gd name="connsiteX519" fmla="*/ 441388 w 1489995"/>
                <a:gd name="connsiteY519" fmla="*/ 307277 h 1273968"/>
                <a:gd name="connsiteX520" fmla="*/ 444817 w 1489995"/>
                <a:gd name="connsiteY520" fmla="*/ 308515 h 1273968"/>
                <a:gd name="connsiteX521" fmla="*/ 444151 w 1489995"/>
                <a:gd name="connsiteY521" fmla="*/ 303752 h 1273968"/>
                <a:gd name="connsiteX522" fmla="*/ 447294 w 1489995"/>
                <a:gd name="connsiteY522" fmla="*/ 303371 h 1273968"/>
                <a:gd name="connsiteX523" fmla="*/ 447104 w 1489995"/>
                <a:gd name="connsiteY523" fmla="*/ 301752 h 1273968"/>
                <a:gd name="connsiteX524" fmla="*/ 459200 w 1489995"/>
                <a:gd name="connsiteY524" fmla="*/ 308229 h 1273968"/>
                <a:gd name="connsiteX525" fmla="*/ 469011 w 1489995"/>
                <a:gd name="connsiteY525" fmla="*/ 310229 h 1273968"/>
                <a:gd name="connsiteX526" fmla="*/ 471011 w 1489995"/>
                <a:gd name="connsiteY526" fmla="*/ 313182 h 1273968"/>
                <a:gd name="connsiteX527" fmla="*/ 474155 w 1489995"/>
                <a:gd name="connsiteY527" fmla="*/ 312801 h 1273968"/>
                <a:gd name="connsiteX528" fmla="*/ 474631 w 1489995"/>
                <a:gd name="connsiteY528" fmla="*/ 315944 h 1273968"/>
                <a:gd name="connsiteX529" fmla="*/ 476155 w 1489995"/>
                <a:gd name="connsiteY529" fmla="*/ 315754 h 1273968"/>
                <a:gd name="connsiteX530" fmla="*/ 489013 w 1489995"/>
                <a:gd name="connsiteY530" fmla="*/ 315659 h 1273968"/>
                <a:gd name="connsiteX531" fmla="*/ 503396 w 1489995"/>
                <a:gd name="connsiteY531" fmla="*/ 315468 h 1273968"/>
                <a:gd name="connsiteX532" fmla="*/ 503777 w 1489995"/>
                <a:gd name="connsiteY532" fmla="*/ 318611 h 1273968"/>
                <a:gd name="connsiteX533" fmla="*/ 510350 w 1489995"/>
                <a:gd name="connsiteY533" fmla="*/ 319373 h 1273968"/>
                <a:gd name="connsiteX534" fmla="*/ 519970 w 1489995"/>
                <a:gd name="connsiteY534" fmla="*/ 319754 h 1273968"/>
                <a:gd name="connsiteX535" fmla="*/ 521780 w 1489995"/>
                <a:gd name="connsiteY535" fmla="*/ 321088 h 1273968"/>
                <a:gd name="connsiteX536" fmla="*/ 523113 w 1489995"/>
                <a:gd name="connsiteY536" fmla="*/ 319373 h 1273968"/>
                <a:gd name="connsiteX537" fmla="*/ 538925 w 1489995"/>
                <a:gd name="connsiteY537" fmla="*/ 317373 h 1273968"/>
                <a:gd name="connsiteX538" fmla="*/ 540258 w 1489995"/>
                <a:gd name="connsiteY538" fmla="*/ 315563 h 1273968"/>
                <a:gd name="connsiteX539" fmla="*/ 548640 w 1489995"/>
                <a:gd name="connsiteY539" fmla="*/ 317754 h 1273968"/>
                <a:gd name="connsiteX540" fmla="*/ 550926 w 1489995"/>
                <a:gd name="connsiteY540" fmla="*/ 310991 h 1273968"/>
                <a:gd name="connsiteX541" fmla="*/ 548735 w 1489995"/>
                <a:gd name="connsiteY541" fmla="*/ 306419 h 1273968"/>
                <a:gd name="connsiteX542" fmla="*/ 558832 w 1489995"/>
                <a:gd name="connsiteY542" fmla="*/ 310039 h 1273968"/>
                <a:gd name="connsiteX543" fmla="*/ 557498 w 1489995"/>
                <a:gd name="connsiteY543" fmla="*/ 311753 h 1273968"/>
                <a:gd name="connsiteX544" fmla="*/ 561404 w 1489995"/>
                <a:gd name="connsiteY544" fmla="*/ 317659 h 1273968"/>
                <a:gd name="connsiteX545" fmla="*/ 562642 w 1489995"/>
                <a:gd name="connsiteY545" fmla="*/ 314325 h 1273968"/>
                <a:gd name="connsiteX546" fmla="*/ 569500 w 1489995"/>
                <a:gd name="connsiteY546" fmla="*/ 318230 h 1273968"/>
                <a:gd name="connsiteX547" fmla="*/ 569119 w 1489995"/>
                <a:gd name="connsiteY547" fmla="*/ 315087 h 1273968"/>
                <a:gd name="connsiteX548" fmla="*/ 572452 w 1489995"/>
                <a:gd name="connsiteY548" fmla="*/ 316230 h 1273968"/>
                <a:gd name="connsiteX549" fmla="*/ 573405 w 1489995"/>
                <a:gd name="connsiteY549" fmla="*/ 311372 h 1273968"/>
                <a:gd name="connsiteX550" fmla="*/ 589026 w 1489995"/>
                <a:gd name="connsiteY550" fmla="*/ 320611 h 1273968"/>
                <a:gd name="connsiteX551" fmla="*/ 593979 w 1489995"/>
                <a:gd name="connsiteY551" fmla="*/ 321564 h 1273968"/>
                <a:gd name="connsiteX552" fmla="*/ 594360 w 1489995"/>
                <a:gd name="connsiteY552" fmla="*/ 324707 h 1273968"/>
                <a:gd name="connsiteX553" fmla="*/ 596170 w 1489995"/>
                <a:gd name="connsiteY553" fmla="*/ 326041 h 1273968"/>
                <a:gd name="connsiteX554" fmla="*/ 599694 w 1489995"/>
                <a:gd name="connsiteY554" fmla="*/ 316040 h 1273968"/>
                <a:gd name="connsiteX555" fmla="*/ 601313 w 1489995"/>
                <a:gd name="connsiteY555" fmla="*/ 315849 h 1273968"/>
                <a:gd name="connsiteX556" fmla="*/ 605600 w 1489995"/>
                <a:gd name="connsiteY556" fmla="*/ 312039 h 1273968"/>
                <a:gd name="connsiteX557" fmla="*/ 605218 w 1489995"/>
                <a:gd name="connsiteY557" fmla="*/ 308896 h 1273968"/>
                <a:gd name="connsiteX558" fmla="*/ 608933 w 1489995"/>
                <a:gd name="connsiteY558" fmla="*/ 300419 h 1273968"/>
                <a:gd name="connsiteX559" fmla="*/ 610743 w 1489995"/>
                <a:gd name="connsiteY559" fmla="*/ 301752 h 1273968"/>
                <a:gd name="connsiteX560" fmla="*/ 614839 w 1489995"/>
                <a:gd name="connsiteY560" fmla="*/ 296418 h 1273968"/>
                <a:gd name="connsiteX561" fmla="*/ 621983 w 1489995"/>
                <a:gd name="connsiteY561" fmla="*/ 301942 h 1273968"/>
                <a:gd name="connsiteX562" fmla="*/ 626935 w 1489995"/>
                <a:gd name="connsiteY562" fmla="*/ 302895 h 1273968"/>
                <a:gd name="connsiteX563" fmla="*/ 628269 w 1489995"/>
                <a:gd name="connsiteY563" fmla="*/ 301181 h 1273968"/>
                <a:gd name="connsiteX564" fmla="*/ 628079 w 1489995"/>
                <a:gd name="connsiteY564" fmla="*/ 299561 h 1273968"/>
                <a:gd name="connsiteX565" fmla="*/ 633222 w 1489995"/>
                <a:gd name="connsiteY565" fmla="*/ 302133 h 1273968"/>
                <a:gd name="connsiteX566" fmla="*/ 637984 w 1489995"/>
                <a:gd name="connsiteY566" fmla="*/ 301561 h 1273968"/>
                <a:gd name="connsiteX567" fmla="*/ 635794 w 1489995"/>
                <a:gd name="connsiteY567" fmla="*/ 296990 h 1273968"/>
                <a:gd name="connsiteX568" fmla="*/ 647224 w 1489995"/>
                <a:gd name="connsiteY568" fmla="*/ 298704 h 1273968"/>
                <a:gd name="connsiteX569" fmla="*/ 646652 w 1489995"/>
                <a:gd name="connsiteY569" fmla="*/ 294037 h 1273968"/>
                <a:gd name="connsiteX570" fmla="*/ 649986 w 1489995"/>
                <a:gd name="connsiteY570" fmla="*/ 295180 h 1273968"/>
                <a:gd name="connsiteX571" fmla="*/ 651319 w 1489995"/>
                <a:gd name="connsiteY571" fmla="*/ 293370 h 1273968"/>
                <a:gd name="connsiteX572" fmla="*/ 657892 w 1489995"/>
                <a:gd name="connsiteY572" fmla="*/ 294132 h 1273968"/>
                <a:gd name="connsiteX573" fmla="*/ 658082 w 1489995"/>
                <a:gd name="connsiteY573" fmla="*/ 295751 h 1273968"/>
                <a:gd name="connsiteX574" fmla="*/ 661416 w 1489995"/>
                <a:gd name="connsiteY574" fmla="*/ 296894 h 1273968"/>
                <a:gd name="connsiteX575" fmla="*/ 661606 w 1489995"/>
                <a:gd name="connsiteY575" fmla="*/ 298513 h 1273968"/>
                <a:gd name="connsiteX576" fmla="*/ 664940 w 1489995"/>
                <a:gd name="connsiteY576" fmla="*/ 299657 h 1273968"/>
                <a:gd name="connsiteX577" fmla="*/ 665607 w 1489995"/>
                <a:gd name="connsiteY577" fmla="*/ 304419 h 1273968"/>
                <a:gd name="connsiteX578" fmla="*/ 666750 w 1489995"/>
                <a:gd name="connsiteY578" fmla="*/ 301085 h 1273968"/>
                <a:gd name="connsiteX579" fmla="*/ 670084 w 1489995"/>
                <a:gd name="connsiteY579" fmla="*/ 302228 h 1273968"/>
                <a:gd name="connsiteX580" fmla="*/ 666559 w 1489995"/>
                <a:gd name="connsiteY580" fmla="*/ 299466 h 1273968"/>
                <a:gd name="connsiteX581" fmla="*/ 669703 w 1489995"/>
                <a:gd name="connsiteY581" fmla="*/ 299085 h 1273968"/>
                <a:gd name="connsiteX582" fmla="*/ 671513 w 1489995"/>
                <a:gd name="connsiteY582" fmla="*/ 300419 h 1273968"/>
                <a:gd name="connsiteX583" fmla="*/ 670084 w 1489995"/>
                <a:gd name="connsiteY583" fmla="*/ 302228 h 1273968"/>
                <a:gd name="connsiteX584" fmla="*/ 670274 w 1489995"/>
                <a:gd name="connsiteY584" fmla="*/ 303848 h 1273968"/>
                <a:gd name="connsiteX585" fmla="*/ 674656 w 1489995"/>
                <a:gd name="connsiteY585" fmla="*/ 300038 h 1273968"/>
                <a:gd name="connsiteX586" fmla="*/ 676180 w 1489995"/>
                <a:gd name="connsiteY586" fmla="*/ 299847 h 1273968"/>
                <a:gd name="connsiteX587" fmla="*/ 681323 w 1489995"/>
                <a:gd name="connsiteY587" fmla="*/ 289560 h 1273968"/>
                <a:gd name="connsiteX588" fmla="*/ 679704 w 1489995"/>
                <a:gd name="connsiteY588" fmla="*/ 289750 h 1273968"/>
                <a:gd name="connsiteX589" fmla="*/ 680752 w 1489995"/>
                <a:gd name="connsiteY589" fmla="*/ 284798 h 1273968"/>
                <a:gd name="connsiteX590" fmla="*/ 679133 w 1489995"/>
                <a:gd name="connsiteY590" fmla="*/ 285083 h 1273968"/>
                <a:gd name="connsiteX591" fmla="*/ 680561 w 1489995"/>
                <a:gd name="connsiteY591" fmla="*/ 283273 h 1273968"/>
                <a:gd name="connsiteX592" fmla="*/ 677132 w 1489995"/>
                <a:gd name="connsiteY592" fmla="*/ 282131 h 1273968"/>
                <a:gd name="connsiteX593" fmla="*/ 678561 w 1489995"/>
                <a:gd name="connsiteY593" fmla="*/ 280321 h 1273968"/>
                <a:gd name="connsiteX594" fmla="*/ 677323 w 1489995"/>
                <a:gd name="connsiteY594" fmla="*/ 270796 h 1273968"/>
                <a:gd name="connsiteX595" fmla="*/ 684085 w 1489995"/>
                <a:gd name="connsiteY595" fmla="*/ 273177 h 1273968"/>
                <a:gd name="connsiteX596" fmla="*/ 683800 w 1489995"/>
                <a:gd name="connsiteY596" fmla="*/ 258794 h 1273968"/>
                <a:gd name="connsiteX597" fmla="*/ 683228 w 1489995"/>
                <a:gd name="connsiteY597" fmla="*/ 254032 h 1273968"/>
                <a:gd name="connsiteX598" fmla="*/ 684752 w 1489995"/>
                <a:gd name="connsiteY598" fmla="*/ 253841 h 1273968"/>
                <a:gd name="connsiteX599" fmla="*/ 685990 w 1489995"/>
                <a:gd name="connsiteY599" fmla="*/ 250508 h 1273968"/>
                <a:gd name="connsiteX600" fmla="*/ 682371 w 1489995"/>
                <a:gd name="connsiteY600" fmla="*/ 247745 h 1273968"/>
                <a:gd name="connsiteX601" fmla="*/ 679037 w 1489995"/>
                <a:gd name="connsiteY601" fmla="*/ 246602 h 1273968"/>
                <a:gd name="connsiteX602" fmla="*/ 678466 w 1489995"/>
                <a:gd name="connsiteY602" fmla="*/ 241840 h 1273968"/>
                <a:gd name="connsiteX603" fmla="*/ 674942 w 1489995"/>
                <a:gd name="connsiteY603" fmla="*/ 239077 h 1273968"/>
                <a:gd name="connsiteX604" fmla="*/ 674465 w 1489995"/>
                <a:gd name="connsiteY604" fmla="*/ 235934 h 1273968"/>
                <a:gd name="connsiteX605" fmla="*/ 678847 w 1489995"/>
                <a:gd name="connsiteY605" fmla="*/ 232124 h 1273968"/>
                <a:gd name="connsiteX606" fmla="*/ 680847 w 1489995"/>
                <a:gd name="connsiteY606" fmla="*/ 235077 h 1273968"/>
                <a:gd name="connsiteX607" fmla="*/ 683800 w 1489995"/>
                <a:gd name="connsiteY607" fmla="*/ 233172 h 1273968"/>
                <a:gd name="connsiteX608" fmla="*/ 680180 w 1489995"/>
                <a:gd name="connsiteY608" fmla="*/ 230410 h 1273968"/>
                <a:gd name="connsiteX609" fmla="*/ 679799 w 1489995"/>
                <a:gd name="connsiteY609" fmla="*/ 227267 h 1273968"/>
                <a:gd name="connsiteX610" fmla="*/ 676275 w 1489995"/>
                <a:gd name="connsiteY610" fmla="*/ 224504 h 1273968"/>
                <a:gd name="connsiteX611" fmla="*/ 677418 w 1489995"/>
                <a:gd name="connsiteY611" fmla="*/ 221075 h 1273968"/>
                <a:gd name="connsiteX612" fmla="*/ 679228 w 1489995"/>
                <a:gd name="connsiteY612" fmla="*/ 222504 h 1273968"/>
                <a:gd name="connsiteX613" fmla="*/ 678751 w 1489995"/>
                <a:gd name="connsiteY613" fmla="*/ 219361 h 1273968"/>
                <a:gd name="connsiteX614" fmla="*/ 677037 w 1489995"/>
                <a:gd name="connsiteY614" fmla="*/ 217932 h 1273968"/>
                <a:gd name="connsiteX615" fmla="*/ 676847 w 1489995"/>
                <a:gd name="connsiteY615" fmla="*/ 216408 h 1273968"/>
                <a:gd name="connsiteX616" fmla="*/ 673227 w 1489995"/>
                <a:gd name="connsiteY616" fmla="*/ 213646 h 1273968"/>
                <a:gd name="connsiteX617" fmla="*/ 673037 w 1489995"/>
                <a:gd name="connsiteY617" fmla="*/ 212027 h 1273968"/>
                <a:gd name="connsiteX618" fmla="*/ 675989 w 1489995"/>
                <a:gd name="connsiteY618" fmla="*/ 210026 h 1273968"/>
                <a:gd name="connsiteX619" fmla="*/ 679133 w 1489995"/>
                <a:gd name="connsiteY619" fmla="*/ 209645 h 1273968"/>
                <a:gd name="connsiteX620" fmla="*/ 680371 w 1489995"/>
                <a:gd name="connsiteY620" fmla="*/ 206311 h 1273968"/>
                <a:gd name="connsiteX621" fmla="*/ 683323 w 1489995"/>
                <a:gd name="connsiteY621" fmla="*/ 204311 h 1273968"/>
                <a:gd name="connsiteX622" fmla="*/ 695992 w 1489995"/>
                <a:gd name="connsiteY622" fmla="*/ 215551 h 1273968"/>
                <a:gd name="connsiteX623" fmla="*/ 711137 w 1489995"/>
                <a:gd name="connsiteY623" fmla="*/ 221647 h 1273968"/>
                <a:gd name="connsiteX624" fmla="*/ 712375 w 1489995"/>
                <a:gd name="connsiteY624" fmla="*/ 218313 h 1273968"/>
                <a:gd name="connsiteX625" fmla="*/ 715709 w 1489995"/>
                <a:gd name="connsiteY625" fmla="*/ 219456 h 1273968"/>
                <a:gd name="connsiteX626" fmla="*/ 712089 w 1489995"/>
                <a:gd name="connsiteY626" fmla="*/ 216694 h 1273968"/>
                <a:gd name="connsiteX627" fmla="*/ 714851 w 1489995"/>
                <a:gd name="connsiteY627" fmla="*/ 213169 h 1273968"/>
                <a:gd name="connsiteX628" fmla="*/ 713137 w 1489995"/>
                <a:gd name="connsiteY628" fmla="*/ 211741 h 1273968"/>
                <a:gd name="connsiteX629" fmla="*/ 708374 w 1489995"/>
                <a:gd name="connsiteY629" fmla="*/ 212312 h 1273968"/>
                <a:gd name="connsiteX630" fmla="*/ 706564 w 1489995"/>
                <a:gd name="connsiteY630" fmla="*/ 210979 h 1273968"/>
                <a:gd name="connsiteX631" fmla="*/ 710755 w 1489995"/>
                <a:gd name="connsiteY631" fmla="*/ 205645 h 1273968"/>
                <a:gd name="connsiteX632" fmla="*/ 714280 w 1489995"/>
                <a:gd name="connsiteY632" fmla="*/ 208407 h 1273968"/>
                <a:gd name="connsiteX633" fmla="*/ 715423 w 1489995"/>
                <a:gd name="connsiteY633" fmla="*/ 205073 h 1273968"/>
                <a:gd name="connsiteX634" fmla="*/ 712089 w 1489995"/>
                <a:gd name="connsiteY634" fmla="*/ 203835 h 1273968"/>
                <a:gd name="connsiteX635" fmla="*/ 713708 w 1489995"/>
                <a:gd name="connsiteY635" fmla="*/ 203644 h 1273968"/>
                <a:gd name="connsiteX636" fmla="*/ 718185 w 1489995"/>
                <a:gd name="connsiteY636" fmla="*/ 201454 h 1273968"/>
                <a:gd name="connsiteX637" fmla="*/ 716185 w 1489995"/>
                <a:gd name="connsiteY637" fmla="*/ 185738 h 1273968"/>
                <a:gd name="connsiteX638" fmla="*/ 726853 w 1489995"/>
                <a:gd name="connsiteY638" fmla="*/ 193929 h 1273968"/>
                <a:gd name="connsiteX639" fmla="*/ 734759 w 1489995"/>
                <a:gd name="connsiteY639" fmla="*/ 192977 h 1273968"/>
                <a:gd name="connsiteX640" fmla="*/ 733806 w 1489995"/>
                <a:gd name="connsiteY640" fmla="*/ 185071 h 1273968"/>
                <a:gd name="connsiteX641" fmla="*/ 742474 w 1489995"/>
                <a:gd name="connsiteY641" fmla="*/ 190405 h 1273968"/>
                <a:gd name="connsiteX642" fmla="*/ 750570 w 1489995"/>
                <a:gd name="connsiteY642" fmla="*/ 190976 h 1273968"/>
                <a:gd name="connsiteX643" fmla="*/ 749141 w 1489995"/>
                <a:gd name="connsiteY643" fmla="*/ 179927 h 1273968"/>
                <a:gd name="connsiteX644" fmla="*/ 750284 w 1489995"/>
                <a:gd name="connsiteY644" fmla="*/ 176498 h 1273968"/>
                <a:gd name="connsiteX645" fmla="*/ 749713 w 1489995"/>
                <a:gd name="connsiteY645" fmla="*/ 171831 h 1273968"/>
                <a:gd name="connsiteX646" fmla="*/ 750856 w 1489995"/>
                <a:gd name="connsiteY646" fmla="*/ 168497 h 1273968"/>
                <a:gd name="connsiteX647" fmla="*/ 745998 w 1489995"/>
                <a:gd name="connsiteY647" fmla="*/ 167450 h 1273968"/>
                <a:gd name="connsiteX648" fmla="*/ 749141 w 1489995"/>
                <a:gd name="connsiteY648" fmla="*/ 167069 h 1273968"/>
                <a:gd name="connsiteX649" fmla="*/ 749522 w 1489995"/>
                <a:gd name="connsiteY649" fmla="*/ 157448 h 1273968"/>
                <a:gd name="connsiteX650" fmla="*/ 738759 w 1489995"/>
                <a:gd name="connsiteY650" fmla="*/ 136303 h 1273968"/>
                <a:gd name="connsiteX651" fmla="*/ 751237 w 1489995"/>
                <a:gd name="connsiteY651" fmla="*/ 133160 h 1273968"/>
                <a:gd name="connsiteX652" fmla="*/ 748189 w 1489995"/>
                <a:gd name="connsiteY652" fmla="*/ 122301 h 1273968"/>
                <a:gd name="connsiteX653" fmla="*/ 760095 w 1489995"/>
                <a:gd name="connsiteY653" fmla="*/ 127159 h 1273968"/>
                <a:gd name="connsiteX654" fmla="*/ 761619 w 1489995"/>
                <a:gd name="connsiteY654" fmla="*/ 126968 h 1273968"/>
                <a:gd name="connsiteX655" fmla="*/ 760857 w 1489995"/>
                <a:gd name="connsiteY655" fmla="*/ 133540 h 1273968"/>
                <a:gd name="connsiteX656" fmla="*/ 767429 w 1489995"/>
                <a:gd name="connsiteY656" fmla="*/ 134302 h 1273968"/>
                <a:gd name="connsiteX657" fmla="*/ 766001 w 1489995"/>
                <a:gd name="connsiteY657" fmla="*/ 136017 h 1273968"/>
                <a:gd name="connsiteX658" fmla="*/ 769810 w 1489995"/>
                <a:gd name="connsiteY658" fmla="*/ 140398 h 1273968"/>
                <a:gd name="connsiteX659" fmla="*/ 772097 w 1489995"/>
                <a:gd name="connsiteY659" fmla="*/ 133636 h 1273968"/>
                <a:gd name="connsiteX660" fmla="*/ 770382 w 1489995"/>
                <a:gd name="connsiteY660" fmla="*/ 132302 h 1273968"/>
                <a:gd name="connsiteX661" fmla="*/ 775430 w 1489995"/>
                <a:gd name="connsiteY661" fmla="*/ 122015 h 1273968"/>
                <a:gd name="connsiteX662" fmla="*/ 786479 w 1489995"/>
                <a:gd name="connsiteY662" fmla="*/ 120586 h 1273968"/>
                <a:gd name="connsiteX663" fmla="*/ 783526 w 1489995"/>
                <a:gd name="connsiteY663" fmla="*/ 122587 h 1273968"/>
                <a:gd name="connsiteX664" fmla="*/ 787337 w 1489995"/>
                <a:gd name="connsiteY664" fmla="*/ 126968 h 1273968"/>
                <a:gd name="connsiteX665" fmla="*/ 789908 w 1489995"/>
                <a:gd name="connsiteY665" fmla="*/ 134588 h 1273968"/>
                <a:gd name="connsiteX666" fmla="*/ 791623 w 1489995"/>
                <a:gd name="connsiteY666" fmla="*/ 136017 h 1273968"/>
                <a:gd name="connsiteX667" fmla="*/ 799909 w 1489995"/>
                <a:gd name="connsiteY667" fmla="*/ 138113 h 1273968"/>
                <a:gd name="connsiteX668" fmla="*/ 804672 w 1489995"/>
                <a:gd name="connsiteY668" fmla="*/ 137541 h 1273968"/>
                <a:gd name="connsiteX669" fmla="*/ 807434 w 1489995"/>
                <a:gd name="connsiteY669" fmla="*/ 134017 h 1273968"/>
                <a:gd name="connsiteX670" fmla="*/ 801910 w 1489995"/>
                <a:gd name="connsiteY670" fmla="*/ 128302 h 1273968"/>
                <a:gd name="connsiteX671" fmla="*/ 801719 w 1489995"/>
                <a:gd name="connsiteY671" fmla="*/ 126683 h 1273968"/>
                <a:gd name="connsiteX672" fmla="*/ 811339 w 1489995"/>
                <a:gd name="connsiteY672" fmla="*/ 127063 h 1273968"/>
                <a:gd name="connsiteX673" fmla="*/ 812768 w 1489995"/>
                <a:gd name="connsiteY673" fmla="*/ 125254 h 1273968"/>
                <a:gd name="connsiteX674" fmla="*/ 815340 w 1489995"/>
                <a:gd name="connsiteY674" fmla="*/ 120110 h 1273968"/>
                <a:gd name="connsiteX675" fmla="*/ 821817 w 1489995"/>
                <a:gd name="connsiteY675" fmla="*/ 120967 h 1273968"/>
                <a:gd name="connsiteX676" fmla="*/ 823436 w 1489995"/>
                <a:gd name="connsiteY676" fmla="*/ 120682 h 1273968"/>
                <a:gd name="connsiteX677" fmla="*/ 823627 w 1489995"/>
                <a:gd name="connsiteY677" fmla="*/ 122301 h 1273968"/>
                <a:gd name="connsiteX678" fmla="*/ 822198 w 1489995"/>
                <a:gd name="connsiteY678" fmla="*/ 124111 h 1273968"/>
                <a:gd name="connsiteX679" fmla="*/ 822865 w 1489995"/>
                <a:gd name="connsiteY679" fmla="*/ 128778 h 1273968"/>
                <a:gd name="connsiteX680" fmla="*/ 821436 w 1489995"/>
                <a:gd name="connsiteY680" fmla="*/ 130588 h 1273968"/>
                <a:gd name="connsiteX681" fmla="*/ 826960 w 1489995"/>
                <a:gd name="connsiteY681" fmla="*/ 136303 h 1273968"/>
                <a:gd name="connsiteX682" fmla="*/ 825246 w 1489995"/>
                <a:gd name="connsiteY682" fmla="*/ 134969 h 1273968"/>
                <a:gd name="connsiteX683" fmla="*/ 822484 w 1489995"/>
                <a:gd name="connsiteY683" fmla="*/ 138494 h 1273968"/>
                <a:gd name="connsiteX684" fmla="*/ 821436 w 1489995"/>
                <a:gd name="connsiteY684" fmla="*/ 143446 h 1273968"/>
                <a:gd name="connsiteX685" fmla="*/ 823246 w 1489995"/>
                <a:gd name="connsiteY685" fmla="*/ 144780 h 1273968"/>
                <a:gd name="connsiteX686" fmla="*/ 824675 w 1489995"/>
                <a:gd name="connsiteY686" fmla="*/ 155829 h 1273968"/>
                <a:gd name="connsiteX687" fmla="*/ 830199 w 1489995"/>
                <a:gd name="connsiteY687" fmla="*/ 161544 h 1273968"/>
                <a:gd name="connsiteX688" fmla="*/ 831818 w 1489995"/>
                <a:gd name="connsiteY688" fmla="*/ 161354 h 1273968"/>
                <a:gd name="connsiteX689" fmla="*/ 832771 w 1489995"/>
                <a:gd name="connsiteY689" fmla="*/ 156400 h 1273968"/>
                <a:gd name="connsiteX690" fmla="*/ 834771 w 1489995"/>
                <a:gd name="connsiteY690" fmla="*/ 159353 h 1273968"/>
                <a:gd name="connsiteX691" fmla="*/ 836105 w 1489995"/>
                <a:gd name="connsiteY691" fmla="*/ 157639 h 1273968"/>
                <a:gd name="connsiteX692" fmla="*/ 836295 w 1489995"/>
                <a:gd name="connsiteY692" fmla="*/ 159163 h 1273968"/>
                <a:gd name="connsiteX693" fmla="*/ 839438 w 1489995"/>
                <a:gd name="connsiteY693" fmla="*/ 158782 h 1273968"/>
                <a:gd name="connsiteX694" fmla="*/ 838105 w 1489995"/>
                <a:gd name="connsiteY694" fmla="*/ 160592 h 1273968"/>
                <a:gd name="connsiteX695" fmla="*/ 838105 w 1489995"/>
                <a:gd name="connsiteY695" fmla="*/ 160592 h 1273968"/>
                <a:gd name="connsiteX696" fmla="*/ 843248 w 1489995"/>
                <a:gd name="connsiteY696" fmla="*/ 163068 h 1273968"/>
                <a:gd name="connsiteX697" fmla="*/ 845248 w 1489995"/>
                <a:gd name="connsiteY697" fmla="*/ 166021 h 1273968"/>
                <a:gd name="connsiteX698" fmla="*/ 847915 w 1489995"/>
                <a:gd name="connsiteY698" fmla="*/ 162496 h 1273968"/>
                <a:gd name="connsiteX699" fmla="*/ 845820 w 1489995"/>
                <a:gd name="connsiteY699" fmla="*/ 157925 h 1273968"/>
                <a:gd name="connsiteX700" fmla="*/ 849916 w 1489995"/>
                <a:gd name="connsiteY700" fmla="*/ 152590 h 1273968"/>
                <a:gd name="connsiteX701" fmla="*/ 850297 w 1489995"/>
                <a:gd name="connsiteY701" fmla="*/ 155829 h 1273968"/>
                <a:gd name="connsiteX702" fmla="*/ 856869 w 1489995"/>
                <a:gd name="connsiteY702" fmla="*/ 156591 h 1273968"/>
                <a:gd name="connsiteX703" fmla="*/ 858393 w 1489995"/>
                <a:gd name="connsiteY703" fmla="*/ 156400 h 1273968"/>
                <a:gd name="connsiteX704" fmla="*/ 859155 w 1489995"/>
                <a:gd name="connsiteY704" fmla="*/ 149828 h 1273968"/>
                <a:gd name="connsiteX705" fmla="*/ 864108 w 1489995"/>
                <a:gd name="connsiteY705" fmla="*/ 150781 h 1273968"/>
                <a:gd name="connsiteX706" fmla="*/ 866299 w 1489995"/>
                <a:gd name="connsiteY706" fmla="*/ 155353 h 1273968"/>
                <a:gd name="connsiteX707" fmla="*/ 871252 w 1489995"/>
                <a:gd name="connsiteY707" fmla="*/ 156305 h 1273968"/>
                <a:gd name="connsiteX708" fmla="*/ 870585 w 1489995"/>
                <a:gd name="connsiteY708" fmla="*/ 151638 h 1273968"/>
                <a:gd name="connsiteX709" fmla="*/ 872014 w 1489995"/>
                <a:gd name="connsiteY709" fmla="*/ 149828 h 1273968"/>
                <a:gd name="connsiteX710" fmla="*/ 883444 w 1489995"/>
                <a:gd name="connsiteY710" fmla="*/ 151543 h 1273968"/>
                <a:gd name="connsiteX711" fmla="*/ 889730 w 1489995"/>
                <a:gd name="connsiteY711" fmla="*/ 150781 h 1273968"/>
                <a:gd name="connsiteX712" fmla="*/ 889540 w 1489995"/>
                <a:gd name="connsiteY712" fmla="*/ 149161 h 1273968"/>
                <a:gd name="connsiteX713" fmla="*/ 900017 w 1489995"/>
                <a:gd name="connsiteY713" fmla="*/ 155829 h 1273968"/>
                <a:gd name="connsiteX714" fmla="*/ 900017 w 1489995"/>
                <a:gd name="connsiteY714" fmla="*/ 155829 h 1273968"/>
                <a:gd name="connsiteX715" fmla="*/ 900779 w 1489995"/>
                <a:gd name="connsiteY715" fmla="*/ 155543 h 1273968"/>
                <a:gd name="connsiteX716" fmla="*/ 901446 w 1489995"/>
                <a:gd name="connsiteY716" fmla="*/ 154115 h 1273968"/>
                <a:gd name="connsiteX717" fmla="*/ 898398 w 1489995"/>
                <a:gd name="connsiteY717" fmla="*/ 143256 h 1273968"/>
                <a:gd name="connsiteX718" fmla="*/ 904494 w 1489995"/>
                <a:gd name="connsiteY718" fmla="*/ 140875 h 1273968"/>
                <a:gd name="connsiteX719" fmla="*/ 904304 w 1489995"/>
                <a:gd name="connsiteY719" fmla="*/ 139256 h 1273968"/>
                <a:gd name="connsiteX720" fmla="*/ 914019 w 1489995"/>
                <a:gd name="connsiteY720" fmla="*/ 139636 h 1273968"/>
                <a:gd name="connsiteX721" fmla="*/ 916781 w 1489995"/>
                <a:gd name="connsiteY721" fmla="*/ 136112 h 1273968"/>
                <a:gd name="connsiteX722" fmla="*/ 920115 w 1489995"/>
                <a:gd name="connsiteY722" fmla="*/ 137255 h 1273968"/>
                <a:gd name="connsiteX723" fmla="*/ 923830 w 1489995"/>
                <a:gd name="connsiteY723" fmla="*/ 115919 h 1273968"/>
                <a:gd name="connsiteX724" fmla="*/ 923449 w 1489995"/>
                <a:gd name="connsiteY724" fmla="*/ 112776 h 1273968"/>
                <a:gd name="connsiteX725" fmla="*/ 943165 w 1489995"/>
                <a:gd name="connsiteY725" fmla="*/ 116681 h 1273968"/>
                <a:gd name="connsiteX726" fmla="*/ 944309 w 1489995"/>
                <a:gd name="connsiteY726" fmla="*/ 113348 h 1273968"/>
                <a:gd name="connsiteX727" fmla="*/ 946309 w 1489995"/>
                <a:gd name="connsiteY727" fmla="*/ 103442 h 1273968"/>
                <a:gd name="connsiteX728" fmla="*/ 940308 w 1489995"/>
                <a:gd name="connsiteY728" fmla="*/ 81820 h 1273968"/>
                <a:gd name="connsiteX729" fmla="*/ 940498 w 1489995"/>
                <a:gd name="connsiteY729" fmla="*/ 70485 h 1273968"/>
                <a:gd name="connsiteX730" fmla="*/ 975074 w 1489995"/>
                <a:gd name="connsiteY730" fmla="*/ 77343 h 1273968"/>
                <a:gd name="connsiteX731" fmla="*/ 994410 w 1489995"/>
                <a:gd name="connsiteY731" fmla="*/ 90869 h 1273968"/>
                <a:gd name="connsiteX732" fmla="*/ 1008602 w 1489995"/>
                <a:gd name="connsiteY732" fmla="*/ 76295 h 1273968"/>
                <a:gd name="connsiteX733" fmla="*/ 1011746 w 1489995"/>
                <a:gd name="connsiteY733" fmla="*/ 75914 h 1273968"/>
                <a:gd name="connsiteX734" fmla="*/ 1014508 w 1489995"/>
                <a:gd name="connsiteY734" fmla="*/ 72295 h 1273968"/>
                <a:gd name="connsiteX735" fmla="*/ 1015651 w 1489995"/>
                <a:gd name="connsiteY735" fmla="*/ 68961 h 1273968"/>
                <a:gd name="connsiteX736" fmla="*/ 1013651 w 1489995"/>
                <a:gd name="connsiteY736" fmla="*/ 66008 h 1273968"/>
                <a:gd name="connsiteX737" fmla="*/ 1008317 w 1489995"/>
                <a:gd name="connsiteY737" fmla="*/ 61913 h 1273968"/>
                <a:gd name="connsiteX738" fmla="*/ 1009269 w 1489995"/>
                <a:gd name="connsiteY738" fmla="*/ 56959 h 1273968"/>
                <a:gd name="connsiteX739" fmla="*/ 1007364 w 1489995"/>
                <a:gd name="connsiteY739" fmla="*/ 54007 h 1273968"/>
                <a:gd name="connsiteX740" fmla="*/ 1019747 w 1489995"/>
                <a:gd name="connsiteY740" fmla="*/ 50768 h 1273968"/>
                <a:gd name="connsiteX741" fmla="*/ 1019556 w 1489995"/>
                <a:gd name="connsiteY741" fmla="*/ 49244 h 1273968"/>
                <a:gd name="connsiteX742" fmla="*/ 1027081 w 1489995"/>
                <a:gd name="connsiteY742" fmla="*/ 45053 h 1273968"/>
                <a:gd name="connsiteX743" fmla="*/ 1031748 w 1489995"/>
                <a:gd name="connsiteY743" fmla="*/ 44482 h 1273968"/>
                <a:gd name="connsiteX744" fmla="*/ 1034891 w 1489995"/>
                <a:gd name="connsiteY744" fmla="*/ 44005 h 1273968"/>
                <a:gd name="connsiteX745" fmla="*/ 1037654 w 1489995"/>
                <a:gd name="connsiteY745" fmla="*/ 40481 h 1273968"/>
                <a:gd name="connsiteX746" fmla="*/ 1038320 w 1489995"/>
                <a:gd name="connsiteY746" fmla="*/ 45244 h 1273968"/>
                <a:gd name="connsiteX747" fmla="*/ 1044035 w 1489995"/>
                <a:gd name="connsiteY747" fmla="*/ 39719 h 1273968"/>
                <a:gd name="connsiteX748" fmla="*/ 1050131 w 1489995"/>
                <a:gd name="connsiteY748" fmla="*/ 37338 h 1273968"/>
                <a:gd name="connsiteX749" fmla="*/ 1045750 w 1489995"/>
                <a:gd name="connsiteY749" fmla="*/ 28289 h 1273968"/>
                <a:gd name="connsiteX750" fmla="*/ 1047369 w 1489995"/>
                <a:gd name="connsiteY750" fmla="*/ 28003 h 1273968"/>
                <a:gd name="connsiteX751" fmla="*/ 1042988 w 1489995"/>
                <a:gd name="connsiteY751" fmla="*/ 18955 h 1273968"/>
                <a:gd name="connsiteX752" fmla="*/ 1039844 w 1489995"/>
                <a:gd name="connsiteY752" fmla="*/ 19336 h 1273968"/>
                <a:gd name="connsiteX753" fmla="*/ 1045940 w 1489995"/>
                <a:gd name="connsiteY753" fmla="*/ 16954 h 1273968"/>
                <a:gd name="connsiteX754" fmla="*/ 1047274 w 1489995"/>
                <a:gd name="connsiteY754" fmla="*/ 15240 h 1273968"/>
                <a:gd name="connsiteX755" fmla="*/ 1050608 w 1489995"/>
                <a:gd name="connsiteY755" fmla="*/ 16383 h 1273968"/>
                <a:gd name="connsiteX756" fmla="*/ 1050417 w 1489995"/>
                <a:gd name="connsiteY756" fmla="*/ 14859 h 1273968"/>
                <a:gd name="connsiteX757" fmla="*/ 1053656 w 1489995"/>
                <a:gd name="connsiteY757" fmla="*/ 14383 h 1273968"/>
                <a:gd name="connsiteX758" fmla="*/ 1055370 w 1489995"/>
                <a:gd name="connsiteY758" fmla="*/ 15811 h 1273968"/>
                <a:gd name="connsiteX759" fmla="*/ 1048798 w 1489995"/>
                <a:gd name="connsiteY759" fmla="*/ 2191 h 1273968"/>
                <a:gd name="connsiteX760" fmla="*/ 1053370 w 1489995"/>
                <a:gd name="connsiteY760" fmla="*/ 0 h 1273968"/>
                <a:gd name="connsiteX761" fmla="*/ 1066419 w 1489995"/>
                <a:gd name="connsiteY761" fmla="*/ 1524 h 1273968"/>
                <a:gd name="connsiteX762" fmla="*/ 1064990 w 1489995"/>
                <a:gd name="connsiteY762" fmla="*/ 3334 h 1273968"/>
                <a:gd name="connsiteX763" fmla="*/ 1067372 w 1489995"/>
                <a:gd name="connsiteY763" fmla="*/ 9430 h 1273968"/>
                <a:gd name="connsiteX764" fmla="*/ 1064419 w 1489995"/>
                <a:gd name="connsiteY764" fmla="*/ 11430 h 1273968"/>
                <a:gd name="connsiteX765" fmla="*/ 1066419 w 1489995"/>
                <a:gd name="connsiteY765" fmla="*/ 14383 h 1273968"/>
                <a:gd name="connsiteX766" fmla="*/ 1069562 w 1489995"/>
                <a:gd name="connsiteY766" fmla="*/ 14002 h 1273968"/>
                <a:gd name="connsiteX767" fmla="*/ 1073182 w 1489995"/>
                <a:gd name="connsiteY767" fmla="*/ 16764 h 1273968"/>
                <a:gd name="connsiteX768" fmla="*/ 1072706 w 1489995"/>
                <a:gd name="connsiteY768" fmla="*/ 13621 h 1273968"/>
                <a:gd name="connsiteX769" fmla="*/ 1077659 w 1489995"/>
                <a:gd name="connsiteY769" fmla="*/ 14573 h 1273968"/>
                <a:gd name="connsiteX770" fmla="*/ 1082040 w 1489995"/>
                <a:gd name="connsiteY770" fmla="*/ 23622 h 1273968"/>
                <a:gd name="connsiteX771" fmla="*/ 1077277 w 1489995"/>
                <a:gd name="connsiteY771" fmla="*/ 24194 h 1273968"/>
                <a:gd name="connsiteX772" fmla="*/ 1080706 w 1489995"/>
                <a:gd name="connsiteY772" fmla="*/ 25432 h 1273968"/>
                <a:gd name="connsiteX773" fmla="*/ 1082612 w 1489995"/>
                <a:gd name="connsiteY773" fmla="*/ 28384 h 1273968"/>
                <a:gd name="connsiteX774" fmla="*/ 1087374 w 1489995"/>
                <a:gd name="connsiteY774" fmla="*/ 27718 h 1273968"/>
                <a:gd name="connsiteX775" fmla="*/ 1090898 w 1489995"/>
                <a:gd name="connsiteY775" fmla="*/ 30480 h 1273968"/>
                <a:gd name="connsiteX776" fmla="*/ 1090136 w 1489995"/>
                <a:gd name="connsiteY776" fmla="*/ 24194 h 1273968"/>
                <a:gd name="connsiteX777" fmla="*/ 1094899 w 1489995"/>
                <a:gd name="connsiteY777" fmla="*/ 23622 h 1273968"/>
                <a:gd name="connsiteX778" fmla="*/ 1095661 w 1489995"/>
                <a:gd name="connsiteY778" fmla="*/ 17050 h 1273968"/>
                <a:gd name="connsiteX779" fmla="*/ 1096994 w 1489995"/>
                <a:gd name="connsiteY779" fmla="*/ 15335 h 1273968"/>
                <a:gd name="connsiteX780" fmla="*/ 1100423 w 1489995"/>
                <a:gd name="connsiteY780" fmla="*/ 16478 h 1273968"/>
                <a:gd name="connsiteX781" fmla="*/ 1097471 w 1489995"/>
                <a:gd name="connsiteY781" fmla="*/ 18478 h 1273968"/>
                <a:gd name="connsiteX782" fmla="*/ 1099185 w 1489995"/>
                <a:gd name="connsiteY782" fmla="*/ 19812 h 1273968"/>
                <a:gd name="connsiteX783" fmla="*/ 1102328 w 1489995"/>
                <a:gd name="connsiteY783" fmla="*/ 19431 h 1273968"/>
                <a:gd name="connsiteX784" fmla="*/ 1104329 w 1489995"/>
                <a:gd name="connsiteY784" fmla="*/ 22384 h 1273968"/>
                <a:gd name="connsiteX785" fmla="*/ 1109091 w 1489995"/>
                <a:gd name="connsiteY785" fmla="*/ 21812 h 1273968"/>
                <a:gd name="connsiteX786" fmla="*/ 1112234 w 1489995"/>
                <a:gd name="connsiteY786" fmla="*/ 21336 h 1273968"/>
                <a:gd name="connsiteX787" fmla="*/ 1118140 w 1489995"/>
                <a:gd name="connsiteY787" fmla="*/ 17431 h 1273968"/>
                <a:gd name="connsiteX788" fmla="*/ 1118521 w 1489995"/>
                <a:gd name="connsiteY788" fmla="*/ 20574 h 1273968"/>
                <a:gd name="connsiteX789" fmla="*/ 1117378 w 1489995"/>
                <a:gd name="connsiteY789" fmla="*/ 23908 h 1273968"/>
                <a:gd name="connsiteX790" fmla="*/ 1119188 w 1489995"/>
                <a:gd name="connsiteY790" fmla="*/ 25336 h 1273968"/>
                <a:gd name="connsiteX791" fmla="*/ 1125664 w 1489995"/>
                <a:gd name="connsiteY791" fmla="*/ 38862 h 1273968"/>
                <a:gd name="connsiteX792" fmla="*/ 1127284 w 1489995"/>
                <a:gd name="connsiteY792" fmla="*/ 38672 h 1273968"/>
                <a:gd name="connsiteX793" fmla="*/ 1128808 w 1489995"/>
                <a:gd name="connsiteY793" fmla="*/ 38481 h 1273968"/>
                <a:gd name="connsiteX794" fmla="*/ 1133951 w 1489995"/>
                <a:gd name="connsiteY794" fmla="*/ 41053 h 1273968"/>
                <a:gd name="connsiteX795" fmla="*/ 1134809 w 1489995"/>
                <a:gd name="connsiteY795" fmla="*/ 47339 h 1273968"/>
                <a:gd name="connsiteX796" fmla="*/ 1136142 w 1489995"/>
                <a:gd name="connsiteY796" fmla="*/ 45625 h 1273968"/>
                <a:gd name="connsiteX797" fmla="*/ 1139285 w 1489995"/>
                <a:gd name="connsiteY797" fmla="*/ 45148 h 1273968"/>
                <a:gd name="connsiteX798" fmla="*/ 1139476 w 1489995"/>
                <a:gd name="connsiteY798" fmla="*/ 46768 h 1273968"/>
                <a:gd name="connsiteX799" fmla="*/ 1138523 w 1489995"/>
                <a:gd name="connsiteY799" fmla="*/ 51721 h 1273968"/>
                <a:gd name="connsiteX800" fmla="*/ 1142333 w 1489995"/>
                <a:gd name="connsiteY800" fmla="*/ 56007 h 1273968"/>
                <a:gd name="connsiteX801" fmla="*/ 1141285 w 1489995"/>
                <a:gd name="connsiteY801" fmla="*/ 60960 h 1273968"/>
                <a:gd name="connsiteX802" fmla="*/ 1145667 w 1489995"/>
                <a:gd name="connsiteY802" fmla="*/ 57245 h 1273968"/>
                <a:gd name="connsiteX803" fmla="*/ 1147477 w 1489995"/>
                <a:gd name="connsiteY803" fmla="*/ 58579 h 1273968"/>
                <a:gd name="connsiteX804" fmla="*/ 1151954 w 1489995"/>
                <a:gd name="connsiteY804" fmla="*/ 56388 h 1273968"/>
                <a:gd name="connsiteX805" fmla="*/ 1156716 w 1489995"/>
                <a:gd name="connsiteY805" fmla="*/ 55817 h 1273968"/>
                <a:gd name="connsiteX806" fmla="*/ 1156716 w 1489995"/>
                <a:gd name="connsiteY806" fmla="*/ 55817 h 1273968"/>
                <a:gd name="connsiteX807" fmla="*/ 1160907 w 1489995"/>
                <a:gd name="connsiteY807" fmla="*/ 63246 h 1273968"/>
                <a:gd name="connsiteX808" fmla="*/ 1166051 w 1489995"/>
                <a:gd name="connsiteY808" fmla="*/ 65818 h 1273968"/>
                <a:gd name="connsiteX809" fmla="*/ 1164812 w 1489995"/>
                <a:gd name="connsiteY809" fmla="*/ 69247 h 1273968"/>
                <a:gd name="connsiteX810" fmla="*/ 1169575 w 1489995"/>
                <a:gd name="connsiteY810" fmla="*/ 68580 h 1273968"/>
                <a:gd name="connsiteX811" fmla="*/ 1178433 w 1489995"/>
                <a:gd name="connsiteY811" fmla="*/ 75438 h 1273968"/>
                <a:gd name="connsiteX812" fmla="*/ 1175671 w 1489995"/>
                <a:gd name="connsiteY812" fmla="*/ 79057 h 1273968"/>
                <a:gd name="connsiteX813" fmla="*/ 1175861 w 1489995"/>
                <a:gd name="connsiteY813" fmla="*/ 80581 h 1273968"/>
                <a:gd name="connsiteX814" fmla="*/ 1178909 w 1489995"/>
                <a:gd name="connsiteY814" fmla="*/ 78676 h 1273968"/>
                <a:gd name="connsiteX815" fmla="*/ 1177862 w 1489995"/>
                <a:gd name="connsiteY815" fmla="*/ 83534 h 1273968"/>
                <a:gd name="connsiteX816" fmla="*/ 1181290 w 1489995"/>
                <a:gd name="connsiteY816" fmla="*/ 97536 h 1273968"/>
                <a:gd name="connsiteX817" fmla="*/ 1183100 w 1489995"/>
                <a:gd name="connsiteY817" fmla="*/ 98965 h 1273968"/>
                <a:gd name="connsiteX818" fmla="*/ 1185005 w 1489995"/>
                <a:gd name="connsiteY818" fmla="*/ 101917 h 1273968"/>
                <a:gd name="connsiteX819" fmla="*/ 1192721 w 1489995"/>
                <a:gd name="connsiteY819" fmla="*/ 99346 h 1273968"/>
                <a:gd name="connsiteX820" fmla="*/ 1193102 w 1489995"/>
                <a:gd name="connsiteY820" fmla="*/ 102489 h 1273968"/>
                <a:gd name="connsiteX821" fmla="*/ 1194721 w 1489995"/>
                <a:gd name="connsiteY821" fmla="*/ 102298 h 1273968"/>
                <a:gd name="connsiteX822" fmla="*/ 1194911 w 1489995"/>
                <a:gd name="connsiteY822" fmla="*/ 103823 h 1273968"/>
                <a:gd name="connsiteX823" fmla="*/ 1199483 w 1489995"/>
                <a:gd name="connsiteY823" fmla="*/ 101727 h 1273968"/>
                <a:gd name="connsiteX824" fmla="*/ 1204341 w 1489995"/>
                <a:gd name="connsiteY824" fmla="*/ 102679 h 1273968"/>
                <a:gd name="connsiteX825" fmla="*/ 1209675 w 1489995"/>
                <a:gd name="connsiteY825" fmla="*/ 106775 h 1273968"/>
                <a:gd name="connsiteX826" fmla="*/ 1208342 w 1489995"/>
                <a:gd name="connsiteY826" fmla="*/ 108585 h 1273968"/>
                <a:gd name="connsiteX827" fmla="*/ 1209961 w 1489995"/>
                <a:gd name="connsiteY827" fmla="*/ 108394 h 1273968"/>
                <a:gd name="connsiteX828" fmla="*/ 1210342 w 1489995"/>
                <a:gd name="connsiteY828" fmla="*/ 111538 h 1273968"/>
                <a:gd name="connsiteX829" fmla="*/ 1213485 w 1489995"/>
                <a:gd name="connsiteY829" fmla="*/ 111157 h 1273968"/>
                <a:gd name="connsiteX830" fmla="*/ 1212342 w 1489995"/>
                <a:gd name="connsiteY830" fmla="*/ 114490 h 1273968"/>
                <a:gd name="connsiteX831" fmla="*/ 1210723 w 1489995"/>
                <a:gd name="connsiteY831" fmla="*/ 114681 h 1273968"/>
                <a:gd name="connsiteX832" fmla="*/ 1211104 w 1489995"/>
                <a:gd name="connsiteY832" fmla="*/ 117824 h 1273968"/>
                <a:gd name="connsiteX833" fmla="*/ 1209580 w 1489995"/>
                <a:gd name="connsiteY833" fmla="*/ 118015 h 1273968"/>
                <a:gd name="connsiteX834" fmla="*/ 1210151 w 1489995"/>
                <a:gd name="connsiteY834" fmla="*/ 122777 h 1273968"/>
                <a:gd name="connsiteX835" fmla="*/ 1203674 w 1489995"/>
                <a:gd name="connsiteY835" fmla="*/ 122015 h 1273968"/>
                <a:gd name="connsiteX836" fmla="*/ 1204055 w 1489995"/>
                <a:gd name="connsiteY836" fmla="*/ 125158 h 1273968"/>
                <a:gd name="connsiteX837" fmla="*/ 1196150 w 1489995"/>
                <a:gd name="connsiteY837" fmla="*/ 126111 h 1273968"/>
                <a:gd name="connsiteX838" fmla="*/ 1191768 w 1489995"/>
                <a:gd name="connsiteY838" fmla="*/ 129921 h 1273968"/>
                <a:gd name="connsiteX839" fmla="*/ 1192816 w 1489995"/>
                <a:gd name="connsiteY839" fmla="*/ 137827 h 1273968"/>
                <a:gd name="connsiteX840" fmla="*/ 1194816 w 1489995"/>
                <a:gd name="connsiteY840" fmla="*/ 140779 h 1273968"/>
                <a:gd name="connsiteX841" fmla="*/ 1198150 w 1489995"/>
                <a:gd name="connsiteY841" fmla="*/ 141923 h 1273968"/>
                <a:gd name="connsiteX842" fmla="*/ 1205675 w 1489995"/>
                <a:gd name="connsiteY842" fmla="*/ 150590 h 1273968"/>
                <a:gd name="connsiteX843" fmla="*/ 1206246 w 1489995"/>
                <a:gd name="connsiteY843" fmla="*/ 155353 h 1273968"/>
                <a:gd name="connsiteX844" fmla="*/ 1205103 w 1489995"/>
                <a:gd name="connsiteY844" fmla="*/ 158686 h 1273968"/>
                <a:gd name="connsiteX845" fmla="*/ 1203769 w 1489995"/>
                <a:gd name="connsiteY845" fmla="*/ 160496 h 1273968"/>
                <a:gd name="connsiteX846" fmla="*/ 1207103 w 1489995"/>
                <a:gd name="connsiteY846" fmla="*/ 161639 h 1273968"/>
                <a:gd name="connsiteX847" fmla="*/ 1212437 w 1489995"/>
                <a:gd name="connsiteY847" fmla="*/ 165735 h 1273968"/>
                <a:gd name="connsiteX848" fmla="*/ 1211009 w 1489995"/>
                <a:gd name="connsiteY848" fmla="*/ 167545 h 1273968"/>
                <a:gd name="connsiteX849" fmla="*/ 1211485 w 1489995"/>
                <a:gd name="connsiteY849" fmla="*/ 170688 h 1273968"/>
                <a:gd name="connsiteX850" fmla="*/ 1208056 w 1489995"/>
                <a:gd name="connsiteY850" fmla="*/ 169545 h 1273968"/>
                <a:gd name="connsiteX851" fmla="*/ 1206722 w 1489995"/>
                <a:gd name="connsiteY851" fmla="*/ 171355 h 1273968"/>
                <a:gd name="connsiteX852" fmla="*/ 1208246 w 1489995"/>
                <a:gd name="connsiteY852" fmla="*/ 171069 h 1273968"/>
                <a:gd name="connsiteX853" fmla="*/ 1208723 w 1489995"/>
                <a:gd name="connsiteY853" fmla="*/ 174308 h 1273968"/>
                <a:gd name="connsiteX854" fmla="*/ 1207484 w 1489995"/>
                <a:gd name="connsiteY854" fmla="*/ 177641 h 1273968"/>
                <a:gd name="connsiteX855" fmla="*/ 1209104 w 1489995"/>
                <a:gd name="connsiteY855" fmla="*/ 177451 h 1273968"/>
                <a:gd name="connsiteX856" fmla="*/ 1208342 w 1489995"/>
                <a:gd name="connsiteY856" fmla="*/ 183928 h 1273968"/>
                <a:gd name="connsiteX857" fmla="*/ 1206722 w 1489995"/>
                <a:gd name="connsiteY857" fmla="*/ 184118 h 1273968"/>
                <a:gd name="connsiteX858" fmla="*/ 1207389 w 1489995"/>
                <a:gd name="connsiteY858" fmla="*/ 188881 h 1273968"/>
                <a:gd name="connsiteX859" fmla="*/ 1203008 w 1489995"/>
                <a:gd name="connsiteY859" fmla="*/ 192596 h 1273968"/>
                <a:gd name="connsiteX860" fmla="*/ 1205389 w 1489995"/>
                <a:gd name="connsiteY860" fmla="*/ 198787 h 1273968"/>
                <a:gd name="connsiteX861" fmla="*/ 1209961 w 1489995"/>
                <a:gd name="connsiteY861" fmla="*/ 196596 h 1273968"/>
                <a:gd name="connsiteX862" fmla="*/ 1210342 w 1489995"/>
                <a:gd name="connsiteY862" fmla="*/ 199739 h 1273968"/>
                <a:gd name="connsiteX863" fmla="*/ 1213294 w 1489995"/>
                <a:gd name="connsiteY863" fmla="*/ 197739 h 1273968"/>
                <a:gd name="connsiteX864" fmla="*/ 1215104 w 1489995"/>
                <a:gd name="connsiteY864" fmla="*/ 199073 h 1273968"/>
                <a:gd name="connsiteX865" fmla="*/ 1221010 w 1489995"/>
                <a:gd name="connsiteY865" fmla="*/ 208026 h 1273968"/>
                <a:gd name="connsiteX866" fmla="*/ 1221391 w 1489995"/>
                <a:gd name="connsiteY866" fmla="*/ 211169 h 1273968"/>
                <a:gd name="connsiteX867" fmla="*/ 1216628 w 1489995"/>
                <a:gd name="connsiteY867" fmla="*/ 211741 h 1273968"/>
                <a:gd name="connsiteX868" fmla="*/ 1217295 w 1489995"/>
                <a:gd name="connsiteY868" fmla="*/ 216503 h 1273968"/>
                <a:gd name="connsiteX869" fmla="*/ 1220629 w 1489995"/>
                <a:gd name="connsiteY869" fmla="*/ 217646 h 1273968"/>
                <a:gd name="connsiteX870" fmla="*/ 1219486 w 1489995"/>
                <a:gd name="connsiteY870" fmla="*/ 220980 h 1273968"/>
                <a:gd name="connsiteX871" fmla="*/ 1226153 w 1489995"/>
                <a:gd name="connsiteY871" fmla="*/ 223361 h 1273968"/>
                <a:gd name="connsiteX872" fmla="*/ 1220914 w 1489995"/>
                <a:gd name="connsiteY872" fmla="*/ 244888 h 1273968"/>
                <a:gd name="connsiteX873" fmla="*/ 1219105 w 1489995"/>
                <a:gd name="connsiteY873" fmla="*/ 243459 h 1273968"/>
                <a:gd name="connsiteX874" fmla="*/ 1217962 w 1489995"/>
                <a:gd name="connsiteY874" fmla="*/ 246888 h 1273968"/>
                <a:gd name="connsiteX875" fmla="*/ 1215962 w 1489995"/>
                <a:gd name="connsiteY875" fmla="*/ 243935 h 1273968"/>
                <a:gd name="connsiteX876" fmla="*/ 1214818 w 1489995"/>
                <a:gd name="connsiteY876" fmla="*/ 247269 h 1273968"/>
                <a:gd name="connsiteX877" fmla="*/ 1208437 w 1489995"/>
                <a:gd name="connsiteY877" fmla="*/ 248031 h 1273968"/>
                <a:gd name="connsiteX878" fmla="*/ 1209294 w 1489995"/>
                <a:gd name="connsiteY878" fmla="*/ 254413 h 1273968"/>
                <a:gd name="connsiteX879" fmla="*/ 1210818 w 1489995"/>
                <a:gd name="connsiteY879" fmla="*/ 254222 h 1273968"/>
                <a:gd name="connsiteX880" fmla="*/ 1211294 w 1489995"/>
                <a:gd name="connsiteY880" fmla="*/ 257365 h 1273968"/>
                <a:gd name="connsiteX881" fmla="*/ 1208342 w 1489995"/>
                <a:gd name="connsiteY881" fmla="*/ 259271 h 1273968"/>
                <a:gd name="connsiteX882" fmla="*/ 1213676 w 1489995"/>
                <a:gd name="connsiteY882" fmla="*/ 263461 h 1273968"/>
                <a:gd name="connsiteX883" fmla="*/ 1212437 w 1489995"/>
                <a:gd name="connsiteY883" fmla="*/ 266795 h 1273968"/>
                <a:gd name="connsiteX884" fmla="*/ 1209294 w 1489995"/>
                <a:gd name="connsiteY884" fmla="*/ 267176 h 1273968"/>
                <a:gd name="connsiteX885" fmla="*/ 1207960 w 1489995"/>
                <a:gd name="connsiteY885" fmla="*/ 268986 h 1273968"/>
                <a:gd name="connsiteX886" fmla="*/ 1206341 w 1489995"/>
                <a:gd name="connsiteY886" fmla="*/ 269177 h 1273968"/>
                <a:gd name="connsiteX887" fmla="*/ 1207770 w 1489995"/>
                <a:gd name="connsiteY887" fmla="*/ 267367 h 1273968"/>
                <a:gd name="connsiteX888" fmla="*/ 1205960 w 1489995"/>
                <a:gd name="connsiteY888" fmla="*/ 266033 h 1273968"/>
                <a:gd name="connsiteX889" fmla="*/ 1204531 w 1489995"/>
                <a:gd name="connsiteY889" fmla="*/ 267843 h 1273968"/>
                <a:gd name="connsiteX890" fmla="*/ 1201198 w 1489995"/>
                <a:gd name="connsiteY890" fmla="*/ 266605 h 1273968"/>
                <a:gd name="connsiteX891" fmla="*/ 1199864 w 1489995"/>
                <a:gd name="connsiteY891" fmla="*/ 268415 h 1273968"/>
                <a:gd name="connsiteX892" fmla="*/ 1196245 w 1489995"/>
                <a:gd name="connsiteY892" fmla="*/ 265652 h 1273968"/>
                <a:gd name="connsiteX893" fmla="*/ 1193768 w 1489995"/>
                <a:gd name="connsiteY893" fmla="*/ 270796 h 1273968"/>
                <a:gd name="connsiteX894" fmla="*/ 1186815 w 1489995"/>
                <a:gd name="connsiteY894" fmla="*/ 279654 h 1273968"/>
                <a:gd name="connsiteX895" fmla="*/ 1192339 w 1489995"/>
                <a:gd name="connsiteY895" fmla="*/ 285369 h 1273968"/>
                <a:gd name="connsiteX896" fmla="*/ 1196340 w 1489995"/>
                <a:gd name="connsiteY896" fmla="*/ 291275 h 1273968"/>
                <a:gd name="connsiteX897" fmla="*/ 1199483 w 1489995"/>
                <a:gd name="connsiteY897" fmla="*/ 290894 h 1273968"/>
                <a:gd name="connsiteX898" fmla="*/ 1204817 w 1489995"/>
                <a:gd name="connsiteY898" fmla="*/ 295085 h 1273968"/>
                <a:gd name="connsiteX899" fmla="*/ 1203293 w 1489995"/>
                <a:gd name="connsiteY899" fmla="*/ 295275 h 1273968"/>
                <a:gd name="connsiteX900" fmla="*/ 1199102 w 1489995"/>
                <a:gd name="connsiteY900" fmla="*/ 300609 h 1273968"/>
                <a:gd name="connsiteX901" fmla="*/ 1201864 w 1489995"/>
                <a:gd name="connsiteY901" fmla="*/ 309848 h 1273968"/>
                <a:gd name="connsiteX902" fmla="*/ 1204055 w 1489995"/>
                <a:gd name="connsiteY902" fmla="*/ 314420 h 1273968"/>
                <a:gd name="connsiteX903" fmla="*/ 1207675 w 1489995"/>
                <a:gd name="connsiteY903" fmla="*/ 317087 h 1273968"/>
                <a:gd name="connsiteX904" fmla="*/ 1214533 w 1489995"/>
                <a:gd name="connsiteY904" fmla="*/ 321088 h 1273968"/>
                <a:gd name="connsiteX905" fmla="*/ 1221296 w 1489995"/>
                <a:gd name="connsiteY905" fmla="*/ 323374 h 1273968"/>
                <a:gd name="connsiteX906" fmla="*/ 1224248 w 1489995"/>
                <a:gd name="connsiteY906" fmla="*/ 321469 h 1273968"/>
                <a:gd name="connsiteX907" fmla="*/ 1229582 w 1489995"/>
                <a:gd name="connsiteY907" fmla="*/ 312706 h 1273968"/>
                <a:gd name="connsiteX908" fmla="*/ 1233488 w 1489995"/>
                <a:gd name="connsiteY908" fmla="*/ 318611 h 1273968"/>
                <a:gd name="connsiteX909" fmla="*/ 1241965 w 1489995"/>
                <a:gd name="connsiteY909" fmla="*/ 322326 h 1273968"/>
                <a:gd name="connsiteX910" fmla="*/ 1245394 w 1489995"/>
                <a:gd name="connsiteY910" fmla="*/ 323564 h 1273968"/>
                <a:gd name="connsiteX911" fmla="*/ 1243965 w 1489995"/>
                <a:gd name="connsiteY911" fmla="*/ 325374 h 1273968"/>
                <a:gd name="connsiteX912" fmla="*/ 1242631 w 1489995"/>
                <a:gd name="connsiteY912" fmla="*/ 327088 h 1273968"/>
                <a:gd name="connsiteX913" fmla="*/ 1241012 w 1489995"/>
                <a:gd name="connsiteY913" fmla="*/ 327279 h 1273968"/>
                <a:gd name="connsiteX914" fmla="*/ 1240441 w 1489995"/>
                <a:gd name="connsiteY914" fmla="*/ 335375 h 1273968"/>
                <a:gd name="connsiteX915" fmla="*/ 1243775 w 1489995"/>
                <a:gd name="connsiteY915" fmla="*/ 336613 h 1273968"/>
                <a:gd name="connsiteX916" fmla="*/ 1247965 w 1489995"/>
                <a:gd name="connsiteY916" fmla="*/ 331280 h 1273968"/>
                <a:gd name="connsiteX917" fmla="*/ 1249680 w 1489995"/>
                <a:gd name="connsiteY917" fmla="*/ 332613 h 1273968"/>
                <a:gd name="connsiteX918" fmla="*/ 1249871 w 1489995"/>
                <a:gd name="connsiteY918" fmla="*/ 334232 h 1273968"/>
                <a:gd name="connsiteX919" fmla="*/ 1253871 w 1489995"/>
                <a:gd name="connsiteY919" fmla="*/ 340138 h 1273968"/>
                <a:gd name="connsiteX920" fmla="*/ 1255490 w 1489995"/>
                <a:gd name="connsiteY920" fmla="*/ 339947 h 1273968"/>
                <a:gd name="connsiteX921" fmla="*/ 1257395 w 1489995"/>
                <a:gd name="connsiteY921" fmla="*/ 342900 h 1273968"/>
                <a:gd name="connsiteX922" fmla="*/ 1260634 w 1489995"/>
                <a:gd name="connsiteY922" fmla="*/ 342424 h 1273968"/>
                <a:gd name="connsiteX923" fmla="*/ 1264348 w 1489995"/>
                <a:gd name="connsiteY923" fmla="*/ 346805 h 1273968"/>
                <a:gd name="connsiteX924" fmla="*/ 1264920 w 1489995"/>
                <a:gd name="connsiteY924" fmla="*/ 351568 h 1273968"/>
                <a:gd name="connsiteX925" fmla="*/ 1261586 w 1489995"/>
                <a:gd name="connsiteY925" fmla="*/ 350330 h 1273968"/>
                <a:gd name="connsiteX926" fmla="*/ 1255681 w 1489995"/>
                <a:gd name="connsiteY926" fmla="*/ 354330 h 1273968"/>
                <a:gd name="connsiteX927" fmla="*/ 1256062 w 1489995"/>
                <a:gd name="connsiteY927" fmla="*/ 357473 h 1273968"/>
                <a:gd name="connsiteX928" fmla="*/ 1259681 w 1489995"/>
                <a:gd name="connsiteY928" fmla="*/ 360236 h 1273968"/>
                <a:gd name="connsiteX929" fmla="*/ 1260253 w 1489995"/>
                <a:gd name="connsiteY929" fmla="*/ 364998 h 1273968"/>
                <a:gd name="connsiteX930" fmla="*/ 1257681 w 1489995"/>
                <a:gd name="connsiteY930" fmla="*/ 370046 h 1273968"/>
                <a:gd name="connsiteX931" fmla="*/ 1261301 w 1489995"/>
                <a:gd name="connsiteY931" fmla="*/ 372809 h 1273968"/>
                <a:gd name="connsiteX932" fmla="*/ 1271492 w 1489995"/>
                <a:gd name="connsiteY932" fmla="*/ 377952 h 1273968"/>
                <a:gd name="connsiteX933" fmla="*/ 1271968 w 1489995"/>
                <a:gd name="connsiteY933" fmla="*/ 381095 h 1273968"/>
                <a:gd name="connsiteX934" fmla="*/ 1273683 w 1489995"/>
                <a:gd name="connsiteY934" fmla="*/ 382524 h 1273968"/>
                <a:gd name="connsiteX935" fmla="*/ 1274921 w 1489995"/>
                <a:gd name="connsiteY935" fmla="*/ 379095 h 1273968"/>
                <a:gd name="connsiteX936" fmla="*/ 1276445 w 1489995"/>
                <a:gd name="connsiteY936" fmla="*/ 378905 h 1273968"/>
                <a:gd name="connsiteX937" fmla="*/ 1276826 w 1489995"/>
                <a:gd name="connsiteY937" fmla="*/ 382048 h 1273968"/>
                <a:gd name="connsiteX938" fmla="*/ 1278636 w 1489995"/>
                <a:gd name="connsiteY938" fmla="*/ 383477 h 1273968"/>
                <a:gd name="connsiteX939" fmla="*/ 1280065 w 1489995"/>
                <a:gd name="connsiteY939" fmla="*/ 381667 h 1273968"/>
                <a:gd name="connsiteX940" fmla="*/ 1281589 w 1489995"/>
                <a:gd name="connsiteY940" fmla="*/ 381476 h 1273968"/>
                <a:gd name="connsiteX941" fmla="*/ 1281208 w 1489995"/>
                <a:gd name="connsiteY941" fmla="*/ 378333 h 1273968"/>
                <a:gd name="connsiteX942" fmla="*/ 1290828 w 1489995"/>
                <a:gd name="connsiteY942" fmla="*/ 378714 h 1273968"/>
                <a:gd name="connsiteX943" fmla="*/ 1295019 w 1489995"/>
                <a:gd name="connsiteY943" fmla="*/ 373380 h 1273968"/>
                <a:gd name="connsiteX944" fmla="*/ 1298162 w 1489995"/>
                <a:gd name="connsiteY944" fmla="*/ 372999 h 1273968"/>
                <a:gd name="connsiteX945" fmla="*/ 1299972 w 1489995"/>
                <a:gd name="connsiteY945" fmla="*/ 374333 h 1273968"/>
                <a:gd name="connsiteX946" fmla="*/ 1300163 w 1489995"/>
                <a:gd name="connsiteY946" fmla="*/ 375952 h 1273968"/>
                <a:gd name="connsiteX947" fmla="*/ 1303687 w 1489995"/>
                <a:gd name="connsiteY947" fmla="*/ 378714 h 1273968"/>
                <a:gd name="connsiteX948" fmla="*/ 1303877 w 1489995"/>
                <a:gd name="connsiteY948" fmla="*/ 380238 h 1273968"/>
                <a:gd name="connsiteX949" fmla="*/ 1306830 w 1489995"/>
                <a:gd name="connsiteY949" fmla="*/ 378238 h 1273968"/>
                <a:gd name="connsiteX950" fmla="*/ 1310450 w 1489995"/>
                <a:gd name="connsiteY950" fmla="*/ 381000 h 1273968"/>
                <a:gd name="connsiteX951" fmla="*/ 1311783 w 1489995"/>
                <a:gd name="connsiteY951" fmla="*/ 379286 h 1273968"/>
                <a:gd name="connsiteX952" fmla="*/ 1318546 w 1489995"/>
                <a:gd name="connsiteY952" fmla="*/ 381571 h 1273968"/>
                <a:gd name="connsiteX953" fmla="*/ 1325404 w 1489995"/>
                <a:gd name="connsiteY953" fmla="*/ 385477 h 1273968"/>
                <a:gd name="connsiteX954" fmla="*/ 1324070 w 1489995"/>
                <a:gd name="connsiteY954" fmla="*/ 387286 h 1273968"/>
                <a:gd name="connsiteX955" fmla="*/ 1327594 w 1489995"/>
                <a:gd name="connsiteY955" fmla="*/ 390049 h 1273968"/>
                <a:gd name="connsiteX956" fmla="*/ 1328928 w 1489995"/>
                <a:gd name="connsiteY956" fmla="*/ 388239 h 1273968"/>
                <a:gd name="connsiteX957" fmla="*/ 1333310 w 1489995"/>
                <a:gd name="connsiteY957" fmla="*/ 384524 h 1273968"/>
                <a:gd name="connsiteX958" fmla="*/ 1335691 w 1489995"/>
                <a:gd name="connsiteY958" fmla="*/ 377761 h 1273968"/>
                <a:gd name="connsiteX959" fmla="*/ 1342168 w 1489995"/>
                <a:gd name="connsiteY959" fmla="*/ 378619 h 1273968"/>
                <a:gd name="connsiteX960" fmla="*/ 1346549 w 1489995"/>
                <a:gd name="connsiteY960" fmla="*/ 374809 h 1273968"/>
                <a:gd name="connsiteX961" fmla="*/ 1351217 w 1489995"/>
                <a:gd name="connsiteY961" fmla="*/ 374237 h 1273968"/>
                <a:gd name="connsiteX962" fmla="*/ 1352645 w 1489995"/>
                <a:gd name="connsiteY962" fmla="*/ 372428 h 1273968"/>
                <a:gd name="connsiteX963" fmla="*/ 1357313 w 1489995"/>
                <a:gd name="connsiteY963" fmla="*/ 371856 h 1273968"/>
                <a:gd name="connsiteX964" fmla="*/ 1358551 w 1489995"/>
                <a:gd name="connsiteY964" fmla="*/ 368522 h 1273968"/>
                <a:gd name="connsiteX965" fmla="*/ 1358932 w 1489995"/>
                <a:gd name="connsiteY965" fmla="*/ 371665 h 1273968"/>
                <a:gd name="connsiteX966" fmla="*/ 1360551 w 1489995"/>
                <a:gd name="connsiteY966" fmla="*/ 371475 h 1273968"/>
                <a:gd name="connsiteX967" fmla="*/ 1361504 w 1489995"/>
                <a:gd name="connsiteY967" fmla="*/ 379286 h 1273968"/>
                <a:gd name="connsiteX968" fmla="*/ 1363123 w 1489995"/>
                <a:gd name="connsiteY968" fmla="*/ 379095 h 1273968"/>
                <a:gd name="connsiteX969" fmla="*/ 1363313 w 1489995"/>
                <a:gd name="connsiteY969" fmla="*/ 380714 h 1273968"/>
                <a:gd name="connsiteX970" fmla="*/ 1367981 w 1489995"/>
                <a:gd name="connsiteY970" fmla="*/ 380048 h 1273968"/>
                <a:gd name="connsiteX971" fmla="*/ 1371600 w 1489995"/>
                <a:gd name="connsiteY971" fmla="*/ 382810 h 1273968"/>
                <a:gd name="connsiteX972" fmla="*/ 1371790 w 1489995"/>
                <a:gd name="connsiteY972" fmla="*/ 384429 h 1273968"/>
                <a:gd name="connsiteX973" fmla="*/ 1376553 w 1489995"/>
                <a:gd name="connsiteY973" fmla="*/ 383858 h 1273968"/>
                <a:gd name="connsiteX974" fmla="*/ 1378744 w 1489995"/>
                <a:gd name="connsiteY974" fmla="*/ 388334 h 1273968"/>
                <a:gd name="connsiteX975" fmla="*/ 1374362 w 1489995"/>
                <a:gd name="connsiteY975" fmla="*/ 392144 h 1273968"/>
                <a:gd name="connsiteX976" fmla="*/ 1376553 w 1489995"/>
                <a:gd name="connsiteY976" fmla="*/ 396621 h 1273968"/>
                <a:gd name="connsiteX977" fmla="*/ 1376743 w 1489995"/>
                <a:gd name="connsiteY977" fmla="*/ 398240 h 1273968"/>
                <a:gd name="connsiteX978" fmla="*/ 1375219 w 1489995"/>
                <a:gd name="connsiteY978" fmla="*/ 398431 h 1273968"/>
                <a:gd name="connsiteX979" fmla="*/ 1377982 w 1489995"/>
                <a:gd name="connsiteY979" fmla="*/ 407670 h 1273968"/>
                <a:gd name="connsiteX980" fmla="*/ 1377029 w 1489995"/>
                <a:gd name="connsiteY980" fmla="*/ 412623 h 1273968"/>
                <a:gd name="connsiteX981" fmla="*/ 1378744 w 1489995"/>
                <a:gd name="connsiteY981" fmla="*/ 413957 h 1273968"/>
                <a:gd name="connsiteX982" fmla="*/ 1382744 w 1489995"/>
                <a:gd name="connsiteY982" fmla="*/ 419957 h 1273968"/>
                <a:gd name="connsiteX983" fmla="*/ 1378363 w 1489995"/>
                <a:gd name="connsiteY983" fmla="*/ 423672 h 1273968"/>
                <a:gd name="connsiteX984" fmla="*/ 1373696 w 1489995"/>
                <a:gd name="connsiteY984" fmla="*/ 424244 h 1273968"/>
                <a:gd name="connsiteX985" fmla="*/ 1370933 w 1489995"/>
                <a:gd name="connsiteY985" fmla="*/ 427863 h 1273968"/>
                <a:gd name="connsiteX986" fmla="*/ 1374267 w 1489995"/>
                <a:gd name="connsiteY986" fmla="*/ 429006 h 1273968"/>
                <a:gd name="connsiteX987" fmla="*/ 1376077 w 1489995"/>
                <a:gd name="connsiteY987" fmla="*/ 443198 h 1273968"/>
                <a:gd name="connsiteX988" fmla="*/ 1372362 w 1489995"/>
                <a:gd name="connsiteY988" fmla="*/ 451675 h 1273968"/>
                <a:gd name="connsiteX989" fmla="*/ 1378839 w 1489995"/>
                <a:gd name="connsiteY989" fmla="*/ 452438 h 1273968"/>
                <a:gd name="connsiteX990" fmla="*/ 1379696 w 1489995"/>
                <a:gd name="connsiteY990" fmla="*/ 458819 h 1273968"/>
                <a:gd name="connsiteX991" fmla="*/ 1381220 w 1489995"/>
                <a:gd name="connsiteY991" fmla="*/ 458629 h 1273968"/>
                <a:gd name="connsiteX992" fmla="*/ 1387983 w 1489995"/>
                <a:gd name="connsiteY992" fmla="*/ 460915 h 1273968"/>
                <a:gd name="connsiteX993" fmla="*/ 1385983 w 1489995"/>
                <a:gd name="connsiteY993" fmla="*/ 470821 h 1273968"/>
                <a:gd name="connsiteX994" fmla="*/ 1388745 w 1489995"/>
                <a:gd name="connsiteY994" fmla="*/ 467296 h 1273968"/>
                <a:gd name="connsiteX995" fmla="*/ 1389126 w 1489995"/>
                <a:gd name="connsiteY995" fmla="*/ 470440 h 1273968"/>
                <a:gd name="connsiteX996" fmla="*/ 1390936 w 1489995"/>
                <a:gd name="connsiteY996" fmla="*/ 471773 h 1273968"/>
                <a:gd name="connsiteX997" fmla="*/ 1388364 w 1489995"/>
                <a:gd name="connsiteY997" fmla="*/ 476917 h 1273968"/>
                <a:gd name="connsiteX998" fmla="*/ 1394269 w 1489995"/>
                <a:gd name="connsiteY998" fmla="*/ 472916 h 1273968"/>
                <a:gd name="connsiteX999" fmla="*/ 1390364 w 1489995"/>
                <a:gd name="connsiteY999" fmla="*/ 479869 h 1273968"/>
                <a:gd name="connsiteX1000" fmla="*/ 1391126 w 1489995"/>
                <a:gd name="connsiteY1000" fmla="*/ 486156 h 1273968"/>
                <a:gd name="connsiteX1001" fmla="*/ 1388650 w 1489995"/>
                <a:gd name="connsiteY1001" fmla="*/ 491300 h 1273968"/>
                <a:gd name="connsiteX1002" fmla="*/ 1386840 w 1489995"/>
                <a:gd name="connsiteY1002" fmla="*/ 489966 h 1273968"/>
                <a:gd name="connsiteX1003" fmla="*/ 1384078 w 1489995"/>
                <a:gd name="connsiteY1003" fmla="*/ 493490 h 1273968"/>
                <a:gd name="connsiteX1004" fmla="*/ 1385888 w 1489995"/>
                <a:gd name="connsiteY1004" fmla="*/ 494919 h 1273968"/>
                <a:gd name="connsiteX1005" fmla="*/ 1387888 w 1489995"/>
                <a:gd name="connsiteY1005" fmla="*/ 497872 h 1273968"/>
                <a:gd name="connsiteX1006" fmla="*/ 1386268 w 1489995"/>
                <a:gd name="connsiteY1006" fmla="*/ 498062 h 1273968"/>
                <a:gd name="connsiteX1007" fmla="*/ 1385316 w 1489995"/>
                <a:gd name="connsiteY1007" fmla="*/ 503015 h 1273968"/>
                <a:gd name="connsiteX1008" fmla="*/ 1383506 w 1489995"/>
                <a:gd name="connsiteY1008" fmla="*/ 501586 h 1273968"/>
                <a:gd name="connsiteX1009" fmla="*/ 1383887 w 1489995"/>
                <a:gd name="connsiteY1009" fmla="*/ 504730 h 1273968"/>
                <a:gd name="connsiteX1010" fmla="*/ 1379410 w 1489995"/>
                <a:gd name="connsiteY1010" fmla="*/ 506921 h 1273968"/>
                <a:gd name="connsiteX1011" fmla="*/ 1378363 w 1489995"/>
                <a:gd name="connsiteY1011" fmla="*/ 511873 h 1273968"/>
                <a:gd name="connsiteX1012" fmla="*/ 1373505 w 1489995"/>
                <a:gd name="connsiteY1012" fmla="*/ 510921 h 1273968"/>
                <a:gd name="connsiteX1013" fmla="*/ 1372648 w 1489995"/>
                <a:gd name="connsiteY1013" fmla="*/ 517398 h 1273968"/>
                <a:gd name="connsiteX1014" fmla="*/ 1370743 w 1489995"/>
                <a:gd name="connsiteY1014" fmla="*/ 514445 h 1273968"/>
                <a:gd name="connsiteX1015" fmla="*/ 1369314 w 1489995"/>
                <a:gd name="connsiteY1015" fmla="*/ 516255 h 1273968"/>
                <a:gd name="connsiteX1016" fmla="*/ 1369981 w 1489995"/>
                <a:gd name="connsiteY1016" fmla="*/ 521017 h 1273968"/>
                <a:gd name="connsiteX1017" fmla="*/ 1366742 w 1489995"/>
                <a:gd name="connsiteY1017" fmla="*/ 521398 h 1273968"/>
                <a:gd name="connsiteX1018" fmla="*/ 1365028 w 1489995"/>
                <a:gd name="connsiteY1018" fmla="*/ 519970 h 1273968"/>
                <a:gd name="connsiteX1019" fmla="*/ 1363409 w 1489995"/>
                <a:gd name="connsiteY1019" fmla="*/ 520160 h 1273968"/>
                <a:gd name="connsiteX1020" fmla="*/ 1362456 w 1489995"/>
                <a:gd name="connsiteY1020" fmla="*/ 525113 h 1273968"/>
                <a:gd name="connsiteX1021" fmla="*/ 1367218 w 1489995"/>
                <a:gd name="connsiteY1021" fmla="*/ 524542 h 1273968"/>
                <a:gd name="connsiteX1022" fmla="*/ 1375886 w 1489995"/>
                <a:gd name="connsiteY1022" fmla="*/ 529876 h 1273968"/>
                <a:gd name="connsiteX1023" fmla="*/ 1376077 w 1489995"/>
                <a:gd name="connsiteY1023" fmla="*/ 531400 h 1273968"/>
                <a:gd name="connsiteX1024" fmla="*/ 1366076 w 1489995"/>
                <a:gd name="connsiteY1024" fmla="*/ 540734 h 1273968"/>
                <a:gd name="connsiteX1025" fmla="*/ 1358360 w 1489995"/>
                <a:gd name="connsiteY1025" fmla="*/ 543306 h 1273968"/>
                <a:gd name="connsiteX1026" fmla="*/ 1358551 w 1489995"/>
                <a:gd name="connsiteY1026" fmla="*/ 544925 h 1273968"/>
                <a:gd name="connsiteX1027" fmla="*/ 1369981 w 1489995"/>
                <a:gd name="connsiteY1027" fmla="*/ 546640 h 1273968"/>
                <a:gd name="connsiteX1028" fmla="*/ 1379220 w 1489995"/>
                <a:gd name="connsiteY1028" fmla="*/ 543878 h 1273968"/>
                <a:gd name="connsiteX1029" fmla="*/ 1386554 w 1489995"/>
                <a:gd name="connsiteY1029" fmla="*/ 550926 h 1273968"/>
                <a:gd name="connsiteX1030" fmla="*/ 1388555 w 1489995"/>
                <a:gd name="connsiteY1030" fmla="*/ 553879 h 1273968"/>
                <a:gd name="connsiteX1031" fmla="*/ 1395317 w 1489995"/>
                <a:gd name="connsiteY1031" fmla="*/ 556260 h 1273968"/>
                <a:gd name="connsiteX1032" fmla="*/ 1396460 w 1489995"/>
                <a:gd name="connsiteY1032" fmla="*/ 552926 h 1273968"/>
                <a:gd name="connsiteX1033" fmla="*/ 1396079 w 1489995"/>
                <a:gd name="connsiteY1033" fmla="*/ 549688 h 1273968"/>
                <a:gd name="connsiteX1034" fmla="*/ 1399604 w 1489995"/>
                <a:gd name="connsiteY1034" fmla="*/ 552450 h 1273968"/>
                <a:gd name="connsiteX1035" fmla="*/ 1402747 w 1489995"/>
                <a:gd name="connsiteY1035" fmla="*/ 552069 h 1273968"/>
                <a:gd name="connsiteX1036" fmla="*/ 1401604 w 1489995"/>
                <a:gd name="connsiteY1036" fmla="*/ 555403 h 1273968"/>
                <a:gd name="connsiteX1037" fmla="*/ 1412272 w 1489995"/>
                <a:gd name="connsiteY1037" fmla="*/ 563690 h 1273968"/>
                <a:gd name="connsiteX1038" fmla="*/ 1418939 w 1489995"/>
                <a:gd name="connsiteY1038" fmla="*/ 566071 h 1273968"/>
                <a:gd name="connsiteX1039" fmla="*/ 1420368 w 1489995"/>
                <a:gd name="connsiteY1039" fmla="*/ 564261 h 1273968"/>
                <a:gd name="connsiteX1040" fmla="*/ 1422178 w 1489995"/>
                <a:gd name="connsiteY1040" fmla="*/ 565595 h 1273968"/>
                <a:gd name="connsiteX1041" fmla="*/ 1420559 w 1489995"/>
                <a:gd name="connsiteY1041" fmla="*/ 565880 h 1273968"/>
                <a:gd name="connsiteX1042" fmla="*/ 1427321 w 1489995"/>
                <a:gd name="connsiteY1042" fmla="*/ 568166 h 1273968"/>
                <a:gd name="connsiteX1043" fmla="*/ 1419035 w 1489995"/>
                <a:gd name="connsiteY1043" fmla="*/ 578834 h 1273968"/>
                <a:gd name="connsiteX1044" fmla="*/ 1419797 w 1489995"/>
                <a:gd name="connsiteY1044" fmla="*/ 585216 h 1273968"/>
                <a:gd name="connsiteX1045" fmla="*/ 1417987 w 1489995"/>
                <a:gd name="connsiteY1045" fmla="*/ 583787 h 1273968"/>
                <a:gd name="connsiteX1046" fmla="*/ 1416463 w 1489995"/>
                <a:gd name="connsiteY1046" fmla="*/ 583978 h 1273968"/>
                <a:gd name="connsiteX1047" fmla="*/ 1419225 w 1489995"/>
                <a:gd name="connsiteY1047" fmla="*/ 593312 h 1273968"/>
                <a:gd name="connsiteX1048" fmla="*/ 1413319 w 1489995"/>
                <a:gd name="connsiteY1048" fmla="*/ 597218 h 1273968"/>
                <a:gd name="connsiteX1049" fmla="*/ 1408176 w 1489995"/>
                <a:gd name="connsiteY1049" fmla="*/ 594646 h 1273968"/>
                <a:gd name="connsiteX1050" fmla="*/ 1407605 w 1489995"/>
                <a:gd name="connsiteY1050" fmla="*/ 589979 h 1273968"/>
                <a:gd name="connsiteX1051" fmla="*/ 1404080 w 1489995"/>
                <a:gd name="connsiteY1051" fmla="*/ 587216 h 1273968"/>
                <a:gd name="connsiteX1052" fmla="*/ 1398080 w 1489995"/>
                <a:gd name="connsiteY1052" fmla="*/ 591122 h 1273968"/>
                <a:gd name="connsiteX1053" fmla="*/ 1394555 w 1489995"/>
                <a:gd name="connsiteY1053" fmla="*/ 601218 h 1273968"/>
                <a:gd name="connsiteX1054" fmla="*/ 1401699 w 1489995"/>
                <a:gd name="connsiteY1054" fmla="*/ 606743 h 1273968"/>
                <a:gd name="connsiteX1055" fmla="*/ 1406081 w 1489995"/>
                <a:gd name="connsiteY1055" fmla="*/ 602933 h 1273968"/>
                <a:gd name="connsiteX1056" fmla="*/ 1410176 w 1489995"/>
                <a:gd name="connsiteY1056" fmla="*/ 610457 h 1273968"/>
                <a:gd name="connsiteX1057" fmla="*/ 1413319 w 1489995"/>
                <a:gd name="connsiteY1057" fmla="*/ 610076 h 1273968"/>
                <a:gd name="connsiteX1058" fmla="*/ 1408843 w 1489995"/>
                <a:gd name="connsiteY1058" fmla="*/ 612267 h 1273968"/>
                <a:gd name="connsiteX1059" fmla="*/ 1405033 w 1489995"/>
                <a:gd name="connsiteY1059" fmla="*/ 607886 h 1273968"/>
                <a:gd name="connsiteX1060" fmla="*/ 1402271 w 1489995"/>
                <a:gd name="connsiteY1060" fmla="*/ 611505 h 1273968"/>
                <a:gd name="connsiteX1061" fmla="*/ 1399127 w 1489995"/>
                <a:gd name="connsiteY1061" fmla="*/ 611886 h 1273968"/>
                <a:gd name="connsiteX1062" fmla="*/ 1397794 w 1489995"/>
                <a:gd name="connsiteY1062" fmla="*/ 613696 h 1273968"/>
                <a:gd name="connsiteX1063" fmla="*/ 1400365 w 1489995"/>
                <a:gd name="connsiteY1063" fmla="*/ 621316 h 1273968"/>
                <a:gd name="connsiteX1064" fmla="*/ 1402556 w 1489995"/>
                <a:gd name="connsiteY1064" fmla="*/ 625888 h 1273968"/>
                <a:gd name="connsiteX1065" fmla="*/ 1402747 w 1489995"/>
                <a:gd name="connsiteY1065" fmla="*/ 640271 h 1273968"/>
                <a:gd name="connsiteX1066" fmla="*/ 1396270 w 1489995"/>
                <a:gd name="connsiteY1066" fmla="*/ 639509 h 1273968"/>
                <a:gd name="connsiteX1067" fmla="*/ 1391698 w 1489995"/>
                <a:gd name="connsiteY1067" fmla="*/ 641699 h 1273968"/>
                <a:gd name="connsiteX1068" fmla="*/ 1389983 w 1489995"/>
                <a:gd name="connsiteY1068" fmla="*/ 640271 h 1273968"/>
                <a:gd name="connsiteX1069" fmla="*/ 1390364 w 1489995"/>
                <a:gd name="connsiteY1069" fmla="*/ 643414 h 1273968"/>
                <a:gd name="connsiteX1070" fmla="*/ 1387221 w 1489995"/>
                <a:gd name="connsiteY1070" fmla="*/ 643890 h 1273968"/>
                <a:gd name="connsiteX1071" fmla="*/ 1385411 w 1489995"/>
                <a:gd name="connsiteY1071" fmla="*/ 642461 h 1273968"/>
                <a:gd name="connsiteX1072" fmla="*/ 1382077 w 1489995"/>
                <a:gd name="connsiteY1072" fmla="*/ 641318 h 1273968"/>
                <a:gd name="connsiteX1073" fmla="*/ 1380839 w 1489995"/>
                <a:gd name="connsiteY1073" fmla="*/ 644652 h 1273968"/>
                <a:gd name="connsiteX1074" fmla="*/ 1377887 w 1489995"/>
                <a:gd name="connsiteY1074" fmla="*/ 646652 h 1273968"/>
                <a:gd name="connsiteX1075" fmla="*/ 1378172 w 1489995"/>
                <a:gd name="connsiteY1075" fmla="*/ 648272 h 1273968"/>
                <a:gd name="connsiteX1076" fmla="*/ 1381697 w 1489995"/>
                <a:gd name="connsiteY1076" fmla="*/ 650938 h 1273968"/>
                <a:gd name="connsiteX1077" fmla="*/ 1392936 w 1489995"/>
                <a:gd name="connsiteY1077" fmla="*/ 651129 h 1273968"/>
                <a:gd name="connsiteX1078" fmla="*/ 1391793 w 1489995"/>
                <a:gd name="connsiteY1078" fmla="*/ 654558 h 1273968"/>
                <a:gd name="connsiteX1079" fmla="*/ 1396270 w 1489995"/>
                <a:gd name="connsiteY1079" fmla="*/ 652367 h 1273968"/>
                <a:gd name="connsiteX1080" fmla="*/ 1396937 w 1489995"/>
                <a:gd name="connsiteY1080" fmla="*/ 657035 h 1273968"/>
                <a:gd name="connsiteX1081" fmla="*/ 1395508 w 1489995"/>
                <a:gd name="connsiteY1081" fmla="*/ 658844 h 1273968"/>
                <a:gd name="connsiteX1082" fmla="*/ 1393698 w 1489995"/>
                <a:gd name="connsiteY1082" fmla="*/ 657511 h 1273968"/>
                <a:gd name="connsiteX1083" fmla="*/ 1392364 w 1489995"/>
                <a:gd name="connsiteY1083" fmla="*/ 659225 h 1273968"/>
                <a:gd name="connsiteX1084" fmla="*/ 1387221 w 1489995"/>
                <a:gd name="connsiteY1084" fmla="*/ 656654 h 1273968"/>
                <a:gd name="connsiteX1085" fmla="*/ 1387412 w 1489995"/>
                <a:gd name="connsiteY1085" fmla="*/ 658273 h 1273968"/>
                <a:gd name="connsiteX1086" fmla="*/ 1390745 w 1489995"/>
                <a:gd name="connsiteY1086" fmla="*/ 659416 h 1273968"/>
                <a:gd name="connsiteX1087" fmla="*/ 1389221 w 1489995"/>
                <a:gd name="connsiteY1087" fmla="*/ 659606 h 1273968"/>
                <a:gd name="connsiteX1088" fmla="*/ 1384078 w 1489995"/>
                <a:gd name="connsiteY1088" fmla="*/ 657130 h 1273968"/>
                <a:gd name="connsiteX1089" fmla="*/ 1380744 w 1489995"/>
                <a:gd name="connsiteY1089" fmla="*/ 655892 h 1273968"/>
                <a:gd name="connsiteX1090" fmla="*/ 1375029 w 1489995"/>
                <a:gd name="connsiteY1090" fmla="*/ 661416 h 1273968"/>
                <a:gd name="connsiteX1091" fmla="*/ 1368933 w 1489995"/>
                <a:gd name="connsiteY1091" fmla="*/ 663797 h 1273968"/>
                <a:gd name="connsiteX1092" fmla="*/ 1374267 w 1489995"/>
                <a:gd name="connsiteY1092" fmla="*/ 667988 h 1273968"/>
                <a:gd name="connsiteX1093" fmla="*/ 1374648 w 1489995"/>
                <a:gd name="connsiteY1093" fmla="*/ 671132 h 1273968"/>
                <a:gd name="connsiteX1094" fmla="*/ 1376172 w 1489995"/>
                <a:gd name="connsiteY1094" fmla="*/ 670941 h 1273968"/>
                <a:gd name="connsiteX1095" fmla="*/ 1377029 w 1489995"/>
                <a:gd name="connsiteY1095" fmla="*/ 677228 h 1273968"/>
                <a:gd name="connsiteX1096" fmla="*/ 1380554 w 1489995"/>
                <a:gd name="connsiteY1096" fmla="*/ 679990 h 1273968"/>
                <a:gd name="connsiteX1097" fmla="*/ 1382173 w 1489995"/>
                <a:gd name="connsiteY1097" fmla="*/ 679799 h 1273968"/>
                <a:gd name="connsiteX1098" fmla="*/ 1380744 w 1489995"/>
                <a:gd name="connsiteY1098" fmla="*/ 681609 h 1273968"/>
                <a:gd name="connsiteX1099" fmla="*/ 1383887 w 1489995"/>
                <a:gd name="connsiteY1099" fmla="*/ 681133 h 1273968"/>
                <a:gd name="connsiteX1100" fmla="*/ 1384364 w 1489995"/>
                <a:gd name="connsiteY1100" fmla="*/ 684276 h 1273968"/>
                <a:gd name="connsiteX1101" fmla="*/ 1389507 w 1489995"/>
                <a:gd name="connsiteY1101" fmla="*/ 686848 h 1273968"/>
                <a:gd name="connsiteX1102" fmla="*/ 1394651 w 1489995"/>
                <a:gd name="connsiteY1102" fmla="*/ 689420 h 1273968"/>
                <a:gd name="connsiteX1103" fmla="*/ 1396365 w 1489995"/>
                <a:gd name="connsiteY1103" fmla="*/ 690848 h 1273968"/>
                <a:gd name="connsiteX1104" fmla="*/ 1400556 w 1489995"/>
                <a:gd name="connsiteY1104" fmla="*/ 685514 h 1273968"/>
                <a:gd name="connsiteX1105" fmla="*/ 1408843 w 1489995"/>
                <a:gd name="connsiteY1105" fmla="*/ 687610 h 1273968"/>
                <a:gd name="connsiteX1106" fmla="*/ 1407414 w 1489995"/>
                <a:gd name="connsiteY1106" fmla="*/ 689420 h 1273968"/>
                <a:gd name="connsiteX1107" fmla="*/ 1405700 w 1489995"/>
                <a:gd name="connsiteY1107" fmla="*/ 687991 h 1273968"/>
                <a:gd name="connsiteX1108" fmla="*/ 1409414 w 1489995"/>
                <a:gd name="connsiteY1108" fmla="*/ 692372 h 1273968"/>
                <a:gd name="connsiteX1109" fmla="*/ 1412367 w 1489995"/>
                <a:gd name="connsiteY1109" fmla="*/ 690372 h 1273968"/>
                <a:gd name="connsiteX1110" fmla="*/ 1417510 w 1489995"/>
                <a:gd name="connsiteY1110" fmla="*/ 692944 h 1273968"/>
                <a:gd name="connsiteX1111" fmla="*/ 1413129 w 1489995"/>
                <a:gd name="connsiteY1111" fmla="*/ 696659 h 1273968"/>
                <a:gd name="connsiteX1112" fmla="*/ 1409986 w 1489995"/>
                <a:gd name="connsiteY1112" fmla="*/ 697040 h 1273968"/>
                <a:gd name="connsiteX1113" fmla="*/ 1411986 w 1489995"/>
                <a:gd name="connsiteY1113" fmla="*/ 699992 h 1273968"/>
                <a:gd name="connsiteX1114" fmla="*/ 1415320 w 1489995"/>
                <a:gd name="connsiteY1114" fmla="*/ 701231 h 1273968"/>
                <a:gd name="connsiteX1115" fmla="*/ 1418558 w 1489995"/>
                <a:gd name="connsiteY1115" fmla="*/ 700850 h 1273968"/>
                <a:gd name="connsiteX1116" fmla="*/ 1418749 w 1489995"/>
                <a:gd name="connsiteY1116" fmla="*/ 702374 h 1273968"/>
                <a:gd name="connsiteX1117" fmla="*/ 1420082 w 1489995"/>
                <a:gd name="connsiteY1117" fmla="*/ 700659 h 1273968"/>
                <a:gd name="connsiteX1118" fmla="*/ 1421892 w 1489995"/>
                <a:gd name="connsiteY1118" fmla="*/ 701993 h 1273968"/>
                <a:gd name="connsiteX1119" fmla="*/ 1427035 w 1489995"/>
                <a:gd name="connsiteY1119" fmla="*/ 704564 h 1273968"/>
                <a:gd name="connsiteX1120" fmla="*/ 1434275 w 1489995"/>
                <a:gd name="connsiteY1120" fmla="*/ 698849 h 1273968"/>
                <a:gd name="connsiteX1121" fmla="*/ 1436084 w 1489995"/>
                <a:gd name="connsiteY1121" fmla="*/ 700183 h 1273968"/>
                <a:gd name="connsiteX1122" fmla="*/ 1436465 w 1489995"/>
                <a:gd name="connsiteY1122" fmla="*/ 703326 h 1273968"/>
                <a:gd name="connsiteX1123" fmla="*/ 1438275 w 1489995"/>
                <a:gd name="connsiteY1123" fmla="*/ 704755 h 1273968"/>
                <a:gd name="connsiteX1124" fmla="*/ 1435322 w 1489995"/>
                <a:gd name="connsiteY1124" fmla="*/ 706660 h 1273968"/>
                <a:gd name="connsiteX1125" fmla="*/ 1436084 w 1489995"/>
                <a:gd name="connsiteY1125" fmla="*/ 713041 h 1273968"/>
                <a:gd name="connsiteX1126" fmla="*/ 1439227 w 1489995"/>
                <a:gd name="connsiteY1126" fmla="*/ 712565 h 1273968"/>
                <a:gd name="connsiteX1127" fmla="*/ 1442752 w 1489995"/>
                <a:gd name="connsiteY1127" fmla="*/ 702564 h 1273968"/>
                <a:gd name="connsiteX1128" fmla="*/ 1444752 w 1489995"/>
                <a:gd name="connsiteY1128" fmla="*/ 705517 h 1273968"/>
                <a:gd name="connsiteX1129" fmla="*/ 1443609 w 1489995"/>
                <a:gd name="connsiteY1129" fmla="*/ 708851 h 1273968"/>
                <a:gd name="connsiteX1130" fmla="*/ 1446752 w 1489995"/>
                <a:gd name="connsiteY1130" fmla="*/ 708470 h 1273968"/>
                <a:gd name="connsiteX1131" fmla="*/ 1445800 w 1489995"/>
                <a:gd name="connsiteY1131" fmla="*/ 713423 h 1273968"/>
                <a:gd name="connsiteX1132" fmla="*/ 1446371 w 1489995"/>
                <a:gd name="connsiteY1132" fmla="*/ 718090 h 1273968"/>
                <a:gd name="connsiteX1133" fmla="*/ 1445038 w 1489995"/>
                <a:gd name="connsiteY1133" fmla="*/ 719899 h 1273968"/>
                <a:gd name="connsiteX1134" fmla="*/ 1437513 w 1489995"/>
                <a:gd name="connsiteY1134" fmla="*/ 724090 h 1273968"/>
                <a:gd name="connsiteX1135" fmla="*/ 1437704 w 1489995"/>
                <a:gd name="connsiteY1135" fmla="*/ 725615 h 1273968"/>
                <a:gd name="connsiteX1136" fmla="*/ 1439704 w 1489995"/>
                <a:gd name="connsiteY1136" fmla="*/ 728567 h 1273968"/>
                <a:gd name="connsiteX1137" fmla="*/ 1448372 w 1489995"/>
                <a:gd name="connsiteY1137" fmla="*/ 733901 h 1273968"/>
                <a:gd name="connsiteX1138" fmla="*/ 1467707 w 1489995"/>
                <a:gd name="connsiteY1138" fmla="*/ 747427 h 1273968"/>
                <a:gd name="connsiteX1139" fmla="*/ 1469136 w 1489995"/>
                <a:gd name="connsiteY1139" fmla="*/ 745712 h 1273968"/>
                <a:gd name="connsiteX1140" fmla="*/ 1472279 w 1489995"/>
                <a:gd name="connsiteY1140" fmla="*/ 745236 h 1273968"/>
                <a:gd name="connsiteX1141" fmla="*/ 1474470 w 1489995"/>
                <a:gd name="connsiteY1141" fmla="*/ 749808 h 1273968"/>
                <a:gd name="connsiteX1142" fmla="*/ 1475804 w 1489995"/>
                <a:gd name="connsiteY1142" fmla="*/ 747998 h 1273968"/>
                <a:gd name="connsiteX1143" fmla="*/ 1477613 w 1489995"/>
                <a:gd name="connsiteY1143" fmla="*/ 749427 h 1273968"/>
                <a:gd name="connsiteX1144" fmla="*/ 1479423 w 1489995"/>
                <a:gd name="connsiteY1144" fmla="*/ 750761 h 1273968"/>
                <a:gd name="connsiteX1145" fmla="*/ 1478185 w 1489995"/>
                <a:gd name="connsiteY1145" fmla="*/ 754190 h 1273968"/>
                <a:gd name="connsiteX1146" fmla="*/ 1481614 w 1489995"/>
                <a:gd name="connsiteY1146" fmla="*/ 755332 h 1273968"/>
                <a:gd name="connsiteX1147" fmla="*/ 1484376 w 1489995"/>
                <a:gd name="connsiteY1147" fmla="*/ 751808 h 1273968"/>
                <a:gd name="connsiteX1148" fmla="*/ 1488281 w 1489995"/>
                <a:gd name="connsiteY1148" fmla="*/ 757714 h 1273968"/>
                <a:gd name="connsiteX1149" fmla="*/ 1485710 w 1489995"/>
                <a:gd name="connsiteY1149" fmla="*/ 762857 h 1273968"/>
                <a:gd name="connsiteX1150" fmla="*/ 1487519 w 1489995"/>
                <a:gd name="connsiteY1150" fmla="*/ 764191 h 1273968"/>
                <a:gd name="connsiteX1151" fmla="*/ 1486567 w 1489995"/>
                <a:gd name="connsiteY1151" fmla="*/ 769144 h 1273968"/>
                <a:gd name="connsiteX1152" fmla="*/ 1488567 w 1489995"/>
                <a:gd name="connsiteY1152" fmla="*/ 772097 h 1273968"/>
                <a:gd name="connsiteX1153" fmla="*/ 1485138 w 1489995"/>
                <a:gd name="connsiteY1153" fmla="*/ 770953 h 1273968"/>
                <a:gd name="connsiteX1154" fmla="*/ 1480661 w 1489995"/>
                <a:gd name="connsiteY1154" fmla="*/ 773049 h 1273968"/>
                <a:gd name="connsiteX1155" fmla="*/ 1476470 w 1489995"/>
                <a:gd name="connsiteY1155" fmla="*/ 778383 h 1273968"/>
                <a:gd name="connsiteX1156" fmla="*/ 1485995 w 1489995"/>
                <a:gd name="connsiteY1156" fmla="*/ 790003 h 1273968"/>
                <a:gd name="connsiteX1157" fmla="*/ 1487805 w 1489995"/>
                <a:gd name="connsiteY1157" fmla="*/ 791432 h 1273968"/>
                <a:gd name="connsiteX1158" fmla="*/ 1489615 w 1489995"/>
                <a:gd name="connsiteY1158" fmla="*/ 792766 h 1273968"/>
                <a:gd name="connsiteX1159" fmla="*/ 1489996 w 1489995"/>
                <a:gd name="connsiteY1159" fmla="*/ 795909 h 1273968"/>
                <a:gd name="connsiteX1160" fmla="*/ 1488758 w 1489995"/>
                <a:gd name="connsiteY1160" fmla="*/ 799338 h 1273968"/>
                <a:gd name="connsiteX1161" fmla="*/ 1487424 w 1489995"/>
                <a:gd name="connsiteY1161" fmla="*/ 801053 h 1273968"/>
                <a:gd name="connsiteX1162" fmla="*/ 1483900 w 1489995"/>
                <a:gd name="connsiteY1162" fmla="*/ 798290 h 1273968"/>
                <a:gd name="connsiteX1163" fmla="*/ 1484852 w 1489995"/>
                <a:gd name="connsiteY1163" fmla="*/ 806196 h 1273968"/>
                <a:gd name="connsiteX1164" fmla="*/ 1483328 w 1489995"/>
                <a:gd name="connsiteY1164" fmla="*/ 806386 h 1273968"/>
                <a:gd name="connsiteX1165" fmla="*/ 1482281 w 1489995"/>
                <a:gd name="connsiteY1165" fmla="*/ 811340 h 1273968"/>
                <a:gd name="connsiteX1166" fmla="*/ 1480756 w 1489995"/>
                <a:gd name="connsiteY1166" fmla="*/ 811530 h 1273968"/>
                <a:gd name="connsiteX1167" fmla="*/ 1480947 w 1489995"/>
                <a:gd name="connsiteY1167" fmla="*/ 813149 h 1273968"/>
                <a:gd name="connsiteX1168" fmla="*/ 1475613 w 1489995"/>
                <a:gd name="connsiteY1168" fmla="*/ 821817 h 1273968"/>
                <a:gd name="connsiteX1169" fmla="*/ 1479233 w 1489995"/>
                <a:gd name="connsiteY1169" fmla="*/ 824579 h 1273968"/>
                <a:gd name="connsiteX1170" fmla="*/ 1476185 w 1489995"/>
                <a:gd name="connsiteY1170" fmla="*/ 826580 h 1273968"/>
                <a:gd name="connsiteX1171" fmla="*/ 1466945 w 1489995"/>
                <a:gd name="connsiteY1171" fmla="*/ 829342 h 1273968"/>
                <a:gd name="connsiteX1172" fmla="*/ 1465421 w 1489995"/>
                <a:gd name="connsiteY1172" fmla="*/ 829532 h 1273968"/>
                <a:gd name="connsiteX1173" fmla="*/ 1465802 w 1489995"/>
                <a:gd name="connsiteY1173" fmla="*/ 832676 h 1273968"/>
                <a:gd name="connsiteX1174" fmla="*/ 1465802 w 1489995"/>
                <a:gd name="connsiteY1174" fmla="*/ 832676 h 1273968"/>
                <a:gd name="connsiteX1175" fmla="*/ 1464659 w 1489995"/>
                <a:gd name="connsiteY1175" fmla="*/ 836105 h 1273968"/>
                <a:gd name="connsiteX1176" fmla="*/ 1469708 w 1489995"/>
                <a:gd name="connsiteY1176" fmla="*/ 838581 h 1273968"/>
                <a:gd name="connsiteX1177" fmla="*/ 1468946 w 1489995"/>
                <a:gd name="connsiteY1177" fmla="*/ 845153 h 1273968"/>
                <a:gd name="connsiteX1178" fmla="*/ 1467993 w 1489995"/>
                <a:gd name="connsiteY1178" fmla="*/ 850106 h 1273968"/>
                <a:gd name="connsiteX1179" fmla="*/ 1469803 w 1489995"/>
                <a:gd name="connsiteY1179" fmla="*/ 851440 h 1273968"/>
                <a:gd name="connsiteX1180" fmla="*/ 1469041 w 1489995"/>
                <a:gd name="connsiteY1180" fmla="*/ 857917 h 1273968"/>
                <a:gd name="connsiteX1181" fmla="*/ 1467422 w 1489995"/>
                <a:gd name="connsiteY1181" fmla="*/ 858203 h 1273968"/>
                <a:gd name="connsiteX1182" fmla="*/ 1465421 w 1489995"/>
                <a:gd name="connsiteY1182" fmla="*/ 855250 h 1273968"/>
                <a:gd name="connsiteX1183" fmla="*/ 1462850 w 1489995"/>
                <a:gd name="connsiteY1183" fmla="*/ 860298 h 1273968"/>
                <a:gd name="connsiteX1184" fmla="*/ 1466469 w 1489995"/>
                <a:gd name="connsiteY1184" fmla="*/ 863060 h 1273968"/>
                <a:gd name="connsiteX1185" fmla="*/ 1466660 w 1489995"/>
                <a:gd name="connsiteY1185" fmla="*/ 864680 h 1273968"/>
                <a:gd name="connsiteX1186" fmla="*/ 1467231 w 1489995"/>
                <a:gd name="connsiteY1186" fmla="*/ 869442 h 1273968"/>
                <a:gd name="connsiteX1187" fmla="*/ 1464088 w 1489995"/>
                <a:gd name="connsiteY1187" fmla="*/ 869823 h 1273968"/>
                <a:gd name="connsiteX1188" fmla="*/ 1462754 w 1489995"/>
                <a:gd name="connsiteY1188" fmla="*/ 871633 h 1273968"/>
                <a:gd name="connsiteX1189" fmla="*/ 1463326 w 1489995"/>
                <a:gd name="connsiteY1189" fmla="*/ 876300 h 1273968"/>
                <a:gd name="connsiteX1190" fmla="*/ 1463516 w 1489995"/>
                <a:gd name="connsiteY1190" fmla="*/ 877919 h 1273968"/>
                <a:gd name="connsiteX1191" fmla="*/ 1459421 w 1489995"/>
                <a:gd name="connsiteY1191" fmla="*/ 883253 h 1273968"/>
                <a:gd name="connsiteX1192" fmla="*/ 1455610 w 1489995"/>
                <a:gd name="connsiteY1192" fmla="*/ 878872 h 1273968"/>
                <a:gd name="connsiteX1193" fmla="*/ 1447990 w 1489995"/>
                <a:gd name="connsiteY1193" fmla="*/ 881539 h 1273968"/>
                <a:gd name="connsiteX1194" fmla="*/ 1448181 w 1489995"/>
                <a:gd name="connsiteY1194" fmla="*/ 883063 h 1273968"/>
                <a:gd name="connsiteX1195" fmla="*/ 1449896 w 1489995"/>
                <a:gd name="connsiteY1195" fmla="*/ 884491 h 1273968"/>
                <a:gd name="connsiteX1196" fmla="*/ 1448372 w 1489995"/>
                <a:gd name="connsiteY1196" fmla="*/ 884682 h 1273968"/>
                <a:gd name="connsiteX1197" fmla="*/ 1448943 w 1489995"/>
                <a:gd name="connsiteY1197" fmla="*/ 889349 h 1273968"/>
                <a:gd name="connsiteX1198" fmla="*/ 1444466 w 1489995"/>
                <a:gd name="connsiteY1198" fmla="*/ 891540 h 1273968"/>
                <a:gd name="connsiteX1199" fmla="*/ 1441228 w 1489995"/>
                <a:gd name="connsiteY1199" fmla="*/ 892016 h 1273968"/>
                <a:gd name="connsiteX1200" fmla="*/ 1441704 w 1489995"/>
                <a:gd name="connsiteY1200" fmla="*/ 895160 h 1273968"/>
                <a:gd name="connsiteX1201" fmla="*/ 1440085 w 1489995"/>
                <a:gd name="connsiteY1201" fmla="*/ 895350 h 1273968"/>
                <a:gd name="connsiteX1202" fmla="*/ 1436084 w 1489995"/>
                <a:gd name="connsiteY1202" fmla="*/ 889445 h 1273968"/>
                <a:gd name="connsiteX1203" fmla="*/ 1431036 w 1489995"/>
                <a:gd name="connsiteY1203" fmla="*/ 886873 h 1273968"/>
                <a:gd name="connsiteX1204" fmla="*/ 1428083 w 1489995"/>
                <a:gd name="connsiteY1204" fmla="*/ 888873 h 1273968"/>
                <a:gd name="connsiteX1205" fmla="*/ 1418177 w 1489995"/>
                <a:gd name="connsiteY1205" fmla="*/ 899732 h 1273968"/>
                <a:gd name="connsiteX1206" fmla="*/ 1418558 w 1489995"/>
                <a:gd name="connsiteY1206" fmla="*/ 902875 h 1273968"/>
                <a:gd name="connsiteX1207" fmla="*/ 1413701 w 1489995"/>
                <a:gd name="connsiteY1207" fmla="*/ 901922 h 1273968"/>
                <a:gd name="connsiteX1208" fmla="*/ 1411129 w 1489995"/>
                <a:gd name="connsiteY1208" fmla="*/ 907066 h 1273968"/>
                <a:gd name="connsiteX1209" fmla="*/ 1407223 w 1489995"/>
                <a:gd name="connsiteY1209" fmla="*/ 913924 h 1273968"/>
                <a:gd name="connsiteX1210" fmla="*/ 1407795 w 1489995"/>
                <a:gd name="connsiteY1210" fmla="*/ 918686 h 1273968"/>
                <a:gd name="connsiteX1211" fmla="*/ 1409795 w 1489995"/>
                <a:gd name="connsiteY1211" fmla="*/ 921639 h 1273968"/>
                <a:gd name="connsiteX1212" fmla="*/ 1414463 w 1489995"/>
                <a:gd name="connsiteY1212" fmla="*/ 921068 h 1273968"/>
                <a:gd name="connsiteX1213" fmla="*/ 1417606 w 1489995"/>
                <a:gd name="connsiteY1213" fmla="*/ 920591 h 1273968"/>
                <a:gd name="connsiteX1214" fmla="*/ 1416653 w 1489995"/>
                <a:gd name="connsiteY1214" fmla="*/ 925544 h 1273968"/>
                <a:gd name="connsiteX1215" fmla="*/ 1420273 w 1489995"/>
                <a:gd name="connsiteY1215" fmla="*/ 928307 h 1273968"/>
                <a:gd name="connsiteX1216" fmla="*/ 1419225 w 1489995"/>
                <a:gd name="connsiteY1216" fmla="*/ 933260 h 1273968"/>
                <a:gd name="connsiteX1217" fmla="*/ 1424368 w 1489995"/>
                <a:gd name="connsiteY1217" fmla="*/ 935831 h 1273968"/>
                <a:gd name="connsiteX1218" fmla="*/ 1421416 w 1489995"/>
                <a:gd name="connsiteY1218" fmla="*/ 937832 h 1273968"/>
                <a:gd name="connsiteX1219" fmla="*/ 1421892 w 1489995"/>
                <a:gd name="connsiteY1219" fmla="*/ 940975 h 1273968"/>
                <a:gd name="connsiteX1220" fmla="*/ 1419130 w 1489995"/>
                <a:gd name="connsiteY1220" fmla="*/ 944499 h 1273968"/>
                <a:gd name="connsiteX1221" fmla="*/ 1415891 w 1489995"/>
                <a:gd name="connsiteY1221" fmla="*/ 944880 h 1273968"/>
                <a:gd name="connsiteX1222" fmla="*/ 1413224 w 1489995"/>
                <a:gd name="connsiteY1222" fmla="*/ 948499 h 1273968"/>
                <a:gd name="connsiteX1223" fmla="*/ 1413415 w 1489995"/>
                <a:gd name="connsiteY1223" fmla="*/ 950024 h 1273968"/>
                <a:gd name="connsiteX1224" fmla="*/ 1409795 w 1489995"/>
                <a:gd name="connsiteY1224" fmla="*/ 947261 h 1273968"/>
                <a:gd name="connsiteX1225" fmla="*/ 1408271 w 1489995"/>
                <a:gd name="connsiteY1225" fmla="*/ 947452 h 1273968"/>
                <a:gd name="connsiteX1226" fmla="*/ 1406462 w 1489995"/>
                <a:gd name="connsiteY1226" fmla="*/ 946118 h 1273968"/>
                <a:gd name="connsiteX1227" fmla="*/ 1401889 w 1489995"/>
                <a:gd name="connsiteY1227" fmla="*/ 948309 h 1273968"/>
                <a:gd name="connsiteX1228" fmla="*/ 1394841 w 1489995"/>
                <a:gd name="connsiteY1228" fmla="*/ 942785 h 1273968"/>
                <a:gd name="connsiteX1229" fmla="*/ 1395413 w 1489995"/>
                <a:gd name="connsiteY1229" fmla="*/ 947547 h 1273968"/>
                <a:gd name="connsiteX1230" fmla="*/ 1392269 w 1489995"/>
                <a:gd name="connsiteY1230" fmla="*/ 947928 h 1273968"/>
                <a:gd name="connsiteX1231" fmla="*/ 1388745 w 1489995"/>
                <a:gd name="connsiteY1231" fmla="*/ 945166 h 1273968"/>
                <a:gd name="connsiteX1232" fmla="*/ 1387888 w 1489995"/>
                <a:gd name="connsiteY1232" fmla="*/ 938879 h 1273968"/>
                <a:gd name="connsiteX1233" fmla="*/ 1386554 w 1489995"/>
                <a:gd name="connsiteY1233" fmla="*/ 940594 h 1273968"/>
                <a:gd name="connsiteX1234" fmla="*/ 1384744 w 1489995"/>
                <a:gd name="connsiteY1234" fmla="*/ 939260 h 1273968"/>
                <a:gd name="connsiteX1235" fmla="*/ 1382363 w 1489995"/>
                <a:gd name="connsiteY1235" fmla="*/ 946023 h 1273968"/>
                <a:gd name="connsiteX1236" fmla="*/ 1378268 w 1489995"/>
                <a:gd name="connsiteY1236" fmla="*/ 951357 h 1273968"/>
                <a:gd name="connsiteX1237" fmla="*/ 1375886 w 1489995"/>
                <a:gd name="connsiteY1237" fmla="*/ 958024 h 1273968"/>
                <a:gd name="connsiteX1238" fmla="*/ 1377696 w 1489995"/>
                <a:gd name="connsiteY1238" fmla="*/ 959453 h 1273968"/>
                <a:gd name="connsiteX1239" fmla="*/ 1374934 w 1489995"/>
                <a:gd name="connsiteY1239" fmla="*/ 962978 h 1273968"/>
                <a:gd name="connsiteX1240" fmla="*/ 1375696 w 1489995"/>
                <a:gd name="connsiteY1240" fmla="*/ 969264 h 1273968"/>
                <a:gd name="connsiteX1241" fmla="*/ 1374172 w 1489995"/>
                <a:gd name="connsiteY1241" fmla="*/ 969455 h 1273968"/>
                <a:gd name="connsiteX1242" fmla="*/ 1373600 w 1489995"/>
                <a:gd name="connsiteY1242" fmla="*/ 964787 h 1273968"/>
                <a:gd name="connsiteX1243" fmla="*/ 1368647 w 1489995"/>
                <a:gd name="connsiteY1243" fmla="*/ 963740 h 1273968"/>
                <a:gd name="connsiteX1244" fmla="*/ 1361694 w 1489995"/>
                <a:gd name="connsiteY1244" fmla="*/ 972693 h 1273968"/>
                <a:gd name="connsiteX1245" fmla="*/ 1353026 w 1489995"/>
                <a:gd name="connsiteY1245" fmla="*/ 967359 h 1273968"/>
                <a:gd name="connsiteX1246" fmla="*/ 1345597 w 1489995"/>
                <a:gd name="connsiteY1246" fmla="*/ 971550 h 1273968"/>
                <a:gd name="connsiteX1247" fmla="*/ 1338453 w 1489995"/>
                <a:gd name="connsiteY1247" fmla="*/ 978884 h 1273968"/>
                <a:gd name="connsiteX1248" fmla="*/ 1336643 w 1489995"/>
                <a:gd name="connsiteY1248" fmla="*/ 977456 h 1273968"/>
                <a:gd name="connsiteX1249" fmla="*/ 1335310 w 1489995"/>
                <a:gd name="connsiteY1249" fmla="*/ 979265 h 1273968"/>
                <a:gd name="connsiteX1250" fmla="*/ 1330357 w 1489995"/>
                <a:gd name="connsiteY1250" fmla="*/ 978218 h 1273968"/>
                <a:gd name="connsiteX1251" fmla="*/ 1327214 w 1489995"/>
                <a:gd name="connsiteY1251" fmla="*/ 978694 h 1273968"/>
                <a:gd name="connsiteX1252" fmla="*/ 1326833 w 1489995"/>
                <a:gd name="connsiteY1252" fmla="*/ 975551 h 1273968"/>
                <a:gd name="connsiteX1253" fmla="*/ 1325880 w 1489995"/>
                <a:gd name="connsiteY1253" fmla="*/ 980408 h 1273968"/>
                <a:gd name="connsiteX1254" fmla="*/ 1325689 w 1489995"/>
                <a:gd name="connsiteY1254" fmla="*/ 978884 h 1273968"/>
                <a:gd name="connsiteX1255" fmla="*/ 1322451 w 1489995"/>
                <a:gd name="connsiteY1255" fmla="*/ 979265 h 1273968"/>
                <a:gd name="connsiteX1256" fmla="*/ 1317784 w 1489995"/>
                <a:gd name="connsiteY1256" fmla="*/ 979837 h 1273968"/>
                <a:gd name="connsiteX1257" fmla="*/ 1317022 w 1489995"/>
                <a:gd name="connsiteY1257" fmla="*/ 986409 h 1273968"/>
                <a:gd name="connsiteX1258" fmla="*/ 1313402 w 1489995"/>
                <a:gd name="connsiteY1258" fmla="*/ 983647 h 1273968"/>
                <a:gd name="connsiteX1259" fmla="*/ 1312069 w 1489995"/>
                <a:gd name="connsiteY1259" fmla="*/ 985457 h 1273968"/>
                <a:gd name="connsiteX1260" fmla="*/ 1314260 w 1489995"/>
                <a:gd name="connsiteY1260" fmla="*/ 989933 h 1273968"/>
                <a:gd name="connsiteX1261" fmla="*/ 1306544 w 1489995"/>
                <a:gd name="connsiteY1261" fmla="*/ 992505 h 1273968"/>
                <a:gd name="connsiteX1262" fmla="*/ 1306354 w 1489995"/>
                <a:gd name="connsiteY1262" fmla="*/ 990981 h 1273968"/>
                <a:gd name="connsiteX1263" fmla="*/ 1303592 w 1489995"/>
                <a:gd name="connsiteY1263" fmla="*/ 994505 h 1273968"/>
                <a:gd name="connsiteX1264" fmla="*/ 1301591 w 1489995"/>
                <a:gd name="connsiteY1264" fmla="*/ 991553 h 1273968"/>
                <a:gd name="connsiteX1265" fmla="*/ 1298639 w 1489995"/>
                <a:gd name="connsiteY1265" fmla="*/ 993553 h 1273968"/>
                <a:gd name="connsiteX1266" fmla="*/ 1298448 w 1489995"/>
                <a:gd name="connsiteY1266" fmla="*/ 991934 h 1273968"/>
                <a:gd name="connsiteX1267" fmla="*/ 1292162 w 1489995"/>
                <a:gd name="connsiteY1267" fmla="*/ 992791 h 1273968"/>
                <a:gd name="connsiteX1268" fmla="*/ 1291971 w 1489995"/>
                <a:gd name="connsiteY1268" fmla="*/ 991172 h 1273968"/>
                <a:gd name="connsiteX1269" fmla="*/ 1297400 w 1489995"/>
                <a:gd name="connsiteY1269" fmla="*/ 984028 h 1273968"/>
                <a:gd name="connsiteX1270" fmla="*/ 1295495 w 1489995"/>
                <a:gd name="connsiteY1270" fmla="*/ 981075 h 1273968"/>
                <a:gd name="connsiteX1271" fmla="*/ 1292257 w 1489995"/>
                <a:gd name="connsiteY1271" fmla="*/ 981551 h 1273968"/>
                <a:gd name="connsiteX1272" fmla="*/ 1289590 w 1489995"/>
                <a:gd name="connsiteY1272" fmla="*/ 985076 h 1273968"/>
                <a:gd name="connsiteX1273" fmla="*/ 1286161 w 1489995"/>
                <a:gd name="connsiteY1273" fmla="*/ 983932 h 1273968"/>
                <a:gd name="connsiteX1274" fmla="*/ 1283589 w 1489995"/>
                <a:gd name="connsiteY1274" fmla="*/ 989076 h 1273968"/>
                <a:gd name="connsiteX1275" fmla="*/ 1278922 w 1489995"/>
                <a:gd name="connsiteY1275" fmla="*/ 989648 h 1273968"/>
                <a:gd name="connsiteX1276" fmla="*/ 1277112 w 1489995"/>
                <a:gd name="connsiteY1276" fmla="*/ 988219 h 1273968"/>
                <a:gd name="connsiteX1277" fmla="*/ 1273207 w 1489995"/>
                <a:gd name="connsiteY1277" fmla="*/ 995172 h 1273968"/>
                <a:gd name="connsiteX1278" fmla="*/ 1271588 w 1489995"/>
                <a:gd name="connsiteY1278" fmla="*/ 995362 h 1273968"/>
                <a:gd name="connsiteX1279" fmla="*/ 1272064 w 1489995"/>
                <a:gd name="connsiteY1279" fmla="*/ 998506 h 1273968"/>
                <a:gd name="connsiteX1280" fmla="*/ 1275398 w 1489995"/>
                <a:gd name="connsiteY1280" fmla="*/ 999744 h 1273968"/>
                <a:gd name="connsiteX1281" fmla="*/ 1273969 w 1489995"/>
                <a:gd name="connsiteY1281" fmla="*/ 1001459 h 1273968"/>
                <a:gd name="connsiteX1282" fmla="*/ 1275969 w 1489995"/>
                <a:gd name="connsiteY1282" fmla="*/ 1004411 h 1273968"/>
                <a:gd name="connsiteX1283" fmla="*/ 1268444 w 1489995"/>
                <a:gd name="connsiteY1283" fmla="*/ 1008602 h 1273968"/>
                <a:gd name="connsiteX1284" fmla="*/ 1269683 w 1489995"/>
                <a:gd name="connsiteY1284" fmla="*/ 1018032 h 1273968"/>
                <a:gd name="connsiteX1285" fmla="*/ 1270540 w 1489995"/>
                <a:gd name="connsiteY1285" fmla="*/ 1024414 h 1273968"/>
                <a:gd name="connsiteX1286" fmla="*/ 1256729 w 1489995"/>
                <a:gd name="connsiteY1286" fmla="*/ 1029367 h 1273968"/>
                <a:gd name="connsiteX1287" fmla="*/ 1258634 w 1489995"/>
                <a:gd name="connsiteY1287" fmla="*/ 1032320 h 1273968"/>
                <a:gd name="connsiteX1288" fmla="*/ 1253395 w 1489995"/>
                <a:gd name="connsiteY1288" fmla="*/ 1040987 h 1273968"/>
                <a:gd name="connsiteX1289" fmla="*/ 1251776 w 1489995"/>
                <a:gd name="connsiteY1289" fmla="*/ 1041178 h 1273968"/>
                <a:gd name="connsiteX1290" fmla="*/ 1251394 w 1489995"/>
                <a:gd name="connsiteY1290" fmla="*/ 1038035 h 1273968"/>
                <a:gd name="connsiteX1291" fmla="*/ 1250061 w 1489995"/>
                <a:gd name="connsiteY1291" fmla="*/ 1039844 h 1273968"/>
                <a:gd name="connsiteX1292" fmla="*/ 1250061 w 1489995"/>
                <a:gd name="connsiteY1292" fmla="*/ 1039844 h 1273968"/>
                <a:gd name="connsiteX1293" fmla="*/ 1246823 w 1489995"/>
                <a:gd name="connsiteY1293" fmla="*/ 1040225 h 1273968"/>
                <a:gd name="connsiteX1294" fmla="*/ 1248632 w 1489995"/>
                <a:gd name="connsiteY1294" fmla="*/ 1041559 h 1273968"/>
                <a:gd name="connsiteX1295" fmla="*/ 1245489 w 1489995"/>
                <a:gd name="connsiteY1295" fmla="*/ 1042035 h 1273968"/>
                <a:gd name="connsiteX1296" fmla="*/ 1247489 w 1489995"/>
                <a:gd name="connsiteY1296" fmla="*/ 1044988 h 1273968"/>
                <a:gd name="connsiteX1297" fmla="*/ 1244727 w 1489995"/>
                <a:gd name="connsiteY1297" fmla="*/ 1048512 h 1273968"/>
                <a:gd name="connsiteX1298" fmla="*/ 1243775 w 1489995"/>
                <a:gd name="connsiteY1298" fmla="*/ 1053465 h 1273968"/>
                <a:gd name="connsiteX1299" fmla="*/ 1242536 w 1489995"/>
                <a:gd name="connsiteY1299" fmla="*/ 1056799 h 1273968"/>
                <a:gd name="connsiteX1300" fmla="*/ 1244727 w 1489995"/>
                <a:gd name="connsiteY1300" fmla="*/ 1061371 h 1273968"/>
                <a:gd name="connsiteX1301" fmla="*/ 1242822 w 1489995"/>
                <a:gd name="connsiteY1301" fmla="*/ 1071182 h 1273968"/>
                <a:gd name="connsiteX1302" fmla="*/ 1245013 w 1489995"/>
                <a:gd name="connsiteY1302" fmla="*/ 1075754 h 1273968"/>
                <a:gd name="connsiteX1303" fmla="*/ 1243965 w 1489995"/>
                <a:gd name="connsiteY1303" fmla="*/ 1080707 h 1273968"/>
                <a:gd name="connsiteX1304" fmla="*/ 1247585 w 1489995"/>
                <a:gd name="connsiteY1304" fmla="*/ 1083469 h 1273968"/>
                <a:gd name="connsiteX1305" fmla="*/ 1245965 w 1489995"/>
                <a:gd name="connsiteY1305" fmla="*/ 1083659 h 1273968"/>
                <a:gd name="connsiteX1306" fmla="*/ 1248537 w 1489995"/>
                <a:gd name="connsiteY1306" fmla="*/ 1091375 h 1273968"/>
                <a:gd name="connsiteX1307" fmla="*/ 1251680 w 1489995"/>
                <a:gd name="connsiteY1307" fmla="*/ 1090898 h 1273968"/>
                <a:gd name="connsiteX1308" fmla="*/ 1255681 w 1489995"/>
                <a:gd name="connsiteY1308" fmla="*/ 1084040 h 1273968"/>
                <a:gd name="connsiteX1309" fmla="*/ 1263587 w 1489995"/>
                <a:gd name="connsiteY1309" fmla="*/ 1095851 h 1273968"/>
                <a:gd name="connsiteX1310" fmla="*/ 1271302 w 1489995"/>
                <a:gd name="connsiteY1310" fmla="*/ 1093280 h 1273968"/>
                <a:gd name="connsiteX1311" fmla="*/ 1282541 w 1489995"/>
                <a:gd name="connsiteY1311" fmla="*/ 1093375 h 1273968"/>
                <a:gd name="connsiteX1312" fmla="*/ 1281493 w 1489995"/>
                <a:gd name="connsiteY1312" fmla="*/ 1098328 h 1273968"/>
                <a:gd name="connsiteX1313" fmla="*/ 1285875 w 1489995"/>
                <a:gd name="connsiteY1313" fmla="*/ 1107377 h 1273968"/>
                <a:gd name="connsiteX1314" fmla="*/ 1293590 w 1489995"/>
                <a:gd name="connsiteY1314" fmla="*/ 1117664 h 1273968"/>
                <a:gd name="connsiteX1315" fmla="*/ 1294257 w 1489995"/>
                <a:gd name="connsiteY1315" fmla="*/ 1122426 h 1273968"/>
                <a:gd name="connsiteX1316" fmla="*/ 1291304 w 1489995"/>
                <a:gd name="connsiteY1316" fmla="*/ 1124331 h 1273968"/>
                <a:gd name="connsiteX1317" fmla="*/ 1290066 w 1489995"/>
                <a:gd name="connsiteY1317" fmla="*/ 1127760 h 1273968"/>
                <a:gd name="connsiteX1318" fmla="*/ 1293876 w 1489995"/>
                <a:gd name="connsiteY1318" fmla="*/ 1132046 h 1273968"/>
                <a:gd name="connsiteX1319" fmla="*/ 1290161 w 1489995"/>
                <a:gd name="connsiteY1319" fmla="*/ 1140524 h 1273968"/>
                <a:gd name="connsiteX1320" fmla="*/ 1286542 w 1489995"/>
                <a:gd name="connsiteY1320" fmla="*/ 1137761 h 1273968"/>
                <a:gd name="connsiteX1321" fmla="*/ 1287209 w 1489995"/>
                <a:gd name="connsiteY1321" fmla="*/ 1142524 h 1273968"/>
                <a:gd name="connsiteX1322" fmla="*/ 1285399 w 1489995"/>
                <a:gd name="connsiteY1322" fmla="*/ 1141190 h 1273968"/>
                <a:gd name="connsiteX1323" fmla="*/ 1285589 w 1489995"/>
                <a:gd name="connsiteY1323" fmla="*/ 1142714 h 1273968"/>
                <a:gd name="connsiteX1324" fmla="*/ 1283970 w 1489995"/>
                <a:gd name="connsiteY1324" fmla="*/ 1142905 h 1273968"/>
                <a:gd name="connsiteX1325" fmla="*/ 1279684 w 1489995"/>
                <a:gd name="connsiteY1325" fmla="*/ 1146715 h 1273968"/>
                <a:gd name="connsiteX1326" fmla="*/ 1280255 w 1489995"/>
                <a:gd name="connsiteY1326" fmla="*/ 1151477 h 1273968"/>
                <a:gd name="connsiteX1327" fmla="*/ 1274159 w 1489995"/>
                <a:gd name="connsiteY1327" fmla="*/ 1153859 h 1273968"/>
                <a:gd name="connsiteX1328" fmla="*/ 1273969 w 1489995"/>
                <a:gd name="connsiteY1328" fmla="*/ 1152239 h 1273968"/>
                <a:gd name="connsiteX1329" fmla="*/ 1270826 w 1489995"/>
                <a:gd name="connsiteY1329" fmla="*/ 1152620 h 1273968"/>
                <a:gd name="connsiteX1330" fmla="*/ 1266254 w 1489995"/>
                <a:gd name="connsiteY1330" fmla="*/ 1154811 h 1273968"/>
                <a:gd name="connsiteX1331" fmla="*/ 1264253 w 1489995"/>
                <a:gd name="connsiteY1331" fmla="*/ 1151858 h 1273968"/>
                <a:gd name="connsiteX1332" fmla="*/ 1261586 w 1489995"/>
                <a:gd name="connsiteY1332" fmla="*/ 1155383 h 1273968"/>
                <a:gd name="connsiteX1333" fmla="*/ 1259110 w 1489995"/>
                <a:gd name="connsiteY1333" fmla="*/ 1149287 h 1273968"/>
                <a:gd name="connsiteX1334" fmla="*/ 1252252 w 1489995"/>
                <a:gd name="connsiteY1334" fmla="*/ 1145381 h 1273968"/>
                <a:gd name="connsiteX1335" fmla="*/ 1251109 w 1489995"/>
                <a:gd name="connsiteY1335" fmla="*/ 1148715 h 1273968"/>
                <a:gd name="connsiteX1336" fmla="*/ 1246156 w 1489995"/>
                <a:gd name="connsiteY1336" fmla="*/ 1147762 h 1273968"/>
                <a:gd name="connsiteX1337" fmla="*/ 1247108 w 1489995"/>
                <a:gd name="connsiteY1337" fmla="*/ 1155668 h 1273968"/>
                <a:gd name="connsiteX1338" fmla="*/ 1247108 w 1489995"/>
                <a:gd name="connsiteY1338" fmla="*/ 1155668 h 1273968"/>
                <a:gd name="connsiteX1339" fmla="*/ 1244156 w 1489995"/>
                <a:gd name="connsiteY1339" fmla="*/ 1157669 h 1273968"/>
                <a:gd name="connsiteX1340" fmla="*/ 1240631 w 1489995"/>
                <a:gd name="connsiteY1340" fmla="*/ 1154906 h 1273968"/>
                <a:gd name="connsiteX1341" fmla="*/ 1241774 w 1489995"/>
                <a:gd name="connsiteY1341" fmla="*/ 1151573 h 1273968"/>
                <a:gd name="connsiteX1342" fmla="*/ 1237107 w 1489995"/>
                <a:gd name="connsiteY1342" fmla="*/ 1152144 h 1273968"/>
                <a:gd name="connsiteX1343" fmla="*/ 1237488 w 1489995"/>
                <a:gd name="connsiteY1343" fmla="*/ 1155287 h 1273968"/>
                <a:gd name="connsiteX1344" fmla="*/ 1241012 w 1489995"/>
                <a:gd name="connsiteY1344" fmla="*/ 1158050 h 1273968"/>
                <a:gd name="connsiteX1345" fmla="*/ 1240060 w 1489995"/>
                <a:gd name="connsiteY1345" fmla="*/ 1163003 h 1273968"/>
                <a:gd name="connsiteX1346" fmla="*/ 1235297 w 1489995"/>
                <a:gd name="connsiteY1346" fmla="*/ 1163574 h 1273968"/>
                <a:gd name="connsiteX1347" fmla="*/ 1235678 w 1489995"/>
                <a:gd name="connsiteY1347" fmla="*/ 1166717 h 1273968"/>
                <a:gd name="connsiteX1348" fmla="*/ 1234345 w 1489995"/>
                <a:gd name="connsiteY1348" fmla="*/ 1168527 h 1273968"/>
                <a:gd name="connsiteX1349" fmla="*/ 1233202 w 1489995"/>
                <a:gd name="connsiteY1349" fmla="*/ 1171861 h 1273968"/>
                <a:gd name="connsiteX1350" fmla="*/ 1235107 w 1489995"/>
                <a:gd name="connsiteY1350" fmla="*/ 1174814 h 1273968"/>
                <a:gd name="connsiteX1351" fmla="*/ 1233773 w 1489995"/>
                <a:gd name="connsiteY1351" fmla="*/ 1176623 h 1273968"/>
                <a:gd name="connsiteX1352" fmla="*/ 1233964 w 1489995"/>
                <a:gd name="connsiteY1352" fmla="*/ 1178147 h 1273968"/>
                <a:gd name="connsiteX1353" fmla="*/ 1225868 w 1489995"/>
                <a:gd name="connsiteY1353" fmla="*/ 1177576 h 1273968"/>
                <a:gd name="connsiteX1354" fmla="*/ 1225296 w 1489995"/>
                <a:gd name="connsiteY1354" fmla="*/ 1172909 h 1273968"/>
                <a:gd name="connsiteX1355" fmla="*/ 1222915 w 1489995"/>
                <a:gd name="connsiteY1355" fmla="*/ 1166812 h 1273968"/>
                <a:gd name="connsiteX1356" fmla="*/ 1215962 w 1489995"/>
                <a:gd name="connsiteY1356" fmla="*/ 1162812 h 1273968"/>
                <a:gd name="connsiteX1357" fmla="*/ 1216343 w 1489995"/>
                <a:gd name="connsiteY1357" fmla="*/ 1165955 h 1273968"/>
                <a:gd name="connsiteX1358" fmla="*/ 1214628 w 1489995"/>
                <a:gd name="connsiteY1358" fmla="*/ 1164622 h 1273968"/>
                <a:gd name="connsiteX1359" fmla="*/ 1214818 w 1489995"/>
                <a:gd name="connsiteY1359" fmla="*/ 1166146 h 1273968"/>
                <a:gd name="connsiteX1360" fmla="*/ 1211675 w 1489995"/>
                <a:gd name="connsiteY1360" fmla="*/ 1166622 h 1273968"/>
                <a:gd name="connsiteX1361" fmla="*/ 1206913 w 1489995"/>
                <a:gd name="connsiteY1361" fmla="*/ 1167194 h 1273968"/>
                <a:gd name="connsiteX1362" fmla="*/ 1205103 w 1489995"/>
                <a:gd name="connsiteY1362" fmla="*/ 1165860 h 1273968"/>
                <a:gd name="connsiteX1363" fmla="*/ 1203103 w 1489995"/>
                <a:gd name="connsiteY1363" fmla="*/ 1162907 h 1273968"/>
                <a:gd name="connsiteX1364" fmla="*/ 1202912 w 1489995"/>
                <a:gd name="connsiteY1364" fmla="*/ 1161288 h 1273968"/>
                <a:gd name="connsiteX1365" fmla="*/ 1198245 w 1489995"/>
                <a:gd name="connsiteY1365" fmla="*/ 1161860 h 1273968"/>
                <a:gd name="connsiteX1366" fmla="*/ 1199198 w 1489995"/>
                <a:gd name="connsiteY1366" fmla="*/ 1157002 h 1273968"/>
                <a:gd name="connsiteX1367" fmla="*/ 1200722 w 1489995"/>
                <a:gd name="connsiteY1367" fmla="*/ 1156716 h 1273968"/>
                <a:gd name="connsiteX1368" fmla="*/ 1202150 w 1489995"/>
                <a:gd name="connsiteY1368" fmla="*/ 1155002 h 1273968"/>
                <a:gd name="connsiteX1369" fmla="*/ 1197388 w 1489995"/>
                <a:gd name="connsiteY1369" fmla="*/ 1155573 h 1273968"/>
                <a:gd name="connsiteX1370" fmla="*/ 1196245 w 1489995"/>
                <a:gd name="connsiteY1370" fmla="*/ 1158907 h 1273968"/>
                <a:gd name="connsiteX1371" fmla="*/ 1194435 w 1489995"/>
                <a:gd name="connsiteY1371" fmla="*/ 1157573 h 1273968"/>
                <a:gd name="connsiteX1372" fmla="*/ 1191292 w 1489995"/>
                <a:gd name="connsiteY1372" fmla="*/ 1157954 h 1273968"/>
                <a:gd name="connsiteX1373" fmla="*/ 1192339 w 1489995"/>
                <a:gd name="connsiteY1373" fmla="*/ 1165860 h 1273968"/>
                <a:gd name="connsiteX1374" fmla="*/ 1187196 w 1489995"/>
                <a:gd name="connsiteY1374" fmla="*/ 1163288 h 1273968"/>
                <a:gd name="connsiteX1375" fmla="*/ 1179481 w 1489995"/>
                <a:gd name="connsiteY1375" fmla="*/ 1165860 h 1273968"/>
                <a:gd name="connsiteX1376" fmla="*/ 1177862 w 1489995"/>
                <a:gd name="connsiteY1376" fmla="*/ 1166051 h 1273968"/>
                <a:gd name="connsiteX1377" fmla="*/ 1178338 w 1489995"/>
                <a:gd name="connsiteY1377" fmla="*/ 1169194 h 1273968"/>
                <a:gd name="connsiteX1378" fmla="*/ 1175099 w 1489995"/>
                <a:gd name="connsiteY1378" fmla="*/ 1169670 h 1273968"/>
                <a:gd name="connsiteX1379" fmla="*/ 1171575 w 1489995"/>
                <a:gd name="connsiteY1379" fmla="*/ 1166908 h 1273968"/>
                <a:gd name="connsiteX1380" fmla="*/ 1170432 w 1489995"/>
                <a:gd name="connsiteY1380" fmla="*/ 1170241 h 1273968"/>
                <a:gd name="connsiteX1381" fmla="*/ 1167289 w 1489995"/>
                <a:gd name="connsiteY1381" fmla="*/ 1170623 h 1273968"/>
                <a:gd name="connsiteX1382" fmla="*/ 1163860 w 1489995"/>
                <a:gd name="connsiteY1382" fmla="*/ 1169480 h 1273968"/>
                <a:gd name="connsiteX1383" fmla="*/ 1157954 w 1489995"/>
                <a:gd name="connsiteY1383" fmla="*/ 1173385 h 1273968"/>
                <a:gd name="connsiteX1384" fmla="*/ 1150715 w 1489995"/>
                <a:gd name="connsiteY1384" fmla="*/ 1166336 h 1273968"/>
                <a:gd name="connsiteX1385" fmla="*/ 1146143 w 1489995"/>
                <a:gd name="connsiteY1385" fmla="*/ 1168527 h 1273968"/>
                <a:gd name="connsiteX1386" fmla="*/ 1143952 w 1489995"/>
                <a:gd name="connsiteY1386" fmla="*/ 1163955 h 1273968"/>
                <a:gd name="connsiteX1387" fmla="*/ 1137856 w 1489995"/>
                <a:gd name="connsiteY1387" fmla="*/ 1166336 h 1273968"/>
                <a:gd name="connsiteX1388" fmla="*/ 1136618 w 1489995"/>
                <a:gd name="connsiteY1388" fmla="*/ 1169765 h 1273968"/>
                <a:gd name="connsiteX1389" fmla="*/ 1134904 w 1489995"/>
                <a:gd name="connsiteY1389" fmla="*/ 1168337 h 1273968"/>
                <a:gd name="connsiteX1390" fmla="*/ 1133475 w 1489995"/>
                <a:gd name="connsiteY1390" fmla="*/ 1170146 h 1273968"/>
                <a:gd name="connsiteX1391" fmla="*/ 1131284 w 1489995"/>
                <a:gd name="connsiteY1391" fmla="*/ 1165574 h 1273968"/>
                <a:gd name="connsiteX1392" fmla="*/ 1129760 w 1489995"/>
                <a:gd name="connsiteY1392" fmla="*/ 1165765 h 1273968"/>
                <a:gd name="connsiteX1393" fmla="*/ 1129951 w 1489995"/>
                <a:gd name="connsiteY1393" fmla="*/ 1167384 h 1273968"/>
                <a:gd name="connsiteX1394" fmla="*/ 1124807 w 1489995"/>
                <a:gd name="connsiteY1394" fmla="*/ 1164812 h 1273968"/>
                <a:gd name="connsiteX1395" fmla="*/ 1126236 w 1489995"/>
                <a:gd name="connsiteY1395" fmla="*/ 1163098 h 1273968"/>
                <a:gd name="connsiteX1396" fmla="*/ 1120902 w 1489995"/>
                <a:gd name="connsiteY1396" fmla="*/ 1158907 h 1273968"/>
                <a:gd name="connsiteX1397" fmla="*/ 1120616 w 1489995"/>
                <a:gd name="connsiteY1397" fmla="*/ 1157383 h 1273968"/>
                <a:gd name="connsiteX1398" fmla="*/ 1108234 w 1489995"/>
                <a:gd name="connsiteY1398" fmla="*/ 1160526 h 1273968"/>
                <a:gd name="connsiteX1399" fmla="*/ 1101947 w 1489995"/>
                <a:gd name="connsiteY1399" fmla="*/ 1161288 h 1273968"/>
                <a:gd name="connsiteX1400" fmla="*/ 1096804 w 1489995"/>
                <a:gd name="connsiteY1400" fmla="*/ 1171575 h 1273968"/>
                <a:gd name="connsiteX1401" fmla="*/ 1100328 w 1489995"/>
                <a:gd name="connsiteY1401" fmla="*/ 1174337 h 1273968"/>
                <a:gd name="connsiteX1402" fmla="*/ 1105281 w 1489995"/>
                <a:gd name="connsiteY1402" fmla="*/ 1175290 h 1273968"/>
                <a:gd name="connsiteX1403" fmla="*/ 1109281 w 1489995"/>
                <a:gd name="connsiteY1403" fmla="*/ 1181195 h 1273968"/>
                <a:gd name="connsiteX1404" fmla="*/ 1107853 w 1489995"/>
                <a:gd name="connsiteY1404" fmla="*/ 1183005 h 1273968"/>
                <a:gd name="connsiteX1405" fmla="*/ 1110043 w 1489995"/>
                <a:gd name="connsiteY1405" fmla="*/ 1187577 h 1273968"/>
                <a:gd name="connsiteX1406" fmla="*/ 1108710 w 1489995"/>
                <a:gd name="connsiteY1406" fmla="*/ 1189291 h 1273968"/>
                <a:gd name="connsiteX1407" fmla="*/ 1102614 w 1489995"/>
                <a:gd name="connsiteY1407" fmla="*/ 1191673 h 1273968"/>
                <a:gd name="connsiteX1408" fmla="*/ 1091089 w 1489995"/>
                <a:gd name="connsiteY1408" fmla="*/ 1189958 h 1273968"/>
                <a:gd name="connsiteX1409" fmla="*/ 1088612 w 1489995"/>
                <a:gd name="connsiteY1409" fmla="*/ 1195102 h 1273968"/>
                <a:gd name="connsiteX1410" fmla="*/ 1081468 w 1489995"/>
                <a:gd name="connsiteY1410" fmla="*/ 1189577 h 1273968"/>
                <a:gd name="connsiteX1411" fmla="*/ 1076706 w 1489995"/>
                <a:gd name="connsiteY1411" fmla="*/ 1190244 h 1273968"/>
                <a:gd name="connsiteX1412" fmla="*/ 1073944 w 1489995"/>
                <a:gd name="connsiteY1412" fmla="*/ 1193768 h 1273968"/>
                <a:gd name="connsiteX1413" fmla="*/ 1074801 w 1489995"/>
                <a:gd name="connsiteY1413" fmla="*/ 1200055 h 1273968"/>
                <a:gd name="connsiteX1414" fmla="*/ 1073372 w 1489995"/>
                <a:gd name="connsiteY1414" fmla="*/ 1201865 h 1273968"/>
                <a:gd name="connsiteX1415" fmla="*/ 1072039 w 1489995"/>
                <a:gd name="connsiteY1415" fmla="*/ 1203579 h 1273968"/>
                <a:gd name="connsiteX1416" fmla="*/ 1075563 w 1489995"/>
                <a:gd name="connsiteY1416" fmla="*/ 1206341 h 1273968"/>
                <a:gd name="connsiteX1417" fmla="*/ 1079754 w 1489995"/>
                <a:gd name="connsiteY1417" fmla="*/ 1213866 h 1273968"/>
                <a:gd name="connsiteX1418" fmla="*/ 1076611 w 1489995"/>
                <a:gd name="connsiteY1418" fmla="*/ 1214247 h 1273968"/>
                <a:gd name="connsiteX1419" fmla="*/ 1071848 w 1489995"/>
                <a:gd name="connsiteY1419" fmla="*/ 1214914 h 1273968"/>
                <a:gd name="connsiteX1420" fmla="*/ 1070515 w 1489995"/>
                <a:gd name="connsiteY1420" fmla="*/ 1216628 h 1273968"/>
                <a:gd name="connsiteX1421" fmla="*/ 1071277 w 1489995"/>
                <a:gd name="connsiteY1421" fmla="*/ 1223010 h 1273968"/>
                <a:gd name="connsiteX1422" fmla="*/ 1066514 w 1489995"/>
                <a:gd name="connsiteY1422" fmla="*/ 1223582 h 1273968"/>
                <a:gd name="connsiteX1423" fmla="*/ 1065562 w 1489995"/>
                <a:gd name="connsiteY1423" fmla="*/ 1228535 h 1273968"/>
                <a:gd name="connsiteX1424" fmla="*/ 1064038 w 1489995"/>
                <a:gd name="connsiteY1424" fmla="*/ 1228725 h 1273968"/>
                <a:gd name="connsiteX1425" fmla="*/ 1058894 w 1489995"/>
                <a:gd name="connsiteY1425" fmla="*/ 1226153 h 1273968"/>
                <a:gd name="connsiteX1426" fmla="*/ 1056323 w 1489995"/>
                <a:gd name="connsiteY1426" fmla="*/ 1231297 h 1273968"/>
                <a:gd name="connsiteX1427" fmla="*/ 1051369 w 1489995"/>
                <a:gd name="connsiteY1427" fmla="*/ 1230344 h 1273968"/>
                <a:gd name="connsiteX1428" fmla="*/ 1048988 w 1489995"/>
                <a:gd name="connsiteY1428" fmla="*/ 1224248 h 1273968"/>
                <a:gd name="connsiteX1429" fmla="*/ 1041844 w 1489995"/>
                <a:gd name="connsiteY1429" fmla="*/ 1218724 h 1273968"/>
                <a:gd name="connsiteX1430" fmla="*/ 1046226 w 1489995"/>
                <a:gd name="connsiteY1430" fmla="*/ 1214914 h 1273968"/>
                <a:gd name="connsiteX1431" fmla="*/ 1041083 w 1489995"/>
                <a:gd name="connsiteY1431" fmla="*/ 1212342 h 1273968"/>
                <a:gd name="connsiteX1432" fmla="*/ 1039082 w 1489995"/>
                <a:gd name="connsiteY1432" fmla="*/ 1209389 h 1273968"/>
                <a:gd name="connsiteX1433" fmla="*/ 1040511 w 1489995"/>
                <a:gd name="connsiteY1433" fmla="*/ 1207675 h 1273968"/>
                <a:gd name="connsiteX1434" fmla="*/ 1038701 w 1489995"/>
                <a:gd name="connsiteY1434" fmla="*/ 1206246 h 1273968"/>
                <a:gd name="connsiteX1435" fmla="*/ 1036892 w 1489995"/>
                <a:gd name="connsiteY1435" fmla="*/ 1204912 h 1273968"/>
                <a:gd name="connsiteX1436" fmla="*/ 1035463 w 1489995"/>
                <a:gd name="connsiteY1436" fmla="*/ 1193864 h 1273968"/>
                <a:gd name="connsiteX1437" fmla="*/ 1031176 w 1489995"/>
                <a:gd name="connsiteY1437" fmla="*/ 1197578 h 1273968"/>
                <a:gd name="connsiteX1438" fmla="*/ 1032319 w 1489995"/>
                <a:gd name="connsiteY1438" fmla="*/ 1194245 h 1273968"/>
                <a:gd name="connsiteX1439" fmla="*/ 1031938 w 1489995"/>
                <a:gd name="connsiteY1439" fmla="*/ 1191101 h 1273968"/>
                <a:gd name="connsiteX1440" fmla="*/ 1030319 w 1489995"/>
                <a:gd name="connsiteY1440" fmla="*/ 1191292 h 1273968"/>
                <a:gd name="connsiteX1441" fmla="*/ 1031748 w 1489995"/>
                <a:gd name="connsiteY1441" fmla="*/ 1189482 h 1273968"/>
                <a:gd name="connsiteX1442" fmla="*/ 1031176 w 1489995"/>
                <a:gd name="connsiteY1442" fmla="*/ 1184815 h 1273968"/>
                <a:gd name="connsiteX1443" fmla="*/ 1026223 w 1489995"/>
                <a:gd name="connsiteY1443" fmla="*/ 1183767 h 1273968"/>
                <a:gd name="connsiteX1444" fmla="*/ 1029367 w 1489995"/>
                <a:gd name="connsiteY1444" fmla="*/ 1183386 h 1273968"/>
                <a:gd name="connsiteX1445" fmla="*/ 1032510 w 1489995"/>
                <a:gd name="connsiteY1445" fmla="*/ 1183005 h 1273968"/>
                <a:gd name="connsiteX1446" fmla="*/ 1032319 w 1489995"/>
                <a:gd name="connsiteY1446" fmla="*/ 1181386 h 1273968"/>
                <a:gd name="connsiteX1447" fmla="*/ 1025557 w 1489995"/>
                <a:gd name="connsiteY1447" fmla="*/ 1179100 h 1273968"/>
                <a:gd name="connsiteX1448" fmla="*/ 1025176 w 1489995"/>
                <a:gd name="connsiteY1448" fmla="*/ 1175957 h 1273968"/>
                <a:gd name="connsiteX1449" fmla="*/ 1024223 w 1489995"/>
                <a:gd name="connsiteY1449" fmla="*/ 1180814 h 1273968"/>
                <a:gd name="connsiteX1450" fmla="*/ 1021080 w 1489995"/>
                <a:gd name="connsiteY1450" fmla="*/ 1181291 h 1273968"/>
                <a:gd name="connsiteX1451" fmla="*/ 1019080 w 1489995"/>
                <a:gd name="connsiteY1451" fmla="*/ 1178338 h 1273968"/>
                <a:gd name="connsiteX1452" fmla="*/ 1016127 w 1489995"/>
                <a:gd name="connsiteY1452" fmla="*/ 1180243 h 1273968"/>
                <a:gd name="connsiteX1453" fmla="*/ 1012603 w 1489995"/>
                <a:gd name="connsiteY1453" fmla="*/ 1190339 h 1273968"/>
                <a:gd name="connsiteX1454" fmla="*/ 1014413 w 1489995"/>
                <a:gd name="connsiteY1454" fmla="*/ 1191768 h 1273968"/>
                <a:gd name="connsiteX1455" fmla="*/ 1012984 w 1489995"/>
                <a:gd name="connsiteY1455" fmla="*/ 1193483 h 1273968"/>
                <a:gd name="connsiteX1456" fmla="*/ 1009650 w 1489995"/>
                <a:gd name="connsiteY1456" fmla="*/ 1192340 h 1273968"/>
                <a:gd name="connsiteX1457" fmla="*/ 1009079 w 1489995"/>
                <a:gd name="connsiteY1457" fmla="*/ 1187577 h 1273968"/>
                <a:gd name="connsiteX1458" fmla="*/ 1005268 w 1489995"/>
                <a:gd name="connsiteY1458" fmla="*/ 1183291 h 1273968"/>
                <a:gd name="connsiteX1459" fmla="*/ 1003744 w 1489995"/>
                <a:gd name="connsiteY1459" fmla="*/ 1183481 h 1273968"/>
                <a:gd name="connsiteX1460" fmla="*/ 998601 w 1489995"/>
                <a:gd name="connsiteY1460" fmla="*/ 1180910 h 1273968"/>
                <a:gd name="connsiteX1461" fmla="*/ 992791 w 1489995"/>
                <a:gd name="connsiteY1461" fmla="*/ 1173671 h 1273968"/>
                <a:gd name="connsiteX1462" fmla="*/ 988219 w 1489995"/>
                <a:gd name="connsiteY1462" fmla="*/ 1163003 h 1273968"/>
                <a:gd name="connsiteX1463" fmla="*/ 985076 w 1489995"/>
                <a:gd name="connsiteY1463" fmla="*/ 1163384 h 1273968"/>
                <a:gd name="connsiteX1464" fmla="*/ 981932 w 1489995"/>
                <a:gd name="connsiteY1464" fmla="*/ 1163765 h 1273968"/>
                <a:gd name="connsiteX1465" fmla="*/ 965359 w 1489995"/>
                <a:gd name="connsiteY1465" fmla="*/ 1159478 h 1273968"/>
                <a:gd name="connsiteX1466" fmla="*/ 962977 w 1489995"/>
                <a:gd name="connsiteY1466" fmla="*/ 1153382 h 1273968"/>
                <a:gd name="connsiteX1467" fmla="*/ 953643 w 1489995"/>
                <a:gd name="connsiteY1467" fmla="*/ 1143286 h 1273968"/>
                <a:gd name="connsiteX1468" fmla="*/ 955072 w 1489995"/>
                <a:gd name="connsiteY1468" fmla="*/ 1141571 h 1273968"/>
                <a:gd name="connsiteX1469" fmla="*/ 953262 w 1489995"/>
                <a:gd name="connsiteY1469" fmla="*/ 1140143 h 1273968"/>
                <a:gd name="connsiteX1470" fmla="*/ 952500 w 1489995"/>
                <a:gd name="connsiteY1470" fmla="*/ 1146715 h 1273968"/>
                <a:gd name="connsiteX1471" fmla="*/ 951738 w 1489995"/>
                <a:gd name="connsiteY1471" fmla="*/ 1153192 h 1273968"/>
                <a:gd name="connsiteX1472" fmla="*/ 943832 w 1489995"/>
                <a:gd name="connsiteY1472" fmla="*/ 1154240 h 1273968"/>
                <a:gd name="connsiteX1473" fmla="*/ 944023 w 1489995"/>
                <a:gd name="connsiteY1473" fmla="*/ 1155764 h 1273968"/>
                <a:gd name="connsiteX1474" fmla="*/ 941070 w 1489995"/>
                <a:gd name="connsiteY1474" fmla="*/ 1157764 h 1273968"/>
                <a:gd name="connsiteX1475" fmla="*/ 941260 w 1489995"/>
                <a:gd name="connsiteY1475" fmla="*/ 1159383 h 1273968"/>
                <a:gd name="connsiteX1476" fmla="*/ 939546 w 1489995"/>
                <a:gd name="connsiteY1476" fmla="*/ 1157954 h 1273968"/>
                <a:gd name="connsiteX1477" fmla="*/ 936784 w 1489995"/>
                <a:gd name="connsiteY1477" fmla="*/ 1161479 h 1273968"/>
                <a:gd name="connsiteX1478" fmla="*/ 936974 w 1489995"/>
                <a:gd name="connsiteY1478" fmla="*/ 1163098 h 1273968"/>
                <a:gd name="connsiteX1479" fmla="*/ 940118 w 1489995"/>
                <a:gd name="connsiteY1479" fmla="*/ 1162717 h 1273968"/>
                <a:gd name="connsiteX1480" fmla="*/ 939546 w 1489995"/>
                <a:gd name="connsiteY1480" fmla="*/ 1170813 h 1273968"/>
                <a:gd name="connsiteX1481" fmla="*/ 927926 w 1489995"/>
                <a:gd name="connsiteY1481" fmla="*/ 1167479 h 1273968"/>
                <a:gd name="connsiteX1482" fmla="*/ 928306 w 1489995"/>
                <a:gd name="connsiteY1482" fmla="*/ 1170623 h 1273968"/>
                <a:gd name="connsiteX1483" fmla="*/ 930116 w 1489995"/>
                <a:gd name="connsiteY1483" fmla="*/ 1171956 h 1273968"/>
                <a:gd name="connsiteX1484" fmla="*/ 925354 w 1489995"/>
                <a:gd name="connsiteY1484" fmla="*/ 1172623 h 1273968"/>
                <a:gd name="connsiteX1485" fmla="*/ 926878 w 1489995"/>
                <a:gd name="connsiteY1485" fmla="*/ 1172432 h 1273968"/>
                <a:gd name="connsiteX1486" fmla="*/ 928878 w 1489995"/>
                <a:gd name="connsiteY1486" fmla="*/ 1175385 h 1273968"/>
                <a:gd name="connsiteX1487" fmla="*/ 927544 w 1489995"/>
                <a:gd name="connsiteY1487" fmla="*/ 1177100 h 1273968"/>
                <a:gd name="connsiteX1488" fmla="*/ 930878 w 1489995"/>
                <a:gd name="connsiteY1488" fmla="*/ 1178338 h 1273968"/>
                <a:gd name="connsiteX1489" fmla="*/ 928306 w 1489995"/>
                <a:gd name="connsiteY1489" fmla="*/ 1183481 h 1273968"/>
                <a:gd name="connsiteX1490" fmla="*/ 930116 w 1489995"/>
                <a:gd name="connsiteY1490" fmla="*/ 1184815 h 1273968"/>
                <a:gd name="connsiteX1491" fmla="*/ 926973 w 1489995"/>
                <a:gd name="connsiteY1491" fmla="*/ 1185196 h 1273968"/>
                <a:gd name="connsiteX1492" fmla="*/ 925735 w 1489995"/>
                <a:gd name="connsiteY1492" fmla="*/ 1188625 h 1273968"/>
                <a:gd name="connsiteX1493" fmla="*/ 924211 w 1489995"/>
                <a:gd name="connsiteY1493" fmla="*/ 1188815 h 1273968"/>
                <a:gd name="connsiteX1494" fmla="*/ 923449 w 1489995"/>
                <a:gd name="connsiteY1494" fmla="*/ 1195292 h 1273968"/>
                <a:gd name="connsiteX1495" fmla="*/ 921830 w 1489995"/>
                <a:gd name="connsiteY1495" fmla="*/ 1195483 h 1273968"/>
                <a:gd name="connsiteX1496" fmla="*/ 920687 w 1489995"/>
                <a:gd name="connsiteY1496" fmla="*/ 1198816 h 1273968"/>
                <a:gd name="connsiteX1497" fmla="*/ 922210 w 1489995"/>
                <a:gd name="connsiteY1497" fmla="*/ 1198626 h 1273968"/>
                <a:gd name="connsiteX1498" fmla="*/ 922687 w 1489995"/>
                <a:gd name="connsiteY1498" fmla="*/ 1201769 h 1273968"/>
                <a:gd name="connsiteX1499" fmla="*/ 927544 w 1489995"/>
                <a:gd name="connsiteY1499" fmla="*/ 1202817 h 1273968"/>
                <a:gd name="connsiteX1500" fmla="*/ 925259 w 1489995"/>
                <a:gd name="connsiteY1500" fmla="*/ 1209485 h 1273968"/>
                <a:gd name="connsiteX1501" fmla="*/ 927259 w 1489995"/>
                <a:gd name="connsiteY1501" fmla="*/ 1212437 h 1273968"/>
                <a:gd name="connsiteX1502" fmla="*/ 930212 w 1489995"/>
                <a:gd name="connsiteY1502" fmla="*/ 1210437 h 1273968"/>
                <a:gd name="connsiteX1503" fmla="*/ 930593 w 1489995"/>
                <a:gd name="connsiteY1503" fmla="*/ 1213676 h 1273968"/>
                <a:gd name="connsiteX1504" fmla="*/ 928973 w 1489995"/>
                <a:gd name="connsiteY1504" fmla="*/ 1213866 h 1273968"/>
                <a:gd name="connsiteX1505" fmla="*/ 934117 w 1489995"/>
                <a:gd name="connsiteY1505" fmla="*/ 1216343 h 1273968"/>
                <a:gd name="connsiteX1506" fmla="*/ 934498 w 1489995"/>
                <a:gd name="connsiteY1506" fmla="*/ 1219581 h 1273968"/>
                <a:gd name="connsiteX1507" fmla="*/ 930021 w 1489995"/>
                <a:gd name="connsiteY1507" fmla="*/ 1221677 h 1273968"/>
                <a:gd name="connsiteX1508" fmla="*/ 934688 w 1489995"/>
                <a:gd name="connsiteY1508" fmla="*/ 1221105 h 1273968"/>
                <a:gd name="connsiteX1509" fmla="*/ 933355 w 1489995"/>
                <a:gd name="connsiteY1509" fmla="*/ 1222915 h 1273968"/>
                <a:gd name="connsiteX1510" fmla="*/ 928783 w 1489995"/>
                <a:gd name="connsiteY1510" fmla="*/ 1225106 h 1273968"/>
                <a:gd name="connsiteX1511" fmla="*/ 925449 w 1489995"/>
                <a:gd name="connsiteY1511" fmla="*/ 1223867 h 1273968"/>
                <a:gd name="connsiteX1512" fmla="*/ 924115 w 1489995"/>
                <a:gd name="connsiteY1512" fmla="*/ 1225677 h 1273968"/>
                <a:gd name="connsiteX1513" fmla="*/ 924306 w 1489995"/>
                <a:gd name="connsiteY1513" fmla="*/ 1227296 h 1273968"/>
                <a:gd name="connsiteX1514" fmla="*/ 916591 w 1489995"/>
                <a:gd name="connsiteY1514" fmla="*/ 1229868 h 1273968"/>
                <a:gd name="connsiteX1515" fmla="*/ 916781 w 1489995"/>
                <a:gd name="connsiteY1515" fmla="*/ 1231392 h 1273968"/>
                <a:gd name="connsiteX1516" fmla="*/ 913638 w 1489995"/>
                <a:gd name="connsiteY1516" fmla="*/ 1231868 h 1273968"/>
                <a:gd name="connsiteX1517" fmla="*/ 913257 w 1489995"/>
                <a:gd name="connsiteY1517" fmla="*/ 1228630 h 1273968"/>
                <a:gd name="connsiteX1518" fmla="*/ 906971 w 1489995"/>
                <a:gd name="connsiteY1518" fmla="*/ 1229487 h 1273968"/>
                <a:gd name="connsiteX1519" fmla="*/ 903542 w 1489995"/>
                <a:gd name="connsiteY1519" fmla="*/ 1228249 h 1273968"/>
                <a:gd name="connsiteX1520" fmla="*/ 902208 w 1489995"/>
                <a:gd name="connsiteY1520" fmla="*/ 1230059 h 1273968"/>
                <a:gd name="connsiteX1521" fmla="*/ 902589 w 1489995"/>
                <a:gd name="connsiteY1521" fmla="*/ 1233202 h 1273968"/>
                <a:gd name="connsiteX1522" fmla="*/ 897826 w 1489995"/>
                <a:gd name="connsiteY1522" fmla="*/ 1233869 h 1273968"/>
                <a:gd name="connsiteX1523" fmla="*/ 896302 w 1489995"/>
                <a:gd name="connsiteY1523" fmla="*/ 1234059 h 1273968"/>
                <a:gd name="connsiteX1524" fmla="*/ 895350 w 1489995"/>
                <a:gd name="connsiteY1524" fmla="*/ 1239012 h 1273968"/>
                <a:gd name="connsiteX1525" fmla="*/ 888206 w 1489995"/>
                <a:gd name="connsiteY1525" fmla="*/ 1246251 h 1273968"/>
                <a:gd name="connsiteX1526" fmla="*/ 884872 w 1489995"/>
                <a:gd name="connsiteY1526" fmla="*/ 1245108 h 1273968"/>
                <a:gd name="connsiteX1527" fmla="*/ 883730 w 1489995"/>
                <a:gd name="connsiteY1527" fmla="*/ 1248442 h 1273968"/>
                <a:gd name="connsiteX1528" fmla="*/ 878776 w 1489995"/>
                <a:gd name="connsiteY1528" fmla="*/ 1247489 h 1273968"/>
                <a:gd name="connsiteX1529" fmla="*/ 876014 w 1489995"/>
                <a:gd name="connsiteY1529" fmla="*/ 1251014 h 1273968"/>
                <a:gd name="connsiteX1530" fmla="*/ 876395 w 1489995"/>
                <a:gd name="connsiteY1530" fmla="*/ 1254252 h 1273968"/>
                <a:gd name="connsiteX1531" fmla="*/ 871633 w 1489995"/>
                <a:gd name="connsiteY1531" fmla="*/ 1254824 h 1273968"/>
                <a:gd name="connsiteX1532" fmla="*/ 877443 w 1489995"/>
                <a:gd name="connsiteY1532" fmla="*/ 1262062 h 1273968"/>
                <a:gd name="connsiteX1533" fmla="*/ 874681 w 1489995"/>
                <a:gd name="connsiteY1533" fmla="*/ 1265682 h 1273968"/>
                <a:gd name="connsiteX1534" fmla="*/ 873919 w 1489995"/>
                <a:gd name="connsiteY1534" fmla="*/ 1272159 h 1273968"/>
                <a:gd name="connsiteX1535" fmla="*/ 872490 w 1489995"/>
                <a:gd name="connsiteY1535" fmla="*/ 1273969 h 1273968"/>
                <a:gd name="connsiteX1536" fmla="*/ 866013 w 1489995"/>
                <a:gd name="connsiteY1536" fmla="*/ 1273207 h 1273968"/>
                <a:gd name="connsiteX1537" fmla="*/ 864013 w 1489995"/>
                <a:gd name="connsiteY1537" fmla="*/ 1270254 h 1273968"/>
                <a:gd name="connsiteX1538" fmla="*/ 865156 w 1489995"/>
                <a:gd name="connsiteY1538" fmla="*/ 1266825 h 1273968"/>
                <a:gd name="connsiteX1539" fmla="*/ 862393 w 1489995"/>
                <a:gd name="connsiteY1539" fmla="*/ 1257586 h 1273968"/>
                <a:gd name="connsiteX1540" fmla="*/ 857440 w 1489995"/>
                <a:gd name="connsiteY1540" fmla="*/ 1256633 h 1273968"/>
                <a:gd name="connsiteX1541" fmla="*/ 843820 w 1489995"/>
                <a:gd name="connsiteY1541" fmla="*/ 1250347 h 1273968"/>
                <a:gd name="connsiteX1542" fmla="*/ 830009 w 1489995"/>
                <a:gd name="connsiteY1542" fmla="*/ 1255300 h 1273968"/>
                <a:gd name="connsiteX1543" fmla="*/ 826865 w 1489995"/>
                <a:gd name="connsiteY1543" fmla="*/ 1255681 h 1273968"/>
                <a:gd name="connsiteX1544" fmla="*/ 824675 w 1489995"/>
                <a:gd name="connsiteY1544" fmla="*/ 1251204 h 1273968"/>
                <a:gd name="connsiteX1545" fmla="*/ 820007 w 1489995"/>
                <a:gd name="connsiteY1545" fmla="*/ 1251776 h 1273968"/>
                <a:gd name="connsiteX1546" fmla="*/ 819531 w 1489995"/>
                <a:gd name="connsiteY1546" fmla="*/ 1248632 h 1273968"/>
                <a:gd name="connsiteX1547" fmla="*/ 822484 w 1489995"/>
                <a:gd name="connsiteY1547" fmla="*/ 1246632 h 1273968"/>
                <a:gd name="connsiteX1548" fmla="*/ 825627 w 1489995"/>
                <a:gd name="connsiteY1548" fmla="*/ 1246251 h 1273968"/>
                <a:gd name="connsiteX1549" fmla="*/ 826675 w 1489995"/>
                <a:gd name="connsiteY1549" fmla="*/ 1241298 h 1273968"/>
                <a:gd name="connsiteX1550" fmla="*/ 829437 w 1489995"/>
                <a:gd name="connsiteY1550" fmla="*/ 1237774 h 1273968"/>
                <a:gd name="connsiteX1551" fmla="*/ 830009 w 1489995"/>
                <a:gd name="connsiteY1551" fmla="*/ 1229678 h 1273968"/>
                <a:gd name="connsiteX1552" fmla="*/ 829532 w 1489995"/>
                <a:gd name="connsiteY1552" fmla="*/ 1226534 h 1273968"/>
                <a:gd name="connsiteX1553" fmla="*/ 828008 w 1489995"/>
                <a:gd name="connsiteY1553" fmla="*/ 1226725 h 1273968"/>
                <a:gd name="connsiteX1554" fmla="*/ 826580 w 1489995"/>
                <a:gd name="connsiteY1554" fmla="*/ 1228439 h 1273968"/>
                <a:gd name="connsiteX1555" fmla="*/ 825627 w 1489995"/>
                <a:gd name="connsiteY1555" fmla="*/ 1233392 h 1273968"/>
                <a:gd name="connsiteX1556" fmla="*/ 822674 w 1489995"/>
                <a:gd name="connsiteY1556" fmla="*/ 1235393 h 1273968"/>
                <a:gd name="connsiteX1557" fmla="*/ 817721 w 1489995"/>
                <a:gd name="connsiteY1557" fmla="*/ 1234440 h 1273968"/>
                <a:gd name="connsiteX1558" fmla="*/ 818197 w 1489995"/>
                <a:gd name="connsiteY1558" fmla="*/ 1237583 h 1273968"/>
                <a:gd name="connsiteX1559" fmla="*/ 814959 w 1489995"/>
                <a:gd name="connsiteY1559" fmla="*/ 1237964 h 1273968"/>
                <a:gd name="connsiteX1560" fmla="*/ 815816 w 1489995"/>
                <a:gd name="connsiteY1560" fmla="*/ 1231487 h 1273968"/>
                <a:gd name="connsiteX1561" fmla="*/ 810673 w 1489995"/>
                <a:gd name="connsiteY1561" fmla="*/ 1241774 h 1273968"/>
                <a:gd name="connsiteX1562" fmla="*/ 805720 w 1489995"/>
                <a:gd name="connsiteY1562" fmla="*/ 1240727 h 1273968"/>
                <a:gd name="connsiteX1563" fmla="*/ 807148 w 1489995"/>
                <a:gd name="connsiteY1563" fmla="*/ 1239012 h 1273968"/>
                <a:gd name="connsiteX1564" fmla="*/ 805529 w 1489995"/>
                <a:gd name="connsiteY1564" fmla="*/ 1239203 h 1273968"/>
                <a:gd name="connsiteX1565" fmla="*/ 804196 w 1489995"/>
                <a:gd name="connsiteY1565" fmla="*/ 1240917 h 1273968"/>
                <a:gd name="connsiteX1566" fmla="*/ 802196 w 1489995"/>
                <a:gd name="connsiteY1566" fmla="*/ 1237964 h 1273968"/>
                <a:gd name="connsiteX1567" fmla="*/ 800767 w 1489995"/>
                <a:gd name="connsiteY1567" fmla="*/ 1239774 h 1273968"/>
                <a:gd name="connsiteX1568" fmla="*/ 799052 w 1489995"/>
                <a:gd name="connsiteY1568" fmla="*/ 1238441 h 1273968"/>
                <a:gd name="connsiteX1569" fmla="*/ 794099 w 1489995"/>
                <a:gd name="connsiteY1569" fmla="*/ 1237393 h 1273968"/>
                <a:gd name="connsiteX1570" fmla="*/ 792099 w 1489995"/>
                <a:gd name="connsiteY1570" fmla="*/ 1234440 h 1273968"/>
                <a:gd name="connsiteX1571" fmla="*/ 789146 w 1489995"/>
                <a:gd name="connsiteY1571" fmla="*/ 1236440 h 1273968"/>
                <a:gd name="connsiteX1572" fmla="*/ 786384 w 1489995"/>
                <a:gd name="connsiteY1572" fmla="*/ 1240060 h 1273968"/>
                <a:gd name="connsiteX1573" fmla="*/ 784193 w 1489995"/>
                <a:gd name="connsiteY1573" fmla="*/ 1235488 h 1273968"/>
                <a:gd name="connsiteX1574" fmla="*/ 782860 w 1489995"/>
                <a:gd name="connsiteY1574" fmla="*/ 1237298 h 1273968"/>
                <a:gd name="connsiteX1575" fmla="*/ 782384 w 1489995"/>
                <a:gd name="connsiteY1575" fmla="*/ 1234154 h 1273968"/>
                <a:gd name="connsiteX1576" fmla="*/ 777907 w 1489995"/>
                <a:gd name="connsiteY1576" fmla="*/ 1236250 h 1273968"/>
                <a:gd name="connsiteX1577" fmla="*/ 777716 w 1489995"/>
                <a:gd name="connsiteY1577" fmla="*/ 1234726 h 1273968"/>
                <a:gd name="connsiteX1578" fmla="*/ 774383 w 1489995"/>
                <a:gd name="connsiteY1578" fmla="*/ 1233583 h 1273968"/>
                <a:gd name="connsiteX1579" fmla="*/ 776668 w 1489995"/>
                <a:gd name="connsiteY1579" fmla="*/ 1226820 h 1273968"/>
                <a:gd name="connsiteX1580" fmla="*/ 774954 w 1489995"/>
                <a:gd name="connsiteY1580" fmla="*/ 1225487 h 1273968"/>
                <a:gd name="connsiteX1581" fmla="*/ 770192 w 1489995"/>
                <a:gd name="connsiteY1581" fmla="*/ 1226058 h 1273968"/>
                <a:gd name="connsiteX1582" fmla="*/ 767429 w 1489995"/>
                <a:gd name="connsiteY1582" fmla="*/ 1229582 h 1273968"/>
                <a:gd name="connsiteX1583" fmla="*/ 762476 w 1489995"/>
                <a:gd name="connsiteY1583" fmla="*/ 1228630 h 1273968"/>
                <a:gd name="connsiteX1584" fmla="*/ 753809 w 1489995"/>
                <a:gd name="connsiteY1584" fmla="*/ 1223296 h 1273968"/>
                <a:gd name="connsiteX1585" fmla="*/ 749046 w 1489995"/>
                <a:gd name="connsiteY1585" fmla="*/ 1223962 h 1273968"/>
                <a:gd name="connsiteX1586" fmla="*/ 750856 w 1489995"/>
                <a:gd name="connsiteY1586" fmla="*/ 1225296 h 1273968"/>
                <a:gd name="connsiteX1587" fmla="*/ 748475 w 1489995"/>
                <a:gd name="connsiteY1587" fmla="*/ 1232059 h 1273968"/>
                <a:gd name="connsiteX1588" fmla="*/ 742379 w 1489995"/>
                <a:gd name="connsiteY1588" fmla="*/ 1234440 h 1273968"/>
                <a:gd name="connsiteX1589" fmla="*/ 744379 w 1489995"/>
                <a:gd name="connsiteY1589" fmla="*/ 1237393 h 1273968"/>
                <a:gd name="connsiteX1590" fmla="*/ 747522 w 1489995"/>
                <a:gd name="connsiteY1590" fmla="*/ 1236916 h 1273968"/>
                <a:gd name="connsiteX1591" fmla="*/ 746093 w 1489995"/>
                <a:gd name="connsiteY1591" fmla="*/ 1238726 h 1273968"/>
                <a:gd name="connsiteX1592" fmla="*/ 744569 w 1489995"/>
                <a:gd name="connsiteY1592" fmla="*/ 1238917 h 1273968"/>
                <a:gd name="connsiteX1593" fmla="*/ 740759 w 1489995"/>
                <a:gd name="connsiteY1593" fmla="*/ 1234631 h 1273968"/>
                <a:gd name="connsiteX1594" fmla="*/ 739616 w 1489995"/>
                <a:gd name="connsiteY1594" fmla="*/ 1237964 h 1273968"/>
                <a:gd name="connsiteX1595" fmla="*/ 736092 w 1489995"/>
                <a:gd name="connsiteY1595" fmla="*/ 1235202 h 1273968"/>
                <a:gd name="connsiteX1596" fmla="*/ 735616 w 1489995"/>
                <a:gd name="connsiteY1596" fmla="*/ 1232059 h 1273968"/>
                <a:gd name="connsiteX1597" fmla="*/ 734092 w 1489995"/>
                <a:gd name="connsiteY1597" fmla="*/ 1232249 h 1273968"/>
                <a:gd name="connsiteX1598" fmla="*/ 731901 w 1489995"/>
                <a:gd name="connsiteY1598" fmla="*/ 1227677 h 1273968"/>
                <a:gd name="connsiteX1599" fmla="*/ 727138 w 1489995"/>
                <a:gd name="connsiteY1599" fmla="*/ 1228344 h 1273968"/>
                <a:gd name="connsiteX1600" fmla="*/ 726186 w 1489995"/>
                <a:gd name="connsiteY1600" fmla="*/ 1220438 h 1273968"/>
                <a:gd name="connsiteX1601" fmla="*/ 719804 w 1489995"/>
                <a:gd name="connsiteY1601" fmla="*/ 1221200 h 1273968"/>
                <a:gd name="connsiteX1602" fmla="*/ 718661 w 1489995"/>
                <a:gd name="connsiteY1602" fmla="*/ 1224629 h 1273968"/>
                <a:gd name="connsiteX1603" fmla="*/ 715518 w 1489995"/>
                <a:gd name="connsiteY1603" fmla="*/ 1225010 h 1273968"/>
                <a:gd name="connsiteX1604" fmla="*/ 707422 w 1489995"/>
                <a:gd name="connsiteY1604" fmla="*/ 1211580 h 1273968"/>
                <a:gd name="connsiteX1605" fmla="*/ 704279 w 1489995"/>
                <a:gd name="connsiteY1605" fmla="*/ 1211961 h 1273968"/>
                <a:gd name="connsiteX1606" fmla="*/ 700468 w 1489995"/>
                <a:gd name="connsiteY1606" fmla="*/ 1207675 h 1273968"/>
                <a:gd name="connsiteX1607" fmla="*/ 702850 w 1489995"/>
                <a:gd name="connsiteY1607" fmla="*/ 1213771 h 1273968"/>
                <a:gd name="connsiteX1608" fmla="*/ 701326 w 1489995"/>
                <a:gd name="connsiteY1608" fmla="*/ 1213961 h 1273968"/>
                <a:gd name="connsiteX1609" fmla="*/ 697706 w 1489995"/>
                <a:gd name="connsiteY1609" fmla="*/ 1211199 h 1273968"/>
                <a:gd name="connsiteX1610" fmla="*/ 696373 w 1489995"/>
                <a:gd name="connsiteY1610" fmla="*/ 1213009 h 1273968"/>
                <a:gd name="connsiteX1611" fmla="*/ 697897 w 1489995"/>
                <a:gd name="connsiteY1611" fmla="*/ 1212818 h 1273968"/>
                <a:gd name="connsiteX1612" fmla="*/ 702278 w 1489995"/>
                <a:gd name="connsiteY1612" fmla="*/ 1221867 h 1273968"/>
                <a:gd name="connsiteX1613" fmla="*/ 700945 w 1489995"/>
                <a:gd name="connsiteY1613" fmla="*/ 1223677 h 1273968"/>
                <a:gd name="connsiteX1614" fmla="*/ 702659 w 1489995"/>
                <a:gd name="connsiteY1614" fmla="*/ 1225010 h 1273968"/>
                <a:gd name="connsiteX1615" fmla="*/ 699897 w 1489995"/>
                <a:gd name="connsiteY1615" fmla="*/ 1228630 h 1273968"/>
                <a:gd name="connsiteX1616" fmla="*/ 701897 w 1489995"/>
                <a:gd name="connsiteY1616" fmla="*/ 1231583 h 1273968"/>
                <a:gd name="connsiteX1617" fmla="*/ 706660 w 1489995"/>
                <a:gd name="connsiteY1617" fmla="*/ 1230916 h 1273968"/>
                <a:gd name="connsiteX1618" fmla="*/ 705231 w 1489995"/>
                <a:gd name="connsiteY1618" fmla="*/ 1232726 h 1273968"/>
                <a:gd name="connsiteX1619" fmla="*/ 701897 w 1489995"/>
                <a:gd name="connsiteY1619" fmla="*/ 1231583 h 1273968"/>
                <a:gd name="connsiteX1620" fmla="*/ 702278 w 1489995"/>
                <a:gd name="connsiteY1620" fmla="*/ 1234726 h 1273968"/>
                <a:gd name="connsiteX1621" fmla="*/ 700754 w 1489995"/>
                <a:gd name="connsiteY1621" fmla="*/ 1234916 h 1273968"/>
                <a:gd name="connsiteX1622" fmla="*/ 698183 w 1489995"/>
                <a:gd name="connsiteY1622" fmla="*/ 1227201 h 1273968"/>
                <a:gd name="connsiteX1623" fmla="*/ 695039 w 1489995"/>
                <a:gd name="connsiteY1623" fmla="*/ 1227582 h 1273968"/>
                <a:gd name="connsiteX1624" fmla="*/ 691420 w 1489995"/>
                <a:gd name="connsiteY1624" fmla="*/ 1224820 h 1273968"/>
                <a:gd name="connsiteX1625" fmla="*/ 686752 w 1489995"/>
                <a:gd name="connsiteY1625" fmla="*/ 1225487 h 1273968"/>
                <a:gd name="connsiteX1626" fmla="*/ 685514 w 1489995"/>
                <a:gd name="connsiteY1626" fmla="*/ 1228820 h 1273968"/>
                <a:gd name="connsiteX1627" fmla="*/ 682180 w 1489995"/>
                <a:gd name="connsiteY1627" fmla="*/ 1227677 h 1273968"/>
                <a:gd name="connsiteX1628" fmla="*/ 682371 w 1489995"/>
                <a:gd name="connsiteY1628" fmla="*/ 1229201 h 1273968"/>
                <a:gd name="connsiteX1629" fmla="*/ 680752 w 1489995"/>
                <a:gd name="connsiteY1629" fmla="*/ 1229392 h 1273968"/>
                <a:gd name="connsiteX1630" fmla="*/ 682752 w 1489995"/>
                <a:gd name="connsiteY1630" fmla="*/ 1232345 h 1273968"/>
                <a:gd name="connsiteX1631" fmla="*/ 681228 w 1489995"/>
                <a:gd name="connsiteY1631" fmla="*/ 1232535 h 1273968"/>
                <a:gd name="connsiteX1632" fmla="*/ 681418 w 1489995"/>
                <a:gd name="connsiteY1632" fmla="*/ 1234154 h 1273968"/>
                <a:gd name="connsiteX1633" fmla="*/ 679609 w 1489995"/>
                <a:gd name="connsiteY1633" fmla="*/ 1232821 h 1273968"/>
                <a:gd name="connsiteX1634" fmla="*/ 679799 w 1489995"/>
                <a:gd name="connsiteY1634" fmla="*/ 1234345 h 1273968"/>
                <a:gd name="connsiteX1635" fmla="*/ 678466 w 1489995"/>
                <a:gd name="connsiteY1635" fmla="*/ 1236155 h 1273968"/>
                <a:gd name="connsiteX1636" fmla="*/ 676465 w 1489995"/>
                <a:gd name="connsiteY1636" fmla="*/ 1233202 h 1273968"/>
                <a:gd name="connsiteX1637" fmla="*/ 675132 w 1489995"/>
                <a:gd name="connsiteY1637" fmla="*/ 1234916 h 1273968"/>
                <a:gd name="connsiteX1638" fmla="*/ 672751 w 1489995"/>
                <a:gd name="connsiteY1638" fmla="*/ 1241679 h 1273968"/>
                <a:gd name="connsiteX1639" fmla="*/ 671131 w 1489995"/>
                <a:gd name="connsiteY1639" fmla="*/ 1241870 h 1273968"/>
                <a:gd name="connsiteX1640" fmla="*/ 672370 w 1489995"/>
                <a:gd name="connsiteY1640" fmla="*/ 1238536 h 1273968"/>
                <a:gd name="connsiteX1641" fmla="*/ 668941 w 1489995"/>
                <a:gd name="connsiteY1641" fmla="*/ 1237298 h 1273968"/>
                <a:gd name="connsiteX1642" fmla="*/ 666179 w 1489995"/>
                <a:gd name="connsiteY1642" fmla="*/ 1240917 h 1273968"/>
                <a:gd name="connsiteX1643" fmla="*/ 665226 w 1489995"/>
                <a:gd name="connsiteY1643" fmla="*/ 1245870 h 1273968"/>
                <a:gd name="connsiteX1644" fmla="*/ 663702 w 1489995"/>
                <a:gd name="connsiteY1644" fmla="*/ 1246061 h 1273968"/>
                <a:gd name="connsiteX1645" fmla="*/ 663035 w 1489995"/>
                <a:gd name="connsiteY1645" fmla="*/ 1241298 h 1273968"/>
                <a:gd name="connsiteX1646" fmla="*/ 659892 w 1489995"/>
                <a:gd name="connsiteY1646" fmla="*/ 1241679 h 1273968"/>
                <a:gd name="connsiteX1647" fmla="*/ 659511 w 1489995"/>
                <a:gd name="connsiteY1647" fmla="*/ 1238536 h 1273968"/>
                <a:gd name="connsiteX1648" fmla="*/ 656177 w 1489995"/>
                <a:gd name="connsiteY1648" fmla="*/ 1237393 h 1273968"/>
                <a:gd name="connsiteX1649" fmla="*/ 648843 w 1489995"/>
                <a:gd name="connsiteY1649" fmla="*/ 1243108 h 1273968"/>
                <a:gd name="connsiteX1650" fmla="*/ 645509 w 1489995"/>
                <a:gd name="connsiteY1650" fmla="*/ 1241965 h 1273968"/>
                <a:gd name="connsiteX1651" fmla="*/ 643700 w 1489995"/>
                <a:gd name="connsiteY1651" fmla="*/ 1240536 h 1273968"/>
                <a:gd name="connsiteX1652" fmla="*/ 646843 w 1489995"/>
                <a:gd name="connsiteY1652" fmla="*/ 1240155 h 1273968"/>
                <a:gd name="connsiteX1653" fmla="*/ 648272 w 1489995"/>
                <a:gd name="connsiteY1653" fmla="*/ 1238345 h 1273968"/>
                <a:gd name="connsiteX1654" fmla="*/ 646081 w 1489995"/>
                <a:gd name="connsiteY1654" fmla="*/ 1233869 h 1273968"/>
                <a:gd name="connsiteX1655" fmla="*/ 648843 w 1489995"/>
                <a:gd name="connsiteY1655" fmla="*/ 1230249 h 1273968"/>
                <a:gd name="connsiteX1656" fmla="*/ 648462 w 1489995"/>
                <a:gd name="connsiteY1656" fmla="*/ 1227106 h 1273968"/>
                <a:gd name="connsiteX1657" fmla="*/ 645319 w 1489995"/>
                <a:gd name="connsiteY1657" fmla="*/ 1227487 h 1273968"/>
                <a:gd name="connsiteX1658" fmla="*/ 643509 w 1489995"/>
                <a:gd name="connsiteY1658" fmla="*/ 1226153 h 1273968"/>
                <a:gd name="connsiteX1659" fmla="*/ 641699 w 1489995"/>
                <a:gd name="connsiteY1659" fmla="*/ 1224820 h 1273968"/>
                <a:gd name="connsiteX1660" fmla="*/ 641699 w 1489995"/>
                <a:gd name="connsiteY1660" fmla="*/ 1224820 h 1273968"/>
                <a:gd name="connsiteX1661" fmla="*/ 639509 w 1489995"/>
                <a:gd name="connsiteY1661" fmla="*/ 1220248 h 1273968"/>
                <a:gd name="connsiteX1662" fmla="*/ 638175 w 1489995"/>
                <a:gd name="connsiteY1662" fmla="*/ 1222058 h 1273968"/>
                <a:gd name="connsiteX1663" fmla="*/ 631031 w 1489995"/>
                <a:gd name="connsiteY1663" fmla="*/ 1216533 h 1273968"/>
                <a:gd name="connsiteX1664" fmla="*/ 625316 w 1489995"/>
                <a:gd name="connsiteY1664" fmla="*/ 1222058 h 1273968"/>
                <a:gd name="connsiteX1665" fmla="*/ 623126 w 1489995"/>
                <a:gd name="connsiteY1665" fmla="*/ 1217486 h 1273968"/>
                <a:gd name="connsiteX1666" fmla="*/ 621792 w 1489995"/>
                <a:gd name="connsiteY1666" fmla="*/ 1219295 h 1273968"/>
                <a:gd name="connsiteX1667" fmla="*/ 621601 w 1489995"/>
                <a:gd name="connsiteY1667" fmla="*/ 1217771 h 1273968"/>
                <a:gd name="connsiteX1668" fmla="*/ 619792 w 1489995"/>
                <a:gd name="connsiteY1668" fmla="*/ 1216343 h 1273968"/>
                <a:gd name="connsiteX1669" fmla="*/ 620363 w 1489995"/>
                <a:gd name="connsiteY1669" fmla="*/ 1208246 h 1273968"/>
                <a:gd name="connsiteX1670" fmla="*/ 621697 w 1489995"/>
                <a:gd name="connsiteY1670" fmla="*/ 1206437 h 1273968"/>
                <a:gd name="connsiteX1671" fmla="*/ 616363 w 1489995"/>
                <a:gd name="connsiteY1671" fmla="*/ 1202341 h 1273968"/>
                <a:gd name="connsiteX1672" fmla="*/ 609886 w 1489995"/>
                <a:gd name="connsiteY1672" fmla="*/ 1201579 h 1273968"/>
                <a:gd name="connsiteX1673" fmla="*/ 609505 w 1489995"/>
                <a:gd name="connsiteY1673" fmla="*/ 1198436 h 1273968"/>
                <a:gd name="connsiteX1674" fmla="*/ 604933 w 1489995"/>
                <a:gd name="connsiteY1674" fmla="*/ 1200626 h 1273968"/>
                <a:gd name="connsiteX1675" fmla="*/ 602551 w 1489995"/>
                <a:gd name="connsiteY1675" fmla="*/ 1194435 h 1273968"/>
                <a:gd name="connsiteX1676" fmla="*/ 596837 w 1489995"/>
                <a:gd name="connsiteY1676" fmla="*/ 1200055 h 1273968"/>
                <a:gd name="connsiteX1677" fmla="*/ 593693 w 1489995"/>
                <a:gd name="connsiteY1677" fmla="*/ 1200436 h 1273968"/>
                <a:gd name="connsiteX1678" fmla="*/ 582835 w 1489995"/>
                <a:gd name="connsiteY1678" fmla="*/ 1203389 h 1273968"/>
                <a:gd name="connsiteX1679" fmla="*/ 580644 w 1489995"/>
                <a:gd name="connsiteY1679" fmla="*/ 1198912 h 1273968"/>
                <a:gd name="connsiteX1680" fmla="*/ 577882 w 1489995"/>
                <a:gd name="connsiteY1680" fmla="*/ 1202436 h 1273968"/>
                <a:gd name="connsiteX1681" fmla="*/ 574738 w 1489995"/>
                <a:gd name="connsiteY1681" fmla="*/ 1202817 h 1273968"/>
                <a:gd name="connsiteX1682" fmla="*/ 573405 w 1489995"/>
                <a:gd name="connsiteY1682" fmla="*/ 1204627 h 1273968"/>
                <a:gd name="connsiteX1683" fmla="*/ 573786 w 1489995"/>
                <a:gd name="connsiteY1683" fmla="*/ 1207770 h 1273968"/>
                <a:gd name="connsiteX1684" fmla="*/ 574834 w 1489995"/>
                <a:gd name="connsiteY1684" fmla="*/ 1215676 h 1273968"/>
                <a:gd name="connsiteX1685" fmla="*/ 570262 w 1489995"/>
                <a:gd name="connsiteY1685" fmla="*/ 1217866 h 1273968"/>
                <a:gd name="connsiteX1686" fmla="*/ 570643 w 1489995"/>
                <a:gd name="connsiteY1686" fmla="*/ 1221010 h 1273968"/>
                <a:gd name="connsiteX1687" fmla="*/ 566356 w 1489995"/>
                <a:gd name="connsiteY1687" fmla="*/ 1224725 h 1273968"/>
                <a:gd name="connsiteX1688" fmla="*/ 563213 w 1489995"/>
                <a:gd name="connsiteY1688" fmla="*/ 1225201 h 1273968"/>
                <a:gd name="connsiteX1689" fmla="*/ 563594 w 1489995"/>
                <a:gd name="connsiteY1689" fmla="*/ 1228344 h 1273968"/>
                <a:gd name="connsiteX1690" fmla="*/ 566547 w 1489995"/>
                <a:gd name="connsiteY1690" fmla="*/ 1226344 h 1273968"/>
                <a:gd name="connsiteX1691" fmla="*/ 560832 w 1489995"/>
                <a:gd name="connsiteY1691" fmla="*/ 1231868 h 1273968"/>
                <a:gd name="connsiteX1692" fmla="*/ 561404 w 1489995"/>
                <a:gd name="connsiteY1692" fmla="*/ 1236631 h 1273968"/>
                <a:gd name="connsiteX1693" fmla="*/ 556546 w 1489995"/>
                <a:gd name="connsiteY1693" fmla="*/ 1235678 h 1273968"/>
                <a:gd name="connsiteX1694" fmla="*/ 556069 w 1489995"/>
                <a:gd name="connsiteY1694" fmla="*/ 1232440 h 1273968"/>
                <a:gd name="connsiteX1695" fmla="*/ 559022 w 1489995"/>
                <a:gd name="connsiteY1695" fmla="*/ 1230535 h 1273968"/>
                <a:gd name="connsiteX1696" fmla="*/ 557308 w 1489995"/>
                <a:gd name="connsiteY1696" fmla="*/ 1229106 h 1273968"/>
                <a:gd name="connsiteX1697" fmla="*/ 551117 w 1489995"/>
                <a:gd name="connsiteY1697" fmla="*/ 1231487 h 1273968"/>
                <a:gd name="connsiteX1698" fmla="*/ 543306 w 1489995"/>
                <a:gd name="connsiteY1698" fmla="*/ 1232535 h 1273968"/>
                <a:gd name="connsiteX1699" fmla="*/ 540353 w 1489995"/>
                <a:gd name="connsiteY1699" fmla="*/ 1234535 h 1273968"/>
                <a:gd name="connsiteX1700" fmla="*/ 536924 w 1489995"/>
                <a:gd name="connsiteY1700" fmla="*/ 1233297 h 1273968"/>
                <a:gd name="connsiteX1701" fmla="*/ 532067 w 1489995"/>
                <a:gd name="connsiteY1701" fmla="*/ 1232345 h 1273968"/>
                <a:gd name="connsiteX1702" fmla="*/ 525685 w 1489995"/>
                <a:gd name="connsiteY1702" fmla="*/ 1233107 h 1273968"/>
                <a:gd name="connsiteX1703" fmla="*/ 522542 w 1489995"/>
                <a:gd name="connsiteY1703" fmla="*/ 1233583 h 1273968"/>
                <a:gd name="connsiteX1704" fmla="*/ 521398 w 1489995"/>
                <a:gd name="connsiteY1704" fmla="*/ 1236916 h 1273968"/>
                <a:gd name="connsiteX1705" fmla="*/ 514255 w 1489995"/>
                <a:gd name="connsiteY1705" fmla="*/ 1231392 h 1273968"/>
                <a:gd name="connsiteX1706" fmla="*/ 509492 w 1489995"/>
                <a:gd name="connsiteY1706" fmla="*/ 1231964 h 1273968"/>
                <a:gd name="connsiteX1707" fmla="*/ 501205 w 1489995"/>
                <a:gd name="connsiteY1707" fmla="*/ 1229868 h 1273968"/>
                <a:gd name="connsiteX1708" fmla="*/ 502444 w 1489995"/>
                <a:gd name="connsiteY1708" fmla="*/ 1239298 h 1273968"/>
                <a:gd name="connsiteX1709" fmla="*/ 497300 w 1489995"/>
                <a:gd name="connsiteY1709" fmla="*/ 1236726 h 1273968"/>
                <a:gd name="connsiteX1710" fmla="*/ 492728 w 1489995"/>
                <a:gd name="connsiteY1710" fmla="*/ 1238917 h 1273968"/>
                <a:gd name="connsiteX1711" fmla="*/ 491014 w 1489995"/>
                <a:gd name="connsiteY1711" fmla="*/ 1237583 h 1273968"/>
                <a:gd name="connsiteX1712" fmla="*/ 490633 w 1489995"/>
                <a:gd name="connsiteY1712" fmla="*/ 1234440 h 1273968"/>
                <a:gd name="connsiteX1713" fmla="*/ 491776 w 1489995"/>
                <a:gd name="connsiteY1713" fmla="*/ 1231011 h 1273968"/>
                <a:gd name="connsiteX1714" fmla="*/ 489775 w 1489995"/>
                <a:gd name="connsiteY1714" fmla="*/ 1228058 h 1273968"/>
                <a:gd name="connsiteX1715" fmla="*/ 486632 w 1489995"/>
                <a:gd name="connsiteY1715" fmla="*/ 1228535 h 1273968"/>
                <a:gd name="connsiteX1716" fmla="*/ 487394 w 1489995"/>
                <a:gd name="connsiteY1716" fmla="*/ 1234821 h 1273968"/>
                <a:gd name="connsiteX1717" fmla="*/ 486251 w 1489995"/>
                <a:gd name="connsiteY1717" fmla="*/ 1238155 h 1273968"/>
                <a:gd name="connsiteX1718" fmla="*/ 479774 w 1489995"/>
                <a:gd name="connsiteY1718" fmla="*/ 1237393 h 1273968"/>
                <a:gd name="connsiteX1719" fmla="*/ 478346 w 1489995"/>
                <a:gd name="connsiteY1719" fmla="*/ 1239203 h 1273968"/>
                <a:gd name="connsiteX1720" fmla="*/ 476345 w 1489995"/>
                <a:gd name="connsiteY1720" fmla="*/ 1236250 h 1273968"/>
                <a:gd name="connsiteX1721" fmla="*/ 470059 w 1489995"/>
                <a:gd name="connsiteY1721" fmla="*/ 1237012 h 1273968"/>
                <a:gd name="connsiteX1722" fmla="*/ 469868 w 1489995"/>
                <a:gd name="connsiteY1722" fmla="*/ 1235488 h 1273968"/>
                <a:gd name="connsiteX1723" fmla="*/ 466915 w 1489995"/>
                <a:gd name="connsiteY1723" fmla="*/ 1237393 h 1273968"/>
                <a:gd name="connsiteX1724" fmla="*/ 464915 w 1489995"/>
                <a:gd name="connsiteY1724" fmla="*/ 1234440 h 1273968"/>
                <a:gd name="connsiteX1725" fmla="*/ 463391 w 1489995"/>
                <a:gd name="connsiteY1725" fmla="*/ 1234631 h 1273968"/>
                <a:gd name="connsiteX1726" fmla="*/ 461010 w 1489995"/>
                <a:gd name="connsiteY1726" fmla="*/ 1228535 h 1273968"/>
                <a:gd name="connsiteX1727" fmla="*/ 461963 w 1489995"/>
                <a:gd name="connsiteY1727" fmla="*/ 1223582 h 1273968"/>
                <a:gd name="connsiteX1728" fmla="*/ 463296 w 1489995"/>
                <a:gd name="connsiteY1728" fmla="*/ 1221867 h 1273968"/>
                <a:gd name="connsiteX1729" fmla="*/ 462534 w 1489995"/>
                <a:gd name="connsiteY1729" fmla="*/ 1215485 h 1273968"/>
                <a:gd name="connsiteX1730" fmla="*/ 462153 w 1489995"/>
                <a:gd name="connsiteY1730" fmla="*/ 1212342 h 1273968"/>
                <a:gd name="connsiteX1731" fmla="*/ 463487 w 1489995"/>
                <a:gd name="connsiteY1731" fmla="*/ 1210628 h 1273968"/>
                <a:gd name="connsiteX1732" fmla="*/ 463105 w 1489995"/>
                <a:gd name="connsiteY1732" fmla="*/ 1207484 h 1273968"/>
                <a:gd name="connsiteX1733" fmla="*/ 467868 w 1489995"/>
                <a:gd name="connsiteY1733" fmla="*/ 1206818 h 1273968"/>
                <a:gd name="connsiteX1734" fmla="*/ 462915 w 1489995"/>
                <a:gd name="connsiteY1734" fmla="*/ 1205865 h 1273968"/>
                <a:gd name="connsiteX1735" fmla="*/ 457390 w 1489995"/>
                <a:gd name="connsiteY1735" fmla="*/ 1200150 h 1273968"/>
                <a:gd name="connsiteX1736" fmla="*/ 455962 w 1489995"/>
                <a:gd name="connsiteY1736" fmla="*/ 1201960 h 1273968"/>
                <a:gd name="connsiteX1737" fmla="*/ 446532 w 1489995"/>
                <a:gd name="connsiteY1737" fmla="*/ 1203103 h 1273968"/>
                <a:gd name="connsiteX1738" fmla="*/ 443198 w 1489995"/>
                <a:gd name="connsiteY1738" fmla="*/ 1201960 h 12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Lst>
              <a:rect l="l" t="t" r="r" b="b"/>
              <a:pathLst>
                <a:path w="1489995" h="1273968">
                  <a:moveTo>
                    <a:pt x="443198" y="1201960"/>
                  </a:moveTo>
                  <a:lnTo>
                    <a:pt x="439198" y="1208913"/>
                  </a:lnTo>
                  <a:lnTo>
                    <a:pt x="439007" y="1207294"/>
                  </a:lnTo>
                  <a:lnTo>
                    <a:pt x="433292" y="1212818"/>
                  </a:lnTo>
                  <a:lnTo>
                    <a:pt x="431578" y="1211485"/>
                  </a:lnTo>
                  <a:lnTo>
                    <a:pt x="430149" y="1213199"/>
                  </a:lnTo>
                  <a:lnTo>
                    <a:pt x="423481" y="1210913"/>
                  </a:lnTo>
                  <a:lnTo>
                    <a:pt x="422719" y="1217390"/>
                  </a:lnTo>
                  <a:lnTo>
                    <a:pt x="426625" y="1223296"/>
                  </a:lnTo>
                  <a:lnTo>
                    <a:pt x="423863" y="1226915"/>
                  </a:lnTo>
                  <a:lnTo>
                    <a:pt x="423481" y="1223677"/>
                  </a:lnTo>
                  <a:lnTo>
                    <a:pt x="422719" y="1230249"/>
                  </a:lnTo>
                  <a:lnTo>
                    <a:pt x="421291" y="1231964"/>
                  </a:lnTo>
                  <a:lnTo>
                    <a:pt x="421767" y="1235202"/>
                  </a:lnTo>
                  <a:lnTo>
                    <a:pt x="420148" y="1235393"/>
                  </a:lnTo>
                  <a:lnTo>
                    <a:pt x="418814" y="1237107"/>
                  </a:lnTo>
                  <a:lnTo>
                    <a:pt x="416814" y="1234154"/>
                  </a:lnTo>
                  <a:lnTo>
                    <a:pt x="415195" y="1234345"/>
                  </a:lnTo>
                  <a:lnTo>
                    <a:pt x="415576" y="1237583"/>
                  </a:lnTo>
                  <a:lnTo>
                    <a:pt x="414052" y="1237774"/>
                  </a:lnTo>
                  <a:lnTo>
                    <a:pt x="417957" y="1243679"/>
                  </a:lnTo>
                  <a:lnTo>
                    <a:pt x="414814" y="1244060"/>
                  </a:lnTo>
                  <a:lnTo>
                    <a:pt x="415290" y="1247204"/>
                  </a:lnTo>
                  <a:lnTo>
                    <a:pt x="412051" y="1247585"/>
                  </a:lnTo>
                  <a:lnTo>
                    <a:pt x="411289" y="1241298"/>
                  </a:lnTo>
                  <a:lnTo>
                    <a:pt x="408146" y="1241679"/>
                  </a:lnTo>
                  <a:lnTo>
                    <a:pt x="405955" y="1237202"/>
                  </a:lnTo>
                  <a:lnTo>
                    <a:pt x="403384" y="1242346"/>
                  </a:lnTo>
                  <a:lnTo>
                    <a:pt x="401860" y="1242536"/>
                  </a:lnTo>
                  <a:lnTo>
                    <a:pt x="402241" y="1245680"/>
                  </a:lnTo>
                  <a:lnTo>
                    <a:pt x="399479" y="1249204"/>
                  </a:lnTo>
                  <a:lnTo>
                    <a:pt x="399859" y="1252347"/>
                  </a:lnTo>
                  <a:lnTo>
                    <a:pt x="400240" y="1255586"/>
                  </a:lnTo>
                  <a:lnTo>
                    <a:pt x="390620" y="1255205"/>
                  </a:lnTo>
                  <a:lnTo>
                    <a:pt x="383858" y="1252823"/>
                  </a:lnTo>
                  <a:lnTo>
                    <a:pt x="383286" y="1248061"/>
                  </a:lnTo>
                  <a:lnTo>
                    <a:pt x="379952" y="1246918"/>
                  </a:lnTo>
                  <a:lnTo>
                    <a:pt x="371284" y="1254443"/>
                  </a:lnTo>
                  <a:lnTo>
                    <a:pt x="372237" y="1262348"/>
                  </a:lnTo>
                  <a:lnTo>
                    <a:pt x="372237" y="1262348"/>
                  </a:lnTo>
                  <a:lnTo>
                    <a:pt x="370713" y="1262539"/>
                  </a:lnTo>
                  <a:lnTo>
                    <a:pt x="366331" y="1266254"/>
                  </a:lnTo>
                  <a:lnTo>
                    <a:pt x="365950" y="1263110"/>
                  </a:lnTo>
                  <a:lnTo>
                    <a:pt x="356711" y="1265873"/>
                  </a:lnTo>
                  <a:lnTo>
                    <a:pt x="354711" y="1262920"/>
                  </a:lnTo>
                  <a:lnTo>
                    <a:pt x="349948" y="1263587"/>
                  </a:lnTo>
                  <a:lnTo>
                    <a:pt x="349377" y="1258824"/>
                  </a:lnTo>
                  <a:lnTo>
                    <a:pt x="345853" y="1256062"/>
                  </a:lnTo>
                  <a:lnTo>
                    <a:pt x="344614" y="1259396"/>
                  </a:lnTo>
                  <a:lnTo>
                    <a:pt x="338328" y="1260253"/>
                  </a:lnTo>
                  <a:lnTo>
                    <a:pt x="342614" y="1256443"/>
                  </a:lnTo>
                  <a:lnTo>
                    <a:pt x="342233" y="1253300"/>
                  </a:lnTo>
                  <a:lnTo>
                    <a:pt x="345186" y="1251299"/>
                  </a:lnTo>
                  <a:lnTo>
                    <a:pt x="337280" y="1252347"/>
                  </a:lnTo>
                  <a:lnTo>
                    <a:pt x="335947" y="1254157"/>
                  </a:lnTo>
                  <a:lnTo>
                    <a:pt x="332422" y="1251395"/>
                  </a:lnTo>
                  <a:lnTo>
                    <a:pt x="330232" y="1246823"/>
                  </a:lnTo>
                  <a:lnTo>
                    <a:pt x="330994" y="1240346"/>
                  </a:lnTo>
                  <a:lnTo>
                    <a:pt x="320897" y="1236821"/>
                  </a:lnTo>
                  <a:lnTo>
                    <a:pt x="316325" y="1239012"/>
                  </a:lnTo>
                  <a:lnTo>
                    <a:pt x="316611" y="1240536"/>
                  </a:lnTo>
                  <a:lnTo>
                    <a:pt x="319945" y="1241679"/>
                  </a:lnTo>
                  <a:lnTo>
                    <a:pt x="315373" y="1243870"/>
                  </a:lnTo>
                  <a:lnTo>
                    <a:pt x="311658" y="1252347"/>
                  </a:lnTo>
                  <a:lnTo>
                    <a:pt x="308324" y="1251204"/>
                  </a:lnTo>
                  <a:lnTo>
                    <a:pt x="308515" y="1252823"/>
                  </a:lnTo>
                  <a:lnTo>
                    <a:pt x="306705" y="1251395"/>
                  </a:lnTo>
                  <a:lnTo>
                    <a:pt x="303943" y="1255014"/>
                  </a:lnTo>
                  <a:lnTo>
                    <a:pt x="302038" y="1252061"/>
                  </a:lnTo>
                  <a:lnTo>
                    <a:pt x="303371" y="1250252"/>
                  </a:lnTo>
                  <a:lnTo>
                    <a:pt x="301752" y="1250442"/>
                  </a:lnTo>
                  <a:lnTo>
                    <a:pt x="300418" y="1252252"/>
                  </a:lnTo>
                  <a:lnTo>
                    <a:pt x="298990" y="1253966"/>
                  </a:lnTo>
                  <a:lnTo>
                    <a:pt x="297656" y="1242917"/>
                  </a:lnTo>
                  <a:lnTo>
                    <a:pt x="296228" y="1244727"/>
                  </a:lnTo>
                  <a:lnTo>
                    <a:pt x="294513" y="1243394"/>
                  </a:lnTo>
                  <a:lnTo>
                    <a:pt x="291655" y="1234059"/>
                  </a:lnTo>
                  <a:lnTo>
                    <a:pt x="288512" y="1234535"/>
                  </a:lnTo>
                  <a:lnTo>
                    <a:pt x="290513" y="1237488"/>
                  </a:lnTo>
                  <a:lnTo>
                    <a:pt x="284226" y="1238250"/>
                  </a:lnTo>
                  <a:lnTo>
                    <a:pt x="284988" y="1244537"/>
                  </a:lnTo>
                  <a:lnTo>
                    <a:pt x="280225" y="1245203"/>
                  </a:lnTo>
                  <a:lnTo>
                    <a:pt x="280702" y="1248347"/>
                  </a:lnTo>
                  <a:lnTo>
                    <a:pt x="273748" y="1244441"/>
                  </a:lnTo>
                  <a:lnTo>
                    <a:pt x="267271" y="1243584"/>
                  </a:lnTo>
                  <a:lnTo>
                    <a:pt x="263747" y="1253681"/>
                  </a:lnTo>
                  <a:lnTo>
                    <a:pt x="262128" y="1253871"/>
                  </a:lnTo>
                  <a:lnTo>
                    <a:pt x="262128" y="1253871"/>
                  </a:lnTo>
                  <a:lnTo>
                    <a:pt x="252222" y="1251966"/>
                  </a:lnTo>
                  <a:lnTo>
                    <a:pt x="250507" y="1250537"/>
                  </a:lnTo>
                  <a:lnTo>
                    <a:pt x="251269" y="1244060"/>
                  </a:lnTo>
                  <a:lnTo>
                    <a:pt x="252603" y="1242251"/>
                  </a:lnTo>
                  <a:lnTo>
                    <a:pt x="254413" y="1230821"/>
                  </a:lnTo>
                  <a:lnTo>
                    <a:pt x="254984" y="1222724"/>
                  </a:lnTo>
                  <a:lnTo>
                    <a:pt x="249841" y="1220153"/>
                  </a:lnTo>
                  <a:lnTo>
                    <a:pt x="250412" y="1212056"/>
                  </a:lnTo>
                  <a:lnTo>
                    <a:pt x="239935" y="1205389"/>
                  </a:lnTo>
                  <a:lnTo>
                    <a:pt x="236791" y="1205770"/>
                  </a:lnTo>
                  <a:lnTo>
                    <a:pt x="231457" y="1214533"/>
                  </a:lnTo>
                  <a:lnTo>
                    <a:pt x="229648" y="1213104"/>
                  </a:lnTo>
                  <a:lnTo>
                    <a:pt x="234029" y="1209389"/>
                  </a:lnTo>
                  <a:lnTo>
                    <a:pt x="235744" y="1197959"/>
                  </a:lnTo>
                  <a:lnTo>
                    <a:pt x="233743" y="1195007"/>
                  </a:lnTo>
                  <a:lnTo>
                    <a:pt x="232029" y="1193578"/>
                  </a:lnTo>
                  <a:lnTo>
                    <a:pt x="234696" y="1177195"/>
                  </a:lnTo>
                  <a:lnTo>
                    <a:pt x="231934" y="1167956"/>
                  </a:lnTo>
                  <a:lnTo>
                    <a:pt x="236029" y="1162622"/>
                  </a:lnTo>
                  <a:lnTo>
                    <a:pt x="240030" y="1155668"/>
                  </a:lnTo>
                  <a:lnTo>
                    <a:pt x="239554" y="1139666"/>
                  </a:lnTo>
                  <a:lnTo>
                    <a:pt x="242125" y="1134523"/>
                  </a:lnTo>
                  <a:lnTo>
                    <a:pt x="242888" y="1128046"/>
                  </a:lnTo>
                  <a:lnTo>
                    <a:pt x="239173" y="1123760"/>
                  </a:lnTo>
                  <a:lnTo>
                    <a:pt x="234601" y="1125855"/>
                  </a:lnTo>
                  <a:lnTo>
                    <a:pt x="227933" y="1123569"/>
                  </a:lnTo>
                  <a:lnTo>
                    <a:pt x="227266" y="1118807"/>
                  </a:lnTo>
                  <a:lnTo>
                    <a:pt x="223742" y="1116044"/>
                  </a:lnTo>
                  <a:lnTo>
                    <a:pt x="219361" y="1119854"/>
                  </a:lnTo>
                  <a:lnTo>
                    <a:pt x="217837" y="1120045"/>
                  </a:lnTo>
                  <a:lnTo>
                    <a:pt x="210884" y="1116044"/>
                  </a:lnTo>
                  <a:lnTo>
                    <a:pt x="210502" y="1112901"/>
                  </a:lnTo>
                  <a:lnTo>
                    <a:pt x="213646" y="1112520"/>
                  </a:lnTo>
                  <a:lnTo>
                    <a:pt x="214789" y="1109186"/>
                  </a:lnTo>
                  <a:lnTo>
                    <a:pt x="205168" y="1108805"/>
                  </a:lnTo>
                  <a:lnTo>
                    <a:pt x="204788" y="1105662"/>
                  </a:lnTo>
                  <a:lnTo>
                    <a:pt x="200025" y="1106234"/>
                  </a:lnTo>
                  <a:lnTo>
                    <a:pt x="196501" y="1103471"/>
                  </a:lnTo>
                  <a:lnTo>
                    <a:pt x="193357" y="1103948"/>
                  </a:lnTo>
                  <a:lnTo>
                    <a:pt x="190881" y="1097756"/>
                  </a:lnTo>
                  <a:lnTo>
                    <a:pt x="187547" y="1096613"/>
                  </a:lnTo>
                  <a:lnTo>
                    <a:pt x="195643" y="1097185"/>
                  </a:lnTo>
                  <a:lnTo>
                    <a:pt x="202787" y="1102709"/>
                  </a:lnTo>
                  <a:lnTo>
                    <a:pt x="210693" y="1101662"/>
                  </a:lnTo>
                  <a:lnTo>
                    <a:pt x="212026" y="1099947"/>
                  </a:lnTo>
                  <a:lnTo>
                    <a:pt x="216789" y="1099280"/>
                  </a:lnTo>
                  <a:lnTo>
                    <a:pt x="219742" y="1097280"/>
                  </a:lnTo>
                  <a:lnTo>
                    <a:pt x="216408" y="1096137"/>
                  </a:lnTo>
                  <a:lnTo>
                    <a:pt x="209836" y="1082516"/>
                  </a:lnTo>
                  <a:lnTo>
                    <a:pt x="200120" y="1082135"/>
                  </a:lnTo>
                  <a:lnTo>
                    <a:pt x="196405" y="1077849"/>
                  </a:lnTo>
                  <a:lnTo>
                    <a:pt x="198977" y="1072706"/>
                  </a:lnTo>
                  <a:lnTo>
                    <a:pt x="196977" y="1069753"/>
                  </a:lnTo>
                  <a:lnTo>
                    <a:pt x="198120" y="1066419"/>
                  </a:lnTo>
                  <a:lnTo>
                    <a:pt x="200120" y="1069372"/>
                  </a:lnTo>
                  <a:lnTo>
                    <a:pt x="200311" y="1070896"/>
                  </a:lnTo>
                  <a:lnTo>
                    <a:pt x="202120" y="1072325"/>
                  </a:lnTo>
                  <a:lnTo>
                    <a:pt x="204883" y="1068705"/>
                  </a:lnTo>
                  <a:lnTo>
                    <a:pt x="205073" y="1070324"/>
                  </a:lnTo>
                  <a:lnTo>
                    <a:pt x="206692" y="1070134"/>
                  </a:lnTo>
                  <a:lnTo>
                    <a:pt x="206692" y="1070134"/>
                  </a:lnTo>
                  <a:lnTo>
                    <a:pt x="208026" y="1068324"/>
                  </a:lnTo>
                  <a:lnTo>
                    <a:pt x="215741" y="1065752"/>
                  </a:lnTo>
                  <a:lnTo>
                    <a:pt x="219075" y="1066895"/>
                  </a:lnTo>
                  <a:lnTo>
                    <a:pt x="226123" y="1059656"/>
                  </a:lnTo>
                  <a:lnTo>
                    <a:pt x="221456" y="1060228"/>
                  </a:lnTo>
                  <a:lnTo>
                    <a:pt x="220789" y="1055465"/>
                  </a:lnTo>
                  <a:lnTo>
                    <a:pt x="216122" y="1056132"/>
                  </a:lnTo>
                  <a:lnTo>
                    <a:pt x="215932" y="1054513"/>
                  </a:lnTo>
                  <a:lnTo>
                    <a:pt x="212503" y="1053370"/>
                  </a:lnTo>
                  <a:lnTo>
                    <a:pt x="208026" y="1055561"/>
                  </a:lnTo>
                  <a:lnTo>
                    <a:pt x="210788" y="1051941"/>
                  </a:lnTo>
                  <a:lnTo>
                    <a:pt x="207359" y="1050798"/>
                  </a:lnTo>
                  <a:lnTo>
                    <a:pt x="203073" y="1054513"/>
                  </a:lnTo>
                  <a:lnTo>
                    <a:pt x="201073" y="1051560"/>
                  </a:lnTo>
                  <a:lnTo>
                    <a:pt x="198120" y="1053560"/>
                  </a:lnTo>
                  <a:lnTo>
                    <a:pt x="196977" y="1056894"/>
                  </a:lnTo>
                  <a:lnTo>
                    <a:pt x="194024" y="1058894"/>
                  </a:lnTo>
                  <a:lnTo>
                    <a:pt x="194405" y="1062037"/>
                  </a:lnTo>
                  <a:lnTo>
                    <a:pt x="189452" y="1061085"/>
                  </a:lnTo>
                  <a:lnTo>
                    <a:pt x="186690" y="1051846"/>
                  </a:lnTo>
                  <a:lnTo>
                    <a:pt x="190024" y="1052989"/>
                  </a:lnTo>
                  <a:lnTo>
                    <a:pt x="189833" y="1051465"/>
                  </a:lnTo>
                  <a:lnTo>
                    <a:pt x="186499" y="1050227"/>
                  </a:lnTo>
                  <a:lnTo>
                    <a:pt x="190595" y="1044893"/>
                  </a:lnTo>
                  <a:lnTo>
                    <a:pt x="186690" y="1038987"/>
                  </a:lnTo>
                  <a:lnTo>
                    <a:pt x="189166" y="1033844"/>
                  </a:lnTo>
                  <a:lnTo>
                    <a:pt x="198311" y="1029462"/>
                  </a:lnTo>
                  <a:lnTo>
                    <a:pt x="205740" y="1012507"/>
                  </a:lnTo>
                  <a:lnTo>
                    <a:pt x="228409" y="1001649"/>
                  </a:lnTo>
                  <a:lnTo>
                    <a:pt x="232886" y="999458"/>
                  </a:lnTo>
                  <a:lnTo>
                    <a:pt x="239268" y="998601"/>
                  </a:lnTo>
                  <a:lnTo>
                    <a:pt x="236125" y="998982"/>
                  </a:lnTo>
                  <a:lnTo>
                    <a:pt x="236887" y="1005364"/>
                  </a:lnTo>
                  <a:lnTo>
                    <a:pt x="238696" y="1006697"/>
                  </a:lnTo>
                  <a:lnTo>
                    <a:pt x="243554" y="1007650"/>
                  </a:lnTo>
                  <a:lnTo>
                    <a:pt x="245745" y="1012222"/>
                  </a:lnTo>
                  <a:lnTo>
                    <a:pt x="247364" y="1012031"/>
                  </a:lnTo>
                  <a:lnTo>
                    <a:pt x="247555" y="1013555"/>
                  </a:lnTo>
                  <a:lnTo>
                    <a:pt x="252317" y="1012984"/>
                  </a:lnTo>
                  <a:lnTo>
                    <a:pt x="254032" y="1014317"/>
                  </a:lnTo>
                  <a:lnTo>
                    <a:pt x="255079" y="1009460"/>
                  </a:lnTo>
                  <a:lnTo>
                    <a:pt x="256603" y="1009269"/>
                  </a:lnTo>
                  <a:lnTo>
                    <a:pt x="256222" y="1006031"/>
                  </a:lnTo>
                  <a:lnTo>
                    <a:pt x="257556" y="1004316"/>
                  </a:lnTo>
                  <a:lnTo>
                    <a:pt x="258413" y="997744"/>
                  </a:lnTo>
                  <a:lnTo>
                    <a:pt x="261366" y="995839"/>
                  </a:lnTo>
                  <a:lnTo>
                    <a:pt x="263652" y="989076"/>
                  </a:lnTo>
                  <a:lnTo>
                    <a:pt x="266795" y="988695"/>
                  </a:lnTo>
                  <a:lnTo>
                    <a:pt x="272986" y="986314"/>
                  </a:lnTo>
                  <a:lnTo>
                    <a:pt x="272510" y="983170"/>
                  </a:lnTo>
                  <a:lnTo>
                    <a:pt x="274320" y="984504"/>
                  </a:lnTo>
                  <a:lnTo>
                    <a:pt x="275749" y="982790"/>
                  </a:lnTo>
                  <a:lnTo>
                    <a:pt x="278892" y="982313"/>
                  </a:lnTo>
                  <a:lnTo>
                    <a:pt x="283178" y="978599"/>
                  </a:lnTo>
                  <a:lnTo>
                    <a:pt x="284988" y="979932"/>
                  </a:lnTo>
                  <a:lnTo>
                    <a:pt x="288893" y="973074"/>
                  </a:lnTo>
                  <a:lnTo>
                    <a:pt x="286703" y="968502"/>
                  </a:lnTo>
                  <a:lnTo>
                    <a:pt x="281559" y="965930"/>
                  </a:lnTo>
                  <a:lnTo>
                    <a:pt x="279559" y="962978"/>
                  </a:lnTo>
                  <a:lnTo>
                    <a:pt x="276225" y="961835"/>
                  </a:lnTo>
                  <a:lnTo>
                    <a:pt x="273272" y="963835"/>
                  </a:lnTo>
                  <a:lnTo>
                    <a:pt x="271939" y="965549"/>
                  </a:lnTo>
                  <a:lnTo>
                    <a:pt x="266033" y="969550"/>
                  </a:lnTo>
                  <a:lnTo>
                    <a:pt x="264223" y="968121"/>
                  </a:lnTo>
                  <a:lnTo>
                    <a:pt x="264795" y="960120"/>
                  </a:lnTo>
                  <a:lnTo>
                    <a:pt x="274034" y="957262"/>
                  </a:lnTo>
                  <a:lnTo>
                    <a:pt x="277178" y="944023"/>
                  </a:lnTo>
                  <a:lnTo>
                    <a:pt x="276415" y="937736"/>
                  </a:lnTo>
                  <a:lnTo>
                    <a:pt x="272605" y="933450"/>
                  </a:lnTo>
                  <a:lnTo>
                    <a:pt x="272224" y="930307"/>
                  </a:lnTo>
                  <a:lnTo>
                    <a:pt x="269843" y="924115"/>
                  </a:lnTo>
                  <a:lnTo>
                    <a:pt x="270796" y="919258"/>
                  </a:lnTo>
                  <a:lnTo>
                    <a:pt x="280321" y="918020"/>
                  </a:lnTo>
                  <a:lnTo>
                    <a:pt x="279463" y="911733"/>
                  </a:lnTo>
                  <a:lnTo>
                    <a:pt x="285369" y="907732"/>
                  </a:lnTo>
                  <a:lnTo>
                    <a:pt x="282226" y="908114"/>
                  </a:lnTo>
                  <a:lnTo>
                    <a:pt x="284416" y="899827"/>
                  </a:lnTo>
                  <a:lnTo>
                    <a:pt x="277463" y="895922"/>
                  </a:lnTo>
                  <a:lnTo>
                    <a:pt x="276415" y="888016"/>
                  </a:lnTo>
                  <a:lnTo>
                    <a:pt x="283369" y="879157"/>
                  </a:lnTo>
                  <a:lnTo>
                    <a:pt x="281368" y="876205"/>
                  </a:lnTo>
                  <a:lnTo>
                    <a:pt x="277654" y="871823"/>
                  </a:lnTo>
                  <a:lnTo>
                    <a:pt x="280321" y="868299"/>
                  </a:lnTo>
                  <a:lnTo>
                    <a:pt x="283750" y="869442"/>
                  </a:lnTo>
                  <a:lnTo>
                    <a:pt x="287464" y="860965"/>
                  </a:lnTo>
                  <a:lnTo>
                    <a:pt x="283464" y="855059"/>
                  </a:lnTo>
                  <a:lnTo>
                    <a:pt x="286607" y="854678"/>
                  </a:lnTo>
                  <a:lnTo>
                    <a:pt x="285464" y="845153"/>
                  </a:lnTo>
                  <a:lnTo>
                    <a:pt x="287179" y="846582"/>
                  </a:lnTo>
                  <a:lnTo>
                    <a:pt x="290417" y="846201"/>
                  </a:lnTo>
                  <a:lnTo>
                    <a:pt x="290132" y="844582"/>
                  </a:lnTo>
                  <a:lnTo>
                    <a:pt x="290417" y="846201"/>
                  </a:lnTo>
                  <a:lnTo>
                    <a:pt x="291941" y="845915"/>
                  </a:lnTo>
                  <a:lnTo>
                    <a:pt x="293370" y="844201"/>
                  </a:lnTo>
                  <a:lnTo>
                    <a:pt x="296704" y="845344"/>
                  </a:lnTo>
                  <a:lnTo>
                    <a:pt x="299657" y="843344"/>
                  </a:lnTo>
                  <a:lnTo>
                    <a:pt x="300228" y="848106"/>
                  </a:lnTo>
                  <a:lnTo>
                    <a:pt x="303181" y="846106"/>
                  </a:lnTo>
                  <a:lnTo>
                    <a:pt x="299657" y="830580"/>
                  </a:lnTo>
                  <a:lnTo>
                    <a:pt x="298037" y="817912"/>
                  </a:lnTo>
                  <a:lnTo>
                    <a:pt x="295656" y="811816"/>
                  </a:lnTo>
                  <a:lnTo>
                    <a:pt x="296609" y="806863"/>
                  </a:lnTo>
                  <a:lnTo>
                    <a:pt x="296228" y="803720"/>
                  </a:lnTo>
                  <a:lnTo>
                    <a:pt x="294418" y="802386"/>
                  </a:lnTo>
                  <a:lnTo>
                    <a:pt x="292417" y="799433"/>
                  </a:lnTo>
                  <a:lnTo>
                    <a:pt x="293656" y="796004"/>
                  </a:lnTo>
                  <a:lnTo>
                    <a:pt x="294799" y="792670"/>
                  </a:lnTo>
                  <a:lnTo>
                    <a:pt x="293941" y="786384"/>
                  </a:lnTo>
                  <a:lnTo>
                    <a:pt x="292227" y="784955"/>
                  </a:lnTo>
                  <a:lnTo>
                    <a:pt x="294799" y="779812"/>
                  </a:lnTo>
                  <a:lnTo>
                    <a:pt x="302419" y="777240"/>
                  </a:lnTo>
                  <a:lnTo>
                    <a:pt x="291370" y="778669"/>
                  </a:lnTo>
                  <a:lnTo>
                    <a:pt x="286226" y="776097"/>
                  </a:lnTo>
                  <a:lnTo>
                    <a:pt x="274034" y="768096"/>
                  </a:lnTo>
                  <a:lnTo>
                    <a:pt x="270034" y="762190"/>
                  </a:lnTo>
                  <a:lnTo>
                    <a:pt x="256984" y="760571"/>
                  </a:lnTo>
                  <a:lnTo>
                    <a:pt x="251841" y="758095"/>
                  </a:lnTo>
                  <a:lnTo>
                    <a:pt x="245936" y="762000"/>
                  </a:lnTo>
                  <a:lnTo>
                    <a:pt x="239459" y="761238"/>
                  </a:lnTo>
                  <a:lnTo>
                    <a:pt x="240792" y="759428"/>
                  </a:lnTo>
                  <a:lnTo>
                    <a:pt x="239077" y="758095"/>
                  </a:lnTo>
                  <a:lnTo>
                    <a:pt x="240411" y="756285"/>
                  </a:lnTo>
                  <a:lnTo>
                    <a:pt x="244030" y="759047"/>
                  </a:lnTo>
                  <a:lnTo>
                    <a:pt x="245554" y="758857"/>
                  </a:lnTo>
                  <a:lnTo>
                    <a:pt x="245745" y="747617"/>
                  </a:lnTo>
                  <a:lnTo>
                    <a:pt x="246507" y="741140"/>
                  </a:lnTo>
                  <a:lnTo>
                    <a:pt x="244697" y="739711"/>
                  </a:lnTo>
                  <a:lnTo>
                    <a:pt x="243745" y="731806"/>
                  </a:lnTo>
                  <a:lnTo>
                    <a:pt x="237649" y="734187"/>
                  </a:lnTo>
                  <a:lnTo>
                    <a:pt x="232505" y="731615"/>
                  </a:lnTo>
                  <a:lnTo>
                    <a:pt x="225742" y="729329"/>
                  </a:lnTo>
                  <a:lnTo>
                    <a:pt x="216503" y="732091"/>
                  </a:lnTo>
                  <a:lnTo>
                    <a:pt x="211931" y="734282"/>
                  </a:lnTo>
                  <a:lnTo>
                    <a:pt x="211931" y="734282"/>
                  </a:lnTo>
                  <a:lnTo>
                    <a:pt x="210407" y="734473"/>
                  </a:lnTo>
                  <a:lnTo>
                    <a:pt x="209359" y="726567"/>
                  </a:lnTo>
                  <a:lnTo>
                    <a:pt x="204978" y="717518"/>
                  </a:lnTo>
                  <a:lnTo>
                    <a:pt x="201644" y="716375"/>
                  </a:lnTo>
                  <a:lnTo>
                    <a:pt x="198691" y="718280"/>
                  </a:lnTo>
                  <a:lnTo>
                    <a:pt x="196977" y="716947"/>
                  </a:lnTo>
                  <a:lnTo>
                    <a:pt x="192976" y="711041"/>
                  </a:lnTo>
                  <a:lnTo>
                    <a:pt x="189833" y="711422"/>
                  </a:lnTo>
                  <a:lnTo>
                    <a:pt x="187833" y="695611"/>
                  </a:lnTo>
                  <a:lnTo>
                    <a:pt x="182880" y="694658"/>
                  </a:lnTo>
                  <a:lnTo>
                    <a:pt x="178879" y="688753"/>
                  </a:lnTo>
                  <a:lnTo>
                    <a:pt x="175736" y="689134"/>
                  </a:lnTo>
                  <a:lnTo>
                    <a:pt x="172402" y="687991"/>
                  </a:lnTo>
                  <a:lnTo>
                    <a:pt x="169640" y="691515"/>
                  </a:lnTo>
                  <a:lnTo>
                    <a:pt x="168021" y="691801"/>
                  </a:lnTo>
                  <a:lnTo>
                    <a:pt x="166497" y="691991"/>
                  </a:lnTo>
                  <a:lnTo>
                    <a:pt x="163163" y="690753"/>
                  </a:lnTo>
                  <a:lnTo>
                    <a:pt x="161734" y="692563"/>
                  </a:lnTo>
                  <a:lnTo>
                    <a:pt x="163925" y="697135"/>
                  </a:lnTo>
                  <a:lnTo>
                    <a:pt x="144970" y="699516"/>
                  </a:lnTo>
                  <a:lnTo>
                    <a:pt x="139827" y="696944"/>
                  </a:lnTo>
                  <a:lnTo>
                    <a:pt x="118777" y="694849"/>
                  </a:lnTo>
                  <a:lnTo>
                    <a:pt x="118300" y="691706"/>
                  </a:lnTo>
                  <a:lnTo>
                    <a:pt x="114967" y="690467"/>
                  </a:lnTo>
                  <a:lnTo>
                    <a:pt x="114586" y="687324"/>
                  </a:lnTo>
                  <a:lnTo>
                    <a:pt x="109252" y="683228"/>
                  </a:lnTo>
                  <a:lnTo>
                    <a:pt x="110585" y="681419"/>
                  </a:lnTo>
                  <a:lnTo>
                    <a:pt x="108680" y="678466"/>
                  </a:lnTo>
                  <a:lnTo>
                    <a:pt x="103537" y="675894"/>
                  </a:lnTo>
                  <a:lnTo>
                    <a:pt x="99917" y="673132"/>
                  </a:lnTo>
                  <a:lnTo>
                    <a:pt x="98393" y="673322"/>
                  </a:lnTo>
                  <a:lnTo>
                    <a:pt x="94774" y="670655"/>
                  </a:lnTo>
                  <a:lnTo>
                    <a:pt x="85534" y="673418"/>
                  </a:lnTo>
                  <a:lnTo>
                    <a:pt x="82772" y="664178"/>
                  </a:lnTo>
                  <a:lnTo>
                    <a:pt x="78010" y="664750"/>
                  </a:lnTo>
                  <a:lnTo>
                    <a:pt x="72866" y="662178"/>
                  </a:lnTo>
                  <a:lnTo>
                    <a:pt x="73438" y="654082"/>
                  </a:lnTo>
                  <a:lnTo>
                    <a:pt x="76771" y="655225"/>
                  </a:lnTo>
                  <a:lnTo>
                    <a:pt x="78010" y="651891"/>
                  </a:lnTo>
                  <a:lnTo>
                    <a:pt x="89249" y="652082"/>
                  </a:lnTo>
                  <a:lnTo>
                    <a:pt x="97726" y="655796"/>
                  </a:lnTo>
                  <a:lnTo>
                    <a:pt x="97345" y="652653"/>
                  </a:lnTo>
                  <a:lnTo>
                    <a:pt x="90583" y="650272"/>
                  </a:lnTo>
                  <a:lnTo>
                    <a:pt x="89059" y="650462"/>
                  </a:lnTo>
                  <a:lnTo>
                    <a:pt x="86296" y="641223"/>
                  </a:lnTo>
                  <a:lnTo>
                    <a:pt x="82867" y="640080"/>
                  </a:lnTo>
                  <a:lnTo>
                    <a:pt x="70294" y="641699"/>
                  </a:lnTo>
                  <a:lnTo>
                    <a:pt x="66294" y="648557"/>
                  </a:lnTo>
                  <a:lnTo>
                    <a:pt x="60007" y="649415"/>
                  </a:lnTo>
                  <a:lnTo>
                    <a:pt x="56483" y="646652"/>
                  </a:lnTo>
                  <a:lnTo>
                    <a:pt x="57626" y="643319"/>
                  </a:lnTo>
                  <a:lnTo>
                    <a:pt x="57245" y="640080"/>
                  </a:lnTo>
                  <a:lnTo>
                    <a:pt x="54292" y="642080"/>
                  </a:lnTo>
                  <a:lnTo>
                    <a:pt x="52102" y="637604"/>
                  </a:lnTo>
                  <a:lnTo>
                    <a:pt x="47815" y="641318"/>
                  </a:lnTo>
                  <a:lnTo>
                    <a:pt x="32956" y="638365"/>
                  </a:lnTo>
                  <a:lnTo>
                    <a:pt x="30861" y="646652"/>
                  </a:lnTo>
                  <a:lnTo>
                    <a:pt x="27622" y="647129"/>
                  </a:lnTo>
                  <a:lnTo>
                    <a:pt x="25336" y="653796"/>
                  </a:lnTo>
                  <a:lnTo>
                    <a:pt x="23717" y="653986"/>
                  </a:lnTo>
                  <a:lnTo>
                    <a:pt x="18764" y="653034"/>
                  </a:lnTo>
                  <a:lnTo>
                    <a:pt x="17812" y="645128"/>
                  </a:lnTo>
                  <a:lnTo>
                    <a:pt x="6763" y="646557"/>
                  </a:lnTo>
                  <a:lnTo>
                    <a:pt x="2191" y="648748"/>
                  </a:lnTo>
                  <a:lnTo>
                    <a:pt x="667" y="648938"/>
                  </a:lnTo>
                  <a:lnTo>
                    <a:pt x="0" y="644176"/>
                  </a:lnTo>
                  <a:lnTo>
                    <a:pt x="4191" y="638842"/>
                  </a:lnTo>
                  <a:lnTo>
                    <a:pt x="3524" y="634175"/>
                  </a:lnTo>
                  <a:lnTo>
                    <a:pt x="9430" y="630174"/>
                  </a:lnTo>
                  <a:lnTo>
                    <a:pt x="10858" y="628364"/>
                  </a:lnTo>
                  <a:lnTo>
                    <a:pt x="8858" y="625411"/>
                  </a:lnTo>
                  <a:lnTo>
                    <a:pt x="12954" y="620078"/>
                  </a:lnTo>
                  <a:lnTo>
                    <a:pt x="12382" y="615410"/>
                  </a:lnTo>
                  <a:lnTo>
                    <a:pt x="17335" y="616363"/>
                  </a:lnTo>
                  <a:lnTo>
                    <a:pt x="23622" y="615506"/>
                  </a:lnTo>
                  <a:lnTo>
                    <a:pt x="24003" y="605885"/>
                  </a:lnTo>
                  <a:lnTo>
                    <a:pt x="21622" y="599789"/>
                  </a:lnTo>
                  <a:lnTo>
                    <a:pt x="21431" y="598170"/>
                  </a:lnTo>
                  <a:lnTo>
                    <a:pt x="16478" y="597218"/>
                  </a:lnTo>
                  <a:lnTo>
                    <a:pt x="13906" y="589502"/>
                  </a:lnTo>
                  <a:lnTo>
                    <a:pt x="9811" y="594836"/>
                  </a:lnTo>
                  <a:lnTo>
                    <a:pt x="7810" y="591884"/>
                  </a:lnTo>
                  <a:lnTo>
                    <a:pt x="8382" y="583787"/>
                  </a:lnTo>
                  <a:lnTo>
                    <a:pt x="9144" y="577310"/>
                  </a:lnTo>
                  <a:lnTo>
                    <a:pt x="7144" y="574358"/>
                  </a:lnTo>
                  <a:lnTo>
                    <a:pt x="11525" y="570548"/>
                  </a:lnTo>
                  <a:lnTo>
                    <a:pt x="14859" y="571786"/>
                  </a:lnTo>
                  <a:lnTo>
                    <a:pt x="17621" y="568166"/>
                  </a:lnTo>
                  <a:lnTo>
                    <a:pt x="20764" y="567785"/>
                  </a:lnTo>
                  <a:lnTo>
                    <a:pt x="21526" y="561308"/>
                  </a:lnTo>
                  <a:lnTo>
                    <a:pt x="31242" y="561689"/>
                  </a:lnTo>
                  <a:lnTo>
                    <a:pt x="31242" y="561689"/>
                  </a:lnTo>
                  <a:lnTo>
                    <a:pt x="31432" y="563213"/>
                  </a:lnTo>
                  <a:lnTo>
                    <a:pt x="41434" y="566738"/>
                  </a:lnTo>
                  <a:lnTo>
                    <a:pt x="46196" y="566166"/>
                  </a:lnTo>
                  <a:lnTo>
                    <a:pt x="47149" y="561213"/>
                  </a:lnTo>
                  <a:lnTo>
                    <a:pt x="45434" y="559880"/>
                  </a:lnTo>
                  <a:lnTo>
                    <a:pt x="46577" y="556451"/>
                  </a:lnTo>
                  <a:lnTo>
                    <a:pt x="48387" y="557879"/>
                  </a:lnTo>
                  <a:lnTo>
                    <a:pt x="53054" y="557213"/>
                  </a:lnTo>
                  <a:lnTo>
                    <a:pt x="51911" y="547783"/>
                  </a:lnTo>
                  <a:lnTo>
                    <a:pt x="51721" y="546163"/>
                  </a:lnTo>
                  <a:lnTo>
                    <a:pt x="52102" y="536543"/>
                  </a:lnTo>
                  <a:lnTo>
                    <a:pt x="52483" y="539686"/>
                  </a:lnTo>
                  <a:lnTo>
                    <a:pt x="53816" y="537877"/>
                  </a:lnTo>
                  <a:lnTo>
                    <a:pt x="56007" y="542449"/>
                  </a:lnTo>
                  <a:lnTo>
                    <a:pt x="60960" y="543401"/>
                  </a:lnTo>
                  <a:lnTo>
                    <a:pt x="65913" y="544354"/>
                  </a:lnTo>
                  <a:lnTo>
                    <a:pt x="66865" y="539496"/>
                  </a:lnTo>
                  <a:lnTo>
                    <a:pt x="66103" y="533114"/>
                  </a:lnTo>
                  <a:lnTo>
                    <a:pt x="65246" y="526828"/>
                  </a:lnTo>
                  <a:lnTo>
                    <a:pt x="60103" y="524256"/>
                  </a:lnTo>
                  <a:lnTo>
                    <a:pt x="60103" y="524256"/>
                  </a:lnTo>
                  <a:lnTo>
                    <a:pt x="69628" y="523113"/>
                  </a:lnTo>
                  <a:lnTo>
                    <a:pt x="70580" y="518160"/>
                  </a:lnTo>
                  <a:lnTo>
                    <a:pt x="66008" y="507492"/>
                  </a:lnTo>
                  <a:lnTo>
                    <a:pt x="68770" y="503968"/>
                  </a:lnTo>
                  <a:lnTo>
                    <a:pt x="66199" y="496253"/>
                  </a:lnTo>
                  <a:lnTo>
                    <a:pt x="69913" y="500539"/>
                  </a:lnTo>
                  <a:lnTo>
                    <a:pt x="69723" y="499015"/>
                  </a:lnTo>
                  <a:lnTo>
                    <a:pt x="77629" y="497967"/>
                  </a:lnTo>
                  <a:lnTo>
                    <a:pt x="80581" y="496062"/>
                  </a:lnTo>
                  <a:lnTo>
                    <a:pt x="80391" y="494443"/>
                  </a:lnTo>
                  <a:lnTo>
                    <a:pt x="83534" y="494062"/>
                  </a:lnTo>
                  <a:lnTo>
                    <a:pt x="83534" y="494062"/>
                  </a:lnTo>
                  <a:lnTo>
                    <a:pt x="83153" y="490919"/>
                  </a:lnTo>
                  <a:lnTo>
                    <a:pt x="87820" y="490252"/>
                  </a:lnTo>
                  <a:lnTo>
                    <a:pt x="86106" y="488918"/>
                  </a:lnTo>
                  <a:lnTo>
                    <a:pt x="85249" y="482632"/>
                  </a:lnTo>
                  <a:lnTo>
                    <a:pt x="86868" y="482346"/>
                  </a:lnTo>
                  <a:lnTo>
                    <a:pt x="90202" y="483584"/>
                  </a:lnTo>
                  <a:lnTo>
                    <a:pt x="91345" y="480250"/>
                  </a:lnTo>
                  <a:lnTo>
                    <a:pt x="97726" y="479393"/>
                  </a:lnTo>
                  <a:lnTo>
                    <a:pt x="100013" y="472726"/>
                  </a:lnTo>
                  <a:lnTo>
                    <a:pt x="107728" y="470154"/>
                  </a:lnTo>
                  <a:lnTo>
                    <a:pt x="110871" y="469678"/>
                  </a:lnTo>
                  <a:lnTo>
                    <a:pt x="110680" y="468154"/>
                  </a:lnTo>
                  <a:lnTo>
                    <a:pt x="113633" y="466154"/>
                  </a:lnTo>
                  <a:lnTo>
                    <a:pt x="113633" y="466154"/>
                  </a:lnTo>
                  <a:lnTo>
                    <a:pt x="121348" y="476345"/>
                  </a:lnTo>
                  <a:lnTo>
                    <a:pt x="124777" y="477584"/>
                  </a:lnTo>
                  <a:lnTo>
                    <a:pt x="127730" y="475583"/>
                  </a:lnTo>
                  <a:lnTo>
                    <a:pt x="135541" y="474536"/>
                  </a:lnTo>
                  <a:lnTo>
                    <a:pt x="142684" y="467296"/>
                  </a:lnTo>
                  <a:lnTo>
                    <a:pt x="147828" y="469773"/>
                  </a:lnTo>
                  <a:lnTo>
                    <a:pt x="147352" y="466630"/>
                  </a:lnTo>
                  <a:lnTo>
                    <a:pt x="160782" y="458534"/>
                  </a:lnTo>
                  <a:lnTo>
                    <a:pt x="156591" y="451009"/>
                  </a:lnTo>
                  <a:lnTo>
                    <a:pt x="164973" y="453200"/>
                  </a:lnTo>
                  <a:lnTo>
                    <a:pt x="167926" y="451199"/>
                  </a:lnTo>
                  <a:lnTo>
                    <a:pt x="171640" y="442722"/>
                  </a:lnTo>
                  <a:lnTo>
                    <a:pt x="169831" y="441388"/>
                  </a:lnTo>
                  <a:lnTo>
                    <a:pt x="171164" y="439579"/>
                  </a:lnTo>
                  <a:lnTo>
                    <a:pt x="171450" y="441103"/>
                  </a:lnTo>
                  <a:lnTo>
                    <a:pt x="176117" y="440531"/>
                  </a:lnTo>
                  <a:lnTo>
                    <a:pt x="180308" y="435197"/>
                  </a:lnTo>
                  <a:lnTo>
                    <a:pt x="192691" y="419195"/>
                  </a:lnTo>
                  <a:lnTo>
                    <a:pt x="194691" y="422148"/>
                  </a:lnTo>
                  <a:lnTo>
                    <a:pt x="193262" y="423958"/>
                  </a:lnTo>
                  <a:lnTo>
                    <a:pt x="193262" y="436721"/>
                  </a:lnTo>
                  <a:lnTo>
                    <a:pt x="202597" y="433959"/>
                  </a:lnTo>
                  <a:lnTo>
                    <a:pt x="205930" y="435102"/>
                  </a:lnTo>
                  <a:lnTo>
                    <a:pt x="211264" y="439293"/>
                  </a:lnTo>
                  <a:lnTo>
                    <a:pt x="214408" y="438912"/>
                  </a:lnTo>
                  <a:lnTo>
                    <a:pt x="225076" y="434340"/>
                  </a:lnTo>
                  <a:lnTo>
                    <a:pt x="242792" y="435292"/>
                  </a:lnTo>
                  <a:lnTo>
                    <a:pt x="247936" y="437769"/>
                  </a:lnTo>
                  <a:lnTo>
                    <a:pt x="250317" y="431102"/>
                  </a:lnTo>
                  <a:lnTo>
                    <a:pt x="251079" y="424529"/>
                  </a:lnTo>
                  <a:lnTo>
                    <a:pt x="253079" y="427577"/>
                  </a:lnTo>
                  <a:lnTo>
                    <a:pt x="256794" y="419005"/>
                  </a:lnTo>
                  <a:lnTo>
                    <a:pt x="258794" y="421958"/>
                  </a:lnTo>
                  <a:lnTo>
                    <a:pt x="258032" y="428530"/>
                  </a:lnTo>
                  <a:lnTo>
                    <a:pt x="261175" y="428149"/>
                  </a:lnTo>
                  <a:lnTo>
                    <a:pt x="263747" y="423005"/>
                  </a:lnTo>
                  <a:lnTo>
                    <a:pt x="266890" y="422529"/>
                  </a:lnTo>
                  <a:lnTo>
                    <a:pt x="275177" y="411861"/>
                  </a:lnTo>
                  <a:lnTo>
                    <a:pt x="280607" y="404813"/>
                  </a:lnTo>
                  <a:lnTo>
                    <a:pt x="282988" y="398050"/>
                  </a:lnTo>
                  <a:lnTo>
                    <a:pt x="286131" y="397669"/>
                  </a:lnTo>
                  <a:lnTo>
                    <a:pt x="292036" y="393668"/>
                  </a:lnTo>
                  <a:lnTo>
                    <a:pt x="295180" y="393287"/>
                  </a:lnTo>
                  <a:lnTo>
                    <a:pt x="299180" y="399193"/>
                  </a:lnTo>
                  <a:lnTo>
                    <a:pt x="300323" y="395859"/>
                  </a:lnTo>
                  <a:lnTo>
                    <a:pt x="302133" y="397192"/>
                  </a:lnTo>
                  <a:lnTo>
                    <a:pt x="308705" y="410813"/>
                  </a:lnTo>
                  <a:lnTo>
                    <a:pt x="307943" y="417386"/>
                  </a:lnTo>
                  <a:lnTo>
                    <a:pt x="309848" y="420338"/>
                  </a:lnTo>
                  <a:lnTo>
                    <a:pt x="309848" y="420338"/>
                  </a:lnTo>
                  <a:lnTo>
                    <a:pt x="326993" y="416528"/>
                  </a:lnTo>
                  <a:lnTo>
                    <a:pt x="327374" y="406813"/>
                  </a:lnTo>
                  <a:lnTo>
                    <a:pt x="330327" y="404813"/>
                  </a:lnTo>
                  <a:lnTo>
                    <a:pt x="327946" y="398717"/>
                  </a:lnTo>
                  <a:lnTo>
                    <a:pt x="333661" y="393192"/>
                  </a:lnTo>
                  <a:lnTo>
                    <a:pt x="337661" y="386334"/>
                  </a:lnTo>
                  <a:lnTo>
                    <a:pt x="343948" y="385477"/>
                  </a:lnTo>
                  <a:lnTo>
                    <a:pt x="359473" y="381857"/>
                  </a:lnTo>
                  <a:lnTo>
                    <a:pt x="362712" y="381476"/>
                  </a:lnTo>
                  <a:lnTo>
                    <a:pt x="361474" y="384810"/>
                  </a:lnTo>
                  <a:lnTo>
                    <a:pt x="370522" y="380524"/>
                  </a:lnTo>
                  <a:lnTo>
                    <a:pt x="371761" y="377095"/>
                  </a:lnTo>
                  <a:lnTo>
                    <a:pt x="376428" y="376523"/>
                  </a:lnTo>
                  <a:lnTo>
                    <a:pt x="381000" y="374333"/>
                  </a:lnTo>
                  <a:lnTo>
                    <a:pt x="381762" y="367856"/>
                  </a:lnTo>
                  <a:lnTo>
                    <a:pt x="384905" y="367475"/>
                  </a:lnTo>
                  <a:lnTo>
                    <a:pt x="384715" y="365855"/>
                  </a:lnTo>
                  <a:lnTo>
                    <a:pt x="388048" y="366998"/>
                  </a:lnTo>
                  <a:lnTo>
                    <a:pt x="390811" y="363474"/>
                  </a:lnTo>
                  <a:lnTo>
                    <a:pt x="392049" y="360140"/>
                  </a:lnTo>
                  <a:lnTo>
                    <a:pt x="390811" y="350615"/>
                  </a:lnTo>
                  <a:lnTo>
                    <a:pt x="390430" y="347472"/>
                  </a:lnTo>
                  <a:lnTo>
                    <a:pt x="387287" y="347853"/>
                  </a:lnTo>
                  <a:lnTo>
                    <a:pt x="388810" y="347663"/>
                  </a:lnTo>
                  <a:lnTo>
                    <a:pt x="388620" y="346138"/>
                  </a:lnTo>
                  <a:lnTo>
                    <a:pt x="395192" y="346900"/>
                  </a:lnTo>
                  <a:lnTo>
                    <a:pt x="395383" y="348425"/>
                  </a:lnTo>
                  <a:lnTo>
                    <a:pt x="401669" y="347663"/>
                  </a:lnTo>
                  <a:lnTo>
                    <a:pt x="402050" y="350806"/>
                  </a:lnTo>
                  <a:lnTo>
                    <a:pt x="414909" y="350806"/>
                  </a:lnTo>
                  <a:lnTo>
                    <a:pt x="418052" y="350425"/>
                  </a:lnTo>
                  <a:lnTo>
                    <a:pt x="417862" y="348806"/>
                  </a:lnTo>
                  <a:lnTo>
                    <a:pt x="415862" y="345853"/>
                  </a:lnTo>
                  <a:lnTo>
                    <a:pt x="417481" y="345662"/>
                  </a:lnTo>
                  <a:lnTo>
                    <a:pt x="417195" y="344043"/>
                  </a:lnTo>
                  <a:lnTo>
                    <a:pt x="415480" y="342710"/>
                  </a:lnTo>
                  <a:lnTo>
                    <a:pt x="417767" y="335947"/>
                  </a:lnTo>
                  <a:lnTo>
                    <a:pt x="413861" y="330041"/>
                  </a:lnTo>
                  <a:lnTo>
                    <a:pt x="410718" y="330517"/>
                  </a:lnTo>
                  <a:lnTo>
                    <a:pt x="408908" y="316230"/>
                  </a:lnTo>
                  <a:lnTo>
                    <a:pt x="416623" y="313658"/>
                  </a:lnTo>
                  <a:lnTo>
                    <a:pt x="414814" y="312325"/>
                  </a:lnTo>
                  <a:lnTo>
                    <a:pt x="419576" y="311753"/>
                  </a:lnTo>
                  <a:lnTo>
                    <a:pt x="422053" y="306610"/>
                  </a:lnTo>
                  <a:lnTo>
                    <a:pt x="425196" y="306134"/>
                  </a:lnTo>
                  <a:lnTo>
                    <a:pt x="427958" y="302609"/>
                  </a:lnTo>
                  <a:lnTo>
                    <a:pt x="435673" y="300038"/>
                  </a:lnTo>
                  <a:lnTo>
                    <a:pt x="441388" y="307277"/>
                  </a:lnTo>
                  <a:lnTo>
                    <a:pt x="444817" y="308515"/>
                  </a:lnTo>
                  <a:lnTo>
                    <a:pt x="444151" y="303752"/>
                  </a:lnTo>
                  <a:lnTo>
                    <a:pt x="447294" y="303371"/>
                  </a:lnTo>
                  <a:lnTo>
                    <a:pt x="447104" y="301752"/>
                  </a:lnTo>
                  <a:lnTo>
                    <a:pt x="459200" y="308229"/>
                  </a:lnTo>
                  <a:lnTo>
                    <a:pt x="469011" y="310229"/>
                  </a:lnTo>
                  <a:lnTo>
                    <a:pt x="471011" y="313182"/>
                  </a:lnTo>
                  <a:lnTo>
                    <a:pt x="474155" y="312801"/>
                  </a:lnTo>
                  <a:lnTo>
                    <a:pt x="474631" y="315944"/>
                  </a:lnTo>
                  <a:lnTo>
                    <a:pt x="476155" y="315754"/>
                  </a:lnTo>
                  <a:lnTo>
                    <a:pt x="489013" y="315659"/>
                  </a:lnTo>
                  <a:lnTo>
                    <a:pt x="503396" y="315468"/>
                  </a:lnTo>
                  <a:lnTo>
                    <a:pt x="503777" y="318611"/>
                  </a:lnTo>
                  <a:lnTo>
                    <a:pt x="510350" y="319373"/>
                  </a:lnTo>
                  <a:lnTo>
                    <a:pt x="519970" y="319754"/>
                  </a:lnTo>
                  <a:lnTo>
                    <a:pt x="521780" y="321088"/>
                  </a:lnTo>
                  <a:lnTo>
                    <a:pt x="523113" y="319373"/>
                  </a:lnTo>
                  <a:lnTo>
                    <a:pt x="538925" y="317373"/>
                  </a:lnTo>
                  <a:lnTo>
                    <a:pt x="540258" y="315563"/>
                  </a:lnTo>
                  <a:lnTo>
                    <a:pt x="548640" y="317754"/>
                  </a:lnTo>
                  <a:lnTo>
                    <a:pt x="550926" y="310991"/>
                  </a:lnTo>
                  <a:lnTo>
                    <a:pt x="548735" y="306419"/>
                  </a:lnTo>
                  <a:lnTo>
                    <a:pt x="558832" y="310039"/>
                  </a:lnTo>
                  <a:lnTo>
                    <a:pt x="557498" y="311753"/>
                  </a:lnTo>
                  <a:lnTo>
                    <a:pt x="561404" y="317659"/>
                  </a:lnTo>
                  <a:lnTo>
                    <a:pt x="562642" y="314325"/>
                  </a:lnTo>
                  <a:lnTo>
                    <a:pt x="569500" y="318230"/>
                  </a:lnTo>
                  <a:lnTo>
                    <a:pt x="569119" y="315087"/>
                  </a:lnTo>
                  <a:lnTo>
                    <a:pt x="572452" y="316230"/>
                  </a:lnTo>
                  <a:lnTo>
                    <a:pt x="573405" y="311372"/>
                  </a:lnTo>
                  <a:lnTo>
                    <a:pt x="589026" y="320611"/>
                  </a:lnTo>
                  <a:lnTo>
                    <a:pt x="593979" y="321564"/>
                  </a:lnTo>
                  <a:lnTo>
                    <a:pt x="594360" y="324707"/>
                  </a:lnTo>
                  <a:lnTo>
                    <a:pt x="596170" y="326041"/>
                  </a:lnTo>
                  <a:lnTo>
                    <a:pt x="599694" y="316040"/>
                  </a:lnTo>
                  <a:lnTo>
                    <a:pt x="601313" y="315849"/>
                  </a:lnTo>
                  <a:lnTo>
                    <a:pt x="605600" y="312039"/>
                  </a:lnTo>
                  <a:lnTo>
                    <a:pt x="605218" y="308896"/>
                  </a:lnTo>
                  <a:lnTo>
                    <a:pt x="608933" y="300419"/>
                  </a:lnTo>
                  <a:lnTo>
                    <a:pt x="610743" y="301752"/>
                  </a:lnTo>
                  <a:lnTo>
                    <a:pt x="614839" y="296418"/>
                  </a:lnTo>
                  <a:lnTo>
                    <a:pt x="621983" y="301942"/>
                  </a:lnTo>
                  <a:lnTo>
                    <a:pt x="626935" y="302895"/>
                  </a:lnTo>
                  <a:lnTo>
                    <a:pt x="628269" y="301181"/>
                  </a:lnTo>
                  <a:lnTo>
                    <a:pt x="628079" y="299561"/>
                  </a:lnTo>
                  <a:lnTo>
                    <a:pt x="633222" y="302133"/>
                  </a:lnTo>
                  <a:lnTo>
                    <a:pt x="637984" y="301561"/>
                  </a:lnTo>
                  <a:lnTo>
                    <a:pt x="635794" y="296990"/>
                  </a:lnTo>
                  <a:lnTo>
                    <a:pt x="647224" y="298704"/>
                  </a:lnTo>
                  <a:lnTo>
                    <a:pt x="646652" y="294037"/>
                  </a:lnTo>
                  <a:lnTo>
                    <a:pt x="649986" y="295180"/>
                  </a:lnTo>
                  <a:lnTo>
                    <a:pt x="651319" y="293370"/>
                  </a:lnTo>
                  <a:lnTo>
                    <a:pt x="657892" y="294132"/>
                  </a:lnTo>
                  <a:lnTo>
                    <a:pt x="658082" y="295751"/>
                  </a:lnTo>
                  <a:lnTo>
                    <a:pt x="661416" y="296894"/>
                  </a:lnTo>
                  <a:lnTo>
                    <a:pt x="661606" y="298513"/>
                  </a:lnTo>
                  <a:lnTo>
                    <a:pt x="664940" y="299657"/>
                  </a:lnTo>
                  <a:lnTo>
                    <a:pt x="665607" y="304419"/>
                  </a:lnTo>
                  <a:lnTo>
                    <a:pt x="666750" y="301085"/>
                  </a:lnTo>
                  <a:lnTo>
                    <a:pt x="670084" y="302228"/>
                  </a:lnTo>
                  <a:lnTo>
                    <a:pt x="666559" y="299466"/>
                  </a:lnTo>
                  <a:lnTo>
                    <a:pt x="669703" y="299085"/>
                  </a:lnTo>
                  <a:lnTo>
                    <a:pt x="671513" y="300419"/>
                  </a:lnTo>
                  <a:lnTo>
                    <a:pt x="670084" y="302228"/>
                  </a:lnTo>
                  <a:lnTo>
                    <a:pt x="670274" y="303848"/>
                  </a:lnTo>
                  <a:lnTo>
                    <a:pt x="674656" y="300038"/>
                  </a:lnTo>
                  <a:lnTo>
                    <a:pt x="676180" y="299847"/>
                  </a:lnTo>
                  <a:lnTo>
                    <a:pt x="681323" y="289560"/>
                  </a:lnTo>
                  <a:lnTo>
                    <a:pt x="679704" y="289750"/>
                  </a:lnTo>
                  <a:lnTo>
                    <a:pt x="680752" y="284798"/>
                  </a:lnTo>
                  <a:lnTo>
                    <a:pt x="679133" y="285083"/>
                  </a:lnTo>
                  <a:lnTo>
                    <a:pt x="680561" y="283273"/>
                  </a:lnTo>
                  <a:lnTo>
                    <a:pt x="677132" y="282131"/>
                  </a:lnTo>
                  <a:lnTo>
                    <a:pt x="678561" y="280321"/>
                  </a:lnTo>
                  <a:lnTo>
                    <a:pt x="677323" y="270796"/>
                  </a:lnTo>
                  <a:lnTo>
                    <a:pt x="684085" y="273177"/>
                  </a:lnTo>
                  <a:lnTo>
                    <a:pt x="683800" y="258794"/>
                  </a:lnTo>
                  <a:lnTo>
                    <a:pt x="683228" y="254032"/>
                  </a:lnTo>
                  <a:lnTo>
                    <a:pt x="684752" y="253841"/>
                  </a:lnTo>
                  <a:lnTo>
                    <a:pt x="685990" y="250508"/>
                  </a:lnTo>
                  <a:lnTo>
                    <a:pt x="682371" y="247745"/>
                  </a:lnTo>
                  <a:lnTo>
                    <a:pt x="679037" y="246602"/>
                  </a:lnTo>
                  <a:lnTo>
                    <a:pt x="678466" y="241840"/>
                  </a:lnTo>
                  <a:lnTo>
                    <a:pt x="674942" y="239077"/>
                  </a:lnTo>
                  <a:lnTo>
                    <a:pt x="674465" y="235934"/>
                  </a:lnTo>
                  <a:lnTo>
                    <a:pt x="678847" y="232124"/>
                  </a:lnTo>
                  <a:lnTo>
                    <a:pt x="680847" y="235077"/>
                  </a:lnTo>
                  <a:lnTo>
                    <a:pt x="683800" y="233172"/>
                  </a:lnTo>
                  <a:lnTo>
                    <a:pt x="680180" y="230410"/>
                  </a:lnTo>
                  <a:lnTo>
                    <a:pt x="679799" y="227267"/>
                  </a:lnTo>
                  <a:lnTo>
                    <a:pt x="676275" y="224504"/>
                  </a:lnTo>
                  <a:lnTo>
                    <a:pt x="677418" y="221075"/>
                  </a:lnTo>
                  <a:lnTo>
                    <a:pt x="679228" y="222504"/>
                  </a:lnTo>
                  <a:lnTo>
                    <a:pt x="678751" y="219361"/>
                  </a:lnTo>
                  <a:lnTo>
                    <a:pt x="677037" y="217932"/>
                  </a:lnTo>
                  <a:lnTo>
                    <a:pt x="676847" y="216408"/>
                  </a:lnTo>
                  <a:lnTo>
                    <a:pt x="673227" y="213646"/>
                  </a:lnTo>
                  <a:lnTo>
                    <a:pt x="673037" y="212027"/>
                  </a:lnTo>
                  <a:lnTo>
                    <a:pt x="675989" y="210026"/>
                  </a:lnTo>
                  <a:lnTo>
                    <a:pt x="679133" y="209645"/>
                  </a:lnTo>
                  <a:lnTo>
                    <a:pt x="680371" y="206311"/>
                  </a:lnTo>
                  <a:lnTo>
                    <a:pt x="683323" y="204311"/>
                  </a:lnTo>
                  <a:lnTo>
                    <a:pt x="695992" y="215551"/>
                  </a:lnTo>
                  <a:lnTo>
                    <a:pt x="711137" y="221647"/>
                  </a:lnTo>
                  <a:lnTo>
                    <a:pt x="712375" y="218313"/>
                  </a:lnTo>
                  <a:lnTo>
                    <a:pt x="715709" y="219456"/>
                  </a:lnTo>
                  <a:lnTo>
                    <a:pt x="712089" y="216694"/>
                  </a:lnTo>
                  <a:lnTo>
                    <a:pt x="714851" y="213169"/>
                  </a:lnTo>
                  <a:lnTo>
                    <a:pt x="713137" y="211741"/>
                  </a:lnTo>
                  <a:lnTo>
                    <a:pt x="708374" y="212312"/>
                  </a:lnTo>
                  <a:lnTo>
                    <a:pt x="706564" y="210979"/>
                  </a:lnTo>
                  <a:lnTo>
                    <a:pt x="710755" y="205645"/>
                  </a:lnTo>
                  <a:lnTo>
                    <a:pt x="714280" y="208407"/>
                  </a:lnTo>
                  <a:lnTo>
                    <a:pt x="715423" y="205073"/>
                  </a:lnTo>
                  <a:lnTo>
                    <a:pt x="712089" y="203835"/>
                  </a:lnTo>
                  <a:lnTo>
                    <a:pt x="713708" y="203644"/>
                  </a:lnTo>
                  <a:lnTo>
                    <a:pt x="718185" y="201454"/>
                  </a:lnTo>
                  <a:lnTo>
                    <a:pt x="716185" y="185738"/>
                  </a:lnTo>
                  <a:lnTo>
                    <a:pt x="726853" y="193929"/>
                  </a:lnTo>
                  <a:lnTo>
                    <a:pt x="734759" y="192977"/>
                  </a:lnTo>
                  <a:lnTo>
                    <a:pt x="733806" y="185071"/>
                  </a:lnTo>
                  <a:lnTo>
                    <a:pt x="742474" y="190405"/>
                  </a:lnTo>
                  <a:lnTo>
                    <a:pt x="750570" y="190976"/>
                  </a:lnTo>
                  <a:lnTo>
                    <a:pt x="749141" y="179927"/>
                  </a:lnTo>
                  <a:lnTo>
                    <a:pt x="750284" y="176498"/>
                  </a:lnTo>
                  <a:lnTo>
                    <a:pt x="749713" y="171831"/>
                  </a:lnTo>
                  <a:lnTo>
                    <a:pt x="750856" y="168497"/>
                  </a:lnTo>
                  <a:lnTo>
                    <a:pt x="745998" y="167450"/>
                  </a:lnTo>
                  <a:lnTo>
                    <a:pt x="749141" y="167069"/>
                  </a:lnTo>
                  <a:lnTo>
                    <a:pt x="749522" y="157448"/>
                  </a:lnTo>
                  <a:lnTo>
                    <a:pt x="738759" y="136303"/>
                  </a:lnTo>
                  <a:lnTo>
                    <a:pt x="751237" y="133160"/>
                  </a:lnTo>
                  <a:lnTo>
                    <a:pt x="748189" y="122301"/>
                  </a:lnTo>
                  <a:lnTo>
                    <a:pt x="760095" y="127159"/>
                  </a:lnTo>
                  <a:lnTo>
                    <a:pt x="761619" y="126968"/>
                  </a:lnTo>
                  <a:lnTo>
                    <a:pt x="760857" y="133540"/>
                  </a:lnTo>
                  <a:lnTo>
                    <a:pt x="767429" y="134302"/>
                  </a:lnTo>
                  <a:lnTo>
                    <a:pt x="766001" y="136017"/>
                  </a:lnTo>
                  <a:lnTo>
                    <a:pt x="769810" y="140398"/>
                  </a:lnTo>
                  <a:lnTo>
                    <a:pt x="772097" y="133636"/>
                  </a:lnTo>
                  <a:lnTo>
                    <a:pt x="770382" y="132302"/>
                  </a:lnTo>
                  <a:lnTo>
                    <a:pt x="775430" y="122015"/>
                  </a:lnTo>
                  <a:lnTo>
                    <a:pt x="786479" y="120586"/>
                  </a:lnTo>
                  <a:lnTo>
                    <a:pt x="783526" y="122587"/>
                  </a:lnTo>
                  <a:lnTo>
                    <a:pt x="787337" y="126968"/>
                  </a:lnTo>
                  <a:lnTo>
                    <a:pt x="789908" y="134588"/>
                  </a:lnTo>
                  <a:lnTo>
                    <a:pt x="791623" y="136017"/>
                  </a:lnTo>
                  <a:lnTo>
                    <a:pt x="799909" y="138113"/>
                  </a:lnTo>
                  <a:lnTo>
                    <a:pt x="804672" y="137541"/>
                  </a:lnTo>
                  <a:lnTo>
                    <a:pt x="807434" y="134017"/>
                  </a:lnTo>
                  <a:lnTo>
                    <a:pt x="801910" y="128302"/>
                  </a:lnTo>
                  <a:lnTo>
                    <a:pt x="801719" y="126683"/>
                  </a:lnTo>
                  <a:lnTo>
                    <a:pt x="811339" y="127063"/>
                  </a:lnTo>
                  <a:lnTo>
                    <a:pt x="812768" y="125254"/>
                  </a:lnTo>
                  <a:lnTo>
                    <a:pt x="815340" y="120110"/>
                  </a:lnTo>
                  <a:lnTo>
                    <a:pt x="821817" y="120967"/>
                  </a:lnTo>
                  <a:lnTo>
                    <a:pt x="823436" y="120682"/>
                  </a:lnTo>
                  <a:lnTo>
                    <a:pt x="823627" y="122301"/>
                  </a:lnTo>
                  <a:lnTo>
                    <a:pt x="822198" y="124111"/>
                  </a:lnTo>
                  <a:lnTo>
                    <a:pt x="822865" y="128778"/>
                  </a:lnTo>
                  <a:lnTo>
                    <a:pt x="821436" y="130588"/>
                  </a:lnTo>
                  <a:lnTo>
                    <a:pt x="826960" y="136303"/>
                  </a:lnTo>
                  <a:lnTo>
                    <a:pt x="825246" y="134969"/>
                  </a:lnTo>
                  <a:lnTo>
                    <a:pt x="822484" y="138494"/>
                  </a:lnTo>
                  <a:lnTo>
                    <a:pt x="821436" y="143446"/>
                  </a:lnTo>
                  <a:lnTo>
                    <a:pt x="823246" y="144780"/>
                  </a:lnTo>
                  <a:lnTo>
                    <a:pt x="824675" y="155829"/>
                  </a:lnTo>
                  <a:lnTo>
                    <a:pt x="830199" y="161544"/>
                  </a:lnTo>
                  <a:lnTo>
                    <a:pt x="831818" y="161354"/>
                  </a:lnTo>
                  <a:lnTo>
                    <a:pt x="832771" y="156400"/>
                  </a:lnTo>
                  <a:lnTo>
                    <a:pt x="834771" y="159353"/>
                  </a:lnTo>
                  <a:lnTo>
                    <a:pt x="836105" y="157639"/>
                  </a:lnTo>
                  <a:lnTo>
                    <a:pt x="836295" y="159163"/>
                  </a:lnTo>
                  <a:lnTo>
                    <a:pt x="839438" y="158782"/>
                  </a:lnTo>
                  <a:lnTo>
                    <a:pt x="838105" y="160592"/>
                  </a:lnTo>
                  <a:lnTo>
                    <a:pt x="838105" y="160592"/>
                  </a:lnTo>
                  <a:lnTo>
                    <a:pt x="843248" y="163068"/>
                  </a:lnTo>
                  <a:lnTo>
                    <a:pt x="845248" y="166021"/>
                  </a:lnTo>
                  <a:lnTo>
                    <a:pt x="847915" y="162496"/>
                  </a:lnTo>
                  <a:lnTo>
                    <a:pt x="845820" y="157925"/>
                  </a:lnTo>
                  <a:lnTo>
                    <a:pt x="849916" y="152590"/>
                  </a:lnTo>
                  <a:lnTo>
                    <a:pt x="850297" y="155829"/>
                  </a:lnTo>
                  <a:lnTo>
                    <a:pt x="856869" y="156591"/>
                  </a:lnTo>
                  <a:lnTo>
                    <a:pt x="858393" y="156400"/>
                  </a:lnTo>
                  <a:lnTo>
                    <a:pt x="859155" y="149828"/>
                  </a:lnTo>
                  <a:lnTo>
                    <a:pt x="864108" y="150781"/>
                  </a:lnTo>
                  <a:lnTo>
                    <a:pt x="866299" y="155353"/>
                  </a:lnTo>
                  <a:lnTo>
                    <a:pt x="871252" y="156305"/>
                  </a:lnTo>
                  <a:lnTo>
                    <a:pt x="870585" y="151638"/>
                  </a:lnTo>
                  <a:lnTo>
                    <a:pt x="872014" y="149828"/>
                  </a:lnTo>
                  <a:lnTo>
                    <a:pt x="883444" y="151543"/>
                  </a:lnTo>
                  <a:lnTo>
                    <a:pt x="889730" y="150781"/>
                  </a:lnTo>
                  <a:lnTo>
                    <a:pt x="889540" y="149161"/>
                  </a:lnTo>
                  <a:lnTo>
                    <a:pt x="900017" y="155829"/>
                  </a:lnTo>
                  <a:lnTo>
                    <a:pt x="900017" y="155829"/>
                  </a:lnTo>
                  <a:lnTo>
                    <a:pt x="900779" y="155543"/>
                  </a:lnTo>
                  <a:lnTo>
                    <a:pt x="901446" y="154115"/>
                  </a:lnTo>
                  <a:lnTo>
                    <a:pt x="898398" y="143256"/>
                  </a:lnTo>
                  <a:lnTo>
                    <a:pt x="904494" y="140875"/>
                  </a:lnTo>
                  <a:lnTo>
                    <a:pt x="904304" y="139256"/>
                  </a:lnTo>
                  <a:lnTo>
                    <a:pt x="914019" y="139636"/>
                  </a:lnTo>
                  <a:lnTo>
                    <a:pt x="916781" y="136112"/>
                  </a:lnTo>
                  <a:lnTo>
                    <a:pt x="920115" y="137255"/>
                  </a:lnTo>
                  <a:lnTo>
                    <a:pt x="923830" y="115919"/>
                  </a:lnTo>
                  <a:lnTo>
                    <a:pt x="923449" y="112776"/>
                  </a:lnTo>
                  <a:lnTo>
                    <a:pt x="943165" y="116681"/>
                  </a:lnTo>
                  <a:lnTo>
                    <a:pt x="944309" y="113348"/>
                  </a:lnTo>
                  <a:lnTo>
                    <a:pt x="946309" y="103442"/>
                  </a:lnTo>
                  <a:lnTo>
                    <a:pt x="940308" y="81820"/>
                  </a:lnTo>
                  <a:lnTo>
                    <a:pt x="940498" y="70485"/>
                  </a:lnTo>
                  <a:lnTo>
                    <a:pt x="975074" y="77343"/>
                  </a:lnTo>
                  <a:lnTo>
                    <a:pt x="994410" y="90869"/>
                  </a:lnTo>
                  <a:lnTo>
                    <a:pt x="1008602" y="76295"/>
                  </a:lnTo>
                  <a:lnTo>
                    <a:pt x="1011746" y="75914"/>
                  </a:lnTo>
                  <a:lnTo>
                    <a:pt x="1014508" y="72295"/>
                  </a:lnTo>
                  <a:lnTo>
                    <a:pt x="1015651" y="68961"/>
                  </a:lnTo>
                  <a:lnTo>
                    <a:pt x="1013651" y="66008"/>
                  </a:lnTo>
                  <a:lnTo>
                    <a:pt x="1008317" y="61913"/>
                  </a:lnTo>
                  <a:lnTo>
                    <a:pt x="1009269" y="56959"/>
                  </a:lnTo>
                  <a:lnTo>
                    <a:pt x="1007364" y="54007"/>
                  </a:lnTo>
                  <a:lnTo>
                    <a:pt x="1019747" y="50768"/>
                  </a:lnTo>
                  <a:lnTo>
                    <a:pt x="1019556" y="49244"/>
                  </a:lnTo>
                  <a:lnTo>
                    <a:pt x="1027081" y="45053"/>
                  </a:lnTo>
                  <a:lnTo>
                    <a:pt x="1031748" y="44482"/>
                  </a:lnTo>
                  <a:lnTo>
                    <a:pt x="1034891" y="44005"/>
                  </a:lnTo>
                  <a:lnTo>
                    <a:pt x="1037654" y="40481"/>
                  </a:lnTo>
                  <a:lnTo>
                    <a:pt x="1038320" y="45244"/>
                  </a:lnTo>
                  <a:lnTo>
                    <a:pt x="1044035" y="39719"/>
                  </a:lnTo>
                  <a:lnTo>
                    <a:pt x="1050131" y="37338"/>
                  </a:lnTo>
                  <a:lnTo>
                    <a:pt x="1045750" y="28289"/>
                  </a:lnTo>
                  <a:lnTo>
                    <a:pt x="1047369" y="28003"/>
                  </a:lnTo>
                  <a:lnTo>
                    <a:pt x="1042988" y="18955"/>
                  </a:lnTo>
                  <a:lnTo>
                    <a:pt x="1039844" y="19336"/>
                  </a:lnTo>
                  <a:lnTo>
                    <a:pt x="1045940" y="16954"/>
                  </a:lnTo>
                  <a:lnTo>
                    <a:pt x="1047274" y="15240"/>
                  </a:lnTo>
                  <a:lnTo>
                    <a:pt x="1050608" y="16383"/>
                  </a:lnTo>
                  <a:lnTo>
                    <a:pt x="1050417" y="14859"/>
                  </a:lnTo>
                  <a:lnTo>
                    <a:pt x="1053656" y="14383"/>
                  </a:lnTo>
                  <a:lnTo>
                    <a:pt x="1055370" y="15811"/>
                  </a:lnTo>
                  <a:lnTo>
                    <a:pt x="1048798" y="2191"/>
                  </a:lnTo>
                  <a:lnTo>
                    <a:pt x="1053370" y="0"/>
                  </a:lnTo>
                  <a:lnTo>
                    <a:pt x="1066419" y="1524"/>
                  </a:lnTo>
                  <a:lnTo>
                    <a:pt x="1064990" y="3334"/>
                  </a:lnTo>
                  <a:lnTo>
                    <a:pt x="1067372" y="9430"/>
                  </a:lnTo>
                  <a:lnTo>
                    <a:pt x="1064419" y="11430"/>
                  </a:lnTo>
                  <a:lnTo>
                    <a:pt x="1066419" y="14383"/>
                  </a:lnTo>
                  <a:lnTo>
                    <a:pt x="1069562" y="14002"/>
                  </a:lnTo>
                  <a:lnTo>
                    <a:pt x="1073182" y="16764"/>
                  </a:lnTo>
                  <a:lnTo>
                    <a:pt x="1072706" y="13621"/>
                  </a:lnTo>
                  <a:lnTo>
                    <a:pt x="1077659" y="14573"/>
                  </a:lnTo>
                  <a:lnTo>
                    <a:pt x="1082040" y="23622"/>
                  </a:lnTo>
                  <a:lnTo>
                    <a:pt x="1077277" y="24194"/>
                  </a:lnTo>
                  <a:lnTo>
                    <a:pt x="1080706" y="25432"/>
                  </a:lnTo>
                  <a:lnTo>
                    <a:pt x="1082612" y="28384"/>
                  </a:lnTo>
                  <a:lnTo>
                    <a:pt x="1087374" y="27718"/>
                  </a:lnTo>
                  <a:lnTo>
                    <a:pt x="1090898" y="30480"/>
                  </a:lnTo>
                  <a:lnTo>
                    <a:pt x="1090136" y="24194"/>
                  </a:lnTo>
                  <a:lnTo>
                    <a:pt x="1094899" y="23622"/>
                  </a:lnTo>
                  <a:lnTo>
                    <a:pt x="1095661" y="17050"/>
                  </a:lnTo>
                  <a:lnTo>
                    <a:pt x="1096994" y="15335"/>
                  </a:lnTo>
                  <a:lnTo>
                    <a:pt x="1100423" y="16478"/>
                  </a:lnTo>
                  <a:lnTo>
                    <a:pt x="1097471" y="18478"/>
                  </a:lnTo>
                  <a:lnTo>
                    <a:pt x="1099185" y="19812"/>
                  </a:lnTo>
                  <a:lnTo>
                    <a:pt x="1102328" y="19431"/>
                  </a:lnTo>
                  <a:lnTo>
                    <a:pt x="1104329" y="22384"/>
                  </a:lnTo>
                  <a:lnTo>
                    <a:pt x="1109091" y="21812"/>
                  </a:lnTo>
                  <a:lnTo>
                    <a:pt x="1112234" y="21336"/>
                  </a:lnTo>
                  <a:lnTo>
                    <a:pt x="1118140" y="17431"/>
                  </a:lnTo>
                  <a:lnTo>
                    <a:pt x="1118521" y="20574"/>
                  </a:lnTo>
                  <a:lnTo>
                    <a:pt x="1117378" y="23908"/>
                  </a:lnTo>
                  <a:lnTo>
                    <a:pt x="1119188" y="25336"/>
                  </a:lnTo>
                  <a:lnTo>
                    <a:pt x="1125664" y="38862"/>
                  </a:lnTo>
                  <a:lnTo>
                    <a:pt x="1127284" y="38672"/>
                  </a:lnTo>
                  <a:lnTo>
                    <a:pt x="1128808" y="38481"/>
                  </a:lnTo>
                  <a:lnTo>
                    <a:pt x="1133951" y="41053"/>
                  </a:lnTo>
                  <a:lnTo>
                    <a:pt x="1134809" y="47339"/>
                  </a:lnTo>
                  <a:lnTo>
                    <a:pt x="1136142" y="45625"/>
                  </a:lnTo>
                  <a:lnTo>
                    <a:pt x="1139285" y="45148"/>
                  </a:lnTo>
                  <a:lnTo>
                    <a:pt x="1139476" y="46768"/>
                  </a:lnTo>
                  <a:lnTo>
                    <a:pt x="1138523" y="51721"/>
                  </a:lnTo>
                  <a:lnTo>
                    <a:pt x="1142333" y="56007"/>
                  </a:lnTo>
                  <a:lnTo>
                    <a:pt x="1141285" y="60960"/>
                  </a:lnTo>
                  <a:lnTo>
                    <a:pt x="1145667" y="57245"/>
                  </a:lnTo>
                  <a:lnTo>
                    <a:pt x="1147477" y="58579"/>
                  </a:lnTo>
                  <a:lnTo>
                    <a:pt x="1151954" y="56388"/>
                  </a:lnTo>
                  <a:lnTo>
                    <a:pt x="1156716" y="55817"/>
                  </a:lnTo>
                  <a:lnTo>
                    <a:pt x="1156716" y="55817"/>
                  </a:lnTo>
                  <a:lnTo>
                    <a:pt x="1160907" y="63246"/>
                  </a:lnTo>
                  <a:lnTo>
                    <a:pt x="1166051" y="65818"/>
                  </a:lnTo>
                  <a:lnTo>
                    <a:pt x="1164812" y="69247"/>
                  </a:lnTo>
                  <a:lnTo>
                    <a:pt x="1169575" y="68580"/>
                  </a:lnTo>
                  <a:lnTo>
                    <a:pt x="1178433" y="75438"/>
                  </a:lnTo>
                  <a:lnTo>
                    <a:pt x="1175671" y="79057"/>
                  </a:lnTo>
                  <a:lnTo>
                    <a:pt x="1175861" y="80581"/>
                  </a:lnTo>
                  <a:lnTo>
                    <a:pt x="1178909" y="78676"/>
                  </a:lnTo>
                  <a:lnTo>
                    <a:pt x="1177862" y="83534"/>
                  </a:lnTo>
                  <a:lnTo>
                    <a:pt x="1181290" y="97536"/>
                  </a:lnTo>
                  <a:lnTo>
                    <a:pt x="1183100" y="98965"/>
                  </a:lnTo>
                  <a:lnTo>
                    <a:pt x="1185005" y="101917"/>
                  </a:lnTo>
                  <a:lnTo>
                    <a:pt x="1192721" y="99346"/>
                  </a:lnTo>
                  <a:lnTo>
                    <a:pt x="1193102" y="102489"/>
                  </a:lnTo>
                  <a:lnTo>
                    <a:pt x="1194721" y="102298"/>
                  </a:lnTo>
                  <a:lnTo>
                    <a:pt x="1194911" y="103823"/>
                  </a:lnTo>
                  <a:lnTo>
                    <a:pt x="1199483" y="101727"/>
                  </a:lnTo>
                  <a:lnTo>
                    <a:pt x="1204341" y="102679"/>
                  </a:lnTo>
                  <a:lnTo>
                    <a:pt x="1209675" y="106775"/>
                  </a:lnTo>
                  <a:lnTo>
                    <a:pt x="1208342" y="108585"/>
                  </a:lnTo>
                  <a:lnTo>
                    <a:pt x="1209961" y="108394"/>
                  </a:lnTo>
                  <a:lnTo>
                    <a:pt x="1210342" y="111538"/>
                  </a:lnTo>
                  <a:lnTo>
                    <a:pt x="1213485" y="111157"/>
                  </a:lnTo>
                  <a:lnTo>
                    <a:pt x="1212342" y="114490"/>
                  </a:lnTo>
                  <a:lnTo>
                    <a:pt x="1210723" y="114681"/>
                  </a:lnTo>
                  <a:lnTo>
                    <a:pt x="1211104" y="117824"/>
                  </a:lnTo>
                  <a:lnTo>
                    <a:pt x="1209580" y="118015"/>
                  </a:lnTo>
                  <a:lnTo>
                    <a:pt x="1210151" y="122777"/>
                  </a:lnTo>
                  <a:lnTo>
                    <a:pt x="1203674" y="122015"/>
                  </a:lnTo>
                  <a:lnTo>
                    <a:pt x="1204055" y="125158"/>
                  </a:lnTo>
                  <a:lnTo>
                    <a:pt x="1196150" y="126111"/>
                  </a:lnTo>
                  <a:lnTo>
                    <a:pt x="1191768" y="129921"/>
                  </a:lnTo>
                  <a:lnTo>
                    <a:pt x="1192816" y="137827"/>
                  </a:lnTo>
                  <a:lnTo>
                    <a:pt x="1194816" y="140779"/>
                  </a:lnTo>
                  <a:lnTo>
                    <a:pt x="1198150" y="141923"/>
                  </a:lnTo>
                  <a:lnTo>
                    <a:pt x="1205675" y="150590"/>
                  </a:lnTo>
                  <a:lnTo>
                    <a:pt x="1206246" y="155353"/>
                  </a:lnTo>
                  <a:lnTo>
                    <a:pt x="1205103" y="158686"/>
                  </a:lnTo>
                  <a:lnTo>
                    <a:pt x="1203769" y="160496"/>
                  </a:lnTo>
                  <a:lnTo>
                    <a:pt x="1207103" y="161639"/>
                  </a:lnTo>
                  <a:lnTo>
                    <a:pt x="1212437" y="165735"/>
                  </a:lnTo>
                  <a:lnTo>
                    <a:pt x="1211009" y="167545"/>
                  </a:lnTo>
                  <a:lnTo>
                    <a:pt x="1211485" y="170688"/>
                  </a:lnTo>
                  <a:lnTo>
                    <a:pt x="1208056" y="169545"/>
                  </a:lnTo>
                  <a:lnTo>
                    <a:pt x="1206722" y="171355"/>
                  </a:lnTo>
                  <a:lnTo>
                    <a:pt x="1208246" y="171069"/>
                  </a:lnTo>
                  <a:lnTo>
                    <a:pt x="1208723" y="174308"/>
                  </a:lnTo>
                  <a:lnTo>
                    <a:pt x="1207484" y="177641"/>
                  </a:lnTo>
                  <a:lnTo>
                    <a:pt x="1209104" y="177451"/>
                  </a:lnTo>
                  <a:lnTo>
                    <a:pt x="1208342" y="183928"/>
                  </a:lnTo>
                  <a:lnTo>
                    <a:pt x="1206722" y="184118"/>
                  </a:lnTo>
                  <a:lnTo>
                    <a:pt x="1207389" y="188881"/>
                  </a:lnTo>
                  <a:lnTo>
                    <a:pt x="1203008" y="192596"/>
                  </a:lnTo>
                  <a:lnTo>
                    <a:pt x="1205389" y="198787"/>
                  </a:lnTo>
                  <a:lnTo>
                    <a:pt x="1209961" y="196596"/>
                  </a:lnTo>
                  <a:lnTo>
                    <a:pt x="1210342" y="199739"/>
                  </a:lnTo>
                  <a:lnTo>
                    <a:pt x="1213294" y="197739"/>
                  </a:lnTo>
                  <a:lnTo>
                    <a:pt x="1215104" y="199073"/>
                  </a:lnTo>
                  <a:lnTo>
                    <a:pt x="1221010" y="208026"/>
                  </a:lnTo>
                  <a:lnTo>
                    <a:pt x="1221391" y="211169"/>
                  </a:lnTo>
                  <a:lnTo>
                    <a:pt x="1216628" y="211741"/>
                  </a:lnTo>
                  <a:lnTo>
                    <a:pt x="1217295" y="216503"/>
                  </a:lnTo>
                  <a:lnTo>
                    <a:pt x="1220629" y="217646"/>
                  </a:lnTo>
                  <a:lnTo>
                    <a:pt x="1219486" y="220980"/>
                  </a:lnTo>
                  <a:lnTo>
                    <a:pt x="1226153" y="223361"/>
                  </a:lnTo>
                  <a:lnTo>
                    <a:pt x="1220914" y="244888"/>
                  </a:lnTo>
                  <a:lnTo>
                    <a:pt x="1219105" y="243459"/>
                  </a:lnTo>
                  <a:lnTo>
                    <a:pt x="1217962" y="246888"/>
                  </a:lnTo>
                  <a:lnTo>
                    <a:pt x="1215962" y="243935"/>
                  </a:lnTo>
                  <a:lnTo>
                    <a:pt x="1214818" y="247269"/>
                  </a:lnTo>
                  <a:lnTo>
                    <a:pt x="1208437" y="248031"/>
                  </a:lnTo>
                  <a:lnTo>
                    <a:pt x="1209294" y="254413"/>
                  </a:lnTo>
                  <a:lnTo>
                    <a:pt x="1210818" y="254222"/>
                  </a:lnTo>
                  <a:lnTo>
                    <a:pt x="1211294" y="257365"/>
                  </a:lnTo>
                  <a:lnTo>
                    <a:pt x="1208342" y="259271"/>
                  </a:lnTo>
                  <a:lnTo>
                    <a:pt x="1213676" y="263461"/>
                  </a:lnTo>
                  <a:lnTo>
                    <a:pt x="1212437" y="266795"/>
                  </a:lnTo>
                  <a:lnTo>
                    <a:pt x="1209294" y="267176"/>
                  </a:lnTo>
                  <a:lnTo>
                    <a:pt x="1207960" y="268986"/>
                  </a:lnTo>
                  <a:lnTo>
                    <a:pt x="1206341" y="269177"/>
                  </a:lnTo>
                  <a:lnTo>
                    <a:pt x="1207770" y="267367"/>
                  </a:lnTo>
                  <a:lnTo>
                    <a:pt x="1205960" y="266033"/>
                  </a:lnTo>
                  <a:lnTo>
                    <a:pt x="1204531" y="267843"/>
                  </a:lnTo>
                  <a:lnTo>
                    <a:pt x="1201198" y="266605"/>
                  </a:lnTo>
                  <a:lnTo>
                    <a:pt x="1199864" y="268415"/>
                  </a:lnTo>
                  <a:lnTo>
                    <a:pt x="1196245" y="265652"/>
                  </a:lnTo>
                  <a:lnTo>
                    <a:pt x="1193768" y="270796"/>
                  </a:lnTo>
                  <a:lnTo>
                    <a:pt x="1186815" y="279654"/>
                  </a:lnTo>
                  <a:lnTo>
                    <a:pt x="1192339" y="285369"/>
                  </a:lnTo>
                  <a:lnTo>
                    <a:pt x="1196340" y="291275"/>
                  </a:lnTo>
                  <a:lnTo>
                    <a:pt x="1199483" y="290894"/>
                  </a:lnTo>
                  <a:lnTo>
                    <a:pt x="1204817" y="295085"/>
                  </a:lnTo>
                  <a:lnTo>
                    <a:pt x="1203293" y="295275"/>
                  </a:lnTo>
                  <a:lnTo>
                    <a:pt x="1199102" y="300609"/>
                  </a:lnTo>
                  <a:lnTo>
                    <a:pt x="1201864" y="309848"/>
                  </a:lnTo>
                  <a:lnTo>
                    <a:pt x="1204055" y="314420"/>
                  </a:lnTo>
                  <a:lnTo>
                    <a:pt x="1207675" y="317087"/>
                  </a:lnTo>
                  <a:lnTo>
                    <a:pt x="1214533" y="321088"/>
                  </a:lnTo>
                  <a:lnTo>
                    <a:pt x="1221296" y="323374"/>
                  </a:lnTo>
                  <a:lnTo>
                    <a:pt x="1224248" y="321469"/>
                  </a:lnTo>
                  <a:lnTo>
                    <a:pt x="1229582" y="312706"/>
                  </a:lnTo>
                  <a:lnTo>
                    <a:pt x="1233488" y="318611"/>
                  </a:lnTo>
                  <a:lnTo>
                    <a:pt x="1241965" y="322326"/>
                  </a:lnTo>
                  <a:lnTo>
                    <a:pt x="1245394" y="323564"/>
                  </a:lnTo>
                  <a:lnTo>
                    <a:pt x="1243965" y="325374"/>
                  </a:lnTo>
                  <a:lnTo>
                    <a:pt x="1242631" y="327088"/>
                  </a:lnTo>
                  <a:lnTo>
                    <a:pt x="1241012" y="327279"/>
                  </a:lnTo>
                  <a:lnTo>
                    <a:pt x="1240441" y="335375"/>
                  </a:lnTo>
                  <a:lnTo>
                    <a:pt x="1243775" y="336613"/>
                  </a:lnTo>
                  <a:lnTo>
                    <a:pt x="1247965" y="331280"/>
                  </a:lnTo>
                  <a:lnTo>
                    <a:pt x="1249680" y="332613"/>
                  </a:lnTo>
                  <a:lnTo>
                    <a:pt x="1249871" y="334232"/>
                  </a:lnTo>
                  <a:lnTo>
                    <a:pt x="1253871" y="340138"/>
                  </a:lnTo>
                  <a:lnTo>
                    <a:pt x="1255490" y="339947"/>
                  </a:lnTo>
                  <a:lnTo>
                    <a:pt x="1257395" y="342900"/>
                  </a:lnTo>
                  <a:lnTo>
                    <a:pt x="1260634" y="342424"/>
                  </a:lnTo>
                  <a:lnTo>
                    <a:pt x="1264348" y="346805"/>
                  </a:lnTo>
                  <a:lnTo>
                    <a:pt x="1264920" y="351568"/>
                  </a:lnTo>
                  <a:lnTo>
                    <a:pt x="1261586" y="350330"/>
                  </a:lnTo>
                  <a:lnTo>
                    <a:pt x="1255681" y="354330"/>
                  </a:lnTo>
                  <a:lnTo>
                    <a:pt x="1256062" y="357473"/>
                  </a:lnTo>
                  <a:lnTo>
                    <a:pt x="1259681" y="360236"/>
                  </a:lnTo>
                  <a:lnTo>
                    <a:pt x="1260253" y="364998"/>
                  </a:lnTo>
                  <a:lnTo>
                    <a:pt x="1257681" y="370046"/>
                  </a:lnTo>
                  <a:lnTo>
                    <a:pt x="1261301" y="372809"/>
                  </a:lnTo>
                  <a:lnTo>
                    <a:pt x="1271492" y="377952"/>
                  </a:lnTo>
                  <a:lnTo>
                    <a:pt x="1271968" y="381095"/>
                  </a:lnTo>
                  <a:lnTo>
                    <a:pt x="1273683" y="382524"/>
                  </a:lnTo>
                  <a:lnTo>
                    <a:pt x="1274921" y="379095"/>
                  </a:lnTo>
                  <a:lnTo>
                    <a:pt x="1276445" y="378905"/>
                  </a:lnTo>
                  <a:lnTo>
                    <a:pt x="1276826" y="382048"/>
                  </a:lnTo>
                  <a:lnTo>
                    <a:pt x="1278636" y="383477"/>
                  </a:lnTo>
                  <a:lnTo>
                    <a:pt x="1280065" y="381667"/>
                  </a:lnTo>
                  <a:lnTo>
                    <a:pt x="1281589" y="381476"/>
                  </a:lnTo>
                  <a:lnTo>
                    <a:pt x="1281208" y="378333"/>
                  </a:lnTo>
                  <a:lnTo>
                    <a:pt x="1290828" y="378714"/>
                  </a:lnTo>
                  <a:lnTo>
                    <a:pt x="1295019" y="373380"/>
                  </a:lnTo>
                  <a:lnTo>
                    <a:pt x="1298162" y="372999"/>
                  </a:lnTo>
                  <a:lnTo>
                    <a:pt x="1299972" y="374333"/>
                  </a:lnTo>
                  <a:lnTo>
                    <a:pt x="1300163" y="375952"/>
                  </a:lnTo>
                  <a:lnTo>
                    <a:pt x="1303687" y="378714"/>
                  </a:lnTo>
                  <a:lnTo>
                    <a:pt x="1303877" y="380238"/>
                  </a:lnTo>
                  <a:lnTo>
                    <a:pt x="1306830" y="378238"/>
                  </a:lnTo>
                  <a:lnTo>
                    <a:pt x="1310450" y="381000"/>
                  </a:lnTo>
                  <a:lnTo>
                    <a:pt x="1311783" y="379286"/>
                  </a:lnTo>
                  <a:lnTo>
                    <a:pt x="1318546" y="381571"/>
                  </a:lnTo>
                  <a:lnTo>
                    <a:pt x="1325404" y="385477"/>
                  </a:lnTo>
                  <a:lnTo>
                    <a:pt x="1324070" y="387286"/>
                  </a:lnTo>
                  <a:lnTo>
                    <a:pt x="1327594" y="390049"/>
                  </a:lnTo>
                  <a:lnTo>
                    <a:pt x="1328928" y="388239"/>
                  </a:lnTo>
                  <a:lnTo>
                    <a:pt x="1333310" y="384524"/>
                  </a:lnTo>
                  <a:lnTo>
                    <a:pt x="1335691" y="377761"/>
                  </a:lnTo>
                  <a:lnTo>
                    <a:pt x="1342168" y="378619"/>
                  </a:lnTo>
                  <a:lnTo>
                    <a:pt x="1346549" y="374809"/>
                  </a:lnTo>
                  <a:lnTo>
                    <a:pt x="1351217" y="374237"/>
                  </a:lnTo>
                  <a:lnTo>
                    <a:pt x="1352645" y="372428"/>
                  </a:lnTo>
                  <a:lnTo>
                    <a:pt x="1357313" y="371856"/>
                  </a:lnTo>
                  <a:lnTo>
                    <a:pt x="1358551" y="368522"/>
                  </a:lnTo>
                  <a:lnTo>
                    <a:pt x="1358932" y="371665"/>
                  </a:lnTo>
                  <a:lnTo>
                    <a:pt x="1360551" y="371475"/>
                  </a:lnTo>
                  <a:lnTo>
                    <a:pt x="1361504" y="379286"/>
                  </a:lnTo>
                  <a:lnTo>
                    <a:pt x="1363123" y="379095"/>
                  </a:lnTo>
                  <a:lnTo>
                    <a:pt x="1363313" y="380714"/>
                  </a:lnTo>
                  <a:lnTo>
                    <a:pt x="1367981" y="380048"/>
                  </a:lnTo>
                  <a:lnTo>
                    <a:pt x="1371600" y="382810"/>
                  </a:lnTo>
                  <a:lnTo>
                    <a:pt x="1371790" y="384429"/>
                  </a:lnTo>
                  <a:lnTo>
                    <a:pt x="1376553" y="383858"/>
                  </a:lnTo>
                  <a:lnTo>
                    <a:pt x="1378744" y="388334"/>
                  </a:lnTo>
                  <a:lnTo>
                    <a:pt x="1374362" y="392144"/>
                  </a:lnTo>
                  <a:lnTo>
                    <a:pt x="1376553" y="396621"/>
                  </a:lnTo>
                  <a:lnTo>
                    <a:pt x="1376743" y="398240"/>
                  </a:lnTo>
                  <a:lnTo>
                    <a:pt x="1375219" y="398431"/>
                  </a:lnTo>
                  <a:lnTo>
                    <a:pt x="1377982" y="407670"/>
                  </a:lnTo>
                  <a:lnTo>
                    <a:pt x="1377029" y="412623"/>
                  </a:lnTo>
                  <a:lnTo>
                    <a:pt x="1378744" y="413957"/>
                  </a:lnTo>
                  <a:lnTo>
                    <a:pt x="1382744" y="419957"/>
                  </a:lnTo>
                  <a:lnTo>
                    <a:pt x="1378363" y="423672"/>
                  </a:lnTo>
                  <a:lnTo>
                    <a:pt x="1373696" y="424244"/>
                  </a:lnTo>
                  <a:lnTo>
                    <a:pt x="1370933" y="427863"/>
                  </a:lnTo>
                  <a:lnTo>
                    <a:pt x="1374267" y="429006"/>
                  </a:lnTo>
                  <a:lnTo>
                    <a:pt x="1376077" y="443198"/>
                  </a:lnTo>
                  <a:lnTo>
                    <a:pt x="1372362" y="451675"/>
                  </a:lnTo>
                  <a:lnTo>
                    <a:pt x="1378839" y="452438"/>
                  </a:lnTo>
                  <a:lnTo>
                    <a:pt x="1379696" y="458819"/>
                  </a:lnTo>
                  <a:lnTo>
                    <a:pt x="1381220" y="458629"/>
                  </a:lnTo>
                  <a:lnTo>
                    <a:pt x="1387983" y="460915"/>
                  </a:lnTo>
                  <a:lnTo>
                    <a:pt x="1385983" y="470821"/>
                  </a:lnTo>
                  <a:lnTo>
                    <a:pt x="1388745" y="467296"/>
                  </a:lnTo>
                  <a:lnTo>
                    <a:pt x="1389126" y="470440"/>
                  </a:lnTo>
                  <a:lnTo>
                    <a:pt x="1390936" y="471773"/>
                  </a:lnTo>
                  <a:lnTo>
                    <a:pt x="1388364" y="476917"/>
                  </a:lnTo>
                  <a:lnTo>
                    <a:pt x="1394269" y="472916"/>
                  </a:lnTo>
                  <a:lnTo>
                    <a:pt x="1390364" y="479869"/>
                  </a:lnTo>
                  <a:lnTo>
                    <a:pt x="1391126" y="486156"/>
                  </a:lnTo>
                  <a:lnTo>
                    <a:pt x="1388650" y="491300"/>
                  </a:lnTo>
                  <a:lnTo>
                    <a:pt x="1386840" y="489966"/>
                  </a:lnTo>
                  <a:lnTo>
                    <a:pt x="1384078" y="493490"/>
                  </a:lnTo>
                  <a:lnTo>
                    <a:pt x="1385888" y="494919"/>
                  </a:lnTo>
                  <a:lnTo>
                    <a:pt x="1387888" y="497872"/>
                  </a:lnTo>
                  <a:lnTo>
                    <a:pt x="1386268" y="498062"/>
                  </a:lnTo>
                  <a:lnTo>
                    <a:pt x="1385316" y="503015"/>
                  </a:lnTo>
                  <a:lnTo>
                    <a:pt x="1383506" y="501586"/>
                  </a:lnTo>
                  <a:lnTo>
                    <a:pt x="1383887" y="504730"/>
                  </a:lnTo>
                  <a:lnTo>
                    <a:pt x="1379410" y="506921"/>
                  </a:lnTo>
                  <a:lnTo>
                    <a:pt x="1378363" y="511873"/>
                  </a:lnTo>
                  <a:lnTo>
                    <a:pt x="1373505" y="510921"/>
                  </a:lnTo>
                  <a:lnTo>
                    <a:pt x="1372648" y="517398"/>
                  </a:lnTo>
                  <a:lnTo>
                    <a:pt x="1370743" y="514445"/>
                  </a:lnTo>
                  <a:lnTo>
                    <a:pt x="1369314" y="516255"/>
                  </a:lnTo>
                  <a:lnTo>
                    <a:pt x="1369981" y="521017"/>
                  </a:lnTo>
                  <a:lnTo>
                    <a:pt x="1366742" y="521398"/>
                  </a:lnTo>
                  <a:lnTo>
                    <a:pt x="1365028" y="519970"/>
                  </a:lnTo>
                  <a:lnTo>
                    <a:pt x="1363409" y="520160"/>
                  </a:lnTo>
                  <a:lnTo>
                    <a:pt x="1362456" y="525113"/>
                  </a:lnTo>
                  <a:lnTo>
                    <a:pt x="1367218" y="524542"/>
                  </a:lnTo>
                  <a:lnTo>
                    <a:pt x="1375886" y="529876"/>
                  </a:lnTo>
                  <a:lnTo>
                    <a:pt x="1376077" y="531400"/>
                  </a:lnTo>
                  <a:lnTo>
                    <a:pt x="1366076" y="540734"/>
                  </a:lnTo>
                  <a:lnTo>
                    <a:pt x="1358360" y="543306"/>
                  </a:lnTo>
                  <a:lnTo>
                    <a:pt x="1358551" y="544925"/>
                  </a:lnTo>
                  <a:lnTo>
                    <a:pt x="1369981" y="546640"/>
                  </a:lnTo>
                  <a:lnTo>
                    <a:pt x="1379220" y="543878"/>
                  </a:lnTo>
                  <a:lnTo>
                    <a:pt x="1386554" y="550926"/>
                  </a:lnTo>
                  <a:lnTo>
                    <a:pt x="1388555" y="553879"/>
                  </a:lnTo>
                  <a:lnTo>
                    <a:pt x="1395317" y="556260"/>
                  </a:lnTo>
                  <a:lnTo>
                    <a:pt x="1396460" y="552926"/>
                  </a:lnTo>
                  <a:lnTo>
                    <a:pt x="1396079" y="549688"/>
                  </a:lnTo>
                  <a:lnTo>
                    <a:pt x="1399604" y="552450"/>
                  </a:lnTo>
                  <a:lnTo>
                    <a:pt x="1402747" y="552069"/>
                  </a:lnTo>
                  <a:lnTo>
                    <a:pt x="1401604" y="555403"/>
                  </a:lnTo>
                  <a:lnTo>
                    <a:pt x="1412272" y="563690"/>
                  </a:lnTo>
                  <a:lnTo>
                    <a:pt x="1418939" y="566071"/>
                  </a:lnTo>
                  <a:lnTo>
                    <a:pt x="1420368" y="564261"/>
                  </a:lnTo>
                  <a:lnTo>
                    <a:pt x="1422178" y="565595"/>
                  </a:lnTo>
                  <a:lnTo>
                    <a:pt x="1420559" y="565880"/>
                  </a:lnTo>
                  <a:lnTo>
                    <a:pt x="1427321" y="568166"/>
                  </a:lnTo>
                  <a:lnTo>
                    <a:pt x="1419035" y="578834"/>
                  </a:lnTo>
                  <a:lnTo>
                    <a:pt x="1419797" y="585216"/>
                  </a:lnTo>
                  <a:lnTo>
                    <a:pt x="1417987" y="583787"/>
                  </a:lnTo>
                  <a:lnTo>
                    <a:pt x="1416463" y="583978"/>
                  </a:lnTo>
                  <a:lnTo>
                    <a:pt x="1419225" y="593312"/>
                  </a:lnTo>
                  <a:lnTo>
                    <a:pt x="1413319" y="597218"/>
                  </a:lnTo>
                  <a:lnTo>
                    <a:pt x="1408176" y="594646"/>
                  </a:lnTo>
                  <a:lnTo>
                    <a:pt x="1407605" y="589979"/>
                  </a:lnTo>
                  <a:lnTo>
                    <a:pt x="1404080" y="587216"/>
                  </a:lnTo>
                  <a:lnTo>
                    <a:pt x="1398080" y="591122"/>
                  </a:lnTo>
                  <a:lnTo>
                    <a:pt x="1394555" y="601218"/>
                  </a:lnTo>
                  <a:lnTo>
                    <a:pt x="1401699" y="606743"/>
                  </a:lnTo>
                  <a:lnTo>
                    <a:pt x="1406081" y="602933"/>
                  </a:lnTo>
                  <a:lnTo>
                    <a:pt x="1410176" y="610457"/>
                  </a:lnTo>
                  <a:lnTo>
                    <a:pt x="1413319" y="610076"/>
                  </a:lnTo>
                  <a:lnTo>
                    <a:pt x="1408843" y="612267"/>
                  </a:lnTo>
                  <a:lnTo>
                    <a:pt x="1405033" y="607886"/>
                  </a:lnTo>
                  <a:lnTo>
                    <a:pt x="1402271" y="611505"/>
                  </a:lnTo>
                  <a:lnTo>
                    <a:pt x="1399127" y="611886"/>
                  </a:lnTo>
                  <a:lnTo>
                    <a:pt x="1397794" y="613696"/>
                  </a:lnTo>
                  <a:lnTo>
                    <a:pt x="1400365" y="621316"/>
                  </a:lnTo>
                  <a:lnTo>
                    <a:pt x="1402556" y="625888"/>
                  </a:lnTo>
                  <a:lnTo>
                    <a:pt x="1402747" y="640271"/>
                  </a:lnTo>
                  <a:lnTo>
                    <a:pt x="1396270" y="639509"/>
                  </a:lnTo>
                  <a:lnTo>
                    <a:pt x="1391698" y="641699"/>
                  </a:lnTo>
                  <a:lnTo>
                    <a:pt x="1389983" y="640271"/>
                  </a:lnTo>
                  <a:lnTo>
                    <a:pt x="1390364" y="643414"/>
                  </a:lnTo>
                  <a:lnTo>
                    <a:pt x="1387221" y="643890"/>
                  </a:lnTo>
                  <a:lnTo>
                    <a:pt x="1385411" y="642461"/>
                  </a:lnTo>
                  <a:lnTo>
                    <a:pt x="1382077" y="641318"/>
                  </a:lnTo>
                  <a:lnTo>
                    <a:pt x="1380839" y="644652"/>
                  </a:lnTo>
                  <a:lnTo>
                    <a:pt x="1377887" y="646652"/>
                  </a:lnTo>
                  <a:lnTo>
                    <a:pt x="1378172" y="648272"/>
                  </a:lnTo>
                  <a:lnTo>
                    <a:pt x="1381697" y="650938"/>
                  </a:lnTo>
                  <a:lnTo>
                    <a:pt x="1392936" y="651129"/>
                  </a:lnTo>
                  <a:lnTo>
                    <a:pt x="1391793" y="654558"/>
                  </a:lnTo>
                  <a:lnTo>
                    <a:pt x="1396270" y="652367"/>
                  </a:lnTo>
                  <a:lnTo>
                    <a:pt x="1396937" y="657035"/>
                  </a:lnTo>
                  <a:lnTo>
                    <a:pt x="1395508" y="658844"/>
                  </a:lnTo>
                  <a:lnTo>
                    <a:pt x="1393698" y="657511"/>
                  </a:lnTo>
                  <a:lnTo>
                    <a:pt x="1392364" y="659225"/>
                  </a:lnTo>
                  <a:lnTo>
                    <a:pt x="1387221" y="656654"/>
                  </a:lnTo>
                  <a:lnTo>
                    <a:pt x="1387412" y="658273"/>
                  </a:lnTo>
                  <a:lnTo>
                    <a:pt x="1390745" y="659416"/>
                  </a:lnTo>
                  <a:lnTo>
                    <a:pt x="1389221" y="659606"/>
                  </a:lnTo>
                  <a:lnTo>
                    <a:pt x="1384078" y="657130"/>
                  </a:lnTo>
                  <a:lnTo>
                    <a:pt x="1380744" y="655892"/>
                  </a:lnTo>
                  <a:lnTo>
                    <a:pt x="1375029" y="661416"/>
                  </a:lnTo>
                  <a:lnTo>
                    <a:pt x="1368933" y="663797"/>
                  </a:lnTo>
                  <a:lnTo>
                    <a:pt x="1374267" y="667988"/>
                  </a:lnTo>
                  <a:lnTo>
                    <a:pt x="1374648" y="671132"/>
                  </a:lnTo>
                  <a:lnTo>
                    <a:pt x="1376172" y="670941"/>
                  </a:lnTo>
                  <a:lnTo>
                    <a:pt x="1377029" y="677228"/>
                  </a:lnTo>
                  <a:lnTo>
                    <a:pt x="1380554" y="679990"/>
                  </a:lnTo>
                  <a:lnTo>
                    <a:pt x="1382173" y="679799"/>
                  </a:lnTo>
                  <a:lnTo>
                    <a:pt x="1380744" y="681609"/>
                  </a:lnTo>
                  <a:lnTo>
                    <a:pt x="1383887" y="681133"/>
                  </a:lnTo>
                  <a:lnTo>
                    <a:pt x="1384364" y="684276"/>
                  </a:lnTo>
                  <a:lnTo>
                    <a:pt x="1389507" y="686848"/>
                  </a:lnTo>
                  <a:lnTo>
                    <a:pt x="1394651" y="689420"/>
                  </a:lnTo>
                  <a:lnTo>
                    <a:pt x="1396365" y="690848"/>
                  </a:lnTo>
                  <a:lnTo>
                    <a:pt x="1400556" y="685514"/>
                  </a:lnTo>
                  <a:lnTo>
                    <a:pt x="1408843" y="687610"/>
                  </a:lnTo>
                  <a:lnTo>
                    <a:pt x="1407414" y="689420"/>
                  </a:lnTo>
                  <a:lnTo>
                    <a:pt x="1405700" y="687991"/>
                  </a:lnTo>
                  <a:lnTo>
                    <a:pt x="1409414" y="692372"/>
                  </a:lnTo>
                  <a:lnTo>
                    <a:pt x="1412367" y="690372"/>
                  </a:lnTo>
                  <a:lnTo>
                    <a:pt x="1417510" y="692944"/>
                  </a:lnTo>
                  <a:lnTo>
                    <a:pt x="1413129" y="696659"/>
                  </a:lnTo>
                  <a:lnTo>
                    <a:pt x="1409986" y="697040"/>
                  </a:lnTo>
                  <a:lnTo>
                    <a:pt x="1411986" y="699992"/>
                  </a:lnTo>
                  <a:lnTo>
                    <a:pt x="1415320" y="701231"/>
                  </a:lnTo>
                  <a:lnTo>
                    <a:pt x="1418558" y="700850"/>
                  </a:lnTo>
                  <a:lnTo>
                    <a:pt x="1418749" y="702374"/>
                  </a:lnTo>
                  <a:lnTo>
                    <a:pt x="1420082" y="700659"/>
                  </a:lnTo>
                  <a:lnTo>
                    <a:pt x="1421892" y="701993"/>
                  </a:lnTo>
                  <a:lnTo>
                    <a:pt x="1427035" y="704564"/>
                  </a:lnTo>
                  <a:lnTo>
                    <a:pt x="1434275" y="698849"/>
                  </a:lnTo>
                  <a:lnTo>
                    <a:pt x="1436084" y="700183"/>
                  </a:lnTo>
                  <a:lnTo>
                    <a:pt x="1436465" y="703326"/>
                  </a:lnTo>
                  <a:lnTo>
                    <a:pt x="1438275" y="704755"/>
                  </a:lnTo>
                  <a:lnTo>
                    <a:pt x="1435322" y="706660"/>
                  </a:lnTo>
                  <a:lnTo>
                    <a:pt x="1436084" y="713041"/>
                  </a:lnTo>
                  <a:lnTo>
                    <a:pt x="1439227" y="712565"/>
                  </a:lnTo>
                  <a:lnTo>
                    <a:pt x="1442752" y="702564"/>
                  </a:lnTo>
                  <a:lnTo>
                    <a:pt x="1444752" y="705517"/>
                  </a:lnTo>
                  <a:lnTo>
                    <a:pt x="1443609" y="708851"/>
                  </a:lnTo>
                  <a:lnTo>
                    <a:pt x="1446752" y="708470"/>
                  </a:lnTo>
                  <a:lnTo>
                    <a:pt x="1445800" y="713423"/>
                  </a:lnTo>
                  <a:lnTo>
                    <a:pt x="1446371" y="718090"/>
                  </a:lnTo>
                  <a:lnTo>
                    <a:pt x="1445038" y="719899"/>
                  </a:lnTo>
                  <a:lnTo>
                    <a:pt x="1437513" y="724090"/>
                  </a:lnTo>
                  <a:lnTo>
                    <a:pt x="1437704" y="725615"/>
                  </a:lnTo>
                  <a:lnTo>
                    <a:pt x="1439704" y="728567"/>
                  </a:lnTo>
                  <a:lnTo>
                    <a:pt x="1448372" y="733901"/>
                  </a:lnTo>
                  <a:lnTo>
                    <a:pt x="1467707" y="747427"/>
                  </a:lnTo>
                  <a:lnTo>
                    <a:pt x="1469136" y="745712"/>
                  </a:lnTo>
                  <a:lnTo>
                    <a:pt x="1472279" y="745236"/>
                  </a:lnTo>
                  <a:lnTo>
                    <a:pt x="1474470" y="749808"/>
                  </a:lnTo>
                  <a:lnTo>
                    <a:pt x="1475804" y="747998"/>
                  </a:lnTo>
                  <a:lnTo>
                    <a:pt x="1477613" y="749427"/>
                  </a:lnTo>
                  <a:lnTo>
                    <a:pt x="1479423" y="750761"/>
                  </a:lnTo>
                  <a:lnTo>
                    <a:pt x="1478185" y="754190"/>
                  </a:lnTo>
                  <a:lnTo>
                    <a:pt x="1481614" y="755332"/>
                  </a:lnTo>
                  <a:lnTo>
                    <a:pt x="1484376" y="751808"/>
                  </a:lnTo>
                  <a:lnTo>
                    <a:pt x="1488281" y="757714"/>
                  </a:lnTo>
                  <a:lnTo>
                    <a:pt x="1485710" y="762857"/>
                  </a:lnTo>
                  <a:lnTo>
                    <a:pt x="1487519" y="764191"/>
                  </a:lnTo>
                  <a:lnTo>
                    <a:pt x="1486567" y="769144"/>
                  </a:lnTo>
                  <a:lnTo>
                    <a:pt x="1488567" y="772097"/>
                  </a:lnTo>
                  <a:lnTo>
                    <a:pt x="1485138" y="770953"/>
                  </a:lnTo>
                  <a:lnTo>
                    <a:pt x="1480661" y="773049"/>
                  </a:lnTo>
                  <a:lnTo>
                    <a:pt x="1476470" y="778383"/>
                  </a:lnTo>
                  <a:lnTo>
                    <a:pt x="1485995" y="790003"/>
                  </a:lnTo>
                  <a:lnTo>
                    <a:pt x="1487805" y="791432"/>
                  </a:lnTo>
                  <a:lnTo>
                    <a:pt x="1489615" y="792766"/>
                  </a:lnTo>
                  <a:lnTo>
                    <a:pt x="1489996" y="795909"/>
                  </a:lnTo>
                  <a:lnTo>
                    <a:pt x="1488758" y="799338"/>
                  </a:lnTo>
                  <a:lnTo>
                    <a:pt x="1487424" y="801053"/>
                  </a:lnTo>
                  <a:lnTo>
                    <a:pt x="1483900" y="798290"/>
                  </a:lnTo>
                  <a:lnTo>
                    <a:pt x="1484852" y="806196"/>
                  </a:lnTo>
                  <a:lnTo>
                    <a:pt x="1483328" y="806386"/>
                  </a:lnTo>
                  <a:lnTo>
                    <a:pt x="1482281" y="811340"/>
                  </a:lnTo>
                  <a:lnTo>
                    <a:pt x="1480756" y="811530"/>
                  </a:lnTo>
                  <a:lnTo>
                    <a:pt x="1480947" y="813149"/>
                  </a:lnTo>
                  <a:lnTo>
                    <a:pt x="1475613" y="821817"/>
                  </a:lnTo>
                  <a:lnTo>
                    <a:pt x="1479233" y="824579"/>
                  </a:lnTo>
                  <a:lnTo>
                    <a:pt x="1476185" y="826580"/>
                  </a:lnTo>
                  <a:lnTo>
                    <a:pt x="1466945" y="829342"/>
                  </a:lnTo>
                  <a:lnTo>
                    <a:pt x="1465421" y="829532"/>
                  </a:lnTo>
                  <a:lnTo>
                    <a:pt x="1465802" y="832676"/>
                  </a:lnTo>
                  <a:lnTo>
                    <a:pt x="1465802" y="832676"/>
                  </a:lnTo>
                  <a:lnTo>
                    <a:pt x="1464659" y="836105"/>
                  </a:lnTo>
                  <a:lnTo>
                    <a:pt x="1469708" y="838581"/>
                  </a:lnTo>
                  <a:lnTo>
                    <a:pt x="1468946" y="845153"/>
                  </a:lnTo>
                  <a:lnTo>
                    <a:pt x="1467993" y="850106"/>
                  </a:lnTo>
                  <a:lnTo>
                    <a:pt x="1469803" y="851440"/>
                  </a:lnTo>
                  <a:lnTo>
                    <a:pt x="1469041" y="857917"/>
                  </a:lnTo>
                  <a:lnTo>
                    <a:pt x="1467422" y="858203"/>
                  </a:lnTo>
                  <a:lnTo>
                    <a:pt x="1465421" y="855250"/>
                  </a:lnTo>
                  <a:lnTo>
                    <a:pt x="1462850" y="860298"/>
                  </a:lnTo>
                  <a:lnTo>
                    <a:pt x="1466469" y="863060"/>
                  </a:lnTo>
                  <a:lnTo>
                    <a:pt x="1466660" y="864680"/>
                  </a:lnTo>
                  <a:lnTo>
                    <a:pt x="1467231" y="869442"/>
                  </a:lnTo>
                  <a:lnTo>
                    <a:pt x="1464088" y="869823"/>
                  </a:lnTo>
                  <a:lnTo>
                    <a:pt x="1462754" y="871633"/>
                  </a:lnTo>
                  <a:lnTo>
                    <a:pt x="1463326" y="876300"/>
                  </a:lnTo>
                  <a:lnTo>
                    <a:pt x="1463516" y="877919"/>
                  </a:lnTo>
                  <a:lnTo>
                    <a:pt x="1459421" y="883253"/>
                  </a:lnTo>
                  <a:lnTo>
                    <a:pt x="1455610" y="878872"/>
                  </a:lnTo>
                  <a:lnTo>
                    <a:pt x="1447990" y="881539"/>
                  </a:lnTo>
                  <a:lnTo>
                    <a:pt x="1448181" y="883063"/>
                  </a:lnTo>
                  <a:lnTo>
                    <a:pt x="1449896" y="884491"/>
                  </a:lnTo>
                  <a:lnTo>
                    <a:pt x="1448372" y="884682"/>
                  </a:lnTo>
                  <a:lnTo>
                    <a:pt x="1448943" y="889349"/>
                  </a:lnTo>
                  <a:lnTo>
                    <a:pt x="1444466" y="891540"/>
                  </a:lnTo>
                  <a:lnTo>
                    <a:pt x="1441228" y="892016"/>
                  </a:lnTo>
                  <a:lnTo>
                    <a:pt x="1441704" y="895160"/>
                  </a:lnTo>
                  <a:lnTo>
                    <a:pt x="1440085" y="895350"/>
                  </a:lnTo>
                  <a:lnTo>
                    <a:pt x="1436084" y="889445"/>
                  </a:lnTo>
                  <a:lnTo>
                    <a:pt x="1431036" y="886873"/>
                  </a:lnTo>
                  <a:lnTo>
                    <a:pt x="1428083" y="888873"/>
                  </a:lnTo>
                  <a:lnTo>
                    <a:pt x="1418177" y="899732"/>
                  </a:lnTo>
                  <a:lnTo>
                    <a:pt x="1418558" y="902875"/>
                  </a:lnTo>
                  <a:lnTo>
                    <a:pt x="1413701" y="901922"/>
                  </a:lnTo>
                  <a:lnTo>
                    <a:pt x="1411129" y="907066"/>
                  </a:lnTo>
                  <a:lnTo>
                    <a:pt x="1407223" y="913924"/>
                  </a:lnTo>
                  <a:lnTo>
                    <a:pt x="1407795" y="918686"/>
                  </a:lnTo>
                  <a:lnTo>
                    <a:pt x="1409795" y="921639"/>
                  </a:lnTo>
                  <a:lnTo>
                    <a:pt x="1414463" y="921068"/>
                  </a:lnTo>
                  <a:lnTo>
                    <a:pt x="1417606" y="920591"/>
                  </a:lnTo>
                  <a:lnTo>
                    <a:pt x="1416653" y="925544"/>
                  </a:lnTo>
                  <a:lnTo>
                    <a:pt x="1420273" y="928307"/>
                  </a:lnTo>
                  <a:lnTo>
                    <a:pt x="1419225" y="933260"/>
                  </a:lnTo>
                  <a:lnTo>
                    <a:pt x="1424368" y="935831"/>
                  </a:lnTo>
                  <a:lnTo>
                    <a:pt x="1421416" y="937832"/>
                  </a:lnTo>
                  <a:lnTo>
                    <a:pt x="1421892" y="940975"/>
                  </a:lnTo>
                  <a:lnTo>
                    <a:pt x="1419130" y="944499"/>
                  </a:lnTo>
                  <a:lnTo>
                    <a:pt x="1415891" y="944880"/>
                  </a:lnTo>
                  <a:lnTo>
                    <a:pt x="1413224" y="948499"/>
                  </a:lnTo>
                  <a:lnTo>
                    <a:pt x="1413415" y="950024"/>
                  </a:lnTo>
                  <a:lnTo>
                    <a:pt x="1409795" y="947261"/>
                  </a:lnTo>
                  <a:lnTo>
                    <a:pt x="1408271" y="947452"/>
                  </a:lnTo>
                  <a:lnTo>
                    <a:pt x="1406462" y="946118"/>
                  </a:lnTo>
                  <a:lnTo>
                    <a:pt x="1401889" y="948309"/>
                  </a:lnTo>
                  <a:lnTo>
                    <a:pt x="1394841" y="942785"/>
                  </a:lnTo>
                  <a:lnTo>
                    <a:pt x="1395413" y="947547"/>
                  </a:lnTo>
                  <a:lnTo>
                    <a:pt x="1392269" y="947928"/>
                  </a:lnTo>
                  <a:lnTo>
                    <a:pt x="1388745" y="945166"/>
                  </a:lnTo>
                  <a:lnTo>
                    <a:pt x="1387888" y="938879"/>
                  </a:lnTo>
                  <a:lnTo>
                    <a:pt x="1386554" y="940594"/>
                  </a:lnTo>
                  <a:lnTo>
                    <a:pt x="1384744" y="939260"/>
                  </a:lnTo>
                  <a:lnTo>
                    <a:pt x="1382363" y="946023"/>
                  </a:lnTo>
                  <a:lnTo>
                    <a:pt x="1378268" y="951357"/>
                  </a:lnTo>
                  <a:lnTo>
                    <a:pt x="1375886" y="958024"/>
                  </a:lnTo>
                  <a:lnTo>
                    <a:pt x="1377696" y="959453"/>
                  </a:lnTo>
                  <a:lnTo>
                    <a:pt x="1374934" y="962978"/>
                  </a:lnTo>
                  <a:lnTo>
                    <a:pt x="1375696" y="969264"/>
                  </a:lnTo>
                  <a:lnTo>
                    <a:pt x="1374172" y="969455"/>
                  </a:lnTo>
                  <a:lnTo>
                    <a:pt x="1373600" y="964787"/>
                  </a:lnTo>
                  <a:lnTo>
                    <a:pt x="1368647" y="963740"/>
                  </a:lnTo>
                  <a:lnTo>
                    <a:pt x="1361694" y="972693"/>
                  </a:lnTo>
                  <a:lnTo>
                    <a:pt x="1353026" y="967359"/>
                  </a:lnTo>
                  <a:lnTo>
                    <a:pt x="1345597" y="971550"/>
                  </a:lnTo>
                  <a:lnTo>
                    <a:pt x="1338453" y="978884"/>
                  </a:lnTo>
                  <a:lnTo>
                    <a:pt x="1336643" y="977456"/>
                  </a:lnTo>
                  <a:lnTo>
                    <a:pt x="1335310" y="979265"/>
                  </a:lnTo>
                  <a:lnTo>
                    <a:pt x="1330357" y="978218"/>
                  </a:lnTo>
                  <a:lnTo>
                    <a:pt x="1327214" y="978694"/>
                  </a:lnTo>
                  <a:lnTo>
                    <a:pt x="1326833" y="975551"/>
                  </a:lnTo>
                  <a:lnTo>
                    <a:pt x="1325880" y="980408"/>
                  </a:lnTo>
                  <a:lnTo>
                    <a:pt x="1325689" y="978884"/>
                  </a:lnTo>
                  <a:lnTo>
                    <a:pt x="1322451" y="979265"/>
                  </a:lnTo>
                  <a:lnTo>
                    <a:pt x="1317784" y="979837"/>
                  </a:lnTo>
                  <a:lnTo>
                    <a:pt x="1317022" y="986409"/>
                  </a:lnTo>
                  <a:lnTo>
                    <a:pt x="1313402" y="983647"/>
                  </a:lnTo>
                  <a:lnTo>
                    <a:pt x="1312069" y="985457"/>
                  </a:lnTo>
                  <a:lnTo>
                    <a:pt x="1314260" y="989933"/>
                  </a:lnTo>
                  <a:lnTo>
                    <a:pt x="1306544" y="992505"/>
                  </a:lnTo>
                  <a:lnTo>
                    <a:pt x="1306354" y="990981"/>
                  </a:lnTo>
                  <a:lnTo>
                    <a:pt x="1303592" y="994505"/>
                  </a:lnTo>
                  <a:lnTo>
                    <a:pt x="1301591" y="991553"/>
                  </a:lnTo>
                  <a:lnTo>
                    <a:pt x="1298639" y="993553"/>
                  </a:lnTo>
                  <a:lnTo>
                    <a:pt x="1298448" y="991934"/>
                  </a:lnTo>
                  <a:lnTo>
                    <a:pt x="1292162" y="992791"/>
                  </a:lnTo>
                  <a:lnTo>
                    <a:pt x="1291971" y="991172"/>
                  </a:lnTo>
                  <a:lnTo>
                    <a:pt x="1297400" y="984028"/>
                  </a:lnTo>
                  <a:lnTo>
                    <a:pt x="1295495" y="981075"/>
                  </a:lnTo>
                  <a:lnTo>
                    <a:pt x="1292257" y="981551"/>
                  </a:lnTo>
                  <a:lnTo>
                    <a:pt x="1289590" y="985076"/>
                  </a:lnTo>
                  <a:lnTo>
                    <a:pt x="1286161" y="983932"/>
                  </a:lnTo>
                  <a:lnTo>
                    <a:pt x="1283589" y="989076"/>
                  </a:lnTo>
                  <a:lnTo>
                    <a:pt x="1278922" y="989648"/>
                  </a:lnTo>
                  <a:lnTo>
                    <a:pt x="1277112" y="988219"/>
                  </a:lnTo>
                  <a:lnTo>
                    <a:pt x="1273207" y="995172"/>
                  </a:lnTo>
                  <a:lnTo>
                    <a:pt x="1271588" y="995362"/>
                  </a:lnTo>
                  <a:lnTo>
                    <a:pt x="1272064" y="998506"/>
                  </a:lnTo>
                  <a:lnTo>
                    <a:pt x="1275398" y="999744"/>
                  </a:lnTo>
                  <a:lnTo>
                    <a:pt x="1273969" y="1001459"/>
                  </a:lnTo>
                  <a:lnTo>
                    <a:pt x="1275969" y="1004411"/>
                  </a:lnTo>
                  <a:lnTo>
                    <a:pt x="1268444" y="1008602"/>
                  </a:lnTo>
                  <a:lnTo>
                    <a:pt x="1269683" y="1018032"/>
                  </a:lnTo>
                  <a:lnTo>
                    <a:pt x="1270540" y="1024414"/>
                  </a:lnTo>
                  <a:lnTo>
                    <a:pt x="1256729" y="1029367"/>
                  </a:lnTo>
                  <a:lnTo>
                    <a:pt x="1258634" y="1032320"/>
                  </a:lnTo>
                  <a:lnTo>
                    <a:pt x="1253395" y="1040987"/>
                  </a:lnTo>
                  <a:lnTo>
                    <a:pt x="1251776" y="1041178"/>
                  </a:lnTo>
                  <a:lnTo>
                    <a:pt x="1251394" y="1038035"/>
                  </a:lnTo>
                  <a:lnTo>
                    <a:pt x="1250061" y="1039844"/>
                  </a:lnTo>
                  <a:lnTo>
                    <a:pt x="1250061" y="1039844"/>
                  </a:lnTo>
                  <a:lnTo>
                    <a:pt x="1246823" y="1040225"/>
                  </a:lnTo>
                  <a:lnTo>
                    <a:pt x="1248632" y="1041559"/>
                  </a:lnTo>
                  <a:lnTo>
                    <a:pt x="1245489" y="1042035"/>
                  </a:lnTo>
                  <a:lnTo>
                    <a:pt x="1247489" y="1044988"/>
                  </a:lnTo>
                  <a:lnTo>
                    <a:pt x="1244727" y="1048512"/>
                  </a:lnTo>
                  <a:lnTo>
                    <a:pt x="1243775" y="1053465"/>
                  </a:lnTo>
                  <a:lnTo>
                    <a:pt x="1242536" y="1056799"/>
                  </a:lnTo>
                  <a:lnTo>
                    <a:pt x="1244727" y="1061371"/>
                  </a:lnTo>
                  <a:lnTo>
                    <a:pt x="1242822" y="1071182"/>
                  </a:lnTo>
                  <a:lnTo>
                    <a:pt x="1245013" y="1075754"/>
                  </a:lnTo>
                  <a:lnTo>
                    <a:pt x="1243965" y="1080707"/>
                  </a:lnTo>
                  <a:lnTo>
                    <a:pt x="1247585" y="1083469"/>
                  </a:lnTo>
                  <a:lnTo>
                    <a:pt x="1245965" y="1083659"/>
                  </a:lnTo>
                  <a:lnTo>
                    <a:pt x="1248537" y="1091375"/>
                  </a:lnTo>
                  <a:lnTo>
                    <a:pt x="1251680" y="1090898"/>
                  </a:lnTo>
                  <a:lnTo>
                    <a:pt x="1255681" y="1084040"/>
                  </a:lnTo>
                  <a:lnTo>
                    <a:pt x="1263587" y="1095851"/>
                  </a:lnTo>
                  <a:lnTo>
                    <a:pt x="1271302" y="1093280"/>
                  </a:lnTo>
                  <a:lnTo>
                    <a:pt x="1282541" y="1093375"/>
                  </a:lnTo>
                  <a:lnTo>
                    <a:pt x="1281493" y="1098328"/>
                  </a:lnTo>
                  <a:lnTo>
                    <a:pt x="1285875" y="1107377"/>
                  </a:lnTo>
                  <a:lnTo>
                    <a:pt x="1293590" y="1117664"/>
                  </a:lnTo>
                  <a:lnTo>
                    <a:pt x="1294257" y="1122426"/>
                  </a:lnTo>
                  <a:lnTo>
                    <a:pt x="1291304" y="1124331"/>
                  </a:lnTo>
                  <a:lnTo>
                    <a:pt x="1290066" y="1127760"/>
                  </a:lnTo>
                  <a:lnTo>
                    <a:pt x="1293876" y="1132046"/>
                  </a:lnTo>
                  <a:lnTo>
                    <a:pt x="1290161" y="1140524"/>
                  </a:lnTo>
                  <a:lnTo>
                    <a:pt x="1286542" y="1137761"/>
                  </a:lnTo>
                  <a:lnTo>
                    <a:pt x="1287209" y="1142524"/>
                  </a:lnTo>
                  <a:lnTo>
                    <a:pt x="1285399" y="1141190"/>
                  </a:lnTo>
                  <a:lnTo>
                    <a:pt x="1285589" y="1142714"/>
                  </a:lnTo>
                  <a:lnTo>
                    <a:pt x="1283970" y="1142905"/>
                  </a:lnTo>
                  <a:lnTo>
                    <a:pt x="1279684" y="1146715"/>
                  </a:lnTo>
                  <a:lnTo>
                    <a:pt x="1280255" y="1151477"/>
                  </a:lnTo>
                  <a:lnTo>
                    <a:pt x="1274159" y="1153859"/>
                  </a:lnTo>
                  <a:lnTo>
                    <a:pt x="1273969" y="1152239"/>
                  </a:lnTo>
                  <a:lnTo>
                    <a:pt x="1270826" y="1152620"/>
                  </a:lnTo>
                  <a:lnTo>
                    <a:pt x="1266254" y="1154811"/>
                  </a:lnTo>
                  <a:lnTo>
                    <a:pt x="1264253" y="1151858"/>
                  </a:lnTo>
                  <a:lnTo>
                    <a:pt x="1261586" y="1155383"/>
                  </a:lnTo>
                  <a:lnTo>
                    <a:pt x="1259110" y="1149287"/>
                  </a:lnTo>
                  <a:lnTo>
                    <a:pt x="1252252" y="1145381"/>
                  </a:lnTo>
                  <a:lnTo>
                    <a:pt x="1251109" y="1148715"/>
                  </a:lnTo>
                  <a:lnTo>
                    <a:pt x="1246156" y="1147762"/>
                  </a:lnTo>
                  <a:lnTo>
                    <a:pt x="1247108" y="1155668"/>
                  </a:lnTo>
                  <a:lnTo>
                    <a:pt x="1247108" y="1155668"/>
                  </a:lnTo>
                  <a:lnTo>
                    <a:pt x="1244156" y="1157669"/>
                  </a:lnTo>
                  <a:lnTo>
                    <a:pt x="1240631" y="1154906"/>
                  </a:lnTo>
                  <a:lnTo>
                    <a:pt x="1241774" y="1151573"/>
                  </a:lnTo>
                  <a:lnTo>
                    <a:pt x="1237107" y="1152144"/>
                  </a:lnTo>
                  <a:lnTo>
                    <a:pt x="1237488" y="1155287"/>
                  </a:lnTo>
                  <a:lnTo>
                    <a:pt x="1241012" y="1158050"/>
                  </a:lnTo>
                  <a:lnTo>
                    <a:pt x="1240060" y="1163003"/>
                  </a:lnTo>
                  <a:lnTo>
                    <a:pt x="1235297" y="1163574"/>
                  </a:lnTo>
                  <a:lnTo>
                    <a:pt x="1235678" y="1166717"/>
                  </a:lnTo>
                  <a:lnTo>
                    <a:pt x="1234345" y="1168527"/>
                  </a:lnTo>
                  <a:lnTo>
                    <a:pt x="1233202" y="1171861"/>
                  </a:lnTo>
                  <a:lnTo>
                    <a:pt x="1235107" y="1174814"/>
                  </a:lnTo>
                  <a:lnTo>
                    <a:pt x="1233773" y="1176623"/>
                  </a:lnTo>
                  <a:lnTo>
                    <a:pt x="1233964" y="1178147"/>
                  </a:lnTo>
                  <a:lnTo>
                    <a:pt x="1225868" y="1177576"/>
                  </a:lnTo>
                  <a:lnTo>
                    <a:pt x="1225296" y="1172909"/>
                  </a:lnTo>
                  <a:lnTo>
                    <a:pt x="1222915" y="1166812"/>
                  </a:lnTo>
                  <a:lnTo>
                    <a:pt x="1215962" y="1162812"/>
                  </a:lnTo>
                  <a:lnTo>
                    <a:pt x="1216343" y="1165955"/>
                  </a:lnTo>
                  <a:lnTo>
                    <a:pt x="1214628" y="1164622"/>
                  </a:lnTo>
                  <a:lnTo>
                    <a:pt x="1214818" y="1166146"/>
                  </a:lnTo>
                  <a:lnTo>
                    <a:pt x="1211675" y="1166622"/>
                  </a:lnTo>
                  <a:lnTo>
                    <a:pt x="1206913" y="1167194"/>
                  </a:lnTo>
                  <a:lnTo>
                    <a:pt x="1205103" y="1165860"/>
                  </a:lnTo>
                  <a:lnTo>
                    <a:pt x="1203103" y="1162907"/>
                  </a:lnTo>
                  <a:lnTo>
                    <a:pt x="1202912" y="1161288"/>
                  </a:lnTo>
                  <a:lnTo>
                    <a:pt x="1198245" y="1161860"/>
                  </a:lnTo>
                  <a:lnTo>
                    <a:pt x="1199198" y="1157002"/>
                  </a:lnTo>
                  <a:lnTo>
                    <a:pt x="1200722" y="1156716"/>
                  </a:lnTo>
                  <a:lnTo>
                    <a:pt x="1202150" y="1155002"/>
                  </a:lnTo>
                  <a:lnTo>
                    <a:pt x="1197388" y="1155573"/>
                  </a:lnTo>
                  <a:lnTo>
                    <a:pt x="1196245" y="1158907"/>
                  </a:lnTo>
                  <a:lnTo>
                    <a:pt x="1194435" y="1157573"/>
                  </a:lnTo>
                  <a:lnTo>
                    <a:pt x="1191292" y="1157954"/>
                  </a:lnTo>
                  <a:lnTo>
                    <a:pt x="1192339" y="1165860"/>
                  </a:lnTo>
                  <a:lnTo>
                    <a:pt x="1187196" y="1163288"/>
                  </a:lnTo>
                  <a:lnTo>
                    <a:pt x="1179481" y="1165860"/>
                  </a:lnTo>
                  <a:lnTo>
                    <a:pt x="1177862" y="1166051"/>
                  </a:lnTo>
                  <a:lnTo>
                    <a:pt x="1178338" y="1169194"/>
                  </a:lnTo>
                  <a:lnTo>
                    <a:pt x="1175099" y="1169670"/>
                  </a:lnTo>
                  <a:lnTo>
                    <a:pt x="1171575" y="1166908"/>
                  </a:lnTo>
                  <a:lnTo>
                    <a:pt x="1170432" y="1170241"/>
                  </a:lnTo>
                  <a:lnTo>
                    <a:pt x="1167289" y="1170623"/>
                  </a:lnTo>
                  <a:lnTo>
                    <a:pt x="1163860" y="1169480"/>
                  </a:lnTo>
                  <a:lnTo>
                    <a:pt x="1157954" y="1173385"/>
                  </a:lnTo>
                  <a:lnTo>
                    <a:pt x="1150715" y="1166336"/>
                  </a:lnTo>
                  <a:lnTo>
                    <a:pt x="1146143" y="1168527"/>
                  </a:lnTo>
                  <a:lnTo>
                    <a:pt x="1143952" y="1163955"/>
                  </a:lnTo>
                  <a:lnTo>
                    <a:pt x="1137856" y="1166336"/>
                  </a:lnTo>
                  <a:lnTo>
                    <a:pt x="1136618" y="1169765"/>
                  </a:lnTo>
                  <a:lnTo>
                    <a:pt x="1134904" y="1168337"/>
                  </a:lnTo>
                  <a:lnTo>
                    <a:pt x="1133475" y="1170146"/>
                  </a:lnTo>
                  <a:lnTo>
                    <a:pt x="1131284" y="1165574"/>
                  </a:lnTo>
                  <a:lnTo>
                    <a:pt x="1129760" y="1165765"/>
                  </a:lnTo>
                  <a:lnTo>
                    <a:pt x="1129951" y="1167384"/>
                  </a:lnTo>
                  <a:lnTo>
                    <a:pt x="1124807" y="1164812"/>
                  </a:lnTo>
                  <a:lnTo>
                    <a:pt x="1126236" y="1163098"/>
                  </a:lnTo>
                  <a:lnTo>
                    <a:pt x="1120902" y="1158907"/>
                  </a:lnTo>
                  <a:lnTo>
                    <a:pt x="1120616" y="1157383"/>
                  </a:lnTo>
                  <a:lnTo>
                    <a:pt x="1108234" y="1160526"/>
                  </a:lnTo>
                  <a:lnTo>
                    <a:pt x="1101947" y="1161288"/>
                  </a:lnTo>
                  <a:lnTo>
                    <a:pt x="1096804" y="1171575"/>
                  </a:lnTo>
                  <a:lnTo>
                    <a:pt x="1100328" y="1174337"/>
                  </a:lnTo>
                  <a:lnTo>
                    <a:pt x="1105281" y="1175290"/>
                  </a:lnTo>
                  <a:lnTo>
                    <a:pt x="1109281" y="1181195"/>
                  </a:lnTo>
                  <a:lnTo>
                    <a:pt x="1107853" y="1183005"/>
                  </a:lnTo>
                  <a:lnTo>
                    <a:pt x="1110043" y="1187577"/>
                  </a:lnTo>
                  <a:lnTo>
                    <a:pt x="1108710" y="1189291"/>
                  </a:lnTo>
                  <a:lnTo>
                    <a:pt x="1102614" y="1191673"/>
                  </a:lnTo>
                  <a:lnTo>
                    <a:pt x="1091089" y="1189958"/>
                  </a:lnTo>
                  <a:lnTo>
                    <a:pt x="1088612" y="1195102"/>
                  </a:lnTo>
                  <a:lnTo>
                    <a:pt x="1081468" y="1189577"/>
                  </a:lnTo>
                  <a:lnTo>
                    <a:pt x="1076706" y="1190244"/>
                  </a:lnTo>
                  <a:lnTo>
                    <a:pt x="1073944" y="1193768"/>
                  </a:lnTo>
                  <a:lnTo>
                    <a:pt x="1074801" y="1200055"/>
                  </a:lnTo>
                  <a:lnTo>
                    <a:pt x="1073372" y="1201865"/>
                  </a:lnTo>
                  <a:lnTo>
                    <a:pt x="1072039" y="1203579"/>
                  </a:lnTo>
                  <a:lnTo>
                    <a:pt x="1075563" y="1206341"/>
                  </a:lnTo>
                  <a:lnTo>
                    <a:pt x="1079754" y="1213866"/>
                  </a:lnTo>
                  <a:lnTo>
                    <a:pt x="1076611" y="1214247"/>
                  </a:lnTo>
                  <a:lnTo>
                    <a:pt x="1071848" y="1214914"/>
                  </a:lnTo>
                  <a:lnTo>
                    <a:pt x="1070515" y="1216628"/>
                  </a:lnTo>
                  <a:lnTo>
                    <a:pt x="1071277" y="1223010"/>
                  </a:lnTo>
                  <a:lnTo>
                    <a:pt x="1066514" y="1223582"/>
                  </a:lnTo>
                  <a:lnTo>
                    <a:pt x="1065562" y="1228535"/>
                  </a:lnTo>
                  <a:lnTo>
                    <a:pt x="1064038" y="1228725"/>
                  </a:lnTo>
                  <a:lnTo>
                    <a:pt x="1058894" y="1226153"/>
                  </a:lnTo>
                  <a:lnTo>
                    <a:pt x="1056323" y="1231297"/>
                  </a:lnTo>
                  <a:lnTo>
                    <a:pt x="1051369" y="1230344"/>
                  </a:lnTo>
                  <a:lnTo>
                    <a:pt x="1048988" y="1224248"/>
                  </a:lnTo>
                  <a:lnTo>
                    <a:pt x="1041844" y="1218724"/>
                  </a:lnTo>
                  <a:lnTo>
                    <a:pt x="1046226" y="1214914"/>
                  </a:lnTo>
                  <a:lnTo>
                    <a:pt x="1041083" y="1212342"/>
                  </a:lnTo>
                  <a:lnTo>
                    <a:pt x="1039082" y="1209389"/>
                  </a:lnTo>
                  <a:lnTo>
                    <a:pt x="1040511" y="1207675"/>
                  </a:lnTo>
                  <a:lnTo>
                    <a:pt x="1038701" y="1206246"/>
                  </a:lnTo>
                  <a:lnTo>
                    <a:pt x="1036892" y="1204912"/>
                  </a:lnTo>
                  <a:lnTo>
                    <a:pt x="1035463" y="1193864"/>
                  </a:lnTo>
                  <a:lnTo>
                    <a:pt x="1031176" y="1197578"/>
                  </a:lnTo>
                  <a:lnTo>
                    <a:pt x="1032319" y="1194245"/>
                  </a:lnTo>
                  <a:lnTo>
                    <a:pt x="1031938" y="1191101"/>
                  </a:lnTo>
                  <a:lnTo>
                    <a:pt x="1030319" y="1191292"/>
                  </a:lnTo>
                  <a:lnTo>
                    <a:pt x="1031748" y="1189482"/>
                  </a:lnTo>
                  <a:lnTo>
                    <a:pt x="1031176" y="1184815"/>
                  </a:lnTo>
                  <a:lnTo>
                    <a:pt x="1026223" y="1183767"/>
                  </a:lnTo>
                  <a:lnTo>
                    <a:pt x="1029367" y="1183386"/>
                  </a:lnTo>
                  <a:lnTo>
                    <a:pt x="1032510" y="1183005"/>
                  </a:lnTo>
                  <a:lnTo>
                    <a:pt x="1032319" y="1181386"/>
                  </a:lnTo>
                  <a:lnTo>
                    <a:pt x="1025557" y="1179100"/>
                  </a:lnTo>
                  <a:lnTo>
                    <a:pt x="1025176" y="1175957"/>
                  </a:lnTo>
                  <a:lnTo>
                    <a:pt x="1024223" y="1180814"/>
                  </a:lnTo>
                  <a:lnTo>
                    <a:pt x="1021080" y="1181291"/>
                  </a:lnTo>
                  <a:lnTo>
                    <a:pt x="1019080" y="1178338"/>
                  </a:lnTo>
                  <a:lnTo>
                    <a:pt x="1016127" y="1180243"/>
                  </a:lnTo>
                  <a:lnTo>
                    <a:pt x="1012603" y="1190339"/>
                  </a:lnTo>
                  <a:lnTo>
                    <a:pt x="1014413" y="1191768"/>
                  </a:lnTo>
                  <a:lnTo>
                    <a:pt x="1012984" y="1193483"/>
                  </a:lnTo>
                  <a:lnTo>
                    <a:pt x="1009650" y="1192340"/>
                  </a:lnTo>
                  <a:lnTo>
                    <a:pt x="1009079" y="1187577"/>
                  </a:lnTo>
                  <a:lnTo>
                    <a:pt x="1005268" y="1183291"/>
                  </a:lnTo>
                  <a:lnTo>
                    <a:pt x="1003744" y="1183481"/>
                  </a:lnTo>
                  <a:lnTo>
                    <a:pt x="998601" y="1180910"/>
                  </a:lnTo>
                  <a:lnTo>
                    <a:pt x="992791" y="1173671"/>
                  </a:lnTo>
                  <a:lnTo>
                    <a:pt x="988219" y="1163003"/>
                  </a:lnTo>
                  <a:lnTo>
                    <a:pt x="985076" y="1163384"/>
                  </a:lnTo>
                  <a:lnTo>
                    <a:pt x="981932" y="1163765"/>
                  </a:lnTo>
                  <a:lnTo>
                    <a:pt x="965359" y="1159478"/>
                  </a:lnTo>
                  <a:lnTo>
                    <a:pt x="962977" y="1153382"/>
                  </a:lnTo>
                  <a:lnTo>
                    <a:pt x="953643" y="1143286"/>
                  </a:lnTo>
                  <a:lnTo>
                    <a:pt x="955072" y="1141571"/>
                  </a:lnTo>
                  <a:lnTo>
                    <a:pt x="953262" y="1140143"/>
                  </a:lnTo>
                  <a:lnTo>
                    <a:pt x="952500" y="1146715"/>
                  </a:lnTo>
                  <a:lnTo>
                    <a:pt x="951738" y="1153192"/>
                  </a:lnTo>
                  <a:lnTo>
                    <a:pt x="943832" y="1154240"/>
                  </a:lnTo>
                  <a:lnTo>
                    <a:pt x="944023" y="1155764"/>
                  </a:lnTo>
                  <a:lnTo>
                    <a:pt x="941070" y="1157764"/>
                  </a:lnTo>
                  <a:lnTo>
                    <a:pt x="941260" y="1159383"/>
                  </a:lnTo>
                  <a:lnTo>
                    <a:pt x="939546" y="1157954"/>
                  </a:lnTo>
                  <a:lnTo>
                    <a:pt x="936784" y="1161479"/>
                  </a:lnTo>
                  <a:lnTo>
                    <a:pt x="936974" y="1163098"/>
                  </a:lnTo>
                  <a:lnTo>
                    <a:pt x="940118" y="1162717"/>
                  </a:lnTo>
                  <a:lnTo>
                    <a:pt x="939546" y="1170813"/>
                  </a:lnTo>
                  <a:lnTo>
                    <a:pt x="927926" y="1167479"/>
                  </a:lnTo>
                  <a:lnTo>
                    <a:pt x="928306" y="1170623"/>
                  </a:lnTo>
                  <a:lnTo>
                    <a:pt x="930116" y="1171956"/>
                  </a:lnTo>
                  <a:lnTo>
                    <a:pt x="925354" y="1172623"/>
                  </a:lnTo>
                  <a:lnTo>
                    <a:pt x="926878" y="1172432"/>
                  </a:lnTo>
                  <a:lnTo>
                    <a:pt x="928878" y="1175385"/>
                  </a:lnTo>
                  <a:lnTo>
                    <a:pt x="927544" y="1177100"/>
                  </a:lnTo>
                  <a:lnTo>
                    <a:pt x="930878" y="1178338"/>
                  </a:lnTo>
                  <a:lnTo>
                    <a:pt x="928306" y="1183481"/>
                  </a:lnTo>
                  <a:lnTo>
                    <a:pt x="930116" y="1184815"/>
                  </a:lnTo>
                  <a:lnTo>
                    <a:pt x="926973" y="1185196"/>
                  </a:lnTo>
                  <a:lnTo>
                    <a:pt x="925735" y="1188625"/>
                  </a:lnTo>
                  <a:lnTo>
                    <a:pt x="924211" y="1188815"/>
                  </a:lnTo>
                  <a:lnTo>
                    <a:pt x="923449" y="1195292"/>
                  </a:lnTo>
                  <a:lnTo>
                    <a:pt x="921830" y="1195483"/>
                  </a:lnTo>
                  <a:lnTo>
                    <a:pt x="920687" y="1198816"/>
                  </a:lnTo>
                  <a:lnTo>
                    <a:pt x="922210" y="1198626"/>
                  </a:lnTo>
                  <a:lnTo>
                    <a:pt x="922687" y="1201769"/>
                  </a:lnTo>
                  <a:lnTo>
                    <a:pt x="927544" y="1202817"/>
                  </a:lnTo>
                  <a:lnTo>
                    <a:pt x="925259" y="1209485"/>
                  </a:lnTo>
                  <a:lnTo>
                    <a:pt x="927259" y="1212437"/>
                  </a:lnTo>
                  <a:lnTo>
                    <a:pt x="930212" y="1210437"/>
                  </a:lnTo>
                  <a:lnTo>
                    <a:pt x="930593" y="1213676"/>
                  </a:lnTo>
                  <a:lnTo>
                    <a:pt x="928973" y="1213866"/>
                  </a:lnTo>
                  <a:lnTo>
                    <a:pt x="934117" y="1216343"/>
                  </a:lnTo>
                  <a:lnTo>
                    <a:pt x="934498" y="1219581"/>
                  </a:lnTo>
                  <a:lnTo>
                    <a:pt x="930021" y="1221677"/>
                  </a:lnTo>
                  <a:lnTo>
                    <a:pt x="934688" y="1221105"/>
                  </a:lnTo>
                  <a:lnTo>
                    <a:pt x="933355" y="1222915"/>
                  </a:lnTo>
                  <a:lnTo>
                    <a:pt x="928783" y="1225106"/>
                  </a:lnTo>
                  <a:lnTo>
                    <a:pt x="925449" y="1223867"/>
                  </a:lnTo>
                  <a:lnTo>
                    <a:pt x="924115" y="1225677"/>
                  </a:lnTo>
                  <a:lnTo>
                    <a:pt x="924306" y="1227296"/>
                  </a:lnTo>
                  <a:lnTo>
                    <a:pt x="916591" y="1229868"/>
                  </a:lnTo>
                  <a:lnTo>
                    <a:pt x="916781" y="1231392"/>
                  </a:lnTo>
                  <a:lnTo>
                    <a:pt x="913638" y="1231868"/>
                  </a:lnTo>
                  <a:lnTo>
                    <a:pt x="913257" y="1228630"/>
                  </a:lnTo>
                  <a:lnTo>
                    <a:pt x="906971" y="1229487"/>
                  </a:lnTo>
                  <a:lnTo>
                    <a:pt x="903542" y="1228249"/>
                  </a:lnTo>
                  <a:lnTo>
                    <a:pt x="902208" y="1230059"/>
                  </a:lnTo>
                  <a:lnTo>
                    <a:pt x="902589" y="1233202"/>
                  </a:lnTo>
                  <a:lnTo>
                    <a:pt x="897826" y="1233869"/>
                  </a:lnTo>
                  <a:lnTo>
                    <a:pt x="896302" y="1234059"/>
                  </a:lnTo>
                  <a:lnTo>
                    <a:pt x="895350" y="1239012"/>
                  </a:lnTo>
                  <a:lnTo>
                    <a:pt x="888206" y="1246251"/>
                  </a:lnTo>
                  <a:lnTo>
                    <a:pt x="884872" y="1245108"/>
                  </a:lnTo>
                  <a:lnTo>
                    <a:pt x="883730" y="1248442"/>
                  </a:lnTo>
                  <a:lnTo>
                    <a:pt x="878776" y="1247489"/>
                  </a:lnTo>
                  <a:lnTo>
                    <a:pt x="876014" y="1251014"/>
                  </a:lnTo>
                  <a:lnTo>
                    <a:pt x="876395" y="1254252"/>
                  </a:lnTo>
                  <a:lnTo>
                    <a:pt x="871633" y="1254824"/>
                  </a:lnTo>
                  <a:lnTo>
                    <a:pt x="877443" y="1262062"/>
                  </a:lnTo>
                  <a:lnTo>
                    <a:pt x="874681" y="1265682"/>
                  </a:lnTo>
                  <a:lnTo>
                    <a:pt x="873919" y="1272159"/>
                  </a:lnTo>
                  <a:lnTo>
                    <a:pt x="872490" y="1273969"/>
                  </a:lnTo>
                  <a:lnTo>
                    <a:pt x="866013" y="1273207"/>
                  </a:lnTo>
                  <a:lnTo>
                    <a:pt x="864013" y="1270254"/>
                  </a:lnTo>
                  <a:lnTo>
                    <a:pt x="865156" y="1266825"/>
                  </a:lnTo>
                  <a:lnTo>
                    <a:pt x="862393" y="1257586"/>
                  </a:lnTo>
                  <a:lnTo>
                    <a:pt x="857440" y="1256633"/>
                  </a:lnTo>
                  <a:lnTo>
                    <a:pt x="843820" y="1250347"/>
                  </a:lnTo>
                  <a:lnTo>
                    <a:pt x="830009" y="1255300"/>
                  </a:lnTo>
                  <a:lnTo>
                    <a:pt x="826865" y="1255681"/>
                  </a:lnTo>
                  <a:lnTo>
                    <a:pt x="824675" y="1251204"/>
                  </a:lnTo>
                  <a:lnTo>
                    <a:pt x="820007" y="1251776"/>
                  </a:lnTo>
                  <a:lnTo>
                    <a:pt x="819531" y="1248632"/>
                  </a:lnTo>
                  <a:lnTo>
                    <a:pt x="822484" y="1246632"/>
                  </a:lnTo>
                  <a:lnTo>
                    <a:pt x="825627" y="1246251"/>
                  </a:lnTo>
                  <a:lnTo>
                    <a:pt x="826675" y="1241298"/>
                  </a:lnTo>
                  <a:lnTo>
                    <a:pt x="829437" y="1237774"/>
                  </a:lnTo>
                  <a:lnTo>
                    <a:pt x="830009" y="1229678"/>
                  </a:lnTo>
                  <a:lnTo>
                    <a:pt x="829532" y="1226534"/>
                  </a:lnTo>
                  <a:lnTo>
                    <a:pt x="828008" y="1226725"/>
                  </a:lnTo>
                  <a:lnTo>
                    <a:pt x="826580" y="1228439"/>
                  </a:lnTo>
                  <a:lnTo>
                    <a:pt x="825627" y="1233392"/>
                  </a:lnTo>
                  <a:lnTo>
                    <a:pt x="822674" y="1235393"/>
                  </a:lnTo>
                  <a:lnTo>
                    <a:pt x="817721" y="1234440"/>
                  </a:lnTo>
                  <a:lnTo>
                    <a:pt x="818197" y="1237583"/>
                  </a:lnTo>
                  <a:lnTo>
                    <a:pt x="814959" y="1237964"/>
                  </a:lnTo>
                  <a:lnTo>
                    <a:pt x="815816" y="1231487"/>
                  </a:lnTo>
                  <a:lnTo>
                    <a:pt x="810673" y="1241774"/>
                  </a:lnTo>
                  <a:lnTo>
                    <a:pt x="805720" y="1240727"/>
                  </a:lnTo>
                  <a:lnTo>
                    <a:pt x="807148" y="1239012"/>
                  </a:lnTo>
                  <a:lnTo>
                    <a:pt x="805529" y="1239203"/>
                  </a:lnTo>
                  <a:lnTo>
                    <a:pt x="804196" y="1240917"/>
                  </a:lnTo>
                  <a:lnTo>
                    <a:pt x="802196" y="1237964"/>
                  </a:lnTo>
                  <a:lnTo>
                    <a:pt x="800767" y="1239774"/>
                  </a:lnTo>
                  <a:lnTo>
                    <a:pt x="799052" y="1238441"/>
                  </a:lnTo>
                  <a:lnTo>
                    <a:pt x="794099" y="1237393"/>
                  </a:lnTo>
                  <a:lnTo>
                    <a:pt x="792099" y="1234440"/>
                  </a:lnTo>
                  <a:lnTo>
                    <a:pt x="789146" y="1236440"/>
                  </a:lnTo>
                  <a:lnTo>
                    <a:pt x="786384" y="1240060"/>
                  </a:lnTo>
                  <a:lnTo>
                    <a:pt x="784193" y="1235488"/>
                  </a:lnTo>
                  <a:lnTo>
                    <a:pt x="782860" y="1237298"/>
                  </a:lnTo>
                  <a:lnTo>
                    <a:pt x="782384" y="1234154"/>
                  </a:lnTo>
                  <a:lnTo>
                    <a:pt x="777907" y="1236250"/>
                  </a:lnTo>
                  <a:lnTo>
                    <a:pt x="777716" y="1234726"/>
                  </a:lnTo>
                  <a:lnTo>
                    <a:pt x="774383" y="1233583"/>
                  </a:lnTo>
                  <a:lnTo>
                    <a:pt x="776668" y="1226820"/>
                  </a:lnTo>
                  <a:lnTo>
                    <a:pt x="774954" y="1225487"/>
                  </a:lnTo>
                  <a:lnTo>
                    <a:pt x="770192" y="1226058"/>
                  </a:lnTo>
                  <a:lnTo>
                    <a:pt x="767429" y="1229582"/>
                  </a:lnTo>
                  <a:lnTo>
                    <a:pt x="762476" y="1228630"/>
                  </a:lnTo>
                  <a:lnTo>
                    <a:pt x="753809" y="1223296"/>
                  </a:lnTo>
                  <a:lnTo>
                    <a:pt x="749046" y="1223962"/>
                  </a:lnTo>
                  <a:lnTo>
                    <a:pt x="750856" y="1225296"/>
                  </a:lnTo>
                  <a:lnTo>
                    <a:pt x="748475" y="1232059"/>
                  </a:lnTo>
                  <a:lnTo>
                    <a:pt x="742379" y="1234440"/>
                  </a:lnTo>
                  <a:lnTo>
                    <a:pt x="744379" y="1237393"/>
                  </a:lnTo>
                  <a:lnTo>
                    <a:pt x="747522" y="1236916"/>
                  </a:lnTo>
                  <a:lnTo>
                    <a:pt x="746093" y="1238726"/>
                  </a:lnTo>
                  <a:lnTo>
                    <a:pt x="744569" y="1238917"/>
                  </a:lnTo>
                  <a:lnTo>
                    <a:pt x="740759" y="1234631"/>
                  </a:lnTo>
                  <a:lnTo>
                    <a:pt x="739616" y="1237964"/>
                  </a:lnTo>
                  <a:lnTo>
                    <a:pt x="736092" y="1235202"/>
                  </a:lnTo>
                  <a:lnTo>
                    <a:pt x="735616" y="1232059"/>
                  </a:lnTo>
                  <a:lnTo>
                    <a:pt x="734092" y="1232249"/>
                  </a:lnTo>
                  <a:lnTo>
                    <a:pt x="731901" y="1227677"/>
                  </a:lnTo>
                  <a:lnTo>
                    <a:pt x="727138" y="1228344"/>
                  </a:lnTo>
                  <a:lnTo>
                    <a:pt x="726186" y="1220438"/>
                  </a:lnTo>
                  <a:lnTo>
                    <a:pt x="719804" y="1221200"/>
                  </a:lnTo>
                  <a:lnTo>
                    <a:pt x="718661" y="1224629"/>
                  </a:lnTo>
                  <a:lnTo>
                    <a:pt x="715518" y="1225010"/>
                  </a:lnTo>
                  <a:lnTo>
                    <a:pt x="707422" y="1211580"/>
                  </a:lnTo>
                  <a:lnTo>
                    <a:pt x="704279" y="1211961"/>
                  </a:lnTo>
                  <a:lnTo>
                    <a:pt x="700468" y="1207675"/>
                  </a:lnTo>
                  <a:lnTo>
                    <a:pt x="702850" y="1213771"/>
                  </a:lnTo>
                  <a:lnTo>
                    <a:pt x="701326" y="1213961"/>
                  </a:lnTo>
                  <a:lnTo>
                    <a:pt x="697706" y="1211199"/>
                  </a:lnTo>
                  <a:lnTo>
                    <a:pt x="696373" y="1213009"/>
                  </a:lnTo>
                  <a:lnTo>
                    <a:pt x="697897" y="1212818"/>
                  </a:lnTo>
                  <a:lnTo>
                    <a:pt x="702278" y="1221867"/>
                  </a:lnTo>
                  <a:lnTo>
                    <a:pt x="700945" y="1223677"/>
                  </a:lnTo>
                  <a:lnTo>
                    <a:pt x="702659" y="1225010"/>
                  </a:lnTo>
                  <a:lnTo>
                    <a:pt x="699897" y="1228630"/>
                  </a:lnTo>
                  <a:lnTo>
                    <a:pt x="701897" y="1231583"/>
                  </a:lnTo>
                  <a:lnTo>
                    <a:pt x="706660" y="1230916"/>
                  </a:lnTo>
                  <a:lnTo>
                    <a:pt x="705231" y="1232726"/>
                  </a:lnTo>
                  <a:lnTo>
                    <a:pt x="701897" y="1231583"/>
                  </a:lnTo>
                  <a:lnTo>
                    <a:pt x="702278" y="1234726"/>
                  </a:lnTo>
                  <a:lnTo>
                    <a:pt x="700754" y="1234916"/>
                  </a:lnTo>
                  <a:lnTo>
                    <a:pt x="698183" y="1227201"/>
                  </a:lnTo>
                  <a:lnTo>
                    <a:pt x="695039" y="1227582"/>
                  </a:lnTo>
                  <a:lnTo>
                    <a:pt x="691420" y="1224820"/>
                  </a:lnTo>
                  <a:lnTo>
                    <a:pt x="686752" y="1225487"/>
                  </a:lnTo>
                  <a:lnTo>
                    <a:pt x="685514" y="1228820"/>
                  </a:lnTo>
                  <a:lnTo>
                    <a:pt x="682180" y="1227677"/>
                  </a:lnTo>
                  <a:lnTo>
                    <a:pt x="682371" y="1229201"/>
                  </a:lnTo>
                  <a:lnTo>
                    <a:pt x="680752" y="1229392"/>
                  </a:lnTo>
                  <a:lnTo>
                    <a:pt x="682752" y="1232345"/>
                  </a:lnTo>
                  <a:lnTo>
                    <a:pt x="681228" y="1232535"/>
                  </a:lnTo>
                  <a:lnTo>
                    <a:pt x="681418" y="1234154"/>
                  </a:lnTo>
                  <a:lnTo>
                    <a:pt x="679609" y="1232821"/>
                  </a:lnTo>
                  <a:lnTo>
                    <a:pt x="679799" y="1234345"/>
                  </a:lnTo>
                  <a:lnTo>
                    <a:pt x="678466" y="1236155"/>
                  </a:lnTo>
                  <a:lnTo>
                    <a:pt x="676465" y="1233202"/>
                  </a:lnTo>
                  <a:lnTo>
                    <a:pt x="675132" y="1234916"/>
                  </a:lnTo>
                  <a:lnTo>
                    <a:pt x="672751" y="1241679"/>
                  </a:lnTo>
                  <a:lnTo>
                    <a:pt x="671131" y="1241870"/>
                  </a:lnTo>
                  <a:lnTo>
                    <a:pt x="672370" y="1238536"/>
                  </a:lnTo>
                  <a:lnTo>
                    <a:pt x="668941" y="1237298"/>
                  </a:lnTo>
                  <a:lnTo>
                    <a:pt x="666179" y="1240917"/>
                  </a:lnTo>
                  <a:lnTo>
                    <a:pt x="665226" y="1245870"/>
                  </a:lnTo>
                  <a:lnTo>
                    <a:pt x="663702" y="1246061"/>
                  </a:lnTo>
                  <a:lnTo>
                    <a:pt x="663035" y="1241298"/>
                  </a:lnTo>
                  <a:lnTo>
                    <a:pt x="659892" y="1241679"/>
                  </a:lnTo>
                  <a:lnTo>
                    <a:pt x="659511" y="1238536"/>
                  </a:lnTo>
                  <a:lnTo>
                    <a:pt x="656177" y="1237393"/>
                  </a:lnTo>
                  <a:lnTo>
                    <a:pt x="648843" y="1243108"/>
                  </a:lnTo>
                  <a:lnTo>
                    <a:pt x="645509" y="1241965"/>
                  </a:lnTo>
                  <a:lnTo>
                    <a:pt x="643700" y="1240536"/>
                  </a:lnTo>
                  <a:lnTo>
                    <a:pt x="646843" y="1240155"/>
                  </a:lnTo>
                  <a:lnTo>
                    <a:pt x="648272" y="1238345"/>
                  </a:lnTo>
                  <a:lnTo>
                    <a:pt x="646081" y="1233869"/>
                  </a:lnTo>
                  <a:lnTo>
                    <a:pt x="648843" y="1230249"/>
                  </a:lnTo>
                  <a:lnTo>
                    <a:pt x="648462" y="1227106"/>
                  </a:lnTo>
                  <a:lnTo>
                    <a:pt x="645319" y="1227487"/>
                  </a:lnTo>
                  <a:lnTo>
                    <a:pt x="643509" y="1226153"/>
                  </a:lnTo>
                  <a:lnTo>
                    <a:pt x="641699" y="1224820"/>
                  </a:lnTo>
                  <a:lnTo>
                    <a:pt x="641699" y="1224820"/>
                  </a:lnTo>
                  <a:lnTo>
                    <a:pt x="639509" y="1220248"/>
                  </a:lnTo>
                  <a:lnTo>
                    <a:pt x="638175" y="1222058"/>
                  </a:lnTo>
                  <a:lnTo>
                    <a:pt x="631031" y="1216533"/>
                  </a:lnTo>
                  <a:lnTo>
                    <a:pt x="625316" y="1222058"/>
                  </a:lnTo>
                  <a:lnTo>
                    <a:pt x="623126" y="1217486"/>
                  </a:lnTo>
                  <a:lnTo>
                    <a:pt x="621792" y="1219295"/>
                  </a:lnTo>
                  <a:lnTo>
                    <a:pt x="621601" y="1217771"/>
                  </a:lnTo>
                  <a:lnTo>
                    <a:pt x="619792" y="1216343"/>
                  </a:lnTo>
                  <a:lnTo>
                    <a:pt x="620363" y="1208246"/>
                  </a:lnTo>
                  <a:lnTo>
                    <a:pt x="621697" y="1206437"/>
                  </a:lnTo>
                  <a:lnTo>
                    <a:pt x="616363" y="1202341"/>
                  </a:lnTo>
                  <a:lnTo>
                    <a:pt x="609886" y="1201579"/>
                  </a:lnTo>
                  <a:lnTo>
                    <a:pt x="609505" y="1198436"/>
                  </a:lnTo>
                  <a:lnTo>
                    <a:pt x="604933" y="1200626"/>
                  </a:lnTo>
                  <a:lnTo>
                    <a:pt x="602551" y="1194435"/>
                  </a:lnTo>
                  <a:lnTo>
                    <a:pt x="596837" y="1200055"/>
                  </a:lnTo>
                  <a:lnTo>
                    <a:pt x="593693" y="1200436"/>
                  </a:lnTo>
                  <a:lnTo>
                    <a:pt x="582835" y="1203389"/>
                  </a:lnTo>
                  <a:lnTo>
                    <a:pt x="580644" y="1198912"/>
                  </a:lnTo>
                  <a:lnTo>
                    <a:pt x="577882" y="1202436"/>
                  </a:lnTo>
                  <a:lnTo>
                    <a:pt x="574738" y="1202817"/>
                  </a:lnTo>
                  <a:lnTo>
                    <a:pt x="573405" y="1204627"/>
                  </a:lnTo>
                  <a:lnTo>
                    <a:pt x="573786" y="1207770"/>
                  </a:lnTo>
                  <a:lnTo>
                    <a:pt x="574834" y="1215676"/>
                  </a:lnTo>
                  <a:lnTo>
                    <a:pt x="570262" y="1217866"/>
                  </a:lnTo>
                  <a:lnTo>
                    <a:pt x="570643" y="1221010"/>
                  </a:lnTo>
                  <a:lnTo>
                    <a:pt x="566356" y="1224725"/>
                  </a:lnTo>
                  <a:lnTo>
                    <a:pt x="563213" y="1225201"/>
                  </a:lnTo>
                  <a:lnTo>
                    <a:pt x="563594" y="1228344"/>
                  </a:lnTo>
                  <a:lnTo>
                    <a:pt x="566547" y="1226344"/>
                  </a:lnTo>
                  <a:lnTo>
                    <a:pt x="560832" y="1231868"/>
                  </a:lnTo>
                  <a:lnTo>
                    <a:pt x="561404" y="1236631"/>
                  </a:lnTo>
                  <a:lnTo>
                    <a:pt x="556546" y="1235678"/>
                  </a:lnTo>
                  <a:lnTo>
                    <a:pt x="556069" y="1232440"/>
                  </a:lnTo>
                  <a:lnTo>
                    <a:pt x="559022" y="1230535"/>
                  </a:lnTo>
                  <a:lnTo>
                    <a:pt x="557308" y="1229106"/>
                  </a:lnTo>
                  <a:lnTo>
                    <a:pt x="551117" y="1231487"/>
                  </a:lnTo>
                  <a:lnTo>
                    <a:pt x="543306" y="1232535"/>
                  </a:lnTo>
                  <a:lnTo>
                    <a:pt x="540353" y="1234535"/>
                  </a:lnTo>
                  <a:lnTo>
                    <a:pt x="536924" y="1233297"/>
                  </a:lnTo>
                  <a:lnTo>
                    <a:pt x="532067" y="1232345"/>
                  </a:lnTo>
                  <a:lnTo>
                    <a:pt x="525685" y="1233107"/>
                  </a:lnTo>
                  <a:lnTo>
                    <a:pt x="522542" y="1233583"/>
                  </a:lnTo>
                  <a:lnTo>
                    <a:pt x="521398" y="1236916"/>
                  </a:lnTo>
                  <a:lnTo>
                    <a:pt x="514255" y="1231392"/>
                  </a:lnTo>
                  <a:lnTo>
                    <a:pt x="509492" y="1231964"/>
                  </a:lnTo>
                  <a:lnTo>
                    <a:pt x="501205" y="1229868"/>
                  </a:lnTo>
                  <a:lnTo>
                    <a:pt x="502444" y="1239298"/>
                  </a:lnTo>
                  <a:lnTo>
                    <a:pt x="497300" y="1236726"/>
                  </a:lnTo>
                  <a:lnTo>
                    <a:pt x="492728" y="1238917"/>
                  </a:lnTo>
                  <a:lnTo>
                    <a:pt x="491014" y="1237583"/>
                  </a:lnTo>
                  <a:lnTo>
                    <a:pt x="490633" y="1234440"/>
                  </a:lnTo>
                  <a:lnTo>
                    <a:pt x="491776" y="1231011"/>
                  </a:lnTo>
                  <a:lnTo>
                    <a:pt x="489775" y="1228058"/>
                  </a:lnTo>
                  <a:lnTo>
                    <a:pt x="486632" y="1228535"/>
                  </a:lnTo>
                  <a:lnTo>
                    <a:pt x="487394" y="1234821"/>
                  </a:lnTo>
                  <a:lnTo>
                    <a:pt x="486251" y="1238155"/>
                  </a:lnTo>
                  <a:lnTo>
                    <a:pt x="479774" y="1237393"/>
                  </a:lnTo>
                  <a:lnTo>
                    <a:pt x="478346" y="1239203"/>
                  </a:lnTo>
                  <a:lnTo>
                    <a:pt x="476345" y="1236250"/>
                  </a:lnTo>
                  <a:lnTo>
                    <a:pt x="470059" y="1237012"/>
                  </a:lnTo>
                  <a:lnTo>
                    <a:pt x="469868" y="1235488"/>
                  </a:lnTo>
                  <a:lnTo>
                    <a:pt x="466915" y="1237393"/>
                  </a:lnTo>
                  <a:lnTo>
                    <a:pt x="464915" y="1234440"/>
                  </a:lnTo>
                  <a:lnTo>
                    <a:pt x="463391" y="1234631"/>
                  </a:lnTo>
                  <a:lnTo>
                    <a:pt x="461010" y="1228535"/>
                  </a:lnTo>
                  <a:lnTo>
                    <a:pt x="461963" y="1223582"/>
                  </a:lnTo>
                  <a:lnTo>
                    <a:pt x="463296" y="1221867"/>
                  </a:lnTo>
                  <a:lnTo>
                    <a:pt x="462534" y="1215485"/>
                  </a:lnTo>
                  <a:lnTo>
                    <a:pt x="462153" y="1212342"/>
                  </a:lnTo>
                  <a:lnTo>
                    <a:pt x="463487" y="1210628"/>
                  </a:lnTo>
                  <a:lnTo>
                    <a:pt x="463105" y="1207484"/>
                  </a:lnTo>
                  <a:lnTo>
                    <a:pt x="467868" y="1206818"/>
                  </a:lnTo>
                  <a:lnTo>
                    <a:pt x="462915" y="1205865"/>
                  </a:lnTo>
                  <a:lnTo>
                    <a:pt x="457390" y="1200150"/>
                  </a:lnTo>
                  <a:lnTo>
                    <a:pt x="455962" y="1201960"/>
                  </a:lnTo>
                  <a:lnTo>
                    <a:pt x="446532" y="1203103"/>
                  </a:lnTo>
                  <a:lnTo>
                    <a:pt x="443198" y="1201960"/>
                  </a:lnTo>
                </a:path>
              </a:pathLst>
            </a:custGeom>
            <a:noFill/>
            <a:ln w="9525" cap="rnd" cmpd="sng">
              <a:solidFill>
                <a:schemeClr val="bg1"/>
              </a:solidFill>
              <a:prstDash val="solid"/>
              <a:round/>
            </a:ln>
          </p:spPr>
          <p:txBody>
            <a:bodyPr rtlCol="0" anchor="ctr"/>
            <a:lstStyle/>
            <a:p>
              <a:endParaRPr lang="cs-CZ"/>
            </a:p>
          </p:txBody>
        </p:sp>
        <p:sp>
          <p:nvSpPr>
            <p:cNvPr id="36" name="Volný tvar: obrazec 35">
              <a:extLst>
                <a:ext uri="{FF2B5EF4-FFF2-40B4-BE49-F238E27FC236}">
                  <a16:creationId xmlns:a16="http://schemas.microsoft.com/office/drawing/2014/main" id="{4B4C6503-1121-C290-B9F6-03851D71A8DB}"/>
                </a:ext>
              </a:extLst>
            </p:cNvPr>
            <p:cNvSpPr>
              <a:spLocks noChangeAspect="1"/>
            </p:cNvSpPr>
            <p:nvPr userDrawn="1"/>
          </p:nvSpPr>
          <p:spPr>
            <a:xfrm>
              <a:off x="6937533" y="2694717"/>
              <a:ext cx="860393" cy="1348549"/>
            </a:xfrm>
            <a:custGeom>
              <a:avLst/>
              <a:gdLst>
                <a:gd name="connsiteX0" fmla="*/ 855250 w 860393"/>
                <a:gd name="connsiteY0" fmla="*/ 1022509 h 1348549"/>
                <a:gd name="connsiteX1" fmla="*/ 856012 w 860393"/>
                <a:gd name="connsiteY1" fmla="*/ 1016032 h 1348549"/>
                <a:gd name="connsiteX2" fmla="*/ 854202 w 860393"/>
                <a:gd name="connsiteY2" fmla="*/ 1014698 h 1348549"/>
                <a:gd name="connsiteX3" fmla="*/ 853821 w 860393"/>
                <a:gd name="connsiteY3" fmla="*/ 1011555 h 1348549"/>
                <a:gd name="connsiteX4" fmla="*/ 852202 w 860393"/>
                <a:gd name="connsiteY4" fmla="*/ 1011746 h 1348549"/>
                <a:gd name="connsiteX5" fmla="*/ 854583 w 860393"/>
                <a:gd name="connsiteY5" fmla="*/ 1004983 h 1348549"/>
                <a:gd name="connsiteX6" fmla="*/ 847439 w 860393"/>
                <a:gd name="connsiteY6" fmla="*/ 999458 h 1348549"/>
                <a:gd name="connsiteX7" fmla="*/ 850011 w 860393"/>
                <a:gd name="connsiteY7" fmla="*/ 994315 h 1348549"/>
                <a:gd name="connsiteX8" fmla="*/ 849821 w 860393"/>
                <a:gd name="connsiteY8" fmla="*/ 992791 h 1348549"/>
                <a:gd name="connsiteX9" fmla="*/ 846677 w 860393"/>
                <a:gd name="connsiteY9" fmla="*/ 993172 h 1348549"/>
                <a:gd name="connsiteX10" fmla="*/ 845725 w 860393"/>
                <a:gd name="connsiteY10" fmla="*/ 998125 h 1348549"/>
                <a:gd name="connsiteX11" fmla="*/ 835438 w 860393"/>
                <a:gd name="connsiteY11" fmla="*/ 992981 h 1348549"/>
                <a:gd name="connsiteX12" fmla="*/ 832675 w 860393"/>
                <a:gd name="connsiteY12" fmla="*/ 996601 h 1348549"/>
                <a:gd name="connsiteX13" fmla="*/ 833247 w 860393"/>
                <a:gd name="connsiteY13" fmla="*/ 1001268 h 1348549"/>
                <a:gd name="connsiteX14" fmla="*/ 828484 w 860393"/>
                <a:gd name="connsiteY14" fmla="*/ 1001935 h 1348549"/>
                <a:gd name="connsiteX15" fmla="*/ 827151 w 860393"/>
                <a:gd name="connsiteY15" fmla="*/ 1003649 h 1348549"/>
                <a:gd name="connsiteX16" fmla="*/ 822484 w 860393"/>
                <a:gd name="connsiteY16" fmla="*/ 1017080 h 1348549"/>
                <a:gd name="connsiteX17" fmla="*/ 815340 w 860393"/>
                <a:gd name="connsiteY17" fmla="*/ 1011555 h 1348549"/>
                <a:gd name="connsiteX18" fmla="*/ 814483 w 860393"/>
                <a:gd name="connsiteY18" fmla="*/ 1005268 h 1348549"/>
                <a:gd name="connsiteX19" fmla="*/ 810578 w 860393"/>
                <a:gd name="connsiteY19" fmla="*/ 999363 h 1348549"/>
                <a:gd name="connsiteX20" fmla="*/ 807434 w 860393"/>
                <a:gd name="connsiteY20" fmla="*/ 999744 h 1348549"/>
                <a:gd name="connsiteX21" fmla="*/ 806958 w 860393"/>
                <a:gd name="connsiteY21" fmla="*/ 996601 h 1348549"/>
                <a:gd name="connsiteX22" fmla="*/ 814102 w 860393"/>
                <a:gd name="connsiteY22" fmla="*/ 989267 h 1348549"/>
                <a:gd name="connsiteX23" fmla="*/ 819055 w 860393"/>
                <a:gd name="connsiteY23" fmla="*/ 990314 h 1348549"/>
                <a:gd name="connsiteX24" fmla="*/ 822960 w 860393"/>
                <a:gd name="connsiteY24" fmla="*/ 983361 h 1348549"/>
                <a:gd name="connsiteX25" fmla="*/ 819626 w 860393"/>
                <a:gd name="connsiteY25" fmla="*/ 982218 h 1348549"/>
                <a:gd name="connsiteX26" fmla="*/ 820769 w 860393"/>
                <a:gd name="connsiteY26" fmla="*/ 978789 h 1348549"/>
                <a:gd name="connsiteX27" fmla="*/ 819150 w 860393"/>
                <a:gd name="connsiteY27" fmla="*/ 979075 h 1348549"/>
                <a:gd name="connsiteX28" fmla="*/ 822103 w 860393"/>
                <a:gd name="connsiteY28" fmla="*/ 977075 h 1348549"/>
                <a:gd name="connsiteX29" fmla="*/ 818959 w 860393"/>
                <a:gd name="connsiteY29" fmla="*/ 977455 h 1348549"/>
                <a:gd name="connsiteX30" fmla="*/ 813816 w 860393"/>
                <a:gd name="connsiteY30" fmla="*/ 974884 h 1348549"/>
                <a:gd name="connsiteX31" fmla="*/ 814673 w 860393"/>
                <a:gd name="connsiteY31" fmla="*/ 968407 h 1348549"/>
                <a:gd name="connsiteX32" fmla="*/ 812863 w 860393"/>
                <a:gd name="connsiteY32" fmla="*/ 966978 h 1348549"/>
                <a:gd name="connsiteX33" fmla="*/ 809911 w 860393"/>
                <a:gd name="connsiteY33" fmla="*/ 968978 h 1348549"/>
                <a:gd name="connsiteX34" fmla="*/ 807720 w 860393"/>
                <a:gd name="connsiteY34" fmla="*/ 964501 h 1348549"/>
                <a:gd name="connsiteX35" fmla="*/ 809054 w 860393"/>
                <a:gd name="connsiteY35" fmla="*/ 962692 h 1348549"/>
                <a:gd name="connsiteX36" fmla="*/ 807530 w 860393"/>
                <a:gd name="connsiteY36" fmla="*/ 962882 h 1348549"/>
                <a:gd name="connsiteX37" fmla="*/ 806863 w 860393"/>
                <a:gd name="connsiteY37" fmla="*/ 958120 h 1348549"/>
                <a:gd name="connsiteX38" fmla="*/ 803720 w 860393"/>
                <a:gd name="connsiteY38" fmla="*/ 958501 h 1348549"/>
                <a:gd name="connsiteX39" fmla="*/ 801338 w 860393"/>
                <a:gd name="connsiteY39" fmla="*/ 952405 h 1348549"/>
                <a:gd name="connsiteX40" fmla="*/ 799433 w 860393"/>
                <a:gd name="connsiteY40" fmla="*/ 949452 h 1348549"/>
                <a:gd name="connsiteX41" fmla="*/ 795814 w 860393"/>
                <a:gd name="connsiteY41" fmla="*/ 946690 h 1348549"/>
                <a:gd name="connsiteX42" fmla="*/ 790289 w 860393"/>
                <a:gd name="connsiteY42" fmla="*/ 940975 h 1348549"/>
                <a:gd name="connsiteX43" fmla="*/ 785717 w 860393"/>
                <a:gd name="connsiteY43" fmla="*/ 930402 h 1348549"/>
                <a:gd name="connsiteX44" fmla="*/ 779240 w 860393"/>
                <a:gd name="connsiteY44" fmla="*/ 929640 h 1348549"/>
                <a:gd name="connsiteX45" fmla="*/ 770572 w 860393"/>
                <a:gd name="connsiteY45" fmla="*/ 924306 h 1348549"/>
                <a:gd name="connsiteX46" fmla="*/ 764762 w 860393"/>
                <a:gd name="connsiteY46" fmla="*/ 916972 h 1348549"/>
                <a:gd name="connsiteX47" fmla="*/ 761619 w 860393"/>
                <a:gd name="connsiteY47" fmla="*/ 917448 h 1348549"/>
                <a:gd name="connsiteX48" fmla="*/ 758857 w 860393"/>
                <a:gd name="connsiteY48" fmla="*/ 920972 h 1348549"/>
                <a:gd name="connsiteX49" fmla="*/ 757047 w 860393"/>
                <a:gd name="connsiteY49" fmla="*/ 919543 h 1348549"/>
                <a:gd name="connsiteX50" fmla="*/ 755904 w 860393"/>
                <a:gd name="connsiteY50" fmla="*/ 910114 h 1348549"/>
                <a:gd name="connsiteX51" fmla="*/ 750570 w 860393"/>
                <a:gd name="connsiteY51" fmla="*/ 906018 h 1348549"/>
                <a:gd name="connsiteX52" fmla="*/ 754285 w 860393"/>
                <a:gd name="connsiteY52" fmla="*/ 897541 h 1348549"/>
                <a:gd name="connsiteX53" fmla="*/ 743617 w 860393"/>
                <a:gd name="connsiteY53" fmla="*/ 889254 h 1348549"/>
                <a:gd name="connsiteX54" fmla="*/ 735044 w 860393"/>
                <a:gd name="connsiteY54" fmla="*/ 872680 h 1348549"/>
                <a:gd name="connsiteX55" fmla="*/ 727996 w 860393"/>
                <a:gd name="connsiteY55" fmla="*/ 867156 h 1348549"/>
                <a:gd name="connsiteX56" fmla="*/ 727996 w 860393"/>
                <a:gd name="connsiteY56" fmla="*/ 867156 h 1348549"/>
                <a:gd name="connsiteX57" fmla="*/ 725424 w 860393"/>
                <a:gd name="connsiteY57" fmla="*/ 872300 h 1348549"/>
                <a:gd name="connsiteX58" fmla="*/ 725043 w 860393"/>
                <a:gd name="connsiteY58" fmla="*/ 882015 h 1348549"/>
                <a:gd name="connsiteX59" fmla="*/ 723424 w 860393"/>
                <a:gd name="connsiteY59" fmla="*/ 882205 h 1348549"/>
                <a:gd name="connsiteX60" fmla="*/ 722090 w 860393"/>
                <a:gd name="connsiteY60" fmla="*/ 883920 h 1348549"/>
                <a:gd name="connsiteX61" fmla="*/ 720280 w 860393"/>
                <a:gd name="connsiteY61" fmla="*/ 882587 h 1348549"/>
                <a:gd name="connsiteX62" fmla="*/ 717709 w 860393"/>
                <a:gd name="connsiteY62" fmla="*/ 887730 h 1348549"/>
                <a:gd name="connsiteX63" fmla="*/ 715994 w 860393"/>
                <a:gd name="connsiteY63" fmla="*/ 886301 h 1348549"/>
                <a:gd name="connsiteX64" fmla="*/ 715613 w 860393"/>
                <a:gd name="connsiteY64" fmla="*/ 883158 h 1348549"/>
                <a:gd name="connsiteX65" fmla="*/ 694849 w 860393"/>
                <a:gd name="connsiteY65" fmla="*/ 871347 h 1348549"/>
                <a:gd name="connsiteX66" fmla="*/ 692467 w 860393"/>
                <a:gd name="connsiteY66" fmla="*/ 865251 h 1348549"/>
                <a:gd name="connsiteX67" fmla="*/ 690848 w 860393"/>
                <a:gd name="connsiteY67" fmla="*/ 852678 h 1348549"/>
                <a:gd name="connsiteX68" fmla="*/ 687610 w 860393"/>
                <a:gd name="connsiteY68" fmla="*/ 840200 h 1348549"/>
                <a:gd name="connsiteX69" fmla="*/ 688657 w 860393"/>
                <a:gd name="connsiteY69" fmla="*/ 835247 h 1348549"/>
                <a:gd name="connsiteX70" fmla="*/ 694849 w 860393"/>
                <a:gd name="connsiteY70" fmla="*/ 821626 h 1348549"/>
                <a:gd name="connsiteX71" fmla="*/ 696468 w 860393"/>
                <a:gd name="connsiteY71" fmla="*/ 821436 h 1348549"/>
                <a:gd name="connsiteX72" fmla="*/ 697421 w 860393"/>
                <a:gd name="connsiteY72" fmla="*/ 816483 h 1348549"/>
                <a:gd name="connsiteX73" fmla="*/ 699040 w 860393"/>
                <a:gd name="connsiteY73" fmla="*/ 816293 h 1348549"/>
                <a:gd name="connsiteX74" fmla="*/ 697039 w 860393"/>
                <a:gd name="connsiteY74" fmla="*/ 813340 h 1348549"/>
                <a:gd name="connsiteX75" fmla="*/ 697611 w 860393"/>
                <a:gd name="connsiteY75" fmla="*/ 805243 h 1348549"/>
                <a:gd name="connsiteX76" fmla="*/ 696087 w 860393"/>
                <a:gd name="connsiteY76" fmla="*/ 805529 h 1348549"/>
                <a:gd name="connsiteX77" fmla="*/ 693706 w 860393"/>
                <a:gd name="connsiteY77" fmla="*/ 812197 h 1348549"/>
                <a:gd name="connsiteX78" fmla="*/ 690563 w 860393"/>
                <a:gd name="connsiteY78" fmla="*/ 812578 h 1348549"/>
                <a:gd name="connsiteX79" fmla="*/ 686943 w 860393"/>
                <a:gd name="connsiteY79" fmla="*/ 809815 h 1348549"/>
                <a:gd name="connsiteX80" fmla="*/ 685229 w 860393"/>
                <a:gd name="connsiteY80" fmla="*/ 808482 h 1348549"/>
                <a:gd name="connsiteX81" fmla="*/ 681799 w 860393"/>
                <a:gd name="connsiteY81" fmla="*/ 807339 h 1348549"/>
                <a:gd name="connsiteX82" fmla="*/ 684371 w 860393"/>
                <a:gd name="connsiteY82" fmla="*/ 802196 h 1348549"/>
                <a:gd name="connsiteX83" fmla="*/ 680847 w 860393"/>
                <a:gd name="connsiteY83" fmla="*/ 799433 h 1348549"/>
                <a:gd name="connsiteX84" fmla="*/ 677513 w 860393"/>
                <a:gd name="connsiteY84" fmla="*/ 798195 h 1348549"/>
                <a:gd name="connsiteX85" fmla="*/ 671322 w 860393"/>
                <a:gd name="connsiteY85" fmla="*/ 800576 h 1348549"/>
                <a:gd name="connsiteX86" fmla="*/ 665416 w 860393"/>
                <a:gd name="connsiteY86" fmla="*/ 791718 h 1348549"/>
                <a:gd name="connsiteX87" fmla="*/ 660654 w 860393"/>
                <a:gd name="connsiteY87" fmla="*/ 792385 h 1348549"/>
                <a:gd name="connsiteX88" fmla="*/ 651986 w 860393"/>
                <a:gd name="connsiteY88" fmla="*/ 787051 h 1348549"/>
                <a:gd name="connsiteX89" fmla="*/ 649605 w 860393"/>
                <a:gd name="connsiteY89" fmla="*/ 793718 h 1348549"/>
                <a:gd name="connsiteX90" fmla="*/ 646271 w 860393"/>
                <a:gd name="connsiteY90" fmla="*/ 792575 h 1348549"/>
                <a:gd name="connsiteX91" fmla="*/ 642175 w 860393"/>
                <a:gd name="connsiteY91" fmla="*/ 797909 h 1348549"/>
                <a:gd name="connsiteX92" fmla="*/ 636080 w 860393"/>
                <a:gd name="connsiteY92" fmla="*/ 800290 h 1348549"/>
                <a:gd name="connsiteX93" fmla="*/ 635317 w 860393"/>
                <a:gd name="connsiteY93" fmla="*/ 806768 h 1348549"/>
                <a:gd name="connsiteX94" fmla="*/ 622649 w 860393"/>
                <a:gd name="connsiteY94" fmla="*/ 808387 h 1348549"/>
                <a:gd name="connsiteX95" fmla="*/ 615887 w 860393"/>
                <a:gd name="connsiteY95" fmla="*/ 806101 h 1348549"/>
                <a:gd name="connsiteX96" fmla="*/ 604075 w 860393"/>
                <a:gd name="connsiteY96" fmla="*/ 788289 h 1348549"/>
                <a:gd name="connsiteX97" fmla="*/ 595598 w 860393"/>
                <a:gd name="connsiteY97" fmla="*/ 784574 h 1348549"/>
                <a:gd name="connsiteX98" fmla="*/ 587312 w 860393"/>
                <a:gd name="connsiteY98" fmla="*/ 782479 h 1348549"/>
                <a:gd name="connsiteX99" fmla="*/ 585311 w 860393"/>
                <a:gd name="connsiteY99" fmla="*/ 779526 h 1348549"/>
                <a:gd name="connsiteX100" fmla="*/ 581978 w 860393"/>
                <a:gd name="connsiteY100" fmla="*/ 778288 h 1348549"/>
                <a:gd name="connsiteX101" fmla="*/ 579406 w 860393"/>
                <a:gd name="connsiteY101" fmla="*/ 783431 h 1348549"/>
                <a:gd name="connsiteX102" fmla="*/ 578167 w 860393"/>
                <a:gd name="connsiteY102" fmla="*/ 786860 h 1348549"/>
                <a:gd name="connsiteX103" fmla="*/ 579977 w 860393"/>
                <a:gd name="connsiteY103" fmla="*/ 788194 h 1348549"/>
                <a:gd name="connsiteX104" fmla="*/ 572072 w 860393"/>
                <a:gd name="connsiteY104" fmla="*/ 802005 h 1348549"/>
                <a:gd name="connsiteX105" fmla="*/ 558927 w 860393"/>
                <a:gd name="connsiteY105" fmla="*/ 798862 h 1348549"/>
                <a:gd name="connsiteX106" fmla="*/ 555498 w 860393"/>
                <a:gd name="connsiteY106" fmla="*/ 797719 h 1348549"/>
                <a:gd name="connsiteX107" fmla="*/ 547211 w 860393"/>
                <a:gd name="connsiteY107" fmla="*/ 782764 h 1348549"/>
                <a:gd name="connsiteX108" fmla="*/ 543878 w 860393"/>
                <a:gd name="connsiteY108" fmla="*/ 781526 h 1348549"/>
                <a:gd name="connsiteX109" fmla="*/ 541115 w 860393"/>
                <a:gd name="connsiteY109" fmla="*/ 785146 h 1348549"/>
                <a:gd name="connsiteX110" fmla="*/ 535972 w 860393"/>
                <a:gd name="connsiteY110" fmla="*/ 782574 h 1348549"/>
                <a:gd name="connsiteX111" fmla="*/ 520922 w 860393"/>
                <a:gd name="connsiteY111" fmla="*/ 778097 h 1348549"/>
                <a:gd name="connsiteX112" fmla="*/ 513493 w 860393"/>
                <a:gd name="connsiteY112" fmla="*/ 782193 h 1348549"/>
                <a:gd name="connsiteX113" fmla="*/ 509111 w 860393"/>
                <a:gd name="connsiteY113" fmla="*/ 786003 h 1348549"/>
                <a:gd name="connsiteX114" fmla="*/ 504444 w 860393"/>
                <a:gd name="connsiteY114" fmla="*/ 786575 h 1348549"/>
                <a:gd name="connsiteX115" fmla="*/ 504825 w 860393"/>
                <a:gd name="connsiteY115" fmla="*/ 789718 h 1348549"/>
                <a:gd name="connsiteX116" fmla="*/ 502634 w 860393"/>
                <a:gd name="connsiteY116" fmla="*/ 785241 h 1348549"/>
                <a:gd name="connsiteX117" fmla="*/ 495490 w 860393"/>
                <a:gd name="connsiteY117" fmla="*/ 779717 h 1348549"/>
                <a:gd name="connsiteX118" fmla="*/ 501587 w 860393"/>
                <a:gd name="connsiteY118" fmla="*/ 777335 h 1348549"/>
                <a:gd name="connsiteX119" fmla="*/ 499681 w 860393"/>
                <a:gd name="connsiteY119" fmla="*/ 774383 h 1348549"/>
                <a:gd name="connsiteX120" fmla="*/ 492538 w 860393"/>
                <a:gd name="connsiteY120" fmla="*/ 768858 h 1348549"/>
                <a:gd name="connsiteX121" fmla="*/ 492157 w 860393"/>
                <a:gd name="connsiteY121" fmla="*/ 765715 h 1348549"/>
                <a:gd name="connsiteX122" fmla="*/ 495109 w 860393"/>
                <a:gd name="connsiteY122" fmla="*/ 763714 h 1348549"/>
                <a:gd name="connsiteX123" fmla="*/ 492728 w 860393"/>
                <a:gd name="connsiteY123" fmla="*/ 757618 h 1348549"/>
                <a:gd name="connsiteX124" fmla="*/ 485775 w 860393"/>
                <a:gd name="connsiteY124" fmla="*/ 753713 h 1348549"/>
                <a:gd name="connsiteX125" fmla="*/ 483584 w 860393"/>
                <a:gd name="connsiteY125" fmla="*/ 749141 h 1348549"/>
                <a:gd name="connsiteX126" fmla="*/ 480441 w 860393"/>
                <a:gd name="connsiteY126" fmla="*/ 749522 h 1348549"/>
                <a:gd name="connsiteX127" fmla="*/ 478441 w 860393"/>
                <a:gd name="connsiteY127" fmla="*/ 746569 h 1348549"/>
                <a:gd name="connsiteX128" fmla="*/ 467011 w 860393"/>
                <a:gd name="connsiteY128" fmla="*/ 731996 h 1348549"/>
                <a:gd name="connsiteX129" fmla="*/ 465011 w 860393"/>
                <a:gd name="connsiteY129" fmla="*/ 729043 h 1348549"/>
                <a:gd name="connsiteX130" fmla="*/ 463582 w 860393"/>
                <a:gd name="connsiteY130" fmla="*/ 730853 h 1348549"/>
                <a:gd name="connsiteX131" fmla="*/ 456152 w 860393"/>
                <a:gd name="connsiteY131" fmla="*/ 722185 h 1348549"/>
                <a:gd name="connsiteX132" fmla="*/ 448818 w 860393"/>
                <a:gd name="connsiteY132" fmla="*/ 727901 h 1348549"/>
                <a:gd name="connsiteX133" fmla="*/ 439388 w 860393"/>
                <a:gd name="connsiteY133" fmla="*/ 729139 h 1348549"/>
                <a:gd name="connsiteX134" fmla="*/ 436626 w 860393"/>
                <a:gd name="connsiteY134" fmla="*/ 732663 h 1348549"/>
                <a:gd name="connsiteX135" fmla="*/ 434054 w 860393"/>
                <a:gd name="connsiteY135" fmla="*/ 737806 h 1348549"/>
                <a:gd name="connsiteX136" fmla="*/ 432054 w 860393"/>
                <a:gd name="connsiteY136" fmla="*/ 734854 h 1348549"/>
                <a:gd name="connsiteX137" fmla="*/ 433006 w 860393"/>
                <a:gd name="connsiteY137" fmla="*/ 729901 h 1348549"/>
                <a:gd name="connsiteX138" fmla="*/ 421386 w 860393"/>
                <a:gd name="connsiteY138" fmla="*/ 726567 h 1348549"/>
                <a:gd name="connsiteX139" fmla="*/ 415290 w 860393"/>
                <a:gd name="connsiteY139" fmla="*/ 729043 h 1348549"/>
                <a:gd name="connsiteX140" fmla="*/ 410337 w 860393"/>
                <a:gd name="connsiteY140" fmla="*/ 727996 h 1348549"/>
                <a:gd name="connsiteX141" fmla="*/ 410146 w 860393"/>
                <a:gd name="connsiteY141" fmla="*/ 726472 h 1348549"/>
                <a:gd name="connsiteX142" fmla="*/ 409956 w 860393"/>
                <a:gd name="connsiteY142" fmla="*/ 724852 h 1348549"/>
                <a:gd name="connsiteX143" fmla="*/ 404622 w 860393"/>
                <a:gd name="connsiteY143" fmla="*/ 720757 h 1348549"/>
                <a:gd name="connsiteX144" fmla="*/ 403003 w 860393"/>
                <a:gd name="connsiteY144" fmla="*/ 720947 h 1348549"/>
                <a:gd name="connsiteX145" fmla="*/ 401860 w 860393"/>
                <a:gd name="connsiteY145" fmla="*/ 724281 h 1348549"/>
                <a:gd name="connsiteX146" fmla="*/ 401288 w 860393"/>
                <a:gd name="connsiteY146" fmla="*/ 719518 h 1348549"/>
                <a:gd name="connsiteX147" fmla="*/ 399288 w 860393"/>
                <a:gd name="connsiteY147" fmla="*/ 716566 h 1348549"/>
                <a:gd name="connsiteX148" fmla="*/ 394716 w 860393"/>
                <a:gd name="connsiteY148" fmla="*/ 718756 h 1348549"/>
                <a:gd name="connsiteX149" fmla="*/ 391192 w 860393"/>
                <a:gd name="connsiteY149" fmla="*/ 715994 h 1348549"/>
                <a:gd name="connsiteX150" fmla="*/ 384620 w 860393"/>
                <a:gd name="connsiteY150" fmla="*/ 715232 h 1348549"/>
                <a:gd name="connsiteX151" fmla="*/ 382238 w 860393"/>
                <a:gd name="connsiteY151" fmla="*/ 709136 h 1348549"/>
                <a:gd name="connsiteX152" fmla="*/ 379286 w 860393"/>
                <a:gd name="connsiteY152" fmla="*/ 711137 h 1348549"/>
                <a:gd name="connsiteX153" fmla="*/ 375761 w 860393"/>
                <a:gd name="connsiteY153" fmla="*/ 708374 h 1348549"/>
                <a:gd name="connsiteX154" fmla="*/ 371189 w 860393"/>
                <a:gd name="connsiteY154" fmla="*/ 710565 h 1348549"/>
                <a:gd name="connsiteX155" fmla="*/ 369284 w 860393"/>
                <a:gd name="connsiteY155" fmla="*/ 707612 h 1348549"/>
                <a:gd name="connsiteX156" fmla="*/ 368046 w 860393"/>
                <a:gd name="connsiteY156" fmla="*/ 710946 h 1348549"/>
                <a:gd name="connsiteX157" fmla="*/ 364903 w 860393"/>
                <a:gd name="connsiteY157" fmla="*/ 711327 h 1348549"/>
                <a:gd name="connsiteX158" fmla="*/ 365284 w 860393"/>
                <a:gd name="connsiteY158" fmla="*/ 714470 h 1348549"/>
                <a:gd name="connsiteX159" fmla="*/ 363760 w 860393"/>
                <a:gd name="connsiteY159" fmla="*/ 714756 h 1348549"/>
                <a:gd name="connsiteX160" fmla="*/ 361950 w 860393"/>
                <a:gd name="connsiteY160" fmla="*/ 713327 h 1348549"/>
                <a:gd name="connsiteX161" fmla="*/ 358997 w 860393"/>
                <a:gd name="connsiteY161" fmla="*/ 715327 h 1348549"/>
                <a:gd name="connsiteX162" fmla="*/ 357664 w 860393"/>
                <a:gd name="connsiteY162" fmla="*/ 717137 h 1348549"/>
                <a:gd name="connsiteX163" fmla="*/ 357188 w 860393"/>
                <a:gd name="connsiteY163" fmla="*/ 713899 h 1348549"/>
                <a:gd name="connsiteX164" fmla="*/ 355473 w 860393"/>
                <a:gd name="connsiteY164" fmla="*/ 712565 h 1348549"/>
                <a:gd name="connsiteX165" fmla="*/ 354997 w 860393"/>
                <a:gd name="connsiteY165" fmla="*/ 709422 h 1348549"/>
                <a:gd name="connsiteX166" fmla="*/ 351854 w 860393"/>
                <a:gd name="connsiteY166" fmla="*/ 709803 h 1348549"/>
                <a:gd name="connsiteX167" fmla="*/ 354235 w 860393"/>
                <a:gd name="connsiteY167" fmla="*/ 703135 h 1348549"/>
                <a:gd name="connsiteX168" fmla="*/ 360331 w 860393"/>
                <a:gd name="connsiteY168" fmla="*/ 687896 h 1348549"/>
                <a:gd name="connsiteX169" fmla="*/ 362807 w 860393"/>
                <a:gd name="connsiteY169" fmla="*/ 669893 h 1348549"/>
                <a:gd name="connsiteX170" fmla="*/ 359664 w 860393"/>
                <a:gd name="connsiteY170" fmla="*/ 670369 h 1348549"/>
                <a:gd name="connsiteX171" fmla="*/ 355949 w 860393"/>
                <a:gd name="connsiteY171" fmla="*/ 678847 h 1348549"/>
                <a:gd name="connsiteX172" fmla="*/ 350806 w 860393"/>
                <a:gd name="connsiteY172" fmla="*/ 676275 h 1348549"/>
                <a:gd name="connsiteX173" fmla="*/ 349472 w 860393"/>
                <a:gd name="connsiteY173" fmla="*/ 678085 h 1348549"/>
                <a:gd name="connsiteX174" fmla="*/ 350044 w 860393"/>
                <a:gd name="connsiteY174" fmla="*/ 682752 h 1348549"/>
                <a:gd name="connsiteX175" fmla="*/ 345091 w 860393"/>
                <a:gd name="connsiteY175" fmla="*/ 681800 h 1348549"/>
                <a:gd name="connsiteX176" fmla="*/ 341947 w 860393"/>
                <a:gd name="connsiteY176" fmla="*/ 682180 h 1348549"/>
                <a:gd name="connsiteX177" fmla="*/ 334899 w 860393"/>
                <a:gd name="connsiteY177" fmla="*/ 689515 h 1348549"/>
                <a:gd name="connsiteX178" fmla="*/ 332708 w 860393"/>
                <a:gd name="connsiteY178" fmla="*/ 685038 h 1348549"/>
                <a:gd name="connsiteX179" fmla="*/ 329374 w 860393"/>
                <a:gd name="connsiteY179" fmla="*/ 683800 h 1348549"/>
                <a:gd name="connsiteX180" fmla="*/ 324803 w 860393"/>
                <a:gd name="connsiteY180" fmla="*/ 673132 h 1348549"/>
                <a:gd name="connsiteX181" fmla="*/ 323945 w 860393"/>
                <a:gd name="connsiteY181" fmla="*/ 666845 h 1348549"/>
                <a:gd name="connsiteX182" fmla="*/ 321945 w 860393"/>
                <a:gd name="connsiteY182" fmla="*/ 663893 h 1348549"/>
                <a:gd name="connsiteX183" fmla="*/ 318611 w 860393"/>
                <a:gd name="connsiteY183" fmla="*/ 662750 h 1348549"/>
                <a:gd name="connsiteX184" fmla="*/ 316039 w 860393"/>
                <a:gd name="connsiteY184" fmla="*/ 667893 h 1348549"/>
                <a:gd name="connsiteX185" fmla="*/ 316611 w 860393"/>
                <a:gd name="connsiteY185" fmla="*/ 659797 h 1348549"/>
                <a:gd name="connsiteX186" fmla="*/ 314230 w 860393"/>
                <a:gd name="connsiteY186" fmla="*/ 653701 h 1348549"/>
                <a:gd name="connsiteX187" fmla="*/ 305753 w 860393"/>
                <a:gd name="connsiteY187" fmla="*/ 649891 h 1348549"/>
                <a:gd name="connsiteX188" fmla="*/ 306705 w 860393"/>
                <a:gd name="connsiteY188" fmla="*/ 645033 h 1348549"/>
                <a:gd name="connsiteX189" fmla="*/ 309944 w 860393"/>
                <a:gd name="connsiteY189" fmla="*/ 644557 h 1348549"/>
                <a:gd name="connsiteX190" fmla="*/ 307467 w 860393"/>
                <a:gd name="connsiteY190" fmla="*/ 638461 h 1348549"/>
                <a:gd name="connsiteX191" fmla="*/ 312230 w 860393"/>
                <a:gd name="connsiteY191" fmla="*/ 637889 h 1348549"/>
                <a:gd name="connsiteX192" fmla="*/ 313468 w 860393"/>
                <a:gd name="connsiteY192" fmla="*/ 634555 h 1348549"/>
                <a:gd name="connsiteX193" fmla="*/ 319183 w 860393"/>
                <a:gd name="connsiteY193" fmla="*/ 629031 h 1348549"/>
                <a:gd name="connsiteX194" fmla="*/ 318897 w 860393"/>
                <a:gd name="connsiteY194" fmla="*/ 627412 h 1348549"/>
                <a:gd name="connsiteX195" fmla="*/ 319945 w 860393"/>
                <a:gd name="connsiteY195" fmla="*/ 622459 h 1348549"/>
                <a:gd name="connsiteX196" fmla="*/ 321659 w 860393"/>
                <a:gd name="connsiteY196" fmla="*/ 623888 h 1348549"/>
                <a:gd name="connsiteX197" fmla="*/ 323088 w 860393"/>
                <a:gd name="connsiteY197" fmla="*/ 622078 h 1348549"/>
                <a:gd name="connsiteX198" fmla="*/ 322707 w 860393"/>
                <a:gd name="connsiteY198" fmla="*/ 618934 h 1348549"/>
                <a:gd name="connsiteX199" fmla="*/ 324993 w 860393"/>
                <a:gd name="connsiteY199" fmla="*/ 612172 h 1348549"/>
                <a:gd name="connsiteX200" fmla="*/ 316706 w 860393"/>
                <a:gd name="connsiteY200" fmla="*/ 610076 h 1348549"/>
                <a:gd name="connsiteX201" fmla="*/ 317849 w 860393"/>
                <a:gd name="connsiteY201" fmla="*/ 606647 h 1348549"/>
                <a:gd name="connsiteX202" fmla="*/ 315563 w 860393"/>
                <a:gd name="connsiteY202" fmla="*/ 600551 h 1348549"/>
                <a:gd name="connsiteX203" fmla="*/ 323183 w 860393"/>
                <a:gd name="connsiteY203" fmla="*/ 597980 h 1348549"/>
                <a:gd name="connsiteX204" fmla="*/ 322802 w 860393"/>
                <a:gd name="connsiteY204" fmla="*/ 594836 h 1348549"/>
                <a:gd name="connsiteX205" fmla="*/ 327374 w 860393"/>
                <a:gd name="connsiteY205" fmla="*/ 592646 h 1348549"/>
                <a:gd name="connsiteX206" fmla="*/ 328327 w 860393"/>
                <a:gd name="connsiteY206" fmla="*/ 587693 h 1348549"/>
                <a:gd name="connsiteX207" fmla="*/ 334613 w 860393"/>
                <a:gd name="connsiteY207" fmla="*/ 586930 h 1348549"/>
                <a:gd name="connsiteX208" fmla="*/ 336804 w 860393"/>
                <a:gd name="connsiteY208" fmla="*/ 578644 h 1348549"/>
                <a:gd name="connsiteX209" fmla="*/ 338519 w 860393"/>
                <a:gd name="connsiteY209" fmla="*/ 579977 h 1348549"/>
                <a:gd name="connsiteX210" fmla="*/ 341090 w 860393"/>
                <a:gd name="connsiteY210" fmla="*/ 574834 h 1348549"/>
                <a:gd name="connsiteX211" fmla="*/ 339090 w 860393"/>
                <a:gd name="connsiteY211" fmla="*/ 571881 h 1348549"/>
                <a:gd name="connsiteX212" fmla="*/ 341852 w 860393"/>
                <a:gd name="connsiteY212" fmla="*/ 568357 h 1348549"/>
                <a:gd name="connsiteX213" fmla="*/ 339471 w 860393"/>
                <a:gd name="connsiteY213" fmla="*/ 562261 h 1348549"/>
                <a:gd name="connsiteX214" fmla="*/ 339280 w 860393"/>
                <a:gd name="connsiteY214" fmla="*/ 560642 h 1348549"/>
                <a:gd name="connsiteX215" fmla="*/ 335185 w 860393"/>
                <a:gd name="connsiteY215" fmla="*/ 553212 h 1348549"/>
                <a:gd name="connsiteX216" fmla="*/ 320516 w 860393"/>
                <a:gd name="connsiteY216" fmla="*/ 539020 h 1348549"/>
                <a:gd name="connsiteX217" fmla="*/ 312039 w 860393"/>
                <a:gd name="connsiteY217" fmla="*/ 535305 h 1348549"/>
                <a:gd name="connsiteX218" fmla="*/ 309658 w 860393"/>
                <a:gd name="connsiteY218" fmla="*/ 529114 h 1348549"/>
                <a:gd name="connsiteX219" fmla="*/ 311182 w 860393"/>
                <a:gd name="connsiteY219" fmla="*/ 528923 h 1348549"/>
                <a:gd name="connsiteX220" fmla="*/ 320040 w 860393"/>
                <a:gd name="connsiteY220" fmla="*/ 523018 h 1348549"/>
                <a:gd name="connsiteX221" fmla="*/ 320802 w 860393"/>
                <a:gd name="connsiteY221" fmla="*/ 516541 h 1348549"/>
                <a:gd name="connsiteX222" fmla="*/ 318421 w 860393"/>
                <a:gd name="connsiteY222" fmla="*/ 510349 h 1348549"/>
                <a:gd name="connsiteX223" fmla="*/ 316801 w 860393"/>
                <a:gd name="connsiteY223" fmla="*/ 497776 h 1348549"/>
                <a:gd name="connsiteX224" fmla="*/ 325279 w 860393"/>
                <a:gd name="connsiteY224" fmla="*/ 488632 h 1348549"/>
                <a:gd name="connsiteX225" fmla="*/ 329851 w 860393"/>
                <a:gd name="connsiteY225" fmla="*/ 473678 h 1348549"/>
                <a:gd name="connsiteX226" fmla="*/ 337471 w 860393"/>
                <a:gd name="connsiteY226" fmla="*/ 471107 h 1348549"/>
                <a:gd name="connsiteX227" fmla="*/ 342995 w 860393"/>
                <a:gd name="connsiteY227" fmla="*/ 463963 h 1348549"/>
                <a:gd name="connsiteX228" fmla="*/ 345567 w 860393"/>
                <a:gd name="connsiteY228" fmla="*/ 458819 h 1348549"/>
                <a:gd name="connsiteX229" fmla="*/ 353282 w 860393"/>
                <a:gd name="connsiteY229" fmla="*/ 456247 h 1348549"/>
                <a:gd name="connsiteX230" fmla="*/ 360521 w 860393"/>
                <a:gd name="connsiteY230" fmla="*/ 437674 h 1348549"/>
                <a:gd name="connsiteX231" fmla="*/ 359473 w 860393"/>
                <a:gd name="connsiteY231" fmla="*/ 429768 h 1348549"/>
                <a:gd name="connsiteX232" fmla="*/ 357092 w 860393"/>
                <a:gd name="connsiteY232" fmla="*/ 423672 h 1348549"/>
                <a:gd name="connsiteX233" fmla="*/ 357473 w 860393"/>
                <a:gd name="connsiteY233" fmla="*/ 414052 h 1348549"/>
                <a:gd name="connsiteX234" fmla="*/ 349948 w 860393"/>
                <a:gd name="connsiteY234" fmla="*/ 392525 h 1348549"/>
                <a:gd name="connsiteX235" fmla="*/ 365665 w 860393"/>
                <a:gd name="connsiteY235" fmla="*/ 377666 h 1348549"/>
                <a:gd name="connsiteX236" fmla="*/ 369665 w 860393"/>
                <a:gd name="connsiteY236" fmla="*/ 370808 h 1348549"/>
                <a:gd name="connsiteX237" fmla="*/ 365665 w 860393"/>
                <a:gd name="connsiteY237" fmla="*/ 364903 h 1348549"/>
                <a:gd name="connsiteX238" fmla="*/ 364236 w 860393"/>
                <a:gd name="connsiteY238" fmla="*/ 353854 h 1348549"/>
                <a:gd name="connsiteX239" fmla="*/ 361664 w 860393"/>
                <a:gd name="connsiteY239" fmla="*/ 346138 h 1348549"/>
                <a:gd name="connsiteX240" fmla="*/ 371951 w 860393"/>
                <a:gd name="connsiteY240" fmla="*/ 338423 h 1348549"/>
                <a:gd name="connsiteX241" fmla="*/ 375095 w 860393"/>
                <a:gd name="connsiteY241" fmla="*/ 338042 h 1348549"/>
                <a:gd name="connsiteX242" fmla="*/ 383096 w 860393"/>
                <a:gd name="connsiteY242" fmla="*/ 325755 h 1348549"/>
                <a:gd name="connsiteX243" fmla="*/ 387287 w 860393"/>
                <a:gd name="connsiteY243" fmla="*/ 320421 h 1348549"/>
                <a:gd name="connsiteX244" fmla="*/ 392335 w 860393"/>
                <a:gd name="connsiteY244" fmla="*/ 310134 h 1348549"/>
                <a:gd name="connsiteX245" fmla="*/ 397669 w 860393"/>
                <a:gd name="connsiteY245" fmla="*/ 314230 h 1348549"/>
                <a:gd name="connsiteX246" fmla="*/ 400717 w 860393"/>
                <a:gd name="connsiteY246" fmla="*/ 312325 h 1348549"/>
                <a:gd name="connsiteX247" fmla="*/ 405003 w 860393"/>
                <a:gd name="connsiteY247" fmla="*/ 308515 h 1348549"/>
                <a:gd name="connsiteX248" fmla="*/ 404241 w 860393"/>
                <a:gd name="connsiteY248" fmla="*/ 302228 h 1348549"/>
                <a:gd name="connsiteX249" fmla="*/ 408146 w 860393"/>
                <a:gd name="connsiteY249" fmla="*/ 295275 h 1348549"/>
                <a:gd name="connsiteX250" fmla="*/ 414052 w 860393"/>
                <a:gd name="connsiteY250" fmla="*/ 291370 h 1348549"/>
                <a:gd name="connsiteX251" fmla="*/ 427672 w 860393"/>
                <a:gd name="connsiteY251" fmla="*/ 297656 h 1348549"/>
                <a:gd name="connsiteX252" fmla="*/ 434912 w 860393"/>
                <a:gd name="connsiteY252" fmla="*/ 291846 h 1348549"/>
                <a:gd name="connsiteX253" fmla="*/ 442246 w 860393"/>
                <a:gd name="connsiteY253" fmla="*/ 273272 h 1348549"/>
                <a:gd name="connsiteX254" fmla="*/ 450723 w 860393"/>
                <a:gd name="connsiteY254" fmla="*/ 264223 h 1348549"/>
                <a:gd name="connsiteX255" fmla="*/ 453962 w 860393"/>
                <a:gd name="connsiteY255" fmla="*/ 252603 h 1348549"/>
                <a:gd name="connsiteX256" fmla="*/ 455771 w 860393"/>
                <a:gd name="connsiteY256" fmla="*/ 253936 h 1348549"/>
                <a:gd name="connsiteX257" fmla="*/ 463487 w 860393"/>
                <a:gd name="connsiteY257" fmla="*/ 264223 h 1348549"/>
                <a:gd name="connsiteX258" fmla="*/ 468821 w 860393"/>
                <a:gd name="connsiteY258" fmla="*/ 268319 h 1348549"/>
                <a:gd name="connsiteX259" fmla="*/ 471773 w 860393"/>
                <a:gd name="connsiteY259" fmla="*/ 266319 h 1348549"/>
                <a:gd name="connsiteX260" fmla="*/ 480060 w 860393"/>
                <a:gd name="connsiteY260" fmla="*/ 268510 h 1348549"/>
                <a:gd name="connsiteX261" fmla="*/ 485965 w 860393"/>
                <a:gd name="connsiteY261" fmla="*/ 264509 h 1348549"/>
                <a:gd name="connsiteX262" fmla="*/ 485394 w 860393"/>
                <a:gd name="connsiteY262" fmla="*/ 259842 h 1348549"/>
                <a:gd name="connsiteX263" fmla="*/ 488156 w 860393"/>
                <a:gd name="connsiteY263" fmla="*/ 256222 h 1348549"/>
                <a:gd name="connsiteX264" fmla="*/ 487299 w 860393"/>
                <a:gd name="connsiteY264" fmla="*/ 249936 h 1348549"/>
                <a:gd name="connsiteX265" fmla="*/ 488156 w 860393"/>
                <a:gd name="connsiteY265" fmla="*/ 243459 h 1348549"/>
                <a:gd name="connsiteX266" fmla="*/ 485299 w 860393"/>
                <a:gd name="connsiteY266" fmla="*/ 234124 h 1348549"/>
                <a:gd name="connsiteX267" fmla="*/ 487680 w 860393"/>
                <a:gd name="connsiteY267" fmla="*/ 227457 h 1348549"/>
                <a:gd name="connsiteX268" fmla="*/ 489204 w 860393"/>
                <a:gd name="connsiteY268" fmla="*/ 214408 h 1348549"/>
                <a:gd name="connsiteX269" fmla="*/ 487013 w 860393"/>
                <a:gd name="connsiteY269" fmla="*/ 209836 h 1348549"/>
                <a:gd name="connsiteX270" fmla="*/ 489775 w 860393"/>
                <a:gd name="connsiteY270" fmla="*/ 206311 h 1348549"/>
                <a:gd name="connsiteX271" fmla="*/ 481108 w 860393"/>
                <a:gd name="connsiteY271" fmla="*/ 188214 h 1348549"/>
                <a:gd name="connsiteX272" fmla="*/ 472249 w 860393"/>
                <a:gd name="connsiteY272" fmla="*/ 194119 h 1348549"/>
                <a:gd name="connsiteX273" fmla="*/ 469582 w 860393"/>
                <a:gd name="connsiteY273" fmla="*/ 186404 h 1348549"/>
                <a:gd name="connsiteX274" fmla="*/ 459581 w 860393"/>
                <a:gd name="connsiteY274" fmla="*/ 182880 h 1348549"/>
                <a:gd name="connsiteX275" fmla="*/ 445389 w 860393"/>
                <a:gd name="connsiteY275" fmla="*/ 184690 h 1348549"/>
                <a:gd name="connsiteX276" fmla="*/ 442436 w 860393"/>
                <a:gd name="connsiteY276" fmla="*/ 186690 h 1348549"/>
                <a:gd name="connsiteX277" fmla="*/ 441484 w 860393"/>
                <a:gd name="connsiteY277" fmla="*/ 204406 h 1348549"/>
                <a:gd name="connsiteX278" fmla="*/ 435102 w 860393"/>
                <a:gd name="connsiteY278" fmla="*/ 205264 h 1348549"/>
                <a:gd name="connsiteX279" fmla="*/ 431578 w 860393"/>
                <a:gd name="connsiteY279" fmla="*/ 202501 h 1348549"/>
                <a:gd name="connsiteX280" fmla="*/ 428149 w 860393"/>
                <a:gd name="connsiteY280" fmla="*/ 188500 h 1348549"/>
                <a:gd name="connsiteX281" fmla="*/ 424244 w 860393"/>
                <a:gd name="connsiteY281" fmla="*/ 182594 h 1348549"/>
                <a:gd name="connsiteX282" fmla="*/ 431959 w 860393"/>
                <a:gd name="connsiteY282" fmla="*/ 180022 h 1348549"/>
                <a:gd name="connsiteX283" fmla="*/ 429768 w 860393"/>
                <a:gd name="connsiteY283" fmla="*/ 175450 h 1348549"/>
                <a:gd name="connsiteX284" fmla="*/ 430339 w 860393"/>
                <a:gd name="connsiteY284" fmla="*/ 167354 h 1348549"/>
                <a:gd name="connsiteX285" fmla="*/ 435197 w 860393"/>
                <a:gd name="connsiteY285" fmla="*/ 155543 h 1348549"/>
                <a:gd name="connsiteX286" fmla="*/ 429673 w 860393"/>
                <a:gd name="connsiteY286" fmla="*/ 149828 h 1348549"/>
                <a:gd name="connsiteX287" fmla="*/ 426530 w 860393"/>
                <a:gd name="connsiteY287" fmla="*/ 150209 h 1348549"/>
                <a:gd name="connsiteX288" fmla="*/ 423196 w 860393"/>
                <a:gd name="connsiteY288" fmla="*/ 149066 h 1348549"/>
                <a:gd name="connsiteX289" fmla="*/ 425101 w 860393"/>
                <a:gd name="connsiteY289" fmla="*/ 139160 h 1348549"/>
                <a:gd name="connsiteX290" fmla="*/ 430054 w 860393"/>
                <a:gd name="connsiteY290" fmla="*/ 140113 h 1348549"/>
                <a:gd name="connsiteX291" fmla="*/ 432625 w 860393"/>
                <a:gd name="connsiteY291" fmla="*/ 135064 h 1348549"/>
                <a:gd name="connsiteX292" fmla="*/ 430435 w 860393"/>
                <a:gd name="connsiteY292" fmla="*/ 130492 h 1348549"/>
                <a:gd name="connsiteX293" fmla="*/ 414814 w 860393"/>
                <a:gd name="connsiteY293" fmla="*/ 134112 h 1348549"/>
                <a:gd name="connsiteX294" fmla="*/ 406146 w 860393"/>
                <a:gd name="connsiteY294" fmla="*/ 141637 h 1348549"/>
                <a:gd name="connsiteX295" fmla="*/ 398336 w 860393"/>
                <a:gd name="connsiteY295" fmla="*/ 142589 h 1348549"/>
                <a:gd name="connsiteX296" fmla="*/ 389001 w 860393"/>
                <a:gd name="connsiteY296" fmla="*/ 145351 h 1348549"/>
                <a:gd name="connsiteX297" fmla="*/ 378714 w 860393"/>
                <a:gd name="connsiteY297" fmla="*/ 140303 h 1348549"/>
                <a:gd name="connsiteX298" fmla="*/ 371665 w 860393"/>
                <a:gd name="connsiteY298" fmla="*/ 134779 h 1348549"/>
                <a:gd name="connsiteX299" fmla="*/ 359759 w 860393"/>
                <a:gd name="connsiteY299" fmla="*/ 129826 h 1348549"/>
                <a:gd name="connsiteX300" fmla="*/ 357378 w 860393"/>
                <a:gd name="connsiteY300" fmla="*/ 123730 h 1348549"/>
                <a:gd name="connsiteX301" fmla="*/ 350330 w 860393"/>
                <a:gd name="connsiteY301" fmla="*/ 118205 h 1348549"/>
                <a:gd name="connsiteX302" fmla="*/ 343376 w 860393"/>
                <a:gd name="connsiteY302" fmla="*/ 114300 h 1348549"/>
                <a:gd name="connsiteX303" fmla="*/ 335471 w 860393"/>
                <a:gd name="connsiteY303" fmla="*/ 102489 h 1348549"/>
                <a:gd name="connsiteX304" fmla="*/ 326136 w 860393"/>
                <a:gd name="connsiteY304" fmla="*/ 92488 h 1348549"/>
                <a:gd name="connsiteX305" fmla="*/ 324517 w 860393"/>
                <a:gd name="connsiteY305" fmla="*/ 79819 h 1348549"/>
                <a:gd name="connsiteX306" fmla="*/ 328041 w 860393"/>
                <a:gd name="connsiteY306" fmla="*/ 69723 h 1348549"/>
                <a:gd name="connsiteX307" fmla="*/ 321183 w 860393"/>
                <a:gd name="connsiteY307" fmla="*/ 65818 h 1348549"/>
                <a:gd name="connsiteX308" fmla="*/ 314611 w 860393"/>
                <a:gd name="connsiteY308" fmla="*/ 65056 h 1348549"/>
                <a:gd name="connsiteX309" fmla="*/ 310324 w 860393"/>
                <a:gd name="connsiteY309" fmla="*/ 68770 h 1348549"/>
                <a:gd name="connsiteX310" fmla="*/ 299466 w 860393"/>
                <a:gd name="connsiteY310" fmla="*/ 71818 h 1348549"/>
                <a:gd name="connsiteX311" fmla="*/ 295084 w 860393"/>
                <a:gd name="connsiteY311" fmla="*/ 75533 h 1348549"/>
                <a:gd name="connsiteX312" fmla="*/ 293370 w 860393"/>
                <a:gd name="connsiteY312" fmla="*/ 74200 h 1348549"/>
                <a:gd name="connsiteX313" fmla="*/ 285464 w 860393"/>
                <a:gd name="connsiteY313" fmla="*/ 75152 h 1348549"/>
                <a:gd name="connsiteX314" fmla="*/ 272224 w 860393"/>
                <a:gd name="connsiteY314" fmla="*/ 59245 h 1348549"/>
                <a:gd name="connsiteX315" fmla="*/ 264319 w 860393"/>
                <a:gd name="connsiteY315" fmla="*/ 60198 h 1348549"/>
                <a:gd name="connsiteX316" fmla="*/ 262699 w 860393"/>
                <a:gd name="connsiteY316" fmla="*/ 47625 h 1348549"/>
                <a:gd name="connsiteX317" fmla="*/ 257746 w 860393"/>
                <a:gd name="connsiteY317" fmla="*/ 46672 h 1348549"/>
                <a:gd name="connsiteX318" fmla="*/ 245173 w 860393"/>
                <a:gd name="connsiteY318" fmla="*/ 48292 h 1348549"/>
                <a:gd name="connsiteX319" fmla="*/ 243935 w 860393"/>
                <a:gd name="connsiteY319" fmla="*/ 51625 h 1348549"/>
                <a:gd name="connsiteX320" fmla="*/ 222409 w 860393"/>
                <a:gd name="connsiteY320" fmla="*/ 46291 h 1348549"/>
                <a:gd name="connsiteX321" fmla="*/ 211550 w 860393"/>
                <a:gd name="connsiteY321" fmla="*/ 36481 h 1348549"/>
                <a:gd name="connsiteX322" fmla="*/ 206883 w 860393"/>
                <a:gd name="connsiteY322" fmla="*/ 37052 h 1348549"/>
                <a:gd name="connsiteX323" fmla="*/ 202692 w 860393"/>
                <a:gd name="connsiteY323" fmla="*/ 29623 h 1348549"/>
                <a:gd name="connsiteX324" fmla="*/ 199549 w 860393"/>
                <a:gd name="connsiteY324" fmla="*/ 30004 h 1348549"/>
                <a:gd name="connsiteX325" fmla="*/ 195167 w 860393"/>
                <a:gd name="connsiteY325" fmla="*/ 33814 h 1348549"/>
                <a:gd name="connsiteX326" fmla="*/ 189452 w 860393"/>
                <a:gd name="connsiteY326" fmla="*/ 26479 h 1348549"/>
                <a:gd name="connsiteX327" fmla="*/ 184309 w 860393"/>
                <a:gd name="connsiteY327" fmla="*/ 23908 h 1348549"/>
                <a:gd name="connsiteX328" fmla="*/ 175831 w 860393"/>
                <a:gd name="connsiteY328" fmla="*/ 33052 h 1348549"/>
                <a:gd name="connsiteX329" fmla="*/ 167926 w 860393"/>
                <a:gd name="connsiteY329" fmla="*/ 34004 h 1348549"/>
                <a:gd name="connsiteX330" fmla="*/ 165735 w 860393"/>
                <a:gd name="connsiteY330" fmla="*/ 29527 h 1348549"/>
                <a:gd name="connsiteX331" fmla="*/ 151543 w 860393"/>
                <a:gd name="connsiteY331" fmla="*/ 18478 h 1348549"/>
                <a:gd name="connsiteX332" fmla="*/ 134588 w 860393"/>
                <a:gd name="connsiteY332" fmla="*/ 11049 h 1348549"/>
                <a:gd name="connsiteX333" fmla="*/ 120301 w 860393"/>
                <a:gd name="connsiteY333" fmla="*/ 0 h 1348549"/>
                <a:gd name="connsiteX334" fmla="*/ 118967 w 860393"/>
                <a:gd name="connsiteY334" fmla="*/ 1810 h 1348549"/>
                <a:gd name="connsiteX335" fmla="*/ 115538 w 860393"/>
                <a:gd name="connsiteY335" fmla="*/ 571 h 1348549"/>
                <a:gd name="connsiteX336" fmla="*/ 111633 w 860393"/>
                <a:gd name="connsiteY336" fmla="*/ 7525 h 1348549"/>
                <a:gd name="connsiteX337" fmla="*/ 106680 w 860393"/>
                <a:gd name="connsiteY337" fmla="*/ 6572 h 1348549"/>
                <a:gd name="connsiteX338" fmla="*/ 103727 w 860393"/>
                <a:gd name="connsiteY338" fmla="*/ 8572 h 1348549"/>
                <a:gd name="connsiteX339" fmla="*/ 102965 w 860393"/>
                <a:gd name="connsiteY339" fmla="*/ 15049 h 1348549"/>
                <a:gd name="connsiteX340" fmla="*/ 98679 w 860393"/>
                <a:gd name="connsiteY340" fmla="*/ 18764 h 1348549"/>
                <a:gd name="connsiteX341" fmla="*/ 99441 w 860393"/>
                <a:gd name="connsiteY341" fmla="*/ 25146 h 1348549"/>
                <a:gd name="connsiteX342" fmla="*/ 95536 w 860393"/>
                <a:gd name="connsiteY342" fmla="*/ 32004 h 1348549"/>
                <a:gd name="connsiteX343" fmla="*/ 96298 w 860393"/>
                <a:gd name="connsiteY343" fmla="*/ 38290 h 1348549"/>
                <a:gd name="connsiteX344" fmla="*/ 90678 w 860393"/>
                <a:gd name="connsiteY344" fmla="*/ 43910 h 1348549"/>
                <a:gd name="connsiteX345" fmla="*/ 89630 w 860393"/>
                <a:gd name="connsiteY345" fmla="*/ 48768 h 1348549"/>
                <a:gd name="connsiteX346" fmla="*/ 92773 w 860393"/>
                <a:gd name="connsiteY346" fmla="*/ 48387 h 1348549"/>
                <a:gd name="connsiteX347" fmla="*/ 100108 w 860393"/>
                <a:gd name="connsiteY347" fmla="*/ 55531 h 1348549"/>
                <a:gd name="connsiteX348" fmla="*/ 107061 w 860393"/>
                <a:gd name="connsiteY348" fmla="*/ 59436 h 1348549"/>
                <a:gd name="connsiteX349" fmla="*/ 112204 w 860393"/>
                <a:gd name="connsiteY349" fmla="*/ 62008 h 1348549"/>
                <a:gd name="connsiteX350" fmla="*/ 116300 w 860393"/>
                <a:gd name="connsiteY350" fmla="*/ 69437 h 1348549"/>
                <a:gd name="connsiteX351" fmla="*/ 122491 w 860393"/>
                <a:gd name="connsiteY351" fmla="*/ 67056 h 1348549"/>
                <a:gd name="connsiteX352" fmla="*/ 124396 w 860393"/>
                <a:gd name="connsiteY352" fmla="*/ 70009 h 1348549"/>
                <a:gd name="connsiteX353" fmla="*/ 124873 w 860393"/>
                <a:gd name="connsiteY353" fmla="*/ 73152 h 1348549"/>
                <a:gd name="connsiteX354" fmla="*/ 127063 w 860393"/>
                <a:gd name="connsiteY354" fmla="*/ 77724 h 1348549"/>
                <a:gd name="connsiteX355" fmla="*/ 130397 w 860393"/>
                <a:gd name="connsiteY355" fmla="*/ 91726 h 1348549"/>
                <a:gd name="connsiteX356" fmla="*/ 128016 w 860393"/>
                <a:gd name="connsiteY356" fmla="*/ 98488 h 1348549"/>
                <a:gd name="connsiteX357" fmla="*/ 136588 w 860393"/>
                <a:gd name="connsiteY357" fmla="*/ 114967 h 1348549"/>
                <a:gd name="connsiteX358" fmla="*/ 143923 w 860393"/>
                <a:gd name="connsiteY358" fmla="*/ 122111 h 1348549"/>
                <a:gd name="connsiteX359" fmla="*/ 145256 w 860393"/>
                <a:gd name="connsiteY359" fmla="*/ 133159 h 1348549"/>
                <a:gd name="connsiteX360" fmla="*/ 142589 w 860393"/>
                <a:gd name="connsiteY360" fmla="*/ 136684 h 1348549"/>
                <a:gd name="connsiteX361" fmla="*/ 147066 w 860393"/>
                <a:gd name="connsiteY361" fmla="*/ 147352 h 1348549"/>
                <a:gd name="connsiteX362" fmla="*/ 156210 w 860393"/>
                <a:gd name="connsiteY362" fmla="*/ 155829 h 1348549"/>
                <a:gd name="connsiteX363" fmla="*/ 161163 w 860393"/>
                <a:gd name="connsiteY363" fmla="*/ 156781 h 1348549"/>
                <a:gd name="connsiteX364" fmla="*/ 164116 w 860393"/>
                <a:gd name="connsiteY364" fmla="*/ 154781 h 1348549"/>
                <a:gd name="connsiteX365" fmla="*/ 167259 w 860393"/>
                <a:gd name="connsiteY365" fmla="*/ 154400 h 1348549"/>
                <a:gd name="connsiteX366" fmla="*/ 169640 w 860393"/>
                <a:gd name="connsiteY366" fmla="*/ 160496 h 1348549"/>
                <a:gd name="connsiteX367" fmla="*/ 186595 w 860393"/>
                <a:gd name="connsiteY367" fmla="*/ 167926 h 1348549"/>
                <a:gd name="connsiteX368" fmla="*/ 189547 w 860393"/>
                <a:gd name="connsiteY368" fmla="*/ 166021 h 1348549"/>
                <a:gd name="connsiteX369" fmla="*/ 191357 w 860393"/>
                <a:gd name="connsiteY369" fmla="*/ 167354 h 1348549"/>
                <a:gd name="connsiteX370" fmla="*/ 192214 w 860393"/>
                <a:gd name="connsiteY370" fmla="*/ 173641 h 1348549"/>
                <a:gd name="connsiteX371" fmla="*/ 195739 w 860393"/>
                <a:gd name="connsiteY371" fmla="*/ 176403 h 1348549"/>
                <a:gd name="connsiteX372" fmla="*/ 204406 w 860393"/>
                <a:gd name="connsiteY372" fmla="*/ 194596 h 1348549"/>
                <a:gd name="connsiteX373" fmla="*/ 202882 w 860393"/>
                <a:gd name="connsiteY373" fmla="*/ 207550 h 1348549"/>
                <a:gd name="connsiteX374" fmla="*/ 198977 w 860393"/>
                <a:gd name="connsiteY374" fmla="*/ 214503 h 1348549"/>
                <a:gd name="connsiteX375" fmla="*/ 193072 w 860393"/>
                <a:gd name="connsiteY375" fmla="*/ 218503 h 1348549"/>
                <a:gd name="connsiteX376" fmla="*/ 191929 w 860393"/>
                <a:gd name="connsiteY376" fmla="*/ 221837 h 1348549"/>
                <a:gd name="connsiteX377" fmla="*/ 199168 w 860393"/>
                <a:gd name="connsiteY377" fmla="*/ 228886 h 1348549"/>
                <a:gd name="connsiteX378" fmla="*/ 198596 w 860393"/>
                <a:gd name="connsiteY378" fmla="*/ 236982 h 1348549"/>
                <a:gd name="connsiteX379" fmla="*/ 211455 w 860393"/>
                <a:gd name="connsiteY379" fmla="*/ 249745 h 1348549"/>
                <a:gd name="connsiteX380" fmla="*/ 207169 w 860393"/>
                <a:gd name="connsiteY380" fmla="*/ 253555 h 1348549"/>
                <a:gd name="connsiteX381" fmla="*/ 203454 w 860393"/>
                <a:gd name="connsiteY381" fmla="*/ 262033 h 1348549"/>
                <a:gd name="connsiteX382" fmla="*/ 192596 w 860393"/>
                <a:gd name="connsiteY382" fmla="*/ 265081 h 1348549"/>
                <a:gd name="connsiteX383" fmla="*/ 190976 w 860393"/>
                <a:gd name="connsiteY383" fmla="*/ 265271 h 1348549"/>
                <a:gd name="connsiteX384" fmla="*/ 186214 w 860393"/>
                <a:gd name="connsiteY384" fmla="*/ 252984 h 1348549"/>
                <a:gd name="connsiteX385" fmla="*/ 180499 w 860393"/>
                <a:gd name="connsiteY385" fmla="*/ 245745 h 1348549"/>
                <a:gd name="connsiteX386" fmla="*/ 179261 w 860393"/>
                <a:gd name="connsiteY386" fmla="*/ 236220 h 1348549"/>
                <a:gd name="connsiteX387" fmla="*/ 174117 w 860393"/>
                <a:gd name="connsiteY387" fmla="*/ 233743 h 1348549"/>
                <a:gd name="connsiteX388" fmla="*/ 165449 w 860393"/>
                <a:gd name="connsiteY388" fmla="*/ 241173 h 1348549"/>
                <a:gd name="connsiteX389" fmla="*/ 166116 w 860393"/>
                <a:gd name="connsiteY389" fmla="*/ 245936 h 1348549"/>
                <a:gd name="connsiteX390" fmla="*/ 168116 w 860393"/>
                <a:gd name="connsiteY390" fmla="*/ 248888 h 1348549"/>
                <a:gd name="connsiteX391" fmla="*/ 163925 w 860393"/>
                <a:gd name="connsiteY391" fmla="*/ 254222 h 1348549"/>
                <a:gd name="connsiteX392" fmla="*/ 162782 w 860393"/>
                <a:gd name="connsiteY392" fmla="*/ 257556 h 1348549"/>
                <a:gd name="connsiteX393" fmla="*/ 158210 w 860393"/>
                <a:gd name="connsiteY393" fmla="*/ 259747 h 1348549"/>
                <a:gd name="connsiteX394" fmla="*/ 154686 w 860393"/>
                <a:gd name="connsiteY394" fmla="*/ 256984 h 1348549"/>
                <a:gd name="connsiteX395" fmla="*/ 142018 w 860393"/>
                <a:gd name="connsiteY395" fmla="*/ 258604 h 1348549"/>
                <a:gd name="connsiteX396" fmla="*/ 140113 w 860393"/>
                <a:gd name="connsiteY396" fmla="*/ 255651 h 1348549"/>
                <a:gd name="connsiteX397" fmla="*/ 135160 w 860393"/>
                <a:gd name="connsiteY397" fmla="*/ 254698 h 1348549"/>
                <a:gd name="connsiteX398" fmla="*/ 122872 w 860393"/>
                <a:gd name="connsiteY398" fmla="*/ 259461 h 1348549"/>
                <a:gd name="connsiteX399" fmla="*/ 121920 w 860393"/>
                <a:gd name="connsiteY399" fmla="*/ 264414 h 1348549"/>
                <a:gd name="connsiteX400" fmla="*/ 115824 w 860393"/>
                <a:gd name="connsiteY400" fmla="*/ 266795 h 1348549"/>
                <a:gd name="connsiteX401" fmla="*/ 111728 w 860393"/>
                <a:gd name="connsiteY401" fmla="*/ 272129 h 1348549"/>
                <a:gd name="connsiteX402" fmla="*/ 112871 w 860393"/>
                <a:gd name="connsiteY402" fmla="*/ 281559 h 1348549"/>
                <a:gd name="connsiteX403" fmla="*/ 111919 w 860393"/>
                <a:gd name="connsiteY403" fmla="*/ 286512 h 1348549"/>
                <a:gd name="connsiteX404" fmla="*/ 105823 w 860393"/>
                <a:gd name="connsiteY404" fmla="*/ 288893 h 1348549"/>
                <a:gd name="connsiteX405" fmla="*/ 99250 w 860393"/>
                <a:gd name="connsiteY405" fmla="*/ 288131 h 1348549"/>
                <a:gd name="connsiteX406" fmla="*/ 98488 w 860393"/>
                <a:gd name="connsiteY406" fmla="*/ 294608 h 1348549"/>
                <a:gd name="connsiteX407" fmla="*/ 100679 w 860393"/>
                <a:gd name="connsiteY407" fmla="*/ 299180 h 1348549"/>
                <a:gd name="connsiteX408" fmla="*/ 99727 w 860393"/>
                <a:gd name="connsiteY408" fmla="*/ 304133 h 1348549"/>
                <a:gd name="connsiteX409" fmla="*/ 100774 w 860393"/>
                <a:gd name="connsiteY409" fmla="*/ 312039 h 1348549"/>
                <a:gd name="connsiteX410" fmla="*/ 98203 w 860393"/>
                <a:gd name="connsiteY410" fmla="*/ 317182 h 1348549"/>
                <a:gd name="connsiteX411" fmla="*/ 90869 w 860393"/>
                <a:gd name="connsiteY411" fmla="*/ 322897 h 1348549"/>
                <a:gd name="connsiteX412" fmla="*/ 90106 w 860393"/>
                <a:gd name="connsiteY412" fmla="*/ 329374 h 1348549"/>
                <a:gd name="connsiteX413" fmla="*/ 86392 w 860393"/>
                <a:gd name="connsiteY413" fmla="*/ 337947 h 1348549"/>
                <a:gd name="connsiteX414" fmla="*/ 85820 w 860393"/>
                <a:gd name="connsiteY414" fmla="*/ 345948 h 1348549"/>
                <a:gd name="connsiteX415" fmla="*/ 83058 w 860393"/>
                <a:gd name="connsiteY415" fmla="*/ 349567 h 1348549"/>
                <a:gd name="connsiteX416" fmla="*/ 81153 w 860393"/>
                <a:gd name="connsiteY416" fmla="*/ 359378 h 1348549"/>
                <a:gd name="connsiteX417" fmla="*/ 81915 w 860393"/>
                <a:gd name="connsiteY417" fmla="*/ 365760 h 1348549"/>
                <a:gd name="connsiteX418" fmla="*/ 79534 w 860393"/>
                <a:gd name="connsiteY418" fmla="*/ 372428 h 1348549"/>
                <a:gd name="connsiteX419" fmla="*/ 78010 w 860393"/>
                <a:gd name="connsiteY419" fmla="*/ 372618 h 1348549"/>
                <a:gd name="connsiteX420" fmla="*/ 77343 w 860393"/>
                <a:gd name="connsiteY420" fmla="*/ 367951 h 1348549"/>
                <a:gd name="connsiteX421" fmla="*/ 74200 w 860393"/>
                <a:gd name="connsiteY421" fmla="*/ 368332 h 1348549"/>
                <a:gd name="connsiteX422" fmla="*/ 76009 w 860393"/>
                <a:gd name="connsiteY422" fmla="*/ 382524 h 1348549"/>
                <a:gd name="connsiteX423" fmla="*/ 70295 w 860393"/>
                <a:gd name="connsiteY423" fmla="*/ 388048 h 1348549"/>
                <a:gd name="connsiteX424" fmla="*/ 62484 w 860393"/>
                <a:gd name="connsiteY424" fmla="*/ 389096 h 1348549"/>
                <a:gd name="connsiteX425" fmla="*/ 61055 w 860393"/>
                <a:gd name="connsiteY425" fmla="*/ 390811 h 1348549"/>
                <a:gd name="connsiteX426" fmla="*/ 63055 w 860393"/>
                <a:gd name="connsiteY426" fmla="*/ 393763 h 1348549"/>
                <a:gd name="connsiteX427" fmla="*/ 69628 w 860393"/>
                <a:gd name="connsiteY427" fmla="*/ 407384 h 1348549"/>
                <a:gd name="connsiteX428" fmla="*/ 70390 w 860393"/>
                <a:gd name="connsiteY428" fmla="*/ 413671 h 1348549"/>
                <a:gd name="connsiteX429" fmla="*/ 74200 w 860393"/>
                <a:gd name="connsiteY429" fmla="*/ 418052 h 1348549"/>
                <a:gd name="connsiteX430" fmla="*/ 66865 w 860393"/>
                <a:gd name="connsiteY430" fmla="*/ 423767 h 1348549"/>
                <a:gd name="connsiteX431" fmla="*/ 60007 w 860393"/>
                <a:gd name="connsiteY431" fmla="*/ 432625 h 1348549"/>
                <a:gd name="connsiteX432" fmla="*/ 57436 w 860393"/>
                <a:gd name="connsiteY432" fmla="*/ 437769 h 1348549"/>
                <a:gd name="connsiteX433" fmla="*/ 68294 w 860393"/>
                <a:gd name="connsiteY433" fmla="*/ 447675 h 1348549"/>
                <a:gd name="connsiteX434" fmla="*/ 64389 w 860393"/>
                <a:gd name="connsiteY434" fmla="*/ 454533 h 1348549"/>
                <a:gd name="connsiteX435" fmla="*/ 72104 w 860393"/>
                <a:gd name="connsiteY435" fmla="*/ 464820 h 1348549"/>
                <a:gd name="connsiteX436" fmla="*/ 66199 w 860393"/>
                <a:gd name="connsiteY436" fmla="*/ 468725 h 1348549"/>
                <a:gd name="connsiteX437" fmla="*/ 65246 w 860393"/>
                <a:gd name="connsiteY437" fmla="*/ 473678 h 1348549"/>
                <a:gd name="connsiteX438" fmla="*/ 65627 w 860393"/>
                <a:gd name="connsiteY438" fmla="*/ 476821 h 1348549"/>
                <a:gd name="connsiteX439" fmla="*/ 64389 w 860393"/>
                <a:gd name="connsiteY439" fmla="*/ 480250 h 1348549"/>
                <a:gd name="connsiteX440" fmla="*/ 56579 w 860393"/>
                <a:gd name="connsiteY440" fmla="*/ 481203 h 1348549"/>
                <a:gd name="connsiteX441" fmla="*/ 55340 w 860393"/>
                <a:gd name="connsiteY441" fmla="*/ 484537 h 1348549"/>
                <a:gd name="connsiteX442" fmla="*/ 46291 w 860393"/>
                <a:gd name="connsiteY442" fmla="*/ 488918 h 1348549"/>
                <a:gd name="connsiteX443" fmla="*/ 43910 w 860393"/>
                <a:gd name="connsiteY443" fmla="*/ 495681 h 1348549"/>
                <a:gd name="connsiteX444" fmla="*/ 39053 w 860393"/>
                <a:gd name="connsiteY444" fmla="*/ 494728 h 1348549"/>
                <a:gd name="connsiteX445" fmla="*/ 37814 w 860393"/>
                <a:gd name="connsiteY445" fmla="*/ 498062 h 1348549"/>
                <a:gd name="connsiteX446" fmla="*/ 38671 w 860393"/>
                <a:gd name="connsiteY446" fmla="*/ 504349 h 1348549"/>
                <a:gd name="connsiteX447" fmla="*/ 37433 w 860393"/>
                <a:gd name="connsiteY447" fmla="*/ 507682 h 1348549"/>
                <a:gd name="connsiteX448" fmla="*/ 33147 w 860393"/>
                <a:gd name="connsiteY448" fmla="*/ 511492 h 1348549"/>
                <a:gd name="connsiteX449" fmla="*/ 29242 w 860393"/>
                <a:gd name="connsiteY449" fmla="*/ 518350 h 1348549"/>
                <a:gd name="connsiteX450" fmla="*/ 29432 w 860393"/>
                <a:gd name="connsiteY450" fmla="*/ 519970 h 1348549"/>
                <a:gd name="connsiteX451" fmla="*/ 24860 w 860393"/>
                <a:gd name="connsiteY451" fmla="*/ 522160 h 1348549"/>
                <a:gd name="connsiteX452" fmla="*/ 19145 w 860393"/>
                <a:gd name="connsiteY452" fmla="*/ 514826 h 1348549"/>
                <a:gd name="connsiteX453" fmla="*/ 6096 w 860393"/>
                <a:gd name="connsiteY453" fmla="*/ 513302 h 1348549"/>
                <a:gd name="connsiteX454" fmla="*/ 0 w 860393"/>
                <a:gd name="connsiteY454" fmla="*/ 515684 h 1348549"/>
                <a:gd name="connsiteX455" fmla="*/ 3810 w 860393"/>
                <a:gd name="connsiteY455" fmla="*/ 532829 h 1348549"/>
                <a:gd name="connsiteX456" fmla="*/ 9144 w 860393"/>
                <a:gd name="connsiteY456" fmla="*/ 537019 h 1348549"/>
                <a:gd name="connsiteX457" fmla="*/ 13049 w 860393"/>
                <a:gd name="connsiteY457" fmla="*/ 542925 h 1348549"/>
                <a:gd name="connsiteX458" fmla="*/ 12097 w 860393"/>
                <a:gd name="connsiteY458" fmla="*/ 547783 h 1348549"/>
                <a:gd name="connsiteX459" fmla="*/ 17621 w 860393"/>
                <a:gd name="connsiteY459" fmla="*/ 553498 h 1348549"/>
                <a:gd name="connsiteX460" fmla="*/ 15526 w 860393"/>
                <a:gd name="connsiteY460" fmla="*/ 561784 h 1348549"/>
                <a:gd name="connsiteX461" fmla="*/ 15145 w 860393"/>
                <a:gd name="connsiteY461" fmla="*/ 571500 h 1348549"/>
                <a:gd name="connsiteX462" fmla="*/ 15716 w 860393"/>
                <a:gd name="connsiteY462" fmla="*/ 576263 h 1348549"/>
                <a:gd name="connsiteX463" fmla="*/ 20860 w 860393"/>
                <a:gd name="connsiteY463" fmla="*/ 578834 h 1348549"/>
                <a:gd name="connsiteX464" fmla="*/ 22288 w 860393"/>
                <a:gd name="connsiteY464" fmla="*/ 589788 h 1348549"/>
                <a:gd name="connsiteX465" fmla="*/ 29146 w 860393"/>
                <a:gd name="connsiteY465" fmla="*/ 593788 h 1348549"/>
                <a:gd name="connsiteX466" fmla="*/ 25432 w 860393"/>
                <a:gd name="connsiteY466" fmla="*/ 602266 h 1348549"/>
                <a:gd name="connsiteX467" fmla="*/ 33909 w 860393"/>
                <a:gd name="connsiteY467" fmla="*/ 605980 h 1348549"/>
                <a:gd name="connsiteX468" fmla="*/ 31432 w 860393"/>
                <a:gd name="connsiteY468" fmla="*/ 611124 h 1348549"/>
                <a:gd name="connsiteX469" fmla="*/ 33623 w 860393"/>
                <a:gd name="connsiteY469" fmla="*/ 615696 h 1348549"/>
                <a:gd name="connsiteX470" fmla="*/ 31051 w 860393"/>
                <a:gd name="connsiteY470" fmla="*/ 620744 h 1348549"/>
                <a:gd name="connsiteX471" fmla="*/ 31813 w 860393"/>
                <a:gd name="connsiteY471" fmla="*/ 627126 h 1348549"/>
                <a:gd name="connsiteX472" fmla="*/ 33814 w 860393"/>
                <a:gd name="connsiteY472" fmla="*/ 630079 h 1348549"/>
                <a:gd name="connsiteX473" fmla="*/ 29908 w 860393"/>
                <a:gd name="connsiteY473" fmla="*/ 636937 h 1348549"/>
                <a:gd name="connsiteX474" fmla="*/ 36195 w 860393"/>
                <a:gd name="connsiteY474" fmla="*/ 649034 h 1348549"/>
                <a:gd name="connsiteX475" fmla="*/ 37243 w 860393"/>
                <a:gd name="connsiteY475" fmla="*/ 656844 h 1348549"/>
                <a:gd name="connsiteX476" fmla="*/ 43910 w 860393"/>
                <a:gd name="connsiteY476" fmla="*/ 659225 h 1348549"/>
                <a:gd name="connsiteX477" fmla="*/ 40957 w 860393"/>
                <a:gd name="connsiteY477" fmla="*/ 661226 h 1348549"/>
                <a:gd name="connsiteX478" fmla="*/ 42767 w 860393"/>
                <a:gd name="connsiteY478" fmla="*/ 662559 h 1348549"/>
                <a:gd name="connsiteX479" fmla="*/ 33909 w 860393"/>
                <a:gd name="connsiteY479" fmla="*/ 668560 h 1348549"/>
                <a:gd name="connsiteX480" fmla="*/ 30766 w 860393"/>
                <a:gd name="connsiteY480" fmla="*/ 668941 h 1348549"/>
                <a:gd name="connsiteX481" fmla="*/ 24860 w 860393"/>
                <a:gd name="connsiteY481" fmla="*/ 672941 h 1348549"/>
                <a:gd name="connsiteX482" fmla="*/ 22098 w 860393"/>
                <a:gd name="connsiteY482" fmla="*/ 676465 h 1348549"/>
                <a:gd name="connsiteX483" fmla="*/ 22098 w 860393"/>
                <a:gd name="connsiteY483" fmla="*/ 689324 h 1348549"/>
                <a:gd name="connsiteX484" fmla="*/ 21336 w 860393"/>
                <a:gd name="connsiteY484" fmla="*/ 695801 h 1348549"/>
                <a:gd name="connsiteX485" fmla="*/ 24860 w 860393"/>
                <a:gd name="connsiteY485" fmla="*/ 698563 h 1348549"/>
                <a:gd name="connsiteX486" fmla="*/ 20955 w 860393"/>
                <a:gd name="connsiteY486" fmla="*/ 705422 h 1348549"/>
                <a:gd name="connsiteX487" fmla="*/ 23527 w 860393"/>
                <a:gd name="connsiteY487" fmla="*/ 713137 h 1348549"/>
                <a:gd name="connsiteX488" fmla="*/ 28480 w 860393"/>
                <a:gd name="connsiteY488" fmla="*/ 714089 h 1348549"/>
                <a:gd name="connsiteX489" fmla="*/ 28670 w 860393"/>
                <a:gd name="connsiteY489" fmla="*/ 715709 h 1348549"/>
                <a:gd name="connsiteX490" fmla="*/ 32290 w 860393"/>
                <a:gd name="connsiteY490" fmla="*/ 718471 h 1348549"/>
                <a:gd name="connsiteX491" fmla="*/ 34195 w 860393"/>
                <a:gd name="connsiteY491" fmla="*/ 721423 h 1348549"/>
                <a:gd name="connsiteX492" fmla="*/ 39338 w 860393"/>
                <a:gd name="connsiteY492" fmla="*/ 723995 h 1348549"/>
                <a:gd name="connsiteX493" fmla="*/ 36576 w 860393"/>
                <a:gd name="connsiteY493" fmla="*/ 727519 h 1348549"/>
                <a:gd name="connsiteX494" fmla="*/ 38957 w 860393"/>
                <a:gd name="connsiteY494" fmla="*/ 733615 h 1348549"/>
                <a:gd name="connsiteX495" fmla="*/ 36671 w 860393"/>
                <a:gd name="connsiteY495" fmla="*/ 740378 h 1348549"/>
                <a:gd name="connsiteX496" fmla="*/ 44767 w 860393"/>
                <a:gd name="connsiteY496" fmla="*/ 753713 h 1348549"/>
                <a:gd name="connsiteX497" fmla="*/ 56483 w 860393"/>
                <a:gd name="connsiteY497" fmla="*/ 769906 h 1348549"/>
                <a:gd name="connsiteX498" fmla="*/ 61817 w 860393"/>
                <a:gd name="connsiteY498" fmla="*/ 774001 h 1348549"/>
                <a:gd name="connsiteX499" fmla="*/ 66675 w 860393"/>
                <a:gd name="connsiteY499" fmla="*/ 775049 h 1348549"/>
                <a:gd name="connsiteX500" fmla="*/ 70675 w 860393"/>
                <a:gd name="connsiteY500" fmla="*/ 780955 h 1348549"/>
                <a:gd name="connsiteX501" fmla="*/ 67723 w 860393"/>
                <a:gd name="connsiteY501" fmla="*/ 782860 h 1348549"/>
                <a:gd name="connsiteX502" fmla="*/ 68104 w 860393"/>
                <a:gd name="connsiteY502" fmla="*/ 786098 h 1348549"/>
                <a:gd name="connsiteX503" fmla="*/ 68294 w 860393"/>
                <a:gd name="connsiteY503" fmla="*/ 787622 h 1348549"/>
                <a:gd name="connsiteX504" fmla="*/ 63817 w 860393"/>
                <a:gd name="connsiteY504" fmla="*/ 789813 h 1348549"/>
                <a:gd name="connsiteX505" fmla="*/ 64008 w 860393"/>
                <a:gd name="connsiteY505" fmla="*/ 791432 h 1348549"/>
                <a:gd name="connsiteX506" fmla="*/ 73247 w 860393"/>
                <a:gd name="connsiteY506" fmla="*/ 801434 h 1348549"/>
                <a:gd name="connsiteX507" fmla="*/ 78391 w 860393"/>
                <a:gd name="connsiteY507" fmla="*/ 804005 h 1348549"/>
                <a:gd name="connsiteX508" fmla="*/ 74676 w 860393"/>
                <a:gd name="connsiteY508" fmla="*/ 812483 h 1348549"/>
                <a:gd name="connsiteX509" fmla="*/ 71533 w 860393"/>
                <a:gd name="connsiteY509" fmla="*/ 812863 h 1348549"/>
                <a:gd name="connsiteX510" fmla="*/ 67628 w 860393"/>
                <a:gd name="connsiteY510" fmla="*/ 819817 h 1348549"/>
                <a:gd name="connsiteX511" fmla="*/ 63246 w 860393"/>
                <a:gd name="connsiteY511" fmla="*/ 823531 h 1348549"/>
                <a:gd name="connsiteX512" fmla="*/ 65437 w 860393"/>
                <a:gd name="connsiteY512" fmla="*/ 828104 h 1348549"/>
                <a:gd name="connsiteX513" fmla="*/ 68580 w 860393"/>
                <a:gd name="connsiteY513" fmla="*/ 827722 h 1348549"/>
                <a:gd name="connsiteX514" fmla="*/ 73342 w 860393"/>
                <a:gd name="connsiteY514" fmla="*/ 827056 h 1348549"/>
                <a:gd name="connsiteX515" fmla="*/ 74295 w 860393"/>
                <a:gd name="connsiteY515" fmla="*/ 822198 h 1348549"/>
                <a:gd name="connsiteX516" fmla="*/ 79057 w 860393"/>
                <a:gd name="connsiteY516" fmla="*/ 821531 h 1348549"/>
                <a:gd name="connsiteX517" fmla="*/ 79629 w 860393"/>
                <a:gd name="connsiteY517" fmla="*/ 826294 h 1348549"/>
                <a:gd name="connsiteX518" fmla="*/ 81439 w 860393"/>
                <a:gd name="connsiteY518" fmla="*/ 827627 h 1348549"/>
                <a:gd name="connsiteX519" fmla="*/ 86011 w 860393"/>
                <a:gd name="connsiteY519" fmla="*/ 825437 h 1348549"/>
                <a:gd name="connsiteX520" fmla="*/ 92297 w 860393"/>
                <a:gd name="connsiteY520" fmla="*/ 824675 h 1348549"/>
                <a:gd name="connsiteX521" fmla="*/ 96203 w 860393"/>
                <a:gd name="connsiteY521" fmla="*/ 830580 h 1348549"/>
                <a:gd name="connsiteX522" fmla="*/ 103156 w 860393"/>
                <a:gd name="connsiteY522" fmla="*/ 834485 h 1348549"/>
                <a:gd name="connsiteX523" fmla="*/ 102394 w 860393"/>
                <a:gd name="connsiteY523" fmla="*/ 841058 h 1348549"/>
                <a:gd name="connsiteX524" fmla="*/ 98679 w 860393"/>
                <a:gd name="connsiteY524" fmla="*/ 849535 h 1348549"/>
                <a:gd name="connsiteX525" fmla="*/ 100394 w 860393"/>
                <a:gd name="connsiteY525" fmla="*/ 850868 h 1348549"/>
                <a:gd name="connsiteX526" fmla="*/ 100870 w 860393"/>
                <a:gd name="connsiteY526" fmla="*/ 854012 h 1348549"/>
                <a:gd name="connsiteX527" fmla="*/ 103822 w 860393"/>
                <a:gd name="connsiteY527" fmla="*/ 852106 h 1348549"/>
                <a:gd name="connsiteX528" fmla="*/ 104394 w 860393"/>
                <a:gd name="connsiteY528" fmla="*/ 856774 h 1348549"/>
                <a:gd name="connsiteX529" fmla="*/ 101917 w 860393"/>
                <a:gd name="connsiteY529" fmla="*/ 874776 h 1348549"/>
                <a:gd name="connsiteX530" fmla="*/ 104299 w 860393"/>
                <a:gd name="connsiteY530" fmla="*/ 880872 h 1348549"/>
                <a:gd name="connsiteX531" fmla="*/ 98774 w 860393"/>
                <a:gd name="connsiteY531" fmla="*/ 888016 h 1348549"/>
                <a:gd name="connsiteX532" fmla="*/ 95631 w 860393"/>
                <a:gd name="connsiteY532" fmla="*/ 888397 h 1348549"/>
                <a:gd name="connsiteX533" fmla="*/ 89440 w 860393"/>
                <a:gd name="connsiteY533" fmla="*/ 890778 h 1348549"/>
                <a:gd name="connsiteX534" fmla="*/ 91630 w 860393"/>
                <a:gd name="connsiteY534" fmla="*/ 895350 h 1348549"/>
                <a:gd name="connsiteX535" fmla="*/ 90297 w 860393"/>
                <a:gd name="connsiteY535" fmla="*/ 897064 h 1348549"/>
                <a:gd name="connsiteX536" fmla="*/ 88868 w 860393"/>
                <a:gd name="connsiteY536" fmla="*/ 898874 h 1348549"/>
                <a:gd name="connsiteX537" fmla="*/ 82391 w 860393"/>
                <a:gd name="connsiteY537" fmla="*/ 898112 h 1348549"/>
                <a:gd name="connsiteX538" fmla="*/ 78296 w 860393"/>
                <a:gd name="connsiteY538" fmla="*/ 903446 h 1348549"/>
                <a:gd name="connsiteX539" fmla="*/ 78867 w 860393"/>
                <a:gd name="connsiteY539" fmla="*/ 908209 h 1348549"/>
                <a:gd name="connsiteX540" fmla="*/ 74104 w 860393"/>
                <a:gd name="connsiteY540" fmla="*/ 908780 h 1348549"/>
                <a:gd name="connsiteX541" fmla="*/ 75724 w 860393"/>
                <a:gd name="connsiteY541" fmla="*/ 921448 h 1348549"/>
                <a:gd name="connsiteX542" fmla="*/ 74390 w 860393"/>
                <a:gd name="connsiteY542" fmla="*/ 923163 h 1348549"/>
                <a:gd name="connsiteX543" fmla="*/ 75152 w 860393"/>
                <a:gd name="connsiteY543" fmla="*/ 929545 h 1348549"/>
                <a:gd name="connsiteX544" fmla="*/ 81153 w 860393"/>
                <a:gd name="connsiteY544" fmla="*/ 938403 h 1348549"/>
                <a:gd name="connsiteX545" fmla="*/ 88392 w 860393"/>
                <a:gd name="connsiteY545" fmla="*/ 945451 h 1348549"/>
                <a:gd name="connsiteX546" fmla="*/ 87058 w 860393"/>
                <a:gd name="connsiteY546" fmla="*/ 947261 h 1348549"/>
                <a:gd name="connsiteX547" fmla="*/ 83534 w 860393"/>
                <a:gd name="connsiteY547" fmla="*/ 944499 h 1348549"/>
                <a:gd name="connsiteX548" fmla="*/ 83058 w 860393"/>
                <a:gd name="connsiteY548" fmla="*/ 941356 h 1348549"/>
                <a:gd name="connsiteX549" fmla="*/ 81344 w 860393"/>
                <a:gd name="connsiteY549" fmla="*/ 939927 h 1348549"/>
                <a:gd name="connsiteX550" fmla="*/ 81724 w 860393"/>
                <a:gd name="connsiteY550" fmla="*/ 943070 h 1348549"/>
                <a:gd name="connsiteX551" fmla="*/ 80486 w 860393"/>
                <a:gd name="connsiteY551" fmla="*/ 946499 h 1348549"/>
                <a:gd name="connsiteX552" fmla="*/ 78962 w 860393"/>
                <a:gd name="connsiteY552" fmla="*/ 946690 h 1348549"/>
                <a:gd name="connsiteX553" fmla="*/ 78391 w 860393"/>
                <a:gd name="connsiteY553" fmla="*/ 954786 h 1348549"/>
                <a:gd name="connsiteX554" fmla="*/ 74104 w 860393"/>
                <a:gd name="connsiteY554" fmla="*/ 958501 h 1348549"/>
                <a:gd name="connsiteX555" fmla="*/ 77819 w 860393"/>
                <a:gd name="connsiteY555" fmla="*/ 962787 h 1348549"/>
                <a:gd name="connsiteX556" fmla="*/ 76676 w 860393"/>
                <a:gd name="connsiteY556" fmla="*/ 966216 h 1348549"/>
                <a:gd name="connsiteX557" fmla="*/ 73723 w 860393"/>
                <a:gd name="connsiteY557" fmla="*/ 968216 h 1348549"/>
                <a:gd name="connsiteX558" fmla="*/ 76105 w 860393"/>
                <a:gd name="connsiteY558" fmla="*/ 974312 h 1348549"/>
                <a:gd name="connsiteX559" fmla="*/ 77819 w 860393"/>
                <a:gd name="connsiteY559" fmla="*/ 975646 h 1348549"/>
                <a:gd name="connsiteX560" fmla="*/ 71723 w 860393"/>
                <a:gd name="connsiteY560" fmla="*/ 978027 h 1348549"/>
                <a:gd name="connsiteX561" fmla="*/ 72104 w 860393"/>
                <a:gd name="connsiteY561" fmla="*/ 981170 h 1348549"/>
                <a:gd name="connsiteX562" fmla="*/ 67628 w 860393"/>
                <a:gd name="connsiteY562" fmla="*/ 983361 h 1348549"/>
                <a:gd name="connsiteX563" fmla="*/ 65818 w 860393"/>
                <a:gd name="connsiteY563" fmla="*/ 982027 h 1348549"/>
                <a:gd name="connsiteX564" fmla="*/ 65056 w 860393"/>
                <a:gd name="connsiteY564" fmla="*/ 988505 h 1348549"/>
                <a:gd name="connsiteX565" fmla="*/ 70009 w 860393"/>
                <a:gd name="connsiteY565" fmla="*/ 989457 h 1348549"/>
                <a:gd name="connsiteX566" fmla="*/ 72390 w 860393"/>
                <a:gd name="connsiteY566" fmla="*/ 995648 h 1348549"/>
                <a:gd name="connsiteX567" fmla="*/ 75724 w 860393"/>
                <a:gd name="connsiteY567" fmla="*/ 996791 h 1348549"/>
                <a:gd name="connsiteX568" fmla="*/ 74581 w 860393"/>
                <a:gd name="connsiteY568" fmla="*/ 1000125 h 1348549"/>
                <a:gd name="connsiteX569" fmla="*/ 70009 w 860393"/>
                <a:gd name="connsiteY569" fmla="*/ 1002316 h 1348549"/>
                <a:gd name="connsiteX570" fmla="*/ 62294 w 860393"/>
                <a:gd name="connsiteY570" fmla="*/ 1004888 h 1348549"/>
                <a:gd name="connsiteX571" fmla="*/ 60579 w 860393"/>
                <a:gd name="connsiteY571" fmla="*/ 1003554 h 1348549"/>
                <a:gd name="connsiteX572" fmla="*/ 58388 w 860393"/>
                <a:gd name="connsiteY572" fmla="*/ 998982 h 1348549"/>
                <a:gd name="connsiteX573" fmla="*/ 54769 w 860393"/>
                <a:gd name="connsiteY573" fmla="*/ 996220 h 1348549"/>
                <a:gd name="connsiteX574" fmla="*/ 51816 w 860393"/>
                <a:gd name="connsiteY574" fmla="*/ 998220 h 1348549"/>
                <a:gd name="connsiteX575" fmla="*/ 49625 w 860393"/>
                <a:gd name="connsiteY575" fmla="*/ 993648 h 1348549"/>
                <a:gd name="connsiteX576" fmla="*/ 48673 w 860393"/>
                <a:gd name="connsiteY576" fmla="*/ 998601 h 1348549"/>
                <a:gd name="connsiteX577" fmla="*/ 46672 w 860393"/>
                <a:gd name="connsiteY577" fmla="*/ 995648 h 1348549"/>
                <a:gd name="connsiteX578" fmla="*/ 40005 w 860393"/>
                <a:gd name="connsiteY578" fmla="*/ 993362 h 1348549"/>
                <a:gd name="connsiteX579" fmla="*/ 34480 w 860393"/>
                <a:gd name="connsiteY579" fmla="*/ 987647 h 1348549"/>
                <a:gd name="connsiteX580" fmla="*/ 38386 w 860393"/>
                <a:gd name="connsiteY580" fmla="*/ 993553 h 1348549"/>
                <a:gd name="connsiteX581" fmla="*/ 35242 w 860393"/>
                <a:gd name="connsiteY581" fmla="*/ 993934 h 1348549"/>
                <a:gd name="connsiteX582" fmla="*/ 37433 w 860393"/>
                <a:gd name="connsiteY582" fmla="*/ 998410 h 1348549"/>
                <a:gd name="connsiteX583" fmla="*/ 34480 w 860393"/>
                <a:gd name="connsiteY583" fmla="*/ 1000411 h 1348549"/>
                <a:gd name="connsiteX584" fmla="*/ 34671 w 860393"/>
                <a:gd name="connsiteY584" fmla="*/ 1002030 h 1348549"/>
                <a:gd name="connsiteX585" fmla="*/ 37052 w 860393"/>
                <a:gd name="connsiteY585" fmla="*/ 1008126 h 1348549"/>
                <a:gd name="connsiteX586" fmla="*/ 36290 w 860393"/>
                <a:gd name="connsiteY586" fmla="*/ 1014603 h 1348549"/>
                <a:gd name="connsiteX587" fmla="*/ 38100 w 860393"/>
                <a:gd name="connsiteY587" fmla="*/ 1016032 h 1348549"/>
                <a:gd name="connsiteX588" fmla="*/ 41243 w 860393"/>
                <a:gd name="connsiteY588" fmla="*/ 1015651 h 1348549"/>
                <a:gd name="connsiteX589" fmla="*/ 41434 w 860393"/>
                <a:gd name="connsiteY589" fmla="*/ 1017175 h 1348549"/>
                <a:gd name="connsiteX590" fmla="*/ 41624 w 860393"/>
                <a:gd name="connsiteY590" fmla="*/ 1018794 h 1348549"/>
                <a:gd name="connsiteX591" fmla="*/ 38862 w 860393"/>
                <a:gd name="connsiteY591" fmla="*/ 1022318 h 1348549"/>
                <a:gd name="connsiteX592" fmla="*/ 36766 w 860393"/>
                <a:gd name="connsiteY592" fmla="*/ 1030605 h 1348549"/>
                <a:gd name="connsiteX593" fmla="*/ 33814 w 860393"/>
                <a:gd name="connsiteY593" fmla="*/ 1032605 h 1348549"/>
                <a:gd name="connsiteX594" fmla="*/ 31432 w 860393"/>
                <a:gd name="connsiteY594" fmla="*/ 1039273 h 1348549"/>
                <a:gd name="connsiteX595" fmla="*/ 37909 w 860393"/>
                <a:gd name="connsiteY595" fmla="*/ 1040035 h 1348549"/>
                <a:gd name="connsiteX596" fmla="*/ 44101 w 860393"/>
                <a:gd name="connsiteY596" fmla="*/ 1037654 h 1348549"/>
                <a:gd name="connsiteX597" fmla="*/ 47434 w 860393"/>
                <a:gd name="connsiteY597" fmla="*/ 1038892 h 1348549"/>
                <a:gd name="connsiteX598" fmla="*/ 52388 w 860393"/>
                <a:gd name="connsiteY598" fmla="*/ 1039844 h 1348549"/>
                <a:gd name="connsiteX599" fmla="*/ 55340 w 860393"/>
                <a:gd name="connsiteY599" fmla="*/ 1037844 h 1348549"/>
                <a:gd name="connsiteX600" fmla="*/ 62008 w 860393"/>
                <a:gd name="connsiteY600" fmla="*/ 1040225 h 1348549"/>
                <a:gd name="connsiteX601" fmla="*/ 64008 w 860393"/>
                <a:gd name="connsiteY601" fmla="*/ 1043178 h 1348549"/>
                <a:gd name="connsiteX602" fmla="*/ 72676 w 860393"/>
                <a:gd name="connsiteY602" fmla="*/ 1048512 h 1348549"/>
                <a:gd name="connsiteX603" fmla="*/ 80772 w 860393"/>
                <a:gd name="connsiteY603" fmla="*/ 1049084 h 1348549"/>
                <a:gd name="connsiteX604" fmla="*/ 85154 w 860393"/>
                <a:gd name="connsiteY604" fmla="*/ 1045273 h 1348549"/>
                <a:gd name="connsiteX605" fmla="*/ 83725 w 860393"/>
                <a:gd name="connsiteY605" fmla="*/ 1047083 h 1348549"/>
                <a:gd name="connsiteX606" fmla="*/ 84106 w 860393"/>
                <a:gd name="connsiteY606" fmla="*/ 1050227 h 1348549"/>
                <a:gd name="connsiteX607" fmla="*/ 85344 w 860393"/>
                <a:gd name="connsiteY607" fmla="*/ 1046893 h 1348549"/>
                <a:gd name="connsiteX608" fmla="*/ 87058 w 860393"/>
                <a:gd name="connsiteY608" fmla="*/ 1048226 h 1348549"/>
                <a:gd name="connsiteX609" fmla="*/ 92012 w 860393"/>
                <a:gd name="connsiteY609" fmla="*/ 1049274 h 1348549"/>
                <a:gd name="connsiteX610" fmla="*/ 92202 w 860393"/>
                <a:gd name="connsiteY610" fmla="*/ 1050798 h 1348549"/>
                <a:gd name="connsiteX611" fmla="*/ 95155 w 860393"/>
                <a:gd name="connsiteY611" fmla="*/ 1048798 h 1348549"/>
                <a:gd name="connsiteX612" fmla="*/ 96964 w 860393"/>
                <a:gd name="connsiteY612" fmla="*/ 1050227 h 1348549"/>
                <a:gd name="connsiteX613" fmla="*/ 98584 w 860393"/>
                <a:gd name="connsiteY613" fmla="*/ 1050036 h 1348549"/>
                <a:gd name="connsiteX614" fmla="*/ 97155 w 860393"/>
                <a:gd name="connsiteY614" fmla="*/ 1051751 h 1348549"/>
                <a:gd name="connsiteX615" fmla="*/ 90869 w 860393"/>
                <a:gd name="connsiteY615" fmla="*/ 1052608 h 1348549"/>
                <a:gd name="connsiteX616" fmla="*/ 85725 w 860393"/>
                <a:gd name="connsiteY616" fmla="*/ 1050036 h 1348549"/>
                <a:gd name="connsiteX617" fmla="*/ 81153 w 860393"/>
                <a:gd name="connsiteY617" fmla="*/ 1052227 h 1348549"/>
                <a:gd name="connsiteX618" fmla="*/ 77248 w 860393"/>
                <a:gd name="connsiteY618" fmla="*/ 1059085 h 1348549"/>
                <a:gd name="connsiteX619" fmla="*/ 79248 w 860393"/>
                <a:gd name="connsiteY619" fmla="*/ 1062133 h 1348549"/>
                <a:gd name="connsiteX620" fmla="*/ 80200 w 860393"/>
                <a:gd name="connsiteY620" fmla="*/ 1069943 h 1348549"/>
                <a:gd name="connsiteX621" fmla="*/ 78867 w 860393"/>
                <a:gd name="connsiteY621" fmla="*/ 1071753 h 1348549"/>
                <a:gd name="connsiteX622" fmla="*/ 75914 w 860393"/>
                <a:gd name="connsiteY622" fmla="*/ 1073753 h 1348549"/>
                <a:gd name="connsiteX623" fmla="*/ 72580 w 860393"/>
                <a:gd name="connsiteY623" fmla="*/ 1072515 h 1348549"/>
                <a:gd name="connsiteX624" fmla="*/ 66865 w 860393"/>
                <a:gd name="connsiteY624" fmla="*/ 1078135 h 1348549"/>
                <a:gd name="connsiteX625" fmla="*/ 68866 w 860393"/>
                <a:gd name="connsiteY625" fmla="*/ 1081088 h 1348549"/>
                <a:gd name="connsiteX626" fmla="*/ 65532 w 860393"/>
                <a:gd name="connsiteY626" fmla="*/ 1092708 h 1348549"/>
                <a:gd name="connsiteX627" fmla="*/ 69247 w 860393"/>
                <a:gd name="connsiteY627" fmla="*/ 1096994 h 1348549"/>
                <a:gd name="connsiteX628" fmla="*/ 70104 w 860393"/>
                <a:gd name="connsiteY628" fmla="*/ 1103376 h 1348549"/>
                <a:gd name="connsiteX629" fmla="*/ 72009 w 860393"/>
                <a:gd name="connsiteY629" fmla="*/ 1106329 h 1348549"/>
                <a:gd name="connsiteX630" fmla="*/ 72676 w 860393"/>
                <a:gd name="connsiteY630" fmla="*/ 1110996 h 1348549"/>
                <a:gd name="connsiteX631" fmla="*/ 76581 w 860393"/>
                <a:gd name="connsiteY631" fmla="*/ 1116902 h 1348549"/>
                <a:gd name="connsiteX632" fmla="*/ 76771 w 860393"/>
                <a:gd name="connsiteY632" fmla="*/ 1118521 h 1348549"/>
                <a:gd name="connsiteX633" fmla="*/ 73628 w 860393"/>
                <a:gd name="connsiteY633" fmla="*/ 1118902 h 1348549"/>
                <a:gd name="connsiteX634" fmla="*/ 76962 w 860393"/>
                <a:gd name="connsiteY634" fmla="*/ 1120140 h 1348549"/>
                <a:gd name="connsiteX635" fmla="*/ 76105 w 860393"/>
                <a:gd name="connsiteY635" fmla="*/ 1137856 h 1348549"/>
                <a:gd name="connsiteX636" fmla="*/ 80963 w 860393"/>
                <a:gd name="connsiteY636" fmla="*/ 1138809 h 1348549"/>
                <a:gd name="connsiteX637" fmla="*/ 82963 w 860393"/>
                <a:gd name="connsiteY637" fmla="*/ 1141762 h 1348549"/>
                <a:gd name="connsiteX638" fmla="*/ 89249 w 860393"/>
                <a:gd name="connsiteY638" fmla="*/ 1141000 h 1348549"/>
                <a:gd name="connsiteX639" fmla="*/ 91059 w 860393"/>
                <a:gd name="connsiteY639" fmla="*/ 1142333 h 1348549"/>
                <a:gd name="connsiteX640" fmla="*/ 88963 w 860393"/>
                <a:gd name="connsiteY640" fmla="*/ 1150620 h 1348549"/>
                <a:gd name="connsiteX641" fmla="*/ 92107 w 860393"/>
                <a:gd name="connsiteY641" fmla="*/ 1150239 h 1348549"/>
                <a:gd name="connsiteX642" fmla="*/ 94297 w 860393"/>
                <a:gd name="connsiteY642" fmla="*/ 1154811 h 1348549"/>
                <a:gd name="connsiteX643" fmla="*/ 92869 w 860393"/>
                <a:gd name="connsiteY643" fmla="*/ 1156526 h 1348549"/>
                <a:gd name="connsiteX644" fmla="*/ 97822 w 860393"/>
                <a:gd name="connsiteY644" fmla="*/ 1157573 h 1348549"/>
                <a:gd name="connsiteX645" fmla="*/ 98203 w 860393"/>
                <a:gd name="connsiteY645" fmla="*/ 1160717 h 1348549"/>
                <a:gd name="connsiteX646" fmla="*/ 97250 w 860393"/>
                <a:gd name="connsiteY646" fmla="*/ 1165669 h 1348549"/>
                <a:gd name="connsiteX647" fmla="*/ 95440 w 860393"/>
                <a:gd name="connsiteY647" fmla="*/ 1164241 h 1348549"/>
                <a:gd name="connsiteX648" fmla="*/ 94107 w 860393"/>
                <a:gd name="connsiteY648" fmla="*/ 1166051 h 1348549"/>
                <a:gd name="connsiteX649" fmla="*/ 87821 w 860393"/>
                <a:gd name="connsiteY649" fmla="*/ 1166813 h 1348549"/>
                <a:gd name="connsiteX650" fmla="*/ 86392 w 860393"/>
                <a:gd name="connsiteY650" fmla="*/ 1168622 h 1348549"/>
                <a:gd name="connsiteX651" fmla="*/ 79915 w 860393"/>
                <a:gd name="connsiteY651" fmla="*/ 1167860 h 1348549"/>
                <a:gd name="connsiteX652" fmla="*/ 77343 w 860393"/>
                <a:gd name="connsiteY652" fmla="*/ 1173004 h 1348549"/>
                <a:gd name="connsiteX653" fmla="*/ 77724 w 860393"/>
                <a:gd name="connsiteY653" fmla="*/ 1176147 h 1348549"/>
                <a:gd name="connsiteX654" fmla="*/ 75343 w 860393"/>
                <a:gd name="connsiteY654" fmla="*/ 1182814 h 1348549"/>
                <a:gd name="connsiteX655" fmla="*/ 76200 w 860393"/>
                <a:gd name="connsiteY655" fmla="*/ 1189196 h 1348549"/>
                <a:gd name="connsiteX656" fmla="*/ 79534 w 860393"/>
                <a:gd name="connsiteY656" fmla="*/ 1190339 h 1348549"/>
                <a:gd name="connsiteX657" fmla="*/ 80677 w 860393"/>
                <a:gd name="connsiteY657" fmla="*/ 1187006 h 1348549"/>
                <a:gd name="connsiteX658" fmla="*/ 85630 w 860393"/>
                <a:gd name="connsiteY658" fmla="*/ 1187958 h 1348549"/>
                <a:gd name="connsiteX659" fmla="*/ 83344 w 860393"/>
                <a:gd name="connsiteY659" fmla="*/ 1194721 h 1348549"/>
                <a:gd name="connsiteX660" fmla="*/ 100489 w 860393"/>
                <a:gd name="connsiteY660" fmla="*/ 1203674 h 1348549"/>
                <a:gd name="connsiteX661" fmla="*/ 108013 w 860393"/>
                <a:gd name="connsiteY661" fmla="*/ 1212342 h 1348549"/>
                <a:gd name="connsiteX662" fmla="*/ 118110 w 860393"/>
                <a:gd name="connsiteY662" fmla="*/ 1215866 h 1348549"/>
                <a:gd name="connsiteX663" fmla="*/ 122015 w 860393"/>
                <a:gd name="connsiteY663" fmla="*/ 1221772 h 1348549"/>
                <a:gd name="connsiteX664" fmla="*/ 124968 w 860393"/>
                <a:gd name="connsiteY664" fmla="*/ 1219867 h 1348549"/>
                <a:gd name="connsiteX665" fmla="*/ 124587 w 860393"/>
                <a:gd name="connsiteY665" fmla="*/ 1216723 h 1348549"/>
                <a:gd name="connsiteX666" fmla="*/ 129730 w 860393"/>
                <a:gd name="connsiteY666" fmla="*/ 1206437 h 1348549"/>
                <a:gd name="connsiteX667" fmla="*/ 135636 w 860393"/>
                <a:gd name="connsiteY667" fmla="*/ 1202436 h 1348549"/>
                <a:gd name="connsiteX668" fmla="*/ 140303 w 860393"/>
                <a:gd name="connsiteY668" fmla="*/ 1201864 h 1348549"/>
                <a:gd name="connsiteX669" fmla="*/ 144685 w 860393"/>
                <a:gd name="connsiteY669" fmla="*/ 1198055 h 1348549"/>
                <a:gd name="connsiteX670" fmla="*/ 148019 w 860393"/>
                <a:gd name="connsiteY670" fmla="*/ 1199293 h 1348549"/>
                <a:gd name="connsiteX671" fmla="*/ 144304 w 860393"/>
                <a:gd name="connsiteY671" fmla="*/ 1194911 h 1348549"/>
                <a:gd name="connsiteX672" fmla="*/ 145066 w 860393"/>
                <a:gd name="connsiteY672" fmla="*/ 1188434 h 1348549"/>
                <a:gd name="connsiteX673" fmla="*/ 144875 w 860393"/>
                <a:gd name="connsiteY673" fmla="*/ 1186815 h 1348549"/>
                <a:gd name="connsiteX674" fmla="*/ 144208 w 860393"/>
                <a:gd name="connsiteY674" fmla="*/ 1182052 h 1348549"/>
                <a:gd name="connsiteX675" fmla="*/ 145828 w 860393"/>
                <a:gd name="connsiteY675" fmla="*/ 1181862 h 1348549"/>
                <a:gd name="connsiteX676" fmla="*/ 148971 w 860393"/>
                <a:gd name="connsiteY676" fmla="*/ 1168718 h 1348549"/>
                <a:gd name="connsiteX677" fmla="*/ 152876 w 860393"/>
                <a:gd name="connsiteY677" fmla="*/ 1174623 h 1348549"/>
                <a:gd name="connsiteX678" fmla="*/ 155829 w 860393"/>
                <a:gd name="connsiteY678" fmla="*/ 1172623 h 1348549"/>
                <a:gd name="connsiteX679" fmla="*/ 161544 w 860393"/>
                <a:gd name="connsiteY679" fmla="*/ 1167098 h 1348549"/>
                <a:gd name="connsiteX680" fmla="*/ 154210 w 860393"/>
                <a:gd name="connsiteY680" fmla="*/ 1159955 h 1348549"/>
                <a:gd name="connsiteX681" fmla="*/ 155067 w 860393"/>
                <a:gd name="connsiteY681" fmla="*/ 1153477 h 1348549"/>
                <a:gd name="connsiteX682" fmla="*/ 153257 w 860393"/>
                <a:gd name="connsiteY682" fmla="*/ 1152049 h 1348549"/>
                <a:gd name="connsiteX683" fmla="*/ 144971 w 860393"/>
                <a:gd name="connsiteY683" fmla="*/ 1149953 h 1348549"/>
                <a:gd name="connsiteX684" fmla="*/ 142970 w 860393"/>
                <a:gd name="connsiteY684" fmla="*/ 1147001 h 1348549"/>
                <a:gd name="connsiteX685" fmla="*/ 144113 w 860393"/>
                <a:gd name="connsiteY685" fmla="*/ 1143572 h 1348549"/>
                <a:gd name="connsiteX686" fmla="*/ 148685 w 860393"/>
                <a:gd name="connsiteY686" fmla="*/ 1141476 h 1348549"/>
                <a:gd name="connsiteX687" fmla="*/ 148495 w 860393"/>
                <a:gd name="connsiteY687" fmla="*/ 1139857 h 1348549"/>
                <a:gd name="connsiteX688" fmla="*/ 149638 w 860393"/>
                <a:gd name="connsiteY688" fmla="*/ 1136523 h 1348549"/>
                <a:gd name="connsiteX689" fmla="*/ 146304 w 860393"/>
                <a:gd name="connsiteY689" fmla="*/ 1135285 h 1348549"/>
                <a:gd name="connsiteX690" fmla="*/ 145923 w 860393"/>
                <a:gd name="connsiteY690" fmla="*/ 1132142 h 1348549"/>
                <a:gd name="connsiteX691" fmla="*/ 141161 w 860393"/>
                <a:gd name="connsiteY691" fmla="*/ 1132808 h 1348549"/>
                <a:gd name="connsiteX692" fmla="*/ 139827 w 860393"/>
                <a:gd name="connsiteY692" fmla="*/ 1134523 h 1348549"/>
                <a:gd name="connsiteX693" fmla="*/ 139160 w 860393"/>
                <a:gd name="connsiteY693" fmla="*/ 1129856 h 1348549"/>
                <a:gd name="connsiteX694" fmla="*/ 137636 w 860393"/>
                <a:gd name="connsiteY694" fmla="*/ 1130046 h 1348549"/>
                <a:gd name="connsiteX695" fmla="*/ 135255 w 860393"/>
                <a:gd name="connsiteY695" fmla="*/ 1123950 h 1348549"/>
                <a:gd name="connsiteX696" fmla="*/ 133445 w 860393"/>
                <a:gd name="connsiteY696" fmla="*/ 1122521 h 1348549"/>
                <a:gd name="connsiteX697" fmla="*/ 133255 w 860393"/>
                <a:gd name="connsiteY697" fmla="*/ 1120997 h 1348549"/>
                <a:gd name="connsiteX698" fmla="*/ 130302 w 860393"/>
                <a:gd name="connsiteY698" fmla="*/ 1122902 h 1348549"/>
                <a:gd name="connsiteX699" fmla="*/ 126968 w 860393"/>
                <a:gd name="connsiteY699" fmla="*/ 1121759 h 1348549"/>
                <a:gd name="connsiteX700" fmla="*/ 125349 w 860393"/>
                <a:gd name="connsiteY700" fmla="*/ 1121950 h 1348549"/>
                <a:gd name="connsiteX701" fmla="*/ 127730 w 860393"/>
                <a:gd name="connsiteY701" fmla="*/ 1115282 h 1348549"/>
                <a:gd name="connsiteX702" fmla="*/ 123920 w 860393"/>
                <a:gd name="connsiteY702" fmla="*/ 1110901 h 1348549"/>
                <a:gd name="connsiteX703" fmla="*/ 117634 w 860393"/>
                <a:gd name="connsiteY703" fmla="*/ 1111758 h 1348549"/>
                <a:gd name="connsiteX704" fmla="*/ 121920 w 860393"/>
                <a:gd name="connsiteY704" fmla="*/ 1107948 h 1348549"/>
                <a:gd name="connsiteX705" fmla="*/ 127063 w 860393"/>
                <a:gd name="connsiteY705" fmla="*/ 1110520 h 1348549"/>
                <a:gd name="connsiteX706" fmla="*/ 130016 w 860393"/>
                <a:gd name="connsiteY706" fmla="*/ 1108519 h 1348549"/>
                <a:gd name="connsiteX707" fmla="*/ 131064 w 860393"/>
                <a:gd name="connsiteY707" fmla="*/ 1103567 h 1348549"/>
                <a:gd name="connsiteX708" fmla="*/ 134207 w 860393"/>
                <a:gd name="connsiteY708" fmla="*/ 1103185 h 1348549"/>
                <a:gd name="connsiteX709" fmla="*/ 132397 w 860393"/>
                <a:gd name="connsiteY709" fmla="*/ 1101852 h 1348549"/>
                <a:gd name="connsiteX710" fmla="*/ 130873 w 860393"/>
                <a:gd name="connsiteY710" fmla="*/ 1102043 h 1348549"/>
                <a:gd name="connsiteX711" fmla="*/ 129064 w 860393"/>
                <a:gd name="connsiteY711" fmla="*/ 1100614 h 1348549"/>
                <a:gd name="connsiteX712" fmla="*/ 132016 w 860393"/>
                <a:gd name="connsiteY712" fmla="*/ 1098709 h 1348549"/>
                <a:gd name="connsiteX713" fmla="*/ 136779 w 860393"/>
                <a:gd name="connsiteY713" fmla="*/ 1098042 h 1348549"/>
                <a:gd name="connsiteX714" fmla="*/ 151543 w 860393"/>
                <a:gd name="connsiteY714" fmla="*/ 1088136 h 1348549"/>
                <a:gd name="connsiteX715" fmla="*/ 154876 w 860393"/>
                <a:gd name="connsiteY715" fmla="*/ 1089374 h 1348549"/>
                <a:gd name="connsiteX716" fmla="*/ 157639 w 860393"/>
                <a:gd name="connsiteY716" fmla="*/ 1085755 h 1348549"/>
                <a:gd name="connsiteX717" fmla="*/ 159448 w 860393"/>
                <a:gd name="connsiteY717" fmla="*/ 1087184 h 1348549"/>
                <a:gd name="connsiteX718" fmla="*/ 170497 w 860393"/>
                <a:gd name="connsiteY718" fmla="*/ 1098614 h 1348549"/>
                <a:gd name="connsiteX719" fmla="*/ 174403 w 860393"/>
                <a:gd name="connsiteY719" fmla="*/ 1091660 h 1348549"/>
                <a:gd name="connsiteX720" fmla="*/ 177737 w 860393"/>
                <a:gd name="connsiteY720" fmla="*/ 1092803 h 1348549"/>
                <a:gd name="connsiteX721" fmla="*/ 177927 w 860393"/>
                <a:gd name="connsiteY721" fmla="*/ 1094423 h 1348549"/>
                <a:gd name="connsiteX722" fmla="*/ 181356 w 860393"/>
                <a:gd name="connsiteY722" fmla="*/ 1095565 h 1348549"/>
                <a:gd name="connsiteX723" fmla="*/ 179927 w 860393"/>
                <a:gd name="connsiteY723" fmla="*/ 1097375 h 1348549"/>
                <a:gd name="connsiteX724" fmla="*/ 181928 w 860393"/>
                <a:gd name="connsiteY724" fmla="*/ 1100328 h 1348549"/>
                <a:gd name="connsiteX725" fmla="*/ 188881 w 860393"/>
                <a:gd name="connsiteY725" fmla="*/ 1104233 h 1348549"/>
                <a:gd name="connsiteX726" fmla="*/ 190024 w 860393"/>
                <a:gd name="connsiteY726" fmla="*/ 1113758 h 1348549"/>
                <a:gd name="connsiteX727" fmla="*/ 183737 w 860393"/>
                <a:gd name="connsiteY727" fmla="*/ 1114520 h 1348549"/>
                <a:gd name="connsiteX728" fmla="*/ 185738 w 860393"/>
                <a:gd name="connsiteY728" fmla="*/ 1117473 h 1348549"/>
                <a:gd name="connsiteX729" fmla="*/ 188881 w 860393"/>
                <a:gd name="connsiteY729" fmla="*/ 1117092 h 1348549"/>
                <a:gd name="connsiteX730" fmla="*/ 189452 w 860393"/>
                <a:gd name="connsiteY730" fmla="*/ 1121759 h 1348549"/>
                <a:gd name="connsiteX731" fmla="*/ 200978 w 860393"/>
                <a:gd name="connsiteY731" fmla="*/ 1123569 h 1348549"/>
                <a:gd name="connsiteX732" fmla="*/ 202882 w 860393"/>
                <a:gd name="connsiteY732" fmla="*/ 1126522 h 1348549"/>
                <a:gd name="connsiteX733" fmla="*/ 201549 w 860393"/>
                <a:gd name="connsiteY733" fmla="*/ 1128331 h 1348549"/>
                <a:gd name="connsiteX734" fmla="*/ 196787 w 860393"/>
                <a:gd name="connsiteY734" fmla="*/ 1128903 h 1348549"/>
                <a:gd name="connsiteX735" fmla="*/ 197167 w 860393"/>
                <a:gd name="connsiteY735" fmla="*/ 1132046 h 1348549"/>
                <a:gd name="connsiteX736" fmla="*/ 198787 w 860393"/>
                <a:gd name="connsiteY736" fmla="*/ 1131856 h 1348549"/>
                <a:gd name="connsiteX737" fmla="*/ 202311 w 860393"/>
                <a:gd name="connsiteY737" fmla="*/ 1134618 h 1348549"/>
                <a:gd name="connsiteX738" fmla="*/ 205264 w 860393"/>
                <a:gd name="connsiteY738" fmla="*/ 1132618 h 1348549"/>
                <a:gd name="connsiteX739" fmla="*/ 207264 w 860393"/>
                <a:gd name="connsiteY739" fmla="*/ 1135571 h 1348549"/>
                <a:gd name="connsiteX740" fmla="*/ 209074 w 860393"/>
                <a:gd name="connsiteY740" fmla="*/ 1136999 h 1348549"/>
                <a:gd name="connsiteX741" fmla="*/ 210026 w 860393"/>
                <a:gd name="connsiteY741" fmla="*/ 1144810 h 1348549"/>
                <a:gd name="connsiteX742" fmla="*/ 208502 w 860393"/>
                <a:gd name="connsiteY742" fmla="*/ 1145096 h 1348549"/>
                <a:gd name="connsiteX743" fmla="*/ 208693 w 860393"/>
                <a:gd name="connsiteY743" fmla="*/ 1146619 h 1348549"/>
                <a:gd name="connsiteX744" fmla="*/ 213265 w 860393"/>
                <a:gd name="connsiteY744" fmla="*/ 1157288 h 1348549"/>
                <a:gd name="connsiteX745" fmla="*/ 213836 w 860393"/>
                <a:gd name="connsiteY745" fmla="*/ 1162050 h 1348549"/>
                <a:gd name="connsiteX746" fmla="*/ 213074 w 860393"/>
                <a:gd name="connsiteY746" fmla="*/ 1168527 h 1348549"/>
                <a:gd name="connsiteX747" fmla="*/ 211264 w 860393"/>
                <a:gd name="connsiteY747" fmla="*/ 1167098 h 1348549"/>
                <a:gd name="connsiteX748" fmla="*/ 210121 w 860393"/>
                <a:gd name="connsiteY748" fmla="*/ 1170527 h 1348549"/>
                <a:gd name="connsiteX749" fmla="*/ 217265 w 860393"/>
                <a:gd name="connsiteY749" fmla="*/ 1175956 h 1348549"/>
                <a:gd name="connsiteX750" fmla="*/ 222123 w 860393"/>
                <a:gd name="connsiteY750" fmla="*/ 1177004 h 1348549"/>
                <a:gd name="connsiteX751" fmla="*/ 226695 w 860393"/>
                <a:gd name="connsiteY751" fmla="*/ 1174814 h 1348549"/>
                <a:gd name="connsiteX752" fmla="*/ 227076 w 860393"/>
                <a:gd name="connsiteY752" fmla="*/ 1177957 h 1348549"/>
                <a:gd name="connsiteX753" fmla="*/ 231838 w 860393"/>
                <a:gd name="connsiteY753" fmla="*/ 1177385 h 1348549"/>
                <a:gd name="connsiteX754" fmla="*/ 232220 w 860393"/>
                <a:gd name="connsiteY754" fmla="*/ 1180529 h 1348549"/>
                <a:gd name="connsiteX755" fmla="*/ 229838 w 860393"/>
                <a:gd name="connsiteY755" fmla="*/ 1187196 h 1348549"/>
                <a:gd name="connsiteX756" fmla="*/ 231457 w 860393"/>
                <a:gd name="connsiteY756" fmla="*/ 1187006 h 1348549"/>
                <a:gd name="connsiteX757" fmla="*/ 232029 w 860393"/>
                <a:gd name="connsiteY757" fmla="*/ 1191768 h 1348549"/>
                <a:gd name="connsiteX758" fmla="*/ 228695 w 860393"/>
                <a:gd name="connsiteY758" fmla="*/ 1190530 h 1348549"/>
                <a:gd name="connsiteX759" fmla="*/ 229362 w 860393"/>
                <a:gd name="connsiteY759" fmla="*/ 1195292 h 1348549"/>
                <a:gd name="connsiteX760" fmla="*/ 238792 w 860393"/>
                <a:gd name="connsiteY760" fmla="*/ 1194149 h 1348549"/>
                <a:gd name="connsiteX761" fmla="*/ 236220 w 860393"/>
                <a:gd name="connsiteY761" fmla="*/ 1199293 h 1348549"/>
                <a:gd name="connsiteX762" fmla="*/ 237839 w 860393"/>
                <a:gd name="connsiteY762" fmla="*/ 1199007 h 1348549"/>
                <a:gd name="connsiteX763" fmla="*/ 240221 w 860393"/>
                <a:gd name="connsiteY763" fmla="*/ 1205198 h 1348549"/>
                <a:gd name="connsiteX764" fmla="*/ 243364 w 860393"/>
                <a:gd name="connsiteY764" fmla="*/ 1204722 h 1348549"/>
                <a:gd name="connsiteX765" fmla="*/ 242221 w 860393"/>
                <a:gd name="connsiteY765" fmla="*/ 1208151 h 1348549"/>
                <a:gd name="connsiteX766" fmla="*/ 242792 w 860393"/>
                <a:gd name="connsiteY766" fmla="*/ 1212818 h 1348549"/>
                <a:gd name="connsiteX767" fmla="*/ 245936 w 860393"/>
                <a:gd name="connsiteY767" fmla="*/ 1212437 h 1348549"/>
                <a:gd name="connsiteX768" fmla="*/ 245745 w 860393"/>
                <a:gd name="connsiteY768" fmla="*/ 1210913 h 1348549"/>
                <a:gd name="connsiteX769" fmla="*/ 247269 w 860393"/>
                <a:gd name="connsiteY769" fmla="*/ 1210627 h 1348549"/>
                <a:gd name="connsiteX770" fmla="*/ 252222 w 860393"/>
                <a:gd name="connsiteY770" fmla="*/ 1211675 h 1348549"/>
                <a:gd name="connsiteX771" fmla="*/ 252031 w 860393"/>
                <a:gd name="connsiteY771" fmla="*/ 1210056 h 1348549"/>
                <a:gd name="connsiteX772" fmla="*/ 252031 w 860393"/>
                <a:gd name="connsiteY772" fmla="*/ 1210056 h 1348549"/>
                <a:gd name="connsiteX773" fmla="*/ 254794 w 860393"/>
                <a:gd name="connsiteY773" fmla="*/ 1206532 h 1348549"/>
                <a:gd name="connsiteX774" fmla="*/ 253460 w 860393"/>
                <a:gd name="connsiteY774" fmla="*/ 1208246 h 1348549"/>
                <a:gd name="connsiteX775" fmla="*/ 252984 w 860393"/>
                <a:gd name="connsiteY775" fmla="*/ 1205103 h 1348549"/>
                <a:gd name="connsiteX776" fmla="*/ 251460 w 860393"/>
                <a:gd name="connsiteY776" fmla="*/ 1205293 h 1348549"/>
                <a:gd name="connsiteX777" fmla="*/ 252413 w 860393"/>
                <a:gd name="connsiteY777" fmla="*/ 1200436 h 1348549"/>
                <a:gd name="connsiteX778" fmla="*/ 249079 w 860393"/>
                <a:gd name="connsiteY778" fmla="*/ 1199198 h 1348549"/>
                <a:gd name="connsiteX779" fmla="*/ 253841 w 860393"/>
                <a:gd name="connsiteY779" fmla="*/ 1198626 h 1348549"/>
                <a:gd name="connsiteX780" fmla="*/ 253365 w 860393"/>
                <a:gd name="connsiteY780" fmla="*/ 1195483 h 1348549"/>
                <a:gd name="connsiteX781" fmla="*/ 256127 w 860393"/>
                <a:gd name="connsiteY781" fmla="*/ 1191863 h 1348549"/>
                <a:gd name="connsiteX782" fmla="*/ 253937 w 860393"/>
                <a:gd name="connsiteY782" fmla="*/ 1187387 h 1348549"/>
                <a:gd name="connsiteX783" fmla="*/ 255556 w 860393"/>
                <a:gd name="connsiteY783" fmla="*/ 1187196 h 1348549"/>
                <a:gd name="connsiteX784" fmla="*/ 257746 w 860393"/>
                <a:gd name="connsiteY784" fmla="*/ 1191673 h 1348549"/>
                <a:gd name="connsiteX785" fmla="*/ 260128 w 860393"/>
                <a:gd name="connsiteY785" fmla="*/ 1197769 h 1348549"/>
                <a:gd name="connsiteX786" fmla="*/ 263842 w 860393"/>
                <a:gd name="connsiteY786" fmla="*/ 1202150 h 1348549"/>
                <a:gd name="connsiteX787" fmla="*/ 264700 w 860393"/>
                <a:gd name="connsiteY787" fmla="*/ 1208437 h 1348549"/>
                <a:gd name="connsiteX788" fmla="*/ 260509 w 860393"/>
                <a:gd name="connsiteY788" fmla="*/ 1213771 h 1348549"/>
                <a:gd name="connsiteX789" fmla="*/ 259556 w 860393"/>
                <a:gd name="connsiteY789" fmla="*/ 1218724 h 1348549"/>
                <a:gd name="connsiteX790" fmla="*/ 261556 w 860393"/>
                <a:gd name="connsiteY790" fmla="*/ 1221677 h 1348549"/>
                <a:gd name="connsiteX791" fmla="*/ 258794 w 860393"/>
                <a:gd name="connsiteY791" fmla="*/ 1225201 h 1348549"/>
                <a:gd name="connsiteX792" fmla="*/ 253460 w 860393"/>
                <a:gd name="connsiteY792" fmla="*/ 1233964 h 1348549"/>
                <a:gd name="connsiteX793" fmla="*/ 255461 w 860393"/>
                <a:gd name="connsiteY793" fmla="*/ 1236917 h 1348549"/>
                <a:gd name="connsiteX794" fmla="*/ 255461 w 860393"/>
                <a:gd name="connsiteY794" fmla="*/ 1236917 h 1348549"/>
                <a:gd name="connsiteX795" fmla="*/ 257270 w 860393"/>
                <a:gd name="connsiteY795" fmla="*/ 1238250 h 1348549"/>
                <a:gd name="connsiteX796" fmla="*/ 256222 w 860393"/>
                <a:gd name="connsiteY796" fmla="*/ 1243203 h 1348549"/>
                <a:gd name="connsiteX797" fmla="*/ 251746 w 860393"/>
                <a:gd name="connsiteY797" fmla="*/ 1245394 h 1348549"/>
                <a:gd name="connsiteX798" fmla="*/ 255651 w 860393"/>
                <a:gd name="connsiteY798" fmla="*/ 1251299 h 1348549"/>
                <a:gd name="connsiteX799" fmla="*/ 257080 w 860393"/>
                <a:gd name="connsiteY799" fmla="*/ 1249489 h 1348549"/>
                <a:gd name="connsiteX800" fmla="*/ 267176 w 860393"/>
                <a:gd name="connsiteY800" fmla="*/ 1253014 h 1348549"/>
                <a:gd name="connsiteX801" fmla="*/ 265747 w 860393"/>
                <a:gd name="connsiteY801" fmla="*/ 1254823 h 1348549"/>
                <a:gd name="connsiteX802" fmla="*/ 267748 w 860393"/>
                <a:gd name="connsiteY802" fmla="*/ 1257776 h 1348549"/>
                <a:gd name="connsiteX803" fmla="*/ 274511 w 860393"/>
                <a:gd name="connsiteY803" fmla="*/ 1260158 h 1348549"/>
                <a:gd name="connsiteX804" fmla="*/ 274701 w 860393"/>
                <a:gd name="connsiteY804" fmla="*/ 1261681 h 1348549"/>
                <a:gd name="connsiteX805" fmla="*/ 276225 w 860393"/>
                <a:gd name="connsiteY805" fmla="*/ 1261491 h 1348549"/>
                <a:gd name="connsiteX806" fmla="*/ 279368 w 860393"/>
                <a:gd name="connsiteY806" fmla="*/ 1261110 h 1348549"/>
                <a:gd name="connsiteX807" fmla="*/ 288131 w 860393"/>
                <a:gd name="connsiteY807" fmla="*/ 1266444 h 1348549"/>
                <a:gd name="connsiteX808" fmla="*/ 289465 w 860393"/>
                <a:gd name="connsiteY808" fmla="*/ 1264634 h 1348549"/>
                <a:gd name="connsiteX809" fmla="*/ 292608 w 860393"/>
                <a:gd name="connsiteY809" fmla="*/ 1264253 h 1348549"/>
                <a:gd name="connsiteX810" fmla="*/ 301085 w 860393"/>
                <a:gd name="connsiteY810" fmla="*/ 1267968 h 1348549"/>
                <a:gd name="connsiteX811" fmla="*/ 306038 w 860393"/>
                <a:gd name="connsiteY811" fmla="*/ 1268921 h 1348549"/>
                <a:gd name="connsiteX812" fmla="*/ 304705 w 860393"/>
                <a:gd name="connsiteY812" fmla="*/ 1270730 h 1348549"/>
                <a:gd name="connsiteX813" fmla="*/ 308420 w 860393"/>
                <a:gd name="connsiteY813" fmla="*/ 1275017 h 1348549"/>
                <a:gd name="connsiteX814" fmla="*/ 314420 w 860393"/>
                <a:gd name="connsiteY814" fmla="*/ 1283875 h 1348549"/>
                <a:gd name="connsiteX815" fmla="*/ 322040 w 860393"/>
                <a:gd name="connsiteY815" fmla="*/ 1281303 h 1348549"/>
                <a:gd name="connsiteX816" fmla="*/ 322897 w 860393"/>
                <a:gd name="connsiteY816" fmla="*/ 1287589 h 1348549"/>
                <a:gd name="connsiteX817" fmla="*/ 321659 w 860393"/>
                <a:gd name="connsiteY817" fmla="*/ 1291018 h 1348549"/>
                <a:gd name="connsiteX818" fmla="*/ 321850 w 860393"/>
                <a:gd name="connsiteY818" fmla="*/ 1292543 h 1348549"/>
                <a:gd name="connsiteX819" fmla="*/ 318897 w 860393"/>
                <a:gd name="connsiteY819" fmla="*/ 1294543 h 1348549"/>
                <a:gd name="connsiteX820" fmla="*/ 322897 w 860393"/>
                <a:gd name="connsiteY820" fmla="*/ 1300448 h 1348549"/>
                <a:gd name="connsiteX821" fmla="*/ 325469 w 860393"/>
                <a:gd name="connsiteY821" fmla="*/ 1308164 h 1348549"/>
                <a:gd name="connsiteX822" fmla="*/ 326326 w 860393"/>
                <a:gd name="connsiteY822" fmla="*/ 1314450 h 1348549"/>
                <a:gd name="connsiteX823" fmla="*/ 328517 w 860393"/>
                <a:gd name="connsiteY823" fmla="*/ 1319022 h 1348549"/>
                <a:gd name="connsiteX824" fmla="*/ 329851 w 860393"/>
                <a:gd name="connsiteY824" fmla="*/ 1317212 h 1348549"/>
                <a:gd name="connsiteX825" fmla="*/ 331661 w 860393"/>
                <a:gd name="connsiteY825" fmla="*/ 1318641 h 1348549"/>
                <a:gd name="connsiteX826" fmla="*/ 332232 w 860393"/>
                <a:gd name="connsiteY826" fmla="*/ 1323308 h 1348549"/>
                <a:gd name="connsiteX827" fmla="*/ 334994 w 860393"/>
                <a:gd name="connsiteY827" fmla="*/ 1332643 h 1348549"/>
                <a:gd name="connsiteX828" fmla="*/ 336804 w 860393"/>
                <a:gd name="connsiteY828" fmla="*/ 1333976 h 1348549"/>
                <a:gd name="connsiteX829" fmla="*/ 335661 w 860393"/>
                <a:gd name="connsiteY829" fmla="*/ 1337310 h 1348549"/>
                <a:gd name="connsiteX830" fmla="*/ 338614 w 860393"/>
                <a:gd name="connsiteY830" fmla="*/ 1335310 h 1348549"/>
                <a:gd name="connsiteX831" fmla="*/ 338804 w 860393"/>
                <a:gd name="connsiteY831" fmla="*/ 1336929 h 1348549"/>
                <a:gd name="connsiteX832" fmla="*/ 339185 w 860393"/>
                <a:gd name="connsiteY832" fmla="*/ 1340072 h 1348549"/>
                <a:gd name="connsiteX833" fmla="*/ 337566 w 860393"/>
                <a:gd name="connsiteY833" fmla="*/ 1340263 h 1348549"/>
                <a:gd name="connsiteX834" fmla="*/ 340995 w 860393"/>
                <a:gd name="connsiteY834" fmla="*/ 1341501 h 1348549"/>
                <a:gd name="connsiteX835" fmla="*/ 342900 w 860393"/>
                <a:gd name="connsiteY835" fmla="*/ 1344454 h 1348549"/>
                <a:gd name="connsiteX836" fmla="*/ 346329 w 860393"/>
                <a:gd name="connsiteY836" fmla="*/ 1345597 h 1348549"/>
                <a:gd name="connsiteX837" fmla="*/ 348234 w 860393"/>
                <a:gd name="connsiteY837" fmla="*/ 1348550 h 1348549"/>
                <a:gd name="connsiteX838" fmla="*/ 348044 w 860393"/>
                <a:gd name="connsiteY838" fmla="*/ 1346930 h 1348549"/>
                <a:gd name="connsiteX839" fmla="*/ 349663 w 860393"/>
                <a:gd name="connsiteY839" fmla="*/ 1346740 h 1348549"/>
                <a:gd name="connsiteX840" fmla="*/ 349853 w 860393"/>
                <a:gd name="connsiteY840" fmla="*/ 1348359 h 1348549"/>
                <a:gd name="connsiteX841" fmla="*/ 352425 w 860393"/>
                <a:gd name="connsiteY841" fmla="*/ 1343215 h 1348549"/>
                <a:gd name="connsiteX842" fmla="*/ 352996 w 860393"/>
                <a:gd name="connsiteY842" fmla="*/ 1335119 h 1348549"/>
                <a:gd name="connsiteX843" fmla="*/ 351377 w 860393"/>
                <a:gd name="connsiteY843" fmla="*/ 1335310 h 1348549"/>
                <a:gd name="connsiteX844" fmla="*/ 350615 w 860393"/>
                <a:gd name="connsiteY844" fmla="*/ 1329023 h 1348549"/>
                <a:gd name="connsiteX845" fmla="*/ 354901 w 860393"/>
                <a:gd name="connsiteY845" fmla="*/ 1325213 h 1348549"/>
                <a:gd name="connsiteX846" fmla="*/ 359664 w 860393"/>
                <a:gd name="connsiteY846" fmla="*/ 1324642 h 1348549"/>
                <a:gd name="connsiteX847" fmla="*/ 364236 w 860393"/>
                <a:gd name="connsiteY847" fmla="*/ 1322451 h 1348549"/>
                <a:gd name="connsiteX848" fmla="*/ 358616 w 860393"/>
                <a:gd name="connsiteY848" fmla="*/ 1316736 h 1348549"/>
                <a:gd name="connsiteX849" fmla="*/ 361569 w 860393"/>
                <a:gd name="connsiteY849" fmla="*/ 1314736 h 1348549"/>
                <a:gd name="connsiteX850" fmla="*/ 364807 w 860393"/>
                <a:gd name="connsiteY850" fmla="*/ 1314355 h 1348549"/>
                <a:gd name="connsiteX851" fmla="*/ 367189 w 860393"/>
                <a:gd name="connsiteY851" fmla="*/ 1320451 h 1348549"/>
                <a:gd name="connsiteX852" fmla="*/ 374047 w 860393"/>
                <a:gd name="connsiteY852" fmla="*/ 1324451 h 1348549"/>
                <a:gd name="connsiteX853" fmla="*/ 375475 w 860393"/>
                <a:gd name="connsiteY853" fmla="*/ 1322642 h 1348549"/>
                <a:gd name="connsiteX854" fmla="*/ 376428 w 860393"/>
                <a:gd name="connsiteY854" fmla="*/ 1317689 h 1348549"/>
                <a:gd name="connsiteX855" fmla="*/ 381190 w 860393"/>
                <a:gd name="connsiteY855" fmla="*/ 1317117 h 1348549"/>
                <a:gd name="connsiteX856" fmla="*/ 385667 w 860393"/>
                <a:gd name="connsiteY856" fmla="*/ 1314926 h 1348549"/>
                <a:gd name="connsiteX857" fmla="*/ 387096 w 860393"/>
                <a:gd name="connsiteY857" fmla="*/ 1313117 h 1348549"/>
                <a:gd name="connsiteX858" fmla="*/ 395573 w 860393"/>
                <a:gd name="connsiteY858" fmla="*/ 1316831 h 1348549"/>
                <a:gd name="connsiteX859" fmla="*/ 398526 w 860393"/>
                <a:gd name="connsiteY859" fmla="*/ 1314926 h 1348549"/>
                <a:gd name="connsiteX860" fmla="*/ 403003 w 860393"/>
                <a:gd name="connsiteY860" fmla="*/ 1312735 h 1348549"/>
                <a:gd name="connsiteX861" fmla="*/ 404050 w 860393"/>
                <a:gd name="connsiteY861" fmla="*/ 1307783 h 1348549"/>
                <a:gd name="connsiteX862" fmla="*/ 406241 w 860393"/>
                <a:gd name="connsiteY862" fmla="*/ 1312259 h 1348549"/>
                <a:gd name="connsiteX863" fmla="*/ 407575 w 860393"/>
                <a:gd name="connsiteY863" fmla="*/ 1310545 h 1348549"/>
                <a:gd name="connsiteX864" fmla="*/ 416433 w 860393"/>
                <a:gd name="connsiteY864" fmla="*/ 1317403 h 1348549"/>
                <a:gd name="connsiteX865" fmla="*/ 417671 w 860393"/>
                <a:gd name="connsiteY865" fmla="*/ 1314069 h 1348549"/>
                <a:gd name="connsiteX866" fmla="*/ 421005 w 860393"/>
                <a:gd name="connsiteY866" fmla="*/ 1315212 h 1348549"/>
                <a:gd name="connsiteX867" fmla="*/ 429863 w 860393"/>
                <a:gd name="connsiteY867" fmla="*/ 1309306 h 1348549"/>
                <a:gd name="connsiteX868" fmla="*/ 431292 w 860393"/>
                <a:gd name="connsiteY868" fmla="*/ 1307497 h 1348549"/>
                <a:gd name="connsiteX869" fmla="*/ 429482 w 860393"/>
                <a:gd name="connsiteY869" fmla="*/ 1306163 h 1348549"/>
                <a:gd name="connsiteX870" fmla="*/ 430625 w 860393"/>
                <a:gd name="connsiteY870" fmla="*/ 1302734 h 1348549"/>
                <a:gd name="connsiteX871" fmla="*/ 435007 w 860393"/>
                <a:gd name="connsiteY871" fmla="*/ 1299019 h 1348549"/>
                <a:gd name="connsiteX872" fmla="*/ 436150 w 860393"/>
                <a:gd name="connsiteY872" fmla="*/ 1295686 h 1348549"/>
                <a:gd name="connsiteX873" fmla="*/ 439293 w 860393"/>
                <a:gd name="connsiteY873" fmla="*/ 1295210 h 1348549"/>
                <a:gd name="connsiteX874" fmla="*/ 437293 w 860393"/>
                <a:gd name="connsiteY874" fmla="*/ 1292257 h 1348549"/>
                <a:gd name="connsiteX875" fmla="*/ 440531 w 860393"/>
                <a:gd name="connsiteY875" fmla="*/ 1291876 h 1348549"/>
                <a:gd name="connsiteX876" fmla="*/ 441674 w 860393"/>
                <a:gd name="connsiteY876" fmla="*/ 1288542 h 1348549"/>
                <a:gd name="connsiteX877" fmla="*/ 443198 w 860393"/>
                <a:gd name="connsiteY877" fmla="*/ 1288352 h 1348549"/>
                <a:gd name="connsiteX878" fmla="*/ 445961 w 860393"/>
                <a:gd name="connsiteY878" fmla="*/ 1271968 h 1348549"/>
                <a:gd name="connsiteX879" fmla="*/ 447961 w 860393"/>
                <a:gd name="connsiteY879" fmla="*/ 1274921 h 1348549"/>
                <a:gd name="connsiteX880" fmla="*/ 454057 w 860393"/>
                <a:gd name="connsiteY880" fmla="*/ 1272540 h 1348549"/>
                <a:gd name="connsiteX881" fmla="*/ 453676 w 860393"/>
                <a:gd name="connsiteY881" fmla="*/ 1269397 h 1348549"/>
                <a:gd name="connsiteX882" fmla="*/ 458629 w 860393"/>
                <a:gd name="connsiteY882" fmla="*/ 1270349 h 1348549"/>
                <a:gd name="connsiteX883" fmla="*/ 462344 w 860393"/>
                <a:gd name="connsiteY883" fmla="*/ 1261872 h 1348549"/>
                <a:gd name="connsiteX884" fmla="*/ 465487 w 860393"/>
                <a:gd name="connsiteY884" fmla="*/ 1261491 h 1348549"/>
                <a:gd name="connsiteX885" fmla="*/ 467011 w 860393"/>
                <a:gd name="connsiteY885" fmla="*/ 1261205 h 1348549"/>
                <a:gd name="connsiteX886" fmla="*/ 473392 w 860393"/>
                <a:gd name="connsiteY886" fmla="*/ 1260443 h 1348549"/>
                <a:gd name="connsiteX887" fmla="*/ 470821 w 860393"/>
                <a:gd name="connsiteY887" fmla="*/ 1252728 h 1348549"/>
                <a:gd name="connsiteX888" fmla="*/ 472345 w 860393"/>
                <a:gd name="connsiteY888" fmla="*/ 1252538 h 1348549"/>
                <a:gd name="connsiteX889" fmla="*/ 469773 w 860393"/>
                <a:gd name="connsiteY889" fmla="*/ 1244822 h 1348549"/>
                <a:gd name="connsiteX890" fmla="*/ 469582 w 860393"/>
                <a:gd name="connsiteY890" fmla="*/ 1243298 h 1348549"/>
                <a:gd name="connsiteX891" fmla="*/ 462820 w 860393"/>
                <a:gd name="connsiteY891" fmla="*/ 1240917 h 1348549"/>
                <a:gd name="connsiteX892" fmla="*/ 463867 w 860393"/>
                <a:gd name="connsiteY892" fmla="*/ 1235964 h 1348549"/>
                <a:gd name="connsiteX893" fmla="*/ 459867 w 860393"/>
                <a:gd name="connsiteY893" fmla="*/ 1230059 h 1348549"/>
                <a:gd name="connsiteX894" fmla="*/ 457295 w 860393"/>
                <a:gd name="connsiteY894" fmla="*/ 1222439 h 1348549"/>
                <a:gd name="connsiteX895" fmla="*/ 456724 w 860393"/>
                <a:gd name="connsiteY895" fmla="*/ 1217676 h 1348549"/>
                <a:gd name="connsiteX896" fmla="*/ 456057 w 860393"/>
                <a:gd name="connsiteY896" fmla="*/ 1212914 h 1348549"/>
                <a:gd name="connsiteX897" fmla="*/ 457867 w 860393"/>
                <a:gd name="connsiteY897" fmla="*/ 1214342 h 1348549"/>
                <a:gd name="connsiteX898" fmla="*/ 456819 w 860393"/>
                <a:gd name="connsiteY898" fmla="*/ 1206437 h 1348549"/>
                <a:gd name="connsiteX899" fmla="*/ 461581 w 860393"/>
                <a:gd name="connsiteY899" fmla="*/ 1205770 h 1348549"/>
                <a:gd name="connsiteX900" fmla="*/ 462724 w 860393"/>
                <a:gd name="connsiteY900" fmla="*/ 1202436 h 1348549"/>
                <a:gd name="connsiteX901" fmla="*/ 462534 w 860393"/>
                <a:gd name="connsiteY901" fmla="*/ 1200912 h 1348549"/>
                <a:gd name="connsiteX902" fmla="*/ 465296 w 860393"/>
                <a:gd name="connsiteY902" fmla="*/ 1197293 h 1348549"/>
                <a:gd name="connsiteX903" fmla="*/ 467106 w 860393"/>
                <a:gd name="connsiteY903" fmla="*/ 1198721 h 1348549"/>
                <a:gd name="connsiteX904" fmla="*/ 468249 w 860393"/>
                <a:gd name="connsiteY904" fmla="*/ 1195292 h 1348549"/>
                <a:gd name="connsiteX905" fmla="*/ 466725 w 860393"/>
                <a:gd name="connsiteY905" fmla="*/ 1195578 h 1348549"/>
                <a:gd name="connsiteX906" fmla="*/ 469678 w 860393"/>
                <a:gd name="connsiteY906" fmla="*/ 1193578 h 1348549"/>
                <a:gd name="connsiteX907" fmla="*/ 470249 w 860393"/>
                <a:gd name="connsiteY907" fmla="*/ 1185481 h 1348549"/>
                <a:gd name="connsiteX908" fmla="*/ 476536 w 860393"/>
                <a:gd name="connsiteY908" fmla="*/ 1184624 h 1348549"/>
                <a:gd name="connsiteX909" fmla="*/ 476345 w 860393"/>
                <a:gd name="connsiteY909" fmla="*/ 1183100 h 1348549"/>
                <a:gd name="connsiteX910" fmla="*/ 481108 w 860393"/>
                <a:gd name="connsiteY910" fmla="*/ 1182529 h 1348549"/>
                <a:gd name="connsiteX911" fmla="*/ 480631 w 860393"/>
                <a:gd name="connsiteY911" fmla="*/ 1179290 h 1348549"/>
                <a:gd name="connsiteX912" fmla="*/ 480631 w 860393"/>
                <a:gd name="connsiteY912" fmla="*/ 1179290 h 1348549"/>
                <a:gd name="connsiteX913" fmla="*/ 488156 w 860393"/>
                <a:gd name="connsiteY913" fmla="*/ 1187958 h 1348549"/>
                <a:gd name="connsiteX914" fmla="*/ 491299 w 860393"/>
                <a:gd name="connsiteY914" fmla="*/ 1187577 h 1348549"/>
                <a:gd name="connsiteX915" fmla="*/ 491585 w 860393"/>
                <a:gd name="connsiteY915" fmla="*/ 1189196 h 1348549"/>
                <a:gd name="connsiteX916" fmla="*/ 485870 w 860393"/>
                <a:gd name="connsiteY916" fmla="*/ 1194721 h 1348549"/>
                <a:gd name="connsiteX917" fmla="*/ 485680 w 860393"/>
                <a:gd name="connsiteY917" fmla="*/ 1205960 h 1348549"/>
                <a:gd name="connsiteX918" fmla="*/ 484918 w 860393"/>
                <a:gd name="connsiteY918" fmla="*/ 1212437 h 1348549"/>
                <a:gd name="connsiteX919" fmla="*/ 485299 w 860393"/>
                <a:gd name="connsiteY919" fmla="*/ 1215581 h 1348549"/>
                <a:gd name="connsiteX920" fmla="*/ 493205 w 860393"/>
                <a:gd name="connsiteY920" fmla="*/ 1214628 h 1348549"/>
                <a:gd name="connsiteX921" fmla="*/ 496538 w 860393"/>
                <a:gd name="connsiteY921" fmla="*/ 1215771 h 1348549"/>
                <a:gd name="connsiteX922" fmla="*/ 495300 w 860393"/>
                <a:gd name="connsiteY922" fmla="*/ 1206341 h 1348549"/>
                <a:gd name="connsiteX923" fmla="*/ 507206 w 860393"/>
                <a:gd name="connsiteY923" fmla="*/ 1211199 h 1348549"/>
                <a:gd name="connsiteX924" fmla="*/ 510159 w 860393"/>
                <a:gd name="connsiteY924" fmla="*/ 1209294 h 1348549"/>
                <a:gd name="connsiteX925" fmla="*/ 513874 w 860393"/>
                <a:gd name="connsiteY925" fmla="*/ 1213580 h 1348549"/>
                <a:gd name="connsiteX926" fmla="*/ 512921 w 860393"/>
                <a:gd name="connsiteY926" fmla="*/ 1218533 h 1348549"/>
                <a:gd name="connsiteX927" fmla="*/ 522351 w 860393"/>
                <a:gd name="connsiteY927" fmla="*/ 1217295 h 1348549"/>
                <a:gd name="connsiteX928" fmla="*/ 524542 w 860393"/>
                <a:gd name="connsiteY928" fmla="*/ 1221867 h 1348549"/>
                <a:gd name="connsiteX929" fmla="*/ 525971 w 860393"/>
                <a:gd name="connsiteY929" fmla="*/ 1220057 h 1348549"/>
                <a:gd name="connsiteX930" fmla="*/ 523780 w 860393"/>
                <a:gd name="connsiteY930" fmla="*/ 1215581 h 1348549"/>
                <a:gd name="connsiteX931" fmla="*/ 528733 w 860393"/>
                <a:gd name="connsiteY931" fmla="*/ 1216533 h 1348549"/>
                <a:gd name="connsiteX932" fmla="*/ 528542 w 860393"/>
                <a:gd name="connsiteY932" fmla="*/ 1214914 h 1348549"/>
                <a:gd name="connsiteX933" fmla="*/ 531876 w 860393"/>
                <a:gd name="connsiteY933" fmla="*/ 1216152 h 1348549"/>
                <a:gd name="connsiteX934" fmla="*/ 538163 w 860393"/>
                <a:gd name="connsiteY934" fmla="*/ 1215295 h 1348549"/>
                <a:gd name="connsiteX935" fmla="*/ 537020 w 860393"/>
                <a:gd name="connsiteY935" fmla="*/ 1218629 h 1348549"/>
                <a:gd name="connsiteX936" fmla="*/ 543497 w 860393"/>
                <a:gd name="connsiteY936" fmla="*/ 1219390 h 1348549"/>
                <a:gd name="connsiteX937" fmla="*/ 549212 w 860393"/>
                <a:gd name="connsiteY937" fmla="*/ 1226725 h 1348549"/>
                <a:gd name="connsiteX938" fmla="*/ 549212 w 860393"/>
                <a:gd name="connsiteY938" fmla="*/ 1226725 h 1348549"/>
                <a:gd name="connsiteX939" fmla="*/ 554831 w 860393"/>
                <a:gd name="connsiteY939" fmla="*/ 1232440 h 1348549"/>
                <a:gd name="connsiteX940" fmla="*/ 555974 w 860393"/>
                <a:gd name="connsiteY940" fmla="*/ 1241869 h 1348549"/>
                <a:gd name="connsiteX941" fmla="*/ 556165 w 860393"/>
                <a:gd name="connsiteY941" fmla="*/ 1243489 h 1348549"/>
                <a:gd name="connsiteX942" fmla="*/ 571500 w 860393"/>
                <a:gd name="connsiteY942" fmla="*/ 1225487 h 1348549"/>
                <a:gd name="connsiteX943" fmla="*/ 576834 w 860393"/>
                <a:gd name="connsiteY943" fmla="*/ 1216819 h 1348549"/>
                <a:gd name="connsiteX944" fmla="*/ 579787 w 860393"/>
                <a:gd name="connsiteY944" fmla="*/ 1214818 h 1348549"/>
                <a:gd name="connsiteX945" fmla="*/ 581597 w 860393"/>
                <a:gd name="connsiteY945" fmla="*/ 1216152 h 1348549"/>
                <a:gd name="connsiteX946" fmla="*/ 584359 w 860393"/>
                <a:gd name="connsiteY946" fmla="*/ 1212628 h 1348549"/>
                <a:gd name="connsiteX947" fmla="*/ 584549 w 860393"/>
                <a:gd name="connsiteY947" fmla="*/ 1201388 h 1348549"/>
                <a:gd name="connsiteX948" fmla="*/ 582549 w 860393"/>
                <a:gd name="connsiteY948" fmla="*/ 1198435 h 1348549"/>
                <a:gd name="connsiteX949" fmla="*/ 579406 w 860393"/>
                <a:gd name="connsiteY949" fmla="*/ 1198817 h 1348549"/>
                <a:gd name="connsiteX950" fmla="*/ 583501 w 860393"/>
                <a:gd name="connsiteY950" fmla="*/ 1193483 h 1348549"/>
                <a:gd name="connsiteX951" fmla="*/ 576548 w 860393"/>
                <a:gd name="connsiteY951" fmla="*/ 1189577 h 1348549"/>
                <a:gd name="connsiteX952" fmla="*/ 584930 w 860393"/>
                <a:gd name="connsiteY952" fmla="*/ 1191673 h 1348549"/>
                <a:gd name="connsiteX953" fmla="*/ 584645 w 860393"/>
                <a:gd name="connsiteY953" fmla="*/ 1190149 h 1348549"/>
                <a:gd name="connsiteX954" fmla="*/ 587597 w 860393"/>
                <a:gd name="connsiteY954" fmla="*/ 1188148 h 1348549"/>
                <a:gd name="connsiteX955" fmla="*/ 589788 w 860393"/>
                <a:gd name="connsiteY955" fmla="*/ 1192721 h 1348549"/>
                <a:gd name="connsiteX956" fmla="*/ 589979 w 860393"/>
                <a:gd name="connsiteY956" fmla="*/ 1194244 h 1348549"/>
                <a:gd name="connsiteX957" fmla="*/ 593407 w 860393"/>
                <a:gd name="connsiteY957" fmla="*/ 1195388 h 1348549"/>
                <a:gd name="connsiteX958" fmla="*/ 597313 w 860393"/>
                <a:gd name="connsiteY958" fmla="*/ 1188530 h 1348549"/>
                <a:gd name="connsiteX959" fmla="*/ 600456 w 860393"/>
                <a:gd name="connsiteY959" fmla="*/ 1188148 h 1348549"/>
                <a:gd name="connsiteX960" fmla="*/ 604838 w 860393"/>
                <a:gd name="connsiteY960" fmla="*/ 1184339 h 1348549"/>
                <a:gd name="connsiteX961" fmla="*/ 606742 w 860393"/>
                <a:gd name="connsiteY961" fmla="*/ 1187291 h 1348549"/>
                <a:gd name="connsiteX962" fmla="*/ 620554 w 860393"/>
                <a:gd name="connsiteY962" fmla="*/ 1182338 h 1348549"/>
                <a:gd name="connsiteX963" fmla="*/ 622363 w 860393"/>
                <a:gd name="connsiteY963" fmla="*/ 1183767 h 1348549"/>
                <a:gd name="connsiteX964" fmla="*/ 627126 w 860393"/>
                <a:gd name="connsiteY964" fmla="*/ 1183100 h 1348549"/>
                <a:gd name="connsiteX965" fmla="*/ 630079 w 860393"/>
                <a:gd name="connsiteY965" fmla="*/ 1181100 h 1348549"/>
                <a:gd name="connsiteX966" fmla="*/ 633413 w 860393"/>
                <a:gd name="connsiteY966" fmla="*/ 1182338 h 1348549"/>
                <a:gd name="connsiteX967" fmla="*/ 638747 w 860393"/>
                <a:gd name="connsiteY967" fmla="*/ 1186434 h 1348549"/>
                <a:gd name="connsiteX968" fmla="*/ 639128 w 860393"/>
                <a:gd name="connsiteY968" fmla="*/ 1189577 h 1348549"/>
                <a:gd name="connsiteX969" fmla="*/ 637984 w 860393"/>
                <a:gd name="connsiteY969" fmla="*/ 1193006 h 1348549"/>
                <a:gd name="connsiteX970" fmla="*/ 642271 w 860393"/>
                <a:gd name="connsiteY970" fmla="*/ 1189196 h 1348549"/>
                <a:gd name="connsiteX971" fmla="*/ 644080 w 860393"/>
                <a:gd name="connsiteY971" fmla="*/ 1190530 h 1348549"/>
                <a:gd name="connsiteX972" fmla="*/ 644271 w 860393"/>
                <a:gd name="connsiteY972" fmla="*/ 1192149 h 1348549"/>
                <a:gd name="connsiteX973" fmla="*/ 645890 w 860393"/>
                <a:gd name="connsiteY973" fmla="*/ 1191959 h 1348549"/>
                <a:gd name="connsiteX974" fmla="*/ 650748 w 860393"/>
                <a:gd name="connsiteY974" fmla="*/ 1192911 h 1348549"/>
                <a:gd name="connsiteX975" fmla="*/ 651986 w 860393"/>
                <a:gd name="connsiteY975" fmla="*/ 1189577 h 1348549"/>
                <a:gd name="connsiteX976" fmla="*/ 652367 w 860393"/>
                <a:gd name="connsiteY976" fmla="*/ 1192721 h 1348549"/>
                <a:gd name="connsiteX977" fmla="*/ 653796 w 860393"/>
                <a:gd name="connsiteY977" fmla="*/ 1190911 h 1348549"/>
                <a:gd name="connsiteX978" fmla="*/ 658654 w 860393"/>
                <a:gd name="connsiteY978" fmla="*/ 1191959 h 1348549"/>
                <a:gd name="connsiteX979" fmla="*/ 666179 w 860393"/>
                <a:gd name="connsiteY979" fmla="*/ 1187768 h 1348549"/>
                <a:gd name="connsiteX980" fmla="*/ 666940 w 860393"/>
                <a:gd name="connsiteY980" fmla="*/ 1181290 h 1348549"/>
                <a:gd name="connsiteX981" fmla="*/ 671703 w 860393"/>
                <a:gd name="connsiteY981" fmla="*/ 1180624 h 1348549"/>
                <a:gd name="connsiteX982" fmla="*/ 678561 w 860393"/>
                <a:gd name="connsiteY982" fmla="*/ 1171765 h 1348549"/>
                <a:gd name="connsiteX983" fmla="*/ 674561 w 860393"/>
                <a:gd name="connsiteY983" fmla="*/ 1165860 h 1348549"/>
                <a:gd name="connsiteX984" fmla="*/ 677513 w 860393"/>
                <a:gd name="connsiteY984" fmla="*/ 1163860 h 1348549"/>
                <a:gd name="connsiteX985" fmla="*/ 672179 w 860393"/>
                <a:gd name="connsiteY985" fmla="*/ 1159764 h 1348549"/>
                <a:gd name="connsiteX986" fmla="*/ 668464 w 860393"/>
                <a:gd name="connsiteY986" fmla="*/ 1155383 h 1348549"/>
                <a:gd name="connsiteX987" fmla="*/ 668274 w 860393"/>
                <a:gd name="connsiteY987" fmla="*/ 1153859 h 1348549"/>
                <a:gd name="connsiteX988" fmla="*/ 667703 w 860393"/>
                <a:gd name="connsiteY988" fmla="*/ 1149096 h 1348549"/>
                <a:gd name="connsiteX989" fmla="*/ 658749 w 860393"/>
                <a:gd name="connsiteY989" fmla="*/ 1142238 h 1348549"/>
                <a:gd name="connsiteX990" fmla="*/ 659892 w 860393"/>
                <a:gd name="connsiteY990" fmla="*/ 1138809 h 1348549"/>
                <a:gd name="connsiteX991" fmla="*/ 656368 w 860393"/>
                <a:gd name="connsiteY991" fmla="*/ 1136047 h 1348549"/>
                <a:gd name="connsiteX992" fmla="*/ 659130 w 860393"/>
                <a:gd name="connsiteY992" fmla="*/ 1132523 h 1348549"/>
                <a:gd name="connsiteX993" fmla="*/ 662845 w 860393"/>
                <a:gd name="connsiteY993" fmla="*/ 1136904 h 1348549"/>
                <a:gd name="connsiteX994" fmla="*/ 664083 w 860393"/>
                <a:gd name="connsiteY994" fmla="*/ 1133475 h 1348549"/>
                <a:gd name="connsiteX995" fmla="*/ 668846 w 860393"/>
                <a:gd name="connsiteY995" fmla="*/ 1132904 h 1348549"/>
                <a:gd name="connsiteX996" fmla="*/ 669036 w 860393"/>
                <a:gd name="connsiteY996" fmla="*/ 1134523 h 1348549"/>
                <a:gd name="connsiteX997" fmla="*/ 676465 w 860393"/>
                <a:gd name="connsiteY997" fmla="*/ 1130332 h 1348549"/>
                <a:gd name="connsiteX998" fmla="*/ 682847 w 860393"/>
                <a:gd name="connsiteY998" fmla="*/ 1142333 h 1348549"/>
                <a:gd name="connsiteX999" fmla="*/ 687800 w 860393"/>
                <a:gd name="connsiteY999" fmla="*/ 1143286 h 1348549"/>
                <a:gd name="connsiteX1000" fmla="*/ 692087 w 860393"/>
                <a:gd name="connsiteY1000" fmla="*/ 1139571 h 1348549"/>
                <a:gd name="connsiteX1001" fmla="*/ 689515 w 860393"/>
                <a:gd name="connsiteY1001" fmla="*/ 1131856 h 1348549"/>
                <a:gd name="connsiteX1002" fmla="*/ 690944 w 860393"/>
                <a:gd name="connsiteY1002" fmla="*/ 1130046 h 1348549"/>
                <a:gd name="connsiteX1003" fmla="*/ 690277 w 860393"/>
                <a:gd name="connsiteY1003" fmla="*/ 1125379 h 1348549"/>
                <a:gd name="connsiteX1004" fmla="*/ 693230 w 860393"/>
                <a:gd name="connsiteY1004" fmla="*/ 1123379 h 1348549"/>
                <a:gd name="connsiteX1005" fmla="*/ 692658 w 860393"/>
                <a:gd name="connsiteY1005" fmla="*/ 1118616 h 1348549"/>
                <a:gd name="connsiteX1006" fmla="*/ 697135 w 860393"/>
                <a:gd name="connsiteY1006" fmla="*/ 1116425 h 1348549"/>
                <a:gd name="connsiteX1007" fmla="*/ 702564 w 860393"/>
                <a:gd name="connsiteY1007" fmla="*/ 1120616 h 1348549"/>
                <a:gd name="connsiteX1008" fmla="*/ 706660 w 860393"/>
                <a:gd name="connsiteY1008" fmla="*/ 1115282 h 1348549"/>
                <a:gd name="connsiteX1009" fmla="*/ 709231 w 860393"/>
                <a:gd name="connsiteY1009" fmla="*/ 1122902 h 1348549"/>
                <a:gd name="connsiteX1010" fmla="*/ 716185 w 860393"/>
                <a:gd name="connsiteY1010" fmla="*/ 1126903 h 1348549"/>
                <a:gd name="connsiteX1011" fmla="*/ 718280 w 860393"/>
                <a:gd name="connsiteY1011" fmla="*/ 1131380 h 1348549"/>
                <a:gd name="connsiteX1012" fmla="*/ 721519 w 860393"/>
                <a:gd name="connsiteY1012" fmla="*/ 1130998 h 1348549"/>
                <a:gd name="connsiteX1013" fmla="*/ 718947 w 860393"/>
                <a:gd name="connsiteY1013" fmla="*/ 1136142 h 1348549"/>
                <a:gd name="connsiteX1014" fmla="*/ 719138 w 860393"/>
                <a:gd name="connsiteY1014" fmla="*/ 1137761 h 1348549"/>
                <a:gd name="connsiteX1015" fmla="*/ 726091 w 860393"/>
                <a:gd name="connsiteY1015" fmla="*/ 1141667 h 1348549"/>
                <a:gd name="connsiteX1016" fmla="*/ 724662 w 860393"/>
                <a:gd name="connsiteY1016" fmla="*/ 1143476 h 1348549"/>
                <a:gd name="connsiteX1017" fmla="*/ 729424 w 860393"/>
                <a:gd name="connsiteY1017" fmla="*/ 1142810 h 1348549"/>
                <a:gd name="connsiteX1018" fmla="*/ 736473 w 860393"/>
                <a:gd name="connsiteY1018" fmla="*/ 1148334 h 1348549"/>
                <a:gd name="connsiteX1019" fmla="*/ 739712 w 860393"/>
                <a:gd name="connsiteY1019" fmla="*/ 1147953 h 1348549"/>
                <a:gd name="connsiteX1020" fmla="*/ 741045 w 860393"/>
                <a:gd name="connsiteY1020" fmla="*/ 1146143 h 1348549"/>
                <a:gd name="connsiteX1021" fmla="*/ 754856 w 860393"/>
                <a:gd name="connsiteY1021" fmla="*/ 1141190 h 1348549"/>
                <a:gd name="connsiteX1022" fmla="*/ 757999 w 860393"/>
                <a:gd name="connsiteY1022" fmla="*/ 1140809 h 1348549"/>
                <a:gd name="connsiteX1023" fmla="*/ 758190 w 860393"/>
                <a:gd name="connsiteY1023" fmla="*/ 1142333 h 1348549"/>
                <a:gd name="connsiteX1024" fmla="*/ 761333 w 860393"/>
                <a:gd name="connsiteY1024" fmla="*/ 1141952 h 1348549"/>
                <a:gd name="connsiteX1025" fmla="*/ 763143 w 860393"/>
                <a:gd name="connsiteY1025" fmla="*/ 1143381 h 1348549"/>
                <a:gd name="connsiteX1026" fmla="*/ 766286 w 860393"/>
                <a:gd name="connsiteY1026" fmla="*/ 1142905 h 1348549"/>
                <a:gd name="connsiteX1027" fmla="*/ 765905 w 860393"/>
                <a:gd name="connsiteY1027" fmla="*/ 1139762 h 1348549"/>
                <a:gd name="connsiteX1028" fmla="*/ 767524 w 860393"/>
                <a:gd name="connsiteY1028" fmla="*/ 1139571 h 1348549"/>
                <a:gd name="connsiteX1029" fmla="*/ 767048 w 860393"/>
                <a:gd name="connsiteY1029" fmla="*/ 1136428 h 1348549"/>
                <a:gd name="connsiteX1030" fmla="*/ 766477 w 860393"/>
                <a:gd name="connsiteY1030" fmla="*/ 1131665 h 1348549"/>
                <a:gd name="connsiteX1031" fmla="*/ 770382 w 860393"/>
                <a:gd name="connsiteY1031" fmla="*/ 1124807 h 1348549"/>
                <a:gd name="connsiteX1032" fmla="*/ 766667 w 860393"/>
                <a:gd name="connsiteY1032" fmla="*/ 1120426 h 1348549"/>
                <a:gd name="connsiteX1033" fmla="*/ 766477 w 860393"/>
                <a:gd name="connsiteY1033" fmla="*/ 1118902 h 1348549"/>
                <a:gd name="connsiteX1034" fmla="*/ 773906 w 860393"/>
                <a:gd name="connsiteY1034" fmla="*/ 1114711 h 1348549"/>
                <a:gd name="connsiteX1035" fmla="*/ 775145 w 860393"/>
                <a:gd name="connsiteY1035" fmla="*/ 1111377 h 1348549"/>
                <a:gd name="connsiteX1036" fmla="*/ 778097 w 860393"/>
                <a:gd name="connsiteY1036" fmla="*/ 1109377 h 1348549"/>
                <a:gd name="connsiteX1037" fmla="*/ 776288 w 860393"/>
                <a:gd name="connsiteY1037" fmla="*/ 1107948 h 1348549"/>
                <a:gd name="connsiteX1038" fmla="*/ 780574 w 860393"/>
                <a:gd name="connsiteY1038" fmla="*/ 1104233 h 1348549"/>
                <a:gd name="connsiteX1039" fmla="*/ 778002 w 860393"/>
                <a:gd name="connsiteY1039" fmla="*/ 1096518 h 1348549"/>
                <a:gd name="connsiteX1040" fmla="*/ 772097 w 860393"/>
                <a:gd name="connsiteY1040" fmla="*/ 1087660 h 1348549"/>
                <a:gd name="connsiteX1041" fmla="*/ 771715 w 860393"/>
                <a:gd name="connsiteY1041" fmla="*/ 1084517 h 1348549"/>
                <a:gd name="connsiteX1042" fmla="*/ 775240 w 860393"/>
                <a:gd name="connsiteY1042" fmla="*/ 1087279 h 1348549"/>
                <a:gd name="connsiteX1043" fmla="*/ 778192 w 860393"/>
                <a:gd name="connsiteY1043" fmla="*/ 1085279 h 1348549"/>
                <a:gd name="connsiteX1044" fmla="*/ 787241 w 860393"/>
                <a:gd name="connsiteY1044" fmla="*/ 1080897 h 1348549"/>
                <a:gd name="connsiteX1045" fmla="*/ 788480 w 860393"/>
                <a:gd name="connsiteY1045" fmla="*/ 1077563 h 1348549"/>
                <a:gd name="connsiteX1046" fmla="*/ 787813 w 860393"/>
                <a:gd name="connsiteY1046" fmla="*/ 1072801 h 1348549"/>
                <a:gd name="connsiteX1047" fmla="*/ 790384 w 860393"/>
                <a:gd name="connsiteY1047" fmla="*/ 1067657 h 1348549"/>
                <a:gd name="connsiteX1048" fmla="*/ 794004 w 860393"/>
                <a:gd name="connsiteY1048" fmla="*/ 1070419 h 1348549"/>
                <a:gd name="connsiteX1049" fmla="*/ 807720 w 860393"/>
                <a:gd name="connsiteY1049" fmla="*/ 1065467 h 1348549"/>
                <a:gd name="connsiteX1050" fmla="*/ 806958 w 860393"/>
                <a:gd name="connsiteY1050" fmla="*/ 1059180 h 1348549"/>
                <a:gd name="connsiteX1051" fmla="*/ 808577 w 860393"/>
                <a:gd name="connsiteY1051" fmla="*/ 1058989 h 1348549"/>
                <a:gd name="connsiteX1052" fmla="*/ 808101 w 860393"/>
                <a:gd name="connsiteY1052" fmla="*/ 1055846 h 1348549"/>
                <a:gd name="connsiteX1053" fmla="*/ 809149 w 860393"/>
                <a:gd name="connsiteY1053" fmla="*/ 1050893 h 1348549"/>
                <a:gd name="connsiteX1054" fmla="*/ 808672 w 860393"/>
                <a:gd name="connsiteY1054" fmla="*/ 1047750 h 1348549"/>
                <a:gd name="connsiteX1055" fmla="*/ 806767 w 860393"/>
                <a:gd name="connsiteY1055" fmla="*/ 1044797 h 1348549"/>
                <a:gd name="connsiteX1056" fmla="*/ 809911 w 860393"/>
                <a:gd name="connsiteY1056" fmla="*/ 1044321 h 1348549"/>
                <a:gd name="connsiteX1057" fmla="*/ 813435 w 860393"/>
                <a:gd name="connsiteY1057" fmla="*/ 1047083 h 1348549"/>
                <a:gd name="connsiteX1058" fmla="*/ 815435 w 860393"/>
                <a:gd name="connsiteY1058" fmla="*/ 1050036 h 1348549"/>
                <a:gd name="connsiteX1059" fmla="*/ 823341 w 860393"/>
                <a:gd name="connsiteY1059" fmla="*/ 1049084 h 1348549"/>
                <a:gd name="connsiteX1060" fmla="*/ 825532 w 860393"/>
                <a:gd name="connsiteY1060" fmla="*/ 1053560 h 1348549"/>
                <a:gd name="connsiteX1061" fmla="*/ 828675 w 860393"/>
                <a:gd name="connsiteY1061" fmla="*/ 1053179 h 1348549"/>
                <a:gd name="connsiteX1062" fmla="*/ 830580 w 860393"/>
                <a:gd name="connsiteY1062" fmla="*/ 1056132 h 1348549"/>
                <a:gd name="connsiteX1063" fmla="*/ 835152 w 860393"/>
                <a:gd name="connsiteY1063" fmla="*/ 1053941 h 1348549"/>
                <a:gd name="connsiteX1064" fmla="*/ 840676 w 860393"/>
                <a:gd name="connsiteY1064" fmla="*/ 1059656 h 1348549"/>
                <a:gd name="connsiteX1065" fmla="*/ 850011 w 860393"/>
                <a:gd name="connsiteY1065" fmla="*/ 1056894 h 1348549"/>
                <a:gd name="connsiteX1066" fmla="*/ 849535 w 860393"/>
                <a:gd name="connsiteY1066" fmla="*/ 1053751 h 1348549"/>
                <a:gd name="connsiteX1067" fmla="*/ 849154 w 860393"/>
                <a:gd name="connsiteY1067" fmla="*/ 1050608 h 1348549"/>
                <a:gd name="connsiteX1068" fmla="*/ 857440 w 860393"/>
                <a:gd name="connsiteY1068" fmla="*/ 1039939 h 1348549"/>
                <a:gd name="connsiteX1069" fmla="*/ 860393 w 860393"/>
                <a:gd name="connsiteY1069" fmla="*/ 1025080 h 1348549"/>
                <a:gd name="connsiteX1070" fmla="*/ 859917 w 860393"/>
                <a:gd name="connsiteY1070" fmla="*/ 1021937 h 1348549"/>
                <a:gd name="connsiteX1071" fmla="*/ 855250 w 860393"/>
                <a:gd name="connsiteY1071" fmla="*/ 1022509 h 1348549"/>
                <a:gd name="connsiteX1072" fmla="*/ 855250 w 860393"/>
                <a:gd name="connsiteY1072" fmla="*/ 1022509 h 134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860393" h="1348549">
                  <a:moveTo>
                    <a:pt x="855250" y="1022509"/>
                  </a:moveTo>
                  <a:lnTo>
                    <a:pt x="856012" y="1016032"/>
                  </a:lnTo>
                  <a:lnTo>
                    <a:pt x="854202" y="1014698"/>
                  </a:lnTo>
                  <a:lnTo>
                    <a:pt x="853821" y="1011555"/>
                  </a:lnTo>
                  <a:lnTo>
                    <a:pt x="852202" y="1011746"/>
                  </a:lnTo>
                  <a:lnTo>
                    <a:pt x="854583" y="1004983"/>
                  </a:lnTo>
                  <a:lnTo>
                    <a:pt x="847439" y="999458"/>
                  </a:lnTo>
                  <a:lnTo>
                    <a:pt x="850011" y="994315"/>
                  </a:lnTo>
                  <a:lnTo>
                    <a:pt x="849821" y="992791"/>
                  </a:lnTo>
                  <a:lnTo>
                    <a:pt x="846677" y="993172"/>
                  </a:lnTo>
                  <a:lnTo>
                    <a:pt x="845725" y="998125"/>
                  </a:lnTo>
                  <a:lnTo>
                    <a:pt x="835438" y="992981"/>
                  </a:lnTo>
                  <a:lnTo>
                    <a:pt x="832675" y="996601"/>
                  </a:lnTo>
                  <a:lnTo>
                    <a:pt x="833247" y="1001268"/>
                  </a:lnTo>
                  <a:lnTo>
                    <a:pt x="828484" y="1001935"/>
                  </a:lnTo>
                  <a:lnTo>
                    <a:pt x="827151" y="1003649"/>
                  </a:lnTo>
                  <a:lnTo>
                    <a:pt x="822484" y="1017080"/>
                  </a:lnTo>
                  <a:lnTo>
                    <a:pt x="815340" y="1011555"/>
                  </a:lnTo>
                  <a:lnTo>
                    <a:pt x="814483" y="1005268"/>
                  </a:lnTo>
                  <a:lnTo>
                    <a:pt x="810578" y="999363"/>
                  </a:lnTo>
                  <a:lnTo>
                    <a:pt x="807434" y="999744"/>
                  </a:lnTo>
                  <a:lnTo>
                    <a:pt x="806958" y="996601"/>
                  </a:lnTo>
                  <a:lnTo>
                    <a:pt x="814102" y="989267"/>
                  </a:lnTo>
                  <a:lnTo>
                    <a:pt x="819055" y="990314"/>
                  </a:lnTo>
                  <a:lnTo>
                    <a:pt x="822960" y="983361"/>
                  </a:lnTo>
                  <a:lnTo>
                    <a:pt x="819626" y="982218"/>
                  </a:lnTo>
                  <a:lnTo>
                    <a:pt x="820769" y="978789"/>
                  </a:lnTo>
                  <a:lnTo>
                    <a:pt x="819150" y="979075"/>
                  </a:lnTo>
                  <a:lnTo>
                    <a:pt x="822103" y="977075"/>
                  </a:lnTo>
                  <a:lnTo>
                    <a:pt x="818959" y="977455"/>
                  </a:lnTo>
                  <a:lnTo>
                    <a:pt x="813816" y="974884"/>
                  </a:lnTo>
                  <a:lnTo>
                    <a:pt x="814673" y="968407"/>
                  </a:lnTo>
                  <a:lnTo>
                    <a:pt x="812863" y="966978"/>
                  </a:lnTo>
                  <a:lnTo>
                    <a:pt x="809911" y="968978"/>
                  </a:lnTo>
                  <a:lnTo>
                    <a:pt x="807720" y="964501"/>
                  </a:lnTo>
                  <a:lnTo>
                    <a:pt x="809054" y="962692"/>
                  </a:lnTo>
                  <a:lnTo>
                    <a:pt x="807530" y="962882"/>
                  </a:lnTo>
                  <a:lnTo>
                    <a:pt x="806863" y="958120"/>
                  </a:lnTo>
                  <a:lnTo>
                    <a:pt x="803720" y="958501"/>
                  </a:lnTo>
                  <a:lnTo>
                    <a:pt x="801338" y="952405"/>
                  </a:lnTo>
                  <a:lnTo>
                    <a:pt x="799433" y="949452"/>
                  </a:lnTo>
                  <a:lnTo>
                    <a:pt x="795814" y="946690"/>
                  </a:lnTo>
                  <a:lnTo>
                    <a:pt x="790289" y="940975"/>
                  </a:lnTo>
                  <a:lnTo>
                    <a:pt x="785717" y="930402"/>
                  </a:lnTo>
                  <a:lnTo>
                    <a:pt x="779240" y="929640"/>
                  </a:lnTo>
                  <a:lnTo>
                    <a:pt x="770572" y="924306"/>
                  </a:lnTo>
                  <a:lnTo>
                    <a:pt x="764762" y="916972"/>
                  </a:lnTo>
                  <a:lnTo>
                    <a:pt x="761619" y="917448"/>
                  </a:lnTo>
                  <a:lnTo>
                    <a:pt x="758857" y="920972"/>
                  </a:lnTo>
                  <a:lnTo>
                    <a:pt x="757047" y="919543"/>
                  </a:lnTo>
                  <a:lnTo>
                    <a:pt x="755904" y="910114"/>
                  </a:lnTo>
                  <a:lnTo>
                    <a:pt x="750570" y="906018"/>
                  </a:lnTo>
                  <a:lnTo>
                    <a:pt x="754285" y="897541"/>
                  </a:lnTo>
                  <a:lnTo>
                    <a:pt x="743617" y="889254"/>
                  </a:lnTo>
                  <a:lnTo>
                    <a:pt x="735044" y="872680"/>
                  </a:lnTo>
                  <a:lnTo>
                    <a:pt x="727996" y="867156"/>
                  </a:lnTo>
                  <a:lnTo>
                    <a:pt x="727996" y="867156"/>
                  </a:lnTo>
                  <a:lnTo>
                    <a:pt x="725424" y="872300"/>
                  </a:lnTo>
                  <a:lnTo>
                    <a:pt x="725043" y="882015"/>
                  </a:lnTo>
                  <a:lnTo>
                    <a:pt x="723424" y="882205"/>
                  </a:lnTo>
                  <a:lnTo>
                    <a:pt x="722090" y="883920"/>
                  </a:lnTo>
                  <a:lnTo>
                    <a:pt x="720280" y="882587"/>
                  </a:lnTo>
                  <a:lnTo>
                    <a:pt x="717709" y="887730"/>
                  </a:lnTo>
                  <a:lnTo>
                    <a:pt x="715994" y="886301"/>
                  </a:lnTo>
                  <a:lnTo>
                    <a:pt x="715613" y="883158"/>
                  </a:lnTo>
                  <a:lnTo>
                    <a:pt x="694849" y="871347"/>
                  </a:lnTo>
                  <a:lnTo>
                    <a:pt x="692467" y="865251"/>
                  </a:lnTo>
                  <a:lnTo>
                    <a:pt x="690848" y="852678"/>
                  </a:lnTo>
                  <a:lnTo>
                    <a:pt x="687610" y="840200"/>
                  </a:lnTo>
                  <a:lnTo>
                    <a:pt x="688657" y="835247"/>
                  </a:lnTo>
                  <a:lnTo>
                    <a:pt x="694849" y="821626"/>
                  </a:lnTo>
                  <a:lnTo>
                    <a:pt x="696468" y="821436"/>
                  </a:lnTo>
                  <a:lnTo>
                    <a:pt x="697421" y="816483"/>
                  </a:lnTo>
                  <a:lnTo>
                    <a:pt x="699040" y="816293"/>
                  </a:lnTo>
                  <a:lnTo>
                    <a:pt x="697039" y="813340"/>
                  </a:lnTo>
                  <a:lnTo>
                    <a:pt x="697611" y="805243"/>
                  </a:lnTo>
                  <a:lnTo>
                    <a:pt x="696087" y="805529"/>
                  </a:lnTo>
                  <a:lnTo>
                    <a:pt x="693706" y="812197"/>
                  </a:lnTo>
                  <a:lnTo>
                    <a:pt x="690563" y="812578"/>
                  </a:lnTo>
                  <a:lnTo>
                    <a:pt x="686943" y="809815"/>
                  </a:lnTo>
                  <a:lnTo>
                    <a:pt x="685229" y="808482"/>
                  </a:lnTo>
                  <a:lnTo>
                    <a:pt x="681799" y="807339"/>
                  </a:lnTo>
                  <a:lnTo>
                    <a:pt x="684371" y="802196"/>
                  </a:lnTo>
                  <a:lnTo>
                    <a:pt x="680847" y="799433"/>
                  </a:lnTo>
                  <a:lnTo>
                    <a:pt x="677513" y="798195"/>
                  </a:lnTo>
                  <a:lnTo>
                    <a:pt x="671322" y="800576"/>
                  </a:lnTo>
                  <a:lnTo>
                    <a:pt x="665416" y="791718"/>
                  </a:lnTo>
                  <a:lnTo>
                    <a:pt x="660654" y="792385"/>
                  </a:lnTo>
                  <a:lnTo>
                    <a:pt x="651986" y="787051"/>
                  </a:lnTo>
                  <a:lnTo>
                    <a:pt x="649605" y="793718"/>
                  </a:lnTo>
                  <a:lnTo>
                    <a:pt x="646271" y="792575"/>
                  </a:lnTo>
                  <a:lnTo>
                    <a:pt x="642175" y="797909"/>
                  </a:lnTo>
                  <a:lnTo>
                    <a:pt x="636080" y="800290"/>
                  </a:lnTo>
                  <a:lnTo>
                    <a:pt x="635317" y="806768"/>
                  </a:lnTo>
                  <a:lnTo>
                    <a:pt x="622649" y="808387"/>
                  </a:lnTo>
                  <a:lnTo>
                    <a:pt x="615887" y="806101"/>
                  </a:lnTo>
                  <a:lnTo>
                    <a:pt x="604075" y="788289"/>
                  </a:lnTo>
                  <a:lnTo>
                    <a:pt x="595598" y="784574"/>
                  </a:lnTo>
                  <a:lnTo>
                    <a:pt x="587312" y="782479"/>
                  </a:lnTo>
                  <a:lnTo>
                    <a:pt x="585311" y="779526"/>
                  </a:lnTo>
                  <a:lnTo>
                    <a:pt x="581978" y="778288"/>
                  </a:lnTo>
                  <a:lnTo>
                    <a:pt x="579406" y="783431"/>
                  </a:lnTo>
                  <a:lnTo>
                    <a:pt x="578167" y="786860"/>
                  </a:lnTo>
                  <a:lnTo>
                    <a:pt x="579977" y="788194"/>
                  </a:lnTo>
                  <a:lnTo>
                    <a:pt x="572072" y="802005"/>
                  </a:lnTo>
                  <a:lnTo>
                    <a:pt x="558927" y="798862"/>
                  </a:lnTo>
                  <a:lnTo>
                    <a:pt x="555498" y="797719"/>
                  </a:lnTo>
                  <a:lnTo>
                    <a:pt x="547211" y="782764"/>
                  </a:lnTo>
                  <a:lnTo>
                    <a:pt x="543878" y="781526"/>
                  </a:lnTo>
                  <a:lnTo>
                    <a:pt x="541115" y="785146"/>
                  </a:lnTo>
                  <a:lnTo>
                    <a:pt x="535972" y="782574"/>
                  </a:lnTo>
                  <a:lnTo>
                    <a:pt x="520922" y="778097"/>
                  </a:lnTo>
                  <a:lnTo>
                    <a:pt x="513493" y="782193"/>
                  </a:lnTo>
                  <a:lnTo>
                    <a:pt x="509111" y="786003"/>
                  </a:lnTo>
                  <a:lnTo>
                    <a:pt x="504444" y="786575"/>
                  </a:lnTo>
                  <a:lnTo>
                    <a:pt x="504825" y="789718"/>
                  </a:lnTo>
                  <a:lnTo>
                    <a:pt x="502634" y="785241"/>
                  </a:lnTo>
                  <a:lnTo>
                    <a:pt x="495490" y="779717"/>
                  </a:lnTo>
                  <a:lnTo>
                    <a:pt x="501587" y="777335"/>
                  </a:lnTo>
                  <a:lnTo>
                    <a:pt x="499681" y="774383"/>
                  </a:lnTo>
                  <a:lnTo>
                    <a:pt x="492538" y="768858"/>
                  </a:lnTo>
                  <a:lnTo>
                    <a:pt x="492157" y="765715"/>
                  </a:lnTo>
                  <a:lnTo>
                    <a:pt x="495109" y="763714"/>
                  </a:lnTo>
                  <a:lnTo>
                    <a:pt x="492728" y="757618"/>
                  </a:lnTo>
                  <a:lnTo>
                    <a:pt x="485775" y="753713"/>
                  </a:lnTo>
                  <a:lnTo>
                    <a:pt x="483584" y="749141"/>
                  </a:lnTo>
                  <a:lnTo>
                    <a:pt x="480441" y="749522"/>
                  </a:lnTo>
                  <a:lnTo>
                    <a:pt x="478441" y="746569"/>
                  </a:lnTo>
                  <a:lnTo>
                    <a:pt x="467011" y="731996"/>
                  </a:lnTo>
                  <a:lnTo>
                    <a:pt x="465011" y="729043"/>
                  </a:lnTo>
                  <a:lnTo>
                    <a:pt x="463582" y="730853"/>
                  </a:lnTo>
                  <a:lnTo>
                    <a:pt x="456152" y="722185"/>
                  </a:lnTo>
                  <a:lnTo>
                    <a:pt x="448818" y="727901"/>
                  </a:lnTo>
                  <a:lnTo>
                    <a:pt x="439388" y="729139"/>
                  </a:lnTo>
                  <a:lnTo>
                    <a:pt x="436626" y="732663"/>
                  </a:lnTo>
                  <a:lnTo>
                    <a:pt x="434054" y="737806"/>
                  </a:lnTo>
                  <a:lnTo>
                    <a:pt x="432054" y="734854"/>
                  </a:lnTo>
                  <a:lnTo>
                    <a:pt x="433006" y="729901"/>
                  </a:lnTo>
                  <a:lnTo>
                    <a:pt x="421386" y="726567"/>
                  </a:lnTo>
                  <a:lnTo>
                    <a:pt x="415290" y="729043"/>
                  </a:lnTo>
                  <a:lnTo>
                    <a:pt x="410337" y="727996"/>
                  </a:lnTo>
                  <a:lnTo>
                    <a:pt x="410146" y="726472"/>
                  </a:lnTo>
                  <a:lnTo>
                    <a:pt x="409956" y="724852"/>
                  </a:lnTo>
                  <a:lnTo>
                    <a:pt x="404622" y="720757"/>
                  </a:lnTo>
                  <a:lnTo>
                    <a:pt x="403003" y="720947"/>
                  </a:lnTo>
                  <a:lnTo>
                    <a:pt x="401860" y="724281"/>
                  </a:lnTo>
                  <a:lnTo>
                    <a:pt x="401288" y="719518"/>
                  </a:lnTo>
                  <a:lnTo>
                    <a:pt x="399288" y="716566"/>
                  </a:lnTo>
                  <a:lnTo>
                    <a:pt x="394716" y="718756"/>
                  </a:lnTo>
                  <a:lnTo>
                    <a:pt x="391192" y="715994"/>
                  </a:lnTo>
                  <a:lnTo>
                    <a:pt x="384620" y="715232"/>
                  </a:lnTo>
                  <a:lnTo>
                    <a:pt x="382238" y="709136"/>
                  </a:lnTo>
                  <a:lnTo>
                    <a:pt x="379286" y="711137"/>
                  </a:lnTo>
                  <a:lnTo>
                    <a:pt x="375761" y="708374"/>
                  </a:lnTo>
                  <a:lnTo>
                    <a:pt x="371189" y="710565"/>
                  </a:lnTo>
                  <a:lnTo>
                    <a:pt x="369284" y="707612"/>
                  </a:lnTo>
                  <a:lnTo>
                    <a:pt x="368046" y="710946"/>
                  </a:lnTo>
                  <a:lnTo>
                    <a:pt x="364903" y="711327"/>
                  </a:lnTo>
                  <a:lnTo>
                    <a:pt x="365284" y="714470"/>
                  </a:lnTo>
                  <a:lnTo>
                    <a:pt x="363760" y="714756"/>
                  </a:lnTo>
                  <a:lnTo>
                    <a:pt x="361950" y="713327"/>
                  </a:lnTo>
                  <a:lnTo>
                    <a:pt x="358997" y="715327"/>
                  </a:lnTo>
                  <a:lnTo>
                    <a:pt x="357664" y="717137"/>
                  </a:lnTo>
                  <a:lnTo>
                    <a:pt x="357188" y="713899"/>
                  </a:lnTo>
                  <a:lnTo>
                    <a:pt x="355473" y="712565"/>
                  </a:lnTo>
                  <a:lnTo>
                    <a:pt x="354997" y="709422"/>
                  </a:lnTo>
                  <a:lnTo>
                    <a:pt x="351854" y="709803"/>
                  </a:lnTo>
                  <a:lnTo>
                    <a:pt x="354235" y="703135"/>
                  </a:lnTo>
                  <a:lnTo>
                    <a:pt x="360331" y="687896"/>
                  </a:lnTo>
                  <a:lnTo>
                    <a:pt x="362807" y="669893"/>
                  </a:lnTo>
                  <a:lnTo>
                    <a:pt x="359664" y="670369"/>
                  </a:lnTo>
                  <a:lnTo>
                    <a:pt x="355949" y="678847"/>
                  </a:lnTo>
                  <a:lnTo>
                    <a:pt x="350806" y="676275"/>
                  </a:lnTo>
                  <a:lnTo>
                    <a:pt x="349472" y="678085"/>
                  </a:lnTo>
                  <a:lnTo>
                    <a:pt x="350044" y="682752"/>
                  </a:lnTo>
                  <a:lnTo>
                    <a:pt x="345091" y="681800"/>
                  </a:lnTo>
                  <a:lnTo>
                    <a:pt x="341947" y="682180"/>
                  </a:lnTo>
                  <a:lnTo>
                    <a:pt x="334899" y="689515"/>
                  </a:lnTo>
                  <a:lnTo>
                    <a:pt x="332708" y="685038"/>
                  </a:lnTo>
                  <a:lnTo>
                    <a:pt x="329374" y="683800"/>
                  </a:lnTo>
                  <a:lnTo>
                    <a:pt x="324803" y="673132"/>
                  </a:lnTo>
                  <a:lnTo>
                    <a:pt x="323945" y="666845"/>
                  </a:lnTo>
                  <a:lnTo>
                    <a:pt x="321945" y="663893"/>
                  </a:lnTo>
                  <a:lnTo>
                    <a:pt x="318611" y="662750"/>
                  </a:lnTo>
                  <a:lnTo>
                    <a:pt x="316039" y="667893"/>
                  </a:lnTo>
                  <a:lnTo>
                    <a:pt x="316611" y="659797"/>
                  </a:lnTo>
                  <a:lnTo>
                    <a:pt x="314230" y="653701"/>
                  </a:lnTo>
                  <a:lnTo>
                    <a:pt x="305753" y="649891"/>
                  </a:lnTo>
                  <a:lnTo>
                    <a:pt x="306705" y="645033"/>
                  </a:lnTo>
                  <a:lnTo>
                    <a:pt x="309944" y="644557"/>
                  </a:lnTo>
                  <a:lnTo>
                    <a:pt x="307467" y="638461"/>
                  </a:lnTo>
                  <a:lnTo>
                    <a:pt x="312230" y="637889"/>
                  </a:lnTo>
                  <a:lnTo>
                    <a:pt x="313468" y="634555"/>
                  </a:lnTo>
                  <a:lnTo>
                    <a:pt x="319183" y="629031"/>
                  </a:lnTo>
                  <a:lnTo>
                    <a:pt x="318897" y="627412"/>
                  </a:lnTo>
                  <a:lnTo>
                    <a:pt x="319945" y="622459"/>
                  </a:lnTo>
                  <a:lnTo>
                    <a:pt x="321659" y="623888"/>
                  </a:lnTo>
                  <a:lnTo>
                    <a:pt x="323088" y="622078"/>
                  </a:lnTo>
                  <a:lnTo>
                    <a:pt x="322707" y="618934"/>
                  </a:lnTo>
                  <a:lnTo>
                    <a:pt x="324993" y="612172"/>
                  </a:lnTo>
                  <a:lnTo>
                    <a:pt x="316706" y="610076"/>
                  </a:lnTo>
                  <a:lnTo>
                    <a:pt x="317849" y="606647"/>
                  </a:lnTo>
                  <a:lnTo>
                    <a:pt x="315563" y="600551"/>
                  </a:lnTo>
                  <a:lnTo>
                    <a:pt x="323183" y="597980"/>
                  </a:lnTo>
                  <a:lnTo>
                    <a:pt x="322802" y="594836"/>
                  </a:lnTo>
                  <a:lnTo>
                    <a:pt x="327374" y="592646"/>
                  </a:lnTo>
                  <a:lnTo>
                    <a:pt x="328327" y="587693"/>
                  </a:lnTo>
                  <a:lnTo>
                    <a:pt x="334613" y="586930"/>
                  </a:lnTo>
                  <a:lnTo>
                    <a:pt x="336804" y="578644"/>
                  </a:lnTo>
                  <a:lnTo>
                    <a:pt x="338519" y="579977"/>
                  </a:lnTo>
                  <a:lnTo>
                    <a:pt x="341090" y="574834"/>
                  </a:lnTo>
                  <a:lnTo>
                    <a:pt x="339090" y="571881"/>
                  </a:lnTo>
                  <a:lnTo>
                    <a:pt x="341852" y="568357"/>
                  </a:lnTo>
                  <a:lnTo>
                    <a:pt x="339471" y="562261"/>
                  </a:lnTo>
                  <a:lnTo>
                    <a:pt x="339280" y="560642"/>
                  </a:lnTo>
                  <a:lnTo>
                    <a:pt x="335185" y="553212"/>
                  </a:lnTo>
                  <a:lnTo>
                    <a:pt x="320516" y="539020"/>
                  </a:lnTo>
                  <a:lnTo>
                    <a:pt x="312039" y="535305"/>
                  </a:lnTo>
                  <a:lnTo>
                    <a:pt x="309658" y="529114"/>
                  </a:lnTo>
                  <a:lnTo>
                    <a:pt x="311182" y="528923"/>
                  </a:lnTo>
                  <a:lnTo>
                    <a:pt x="320040" y="523018"/>
                  </a:lnTo>
                  <a:lnTo>
                    <a:pt x="320802" y="516541"/>
                  </a:lnTo>
                  <a:lnTo>
                    <a:pt x="318421" y="510349"/>
                  </a:lnTo>
                  <a:lnTo>
                    <a:pt x="316801" y="497776"/>
                  </a:lnTo>
                  <a:lnTo>
                    <a:pt x="325279" y="488632"/>
                  </a:lnTo>
                  <a:lnTo>
                    <a:pt x="329851" y="473678"/>
                  </a:lnTo>
                  <a:lnTo>
                    <a:pt x="337471" y="471107"/>
                  </a:lnTo>
                  <a:lnTo>
                    <a:pt x="342995" y="463963"/>
                  </a:lnTo>
                  <a:lnTo>
                    <a:pt x="345567" y="458819"/>
                  </a:lnTo>
                  <a:lnTo>
                    <a:pt x="353282" y="456247"/>
                  </a:lnTo>
                  <a:lnTo>
                    <a:pt x="360521" y="437674"/>
                  </a:lnTo>
                  <a:lnTo>
                    <a:pt x="359473" y="429768"/>
                  </a:lnTo>
                  <a:lnTo>
                    <a:pt x="357092" y="423672"/>
                  </a:lnTo>
                  <a:lnTo>
                    <a:pt x="357473" y="414052"/>
                  </a:lnTo>
                  <a:lnTo>
                    <a:pt x="349948" y="392525"/>
                  </a:lnTo>
                  <a:lnTo>
                    <a:pt x="365665" y="377666"/>
                  </a:lnTo>
                  <a:lnTo>
                    <a:pt x="369665" y="370808"/>
                  </a:lnTo>
                  <a:lnTo>
                    <a:pt x="365665" y="364903"/>
                  </a:lnTo>
                  <a:lnTo>
                    <a:pt x="364236" y="353854"/>
                  </a:lnTo>
                  <a:lnTo>
                    <a:pt x="361664" y="346138"/>
                  </a:lnTo>
                  <a:lnTo>
                    <a:pt x="371951" y="338423"/>
                  </a:lnTo>
                  <a:lnTo>
                    <a:pt x="375095" y="338042"/>
                  </a:lnTo>
                  <a:lnTo>
                    <a:pt x="383096" y="325755"/>
                  </a:lnTo>
                  <a:lnTo>
                    <a:pt x="387287" y="320421"/>
                  </a:lnTo>
                  <a:lnTo>
                    <a:pt x="392335" y="310134"/>
                  </a:lnTo>
                  <a:lnTo>
                    <a:pt x="397669" y="314230"/>
                  </a:lnTo>
                  <a:lnTo>
                    <a:pt x="400717" y="312325"/>
                  </a:lnTo>
                  <a:lnTo>
                    <a:pt x="405003" y="308515"/>
                  </a:lnTo>
                  <a:lnTo>
                    <a:pt x="404241" y="302228"/>
                  </a:lnTo>
                  <a:lnTo>
                    <a:pt x="408146" y="295275"/>
                  </a:lnTo>
                  <a:lnTo>
                    <a:pt x="414052" y="291370"/>
                  </a:lnTo>
                  <a:lnTo>
                    <a:pt x="427672" y="297656"/>
                  </a:lnTo>
                  <a:lnTo>
                    <a:pt x="434912" y="291846"/>
                  </a:lnTo>
                  <a:lnTo>
                    <a:pt x="442246" y="273272"/>
                  </a:lnTo>
                  <a:lnTo>
                    <a:pt x="450723" y="264223"/>
                  </a:lnTo>
                  <a:lnTo>
                    <a:pt x="453962" y="252603"/>
                  </a:lnTo>
                  <a:lnTo>
                    <a:pt x="455771" y="253936"/>
                  </a:lnTo>
                  <a:lnTo>
                    <a:pt x="463487" y="264223"/>
                  </a:lnTo>
                  <a:lnTo>
                    <a:pt x="468821" y="268319"/>
                  </a:lnTo>
                  <a:lnTo>
                    <a:pt x="471773" y="266319"/>
                  </a:lnTo>
                  <a:lnTo>
                    <a:pt x="480060" y="268510"/>
                  </a:lnTo>
                  <a:lnTo>
                    <a:pt x="485965" y="264509"/>
                  </a:lnTo>
                  <a:lnTo>
                    <a:pt x="485394" y="259842"/>
                  </a:lnTo>
                  <a:lnTo>
                    <a:pt x="488156" y="256222"/>
                  </a:lnTo>
                  <a:lnTo>
                    <a:pt x="487299" y="249936"/>
                  </a:lnTo>
                  <a:lnTo>
                    <a:pt x="488156" y="243459"/>
                  </a:lnTo>
                  <a:lnTo>
                    <a:pt x="485299" y="234124"/>
                  </a:lnTo>
                  <a:lnTo>
                    <a:pt x="487680" y="227457"/>
                  </a:lnTo>
                  <a:lnTo>
                    <a:pt x="489204" y="214408"/>
                  </a:lnTo>
                  <a:lnTo>
                    <a:pt x="487013" y="209836"/>
                  </a:lnTo>
                  <a:lnTo>
                    <a:pt x="489775" y="206311"/>
                  </a:lnTo>
                  <a:lnTo>
                    <a:pt x="481108" y="188214"/>
                  </a:lnTo>
                  <a:lnTo>
                    <a:pt x="472249" y="194119"/>
                  </a:lnTo>
                  <a:lnTo>
                    <a:pt x="469582" y="186404"/>
                  </a:lnTo>
                  <a:lnTo>
                    <a:pt x="459581" y="182880"/>
                  </a:lnTo>
                  <a:lnTo>
                    <a:pt x="445389" y="184690"/>
                  </a:lnTo>
                  <a:lnTo>
                    <a:pt x="442436" y="186690"/>
                  </a:lnTo>
                  <a:lnTo>
                    <a:pt x="441484" y="204406"/>
                  </a:lnTo>
                  <a:lnTo>
                    <a:pt x="435102" y="205264"/>
                  </a:lnTo>
                  <a:lnTo>
                    <a:pt x="431578" y="202501"/>
                  </a:lnTo>
                  <a:lnTo>
                    <a:pt x="428149" y="188500"/>
                  </a:lnTo>
                  <a:lnTo>
                    <a:pt x="424244" y="182594"/>
                  </a:lnTo>
                  <a:lnTo>
                    <a:pt x="431959" y="180022"/>
                  </a:lnTo>
                  <a:lnTo>
                    <a:pt x="429768" y="175450"/>
                  </a:lnTo>
                  <a:lnTo>
                    <a:pt x="430339" y="167354"/>
                  </a:lnTo>
                  <a:lnTo>
                    <a:pt x="435197" y="155543"/>
                  </a:lnTo>
                  <a:lnTo>
                    <a:pt x="429673" y="149828"/>
                  </a:lnTo>
                  <a:lnTo>
                    <a:pt x="426530" y="150209"/>
                  </a:lnTo>
                  <a:lnTo>
                    <a:pt x="423196" y="149066"/>
                  </a:lnTo>
                  <a:lnTo>
                    <a:pt x="425101" y="139160"/>
                  </a:lnTo>
                  <a:lnTo>
                    <a:pt x="430054" y="140113"/>
                  </a:lnTo>
                  <a:lnTo>
                    <a:pt x="432625" y="135064"/>
                  </a:lnTo>
                  <a:lnTo>
                    <a:pt x="430435" y="130492"/>
                  </a:lnTo>
                  <a:lnTo>
                    <a:pt x="414814" y="134112"/>
                  </a:lnTo>
                  <a:lnTo>
                    <a:pt x="406146" y="141637"/>
                  </a:lnTo>
                  <a:lnTo>
                    <a:pt x="398336" y="142589"/>
                  </a:lnTo>
                  <a:lnTo>
                    <a:pt x="389001" y="145351"/>
                  </a:lnTo>
                  <a:lnTo>
                    <a:pt x="378714" y="140303"/>
                  </a:lnTo>
                  <a:lnTo>
                    <a:pt x="371665" y="134779"/>
                  </a:lnTo>
                  <a:lnTo>
                    <a:pt x="359759" y="129826"/>
                  </a:lnTo>
                  <a:lnTo>
                    <a:pt x="357378" y="123730"/>
                  </a:lnTo>
                  <a:lnTo>
                    <a:pt x="350330" y="118205"/>
                  </a:lnTo>
                  <a:lnTo>
                    <a:pt x="343376" y="114300"/>
                  </a:lnTo>
                  <a:lnTo>
                    <a:pt x="335471" y="102489"/>
                  </a:lnTo>
                  <a:lnTo>
                    <a:pt x="326136" y="92488"/>
                  </a:lnTo>
                  <a:lnTo>
                    <a:pt x="324517" y="79819"/>
                  </a:lnTo>
                  <a:lnTo>
                    <a:pt x="328041" y="69723"/>
                  </a:lnTo>
                  <a:lnTo>
                    <a:pt x="321183" y="65818"/>
                  </a:lnTo>
                  <a:lnTo>
                    <a:pt x="314611" y="65056"/>
                  </a:lnTo>
                  <a:lnTo>
                    <a:pt x="310324" y="68770"/>
                  </a:lnTo>
                  <a:lnTo>
                    <a:pt x="299466" y="71818"/>
                  </a:lnTo>
                  <a:lnTo>
                    <a:pt x="295084" y="75533"/>
                  </a:lnTo>
                  <a:lnTo>
                    <a:pt x="293370" y="74200"/>
                  </a:lnTo>
                  <a:lnTo>
                    <a:pt x="285464" y="75152"/>
                  </a:lnTo>
                  <a:lnTo>
                    <a:pt x="272224" y="59245"/>
                  </a:lnTo>
                  <a:lnTo>
                    <a:pt x="264319" y="60198"/>
                  </a:lnTo>
                  <a:lnTo>
                    <a:pt x="262699" y="47625"/>
                  </a:lnTo>
                  <a:lnTo>
                    <a:pt x="257746" y="46672"/>
                  </a:lnTo>
                  <a:lnTo>
                    <a:pt x="245173" y="48292"/>
                  </a:lnTo>
                  <a:lnTo>
                    <a:pt x="243935" y="51625"/>
                  </a:lnTo>
                  <a:lnTo>
                    <a:pt x="222409" y="46291"/>
                  </a:lnTo>
                  <a:lnTo>
                    <a:pt x="211550" y="36481"/>
                  </a:lnTo>
                  <a:lnTo>
                    <a:pt x="206883" y="37052"/>
                  </a:lnTo>
                  <a:lnTo>
                    <a:pt x="202692" y="29623"/>
                  </a:lnTo>
                  <a:lnTo>
                    <a:pt x="199549" y="30004"/>
                  </a:lnTo>
                  <a:lnTo>
                    <a:pt x="195167" y="33814"/>
                  </a:lnTo>
                  <a:lnTo>
                    <a:pt x="189452" y="26479"/>
                  </a:lnTo>
                  <a:lnTo>
                    <a:pt x="184309" y="23908"/>
                  </a:lnTo>
                  <a:lnTo>
                    <a:pt x="175831" y="33052"/>
                  </a:lnTo>
                  <a:lnTo>
                    <a:pt x="167926" y="34004"/>
                  </a:lnTo>
                  <a:lnTo>
                    <a:pt x="165735" y="29527"/>
                  </a:lnTo>
                  <a:lnTo>
                    <a:pt x="151543" y="18478"/>
                  </a:lnTo>
                  <a:lnTo>
                    <a:pt x="134588" y="11049"/>
                  </a:lnTo>
                  <a:lnTo>
                    <a:pt x="120301" y="0"/>
                  </a:lnTo>
                  <a:lnTo>
                    <a:pt x="118967" y="1810"/>
                  </a:lnTo>
                  <a:lnTo>
                    <a:pt x="115538" y="571"/>
                  </a:lnTo>
                  <a:lnTo>
                    <a:pt x="111633" y="7525"/>
                  </a:lnTo>
                  <a:lnTo>
                    <a:pt x="106680" y="6572"/>
                  </a:lnTo>
                  <a:lnTo>
                    <a:pt x="103727" y="8572"/>
                  </a:lnTo>
                  <a:lnTo>
                    <a:pt x="102965" y="15049"/>
                  </a:lnTo>
                  <a:lnTo>
                    <a:pt x="98679" y="18764"/>
                  </a:lnTo>
                  <a:lnTo>
                    <a:pt x="99441" y="25146"/>
                  </a:lnTo>
                  <a:lnTo>
                    <a:pt x="95536" y="32004"/>
                  </a:lnTo>
                  <a:lnTo>
                    <a:pt x="96298" y="38290"/>
                  </a:lnTo>
                  <a:lnTo>
                    <a:pt x="90678" y="43910"/>
                  </a:lnTo>
                  <a:lnTo>
                    <a:pt x="89630" y="48768"/>
                  </a:lnTo>
                  <a:lnTo>
                    <a:pt x="92773" y="48387"/>
                  </a:lnTo>
                  <a:lnTo>
                    <a:pt x="100108" y="55531"/>
                  </a:lnTo>
                  <a:lnTo>
                    <a:pt x="107061" y="59436"/>
                  </a:lnTo>
                  <a:lnTo>
                    <a:pt x="112204" y="62008"/>
                  </a:lnTo>
                  <a:lnTo>
                    <a:pt x="116300" y="69437"/>
                  </a:lnTo>
                  <a:lnTo>
                    <a:pt x="122491" y="67056"/>
                  </a:lnTo>
                  <a:lnTo>
                    <a:pt x="124396" y="70009"/>
                  </a:lnTo>
                  <a:lnTo>
                    <a:pt x="124873" y="73152"/>
                  </a:lnTo>
                  <a:lnTo>
                    <a:pt x="127063" y="77724"/>
                  </a:lnTo>
                  <a:lnTo>
                    <a:pt x="130397" y="91726"/>
                  </a:lnTo>
                  <a:lnTo>
                    <a:pt x="128016" y="98488"/>
                  </a:lnTo>
                  <a:lnTo>
                    <a:pt x="136588" y="114967"/>
                  </a:lnTo>
                  <a:lnTo>
                    <a:pt x="143923" y="122111"/>
                  </a:lnTo>
                  <a:lnTo>
                    <a:pt x="145256" y="133159"/>
                  </a:lnTo>
                  <a:lnTo>
                    <a:pt x="142589" y="136684"/>
                  </a:lnTo>
                  <a:lnTo>
                    <a:pt x="147066" y="147352"/>
                  </a:lnTo>
                  <a:lnTo>
                    <a:pt x="156210" y="155829"/>
                  </a:lnTo>
                  <a:lnTo>
                    <a:pt x="161163" y="156781"/>
                  </a:lnTo>
                  <a:lnTo>
                    <a:pt x="164116" y="154781"/>
                  </a:lnTo>
                  <a:lnTo>
                    <a:pt x="167259" y="154400"/>
                  </a:lnTo>
                  <a:lnTo>
                    <a:pt x="169640" y="160496"/>
                  </a:lnTo>
                  <a:lnTo>
                    <a:pt x="186595" y="167926"/>
                  </a:lnTo>
                  <a:lnTo>
                    <a:pt x="189547" y="166021"/>
                  </a:lnTo>
                  <a:lnTo>
                    <a:pt x="191357" y="167354"/>
                  </a:lnTo>
                  <a:lnTo>
                    <a:pt x="192214" y="173641"/>
                  </a:lnTo>
                  <a:lnTo>
                    <a:pt x="195739" y="176403"/>
                  </a:lnTo>
                  <a:lnTo>
                    <a:pt x="204406" y="194596"/>
                  </a:lnTo>
                  <a:lnTo>
                    <a:pt x="202882" y="207550"/>
                  </a:lnTo>
                  <a:lnTo>
                    <a:pt x="198977" y="214503"/>
                  </a:lnTo>
                  <a:lnTo>
                    <a:pt x="193072" y="218503"/>
                  </a:lnTo>
                  <a:lnTo>
                    <a:pt x="191929" y="221837"/>
                  </a:lnTo>
                  <a:lnTo>
                    <a:pt x="199168" y="228886"/>
                  </a:lnTo>
                  <a:lnTo>
                    <a:pt x="198596" y="236982"/>
                  </a:lnTo>
                  <a:lnTo>
                    <a:pt x="211455" y="249745"/>
                  </a:lnTo>
                  <a:lnTo>
                    <a:pt x="207169" y="253555"/>
                  </a:lnTo>
                  <a:lnTo>
                    <a:pt x="203454" y="262033"/>
                  </a:lnTo>
                  <a:lnTo>
                    <a:pt x="192596" y="265081"/>
                  </a:lnTo>
                  <a:lnTo>
                    <a:pt x="190976" y="265271"/>
                  </a:lnTo>
                  <a:lnTo>
                    <a:pt x="186214" y="252984"/>
                  </a:lnTo>
                  <a:lnTo>
                    <a:pt x="180499" y="245745"/>
                  </a:lnTo>
                  <a:lnTo>
                    <a:pt x="179261" y="236220"/>
                  </a:lnTo>
                  <a:lnTo>
                    <a:pt x="174117" y="233743"/>
                  </a:lnTo>
                  <a:lnTo>
                    <a:pt x="165449" y="241173"/>
                  </a:lnTo>
                  <a:lnTo>
                    <a:pt x="166116" y="245936"/>
                  </a:lnTo>
                  <a:lnTo>
                    <a:pt x="168116" y="248888"/>
                  </a:lnTo>
                  <a:lnTo>
                    <a:pt x="163925" y="254222"/>
                  </a:lnTo>
                  <a:lnTo>
                    <a:pt x="162782" y="257556"/>
                  </a:lnTo>
                  <a:lnTo>
                    <a:pt x="158210" y="259747"/>
                  </a:lnTo>
                  <a:lnTo>
                    <a:pt x="154686" y="256984"/>
                  </a:lnTo>
                  <a:lnTo>
                    <a:pt x="142018" y="258604"/>
                  </a:lnTo>
                  <a:lnTo>
                    <a:pt x="140113" y="255651"/>
                  </a:lnTo>
                  <a:lnTo>
                    <a:pt x="135160" y="254698"/>
                  </a:lnTo>
                  <a:lnTo>
                    <a:pt x="122872" y="259461"/>
                  </a:lnTo>
                  <a:lnTo>
                    <a:pt x="121920" y="264414"/>
                  </a:lnTo>
                  <a:lnTo>
                    <a:pt x="115824" y="266795"/>
                  </a:lnTo>
                  <a:lnTo>
                    <a:pt x="111728" y="272129"/>
                  </a:lnTo>
                  <a:lnTo>
                    <a:pt x="112871" y="281559"/>
                  </a:lnTo>
                  <a:lnTo>
                    <a:pt x="111919" y="286512"/>
                  </a:lnTo>
                  <a:lnTo>
                    <a:pt x="105823" y="288893"/>
                  </a:lnTo>
                  <a:lnTo>
                    <a:pt x="99250" y="288131"/>
                  </a:lnTo>
                  <a:lnTo>
                    <a:pt x="98488" y="294608"/>
                  </a:lnTo>
                  <a:lnTo>
                    <a:pt x="100679" y="299180"/>
                  </a:lnTo>
                  <a:lnTo>
                    <a:pt x="99727" y="304133"/>
                  </a:lnTo>
                  <a:lnTo>
                    <a:pt x="100774" y="312039"/>
                  </a:lnTo>
                  <a:lnTo>
                    <a:pt x="98203" y="317182"/>
                  </a:lnTo>
                  <a:lnTo>
                    <a:pt x="90869" y="322897"/>
                  </a:lnTo>
                  <a:lnTo>
                    <a:pt x="90106" y="329374"/>
                  </a:lnTo>
                  <a:lnTo>
                    <a:pt x="86392" y="337947"/>
                  </a:lnTo>
                  <a:lnTo>
                    <a:pt x="85820" y="345948"/>
                  </a:lnTo>
                  <a:lnTo>
                    <a:pt x="83058" y="349567"/>
                  </a:lnTo>
                  <a:lnTo>
                    <a:pt x="81153" y="359378"/>
                  </a:lnTo>
                  <a:lnTo>
                    <a:pt x="81915" y="365760"/>
                  </a:lnTo>
                  <a:lnTo>
                    <a:pt x="79534" y="372428"/>
                  </a:lnTo>
                  <a:lnTo>
                    <a:pt x="78010" y="372618"/>
                  </a:lnTo>
                  <a:lnTo>
                    <a:pt x="77343" y="367951"/>
                  </a:lnTo>
                  <a:lnTo>
                    <a:pt x="74200" y="368332"/>
                  </a:lnTo>
                  <a:lnTo>
                    <a:pt x="76009" y="382524"/>
                  </a:lnTo>
                  <a:lnTo>
                    <a:pt x="70295" y="388048"/>
                  </a:lnTo>
                  <a:lnTo>
                    <a:pt x="62484" y="389096"/>
                  </a:lnTo>
                  <a:lnTo>
                    <a:pt x="61055" y="390811"/>
                  </a:lnTo>
                  <a:lnTo>
                    <a:pt x="63055" y="393763"/>
                  </a:lnTo>
                  <a:lnTo>
                    <a:pt x="69628" y="407384"/>
                  </a:lnTo>
                  <a:lnTo>
                    <a:pt x="70390" y="413671"/>
                  </a:lnTo>
                  <a:lnTo>
                    <a:pt x="74200" y="418052"/>
                  </a:lnTo>
                  <a:lnTo>
                    <a:pt x="66865" y="423767"/>
                  </a:lnTo>
                  <a:lnTo>
                    <a:pt x="60007" y="432625"/>
                  </a:lnTo>
                  <a:lnTo>
                    <a:pt x="57436" y="437769"/>
                  </a:lnTo>
                  <a:lnTo>
                    <a:pt x="68294" y="447675"/>
                  </a:lnTo>
                  <a:lnTo>
                    <a:pt x="64389" y="454533"/>
                  </a:lnTo>
                  <a:lnTo>
                    <a:pt x="72104" y="464820"/>
                  </a:lnTo>
                  <a:lnTo>
                    <a:pt x="66199" y="468725"/>
                  </a:lnTo>
                  <a:lnTo>
                    <a:pt x="65246" y="473678"/>
                  </a:lnTo>
                  <a:lnTo>
                    <a:pt x="65627" y="476821"/>
                  </a:lnTo>
                  <a:lnTo>
                    <a:pt x="64389" y="480250"/>
                  </a:lnTo>
                  <a:lnTo>
                    <a:pt x="56579" y="481203"/>
                  </a:lnTo>
                  <a:lnTo>
                    <a:pt x="55340" y="484537"/>
                  </a:lnTo>
                  <a:lnTo>
                    <a:pt x="46291" y="488918"/>
                  </a:lnTo>
                  <a:lnTo>
                    <a:pt x="43910" y="495681"/>
                  </a:lnTo>
                  <a:lnTo>
                    <a:pt x="39053" y="494728"/>
                  </a:lnTo>
                  <a:lnTo>
                    <a:pt x="37814" y="498062"/>
                  </a:lnTo>
                  <a:lnTo>
                    <a:pt x="38671" y="504349"/>
                  </a:lnTo>
                  <a:lnTo>
                    <a:pt x="37433" y="507682"/>
                  </a:lnTo>
                  <a:lnTo>
                    <a:pt x="33147" y="511492"/>
                  </a:lnTo>
                  <a:lnTo>
                    <a:pt x="29242" y="518350"/>
                  </a:lnTo>
                  <a:lnTo>
                    <a:pt x="29432" y="519970"/>
                  </a:lnTo>
                  <a:lnTo>
                    <a:pt x="24860" y="522160"/>
                  </a:lnTo>
                  <a:lnTo>
                    <a:pt x="19145" y="514826"/>
                  </a:lnTo>
                  <a:lnTo>
                    <a:pt x="6096" y="513302"/>
                  </a:lnTo>
                  <a:lnTo>
                    <a:pt x="0" y="515684"/>
                  </a:lnTo>
                  <a:lnTo>
                    <a:pt x="3810" y="532829"/>
                  </a:lnTo>
                  <a:lnTo>
                    <a:pt x="9144" y="537019"/>
                  </a:lnTo>
                  <a:lnTo>
                    <a:pt x="13049" y="542925"/>
                  </a:lnTo>
                  <a:lnTo>
                    <a:pt x="12097" y="547783"/>
                  </a:lnTo>
                  <a:lnTo>
                    <a:pt x="17621" y="553498"/>
                  </a:lnTo>
                  <a:lnTo>
                    <a:pt x="15526" y="561784"/>
                  </a:lnTo>
                  <a:lnTo>
                    <a:pt x="15145" y="571500"/>
                  </a:lnTo>
                  <a:lnTo>
                    <a:pt x="15716" y="576263"/>
                  </a:lnTo>
                  <a:lnTo>
                    <a:pt x="20860" y="578834"/>
                  </a:lnTo>
                  <a:lnTo>
                    <a:pt x="22288" y="589788"/>
                  </a:lnTo>
                  <a:lnTo>
                    <a:pt x="29146" y="593788"/>
                  </a:lnTo>
                  <a:lnTo>
                    <a:pt x="25432" y="602266"/>
                  </a:lnTo>
                  <a:lnTo>
                    <a:pt x="33909" y="605980"/>
                  </a:lnTo>
                  <a:lnTo>
                    <a:pt x="31432" y="611124"/>
                  </a:lnTo>
                  <a:lnTo>
                    <a:pt x="33623" y="615696"/>
                  </a:lnTo>
                  <a:lnTo>
                    <a:pt x="31051" y="620744"/>
                  </a:lnTo>
                  <a:lnTo>
                    <a:pt x="31813" y="627126"/>
                  </a:lnTo>
                  <a:lnTo>
                    <a:pt x="33814" y="630079"/>
                  </a:lnTo>
                  <a:lnTo>
                    <a:pt x="29908" y="636937"/>
                  </a:lnTo>
                  <a:lnTo>
                    <a:pt x="36195" y="649034"/>
                  </a:lnTo>
                  <a:lnTo>
                    <a:pt x="37243" y="656844"/>
                  </a:lnTo>
                  <a:lnTo>
                    <a:pt x="43910" y="659225"/>
                  </a:lnTo>
                  <a:lnTo>
                    <a:pt x="40957" y="661226"/>
                  </a:lnTo>
                  <a:lnTo>
                    <a:pt x="42767" y="662559"/>
                  </a:lnTo>
                  <a:lnTo>
                    <a:pt x="33909" y="668560"/>
                  </a:lnTo>
                  <a:lnTo>
                    <a:pt x="30766" y="668941"/>
                  </a:lnTo>
                  <a:lnTo>
                    <a:pt x="24860" y="672941"/>
                  </a:lnTo>
                  <a:lnTo>
                    <a:pt x="22098" y="676465"/>
                  </a:lnTo>
                  <a:lnTo>
                    <a:pt x="22098" y="689324"/>
                  </a:lnTo>
                  <a:lnTo>
                    <a:pt x="21336" y="695801"/>
                  </a:lnTo>
                  <a:lnTo>
                    <a:pt x="24860" y="698563"/>
                  </a:lnTo>
                  <a:lnTo>
                    <a:pt x="20955" y="705422"/>
                  </a:lnTo>
                  <a:lnTo>
                    <a:pt x="23527" y="713137"/>
                  </a:lnTo>
                  <a:lnTo>
                    <a:pt x="28480" y="714089"/>
                  </a:lnTo>
                  <a:lnTo>
                    <a:pt x="28670" y="715709"/>
                  </a:lnTo>
                  <a:lnTo>
                    <a:pt x="32290" y="718471"/>
                  </a:lnTo>
                  <a:lnTo>
                    <a:pt x="34195" y="721423"/>
                  </a:lnTo>
                  <a:lnTo>
                    <a:pt x="39338" y="723995"/>
                  </a:lnTo>
                  <a:lnTo>
                    <a:pt x="36576" y="727519"/>
                  </a:lnTo>
                  <a:lnTo>
                    <a:pt x="38957" y="733615"/>
                  </a:lnTo>
                  <a:lnTo>
                    <a:pt x="36671" y="740378"/>
                  </a:lnTo>
                  <a:lnTo>
                    <a:pt x="44767" y="753713"/>
                  </a:lnTo>
                  <a:lnTo>
                    <a:pt x="56483" y="769906"/>
                  </a:lnTo>
                  <a:lnTo>
                    <a:pt x="61817" y="774001"/>
                  </a:lnTo>
                  <a:lnTo>
                    <a:pt x="66675" y="775049"/>
                  </a:lnTo>
                  <a:lnTo>
                    <a:pt x="70675" y="780955"/>
                  </a:lnTo>
                  <a:lnTo>
                    <a:pt x="67723" y="782860"/>
                  </a:lnTo>
                  <a:lnTo>
                    <a:pt x="68104" y="786098"/>
                  </a:lnTo>
                  <a:lnTo>
                    <a:pt x="68294" y="787622"/>
                  </a:lnTo>
                  <a:lnTo>
                    <a:pt x="63817" y="789813"/>
                  </a:lnTo>
                  <a:lnTo>
                    <a:pt x="64008" y="791432"/>
                  </a:lnTo>
                  <a:lnTo>
                    <a:pt x="73247" y="801434"/>
                  </a:lnTo>
                  <a:lnTo>
                    <a:pt x="78391" y="804005"/>
                  </a:lnTo>
                  <a:lnTo>
                    <a:pt x="74676" y="812483"/>
                  </a:lnTo>
                  <a:lnTo>
                    <a:pt x="71533" y="812863"/>
                  </a:lnTo>
                  <a:lnTo>
                    <a:pt x="67628" y="819817"/>
                  </a:lnTo>
                  <a:lnTo>
                    <a:pt x="63246" y="823531"/>
                  </a:lnTo>
                  <a:lnTo>
                    <a:pt x="65437" y="828104"/>
                  </a:lnTo>
                  <a:lnTo>
                    <a:pt x="68580" y="827722"/>
                  </a:lnTo>
                  <a:lnTo>
                    <a:pt x="73342" y="827056"/>
                  </a:lnTo>
                  <a:lnTo>
                    <a:pt x="74295" y="822198"/>
                  </a:lnTo>
                  <a:lnTo>
                    <a:pt x="79057" y="821531"/>
                  </a:lnTo>
                  <a:lnTo>
                    <a:pt x="79629" y="826294"/>
                  </a:lnTo>
                  <a:lnTo>
                    <a:pt x="81439" y="827627"/>
                  </a:lnTo>
                  <a:lnTo>
                    <a:pt x="86011" y="825437"/>
                  </a:lnTo>
                  <a:lnTo>
                    <a:pt x="92297" y="824675"/>
                  </a:lnTo>
                  <a:lnTo>
                    <a:pt x="96203" y="830580"/>
                  </a:lnTo>
                  <a:lnTo>
                    <a:pt x="103156" y="834485"/>
                  </a:lnTo>
                  <a:lnTo>
                    <a:pt x="102394" y="841058"/>
                  </a:lnTo>
                  <a:lnTo>
                    <a:pt x="98679" y="849535"/>
                  </a:lnTo>
                  <a:lnTo>
                    <a:pt x="100394" y="850868"/>
                  </a:lnTo>
                  <a:lnTo>
                    <a:pt x="100870" y="854012"/>
                  </a:lnTo>
                  <a:lnTo>
                    <a:pt x="103822" y="852106"/>
                  </a:lnTo>
                  <a:lnTo>
                    <a:pt x="104394" y="856774"/>
                  </a:lnTo>
                  <a:lnTo>
                    <a:pt x="101917" y="874776"/>
                  </a:lnTo>
                  <a:lnTo>
                    <a:pt x="104299" y="880872"/>
                  </a:lnTo>
                  <a:lnTo>
                    <a:pt x="98774" y="888016"/>
                  </a:lnTo>
                  <a:lnTo>
                    <a:pt x="95631" y="888397"/>
                  </a:lnTo>
                  <a:lnTo>
                    <a:pt x="89440" y="890778"/>
                  </a:lnTo>
                  <a:lnTo>
                    <a:pt x="91630" y="895350"/>
                  </a:lnTo>
                  <a:lnTo>
                    <a:pt x="90297" y="897064"/>
                  </a:lnTo>
                  <a:lnTo>
                    <a:pt x="88868" y="898874"/>
                  </a:lnTo>
                  <a:lnTo>
                    <a:pt x="82391" y="898112"/>
                  </a:lnTo>
                  <a:lnTo>
                    <a:pt x="78296" y="903446"/>
                  </a:lnTo>
                  <a:lnTo>
                    <a:pt x="78867" y="908209"/>
                  </a:lnTo>
                  <a:lnTo>
                    <a:pt x="74104" y="908780"/>
                  </a:lnTo>
                  <a:lnTo>
                    <a:pt x="75724" y="921448"/>
                  </a:lnTo>
                  <a:lnTo>
                    <a:pt x="74390" y="923163"/>
                  </a:lnTo>
                  <a:lnTo>
                    <a:pt x="75152" y="929545"/>
                  </a:lnTo>
                  <a:lnTo>
                    <a:pt x="81153" y="938403"/>
                  </a:lnTo>
                  <a:lnTo>
                    <a:pt x="88392" y="945451"/>
                  </a:lnTo>
                  <a:lnTo>
                    <a:pt x="87058" y="947261"/>
                  </a:lnTo>
                  <a:lnTo>
                    <a:pt x="83534" y="944499"/>
                  </a:lnTo>
                  <a:lnTo>
                    <a:pt x="83058" y="941356"/>
                  </a:lnTo>
                  <a:lnTo>
                    <a:pt x="81344" y="939927"/>
                  </a:lnTo>
                  <a:lnTo>
                    <a:pt x="81724" y="943070"/>
                  </a:lnTo>
                  <a:lnTo>
                    <a:pt x="80486" y="946499"/>
                  </a:lnTo>
                  <a:lnTo>
                    <a:pt x="78962" y="946690"/>
                  </a:lnTo>
                  <a:lnTo>
                    <a:pt x="78391" y="954786"/>
                  </a:lnTo>
                  <a:lnTo>
                    <a:pt x="74104" y="958501"/>
                  </a:lnTo>
                  <a:lnTo>
                    <a:pt x="77819" y="962787"/>
                  </a:lnTo>
                  <a:lnTo>
                    <a:pt x="76676" y="966216"/>
                  </a:lnTo>
                  <a:lnTo>
                    <a:pt x="73723" y="968216"/>
                  </a:lnTo>
                  <a:lnTo>
                    <a:pt x="76105" y="974312"/>
                  </a:lnTo>
                  <a:lnTo>
                    <a:pt x="77819" y="975646"/>
                  </a:lnTo>
                  <a:lnTo>
                    <a:pt x="71723" y="978027"/>
                  </a:lnTo>
                  <a:lnTo>
                    <a:pt x="72104" y="981170"/>
                  </a:lnTo>
                  <a:lnTo>
                    <a:pt x="67628" y="983361"/>
                  </a:lnTo>
                  <a:lnTo>
                    <a:pt x="65818" y="982027"/>
                  </a:lnTo>
                  <a:lnTo>
                    <a:pt x="65056" y="988505"/>
                  </a:lnTo>
                  <a:lnTo>
                    <a:pt x="70009" y="989457"/>
                  </a:lnTo>
                  <a:lnTo>
                    <a:pt x="72390" y="995648"/>
                  </a:lnTo>
                  <a:lnTo>
                    <a:pt x="75724" y="996791"/>
                  </a:lnTo>
                  <a:lnTo>
                    <a:pt x="74581" y="1000125"/>
                  </a:lnTo>
                  <a:lnTo>
                    <a:pt x="70009" y="1002316"/>
                  </a:lnTo>
                  <a:lnTo>
                    <a:pt x="62294" y="1004888"/>
                  </a:lnTo>
                  <a:lnTo>
                    <a:pt x="60579" y="1003554"/>
                  </a:lnTo>
                  <a:lnTo>
                    <a:pt x="58388" y="998982"/>
                  </a:lnTo>
                  <a:lnTo>
                    <a:pt x="54769" y="996220"/>
                  </a:lnTo>
                  <a:lnTo>
                    <a:pt x="51816" y="998220"/>
                  </a:lnTo>
                  <a:lnTo>
                    <a:pt x="49625" y="993648"/>
                  </a:lnTo>
                  <a:lnTo>
                    <a:pt x="48673" y="998601"/>
                  </a:lnTo>
                  <a:lnTo>
                    <a:pt x="46672" y="995648"/>
                  </a:lnTo>
                  <a:lnTo>
                    <a:pt x="40005" y="993362"/>
                  </a:lnTo>
                  <a:lnTo>
                    <a:pt x="34480" y="987647"/>
                  </a:lnTo>
                  <a:lnTo>
                    <a:pt x="38386" y="993553"/>
                  </a:lnTo>
                  <a:lnTo>
                    <a:pt x="35242" y="993934"/>
                  </a:lnTo>
                  <a:lnTo>
                    <a:pt x="37433" y="998410"/>
                  </a:lnTo>
                  <a:lnTo>
                    <a:pt x="34480" y="1000411"/>
                  </a:lnTo>
                  <a:lnTo>
                    <a:pt x="34671" y="1002030"/>
                  </a:lnTo>
                  <a:lnTo>
                    <a:pt x="37052" y="1008126"/>
                  </a:lnTo>
                  <a:lnTo>
                    <a:pt x="36290" y="1014603"/>
                  </a:lnTo>
                  <a:lnTo>
                    <a:pt x="38100" y="1016032"/>
                  </a:lnTo>
                  <a:lnTo>
                    <a:pt x="41243" y="1015651"/>
                  </a:lnTo>
                  <a:lnTo>
                    <a:pt x="41434" y="1017175"/>
                  </a:lnTo>
                  <a:lnTo>
                    <a:pt x="41624" y="1018794"/>
                  </a:lnTo>
                  <a:lnTo>
                    <a:pt x="38862" y="1022318"/>
                  </a:lnTo>
                  <a:lnTo>
                    <a:pt x="36766" y="1030605"/>
                  </a:lnTo>
                  <a:lnTo>
                    <a:pt x="33814" y="1032605"/>
                  </a:lnTo>
                  <a:lnTo>
                    <a:pt x="31432" y="1039273"/>
                  </a:lnTo>
                  <a:lnTo>
                    <a:pt x="37909" y="1040035"/>
                  </a:lnTo>
                  <a:lnTo>
                    <a:pt x="44101" y="1037654"/>
                  </a:lnTo>
                  <a:lnTo>
                    <a:pt x="47434" y="1038892"/>
                  </a:lnTo>
                  <a:lnTo>
                    <a:pt x="52388" y="1039844"/>
                  </a:lnTo>
                  <a:lnTo>
                    <a:pt x="55340" y="1037844"/>
                  </a:lnTo>
                  <a:lnTo>
                    <a:pt x="62008" y="1040225"/>
                  </a:lnTo>
                  <a:lnTo>
                    <a:pt x="64008" y="1043178"/>
                  </a:lnTo>
                  <a:lnTo>
                    <a:pt x="72676" y="1048512"/>
                  </a:lnTo>
                  <a:lnTo>
                    <a:pt x="80772" y="1049084"/>
                  </a:lnTo>
                  <a:lnTo>
                    <a:pt x="85154" y="1045273"/>
                  </a:lnTo>
                  <a:lnTo>
                    <a:pt x="83725" y="1047083"/>
                  </a:lnTo>
                  <a:lnTo>
                    <a:pt x="84106" y="1050227"/>
                  </a:lnTo>
                  <a:lnTo>
                    <a:pt x="85344" y="1046893"/>
                  </a:lnTo>
                  <a:lnTo>
                    <a:pt x="87058" y="1048226"/>
                  </a:lnTo>
                  <a:lnTo>
                    <a:pt x="92012" y="1049274"/>
                  </a:lnTo>
                  <a:lnTo>
                    <a:pt x="92202" y="1050798"/>
                  </a:lnTo>
                  <a:lnTo>
                    <a:pt x="95155" y="1048798"/>
                  </a:lnTo>
                  <a:lnTo>
                    <a:pt x="96964" y="1050227"/>
                  </a:lnTo>
                  <a:lnTo>
                    <a:pt x="98584" y="1050036"/>
                  </a:lnTo>
                  <a:lnTo>
                    <a:pt x="97155" y="1051751"/>
                  </a:lnTo>
                  <a:lnTo>
                    <a:pt x="90869" y="1052608"/>
                  </a:lnTo>
                  <a:lnTo>
                    <a:pt x="85725" y="1050036"/>
                  </a:lnTo>
                  <a:lnTo>
                    <a:pt x="81153" y="1052227"/>
                  </a:lnTo>
                  <a:lnTo>
                    <a:pt x="77248" y="1059085"/>
                  </a:lnTo>
                  <a:lnTo>
                    <a:pt x="79248" y="1062133"/>
                  </a:lnTo>
                  <a:lnTo>
                    <a:pt x="80200" y="1069943"/>
                  </a:lnTo>
                  <a:lnTo>
                    <a:pt x="78867" y="1071753"/>
                  </a:lnTo>
                  <a:lnTo>
                    <a:pt x="75914" y="1073753"/>
                  </a:lnTo>
                  <a:lnTo>
                    <a:pt x="72580" y="1072515"/>
                  </a:lnTo>
                  <a:lnTo>
                    <a:pt x="66865" y="1078135"/>
                  </a:lnTo>
                  <a:lnTo>
                    <a:pt x="68866" y="1081088"/>
                  </a:lnTo>
                  <a:lnTo>
                    <a:pt x="65532" y="1092708"/>
                  </a:lnTo>
                  <a:lnTo>
                    <a:pt x="69247" y="1096994"/>
                  </a:lnTo>
                  <a:lnTo>
                    <a:pt x="70104" y="1103376"/>
                  </a:lnTo>
                  <a:lnTo>
                    <a:pt x="72009" y="1106329"/>
                  </a:lnTo>
                  <a:lnTo>
                    <a:pt x="72676" y="1110996"/>
                  </a:lnTo>
                  <a:lnTo>
                    <a:pt x="76581" y="1116902"/>
                  </a:lnTo>
                  <a:lnTo>
                    <a:pt x="76771" y="1118521"/>
                  </a:lnTo>
                  <a:lnTo>
                    <a:pt x="73628" y="1118902"/>
                  </a:lnTo>
                  <a:lnTo>
                    <a:pt x="76962" y="1120140"/>
                  </a:lnTo>
                  <a:lnTo>
                    <a:pt x="76105" y="1137856"/>
                  </a:lnTo>
                  <a:lnTo>
                    <a:pt x="80963" y="1138809"/>
                  </a:lnTo>
                  <a:lnTo>
                    <a:pt x="82963" y="1141762"/>
                  </a:lnTo>
                  <a:lnTo>
                    <a:pt x="89249" y="1141000"/>
                  </a:lnTo>
                  <a:lnTo>
                    <a:pt x="91059" y="1142333"/>
                  </a:lnTo>
                  <a:lnTo>
                    <a:pt x="88963" y="1150620"/>
                  </a:lnTo>
                  <a:lnTo>
                    <a:pt x="92107" y="1150239"/>
                  </a:lnTo>
                  <a:lnTo>
                    <a:pt x="94297" y="1154811"/>
                  </a:lnTo>
                  <a:lnTo>
                    <a:pt x="92869" y="1156526"/>
                  </a:lnTo>
                  <a:lnTo>
                    <a:pt x="97822" y="1157573"/>
                  </a:lnTo>
                  <a:lnTo>
                    <a:pt x="98203" y="1160717"/>
                  </a:lnTo>
                  <a:lnTo>
                    <a:pt x="97250" y="1165669"/>
                  </a:lnTo>
                  <a:lnTo>
                    <a:pt x="95440" y="1164241"/>
                  </a:lnTo>
                  <a:lnTo>
                    <a:pt x="94107" y="1166051"/>
                  </a:lnTo>
                  <a:lnTo>
                    <a:pt x="87821" y="1166813"/>
                  </a:lnTo>
                  <a:lnTo>
                    <a:pt x="86392" y="1168622"/>
                  </a:lnTo>
                  <a:lnTo>
                    <a:pt x="79915" y="1167860"/>
                  </a:lnTo>
                  <a:lnTo>
                    <a:pt x="77343" y="1173004"/>
                  </a:lnTo>
                  <a:lnTo>
                    <a:pt x="77724" y="1176147"/>
                  </a:lnTo>
                  <a:lnTo>
                    <a:pt x="75343" y="1182814"/>
                  </a:lnTo>
                  <a:lnTo>
                    <a:pt x="76200" y="1189196"/>
                  </a:lnTo>
                  <a:lnTo>
                    <a:pt x="79534" y="1190339"/>
                  </a:lnTo>
                  <a:lnTo>
                    <a:pt x="80677" y="1187006"/>
                  </a:lnTo>
                  <a:lnTo>
                    <a:pt x="85630" y="1187958"/>
                  </a:lnTo>
                  <a:lnTo>
                    <a:pt x="83344" y="1194721"/>
                  </a:lnTo>
                  <a:lnTo>
                    <a:pt x="100489" y="1203674"/>
                  </a:lnTo>
                  <a:lnTo>
                    <a:pt x="108013" y="1212342"/>
                  </a:lnTo>
                  <a:lnTo>
                    <a:pt x="118110" y="1215866"/>
                  </a:lnTo>
                  <a:lnTo>
                    <a:pt x="122015" y="1221772"/>
                  </a:lnTo>
                  <a:lnTo>
                    <a:pt x="124968" y="1219867"/>
                  </a:lnTo>
                  <a:lnTo>
                    <a:pt x="124587" y="1216723"/>
                  </a:lnTo>
                  <a:lnTo>
                    <a:pt x="129730" y="1206437"/>
                  </a:lnTo>
                  <a:lnTo>
                    <a:pt x="135636" y="1202436"/>
                  </a:lnTo>
                  <a:lnTo>
                    <a:pt x="140303" y="1201864"/>
                  </a:lnTo>
                  <a:lnTo>
                    <a:pt x="144685" y="1198055"/>
                  </a:lnTo>
                  <a:lnTo>
                    <a:pt x="148019" y="1199293"/>
                  </a:lnTo>
                  <a:lnTo>
                    <a:pt x="144304" y="1194911"/>
                  </a:lnTo>
                  <a:lnTo>
                    <a:pt x="145066" y="1188434"/>
                  </a:lnTo>
                  <a:lnTo>
                    <a:pt x="144875" y="1186815"/>
                  </a:lnTo>
                  <a:lnTo>
                    <a:pt x="144208" y="1182052"/>
                  </a:lnTo>
                  <a:lnTo>
                    <a:pt x="145828" y="1181862"/>
                  </a:lnTo>
                  <a:lnTo>
                    <a:pt x="148971" y="1168718"/>
                  </a:lnTo>
                  <a:lnTo>
                    <a:pt x="152876" y="1174623"/>
                  </a:lnTo>
                  <a:lnTo>
                    <a:pt x="155829" y="1172623"/>
                  </a:lnTo>
                  <a:lnTo>
                    <a:pt x="161544" y="1167098"/>
                  </a:lnTo>
                  <a:lnTo>
                    <a:pt x="154210" y="1159955"/>
                  </a:lnTo>
                  <a:lnTo>
                    <a:pt x="155067" y="1153477"/>
                  </a:lnTo>
                  <a:lnTo>
                    <a:pt x="153257" y="1152049"/>
                  </a:lnTo>
                  <a:lnTo>
                    <a:pt x="144971" y="1149953"/>
                  </a:lnTo>
                  <a:lnTo>
                    <a:pt x="142970" y="1147001"/>
                  </a:lnTo>
                  <a:lnTo>
                    <a:pt x="144113" y="1143572"/>
                  </a:lnTo>
                  <a:lnTo>
                    <a:pt x="148685" y="1141476"/>
                  </a:lnTo>
                  <a:lnTo>
                    <a:pt x="148495" y="1139857"/>
                  </a:lnTo>
                  <a:lnTo>
                    <a:pt x="149638" y="1136523"/>
                  </a:lnTo>
                  <a:lnTo>
                    <a:pt x="146304" y="1135285"/>
                  </a:lnTo>
                  <a:lnTo>
                    <a:pt x="145923" y="1132142"/>
                  </a:lnTo>
                  <a:lnTo>
                    <a:pt x="141161" y="1132808"/>
                  </a:lnTo>
                  <a:lnTo>
                    <a:pt x="139827" y="1134523"/>
                  </a:lnTo>
                  <a:lnTo>
                    <a:pt x="139160" y="1129856"/>
                  </a:lnTo>
                  <a:lnTo>
                    <a:pt x="137636" y="1130046"/>
                  </a:lnTo>
                  <a:lnTo>
                    <a:pt x="135255" y="1123950"/>
                  </a:lnTo>
                  <a:lnTo>
                    <a:pt x="133445" y="1122521"/>
                  </a:lnTo>
                  <a:lnTo>
                    <a:pt x="133255" y="1120997"/>
                  </a:lnTo>
                  <a:lnTo>
                    <a:pt x="130302" y="1122902"/>
                  </a:lnTo>
                  <a:lnTo>
                    <a:pt x="126968" y="1121759"/>
                  </a:lnTo>
                  <a:lnTo>
                    <a:pt x="125349" y="1121950"/>
                  </a:lnTo>
                  <a:lnTo>
                    <a:pt x="127730" y="1115282"/>
                  </a:lnTo>
                  <a:lnTo>
                    <a:pt x="123920" y="1110901"/>
                  </a:lnTo>
                  <a:lnTo>
                    <a:pt x="117634" y="1111758"/>
                  </a:lnTo>
                  <a:lnTo>
                    <a:pt x="121920" y="1107948"/>
                  </a:lnTo>
                  <a:lnTo>
                    <a:pt x="127063" y="1110520"/>
                  </a:lnTo>
                  <a:lnTo>
                    <a:pt x="130016" y="1108519"/>
                  </a:lnTo>
                  <a:lnTo>
                    <a:pt x="131064" y="1103567"/>
                  </a:lnTo>
                  <a:lnTo>
                    <a:pt x="134207" y="1103185"/>
                  </a:lnTo>
                  <a:lnTo>
                    <a:pt x="132397" y="1101852"/>
                  </a:lnTo>
                  <a:lnTo>
                    <a:pt x="130873" y="1102043"/>
                  </a:lnTo>
                  <a:lnTo>
                    <a:pt x="129064" y="1100614"/>
                  </a:lnTo>
                  <a:lnTo>
                    <a:pt x="132016" y="1098709"/>
                  </a:lnTo>
                  <a:lnTo>
                    <a:pt x="136779" y="1098042"/>
                  </a:lnTo>
                  <a:lnTo>
                    <a:pt x="151543" y="1088136"/>
                  </a:lnTo>
                  <a:lnTo>
                    <a:pt x="154876" y="1089374"/>
                  </a:lnTo>
                  <a:lnTo>
                    <a:pt x="157639" y="1085755"/>
                  </a:lnTo>
                  <a:lnTo>
                    <a:pt x="159448" y="1087184"/>
                  </a:lnTo>
                  <a:lnTo>
                    <a:pt x="170497" y="1098614"/>
                  </a:lnTo>
                  <a:lnTo>
                    <a:pt x="174403" y="1091660"/>
                  </a:lnTo>
                  <a:lnTo>
                    <a:pt x="177737" y="1092803"/>
                  </a:lnTo>
                  <a:lnTo>
                    <a:pt x="177927" y="1094423"/>
                  </a:lnTo>
                  <a:lnTo>
                    <a:pt x="181356" y="1095565"/>
                  </a:lnTo>
                  <a:lnTo>
                    <a:pt x="179927" y="1097375"/>
                  </a:lnTo>
                  <a:lnTo>
                    <a:pt x="181928" y="1100328"/>
                  </a:lnTo>
                  <a:lnTo>
                    <a:pt x="188881" y="1104233"/>
                  </a:lnTo>
                  <a:lnTo>
                    <a:pt x="190024" y="1113758"/>
                  </a:lnTo>
                  <a:lnTo>
                    <a:pt x="183737" y="1114520"/>
                  </a:lnTo>
                  <a:lnTo>
                    <a:pt x="185738" y="1117473"/>
                  </a:lnTo>
                  <a:lnTo>
                    <a:pt x="188881" y="1117092"/>
                  </a:lnTo>
                  <a:lnTo>
                    <a:pt x="189452" y="1121759"/>
                  </a:lnTo>
                  <a:lnTo>
                    <a:pt x="200978" y="1123569"/>
                  </a:lnTo>
                  <a:lnTo>
                    <a:pt x="202882" y="1126522"/>
                  </a:lnTo>
                  <a:lnTo>
                    <a:pt x="201549" y="1128331"/>
                  </a:lnTo>
                  <a:lnTo>
                    <a:pt x="196787" y="1128903"/>
                  </a:lnTo>
                  <a:lnTo>
                    <a:pt x="197167" y="1132046"/>
                  </a:lnTo>
                  <a:lnTo>
                    <a:pt x="198787" y="1131856"/>
                  </a:lnTo>
                  <a:lnTo>
                    <a:pt x="202311" y="1134618"/>
                  </a:lnTo>
                  <a:lnTo>
                    <a:pt x="205264" y="1132618"/>
                  </a:lnTo>
                  <a:lnTo>
                    <a:pt x="207264" y="1135571"/>
                  </a:lnTo>
                  <a:lnTo>
                    <a:pt x="209074" y="1136999"/>
                  </a:lnTo>
                  <a:lnTo>
                    <a:pt x="210026" y="1144810"/>
                  </a:lnTo>
                  <a:lnTo>
                    <a:pt x="208502" y="1145096"/>
                  </a:lnTo>
                  <a:lnTo>
                    <a:pt x="208693" y="1146619"/>
                  </a:lnTo>
                  <a:lnTo>
                    <a:pt x="213265" y="1157288"/>
                  </a:lnTo>
                  <a:lnTo>
                    <a:pt x="213836" y="1162050"/>
                  </a:lnTo>
                  <a:lnTo>
                    <a:pt x="213074" y="1168527"/>
                  </a:lnTo>
                  <a:lnTo>
                    <a:pt x="211264" y="1167098"/>
                  </a:lnTo>
                  <a:lnTo>
                    <a:pt x="210121" y="1170527"/>
                  </a:lnTo>
                  <a:lnTo>
                    <a:pt x="217265" y="1175956"/>
                  </a:lnTo>
                  <a:lnTo>
                    <a:pt x="222123" y="1177004"/>
                  </a:lnTo>
                  <a:lnTo>
                    <a:pt x="226695" y="1174814"/>
                  </a:lnTo>
                  <a:lnTo>
                    <a:pt x="227076" y="1177957"/>
                  </a:lnTo>
                  <a:lnTo>
                    <a:pt x="231838" y="1177385"/>
                  </a:lnTo>
                  <a:lnTo>
                    <a:pt x="232220" y="1180529"/>
                  </a:lnTo>
                  <a:lnTo>
                    <a:pt x="229838" y="1187196"/>
                  </a:lnTo>
                  <a:lnTo>
                    <a:pt x="231457" y="1187006"/>
                  </a:lnTo>
                  <a:lnTo>
                    <a:pt x="232029" y="1191768"/>
                  </a:lnTo>
                  <a:lnTo>
                    <a:pt x="228695" y="1190530"/>
                  </a:lnTo>
                  <a:lnTo>
                    <a:pt x="229362" y="1195292"/>
                  </a:lnTo>
                  <a:lnTo>
                    <a:pt x="238792" y="1194149"/>
                  </a:lnTo>
                  <a:lnTo>
                    <a:pt x="236220" y="1199293"/>
                  </a:lnTo>
                  <a:lnTo>
                    <a:pt x="237839" y="1199007"/>
                  </a:lnTo>
                  <a:lnTo>
                    <a:pt x="240221" y="1205198"/>
                  </a:lnTo>
                  <a:lnTo>
                    <a:pt x="243364" y="1204722"/>
                  </a:lnTo>
                  <a:lnTo>
                    <a:pt x="242221" y="1208151"/>
                  </a:lnTo>
                  <a:lnTo>
                    <a:pt x="242792" y="1212818"/>
                  </a:lnTo>
                  <a:lnTo>
                    <a:pt x="245936" y="1212437"/>
                  </a:lnTo>
                  <a:lnTo>
                    <a:pt x="245745" y="1210913"/>
                  </a:lnTo>
                  <a:lnTo>
                    <a:pt x="247269" y="1210627"/>
                  </a:lnTo>
                  <a:lnTo>
                    <a:pt x="252222" y="1211675"/>
                  </a:lnTo>
                  <a:lnTo>
                    <a:pt x="252031" y="1210056"/>
                  </a:lnTo>
                  <a:lnTo>
                    <a:pt x="252031" y="1210056"/>
                  </a:lnTo>
                  <a:lnTo>
                    <a:pt x="254794" y="1206532"/>
                  </a:lnTo>
                  <a:lnTo>
                    <a:pt x="253460" y="1208246"/>
                  </a:lnTo>
                  <a:lnTo>
                    <a:pt x="252984" y="1205103"/>
                  </a:lnTo>
                  <a:lnTo>
                    <a:pt x="251460" y="1205293"/>
                  </a:lnTo>
                  <a:lnTo>
                    <a:pt x="252413" y="1200436"/>
                  </a:lnTo>
                  <a:lnTo>
                    <a:pt x="249079" y="1199198"/>
                  </a:lnTo>
                  <a:lnTo>
                    <a:pt x="253841" y="1198626"/>
                  </a:lnTo>
                  <a:lnTo>
                    <a:pt x="253365" y="1195483"/>
                  </a:lnTo>
                  <a:lnTo>
                    <a:pt x="256127" y="1191863"/>
                  </a:lnTo>
                  <a:lnTo>
                    <a:pt x="253937" y="1187387"/>
                  </a:lnTo>
                  <a:lnTo>
                    <a:pt x="255556" y="1187196"/>
                  </a:lnTo>
                  <a:lnTo>
                    <a:pt x="257746" y="1191673"/>
                  </a:lnTo>
                  <a:lnTo>
                    <a:pt x="260128" y="1197769"/>
                  </a:lnTo>
                  <a:lnTo>
                    <a:pt x="263842" y="1202150"/>
                  </a:lnTo>
                  <a:lnTo>
                    <a:pt x="264700" y="1208437"/>
                  </a:lnTo>
                  <a:lnTo>
                    <a:pt x="260509" y="1213771"/>
                  </a:lnTo>
                  <a:lnTo>
                    <a:pt x="259556" y="1218724"/>
                  </a:lnTo>
                  <a:lnTo>
                    <a:pt x="261556" y="1221677"/>
                  </a:lnTo>
                  <a:lnTo>
                    <a:pt x="258794" y="1225201"/>
                  </a:lnTo>
                  <a:lnTo>
                    <a:pt x="253460" y="1233964"/>
                  </a:lnTo>
                  <a:lnTo>
                    <a:pt x="255461" y="1236917"/>
                  </a:lnTo>
                  <a:lnTo>
                    <a:pt x="255461" y="1236917"/>
                  </a:lnTo>
                  <a:lnTo>
                    <a:pt x="257270" y="1238250"/>
                  </a:lnTo>
                  <a:lnTo>
                    <a:pt x="256222" y="1243203"/>
                  </a:lnTo>
                  <a:lnTo>
                    <a:pt x="251746" y="1245394"/>
                  </a:lnTo>
                  <a:lnTo>
                    <a:pt x="255651" y="1251299"/>
                  </a:lnTo>
                  <a:lnTo>
                    <a:pt x="257080" y="1249489"/>
                  </a:lnTo>
                  <a:lnTo>
                    <a:pt x="267176" y="1253014"/>
                  </a:lnTo>
                  <a:lnTo>
                    <a:pt x="265747" y="1254823"/>
                  </a:lnTo>
                  <a:lnTo>
                    <a:pt x="267748" y="1257776"/>
                  </a:lnTo>
                  <a:lnTo>
                    <a:pt x="274511" y="1260158"/>
                  </a:lnTo>
                  <a:lnTo>
                    <a:pt x="274701" y="1261681"/>
                  </a:lnTo>
                  <a:lnTo>
                    <a:pt x="276225" y="1261491"/>
                  </a:lnTo>
                  <a:lnTo>
                    <a:pt x="279368" y="1261110"/>
                  </a:lnTo>
                  <a:lnTo>
                    <a:pt x="288131" y="1266444"/>
                  </a:lnTo>
                  <a:lnTo>
                    <a:pt x="289465" y="1264634"/>
                  </a:lnTo>
                  <a:lnTo>
                    <a:pt x="292608" y="1264253"/>
                  </a:lnTo>
                  <a:lnTo>
                    <a:pt x="301085" y="1267968"/>
                  </a:lnTo>
                  <a:lnTo>
                    <a:pt x="306038" y="1268921"/>
                  </a:lnTo>
                  <a:lnTo>
                    <a:pt x="304705" y="1270730"/>
                  </a:lnTo>
                  <a:lnTo>
                    <a:pt x="308420" y="1275017"/>
                  </a:lnTo>
                  <a:lnTo>
                    <a:pt x="314420" y="1283875"/>
                  </a:lnTo>
                  <a:lnTo>
                    <a:pt x="322040" y="1281303"/>
                  </a:lnTo>
                  <a:lnTo>
                    <a:pt x="322897" y="1287589"/>
                  </a:lnTo>
                  <a:lnTo>
                    <a:pt x="321659" y="1291018"/>
                  </a:lnTo>
                  <a:lnTo>
                    <a:pt x="321850" y="1292543"/>
                  </a:lnTo>
                  <a:lnTo>
                    <a:pt x="318897" y="1294543"/>
                  </a:lnTo>
                  <a:lnTo>
                    <a:pt x="322897" y="1300448"/>
                  </a:lnTo>
                  <a:lnTo>
                    <a:pt x="325469" y="1308164"/>
                  </a:lnTo>
                  <a:lnTo>
                    <a:pt x="326326" y="1314450"/>
                  </a:lnTo>
                  <a:lnTo>
                    <a:pt x="328517" y="1319022"/>
                  </a:lnTo>
                  <a:lnTo>
                    <a:pt x="329851" y="1317212"/>
                  </a:lnTo>
                  <a:lnTo>
                    <a:pt x="331661" y="1318641"/>
                  </a:lnTo>
                  <a:lnTo>
                    <a:pt x="332232" y="1323308"/>
                  </a:lnTo>
                  <a:lnTo>
                    <a:pt x="334994" y="1332643"/>
                  </a:lnTo>
                  <a:lnTo>
                    <a:pt x="336804" y="1333976"/>
                  </a:lnTo>
                  <a:lnTo>
                    <a:pt x="335661" y="1337310"/>
                  </a:lnTo>
                  <a:lnTo>
                    <a:pt x="338614" y="1335310"/>
                  </a:lnTo>
                  <a:lnTo>
                    <a:pt x="338804" y="1336929"/>
                  </a:lnTo>
                  <a:lnTo>
                    <a:pt x="339185" y="1340072"/>
                  </a:lnTo>
                  <a:lnTo>
                    <a:pt x="337566" y="1340263"/>
                  </a:lnTo>
                  <a:lnTo>
                    <a:pt x="340995" y="1341501"/>
                  </a:lnTo>
                  <a:lnTo>
                    <a:pt x="342900" y="1344454"/>
                  </a:lnTo>
                  <a:lnTo>
                    <a:pt x="346329" y="1345597"/>
                  </a:lnTo>
                  <a:lnTo>
                    <a:pt x="348234" y="1348550"/>
                  </a:lnTo>
                  <a:lnTo>
                    <a:pt x="348044" y="1346930"/>
                  </a:lnTo>
                  <a:lnTo>
                    <a:pt x="349663" y="1346740"/>
                  </a:lnTo>
                  <a:lnTo>
                    <a:pt x="349853" y="1348359"/>
                  </a:lnTo>
                  <a:lnTo>
                    <a:pt x="352425" y="1343215"/>
                  </a:lnTo>
                  <a:lnTo>
                    <a:pt x="352996" y="1335119"/>
                  </a:lnTo>
                  <a:lnTo>
                    <a:pt x="351377" y="1335310"/>
                  </a:lnTo>
                  <a:lnTo>
                    <a:pt x="350615" y="1329023"/>
                  </a:lnTo>
                  <a:lnTo>
                    <a:pt x="354901" y="1325213"/>
                  </a:lnTo>
                  <a:lnTo>
                    <a:pt x="359664" y="1324642"/>
                  </a:lnTo>
                  <a:lnTo>
                    <a:pt x="364236" y="1322451"/>
                  </a:lnTo>
                  <a:lnTo>
                    <a:pt x="358616" y="1316736"/>
                  </a:lnTo>
                  <a:lnTo>
                    <a:pt x="361569" y="1314736"/>
                  </a:lnTo>
                  <a:lnTo>
                    <a:pt x="364807" y="1314355"/>
                  </a:lnTo>
                  <a:lnTo>
                    <a:pt x="367189" y="1320451"/>
                  </a:lnTo>
                  <a:lnTo>
                    <a:pt x="374047" y="1324451"/>
                  </a:lnTo>
                  <a:lnTo>
                    <a:pt x="375475" y="1322642"/>
                  </a:lnTo>
                  <a:lnTo>
                    <a:pt x="376428" y="1317689"/>
                  </a:lnTo>
                  <a:lnTo>
                    <a:pt x="381190" y="1317117"/>
                  </a:lnTo>
                  <a:lnTo>
                    <a:pt x="385667" y="1314926"/>
                  </a:lnTo>
                  <a:lnTo>
                    <a:pt x="387096" y="1313117"/>
                  </a:lnTo>
                  <a:lnTo>
                    <a:pt x="395573" y="1316831"/>
                  </a:lnTo>
                  <a:lnTo>
                    <a:pt x="398526" y="1314926"/>
                  </a:lnTo>
                  <a:lnTo>
                    <a:pt x="403003" y="1312735"/>
                  </a:lnTo>
                  <a:lnTo>
                    <a:pt x="404050" y="1307783"/>
                  </a:lnTo>
                  <a:lnTo>
                    <a:pt x="406241" y="1312259"/>
                  </a:lnTo>
                  <a:lnTo>
                    <a:pt x="407575" y="1310545"/>
                  </a:lnTo>
                  <a:lnTo>
                    <a:pt x="416433" y="1317403"/>
                  </a:lnTo>
                  <a:lnTo>
                    <a:pt x="417671" y="1314069"/>
                  </a:lnTo>
                  <a:lnTo>
                    <a:pt x="421005" y="1315212"/>
                  </a:lnTo>
                  <a:lnTo>
                    <a:pt x="429863" y="1309306"/>
                  </a:lnTo>
                  <a:lnTo>
                    <a:pt x="431292" y="1307497"/>
                  </a:lnTo>
                  <a:lnTo>
                    <a:pt x="429482" y="1306163"/>
                  </a:lnTo>
                  <a:lnTo>
                    <a:pt x="430625" y="1302734"/>
                  </a:lnTo>
                  <a:lnTo>
                    <a:pt x="435007" y="1299019"/>
                  </a:lnTo>
                  <a:lnTo>
                    <a:pt x="436150" y="1295686"/>
                  </a:lnTo>
                  <a:lnTo>
                    <a:pt x="439293" y="1295210"/>
                  </a:lnTo>
                  <a:lnTo>
                    <a:pt x="437293" y="1292257"/>
                  </a:lnTo>
                  <a:lnTo>
                    <a:pt x="440531" y="1291876"/>
                  </a:lnTo>
                  <a:lnTo>
                    <a:pt x="441674" y="1288542"/>
                  </a:lnTo>
                  <a:lnTo>
                    <a:pt x="443198" y="1288352"/>
                  </a:lnTo>
                  <a:lnTo>
                    <a:pt x="445961" y="1271968"/>
                  </a:lnTo>
                  <a:lnTo>
                    <a:pt x="447961" y="1274921"/>
                  </a:lnTo>
                  <a:lnTo>
                    <a:pt x="454057" y="1272540"/>
                  </a:lnTo>
                  <a:lnTo>
                    <a:pt x="453676" y="1269397"/>
                  </a:lnTo>
                  <a:lnTo>
                    <a:pt x="458629" y="1270349"/>
                  </a:lnTo>
                  <a:lnTo>
                    <a:pt x="462344" y="1261872"/>
                  </a:lnTo>
                  <a:lnTo>
                    <a:pt x="465487" y="1261491"/>
                  </a:lnTo>
                  <a:lnTo>
                    <a:pt x="467011" y="1261205"/>
                  </a:lnTo>
                  <a:lnTo>
                    <a:pt x="473392" y="1260443"/>
                  </a:lnTo>
                  <a:lnTo>
                    <a:pt x="470821" y="1252728"/>
                  </a:lnTo>
                  <a:lnTo>
                    <a:pt x="472345" y="1252538"/>
                  </a:lnTo>
                  <a:lnTo>
                    <a:pt x="469773" y="1244822"/>
                  </a:lnTo>
                  <a:lnTo>
                    <a:pt x="469582" y="1243298"/>
                  </a:lnTo>
                  <a:lnTo>
                    <a:pt x="462820" y="1240917"/>
                  </a:lnTo>
                  <a:lnTo>
                    <a:pt x="463867" y="1235964"/>
                  </a:lnTo>
                  <a:lnTo>
                    <a:pt x="459867" y="1230059"/>
                  </a:lnTo>
                  <a:lnTo>
                    <a:pt x="457295" y="1222439"/>
                  </a:lnTo>
                  <a:lnTo>
                    <a:pt x="456724" y="1217676"/>
                  </a:lnTo>
                  <a:lnTo>
                    <a:pt x="456057" y="1212914"/>
                  </a:lnTo>
                  <a:lnTo>
                    <a:pt x="457867" y="1214342"/>
                  </a:lnTo>
                  <a:lnTo>
                    <a:pt x="456819" y="1206437"/>
                  </a:lnTo>
                  <a:lnTo>
                    <a:pt x="461581" y="1205770"/>
                  </a:lnTo>
                  <a:lnTo>
                    <a:pt x="462724" y="1202436"/>
                  </a:lnTo>
                  <a:lnTo>
                    <a:pt x="462534" y="1200912"/>
                  </a:lnTo>
                  <a:lnTo>
                    <a:pt x="465296" y="1197293"/>
                  </a:lnTo>
                  <a:lnTo>
                    <a:pt x="467106" y="1198721"/>
                  </a:lnTo>
                  <a:lnTo>
                    <a:pt x="468249" y="1195292"/>
                  </a:lnTo>
                  <a:lnTo>
                    <a:pt x="466725" y="1195578"/>
                  </a:lnTo>
                  <a:lnTo>
                    <a:pt x="469678" y="1193578"/>
                  </a:lnTo>
                  <a:lnTo>
                    <a:pt x="470249" y="1185481"/>
                  </a:lnTo>
                  <a:lnTo>
                    <a:pt x="476536" y="1184624"/>
                  </a:lnTo>
                  <a:lnTo>
                    <a:pt x="476345" y="1183100"/>
                  </a:lnTo>
                  <a:lnTo>
                    <a:pt x="481108" y="1182529"/>
                  </a:lnTo>
                  <a:lnTo>
                    <a:pt x="480631" y="1179290"/>
                  </a:lnTo>
                  <a:lnTo>
                    <a:pt x="480631" y="1179290"/>
                  </a:lnTo>
                  <a:lnTo>
                    <a:pt x="488156" y="1187958"/>
                  </a:lnTo>
                  <a:lnTo>
                    <a:pt x="491299" y="1187577"/>
                  </a:lnTo>
                  <a:lnTo>
                    <a:pt x="491585" y="1189196"/>
                  </a:lnTo>
                  <a:lnTo>
                    <a:pt x="485870" y="1194721"/>
                  </a:lnTo>
                  <a:lnTo>
                    <a:pt x="485680" y="1205960"/>
                  </a:lnTo>
                  <a:lnTo>
                    <a:pt x="484918" y="1212437"/>
                  </a:lnTo>
                  <a:lnTo>
                    <a:pt x="485299" y="1215581"/>
                  </a:lnTo>
                  <a:lnTo>
                    <a:pt x="493205" y="1214628"/>
                  </a:lnTo>
                  <a:lnTo>
                    <a:pt x="496538" y="1215771"/>
                  </a:lnTo>
                  <a:lnTo>
                    <a:pt x="495300" y="1206341"/>
                  </a:lnTo>
                  <a:lnTo>
                    <a:pt x="507206" y="1211199"/>
                  </a:lnTo>
                  <a:lnTo>
                    <a:pt x="510159" y="1209294"/>
                  </a:lnTo>
                  <a:lnTo>
                    <a:pt x="513874" y="1213580"/>
                  </a:lnTo>
                  <a:lnTo>
                    <a:pt x="512921" y="1218533"/>
                  </a:lnTo>
                  <a:lnTo>
                    <a:pt x="522351" y="1217295"/>
                  </a:lnTo>
                  <a:lnTo>
                    <a:pt x="524542" y="1221867"/>
                  </a:lnTo>
                  <a:lnTo>
                    <a:pt x="525971" y="1220057"/>
                  </a:lnTo>
                  <a:lnTo>
                    <a:pt x="523780" y="1215581"/>
                  </a:lnTo>
                  <a:lnTo>
                    <a:pt x="528733" y="1216533"/>
                  </a:lnTo>
                  <a:lnTo>
                    <a:pt x="528542" y="1214914"/>
                  </a:lnTo>
                  <a:lnTo>
                    <a:pt x="531876" y="1216152"/>
                  </a:lnTo>
                  <a:lnTo>
                    <a:pt x="538163" y="1215295"/>
                  </a:lnTo>
                  <a:lnTo>
                    <a:pt x="537020" y="1218629"/>
                  </a:lnTo>
                  <a:lnTo>
                    <a:pt x="543497" y="1219390"/>
                  </a:lnTo>
                  <a:lnTo>
                    <a:pt x="549212" y="1226725"/>
                  </a:lnTo>
                  <a:lnTo>
                    <a:pt x="549212" y="1226725"/>
                  </a:lnTo>
                  <a:lnTo>
                    <a:pt x="554831" y="1232440"/>
                  </a:lnTo>
                  <a:lnTo>
                    <a:pt x="555974" y="1241869"/>
                  </a:lnTo>
                  <a:lnTo>
                    <a:pt x="556165" y="1243489"/>
                  </a:lnTo>
                  <a:lnTo>
                    <a:pt x="571500" y="1225487"/>
                  </a:lnTo>
                  <a:lnTo>
                    <a:pt x="576834" y="1216819"/>
                  </a:lnTo>
                  <a:lnTo>
                    <a:pt x="579787" y="1214818"/>
                  </a:lnTo>
                  <a:lnTo>
                    <a:pt x="581597" y="1216152"/>
                  </a:lnTo>
                  <a:lnTo>
                    <a:pt x="584359" y="1212628"/>
                  </a:lnTo>
                  <a:lnTo>
                    <a:pt x="584549" y="1201388"/>
                  </a:lnTo>
                  <a:lnTo>
                    <a:pt x="582549" y="1198435"/>
                  </a:lnTo>
                  <a:lnTo>
                    <a:pt x="579406" y="1198817"/>
                  </a:lnTo>
                  <a:lnTo>
                    <a:pt x="583501" y="1193483"/>
                  </a:lnTo>
                  <a:lnTo>
                    <a:pt x="576548" y="1189577"/>
                  </a:lnTo>
                  <a:lnTo>
                    <a:pt x="584930" y="1191673"/>
                  </a:lnTo>
                  <a:lnTo>
                    <a:pt x="584645" y="1190149"/>
                  </a:lnTo>
                  <a:lnTo>
                    <a:pt x="587597" y="1188148"/>
                  </a:lnTo>
                  <a:lnTo>
                    <a:pt x="589788" y="1192721"/>
                  </a:lnTo>
                  <a:lnTo>
                    <a:pt x="589979" y="1194244"/>
                  </a:lnTo>
                  <a:lnTo>
                    <a:pt x="593407" y="1195388"/>
                  </a:lnTo>
                  <a:lnTo>
                    <a:pt x="597313" y="1188530"/>
                  </a:lnTo>
                  <a:lnTo>
                    <a:pt x="600456" y="1188148"/>
                  </a:lnTo>
                  <a:lnTo>
                    <a:pt x="604838" y="1184339"/>
                  </a:lnTo>
                  <a:lnTo>
                    <a:pt x="606742" y="1187291"/>
                  </a:lnTo>
                  <a:lnTo>
                    <a:pt x="620554" y="1182338"/>
                  </a:lnTo>
                  <a:lnTo>
                    <a:pt x="622363" y="1183767"/>
                  </a:lnTo>
                  <a:lnTo>
                    <a:pt x="627126" y="1183100"/>
                  </a:lnTo>
                  <a:lnTo>
                    <a:pt x="630079" y="1181100"/>
                  </a:lnTo>
                  <a:lnTo>
                    <a:pt x="633413" y="1182338"/>
                  </a:lnTo>
                  <a:lnTo>
                    <a:pt x="638747" y="1186434"/>
                  </a:lnTo>
                  <a:lnTo>
                    <a:pt x="639128" y="1189577"/>
                  </a:lnTo>
                  <a:lnTo>
                    <a:pt x="637984" y="1193006"/>
                  </a:lnTo>
                  <a:lnTo>
                    <a:pt x="642271" y="1189196"/>
                  </a:lnTo>
                  <a:lnTo>
                    <a:pt x="644080" y="1190530"/>
                  </a:lnTo>
                  <a:lnTo>
                    <a:pt x="644271" y="1192149"/>
                  </a:lnTo>
                  <a:lnTo>
                    <a:pt x="645890" y="1191959"/>
                  </a:lnTo>
                  <a:lnTo>
                    <a:pt x="650748" y="1192911"/>
                  </a:lnTo>
                  <a:lnTo>
                    <a:pt x="651986" y="1189577"/>
                  </a:lnTo>
                  <a:lnTo>
                    <a:pt x="652367" y="1192721"/>
                  </a:lnTo>
                  <a:lnTo>
                    <a:pt x="653796" y="1190911"/>
                  </a:lnTo>
                  <a:lnTo>
                    <a:pt x="658654" y="1191959"/>
                  </a:lnTo>
                  <a:lnTo>
                    <a:pt x="666179" y="1187768"/>
                  </a:lnTo>
                  <a:lnTo>
                    <a:pt x="666940" y="1181290"/>
                  </a:lnTo>
                  <a:lnTo>
                    <a:pt x="671703" y="1180624"/>
                  </a:lnTo>
                  <a:lnTo>
                    <a:pt x="678561" y="1171765"/>
                  </a:lnTo>
                  <a:lnTo>
                    <a:pt x="674561" y="1165860"/>
                  </a:lnTo>
                  <a:lnTo>
                    <a:pt x="677513" y="1163860"/>
                  </a:lnTo>
                  <a:lnTo>
                    <a:pt x="672179" y="1159764"/>
                  </a:lnTo>
                  <a:lnTo>
                    <a:pt x="668464" y="1155383"/>
                  </a:lnTo>
                  <a:lnTo>
                    <a:pt x="668274" y="1153859"/>
                  </a:lnTo>
                  <a:lnTo>
                    <a:pt x="667703" y="1149096"/>
                  </a:lnTo>
                  <a:lnTo>
                    <a:pt x="658749" y="1142238"/>
                  </a:lnTo>
                  <a:lnTo>
                    <a:pt x="659892" y="1138809"/>
                  </a:lnTo>
                  <a:lnTo>
                    <a:pt x="656368" y="1136047"/>
                  </a:lnTo>
                  <a:lnTo>
                    <a:pt x="659130" y="1132523"/>
                  </a:lnTo>
                  <a:lnTo>
                    <a:pt x="662845" y="1136904"/>
                  </a:lnTo>
                  <a:lnTo>
                    <a:pt x="664083" y="1133475"/>
                  </a:lnTo>
                  <a:lnTo>
                    <a:pt x="668846" y="1132904"/>
                  </a:lnTo>
                  <a:lnTo>
                    <a:pt x="669036" y="1134523"/>
                  </a:lnTo>
                  <a:lnTo>
                    <a:pt x="676465" y="1130332"/>
                  </a:lnTo>
                  <a:lnTo>
                    <a:pt x="682847" y="1142333"/>
                  </a:lnTo>
                  <a:lnTo>
                    <a:pt x="687800" y="1143286"/>
                  </a:lnTo>
                  <a:lnTo>
                    <a:pt x="692087" y="1139571"/>
                  </a:lnTo>
                  <a:lnTo>
                    <a:pt x="689515" y="1131856"/>
                  </a:lnTo>
                  <a:lnTo>
                    <a:pt x="690944" y="1130046"/>
                  </a:lnTo>
                  <a:lnTo>
                    <a:pt x="690277" y="1125379"/>
                  </a:lnTo>
                  <a:lnTo>
                    <a:pt x="693230" y="1123379"/>
                  </a:lnTo>
                  <a:lnTo>
                    <a:pt x="692658" y="1118616"/>
                  </a:lnTo>
                  <a:lnTo>
                    <a:pt x="697135" y="1116425"/>
                  </a:lnTo>
                  <a:lnTo>
                    <a:pt x="702564" y="1120616"/>
                  </a:lnTo>
                  <a:lnTo>
                    <a:pt x="706660" y="1115282"/>
                  </a:lnTo>
                  <a:lnTo>
                    <a:pt x="709231" y="1122902"/>
                  </a:lnTo>
                  <a:lnTo>
                    <a:pt x="716185" y="1126903"/>
                  </a:lnTo>
                  <a:lnTo>
                    <a:pt x="718280" y="1131380"/>
                  </a:lnTo>
                  <a:lnTo>
                    <a:pt x="721519" y="1130998"/>
                  </a:lnTo>
                  <a:lnTo>
                    <a:pt x="718947" y="1136142"/>
                  </a:lnTo>
                  <a:lnTo>
                    <a:pt x="719138" y="1137761"/>
                  </a:lnTo>
                  <a:lnTo>
                    <a:pt x="726091" y="1141667"/>
                  </a:lnTo>
                  <a:lnTo>
                    <a:pt x="724662" y="1143476"/>
                  </a:lnTo>
                  <a:lnTo>
                    <a:pt x="729424" y="1142810"/>
                  </a:lnTo>
                  <a:lnTo>
                    <a:pt x="736473" y="1148334"/>
                  </a:lnTo>
                  <a:lnTo>
                    <a:pt x="739712" y="1147953"/>
                  </a:lnTo>
                  <a:lnTo>
                    <a:pt x="741045" y="1146143"/>
                  </a:lnTo>
                  <a:lnTo>
                    <a:pt x="754856" y="1141190"/>
                  </a:lnTo>
                  <a:lnTo>
                    <a:pt x="757999" y="1140809"/>
                  </a:lnTo>
                  <a:lnTo>
                    <a:pt x="758190" y="1142333"/>
                  </a:lnTo>
                  <a:lnTo>
                    <a:pt x="761333" y="1141952"/>
                  </a:lnTo>
                  <a:lnTo>
                    <a:pt x="763143" y="1143381"/>
                  </a:lnTo>
                  <a:lnTo>
                    <a:pt x="766286" y="1142905"/>
                  </a:lnTo>
                  <a:lnTo>
                    <a:pt x="765905" y="1139762"/>
                  </a:lnTo>
                  <a:lnTo>
                    <a:pt x="767524" y="1139571"/>
                  </a:lnTo>
                  <a:lnTo>
                    <a:pt x="767048" y="1136428"/>
                  </a:lnTo>
                  <a:lnTo>
                    <a:pt x="766477" y="1131665"/>
                  </a:lnTo>
                  <a:lnTo>
                    <a:pt x="770382" y="1124807"/>
                  </a:lnTo>
                  <a:lnTo>
                    <a:pt x="766667" y="1120426"/>
                  </a:lnTo>
                  <a:lnTo>
                    <a:pt x="766477" y="1118902"/>
                  </a:lnTo>
                  <a:lnTo>
                    <a:pt x="773906" y="1114711"/>
                  </a:lnTo>
                  <a:lnTo>
                    <a:pt x="775145" y="1111377"/>
                  </a:lnTo>
                  <a:lnTo>
                    <a:pt x="778097" y="1109377"/>
                  </a:lnTo>
                  <a:lnTo>
                    <a:pt x="776288" y="1107948"/>
                  </a:lnTo>
                  <a:lnTo>
                    <a:pt x="780574" y="1104233"/>
                  </a:lnTo>
                  <a:lnTo>
                    <a:pt x="778002" y="1096518"/>
                  </a:lnTo>
                  <a:lnTo>
                    <a:pt x="772097" y="1087660"/>
                  </a:lnTo>
                  <a:lnTo>
                    <a:pt x="771715" y="1084517"/>
                  </a:lnTo>
                  <a:lnTo>
                    <a:pt x="775240" y="1087279"/>
                  </a:lnTo>
                  <a:lnTo>
                    <a:pt x="778192" y="1085279"/>
                  </a:lnTo>
                  <a:lnTo>
                    <a:pt x="787241" y="1080897"/>
                  </a:lnTo>
                  <a:lnTo>
                    <a:pt x="788480" y="1077563"/>
                  </a:lnTo>
                  <a:lnTo>
                    <a:pt x="787813" y="1072801"/>
                  </a:lnTo>
                  <a:lnTo>
                    <a:pt x="790384" y="1067657"/>
                  </a:lnTo>
                  <a:lnTo>
                    <a:pt x="794004" y="1070419"/>
                  </a:lnTo>
                  <a:lnTo>
                    <a:pt x="807720" y="1065467"/>
                  </a:lnTo>
                  <a:lnTo>
                    <a:pt x="806958" y="1059180"/>
                  </a:lnTo>
                  <a:lnTo>
                    <a:pt x="808577" y="1058989"/>
                  </a:lnTo>
                  <a:lnTo>
                    <a:pt x="808101" y="1055846"/>
                  </a:lnTo>
                  <a:lnTo>
                    <a:pt x="809149" y="1050893"/>
                  </a:lnTo>
                  <a:lnTo>
                    <a:pt x="808672" y="1047750"/>
                  </a:lnTo>
                  <a:lnTo>
                    <a:pt x="806767" y="1044797"/>
                  </a:lnTo>
                  <a:lnTo>
                    <a:pt x="809911" y="1044321"/>
                  </a:lnTo>
                  <a:lnTo>
                    <a:pt x="813435" y="1047083"/>
                  </a:lnTo>
                  <a:lnTo>
                    <a:pt x="815435" y="1050036"/>
                  </a:lnTo>
                  <a:lnTo>
                    <a:pt x="823341" y="1049084"/>
                  </a:lnTo>
                  <a:lnTo>
                    <a:pt x="825532" y="1053560"/>
                  </a:lnTo>
                  <a:lnTo>
                    <a:pt x="828675" y="1053179"/>
                  </a:lnTo>
                  <a:lnTo>
                    <a:pt x="830580" y="1056132"/>
                  </a:lnTo>
                  <a:lnTo>
                    <a:pt x="835152" y="1053941"/>
                  </a:lnTo>
                  <a:lnTo>
                    <a:pt x="840676" y="1059656"/>
                  </a:lnTo>
                  <a:lnTo>
                    <a:pt x="850011" y="1056894"/>
                  </a:lnTo>
                  <a:lnTo>
                    <a:pt x="849535" y="1053751"/>
                  </a:lnTo>
                  <a:lnTo>
                    <a:pt x="849154" y="1050608"/>
                  </a:lnTo>
                  <a:lnTo>
                    <a:pt x="857440" y="1039939"/>
                  </a:lnTo>
                  <a:lnTo>
                    <a:pt x="860393" y="1025080"/>
                  </a:lnTo>
                  <a:lnTo>
                    <a:pt x="859917" y="1021937"/>
                  </a:lnTo>
                  <a:lnTo>
                    <a:pt x="855250" y="1022509"/>
                  </a:lnTo>
                  <a:lnTo>
                    <a:pt x="855250" y="1022509"/>
                  </a:lnTo>
                  <a:close/>
                </a:path>
              </a:pathLst>
            </a:custGeom>
            <a:noFill/>
            <a:ln w="9525" cap="rnd" cmpd="sng">
              <a:solidFill>
                <a:schemeClr val="bg1"/>
              </a:solidFill>
              <a:prstDash val="solid"/>
              <a:round/>
            </a:ln>
          </p:spPr>
          <p:txBody>
            <a:bodyPr rtlCol="0" anchor="ctr"/>
            <a:lstStyle/>
            <a:p>
              <a:endParaRPr lang="cs-CZ"/>
            </a:p>
          </p:txBody>
        </p:sp>
        <p:sp>
          <p:nvSpPr>
            <p:cNvPr id="37" name="Volný tvar: obrazec 36">
              <a:extLst>
                <a:ext uri="{FF2B5EF4-FFF2-40B4-BE49-F238E27FC236}">
                  <a16:creationId xmlns:a16="http://schemas.microsoft.com/office/drawing/2014/main" id="{52DF85D1-D116-6FBB-A860-AB8BF6154B47}"/>
                </a:ext>
              </a:extLst>
            </p:cNvPr>
            <p:cNvSpPr>
              <a:spLocks noChangeAspect="1"/>
            </p:cNvSpPr>
            <p:nvPr userDrawn="1">
              <p:custDataLst>
                <p:tags r:id="rId8"/>
              </p:custDataLst>
            </p:nvPr>
          </p:nvSpPr>
          <p:spPr>
            <a:xfrm>
              <a:off x="3727418" y="2648330"/>
              <a:ext cx="835437" cy="647509"/>
            </a:xfrm>
            <a:custGeom>
              <a:avLst/>
              <a:gdLst>
                <a:gd name="connsiteX0" fmla="*/ 833057 w 835437"/>
                <a:gd name="connsiteY0" fmla="*/ 420719 h 647509"/>
                <a:gd name="connsiteX1" fmla="*/ 831437 w 835437"/>
                <a:gd name="connsiteY1" fmla="*/ 408146 h 647509"/>
                <a:gd name="connsiteX2" fmla="*/ 829628 w 835437"/>
                <a:gd name="connsiteY2" fmla="*/ 406717 h 647509"/>
                <a:gd name="connsiteX3" fmla="*/ 821722 w 835437"/>
                <a:gd name="connsiteY3" fmla="*/ 407765 h 647509"/>
                <a:gd name="connsiteX4" fmla="*/ 823151 w 835437"/>
                <a:gd name="connsiteY4" fmla="*/ 405956 h 647509"/>
                <a:gd name="connsiteX5" fmla="*/ 827627 w 835437"/>
                <a:gd name="connsiteY5" fmla="*/ 403765 h 647509"/>
                <a:gd name="connsiteX6" fmla="*/ 820769 w 835437"/>
                <a:gd name="connsiteY6" fmla="*/ 399859 h 647509"/>
                <a:gd name="connsiteX7" fmla="*/ 820579 w 835437"/>
                <a:gd name="connsiteY7" fmla="*/ 398240 h 647509"/>
                <a:gd name="connsiteX8" fmla="*/ 818198 w 835437"/>
                <a:gd name="connsiteY8" fmla="*/ 392144 h 647509"/>
                <a:gd name="connsiteX9" fmla="*/ 813245 w 835437"/>
                <a:gd name="connsiteY9" fmla="*/ 391192 h 647509"/>
                <a:gd name="connsiteX10" fmla="*/ 805529 w 835437"/>
                <a:gd name="connsiteY10" fmla="*/ 393763 h 647509"/>
                <a:gd name="connsiteX11" fmla="*/ 800195 w 835437"/>
                <a:gd name="connsiteY11" fmla="*/ 389668 h 647509"/>
                <a:gd name="connsiteX12" fmla="*/ 797624 w 835437"/>
                <a:gd name="connsiteY12" fmla="*/ 394716 h 647509"/>
                <a:gd name="connsiteX13" fmla="*/ 791909 w 835437"/>
                <a:gd name="connsiteY13" fmla="*/ 387477 h 647509"/>
                <a:gd name="connsiteX14" fmla="*/ 788765 w 835437"/>
                <a:gd name="connsiteY14" fmla="*/ 387858 h 647509"/>
                <a:gd name="connsiteX15" fmla="*/ 785146 w 835437"/>
                <a:gd name="connsiteY15" fmla="*/ 385096 h 647509"/>
                <a:gd name="connsiteX16" fmla="*/ 793051 w 835437"/>
                <a:gd name="connsiteY16" fmla="*/ 384143 h 647509"/>
                <a:gd name="connsiteX17" fmla="*/ 794290 w 835437"/>
                <a:gd name="connsiteY17" fmla="*/ 380714 h 647509"/>
                <a:gd name="connsiteX18" fmla="*/ 790861 w 835437"/>
                <a:gd name="connsiteY18" fmla="*/ 379571 h 647509"/>
                <a:gd name="connsiteX19" fmla="*/ 792099 w 835437"/>
                <a:gd name="connsiteY19" fmla="*/ 376238 h 647509"/>
                <a:gd name="connsiteX20" fmla="*/ 799814 w 835437"/>
                <a:gd name="connsiteY20" fmla="*/ 373666 h 647509"/>
                <a:gd name="connsiteX21" fmla="*/ 800005 w 835437"/>
                <a:gd name="connsiteY21" fmla="*/ 375190 h 647509"/>
                <a:gd name="connsiteX22" fmla="*/ 801148 w 835437"/>
                <a:gd name="connsiteY22" fmla="*/ 371856 h 647509"/>
                <a:gd name="connsiteX23" fmla="*/ 809625 w 835437"/>
                <a:gd name="connsiteY23" fmla="*/ 375571 h 647509"/>
                <a:gd name="connsiteX24" fmla="*/ 809435 w 835437"/>
                <a:gd name="connsiteY24" fmla="*/ 374047 h 647509"/>
                <a:gd name="connsiteX25" fmla="*/ 811244 w 835437"/>
                <a:gd name="connsiteY25" fmla="*/ 375380 h 647509"/>
                <a:gd name="connsiteX26" fmla="*/ 812578 w 835437"/>
                <a:gd name="connsiteY26" fmla="*/ 373571 h 647509"/>
                <a:gd name="connsiteX27" fmla="*/ 815912 w 835437"/>
                <a:gd name="connsiteY27" fmla="*/ 374809 h 647509"/>
                <a:gd name="connsiteX28" fmla="*/ 812959 w 835437"/>
                <a:gd name="connsiteY28" fmla="*/ 376809 h 647509"/>
                <a:gd name="connsiteX29" fmla="*/ 821722 w 835437"/>
                <a:gd name="connsiteY29" fmla="*/ 382048 h 647509"/>
                <a:gd name="connsiteX30" fmla="*/ 824865 w 835437"/>
                <a:gd name="connsiteY30" fmla="*/ 381667 h 647509"/>
                <a:gd name="connsiteX31" fmla="*/ 822484 w 835437"/>
                <a:gd name="connsiteY31" fmla="*/ 375571 h 647509"/>
                <a:gd name="connsiteX32" fmla="*/ 825437 w 835437"/>
                <a:gd name="connsiteY32" fmla="*/ 373571 h 647509"/>
                <a:gd name="connsiteX33" fmla="*/ 820293 w 835437"/>
                <a:gd name="connsiteY33" fmla="*/ 370999 h 647509"/>
                <a:gd name="connsiteX34" fmla="*/ 821817 w 835437"/>
                <a:gd name="connsiteY34" fmla="*/ 370808 h 647509"/>
                <a:gd name="connsiteX35" fmla="*/ 821436 w 835437"/>
                <a:gd name="connsiteY35" fmla="*/ 367665 h 647509"/>
                <a:gd name="connsiteX36" fmla="*/ 812959 w 835437"/>
                <a:gd name="connsiteY36" fmla="*/ 363950 h 647509"/>
                <a:gd name="connsiteX37" fmla="*/ 813911 w 835437"/>
                <a:gd name="connsiteY37" fmla="*/ 358997 h 647509"/>
                <a:gd name="connsiteX38" fmla="*/ 812387 w 835437"/>
                <a:gd name="connsiteY38" fmla="*/ 359188 h 647509"/>
                <a:gd name="connsiteX39" fmla="*/ 815340 w 835437"/>
                <a:gd name="connsiteY39" fmla="*/ 357188 h 647509"/>
                <a:gd name="connsiteX40" fmla="*/ 825151 w 835437"/>
                <a:gd name="connsiteY40" fmla="*/ 359188 h 647509"/>
                <a:gd name="connsiteX41" fmla="*/ 828294 w 835437"/>
                <a:gd name="connsiteY41" fmla="*/ 345948 h 647509"/>
                <a:gd name="connsiteX42" fmla="*/ 818674 w 835437"/>
                <a:gd name="connsiteY42" fmla="*/ 345567 h 647509"/>
                <a:gd name="connsiteX43" fmla="*/ 821436 w 835437"/>
                <a:gd name="connsiteY43" fmla="*/ 342043 h 647509"/>
                <a:gd name="connsiteX44" fmla="*/ 822198 w 835437"/>
                <a:gd name="connsiteY44" fmla="*/ 335471 h 647509"/>
                <a:gd name="connsiteX45" fmla="*/ 820388 w 835437"/>
                <a:gd name="connsiteY45" fmla="*/ 334137 h 647509"/>
                <a:gd name="connsiteX46" fmla="*/ 819436 w 835437"/>
                <a:gd name="connsiteY46" fmla="*/ 326231 h 647509"/>
                <a:gd name="connsiteX47" fmla="*/ 813816 w 835437"/>
                <a:gd name="connsiteY47" fmla="*/ 320516 h 647509"/>
                <a:gd name="connsiteX48" fmla="*/ 813816 w 835437"/>
                <a:gd name="connsiteY48" fmla="*/ 320516 h 647509"/>
                <a:gd name="connsiteX49" fmla="*/ 816388 w 835437"/>
                <a:gd name="connsiteY49" fmla="*/ 315373 h 647509"/>
                <a:gd name="connsiteX50" fmla="*/ 809244 w 835437"/>
                <a:gd name="connsiteY50" fmla="*/ 309848 h 647509"/>
                <a:gd name="connsiteX51" fmla="*/ 807720 w 835437"/>
                <a:gd name="connsiteY51" fmla="*/ 310134 h 647509"/>
                <a:gd name="connsiteX52" fmla="*/ 804386 w 835437"/>
                <a:gd name="connsiteY52" fmla="*/ 308896 h 647509"/>
                <a:gd name="connsiteX53" fmla="*/ 808482 w 835437"/>
                <a:gd name="connsiteY53" fmla="*/ 303562 h 647509"/>
                <a:gd name="connsiteX54" fmla="*/ 808292 w 835437"/>
                <a:gd name="connsiteY54" fmla="*/ 302038 h 647509"/>
                <a:gd name="connsiteX55" fmla="*/ 805148 w 835437"/>
                <a:gd name="connsiteY55" fmla="*/ 302419 h 647509"/>
                <a:gd name="connsiteX56" fmla="*/ 796862 w 835437"/>
                <a:gd name="connsiteY56" fmla="*/ 300228 h 647509"/>
                <a:gd name="connsiteX57" fmla="*/ 796004 w 835437"/>
                <a:gd name="connsiteY57" fmla="*/ 293942 h 647509"/>
                <a:gd name="connsiteX58" fmla="*/ 802386 w 835437"/>
                <a:gd name="connsiteY58" fmla="*/ 293180 h 647509"/>
                <a:gd name="connsiteX59" fmla="*/ 801529 w 835437"/>
                <a:gd name="connsiteY59" fmla="*/ 286798 h 647509"/>
                <a:gd name="connsiteX60" fmla="*/ 802958 w 835437"/>
                <a:gd name="connsiteY60" fmla="*/ 284988 h 647509"/>
                <a:gd name="connsiteX61" fmla="*/ 804291 w 835437"/>
                <a:gd name="connsiteY61" fmla="*/ 283273 h 647509"/>
                <a:gd name="connsiteX62" fmla="*/ 802291 w 835437"/>
                <a:gd name="connsiteY62" fmla="*/ 280321 h 647509"/>
                <a:gd name="connsiteX63" fmla="*/ 805244 w 835437"/>
                <a:gd name="connsiteY63" fmla="*/ 278321 h 647509"/>
                <a:gd name="connsiteX64" fmla="*/ 806672 w 835437"/>
                <a:gd name="connsiteY64" fmla="*/ 276511 h 647509"/>
                <a:gd name="connsiteX65" fmla="*/ 799910 w 835437"/>
                <a:gd name="connsiteY65" fmla="*/ 274225 h 647509"/>
                <a:gd name="connsiteX66" fmla="*/ 799528 w 835437"/>
                <a:gd name="connsiteY66" fmla="*/ 270986 h 647509"/>
                <a:gd name="connsiteX67" fmla="*/ 797909 w 835437"/>
                <a:gd name="connsiteY67" fmla="*/ 271272 h 647509"/>
                <a:gd name="connsiteX68" fmla="*/ 791813 w 835437"/>
                <a:gd name="connsiteY68" fmla="*/ 273653 h 647509"/>
                <a:gd name="connsiteX69" fmla="*/ 788480 w 835437"/>
                <a:gd name="connsiteY69" fmla="*/ 272415 h 647509"/>
                <a:gd name="connsiteX70" fmla="*/ 784098 w 835437"/>
                <a:gd name="connsiteY70" fmla="*/ 263366 h 647509"/>
                <a:gd name="connsiteX71" fmla="*/ 785527 w 835437"/>
                <a:gd name="connsiteY71" fmla="*/ 261556 h 647509"/>
                <a:gd name="connsiteX72" fmla="*/ 783717 w 835437"/>
                <a:gd name="connsiteY72" fmla="*/ 260223 h 647509"/>
                <a:gd name="connsiteX73" fmla="*/ 786479 w 835437"/>
                <a:gd name="connsiteY73" fmla="*/ 256699 h 647509"/>
                <a:gd name="connsiteX74" fmla="*/ 791242 w 835437"/>
                <a:gd name="connsiteY74" fmla="*/ 256032 h 647509"/>
                <a:gd name="connsiteX75" fmla="*/ 794195 w 835437"/>
                <a:gd name="connsiteY75" fmla="*/ 254032 h 647509"/>
                <a:gd name="connsiteX76" fmla="*/ 793147 w 835437"/>
                <a:gd name="connsiteY76" fmla="*/ 246221 h 647509"/>
                <a:gd name="connsiteX77" fmla="*/ 791909 w 835437"/>
                <a:gd name="connsiteY77" fmla="*/ 236696 h 647509"/>
                <a:gd name="connsiteX78" fmla="*/ 788575 w 835437"/>
                <a:gd name="connsiteY78" fmla="*/ 235553 h 647509"/>
                <a:gd name="connsiteX79" fmla="*/ 789527 w 835437"/>
                <a:gd name="connsiteY79" fmla="*/ 230600 h 647509"/>
                <a:gd name="connsiteX80" fmla="*/ 792099 w 835437"/>
                <a:gd name="connsiteY80" fmla="*/ 225457 h 647509"/>
                <a:gd name="connsiteX81" fmla="*/ 782288 w 835437"/>
                <a:gd name="connsiteY81" fmla="*/ 223552 h 647509"/>
                <a:gd name="connsiteX82" fmla="*/ 779050 w 835437"/>
                <a:gd name="connsiteY82" fmla="*/ 223933 h 647509"/>
                <a:gd name="connsiteX83" fmla="*/ 778859 w 835437"/>
                <a:gd name="connsiteY83" fmla="*/ 222313 h 647509"/>
                <a:gd name="connsiteX84" fmla="*/ 782003 w 835437"/>
                <a:gd name="connsiteY84" fmla="*/ 221932 h 647509"/>
                <a:gd name="connsiteX85" fmla="*/ 784003 w 835437"/>
                <a:gd name="connsiteY85" fmla="*/ 212027 h 647509"/>
                <a:gd name="connsiteX86" fmla="*/ 782193 w 835437"/>
                <a:gd name="connsiteY86" fmla="*/ 210693 h 647509"/>
                <a:gd name="connsiteX87" fmla="*/ 785336 w 835437"/>
                <a:gd name="connsiteY87" fmla="*/ 210312 h 647509"/>
                <a:gd name="connsiteX88" fmla="*/ 787908 w 835437"/>
                <a:gd name="connsiteY88" fmla="*/ 205169 h 647509"/>
                <a:gd name="connsiteX89" fmla="*/ 786384 w 835437"/>
                <a:gd name="connsiteY89" fmla="*/ 205359 h 647509"/>
                <a:gd name="connsiteX90" fmla="*/ 785717 w 835437"/>
                <a:gd name="connsiteY90" fmla="*/ 200596 h 647509"/>
                <a:gd name="connsiteX91" fmla="*/ 790289 w 835437"/>
                <a:gd name="connsiteY91" fmla="*/ 198406 h 647509"/>
                <a:gd name="connsiteX92" fmla="*/ 791813 w 835437"/>
                <a:gd name="connsiteY92" fmla="*/ 198215 h 647509"/>
                <a:gd name="connsiteX93" fmla="*/ 792671 w 835437"/>
                <a:gd name="connsiteY93" fmla="*/ 191738 h 647509"/>
                <a:gd name="connsiteX94" fmla="*/ 787718 w 835437"/>
                <a:gd name="connsiteY94" fmla="*/ 190786 h 647509"/>
                <a:gd name="connsiteX95" fmla="*/ 788670 w 835437"/>
                <a:gd name="connsiteY95" fmla="*/ 185833 h 647509"/>
                <a:gd name="connsiteX96" fmla="*/ 785527 w 835437"/>
                <a:gd name="connsiteY96" fmla="*/ 186214 h 647509"/>
                <a:gd name="connsiteX97" fmla="*/ 786670 w 835437"/>
                <a:gd name="connsiteY97" fmla="*/ 182880 h 647509"/>
                <a:gd name="connsiteX98" fmla="*/ 784670 w 835437"/>
                <a:gd name="connsiteY98" fmla="*/ 179927 h 647509"/>
                <a:gd name="connsiteX99" fmla="*/ 784289 w 835437"/>
                <a:gd name="connsiteY99" fmla="*/ 176784 h 647509"/>
                <a:gd name="connsiteX100" fmla="*/ 787051 w 835437"/>
                <a:gd name="connsiteY100" fmla="*/ 173165 h 647509"/>
                <a:gd name="connsiteX101" fmla="*/ 787051 w 835437"/>
                <a:gd name="connsiteY101" fmla="*/ 173165 h 647509"/>
                <a:gd name="connsiteX102" fmla="*/ 790003 w 835437"/>
                <a:gd name="connsiteY102" fmla="*/ 171164 h 647509"/>
                <a:gd name="connsiteX103" fmla="*/ 794576 w 835437"/>
                <a:gd name="connsiteY103" fmla="*/ 169069 h 647509"/>
                <a:gd name="connsiteX104" fmla="*/ 794099 w 835437"/>
                <a:gd name="connsiteY104" fmla="*/ 165830 h 647509"/>
                <a:gd name="connsiteX105" fmla="*/ 795528 w 835437"/>
                <a:gd name="connsiteY105" fmla="*/ 164116 h 647509"/>
                <a:gd name="connsiteX106" fmla="*/ 792956 w 835437"/>
                <a:gd name="connsiteY106" fmla="*/ 156400 h 647509"/>
                <a:gd name="connsiteX107" fmla="*/ 795719 w 835437"/>
                <a:gd name="connsiteY107" fmla="*/ 152876 h 647509"/>
                <a:gd name="connsiteX108" fmla="*/ 788765 w 835437"/>
                <a:gd name="connsiteY108" fmla="*/ 148876 h 647509"/>
                <a:gd name="connsiteX109" fmla="*/ 785622 w 835437"/>
                <a:gd name="connsiteY109" fmla="*/ 136493 h 647509"/>
                <a:gd name="connsiteX110" fmla="*/ 775335 w 835437"/>
                <a:gd name="connsiteY110" fmla="*/ 131350 h 647509"/>
                <a:gd name="connsiteX111" fmla="*/ 777907 w 835437"/>
                <a:gd name="connsiteY111" fmla="*/ 126302 h 647509"/>
                <a:gd name="connsiteX112" fmla="*/ 777716 w 835437"/>
                <a:gd name="connsiteY112" fmla="*/ 124682 h 647509"/>
                <a:gd name="connsiteX113" fmla="*/ 771525 w 835437"/>
                <a:gd name="connsiteY113" fmla="*/ 127063 h 647509"/>
                <a:gd name="connsiteX114" fmla="*/ 767429 w 835437"/>
                <a:gd name="connsiteY114" fmla="*/ 132398 h 647509"/>
                <a:gd name="connsiteX115" fmla="*/ 762476 w 835437"/>
                <a:gd name="connsiteY115" fmla="*/ 131445 h 647509"/>
                <a:gd name="connsiteX116" fmla="*/ 759905 w 835437"/>
                <a:gd name="connsiteY116" fmla="*/ 136588 h 647509"/>
                <a:gd name="connsiteX117" fmla="*/ 759333 w 835437"/>
                <a:gd name="connsiteY117" fmla="*/ 131826 h 647509"/>
                <a:gd name="connsiteX118" fmla="*/ 749903 w 835437"/>
                <a:gd name="connsiteY118" fmla="*/ 133064 h 647509"/>
                <a:gd name="connsiteX119" fmla="*/ 746474 w 835437"/>
                <a:gd name="connsiteY119" fmla="*/ 131826 h 647509"/>
                <a:gd name="connsiteX120" fmla="*/ 741807 w 835437"/>
                <a:gd name="connsiteY120" fmla="*/ 132493 h 647509"/>
                <a:gd name="connsiteX121" fmla="*/ 739997 w 835437"/>
                <a:gd name="connsiteY121" fmla="*/ 131064 h 647509"/>
                <a:gd name="connsiteX122" fmla="*/ 738378 w 835437"/>
                <a:gd name="connsiteY122" fmla="*/ 131254 h 647509"/>
                <a:gd name="connsiteX123" fmla="*/ 736283 w 835437"/>
                <a:gd name="connsiteY123" fmla="*/ 126778 h 647509"/>
                <a:gd name="connsiteX124" fmla="*/ 728186 w 835437"/>
                <a:gd name="connsiteY124" fmla="*/ 126206 h 647509"/>
                <a:gd name="connsiteX125" fmla="*/ 723233 w 835437"/>
                <a:gd name="connsiteY125" fmla="*/ 125158 h 647509"/>
                <a:gd name="connsiteX126" fmla="*/ 717328 w 835437"/>
                <a:gd name="connsiteY126" fmla="*/ 129159 h 647509"/>
                <a:gd name="connsiteX127" fmla="*/ 715709 w 835437"/>
                <a:gd name="connsiteY127" fmla="*/ 129350 h 647509"/>
                <a:gd name="connsiteX128" fmla="*/ 717899 w 835437"/>
                <a:gd name="connsiteY128" fmla="*/ 133921 h 647509"/>
                <a:gd name="connsiteX129" fmla="*/ 714756 w 835437"/>
                <a:gd name="connsiteY129" fmla="*/ 134302 h 647509"/>
                <a:gd name="connsiteX130" fmla="*/ 713327 w 835437"/>
                <a:gd name="connsiteY130" fmla="*/ 136112 h 647509"/>
                <a:gd name="connsiteX131" fmla="*/ 708279 w 835437"/>
                <a:gd name="connsiteY131" fmla="*/ 133540 h 647509"/>
                <a:gd name="connsiteX132" fmla="*/ 709613 w 835437"/>
                <a:gd name="connsiteY132" fmla="*/ 131731 h 647509"/>
                <a:gd name="connsiteX133" fmla="*/ 707803 w 835437"/>
                <a:gd name="connsiteY133" fmla="*/ 130397 h 647509"/>
                <a:gd name="connsiteX134" fmla="*/ 703136 w 835437"/>
                <a:gd name="connsiteY134" fmla="*/ 130969 h 647509"/>
                <a:gd name="connsiteX135" fmla="*/ 699326 w 835437"/>
                <a:gd name="connsiteY135" fmla="*/ 126587 h 647509"/>
                <a:gd name="connsiteX136" fmla="*/ 696373 w 835437"/>
                <a:gd name="connsiteY136" fmla="*/ 128588 h 647509"/>
                <a:gd name="connsiteX137" fmla="*/ 696373 w 835437"/>
                <a:gd name="connsiteY137" fmla="*/ 128588 h 647509"/>
                <a:gd name="connsiteX138" fmla="*/ 695801 w 835437"/>
                <a:gd name="connsiteY138" fmla="*/ 123920 h 647509"/>
                <a:gd name="connsiteX139" fmla="*/ 700278 w 835437"/>
                <a:gd name="connsiteY139" fmla="*/ 121729 h 647509"/>
                <a:gd name="connsiteX140" fmla="*/ 702278 w 835437"/>
                <a:gd name="connsiteY140" fmla="*/ 111823 h 647509"/>
                <a:gd name="connsiteX141" fmla="*/ 708565 w 835437"/>
                <a:gd name="connsiteY141" fmla="*/ 111061 h 647509"/>
                <a:gd name="connsiteX142" fmla="*/ 708374 w 835437"/>
                <a:gd name="connsiteY142" fmla="*/ 109442 h 647509"/>
                <a:gd name="connsiteX143" fmla="*/ 700469 w 835437"/>
                <a:gd name="connsiteY143" fmla="*/ 97631 h 647509"/>
                <a:gd name="connsiteX144" fmla="*/ 698659 w 835437"/>
                <a:gd name="connsiteY144" fmla="*/ 96298 h 647509"/>
                <a:gd name="connsiteX145" fmla="*/ 695706 w 835437"/>
                <a:gd name="connsiteY145" fmla="*/ 98203 h 647509"/>
                <a:gd name="connsiteX146" fmla="*/ 689229 w 835437"/>
                <a:gd name="connsiteY146" fmla="*/ 97441 h 647509"/>
                <a:gd name="connsiteX147" fmla="*/ 679895 w 835437"/>
                <a:gd name="connsiteY147" fmla="*/ 87440 h 647509"/>
                <a:gd name="connsiteX148" fmla="*/ 680276 w 835437"/>
                <a:gd name="connsiteY148" fmla="*/ 90583 h 647509"/>
                <a:gd name="connsiteX149" fmla="*/ 665702 w 835437"/>
                <a:gd name="connsiteY149" fmla="*/ 89249 h 647509"/>
                <a:gd name="connsiteX150" fmla="*/ 664750 w 835437"/>
                <a:gd name="connsiteY150" fmla="*/ 94202 h 647509"/>
                <a:gd name="connsiteX151" fmla="*/ 650939 w 835437"/>
                <a:gd name="connsiteY151" fmla="*/ 86296 h 647509"/>
                <a:gd name="connsiteX152" fmla="*/ 648272 w 835437"/>
                <a:gd name="connsiteY152" fmla="*/ 78581 h 647509"/>
                <a:gd name="connsiteX153" fmla="*/ 640651 w 835437"/>
                <a:gd name="connsiteY153" fmla="*/ 81153 h 647509"/>
                <a:gd name="connsiteX154" fmla="*/ 631793 w 835437"/>
                <a:gd name="connsiteY154" fmla="*/ 87154 h 647509"/>
                <a:gd name="connsiteX155" fmla="*/ 629984 w 835437"/>
                <a:gd name="connsiteY155" fmla="*/ 85725 h 647509"/>
                <a:gd name="connsiteX156" fmla="*/ 631126 w 835437"/>
                <a:gd name="connsiteY156" fmla="*/ 82391 h 647509"/>
                <a:gd name="connsiteX157" fmla="*/ 628174 w 835437"/>
                <a:gd name="connsiteY157" fmla="*/ 84392 h 647509"/>
                <a:gd name="connsiteX158" fmla="*/ 626174 w 835437"/>
                <a:gd name="connsiteY158" fmla="*/ 81439 h 647509"/>
                <a:gd name="connsiteX159" fmla="*/ 615410 w 835437"/>
                <a:gd name="connsiteY159" fmla="*/ 84392 h 647509"/>
                <a:gd name="connsiteX160" fmla="*/ 613029 w 835437"/>
                <a:gd name="connsiteY160" fmla="*/ 78296 h 647509"/>
                <a:gd name="connsiteX161" fmla="*/ 609028 w 835437"/>
                <a:gd name="connsiteY161" fmla="*/ 72390 h 647509"/>
                <a:gd name="connsiteX162" fmla="*/ 597218 w 835437"/>
                <a:gd name="connsiteY162" fmla="*/ 67437 h 647509"/>
                <a:gd name="connsiteX163" fmla="*/ 590455 w 835437"/>
                <a:gd name="connsiteY163" fmla="*/ 65151 h 647509"/>
                <a:gd name="connsiteX164" fmla="*/ 589693 w 835437"/>
                <a:gd name="connsiteY164" fmla="*/ 58865 h 647509"/>
                <a:gd name="connsiteX165" fmla="*/ 575215 w 835437"/>
                <a:gd name="connsiteY165" fmla="*/ 46196 h 647509"/>
                <a:gd name="connsiteX166" fmla="*/ 571881 w 835437"/>
                <a:gd name="connsiteY166" fmla="*/ 45053 h 647509"/>
                <a:gd name="connsiteX167" fmla="*/ 568738 w 835437"/>
                <a:gd name="connsiteY167" fmla="*/ 45434 h 647509"/>
                <a:gd name="connsiteX168" fmla="*/ 561404 w 835437"/>
                <a:gd name="connsiteY168" fmla="*/ 38386 h 647509"/>
                <a:gd name="connsiteX169" fmla="*/ 531305 w 835437"/>
                <a:gd name="connsiteY169" fmla="*/ 16573 h 647509"/>
                <a:gd name="connsiteX170" fmla="*/ 524066 w 835437"/>
                <a:gd name="connsiteY170" fmla="*/ 9430 h 647509"/>
                <a:gd name="connsiteX171" fmla="*/ 509969 w 835437"/>
                <a:gd name="connsiteY171" fmla="*/ 0 h 647509"/>
                <a:gd name="connsiteX172" fmla="*/ 508254 w 835437"/>
                <a:gd name="connsiteY172" fmla="*/ 11430 h 647509"/>
                <a:gd name="connsiteX173" fmla="*/ 501206 w 835437"/>
                <a:gd name="connsiteY173" fmla="*/ 18764 h 647509"/>
                <a:gd name="connsiteX174" fmla="*/ 501777 w 835437"/>
                <a:gd name="connsiteY174" fmla="*/ 23527 h 647509"/>
                <a:gd name="connsiteX175" fmla="*/ 503968 w 835437"/>
                <a:gd name="connsiteY175" fmla="*/ 28004 h 647509"/>
                <a:gd name="connsiteX176" fmla="*/ 503015 w 835437"/>
                <a:gd name="connsiteY176" fmla="*/ 32956 h 647509"/>
                <a:gd name="connsiteX177" fmla="*/ 498634 w 835437"/>
                <a:gd name="connsiteY177" fmla="*/ 23908 h 647509"/>
                <a:gd name="connsiteX178" fmla="*/ 493871 w 835437"/>
                <a:gd name="connsiteY178" fmla="*/ 11716 h 647509"/>
                <a:gd name="connsiteX179" fmla="*/ 451295 w 835437"/>
                <a:gd name="connsiteY179" fmla="*/ 29908 h 647509"/>
                <a:gd name="connsiteX180" fmla="*/ 446342 w 835437"/>
                <a:gd name="connsiteY180" fmla="*/ 41815 h 647509"/>
                <a:gd name="connsiteX181" fmla="*/ 440436 w 835437"/>
                <a:gd name="connsiteY181" fmla="*/ 45720 h 647509"/>
                <a:gd name="connsiteX182" fmla="*/ 432149 w 835437"/>
                <a:gd name="connsiteY182" fmla="*/ 56388 h 647509"/>
                <a:gd name="connsiteX183" fmla="*/ 429673 w 835437"/>
                <a:gd name="connsiteY183" fmla="*/ 61531 h 647509"/>
                <a:gd name="connsiteX184" fmla="*/ 431578 w 835437"/>
                <a:gd name="connsiteY184" fmla="*/ 64484 h 647509"/>
                <a:gd name="connsiteX185" fmla="*/ 430625 w 835437"/>
                <a:gd name="connsiteY185" fmla="*/ 69437 h 647509"/>
                <a:gd name="connsiteX186" fmla="*/ 423482 w 835437"/>
                <a:gd name="connsiteY186" fmla="*/ 63913 h 647509"/>
                <a:gd name="connsiteX187" fmla="*/ 421577 w 835437"/>
                <a:gd name="connsiteY187" fmla="*/ 60960 h 647509"/>
                <a:gd name="connsiteX188" fmla="*/ 414242 w 835437"/>
                <a:gd name="connsiteY188" fmla="*/ 53911 h 647509"/>
                <a:gd name="connsiteX189" fmla="*/ 408337 w 835437"/>
                <a:gd name="connsiteY189" fmla="*/ 45053 h 647509"/>
                <a:gd name="connsiteX190" fmla="*/ 396240 w 835437"/>
                <a:gd name="connsiteY190" fmla="*/ 51340 h 647509"/>
                <a:gd name="connsiteX191" fmla="*/ 388334 w 835437"/>
                <a:gd name="connsiteY191" fmla="*/ 52388 h 647509"/>
                <a:gd name="connsiteX192" fmla="*/ 384810 w 835437"/>
                <a:gd name="connsiteY192" fmla="*/ 49625 h 647509"/>
                <a:gd name="connsiteX193" fmla="*/ 376142 w 835437"/>
                <a:gd name="connsiteY193" fmla="*/ 44291 h 647509"/>
                <a:gd name="connsiteX194" fmla="*/ 368237 w 835437"/>
                <a:gd name="connsiteY194" fmla="*/ 45339 h 647509"/>
                <a:gd name="connsiteX195" fmla="*/ 368427 w 835437"/>
                <a:gd name="connsiteY195" fmla="*/ 46958 h 647509"/>
                <a:gd name="connsiteX196" fmla="*/ 358426 w 835437"/>
                <a:gd name="connsiteY196" fmla="*/ 56198 h 647509"/>
                <a:gd name="connsiteX197" fmla="*/ 355283 w 835437"/>
                <a:gd name="connsiteY197" fmla="*/ 56579 h 647509"/>
                <a:gd name="connsiteX198" fmla="*/ 353282 w 835437"/>
                <a:gd name="connsiteY198" fmla="*/ 53626 h 647509"/>
                <a:gd name="connsiteX199" fmla="*/ 348520 w 835437"/>
                <a:gd name="connsiteY199" fmla="*/ 54292 h 647509"/>
                <a:gd name="connsiteX200" fmla="*/ 343567 w 835437"/>
                <a:gd name="connsiteY200" fmla="*/ 53245 h 647509"/>
                <a:gd name="connsiteX201" fmla="*/ 339471 w 835437"/>
                <a:gd name="connsiteY201" fmla="*/ 58579 h 647509"/>
                <a:gd name="connsiteX202" fmla="*/ 326993 w 835437"/>
                <a:gd name="connsiteY202" fmla="*/ 61817 h 647509"/>
                <a:gd name="connsiteX203" fmla="*/ 323850 w 835437"/>
                <a:gd name="connsiteY203" fmla="*/ 62198 h 647509"/>
                <a:gd name="connsiteX204" fmla="*/ 320516 w 835437"/>
                <a:gd name="connsiteY204" fmla="*/ 61055 h 647509"/>
                <a:gd name="connsiteX205" fmla="*/ 317563 w 835437"/>
                <a:gd name="connsiteY205" fmla="*/ 63056 h 647509"/>
                <a:gd name="connsiteX206" fmla="*/ 310896 w 835437"/>
                <a:gd name="connsiteY206" fmla="*/ 60674 h 647509"/>
                <a:gd name="connsiteX207" fmla="*/ 306514 w 835437"/>
                <a:gd name="connsiteY207" fmla="*/ 64389 h 647509"/>
                <a:gd name="connsiteX208" fmla="*/ 298418 w 835437"/>
                <a:gd name="connsiteY208" fmla="*/ 63817 h 647509"/>
                <a:gd name="connsiteX209" fmla="*/ 295085 w 835437"/>
                <a:gd name="connsiteY209" fmla="*/ 62675 h 647509"/>
                <a:gd name="connsiteX210" fmla="*/ 294513 w 835437"/>
                <a:gd name="connsiteY210" fmla="*/ 70771 h 647509"/>
                <a:gd name="connsiteX211" fmla="*/ 288608 w 835437"/>
                <a:gd name="connsiteY211" fmla="*/ 74771 h 647509"/>
                <a:gd name="connsiteX212" fmla="*/ 284893 w 835437"/>
                <a:gd name="connsiteY212" fmla="*/ 83248 h 647509"/>
                <a:gd name="connsiteX213" fmla="*/ 279178 w 835437"/>
                <a:gd name="connsiteY213" fmla="*/ 88773 h 647509"/>
                <a:gd name="connsiteX214" fmla="*/ 278130 w 835437"/>
                <a:gd name="connsiteY214" fmla="*/ 93726 h 647509"/>
                <a:gd name="connsiteX215" fmla="*/ 281750 w 835437"/>
                <a:gd name="connsiteY215" fmla="*/ 109252 h 647509"/>
                <a:gd name="connsiteX216" fmla="*/ 279368 w 835437"/>
                <a:gd name="connsiteY216" fmla="*/ 116015 h 647509"/>
                <a:gd name="connsiteX217" fmla="*/ 275082 w 835437"/>
                <a:gd name="connsiteY217" fmla="*/ 119729 h 647509"/>
                <a:gd name="connsiteX218" fmla="*/ 264224 w 835437"/>
                <a:gd name="connsiteY218" fmla="*/ 109919 h 647509"/>
                <a:gd name="connsiteX219" fmla="*/ 258318 w 835437"/>
                <a:gd name="connsiteY219" fmla="*/ 113824 h 647509"/>
                <a:gd name="connsiteX220" fmla="*/ 257080 w 835437"/>
                <a:gd name="connsiteY220" fmla="*/ 117253 h 647509"/>
                <a:gd name="connsiteX221" fmla="*/ 249650 w 835437"/>
                <a:gd name="connsiteY221" fmla="*/ 121348 h 647509"/>
                <a:gd name="connsiteX222" fmla="*/ 245269 w 835437"/>
                <a:gd name="connsiteY222" fmla="*/ 125158 h 647509"/>
                <a:gd name="connsiteX223" fmla="*/ 244316 w 835437"/>
                <a:gd name="connsiteY223" fmla="*/ 130111 h 647509"/>
                <a:gd name="connsiteX224" fmla="*/ 240030 w 835437"/>
                <a:gd name="connsiteY224" fmla="*/ 133826 h 647509"/>
                <a:gd name="connsiteX225" fmla="*/ 242126 w 835437"/>
                <a:gd name="connsiteY225" fmla="*/ 138398 h 647509"/>
                <a:gd name="connsiteX226" fmla="*/ 238220 w 835437"/>
                <a:gd name="connsiteY226" fmla="*/ 145256 h 647509"/>
                <a:gd name="connsiteX227" fmla="*/ 234887 w 835437"/>
                <a:gd name="connsiteY227" fmla="*/ 144113 h 647509"/>
                <a:gd name="connsiteX228" fmla="*/ 231934 w 835437"/>
                <a:gd name="connsiteY228" fmla="*/ 146113 h 647509"/>
                <a:gd name="connsiteX229" fmla="*/ 228410 w 835437"/>
                <a:gd name="connsiteY229" fmla="*/ 143351 h 647509"/>
                <a:gd name="connsiteX230" fmla="*/ 218885 w 835437"/>
                <a:gd name="connsiteY230" fmla="*/ 144590 h 647509"/>
                <a:gd name="connsiteX231" fmla="*/ 214408 w 835437"/>
                <a:gd name="connsiteY231" fmla="*/ 146780 h 647509"/>
                <a:gd name="connsiteX232" fmla="*/ 216503 w 835437"/>
                <a:gd name="connsiteY232" fmla="*/ 151257 h 647509"/>
                <a:gd name="connsiteX233" fmla="*/ 214598 w 835437"/>
                <a:gd name="connsiteY233" fmla="*/ 161163 h 647509"/>
                <a:gd name="connsiteX234" fmla="*/ 216980 w 835437"/>
                <a:gd name="connsiteY234" fmla="*/ 167259 h 647509"/>
                <a:gd name="connsiteX235" fmla="*/ 215075 w 835437"/>
                <a:gd name="connsiteY235" fmla="*/ 177070 h 647509"/>
                <a:gd name="connsiteX236" fmla="*/ 210884 w 835437"/>
                <a:gd name="connsiteY236" fmla="*/ 182499 h 647509"/>
                <a:gd name="connsiteX237" fmla="*/ 202978 w 835437"/>
                <a:gd name="connsiteY237" fmla="*/ 183452 h 647509"/>
                <a:gd name="connsiteX238" fmla="*/ 193739 w 835437"/>
                <a:gd name="connsiteY238" fmla="*/ 186214 h 647509"/>
                <a:gd name="connsiteX239" fmla="*/ 194119 w 835437"/>
                <a:gd name="connsiteY239" fmla="*/ 189357 h 647509"/>
                <a:gd name="connsiteX240" fmla="*/ 191357 w 835437"/>
                <a:gd name="connsiteY240" fmla="*/ 192977 h 647509"/>
                <a:gd name="connsiteX241" fmla="*/ 187071 w 835437"/>
                <a:gd name="connsiteY241" fmla="*/ 196691 h 647509"/>
                <a:gd name="connsiteX242" fmla="*/ 188024 w 835437"/>
                <a:gd name="connsiteY242" fmla="*/ 204597 h 647509"/>
                <a:gd name="connsiteX243" fmla="*/ 180975 w 835437"/>
                <a:gd name="connsiteY243" fmla="*/ 211931 h 647509"/>
                <a:gd name="connsiteX244" fmla="*/ 179261 w 835437"/>
                <a:gd name="connsiteY244" fmla="*/ 223361 h 647509"/>
                <a:gd name="connsiteX245" fmla="*/ 183356 w 835437"/>
                <a:gd name="connsiteY245" fmla="*/ 230886 h 647509"/>
                <a:gd name="connsiteX246" fmla="*/ 185547 w 835437"/>
                <a:gd name="connsiteY246" fmla="*/ 235363 h 647509"/>
                <a:gd name="connsiteX247" fmla="*/ 179451 w 835437"/>
                <a:gd name="connsiteY247" fmla="*/ 237744 h 647509"/>
                <a:gd name="connsiteX248" fmla="*/ 182975 w 835437"/>
                <a:gd name="connsiteY248" fmla="*/ 240506 h 647509"/>
                <a:gd name="connsiteX249" fmla="*/ 178308 w 835437"/>
                <a:gd name="connsiteY249" fmla="*/ 241173 h 647509"/>
                <a:gd name="connsiteX250" fmla="*/ 178499 w 835437"/>
                <a:gd name="connsiteY250" fmla="*/ 242697 h 647509"/>
                <a:gd name="connsiteX251" fmla="*/ 172784 w 835437"/>
                <a:gd name="connsiteY251" fmla="*/ 235458 h 647509"/>
                <a:gd name="connsiteX252" fmla="*/ 166021 w 835437"/>
                <a:gd name="connsiteY252" fmla="*/ 233077 h 647509"/>
                <a:gd name="connsiteX253" fmla="*/ 166592 w 835437"/>
                <a:gd name="connsiteY253" fmla="*/ 237839 h 647509"/>
                <a:gd name="connsiteX254" fmla="*/ 164116 w 835437"/>
                <a:gd name="connsiteY254" fmla="*/ 242983 h 647509"/>
                <a:gd name="connsiteX255" fmla="*/ 165830 w 835437"/>
                <a:gd name="connsiteY255" fmla="*/ 244316 h 647509"/>
                <a:gd name="connsiteX256" fmla="*/ 165449 w 835437"/>
                <a:gd name="connsiteY256" fmla="*/ 254032 h 647509"/>
                <a:gd name="connsiteX257" fmla="*/ 167640 w 835437"/>
                <a:gd name="connsiteY257" fmla="*/ 258509 h 647509"/>
                <a:gd name="connsiteX258" fmla="*/ 168307 w 835437"/>
                <a:gd name="connsiteY258" fmla="*/ 263271 h 647509"/>
                <a:gd name="connsiteX259" fmla="*/ 161544 w 835437"/>
                <a:gd name="connsiteY259" fmla="*/ 260890 h 647509"/>
                <a:gd name="connsiteX260" fmla="*/ 162782 w 835437"/>
                <a:gd name="connsiteY260" fmla="*/ 270415 h 647509"/>
                <a:gd name="connsiteX261" fmla="*/ 160211 w 835437"/>
                <a:gd name="connsiteY261" fmla="*/ 275558 h 647509"/>
                <a:gd name="connsiteX262" fmla="*/ 162592 w 835437"/>
                <a:gd name="connsiteY262" fmla="*/ 281654 h 647509"/>
                <a:gd name="connsiteX263" fmla="*/ 165926 w 835437"/>
                <a:gd name="connsiteY263" fmla="*/ 282797 h 647509"/>
                <a:gd name="connsiteX264" fmla="*/ 164973 w 835437"/>
                <a:gd name="connsiteY264" fmla="*/ 287750 h 647509"/>
                <a:gd name="connsiteX265" fmla="*/ 168497 w 835437"/>
                <a:gd name="connsiteY265" fmla="*/ 290513 h 647509"/>
                <a:gd name="connsiteX266" fmla="*/ 168688 w 835437"/>
                <a:gd name="connsiteY266" fmla="*/ 292036 h 647509"/>
                <a:gd name="connsiteX267" fmla="*/ 167545 w 835437"/>
                <a:gd name="connsiteY267" fmla="*/ 295465 h 647509"/>
                <a:gd name="connsiteX268" fmla="*/ 163068 w 835437"/>
                <a:gd name="connsiteY268" fmla="*/ 297561 h 647509"/>
                <a:gd name="connsiteX269" fmla="*/ 162020 w 835437"/>
                <a:gd name="connsiteY269" fmla="*/ 302514 h 647509"/>
                <a:gd name="connsiteX270" fmla="*/ 158877 w 835437"/>
                <a:gd name="connsiteY270" fmla="*/ 302895 h 647509"/>
                <a:gd name="connsiteX271" fmla="*/ 160877 w 835437"/>
                <a:gd name="connsiteY271" fmla="*/ 305943 h 647509"/>
                <a:gd name="connsiteX272" fmla="*/ 161449 w 835437"/>
                <a:gd name="connsiteY272" fmla="*/ 310610 h 647509"/>
                <a:gd name="connsiteX273" fmla="*/ 168212 w 835437"/>
                <a:gd name="connsiteY273" fmla="*/ 312992 h 647509"/>
                <a:gd name="connsiteX274" fmla="*/ 165259 w 835437"/>
                <a:gd name="connsiteY274" fmla="*/ 314992 h 647509"/>
                <a:gd name="connsiteX275" fmla="*/ 152210 w 835437"/>
                <a:gd name="connsiteY275" fmla="*/ 313373 h 647509"/>
                <a:gd name="connsiteX276" fmla="*/ 143732 w 835437"/>
                <a:gd name="connsiteY276" fmla="*/ 309658 h 647509"/>
                <a:gd name="connsiteX277" fmla="*/ 138970 w 835437"/>
                <a:gd name="connsiteY277" fmla="*/ 310325 h 647509"/>
                <a:gd name="connsiteX278" fmla="*/ 135446 w 835437"/>
                <a:gd name="connsiteY278" fmla="*/ 307562 h 647509"/>
                <a:gd name="connsiteX279" fmla="*/ 137732 w 835437"/>
                <a:gd name="connsiteY279" fmla="*/ 300800 h 647509"/>
                <a:gd name="connsiteX280" fmla="*/ 135636 w 835437"/>
                <a:gd name="connsiteY280" fmla="*/ 296323 h 647509"/>
                <a:gd name="connsiteX281" fmla="*/ 132683 w 835437"/>
                <a:gd name="connsiteY281" fmla="*/ 298228 h 647509"/>
                <a:gd name="connsiteX282" fmla="*/ 131826 w 835437"/>
                <a:gd name="connsiteY282" fmla="*/ 291941 h 647509"/>
                <a:gd name="connsiteX283" fmla="*/ 128873 w 835437"/>
                <a:gd name="connsiteY283" fmla="*/ 293942 h 647509"/>
                <a:gd name="connsiteX284" fmla="*/ 126683 w 835437"/>
                <a:gd name="connsiteY284" fmla="*/ 289369 h 647509"/>
                <a:gd name="connsiteX285" fmla="*/ 126111 w 835437"/>
                <a:gd name="connsiteY285" fmla="*/ 284702 h 647509"/>
                <a:gd name="connsiteX286" fmla="*/ 127254 w 835437"/>
                <a:gd name="connsiteY286" fmla="*/ 281273 h 647509"/>
                <a:gd name="connsiteX287" fmla="*/ 134969 w 835437"/>
                <a:gd name="connsiteY287" fmla="*/ 278702 h 647509"/>
                <a:gd name="connsiteX288" fmla="*/ 136112 w 835437"/>
                <a:gd name="connsiteY288" fmla="*/ 275368 h 647509"/>
                <a:gd name="connsiteX289" fmla="*/ 132779 w 835437"/>
                <a:gd name="connsiteY289" fmla="*/ 274225 h 647509"/>
                <a:gd name="connsiteX290" fmla="*/ 135541 w 835437"/>
                <a:gd name="connsiteY290" fmla="*/ 270605 h 647509"/>
                <a:gd name="connsiteX291" fmla="*/ 130969 w 835437"/>
                <a:gd name="connsiteY291" fmla="*/ 272796 h 647509"/>
                <a:gd name="connsiteX292" fmla="*/ 131731 w 835437"/>
                <a:gd name="connsiteY292" fmla="*/ 266319 h 647509"/>
                <a:gd name="connsiteX293" fmla="*/ 138875 w 835437"/>
                <a:gd name="connsiteY293" fmla="*/ 258985 h 647509"/>
                <a:gd name="connsiteX294" fmla="*/ 133541 w 835437"/>
                <a:gd name="connsiteY294" fmla="*/ 254889 h 647509"/>
                <a:gd name="connsiteX295" fmla="*/ 128778 w 835437"/>
                <a:gd name="connsiteY295" fmla="*/ 255461 h 647509"/>
                <a:gd name="connsiteX296" fmla="*/ 131731 w 835437"/>
                <a:gd name="connsiteY296" fmla="*/ 253460 h 647509"/>
                <a:gd name="connsiteX297" fmla="*/ 130207 w 835437"/>
                <a:gd name="connsiteY297" fmla="*/ 253651 h 647509"/>
                <a:gd name="connsiteX298" fmla="*/ 134874 w 835437"/>
                <a:gd name="connsiteY298" fmla="*/ 253079 h 647509"/>
                <a:gd name="connsiteX299" fmla="*/ 127159 w 835437"/>
                <a:gd name="connsiteY299" fmla="*/ 242792 h 647509"/>
                <a:gd name="connsiteX300" fmla="*/ 121063 w 835437"/>
                <a:gd name="connsiteY300" fmla="*/ 245173 h 647509"/>
                <a:gd name="connsiteX301" fmla="*/ 118872 w 835437"/>
                <a:gd name="connsiteY301" fmla="*/ 240697 h 647509"/>
                <a:gd name="connsiteX302" fmla="*/ 112014 w 835437"/>
                <a:gd name="connsiteY302" fmla="*/ 236792 h 647509"/>
                <a:gd name="connsiteX303" fmla="*/ 111347 w 835437"/>
                <a:gd name="connsiteY303" fmla="*/ 232029 h 647509"/>
                <a:gd name="connsiteX304" fmla="*/ 102680 w 835437"/>
                <a:gd name="connsiteY304" fmla="*/ 226695 h 647509"/>
                <a:gd name="connsiteX305" fmla="*/ 105442 w 835437"/>
                <a:gd name="connsiteY305" fmla="*/ 223171 h 647509"/>
                <a:gd name="connsiteX306" fmla="*/ 109538 w 835437"/>
                <a:gd name="connsiteY306" fmla="*/ 217837 h 647509"/>
                <a:gd name="connsiteX307" fmla="*/ 107347 w 835437"/>
                <a:gd name="connsiteY307" fmla="*/ 213265 h 647509"/>
                <a:gd name="connsiteX308" fmla="*/ 111157 w 835437"/>
                <a:gd name="connsiteY308" fmla="*/ 217646 h 647509"/>
                <a:gd name="connsiteX309" fmla="*/ 114872 w 835437"/>
                <a:gd name="connsiteY309" fmla="*/ 221932 h 647509"/>
                <a:gd name="connsiteX310" fmla="*/ 116491 w 835437"/>
                <a:gd name="connsiteY310" fmla="*/ 221742 h 647509"/>
                <a:gd name="connsiteX311" fmla="*/ 121634 w 835437"/>
                <a:gd name="connsiteY311" fmla="*/ 224314 h 647509"/>
                <a:gd name="connsiteX312" fmla="*/ 119444 w 835437"/>
                <a:gd name="connsiteY312" fmla="*/ 219742 h 647509"/>
                <a:gd name="connsiteX313" fmla="*/ 120206 w 835437"/>
                <a:gd name="connsiteY313" fmla="*/ 213265 h 647509"/>
                <a:gd name="connsiteX314" fmla="*/ 118205 w 835437"/>
                <a:gd name="connsiteY314" fmla="*/ 210312 h 647509"/>
                <a:gd name="connsiteX315" fmla="*/ 113633 w 835437"/>
                <a:gd name="connsiteY315" fmla="*/ 199644 h 647509"/>
                <a:gd name="connsiteX316" fmla="*/ 109157 w 835437"/>
                <a:gd name="connsiteY316" fmla="*/ 201835 h 647509"/>
                <a:gd name="connsiteX317" fmla="*/ 101060 w 835437"/>
                <a:gd name="connsiteY317" fmla="*/ 201263 h 647509"/>
                <a:gd name="connsiteX318" fmla="*/ 97441 w 835437"/>
                <a:gd name="connsiteY318" fmla="*/ 198501 h 647509"/>
                <a:gd name="connsiteX319" fmla="*/ 86392 w 835437"/>
                <a:gd name="connsiteY319" fmla="*/ 199930 h 647509"/>
                <a:gd name="connsiteX320" fmla="*/ 77724 w 835437"/>
                <a:gd name="connsiteY320" fmla="*/ 194596 h 647509"/>
                <a:gd name="connsiteX321" fmla="*/ 78867 w 835437"/>
                <a:gd name="connsiteY321" fmla="*/ 191262 h 647509"/>
                <a:gd name="connsiteX322" fmla="*/ 78677 w 835437"/>
                <a:gd name="connsiteY322" fmla="*/ 176879 h 647509"/>
                <a:gd name="connsiteX323" fmla="*/ 74962 w 835437"/>
                <a:gd name="connsiteY323" fmla="*/ 172498 h 647509"/>
                <a:gd name="connsiteX324" fmla="*/ 78867 w 835437"/>
                <a:gd name="connsiteY324" fmla="*/ 152781 h 647509"/>
                <a:gd name="connsiteX325" fmla="*/ 76105 w 835437"/>
                <a:gd name="connsiteY325" fmla="*/ 156305 h 647509"/>
                <a:gd name="connsiteX326" fmla="*/ 73914 w 835437"/>
                <a:gd name="connsiteY326" fmla="*/ 151829 h 647509"/>
                <a:gd name="connsiteX327" fmla="*/ 68771 w 835437"/>
                <a:gd name="connsiteY327" fmla="*/ 149257 h 647509"/>
                <a:gd name="connsiteX328" fmla="*/ 66580 w 835437"/>
                <a:gd name="connsiteY328" fmla="*/ 144685 h 647509"/>
                <a:gd name="connsiteX329" fmla="*/ 67342 w 835437"/>
                <a:gd name="connsiteY329" fmla="*/ 138208 h 647509"/>
                <a:gd name="connsiteX330" fmla="*/ 52959 w 835437"/>
                <a:gd name="connsiteY330" fmla="*/ 138398 h 647509"/>
                <a:gd name="connsiteX331" fmla="*/ 41529 w 835437"/>
                <a:gd name="connsiteY331" fmla="*/ 136684 h 647509"/>
                <a:gd name="connsiteX332" fmla="*/ 29051 w 835437"/>
                <a:gd name="connsiteY332" fmla="*/ 139827 h 647509"/>
                <a:gd name="connsiteX333" fmla="*/ 26289 w 835437"/>
                <a:gd name="connsiteY333" fmla="*/ 143446 h 647509"/>
                <a:gd name="connsiteX334" fmla="*/ 18193 w 835437"/>
                <a:gd name="connsiteY334" fmla="*/ 142875 h 647509"/>
                <a:gd name="connsiteX335" fmla="*/ 19240 w 835437"/>
                <a:gd name="connsiteY335" fmla="*/ 137922 h 647509"/>
                <a:gd name="connsiteX336" fmla="*/ 16002 w 835437"/>
                <a:gd name="connsiteY336" fmla="*/ 138303 h 647509"/>
                <a:gd name="connsiteX337" fmla="*/ 14097 w 835437"/>
                <a:gd name="connsiteY337" fmla="*/ 135350 h 647509"/>
                <a:gd name="connsiteX338" fmla="*/ 8382 w 835437"/>
                <a:gd name="connsiteY338" fmla="*/ 140875 h 647509"/>
                <a:gd name="connsiteX339" fmla="*/ 12097 w 835437"/>
                <a:gd name="connsiteY339" fmla="*/ 145256 h 647509"/>
                <a:gd name="connsiteX340" fmla="*/ 18669 w 835437"/>
                <a:gd name="connsiteY340" fmla="*/ 146018 h 647509"/>
                <a:gd name="connsiteX341" fmla="*/ 25908 w 835437"/>
                <a:gd name="connsiteY341" fmla="*/ 153067 h 647509"/>
                <a:gd name="connsiteX342" fmla="*/ 26384 w 835437"/>
                <a:gd name="connsiteY342" fmla="*/ 156305 h 647509"/>
                <a:gd name="connsiteX343" fmla="*/ 22193 w 835437"/>
                <a:gd name="connsiteY343" fmla="*/ 161639 h 647509"/>
                <a:gd name="connsiteX344" fmla="*/ 23432 w 835437"/>
                <a:gd name="connsiteY344" fmla="*/ 171069 h 647509"/>
                <a:gd name="connsiteX345" fmla="*/ 32671 w 835437"/>
                <a:gd name="connsiteY345" fmla="*/ 181070 h 647509"/>
                <a:gd name="connsiteX346" fmla="*/ 33147 w 835437"/>
                <a:gd name="connsiteY346" fmla="*/ 184213 h 647509"/>
                <a:gd name="connsiteX347" fmla="*/ 35052 w 835437"/>
                <a:gd name="connsiteY347" fmla="*/ 187166 h 647509"/>
                <a:gd name="connsiteX348" fmla="*/ 33909 w 835437"/>
                <a:gd name="connsiteY348" fmla="*/ 190595 h 647509"/>
                <a:gd name="connsiteX349" fmla="*/ 25051 w 835437"/>
                <a:gd name="connsiteY349" fmla="*/ 196501 h 647509"/>
                <a:gd name="connsiteX350" fmla="*/ 21908 w 835437"/>
                <a:gd name="connsiteY350" fmla="*/ 196882 h 647509"/>
                <a:gd name="connsiteX351" fmla="*/ 20479 w 835437"/>
                <a:gd name="connsiteY351" fmla="*/ 198692 h 647509"/>
                <a:gd name="connsiteX352" fmla="*/ 15621 w 835437"/>
                <a:gd name="connsiteY352" fmla="*/ 197739 h 647509"/>
                <a:gd name="connsiteX353" fmla="*/ 11240 w 835437"/>
                <a:gd name="connsiteY353" fmla="*/ 201454 h 647509"/>
                <a:gd name="connsiteX354" fmla="*/ 5144 w 835437"/>
                <a:gd name="connsiteY354" fmla="*/ 203835 h 647509"/>
                <a:gd name="connsiteX355" fmla="*/ 8858 w 835437"/>
                <a:gd name="connsiteY355" fmla="*/ 208217 h 647509"/>
                <a:gd name="connsiteX356" fmla="*/ 7715 w 835437"/>
                <a:gd name="connsiteY356" fmla="*/ 211550 h 647509"/>
                <a:gd name="connsiteX357" fmla="*/ 6382 w 835437"/>
                <a:gd name="connsiteY357" fmla="*/ 213360 h 647509"/>
                <a:gd name="connsiteX358" fmla="*/ 0 w 835437"/>
                <a:gd name="connsiteY358" fmla="*/ 214122 h 647509"/>
                <a:gd name="connsiteX359" fmla="*/ 476 w 835437"/>
                <a:gd name="connsiteY359" fmla="*/ 217265 h 647509"/>
                <a:gd name="connsiteX360" fmla="*/ 6001 w 835437"/>
                <a:gd name="connsiteY360" fmla="*/ 222980 h 647509"/>
                <a:gd name="connsiteX361" fmla="*/ 10668 w 835437"/>
                <a:gd name="connsiteY361" fmla="*/ 222409 h 647509"/>
                <a:gd name="connsiteX362" fmla="*/ 11906 w 835437"/>
                <a:gd name="connsiteY362" fmla="*/ 231838 h 647509"/>
                <a:gd name="connsiteX363" fmla="*/ 24003 w 835437"/>
                <a:gd name="connsiteY363" fmla="*/ 238315 h 647509"/>
                <a:gd name="connsiteX364" fmla="*/ 34004 w 835437"/>
                <a:gd name="connsiteY364" fmla="*/ 241840 h 647509"/>
                <a:gd name="connsiteX365" fmla="*/ 35243 w 835437"/>
                <a:gd name="connsiteY365" fmla="*/ 238506 h 647509"/>
                <a:gd name="connsiteX366" fmla="*/ 41339 w 835437"/>
                <a:gd name="connsiteY366" fmla="*/ 236125 h 647509"/>
                <a:gd name="connsiteX367" fmla="*/ 41529 w 835437"/>
                <a:gd name="connsiteY367" fmla="*/ 237744 h 647509"/>
                <a:gd name="connsiteX368" fmla="*/ 35624 w 835437"/>
                <a:gd name="connsiteY368" fmla="*/ 241649 h 647509"/>
                <a:gd name="connsiteX369" fmla="*/ 42291 w 835437"/>
                <a:gd name="connsiteY369" fmla="*/ 244031 h 647509"/>
                <a:gd name="connsiteX370" fmla="*/ 45911 w 835437"/>
                <a:gd name="connsiteY370" fmla="*/ 246793 h 647509"/>
                <a:gd name="connsiteX371" fmla="*/ 45911 w 835437"/>
                <a:gd name="connsiteY371" fmla="*/ 246793 h 647509"/>
                <a:gd name="connsiteX372" fmla="*/ 44672 w 835437"/>
                <a:gd name="connsiteY372" fmla="*/ 250127 h 647509"/>
                <a:gd name="connsiteX373" fmla="*/ 47911 w 835437"/>
                <a:gd name="connsiteY373" fmla="*/ 249746 h 647509"/>
                <a:gd name="connsiteX374" fmla="*/ 46863 w 835437"/>
                <a:gd name="connsiteY374" fmla="*/ 254698 h 647509"/>
                <a:gd name="connsiteX375" fmla="*/ 48673 w 835437"/>
                <a:gd name="connsiteY375" fmla="*/ 256032 h 647509"/>
                <a:gd name="connsiteX376" fmla="*/ 44577 w 835437"/>
                <a:gd name="connsiteY376" fmla="*/ 261366 h 647509"/>
                <a:gd name="connsiteX377" fmla="*/ 46482 w 835437"/>
                <a:gd name="connsiteY377" fmla="*/ 264319 h 647509"/>
                <a:gd name="connsiteX378" fmla="*/ 49435 w 835437"/>
                <a:gd name="connsiteY378" fmla="*/ 262319 h 647509"/>
                <a:gd name="connsiteX379" fmla="*/ 57531 w 835437"/>
                <a:gd name="connsiteY379" fmla="*/ 262890 h 647509"/>
                <a:gd name="connsiteX380" fmla="*/ 58769 w 835437"/>
                <a:gd name="connsiteY380" fmla="*/ 272415 h 647509"/>
                <a:gd name="connsiteX381" fmla="*/ 61913 w 835437"/>
                <a:gd name="connsiteY381" fmla="*/ 272034 h 647509"/>
                <a:gd name="connsiteX382" fmla="*/ 62103 w 835437"/>
                <a:gd name="connsiteY382" fmla="*/ 273558 h 647509"/>
                <a:gd name="connsiteX383" fmla="*/ 63913 w 835437"/>
                <a:gd name="connsiteY383" fmla="*/ 274987 h 647509"/>
                <a:gd name="connsiteX384" fmla="*/ 60960 w 835437"/>
                <a:gd name="connsiteY384" fmla="*/ 276892 h 647509"/>
                <a:gd name="connsiteX385" fmla="*/ 61151 w 835437"/>
                <a:gd name="connsiteY385" fmla="*/ 278511 h 647509"/>
                <a:gd name="connsiteX386" fmla="*/ 65913 w 835437"/>
                <a:gd name="connsiteY386" fmla="*/ 277940 h 647509"/>
                <a:gd name="connsiteX387" fmla="*/ 67913 w 835437"/>
                <a:gd name="connsiteY387" fmla="*/ 280892 h 647509"/>
                <a:gd name="connsiteX388" fmla="*/ 71057 w 835437"/>
                <a:gd name="connsiteY388" fmla="*/ 280511 h 647509"/>
                <a:gd name="connsiteX389" fmla="*/ 66294 w 835437"/>
                <a:gd name="connsiteY389" fmla="*/ 281083 h 647509"/>
                <a:gd name="connsiteX390" fmla="*/ 65151 w 835437"/>
                <a:gd name="connsiteY390" fmla="*/ 284417 h 647509"/>
                <a:gd name="connsiteX391" fmla="*/ 74200 w 835437"/>
                <a:gd name="connsiteY391" fmla="*/ 292894 h 647509"/>
                <a:gd name="connsiteX392" fmla="*/ 75438 w 835437"/>
                <a:gd name="connsiteY392" fmla="*/ 302323 h 647509"/>
                <a:gd name="connsiteX393" fmla="*/ 77819 w 835437"/>
                <a:gd name="connsiteY393" fmla="*/ 308419 h 647509"/>
                <a:gd name="connsiteX394" fmla="*/ 78200 w 835437"/>
                <a:gd name="connsiteY394" fmla="*/ 311658 h 647509"/>
                <a:gd name="connsiteX395" fmla="*/ 76867 w 835437"/>
                <a:gd name="connsiteY395" fmla="*/ 313373 h 647509"/>
                <a:gd name="connsiteX396" fmla="*/ 83534 w 835437"/>
                <a:gd name="connsiteY396" fmla="*/ 315754 h 647509"/>
                <a:gd name="connsiteX397" fmla="*/ 79820 w 835437"/>
                <a:gd name="connsiteY397" fmla="*/ 324231 h 647509"/>
                <a:gd name="connsiteX398" fmla="*/ 71342 w 835437"/>
                <a:gd name="connsiteY398" fmla="*/ 333375 h 647509"/>
                <a:gd name="connsiteX399" fmla="*/ 73152 w 835437"/>
                <a:gd name="connsiteY399" fmla="*/ 334709 h 647509"/>
                <a:gd name="connsiteX400" fmla="*/ 73724 w 835437"/>
                <a:gd name="connsiteY400" fmla="*/ 339471 h 647509"/>
                <a:gd name="connsiteX401" fmla="*/ 67628 w 835437"/>
                <a:gd name="connsiteY401" fmla="*/ 341852 h 647509"/>
                <a:gd name="connsiteX402" fmla="*/ 66675 w 835437"/>
                <a:gd name="connsiteY402" fmla="*/ 346805 h 647509"/>
                <a:gd name="connsiteX403" fmla="*/ 68866 w 835437"/>
                <a:gd name="connsiteY403" fmla="*/ 351282 h 647509"/>
                <a:gd name="connsiteX404" fmla="*/ 69247 w 835437"/>
                <a:gd name="connsiteY404" fmla="*/ 367284 h 647509"/>
                <a:gd name="connsiteX405" fmla="*/ 71819 w 835437"/>
                <a:gd name="connsiteY405" fmla="*/ 374999 h 647509"/>
                <a:gd name="connsiteX406" fmla="*/ 70866 w 835437"/>
                <a:gd name="connsiteY406" fmla="*/ 379952 h 647509"/>
                <a:gd name="connsiteX407" fmla="*/ 74866 w 835437"/>
                <a:gd name="connsiteY407" fmla="*/ 385858 h 647509"/>
                <a:gd name="connsiteX408" fmla="*/ 77248 w 835437"/>
                <a:gd name="connsiteY408" fmla="*/ 391954 h 647509"/>
                <a:gd name="connsiteX409" fmla="*/ 85154 w 835437"/>
                <a:gd name="connsiteY409" fmla="*/ 390906 h 647509"/>
                <a:gd name="connsiteX410" fmla="*/ 90011 w 835437"/>
                <a:gd name="connsiteY410" fmla="*/ 391954 h 647509"/>
                <a:gd name="connsiteX411" fmla="*/ 87535 w 835437"/>
                <a:gd name="connsiteY411" fmla="*/ 397002 h 647509"/>
                <a:gd name="connsiteX412" fmla="*/ 91250 w 835437"/>
                <a:gd name="connsiteY412" fmla="*/ 401384 h 647509"/>
                <a:gd name="connsiteX413" fmla="*/ 97346 w 835437"/>
                <a:gd name="connsiteY413" fmla="*/ 399002 h 647509"/>
                <a:gd name="connsiteX414" fmla="*/ 100489 w 835437"/>
                <a:gd name="connsiteY414" fmla="*/ 398621 h 647509"/>
                <a:gd name="connsiteX415" fmla="*/ 100965 w 835437"/>
                <a:gd name="connsiteY415" fmla="*/ 401765 h 647509"/>
                <a:gd name="connsiteX416" fmla="*/ 101346 w 835437"/>
                <a:gd name="connsiteY416" fmla="*/ 404908 h 647509"/>
                <a:gd name="connsiteX417" fmla="*/ 106299 w 835437"/>
                <a:gd name="connsiteY417" fmla="*/ 405860 h 647509"/>
                <a:gd name="connsiteX418" fmla="*/ 106871 w 835437"/>
                <a:gd name="connsiteY418" fmla="*/ 410623 h 647509"/>
                <a:gd name="connsiteX419" fmla="*/ 110395 w 835437"/>
                <a:gd name="connsiteY419" fmla="*/ 413385 h 647509"/>
                <a:gd name="connsiteX420" fmla="*/ 114395 w 835437"/>
                <a:gd name="connsiteY420" fmla="*/ 419290 h 647509"/>
                <a:gd name="connsiteX421" fmla="*/ 121253 w 835437"/>
                <a:gd name="connsiteY421" fmla="*/ 423196 h 647509"/>
                <a:gd name="connsiteX422" fmla="*/ 110300 w 835437"/>
                <a:gd name="connsiteY422" fmla="*/ 437388 h 647509"/>
                <a:gd name="connsiteX423" fmla="*/ 111062 w 835437"/>
                <a:gd name="connsiteY423" fmla="*/ 443770 h 647509"/>
                <a:gd name="connsiteX424" fmla="*/ 116967 w 835437"/>
                <a:gd name="connsiteY424" fmla="*/ 439769 h 647509"/>
                <a:gd name="connsiteX425" fmla="*/ 122777 w 835437"/>
                <a:gd name="connsiteY425" fmla="*/ 447104 h 647509"/>
                <a:gd name="connsiteX426" fmla="*/ 136779 w 835437"/>
                <a:gd name="connsiteY426" fmla="*/ 443675 h 647509"/>
                <a:gd name="connsiteX427" fmla="*/ 146780 w 835437"/>
                <a:gd name="connsiteY427" fmla="*/ 447199 h 647509"/>
                <a:gd name="connsiteX428" fmla="*/ 148971 w 835437"/>
                <a:gd name="connsiteY428" fmla="*/ 451771 h 647509"/>
                <a:gd name="connsiteX429" fmla="*/ 150590 w 835437"/>
                <a:gd name="connsiteY429" fmla="*/ 451580 h 647509"/>
                <a:gd name="connsiteX430" fmla="*/ 150971 w 835437"/>
                <a:gd name="connsiteY430" fmla="*/ 454723 h 647509"/>
                <a:gd name="connsiteX431" fmla="*/ 149828 w 835437"/>
                <a:gd name="connsiteY431" fmla="*/ 458057 h 647509"/>
                <a:gd name="connsiteX432" fmla="*/ 154115 w 835437"/>
                <a:gd name="connsiteY432" fmla="*/ 467106 h 647509"/>
                <a:gd name="connsiteX433" fmla="*/ 154972 w 835437"/>
                <a:gd name="connsiteY433" fmla="*/ 473392 h 647509"/>
                <a:gd name="connsiteX434" fmla="*/ 158306 w 835437"/>
                <a:gd name="connsiteY434" fmla="*/ 474631 h 647509"/>
                <a:gd name="connsiteX435" fmla="*/ 163830 w 835437"/>
                <a:gd name="connsiteY435" fmla="*/ 467487 h 647509"/>
                <a:gd name="connsiteX436" fmla="*/ 168783 w 835437"/>
                <a:gd name="connsiteY436" fmla="*/ 468440 h 647509"/>
                <a:gd name="connsiteX437" fmla="*/ 170783 w 835437"/>
                <a:gd name="connsiteY437" fmla="*/ 471392 h 647509"/>
                <a:gd name="connsiteX438" fmla="*/ 171355 w 835437"/>
                <a:gd name="connsiteY438" fmla="*/ 476155 h 647509"/>
                <a:gd name="connsiteX439" fmla="*/ 182404 w 835437"/>
                <a:gd name="connsiteY439" fmla="*/ 487585 h 647509"/>
                <a:gd name="connsiteX440" fmla="*/ 184785 w 835437"/>
                <a:gd name="connsiteY440" fmla="*/ 493681 h 647509"/>
                <a:gd name="connsiteX441" fmla="*/ 190881 w 835437"/>
                <a:gd name="connsiteY441" fmla="*/ 491300 h 647509"/>
                <a:gd name="connsiteX442" fmla="*/ 191548 w 835437"/>
                <a:gd name="connsiteY442" fmla="*/ 496062 h 647509"/>
                <a:gd name="connsiteX443" fmla="*/ 196691 w 835437"/>
                <a:gd name="connsiteY443" fmla="*/ 498634 h 647509"/>
                <a:gd name="connsiteX444" fmla="*/ 207740 w 835437"/>
                <a:gd name="connsiteY444" fmla="*/ 497205 h 647509"/>
                <a:gd name="connsiteX445" fmla="*/ 207931 w 835437"/>
                <a:gd name="connsiteY445" fmla="*/ 498729 h 647509"/>
                <a:gd name="connsiteX446" fmla="*/ 203740 w 835437"/>
                <a:gd name="connsiteY446" fmla="*/ 504063 h 647509"/>
                <a:gd name="connsiteX447" fmla="*/ 208693 w 835437"/>
                <a:gd name="connsiteY447" fmla="*/ 505111 h 647509"/>
                <a:gd name="connsiteX448" fmla="*/ 207550 w 835437"/>
                <a:gd name="connsiteY448" fmla="*/ 508444 h 647509"/>
                <a:gd name="connsiteX449" fmla="*/ 218789 w 835437"/>
                <a:gd name="connsiteY449" fmla="*/ 508635 h 647509"/>
                <a:gd name="connsiteX450" fmla="*/ 222504 w 835437"/>
                <a:gd name="connsiteY450" fmla="*/ 512921 h 647509"/>
                <a:gd name="connsiteX451" fmla="*/ 227267 w 835437"/>
                <a:gd name="connsiteY451" fmla="*/ 512350 h 647509"/>
                <a:gd name="connsiteX452" fmla="*/ 231077 w 835437"/>
                <a:gd name="connsiteY452" fmla="*/ 516636 h 647509"/>
                <a:gd name="connsiteX453" fmla="*/ 230029 w 835437"/>
                <a:gd name="connsiteY453" fmla="*/ 521589 h 647509"/>
                <a:gd name="connsiteX454" fmla="*/ 224123 w 835437"/>
                <a:gd name="connsiteY454" fmla="*/ 525590 h 647509"/>
                <a:gd name="connsiteX455" fmla="*/ 227743 w 835437"/>
                <a:gd name="connsiteY455" fmla="*/ 528352 h 647509"/>
                <a:gd name="connsiteX456" fmla="*/ 226695 w 835437"/>
                <a:gd name="connsiteY456" fmla="*/ 533209 h 647509"/>
                <a:gd name="connsiteX457" fmla="*/ 234410 w 835437"/>
                <a:gd name="connsiteY457" fmla="*/ 530638 h 647509"/>
                <a:gd name="connsiteX458" fmla="*/ 237173 w 835437"/>
                <a:gd name="connsiteY458" fmla="*/ 527113 h 647509"/>
                <a:gd name="connsiteX459" fmla="*/ 243269 w 835437"/>
                <a:gd name="connsiteY459" fmla="*/ 524732 h 647509"/>
                <a:gd name="connsiteX460" fmla="*/ 244697 w 835437"/>
                <a:gd name="connsiteY460" fmla="*/ 522923 h 647509"/>
                <a:gd name="connsiteX461" fmla="*/ 247841 w 835437"/>
                <a:gd name="connsiteY461" fmla="*/ 522542 h 647509"/>
                <a:gd name="connsiteX462" fmla="*/ 254699 w 835437"/>
                <a:gd name="connsiteY462" fmla="*/ 526447 h 647509"/>
                <a:gd name="connsiteX463" fmla="*/ 253556 w 835437"/>
                <a:gd name="connsiteY463" fmla="*/ 529876 h 647509"/>
                <a:gd name="connsiteX464" fmla="*/ 259271 w 835437"/>
                <a:gd name="connsiteY464" fmla="*/ 537115 h 647509"/>
                <a:gd name="connsiteX465" fmla="*/ 267557 w 835437"/>
                <a:gd name="connsiteY465" fmla="*/ 539306 h 647509"/>
                <a:gd name="connsiteX466" fmla="*/ 273558 w 835437"/>
                <a:gd name="connsiteY466" fmla="*/ 548164 h 647509"/>
                <a:gd name="connsiteX467" fmla="*/ 270796 w 835437"/>
                <a:gd name="connsiteY467" fmla="*/ 551688 h 647509"/>
                <a:gd name="connsiteX468" fmla="*/ 267462 w 835437"/>
                <a:gd name="connsiteY468" fmla="*/ 563309 h 647509"/>
                <a:gd name="connsiteX469" fmla="*/ 261176 w 835437"/>
                <a:gd name="connsiteY469" fmla="*/ 564166 h 647509"/>
                <a:gd name="connsiteX470" fmla="*/ 259747 w 835437"/>
                <a:gd name="connsiteY470" fmla="*/ 565976 h 647509"/>
                <a:gd name="connsiteX471" fmla="*/ 252889 w 835437"/>
                <a:gd name="connsiteY471" fmla="*/ 574834 h 647509"/>
                <a:gd name="connsiteX472" fmla="*/ 253460 w 835437"/>
                <a:gd name="connsiteY472" fmla="*/ 579596 h 647509"/>
                <a:gd name="connsiteX473" fmla="*/ 258032 w 835437"/>
                <a:gd name="connsiteY473" fmla="*/ 590169 h 647509"/>
                <a:gd name="connsiteX474" fmla="*/ 269272 w 835437"/>
                <a:gd name="connsiteY474" fmla="*/ 590360 h 647509"/>
                <a:gd name="connsiteX475" fmla="*/ 268129 w 835437"/>
                <a:gd name="connsiteY475" fmla="*/ 593693 h 647509"/>
                <a:gd name="connsiteX476" fmla="*/ 271272 w 835437"/>
                <a:gd name="connsiteY476" fmla="*/ 593312 h 647509"/>
                <a:gd name="connsiteX477" fmla="*/ 274987 w 835437"/>
                <a:gd name="connsiteY477" fmla="*/ 597694 h 647509"/>
                <a:gd name="connsiteX478" fmla="*/ 281940 w 835437"/>
                <a:gd name="connsiteY478" fmla="*/ 601599 h 647509"/>
                <a:gd name="connsiteX479" fmla="*/ 289846 w 835437"/>
                <a:gd name="connsiteY479" fmla="*/ 600551 h 647509"/>
                <a:gd name="connsiteX480" fmla="*/ 296704 w 835437"/>
                <a:gd name="connsiteY480" fmla="*/ 604552 h 647509"/>
                <a:gd name="connsiteX481" fmla="*/ 303467 w 835437"/>
                <a:gd name="connsiteY481" fmla="*/ 606838 h 647509"/>
                <a:gd name="connsiteX482" fmla="*/ 305467 w 835437"/>
                <a:gd name="connsiteY482" fmla="*/ 609790 h 647509"/>
                <a:gd name="connsiteX483" fmla="*/ 307658 w 835437"/>
                <a:gd name="connsiteY483" fmla="*/ 627221 h 647509"/>
                <a:gd name="connsiteX484" fmla="*/ 317754 w 835437"/>
                <a:gd name="connsiteY484" fmla="*/ 630745 h 647509"/>
                <a:gd name="connsiteX485" fmla="*/ 328803 w 835437"/>
                <a:gd name="connsiteY485" fmla="*/ 629317 h 647509"/>
                <a:gd name="connsiteX486" fmla="*/ 335852 w 835437"/>
                <a:gd name="connsiteY486" fmla="*/ 634841 h 647509"/>
                <a:gd name="connsiteX487" fmla="*/ 338519 w 835437"/>
                <a:gd name="connsiteY487" fmla="*/ 642461 h 647509"/>
                <a:gd name="connsiteX488" fmla="*/ 342424 w 835437"/>
                <a:gd name="connsiteY488" fmla="*/ 635603 h 647509"/>
                <a:gd name="connsiteX489" fmla="*/ 349091 w 835437"/>
                <a:gd name="connsiteY489" fmla="*/ 637889 h 647509"/>
                <a:gd name="connsiteX490" fmla="*/ 349282 w 835437"/>
                <a:gd name="connsiteY490" fmla="*/ 626650 h 647509"/>
                <a:gd name="connsiteX491" fmla="*/ 352235 w 835437"/>
                <a:gd name="connsiteY491" fmla="*/ 624745 h 647509"/>
                <a:gd name="connsiteX492" fmla="*/ 356997 w 835437"/>
                <a:gd name="connsiteY492" fmla="*/ 624078 h 647509"/>
                <a:gd name="connsiteX493" fmla="*/ 356616 w 835437"/>
                <a:gd name="connsiteY493" fmla="*/ 620935 h 647509"/>
                <a:gd name="connsiteX494" fmla="*/ 359950 w 835437"/>
                <a:gd name="connsiteY494" fmla="*/ 622173 h 647509"/>
                <a:gd name="connsiteX495" fmla="*/ 359569 w 835437"/>
                <a:gd name="connsiteY495" fmla="*/ 618935 h 647509"/>
                <a:gd name="connsiteX496" fmla="*/ 373761 w 835437"/>
                <a:gd name="connsiteY496" fmla="*/ 617125 h 647509"/>
                <a:gd name="connsiteX497" fmla="*/ 383762 w 835437"/>
                <a:gd name="connsiteY497" fmla="*/ 620649 h 647509"/>
                <a:gd name="connsiteX498" fmla="*/ 389382 w 835437"/>
                <a:gd name="connsiteY498" fmla="*/ 626364 h 647509"/>
                <a:gd name="connsiteX499" fmla="*/ 391192 w 835437"/>
                <a:gd name="connsiteY499" fmla="*/ 640652 h 647509"/>
                <a:gd name="connsiteX500" fmla="*/ 393097 w 835437"/>
                <a:gd name="connsiteY500" fmla="*/ 643604 h 647509"/>
                <a:gd name="connsiteX501" fmla="*/ 391763 w 835437"/>
                <a:gd name="connsiteY501" fmla="*/ 645319 h 647509"/>
                <a:gd name="connsiteX502" fmla="*/ 400050 w 835437"/>
                <a:gd name="connsiteY502" fmla="*/ 647510 h 647509"/>
                <a:gd name="connsiteX503" fmla="*/ 399479 w 835437"/>
                <a:gd name="connsiteY503" fmla="*/ 642747 h 647509"/>
                <a:gd name="connsiteX504" fmla="*/ 398050 w 835437"/>
                <a:gd name="connsiteY504" fmla="*/ 631698 h 647509"/>
                <a:gd name="connsiteX505" fmla="*/ 394526 w 835437"/>
                <a:gd name="connsiteY505" fmla="*/ 628936 h 647509"/>
                <a:gd name="connsiteX506" fmla="*/ 394240 w 835437"/>
                <a:gd name="connsiteY506" fmla="*/ 627412 h 647509"/>
                <a:gd name="connsiteX507" fmla="*/ 406718 w 835437"/>
                <a:gd name="connsiteY507" fmla="*/ 624173 h 647509"/>
                <a:gd name="connsiteX508" fmla="*/ 421100 w 835437"/>
                <a:gd name="connsiteY508" fmla="*/ 623983 h 647509"/>
                <a:gd name="connsiteX509" fmla="*/ 419862 w 835437"/>
                <a:gd name="connsiteY509" fmla="*/ 614458 h 647509"/>
                <a:gd name="connsiteX510" fmla="*/ 414338 w 835437"/>
                <a:gd name="connsiteY510" fmla="*/ 608743 h 647509"/>
                <a:gd name="connsiteX511" fmla="*/ 415766 w 835437"/>
                <a:gd name="connsiteY511" fmla="*/ 607028 h 647509"/>
                <a:gd name="connsiteX512" fmla="*/ 422434 w 835437"/>
                <a:gd name="connsiteY512" fmla="*/ 609314 h 647509"/>
                <a:gd name="connsiteX513" fmla="*/ 429387 w 835437"/>
                <a:gd name="connsiteY513" fmla="*/ 613315 h 647509"/>
                <a:gd name="connsiteX514" fmla="*/ 434150 w 835437"/>
                <a:gd name="connsiteY514" fmla="*/ 612648 h 647509"/>
                <a:gd name="connsiteX515" fmla="*/ 442532 w 835437"/>
                <a:gd name="connsiteY515" fmla="*/ 603599 h 647509"/>
                <a:gd name="connsiteX516" fmla="*/ 443770 w 835437"/>
                <a:gd name="connsiteY516" fmla="*/ 600265 h 647509"/>
                <a:gd name="connsiteX517" fmla="*/ 449104 w 835437"/>
                <a:gd name="connsiteY517" fmla="*/ 604361 h 647509"/>
                <a:gd name="connsiteX518" fmla="*/ 455200 w 835437"/>
                <a:gd name="connsiteY518" fmla="*/ 601980 h 647509"/>
                <a:gd name="connsiteX519" fmla="*/ 456533 w 835437"/>
                <a:gd name="connsiteY519" fmla="*/ 600170 h 647509"/>
                <a:gd name="connsiteX520" fmla="*/ 457962 w 835437"/>
                <a:gd name="connsiteY520" fmla="*/ 598456 h 647509"/>
                <a:gd name="connsiteX521" fmla="*/ 459962 w 835437"/>
                <a:gd name="connsiteY521" fmla="*/ 601408 h 647509"/>
                <a:gd name="connsiteX522" fmla="*/ 463677 w 835437"/>
                <a:gd name="connsiteY522" fmla="*/ 605695 h 647509"/>
                <a:gd name="connsiteX523" fmla="*/ 469392 w 835437"/>
                <a:gd name="connsiteY523" fmla="*/ 600170 h 647509"/>
                <a:gd name="connsiteX524" fmla="*/ 473964 w 835437"/>
                <a:gd name="connsiteY524" fmla="*/ 597980 h 647509"/>
                <a:gd name="connsiteX525" fmla="*/ 474917 w 835437"/>
                <a:gd name="connsiteY525" fmla="*/ 593027 h 647509"/>
                <a:gd name="connsiteX526" fmla="*/ 479870 w 835437"/>
                <a:gd name="connsiteY526" fmla="*/ 593979 h 647509"/>
                <a:gd name="connsiteX527" fmla="*/ 483394 w 835437"/>
                <a:gd name="connsiteY527" fmla="*/ 596741 h 647509"/>
                <a:gd name="connsiteX528" fmla="*/ 489680 w 835437"/>
                <a:gd name="connsiteY528" fmla="*/ 595979 h 647509"/>
                <a:gd name="connsiteX529" fmla="*/ 493109 w 835437"/>
                <a:gd name="connsiteY529" fmla="*/ 597122 h 647509"/>
                <a:gd name="connsiteX530" fmla="*/ 492062 w 835437"/>
                <a:gd name="connsiteY530" fmla="*/ 602075 h 647509"/>
                <a:gd name="connsiteX531" fmla="*/ 495014 w 835437"/>
                <a:gd name="connsiteY531" fmla="*/ 600075 h 647509"/>
                <a:gd name="connsiteX532" fmla="*/ 493871 w 835437"/>
                <a:gd name="connsiteY532" fmla="*/ 603504 h 647509"/>
                <a:gd name="connsiteX533" fmla="*/ 495872 w 835437"/>
                <a:gd name="connsiteY533" fmla="*/ 606457 h 647509"/>
                <a:gd name="connsiteX534" fmla="*/ 499015 w 835437"/>
                <a:gd name="connsiteY534" fmla="*/ 605981 h 647509"/>
                <a:gd name="connsiteX535" fmla="*/ 498634 w 835437"/>
                <a:gd name="connsiteY535" fmla="*/ 602837 h 647509"/>
                <a:gd name="connsiteX536" fmla="*/ 503777 w 835437"/>
                <a:gd name="connsiteY536" fmla="*/ 605409 h 647509"/>
                <a:gd name="connsiteX537" fmla="*/ 509683 w 835437"/>
                <a:gd name="connsiteY537" fmla="*/ 601408 h 647509"/>
                <a:gd name="connsiteX538" fmla="*/ 516731 w 835437"/>
                <a:gd name="connsiteY538" fmla="*/ 606933 h 647509"/>
                <a:gd name="connsiteX539" fmla="*/ 517779 w 835437"/>
                <a:gd name="connsiteY539" fmla="*/ 614839 h 647509"/>
                <a:gd name="connsiteX540" fmla="*/ 520732 w 835437"/>
                <a:gd name="connsiteY540" fmla="*/ 612839 h 647509"/>
                <a:gd name="connsiteX541" fmla="*/ 527018 w 835437"/>
                <a:gd name="connsiteY541" fmla="*/ 612077 h 647509"/>
                <a:gd name="connsiteX542" fmla="*/ 536924 w 835437"/>
                <a:gd name="connsiteY542" fmla="*/ 613982 h 647509"/>
                <a:gd name="connsiteX543" fmla="*/ 543592 w 835437"/>
                <a:gd name="connsiteY543" fmla="*/ 603504 h 647509"/>
                <a:gd name="connsiteX544" fmla="*/ 550069 w 835437"/>
                <a:gd name="connsiteY544" fmla="*/ 604266 h 647509"/>
                <a:gd name="connsiteX545" fmla="*/ 555212 w 835437"/>
                <a:gd name="connsiteY545" fmla="*/ 606838 h 647509"/>
                <a:gd name="connsiteX546" fmla="*/ 555689 w 835437"/>
                <a:gd name="connsiteY546" fmla="*/ 609981 h 647509"/>
                <a:gd name="connsiteX547" fmla="*/ 559403 w 835437"/>
                <a:gd name="connsiteY547" fmla="*/ 614362 h 647509"/>
                <a:gd name="connsiteX548" fmla="*/ 568071 w 835437"/>
                <a:gd name="connsiteY548" fmla="*/ 619697 h 647509"/>
                <a:gd name="connsiteX549" fmla="*/ 571500 w 835437"/>
                <a:gd name="connsiteY549" fmla="*/ 620840 h 647509"/>
                <a:gd name="connsiteX550" fmla="*/ 571310 w 835437"/>
                <a:gd name="connsiteY550" fmla="*/ 619220 h 647509"/>
                <a:gd name="connsiteX551" fmla="*/ 570452 w 835437"/>
                <a:gd name="connsiteY551" fmla="*/ 612934 h 647509"/>
                <a:gd name="connsiteX552" fmla="*/ 577215 w 835437"/>
                <a:gd name="connsiteY552" fmla="*/ 615315 h 647509"/>
                <a:gd name="connsiteX553" fmla="*/ 576929 w 835437"/>
                <a:gd name="connsiteY553" fmla="*/ 613696 h 647509"/>
                <a:gd name="connsiteX554" fmla="*/ 576739 w 835437"/>
                <a:gd name="connsiteY554" fmla="*/ 612172 h 647509"/>
                <a:gd name="connsiteX555" fmla="*/ 579882 w 835437"/>
                <a:gd name="connsiteY555" fmla="*/ 611791 h 647509"/>
                <a:gd name="connsiteX556" fmla="*/ 584073 w 835437"/>
                <a:gd name="connsiteY556" fmla="*/ 606361 h 647509"/>
                <a:gd name="connsiteX557" fmla="*/ 587026 w 835437"/>
                <a:gd name="connsiteY557" fmla="*/ 604457 h 647509"/>
                <a:gd name="connsiteX558" fmla="*/ 589788 w 835437"/>
                <a:gd name="connsiteY558" fmla="*/ 600837 h 647509"/>
                <a:gd name="connsiteX559" fmla="*/ 593122 w 835437"/>
                <a:gd name="connsiteY559" fmla="*/ 602075 h 647509"/>
                <a:gd name="connsiteX560" fmla="*/ 594455 w 835437"/>
                <a:gd name="connsiteY560" fmla="*/ 600265 h 647509"/>
                <a:gd name="connsiteX561" fmla="*/ 598646 w 835437"/>
                <a:gd name="connsiteY561" fmla="*/ 594932 h 647509"/>
                <a:gd name="connsiteX562" fmla="*/ 598075 w 835437"/>
                <a:gd name="connsiteY562" fmla="*/ 590169 h 647509"/>
                <a:gd name="connsiteX563" fmla="*/ 592931 w 835437"/>
                <a:gd name="connsiteY563" fmla="*/ 587597 h 647509"/>
                <a:gd name="connsiteX564" fmla="*/ 597408 w 835437"/>
                <a:gd name="connsiteY564" fmla="*/ 585407 h 647509"/>
                <a:gd name="connsiteX565" fmla="*/ 594074 w 835437"/>
                <a:gd name="connsiteY565" fmla="*/ 584264 h 647509"/>
                <a:gd name="connsiteX566" fmla="*/ 597027 w 835437"/>
                <a:gd name="connsiteY566" fmla="*/ 582263 h 647509"/>
                <a:gd name="connsiteX567" fmla="*/ 600361 w 835437"/>
                <a:gd name="connsiteY567" fmla="*/ 583502 h 647509"/>
                <a:gd name="connsiteX568" fmla="*/ 599980 w 835437"/>
                <a:gd name="connsiteY568" fmla="*/ 580358 h 647509"/>
                <a:gd name="connsiteX569" fmla="*/ 599980 w 835437"/>
                <a:gd name="connsiteY569" fmla="*/ 580358 h 647509"/>
                <a:gd name="connsiteX570" fmla="*/ 592074 w 835437"/>
                <a:gd name="connsiteY570" fmla="*/ 568452 h 647509"/>
                <a:gd name="connsiteX571" fmla="*/ 592646 w 835437"/>
                <a:gd name="connsiteY571" fmla="*/ 560451 h 647509"/>
                <a:gd name="connsiteX572" fmla="*/ 596932 w 835437"/>
                <a:gd name="connsiteY572" fmla="*/ 556641 h 647509"/>
                <a:gd name="connsiteX573" fmla="*/ 604838 w 835437"/>
                <a:gd name="connsiteY573" fmla="*/ 555688 h 647509"/>
                <a:gd name="connsiteX574" fmla="*/ 614934 w 835437"/>
                <a:gd name="connsiteY574" fmla="*/ 559213 h 647509"/>
                <a:gd name="connsiteX575" fmla="*/ 617315 w 835437"/>
                <a:gd name="connsiteY575" fmla="*/ 552450 h 647509"/>
                <a:gd name="connsiteX576" fmla="*/ 622459 w 835437"/>
                <a:gd name="connsiteY576" fmla="*/ 555022 h 647509"/>
                <a:gd name="connsiteX577" fmla="*/ 621030 w 835437"/>
                <a:gd name="connsiteY577" fmla="*/ 556832 h 647509"/>
                <a:gd name="connsiteX578" fmla="*/ 624173 w 835437"/>
                <a:gd name="connsiteY578" fmla="*/ 556355 h 647509"/>
                <a:gd name="connsiteX579" fmla="*/ 622554 w 835437"/>
                <a:gd name="connsiteY579" fmla="*/ 543782 h 647509"/>
                <a:gd name="connsiteX580" fmla="*/ 632079 w 835437"/>
                <a:gd name="connsiteY580" fmla="*/ 542544 h 647509"/>
                <a:gd name="connsiteX581" fmla="*/ 635794 w 835437"/>
                <a:gd name="connsiteY581" fmla="*/ 546926 h 647509"/>
                <a:gd name="connsiteX582" fmla="*/ 638556 w 835437"/>
                <a:gd name="connsiteY582" fmla="*/ 543306 h 647509"/>
                <a:gd name="connsiteX583" fmla="*/ 638175 w 835437"/>
                <a:gd name="connsiteY583" fmla="*/ 540163 h 647509"/>
                <a:gd name="connsiteX584" fmla="*/ 642652 w 835437"/>
                <a:gd name="connsiteY584" fmla="*/ 537972 h 647509"/>
                <a:gd name="connsiteX585" fmla="*/ 642461 w 835437"/>
                <a:gd name="connsiteY585" fmla="*/ 536448 h 647509"/>
                <a:gd name="connsiteX586" fmla="*/ 647414 w 835437"/>
                <a:gd name="connsiteY586" fmla="*/ 537401 h 647509"/>
                <a:gd name="connsiteX587" fmla="*/ 650176 w 835437"/>
                <a:gd name="connsiteY587" fmla="*/ 533781 h 647509"/>
                <a:gd name="connsiteX588" fmla="*/ 649605 w 835437"/>
                <a:gd name="connsiteY588" fmla="*/ 529114 h 647509"/>
                <a:gd name="connsiteX589" fmla="*/ 656082 w 835437"/>
                <a:gd name="connsiteY589" fmla="*/ 529876 h 647509"/>
                <a:gd name="connsiteX590" fmla="*/ 659035 w 835437"/>
                <a:gd name="connsiteY590" fmla="*/ 527876 h 647509"/>
                <a:gd name="connsiteX591" fmla="*/ 659987 w 835437"/>
                <a:gd name="connsiteY591" fmla="*/ 522923 h 647509"/>
                <a:gd name="connsiteX592" fmla="*/ 662940 w 835437"/>
                <a:gd name="connsiteY592" fmla="*/ 521017 h 647509"/>
                <a:gd name="connsiteX593" fmla="*/ 671227 w 835437"/>
                <a:gd name="connsiteY593" fmla="*/ 523113 h 647509"/>
                <a:gd name="connsiteX594" fmla="*/ 675418 w 835437"/>
                <a:gd name="connsiteY594" fmla="*/ 517779 h 647509"/>
                <a:gd name="connsiteX595" fmla="*/ 675227 w 835437"/>
                <a:gd name="connsiteY595" fmla="*/ 516160 h 647509"/>
                <a:gd name="connsiteX596" fmla="*/ 672084 w 835437"/>
                <a:gd name="connsiteY596" fmla="*/ 516636 h 647509"/>
                <a:gd name="connsiteX597" fmla="*/ 670274 w 835437"/>
                <a:gd name="connsiteY597" fmla="*/ 515207 h 647509"/>
                <a:gd name="connsiteX598" fmla="*/ 672846 w 835437"/>
                <a:gd name="connsiteY598" fmla="*/ 510064 h 647509"/>
                <a:gd name="connsiteX599" fmla="*/ 677990 w 835437"/>
                <a:gd name="connsiteY599" fmla="*/ 512636 h 647509"/>
                <a:gd name="connsiteX600" fmla="*/ 682657 w 835437"/>
                <a:gd name="connsiteY600" fmla="*/ 512064 h 647509"/>
                <a:gd name="connsiteX601" fmla="*/ 681514 w 835437"/>
                <a:gd name="connsiteY601" fmla="*/ 502539 h 647509"/>
                <a:gd name="connsiteX602" fmla="*/ 682847 w 835437"/>
                <a:gd name="connsiteY602" fmla="*/ 500825 h 647509"/>
                <a:gd name="connsiteX603" fmla="*/ 683038 w 835437"/>
                <a:gd name="connsiteY603" fmla="*/ 502348 h 647509"/>
                <a:gd name="connsiteX604" fmla="*/ 685991 w 835437"/>
                <a:gd name="connsiteY604" fmla="*/ 500444 h 647509"/>
                <a:gd name="connsiteX605" fmla="*/ 687419 w 835437"/>
                <a:gd name="connsiteY605" fmla="*/ 498634 h 647509"/>
                <a:gd name="connsiteX606" fmla="*/ 693134 w 835437"/>
                <a:gd name="connsiteY606" fmla="*/ 493109 h 647509"/>
                <a:gd name="connsiteX607" fmla="*/ 693896 w 835437"/>
                <a:gd name="connsiteY607" fmla="*/ 499396 h 647509"/>
                <a:gd name="connsiteX608" fmla="*/ 695325 w 835437"/>
                <a:gd name="connsiteY608" fmla="*/ 497586 h 647509"/>
                <a:gd name="connsiteX609" fmla="*/ 696087 w 835437"/>
                <a:gd name="connsiteY609" fmla="*/ 503968 h 647509"/>
                <a:gd name="connsiteX610" fmla="*/ 699611 w 835437"/>
                <a:gd name="connsiteY610" fmla="*/ 506635 h 647509"/>
                <a:gd name="connsiteX611" fmla="*/ 702374 w 835437"/>
                <a:gd name="connsiteY611" fmla="*/ 503111 h 647509"/>
                <a:gd name="connsiteX612" fmla="*/ 707898 w 835437"/>
                <a:gd name="connsiteY612" fmla="*/ 508825 h 647509"/>
                <a:gd name="connsiteX613" fmla="*/ 712089 w 835437"/>
                <a:gd name="connsiteY613" fmla="*/ 503492 h 647509"/>
                <a:gd name="connsiteX614" fmla="*/ 715804 w 835437"/>
                <a:gd name="connsiteY614" fmla="*/ 507778 h 647509"/>
                <a:gd name="connsiteX615" fmla="*/ 715613 w 835437"/>
                <a:gd name="connsiteY615" fmla="*/ 506254 h 647509"/>
                <a:gd name="connsiteX616" fmla="*/ 720566 w 835437"/>
                <a:gd name="connsiteY616" fmla="*/ 507206 h 647509"/>
                <a:gd name="connsiteX617" fmla="*/ 728091 w 835437"/>
                <a:gd name="connsiteY617" fmla="*/ 503015 h 647509"/>
                <a:gd name="connsiteX618" fmla="*/ 728472 w 835437"/>
                <a:gd name="connsiteY618" fmla="*/ 506254 h 647509"/>
                <a:gd name="connsiteX619" fmla="*/ 726853 w 835437"/>
                <a:gd name="connsiteY619" fmla="*/ 506444 h 647509"/>
                <a:gd name="connsiteX620" fmla="*/ 733616 w 835437"/>
                <a:gd name="connsiteY620" fmla="*/ 508730 h 647509"/>
                <a:gd name="connsiteX621" fmla="*/ 734949 w 835437"/>
                <a:gd name="connsiteY621" fmla="*/ 507016 h 647509"/>
                <a:gd name="connsiteX622" fmla="*/ 736568 w 835437"/>
                <a:gd name="connsiteY622" fmla="*/ 506825 h 647509"/>
                <a:gd name="connsiteX623" fmla="*/ 737330 w 835437"/>
                <a:gd name="connsiteY623" fmla="*/ 513112 h 647509"/>
                <a:gd name="connsiteX624" fmla="*/ 738950 w 835437"/>
                <a:gd name="connsiteY624" fmla="*/ 512921 h 647509"/>
                <a:gd name="connsiteX625" fmla="*/ 738759 w 835437"/>
                <a:gd name="connsiteY625" fmla="*/ 511302 h 647509"/>
                <a:gd name="connsiteX626" fmla="*/ 742283 w 835437"/>
                <a:gd name="connsiteY626" fmla="*/ 514064 h 647509"/>
                <a:gd name="connsiteX627" fmla="*/ 743903 w 835437"/>
                <a:gd name="connsiteY627" fmla="*/ 513874 h 647509"/>
                <a:gd name="connsiteX628" fmla="*/ 745808 w 835437"/>
                <a:gd name="connsiteY628" fmla="*/ 516827 h 647509"/>
                <a:gd name="connsiteX629" fmla="*/ 747427 w 835437"/>
                <a:gd name="connsiteY629" fmla="*/ 516636 h 647509"/>
                <a:gd name="connsiteX630" fmla="*/ 749237 w 835437"/>
                <a:gd name="connsiteY630" fmla="*/ 517969 h 647509"/>
                <a:gd name="connsiteX631" fmla="*/ 749999 w 835437"/>
                <a:gd name="connsiteY631" fmla="*/ 524351 h 647509"/>
                <a:gd name="connsiteX632" fmla="*/ 751808 w 835437"/>
                <a:gd name="connsiteY632" fmla="*/ 525685 h 647509"/>
                <a:gd name="connsiteX633" fmla="*/ 752189 w 835437"/>
                <a:gd name="connsiteY633" fmla="*/ 516065 h 647509"/>
                <a:gd name="connsiteX634" fmla="*/ 753713 w 835437"/>
                <a:gd name="connsiteY634" fmla="*/ 515779 h 647509"/>
                <a:gd name="connsiteX635" fmla="*/ 752761 w 835437"/>
                <a:gd name="connsiteY635" fmla="*/ 520732 h 647509"/>
                <a:gd name="connsiteX636" fmla="*/ 754761 w 835437"/>
                <a:gd name="connsiteY636" fmla="*/ 523684 h 647509"/>
                <a:gd name="connsiteX637" fmla="*/ 760095 w 835437"/>
                <a:gd name="connsiteY637" fmla="*/ 527876 h 647509"/>
                <a:gd name="connsiteX638" fmla="*/ 769334 w 835437"/>
                <a:gd name="connsiteY638" fmla="*/ 537877 h 647509"/>
                <a:gd name="connsiteX639" fmla="*/ 781241 w 835437"/>
                <a:gd name="connsiteY639" fmla="*/ 542830 h 647509"/>
                <a:gd name="connsiteX640" fmla="*/ 785717 w 835437"/>
                <a:gd name="connsiteY640" fmla="*/ 540639 h 647509"/>
                <a:gd name="connsiteX641" fmla="*/ 788765 w 835437"/>
                <a:gd name="connsiteY641" fmla="*/ 538639 h 647509"/>
                <a:gd name="connsiteX642" fmla="*/ 784574 w 835437"/>
                <a:gd name="connsiteY642" fmla="*/ 531114 h 647509"/>
                <a:gd name="connsiteX643" fmla="*/ 783336 w 835437"/>
                <a:gd name="connsiteY643" fmla="*/ 521684 h 647509"/>
                <a:gd name="connsiteX644" fmla="*/ 788480 w 835437"/>
                <a:gd name="connsiteY644" fmla="*/ 511397 h 647509"/>
                <a:gd name="connsiteX645" fmla="*/ 793147 w 835437"/>
                <a:gd name="connsiteY645" fmla="*/ 510826 h 647509"/>
                <a:gd name="connsiteX646" fmla="*/ 792766 w 835437"/>
                <a:gd name="connsiteY646" fmla="*/ 507682 h 647509"/>
                <a:gd name="connsiteX647" fmla="*/ 787813 w 835437"/>
                <a:gd name="connsiteY647" fmla="*/ 493871 h 647509"/>
                <a:gd name="connsiteX648" fmla="*/ 790956 w 835437"/>
                <a:gd name="connsiteY648" fmla="*/ 493395 h 647509"/>
                <a:gd name="connsiteX649" fmla="*/ 787432 w 835437"/>
                <a:gd name="connsiteY649" fmla="*/ 490728 h 647509"/>
                <a:gd name="connsiteX650" fmla="*/ 784098 w 835437"/>
                <a:gd name="connsiteY650" fmla="*/ 489490 h 647509"/>
                <a:gd name="connsiteX651" fmla="*/ 785241 w 835437"/>
                <a:gd name="connsiteY651" fmla="*/ 486156 h 647509"/>
                <a:gd name="connsiteX652" fmla="*/ 788194 w 835437"/>
                <a:gd name="connsiteY652" fmla="*/ 484156 h 647509"/>
                <a:gd name="connsiteX653" fmla="*/ 784670 w 835437"/>
                <a:gd name="connsiteY653" fmla="*/ 481394 h 647509"/>
                <a:gd name="connsiteX654" fmla="*/ 790956 w 835437"/>
                <a:gd name="connsiteY654" fmla="*/ 480632 h 647509"/>
                <a:gd name="connsiteX655" fmla="*/ 792956 w 835437"/>
                <a:gd name="connsiteY655" fmla="*/ 483584 h 647509"/>
                <a:gd name="connsiteX656" fmla="*/ 796290 w 835437"/>
                <a:gd name="connsiteY656" fmla="*/ 484727 h 647509"/>
                <a:gd name="connsiteX657" fmla="*/ 797243 w 835437"/>
                <a:gd name="connsiteY657" fmla="*/ 479774 h 647509"/>
                <a:gd name="connsiteX658" fmla="*/ 798100 w 835437"/>
                <a:gd name="connsiteY658" fmla="*/ 486156 h 647509"/>
                <a:gd name="connsiteX659" fmla="*/ 802767 w 835437"/>
                <a:gd name="connsiteY659" fmla="*/ 485489 h 647509"/>
                <a:gd name="connsiteX660" fmla="*/ 802005 w 835437"/>
                <a:gd name="connsiteY660" fmla="*/ 479203 h 647509"/>
                <a:gd name="connsiteX661" fmla="*/ 803529 w 835437"/>
                <a:gd name="connsiteY661" fmla="*/ 479012 h 647509"/>
                <a:gd name="connsiteX662" fmla="*/ 810101 w 835437"/>
                <a:gd name="connsiteY662" fmla="*/ 479774 h 647509"/>
                <a:gd name="connsiteX663" fmla="*/ 814578 w 835437"/>
                <a:gd name="connsiteY663" fmla="*/ 477584 h 647509"/>
                <a:gd name="connsiteX664" fmla="*/ 819531 w 835437"/>
                <a:gd name="connsiteY664" fmla="*/ 478536 h 647509"/>
                <a:gd name="connsiteX665" fmla="*/ 820960 w 835437"/>
                <a:gd name="connsiteY665" fmla="*/ 476821 h 647509"/>
                <a:gd name="connsiteX666" fmla="*/ 816578 w 835437"/>
                <a:gd name="connsiteY666" fmla="*/ 467773 h 647509"/>
                <a:gd name="connsiteX667" fmla="*/ 818388 w 835437"/>
                <a:gd name="connsiteY667" fmla="*/ 469106 h 647509"/>
                <a:gd name="connsiteX668" fmla="*/ 822103 w 835437"/>
                <a:gd name="connsiteY668" fmla="*/ 473392 h 647509"/>
                <a:gd name="connsiteX669" fmla="*/ 823436 w 835437"/>
                <a:gd name="connsiteY669" fmla="*/ 471678 h 647509"/>
                <a:gd name="connsiteX670" fmla="*/ 829628 w 835437"/>
                <a:gd name="connsiteY670" fmla="*/ 469297 h 647509"/>
                <a:gd name="connsiteX671" fmla="*/ 830390 w 835437"/>
                <a:gd name="connsiteY671" fmla="*/ 462725 h 647509"/>
                <a:gd name="connsiteX672" fmla="*/ 833152 w 835437"/>
                <a:gd name="connsiteY672" fmla="*/ 459200 h 647509"/>
                <a:gd name="connsiteX673" fmla="*/ 832485 w 835437"/>
                <a:gd name="connsiteY673" fmla="*/ 454438 h 647509"/>
                <a:gd name="connsiteX674" fmla="*/ 830771 w 835437"/>
                <a:gd name="connsiteY674" fmla="*/ 453104 h 647509"/>
                <a:gd name="connsiteX675" fmla="*/ 830294 w 835437"/>
                <a:gd name="connsiteY675" fmla="*/ 449961 h 647509"/>
                <a:gd name="connsiteX676" fmla="*/ 822674 w 835437"/>
                <a:gd name="connsiteY676" fmla="*/ 452533 h 647509"/>
                <a:gd name="connsiteX677" fmla="*/ 819055 w 835437"/>
                <a:gd name="connsiteY677" fmla="*/ 449771 h 647509"/>
                <a:gd name="connsiteX678" fmla="*/ 827913 w 835437"/>
                <a:gd name="connsiteY678" fmla="*/ 431006 h 647509"/>
                <a:gd name="connsiteX679" fmla="*/ 825913 w 835437"/>
                <a:gd name="connsiteY679" fmla="*/ 428054 h 647509"/>
                <a:gd name="connsiteX680" fmla="*/ 822579 w 835437"/>
                <a:gd name="connsiteY680" fmla="*/ 426911 h 647509"/>
                <a:gd name="connsiteX681" fmla="*/ 822389 w 835437"/>
                <a:gd name="connsiteY681" fmla="*/ 425291 h 647509"/>
                <a:gd name="connsiteX682" fmla="*/ 827151 w 835437"/>
                <a:gd name="connsiteY682" fmla="*/ 424720 h 647509"/>
                <a:gd name="connsiteX683" fmla="*/ 829056 w 835437"/>
                <a:gd name="connsiteY683" fmla="*/ 427673 h 647509"/>
                <a:gd name="connsiteX684" fmla="*/ 832485 w 835437"/>
                <a:gd name="connsiteY684" fmla="*/ 428815 h 647509"/>
                <a:gd name="connsiteX685" fmla="*/ 835438 w 835437"/>
                <a:gd name="connsiteY685" fmla="*/ 426815 h 647509"/>
                <a:gd name="connsiteX686" fmla="*/ 835247 w 835437"/>
                <a:gd name="connsiteY686" fmla="*/ 425291 h 647509"/>
                <a:gd name="connsiteX687" fmla="*/ 831818 w 835437"/>
                <a:gd name="connsiteY687" fmla="*/ 424053 h 647509"/>
                <a:gd name="connsiteX688" fmla="*/ 833057 w 835437"/>
                <a:gd name="connsiteY688" fmla="*/ 420719 h 647509"/>
                <a:gd name="connsiteX689" fmla="*/ 833057 w 835437"/>
                <a:gd name="connsiteY689" fmla="*/ 420719 h 64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Lst>
              <a:rect l="l" t="t" r="r" b="b"/>
              <a:pathLst>
                <a:path w="835437" h="647509">
                  <a:moveTo>
                    <a:pt x="833057" y="420719"/>
                  </a:moveTo>
                  <a:lnTo>
                    <a:pt x="831437" y="408146"/>
                  </a:lnTo>
                  <a:lnTo>
                    <a:pt x="829628" y="406717"/>
                  </a:lnTo>
                  <a:lnTo>
                    <a:pt x="821722" y="407765"/>
                  </a:lnTo>
                  <a:lnTo>
                    <a:pt x="823151" y="405956"/>
                  </a:lnTo>
                  <a:lnTo>
                    <a:pt x="827627" y="403765"/>
                  </a:lnTo>
                  <a:lnTo>
                    <a:pt x="820769" y="399859"/>
                  </a:lnTo>
                  <a:lnTo>
                    <a:pt x="820579" y="398240"/>
                  </a:lnTo>
                  <a:lnTo>
                    <a:pt x="818198" y="392144"/>
                  </a:lnTo>
                  <a:lnTo>
                    <a:pt x="813245" y="391192"/>
                  </a:lnTo>
                  <a:lnTo>
                    <a:pt x="805529" y="393763"/>
                  </a:lnTo>
                  <a:lnTo>
                    <a:pt x="800195" y="389668"/>
                  </a:lnTo>
                  <a:lnTo>
                    <a:pt x="797624" y="394716"/>
                  </a:lnTo>
                  <a:lnTo>
                    <a:pt x="791909" y="387477"/>
                  </a:lnTo>
                  <a:lnTo>
                    <a:pt x="788765" y="387858"/>
                  </a:lnTo>
                  <a:lnTo>
                    <a:pt x="785146" y="385096"/>
                  </a:lnTo>
                  <a:lnTo>
                    <a:pt x="793051" y="384143"/>
                  </a:lnTo>
                  <a:lnTo>
                    <a:pt x="794290" y="380714"/>
                  </a:lnTo>
                  <a:lnTo>
                    <a:pt x="790861" y="379571"/>
                  </a:lnTo>
                  <a:lnTo>
                    <a:pt x="792099" y="376238"/>
                  </a:lnTo>
                  <a:lnTo>
                    <a:pt x="799814" y="373666"/>
                  </a:lnTo>
                  <a:lnTo>
                    <a:pt x="800005" y="375190"/>
                  </a:lnTo>
                  <a:lnTo>
                    <a:pt x="801148" y="371856"/>
                  </a:lnTo>
                  <a:lnTo>
                    <a:pt x="809625" y="375571"/>
                  </a:lnTo>
                  <a:lnTo>
                    <a:pt x="809435" y="374047"/>
                  </a:lnTo>
                  <a:lnTo>
                    <a:pt x="811244" y="375380"/>
                  </a:lnTo>
                  <a:lnTo>
                    <a:pt x="812578" y="373571"/>
                  </a:lnTo>
                  <a:lnTo>
                    <a:pt x="815912" y="374809"/>
                  </a:lnTo>
                  <a:lnTo>
                    <a:pt x="812959" y="376809"/>
                  </a:lnTo>
                  <a:lnTo>
                    <a:pt x="821722" y="382048"/>
                  </a:lnTo>
                  <a:lnTo>
                    <a:pt x="824865" y="381667"/>
                  </a:lnTo>
                  <a:lnTo>
                    <a:pt x="822484" y="375571"/>
                  </a:lnTo>
                  <a:lnTo>
                    <a:pt x="825437" y="373571"/>
                  </a:lnTo>
                  <a:lnTo>
                    <a:pt x="820293" y="370999"/>
                  </a:lnTo>
                  <a:lnTo>
                    <a:pt x="821817" y="370808"/>
                  </a:lnTo>
                  <a:lnTo>
                    <a:pt x="821436" y="367665"/>
                  </a:lnTo>
                  <a:lnTo>
                    <a:pt x="812959" y="363950"/>
                  </a:lnTo>
                  <a:lnTo>
                    <a:pt x="813911" y="358997"/>
                  </a:lnTo>
                  <a:lnTo>
                    <a:pt x="812387" y="359188"/>
                  </a:lnTo>
                  <a:lnTo>
                    <a:pt x="815340" y="357188"/>
                  </a:lnTo>
                  <a:lnTo>
                    <a:pt x="825151" y="359188"/>
                  </a:lnTo>
                  <a:lnTo>
                    <a:pt x="828294" y="345948"/>
                  </a:lnTo>
                  <a:lnTo>
                    <a:pt x="818674" y="345567"/>
                  </a:lnTo>
                  <a:lnTo>
                    <a:pt x="821436" y="342043"/>
                  </a:lnTo>
                  <a:lnTo>
                    <a:pt x="822198" y="335471"/>
                  </a:lnTo>
                  <a:lnTo>
                    <a:pt x="820388" y="334137"/>
                  </a:lnTo>
                  <a:lnTo>
                    <a:pt x="819436" y="326231"/>
                  </a:lnTo>
                  <a:lnTo>
                    <a:pt x="813816" y="320516"/>
                  </a:lnTo>
                  <a:lnTo>
                    <a:pt x="813816" y="320516"/>
                  </a:lnTo>
                  <a:lnTo>
                    <a:pt x="816388" y="315373"/>
                  </a:lnTo>
                  <a:lnTo>
                    <a:pt x="809244" y="309848"/>
                  </a:lnTo>
                  <a:lnTo>
                    <a:pt x="807720" y="310134"/>
                  </a:lnTo>
                  <a:lnTo>
                    <a:pt x="804386" y="308896"/>
                  </a:lnTo>
                  <a:lnTo>
                    <a:pt x="808482" y="303562"/>
                  </a:lnTo>
                  <a:lnTo>
                    <a:pt x="808292" y="302038"/>
                  </a:lnTo>
                  <a:lnTo>
                    <a:pt x="805148" y="302419"/>
                  </a:lnTo>
                  <a:lnTo>
                    <a:pt x="796862" y="300228"/>
                  </a:lnTo>
                  <a:lnTo>
                    <a:pt x="796004" y="293942"/>
                  </a:lnTo>
                  <a:lnTo>
                    <a:pt x="802386" y="293180"/>
                  </a:lnTo>
                  <a:lnTo>
                    <a:pt x="801529" y="286798"/>
                  </a:lnTo>
                  <a:lnTo>
                    <a:pt x="802958" y="284988"/>
                  </a:lnTo>
                  <a:lnTo>
                    <a:pt x="804291" y="283273"/>
                  </a:lnTo>
                  <a:lnTo>
                    <a:pt x="802291" y="280321"/>
                  </a:lnTo>
                  <a:lnTo>
                    <a:pt x="805244" y="278321"/>
                  </a:lnTo>
                  <a:lnTo>
                    <a:pt x="806672" y="276511"/>
                  </a:lnTo>
                  <a:lnTo>
                    <a:pt x="799910" y="274225"/>
                  </a:lnTo>
                  <a:lnTo>
                    <a:pt x="799528" y="270986"/>
                  </a:lnTo>
                  <a:lnTo>
                    <a:pt x="797909" y="271272"/>
                  </a:lnTo>
                  <a:lnTo>
                    <a:pt x="791813" y="273653"/>
                  </a:lnTo>
                  <a:lnTo>
                    <a:pt x="788480" y="272415"/>
                  </a:lnTo>
                  <a:lnTo>
                    <a:pt x="784098" y="263366"/>
                  </a:lnTo>
                  <a:lnTo>
                    <a:pt x="785527" y="261556"/>
                  </a:lnTo>
                  <a:lnTo>
                    <a:pt x="783717" y="260223"/>
                  </a:lnTo>
                  <a:lnTo>
                    <a:pt x="786479" y="256699"/>
                  </a:lnTo>
                  <a:lnTo>
                    <a:pt x="791242" y="256032"/>
                  </a:lnTo>
                  <a:lnTo>
                    <a:pt x="794195" y="254032"/>
                  </a:lnTo>
                  <a:lnTo>
                    <a:pt x="793147" y="246221"/>
                  </a:lnTo>
                  <a:lnTo>
                    <a:pt x="791909" y="236696"/>
                  </a:lnTo>
                  <a:lnTo>
                    <a:pt x="788575" y="235553"/>
                  </a:lnTo>
                  <a:lnTo>
                    <a:pt x="789527" y="230600"/>
                  </a:lnTo>
                  <a:lnTo>
                    <a:pt x="792099" y="225457"/>
                  </a:lnTo>
                  <a:lnTo>
                    <a:pt x="782288" y="223552"/>
                  </a:lnTo>
                  <a:lnTo>
                    <a:pt x="779050" y="223933"/>
                  </a:lnTo>
                  <a:lnTo>
                    <a:pt x="778859" y="222313"/>
                  </a:lnTo>
                  <a:lnTo>
                    <a:pt x="782003" y="221932"/>
                  </a:lnTo>
                  <a:lnTo>
                    <a:pt x="784003" y="212027"/>
                  </a:lnTo>
                  <a:lnTo>
                    <a:pt x="782193" y="210693"/>
                  </a:lnTo>
                  <a:lnTo>
                    <a:pt x="785336" y="210312"/>
                  </a:lnTo>
                  <a:lnTo>
                    <a:pt x="787908" y="205169"/>
                  </a:lnTo>
                  <a:lnTo>
                    <a:pt x="786384" y="205359"/>
                  </a:lnTo>
                  <a:lnTo>
                    <a:pt x="785717" y="200596"/>
                  </a:lnTo>
                  <a:lnTo>
                    <a:pt x="790289" y="198406"/>
                  </a:lnTo>
                  <a:lnTo>
                    <a:pt x="791813" y="198215"/>
                  </a:lnTo>
                  <a:lnTo>
                    <a:pt x="792671" y="191738"/>
                  </a:lnTo>
                  <a:lnTo>
                    <a:pt x="787718" y="190786"/>
                  </a:lnTo>
                  <a:lnTo>
                    <a:pt x="788670" y="185833"/>
                  </a:lnTo>
                  <a:lnTo>
                    <a:pt x="785527" y="186214"/>
                  </a:lnTo>
                  <a:lnTo>
                    <a:pt x="786670" y="182880"/>
                  </a:lnTo>
                  <a:lnTo>
                    <a:pt x="784670" y="179927"/>
                  </a:lnTo>
                  <a:lnTo>
                    <a:pt x="784289" y="176784"/>
                  </a:lnTo>
                  <a:lnTo>
                    <a:pt x="787051" y="173165"/>
                  </a:lnTo>
                  <a:lnTo>
                    <a:pt x="787051" y="173165"/>
                  </a:lnTo>
                  <a:lnTo>
                    <a:pt x="790003" y="171164"/>
                  </a:lnTo>
                  <a:lnTo>
                    <a:pt x="794576" y="169069"/>
                  </a:lnTo>
                  <a:lnTo>
                    <a:pt x="794099" y="165830"/>
                  </a:lnTo>
                  <a:lnTo>
                    <a:pt x="795528" y="164116"/>
                  </a:lnTo>
                  <a:lnTo>
                    <a:pt x="792956" y="156400"/>
                  </a:lnTo>
                  <a:lnTo>
                    <a:pt x="795719" y="152876"/>
                  </a:lnTo>
                  <a:lnTo>
                    <a:pt x="788765" y="148876"/>
                  </a:lnTo>
                  <a:lnTo>
                    <a:pt x="785622" y="136493"/>
                  </a:lnTo>
                  <a:lnTo>
                    <a:pt x="775335" y="131350"/>
                  </a:lnTo>
                  <a:lnTo>
                    <a:pt x="777907" y="126302"/>
                  </a:lnTo>
                  <a:lnTo>
                    <a:pt x="777716" y="124682"/>
                  </a:lnTo>
                  <a:lnTo>
                    <a:pt x="771525" y="127063"/>
                  </a:lnTo>
                  <a:lnTo>
                    <a:pt x="767429" y="132398"/>
                  </a:lnTo>
                  <a:lnTo>
                    <a:pt x="762476" y="131445"/>
                  </a:lnTo>
                  <a:lnTo>
                    <a:pt x="759905" y="136588"/>
                  </a:lnTo>
                  <a:lnTo>
                    <a:pt x="759333" y="131826"/>
                  </a:lnTo>
                  <a:lnTo>
                    <a:pt x="749903" y="133064"/>
                  </a:lnTo>
                  <a:lnTo>
                    <a:pt x="746474" y="131826"/>
                  </a:lnTo>
                  <a:lnTo>
                    <a:pt x="741807" y="132493"/>
                  </a:lnTo>
                  <a:lnTo>
                    <a:pt x="739997" y="131064"/>
                  </a:lnTo>
                  <a:lnTo>
                    <a:pt x="738378" y="131254"/>
                  </a:lnTo>
                  <a:lnTo>
                    <a:pt x="736283" y="126778"/>
                  </a:lnTo>
                  <a:lnTo>
                    <a:pt x="728186" y="126206"/>
                  </a:lnTo>
                  <a:lnTo>
                    <a:pt x="723233" y="125158"/>
                  </a:lnTo>
                  <a:lnTo>
                    <a:pt x="717328" y="129159"/>
                  </a:lnTo>
                  <a:lnTo>
                    <a:pt x="715709" y="129350"/>
                  </a:lnTo>
                  <a:lnTo>
                    <a:pt x="717899" y="133921"/>
                  </a:lnTo>
                  <a:lnTo>
                    <a:pt x="714756" y="134302"/>
                  </a:lnTo>
                  <a:lnTo>
                    <a:pt x="713327" y="136112"/>
                  </a:lnTo>
                  <a:lnTo>
                    <a:pt x="708279" y="133540"/>
                  </a:lnTo>
                  <a:lnTo>
                    <a:pt x="709613" y="131731"/>
                  </a:lnTo>
                  <a:lnTo>
                    <a:pt x="707803" y="130397"/>
                  </a:lnTo>
                  <a:lnTo>
                    <a:pt x="703136" y="130969"/>
                  </a:lnTo>
                  <a:lnTo>
                    <a:pt x="699326" y="126587"/>
                  </a:lnTo>
                  <a:lnTo>
                    <a:pt x="696373" y="128588"/>
                  </a:lnTo>
                  <a:lnTo>
                    <a:pt x="696373" y="128588"/>
                  </a:lnTo>
                  <a:lnTo>
                    <a:pt x="695801" y="123920"/>
                  </a:lnTo>
                  <a:lnTo>
                    <a:pt x="700278" y="121729"/>
                  </a:lnTo>
                  <a:lnTo>
                    <a:pt x="702278" y="111823"/>
                  </a:lnTo>
                  <a:lnTo>
                    <a:pt x="708565" y="111061"/>
                  </a:lnTo>
                  <a:lnTo>
                    <a:pt x="708374" y="109442"/>
                  </a:lnTo>
                  <a:lnTo>
                    <a:pt x="700469" y="97631"/>
                  </a:lnTo>
                  <a:lnTo>
                    <a:pt x="698659" y="96298"/>
                  </a:lnTo>
                  <a:lnTo>
                    <a:pt x="695706" y="98203"/>
                  </a:lnTo>
                  <a:lnTo>
                    <a:pt x="689229" y="97441"/>
                  </a:lnTo>
                  <a:lnTo>
                    <a:pt x="679895" y="87440"/>
                  </a:lnTo>
                  <a:lnTo>
                    <a:pt x="680276" y="90583"/>
                  </a:lnTo>
                  <a:lnTo>
                    <a:pt x="665702" y="89249"/>
                  </a:lnTo>
                  <a:lnTo>
                    <a:pt x="664750" y="94202"/>
                  </a:lnTo>
                  <a:lnTo>
                    <a:pt x="650939" y="86296"/>
                  </a:lnTo>
                  <a:lnTo>
                    <a:pt x="648272" y="78581"/>
                  </a:lnTo>
                  <a:lnTo>
                    <a:pt x="640651" y="81153"/>
                  </a:lnTo>
                  <a:lnTo>
                    <a:pt x="631793" y="87154"/>
                  </a:lnTo>
                  <a:lnTo>
                    <a:pt x="629984" y="85725"/>
                  </a:lnTo>
                  <a:lnTo>
                    <a:pt x="631126" y="82391"/>
                  </a:lnTo>
                  <a:lnTo>
                    <a:pt x="628174" y="84392"/>
                  </a:lnTo>
                  <a:lnTo>
                    <a:pt x="626174" y="81439"/>
                  </a:lnTo>
                  <a:lnTo>
                    <a:pt x="615410" y="84392"/>
                  </a:lnTo>
                  <a:lnTo>
                    <a:pt x="613029" y="78296"/>
                  </a:lnTo>
                  <a:lnTo>
                    <a:pt x="609028" y="72390"/>
                  </a:lnTo>
                  <a:lnTo>
                    <a:pt x="597218" y="67437"/>
                  </a:lnTo>
                  <a:lnTo>
                    <a:pt x="590455" y="65151"/>
                  </a:lnTo>
                  <a:lnTo>
                    <a:pt x="589693" y="58865"/>
                  </a:lnTo>
                  <a:lnTo>
                    <a:pt x="575215" y="46196"/>
                  </a:lnTo>
                  <a:lnTo>
                    <a:pt x="571881" y="45053"/>
                  </a:lnTo>
                  <a:lnTo>
                    <a:pt x="568738" y="45434"/>
                  </a:lnTo>
                  <a:lnTo>
                    <a:pt x="561404" y="38386"/>
                  </a:lnTo>
                  <a:lnTo>
                    <a:pt x="531305" y="16573"/>
                  </a:lnTo>
                  <a:lnTo>
                    <a:pt x="524066" y="9430"/>
                  </a:lnTo>
                  <a:lnTo>
                    <a:pt x="509969" y="0"/>
                  </a:lnTo>
                  <a:lnTo>
                    <a:pt x="508254" y="11430"/>
                  </a:lnTo>
                  <a:lnTo>
                    <a:pt x="501206" y="18764"/>
                  </a:lnTo>
                  <a:lnTo>
                    <a:pt x="501777" y="23527"/>
                  </a:lnTo>
                  <a:lnTo>
                    <a:pt x="503968" y="28004"/>
                  </a:lnTo>
                  <a:lnTo>
                    <a:pt x="503015" y="32956"/>
                  </a:lnTo>
                  <a:lnTo>
                    <a:pt x="498634" y="23908"/>
                  </a:lnTo>
                  <a:lnTo>
                    <a:pt x="493871" y="11716"/>
                  </a:lnTo>
                  <a:lnTo>
                    <a:pt x="451295" y="29908"/>
                  </a:lnTo>
                  <a:lnTo>
                    <a:pt x="446342" y="41815"/>
                  </a:lnTo>
                  <a:lnTo>
                    <a:pt x="440436" y="45720"/>
                  </a:lnTo>
                  <a:lnTo>
                    <a:pt x="432149" y="56388"/>
                  </a:lnTo>
                  <a:lnTo>
                    <a:pt x="429673" y="61531"/>
                  </a:lnTo>
                  <a:lnTo>
                    <a:pt x="431578" y="64484"/>
                  </a:lnTo>
                  <a:lnTo>
                    <a:pt x="430625" y="69437"/>
                  </a:lnTo>
                  <a:lnTo>
                    <a:pt x="423482" y="63913"/>
                  </a:lnTo>
                  <a:lnTo>
                    <a:pt x="421577" y="60960"/>
                  </a:lnTo>
                  <a:lnTo>
                    <a:pt x="414242" y="53911"/>
                  </a:lnTo>
                  <a:lnTo>
                    <a:pt x="408337" y="45053"/>
                  </a:lnTo>
                  <a:lnTo>
                    <a:pt x="396240" y="51340"/>
                  </a:lnTo>
                  <a:lnTo>
                    <a:pt x="388334" y="52388"/>
                  </a:lnTo>
                  <a:lnTo>
                    <a:pt x="384810" y="49625"/>
                  </a:lnTo>
                  <a:lnTo>
                    <a:pt x="376142" y="44291"/>
                  </a:lnTo>
                  <a:lnTo>
                    <a:pt x="368237" y="45339"/>
                  </a:lnTo>
                  <a:lnTo>
                    <a:pt x="368427" y="46958"/>
                  </a:lnTo>
                  <a:lnTo>
                    <a:pt x="358426" y="56198"/>
                  </a:lnTo>
                  <a:lnTo>
                    <a:pt x="355283" y="56579"/>
                  </a:lnTo>
                  <a:lnTo>
                    <a:pt x="353282" y="53626"/>
                  </a:lnTo>
                  <a:lnTo>
                    <a:pt x="348520" y="54292"/>
                  </a:lnTo>
                  <a:lnTo>
                    <a:pt x="343567" y="53245"/>
                  </a:lnTo>
                  <a:lnTo>
                    <a:pt x="339471" y="58579"/>
                  </a:lnTo>
                  <a:lnTo>
                    <a:pt x="326993" y="61817"/>
                  </a:lnTo>
                  <a:lnTo>
                    <a:pt x="323850" y="62198"/>
                  </a:lnTo>
                  <a:lnTo>
                    <a:pt x="320516" y="61055"/>
                  </a:lnTo>
                  <a:lnTo>
                    <a:pt x="317563" y="63056"/>
                  </a:lnTo>
                  <a:lnTo>
                    <a:pt x="310896" y="60674"/>
                  </a:lnTo>
                  <a:lnTo>
                    <a:pt x="306514" y="64389"/>
                  </a:lnTo>
                  <a:lnTo>
                    <a:pt x="298418" y="63817"/>
                  </a:lnTo>
                  <a:lnTo>
                    <a:pt x="295085" y="62675"/>
                  </a:lnTo>
                  <a:lnTo>
                    <a:pt x="294513" y="70771"/>
                  </a:lnTo>
                  <a:lnTo>
                    <a:pt x="288608" y="74771"/>
                  </a:lnTo>
                  <a:lnTo>
                    <a:pt x="284893" y="83248"/>
                  </a:lnTo>
                  <a:lnTo>
                    <a:pt x="279178" y="88773"/>
                  </a:lnTo>
                  <a:lnTo>
                    <a:pt x="278130" y="93726"/>
                  </a:lnTo>
                  <a:lnTo>
                    <a:pt x="281750" y="109252"/>
                  </a:lnTo>
                  <a:lnTo>
                    <a:pt x="279368" y="116015"/>
                  </a:lnTo>
                  <a:lnTo>
                    <a:pt x="275082" y="119729"/>
                  </a:lnTo>
                  <a:lnTo>
                    <a:pt x="264224" y="109919"/>
                  </a:lnTo>
                  <a:lnTo>
                    <a:pt x="258318" y="113824"/>
                  </a:lnTo>
                  <a:lnTo>
                    <a:pt x="257080" y="117253"/>
                  </a:lnTo>
                  <a:lnTo>
                    <a:pt x="249650" y="121348"/>
                  </a:lnTo>
                  <a:lnTo>
                    <a:pt x="245269" y="125158"/>
                  </a:lnTo>
                  <a:lnTo>
                    <a:pt x="244316" y="130111"/>
                  </a:lnTo>
                  <a:lnTo>
                    <a:pt x="240030" y="133826"/>
                  </a:lnTo>
                  <a:lnTo>
                    <a:pt x="242126" y="138398"/>
                  </a:lnTo>
                  <a:lnTo>
                    <a:pt x="238220" y="145256"/>
                  </a:lnTo>
                  <a:lnTo>
                    <a:pt x="234887" y="144113"/>
                  </a:lnTo>
                  <a:lnTo>
                    <a:pt x="231934" y="146113"/>
                  </a:lnTo>
                  <a:lnTo>
                    <a:pt x="228410" y="143351"/>
                  </a:lnTo>
                  <a:lnTo>
                    <a:pt x="218885" y="144590"/>
                  </a:lnTo>
                  <a:lnTo>
                    <a:pt x="214408" y="146780"/>
                  </a:lnTo>
                  <a:lnTo>
                    <a:pt x="216503" y="151257"/>
                  </a:lnTo>
                  <a:lnTo>
                    <a:pt x="214598" y="161163"/>
                  </a:lnTo>
                  <a:lnTo>
                    <a:pt x="216980" y="167259"/>
                  </a:lnTo>
                  <a:lnTo>
                    <a:pt x="215075" y="177070"/>
                  </a:lnTo>
                  <a:lnTo>
                    <a:pt x="210884" y="182499"/>
                  </a:lnTo>
                  <a:lnTo>
                    <a:pt x="202978" y="183452"/>
                  </a:lnTo>
                  <a:lnTo>
                    <a:pt x="193739" y="186214"/>
                  </a:lnTo>
                  <a:lnTo>
                    <a:pt x="194119" y="189357"/>
                  </a:lnTo>
                  <a:lnTo>
                    <a:pt x="191357" y="192977"/>
                  </a:lnTo>
                  <a:lnTo>
                    <a:pt x="187071" y="196691"/>
                  </a:lnTo>
                  <a:lnTo>
                    <a:pt x="188024" y="204597"/>
                  </a:lnTo>
                  <a:lnTo>
                    <a:pt x="180975" y="211931"/>
                  </a:lnTo>
                  <a:lnTo>
                    <a:pt x="179261" y="223361"/>
                  </a:lnTo>
                  <a:lnTo>
                    <a:pt x="183356" y="230886"/>
                  </a:lnTo>
                  <a:lnTo>
                    <a:pt x="185547" y="235363"/>
                  </a:lnTo>
                  <a:lnTo>
                    <a:pt x="179451" y="237744"/>
                  </a:lnTo>
                  <a:lnTo>
                    <a:pt x="182975" y="240506"/>
                  </a:lnTo>
                  <a:lnTo>
                    <a:pt x="178308" y="241173"/>
                  </a:lnTo>
                  <a:lnTo>
                    <a:pt x="178499" y="242697"/>
                  </a:lnTo>
                  <a:lnTo>
                    <a:pt x="172784" y="235458"/>
                  </a:lnTo>
                  <a:lnTo>
                    <a:pt x="166021" y="233077"/>
                  </a:lnTo>
                  <a:lnTo>
                    <a:pt x="166592" y="237839"/>
                  </a:lnTo>
                  <a:lnTo>
                    <a:pt x="164116" y="242983"/>
                  </a:lnTo>
                  <a:lnTo>
                    <a:pt x="165830" y="244316"/>
                  </a:lnTo>
                  <a:lnTo>
                    <a:pt x="165449" y="254032"/>
                  </a:lnTo>
                  <a:lnTo>
                    <a:pt x="167640" y="258509"/>
                  </a:lnTo>
                  <a:lnTo>
                    <a:pt x="168307" y="263271"/>
                  </a:lnTo>
                  <a:lnTo>
                    <a:pt x="161544" y="260890"/>
                  </a:lnTo>
                  <a:lnTo>
                    <a:pt x="162782" y="270415"/>
                  </a:lnTo>
                  <a:lnTo>
                    <a:pt x="160211" y="275558"/>
                  </a:lnTo>
                  <a:lnTo>
                    <a:pt x="162592" y="281654"/>
                  </a:lnTo>
                  <a:lnTo>
                    <a:pt x="165926" y="282797"/>
                  </a:lnTo>
                  <a:lnTo>
                    <a:pt x="164973" y="287750"/>
                  </a:lnTo>
                  <a:lnTo>
                    <a:pt x="168497" y="290513"/>
                  </a:lnTo>
                  <a:lnTo>
                    <a:pt x="168688" y="292036"/>
                  </a:lnTo>
                  <a:lnTo>
                    <a:pt x="167545" y="295465"/>
                  </a:lnTo>
                  <a:lnTo>
                    <a:pt x="163068" y="297561"/>
                  </a:lnTo>
                  <a:lnTo>
                    <a:pt x="162020" y="302514"/>
                  </a:lnTo>
                  <a:lnTo>
                    <a:pt x="158877" y="302895"/>
                  </a:lnTo>
                  <a:lnTo>
                    <a:pt x="160877" y="305943"/>
                  </a:lnTo>
                  <a:lnTo>
                    <a:pt x="161449" y="310610"/>
                  </a:lnTo>
                  <a:lnTo>
                    <a:pt x="168212" y="312992"/>
                  </a:lnTo>
                  <a:lnTo>
                    <a:pt x="165259" y="314992"/>
                  </a:lnTo>
                  <a:lnTo>
                    <a:pt x="152210" y="313373"/>
                  </a:lnTo>
                  <a:lnTo>
                    <a:pt x="143732" y="309658"/>
                  </a:lnTo>
                  <a:lnTo>
                    <a:pt x="138970" y="310325"/>
                  </a:lnTo>
                  <a:lnTo>
                    <a:pt x="135446" y="307562"/>
                  </a:lnTo>
                  <a:lnTo>
                    <a:pt x="137732" y="300800"/>
                  </a:lnTo>
                  <a:lnTo>
                    <a:pt x="135636" y="296323"/>
                  </a:lnTo>
                  <a:lnTo>
                    <a:pt x="132683" y="298228"/>
                  </a:lnTo>
                  <a:lnTo>
                    <a:pt x="131826" y="291941"/>
                  </a:lnTo>
                  <a:lnTo>
                    <a:pt x="128873" y="293942"/>
                  </a:lnTo>
                  <a:lnTo>
                    <a:pt x="126683" y="289369"/>
                  </a:lnTo>
                  <a:lnTo>
                    <a:pt x="126111" y="284702"/>
                  </a:lnTo>
                  <a:lnTo>
                    <a:pt x="127254" y="281273"/>
                  </a:lnTo>
                  <a:lnTo>
                    <a:pt x="134969" y="278702"/>
                  </a:lnTo>
                  <a:lnTo>
                    <a:pt x="136112" y="275368"/>
                  </a:lnTo>
                  <a:lnTo>
                    <a:pt x="132779" y="274225"/>
                  </a:lnTo>
                  <a:lnTo>
                    <a:pt x="135541" y="270605"/>
                  </a:lnTo>
                  <a:lnTo>
                    <a:pt x="130969" y="272796"/>
                  </a:lnTo>
                  <a:lnTo>
                    <a:pt x="131731" y="266319"/>
                  </a:lnTo>
                  <a:lnTo>
                    <a:pt x="138875" y="258985"/>
                  </a:lnTo>
                  <a:lnTo>
                    <a:pt x="133541" y="254889"/>
                  </a:lnTo>
                  <a:lnTo>
                    <a:pt x="128778" y="255461"/>
                  </a:lnTo>
                  <a:lnTo>
                    <a:pt x="131731" y="253460"/>
                  </a:lnTo>
                  <a:lnTo>
                    <a:pt x="130207" y="253651"/>
                  </a:lnTo>
                  <a:lnTo>
                    <a:pt x="134874" y="253079"/>
                  </a:lnTo>
                  <a:lnTo>
                    <a:pt x="127159" y="242792"/>
                  </a:lnTo>
                  <a:lnTo>
                    <a:pt x="121063" y="245173"/>
                  </a:lnTo>
                  <a:lnTo>
                    <a:pt x="118872" y="240697"/>
                  </a:lnTo>
                  <a:lnTo>
                    <a:pt x="112014" y="236792"/>
                  </a:lnTo>
                  <a:lnTo>
                    <a:pt x="111347" y="232029"/>
                  </a:lnTo>
                  <a:lnTo>
                    <a:pt x="102680" y="226695"/>
                  </a:lnTo>
                  <a:lnTo>
                    <a:pt x="105442" y="223171"/>
                  </a:lnTo>
                  <a:lnTo>
                    <a:pt x="109538" y="217837"/>
                  </a:lnTo>
                  <a:lnTo>
                    <a:pt x="107347" y="213265"/>
                  </a:lnTo>
                  <a:lnTo>
                    <a:pt x="111157" y="217646"/>
                  </a:lnTo>
                  <a:lnTo>
                    <a:pt x="114872" y="221932"/>
                  </a:lnTo>
                  <a:lnTo>
                    <a:pt x="116491" y="221742"/>
                  </a:lnTo>
                  <a:lnTo>
                    <a:pt x="121634" y="224314"/>
                  </a:lnTo>
                  <a:lnTo>
                    <a:pt x="119444" y="219742"/>
                  </a:lnTo>
                  <a:lnTo>
                    <a:pt x="120206" y="213265"/>
                  </a:lnTo>
                  <a:lnTo>
                    <a:pt x="118205" y="210312"/>
                  </a:lnTo>
                  <a:lnTo>
                    <a:pt x="113633" y="199644"/>
                  </a:lnTo>
                  <a:lnTo>
                    <a:pt x="109157" y="201835"/>
                  </a:lnTo>
                  <a:lnTo>
                    <a:pt x="101060" y="201263"/>
                  </a:lnTo>
                  <a:lnTo>
                    <a:pt x="97441" y="198501"/>
                  </a:lnTo>
                  <a:lnTo>
                    <a:pt x="86392" y="199930"/>
                  </a:lnTo>
                  <a:lnTo>
                    <a:pt x="77724" y="194596"/>
                  </a:lnTo>
                  <a:lnTo>
                    <a:pt x="78867" y="191262"/>
                  </a:lnTo>
                  <a:lnTo>
                    <a:pt x="78677" y="176879"/>
                  </a:lnTo>
                  <a:lnTo>
                    <a:pt x="74962" y="172498"/>
                  </a:lnTo>
                  <a:lnTo>
                    <a:pt x="78867" y="152781"/>
                  </a:lnTo>
                  <a:lnTo>
                    <a:pt x="76105" y="156305"/>
                  </a:lnTo>
                  <a:lnTo>
                    <a:pt x="73914" y="151829"/>
                  </a:lnTo>
                  <a:lnTo>
                    <a:pt x="68771" y="149257"/>
                  </a:lnTo>
                  <a:lnTo>
                    <a:pt x="66580" y="144685"/>
                  </a:lnTo>
                  <a:lnTo>
                    <a:pt x="67342" y="138208"/>
                  </a:lnTo>
                  <a:lnTo>
                    <a:pt x="52959" y="138398"/>
                  </a:lnTo>
                  <a:lnTo>
                    <a:pt x="41529" y="136684"/>
                  </a:lnTo>
                  <a:lnTo>
                    <a:pt x="29051" y="139827"/>
                  </a:lnTo>
                  <a:lnTo>
                    <a:pt x="26289" y="143446"/>
                  </a:lnTo>
                  <a:lnTo>
                    <a:pt x="18193" y="142875"/>
                  </a:lnTo>
                  <a:lnTo>
                    <a:pt x="19240" y="137922"/>
                  </a:lnTo>
                  <a:lnTo>
                    <a:pt x="16002" y="138303"/>
                  </a:lnTo>
                  <a:lnTo>
                    <a:pt x="14097" y="135350"/>
                  </a:lnTo>
                  <a:lnTo>
                    <a:pt x="8382" y="140875"/>
                  </a:lnTo>
                  <a:lnTo>
                    <a:pt x="12097" y="145256"/>
                  </a:lnTo>
                  <a:lnTo>
                    <a:pt x="18669" y="146018"/>
                  </a:lnTo>
                  <a:lnTo>
                    <a:pt x="25908" y="153067"/>
                  </a:lnTo>
                  <a:lnTo>
                    <a:pt x="26384" y="156305"/>
                  </a:lnTo>
                  <a:lnTo>
                    <a:pt x="22193" y="161639"/>
                  </a:lnTo>
                  <a:lnTo>
                    <a:pt x="23432" y="171069"/>
                  </a:lnTo>
                  <a:lnTo>
                    <a:pt x="32671" y="181070"/>
                  </a:lnTo>
                  <a:lnTo>
                    <a:pt x="33147" y="184213"/>
                  </a:lnTo>
                  <a:lnTo>
                    <a:pt x="35052" y="187166"/>
                  </a:lnTo>
                  <a:lnTo>
                    <a:pt x="33909" y="190595"/>
                  </a:lnTo>
                  <a:lnTo>
                    <a:pt x="25051" y="196501"/>
                  </a:lnTo>
                  <a:lnTo>
                    <a:pt x="21908" y="196882"/>
                  </a:lnTo>
                  <a:lnTo>
                    <a:pt x="20479" y="198692"/>
                  </a:lnTo>
                  <a:lnTo>
                    <a:pt x="15621" y="197739"/>
                  </a:lnTo>
                  <a:lnTo>
                    <a:pt x="11240" y="201454"/>
                  </a:lnTo>
                  <a:lnTo>
                    <a:pt x="5144" y="203835"/>
                  </a:lnTo>
                  <a:lnTo>
                    <a:pt x="8858" y="208217"/>
                  </a:lnTo>
                  <a:lnTo>
                    <a:pt x="7715" y="211550"/>
                  </a:lnTo>
                  <a:lnTo>
                    <a:pt x="6382" y="213360"/>
                  </a:lnTo>
                  <a:lnTo>
                    <a:pt x="0" y="214122"/>
                  </a:lnTo>
                  <a:lnTo>
                    <a:pt x="476" y="217265"/>
                  </a:lnTo>
                  <a:lnTo>
                    <a:pt x="6001" y="222980"/>
                  </a:lnTo>
                  <a:lnTo>
                    <a:pt x="10668" y="222409"/>
                  </a:lnTo>
                  <a:lnTo>
                    <a:pt x="11906" y="231838"/>
                  </a:lnTo>
                  <a:lnTo>
                    <a:pt x="24003" y="238315"/>
                  </a:lnTo>
                  <a:lnTo>
                    <a:pt x="34004" y="241840"/>
                  </a:lnTo>
                  <a:lnTo>
                    <a:pt x="35243" y="238506"/>
                  </a:lnTo>
                  <a:lnTo>
                    <a:pt x="41339" y="236125"/>
                  </a:lnTo>
                  <a:lnTo>
                    <a:pt x="41529" y="237744"/>
                  </a:lnTo>
                  <a:lnTo>
                    <a:pt x="35624" y="241649"/>
                  </a:lnTo>
                  <a:lnTo>
                    <a:pt x="42291" y="244031"/>
                  </a:lnTo>
                  <a:lnTo>
                    <a:pt x="45911" y="246793"/>
                  </a:lnTo>
                  <a:lnTo>
                    <a:pt x="45911" y="246793"/>
                  </a:lnTo>
                  <a:lnTo>
                    <a:pt x="44672" y="250127"/>
                  </a:lnTo>
                  <a:lnTo>
                    <a:pt x="47911" y="249746"/>
                  </a:lnTo>
                  <a:lnTo>
                    <a:pt x="46863" y="254698"/>
                  </a:lnTo>
                  <a:lnTo>
                    <a:pt x="48673" y="256032"/>
                  </a:lnTo>
                  <a:lnTo>
                    <a:pt x="44577" y="261366"/>
                  </a:lnTo>
                  <a:lnTo>
                    <a:pt x="46482" y="264319"/>
                  </a:lnTo>
                  <a:lnTo>
                    <a:pt x="49435" y="262319"/>
                  </a:lnTo>
                  <a:lnTo>
                    <a:pt x="57531" y="262890"/>
                  </a:lnTo>
                  <a:lnTo>
                    <a:pt x="58769" y="272415"/>
                  </a:lnTo>
                  <a:lnTo>
                    <a:pt x="61913" y="272034"/>
                  </a:lnTo>
                  <a:lnTo>
                    <a:pt x="62103" y="273558"/>
                  </a:lnTo>
                  <a:lnTo>
                    <a:pt x="63913" y="274987"/>
                  </a:lnTo>
                  <a:lnTo>
                    <a:pt x="60960" y="276892"/>
                  </a:lnTo>
                  <a:lnTo>
                    <a:pt x="61151" y="278511"/>
                  </a:lnTo>
                  <a:lnTo>
                    <a:pt x="65913" y="277940"/>
                  </a:lnTo>
                  <a:lnTo>
                    <a:pt x="67913" y="280892"/>
                  </a:lnTo>
                  <a:lnTo>
                    <a:pt x="71057" y="280511"/>
                  </a:lnTo>
                  <a:lnTo>
                    <a:pt x="66294" y="281083"/>
                  </a:lnTo>
                  <a:lnTo>
                    <a:pt x="65151" y="284417"/>
                  </a:lnTo>
                  <a:lnTo>
                    <a:pt x="74200" y="292894"/>
                  </a:lnTo>
                  <a:lnTo>
                    <a:pt x="75438" y="302323"/>
                  </a:lnTo>
                  <a:lnTo>
                    <a:pt x="77819" y="308419"/>
                  </a:lnTo>
                  <a:lnTo>
                    <a:pt x="78200" y="311658"/>
                  </a:lnTo>
                  <a:lnTo>
                    <a:pt x="76867" y="313373"/>
                  </a:lnTo>
                  <a:lnTo>
                    <a:pt x="83534" y="315754"/>
                  </a:lnTo>
                  <a:lnTo>
                    <a:pt x="79820" y="324231"/>
                  </a:lnTo>
                  <a:lnTo>
                    <a:pt x="71342" y="333375"/>
                  </a:lnTo>
                  <a:lnTo>
                    <a:pt x="73152" y="334709"/>
                  </a:lnTo>
                  <a:lnTo>
                    <a:pt x="73724" y="339471"/>
                  </a:lnTo>
                  <a:lnTo>
                    <a:pt x="67628" y="341852"/>
                  </a:lnTo>
                  <a:lnTo>
                    <a:pt x="66675" y="346805"/>
                  </a:lnTo>
                  <a:lnTo>
                    <a:pt x="68866" y="351282"/>
                  </a:lnTo>
                  <a:lnTo>
                    <a:pt x="69247" y="367284"/>
                  </a:lnTo>
                  <a:lnTo>
                    <a:pt x="71819" y="374999"/>
                  </a:lnTo>
                  <a:lnTo>
                    <a:pt x="70866" y="379952"/>
                  </a:lnTo>
                  <a:lnTo>
                    <a:pt x="74866" y="385858"/>
                  </a:lnTo>
                  <a:lnTo>
                    <a:pt x="77248" y="391954"/>
                  </a:lnTo>
                  <a:lnTo>
                    <a:pt x="85154" y="390906"/>
                  </a:lnTo>
                  <a:lnTo>
                    <a:pt x="90011" y="391954"/>
                  </a:lnTo>
                  <a:lnTo>
                    <a:pt x="87535" y="397002"/>
                  </a:lnTo>
                  <a:lnTo>
                    <a:pt x="91250" y="401384"/>
                  </a:lnTo>
                  <a:lnTo>
                    <a:pt x="97346" y="399002"/>
                  </a:lnTo>
                  <a:lnTo>
                    <a:pt x="100489" y="398621"/>
                  </a:lnTo>
                  <a:lnTo>
                    <a:pt x="100965" y="401765"/>
                  </a:lnTo>
                  <a:lnTo>
                    <a:pt x="101346" y="404908"/>
                  </a:lnTo>
                  <a:lnTo>
                    <a:pt x="106299" y="405860"/>
                  </a:lnTo>
                  <a:lnTo>
                    <a:pt x="106871" y="410623"/>
                  </a:lnTo>
                  <a:lnTo>
                    <a:pt x="110395" y="413385"/>
                  </a:lnTo>
                  <a:lnTo>
                    <a:pt x="114395" y="419290"/>
                  </a:lnTo>
                  <a:lnTo>
                    <a:pt x="121253" y="423196"/>
                  </a:lnTo>
                  <a:lnTo>
                    <a:pt x="110300" y="437388"/>
                  </a:lnTo>
                  <a:lnTo>
                    <a:pt x="111062" y="443770"/>
                  </a:lnTo>
                  <a:lnTo>
                    <a:pt x="116967" y="439769"/>
                  </a:lnTo>
                  <a:lnTo>
                    <a:pt x="122777" y="447104"/>
                  </a:lnTo>
                  <a:lnTo>
                    <a:pt x="136779" y="443675"/>
                  </a:lnTo>
                  <a:lnTo>
                    <a:pt x="146780" y="447199"/>
                  </a:lnTo>
                  <a:lnTo>
                    <a:pt x="148971" y="451771"/>
                  </a:lnTo>
                  <a:lnTo>
                    <a:pt x="150590" y="451580"/>
                  </a:lnTo>
                  <a:lnTo>
                    <a:pt x="150971" y="454723"/>
                  </a:lnTo>
                  <a:lnTo>
                    <a:pt x="149828" y="458057"/>
                  </a:lnTo>
                  <a:lnTo>
                    <a:pt x="154115" y="467106"/>
                  </a:lnTo>
                  <a:lnTo>
                    <a:pt x="154972" y="473392"/>
                  </a:lnTo>
                  <a:lnTo>
                    <a:pt x="158306" y="474631"/>
                  </a:lnTo>
                  <a:lnTo>
                    <a:pt x="163830" y="467487"/>
                  </a:lnTo>
                  <a:lnTo>
                    <a:pt x="168783" y="468440"/>
                  </a:lnTo>
                  <a:lnTo>
                    <a:pt x="170783" y="471392"/>
                  </a:lnTo>
                  <a:lnTo>
                    <a:pt x="171355" y="476155"/>
                  </a:lnTo>
                  <a:lnTo>
                    <a:pt x="182404" y="487585"/>
                  </a:lnTo>
                  <a:lnTo>
                    <a:pt x="184785" y="493681"/>
                  </a:lnTo>
                  <a:lnTo>
                    <a:pt x="190881" y="491300"/>
                  </a:lnTo>
                  <a:lnTo>
                    <a:pt x="191548" y="496062"/>
                  </a:lnTo>
                  <a:lnTo>
                    <a:pt x="196691" y="498634"/>
                  </a:lnTo>
                  <a:lnTo>
                    <a:pt x="207740" y="497205"/>
                  </a:lnTo>
                  <a:lnTo>
                    <a:pt x="207931" y="498729"/>
                  </a:lnTo>
                  <a:lnTo>
                    <a:pt x="203740" y="504063"/>
                  </a:lnTo>
                  <a:lnTo>
                    <a:pt x="208693" y="505111"/>
                  </a:lnTo>
                  <a:lnTo>
                    <a:pt x="207550" y="508444"/>
                  </a:lnTo>
                  <a:lnTo>
                    <a:pt x="218789" y="508635"/>
                  </a:lnTo>
                  <a:lnTo>
                    <a:pt x="222504" y="512921"/>
                  </a:lnTo>
                  <a:lnTo>
                    <a:pt x="227267" y="512350"/>
                  </a:lnTo>
                  <a:lnTo>
                    <a:pt x="231077" y="516636"/>
                  </a:lnTo>
                  <a:lnTo>
                    <a:pt x="230029" y="521589"/>
                  </a:lnTo>
                  <a:lnTo>
                    <a:pt x="224123" y="525590"/>
                  </a:lnTo>
                  <a:lnTo>
                    <a:pt x="227743" y="528352"/>
                  </a:lnTo>
                  <a:lnTo>
                    <a:pt x="226695" y="533209"/>
                  </a:lnTo>
                  <a:lnTo>
                    <a:pt x="234410" y="530638"/>
                  </a:lnTo>
                  <a:lnTo>
                    <a:pt x="237173" y="527113"/>
                  </a:lnTo>
                  <a:lnTo>
                    <a:pt x="243269" y="524732"/>
                  </a:lnTo>
                  <a:lnTo>
                    <a:pt x="244697" y="522923"/>
                  </a:lnTo>
                  <a:lnTo>
                    <a:pt x="247841" y="522542"/>
                  </a:lnTo>
                  <a:lnTo>
                    <a:pt x="254699" y="526447"/>
                  </a:lnTo>
                  <a:lnTo>
                    <a:pt x="253556" y="529876"/>
                  </a:lnTo>
                  <a:lnTo>
                    <a:pt x="259271" y="537115"/>
                  </a:lnTo>
                  <a:lnTo>
                    <a:pt x="267557" y="539306"/>
                  </a:lnTo>
                  <a:lnTo>
                    <a:pt x="273558" y="548164"/>
                  </a:lnTo>
                  <a:lnTo>
                    <a:pt x="270796" y="551688"/>
                  </a:lnTo>
                  <a:lnTo>
                    <a:pt x="267462" y="563309"/>
                  </a:lnTo>
                  <a:lnTo>
                    <a:pt x="261176" y="564166"/>
                  </a:lnTo>
                  <a:lnTo>
                    <a:pt x="259747" y="565976"/>
                  </a:lnTo>
                  <a:lnTo>
                    <a:pt x="252889" y="574834"/>
                  </a:lnTo>
                  <a:lnTo>
                    <a:pt x="253460" y="579596"/>
                  </a:lnTo>
                  <a:lnTo>
                    <a:pt x="258032" y="590169"/>
                  </a:lnTo>
                  <a:lnTo>
                    <a:pt x="269272" y="590360"/>
                  </a:lnTo>
                  <a:lnTo>
                    <a:pt x="268129" y="593693"/>
                  </a:lnTo>
                  <a:lnTo>
                    <a:pt x="271272" y="593312"/>
                  </a:lnTo>
                  <a:lnTo>
                    <a:pt x="274987" y="597694"/>
                  </a:lnTo>
                  <a:lnTo>
                    <a:pt x="281940" y="601599"/>
                  </a:lnTo>
                  <a:lnTo>
                    <a:pt x="289846" y="600551"/>
                  </a:lnTo>
                  <a:lnTo>
                    <a:pt x="296704" y="604552"/>
                  </a:lnTo>
                  <a:lnTo>
                    <a:pt x="303467" y="606838"/>
                  </a:lnTo>
                  <a:lnTo>
                    <a:pt x="305467" y="609790"/>
                  </a:lnTo>
                  <a:lnTo>
                    <a:pt x="307658" y="627221"/>
                  </a:lnTo>
                  <a:lnTo>
                    <a:pt x="317754" y="630745"/>
                  </a:lnTo>
                  <a:lnTo>
                    <a:pt x="328803" y="629317"/>
                  </a:lnTo>
                  <a:lnTo>
                    <a:pt x="335852" y="634841"/>
                  </a:lnTo>
                  <a:lnTo>
                    <a:pt x="338519" y="642461"/>
                  </a:lnTo>
                  <a:lnTo>
                    <a:pt x="342424" y="635603"/>
                  </a:lnTo>
                  <a:lnTo>
                    <a:pt x="349091" y="637889"/>
                  </a:lnTo>
                  <a:lnTo>
                    <a:pt x="349282" y="626650"/>
                  </a:lnTo>
                  <a:lnTo>
                    <a:pt x="352235" y="624745"/>
                  </a:lnTo>
                  <a:lnTo>
                    <a:pt x="356997" y="624078"/>
                  </a:lnTo>
                  <a:lnTo>
                    <a:pt x="356616" y="620935"/>
                  </a:lnTo>
                  <a:lnTo>
                    <a:pt x="359950" y="622173"/>
                  </a:lnTo>
                  <a:lnTo>
                    <a:pt x="359569" y="618935"/>
                  </a:lnTo>
                  <a:lnTo>
                    <a:pt x="373761" y="617125"/>
                  </a:lnTo>
                  <a:lnTo>
                    <a:pt x="383762" y="620649"/>
                  </a:lnTo>
                  <a:lnTo>
                    <a:pt x="389382" y="626364"/>
                  </a:lnTo>
                  <a:lnTo>
                    <a:pt x="391192" y="640652"/>
                  </a:lnTo>
                  <a:lnTo>
                    <a:pt x="393097" y="643604"/>
                  </a:lnTo>
                  <a:lnTo>
                    <a:pt x="391763" y="645319"/>
                  </a:lnTo>
                  <a:lnTo>
                    <a:pt x="400050" y="647510"/>
                  </a:lnTo>
                  <a:lnTo>
                    <a:pt x="399479" y="642747"/>
                  </a:lnTo>
                  <a:lnTo>
                    <a:pt x="398050" y="631698"/>
                  </a:lnTo>
                  <a:lnTo>
                    <a:pt x="394526" y="628936"/>
                  </a:lnTo>
                  <a:lnTo>
                    <a:pt x="394240" y="627412"/>
                  </a:lnTo>
                  <a:lnTo>
                    <a:pt x="406718" y="624173"/>
                  </a:lnTo>
                  <a:lnTo>
                    <a:pt x="421100" y="623983"/>
                  </a:lnTo>
                  <a:lnTo>
                    <a:pt x="419862" y="614458"/>
                  </a:lnTo>
                  <a:lnTo>
                    <a:pt x="414338" y="608743"/>
                  </a:lnTo>
                  <a:lnTo>
                    <a:pt x="415766" y="607028"/>
                  </a:lnTo>
                  <a:lnTo>
                    <a:pt x="422434" y="609314"/>
                  </a:lnTo>
                  <a:lnTo>
                    <a:pt x="429387" y="613315"/>
                  </a:lnTo>
                  <a:lnTo>
                    <a:pt x="434150" y="612648"/>
                  </a:lnTo>
                  <a:lnTo>
                    <a:pt x="442532" y="603599"/>
                  </a:lnTo>
                  <a:lnTo>
                    <a:pt x="443770" y="600265"/>
                  </a:lnTo>
                  <a:lnTo>
                    <a:pt x="449104" y="604361"/>
                  </a:lnTo>
                  <a:lnTo>
                    <a:pt x="455200" y="601980"/>
                  </a:lnTo>
                  <a:lnTo>
                    <a:pt x="456533" y="600170"/>
                  </a:lnTo>
                  <a:lnTo>
                    <a:pt x="457962" y="598456"/>
                  </a:lnTo>
                  <a:lnTo>
                    <a:pt x="459962" y="601408"/>
                  </a:lnTo>
                  <a:lnTo>
                    <a:pt x="463677" y="605695"/>
                  </a:lnTo>
                  <a:lnTo>
                    <a:pt x="469392" y="600170"/>
                  </a:lnTo>
                  <a:lnTo>
                    <a:pt x="473964" y="597980"/>
                  </a:lnTo>
                  <a:lnTo>
                    <a:pt x="474917" y="593027"/>
                  </a:lnTo>
                  <a:lnTo>
                    <a:pt x="479870" y="593979"/>
                  </a:lnTo>
                  <a:lnTo>
                    <a:pt x="483394" y="596741"/>
                  </a:lnTo>
                  <a:lnTo>
                    <a:pt x="489680" y="595979"/>
                  </a:lnTo>
                  <a:lnTo>
                    <a:pt x="493109" y="597122"/>
                  </a:lnTo>
                  <a:lnTo>
                    <a:pt x="492062" y="602075"/>
                  </a:lnTo>
                  <a:lnTo>
                    <a:pt x="495014" y="600075"/>
                  </a:lnTo>
                  <a:lnTo>
                    <a:pt x="493871" y="603504"/>
                  </a:lnTo>
                  <a:lnTo>
                    <a:pt x="495872" y="606457"/>
                  </a:lnTo>
                  <a:lnTo>
                    <a:pt x="499015" y="605981"/>
                  </a:lnTo>
                  <a:lnTo>
                    <a:pt x="498634" y="602837"/>
                  </a:lnTo>
                  <a:lnTo>
                    <a:pt x="503777" y="605409"/>
                  </a:lnTo>
                  <a:lnTo>
                    <a:pt x="509683" y="601408"/>
                  </a:lnTo>
                  <a:lnTo>
                    <a:pt x="516731" y="606933"/>
                  </a:lnTo>
                  <a:lnTo>
                    <a:pt x="517779" y="614839"/>
                  </a:lnTo>
                  <a:lnTo>
                    <a:pt x="520732" y="612839"/>
                  </a:lnTo>
                  <a:lnTo>
                    <a:pt x="527018" y="612077"/>
                  </a:lnTo>
                  <a:lnTo>
                    <a:pt x="536924" y="613982"/>
                  </a:lnTo>
                  <a:lnTo>
                    <a:pt x="543592" y="603504"/>
                  </a:lnTo>
                  <a:lnTo>
                    <a:pt x="550069" y="604266"/>
                  </a:lnTo>
                  <a:lnTo>
                    <a:pt x="555212" y="606838"/>
                  </a:lnTo>
                  <a:lnTo>
                    <a:pt x="555689" y="609981"/>
                  </a:lnTo>
                  <a:lnTo>
                    <a:pt x="559403" y="614362"/>
                  </a:lnTo>
                  <a:lnTo>
                    <a:pt x="568071" y="619697"/>
                  </a:lnTo>
                  <a:lnTo>
                    <a:pt x="571500" y="620840"/>
                  </a:lnTo>
                  <a:lnTo>
                    <a:pt x="571310" y="619220"/>
                  </a:lnTo>
                  <a:lnTo>
                    <a:pt x="570452" y="612934"/>
                  </a:lnTo>
                  <a:lnTo>
                    <a:pt x="577215" y="615315"/>
                  </a:lnTo>
                  <a:lnTo>
                    <a:pt x="576929" y="613696"/>
                  </a:lnTo>
                  <a:lnTo>
                    <a:pt x="576739" y="612172"/>
                  </a:lnTo>
                  <a:lnTo>
                    <a:pt x="579882" y="611791"/>
                  </a:lnTo>
                  <a:lnTo>
                    <a:pt x="584073" y="606361"/>
                  </a:lnTo>
                  <a:lnTo>
                    <a:pt x="587026" y="604457"/>
                  </a:lnTo>
                  <a:lnTo>
                    <a:pt x="589788" y="600837"/>
                  </a:lnTo>
                  <a:lnTo>
                    <a:pt x="593122" y="602075"/>
                  </a:lnTo>
                  <a:lnTo>
                    <a:pt x="594455" y="600265"/>
                  </a:lnTo>
                  <a:lnTo>
                    <a:pt x="598646" y="594932"/>
                  </a:lnTo>
                  <a:lnTo>
                    <a:pt x="598075" y="590169"/>
                  </a:lnTo>
                  <a:lnTo>
                    <a:pt x="592931" y="587597"/>
                  </a:lnTo>
                  <a:lnTo>
                    <a:pt x="597408" y="585407"/>
                  </a:lnTo>
                  <a:lnTo>
                    <a:pt x="594074" y="584264"/>
                  </a:lnTo>
                  <a:lnTo>
                    <a:pt x="597027" y="582263"/>
                  </a:lnTo>
                  <a:lnTo>
                    <a:pt x="600361" y="583502"/>
                  </a:lnTo>
                  <a:lnTo>
                    <a:pt x="599980" y="580358"/>
                  </a:lnTo>
                  <a:lnTo>
                    <a:pt x="599980" y="580358"/>
                  </a:lnTo>
                  <a:lnTo>
                    <a:pt x="592074" y="568452"/>
                  </a:lnTo>
                  <a:lnTo>
                    <a:pt x="592646" y="560451"/>
                  </a:lnTo>
                  <a:lnTo>
                    <a:pt x="596932" y="556641"/>
                  </a:lnTo>
                  <a:lnTo>
                    <a:pt x="604838" y="555688"/>
                  </a:lnTo>
                  <a:lnTo>
                    <a:pt x="614934" y="559213"/>
                  </a:lnTo>
                  <a:lnTo>
                    <a:pt x="617315" y="552450"/>
                  </a:lnTo>
                  <a:lnTo>
                    <a:pt x="622459" y="555022"/>
                  </a:lnTo>
                  <a:lnTo>
                    <a:pt x="621030" y="556832"/>
                  </a:lnTo>
                  <a:lnTo>
                    <a:pt x="624173" y="556355"/>
                  </a:lnTo>
                  <a:lnTo>
                    <a:pt x="622554" y="543782"/>
                  </a:lnTo>
                  <a:lnTo>
                    <a:pt x="632079" y="542544"/>
                  </a:lnTo>
                  <a:lnTo>
                    <a:pt x="635794" y="546926"/>
                  </a:lnTo>
                  <a:lnTo>
                    <a:pt x="638556" y="543306"/>
                  </a:lnTo>
                  <a:lnTo>
                    <a:pt x="638175" y="540163"/>
                  </a:lnTo>
                  <a:lnTo>
                    <a:pt x="642652" y="537972"/>
                  </a:lnTo>
                  <a:lnTo>
                    <a:pt x="642461" y="536448"/>
                  </a:lnTo>
                  <a:lnTo>
                    <a:pt x="647414" y="537401"/>
                  </a:lnTo>
                  <a:lnTo>
                    <a:pt x="650176" y="533781"/>
                  </a:lnTo>
                  <a:lnTo>
                    <a:pt x="649605" y="529114"/>
                  </a:lnTo>
                  <a:lnTo>
                    <a:pt x="656082" y="529876"/>
                  </a:lnTo>
                  <a:lnTo>
                    <a:pt x="659035" y="527876"/>
                  </a:lnTo>
                  <a:lnTo>
                    <a:pt x="659987" y="522923"/>
                  </a:lnTo>
                  <a:lnTo>
                    <a:pt x="662940" y="521017"/>
                  </a:lnTo>
                  <a:lnTo>
                    <a:pt x="671227" y="523113"/>
                  </a:lnTo>
                  <a:lnTo>
                    <a:pt x="675418" y="517779"/>
                  </a:lnTo>
                  <a:lnTo>
                    <a:pt x="675227" y="516160"/>
                  </a:lnTo>
                  <a:lnTo>
                    <a:pt x="672084" y="516636"/>
                  </a:lnTo>
                  <a:lnTo>
                    <a:pt x="670274" y="515207"/>
                  </a:lnTo>
                  <a:lnTo>
                    <a:pt x="672846" y="510064"/>
                  </a:lnTo>
                  <a:lnTo>
                    <a:pt x="677990" y="512636"/>
                  </a:lnTo>
                  <a:lnTo>
                    <a:pt x="682657" y="512064"/>
                  </a:lnTo>
                  <a:lnTo>
                    <a:pt x="681514" y="502539"/>
                  </a:lnTo>
                  <a:lnTo>
                    <a:pt x="682847" y="500825"/>
                  </a:lnTo>
                  <a:lnTo>
                    <a:pt x="683038" y="502348"/>
                  </a:lnTo>
                  <a:lnTo>
                    <a:pt x="685991" y="500444"/>
                  </a:lnTo>
                  <a:lnTo>
                    <a:pt x="687419" y="498634"/>
                  </a:lnTo>
                  <a:lnTo>
                    <a:pt x="693134" y="493109"/>
                  </a:lnTo>
                  <a:lnTo>
                    <a:pt x="693896" y="499396"/>
                  </a:lnTo>
                  <a:lnTo>
                    <a:pt x="695325" y="497586"/>
                  </a:lnTo>
                  <a:lnTo>
                    <a:pt x="696087" y="503968"/>
                  </a:lnTo>
                  <a:lnTo>
                    <a:pt x="699611" y="506635"/>
                  </a:lnTo>
                  <a:lnTo>
                    <a:pt x="702374" y="503111"/>
                  </a:lnTo>
                  <a:lnTo>
                    <a:pt x="707898" y="508825"/>
                  </a:lnTo>
                  <a:lnTo>
                    <a:pt x="712089" y="503492"/>
                  </a:lnTo>
                  <a:lnTo>
                    <a:pt x="715804" y="507778"/>
                  </a:lnTo>
                  <a:lnTo>
                    <a:pt x="715613" y="506254"/>
                  </a:lnTo>
                  <a:lnTo>
                    <a:pt x="720566" y="507206"/>
                  </a:lnTo>
                  <a:lnTo>
                    <a:pt x="728091" y="503015"/>
                  </a:lnTo>
                  <a:lnTo>
                    <a:pt x="728472" y="506254"/>
                  </a:lnTo>
                  <a:lnTo>
                    <a:pt x="726853" y="506444"/>
                  </a:lnTo>
                  <a:lnTo>
                    <a:pt x="733616" y="508730"/>
                  </a:lnTo>
                  <a:lnTo>
                    <a:pt x="734949" y="507016"/>
                  </a:lnTo>
                  <a:lnTo>
                    <a:pt x="736568" y="506825"/>
                  </a:lnTo>
                  <a:lnTo>
                    <a:pt x="737330" y="513112"/>
                  </a:lnTo>
                  <a:lnTo>
                    <a:pt x="738950" y="512921"/>
                  </a:lnTo>
                  <a:lnTo>
                    <a:pt x="738759" y="511302"/>
                  </a:lnTo>
                  <a:lnTo>
                    <a:pt x="742283" y="514064"/>
                  </a:lnTo>
                  <a:lnTo>
                    <a:pt x="743903" y="513874"/>
                  </a:lnTo>
                  <a:lnTo>
                    <a:pt x="745808" y="516827"/>
                  </a:lnTo>
                  <a:lnTo>
                    <a:pt x="747427" y="516636"/>
                  </a:lnTo>
                  <a:lnTo>
                    <a:pt x="749237" y="517969"/>
                  </a:lnTo>
                  <a:lnTo>
                    <a:pt x="749999" y="524351"/>
                  </a:lnTo>
                  <a:lnTo>
                    <a:pt x="751808" y="525685"/>
                  </a:lnTo>
                  <a:lnTo>
                    <a:pt x="752189" y="516065"/>
                  </a:lnTo>
                  <a:lnTo>
                    <a:pt x="753713" y="515779"/>
                  </a:lnTo>
                  <a:lnTo>
                    <a:pt x="752761" y="520732"/>
                  </a:lnTo>
                  <a:lnTo>
                    <a:pt x="754761" y="523684"/>
                  </a:lnTo>
                  <a:lnTo>
                    <a:pt x="760095" y="527876"/>
                  </a:lnTo>
                  <a:lnTo>
                    <a:pt x="769334" y="537877"/>
                  </a:lnTo>
                  <a:lnTo>
                    <a:pt x="781241" y="542830"/>
                  </a:lnTo>
                  <a:lnTo>
                    <a:pt x="785717" y="540639"/>
                  </a:lnTo>
                  <a:lnTo>
                    <a:pt x="788765" y="538639"/>
                  </a:lnTo>
                  <a:lnTo>
                    <a:pt x="784574" y="531114"/>
                  </a:lnTo>
                  <a:lnTo>
                    <a:pt x="783336" y="521684"/>
                  </a:lnTo>
                  <a:lnTo>
                    <a:pt x="788480" y="511397"/>
                  </a:lnTo>
                  <a:lnTo>
                    <a:pt x="793147" y="510826"/>
                  </a:lnTo>
                  <a:lnTo>
                    <a:pt x="792766" y="507682"/>
                  </a:lnTo>
                  <a:lnTo>
                    <a:pt x="787813" y="493871"/>
                  </a:lnTo>
                  <a:lnTo>
                    <a:pt x="790956" y="493395"/>
                  </a:lnTo>
                  <a:lnTo>
                    <a:pt x="787432" y="490728"/>
                  </a:lnTo>
                  <a:lnTo>
                    <a:pt x="784098" y="489490"/>
                  </a:lnTo>
                  <a:lnTo>
                    <a:pt x="785241" y="486156"/>
                  </a:lnTo>
                  <a:lnTo>
                    <a:pt x="788194" y="484156"/>
                  </a:lnTo>
                  <a:lnTo>
                    <a:pt x="784670" y="481394"/>
                  </a:lnTo>
                  <a:lnTo>
                    <a:pt x="790956" y="480632"/>
                  </a:lnTo>
                  <a:lnTo>
                    <a:pt x="792956" y="483584"/>
                  </a:lnTo>
                  <a:lnTo>
                    <a:pt x="796290" y="484727"/>
                  </a:lnTo>
                  <a:lnTo>
                    <a:pt x="797243" y="479774"/>
                  </a:lnTo>
                  <a:lnTo>
                    <a:pt x="798100" y="486156"/>
                  </a:lnTo>
                  <a:lnTo>
                    <a:pt x="802767" y="485489"/>
                  </a:lnTo>
                  <a:lnTo>
                    <a:pt x="802005" y="479203"/>
                  </a:lnTo>
                  <a:lnTo>
                    <a:pt x="803529" y="479012"/>
                  </a:lnTo>
                  <a:lnTo>
                    <a:pt x="810101" y="479774"/>
                  </a:lnTo>
                  <a:lnTo>
                    <a:pt x="814578" y="477584"/>
                  </a:lnTo>
                  <a:lnTo>
                    <a:pt x="819531" y="478536"/>
                  </a:lnTo>
                  <a:lnTo>
                    <a:pt x="820960" y="476821"/>
                  </a:lnTo>
                  <a:lnTo>
                    <a:pt x="816578" y="467773"/>
                  </a:lnTo>
                  <a:lnTo>
                    <a:pt x="818388" y="469106"/>
                  </a:lnTo>
                  <a:lnTo>
                    <a:pt x="822103" y="473392"/>
                  </a:lnTo>
                  <a:lnTo>
                    <a:pt x="823436" y="471678"/>
                  </a:lnTo>
                  <a:lnTo>
                    <a:pt x="829628" y="469297"/>
                  </a:lnTo>
                  <a:lnTo>
                    <a:pt x="830390" y="462725"/>
                  </a:lnTo>
                  <a:lnTo>
                    <a:pt x="833152" y="459200"/>
                  </a:lnTo>
                  <a:lnTo>
                    <a:pt x="832485" y="454438"/>
                  </a:lnTo>
                  <a:lnTo>
                    <a:pt x="830771" y="453104"/>
                  </a:lnTo>
                  <a:lnTo>
                    <a:pt x="830294" y="449961"/>
                  </a:lnTo>
                  <a:lnTo>
                    <a:pt x="822674" y="452533"/>
                  </a:lnTo>
                  <a:lnTo>
                    <a:pt x="819055" y="449771"/>
                  </a:lnTo>
                  <a:lnTo>
                    <a:pt x="827913" y="431006"/>
                  </a:lnTo>
                  <a:lnTo>
                    <a:pt x="825913" y="428054"/>
                  </a:lnTo>
                  <a:lnTo>
                    <a:pt x="822579" y="426911"/>
                  </a:lnTo>
                  <a:lnTo>
                    <a:pt x="822389" y="425291"/>
                  </a:lnTo>
                  <a:lnTo>
                    <a:pt x="827151" y="424720"/>
                  </a:lnTo>
                  <a:lnTo>
                    <a:pt x="829056" y="427673"/>
                  </a:lnTo>
                  <a:lnTo>
                    <a:pt x="832485" y="428815"/>
                  </a:lnTo>
                  <a:lnTo>
                    <a:pt x="835438" y="426815"/>
                  </a:lnTo>
                  <a:lnTo>
                    <a:pt x="835247" y="425291"/>
                  </a:lnTo>
                  <a:lnTo>
                    <a:pt x="831818" y="424053"/>
                  </a:lnTo>
                  <a:lnTo>
                    <a:pt x="833057" y="420719"/>
                  </a:lnTo>
                  <a:lnTo>
                    <a:pt x="833057" y="420719"/>
                  </a:lnTo>
                  <a:close/>
                </a:path>
              </a:pathLst>
            </a:custGeom>
            <a:noFill/>
            <a:ln w="9525" cap="rnd" cmpd="sng">
              <a:solidFill>
                <a:schemeClr val="bg1"/>
              </a:solidFill>
              <a:prstDash val="solid"/>
              <a:round/>
            </a:ln>
          </p:spPr>
          <p:txBody>
            <a:bodyPr rtlCol="0" anchor="ctr"/>
            <a:lstStyle/>
            <a:p>
              <a:endParaRPr lang="cs-CZ"/>
            </a:p>
          </p:txBody>
        </p:sp>
        <p:sp>
          <p:nvSpPr>
            <p:cNvPr id="38" name="Volný tvar: obrazec 37">
              <a:extLst>
                <a:ext uri="{FF2B5EF4-FFF2-40B4-BE49-F238E27FC236}">
                  <a16:creationId xmlns:a16="http://schemas.microsoft.com/office/drawing/2014/main" id="{70C9DF6A-31E9-553F-1819-B38A0D4B7798}"/>
                </a:ext>
              </a:extLst>
            </p:cNvPr>
            <p:cNvSpPr>
              <a:spLocks noChangeAspect="1"/>
            </p:cNvSpPr>
            <p:nvPr userDrawn="1"/>
          </p:nvSpPr>
          <p:spPr>
            <a:xfrm>
              <a:off x="5205698" y="3006661"/>
              <a:ext cx="335184" cy="266604"/>
            </a:xfrm>
            <a:custGeom>
              <a:avLst/>
              <a:gdLst>
                <a:gd name="connsiteX0" fmla="*/ 306896 w 335184"/>
                <a:gd name="connsiteY0" fmla="*/ 184880 h 266604"/>
                <a:gd name="connsiteX1" fmla="*/ 307372 w 335184"/>
                <a:gd name="connsiteY1" fmla="*/ 188023 h 266604"/>
                <a:gd name="connsiteX2" fmla="*/ 302609 w 335184"/>
                <a:gd name="connsiteY2" fmla="*/ 188595 h 266604"/>
                <a:gd name="connsiteX3" fmla="*/ 303371 w 335184"/>
                <a:gd name="connsiteY3" fmla="*/ 194881 h 266604"/>
                <a:gd name="connsiteX4" fmla="*/ 300609 w 335184"/>
                <a:gd name="connsiteY4" fmla="*/ 198501 h 266604"/>
                <a:gd name="connsiteX5" fmla="*/ 295084 w 335184"/>
                <a:gd name="connsiteY5" fmla="*/ 192786 h 266604"/>
                <a:gd name="connsiteX6" fmla="*/ 293751 w 335184"/>
                <a:gd name="connsiteY6" fmla="*/ 194500 h 266604"/>
                <a:gd name="connsiteX7" fmla="*/ 292703 w 335184"/>
                <a:gd name="connsiteY7" fmla="*/ 199453 h 266604"/>
                <a:gd name="connsiteX8" fmla="*/ 290798 w 335184"/>
                <a:gd name="connsiteY8" fmla="*/ 196501 h 266604"/>
                <a:gd name="connsiteX9" fmla="*/ 289179 w 335184"/>
                <a:gd name="connsiteY9" fmla="*/ 196691 h 266604"/>
                <a:gd name="connsiteX10" fmla="*/ 293370 w 335184"/>
                <a:gd name="connsiteY10" fmla="*/ 204216 h 266604"/>
                <a:gd name="connsiteX11" fmla="*/ 289179 w 335184"/>
                <a:gd name="connsiteY11" fmla="*/ 209550 h 266604"/>
                <a:gd name="connsiteX12" fmla="*/ 284131 w 335184"/>
                <a:gd name="connsiteY12" fmla="*/ 206978 h 266604"/>
                <a:gd name="connsiteX13" fmla="*/ 279368 w 335184"/>
                <a:gd name="connsiteY13" fmla="*/ 207550 h 266604"/>
                <a:gd name="connsiteX14" fmla="*/ 274225 w 335184"/>
                <a:gd name="connsiteY14" fmla="*/ 205073 h 266604"/>
                <a:gd name="connsiteX15" fmla="*/ 274415 w 335184"/>
                <a:gd name="connsiteY15" fmla="*/ 206597 h 266604"/>
                <a:gd name="connsiteX16" fmla="*/ 272605 w 335184"/>
                <a:gd name="connsiteY16" fmla="*/ 205264 h 266604"/>
                <a:gd name="connsiteX17" fmla="*/ 271272 w 335184"/>
                <a:gd name="connsiteY17" fmla="*/ 206978 h 266604"/>
                <a:gd name="connsiteX18" fmla="*/ 269081 w 335184"/>
                <a:gd name="connsiteY18" fmla="*/ 202501 h 266604"/>
                <a:gd name="connsiteX19" fmla="*/ 269462 w 335184"/>
                <a:gd name="connsiteY19" fmla="*/ 205645 h 266604"/>
                <a:gd name="connsiteX20" fmla="*/ 265938 w 335184"/>
                <a:gd name="connsiteY20" fmla="*/ 202882 h 266604"/>
                <a:gd name="connsiteX21" fmla="*/ 265557 w 335184"/>
                <a:gd name="connsiteY21" fmla="*/ 199739 h 266604"/>
                <a:gd name="connsiteX22" fmla="*/ 264128 w 335184"/>
                <a:gd name="connsiteY22" fmla="*/ 201549 h 266604"/>
                <a:gd name="connsiteX23" fmla="*/ 261366 w 335184"/>
                <a:gd name="connsiteY23" fmla="*/ 192214 h 266604"/>
                <a:gd name="connsiteX24" fmla="*/ 256794 w 335184"/>
                <a:gd name="connsiteY24" fmla="*/ 194405 h 266604"/>
                <a:gd name="connsiteX25" fmla="*/ 256604 w 335184"/>
                <a:gd name="connsiteY25" fmla="*/ 192881 h 266604"/>
                <a:gd name="connsiteX26" fmla="*/ 254889 w 335184"/>
                <a:gd name="connsiteY26" fmla="*/ 191452 h 266604"/>
                <a:gd name="connsiteX27" fmla="*/ 251936 w 335184"/>
                <a:gd name="connsiteY27" fmla="*/ 193453 h 266604"/>
                <a:gd name="connsiteX28" fmla="*/ 251460 w 335184"/>
                <a:gd name="connsiteY28" fmla="*/ 190309 h 266604"/>
                <a:gd name="connsiteX29" fmla="*/ 251270 w 335184"/>
                <a:gd name="connsiteY29" fmla="*/ 188690 h 266604"/>
                <a:gd name="connsiteX30" fmla="*/ 248317 w 335184"/>
                <a:gd name="connsiteY30" fmla="*/ 190690 h 266604"/>
                <a:gd name="connsiteX31" fmla="*/ 249079 w 335184"/>
                <a:gd name="connsiteY31" fmla="*/ 184213 h 266604"/>
                <a:gd name="connsiteX32" fmla="*/ 244602 w 335184"/>
                <a:gd name="connsiteY32" fmla="*/ 186404 h 266604"/>
                <a:gd name="connsiteX33" fmla="*/ 243364 w 335184"/>
                <a:gd name="connsiteY33" fmla="*/ 189738 h 266604"/>
                <a:gd name="connsiteX34" fmla="*/ 243364 w 335184"/>
                <a:gd name="connsiteY34" fmla="*/ 189738 h 266604"/>
                <a:gd name="connsiteX35" fmla="*/ 240411 w 335184"/>
                <a:gd name="connsiteY35" fmla="*/ 191738 h 266604"/>
                <a:gd name="connsiteX36" fmla="*/ 237458 w 335184"/>
                <a:gd name="connsiteY36" fmla="*/ 193643 h 266604"/>
                <a:gd name="connsiteX37" fmla="*/ 238887 w 335184"/>
                <a:gd name="connsiteY37" fmla="*/ 191929 h 266604"/>
                <a:gd name="connsiteX38" fmla="*/ 235744 w 335184"/>
                <a:gd name="connsiteY38" fmla="*/ 192310 h 266604"/>
                <a:gd name="connsiteX39" fmla="*/ 235267 w 335184"/>
                <a:gd name="connsiteY39" fmla="*/ 189166 h 266604"/>
                <a:gd name="connsiteX40" fmla="*/ 233744 w 335184"/>
                <a:gd name="connsiteY40" fmla="*/ 189357 h 266604"/>
                <a:gd name="connsiteX41" fmla="*/ 228791 w 335184"/>
                <a:gd name="connsiteY41" fmla="*/ 188404 h 266604"/>
                <a:gd name="connsiteX42" fmla="*/ 228981 w 335184"/>
                <a:gd name="connsiteY42" fmla="*/ 189928 h 266604"/>
                <a:gd name="connsiteX43" fmla="*/ 226219 w 335184"/>
                <a:gd name="connsiteY43" fmla="*/ 193548 h 266604"/>
                <a:gd name="connsiteX44" fmla="*/ 221551 w 335184"/>
                <a:gd name="connsiteY44" fmla="*/ 194119 h 266604"/>
                <a:gd name="connsiteX45" fmla="*/ 214408 w 335184"/>
                <a:gd name="connsiteY45" fmla="*/ 188595 h 266604"/>
                <a:gd name="connsiteX46" fmla="*/ 211455 w 335184"/>
                <a:gd name="connsiteY46" fmla="*/ 190595 h 266604"/>
                <a:gd name="connsiteX47" fmla="*/ 205359 w 335184"/>
                <a:gd name="connsiteY47" fmla="*/ 192976 h 266604"/>
                <a:gd name="connsiteX48" fmla="*/ 211265 w 335184"/>
                <a:gd name="connsiteY48" fmla="*/ 201835 h 266604"/>
                <a:gd name="connsiteX49" fmla="*/ 203740 w 335184"/>
                <a:gd name="connsiteY49" fmla="*/ 206026 h 266604"/>
                <a:gd name="connsiteX50" fmla="*/ 204216 w 335184"/>
                <a:gd name="connsiteY50" fmla="*/ 209169 h 266604"/>
                <a:gd name="connsiteX51" fmla="*/ 202406 w 335184"/>
                <a:gd name="connsiteY51" fmla="*/ 207740 h 266604"/>
                <a:gd name="connsiteX52" fmla="*/ 200978 w 335184"/>
                <a:gd name="connsiteY52" fmla="*/ 209550 h 266604"/>
                <a:gd name="connsiteX53" fmla="*/ 199644 w 335184"/>
                <a:gd name="connsiteY53" fmla="*/ 211360 h 266604"/>
                <a:gd name="connsiteX54" fmla="*/ 196501 w 335184"/>
                <a:gd name="connsiteY54" fmla="*/ 211741 h 266604"/>
                <a:gd name="connsiteX55" fmla="*/ 195644 w 335184"/>
                <a:gd name="connsiteY55" fmla="*/ 205454 h 266604"/>
                <a:gd name="connsiteX56" fmla="*/ 180308 w 335184"/>
                <a:gd name="connsiteY56" fmla="*/ 210598 h 266604"/>
                <a:gd name="connsiteX57" fmla="*/ 181070 w 335184"/>
                <a:gd name="connsiteY57" fmla="*/ 216884 h 266604"/>
                <a:gd name="connsiteX58" fmla="*/ 182690 w 335184"/>
                <a:gd name="connsiteY58" fmla="*/ 216694 h 266604"/>
                <a:gd name="connsiteX59" fmla="*/ 182880 w 335184"/>
                <a:gd name="connsiteY59" fmla="*/ 218313 h 266604"/>
                <a:gd name="connsiteX60" fmla="*/ 171831 w 335184"/>
                <a:gd name="connsiteY60" fmla="*/ 219646 h 266604"/>
                <a:gd name="connsiteX61" fmla="*/ 172403 w 335184"/>
                <a:gd name="connsiteY61" fmla="*/ 224409 h 266604"/>
                <a:gd name="connsiteX62" fmla="*/ 167354 w 335184"/>
                <a:gd name="connsiteY62" fmla="*/ 221837 h 266604"/>
                <a:gd name="connsiteX63" fmla="*/ 166973 w 335184"/>
                <a:gd name="connsiteY63" fmla="*/ 231553 h 266604"/>
                <a:gd name="connsiteX64" fmla="*/ 164211 w 335184"/>
                <a:gd name="connsiteY64" fmla="*/ 235077 h 266604"/>
                <a:gd name="connsiteX65" fmla="*/ 159258 w 335184"/>
                <a:gd name="connsiteY65" fmla="*/ 234125 h 266604"/>
                <a:gd name="connsiteX66" fmla="*/ 155924 w 335184"/>
                <a:gd name="connsiteY66" fmla="*/ 232981 h 266604"/>
                <a:gd name="connsiteX67" fmla="*/ 152495 w 335184"/>
                <a:gd name="connsiteY67" fmla="*/ 231743 h 266604"/>
                <a:gd name="connsiteX68" fmla="*/ 148400 w 335184"/>
                <a:gd name="connsiteY68" fmla="*/ 237077 h 266604"/>
                <a:gd name="connsiteX69" fmla="*/ 137732 w 335184"/>
                <a:gd name="connsiteY69" fmla="*/ 241649 h 266604"/>
                <a:gd name="connsiteX70" fmla="*/ 133064 w 335184"/>
                <a:gd name="connsiteY70" fmla="*/ 242316 h 266604"/>
                <a:gd name="connsiteX71" fmla="*/ 122111 w 335184"/>
                <a:gd name="connsiteY71" fmla="*/ 232410 h 266604"/>
                <a:gd name="connsiteX72" fmla="*/ 120777 w 335184"/>
                <a:gd name="connsiteY72" fmla="*/ 234220 h 266604"/>
                <a:gd name="connsiteX73" fmla="*/ 116872 w 335184"/>
                <a:gd name="connsiteY73" fmla="*/ 253937 h 266604"/>
                <a:gd name="connsiteX74" fmla="*/ 117634 w 335184"/>
                <a:gd name="connsiteY74" fmla="*/ 260223 h 266604"/>
                <a:gd name="connsiteX75" fmla="*/ 118110 w 335184"/>
                <a:gd name="connsiteY75" fmla="*/ 263462 h 266604"/>
                <a:gd name="connsiteX76" fmla="*/ 118491 w 335184"/>
                <a:gd name="connsiteY76" fmla="*/ 266605 h 266604"/>
                <a:gd name="connsiteX77" fmla="*/ 115157 w 335184"/>
                <a:gd name="connsiteY77" fmla="*/ 265367 h 266604"/>
                <a:gd name="connsiteX78" fmla="*/ 112776 w 335184"/>
                <a:gd name="connsiteY78" fmla="*/ 259271 h 266604"/>
                <a:gd name="connsiteX79" fmla="*/ 107823 w 335184"/>
                <a:gd name="connsiteY79" fmla="*/ 258318 h 266604"/>
                <a:gd name="connsiteX80" fmla="*/ 101917 w 335184"/>
                <a:gd name="connsiteY80" fmla="*/ 262318 h 266604"/>
                <a:gd name="connsiteX81" fmla="*/ 101727 w 335184"/>
                <a:gd name="connsiteY81" fmla="*/ 260699 h 266604"/>
                <a:gd name="connsiteX82" fmla="*/ 101251 w 335184"/>
                <a:gd name="connsiteY82" fmla="*/ 257556 h 266604"/>
                <a:gd name="connsiteX83" fmla="*/ 97917 w 335184"/>
                <a:gd name="connsiteY83" fmla="*/ 256413 h 266604"/>
                <a:gd name="connsiteX84" fmla="*/ 92012 w 335184"/>
                <a:gd name="connsiteY84" fmla="*/ 260318 h 266604"/>
                <a:gd name="connsiteX85" fmla="*/ 91821 w 335184"/>
                <a:gd name="connsiteY85" fmla="*/ 258794 h 266604"/>
                <a:gd name="connsiteX86" fmla="*/ 77438 w 335184"/>
                <a:gd name="connsiteY86" fmla="*/ 258985 h 266604"/>
                <a:gd name="connsiteX87" fmla="*/ 75247 w 335184"/>
                <a:gd name="connsiteY87" fmla="*/ 254413 h 266604"/>
                <a:gd name="connsiteX88" fmla="*/ 69913 w 335184"/>
                <a:gd name="connsiteY88" fmla="*/ 250317 h 266604"/>
                <a:gd name="connsiteX89" fmla="*/ 67913 w 335184"/>
                <a:gd name="connsiteY89" fmla="*/ 247364 h 266604"/>
                <a:gd name="connsiteX90" fmla="*/ 71628 w 335184"/>
                <a:gd name="connsiteY90" fmla="*/ 238887 h 266604"/>
                <a:gd name="connsiteX91" fmla="*/ 74581 w 335184"/>
                <a:gd name="connsiteY91" fmla="*/ 236887 h 266604"/>
                <a:gd name="connsiteX92" fmla="*/ 79724 w 335184"/>
                <a:gd name="connsiteY92" fmla="*/ 239459 h 266604"/>
                <a:gd name="connsiteX93" fmla="*/ 83629 w 335184"/>
                <a:gd name="connsiteY93" fmla="*/ 232505 h 266604"/>
                <a:gd name="connsiteX94" fmla="*/ 83439 w 335184"/>
                <a:gd name="connsiteY94" fmla="*/ 230981 h 266604"/>
                <a:gd name="connsiteX95" fmla="*/ 81725 w 335184"/>
                <a:gd name="connsiteY95" fmla="*/ 229552 h 266604"/>
                <a:gd name="connsiteX96" fmla="*/ 72390 w 335184"/>
                <a:gd name="connsiteY96" fmla="*/ 232315 h 266604"/>
                <a:gd name="connsiteX97" fmla="*/ 70866 w 335184"/>
                <a:gd name="connsiteY97" fmla="*/ 232600 h 266604"/>
                <a:gd name="connsiteX98" fmla="*/ 70675 w 335184"/>
                <a:gd name="connsiteY98" fmla="*/ 230981 h 266604"/>
                <a:gd name="connsiteX99" fmla="*/ 79153 w 335184"/>
                <a:gd name="connsiteY99" fmla="*/ 221837 h 266604"/>
                <a:gd name="connsiteX100" fmla="*/ 78486 w 335184"/>
                <a:gd name="connsiteY100" fmla="*/ 217170 h 266604"/>
                <a:gd name="connsiteX101" fmla="*/ 74962 w 335184"/>
                <a:gd name="connsiteY101" fmla="*/ 214408 h 266604"/>
                <a:gd name="connsiteX102" fmla="*/ 81058 w 335184"/>
                <a:gd name="connsiteY102" fmla="*/ 212026 h 266604"/>
                <a:gd name="connsiteX103" fmla="*/ 75724 w 335184"/>
                <a:gd name="connsiteY103" fmla="*/ 207836 h 266604"/>
                <a:gd name="connsiteX104" fmla="*/ 74104 w 335184"/>
                <a:gd name="connsiteY104" fmla="*/ 208121 h 266604"/>
                <a:gd name="connsiteX105" fmla="*/ 63532 w 335184"/>
                <a:gd name="connsiteY105" fmla="*/ 212693 h 266604"/>
                <a:gd name="connsiteX106" fmla="*/ 61150 w 335184"/>
                <a:gd name="connsiteY106" fmla="*/ 206502 h 266604"/>
                <a:gd name="connsiteX107" fmla="*/ 57912 w 335184"/>
                <a:gd name="connsiteY107" fmla="*/ 206978 h 266604"/>
                <a:gd name="connsiteX108" fmla="*/ 56007 w 335184"/>
                <a:gd name="connsiteY108" fmla="*/ 204025 h 266604"/>
                <a:gd name="connsiteX109" fmla="*/ 52578 w 335184"/>
                <a:gd name="connsiteY109" fmla="*/ 202787 h 266604"/>
                <a:gd name="connsiteX110" fmla="*/ 52388 w 335184"/>
                <a:gd name="connsiteY110" fmla="*/ 201263 h 266604"/>
                <a:gd name="connsiteX111" fmla="*/ 48673 w 335184"/>
                <a:gd name="connsiteY111" fmla="*/ 196882 h 266604"/>
                <a:gd name="connsiteX112" fmla="*/ 51625 w 335184"/>
                <a:gd name="connsiteY112" fmla="*/ 194881 h 266604"/>
                <a:gd name="connsiteX113" fmla="*/ 52007 w 335184"/>
                <a:gd name="connsiteY113" fmla="*/ 185261 h 266604"/>
                <a:gd name="connsiteX114" fmla="*/ 59055 w 335184"/>
                <a:gd name="connsiteY114" fmla="*/ 190786 h 266604"/>
                <a:gd name="connsiteX115" fmla="*/ 63437 w 335184"/>
                <a:gd name="connsiteY115" fmla="*/ 174212 h 266604"/>
                <a:gd name="connsiteX116" fmla="*/ 63246 w 335184"/>
                <a:gd name="connsiteY116" fmla="*/ 172593 h 266604"/>
                <a:gd name="connsiteX117" fmla="*/ 50387 w 335184"/>
                <a:gd name="connsiteY117" fmla="*/ 172593 h 266604"/>
                <a:gd name="connsiteX118" fmla="*/ 43244 w 335184"/>
                <a:gd name="connsiteY118" fmla="*/ 167068 h 266604"/>
                <a:gd name="connsiteX119" fmla="*/ 39719 w 335184"/>
                <a:gd name="connsiteY119" fmla="*/ 164401 h 266604"/>
                <a:gd name="connsiteX120" fmla="*/ 30194 w 335184"/>
                <a:gd name="connsiteY120" fmla="*/ 152781 h 266604"/>
                <a:gd name="connsiteX121" fmla="*/ 30004 w 335184"/>
                <a:gd name="connsiteY121" fmla="*/ 151162 h 266604"/>
                <a:gd name="connsiteX122" fmla="*/ 30766 w 335184"/>
                <a:gd name="connsiteY122" fmla="*/ 144685 h 266604"/>
                <a:gd name="connsiteX123" fmla="*/ 29242 w 335184"/>
                <a:gd name="connsiteY123" fmla="*/ 144875 h 266604"/>
                <a:gd name="connsiteX124" fmla="*/ 31909 w 335184"/>
                <a:gd name="connsiteY124" fmla="*/ 141256 h 266604"/>
                <a:gd name="connsiteX125" fmla="*/ 31528 w 335184"/>
                <a:gd name="connsiteY125" fmla="*/ 138113 h 266604"/>
                <a:gd name="connsiteX126" fmla="*/ 26765 w 335184"/>
                <a:gd name="connsiteY126" fmla="*/ 138779 h 266604"/>
                <a:gd name="connsiteX127" fmla="*/ 26384 w 335184"/>
                <a:gd name="connsiteY127" fmla="*/ 135541 h 266604"/>
                <a:gd name="connsiteX128" fmla="*/ 23241 w 335184"/>
                <a:gd name="connsiteY128" fmla="*/ 136017 h 266604"/>
                <a:gd name="connsiteX129" fmla="*/ 21241 w 335184"/>
                <a:gd name="connsiteY129" fmla="*/ 133064 h 266604"/>
                <a:gd name="connsiteX130" fmla="*/ 16383 w 335184"/>
                <a:gd name="connsiteY130" fmla="*/ 132016 h 266604"/>
                <a:gd name="connsiteX131" fmla="*/ 15716 w 335184"/>
                <a:gd name="connsiteY131" fmla="*/ 127349 h 266604"/>
                <a:gd name="connsiteX132" fmla="*/ 18859 w 335184"/>
                <a:gd name="connsiteY132" fmla="*/ 126873 h 266604"/>
                <a:gd name="connsiteX133" fmla="*/ 23432 w 335184"/>
                <a:gd name="connsiteY133" fmla="*/ 124777 h 266604"/>
                <a:gd name="connsiteX134" fmla="*/ 22384 w 335184"/>
                <a:gd name="connsiteY134" fmla="*/ 116872 h 266604"/>
                <a:gd name="connsiteX135" fmla="*/ 33433 w 335184"/>
                <a:gd name="connsiteY135" fmla="*/ 115443 h 266604"/>
                <a:gd name="connsiteX136" fmla="*/ 37052 w 335184"/>
                <a:gd name="connsiteY136" fmla="*/ 118205 h 266604"/>
                <a:gd name="connsiteX137" fmla="*/ 38195 w 335184"/>
                <a:gd name="connsiteY137" fmla="*/ 114871 h 266604"/>
                <a:gd name="connsiteX138" fmla="*/ 44672 w 335184"/>
                <a:gd name="connsiteY138" fmla="*/ 115633 h 266604"/>
                <a:gd name="connsiteX139" fmla="*/ 44482 w 335184"/>
                <a:gd name="connsiteY139" fmla="*/ 114014 h 266604"/>
                <a:gd name="connsiteX140" fmla="*/ 44291 w 335184"/>
                <a:gd name="connsiteY140" fmla="*/ 112490 h 266604"/>
                <a:gd name="connsiteX141" fmla="*/ 44101 w 335184"/>
                <a:gd name="connsiteY141" fmla="*/ 110871 h 266604"/>
                <a:gd name="connsiteX142" fmla="*/ 40767 w 335184"/>
                <a:gd name="connsiteY142" fmla="*/ 109728 h 266604"/>
                <a:gd name="connsiteX143" fmla="*/ 41910 w 335184"/>
                <a:gd name="connsiteY143" fmla="*/ 106299 h 266604"/>
                <a:gd name="connsiteX144" fmla="*/ 34004 w 335184"/>
                <a:gd name="connsiteY144" fmla="*/ 107347 h 266604"/>
                <a:gd name="connsiteX145" fmla="*/ 33052 w 335184"/>
                <a:gd name="connsiteY145" fmla="*/ 99441 h 266604"/>
                <a:gd name="connsiteX146" fmla="*/ 30099 w 335184"/>
                <a:gd name="connsiteY146" fmla="*/ 101441 h 266604"/>
                <a:gd name="connsiteX147" fmla="*/ 24955 w 335184"/>
                <a:gd name="connsiteY147" fmla="*/ 98869 h 266604"/>
                <a:gd name="connsiteX148" fmla="*/ 23717 w 335184"/>
                <a:gd name="connsiteY148" fmla="*/ 89440 h 266604"/>
                <a:gd name="connsiteX149" fmla="*/ 20193 w 335184"/>
                <a:gd name="connsiteY149" fmla="*/ 86677 h 266604"/>
                <a:gd name="connsiteX150" fmla="*/ 23146 w 335184"/>
                <a:gd name="connsiteY150" fmla="*/ 84677 h 266604"/>
                <a:gd name="connsiteX151" fmla="*/ 19145 w 335184"/>
                <a:gd name="connsiteY151" fmla="*/ 78772 h 266604"/>
                <a:gd name="connsiteX152" fmla="*/ 13049 w 335184"/>
                <a:gd name="connsiteY152" fmla="*/ 81153 h 266604"/>
                <a:gd name="connsiteX153" fmla="*/ 8572 w 335184"/>
                <a:gd name="connsiteY153" fmla="*/ 83344 h 266604"/>
                <a:gd name="connsiteX154" fmla="*/ 4953 w 335184"/>
                <a:gd name="connsiteY154" fmla="*/ 80581 h 266604"/>
                <a:gd name="connsiteX155" fmla="*/ 667 w 335184"/>
                <a:gd name="connsiteY155" fmla="*/ 84296 h 266604"/>
                <a:gd name="connsiteX156" fmla="*/ 191 w 335184"/>
                <a:gd name="connsiteY156" fmla="*/ 81153 h 266604"/>
                <a:gd name="connsiteX157" fmla="*/ 0 w 335184"/>
                <a:gd name="connsiteY157" fmla="*/ 79629 h 266604"/>
                <a:gd name="connsiteX158" fmla="*/ 9334 w 335184"/>
                <a:gd name="connsiteY158" fmla="*/ 76771 h 266604"/>
                <a:gd name="connsiteX159" fmla="*/ 8668 w 335184"/>
                <a:gd name="connsiteY159" fmla="*/ 72104 h 266604"/>
                <a:gd name="connsiteX160" fmla="*/ 10096 w 335184"/>
                <a:gd name="connsiteY160" fmla="*/ 70294 h 266604"/>
                <a:gd name="connsiteX161" fmla="*/ 11811 w 335184"/>
                <a:gd name="connsiteY161" fmla="*/ 71723 h 266604"/>
                <a:gd name="connsiteX162" fmla="*/ 13621 w 335184"/>
                <a:gd name="connsiteY162" fmla="*/ 73057 h 266604"/>
                <a:gd name="connsiteX163" fmla="*/ 21336 w 335184"/>
                <a:gd name="connsiteY163" fmla="*/ 70485 h 266604"/>
                <a:gd name="connsiteX164" fmla="*/ 21146 w 335184"/>
                <a:gd name="connsiteY164" fmla="*/ 68866 h 266604"/>
                <a:gd name="connsiteX165" fmla="*/ 22479 w 335184"/>
                <a:gd name="connsiteY165" fmla="*/ 67151 h 266604"/>
                <a:gd name="connsiteX166" fmla="*/ 22670 w 335184"/>
                <a:gd name="connsiteY166" fmla="*/ 68675 h 266604"/>
                <a:gd name="connsiteX167" fmla="*/ 31813 w 335184"/>
                <a:gd name="connsiteY167" fmla="*/ 64294 h 266604"/>
                <a:gd name="connsiteX168" fmla="*/ 37909 w 335184"/>
                <a:gd name="connsiteY168" fmla="*/ 61913 h 266604"/>
                <a:gd name="connsiteX169" fmla="*/ 41815 w 335184"/>
                <a:gd name="connsiteY169" fmla="*/ 67818 h 266604"/>
                <a:gd name="connsiteX170" fmla="*/ 43244 w 335184"/>
                <a:gd name="connsiteY170" fmla="*/ 66103 h 266604"/>
                <a:gd name="connsiteX171" fmla="*/ 50483 w 335184"/>
                <a:gd name="connsiteY171" fmla="*/ 60388 h 266604"/>
                <a:gd name="connsiteX172" fmla="*/ 48292 w 335184"/>
                <a:gd name="connsiteY172" fmla="*/ 55816 h 266604"/>
                <a:gd name="connsiteX173" fmla="*/ 52864 w 335184"/>
                <a:gd name="connsiteY173" fmla="*/ 53626 h 266604"/>
                <a:gd name="connsiteX174" fmla="*/ 52483 w 335184"/>
                <a:gd name="connsiteY174" fmla="*/ 50482 h 266604"/>
                <a:gd name="connsiteX175" fmla="*/ 57436 w 335184"/>
                <a:gd name="connsiteY175" fmla="*/ 51435 h 266604"/>
                <a:gd name="connsiteX176" fmla="*/ 59150 w 335184"/>
                <a:gd name="connsiteY176" fmla="*/ 52864 h 266604"/>
                <a:gd name="connsiteX177" fmla="*/ 62294 w 335184"/>
                <a:gd name="connsiteY177" fmla="*/ 52388 h 266604"/>
                <a:gd name="connsiteX178" fmla="*/ 62960 w 335184"/>
                <a:gd name="connsiteY178" fmla="*/ 57150 h 266604"/>
                <a:gd name="connsiteX179" fmla="*/ 65342 w 335184"/>
                <a:gd name="connsiteY179" fmla="*/ 63246 h 266604"/>
                <a:gd name="connsiteX180" fmla="*/ 65913 w 335184"/>
                <a:gd name="connsiteY180" fmla="*/ 68008 h 266604"/>
                <a:gd name="connsiteX181" fmla="*/ 72009 w 335184"/>
                <a:gd name="connsiteY181" fmla="*/ 65627 h 266604"/>
                <a:gd name="connsiteX182" fmla="*/ 90011 w 335184"/>
                <a:gd name="connsiteY182" fmla="*/ 68104 h 266604"/>
                <a:gd name="connsiteX183" fmla="*/ 94679 w 335184"/>
                <a:gd name="connsiteY183" fmla="*/ 67532 h 266604"/>
                <a:gd name="connsiteX184" fmla="*/ 90392 w 335184"/>
                <a:gd name="connsiteY184" fmla="*/ 58483 h 266604"/>
                <a:gd name="connsiteX185" fmla="*/ 92678 w 335184"/>
                <a:gd name="connsiteY185" fmla="*/ 51721 h 266604"/>
                <a:gd name="connsiteX186" fmla="*/ 91154 w 335184"/>
                <a:gd name="connsiteY186" fmla="*/ 51911 h 266604"/>
                <a:gd name="connsiteX187" fmla="*/ 90964 w 335184"/>
                <a:gd name="connsiteY187" fmla="*/ 50387 h 266604"/>
                <a:gd name="connsiteX188" fmla="*/ 90107 w 335184"/>
                <a:gd name="connsiteY188" fmla="*/ 44101 h 266604"/>
                <a:gd name="connsiteX189" fmla="*/ 91535 w 335184"/>
                <a:gd name="connsiteY189" fmla="*/ 42291 h 266604"/>
                <a:gd name="connsiteX190" fmla="*/ 91059 w 335184"/>
                <a:gd name="connsiteY190" fmla="*/ 39148 h 266604"/>
                <a:gd name="connsiteX191" fmla="*/ 96393 w 335184"/>
                <a:gd name="connsiteY191" fmla="*/ 30480 h 266604"/>
                <a:gd name="connsiteX192" fmla="*/ 102965 w 335184"/>
                <a:gd name="connsiteY192" fmla="*/ 31242 h 266604"/>
                <a:gd name="connsiteX193" fmla="*/ 108013 w 335184"/>
                <a:gd name="connsiteY193" fmla="*/ 33814 h 266604"/>
                <a:gd name="connsiteX194" fmla="*/ 111252 w 335184"/>
                <a:gd name="connsiteY194" fmla="*/ 33338 h 266604"/>
                <a:gd name="connsiteX195" fmla="*/ 116776 w 335184"/>
                <a:gd name="connsiteY195" fmla="*/ 39052 h 266604"/>
                <a:gd name="connsiteX196" fmla="*/ 121253 w 335184"/>
                <a:gd name="connsiteY196" fmla="*/ 36862 h 266604"/>
                <a:gd name="connsiteX197" fmla="*/ 122301 w 335184"/>
                <a:gd name="connsiteY197" fmla="*/ 32004 h 266604"/>
                <a:gd name="connsiteX198" fmla="*/ 125635 w 335184"/>
                <a:gd name="connsiteY198" fmla="*/ 33147 h 266604"/>
                <a:gd name="connsiteX199" fmla="*/ 136493 w 335184"/>
                <a:gd name="connsiteY199" fmla="*/ 30194 h 266604"/>
                <a:gd name="connsiteX200" fmla="*/ 136493 w 335184"/>
                <a:gd name="connsiteY200" fmla="*/ 30194 h 266604"/>
                <a:gd name="connsiteX201" fmla="*/ 135826 w 335184"/>
                <a:gd name="connsiteY201" fmla="*/ 25432 h 266604"/>
                <a:gd name="connsiteX202" fmla="*/ 140779 w 335184"/>
                <a:gd name="connsiteY202" fmla="*/ 26384 h 266604"/>
                <a:gd name="connsiteX203" fmla="*/ 140017 w 335184"/>
                <a:gd name="connsiteY203" fmla="*/ 20098 h 266604"/>
                <a:gd name="connsiteX204" fmla="*/ 149828 w 335184"/>
                <a:gd name="connsiteY204" fmla="*/ 22003 h 266604"/>
                <a:gd name="connsiteX205" fmla="*/ 162496 w 335184"/>
                <a:gd name="connsiteY205" fmla="*/ 20383 h 266604"/>
                <a:gd name="connsiteX206" fmla="*/ 167259 w 335184"/>
                <a:gd name="connsiteY206" fmla="*/ 19812 h 266604"/>
                <a:gd name="connsiteX207" fmla="*/ 166402 w 335184"/>
                <a:gd name="connsiteY207" fmla="*/ 13525 h 266604"/>
                <a:gd name="connsiteX208" fmla="*/ 168021 w 335184"/>
                <a:gd name="connsiteY208" fmla="*/ 13335 h 266604"/>
                <a:gd name="connsiteX209" fmla="*/ 167354 w 335184"/>
                <a:gd name="connsiteY209" fmla="*/ 8572 h 266604"/>
                <a:gd name="connsiteX210" fmla="*/ 176879 w 335184"/>
                <a:gd name="connsiteY210" fmla="*/ 7334 h 266604"/>
                <a:gd name="connsiteX211" fmla="*/ 176498 w 335184"/>
                <a:gd name="connsiteY211" fmla="*/ 4191 h 266604"/>
                <a:gd name="connsiteX212" fmla="*/ 189452 w 335184"/>
                <a:gd name="connsiteY212" fmla="*/ 5715 h 266604"/>
                <a:gd name="connsiteX213" fmla="*/ 196025 w 335184"/>
                <a:gd name="connsiteY213" fmla="*/ 6572 h 266604"/>
                <a:gd name="connsiteX214" fmla="*/ 197167 w 335184"/>
                <a:gd name="connsiteY214" fmla="*/ 3143 h 266604"/>
                <a:gd name="connsiteX215" fmla="*/ 203645 w 335184"/>
                <a:gd name="connsiteY215" fmla="*/ 3905 h 266604"/>
                <a:gd name="connsiteX216" fmla="*/ 209645 w 335184"/>
                <a:gd name="connsiteY216" fmla="*/ 0 h 266604"/>
                <a:gd name="connsiteX217" fmla="*/ 214503 w 335184"/>
                <a:gd name="connsiteY217" fmla="*/ 952 h 266604"/>
                <a:gd name="connsiteX218" fmla="*/ 214408 w 335184"/>
                <a:gd name="connsiteY218" fmla="*/ 12192 h 266604"/>
                <a:gd name="connsiteX219" fmla="*/ 212788 w 335184"/>
                <a:gd name="connsiteY219" fmla="*/ 12382 h 266604"/>
                <a:gd name="connsiteX220" fmla="*/ 213550 w 335184"/>
                <a:gd name="connsiteY220" fmla="*/ 18764 h 266604"/>
                <a:gd name="connsiteX221" fmla="*/ 217932 w 335184"/>
                <a:gd name="connsiteY221" fmla="*/ 14954 h 266604"/>
                <a:gd name="connsiteX222" fmla="*/ 219932 w 335184"/>
                <a:gd name="connsiteY222" fmla="*/ 17907 h 266604"/>
                <a:gd name="connsiteX223" fmla="*/ 222885 w 335184"/>
                <a:gd name="connsiteY223" fmla="*/ 15907 h 266604"/>
                <a:gd name="connsiteX224" fmla="*/ 224028 w 335184"/>
                <a:gd name="connsiteY224" fmla="*/ 12573 h 266604"/>
                <a:gd name="connsiteX225" fmla="*/ 227838 w 335184"/>
                <a:gd name="connsiteY225" fmla="*/ 16954 h 266604"/>
                <a:gd name="connsiteX226" fmla="*/ 232696 w 335184"/>
                <a:gd name="connsiteY226" fmla="*/ 17907 h 266604"/>
                <a:gd name="connsiteX227" fmla="*/ 235077 w 335184"/>
                <a:gd name="connsiteY227" fmla="*/ 24003 h 266604"/>
                <a:gd name="connsiteX228" fmla="*/ 233744 w 335184"/>
                <a:gd name="connsiteY228" fmla="*/ 25813 h 266604"/>
                <a:gd name="connsiteX229" fmla="*/ 234505 w 335184"/>
                <a:gd name="connsiteY229" fmla="*/ 32099 h 266604"/>
                <a:gd name="connsiteX230" fmla="*/ 237458 w 335184"/>
                <a:gd name="connsiteY230" fmla="*/ 30099 h 266604"/>
                <a:gd name="connsiteX231" fmla="*/ 239268 w 335184"/>
                <a:gd name="connsiteY231" fmla="*/ 31432 h 266604"/>
                <a:gd name="connsiteX232" fmla="*/ 245745 w 335184"/>
                <a:gd name="connsiteY232" fmla="*/ 32290 h 266604"/>
                <a:gd name="connsiteX233" fmla="*/ 249936 w 335184"/>
                <a:gd name="connsiteY233" fmla="*/ 26956 h 266604"/>
                <a:gd name="connsiteX234" fmla="*/ 253079 w 335184"/>
                <a:gd name="connsiteY234" fmla="*/ 26479 h 266604"/>
                <a:gd name="connsiteX235" fmla="*/ 259556 w 335184"/>
                <a:gd name="connsiteY235" fmla="*/ 27241 h 266604"/>
                <a:gd name="connsiteX236" fmla="*/ 255651 w 335184"/>
                <a:gd name="connsiteY236" fmla="*/ 34195 h 266604"/>
                <a:gd name="connsiteX237" fmla="*/ 251079 w 335184"/>
                <a:gd name="connsiteY237" fmla="*/ 36385 h 266604"/>
                <a:gd name="connsiteX238" fmla="*/ 253270 w 335184"/>
                <a:gd name="connsiteY238" fmla="*/ 40957 h 266604"/>
                <a:gd name="connsiteX239" fmla="*/ 253460 w 335184"/>
                <a:gd name="connsiteY239" fmla="*/ 42481 h 266604"/>
                <a:gd name="connsiteX240" fmla="*/ 255937 w 335184"/>
                <a:gd name="connsiteY240" fmla="*/ 48577 h 266604"/>
                <a:gd name="connsiteX241" fmla="*/ 261461 w 335184"/>
                <a:gd name="connsiteY241" fmla="*/ 54292 h 266604"/>
                <a:gd name="connsiteX242" fmla="*/ 261461 w 335184"/>
                <a:gd name="connsiteY242" fmla="*/ 54292 h 266604"/>
                <a:gd name="connsiteX243" fmla="*/ 263366 w 335184"/>
                <a:gd name="connsiteY243" fmla="*/ 57245 h 266604"/>
                <a:gd name="connsiteX244" fmla="*/ 266795 w 335184"/>
                <a:gd name="connsiteY244" fmla="*/ 58483 h 266604"/>
                <a:gd name="connsiteX245" fmla="*/ 274415 w 335184"/>
                <a:gd name="connsiteY245" fmla="*/ 55912 h 266604"/>
                <a:gd name="connsiteX246" fmla="*/ 276225 w 335184"/>
                <a:gd name="connsiteY246" fmla="*/ 57245 h 266604"/>
                <a:gd name="connsiteX247" fmla="*/ 283940 w 335184"/>
                <a:gd name="connsiteY247" fmla="*/ 54673 h 266604"/>
                <a:gd name="connsiteX248" fmla="*/ 284702 w 335184"/>
                <a:gd name="connsiteY248" fmla="*/ 60960 h 266604"/>
                <a:gd name="connsiteX249" fmla="*/ 301085 w 335184"/>
                <a:gd name="connsiteY249" fmla="*/ 63722 h 266604"/>
                <a:gd name="connsiteX250" fmla="*/ 300133 w 335184"/>
                <a:gd name="connsiteY250" fmla="*/ 81439 h 266604"/>
                <a:gd name="connsiteX251" fmla="*/ 305467 w 335184"/>
                <a:gd name="connsiteY251" fmla="*/ 85630 h 266604"/>
                <a:gd name="connsiteX252" fmla="*/ 308420 w 335184"/>
                <a:gd name="connsiteY252" fmla="*/ 83629 h 266604"/>
                <a:gd name="connsiteX253" fmla="*/ 313563 w 335184"/>
                <a:gd name="connsiteY253" fmla="*/ 86201 h 266604"/>
                <a:gd name="connsiteX254" fmla="*/ 323659 w 335184"/>
                <a:gd name="connsiteY254" fmla="*/ 89725 h 266604"/>
                <a:gd name="connsiteX255" fmla="*/ 322326 w 335184"/>
                <a:gd name="connsiteY255" fmla="*/ 91440 h 266604"/>
                <a:gd name="connsiteX256" fmla="*/ 322707 w 335184"/>
                <a:gd name="connsiteY256" fmla="*/ 94583 h 266604"/>
                <a:gd name="connsiteX257" fmla="*/ 322707 w 335184"/>
                <a:gd name="connsiteY257" fmla="*/ 94583 h 266604"/>
                <a:gd name="connsiteX258" fmla="*/ 332804 w 335184"/>
                <a:gd name="connsiteY258" fmla="*/ 98203 h 266604"/>
                <a:gd name="connsiteX259" fmla="*/ 335185 w 335184"/>
                <a:gd name="connsiteY259" fmla="*/ 104299 h 266604"/>
                <a:gd name="connsiteX260" fmla="*/ 329279 w 335184"/>
                <a:gd name="connsiteY260" fmla="*/ 121063 h 266604"/>
                <a:gd name="connsiteX261" fmla="*/ 321374 w 335184"/>
                <a:gd name="connsiteY261" fmla="*/ 122015 h 266604"/>
                <a:gd name="connsiteX262" fmla="*/ 321564 w 335184"/>
                <a:gd name="connsiteY262" fmla="*/ 123634 h 266604"/>
                <a:gd name="connsiteX263" fmla="*/ 309563 w 335184"/>
                <a:gd name="connsiteY263" fmla="*/ 130016 h 266604"/>
                <a:gd name="connsiteX264" fmla="*/ 301657 w 335184"/>
                <a:gd name="connsiteY264" fmla="*/ 130969 h 266604"/>
                <a:gd name="connsiteX265" fmla="*/ 300323 w 335184"/>
                <a:gd name="connsiteY265" fmla="*/ 132778 h 266604"/>
                <a:gd name="connsiteX266" fmla="*/ 300323 w 335184"/>
                <a:gd name="connsiteY266" fmla="*/ 132778 h 266604"/>
                <a:gd name="connsiteX267" fmla="*/ 295561 w 335184"/>
                <a:gd name="connsiteY267" fmla="*/ 133350 h 266604"/>
                <a:gd name="connsiteX268" fmla="*/ 295751 w 335184"/>
                <a:gd name="connsiteY268" fmla="*/ 134969 h 266604"/>
                <a:gd name="connsiteX269" fmla="*/ 290798 w 335184"/>
                <a:gd name="connsiteY269" fmla="*/ 133921 h 266604"/>
                <a:gd name="connsiteX270" fmla="*/ 292799 w 335184"/>
                <a:gd name="connsiteY270" fmla="*/ 136874 h 266604"/>
                <a:gd name="connsiteX271" fmla="*/ 289846 w 335184"/>
                <a:gd name="connsiteY271" fmla="*/ 138874 h 266604"/>
                <a:gd name="connsiteX272" fmla="*/ 288226 w 335184"/>
                <a:gd name="connsiteY272" fmla="*/ 139065 h 266604"/>
                <a:gd name="connsiteX273" fmla="*/ 287655 w 335184"/>
                <a:gd name="connsiteY273" fmla="*/ 147161 h 266604"/>
                <a:gd name="connsiteX274" fmla="*/ 290513 w 335184"/>
                <a:gd name="connsiteY274" fmla="*/ 156496 h 266604"/>
                <a:gd name="connsiteX275" fmla="*/ 294989 w 335184"/>
                <a:gd name="connsiteY275" fmla="*/ 154305 h 266604"/>
                <a:gd name="connsiteX276" fmla="*/ 297371 w 335184"/>
                <a:gd name="connsiteY276" fmla="*/ 147542 h 266604"/>
                <a:gd name="connsiteX277" fmla="*/ 302705 w 335184"/>
                <a:gd name="connsiteY277" fmla="*/ 151733 h 266604"/>
                <a:gd name="connsiteX278" fmla="*/ 306896 w 335184"/>
                <a:gd name="connsiteY278" fmla="*/ 159163 h 266604"/>
                <a:gd name="connsiteX279" fmla="*/ 300514 w 335184"/>
                <a:gd name="connsiteY279" fmla="*/ 160020 h 266604"/>
                <a:gd name="connsiteX280" fmla="*/ 299752 w 335184"/>
                <a:gd name="connsiteY280" fmla="*/ 166497 h 266604"/>
                <a:gd name="connsiteX281" fmla="*/ 303943 w 335184"/>
                <a:gd name="connsiteY281" fmla="*/ 174022 h 266604"/>
                <a:gd name="connsiteX282" fmla="*/ 308134 w 335184"/>
                <a:gd name="connsiteY282" fmla="*/ 181451 h 266604"/>
                <a:gd name="connsiteX283" fmla="*/ 306896 w 335184"/>
                <a:gd name="connsiteY283" fmla="*/ 184880 h 266604"/>
                <a:gd name="connsiteX284" fmla="*/ 306896 w 335184"/>
                <a:gd name="connsiteY284" fmla="*/ 184880 h 266604"/>
                <a:gd name="connsiteX285" fmla="*/ 306896 w 335184"/>
                <a:gd name="connsiteY285" fmla="*/ 184880 h 26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335184" h="266604">
                  <a:moveTo>
                    <a:pt x="306896" y="184880"/>
                  </a:moveTo>
                  <a:lnTo>
                    <a:pt x="307372" y="188023"/>
                  </a:lnTo>
                  <a:lnTo>
                    <a:pt x="302609" y="188595"/>
                  </a:lnTo>
                  <a:lnTo>
                    <a:pt x="303371" y="194881"/>
                  </a:lnTo>
                  <a:lnTo>
                    <a:pt x="300609" y="198501"/>
                  </a:lnTo>
                  <a:lnTo>
                    <a:pt x="295084" y="192786"/>
                  </a:lnTo>
                  <a:lnTo>
                    <a:pt x="293751" y="194500"/>
                  </a:lnTo>
                  <a:lnTo>
                    <a:pt x="292703" y="199453"/>
                  </a:lnTo>
                  <a:lnTo>
                    <a:pt x="290798" y="196501"/>
                  </a:lnTo>
                  <a:lnTo>
                    <a:pt x="289179" y="196691"/>
                  </a:lnTo>
                  <a:lnTo>
                    <a:pt x="293370" y="204216"/>
                  </a:lnTo>
                  <a:lnTo>
                    <a:pt x="289179" y="209550"/>
                  </a:lnTo>
                  <a:lnTo>
                    <a:pt x="284131" y="206978"/>
                  </a:lnTo>
                  <a:lnTo>
                    <a:pt x="279368" y="207550"/>
                  </a:lnTo>
                  <a:lnTo>
                    <a:pt x="274225" y="205073"/>
                  </a:lnTo>
                  <a:lnTo>
                    <a:pt x="274415" y="206597"/>
                  </a:lnTo>
                  <a:lnTo>
                    <a:pt x="272605" y="205264"/>
                  </a:lnTo>
                  <a:lnTo>
                    <a:pt x="271272" y="206978"/>
                  </a:lnTo>
                  <a:lnTo>
                    <a:pt x="269081" y="202501"/>
                  </a:lnTo>
                  <a:lnTo>
                    <a:pt x="269462" y="205645"/>
                  </a:lnTo>
                  <a:lnTo>
                    <a:pt x="265938" y="202882"/>
                  </a:lnTo>
                  <a:lnTo>
                    <a:pt x="265557" y="199739"/>
                  </a:lnTo>
                  <a:lnTo>
                    <a:pt x="264128" y="201549"/>
                  </a:lnTo>
                  <a:lnTo>
                    <a:pt x="261366" y="192214"/>
                  </a:lnTo>
                  <a:lnTo>
                    <a:pt x="256794" y="194405"/>
                  </a:lnTo>
                  <a:lnTo>
                    <a:pt x="256604" y="192881"/>
                  </a:lnTo>
                  <a:lnTo>
                    <a:pt x="254889" y="191452"/>
                  </a:lnTo>
                  <a:lnTo>
                    <a:pt x="251936" y="193453"/>
                  </a:lnTo>
                  <a:lnTo>
                    <a:pt x="251460" y="190309"/>
                  </a:lnTo>
                  <a:lnTo>
                    <a:pt x="251270" y="188690"/>
                  </a:lnTo>
                  <a:lnTo>
                    <a:pt x="248317" y="190690"/>
                  </a:lnTo>
                  <a:lnTo>
                    <a:pt x="249079" y="184213"/>
                  </a:lnTo>
                  <a:lnTo>
                    <a:pt x="244602" y="186404"/>
                  </a:lnTo>
                  <a:lnTo>
                    <a:pt x="243364" y="189738"/>
                  </a:lnTo>
                  <a:lnTo>
                    <a:pt x="243364" y="189738"/>
                  </a:lnTo>
                  <a:lnTo>
                    <a:pt x="240411" y="191738"/>
                  </a:lnTo>
                  <a:lnTo>
                    <a:pt x="237458" y="193643"/>
                  </a:lnTo>
                  <a:lnTo>
                    <a:pt x="238887" y="191929"/>
                  </a:lnTo>
                  <a:lnTo>
                    <a:pt x="235744" y="192310"/>
                  </a:lnTo>
                  <a:lnTo>
                    <a:pt x="235267" y="189166"/>
                  </a:lnTo>
                  <a:lnTo>
                    <a:pt x="233744" y="189357"/>
                  </a:lnTo>
                  <a:lnTo>
                    <a:pt x="228791" y="188404"/>
                  </a:lnTo>
                  <a:lnTo>
                    <a:pt x="228981" y="189928"/>
                  </a:lnTo>
                  <a:lnTo>
                    <a:pt x="226219" y="193548"/>
                  </a:lnTo>
                  <a:lnTo>
                    <a:pt x="221551" y="194119"/>
                  </a:lnTo>
                  <a:lnTo>
                    <a:pt x="214408" y="188595"/>
                  </a:lnTo>
                  <a:lnTo>
                    <a:pt x="211455" y="190595"/>
                  </a:lnTo>
                  <a:lnTo>
                    <a:pt x="205359" y="192976"/>
                  </a:lnTo>
                  <a:lnTo>
                    <a:pt x="211265" y="201835"/>
                  </a:lnTo>
                  <a:lnTo>
                    <a:pt x="203740" y="206026"/>
                  </a:lnTo>
                  <a:lnTo>
                    <a:pt x="204216" y="209169"/>
                  </a:lnTo>
                  <a:lnTo>
                    <a:pt x="202406" y="207740"/>
                  </a:lnTo>
                  <a:lnTo>
                    <a:pt x="200978" y="209550"/>
                  </a:lnTo>
                  <a:lnTo>
                    <a:pt x="199644" y="211360"/>
                  </a:lnTo>
                  <a:lnTo>
                    <a:pt x="196501" y="211741"/>
                  </a:lnTo>
                  <a:lnTo>
                    <a:pt x="195644" y="205454"/>
                  </a:lnTo>
                  <a:lnTo>
                    <a:pt x="180308" y="210598"/>
                  </a:lnTo>
                  <a:lnTo>
                    <a:pt x="181070" y="216884"/>
                  </a:lnTo>
                  <a:lnTo>
                    <a:pt x="182690" y="216694"/>
                  </a:lnTo>
                  <a:lnTo>
                    <a:pt x="182880" y="218313"/>
                  </a:lnTo>
                  <a:lnTo>
                    <a:pt x="171831" y="219646"/>
                  </a:lnTo>
                  <a:lnTo>
                    <a:pt x="172403" y="224409"/>
                  </a:lnTo>
                  <a:lnTo>
                    <a:pt x="167354" y="221837"/>
                  </a:lnTo>
                  <a:lnTo>
                    <a:pt x="166973" y="231553"/>
                  </a:lnTo>
                  <a:lnTo>
                    <a:pt x="164211" y="235077"/>
                  </a:lnTo>
                  <a:lnTo>
                    <a:pt x="159258" y="234125"/>
                  </a:lnTo>
                  <a:lnTo>
                    <a:pt x="155924" y="232981"/>
                  </a:lnTo>
                  <a:lnTo>
                    <a:pt x="152495" y="231743"/>
                  </a:lnTo>
                  <a:lnTo>
                    <a:pt x="148400" y="237077"/>
                  </a:lnTo>
                  <a:lnTo>
                    <a:pt x="137732" y="241649"/>
                  </a:lnTo>
                  <a:lnTo>
                    <a:pt x="133064" y="242316"/>
                  </a:lnTo>
                  <a:lnTo>
                    <a:pt x="122111" y="232410"/>
                  </a:lnTo>
                  <a:lnTo>
                    <a:pt x="120777" y="234220"/>
                  </a:lnTo>
                  <a:lnTo>
                    <a:pt x="116872" y="253937"/>
                  </a:lnTo>
                  <a:lnTo>
                    <a:pt x="117634" y="260223"/>
                  </a:lnTo>
                  <a:lnTo>
                    <a:pt x="118110" y="263462"/>
                  </a:lnTo>
                  <a:lnTo>
                    <a:pt x="118491" y="266605"/>
                  </a:lnTo>
                  <a:lnTo>
                    <a:pt x="115157" y="265367"/>
                  </a:lnTo>
                  <a:lnTo>
                    <a:pt x="112776" y="259271"/>
                  </a:lnTo>
                  <a:lnTo>
                    <a:pt x="107823" y="258318"/>
                  </a:lnTo>
                  <a:lnTo>
                    <a:pt x="101917" y="262318"/>
                  </a:lnTo>
                  <a:lnTo>
                    <a:pt x="101727" y="260699"/>
                  </a:lnTo>
                  <a:lnTo>
                    <a:pt x="101251" y="257556"/>
                  </a:lnTo>
                  <a:lnTo>
                    <a:pt x="97917" y="256413"/>
                  </a:lnTo>
                  <a:lnTo>
                    <a:pt x="92012" y="260318"/>
                  </a:lnTo>
                  <a:lnTo>
                    <a:pt x="91821" y="258794"/>
                  </a:lnTo>
                  <a:lnTo>
                    <a:pt x="77438" y="258985"/>
                  </a:lnTo>
                  <a:lnTo>
                    <a:pt x="75247" y="254413"/>
                  </a:lnTo>
                  <a:lnTo>
                    <a:pt x="69913" y="250317"/>
                  </a:lnTo>
                  <a:lnTo>
                    <a:pt x="67913" y="247364"/>
                  </a:lnTo>
                  <a:lnTo>
                    <a:pt x="71628" y="238887"/>
                  </a:lnTo>
                  <a:lnTo>
                    <a:pt x="74581" y="236887"/>
                  </a:lnTo>
                  <a:lnTo>
                    <a:pt x="79724" y="239459"/>
                  </a:lnTo>
                  <a:lnTo>
                    <a:pt x="83629" y="232505"/>
                  </a:lnTo>
                  <a:lnTo>
                    <a:pt x="83439" y="230981"/>
                  </a:lnTo>
                  <a:lnTo>
                    <a:pt x="81725" y="229552"/>
                  </a:lnTo>
                  <a:lnTo>
                    <a:pt x="72390" y="232315"/>
                  </a:lnTo>
                  <a:lnTo>
                    <a:pt x="70866" y="232600"/>
                  </a:lnTo>
                  <a:lnTo>
                    <a:pt x="70675" y="230981"/>
                  </a:lnTo>
                  <a:lnTo>
                    <a:pt x="79153" y="221837"/>
                  </a:lnTo>
                  <a:lnTo>
                    <a:pt x="78486" y="217170"/>
                  </a:lnTo>
                  <a:lnTo>
                    <a:pt x="74962" y="214408"/>
                  </a:lnTo>
                  <a:lnTo>
                    <a:pt x="81058" y="212026"/>
                  </a:lnTo>
                  <a:lnTo>
                    <a:pt x="75724" y="207836"/>
                  </a:lnTo>
                  <a:lnTo>
                    <a:pt x="74104" y="208121"/>
                  </a:lnTo>
                  <a:lnTo>
                    <a:pt x="63532" y="212693"/>
                  </a:lnTo>
                  <a:lnTo>
                    <a:pt x="61150" y="206502"/>
                  </a:lnTo>
                  <a:lnTo>
                    <a:pt x="57912" y="206978"/>
                  </a:lnTo>
                  <a:lnTo>
                    <a:pt x="56007" y="204025"/>
                  </a:lnTo>
                  <a:lnTo>
                    <a:pt x="52578" y="202787"/>
                  </a:lnTo>
                  <a:lnTo>
                    <a:pt x="52388" y="201263"/>
                  </a:lnTo>
                  <a:lnTo>
                    <a:pt x="48673" y="196882"/>
                  </a:lnTo>
                  <a:lnTo>
                    <a:pt x="51625" y="194881"/>
                  </a:lnTo>
                  <a:lnTo>
                    <a:pt x="52007" y="185261"/>
                  </a:lnTo>
                  <a:lnTo>
                    <a:pt x="59055" y="190786"/>
                  </a:lnTo>
                  <a:lnTo>
                    <a:pt x="63437" y="174212"/>
                  </a:lnTo>
                  <a:lnTo>
                    <a:pt x="63246" y="172593"/>
                  </a:lnTo>
                  <a:lnTo>
                    <a:pt x="50387" y="172593"/>
                  </a:lnTo>
                  <a:lnTo>
                    <a:pt x="43244" y="167068"/>
                  </a:lnTo>
                  <a:lnTo>
                    <a:pt x="39719" y="164401"/>
                  </a:lnTo>
                  <a:lnTo>
                    <a:pt x="30194" y="152781"/>
                  </a:lnTo>
                  <a:lnTo>
                    <a:pt x="30004" y="151162"/>
                  </a:lnTo>
                  <a:lnTo>
                    <a:pt x="30766" y="144685"/>
                  </a:lnTo>
                  <a:lnTo>
                    <a:pt x="29242" y="144875"/>
                  </a:lnTo>
                  <a:lnTo>
                    <a:pt x="31909" y="141256"/>
                  </a:lnTo>
                  <a:lnTo>
                    <a:pt x="31528" y="138113"/>
                  </a:lnTo>
                  <a:lnTo>
                    <a:pt x="26765" y="138779"/>
                  </a:lnTo>
                  <a:lnTo>
                    <a:pt x="26384" y="135541"/>
                  </a:lnTo>
                  <a:lnTo>
                    <a:pt x="23241" y="136017"/>
                  </a:lnTo>
                  <a:lnTo>
                    <a:pt x="21241" y="133064"/>
                  </a:lnTo>
                  <a:lnTo>
                    <a:pt x="16383" y="132016"/>
                  </a:lnTo>
                  <a:lnTo>
                    <a:pt x="15716" y="127349"/>
                  </a:lnTo>
                  <a:lnTo>
                    <a:pt x="18859" y="126873"/>
                  </a:lnTo>
                  <a:lnTo>
                    <a:pt x="23432" y="124777"/>
                  </a:lnTo>
                  <a:lnTo>
                    <a:pt x="22384" y="116872"/>
                  </a:lnTo>
                  <a:lnTo>
                    <a:pt x="33433" y="115443"/>
                  </a:lnTo>
                  <a:lnTo>
                    <a:pt x="37052" y="118205"/>
                  </a:lnTo>
                  <a:lnTo>
                    <a:pt x="38195" y="114871"/>
                  </a:lnTo>
                  <a:lnTo>
                    <a:pt x="44672" y="115633"/>
                  </a:lnTo>
                  <a:lnTo>
                    <a:pt x="44482" y="114014"/>
                  </a:lnTo>
                  <a:lnTo>
                    <a:pt x="44291" y="112490"/>
                  </a:lnTo>
                  <a:lnTo>
                    <a:pt x="44101" y="110871"/>
                  </a:lnTo>
                  <a:lnTo>
                    <a:pt x="40767" y="109728"/>
                  </a:lnTo>
                  <a:lnTo>
                    <a:pt x="41910" y="106299"/>
                  </a:lnTo>
                  <a:lnTo>
                    <a:pt x="34004" y="107347"/>
                  </a:lnTo>
                  <a:lnTo>
                    <a:pt x="33052" y="99441"/>
                  </a:lnTo>
                  <a:lnTo>
                    <a:pt x="30099" y="101441"/>
                  </a:lnTo>
                  <a:lnTo>
                    <a:pt x="24955" y="98869"/>
                  </a:lnTo>
                  <a:lnTo>
                    <a:pt x="23717" y="89440"/>
                  </a:lnTo>
                  <a:lnTo>
                    <a:pt x="20193" y="86677"/>
                  </a:lnTo>
                  <a:lnTo>
                    <a:pt x="23146" y="84677"/>
                  </a:lnTo>
                  <a:lnTo>
                    <a:pt x="19145" y="78772"/>
                  </a:lnTo>
                  <a:lnTo>
                    <a:pt x="13049" y="81153"/>
                  </a:lnTo>
                  <a:lnTo>
                    <a:pt x="8572" y="83344"/>
                  </a:lnTo>
                  <a:lnTo>
                    <a:pt x="4953" y="80581"/>
                  </a:lnTo>
                  <a:lnTo>
                    <a:pt x="667" y="84296"/>
                  </a:lnTo>
                  <a:lnTo>
                    <a:pt x="191" y="81153"/>
                  </a:lnTo>
                  <a:lnTo>
                    <a:pt x="0" y="79629"/>
                  </a:lnTo>
                  <a:lnTo>
                    <a:pt x="9334" y="76771"/>
                  </a:lnTo>
                  <a:lnTo>
                    <a:pt x="8668" y="72104"/>
                  </a:lnTo>
                  <a:lnTo>
                    <a:pt x="10096" y="70294"/>
                  </a:lnTo>
                  <a:lnTo>
                    <a:pt x="11811" y="71723"/>
                  </a:lnTo>
                  <a:lnTo>
                    <a:pt x="13621" y="73057"/>
                  </a:lnTo>
                  <a:lnTo>
                    <a:pt x="21336" y="70485"/>
                  </a:lnTo>
                  <a:lnTo>
                    <a:pt x="21146" y="68866"/>
                  </a:lnTo>
                  <a:lnTo>
                    <a:pt x="22479" y="67151"/>
                  </a:lnTo>
                  <a:lnTo>
                    <a:pt x="22670" y="68675"/>
                  </a:lnTo>
                  <a:lnTo>
                    <a:pt x="31813" y="64294"/>
                  </a:lnTo>
                  <a:lnTo>
                    <a:pt x="37909" y="61913"/>
                  </a:lnTo>
                  <a:lnTo>
                    <a:pt x="41815" y="67818"/>
                  </a:lnTo>
                  <a:lnTo>
                    <a:pt x="43244" y="66103"/>
                  </a:lnTo>
                  <a:lnTo>
                    <a:pt x="50483" y="60388"/>
                  </a:lnTo>
                  <a:lnTo>
                    <a:pt x="48292" y="55816"/>
                  </a:lnTo>
                  <a:lnTo>
                    <a:pt x="52864" y="53626"/>
                  </a:lnTo>
                  <a:lnTo>
                    <a:pt x="52483" y="50482"/>
                  </a:lnTo>
                  <a:lnTo>
                    <a:pt x="57436" y="51435"/>
                  </a:lnTo>
                  <a:lnTo>
                    <a:pt x="59150" y="52864"/>
                  </a:lnTo>
                  <a:lnTo>
                    <a:pt x="62294" y="52388"/>
                  </a:lnTo>
                  <a:lnTo>
                    <a:pt x="62960" y="57150"/>
                  </a:lnTo>
                  <a:lnTo>
                    <a:pt x="65342" y="63246"/>
                  </a:lnTo>
                  <a:lnTo>
                    <a:pt x="65913" y="68008"/>
                  </a:lnTo>
                  <a:lnTo>
                    <a:pt x="72009" y="65627"/>
                  </a:lnTo>
                  <a:lnTo>
                    <a:pt x="90011" y="68104"/>
                  </a:lnTo>
                  <a:lnTo>
                    <a:pt x="94679" y="67532"/>
                  </a:lnTo>
                  <a:lnTo>
                    <a:pt x="90392" y="58483"/>
                  </a:lnTo>
                  <a:lnTo>
                    <a:pt x="92678" y="51721"/>
                  </a:lnTo>
                  <a:lnTo>
                    <a:pt x="91154" y="51911"/>
                  </a:lnTo>
                  <a:lnTo>
                    <a:pt x="90964" y="50387"/>
                  </a:lnTo>
                  <a:lnTo>
                    <a:pt x="90107" y="44101"/>
                  </a:lnTo>
                  <a:lnTo>
                    <a:pt x="91535" y="42291"/>
                  </a:lnTo>
                  <a:lnTo>
                    <a:pt x="91059" y="39148"/>
                  </a:lnTo>
                  <a:lnTo>
                    <a:pt x="96393" y="30480"/>
                  </a:lnTo>
                  <a:lnTo>
                    <a:pt x="102965" y="31242"/>
                  </a:lnTo>
                  <a:lnTo>
                    <a:pt x="108013" y="33814"/>
                  </a:lnTo>
                  <a:lnTo>
                    <a:pt x="111252" y="33338"/>
                  </a:lnTo>
                  <a:lnTo>
                    <a:pt x="116776" y="39052"/>
                  </a:lnTo>
                  <a:lnTo>
                    <a:pt x="121253" y="36862"/>
                  </a:lnTo>
                  <a:lnTo>
                    <a:pt x="122301" y="32004"/>
                  </a:lnTo>
                  <a:lnTo>
                    <a:pt x="125635" y="33147"/>
                  </a:lnTo>
                  <a:lnTo>
                    <a:pt x="136493" y="30194"/>
                  </a:lnTo>
                  <a:lnTo>
                    <a:pt x="136493" y="30194"/>
                  </a:lnTo>
                  <a:lnTo>
                    <a:pt x="135826" y="25432"/>
                  </a:lnTo>
                  <a:lnTo>
                    <a:pt x="140779" y="26384"/>
                  </a:lnTo>
                  <a:lnTo>
                    <a:pt x="140017" y="20098"/>
                  </a:lnTo>
                  <a:lnTo>
                    <a:pt x="149828" y="22003"/>
                  </a:lnTo>
                  <a:lnTo>
                    <a:pt x="162496" y="20383"/>
                  </a:lnTo>
                  <a:lnTo>
                    <a:pt x="167259" y="19812"/>
                  </a:lnTo>
                  <a:lnTo>
                    <a:pt x="166402" y="13525"/>
                  </a:lnTo>
                  <a:lnTo>
                    <a:pt x="168021" y="13335"/>
                  </a:lnTo>
                  <a:lnTo>
                    <a:pt x="167354" y="8572"/>
                  </a:lnTo>
                  <a:lnTo>
                    <a:pt x="176879" y="7334"/>
                  </a:lnTo>
                  <a:lnTo>
                    <a:pt x="176498" y="4191"/>
                  </a:lnTo>
                  <a:lnTo>
                    <a:pt x="189452" y="5715"/>
                  </a:lnTo>
                  <a:lnTo>
                    <a:pt x="196025" y="6572"/>
                  </a:lnTo>
                  <a:lnTo>
                    <a:pt x="197167" y="3143"/>
                  </a:lnTo>
                  <a:lnTo>
                    <a:pt x="203645" y="3905"/>
                  </a:lnTo>
                  <a:lnTo>
                    <a:pt x="209645" y="0"/>
                  </a:lnTo>
                  <a:lnTo>
                    <a:pt x="214503" y="952"/>
                  </a:lnTo>
                  <a:lnTo>
                    <a:pt x="214408" y="12192"/>
                  </a:lnTo>
                  <a:lnTo>
                    <a:pt x="212788" y="12382"/>
                  </a:lnTo>
                  <a:lnTo>
                    <a:pt x="213550" y="18764"/>
                  </a:lnTo>
                  <a:lnTo>
                    <a:pt x="217932" y="14954"/>
                  </a:lnTo>
                  <a:lnTo>
                    <a:pt x="219932" y="17907"/>
                  </a:lnTo>
                  <a:lnTo>
                    <a:pt x="222885" y="15907"/>
                  </a:lnTo>
                  <a:lnTo>
                    <a:pt x="224028" y="12573"/>
                  </a:lnTo>
                  <a:lnTo>
                    <a:pt x="227838" y="16954"/>
                  </a:lnTo>
                  <a:lnTo>
                    <a:pt x="232696" y="17907"/>
                  </a:lnTo>
                  <a:lnTo>
                    <a:pt x="235077" y="24003"/>
                  </a:lnTo>
                  <a:lnTo>
                    <a:pt x="233744" y="25813"/>
                  </a:lnTo>
                  <a:lnTo>
                    <a:pt x="234505" y="32099"/>
                  </a:lnTo>
                  <a:lnTo>
                    <a:pt x="237458" y="30099"/>
                  </a:lnTo>
                  <a:lnTo>
                    <a:pt x="239268" y="31432"/>
                  </a:lnTo>
                  <a:lnTo>
                    <a:pt x="245745" y="32290"/>
                  </a:lnTo>
                  <a:lnTo>
                    <a:pt x="249936" y="26956"/>
                  </a:lnTo>
                  <a:lnTo>
                    <a:pt x="253079" y="26479"/>
                  </a:lnTo>
                  <a:lnTo>
                    <a:pt x="259556" y="27241"/>
                  </a:lnTo>
                  <a:lnTo>
                    <a:pt x="255651" y="34195"/>
                  </a:lnTo>
                  <a:lnTo>
                    <a:pt x="251079" y="36385"/>
                  </a:lnTo>
                  <a:lnTo>
                    <a:pt x="253270" y="40957"/>
                  </a:lnTo>
                  <a:lnTo>
                    <a:pt x="253460" y="42481"/>
                  </a:lnTo>
                  <a:lnTo>
                    <a:pt x="255937" y="48577"/>
                  </a:lnTo>
                  <a:lnTo>
                    <a:pt x="261461" y="54292"/>
                  </a:lnTo>
                  <a:lnTo>
                    <a:pt x="261461" y="54292"/>
                  </a:lnTo>
                  <a:lnTo>
                    <a:pt x="263366" y="57245"/>
                  </a:lnTo>
                  <a:lnTo>
                    <a:pt x="266795" y="58483"/>
                  </a:lnTo>
                  <a:lnTo>
                    <a:pt x="274415" y="55912"/>
                  </a:lnTo>
                  <a:lnTo>
                    <a:pt x="276225" y="57245"/>
                  </a:lnTo>
                  <a:lnTo>
                    <a:pt x="283940" y="54673"/>
                  </a:lnTo>
                  <a:lnTo>
                    <a:pt x="284702" y="60960"/>
                  </a:lnTo>
                  <a:lnTo>
                    <a:pt x="301085" y="63722"/>
                  </a:lnTo>
                  <a:lnTo>
                    <a:pt x="300133" y="81439"/>
                  </a:lnTo>
                  <a:lnTo>
                    <a:pt x="305467" y="85630"/>
                  </a:lnTo>
                  <a:lnTo>
                    <a:pt x="308420" y="83629"/>
                  </a:lnTo>
                  <a:lnTo>
                    <a:pt x="313563" y="86201"/>
                  </a:lnTo>
                  <a:lnTo>
                    <a:pt x="323659" y="89725"/>
                  </a:lnTo>
                  <a:lnTo>
                    <a:pt x="322326" y="91440"/>
                  </a:lnTo>
                  <a:lnTo>
                    <a:pt x="322707" y="94583"/>
                  </a:lnTo>
                  <a:lnTo>
                    <a:pt x="322707" y="94583"/>
                  </a:lnTo>
                  <a:lnTo>
                    <a:pt x="332804" y="98203"/>
                  </a:lnTo>
                  <a:lnTo>
                    <a:pt x="335185" y="104299"/>
                  </a:lnTo>
                  <a:lnTo>
                    <a:pt x="329279" y="121063"/>
                  </a:lnTo>
                  <a:lnTo>
                    <a:pt x="321374" y="122015"/>
                  </a:lnTo>
                  <a:lnTo>
                    <a:pt x="321564" y="123634"/>
                  </a:lnTo>
                  <a:lnTo>
                    <a:pt x="309563" y="130016"/>
                  </a:lnTo>
                  <a:lnTo>
                    <a:pt x="301657" y="130969"/>
                  </a:lnTo>
                  <a:lnTo>
                    <a:pt x="300323" y="132778"/>
                  </a:lnTo>
                  <a:lnTo>
                    <a:pt x="300323" y="132778"/>
                  </a:lnTo>
                  <a:lnTo>
                    <a:pt x="295561" y="133350"/>
                  </a:lnTo>
                  <a:lnTo>
                    <a:pt x="295751" y="134969"/>
                  </a:lnTo>
                  <a:lnTo>
                    <a:pt x="290798" y="133921"/>
                  </a:lnTo>
                  <a:lnTo>
                    <a:pt x="292799" y="136874"/>
                  </a:lnTo>
                  <a:lnTo>
                    <a:pt x="289846" y="138874"/>
                  </a:lnTo>
                  <a:lnTo>
                    <a:pt x="288226" y="139065"/>
                  </a:lnTo>
                  <a:lnTo>
                    <a:pt x="287655" y="147161"/>
                  </a:lnTo>
                  <a:lnTo>
                    <a:pt x="290513" y="156496"/>
                  </a:lnTo>
                  <a:lnTo>
                    <a:pt x="294989" y="154305"/>
                  </a:lnTo>
                  <a:lnTo>
                    <a:pt x="297371" y="147542"/>
                  </a:lnTo>
                  <a:lnTo>
                    <a:pt x="302705" y="151733"/>
                  </a:lnTo>
                  <a:lnTo>
                    <a:pt x="306896" y="159163"/>
                  </a:lnTo>
                  <a:lnTo>
                    <a:pt x="300514" y="160020"/>
                  </a:lnTo>
                  <a:lnTo>
                    <a:pt x="299752" y="166497"/>
                  </a:lnTo>
                  <a:lnTo>
                    <a:pt x="303943" y="174022"/>
                  </a:lnTo>
                  <a:lnTo>
                    <a:pt x="308134" y="181451"/>
                  </a:lnTo>
                  <a:lnTo>
                    <a:pt x="306896" y="184880"/>
                  </a:lnTo>
                  <a:lnTo>
                    <a:pt x="306896" y="184880"/>
                  </a:lnTo>
                  <a:lnTo>
                    <a:pt x="306896" y="184880"/>
                  </a:lnTo>
                  <a:close/>
                </a:path>
              </a:pathLst>
            </a:custGeom>
            <a:solidFill>
              <a:schemeClr val="bg1"/>
            </a:solidFill>
            <a:ln w="9525" cap="rnd" cmpd="sng">
              <a:solidFill>
                <a:schemeClr val="bg1"/>
              </a:solidFill>
              <a:prstDash val="solid"/>
              <a:round/>
            </a:ln>
          </p:spPr>
          <p:txBody>
            <a:bodyPr rtlCol="0" anchor="ctr"/>
            <a:lstStyle/>
            <a:p>
              <a:endParaRPr lang="cs-CZ"/>
            </a:p>
          </p:txBody>
        </p:sp>
      </p:grpSp>
    </p:spTree>
    <p:extLst>
      <p:ext uri="{BB962C8B-B14F-4D97-AF65-F5344CB8AC3E}">
        <p14:creationId xmlns:p14="http://schemas.microsoft.com/office/powerpoint/2010/main" val="1627945352"/>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2_Úvodní snímek">
    <p:spTree>
      <p:nvGrpSpPr>
        <p:cNvPr id="1" name=""/>
        <p:cNvGrpSpPr/>
        <p:nvPr/>
      </p:nvGrpSpPr>
      <p:grpSpPr>
        <a:xfrm>
          <a:off x="0" y="0"/>
          <a:ext cx="0" cy="0"/>
          <a:chOff x="0" y="0"/>
          <a:chExt cx="0" cy="0"/>
        </a:xfrm>
      </p:grpSpPr>
      <p:pic>
        <p:nvPicPr>
          <p:cNvPr id="26"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27"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28"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30"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31"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32"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33"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34"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a:t>Kliknutím lze upravit styl.</a:t>
            </a:r>
          </a:p>
        </p:txBody>
      </p:sp>
      <p:sp>
        <p:nvSpPr>
          <p:cNvPr id="35"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a:t>Vložte podnadpis</a:t>
            </a:r>
          </a:p>
        </p:txBody>
      </p:sp>
      <p:pic>
        <p:nvPicPr>
          <p:cNvPr id="36" name="Obrázek 12">
            <a:extLst>
              <a:ext uri="{FF2B5EF4-FFF2-40B4-BE49-F238E27FC236}">
                <a16:creationId xmlns:a16="http://schemas.microsoft.com/office/drawing/2014/main" id="{F41EB01A-DE84-3AAA-6C01-43427442F9E3}"/>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10583289" y="-1"/>
            <a:ext cx="1266204" cy="612659"/>
          </a:xfrm>
          <a:prstGeom prst="rect">
            <a:avLst/>
          </a:prstGeom>
        </p:spPr>
      </p:pic>
      <p:grpSp>
        <p:nvGrpSpPr>
          <p:cNvPr id="49" name="Skupina 48">
            <a:extLst>
              <a:ext uri="{FF2B5EF4-FFF2-40B4-BE49-F238E27FC236}">
                <a16:creationId xmlns:a16="http://schemas.microsoft.com/office/drawing/2014/main" id="{631083A4-652D-1553-920E-7783D0472618}"/>
              </a:ext>
            </a:extLst>
          </p:cNvPr>
          <p:cNvGrpSpPr/>
          <p:nvPr userDrawn="1"/>
        </p:nvGrpSpPr>
        <p:grpSpPr>
          <a:xfrm>
            <a:off x="9381600" y="3790800"/>
            <a:ext cx="1270751" cy="2016807"/>
            <a:chOff x="9573906" y="3839890"/>
            <a:chExt cx="1270751" cy="2016807"/>
          </a:xfrm>
        </p:grpSpPr>
        <p:sp>
          <p:nvSpPr>
            <p:cNvPr id="50" name="Rovnoramenný trojúhelník 4">
              <a:extLst>
                <a:ext uri="{FF2B5EF4-FFF2-40B4-BE49-F238E27FC236}">
                  <a16:creationId xmlns:a16="http://schemas.microsoft.com/office/drawing/2014/main" id="{B83AB2B9-3079-2692-DC6E-D88430F6F6AE}"/>
                </a:ext>
              </a:extLst>
            </p:cNvPr>
            <p:cNvSpPr/>
            <p:nvPr userDrawn="1"/>
          </p:nvSpPr>
          <p:spPr>
            <a:xfrm rot="1106797">
              <a:off x="9882197" y="3839890"/>
              <a:ext cx="962460" cy="1369198"/>
            </a:xfrm>
            <a:prstGeom prst="triangle">
              <a:avLst>
                <a:gd name="adj" fmla="val 58782"/>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51" name="Skupina 50">
              <a:extLst>
                <a:ext uri="{FF2B5EF4-FFF2-40B4-BE49-F238E27FC236}">
                  <a16:creationId xmlns:a16="http://schemas.microsoft.com/office/drawing/2014/main" id="{FE5FC520-ECD2-B6EE-E590-7008E91FC620}"/>
                </a:ext>
              </a:extLst>
            </p:cNvPr>
            <p:cNvGrpSpPr/>
            <p:nvPr userDrawn="1"/>
          </p:nvGrpSpPr>
          <p:grpSpPr>
            <a:xfrm>
              <a:off x="9573906" y="4827097"/>
              <a:ext cx="1029600" cy="1029600"/>
              <a:chOff x="9573906" y="4827097"/>
              <a:chExt cx="1029600" cy="1029600"/>
            </a:xfrm>
          </p:grpSpPr>
          <p:sp>
            <p:nvSpPr>
              <p:cNvPr id="52" name="Ovál 22">
                <a:extLst>
                  <a:ext uri="{FF2B5EF4-FFF2-40B4-BE49-F238E27FC236}">
                    <a16:creationId xmlns:a16="http://schemas.microsoft.com/office/drawing/2014/main" id="{8709C7FE-25A8-FF08-CB6E-C4566900FADB}"/>
                  </a:ext>
                </a:extLst>
              </p:cNvPr>
              <p:cNvSpPr/>
              <p:nvPr userDrawn="1"/>
            </p:nvSpPr>
            <p:spPr>
              <a:xfrm>
                <a:off x="9573906" y="4827097"/>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3" name="Ovál 23">
                <a:extLst>
                  <a:ext uri="{FF2B5EF4-FFF2-40B4-BE49-F238E27FC236}">
                    <a16:creationId xmlns:a16="http://schemas.microsoft.com/office/drawing/2014/main" id="{1AEE8359-FC5E-D1F6-C211-46C6B6ED6E80}"/>
                  </a:ext>
                </a:extLst>
              </p:cNvPr>
              <p:cNvSpPr/>
              <p:nvPr userDrawn="1"/>
            </p:nvSpPr>
            <p:spPr>
              <a:xfrm>
                <a:off x="9643042" y="4896233"/>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sp>
        <p:nvSpPr>
          <p:cNvPr id="24" name="Volný tvar: obrazec 23">
            <a:extLst>
              <a:ext uri="{FF2B5EF4-FFF2-40B4-BE49-F238E27FC236}">
                <a16:creationId xmlns:a16="http://schemas.microsoft.com/office/drawing/2014/main" id="{2F6E1DCB-3D4A-17BE-B2C2-7EC4784FBF4A}"/>
              </a:ext>
            </a:extLst>
          </p:cNvPr>
          <p:cNvSpPr>
            <a:spLocks noChangeAspect="1"/>
          </p:cNvSpPr>
          <p:nvPr userDrawn="1"/>
        </p:nvSpPr>
        <p:spPr>
          <a:xfrm>
            <a:off x="9588549" y="5047944"/>
            <a:ext cx="615700" cy="489724"/>
          </a:xfrm>
          <a:custGeom>
            <a:avLst/>
            <a:gdLst>
              <a:gd name="connsiteX0" fmla="*/ 306896 w 335184"/>
              <a:gd name="connsiteY0" fmla="*/ 184880 h 266604"/>
              <a:gd name="connsiteX1" fmla="*/ 307372 w 335184"/>
              <a:gd name="connsiteY1" fmla="*/ 188023 h 266604"/>
              <a:gd name="connsiteX2" fmla="*/ 302609 w 335184"/>
              <a:gd name="connsiteY2" fmla="*/ 188595 h 266604"/>
              <a:gd name="connsiteX3" fmla="*/ 303371 w 335184"/>
              <a:gd name="connsiteY3" fmla="*/ 194881 h 266604"/>
              <a:gd name="connsiteX4" fmla="*/ 300609 w 335184"/>
              <a:gd name="connsiteY4" fmla="*/ 198501 h 266604"/>
              <a:gd name="connsiteX5" fmla="*/ 295084 w 335184"/>
              <a:gd name="connsiteY5" fmla="*/ 192786 h 266604"/>
              <a:gd name="connsiteX6" fmla="*/ 293751 w 335184"/>
              <a:gd name="connsiteY6" fmla="*/ 194500 h 266604"/>
              <a:gd name="connsiteX7" fmla="*/ 292703 w 335184"/>
              <a:gd name="connsiteY7" fmla="*/ 199453 h 266604"/>
              <a:gd name="connsiteX8" fmla="*/ 290798 w 335184"/>
              <a:gd name="connsiteY8" fmla="*/ 196501 h 266604"/>
              <a:gd name="connsiteX9" fmla="*/ 289179 w 335184"/>
              <a:gd name="connsiteY9" fmla="*/ 196691 h 266604"/>
              <a:gd name="connsiteX10" fmla="*/ 293370 w 335184"/>
              <a:gd name="connsiteY10" fmla="*/ 204216 h 266604"/>
              <a:gd name="connsiteX11" fmla="*/ 289179 w 335184"/>
              <a:gd name="connsiteY11" fmla="*/ 209550 h 266604"/>
              <a:gd name="connsiteX12" fmla="*/ 284131 w 335184"/>
              <a:gd name="connsiteY12" fmla="*/ 206978 h 266604"/>
              <a:gd name="connsiteX13" fmla="*/ 279368 w 335184"/>
              <a:gd name="connsiteY13" fmla="*/ 207550 h 266604"/>
              <a:gd name="connsiteX14" fmla="*/ 274225 w 335184"/>
              <a:gd name="connsiteY14" fmla="*/ 205073 h 266604"/>
              <a:gd name="connsiteX15" fmla="*/ 274415 w 335184"/>
              <a:gd name="connsiteY15" fmla="*/ 206597 h 266604"/>
              <a:gd name="connsiteX16" fmla="*/ 272605 w 335184"/>
              <a:gd name="connsiteY16" fmla="*/ 205264 h 266604"/>
              <a:gd name="connsiteX17" fmla="*/ 271272 w 335184"/>
              <a:gd name="connsiteY17" fmla="*/ 206978 h 266604"/>
              <a:gd name="connsiteX18" fmla="*/ 269081 w 335184"/>
              <a:gd name="connsiteY18" fmla="*/ 202501 h 266604"/>
              <a:gd name="connsiteX19" fmla="*/ 269462 w 335184"/>
              <a:gd name="connsiteY19" fmla="*/ 205645 h 266604"/>
              <a:gd name="connsiteX20" fmla="*/ 265938 w 335184"/>
              <a:gd name="connsiteY20" fmla="*/ 202882 h 266604"/>
              <a:gd name="connsiteX21" fmla="*/ 265557 w 335184"/>
              <a:gd name="connsiteY21" fmla="*/ 199739 h 266604"/>
              <a:gd name="connsiteX22" fmla="*/ 264128 w 335184"/>
              <a:gd name="connsiteY22" fmla="*/ 201549 h 266604"/>
              <a:gd name="connsiteX23" fmla="*/ 261366 w 335184"/>
              <a:gd name="connsiteY23" fmla="*/ 192214 h 266604"/>
              <a:gd name="connsiteX24" fmla="*/ 256794 w 335184"/>
              <a:gd name="connsiteY24" fmla="*/ 194405 h 266604"/>
              <a:gd name="connsiteX25" fmla="*/ 256604 w 335184"/>
              <a:gd name="connsiteY25" fmla="*/ 192881 h 266604"/>
              <a:gd name="connsiteX26" fmla="*/ 254889 w 335184"/>
              <a:gd name="connsiteY26" fmla="*/ 191452 h 266604"/>
              <a:gd name="connsiteX27" fmla="*/ 251936 w 335184"/>
              <a:gd name="connsiteY27" fmla="*/ 193453 h 266604"/>
              <a:gd name="connsiteX28" fmla="*/ 251460 w 335184"/>
              <a:gd name="connsiteY28" fmla="*/ 190309 h 266604"/>
              <a:gd name="connsiteX29" fmla="*/ 251270 w 335184"/>
              <a:gd name="connsiteY29" fmla="*/ 188690 h 266604"/>
              <a:gd name="connsiteX30" fmla="*/ 248317 w 335184"/>
              <a:gd name="connsiteY30" fmla="*/ 190690 h 266604"/>
              <a:gd name="connsiteX31" fmla="*/ 249079 w 335184"/>
              <a:gd name="connsiteY31" fmla="*/ 184213 h 266604"/>
              <a:gd name="connsiteX32" fmla="*/ 244602 w 335184"/>
              <a:gd name="connsiteY32" fmla="*/ 186404 h 266604"/>
              <a:gd name="connsiteX33" fmla="*/ 243364 w 335184"/>
              <a:gd name="connsiteY33" fmla="*/ 189738 h 266604"/>
              <a:gd name="connsiteX34" fmla="*/ 243364 w 335184"/>
              <a:gd name="connsiteY34" fmla="*/ 189738 h 266604"/>
              <a:gd name="connsiteX35" fmla="*/ 240411 w 335184"/>
              <a:gd name="connsiteY35" fmla="*/ 191738 h 266604"/>
              <a:gd name="connsiteX36" fmla="*/ 237458 w 335184"/>
              <a:gd name="connsiteY36" fmla="*/ 193643 h 266604"/>
              <a:gd name="connsiteX37" fmla="*/ 238887 w 335184"/>
              <a:gd name="connsiteY37" fmla="*/ 191929 h 266604"/>
              <a:gd name="connsiteX38" fmla="*/ 235744 w 335184"/>
              <a:gd name="connsiteY38" fmla="*/ 192310 h 266604"/>
              <a:gd name="connsiteX39" fmla="*/ 235267 w 335184"/>
              <a:gd name="connsiteY39" fmla="*/ 189166 h 266604"/>
              <a:gd name="connsiteX40" fmla="*/ 233744 w 335184"/>
              <a:gd name="connsiteY40" fmla="*/ 189357 h 266604"/>
              <a:gd name="connsiteX41" fmla="*/ 228791 w 335184"/>
              <a:gd name="connsiteY41" fmla="*/ 188404 h 266604"/>
              <a:gd name="connsiteX42" fmla="*/ 228981 w 335184"/>
              <a:gd name="connsiteY42" fmla="*/ 189928 h 266604"/>
              <a:gd name="connsiteX43" fmla="*/ 226219 w 335184"/>
              <a:gd name="connsiteY43" fmla="*/ 193548 h 266604"/>
              <a:gd name="connsiteX44" fmla="*/ 221551 w 335184"/>
              <a:gd name="connsiteY44" fmla="*/ 194119 h 266604"/>
              <a:gd name="connsiteX45" fmla="*/ 214408 w 335184"/>
              <a:gd name="connsiteY45" fmla="*/ 188595 h 266604"/>
              <a:gd name="connsiteX46" fmla="*/ 211455 w 335184"/>
              <a:gd name="connsiteY46" fmla="*/ 190595 h 266604"/>
              <a:gd name="connsiteX47" fmla="*/ 205359 w 335184"/>
              <a:gd name="connsiteY47" fmla="*/ 192976 h 266604"/>
              <a:gd name="connsiteX48" fmla="*/ 211265 w 335184"/>
              <a:gd name="connsiteY48" fmla="*/ 201835 h 266604"/>
              <a:gd name="connsiteX49" fmla="*/ 203740 w 335184"/>
              <a:gd name="connsiteY49" fmla="*/ 206026 h 266604"/>
              <a:gd name="connsiteX50" fmla="*/ 204216 w 335184"/>
              <a:gd name="connsiteY50" fmla="*/ 209169 h 266604"/>
              <a:gd name="connsiteX51" fmla="*/ 202406 w 335184"/>
              <a:gd name="connsiteY51" fmla="*/ 207740 h 266604"/>
              <a:gd name="connsiteX52" fmla="*/ 200978 w 335184"/>
              <a:gd name="connsiteY52" fmla="*/ 209550 h 266604"/>
              <a:gd name="connsiteX53" fmla="*/ 199644 w 335184"/>
              <a:gd name="connsiteY53" fmla="*/ 211360 h 266604"/>
              <a:gd name="connsiteX54" fmla="*/ 196501 w 335184"/>
              <a:gd name="connsiteY54" fmla="*/ 211741 h 266604"/>
              <a:gd name="connsiteX55" fmla="*/ 195644 w 335184"/>
              <a:gd name="connsiteY55" fmla="*/ 205454 h 266604"/>
              <a:gd name="connsiteX56" fmla="*/ 180308 w 335184"/>
              <a:gd name="connsiteY56" fmla="*/ 210598 h 266604"/>
              <a:gd name="connsiteX57" fmla="*/ 181070 w 335184"/>
              <a:gd name="connsiteY57" fmla="*/ 216884 h 266604"/>
              <a:gd name="connsiteX58" fmla="*/ 182690 w 335184"/>
              <a:gd name="connsiteY58" fmla="*/ 216694 h 266604"/>
              <a:gd name="connsiteX59" fmla="*/ 182880 w 335184"/>
              <a:gd name="connsiteY59" fmla="*/ 218313 h 266604"/>
              <a:gd name="connsiteX60" fmla="*/ 171831 w 335184"/>
              <a:gd name="connsiteY60" fmla="*/ 219646 h 266604"/>
              <a:gd name="connsiteX61" fmla="*/ 172403 w 335184"/>
              <a:gd name="connsiteY61" fmla="*/ 224409 h 266604"/>
              <a:gd name="connsiteX62" fmla="*/ 167354 w 335184"/>
              <a:gd name="connsiteY62" fmla="*/ 221837 h 266604"/>
              <a:gd name="connsiteX63" fmla="*/ 166973 w 335184"/>
              <a:gd name="connsiteY63" fmla="*/ 231553 h 266604"/>
              <a:gd name="connsiteX64" fmla="*/ 164211 w 335184"/>
              <a:gd name="connsiteY64" fmla="*/ 235077 h 266604"/>
              <a:gd name="connsiteX65" fmla="*/ 159258 w 335184"/>
              <a:gd name="connsiteY65" fmla="*/ 234125 h 266604"/>
              <a:gd name="connsiteX66" fmla="*/ 155924 w 335184"/>
              <a:gd name="connsiteY66" fmla="*/ 232981 h 266604"/>
              <a:gd name="connsiteX67" fmla="*/ 152495 w 335184"/>
              <a:gd name="connsiteY67" fmla="*/ 231743 h 266604"/>
              <a:gd name="connsiteX68" fmla="*/ 148400 w 335184"/>
              <a:gd name="connsiteY68" fmla="*/ 237077 h 266604"/>
              <a:gd name="connsiteX69" fmla="*/ 137732 w 335184"/>
              <a:gd name="connsiteY69" fmla="*/ 241649 h 266604"/>
              <a:gd name="connsiteX70" fmla="*/ 133064 w 335184"/>
              <a:gd name="connsiteY70" fmla="*/ 242316 h 266604"/>
              <a:gd name="connsiteX71" fmla="*/ 122111 w 335184"/>
              <a:gd name="connsiteY71" fmla="*/ 232410 h 266604"/>
              <a:gd name="connsiteX72" fmla="*/ 120777 w 335184"/>
              <a:gd name="connsiteY72" fmla="*/ 234220 h 266604"/>
              <a:gd name="connsiteX73" fmla="*/ 116872 w 335184"/>
              <a:gd name="connsiteY73" fmla="*/ 253937 h 266604"/>
              <a:gd name="connsiteX74" fmla="*/ 117634 w 335184"/>
              <a:gd name="connsiteY74" fmla="*/ 260223 h 266604"/>
              <a:gd name="connsiteX75" fmla="*/ 118110 w 335184"/>
              <a:gd name="connsiteY75" fmla="*/ 263462 h 266604"/>
              <a:gd name="connsiteX76" fmla="*/ 118491 w 335184"/>
              <a:gd name="connsiteY76" fmla="*/ 266605 h 266604"/>
              <a:gd name="connsiteX77" fmla="*/ 115157 w 335184"/>
              <a:gd name="connsiteY77" fmla="*/ 265367 h 266604"/>
              <a:gd name="connsiteX78" fmla="*/ 112776 w 335184"/>
              <a:gd name="connsiteY78" fmla="*/ 259271 h 266604"/>
              <a:gd name="connsiteX79" fmla="*/ 107823 w 335184"/>
              <a:gd name="connsiteY79" fmla="*/ 258318 h 266604"/>
              <a:gd name="connsiteX80" fmla="*/ 101917 w 335184"/>
              <a:gd name="connsiteY80" fmla="*/ 262318 h 266604"/>
              <a:gd name="connsiteX81" fmla="*/ 101727 w 335184"/>
              <a:gd name="connsiteY81" fmla="*/ 260699 h 266604"/>
              <a:gd name="connsiteX82" fmla="*/ 101251 w 335184"/>
              <a:gd name="connsiteY82" fmla="*/ 257556 h 266604"/>
              <a:gd name="connsiteX83" fmla="*/ 97917 w 335184"/>
              <a:gd name="connsiteY83" fmla="*/ 256413 h 266604"/>
              <a:gd name="connsiteX84" fmla="*/ 92012 w 335184"/>
              <a:gd name="connsiteY84" fmla="*/ 260318 h 266604"/>
              <a:gd name="connsiteX85" fmla="*/ 91821 w 335184"/>
              <a:gd name="connsiteY85" fmla="*/ 258794 h 266604"/>
              <a:gd name="connsiteX86" fmla="*/ 77438 w 335184"/>
              <a:gd name="connsiteY86" fmla="*/ 258985 h 266604"/>
              <a:gd name="connsiteX87" fmla="*/ 75247 w 335184"/>
              <a:gd name="connsiteY87" fmla="*/ 254413 h 266604"/>
              <a:gd name="connsiteX88" fmla="*/ 69913 w 335184"/>
              <a:gd name="connsiteY88" fmla="*/ 250317 h 266604"/>
              <a:gd name="connsiteX89" fmla="*/ 67913 w 335184"/>
              <a:gd name="connsiteY89" fmla="*/ 247364 h 266604"/>
              <a:gd name="connsiteX90" fmla="*/ 71628 w 335184"/>
              <a:gd name="connsiteY90" fmla="*/ 238887 h 266604"/>
              <a:gd name="connsiteX91" fmla="*/ 74581 w 335184"/>
              <a:gd name="connsiteY91" fmla="*/ 236887 h 266604"/>
              <a:gd name="connsiteX92" fmla="*/ 79724 w 335184"/>
              <a:gd name="connsiteY92" fmla="*/ 239459 h 266604"/>
              <a:gd name="connsiteX93" fmla="*/ 83629 w 335184"/>
              <a:gd name="connsiteY93" fmla="*/ 232505 h 266604"/>
              <a:gd name="connsiteX94" fmla="*/ 83439 w 335184"/>
              <a:gd name="connsiteY94" fmla="*/ 230981 h 266604"/>
              <a:gd name="connsiteX95" fmla="*/ 81725 w 335184"/>
              <a:gd name="connsiteY95" fmla="*/ 229552 h 266604"/>
              <a:gd name="connsiteX96" fmla="*/ 72390 w 335184"/>
              <a:gd name="connsiteY96" fmla="*/ 232315 h 266604"/>
              <a:gd name="connsiteX97" fmla="*/ 70866 w 335184"/>
              <a:gd name="connsiteY97" fmla="*/ 232600 h 266604"/>
              <a:gd name="connsiteX98" fmla="*/ 70675 w 335184"/>
              <a:gd name="connsiteY98" fmla="*/ 230981 h 266604"/>
              <a:gd name="connsiteX99" fmla="*/ 79153 w 335184"/>
              <a:gd name="connsiteY99" fmla="*/ 221837 h 266604"/>
              <a:gd name="connsiteX100" fmla="*/ 78486 w 335184"/>
              <a:gd name="connsiteY100" fmla="*/ 217170 h 266604"/>
              <a:gd name="connsiteX101" fmla="*/ 74962 w 335184"/>
              <a:gd name="connsiteY101" fmla="*/ 214408 h 266604"/>
              <a:gd name="connsiteX102" fmla="*/ 81058 w 335184"/>
              <a:gd name="connsiteY102" fmla="*/ 212026 h 266604"/>
              <a:gd name="connsiteX103" fmla="*/ 75724 w 335184"/>
              <a:gd name="connsiteY103" fmla="*/ 207836 h 266604"/>
              <a:gd name="connsiteX104" fmla="*/ 74104 w 335184"/>
              <a:gd name="connsiteY104" fmla="*/ 208121 h 266604"/>
              <a:gd name="connsiteX105" fmla="*/ 63532 w 335184"/>
              <a:gd name="connsiteY105" fmla="*/ 212693 h 266604"/>
              <a:gd name="connsiteX106" fmla="*/ 61150 w 335184"/>
              <a:gd name="connsiteY106" fmla="*/ 206502 h 266604"/>
              <a:gd name="connsiteX107" fmla="*/ 57912 w 335184"/>
              <a:gd name="connsiteY107" fmla="*/ 206978 h 266604"/>
              <a:gd name="connsiteX108" fmla="*/ 56007 w 335184"/>
              <a:gd name="connsiteY108" fmla="*/ 204025 h 266604"/>
              <a:gd name="connsiteX109" fmla="*/ 52578 w 335184"/>
              <a:gd name="connsiteY109" fmla="*/ 202787 h 266604"/>
              <a:gd name="connsiteX110" fmla="*/ 52388 w 335184"/>
              <a:gd name="connsiteY110" fmla="*/ 201263 h 266604"/>
              <a:gd name="connsiteX111" fmla="*/ 48673 w 335184"/>
              <a:gd name="connsiteY111" fmla="*/ 196882 h 266604"/>
              <a:gd name="connsiteX112" fmla="*/ 51625 w 335184"/>
              <a:gd name="connsiteY112" fmla="*/ 194881 h 266604"/>
              <a:gd name="connsiteX113" fmla="*/ 52007 w 335184"/>
              <a:gd name="connsiteY113" fmla="*/ 185261 h 266604"/>
              <a:gd name="connsiteX114" fmla="*/ 59055 w 335184"/>
              <a:gd name="connsiteY114" fmla="*/ 190786 h 266604"/>
              <a:gd name="connsiteX115" fmla="*/ 63437 w 335184"/>
              <a:gd name="connsiteY115" fmla="*/ 174212 h 266604"/>
              <a:gd name="connsiteX116" fmla="*/ 63246 w 335184"/>
              <a:gd name="connsiteY116" fmla="*/ 172593 h 266604"/>
              <a:gd name="connsiteX117" fmla="*/ 50387 w 335184"/>
              <a:gd name="connsiteY117" fmla="*/ 172593 h 266604"/>
              <a:gd name="connsiteX118" fmla="*/ 43244 w 335184"/>
              <a:gd name="connsiteY118" fmla="*/ 167068 h 266604"/>
              <a:gd name="connsiteX119" fmla="*/ 39719 w 335184"/>
              <a:gd name="connsiteY119" fmla="*/ 164401 h 266604"/>
              <a:gd name="connsiteX120" fmla="*/ 30194 w 335184"/>
              <a:gd name="connsiteY120" fmla="*/ 152781 h 266604"/>
              <a:gd name="connsiteX121" fmla="*/ 30004 w 335184"/>
              <a:gd name="connsiteY121" fmla="*/ 151162 h 266604"/>
              <a:gd name="connsiteX122" fmla="*/ 30766 w 335184"/>
              <a:gd name="connsiteY122" fmla="*/ 144685 h 266604"/>
              <a:gd name="connsiteX123" fmla="*/ 29242 w 335184"/>
              <a:gd name="connsiteY123" fmla="*/ 144875 h 266604"/>
              <a:gd name="connsiteX124" fmla="*/ 31909 w 335184"/>
              <a:gd name="connsiteY124" fmla="*/ 141256 h 266604"/>
              <a:gd name="connsiteX125" fmla="*/ 31528 w 335184"/>
              <a:gd name="connsiteY125" fmla="*/ 138113 h 266604"/>
              <a:gd name="connsiteX126" fmla="*/ 26765 w 335184"/>
              <a:gd name="connsiteY126" fmla="*/ 138779 h 266604"/>
              <a:gd name="connsiteX127" fmla="*/ 26384 w 335184"/>
              <a:gd name="connsiteY127" fmla="*/ 135541 h 266604"/>
              <a:gd name="connsiteX128" fmla="*/ 23241 w 335184"/>
              <a:gd name="connsiteY128" fmla="*/ 136017 h 266604"/>
              <a:gd name="connsiteX129" fmla="*/ 21241 w 335184"/>
              <a:gd name="connsiteY129" fmla="*/ 133064 h 266604"/>
              <a:gd name="connsiteX130" fmla="*/ 16383 w 335184"/>
              <a:gd name="connsiteY130" fmla="*/ 132016 h 266604"/>
              <a:gd name="connsiteX131" fmla="*/ 15716 w 335184"/>
              <a:gd name="connsiteY131" fmla="*/ 127349 h 266604"/>
              <a:gd name="connsiteX132" fmla="*/ 18859 w 335184"/>
              <a:gd name="connsiteY132" fmla="*/ 126873 h 266604"/>
              <a:gd name="connsiteX133" fmla="*/ 23432 w 335184"/>
              <a:gd name="connsiteY133" fmla="*/ 124777 h 266604"/>
              <a:gd name="connsiteX134" fmla="*/ 22384 w 335184"/>
              <a:gd name="connsiteY134" fmla="*/ 116872 h 266604"/>
              <a:gd name="connsiteX135" fmla="*/ 33433 w 335184"/>
              <a:gd name="connsiteY135" fmla="*/ 115443 h 266604"/>
              <a:gd name="connsiteX136" fmla="*/ 37052 w 335184"/>
              <a:gd name="connsiteY136" fmla="*/ 118205 h 266604"/>
              <a:gd name="connsiteX137" fmla="*/ 38195 w 335184"/>
              <a:gd name="connsiteY137" fmla="*/ 114871 h 266604"/>
              <a:gd name="connsiteX138" fmla="*/ 44672 w 335184"/>
              <a:gd name="connsiteY138" fmla="*/ 115633 h 266604"/>
              <a:gd name="connsiteX139" fmla="*/ 44482 w 335184"/>
              <a:gd name="connsiteY139" fmla="*/ 114014 h 266604"/>
              <a:gd name="connsiteX140" fmla="*/ 44291 w 335184"/>
              <a:gd name="connsiteY140" fmla="*/ 112490 h 266604"/>
              <a:gd name="connsiteX141" fmla="*/ 44101 w 335184"/>
              <a:gd name="connsiteY141" fmla="*/ 110871 h 266604"/>
              <a:gd name="connsiteX142" fmla="*/ 40767 w 335184"/>
              <a:gd name="connsiteY142" fmla="*/ 109728 h 266604"/>
              <a:gd name="connsiteX143" fmla="*/ 41910 w 335184"/>
              <a:gd name="connsiteY143" fmla="*/ 106299 h 266604"/>
              <a:gd name="connsiteX144" fmla="*/ 34004 w 335184"/>
              <a:gd name="connsiteY144" fmla="*/ 107347 h 266604"/>
              <a:gd name="connsiteX145" fmla="*/ 33052 w 335184"/>
              <a:gd name="connsiteY145" fmla="*/ 99441 h 266604"/>
              <a:gd name="connsiteX146" fmla="*/ 30099 w 335184"/>
              <a:gd name="connsiteY146" fmla="*/ 101441 h 266604"/>
              <a:gd name="connsiteX147" fmla="*/ 24955 w 335184"/>
              <a:gd name="connsiteY147" fmla="*/ 98869 h 266604"/>
              <a:gd name="connsiteX148" fmla="*/ 23717 w 335184"/>
              <a:gd name="connsiteY148" fmla="*/ 89440 h 266604"/>
              <a:gd name="connsiteX149" fmla="*/ 20193 w 335184"/>
              <a:gd name="connsiteY149" fmla="*/ 86677 h 266604"/>
              <a:gd name="connsiteX150" fmla="*/ 23146 w 335184"/>
              <a:gd name="connsiteY150" fmla="*/ 84677 h 266604"/>
              <a:gd name="connsiteX151" fmla="*/ 19145 w 335184"/>
              <a:gd name="connsiteY151" fmla="*/ 78772 h 266604"/>
              <a:gd name="connsiteX152" fmla="*/ 13049 w 335184"/>
              <a:gd name="connsiteY152" fmla="*/ 81153 h 266604"/>
              <a:gd name="connsiteX153" fmla="*/ 8572 w 335184"/>
              <a:gd name="connsiteY153" fmla="*/ 83344 h 266604"/>
              <a:gd name="connsiteX154" fmla="*/ 4953 w 335184"/>
              <a:gd name="connsiteY154" fmla="*/ 80581 h 266604"/>
              <a:gd name="connsiteX155" fmla="*/ 667 w 335184"/>
              <a:gd name="connsiteY155" fmla="*/ 84296 h 266604"/>
              <a:gd name="connsiteX156" fmla="*/ 191 w 335184"/>
              <a:gd name="connsiteY156" fmla="*/ 81153 h 266604"/>
              <a:gd name="connsiteX157" fmla="*/ 0 w 335184"/>
              <a:gd name="connsiteY157" fmla="*/ 79629 h 266604"/>
              <a:gd name="connsiteX158" fmla="*/ 9334 w 335184"/>
              <a:gd name="connsiteY158" fmla="*/ 76771 h 266604"/>
              <a:gd name="connsiteX159" fmla="*/ 8668 w 335184"/>
              <a:gd name="connsiteY159" fmla="*/ 72104 h 266604"/>
              <a:gd name="connsiteX160" fmla="*/ 10096 w 335184"/>
              <a:gd name="connsiteY160" fmla="*/ 70294 h 266604"/>
              <a:gd name="connsiteX161" fmla="*/ 11811 w 335184"/>
              <a:gd name="connsiteY161" fmla="*/ 71723 h 266604"/>
              <a:gd name="connsiteX162" fmla="*/ 13621 w 335184"/>
              <a:gd name="connsiteY162" fmla="*/ 73057 h 266604"/>
              <a:gd name="connsiteX163" fmla="*/ 21336 w 335184"/>
              <a:gd name="connsiteY163" fmla="*/ 70485 h 266604"/>
              <a:gd name="connsiteX164" fmla="*/ 21146 w 335184"/>
              <a:gd name="connsiteY164" fmla="*/ 68866 h 266604"/>
              <a:gd name="connsiteX165" fmla="*/ 22479 w 335184"/>
              <a:gd name="connsiteY165" fmla="*/ 67151 h 266604"/>
              <a:gd name="connsiteX166" fmla="*/ 22670 w 335184"/>
              <a:gd name="connsiteY166" fmla="*/ 68675 h 266604"/>
              <a:gd name="connsiteX167" fmla="*/ 31813 w 335184"/>
              <a:gd name="connsiteY167" fmla="*/ 64294 h 266604"/>
              <a:gd name="connsiteX168" fmla="*/ 37909 w 335184"/>
              <a:gd name="connsiteY168" fmla="*/ 61913 h 266604"/>
              <a:gd name="connsiteX169" fmla="*/ 41815 w 335184"/>
              <a:gd name="connsiteY169" fmla="*/ 67818 h 266604"/>
              <a:gd name="connsiteX170" fmla="*/ 43244 w 335184"/>
              <a:gd name="connsiteY170" fmla="*/ 66103 h 266604"/>
              <a:gd name="connsiteX171" fmla="*/ 50483 w 335184"/>
              <a:gd name="connsiteY171" fmla="*/ 60388 h 266604"/>
              <a:gd name="connsiteX172" fmla="*/ 48292 w 335184"/>
              <a:gd name="connsiteY172" fmla="*/ 55816 h 266604"/>
              <a:gd name="connsiteX173" fmla="*/ 52864 w 335184"/>
              <a:gd name="connsiteY173" fmla="*/ 53626 h 266604"/>
              <a:gd name="connsiteX174" fmla="*/ 52483 w 335184"/>
              <a:gd name="connsiteY174" fmla="*/ 50482 h 266604"/>
              <a:gd name="connsiteX175" fmla="*/ 57436 w 335184"/>
              <a:gd name="connsiteY175" fmla="*/ 51435 h 266604"/>
              <a:gd name="connsiteX176" fmla="*/ 59150 w 335184"/>
              <a:gd name="connsiteY176" fmla="*/ 52864 h 266604"/>
              <a:gd name="connsiteX177" fmla="*/ 62294 w 335184"/>
              <a:gd name="connsiteY177" fmla="*/ 52388 h 266604"/>
              <a:gd name="connsiteX178" fmla="*/ 62960 w 335184"/>
              <a:gd name="connsiteY178" fmla="*/ 57150 h 266604"/>
              <a:gd name="connsiteX179" fmla="*/ 65342 w 335184"/>
              <a:gd name="connsiteY179" fmla="*/ 63246 h 266604"/>
              <a:gd name="connsiteX180" fmla="*/ 65913 w 335184"/>
              <a:gd name="connsiteY180" fmla="*/ 68008 h 266604"/>
              <a:gd name="connsiteX181" fmla="*/ 72009 w 335184"/>
              <a:gd name="connsiteY181" fmla="*/ 65627 h 266604"/>
              <a:gd name="connsiteX182" fmla="*/ 90011 w 335184"/>
              <a:gd name="connsiteY182" fmla="*/ 68104 h 266604"/>
              <a:gd name="connsiteX183" fmla="*/ 94679 w 335184"/>
              <a:gd name="connsiteY183" fmla="*/ 67532 h 266604"/>
              <a:gd name="connsiteX184" fmla="*/ 90392 w 335184"/>
              <a:gd name="connsiteY184" fmla="*/ 58483 h 266604"/>
              <a:gd name="connsiteX185" fmla="*/ 92678 w 335184"/>
              <a:gd name="connsiteY185" fmla="*/ 51721 h 266604"/>
              <a:gd name="connsiteX186" fmla="*/ 91154 w 335184"/>
              <a:gd name="connsiteY186" fmla="*/ 51911 h 266604"/>
              <a:gd name="connsiteX187" fmla="*/ 90964 w 335184"/>
              <a:gd name="connsiteY187" fmla="*/ 50387 h 266604"/>
              <a:gd name="connsiteX188" fmla="*/ 90107 w 335184"/>
              <a:gd name="connsiteY188" fmla="*/ 44101 h 266604"/>
              <a:gd name="connsiteX189" fmla="*/ 91535 w 335184"/>
              <a:gd name="connsiteY189" fmla="*/ 42291 h 266604"/>
              <a:gd name="connsiteX190" fmla="*/ 91059 w 335184"/>
              <a:gd name="connsiteY190" fmla="*/ 39148 h 266604"/>
              <a:gd name="connsiteX191" fmla="*/ 96393 w 335184"/>
              <a:gd name="connsiteY191" fmla="*/ 30480 h 266604"/>
              <a:gd name="connsiteX192" fmla="*/ 102965 w 335184"/>
              <a:gd name="connsiteY192" fmla="*/ 31242 h 266604"/>
              <a:gd name="connsiteX193" fmla="*/ 108013 w 335184"/>
              <a:gd name="connsiteY193" fmla="*/ 33814 h 266604"/>
              <a:gd name="connsiteX194" fmla="*/ 111252 w 335184"/>
              <a:gd name="connsiteY194" fmla="*/ 33338 h 266604"/>
              <a:gd name="connsiteX195" fmla="*/ 116776 w 335184"/>
              <a:gd name="connsiteY195" fmla="*/ 39052 h 266604"/>
              <a:gd name="connsiteX196" fmla="*/ 121253 w 335184"/>
              <a:gd name="connsiteY196" fmla="*/ 36862 h 266604"/>
              <a:gd name="connsiteX197" fmla="*/ 122301 w 335184"/>
              <a:gd name="connsiteY197" fmla="*/ 32004 h 266604"/>
              <a:gd name="connsiteX198" fmla="*/ 125635 w 335184"/>
              <a:gd name="connsiteY198" fmla="*/ 33147 h 266604"/>
              <a:gd name="connsiteX199" fmla="*/ 136493 w 335184"/>
              <a:gd name="connsiteY199" fmla="*/ 30194 h 266604"/>
              <a:gd name="connsiteX200" fmla="*/ 136493 w 335184"/>
              <a:gd name="connsiteY200" fmla="*/ 30194 h 266604"/>
              <a:gd name="connsiteX201" fmla="*/ 135826 w 335184"/>
              <a:gd name="connsiteY201" fmla="*/ 25432 h 266604"/>
              <a:gd name="connsiteX202" fmla="*/ 140779 w 335184"/>
              <a:gd name="connsiteY202" fmla="*/ 26384 h 266604"/>
              <a:gd name="connsiteX203" fmla="*/ 140017 w 335184"/>
              <a:gd name="connsiteY203" fmla="*/ 20098 h 266604"/>
              <a:gd name="connsiteX204" fmla="*/ 149828 w 335184"/>
              <a:gd name="connsiteY204" fmla="*/ 22003 h 266604"/>
              <a:gd name="connsiteX205" fmla="*/ 162496 w 335184"/>
              <a:gd name="connsiteY205" fmla="*/ 20383 h 266604"/>
              <a:gd name="connsiteX206" fmla="*/ 167259 w 335184"/>
              <a:gd name="connsiteY206" fmla="*/ 19812 h 266604"/>
              <a:gd name="connsiteX207" fmla="*/ 166402 w 335184"/>
              <a:gd name="connsiteY207" fmla="*/ 13525 h 266604"/>
              <a:gd name="connsiteX208" fmla="*/ 168021 w 335184"/>
              <a:gd name="connsiteY208" fmla="*/ 13335 h 266604"/>
              <a:gd name="connsiteX209" fmla="*/ 167354 w 335184"/>
              <a:gd name="connsiteY209" fmla="*/ 8572 h 266604"/>
              <a:gd name="connsiteX210" fmla="*/ 176879 w 335184"/>
              <a:gd name="connsiteY210" fmla="*/ 7334 h 266604"/>
              <a:gd name="connsiteX211" fmla="*/ 176498 w 335184"/>
              <a:gd name="connsiteY211" fmla="*/ 4191 h 266604"/>
              <a:gd name="connsiteX212" fmla="*/ 189452 w 335184"/>
              <a:gd name="connsiteY212" fmla="*/ 5715 h 266604"/>
              <a:gd name="connsiteX213" fmla="*/ 196025 w 335184"/>
              <a:gd name="connsiteY213" fmla="*/ 6572 h 266604"/>
              <a:gd name="connsiteX214" fmla="*/ 197167 w 335184"/>
              <a:gd name="connsiteY214" fmla="*/ 3143 h 266604"/>
              <a:gd name="connsiteX215" fmla="*/ 203645 w 335184"/>
              <a:gd name="connsiteY215" fmla="*/ 3905 h 266604"/>
              <a:gd name="connsiteX216" fmla="*/ 209645 w 335184"/>
              <a:gd name="connsiteY216" fmla="*/ 0 h 266604"/>
              <a:gd name="connsiteX217" fmla="*/ 214503 w 335184"/>
              <a:gd name="connsiteY217" fmla="*/ 952 h 266604"/>
              <a:gd name="connsiteX218" fmla="*/ 214408 w 335184"/>
              <a:gd name="connsiteY218" fmla="*/ 12192 h 266604"/>
              <a:gd name="connsiteX219" fmla="*/ 212788 w 335184"/>
              <a:gd name="connsiteY219" fmla="*/ 12382 h 266604"/>
              <a:gd name="connsiteX220" fmla="*/ 213550 w 335184"/>
              <a:gd name="connsiteY220" fmla="*/ 18764 h 266604"/>
              <a:gd name="connsiteX221" fmla="*/ 217932 w 335184"/>
              <a:gd name="connsiteY221" fmla="*/ 14954 h 266604"/>
              <a:gd name="connsiteX222" fmla="*/ 219932 w 335184"/>
              <a:gd name="connsiteY222" fmla="*/ 17907 h 266604"/>
              <a:gd name="connsiteX223" fmla="*/ 222885 w 335184"/>
              <a:gd name="connsiteY223" fmla="*/ 15907 h 266604"/>
              <a:gd name="connsiteX224" fmla="*/ 224028 w 335184"/>
              <a:gd name="connsiteY224" fmla="*/ 12573 h 266604"/>
              <a:gd name="connsiteX225" fmla="*/ 227838 w 335184"/>
              <a:gd name="connsiteY225" fmla="*/ 16954 h 266604"/>
              <a:gd name="connsiteX226" fmla="*/ 232696 w 335184"/>
              <a:gd name="connsiteY226" fmla="*/ 17907 h 266604"/>
              <a:gd name="connsiteX227" fmla="*/ 235077 w 335184"/>
              <a:gd name="connsiteY227" fmla="*/ 24003 h 266604"/>
              <a:gd name="connsiteX228" fmla="*/ 233744 w 335184"/>
              <a:gd name="connsiteY228" fmla="*/ 25813 h 266604"/>
              <a:gd name="connsiteX229" fmla="*/ 234505 w 335184"/>
              <a:gd name="connsiteY229" fmla="*/ 32099 h 266604"/>
              <a:gd name="connsiteX230" fmla="*/ 237458 w 335184"/>
              <a:gd name="connsiteY230" fmla="*/ 30099 h 266604"/>
              <a:gd name="connsiteX231" fmla="*/ 239268 w 335184"/>
              <a:gd name="connsiteY231" fmla="*/ 31432 h 266604"/>
              <a:gd name="connsiteX232" fmla="*/ 245745 w 335184"/>
              <a:gd name="connsiteY232" fmla="*/ 32290 h 266604"/>
              <a:gd name="connsiteX233" fmla="*/ 249936 w 335184"/>
              <a:gd name="connsiteY233" fmla="*/ 26956 h 266604"/>
              <a:gd name="connsiteX234" fmla="*/ 253079 w 335184"/>
              <a:gd name="connsiteY234" fmla="*/ 26479 h 266604"/>
              <a:gd name="connsiteX235" fmla="*/ 259556 w 335184"/>
              <a:gd name="connsiteY235" fmla="*/ 27241 h 266604"/>
              <a:gd name="connsiteX236" fmla="*/ 255651 w 335184"/>
              <a:gd name="connsiteY236" fmla="*/ 34195 h 266604"/>
              <a:gd name="connsiteX237" fmla="*/ 251079 w 335184"/>
              <a:gd name="connsiteY237" fmla="*/ 36385 h 266604"/>
              <a:gd name="connsiteX238" fmla="*/ 253270 w 335184"/>
              <a:gd name="connsiteY238" fmla="*/ 40957 h 266604"/>
              <a:gd name="connsiteX239" fmla="*/ 253460 w 335184"/>
              <a:gd name="connsiteY239" fmla="*/ 42481 h 266604"/>
              <a:gd name="connsiteX240" fmla="*/ 255937 w 335184"/>
              <a:gd name="connsiteY240" fmla="*/ 48577 h 266604"/>
              <a:gd name="connsiteX241" fmla="*/ 261461 w 335184"/>
              <a:gd name="connsiteY241" fmla="*/ 54292 h 266604"/>
              <a:gd name="connsiteX242" fmla="*/ 261461 w 335184"/>
              <a:gd name="connsiteY242" fmla="*/ 54292 h 266604"/>
              <a:gd name="connsiteX243" fmla="*/ 263366 w 335184"/>
              <a:gd name="connsiteY243" fmla="*/ 57245 h 266604"/>
              <a:gd name="connsiteX244" fmla="*/ 266795 w 335184"/>
              <a:gd name="connsiteY244" fmla="*/ 58483 h 266604"/>
              <a:gd name="connsiteX245" fmla="*/ 274415 w 335184"/>
              <a:gd name="connsiteY245" fmla="*/ 55912 h 266604"/>
              <a:gd name="connsiteX246" fmla="*/ 276225 w 335184"/>
              <a:gd name="connsiteY246" fmla="*/ 57245 h 266604"/>
              <a:gd name="connsiteX247" fmla="*/ 283940 w 335184"/>
              <a:gd name="connsiteY247" fmla="*/ 54673 h 266604"/>
              <a:gd name="connsiteX248" fmla="*/ 284702 w 335184"/>
              <a:gd name="connsiteY248" fmla="*/ 60960 h 266604"/>
              <a:gd name="connsiteX249" fmla="*/ 301085 w 335184"/>
              <a:gd name="connsiteY249" fmla="*/ 63722 h 266604"/>
              <a:gd name="connsiteX250" fmla="*/ 300133 w 335184"/>
              <a:gd name="connsiteY250" fmla="*/ 81439 h 266604"/>
              <a:gd name="connsiteX251" fmla="*/ 305467 w 335184"/>
              <a:gd name="connsiteY251" fmla="*/ 85630 h 266604"/>
              <a:gd name="connsiteX252" fmla="*/ 308420 w 335184"/>
              <a:gd name="connsiteY252" fmla="*/ 83629 h 266604"/>
              <a:gd name="connsiteX253" fmla="*/ 313563 w 335184"/>
              <a:gd name="connsiteY253" fmla="*/ 86201 h 266604"/>
              <a:gd name="connsiteX254" fmla="*/ 323659 w 335184"/>
              <a:gd name="connsiteY254" fmla="*/ 89725 h 266604"/>
              <a:gd name="connsiteX255" fmla="*/ 322326 w 335184"/>
              <a:gd name="connsiteY255" fmla="*/ 91440 h 266604"/>
              <a:gd name="connsiteX256" fmla="*/ 322707 w 335184"/>
              <a:gd name="connsiteY256" fmla="*/ 94583 h 266604"/>
              <a:gd name="connsiteX257" fmla="*/ 322707 w 335184"/>
              <a:gd name="connsiteY257" fmla="*/ 94583 h 266604"/>
              <a:gd name="connsiteX258" fmla="*/ 332804 w 335184"/>
              <a:gd name="connsiteY258" fmla="*/ 98203 h 266604"/>
              <a:gd name="connsiteX259" fmla="*/ 335185 w 335184"/>
              <a:gd name="connsiteY259" fmla="*/ 104299 h 266604"/>
              <a:gd name="connsiteX260" fmla="*/ 329279 w 335184"/>
              <a:gd name="connsiteY260" fmla="*/ 121063 h 266604"/>
              <a:gd name="connsiteX261" fmla="*/ 321374 w 335184"/>
              <a:gd name="connsiteY261" fmla="*/ 122015 h 266604"/>
              <a:gd name="connsiteX262" fmla="*/ 321564 w 335184"/>
              <a:gd name="connsiteY262" fmla="*/ 123634 h 266604"/>
              <a:gd name="connsiteX263" fmla="*/ 309563 w 335184"/>
              <a:gd name="connsiteY263" fmla="*/ 130016 h 266604"/>
              <a:gd name="connsiteX264" fmla="*/ 301657 w 335184"/>
              <a:gd name="connsiteY264" fmla="*/ 130969 h 266604"/>
              <a:gd name="connsiteX265" fmla="*/ 300323 w 335184"/>
              <a:gd name="connsiteY265" fmla="*/ 132778 h 266604"/>
              <a:gd name="connsiteX266" fmla="*/ 300323 w 335184"/>
              <a:gd name="connsiteY266" fmla="*/ 132778 h 266604"/>
              <a:gd name="connsiteX267" fmla="*/ 295561 w 335184"/>
              <a:gd name="connsiteY267" fmla="*/ 133350 h 266604"/>
              <a:gd name="connsiteX268" fmla="*/ 295751 w 335184"/>
              <a:gd name="connsiteY268" fmla="*/ 134969 h 266604"/>
              <a:gd name="connsiteX269" fmla="*/ 290798 w 335184"/>
              <a:gd name="connsiteY269" fmla="*/ 133921 h 266604"/>
              <a:gd name="connsiteX270" fmla="*/ 292799 w 335184"/>
              <a:gd name="connsiteY270" fmla="*/ 136874 h 266604"/>
              <a:gd name="connsiteX271" fmla="*/ 289846 w 335184"/>
              <a:gd name="connsiteY271" fmla="*/ 138874 h 266604"/>
              <a:gd name="connsiteX272" fmla="*/ 288226 w 335184"/>
              <a:gd name="connsiteY272" fmla="*/ 139065 h 266604"/>
              <a:gd name="connsiteX273" fmla="*/ 287655 w 335184"/>
              <a:gd name="connsiteY273" fmla="*/ 147161 h 266604"/>
              <a:gd name="connsiteX274" fmla="*/ 290513 w 335184"/>
              <a:gd name="connsiteY274" fmla="*/ 156496 h 266604"/>
              <a:gd name="connsiteX275" fmla="*/ 294989 w 335184"/>
              <a:gd name="connsiteY275" fmla="*/ 154305 h 266604"/>
              <a:gd name="connsiteX276" fmla="*/ 297371 w 335184"/>
              <a:gd name="connsiteY276" fmla="*/ 147542 h 266604"/>
              <a:gd name="connsiteX277" fmla="*/ 302705 w 335184"/>
              <a:gd name="connsiteY277" fmla="*/ 151733 h 266604"/>
              <a:gd name="connsiteX278" fmla="*/ 306896 w 335184"/>
              <a:gd name="connsiteY278" fmla="*/ 159163 h 266604"/>
              <a:gd name="connsiteX279" fmla="*/ 300514 w 335184"/>
              <a:gd name="connsiteY279" fmla="*/ 160020 h 266604"/>
              <a:gd name="connsiteX280" fmla="*/ 299752 w 335184"/>
              <a:gd name="connsiteY280" fmla="*/ 166497 h 266604"/>
              <a:gd name="connsiteX281" fmla="*/ 303943 w 335184"/>
              <a:gd name="connsiteY281" fmla="*/ 174022 h 266604"/>
              <a:gd name="connsiteX282" fmla="*/ 308134 w 335184"/>
              <a:gd name="connsiteY282" fmla="*/ 181451 h 266604"/>
              <a:gd name="connsiteX283" fmla="*/ 306896 w 335184"/>
              <a:gd name="connsiteY283" fmla="*/ 184880 h 266604"/>
              <a:gd name="connsiteX284" fmla="*/ 306896 w 335184"/>
              <a:gd name="connsiteY284" fmla="*/ 184880 h 266604"/>
              <a:gd name="connsiteX285" fmla="*/ 306896 w 335184"/>
              <a:gd name="connsiteY285" fmla="*/ 184880 h 26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335184" h="266604">
                <a:moveTo>
                  <a:pt x="306896" y="184880"/>
                </a:moveTo>
                <a:lnTo>
                  <a:pt x="307372" y="188023"/>
                </a:lnTo>
                <a:lnTo>
                  <a:pt x="302609" y="188595"/>
                </a:lnTo>
                <a:lnTo>
                  <a:pt x="303371" y="194881"/>
                </a:lnTo>
                <a:lnTo>
                  <a:pt x="300609" y="198501"/>
                </a:lnTo>
                <a:lnTo>
                  <a:pt x="295084" y="192786"/>
                </a:lnTo>
                <a:lnTo>
                  <a:pt x="293751" y="194500"/>
                </a:lnTo>
                <a:lnTo>
                  <a:pt x="292703" y="199453"/>
                </a:lnTo>
                <a:lnTo>
                  <a:pt x="290798" y="196501"/>
                </a:lnTo>
                <a:lnTo>
                  <a:pt x="289179" y="196691"/>
                </a:lnTo>
                <a:lnTo>
                  <a:pt x="293370" y="204216"/>
                </a:lnTo>
                <a:lnTo>
                  <a:pt x="289179" y="209550"/>
                </a:lnTo>
                <a:lnTo>
                  <a:pt x="284131" y="206978"/>
                </a:lnTo>
                <a:lnTo>
                  <a:pt x="279368" y="207550"/>
                </a:lnTo>
                <a:lnTo>
                  <a:pt x="274225" y="205073"/>
                </a:lnTo>
                <a:lnTo>
                  <a:pt x="274415" y="206597"/>
                </a:lnTo>
                <a:lnTo>
                  <a:pt x="272605" y="205264"/>
                </a:lnTo>
                <a:lnTo>
                  <a:pt x="271272" y="206978"/>
                </a:lnTo>
                <a:lnTo>
                  <a:pt x="269081" y="202501"/>
                </a:lnTo>
                <a:lnTo>
                  <a:pt x="269462" y="205645"/>
                </a:lnTo>
                <a:lnTo>
                  <a:pt x="265938" y="202882"/>
                </a:lnTo>
                <a:lnTo>
                  <a:pt x="265557" y="199739"/>
                </a:lnTo>
                <a:lnTo>
                  <a:pt x="264128" y="201549"/>
                </a:lnTo>
                <a:lnTo>
                  <a:pt x="261366" y="192214"/>
                </a:lnTo>
                <a:lnTo>
                  <a:pt x="256794" y="194405"/>
                </a:lnTo>
                <a:lnTo>
                  <a:pt x="256604" y="192881"/>
                </a:lnTo>
                <a:lnTo>
                  <a:pt x="254889" y="191452"/>
                </a:lnTo>
                <a:lnTo>
                  <a:pt x="251936" y="193453"/>
                </a:lnTo>
                <a:lnTo>
                  <a:pt x="251460" y="190309"/>
                </a:lnTo>
                <a:lnTo>
                  <a:pt x="251270" y="188690"/>
                </a:lnTo>
                <a:lnTo>
                  <a:pt x="248317" y="190690"/>
                </a:lnTo>
                <a:lnTo>
                  <a:pt x="249079" y="184213"/>
                </a:lnTo>
                <a:lnTo>
                  <a:pt x="244602" y="186404"/>
                </a:lnTo>
                <a:lnTo>
                  <a:pt x="243364" y="189738"/>
                </a:lnTo>
                <a:lnTo>
                  <a:pt x="243364" y="189738"/>
                </a:lnTo>
                <a:lnTo>
                  <a:pt x="240411" y="191738"/>
                </a:lnTo>
                <a:lnTo>
                  <a:pt x="237458" y="193643"/>
                </a:lnTo>
                <a:lnTo>
                  <a:pt x="238887" y="191929"/>
                </a:lnTo>
                <a:lnTo>
                  <a:pt x="235744" y="192310"/>
                </a:lnTo>
                <a:lnTo>
                  <a:pt x="235267" y="189166"/>
                </a:lnTo>
                <a:lnTo>
                  <a:pt x="233744" y="189357"/>
                </a:lnTo>
                <a:lnTo>
                  <a:pt x="228791" y="188404"/>
                </a:lnTo>
                <a:lnTo>
                  <a:pt x="228981" y="189928"/>
                </a:lnTo>
                <a:lnTo>
                  <a:pt x="226219" y="193548"/>
                </a:lnTo>
                <a:lnTo>
                  <a:pt x="221551" y="194119"/>
                </a:lnTo>
                <a:lnTo>
                  <a:pt x="214408" y="188595"/>
                </a:lnTo>
                <a:lnTo>
                  <a:pt x="211455" y="190595"/>
                </a:lnTo>
                <a:lnTo>
                  <a:pt x="205359" y="192976"/>
                </a:lnTo>
                <a:lnTo>
                  <a:pt x="211265" y="201835"/>
                </a:lnTo>
                <a:lnTo>
                  <a:pt x="203740" y="206026"/>
                </a:lnTo>
                <a:lnTo>
                  <a:pt x="204216" y="209169"/>
                </a:lnTo>
                <a:lnTo>
                  <a:pt x="202406" y="207740"/>
                </a:lnTo>
                <a:lnTo>
                  <a:pt x="200978" y="209550"/>
                </a:lnTo>
                <a:lnTo>
                  <a:pt x="199644" y="211360"/>
                </a:lnTo>
                <a:lnTo>
                  <a:pt x="196501" y="211741"/>
                </a:lnTo>
                <a:lnTo>
                  <a:pt x="195644" y="205454"/>
                </a:lnTo>
                <a:lnTo>
                  <a:pt x="180308" y="210598"/>
                </a:lnTo>
                <a:lnTo>
                  <a:pt x="181070" y="216884"/>
                </a:lnTo>
                <a:lnTo>
                  <a:pt x="182690" y="216694"/>
                </a:lnTo>
                <a:lnTo>
                  <a:pt x="182880" y="218313"/>
                </a:lnTo>
                <a:lnTo>
                  <a:pt x="171831" y="219646"/>
                </a:lnTo>
                <a:lnTo>
                  <a:pt x="172403" y="224409"/>
                </a:lnTo>
                <a:lnTo>
                  <a:pt x="167354" y="221837"/>
                </a:lnTo>
                <a:lnTo>
                  <a:pt x="166973" y="231553"/>
                </a:lnTo>
                <a:lnTo>
                  <a:pt x="164211" y="235077"/>
                </a:lnTo>
                <a:lnTo>
                  <a:pt x="159258" y="234125"/>
                </a:lnTo>
                <a:lnTo>
                  <a:pt x="155924" y="232981"/>
                </a:lnTo>
                <a:lnTo>
                  <a:pt x="152495" y="231743"/>
                </a:lnTo>
                <a:lnTo>
                  <a:pt x="148400" y="237077"/>
                </a:lnTo>
                <a:lnTo>
                  <a:pt x="137732" y="241649"/>
                </a:lnTo>
                <a:lnTo>
                  <a:pt x="133064" y="242316"/>
                </a:lnTo>
                <a:lnTo>
                  <a:pt x="122111" y="232410"/>
                </a:lnTo>
                <a:lnTo>
                  <a:pt x="120777" y="234220"/>
                </a:lnTo>
                <a:lnTo>
                  <a:pt x="116872" y="253937"/>
                </a:lnTo>
                <a:lnTo>
                  <a:pt x="117634" y="260223"/>
                </a:lnTo>
                <a:lnTo>
                  <a:pt x="118110" y="263462"/>
                </a:lnTo>
                <a:lnTo>
                  <a:pt x="118491" y="266605"/>
                </a:lnTo>
                <a:lnTo>
                  <a:pt x="115157" y="265367"/>
                </a:lnTo>
                <a:lnTo>
                  <a:pt x="112776" y="259271"/>
                </a:lnTo>
                <a:lnTo>
                  <a:pt x="107823" y="258318"/>
                </a:lnTo>
                <a:lnTo>
                  <a:pt x="101917" y="262318"/>
                </a:lnTo>
                <a:lnTo>
                  <a:pt x="101727" y="260699"/>
                </a:lnTo>
                <a:lnTo>
                  <a:pt x="101251" y="257556"/>
                </a:lnTo>
                <a:lnTo>
                  <a:pt x="97917" y="256413"/>
                </a:lnTo>
                <a:lnTo>
                  <a:pt x="92012" y="260318"/>
                </a:lnTo>
                <a:lnTo>
                  <a:pt x="91821" y="258794"/>
                </a:lnTo>
                <a:lnTo>
                  <a:pt x="77438" y="258985"/>
                </a:lnTo>
                <a:lnTo>
                  <a:pt x="75247" y="254413"/>
                </a:lnTo>
                <a:lnTo>
                  <a:pt x="69913" y="250317"/>
                </a:lnTo>
                <a:lnTo>
                  <a:pt x="67913" y="247364"/>
                </a:lnTo>
                <a:lnTo>
                  <a:pt x="71628" y="238887"/>
                </a:lnTo>
                <a:lnTo>
                  <a:pt x="74581" y="236887"/>
                </a:lnTo>
                <a:lnTo>
                  <a:pt x="79724" y="239459"/>
                </a:lnTo>
                <a:lnTo>
                  <a:pt x="83629" y="232505"/>
                </a:lnTo>
                <a:lnTo>
                  <a:pt x="83439" y="230981"/>
                </a:lnTo>
                <a:lnTo>
                  <a:pt x="81725" y="229552"/>
                </a:lnTo>
                <a:lnTo>
                  <a:pt x="72390" y="232315"/>
                </a:lnTo>
                <a:lnTo>
                  <a:pt x="70866" y="232600"/>
                </a:lnTo>
                <a:lnTo>
                  <a:pt x="70675" y="230981"/>
                </a:lnTo>
                <a:lnTo>
                  <a:pt x="79153" y="221837"/>
                </a:lnTo>
                <a:lnTo>
                  <a:pt x="78486" y="217170"/>
                </a:lnTo>
                <a:lnTo>
                  <a:pt x="74962" y="214408"/>
                </a:lnTo>
                <a:lnTo>
                  <a:pt x="81058" y="212026"/>
                </a:lnTo>
                <a:lnTo>
                  <a:pt x="75724" y="207836"/>
                </a:lnTo>
                <a:lnTo>
                  <a:pt x="74104" y="208121"/>
                </a:lnTo>
                <a:lnTo>
                  <a:pt x="63532" y="212693"/>
                </a:lnTo>
                <a:lnTo>
                  <a:pt x="61150" y="206502"/>
                </a:lnTo>
                <a:lnTo>
                  <a:pt x="57912" y="206978"/>
                </a:lnTo>
                <a:lnTo>
                  <a:pt x="56007" y="204025"/>
                </a:lnTo>
                <a:lnTo>
                  <a:pt x="52578" y="202787"/>
                </a:lnTo>
                <a:lnTo>
                  <a:pt x="52388" y="201263"/>
                </a:lnTo>
                <a:lnTo>
                  <a:pt x="48673" y="196882"/>
                </a:lnTo>
                <a:lnTo>
                  <a:pt x="51625" y="194881"/>
                </a:lnTo>
                <a:lnTo>
                  <a:pt x="52007" y="185261"/>
                </a:lnTo>
                <a:lnTo>
                  <a:pt x="59055" y="190786"/>
                </a:lnTo>
                <a:lnTo>
                  <a:pt x="63437" y="174212"/>
                </a:lnTo>
                <a:lnTo>
                  <a:pt x="63246" y="172593"/>
                </a:lnTo>
                <a:lnTo>
                  <a:pt x="50387" y="172593"/>
                </a:lnTo>
                <a:lnTo>
                  <a:pt x="43244" y="167068"/>
                </a:lnTo>
                <a:lnTo>
                  <a:pt x="39719" y="164401"/>
                </a:lnTo>
                <a:lnTo>
                  <a:pt x="30194" y="152781"/>
                </a:lnTo>
                <a:lnTo>
                  <a:pt x="30004" y="151162"/>
                </a:lnTo>
                <a:lnTo>
                  <a:pt x="30766" y="144685"/>
                </a:lnTo>
                <a:lnTo>
                  <a:pt x="29242" y="144875"/>
                </a:lnTo>
                <a:lnTo>
                  <a:pt x="31909" y="141256"/>
                </a:lnTo>
                <a:lnTo>
                  <a:pt x="31528" y="138113"/>
                </a:lnTo>
                <a:lnTo>
                  <a:pt x="26765" y="138779"/>
                </a:lnTo>
                <a:lnTo>
                  <a:pt x="26384" y="135541"/>
                </a:lnTo>
                <a:lnTo>
                  <a:pt x="23241" y="136017"/>
                </a:lnTo>
                <a:lnTo>
                  <a:pt x="21241" y="133064"/>
                </a:lnTo>
                <a:lnTo>
                  <a:pt x="16383" y="132016"/>
                </a:lnTo>
                <a:lnTo>
                  <a:pt x="15716" y="127349"/>
                </a:lnTo>
                <a:lnTo>
                  <a:pt x="18859" y="126873"/>
                </a:lnTo>
                <a:lnTo>
                  <a:pt x="23432" y="124777"/>
                </a:lnTo>
                <a:lnTo>
                  <a:pt x="22384" y="116872"/>
                </a:lnTo>
                <a:lnTo>
                  <a:pt x="33433" y="115443"/>
                </a:lnTo>
                <a:lnTo>
                  <a:pt x="37052" y="118205"/>
                </a:lnTo>
                <a:lnTo>
                  <a:pt x="38195" y="114871"/>
                </a:lnTo>
                <a:lnTo>
                  <a:pt x="44672" y="115633"/>
                </a:lnTo>
                <a:lnTo>
                  <a:pt x="44482" y="114014"/>
                </a:lnTo>
                <a:lnTo>
                  <a:pt x="44291" y="112490"/>
                </a:lnTo>
                <a:lnTo>
                  <a:pt x="44101" y="110871"/>
                </a:lnTo>
                <a:lnTo>
                  <a:pt x="40767" y="109728"/>
                </a:lnTo>
                <a:lnTo>
                  <a:pt x="41910" y="106299"/>
                </a:lnTo>
                <a:lnTo>
                  <a:pt x="34004" y="107347"/>
                </a:lnTo>
                <a:lnTo>
                  <a:pt x="33052" y="99441"/>
                </a:lnTo>
                <a:lnTo>
                  <a:pt x="30099" y="101441"/>
                </a:lnTo>
                <a:lnTo>
                  <a:pt x="24955" y="98869"/>
                </a:lnTo>
                <a:lnTo>
                  <a:pt x="23717" y="89440"/>
                </a:lnTo>
                <a:lnTo>
                  <a:pt x="20193" y="86677"/>
                </a:lnTo>
                <a:lnTo>
                  <a:pt x="23146" y="84677"/>
                </a:lnTo>
                <a:lnTo>
                  <a:pt x="19145" y="78772"/>
                </a:lnTo>
                <a:lnTo>
                  <a:pt x="13049" y="81153"/>
                </a:lnTo>
                <a:lnTo>
                  <a:pt x="8572" y="83344"/>
                </a:lnTo>
                <a:lnTo>
                  <a:pt x="4953" y="80581"/>
                </a:lnTo>
                <a:lnTo>
                  <a:pt x="667" y="84296"/>
                </a:lnTo>
                <a:lnTo>
                  <a:pt x="191" y="81153"/>
                </a:lnTo>
                <a:lnTo>
                  <a:pt x="0" y="79629"/>
                </a:lnTo>
                <a:lnTo>
                  <a:pt x="9334" y="76771"/>
                </a:lnTo>
                <a:lnTo>
                  <a:pt x="8668" y="72104"/>
                </a:lnTo>
                <a:lnTo>
                  <a:pt x="10096" y="70294"/>
                </a:lnTo>
                <a:lnTo>
                  <a:pt x="11811" y="71723"/>
                </a:lnTo>
                <a:lnTo>
                  <a:pt x="13621" y="73057"/>
                </a:lnTo>
                <a:lnTo>
                  <a:pt x="21336" y="70485"/>
                </a:lnTo>
                <a:lnTo>
                  <a:pt x="21146" y="68866"/>
                </a:lnTo>
                <a:lnTo>
                  <a:pt x="22479" y="67151"/>
                </a:lnTo>
                <a:lnTo>
                  <a:pt x="22670" y="68675"/>
                </a:lnTo>
                <a:lnTo>
                  <a:pt x="31813" y="64294"/>
                </a:lnTo>
                <a:lnTo>
                  <a:pt x="37909" y="61913"/>
                </a:lnTo>
                <a:lnTo>
                  <a:pt x="41815" y="67818"/>
                </a:lnTo>
                <a:lnTo>
                  <a:pt x="43244" y="66103"/>
                </a:lnTo>
                <a:lnTo>
                  <a:pt x="50483" y="60388"/>
                </a:lnTo>
                <a:lnTo>
                  <a:pt x="48292" y="55816"/>
                </a:lnTo>
                <a:lnTo>
                  <a:pt x="52864" y="53626"/>
                </a:lnTo>
                <a:lnTo>
                  <a:pt x="52483" y="50482"/>
                </a:lnTo>
                <a:lnTo>
                  <a:pt x="57436" y="51435"/>
                </a:lnTo>
                <a:lnTo>
                  <a:pt x="59150" y="52864"/>
                </a:lnTo>
                <a:lnTo>
                  <a:pt x="62294" y="52388"/>
                </a:lnTo>
                <a:lnTo>
                  <a:pt x="62960" y="57150"/>
                </a:lnTo>
                <a:lnTo>
                  <a:pt x="65342" y="63246"/>
                </a:lnTo>
                <a:lnTo>
                  <a:pt x="65913" y="68008"/>
                </a:lnTo>
                <a:lnTo>
                  <a:pt x="72009" y="65627"/>
                </a:lnTo>
                <a:lnTo>
                  <a:pt x="90011" y="68104"/>
                </a:lnTo>
                <a:lnTo>
                  <a:pt x="94679" y="67532"/>
                </a:lnTo>
                <a:lnTo>
                  <a:pt x="90392" y="58483"/>
                </a:lnTo>
                <a:lnTo>
                  <a:pt x="92678" y="51721"/>
                </a:lnTo>
                <a:lnTo>
                  <a:pt x="91154" y="51911"/>
                </a:lnTo>
                <a:lnTo>
                  <a:pt x="90964" y="50387"/>
                </a:lnTo>
                <a:lnTo>
                  <a:pt x="90107" y="44101"/>
                </a:lnTo>
                <a:lnTo>
                  <a:pt x="91535" y="42291"/>
                </a:lnTo>
                <a:lnTo>
                  <a:pt x="91059" y="39148"/>
                </a:lnTo>
                <a:lnTo>
                  <a:pt x="96393" y="30480"/>
                </a:lnTo>
                <a:lnTo>
                  <a:pt x="102965" y="31242"/>
                </a:lnTo>
                <a:lnTo>
                  <a:pt x="108013" y="33814"/>
                </a:lnTo>
                <a:lnTo>
                  <a:pt x="111252" y="33338"/>
                </a:lnTo>
                <a:lnTo>
                  <a:pt x="116776" y="39052"/>
                </a:lnTo>
                <a:lnTo>
                  <a:pt x="121253" y="36862"/>
                </a:lnTo>
                <a:lnTo>
                  <a:pt x="122301" y="32004"/>
                </a:lnTo>
                <a:lnTo>
                  <a:pt x="125635" y="33147"/>
                </a:lnTo>
                <a:lnTo>
                  <a:pt x="136493" y="30194"/>
                </a:lnTo>
                <a:lnTo>
                  <a:pt x="136493" y="30194"/>
                </a:lnTo>
                <a:lnTo>
                  <a:pt x="135826" y="25432"/>
                </a:lnTo>
                <a:lnTo>
                  <a:pt x="140779" y="26384"/>
                </a:lnTo>
                <a:lnTo>
                  <a:pt x="140017" y="20098"/>
                </a:lnTo>
                <a:lnTo>
                  <a:pt x="149828" y="22003"/>
                </a:lnTo>
                <a:lnTo>
                  <a:pt x="162496" y="20383"/>
                </a:lnTo>
                <a:lnTo>
                  <a:pt x="167259" y="19812"/>
                </a:lnTo>
                <a:lnTo>
                  <a:pt x="166402" y="13525"/>
                </a:lnTo>
                <a:lnTo>
                  <a:pt x="168021" y="13335"/>
                </a:lnTo>
                <a:lnTo>
                  <a:pt x="167354" y="8572"/>
                </a:lnTo>
                <a:lnTo>
                  <a:pt x="176879" y="7334"/>
                </a:lnTo>
                <a:lnTo>
                  <a:pt x="176498" y="4191"/>
                </a:lnTo>
                <a:lnTo>
                  <a:pt x="189452" y="5715"/>
                </a:lnTo>
                <a:lnTo>
                  <a:pt x="196025" y="6572"/>
                </a:lnTo>
                <a:lnTo>
                  <a:pt x="197167" y="3143"/>
                </a:lnTo>
                <a:lnTo>
                  <a:pt x="203645" y="3905"/>
                </a:lnTo>
                <a:lnTo>
                  <a:pt x="209645" y="0"/>
                </a:lnTo>
                <a:lnTo>
                  <a:pt x="214503" y="952"/>
                </a:lnTo>
                <a:lnTo>
                  <a:pt x="214408" y="12192"/>
                </a:lnTo>
                <a:lnTo>
                  <a:pt x="212788" y="12382"/>
                </a:lnTo>
                <a:lnTo>
                  <a:pt x="213550" y="18764"/>
                </a:lnTo>
                <a:lnTo>
                  <a:pt x="217932" y="14954"/>
                </a:lnTo>
                <a:lnTo>
                  <a:pt x="219932" y="17907"/>
                </a:lnTo>
                <a:lnTo>
                  <a:pt x="222885" y="15907"/>
                </a:lnTo>
                <a:lnTo>
                  <a:pt x="224028" y="12573"/>
                </a:lnTo>
                <a:lnTo>
                  <a:pt x="227838" y="16954"/>
                </a:lnTo>
                <a:lnTo>
                  <a:pt x="232696" y="17907"/>
                </a:lnTo>
                <a:lnTo>
                  <a:pt x="235077" y="24003"/>
                </a:lnTo>
                <a:lnTo>
                  <a:pt x="233744" y="25813"/>
                </a:lnTo>
                <a:lnTo>
                  <a:pt x="234505" y="32099"/>
                </a:lnTo>
                <a:lnTo>
                  <a:pt x="237458" y="30099"/>
                </a:lnTo>
                <a:lnTo>
                  <a:pt x="239268" y="31432"/>
                </a:lnTo>
                <a:lnTo>
                  <a:pt x="245745" y="32290"/>
                </a:lnTo>
                <a:lnTo>
                  <a:pt x="249936" y="26956"/>
                </a:lnTo>
                <a:lnTo>
                  <a:pt x="253079" y="26479"/>
                </a:lnTo>
                <a:lnTo>
                  <a:pt x="259556" y="27241"/>
                </a:lnTo>
                <a:lnTo>
                  <a:pt x="255651" y="34195"/>
                </a:lnTo>
                <a:lnTo>
                  <a:pt x="251079" y="36385"/>
                </a:lnTo>
                <a:lnTo>
                  <a:pt x="253270" y="40957"/>
                </a:lnTo>
                <a:lnTo>
                  <a:pt x="253460" y="42481"/>
                </a:lnTo>
                <a:lnTo>
                  <a:pt x="255937" y="48577"/>
                </a:lnTo>
                <a:lnTo>
                  <a:pt x="261461" y="54292"/>
                </a:lnTo>
                <a:lnTo>
                  <a:pt x="261461" y="54292"/>
                </a:lnTo>
                <a:lnTo>
                  <a:pt x="263366" y="57245"/>
                </a:lnTo>
                <a:lnTo>
                  <a:pt x="266795" y="58483"/>
                </a:lnTo>
                <a:lnTo>
                  <a:pt x="274415" y="55912"/>
                </a:lnTo>
                <a:lnTo>
                  <a:pt x="276225" y="57245"/>
                </a:lnTo>
                <a:lnTo>
                  <a:pt x="283940" y="54673"/>
                </a:lnTo>
                <a:lnTo>
                  <a:pt x="284702" y="60960"/>
                </a:lnTo>
                <a:lnTo>
                  <a:pt x="301085" y="63722"/>
                </a:lnTo>
                <a:lnTo>
                  <a:pt x="300133" y="81439"/>
                </a:lnTo>
                <a:lnTo>
                  <a:pt x="305467" y="85630"/>
                </a:lnTo>
                <a:lnTo>
                  <a:pt x="308420" y="83629"/>
                </a:lnTo>
                <a:lnTo>
                  <a:pt x="313563" y="86201"/>
                </a:lnTo>
                <a:lnTo>
                  <a:pt x="323659" y="89725"/>
                </a:lnTo>
                <a:lnTo>
                  <a:pt x="322326" y="91440"/>
                </a:lnTo>
                <a:lnTo>
                  <a:pt x="322707" y="94583"/>
                </a:lnTo>
                <a:lnTo>
                  <a:pt x="322707" y="94583"/>
                </a:lnTo>
                <a:lnTo>
                  <a:pt x="332804" y="98203"/>
                </a:lnTo>
                <a:lnTo>
                  <a:pt x="335185" y="104299"/>
                </a:lnTo>
                <a:lnTo>
                  <a:pt x="329279" y="121063"/>
                </a:lnTo>
                <a:lnTo>
                  <a:pt x="321374" y="122015"/>
                </a:lnTo>
                <a:lnTo>
                  <a:pt x="321564" y="123634"/>
                </a:lnTo>
                <a:lnTo>
                  <a:pt x="309563" y="130016"/>
                </a:lnTo>
                <a:lnTo>
                  <a:pt x="301657" y="130969"/>
                </a:lnTo>
                <a:lnTo>
                  <a:pt x="300323" y="132778"/>
                </a:lnTo>
                <a:lnTo>
                  <a:pt x="300323" y="132778"/>
                </a:lnTo>
                <a:lnTo>
                  <a:pt x="295561" y="133350"/>
                </a:lnTo>
                <a:lnTo>
                  <a:pt x="295751" y="134969"/>
                </a:lnTo>
                <a:lnTo>
                  <a:pt x="290798" y="133921"/>
                </a:lnTo>
                <a:lnTo>
                  <a:pt x="292799" y="136874"/>
                </a:lnTo>
                <a:lnTo>
                  <a:pt x="289846" y="138874"/>
                </a:lnTo>
                <a:lnTo>
                  <a:pt x="288226" y="139065"/>
                </a:lnTo>
                <a:lnTo>
                  <a:pt x="287655" y="147161"/>
                </a:lnTo>
                <a:lnTo>
                  <a:pt x="290513" y="156496"/>
                </a:lnTo>
                <a:lnTo>
                  <a:pt x="294989" y="154305"/>
                </a:lnTo>
                <a:lnTo>
                  <a:pt x="297371" y="147542"/>
                </a:lnTo>
                <a:lnTo>
                  <a:pt x="302705" y="151733"/>
                </a:lnTo>
                <a:lnTo>
                  <a:pt x="306896" y="159163"/>
                </a:lnTo>
                <a:lnTo>
                  <a:pt x="300514" y="160020"/>
                </a:lnTo>
                <a:lnTo>
                  <a:pt x="299752" y="166497"/>
                </a:lnTo>
                <a:lnTo>
                  <a:pt x="303943" y="174022"/>
                </a:lnTo>
                <a:lnTo>
                  <a:pt x="308134" y="181451"/>
                </a:lnTo>
                <a:lnTo>
                  <a:pt x="306896" y="184880"/>
                </a:lnTo>
                <a:lnTo>
                  <a:pt x="306896" y="184880"/>
                </a:lnTo>
                <a:lnTo>
                  <a:pt x="306896" y="184880"/>
                </a:lnTo>
                <a:close/>
              </a:path>
            </a:pathLst>
          </a:custGeom>
          <a:noFill/>
          <a:ln w="12700" cap="rnd">
            <a:solidFill>
              <a:schemeClr val="bg1"/>
            </a:solidFill>
            <a:prstDash val="solid"/>
            <a:round/>
          </a:ln>
        </p:spPr>
        <p:txBody>
          <a:bodyPr rtlCol="0" anchor="ctr"/>
          <a:lstStyle/>
          <a:p>
            <a:endParaRPr lang="cs-CZ"/>
          </a:p>
        </p:txBody>
      </p:sp>
    </p:spTree>
    <p:extLst>
      <p:ext uri="{BB962C8B-B14F-4D97-AF65-F5344CB8AC3E}">
        <p14:creationId xmlns:p14="http://schemas.microsoft.com/office/powerpoint/2010/main" val="3422889529"/>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pic>
        <p:nvPicPr>
          <p:cNvPr id="11" name="Obrázek 12">
            <a:extLst>
              <a:ext uri="{FF2B5EF4-FFF2-40B4-BE49-F238E27FC236}">
                <a16:creationId xmlns:a16="http://schemas.microsoft.com/office/drawing/2014/main" id="{53665E86-3B80-FB49-43F6-991BF5835C9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0800000" y="144000"/>
            <a:ext cx="1160551" cy="563853"/>
          </a:xfrm>
          <a:prstGeom prst="rect">
            <a:avLst/>
          </a:prstGeom>
        </p:spPr>
      </p:pic>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49433717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83521948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5440716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277A5EC-DCF3-4316-AAF9-593891F155D0}"/>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480E2C95-7248-4E58-95A4-5C701F280FD8}"/>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8EFFA53-665F-4953-B32A-12133A2A9867}"/>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7BCA4233-D784-46DD-A1AD-4152E21E0358}"/>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BE85684D-BE59-4E04-BE98-A785CC64EFD0}"/>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021854D-6B80-4FB9-9CFC-9B304DA8E949}"/>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453855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4D1B7E-0F7A-48FF-80C4-2C5F31EE86B5}"/>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E874446-8942-495E-93DB-784F144CCC8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AF267A43-2030-465F-AE0C-283CAF1556E1}"/>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5FDFD93F-F2A2-42A7-9EDB-BA58F8C98E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3B9F1699-C431-4C57-A22C-6828F38DC322}"/>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3D1BA643-00CC-4CB6-A102-96700A294816}"/>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8" name="Zástupný symbol pro zápatí 7">
            <a:extLst>
              <a:ext uri="{FF2B5EF4-FFF2-40B4-BE49-F238E27FC236}">
                <a16:creationId xmlns:a16="http://schemas.microsoft.com/office/drawing/2014/main" id="{529C33A4-481B-476E-BA47-9035B5F725BD}"/>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8FED13E-2988-4324-B670-BCEC1AAF10C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7734112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1_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6B59216-F6BD-41DB-8B58-4DBD6F78B3A1}"/>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BA086BD3-60BD-4510-BFCD-6FD8FF675D40}"/>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4" name="Zástupný symbol pro zápatí 3">
            <a:extLst>
              <a:ext uri="{FF2B5EF4-FFF2-40B4-BE49-F238E27FC236}">
                <a16:creationId xmlns:a16="http://schemas.microsoft.com/office/drawing/2014/main" id="{E831CCE1-A76C-42B2-A3B8-61F4A78C602D}"/>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12D9ECAF-09A6-4E6E-988F-94DAE95CF8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5981178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1_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3A5116D5-D10D-4780-8DE3-E263AD5C3B87}"/>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3" name="Zástupný symbol pro zápatí 2">
            <a:extLst>
              <a:ext uri="{FF2B5EF4-FFF2-40B4-BE49-F238E27FC236}">
                <a16:creationId xmlns:a16="http://schemas.microsoft.com/office/drawing/2014/main" id="{C0CB6E23-B354-4679-9857-1042E08443C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B3F9D63A-A61B-4C7A-AE07-9A88CDEB614A}"/>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7703771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8237503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6423551-D153-4217-A154-4407A5B5F7C8}"/>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77416EEB-8CE6-4497-BFA3-F99CC0D1763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C5DD2D91-6CED-4D5D-90BC-1170E28864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87CD6761-29DF-4455-9076-0459A1991ACD}"/>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8557E6A1-1563-4E8F-97AB-B9639488114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73846D3B-0330-4216-A3E4-28A8634115FB}"/>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15992077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B70D4BE5-19B7-49D5-8B48-E9CCECB05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F41C0DCF-3D3D-40E5-9127-BB856F3532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6734A7E9-778A-493F-86D4-6A7719CA6B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7852D4C-AA02-44EC-AAA8-C261F839BEC2}"/>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6" name="Zástupný symbol pro zápatí 5">
            <a:extLst>
              <a:ext uri="{FF2B5EF4-FFF2-40B4-BE49-F238E27FC236}">
                <a16:creationId xmlns:a16="http://schemas.microsoft.com/office/drawing/2014/main" id="{ECCEA8B9-0632-4DC0-BA34-8F44709562A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9B75481-B9F9-4C7F-93D3-F3E67810400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40232622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1027C9B-34FC-4CEF-A0D2-FE608DB0C9F3}"/>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97DE946A-16C9-4D5E-9125-FDC4FC0E303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D8B166-2654-4599-81CD-090450DCBD1B}"/>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7E545EFA-9E6A-445E-8D63-AA5C6DACA9B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D78E511-8C01-48B0-86BA-51C6AEA95924}"/>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2201334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4A84DCF3-1782-4C08-96B2-D43EBCE1DA4F}"/>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F68719A1-DC72-431A-9D4E-96FA10E29BB9}"/>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005688-EA75-4393-9E80-A1CE893986EF}"/>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B97F067B-09AF-4046-BACD-D60555ECB69B}"/>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CEB7427-BEE7-4670-92C0-022D2034AEFE}"/>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25335428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8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7338615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27733924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29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0628AA9-0270-4466-AEE4-743C6F6BCDF1}"/>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B098766C-C37F-4567-9F2C-A4B585D0B6FE}"/>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A233CD7C-50DC-4ECE-AB8C-2F9F189E011D}"/>
              </a:ext>
            </a:extLst>
          </p:cNvPr>
          <p:cNvSpPr>
            <a:spLocks noGrp="1"/>
          </p:cNvSpPr>
          <p:nvPr>
            <p:ph type="dt" sz="half" idx="10"/>
          </p:nvPr>
        </p:nvSpPr>
        <p:spPr/>
        <p:txBody>
          <a:bodyPr/>
          <a:lstStyle/>
          <a:p>
            <a:fld id="{123550C1-90E3-48F0-81D4-692D92D9D80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8CE71133-EA5C-42EA-9E5B-F6899631D169}"/>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EB4E4BE-77B6-4193-B096-DCEE3DB38980}"/>
              </a:ext>
            </a:extLst>
          </p:cNvPr>
          <p:cNvSpPr>
            <a:spLocks noGrp="1"/>
          </p:cNvSpPr>
          <p:nvPr>
            <p:ph type="sldNum" sz="quarter" idx="12"/>
          </p:nvPr>
        </p:nvSpPr>
        <p:spPr/>
        <p:txBody>
          <a:bodyPr/>
          <a:lstStyle/>
          <a:p>
            <a:fld id="{EC181511-F24E-4788-83D8-296E9F7D633C}" type="slidenum">
              <a:rPr lang="cs-CZ" smtClean="0"/>
              <a:t>‹#›</a:t>
            </a:fld>
            <a:endParaRPr lang="cs-CZ"/>
          </a:p>
        </p:txBody>
      </p:sp>
    </p:spTree>
    <p:extLst>
      <p:ext uri="{BB962C8B-B14F-4D97-AF65-F5344CB8AC3E}">
        <p14:creationId xmlns:p14="http://schemas.microsoft.com/office/powerpoint/2010/main" val="38908752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20_Nadpis a obsah">
    <p:spTree>
      <p:nvGrpSpPr>
        <p:cNvPr id="1" name=""/>
        <p:cNvGrpSpPr/>
        <p:nvPr/>
      </p:nvGrpSpPr>
      <p:grpSpPr>
        <a:xfrm>
          <a:off x="0" y="0"/>
          <a:ext cx="0" cy="0"/>
          <a:chOff x="0" y="0"/>
          <a:chExt cx="0" cy="0"/>
        </a:xfrm>
      </p:grpSpPr>
      <p:sp>
        <p:nvSpPr>
          <p:cNvPr id="4" name="Zástupný symbol pro zápatí 3"/>
          <p:cNvSpPr>
            <a:spLocks noGrp="1"/>
          </p:cNvSpPr>
          <p:nvPr>
            <p:ph type="ftr" sz="quarter" idx="10"/>
          </p:nvPr>
        </p:nvSpPr>
        <p:spPr>
          <a:xfrm>
            <a:off x="720000" y="6228000"/>
            <a:ext cx="7920000" cy="252000"/>
          </a:xfrm>
        </p:spPr>
        <p:txBody>
          <a:bodyPr/>
          <a:lstStyle>
            <a:lvl1pPr>
              <a:defRPr sz="1200"/>
            </a:lvl1pPr>
          </a:lstStyle>
          <a:p>
            <a:r>
              <a:rPr lang="cs-CZ"/>
              <a:t>Jméno předkládajícího s tituly</a:t>
            </a:r>
          </a:p>
        </p:txBody>
      </p:sp>
      <p:sp>
        <p:nvSpPr>
          <p:cNvPr id="5" name="Zástupný symbol pro číslo snímku 4"/>
          <p:cNvSpPr>
            <a:spLocks noGrp="1"/>
          </p:cNvSpPr>
          <p:nvPr>
            <p:ph type="sldNum" sz="quarter" idx="11"/>
          </p:nvPr>
        </p:nvSpPr>
        <p:spPr/>
        <p:txBody>
          <a:bodyPr/>
          <a:lstStyle>
            <a:lvl1pPr>
              <a:defRPr/>
            </a:lvl1pPr>
          </a:lstStyle>
          <a:p>
            <a:fld id="{0970407D-EE58-4A0B-824B-1D3AE42DD9CF}" type="slidenum">
              <a:rPr lang="cs-CZ" altLang="cs-CZ"/>
              <a:pPr/>
              <a:t>‹#›</a:t>
            </a:fld>
            <a:endParaRPr lang="cs-CZ" altLang="cs-CZ"/>
          </a:p>
        </p:txBody>
      </p:sp>
      <p:sp>
        <p:nvSpPr>
          <p:cNvPr id="13" name="Nadpis 12">
            <a:extLst>
              <a:ext uri="{FF2B5EF4-FFF2-40B4-BE49-F238E27FC236}">
                <a16:creationId xmlns:a16="http://schemas.microsoft.com/office/drawing/2014/main" id="{6B0440B8-6781-4DF7-853B-03D5855A8CB8}"/>
              </a:ext>
            </a:extLst>
          </p:cNvPr>
          <p:cNvSpPr>
            <a:spLocks noGrp="1"/>
          </p:cNvSpPr>
          <p:nvPr>
            <p:ph type="title"/>
          </p:nvPr>
        </p:nvSpPr>
        <p:spPr/>
        <p:txBody>
          <a:bodyPr/>
          <a:lstStyle/>
          <a:p>
            <a:r>
              <a:rPr lang="cs-CZ"/>
              <a:t>Kliknutím lze upravit styl.</a:t>
            </a:r>
          </a:p>
        </p:txBody>
      </p:sp>
      <p:pic>
        <p:nvPicPr>
          <p:cNvPr id="9" name="Obrázek 8">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7" name="Zástupný symbol pro obsah 2"/>
          <p:cNvSpPr>
            <a:spLocks noGrp="1"/>
          </p:cNvSpPr>
          <p:nvPr>
            <p:ph idx="1"/>
          </p:nvPr>
        </p:nvSpPr>
        <p:spPr>
          <a:xfrm>
            <a:off x="720000" y="1692002"/>
            <a:ext cx="10753200" cy="4139998"/>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Upravte styly předlohy textu.
Druhá úroveň
Třetí úroveň
Čtvrtá úroveň
Pátá úroveň</a:t>
            </a:r>
          </a:p>
        </p:txBody>
      </p:sp>
    </p:spTree>
    <p:extLst>
      <p:ext uri="{BB962C8B-B14F-4D97-AF65-F5344CB8AC3E}">
        <p14:creationId xmlns:p14="http://schemas.microsoft.com/office/powerpoint/2010/main" val="3296504034"/>
      </p:ext>
    </p:extLst>
  </p:cSld>
  <p:clrMapOvr>
    <a:masterClrMapping/>
  </p:clrMapOvr>
  <p:extLst>
    <p:ext uri="{DCECCB84-F9BA-43D5-87BE-67443E8EF086}">
      <p15:sldGuideLst xmlns:p15="http://schemas.microsoft.com/office/powerpoint/2012/main">
        <p15:guide id="1" orient="horz" pos="3997">
          <p15:clr>
            <a:srgbClr val="FBAE40"/>
          </p15:clr>
        </p15:guide>
        <p15:guide id="2" pos="438">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Nadpis, podnadpis a obsah">
    <p:spTree>
      <p:nvGrpSpPr>
        <p:cNvPr id="1" name=""/>
        <p:cNvGrpSpPr/>
        <p:nvPr/>
      </p:nvGrpSpPr>
      <p:grpSpPr>
        <a:xfrm>
          <a:off x="0" y="0"/>
          <a:ext cx="0" cy="0"/>
          <a:chOff x="0" y="0"/>
          <a:chExt cx="0" cy="0"/>
        </a:xfrm>
      </p:grpSpPr>
      <p:sp>
        <p:nvSpPr>
          <p:cNvPr id="3" name="Zástupný symbol pro obsah 2"/>
          <p:cNvSpPr>
            <a:spLocks noGrp="1"/>
          </p:cNvSpPr>
          <p:nvPr>
            <p:ph idx="1"/>
          </p:nvPr>
        </p:nvSpPr>
        <p:spPr>
          <a:xfrm>
            <a:off x="720000" y="1692002"/>
            <a:ext cx="10753200" cy="4139998"/>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Upravte styly předlohy textu.
Druhá úroveň
Třetí úroveň
Čtvrtá úroveň
Pátá úroveň</a:t>
            </a:r>
          </a:p>
        </p:txBody>
      </p:sp>
      <p:sp>
        <p:nvSpPr>
          <p:cNvPr id="4" name="Zástupný symbol pro zápatí 3"/>
          <p:cNvSpPr>
            <a:spLocks noGrp="1"/>
          </p:cNvSpPr>
          <p:nvPr>
            <p:ph type="ftr" sz="quarter" idx="10"/>
          </p:nvPr>
        </p:nvSpPr>
        <p:spPr/>
        <p:txBody>
          <a:bodyPr/>
          <a:lstStyle>
            <a:lvl1pPr>
              <a:defRPr sz="1200"/>
            </a:lvl1pPr>
          </a:lstStyle>
          <a:p>
            <a:r>
              <a:rPr lang="cs-CZ"/>
              <a:t>Jméno předkládajícího s tituly</a:t>
            </a:r>
          </a:p>
        </p:txBody>
      </p:sp>
      <p:sp>
        <p:nvSpPr>
          <p:cNvPr id="5" name="Zástupný symbol pro číslo snímku 4"/>
          <p:cNvSpPr>
            <a:spLocks noGrp="1"/>
          </p:cNvSpPr>
          <p:nvPr>
            <p:ph type="sldNum" sz="quarter" idx="11"/>
          </p:nvPr>
        </p:nvSpPr>
        <p:spPr/>
        <p:txBody>
          <a:bodyPr/>
          <a:lstStyle>
            <a:lvl1pPr>
              <a:defRPr/>
            </a:lvl1pPr>
          </a:lstStyle>
          <a:p>
            <a:fld id="{0970407D-EE58-4A0B-824B-1D3AE42DD9CF}" type="slidenum">
              <a:rPr lang="cs-CZ" altLang="cs-CZ"/>
              <a:pPr/>
              <a:t>‹#›</a:t>
            </a:fld>
            <a:endParaRPr lang="cs-CZ" altLang="cs-CZ"/>
          </a:p>
        </p:txBody>
      </p:sp>
      <p:sp>
        <p:nvSpPr>
          <p:cNvPr id="7" name="Zástupný symbol pro text 7">
            <a:extLst>
              <a:ext uri="{FF2B5EF4-FFF2-40B4-BE49-F238E27FC236}">
                <a16:creationId xmlns:a16="http://schemas.microsoft.com/office/drawing/2014/main" id="{9F610B39-FB78-4767-BA31-C3D4E7D5586C}"/>
              </a:ext>
            </a:extLst>
          </p:cNvPr>
          <p:cNvSpPr>
            <a:spLocks noGrp="1"/>
          </p:cNvSpPr>
          <p:nvPr>
            <p:ph type="body" sz="quarter" idx="13"/>
          </p:nvPr>
        </p:nvSpPr>
        <p:spPr>
          <a:xfrm>
            <a:off x="720725" y="1296001"/>
            <a:ext cx="10752138" cy="271576"/>
          </a:xfrm>
        </p:spPr>
        <p:txBody>
          <a:bodyPr lIns="0" tIns="0" rIns="0" bIns="0">
            <a:noAutofit/>
          </a:bodyPr>
          <a:lstStyle>
            <a:lvl1pPr algn="l">
              <a:lnSpc>
                <a:spcPts val="2300"/>
              </a:lnSpc>
              <a:defRPr sz="2000" b="0">
                <a:solidFill>
                  <a:schemeClr val="tx2"/>
                </a:solidFill>
              </a:defRPr>
            </a:lvl1pPr>
          </a:lstStyle>
          <a:p>
            <a:pPr lvl="0"/>
            <a:r>
              <a:rPr lang="cs-CZ"/>
              <a:t>Upravte styly předlohy textu.
Druhá úroveň
Třetí úroveň
Čtvrtá úroveň
Pátá úroveň</a:t>
            </a:r>
          </a:p>
        </p:txBody>
      </p:sp>
      <p:sp>
        <p:nvSpPr>
          <p:cNvPr id="13" name="Nadpis 12">
            <a:extLst>
              <a:ext uri="{FF2B5EF4-FFF2-40B4-BE49-F238E27FC236}">
                <a16:creationId xmlns:a16="http://schemas.microsoft.com/office/drawing/2014/main" id="{6B0440B8-6781-4DF7-853B-03D5855A8CB8}"/>
              </a:ext>
            </a:extLst>
          </p:cNvPr>
          <p:cNvSpPr>
            <a:spLocks noGrp="1"/>
          </p:cNvSpPr>
          <p:nvPr>
            <p:ph type="title"/>
          </p:nvPr>
        </p:nvSpPr>
        <p:spPr/>
        <p:txBody>
          <a:bodyPr/>
          <a:lstStyle/>
          <a:p>
            <a:r>
              <a:rPr lang="cs-CZ"/>
              <a:t>Kliknutím lze upravit styl.</a:t>
            </a:r>
          </a:p>
        </p:txBody>
      </p:sp>
      <p:pic>
        <p:nvPicPr>
          <p:cNvPr id="8" name="Obrázek 7">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Tree>
    <p:extLst>
      <p:ext uri="{BB962C8B-B14F-4D97-AF65-F5344CB8AC3E}">
        <p14:creationId xmlns:p14="http://schemas.microsoft.com/office/powerpoint/2010/main" val="271043641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Nadpis a porovnání">
    <p:spTree>
      <p:nvGrpSpPr>
        <p:cNvPr id="1" name=""/>
        <p:cNvGrpSpPr/>
        <p:nvPr/>
      </p:nvGrpSpPr>
      <p:grpSpPr>
        <a:xfrm>
          <a:off x="0" y="0"/>
          <a:ext cx="0" cy="0"/>
          <a:chOff x="0" y="0"/>
          <a:chExt cx="0" cy="0"/>
        </a:xfrm>
      </p:grpSpPr>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16" name="Zástupný symbol pro text 7">
            <a:extLst>
              <a:ext uri="{FF2B5EF4-FFF2-40B4-BE49-F238E27FC236}">
                <a16:creationId xmlns:a16="http://schemas.microsoft.com/office/drawing/2014/main" id="{9F610B39-FB78-4767-BA31-C3D4E7D5586C}"/>
              </a:ext>
            </a:extLst>
          </p:cNvPr>
          <p:cNvSpPr>
            <a:spLocks noGrp="1"/>
          </p:cNvSpPr>
          <p:nvPr>
            <p:ph type="body" sz="quarter" idx="26"/>
          </p:nvPr>
        </p:nvSpPr>
        <p:spPr>
          <a:xfrm>
            <a:off x="720725" y="1296001"/>
            <a:ext cx="5220000" cy="271576"/>
          </a:xfrm>
        </p:spPr>
        <p:txBody>
          <a:bodyPr lIns="0" tIns="0" rIns="0" bIns="0">
            <a:noAutofit/>
          </a:bodyPr>
          <a:lstStyle>
            <a:lvl1pPr algn="l">
              <a:lnSpc>
                <a:spcPts val="2300"/>
              </a:lnSpc>
              <a:defRPr sz="2000" b="0">
                <a:solidFill>
                  <a:schemeClr val="tx2"/>
                </a:solidFill>
              </a:defRPr>
            </a:lvl1pPr>
          </a:lstStyle>
          <a:p>
            <a:pPr lvl="0"/>
            <a:r>
              <a:rPr lang="cs-CZ"/>
              <a:t>Upravte styly předlohy textu.
Druhá úroveň
Třetí úroveň
Čtvrtá úroveň
Pátá úroveň</a:t>
            </a:r>
          </a:p>
        </p:txBody>
      </p:sp>
      <p:sp>
        <p:nvSpPr>
          <p:cNvPr id="18" name="Nadpis 12">
            <a:extLst>
              <a:ext uri="{FF2B5EF4-FFF2-40B4-BE49-F238E27FC236}">
                <a16:creationId xmlns:a16="http://schemas.microsoft.com/office/drawing/2014/main" id="{6B0440B8-6781-4DF7-853B-03D5855A8CB8}"/>
              </a:ext>
            </a:extLst>
          </p:cNvPr>
          <p:cNvSpPr>
            <a:spLocks noGrp="1"/>
          </p:cNvSpPr>
          <p:nvPr>
            <p:ph type="title"/>
          </p:nvPr>
        </p:nvSpPr>
        <p:spPr>
          <a:xfrm>
            <a:off x="720000" y="720000"/>
            <a:ext cx="10753200" cy="451576"/>
          </a:xfrm>
        </p:spPr>
        <p:txBody>
          <a:bodyPr/>
          <a:lstStyle/>
          <a:p>
            <a:r>
              <a:rPr lang="cs-CZ"/>
              <a:t>Kliknutím lze upravit styl.</a:t>
            </a:r>
          </a:p>
        </p:txBody>
      </p:sp>
      <p:sp>
        <p:nvSpPr>
          <p:cNvPr id="21" name="Zástupný symbol pro text 7">
            <a:extLst>
              <a:ext uri="{FF2B5EF4-FFF2-40B4-BE49-F238E27FC236}">
                <a16:creationId xmlns:a16="http://schemas.microsoft.com/office/drawing/2014/main" id="{9F610B39-FB78-4767-BA31-C3D4E7D5586C}"/>
              </a:ext>
            </a:extLst>
          </p:cNvPr>
          <p:cNvSpPr>
            <a:spLocks noGrp="1"/>
          </p:cNvSpPr>
          <p:nvPr>
            <p:ph type="body" sz="quarter" idx="27"/>
          </p:nvPr>
        </p:nvSpPr>
        <p:spPr>
          <a:xfrm>
            <a:off x="6251278" y="1290515"/>
            <a:ext cx="5220000" cy="271576"/>
          </a:xfrm>
        </p:spPr>
        <p:txBody>
          <a:bodyPr lIns="0" tIns="0" rIns="0" bIns="0">
            <a:noAutofit/>
          </a:bodyPr>
          <a:lstStyle>
            <a:lvl1pPr algn="l">
              <a:lnSpc>
                <a:spcPts val="2300"/>
              </a:lnSpc>
              <a:defRPr sz="2000" b="0">
                <a:solidFill>
                  <a:schemeClr val="tx2"/>
                </a:solidFill>
              </a:defRPr>
            </a:lvl1pPr>
          </a:lstStyle>
          <a:p>
            <a:pPr lvl="0"/>
            <a:r>
              <a:rPr lang="cs-CZ"/>
              <a:t>Upravte styly předlohy textu.
Druhá úroveň
Třetí úroveň
Čtvrtá úroveň
Pátá úroveň</a:t>
            </a:r>
          </a:p>
        </p:txBody>
      </p:sp>
      <p:sp>
        <p:nvSpPr>
          <p:cNvPr id="22" name="Zástupný symbol pro obsah 2"/>
          <p:cNvSpPr>
            <a:spLocks noGrp="1"/>
          </p:cNvSpPr>
          <p:nvPr>
            <p:ph idx="1"/>
          </p:nvPr>
        </p:nvSpPr>
        <p:spPr>
          <a:xfrm>
            <a:off x="720000" y="1692001"/>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Upravte styly předlohy textu.
Druhá úroveň
Třetí úroveň
Čtvrtá úroveň
Pátá úroveň</a:t>
            </a:r>
          </a:p>
        </p:txBody>
      </p:sp>
      <p:sp>
        <p:nvSpPr>
          <p:cNvPr id="23" name="Zástupný symbol pro obsah 2"/>
          <p:cNvSpPr>
            <a:spLocks noGrp="1"/>
          </p:cNvSpPr>
          <p:nvPr>
            <p:ph idx="28"/>
          </p:nvPr>
        </p:nvSpPr>
        <p:spPr>
          <a:xfrm>
            <a:off x="6251280" y="1690271"/>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Upravte styly předlohy textu.
Druhá úroveň
Třetí úroveň
Čtvrtá úroveň
Pátá úroveň</a:t>
            </a:r>
          </a:p>
        </p:txBody>
      </p:sp>
      <p:pic>
        <p:nvPicPr>
          <p:cNvPr id="10" name="Obrázek 9">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Tree>
    <p:extLst>
      <p:ext uri="{BB962C8B-B14F-4D97-AF65-F5344CB8AC3E}">
        <p14:creationId xmlns:p14="http://schemas.microsoft.com/office/powerpoint/2010/main" val="30618744"/>
      </p:ext>
    </p:extLst>
  </p:cSld>
  <p:clrMapOvr>
    <a:masterClrMapping/>
  </p:clrMapOvr>
  <p:extLst>
    <p:ext uri="{DCECCB84-F9BA-43D5-87BE-67443E8EF086}">
      <p15:sldGuideLst xmlns:p15="http://schemas.microsoft.com/office/powerpoint/2012/main">
        <p15:guide id="1" orient="horz" pos="2886">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6978981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Nadpis, obsah a text">
    <p:spTree>
      <p:nvGrpSpPr>
        <p:cNvPr id="1" name=""/>
        <p:cNvGrpSpPr/>
        <p:nvPr/>
      </p:nvGrpSpPr>
      <p:grpSpPr>
        <a:xfrm>
          <a:off x="0" y="0"/>
          <a:ext cx="0" cy="0"/>
          <a:chOff x="0" y="0"/>
          <a:chExt cx="0" cy="0"/>
        </a:xfrm>
      </p:grpSpPr>
      <p:sp>
        <p:nvSpPr>
          <p:cNvPr id="11" name="Zástupný symbol pro obsah 12">
            <a:extLst>
              <a:ext uri="{FF2B5EF4-FFF2-40B4-BE49-F238E27FC236}">
                <a16:creationId xmlns:a16="http://schemas.microsoft.com/office/drawing/2014/main" id="{83517C49-9C06-4658-8660-E0D21D83CE29}"/>
              </a:ext>
            </a:extLst>
          </p:cNvPr>
          <p:cNvSpPr>
            <a:spLocks noGrp="1"/>
          </p:cNvSpPr>
          <p:nvPr>
            <p:ph sz="quarter" idx="24"/>
          </p:nvPr>
        </p:nvSpPr>
        <p:spPr>
          <a:xfrm>
            <a:off x="719137" y="1695074"/>
            <a:ext cx="5218413" cy="3896711"/>
          </a:xfrm>
        </p:spPr>
        <p:txBody>
          <a:bodyPr/>
          <a:lstStyle/>
          <a:p>
            <a:pPr lvl="0"/>
            <a:r>
              <a:rPr lang="cs-CZ"/>
              <a:t>Upravte styly předlohy textu.
Druhá úroveň
Třetí úroveň
Čtvrtá úroveň
Pátá úroveň</a:t>
            </a:r>
          </a:p>
        </p:txBody>
      </p:sp>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4" name="Nadpis 3">
            <a:extLst>
              <a:ext uri="{FF2B5EF4-FFF2-40B4-BE49-F238E27FC236}">
                <a16:creationId xmlns:a16="http://schemas.microsoft.com/office/drawing/2014/main" id="{ABDE9BC5-EE25-44B2-8081-F2B94BAA680C}"/>
              </a:ext>
            </a:extLst>
          </p:cNvPr>
          <p:cNvSpPr>
            <a:spLocks noGrp="1"/>
          </p:cNvSpPr>
          <p:nvPr>
            <p:ph type="title"/>
          </p:nvPr>
        </p:nvSpPr>
        <p:spPr/>
        <p:txBody>
          <a:bodyPr/>
          <a:lstStyle/>
          <a:p>
            <a:r>
              <a:rPr lang="cs-CZ"/>
              <a:t>Kliknutím lze upravit styl.</a:t>
            </a:r>
          </a:p>
        </p:txBody>
      </p:sp>
      <p:sp>
        <p:nvSpPr>
          <p:cNvPr id="9" name="Zástupný symbol pro text 13">
            <a:extLst>
              <a:ext uri="{FF2B5EF4-FFF2-40B4-BE49-F238E27FC236}">
                <a16:creationId xmlns:a16="http://schemas.microsoft.com/office/drawing/2014/main" id="{F7FD9E97-5F69-494E-8672-595752783306}"/>
              </a:ext>
            </a:extLst>
          </p:cNvPr>
          <p:cNvSpPr>
            <a:spLocks noGrp="1"/>
          </p:cNvSpPr>
          <p:nvPr>
            <p:ph type="body" sz="quarter" idx="19"/>
          </p:nvPr>
        </p:nvSpPr>
        <p:spPr>
          <a:xfrm>
            <a:off x="720725" y="5599670"/>
            <a:ext cx="5218412" cy="216000"/>
          </a:xfrm>
        </p:spPr>
        <p:txBody>
          <a:bodyPr anchor="ctr"/>
          <a:lstStyle>
            <a:lvl1pPr>
              <a:lnSpc>
                <a:spcPts val="1100"/>
              </a:lnSpc>
              <a:defRPr sz="1000" b="0" i="0"/>
            </a:lvl1pPr>
          </a:lstStyle>
          <a:p>
            <a:pPr lvl="0"/>
            <a:r>
              <a:rPr lang="cs-CZ"/>
              <a:t>Upravte styly předlohy textu.
Druhá úroveň
Třetí úroveň
Čtvrtá úroveň
Pátá úroveň</a:t>
            </a:r>
          </a:p>
        </p:txBody>
      </p:sp>
      <p:pic>
        <p:nvPicPr>
          <p:cNvPr id="10" name="Obrázek 9">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12" name="Zástupný symbol pro obsah 2"/>
          <p:cNvSpPr>
            <a:spLocks noGrp="1"/>
          </p:cNvSpPr>
          <p:nvPr>
            <p:ph idx="28"/>
          </p:nvPr>
        </p:nvSpPr>
        <p:spPr>
          <a:xfrm>
            <a:off x="6251280" y="1667024"/>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sz="2000" b="0"/>
            </a:lvl1pPr>
            <a:lvl2pPr marL="504000" indent="-180000">
              <a:lnSpc>
                <a:spcPct val="100000"/>
              </a:lnSpc>
              <a:buClr>
                <a:schemeClr val="tx2"/>
              </a:buClr>
              <a:buFont typeface="Arial" panose="020B0604020202020204" pitchFamily="34" charset="0"/>
              <a:buChar char="̶"/>
              <a:defRPr sz="1600"/>
            </a:lvl2pPr>
            <a:lvl3pPr marL="914400" indent="0">
              <a:buNone/>
              <a:defRPr/>
            </a:lvl3pPr>
          </a:lstStyle>
          <a:p>
            <a:pPr lvl="0"/>
            <a:r>
              <a:rPr lang="cs-CZ"/>
              <a:t>Upravte styly předlohy textu.
Druhá úroveň
Třetí úroveň
Čtvrtá úroveň
Pátá úroveň</a:t>
            </a:r>
          </a:p>
        </p:txBody>
      </p:sp>
    </p:spTree>
    <p:extLst>
      <p:ext uri="{BB962C8B-B14F-4D97-AF65-F5344CB8AC3E}">
        <p14:creationId xmlns:p14="http://schemas.microsoft.com/office/powerpoint/2010/main" val="2872114918"/>
      </p:ext>
    </p:extLst>
  </p:cSld>
  <p:clrMapOvr>
    <a:masterClrMapping/>
  </p:clrMapOvr>
  <p:extLst>
    <p:ext uri="{DCECCB84-F9BA-43D5-87BE-67443E8EF086}">
      <p15:sldGuideLst xmlns:p15="http://schemas.microsoft.com/office/powerpoint/2012/main">
        <p15:guide id="1" orient="horz" pos="3657">
          <p15:clr>
            <a:srgbClr val="FBAE40"/>
          </p15:clr>
        </p15:guide>
        <p15:guide id="2" pos="7242">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Nadpis, podnadpis a tři sloupce">
    <p:spTree>
      <p:nvGrpSpPr>
        <p:cNvPr id="1" name=""/>
        <p:cNvGrpSpPr/>
        <p:nvPr/>
      </p:nvGrpSpPr>
      <p:grpSpPr>
        <a:xfrm>
          <a:off x="0" y="0"/>
          <a:ext cx="0" cy="0"/>
          <a:chOff x="0" y="0"/>
          <a:chExt cx="0" cy="0"/>
        </a:xfrm>
      </p:grpSpPr>
      <p:sp>
        <p:nvSpPr>
          <p:cNvPr id="13" name="Zástupný symbol pro obsah 12">
            <a:extLst>
              <a:ext uri="{FF2B5EF4-FFF2-40B4-BE49-F238E27FC236}">
                <a16:creationId xmlns:a16="http://schemas.microsoft.com/office/drawing/2014/main" id="{548D6DE9-EB16-4D0A-9F96-DD69C3E97213}"/>
              </a:ext>
            </a:extLst>
          </p:cNvPr>
          <p:cNvSpPr>
            <a:spLocks noGrp="1"/>
          </p:cNvSpPr>
          <p:nvPr>
            <p:ph sz="quarter" idx="22"/>
          </p:nvPr>
        </p:nvSpPr>
        <p:spPr>
          <a:xfrm>
            <a:off x="4440000" y="1692002"/>
            <a:ext cx="3311525" cy="2230711"/>
          </a:xfrm>
        </p:spPr>
        <p:txBody>
          <a:bodyPr/>
          <a:lstStyle/>
          <a:p>
            <a:pPr lvl="0"/>
            <a:r>
              <a:rPr lang="cs-CZ"/>
              <a:t>Upravte styly předlohy textu.
Druhá úroveň
Třetí úroveň
Čtvrtá úroveň
Pátá úroveň</a:t>
            </a:r>
          </a:p>
        </p:txBody>
      </p:sp>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6" name="Zástupný symbol pro text 5">
            <a:extLst>
              <a:ext uri="{FF2B5EF4-FFF2-40B4-BE49-F238E27FC236}">
                <a16:creationId xmlns:a16="http://schemas.microsoft.com/office/drawing/2014/main" id="{C2D097E9-9E99-4F02-A434-E69D713D0FBC}"/>
              </a:ext>
            </a:extLst>
          </p:cNvPr>
          <p:cNvSpPr>
            <a:spLocks noGrp="1"/>
          </p:cNvSpPr>
          <p:nvPr>
            <p:ph type="body" sz="quarter" idx="12"/>
          </p:nvPr>
        </p:nvSpPr>
        <p:spPr>
          <a:xfrm>
            <a:off x="719999" y="4414271"/>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Upravte styly předlohy textu.
Druhá úroveň
Třetí úroveň
Čtvrtá úroveň
Pátá úroveň</a:t>
            </a:r>
          </a:p>
        </p:txBody>
      </p:sp>
      <p:sp>
        <p:nvSpPr>
          <p:cNvPr id="7" name="Zástupný symbol pro text 5">
            <a:extLst>
              <a:ext uri="{FF2B5EF4-FFF2-40B4-BE49-F238E27FC236}">
                <a16:creationId xmlns:a16="http://schemas.microsoft.com/office/drawing/2014/main" id="{7E169087-A2FD-4849-9AAC-BD41AA07A5EA}"/>
              </a:ext>
            </a:extLst>
          </p:cNvPr>
          <p:cNvSpPr>
            <a:spLocks noGrp="1"/>
          </p:cNvSpPr>
          <p:nvPr>
            <p:ph type="body" sz="quarter" idx="14"/>
          </p:nvPr>
        </p:nvSpPr>
        <p:spPr>
          <a:xfrm>
            <a:off x="4440000" y="4414271"/>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Upravte styly předlohy textu.
Druhá úroveň
Třetí úroveň
Čtvrtá úroveň
Pátá úroveň</a:t>
            </a:r>
          </a:p>
        </p:txBody>
      </p:sp>
      <p:sp>
        <p:nvSpPr>
          <p:cNvPr id="9" name="Zástupný symbol pro text 5">
            <a:extLst>
              <a:ext uri="{FF2B5EF4-FFF2-40B4-BE49-F238E27FC236}">
                <a16:creationId xmlns:a16="http://schemas.microsoft.com/office/drawing/2014/main" id="{E14CE5FF-FB97-4634-9714-4B5C0FDA3862}"/>
              </a:ext>
            </a:extLst>
          </p:cNvPr>
          <p:cNvSpPr>
            <a:spLocks noGrp="1"/>
          </p:cNvSpPr>
          <p:nvPr>
            <p:ph type="body" sz="quarter" idx="15"/>
          </p:nvPr>
        </p:nvSpPr>
        <p:spPr>
          <a:xfrm>
            <a:off x="8161200" y="4414270"/>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Upravte styly předlohy textu.
Druhá úroveň
Třetí úroveň
Čtvrtá úroveň
Pátá úroveň</a:t>
            </a:r>
          </a:p>
        </p:txBody>
      </p:sp>
      <p:sp>
        <p:nvSpPr>
          <p:cNvPr id="14" name="Zástupný symbol pro text 13">
            <a:extLst>
              <a:ext uri="{FF2B5EF4-FFF2-40B4-BE49-F238E27FC236}">
                <a16:creationId xmlns:a16="http://schemas.microsoft.com/office/drawing/2014/main" id="{DD220DBF-2B26-4E32-826A-79839FF51027}"/>
              </a:ext>
            </a:extLst>
          </p:cNvPr>
          <p:cNvSpPr>
            <a:spLocks noGrp="1"/>
          </p:cNvSpPr>
          <p:nvPr>
            <p:ph type="body" sz="quarter" idx="19"/>
          </p:nvPr>
        </p:nvSpPr>
        <p:spPr>
          <a:xfrm>
            <a:off x="720725" y="4025136"/>
            <a:ext cx="3311525" cy="216000"/>
          </a:xfrm>
        </p:spPr>
        <p:txBody>
          <a:bodyPr anchor="ctr"/>
          <a:lstStyle>
            <a:lvl1pPr>
              <a:lnSpc>
                <a:spcPts val="1100"/>
              </a:lnSpc>
              <a:defRPr sz="1000" b="0"/>
            </a:lvl1pPr>
          </a:lstStyle>
          <a:p>
            <a:pPr lvl="0"/>
            <a:r>
              <a:rPr lang="cs-CZ"/>
              <a:t>Upravte styly předlohy textu.
Druhá úroveň
Třetí úroveň
Čtvrtá úroveň
Pátá úroveň</a:t>
            </a:r>
          </a:p>
        </p:txBody>
      </p:sp>
      <p:sp>
        <p:nvSpPr>
          <p:cNvPr id="15" name="Zástupný symbol pro text 13">
            <a:extLst>
              <a:ext uri="{FF2B5EF4-FFF2-40B4-BE49-F238E27FC236}">
                <a16:creationId xmlns:a16="http://schemas.microsoft.com/office/drawing/2014/main" id="{AD9E96F9-7F56-4453-A9FC-693AF7E57BB4}"/>
              </a:ext>
            </a:extLst>
          </p:cNvPr>
          <p:cNvSpPr>
            <a:spLocks noGrp="1"/>
          </p:cNvSpPr>
          <p:nvPr>
            <p:ph type="body" sz="quarter" idx="20"/>
          </p:nvPr>
        </p:nvSpPr>
        <p:spPr>
          <a:xfrm>
            <a:off x="4440475" y="4025136"/>
            <a:ext cx="3311525" cy="216000"/>
          </a:xfrm>
        </p:spPr>
        <p:txBody>
          <a:bodyPr anchor="ctr"/>
          <a:lstStyle>
            <a:lvl1pPr>
              <a:lnSpc>
                <a:spcPts val="1100"/>
              </a:lnSpc>
              <a:defRPr sz="1000" b="0"/>
            </a:lvl1pPr>
          </a:lstStyle>
          <a:p>
            <a:pPr lvl="0"/>
            <a:r>
              <a:rPr lang="cs-CZ"/>
              <a:t>Upravte styly předlohy textu.
Druhá úroveň
Třetí úroveň
Čtvrtá úroveň
Pátá úroveň</a:t>
            </a:r>
          </a:p>
        </p:txBody>
      </p:sp>
      <p:sp>
        <p:nvSpPr>
          <p:cNvPr id="16" name="Zástupný symbol pro text 13">
            <a:extLst>
              <a:ext uri="{FF2B5EF4-FFF2-40B4-BE49-F238E27FC236}">
                <a16:creationId xmlns:a16="http://schemas.microsoft.com/office/drawing/2014/main" id="{88362389-3E8C-4129-819C-75F0F7922D0F}"/>
              </a:ext>
            </a:extLst>
          </p:cNvPr>
          <p:cNvSpPr>
            <a:spLocks noGrp="1"/>
          </p:cNvSpPr>
          <p:nvPr>
            <p:ph type="body" sz="quarter" idx="21"/>
          </p:nvPr>
        </p:nvSpPr>
        <p:spPr>
          <a:xfrm>
            <a:off x="8161436" y="4025136"/>
            <a:ext cx="3311525" cy="216000"/>
          </a:xfrm>
        </p:spPr>
        <p:txBody>
          <a:bodyPr anchor="ctr"/>
          <a:lstStyle>
            <a:lvl1pPr>
              <a:lnSpc>
                <a:spcPts val="1100"/>
              </a:lnSpc>
              <a:defRPr sz="1000" b="0"/>
            </a:lvl1pPr>
          </a:lstStyle>
          <a:p>
            <a:pPr lvl="0"/>
            <a:r>
              <a:rPr lang="cs-CZ"/>
              <a:t>Upravte styly předlohy textu.
Druhá úroveň
Třetí úroveň
Čtvrtá úroveň
Pátá úroveň</a:t>
            </a:r>
          </a:p>
        </p:txBody>
      </p:sp>
      <p:sp>
        <p:nvSpPr>
          <p:cNvPr id="18" name="Zástupný symbol pro obsah 12">
            <a:extLst>
              <a:ext uri="{FF2B5EF4-FFF2-40B4-BE49-F238E27FC236}">
                <a16:creationId xmlns:a16="http://schemas.microsoft.com/office/drawing/2014/main" id="{DE897ACA-C285-471C-BF3F-2886D04C7F9F}"/>
              </a:ext>
            </a:extLst>
          </p:cNvPr>
          <p:cNvSpPr>
            <a:spLocks noGrp="1"/>
          </p:cNvSpPr>
          <p:nvPr>
            <p:ph sz="quarter" idx="23"/>
          </p:nvPr>
        </p:nvSpPr>
        <p:spPr>
          <a:xfrm>
            <a:off x="719999" y="1692002"/>
            <a:ext cx="3311525" cy="2230711"/>
          </a:xfrm>
        </p:spPr>
        <p:txBody>
          <a:bodyPr/>
          <a:lstStyle/>
          <a:p>
            <a:pPr lvl="0"/>
            <a:r>
              <a:rPr lang="cs-CZ"/>
              <a:t>Upravte styly předlohy textu.
Druhá úroveň
Třetí úroveň
Čtvrtá úroveň
Pátá úroveň</a:t>
            </a:r>
          </a:p>
        </p:txBody>
      </p:sp>
      <p:sp>
        <p:nvSpPr>
          <p:cNvPr id="20" name="Zástupný symbol pro obsah 12">
            <a:extLst>
              <a:ext uri="{FF2B5EF4-FFF2-40B4-BE49-F238E27FC236}">
                <a16:creationId xmlns:a16="http://schemas.microsoft.com/office/drawing/2014/main" id="{9AF93628-9CF3-4CB5-A8C7-735B527D49B2}"/>
              </a:ext>
            </a:extLst>
          </p:cNvPr>
          <p:cNvSpPr>
            <a:spLocks noGrp="1"/>
          </p:cNvSpPr>
          <p:nvPr>
            <p:ph sz="quarter" idx="24"/>
          </p:nvPr>
        </p:nvSpPr>
        <p:spPr>
          <a:xfrm>
            <a:off x="8160001" y="1692002"/>
            <a:ext cx="3311525" cy="2230711"/>
          </a:xfrm>
        </p:spPr>
        <p:txBody>
          <a:bodyPr/>
          <a:lstStyle/>
          <a:p>
            <a:pPr lvl="0"/>
            <a:r>
              <a:rPr lang="cs-CZ"/>
              <a:t>Upravte styly předlohy textu.
Druhá úroveň
Třetí úroveň
Čtvrtá úroveň
Pátá úroveň</a:t>
            </a:r>
          </a:p>
        </p:txBody>
      </p:sp>
      <p:sp>
        <p:nvSpPr>
          <p:cNvPr id="19" name="Zástupný symbol pro text 7">
            <a:extLst>
              <a:ext uri="{FF2B5EF4-FFF2-40B4-BE49-F238E27FC236}">
                <a16:creationId xmlns:a16="http://schemas.microsoft.com/office/drawing/2014/main" id="{9F610B39-FB78-4767-BA31-C3D4E7D5586C}"/>
              </a:ext>
            </a:extLst>
          </p:cNvPr>
          <p:cNvSpPr>
            <a:spLocks noGrp="1"/>
          </p:cNvSpPr>
          <p:nvPr>
            <p:ph type="body" sz="quarter" idx="13"/>
          </p:nvPr>
        </p:nvSpPr>
        <p:spPr>
          <a:xfrm>
            <a:off x="720725" y="1296001"/>
            <a:ext cx="10752138" cy="271576"/>
          </a:xfrm>
        </p:spPr>
        <p:txBody>
          <a:bodyPr lIns="0" tIns="0" rIns="0" bIns="0">
            <a:noAutofit/>
          </a:bodyPr>
          <a:lstStyle>
            <a:lvl1pPr algn="l">
              <a:lnSpc>
                <a:spcPts val="2300"/>
              </a:lnSpc>
              <a:defRPr sz="2000" b="0">
                <a:solidFill>
                  <a:schemeClr val="tx2"/>
                </a:solidFill>
              </a:defRPr>
            </a:lvl1pPr>
          </a:lstStyle>
          <a:p>
            <a:pPr lvl="0"/>
            <a:r>
              <a:rPr lang="cs-CZ"/>
              <a:t>Upravte styly předlohy textu.
Druhá úroveň
Třetí úroveň
Čtvrtá úroveň
Pátá úroveň</a:t>
            </a:r>
          </a:p>
        </p:txBody>
      </p:sp>
      <p:sp>
        <p:nvSpPr>
          <p:cNvPr id="21" name="Nadpis 12">
            <a:extLst>
              <a:ext uri="{FF2B5EF4-FFF2-40B4-BE49-F238E27FC236}">
                <a16:creationId xmlns:a16="http://schemas.microsoft.com/office/drawing/2014/main" id="{6B0440B8-6781-4DF7-853B-03D5855A8CB8}"/>
              </a:ext>
            </a:extLst>
          </p:cNvPr>
          <p:cNvSpPr>
            <a:spLocks noGrp="1"/>
          </p:cNvSpPr>
          <p:nvPr>
            <p:ph type="title"/>
          </p:nvPr>
        </p:nvSpPr>
        <p:spPr>
          <a:xfrm>
            <a:off x="720000" y="720000"/>
            <a:ext cx="10753200" cy="451576"/>
          </a:xfrm>
        </p:spPr>
        <p:txBody>
          <a:bodyPr/>
          <a:lstStyle/>
          <a:p>
            <a:r>
              <a:rPr lang="cs-CZ"/>
              <a:t>Kliknutím lze upravit styl.</a:t>
            </a:r>
          </a:p>
        </p:txBody>
      </p:sp>
      <p:pic>
        <p:nvPicPr>
          <p:cNvPr id="22" name="Obrázek 21">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Tree>
    <p:extLst>
      <p:ext uri="{BB962C8B-B14F-4D97-AF65-F5344CB8AC3E}">
        <p14:creationId xmlns:p14="http://schemas.microsoft.com/office/powerpoint/2010/main" val="3003019295"/>
      </p:ext>
    </p:extLst>
  </p:cSld>
  <p:clrMapOvr>
    <a:masterClrMapping/>
  </p:clrMapOvr>
  <p:extLst>
    <p:ext uri="{DCECCB84-F9BA-43D5-87BE-67443E8EF086}">
      <p15:sldGuideLst xmlns:p15="http://schemas.microsoft.com/office/powerpoint/2012/main">
        <p15:guide id="1" orient="horz" pos="1049">
          <p15:clr>
            <a:srgbClr val="FBAE40"/>
          </p15:clr>
        </p15:guide>
        <p15:guide id="2"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Obsah a text bez nadpisu">
    <p:spTree>
      <p:nvGrpSpPr>
        <p:cNvPr id="1" name=""/>
        <p:cNvGrpSpPr/>
        <p:nvPr/>
      </p:nvGrpSpPr>
      <p:grpSpPr>
        <a:xfrm>
          <a:off x="0" y="0"/>
          <a:ext cx="0" cy="0"/>
          <a:chOff x="0" y="0"/>
          <a:chExt cx="0" cy="0"/>
        </a:xfrm>
      </p:grpSpPr>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14" name="Zástupný symbol pro obsah 2"/>
          <p:cNvSpPr>
            <a:spLocks noGrp="1"/>
          </p:cNvSpPr>
          <p:nvPr>
            <p:ph idx="1"/>
          </p:nvPr>
        </p:nvSpPr>
        <p:spPr>
          <a:xfrm>
            <a:off x="6272212" y="692150"/>
            <a:ext cx="5200987" cy="513985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sz="2000" b="0"/>
            </a:lvl1pPr>
            <a:lvl2pPr marL="504000" indent="-180000">
              <a:lnSpc>
                <a:spcPct val="100000"/>
              </a:lnSpc>
              <a:buClr>
                <a:schemeClr val="tx2"/>
              </a:buClr>
              <a:buFont typeface="Arial" panose="020B0604020202020204" pitchFamily="34" charset="0"/>
              <a:buChar char="̶"/>
              <a:defRPr sz="1600"/>
            </a:lvl2pPr>
            <a:lvl3pPr marL="914400" indent="0">
              <a:buNone/>
              <a:defRPr/>
            </a:lvl3pPr>
          </a:lstStyle>
          <a:p>
            <a:pPr lvl="0"/>
            <a:r>
              <a:rPr lang="cs-CZ"/>
              <a:t>Upravte styly předlohy textu.
Druhá úroveň
Třetí úroveň
Čtvrtá úroveň
Pátá úroveň</a:t>
            </a:r>
          </a:p>
        </p:txBody>
      </p:sp>
      <p:pic>
        <p:nvPicPr>
          <p:cNvPr id="8" name="Obrázek 7">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9" name="Zástupný symbol pro obsah 12">
            <a:extLst>
              <a:ext uri="{FF2B5EF4-FFF2-40B4-BE49-F238E27FC236}">
                <a16:creationId xmlns:a16="http://schemas.microsoft.com/office/drawing/2014/main" id="{83517C49-9C06-4658-8660-E0D21D83CE29}"/>
              </a:ext>
            </a:extLst>
          </p:cNvPr>
          <p:cNvSpPr>
            <a:spLocks noGrp="1"/>
          </p:cNvSpPr>
          <p:nvPr>
            <p:ph sz="quarter" idx="24"/>
          </p:nvPr>
        </p:nvSpPr>
        <p:spPr>
          <a:xfrm>
            <a:off x="719137" y="692150"/>
            <a:ext cx="5218413" cy="4899635"/>
          </a:xfrm>
        </p:spPr>
        <p:txBody>
          <a:bodyPr/>
          <a:lstStyle/>
          <a:p>
            <a:pPr lvl="0"/>
            <a:r>
              <a:rPr lang="cs-CZ"/>
              <a:t>Upravte styly předlohy textu.
Druhá úroveň
Třetí úroveň
Čtvrtá úroveň
Pátá úroveň</a:t>
            </a:r>
          </a:p>
        </p:txBody>
      </p:sp>
      <p:sp>
        <p:nvSpPr>
          <p:cNvPr id="10" name="Zástupný symbol pro text 13">
            <a:extLst>
              <a:ext uri="{FF2B5EF4-FFF2-40B4-BE49-F238E27FC236}">
                <a16:creationId xmlns:a16="http://schemas.microsoft.com/office/drawing/2014/main" id="{F7FD9E97-5F69-494E-8672-595752783306}"/>
              </a:ext>
            </a:extLst>
          </p:cNvPr>
          <p:cNvSpPr>
            <a:spLocks noGrp="1"/>
          </p:cNvSpPr>
          <p:nvPr>
            <p:ph type="body" sz="quarter" idx="19"/>
          </p:nvPr>
        </p:nvSpPr>
        <p:spPr>
          <a:xfrm>
            <a:off x="720725" y="5599670"/>
            <a:ext cx="5218412" cy="216000"/>
          </a:xfrm>
        </p:spPr>
        <p:txBody>
          <a:bodyPr anchor="ctr"/>
          <a:lstStyle>
            <a:lvl1pPr>
              <a:lnSpc>
                <a:spcPts val="1100"/>
              </a:lnSpc>
              <a:defRPr sz="1000" b="0" i="0"/>
            </a:lvl1pPr>
          </a:lstStyle>
          <a:p>
            <a:pPr lvl="0"/>
            <a:r>
              <a:rPr lang="cs-CZ"/>
              <a:t>Upravte styly předlohy textu.
Druhá úroveň
Třetí úroveň
Čtvrtá úroveň
Pátá úroveň</a:t>
            </a:r>
          </a:p>
        </p:txBody>
      </p:sp>
    </p:spTree>
    <p:extLst>
      <p:ext uri="{BB962C8B-B14F-4D97-AF65-F5344CB8AC3E}">
        <p14:creationId xmlns:p14="http://schemas.microsoft.com/office/powerpoint/2010/main" val="207090956"/>
      </p:ext>
    </p:extLst>
  </p:cSld>
  <p:clrMapOvr>
    <a:masterClrMapping/>
  </p:clrMapOvr>
  <p:extLst>
    <p:ext uri="{DCECCB84-F9BA-43D5-87BE-67443E8EF086}">
      <p15:sldGuideLst xmlns:p15="http://schemas.microsoft.com/office/powerpoint/2012/main">
        <p15:guide id="1" orient="horz" pos="3158">
          <p15:clr>
            <a:srgbClr val="FBAE40"/>
          </p15:clr>
        </p15:guide>
        <p15:guide id="2" pos="438">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Obsah bez nadpisu">
    <p:spTree>
      <p:nvGrpSpPr>
        <p:cNvPr id="1" name=""/>
        <p:cNvGrpSpPr/>
        <p:nvPr/>
      </p:nvGrpSpPr>
      <p:grpSpPr>
        <a:xfrm>
          <a:off x="0" y="0"/>
          <a:ext cx="0" cy="0"/>
          <a:chOff x="0" y="0"/>
          <a:chExt cx="0" cy="0"/>
        </a:xfrm>
      </p:grpSpPr>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10" name="Zástupný symbol pro obsah 2"/>
          <p:cNvSpPr>
            <a:spLocks noGrp="1"/>
          </p:cNvSpPr>
          <p:nvPr>
            <p:ph idx="1"/>
          </p:nvPr>
        </p:nvSpPr>
        <p:spPr>
          <a:xfrm>
            <a:off x="720000" y="692150"/>
            <a:ext cx="10753200" cy="513985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Upravte styly předlohy textu.
Druhá úroveň
Třetí úroveň
Čtvrtá úroveň
Pátá úroveň</a:t>
            </a:r>
          </a:p>
        </p:txBody>
      </p:sp>
      <p:pic>
        <p:nvPicPr>
          <p:cNvPr id="6" name="Obrázek 5">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Tree>
    <p:extLst>
      <p:ext uri="{BB962C8B-B14F-4D97-AF65-F5344CB8AC3E}">
        <p14:creationId xmlns:p14="http://schemas.microsoft.com/office/powerpoint/2010/main" val="1233682522"/>
      </p:ext>
    </p:extLst>
  </p:cSld>
  <p:clrMapOvr>
    <a:masterClrMapping/>
  </p:clrMapOvr>
  <p:extLst>
    <p:ext uri="{DCECCB84-F9BA-43D5-87BE-67443E8EF086}">
      <p15:sldGuideLst xmlns:p15="http://schemas.microsoft.com/office/powerpoint/2012/main">
        <p15:guide id="1" orient="horz" pos="436">
          <p15:clr>
            <a:srgbClr val="FBAE40"/>
          </p15:clr>
        </p15:guide>
        <p15:guide id="2" pos="438">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Obrázky text - dva sloupce">
    <p:spTree>
      <p:nvGrpSpPr>
        <p:cNvPr id="1" name=""/>
        <p:cNvGrpSpPr/>
        <p:nvPr/>
      </p:nvGrpSpPr>
      <p:grpSpPr>
        <a:xfrm>
          <a:off x="0" y="0"/>
          <a:ext cx="0" cy="0"/>
          <a:chOff x="0" y="0"/>
          <a:chExt cx="0" cy="0"/>
        </a:xfrm>
      </p:grpSpPr>
      <p:sp>
        <p:nvSpPr>
          <p:cNvPr id="12" name="Zástupný symbol pro obsah 12">
            <a:extLst>
              <a:ext uri="{FF2B5EF4-FFF2-40B4-BE49-F238E27FC236}">
                <a16:creationId xmlns:a16="http://schemas.microsoft.com/office/drawing/2014/main" id="{9622FDD6-5C71-4DE9-BFBE-6443A2855E5C}"/>
              </a:ext>
            </a:extLst>
          </p:cNvPr>
          <p:cNvSpPr>
            <a:spLocks noGrp="1"/>
          </p:cNvSpPr>
          <p:nvPr>
            <p:ph sz="quarter" idx="24"/>
          </p:nvPr>
        </p:nvSpPr>
        <p:spPr>
          <a:xfrm>
            <a:off x="719997" y="718712"/>
            <a:ext cx="5220001" cy="3204001"/>
          </a:xfrm>
        </p:spPr>
        <p:txBody>
          <a:bodyPr/>
          <a:lstStyle/>
          <a:p>
            <a:pPr lvl="0"/>
            <a:r>
              <a:rPr lang="cs-CZ"/>
              <a:t>Upravte styly předlohy textu.
Druhá úroveň
Třetí úroveň
Čtvrtá úroveň
Pátá úroveň</a:t>
            </a:r>
          </a:p>
        </p:txBody>
      </p:sp>
      <p:sp>
        <p:nvSpPr>
          <p:cNvPr id="2" name="Zástupný symbol pro zápatí 1"/>
          <p:cNvSpPr>
            <a:spLocks noGrp="1"/>
          </p:cNvSpPr>
          <p:nvPr>
            <p:ph type="ftr" sz="quarter" idx="10"/>
          </p:nvPr>
        </p:nvSpPr>
        <p:spPr/>
        <p:txBody>
          <a:bodyPr/>
          <a:lstStyle>
            <a:lvl1pPr>
              <a:defRPr/>
            </a:lvl1pPr>
          </a:lstStyle>
          <a:p>
            <a:r>
              <a:rPr lang="cs-CZ" altLang="cs-CZ"/>
              <a:t>Jméno předkládajícího s tituly</a:t>
            </a:r>
          </a:p>
        </p:txBody>
      </p:sp>
      <p:sp>
        <p:nvSpPr>
          <p:cNvPr id="3" name="Zástupný symbol pro číslo snímku 2"/>
          <p:cNvSpPr>
            <a:spLocks noGrp="1"/>
          </p:cNvSpPr>
          <p:nvPr>
            <p:ph type="sldNum" sz="quarter" idx="11"/>
          </p:nvPr>
        </p:nvSpPr>
        <p:spPr/>
        <p:txBody>
          <a:bodyPr/>
          <a:lstStyle>
            <a:lvl1pPr>
              <a:defRPr/>
            </a:lvl1pPr>
          </a:lstStyle>
          <a:p>
            <a:fld id="{D6D6C118-631F-4A80-9886-907009361577}" type="slidenum">
              <a:rPr lang="cs-CZ" altLang="cs-CZ"/>
              <a:pPr/>
              <a:t>‹#›</a:t>
            </a:fld>
            <a:endParaRPr lang="cs-CZ" altLang="cs-CZ"/>
          </a:p>
        </p:txBody>
      </p:sp>
      <p:sp>
        <p:nvSpPr>
          <p:cNvPr id="9" name="Zástupný symbol pro text 5">
            <a:extLst>
              <a:ext uri="{FF2B5EF4-FFF2-40B4-BE49-F238E27FC236}">
                <a16:creationId xmlns:a16="http://schemas.microsoft.com/office/drawing/2014/main" id="{8D903DEB-B441-46DB-8462-2640DC8DB3E8}"/>
              </a:ext>
            </a:extLst>
          </p:cNvPr>
          <p:cNvSpPr>
            <a:spLocks noGrp="1"/>
          </p:cNvSpPr>
          <p:nvPr>
            <p:ph type="body" sz="quarter" idx="13"/>
          </p:nvPr>
        </p:nvSpPr>
        <p:spPr>
          <a:xfrm>
            <a:off x="719999" y="4500000"/>
            <a:ext cx="5220000" cy="1331998"/>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Upravte styly předlohy textu.
Druhá úroveň
Třetí úroveň
Čtvrtá úroveň
Pátá úroveň</a:t>
            </a:r>
          </a:p>
        </p:txBody>
      </p:sp>
      <p:sp>
        <p:nvSpPr>
          <p:cNvPr id="11" name="Zástupný symbol pro text 13">
            <a:extLst>
              <a:ext uri="{FF2B5EF4-FFF2-40B4-BE49-F238E27FC236}">
                <a16:creationId xmlns:a16="http://schemas.microsoft.com/office/drawing/2014/main" id="{66F1D7B9-D1BE-446E-87CA-6AD81AFA8389}"/>
              </a:ext>
            </a:extLst>
          </p:cNvPr>
          <p:cNvSpPr>
            <a:spLocks noGrp="1"/>
          </p:cNvSpPr>
          <p:nvPr>
            <p:ph type="body" sz="quarter" idx="19"/>
          </p:nvPr>
        </p:nvSpPr>
        <p:spPr>
          <a:xfrm>
            <a:off x="720724" y="4068000"/>
            <a:ext cx="5220000" cy="360000"/>
          </a:xfrm>
        </p:spPr>
        <p:txBody>
          <a:bodyPr/>
          <a:lstStyle>
            <a:lvl1pPr>
              <a:lnSpc>
                <a:spcPts val="1100"/>
              </a:lnSpc>
              <a:defRPr sz="900" b="1"/>
            </a:lvl1pPr>
          </a:lstStyle>
          <a:p>
            <a:pPr lvl="0"/>
            <a:r>
              <a:rPr lang="cs-CZ"/>
              <a:t>Upravte styly předlohy textu.
Druhá úroveň
Třetí úroveň
Čtvrtá úroveň
Pátá úroveň</a:t>
            </a:r>
          </a:p>
        </p:txBody>
      </p:sp>
      <p:sp>
        <p:nvSpPr>
          <p:cNvPr id="13" name="Zástupný symbol pro text 5">
            <a:extLst>
              <a:ext uri="{FF2B5EF4-FFF2-40B4-BE49-F238E27FC236}">
                <a16:creationId xmlns:a16="http://schemas.microsoft.com/office/drawing/2014/main" id="{3947EF07-8AF7-4904-8565-F5D81E4282DE}"/>
              </a:ext>
            </a:extLst>
          </p:cNvPr>
          <p:cNvSpPr>
            <a:spLocks noGrp="1"/>
          </p:cNvSpPr>
          <p:nvPr>
            <p:ph type="body" sz="quarter" idx="20"/>
          </p:nvPr>
        </p:nvSpPr>
        <p:spPr>
          <a:xfrm>
            <a:off x="6251278" y="4500000"/>
            <a:ext cx="5220000" cy="1331998"/>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Upravte styly předlohy textu.
Druhá úroveň
Třetí úroveň
Čtvrtá úroveň
Pátá úroveň</a:t>
            </a:r>
          </a:p>
        </p:txBody>
      </p:sp>
      <p:sp>
        <p:nvSpPr>
          <p:cNvPr id="15" name="Zástupný symbol pro text 13">
            <a:extLst>
              <a:ext uri="{FF2B5EF4-FFF2-40B4-BE49-F238E27FC236}">
                <a16:creationId xmlns:a16="http://schemas.microsoft.com/office/drawing/2014/main" id="{334B9440-7A06-4BF8-9532-C11248171B0C}"/>
              </a:ext>
            </a:extLst>
          </p:cNvPr>
          <p:cNvSpPr>
            <a:spLocks noGrp="1"/>
          </p:cNvSpPr>
          <p:nvPr>
            <p:ph type="body" sz="quarter" idx="22"/>
          </p:nvPr>
        </p:nvSpPr>
        <p:spPr>
          <a:xfrm>
            <a:off x="6252003" y="4068000"/>
            <a:ext cx="5220000" cy="360000"/>
          </a:xfrm>
        </p:spPr>
        <p:txBody>
          <a:bodyPr/>
          <a:lstStyle>
            <a:lvl1pPr>
              <a:lnSpc>
                <a:spcPts val="1100"/>
              </a:lnSpc>
              <a:defRPr sz="900" b="1"/>
            </a:lvl1pPr>
          </a:lstStyle>
          <a:p>
            <a:pPr lvl="0"/>
            <a:r>
              <a:rPr lang="cs-CZ"/>
              <a:t>Upravte styly předlohy textu.
Druhá úroveň
Třetí úroveň
Čtvrtá úroveň
Pátá úroveň</a:t>
            </a:r>
          </a:p>
        </p:txBody>
      </p:sp>
      <p:sp>
        <p:nvSpPr>
          <p:cNvPr id="17" name="Zástupný symbol pro obsah 12">
            <a:extLst>
              <a:ext uri="{FF2B5EF4-FFF2-40B4-BE49-F238E27FC236}">
                <a16:creationId xmlns:a16="http://schemas.microsoft.com/office/drawing/2014/main" id="{263AA377-982D-4CA3-B9BD-C61AF6524812}"/>
              </a:ext>
            </a:extLst>
          </p:cNvPr>
          <p:cNvSpPr>
            <a:spLocks noGrp="1"/>
          </p:cNvSpPr>
          <p:nvPr>
            <p:ph sz="quarter" idx="25"/>
          </p:nvPr>
        </p:nvSpPr>
        <p:spPr>
          <a:xfrm>
            <a:off x="6251278" y="718712"/>
            <a:ext cx="5220001" cy="3204001"/>
          </a:xfrm>
        </p:spPr>
        <p:txBody>
          <a:bodyPr/>
          <a:lstStyle/>
          <a:p>
            <a:pPr lvl="0"/>
            <a:r>
              <a:rPr lang="cs-CZ"/>
              <a:t>Upravte styly předlohy textu.
Druhá úroveň
Třetí úroveň
Čtvrtá úroveň
Pátá úroveň</a:t>
            </a:r>
          </a:p>
        </p:txBody>
      </p:sp>
      <p:pic>
        <p:nvPicPr>
          <p:cNvPr id="16" name="Obrázek 15">
            <a:extLst>
              <a:ext uri="{FF2B5EF4-FFF2-40B4-BE49-F238E27FC236}">
                <a16:creationId xmlns:a16="http://schemas.microsoft.com/office/drawing/2014/main" id="{83F24B06-B2DE-4D1F-B580-6248E87C0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Tree>
    <p:extLst>
      <p:ext uri="{BB962C8B-B14F-4D97-AF65-F5344CB8AC3E}">
        <p14:creationId xmlns:p14="http://schemas.microsoft.com/office/powerpoint/2010/main" val="3501088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9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3" name="TextovéPole 2">
            <a:extLst>
              <a:ext uri="{FF2B5EF4-FFF2-40B4-BE49-F238E27FC236}">
                <a16:creationId xmlns:a16="http://schemas.microsoft.com/office/drawing/2014/main" id="{E7E2D77F-AD74-3C5E-85C7-B2F46B02036A}"/>
              </a:ext>
            </a:extLst>
          </p:cNvPr>
          <p:cNvSpPr txBox="1"/>
          <p:nvPr userDrawn="1"/>
        </p:nvSpPr>
        <p:spPr>
          <a:xfrm>
            <a:off x="1762811" y="6489406"/>
            <a:ext cx="6551629" cy="338554"/>
          </a:xfrm>
          <a:prstGeom prst="rect">
            <a:avLst/>
          </a:prstGeom>
          <a:noFill/>
        </p:spPr>
        <p:txBody>
          <a:bodyPr wrap="square" rtlCol="0">
            <a:spAutoFit/>
          </a:bodyPr>
          <a:lstStyle/>
          <a:p>
            <a:pPr algn="ctr"/>
            <a:r>
              <a:rPr lang="cs-CZ" sz="1600" b="1">
                <a:solidFill>
                  <a:srgbClr val="14377B"/>
                </a:solidFill>
              </a:rPr>
              <a:t>Centrální evidence očkování: stav implementace v analytickém přehledu</a:t>
            </a:r>
          </a:p>
        </p:txBody>
      </p:sp>
    </p:spTree>
    <p:extLst>
      <p:ext uri="{BB962C8B-B14F-4D97-AF65-F5344CB8AC3E}">
        <p14:creationId xmlns:p14="http://schemas.microsoft.com/office/powerpoint/2010/main" val="33589999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_Porovnání">
    <p:spTree>
      <p:nvGrpSpPr>
        <p:cNvPr id="1" name=""/>
        <p:cNvGrpSpPr/>
        <p:nvPr/>
      </p:nvGrpSpPr>
      <p:grpSpPr>
        <a:xfrm>
          <a:off x="0" y="0"/>
          <a:ext cx="0" cy="0"/>
          <a:chOff x="0" y="0"/>
          <a:chExt cx="0" cy="0"/>
        </a:xfrm>
      </p:grpSpPr>
      <p:pic>
        <p:nvPicPr>
          <p:cNvPr id="10" name="Logo Zdravi 2030" descr="Obsah obrázku objekt&#10;&#10;Popis byl vytvořen automaticky">
            <a:extLst>
              <a:ext uri="{FF2B5EF4-FFF2-40B4-BE49-F238E27FC236}">
                <a16:creationId xmlns:a16="http://schemas.microsoft.com/office/drawing/2014/main" id="{0B3887D1-3C10-094C-6A24-C33AACB57118}"/>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11" name="Logo UZIS">
            <a:extLst>
              <a:ext uri="{FF2B5EF4-FFF2-40B4-BE49-F238E27FC236}">
                <a16:creationId xmlns:a16="http://schemas.microsoft.com/office/drawing/2014/main" id="{14794FCC-DC23-2157-081F-C3EB1BC37F6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12" name="Přímá spojnice 3">
            <a:extLst>
              <a:ext uri="{FF2B5EF4-FFF2-40B4-BE49-F238E27FC236}">
                <a16:creationId xmlns:a16="http://schemas.microsoft.com/office/drawing/2014/main" id="{12625A60-4895-C216-90AE-D82C2CB66CF9}"/>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3" name="Obdélník 14">
            <a:extLst>
              <a:ext uri="{FF2B5EF4-FFF2-40B4-BE49-F238E27FC236}">
                <a16:creationId xmlns:a16="http://schemas.microsoft.com/office/drawing/2014/main" id="{55D4E9D5-0885-3723-6206-E1AF5643945F}"/>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4" name="Grafický objekt 13">
            <a:extLst>
              <a:ext uri="{FF2B5EF4-FFF2-40B4-BE49-F238E27FC236}">
                <a16:creationId xmlns:a16="http://schemas.microsoft.com/office/drawing/2014/main" id="{4B18DCE2-4351-DEFF-33AD-C2B73A08AC5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5" name="Volný tvar 17">
            <a:extLst>
              <a:ext uri="{FF2B5EF4-FFF2-40B4-BE49-F238E27FC236}">
                <a16:creationId xmlns:a16="http://schemas.microsoft.com/office/drawing/2014/main" id="{3C9D8127-101F-F937-E20A-E9AA81E85BFB}"/>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Volný tvar 19">
            <a:extLst>
              <a:ext uri="{FF2B5EF4-FFF2-40B4-BE49-F238E27FC236}">
                <a16:creationId xmlns:a16="http://schemas.microsoft.com/office/drawing/2014/main" id="{DFF5EF4C-397F-AE74-5C9C-5189BAF743A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19409044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3_Jenom nadpis">
    <p:spTree>
      <p:nvGrpSpPr>
        <p:cNvPr id="1" name=""/>
        <p:cNvGrpSpPr/>
        <p:nvPr/>
      </p:nvGrpSpPr>
      <p:grpSpPr>
        <a:xfrm>
          <a:off x="0" y="0"/>
          <a:ext cx="0" cy="0"/>
          <a:chOff x="0" y="0"/>
          <a:chExt cx="0" cy="0"/>
        </a:xfrm>
      </p:grpSpPr>
      <p:pic>
        <p:nvPicPr>
          <p:cNvPr id="6" name="Logo Zdravi 2030" descr="Obsah obrázku objekt&#10;&#10;Popis byl vytvořen automaticky">
            <a:extLst>
              <a:ext uri="{FF2B5EF4-FFF2-40B4-BE49-F238E27FC236}">
                <a16:creationId xmlns:a16="http://schemas.microsoft.com/office/drawing/2014/main" id="{39602F47-EC7D-BC9F-6939-E61A186E1E1A}"/>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7" name="Logo UZIS">
            <a:extLst>
              <a:ext uri="{FF2B5EF4-FFF2-40B4-BE49-F238E27FC236}">
                <a16:creationId xmlns:a16="http://schemas.microsoft.com/office/drawing/2014/main" id="{FE2AFBD8-B273-FC79-42F5-E2CA27A5F36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8" name="Přímá spojnice 3">
            <a:extLst>
              <a:ext uri="{FF2B5EF4-FFF2-40B4-BE49-F238E27FC236}">
                <a16:creationId xmlns:a16="http://schemas.microsoft.com/office/drawing/2014/main" id="{F117CD0C-888B-0D1E-F4DE-574D665D9766}"/>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9" name="Obdélník 14">
            <a:extLst>
              <a:ext uri="{FF2B5EF4-FFF2-40B4-BE49-F238E27FC236}">
                <a16:creationId xmlns:a16="http://schemas.microsoft.com/office/drawing/2014/main" id="{50972C5B-0F57-1A6D-A369-22F32574B3CE}"/>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0" name="Grafický objekt 9">
            <a:extLst>
              <a:ext uri="{FF2B5EF4-FFF2-40B4-BE49-F238E27FC236}">
                <a16:creationId xmlns:a16="http://schemas.microsoft.com/office/drawing/2014/main" id="{467024CC-E71E-CA32-937E-00BAF447B60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1" name="Volný tvar 17">
            <a:extLst>
              <a:ext uri="{FF2B5EF4-FFF2-40B4-BE49-F238E27FC236}">
                <a16:creationId xmlns:a16="http://schemas.microsoft.com/office/drawing/2014/main" id="{D3C50748-8626-8049-B604-30D643F6B9E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9">
            <a:extLst>
              <a:ext uri="{FF2B5EF4-FFF2-40B4-BE49-F238E27FC236}">
                <a16:creationId xmlns:a16="http://schemas.microsoft.com/office/drawing/2014/main" id="{C27CF800-A8CB-85CD-09C6-3F0A3C517A7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44C96C99-6058-835F-53BD-00EE37EE734F}"/>
              </a:ext>
            </a:extLst>
          </p:cNvPr>
          <p:cNvSpPr>
            <a:spLocks noGrp="1"/>
          </p:cNvSpPr>
          <p:nvPr>
            <p:ph type="title"/>
          </p:nvPr>
        </p:nvSpPr>
        <p:spPr/>
        <p:txBody>
          <a:bodyPr/>
          <a:lstStyle/>
          <a:p>
            <a:r>
              <a:rPr lang="cs-CZ"/>
              <a:t>Kliknutím lze upravit styl.</a:t>
            </a:r>
          </a:p>
        </p:txBody>
      </p:sp>
    </p:spTree>
    <p:extLst>
      <p:ext uri="{BB962C8B-B14F-4D97-AF65-F5344CB8AC3E}">
        <p14:creationId xmlns:p14="http://schemas.microsoft.com/office/powerpoint/2010/main" val="35359876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cSld name="11_Úvodní snímek">
    <p:spTree>
      <p:nvGrpSpPr>
        <p:cNvPr id="1" name=""/>
        <p:cNvGrpSpPr/>
        <p:nvPr/>
      </p:nvGrpSpPr>
      <p:grpSpPr>
        <a:xfrm>
          <a:off x="0" y="0"/>
          <a:ext cx="0" cy="0"/>
          <a:chOff x="0" y="0"/>
          <a:chExt cx="0" cy="0"/>
        </a:xfrm>
      </p:grpSpPr>
      <p:pic>
        <p:nvPicPr>
          <p:cNvPr id="4" name="Logo Zdravi 2030" descr="Obsah obrázku objekt&#10;&#10;Popis byl vytvořen automaticky">
            <a:extLst>
              <a:ext uri="{FF2B5EF4-FFF2-40B4-BE49-F238E27FC236}">
                <a16:creationId xmlns:a16="http://schemas.microsoft.com/office/drawing/2014/main" id="{7A0C9FB3-DF09-4E3E-A7F2-25B37CFD1DE5}"/>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5" name="Logo UZIS">
            <a:extLst>
              <a:ext uri="{FF2B5EF4-FFF2-40B4-BE49-F238E27FC236}">
                <a16:creationId xmlns:a16="http://schemas.microsoft.com/office/drawing/2014/main" id="{01D81A99-4585-DDEF-8A53-11ECD4AC33A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6" name="Přímá spojnice 3">
            <a:extLst>
              <a:ext uri="{FF2B5EF4-FFF2-40B4-BE49-F238E27FC236}">
                <a16:creationId xmlns:a16="http://schemas.microsoft.com/office/drawing/2014/main" id="{7C1E9F4A-4552-7B48-B72F-4AB95AE098E0}"/>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7" name="Obdélník 14">
            <a:extLst>
              <a:ext uri="{FF2B5EF4-FFF2-40B4-BE49-F238E27FC236}">
                <a16:creationId xmlns:a16="http://schemas.microsoft.com/office/drawing/2014/main" id="{F8A4D453-0F54-9CD4-8558-6F153FF560B2}"/>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8" name="Grafický objekt 7">
            <a:extLst>
              <a:ext uri="{FF2B5EF4-FFF2-40B4-BE49-F238E27FC236}">
                <a16:creationId xmlns:a16="http://schemas.microsoft.com/office/drawing/2014/main" id="{911B6A61-B6C7-AA3D-64AF-7C660800383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9" name="Volný tvar 17">
            <a:extLst>
              <a:ext uri="{FF2B5EF4-FFF2-40B4-BE49-F238E27FC236}">
                <a16:creationId xmlns:a16="http://schemas.microsoft.com/office/drawing/2014/main" id="{3E6337A8-FB2B-5227-C348-D4D9C9421B1B}"/>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Volný tvar 19">
            <a:extLst>
              <a:ext uri="{FF2B5EF4-FFF2-40B4-BE49-F238E27FC236}">
                <a16:creationId xmlns:a16="http://schemas.microsoft.com/office/drawing/2014/main" id="{15B2E1F4-BA55-EEA9-5F64-AE6BE7F09E01}"/>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Tree>
    <p:extLst>
      <p:ext uri="{BB962C8B-B14F-4D97-AF65-F5344CB8AC3E}">
        <p14:creationId xmlns:p14="http://schemas.microsoft.com/office/powerpoint/2010/main" val="15596993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9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a:extLst>
              <a:ext uri="{FF2B5EF4-FFF2-40B4-BE49-F238E27FC236}">
                <a16:creationId xmlns:a16="http://schemas.microsoft.com/office/drawing/2014/main" id="{CA797ED8-728E-4B69-2BBD-C59909EE8D6D}"/>
              </a:ext>
            </a:extLst>
          </p:cNvPr>
          <p:cNvSpPr>
            <a:spLocks noGrp="1"/>
          </p:cNvSpPr>
          <p:nvPr>
            <p:ph type="title"/>
          </p:nvPr>
        </p:nvSpPr>
        <p:spPr>
          <a:xfrm>
            <a:off x="272590" y="160258"/>
            <a:ext cx="11386173"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9208875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60826343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38_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68294407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5_Záhlaví oddílu">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6371CE85-3C48-4067-84BD-19347C58EFB5}"/>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5B432300-D56C-43FA-B60E-02B43833B4F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94B4D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831850" y="285751"/>
            <a:ext cx="10515600" cy="777240"/>
          </a:xfrm>
        </p:spPr>
        <p:txBody>
          <a:bodyPr anchor="b">
            <a:normAutofit/>
          </a:bodyPr>
          <a:lstStyle>
            <a:lvl1pPr>
              <a:defRPr sz="3200">
                <a:solidFill>
                  <a:srgbClr val="232C77"/>
                </a:solidFill>
                <a:latin typeface="+mn-lt"/>
              </a:defRPr>
            </a:lvl1pPr>
          </a:lstStyle>
          <a:p>
            <a:r>
              <a:rPr lang="cs-CZ"/>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831850" y="1659565"/>
            <a:ext cx="10515600" cy="443008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17579070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21_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BD451A9-A8EF-8A4B-3C8F-42936D969E52}"/>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4E086732-9055-622E-FDBD-44CCE16591C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46C3FACD-1D08-FFBE-E15D-0AAE42E9FBBF}"/>
              </a:ext>
            </a:extLst>
          </p:cNvPr>
          <p:cNvSpPr>
            <a:spLocks noGrp="1"/>
          </p:cNvSpPr>
          <p:nvPr>
            <p:ph type="dt" sz="half" idx="10"/>
          </p:nvPr>
        </p:nvSpPr>
        <p:spPr/>
        <p:txBody>
          <a:bodyPr/>
          <a:lstStyle/>
          <a:p>
            <a:fld id="{EEF8167D-CF84-44DE-B498-18611C50D931}" type="datetimeFigureOut">
              <a:rPr lang="cs-CZ" smtClean="0"/>
              <a:t>24.11.2025</a:t>
            </a:fld>
            <a:endParaRPr lang="cs-CZ"/>
          </a:p>
        </p:txBody>
      </p:sp>
      <p:sp>
        <p:nvSpPr>
          <p:cNvPr id="5" name="Zástupný symbol pro zápatí 4">
            <a:extLst>
              <a:ext uri="{FF2B5EF4-FFF2-40B4-BE49-F238E27FC236}">
                <a16:creationId xmlns:a16="http://schemas.microsoft.com/office/drawing/2014/main" id="{E162D31F-F097-D32E-C5CD-4C212D1E31D6}"/>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43E0341-4D7A-4E90-1F98-B8AFE5D04916}"/>
              </a:ext>
            </a:extLst>
          </p:cNvPr>
          <p:cNvSpPr>
            <a:spLocks noGrp="1"/>
          </p:cNvSpPr>
          <p:nvPr>
            <p:ph type="sldNum" sz="quarter" idx="12"/>
          </p:nvPr>
        </p:nvSpPr>
        <p:spPr/>
        <p:txBody>
          <a:bodyPr/>
          <a:lstStyle/>
          <a:p>
            <a:fld id="{27ADD243-68C8-4538-B8DD-BB1A625D62A1}" type="slidenum">
              <a:rPr lang="cs-CZ" smtClean="0"/>
              <a:t>‹#›</a:t>
            </a:fld>
            <a:endParaRPr lang="cs-CZ"/>
          </a:p>
        </p:txBody>
      </p:sp>
    </p:spTree>
    <p:extLst>
      <p:ext uri="{BB962C8B-B14F-4D97-AF65-F5344CB8AC3E}">
        <p14:creationId xmlns:p14="http://schemas.microsoft.com/office/powerpoint/2010/main" val="12532430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9_Jenom nadpis">
    <p:spTree>
      <p:nvGrpSpPr>
        <p:cNvPr id="1" name=""/>
        <p:cNvGrpSpPr/>
        <p:nvPr/>
      </p:nvGrpSpPr>
      <p:grpSpPr>
        <a:xfrm>
          <a:off x="0" y="0"/>
          <a:ext cx="0" cy="0"/>
          <a:chOff x="0" y="0"/>
          <a:chExt cx="0" cy="0"/>
        </a:xfrm>
      </p:grpSpPr>
      <p:sp>
        <p:nvSpPr>
          <p:cNvPr id="6" name="Volný tvar 6">
            <a:extLst>
              <a:ext uri="{FF2B5EF4-FFF2-40B4-BE49-F238E27FC236}">
                <a16:creationId xmlns:a16="http://schemas.microsoft.com/office/drawing/2014/main" id="{B6336CFE-3096-43C3-9E46-9383AC769B15}"/>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83D1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Volný tvar 17">
            <a:extLst>
              <a:ext uri="{FF2B5EF4-FFF2-40B4-BE49-F238E27FC236}">
                <a16:creationId xmlns:a16="http://schemas.microsoft.com/office/drawing/2014/main" id="{C20CC309-EC2F-4B2C-9CC3-C431ECA6E6A6}"/>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8">
            <a:extLst>
              <a:ext uri="{FF2B5EF4-FFF2-40B4-BE49-F238E27FC236}">
                <a16:creationId xmlns:a16="http://schemas.microsoft.com/office/drawing/2014/main" id="{BDFAA844-6FCB-4C30-B0F0-1C5243DE8DD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EB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9" name="Volný tvar 19">
            <a:extLst>
              <a:ext uri="{FF2B5EF4-FFF2-40B4-BE49-F238E27FC236}">
                <a16:creationId xmlns:a16="http://schemas.microsoft.com/office/drawing/2014/main" id="{9768E1DE-3BC6-42A8-AA3D-16CB0656149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1324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Nadpis">
            <a:extLst>
              <a:ext uri="{FF2B5EF4-FFF2-40B4-BE49-F238E27FC236}">
                <a16:creationId xmlns:a16="http://schemas.microsoft.com/office/drawing/2014/main" id="{17C3C8D8-7791-AF26-67C6-BF89BAF524A6}"/>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FF000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4" name="Zástupný text 13">
            <a:extLst>
              <a:ext uri="{FF2B5EF4-FFF2-40B4-BE49-F238E27FC236}">
                <a16:creationId xmlns:a16="http://schemas.microsoft.com/office/drawing/2014/main" id="{11D995B7-6152-4D6C-6A43-FB721FF496D1}"/>
              </a:ext>
            </a:extLst>
          </p:cNvPr>
          <p:cNvSpPr>
            <a:spLocks noGrp="1"/>
          </p:cNvSpPr>
          <p:nvPr>
            <p:ph type="body" sz="quarter" idx="10" hasCustomPrompt="1"/>
          </p:nvPr>
        </p:nvSpPr>
        <p:spPr>
          <a:xfrm>
            <a:off x="273050" y="642938"/>
            <a:ext cx="10515141" cy="254000"/>
          </a:xfrm>
        </p:spPr>
        <p:txBody>
          <a:bodyPr>
            <a:noAutofit/>
          </a:bodyPr>
          <a:lstStyle>
            <a:lvl1pPr marL="0" indent="0">
              <a:buNone/>
              <a:defRPr sz="1400">
                <a:solidFill>
                  <a:schemeClr val="tx1"/>
                </a:solidFill>
              </a:defRPr>
            </a:lvl1pPr>
            <a:lvl5pPr>
              <a:defRPr/>
            </a:lvl5pPr>
          </a:lstStyle>
          <a:p>
            <a:pPr lvl="0"/>
            <a:r>
              <a:rPr lang="cs-CZ"/>
              <a:t>Zdroj:</a:t>
            </a:r>
          </a:p>
        </p:txBody>
      </p:sp>
    </p:spTree>
    <p:extLst>
      <p:ext uri="{BB962C8B-B14F-4D97-AF65-F5344CB8AC3E}">
        <p14:creationId xmlns:p14="http://schemas.microsoft.com/office/powerpoint/2010/main" val="35202572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57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Obdélník 14">
            <a:extLst>
              <a:ext uri="{FF2B5EF4-FFF2-40B4-BE49-F238E27FC236}">
                <a16:creationId xmlns:a16="http://schemas.microsoft.com/office/drawing/2014/main" id="{FD1682E8-3043-4BDF-8936-9730689EF090}"/>
              </a:ext>
            </a:extLst>
          </p:cNvPr>
          <p:cNvSpPr/>
          <p:nvPr userDrawn="1"/>
        </p:nvSpPr>
        <p:spPr>
          <a:xfrm>
            <a:off x="1535268" y="6539370"/>
            <a:ext cx="7505773"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a:t>
            </a:r>
            <a:r>
              <a:rPr lang="cs-CZ" sz="1200" b="1" i="0" baseline="0">
                <a:solidFill>
                  <a:schemeClr val="accent5">
                    <a:lumMod val="50000"/>
                  </a:schemeClr>
                </a:solidFill>
              </a:rPr>
              <a:t> studie pro regiony ČR</a:t>
            </a:r>
            <a:endParaRPr lang="en-US" sz="1200" b="1" i="0">
              <a:solidFill>
                <a:schemeClr val="accent5">
                  <a:lumMod val="50000"/>
                </a:schemeClr>
              </a:solidFill>
            </a:endParaRPr>
          </a:p>
        </p:txBody>
      </p:sp>
      <p:pic>
        <p:nvPicPr>
          <p:cNvPr id="13" name="Obrázek 9">
            <a:extLst>
              <a:ext uri="{FF2B5EF4-FFF2-40B4-BE49-F238E27FC236}">
                <a16:creationId xmlns:a16="http://schemas.microsoft.com/office/drawing/2014/main" id="{797EB9E8-E1D3-48C7-9993-F04903928336}"/>
              </a:ext>
            </a:extLst>
          </p:cNvPr>
          <p:cNvPicPr>
            <a:picLocks noChangeAspect="1"/>
          </p:cNvPicPr>
          <p:nvPr userDrawn="1"/>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49768" y="177453"/>
            <a:ext cx="1470213" cy="352072"/>
          </a:xfrm>
          <a:prstGeom prst="rect">
            <a:avLst/>
          </a:prstGeom>
        </p:spPr>
      </p:pic>
    </p:spTree>
    <p:extLst>
      <p:ext uri="{BB962C8B-B14F-4D97-AF65-F5344CB8AC3E}">
        <p14:creationId xmlns:p14="http://schemas.microsoft.com/office/powerpoint/2010/main" val="1700647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6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4" name="Logo Zdravi 2030" descr="Obsah obrázku objekt&#10;&#10;Popis byl vytvořen automaticky">
            <a:extLst>
              <a:ext uri="{FF2B5EF4-FFF2-40B4-BE49-F238E27FC236}">
                <a16:creationId xmlns:a16="http://schemas.microsoft.com/office/drawing/2014/main" id="{AC82574F-5960-89ED-D455-A5F176296568}"/>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15" name="Logo UZIS">
            <a:extLst>
              <a:ext uri="{FF2B5EF4-FFF2-40B4-BE49-F238E27FC236}">
                <a16:creationId xmlns:a16="http://schemas.microsoft.com/office/drawing/2014/main" id="{4F434A3F-AA7E-53BF-47CA-DC428B5A7B72}"/>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16" name="Přímá spojnice 3">
            <a:extLst>
              <a:ext uri="{FF2B5EF4-FFF2-40B4-BE49-F238E27FC236}">
                <a16:creationId xmlns:a16="http://schemas.microsoft.com/office/drawing/2014/main" id="{CE587C3F-0ACB-4309-BFF6-25328A0439A6}"/>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7" name="Obdélník 14">
            <a:extLst>
              <a:ext uri="{FF2B5EF4-FFF2-40B4-BE49-F238E27FC236}">
                <a16:creationId xmlns:a16="http://schemas.microsoft.com/office/drawing/2014/main" id="{1DFC5229-D661-E774-D4B4-6583AAF250E2}"/>
              </a:ext>
            </a:extLst>
          </p:cNvPr>
          <p:cNvSpPr/>
          <p:nvPr userDrawn="1"/>
        </p:nvSpPr>
        <p:spPr>
          <a:xfrm>
            <a:off x="1034040" y="6488094"/>
            <a:ext cx="7785219" cy="30777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2E5980"/>
                </a:solidFill>
                <a:effectLst/>
                <a:uLnTx/>
                <a:uFillTx/>
                <a:latin typeface="Calibri" panose="020F0502020204030204"/>
                <a:ea typeface="+mn-ea"/>
                <a:cs typeface="+mn-cs"/>
              </a:rPr>
              <a:t>Personální kapacity resortu zdravotnictví v roce 2023</a:t>
            </a:r>
            <a:endParaRPr kumimoji="0" lang="en-US" sz="1400" b="1" i="0" u="none" strike="noStrike" kern="0" cap="none" spc="0" normalizeH="0" baseline="0" noProof="0">
              <a:ln>
                <a:noFill/>
              </a:ln>
              <a:solidFill>
                <a:srgbClr val="2E5980"/>
              </a:solidFill>
              <a:effectLst/>
              <a:uLnTx/>
              <a:uFillTx/>
            </a:endParaRPr>
          </a:p>
        </p:txBody>
      </p:sp>
      <p:pic>
        <p:nvPicPr>
          <p:cNvPr id="18" name="Grafický objekt 17">
            <a:extLst>
              <a:ext uri="{FF2B5EF4-FFF2-40B4-BE49-F238E27FC236}">
                <a16:creationId xmlns:a16="http://schemas.microsoft.com/office/drawing/2014/main" id="{9F0F90D9-06E7-A541-619D-9E798E2383C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742613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1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6055560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5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8744601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6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95243124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3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7592803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p>
        </p:txBody>
      </p:sp>
    </p:spTree>
    <p:extLst>
      <p:ext uri="{BB962C8B-B14F-4D97-AF65-F5344CB8AC3E}">
        <p14:creationId xmlns:p14="http://schemas.microsoft.com/office/powerpoint/2010/main" val="110468376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76316045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13" name="Obrázek 12">
            <a:extLst>
              <a:ext uri="{FF2B5EF4-FFF2-40B4-BE49-F238E27FC236}">
                <a16:creationId xmlns:a16="http://schemas.microsoft.com/office/drawing/2014/main" id="{E09DB70A-A65D-43B3-88DF-0AE7122490E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72741" y="208251"/>
            <a:ext cx="370980" cy="422685"/>
          </a:xfrm>
          <a:prstGeom prst="rect">
            <a:avLst/>
          </a:prstGeom>
        </p:spPr>
      </p:pic>
      <p:pic>
        <p:nvPicPr>
          <p:cNvPr id="14" name="Obrázek 13">
            <a:extLst>
              <a:ext uri="{FF2B5EF4-FFF2-40B4-BE49-F238E27FC236}">
                <a16:creationId xmlns:a16="http://schemas.microsoft.com/office/drawing/2014/main" id="{0155B2CC-163E-4DF7-B19A-3CE4D478D51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39387" y="211426"/>
            <a:ext cx="1246300" cy="399277"/>
          </a:xfrm>
          <a:prstGeom prst="rect">
            <a:avLst/>
          </a:prstGeom>
        </p:spPr>
      </p:pic>
    </p:spTree>
    <p:extLst>
      <p:ext uri="{BB962C8B-B14F-4D97-AF65-F5344CB8AC3E}">
        <p14:creationId xmlns:p14="http://schemas.microsoft.com/office/powerpoint/2010/main" val="25182182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2_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A6B565E-2F82-65BA-96AD-49BDE7ECD29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D5324C08-958B-DACB-ACAA-7D1DA9ECCB4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4F2EDBD-C140-EC39-B533-821B64AAE54B}"/>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7" name="Logo Zdravi 2030" descr="Obsah obrázku objekt&#10;&#10;Popis byl vytvořen automaticky">
            <a:extLst>
              <a:ext uri="{FF2B5EF4-FFF2-40B4-BE49-F238E27FC236}">
                <a16:creationId xmlns:a16="http://schemas.microsoft.com/office/drawing/2014/main" id="{6D26DAB7-E28E-7F0B-5CB4-8DD64E2F2359}"/>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8" name="Logo UZIS">
            <a:extLst>
              <a:ext uri="{FF2B5EF4-FFF2-40B4-BE49-F238E27FC236}">
                <a16:creationId xmlns:a16="http://schemas.microsoft.com/office/drawing/2014/main" id="{35CFBB21-4510-75AE-FBB2-0AEE50F0BE8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9" name="Přímá spojnice 3">
            <a:extLst>
              <a:ext uri="{FF2B5EF4-FFF2-40B4-BE49-F238E27FC236}">
                <a16:creationId xmlns:a16="http://schemas.microsoft.com/office/drawing/2014/main" id="{567AC7F0-AAFA-4CCC-EB37-788CE98CB59C}"/>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0" name="Obdélník 14">
            <a:extLst>
              <a:ext uri="{FF2B5EF4-FFF2-40B4-BE49-F238E27FC236}">
                <a16:creationId xmlns:a16="http://schemas.microsoft.com/office/drawing/2014/main" id="{BE97C24B-232B-1FB5-462C-6FFDB0001FA7}"/>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1" name="Grafický objekt 10">
            <a:extLst>
              <a:ext uri="{FF2B5EF4-FFF2-40B4-BE49-F238E27FC236}">
                <a16:creationId xmlns:a16="http://schemas.microsoft.com/office/drawing/2014/main" id="{7C4BF71A-C4A5-9233-6C2C-437F7800156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2" name="Volný tvar 17">
            <a:extLst>
              <a:ext uri="{FF2B5EF4-FFF2-40B4-BE49-F238E27FC236}">
                <a16:creationId xmlns:a16="http://schemas.microsoft.com/office/drawing/2014/main" id="{11DA0181-0EEA-18DA-9F3D-9341DAB70D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0597875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Nadpis">
            <a:extLst>
              <a:ext uri="{FF2B5EF4-FFF2-40B4-BE49-F238E27FC236}">
                <a16:creationId xmlns:a16="http://schemas.microsoft.com/office/drawing/2014/main" id="{BA5F2F7F-A2E5-0E27-B3C6-639FAB2C90BD}"/>
              </a:ext>
            </a:extLst>
          </p:cNvPr>
          <p:cNvSpPr>
            <a:spLocks noGrp="1"/>
          </p:cNvSpPr>
          <p:nvPr>
            <p:ph type="title"/>
          </p:nvPr>
        </p:nvSpPr>
        <p:spPr>
          <a:xfrm>
            <a:off x="272591" y="160258"/>
            <a:ext cx="11386172" cy="538364"/>
          </a:xfrm>
        </p:spPr>
        <p:txBody>
          <a:bodyPr anchor="t">
            <a:noAutofit/>
          </a:bodyPr>
          <a:lstStyle>
            <a:lvl1pPr>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75795535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Vlastní rozložení">
    <p:spTree>
      <p:nvGrpSpPr>
        <p:cNvPr id="1" name=""/>
        <p:cNvGrpSpPr/>
        <p:nvPr/>
      </p:nvGrpSpPr>
      <p:grpSpPr>
        <a:xfrm>
          <a:off x="0" y="0"/>
          <a:ext cx="0" cy="0"/>
          <a:chOff x="0" y="0"/>
          <a:chExt cx="0" cy="0"/>
        </a:xfrm>
      </p:grpSpPr>
      <p:sp>
        <p:nvSpPr>
          <p:cNvPr id="6" name="Volný tvar 17">
            <a:extLst>
              <a:ext uri="{FF2B5EF4-FFF2-40B4-BE49-F238E27FC236}">
                <a16:creationId xmlns:a16="http://schemas.microsoft.com/office/drawing/2014/main" id="{00140084-D943-D2DD-7468-439EE2E82C3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83C6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Volný tvar 19">
            <a:extLst>
              <a:ext uri="{FF2B5EF4-FFF2-40B4-BE49-F238E27FC236}">
                <a16:creationId xmlns:a16="http://schemas.microsoft.com/office/drawing/2014/main" id="{3A4DFFE3-98BD-AA40-5357-FDF57454D06E}"/>
              </a:ext>
            </a:extLst>
          </p:cNvPr>
          <p:cNvSpPr/>
          <p:nvPr userDrawn="1"/>
        </p:nvSpPr>
        <p:spPr>
          <a:xfrm>
            <a:off x="10140043"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5B265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A3125BF4-CE91-D7AF-5EB7-61F63CC4E5DA}"/>
              </a:ext>
            </a:extLst>
          </p:cNvPr>
          <p:cNvSpPr>
            <a:spLocks noGrp="1"/>
          </p:cNvSpPr>
          <p:nvPr>
            <p:ph type="title"/>
          </p:nvPr>
        </p:nvSpPr>
        <p:spPr>
          <a:xfrm>
            <a:off x="391137" y="295916"/>
            <a:ext cx="11409726" cy="509427"/>
          </a:xfrm>
        </p:spPr>
        <p:txBody>
          <a:bodyPr>
            <a:normAutofit/>
          </a:bodyPr>
          <a:lstStyle>
            <a:lvl1pPr>
              <a:defRPr sz="2600">
                <a:solidFill>
                  <a:srgbClr val="5B2654"/>
                </a:solidFill>
              </a:defRPr>
            </a:lvl1pPr>
          </a:lstStyle>
          <a:p>
            <a:r>
              <a:rPr lang="cs-CZ"/>
              <a:t>Kliknutím lze upravit styl.</a:t>
            </a:r>
            <a:endParaRPr lang="en-US"/>
          </a:p>
        </p:txBody>
      </p:sp>
      <p:sp>
        <p:nvSpPr>
          <p:cNvPr id="3" name="Zástupný symbol pro datum 2">
            <a:extLst>
              <a:ext uri="{FF2B5EF4-FFF2-40B4-BE49-F238E27FC236}">
                <a16:creationId xmlns:a16="http://schemas.microsoft.com/office/drawing/2014/main" id="{B0734A60-1E03-8E20-7C62-97DFC671F0B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E9EDD5E-B6AF-44FC-AF4A-AB0B5CAB16C6}" type="datetimeFigureOut">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24.11.2025</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Zástupný symbol pro zápatí 3">
            <a:extLst>
              <a:ext uri="{FF2B5EF4-FFF2-40B4-BE49-F238E27FC236}">
                <a16:creationId xmlns:a16="http://schemas.microsoft.com/office/drawing/2014/main" id="{8B7C57ED-2046-7311-1FCE-266D8B2BA59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Zástupný symbol pro číslo snímku 4">
            <a:extLst>
              <a:ext uri="{FF2B5EF4-FFF2-40B4-BE49-F238E27FC236}">
                <a16:creationId xmlns:a16="http://schemas.microsoft.com/office/drawing/2014/main" id="{18BB8153-1DC7-7B6C-FD2A-9EA2B156247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B5CE884-B2FA-4DCF-98BA-CCCFAD97E97F}" type="slidenum">
              <a:rPr kumimoji="0" lang="cs-CZ"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cs-CZ"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15789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3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8"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400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399"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1909699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obj">
  <p:cSld name="22_Nadpis a obsah">
    <p:spTree>
      <p:nvGrpSpPr>
        <p:cNvPr id="1" name=""/>
        <p:cNvGrpSpPr/>
        <p:nvPr/>
      </p:nvGrpSpPr>
      <p:grpSpPr>
        <a:xfrm>
          <a:off x="0" y="0"/>
          <a:ext cx="0" cy="0"/>
          <a:chOff x="0" y="0"/>
          <a:chExt cx="0" cy="0"/>
        </a:xfrm>
      </p:grpSpPr>
      <p:sp>
        <p:nvSpPr>
          <p:cNvPr id="2" name="Nadpis 1"/>
          <p:cNvSpPr>
            <a:spLocks noGrp="1"/>
          </p:cNvSpPr>
          <p:nvPr>
            <p:ph type="title"/>
          </p:nvPr>
        </p:nvSpPr>
        <p:spPr>
          <a:xfrm>
            <a:off x="3312584" y="1"/>
            <a:ext cx="8788400" cy="774700"/>
          </a:xfrm>
          <a:prstGeom prst="rect">
            <a:avLst/>
          </a:prstGeom>
        </p:spPr>
        <p:txBody>
          <a:bodyPr lIns="205735" tIns="102868" rIns="205735" bIns="102868"/>
          <a:lstStyle/>
          <a:p>
            <a:r>
              <a:rPr lang="cs-CZ"/>
              <a:t>Klepnutím lze upravit styl předlohy nadpisů.</a:t>
            </a:r>
          </a:p>
        </p:txBody>
      </p:sp>
      <p:sp>
        <p:nvSpPr>
          <p:cNvPr id="3" name="Zástupný symbol pro obsah 2"/>
          <p:cNvSpPr>
            <a:spLocks noGrp="1"/>
          </p:cNvSpPr>
          <p:nvPr>
            <p:ph idx="1"/>
          </p:nvPr>
        </p:nvSpPr>
        <p:spPr>
          <a:xfrm>
            <a:off x="658284" y="1844675"/>
            <a:ext cx="11533716" cy="4475163"/>
          </a:xfrm>
          <a:prstGeom prst="rect">
            <a:avLst/>
          </a:prstGeom>
        </p:spPr>
        <p:txBody>
          <a:bodyPr lIns="205735" tIns="102868" rIns="205735" bIns="102868"/>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Rectangle 46"/>
          <p:cNvSpPr>
            <a:spLocks noGrp="1" noChangeArrowheads="1"/>
          </p:cNvSpPr>
          <p:nvPr>
            <p:ph type="sldNum" sz="quarter" idx="10"/>
          </p:nvPr>
        </p:nvSpPr>
        <p:spPr>
          <a:xfrm>
            <a:off x="9169400" y="6453189"/>
            <a:ext cx="2844800" cy="241300"/>
          </a:xfrm>
          <a:prstGeom prst="rect">
            <a:avLst/>
          </a:prstGeom>
          <a:ln/>
        </p:spPr>
        <p:txBody>
          <a:bodyPr lIns="205735" tIns="102868" rIns="205735" bIns="102868"/>
          <a:lstStyle>
            <a:lvl1pPr>
              <a:defRPr/>
            </a:lvl1pPr>
          </a:lstStyle>
          <a:p>
            <a:pPr fontAlgn="base">
              <a:spcBef>
                <a:spcPct val="0"/>
              </a:spcBef>
              <a:spcAft>
                <a:spcPct val="0"/>
              </a:spcAft>
              <a:defRPr/>
            </a:pPr>
            <a:fld id="{3C559184-4C0F-4EA6-AA73-03411168CF34}" type="slidenum">
              <a:rPr lang="en-US" b="1">
                <a:solidFill>
                  <a:srgbClr val="292929"/>
                </a:solidFill>
                <a:latin typeface="Verdana" pitchFamily="34" charset="0"/>
              </a:rPr>
              <a:pPr fontAlgn="base">
                <a:spcBef>
                  <a:spcPct val="0"/>
                </a:spcBef>
                <a:spcAft>
                  <a:spcPct val="0"/>
                </a:spcAft>
                <a:defRPr/>
              </a:pPr>
              <a:t>‹#›</a:t>
            </a:fld>
            <a:endParaRPr lang="en-US" b="1">
              <a:solidFill>
                <a:srgbClr val="292929"/>
              </a:solidFill>
              <a:latin typeface="Verdana" pitchFamily="34" charset="0"/>
            </a:endParaRPr>
          </a:p>
        </p:txBody>
      </p:sp>
    </p:spTree>
    <p:extLst>
      <p:ext uri="{BB962C8B-B14F-4D97-AF65-F5344CB8AC3E}">
        <p14:creationId xmlns:p14="http://schemas.microsoft.com/office/powerpoint/2010/main" val="197751440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25_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4947719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en-US"/>
          </a:p>
        </p:txBody>
      </p:sp>
      <p:sp>
        <p:nvSpPr>
          <p:cNvPr id="4" name="Date Placeholder 3"/>
          <p:cNvSpPr>
            <a:spLocks noGrp="1"/>
          </p:cNvSpPr>
          <p:nvPr>
            <p:ph type="dt" sz="half" idx="10"/>
          </p:nvPr>
        </p:nvSpPr>
        <p:spPr/>
        <p:txBody>
          <a:bodyPr/>
          <a:lstStyle/>
          <a:p>
            <a:fld id="{45CD2A2F-375F-4B82-9318-35A0B8A8D2D1}" type="datetimeFigureOut">
              <a:rPr lang="cs-CZ" smtClean="0"/>
              <a:t>24.11.2025</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9350975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Kliknutím lze upravit styl.</a:t>
            </a:r>
            <a:endParaRPr lang="en-US"/>
          </a:p>
        </p:txBody>
      </p:sp>
      <p:sp>
        <p:nvSpPr>
          <p:cNvPr id="3" name="Content Placeholder 2"/>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Date Placeholder 3"/>
          <p:cNvSpPr>
            <a:spLocks noGrp="1"/>
          </p:cNvSpPr>
          <p:nvPr>
            <p:ph type="dt" sz="half" idx="10"/>
          </p:nvPr>
        </p:nvSpPr>
        <p:spPr/>
        <p:txBody>
          <a:bodyPr/>
          <a:lstStyle/>
          <a:p>
            <a:fld id="{45CD2A2F-375F-4B82-9318-35A0B8A8D2D1}" type="datetimeFigureOut">
              <a:rPr lang="cs-CZ" smtClean="0"/>
              <a:t>24.11.2025</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23491569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51748605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cs-CZ"/>
              <a:t>Kliknutím lze upravit styl.</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Date Placeholder 3"/>
          <p:cNvSpPr>
            <a:spLocks noGrp="1"/>
          </p:cNvSpPr>
          <p:nvPr>
            <p:ph type="dt" sz="half" idx="10"/>
          </p:nvPr>
        </p:nvSpPr>
        <p:spPr/>
        <p:txBody>
          <a:bodyPr/>
          <a:lstStyle/>
          <a:p>
            <a:fld id="{45CD2A2F-375F-4B82-9318-35A0B8A8D2D1}" type="datetimeFigureOut">
              <a:rPr lang="cs-CZ" smtClean="0"/>
              <a:t>24.11.2025</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9517198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Kliknutím lze upravit styl.</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Date Placeholder 4"/>
          <p:cNvSpPr>
            <a:spLocks noGrp="1"/>
          </p:cNvSpPr>
          <p:nvPr>
            <p:ph type="dt" sz="half" idx="10"/>
          </p:nvPr>
        </p:nvSpPr>
        <p:spPr/>
        <p:txBody>
          <a:bodyPr/>
          <a:lstStyle/>
          <a:p>
            <a:fld id="{45CD2A2F-375F-4B82-9318-35A0B8A8D2D1}" type="datetimeFigureOut">
              <a:rPr lang="cs-CZ" smtClean="0"/>
              <a:t>24.11.2025</a:t>
            </a:fld>
            <a:endParaRPr lang="cs-CZ"/>
          </a:p>
        </p:txBody>
      </p:sp>
      <p:sp>
        <p:nvSpPr>
          <p:cNvPr id="6" name="Footer Placeholder 5"/>
          <p:cNvSpPr>
            <a:spLocks noGrp="1"/>
          </p:cNvSpPr>
          <p:nvPr>
            <p:ph type="ftr" sz="quarter" idx="11"/>
          </p:nvPr>
        </p:nvSpPr>
        <p:spPr/>
        <p:txBody>
          <a:bodyPr/>
          <a:lstStyle/>
          <a:p>
            <a:endParaRPr lang="cs-CZ"/>
          </a:p>
        </p:txBody>
      </p:sp>
      <p:sp>
        <p:nvSpPr>
          <p:cNvPr id="7" name="Slide Number Placeholder 6"/>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195708954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cs-CZ"/>
              <a:t>Kliknutím lze upravit styl.</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Content Placeholder 3"/>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Content Placeholder 5"/>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7" name="Date Placeholder 6"/>
          <p:cNvSpPr>
            <a:spLocks noGrp="1"/>
          </p:cNvSpPr>
          <p:nvPr>
            <p:ph type="dt" sz="half" idx="10"/>
          </p:nvPr>
        </p:nvSpPr>
        <p:spPr/>
        <p:txBody>
          <a:bodyPr/>
          <a:lstStyle/>
          <a:p>
            <a:fld id="{45CD2A2F-375F-4B82-9318-35A0B8A8D2D1}" type="datetimeFigureOut">
              <a:rPr lang="cs-CZ" smtClean="0"/>
              <a:t>24.11.2025</a:t>
            </a:fld>
            <a:endParaRPr lang="cs-CZ"/>
          </a:p>
        </p:txBody>
      </p:sp>
      <p:sp>
        <p:nvSpPr>
          <p:cNvPr id="8" name="Footer Placeholder 7"/>
          <p:cNvSpPr>
            <a:spLocks noGrp="1"/>
          </p:cNvSpPr>
          <p:nvPr>
            <p:ph type="ftr" sz="quarter" idx="11"/>
          </p:nvPr>
        </p:nvSpPr>
        <p:spPr/>
        <p:txBody>
          <a:bodyPr/>
          <a:lstStyle/>
          <a:p>
            <a:endParaRPr lang="cs-CZ"/>
          </a:p>
        </p:txBody>
      </p:sp>
      <p:sp>
        <p:nvSpPr>
          <p:cNvPr id="9" name="Slide Number Placeholder 8"/>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93078351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Kliknutím lze upravit styl.</a:t>
            </a:r>
            <a:endParaRPr lang="en-US"/>
          </a:p>
        </p:txBody>
      </p:sp>
      <p:sp>
        <p:nvSpPr>
          <p:cNvPr id="3" name="Date Placeholder 2"/>
          <p:cNvSpPr>
            <a:spLocks noGrp="1"/>
          </p:cNvSpPr>
          <p:nvPr>
            <p:ph type="dt" sz="half" idx="10"/>
          </p:nvPr>
        </p:nvSpPr>
        <p:spPr/>
        <p:txBody>
          <a:bodyPr/>
          <a:lstStyle/>
          <a:p>
            <a:fld id="{45CD2A2F-375F-4B82-9318-35A0B8A8D2D1}" type="datetimeFigureOut">
              <a:rPr lang="cs-CZ" smtClean="0"/>
              <a:t>24.11.2025</a:t>
            </a:fld>
            <a:endParaRPr lang="cs-CZ"/>
          </a:p>
        </p:txBody>
      </p:sp>
      <p:sp>
        <p:nvSpPr>
          <p:cNvPr id="4" name="Footer Placeholder 3"/>
          <p:cNvSpPr>
            <a:spLocks noGrp="1"/>
          </p:cNvSpPr>
          <p:nvPr>
            <p:ph type="ftr" sz="quarter" idx="11"/>
          </p:nvPr>
        </p:nvSpPr>
        <p:spPr/>
        <p:txBody>
          <a:bodyPr/>
          <a:lstStyle/>
          <a:p>
            <a:endParaRPr lang="cs-CZ"/>
          </a:p>
        </p:txBody>
      </p:sp>
      <p:sp>
        <p:nvSpPr>
          <p:cNvPr id="5" name="Slide Number Placeholder 4"/>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28813829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CD2A2F-375F-4B82-9318-35A0B8A8D2D1}" type="datetimeFigureOut">
              <a:rPr lang="cs-CZ" smtClean="0"/>
              <a:t>24.11.2025</a:t>
            </a:fld>
            <a:endParaRPr lang="cs-CZ"/>
          </a:p>
        </p:txBody>
      </p:sp>
      <p:sp>
        <p:nvSpPr>
          <p:cNvPr id="3" name="Footer Placeholder 2"/>
          <p:cNvSpPr>
            <a:spLocks noGrp="1"/>
          </p:cNvSpPr>
          <p:nvPr>
            <p:ph type="ftr" sz="quarter" idx="11"/>
          </p:nvPr>
        </p:nvSpPr>
        <p:spPr/>
        <p:txBody>
          <a:bodyPr/>
          <a:lstStyle/>
          <a:p>
            <a:endParaRPr lang="cs-CZ"/>
          </a:p>
        </p:txBody>
      </p:sp>
      <p:sp>
        <p:nvSpPr>
          <p:cNvPr id="4" name="Slide Number Placeholder 3"/>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152801450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Date Placeholder 4"/>
          <p:cNvSpPr>
            <a:spLocks noGrp="1"/>
          </p:cNvSpPr>
          <p:nvPr>
            <p:ph type="dt" sz="half" idx="10"/>
          </p:nvPr>
        </p:nvSpPr>
        <p:spPr/>
        <p:txBody>
          <a:bodyPr/>
          <a:lstStyle/>
          <a:p>
            <a:fld id="{45CD2A2F-375F-4B82-9318-35A0B8A8D2D1}" type="datetimeFigureOut">
              <a:rPr lang="cs-CZ" smtClean="0"/>
              <a:t>24.11.2025</a:t>
            </a:fld>
            <a:endParaRPr lang="cs-CZ"/>
          </a:p>
        </p:txBody>
      </p:sp>
      <p:sp>
        <p:nvSpPr>
          <p:cNvPr id="6" name="Footer Placeholder 5"/>
          <p:cNvSpPr>
            <a:spLocks noGrp="1"/>
          </p:cNvSpPr>
          <p:nvPr>
            <p:ph type="ftr" sz="quarter" idx="11"/>
          </p:nvPr>
        </p:nvSpPr>
        <p:spPr/>
        <p:txBody>
          <a:bodyPr/>
          <a:lstStyle/>
          <a:p>
            <a:endParaRPr lang="cs-CZ"/>
          </a:p>
        </p:txBody>
      </p:sp>
      <p:sp>
        <p:nvSpPr>
          <p:cNvPr id="7" name="Slide Number Placeholder 6"/>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0879647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cs-CZ"/>
              <a:t>Kliknutím na ikonu přidáte obrázek.</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Date Placeholder 4"/>
          <p:cNvSpPr>
            <a:spLocks noGrp="1"/>
          </p:cNvSpPr>
          <p:nvPr>
            <p:ph type="dt" sz="half" idx="10"/>
          </p:nvPr>
        </p:nvSpPr>
        <p:spPr/>
        <p:txBody>
          <a:bodyPr/>
          <a:lstStyle/>
          <a:p>
            <a:fld id="{45CD2A2F-375F-4B82-9318-35A0B8A8D2D1}" type="datetimeFigureOut">
              <a:rPr lang="cs-CZ" smtClean="0"/>
              <a:t>24.11.2025</a:t>
            </a:fld>
            <a:endParaRPr lang="cs-CZ"/>
          </a:p>
        </p:txBody>
      </p:sp>
      <p:sp>
        <p:nvSpPr>
          <p:cNvPr id="6" name="Footer Placeholder 5"/>
          <p:cNvSpPr>
            <a:spLocks noGrp="1"/>
          </p:cNvSpPr>
          <p:nvPr>
            <p:ph type="ftr" sz="quarter" idx="11"/>
          </p:nvPr>
        </p:nvSpPr>
        <p:spPr/>
        <p:txBody>
          <a:bodyPr/>
          <a:lstStyle/>
          <a:p>
            <a:endParaRPr lang="cs-CZ"/>
          </a:p>
        </p:txBody>
      </p:sp>
      <p:sp>
        <p:nvSpPr>
          <p:cNvPr id="7" name="Slide Number Placeholder 6"/>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374057979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Kliknutím lze upravit styl.</a:t>
            </a:r>
            <a:endParaRPr lang="en-US"/>
          </a:p>
        </p:txBody>
      </p:sp>
      <p:sp>
        <p:nvSpPr>
          <p:cNvPr id="3" name="Vertical Text Placeholder 2"/>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Date Placeholder 3"/>
          <p:cNvSpPr>
            <a:spLocks noGrp="1"/>
          </p:cNvSpPr>
          <p:nvPr>
            <p:ph type="dt" sz="half" idx="10"/>
          </p:nvPr>
        </p:nvSpPr>
        <p:spPr/>
        <p:txBody>
          <a:bodyPr/>
          <a:lstStyle/>
          <a:p>
            <a:fld id="{45CD2A2F-375F-4B82-9318-35A0B8A8D2D1}" type="datetimeFigureOut">
              <a:rPr lang="cs-CZ" smtClean="0"/>
              <a:t>24.11.2025</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143957003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cs-CZ"/>
              <a:t>Kliknutím lze upravit styl.</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Date Placeholder 3"/>
          <p:cNvSpPr>
            <a:spLocks noGrp="1"/>
          </p:cNvSpPr>
          <p:nvPr>
            <p:ph type="dt" sz="half" idx="10"/>
          </p:nvPr>
        </p:nvSpPr>
        <p:spPr/>
        <p:txBody>
          <a:bodyPr/>
          <a:lstStyle/>
          <a:p>
            <a:fld id="{45CD2A2F-375F-4B82-9318-35A0B8A8D2D1}" type="datetimeFigureOut">
              <a:rPr lang="cs-CZ" smtClean="0"/>
              <a:t>24.11.2025</a:t>
            </a:fld>
            <a:endParaRPr lang="cs-CZ"/>
          </a:p>
        </p:txBody>
      </p:sp>
      <p:sp>
        <p:nvSpPr>
          <p:cNvPr id="5" name="Footer Placeholder 4"/>
          <p:cNvSpPr>
            <a:spLocks noGrp="1"/>
          </p:cNvSpPr>
          <p:nvPr>
            <p:ph type="ftr" sz="quarter" idx="11"/>
          </p:nvPr>
        </p:nvSpPr>
        <p:spPr/>
        <p:txBody>
          <a:bodyPr/>
          <a:lstStyle/>
          <a:p>
            <a:endParaRPr lang="cs-CZ"/>
          </a:p>
        </p:txBody>
      </p:sp>
      <p:sp>
        <p:nvSpPr>
          <p:cNvPr id="6" name="Slide Number Placeholder 5"/>
          <p:cNvSpPr>
            <a:spLocks noGrp="1"/>
          </p:cNvSpPr>
          <p:nvPr>
            <p:ph type="sldNum" sz="quarter" idx="12"/>
          </p:nvPr>
        </p:nvSpPr>
        <p:spPr/>
        <p:txBody>
          <a:bodyPr/>
          <a:lstStyle/>
          <a:p>
            <a:fld id="{9592626E-A20B-46CA-A348-9DC86AD1881D}" type="slidenum">
              <a:rPr lang="cs-CZ" smtClean="0"/>
              <a:t>‹#›</a:t>
            </a:fld>
            <a:endParaRPr lang="cs-CZ"/>
          </a:p>
        </p:txBody>
      </p:sp>
    </p:spTree>
    <p:extLst>
      <p:ext uri="{BB962C8B-B14F-4D97-AF65-F5344CB8AC3E}">
        <p14:creationId xmlns:p14="http://schemas.microsoft.com/office/powerpoint/2010/main" val="204388897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9288827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24.11.2025</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9967298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2791178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_Jenom nadpis">
    <p:spTree>
      <p:nvGrpSpPr>
        <p:cNvPr id="1" name=""/>
        <p:cNvGrpSpPr/>
        <p:nvPr/>
      </p:nvGrpSpPr>
      <p:grpSpPr>
        <a:xfrm>
          <a:off x="0" y="0"/>
          <a:ext cx="0" cy="0"/>
          <a:chOff x="0" y="0"/>
          <a:chExt cx="0" cy="0"/>
        </a:xfrm>
      </p:grpSpPr>
    </p:spTree>
    <p:extLst>
      <p:ext uri="{BB962C8B-B14F-4D97-AF65-F5344CB8AC3E}">
        <p14:creationId xmlns:p14="http://schemas.microsoft.com/office/powerpoint/2010/main" val="34818134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p>
        </p:txBody>
      </p:sp>
    </p:spTree>
    <p:extLst>
      <p:ext uri="{BB962C8B-B14F-4D97-AF65-F5344CB8AC3E}">
        <p14:creationId xmlns:p14="http://schemas.microsoft.com/office/powerpoint/2010/main" val="68208648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Nadpis,graf, text">
    <p:spTree>
      <p:nvGrpSpPr>
        <p:cNvPr id="1" name=""/>
        <p:cNvGrpSpPr/>
        <p:nvPr/>
      </p:nvGrpSpPr>
      <p:grpSpPr>
        <a:xfrm>
          <a:off x="0" y="0"/>
          <a:ext cx="0" cy="0"/>
          <a:chOff x="0" y="0"/>
          <a:chExt cx="0" cy="0"/>
        </a:xfrm>
      </p:grpSpPr>
      <p:sp>
        <p:nvSpPr>
          <p:cNvPr id="15" name="Obdélník 14">
            <a:extLst>
              <a:ext uri="{FF2B5EF4-FFF2-40B4-BE49-F238E27FC236}">
                <a16:creationId xmlns:a16="http://schemas.microsoft.com/office/drawing/2014/main" id="{203DDD2B-94B5-4D6B-B92F-71E4B2701400}"/>
              </a:ext>
            </a:extLst>
          </p:cNvPr>
          <p:cNvSpPr/>
          <p:nvPr userDrawn="1"/>
        </p:nvSpPr>
        <p:spPr>
          <a:xfrm>
            <a:off x="0" y="-1"/>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p>
        </p:txBody>
      </p:sp>
      <p:sp>
        <p:nvSpPr>
          <p:cNvPr id="5" name="Zástupný objekt grafu 10">
            <a:extLst>
              <a:ext uri="{FF2B5EF4-FFF2-40B4-BE49-F238E27FC236}">
                <a16:creationId xmlns:a16="http://schemas.microsoft.com/office/drawing/2014/main" id="{7814EF98-A5EE-B564-2343-4835ACD0118A}"/>
              </a:ext>
            </a:extLst>
          </p:cNvPr>
          <p:cNvSpPr>
            <a:spLocks noGrp="1"/>
          </p:cNvSpPr>
          <p:nvPr>
            <p:ph type="chart" sz="quarter" idx="14"/>
          </p:nvPr>
        </p:nvSpPr>
        <p:spPr>
          <a:xfrm>
            <a:off x="730800" y="1663200"/>
            <a:ext cx="10728000" cy="3508730"/>
          </a:xfrm>
        </p:spPr>
        <p:txBody>
          <a:bodyPr/>
          <a:lstStyle/>
          <a:p>
            <a:endParaRPr lang="cs-CZ"/>
          </a:p>
        </p:txBody>
      </p:sp>
      <p:sp>
        <p:nvSpPr>
          <p:cNvPr id="6" name="Zástupný text 14">
            <a:extLst>
              <a:ext uri="{FF2B5EF4-FFF2-40B4-BE49-F238E27FC236}">
                <a16:creationId xmlns:a16="http://schemas.microsoft.com/office/drawing/2014/main" id="{693A1838-2329-7980-800F-63A757B70A16}"/>
              </a:ext>
            </a:extLst>
          </p:cNvPr>
          <p:cNvSpPr>
            <a:spLocks noGrp="1"/>
          </p:cNvSpPr>
          <p:nvPr>
            <p:ph type="body" sz="quarter" idx="15"/>
          </p:nvPr>
        </p:nvSpPr>
        <p:spPr>
          <a:xfrm>
            <a:off x="730800" y="5277180"/>
            <a:ext cx="10728000" cy="813600"/>
          </a:xfrm>
          <a:ln w="12700">
            <a:solidFill>
              <a:schemeClr val="accent1"/>
            </a:solidFill>
          </a:ln>
        </p:spPr>
        <p:txBody>
          <a:bodyPr>
            <a:normAutofit/>
          </a:bodyPr>
          <a:lstStyle>
            <a:lvl1pPr marL="0" indent="0">
              <a:buNone/>
              <a:defRPr sz="1600"/>
            </a:lvl1pPr>
            <a:lvl2pPr marL="457200" indent="0">
              <a:buNone/>
              <a:defRPr/>
            </a:lvl2pPr>
          </a:lstStyle>
          <a:p>
            <a:pPr lvl="0"/>
            <a:r>
              <a:rPr lang="cs-CZ"/>
              <a:t>Po kliknutí můžete upravovat styly textu v předloze.</a:t>
            </a:r>
          </a:p>
        </p:txBody>
      </p:sp>
      <p:sp>
        <p:nvSpPr>
          <p:cNvPr id="7" name="Zástupný text 16">
            <a:extLst>
              <a:ext uri="{FF2B5EF4-FFF2-40B4-BE49-F238E27FC236}">
                <a16:creationId xmlns:a16="http://schemas.microsoft.com/office/drawing/2014/main" id="{8434A227-584A-FA78-238E-9F1966703789}"/>
              </a:ext>
            </a:extLst>
          </p:cNvPr>
          <p:cNvSpPr>
            <a:spLocks noGrp="1"/>
          </p:cNvSpPr>
          <p:nvPr>
            <p:ph type="body" sz="quarter" idx="16"/>
          </p:nvPr>
        </p:nvSpPr>
        <p:spPr>
          <a:xfrm>
            <a:off x="8197514" y="1223680"/>
            <a:ext cx="3261286" cy="720001"/>
          </a:xfrm>
        </p:spPr>
        <p:txBody>
          <a:bodyPr>
            <a:noAutofit/>
          </a:bodyPr>
          <a:lstStyle>
            <a:lvl1pPr marL="0" indent="0" algn="r">
              <a:buNone/>
              <a:defRPr sz="1200"/>
            </a:lvl1pPr>
          </a:lstStyle>
          <a:p>
            <a:pPr lvl="0"/>
            <a:r>
              <a:rPr lang="cs-CZ"/>
              <a:t>Po kliknutí můžete upravovat styly textu v předloze.</a:t>
            </a:r>
          </a:p>
        </p:txBody>
      </p:sp>
    </p:spTree>
    <p:extLst>
      <p:ext uri="{BB962C8B-B14F-4D97-AF65-F5344CB8AC3E}">
        <p14:creationId xmlns:p14="http://schemas.microsoft.com/office/powerpoint/2010/main" val="105972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922421" y="6549098"/>
            <a:ext cx="8225628" cy="276999"/>
          </a:xfrm>
          <a:prstGeom prst="rect">
            <a:avLst/>
          </a:prstGeom>
        </p:spPr>
        <p:txBody>
          <a:bodyPr wrap="square">
            <a:spAutoFit/>
          </a:bodyPr>
          <a:lstStyle/>
          <a:p>
            <a:pPr algn="ctr"/>
            <a:r>
              <a:rPr lang="cs-CZ" sz="1200" b="1" i="0">
                <a:solidFill>
                  <a:schemeClr val="accent5">
                    <a:lumMod val="50000"/>
                  </a:schemeClr>
                </a:solidFill>
              </a:rPr>
              <a:t>Strategický rámec rozvoje péče o zdraví v České republice do roku 2030: analytická studie pro regiony ČR</a:t>
            </a:r>
            <a:endParaRPr lang="en-US" sz="1200" b="1" i="0">
              <a:solidFill>
                <a:schemeClr val="accent5">
                  <a:lumMod val="50000"/>
                </a:schemeClr>
              </a:solidFill>
            </a:endParaRPr>
          </a:p>
        </p:txBody>
      </p:sp>
    </p:spTree>
    <p:extLst>
      <p:ext uri="{BB962C8B-B14F-4D97-AF65-F5344CB8AC3E}">
        <p14:creationId xmlns:p14="http://schemas.microsoft.com/office/powerpoint/2010/main" val="23588192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1750337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3ABABEC8-F7A4-2BC5-0389-76BE78AF1D47}"/>
              </a:ext>
            </a:extLst>
          </p:cNvPr>
          <p:cNvPicPr>
            <a:picLocks noChangeAspect="1"/>
          </p:cNvPicPr>
          <p:nvPr userDrawn="1"/>
        </p:nvPicPr>
        <p:blipFill>
          <a:blip r:embed="rId3"/>
          <a:stretch>
            <a:fillRect/>
          </a:stretch>
        </p:blipFill>
        <p:spPr>
          <a:xfrm>
            <a:off x="726649" y="1243846"/>
            <a:ext cx="11388315" cy="4852837"/>
          </a:xfrm>
          <a:prstGeom prst="rect">
            <a:avLst/>
          </a:prstGeom>
        </p:spPr>
      </p:pic>
      <p:sp>
        <p:nvSpPr>
          <p:cNvPr id="8" name="Obdélník 7">
            <a:extLst>
              <a:ext uri="{FF2B5EF4-FFF2-40B4-BE49-F238E27FC236}">
                <a16:creationId xmlns:a16="http://schemas.microsoft.com/office/drawing/2014/main" id="{86E319E4-DB43-4786-B406-1BC6DF9F76D3}"/>
              </a:ext>
            </a:extLst>
          </p:cNvPr>
          <p:cNvSpPr/>
          <p:nvPr userDrawn="1"/>
        </p:nvSpPr>
        <p:spPr>
          <a:xfrm>
            <a:off x="0" y="5879932"/>
            <a:ext cx="1219200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9" name="Obdélník 8">
            <a:extLst>
              <a:ext uri="{FF2B5EF4-FFF2-40B4-BE49-F238E27FC236}">
                <a16:creationId xmlns:a16="http://schemas.microsoft.com/office/drawing/2014/main" id="{86429ADE-79A8-80A2-0A21-62D5CA7EB14F}"/>
              </a:ext>
            </a:extLst>
          </p:cNvPr>
          <p:cNvSpPr/>
          <p:nvPr userDrawn="1"/>
        </p:nvSpPr>
        <p:spPr>
          <a:xfrm>
            <a:off x="0" y="5879932"/>
            <a:ext cx="12192000"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1" name="Volný tvar 6">
            <a:extLst>
              <a:ext uri="{FF2B5EF4-FFF2-40B4-BE49-F238E27FC236}">
                <a16:creationId xmlns:a16="http://schemas.microsoft.com/office/drawing/2014/main" id="{001B4B07-6973-6318-87D0-6F65394D6BC9}"/>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7">
            <a:extLst>
              <a:ext uri="{FF2B5EF4-FFF2-40B4-BE49-F238E27FC236}">
                <a16:creationId xmlns:a16="http://schemas.microsoft.com/office/drawing/2014/main" id="{33232905-C3F9-C9DC-E4E3-7A0927B5B60D}"/>
              </a:ext>
            </a:extLst>
          </p:cNvPr>
          <p:cNvSpPr/>
          <p:nvPr userDrawn="1"/>
        </p:nvSpPr>
        <p:spPr>
          <a:xfrm rot="10800000">
            <a:off x="-1" y="4380806"/>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gradFill flip="none" rotWithShape="1">
            <a:gsLst>
              <a:gs pos="0">
                <a:srgbClr val="AFEBEB"/>
              </a:gs>
              <a:gs pos="77000">
                <a:schemeClr val="bg1">
                  <a:alpha val="25000"/>
                </a:schemeClr>
              </a:gs>
              <a:gs pos="100000">
                <a:schemeClr val="bg1"/>
              </a:gs>
            </a:gsLst>
            <a:path path="circle">
              <a:fillToRect l="100000" b="100000"/>
            </a:path>
            <a:tileRect t="-100000" r="-10000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8537842D-6553-3B53-473C-0A971C730739}"/>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33CCCC">
              <a:alpha val="34902"/>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94B48AC2-8E9E-1661-19DB-4F6FB79507F2}"/>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24242">
              <a:alpha val="27843"/>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Volný tvar 6">
            <a:extLst>
              <a:ext uri="{FF2B5EF4-FFF2-40B4-BE49-F238E27FC236}">
                <a16:creationId xmlns:a16="http://schemas.microsoft.com/office/drawing/2014/main" id="{048B30B4-3D22-A0CD-C4A5-7283E1C4C187}"/>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7F99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Volný tvar 18">
            <a:extLst>
              <a:ext uri="{FF2B5EF4-FFF2-40B4-BE49-F238E27FC236}">
                <a16:creationId xmlns:a16="http://schemas.microsoft.com/office/drawing/2014/main" id="{3B3CFB7B-900B-A403-5FE7-6794057A041E}"/>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4D719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20" name="Volný tvar 19">
            <a:extLst>
              <a:ext uri="{FF2B5EF4-FFF2-40B4-BE49-F238E27FC236}">
                <a16:creationId xmlns:a16="http://schemas.microsoft.com/office/drawing/2014/main" id="{E4416C8E-1447-7170-6C52-F1672253969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4" name="Picture 24">
            <a:extLst>
              <a:ext uri="{FF2B5EF4-FFF2-40B4-BE49-F238E27FC236}">
                <a16:creationId xmlns:a16="http://schemas.microsoft.com/office/drawing/2014/main" id="{272677AC-4BFF-3A75-192A-D01FBCEE6C78}"/>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Obrázek 24">
            <a:extLst>
              <a:ext uri="{FF2B5EF4-FFF2-40B4-BE49-F238E27FC236}">
                <a16:creationId xmlns:a16="http://schemas.microsoft.com/office/drawing/2014/main" id="{8F6FF6E5-B349-C8CC-8601-835CA2CB5E1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pic>
        <p:nvPicPr>
          <p:cNvPr id="28" name="Logo Zdravi 2030" descr="Obsah obrázku objekt&#10;&#10;Popis byl vytvořen automaticky">
            <a:extLst>
              <a:ext uri="{FF2B5EF4-FFF2-40B4-BE49-F238E27FC236}">
                <a16:creationId xmlns:a16="http://schemas.microsoft.com/office/drawing/2014/main" id="{EE44BCC4-A057-0C26-F4F8-1F6023EB868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219811" y="1322586"/>
            <a:ext cx="1252291" cy="487435"/>
          </a:xfrm>
          <a:prstGeom prst="rect">
            <a:avLst/>
          </a:prstGeom>
        </p:spPr>
      </p:pic>
      <p:sp>
        <p:nvSpPr>
          <p:cNvPr id="4" name="Zástupný symbol pro datum 3">
            <a:extLst>
              <a:ext uri="{FF2B5EF4-FFF2-40B4-BE49-F238E27FC236}">
                <a16:creationId xmlns:a16="http://schemas.microsoft.com/office/drawing/2014/main" id="{3A8B47D9-3915-0AD8-144F-2DA732A7C656}"/>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F7C14846-8EDD-A1DA-E72E-B67F1B8ED84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189E308E-355F-F5DD-1923-B0C42026BC38}"/>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31" name="Obrázek 30">
            <a:extLst>
              <a:ext uri="{FF2B5EF4-FFF2-40B4-BE49-F238E27FC236}">
                <a16:creationId xmlns:a16="http://schemas.microsoft.com/office/drawing/2014/main" id="{84802CCD-0071-6A21-651E-A913FA1D763D}"/>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9374" y="6211890"/>
            <a:ext cx="3741533" cy="322112"/>
          </a:xfrm>
          <a:prstGeom prst="rect">
            <a:avLst/>
          </a:prstGeom>
        </p:spPr>
      </p:pic>
      <p:sp>
        <p:nvSpPr>
          <p:cNvPr id="15" name="Obdélník 14">
            <a:extLst>
              <a:ext uri="{FF2B5EF4-FFF2-40B4-BE49-F238E27FC236}">
                <a16:creationId xmlns:a16="http://schemas.microsoft.com/office/drawing/2014/main" id="{09468479-8C98-05C8-6BEF-C4B46A62FBEA}"/>
              </a:ext>
            </a:extLst>
          </p:cNvPr>
          <p:cNvSpPr/>
          <p:nvPr userDrawn="1"/>
        </p:nvSpPr>
        <p:spPr>
          <a:xfrm>
            <a:off x="0" y="5879932"/>
            <a:ext cx="12192000" cy="45719"/>
          </a:xfrm>
          <a:prstGeom prst="rect">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solidFill>
                <a:schemeClr val="accent2"/>
              </a:solidFill>
            </a:endParaRPr>
          </a:p>
        </p:txBody>
      </p:sp>
      <p:sp>
        <p:nvSpPr>
          <p:cNvPr id="18" name="Volný tvar 17">
            <a:extLst>
              <a:ext uri="{FF2B5EF4-FFF2-40B4-BE49-F238E27FC236}">
                <a16:creationId xmlns:a16="http://schemas.microsoft.com/office/drawing/2014/main" id="{18F4AB48-7448-E429-0292-4E8A627436EC}"/>
              </a:ext>
            </a:extLst>
          </p:cNvPr>
          <p:cNvSpPr/>
          <p:nvPr userDrawn="1"/>
        </p:nvSpPr>
        <p:spPr>
          <a:xfrm rot="10800000">
            <a:off x="-9428" y="4390233"/>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21">
            <a:extLst>
              <a:ext uri="{FF2B5EF4-FFF2-40B4-BE49-F238E27FC236}">
                <a16:creationId xmlns:a16="http://schemas.microsoft.com/office/drawing/2014/main" id="{9D694E38-9ABF-841C-CFAD-87F17FD004B2}"/>
              </a:ext>
            </a:extLst>
          </p:cNvPr>
          <p:cNvSpPr/>
          <p:nvPr userDrawn="1"/>
        </p:nvSpPr>
        <p:spPr>
          <a:xfrm>
            <a:off x="584088" y="5729492"/>
            <a:ext cx="3032818" cy="326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Zástupný symbol textu 4">
            <a:extLst>
              <a:ext uri="{FF2B5EF4-FFF2-40B4-BE49-F238E27FC236}">
                <a16:creationId xmlns:a16="http://schemas.microsoft.com/office/drawing/2014/main" id="{E5E3AE2F-A7C6-B3A9-3A66-4FBB7F2714A7}"/>
              </a:ext>
            </a:extLst>
          </p:cNvPr>
          <p:cNvSpPr txBox="1">
            <a:spLocks/>
          </p:cNvSpPr>
          <p:nvPr userDrawn="1"/>
        </p:nvSpPr>
        <p:spPr>
          <a:xfrm>
            <a:off x="659277" y="5627645"/>
            <a:ext cx="4658157"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600">
                <a:solidFill>
                  <a:srgbClr val="D71440"/>
                </a:solidFill>
              </a:rPr>
              <a:t>Prezentace pro KVK: 20.5. 2025</a:t>
            </a:r>
          </a:p>
        </p:txBody>
      </p:sp>
      <p:pic>
        <p:nvPicPr>
          <p:cNvPr id="27" name="Obrázek 26">
            <a:extLst>
              <a:ext uri="{FF2B5EF4-FFF2-40B4-BE49-F238E27FC236}">
                <a16:creationId xmlns:a16="http://schemas.microsoft.com/office/drawing/2014/main" id="{19C7A8BA-8034-9EEE-240D-ABFF30235D69}"/>
              </a:ext>
            </a:extLst>
          </p:cNvPr>
          <p:cNvPicPr>
            <a:picLocks noChangeAspect="1"/>
          </p:cNvPicPr>
          <p:nvPr userDrawn="1"/>
        </p:nvPicPr>
        <p:blipFill>
          <a:blip r:embed="rId8"/>
          <a:stretch>
            <a:fillRect/>
          </a:stretch>
        </p:blipFill>
        <p:spPr>
          <a:xfrm>
            <a:off x="8823626" y="4199123"/>
            <a:ext cx="3200677" cy="2499577"/>
          </a:xfrm>
          <a:prstGeom prst="rect">
            <a:avLst/>
          </a:prstGeom>
        </p:spPr>
      </p:pic>
      <p:pic>
        <p:nvPicPr>
          <p:cNvPr id="2" name="Grafický objekt 4">
            <a:extLst>
              <a:ext uri="{FF2B5EF4-FFF2-40B4-BE49-F238E27FC236}">
                <a16:creationId xmlns:a16="http://schemas.microsoft.com/office/drawing/2014/main" id="{CA649EB7-9EBB-E9B7-583B-8327BF3F992C}"/>
              </a:ext>
            </a:extLst>
          </p:cNvPr>
          <p:cNvPicPr>
            <a:picLocks noChangeAspect="1"/>
          </p:cNvPicPr>
          <p:nvPr userDrawn="1"/>
        </p:nvPicPr>
        <p:blipFill>
          <a:blip r:embed="rId9">
            <a:extLst>
              <a:ext uri="{96DAC541-7B7A-43D3-8B79-37D633B846F1}">
                <asvg:svgBlip xmlns:asvg="http://schemas.microsoft.com/office/drawing/2016/SVG/main" r:embed="rId10"/>
              </a:ext>
            </a:extLst>
          </a:blip>
          <a:stretch>
            <a:fillRect/>
          </a:stretch>
        </p:blipFill>
        <p:spPr>
          <a:xfrm>
            <a:off x="7564876" y="6205437"/>
            <a:ext cx="4390283" cy="396000"/>
          </a:xfrm>
          <a:prstGeom prst="rect">
            <a:avLst/>
          </a:prstGeom>
        </p:spPr>
      </p:pic>
    </p:spTree>
    <p:extLst>
      <p:ext uri="{BB962C8B-B14F-4D97-AF65-F5344CB8AC3E}">
        <p14:creationId xmlns:p14="http://schemas.microsoft.com/office/powerpoint/2010/main" val="136248224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9B09DBF-1566-8584-3799-E74931699A4F}"/>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C4ECD93E-8CDD-9F87-7B29-328166A688D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EA6B565E-2F82-65BA-96AD-49BDE7ECD29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D5324C08-958B-DACB-ACAA-7D1DA9ECCB4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4F2EDBD-C140-EC39-B533-821B64AAE54B}"/>
              </a:ext>
            </a:extLst>
          </p:cNvPr>
          <p:cNvSpPr>
            <a:spLocks noGrp="1"/>
          </p:cNvSpPr>
          <p:nvPr>
            <p:ph type="sldNum" sz="quarter" idx="12"/>
          </p:nvPr>
        </p:nvSpPr>
        <p:spPr/>
        <p:txBody>
          <a:bodyPr/>
          <a:lstStyle/>
          <a:p>
            <a:fld id="{91C57F98-80B5-4566-9BB7-668220B538A5}" type="slidenum">
              <a:rPr lang="cs-CZ" smtClean="0"/>
              <a:t>‹#›</a:t>
            </a:fld>
            <a:endParaRPr lang="cs-CZ"/>
          </a:p>
        </p:txBody>
      </p:sp>
      <p:pic>
        <p:nvPicPr>
          <p:cNvPr id="7" name="Logo Zdravi 2030" descr="Obsah obrázku objekt&#10;&#10;Popis byl vytvořen automaticky">
            <a:extLst>
              <a:ext uri="{FF2B5EF4-FFF2-40B4-BE49-F238E27FC236}">
                <a16:creationId xmlns:a16="http://schemas.microsoft.com/office/drawing/2014/main" id="{6D26DAB7-E28E-7F0B-5CB4-8DD64E2F2359}"/>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8" name="Logo UZIS">
            <a:extLst>
              <a:ext uri="{FF2B5EF4-FFF2-40B4-BE49-F238E27FC236}">
                <a16:creationId xmlns:a16="http://schemas.microsoft.com/office/drawing/2014/main" id="{35CFBB21-4510-75AE-FBB2-0AEE50F0BE8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9" name="Přímá spojnice 3">
            <a:extLst>
              <a:ext uri="{FF2B5EF4-FFF2-40B4-BE49-F238E27FC236}">
                <a16:creationId xmlns:a16="http://schemas.microsoft.com/office/drawing/2014/main" id="{567AC7F0-AAFA-4CCC-EB37-788CE98CB59C}"/>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10" name="Obdélník 14">
            <a:extLst>
              <a:ext uri="{FF2B5EF4-FFF2-40B4-BE49-F238E27FC236}">
                <a16:creationId xmlns:a16="http://schemas.microsoft.com/office/drawing/2014/main" id="{BE97C24B-232B-1FB5-462C-6FFDB0001FA7}"/>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1" name="Grafický objekt 10">
            <a:extLst>
              <a:ext uri="{FF2B5EF4-FFF2-40B4-BE49-F238E27FC236}">
                <a16:creationId xmlns:a16="http://schemas.microsoft.com/office/drawing/2014/main" id="{7C4BF71A-C4A5-9233-6C2C-437F7800156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2" name="Volný tvar 17">
            <a:extLst>
              <a:ext uri="{FF2B5EF4-FFF2-40B4-BE49-F238E27FC236}">
                <a16:creationId xmlns:a16="http://schemas.microsoft.com/office/drawing/2014/main" id="{11DA0181-0EEA-18DA-9F3D-9341DAB70D9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FB51D45B-85B8-B79B-C816-E421D99C999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85204229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8AD176B-2666-1D4C-8134-69B00BB5DEF2}"/>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D88C02B1-005B-BECD-D972-CBF367A257A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651A85FC-AE4C-88A7-E609-834D9057EA43}"/>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BDB2DDBA-75A0-8DB1-7A5E-93732CF99923}"/>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F4033E1F-3FE3-1B1A-2620-601449D326C4}"/>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214744A5-21D1-272B-E06A-F026B7626BD2}"/>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4531200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
        <p:nvSpPr>
          <p:cNvPr id="19" name="Volný tvar 17">
            <a:extLst>
              <a:ext uri="{FF2B5EF4-FFF2-40B4-BE49-F238E27FC236}">
                <a16:creationId xmlns:a16="http://schemas.microsoft.com/office/drawing/2014/main" id="{DF1AA1DD-DCEB-9FDF-5F9F-251DA6A5D47F}"/>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Volný tvar 19">
            <a:extLst>
              <a:ext uri="{FF2B5EF4-FFF2-40B4-BE49-F238E27FC236}">
                <a16:creationId xmlns:a16="http://schemas.microsoft.com/office/drawing/2014/main" id="{C476646C-C391-C20B-2ED6-96FFC1B18ADD}"/>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430458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147497531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226AAE3-F77C-EC68-46FE-83BB4F6AE0E1}"/>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AE44D26C-DB8E-FA5B-3825-2AE2B205FAE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045B084B-81F5-998B-6CB1-58CC5032A638}"/>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BC0D694C-2F4B-F1ED-4B56-33E5DC25ADF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5694B4FC-6138-C4B0-22CD-FEF349FF6E54}"/>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686B9FBB-C6C8-2ED6-A7E3-FC7B3CFCD182}"/>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8" name="Zástupný symbol pro zápatí 7">
            <a:extLst>
              <a:ext uri="{FF2B5EF4-FFF2-40B4-BE49-F238E27FC236}">
                <a16:creationId xmlns:a16="http://schemas.microsoft.com/office/drawing/2014/main" id="{38B1DB7C-8667-D2DE-9D05-F87CA7DD823B}"/>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E4321110-9EF1-E366-E875-10CE0677BC3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36766612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pic>
        <p:nvPicPr>
          <p:cNvPr id="6" name="Logo Zdravi 2030" descr="Obsah obrázku objekt&#10;&#10;Popis byl vytvořen automaticky">
            <a:extLst>
              <a:ext uri="{FF2B5EF4-FFF2-40B4-BE49-F238E27FC236}">
                <a16:creationId xmlns:a16="http://schemas.microsoft.com/office/drawing/2014/main" id="{BE39747F-FEE3-451A-CE74-4117C00C514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45232" y="6313697"/>
            <a:ext cx="647424" cy="252000"/>
          </a:xfrm>
          <a:prstGeom prst="rect">
            <a:avLst/>
          </a:prstGeom>
        </p:spPr>
      </p:pic>
      <p:pic>
        <p:nvPicPr>
          <p:cNvPr id="7" name="Logo UZIS">
            <a:extLst>
              <a:ext uri="{FF2B5EF4-FFF2-40B4-BE49-F238E27FC236}">
                <a16:creationId xmlns:a16="http://schemas.microsoft.com/office/drawing/2014/main" id="{D2CABFD9-122C-562E-87E6-A313C5D95F8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301607" y="6425889"/>
            <a:ext cx="411229" cy="270000"/>
          </a:xfrm>
          <a:prstGeom prst="rect">
            <a:avLst/>
          </a:prstGeom>
        </p:spPr>
      </p:pic>
      <p:cxnSp>
        <p:nvCxnSpPr>
          <p:cNvPr id="8" name="Přímá spojnice 7">
            <a:extLst>
              <a:ext uri="{FF2B5EF4-FFF2-40B4-BE49-F238E27FC236}">
                <a16:creationId xmlns:a16="http://schemas.microsoft.com/office/drawing/2014/main" id="{15425EF9-34A9-BB94-1433-1AC2B15EC4F1}"/>
              </a:ext>
            </a:extLst>
          </p:cNvPr>
          <p:cNvCxnSpPr>
            <a:cxnSpLocks/>
          </p:cNvCxnSpPr>
          <p:nvPr userDrawn="1"/>
        </p:nvCxnSpPr>
        <p:spPr>
          <a:xfrm>
            <a:off x="1057474" y="6523200"/>
            <a:ext cx="7740000" cy="7961"/>
          </a:xfrm>
          <a:prstGeom prst="line">
            <a:avLst/>
          </a:prstGeom>
          <a:noFill/>
          <a:ln w="6350" cap="flat" cmpd="sng" algn="ctr">
            <a:solidFill>
              <a:srgbClr val="16468E"/>
            </a:solidFill>
            <a:prstDash val="solid"/>
            <a:miter lim="800000"/>
          </a:ln>
          <a:effectLst/>
        </p:spPr>
      </p:cxnSp>
      <p:sp>
        <p:nvSpPr>
          <p:cNvPr id="9" name="Obdélník 14">
            <a:extLst>
              <a:ext uri="{FF2B5EF4-FFF2-40B4-BE49-F238E27FC236}">
                <a16:creationId xmlns:a16="http://schemas.microsoft.com/office/drawing/2014/main" id="{DC7D430C-2BB4-6E6E-E005-EF87400EAE04}"/>
              </a:ext>
            </a:extLst>
          </p:cNvPr>
          <p:cNvSpPr/>
          <p:nvPr userDrawn="1"/>
        </p:nvSpPr>
        <p:spPr>
          <a:xfrm>
            <a:off x="1034040" y="6488094"/>
            <a:ext cx="7785219" cy="276999"/>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2E5980"/>
                </a:solidFill>
                <a:effectLst/>
                <a:uLnTx/>
                <a:uFillTx/>
                <a:latin typeface="Calibri" panose="020F0502020204030204"/>
                <a:ea typeface="+mn-ea"/>
                <a:cs typeface="+mn-cs"/>
              </a:rPr>
              <a:t>Strategický rámec rozvoje péče o zdraví v České republice do roku 2030: analytické podklady</a:t>
            </a:r>
            <a:endParaRPr kumimoji="0" lang="en-US" sz="1100" b="1" i="0" u="none" strike="noStrike" kern="0" cap="none" spc="0" normalizeH="0" baseline="0" noProof="0">
              <a:ln>
                <a:noFill/>
              </a:ln>
              <a:solidFill>
                <a:srgbClr val="2E5980"/>
              </a:solidFill>
              <a:effectLst/>
              <a:uLnTx/>
              <a:uFillTx/>
            </a:endParaRPr>
          </a:p>
        </p:txBody>
      </p:sp>
      <p:pic>
        <p:nvPicPr>
          <p:cNvPr id="10" name="Grafický objekt 9">
            <a:extLst>
              <a:ext uri="{FF2B5EF4-FFF2-40B4-BE49-F238E27FC236}">
                <a16:creationId xmlns:a16="http://schemas.microsoft.com/office/drawing/2014/main" id="{C4D7B2A4-343C-F61D-881F-A94DB363515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0434" y="6500472"/>
            <a:ext cx="2101765" cy="180000"/>
          </a:xfrm>
          <a:prstGeom prst="rect">
            <a:avLst/>
          </a:prstGeom>
        </p:spPr>
      </p:pic>
      <p:sp>
        <p:nvSpPr>
          <p:cNvPr id="11" name="Volný tvar 17">
            <a:extLst>
              <a:ext uri="{FF2B5EF4-FFF2-40B4-BE49-F238E27FC236}">
                <a16:creationId xmlns:a16="http://schemas.microsoft.com/office/drawing/2014/main" id="{AEA6DF5C-9A45-88FA-BC83-9168045C4C56}"/>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9">
            <a:extLst>
              <a:ext uri="{FF2B5EF4-FFF2-40B4-BE49-F238E27FC236}">
                <a16:creationId xmlns:a16="http://schemas.microsoft.com/office/drawing/2014/main" id="{A7E62285-CE7C-E042-420F-57EEE0F3B08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44C96C99-6058-835F-53BD-00EE37EE734F}"/>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92C98FF6-E7A9-7252-5558-941504BAC18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4" name="Zástupný symbol pro zápatí 3">
            <a:extLst>
              <a:ext uri="{FF2B5EF4-FFF2-40B4-BE49-F238E27FC236}">
                <a16:creationId xmlns:a16="http://schemas.microsoft.com/office/drawing/2014/main" id="{39177C07-1670-24EA-EC5F-F118ABCDC6B5}"/>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7D591EF9-5318-002B-5065-B311BAF9914B}"/>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35835568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2259958-827C-946D-DF6A-108E67A7232F}"/>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3" name="Zástupný symbol pro zápatí 2">
            <a:extLst>
              <a:ext uri="{FF2B5EF4-FFF2-40B4-BE49-F238E27FC236}">
                <a16:creationId xmlns:a16="http://schemas.microsoft.com/office/drawing/2014/main" id="{6927243A-4375-DD7D-7899-47A0EAC9F13F}"/>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51195F3E-F150-ED2C-1F3E-EC55020C077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18187160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A9BEF15-290F-E6D6-D539-02F9DB89036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BC850267-5B31-8C78-79E7-B4C36ACA6F0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DA0B0ACF-6243-2123-DD90-316C9AF0DF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37FAB9A9-DF7E-2E80-2684-7B1F77A77EF9}"/>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18649E5C-5B2A-485C-FF15-FA3AA5F7906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1189AB6B-4762-D390-BCBC-A91BE7488980}"/>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361086044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4F2B194-3226-5596-4C5B-3418D6A1EB13}"/>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D3961FA1-4EF0-8C00-1301-0303BFADD31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B3E4D571-68BE-7894-C660-90D280D6A4F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CB917E3D-4900-5CA9-DE3F-360D1FD7ECBD}"/>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6" name="Zástupný symbol pro zápatí 5">
            <a:extLst>
              <a:ext uri="{FF2B5EF4-FFF2-40B4-BE49-F238E27FC236}">
                <a16:creationId xmlns:a16="http://schemas.microsoft.com/office/drawing/2014/main" id="{38BBB5ED-0BFB-A884-B330-FD5D23F41843}"/>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E39BAD6B-A962-2692-5168-5AAE2A89CD81}"/>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237806075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A85BDE6-A7EF-8B83-E168-5630DE31761D}"/>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691B2769-36BA-4D3E-31E9-B999E25D8F22}"/>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5F0814E-A18D-3F53-8AEA-D379A219738A}"/>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68B5BEB1-2E39-6CF8-BA70-E557DAB08C3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8BF3BFF-29F7-9497-0E8F-A26D0BAADDCA}"/>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494807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CC34ECCB-E3D8-615C-BFB8-059FD020DDC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B022CC30-A06F-FCEE-6090-259F3C18B3D0}"/>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FFA8745-226C-DDE9-9778-1D758F62DBD4}"/>
              </a:ext>
            </a:extLst>
          </p:cNvPr>
          <p:cNvSpPr>
            <a:spLocks noGrp="1"/>
          </p:cNvSpPr>
          <p:nvPr>
            <p:ph type="dt" sz="half" idx="10"/>
          </p:nvPr>
        </p:nvSpPr>
        <p:spPr/>
        <p:txBody>
          <a:body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1833784F-9A1A-132A-2498-3E82586865A1}"/>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570C281-141B-71E2-19B0-B387B1207119}"/>
              </a:ext>
            </a:extLst>
          </p:cNvPr>
          <p:cNvSpPr>
            <a:spLocks noGrp="1"/>
          </p:cNvSpPr>
          <p:nvPr>
            <p:ph type="sldNum" sz="quarter" idx="12"/>
          </p:nvPr>
        </p:nvSpPr>
        <p:spPr/>
        <p:txBody>
          <a:bodyPr/>
          <a:lstStyle/>
          <a:p>
            <a:fld id="{91C57F98-80B5-4566-9BB7-668220B538A5}" type="slidenum">
              <a:rPr lang="cs-CZ" smtClean="0"/>
              <a:t>‹#›</a:t>
            </a:fld>
            <a:endParaRPr lang="cs-CZ"/>
          </a:p>
        </p:txBody>
      </p:sp>
    </p:spTree>
    <p:extLst>
      <p:ext uri="{BB962C8B-B14F-4D97-AF65-F5344CB8AC3E}">
        <p14:creationId xmlns:p14="http://schemas.microsoft.com/office/powerpoint/2010/main" val="42830542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20528157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8_Nadpis a obsah">
    <p:spTree>
      <p:nvGrpSpPr>
        <p:cNvPr id="1" name=""/>
        <p:cNvGrpSpPr/>
        <p:nvPr/>
      </p:nvGrpSpPr>
      <p:grpSpPr>
        <a:xfrm>
          <a:off x="0" y="0"/>
          <a:ext cx="0" cy="0"/>
          <a:chOff x="0" y="0"/>
          <a:chExt cx="0" cy="0"/>
        </a:xfrm>
      </p:grpSpPr>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8"/>
            <a:ext cx="10515600" cy="538364"/>
          </a:xfrm>
        </p:spPr>
        <p:txBody>
          <a:bodyPr anchor="t">
            <a:normAutofit/>
          </a:bodyPr>
          <a:lstStyle>
            <a:lvl1pPr>
              <a:defRPr lang="cs-CZ" sz="26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a:t>Kliknutím lze upravit styl.</a:t>
            </a:r>
          </a:p>
        </p:txBody>
      </p:sp>
    </p:spTree>
    <p:extLst>
      <p:ext uri="{BB962C8B-B14F-4D97-AF65-F5344CB8AC3E}">
        <p14:creationId xmlns:p14="http://schemas.microsoft.com/office/powerpoint/2010/main" val="30251676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6" name="Nadpis 1"/>
          <p:cNvSpPr>
            <a:spLocks noGrp="1"/>
          </p:cNvSpPr>
          <p:nvPr>
            <p:ph type="title" hasCustomPrompt="1"/>
          </p:nvPr>
        </p:nvSpPr>
        <p:spPr>
          <a:xfrm>
            <a:off x="349764" y="260648"/>
            <a:ext cx="11492477" cy="482836"/>
          </a:xfrm>
          <a:prstGeom prst="rect">
            <a:avLst/>
          </a:prstGeom>
        </p:spPr>
        <p:txBody>
          <a:bodyPr anchor="ctr"/>
          <a:lstStyle>
            <a:lvl1pPr algn="l">
              <a:defRPr sz="2400" b="1">
                <a:solidFill>
                  <a:srgbClr val="274073"/>
                </a:solidFill>
                <a:latin typeface="+mj-lt"/>
              </a:defRPr>
            </a:lvl1pPr>
          </a:lstStyle>
          <a:p>
            <a:r>
              <a:rPr lang="cs-CZ"/>
              <a:t>KLIKNUTÍM LZE UPRAVIT STYL.</a:t>
            </a:r>
          </a:p>
        </p:txBody>
      </p:sp>
      <p:sp>
        <p:nvSpPr>
          <p:cNvPr id="2" name="Zástupný symbol pro zápatí 4">
            <a:extLst>
              <a:ext uri="{FF2B5EF4-FFF2-40B4-BE49-F238E27FC236}">
                <a16:creationId xmlns:a16="http://schemas.microsoft.com/office/drawing/2014/main" id="{B436206F-9A5D-B5F4-131D-ECC8C34CB3F7}"/>
              </a:ext>
            </a:extLst>
          </p:cNvPr>
          <p:cNvSpPr>
            <a:spLocks noGrp="1"/>
          </p:cNvSpPr>
          <p:nvPr>
            <p:ph type="ftr" sz="quarter" idx="3"/>
          </p:nvPr>
        </p:nvSpPr>
        <p:spPr>
          <a:xfrm>
            <a:off x="1775194" y="6622030"/>
            <a:ext cx="8641625" cy="193324"/>
          </a:xfrm>
          <a:prstGeom prst="rect">
            <a:avLst/>
          </a:prstGeom>
        </p:spPr>
        <p:txBody>
          <a:bodyPr anchor="ctr"/>
          <a:lstStyle>
            <a:lvl1pPr algn="ctr">
              <a:defRPr sz="1050">
                <a:solidFill>
                  <a:schemeClr val="accent1"/>
                </a:solidFill>
              </a:defRPr>
            </a:lvl1pPr>
          </a:lstStyle>
          <a:p>
            <a:r>
              <a:rPr lang="cs-CZ"/>
              <a:t>XXVIII. JIHOČESKÉ ONKOLOGICKÉ DNYONKOLOGICKÉ DNY, 30. 3.–1. 4. 2023 ČESKÝ KRUMLOV</a:t>
            </a:r>
          </a:p>
        </p:txBody>
      </p:sp>
    </p:spTree>
    <p:extLst>
      <p:ext uri="{BB962C8B-B14F-4D97-AF65-F5344CB8AC3E}">
        <p14:creationId xmlns:p14="http://schemas.microsoft.com/office/powerpoint/2010/main" val="35810371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theme" Target="../theme/theme10.xml"/><Relationship Id="rId5" Type="http://schemas.openxmlformats.org/officeDocument/2006/relationships/slideLayout" Target="../slideLayouts/slideLayout253.xml"/><Relationship Id="rId4" Type="http://schemas.openxmlformats.org/officeDocument/2006/relationships/slideLayout" Target="../slideLayouts/slideLayout252.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256.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theme" Target="../theme/theme11.xml"/><Relationship Id="rId5" Type="http://schemas.openxmlformats.org/officeDocument/2006/relationships/slideLayout" Target="../slideLayouts/slideLayout258.xml"/><Relationship Id="rId4" Type="http://schemas.openxmlformats.org/officeDocument/2006/relationships/slideLayout" Target="../slideLayouts/slideLayout25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9" Type="http://schemas.openxmlformats.org/officeDocument/2006/relationships/slideLayout" Target="../slideLayouts/slideLayout47.xml"/><Relationship Id="rId21" Type="http://schemas.openxmlformats.org/officeDocument/2006/relationships/slideLayout" Target="../slideLayouts/slideLayout29.xml"/><Relationship Id="rId34" Type="http://schemas.openxmlformats.org/officeDocument/2006/relationships/slideLayout" Target="../slideLayouts/slideLayout42.xml"/><Relationship Id="rId42" Type="http://schemas.openxmlformats.org/officeDocument/2006/relationships/slideLayout" Target="../slideLayouts/slideLayout50.xml"/><Relationship Id="rId47" Type="http://schemas.openxmlformats.org/officeDocument/2006/relationships/slideLayout" Target="../slideLayouts/slideLayout55.xml"/><Relationship Id="rId50" Type="http://schemas.openxmlformats.org/officeDocument/2006/relationships/slideLayout" Target="../slideLayouts/slideLayout58.xml"/><Relationship Id="rId55" Type="http://schemas.openxmlformats.org/officeDocument/2006/relationships/slideLayout" Target="../slideLayouts/slideLayout63.xml"/><Relationship Id="rId7" Type="http://schemas.openxmlformats.org/officeDocument/2006/relationships/slideLayout" Target="../slideLayouts/slideLayout15.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9" Type="http://schemas.openxmlformats.org/officeDocument/2006/relationships/slideLayout" Target="../slideLayouts/slideLayout37.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slideLayout" Target="../slideLayouts/slideLayout40.xml"/><Relationship Id="rId37" Type="http://schemas.openxmlformats.org/officeDocument/2006/relationships/slideLayout" Target="../slideLayouts/slideLayout45.xml"/><Relationship Id="rId40" Type="http://schemas.openxmlformats.org/officeDocument/2006/relationships/slideLayout" Target="../slideLayouts/slideLayout48.xml"/><Relationship Id="rId45" Type="http://schemas.openxmlformats.org/officeDocument/2006/relationships/slideLayout" Target="../slideLayouts/slideLayout53.xml"/><Relationship Id="rId53" Type="http://schemas.openxmlformats.org/officeDocument/2006/relationships/slideLayout" Target="../slideLayouts/slideLayout61.xml"/><Relationship Id="rId58" Type="http://schemas.openxmlformats.org/officeDocument/2006/relationships/slideLayout" Target="../slideLayouts/slideLayout66.xml"/><Relationship Id="rId5" Type="http://schemas.openxmlformats.org/officeDocument/2006/relationships/slideLayout" Target="../slideLayouts/slideLayout13.xml"/><Relationship Id="rId19" Type="http://schemas.openxmlformats.org/officeDocument/2006/relationships/slideLayout" Target="../slideLayouts/slideLayout27.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 Id="rId35" Type="http://schemas.openxmlformats.org/officeDocument/2006/relationships/slideLayout" Target="../slideLayouts/slideLayout43.xml"/><Relationship Id="rId43" Type="http://schemas.openxmlformats.org/officeDocument/2006/relationships/slideLayout" Target="../slideLayouts/slideLayout51.xml"/><Relationship Id="rId48" Type="http://schemas.openxmlformats.org/officeDocument/2006/relationships/slideLayout" Target="../slideLayouts/slideLayout56.xml"/><Relationship Id="rId56" Type="http://schemas.openxmlformats.org/officeDocument/2006/relationships/slideLayout" Target="../slideLayouts/slideLayout64.xml"/><Relationship Id="rId8" Type="http://schemas.openxmlformats.org/officeDocument/2006/relationships/slideLayout" Target="../slideLayouts/slideLayout16.xml"/><Relationship Id="rId51" Type="http://schemas.openxmlformats.org/officeDocument/2006/relationships/slideLayout" Target="../slideLayouts/slideLayout59.xml"/><Relationship Id="rId3" Type="http://schemas.openxmlformats.org/officeDocument/2006/relationships/slideLayout" Target="../slideLayouts/slideLayout11.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slideLayout" Target="../slideLayouts/slideLayout41.xml"/><Relationship Id="rId38" Type="http://schemas.openxmlformats.org/officeDocument/2006/relationships/slideLayout" Target="../slideLayouts/slideLayout46.xml"/><Relationship Id="rId46" Type="http://schemas.openxmlformats.org/officeDocument/2006/relationships/slideLayout" Target="../slideLayouts/slideLayout54.xml"/><Relationship Id="rId59" Type="http://schemas.openxmlformats.org/officeDocument/2006/relationships/slideLayout" Target="../slideLayouts/slideLayout67.xml"/><Relationship Id="rId20" Type="http://schemas.openxmlformats.org/officeDocument/2006/relationships/slideLayout" Target="../slideLayouts/slideLayout28.xml"/><Relationship Id="rId41" Type="http://schemas.openxmlformats.org/officeDocument/2006/relationships/slideLayout" Target="../slideLayouts/slideLayout49.xml"/><Relationship Id="rId54" Type="http://schemas.openxmlformats.org/officeDocument/2006/relationships/slideLayout" Target="../slideLayouts/slideLayout62.xml"/><Relationship Id="rId1" Type="http://schemas.openxmlformats.org/officeDocument/2006/relationships/slideLayout" Target="../slideLayouts/slideLayout9.xml"/><Relationship Id="rId6" Type="http://schemas.openxmlformats.org/officeDocument/2006/relationships/slideLayout" Target="../slideLayouts/slideLayout14.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36" Type="http://schemas.openxmlformats.org/officeDocument/2006/relationships/slideLayout" Target="../slideLayouts/slideLayout44.xml"/><Relationship Id="rId49" Type="http://schemas.openxmlformats.org/officeDocument/2006/relationships/slideLayout" Target="../slideLayouts/slideLayout57.xml"/><Relationship Id="rId57" Type="http://schemas.openxmlformats.org/officeDocument/2006/relationships/slideLayout" Target="../slideLayouts/slideLayout65.xml"/><Relationship Id="rId10" Type="http://schemas.openxmlformats.org/officeDocument/2006/relationships/slideLayout" Target="../slideLayouts/slideLayout18.xml"/><Relationship Id="rId31" Type="http://schemas.openxmlformats.org/officeDocument/2006/relationships/slideLayout" Target="../slideLayouts/slideLayout39.xml"/><Relationship Id="rId44" Type="http://schemas.openxmlformats.org/officeDocument/2006/relationships/slideLayout" Target="../slideLayouts/slideLayout52.xml"/><Relationship Id="rId52" Type="http://schemas.openxmlformats.org/officeDocument/2006/relationships/slideLayout" Target="../slideLayouts/slideLayout60.xml"/><Relationship Id="rId6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5" Type="http://schemas.openxmlformats.org/officeDocument/2006/relationships/theme" Target="../theme/theme3.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83.xml"/><Relationship Id="rId1" Type="http://schemas.openxmlformats.org/officeDocument/2006/relationships/slideLayout" Target="../slideLayouts/slideLayout82.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85.xml"/><Relationship Id="rId1" Type="http://schemas.openxmlformats.org/officeDocument/2006/relationships/slideLayout" Target="../slideLayouts/slideLayout84.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98.xml"/><Relationship Id="rId18" Type="http://schemas.openxmlformats.org/officeDocument/2006/relationships/slideLayout" Target="../slideLayouts/slideLayout103.xml"/><Relationship Id="rId26" Type="http://schemas.openxmlformats.org/officeDocument/2006/relationships/slideLayout" Target="../slideLayouts/slideLayout111.xml"/><Relationship Id="rId39" Type="http://schemas.openxmlformats.org/officeDocument/2006/relationships/slideLayout" Target="../slideLayouts/slideLayout124.xml"/><Relationship Id="rId21" Type="http://schemas.openxmlformats.org/officeDocument/2006/relationships/slideLayout" Target="../slideLayouts/slideLayout106.xml"/><Relationship Id="rId34" Type="http://schemas.openxmlformats.org/officeDocument/2006/relationships/slideLayout" Target="../slideLayouts/slideLayout119.xml"/><Relationship Id="rId42" Type="http://schemas.openxmlformats.org/officeDocument/2006/relationships/slideLayout" Target="../slideLayouts/slideLayout127.xml"/><Relationship Id="rId7" Type="http://schemas.openxmlformats.org/officeDocument/2006/relationships/slideLayout" Target="../slideLayouts/slideLayout92.xml"/><Relationship Id="rId2" Type="http://schemas.openxmlformats.org/officeDocument/2006/relationships/slideLayout" Target="../slideLayouts/slideLayout87.xml"/><Relationship Id="rId16" Type="http://schemas.openxmlformats.org/officeDocument/2006/relationships/slideLayout" Target="../slideLayouts/slideLayout101.xml"/><Relationship Id="rId20" Type="http://schemas.openxmlformats.org/officeDocument/2006/relationships/slideLayout" Target="../slideLayouts/slideLayout105.xml"/><Relationship Id="rId29" Type="http://schemas.openxmlformats.org/officeDocument/2006/relationships/slideLayout" Target="../slideLayouts/slideLayout114.xml"/><Relationship Id="rId41" Type="http://schemas.openxmlformats.org/officeDocument/2006/relationships/slideLayout" Target="../slideLayouts/slideLayout126.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24" Type="http://schemas.openxmlformats.org/officeDocument/2006/relationships/slideLayout" Target="../slideLayouts/slideLayout109.xml"/><Relationship Id="rId32" Type="http://schemas.openxmlformats.org/officeDocument/2006/relationships/slideLayout" Target="../slideLayouts/slideLayout117.xml"/><Relationship Id="rId37" Type="http://schemas.openxmlformats.org/officeDocument/2006/relationships/slideLayout" Target="../slideLayouts/slideLayout122.xml"/><Relationship Id="rId40" Type="http://schemas.openxmlformats.org/officeDocument/2006/relationships/slideLayout" Target="../slideLayouts/slideLayout125.xml"/><Relationship Id="rId5" Type="http://schemas.openxmlformats.org/officeDocument/2006/relationships/slideLayout" Target="../slideLayouts/slideLayout90.xml"/><Relationship Id="rId15" Type="http://schemas.openxmlformats.org/officeDocument/2006/relationships/slideLayout" Target="../slideLayouts/slideLayout100.xml"/><Relationship Id="rId23" Type="http://schemas.openxmlformats.org/officeDocument/2006/relationships/slideLayout" Target="../slideLayouts/slideLayout108.xml"/><Relationship Id="rId28" Type="http://schemas.openxmlformats.org/officeDocument/2006/relationships/slideLayout" Target="../slideLayouts/slideLayout113.xml"/><Relationship Id="rId36" Type="http://schemas.openxmlformats.org/officeDocument/2006/relationships/slideLayout" Target="../slideLayouts/slideLayout121.xml"/><Relationship Id="rId10" Type="http://schemas.openxmlformats.org/officeDocument/2006/relationships/slideLayout" Target="../slideLayouts/slideLayout95.xml"/><Relationship Id="rId19" Type="http://schemas.openxmlformats.org/officeDocument/2006/relationships/slideLayout" Target="../slideLayouts/slideLayout104.xml"/><Relationship Id="rId31" Type="http://schemas.openxmlformats.org/officeDocument/2006/relationships/slideLayout" Target="../slideLayouts/slideLayout116.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slideLayout" Target="../slideLayouts/slideLayout99.xml"/><Relationship Id="rId22" Type="http://schemas.openxmlformats.org/officeDocument/2006/relationships/slideLayout" Target="../slideLayouts/slideLayout107.xml"/><Relationship Id="rId27" Type="http://schemas.openxmlformats.org/officeDocument/2006/relationships/slideLayout" Target="../slideLayouts/slideLayout112.xml"/><Relationship Id="rId30" Type="http://schemas.openxmlformats.org/officeDocument/2006/relationships/slideLayout" Target="../slideLayouts/slideLayout115.xml"/><Relationship Id="rId35" Type="http://schemas.openxmlformats.org/officeDocument/2006/relationships/slideLayout" Target="../slideLayouts/slideLayout120.xml"/><Relationship Id="rId43" Type="http://schemas.openxmlformats.org/officeDocument/2006/relationships/theme" Target="../theme/theme6.xml"/><Relationship Id="rId8" Type="http://schemas.openxmlformats.org/officeDocument/2006/relationships/slideLayout" Target="../slideLayouts/slideLayout93.xml"/><Relationship Id="rId3" Type="http://schemas.openxmlformats.org/officeDocument/2006/relationships/slideLayout" Target="../slideLayouts/slideLayout88.xml"/><Relationship Id="rId12" Type="http://schemas.openxmlformats.org/officeDocument/2006/relationships/slideLayout" Target="../slideLayouts/slideLayout97.xml"/><Relationship Id="rId17" Type="http://schemas.openxmlformats.org/officeDocument/2006/relationships/slideLayout" Target="../slideLayouts/slideLayout102.xml"/><Relationship Id="rId25" Type="http://schemas.openxmlformats.org/officeDocument/2006/relationships/slideLayout" Target="../slideLayouts/slideLayout110.xml"/><Relationship Id="rId33" Type="http://schemas.openxmlformats.org/officeDocument/2006/relationships/slideLayout" Target="../slideLayouts/slideLayout118.xml"/><Relationship Id="rId38"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153.xml"/><Relationship Id="rId21" Type="http://schemas.openxmlformats.org/officeDocument/2006/relationships/slideLayout" Target="../slideLayouts/slideLayout148.xml"/><Relationship Id="rId34" Type="http://schemas.openxmlformats.org/officeDocument/2006/relationships/slideLayout" Target="../slideLayouts/slideLayout161.xml"/><Relationship Id="rId42" Type="http://schemas.openxmlformats.org/officeDocument/2006/relationships/slideLayout" Target="../slideLayouts/slideLayout169.xml"/><Relationship Id="rId47" Type="http://schemas.openxmlformats.org/officeDocument/2006/relationships/slideLayout" Target="../slideLayouts/slideLayout174.xml"/><Relationship Id="rId50" Type="http://schemas.openxmlformats.org/officeDocument/2006/relationships/slideLayout" Target="../slideLayouts/slideLayout177.xml"/><Relationship Id="rId55" Type="http://schemas.openxmlformats.org/officeDocument/2006/relationships/slideLayout" Target="../slideLayouts/slideLayout182.xml"/><Relationship Id="rId63" Type="http://schemas.openxmlformats.org/officeDocument/2006/relationships/slideLayout" Target="../slideLayouts/slideLayout190.xml"/><Relationship Id="rId7" Type="http://schemas.openxmlformats.org/officeDocument/2006/relationships/slideLayout" Target="../slideLayouts/slideLayout134.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9" Type="http://schemas.openxmlformats.org/officeDocument/2006/relationships/slideLayout" Target="../slideLayouts/slideLayout156.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32" Type="http://schemas.openxmlformats.org/officeDocument/2006/relationships/slideLayout" Target="../slideLayouts/slideLayout159.xml"/><Relationship Id="rId37" Type="http://schemas.openxmlformats.org/officeDocument/2006/relationships/slideLayout" Target="../slideLayouts/slideLayout164.xml"/><Relationship Id="rId40" Type="http://schemas.openxmlformats.org/officeDocument/2006/relationships/slideLayout" Target="../slideLayouts/slideLayout167.xml"/><Relationship Id="rId45" Type="http://schemas.openxmlformats.org/officeDocument/2006/relationships/slideLayout" Target="../slideLayouts/slideLayout172.xml"/><Relationship Id="rId53" Type="http://schemas.openxmlformats.org/officeDocument/2006/relationships/slideLayout" Target="../slideLayouts/slideLayout180.xml"/><Relationship Id="rId58" Type="http://schemas.openxmlformats.org/officeDocument/2006/relationships/slideLayout" Target="../slideLayouts/slideLayout185.xml"/><Relationship Id="rId66" Type="http://schemas.openxmlformats.org/officeDocument/2006/relationships/slideLayout" Target="../slideLayouts/slideLayout193.xml"/><Relationship Id="rId5" Type="http://schemas.openxmlformats.org/officeDocument/2006/relationships/slideLayout" Target="../slideLayouts/slideLayout132.xml"/><Relationship Id="rId61" Type="http://schemas.openxmlformats.org/officeDocument/2006/relationships/slideLayout" Target="../slideLayouts/slideLayout188.xml"/><Relationship Id="rId19" Type="http://schemas.openxmlformats.org/officeDocument/2006/relationships/slideLayout" Target="../slideLayouts/slideLayout14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slideLayout" Target="../slideLayouts/slideLayout157.xml"/><Relationship Id="rId35" Type="http://schemas.openxmlformats.org/officeDocument/2006/relationships/slideLayout" Target="../slideLayouts/slideLayout162.xml"/><Relationship Id="rId43" Type="http://schemas.openxmlformats.org/officeDocument/2006/relationships/slideLayout" Target="../slideLayouts/slideLayout170.xml"/><Relationship Id="rId48" Type="http://schemas.openxmlformats.org/officeDocument/2006/relationships/slideLayout" Target="../slideLayouts/slideLayout175.xml"/><Relationship Id="rId56" Type="http://schemas.openxmlformats.org/officeDocument/2006/relationships/slideLayout" Target="../slideLayouts/slideLayout183.xml"/><Relationship Id="rId64" Type="http://schemas.openxmlformats.org/officeDocument/2006/relationships/slideLayout" Target="../slideLayouts/slideLayout191.xml"/><Relationship Id="rId8" Type="http://schemas.openxmlformats.org/officeDocument/2006/relationships/slideLayout" Target="../slideLayouts/slideLayout135.xml"/><Relationship Id="rId51" Type="http://schemas.openxmlformats.org/officeDocument/2006/relationships/slideLayout" Target="../slideLayouts/slideLayout178.xml"/><Relationship Id="rId3" Type="http://schemas.openxmlformats.org/officeDocument/2006/relationships/slideLayout" Target="../slideLayouts/slideLayout130.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33" Type="http://schemas.openxmlformats.org/officeDocument/2006/relationships/slideLayout" Target="../slideLayouts/slideLayout160.xml"/><Relationship Id="rId38" Type="http://schemas.openxmlformats.org/officeDocument/2006/relationships/slideLayout" Target="../slideLayouts/slideLayout165.xml"/><Relationship Id="rId46" Type="http://schemas.openxmlformats.org/officeDocument/2006/relationships/slideLayout" Target="../slideLayouts/slideLayout173.xml"/><Relationship Id="rId59" Type="http://schemas.openxmlformats.org/officeDocument/2006/relationships/slideLayout" Target="../slideLayouts/slideLayout186.xml"/><Relationship Id="rId67" Type="http://schemas.openxmlformats.org/officeDocument/2006/relationships/theme" Target="../theme/theme7.xml"/><Relationship Id="rId20" Type="http://schemas.openxmlformats.org/officeDocument/2006/relationships/slideLayout" Target="../slideLayouts/slideLayout147.xml"/><Relationship Id="rId41" Type="http://schemas.openxmlformats.org/officeDocument/2006/relationships/slideLayout" Target="../slideLayouts/slideLayout168.xml"/><Relationship Id="rId54" Type="http://schemas.openxmlformats.org/officeDocument/2006/relationships/slideLayout" Target="../slideLayouts/slideLayout181.xml"/><Relationship Id="rId62" Type="http://schemas.openxmlformats.org/officeDocument/2006/relationships/slideLayout" Target="../slideLayouts/slideLayout18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36" Type="http://schemas.openxmlformats.org/officeDocument/2006/relationships/slideLayout" Target="../slideLayouts/slideLayout163.xml"/><Relationship Id="rId49" Type="http://schemas.openxmlformats.org/officeDocument/2006/relationships/slideLayout" Target="../slideLayouts/slideLayout176.xml"/><Relationship Id="rId57" Type="http://schemas.openxmlformats.org/officeDocument/2006/relationships/slideLayout" Target="../slideLayouts/slideLayout184.xml"/><Relationship Id="rId10" Type="http://schemas.openxmlformats.org/officeDocument/2006/relationships/slideLayout" Target="../slideLayouts/slideLayout137.xml"/><Relationship Id="rId31" Type="http://schemas.openxmlformats.org/officeDocument/2006/relationships/slideLayout" Target="../slideLayouts/slideLayout158.xml"/><Relationship Id="rId44" Type="http://schemas.openxmlformats.org/officeDocument/2006/relationships/slideLayout" Target="../slideLayouts/slideLayout171.xml"/><Relationship Id="rId52" Type="http://schemas.openxmlformats.org/officeDocument/2006/relationships/slideLayout" Target="../slideLayouts/slideLayout179.xml"/><Relationship Id="rId60" Type="http://schemas.openxmlformats.org/officeDocument/2006/relationships/slideLayout" Target="../slideLayouts/slideLayout187.xml"/><Relationship Id="rId65" Type="http://schemas.openxmlformats.org/officeDocument/2006/relationships/slideLayout" Target="../slideLayouts/slideLayout192.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39" Type="http://schemas.openxmlformats.org/officeDocument/2006/relationships/slideLayout" Target="../slideLayouts/slideLayout166.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06.xml"/><Relationship Id="rId18" Type="http://schemas.openxmlformats.org/officeDocument/2006/relationships/slideLayout" Target="../slideLayouts/slideLayout211.xml"/><Relationship Id="rId26" Type="http://schemas.openxmlformats.org/officeDocument/2006/relationships/slideLayout" Target="../slideLayouts/slideLayout219.xml"/><Relationship Id="rId39" Type="http://schemas.openxmlformats.org/officeDocument/2006/relationships/slideLayout" Target="../slideLayouts/slideLayout232.xml"/><Relationship Id="rId21" Type="http://schemas.openxmlformats.org/officeDocument/2006/relationships/slideLayout" Target="../slideLayouts/slideLayout214.xml"/><Relationship Id="rId34" Type="http://schemas.openxmlformats.org/officeDocument/2006/relationships/slideLayout" Target="../slideLayouts/slideLayout227.xml"/><Relationship Id="rId42" Type="http://schemas.openxmlformats.org/officeDocument/2006/relationships/slideLayout" Target="../slideLayouts/slideLayout235.xml"/><Relationship Id="rId7" Type="http://schemas.openxmlformats.org/officeDocument/2006/relationships/slideLayout" Target="../slideLayouts/slideLayout200.xml"/><Relationship Id="rId2" Type="http://schemas.openxmlformats.org/officeDocument/2006/relationships/slideLayout" Target="../slideLayouts/slideLayout195.xml"/><Relationship Id="rId16" Type="http://schemas.openxmlformats.org/officeDocument/2006/relationships/slideLayout" Target="../slideLayouts/slideLayout209.xml"/><Relationship Id="rId20" Type="http://schemas.openxmlformats.org/officeDocument/2006/relationships/slideLayout" Target="../slideLayouts/slideLayout213.xml"/><Relationship Id="rId29" Type="http://schemas.openxmlformats.org/officeDocument/2006/relationships/slideLayout" Target="../slideLayouts/slideLayout222.xml"/><Relationship Id="rId41" Type="http://schemas.openxmlformats.org/officeDocument/2006/relationships/slideLayout" Target="../slideLayouts/slideLayout234.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24" Type="http://schemas.openxmlformats.org/officeDocument/2006/relationships/slideLayout" Target="../slideLayouts/slideLayout217.xml"/><Relationship Id="rId32" Type="http://schemas.openxmlformats.org/officeDocument/2006/relationships/slideLayout" Target="../slideLayouts/slideLayout225.xml"/><Relationship Id="rId37" Type="http://schemas.openxmlformats.org/officeDocument/2006/relationships/slideLayout" Target="../slideLayouts/slideLayout230.xml"/><Relationship Id="rId40" Type="http://schemas.openxmlformats.org/officeDocument/2006/relationships/slideLayout" Target="../slideLayouts/slideLayout233.xml"/><Relationship Id="rId5" Type="http://schemas.openxmlformats.org/officeDocument/2006/relationships/slideLayout" Target="../slideLayouts/slideLayout198.xml"/><Relationship Id="rId15" Type="http://schemas.openxmlformats.org/officeDocument/2006/relationships/slideLayout" Target="../slideLayouts/slideLayout208.xml"/><Relationship Id="rId23" Type="http://schemas.openxmlformats.org/officeDocument/2006/relationships/slideLayout" Target="../slideLayouts/slideLayout216.xml"/><Relationship Id="rId28" Type="http://schemas.openxmlformats.org/officeDocument/2006/relationships/slideLayout" Target="../slideLayouts/slideLayout221.xml"/><Relationship Id="rId36" Type="http://schemas.openxmlformats.org/officeDocument/2006/relationships/slideLayout" Target="../slideLayouts/slideLayout229.xml"/><Relationship Id="rId10" Type="http://schemas.openxmlformats.org/officeDocument/2006/relationships/slideLayout" Target="../slideLayouts/slideLayout203.xml"/><Relationship Id="rId19" Type="http://schemas.openxmlformats.org/officeDocument/2006/relationships/slideLayout" Target="../slideLayouts/slideLayout212.xml"/><Relationship Id="rId31" Type="http://schemas.openxmlformats.org/officeDocument/2006/relationships/slideLayout" Target="../slideLayouts/slideLayout224.xml"/><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slideLayout" Target="../slideLayouts/slideLayout207.xml"/><Relationship Id="rId22" Type="http://schemas.openxmlformats.org/officeDocument/2006/relationships/slideLayout" Target="../slideLayouts/slideLayout215.xml"/><Relationship Id="rId27" Type="http://schemas.openxmlformats.org/officeDocument/2006/relationships/slideLayout" Target="../slideLayouts/slideLayout220.xml"/><Relationship Id="rId30" Type="http://schemas.openxmlformats.org/officeDocument/2006/relationships/slideLayout" Target="../slideLayouts/slideLayout223.xml"/><Relationship Id="rId35" Type="http://schemas.openxmlformats.org/officeDocument/2006/relationships/slideLayout" Target="../slideLayouts/slideLayout228.xml"/><Relationship Id="rId43" Type="http://schemas.openxmlformats.org/officeDocument/2006/relationships/theme" Target="../theme/theme8.xml"/><Relationship Id="rId8" Type="http://schemas.openxmlformats.org/officeDocument/2006/relationships/slideLayout" Target="../slideLayouts/slideLayout201.xml"/><Relationship Id="rId3" Type="http://schemas.openxmlformats.org/officeDocument/2006/relationships/slideLayout" Target="../slideLayouts/slideLayout196.xml"/><Relationship Id="rId12" Type="http://schemas.openxmlformats.org/officeDocument/2006/relationships/slideLayout" Target="../slideLayouts/slideLayout205.xml"/><Relationship Id="rId17" Type="http://schemas.openxmlformats.org/officeDocument/2006/relationships/slideLayout" Target="../slideLayouts/slideLayout210.xml"/><Relationship Id="rId25" Type="http://schemas.openxmlformats.org/officeDocument/2006/relationships/slideLayout" Target="../slideLayouts/slideLayout218.xml"/><Relationship Id="rId33" Type="http://schemas.openxmlformats.org/officeDocument/2006/relationships/slideLayout" Target="../slideLayouts/slideLayout226.xml"/><Relationship Id="rId38" Type="http://schemas.openxmlformats.org/officeDocument/2006/relationships/slideLayout" Target="../slideLayouts/slideLayout23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542A622-14D0-72ED-3B2F-4EA98E5E34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8E2C961-4D94-91B3-0F3B-0B96DCCD5B0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9A836248-5D84-9801-A17D-87D370DD14B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7E673B6-FE05-418C-A5B1-AEE059B58079}" type="datetimeFigureOut">
              <a:rPr lang="cs-CZ" smtClean="0"/>
              <a:t>24.11.2025</a:t>
            </a:fld>
            <a:endParaRPr lang="cs-CZ"/>
          </a:p>
        </p:txBody>
      </p:sp>
      <p:sp>
        <p:nvSpPr>
          <p:cNvPr id="5" name="Zástupný symbol pro zápatí 4">
            <a:extLst>
              <a:ext uri="{FF2B5EF4-FFF2-40B4-BE49-F238E27FC236}">
                <a16:creationId xmlns:a16="http://schemas.microsoft.com/office/drawing/2014/main" id="{F3F2BDB2-7B2C-F0DC-D9B7-8B5411EC7C2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cs-CZ"/>
          </a:p>
        </p:txBody>
      </p:sp>
      <p:sp>
        <p:nvSpPr>
          <p:cNvPr id="6" name="Zástupný symbol pro číslo snímku 5">
            <a:extLst>
              <a:ext uri="{FF2B5EF4-FFF2-40B4-BE49-F238E27FC236}">
                <a16:creationId xmlns:a16="http://schemas.microsoft.com/office/drawing/2014/main" id="{4C1CB2A3-F59D-6942-F653-01A00A81E00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F746388-BDC8-4E01-BE9B-D37FB95D164E}" type="slidenum">
              <a:rPr lang="cs-CZ" smtClean="0"/>
              <a:t>‹#›</a:t>
            </a:fld>
            <a:endParaRPr lang="cs-CZ"/>
          </a:p>
        </p:txBody>
      </p:sp>
    </p:spTree>
    <p:extLst>
      <p:ext uri="{BB962C8B-B14F-4D97-AF65-F5344CB8AC3E}">
        <p14:creationId xmlns:p14="http://schemas.microsoft.com/office/powerpoint/2010/main" val="2372185671"/>
      </p:ext>
    </p:extLst>
  </p:cSld>
  <p:clrMap bg1="lt1" tx1="dk1" bg2="lt2" tx2="dk2" accent1="accent1" accent2="accent2" accent3="accent3" accent4="accent4" accent5="accent5" accent6="accent6" hlink="hlink" folHlink="folHlink"/>
  <p:sldLayoutIdLst>
    <p:sldLayoutId id="2147483663" r:id="rId1"/>
    <p:sldLayoutId id="2147483661" r:id="rId2"/>
    <p:sldLayoutId id="2147484773" r:id="rId3"/>
    <p:sldLayoutId id="2147484790" r:id="rId4"/>
    <p:sldLayoutId id="2147484893" r:id="rId5"/>
    <p:sldLayoutId id="2147484911" r:id="rId6"/>
    <p:sldLayoutId id="2147484912" r:id="rId7"/>
    <p:sldLayoutId id="2147485036"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24.11.2025</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3193469041"/>
      </p:ext>
    </p:extLst>
  </p:cSld>
  <p:clrMap bg1="lt1" tx1="dk1" bg2="lt2" tx2="dk2" accent1="accent1" accent2="accent2" accent3="accent3" accent4="accent4" accent5="accent5" accent6="accent6" hlink="hlink" folHlink="folHlink"/>
  <p:sldLayoutIdLst>
    <p:sldLayoutId id="2147485085" r:id="rId1"/>
    <p:sldLayoutId id="2147485086" r:id="rId2"/>
    <p:sldLayoutId id="2147485087" r:id="rId3"/>
    <p:sldLayoutId id="2147485088" r:id="rId4"/>
    <p:sldLayoutId id="2147485089"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3492324969"/>
      </p:ext>
    </p:extLst>
  </p:cSld>
  <p:clrMap bg1="lt1" tx1="dk1" bg2="lt2" tx2="dk2" accent1="accent1" accent2="accent2" accent3="accent3" accent4="accent4" accent5="accent5" accent6="accent6" hlink="hlink" folHlink="folHlink"/>
  <p:sldLayoutIdLst>
    <p:sldLayoutId id="2147485091" r:id="rId1"/>
    <p:sldLayoutId id="2147485092" r:id="rId2"/>
    <p:sldLayoutId id="2147485093" r:id="rId3"/>
    <p:sldLayoutId id="2147485094" r:id="rId4"/>
    <p:sldLayoutId id="2147485095"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24.11.2025</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781112541"/>
      </p:ext>
    </p:extLst>
  </p:cSld>
  <p:clrMap bg1="lt1" tx1="dk1" bg2="lt2" tx2="dk2" accent1="accent1" accent2="accent2" accent3="accent3" accent4="accent4" accent5="accent5" accent6="accent6" hlink="hlink" folHlink="folHlink"/>
  <p:sldLayoutIdLst>
    <p:sldLayoutId id="2147484775" r:id="rId1"/>
    <p:sldLayoutId id="2147484776" r:id="rId2"/>
    <p:sldLayoutId id="2147484777" r:id="rId3"/>
    <p:sldLayoutId id="2147484778" r:id="rId4"/>
    <p:sldLayoutId id="2147484779" r:id="rId5"/>
    <p:sldLayoutId id="2147484780" r:id="rId6"/>
    <p:sldLayoutId id="2147484781" r:id="rId7"/>
    <p:sldLayoutId id="2147484782" r:id="rId8"/>
    <p:sldLayoutId id="2147484784" r:id="rId9"/>
    <p:sldLayoutId id="2147484785" r:id="rId10"/>
    <p:sldLayoutId id="2147484786" r:id="rId11"/>
    <p:sldLayoutId id="2147484787" r:id="rId12"/>
    <p:sldLayoutId id="2147484788" r:id="rId13"/>
    <p:sldLayoutId id="2147484789" r:id="rId14"/>
    <p:sldLayoutId id="2147484812" r:id="rId15"/>
    <p:sldLayoutId id="2147484814" r:id="rId16"/>
    <p:sldLayoutId id="2147484815" r:id="rId17"/>
    <p:sldLayoutId id="2147484816" r:id="rId18"/>
    <p:sldLayoutId id="2147484817" r:id="rId19"/>
    <p:sldLayoutId id="2147484818" r:id="rId20"/>
    <p:sldLayoutId id="2147484819" r:id="rId21"/>
    <p:sldLayoutId id="2147484820" r:id="rId22"/>
    <p:sldLayoutId id="2147484821" r:id="rId23"/>
    <p:sldLayoutId id="2147484822" r:id="rId24"/>
    <p:sldLayoutId id="2147484823" r:id="rId25"/>
    <p:sldLayoutId id="2147484824" r:id="rId26"/>
    <p:sldLayoutId id="2147484825" r:id="rId27"/>
    <p:sldLayoutId id="2147484826" r:id="rId28"/>
    <p:sldLayoutId id="2147484827" r:id="rId29"/>
    <p:sldLayoutId id="2147484828" r:id="rId30"/>
    <p:sldLayoutId id="2147484829" r:id="rId31"/>
    <p:sldLayoutId id="2147484830" r:id="rId32"/>
    <p:sldLayoutId id="2147484831" r:id="rId33"/>
    <p:sldLayoutId id="2147484832" r:id="rId34"/>
    <p:sldLayoutId id="2147484833" r:id="rId35"/>
    <p:sldLayoutId id="2147484834" r:id="rId36"/>
    <p:sldLayoutId id="2147484835" r:id="rId37"/>
    <p:sldLayoutId id="2147484836" r:id="rId38"/>
    <p:sldLayoutId id="2147484837" r:id="rId39"/>
    <p:sldLayoutId id="2147484838" r:id="rId40"/>
    <p:sldLayoutId id="2147484839" r:id="rId41"/>
    <p:sldLayoutId id="2147484840" r:id="rId42"/>
    <p:sldLayoutId id="2147484841" r:id="rId43"/>
    <p:sldLayoutId id="2147484842" r:id="rId44"/>
    <p:sldLayoutId id="2147484845" r:id="rId45"/>
    <p:sldLayoutId id="2147484846" r:id="rId46"/>
    <p:sldLayoutId id="2147484848" r:id="rId47"/>
    <p:sldLayoutId id="2147484849" r:id="rId48"/>
    <p:sldLayoutId id="2147484851" r:id="rId49"/>
    <p:sldLayoutId id="2147484852" r:id="rId50"/>
    <p:sldLayoutId id="2147484855" r:id="rId51"/>
    <p:sldLayoutId id="2147484856" r:id="rId52"/>
    <p:sldLayoutId id="2147484857" r:id="rId53"/>
    <p:sldLayoutId id="2147484860" r:id="rId54"/>
    <p:sldLayoutId id="2147484872" r:id="rId55"/>
    <p:sldLayoutId id="2147484873" r:id="rId56"/>
    <p:sldLayoutId id="2147484879" r:id="rId57"/>
    <p:sldLayoutId id="2147484880" r:id="rId58"/>
    <p:sldLayoutId id="2147483650" r:id="rId5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CD2A2F-375F-4B82-9318-35A0B8A8D2D1}" type="datetimeFigureOut">
              <a:rPr lang="cs-CZ" smtClean="0"/>
              <a:t>24.11.2025</a:t>
            </a:fld>
            <a:endParaRPr lang="cs-CZ"/>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592626E-A20B-46CA-A348-9DC86AD1881D}" type="slidenum">
              <a:rPr lang="cs-CZ" smtClean="0"/>
              <a:t>‹#›</a:t>
            </a:fld>
            <a:endParaRPr lang="cs-CZ"/>
          </a:p>
        </p:txBody>
      </p:sp>
    </p:spTree>
    <p:extLst>
      <p:ext uri="{BB962C8B-B14F-4D97-AF65-F5344CB8AC3E}">
        <p14:creationId xmlns:p14="http://schemas.microsoft.com/office/powerpoint/2010/main" val="2985610429"/>
      </p:ext>
    </p:extLst>
  </p:cSld>
  <p:clrMap bg1="lt1" tx1="dk1" bg2="lt2" tx2="dk2" accent1="accent1" accent2="accent2" accent3="accent3" accent4="accent4" accent5="accent5" accent6="accent6" hlink="hlink" folHlink="folHlink"/>
  <p:sldLayoutIdLst>
    <p:sldLayoutId id="2147484792" r:id="rId1"/>
    <p:sldLayoutId id="2147484793" r:id="rId2"/>
    <p:sldLayoutId id="2147484794" r:id="rId3"/>
    <p:sldLayoutId id="2147484795" r:id="rId4"/>
    <p:sldLayoutId id="2147484796" r:id="rId5"/>
    <p:sldLayoutId id="2147484797" r:id="rId6"/>
    <p:sldLayoutId id="2147484798" r:id="rId7"/>
    <p:sldLayoutId id="2147484799" r:id="rId8"/>
    <p:sldLayoutId id="2147484800" r:id="rId9"/>
    <p:sldLayoutId id="2147484801" r:id="rId10"/>
    <p:sldLayoutId id="2147484802" r:id="rId11"/>
    <p:sldLayoutId id="2147484803" r:id="rId12"/>
    <p:sldLayoutId id="2147484804" r:id="rId13"/>
    <p:sldLayoutId id="2147484805"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062889BC-EF59-49C6-5333-C71E0D6B327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5A368283-6357-58E9-66DB-349AC4528A8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0A190314-308A-BEB6-A115-0312B537BF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EAE2421-3460-6A45-AE59-CB915AFC454F}" type="datetime1">
              <a:rPr lang="cs-CZ" smtClean="0"/>
              <a:t>24.11.2025</a:t>
            </a:fld>
            <a:endParaRPr lang="cs-CZ"/>
          </a:p>
        </p:txBody>
      </p:sp>
      <p:sp>
        <p:nvSpPr>
          <p:cNvPr id="5" name="Zástupný symbol pro zápatí 4">
            <a:extLst>
              <a:ext uri="{FF2B5EF4-FFF2-40B4-BE49-F238E27FC236}">
                <a16:creationId xmlns:a16="http://schemas.microsoft.com/office/drawing/2014/main" id="{E2B49EBC-7138-4E1F-C67E-E6233770A06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C00E08AD-49C4-D167-CC53-B843FC07042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4629FD-AEF2-1E44-B061-1A1663B65833}" type="slidenum">
              <a:rPr lang="cs-CZ" smtClean="0"/>
              <a:t>‹#›</a:t>
            </a:fld>
            <a:endParaRPr lang="cs-CZ"/>
          </a:p>
        </p:txBody>
      </p:sp>
    </p:spTree>
    <p:extLst>
      <p:ext uri="{BB962C8B-B14F-4D97-AF65-F5344CB8AC3E}">
        <p14:creationId xmlns:p14="http://schemas.microsoft.com/office/powerpoint/2010/main" val="31013304"/>
      </p:ext>
    </p:extLst>
  </p:cSld>
  <p:clrMap bg1="lt1" tx1="dk1" bg2="lt2" tx2="dk2" accent1="accent1" accent2="accent2" accent3="accent3" accent4="accent4" accent5="accent5" accent6="accent6" hlink="hlink" folHlink="folHlink"/>
  <p:sldLayoutIdLst>
    <p:sldLayoutId id="2147484807" r:id="rId1"/>
    <p:sldLayoutId id="2147484808" r:id="rId2"/>
  </p:sldLayoutIdLst>
  <p:hf sldNum="0" hdr="0" ftr="0"/>
  <p:txStyles>
    <p:titleStyle>
      <a:lvl1pPr algn="l" defTabSz="914400" rtl="0" eaLnBrk="1" latinLnBrk="0" hangingPunct="1">
        <a:lnSpc>
          <a:spcPct val="90000"/>
        </a:lnSpc>
        <a:spcBef>
          <a:spcPct val="0"/>
        </a:spcBef>
        <a:buNone/>
        <a:defRPr sz="3600" b="1" i="0" kern="1200" cap="all" baseline="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orient="horz" pos="3861">
          <p15:clr>
            <a:srgbClr val="F26B43"/>
          </p15:clr>
        </p15:guide>
        <p15:guide id="5" pos="721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266643384"/>
      </p:ext>
    </p:extLst>
  </p:cSld>
  <p:clrMap bg1="lt1" tx1="dk1" bg2="lt2" tx2="dk2" accent1="accent1" accent2="accent2" accent3="accent3" accent4="accent4" accent5="accent5" accent6="accent6" hlink="hlink" folHlink="folHlink"/>
  <p:sldLayoutIdLst>
    <p:sldLayoutId id="2147484875" r:id="rId1"/>
    <p:sldLayoutId id="2147484876"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4CBD84A8-2E77-76CA-FC78-9478C2963C0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BD5C160-FC39-FCA6-4123-28F4ACC9B02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A07B523-506C-26AA-35D0-F1927688DF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0A724B0D-D2F4-50E9-8BC8-B20065527BF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83A9555C-86E4-B7DF-5A8B-81061549A93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C57F98-80B5-4566-9BB7-668220B538A5}" type="slidenum">
              <a:rPr lang="cs-CZ" smtClean="0"/>
              <a:t>‹#›</a:t>
            </a:fld>
            <a:endParaRPr lang="cs-CZ"/>
          </a:p>
        </p:txBody>
      </p:sp>
    </p:spTree>
    <p:extLst>
      <p:ext uri="{BB962C8B-B14F-4D97-AF65-F5344CB8AC3E}">
        <p14:creationId xmlns:p14="http://schemas.microsoft.com/office/powerpoint/2010/main" val="2852775440"/>
      </p:ext>
    </p:extLst>
  </p:cSld>
  <p:clrMap bg1="lt1" tx1="dk1" bg2="lt2" tx2="dk2" accent1="accent1" accent2="accent2" accent3="accent3" accent4="accent4" accent5="accent5" accent6="accent6" hlink="hlink" folHlink="folHlink"/>
  <p:sldLayoutIdLst>
    <p:sldLayoutId id="2147483649" r:id="rId1"/>
    <p:sldLayoutId id="2147485027" r:id="rId2"/>
    <p:sldLayoutId id="2147485028" r:id="rId3"/>
    <p:sldLayoutId id="2147483662" r:id="rId4"/>
    <p:sldLayoutId id="2147485029" r:id="rId5"/>
    <p:sldLayoutId id="2147485030" r:id="rId6"/>
    <p:sldLayoutId id="2147485031" r:id="rId7"/>
    <p:sldLayoutId id="2147485032" r:id="rId8"/>
    <p:sldLayoutId id="2147485033" r:id="rId9"/>
    <p:sldLayoutId id="2147485034" r:id="rId10"/>
    <p:sldLayoutId id="2147485035" r:id="rId11"/>
    <p:sldLayoutId id="2147483925" r:id="rId12"/>
    <p:sldLayoutId id="2147483939" r:id="rId13"/>
    <p:sldLayoutId id="2147483941" r:id="rId14"/>
    <p:sldLayoutId id="2147483950" r:id="rId15"/>
    <p:sldLayoutId id="2147483952" r:id="rId16"/>
    <p:sldLayoutId id="2147484346" r:id="rId17"/>
    <p:sldLayoutId id="2147484347" r:id="rId18"/>
    <p:sldLayoutId id="2147484348" r:id="rId19"/>
    <p:sldLayoutId id="2147484350" r:id="rId20"/>
    <p:sldLayoutId id="2147484351" r:id="rId21"/>
    <p:sldLayoutId id="2147484352" r:id="rId22"/>
    <p:sldLayoutId id="2147484354" r:id="rId23"/>
    <p:sldLayoutId id="2147484105" r:id="rId24"/>
    <p:sldLayoutId id="2147484481" r:id="rId25"/>
    <p:sldLayoutId id="2147484482" r:id="rId26"/>
    <p:sldLayoutId id="2147484770" r:id="rId27"/>
    <p:sldLayoutId id="2147484660" r:id="rId28"/>
    <p:sldLayoutId id="2147484661" r:id="rId29"/>
    <p:sldLayoutId id="2147484771" r:id="rId30"/>
    <p:sldLayoutId id="2147484316" r:id="rId31"/>
    <p:sldLayoutId id="2147484317" r:id="rId32"/>
    <p:sldLayoutId id="2147484647" r:id="rId33"/>
    <p:sldLayoutId id="2147484651" r:id="rId34"/>
    <p:sldLayoutId id="2147484682" r:id="rId35"/>
    <p:sldLayoutId id="2147484687" r:id="rId36"/>
    <p:sldLayoutId id="2147484688" r:id="rId37"/>
    <p:sldLayoutId id="2147484692" r:id="rId38"/>
    <p:sldLayoutId id="2147484693" r:id="rId39"/>
    <p:sldLayoutId id="2147484763" r:id="rId40"/>
    <p:sldLayoutId id="2147484764" r:id="rId41"/>
    <p:sldLayoutId id="2147484768" r:id="rId4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24D1CE7-99A5-59D1-D71F-50454BF44B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FBB025E9-7E49-1131-B8B0-7EE150AE78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247E6E07-5EF3-BB08-9FD6-BF5F9795157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BF43EB-2E3E-4643-B8B9-DA9E5C8705F0}" type="datetimeFigureOut">
              <a:rPr lang="cs-CZ" smtClean="0"/>
              <a:t>24.11.2025</a:t>
            </a:fld>
            <a:endParaRPr lang="cs-CZ"/>
          </a:p>
        </p:txBody>
      </p:sp>
      <p:sp>
        <p:nvSpPr>
          <p:cNvPr id="5" name="Zástupný symbol pro zápatí 4">
            <a:extLst>
              <a:ext uri="{FF2B5EF4-FFF2-40B4-BE49-F238E27FC236}">
                <a16:creationId xmlns:a16="http://schemas.microsoft.com/office/drawing/2014/main" id="{832682A7-8695-DF37-F06E-6B04D8ECCC8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0765AB07-76F8-C621-B064-9A3DC6E2D2C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B883482-ADB2-404D-AAFB-407D1911DBEF}" type="slidenum">
              <a:rPr lang="cs-CZ" smtClean="0"/>
              <a:t>‹#›</a:t>
            </a:fld>
            <a:endParaRPr lang="cs-CZ"/>
          </a:p>
        </p:txBody>
      </p:sp>
    </p:spTree>
    <p:extLst>
      <p:ext uri="{BB962C8B-B14F-4D97-AF65-F5344CB8AC3E}">
        <p14:creationId xmlns:p14="http://schemas.microsoft.com/office/powerpoint/2010/main" val="3706368274"/>
      </p:ext>
    </p:extLst>
  </p:cSld>
  <p:clrMap bg1="lt1" tx1="dk1" bg2="lt2" tx2="dk2" accent1="accent1" accent2="accent2" accent3="accent3" accent4="accent4" accent5="accent5" accent6="accent6" hlink="hlink" folHlink="folHlink"/>
  <p:sldLayoutIdLst>
    <p:sldLayoutId id="2147484914" r:id="rId1"/>
    <p:sldLayoutId id="2147484915" r:id="rId2"/>
    <p:sldLayoutId id="2147484916" r:id="rId3"/>
    <p:sldLayoutId id="2147484917" r:id="rId4"/>
    <p:sldLayoutId id="2147484918" r:id="rId5"/>
    <p:sldLayoutId id="2147484919" r:id="rId6"/>
    <p:sldLayoutId id="2147484920" r:id="rId7"/>
    <p:sldLayoutId id="2147484921" r:id="rId8"/>
    <p:sldLayoutId id="2147484922" r:id="rId9"/>
    <p:sldLayoutId id="2147484923" r:id="rId10"/>
    <p:sldLayoutId id="2147484924" r:id="rId11"/>
    <p:sldLayoutId id="2147484925" r:id="rId12"/>
    <p:sldLayoutId id="2147484926" r:id="rId13"/>
    <p:sldLayoutId id="2147484927" r:id="rId14"/>
    <p:sldLayoutId id="2147484928" r:id="rId15"/>
    <p:sldLayoutId id="2147484929" r:id="rId16"/>
    <p:sldLayoutId id="2147484930" r:id="rId17"/>
    <p:sldLayoutId id="2147484931" r:id="rId18"/>
    <p:sldLayoutId id="2147484932" r:id="rId19"/>
    <p:sldLayoutId id="2147484933" r:id="rId20"/>
    <p:sldLayoutId id="2147484934" r:id="rId21"/>
    <p:sldLayoutId id="2147484935" r:id="rId22"/>
    <p:sldLayoutId id="2147484936" r:id="rId23"/>
    <p:sldLayoutId id="2147484937" r:id="rId24"/>
    <p:sldLayoutId id="2147484938" r:id="rId25"/>
    <p:sldLayoutId id="2147484939" r:id="rId26"/>
    <p:sldLayoutId id="2147484940" r:id="rId27"/>
    <p:sldLayoutId id="2147484941" r:id="rId28"/>
    <p:sldLayoutId id="2147484942" r:id="rId29"/>
    <p:sldLayoutId id="2147484943" r:id="rId30"/>
    <p:sldLayoutId id="2147484944" r:id="rId31"/>
    <p:sldLayoutId id="2147484945" r:id="rId32"/>
    <p:sldLayoutId id="2147484946" r:id="rId33"/>
    <p:sldLayoutId id="2147484947" r:id="rId34"/>
    <p:sldLayoutId id="2147484948" r:id="rId35"/>
    <p:sldLayoutId id="2147484949" r:id="rId36"/>
    <p:sldLayoutId id="2147484950" r:id="rId37"/>
    <p:sldLayoutId id="2147484951" r:id="rId38"/>
    <p:sldLayoutId id="2147484952" r:id="rId39"/>
    <p:sldLayoutId id="2147484953" r:id="rId40"/>
    <p:sldLayoutId id="2147484954" r:id="rId41"/>
    <p:sldLayoutId id="2147484955" r:id="rId42"/>
    <p:sldLayoutId id="2147484956" r:id="rId43"/>
    <p:sldLayoutId id="2147484957" r:id="rId44"/>
    <p:sldLayoutId id="2147484958" r:id="rId45"/>
    <p:sldLayoutId id="2147484959" r:id="rId46"/>
    <p:sldLayoutId id="2147484960" r:id="rId47"/>
    <p:sldLayoutId id="2147484961" r:id="rId48"/>
    <p:sldLayoutId id="2147484962" r:id="rId49"/>
    <p:sldLayoutId id="2147484963" r:id="rId50"/>
    <p:sldLayoutId id="2147484964" r:id="rId51"/>
    <p:sldLayoutId id="2147484965" r:id="rId52"/>
    <p:sldLayoutId id="2147484966" r:id="rId53"/>
    <p:sldLayoutId id="2147484968" r:id="rId54"/>
    <p:sldLayoutId id="2147484969" r:id="rId55"/>
    <p:sldLayoutId id="2147484970" r:id="rId56"/>
    <p:sldLayoutId id="2147484971" r:id="rId57"/>
    <p:sldLayoutId id="2147484972" r:id="rId58"/>
    <p:sldLayoutId id="2147484973" r:id="rId59"/>
    <p:sldLayoutId id="2147484974" r:id="rId60"/>
    <p:sldLayoutId id="2147484975" r:id="rId61"/>
    <p:sldLayoutId id="2147484976" r:id="rId62"/>
    <p:sldLayoutId id="2147484977" r:id="rId63"/>
    <p:sldLayoutId id="2147484978" r:id="rId64"/>
    <p:sldLayoutId id="2147484979" r:id="rId65"/>
    <p:sldLayoutId id="2147484980" r:id="rId6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4CBD84A8-2E77-76CA-FC78-9478C2963C0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BD5C160-FC39-FCA6-4123-28F4ACC9B02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A07B523-506C-26AA-35D0-F1927688DF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0A724B0D-D2F4-50E9-8BC8-B20065527BF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83A9555C-86E4-B7DF-5A8B-81061549A93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C57F98-80B5-4566-9BB7-668220B538A5}" type="slidenum">
              <a:rPr lang="cs-CZ" smtClean="0"/>
              <a:t>‹#›</a:t>
            </a:fld>
            <a:endParaRPr lang="cs-CZ"/>
          </a:p>
        </p:txBody>
      </p:sp>
    </p:spTree>
    <p:extLst>
      <p:ext uri="{BB962C8B-B14F-4D97-AF65-F5344CB8AC3E}">
        <p14:creationId xmlns:p14="http://schemas.microsoft.com/office/powerpoint/2010/main" val="4059110304"/>
      </p:ext>
    </p:extLst>
  </p:cSld>
  <p:clrMap bg1="lt1" tx1="dk1" bg2="lt2" tx2="dk2" accent1="accent1" accent2="accent2" accent3="accent3" accent4="accent4" accent5="accent5" accent6="accent6" hlink="hlink" folHlink="folHlink"/>
  <p:sldLayoutIdLst>
    <p:sldLayoutId id="2147484982" r:id="rId1"/>
    <p:sldLayoutId id="2147484983" r:id="rId2"/>
    <p:sldLayoutId id="2147484984" r:id="rId3"/>
    <p:sldLayoutId id="2147484985" r:id="rId4"/>
    <p:sldLayoutId id="2147484986" r:id="rId5"/>
    <p:sldLayoutId id="2147484987" r:id="rId6"/>
    <p:sldLayoutId id="2147484988" r:id="rId7"/>
    <p:sldLayoutId id="2147484989" r:id="rId8"/>
    <p:sldLayoutId id="2147484990" r:id="rId9"/>
    <p:sldLayoutId id="2147484991" r:id="rId10"/>
    <p:sldLayoutId id="2147484992" r:id="rId11"/>
    <p:sldLayoutId id="2147484993" r:id="rId12"/>
    <p:sldLayoutId id="2147484994" r:id="rId13"/>
    <p:sldLayoutId id="2147484995" r:id="rId14"/>
    <p:sldLayoutId id="2147484996" r:id="rId15"/>
    <p:sldLayoutId id="2147484997" r:id="rId16"/>
    <p:sldLayoutId id="2147484998" r:id="rId17"/>
    <p:sldLayoutId id="2147484999" r:id="rId18"/>
    <p:sldLayoutId id="2147485000" r:id="rId19"/>
    <p:sldLayoutId id="2147485001" r:id="rId20"/>
    <p:sldLayoutId id="2147485002" r:id="rId21"/>
    <p:sldLayoutId id="2147485003" r:id="rId22"/>
    <p:sldLayoutId id="2147485004" r:id="rId23"/>
    <p:sldLayoutId id="2147485006" r:id="rId24"/>
    <p:sldLayoutId id="2147485007" r:id="rId25"/>
    <p:sldLayoutId id="2147485008" r:id="rId26"/>
    <p:sldLayoutId id="2147485009" r:id="rId27"/>
    <p:sldLayoutId id="2147485010" r:id="rId28"/>
    <p:sldLayoutId id="2147485011" r:id="rId29"/>
    <p:sldLayoutId id="2147485012" r:id="rId30"/>
    <p:sldLayoutId id="2147485013" r:id="rId31"/>
    <p:sldLayoutId id="2147485014" r:id="rId32"/>
    <p:sldLayoutId id="2147485015" r:id="rId33"/>
    <p:sldLayoutId id="2147485016" r:id="rId34"/>
    <p:sldLayoutId id="2147485017" r:id="rId35"/>
    <p:sldLayoutId id="2147485018" r:id="rId36"/>
    <p:sldLayoutId id="2147485019" r:id="rId37"/>
    <p:sldLayoutId id="2147485020" r:id="rId38"/>
    <p:sldLayoutId id="2147485021" r:id="rId39"/>
    <p:sldLayoutId id="2147485022" r:id="rId40"/>
    <p:sldLayoutId id="2147485023" r:id="rId41"/>
    <p:sldLayoutId id="2147485024" r:id="rId4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4CBD84A8-2E77-76CA-FC78-9478C2963C0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BD5C160-FC39-FCA6-4123-28F4ACC9B02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A07B523-506C-26AA-35D0-F1927688DF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345734-1122-415C-80A2-CB7D62399CC7}" type="datetimeFigureOut">
              <a:rPr lang="cs-CZ" smtClean="0"/>
              <a:t>24.11.2025</a:t>
            </a:fld>
            <a:endParaRPr lang="cs-CZ"/>
          </a:p>
        </p:txBody>
      </p:sp>
      <p:sp>
        <p:nvSpPr>
          <p:cNvPr id="5" name="Zástupný symbol pro zápatí 4">
            <a:extLst>
              <a:ext uri="{FF2B5EF4-FFF2-40B4-BE49-F238E27FC236}">
                <a16:creationId xmlns:a16="http://schemas.microsoft.com/office/drawing/2014/main" id="{0A724B0D-D2F4-50E9-8BC8-B20065527BF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83A9555C-86E4-B7DF-5A8B-81061549A93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C57F98-80B5-4566-9BB7-668220B538A5}" type="slidenum">
              <a:rPr lang="cs-CZ" smtClean="0"/>
              <a:t>‹#›</a:t>
            </a:fld>
            <a:endParaRPr lang="cs-CZ"/>
          </a:p>
        </p:txBody>
      </p:sp>
    </p:spTree>
    <p:extLst>
      <p:ext uri="{BB962C8B-B14F-4D97-AF65-F5344CB8AC3E}">
        <p14:creationId xmlns:p14="http://schemas.microsoft.com/office/powerpoint/2010/main" val="742409204"/>
      </p:ext>
    </p:extLst>
  </p:cSld>
  <p:clrMap bg1="lt1" tx1="dk1" bg2="lt2" tx2="dk2" accent1="accent1" accent2="accent2" accent3="accent3" accent4="accent4" accent5="accent5" accent6="accent6" hlink="hlink" folHlink="folHlink"/>
  <p:sldLayoutIdLst>
    <p:sldLayoutId id="2147485071" r:id="rId1"/>
    <p:sldLayoutId id="2147485072" r:id="rId2"/>
    <p:sldLayoutId id="2147485073" r:id="rId3"/>
    <p:sldLayoutId id="2147485074" r:id="rId4"/>
    <p:sldLayoutId id="2147485075" r:id="rId5"/>
    <p:sldLayoutId id="2147485076" r:id="rId6"/>
    <p:sldLayoutId id="2147485077" r:id="rId7"/>
    <p:sldLayoutId id="2147485078" r:id="rId8"/>
    <p:sldLayoutId id="2147485079" r:id="rId9"/>
    <p:sldLayoutId id="2147485080" r:id="rId10"/>
    <p:sldLayoutId id="2147485081" r:id="rId11"/>
    <p:sldLayoutId id="2147485082" r:id="rId12"/>
    <p:sldLayoutId id="2147485083"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0.svg"/></Relationships>
</file>

<file path=ppt/slides/_rels/slide10.xml.rels><?xml version="1.0" encoding="UTF-8" standalone="yes"?>
<Relationships xmlns="http://schemas.openxmlformats.org/package/2006/relationships"><Relationship Id="rId8" Type="http://schemas.openxmlformats.org/officeDocument/2006/relationships/tags" Target="../tags/tag26.xml"/><Relationship Id="rId13" Type="http://schemas.openxmlformats.org/officeDocument/2006/relationships/tags" Target="../tags/tag31.xml"/><Relationship Id="rId3" Type="http://schemas.openxmlformats.org/officeDocument/2006/relationships/tags" Target="../tags/tag21.xml"/><Relationship Id="rId7" Type="http://schemas.openxmlformats.org/officeDocument/2006/relationships/tags" Target="../tags/tag25.xml"/><Relationship Id="rId12" Type="http://schemas.openxmlformats.org/officeDocument/2006/relationships/tags" Target="../tags/tag30.xml"/><Relationship Id="rId17" Type="http://schemas.openxmlformats.org/officeDocument/2006/relationships/chart" Target="../charts/chart1.xml"/><Relationship Id="rId2" Type="http://schemas.openxmlformats.org/officeDocument/2006/relationships/tags" Target="../tags/tag20.xml"/><Relationship Id="rId16" Type="http://schemas.openxmlformats.org/officeDocument/2006/relationships/notesSlide" Target="../notesSlides/notesSlide3.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tags" Target="../tags/tag29.xml"/><Relationship Id="rId5" Type="http://schemas.openxmlformats.org/officeDocument/2006/relationships/tags" Target="../tags/tag23.xml"/><Relationship Id="rId15" Type="http://schemas.openxmlformats.org/officeDocument/2006/relationships/slideLayout" Target="../slideLayouts/slideLayout2.xml"/><Relationship Id="rId10" Type="http://schemas.openxmlformats.org/officeDocument/2006/relationships/tags" Target="../tags/tag28.xml"/><Relationship Id="rId4" Type="http://schemas.openxmlformats.org/officeDocument/2006/relationships/tags" Target="../tags/tag22.xml"/><Relationship Id="rId9" Type="http://schemas.openxmlformats.org/officeDocument/2006/relationships/tags" Target="../tags/tag27.xml"/><Relationship Id="rId14" Type="http://schemas.openxmlformats.org/officeDocument/2006/relationships/tags" Target="../tags/tag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66.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67.xml"/><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8.xml"/></Relationships>
</file>

<file path=ppt/slides/_rels/slide104.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470.xml"/><Relationship Id="rId1" Type="http://schemas.openxmlformats.org/officeDocument/2006/relationships/tags" Target="../tags/tag469.xml"/><Relationship Id="rId5" Type="http://schemas.openxmlformats.org/officeDocument/2006/relationships/image" Target="../media/image85.png"/><Relationship Id="rId4" Type="http://schemas.openxmlformats.org/officeDocument/2006/relationships/hyperlink" Target="https://www.linkos.cz/" TargetMode="External"/></Relationships>
</file>

<file path=ppt/slides/_rels/slide106.xml.rels><?xml version="1.0" encoding="UTF-8" standalone="yes"?>
<Relationships xmlns="http://schemas.openxmlformats.org/package/2006/relationships"><Relationship Id="rId8" Type="http://schemas.openxmlformats.org/officeDocument/2006/relationships/slideLayout" Target="../slideLayouts/slideLayout3.xml"/><Relationship Id="rId3" Type="http://schemas.openxmlformats.org/officeDocument/2006/relationships/tags" Target="../tags/tag473.xml"/><Relationship Id="rId7" Type="http://schemas.openxmlformats.org/officeDocument/2006/relationships/tags" Target="../tags/tag477.xml"/><Relationship Id="rId2" Type="http://schemas.openxmlformats.org/officeDocument/2006/relationships/tags" Target="../tags/tag472.xml"/><Relationship Id="rId1" Type="http://schemas.openxmlformats.org/officeDocument/2006/relationships/tags" Target="../tags/tag471.xml"/><Relationship Id="rId6" Type="http://schemas.openxmlformats.org/officeDocument/2006/relationships/tags" Target="../tags/tag476.xml"/><Relationship Id="rId11" Type="http://schemas.openxmlformats.org/officeDocument/2006/relationships/chart" Target="../charts/chart80.xml"/><Relationship Id="rId5" Type="http://schemas.openxmlformats.org/officeDocument/2006/relationships/tags" Target="../tags/tag475.xml"/><Relationship Id="rId10" Type="http://schemas.openxmlformats.org/officeDocument/2006/relationships/chart" Target="../charts/chart79.xml"/><Relationship Id="rId4" Type="http://schemas.openxmlformats.org/officeDocument/2006/relationships/tags" Target="../tags/tag474.xml"/><Relationship Id="rId9" Type="http://schemas.openxmlformats.org/officeDocument/2006/relationships/notesSlide" Target="../notesSlides/notesSlide6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79.xml"/><Relationship Id="rId1" Type="http://schemas.openxmlformats.org/officeDocument/2006/relationships/tags" Target="../tags/tag478.xml"/><Relationship Id="rId5" Type="http://schemas.openxmlformats.org/officeDocument/2006/relationships/chart" Target="../charts/chart81.xml"/><Relationship Id="rId4" Type="http://schemas.openxmlformats.org/officeDocument/2006/relationships/notesSlide" Target="../notesSlides/notesSlide71.xml"/></Relationships>
</file>

<file path=ppt/slides/_rels/slide109.xml.rels><?xml version="1.0" encoding="UTF-8" standalone="yes"?>
<Relationships xmlns="http://schemas.openxmlformats.org/package/2006/relationships"><Relationship Id="rId8" Type="http://schemas.openxmlformats.org/officeDocument/2006/relationships/notesSlide" Target="../notesSlides/notesSlide72.xml"/><Relationship Id="rId3" Type="http://schemas.openxmlformats.org/officeDocument/2006/relationships/tags" Target="../tags/tag482.xml"/><Relationship Id="rId7" Type="http://schemas.openxmlformats.org/officeDocument/2006/relationships/slideLayout" Target="../slideLayouts/slideLayout3.xml"/><Relationship Id="rId2" Type="http://schemas.openxmlformats.org/officeDocument/2006/relationships/tags" Target="../tags/tag481.xml"/><Relationship Id="rId1" Type="http://schemas.openxmlformats.org/officeDocument/2006/relationships/tags" Target="../tags/tag480.xml"/><Relationship Id="rId6" Type="http://schemas.openxmlformats.org/officeDocument/2006/relationships/tags" Target="../tags/tag485.xml"/><Relationship Id="rId5" Type="http://schemas.openxmlformats.org/officeDocument/2006/relationships/tags" Target="../tags/tag484.xml"/><Relationship Id="rId4" Type="http://schemas.openxmlformats.org/officeDocument/2006/relationships/tags" Target="../tags/tag483.xml"/><Relationship Id="rId9" Type="http://schemas.openxmlformats.org/officeDocument/2006/relationships/chart" Target="../charts/chart82.xml"/></Relationships>
</file>

<file path=ppt/slides/_rels/slide11.xml.rels><?xml version="1.0" encoding="UTF-8" standalone="yes"?>
<Relationships xmlns="http://schemas.openxmlformats.org/package/2006/relationships"><Relationship Id="rId8" Type="http://schemas.openxmlformats.org/officeDocument/2006/relationships/tags" Target="../tags/tag40.xml"/><Relationship Id="rId13" Type="http://schemas.openxmlformats.org/officeDocument/2006/relationships/tags" Target="../tags/tag45.xml"/><Relationship Id="rId3" Type="http://schemas.openxmlformats.org/officeDocument/2006/relationships/tags" Target="../tags/tag35.xml"/><Relationship Id="rId7" Type="http://schemas.openxmlformats.org/officeDocument/2006/relationships/tags" Target="../tags/tag39.xml"/><Relationship Id="rId12" Type="http://schemas.openxmlformats.org/officeDocument/2006/relationships/tags" Target="../tags/tag44.xml"/><Relationship Id="rId17" Type="http://schemas.openxmlformats.org/officeDocument/2006/relationships/chart" Target="../charts/chart2.xml"/><Relationship Id="rId2" Type="http://schemas.openxmlformats.org/officeDocument/2006/relationships/tags" Target="../tags/tag34.xml"/><Relationship Id="rId16" Type="http://schemas.openxmlformats.org/officeDocument/2006/relationships/notesSlide" Target="../notesSlides/notesSlide4.xml"/><Relationship Id="rId1" Type="http://schemas.openxmlformats.org/officeDocument/2006/relationships/tags" Target="../tags/tag33.xml"/><Relationship Id="rId6" Type="http://schemas.openxmlformats.org/officeDocument/2006/relationships/tags" Target="../tags/tag38.xml"/><Relationship Id="rId11" Type="http://schemas.openxmlformats.org/officeDocument/2006/relationships/tags" Target="../tags/tag43.xml"/><Relationship Id="rId5" Type="http://schemas.openxmlformats.org/officeDocument/2006/relationships/tags" Target="../tags/tag37.xml"/><Relationship Id="rId15" Type="http://schemas.openxmlformats.org/officeDocument/2006/relationships/slideLayout" Target="../slideLayouts/slideLayout2.xml"/><Relationship Id="rId10" Type="http://schemas.openxmlformats.org/officeDocument/2006/relationships/tags" Target="../tags/tag42.xml"/><Relationship Id="rId4" Type="http://schemas.openxmlformats.org/officeDocument/2006/relationships/tags" Target="../tags/tag36.xml"/><Relationship Id="rId9" Type="http://schemas.openxmlformats.org/officeDocument/2006/relationships/tags" Target="../tags/tag41.xml"/><Relationship Id="rId14" Type="http://schemas.openxmlformats.org/officeDocument/2006/relationships/tags" Target="../tags/tag46.xml"/></Relationships>
</file>

<file path=ppt/slides/_rels/slide110.xml.rels><?xml version="1.0" encoding="UTF-8" standalone="yes"?>
<Relationships xmlns="http://schemas.openxmlformats.org/package/2006/relationships"><Relationship Id="rId8" Type="http://schemas.openxmlformats.org/officeDocument/2006/relationships/notesSlide" Target="../notesSlides/notesSlide73.xml"/><Relationship Id="rId3" Type="http://schemas.openxmlformats.org/officeDocument/2006/relationships/tags" Target="../tags/tag488.xml"/><Relationship Id="rId7" Type="http://schemas.openxmlformats.org/officeDocument/2006/relationships/slideLayout" Target="../slideLayouts/slideLayout3.xml"/><Relationship Id="rId2" Type="http://schemas.openxmlformats.org/officeDocument/2006/relationships/tags" Target="../tags/tag487.xml"/><Relationship Id="rId1" Type="http://schemas.openxmlformats.org/officeDocument/2006/relationships/tags" Target="../tags/tag486.xml"/><Relationship Id="rId6" Type="http://schemas.openxmlformats.org/officeDocument/2006/relationships/tags" Target="../tags/tag491.xml"/><Relationship Id="rId5" Type="http://schemas.openxmlformats.org/officeDocument/2006/relationships/tags" Target="../tags/tag490.xml"/><Relationship Id="rId4" Type="http://schemas.openxmlformats.org/officeDocument/2006/relationships/tags" Target="../tags/tag489.xml"/><Relationship Id="rId9" Type="http://schemas.openxmlformats.org/officeDocument/2006/relationships/chart" Target="../charts/chart83.xml"/></Relationships>
</file>

<file path=ppt/slides/_rels/slide111.xml.rels><?xml version="1.0" encoding="UTF-8" standalone="yes"?>
<Relationships xmlns="http://schemas.openxmlformats.org/package/2006/relationships"><Relationship Id="rId8" Type="http://schemas.openxmlformats.org/officeDocument/2006/relationships/notesSlide" Target="../notesSlides/notesSlide74.xml"/><Relationship Id="rId3" Type="http://schemas.openxmlformats.org/officeDocument/2006/relationships/tags" Target="../tags/tag494.xml"/><Relationship Id="rId7" Type="http://schemas.openxmlformats.org/officeDocument/2006/relationships/slideLayout" Target="../slideLayouts/slideLayout3.xml"/><Relationship Id="rId2" Type="http://schemas.openxmlformats.org/officeDocument/2006/relationships/tags" Target="../tags/tag493.xml"/><Relationship Id="rId1" Type="http://schemas.openxmlformats.org/officeDocument/2006/relationships/tags" Target="../tags/tag492.xml"/><Relationship Id="rId6" Type="http://schemas.openxmlformats.org/officeDocument/2006/relationships/tags" Target="../tags/tag497.xml"/><Relationship Id="rId5" Type="http://schemas.openxmlformats.org/officeDocument/2006/relationships/tags" Target="../tags/tag496.xml"/><Relationship Id="rId4" Type="http://schemas.openxmlformats.org/officeDocument/2006/relationships/tags" Target="../tags/tag495.xml"/><Relationship Id="rId9" Type="http://schemas.openxmlformats.org/officeDocument/2006/relationships/chart" Target="../charts/chart84.xml"/></Relationships>
</file>

<file path=ppt/slides/_rels/slide112.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76.xml"/><Relationship Id="rId1" Type="http://schemas.openxmlformats.org/officeDocument/2006/relationships/slideLayout" Target="../slideLayouts/slideLayout3.xml"/><Relationship Id="rId4" Type="http://schemas.openxmlformats.org/officeDocument/2006/relationships/chart" Target="../charts/chart87.xml"/></Relationships>
</file>

<file path=ppt/slides/_rels/slide114.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77.xml"/><Relationship Id="rId1" Type="http://schemas.openxmlformats.org/officeDocument/2006/relationships/slideLayout" Target="../slideLayouts/slideLayout219.xml"/></Relationships>
</file>

<file path=ppt/slides/_rels/slide115.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78.xml"/><Relationship Id="rId1" Type="http://schemas.openxmlformats.org/officeDocument/2006/relationships/slideLayout" Target="../slideLayouts/slideLayout219.xml"/></Relationships>
</file>

<file path=ppt/slides/_rels/slide116.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79.xml"/><Relationship Id="rId1" Type="http://schemas.openxmlformats.org/officeDocument/2006/relationships/slideLayout" Target="../slideLayouts/slideLayout219.xml"/></Relationships>
</file>

<file path=ppt/slides/_rels/slide117.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80.xml"/><Relationship Id="rId1" Type="http://schemas.openxmlformats.org/officeDocument/2006/relationships/slideLayout" Target="../slideLayouts/slideLayout219.xml"/></Relationships>
</file>

<file path=ppt/slides/_rels/slide118.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219.xml"/></Relationships>
</file>

<file path=ppt/slides/_rels/slide119.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81.xml"/><Relationship Id="rId1" Type="http://schemas.openxmlformats.org/officeDocument/2006/relationships/slideLayout" Target="../slideLayouts/slideLayout219.xml"/></Relationships>
</file>

<file path=ppt/slides/_rels/slide12.xml.rels><?xml version="1.0" encoding="UTF-8" standalone="yes"?>
<Relationships xmlns="http://schemas.openxmlformats.org/package/2006/relationships"><Relationship Id="rId3" Type="http://schemas.openxmlformats.org/officeDocument/2006/relationships/tags" Target="../tags/tag49.xml"/><Relationship Id="rId7" Type="http://schemas.openxmlformats.org/officeDocument/2006/relationships/chart" Target="../charts/chart3.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notesSlide" Target="../notesSlides/notesSlide5.xml"/><Relationship Id="rId5" Type="http://schemas.openxmlformats.org/officeDocument/2006/relationships/slideLayout" Target="../slideLayouts/slideLayout2.xml"/><Relationship Id="rId4" Type="http://schemas.openxmlformats.org/officeDocument/2006/relationships/tags" Target="../tags/tag50.xml"/></Relationships>
</file>

<file path=ppt/slides/_rels/slide120.xml.rels><?xml version="1.0" encoding="UTF-8" standalone="yes"?>
<Relationships xmlns="http://schemas.openxmlformats.org/package/2006/relationships"><Relationship Id="rId3" Type="http://schemas.openxmlformats.org/officeDocument/2006/relationships/tags" Target="../tags/tag500.xml"/><Relationship Id="rId2" Type="http://schemas.openxmlformats.org/officeDocument/2006/relationships/tags" Target="../tags/tag499.xml"/><Relationship Id="rId1" Type="http://schemas.openxmlformats.org/officeDocument/2006/relationships/tags" Target="../tags/tag498.xml"/><Relationship Id="rId5" Type="http://schemas.openxmlformats.org/officeDocument/2006/relationships/notesSlide" Target="../notesSlides/notesSlide82.xml"/><Relationship Id="rId4"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tags" Target="../tags/tag503.xml"/><Relationship Id="rId2" Type="http://schemas.openxmlformats.org/officeDocument/2006/relationships/tags" Target="../tags/tag502.xml"/><Relationship Id="rId1" Type="http://schemas.openxmlformats.org/officeDocument/2006/relationships/tags" Target="../tags/tag501.xml"/><Relationship Id="rId5" Type="http://schemas.openxmlformats.org/officeDocument/2006/relationships/notesSlide" Target="../notesSlides/notesSlide83.xml"/><Relationship Id="rId4"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84.xml"/><Relationship Id="rId1" Type="http://schemas.openxmlformats.org/officeDocument/2006/relationships/slideLayout" Target="../slideLayouts/slideLayout3.xml"/><Relationship Id="rId4" Type="http://schemas.openxmlformats.org/officeDocument/2006/relationships/chart" Target="../charts/chart95.xml"/></Relationships>
</file>

<file path=ppt/slides/_rels/slide123.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85.xml"/><Relationship Id="rId1" Type="http://schemas.openxmlformats.org/officeDocument/2006/relationships/slideLayout" Target="../slideLayouts/slideLayout3.xml"/><Relationship Id="rId4" Type="http://schemas.openxmlformats.org/officeDocument/2006/relationships/chart" Target="../charts/chart97.xml"/></Relationships>
</file>

<file path=ppt/slides/_rels/slide124.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35.xml"/><Relationship Id="rId1" Type="http://schemas.openxmlformats.org/officeDocument/2006/relationships/tags" Target="../tags/tag504.xml"/></Relationships>
</file>

<file path=ppt/slides/_rels/slide126.xml.rels><?xml version="1.0" encoding="UTF-8" standalone="yes"?>
<Relationships xmlns="http://schemas.openxmlformats.org/package/2006/relationships"><Relationship Id="rId3" Type="http://schemas.openxmlformats.org/officeDocument/2006/relationships/tags" Target="../tags/tag507.xml"/><Relationship Id="rId2" Type="http://schemas.openxmlformats.org/officeDocument/2006/relationships/tags" Target="../tags/tag506.xml"/><Relationship Id="rId1" Type="http://schemas.openxmlformats.org/officeDocument/2006/relationships/tags" Target="../tags/tag505.xml"/><Relationship Id="rId6" Type="http://schemas.openxmlformats.org/officeDocument/2006/relationships/hyperlink" Target="https://csu.gov.cz/produkty/projekce-obyvatelstva-v-krajich-cr-do-roku-2080" TargetMode="External"/><Relationship Id="rId5" Type="http://schemas.openxmlformats.org/officeDocument/2006/relationships/notesSlide" Target="../notesSlides/notesSlide86.xml"/><Relationship Id="rId4"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6.xml"/><Relationship Id="rId1" Type="http://schemas.openxmlformats.org/officeDocument/2006/relationships/tags" Target="../tags/tag508.xml"/><Relationship Id="rId4" Type="http://schemas.openxmlformats.org/officeDocument/2006/relationships/chart" Target="../charts/chart98.xml"/></Relationships>
</file>

<file path=ppt/slides/_rels/slide128.xml.rels><?xml version="1.0" encoding="UTF-8" standalone="yes"?>
<Relationships xmlns="http://schemas.openxmlformats.org/package/2006/relationships"><Relationship Id="rId3" Type="http://schemas.openxmlformats.org/officeDocument/2006/relationships/tags" Target="../tags/tag511.xml"/><Relationship Id="rId2" Type="http://schemas.openxmlformats.org/officeDocument/2006/relationships/tags" Target="../tags/tag510.xml"/><Relationship Id="rId1" Type="http://schemas.openxmlformats.org/officeDocument/2006/relationships/tags" Target="../tags/tag509.xml"/><Relationship Id="rId6" Type="http://schemas.openxmlformats.org/officeDocument/2006/relationships/notesSlide" Target="../notesSlides/notesSlide88.xml"/><Relationship Id="rId5" Type="http://schemas.openxmlformats.org/officeDocument/2006/relationships/slideLayout" Target="../slideLayouts/slideLayout253.xml"/><Relationship Id="rId4" Type="http://schemas.openxmlformats.org/officeDocument/2006/relationships/tags" Target="../tags/tag512.xml"/></Relationships>
</file>

<file path=ppt/slides/_rels/slide129.xml.rels><?xml version="1.0" encoding="UTF-8" standalone="yes"?>
<Relationships xmlns="http://schemas.openxmlformats.org/package/2006/relationships"><Relationship Id="rId3" Type="http://schemas.openxmlformats.org/officeDocument/2006/relationships/tags" Target="../tags/tag515.xml"/><Relationship Id="rId2" Type="http://schemas.openxmlformats.org/officeDocument/2006/relationships/tags" Target="../tags/tag514.xml"/><Relationship Id="rId1" Type="http://schemas.openxmlformats.org/officeDocument/2006/relationships/tags" Target="../tags/tag513.xml"/><Relationship Id="rId6" Type="http://schemas.openxmlformats.org/officeDocument/2006/relationships/notesSlide" Target="../notesSlides/notesSlide89.xml"/><Relationship Id="rId5" Type="http://schemas.openxmlformats.org/officeDocument/2006/relationships/slideLayout" Target="../slideLayouts/slideLayout253.xml"/><Relationship Id="rId4" Type="http://schemas.openxmlformats.org/officeDocument/2006/relationships/tags" Target="../tags/tag516.xml"/></Relationships>
</file>

<file path=ppt/slides/_rels/slide13.xml.rels><?xml version="1.0" encoding="UTF-8" standalone="yes"?>
<Relationships xmlns="http://schemas.openxmlformats.org/package/2006/relationships"><Relationship Id="rId8" Type="http://schemas.openxmlformats.org/officeDocument/2006/relationships/tags" Target="../tags/tag58.xml"/><Relationship Id="rId3" Type="http://schemas.openxmlformats.org/officeDocument/2006/relationships/tags" Target="../tags/tag53.xml"/><Relationship Id="rId7" Type="http://schemas.openxmlformats.org/officeDocument/2006/relationships/tags" Target="../tags/tag57.xml"/><Relationship Id="rId12" Type="http://schemas.openxmlformats.org/officeDocument/2006/relationships/chart" Target="../charts/chart5.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tags" Target="../tags/tag56.xml"/><Relationship Id="rId11" Type="http://schemas.openxmlformats.org/officeDocument/2006/relationships/chart" Target="../charts/chart4.xml"/><Relationship Id="rId5" Type="http://schemas.openxmlformats.org/officeDocument/2006/relationships/tags" Target="../tags/tag55.xml"/><Relationship Id="rId10" Type="http://schemas.openxmlformats.org/officeDocument/2006/relationships/notesSlide" Target="../notesSlides/notesSlide6.xml"/><Relationship Id="rId4" Type="http://schemas.openxmlformats.org/officeDocument/2006/relationships/tags" Target="../tags/tag54.xml"/><Relationship Id="rId9"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tags" Target="../tags/tag519.xml"/><Relationship Id="rId2" Type="http://schemas.openxmlformats.org/officeDocument/2006/relationships/tags" Target="../tags/tag518.xml"/><Relationship Id="rId1" Type="http://schemas.openxmlformats.org/officeDocument/2006/relationships/tags" Target="../tags/tag517.xml"/><Relationship Id="rId6" Type="http://schemas.openxmlformats.org/officeDocument/2006/relationships/notesSlide" Target="../notesSlides/notesSlide90.xml"/><Relationship Id="rId5" Type="http://schemas.openxmlformats.org/officeDocument/2006/relationships/slideLayout" Target="../slideLayouts/slideLayout253.xml"/><Relationship Id="rId4" Type="http://schemas.openxmlformats.org/officeDocument/2006/relationships/tags" Target="../tags/tag520.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6.xml"/><Relationship Id="rId1" Type="http://schemas.openxmlformats.org/officeDocument/2006/relationships/tags" Target="../tags/tag521.xml"/><Relationship Id="rId4" Type="http://schemas.openxmlformats.org/officeDocument/2006/relationships/chart" Target="../charts/chart99.xml"/></Relationships>
</file>

<file path=ppt/slides/_rels/slide132.xml.rels><?xml version="1.0" encoding="UTF-8" standalone="yes"?>
<Relationships xmlns="http://schemas.openxmlformats.org/package/2006/relationships"><Relationship Id="rId8" Type="http://schemas.openxmlformats.org/officeDocument/2006/relationships/chart" Target="../charts/chart101.xml"/><Relationship Id="rId3" Type="http://schemas.openxmlformats.org/officeDocument/2006/relationships/tags" Target="../tags/tag524.xml"/><Relationship Id="rId7" Type="http://schemas.openxmlformats.org/officeDocument/2006/relationships/chart" Target="../charts/chart100.xml"/><Relationship Id="rId2" Type="http://schemas.openxmlformats.org/officeDocument/2006/relationships/tags" Target="../tags/tag523.xml"/><Relationship Id="rId1" Type="http://schemas.openxmlformats.org/officeDocument/2006/relationships/tags" Target="../tags/tag522.xml"/><Relationship Id="rId6" Type="http://schemas.openxmlformats.org/officeDocument/2006/relationships/notesSlide" Target="../notesSlides/notesSlide92.xml"/><Relationship Id="rId5" Type="http://schemas.openxmlformats.org/officeDocument/2006/relationships/slideLayout" Target="../slideLayouts/slideLayout257.xml"/><Relationship Id="rId4" Type="http://schemas.openxmlformats.org/officeDocument/2006/relationships/tags" Target="../tags/tag525.xml"/><Relationship Id="rId9" Type="http://schemas.openxmlformats.org/officeDocument/2006/relationships/chart" Target="../charts/chart102.xml"/></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35.xml"/><Relationship Id="rId1" Type="http://schemas.openxmlformats.org/officeDocument/2006/relationships/tags" Target="../tags/tag52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9.xml"/></Relationships>
</file>

<file path=ppt/slides/_rels/slide136.xml.rels><?xml version="1.0" encoding="UTF-8" standalone="yes"?>
<Relationships xmlns="http://schemas.openxmlformats.org/package/2006/relationships"><Relationship Id="rId3" Type="http://schemas.openxmlformats.org/officeDocument/2006/relationships/tags" Target="../tags/tag529.xml"/><Relationship Id="rId7" Type="http://schemas.openxmlformats.org/officeDocument/2006/relationships/chart" Target="../charts/chart103.xml"/><Relationship Id="rId2" Type="http://schemas.openxmlformats.org/officeDocument/2006/relationships/tags" Target="../tags/tag528.xml"/><Relationship Id="rId1" Type="http://schemas.openxmlformats.org/officeDocument/2006/relationships/tags" Target="../tags/tag527.xml"/><Relationship Id="rId6" Type="http://schemas.openxmlformats.org/officeDocument/2006/relationships/notesSlide" Target="../notesSlides/notesSlide95.xml"/><Relationship Id="rId5" Type="http://schemas.openxmlformats.org/officeDocument/2006/relationships/slideLayout" Target="../slideLayouts/slideLayout15.xml"/><Relationship Id="rId4" Type="http://schemas.openxmlformats.org/officeDocument/2006/relationships/tags" Target="../tags/tag530.xml"/></Relationships>
</file>

<file path=ppt/slides/_rels/slide137.xml.rels><?xml version="1.0" encoding="UTF-8" standalone="yes"?>
<Relationships xmlns="http://schemas.openxmlformats.org/package/2006/relationships"><Relationship Id="rId8" Type="http://schemas.openxmlformats.org/officeDocument/2006/relationships/chart" Target="../charts/chart104.xml"/><Relationship Id="rId3" Type="http://schemas.openxmlformats.org/officeDocument/2006/relationships/tags" Target="../tags/tag533.xml"/><Relationship Id="rId7" Type="http://schemas.openxmlformats.org/officeDocument/2006/relationships/notesSlide" Target="../notesSlides/notesSlide96.xml"/><Relationship Id="rId2" Type="http://schemas.openxmlformats.org/officeDocument/2006/relationships/tags" Target="../tags/tag532.xml"/><Relationship Id="rId1" Type="http://schemas.openxmlformats.org/officeDocument/2006/relationships/tags" Target="../tags/tag531.xml"/><Relationship Id="rId6" Type="http://schemas.openxmlformats.org/officeDocument/2006/relationships/slideLayout" Target="../slideLayouts/slideLayout9.xml"/><Relationship Id="rId5" Type="http://schemas.openxmlformats.org/officeDocument/2006/relationships/tags" Target="../tags/tag535.xml"/><Relationship Id="rId4" Type="http://schemas.openxmlformats.org/officeDocument/2006/relationships/tags" Target="../tags/tag534.xml"/></Relationships>
</file>

<file path=ppt/slides/_rels/slide138.xml.rels><?xml version="1.0" encoding="UTF-8" standalone="yes"?>
<Relationships xmlns="http://schemas.openxmlformats.org/package/2006/relationships"><Relationship Id="rId8" Type="http://schemas.openxmlformats.org/officeDocument/2006/relationships/notesSlide" Target="../notesSlides/notesSlide97.xml"/><Relationship Id="rId3" Type="http://schemas.openxmlformats.org/officeDocument/2006/relationships/tags" Target="../tags/tag538.xml"/><Relationship Id="rId7" Type="http://schemas.openxmlformats.org/officeDocument/2006/relationships/slideLayout" Target="../slideLayouts/slideLayout3.xml"/><Relationship Id="rId2" Type="http://schemas.openxmlformats.org/officeDocument/2006/relationships/tags" Target="../tags/tag537.xml"/><Relationship Id="rId1" Type="http://schemas.openxmlformats.org/officeDocument/2006/relationships/tags" Target="../tags/tag536.xml"/><Relationship Id="rId6" Type="http://schemas.openxmlformats.org/officeDocument/2006/relationships/tags" Target="../tags/tag541.xml"/><Relationship Id="rId5" Type="http://schemas.openxmlformats.org/officeDocument/2006/relationships/tags" Target="../tags/tag540.xml"/><Relationship Id="rId4" Type="http://schemas.openxmlformats.org/officeDocument/2006/relationships/tags" Target="../tags/tag539.xml"/></Relationships>
</file>

<file path=ppt/slides/_rels/slide139.xml.rels><?xml version="1.0" encoding="UTF-8" standalone="yes"?>
<Relationships xmlns="http://schemas.openxmlformats.org/package/2006/relationships"><Relationship Id="rId3" Type="http://schemas.openxmlformats.org/officeDocument/2006/relationships/tags" Target="../tags/tag544.xml"/><Relationship Id="rId2" Type="http://schemas.openxmlformats.org/officeDocument/2006/relationships/tags" Target="../tags/tag543.xml"/><Relationship Id="rId1" Type="http://schemas.openxmlformats.org/officeDocument/2006/relationships/tags" Target="../tags/tag542.xml"/><Relationship Id="rId5" Type="http://schemas.openxmlformats.org/officeDocument/2006/relationships/chart" Target="../charts/chart105.xml"/><Relationship Id="rId4" Type="http://schemas.openxmlformats.org/officeDocument/2006/relationships/slideLayout" Target="../slideLayouts/slideLayout179.xml"/></Relationships>
</file>

<file path=ppt/slides/_rels/slide14.xml.rels><?xml version="1.0" encoding="UTF-8" standalone="yes"?>
<Relationships xmlns="http://schemas.openxmlformats.org/package/2006/relationships"><Relationship Id="rId8" Type="http://schemas.openxmlformats.org/officeDocument/2006/relationships/tags" Target="../tags/tag66.xml"/><Relationship Id="rId3" Type="http://schemas.openxmlformats.org/officeDocument/2006/relationships/tags" Target="../tags/tag61.xml"/><Relationship Id="rId7" Type="http://schemas.openxmlformats.org/officeDocument/2006/relationships/tags" Target="../tags/tag65.xml"/><Relationship Id="rId12" Type="http://schemas.openxmlformats.org/officeDocument/2006/relationships/chart" Target="../charts/chart7.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tags" Target="../tags/tag64.xml"/><Relationship Id="rId11" Type="http://schemas.openxmlformats.org/officeDocument/2006/relationships/chart" Target="../charts/chart6.xml"/><Relationship Id="rId5" Type="http://schemas.openxmlformats.org/officeDocument/2006/relationships/tags" Target="../tags/tag63.xml"/><Relationship Id="rId10" Type="http://schemas.openxmlformats.org/officeDocument/2006/relationships/notesSlide" Target="../notesSlides/notesSlide7.xml"/><Relationship Id="rId4" Type="http://schemas.openxmlformats.org/officeDocument/2006/relationships/tags" Target="../tags/tag62.xml"/><Relationship Id="rId9"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8" Type="http://schemas.openxmlformats.org/officeDocument/2006/relationships/tags" Target="../tags/tag552.xml"/><Relationship Id="rId13" Type="http://schemas.openxmlformats.org/officeDocument/2006/relationships/tags" Target="../tags/tag557.xml"/><Relationship Id="rId18" Type="http://schemas.openxmlformats.org/officeDocument/2006/relationships/tags" Target="../tags/tag562.xml"/><Relationship Id="rId26" Type="http://schemas.openxmlformats.org/officeDocument/2006/relationships/image" Target="../media/image90.png"/><Relationship Id="rId3" Type="http://schemas.openxmlformats.org/officeDocument/2006/relationships/tags" Target="../tags/tag547.xml"/><Relationship Id="rId21" Type="http://schemas.openxmlformats.org/officeDocument/2006/relationships/slideLayout" Target="../slideLayouts/slideLayout3.xml"/><Relationship Id="rId7" Type="http://schemas.openxmlformats.org/officeDocument/2006/relationships/tags" Target="../tags/tag551.xml"/><Relationship Id="rId12" Type="http://schemas.openxmlformats.org/officeDocument/2006/relationships/tags" Target="../tags/tag556.xml"/><Relationship Id="rId17" Type="http://schemas.openxmlformats.org/officeDocument/2006/relationships/tags" Target="../tags/tag561.xml"/><Relationship Id="rId25" Type="http://schemas.openxmlformats.org/officeDocument/2006/relationships/image" Target="../media/image89.png"/><Relationship Id="rId2" Type="http://schemas.openxmlformats.org/officeDocument/2006/relationships/tags" Target="../tags/tag546.xml"/><Relationship Id="rId16" Type="http://schemas.openxmlformats.org/officeDocument/2006/relationships/tags" Target="../tags/tag560.xml"/><Relationship Id="rId20" Type="http://schemas.openxmlformats.org/officeDocument/2006/relationships/tags" Target="../tags/tag564.xml"/><Relationship Id="rId29" Type="http://schemas.openxmlformats.org/officeDocument/2006/relationships/image" Target="../media/image93.png"/><Relationship Id="rId1" Type="http://schemas.openxmlformats.org/officeDocument/2006/relationships/tags" Target="../tags/tag545.xml"/><Relationship Id="rId6" Type="http://schemas.openxmlformats.org/officeDocument/2006/relationships/tags" Target="../tags/tag550.xml"/><Relationship Id="rId11" Type="http://schemas.openxmlformats.org/officeDocument/2006/relationships/tags" Target="../tags/tag555.xml"/><Relationship Id="rId24" Type="http://schemas.openxmlformats.org/officeDocument/2006/relationships/image" Target="../media/image88.png"/><Relationship Id="rId5" Type="http://schemas.openxmlformats.org/officeDocument/2006/relationships/tags" Target="../tags/tag549.xml"/><Relationship Id="rId15" Type="http://schemas.openxmlformats.org/officeDocument/2006/relationships/tags" Target="../tags/tag559.xml"/><Relationship Id="rId23" Type="http://schemas.openxmlformats.org/officeDocument/2006/relationships/image" Target="../media/image87.png"/><Relationship Id="rId28" Type="http://schemas.openxmlformats.org/officeDocument/2006/relationships/image" Target="../media/image92.png"/><Relationship Id="rId10" Type="http://schemas.openxmlformats.org/officeDocument/2006/relationships/tags" Target="../tags/tag554.xml"/><Relationship Id="rId19" Type="http://schemas.openxmlformats.org/officeDocument/2006/relationships/tags" Target="../tags/tag563.xml"/><Relationship Id="rId4" Type="http://schemas.openxmlformats.org/officeDocument/2006/relationships/tags" Target="../tags/tag548.xml"/><Relationship Id="rId9" Type="http://schemas.openxmlformats.org/officeDocument/2006/relationships/tags" Target="../tags/tag553.xml"/><Relationship Id="rId14" Type="http://schemas.openxmlformats.org/officeDocument/2006/relationships/tags" Target="../tags/tag558.xml"/><Relationship Id="rId22" Type="http://schemas.openxmlformats.org/officeDocument/2006/relationships/image" Target="../media/image86.png"/><Relationship Id="rId27" Type="http://schemas.openxmlformats.org/officeDocument/2006/relationships/image" Target="../media/image91.png"/></Relationships>
</file>

<file path=ppt/slides/_rels/slide141.xml.rels><?xml version="1.0" encoding="UTF-8" standalone="yes"?>
<Relationships xmlns="http://schemas.openxmlformats.org/package/2006/relationships"><Relationship Id="rId8" Type="http://schemas.openxmlformats.org/officeDocument/2006/relationships/tags" Target="../tags/tag572.xml"/><Relationship Id="rId13" Type="http://schemas.openxmlformats.org/officeDocument/2006/relationships/tags" Target="../tags/tag577.xml"/><Relationship Id="rId18" Type="http://schemas.openxmlformats.org/officeDocument/2006/relationships/tags" Target="../tags/tag582.xml"/><Relationship Id="rId26" Type="http://schemas.openxmlformats.org/officeDocument/2006/relationships/image" Target="../media/image98.png"/><Relationship Id="rId3" Type="http://schemas.openxmlformats.org/officeDocument/2006/relationships/tags" Target="../tags/tag567.xml"/><Relationship Id="rId21" Type="http://schemas.openxmlformats.org/officeDocument/2006/relationships/notesSlide" Target="../notesSlides/notesSlide98.xml"/><Relationship Id="rId7" Type="http://schemas.openxmlformats.org/officeDocument/2006/relationships/tags" Target="../tags/tag571.xml"/><Relationship Id="rId12" Type="http://schemas.openxmlformats.org/officeDocument/2006/relationships/tags" Target="../tags/tag576.xml"/><Relationship Id="rId17" Type="http://schemas.openxmlformats.org/officeDocument/2006/relationships/tags" Target="../tags/tag581.xml"/><Relationship Id="rId25" Type="http://schemas.openxmlformats.org/officeDocument/2006/relationships/image" Target="../media/image97.png"/><Relationship Id="rId2" Type="http://schemas.openxmlformats.org/officeDocument/2006/relationships/tags" Target="../tags/tag566.xml"/><Relationship Id="rId16" Type="http://schemas.openxmlformats.org/officeDocument/2006/relationships/tags" Target="../tags/tag580.xml"/><Relationship Id="rId20" Type="http://schemas.openxmlformats.org/officeDocument/2006/relationships/slideLayout" Target="../slideLayouts/slideLayout5.xml"/><Relationship Id="rId29" Type="http://schemas.openxmlformats.org/officeDocument/2006/relationships/image" Target="../media/image101.png"/><Relationship Id="rId1" Type="http://schemas.openxmlformats.org/officeDocument/2006/relationships/tags" Target="../tags/tag565.xml"/><Relationship Id="rId6" Type="http://schemas.openxmlformats.org/officeDocument/2006/relationships/tags" Target="../tags/tag570.xml"/><Relationship Id="rId11" Type="http://schemas.openxmlformats.org/officeDocument/2006/relationships/tags" Target="../tags/tag575.xml"/><Relationship Id="rId24" Type="http://schemas.openxmlformats.org/officeDocument/2006/relationships/image" Target="../media/image96.png"/><Relationship Id="rId5" Type="http://schemas.openxmlformats.org/officeDocument/2006/relationships/tags" Target="../tags/tag569.xml"/><Relationship Id="rId15" Type="http://schemas.openxmlformats.org/officeDocument/2006/relationships/tags" Target="../tags/tag579.xml"/><Relationship Id="rId23" Type="http://schemas.openxmlformats.org/officeDocument/2006/relationships/image" Target="../media/image95.png"/><Relationship Id="rId28" Type="http://schemas.openxmlformats.org/officeDocument/2006/relationships/image" Target="../media/image100.png"/><Relationship Id="rId10" Type="http://schemas.openxmlformats.org/officeDocument/2006/relationships/tags" Target="../tags/tag574.xml"/><Relationship Id="rId19" Type="http://schemas.openxmlformats.org/officeDocument/2006/relationships/tags" Target="../tags/tag583.xml"/><Relationship Id="rId4" Type="http://schemas.openxmlformats.org/officeDocument/2006/relationships/tags" Target="../tags/tag568.xml"/><Relationship Id="rId9" Type="http://schemas.openxmlformats.org/officeDocument/2006/relationships/tags" Target="../tags/tag573.xml"/><Relationship Id="rId14" Type="http://schemas.openxmlformats.org/officeDocument/2006/relationships/tags" Target="../tags/tag578.xml"/><Relationship Id="rId22" Type="http://schemas.openxmlformats.org/officeDocument/2006/relationships/image" Target="../media/image94.png"/><Relationship Id="rId27" Type="http://schemas.openxmlformats.org/officeDocument/2006/relationships/image" Target="../media/image99.png"/><Relationship Id="rId30" Type="http://schemas.openxmlformats.org/officeDocument/2006/relationships/image" Target="../media/image102.png"/></Relationships>
</file>

<file path=ppt/slides/_rels/slide142.xml.rels><?xml version="1.0" encoding="UTF-8" standalone="yes"?>
<Relationships xmlns="http://schemas.openxmlformats.org/package/2006/relationships"><Relationship Id="rId3" Type="http://schemas.openxmlformats.org/officeDocument/2006/relationships/tags" Target="../tags/tag586.xml"/><Relationship Id="rId2" Type="http://schemas.openxmlformats.org/officeDocument/2006/relationships/tags" Target="../tags/tag585.xml"/><Relationship Id="rId1" Type="http://schemas.openxmlformats.org/officeDocument/2006/relationships/tags" Target="../tags/tag584.xml"/><Relationship Id="rId5" Type="http://schemas.openxmlformats.org/officeDocument/2006/relationships/slideLayout" Target="../slideLayouts/slideLayout3.xml"/><Relationship Id="rId4" Type="http://schemas.openxmlformats.org/officeDocument/2006/relationships/tags" Target="../tags/tag587.xml"/></Relationships>
</file>

<file path=ppt/slides/_rels/slide143.xml.rels><?xml version="1.0" encoding="UTF-8" standalone="yes"?>
<Relationships xmlns="http://schemas.openxmlformats.org/package/2006/relationships"><Relationship Id="rId8" Type="http://schemas.openxmlformats.org/officeDocument/2006/relationships/tags" Target="../tags/tag595.xml"/><Relationship Id="rId13" Type="http://schemas.openxmlformats.org/officeDocument/2006/relationships/notesSlide" Target="../notesSlides/notesSlide99.xml"/><Relationship Id="rId3" Type="http://schemas.openxmlformats.org/officeDocument/2006/relationships/tags" Target="../tags/tag590.xml"/><Relationship Id="rId7" Type="http://schemas.openxmlformats.org/officeDocument/2006/relationships/tags" Target="../tags/tag594.xml"/><Relationship Id="rId12" Type="http://schemas.openxmlformats.org/officeDocument/2006/relationships/slideLayout" Target="../slideLayouts/slideLayout3.xml"/><Relationship Id="rId2" Type="http://schemas.openxmlformats.org/officeDocument/2006/relationships/tags" Target="../tags/tag589.xml"/><Relationship Id="rId1" Type="http://schemas.openxmlformats.org/officeDocument/2006/relationships/tags" Target="../tags/tag588.xml"/><Relationship Id="rId6" Type="http://schemas.openxmlformats.org/officeDocument/2006/relationships/tags" Target="../tags/tag593.xml"/><Relationship Id="rId11" Type="http://schemas.openxmlformats.org/officeDocument/2006/relationships/tags" Target="../tags/tag598.xml"/><Relationship Id="rId5" Type="http://schemas.openxmlformats.org/officeDocument/2006/relationships/tags" Target="../tags/tag592.xml"/><Relationship Id="rId15" Type="http://schemas.openxmlformats.org/officeDocument/2006/relationships/chart" Target="../charts/chart107.xml"/><Relationship Id="rId10" Type="http://schemas.openxmlformats.org/officeDocument/2006/relationships/tags" Target="../tags/tag597.xml"/><Relationship Id="rId4" Type="http://schemas.openxmlformats.org/officeDocument/2006/relationships/tags" Target="../tags/tag591.xml"/><Relationship Id="rId9" Type="http://schemas.openxmlformats.org/officeDocument/2006/relationships/tags" Target="../tags/tag596.xml"/><Relationship Id="rId14" Type="http://schemas.openxmlformats.org/officeDocument/2006/relationships/chart" Target="../charts/chart106.xml"/></Relationships>
</file>

<file path=ppt/slides/_rels/slide144.xml.rels><?xml version="1.0" encoding="UTF-8" standalone="yes"?>
<Relationships xmlns="http://schemas.openxmlformats.org/package/2006/relationships"><Relationship Id="rId8" Type="http://schemas.openxmlformats.org/officeDocument/2006/relationships/tags" Target="../tags/tag606.xml"/><Relationship Id="rId13" Type="http://schemas.openxmlformats.org/officeDocument/2006/relationships/tags" Target="../tags/tag611.xml"/><Relationship Id="rId18" Type="http://schemas.openxmlformats.org/officeDocument/2006/relationships/tags" Target="../tags/tag616.xml"/><Relationship Id="rId3" Type="http://schemas.openxmlformats.org/officeDocument/2006/relationships/tags" Target="../tags/tag601.xml"/><Relationship Id="rId21" Type="http://schemas.openxmlformats.org/officeDocument/2006/relationships/notesSlide" Target="../notesSlides/notesSlide100.xml"/><Relationship Id="rId7" Type="http://schemas.openxmlformats.org/officeDocument/2006/relationships/tags" Target="../tags/tag605.xml"/><Relationship Id="rId12" Type="http://schemas.openxmlformats.org/officeDocument/2006/relationships/tags" Target="../tags/tag610.xml"/><Relationship Id="rId17" Type="http://schemas.openxmlformats.org/officeDocument/2006/relationships/tags" Target="../tags/tag615.xml"/><Relationship Id="rId25" Type="http://schemas.openxmlformats.org/officeDocument/2006/relationships/chart" Target="../charts/chart111.xml"/><Relationship Id="rId2" Type="http://schemas.openxmlformats.org/officeDocument/2006/relationships/tags" Target="../tags/tag600.xml"/><Relationship Id="rId16" Type="http://schemas.openxmlformats.org/officeDocument/2006/relationships/tags" Target="../tags/tag614.xml"/><Relationship Id="rId20" Type="http://schemas.openxmlformats.org/officeDocument/2006/relationships/slideLayout" Target="../slideLayouts/slideLayout3.xml"/><Relationship Id="rId1" Type="http://schemas.openxmlformats.org/officeDocument/2006/relationships/tags" Target="../tags/tag599.xml"/><Relationship Id="rId6" Type="http://schemas.openxmlformats.org/officeDocument/2006/relationships/tags" Target="../tags/tag604.xml"/><Relationship Id="rId11" Type="http://schemas.openxmlformats.org/officeDocument/2006/relationships/tags" Target="../tags/tag609.xml"/><Relationship Id="rId24" Type="http://schemas.openxmlformats.org/officeDocument/2006/relationships/chart" Target="../charts/chart110.xml"/><Relationship Id="rId5" Type="http://schemas.openxmlformats.org/officeDocument/2006/relationships/tags" Target="../tags/tag603.xml"/><Relationship Id="rId15" Type="http://schemas.openxmlformats.org/officeDocument/2006/relationships/tags" Target="../tags/tag613.xml"/><Relationship Id="rId23" Type="http://schemas.openxmlformats.org/officeDocument/2006/relationships/chart" Target="../charts/chart109.xml"/><Relationship Id="rId10" Type="http://schemas.openxmlformats.org/officeDocument/2006/relationships/tags" Target="../tags/tag608.xml"/><Relationship Id="rId19" Type="http://schemas.openxmlformats.org/officeDocument/2006/relationships/tags" Target="../tags/tag617.xml"/><Relationship Id="rId4" Type="http://schemas.openxmlformats.org/officeDocument/2006/relationships/tags" Target="../tags/tag602.xml"/><Relationship Id="rId9" Type="http://schemas.openxmlformats.org/officeDocument/2006/relationships/tags" Target="../tags/tag607.xml"/><Relationship Id="rId14" Type="http://schemas.openxmlformats.org/officeDocument/2006/relationships/tags" Target="../tags/tag612.xml"/><Relationship Id="rId22" Type="http://schemas.openxmlformats.org/officeDocument/2006/relationships/chart" Target="../charts/chart108.xml"/></Relationships>
</file>

<file path=ppt/slides/_rels/slide14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103.jpeg"/><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74.png"/></Relationships>
</file>

<file path=ppt/slides/_rels/slide14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74.png"/></Relationships>
</file>

<file path=ppt/slides/_rels/slide148.xml.rels><?xml version="1.0" encoding="UTF-8" standalone="yes"?>
<Relationships xmlns="http://schemas.openxmlformats.org/package/2006/relationships"><Relationship Id="rId8" Type="http://schemas.openxmlformats.org/officeDocument/2006/relationships/tags" Target="../tags/tag625.xml"/><Relationship Id="rId13" Type="http://schemas.openxmlformats.org/officeDocument/2006/relationships/chart" Target="../charts/chart114.xml"/><Relationship Id="rId3" Type="http://schemas.openxmlformats.org/officeDocument/2006/relationships/tags" Target="../tags/tag620.xml"/><Relationship Id="rId7" Type="http://schemas.openxmlformats.org/officeDocument/2006/relationships/tags" Target="../tags/tag624.xml"/><Relationship Id="rId12" Type="http://schemas.openxmlformats.org/officeDocument/2006/relationships/chart" Target="../charts/chart113.xml"/><Relationship Id="rId2" Type="http://schemas.openxmlformats.org/officeDocument/2006/relationships/tags" Target="../tags/tag619.xml"/><Relationship Id="rId1" Type="http://schemas.openxmlformats.org/officeDocument/2006/relationships/tags" Target="../tags/tag618.xml"/><Relationship Id="rId6" Type="http://schemas.openxmlformats.org/officeDocument/2006/relationships/tags" Target="../tags/tag623.xml"/><Relationship Id="rId11" Type="http://schemas.openxmlformats.org/officeDocument/2006/relationships/chart" Target="../charts/chart112.xml"/><Relationship Id="rId5" Type="http://schemas.openxmlformats.org/officeDocument/2006/relationships/tags" Target="../tags/tag622.xml"/><Relationship Id="rId10" Type="http://schemas.openxmlformats.org/officeDocument/2006/relationships/notesSlide" Target="../notesSlides/notesSlide103.xml"/><Relationship Id="rId4" Type="http://schemas.openxmlformats.org/officeDocument/2006/relationships/tags" Target="../tags/tag621.xml"/><Relationship Id="rId9" Type="http://schemas.openxmlformats.org/officeDocument/2006/relationships/slideLayout" Target="../slideLayouts/slideLayout65.xml"/><Relationship Id="rId14" Type="http://schemas.openxmlformats.org/officeDocument/2006/relationships/chart" Target="../charts/chart115.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openxmlformats.org/officeDocument/2006/relationships/tags" Target="../tags/tag74.xml"/><Relationship Id="rId13" Type="http://schemas.openxmlformats.org/officeDocument/2006/relationships/notesSlide" Target="../notesSlides/notesSlide8.xml"/><Relationship Id="rId3" Type="http://schemas.openxmlformats.org/officeDocument/2006/relationships/tags" Target="../tags/tag69.xml"/><Relationship Id="rId7" Type="http://schemas.openxmlformats.org/officeDocument/2006/relationships/tags" Target="../tags/tag73.xml"/><Relationship Id="rId12"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11" Type="http://schemas.openxmlformats.org/officeDocument/2006/relationships/tags" Target="../tags/tag77.xml"/><Relationship Id="rId5" Type="http://schemas.openxmlformats.org/officeDocument/2006/relationships/tags" Target="../tags/tag71.xml"/><Relationship Id="rId15" Type="http://schemas.openxmlformats.org/officeDocument/2006/relationships/chart" Target="../charts/chart9.xml"/><Relationship Id="rId10" Type="http://schemas.openxmlformats.org/officeDocument/2006/relationships/tags" Target="../tags/tag76.xml"/><Relationship Id="rId4" Type="http://schemas.openxmlformats.org/officeDocument/2006/relationships/tags" Target="../tags/tag70.xml"/><Relationship Id="rId9" Type="http://schemas.openxmlformats.org/officeDocument/2006/relationships/tags" Target="../tags/tag75.xml"/><Relationship Id="rId14" Type="http://schemas.openxmlformats.org/officeDocument/2006/relationships/chart" Target="../charts/chart8.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3.xml"/><Relationship Id="rId1" Type="http://schemas.openxmlformats.org/officeDocument/2006/relationships/tags" Target="../tags/tag626.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3.xml"/><Relationship Id="rId1" Type="http://schemas.openxmlformats.org/officeDocument/2006/relationships/tags" Target="../tags/tag627.xml"/></Relationships>
</file>

<file path=ppt/slides/_rels/slide152.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openxmlformats.org/officeDocument/2006/relationships/slideLayout" Target="../slideLayouts/slideLayout237.xml"/><Relationship Id="rId1" Type="http://schemas.openxmlformats.org/officeDocument/2006/relationships/tags" Target="../tags/tag628.xml"/><Relationship Id="rId4" Type="http://schemas.openxmlformats.org/officeDocument/2006/relationships/image" Target="../media/image104.emf"/></Relationships>
</file>

<file path=ppt/slides/_rels/slide153.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8" Type="http://schemas.openxmlformats.org/officeDocument/2006/relationships/tags" Target="../tags/tag636.xml"/><Relationship Id="rId13" Type="http://schemas.openxmlformats.org/officeDocument/2006/relationships/slideLayout" Target="../slideLayouts/slideLayout3.xml"/><Relationship Id="rId3" Type="http://schemas.openxmlformats.org/officeDocument/2006/relationships/tags" Target="../tags/tag631.xml"/><Relationship Id="rId7" Type="http://schemas.openxmlformats.org/officeDocument/2006/relationships/tags" Target="../tags/tag635.xml"/><Relationship Id="rId12" Type="http://schemas.openxmlformats.org/officeDocument/2006/relationships/tags" Target="../tags/tag640.xml"/><Relationship Id="rId2" Type="http://schemas.openxmlformats.org/officeDocument/2006/relationships/tags" Target="../tags/tag630.xml"/><Relationship Id="rId16" Type="http://schemas.openxmlformats.org/officeDocument/2006/relationships/chart" Target="../charts/chart117.xml"/><Relationship Id="rId1" Type="http://schemas.openxmlformats.org/officeDocument/2006/relationships/tags" Target="../tags/tag629.xml"/><Relationship Id="rId6" Type="http://schemas.openxmlformats.org/officeDocument/2006/relationships/tags" Target="../tags/tag634.xml"/><Relationship Id="rId11" Type="http://schemas.openxmlformats.org/officeDocument/2006/relationships/tags" Target="../tags/tag639.xml"/><Relationship Id="rId5" Type="http://schemas.openxmlformats.org/officeDocument/2006/relationships/tags" Target="../tags/tag633.xml"/><Relationship Id="rId15" Type="http://schemas.openxmlformats.org/officeDocument/2006/relationships/chart" Target="../charts/chart116.xml"/><Relationship Id="rId10" Type="http://schemas.openxmlformats.org/officeDocument/2006/relationships/tags" Target="../tags/tag638.xml"/><Relationship Id="rId4" Type="http://schemas.openxmlformats.org/officeDocument/2006/relationships/tags" Target="../tags/tag632.xml"/><Relationship Id="rId9" Type="http://schemas.openxmlformats.org/officeDocument/2006/relationships/tags" Target="../tags/tag637.xml"/><Relationship Id="rId14" Type="http://schemas.openxmlformats.org/officeDocument/2006/relationships/notesSlide" Target="../notesSlides/notesSlide107.xml"/></Relationships>
</file>

<file path=ppt/slides/_rels/slide155.xml.rels><?xml version="1.0" encoding="UTF-8" standalone="yes"?>
<Relationships xmlns="http://schemas.openxmlformats.org/package/2006/relationships"><Relationship Id="rId8" Type="http://schemas.openxmlformats.org/officeDocument/2006/relationships/tags" Target="../tags/tag648.xml"/><Relationship Id="rId13" Type="http://schemas.openxmlformats.org/officeDocument/2006/relationships/chart" Target="../charts/chart118.xml"/><Relationship Id="rId3" Type="http://schemas.openxmlformats.org/officeDocument/2006/relationships/tags" Target="../tags/tag643.xml"/><Relationship Id="rId7" Type="http://schemas.openxmlformats.org/officeDocument/2006/relationships/tags" Target="../tags/tag647.xml"/><Relationship Id="rId12" Type="http://schemas.openxmlformats.org/officeDocument/2006/relationships/notesSlide" Target="../notesSlides/notesSlide108.xml"/><Relationship Id="rId2" Type="http://schemas.openxmlformats.org/officeDocument/2006/relationships/tags" Target="../tags/tag642.xml"/><Relationship Id="rId1" Type="http://schemas.openxmlformats.org/officeDocument/2006/relationships/tags" Target="../tags/tag641.xml"/><Relationship Id="rId6" Type="http://schemas.openxmlformats.org/officeDocument/2006/relationships/tags" Target="../tags/tag646.xml"/><Relationship Id="rId11" Type="http://schemas.openxmlformats.org/officeDocument/2006/relationships/slideLayout" Target="../slideLayouts/slideLayout3.xml"/><Relationship Id="rId5" Type="http://schemas.openxmlformats.org/officeDocument/2006/relationships/tags" Target="../tags/tag645.xml"/><Relationship Id="rId10" Type="http://schemas.openxmlformats.org/officeDocument/2006/relationships/tags" Target="../tags/tag650.xml"/><Relationship Id="rId4" Type="http://schemas.openxmlformats.org/officeDocument/2006/relationships/tags" Target="../tags/tag644.xml"/><Relationship Id="rId9" Type="http://schemas.openxmlformats.org/officeDocument/2006/relationships/tags" Target="../tags/tag649.xml"/></Relationships>
</file>

<file path=ppt/slides/_rels/slide156.xml.rels><?xml version="1.0" encoding="UTF-8" standalone="yes"?>
<Relationships xmlns="http://schemas.openxmlformats.org/package/2006/relationships"><Relationship Id="rId8" Type="http://schemas.openxmlformats.org/officeDocument/2006/relationships/tags" Target="../tags/tag658.xml"/><Relationship Id="rId13" Type="http://schemas.openxmlformats.org/officeDocument/2006/relationships/tags" Target="../tags/tag663.xml"/><Relationship Id="rId18" Type="http://schemas.openxmlformats.org/officeDocument/2006/relationships/chart" Target="../charts/chart119.xml"/><Relationship Id="rId3" Type="http://schemas.openxmlformats.org/officeDocument/2006/relationships/tags" Target="../tags/tag653.xml"/><Relationship Id="rId7" Type="http://schemas.openxmlformats.org/officeDocument/2006/relationships/tags" Target="../tags/tag657.xml"/><Relationship Id="rId12" Type="http://schemas.openxmlformats.org/officeDocument/2006/relationships/tags" Target="../tags/tag662.xml"/><Relationship Id="rId17" Type="http://schemas.openxmlformats.org/officeDocument/2006/relationships/notesSlide" Target="../notesSlides/notesSlide109.xml"/><Relationship Id="rId2" Type="http://schemas.openxmlformats.org/officeDocument/2006/relationships/tags" Target="../tags/tag652.xml"/><Relationship Id="rId16" Type="http://schemas.openxmlformats.org/officeDocument/2006/relationships/slideLayout" Target="../slideLayouts/slideLayout3.xml"/><Relationship Id="rId20" Type="http://schemas.openxmlformats.org/officeDocument/2006/relationships/chart" Target="../charts/chart121.xml"/><Relationship Id="rId1" Type="http://schemas.openxmlformats.org/officeDocument/2006/relationships/tags" Target="../tags/tag651.xml"/><Relationship Id="rId6" Type="http://schemas.openxmlformats.org/officeDocument/2006/relationships/tags" Target="../tags/tag656.xml"/><Relationship Id="rId11" Type="http://schemas.openxmlformats.org/officeDocument/2006/relationships/tags" Target="../tags/tag661.xml"/><Relationship Id="rId5" Type="http://schemas.openxmlformats.org/officeDocument/2006/relationships/tags" Target="../tags/tag655.xml"/><Relationship Id="rId15" Type="http://schemas.openxmlformats.org/officeDocument/2006/relationships/tags" Target="../tags/tag665.xml"/><Relationship Id="rId10" Type="http://schemas.openxmlformats.org/officeDocument/2006/relationships/tags" Target="../tags/tag660.xml"/><Relationship Id="rId19" Type="http://schemas.openxmlformats.org/officeDocument/2006/relationships/chart" Target="../charts/chart120.xml"/><Relationship Id="rId4" Type="http://schemas.openxmlformats.org/officeDocument/2006/relationships/tags" Target="../tags/tag654.xml"/><Relationship Id="rId9" Type="http://schemas.openxmlformats.org/officeDocument/2006/relationships/tags" Target="../tags/tag659.xml"/><Relationship Id="rId14" Type="http://schemas.openxmlformats.org/officeDocument/2006/relationships/tags" Target="../tags/tag664.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10.xml"/><Relationship Id="rId1" Type="http://schemas.openxmlformats.org/officeDocument/2006/relationships/slideLayout" Target="../slideLayouts/slideLayout9.xml"/></Relationships>
</file>

<file path=ppt/slides/_rels/slide158.xml.rels><?xml version="1.0" encoding="UTF-8" standalone="yes"?>
<Relationships xmlns="http://schemas.openxmlformats.org/package/2006/relationships"><Relationship Id="rId3" Type="http://schemas.openxmlformats.org/officeDocument/2006/relationships/tags" Target="../tags/tag668.xml"/><Relationship Id="rId2" Type="http://schemas.openxmlformats.org/officeDocument/2006/relationships/tags" Target="../tags/tag667.xml"/><Relationship Id="rId1" Type="http://schemas.openxmlformats.org/officeDocument/2006/relationships/tags" Target="../tags/tag666.xml"/><Relationship Id="rId6" Type="http://schemas.openxmlformats.org/officeDocument/2006/relationships/slideLayout" Target="../slideLayouts/slideLayout9.xml"/><Relationship Id="rId5" Type="http://schemas.openxmlformats.org/officeDocument/2006/relationships/tags" Target="../tags/tag670.xml"/><Relationship Id="rId4" Type="http://schemas.openxmlformats.org/officeDocument/2006/relationships/tags" Target="../tags/tag669.xml"/></Relationships>
</file>

<file path=ppt/slides/_rels/slide15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11.xml"/><Relationship Id="rId1" Type="http://schemas.openxmlformats.org/officeDocument/2006/relationships/slideLayout" Target="../slideLayouts/slideLayout85.xml"/></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9.xml"/><Relationship Id="rId3" Type="http://schemas.openxmlformats.org/officeDocument/2006/relationships/tags" Target="../tags/tag80.xml"/><Relationship Id="rId7" Type="http://schemas.openxmlformats.org/officeDocument/2006/relationships/slideLayout" Target="../slideLayouts/slideLayout3.xml"/><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tags" Target="../tags/tag83.xml"/><Relationship Id="rId5" Type="http://schemas.openxmlformats.org/officeDocument/2006/relationships/tags" Target="../tags/tag82.xml"/><Relationship Id="rId10" Type="http://schemas.openxmlformats.org/officeDocument/2006/relationships/chart" Target="../charts/chart10.xml"/><Relationship Id="rId4" Type="http://schemas.openxmlformats.org/officeDocument/2006/relationships/tags" Target="../tags/tag81.xml"/><Relationship Id="rId9" Type="http://schemas.openxmlformats.org/officeDocument/2006/relationships/hyperlink" Target="https://csu.gov.cz/produkty/umrtnostni-tabulky-5i3aadd1z7" TargetMode="External"/></Relationships>
</file>

<file path=ppt/slides/_rels/slide160.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62.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9.xml"/><Relationship Id="rId6" Type="http://schemas.openxmlformats.org/officeDocument/2006/relationships/image" Target="../media/image109.svg"/><Relationship Id="rId5" Type="http://schemas.openxmlformats.org/officeDocument/2006/relationships/image" Target="../media/image108.png"/><Relationship Id="rId4" Type="http://schemas.openxmlformats.org/officeDocument/2006/relationships/hyperlink" Target="https://www.uzis.cz/index.php?pg=o-nas--projekty&amp;prid=36" TargetMode="External"/></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3.xml"/><Relationship Id="rId1" Type="http://schemas.openxmlformats.org/officeDocument/2006/relationships/tags" Target="../tags/tag671.xml"/><Relationship Id="rId5" Type="http://schemas.openxmlformats.org/officeDocument/2006/relationships/image" Target="../media/image11.png"/><Relationship Id="rId4" Type="http://schemas.openxmlformats.org/officeDocument/2006/relationships/image" Target="../media/image110.jpeg"/></Relationships>
</file>

<file path=ppt/slides/_rels/slide17.xml.rels><?xml version="1.0" encoding="UTF-8" standalone="yes"?>
<Relationships xmlns="http://schemas.openxmlformats.org/package/2006/relationships"><Relationship Id="rId3" Type="http://schemas.openxmlformats.org/officeDocument/2006/relationships/tags" Target="../tags/tag86.xml"/><Relationship Id="rId7" Type="http://schemas.openxmlformats.org/officeDocument/2006/relationships/chart" Target="../charts/chart11.xml"/><Relationship Id="rId2" Type="http://schemas.openxmlformats.org/officeDocument/2006/relationships/tags" Target="../tags/tag85.xml"/><Relationship Id="rId1" Type="http://schemas.openxmlformats.org/officeDocument/2006/relationships/tags" Target="../tags/tag84.xml"/><Relationship Id="rId6" Type="http://schemas.openxmlformats.org/officeDocument/2006/relationships/notesSlide" Target="../notesSlides/notesSlide10.xml"/><Relationship Id="rId5" Type="http://schemas.openxmlformats.org/officeDocument/2006/relationships/slideLayout" Target="../slideLayouts/slideLayout3.xml"/><Relationship Id="rId4" Type="http://schemas.openxmlformats.org/officeDocument/2006/relationships/tags" Target="../tags/tag8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8" Type="http://schemas.openxmlformats.org/officeDocument/2006/relationships/hyperlink" Target="https://csu.gov.cz/produkty/projekce-obyvatelstva-v-krajich-cr-do-roku-2080" TargetMode="External"/><Relationship Id="rId3" Type="http://schemas.openxmlformats.org/officeDocument/2006/relationships/tags" Target="../tags/tag90.xml"/><Relationship Id="rId7" Type="http://schemas.openxmlformats.org/officeDocument/2006/relationships/notesSlide" Target="../notesSlides/notesSlide11.xml"/><Relationship Id="rId2" Type="http://schemas.openxmlformats.org/officeDocument/2006/relationships/tags" Target="../tags/tag89.xml"/><Relationship Id="rId1" Type="http://schemas.openxmlformats.org/officeDocument/2006/relationships/tags" Target="../tags/tag88.xml"/><Relationship Id="rId6" Type="http://schemas.openxmlformats.org/officeDocument/2006/relationships/slideLayout" Target="../slideLayouts/slideLayout3.xml"/><Relationship Id="rId5" Type="http://schemas.openxmlformats.org/officeDocument/2006/relationships/tags" Target="../tags/tag92.xml"/><Relationship Id="rId4" Type="http://schemas.openxmlformats.org/officeDocument/2006/relationships/tags" Target="../tags/tag91.xml"/><Relationship Id="rId9" Type="http://schemas.openxmlformats.org/officeDocument/2006/relationships/chart" Target="../charts/char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94.xml"/><Relationship Id="rId1" Type="http://schemas.openxmlformats.org/officeDocument/2006/relationships/tags" Target="../tags/tag93.xml"/><Relationship Id="rId5" Type="http://schemas.openxmlformats.org/officeDocument/2006/relationships/hyperlink" Target="https://csu.gov.cz/produkty/projekce-obyvatelstva-v-krajich-cr-do-roku-2080" TargetMode="External"/><Relationship Id="rId4" Type="http://schemas.openxmlformats.org/officeDocument/2006/relationships/notesSlide" Target="../notesSlides/notesSlide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81.xml"/><Relationship Id="rId1" Type="http://schemas.openxmlformats.org/officeDocument/2006/relationships/tags" Target="../tags/tag95.xml"/><Relationship Id="rId4" Type="http://schemas.openxmlformats.org/officeDocument/2006/relationships/hyperlink" Target="https://www.czso.cz/csu/czso/projekce-obyvatelstva-ceske-republiky-2023-2100" TargetMode="External"/></Relationships>
</file>

<file path=ppt/slides/_rels/slide23.xml.rels><?xml version="1.0" encoding="UTF-8" standalone="yes"?>
<Relationships xmlns="http://schemas.openxmlformats.org/package/2006/relationships"><Relationship Id="rId3" Type="http://schemas.openxmlformats.org/officeDocument/2006/relationships/tags" Target="../tags/tag98.xml"/><Relationship Id="rId7" Type="http://schemas.openxmlformats.org/officeDocument/2006/relationships/hyperlink" Target="https://www.czso.cz/csu/czso/projekce-obyvatelstva-ceske-republiky-2023-2100" TargetMode="External"/><Relationship Id="rId2" Type="http://schemas.openxmlformats.org/officeDocument/2006/relationships/tags" Target="../tags/tag97.xml"/><Relationship Id="rId1" Type="http://schemas.openxmlformats.org/officeDocument/2006/relationships/tags" Target="../tags/tag96.xml"/><Relationship Id="rId6" Type="http://schemas.openxmlformats.org/officeDocument/2006/relationships/hyperlink" Target="https://csu.gov.cz/produkty/projekce-obyvatelstva-v-krajich-cr-do-roku-2080" TargetMode="External"/><Relationship Id="rId5" Type="http://schemas.openxmlformats.org/officeDocument/2006/relationships/notesSlide" Target="../notesSlides/notesSlide14.xml"/><Relationship Id="rId4"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tags" Target="../tags/tag101.xml"/><Relationship Id="rId7" Type="http://schemas.openxmlformats.org/officeDocument/2006/relationships/notesSlide" Target="../notesSlides/notesSlide15.xml"/><Relationship Id="rId2" Type="http://schemas.openxmlformats.org/officeDocument/2006/relationships/tags" Target="../tags/tag100.xml"/><Relationship Id="rId1" Type="http://schemas.openxmlformats.org/officeDocument/2006/relationships/tags" Target="../tags/tag99.xml"/><Relationship Id="rId6" Type="http://schemas.openxmlformats.org/officeDocument/2006/relationships/slideLayout" Target="../slideLayouts/slideLayout3.xml"/><Relationship Id="rId5" Type="http://schemas.openxmlformats.org/officeDocument/2006/relationships/tags" Target="../tags/tag103.xml"/><Relationship Id="rId4" Type="http://schemas.openxmlformats.org/officeDocument/2006/relationships/tags" Target="../tags/tag102.xml"/><Relationship Id="rId9" Type="http://schemas.openxmlformats.org/officeDocument/2006/relationships/image" Target="../media/image7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tags" Target="../tags/tag106.xml"/><Relationship Id="rId7" Type="http://schemas.openxmlformats.org/officeDocument/2006/relationships/chart" Target="../charts/chart13.xml"/><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notesSlide" Target="../notesSlides/notesSlide16.xml"/><Relationship Id="rId5" Type="http://schemas.openxmlformats.org/officeDocument/2006/relationships/slideLayout" Target="../slideLayouts/slideLayout3.xml"/><Relationship Id="rId4" Type="http://schemas.openxmlformats.org/officeDocument/2006/relationships/tags" Target="../tags/tag107.xml"/></Relationships>
</file>

<file path=ppt/slides/_rels/slide2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29.xml.rels><?xml version="1.0" encoding="UTF-8" standalone="yes"?>
<Relationships xmlns="http://schemas.openxmlformats.org/package/2006/relationships"><Relationship Id="rId3" Type="http://schemas.openxmlformats.org/officeDocument/2006/relationships/tags" Target="../tags/tag110.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notesSlide" Target="../notesSlides/notesSlide18.xml"/><Relationship Id="rId5" Type="http://schemas.openxmlformats.org/officeDocument/2006/relationships/slideLayout" Target="../slideLayouts/slideLayout3.xml"/><Relationship Id="rId4" Type="http://schemas.openxmlformats.org/officeDocument/2006/relationships/tags" Target="../tags/tag111.xml"/></Relationships>
</file>

<file path=ppt/slides/_rels/slide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jpeg"/><Relationship Id="rId1" Type="http://schemas.openxmlformats.org/officeDocument/2006/relationships/slideLayout" Target="../slideLayouts/slideLayout3.xml"/><Relationship Id="rId6" Type="http://schemas.openxmlformats.org/officeDocument/2006/relationships/image" Target="../media/image69.jpeg"/><Relationship Id="rId5" Type="http://schemas.openxmlformats.org/officeDocument/2006/relationships/image" Target="../media/image68.png"/><Relationship Id="rId4" Type="http://schemas.openxmlformats.org/officeDocument/2006/relationships/image" Target="../media/image67.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8" Type="http://schemas.openxmlformats.org/officeDocument/2006/relationships/notesSlide" Target="../notesSlides/notesSlide19.xml"/><Relationship Id="rId3" Type="http://schemas.openxmlformats.org/officeDocument/2006/relationships/tags" Target="../tags/tag114.xml"/><Relationship Id="rId7" Type="http://schemas.openxmlformats.org/officeDocument/2006/relationships/slideLayout" Target="../slideLayouts/slideLayout5.xml"/><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tags" Target="../tags/tag117.xml"/><Relationship Id="rId5" Type="http://schemas.openxmlformats.org/officeDocument/2006/relationships/tags" Target="../tags/tag116.xml"/><Relationship Id="rId4" Type="http://schemas.openxmlformats.org/officeDocument/2006/relationships/tags" Target="../tags/tag115.xml"/><Relationship Id="rId9" Type="http://schemas.openxmlformats.org/officeDocument/2006/relationships/hyperlink" Target="https://csu.gov.cz/produkty/projekce-obyvatelstva-v-krajich-cr-do-roku-2080"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8" Type="http://schemas.openxmlformats.org/officeDocument/2006/relationships/tags" Target="../tags/tag125.xml"/><Relationship Id="rId13" Type="http://schemas.openxmlformats.org/officeDocument/2006/relationships/tags" Target="../tags/tag130.xml"/><Relationship Id="rId18" Type="http://schemas.openxmlformats.org/officeDocument/2006/relationships/tags" Target="../tags/tag135.xml"/><Relationship Id="rId3" Type="http://schemas.openxmlformats.org/officeDocument/2006/relationships/tags" Target="../tags/tag120.xml"/><Relationship Id="rId21" Type="http://schemas.openxmlformats.org/officeDocument/2006/relationships/notesSlide" Target="../notesSlides/notesSlide21.xml"/><Relationship Id="rId7" Type="http://schemas.openxmlformats.org/officeDocument/2006/relationships/tags" Target="../tags/tag124.xml"/><Relationship Id="rId12" Type="http://schemas.openxmlformats.org/officeDocument/2006/relationships/tags" Target="../tags/tag129.xml"/><Relationship Id="rId17" Type="http://schemas.openxmlformats.org/officeDocument/2006/relationships/tags" Target="../tags/tag134.xml"/><Relationship Id="rId2" Type="http://schemas.openxmlformats.org/officeDocument/2006/relationships/tags" Target="../tags/tag119.xml"/><Relationship Id="rId16" Type="http://schemas.openxmlformats.org/officeDocument/2006/relationships/tags" Target="../tags/tag133.xml"/><Relationship Id="rId20" Type="http://schemas.openxmlformats.org/officeDocument/2006/relationships/slideLayout" Target="../slideLayouts/slideLayout3.xml"/><Relationship Id="rId1" Type="http://schemas.openxmlformats.org/officeDocument/2006/relationships/tags" Target="../tags/tag118.xml"/><Relationship Id="rId6" Type="http://schemas.openxmlformats.org/officeDocument/2006/relationships/tags" Target="../tags/tag123.xml"/><Relationship Id="rId11" Type="http://schemas.openxmlformats.org/officeDocument/2006/relationships/tags" Target="../tags/tag128.xml"/><Relationship Id="rId24" Type="http://schemas.openxmlformats.org/officeDocument/2006/relationships/image" Target="../media/image11.png"/><Relationship Id="rId5" Type="http://schemas.openxmlformats.org/officeDocument/2006/relationships/tags" Target="../tags/tag122.xml"/><Relationship Id="rId15" Type="http://schemas.openxmlformats.org/officeDocument/2006/relationships/tags" Target="../tags/tag132.xml"/><Relationship Id="rId23" Type="http://schemas.openxmlformats.org/officeDocument/2006/relationships/chart" Target="../charts/chart20.xml"/><Relationship Id="rId10" Type="http://schemas.openxmlformats.org/officeDocument/2006/relationships/tags" Target="../tags/tag127.xml"/><Relationship Id="rId19" Type="http://schemas.openxmlformats.org/officeDocument/2006/relationships/tags" Target="../tags/tag136.xml"/><Relationship Id="rId4" Type="http://schemas.openxmlformats.org/officeDocument/2006/relationships/tags" Target="../tags/tag121.xml"/><Relationship Id="rId9" Type="http://schemas.openxmlformats.org/officeDocument/2006/relationships/tags" Target="../tags/tag126.xml"/><Relationship Id="rId14" Type="http://schemas.openxmlformats.org/officeDocument/2006/relationships/tags" Target="../tags/tag131.xml"/><Relationship Id="rId22" Type="http://schemas.openxmlformats.org/officeDocument/2006/relationships/chart" Target="../charts/chart19.xml"/></Relationships>
</file>

<file path=ppt/slides/_rels/slide38.xml.rels><?xml version="1.0" encoding="UTF-8" standalone="yes"?>
<Relationships xmlns="http://schemas.openxmlformats.org/package/2006/relationships"><Relationship Id="rId26" Type="http://schemas.openxmlformats.org/officeDocument/2006/relationships/tags" Target="../tags/tag162.xml"/><Relationship Id="rId21" Type="http://schemas.openxmlformats.org/officeDocument/2006/relationships/tags" Target="../tags/tag157.xml"/><Relationship Id="rId34" Type="http://schemas.openxmlformats.org/officeDocument/2006/relationships/tags" Target="../tags/tag170.xml"/><Relationship Id="rId42" Type="http://schemas.openxmlformats.org/officeDocument/2006/relationships/tags" Target="../tags/tag178.xml"/><Relationship Id="rId47" Type="http://schemas.openxmlformats.org/officeDocument/2006/relationships/tags" Target="../tags/tag183.xml"/><Relationship Id="rId50" Type="http://schemas.openxmlformats.org/officeDocument/2006/relationships/tags" Target="../tags/tag186.xml"/><Relationship Id="rId55" Type="http://schemas.openxmlformats.org/officeDocument/2006/relationships/tags" Target="../tags/tag191.xml"/><Relationship Id="rId63" Type="http://schemas.openxmlformats.org/officeDocument/2006/relationships/chart" Target="../charts/chart23.xml"/><Relationship Id="rId7" Type="http://schemas.openxmlformats.org/officeDocument/2006/relationships/tags" Target="../tags/tag143.xml"/><Relationship Id="rId2" Type="http://schemas.openxmlformats.org/officeDocument/2006/relationships/tags" Target="../tags/tag138.xml"/><Relationship Id="rId16" Type="http://schemas.openxmlformats.org/officeDocument/2006/relationships/tags" Target="../tags/tag152.xml"/><Relationship Id="rId29" Type="http://schemas.openxmlformats.org/officeDocument/2006/relationships/tags" Target="../tags/tag165.xml"/><Relationship Id="rId11" Type="http://schemas.openxmlformats.org/officeDocument/2006/relationships/tags" Target="../tags/tag147.xml"/><Relationship Id="rId24" Type="http://schemas.openxmlformats.org/officeDocument/2006/relationships/tags" Target="../tags/tag160.xml"/><Relationship Id="rId32" Type="http://schemas.openxmlformats.org/officeDocument/2006/relationships/tags" Target="../tags/tag168.xml"/><Relationship Id="rId37" Type="http://schemas.openxmlformats.org/officeDocument/2006/relationships/tags" Target="../tags/tag173.xml"/><Relationship Id="rId40" Type="http://schemas.openxmlformats.org/officeDocument/2006/relationships/tags" Target="../tags/tag176.xml"/><Relationship Id="rId45" Type="http://schemas.openxmlformats.org/officeDocument/2006/relationships/tags" Target="../tags/tag181.xml"/><Relationship Id="rId53" Type="http://schemas.openxmlformats.org/officeDocument/2006/relationships/tags" Target="../tags/tag189.xml"/><Relationship Id="rId58" Type="http://schemas.openxmlformats.org/officeDocument/2006/relationships/tags" Target="../tags/tag194.xml"/><Relationship Id="rId66" Type="http://schemas.openxmlformats.org/officeDocument/2006/relationships/chart" Target="../charts/chart26.xml"/><Relationship Id="rId5" Type="http://schemas.openxmlformats.org/officeDocument/2006/relationships/tags" Target="../tags/tag141.xml"/><Relationship Id="rId61" Type="http://schemas.openxmlformats.org/officeDocument/2006/relationships/chart" Target="../charts/chart21.xml"/><Relationship Id="rId19" Type="http://schemas.openxmlformats.org/officeDocument/2006/relationships/tags" Target="../tags/tag155.xml"/><Relationship Id="rId14" Type="http://schemas.openxmlformats.org/officeDocument/2006/relationships/tags" Target="../tags/tag150.xml"/><Relationship Id="rId22" Type="http://schemas.openxmlformats.org/officeDocument/2006/relationships/tags" Target="../tags/tag158.xml"/><Relationship Id="rId27" Type="http://schemas.openxmlformats.org/officeDocument/2006/relationships/tags" Target="../tags/tag163.xml"/><Relationship Id="rId30" Type="http://schemas.openxmlformats.org/officeDocument/2006/relationships/tags" Target="../tags/tag166.xml"/><Relationship Id="rId35" Type="http://schemas.openxmlformats.org/officeDocument/2006/relationships/tags" Target="../tags/tag171.xml"/><Relationship Id="rId43" Type="http://schemas.openxmlformats.org/officeDocument/2006/relationships/tags" Target="../tags/tag179.xml"/><Relationship Id="rId48" Type="http://schemas.openxmlformats.org/officeDocument/2006/relationships/tags" Target="../tags/tag184.xml"/><Relationship Id="rId56" Type="http://schemas.openxmlformats.org/officeDocument/2006/relationships/tags" Target="../tags/tag192.xml"/><Relationship Id="rId64" Type="http://schemas.openxmlformats.org/officeDocument/2006/relationships/chart" Target="../charts/chart24.xml"/><Relationship Id="rId8" Type="http://schemas.openxmlformats.org/officeDocument/2006/relationships/tags" Target="../tags/tag144.xml"/><Relationship Id="rId51" Type="http://schemas.openxmlformats.org/officeDocument/2006/relationships/tags" Target="../tags/tag187.xml"/><Relationship Id="rId3" Type="http://schemas.openxmlformats.org/officeDocument/2006/relationships/tags" Target="../tags/tag139.xml"/><Relationship Id="rId12" Type="http://schemas.openxmlformats.org/officeDocument/2006/relationships/tags" Target="../tags/tag148.xml"/><Relationship Id="rId17" Type="http://schemas.openxmlformats.org/officeDocument/2006/relationships/tags" Target="../tags/tag153.xml"/><Relationship Id="rId25" Type="http://schemas.openxmlformats.org/officeDocument/2006/relationships/tags" Target="../tags/tag161.xml"/><Relationship Id="rId33" Type="http://schemas.openxmlformats.org/officeDocument/2006/relationships/tags" Target="../tags/tag169.xml"/><Relationship Id="rId38" Type="http://schemas.openxmlformats.org/officeDocument/2006/relationships/tags" Target="../tags/tag174.xml"/><Relationship Id="rId46" Type="http://schemas.openxmlformats.org/officeDocument/2006/relationships/tags" Target="../tags/tag182.xml"/><Relationship Id="rId59" Type="http://schemas.openxmlformats.org/officeDocument/2006/relationships/slideLayout" Target="../slideLayouts/slideLayout3.xml"/><Relationship Id="rId20" Type="http://schemas.openxmlformats.org/officeDocument/2006/relationships/tags" Target="../tags/tag156.xml"/><Relationship Id="rId41" Type="http://schemas.openxmlformats.org/officeDocument/2006/relationships/tags" Target="../tags/tag177.xml"/><Relationship Id="rId54" Type="http://schemas.openxmlformats.org/officeDocument/2006/relationships/tags" Target="../tags/tag190.xml"/><Relationship Id="rId62" Type="http://schemas.openxmlformats.org/officeDocument/2006/relationships/chart" Target="../charts/chart22.xml"/><Relationship Id="rId1" Type="http://schemas.openxmlformats.org/officeDocument/2006/relationships/tags" Target="../tags/tag137.xml"/><Relationship Id="rId6" Type="http://schemas.openxmlformats.org/officeDocument/2006/relationships/tags" Target="../tags/tag142.xml"/><Relationship Id="rId15" Type="http://schemas.openxmlformats.org/officeDocument/2006/relationships/tags" Target="../tags/tag151.xml"/><Relationship Id="rId23" Type="http://schemas.openxmlformats.org/officeDocument/2006/relationships/tags" Target="../tags/tag159.xml"/><Relationship Id="rId28" Type="http://schemas.openxmlformats.org/officeDocument/2006/relationships/tags" Target="../tags/tag164.xml"/><Relationship Id="rId36" Type="http://schemas.openxmlformats.org/officeDocument/2006/relationships/tags" Target="../tags/tag172.xml"/><Relationship Id="rId49" Type="http://schemas.openxmlformats.org/officeDocument/2006/relationships/tags" Target="../tags/tag185.xml"/><Relationship Id="rId57" Type="http://schemas.openxmlformats.org/officeDocument/2006/relationships/tags" Target="../tags/tag193.xml"/><Relationship Id="rId10" Type="http://schemas.openxmlformats.org/officeDocument/2006/relationships/tags" Target="../tags/tag146.xml"/><Relationship Id="rId31" Type="http://schemas.openxmlformats.org/officeDocument/2006/relationships/tags" Target="../tags/tag167.xml"/><Relationship Id="rId44" Type="http://schemas.openxmlformats.org/officeDocument/2006/relationships/tags" Target="../tags/tag180.xml"/><Relationship Id="rId52" Type="http://schemas.openxmlformats.org/officeDocument/2006/relationships/tags" Target="../tags/tag188.xml"/><Relationship Id="rId60" Type="http://schemas.openxmlformats.org/officeDocument/2006/relationships/notesSlide" Target="../notesSlides/notesSlide22.xml"/><Relationship Id="rId65" Type="http://schemas.openxmlformats.org/officeDocument/2006/relationships/chart" Target="../charts/chart25.xml"/><Relationship Id="rId4" Type="http://schemas.openxmlformats.org/officeDocument/2006/relationships/tags" Target="../tags/tag140.xml"/><Relationship Id="rId9" Type="http://schemas.openxmlformats.org/officeDocument/2006/relationships/tags" Target="../tags/tag145.xml"/><Relationship Id="rId13" Type="http://schemas.openxmlformats.org/officeDocument/2006/relationships/tags" Target="../tags/tag149.xml"/><Relationship Id="rId18" Type="http://schemas.openxmlformats.org/officeDocument/2006/relationships/tags" Target="../tags/tag154.xml"/><Relationship Id="rId39" Type="http://schemas.openxmlformats.org/officeDocument/2006/relationships/tags" Target="../tags/tag175.xml"/></Relationships>
</file>

<file path=ppt/slides/_rels/slide39.xml.rels><?xml version="1.0" encoding="UTF-8" standalone="yes"?>
<Relationships xmlns="http://schemas.openxmlformats.org/package/2006/relationships"><Relationship Id="rId8" Type="http://schemas.openxmlformats.org/officeDocument/2006/relationships/tags" Target="../tags/tag202.xml"/><Relationship Id="rId13" Type="http://schemas.openxmlformats.org/officeDocument/2006/relationships/tags" Target="../tags/tag207.xml"/><Relationship Id="rId18" Type="http://schemas.openxmlformats.org/officeDocument/2006/relationships/tags" Target="../tags/tag212.xml"/><Relationship Id="rId26" Type="http://schemas.openxmlformats.org/officeDocument/2006/relationships/notesSlide" Target="../notesSlides/notesSlide23.xml"/><Relationship Id="rId3" Type="http://schemas.openxmlformats.org/officeDocument/2006/relationships/tags" Target="../tags/tag197.xml"/><Relationship Id="rId21" Type="http://schemas.openxmlformats.org/officeDocument/2006/relationships/tags" Target="../tags/tag215.xml"/><Relationship Id="rId7" Type="http://schemas.openxmlformats.org/officeDocument/2006/relationships/tags" Target="../tags/tag201.xml"/><Relationship Id="rId12" Type="http://schemas.openxmlformats.org/officeDocument/2006/relationships/tags" Target="../tags/tag206.xml"/><Relationship Id="rId17" Type="http://schemas.openxmlformats.org/officeDocument/2006/relationships/tags" Target="../tags/tag211.xml"/><Relationship Id="rId25" Type="http://schemas.openxmlformats.org/officeDocument/2006/relationships/slideLayout" Target="../slideLayouts/slideLayout3.xml"/><Relationship Id="rId2" Type="http://schemas.openxmlformats.org/officeDocument/2006/relationships/tags" Target="../tags/tag196.xml"/><Relationship Id="rId16" Type="http://schemas.openxmlformats.org/officeDocument/2006/relationships/tags" Target="../tags/tag210.xml"/><Relationship Id="rId20" Type="http://schemas.openxmlformats.org/officeDocument/2006/relationships/tags" Target="../tags/tag214.xml"/><Relationship Id="rId1" Type="http://schemas.openxmlformats.org/officeDocument/2006/relationships/tags" Target="../tags/tag195.xml"/><Relationship Id="rId6" Type="http://schemas.openxmlformats.org/officeDocument/2006/relationships/tags" Target="../tags/tag200.xml"/><Relationship Id="rId11" Type="http://schemas.openxmlformats.org/officeDocument/2006/relationships/tags" Target="../tags/tag205.xml"/><Relationship Id="rId24" Type="http://schemas.openxmlformats.org/officeDocument/2006/relationships/tags" Target="../tags/tag218.xml"/><Relationship Id="rId5" Type="http://schemas.openxmlformats.org/officeDocument/2006/relationships/tags" Target="../tags/tag199.xml"/><Relationship Id="rId15" Type="http://schemas.openxmlformats.org/officeDocument/2006/relationships/tags" Target="../tags/tag209.xml"/><Relationship Id="rId23" Type="http://schemas.openxmlformats.org/officeDocument/2006/relationships/tags" Target="../tags/tag217.xml"/><Relationship Id="rId28" Type="http://schemas.openxmlformats.org/officeDocument/2006/relationships/chart" Target="../charts/chart28.xml"/><Relationship Id="rId10" Type="http://schemas.openxmlformats.org/officeDocument/2006/relationships/tags" Target="../tags/tag204.xml"/><Relationship Id="rId19" Type="http://schemas.openxmlformats.org/officeDocument/2006/relationships/tags" Target="../tags/tag213.xml"/><Relationship Id="rId4" Type="http://schemas.openxmlformats.org/officeDocument/2006/relationships/tags" Target="../tags/tag198.xml"/><Relationship Id="rId9" Type="http://schemas.openxmlformats.org/officeDocument/2006/relationships/tags" Target="../tags/tag203.xml"/><Relationship Id="rId14" Type="http://schemas.openxmlformats.org/officeDocument/2006/relationships/tags" Target="../tags/tag208.xml"/><Relationship Id="rId22" Type="http://schemas.openxmlformats.org/officeDocument/2006/relationships/tags" Target="../tags/tag216.xml"/><Relationship Id="rId27" Type="http://schemas.openxmlformats.org/officeDocument/2006/relationships/chart" Target="../charts/chart27.xml"/></Relationships>
</file>

<file path=ppt/slides/_rels/slide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tags" Target="../tags/tag221.xml"/><Relationship Id="rId7" Type="http://schemas.openxmlformats.org/officeDocument/2006/relationships/image" Target="../media/image76.jpeg"/><Relationship Id="rId2" Type="http://schemas.openxmlformats.org/officeDocument/2006/relationships/tags" Target="../tags/tag220.xml"/><Relationship Id="rId1" Type="http://schemas.openxmlformats.org/officeDocument/2006/relationships/tags" Target="../tags/tag219.xml"/><Relationship Id="rId6" Type="http://schemas.openxmlformats.org/officeDocument/2006/relationships/notesSlide" Target="../notesSlides/notesSlide24.xml"/><Relationship Id="rId5" Type="http://schemas.openxmlformats.org/officeDocument/2006/relationships/slideLayout" Target="../slideLayouts/slideLayout3.xml"/><Relationship Id="rId4" Type="http://schemas.openxmlformats.org/officeDocument/2006/relationships/tags" Target="../tags/tag222.xml"/></Relationships>
</file>

<file path=ppt/slides/_rels/slide41.xml.rels><?xml version="1.0" encoding="UTF-8" standalone="yes"?>
<Relationships xmlns="http://schemas.openxmlformats.org/package/2006/relationships"><Relationship Id="rId8" Type="http://schemas.openxmlformats.org/officeDocument/2006/relationships/tags" Target="../tags/tag230.xml"/><Relationship Id="rId13" Type="http://schemas.openxmlformats.org/officeDocument/2006/relationships/tags" Target="../tags/tag235.xml"/><Relationship Id="rId3" Type="http://schemas.openxmlformats.org/officeDocument/2006/relationships/tags" Target="../tags/tag225.xml"/><Relationship Id="rId7" Type="http://schemas.openxmlformats.org/officeDocument/2006/relationships/tags" Target="../tags/tag229.xml"/><Relationship Id="rId12" Type="http://schemas.openxmlformats.org/officeDocument/2006/relationships/tags" Target="../tags/tag234.xml"/><Relationship Id="rId2" Type="http://schemas.openxmlformats.org/officeDocument/2006/relationships/tags" Target="../tags/tag224.xml"/><Relationship Id="rId16" Type="http://schemas.openxmlformats.org/officeDocument/2006/relationships/chart" Target="../charts/chart29.xml"/><Relationship Id="rId1" Type="http://schemas.openxmlformats.org/officeDocument/2006/relationships/tags" Target="../tags/tag223.xml"/><Relationship Id="rId6" Type="http://schemas.openxmlformats.org/officeDocument/2006/relationships/tags" Target="../tags/tag228.xml"/><Relationship Id="rId11" Type="http://schemas.openxmlformats.org/officeDocument/2006/relationships/tags" Target="../tags/tag233.xml"/><Relationship Id="rId5" Type="http://schemas.openxmlformats.org/officeDocument/2006/relationships/tags" Target="../tags/tag227.xml"/><Relationship Id="rId15" Type="http://schemas.openxmlformats.org/officeDocument/2006/relationships/notesSlide" Target="../notesSlides/notesSlide25.xml"/><Relationship Id="rId10" Type="http://schemas.openxmlformats.org/officeDocument/2006/relationships/tags" Target="../tags/tag232.xml"/><Relationship Id="rId4" Type="http://schemas.openxmlformats.org/officeDocument/2006/relationships/tags" Target="../tags/tag226.xml"/><Relationship Id="rId9" Type="http://schemas.openxmlformats.org/officeDocument/2006/relationships/tags" Target="../tags/tag231.xml"/><Relationship Id="rId14" Type="http://schemas.openxmlformats.org/officeDocument/2006/relationships/slideLayout" Target="../slideLayouts/slideLayout219.xml"/></Relationships>
</file>

<file path=ppt/slides/_rels/slide42.xml.rels><?xml version="1.0" encoding="UTF-8" standalone="yes"?>
<Relationships xmlns="http://schemas.openxmlformats.org/package/2006/relationships"><Relationship Id="rId8" Type="http://schemas.openxmlformats.org/officeDocument/2006/relationships/tags" Target="../tags/tag243.xml"/><Relationship Id="rId13" Type="http://schemas.openxmlformats.org/officeDocument/2006/relationships/slideLayout" Target="../slideLayouts/slideLayout219.xml"/><Relationship Id="rId3" Type="http://schemas.openxmlformats.org/officeDocument/2006/relationships/tags" Target="../tags/tag238.xml"/><Relationship Id="rId7" Type="http://schemas.openxmlformats.org/officeDocument/2006/relationships/tags" Target="../tags/tag242.xml"/><Relationship Id="rId12" Type="http://schemas.openxmlformats.org/officeDocument/2006/relationships/tags" Target="../tags/tag247.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11" Type="http://schemas.openxmlformats.org/officeDocument/2006/relationships/tags" Target="../tags/tag246.xml"/><Relationship Id="rId5" Type="http://schemas.openxmlformats.org/officeDocument/2006/relationships/tags" Target="../tags/tag240.xml"/><Relationship Id="rId15" Type="http://schemas.openxmlformats.org/officeDocument/2006/relationships/chart" Target="../charts/chart30.xml"/><Relationship Id="rId10" Type="http://schemas.openxmlformats.org/officeDocument/2006/relationships/tags" Target="../tags/tag245.xml"/><Relationship Id="rId4" Type="http://schemas.openxmlformats.org/officeDocument/2006/relationships/tags" Target="../tags/tag239.xml"/><Relationship Id="rId9" Type="http://schemas.openxmlformats.org/officeDocument/2006/relationships/tags" Target="../tags/tag244.xml"/><Relationship Id="rId14" Type="http://schemas.openxmlformats.org/officeDocument/2006/relationships/notesSlide" Target="../notesSlides/notesSlide26.xml"/></Relationships>
</file>

<file path=ppt/slides/_rels/slide43.xml.rels><?xml version="1.0" encoding="UTF-8" standalone="yes"?>
<Relationships xmlns="http://schemas.openxmlformats.org/package/2006/relationships"><Relationship Id="rId8" Type="http://schemas.openxmlformats.org/officeDocument/2006/relationships/tags" Target="../tags/tag255.xml"/><Relationship Id="rId3" Type="http://schemas.openxmlformats.org/officeDocument/2006/relationships/tags" Target="../tags/tag250.xml"/><Relationship Id="rId7" Type="http://schemas.openxmlformats.org/officeDocument/2006/relationships/tags" Target="../tags/tag254.xml"/><Relationship Id="rId2" Type="http://schemas.openxmlformats.org/officeDocument/2006/relationships/tags" Target="../tags/tag249.xml"/><Relationship Id="rId1" Type="http://schemas.openxmlformats.org/officeDocument/2006/relationships/tags" Target="../tags/tag248.xml"/><Relationship Id="rId6" Type="http://schemas.openxmlformats.org/officeDocument/2006/relationships/tags" Target="../tags/tag253.xml"/><Relationship Id="rId11" Type="http://schemas.openxmlformats.org/officeDocument/2006/relationships/chart" Target="../charts/chart31.xml"/><Relationship Id="rId5" Type="http://schemas.openxmlformats.org/officeDocument/2006/relationships/tags" Target="../tags/tag252.xml"/><Relationship Id="rId10" Type="http://schemas.openxmlformats.org/officeDocument/2006/relationships/notesSlide" Target="../notesSlides/notesSlide27.xml"/><Relationship Id="rId4" Type="http://schemas.openxmlformats.org/officeDocument/2006/relationships/tags" Target="../tags/tag251.xml"/><Relationship Id="rId9"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tags" Target="../tags/tag263.xml"/><Relationship Id="rId3" Type="http://schemas.openxmlformats.org/officeDocument/2006/relationships/tags" Target="../tags/tag258.xml"/><Relationship Id="rId7" Type="http://schemas.openxmlformats.org/officeDocument/2006/relationships/tags" Target="../tags/tag262.xml"/><Relationship Id="rId12" Type="http://schemas.openxmlformats.org/officeDocument/2006/relationships/chart" Target="../charts/chart32.xml"/><Relationship Id="rId2" Type="http://schemas.openxmlformats.org/officeDocument/2006/relationships/tags" Target="../tags/tag257.xml"/><Relationship Id="rId1" Type="http://schemas.openxmlformats.org/officeDocument/2006/relationships/tags" Target="../tags/tag256.xml"/><Relationship Id="rId6" Type="http://schemas.openxmlformats.org/officeDocument/2006/relationships/tags" Target="../tags/tag261.xml"/><Relationship Id="rId11" Type="http://schemas.openxmlformats.org/officeDocument/2006/relationships/notesSlide" Target="../notesSlides/notesSlide28.xml"/><Relationship Id="rId5" Type="http://schemas.openxmlformats.org/officeDocument/2006/relationships/tags" Target="../tags/tag260.xml"/><Relationship Id="rId10" Type="http://schemas.openxmlformats.org/officeDocument/2006/relationships/slideLayout" Target="../slideLayouts/slideLayout3.xml"/><Relationship Id="rId4" Type="http://schemas.openxmlformats.org/officeDocument/2006/relationships/tags" Target="../tags/tag259.xml"/><Relationship Id="rId9" Type="http://schemas.openxmlformats.org/officeDocument/2006/relationships/tags" Target="../tags/tag264.xml"/></Relationships>
</file>

<file path=ppt/slides/_rels/slide45.xml.rels><?xml version="1.0" encoding="UTF-8" standalone="yes"?>
<Relationships xmlns="http://schemas.openxmlformats.org/package/2006/relationships"><Relationship Id="rId8" Type="http://schemas.openxmlformats.org/officeDocument/2006/relationships/tags" Target="../tags/tag272.xml"/><Relationship Id="rId3" Type="http://schemas.openxmlformats.org/officeDocument/2006/relationships/tags" Target="../tags/tag267.xml"/><Relationship Id="rId7" Type="http://schemas.openxmlformats.org/officeDocument/2006/relationships/tags" Target="../tags/tag271.xml"/><Relationship Id="rId12" Type="http://schemas.openxmlformats.org/officeDocument/2006/relationships/chart" Target="../charts/chart33.xml"/><Relationship Id="rId2" Type="http://schemas.openxmlformats.org/officeDocument/2006/relationships/tags" Target="../tags/tag266.xml"/><Relationship Id="rId1" Type="http://schemas.openxmlformats.org/officeDocument/2006/relationships/tags" Target="../tags/tag265.xml"/><Relationship Id="rId6" Type="http://schemas.openxmlformats.org/officeDocument/2006/relationships/tags" Target="../tags/tag270.xml"/><Relationship Id="rId11" Type="http://schemas.openxmlformats.org/officeDocument/2006/relationships/notesSlide" Target="../notesSlides/notesSlide29.xml"/><Relationship Id="rId5" Type="http://schemas.openxmlformats.org/officeDocument/2006/relationships/tags" Target="../tags/tag269.xml"/><Relationship Id="rId10" Type="http://schemas.openxmlformats.org/officeDocument/2006/relationships/slideLayout" Target="../slideLayouts/slideLayout3.xml"/><Relationship Id="rId4" Type="http://schemas.openxmlformats.org/officeDocument/2006/relationships/tags" Target="../tags/tag268.xml"/><Relationship Id="rId9" Type="http://schemas.openxmlformats.org/officeDocument/2006/relationships/tags" Target="../tags/tag273.xml"/></Relationships>
</file>

<file path=ppt/slides/_rels/slide4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3.xml"/><Relationship Id="rId1" Type="http://schemas.openxmlformats.org/officeDocument/2006/relationships/tags" Target="../tags/tag274.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chart" Target="../charts/chart34.xml"/></Relationships>
</file>

<file path=ppt/slides/_rels/slide49.xml.rels><?xml version="1.0" encoding="UTF-8" standalone="yes"?>
<Relationships xmlns="http://schemas.openxmlformats.org/package/2006/relationships"><Relationship Id="rId8" Type="http://schemas.openxmlformats.org/officeDocument/2006/relationships/notesSlide" Target="../notesSlides/notesSlide32.xml"/><Relationship Id="rId3" Type="http://schemas.openxmlformats.org/officeDocument/2006/relationships/tags" Target="../tags/tag277.xml"/><Relationship Id="rId7" Type="http://schemas.openxmlformats.org/officeDocument/2006/relationships/slideLayout" Target="../slideLayouts/slideLayout3.xml"/><Relationship Id="rId2" Type="http://schemas.openxmlformats.org/officeDocument/2006/relationships/tags" Target="../tags/tag276.xml"/><Relationship Id="rId1" Type="http://schemas.openxmlformats.org/officeDocument/2006/relationships/tags" Target="../tags/tag275.xml"/><Relationship Id="rId6" Type="http://schemas.openxmlformats.org/officeDocument/2006/relationships/tags" Target="../tags/tag280.xml"/><Relationship Id="rId5" Type="http://schemas.openxmlformats.org/officeDocument/2006/relationships/tags" Target="../tags/tag279.xml"/><Relationship Id="rId4" Type="http://schemas.openxmlformats.org/officeDocument/2006/relationships/tags" Target="../tags/tag278.xml"/><Relationship Id="rId9" Type="http://schemas.openxmlformats.org/officeDocument/2006/relationships/chart" Target="../charts/chart37.xml"/></Relationships>
</file>

<file path=ppt/slides/_rels/slide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slideLayout" Target="../slideLayouts/slideLayout83.xml"/><Relationship Id="rId1" Type="http://schemas.openxmlformats.org/officeDocument/2006/relationships/tags" Target="../tags/tag281.xml"/></Relationships>
</file>

<file path=ppt/slides/_rels/slide51.xml.rels><?xml version="1.0" encoding="UTF-8" standalone="yes"?>
<Relationships xmlns="http://schemas.openxmlformats.org/package/2006/relationships"><Relationship Id="rId8" Type="http://schemas.openxmlformats.org/officeDocument/2006/relationships/tags" Target="../tags/tag289.xml"/><Relationship Id="rId13" Type="http://schemas.openxmlformats.org/officeDocument/2006/relationships/tags" Target="../tags/tag294.xml"/><Relationship Id="rId18" Type="http://schemas.openxmlformats.org/officeDocument/2006/relationships/tags" Target="../tags/tag299.xml"/><Relationship Id="rId26" Type="http://schemas.openxmlformats.org/officeDocument/2006/relationships/chart" Target="../charts/chart39.xml"/><Relationship Id="rId3" Type="http://schemas.openxmlformats.org/officeDocument/2006/relationships/tags" Target="../tags/tag284.xml"/><Relationship Id="rId21" Type="http://schemas.openxmlformats.org/officeDocument/2006/relationships/tags" Target="../tags/tag302.xml"/><Relationship Id="rId7" Type="http://schemas.openxmlformats.org/officeDocument/2006/relationships/tags" Target="../tags/tag288.xml"/><Relationship Id="rId12" Type="http://schemas.openxmlformats.org/officeDocument/2006/relationships/tags" Target="../tags/tag293.xml"/><Relationship Id="rId17" Type="http://schemas.openxmlformats.org/officeDocument/2006/relationships/tags" Target="../tags/tag298.xml"/><Relationship Id="rId25" Type="http://schemas.openxmlformats.org/officeDocument/2006/relationships/notesSlide" Target="../notesSlides/notesSlide33.xml"/><Relationship Id="rId2" Type="http://schemas.openxmlformats.org/officeDocument/2006/relationships/tags" Target="../tags/tag283.xml"/><Relationship Id="rId16" Type="http://schemas.openxmlformats.org/officeDocument/2006/relationships/tags" Target="../tags/tag297.xml"/><Relationship Id="rId20" Type="http://schemas.openxmlformats.org/officeDocument/2006/relationships/tags" Target="../tags/tag301.xml"/><Relationship Id="rId1" Type="http://schemas.openxmlformats.org/officeDocument/2006/relationships/tags" Target="../tags/tag282.xml"/><Relationship Id="rId6" Type="http://schemas.openxmlformats.org/officeDocument/2006/relationships/tags" Target="../tags/tag287.xml"/><Relationship Id="rId11" Type="http://schemas.openxmlformats.org/officeDocument/2006/relationships/tags" Target="../tags/tag292.xml"/><Relationship Id="rId24" Type="http://schemas.openxmlformats.org/officeDocument/2006/relationships/slideLayout" Target="../slideLayouts/slideLayout3.xml"/><Relationship Id="rId5" Type="http://schemas.openxmlformats.org/officeDocument/2006/relationships/tags" Target="../tags/tag286.xml"/><Relationship Id="rId15" Type="http://schemas.openxmlformats.org/officeDocument/2006/relationships/tags" Target="../tags/tag296.xml"/><Relationship Id="rId23" Type="http://schemas.openxmlformats.org/officeDocument/2006/relationships/tags" Target="../tags/tag304.xml"/><Relationship Id="rId10" Type="http://schemas.openxmlformats.org/officeDocument/2006/relationships/tags" Target="../tags/tag291.xml"/><Relationship Id="rId19" Type="http://schemas.openxmlformats.org/officeDocument/2006/relationships/tags" Target="../tags/tag300.xml"/><Relationship Id="rId4" Type="http://schemas.openxmlformats.org/officeDocument/2006/relationships/tags" Target="../tags/tag285.xml"/><Relationship Id="rId9" Type="http://schemas.openxmlformats.org/officeDocument/2006/relationships/tags" Target="../tags/tag290.xml"/><Relationship Id="rId14" Type="http://schemas.openxmlformats.org/officeDocument/2006/relationships/tags" Target="../tags/tag295.xml"/><Relationship Id="rId22" Type="http://schemas.openxmlformats.org/officeDocument/2006/relationships/tags" Target="../tags/tag303.xml"/><Relationship Id="rId27" Type="http://schemas.openxmlformats.org/officeDocument/2006/relationships/chart" Target="../charts/chart40.xml"/></Relationships>
</file>

<file path=ppt/slides/_rels/slide52.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slideLayout" Target="../slideLayouts/slideLayout82.xml"/><Relationship Id="rId1" Type="http://schemas.openxmlformats.org/officeDocument/2006/relationships/tags" Target="../tags/tag305.xml"/></Relationships>
</file>

<file path=ppt/slides/_rels/slide53.xml.rels><?xml version="1.0" encoding="UTF-8" standalone="yes"?>
<Relationships xmlns="http://schemas.openxmlformats.org/package/2006/relationships"><Relationship Id="rId8" Type="http://schemas.openxmlformats.org/officeDocument/2006/relationships/tags" Target="../tags/tag313.xml"/><Relationship Id="rId13" Type="http://schemas.openxmlformats.org/officeDocument/2006/relationships/tags" Target="../tags/tag318.xml"/><Relationship Id="rId18" Type="http://schemas.openxmlformats.org/officeDocument/2006/relationships/tags" Target="../tags/tag323.xml"/><Relationship Id="rId26" Type="http://schemas.openxmlformats.org/officeDocument/2006/relationships/chart" Target="../charts/chart42.xml"/><Relationship Id="rId3" Type="http://schemas.openxmlformats.org/officeDocument/2006/relationships/tags" Target="../tags/tag308.xml"/><Relationship Id="rId21" Type="http://schemas.openxmlformats.org/officeDocument/2006/relationships/tags" Target="../tags/tag326.xml"/><Relationship Id="rId7" Type="http://schemas.openxmlformats.org/officeDocument/2006/relationships/tags" Target="../tags/tag312.xml"/><Relationship Id="rId12" Type="http://schemas.openxmlformats.org/officeDocument/2006/relationships/tags" Target="../tags/tag317.xml"/><Relationship Id="rId17" Type="http://schemas.openxmlformats.org/officeDocument/2006/relationships/tags" Target="../tags/tag322.xml"/><Relationship Id="rId25" Type="http://schemas.openxmlformats.org/officeDocument/2006/relationships/notesSlide" Target="../notesSlides/notesSlide34.xml"/><Relationship Id="rId2" Type="http://schemas.openxmlformats.org/officeDocument/2006/relationships/tags" Target="../tags/tag307.xml"/><Relationship Id="rId16" Type="http://schemas.openxmlformats.org/officeDocument/2006/relationships/tags" Target="../tags/tag321.xml"/><Relationship Id="rId20" Type="http://schemas.openxmlformats.org/officeDocument/2006/relationships/tags" Target="../tags/tag325.xml"/><Relationship Id="rId1" Type="http://schemas.openxmlformats.org/officeDocument/2006/relationships/tags" Target="../tags/tag306.xml"/><Relationship Id="rId6" Type="http://schemas.openxmlformats.org/officeDocument/2006/relationships/tags" Target="../tags/tag311.xml"/><Relationship Id="rId11" Type="http://schemas.openxmlformats.org/officeDocument/2006/relationships/tags" Target="../tags/tag316.xml"/><Relationship Id="rId24" Type="http://schemas.openxmlformats.org/officeDocument/2006/relationships/slideLayout" Target="../slideLayouts/slideLayout3.xml"/><Relationship Id="rId5" Type="http://schemas.openxmlformats.org/officeDocument/2006/relationships/tags" Target="../tags/tag310.xml"/><Relationship Id="rId15" Type="http://schemas.openxmlformats.org/officeDocument/2006/relationships/tags" Target="../tags/tag320.xml"/><Relationship Id="rId23" Type="http://schemas.openxmlformats.org/officeDocument/2006/relationships/tags" Target="../tags/tag328.xml"/><Relationship Id="rId10" Type="http://schemas.openxmlformats.org/officeDocument/2006/relationships/tags" Target="../tags/tag315.xml"/><Relationship Id="rId19" Type="http://schemas.openxmlformats.org/officeDocument/2006/relationships/tags" Target="../tags/tag324.xml"/><Relationship Id="rId4" Type="http://schemas.openxmlformats.org/officeDocument/2006/relationships/tags" Target="../tags/tag309.xml"/><Relationship Id="rId9" Type="http://schemas.openxmlformats.org/officeDocument/2006/relationships/tags" Target="../tags/tag314.xml"/><Relationship Id="rId14" Type="http://schemas.openxmlformats.org/officeDocument/2006/relationships/tags" Target="../tags/tag319.xml"/><Relationship Id="rId22" Type="http://schemas.openxmlformats.org/officeDocument/2006/relationships/tags" Target="../tags/tag327.xml"/><Relationship Id="rId27" Type="http://schemas.openxmlformats.org/officeDocument/2006/relationships/chart" Target="../charts/chart43.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83.xml"/><Relationship Id="rId1" Type="http://schemas.openxmlformats.org/officeDocument/2006/relationships/tags" Target="../tags/tag329.xml"/><Relationship Id="rId4" Type="http://schemas.openxmlformats.org/officeDocument/2006/relationships/chart" Target="../charts/chart4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82.xml"/></Relationships>
</file>

<file path=ppt/slides/_rels/slide5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8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7.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tags" Target="../tags/tag331.xml"/><Relationship Id="rId1" Type="http://schemas.openxmlformats.org/officeDocument/2006/relationships/tags" Target="../tags/tag330.xml"/><Relationship Id="rId5" Type="http://schemas.openxmlformats.org/officeDocument/2006/relationships/chart" Target="../charts/chart45.xml"/><Relationship Id="rId4" Type="http://schemas.openxmlformats.org/officeDocument/2006/relationships/notesSlide" Target="../notesSlides/notesSlide37.xml"/></Relationships>
</file>

<file path=ppt/slides/_rels/slide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9.jpeg"/><Relationship Id="rId1" Type="http://schemas.openxmlformats.org/officeDocument/2006/relationships/slideLayout" Target="../slideLayouts/slideLayout3.xml"/><Relationship Id="rId4" Type="http://schemas.openxmlformats.org/officeDocument/2006/relationships/image" Target="../media/image71.e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8" Type="http://schemas.openxmlformats.org/officeDocument/2006/relationships/notesSlide" Target="../notesSlides/notesSlide38.xml"/><Relationship Id="rId3" Type="http://schemas.openxmlformats.org/officeDocument/2006/relationships/tags" Target="../tags/tag334.xml"/><Relationship Id="rId7" Type="http://schemas.openxmlformats.org/officeDocument/2006/relationships/slideLayout" Target="../slideLayouts/slideLayout3.xml"/><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tags" Target="../tags/tag337.xml"/><Relationship Id="rId11" Type="http://schemas.openxmlformats.org/officeDocument/2006/relationships/image" Target="../media/image83.png"/><Relationship Id="rId5" Type="http://schemas.openxmlformats.org/officeDocument/2006/relationships/tags" Target="../tags/tag336.xml"/><Relationship Id="rId10" Type="http://schemas.openxmlformats.org/officeDocument/2006/relationships/image" Target="../media/image82.png"/><Relationship Id="rId4" Type="http://schemas.openxmlformats.org/officeDocument/2006/relationships/tags" Target="../tags/tag335.xml"/><Relationship Id="rId9" Type="http://schemas.openxmlformats.org/officeDocument/2006/relationships/image" Target="../media/image81.png"/></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339.xml"/><Relationship Id="rId1" Type="http://schemas.openxmlformats.org/officeDocument/2006/relationships/tags" Target="../tags/tag338.xml"/><Relationship Id="rId4" Type="http://schemas.openxmlformats.org/officeDocument/2006/relationships/notesSlide" Target="../notesSlides/notesSlide39.xml"/></Relationships>
</file>

<file path=ppt/slides/_rels/slide63.xml.rels><?xml version="1.0" encoding="UTF-8" standalone="yes"?>
<Relationships xmlns="http://schemas.openxmlformats.org/package/2006/relationships"><Relationship Id="rId8" Type="http://schemas.openxmlformats.org/officeDocument/2006/relationships/chart" Target="../charts/chart46.xml"/><Relationship Id="rId3" Type="http://schemas.openxmlformats.org/officeDocument/2006/relationships/tags" Target="../tags/tag342.xml"/><Relationship Id="rId7" Type="http://schemas.openxmlformats.org/officeDocument/2006/relationships/notesSlide" Target="../notesSlides/notesSlide40.xml"/><Relationship Id="rId2" Type="http://schemas.openxmlformats.org/officeDocument/2006/relationships/tags" Target="../tags/tag341.xml"/><Relationship Id="rId1" Type="http://schemas.openxmlformats.org/officeDocument/2006/relationships/tags" Target="../tags/tag340.xml"/><Relationship Id="rId6" Type="http://schemas.openxmlformats.org/officeDocument/2006/relationships/slideLayout" Target="../slideLayouts/slideLayout3.xml"/><Relationship Id="rId5" Type="http://schemas.openxmlformats.org/officeDocument/2006/relationships/tags" Target="../tags/tag344.xml"/><Relationship Id="rId4" Type="http://schemas.openxmlformats.org/officeDocument/2006/relationships/tags" Target="../tags/tag343.xml"/><Relationship Id="rId9" Type="http://schemas.openxmlformats.org/officeDocument/2006/relationships/chart" Target="../charts/chart4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tags" Target="../tags/tag347.xml"/><Relationship Id="rId2" Type="http://schemas.openxmlformats.org/officeDocument/2006/relationships/tags" Target="../tags/tag346.xml"/><Relationship Id="rId1" Type="http://schemas.openxmlformats.org/officeDocument/2006/relationships/tags" Target="../tags/tag345.xml"/><Relationship Id="rId5" Type="http://schemas.openxmlformats.org/officeDocument/2006/relationships/notesSlide" Target="../notesSlides/notesSlide41.xml"/><Relationship Id="rId4"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8" Type="http://schemas.openxmlformats.org/officeDocument/2006/relationships/tags" Target="../tags/tag355.xml"/><Relationship Id="rId13" Type="http://schemas.openxmlformats.org/officeDocument/2006/relationships/tags" Target="../tags/tag360.xml"/><Relationship Id="rId18" Type="http://schemas.openxmlformats.org/officeDocument/2006/relationships/tags" Target="../tags/tag365.xml"/><Relationship Id="rId26" Type="http://schemas.openxmlformats.org/officeDocument/2006/relationships/chart" Target="../charts/chart52.xml"/><Relationship Id="rId3" Type="http://schemas.openxmlformats.org/officeDocument/2006/relationships/tags" Target="../tags/tag350.xml"/><Relationship Id="rId21" Type="http://schemas.openxmlformats.org/officeDocument/2006/relationships/notesSlide" Target="../notesSlides/notesSlide42.xml"/><Relationship Id="rId7" Type="http://schemas.openxmlformats.org/officeDocument/2006/relationships/tags" Target="../tags/tag354.xml"/><Relationship Id="rId12" Type="http://schemas.openxmlformats.org/officeDocument/2006/relationships/tags" Target="../tags/tag359.xml"/><Relationship Id="rId17" Type="http://schemas.openxmlformats.org/officeDocument/2006/relationships/tags" Target="../tags/tag364.xml"/><Relationship Id="rId25" Type="http://schemas.openxmlformats.org/officeDocument/2006/relationships/chart" Target="../charts/chart51.xml"/><Relationship Id="rId2" Type="http://schemas.openxmlformats.org/officeDocument/2006/relationships/tags" Target="../tags/tag349.xml"/><Relationship Id="rId16" Type="http://schemas.openxmlformats.org/officeDocument/2006/relationships/tags" Target="../tags/tag363.xml"/><Relationship Id="rId20" Type="http://schemas.openxmlformats.org/officeDocument/2006/relationships/slideLayout" Target="../slideLayouts/slideLayout3.xml"/><Relationship Id="rId1" Type="http://schemas.openxmlformats.org/officeDocument/2006/relationships/tags" Target="../tags/tag348.xml"/><Relationship Id="rId6" Type="http://schemas.openxmlformats.org/officeDocument/2006/relationships/tags" Target="../tags/tag353.xml"/><Relationship Id="rId11" Type="http://schemas.openxmlformats.org/officeDocument/2006/relationships/tags" Target="../tags/tag358.xml"/><Relationship Id="rId24" Type="http://schemas.openxmlformats.org/officeDocument/2006/relationships/chart" Target="../charts/chart50.xml"/><Relationship Id="rId5" Type="http://schemas.openxmlformats.org/officeDocument/2006/relationships/tags" Target="../tags/tag352.xml"/><Relationship Id="rId15" Type="http://schemas.openxmlformats.org/officeDocument/2006/relationships/tags" Target="../tags/tag362.xml"/><Relationship Id="rId23" Type="http://schemas.openxmlformats.org/officeDocument/2006/relationships/chart" Target="../charts/chart49.xml"/><Relationship Id="rId10" Type="http://schemas.openxmlformats.org/officeDocument/2006/relationships/tags" Target="../tags/tag357.xml"/><Relationship Id="rId19" Type="http://schemas.openxmlformats.org/officeDocument/2006/relationships/tags" Target="../tags/tag366.xml"/><Relationship Id="rId4" Type="http://schemas.openxmlformats.org/officeDocument/2006/relationships/tags" Target="../tags/tag351.xml"/><Relationship Id="rId9" Type="http://schemas.openxmlformats.org/officeDocument/2006/relationships/tags" Target="../tags/tag356.xml"/><Relationship Id="rId14" Type="http://schemas.openxmlformats.org/officeDocument/2006/relationships/tags" Target="../tags/tag361.xml"/><Relationship Id="rId22" Type="http://schemas.openxmlformats.org/officeDocument/2006/relationships/chart" Target="../charts/chart48.xml"/><Relationship Id="rId27" Type="http://schemas.openxmlformats.org/officeDocument/2006/relationships/chart" Target="../charts/chart53.xml"/></Relationships>
</file>

<file path=ppt/slides/_rels/slide67.xml.rels><?xml version="1.0" encoding="UTF-8" standalone="yes"?>
<Relationships xmlns="http://schemas.openxmlformats.org/package/2006/relationships"><Relationship Id="rId3" Type="http://schemas.openxmlformats.org/officeDocument/2006/relationships/tags" Target="../tags/tag369.xml"/><Relationship Id="rId7" Type="http://schemas.openxmlformats.org/officeDocument/2006/relationships/notesSlide" Target="../notesSlides/notesSlide43.xml"/><Relationship Id="rId2" Type="http://schemas.openxmlformats.org/officeDocument/2006/relationships/tags" Target="../tags/tag368.xml"/><Relationship Id="rId1" Type="http://schemas.openxmlformats.org/officeDocument/2006/relationships/tags" Target="../tags/tag367.xml"/><Relationship Id="rId6" Type="http://schemas.openxmlformats.org/officeDocument/2006/relationships/slideLayout" Target="../slideLayouts/slideLayout3.xml"/><Relationship Id="rId5" Type="http://schemas.openxmlformats.org/officeDocument/2006/relationships/tags" Target="../tags/tag371.xml"/><Relationship Id="rId4" Type="http://schemas.openxmlformats.org/officeDocument/2006/relationships/tags" Target="../tags/tag370.xml"/></Relationships>
</file>

<file path=ppt/slides/_rels/slide68.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8" Type="http://schemas.openxmlformats.org/officeDocument/2006/relationships/tags" Target="../tags/tag379.xml"/><Relationship Id="rId13" Type="http://schemas.openxmlformats.org/officeDocument/2006/relationships/chart" Target="../charts/chart55.xml"/><Relationship Id="rId3" Type="http://schemas.openxmlformats.org/officeDocument/2006/relationships/tags" Target="../tags/tag374.xml"/><Relationship Id="rId7" Type="http://schemas.openxmlformats.org/officeDocument/2006/relationships/tags" Target="../tags/tag378.xml"/><Relationship Id="rId12" Type="http://schemas.openxmlformats.org/officeDocument/2006/relationships/chart" Target="../charts/chart54.xml"/><Relationship Id="rId2" Type="http://schemas.openxmlformats.org/officeDocument/2006/relationships/tags" Target="../tags/tag373.xml"/><Relationship Id="rId1" Type="http://schemas.openxmlformats.org/officeDocument/2006/relationships/tags" Target="../tags/tag372.xml"/><Relationship Id="rId6" Type="http://schemas.openxmlformats.org/officeDocument/2006/relationships/tags" Target="../tags/tag377.xml"/><Relationship Id="rId11" Type="http://schemas.openxmlformats.org/officeDocument/2006/relationships/slideLayout" Target="../slideLayouts/slideLayout15.xml"/><Relationship Id="rId5" Type="http://schemas.openxmlformats.org/officeDocument/2006/relationships/tags" Target="../tags/tag376.xml"/><Relationship Id="rId10" Type="http://schemas.openxmlformats.org/officeDocument/2006/relationships/tags" Target="../tags/tag381.xml"/><Relationship Id="rId4" Type="http://schemas.openxmlformats.org/officeDocument/2006/relationships/tags" Target="../tags/tag375.xml"/><Relationship Id="rId9" Type="http://schemas.openxmlformats.org/officeDocument/2006/relationships/tags" Target="../tags/tag380.xml"/></Relationships>
</file>

<file path=ppt/slides/_rels/slide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9.jpeg"/><Relationship Id="rId1" Type="http://schemas.openxmlformats.org/officeDocument/2006/relationships/slideLayout" Target="../slideLayouts/slideLayout3.xml"/><Relationship Id="rId4" Type="http://schemas.openxmlformats.org/officeDocument/2006/relationships/image" Target="../media/image71.emf"/></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3.xml"/><Relationship Id="rId1" Type="http://schemas.openxmlformats.org/officeDocument/2006/relationships/tags" Target="../tags/tag382.xml"/><Relationship Id="rId5" Type="http://schemas.openxmlformats.org/officeDocument/2006/relationships/chart" Target="../charts/chart57.xml"/><Relationship Id="rId4" Type="http://schemas.openxmlformats.org/officeDocument/2006/relationships/chart" Target="../charts/chart56.xml"/></Relationships>
</file>

<file path=ppt/slides/_rels/slide71.xml.rels><?xml version="1.0" encoding="UTF-8" standalone="yes"?>
<Relationships xmlns="http://schemas.openxmlformats.org/package/2006/relationships"><Relationship Id="rId3" Type="http://schemas.openxmlformats.org/officeDocument/2006/relationships/tags" Target="../tags/tag385.xml"/><Relationship Id="rId7" Type="http://schemas.openxmlformats.org/officeDocument/2006/relationships/chart" Target="../charts/chart59.xml"/><Relationship Id="rId2" Type="http://schemas.openxmlformats.org/officeDocument/2006/relationships/tags" Target="../tags/tag384.xml"/><Relationship Id="rId1" Type="http://schemas.openxmlformats.org/officeDocument/2006/relationships/tags" Target="../tags/tag383.xml"/><Relationship Id="rId6" Type="http://schemas.openxmlformats.org/officeDocument/2006/relationships/chart" Target="../charts/chart58.xml"/><Relationship Id="rId5" Type="http://schemas.openxmlformats.org/officeDocument/2006/relationships/notesSlide" Target="../notesSlides/notesSlide45.xml"/><Relationship Id="rId4"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tags" Target="../tags/tag388.xml"/><Relationship Id="rId7" Type="http://schemas.openxmlformats.org/officeDocument/2006/relationships/chart" Target="../charts/chart60.xml"/><Relationship Id="rId2" Type="http://schemas.openxmlformats.org/officeDocument/2006/relationships/tags" Target="../tags/tag387.xml"/><Relationship Id="rId1" Type="http://schemas.openxmlformats.org/officeDocument/2006/relationships/tags" Target="../tags/tag386.xml"/><Relationship Id="rId6" Type="http://schemas.openxmlformats.org/officeDocument/2006/relationships/notesSlide" Target="../notesSlides/notesSlide46.xml"/><Relationship Id="rId5" Type="http://schemas.openxmlformats.org/officeDocument/2006/relationships/slideLayout" Target="../slideLayouts/slideLayout3.xml"/><Relationship Id="rId4" Type="http://schemas.openxmlformats.org/officeDocument/2006/relationships/tags" Target="../tags/tag389.xml"/></Relationships>
</file>

<file path=ppt/slides/_rels/slide73.xml.rels><?xml version="1.0" encoding="UTF-8" standalone="yes"?>
<Relationships xmlns="http://schemas.openxmlformats.org/package/2006/relationships"><Relationship Id="rId8" Type="http://schemas.openxmlformats.org/officeDocument/2006/relationships/chart" Target="../charts/chart61.xml"/><Relationship Id="rId3" Type="http://schemas.openxmlformats.org/officeDocument/2006/relationships/tags" Target="../tags/tag392.xml"/><Relationship Id="rId7" Type="http://schemas.openxmlformats.org/officeDocument/2006/relationships/notesSlide" Target="../notesSlides/notesSlide47.xml"/><Relationship Id="rId2" Type="http://schemas.openxmlformats.org/officeDocument/2006/relationships/tags" Target="../tags/tag391.xml"/><Relationship Id="rId1" Type="http://schemas.openxmlformats.org/officeDocument/2006/relationships/tags" Target="../tags/tag390.xml"/><Relationship Id="rId6" Type="http://schemas.openxmlformats.org/officeDocument/2006/relationships/slideLayout" Target="../slideLayouts/slideLayout3.xml"/><Relationship Id="rId5" Type="http://schemas.openxmlformats.org/officeDocument/2006/relationships/tags" Target="../tags/tag394.xml"/><Relationship Id="rId4" Type="http://schemas.openxmlformats.org/officeDocument/2006/relationships/tags" Target="../tags/tag39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tags" Target="../tags/tag397.xml"/><Relationship Id="rId7" Type="http://schemas.openxmlformats.org/officeDocument/2006/relationships/chart" Target="../charts/chart62.xml"/><Relationship Id="rId2" Type="http://schemas.openxmlformats.org/officeDocument/2006/relationships/tags" Target="../tags/tag396.xml"/><Relationship Id="rId1" Type="http://schemas.openxmlformats.org/officeDocument/2006/relationships/tags" Target="../tags/tag395.xml"/><Relationship Id="rId6" Type="http://schemas.openxmlformats.org/officeDocument/2006/relationships/notesSlide" Target="../notesSlides/notesSlide48.xml"/><Relationship Id="rId5" Type="http://schemas.openxmlformats.org/officeDocument/2006/relationships/slideLayout" Target="../slideLayouts/slideLayout3.xml"/><Relationship Id="rId4" Type="http://schemas.openxmlformats.org/officeDocument/2006/relationships/tags" Target="../tags/tag398.xml"/></Relationships>
</file>

<file path=ppt/slides/_rels/slide76.xml.rels><?xml version="1.0" encoding="UTF-8" standalone="yes"?>
<Relationships xmlns="http://schemas.openxmlformats.org/package/2006/relationships"><Relationship Id="rId3" Type="http://schemas.openxmlformats.org/officeDocument/2006/relationships/tags" Target="../tags/tag401.xml"/><Relationship Id="rId7" Type="http://schemas.openxmlformats.org/officeDocument/2006/relationships/chart" Target="../charts/chart63.xml"/><Relationship Id="rId2" Type="http://schemas.openxmlformats.org/officeDocument/2006/relationships/tags" Target="../tags/tag400.xml"/><Relationship Id="rId1" Type="http://schemas.openxmlformats.org/officeDocument/2006/relationships/tags" Target="../tags/tag399.xml"/><Relationship Id="rId6" Type="http://schemas.openxmlformats.org/officeDocument/2006/relationships/notesSlide" Target="../notesSlides/notesSlide49.xml"/><Relationship Id="rId5" Type="http://schemas.openxmlformats.org/officeDocument/2006/relationships/slideLayout" Target="../slideLayouts/slideLayout3.xml"/><Relationship Id="rId4" Type="http://schemas.openxmlformats.org/officeDocument/2006/relationships/tags" Target="../tags/tag402.xml"/></Relationships>
</file>

<file path=ppt/slides/_rels/slide77.xml.rels><?xml version="1.0" encoding="UTF-8" standalone="yes"?>
<Relationships xmlns="http://schemas.openxmlformats.org/package/2006/relationships"><Relationship Id="rId8" Type="http://schemas.openxmlformats.org/officeDocument/2006/relationships/tags" Target="../tags/tag410.xml"/><Relationship Id="rId13" Type="http://schemas.openxmlformats.org/officeDocument/2006/relationships/chart" Target="../charts/chart65.xml"/><Relationship Id="rId3" Type="http://schemas.openxmlformats.org/officeDocument/2006/relationships/tags" Target="../tags/tag405.xml"/><Relationship Id="rId7" Type="http://schemas.openxmlformats.org/officeDocument/2006/relationships/tags" Target="../tags/tag409.xml"/><Relationship Id="rId12" Type="http://schemas.openxmlformats.org/officeDocument/2006/relationships/chart" Target="../charts/chart64.xml"/><Relationship Id="rId2" Type="http://schemas.openxmlformats.org/officeDocument/2006/relationships/tags" Target="../tags/tag404.xml"/><Relationship Id="rId1" Type="http://schemas.openxmlformats.org/officeDocument/2006/relationships/tags" Target="../tags/tag403.xml"/><Relationship Id="rId6" Type="http://schemas.openxmlformats.org/officeDocument/2006/relationships/tags" Target="../tags/tag408.xml"/><Relationship Id="rId11" Type="http://schemas.openxmlformats.org/officeDocument/2006/relationships/notesSlide" Target="../notesSlides/notesSlide50.xml"/><Relationship Id="rId5" Type="http://schemas.openxmlformats.org/officeDocument/2006/relationships/tags" Target="../tags/tag407.xml"/><Relationship Id="rId10" Type="http://schemas.openxmlformats.org/officeDocument/2006/relationships/slideLayout" Target="../slideLayouts/slideLayout3.xml"/><Relationship Id="rId4" Type="http://schemas.openxmlformats.org/officeDocument/2006/relationships/tags" Target="../tags/tag406.xml"/><Relationship Id="rId9" Type="http://schemas.openxmlformats.org/officeDocument/2006/relationships/tags" Target="../tags/tag41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8" Type="http://schemas.openxmlformats.org/officeDocument/2006/relationships/tags" Target="../tags/tag419.xml"/><Relationship Id="rId13" Type="http://schemas.openxmlformats.org/officeDocument/2006/relationships/chart" Target="../charts/chart67.xml"/><Relationship Id="rId3" Type="http://schemas.openxmlformats.org/officeDocument/2006/relationships/tags" Target="../tags/tag414.xml"/><Relationship Id="rId7" Type="http://schemas.openxmlformats.org/officeDocument/2006/relationships/tags" Target="../tags/tag418.xml"/><Relationship Id="rId12" Type="http://schemas.openxmlformats.org/officeDocument/2006/relationships/chart" Target="../charts/chart66.xml"/><Relationship Id="rId2" Type="http://schemas.openxmlformats.org/officeDocument/2006/relationships/tags" Target="../tags/tag413.xml"/><Relationship Id="rId1" Type="http://schemas.openxmlformats.org/officeDocument/2006/relationships/tags" Target="../tags/tag412.xml"/><Relationship Id="rId6" Type="http://schemas.openxmlformats.org/officeDocument/2006/relationships/tags" Target="../tags/tag417.xml"/><Relationship Id="rId11" Type="http://schemas.openxmlformats.org/officeDocument/2006/relationships/notesSlide" Target="../notesSlides/notesSlide52.xml"/><Relationship Id="rId5" Type="http://schemas.openxmlformats.org/officeDocument/2006/relationships/tags" Target="../tags/tag416.xml"/><Relationship Id="rId10" Type="http://schemas.openxmlformats.org/officeDocument/2006/relationships/slideLayout" Target="../slideLayouts/slideLayout3.xml"/><Relationship Id="rId4" Type="http://schemas.openxmlformats.org/officeDocument/2006/relationships/tags" Target="../tags/tag415.xml"/><Relationship Id="rId9" Type="http://schemas.openxmlformats.org/officeDocument/2006/relationships/tags" Target="../tags/tag4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3.xml"/><Relationship Id="rId1" Type="http://schemas.openxmlformats.org/officeDocument/2006/relationships/tags" Target="../tags/tag421.xml"/><Relationship Id="rId5" Type="http://schemas.openxmlformats.org/officeDocument/2006/relationships/chart" Target="../charts/chart68.xml"/><Relationship Id="rId4" Type="http://schemas.openxmlformats.org/officeDocument/2006/relationships/hyperlink" Target="https://csu.gov.cz/produkty/projekce-obyvatelstva-v-krajich-cr-do-roku-2080" TargetMode="External"/></Relationships>
</file>

<file path=ppt/slides/_rels/slide83.xml.rels><?xml version="1.0" encoding="UTF-8" standalone="yes"?>
<Relationships xmlns="http://schemas.openxmlformats.org/package/2006/relationships"><Relationship Id="rId8" Type="http://schemas.openxmlformats.org/officeDocument/2006/relationships/tags" Target="../tags/tag429.xml"/><Relationship Id="rId13" Type="http://schemas.openxmlformats.org/officeDocument/2006/relationships/chart" Target="../charts/chart69.xml"/><Relationship Id="rId3" Type="http://schemas.openxmlformats.org/officeDocument/2006/relationships/tags" Target="../tags/tag424.xml"/><Relationship Id="rId7" Type="http://schemas.openxmlformats.org/officeDocument/2006/relationships/tags" Target="../tags/tag428.xml"/><Relationship Id="rId12" Type="http://schemas.openxmlformats.org/officeDocument/2006/relationships/notesSlide" Target="../notesSlides/notesSlide54.xml"/><Relationship Id="rId2" Type="http://schemas.openxmlformats.org/officeDocument/2006/relationships/tags" Target="../tags/tag423.xml"/><Relationship Id="rId1" Type="http://schemas.openxmlformats.org/officeDocument/2006/relationships/tags" Target="../tags/tag422.xml"/><Relationship Id="rId6" Type="http://schemas.openxmlformats.org/officeDocument/2006/relationships/tags" Target="../tags/tag427.xml"/><Relationship Id="rId11" Type="http://schemas.openxmlformats.org/officeDocument/2006/relationships/slideLayout" Target="../slideLayouts/slideLayout3.xml"/><Relationship Id="rId5" Type="http://schemas.openxmlformats.org/officeDocument/2006/relationships/tags" Target="../tags/tag426.xml"/><Relationship Id="rId10" Type="http://schemas.openxmlformats.org/officeDocument/2006/relationships/tags" Target="../tags/tag431.xml"/><Relationship Id="rId4" Type="http://schemas.openxmlformats.org/officeDocument/2006/relationships/tags" Target="../tags/tag425.xml"/><Relationship Id="rId9" Type="http://schemas.openxmlformats.org/officeDocument/2006/relationships/tags" Target="../tags/tag430.xml"/><Relationship Id="rId14" Type="http://schemas.openxmlformats.org/officeDocument/2006/relationships/chart" Target="../charts/chart70.xml"/></Relationships>
</file>

<file path=ppt/slides/_rels/slide8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slideLayout" Target="../slideLayouts/slideLayout2.xml"/><Relationship Id="rId1" Type="http://schemas.openxmlformats.org/officeDocument/2006/relationships/tags" Target="../tags/tag432.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3.xml"/><Relationship Id="rId1" Type="http://schemas.openxmlformats.org/officeDocument/2006/relationships/tags" Target="../tags/tag433.xml"/></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435.xml"/><Relationship Id="rId1" Type="http://schemas.openxmlformats.org/officeDocument/2006/relationships/tags" Target="../tags/tag434.xml"/><Relationship Id="rId4" Type="http://schemas.openxmlformats.org/officeDocument/2006/relationships/notesSlide" Target="../notesSlides/notesSlide56.xml"/></Relationships>
</file>

<file path=ppt/slides/_rels/slide87.xml.rels><?xml version="1.0" encoding="UTF-8" standalone="yes"?>
<Relationships xmlns="http://schemas.openxmlformats.org/package/2006/relationships"><Relationship Id="rId8" Type="http://schemas.openxmlformats.org/officeDocument/2006/relationships/tags" Target="../tags/tag443.xml"/><Relationship Id="rId3" Type="http://schemas.openxmlformats.org/officeDocument/2006/relationships/tags" Target="../tags/tag438.xml"/><Relationship Id="rId7" Type="http://schemas.openxmlformats.org/officeDocument/2006/relationships/tags" Target="../tags/tag442.xml"/><Relationship Id="rId12" Type="http://schemas.openxmlformats.org/officeDocument/2006/relationships/notesSlide" Target="../notesSlides/notesSlide57.xml"/><Relationship Id="rId2" Type="http://schemas.openxmlformats.org/officeDocument/2006/relationships/tags" Target="../tags/tag437.xml"/><Relationship Id="rId1" Type="http://schemas.openxmlformats.org/officeDocument/2006/relationships/tags" Target="../tags/tag436.xml"/><Relationship Id="rId6" Type="http://schemas.openxmlformats.org/officeDocument/2006/relationships/tags" Target="../tags/tag441.xml"/><Relationship Id="rId11" Type="http://schemas.openxmlformats.org/officeDocument/2006/relationships/slideLayout" Target="../slideLayouts/slideLayout2.xml"/><Relationship Id="rId5" Type="http://schemas.openxmlformats.org/officeDocument/2006/relationships/tags" Target="../tags/tag440.xml"/><Relationship Id="rId10" Type="http://schemas.openxmlformats.org/officeDocument/2006/relationships/tags" Target="../tags/tag445.xml"/><Relationship Id="rId4" Type="http://schemas.openxmlformats.org/officeDocument/2006/relationships/tags" Target="../tags/tag439.xml"/><Relationship Id="rId9" Type="http://schemas.openxmlformats.org/officeDocument/2006/relationships/tags" Target="../tags/tag44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3" Type="http://schemas.openxmlformats.org/officeDocument/2006/relationships/tags" Target="../tags/tag448.xml"/><Relationship Id="rId2" Type="http://schemas.openxmlformats.org/officeDocument/2006/relationships/tags" Target="../tags/tag447.xml"/><Relationship Id="rId1" Type="http://schemas.openxmlformats.org/officeDocument/2006/relationships/tags" Target="../tags/tag446.xml"/><Relationship Id="rId6" Type="http://schemas.openxmlformats.org/officeDocument/2006/relationships/notesSlide" Target="../notesSlides/notesSlide58.xml"/><Relationship Id="rId5" Type="http://schemas.openxmlformats.org/officeDocument/2006/relationships/slideLayout" Target="../slideLayouts/slideLayout3.xml"/><Relationship Id="rId4" Type="http://schemas.openxmlformats.org/officeDocument/2006/relationships/tags" Target="../tags/tag449.xml"/></Relationships>
</file>

<file path=ppt/slides/_rels/slide91.xml.rels><?xml version="1.0" encoding="UTF-8" standalone="yes"?>
<Relationships xmlns="http://schemas.openxmlformats.org/package/2006/relationships"><Relationship Id="rId3" Type="http://schemas.openxmlformats.org/officeDocument/2006/relationships/tags" Target="../tags/tag452.xml"/><Relationship Id="rId7" Type="http://schemas.openxmlformats.org/officeDocument/2006/relationships/notesSlide" Target="../notesSlides/notesSlide59.xml"/><Relationship Id="rId2" Type="http://schemas.openxmlformats.org/officeDocument/2006/relationships/tags" Target="../tags/tag451.xml"/><Relationship Id="rId1" Type="http://schemas.openxmlformats.org/officeDocument/2006/relationships/tags" Target="../tags/tag450.xml"/><Relationship Id="rId6" Type="http://schemas.openxmlformats.org/officeDocument/2006/relationships/slideLayout" Target="../slideLayouts/slideLayout3.xml"/><Relationship Id="rId5" Type="http://schemas.openxmlformats.org/officeDocument/2006/relationships/tags" Target="../tags/tag454.xml"/><Relationship Id="rId4" Type="http://schemas.openxmlformats.org/officeDocument/2006/relationships/tags" Target="../tags/tag453.xml"/></Relationships>
</file>

<file path=ppt/slides/_rels/slide92.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slideLayout" Target="../slideLayouts/slideLayout3.xml"/><Relationship Id="rId1" Type="http://schemas.openxmlformats.org/officeDocument/2006/relationships/tags" Target="../tags/tag455.xml"/><Relationship Id="rId4" Type="http://schemas.openxmlformats.org/officeDocument/2006/relationships/chart" Target="../charts/chart72.xml"/></Relationships>
</file>

<file path=ppt/slides/_rels/slide93.xml.rels><?xml version="1.0" encoding="UTF-8" standalone="yes"?>
<Relationships xmlns="http://schemas.openxmlformats.org/package/2006/relationships"><Relationship Id="rId2" Type="http://schemas.openxmlformats.org/officeDocument/2006/relationships/chart" Target="../charts/chart7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chart" Target="../charts/chart7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tags" Target="../tags/tag463.xml"/><Relationship Id="rId13" Type="http://schemas.openxmlformats.org/officeDocument/2006/relationships/tags" Target="../tags/tag468.xml"/><Relationship Id="rId3" Type="http://schemas.openxmlformats.org/officeDocument/2006/relationships/tags" Target="../tags/tag458.xml"/><Relationship Id="rId7" Type="http://schemas.openxmlformats.org/officeDocument/2006/relationships/tags" Target="../tags/tag462.xml"/><Relationship Id="rId12" Type="http://schemas.openxmlformats.org/officeDocument/2006/relationships/tags" Target="../tags/tag467.xml"/><Relationship Id="rId17" Type="http://schemas.openxmlformats.org/officeDocument/2006/relationships/chart" Target="../charts/chart76.xml"/><Relationship Id="rId2" Type="http://schemas.openxmlformats.org/officeDocument/2006/relationships/tags" Target="../tags/tag457.xml"/><Relationship Id="rId16" Type="http://schemas.openxmlformats.org/officeDocument/2006/relationships/chart" Target="../charts/chart75.xml"/><Relationship Id="rId1" Type="http://schemas.openxmlformats.org/officeDocument/2006/relationships/tags" Target="../tags/tag456.xml"/><Relationship Id="rId6" Type="http://schemas.openxmlformats.org/officeDocument/2006/relationships/tags" Target="../tags/tag461.xml"/><Relationship Id="rId11" Type="http://schemas.openxmlformats.org/officeDocument/2006/relationships/tags" Target="../tags/tag466.xml"/><Relationship Id="rId5" Type="http://schemas.openxmlformats.org/officeDocument/2006/relationships/tags" Target="../tags/tag460.xml"/><Relationship Id="rId15" Type="http://schemas.openxmlformats.org/officeDocument/2006/relationships/notesSlide" Target="../notesSlides/notesSlide60.xml"/><Relationship Id="rId10" Type="http://schemas.openxmlformats.org/officeDocument/2006/relationships/tags" Target="../tags/tag465.xml"/><Relationship Id="rId4" Type="http://schemas.openxmlformats.org/officeDocument/2006/relationships/tags" Target="../tags/tag459.xml"/><Relationship Id="rId9" Type="http://schemas.openxmlformats.org/officeDocument/2006/relationships/tags" Target="../tags/tag464.xml"/><Relationship Id="rId14"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5.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5B02AC4B-FE3C-7112-F284-757394803E03}"/>
              </a:ext>
            </a:extLst>
          </p:cNvPr>
          <p:cNvSpPr/>
          <p:nvPr/>
        </p:nvSpPr>
        <p:spPr>
          <a:xfrm>
            <a:off x="218249" y="66985"/>
            <a:ext cx="9748711" cy="17220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2E5980"/>
                </a:solidFill>
                <a:effectLst/>
                <a:uLnTx/>
                <a:uFillTx/>
                <a:latin typeface="Calibri" panose="020F0502020204030204"/>
                <a:ea typeface="+mn-ea"/>
                <a:cs typeface="+mn-cs"/>
              </a:rPr>
              <a:t>STRATEGICKÉ ANALÝZY POTŘEB REZORTU ZDRAVOTNICTVÍ</a:t>
            </a:r>
          </a:p>
          <a:p>
            <a:pPr marL="0" marR="0" lvl="0" indent="0" algn="l" defTabSz="914400" rtl="0" eaLnBrk="1" fontAlgn="auto" latinLnBrk="0" hangingPunct="1">
              <a:lnSpc>
                <a:spcPct val="115000"/>
              </a:lnSpc>
              <a:spcBef>
                <a:spcPts val="0"/>
              </a:spcBef>
              <a:buClrTx/>
              <a:buSzTx/>
              <a:buFontTx/>
              <a:buNone/>
              <a:tabLst/>
              <a:defRPr/>
            </a:pPr>
            <a:r>
              <a:rPr lang="cs-CZ" sz="3400" b="1">
                <a:solidFill>
                  <a:srgbClr val="D71440"/>
                </a:solidFill>
                <a:latin typeface="Calibri" panose="020F0502020204030204"/>
                <a:ea typeface="Calibri" panose="020F0502020204030204" pitchFamily="34" charset="0"/>
              </a:rPr>
              <a:t>Zdravotnictví a zdraví v Libereckém kraji</a:t>
            </a:r>
          </a:p>
          <a:p>
            <a:pPr marL="0" marR="0" lvl="0" indent="0" algn="l" defTabSz="914400" rtl="0" eaLnBrk="1" fontAlgn="auto" latinLnBrk="0" hangingPunct="1">
              <a:lnSpc>
                <a:spcPct val="115000"/>
              </a:lnSpc>
              <a:spcBef>
                <a:spcPts val="0"/>
              </a:spcBef>
              <a:buClrTx/>
              <a:buSzTx/>
              <a:buFontTx/>
              <a:buNone/>
              <a:tabLst/>
              <a:defRPr/>
            </a:pPr>
            <a:r>
              <a:rPr lang="cs-CZ" sz="3400" b="1" kern="100">
                <a:solidFill>
                  <a:srgbClr val="D71440"/>
                </a:solidFill>
                <a:latin typeface="Calibri" panose="020F0502020204030204"/>
                <a:ea typeface="Calibri" panose="020F0502020204030204" pitchFamily="34" charset="0"/>
                <a:cs typeface="Times New Roman" panose="02020603050405020304" pitchFamily="18" charset="0"/>
              </a:rPr>
              <a:t>Analytická studie</a:t>
            </a:r>
            <a:endParaRPr kumimoji="0" lang="en-GB" sz="3400" b="0" i="0" u="none" strike="noStrike" kern="1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endParaRPr>
          </a:p>
        </p:txBody>
      </p:sp>
      <p:pic>
        <p:nvPicPr>
          <p:cNvPr id="3" name="Grafický objekt 2">
            <a:extLst>
              <a:ext uri="{FF2B5EF4-FFF2-40B4-BE49-F238E27FC236}">
                <a16:creationId xmlns:a16="http://schemas.microsoft.com/office/drawing/2014/main" id="{EBF5A124-CC47-B396-3F49-8BE1CAA121E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8249" y="1704109"/>
            <a:ext cx="3213275" cy="828164"/>
          </a:xfrm>
          <a:prstGeom prst="rect">
            <a:avLst/>
          </a:prstGeom>
        </p:spPr>
      </p:pic>
      <p:sp>
        <p:nvSpPr>
          <p:cNvPr id="5" name="Zástupný symbol textu 4">
            <a:extLst>
              <a:ext uri="{FF2B5EF4-FFF2-40B4-BE49-F238E27FC236}">
                <a16:creationId xmlns:a16="http://schemas.microsoft.com/office/drawing/2014/main" id="{89A01FDB-C3C6-213A-1F37-4CB105E297BD}"/>
              </a:ext>
            </a:extLst>
          </p:cNvPr>
          <p:cNvSpPr txBox="1">
            <a:spLocks/>
          </p:cNvSpPr>
          <p:nvPr/>
        </p:nvSpPr>
        <p:spPr>
          <a:xfrm>
            <a:off x="659277" y="5627645"/>
            <a:ext cx="4658157" cy="507256"/>
          </a:xfrm>
          <a:prstGeom prst="rect">
            <a:avLst/>
          </a:prstGeom>
          <a:solidFill>
            <a:schemeClr val="bg1"/>
          </a:solidFill>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cs-CZ" sz="2600" dirty="0">
                <a:solidFill>
                  <a:srgbClr val="D71440"/>
                </a:solidFill>
              </a:rPr>
              <a:t>Prezentace pro LBK: 24.11.2025</a:t>
            </a:r>
          </a:p>
        </p:txBody>
      </p:sp>
    </p:spTree>
    <p:extLst>
      <p:ext uri="{BB962C8B-B14F-4D97-AF65-F5344CB8AC3E}">
        <p14:creationId xmlns:p14="http://schemas.microsoft.com/office/powerpoint/2010/main" val="35091056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17CB1D-80FD-3AF6-2177-F9A771149522}"/>
            </a:ext>
          </a:extLst>
        </p:cNvPr>
        <p:cNvGrpSpPr/>
        <p:nvPr/>
      </p:nvGrpSpPr>
      <p:grpSpPr>
        <a:xfrm>
          <a:off x="0" y="0"/>
          <a:ext cx="0" cy="0"/>
          <a:chOff x="0" y="0"/>
          <a:chExt cx="0" cy="0"/>
        </a:xfrm>
      </p:grpSpPr>
      <p:sp>
        <p:nvSpPr>
          <p:cNvPr id="12" name="Nadpis 1">
            <a:extLst>
              <a:ext uri="{FF2B5EF4-FFF2-40B4-BE49-F238E27FC236}">
                <a16:creationId xmlns:a16="http://schemas.microsoft.com/office/drawing/2014/main" id="{06306CD4-5F0D-7612-4471-9D3FDF1E2837}"/>
              </a:ext>
            </a:extLst>
          </p:cNvPr>
          <p:cNvSpPr>
            <a:spLocks noGrp="1"/>
          </p:cNvSpPr>
          <p:nvPr>
            <p:ph type="title"/>
            <p:custDataLst>
              <p:tags r:id="rId1"/>
            </p:custDataLst>
          </p:nvPr>
        </p:nvSpPr>
        <p:spPr>
          <a:xfrm>
            <a:off x="222350" y="161776"/>
            <a:ext cx="11386172" cy="538364"/>
          </a:xfrm>
        </p:spPr>
        <p:txBody>
          <a:bodyPr>
            <a:normAutofit/>
          </a:bodyPr>
          <a:lstStyle/>
          <a:p>
            <a:r>
              <a:rPr lang="cs-CZ" dirty="0">
                <a:solidFill>
                  <a:srgbClr val="002060"/>
                </a:solidFill>
              </a:rPr>
              <a:t>Příklad zlepšujících se výsledků péče v LBK: hospitalizační mortalita u AIM</a:t>
            </a:r>
          </a:p>
        </p:txBody>
      </p:sp>
      <p:sp>
        <p:nvSpPr>
          <p:cNvPr id="3" name="TextovéPole 2">
            <a:extLst>
              <a:ext uri="{FF2B5EF4-FFF2-40B4-BE49-F238E27FC236}">
                <a16:creationId xmlns:a16="http://schemas.microsoft.com/office/drawing/2014/main" id="{1392E84C-1AC0-0C63-AEE8-39BEF2BEB8AE}"/>
              </a:ext>
            </a:extLst>
          </p:cNvPr>
          <p:cNvSpPr txBox="1"/>
          <p:nvPr>
            <p:custDataLst>
              <p:tags r:id="rId2"/>
            </p:custDataLst>
          </p:nvPr>
        </p:nvSpPr>
        <p:spPr>
          <a:xfrm>
            <a:off x="392025" y="628361"/>
            <a:ext cx="98035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NRHOSP 1994–2023, IS Zemřelí 1994–2023</a:t>
            </a:r>
          </a:p>
        </p:txBody>
      </p:sp>
      <p:sp>
        <p:nvSpPr>
          <p:cNvPr id="6" name="TextovéPole 21">
            <a:extLst>
              <a:ext uri="{FF2B5EF4-FFF2-40B4-BE49-F238E27FC236}">
                <a16:creationId xmlns:a16="http://schemas.microsoft.com/office/drawing/2014/main" id="{B5A528F7-967F-E331-9A00-2CDC46A71E51}"/>
              </a:ext>
            </a:extLst>
          </p:cNvPr>
          <p:cNvSpPr txBox="1">
            <a:spLocks noChangeArrowheads="1"/>
          </p:cNvSpPr>
          <p:nvPr>
            <p:custDataLst>
              <p:tags r:id="rId3"/>
            </p:custDataLst>
          </p:nvPr>
        </p:nvSpPr>
        <p:spPr bwMode="auto">
          <a:xfrm>
            <a:off x="1461130" y="1154351"/>
            <a:ext cx="42417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Akutní infarkt myokardu I21, I22</a:t>
            </a:r>
          </a:p>
        </p:txBody>
      </p:sp>
      <p:graphicFrame>
        <p:nvGraphicFramePr>
          <p:cNvPr id="7" name="Object 4">
            <a:extLst>
              <a:ext uri="{FF2B5EF4-FFF2-40B4-BE49-F238E27FC236}">
                <a16:creationId xmlns:a16="http://schemas.microsoft.com/office/drawing/2014/main" id="{DB71F02B-47C4-72B6-A265-0DF69D668ACD}"/>
              </a:ext>
            </a:extLst>
          </p:cNvPr>
          <p:cNvGraphicFramePr>
            <a:graphicFrameLocks noChangeAspect="1"/>
          </p:cNvGraphicFramePr>
          <p:nvPr>
            <p:custDataLst>
              <p:tags r:id="rId4"/>
            </p:custDataLst>
          </p:nvPr>
        </p:nvGraphicFramePr>
        <p:xfrm>
          <a:off x="392025" y="1445349"/>
          <a:ext cx="6228823" cy="4284522"/>
        </p:xfrm>
        <a:graphic>
          <a:graphicData uri="http://schemas.openxmlformats.org/drawingml/2006/chart">
            <c:chart xmlns:c="http://schemas.openxmlformats.org/drawingml/2006/chart" xmlns:r="http://schemas.openxmlformats.org/officeDocument/2006/relationships" r:id="rId17"/>
          </a:graphicData>
        </a:graphic>
      </p:graphicFrame>
      <p:sp>
        <p:nvSpPr>
          <p:cNvPr id="8" name="Text Box 29">
            <a:extLst>
              <a:ext uri="{FF2B5EF4-FFF2-40B4-BE49-F238E27FC236}">
                <a16:creationId xmlns:a16="http://schemas.microsoft.com/office/drawing/2014/main" id="{1DD4E0CE-8ADE-1105-32E8-50C50007C462}"/>
              </a:ext>
            </a:extLst>
          </p:cNvPr>
          <p:cNvSpPr txBox="1">
            <a:spLocks noChangeArrowheads="1"/>
          </p:cNvSpPr>
          <p:nvPr>
            <p:custDataLst>
              <p:tags r:id="rId5"/>
            </p:custDataLst>
          </p:nvPr>
        </p:nvSpPr>
        <p:spPr bwMode="auto">
          <a:xfrm>
            <a:off x="7683932" y="1157340"/>
            <a:ext cx="1566490" cy="25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0" i="0" u="none" strike="noStrike" kern="1200" cap="none" spc="0" normalizeH="0" baseline="0" noProof="0">
                <a:ln>
                  <a:noFill/>
                </a:ln>
                <a:solidFill>
                  <a:prstClr val="black"/>
                </a:solidFill>
                <a:effectLst/>
                <a:uLnTx/>
                <a:uFillTx/>
                <a:latin typeface="Calibri" panose="020F0502020204030204"/>
                <a:ea typeface="+mn-ea"/>
                <a:cs typeface="+mn-cs"/>
              </a:rPr>
              <a:t>Hodnocené období:</a:t>
            </a:r>
          </a:p>
        </p:txBody>
      </p:sp>
      <p:grpSp>
        <p:nvGrpSpPr>
          <p:cNvPr id="13" name="Skupina 12">
            <a:extLst>
              <a:ext uri="{FF2B5EF4-FFF2-40B4-BE49-F238E27FC236}">
                <a16:creationId xmlns:a16="http://schemas.microsoft.com/office/drawing/2014/main" id="{A12F9B96-07D2-5D9C-6EEB-2052BA592A22}"/>
              </a:ext>
            </a:extLst>
          </p:cNvPr>
          <p:cNvGrpSpPr/>
          <p:nvPr>
            <p:custDataLst>
              <p:tags r:id="rId6"/>
            </p:custDataLst>
          </p:nvPr>
        </p:nvGrpSpPr>
        <p:grpSpPr>
          <a:xfrm>
            <a:off x="7683931" y="1480993"/>
            <a:ext cx="126000" cy="886927"/>
            <a:chOff x="10046548" y="1990712"/>
            <a:chExt cx="126000" cy="886927"/>
          </a:xfrm>
        </p:grpSpPr>
        <p:sp>
          <p:nvSpPr>
            <p:cNvPr id="14" name="AutoShape 28">
              <a:extLst>
                <a:ext uri="{FF2B5EF4-FFF2-40B4-BE49-F238E27FC236}">
                  <a16:creationId xmlns:a16="http://schemas.microsoft.com/office/drawing/2014/main" id="{D474A5DC-CCE8-D2C8-0904-3E97A9D10075}"/>
                </a:ext>
              </a:extLst>
            </p:cNvPr>
            <p:cNvSpPr>
              <a:spLocks noChangeArrowheads="1"/>
            </p:cNvSpPr>
            <p:nvPr>
              <p:custDataLst>
                <p:tags r:id="rId11"/>
              </p:custDataLst>
            </p:nvPr>
          </p:nvSpPr>
          <p:spPr bwMode="auto">
            <a:xfrm>
              <a:off x="10046548" y="1990712"/>
              <a:ext cx="126000" cy="126000"/>
            </a:xfrm>
            <a:prstGeom prst="diamond">
              <a:avLst/>
            </a:prstGeom>
            <a:solidFill>
              <a:srgbClr val="C0C0C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200" b="0" i="1" u="none" strike="noStrike" kern="120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15" name="Oval 31">
              <a:extLst>
                <a:ext uri="{FF2B5EF4-FFF2-40B4-BE49-F238E27FC236}">
                  <a16:creationId xmlns:a16="http://schemas.microsoft.com/office/drawing/2014/main" id="{4B20B6C9-DF9F-86EC-8EC6-7EE158B71752}"/>
                </a:ext>
              </a:extLst>
            </p:cNvPr>
            <p:cNvSpPr>
              <a:spLocks noChangeArrowheads="1"/>
            </p:cNvSpPr>
            <p:nvPr>
              <p:custDataLst>
                <p:tags r:id="rId12"/>
              </p:custDataLst>
            </p:nvPr>
          </p:nvSpPr>
          <p:spPr bwMode="auto">
            <a:xfrm>
              <a:off x="10055548" y="2262354"/>
              <a:ext cx="108000" cy="108000"/>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200" b="0" i="1" u="none" strike="noStrike" kern="1200" cap="none" spc="0" normalizeH="0" baseline="0" noProof="0">
                <a:ln>
                  <a:noFill/>
                </a:ln>
                <a:solidFill>
                  <a:srgbClr val="5F5F5F"/>
                </a:solidFill>
                <a:effectLst/>
                <a:uLnTx/>
                <a:uFillTx/>
                <a:latin typeface="Arial" panose="020B0604020202020204" pitchFamily="34" charset="0"/>
                <a:ea typeface="+mn-ea"/>
                <a:cs typeface="+mn-cs"/>
              </a:endParaRPr>
            </a:p>
          </p:txBody>
        </p:sp>
        <p:grpSp>
          <p:nvGrpSpPr>
            <p:cNvPr id="16" name="Group 34">
              <a:extLst>
                <a:ext uri="{FF2B5EF4-FFF2-40B4-BE49-F238E27FC236}">
                  <a16:creationId xmlns:a16="http://schemas.microsoft.com/office/drawing/2014/main" id="{BFA1A9AE-F638-7C8B-E54B-64B386CD25E0}"/>
                </a:ext>
              </a:extLst>
            </p:cNvPr>
            <p:cNvGrpSpPr>
              <a:grpSpLocks/>
            </p:cNvGrpSpPr>
            <p:nvPr>
              <p:custDataLst>
                <p:tags r:id="rId13"/>
              </p:custDataLst>
            </p:nvPr>
          </p:nvGrpSpPr>
          <p:grpSpPr bwMode="auto">
            <a:xfrm>
              <a:off x="10055548" y="2515996"/>
              <a:ext cx="108000" cy="108000"/>
              <a:chOff x="585" y="2014"/>
              <a:chExt cx="45" cy="45"/>
            </a:xfrm>
          </p:grpSpPr>
          <p:sp>
            <p:nvSpPr>
              <p:cNvPr id="20" name="Line 35">
                <a:extLst>
                  <a:ext uri="{FF2B5EF4-FFF2-40B4-BE49-F238E27FC236}">
                    <a16:creationId xmlns:a16="http://schemas.microsoft.com/office/drawing/2014/main" id="{409065A1-05B3-DFF6-69FE-D029C76A3216}"/>
                  </a:ext>
                </a:extLst>
              </p:cNvPr>
              <p:cNvSpPr>
                <a:spLocks noChangeShapeType="1"/>
              </p:cNvSpPr>
              <p:nvPr/>
            </p:nvSpPr>
            <p:spPr bwMode="auto">
              <a:xfrm>
                <a:off x="585" y="2014"/>
                <a:ext cx="45" cy="45"/>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2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sp>
            <p:nvSpPr>
              <p:cNvPr id="21" name="Line 36">
                <a:extLst>
                  <a:ext uri="{FF2B5EF4-FFF2-40B4-BE49-F238E27FC236}">
                    <a16:creationId xmlns:a16="http://schemas.microsoft.com/office/drawing/2014/main" id="{1AE1F308-7700-112F-B5A6-76C99866BD22}"/>
                  </a:ext>
                </a:extLst>
              </p:cNvPr>
              <p:cNvSpPr>
                <a:spLocks noChangeShapeType="1"/>
              </p:cNvSpPr>
              <p:nvPr/>
            </p:nvSpPr>
            <p:spPr bwMode="auto">
              <a:xfrm flipH="1">
                <a:off x="585" y="2014"/>
                <a:ext cx="45" cy="45"/>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2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grpSp>
        <p:grpSp>
          <p:nvGrpSpPr>
            <p:cNvPr id="17" name="Group 34">
              <a:extLst>
                <a:ext uri="{FF2B5EF4-FFF2-40B4-BE49-F238E27FC236}">
                  <a16:creationId xmlns:a16="http://schemas.microsoft.com/office/drawing/2014/main" id="{42A55D00-75D2-1250-4432-3C3CDCB6C1A1}"/>
                </a:ext>
              </a:extLst>
            </p:cNvPr>
            <p:cNvGrpSpPr>
              <a:grpSpLocks/>
            </p:cNvGrpSpPr>
            <p:nvPr>
              <p:custDataLst>
                <p:tags r:id="rId14"/>
              </p:custDataLst>
            </p:nvPr>
          </p:nvGrpSpPr>
          <p:grpSpPr bwMode="auto">
            <a:xfrm>
              <a:off x="10055548" y="2769639"/>
              <a:ext cx="108000" cy="108000"/>
              <a:chOff x="585" y="2014"/>
              <a:chExt cx="45" cy="45"/>
            </a:xfrm>
          </p:grpSpPr>
          <p:sp>
            <p:nvSpPr>
              <p:cNvPr id="18" name="Line 35">
                <a:extLst>
                  <a:ext uri="{FF2B5EF4-FFF2-40B4-BE49-F238E27FC236}">
                    <a16:creationId xmlns:a16="http://schemas.microsoft.com/office/drawing/2014/main" id="{098CAEAE-C5FB-2562-9D6A-F95C938DFCB1}"/>
                  </a:ext>
                </a:extLst>
              </p:cNvPr>
              <p:cNvSpPr>
                <a:spLocks noChangeShapeType="1"/>
              </p:cNvSpPr>
              <p:nvPr/>
            </p:nvSpPr>
            <p:spPr bwMode="auto">
              <a:xfrm>
                <a:off x="585" y="2014"/>
                <a:ext cx="45" cy="4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srgbClr val="5F5F5F"/>
                  </a:solidFill>
                  <a:effectLst/>
                  <a:uLnTx/>
                  <a:uFillTx/>
                  <a:latin typeface="Calibri"/>
                  <a:ea typeface="+mn-ea"/>
                  <a:cs typeface="+mn-cs"/>
                </a:endParaRPr>
              </a:p>
            </p:txBody>
          </p:sp>
          <p:sp>
            <p:nvSpPr>
              <p:cNvPr id="19" name="Line 36">
                <a:extLst>
                  <a:ext uri="{FF2B5EF4-FFF2-40B4-BE49-F238E27FC236}">
                    <a16:creationId xmlns:a16="http://schemas.microsoft.com/office/drawing/2014/main" id="{89D4E68F-B7B0-5149-5605-65D3E4BE6651}"/>
                  </a:ext>
                </a:extLst>
              </p:cNvPr>
              <p:cNvSpPr>
                <a:spLocks noChangeShapeType="1"/>
              </p:cNvSpPr>
              <p:nvPr/>
            </p:nvSpPr>
            <p:spPr bwMode="auto">
              <a:xfrm flipH="1">
                <a:off x="585" y="2014"/>
                <a:ext cx="45" cy="4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srgbClr val="5F5F5F"/>
                  </a:solidFill>
                  <a:effectLst/>
                  <a:uLnTx/>
                  <a:uFillTx/>
                  <a:latin typeface="Calibri"/>
                  <a:ea typeface="+mn-ea"/>
                  <a:cs typeface="+mn-cs"/>
                </a:endParaRPr>
              </a:p>
            </p:txBody>
          </p:sp>
        </p:grpSp>
      </p:grpSp>
      <p:graphicFrame>
        <p:nvGraphicFramePr>
          <p:cNvPr id="22" name="Tabulka 46">
            <a:extLst>
              <a:ext uri="{FF2B5EF4-FFF2-40B4-BE49-F238E27FC236}">
                <a16:creationId xmlns:a16="http://schemas.microsoft.com/office/drawing/2014/main" id="{A2B19F00-2332-77A8-6242-7ECA728CBBE2}"/>
              </a:ext>
            </a:extLst>
          </p:cNvPr>
          <p:cNvGraphicFramePr>
            <a:graphicFrameLocks noGrp="1"/>
          </p:cNvGraphicFramePr>
          <p:nvPr>
            <p:custDataLst>
              <p:tags r:id="rId7"/>
            </p:custDataLst>
          </p:nvPr>
        </p:nvGraphicFramePr>
        <p:xfrm>
          <a:off x="842129" y="5687568"/>
          <a:ext cx="5778720" cy="274320"/>
        </p:xfrm>
        <a:graphic>
          <a:graphicData uri="http://schemas.openxmlformats.org/drawingml/2006/table">
            <a:tbl>
              <a:tblPr firstRow="1" bandRow="1">
                <a:tableStyleId>{2D5ABB26-0587-4C30-8999-92F81FD0307C}</a:tableStyleId>
              </a:tblPr>
              <a:tblGrid>
                <a:gridCol w="1155744">
                  <a:extLst>
                    <a:ext uri="{9D8B030D-6E8A-4147-A177-3AD203B41FA5}">
                      <a16:colId xmlns:a16="http://schemas.microsoft.com/office/drawing/2014/main" val="198761840"/>
                    </a:ext>
                  </a:extLst>
                </a:gridCol>
                <a:gridCol w="1155744">
                  <a:extLst>
                    <a:ext uri="{9D8B030D-6E8A-4147-A177-3AD203B41FA5}">
                      <a16:colId xmlns:a16="http://schemas.microsoft.com/office/drawing/2014/main" val="773237486"/>
                    </a:ext>
                  </a:extLst>
                </a:gridCol>
                <a:gridCol w="1155744">
                  <a:extLst>
                    <a:ext uri="{9D8B030D-6E8A-4147-A177-3AD203B41FA5}">
                      <a16:colId xmlns:a16="http://schemas.microsoft.com/office/drawing/2014/main" val="1889393470"/>
                    </a:ext>
                  </a:extLst>
                </a:gridCol>
                <a:gridCol w="1155744">
                  <a:extLst>
                    <a:ext uri="{9D8B030D-6E8A-4147-A177-3AD203B41FA5}">
                      <a16:colId xmlns:a16="http://schemas.microsoft.com/office/drawing/2014/main" val="594817888"/>
                    </a:ext>
                  </a:extLst>
                </a:gridCol>
                <a:gridCol w="1155744">
                  <a:extLst>
                    <a:ext uri="{9D8B030D-6E8A-4147-A177-3AD203B41FA5}">
                      <a16:colId xmlns:a16="http://schemas.microsoft.com/office/drawing/2014/main" val="4061177061"/>
                    </a:ext>
                  </a:extLst>
                </a:gridCol>
              </a:tblGrid>
              <a:tr h="161913">
                <a:tc>
                  <a:txBody>
                    <a:bodyPr/>
                    <a:lstStyle/>
                    <a:p>
                      <a:pPr algn="ctr"/>
                      <a:r>
                        <a:rPr lang="cs-CZ" sz="1200"/>
                        <a:t>Celkem</a:t>
                      </a:r>
                    </a:p>
                  </a:txBody>
                  <a:tcPr/>
                </a:tc>
                <a:tc>
                  <a:txBody>
                    <a:bodyPr/>
                    <a:lstStyle/>
                    <a:p>
                      <a:pPr algn="ctr"/>
                      <a:r>
                        <a:rPr lang="cs-CZ" sz="1200"/>
                        <a:t>Věk &lt; 50 let</a:t>
                      </a:r>
                    </a:p>
                  </a:txBody>
                  <a:tcPr/>
                </a:tc>
                <a:tc>
                  <a:txBody>
                    <a:bodyPr/>
                    <a:lstStyle/>
                    <a:p>
                      <a:pPr algn="ctr"/>
                      <a:r>
                        <a:rPr lang="cs-CZ" sz="1200"/>
                        <a:t> Věk 50–64 let</a:t>
                      </a:r>
                    </a:p>
                  </a:txBody>
                  <a:tcPr/>
                </a:tc>
                <a:tc>
                  <a:txBody>
                    <a:bodyPr/>
                    <a:lstStyle/>
                    <a:p>
                      <a:pPr algn="ctr"/>
                      <a:r>
                        <a:rPr lang="cs-CZ" sz="1200"/>
                        <a:t>Věk 65–79 let</a:t>
                      </a:r>
                    </a:p>
                  </a:txBody>
                  <a:tcPr/>
                </a:tc>
                <a:tc>
                  <a:txBody>
                    <a:bodyPr/>
                    <a:lstStyle/>
                    <a:p>
                      <a:pPr algn="ctr"/>
                      <a:r>
                        <a:rPr lang="cs-CZ" sz="1200"/>
                        <a:t>Věk 80+ let</a:t>
                      </a:r>
                    </a:p>
                  </a:txBody>
                  <a:tcPr/>
                </a:tc>
                <a:extLst>
                  <a:ext uri="{0D108BD9-81ED-4DB2-BD59-A6C34878D82A}">
                    <a16:rowId xmlns:a16="http://schemas.microsoft.com/office/drawing/2014/main" val="2005163077"/>
                  </a:ext>
                </a:extLst>
              </a:tr>
            </a:tbl>
          </a:graphicData>
        </a:graphic>
      </p:graphicFrame>
      <p:graphicFrame>
        <p:nvGraphicFramePr>
          <p:cNvPr id="23" name="Tabulka 49">
            <a:extLst>
              <a:ext uri="{FF2B5EF4-FFF2-40B4-BE49-F238E27FC236}">
                <a16:creationId xmlns:a16="http://schemas.microsoft.com/office/drawing/2014/main" id="{16FF2535-CA12-329B-55B7-54B2B08480E6}"/>
              </a:ext>
            </a:extLst>
          </p:cNvPr>
          <p:cNvGraphicFramePr>
            <a:graphicFrameLocks noGrp="1"/>
          </p:cNvGraphicFramePr>
          <p:nvPr>
            <p:custDataLst>
              <p:tags r:id="rId8"/>
            </p:custDataLst>
          </p:nvPr>
        </p:nvGraphicFramePr>
        <p:xfrm>
          <a:off x="7883535" y="1445348"/>
          <a:ext cx="1366886" cy="1008000"/>
        </p:xfrm>
        <a:graphic>
          <a:graphicData uri="http://schemas.openxmlformats.org/drawingml/2006/table">
            <a:tbl>
              <a:tblPr firstRow="1" bandRow="1">
                <a:tableStyleId>{2D5ABB26-0587-4C30-8999-92F81FD0307C}</a:tableStyleId>
              </a:tblPr>
              <a:tblGrid>
                <a:gridCol w="1366886">
                  <a:extLst>
                    <a:ext uri="{9D8B030D-6E8A-4147-A177-3AD203B41FA5}">
                      <a16:colId xmlns:a16="http://schemas.microsoft.com/office/drawing/2014/main" val="1859590823"/>
                    </a:ext>
                  </a:extLst>
                </a:gridCol>
              </a:tblGrid>
              <a:tr h="252000">
                <a:tc>
                  <a:txBody>
                    <a:bodyPr/>
                    <a:lstStyle/>
                    <a:p>
                      <a:r>
                        <a:rPr lang="cs-CZ" sz="1400" b="0"/>
                        <a:t>2020–2023</a:t>
                      </a:r>
                    </a:p>
                  </a:txBody>
                  <a:tcPr marL="0" marR="0" marT="0" marB="0"/>
                </a:tc>
                <a:extLst>
                  <a:ext uri="{0D108BD9-81ED-4DB2-BD59-A6C34878D82A}">
                    <a16:rowId xmlns:a16="http://schemas.microsoft.com/office/drawing/2014/main" val="3867355213"/>
                  </a:ext>
                </a:extLst>
              </a:tr>
              <a:tr h="252000">
                <a:tc>
                  <a:txBody>
                    <a:bodyPr/>
                    <a:lstStyle/>
                    <a:p>
                      <a:r>
                        <a:rPr lang="cs-CZ" sz="1400" b="0"/>
                        <a:t>2010–2019</a:t>
                      </a:r>
                    </a:p>
                  </a:txBody>
                  <a:tcPr marL="0" marR="0" marT="0" marB="0"/>
                </a:tc>
                <a:extLst>
                  <a:ext uri="{0D108BD9-81ED-4DB2-BD59-A6C34878D82A}">
                    <a16:rowId xmlns:a16="http://schemas.microsoft.com/office/drawing/2014/main" val="4154156993"/>
                  </a:ext>
                </a:extLst>
              </a:tr>
              <a:tr h="252000">
                <a:tc>
                  <a:txBody>
                    <a:bodyPr/>
                    <a:lstStyle/>
                    <a:p>
                      <a:r>
                        <a:rPr lang="cs-CZ" sz="1400" b="0"/>
                        <a:t>2000–2009</a:t>
                      </a:r>
                    </a:p>
                  </a:txBody>
                  <a:tcPr marL="0" marR="0" marT="0" marB="0"/>
                </a:tc>
                <a:extLst>
                  <a:ext uri="{0D108BD9-81ED-4DB2-BD59-A6C34878D82A}">
                    <a16:rowId xmlns:a16="http://schemas.microsoft.com/office/drawing/2014/main" val="1448101547"/>
                  </a:ext>
                </a:extLst>
              </a:tr>
              <a:tr h="252000">
                <a:tc>
                  <a:txBody>
                    <a:bodyPr/>
                    <a:lstStyle/>
                    <a:p>
                      <a:r>
                        <a:rPr lang="cs-CZ" sz="1400" b="0"/>
                        <a:t>1994–1999</a:t>
                      </a:r>
                    </a:p>
                  </a:txBody>
                  <a:tcPr marL="0" marR="0" marT="0" marB="0"/>
                </a:tc>
                <a:extLst>
                  <a:ext uri="{0D108BD9-81ED-4DB2-BD59-A6C34878D82A}">
                    <a16:rowId xmlns:a16="http://schemas.microsoft.com/office/drawing/2014/main" val="3202435827"/>
                  </a:ext>
                </a:extLst>
              </a:tr>
            </a:tbl>
          </a:graphicData>
        </a:graphic>
      </p:graphicFrame>
      <p:graphicFrame>
        <p:nvGraphicFramePr>
          <p:cNvPr id="24" name="Tabulka 7">
            <a:extLst>
              <a:ext uri="{FF2B5EF4-FFF2-40B4-BE49-F238E27FC236}">
                <a16:creationId xmlns:a16="http://schemas.microsoft.com/office/drawing/2014/main" id="{0272F59A-5A6E-F3B9-D25D-3AEA80EDEFA3}"/>
              </a:ext>
            </a:extLst>
          </p:cNvPr>
          <p:cNvGraphicFramePr>
            <a:graphicFrameLocks noGrp="1"/>
          </p:cNvGraphicFramePr>
          <p:nvPr>
            <p:custDataLst>
              <p:tags r:id="rId9"/>
            </p:custDataLst>
          </p:nvPr>
        </p:nvGraphicFramePr>
        <p:xfrm>
          <a:off x="7052618" y="2685174"/>
          <a:ext cx="4815331" cy="1207007"/>
        </p:xfrm>
        <a:graphic>
          <a:graphicData uri="http://schemas.openxmlformats.org/drawingml/2006/table">
            <a:tbl>
              <a:tblPr firstRow="1" bandRow="1">
                <a:tableStyleId>{C083E6E3-FA7D-4D7B-A595-EF9225AFEA82}</a:tableStyleId>
              </a:tblPr>
              <a:tblGrid>
                <a:gridCol w="1611871">
                  <a:extLst>
                    <a:ext uri="{9D8B030D-6E8A-4147-A177-3AD203B41FA5}">
                      <a16:colId xmlns:a16="http://schemas.microsoft.com/office/drawing/2014/main" val="2668743915"/>
                    </a:ext>
                  </a:extLst>
                </a:gridCol>
                <a:gridCol w="640692">
                  <a:extLst>
                    <a:ext uri="{9D8B030D-6E8A-4147-A177-3AD203B41FA5}">
                      <a16:colId xmlns:a16="http://schemas.microsoft.com/office/drawing/2014/main" val="3621640554"/>
                    </a:ext>
                  </a:extLst>
                </a:gridCol>
                <a:gridCol w="640692">
                  <a:extLst>
                    <a:ext uri="{9D8B030D-6E8A-4147-A177-3AD203B41FA5}">
                      <a16:colId xmlns:a16="http://schemas.microsoft.com/office/drawing/2014/main" val="1804977607"/>
                    </a:ext>
                  </a:extLst>
                </a:gridCol>
                <a:gridCol w="640692">
                  <a:extLst>
                    <a:ext uri="{9D8B030D-6E8A-4147-A177-3AD203B41FA5}">
                      <a16:colId xmlns:a16="http://schemas.microsoft.com/office/drawing/2014/main" val="1921926382"/>
                    </a:ext>
                  </a:extLst>
                </a:gridCol>
                <a:gridCol w="640692">
                  <a:extLst>
                    <a:ext uri="{9D8B030D-6E8A-4147-A177-3AD203B41FA5}">
                      <a16:colId xmlns:a16="http://schemas.microsoft.com/office/drawing/2014/main" val="2697042838"/>
                    </a:ext>
                  </a:extLst>
                </a:gridCol>
                <a:gridCol w="640692">
                  <a:extLst>
                    <a:ext uri="{9D8B030D-6E8A-4147-A177-3AD203B41FA5}">
                      <a16:colId xmlns:a16="http://schemas.microsoft.com/office/drawing/2014/main" val="3805298002"/>
                    </a:ext>
                  </a:extLst>
                </a:gridCol>
              </a:tblGrid>
              <a:tr h="258771">
                <a:tc>
                  <a:txBody>
                    <a:bodyPr/>
                    <a:lstStyle/>
                    <a:p>
                      <a:pPr algn="ctr" fontAlgn="b"/>
                      <a:r>
                        <a:rPr lang="cs-CZ" sz="1200" b="1" u="none" strike="noStrike">
                          <a:solidFill>
                            <a:schemeClr val="bg1"/>
                          </a:solidFill>
                          <a:effectLst/>
                        </a:rPr>
                        <a:t>Hospitalizační mortalita</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Celkem</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&lt;50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50–64</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65–79</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80+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extLst>
                  <a:ext uri="{0D108BD9-81ED-4DB2-BD59-A6C34878D82A}">
                    <a16:rowId xmlns:a16="http://schemas.microsoft.com/office/drawing/2014/main" val="258061751"/>
                  </a:ext>
                </a:extLst>
              </a:tr>
              <a:tr h="237059">
                <a:tc>
                  <a:txBody>
                    <a:bodyPr/>
                    <a:lstStyle/>
                    <a:p>
                      <a:pPr algn="ctr" fontAlgn="b"/>
                      <a:r>
                        <a:rPr lang="cs-CZ" sz="1200" b="0" u="none" strike="noStrike">
                          <a:solidFill>
                            <a:srgbClr val="000000"/>
                          </a:solidFill>
                          <a:effectLst/>
                        </a:rPr>
                        <a:t>kohorta 1994–1999</a:t>
                      </a:r>
                      <a:endParaRPr lang="cs-CZ" sz="1200" b="0" i="0" u="none" strike="noStrike">
                        <a:solidFill>
                          <a:srgbClr val="000000"/>
                        </a:solidFill>
                        <a:effectLst/>
                        <a:latin typeface="Calibri" panose="020F0502020204030204" pitchFamily="34" charset="0"/>
                      </a:endParaRP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0,138</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0,033</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0,071</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0,173</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0,305</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4155307"/>
                  </a:ext>
                </a:extLst>
              </a:tr>
              <a:tr h="237059">
                <a:tc>
                  <a:txBody>
                    <a:bodyPr/>
                    <a:lstStyle/>
                    <a:p>
                      <a:pPr algn="ctr" fontAlgn="b"/>
                      <a:r>
                        <a:rPr lang="cs-CZ" sz="1200" b="0" u="none" strike="noStrike">
                          <a:solidFill>
                            <a:srgbClr val="000000"/>
                          </a:solidFill>
                          <a:effectLst/>
                        </a:rPr>
                        <a:t>kohorta 2000–2009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0,107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0,019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0,041</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0,124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0,253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2278201"/>
                  </a:ext>
                </a:extLst>
              </a:tr>
              <a:tr h="237059">
                <a:tc>
                  <a:txBody>
                    <a:bodyPr/>
                    <a:lstStyle/>
                    <a:p>
                      <a:pPr algn="ctr" fontAlgn="b"/>
                      <a:r>
                        <a:rPr lang="cs-CZ" sz="1200" b="0" u="none" strike="noStrike">
                          <a:solidFill>
                            <a:srgbClr val="000000"/>
                          </a:solidFill>
                          <a:effectLst/>
                        </a:rPr>
                        <a:t>kohorta 2010–2019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0,072</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0,023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0,028</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0,070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0,174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9714355"/>
                  </a:ext>
                </a:extLst>
              </a:tr>
              <a:tr h="237059">
                <a:tc>
                  <a:txBody>
                    <a:bodyPr/>
                    <a:lstStyle/>
                    <a:p>
                      <a:pPr algn="ctr" fontAlgn="b"/>
                      <a:r>
                        <a:rPr lang="cs-CZ" sz="1200" b="0" u="none" strike="noStrike">
                          <a:solidFill>
                            <a:srgbClr val="000000"/>
                          </a:solidFill>
                          <a:effectLst/>
                        </a:rPr>
                        <a:t>kohorta 2020–2023</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0,064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0,006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0,020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0,069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0,163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361129"/>
                  </a:ext>
                </a:extLst>
              </a:tr>
            </a:tbl>
          </a:graphicData>
        </a:graphic>
      </p:graphicFrame>
      <p:graphicFrame>
        <p:nvGraphicFramePr>
          <p:cNvPr id="25" name="Tabulka 7">
            <a:extLst>
              <a:ext uri="{FF2B5EF4-FFF2-40B4-BE49-F238E27FC236}">
                <a16:creationId xmlns:a16="http://schemas.microsoft.com/office/drawing/2014/main" id="{7D5C21AC-AA5B-4928-B553-24B1D4F86EC1}"/>
              </a:ext>
            </a:extLst>
          </p:cNvPr>
          <p:cNvGraphicFramePr>
            <a:graphicFrameLocks noGrp="1"/>
          </p:cNvGraphicFramePr>
          <p:nvPr>
            <p:custDataLst>
              <p:tags r:id="rId10"/>
            </p:custDataLst>
          </p:nvPr>
        </p:nvGraphicFramePr>
        <p:xfrm>
          <a:off x="7052618" y="4170000"/>
          <a:ext cx="4815331" cy="1320346"/>
        </p:xfrm>
        <a:graphic>
          <a:graphicData uri="http://schemas.openxmlformats.org/drawingml/2006/table">
            <a:tbl>
              <a:tblPr firstRow="1" bandRow="1">
                <a:tableStyleId>{C083E6E3-FA7D-4D7B-A595-EF9225AFEA82}</a:tableStyleId>
              </a:tblPr>
              <a:tblGrid>
                <a:gridCol w="1611871">
                  <a:extLst>
                    <a:ext uri="{9D8B030D-6E8A-4147-A177-3AD203B41FA5}">
                      <a16:colId xmlns:a16="http://schemas.microsoft.com/office/drawing/2014/main" val="2668743915"/>
                    </a:ext>
                  </a:extLst>
                </a:gridCol>
                <a:gridCol w="640692">
                  <a:extLst>
                    <a:ext uri="{9D8B030D-6E8A-4147-A177-3AD203B41FA5}">
                      <a16:colId xmlns:a16="http://schemas.microsoft.com/office/drawing/2014/main" val="3621640554"/>
                    </a:ext>
                  </a:extLst>
                </a:gridCol>
                <a:gridCol w="640692">
                  <a:extLst>
                    <a:ext uri="{9D8B030D-6E8A-4147-A177-3AD203B41FA5}">
                      <a16:colId xmlns:a16="http://schemas.microsoft.com/office/drawing/2014/main" val="1804977607"/>
                    </a:ext>
                  </a:extLst>
                </a:gridCol>
                <a:gridCol w="640692">
                  <a:extLst>
                    <a:ext uri="{9D8B030D-6E8A-4147-A177-3AD203B41FA5}">
                      <a16:colId xmlns:a16="http://schemas.microsoft.com/office/drawing/2014/main" val="1921926382"/>
                    </a:ext>
                  </a:extLst>
                </a:gridCol>
                <a:gridCol w="640692">
                  <a:extLst>
                    <a:ext uri="{9D8B030D-6E8A-4147-A177-3AD203B41FA5}">
                      <a16:colId xmlns:a16="http://schemas.microsoft.com/office/drawing/2014/main" val="2697042838"/>
                    </a:ext>
                  </a:extLst>
                </a:gridCol>
                <a:gridCol w="640692">
                  <a:extLst>
                    <a:ext uri="{9D8B030D-6E8A-4147-A177-3AD203B41FA5}">
                      <a16:colId xmlns:a16="http://schemas.microsoft.com/office/drawing/2014/main" val="3805298002"/>
                    </a:ext>
                  </a:extLst>
                </a:gridCol>
              </a:tblGrid>
              <a:tr h="258771">
                <a:tc>
                  <a:txBody>
                    <a:bodyPr/>
                    <a:lstStyle/>
                    <a:p>
                      <a:pPr algn="ctr" fontAlgn="b"/>
                      <a:r>
                        <a:rPr lang="cs-CZ" sz="1200" b="1" u="none" strike="noStrike">
                          <a:solidFill>
                            <a:schemeClr val="bg1"/>
                          </a:solidFill>
                          <a:effectLst/>
                        </a:rPr>
                        <a:t>Počet pacientů/100 tis. obyv.</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Celkem</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&lt;50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50–64</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65–79</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80+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extLst>
                  <a:ext uri="{0D108BD9-81ED-4DB2-BD59-A6C34878D82A}">
                    <a16:rowId xmlns:a16="http://schemas.microsoft.com/office/drawing/2014/main" val="258061751"/>
                  </a:ext>
                </a:extLst>
              </a:tr>
              <a:tr h="237059">
                <a:tc>
                  <a:txBody>
                    <a:bodyPr/>
                    <a:lstStyle/>
                    <a:p>
                      <a:pPr algn="ctr" fontAlgn="b"/>
                      <a:r>
                        <a:rPr lang="cs-CZ" sz="1200" b="0" u="none" strike="noStrike">
                          <a:solidFill>
                            <a:srgbClr val="000000"/>
                          </a:solidFill>
                          <a:effectLst/>
                        </a:rPr>
                        <a:t>kohorta 1994–1999</a:t>
                      </a:r>
                      <a:endParaRPr lang="cs-CZ" sz="1200" b="0" i="0" u="none" strike="noStrike">
                        <a:solidFill>
                          <a:srgbClr val="000000"/>
                        </a:solidFill>
                        <a:effectLst/>
                        <a:latin typeface="Calibri" panose="020F0502020204030204" pitchFamily="34" charset="0"/>
                      </a:endParaRP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177,7</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33,0</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338,1</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783,1</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841,3</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4155307"/>
                  </a:ext>
                </a:extLst>
              </a:tr>
              <a:tr h="237059">
                <a:tc>
                  <a:txBody>
                    <a:bodyPr/>
                    <a:lstStyle/>
                    <a:p>
                      <a:pPr algn="ctr" fontAlgn="b"/>
                      <a:r>
                        <a:rPr lang="cs-CZ" sz="1200" b="0" u="none" strike="noStrike">
                          <a:solidFill>
                            <a:srgbClr val="000000"/>
                          </a:solidFill>
                          <a:effectLst/>
                        </a:rPr>
                        <a:t>kohorta 2000–2009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178,1</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25,8</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296,6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664,7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1 091,7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2278201"/>
                  </a:ext>
                </a:extLst>
              </a:tr>
              <a:tr h="237059">
                <a:tc>
                  <a:txBody>
                    <a:bodyPr/>
                    <a:lstStyle/>
                    <a:p>
                      <a:pPr algn="ctr" fontAlgn="b"/>
                      <a:r>
                        <a:rPr lang="cs-CZ" sz="1200" b="0" u="none" strike="noStrike">
                          <a:solidFill>
                            <a:srgbClr val="000000"/>
                          </a:solidFill>
                          <a:effectLst/>
                        </a:rPr>
                        <a:t>kohorta 2010–2019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203,4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31,5</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326,6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585,3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1 064,5</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9714355"/>
                  </a:ext>
                </a:extLst>
              </a:tr>
              <a:tr h="237059">
                <a:tc>
                  <a:txBody>
                    <a:bodyPr/>
                    <a:lstStyle/>
                    <a:p>
                      <a:pPr algn="ctr" fontAlgn="b"/>
                      <a:r>
                        <a:rPr lang="cs-CZ" sz="1200" b="0" u="none" strike="noStrike">
                          <a:solidFill>
                            <a:srgbClr val="000000"/>
                          </a:solidFill>
                          <a:effectLst/>
                        </a:rPr>
                        <a:t>kohorta 2020–2023</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172,7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30,8</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256,9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471,0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703,5</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361129"/>
                  </a:ext>
                </a:extLst>
              </a:tr>
            </a:tbl>
          </a:graphicData>
        </a:graphic>
      </p:graphicFrame>
      <p:cxnSp>
        <p:nvCxnSpPr>
          <p:cNvPr id="26" name="Přímá spojnice se šipkou 25">
            <a:extLst>
              <a:ext uri="{FF2B5EF4-FFF2-40B4-BE49-F238E27FC236}">
                <a16:creationId xmlns:a16="http://schemas.microsoft.com/office/drawing/2014/main" id="{430FB6A1-6320-2151-8B2B-A115F0B958F0}"/>
              </a:ext>
            </a:extLst>
          </p:cNvPr>
          <p:cNvCxnSpPr/>
          <p:nvPr/>
        </p:nvCxnSpPr>
        <p:spPr>
          <a:xfrm>
            <a:off x="6286500" y="3168063"/>
            <a:ext cx="0" cy="100193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62F1EFE0-42F8-2E29-EDA7-FFFA8D9ACA6E}"/>
              </a:ext>
            </a:extLst>
          </p:cNvPr>
          <p:cNvCxnSpPr/>
          <p:nvPr/>
        </p:nvCxnSpPr>
        <p:spPr>
          <a:xfrm>
            <a:off x="5150428" y="3892181"/>
            <a:ext cx="0" cy="100193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28" name="Přímá spojnice se šipkou 27">
            <a:extLst>
              <a:ext uri="{FF2B5EF4-FFF2-40B4-BE49-F238E27FC236}">
                <a16:creationId xmlns:a16="http://schemas.microsoft.com/office/drawing/2014/main" id="{5373070C-F877-FE57-7C9A-DEE05E9B94E0}"/>
              </a:ext>
            </a:extLst>
          </p:cNvPr>
          <p:cNvCxnSpPr>
            <a:cxnSpLocks/>
          </p:cNvCxnSpPr>
          <p:nvPr/>
        </p:nvCxnSpPr>
        <p:spPr>
          <a:xfrm>
            <a:off x="4139046" y="4581288"/>
            <a:ext cx="0" cy="625659"/>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604865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055B03-C4A3-46F1-F403-D05AAE3BBEC7}"/>
            </a:ext>
          </a:extLst>
        </p:cNvPr>
        <p:cNvGrpSpPr/>
        <p:nvPr/>
      </p:nvGrpSpPr>
      <p:grpSpPr>
        <a:xfrm>
          <a:off x="0" y="0"/>
          <a:ext cx="0" cy="0"/>
          <a:chOff x="0" y="0"/>
          <a:chExt cx="0" cy="0"/>
        </a:xfrm>
      </p:grpSpPr>
      <p:sp>
        <p:nvSpPr>
          <p:cNvPr id="6" name="TextovéPole 5">
            <a:extLst>
              <a:ext uri="{FF2B5EF4-FFF2-40B4-BE49-F238E27FC236}">
                <a16:creationId xmlns:a16="http://schemas.microsoft.com/office/drawing/2014/main" id="{DF617C1A-F83D-A030-AC29-9B8A72DD16F4}"/>
              </a:ext>
            </a:extLst>
          </p:cNvPr>
          <p:cNvSpPr txBox="1"/>
          <p:nvPr/>
        </p:nvSpPr>
        <p:spPr>
          <a:xfrm>
            <a:off x="707950" y="1593427"/>
            <a:ext cx="3468814"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1497F"/>
                </a:solidFill>
                <a:effectLst/>
                <a:uLnTx/>
                <a:uFillTx/>
                <a:latin typeface="Calibri" panose="020F0502020204030204"/>
                <a:ea typeface="+mn-ea"/>
                <a:cs typeface="+mn-cs"/>
              </a:rPr>
              <a:t>Kapacitní model</a:t>
            </a:r>
          </a:p>
        </p:txBody>
      </p:sp>
      <p:sp>
        <p:nvSpPr>
          <p:cNvPr id="8" name="Šipka: dolů 7">
            <a:extLst>
              <a:ext uri="{FF2B5EF4-FFF2-40B4-BE49-F238E27FC236}">
                <a16:creationId xmlns:a16="http://schemas.microsoft.com/office/drawing/2014/main" id="{83C915F0-B224-0352-D081-E56931664A95}"/>
              </a:ext>
            </a:extLst>
          </p:cNvPr>
          <p:cNvSpPr/>
          <p:nvPr/>
        </p:nvSpPr>
        <p:spPr>
          <a:xfrm>
            <a:off x="783537" y="1157316"/>
            <a:ext cx="1011534" cy="434644"/>
          </a:xfrm>
          <a:prstGeom prst="downArrow">
            <a:avLst/>
          </a:prstGeom>
          <a:solidFill>
            <a:srgbClr val="16468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A1CA046C-1DE7-E04E-1A53-819C5E3540A1}"/>
              </a:ext>
            </a:extLst>
          </p:cNvPr>
          <p:cNvSpPr txBox="1"/>
          <p:nvPr/>
        </p:nvSpPr>
        <p:spPr>
          <a:xfrm>
            <a:off x="1982370" y="120198"/>
            <a:ext cx="7979228" cy="1138773"/>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400" b="1" i="0" u="none" strike="noStrike" kern="1200" cap="none" spc="0" normalizeH="0" baseline="0" noProof="0" dirty="0">
                <a:ln>
                  <a:noFill/>
                </a:ln>
                <a:solidFill>
                  <a:srgbClr val="002060"/>
                </a:solidFill>
                <a:effectLst/>
                <a:uLnTx/>
                <a:uFillTx/>
                <a:latin typeface="Calibri" panose="020F0502020204030204"/>
                <a:ea typeface="+mn-ea"/>
                <a:cs typeface="+mn-cs"/>
              </a:rPr>
              <a:t>Predikce potřebného počtu lůžek a kapacit dlouhodobé ošetřovatelské péče</a:t>
            </a:r>
          </a:p>
        </p:txBody>
      </p:sp>
      <p:sp>
        <p:nvSpPr>
          <p:cNvPr id="12" name="TextovéPole 11">
            <a:extLst>
              <a:ext uri="{FF2B5EF4-FFF2-40B4-BE49-F238E27FC236}">
                <a16:creationId xmlns:a16="http://schemas.microsoft.com/office/drawing/2014/main" id="{704DDA0A-E675-9498-E096-E7787FFD3991}"/>
              </a:ext>
            </a:extLst>
          </p:cNvPr>
          <p:cNvSpPr txBox="1"/>
          <p:nvPr/>
        </p:nvSpPr>
        <p:spPr>
          <a:xfrm>
            <a:off x="783537" y="2310811"/>
            <a:ext cx="4991101" cy="3693319"/>
          </a:xfrm>
          <a:prstGeom prst="rect">
            <a:avLst/>
          </a:prstGeom>
          <a:solidFill>
            <a:srgbClr val="C1497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Kapacitní model odhaduje potenciál potřeby dlouhodobé ošetřovatelské lůžkové péče z hospitalizačních případů akutní lůžkové péče. Nedostatek kapacit dlouhodobé péče vede již v současnosti k tomu, že významný podíl těchto HP je řešen na akutních standardních lůžkách, bez kritických výkonů nebo kritických ZUP. To se týká i péče v závěru života u chronických, </a:t>
            </a:r>
            <a:r>
              <a:rPr kumimoji="0" lang="cs-CZ" sz="1800" b="1" i="0" u="none" strike="noStrike" kern="1200" cap="none" spc="0" normalizeH="0" baseline="0" noProof="0" err="1">
                <a:ln>
                  <a:noFill/>
                </a:ln>
                <a:solidFill>
                  <a:prstClr val="white"/>
                </a:solidFill>
                <a:effectLst/>
                <a:uLnTx/>
                <a:uFillTx/>
                <a:latin typeface="Calibri" panose="020F0502020204030204"/>
                <a:ea typeface="+mn-ea"/>
                <a:cs typeface="+mn-cs"/>
              </a:rPr>
              <a:t>polymorbidních</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pacientů. Model tyto počty HP identifikuje a kvantifikuje jako  potenciální objem pro lůžka dlouhodobé ošetřovatelské péče, případně pro hospicovou, či následnou geriatrickou péči. </a:t>
            </a:r>
          </a:p>
        </p:txBody>
      </p:sp>
      <p:sp>
        <p:nvSpPr>
          <p:cNvPr id="2" name="TextovéPole 1">
            <a:extLst>
              <a:ext uri="{FF2B5EF4-FFF2-40B4-BE49-F238E27FC236}">
                <a16:creationId xmlns:a16="http://schemas.microsoft.com/office/drawing/2014/main" id="{C3AFA56F-4DCD-77F7-C145-A198D65B6569}"/>
              </a:ext>
            </a:extLst>
          </p:cNvPr>
          <p:cNvSpPr txBox="1"/>
          <p:nvPr/>
        </p:nvSpPr>
        <p:spPr>
          <a:xfrm>
            <a:off x="6273209" y="2172311"/>
            <a:ext cx="5512349"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Kapacitní modely ve zvoleném konceptu doplňují demografické projekce. Predikce dle demografického vývoje odrážejí i rostoucí potřebu dlouhodobé ošetřovatelské lůžkové péče (za předpokladu konstantní věkově specifické prevalence nemocí). Kapacitní modely k těmto predikcím přidávají rozbor počtu hospitalizačních případů a s nimi spojené sumy ošetřovacích dnů, které jsem řešeny v akutní lůžkové péči z důvodu stávající nedostatečné ošetřovatelské kapacity v jiných segmentech. Lze předpokládat, že při posilování ošetřovatelských segmentů péče nebude potřeba suplovat tuto péči na akutních lůžkách narůstat – proto modely vycházejí ze současného stavu bez aplikace růstových koeficientů v čase. </a:t>
            </a:r>
          </a:p>
        </p:txBody>
      </p:sp>
    </p:spTree>
    <p:extLst>
      <p:ext uri="{BB962C8B-B14F-4D97-AF65-F5344CB8AC3E}">
        <p14:creationId xmlns:p14="http://schemas.microsoft.com/office/powerpoint/2010/main" val="113968898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af 4">
            <a:extLst>
              <a:ext uri="{FF2B5EF4-FFF2-40B4-BE49-F238E27FC236}">
                <a16:creationId xmlns:a16="http://schemas.microsoft.com/office/drawing/2014/main" id="{61E5B8A2-4A8B-0A46-C30E-5EE0D93A6C73}"/>
              </a:ext>
            </a:extLst>
          </p:cNvPr>
          <p:cNvGraphicFramePr/>
          <p:nvPr/>
        </p:nvGraphicFramePr>
        <p:xfrm>
          <a:off x="284784" y="1259598"/>
          <a:ext cx="11718524" cy="54186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ulka 5">
            <a:extLst>
              <a:ext uri="{FF2B5EF4-FFF2-40B4-BE49-F238E27FC236}">
                <a16:creationId xmlns:a16="http://schemas.microsoft.com/office/drawing/2014/main" id="{4FB2E702-0978-3349-0B24-56DECFA8245B}"/>
              </a:ext>
            </a:extLst>
          </p:cNvPr>
          <p:cNvGraphicFramePr>
            <a:graphicFrameLocks noGrp="1"/>
          </p:cNvGraphicFramePr>
          <p:nvPr/>
        </p:nvGraphicFramePr>
        <p:xfrm>
          <a:off x="2765235" y="2020938"/>
          <a:ext cx="9260602" cy="1882925"/>
        </p:xfrm>
        <a:graphic>
          <a:graphicData uri="http://schemas.openxmlformats.org/drawingml/2006/table">
            <a:tbl>
              <a:tblPr firstRow="1" lastRow="1">
                <a:tableStyleId>{9D7B26C5-4107-4FEC-AEDC-1716B250A1EF}</a:tableStyleId>
              </a:tblPr>
              <a:tblGrid>
                <a:gridCol w="794034">
                  <a:extLst>
                    <a:ext uri="{9D8B030D-6E8A-4147-A177-3AD203B41FA5}">
                      <a16:colId xmlns:a16="http://schemas.microsoft.com/office/drawing/2014/main" val="2659030282"/>
                    </a:ext>
                  </a:extLst>
                </a:gridCol>
                <a:gridCol w="610796">
                  <a:extLst>
                    <a:ext uri="{9D8B030D-6E8A-4147-A177-3AD203B41FA5}">
                      <a16:colId xmlns:a16="http://schemas.microsoft.com/office/drawing/2014/main" val="1578790438"/>
                    </a:ext>
                  </a:extLst>
                </a:gridCol>
                <a:gridCol w="610796">
                  <a:extLst>
                    <a:ext uri="{9D8B030D-6E8A-4147-A177-3AD203B41FA5}">
                      <a16:colId xmlns:a16="http://schemas.microsoft.com/office/drawing/2014/main" val="1603700336"/>
                    </a:ext>
                  </a:extLst>
                </a:gridCol>
                <a:gridCol w="828000">
                  <a:extLst>
                    <a:ext uri="{9D8B030D-6E8A-4147-A177-3AD203B41FA5}">
                      <a16:colId xmlns:a16="http://schemas.microsoft.com/office/drawing/2014/main" val="827549573"/>
                    </a:ext>
                  </a:extLst>
                </a:gridCol>
                <a:gridCol w="763496">
                  <a:extLst>
                    <a:ext uri="{9D8B030D-6E8A-4147-A177-3AD203B41FA5}">
                      <a16:colId xmlns:a16="http://schemas.microsoft.com/office/drawing/2014/main" val="1878058396"/>
                    </a:ext>
                  </a:extLst>
                </a:gridCol>
                <a:gridCol w="763496">
                  <a:extLst>
                    <a:ext uri="{9D8B030D-6E8A-4147-A177-3AD203B41FA5}">
                      <a16:colId xmlns:a16="http://schemas.microsoft.com/office/drawing/2014/main" val="61511791"/>
                    </a:ext>
                  </a:extLst>
                </a:gridCol>
                <a:gridCol w="936000">
                  <a:extLst>
                    <a:ext uri="{9D8B030D-6E8A-4147-A177-3AD203B41FA5}">
                      <a16:colId xmlns:a16="http://schemas.microsoft.com/office/drawing/2014/main" val="3272861318"/>
                    </a:ext>
                  </a:extLst>
                </a:gridCol>
                <a:gridCol w="763496">
                  <a:extLst>
                    <a:ext uri="{9D8B030D-6E8A-4147-A177-3AD203B41FA5}">
                      <a16:colId xmlns:a16="http://schemas.microsoft.com/office/drawing/2014/main" val="1612814947"/>
                    </a:ext>
                  </a:extLst>
                </a:gridCol>
                <a:gridCol w="763496">
                  <a:extLst>
                    <a:ext uri="{9D8B030D-6E8A-4147-A177-3AD203B41FA5}">
                      <a16:colId xmlns:a16="http://schemas.microsoft.com/office/drawing/2014/main" val="3761301583"/>
                    </a:ext>
                  </a:extLst>
                </a:gridCol>
                <a:gridCol w="763496">
                  <a:extLst>
                    <a:ext uri="{9D8B030D-6E8A-4147-A177-3AD203B41FA5}">
                      <a16:colId xmlns:a16="http://schemas.microsoft.com/office/drawing/2014/main" val="698283854"/>
                    </a:ext>
                  </a:extLst>
                </a:gridCol>
                <a:gridCol w="900000">
                  <a:extLst>
                    <a:ext uri="{9D8B030D-6E8A-4147-A177-3AD203B41FA5}">
                      <a16:colId xmlns:a16="http://schemas.microsoft.com/office/drawing/2014/main" val="1280926134"/>
                    </a:ext>
                  </a:extLst>
                </a:gridCol>
                <a:gridCol w="763496">
                  <a:extLst>
                    <a:ext uri="{9D8B030D-6E8A-4147-A177-3AD203B41FA5}">
                      <a16:colId xmlns:a16="http://schemas.microsoft.com/office/drawing/2014/main" val="3273977186"/>
                    </a:ext>
                  </a:extLst>
                </a:gridCol>
              </a:tblGrid>
              <a:tr h="240568">
                <a:tc>
                  <a:txBody>
                    <a:bodyPr/>
                    <a:lstStyle/>
                    <a:p>
                      <a:pPr algn="l" fontAlgn="b"/>
                      <a:r>
                        <a:rPr lang="cs-CZ" sz="1100" u="none" strike="noStrike">
                          <a:effectLst/>
                        </a:rPr>
                        <a:t>typ ZZ</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Počet HP</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Věk pacientů</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Průměrná délka hospitalizace (ALOS)</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ZUP </a:t>
                      </a:r>
                    </a:p>
                    <a:p>
                      <a:pPr algn="ctr" fontAlgn="b"/>
                      <a:r>
                        <a:rPr lang="cs-CZ" sz="1100" b="1" i="0" u="none" strike="noStrike">
                          <a:solidFill>
                            <a:srgbClr val="000000"/>
                          </a:solidFill>
                          <a:effectLst/>
                          <a:latin typeface="Calibri" panose="020F0502020204030204" pitchFamily="34" charset="0"/>
                        </a:rPr>
                        <a:t>Běžný </a:t>
                      </a:r>
                    </a:p>
                    <a:p>
                      <a:pPr algn="ctr" fontAlgn="b"/>
                      <a:r>
                        <a:rPr lang="cs-CZ" sz="1100" b="1" i="0" u="none" strike="noStrike">
                          <a:solidFill>
                            <a:srgbClr val="000000"/>
                          </a:solidFill>
                          <a:effectLst/>
                          <a:latin typeface="Calibri" panose="020F0502020204030204" pitchFamily="34" charset="0"/>
                        </a:rPr>
                        <a:t>v Kč</a:t>
                      </a:r>
                    </a:p>
                  </a:txBody>
                  <a:tcPr marL="9525" marR="9525" marT="9525" marB="0" anchor="ctr"/>
                </a:tc>
                <a:tc>
                  <a:txBody>
                    <a:bodyPr/>
                    <a:lstStyle/>
                    <a:p>
                      <a:pPr algn="ctr" fontAlgn="b"/>
                      <a:r>
                        <a:rPr lang="cs-CZ" sz="1100" u="none" strike="noStrike">
                          <a:effectLst/>
                        </a:rPr>
                        <a:t>Součet relativních vah (</a:t>
                      </a:r>
                      <a:r>
                        <a:rPr lang="cs-CZ" sz="1100" u="none" strike="noStrike" err="1">
                          <a:effectLst/>
                        </a:rPr>
                        <a:t>casemix</a:t>
                      </a:r>
                      <a:r>
                        <a:rPr lang="cs-CZ" sz="1100" u="none" strike="noStrike">
                          <a:effectLst/>
                        </a:rPr>
                        <a:t>)</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Odhad nákladů dle paušální ZS v Kč*</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1" i="0" u="none" strike="noStrike" err="1">
                          <a:solidFill>
                            <a:srgbClr val="000000"/>
                          </a:solidFill>
                          <a:effectLst/>
                          <a:latin typeface="Calibri" panose="020F0502020204030204" pitchFamily="34" charset="0"/>
                        </a:rPr>
                        <a:t>Casemix</a:t>
                      </a:r>
                      <a:r>
                        <a:rPr lang="cs-CZ" sz="1100" b="1" i="0" u="none" strike="noStrike">
                          <a:solidFill>
                            <a:srgbClr val="000000"/>
                          </a:solidFill>
                          <a:effectLst/>
                          <a:latin typeface="Calibri" panose="020F0502020204030204" pitchFamily="34" charset="0"/>
                        </a:rPr>
                        <a:t> </a:t>
                      </a:r>
                    </a:p>
                    <a:p>
                      <a:pPr algn="ctr" fontAlgn="b"/>
                      <a:r>
                        <a:rPr lang="cs-CZ" sz="1100" b="1" i="0" u="none" strike="noStrike">
                          <a:solidFill>
                            <a:srgbClr val="000000"/>
                          </a:solidFill>
                          <a:effectLst/>
                          <a:latin typeface="Calibri" panose="020F0502020204030204" pitchFamily="34" charset="0"/>
                        </a:rPr>
                        <a:t>index</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Odhad průměrného nákladu </a:t>
                      </a:r>
                    </a:p>
                    <a:p>
                      <a:pPr algn="ctr" fontAlgn="b"/>
                      <a:r>
                        <a:rPr lang="cs-CZ" sz="1100" b="1" i="0" u="none" strike="noStrike">
                          <a:solidFill>
                            <a:srgbClr val="000000"/>
                          </a:solidFill>
                          <a:effectLst/>
                          <a:latin typeface="Calibri" panose="020F0502020204030204" pitchFamily="34" charset="0"/>
                        </a:rPr>
                        <a:t>na 1 HP v Kč</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a:solidFill>
                            <a:srgbClr val="000000"/>
                          </a:solidFill>
                          <a:effectLst/>
                          <a:latin typeface="Calibri" panose="020F0502020204030204" pitchFamily="34" charset="0"/>
                        </a:rPr>
                        <a:t>Odhad průměrného nákladu na 1 </a:t>
                      </a:r>
                      <a:r>
                        <a:rPr lang="cs-CZ" sz="1100" b="1" i="0" u="none" strike="noStrike" err="1">
                          <a:solidFill>
                            <a:srgbClr val="000000"/>
                          </a:solidFill>
                          <a:effectLst/>
                          <a:latin typeface="Calibri" panose="020F0502020204030204" pitchFamily="34" charset="0"/>
                        </a:rPr>
                        <a:t>oš.den</a:t>
                      </a:r>
                      <a:r>
                        <a:rPr lang="cs-CZ" sz="1100" b="1" i="0" u="none" strike="noStrike">
                          <a:solidFill>
                            <a:srgbClr val="000000"/>
                          </a:solidFill>
                          <a:effectLst/>
                          <a:latin typeface="Calibri" panose="020F0502020204030204" pitchFamily="34" charset="0"/>
                        </a:rPr>
                        <a:t> v Kč</a:t>
                      </a:r>
                    </a:p>
                  </a:txBody>
                  <a:tcPr marL="9525" marR="9525" marT="9525" marB="0" anchor="ctr"/>
                </a:tc>
                <a:tc>
                  <a:txBody>
                    <a:bodyPr/>
                    <a:lstStyle/>
                    <a:p>
                      <a:pPr algn="ctr" fontAlgn="b"/>
                      <a:r>
                        <a:rPr lang="pl-PL" sz="1100" u="none" strike="noStrike">
                          <a:effectLst/>
                        </a:rPr>
                        <a:t>Počet standardních ošetřovacích dnů</a:t>
                      </a:r>
                      <a:endParaRPr lang="pl-PL"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pl-PL" sz="1100" b="1" i="0" u="none" strike="noStrike">
                          <a:solidFill>
                            <a:srgbClr val="000000"/>
                          </a:solidFill>
                          <a:effectLst/>
                          <a:latin typeface="Calibri" panose="020F0502020204030204" pitchFamily="34" charset="0"/>
                        </a:rPr>
                        <a:t>Odhad nutných lůžek</a:t>
                      </a:r>
                    </a:p>
                  </a:txBody>
                  <a:tcPr marL="9525" marR="9525" marT="9525" marB="0" anchor="ctr"/>
                </a:tc>
                <a:extLst>
                  <a:ext uri="{0D108BD9-81ED-4DB2-BD59-A6C34878D82A}">
                    <a16:rowId xmlns:a16="http://schemas.microsoft.com/office/drawing/2014/main" val="3593210559"/>
                  </a:ext>
                </a:extLst>
              </a:tr>
              <a:tr h="240568">
                <a:tc>
                  <a:txBody>
                    <a:bodyPr/>
                    <a:lstStyle/>
                    <a:p>
                      <a:pPr algn="l" fontAlgn="b"/>
                      <a:r>
                        <a:rPr lang="cs-CZ" sz="1100" u="none" strike="noStrike">
                          <a:effectLst/>
                        </a:rPr>
                        <a:t>FN, centra</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24 932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69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4,8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28 768 339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13 535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533 219 606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0,54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21 387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5 544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96 178 </a:t>
                      </a:r>
                    </a:p>
                  </a:txBody>
                  <a:tcPr marL="9525" marR="9525" marT="9525" marB="0" anchor="ctr"/>
                </a:tc>
                <a:tc>
                  <a:txBody>
                    <a:bodyPr/>
                    <a:lstStyle/>
                    <a:p>
                      <a:pPr algn="ctr" fontAlgn="b"/>
                      <a:r>
                        <a:rPr lang="cs-CZ" sz="1400" b="1" i="0" u="none" strike="noStrike">
                          <a:solidFill>
                            <a:srgbClr val="C00000"/>
                          </a:solidFill>
                          <a:effectLst/>
                          <a:latin typeface="Calibri" panose="020F0502020204030204" pitchFamily="34" charset="0"/>
                        </a:rPr>
                        <a:t>264 </a:t>
                      </a:r>
                    </a:p>
                  </a:txBody>
                  <a:tcPr marL="9525" marR="9525" marT="9525" marB="0" anchor="ctr"/>
                </a:tc>
                <a:extLst>
                  <a:ext uri="{0D108BD9-81ED-4DB2-BD59-A6C34878D82A}">
                    <a16:rowId xmlns:a16="http://schemas.microsoft.com/office/drawing/2014/main" val="3719266093"/>
                  </a:ext>
                </a:extLst>
              </a:tr>
              <a:tr h="240568">
                <a:tc>
                  <a:txBody>
                    <a:bodyPr/>
                    <a:lstStyle/>
                    <a:p>
                      <a:pPr algn="l" fontAlgn="b"/>
                      <a:r>
                        <a:rPr lang="cs-CZ" sz="1100" u="none" strike="noStrike">
                          <a:effectLst/>
                        </a:rPr>
                        <a:t>Krajské</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15 364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70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4,9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14 541 935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8 313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327 473 081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0,54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21 314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5 406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60 575 </a:t>
                      </a:r>
                    </a:p>
                  </a:txBody>
                  <a:tcPr marL="9525" marR="9525" marT="9525" marB="0" anchor="ctr"/>
                </a:tc>
                <a:tc>
                  <a:txBody>
                    <a:bodyPr/>
                    <a:lstStyle/>
                    <a:p>
                      <a:pPr algn="ctr" fontAlgn="b"/>
                      <a:r>
                        <a:rPr lang="cs-CZ" sz="1400" b="1" i="0" u="none" strike="noStrike">
                          <a:solidFill>
                            <a:srgbClr val="C00000"/>
                          </a:solidFill>
                          <a:effectLst/>
                          <a:latin typeface="Calibri" panose="020F0502020204030204" pitchFamily="34" charset="0"/>
                        </a:rPr>
                        <a:t>166 </a:t>
                      </a:r>
                    </a:p>
                  </a:txBody>
                  <a:tcPr marL="9525" marR="9525" marT="9525" marB="0" anchor="ctr"/>
                </a:tc>
                <a:extLst>
                  <a:ext uri="{0D108BD9-81ED-4DB2-BD59-A6C34878D82A}">
                    <a16:rowId xmlns:a16="http://schemas.microsoft.com/office/drawing/2014/main" val="3791214118"/>
                  </a:ext>
                </a:extLst>
              </a:tr>
              <a:tr h="240568">
                <a:tc>
                  <a:txBody>
                    <a:bodyPr/>
                    <a:lstStyle/>
                    <a:p>
                      <a:pPr algn="l" fontAlgn="b"/>
                      <a:r>
                        <a:rPr lang="cs-CZ" sz="1100" u="none" strike="noStrike">
                          <a:effectLst/>
                        </a:rPr>
                        <a:t>Oblastní</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110 863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71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4,7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74 102 995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52 877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2 083 100 721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0,48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18 790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5 021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414 909 </a:t>
                      </a:r>
                    </a:p>
                  </a:txBody>
                  <a:tcPr marL="9525" marR="9525" marT="9525" marB="0" anchor="ctr"/>
                </a:tc>
                <a:tc>
                  <a:txBody>
                    <a:bodyPr/>
                    <a:lstStyle/>
                    <a:p>
                      <a:pPr algn="ctr" fontAlgn="b"/>
                      <a:r>
                        <a:rPr lang="cs-CZ" sz="1400" b="1" i="0" u="none" strike="noStrike">
                          <a:solidFill>
                            <a:srgbClr val="C00000"/>
                          </a:solidFill>
                          <a:effectLst/>
                          <a:latin typeface="Calibri" panose="020F0502020204030204" pitchFamily="34" charset="0"/>
                        </a:rPr>
                        <a:t>1 137 </a:t>
                      </a:r>
                    </a:p>
                  </a:txBody>
                  <a:tcPr marL="9525" marR="9525" marT="9525" marB="0" anchor="ctr"/>
                </a:tc>
                <a:extLst>
                  <a:ext uri="{0D108BD9-81ED-4DB2-BD59-A6C34878D82A}">
                    <a16:rowId xmlns:a16="http://schemas.microsoft.com/office/drawing/2014/main" val="2889663841"/>
                  </a:ext>
                </a:extLst>
              </a:tr>
              <a:tr h="240568">
                <a:tc>
                  <a:txBody>
                    <a:bodyPr/>
                    <a:lstStyle/>
                    <a:p>
                      <a:pPr algn="l" fontAlgn="b"/>
                      <a:r>
                        <a:rPr lang="cs-CZ" sz="1100" u="none" strike="noStrike">
                          <a:effectLst/>
                        </a:rPr>
                        <a:t>Psychiatrické</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5,0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0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1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23 267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0,59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23 267 </a:t>
                      </a:r>
                    </a:p>
                  </a:txBody>
                  <a:tcPr marL="9525" marR="9525" marT="9525" marB="0" anchor="ctr"/>
                </a:tc>
                <a:tc>
                  <a:txBody>
                    <a:bodyPr/>
                    <a:lstStyle/>
                    <a:p>
                      <a:pPr algn="ctr" fontAlgn="b"/>
                      <a:r>
                        <a:rPr lang="cs-CZ" sz="1100" b="0" i="0" u="none" strike="noStrike">
                          <a:solidFill>
                            <a:srgbClr val="000000"/>
                          </a:solidFill>
                          <a:effectLst/>
                          <a:latin typeface="Calibri" panose="020F0502020204030204" pitchFamily="34" charset="0"/>
                        </a:rPr>
                        <a:t>-</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0 </a:t>
                      </a:r>
                    </a:p>
                  </a:txBody>
                  <a:tcPr marL="9525" marR="9525" marT="9525" marB="0" anchor="ctr"/>
                </a:tc>
                <a:tc>
                  <a:txBody>
                    <a:bodyPr/>
                    <a:lstStyle/>
                    <a:p>
                      <a:pPr algn="ctr" fontAlgn="b"/>
                      <a:r>
                        <a:rPr lang="cs-CZ" sz="1400" b="1" i="0" u="none" strike="noStrike">
                          <a:solidFill>
                            <a:srgbClr val="C00000"/>
                          </a:solidFill>
                          <a:effectLst/>
                          <a:latin typeface="Calibri" panose="020F0502020204030204" pitchFamily="34" charset="0"/>
                        </a:rPr>
                        <a:t>0 </a:t>
                      </a:r>
                    </a:p>
                  </a:txBody>
                  <a:tcPr marL="9525" marR="9525" marT="9525" marB="0" anchor="ctr"/>
                </a:tc>
                <a:extLst>
                  <a:ext uri="{0D108BD9-81ED-4DB2-BD59-A6C34878D82A}">
                    <a16:rowId xmlns:a16="http://schemas.microsoft.com/office/drawing/2014/main" val="1189216289"/>
                  </a:ext>
                </a:extLst>
              </a:tr>
              <a:tr h="240568">
                <a:tc>
                  <a:txBody>
                    <a:bodyPr/>
                    <a:lstStyle/>
                    <a:p>
                      <a:pPr algn="l" fontAlgn="b"/>
                      <a:r>
                        <a:rPr lang="cs-CZ" sz="1100" u="none" strike="noStrike">
                          <a:effectLst/>
                        </a:rPr>
                        <a:t>Celkem</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151 160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71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4,8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117 413 269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74 726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2 943 816 674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0,49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19 475 </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5 150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571 662 </a:t>
                      </a:r>
                    </a:p>
                  </a:txBody>
                  <a:tcPr marL="9525" marR="9525" marT="9525" marB="0" anchor="ctr"/>
                </a:tc>
                <a:tc>
                  <a:txBody>
                    <a:bodyPr/>
                    <a:lstStyle/>
                    <a:p>
                      <a:pPr algn="ctr" fontAlgn="b"/>
                      <a:r>
                        <a:rPr lang="cs-CZ" sz="1400" b="1" i="0" u="none" strike="noStrike">
                          <a:solidFill>
                            <a:srgbClr val="C00000"/>
                          </a:solidFill>
                          <a:effectLst/>
                          <a:latin typeface="Calibri" panose="020F0502020204030204" pitchFamily="34" charset="0"/>
                        </a:rPr>
                        <a:t>1 566 </a:t>
                      </a:r>
                    </a:p>
                  </a:txBody>
                  <a:tcPr marL="9525" marR="9525" marT="9525" marB="0" anchor="ctr"/>
                </a:tc>
                <a:extLst>
                  <a:ext uri="{0D108BD9-81ED-4DB2-BD59-A6C34878D82A}">
                    <a16:rowId xmlns:a16="http://schemas.microsoft.com/office/drawing/2014/main" val="2066636798"/>
                  </a:ext>
                </a:extLst>
              </a:tr>
            </a:tbl>
          </a:graphicData>
        </a:graphic>
      </p:graphicFrame>
      <p:sp>
        <p:nvSpPr>
          <p:cNvPr id="8" name="TextovéPole 7">
            <a:extLst>
              <a:ext uri="{FF2B5EF4-FFF2-40B4-BE49-F238E27FC236}">
                <a16:creationId xmlns:a16="http://schemas.microsoft.com/office/drawing/2014/main" id="{BE3C66A9-CC6E-14BD-ED56-0981F855D51E}"/>
              </a:ext>
            </a:extLst>
          </p:cNvPr>
          <p:cNvSpPr txBox="1"/>
          <p:nvPr/>
        </p:nvSpPr>
        <p:spPr>
          <a:xfrm rot="16200000">
            <a:off x="-1103675" y="3830431"/>
            <a:ext cx="26277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Počet hospitalizačních případů</a:t>
            </a:r>
          </a:p>
        </p:txBody>
      </p:sp>
      <p:sp>
        <p:nvSpPr>
          <p:cNvPr id="9" name="TextovéPole 8">
            <a:extLst>
              <a:ext uri="{FF2B5EF4-FFF2-40B4-BE49-F238E27FC236}">
                <a16:creationId xmlns:a16="http://schemas.microsoft.com/office/drawing/2014/main" id="{3F6677A4-5AED-2DB7-62AB-618172547495}"/>
              </a:ext>
            </a:extLst>
          </p:cNvPr>
          <p:cNvSpPr txBox="1"/>
          <p:nvPr/>
        </p:nvSpPr>
        <p:spPr>
          <a:xfrm>
            <a:off x="8523262" y="4026436"/>
            <a:ext cx="360063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*reálné náklady budou vyšší, v modelu je počítáno pouze s minimální základní sazbou pro PZS bez center, pouze s urgentním příjmem</a:t>
            </a:r>
          </a:p>
        </p:txBody>
      </p:sp>
      <p:sp>
        <p:nvSpPr>
          <p:cNvPr id="10" name="TextovéPole 9">
            <a:extLst>
              <a:ext uri="{FF2B5EF4-FFF2-40B4-BE49-F238E27FC236}">
                <a16:creationId xmlns:a16="http://schemas.microsoft.com/office/drawing/2014/main" id="{5694E2F4-C63A-9BCA-A06D-D01C03F8852C}"/>
              </a:ext>
            </a:extLst>
          </p:cNvPr>
          <p:cNvSpPr txBox="1"/>
          <p:nvPr/>
        </p:nvSpPr>
        <p:spPr>
          <a:xfrm>
            <a:off x="3471062" y="2020938"/>
            <a:ext cx="727806" cy="2007869"/>
          </a:xfrm>
          <a:prstGeom prst="rect">
            <a:avLst/>
          </a:prstGeom>
          <a:noFill/>
          <a:ln w="381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TextovéPole 10">
            <a:extLst>
              <a:ext uri="{FF2B5EF4-FFF2-40B4-BE49-F238E27FC236}">
                <a16:creationId xmlns:a16="http://schemas.microsoft.com/office/drawing/2014/main" id="{C56AA2A0-BE19-7683-C257-0FCAFA0E79F5}"/>
              </a:ext>
            </a:extLst>
          </p:cNvPr>
          <p:cNvSpPr txBox="1"/>
          <p:nvPr/>
        </p:nvSpPr>
        <p:spPr>
          <a:xfrm>
            <a:off x="10390812" y="1970448"/>
            <a:ext cx="1516404" cy="2007869"/>
          </a:xfrm>
          <a:prstGeom prst="rect">
            <a:avLst/>
          </a:prstGeom>
          <a:noFill/>
          <a:ln w="381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0F4C74C0-88C0-6C2D-F58E-890958454153}"/>
              </a:ext>
            </a:extLst>
          </p:cNvPr>
          <p:cNvSpPr>
            <a:spLocks noGrp="1"/>
          </p:cNvSpPr>
          <p:nvPr>
            <p:ph type="title" idx="4294967295"/>
          </p:nvPr>
        </p:nvSpPr>
        <p:spPr>
          <a:xfrm>
            <a:off x="0" y="307975"/>
            <a:ext cx="11563350" cy="635000"/>
          </a:xfrm>
        </p:spPr>
        <p:txBody>
          <a:bodyPr>
            <a:noAutofit/>
          </a:bodyPr>
          <a:lstStyle/>
          <a:p>
            <a:r>
              <a:rPr lang="cs-CZ" sz="2800" b="1" dirty="0">
                <a:solidFill>
                  <a:srgbClr val="002060"/>
                </a:solidFill>
                <a:latin typeface="+mn-lt"/>
              </a:rPr>
              <a:t>Počty HP akutní lůžkové péče potenciálně přesunutelné do následné/dlouhodobé péče (2022)</a:t>
            </a:r>
            <a:endParaRPr lang="cs-CZ" sz="2800" b="1" u="sng" dirty="0">
              <a:solidFill>
                <a:srgbClr val="002060"/>
              </a:solidFill>
              <a:latin typeface="+mn-lt"/>
            </a:endParaRPr>
          </a:p>
        </p:txBody>
      </p:sp>
    </p:spTree>
    <p:extLst>
      <p:ext uri="{BB962C8B-B14F-4D97-AF65-F5344CB8AC3E}">
        <p14:creationId xmlns:p14="http://schemas.microsoft.com/office/powerpoint/2010/main" val="343076437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af 4">
            <a:extLst>
              <a:ext uri="{FF2B5EF4-FFF2-40B4-BE49-F238E27FC236}">
                <a16:creationId xmlns:a16="http://schemas.microsoft.com/office/drawing/2014/main" id="{61E5B8A2-4A8B-0A46-C30E-5EE0D93A6C73}"/>
              </a:ext>
            </a:extLst>
          </p:cNvPr>
          <p:cNvGraphicFramePr/>
          <p:nvPr/>
        </p:nvGraphicFramePr>
        <p:xfrm>
          <a:off x="284784" y="867712"/>
          <a:ext cx="11718524" cy="54186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ulka 5">
            <a:extLst>
              <a:ext uri="{FF2B5EF4-FFF2-40B4-BE49-F238E27FC236}">
                <a16:creationId xmlns:a16="http://schemas.microsoft.com/office/drawing/2014/main" id="{4FB2E702-0978-3349-0B24-56DECFA8245B}"/>
              </a:ext>
            </a:extLst>
          </p:cNvPr>
          <p:cNvGraphicFramePr>
            <a:graphicFrameLocks noGrp="1"/>
          </p:cNvGraphicFramePr>
          <p:nvPr/>
        </p:nvGraphicFramePr>
        <p:xfrm>
          <a:off x="2930305" y="1697073"/>
          <a:ext cx="9157273" cy="1642357"/>
        </p:xfrm>
        <a:graphic>
          <a:graphicData uri="http://schemas.openxmlformats.org/drawingml/2006/table">
            <a:tbl>
              <a:tblPr firstRow="1" lastRow="1">
                <a:tableStyleId>{9D7B26C5-4107-4FEC-AEDC-1716B250A1EF}</a:tableStyleId>
              </a:tblPr>
              <a:tblGrid>
                <a:gridCol w="776089">
                  <a:extLst>
                    <a:ext uri="{9D8B030D-6E8A-4147-A177-3AD203B41FA5}">
                      <a16:colId xmlns:a16="http://schemas.microsoft.com/office/drawing/2014/main" val="2659030282"/>
                    </a:ext>
                  </a:extLst>
                </a:gridCol>
                <a:gridCol w="596992">
                  <a:extLst>
                    <a:ext uri="{9D8B030D-6E8A-4147-A177-3AD203B41FA5}">
                      <a16:colId xmlns:a16="http://schemas.microsoft.com/office/drawing/2014/main" val="1578790438"/>
                    </a:ext>
                  </a:extLst>
                </a:gridCol>
                <a:gridCol w="596992">
                  <a:extLst>
                    <a:ext uri="{9D8B030D-6E8A-4147-A177-3AD203B41FA5}">
                      <a16:colId xmlns:a16="http://schemas.microsoft.com/office/drawing/2014/main" val="1603700336"/>
                    </a:ext>
                  </a:extLst>
                </a:gridCol>
                <a:gridCol w="792000">
                  <a:extLst>
                    <a:ext uri="{9D8B030D-6E8A-4147-A177-3AD203B41FA5}">
                      <a16:colId xmlns:a16="http://schemas.microsoft.com/office/drawing/2014/main" val="827549573"/>
                    </a:ext>
                  </a:extLst>
                </a:gridCol>
                <a:gridCol w="746240">
                  <a:extLst>
                    <a:ext uri="{9D8B030D-6E8A-4147-A177-3AD203B41FA5}">
                      <a16:colId xmlns:a16="http://schemas.microsoft.com/office/drawing/2014/main" val="1878058396"/>
                    </a:ext>
                  </a:extLst>
                </a:gridCol>
                <a:gridCol w="746240">
                  <a:extLst>
                    <a:ext uri="{9D8B030D-6E8A-4147-A177-3AD203B41FA5}">
                      <a16:colId xmlns:a16="http://schemas.microsoft.com/office/drawing/2014/main" val="61511791"/>
                    </a:ext>
                  </a:extLst>
                </a:gridCol>
                <a:gridCol w="972000">
                  <a:extLst>
                    <a:ext uri="{9D8B030D-6E8A-4147-A177-3AD203B41FA5}">
                      <a16:colId xmlns:a16="http://schemas.microsoft.com/office/drawing/2014/main" val="3272861318"/>
                    </a:ext>
                  </a:extLst>
                </a:gridCol>
                <a:gridCol w="746240">
                  <a:extLst>
                    <a:ext uri="{9D8B030D-6E8A-4147-A177-3AD203B41FA5}">
                      <a16:colId xmlns:a16="http://schemas.microsoft.com/office/drawing/2014/main" val="1612814947"/>
                    </a:ext>
                  </a:extLst>
                </a:gridCol>
                <a:gridCol w="746240">
                  <a:extLst>
                    <a:ext uri="{9D8B030D-6E8A-4147-A177-3AD203B41FA5}">
                      <a16:colId xmlns:a16="http://schemas.microsoft.com/office/drawing/2014/main" val="3761301583"/>
                    </a:ext>
                  </a:extLst>
                </a:gridCol>
                <a:gridCol w="792000">
                  <a:extLst>
                    <a:ext uri="{9D8B030D-6E8A-4147-A177-3AD203B41FA5}">
                      <a16:colId xmlns:a16="http://schemas.microsoft.com/office/drawing/2014/main" val="2457703679"/>
                    </a:ext>
                  </a:extLst>
                </a:gridCol>
                <a:gridCol w="900000">
                  <a:extLst>
                    <a:ext uri="{9D8B030D-6E8A-4147-A177-3AD203B41FA5}">
                      <a16:colId xmlns:a16="http://schemas.microsoft.com/office/drawing/2014/main" val="1280926134"/>
                    </a:ext>
                  </a:extLst>
                </a:gridCol>
                <a:gridCol w="746240">
                  <a:extLst>
                    <a:ext uri="{9D8B030D-6E8A-4147-A177-3AD203B41FA5}">
                      <a16:colId xmlns:a16="http://schemas.microsoft.com/office/drawing/2014/main" val="3273977186"/>
                    </a:ext>
                  </a:extLst>
                </a:gridCol>
              </a:tblGrid>
              <a:tr h="240568">
                <a:tc>
                  <a:txBody>
                    <a:bodyPr/>
                    <a:lstStyle/>
                    <a:p>
                      <a:pPr algn="l" fontAlgn="b"/>
                      <a:r>
                        <a:rPr lang="cs-CZ" sz="1100" u="none" strike="noStrike">
                          <a:effectLst/>
                        </a:rPr>
                        <a:t>typ ZZ</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Počet HP</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Věk pacientů</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Průměrná délka hospitalizace (ALOS)</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ZUP </a:t>
                      </a:r>
                    </a:p>
                    <a:p>
                      <a:pPr algn="ctr" fontAlgn="b"/>
                      <a:r>
                        <a:rPr lang="cs-CZ" sz="1100" b="1" i="0" u="none" strike="noStrike">
                          <a:solidFill>
                            <a:srgbClr val="000000"/>
                          </a:solidFill>
                          <a:effectLst/>
                          <a:latin typeface="Calibri" panose="020F0502020204030204" pitchFamily="34" charset="0"/>
                        </a:rPr>
                        <a:t>Běžný </a:t>
                      </a:r>
                    </a:p>
                    <a:p>
                      <a:pPr algn="ctr" fontAlgn="b"/>
                      <a:r>
                        <a:rPr lang="cs-CZ" sz="1100" b="1" i="0" u="none" strike="noStrike">
                          <a:solidFill>
                            <a:srgbClr val="000000"/>
                          </a:solidFill>
                          <a:effectLst/>
                          <a:latin typeface="Calibri" panose="020F0502020204030204" pitchFamily="34" charset="0"/>
                        </a:rPr>
                        <a:t>v Kč</a:t>
                      </a:r>
                    </a:p>
                  </a:txBody>
                  <a:tcPr marL="9525" marR="9525" marT="9525" marB="0" anchor="ctr"/>
                </a:tc>
                <a:tc>
                  <a:txBody>
                    <a:bodyPr/>
                    <a:lstStyle/>
                    <a:p>
                      <a:pPr algn="ctr" fontAlgn="b"/>
                      <a:r>
                        <a:rPr lang="cs-CZ" sz="1100" u="none" strike="noStrike">
                          <a:effectLst/>
                        </a:rPr>
                        <a:t>Součet relativních vah (</a:t>
                      </a:r>
                      <a:r>
                        <a:rPr lang="cs-CZ" sz="1100" u="none" strike="noStrike" err="1">
                          <a:effectLst/>
                        </a:rPr>
                        <a:t>casemix</a:t>
                      </a:r>
                      <a:r>
                        <a:rPr lang="cs-CZ" sz="1100" u="none" strike="noStrike">
                          <a:effectLst/>
                        </a:rPr>
                        <a:t>)</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u="none" strike="noStrike">
                          <a:effectLst/>
                        </a:rPr>
                        <a:t>Odhad nákladů dle paušální ZS v Kč*</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cs-CZ" sz="1100" b="1" i="0" u="none" strike="noStrike" err="1">
                          <a:solidFill>
                            <a:srgbClr val="000000"/>
                          </a:solidFill>
                          <a:effectLst/>
                          <a:latin typeface="Calibri" panose="020F0502020204030204" pitchFamily="34" charset="0"/>
                        </a:rPr>
                        <a:t>Casemix</a:t>
                      </a:r>
                      <a:r>
                        <a:rPr lang="cs-CZ" sz="1100" b="1" i="0" u="none" strike="noStrike">
                          <a:solidFill>
                            <a:srgbClr val="000000"/>
                          </a:solidFill>
                          <a:effectLst/>
                          <a:latin typeface="Calibri" panose="020F0502020204030204" pitchFamily="34" charset="0"/>
                        </a:rPr>
                        <a:t> </a:t>
                      </a:r>
                    </a:p>
                    <a:p>
                      <a:pPr algn="ctr" fontAlgn="b"/>
                      <a:r>
                        <a:rPr lang="cs-CZ" sz="1100" b="1" i="0" u="none" strike="noStrike">
                          <a:solidFill>
                            <a:srgbClr val="000000"/>
                          </a:solidFill>
                          <a:effectLst/>
                          <a:latin typeface="Calibri" panose="020F0502020204030204" pitchFamily="34" charset="0"/>
                        </a:rPr>
                        <a:t>index</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Odhad průměrného nákladu </a:t>
                      </a:r>
                    </a:p>
                    <a:p>
                      <a:pPr algn="ctr" fontAlgn="b"/>
                      <a:r>
                        <a:rPr lang="cs-CZ" sz="1100" b="1" i="0" u="none" strike="noStrike">
                          <a:solidFill>
                            <a:srgbClr val="000000"/>
                          </a:solidFill>
                          <a:effectLst/>
                          <a:latin typeface="Calibri" panose="020F0502020204030204" pitchFamily="34" charset="0"/>
                        </a:rPr>
                        <a:t>na 1 HP v Kč</a:t>
                      </a:r>
                    </a:p>
                  </a:txBody>
                  <a:tcPr marL="9525" marR="9525" marT="9525" marB="0" anchor="ctr"/>
                </a:tc>
                <a:tc>
                  <a:txBody>
                    <a:bodyPr/>
                    <a:lstStyle/>
                    <a:p>
                      <a:pPr algn="ctr" fontAlgn="b"/>
                      <a:r>
                        <a:rPr lang="cs-CZ" sz="1100" b="1" i="0" u="none" strike="noStrike">
                          <a:solidFill>
                            <a:srgbClr val="000000"/>
                          </a:solidFill>
                          <a:effectLst/>
                          <a:latin typeface="Calibri" panose="020F0502020204030204" pitchFamily="34" charset="0"/>
                        </a:rPr>
                        <a:t>Odhad průměrného nákladu na 1 </a:t>
                      </a:r>
                      <a:r>
                        <a:rPr lang="cs-CZ" sz="1100" b="1" i="0" u="none" strike="noStrike" err="1">
                          <a:solidFill>
                            <a:srgbClr val="000000"/>
                          </a:solidFill>
                          <a:effectLst/>
                          <a:latin typeface="Calibri" panose="020F0502020204030204" pitchFamily="34" charset="0"/>
                        </a:rPr>
                        <a:t>oš.den</a:t>
                      </a:r>
                      <a:r>
                        <a:rPr lang="cs-CZ" sz="1100" b="1" i="0" u="none" strike="noStrike">
                          <a:solidFill>
                            <a:srgbClr val="000000"/>
                          </a:solidFill>
                          <a:effectLst/>
                          <a:latin typeface="Calibri" panose="020F0502020204030204" pitchFamily="34" charset="0"/>
                        </a:rPr>
                        <a:t> v Kč</a:t>
                      </a:r>
                    </a:p>
                  </a:txBody>
                  <a:tcPr marL="9525" marR="9525" marT="9525" marB="0" anchor="ctr"/>
                </a:tc>
                <a:tc>
                  <a:txBody>
                    <a:bodyPr/>
                    <a:lstStyle/>
                    <a:p>
                      <a:pPr algn="ctr" fontAlgn="b"/>
                      <a:r>
                        <a:rPr lang="pl-PL" sz="1100" u="none" strike="noStrike">
                          <a:effectLst/>
                        </a:rPr>
                        <a:t>Počet standardních ošetřovacích dnů</a:t>
                      </a:r>
                      <a:endParaRPr lang="pl-PL" sz="1100" b="1"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pl-PL" sz="1100" b="1" i="0" u="none" strike="noStrike">
                          <a:solidFill>
                            <a:srgbClr val="C00000"/>
                          </a:solidFill>
                          <a:effectLst/>
                          <a:latin typeface="Calibri" panose="020F0502020204030204" pitchFamily="34" charset="0"/>
                        </a:rPr>
                        <a:t>Odhad nutných lůžek</a:t>
                      </a:r>
                    </a:p>
                  </a:txBody>
                  <a:tcPr marL="9525" marR="9525" marT="9525" marB="0" anchor="ctr"/>
                </a:tc>
                <a:extLst>
                  <a:ext uri="{0D108BD9-81ED-4DB2-BD59-A6C34878D82A}">
                    <a16:rowId xmlns:a16="http://schemas.microsoft.com/office/drawing/2014/main" val="3593210559"/>
                  </a:ext>
                </a:extLst>
              </a:tr>
              <a:tr h="240568">
                <a:tc>
                  <a:txBody>
                    <a:bodyPr/>
                    <a:lstStyle/>
                    <a:p>
                      <a:pPr algn="l" fontAlgn="b"/>
                      <a:r>
                        <a:rPr lang="cs-CZ" sz="1100" u="none" strike="noStrike">
                          <a:effectLst/>
                        </a:rPr>
                        <a:t>FN, centra</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r" fontAlgn="b"/>
                      <a:r>
                        <a:rPr lang="cs-CZ" sz="1100" b="0" i="0" u="none" strike="noStrike">
                          <a:solidFill>
                            <a:srgbClr val="000000"/>
                          </a:solidFill>
                          <a:effectLst/>
                          <a:latin typeface="Calibri" panose="020F0502020204030204" pitchFamily="34" charset="0"/>
                        </a:rPr>
                        <a:t>27 102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70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5,24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32 798 041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14 663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659 852 451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0,54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24 347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5 691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115 950 </a:t>
                      </a:r>
                    </a:p>
                  </a:txBody>
                  <a:tcPr marL="7620" marR="7620" marT="7620" marB="0" anchor="ctr"/>
                </a:tc>
                <a:tc>
                  <a:txBody>
                    <a:bodyPr/>
                    <a:lstStyle/>
                    <a:p>
                      <a:pPr algn="ctr" fontAlgn="b"/>
                      <a:r>
                        <a:rPr lang="cs-CZ" sz="1400" b="1" i="0" u="none" strike="noStrike">
                          <a:solidFill>
                            <a:srgbClr val="C00000"/>
                          </a:solidFill>
                          <a:effectLst/>
                          <a:latin typeface="Calibri" panose="020F0502020204030204" pitchFamily="34" charset="0"/>
                        </a:rPr>
                        <a:t>317 </a:t>
                      </a:r>
                    </a:p>
                  </a:txBody>
                  <a:tcPr marL="7620" marR="7620" marT="7620" marB="0" anchor="ctr"/>
                </a:tc>
                <a:extLst>
                  <a:ext uri="{0D108BD9-81ED-4DB2-BD59-A6C34878D82A}">
                    <a16:rowId xmlns:a16="http://schemas.microsoft.com/office/drawing/2014/main" val="3719266093"/>
                  </a:ext>
                </a:extLst>
              </a:tr>
              <a:tr h="240568">
                <a:tc>
                  <a:txBody>
                    <a:bodyPr/>
                    <a:lstStyle/>
                    <a:p>
                      <a:pPr algn="l" fontAlgn="b"/>
                      <a:r>
                        <a:rPr lang="cs-CZ" sz="1100" u="none" strike="noStrike">
                          <a:effectLst/>
                        </a:rPr>
                        <a:t>Krajské</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r" fontAlgn="b"/>
                      <a:r>
                        <a:rPr lang="cs-CZ" sz="1100" b="0" i="0" u="none" strike="noStrike">
                          <a:solidFill>
                            <a:srgbClr val="000000"/>
                          </a:solidFill>
                          <a:effectLst/>
                          <a:latin typeface="Calibri" panose="020F0502020204030204" pitchFamily="34" charset="0"/>
                        </a:rPr>
                        <a:t>18 057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71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5,26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16 838 898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9 669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435 120 376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0,54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24 097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5 622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77 390 </a:t>
                      </a:r>
                    </a:p>
                  </a:txBody>
                  <a:tcPr marL="7620" marR="7620" marT="7620" marB="0" anchor="ctr"/>
                </a:tc>
                <a:tc>
                  <a:txBody>
                    <a:bodyPr/>
                    <a:lstStyle/>
                    <a:p>
                      <a:pPr algn="ctr" fontAlgn="b"/>
                      <a:r>
                        <a:rPr lang="cs-CZ" sz="1400" b="1" i="0" u="none" strike="noStrike">
                          <a:solidFill>
                            <a:srgbClr val="C00000"/>
                          </a:solidFill>
                          <a:effectLst/>
                          <a:latin typeface="Calibri" panose="020F0502020204030204" pitchFamily="34" charset="0"/>
                        </a:rPr>
                        <a:t>211 </a:t>
                      </a:r>
                    </a:p>
                  </a:txBody>
                  <a:tcPr marL="7620" marR="7620" marT="7620" marB="0" anchor="ctr"/>
                </a:tc>
                <a:extLst>
                  <a:ext uri="{0D108BD9-81ED-4DB2-BD59-A6C34878D82A}">
                    <a16:rowId xmlns:a16="http://schemas.microsoft.com/office/drawing/2014/main" val="3791214118"/>
                  </a:ext>
                </a:extLst>
              </a:tr>
              <a:tr h="240568">
                <a:tc>
                  <a:txBody>
                    <a:bodyPr/>
                    <a:lstStyle/>
                    <a:p>
                      <a:pPr algn="l" fontAlgn="b"/>
                      <a:r>
                        <a:rPr lang="cs-CZ" sz="1100" u="none" strike="noStrike">
                          <a:effectLst/>
                        </a:rPr>
                        <a:t>Oblastní</a:t>
                      </a:r>
                      <a:endParaRPr lang="cs-CZ" sz="1100" b="0" i="0" u="none" strike="noStrike">
                        <a:solidFill>
                          <a:srgbClr val="000000"/>
                        </a:solidFill>
                        <a:effectLst/>
                        <a:latin typeface="Calibri" panose="020F0502020204030204" pitchFamily="34" charset="0"/>
                      </a:endParaRPr>
                    </a:p>
                  </a:txBody>
                  <a:tcPr marL="9525" marR="9525" marT="9525" marB="0" anchor="ctr"/>
                </a:tc>
                <a:tc>
                  <a:txBody>
                    <a:bodyPr/>
                    <a:lstStyle/>
                    <a:p>
                      <a:pPr algn="r" fontAlgn="b"/>
                      <a:r>
                        <a:rPr lang="cs-CZ" sz="1100" b="0" i="0" u="none" strike="noStrike">
                          <a:solidFill>
                            <a:srgbClr val="000000"/>
                          </a:solidFill>
                          <a:effectLst/>
                          <a:latin typeface="Calibri" panose="020F0502020204030204" pitchFamily="34" charset="0"/>
                        </a:rPr>
                        <a:t>123 429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71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4,98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84 155 446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58 936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2 652 123 456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0,48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21 487 </a:t>
                      </a:r>
                    </a:p>
                  </a:txBody>
                  <a:tcPr marL="7620" marR="7620" marT="7620" marB="0" anchor="ctr"/>
                </a:tc>
                <a:tc>
                  <a:txBody>
                    <a:bodyPr/>
                    <a:lstStyle/>
                    <a:p>
                      <a:pPr algn="ctr" fontAlgn="b"/>
                      <a:r>
                        <a:rPr lang="cs-CZ" sz="1100" b="0" i="0" u="none" strike="noStrike">
                          <a:solidFill>
                            <a:srgbClr val="000000"/>
                          </a:solidFill>
                          <a:effectLst/>
                          <a:latin typeface="Calibri" panose="020F0502020204030204" pitchFamily="34" charset="0"/>
                        </a:rPr>
                        <a:t>5 367 </a:t>
                      </a:r>
                    </a:p>
                  </a:txBody>
                  <a:tcPr marL="7620" marR="7620" marT="7620" marB="0" anchor="ctr"/>
                </a:tc>
                <a:tc>
                  <a:txBody>
                    <a:bodyPr/>
                    <a:lstStyle/>
                    <a:p>
                      <a:pPr algn="r" fontAlgn="b"/>
                      <a:r>
                        <a:rPr lang="cs-CZ" sz="1100" b="0" i="0" u="none" strike="noStrike">
                          <a:solidFill>
                            <a:srgbClr val="000000"/>
                          </a:solidFill>
                          <a:effectLst/>
                          <a:latin typeface="Calibri" panose="020F0502020204030204" pitchFamily="34" charset="0"/>
                        </a:rPr>
                        <a:t>494 151 </a:t>
                      </a:r>
                    </a:p>
                  </a:txBody>
                  <a:tcPr marL="7620" marR="7620" marT="7620" marB="0" anchor="ctr"/>
                </a:tc>
                <a:tc>
                  <a:txBody>
                    <a:bodyPr/>
                    <a:lstStyle/>
                    <a:p>
                      <a:pPr algn="ctr" fontAlgn="b"/>
                      <a:r>
                        <a:rPr lang="cs-CZ" sz="1400" b="1" i="0" u="none" strike="noStrike">
                          <a:solidFill>
                            <a:srgbClr val="C00000"/>
                          </a:solidFill>
                          <a:effectLst/>
                          <a:latin typeface="Calibri" panose="020F0502020204030204" pitchFamily="34" charset="0"/>
                        </a:rPr>
                        <a:t>1 350 </a:t>
                      </a:r>
                    </a:p>
                  </a:txBody>
                  <a:tcPr marL="7620" marR="7620" marT="7620" marB="0" anchor="ctr"/>
                </a:tc>
                <a:extLst>
                  <a:ext uri="{0D108BD9-81ED-4DB2-BD59-A6C34878D82A}">
                    <a16:rowId xmlns:a16="http://schemas.microsoft.com/office/drawing/2014/main" val="2889663841"/>
                  </a:ext>
                </a:extLst>
              </a:tr>
              <a:tr h="240568">
                <a:tc>
                  <a:txBody>
                    <a:bodyPr/>
                    <a:lstStyle/>
                    <a:p>
                      <a:pPr algn="l" fontAlgn="b"/>
                      <a:r>
                        <a:rPr lang="cs-CZ" sz="1100" u="none" strike="noStrike">
                          <a:effectLst/>
                        </a:rPr>
                        <a:t>Celkem</a:t>
                      </a:r>
                      <a:endParaRPr lang="cs-CZ" sz="1100" b="1" i="0" u="none" strike="noStrike">
                        <a:solidFill>
                          <a:srgbClr val="000000"/>
                        </a:solidFill>
                        <a:effectLst/>
                        <a:latin typeface="Calibri" panose="020F0502020204030204" pitchFamily="34" charset="0"/>
                      </a:endParaRPr>
                    </a:p>
                  </a:txBody>
                  <a:tcPr marL="9525" marR="9525" marT="9525" marB="0" anchor="ctr"/>
                </a:tc>
                <a:tc>
                  <a:txBody>
                    <a:bodyPr/>
                    <a:lstStyle/>
                    <a:p>
                      <a:pPr algn="r" fontAlgn="b"/>
                      <a:r>
                        <a:rPr lang="cs-CZ" sz="1100" b="1" i="0" u="none" strike="noStrike">
                          <a:solidFill>
                            <a:srgbClr val="000000"/>
                          </a:solidFill>
                          <a:effectLst/>
                          <a:latin typeface="Calibri" panose="020F0502020204030204" pitchFamily="34" charset="0"/>
                        </a:rPr>
                        <a:t>168 588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71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5,05 </a:t>
                      </a:r>
                    </a:p>
                  </a:txBody>
                  <a:tcPr marL="7620" marR="7620" marT="7620" marB="0" anchor="ctr"/>
                </a:tc>
                <a:tc>
                  <a:txBody>
                    <a:bodyPr/>
                    <a:lstStyle/>
                    <a:p>
                      <a:pPr algn="r" fontAlgn="b"/>
                      <a:r>
                        <a:rPr lang="cs-CZ" sz="1100" b="1" i="0" u="none" strike="noStrike">
                          <a:solidFill>
                            <a:srgbClr val="000000"/>
                          </a:solidFill>
                          <a:effectLst/>
                          <a:latin typeface="Calibri" panose="020F0502020204030204" pitchFamily="34" charset="0"/>
                        </a:rPr>
                        <a:t>133 792 385 </a:t>
                      </a:r>
                    </a:p>
                  </a:txBody>
                  <a:tcPr marL="7620" marR="7620" marT="7620" marB="0" anchor="ctr"/>
                </a:tc>
                <a:tc>
                  <a:txBody>
                    <a:bodyPr/>
                    <a:lstStyle/>
                    <a:p>
                      <a:pPr algn="r" fontAlgn="b"/>
                      <a:r>
                        <a:rPr lang="cs-CZ" sz="1100" b="1" i="0" u="none" strike="noStrike">
                          <a:solidFill>
                            <a:srgbClr val="000000"/>
                          </a:solidFill>
                          <a:effectLst/>
                          <a:latin typeface="Calibri" panose="020F0502020204030204" pitchFamily="34" charset="0"/>
                        </a:rPr>
                        <a:t>83 269 </a:t>
                      </a:r>
                    </a:p>
                  </a:txBody>
                  <a:tcPr marL="7620" marR="7620" marT="7620" marB="0" anchor="ctr"/>
                </a:tc>
                <a:tc>
                  <a:txBody>
                    <a:bodyPr/>
                    <a:lstStyle/>
                    <a:p>
                      <a:pPr algn="r" fontAlgn="b"/>
                      <a:r>
                        <a:rPr lang="cs-CZ" sz="1100" b="1" i="0" u="none" strike="noStrike">
                          <a:solidFill>
                            <a:srgbClr val="000000"/>
                          </a:solidFill>
                          <a:effectLst/>
                          <a:latin typeface="Calibri" panose="020F0502020204030204" pitchFamily="34" charset="0"/>
                        </a:rPr>
                        <a:t>3 747 096 284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0,49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22 226 </a:t>
                      </a:r>
                    </a:p>
                  </a:txBody>
                  <a:tcPr marL="7620" marR="7620" marT="7620" marB="0" anchor="ctr"/>
                </a:tc>
                <a:tc>
                  <a:txBody>
                    <a:bodyPr/>
                    <a:lstStyle/>
                    <a:p>
                      <a:pPr algn="ctr" fontAlgn="b"/>
                      <a:r>
                        <a:rPr lang="cs-CZ" sz="1100" b="1" i="0" u="none" strike="noStrike">
                          <a:solidFill>
                            <a:srgbClr val="000000"/>
                          </a:solidFill>
                          <a:effectLst/>
                          <a:latin typeface="Calibri" panose="020F0502020204030204" pitchFamily="34" charset="0"/>
                        </a:rPr>
                        <a:t>5 450 </a:t>
                      </a:r>
                    </a:p>
                  </a:txBody>
                  <a:tcPr marL="7620" marR="7620" marT="7620" marB="0" anchor="ctr"/>
                </a:tc>
                <a:tc>
                  <a:txBody>
                    <a:bodyPr/>
                    <a:lstStyle/>
                    <a:p>
                      <a:pPr algn="r" fontAlgn="b"/>
                      <a:r>
                        <a:rPr lang="cs-CZ" sz="1100" b="1" i="0" u="none" strike="noStrike">
                          <a:solidFill>
                            <a:srgbClr val="000000"/>
                          </a:solidFill>
                          <a:effectLst/>
                          <a:latin typeface="Calibri" panose="020F0502020204030204" pitchFamily="34" charset="0"/>
                        </a:rPr>
                        <a:t>687 491 </a:t>
                      </a:r>
                    </a:p>
                  </a:txBody>
                  <a:tcPr marL="7620" marR="7620" marT="7620" marB="0" anchor="ctr"/>
                </a:tc>
                <a:tc>
                  <a:txBody>
                    <a:bodyPr/>
                    <a:lstStyle/>
                    <a:p>
                      <a:pPr algn="ctr" fontAlgn="b"/>
                      <a:r>
                        <a:rPr lang="cs-CZ" sz="1400" b="1" i="0" u="none" strike="noStrike">
                          <a:solidFill>
                            <a:srgbClr val="C00000"/>
                          </a:solidFill>
                          <a:effectLst/>
                          <a:latin typeface="Calibri" panose="020F0502020204030204" pitchFamily="34" charset="0"/>
                        </a:rPr>
                        <a:t>1 878 </a:t>
                      </a:r>
                    </a:p>
                  </a:txBody>
                  <a:tcPr marL="7620" marR="7620" marT="7620" marB="0" anchor="ctr"/>
                </a:tc>
                <a:extLst>
                  <a:ext uri="{0D108BD9-81ED-4DB2-BD59-A6C34878D82A}">
                    <a16:rowId xmlns:a16="http://schemas.microsoft.com/office/drawing/2014/main" val="2066636798"/>
                  </a:ext>
                </a:extLst>
              </a:tr>
            </a:tbl>
          </a:graphicData>
        </a:graphic>
      </p:graphicFrame>
      <p:sp>
        <p:nvSpPr>
          <p:cNvPr id="8" name="TextovéPole 7">
            <a:extLst>
              <a:ext uri="{FF2B5EF4-FFF2-40B4-BE49-F238E27FC236}">
                <a16:creationId xmlns:a16="http://schemas.microsoft.com/office/drawing/2014/main" id="{BE3C66A9-CC6E-14BD-ED56-0981F855D51E}"/>
              </a:ext>
            </a:extLst>
          </p:cNvPr>
          <p:cNvSpPr txBox="1"/>
          <p:nvPr/>
        </p:nvSpPr>
        <p:spPr>
          <a:xfrm rot="16200000">
            <a:off x="-1103675" y="3438545"/>
            <a:ext cx="26277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Počet hospitalizačních případů</a:t>
            </a:r>
          </a:p>
        </p:txBody>
      </p:sp>
      <p:sp>
        <p:nvSpPr>
          <p:cNvPr id="10" name="TextovéPole 9">
            <a:extLst>
              <a:ext uri="{FF2B5EF4-FFF2-40B4-BE49-F238E27FC236}">
                <a16:creationId xmlns:a16="http://schemas.microsoft.com/office/drawing/2014/main" id="{5694E2F4-C63A-9BCA-A06D-D01C03F8852C}"/>
              </a:ext>
            </a:extLst>
          </p:cNvPr>
          <p:cNvSpPr txBox="1"/>
          <p:nvPr/>
        </p:nvSpPr>
        <p:spPr>
          <a:xfrm>
            <a:off x="3608823" y="1607360"/>
            <a:ext cx="727806" cy="2007869"/>
          </a:xfrm>
          <a:prstGeom prst="rect">
            <a:avLst/>
          </a:prstGeom>
          <a:noFill/>
          <a:ln w="381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TextovéPole 10">
            <a:extLst>
              <a:ext uri="{FF2B5EF4-FFF2-40B4-BE49-F238E27FC236}">
                <a16:creationId xmlns:a16="http://schemas.microsoft.com/office/drawing/2014/main" id="{C56AA2A0-BE19-7683-C257-0FCAFA0E79F5}"/>
              </a:ext>
            </a:extLst>
          </p:cNvPr>
          <p:cNvSpPr txBox="1"/>
          <p:nvPr/>
        </p:nvSpPr>
        <p:spPr>
          <a:xfrm>
            <a:off x="10529039" y="1607360"/>
            <a:ext cx="1516404" cy="2007869"/>
          </a:xfrm>
          <a:prstGeom prst="rect">
            <a:avLst/>
          </a:prstGeom>
          <a:noFill/>
          <a:ln w="381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8D5A7D06-6CD3-BA41-F8B9-6B55B06A4DDE}"/>
              </a:ext>
            </a:extLst>
          </p:cNvPr>
          <p:cNvSpPr txBox="1"/>
          <p:nvPr/>
        </p:nvSpPr>
        <p:spPr>
          <a:xfrm>
            <a:off x="7148198" y="3606006"/>
            <a:ext cx="4855110" cy="46166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*reálné náklady budou vyšší, v modelu je počítáno pouze se </a:t>
            </a:r>
            <a:r>
              <a:rPr kumimoji="0" lang="cs-CZ" sz="1200" b="0" i="1" u="none" strike="noStrike" kern="1200" cap="none" spc="0" normalizeH="0" baseline="0" noProof="0">
                <a:ln>
                  <a:noFill/>
                </a:ln>
                <a:solidFill>
                  <a:srgbClr val="000000"/>
                </a:solidFill>
                <a:effectLst/>
                <a:uLnTx/>
                <a:uFillTx/>
                <a:latin typeface="Calibri" panose="020F0502020204030204"/>
                <a:ea typeface="+mn-ea"/>
                <a:cs typeface="+mn-cs"/>
              </a:rPr>
              <a:t>ZS</a:t>
            </a:r>
            <a:r>
              <a:rPr kumimoji="0" lang="cs-CZ" sz="1200" b="0" i="1" u="none" strike="noStrike" kern="1200" cap="none" spc="0" normalizeH="0" baseline="-25000" noProof="0">
                <a:ln>
                  <a:noFill/>
                </a:ln>
                <a:solidFill>
                  <a:srgbClr val="000000"/>
                </a:solidFill>
                <a:effectLst/>
                <a:uLnTx/>
                <a:uFillTx/>
                <a:latin typeface="Calibri" panose="020F0502020204030204"/>
                <a:ea typeface="+mn-ea"/>
                <a:cs typeface="+mn-cs"/>
              </a:rPr>
              <a:t>2022,median</a:t>
            </a:r>
            <a:r>
              <a:rPr kumimoji="0" lang="cs-CZ" sz="1200" b="0" i="1" u="none" strike="noStrike" kern="1200" cap="none" spc="0" normalizeH="0" baseline="0" noProof="0">
                <a:ln>
                  <a:noFill/>
                </a:ln>
                <a:solidFill>
                  <a:srgbClr val="000000"/>
                </a:solidFill>
                <a:effectLst/>
                <a:uLnTx/>
                <a:uFillTx/>
                <a:latin typeface="Calibri" panose="020F0502020204030204"/>
                <a:ea typeface="+mn-ea"/>
                <a:cs typeface="+mn-cs"/>
              </a:rPr>
              <a:t> pro poskytovatele bez urgentních příjmů ve výši 45000 Kč pro paušální úhradu</a:t>
            </a:r>
            <a:endParaRPr kumimoji="0" lang="cs-CZ" sz="12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Nadpis 1">
            <a:extLst>
              <a:ext uri="{FF2B5EF4-FFF2-40B4-BE49-F238E27FC236}">
                <a16:creationId xmlns:a16="http://schemas.microsoft.com/office/drawing/2014/main" id="{E9284799-D725-0CE8-7484-3A7DC7BF3D4C}"/>
              </a:ext>
            </a:extLst>
          </p:cNvPr>
          <p:cNvSpPr txBox="1">
            <a:spLocks/>
          </p:cNvSpPr>
          <p:nvPr/>
        </p:nvSpPr>
        <p:spPr>
          <a:xfrm>
            <a:off x="259922" y="133961"/>
            <a:ext cx="11563295" cy="6347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002060"/>
                </a:solidFill>
                <a:effectLst/>
                <a:uLnTx/>
                <a:uFillTx/>
                <a:latin typeface="Calibri" panose="020F0502020204030204"/>
                <a:ea typeface="+mj-ea"/>
                <a:cs typeface="+mj-cs"/>
              </a:rPr>
              <a:t>Počty HP akutní lůžkové péče potenciálně přesunutelné do následné/dlouhodobé péče (2024)</a:t>
            </a:r>
            <a:endParaRPr kumimoji="0" lang="cs-CZ" sz="2800" b="1" i="0" u="sng" strike="noStrike" kern="1200" cap="none" spc="0" normalizeH="0" baseline="0" noProof="0" dirty="0">
              <a:ln>
                <a:noFill/>
              </a:ln>
              <a:solidFill>
                <a:srgbClr val="002060"/>
              </a:solidFill>
              <a:effectLst/>
              <a:uLnTx/>
              <a:uFillTx/>
              <a:latin typeface="Calibri" panose="020F0502020204030204"/>
              <a:ea typeface="+mj-ea"/>
              <a:cs typeface="+mj-cs"/>
            </a:endParaRPr>
          </a:p>
        </p:txBody>
      </p:sp>
    </p:spTree>
    <p:extLst>
      <p:ext uri="{BB962C8B-B14F-4D97-AF65-F5344CB8AC3E}">
        <p14:creationId xmlns:p14="http://schemas.microsoft.com/office/powerpoint/2010/main" val="365962153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6F6DC1-9B31-BE4F-FD11-34B89D4E4D25}"/>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38BF8C45-446A-B300-E72B-04B27DF3CE0E}"/>
              </a:ext>
            </a:extLst>
          </p:cNvPr>
          <p:cNvSpPr>
            <a:spLocks noGrp="1"/>
          </p:cNvSpPr>
          <p:nvPr>
            <p:ph type="title" idx="4294967295"/>
          </p:nvPr>
        </p:nvSpPr>
        <p:spPr>
          <a:xfrm>
            <a:off x="0" y="225425"/>
            <a:ext cx="11563350" cy="635000"/>
          </a:xfrm>
        </p:spPr>
        <p:txBody>
          <a:bodyPr>
            <a:noAutofit/>
          </a:bodyPr>
          <a:lstStyle/>
          <a:p>
            <a:r>
              <a:rPr lang="cs-CZ" sz="2800" b="1" dirty="0">
                <a:solidFill>
                  <a:srgbClr val="002060"/>
                </a:solidFill>
                <a:latin typeface="+mn-lt"/>
              </a:rPr>
              <a:t>SOUHRN demografických a kapacitních predikcí pro rok 2040</a:t>
            </a:r>
            <a:br>
              <a:rPr lang="cs-CZ" sz="2800" b="1" dirty="0">
                <a:solidFill>
                  <a:srgbClr val="002060"/>
                </a:solidFill>
                <a:latin typeface="+mn-lt"/>
              </a:rPr>
            </a:br>
            <a:r>
              <a:rPr lang="cs-CZ" sz="2800" b="1" dirty="0">
                <a:solidFill>
                  <a:srgbClr val="002060"/>
                </a:solidFill>
                <a:latin typeface="+mn-lt"/>
              </a:rPr>
              <a:t>(demografický model kalkulovaný na populaci ve věku 75+)</a:t>
            </a:r>
          </a:p>
        </p:txBody>
      </p:sp>
      <p:sp>
        <p:nvSpPr>
          <p:cNvPr id="3" name="TextovéPole 2">
            <a:extLst>
              <a:ext uri="{FF2B5EF4-FFF2-40B4-BE49-F238E27FC236}">
                <a16:creationId xmlns:a16="http://schemas.microsoft.com/office/drawing/2014/main" id="{0A39342B-1C5E-CA85-24CF-C13C3F03342E}"/>
              </a:ext>
            </a:extLst>
          </p:cNvPr>
          <p:cNvSpPr txBox="1"/>
          <p:nvPr/>
        </p:nvSpPr>
        <p:spPr>
          <a:xfrm>
            <a:off x="244688" y="950917"/>
            <a:ext cx="88609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model Predikce potřeb lůžek a kapacit dlouhodobé péče</a:t>
            </a:r>
          </a:p>
        </p:txBody>
      </p:sp>
      <p:graphicFrame>
        <p:nvGraphicFramePr>
          <p:cNvPr id="5" name="Tabulka 4">
            <a:extLst>
              <a:ext uri="{FF2B5EF4-FFF2-40B4-BE49-F238E27FC236}">
                <a16:creationId xmlns:a16="http://schemas.microsoft.com/office/drawing/2014/main" id="{C86ED870-086C-BF25-9020-3CC6B21F606C}"/>
              </a:ext>
            </a:extLst>
          </p:cNvPr>
          <p:cNvGraphicFramePr>
            <a:graphicFrameLocks noGrp="1"/>
          </p:cNvGraphicFramePr>
          <p:nvPr>
            <p:extLst>
              <p:ext uri="{D42A27DB-BD31-4B8C-83A1-F6EECF244321}">
                <p14:modId xmlns:p14="http://schemas.microsoft.com/office/powerpoint/2010/main" val="4173881302"/>
              </p:ext>
            </p:extLst>
          </p:nvPr>
        </p:nvGraphicFramePr>
        <p:xfrm>
          <a:off x="180750" y="1301226"/>
          <a:ext cx="8576479" cy="4708568"/>
        </p:xfrm>
        <a:graphic>
          <a:graphicData uri="http://schemas.openxmlformats.org/drawingml/2006/table">
            <a:tbl>
              <a:tblPr firstRow="1" lastRow="1">
                <a:tableStyleId>{9D7B26C5-4107-4FEC-AEDC-1716B250A1EF}</a:tableStyleId>
              </a:tblPr>
              <a:tblGrid>
                <a:gridCol w="1690577">
                  <a:extLst>
                    <a:ext uri="{9D8B030D-6E8A-4147-A177-3AD203B41FA5}">
                      <a16:colId xmlns:a16="http://schemas.microsoft.com/office/drawing/2014/main" val="1142716826"/>
                    </a:ext>
                  </a:extLst>
                </a:gridCol>
                <a:gridCol w="680484">
                  <a:extLst>
                    <a:ext uri="{9D8B030D-6E8A-4147-A177-3AD203B41FA5}">
                      <a16:colId xmlns:a16="http://schemas.microsoft.com/office/drawing/2014/main" val="3082025956"/>
                    </a:ext>
                  </a:extLst>
                </a:gridCol>
                <a:gridCol w="627321">
                  <a:extLst>
                    <a:ext uri="{9D8B030D-6E8A-4147-A177-3AD203B41FA5}">
                      <a16:colId xmlns:a16="http://schemas.microsoft.com/office/drawing/2014/main" val="3186069701"/>
                    </a:ext>
                  </a:extLst>
                </a:gridCol>
                <a:gridCol w="648586">
                  <a:extLst>
                    <a:ext uri="{9D8B030D-6E8A-4147-A177-3AD203B41FA5}">
                      <a16:colId xmlns:a16="http://schemas.microsoft.com/office/drawing/2014/main" val="2628813848"/>
                    </a:ext>
                  </a:extLst>
                </a:gridCol>
                <a:gridCol w="850604">
                  <a:extLst>
                    <a:ext uri="{9D8B030D-6E8A-4147-A177-3AD203B41FA5}">
                      <a16:colId xmlns:a16="http://schemas.microsoft.com/office/drawing/2014/main" val="140123704"/>
                    </a:ext>
                  </a:extLst>
                </a:gridCol>
                <a:gridCol w="723013">
                  <a:extLst>
                    <a:ext uri="{9D8B030D-6E8A-4147-A177-3AD203B41FA5}">
                      <a16:colId xmlns:a16="http://schemas.microsoft.com/office/drawing/2014/main" val="1228089633"/>
                    </a:ext>
                  </a:extLst>
                </a:gridCol>
                <a:gridCol w="595423">
                  <a:extLst>
                    <a:ext uri="{9D8B030D-6E8A-4147-A177-3AD203B41FA5}">
                      <a16:colId xmlns:a16="http://schemas.microsoft.com/office/drawing/2014/main" val="3007883156"/>
                    </a:ext>
                  </a:extLst>
                </a:gridCol>
                <a:gridCol w="606056">
                  <a:extLst>
                    <a:ext uri="{9D8B030D-6E8A-4147-A177-3AD203B41FA5}">
                      <a16:colId xmlns:a16="http://schemas.microsoft.com/office/drawing/2014/main" val="54836868"/>
                    </a:ext>
                  </a:extLst>
                </a:gridCol>
                <a:gridCol w="595424">
                  <a:extLst>
                    <a:ext uri="{9D8B030D-6E8A-4147-A177-3AD203B41FA5}">
                      <a16:colId xmlns:a16="http://schemas.microsoft.com/office/drawing/2014/main" val="3992914724"/>
                    </a:ext>
                  </a:extLst>
                </a:gridCol>
                <a:gridCol w="754911">
                  <a:extLst>
                    <a:ext uri="{9D8B030D-6E8A-4147-A177-3AD203B41FA5}">
                      <a16:colId xmlns:a16="http://schemas.microsoft.com/office/drawing/2014/main" val="3853072879"/>
                    </a:ext>
                  </a:extLst>
                </a:gridCol>
                <a:gridCol w="804080">
                  <a:extLst>
                    <a:ext uri="{9D8B030D-6E8A-4147-A177-3AD203B41FA5}">
                      <a16:colId xmlns:a16="http://schemas.microsoft.com/office/drawing/2014/main" val="3714164963"/>
                    </a:ext>
                  </a:extLst>
                </a:gridCol>
              </a:tblGrid>
              <a:tr h="432000">
                <a:tc rowSpan="2">
                  <a:txBody>
                    <a:bodyPr/>
                    <a:lstStyle/>
                    <a:p>
                      <a:pPr algn="l" fontAlgn="b"/>
                      <a:r>
                        <a:rPr lang="cs-CZ" sz="1400" b="1" u="none" strike="noStrike">
                          <a:solidFill>
                            <a:srgbClr val="000000"/>
                          </a:solidFill>
                          <a:effectLst/>
                        </a:rPr>
                        <a:t>Kraj</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kern="1200">
                          <a:solidFill>
                            <a:schemeClr val="tx1"/>
                          </a:solidFill>
                          <a:effectLst/>
                          <a:latin typeface="+mn-lt"/>
                          <a:ea typeface="+mn-ea"/>
                          <a:cs typeface="+mn-cs"/>
                        </a:rPr>
                        <a:t>Stávající stav (2024)</a:t>
                      </a: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endParaRPr lang="cs-CZ"/>
                    </a:p>
                  </a:txBody>
                  <a:tcP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kern="1200">
                          <a:solidFill>
                            <a:schemeClr val="tx1"/>
                          </a:solidFill>
                          <a:effectLst/>
                          <a:latin typeface="+mn-lt"/>
                          <a:ea typeface="+mn-ea"/>
                          <a:cs typeface="+mn-cs"/>
                        </a:rPr>
                        <a:t>Potřebné navýšení</a:t>
                      </a:r>
                    </a:p>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kern="1200">
                          <a:solidFill>
                            <a:schemeClr val="tx1"/>
                          </a:solidFill>
                          <a:effectLst/>
                          <a:latin typeface="+mn-lt"/>
                          <a:ea typeface="+mn-ea"/>
                          <a:cs typeface="+mn-cs"/>
                        </a:rPr>
                        <a:t>Demografické projekce 2040 (75+)</a:t>
                      </a:r>
                    </a:p>
                  </a:txBody>
                  <a:tcPr marL="6350" marR="6350" marT="6350" marB="0" anchor="ctr">
                    <a:lnL w="12700" cap="flat" cmpd="sng" algn="ctr">
                      <a:solidFill>
                        <a:schemeClr val="tx1"/>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endParaRPr lang="cs-CZ"/>
                    </a:p>
                  </a:txBody>
                  <a:tcPr/>
                </a:tc>
                <a:extLst>
                  <a:ext uri="{0D108BD9-81ED-4DB2-BD59-A6C34878D82A}">
                    <a16:rowId xmlns:a16="http://schemas.microsoft.com/office/drawing/2014/main" val="1207441694"/>
                  </a:ext>
                </a:extLst>
              </a:tr>
              <a:tr h="432000">
                <a:tc vMerge="1">
                  <a:txBody>
                    <a:bodyPr/>
                    <a:lstStyle/>
                    <a:p>
                      <a:pPr algn="l" fontAlgn="b"/>
                      <a:endParaRPr lang="cs-CZ" sz="1400" b="1" i="0" u="none" strike="noStrike">
                        <a:solidFill>
                          <a:srgbClr val="000000"/>
                        </a:solidFill>
                        <a:effectLst/>
                        <a:latin typeface="Calibri" panose="020F0502020204030204" pitchFamily="34" charset="0"/>
                      </a:endParaRPr>
                    </a:p>
                  </a:txBody>
                  <a:tcPr marL="6350" marR="6350" marT="6350" marB="0" anchor="ctr"/>
                </a:tc>
                <a:tc>
                  <a:txBody>
                    <a:bodyPr/>
                    <a:lstStyle/>
                    <a:p>
                      <a:pPr algn="ctr" rtl="0" fontAlgn="b"/>
                      <a:r>
                        <a:rPr lang="cs-CZ" sz="1400" b="1" u="none" strike="noStrike">
                          <a:effectLst/>
                        </a:rPr>
                        <a:t>9_9</a:t>
                      </a:r>
                      <a:endParaRPr lang="cs-CZ" sz="1400" b="1" i="0" u="none" strike="noStrike">
                        <a:solidFill>
                          <a:srgbClr val="0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9U9</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solidFill>
                            <a:srgbClr val="000000"/>
                          </a:solidFill>
                          <a:effectLst/>
                        </a:rPr>
                        <a:t>9U7</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7D8,7U8</a:t>
                      </a:r>
                      <a:endParaRPr lang="cs-CZ" sz="1400" b="1" i="0" u="none" strike="noStrike">
                        <a:solidFill>
                          <a:srgbClr val="000000"/>
                        </a:solidFill>
                        <a:effectLst/>
                        <a:latin typeface="Calibri" panose="020F0502020204030204" pitchFamily="34" charset="0"/>
                      </a:endParaRPr>
                    </a:p>
                  </a:txBody>
                  <a:tcPr marL="6350" marR="6350" marT="6350" marB="0" anchor="ctr">
                    <a:lnR w="12700" cap="flat" cmpd="sng" algn="ctr">
                      <a:solidFill>
                        <a:schemeClr val="tx1"/>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i="0" u="none" strike="noStrike">
                          <a:solidFill>
                            <a:schemeClr val="tx1"/>
                          </a:solidFill>
                          <a:effectLst/>
                          <a:latin typeface="Calibri" panose="020F0502020204030204" pitchFamily="34" charset="0"/>
                        </a:rPr>
                        <a:t>CELKEM</a:t>
                      </a:r>
                    </a:p>
                    <a:p>
                      <a:pPr algn="ctr" rtl="0" fontAlgn="b"/>
                      <a:r>
                        <a:rPr lang="cs-CZ" sz="1400" b="1" i="0" u="none" strike="noStrike">
                          <a:solidFill>
                            <a:schemeClr val="tx1"/>
                          </a:solidFill>
                          <a:effectLst/>
                          <a:latin typeface="Calibri" panose="020F0502020204030204" pitchFamily="34" charset="0"/>
                        </a:rPr>
                        <a:t>2024</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algn="ctr" rtl="0" fontAlgn="b"/>
                      <a:r>
                        <a:rPr lang="cs-CZ" sz="1400" b="1" u="none" strike="noStrike">
                          <a:effectLst/>
                        </a:rPr>
                        <a:t>9_9</a:t>
                      </a:r>
                      <a:endParaRPr lang="cs-CZ" sz="1400" b="1" i="0" u="none" strike="noStrike">
                        <a:solidFill>
                          <a:srgbClr val="000000"/>
                        </a:solidFill>
                        <a:effectLst/>
                        <a:latin typeface="Calibri" panose="020F0502020204030204" pitchFamily="34" charset="0"/>
                      </a:endParaRPr>
                    </a:p>
                  </a:txBody>
                  <a:tcPr marL="6350" marR="6350" marT="6350" marB="0" anchor="ctr">
                    <a:lnL w="12700" cap="flat" cmpd="sng" algn="ctr">
                      <a:solidFill>
                        <a:schemeClr val="tx1"/>
                      </a:solidFill>
                      <a:prstDash val="solid"/>
                      <a:round/>
                      <a:headEnd type="none" w="med" len="med"/>
                      <a:tailEnd type="none" w="med" len="med"/>
                    </a:lnL>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9U9</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solidFill>
                            <a:srgbClr val="000000"/>
                          </a:solidFill>
                          <a:effectLst/>
                        </a:rPr>
                        <a:t>9U7</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7D8,7U8</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i="0" u="none" strike="noStrike">
                          <a:solidFill>
                            <a:schemeClr val="bg1"/>
                          </a:solidFill>
                          <a:effectLst/>
                          <a:latin typeface="Calibri" panose="020F0502020204030204" pitchFamily="34" charset="0"/>
                        </a:rPr>
                        <a:t>CELKEM</a:t>
                      </a:r>
                    </a:p>
                    <a:p>
                      <a:pPr algn="ctr" rtl="0" fontAlgn="b"/>
                      <a:r>
                        <a:rPr lang="cs-CZ" sz="1400" b="1" i="0" u="none" strike="noStrike">
                          <a:solidFill>
                            <a:schemeClr val="bg1"/>
                          </a:solidFill>
                          <a:effectLst/>
                          <a:latin typeface="Calibri" panose="020F0502020204030204" pitchFamily="34" charset="0"/>
                        </a:rPr>
                        <a:t>2040</a:t>
                      </a: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2123815415"/>
                  </a:ext>
                </a:extLst>
              </a:tr>
              <a:tr h="246962">
                <a:tc>
                  <a:txBody>
                    <a:bodyPr/>
                    <a:lstStyle/>
                    <a:p>
                      <a:pPr algn="l" fontAlgn="b"/>
                      <a:r>
                        <a:rPr lang="cs-CZ" sz="1400" b="0" u="none" strike="noStrike">
                          <a:solidFill>
                            <a:srgbClr val="000000"/>
                          </a:solidFill>
                          <a:effectLst/>
                        </a:rPr>
                        <a:t>Hlavní město Praha</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379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76</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1 277</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143</a:t>
                      </a:r>
                    </a:p>
                  </a:txBody>
                  <a:tcPr marL="7620" marR="7620" marT="7620" marB="0" anchor="ctr">
                    <a:lnR w="12700" cap="flat" cmpd="sng" algn="ctr">
                      <a:solidFill>
                        <a:schemeClr val="tx1"/>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1875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85000"/>
                      </a:schemeClr>
                    </a:solidFill>
                  </a:tcPr>
                </a:tc>
                <a:tc>
                  <a:txBody>
                    <a:bodyPr/>
                    <a:lstStyle/>
                    <a:p>
                      <a:pPr algn="ctr" rtl="0" fontAlgn="ctr"/>
                      <a:r>
                        <a:rPr lang="cs-CZ" sz="1400" b="0" i="0" u="none" strike="noStrike">
                          <a:solidFill>
                            <a:srgbClr val="000000"/>
                          </a:solidFill>
                          <a:effectLst/>
                          <a:latin typeface="+mn-lt"/>
                        </a:rPr>
                        <a:t>85</a:t>
                      </a:r>
                    </a:p>
                  </a:txBody>
                  <a:tcPr marL="7620" marR="7620" marT="7620" marB="0" anchor="ctr">
                    <a:lnL w="12700" cap="flat" cmpd="sng" algn="ctr">
                      <a:solidFill>
                        <a:schemeClr val="tx1"/>
                      </a:solidFill>
                      <a:prstDash val="solid"/>
                      <a:round/>
                      <a:headEnd type="none" w="med" len="med"/>
                      <a:tailEnd type="none" w="med" len="med"/>
                    </a:lnL>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17</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285</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32</a:t>
                      </a:r>
                    </a:p>
                  </a:txBody>
                  <a:tcPr marL="7620" marR="7620" marT="7620" marB="0" anchor="ctr">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buNone/>
                      </a:pPr>
                      <a:r>
                        <a:rPr lang="en-GB" sz="1400" b="1" i="0" u="none" strike="noStrike">
                          <a:solidFill>
                            <a:schemeClr val="bg1"/>
                          </a:solidFill>
                          <a:effectLst/>
                          <a:latin typeface="+mn-lt"/>
                        </a:rPr>
                        <a:t>419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rgbClr val="00B050"/>
                    </a:solidFill>
                  </a:tcPr>
                </a:tc>
                <a:extLst>
                  <a:ext uri="{0D108BD9-81ED-4DB2-BD59-A6C34878D82A}">
                    <a16:rowId xmlns:a16="http://schemas.microsoft.com/office/drawing/2014/main" val="1624341625"/>
                  </a:ext>
                </a:extLst>
              </a:tr>
              <a:tr h="246962">
                <a:tc>
                  <a:txBody>
                    <a:bodyPr/>
                    <a:lstStyle/>
                    <a:p>
                      <a:pPr algn="l" fontAlgn="b"/>
                      <a:r>
                        <a:rPr lang="cs-CZ" sz="1400" b="0" u="none" strike="noStrike">
                          <a:solidFill>
                            <a:srgbClr val="000000"/>
                          </a:solidFill>
                          <a:effectLst/>
                        </a:rPr>
                        <a:t>Středočeský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Calibri" panose="020F0502020204030204" pitchFamily="34" charset="0"/>
                        </a:rPr>
                        <a:t>988</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Calibri" panose="020F0502020204030204" pitchFamily="34" charset="0"/>
                        </a:rPr>
                        <a:t>41</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1 162</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184</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2375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555</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23</a:t>
                      </a:r>
                    </a:p>
                  </a:txBody>
                  <a:tcPr marL="7620" marR="7620" marT="7620" marB="0" anchor="ctr"/>
                </a:tc>
                <a:tc>
                  <a:txBody>
                    <a:bodyPr/>
                    <a:lstStyle/>
                    <a:p>
                      <a:pPr algn="ctr" rtl="0" fontAlgn="ctr"/>
                      <a:r>
                        <a:rPr lang="cs-CZ" sz="1400" b="0" i="0" u="none" strike="noStrike">
                          <a:solidFill>
                            <a:srgbClr val="000000"/>
                          </a:solidFill>
                          <a:effectLst/>
                          <a:latin typeface="+mn-lt"/>
                        </a:rPr>
                        <a:t>653</a:t>
                      </a:r>
                    </a:p>
                  </a:txBody>
                  <a:tcPr marL="7620" marR="7620" marT="7620" marB="0" anchor="ctr"/>
                </a:tc>
                <a:tc>
                  <a:txBody>
                    <a:bodyPr/>
                    <a:lstStyle/>
                    <a:p>
                      <a:pPr algn="ctr" rtl="0" fontAlgn="ctr"/>
                      <a:r>
                        <a:rPr lang="cs-CZ" sz="1400" b="0" i="0" u="none" strike="noStrike">
                          <a:solidFill>
                            <a:srgbClr val="000000"/>
                          </a:solidFill>
                          <a:effectLst/>
                          <a:latin typeface="+mn-lt"/>
                        </a:rPr>
                        <a:t>103</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1334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922334006"/>
                  </a:ext>
                </a:extLst>
              </a:tr>
              <a:tr h="246962">
                <a:tc>
                  <a:txBody>
                    <a:bodyPr/>
                    <a:lstStyle/>
                    <a:p>
                      <a:pPr algn="l" fontAlgn="b"/>
                      <a:r>
                        <a:rPr lang="cs-CZ" sz="1400" b="0" u="none" strike="noStrike">
                          <a:solidFill>
                            <a:srgbClr val="000000"/>
                          </a:solidFill>
                          <a:effectLst/>
                        </a:rPr>
                        <a:t>Jihočeský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32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672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21</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725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0</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361</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11</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389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171531384"/>
                  </a:ext>
                </a:extLst>
              </a:tr>
              <a:tr h="246962">
                <a:tc>
                  <a:txBody>
                    <a:bodyPr/>
                    <a:lstStyle/>
                    <a:p>
                      <a:pPr algn="l" fontAlgn="b"/>
                      <a:r>
                        <a:rPr lang="cs-CZ" sz="1400" b="0" u="none" strike="noStrike">
                          <a:solidFill>
                            <a:srgbClr val="000000"/>
                          </a:solidFill>
                          <a:effectLst/>
                        </a:rPr>
                        <a:t>Plzeňský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Calibri" panose="020F0502020204030204" pitchFamily="34" charset="0"/>
                        </a:rPr>
                        <a:t>60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Calibri" panose="020F0502020204030204" pitchFamily="34" charset="0"/>
                        </a:rPr>
                        <a:t>28</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702</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60</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850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29</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14</a:t>
                      </a:r>
                    </a:p>
                  </a:txBody>
                  <a:tcPr marL="7620" marR="7620" marT="7620" marB="0" anchor="ctr"/>
                </a:tc>
                <a:tc>
                  <a:txBody>
                    <a:bodyPr/>
                    <a:lstStyle/>
                    <a:p>
                      <a:pPr algn="ctr" rtl="0" fontAlgn="ctr"/>
                      <a:r>
                        <a:rPr lang="cs-CZ" sz="1400" b="0" i="0" u="none" strike="noStrike">
                          <a:solidFill>
                            <a:srgbClr val="000000"/>
                          </a:solidFill>
                          <a:effectLst/>
                          <a:latin typeface="+mn-lt"/>
                        </a:rPr>
                        <a:t>342</a:t>
                      </a:r>
                    </a:p>
                  </a:txBody>
                  <a:tcPr marL="7620" marR="7620" marT="7620" marB="0" anchor="ctr"/>
                </a:tc>
                <a:tc>
                  <a:txBody>
                    <a:bodyPr/>
                    <a:lstStyle/>
                    <a:p>
                      <a:pPr algn="ctr" rtl="0" fontAlgn="ctr"/>
                      <a:r>
                        <a:rPr lang="cs-CZ" sz="1400" b="0" i="0" u="none" strike="noStrike">
                          <a:solidFill>
                            <a:srgbClr val="000000"/>
                          </a:solidFill>
                          <a:effectLst/>
                          <a:latin typeface="+mn-lt"/>
                        </a:rPr>
                        <a:t>29</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414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80442335"/>
                  </a:ext>
                </a:extLst>
              </a:tr>
              <a:tr h="246962">
                <a:tc>
                  <a:txBody>
                    <a:bodyPr/>
                    <a:lstStyle/>
                    <a:p>
                      <a:pPr algn="l" fontAlgn="b"/>
                      <a:r>
                        <a:rPr lang="cs-CZ" sz="1400" b="0" u="none" strike="noStrike">
                          <a:solidFill>
                            <a:srgbClr val="000000"/>
                          </a:solidFill>
                          <a:effectLst/>
                        </a:rPr>
                        <a:t>Karlovarský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267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20</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316</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55</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658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137</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10</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162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28</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337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192454750"/>
                  </a:ext>
                </a:extLst>
              </a:tr>
              <a:tr h="246962">
                <a:tc>
                  <a:txBody>
                    <a:bodyPr/>
                    <a:lstStyle/>
                    <a:p>
                      <a:pPr algn="l" fontAlgn="b"/>
                      <a:r>
                        <a:rPr lang="cs-CZ" sz="1400" b="0" u="none" strike="noStrike">
                          <a:solidFill>
                            <a:srgbClr val="000000"/>
                          </a:solidFill>
                          <a:effectLst/>
                        </a:rPr>
                        <a:t>Ústecký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Calibri" panose="020F0502020204030204" pitchFamily="34" charset="0"/>
                        </a:rPr>
                        <a:t>157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Calibri" panose="020F0502020204030204" pitchFamily="34" charset="0"/>
                        </a:rPr>
                        <a:t>49</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1 117</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67</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1390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77</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24</a:t>
                      </a:r>
                    </a:p>
                  </a:txBody>
                  <a:tcPr marL="7620" marR="7620" marT="7620" marB="0" anchor="ctr"/>
                </a:tc>
                <a:tc>
                  <a:txBody>
                    <a:bodyPr/>
                    <a:lstStyle/>
                    <a:p>
                      <a:pPr algn="ctr" rtl="0" fontAlgn="ctr"/>
                      <a:r>
                        <a:rPr lang="cs-CZ" sz="1400" b="0" i="0" u="none" strike="noStrike">
                          <a:solidFill>
                            <a:srgbClr val="000000"/>
                          </a:solidFill>
                          <a:effectLst/>
                          <a:latin typeface="+mn-lt"/>
                        </a:rPr>
                        <a:t>548</a:t>
                      </a:r>
                    </a:p>
                  </a:txBody>
                  <a:tcPr marL="7620" marR="7620" marT="7620" marB="0" anchor="ctr"/>
                </a:tc>
                <a:tc>
                  <a:txBody>
                    <a:bodyPr/>
                    <a:lstStyle/>
                    <a:p>
                      <a:pPr algn="ctr" rtl="0" fontAlgn="ctr"/>
                      <a:r>
                        <a:rPr lang="cs-CZ" sz="1400" b="0" i="0" u="none" strike="noStrike">
                          <a:solidFill>
                            <a:srgbClr val="000000"/>
                          </a:solidFill>
                          <a:effectLst/>
                          <a:latin typeface="+mn-lt"/>
                        </a:rPr>
                        <a:t>33</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682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435285235"/>
                  </a:ext>
                </a:extLst>
              </a:tr>
              <a:tr h="246962">
                <a:tc>
                  <a:txBody>
                    <a:bodyPr/>
                    <a:lstStyle/>
                    <a:p>
                      <a:pPr algn="l" fontAlgn="b"/>
                      <a:r>
                        <a:rPr lang="cs-CZ" sz="1400" b="1" u="none" strike="noStrike" dirty="0">
                          <a:solidFill>
                            <a:srgbClr val="000000"/>
                          </a:solidFill>
                          <a:effectLst/>
                        </a:rPr>
                        <a:t>Liberecký kraj</a:t>
                      </a:r>
                      <a:endParaRPr lang="cs-CZ" sz="1400" b="1" i="0" u="none" strike="noStrike" dirty="0">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rgbClr val="FFC000"/>
                    </a:solidFill>
                  </a:tcPr>
                </a:tc>
                <a:tc>
                  <a:txBody>
                    <a:bodyPr/>
                    <a:lstStyle/>
                    <a:p>
                      <a:pPr algn="ctr" rtl="0" fontAlgn="ctr"/>
                      <a:r>
                        <a:rPr lang="cs-CZ" sz="1400" b="1" i="0" u="none" strike="noStrike" dirty="0">
                          <a:solidFill>
                            <a:srgbClr val="000000"/>
                          </a:solidFill>
                          <a:effectLst/>
                          <a:latin typeface="Calibri" panose="020F0502020204030204" pitchFamily="34" charset="0"/>
                        </a:rPr>
                        <a:t>35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rgbClr val="FFC000"/>
                    </a:solidFill>
                  </a:tcPr>
                </a:tc>
                <a:tc>
                  <a:txBody>
                    <a:bodyPr/>
                    <a:lstStyle/>
                    <a:p>
                      <a:pPr algn="ctr" rtl="0" fontAlgn="ctr"/>
                      <a:r>
                        <a:rPr lang="cs-CZ" sz="1400" b="1" i="0" u="none" strike="noStrike" dirty="0">
                          <a:solidFill>
                            <a:srgbClr val="000000"/>
                          </a:solidFill>
                          <a:effectLst/>
                          <a:latin typeface="Calibri" panose="020F0502020204030204" pitchFamily="34" charset="0"/>
                        </a:rPr>
                        <a:t>28</a:t>
                      </a:r>
                    </a:p>
                  </a:txBody>
                  <a:tcPr marL="7620" marR="7620" marT="7620" marB="0" anchor="ctr">
                    <a:solidFill>
                      <a:srgbClr val="FFC000"/>
                    </a:solidFill>
                  </a:tcPr>
                </a:tc>
                <a:tc>
                  <a:txBody>
                    <a:bodyPr/>
                    <a:lstStyle/>
                    <a:p>
                      <a:pPr algn="ctr" rtl="0" fontAlgn="ctr"/>
                      <a:r>
                        <a:rPr lang="cs-CZ" sz="1400" b="1" i="0" u="none" strike="noStrike" dirty="0">
                          <a:solidFill>
                            <a:srgbClr val="000000"/>
                          </a:solidFill>
                          <a:effectLst/>
                          <a:latin typeface="Calibri" panose="020F0502020204030204" pitchFamily="34" charset="0"/>
                        </a:rPr>
                        <a:t>507</a:t>
                      </a:r>
                    </a:p>
                  </a:txBody>
                  <a:tcPr marL="7620" marR="7620" marT="7620" marB="0" anchor="ctr">
                    <a:solidFill>
                      <a:srgbClr val="FFC000"/>
                    </a:solidFill>
                  </a:tcPr>
                </a:tc>
                <a:tc>
                  <a:txBody>
                    <a:bodyPr/>
                    <a:lstStyle/>
                    <a:p>
                      <a:pPr algn="ctr" rtl="0" fontAlgn="ctr"/>
                      <a:r>
                        <a:rPr lang="cs-CZ" sz="1400" b="1" i="0" u="none" strike="noStrike">
                          <a:solidFill>
                            <a:srgbClr val="000000"/>
                          </a:solidFill>
                          <a:effectLst/>
                          <a:latin typeface="Calibri" panose="020F0502020204030204" pitchFamily="34" charset="0"/>
                        </a:rPr>
                        <a:t>50</a:t>
                      </a:r>
                    </a:p>
                  </a:txBody>
                  <a:tcPr marL="7620" marR="7620" marT="7620" marB="0" anchor="ctr">
                    <a:lnR w="12700" cap="flat" cmpd="sng" algn="ctr">
                      <a:solidFill>
                        <a:schemeClr val="tx1"/>
                      </a:solidFill>
                      <a:prstDash val="solid"/>
                      <a:round/>
                      <a:headEnd type="none" w="med" len="med"/>
                      <a:tailEnd type="none" w="med" len="med"/>
                    </a:lnR>
                    <a:solidFill>
                      <a:srgbClr val="FFC000"/>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620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C000"/>
                    </a:solidFill>
                  </a:tcPr>
                </a:tc>
                <a:tc>
                  <a:txBody>
                    <a:bodyPr/>
                    <a:lstStyle/>
                    <a:p>
                      <a:pPr algn="ctr" rtl="0" fontAlgn="ctr"/>
                      <a:r>
                        <a:rPr lang="cs-CZ" sz="1400" b="1" i="0" u="none" strike="noStrike">
                          <a:solidFill>
                            <a:srgbClr val="000000"/>
                          </a:solidFill>
                          <a:effectLst/>
                          <a:latin typeface="+mn-lt"/>
                        </a:rPr>
                        <a:t>17</a:t>
                      </a:r>
                    </a:p>
                  </a:txBody>
                  <a:tcPr marL="7620" marR="7620" marT="7620" marB="0" anchor="ctr">
                    <a:lnL w="12700" cap="flat" cmpd="sng" algn="ctr">
                      <a:solidFill>
                        <a:schemeClr val="tx1"/>
                      </a:solidFill>
                      <a:prstDash val="solid"/>
                      <a:round/>
                      <a:headEnd type="none" w="med" len="med"/>
                      <a:tailEnd type="none" w="med" len="med"/>
                    </a:lnL>
                    <a:solidFill>
                      <a:srgbClr val="FFC000"/>
                    </a:solidFill>
                  </a:tcPr>
                </a:tc>
                <a:tc>
                  <a:txBody>
                    <a:bodyPr/>
                    <a:lstStyle/>
                    <a:p>
                      <a:pPr algn="ctr" rtl="0" fontAlgn="ctr"/>
                      <a:r>
                        <a:rPr lang="cs-CZ" sz="1400" b="1" i="0" u="none" strike="noStrike">
                          <a:solidFill>
                            <a:srgbClr val="000000"/>
                          </a:solidFill>
                          <a:effectLst/>
                          <a:latin typeface="+mn-lt"/>
                        </a:rPr>
                        <a:t>13</a:t>
                      </a:r>
                    </a:p>
                  </a:txBody>
                  <a:tcPr marL="7620" marR="7620" marT="7620" marB="0" anchor="ctr">
                    <a:solidFill>
                      <a:srgbClr val="FFC000"/>
                    </a:solidFill>
                  </a:tcPr>
                </a:tc>
                <a:tc>
                  <a:txBody>
                    <a:bodyPr/>
                    <a:lstStyle/>
                    <a:p>
                      <a:pPr algn="ctr" rtl="0" fontAlgn="ctr"/>
                      <a:r>
                        <a:rPr lang="cs-CZ" sz="1400" b="1" i="0" u="none" strike="noStrike">
                          <a:solidFill>
                            <a:srgbClr val="000000"/>
                          </a:solidFill>
                          <a:effectLst/>
                          <a:latin typeface="+mn-lt"/>
                        </a:rPr>
                        <a:t>241</a:t>
                      </a:r>
                    </a:p>
                  </a:txBody>
                  <a:tcPr marL="7620" marR="7620" marT="7620" marB="0" anchor="ctr">
                    <a:solidFill>
                      <a:srgbClr val="FFC000"/>
                    </a:solidFill>
                  </a:tcPr>
                </a:tc>
                <a:tc>
                  <a:txBody>
                    <a:bodyPr/>
                    <a:lstStyle/>
                    <a:p>
                      <a:pPr algn="ctr" rtl="0" fontAlgn="ctr"/>
                      <a:r>
                        <a:rPr lang="cs-CZ" sz="1400" b="1" i="0" u="none" strike="noStrike" dirty="0">
                          <a:solidFill>
                            <a:srgbClr val="000000"/>
                          </a:solidFill>
                          <a:effectLst/>
                          <a:latin typeface="+mn-lt"/>
                        </a:rPr>
                        <a:t>24</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FC000"/>
                    </a:solidFill>
                  </a:tcPr>
                </a:tc>
                <a:tc>
                  <a:txBody>
                    <a:bodyPr/>
                    <a:lstStyle/>
                    <a:p>
                      <a:pPr algn="ctr" fontAlgn="b">
                        <a:buNone/>
                      </a:pPr>
                      <a:r>
                        <a:rPr lang="en-GB" sz="1400" b="1" i="0" u="none" strike="noStrike" dirty="0">
                          <a:solidFill>
                            <a:schemeClr val="tx1"/>
                          </a:solidFill>
                          <a:effectLst/>
                          <a:latin typeface="+mn-lt"/>
                        </a:rPr>
                        <a:t>295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FFC000"/>
                    </a:solidFill>
                  </a:tcPr>
                </a:tc>
                <a:extLst>
                  <a:ext uri="{0D108BD9-81ED-4DB2-BD59-A6C34878D82A}">
                    <a16:rowId xmlns:a16="http://schemas.microsoft.com/office/drawing/2014/main" val="1202667437"/>
                  </a:ext>
                </a:extLst>
              </a:tr>
              <a:tr h="246962">
                <a:tc>
                  <a:txBody>
                    <a:bodyPr/>
                    <a:lstStyle/>
                    <a:p>
                      <a:pPr algn="l" fontAlgn="b"/>
                      <a:r>
                        <a:rPr lang="cs-CZ" sz="1400" b="0" u="none" strike="noStrike">
                          <a:solidFill>
                            <a:srgbClr val="000000"/>
                          </a:solidFill>
                          <a:effectLst/>
                        </a:rPr>
                        <a:t>Královéhradecký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rtl="0" fontAlgn="ctr"/>
                      <a:r>
                        <a:rPr lang="cs-CZ" sz="1400" b="0" i="0" u="none" strike="noStrike">
                          <a:solidFill>
                            <a:srgbClr val="000000"/>
                          </a:solidFill>
                          <a:effectLst/>
                          <a:latin typeface="Calibri" panose="020F0502020204030204" pitchFamily="34" charset="0"/>
                        </a:rPr>
                        <a:t>532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solidFill>
                  </a:tcPr>
                </a:tc>
                <a:tc>
                  <a:txBody>
                    <a:bodyPr/>
                    <a:lstStyle/>
                    <a:p>
                      <a:pPr algn="ctr" rtl="0" fontAlgn="ctr"/>
                      <a:r>
                        <a:rPr lang="cs-CZ" sz="1400" b="0" i="0" u="none" strike="noStrike">
                          <a:solidFill>
                            <a:srgbClr val="000000"/>
                          </a:solidFill>
                          <a:effectLst/>
                          <a:latin typeface="Calibri" panose="020F0502020204030204" pitchFamily="34" charset="0"/>
                        </a:rPr>
                        <a:t>30</a:t>
                      </a:r>
                    </a:p>
                  </a:txBody>
                  <a:tcPr marL="7620" marR="7620" marT="7620" marB="0" anchor="ctr">
                    <a:solidFill>
                      <a:schemeClr val="bg1"/>
                    </a:solidFill>
                  </a:tcPr>
                </a:tc>
                <a:tc>
                  <a:txBody>
                    <a:bodyPr/>
                    <a:lstStyle/>
                    <a:p>
                      <a:pPr algn="ctr" rtl="0" fontAlgn="ctr"/>
                      <a:r>
                        <a:rPr lang="cs-CZ" sz="1400" b="0" i="0" u="none" strike="noStrike">
                          <a:solidFill>
                            <a:schemeClr val="tx1"/>
                          </a:solidFill>
                          <a:effectLst/>
                          <a:latin typeface="Calibri" panose="020F0502020204030204" pitchFamily="34" charset="0"/>
                        </a:rPr>
                        <a:t>446</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Calibri" panose="020F0502020204030204" pitchFamily="34" charset="0"/>
                        </a:rPr>
                        <a:t>34</a:t>
                      </a:r>
                    </a:p>
                  </a:txBody>
                  <a:tcPr marL="7620" marR="7620" marT="7620" marB="0" anchor="ctr">
                    <a:lnR w="12700" cap="flat" cmpd="sng" algn="ctr">
                      <a:solidFill>
                        <a:schemeClr val="tx1"/>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tx1"/>
                          </a:solidFill>
                          <a:effectLst/>
                          <a:latin typeface="Calibri" panose="020F0502020204030204" pitchFamily="34" charset="0"/>
                          <a:cs typeface="Calibri" panose="020F0502020204030204" pitchFamily="34" charset="0"/>
                        </a:rPr>
                        <a:t>1042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D9D9D9"/>
                    </a:solidFill>
                  </a:tcPr>
                </a:tc>
                <a:tc>
                  <a:txBody>
                    <a:bodyPr/>
                    <a:lstStyle/>
                    <a:p>
                      <a:pPr algn="ctr" rtl="0" fontAlgn="ctr"/>
                      <a:r>
                        <a:rPr lang="cs-CZ" sz="1400" b="0" i="0" u="none" strike="noStrike" dirty="0">
                          <a:solidFill>
                            <a:schemeClr val="tx1"/>
                          </a:solidFill>
                          <a:effectLst/>
                          <a:latin typeface="+mn-lt"/>
                        </a:rPr>
                        <a:t>232</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rtl="0" fontAlgn="ctr"/>
                      <a:r>
                        <a:rPr lang="cs-CZ" sz="1400" b="0" i="0" u="none" strike="noStrike" dirty="0">
                          <a:solidFill>
                            <a:schemeClr val="tx1"/>
                          </a:solidFill>
                          <a:effectLst/>
                          <a:latin typeface="+mn-lt"/>
                        </a:rPr>
                        <a:t>13</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194</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15</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bg1"/>
                          </a:solidFill>
                          <a:effectLst/>
                          <a:latin typeface="+mn-lt"/>
                        </a:rPr>
                        <a:t>454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1911600554"/>
                  </a:ext>
                </a:extLst>
              </a:tr>
              <a:tr h="246962">
                <a:tc>
                  <a:txBody>
                    <a:bodyPr/>
                    <a:lstStyle/>
                    <a:p>
                      <a:pPr algn="l" fontAlgn="b"/>
                      <a:r>
                        <a:rPr lang="cs-CZ" sz="1400" b="0" u="none" strike="noStrike">
                          <a:solidFill>
                            <a:srgbClr val="000000"/>
                          </a:solidFill>
                          <a:effectLst/>
                        </a:rPr>
                        <a:t>Pardubický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105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47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754</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20</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926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50</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22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357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9</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dirty="0">
                          <a:solidFill>
                            <a:schemeClr val="bg1"/>
                          </a:solidFill>
                          <a:effectLst/>
                          <a:latin typeface="+mn-lt"/>
                        </a:rPr>
                        <a:t>438</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1445561028"/>
                  </a:ext>
                </a:extLst>
              </a:tr>
              <a:tr h="246962">
                <a:tc>
                  <a:txBody>
                    <a:bodyPr/>
                    <a:lstStyle/>
                    <a:p>
                      <a:pPr algn="l" fontAlgn="b"/>
                      <a:r>
                        <a:rPr lang="cs-CZ" sz="1400" b="0" u="none" strike="noStrike" dirty="0">
                          <a:solidFill>
                            <a:schemeClr val="tx1"/>
                          </a:solidFill>
                          <a:effectLst/>
                        </a:rPr>
                        <a:t>Kraj Vysočina</a:t>
                      </a:r>
                      <a:endParaRPr lang="cs-CZ" sz="1400" b="0" i="0" u="none" strike="noStrike" dirty="0">
                        <a:solidFill>
                          <a:schemeClr val="tx1"/>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rtl="0" fontAlgn="ctr"/>
                      <a:r>
                        <a:rPr lang="cs-CZ" sz="1400" b="0" i="0" u="none" strike="noStrike" dirty="0">
                          <a:solidFill>
                            <a:schemeClr val="tx1"/>
                          </a:solidFill>
                          <a:effectLst/>
                          <a:latin typeface="Calibri" panose="020F0502020204030204" pitchFamily="34" charset="0"/>
                        </a:rPr>
                        <a:t>65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solidFill>
                  </a:tcPr>
                </a:tc>
                <a:tc>
                  <a:txBody>
                    <a:bodyPr/>
                    <a:lstStyle/>
                    <a:p>
                      <a:pPr algn="ctr" rtl="0" fontAlgn="ctr"/>
                      <a:r>
                        <a:rPr lang="cs-CZ" sz="1400" b="0" i="0" u="none" strike="noStrike" dirty="0">
                          <a:solidFill>
                            <a:schemeClr val="tx1"/>
                          </a:solidFill>
                          <a:effectLst/>
                          <a:latin typeface="Calibri" panose="020F0502020204030204" pitchFamily="34" charset="0"/>
                        </a:rPr>
                        <a:t>35</a:t>
                      </a:r>
                    </a:p>
                  </a:txBody>
                  <a:tcPr marL="7620" marR="7620" marT="7620" marB="0" anchor="ctr">
                    <a:solidFill>
                      <a:schemeClr val="bg1"/>
                    </a:solidFill>
                  </a:tcPr>
                </a:tc>
                <a:tc>
                  <a:txBody>
                    <a:bodyPr/>
                    <a:lstStyle/>
                    <a:p>
                      <a:pPr algn="ctr" rtl="0" fontAlgn="ctr"/>
                      <a:r>
                        <a:rPr lang="cs-CZ" sz="1400" b="0" i="0" u="none" strike="noStrike">
                          <a:solidFill>
                            <a:schemeClr val="tx1"/>
                          </a:solidFill>
                          <a:effectLst/>
                          <a:latin typeface="Calibri" panose="020F0502020204030204" pitchFamily="34" charset="0"/>
                        </a:rPr>
                        <a:t>683</a:t>
                      </a:r>
                    </a:p>
                  </a:txBody>
                  <a:tcPr marL="7620" marR="7620" marT="7620" marB="0" anchor="ctr">
                    <a:solidFill>
                      <a:schemeClr val="bg1"/>
                    </a:solidFill>
                  </a:tcPr>
                </a:tc>
                <a:tc>
                  <a:txBody>
                    <a:bodyPr/>
                    <a:lstStyle/>
                    <a:p>
                      <a:pPr algn="ctr" rtl="0" fontAlgn="ctr"/>
                      <a:r>
                        <a:rPr lang="cs-CZ" sz="1400" b="0" i="0" u="none" strike="noStrike">
                          <a:solidFill>
                            <a:schemeClr val="tx1"/>
                          </a:solidFill>
                          <a:effectLst/>
                          <a:latin typeface="Calibri" panose="020F0502020204030204" pitchFamily="34" charset="0"/>
                        </a:rPr>
                        <a:t>43</a:t>
                      </a:r>
                    </a:p>
                  </a:txBody>
                  <a:tcPr marL="7620" marR="7620" marT="7620" marB="0" anchor="ctr">
                    <a:lnR w="12700" cap="flat" cmpd="sng" algn="ctr">
                      <a:solidFill>
                        <a:schemeClr val="tx1"/>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tx1"/>
                          </a:solidFill>
                          <a:effectLst/>
                          <a:latin typeface="Calibri" panose="020F0502020204030204" pitchFamily="34" charset="0"/>
                          <a:cs typeface="Calibri" panose="020F0502020204030204" pitchFamily="34" charset="0"/>
                        </a:rPr>
                        <a:t>826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D9D9D9"/>
                    </a:solidFill>
                  </a:tcPr>
                </a:tc>
                <a:tc>
                  <a:txBody>
                    <a:bodyPr/>
                    <a:lstStyle/>
                    <a:p>
                      <a:pPr algn="ctr" rtl="0" fontAlgn="ctr"/>
                      <a:r>
                        <a:rPr lang="cs-CZ" sz="1400" b="0" i="0" u="none" strike="noStrike">
                          <a:solidFill>
                            <a:schemeClr val="tx1"/>
                          </a:solidFill>
                          <a:effectLst/>
                          <a:latin typeface="+mn-lt"/>
                        </a:rPr>
                        <a:t>34</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rtl="0" fontAlgn="ctr"/>
                      <a:r>
                        <a:rPr lang="cs-CZ" sz="1400" b="0" i="0" u="none" strike="noStrike">
                          <a:solidFill>
                            <a:schemeClr val="tx1"/>
                          </a:solidFill>
                          <a:effectLst/>
                          <a:latin typeface="+mn-lt"/>
                        </a:rPr>
                        <a:t>18</a:t>
                      </a:r>
                    </a:p>
                  </a:txBody>
                  <a:tcPr marL="7620" marR="7620" marT="7620" marB="0" anchor="ctr">
                    <a:solidFill>
                      <a:schemeClr val="bg1"/>
                    </a:solidFill>
                  </a:tcPr>
                </a:tc>
                <a:tc>
                  <a:txBody>
                    <a:bodyPr/>
                    <a:lstStyle/>
                    <a:p>
                      <a:pPr algn="ctr" rtl="0" fontAlgn="ctr"/>
                      <a:r>
                        <a:rPr lang="cs-CZ" sz="1400" b="0" i="0" u="none" strike="noStrike">
                          <a:solidFill>
                            <a:schemeClr val="tx1"/>
                          </a:solidFill>
                          <a:effectLst/>
                          <a:latin typeface="+mn-lt"/>
                        </a:rPr>
                        <a:t>359</a:t>
                      </a:r>
                    </a:p>
                  </a:txBody>
                  <a:tcPr marL="7620" marR="7620" marT="7620" marB="0" anchor="ctr">
                    <a:solidFill>
                      <a:schemeClr val="bg1"/>
                    </a:solidFill>
                  </a:tcPr>
                </a:tc>
                <a:tc>
                  <a:txBody>
                    <a:bodyPr/>
                    <a:lstStyle/>
                    <a:p>
                      <a:pPr algn="ctr" rtl="0" fontAlgn="ctr"/>
                      <a:r>
                        <a:rPr lang="cs-CZ" sz="1400" b="0" i="0" u="none" strike="noStrike">
                          <a:solidFill>
                            <a:schemeClr val="tx1"/>
                          </a:solidFill>
                          <a:effectLst/>
                          <a:latin typeface="+mn-lt"/>
                        </a:rPr>
                        <a:t>23</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bg1"/>
                          </a:solidFill>
                          <a:effectLst/>
                          <a:latin typeface="+mn-lt"/>
                        </a:rPr>
                        <a:t>434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23537666"/>
                  </a:ext>
                </a:extLst>
              </a:tr>
              <a:tr h="246962">
                <a:tc>
                  <a:txBody>
                    <a:bodyPr/>
                    <a:lstStyle/>
                    <a:p>
                      <a:pPr algn="l" fontAlgn="b"/>
                      <a:r>
                        <a:rPr lang="cs-CZ" sz="1400" b="0" u="none" strike="noStrike" dirty="0">
                          <a:solidFill>
                            <a:srgbClr val="000000"/>
                          </a:solidFill>
                          <a:effectLst/>
                        </a:rPr>
                        <a:t>Jihomoravský kraj</a:t>
                      </a:r>
                      <a:endParaRPr lang="cs-CZ" sz="1400" b="0" i="0" u="none" strike="noStrike" dirty="0">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rgbClr val="F2F2F2"/>
                    </a:solidFill>
                  </a:tcPr>
                </a:tc>
                <a:tc>
                  <a:txBody>
                    <a:bodyPr/>
                    <a:lstStyle/>
                    <a:p>
                      <a:pPr algn="ctr" rtl="0" fontAlgn="ctr"/>
                      <a:r>
                        <a:rPr lang="cs-CZ" sz="1400" b="0" i="0" u="none" strike="noStrike" dirty="0">
                          <a:solidFill>
                            <a:srgbClr val="000000"/>
                          </a:solidFill>
                          <a:effectLst/>
                          <a:latin typeface="Calibri" panose="020F0502020204030204" pitchFamily="34" charset="0"/>
                        </a:rPr>
                        <a:t>364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67</a:t>
                      </a:r>
                    </a:p>
                  </a:txBody>
                  <a:tcPr marL="7620" marR="7620" marT="7620" marB="0" anchor="ctr">
                    <a:solidFill>
                      <a:srgbClr val="F2F2F2"/>
                    </a:solidFill>
                  </a:tcPr>
                </a:tc>
                <a:tc>
                  <a:txBody>
                    <a:bodyPr/>
                    <a:lstStyle/>
                    <a:p>
                      <a:pPr algn="ctr" rtl="0" fontAlgn="ctr"/>
                      <a:r>
                        <a:rPr lang="cs-CZ" sz="1400" b="0" i="0" u="none" strike="noStrike" dirty="0">
                          <a:solidFill>
                            <a:srgbClr val="000000"/>
                          </a:solidFill>
                          <a:effectLst/>
                          <a:latin typeface="Calibri" panose="020F0502020204030204" pitchFamily="34" charset="0"/>
                        </a:rPr>
                        <a:t>1 130</a:t>
                      </a:r>
                    </a:p>
                  </a:txBody>
                  <a:tcPr marL="7620" marR="7620" marT="7620" marB="0" anchor="ctr">
                    <a:solidFill>
                      <a:srgbClr val="F2F2F2"/>
                    </a:solidFill>
                  </a:tcPr>
                </a:tc>
                <a:tc>
                  <a:txBody>
                    <a:bodyPr/>
                    <a:lstStyle/>
                    <a:p>
                      <a:pPr algn="ctr" rtl="0" fontAlgn="ctr"/>
                      <a:r>
                        <a:rPr lang="cs-CZ" sz="1400" b="0" i="0" u="none" strike="noStrike" dirty="0">
                          <a:solidFill>
                            <a:srgbClr val="000000"/>
                          </a:solidFill>
                          <a:effectLst/>
                          <a:latin typeface="Calibri" panose="020F0502020204030204" pitchFamily="34" charset="0"/>
                        </a:rPr>
                        <a:t>96</a:t>
                      </a:r>
                    </a:p>
                  </a:txBody>
                  <a:tcPr marL="7620" marR="7620" marT="7620" marB="0" anchor="ctr">
                    <a:lnR w="12700" cap="flat" cmpd="sng" algn="ctr">
                      <a:solidFill>
                        <a:schemeClr val="tx1"/>
                      </a:solidFill>
                      <a:prstDash val="solid"/>
                      <a:round/>
                      <a:headEnd type="none" w="med" len="med"/>
                      <a:tailEnd type="none" w="med" len="med"/>
                    </a:lnR>
                    <a:solidFill>
                      <a:srgbClr val="F2F2F2"/>
                    </a:solidFill>
                  </a:tcPr>
                </a:tc>
                <a:tc>
                  <a:txBody>
                    <a:bodyPr/>
                    <a:lstStyle/>
                    <a:p>
                      <a:pPr algn="ctr" fontAlgn="b">
                        <a:buNone/>
                      </a:pPr>
                      <a:r>
                        <a:rPr lang="en-GB" sz="1400" b="1" i="0" u="none" strike="noStrike" dirty="0">
                          <a:solidFill>
                            <a:srgbClr val="000000"/>
                          </a:solidFill>
                          <a:effectLst/>
                          <a:latin typeface="Calibri" panose="020F0502020204030204" pitchFamily="34" charset="0"/>
                          <a:cs typeface="Calibri" panose="020F0502020204030204" pitchFamily="34" charset="0"/>
                        </a:rPr>
                        <a:t>1657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D9D9D9"/>
                    </a:solidFill>
                  </a:tcPr>
                </a:tc>
                <a:tc>
                  <a:txBody>
                    <a:bodyPr/>
                    <a:lstStyle/>
                    <a:p>
                      <a:pPr algn="ctr" rtl="0" fontAlgn="ctr"/>
                      <a:r>
                        <a:rPr lang="cs-CZ" sz="1400" b="0" i="0" u="none" strike="noStrike" dirty="0">
                          <a:solidFill>
                            <a:srgbClr val="000000"/>
                          </a:solidFill>
                          <a:effectLst/>
                          <a:latin typeface="+mn-lt"/>
                        </a:rPr>
                        <a:t>165</a:t>
                      </a:r>
                    </a:p>
                  </a:txBody>
                  <a:tcPr marL="7620" marR="7620" marT="7620" marB="0" anchor="ctr">
                    <a:lnL w="12700" cap="flat" cmpd="sng" algn="ctr">
                      <a:solidFill>
                        <a:schemeClr val="tx1"/>
                      </a:solidFill>
                      <a:prstDash val="solid"/>
                      <a:round/>
                      <a:headEnd type="none" w="med" len="med"/>
                      <a:tailEnd type="none" w="med" len="med"/>
                    </a:lnL>
                    <a:solidFill>
                      <a:srgbClr val="F2F2F2"/>
                    </a:solidFill>
                  </a:tcPr>
                </a:tc>
                <a:tc>
                  <a:txBody>
                    <a:bodyPr/>
                    <a:lstStyle/>
                    <a:p>
                      <a:pPr algn="ctr" rtl="0" fontAlgn="ctr"/>
                      <a:r>
                        <a:rPr lang="cs-CZ" sz="1400" b="0" i="0" u="none" strike="noStrike" dirty="0">
                          <a:solidFill>
                            <a:srgbClr val="000000"/>
                          </a:solidFill>
                          <a:effectLst/>
                          <a:latin typeface="+mn-lt"/>
                        </a:rPr>
                        <a:t>30</a:t>
                      </a:r>
                    </a:p>
                  </a:txBody>
                  <a:tcPr marL="7620" marR="7620" marT="7620" marB="0" anchor="ctr">
                    <a:solidFill>
                      <a:srgbClr val="F2F2F2"/>
                    </a:solidFill>
                  </a:tcPr>
                </a:tc>
                <a:tc>
                  <a:txBody>
                    <a:bodyPr/>
                    <a:lstStyle/>
                    <a:p>
                      <a:pPr algn="ctr" rtl="0" fontAlgn="ctr"/>
                      <a:r>
                        <a:rPr lang="cs-CZ" sz="1400" b="0" i="0" u="none" strike="noStrike" dirty="0">
                          <a:solidFill>
                            <a:srgbClr val="000000"/>
                          </a:solidFill>
                          <a:effectLst/>
                          <a:latin typeface="+mn-lt"/>
                        </a:rPr>
                        <a:t>512</a:t>
                      </a:r>
                    </a:p>
                  </a:txBody>
                  <a:tcPr marL="7620" marR="7620" marT="7620" marB="0" anchor="ctr">
                    <a:solidFill>
                      <a:srgbClr val="F2F2F2"/>
                    </a:solidFill>
                  </a:tcPr>
                </a:tc>
                <a:tc>
                  <a:txBody>
                    <a:bodyPr/>
                    <a:lstStyle/>
                    <a:p>
                      <a:pPr algn="ctr" rtl="0" fontAlgn="ctr"/>
                      <a:r>
                        <a:rPr lang="cs-CZ" sz="1400" b="0" i="0" u="none" strike="noStrike" dirty="0">
                          <a:solidFill>
                            <a:srgbClr val="000000"/>
                          </a:solidFill>
                          <a:effectLst/>
                          <a:latin typeface="+mn-lt"/>
                        </a:rPr>
                        <a:t>44</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2F2F2"/>
                    </a:solidFill>
                  </a:tcPr>
                </a:tc>
                <a:tc>
                  <a:txBody>
                    <a:bodyPr/>
                    <a:lstStyle/>
                    <a:p>
                      <a:pPr algn="ctr" fontAlgn="b">
                        <a:buNone/>
                      </a:pPr>
                      <a:r>
                        <a:rPr lang="en-GB" sz="1400" b="1" i="0" u="none" strike="noStrike" dirty="0">
                          <a:solidFill>
                            <a:schemeClr val="bg1"/>
                          </a:solidFill>
                          <a:effectLst/>
                          <a:latin typeface="+mn-lt"/>
                        </a:rPr>
                        <a:t>751</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854738553"/>
                  </a:ext>
                </a:extLst>
              </a:tr>
              <a:tr h="246962">
                <a:tc>
                  <a:txBody>
                    <a:bodyPr/>
                    <a:lstStyle/>
                    <a:p>
                      <a:pPr algn="l" fontAlgn="b"/>
                      <a:r>
                        <a:rPr lang="cs-CZ" sz="1400" b="0" u="none" strike="noStrike">
                          <a:solidFill>
                            <a:srgbClr val="000000"/>
                          </a:solidFill>
                          <a:effectLst/>
                        </a:rPr>
                        <a:t>Olomoucký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Calibri" panose="020F0502020204030204" pitchFamily="34" charset="0"/>
                        </a:rPr>
                        <a:t>212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dirty="0">
                          <a:solidFill>
                            <a:srgbClr val="000000"/>
                          </a:solidFill>
                          <a:effectLst/>
                          <a:latin typeface="Calibri" panose="020F0502020204030204" pitchFamily="34" charset="0"/>
                        </a:rPr>
                        <a:t>30</a:t>
                      </a:r>
                    </a:p>
                  </a:txBody>
                  <a:tcPr marL="7620" marR="7620" marT="7620" marB="0" anchor="ctr"/>
                </a:tc>
                <a:tc>
                  <a:txBody>
                    <a:bodyPr/>
                    <a:lstStyle/>
                    <a:p>
                      <a:pPr algn="ctr" rtl="0" fontAlgn="ctr"/>
                      <a:r>
                        <a:rPr lang="cs-CZ" sz="1400" b="0" i="0" u="none" strike="noStrike" dirty="0">
                          <a:solidFill>
                            <a:srgbClr val="000000"/>
                          </a:solidFill>
                          <a:effectLst/>
                          <a:latin typeface="Calibri" panose="020F0502020204030204" pitchFamily="34" charset="0"/>
                        </a:rPr>
                        <a:t>583</a:t>
                      </a:r>
                    </a:p>
                  </a:txBody>
                  <a:tcPr marL="7620" marR="7620" marT="7620" marB="0" anchor="ctr"/>
                </a:tc>
                <a:tc>
                  <a:txBody>
                    <a:bodyPr/>
                    <a:lstStyle/>
                    <a:p>
                      <a:pPr algn="ctr" rtl="0" fontAlgn="ctr"/>
                      <a:r>
                        <a:rPr lang="cs-CZ" sz="1400" b="0" i="0" u="none" strike="noStrike" dirty="0">
                          <a:solidFill>
                            <a:srgbClr val="000000"/>
                          </a:solidFill>
                          <a:effectLst/>
                          <a:latin typeface="Calibri" panose="020F0502020204030204" pitchFamily="34" charset="0"/>
                        </a:rPr>
                        <a:t>64</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dirty="0">
                          <a:solidFill>
                            <a:srgbClr val="000000"/>
                          </a:solidFill>
                          <a:effectLst/>
                          <a:latin typeface="Calibri" panose="020F0502020204030204" pitchFamily="34" charset="0"/>
                          <a:cs typeface="Calibri" panose="020F0502020204030204" pitchFamily="34" charset="0"/>
                        </a:rPr>
                        <a:t>889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dirty="0">
                          <a:solidFill>
                            <a:srgbClr val="000000"/>
                          </a:solidFill>
                          <a:effectLst/>
                          <a:latin typeface="+mn-lt"/>
                        </a:rPr>
                        <a:t>98</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dirty="0">
                          <a:solidFill>
                            <a:srgbClr val="000000"/>
                          </a:solidFill>
                          <a:effectLst/>
                          <a:latin typeface="+mn-lt"/>
                        </a:rPr>
                        <a:t>14</a:t>
                      </a:r>
                    </a:p>
                  </a:txBody>
                  <a:tcPr marL="7620" marR="7620" marT="7620" marB="0" anchor="ctr"/>
                </a:tc>
                <a:tc>
                  <a:txBody>
                    <a:bodyPr/>
                    <a:lstStyle/>
                    <a:p>
                      <a:pPr algn="ctr" rtl="0" fontAlgn="ctr"/>
                      <a:r>
                        <a:rPr lang="cs-CZ" sz="1400" b="0" i="0" u="none" strike="noStrike" dirty="0">
                          <a:solidFill>
                            <a:srgbClr val="000000"/>
                          </a:solidFill>
                          <a:effectLst/>
                          <a:latin typeface="+mn-lt"/>
                        </a:rPr>
                        <a:t>268</a:t>
                      </a:r>
                    </a:p>
                  </a:txBody>
                  <a:tcPr marL="7620" marR="7620" marT="7620" marB="0" anchor="ctr"/>
                </a:tc>
                <a:tc>
                  <a:txBody>
                    <a:bodyPr/>
                    <a:lstStyle/>
                    <a:p>
                      <a:pPr algn="ctr" rtl="0" fontAlgn="ctr"/>
                      <a:r>
                        <a:rPr lang="cs-CZ" sz="1400" b="0" i="0" u="none" strike="noStrike" dirty="0">
                          <a:solidFill>
                            <a:srgbClr val="000000"/>
                          </a:solidFill>
                          <a:effectLst/>
                          <a:latin typeface="+mn-lt"/>
                        </a:rPr>
                        <a:t>29</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dirty="0">
                          <a:solidFill>
                            <a:schemeClr val="bg1"/>
                          </a:solidFill>
                          <a:effectLst/>
                          <a:latin typeface="+mn-lt"/>
                        </a:rPr>
                        <a:t>409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859610337"/>
                  </a:ext>
                </a:extLst>
              </a:tr>
              <a:tr h="246962">
                <a:tc>
                  <a:txBody>
                    <a:bodyPr/>
                    <a:lstStyle/>
                    <a:p>
                      <a:pPr algn="l" fontAlgn="b"/>
                      <a:r>
                        <a:rPr lang="cs-CZ" sz="1400" b="0" u="none" strike="noStrike">
                          <a:solidFill>
                            <a:srgbClr val="000000"/>
                          </a:solidFill>
                          <a:effectLst/>
                        </a:rPr>
                        <a:t>Zlínský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79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29</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622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Calibri" panose="020F0502020204030204" pitchFamily="34" charset="0"/>
                        </a:rPr>
                        <a:t>31</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761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39</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14</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307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15</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dirty="0">
                          <a:solidFill>
                            <a:schemeClr val="bg1"/>
                          </a:solidFill>
                          <a:effectLst/>
                          <a:latin typeface="+mn-lt"/>
                        </a:rPr>
                        <a:t>375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1480622147"/>
                  </a:ext>
                </a:extLst>
              </a:tr>
              <a:tr h="246962">
                <a:tc>
                  <a:txBody>
                    <a:bodyPr/>
                    <a:lstStyle/>
                    <a:p>
                      <a:pPr algn="l" fontAlgn="b"/>
                      <a:r>
                        <a:rPr lang="cs-CZ" sz="1400" b="0" u="none" strike="noStrike">
                          <a:solidFill>
                            <a:srgbClr val="000000"/>
                          </a:solidFill>
                          <a:effectLst/>
                        </a:rPr>
                        <a:t>Moravskoslezský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Calibri" panose="020F0502020204030204" pitchFamily="34" charset="0"/>
                        </a:rPr>
                        <a:t>684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Calibri" panose="020F0502020204030204" pitchFamily="34" charset="0"/>
                        </a:rPr>
                        <a:t>57</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1 065</a:t>
                      </a:r>
                    </a:p>
                  </a:txBody>
                  <a:tcPr marL="7620" marR="7620" marT="7620" marB="0" anchor="ctr"/>
                </a:tc>
                <a:tc>
                  <a:txBody>
                    <a:bodyPr/>
                    <a:lstStyle/>
                    <a:p>
                      <a:pPr algn="ctr" rtl="0" fontAlgn="ctr"/>
                      <a:r>
                        <a:rPr lang="cs-CZ" sz="1400" b="0" i="0" u="none" strike="noStrike">
                          <a:solidFill>
                            <a:srgbClr val="000000"/>
                          </a:solidFill>
                          <a:effectLst/>
                          <a:latin typeface="Calibri" panose="020F0502020204030204" pitchFamily="34" charset="0"/>
                        </a:rPr>
                        <a:t>76</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1882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0" i="0" u="none" strike="noStrike">
                          <a:solidFill>
                            <a:srgbClr val="000000"/>
                          </a:solidFill>
                          <a:effectLst/>
                          <a:latin typeface="+mn-lt"/>
                        </a:rPr>
                        <a:t>325</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27</a:t>
                      </a:r>
                    </a:p>
                  </a:txBody>
                  <a:tcPr marL="7620" marR="7620" marT="7620" marB="0" anchor="ctr"/>
                </a:tc>
                <a:tc>
                  <a:txBody>
                    <a:bodyPr/>
                    <a:lstStyle/>
                    <a:p>
                      <a:pPr algn="ctr" rtl="0" fontAlgn="ctr"/>
                      <a:r>
                        <a:rPr lang="cs-CZ" sz="1400" b="0" i="0" u="none" strike="noStrike">
                          <a:solidFill>
                            <a:srgbClr val="000000"/>
                          </a:solidFill>
                          <a:effectLst/>
                          <a:latin typeface="+mn-lt"/>
                        </a:rPr>
                        <a:t>506</a:t>
                      </a:r>
                    </a:p>
                  </a:txBody>
                  <a:tcPr marL="7620" marR="7620" marT="7620" marB="0" anchor="ctr"/>
                </a:tc>
                <a:tc>
                  <a:txBody>
                    <a:bodyPr/>
                    <a:lstStyle/>
                    <a:p>
                      <a:pPr algn="ctr" rtl="0" fontAlgn="ctr"/>
                      <a:r>
                        <a:rPr lang="cs-CZ" sz="1400" b="0" i="0" u="none" strike="noStrike">
                          <a:solidFill>
                            <a:srgbClr val="000000"/>
                          </a:solidFill>
                          <a:effectLst/>
                          <a:latin typeface="+mn-lt"/>
                        </a:rPr>
                        <a:t>36</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894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3568859280"/>
                  </a:ext>
                </a:extLst>
              </a:tr>
              <a:tr h="324000">
                <a:tc>
                  <a:txBody>
                    <a:bodyPr/>
                    <a:lstStyle/>
                    <a:p>
                      <a:pPr algn="l" fontAlgn="b"/>
                      <a:r>
                        <a:rPr lang="cs-CZ" sz="1400" u="none" strike="noStrike">
                          <a:effectLst/>
                        </a:rPr>
                        <a:t>CELKEM</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1" i="0" u="none" strike="noStrike">
                          <a:solidFill>
                            <a:srgbClr val="000000"/>
                          </a:solidFill>
                          <a:effectLst/>
                          <a:latin typeface="Calibri" panose="020F0502020204030204" pitchFamily="34" charset="0"/>
                        </a:rPr>
                        <a:t>3 927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1" i="0" u="none" strike="noStrike">
                          <a:solidFill>
                            <a:srgbClr val="000000"/>
                          </a:solidFill>
                          <a:effectLst/>
                          <a:latin typeface="Calibri" panose="020F0502020204030204" pitchFamily="34" charset="0"/>
                        </a:rPr>
                        <a:t>569</a:t>
                      </a:r>
                    </a:p>
                  </a:txBody>
                  <a:tcPr marL="7620" marR="7620" marT="7620" marB="0" anchor="ctr"/>
                </a:tc>
                <a:tc>
                  <a:txBody>
                    <a:bodyPr/>
                    <a:lstStyle/>
                    <a:p>
                      <a:pPr algn="ctr" rtl="0" fontAlgn="ctr"/>
                      <a:r>
                        <a:rPr lang="cs-CZ" sz="1400" b="1" i="0" u="none" strike="noStrike">
                          <a:solidFill>
                            <a:srgbClr val="000000"/>
                          </a:solidFill>
                          <a:effectLst/>
                          <a:latin typeface="Calibri" panose="020F0502020204030204" pitchFamily="34" charset="0"/>
                        </a:rPr>
                        <a:t>11 036</a:t>
                      </a:r>
                    </a:p>
                  </a:txBody>
                  <a:tcPr marL="7620" marR="7620" marT="7620" marB="0" anchor="ctr"/>
                </a:tc>
                <a:tc>
                  <a:txBody>
                    <a:bodyPr/>
                    <a:lstStyle/>
                    <a:p>
                      <a:pPr algn="ctr" rtl="0" fontAlgn="ctr"/>
                      <a:r>
                        <a:rPr lang="cs-CZ" sz="1400" b="1" i="0" u="none" strike="noStrike">
                          <a:solidFill>
                            <a:srgbClr val="000000"/>
                          </a:solidFill>
                          <a:effectLst/>
                          <a:latin typeface="Calibri" panose="020F0502020204030204" pitchFamily="34" charset="0"/>
                        </a:rPr>
                        <a:t>944</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rgbClr val="000000"/>
                          </a:solidFill>
                          <a:effectLst/>
                          <a:latin typeface="Calibri" panose="020F0502020204030204" pitchFamily="34" charset="0"/>
                          <a:cs typeface="Calibri" panose="020F0502020204030204" pitchFamily="34" charset="0"/>
                        </a:rPr>
                        <a:t>16476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rtl="0" fontAlgn="ctr"/>
                      <a:r>
                        <a:rPr lang="cs-CZ" sz="1400" b="1" i="0" u="none" strike="noStrike">
                          <a:solidFill>
                            <a:srgbClr val="000000"/>
                          </a:solidFill>
                          <a:effectLst/>
                          <a:latin typeface="+mn-lt"/>
                        </a:rPr>
                        <a:t>1 842</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1" i="0" u="none" strike="noStrike">
                          <a:solidFill>
                            <a:srgbClr val="000000"/>
                          </a:solidFill>
                          <a:effectLst/>
                          <a:latin typeface="+mn-lt"/>
                        </a:rPr>
                        <a:t>258</a:t>
                      </a:r>
                    </a:p>
                  </a:txBody>
                  <a:tcPr marL="7620" marR="7620" marT="7620" marB="0" anchor="ctr"/>
                </a:tc>
                <a:tc>
                  <a:txBody>
                    <a:bodyPr/>
                    <a:lstStyle/>
                    <a:p>
                      <a:pPr algn="ctr" rtl="0" fontAlgn="ctr"/>
                      <a:r>
                        <a:rPr lang="cs-CZ" sz="1400" b="1" i="0" u="none" strike="noStrike">
                          <a:solidFill>
                            <a:srgbClr val="000000"/>
                          </a:solidFill>
                          <a:effectLst/>
                          <a:latin typeface="+mn-lt"/>
                        </a:rPr>
                        <a:t>5 096</a:t>
                      </a:r>
                    </a:p>
                  </a:txBody>
                  <a:tcPr marL="7620" marR="7620" marT="7620" marB="0" anchor="ctr"/>
                </a:tc>
                <a:tc>
                  <a:txBody>
                    <a:bodyPr/>
                    <a:lstStyle/>
                    <a:p>
                      <a:pPr algn="ctr" rtl="0" fontAlgn="ctr"/>
                      <a:r>
                        <a:rPr lang="cs-CZ" sz="1400" b="1" i="0" u="none" strike="noStrike">
                          <a:solidFill>
                            <a:srgbClr val="000000"/>
                          </a:solidFill>
                          <a:effectLst/>
                          <a:latin typeface="+mn-lt"/>
                        </a:rPr>
                        <a:t>432</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dirty="0">
                          <a:solidFill>
                            <a:schemeClr val="bg1"/>
                          </a:solidFill>
                          <a:effectLst/>
                          <a:latin typeface="+mn-lt"/>
                        </a:rPr>
                        <a:t>7628</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3635305399"/>
                  </a:ext>
                </a:extLst>
              </a:tr>
            </a:tbl>
          </a:graphicData>
        </a:graphic>
      </p:graphicFrame>
      <p:graphicFrame>
        <p:nvGraphicFramePr>
          <p:cNvPr id="4" name="Tabulka 3">
            <a:extLst>
              <a:ext uri="{FF2B5EF4-FFF2-40B4-BE49-F238E27FC236}">
                <a16:creationId xmlns:a16="http://schemas.microsoft.com/office/drawing/2014/main" id="{8ED4F774-973E-E1B4-57CC-EB5581B79CDA}"/>
              </a:ext>
            </a:extLst>
          </p:cNvPr>
          <p:cNvGraphicFramePr>
            <a:graphicFrameLocks noGrp="1"/>
          </p:cNvGraphicFramePr>
          <p:nvPr>
            <p:extLst>
              <p:ext uri="{D42A27DB-BD31-4B8C-83A1-F6EECF244321}">
                <p14:modId xmlns:p14="http://schemas.microsoft.com/office/powerpoint/2010/main" val="757583365"/>
              </p:ext>
            </p:extLst>
          </p:nvPr>
        </p:nvGraphicFramePr>
        <p:xfrm>
          <a:off x="8765410" y="1322492"/>
          <a:ext cx="3355894" cy="4708568"/>
        </p:xfrm>
        <a:graphic>
          <a:graphicData uri="http://schemas.openxmlformats.org/drawingml/2006/table">
            <a:tbl>
              <a:tblPr firstRow="1" lastRow="1">
                <a:tableStyleId>{9D7B26C5-4107-4FEC-AEDC-1716B250A1EF}</a:tableStyleId>
              </a:tblPr>
              <a:tblGrid>
                <a:gridCol w="595423">
                  <a:extLst>
                    <a:ext uri="{9D8B030D-6E8A-4147-A177-3AD203B41FA5}">
                      <a16:colId xmlns:a16="http://schemas.microsoft.com/office/drawing/2014/main" val="3983118699"/>
                    </a:ext>
                  </a:extLst>
                </a:gridCol>
                <a:gridCol w="606056">
                  <a:extLst>
                    <a:ext uri="{9D8B030D-6E8A-4147-A177-3AD203B41FA5}">
                      <a16:colId xmlns:a16="http://schemas.microsoft.com/office/drawing/2014/main" val="2338339541"/>
                    </a:ext>
                  </a:extLst>
                </a:gridCol>
                <a:gridCol w="595424">
                  <a:extLst>
                    <a:ext uri="{9D8B030D-6E8A-4147-A177-3AD203B41FA5}">
                      <a16:colId xmlns:a16="http://schemas.microsoft.com/office/drawing/2014/main" val="935839854"/>
                    </a:ext>
                  </a:extLst>
                </a:gridCol>
                <a:gridCol w="754911">
                  <a:extLst>
                    <a:ext uri="{9D8B030D-6E8A-4147-A177-3AD203B41FA5}">
                      <a16:colId xmlns:a16="http://schemas.microsoft.com/office/drawing/2014/main" val="2317937948"/>
                    </a:ext>
                  </a:extLst>
                </a:gridCol>
                <a:gridCol w="804080">
                  <a:extLst>
                    <a:ext uri="{9D8B030D-6E8A-4147-A177-3AD203B41FA5}">
                      <a16:colId xmlns:a16="http://schemas.microsoft.com/office/drawing/2014/main" val="1082762138"/>
                    </a:ext>
                  </a:extLst>
                </a:gridCol>
              </a:tblGrid>
              <a:tr h="432000">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kern="1200">
                          <a:solidFill>
                            <a:schemeClr val="tx1"/>
                          </a:solidFill>
                          <a:effectLst/>
                          <a:latin typeface="+mn-lt"/>
                          <a:ea typeface="+mn-ea"/>
                          <a:cs typeface="+mn-cs"/>
                        </a:rPr>
                        <a:t>Potřebné navýšení</a:t>
                      </a:r>
                    </a:p>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a:solidFill>
                            <a:schemeClr val="tx1"/>
                          </a:solidFill>
                          <a:effectLst/>
                        </a:rPr>
                        <a:t>Kapacitní modely predikce 2040</a:t>
                      </a:r>
                      <a:endParaRPr lang="cs-CZ" sz="1800" b="1" i="0" u="none" strike="noStrike">
                        <a:solidFill>
                          <a:schemeClr val="tx1"/>
                        </a:solidFill>
                        <a:effectLst/>
                        <a:latin typeface="Calibri" panose="020F0502020204030204" pitchFamily="34" charset="0"/>
                      </a:endParaRPr>
                    </a:p>
                  </a:txBody>
                  <a:tcPr marL="6350" marR="6350" marT="6350" marB="0" anchor="ctr">
                    <a:lnL w="12700" cap="flat" cmpd="sng" algn="ctr">
                      <a:solidFill>
                        <a:schemeClr val="tx1"/>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endParaRPr lang="cs-CZ"/>
                    </a:p>
                  </a:txBody>
                  <a:tcPr/>
                </a:tc>
                <a:extLst>
                  <a:ext uri="{0D108BD9-81ED-4DB2-BD59-A6C34878D82A}">
                    <a16:rowId xmlns:a16="http://schemas.microsoft.com/office/drawing/2014/main" val="950110953"/>
                  </a:ext>
                </a:extLst>
              </a:tr>
              <a:tr h="432000">
                <a:tc>
                  <a:txBody>
                    <a:bodyPr/>
                    <a:lstStyle/>
                    <a:p>
                      <a:pPr algn="ctr" rtl="0" fontAlgn="b"/>
                      <a:r>
                        <a:rPr lang="cs-CZ" sz="1400" b="1" u="none" strike="noStrike">
                          <a:effectLst/>
                        </a:rPr>
                        <a:t>9_9</a:t>
                      </a:r>
                      <a:endParaRPr lang="cs-CZ" sz="1400" b="1" i="0" u="none" strike="noStrike">
                        <a:solidFill>
                          <a:srgbClr val="000000"/>
                        </a:solidFill>
                        <a:effectLst/>
                        <a:latin typeface="Calibri" panose="020F0502020204030204" pitchFamily="34" charset="0"/>
                      </a:endParaRPr>
                    </a:p>
                  </a:txBody>
                  <a:tcPr marL="6350" marR="6350" marT="6350" marB="0" anchor="ctr">
                    <a:lnL w="12700" cap="flat" cmpd="sng" algn="ctr">
                      <a:solidFill>
                        <a:schemeClr val="tx1"/>
                      </a:solidFill>
                      <a:prstDash val="solid"/>
                      <a:round/>
                      <a:headEnd type="none" w="med" len="med"/>
                      <a:tailEnd type="none" w="med" len="med"/>
                    </a:lnL>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9U9</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solidFill>
                            <a:srgbClr val="000000"/>
                          </a:solidFill>
                          <a:effectLst/>
                        </a:rPr>
                        <a:t>9U7</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7D8,7U8</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i="0" u="none" strike="noStrike">
                          <a:solidFill>
                            <a:schemeClr val="bg1"/>
                          </a:solidFill>
                          <a:effectLst/>
                          <a:latin typeface="Calibri" panose="020F0502020204030204" pitchFamily="34" charset="0"/>
                        </a:rPr>
                        <a:t>CELKEM</a:t>
                      </a:r>
                    </a:p>
                    <a:p>
                      <a:pPr algn="ctr" rtl="0" fontAlgn="b"/>
                      <a:r>
                        <a:rPr lang="cs-CZ" sz="1400" b="1" i="0" u="none" strike="noStrike">
                          <a:solidFill>
                            <a:schemeClr val="bg1"/>
                          </a:solidFill>
                          <a:effectLst/>
                          <a:latin typeface="Calibri" panose="020F0502020204030204" pitchFamily="34" charset="0"/>
                        </a:rPr>
                        <a:t>2040</a:t>
                      </a: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717824962"/>
                  </a:ext>
                </a:extLst>
              </a:tr>
              <a:tr h="246962">
                <a:tc>
                  <a:txBody>
                    <a:bodyPr/>
                    <a:lstStyle/>
                    <a:p>
                      <a:pPr algn="ctr" fontAlgn="b"/>
                      <a:r>
                        <a:rPr lang="cs-CZ" sz="1400" b="0" i="0" u="none" strike="noStrike">
                          <a:solidFill>
                            <a:srgbClr val="000000"/>
                          </a:solidFill>
                          <a:effectLst/>
                          <a:latin typeface="Calibri" panose="020F0502020204030204" pitchFamily="34" charset="0"/>
                        </a:rPr>
                        <a:t>30 </a:t>
                      </a:r>
                    </a:p>
                  </a:txBody>
                  <a:tcPr marL="7620" marR="7620" marT="7620" marB="0" anchor="ctr">
                    <a:lnL w="12700" cap="flat" cmpd="sng" algn="ctr">
                      <a:solidFill>
                        <a:schemeClr val="tx1"/>
                      </a:solidFill>
                      <a:prstDash val="solid"/>
                      <a:round/>
                      <a:headEnd type="none" w="med" len="med"/>
                      <a:tailEnd type="none" w="med" len="med"/>
                    </a:lnL>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3 </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111 </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3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r>
                        <a:rPr lang="cs-CZ" sz="1400" b="1" i="0" u="none" strike="noStrike">
                          <a:solidFill>
                            <a:schemeClr val="bg1"/>
                          </a:solidFill>
                          <a:effectLst/>
                          <a:latin typeface="Calibri" panose="020F0502020204030204" pitchFamily="34" charset="0"/>
                        </a:rPr>
                        <a:t>147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rgbClr val="00B050"/>
                    </a:solidFill>
                  </a:tcPr>
                </a:tc>
                <a:extLst>
                  <a:ext uri="{0D108BD9-81ED-4DB2-BD59-A6C34878D82A}">
                    <a16:rowId xmlns:a16="http://schemas.microsoft.com/office/drawing/2014/main" val="14117111"/>
                  </a:ext>
                </a:extLst>
              </a:tr>
              <a:tr h="246962">
                <a:tc>
                  <a:txBody>
                    <a:bodyPr/>
                    <a:lstStyle/>
                    <a:p>
                      <a:pPr algn="ctr" fontAlgn="b"/>
                      <a:r>
                        <a:rPr lang="cs-CZ" sz="1400" b="0" i="0" u="none" strike="noStrike">
                          <a:solidFill>
                            <a:srgbClr val="000000"/>
                          </a:solidFill>
                          <a:effectLst/>
                          <a:latin typeface="Calibri" panose="020F0502020204030204" pitchFamily="34" charset="0"/>
                        </a:rPr>
                        <a:t>35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126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3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a:solidFill>
                            <a:schemeClr val="bg1"/>
                          </a:solidFill>
                          <a:effectLst/>
                          <a:latin typeface="Calibri" panose="020F0502020204030204" pitchFamily="34" charset="0"/>
                        </a:rPr>
                        <a:t>166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4063632575"/>
                  </a:ext>
                </a:extLst>
              </a:tr>
              <a:tr h="246962">
                <a:tc>
                  <a:txBody>
                    <a:bodyPr/>
                    <a:lstStyle/>
                    <a:p>
                      <a:pPr algn="ctr" fontAlgn="b"/>
                      <a:r>
                        <a:rPr lang="cs-CZ" sz="1400" b="0" i="0" u="none" strike="noStrike">
                          <a:solidFill>
                            <a:srgbClr val="000000"/>
                          </a:solidFill>
                          <a:effectLst/>
                          <a:latin typeface="Calibri" panose="020F0502020204030204" pitchFamily="34" charset="0"/>
                        </a:rPr>
                        <a:t>26 </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96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r>
                        <a:rPr lang="cs-CZ" sz="1400" b="1" i="0" u="none" strike="noStrike">
                          <a:solidFill>
                            <a:schemeClr val="bg1"/>
                          </a:solidFill>
                          <a:effectLst/>
                          <a:latin typeface="Calibri" panose="020F0502020204030204" pitchFamily="34" charset="0"/>
                        </a:rPr>
                        <a:t>127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1425995559"/>
                  </a:ext>
                </a:extLst>
              </a:tr>
              <a:tr h="246962">
                <a:tc>
                  <a:txBody>
                    <a:bodyPr/>
                    <a:lstStyle/>
                    <a:p>
                      <a:pPr algn="ctr" fontAlgn="b"/>
                      <a:r>
                        <a:rPr lang="cs-CZ" sz="1400" b="0" i="0" u="none" strike="noStrike">
                          <a:solidFill>
                            <a:srgbClr val="000000"/>
                          </a:solidFill>
                          <a:effectLst/>
                          <a:latin typeface="Calibri" panose="020F0502020204030204" pitchFamily="34" charset="0"/>
                        </a:rPr>
                        <a:t>25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93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a:solidFill>
                            <a:schemeClr val="bg1"/>
                          </a:solidFill>
                          <a:effectLst/>
                          <a:latin typeface="Calibri" panose="020F0502020204030204" pitchFamily="34" charset="0"/>
                        </a:rPr>
                        <a:t>123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3062335621"/>
                  </a:ext>
                </a:extLst>
              </a:tr>
              <a:tr h="246962">
                <a:tc>
                  <a:txBody>
                    <a:bodyPr/>
                    <a:lstStyle/>
                    <a:p>
                      <a:pPr algn="ctr" fontAlgn="b"/>
                      <a:r>
                        <a:rPr lang="cs-CZ" sz="1400" b="0" i="0" u="none" strike="noStrike">
                          <a:solidFill>
                            <a:srgbClr val="000000"/>
                          </a:solidFill>
                          <a:effectLst/>
                          <a:latin typeface="Calibri" panose="020F0502020204030204" pitchFamily="34" charset="0"/>
                        </a:rPr>
                        <a:t>7 </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0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30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1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r>
                        <a:rPr lang="cs-CZ" sz="1400" b="1" i="0" u="none" strike="noStrike">
                          <a:solidFill>
                            <a:schemeClr val="bg1"/>
                          </a:solidFill>
                          <a:effectLst/>
                          <a:latin typeface="Calibri" panose="020F0502020204030204" pitchFamily="34" charset="0"/>
                        </a:rPr>
                        <a:t>39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604282515"/>
                  </a:ext>
                </a:extLst>
              </a:tr>
              <a:tr h="246962">
                <a:tc>
                  <a:txBody>
                    <a:bodyPr/>
                    <a:lstStyle/>
                    <a:p>
                      <a:pPr algn="ctr" fontAlgn="b"/>
                      <a:r>
                        <a:rPr lang="cs-CZ" sz="1400" b="0" i="0" u="none" strike="noStrike">
                          <a:solidFill>
                            <a:srgbClr val="000000"/>
                          </a:solidFill>
                          <a:effectLst/>
                          <a:latin typeface="Calibri" panose="020F0502020204030204" pitchFamily="34" charset="0"/>
                        </a:rPr>
                        <a:t>35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126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a:solidFill>
                            <a:schemeClr val="bg1"/>
                          </a:solidFill>
                          <a:effectLst/>
                          <a:latin typeface="Calibri" panose="020F0502020204030204" pitchFamily="34" charset="0"/>
                        </a:rPr>
                        <a:t>165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716082508"/>
                  </a:ext>
                </a:extLst>
              </a:tr>
              <a:tr h="246962">
                <a:tc>
                  <a:txBody>
                    <a:bodyPr/>
                    <a:lstStyle/>
                    <a:p>
                      <a:pPr algn="ctr" fontAlgn="b"/>
                      <a:r>
                        <a:rPr lang="cs-CZ" sz="1400" b="1" i="0" u="none" strike="noStrike" dirty="0">
                          <a:solidFill>
                            <a:srgbClr val="000000"/>
                          </a:solidFill>
                          <a:effectLst/>
                          <a:latin typeface="Calibri" panose="020F0502020204030204" pitchFamily="34" charset="0"/>
                        </a:rPr>
                        <a:t>14 </a:t>
                      </a:r>
                    </a:p>
                  </a:txBody>
                  <a:tcPr marL="7620" marR="7620" marT="7620" marB="0" anchor="ctr">
                    <a:lnL w="12700" cap="flat" cmpd="sng" algn="ctr">
                      <a:solidFill>
                        <a:schemeClr val="tx1"/>
                      </a:solidFill>
                      <a:prstDash val="solid"/>
                      <a:round/>
                      <a:headEnd type="none" w="med" len="med"/>
                      <a:tailEnd type="none" w="med" len="med"/>
                    </a:lnL>
                    <a:solidFill>
                      <a:srgbClr val="FFC000"/>
                    </a:solidFill>
                  </a:tcPr>
                </a:tc>
                <a:tc>
                  <a:txBody>
                    <a:bodyPr/>
                    <a:lstStyle/>
                    <a:p>
                      <a:pPr algn="ctr" fontAlgn="b"/>
                      <a:r>
                        <a:rPr lang="cs-CZ" sz="1400" b="1" i="0" u="none" strike="noStrike" dirty="0">
                          <a:solidFill>
                            <a:srgbClr val="000000"/>
                          </a:solidFill>
                          <a:effectLst/>
                          <a:latin typeface="Calibri" panose="020F0502020204030204" pitchFamily="34" charset="0"/>
                        </a:rPr>
                        <a:t>1 </a:t>
                      </a:r>
                    </a:p>
                  </a:txBody>
                  <a:tcPr marL="7620" marR="7620" marT="7620" marB="0" anchor="ctr">
                    <a:solidFill>
                      <a:srgbClr val="FFC000"/>
                    </a:solidFill>
                  </a:tcPr>
                </a:tc>
                <a:tc>
                  <a:txBody>
                    <a:bodyPr/>
                    <a:lstStyle/>
                    <a:p>
                      <a:pPr algn="ctr" fontAlgn="b"/>
                      <a:r>
                        <a:rPr lang="cs-CZ" sz="1400" b="1" i="0" u="none" strike="noStrike" dirty="0">
                          <a:solidFill>
                            <a:srgbClr val="000000"/>
                          </a:solidFill>
                          <a:effectLst/>
                          <a:latin typeface="Calibri" panose="020F0502020204030204" pitchFamily="34" charset="0"/>
                        </a:rPr>
                        <a:t>51 </a:t>
                      </a:r>
                    </a:p>
                  </a:txBody>
                  <a:tcPr marL="7620" marR="7620" marT="7620" marB="0" anchor="ctr">
                    <a:solidFill>
                      <a:srgbClr val="FFC000"/>
                    </a:solidFill>
                  </a:tcPr>
                </a:tc>
                <a:tc>
                  <a:txBody>
                    <a:bodyPr/>
                    <a:lstStyle/>
                    <a:p>
                      <a:pPr algn="ctr" fontAlgn="b"/>
                      <a:r>
                        <a:rPr lang="cs-CZ" sz="1400" b="1" i="0" u="none" strike="noStrike" dirty="0">
                          <a:solidFill>
                            <a:srgbClr val="000000"/>
                          </a:solidFill>
                          <a:effectLst/>
                          <a:latin typeface="Calibri" panose="020F0502020204030204" pitchFamily="34" charset="0"/>
                        </a:rPr>
                        <a:t>1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FC000"/>
                    </a:solidFill>
                  </a:tcPr>
                </a:tc>
                <a:tc>
                  <a:txBody>
                    <a:bodyPr/>
                    <a:lstStyle/>
                    <a:p>
                      <a:pPr algn="ctr" fontAlgn="b"/>
                      <a:r>
                        <a:rPr lang="cs-CZ" sz="1400" b="1" i="0" u="none" strike="noStrike" dirty="0">
                          <a:solidFill>
                            <a:schemeClr val="tx1"/>
                          </a:solidFill>
                          <a:effectLst/>
                          <a:latin typeface="Calibri" panose="020F0502020204030204" pitchFamily="34" charset="0"/>
                        </a:rPr>
                        <a:t>67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FFC000"/>
                    </a:solidFill>
                  </a:tcPr>
                </a:tc>
                <a:extLst>
                  <a:ext uri="{0D108BD9-81ED-4DB2-BD59-A6C34878D82A}">
                    <a16:rowId xmlns:a16="http://schemas.microsoft.com/office/drawing/2014/main" val="1361702854"/>
                  </a:ext>
                </a:extLst>
              </a:tr>
              <a:tr h="246962">
                <a:tc>
                  <a:txBody>
                    <a:bodyPr/>
                    <a:lstStyle/>
                    <a:p>
                      <a:pPr algn="ctr" fontAlgn="b"/>
                      <a:r>
                        <a:rPr lang="cs-CZ" sz="1400" b="0" i="0" u="none" strike="noStrike">
                          <a:solidFill>
                            <a:srgbClr val="000000"/>
                          </a:solidFill>
                          <a:effectLst/>
                          <a:latin typeface="Calibri" panose="020F0502020204030204" pitchFamily="34" charset="0"/>
                        </a:rPr>
                        <a:t>18 </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solidFill>
                      <a:schemeClr val="bg1"/>
                    </a:solidFill>
                  </a:tcPr>
                </a:tc>
                <a:tc>
                  <a:txBody>
                    <a:bodyPr/>
                    <a:lstStyle/>
                    <a:p>
                      <a:pPr algn="ctr" fontAlgn="b"/>
                      <a:r>
                        <a:rPr lang="cs-CZ" sz="1400" b="0" i="0" u="none" strike="noStrike">
                          <a:solidFill>
                            <a:srgbClr val="000000"/>
                          </a:solidFill>
                          <a:effectLst/>
                          <a:latin typeface="Calibri" panose="020F0502020204030204" pitchFamily="34" charset="0"/>
                        </a:rPr>
                        <a:t>65 </a:t>
                      </a:r>
                    </a:p>
                  </a:txBody>
                  <a:tcPr marL="7620" marR="7620" marT="7620" marB="0" anchor="ctr">
                    <a:solidFill>
                      <a:schemeClr val="bg1"/>
                    </a:solidFill>
                  </a:tcPr>
                </a:tc>
                <a:tc>
                  <a:txBody>
                    <a:bodyPr/>
                    <a:lstStyle/>
                    <a:p>
                      <a:pPr algn="ctr" fontAlgn="b"/>
                      <a:r>
                        <a:rPr lang="cs-CZ" sz="1400" b="0" i="0" u="none" strike="noStrike">
                          <a:solidFill>
                            <a:schemeClr val="tx1"/>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r>
                        <a:rPr lang="cs-CZ" sz="1400" b="1" i="0" u="none" strike="noStrike">
                          <a:solidFill>
                            <a:schemeClr val="bg1"/>
                          </a:solidFill>
                          <a:effectLst/>
                          <a:latin typeface="Calibri" panose="020F0502020204030204" pitchFamily="34" charset="0"/>
                        </a:rPr>
                        <a:t>86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356385827"/>
                  </a:ext>
                </a:extLst>
              </a:tr>
              <a:tr h="246962">
                <a:tc>
                  <a:txBody>
                    <a:bodyPr/>
                    <a:lstStyle/>
                    <a:p>
                      <a:pPr algn="ctr" fontAlgn="b"/>
                      <a:r>
                        <a:rPr lang="cs-CZ" sz="1400" b="0" i="0" u="none" strike="noStrike">
                          <a:solidFill>
                            <a:srgbClr val="000000"/>
                          </a:solidFill>
                          <a:effectLst/>
                          <a:latin typeface="Calibri" panose="020F0502020204030204" pitchFamily="34" charset="0"/>
                        </a:rPr>
                        <a:t>14 </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1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55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1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r>
                        <a:rPr lang="cs-CZ" sz="1400" b="1" i="0" u="none" strike="noStrike" dirty="0">
                          <a:solidFill>
                            <a:schemeClr val="bg1"/>
                          </a:solidFill>
                          <a:effectLst/>
                          <a:latin typeface="Calibri" panose="020F0502020204030204" pitchFamily="34" charset="0"/>
                        </a:rPr>
                        <a:t>72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699080623"/>
                  </a:ext>
                </a:extLst>
              </a:tr>
              <a:tr h="246962">
                <a:tc>
                  <a:txBody>
                    <a:bodyPr/>
                    <a:lstStyle/>
                    <a:p>
                      <a:pPr algn="ctr" fontAlgn="b"/>
                      <a:r>
                        <a:rPr lang="cs-CZ" sz="1400" b="0" i="0" u="none" strike="noStrike" dirty="0">
                          <a:solidFill>
                            <a:schemeClr val="tx1"/>
                          </a:solidFill>
                          <a:effectLst/>
                          <a:latin typeface="Calibri" panose="020F0502020204030204" pitchFamily="34" charset="0"/>
                        </a:rPr>
                        <a:t>26 </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fontAlgn="b"/>
                      <a:r>
                        <a:rPr lang="cs-CZ" sz="1400" b="0" i="0" u="none" strike="noStrike" dirty="0">
                          <a:solidFill>
                            <a:schemeClr val="tx1"/>
                          </a:solidFill>
                          <a:effectLst/>
                          <a:latin typeface="Calibri" panose="020F0502020204030204" pitchFamily="34" charset="0"/>
                        </a:rPr>
                        <a:t>2 </a:t>
                      </a:r>
                    </a:p>
                  </a:txBody>
                  <a:tcPr marL="7620" marR="7620" marT="7620" marB="0" anchor="ctr">
                    <a:solidFill>
                      <a:schemeClr val="bg1"/>
                    </a:solidFill>
                  </a:tcPr>
                </a:tc>
                <a:tc>
                  <a:txBody>
                    <a:bodyPr/>
                    <a:lstStyle/>
                    <a:p>
                      <a:pPr algn="ctr" fontAlgn="b"/>
                      <a:r>
                        <a:rPr lang="cs-CZ" sz="1400" b="0" i="0" u="none" strike="noStrike" dirty="0">
                          <a:solidFill>
                            <a:schemeClr val="tx1"/>
                          </a:solidFill>
                          <a:effectLst/>
                          <a:latin typeface="Calibri" panose="020F0502020204030204" pitchFamily="34" charset="0"/>
                        </a:rPr>
                        <a:t>98 </a:t>
                      </a:r>
                    </a:p>
                  </a:txBody>
                  <a:tcPr marL="7620" marR="7620" marT="7620" marB="0" anchor="ctr">
                    <a:solidFill>
                      <a:schemeClr val="bg1"/>
                    </a:solidFill>
                  </a:tcPr>
                </a:tc>
                <a:tc>
                  <a:txBody>
                    <a:bodyPr/>
                    <a:lstStyle/>
                    <a:p>
                      <a:pPr algn="ctr" fontAlgn="b"/>
                      <a:r>
                        <a:rPr lang="cs-CZ" sz="1400" b="0" i="0" u="none" strike="noStrike" dirty="0">
                          <a:solidFill>
                            <a:schemeClr val="tx1"/>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r>
                        <a:rPr lang="cs-CZ" sz="1400" b="1" i="0" u="none" strike="noStrike" dirty="0">
                          <a:solidFill>
                            <a:schemeClr val="bg1"/>
                          </a:solidFill>
                          <a:effectLst/>
                          <a:latin typeface="Calibri" panose="020F0502020204030204" pitchFamily="34" charset="0"/>
                        </a:rPr>
                        <a:t>128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3670182970"/>
                  </a:ext>
                </a:extLst>
              </a:tr>
              <a:tr h="246962">
                <a:tc>
                  <a:txBody>
                    <a:bodyPr/>
                    <a:lstStyle/>
                    <a:p>
                      <a:pPr algn="ctr" fontAlgn="b"/>
                      <a:r>
                        <a:rPr lang="cs-CZ" sz="1400" b="0" i="0" u="none" strike="noStrike" dirty="0">
                          <a:solidFill>
                            <a:srgbClr val="000000"/>
                          </a:solidFill>
                          <a:effectLst/>
                          <a:latin typeface="Calibri" panose="020F0502020204030204" pitchFamily="34" charset="0"/>
                        </a:rPr>
                        <a:t>52 </a:t>
                      </a:r>
                    </a:p>
                  </a:txBody>
                  <a:tcPr marL="7620" marR="7620" marT="7620" marB="0" anchor="ctr">
                    <a:lnL w="12700" cap="flat" cmpd="sng" algn="ctr">
                      <a:solidFill>
                        <a:schemeClr val="tx1"/>
                      </a:solidFill>
                      <a:prstDash val="solid"/>
                      <a:round/>
                      <a:headEnd type="none" w="med" len="med"/>
                      <a:tailEnd type="none" w="med" len="med"/>
                    </a:lnL>
                    <a:solidFill>
                      <a:srgbClr val="F2F2F2"/>
                    </a:solidFill>
                  </a:tcPr>
                </a:tc>
                <a:tc>
                  <a:txBody>
                    <a:bodyPr/>
                    <a:lstStyle/>
                    <a:p>
                      <a:pPr algn="ctr" fontAlgn="b"/>
                      <a:r>
                        <a:rPr lang="cs-CZ" sz="1400" b="0" i="0" u="none" strike="noStrike" dirty="0">
                          <a:solidFill>
                            <a:srgbClr val="000000"/>
                          </a:solidFill>
                          <a:effectLst/>
                          <a:latin typeface="Calibri" panose="020F0502020204030204" pitchFamily="34" charset="0"/>
                        </a:rPr>
                        <a:t>4 </a:t>
                      </a:r>
                    </a:p>
                  </a:txBody>
                  <a:tcPr marL="7620" marR="7620" marT="7620" marB="0" anchor="ctr">
                    <a:solidFill>
                      <a:srgbClr val="F2F2F2"/>
                    </a:solidFill>
                  </a:tcPr>
                </a:tc>
                <a:tc>
                  <a:txBody>
                    <a:bodyPr/>
                    <a:lstStyle/>
                    <a:p>
                      <a:pPr algn="ctr" fontAlgn="b"/>
                      <a:r>
                        <a:rPr lang="cs-CZ" sz="1400" b="0" i="0" u="none" strike="noStrike" dirty="0">
                          <a:solidFill>
                            <a:srgbClr val="000000"/>
                          </a:solidFill>
                          <a:effectLst/>
                          <a:latin typeface="Calibri" panose="020F0502020204030204" pitchFamily="34" charset="0"/>
                        </a:rPr>
                        <a:t>195 </a:t>
                      </a:r>
                    </a:p>
                  </a:txBody>
                  <a:tcPr marL="7620" marR="7620" marT="7620" marB="0" anchor="ctr">
                    <a:solidFill>
                      <a:srgbClr val="F2F2F2"/>
                    </a:solidFill>
                  </a:tcPr>
                </a:tc>
                <a:tc>
                  <a:txBody>
                    <a:bodyPr/>
                    <a:lstStyle/>
                    <a:p>
                      <a:pPr algn="ctr" fontAlgn="b"/>
                      <a:r>
                        <a:rPr lang="cs-CZ" sz="1400" b="0" i="0" u="none" strike="noStrike" dirty="0">
                          <a:solidFill>
                            <a:srgbClr val="000000"/>
                          </a:solidFill>
                          <a:effectLst/>
                          <a:latin typeface="Calibri" panose="020F0502020204030204" pitchFamily="34" charset="0"/>
                        </a:rPr>
                        <a:t>4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2F2F2"/>
                    </a:solidFill>
                  </a:tcPr>
                </a:tc>
                <a:tc>
                  <a:txBody>
                    <a:bodyPr/>
                    <a:lstStyle/>
                    <a:p>
                      <a:pPr algn="ctr" fontAlgn="b"/>
                      <a:r>
                        <a:rPr lang="cs-CZ" sz="1400" b="1" i="0" u="none" strike="noStrike" dirty="0">
                          <a:solidFill>
                            <a:schemeClr val="bg1"/>
                          </a:solidFill>
                          <a:effectLst/>
                          <a:latin typeface="Calibri" panose="020F0502020204030204" pitchFamily="34" charset="0"/>
                        </a:rPr>
                        <a:t>256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663792573"/>
                  </a:ext>
                </a:extLst>
              </a:tr>
              <a:tr h="246962">
                <a:tc>
                  <a:txBody>
                    <a:bodyPr/>
                    <a:lstStyle/>
                    <a:p>
                      <a:pPr algn="ctr" fontAlgn="b"/>
                      <a:r>
                        <a:rPr lang="cs-CZ" sz="1400" b="0" i="0" u="none" strike="noStrike">
                          <a:solidFill>
                            <a:srgbClr val="000000"/>
                          </a:solidFill>
                          <a:effectLst/>
                          <a:latin typeface="Calibri" panose="020F0502020204030204" pitchFamily="34" charset="0"/>
                        </a:rPr>
                        <a:t>33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128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dirty="0">
                          <a:solidFill>
                            <a:schemeClr val="bg1"/>
                          </a:solidFill>
                          <a:effectLst/>
                          <a:latin typeface="Calibri" panose="020F0502020204030204" pitchFamily="34" charset="0"/>
                        </a:rPr>
                        <a:t>166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695376280"/>
                  </a:ext>
                </a:extLst>
              </a:tr>
              <a:tr h="246962">
                <a:tc>
                  <a:txBody>
                    <a:bodyPr/>
                    <a:lstStyle/>
                    <a:p>
                      <a:pPr algn="ctr" fontAlgn="b"/>
                      <a:r>
                        <a:rPr lang="cs-CZ" sz="1400" b="0" i="0" u="none" strike="noStrike">
                          <a:solidFill>
                            <a:srgbClr val="000000"/>
                          </a:solidFill>
                          <a:effectLst/>
                          <a:latin typeface="Calibri" panose="020F0502020204030204" pitchFamily="34" charset="0"/>
                        </a:rPr>
                        <a:t>24 </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88 </a:t>
                      </a:r>
                    </a:p>
                  </a:txBody>
                  <a:tcPr marL="7620" marR="7620" marT="7620" marB="0" anchor="ctr">
                    <a:solidFill>
                      <a:schemeClr val="bg1">
                        <a:lumMod val="95000"/>
                      </a:schemeClr>
                    </a:solidFill>
                  </a:tcPr>
                </a:tc>
                <a:tc>
                  <a:txBody>
                    <a:bodyPr/>
                    <a:lstStyle/>
                    <a:p>
                      <a:pPr algn="ctr" fontAlgn="b"/>
                      <a:r>
                        <a:rPr lang="cs-CZ" sz="1400" b="0" i="0" u="none" strike="noStrike">
                          <a:solidFill>
                            <a:srgbClr val="000000"/>
                          </a:solidFill>
                          <a:effectLst/>
                          <a:latin typeface="Calibri" panose="020F0502020204030204" pitchFamily="34" charset="0"/>
                        </a:rPr>
                        <a:t>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r>
                        <a:rPr lang="cs-CZ" sz="1400" b="1" i="0" u="none" strike="noStrike" dirty="0">
                          <a:solidFill>
                            <a:schemeClr val="bg1"/>
                          </a:solidFill>
                          <a:effectLst/>
                          <a:latin typeface="Calibri" panose="020F0502020204030204" pitchFamily="34" charset="0"/>
                        </a:rPr>
                        <a:t>116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049728708"/>
                  </a:ext>
                </a:extLst>
              </a:tr>
              <a:tr h="246962">
                <a:tc>
                  <a:txBody>
                    <a:bodyPr/>
                    <a:lstStyle/>
                    <a:p>
                      <a:pPr algn="ctr" fontAlgn="b"/>
                      <a:r>
                        <a:rPr lang="cs-CZ" sz="1400" b="0" i="0" u="none" strike="noStrike">
                          <a:solidFill>
                            <a:srgbClr val="000000"/>
                          </a:solidFill>
                          <a:effectLst/>
                          <a:latin typeface="Calibri" panose="020F0502020204030204" pitchFamily="34" charset="0"/>
                        </a:rPr>
                        <a:t>47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0" i="0" u="none" strike="noStrike">
                          <a:solidFill>
                            <a:srgbClr val="000000"/>
                          </a:solidFill>
                          <a:effectLst/>
                          <a:latin typeface="Calibri" panose="020F0502020204030204" pitchFamily="34" charset="0"/>
                        </a:rPr>
                        <a:t>3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168 </a:t>
                      </a:r>
                    </a:p>
                  </a:txBody>
                  <a:tcPr marL="7620" marR="7620" marT="7620" marB="0" anchor="ctr"/>
                </a:tc>
                <a:tc>
                  <a:txBody>
                    <a:bodyPr/>
                    <a:lstStyle/>
                    <a:p>
                      <a:pPr algn="ctr" fontAlgn="b"/>
                      <a:r>
                        <a:rPr lang="cs-CZ" sz="1400" b="0" i="0" u="none" strike="noStrike">
                          <a:solidFill>
                            <a:srgbClr val="000000"/>
                          </a:solidFill>
                          <a:effectLst/>
                          <a:latin typeface="Calibri" panose="020F0502020204030204" pitchFamily="34" charset="0"/>
                        </a:rPr>
                        <a:t>4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a:solidFill>
                            <a:schemeClr val="bg1"/>
                          </a:solidFill>
                          <a:effectLst/>
                          <a:latin typeface="Calibri" panose="020F0502020204030204" pitchFamily="34" charset="0"/>
                        </a:rPr>
                        <a:t>222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168988189"/>
                  </a:ext>
                </a:extLst>
              </a:tr>
              <a:tr h="324000">
                <a:tc>
                  <a:txBody>
                    <a:bodyPr/>
                    <a:lstStyle/>
                    <a:p>
                      <a:pPr algn="ctr" fontAlgn="b"/>
                      <a:r>
                        <a:rPr lang="cs-CZ" sz="1400" b="1" i="0" u="none" strike="noStrike">
                          <a:solidFill>
                            <a:srgbClr val="000000"/>
                          </a:solidFill>
                          <a:effectLst/>
                          <a:latin typeface="Calibri" panose="020F0502020204030204" pitchFamily="34" charset="0"/>
                        </a:rPr>
                        <a:t>387 </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fontAlgn="b"/>
                      <a:r>
                        <a:rPr lang="cs-CZ" sz="1400" b="1" i="0" u="none" strike="noStrike">
                          <a:solidFill>
                            <a:srgbClr val="000000"/>
                          </a:solidFill>
                          <a:effectLst/>
                          <a:latin typeface="Calibri" panose="020F0502020204030204" pitchFamily="34" charset="0"/>
                        </a:rPr>
                        <a:t>29 </a:t>
                      </a:r>
                    </a:p>
                  </a:txBody>
                  <a:tcPr marL="7620" marR="7620" marT="7620" marB="0" anchor="ctr"/>
                </a:tc>
                <a:tc>
                  <a:txBody>
                    <a:bodyPr/>
                    <a:lstStyle/>
                    <a:p>
                      <a:pPr algn="ctr" fontAlgn="b"/>
                      <a:r>
                        <a:rPr lang="cs-CZ" sz="1400" b="1" i="0" u="none" strike="noStrike">
                          <a:solidFill>
                            <a:srgbClr val="000000"/>
                          </a:solidFill>
                          <a:effectLst/>
                          <a:latin typeface="Calibri" panose="020F0502020204030204" pitchFamily="34" charset="0"/>
                        </a:rPr>
                        <a:t>1 430 </a:t>
                      </a:r>
                    </a:p>
                  </a:txBody>
                  <a:tcPr marL="7620" marR="7620" marT="7620" marB="0" anchor="ctr"/>
                </a:tc>
                <a:tc>
                  <a:txBody>
                    <a:bodyPr/>
                    <a:lstStyle/>
                    <a:p>
                      <a:pPr algn="ctr" fontAlgn="b"/>
                      <a:r>
                        <a:rPr lang="cs-CZ" sz="1400" b="1" i="0" u="none" strike="noStrike">
                          <a:solidFill>
                            <a:srgbClr val="000000"/>
                          </a:solidFill>
                          <a:effectLst/>
                          <a:latin typeface="Calibri" panose="020F0502020204030204" pitchFamily="34" charset="0"/>
                        </a:rPr>
                        <a:t>32 </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r>
                        <a:rPr lang="cs-CZ" sz="1400" b="1" i="0" u="none" strike="noStrike" dirty="0">
                          <a:solidFill>
                            <a:schemeClr val="bg1"/>
                          </a:solidFill>
                          <a:effectLst/>
                          <a:latin typeface="Calibri" panose="020F0502020204030204" pitchFamily="34" charset="0"/>
                        </a:rPr>
                        <a:t>1 878 </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B050"/>
                    </a:solidFill>
                  </a:tcPr>
                </a:tc>
                <a:extLst>
                  <a:ext uri="{0D108BD9-81ED-4DB2-BD59-A6C34878D82A}">
                    <a16:rowId xmlns:a16="http://schemas.microsoft.com/office/drawing/2014/main" val="2951083023"/>
                  </a:ext>
                </a:extLst>
              </a:tr>
            </a:tbl>
          </a:graphicData>
        </a:graphic>
      </p:graphicFrame>
    </p:spTree>
    <p:extLst>
      <p:ext uri="{BB962C8B-B14F-4D97-AF65-F5344CB8AC3E}">
        <p14:creationId xmlns:p14="http://schemas.microsoft.com/office/powerpoint/2010/main" val="179993141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5A67DB-B722-5A8E-4ADE-1B24BC09B758}"/>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B3A9BFCA-A74C-9416-BACB-CE5CD1E25046}"/>
              </a:ext>
            </a:extLst>
          </p:cNvPr>
          <p:cNvSpPr/>
          <p:nvPr/>
        </p:nvSpPr>
        <p:spPr>
          <a:xfrm>
            <a:off x="5252660" y="5211008"/>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79472A80-191A-6340-3AB5-5E23C2F5AA65}"/>
              </a:ext>
            </a:extLst>
          </p:cNvPr>
          <p:cNvSpPr txBox="1"/>
          <p:nvPr/>
        </p:nvSpPr>
        <p:spPr>
          <a:xfrm>
            <a:off x="4010364" y="5164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5.</a:t>
            </a:r>
          </a:p>
        </p:txBody>
      </p:sp>
      <p:pic>
        <p:nvPicPr>
          <p:cNvPr id="6" name="Obrázek 5" descr="Obsah obrázku zbraň, kruh, šipka&#10;&#10;Popis byl vytvořen automaticky">
            <a:extLst>
              <a:ext uri="{FF2B5EF4-FFF2-40B4-BE49-F238E27FC236}">
                <a16:creationId xmlns:a16="http://schemas.microsoft.com/office/drawing/2014/main" id="{395053FF-DD9A-C04A-5106-AB260056E0BB}"/>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753204" y="182639"/>
            <a:ext cx="1811178" cy="1811178"/>
          </a:xfrm>
          <a:prstGeom prst="rect">
            <a:avLst/>
          </a:prstGeom>
        </p:spPr>
      </p:pic>
      <p:sp>
        <p:nvSpPr>
          <p:cNvPr id="8" name="TextovéPole 7">
            <a:extLst>
              <a:ext uri="{FF2B5EF4-FFF2-40B4-BE49-F238E27FC236}">
                <a16:creationId xmlns:a16="http://schemas.microsoft.com/office/drawing/2014/main" id="{009E39FE-B943-5315-F963-68EEC2E9CDA2}"/>
              </a:ext>
            </a:extLst>
          </p:cNvPr>
          <p:cNvSpPr txBox="1"/>
          <p:nvPr/>
        </p:nvSpPr>
        <p:spPr>
          <a:xfrm>
            <a:off x="395867" y="3417634"/>
            <a:ext cx="11309197" cy="14465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Zajištění vysoce specializované péče,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zejména v segmentech onkologie a kardiologie</a:t>
            </a:r>
            <a:endParaRPr kumimoji="0" lang="cs-CZ" sz="40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3B8AA99B-2451-0E23-CED3-7C38644AE0D9}"/>
              </a:ext>
            </a:extLst>
          </p:cNvPr>
          <p:cNvSpPr txBox="1"/>
          <p:nvPr/>
        </p:nvSpPr>
        <p:spPr>
          <a:xfrm rot="19784851">
            <a:off x="481619" y="792365"/>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spTree>
    <p:extLst>
      <p:ext uri="{BB962C8B-B14F-4D97-AF65-F5344CB8AC3E}">
        <p14:creationId xmlns:p14="http://schemas.microsoft.com/office/powerpoint/2010/main" val="218344505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p:cNvSpPr/>
          <p:nvPr>
            <p:custDataLst>
              <p:tags r:id="rId1"/>
            </p:custDataLst>
          </p:nvPr>
        </p:nvSpPr>
        <p:spPr>
          <a:xfrm>
            <a:off x="275112" y="650606"/>
            <a:ext cx="8490202" cy="1068819"/>
          </a:xfrm>
          <a:prstGeom prst="rect">
            <a:avLst/>
          </a:prstGeom>
        </p:spPr>
        <p:txBody>
          <a:bodyPr wrap="square">
            <a:spAutoFit/>
          </a:bodyPr>
          <a:lstStyle/>
          <a:p>
            <a:pPr marL="0" marR="0" lvl="0" indent="0" algn="l" defTabSz="914400" rtl="0" eaLnBrk="1" fontAlgn="auto" latinLnBrk="0" hangingPunct="1">
              <a:lnSpc>
                <a:spcPct val="115000"/>
              </a:lnSpc>
              <a:spcBef>
                <a:spcPts val="600"/>
              </a:spcBef>
              <a:spcAft>
                <a:spcPts val="1000"/>
              </a:spcAft>
              <a:buClrTx/>
              <a:buSzTx/>
              <a:buFontTx/>
              <a:buNone/>
              <a:tabLst/>
              <a:defRPr/>
            </a:pPr>
            <a:r>
              <a:rPr kumimoji="0" lang="cs-CZ" sz="1400" b="0" i="0" u="none" strike="noStrike" kern="1200" cap="none" spc="0" normalizeH="0" baseline="0" noProof="0">
                <a:ln>
                  <a:noFill/>
                </a:ln>
                <a:solidFill>
                  <a:prstClr val="black">
                    <a:lumMod val="50000"/>
                  </a:prstClr>
                </a:solidFill>
                <a:effectLst/>
                <a:uLnTx/>
                <a:uFillTx/>
                <a:latin typeface="Calibri" panose="020F0502020204030204"/>
                <a:ea typeface="Times New Roman" panose="02020603050405020304" pitchFamily="18" charset="0"/>
                <a:cs typeface="+mn-cs"/>
              </a:rPr>
              <a:t>Komplexní onkologická centra v ČR zajišťují komplexní diagnostickou, léčebnou a dispenzární vysoce specializovanou onkologickou péči pro dospělé a/nebo dětské pacienty. Cílem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Regionálních onkologických center je posílení organizace diagnostické, léčebné a dispenzární onkologické péče v regionu v návaznosti na příslušné </a:t>
            </a:r>
            <a:r>
              <a:rPr kumimoji="0" lang="cs-CZ" sz="1400" b="0" i="0" u="none" strike="noStrike" kern="1200" cap="none" spc="0" normalizeH="0" baseline="0" noProof="0">
                <a:ln>
                  <a:noFill/>
                </a:ln>
                <a:solidFill>
                  <a:prstClr val="black">
                    <a:lumMod val="50000"/>
                  </a:prstClr>
                </a:solidFill>
                <a:effectLst/>
                <a:uLnTx/>
                <a:uFillTx/>
                <a:latin typeface="Calibri" panose="020F0502020204030204"/>
                <a:ea typeface="Times New Roman" panose="02020603050405020304" pitchFamily="18" charset="0"/>
                <a:cs typeface="+mn-cs"/>
              </a:rPr>
              <a:t>Komplexní onkologické centrum.</a:t>
            </a:r>
          </a:p>
        </p:txBody>
      </p:sp>
      <p:sp>
        <p:nvSpPr>
          <p:cNvPr id="3" name="Title 2"/>
          <p:cNvSpPr>
            <a:spLocks noGrp="1"/>
          </p:cNvSpPr>
          <p:nvPr>
            <p:ph type="title"/>
            <p:custDataLst>
              <p:tags r:id="rId2"/>
            </p:custDataLst>
          </p:nvPr>
        </p:nvSpPr>
        <p:spPr>
          <a:xfrm>
            <a:off x="272590" y="160258"/>
            <a:ext cx="11386173" cy="538364"/>
          </a:xfrm>
        </p:spPr>
        <p:txBody>
          <a:bodyPr>
            <a:normAutofit/>
          </a:bodyPr>
          <a:lstStyle/>
          <a:p>
            <a:r>
              <a:rPr lang="cs-CZ" dirty="0">
                <a:solidFill>
                  <a:srgbClr val="002060"/>
                </a:solidFill>
              </a:rPr>
              <a:t>Mapa komplexních a regionálních center onkologické péče v ČR</a:t>
            </a:r>
            <a:r>
              <a:rPr lang="en-US" dirty="0">
                <a:solidFill>
                  <a:srgbClr val="002060"/>
                </a:solidFill>
              </a:rPr>
              <a:t>*</a:t>
            </a:r>
          </a:p>
        </p:txBody>
      </p:sp>
      <p:graphicFrame>
        <p:nvGraphicFramePr>
          <p:cNvPr id="4" name="Tabulka 3">
            <a:extLst>
              <a:ext uri="{FF2B5EF4-FFF2-40B4-BE49-F238E27FC236}">
                <a16:creationId xmlns:a16="http://schemas.microsoft.com/office/drawing/2014/main" id="{5DDDD558-2BEA-E696-C569-B631A12D7FD2}"/>
              </a:ext>
            </a:extLst>
          </p:cNvPr>
          <p:cNvGraphicFramePr>
            <a:graphicFrameLocks noGrp="1"/>
          </p:cNvGraphicFramePr>
          <p:nvPr>
            <p:extLst>
              <p:ext uri="{D42A27DB-BD31-4B8C-83A1-F6EECF244321}">
                <p14:modId xmlns:p14="http://schemas.microsoft.com/office/powerpoint/2010/main" val="1601125507"/>
              </p:ext>
            </p:extLst>
          </p:nvPr>
        </p:nvGraphicFramePr>
        <p:xfrm>
          <a:off x="364729" y="2207556"/>
          <a:ext cx="2430308" cy="2945340"/>
        </p:xfrm>
        <a:graphic>
          <a:graphicData uri="http://schemas.openxmlformats.org/drawingml/2006/table">
            <a:tbl>
              <a:tblPr>
                <a:tableStyleId>{5C22544A-7EE6-4342-B048-85BDC9FD1C3A}</a:tableStyleId>
              </a:tblPr>
              <a:tblGrid>
                <a:gridCol w="221650">
                  <a:extLst>
                    <a:ext uri="{9D8B030D-6E8A-4147-A177-3AD203B41FA5}">
                      <a16:colId xmlns:a16="http://schemas.microsoft.com/office/drawing/2014/main" val="932068856"/>
                    </a:ext>
                  </a:extLst>
                </a:gridCol>
                <a:gridCol w="2208658">
                  <a:extLst>
                    <a:ext uri="{9D8B030D-6E8A-4147-A177-3AD203B41FA5}">
                      <a16:colId xmlns:a16="http://schemas.microsoft.com/office/drawing/2014/main" val="3829767641"/>
                    </a:ext>
                  </a:extLst>
                </a:gridCol>
              </a:tblGrid>
              <a:tr h="196356">
                <a:tc>
                  <a:txBody>
                    <a:bodyPr/>
                    <a:lstStyle/>
                    <a:p>
                      <a:pPr algn="ctr" fontAlgn="b"/>
                      <a:r>
                        <a:rPr lang="cs-CZ" sz="1000" b="1" i="0" u="none" strike="noStrike">
                          <a:solidFill>
                            <a:schemeClr val="bg1"/>
                          </a:solidFill>
                          <a:effectLst/>
                          <a:latin typeface="Calibri" panose="020F0502020204030204" pitchFamily="34" charset="0"/>
                        </a:rPr>
                        <a:t>1</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Brno, FN USA, MOÚ v Brně</a:t>
                      </a:r>
                    </a:p>
                  </a:txBody>
                  <a:tcPr marL="7620" marR="7620" marT="7620" marB="0" anchor="ctr">
                    <a:noFill/>
                  </a:tcPr>
                </a:tc>
                <a:extLst>
                  <a:ext uri="{0D108BD9-81ED-4DB2-BD59-A6C34878D82A}">
                    <a16:rowId xmlns:a16="http://schemas.microsoft.com/office/drawing/2014/main" val="3119660150"/>
                  </a:ext>
                </a:extLst>
              </a:tr>
              <a:tr h="196356">
                <a:tc>
                  <a:txBody>
                    <a:bodyPr/>
                    <a:lstStyle/>
                    <a:p>
                      <a:pPr algn="ctr" fontAlgn="b"/>
                      <a:r>
                        <a:rPr lang="cs-CZ" sz="1000" b="1" i="0" u="none" strike="noStrike">
                          <a:solidFill>
                            <a:schemeClr val="bg1"/>
                          </a:solidFill>
                          <a:effectLst/>
                          <a:latin typeface="Calibri" panose="020F0502020204030204" pitchFamily="34" charset="0"/>
                        </a:rPr>
                        <a:t>2</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v Motole, ÚVN, </a:t>
                      </a:r>
                      <a:r>
                        <a:rPr lang="cs-CZ" sz="1000" b="0" i="0" u="none" strike="noStrike" err="1">
                          <a:solidFill>
                            <a:sysClr val="windowText" lastClr="000000"/>
                          </a:solidFill>
                          <a:effectLst/>
                          <a:latin typeface="Calibri" panose="020F0502020204030204" pitchFamily="34" charset="0"/>
                        </a:rPr>
                        <a:t>Nem</a:t>
                      </a:r>
                      <a:r>
                        <a:rPr lang="cs-CZ" sz="1000" b="0" i="0" u="none" strike="noStrike">
                          <a:solidFill>
                            <a:sysClr val="windowText" lastClr="000000"/>
                          </a:solidFill>
                          <a:effectLst/>
                          <a:latin typeface="Calibri" panose="020F0502020204030204" pitchFamily="34" charset="0"/>
                        </a:rPr>
                        <a:t>. na Homolce</a:t>
                      </a:r>
                    </a:p>
                  </a:txBody>
                  <a:tcPr marL="7620" marR="7620" marT="7620" marB="0" anchor="ctr">
                    <a:noFill/>
                  </a:tcPr>
                </a:tc>
                <a:extLst>
                  <a:ext uri="{0D108BD9-81ED-4DB2-BD59-A6C34878D82A}">
                    <a16:rowId xmlns:a16="http://schemas.microsoft.com/office/drawing/2014/main" val="1691031016"/>
                  </a:ext>
                </a:extLst>
              </a:tr>
              <a:tr h="196356">
                <a:tc>
                  <a:txBody>
                    <a:bodyPr/>
                    <a:lstStyle/>
                    <a:p>
                      <a:pPr algn="ctr" fontAlgn="b"/>
                      <a:r>
                        <a:rPr lang="cs-CZ" sz="1000" b="1" i="0" u="none" strike="noStrike">
                          <a:solidFill>
                            <a:schemeClr val="bg1"/>
                          </a:solidFill>
                          <a:effectLst/>
                          <a:latin typeface="Calibri" panose="020F0502020204030204" pitchFamily="34" charset="0"/>
                        </a:rPr>
                        <a:t>3</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Královské Vinohrady</a:t>
                      </a:r>
                    </a:p>
                  </a:txBody>
                  <a:tcPr marL="7620" marR="7620" marT="7620" marB="0" anchor="ctr">
                    <a:noFill/>
                  </a:tcPr>
                </a:tc>
                <a:extLst>
                  <a:ext uri="{0D108BD9-81ED-4DB2-BD59-A6C34878D82A}">
                    <a16:rowId xmlns:a16="http://schemas.microsoft.com/office/drawing/2014/main" val="3667408302"/>
                  </a:ext>
                </a:extLst>
              </a:tr>
              <a:tr h="196356">
                <a:tc>
                  <a:txBody>
                    <a:bodyPr/>
                    <a:lstStyle/>
                    <a:p>
                      <a:pPr algn="ctr" fontAlgn="b"/>
                      <a:r>
                        <a:rPr lang="cs-CZ" sz="1000" b="1" i="0" u="none" strike="noStrike">
                          <a:solidFill>
                            <a:schemeClr val="bg1"/>
                          </a:solidFill>
                          <a:effectLst/>
                          <a:latin typeface="Calibri" panose="020F0502020204030204" pitchFamily="34" charset="0"/>
                        </a:rPr>
                        <a:t>4</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Hradec Králové</a:t>
                      </a:r>
                    </a:p>
                  </a:txBody>
                  <a:tcPr marL="7620" marR="7620" marT="7620" marB="0" anchor="ctr">
                    <a:noFill/>
                  </a:tcPr>
                </a:tc>
                <a:extLst>
                  <a:ext uri="{0D108BD9-81ED-4DB2-BD59-A6C34878D82A}">
                    <a16:rowId xmlns:a16="http://schemas.microsoft.com/office/drawing/2014/main" val="1195315713"/>
                  </a:ext>
                </a:extLst>
              </a:tr>
              <a:tr h="196356">
                <a:tc>
                  <a:txBody>
                    <a:bodyPr/>
                    <a:lstStyle/>
                    <a:p>
                      <a:pPr algn="ctr" fontAlgn="b"/>
                      <a:r>
                        <a:rPr lang="cs-CZ" sz="1000" b="1" i="0" u="none" strike="noStrike">
                          <a:solidFill>
                            <a:schemeClr val="bg1"/>
                          </a:solidFill>
                          <a:effectLst/>
                          <a:latin typeface="Calibri" panose="020F0502020204030204" pitchFamily="34" charset="0"/>
                        </a:rPr>
                        <a:t>5</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Olomouc</a:t>
                      </a:r>
                    </a:p>
                  </a:txBody>
                  <a:tcPr marL="7620" marR="7620" marT="7620" marB="0" anchor="ctr">
                    <a:noFill/>
                  </a:tcPr>
                </a:tc>
                <a:extLst>
                  <a:ext uri="{0D108BD9-81ED-4DB2-BD59-A6C34878D82A}">
                    <a16:rowId xmlns:a16="http://schemas.microsoft.com/office/drawing/2014/main" val="262763796"/>
                  </a:ext>
                </a:extLst>
              </a:tr>
              <a:tr h="196356">
                <a:tc>
                  <a:txBody>
                    <a:bodyPr/>
                    <a:lstStyle/>
                    <a:p>
                      <a:pPr algn="ctr" fontAlgn="b"/>
                      <a:r>
                        <a:rPr lang="cs-CZ" sz="1000" b="1" i="0" u="none" strike="noStrike">
                          <a:solidFill>
                            <a:schemeClr val="bg1"/>
                          </a:solidFill>
                          <a:effectLst/>
                          <a:latin typeface="Calibri" panose="020F0502020204030204" pitchFamily="34" charset="0"/>
                        </a:rPr>
                        <a:t>6</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FN Plzeň</a:t>
                      </a:r>
                    </a:p>
                  </a:txBody>
                  <a:tcPr marL="7620" marR="7620" marT="7620" marB="0" anchor="ctr">
                    <a:noFill/>
                  </a:tcPr>
                </a:tc>
                <a:extLst>
                  <a:ext uri="{0D108BD9-81ED-4DB2-BD59-A6C34878D82A}">
                    <a16:rowId xmlns:a16="http://schemas.microsoft.com/office/drawing/2014/main" val="728543548"/>
                  </a:ext>
                </a:extLst>
              </a:tr>
              <a:tr h="196356">
                <a:tc>
                  <a:txBody>
                    <a:bodyPr/>
                    <a:lstStyle/>
                    <a:p>
                      <a:pPr algn="ctr" fontAlgn="b"/>
                      <a:r>
                        <a:rPr lang="cs-CZ" sz="1000" b="1" i="0" u="none" strike="noStrike">
                          <a:solidFill>
                            <a:schemeClr val="bg1"/>
                          </a:solidFill>
                          <a:effectLst/>
                          <a:latin typeface="Calibri" panose="020F0502020204030204" pitchFamily="34" charset="0"/>
                        </a:rPr>
                        <a:t>7</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a:t>
                      </a:r>
                      <a:r>
                        <a:rPr lang="cs-CZ" sz="1000" b="0" i="0" u="none" strike="noStrike" err="1">
                          <a:solidFill>
                            <a:sysClr val="windowText" lastClr="000000"/>
                          </a:solidFill>
                          <a:effectLst/>
                          <a:latin typeface="Calibri" panose="020F0502020204030204" pitchFamily="34" charset="0"/>
                        </a:rPr>
                        <a:t>FNsP</a:t>
                      </a:r>
                      <a:r>
                        <a:rPr lang="cs-CZ" sz="1000" b="0" i="0" u="none" strike="noStrike">
                          <a:solidFill>
                            <a:sysClr val="windowText" lastClr="000000"/>
                          </a:solidFill>
                          <a:effectLst/>
                          <a:latin typeface="Calibri" panose="020F0502020204030204" pitchFamily="34" charset="0"/>
                        </a:rPr>
                        <a:t> Ostrava</a:t>
                      </a:r>
                    </a:p>
                  </a:txBody>
                  <a:tcPr marL="7620" marR="7620" marT="7620" marB="0" anchor="ctr">
                    <a:noFill/>
                  </a:tcPr>
                </a:tc>
                <a:extLst>
                  <a:ext uri="{0D108BD9-81ED-4DB2-BD59-A6C34878D82A}">
                    <a16:rowId xmlns:a16="http://schemas.microsoft.com/office/drawing/2014/main" val="1264475561"/>
                  </a:ext>
                </a:extLst>
              </a:tr>
              <a:tr h="196356">
                <a:tc>
                  <a:txBody>
                    <a:bodyPr/>
                    <a:lstStyle/>
                    <a:p>
                      <a:pPr algn="ctr" fontAlgn="b"/>
                      <a:r>
                        <a:rPr lang="cs-CZ" sz="1000" b="1" i="0" u="none" strike="noStrike">
                          <a:solidFill>
                            <a:schemeClr val="bg1"/>
                          </a:solidFill>
                          <a:effectLst/>
                          <a:latin typeface="Calibri" panose="020F0502020204030204" pitchFamily="34" charset="0"/>
                        </a:rPr>
                        <a:t>8</a:t>
                      </a:r>
                    </a:p>
                  </a:txBody>
                  <a:tcPr marL="7620" marR="7620" marT="7620" marB="0" anchor="ctr">
                    <a:solidFill>
                      <a:srgbClr val="2F5597"/>
                    </a:solidFill>
                  </a:tcPr>
                </a:tc>
                <a:tc>
                  <a:txBody>
                    <a:bodyPr/>
                    <a:lstStyle/>
                    <a:p>
                      <a:pPr algn="l" fontAlgn="b"/>
                      <a:r>
                        <a:rPr lang="cs-CZ" sz="1000" b="0" i="0" u="none" strike="noStrike" dirty="0">
                          <a:solidFill>
                            <a:sysClr val="windowText" lastClr="000000"/>
                          </a:solidFill>
                          <a:effectLst/>
                          <a:latin typeface="Calibri" panose="020F0502020204030204" pitchFamily="34" charset="0"/>
                        </a:rPr>
                        <a:t>KOC KN Liberec</a:t>
                      </a:r>
                    </a:p>
                  </a:txBody>
                  <a:tcPr marL="7620" marR="7620" marT="7620" marB="0" anchor="ctr">
                    <a:solidFill>
                      <a:srgbClr val="FFC000"/>
                    </a:solidFill>
                  </a:tcPr>
                </a:tc>
                <a:extLst>
                  <a:ext uri="{0D108BD9-81ED-4DB2-BD59-A6C34878D82A}">
                    <a16:rowId xmlns:a16="http://schemas.microsoft.com/office/drawing/2014/main" val="205110279"/>
                  </a:ext>
                </a:extLst>
              </a:tr>
              <a:tr h="196356">
                <a:tc>
                  <a:txBody>
                    <a:bodyPr/>
                    <a:lstStyle/>
                    <a:p>
                      <a:pPr algn="ctr" fontAlgn="b"/>
                      <a:r>
                        <a:rPr lang="cs-CZ" sz="1000" b="1" i="0" u="none" strike="noStrike">
                          <a:solidFill>
                            <a:schemeClr val="bg1"/>
                          </a:solidFill>
                          <a:effectLst/>
                          <a:latin typeface="Calibri" panose="020F0502020204030204" pitchFamily="34" charset="0"/>
                        </a:rPr>
                        <a:t>9</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KNTB ve Zlíně</a:t>
                      </a:r>
                    </a:p>
                  </a:txBody>
                  <a:tcPr marL="7620" marR="7620" marT="7620" marB="0" anchor="ctr">
                    <a:noFill/>
                  </a:tcPr>
                </a:tc>
                <a:extLst>
                  <a:ext uri="{0D108BD9-81ED-4DB2-BD59-A6C34878D82A}">
                    <a16:rowId xmlns:a16="http://schemas.microsoft.com/office/drawing/2014/main" val="1035439340"/>
                  </a:ext>
                </a:extLst>
              </a:tr>
              <a:tr h="196356">
                <a:tc>
                  <a:txBody>
                    <a:bodyPr/>
                    <a:lstStyle/>
                    <a:p>
                      <a:pPr algn="ctr" fontAlgn="b"/>
                      <a:r>
                        <a:rPr lang="cs-CZ" sz="1000" b="1" i="0" u="none" strike="noStrike">
                          <a:solidFill>
                            <a:schemeClr val="bg1"/>
                          </a:solidFill>
                          <a:effectLst/>
                          <a:latin typeface="Calibri" panose="020F0502020204030204" pitchFamily="34" charset="0"/>
                        </a:rPr>
                        <a:t>10</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MN v Ústí nad Labem</a:t>
                      </a:r>
                    </a:p>
                  </a:txBody>
                  <a:tcPr marL="7620" marR="7620" marT="7620" marB="0" anchor="ctr">
                    <a:noFill/>
                  </a:tcPr>
                </a:tc>
                <a:extLst>
                  <a:ext uri="{0D108BD9-81ED-4DB2-BD59-A6C34878D82A}">
                    <a16:rowId xmlns:a16="http://schemas.microsoft.com/office/drawing/2014/main" val="2664435828"/>
                  </a:ext>
                </a:extLst>
              </a:tr>
              <a:tr h="196356">
                <a:tc>
                  <a:txBody>
                    <a:bodyPr/>
                    <a:lstStyle/>
                    <a:p>
                      <a:pPr algn="ctr" fontAlgn="b"/>
                      <a:r>
                        <a:rPr lang="cs-CZ" sz="1000" b="1" i="0" u="none" strike="noStrike">
                          <a:solidFill>
                            <a:schemeClr val="bg1"/>
                          </a:solidFill>
                          <a:effectLst/>
                          <a:latin typeface="Calibri" panose="020F0502020204030204" pitchFamily="34" charset="0"/>
                        </a:rPr>
                        <a:t>11</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Nemocnice České Budějovice</a:t>
                      </a:r>
                    </a:p>
                  </a:txBody>
                  <a:tcPr marL="7620" marR="7620" marT="7620" marB="0" anchor="ctr">
                    <a:noFill/>
                  </a:tcPr>
                </a:tc>
                <a:extLst>
                  <a:ext uri="{0D108BD9-81ED-4DB2-BD59-A6C34878D82A}">
                    <a16:rowId xmlns:a16="http://schemas.microsoft.com/office/drawing/2014/main" val="2289937086"/>
                  </a:ext>
                </a:extLst>
              </a:tr>
              <a:tr h="196356">
                <a:tc>
                  <a:txBody>
                    <a:bodyPr/>
                    <a:lstStyle/>
                    <a:p>
                      <a:pPr algn="ctr" fontAlgn="b"/>
                      <a:r>
                        <a:rPr lang="cs-CZ" sz="1000" b="1" i="0" u="none" strike="noStrike">
                          <a:solidFill>
                            <a:schemeClr val="bg1"/>
                          </a:solidFill>
                          <a:effectLst/>
                          <a:latin typeface="Calibri" panose="020F0502020204030204" pitchFamily="34" charset="0"/>
                        </a:rPr>
                        <a:t>12</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Nemocnice Jihlava</a:t>
                      </a:r>
                    </a:p>
                  </a:txBody>
                  <a:tcPr marL="7620" marR="7620" marT="7620" marB="0" anchor="ctr">
                    <a:noFill/>
                  </a:tcPr>
                </a:tc>
                <a:extLst>
                  <a:ext uri="{0D108BD9-81ED-4DB2-BD59-A6C34878D82A}">
                    <a16:rowId xmlns:a16="http://schemas.microsoft.com/office/drawing/2014/main" val="3173002828"/>
                  </a:ext>
                </a:extLst>
              </a:tr>
              <a:tr h="196356">
                <a:tc>
                  <a:txBody>
                    <a:bodyPr/>
                    <a:lstStyle/>
                    <a:p>
                      <a:pPr algn="ctr" fontAlgn="b"/>
                      <a:r>
                        <a:rPr lang="cs-CZ" sz="1000" b="1" i="0" u="none" strike="noStrike">
                          <a:solidFill>
                            <a:schemeClr val="bg1"/>
                          </a:solidFill>
                          <a:effectLst/>
                          <a:latin typeface="Calibri" panose="020F0502020204030204" pitchFamily="34" charset="0"/>
                        </a:rPr>
                        <a:t>13</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Nemocnice na Bulovce, VFN, FTN</a:t>
                      </a:r>
                    </a:p>
                  </a:txBody>
                  <a:tcPr marL="7620" marR="7620" marT="7620" marB="0" anchor="ctr">
                    <a:noFill/>
                  </a:tcPr>
                </a:tc>
                <a:extLst>
                  <a:ext uri="{0D108BD9-81ED-4DB2-BD59-A6C34878D82A}">
                    <a16:rowId xmlns:a16="http://schemas.microsoft.com/office/drawing/2014/main" val="1747287242"/>
                  </a:ext>
                </a:extLst>
              </a:tr>
              <a:tr h="196356">
                <a:tc>
                  <a:txBody>
                    <a:bodyPr/>
                    <a:lstStyle/>
                    <a:p>
                      <a:pPr algn="ctr" fontAlgn="b"/>
                      <a:r>
                        <a:rPr lang="cs-CZ" sz="1000" b="1" i="0" u="none" strike="noStrike">
                          <a:solidFill>
                            <a:schemeClr val="bg1"/>
                          </a:solidFill>
                          <a:effectLst/>
                          <a:latin typeface="Calibri" panose="020F0502020204030204" pitchFamily="34" charset="0"/>
                        </a:rPr>
                        <a:t>14</a:t>
                      </a:r>
                    </a:p>
                  </a:txBody>
                  <a:tcPr marL="7620" marR="7620" marT="7620" marB="0" anchor="ctr">
                    <a:solidFill>
                      <a:srgbClr val="2F5597"/>
                    </a:solidFill>
                  </a:tcPr>
                </a:tc>
                <a:tc>
                  <a:txBody>
                    <a:bodyPr/>
                    <a:lstStyle/>
                    <a:p>
                      <a:pPr algn="l" fontAlgn="b"/>
                      <a:r>
                        <a:rPr lang="cs-CZ" sz="1000" b="0" i="0" u="none" strike="noStrike">
                          <a:solidFill>
                            <a:sysClr val="windowText" lastClr="000000"/>
                          </a:solidFill>
                          <a:effectLst/>
                          <a:latin typeface="Calibri" panose="020F0502020204030204" pitchFamily="34" charset="0"/>
                        </a:rPr>
                        <a:t>KOC Nový Jičín</a:t>
                      </a:r>
                    </a:p>
                  </a:txBody>
                  <a:tcPr marL="7620" marR="7620" marT="7620" marB="0" anchor="ctr">
                    <a:noFill/>
                  </a:tcPr>
                </a:tc>
                <a:extLst>
                  <a:ext uri="{0D108BD9-81ED-4DB2-BD59-A6C34878D82A}">
                    <a16:rowId xmlns:a16="http://schemas.microsoft.com/office/drawing/2014/main" val="2315981497"/>
                  </a:ext>
                </a:extLst>
              </a:tr>
              <a:tr h="196356">
                <a:tc>
                  <a:txBody>
                    <a:bodyPr/>
                    <a:lstStyle/>
                    <a:p>
                      <a:pPr algn="ctr" fontAlgn="b"/>
                      <a:r>
                        <a:rPr lang="cs-CZ" sz="1000" b="1" i="0" u="none" strike="noStrike">
                          <a:solidFill>
                            <a:schemeClr val="bg1"/>
                          </a:solidFill>
                          <a:effectLst/>
                          <a:latin typeface="Calibri" panose="020F0502020204030204" pitchFamily="34" charset="0"/>
                        </a:rPr>
                        <a:t>15</a:t>
                      </a:r>
                    </a:p>
                  </a:txBody>
                  <a:tcPr marL="7620" marR="7620" marT="7620" marB="0" anchor="ctr">
                    <a:solidFill>
                      <a:srgbClr val="2F5597"/>
                    </a:solidFill>
                  </a:tcPr>
                </a:tc>
                <a:tc>
                  <a:txBody>
                    <a:bodyPr/>
                    <a:lstStyle/>
                    <a:p>
                      <a:pPr algn="l" fontAlgn="b"/>
                      <a:r>
                        <a:rPr lang="cs-CZ" sz="1000" b="0" i="0" u="none" strike="noStrike" dirty="0">
                          <a:solidFill>
                            <a:sysClr val="windowText" lastClr="000000"/>
                          </a:solidFill>
                          <a:effectLst/>
                          <a:latin typeface="Calibri" panose="020F0502020204030204" pitchFamily="34" charset="0"/>
                        </a:rPr>
                        <a:t>KOC Pardubického kraje</a:t>
                      </a:r>
                    </a:p>
                  </a:txBody>
                  <a:tcPr marL="7620" marR="7620" marT="7620" marB="0" anchor="ctr">
                    <a:noFill/>
                  </a:tcPr>
                </a:tc>
                <a:extLst>
                  <a:ext uri="{0D108BD9-81ED-4DB2-BD59-A6C34878D82A}">
                    <a16:rowId xmlns:a16="http://schemas.microsoft.com/office/drawing/2014/main" val="2441128459"/>
                  </a:ext>
                </a:extLst>
              </a:tr>
            </a:tbl>
          </a:graphicData>
        </a:graphic>
      </p:graphicFrame>
      <p:sp>
        <p:nvSpPr>
          <p:cNvPr id="30" name="TextovéPole 29">
            <a:extLst>
              <a:ext uri="{FF2B5EF4-FFF2-40B4-BE49-F238E27FC236}">
                <a16:creationId xmlns:a16="http://schemas.microsoft.com/office/drawing/2014/main" id="{23D287E4-5636-6325-0501-A291E532C1E7}"/>
              </a:ext>
            </a:extLst>
          </p:cNvPr>
          <p:cNvSpPr txBox="1"/>
          <p:nvPr/>
        </p:nvSpPr>
        <p:spPr>
          <a:xfrm>
            <a:off x="1407036" y="6516747"/>
            <a:ext cx="8098914"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Seznam KOC sumarizován dle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hlinkClick r:id="rId4"/>
              </a:rPr>
              <a:t>https://www.linkos.cz</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seznam ROC dle Seznamu specializovaných pracovišť VZP ČR. </a:t>
            </a:r>
          </a:p>
        </p:txBody>
      </p:sp>
      <p:sp>
        <p:nvSpPr>
          <p:cNvPr id="31" name="TextovéPole 30">
            <a:extLst>
              <a:ext uri="{FF2B5EF4-FFF2-40B4-BE49-F238E27FC236}">
                <a16:creationId xmlns:a16="http://schemas.microsoft.com/office/drawing/2014/main" id="{E4A9403B-F5C5-652A-BFD9-1A52CD6BD38C}"/>
              </a:ext>
            </a:extLst>
          </p:cNvPr>
          <p:cNvSpPr txBox="1"/>
          <p:nvPr/>
        </p:nvSpPr>
        <p:spPr>
          <a:xfrm>
            <a:off x="3193313" y="1737798"/>
            <a:ext cx="278838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Regionální onkologická centra</a:t>
            </a:r>
          </a:p>
        </p:txBody>
      </p:sp>
      <p:graphicFrame>
        <p:nvGraphicFramePr>
          <p:cNvPr id="32" name="Tabulka 31">
            <a:extLst>
              <a:ext uri="{FF2B5EF4-FFF2-40B4-BE49-F238E27FC236}">
                <a16:creationId xmlns:a16="http://schemas.microsoft.com/office/drawing/2014/main" id="{B1AC51AB-E2E9-BEA6-41ED-DEB3CB4000D8}"/>
              </a:ext>
            </a:extLst>
          </p:cNvPr>
          <p:cNvGraphicFramePr>
            <a:graphicFrameLocks noGrp="1"/>
          </p:cNvGraphicFramePr>
          <p:nvPr>
            <p:extLst>
              <p:ext uri="{D42A27DB-BD31-4B8C-83A1-F6EECF244321}">
                <p14:modId xmlns:p14="http://schemas.microsoft.com/office/powerpoint/2010/main" val="4095302955"/>
              </p:ext>
            </p:extLst>
          </p:nvPr>
        </p:nvGraphicFramePr>
        <p:xfrm>
          <a:off x="3247613" y="2207556"/>
          <a:ext cx="2430308" cy="4123476"/>
        </p:xfrm>
        <a:graphic>
          <a:graphicData uri="http://schemas.openxmlformats.org/drawingml/2006/table">
            <a:tbl>
              <a:tblPr>
                <a:tableStyleId>{5C22544A-7EE6-4342-B048-85BDC9FD1C3A}</a:tableStyleId>
              </a:tblPr>
              <a:tblGrid>
                <a:gridCol w="221650">
                  <a:extLst>
                    <a:ext uri="{9D8B030D-6E8A-4147-A177-3AD203B41FA5}">
                      <a16:colId xmlns:a16="http://schemas.microsoft.com/office/drawing/2014/main" val="932068856"/>
                    </a:ext>
                  </a:extLst>
                </a:gridCol>
                <a:gridCol w="2208658">
                  <a:extLst>
                    <a:ext uri="{9D8B030D-6E8A-4147-A177-3AD203B41FA5}">
                      <a16:colId xmlns:a16="http://schemas.microsoft.com/office/drawing/2014/main" val="3829767641"/>
                    </a:ext>
                  </a:extLst>
                </a:gridCol>
              </a:tblGrid>
              <a:tr h="196356">
                <a:tc>
                  <a:txBody>
                    <a:bodyPr/>
                    <a:lstStyle/>
                    <a:p>
                      <a:pPr algn="ctr" fontAlgn="b"/>
                      <a:r>
                        <a:rPr lang="cs-CZ" sz="1000" b="1" i="0" u="none" strike="noStrike">
                          <a:solidFill>
                            <a:schemeClr val="bg1"/>
                          </a:solidFill>
                          <a:effectLst/>
                          <a:latin typeface="Calibri" panose="020F0502020204030204" pitchFamily="34" charset="0"/>
                        </a:rPr>
                        <a:t>16</a:t>
                      </a:r>
                    </a:p>
                  </a:txBody>
                  <a:tcPr marL="7620" marR="7620" marT="7620" marB="0" anchor="ctr">
                    <a:solidFill>
                      <a:srgbClr val="8FAADC"/>
                    </a:solidFill>
                  </a:tcPr>
                </a:tc>
                <a:tc>
                  <a:txBody>
                    <a:bodyPr/>
                    <a:lstStyle/>
                    <a:p>
                      <a:pPr algn="l" fontAlgn="b"/>
                      <a:r>
                        <a:rPr lang="cs-CZ" sz="1000"/>
                        <a:t>Nemocnice Na Pleši</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618999159"/>
                  </a:ext>
                </a:extLst>
              </a:tr>
              <a:tr h="196356">
                <a:tc>
                  <a:txBody>
                    <a:bodyPr/>
                    <a:lstStyle/>
                    <a:p>
                      <a:pPr algn="ctr" fontAlgn="b"/>
                      <a:r>
                        <a:rPr lang="cs-CZ" sz="1000" b="1" i="0" u="none" strike="noStrike">
                          <a:solidFill>
                            <a:schemeClr val="bg1"/>
                          </a:solidFill>
                          <a:effectLst/>
                          <a:latin typeface="Calibri" panose="020F0502020204030204" pitchFamily="34" charset="0"/>
                        </a:rPr>
                        <a:t>17</a:t>
                      </a:r>
                    </a:p>
                  </a:txBody>
                  <a:tcPr marL="7620" marR="7620" marT="7620" marB="0" anchor="ctr">
                    <a:solidFill>
                      <a:srgbClr val="8FAADC"/>
                    </a:solidFill>
                  </a:tcPr>
                </a:tc>
                <a:tc>
                  <a:txBody>
                    <a:bodyPr/>
                    <a:lstStyle/>
                    <a:p>
                      <a:pPr algn="l" fontAlgn="b"/>
                      <a:r>
                        <a:rPr lang="cs-CZ" sz="1000"/>
                        <a:t>Oblastní nemocnice Kolín</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837426505"/>
                  </a:ext>
                </a:extLst>
              </a:tr>
              <a:tr h="196356">
                <a:tc>
                  <a:txBody>
                    <a:bodyPr/>
                    <a:lstStyle/>
                    <a:p>
                      <a:pPr algn="ctr" fontAlgn="b"/>
                      <a:r>
                        <a:rPr lang="cs-CZ" sz="1000" b="1" i="0" u="none" strike="noStrike">
                          <a:solidFill>
                            <a:schemeClr val="bg1"/>
                          </a:solidFill>
                          <a:effectLst/>
                          <a:latin typeface="Calibri" panose="020F0502020204030204" pitchFamily="34" charset="0"/>
                        </a:rPr>
                        <a:t>18</a:t>
                      </a:r>
                    </a:p>
                  </a:txBody>
                  <a:tcPr marL="7620" marR="7620" marT="7620" marB="0" anchor="ctr">
                    <a:solidFill>
                      <a:srgbClr val="8FAADC"/>
                    </a:solidFill>
                  </a:tcPr>
                </a:tc>
                <a:tc>
                  <a:txBody>
                    <a:bodyPr/>
                    <a:lstStyle/>
                    <a:p>
                      <a:pPr algn="l" fontAlgn="b"/>
                      <a:r>
                        <a:rPr lang="it-IT" sz="1000"/>
                        <a:t>Nemocnice Rudolfa a Stefanie Benešov</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114832814"/>
                  </a:ext>
                </a:extLst>
              </a:tr>
              <a:tr h="196356">
                <a:tc>
                  <a:txBody>
                    <a:bodyPr/>
                    <a:lstStyle/>
                    <a:p>
                      <a:pPr algn="ctr" fontAlgn="b"/>
                      <a:r>
                        <a:rPr lang="cs-CZ" sz="1000" b="1" i="0" u="none" strike="noStrike">
                          <a:solidFill>
                            <a:schemeClr val="bg1"/>
                          </a:solidFill>
                          <a:effectLst/>
                          <a:latin typeface="Calibri" panose="020F0502020204030204" pitchFamily="34" charset="0"/>
                        </a:rPr>
                        <a:t>19</a:t>
                      </a:r>
                    </a:p>
                  </a:txBody>
                  <a:tcPr marL="7620" marR="7620" marT="7620" marB="0" anchor="ctr">
                    <a:solidFill>
                      <a:srgbClr val="8FAADC"/>
                    </a:solidFill>
                  </a:tcPr>
                </a:tc>
                <a:tc>
                  <a:txBody>
                    <a:bodyPr/>
                    <a:lstStyle/>
                    <a:p>
                      <a:pPr algn="l" fontAlgn="b"/>
                      <a:r>
                        <a:rPr lang="cs-CZ" sz="1000"/>
                        <a:t>Nemocnice Strakonice</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256917764"/>
                  </a:ext>
                </a:extLst>
              </a:tr>
              <a:tr h="196356">
                <a:tc>
                  <a:txBody>
                    <a:bodyPr/>
                    <a:lstStyle/>
                    <a:p>
                      <a:pPr algn="ctr" fontAlgn="b"/>
                      <a:r>
                        <a:rPr lang="cs-CZ" sz="1000" b="1" i="0" u="none" strike="noStrike">
                          <a:solidFill>
                            <a:schemeClr val="bg1"/>
                          </a:solidFill>
                          <a:effectLst/>
                          <a:latin typeface="Calibri" panose="020F0502020204030204" pitchFamily="34" charset="0"/>
                        </a:rPr>
                        <a:t>20</a:t>
                      </a:r>
                    </a:p>
                  </a:txBody>
                  <a:tcPr marL="7620" marR="7620" marT="7620" marB="0" anchor="ctr">
                    <a:solidFill>
                      <a:srgbClr val="8FAADC"/>
                    </a:solidFill>
                  </a:tcPr>
                </a:tc>
                <a:tc>
                  <a:txBody>
                    <a:bodyPr/>
                    <a:lstStyle/>
                    <a:p>
                      <a:pPr algn="l" fontAlgn="b"/>
                      <a:r>
                        <a:rPr lang="cs-CZ" sz="1000"/>
                        <a:t>Nemocnice Písek</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62843854"/>
                  </a:ext>
                </a:extLst>
              </a:tr>
              <a:tr h="196356">
                <a:tc>
                  <a:txBody>
                    <a:bodyPr/>
                    <a:lstStyle/>
                    <a:p>
                      <a:pPr algn="ctr" fontAlgn="b"/>
                      <a:r>
                        <a:rPr lang="cs-CZ" sz="1000" b="1" i="0" u="none" strike="noStrike">
                          <a:solidFill>
                            <a:schemeClr val="bg1"/>
                          </a:solidFill>
                          <a:effectLst/>
                          <a:latin typeface="Calibri" panose="020F0502020204030204" pitchFamily="34" charset="0"/>
                        </a:rPr>
                        <a:t>21</a:t>
                      </a:r>
                    </a:p>
                  </a:txBody>
                  <a:tcPr marL="7620" marR="7620" marT="7620" marB="0" anchor="ctr">
                    <a:solidFill>
                      <a:srgbClr val="8FAADC"/>
                    </a:solidFill>
                  </a:tcPr>
                </a:tc>
                <a:tc>
                  <a:txBody>
                    <a:bodyPr/>
                    <a:lstStyle/>
                    <a:p>
                      <a:pPr algn="l" fontAlgn="b"/>
                      <a:r>
                        <a:rPr lang="cs-CZ" sz="1000"/>
                        <a:t>Nemocnice Jindřichův Hradec</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95873976"/>
                  </a:ext>
                </a:extLst>
              </a:tr>
              <a:tr h="196356">
                <a:tc>
                  <a:txBody>
                    <a:bodyPr/>
                    <a:lstStyle/>
                    <a:p>
                      <a:pPr algn="ctr" fontAlgn="b"/>
                      <a:r>
                        <a:rPr lang="cs-CZ" sz="1000" b="1" i="0" u="none" strike="noStrike">
                          <a:solidFill>
                            <a:schemeClr val="bg1"/>
                          </a:solidFill>
                          <a:effectLst/>
                          <a:latin typeface="Calibri" panose="020F0502020204030204" pitchFamily="34" charset="0"/>
                        </a:rPr>
                        <a:t>22</a:t>
                      </a:r>
                    </a:p>
                  </a:txBody>
                  <a:tcPr marL="7620" marR="7620" marT="7620" marB="0" anchor="ctr">
                    <a:solidFill>
                      <a:srgbClr val="8FAADC"/>
                    </a:solidFill>
                  </a:tcPr>
                </a:tc>
                <a:tc>
                  <a:txBody>
                    <a:bodyPr/>
                    <a:lstStyle/>
                    <a:p>
                      <a:pPr algn="l" fontAlgn="b"/>
                      <a:r>
                        <a:rPr lang="cs-CZ" sz="1000"/>
                        <a:t>Nemocnice Tábor</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3667408302"/>
                  </a:ext>
                </a:extLst>
              </a:tr>
              <a:tr h="196356">
                <a:tc>
                  <a:txBody>
                    <a:bodyPr/>
                    <a:lstStyle/>
                    <a:p>
                      <a:pPr algn="ctr" fontAlgn="b"/>
                      <a:r>
                        <a:rPr lang="cs-CZ" sz="1000" b="1" i="0" u="none" strike="noStrike">
                          <a:solidFill>
                            <a:schemeClr val="bg1"/>
                          </a:solidFill>
                          <a:effectLst/>
                          <a:latin typeface="Calibri" panose="020F0502020204030204" pitchFamily="34" charset="0"/>
                        </a:rPr>
                        <a:t>23</a:t>
                      </a:r>
                    </a:p>
                  </a:txBody>
                  <a:tcPr marL="7620" marR="7620" marT="7620" marB="0" anchor="ctr">
                    <a:solidFill>
                      <a:srgbClr val="8FAADC"/>
                    </a:solidFill>
                  </a:tcPr>
                </a:tc>
                <a:tc>
                  <a:txBody>
                    <a:bodyPr/>
                    <a:lstStyle/>
                    <a:p>
                      <a:pPr algn="l" fontAlgn="b"/>
                      <a:r>
                        <a:rPr lang="cs-CZ" sz="1000"/>
                        <a:t>Karlovarská krajská nemocnice</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195315713"/>
                  </a:ext>
                </a:extLst>
              </a:tr>
              <a:tr h="196356">
                <a:tc>
                  <a:txBody>
                    <a:bodyPr/>
                    <a:lstStyle/>
                    <a:p>
                      <a:pPr algn="ctr" fontAlgn="b"/>
                      <a:r>
                        <a:rPr lang="cs-CZ" sz="1000" b="1" i="0" u="none" strike="noStrike">
                          <a:solidFill>
                            <a:schemeClr val="bg1"/>
                          </a:solidFill>
                          <a:effectLst/>
                          <a:latin typeface="Calibri" panose="020F0502020204030204" pitchFamily="34" charset="0"/>
                        </a:rPr>
                        <a:t>24</a:t>
                      </a:r>
                    </a:p>
                  </a:txBody>
                  <a:tcPr marL="7620" marR="7620" marT="7620" marB="0" anchor="ctr">
                    <a:solidFill>
                      <a:srgbClr val="8FAADC"/>
                    </a:solidFill>
                  </a:tcPr>
                </a:tc>
                <a:tc>
                  <a:txBody>
                    <a:bodyPr/>
                    <a:lstStyle/>
                    <a:p>
                      <a:pPr algn="l" fontAlgn="b"/>
                      <a:r>
                        <a:rPr lang="cs-CZ" sz="1000" dirty="0"/>
                        <a:t>Nemocnice Jablonec nad Nisou</a:t>
                      </a:r>
                      <a:endParaRPr lang="cs-CZ" sz="1000" b="0" i="0" u="none" strike="noStrike" dirty="0">
                        <a:solidFill>
                          <a:sysClr val="windowText" lastClr="000000"/>
                        </a:solidFill>
                        <a:effectLst/>
                        <a:latin typeface="Calibri" panose="020F0502020204030204" pitchFamily="34" charset="0"/>
                      </a:endParaRPr>
                    </a:p>
                  </a:txBody>
                  <a:tcPr marL="7620" marR="7620" marT="7620" marB="0" anchor="ctr">
                    <a:solidFill>
                      <a:srgbClr val="FFC000"/>
                    </a:solidFill>
                  </a:tcPr>
                </a:tc>
                <a:extLst>
                  <a:ext uri="{0D108BD9-81ED-4DB2-BD59-A6C34878D82A}">
                    <a16:rowId xmlns:a16="http://schemas.microsoft.com/office/drawing/2014/main" val="262763796"/>
                  </a:ext>
                </a:extLst>
              </a:tr>
              <a:tr h="196356">
                <a:tc>
                  <a:txBody>
                    <a:bodyPr/>
                    <a:lstStyle/>
                    <a:p>
                      <a:pPr algn="ctr" fontAlgn="b"/>
                      <a:r>
                        <a:rPr lang="cs-CZ" sz="1000" b="1" i="0" u="none" strike="noStrike">
                          <a:solidFill>
                            <a:schemeClr val="bg1"/>
                          </a:solidFill>
                          <a:effectLst/>
                          <a:latin typeface="Calibri" panose="020F0502020204030204" pitchFamily="34" charset="0"/>
                        </a:rPr>
                        <a:t>25</a:t>
                      </a:r>
                    </a:p>
                  </a:txBody>
                  <a:tcPr marL="7620" marR="7620" marT="7620" marB="0" anchor="ctr">
                    <a:solidFill>
                      <a:srgbClr val="8FAADC"/>
                    </a:solidFill>
                  </a:tcPr>
                </a:tc>
                <a:tc>
                  <a:txBody>
                    <a:bodyPr/>
                    <a:lstStyle/>
                    <a:p>
                      <a:pPr algn="l" fontAlgn="b"/>
                      <a:r>
                        <a:rPr lang="cs-CZ" sz="1000"/>
                        <a:t>Oblastní nemocnice Náchod</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728543548"/>
                  </a:ext>
                </a:extLst>
              </a:tr>
              <a:tr h="196356">
                <a:tc>
                  <a:txBody>
                    <a:bodyPr/>
                    <a:lstStyle/>
                    <a:p>
                      <a:pPr algn="ctr" fontAlgn="b"/>
                      <a:r>
                        <a:rPr lang="cs-CZ" sz="1000" b="1" i="0" u="none" strike="noStrike">
                          <a:solidFill>
                            <a:schemeClr val="bg1"/>
                          </a:solidFill>
                          <a:effectLst/>
                          <a:latin typeface="Calibri" panose="020F0502020204030204" pitchFamily="34" charset="0"/>
                        </a:rPr>
                        <a:t>26</a:t>
                      </a:r>
                    </a:p>
                  </a:txBody>
                  <a:tcPr marL="7620" marR="7620" marT="7620" marB="0" anchor="ctr">
                    <a:solidFill>
                      <a:srgbClr val="8FAADC"/>
                    </a:solidFill>
                  </a:tcPr>
                </a:tc>
                <a:tc>
                  <a:txBody>
                    <a:bodyPr/>
                    <a:lstStyle/>
                    <a:p>
                      <a:pPr algn="l" fontAlgn="b"/>
                      <a:r>
                        <a:rPr lang="cs-CZ" sz="1000"/>
                        <a:t>Oblastní nemocnice Jičín</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264475561"/>
                  </a:ext>
                </a:extLst>
              </a:tr>
              <a:tr h="196356">
                <a:tc>
                  <a:txBody>
                    <a:bodyPr/>
                    <a:lstStyle/>
                    <a:p>
                      <a:pPr algn="ctr" fontAlgn="b"/>
                      <a:r>
                        <a:rPr lang="cs-CZ" sz="1000" b="1" i="0" u="none" strike="noStrike">
                          <a:solidFill>
                            <a:schemeClr val="bg1"/>
                          </a:solidFill>
                          <a:effectLst/>
                          <a:latin typeface="Calibri" panose="020F0502020204030204" pitchFamily="34" charset="0"/>
                        </a:rPr>
                        <a:t>27</a:t>
                      </a:r>
                    </a:p>
                  </a:txBody>
                  <a:tcPr marL="7620" marR="7620" marT="7620" marB="0" anchor="ctr">
                    <a:solidFill>
                      <a:srgbClr val="8FAADC"/>
                    </a:solidFill>
                  </a:tcPr>
                </a:tc>
                <a:tc>
                  <a:txBody>
                    <a:bodyPr/>
                    <a:lstStyle/>
                    <a:p>
                      <a:pPr algn="l" fontAlgn="b"/>
                      <a:r>
                        <a:rPr lang="cs-CZ" sz="1000"/>
                        <a:t>Nemocnice Havlíčkův Brod</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276598529"/>
                  </a:ext>
                </a:extLst>
              </a:tr>
              <a:tr h="196356">
                <a:tc>
                  <a:txBody>
                    <a:bodyPr/>
                    <a:lstStyle/>
                    <a:p>
                      <a:pPr algn="ctr" fontAlgn="b"/>
                      <a:r>
                        <a:rPr lang="cs-CZ" sz="1000" b="1" i="0" u="none" strike="noStrike">
                          <a:solidFill>
                            <a:schemeClr val="bg1"/>
                          </a:solidFill>
                          <a:effectLst/>
                          <a:latin typeface="Calibri" panose="020F0502020204030204" pitchFamily="34" charset="0"/>
                        </a:rPr>
                        <a:t>28</a:t>
                      </a:r>
                    </a:p>
                  </a:txBody>
                  <a:tcPr marL="7620" marR="7620" marT="7620" marB="0" anchor="ctr">
                    <a:solidFill>
                      <a:srgbClr val="8FAADC"/>
                    </a:solidFill>
                  </a:tcPr>
                </a:tc>
                <a:tc>
                  <a:txBody>
                    <a:bodyPr/>
                    <a:lstStyle/>
                    <a:p>
                      <a:pPr algn="l" fontAlgn="b"/>
                      <a:r>
                        <a:rPr lang="cs-CZ" sz="1000"/>
                        <a:t>Nemocnice Nové Město na Moravě</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05110279"/>
                  </a:ext>
                </a:extLst>
              </a:tr>
              <a:tr h="196356">
                <a:tc>
                  <a:txBody>
                    <a:bodyPr/>
                    <a:lstStyle/>
                    <a:p>
                      <a:pPr algn="ctr" fontAlgn="b"/>
                      <a:r>
                        <a:rPr lang="cs-CZ" sz="1000" b="1" i="0" u="none" strike="noStrike">
                          <a:solidFill>
                            <a:schemeClr val="bg1"/>
                          </a:solidFill>
                          <a:effectLst/>
                          <a:latin typeface="Calibri" panose="020F0502020204030204" pitchFamily="34" charset="0"/>
                        </a:rPr>
                        <a:t>29</a:t>
                      </a:r>
                    </a:p>
                  </a:txBody>
                  <a:tcPr marL="7620" marR="7620" marT="7620" marB="0" anchor="ctr">
                    <a:solidFill>
                      <a:srgbClr val="8FAADC"/>
                    </a:solidFill>
                  </a:tcPr>
                </a:tc>
                <a:tc>
                  <a:txBody>
                    <a:bodyPr/>
                    <a:lstStyle/>
                    <a:p>
                      <a:pPr algn="l" fontAlgn="b"/>
                      <a:r>
                        <a:rPr lang="cs-CZ" sz="1000"/>
                        <a:t>Nemocnice Znojmo</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035439340"/>
                  </a:ext>
                </a:extLst>
              </a:tr>
              <a:tr h="196356">
                <a:tc>
                  <a:txBody>
                    <a:bodyPr/>
                    <a:lstStyle/>
                    <a:p>
                      <a:pPr algn="ctr" fontAlgn="b"/>
                      <a:r>
                        <a:rPr lang="cs-CZ" sz="1000" b="1" i="0" u="none" strike="noStrike">
                          <a:solidFill>
                            <a:schemeClr val="bg1"/>
                          </a:solidFill>
                          <a:effectLst/>
                          <a:latin typeface="Calibri" panose="020F0502020204030204" pitchFamily="34" charset="0"/>
                        </a:rPr>
                        <a:t>30</a:t>
                      </a:r>
                    </a:p>
                  </a:txBody>
                  <a:tcPr marL="7620" marR="7620" marT="7620" marB="0" anchor="ctr">
                    <a:solidFill>
                      <a:srgbClr val="8FAADC"/>
                    </a:solidFill>
                  </a:tcPr>
                </a:tc>
                <a:tc>
                  <a:txBody>
                    <a:bodyPr/>
                    <a:lstStyle/>
                    <a:p>
                      <a:pPr algn="l" fontAlgn="b"/>
                      <a:r>
                        <a:rPr lang="cs-CZ" sz="1000"/>
                        <a:t>Nemocnice Kyjov</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230748700"/>
                  </a:ext>
                </a:extLst>
              </a:tr>
              <a:tr h="196356">
                <a:tc>
                  <a:txBody>
                    <a:bodyPr/>
                    <a:lstStyle/>
                    <a:p>
                      <a:pPr algn="ctr" fontAlgn="b"/>
                      <a:r>
                        <a:rPr lang="cs-CZ" sz="1000" b="1" i="0" u="none" strike="noStrike">
                          <a:solidFill>
                            <a:schemeClr val="bg1"/>
                          </a:solidFill>
                          <a:effectLst/>
                          <a:latin typeface="Calibri" panose="020F0502020204030204" pitchFamily="34" charset="0"/>
                        </a:rPr>
                        <a:t>31</a:t>
                      </a:r>
                    </a:p>
                  </a:txBody>
                  <a:tcPr marL="7620" marR="7620" marT="7620" marB="0" anchor="ctr">
                    <a:solidFill>
                      <a:srgbClr val="8FAADC"/>
                    </a:solidFill>
                  </a:tcPr>
                </a:tc>
                <a:tc>
                  <a:txBody>
                    <a:bodyPr/>
                    <a:lstStyle/>
                    <a:p>
                      <a:pPr algn="l" fontAlgn="b"/>
                      <a:r>
                        <a:rPr lang="cs-CZ" sz="1000"/>
                        <a:t>Nemocnice Břeclav</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664435828"/>
                  </a:ext>
                </a:extLst>
              </a:tr>
              <a:tr h="196356">
                <a:tc>
                  <a:txBody>
                    <a:bodyPr/>
                    <a:lstStyle/>
                    <a:p>
                      <a:pPr algn="ctr" fontAlgn="b"/>
                      <a:r>
                        <a:rPr lang="cs-CZ" sz="1000" b="1" i="0" u="none" strike="noStrike">
                          <a:solidFill>
                            <a:schemeClr val="bg1"/>
                          </a:solidFill>
                          <a:effectLst/>
                          <a:latin typeface="Calibri" panose="020F0502020204030204" pitchFamily="34" charset="0"/>
                        </a:rPr>
                        <a:t>32</a:t>
                      </a:r>
                    </a:p>
                  </a:txBody>
                  <a:tcPr marL="7620" marR="7620" marT="7620" marB="0" anchor="ctr">
                    <a:solidFill>
                      <a:srgbClr val="8FAADC"/>
                    </a:solidFill>
                  </a:tcPr>
                </a:tc>
                <a:tc>
                  <a:txBody>
                    <a:bodyPr/>
                    <a:lstStyle/>
                    <a:p>
                      <a:pPr algn="l" fontAlgn="b"/>
                      <a:r>
                        <a:rPr lang="cs-CZ" sz="1000"/>
                        <a:t>Nemocnice TGM Hodonín</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289937086"/>
                  </a:ext>
                </a:extLst>
              </a:tr>
              <a:tr h="196356">
                <a:tc>
                  <a:txBody>
                    <a:bodyPr/>
                    <a:lstStyle/>
                    <a:p>
                      <a:pPr algn="ctr" fontAlgn="b"/>
                      <a:r>
                        <a:rPr lang="cs-CZ" sz="1000" b="1" i="0" u="none" strike="noStrike">
                          <a:solidFill>
                            <a:schemeClr val="bg1"/>
                          </a:solidFill>
                          <a:effectLst/>
                          <a:latin typeface="Calibri" panose="020F0502020204030204" pitchFamily="34" charset="0"/>
                        </a:rPr>
                        <a:t>33</a:t>
                      </a:r>
                    </a:p>
                  </a:txBody>
                  <a:tcPr marL="7620" marR="7620" marT="7620" marB="0" anchor="ctr">
                    <a:solidFill>
                      <a:srgbClr val="8FAADC"/>
                    </a:solidFill>
                  </a:tcPr>
                </a:tc>
                <a:tc>
                  <a:txBody>
                    <a:bodyPr/>
                    <a:lstStyle/>
                    <a:p>
                      <a:pPr algn="l" fontAlgn="b"/>
                      <a:r>
                        <a:rPr lang="cs-CZ" sz="1000"/>
                        <a:t>SMN a.s. – Přerov, Prostějov</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3173002828"/>
                  </a:ext>
                </a:extLst>
              </a:tr>
              <a:tr h="196356">
                <a:tc>
                  <a:txBody>
                    <a:bodyPr/>
                    <a:lstStyle/>
                    <a:p>
                      <a:pPr algn="ctr" fontAlgn="b"/>
                      <a:r>
                        <a:rPr lang="cs-CZ" sz="1000" b="1" i="0" u="none" strike="noStrike">
                          <a:solidFill>
                            <a:schemeClr val="bg1"/>
                          </a:solidFill>
                          <a:effectLst/>
                          <a:latin typeface="Calibri" panose="020F0502020204030204" pitchFamily="34" charset="0"/>
                        </a:rPr>
                        <a:t>34</a:t>
                      </a:r>
                    </a:p>
                  </a:txBody>
                  <a:tcPr marL="7620" marR="7620" marT="7620" marB="0" anchor="ctr">
                    <a:solidFill>
                      <a:srgbClr val="8FAADC"/>
                    </a:solidFill>
                  </a:tcPr>
                </a:tc>
                <a:tc>
                  <a:txBody>
                    <a:bodyPr/>
                    <a:lstStyle/>
                    <a:p>
                      <a:pPr algn="l" fontAlgn="b"/>
                      <a:r>
                        <a:rPr lang="cs-CZ" sz="1000"/>
                        <a:t>Nemocnice Šumperk</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747287242"/>
                  </a:ext>
                </a:extLst>
              </a:tr>
              <a:tr h="196356">
                <a:tc>
                  <a:txBody>
                    <a:bodyPr/>
                    <a:lstStyle/>
                    <a:p>
                      <a:pPr algn="ctr" fontAlgn="b"/>
                      <a:r>
                        <a:rPr lang="cs-CZ" sz="1000" b="1" i="0" u="none" strike="noStrike">
                          <a:solidFill>
                            <a:schemeClr val="bg1"/>
                          </a:solidFill>
                          <a:effectLst/>
                          <a:latin typeface="Calibri" panose="020F0502020204030204" pitchFamily="34" charset="0"/>
                        </a:rPr>
                        <a:t>35</a:t>
                      </a:r>
                    </a:p>
                  </a:txBody>
                  <a:tcPr marL="7620" marR="7620" marT="7620" marB="0" anchor="ctr">
                    <a:solidFill>
                      <a:srgbClr val="8FAADC"/>
                    </a:solidFill>
                  </a:tcPr>
                </a:tc>
                <a:tc>
                  <a:txBody>
                    <a:bodyPr/>
                    <a:lstStyle/>
                    <a:p>
                      <a:pPr algn="l" fontAlgn="b"/>
                      <a:r>
                        <a:rPr lang="cs-CZ" sz="1000"/>
                        <a:t>Nemocnice Havířov</a:t>
                      </a:r>
                      <a:endParaRPr lang="cs-CZ" sz="1000" b="0" i="0" u="none" strike="noStrike">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315981497"/>
                  </a:ext>
                </a:extLst>
              </a:tr>
              <a:tr h="196356">
                <a:tc>
                  <a:txBody>
                    <a:bodyPr/>
                    <a:lstStyle/>
                    <a:p>
                      <a:pPr algn="ctr" fontAlgn="b"/>
                      <a:r>
                        <a:rPr lang="cs-CZ" sz="1000" b="1" i="0" u="none" strike="noStrike">
                          <a:solidFill>
                            <a:schemeClr val="bg1"/>
                          </a:solidFill>
                          <a:effectLst/>
                          <a:latin typeface="Calibri" panose="020F0502020204030204" pitchFamily="34" charset="0"/>
                        </a:rPr>
                        <a:t>36</a:t>
                      </a:r>
                    </a:p>
                  </a:txBody>
                  <a:tcPr marL="7620" marR="7620" marT="7620" marB="0" anchor="ctr">
                    <a:solidFill>
                      <a:srgbClr val="8FAADC"/>
                    </a:solidFill>
                  </a:tcPr>
                </a:tc>
                <a:tc>
                  <a:txBody>
                    <a:bodyPr/>
                    <a:lstStyle/>
                    <a:p>
                      <a:pPr algn="l" fontAlgn="b"/>
                      <a:r>
                        <a:rPr lang="cs-CZ" sz="1000" dirty="0"/>
                        <a:t>Slezská nemocnice v Opavě</a:t>
                      </a:r>
                      <a:endParaRPr lang="cs-CZ" sz="1000" b="0" i="0" u="none" strike="noStrike" dirty="0">
                        <a:solidFill>
                          <a:sysClr val="windowText" lastClr="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2441128459"/>
                  </a:ext>
                </a:extLst>
              </a:tr>
            </a:tbl>
          </a:graphicData>
        </a:graphic>
      </p:graphicFrame>
      <p:grpSp>
        <p:nvGrpSpPr>
          <p:cNvPr id="47" name="Skupina 46">
            <a:extLst>
              <a:ext uri="{FF2B5EF4-FFF2-40B4-BE49-F238E27FC236}">
                <a16:creationId xmlns:a16="http://schemas.microsoft.com/office/drawing/2014/main" id="{3D04A27C-5960-0235-5B62-5AE7DCA7EB8D}"/>
              </a:ext>
            </a:extLst>
          </p:cNvPr>
          <p:cNvGrpSpPr/>
          <p:nvPr/>
        </p:nvGrpSpPr>
        <p:grpSpPr>
          <a:xfrm>
            <a:off x="6042499" y="2444427"/>
            <a:ext cx="5726767" cy="3384000"/>
            <a:chOff x="5794849" y="2434902"/>
            <a:chExt cx="5726767" cy="3384000"/>
          </a:xfrm>
        </p:grpSpPr>
        <p:pic>
          <p:nvPicPr>
            <p:cNvPr id="6" name="Picture 4">
              <a:extLst>
                <a:ext uri="{FF2B5EF4-FFF2-40B4-BE49-F238E27FC236}">
                  <a16:creationId xmlns:a16="http://schemas.microsoft.com/office/drawing/2014/main" id="{E0D44AF7-20F3-DE50-2332-7C4A77656E40}"/>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94849" y="2434902"/>
              <a:ext cx="5726767" cy="338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Ovál 6">
              <a:extLst>
                <a:ext uri="{FF2B5EF4-FFF2-40B4-BE49-F238E27FC236}">
                  <a16:creationId xmlns:a16="http://schemas.microsoft.com/office/drawing/2014/main" id="{691BBCFB-DBE6-075C-87C8-2F6887C1D215}"/>
                </a:ext>
              </a:extLst>
            </p:cNvPr>
            <p:cNvSpPr/>
            <p:nvPr/>
          </p:nvSpPr>
          <p:spPr>
            <a:xfrm>
              <a:off x="8185550" y="2746560"/>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8</a:t>
              </a:r>
            </a:p>
          </p:txBody>
        </p:sp>
        <p:sp>
          <p:nvSpPr>
            <p:cNvPr id="8" name="Ovál 7">
              <a:extLst>
                <a:ext uri="{FF2B5EF4-FFF2-40B4-BE49-F238E27FC236}">
                  <a16:creationId xmlns:a16="http://schemas.microsoft.com/office/drawing/2014/main" id="{5B37BA2B-ED5A-E81B-FED4-B6AEA5862783}"/>
                </a:ext>
              </a:extLst>
            </p:cNvPr>
            <p:cNvSpPr/>
            <p:nvPr/>
          </p:nvSpPr>
          <p:spPr>
            <a:xfrm>
              <a:off x="7609686" y="3724114"/>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a:t>
              </a:r>
            </a:p>
          </p:txBody>
        </p:sp>
        <p:sp>
          <p:nvSpPr>
            <p:cNvPr id="9" name="Ovál 8">
              <a:extLst>
                <a:ext uri="{FF2B5EF4-FFF2-40B4-BE49-F238E27FC236}">
                  <a16:creationId xmlns:a16="http://schemas.microsoft.com/office/drawing/2014/main" id="{B9B7BB21-BD7D-F8F0-F255-A4A8E20C8DD1}"/>
                </a:ext>
              </a:extLst>
            </p:cNvPr>
            <p:cNvSpPr/>
            <p:nvPr/>
          </p:nvSpPr>
          <p:spPr>
            <a:xfrm>
              <a:off x="8748137" y="3489727"/>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4</a:t>
              </a:r>
            </a:p>
          </p:txBody>
        </p:sp>
        <p:sp>
          <p:nvSpPr>
            <p:cNvPr id="10" name="Ovál 9">
              <a:extLst>
                <a:ext uri="{FF2B5EF4-FFF2-40B4-BE49-F238E27FC236}">
                  <a16:creationId xmlns:a16="http://schemas.microsoft.com/office/drawing/2014/main" id="{2A12526E-5151-1BB8-0D00-051DB94E73A0}"/>
                </a:ext>
              </a:extLst>
            </p:cNvPr>
            <p:cNvSpPr/>
            <p:nvPr/>
          </p:nvSpPr>
          <p:spPr>
            <a:xfrm>
              <a:off x="8782598" y="3739971"/>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15</a:t>
              </a:r>
            </a:p>
          </p:txBody>
        </p:sp>
        <p:sp>
          <p:nvSpPr>
            <p:cNvPr id="11" name="Ovál 10">
              <a:extLst>
                <a:ext uri="{FF2B5EF4-FFF2-40B4-BE49-F238E27FC236}">
                  <a16:creationId xmlns:a16="http://schemas.microsoft.com/office/drawing/2014/main" id="{6D0D0258-B511-E895-B4F5-6DBD0C100FB9}"/>
                </a:ext>
              </a:extLst>
            </p:cNvPr>
            <p:cNvSpPr/>
            <p:nvPr/>
          </p:nvSpPr>
          <p:spPr>
            <a:xfrm>
              <a:off x="6732239" y="4112653"/>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6</a:t>
              </a:r>
            </a:p>
          </p:txBody>
        </p:sp>
        <p:sp>
          <p:nvSpPr>
            <p:cNvPr id="12" name="Ovál 11">
              <a:extLst>
                <a:ext uri="{FF2B5EF4-FFF2-40B4-BE49-F238E27FC236}">
                  <a16:creationId xmlns:a16="http://schemas.microsoft.com/office/drawing/2014/main" id="{4C24B614-4DB3-7D08-80D3-60F63631CAD3}"/>
                </a:ext>
              </a:extLst>
            </p:cNvPr>
            <p:cNvSpPr/>
            <p:nvPr/>
          </p:nvSpPr>
          <p:spPr>
            <a:xfrm>
              <a:off x="7191329" y="479871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19</a:t>
              </a:r>
            </a:p>
          </p:txBody>
        </p:sp>
        <p:sp>
          <p:nvSpPr>
            <p:cNvPr id="13" name="Ovál 12">
              <a:extLst>
                <a:ext uri="{FF2B5EF4-FFF2-40B4-BE49-F238E27FC236}">
                  <a16:creationId xmlns:a16="http://schemas.microsoft.com/office/drawing/2014/main" id="{513C8B94-552D-668F-8B78-90BF3669BCD2}"/>
                </a:ext>
              </a:extLst>
            </p:cNvPr>
            <p:cNvSpPr/>
            <p:nvPr/>
          </p:nvSpPr>
          <p:spPr>
            <a:xfrm>
              <a:off x="8023615" y="4126777"/>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18</a:t>
              </a:r>
            </a:p>
          </p:txBody>
        </p:sp>
        <p:sp>
          <p:nvSpPr>
            <p:cNvPr id="14" name="Ovál 13">
              <a:extLst>
                <a:ext uri="{FF2B5EF4-FFF2-40B4-BE49-F238E27FC236}">
                  <a16:creationId xmlns:a16="http://schemas.microsoft.com/office/drawing/2014/main" id="{BC52FFC0-4781-28C7-087D-DD15E3FA0000}"/>
                </a:ext>
              </a:extLst>
            </p:cNvPr>
            <p:cNvSpPr/>
            <p:nvPr/>
          </p:nvSpPr>
          <p:spPr>
            <a:xfrm>
              <a:off x="8602825" y="4284757"/>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27</a:t>
              </a:r>
            </a:p>
          </p:txBody>
        </p:sp>
        <p:sp>
          <p:nvSpPr>
            <p:cNvPr id="15" name="Ovál 14">
              <a:extLst>
                <a:ext uri="{FF2B5EF4-FFF2-40B4-BE49-F238E27FC236}">
                  <a16:creationId xmlns:a16="http://schemas.microsoft.com/office/drawing/2014/main" id="{78FD0D08-3DCD-0CBA-1EA6-7C7F591A993F}"/>
                </a:ext>
              </a:extLst>
            </p:cNvPr>
            <p:cNvSpPr/>
            <p:nvPr/>
          </p:nvSpPr>
          <p:spPr>
            <a:xfrm>
              <a:off x="8339788" y="377862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17</a:t>
              </a:r>
            </a:p>
          </p:txBody>
        </p:sp>
        <p:sp>
          <p:nvSpPr>
            <p:cNvPr id="16" name="Ovál 15">
              <a:extLst>
                <a:ext uri="{FF2B5EF4-FFF2-40B4-BE49-F238E27FC236}">
                  <a16:creationId xmlns:a16="http://schemas.microsoft.com/office/drawing/2014/main" id="{04DE807B-6416-B680-98EC-DFD5D14B536A}"/>
                </a:ext>
              </a:extLst>
            </p:cNvPr>
            <p:cNvSpPr/>
            <p:nvPr/>
          </p:nvSpPr>
          <p:spPr>
            <a:xfrm>
              <a:off x="7810032" y="3724114"/>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13</a:t>
              </a:r>
            </a:p>
          </p:txBody>
        </p:sp>
        <p:sp>
          <p:nvSpPr>
            <p:cNvPr id="17" name="Ovál 16">
              <a:extLst>
                <a:ext uri="{FF2B5EF4-FFF2-40B4-BE49-F238E27FC236}">
                  <a16:creationId xmlns:a16="http://schemas.microsoft.com/office/drawing/2014/main" id="{DBA69218-A079-93BA-E826-BF67E0E72E78}"/>
                </a:ext>
              </a:extLst>
            </p:cNvPr>
            <p:cNvSpPr/>
            <p:nvPr/>
          </p:nvSpPr>
          <p:spPr>
            <a:xfrm>
              <a:off x="7705516" y="3548522"/>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a:t>
              </a:r>
            </a:p>
          </p:txBody>
        </p:sp>
        <p:sp>
          <p:nvSpPr>
            <p:cNvPr id="18" name="Ovál 17">
              <a:extLst>
                <a:ext uri="{FF2B5EF4-FFF2-40B4-BE49-F238E27FC236}">
                  <a16:creationId xmlns:a16="http://schemas.microsoft.com/office/drawing/2014/main" id="{C6779F4B-2EDD-AF74-2F12-B2900E639FB3}"/>
                </a:ext>
              </a:extLst>
            </p:cNvPr>
            <p:cNvSpPr/>
            <p:nvPr/>
          </p:nvSpPr>
          <p:spPr>
            <a:xfrm>
              <a:off x="7496784" y="3982157"/>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16</a:t>
              </a:r>
            </a:p>
          </p:txBody>
        </p:sp>
        <p:sp>
          <p:nvSpPr>
            <p:cNvPr id="19" name="Ovál 18">
              <a:extLst>
                <a:ext uri="{FF2B5EF4-FFF2-40B4-BE49-F238E27FC236}">
                  <a16:creationId xmlns:a16="http://schemas.microsoft.com/office/drawing/2014/main" id="{75ED52F0-AE81-7BC5-693F-7500CCCE124B}"/>
                </a:ext>
              </a:extLst>
            </p:cNvPr>
            <p:cNvSpPr/>
            <p:nvPr/>
          </p:nvSpPr>
          <p:spPr>
            <a:xfrm>
              <a:off x="10014963" y="4240340"/>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5</a:t>
              </a:r>
            </a:p>
          </p:txBody>
        </p:sp>
        <p:sp>
          <p:nvSpPr>
            <p:cNvPr id="20" name="Ovál 19">
              <a:extLst>
                <a:ext uri="{FF2B5EF4-FFF2-40B4-BE49-F238E27FC236}">
                  <a16:creationId xmlns:a16="http://schemas.microsoft.com/office/drawing/2014/main" id="{E20E7F00-74B9-EDB3-F05C-0C97E7E0483B}"/>
                </a:ext>
              </a:extLst>
            </p:cNvPr>
            <p:cNvSpPr/>
            <p:nvPr/>
          </p:nvSpPr>
          <p:spPr>
            <a:xfrm>
              <a:off x="10900931" y="3952777"/>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7</a:t>
              </a:r>
            </a:p>
          </p:txBody>
        </p:sp>
        <p:sp>
          <p:nvSpPr>
            <p:cNvPr id="21" name="Ovál 20">
              <a:extLst>
                <a:ext uri="{FF2B5EF4-FFF2-40B4-BE49-F238E27FC236}">
                  <a16:creationId xmlns:a16="http://schemas.microsoft.com/office/drawing/2014/main" id="{21386C97-02B9-3344-0F1F-BA98D0A3304A}"/>
                </a:ext>
              </a:extLst>
            </p:cNvPr>
            <p:cNvSpPr/>
            <p:nvPr/>
          </p:nvSpPr>
          <p:spPr>
            <a:xfrm>
              <a:off x="10664623" y="4249245"/>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14</a:t>
              </a:r>
            </a:p>
          </p:txBody>
        </p:sp>
        <p:sp>
          <p:nvSpPr>
            <p:cNvPr id="22" name="Ovál 21">
              <a:extLst>
                <a:ext uri="{FF2B5EF4-FFF2-40B4-BE49-F238E27FC236}">
                  <a16:creationId xmlns:a16="http://schemas.microsoft.com/office/drawing/2014/main" id="{39D35BE7-1298-A8F8-E243-73B1A3D3B369}"/>
                </a:ext>
              </a:extLst>
            </p:cNvPr>
            <p:cNvSpPr/>
            <p:nvPr/>
          </p:nvSpPr>
          <p:spPr>
            <a:xfrm>
              <a:off x="10403407" y="4780560"/>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9</a:t>
              </a:r>
            </a:p>
          </p:txBody>
        </p:sp>
        <p:sp>
          <p:nvSpPr>
            <p:cNvPr id="23" name="Ovál 22">
              <a:extLst>
                <a:ext uri="{FF2B5EF4-FFF2-40B4-BE49-F238E27FC236}">
                  <a16:creationId xmlns:a16="http://schemas.microsoft.com/office/drawing/2014/main" id="{7DAB89C8-C51D-62E9-20AD-E9BF98A40805}"/>
                </a:ext>
              </a:extLst>
            </p:cNvPr>
            <p:cNvSpPr/>
            <p:nvPr/>
          </p:nvSpPr>
          <p:spPr>
            <a:xfrm>
              <a:off x="8658233" y="4581644"/>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12</a:t>
              </a:r>
            </a:p>
          </p:txBody>
        </p:sp>
        <p:sp>
          <p:nvSpPr>
            <p:cNvPr id="24" name="Ovál 23">
              <a:extLst>
                <a:ext uri="{FF2B5EF4-FFF2-40B4-BE49-F238E27FC236}">
                  <a16:creationId xmlns:a16="http://schemas.microsoft.com/office/drawing/2014/main" id="{EEBBD20D-EACD-0D48-AE12-A6D6418C81B4}"/>
                </a:ext>
              </a:extLst>
            </p:cNvPr>
            <p:cNvSpPr/>
            <p:nvPr/>
          </p:nvSpPr>
          <p:spPr>
            <a:xfrm>
              <a:off x="7318909" y="2902488"/>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10</a:t>
              </a:r>
            </a:p>
          </p:txBody>
        </p:sp>
        <p:sp>
          <p:nvSpPr>
            <p:cNvPr id="25" name="Ovál 24">
              <a:extLst>
                <a:ext uri="{FF2B5EF4-FFF2-40B4-BE49-F238E27FC236}">
                  <a16:creationId xmlns:a16="http://schemas.microsoft.com/office/drawing/2014/main" id="{DF07D4BA-3BCD-9194-184D-6EE25EAB8258}"/>
                </a:ext>
              </a:extLst>
            </p:cNvPr>
            <p:cNvSpPr/>
            <p:nvPr/>
          </p:nvSpPr>
          <p:spPr>
            <a:xfrm>
              <a:off x="7708365" y="5186648"/>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11</a:t>
              </a:r>
            </a:p>
          </p:txBody>
        </p:sp>
        <p:sp>
          <p:nvSpPr>
            <p:cNvPr id="26" name="Ovál 25">
              <a:extLst>
                <a:ext uri="{FF2B5EF4-FFF2-40B4-BE49-F238E27FC236}">
                  <a16:creationId xmlns:a16="http://schemas.microsoft.com/office/drawing/2014/main" id="{52C5DCFE-469C-0942-D522-0CDDCB3DC75F}"/>
                </a:ext>
              </a:extLst>
            </p:cNvPr>
            <p:cNvSpPr/>
            <p:nvPr/>
          </p:nvSpPr>
          <p:spPr>
            <a:xfrm>
              <a:off x="9530820" y="4779218"/>
              <a:ext cx="177875" cy="187885"/>
            </a:xfrm>
            <a:prstGeom prst="ellipse">
              <a:avLst/>
            </a:prstGeom>
            <a:solidFill>
              <a:srgbClr val="2F5597"/>
            </a:solidFill>
            <a:ln w="6350">
              <a:solidFill>
                <a:srgbClr val="2F559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1</a:t>
              </a:r>
            </a:p>
          </p:txBody>
        </p:sp>
        <p:sp>
          <p:nvSpPr>
            <p:cNvPr id="27" name="Ovál 26">
              <a:extLst>
                <a:ext uri="{FF2B5EF4-FFF2-40B4-BE49-F238E27FC236}">
                  <a16:creationId xmlns:a16="http://schemas.microsoft.com/office/drawing/2014/main" id="{33A5298B-1FEB-554C-D186-343568F3F2BA}"/>
                </a:ext>
              </a:extLst>
            </p:cNvPr>
            <p:cNvSpPr/>
            <p:nvPr/>
          </p:nvSpPr>
          <p:spPr>
            <a:xfrm>
              <a:off x="9073517" y="5296539"/>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29</a:t>
              </a:r>
            </a:p>
          </p:txBody>
        </p:sp>
        <p:sp>
          <p:nvSpPr>
            <p:cNvPr id="28" name="Ovál 27">
              <a:extLst>
                <a:ext uri="{FF2B5EF4-FFF2-40B4-BE49-F238E27FC236}">
                  <a16:creationId xmlns:a16="http://schemas.microsoft.com/office/drawing/2014/main" id="{899C7B9D-D493-3572-469B-CAB099AFD9CD}"/>
                </a:ext>
              </a:extLst>
            </p:cNvPr>
            <p:cNvSpPr/>
            <p:nvPr/>
          </p:nvSpPr>
          <p:spPr>
            <a:xfrm>
              <a:off x="9964126" y="5047972"/>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30</a:t>
              </a:r>
            </a:p>
          </p:txBody>
        </p:sp>
        <p:sp>
          <p:nvSpPr>
            <p:cNvPr id="29" name="Ovál 28">
              <a:extLst>
                <a:ext uri="{FF2B5EF4-FFF2-40B4-BE49-F238E27FC236}">
                  <a16:creationId xmlns:a16="http://schemas.microsoft.com/office/drawing/2014/main" id="{DBCB6B67-0851-ADD0-4871-32046E64EBD5}"/>
                </a:ext>
              </a:extLst>
            </p:cNvPr>
            <p:cNvSpPr/>
            <p:nvPr/>
          </p:nvSpPr>
          <p:spPr>
            <a:xfrm>
              <a:off x="10201420" y="4457220"/>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33</a:t>
              </a:r>
            </a:p>
          </p:txBody>
        </p:sp>
        <p:sp>
          <p:nvSpPr>
            <p:cNvPr id="33" name="Ovál 32">
              <a:extLst>
                <a:ext uri="{FF2B5EF4-FFF2-40B4-BE49-F238E27FC236}">
                  <a16:creationId xmlns:a16="http://schemas.microsoft.com/office/drawing/2014/main" id="{71866880-7972-2AB5-561C-DEEBD016833D}"/>
                </a:ext>
              </a:extLst>
            </p:cNvPr>
            <p:cNvSpPr/>
            <p:nvPr/>
          </p:nvSpPr>
          <p:spPr>
            <a:xfrm>
              <a:off x="8023615" y="4592799"/>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22</a:t>
              </a:r>
            </a:p>
          </p:txBody>
        </p:sp>
        <p:sp>
          <p:nvSpPr>
            <p:cNvPr id="34" name="Ovál 33">
              <a:extLst>
                <a:ext uri="{FF2B5EF4-FFF2-40B4-BE49-F238E27FC236}">
                  <a16:creationId xmlns:a16="http://schemas.microsoft.com/office/drawing/2014/main" id="{E3F206CB-AB9B-002C-D3CD-64E5F6354D32}"/>
                </a:ext>
              </a:extLst>
            </p:cNvPr>
            <p:cNvSpPr/>
            <p:nvPr/>
          </p:nvSpPr>
          <p:spPr>
            <a:xfrm>
              <a:off x="7472665" y="4712644"/>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20</a:t>
              </a:r>
            </a:p>
          </p:txBody>
        </p:sp>
        <p:sp>
          <p:nvSpPr>
            <p:cNvPr id="35" name="Ovál 34">
              <a:extLst>
                <a:ext uri="{FF2B5EF4-FFF2-40B4-BE49-F238E27FC236}">
                  <a16:creationId xmlns:a16="http://schemas.microsoft.com/office/drawing/2014/main" id="{B69501A0-0635-9180-2E09-7EC9DA837186}"/>
                </a:ext>
              </a:extLst>
            </p:cNvPr>
            <p:cNvSpPr/>
            <p:nvPr/>
          </p:nvSpPr>
          <p:spPr>
            <a:xfrm>
              <a:off x="8190377" y="487093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21</a:t>
              </a:r>
            </a:p>
          </p:txBody>
        </p:sp>
        <p:sp>
          <p:nvSpPr>
            <p:cNvPr id="36" name="Ovál 35">
              <a:extLst>
                <a:ext uri="{FF2B5EF4-FFF2-40B4-BE49-F238E27FC236}">
                  <a16:creationId xmlns:a16="http://schemas.microsoft.com/office/drawing/2014/main" id="{8A5F41A6-7116-1E3E-B12A-4A92AE9FEE57}"/>
                </a:ext>
              </a:extLst>
            </p:cNvPr>
            <p:cNvSpPr/>
            <p:nvPr/>
          </p:nvSpPr>
          <p:spPr>
            <a:xfrm>
              <a:off x="6323597" y="343733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23</a:t>
              </a:r>
            </a:p>
          </p:txBody>
        </p:sp>
        <p:sp>
          <p:nvSpPr>
            <p:cNvPr id="37" name="Ovál 36">
              <a:extLst>
                <a:ext uri="{FF2B5EF4-FFF2-40B4-BE49-F238E27FC236}">
                  <a16:creationId xmlns:a16="http://schemas.microsoft.com/office/drawing/2014/main" id="{7927DFD0-6EAD-04D0-FA05-CB36065B10EE}"/>
                </a:ext>
              </a:extLst>
            </p:cNvPr>
            <p:cNvSpPr/>
            <p:nvPr/>
          </p:nvSpPr>
          <p:spPr>
            <a:xfrm>
              <a:off x="8356726" y="2840502"/>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24</a:t>
              </a:r>
            </a:p>
          </p:txBody>
        </p:sp>
        <p:sp>
          <p:nvSpPr>
            <p:cNvPr id="38" name="Ovál 37">
              <a:extLst>
                <a:ext uri="{FF2B5EF4-FFF2-40B4-BE49-F238E27FC236}">
                  <a16:creationId xmlns:a16="http://schemas.microsoft.com/office/drawing/2014/main" id="{89BF77B3-6490-4BB9-E27F-AAACBB291FA6}"/>
                </a:ext>
              </a:extLst>
            </p:cNvPr>
            <p:cNvSpPr/>
            <p:nvPr/>
          </p:nvSpPr>
          <p:spPr>
            <a:xfrm>
              <a:off x="9045154" y="327326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25</a:t>
              </a:r>
            </a:p>
          </p:txBody>
        </p:sp>
        <p:sp>
          <p:nvSpPr>
            <p:cNvPr id="39" name="Ovál 38">
              <a:extLst>
                <a:ext uri="{FF2B5EF4-FFF2-40B4-BE49-F238E27FC236}">
                  <a16:creationId xmlns:a16="http://schemas.microsoft.com/office/drawing/2014/main" id="{500416F3-28DB-D86F-C23C-CF1B4AC82FC7}"/>
                </a:ext>
              </a:extLst>
            </p:cNvPr>
            <p:cNvSpPr/>
            <p:nvPr/>
          </p:nvSpPr>
          <p:spPr>
            <a:xfrm>
              <a:off x="8480357" y="3245292"/>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26</a:t>
              </a:r>
            </a:p>
          </p:txBody>
        </p:sp>
        <p:sp>
          <p:nvSpPr>
            <p:cNvPr id="40" name="Ovál 39">
              <a:extLst>
                <a:ext uri="{FF2B5EF4-FFF2-40B4-BE49-F238E27FC236}">
                  <a16:creationId xmlns:a16="http://schemas.microsoft.com/office/drawing/2014/main" id="{D3E73B48-E0A7-B20F-740C-9C8E768B5508}"/>
                </a:ext>
              </a:extLst>
            </p:cNvPr>
            <p:cNvSpPr/>
            <p:nvPr/>
          </p:nvSpPr>
          <p:spPr>
            <a:xfrm>
              <a:off x="9004160" y="4314338"/>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28</a:t>
              </a:r>
            </a:p>
          </p:txBody>
        </p:sp>
        <p:sp>
          <p:nvSpPr>
            <p:cNvPr id="41" name="Ovál 40">
              <a:extLst>
                <a:ext uri="{FF2B5EF4-FFF2-40B4-BE49-F238E27FC236}">
                  <a16:creationId xmlns:a16="http://schemas.microsoft.com/office/drawing/2014/main" id="{BD87F9C6-D888-815B-AEC1-288A00001688}"/>
                </a:ext>
              </a:extLst>
            </p:cNvPr>
            <p:cNvSpPr/>
            <p:nvPr/>
          </p:nvSpPr>
          <p:spPr>
            <a:xfrm>
              <a:off x="9695540" y="5390481"/>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31</a:t>
              </a:r>
            </a:p>
          </p:txBody>
        </p:sp>
        <p:sp>
          <p:nvSpPr>
            <p:cNvPr id="42" name="Ovál 41">
              <a:extLst>
                <a:ext uri="{FF2B5EF4-FFF2-40B4-BE49-F238E27FC236}">
                  <a16:creationId xmlns:a16="http://schemas.microsoft.com/office/drawing/2014/main" id="{AA8CF012-E620-A170-06B7-4499C2BC48C6}"/>
                </a:ext>
              </a:extLst>
            </p:cNvPr>
            <p:cNvSpPr/>
            <p:nvPr/>
          </p:nvSpPr>
          <p:spPr>
            <a:xfrm>
              <a:off x="9964125" y="5302952"/>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32</a:t>
              </a:r>
            </a:p>
          </p:txBody>
        </p:sp>
        <p:sp>
          <p:nvSpPr>
            <p:cNvPr id="43" name="Ovál 42">
              <a:extLst>
                <a:ext uri="{FF2B5EF4-FFF2-40B4-BE49-F238E27FC236}">
                  <a16:creationId xmlns:a16="http://schemas.microsoft.com/office/drawing/2014/main" id="{A57A2CBB-A03C-D287-9C26-A43909D03B33}"/>
                </a:ext>
              </a:extLst>
            </p:cNvPr>
            <p:cNvSpPr/>
            <p:nvPr/>
          </p:nvSpPr>
          <p:spPr>
            <a:xfrm>
              <a:off x="9884616" y="4458650"/>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33</a:t>
              </a:r>
            </a:p>
          </p:txBody>
        </p:sp>
        <p:sp>
          <p:nvSpPr>
            <p:cNvPr id="44" name="Ovál 43">
              <a:extLst>
                <a:ext uri="{FF2B5EF4-FFF2-40B4-BE49-F238E27FC236}">
                  <a16:creationId xmlns:a16="http://schemas.microsoft.com/office/drawing/2014/main" id="{F2E4A0E9-4A84-AB61-993A-56B91306271E}"/>
                </a:ext>
              </a:extLst>
            </p:cNvPr>
            <p:cNvSpPr/>
            <p:nvPr/>
          </p:nvSpPr>
          <p:spPr>
            <a:xfrm>
              <a:off x="9841764" y="3757794"/>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34</a:t>
              </a:r>
            </a:p>
          </p:txBody>
        </p:sp>
        <p:sp>
          <p:nvSpPr>
            <p:cNvPr id="45" name="Ovál 44">
              <a:extLst>
                <a:ext uri="{FF2B5EF4-FFF2-40B4-BE49-F238E27FC236}">
                  <a16:creationId xmlns:a16="http://schemas.microsoft.com/office/drawing/2014/main" id="{3F5EE403-F835-8FC6-CFD8-FCE75EA1212A}"/>
                </a:ext>
              </a:extLst>
            </p:cNvPr>
            <p:cNvSpPr/>
            <p:nvPr/>
          </p:nvSpPr>
          <p:spPr>
            <a:xfrm>
              <a:off x="11076205" y="4038936"/>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35</a:t>
              </a:r>
            </a:p>
          </p:txBody>
        </p:sp>
        <p:sp>
          <p:nvSpPr>
            <p:cNvPr id="46" name="Ovál 45">
              <a:extLst>
                <a:ext uri="{FF2B5EF4-FFF2-40B4-BE49-F238E27FC236}">
                  <a16:creationId xmlns:a16="http://schemas.microsoft.com/office/drawing/2014/main" id="{92105BFE-3C1A-73BE-70EA-B019FEB3C27D}"/>
                </a:ext>
              </a:extLst>
            </p:cNvPr>
            <p:cNvSpPr/>
            <p:nvPr/>
          </p:nvSpPr>
          <p:spPr>
            <a:xfrm>
              <a:off x="10561533" y="3816251"/>
              <a:ext cx="177875" cy="187885"/>
            </a:xfrm>
            <a:prstGeom prst="ellipse">
              <a:avLst/>
            </a:prstGeom>
            <a:solidFill>
              <a:srgbClr val="8FAADC"/>
            </a:solidFill>
            <a:ln w="63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700" b="1" i="0" u="none" strike="noStrike" kern="1200" cap="none" spc="0" normalizeH="0" baseline="0" noProof="0">
                  <a:ln>
                    <a:noFill/>
                  </a:ln>
                  <a:solidFill>
                    <a:prstClr val="white"/>
                  </a:solidFill>
                  <a:effectLst/>
                  <a:uLnTx/>
                  <a:uFillTx/>
                  <a:latin typeface="Calibri" panose="020F0502020204030204"/>
                  <a:ea typeface="+mn-ea"/>
                  <a:cs typeface="+mn-cs"/>
                </a:rPr>
                <a:t>36</a:t>
              </a:r>
            </a:p>
          </p:txBody>
        </p:sp>
      </p:grpSp>
      <p:sp>
        <p:nvSpPr>
          <p:cNvPr id="48" name="TextovéPole 47">
            <a:extLst>
              <a:ext uri="{FF2B5EF4-FFF2-40B4-BE49-F238E27FC236}">
                <a16:creationId xmlns:a16="http://schemas.microsoft.com/office/drawing/2014/main" id="{D295F241-B3DB-3A75-0D2D-F689FCF9B9B5}"/>
              </a:ext>
            </a:extLst>
          </p:cNvPr>
          <p:cNvSpPr txBox="1"/>
          <p:nvPr/>
        </p:nvSpPr>
        <p:spPr>
          <a:xfrm>
            <a:off x="272591" y="1737798"/>
            <a:ext cx="278838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Komplexní onkologická centra</a:t>
            </a:r>
          </a:p>
        </p:txBody>
      </p:sp>
    </p:spTree>
    <p:extLst>
      <p:ext uri="{BB962C8B-B14F-4D97-AF65-F5344CB8AC3E}">
        <p14:creationId xmlns:p14="http://schemas.microsoft.com/office/powerpoint/2010/main" val="115400926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D99ABE-815A-A341-39F5-8212FAE766AD}"/>
            </a:ext>
          </a:extLst>
        </p:cNvPr>
        <p:cNvGrpSpPr/>
        <p:nvPr/>
      </p:nvGrpSpPr>
      <p:grpSpPr>
        <a:xfrm>
          <a:off x="0" y="0"/>
          <a:ext cx="0" cy="0"/>
          <a:chOff x="0" y="0"/>
          <a:chExt cx="0" cy="0"/>
        </a:xfrm>
      </p:grpSpPr>
      <p:sp>
        <p:nvSpPr>
          <p:cNvPr id="9" name="Obdélník 8">
            <a:extLst>
              <a:ext uri="{FF2B5EF4-FFF2-40B4-BE49-F238E27FC236}">
                <a16:creationId xmlns:a16="http://schemas.microsoft.com/office/drawing/2014/main" id="{FB5AF748-2B72-367D-5E4E-3423A862AF02}"/>
              </a:ext>
            </a:extLst>
          </p:cNvPr>
          <p:cNvSpPr/>
          <p:nvPr>
            <p:custDataLst>
              <p:tags r:id="rId1"/>
            </p:custDataLst>
          </p:nvPr>
        </p:nvSpPr>
        <p:spPr>
          <a:xfrm>
            <a:off x="5917766" y="3997742"/>
            <a:ext cx="6228000" cy="25200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4" name="Tabulka 3">
            <a:extLst>
              <a:ext uri="{FF2B5EF4-FFF2-40B4-BE49-F238E27FC236}">
                <a16:creationId xmlns:a16="http://schemas.microsoft.com/office/drawing/2014/main" id="{4559ED32-2E87-6461-8261-B92E8AB78F27}"/>
              </a:ext>
            </a:extLst>
          </p:cNvPr>
          <p:cNvGraphicFramePr>
            <a:graphicFrameLocks noGrp="1"/>
          </p:cNvGraphicFramePr>
          <p:nvPr>
            <p:extLst>
              <p:ext uri="{D42A27DB-BD31-4B8C-83A1-F6EECF244321}">
                <p14:modId xmlns:p14="http://schemas.microsoft.com/office/powerpoint/2010/main" val="1657811048"/>
              </p:ext>
            </p:extLst>
          </p:nvPr>
        </p:nvGraphicFramePr>
        <p:xfrm>
          <a:off x="11166370" y="2430299"/>
          <a:ext cx="1065983" cy="3856200"/>
        </p:xfrm>
        <a:graphic>
          <a:graphicData uri="http://schemas.openxmlformats.org/drawingml/2006/table">
            <a:tbl>
              <a:tblPr/>
              <a:tblGrid>
                <a:gridCol w="1065983">
                  <a:extLst>
                    <a:ext uri="{9D8B030D-6E8A-4147-A177-3AD203B41FA5}">
                      <a16:colId xmlns:a16="http://schemas.microsoft.com/office/drawing/2014/main" val="1752176451"/>
                    </a:ext>
                  </a:extLst>
                </a:gridCol>
              </a:tblGrid>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6 326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1197353"/>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2 826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719409465"/>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2 936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627272292"/>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6 027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6694620"/>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2 901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755877951"/>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3 300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624536518"/>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55 129</a:t>
                      </a:r>
                      <a:r>
                        <a:rPr lang="en-US" sz="1200" b="0" i="0" u="none" strike="noStrike" kern="1200">
                          <a:solidFill>
                            <a:srgbClr val="000000"/>
                          </a:solidFill>
                          <a:effectLst/>
                          <a:latin typeface="Calibri" panose="020F0502020204030204" pitchFamily="34" charset="0"/>
                          <a:ea typeface="+mn-ea"/>
                          <a:cs typeface="+mn-cs"/>
                        </a:rPr>
                        <a:t> **</a:t>
                      </a:r>
                      <a:endParaRPr lang="cs-CZ" sz="1200" b="0" i="0" u="none" strike="noStrike" kern="1200">
                        <a:solidFill>
                          <a:srgbClr val="000000"/>
                        </a:solidFill>
                        <a:effectLst/>
                        <a:latin typeface="Calibri" panose="020F0502020204030204" pitchFamily="34" charset="0"/>
                        <a:ea typeface="+mn-ea"/>
                        <a:cs typeface="+mn-cs"/>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761345022"/>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3 992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277742637"/>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2 469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0214636"/>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3 095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83013189"/>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3 311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33833449"/>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7 243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291307107"/>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6 136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76512266"/>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2 815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66169871"/>
                  </a:ext>
                </a:extLst>
              </a:tr>
              <a:tr h="257080">
                <a:tc>
                  <a:txBody>
                    <a:bodyPr/>
                    <a:lstStyle/>
                    <a:p>
                      <a:pPr marL="0" algn="l" defTabSz="914400" rtl="0" eaLnBrk="1" fontAlgn="ctr" latinLnBrk="0" hangingPunct="1"/>
                      <a:r>
                        <a:rPr lang="cs-CZ" sz="1200" b="0" i="0" u="none" strike="noStrike" kern="1200">
                          <a:solidFill>
                            <a:srgbClr val="000000"/>
                          </a:solidFill>
                          <a:effectLst/>
                          <a:latin typeface="Calibri" panose="020F0502020204030204" pitchFamily="34" charset="0"/>
                          <a:ea typeface="+mn-ea"/>
                          <a:cs typeface="+mn-cs"/>
                        </a:rPr>
                        <a:t>N = 1 544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381283094"/>
                  </a:ext>
                </a:extLst>
              </a:tr>
            </a:tbl>
          </a:graphicData>
        </a:graphic>
      </p:graphicFrame>
      <p:graphicFrame>
        <p:nvGraphicFramePr>
          <p:cNvPr id="8" name="Graf 7">
            <a:extLst>
              <a:ext uri="{FF2B5EF4-FFF2-40B4-BE49-F238E27FC236}">
                <a16:creationId xmlns:a16="http://schemas.microsoft.com/office/drawing/2014/main" id="{14ABFC87-7860-7919-2D8D-515453877900}"/>
              </a:ext>
            </a:extLst>
          </p:cNvPr>
          <p:cNvGraphicFramePr/>
          <p:nvPr>
            <p:custDataLst>
              <p:tags r:id="rId2"/>
            </p:custDataLst>
            <p:extLst>
              <p:ext uri="{D42A27DB-BD31-4B8C-83A1-F6EECF244321}">
                <p14:modId xmlns:p14="http://schemas.microsoft.com/office/powerpoint/2010/main" val="2630345791"/>
              </p:ext>
            </p:extLst>
          </p:nvPr>
        </p:nvGraphicFramePr>
        <p:xfrm>
          <a:off x="5724424" y="1821725"/>
          <a:ext cx="5652910" cy="4602454"/>
        </p:xfrm>
        <a:graphic>
          <a:graphicData uri="http://schemas.openxmlformats.org/drawingml/2006/chart">
            <c:chart xmlns:c="http://schemas.openxmlformats.org/drawingml/2006/chart" xmlns:r="http://schemas.openxmlformats.org/officeDocument/2006/relationships" r:id="rId10"/>
          </a:graphicData>
        </a:graphic>
      </p:graphicFrame>
      <p:sp>
        <p:nvSpPr>
          <p:cNvPr id="12" name="Obdélník 11">
            <a:extLst>
              <a:ext uri="{FF2B5EF4-FFF2-40B4-BE49-F238E27FC236}">
                <a16:creationId xmlns:a16="http://schemas.microsoft.com/office/drawing/2014/main" id="{894A9663-2236-CA7D-B3B2-B44501CACC5E}"/>
              </a:ext>
            </a:extLst>
          </p:cNvPr>
          <p:cNvSpPr/>
          <p:nvPr>
            <p:custDataLst>
              <p:tags r:id="rId3"/>
            </p:custDataLst>
          </p:nvPr>
        </p:nvSpPr>
        <p:spPr>
          <a:xfrm>
            <a:off x="5881906" y="4509753"/>
            <a:ext cx="6157694" cy="252000"/>
          </a:xfrm>
          <a:prstGeom prst="rect">
            <a:avLst/>
          </a:prstGeom>
          <a:noFill/>
          <a:ln w="19050">
            <a:solidFill>
              <a:srgbClr val="2E59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TextBox 6">
            <a:extLst>
              <a:ext uri="{FF2B5EF4-FFF2-40B4-BE49-F238E27FC236}">
                <a16:creationId xmlns:a16="http://schemas.microsoft.com/office/drawing/2014/main" id="{C3E90C14-930D-229F-9E11-34BEE79FD0D7}"/>
              </a:ext>
            </a:extLst>
          </p:cNvPr>
          <p:cNvSpPr txBox="1"/>
          <p:nvPr>
            <p:custDataLst>
              <p:tags r:id="rId4"/>
            </p:custDataLst>
          </p:nvPr>
        </p:nvSpPr>
        <p:spPr>
          <a:xfrm>
            <a:off x="288000" y="864000"/>
            <a:ext cx="118625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ea typeface="+mn-ea"/>
                <a:cs typeface="Arial" panose="020B0604020202020204" pitchFamily="34" charset="0"/>
              </a:rPr>
              <a:t>Zdroj dat: NOR + NRHZS; primární léčba solidních zhoubných novotvarů (</a:t>
            </a:r>
            <a:r>
              <a:rPr kumimoji="0" lang="cs-CZ" sz="1200" b="0" i="0" u="none" strike="noStrike" kern="1200" cap="none" spc="0" normalizeH="0" baseline="0" noProof="0">
                <a:ln>
                  <a:noFill/>
                </a:ln>
                <a:solidFill>
                  <a:prstClr val="black"/>
                </a:solidFill>
                <a:effectLst/>
                <a:uLnTx/>
                <a:uFillTx/>
                <a:ea typeface="+mn-ea"/>
                <a:cs typeface="Arial" panose="020B0604020202020204" pitchFamily="34" charset="0"/>
              </a:rPr>
              <a:t>C00–C97 bez </a:t>
            </a:r>
            <a:r>
              <a:rPr kumimoji="0" lang="cs-CZ" sz="1200" b="0" i="0" u="none" strike="noStrike" kern="1200" cap="none" spc="0" normalizeH="0" baseline="0" noProof="0" err="1">
                <a:ln>
                  <a:noFill/>
                </a:ln>
                <a:solidFill>
                  <a:prstClr val="black"/>
                </a:solidFill>
                <a:effectLst/>
                <a:uLnTx/>
                <a:uFillTx/>
                <a:ea typeface="+mn-ea"/>
                <a:cs typeface="Arial" panose="020B0604020202020204" pitchFamily="34" charset="0"/>
              </a:rPr>
              <a:t>hematoonkologických</a:t>
            </a:r>
            <a:r>
              <a:rPr kumimoji="0" lang="cs-CZ" sz="1200" b="0" i="0" u="none" strike="noStrike" kern="1200" cap="none" spc="0" normalizeH="0" baseline="0" noProof="0">
                <a:ln>
                  <a:noFill/>
                </a:ln>
                <a:solidFill>
                  <a:prstClr val="black"/>
                </a:solidFill>
                <a:effectLst/>
                <a:uLnTx/>
                <a:uFillTx/>
                <a:ea typeface="+mn-ea"/>
                <a:cs typeface="Arial" panose="020B0604020202020204" pitchFamily="34" charset="0"/>
              </a:rPr>
              <a:t> diagnóz C81–C96 a C44</a:t>
            </a:r>
            <a:r>
              <a:rPr kumimoji="0" lang="cs-CZ" sz="1200" b="0" i="0" u="none" strike="noStrike" kern="1200" cap="none" spc="0" normalizeH="0" baseline="0" noProof="0">
                <a:ln>
                  <a:noFill/>
                </a:ln>
                <a:solidFill>
                  <a:srgbClr val="000000"/>
                </a:solidFill>
                <a:effectLst/>
                <a:uLnTx/>
                <a:uFillTx/>
                <a:ea typeface="+mn-ea"/>
                <a:cs typeface="Arial" panose="020B0604020202020204" pitchFamily="34" charset="0"/>
              </a:rPr>
              <a:t>) vykázaná v datech NRHZS u novotvarů hlášených v datech NOR u dospělých pacientů; </a:t>
            </a:r>
            <a:r>
              <a:rPr kumimoji="0" lang="pl-PL" sz="1200" b="0" i="0" u="none" strike="noStrike" kern="1200" cap="none" spc="0" normalizeH="0" baseline="0" noProof="0">
                <a:ln>
                  <a:noFill/>
                </a:ln>
                <a:solidFill>
                  <a:srgbClr val="000000"/>
                </a:solidFill>
                <a:effectLst/>
                <a:uLnTx/>
                <a:uFillTx/>
                <a:ea typeface="+mn-ea"/>
                <a:cs typeface="Arial" panose="020B0604020202020204" pitchFamily="34" charset="0"/>
              </a:rPr>
              <a:t>* předběžná data za rok 2024</a:t>
            </a:r>
            <a:endParaRPr kumimoji="0" lang="cs-CZ" sz="1200" b="0" i="0" u="none" strike="noStrike" kern="1200" cap="none" spc="0" normalizeH="0" baseline="0" noProof="0">
              <a:ln>
                <a:noFill/>
              </a:ln>
              <a:solidFill>
                <a:srgbClr val="000000"/>
              </a:solidFill>
              <a:effectLst/>
              <a:uLnTx/>
              <a:uFillTx/>
              <a:ea typeface="+mn-ea"/>
              <a:cs typeface="Arial" panose="020B0604020202020204" pitchFamily="34" charset="0"/>
            </a:endParaRPr>
          </a:p>
        </p:txBody>
      </p:sp>
      <p:graphicFrame>
        <p:nvGraphicFramePr>
          <p:cNvPr id="5" name="Graf 4">
            <a:extLst>
              <a:ext uri="{FF2B5EF4-FFF2-40B4-BE49-F238E27FC236}">
                <a16:creationId xmlns:a16="http://schemas.microsoft.com/office/drawing/2014/main" id="{C7449EDD-CEAD-4AD4-9C16-BCA0CB9F734E}"/>
              </a:ext>
            </a:extLst>
          </p:cNvPr>
          <p:cNvGraphicFramePr/>
          <p:nvPr>
            <p:custDataLst>
              <p:tags r:id="rId5"/>
            </p:custDataLst>
            <p:extLst>
              <p:ext uri="{D42A27DB-BD31-4B8C-83A1-F6EECF244321}">
                <p14:modId xmlns:p14="http://schemas.microsoft.com/office/powerpoint/2010/main" val="2401845410"/>
              </p:ext>
            </p:extLst>
          </p:nvPr>
        </p:nvGraphicFramePr>
        <p:xfrm>
          <a:off x="-6648" y="1697786"/>
          <a:ext cx="6033052" cy="4806000"/>
        </p:xfrm>
        <a:graphic>
          <a:graphicData uri="http://schemas.openxmlformats.org/drawingml/2006/chart">
            <c:chart xmlns:c="http://schemas.openxmlformats.org/drawingml/2006/chart" xmlns:r="http://schemas.openxmlformats.org/officeDocument/2006/relationships" r:id="rId11"/>
          </a:graphicData>
        </a:graphic>
      </p:graphicFrame>
      <p:sp>
        <p:nvSpPr>
          <p:cNvPr id="6" name="TextovéPole 5">
            <a:extLst>
              <a:ext uri="{FF2B5EF4-FFF2-40B4-BE49-F238E27FC236}">
                <a16:creationId xmlns:a16="http://schemas.microsoft.com/office/drawing/2014/main" id="{8B19988D-B521-00DB-FC96-EC5610E83CC3}"/>
              </a:ext>
            </a:extLst>
          </p:cNvPr>
          <p:cNvSpPr txBox="1"/>
          <p:nvPr>
            <p:custDataLst>
              <p:tags r:id="rId6"/>
            </p:custDataLst>
          </p:nvPr>
        </p:nvSpPr>
        <p:spPr>
          <a:xfrm>
            <a:off x="814666" y="1254880"/>
            <a:ext cx="486396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200" b="1" i="0" u="none" strike="noStrike" kern="1200" baseline="0">
                <a:solidFill>
                  <a:prstClr val="black"/>
                </a:solidFill>
                <a:latin typeface="+mn-lt"/>
                <a:ea typeface="+mn-ea"/>
                <a:cs typeface="+mn-cs"/>
              </a:defRPr>
            </a:pPr>
            <a:r>
              <a:rPr kumimoji="0" lang="cs-CZ" sz="1600" b="1" i="0" u="sng" strike="noStrike" kern="1200" cap="none" spc="0" normalizeH="0" baseline="0" noProof="0">
                <a:ln>
                  <a:noFill/>
                </a:ln>
                <a:solidFill>
                  <a:prstClr val="black"/>
                </a:solidFill>
                <a:effectLst/>
                <a:uLnTx/>
                <a:uFillTx/>
                <a:latin typeface="Calibri" panose="020F0502020204030204"/>
                <a:ea typeface="+mn-ea"/>
                <a:cs typeface="+mn-cs"/>
              </a:rPr>
              <a:t>Roční</a:t>
            </a: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 počet primárně léčených onkologických pacientů podle bydliště pacienta</a:t>
            </a:r>
          </a:p>
        </p:txBody>
      </p:sp>
      <p:sp>
        <p:nvSpPr>
          <p:cNvPr id="13" name="Obdélník 12">
            <a:extLst>
              <a:ext uri="{FF2B5EF4-FFF2-40B4-BE49-F238E27FC236}">
                <a16:creationId xmlns:a16="http://schemas.microsoft.com/office/drawing/2014/main" id="{919C161D-7361-1CA3-227B-47C1A2FF08D5}"/>
              </a:ext>
            </a:extLst>
          </p:cNvPr>
          <p:cNvSpPr/>
          <p:nvPr>
            <p:custDataLst>
              <p:tags r:id="rId7"/>
            </p:custDataLst>
          </p:nvPr>
        </p:nvSpPr>
        <p:spPr>
          <a:xfrm>
            <a:off x="164060" y="5754180"/>
            <a:ext cx="5472000" cy="270000"/>
          </a:xfrm>
          <a:prstGeom prst="rect">
            <a:avLst/>
          </a:prstGeom>
          <a:noFill/>
          <a:ln w="19050">
            <a:solidFill>
              <a:srgbClr val="2E59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TextovéPole 6">
            <a:extLst>
              <a:ext uri="{FF2B5EF4-FFF2-40B4-BE49-F238E27FC236}">
                <a16:creationId xmlns:a16="http://schemas.microsoft.com/office/drawing/2014/main" id="{015D7C9A-FBBE-1E85-2AD4-2C5F581EE946}"/>
              </a:ext>
            </a:extLst>
          </p:cNvPr>
          <p:cNvSpPr txBox="1"/>
          <p:nvPr/>
        </p:nvSpPr>
        <p:spPr>
          <a:xfrm>
            <a:off x="6651063" y="1254880"/>
            <a:ext cx="4797056"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200" b="1" i="0" u="none" strike="noStrike" kern="1200" baseline="0">
                <a:solidFill>
                  <a:prstClr val="black"/>
                </a:solidFill>
                <a:latin typeface="+mn-lt"/>
                <a:ea typeface="+mn-ea"/>
                <a:cs typeface="+mn-cs"/>
              </a:defRPr>
            </a:pP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Podíl primárně léčených onkologických pacientů </a:t>
            </a:r>
            <a:b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podle bydliště pacienta</a:t>
            </a:r>
          </a:p>
        </p:txBody>
      </p:sp>
      <p:sp>
        <p:nvSpPr>
          <p:cNvPr id="14" name="TextovéPole 13">
            <a:extLst>
              <a:ext uri="{FF2B5EF4-FFF2-40B4-BE49-F238E27FC236}">
                <a16:creationId xmlns:a16="http://schemas.microsoft.com/office/drawing/2014/main" id="{67BDA8BE-FE85-7CEB-E364-1363D2AFBF0A}"/>
              </a:ext>
            </a:extLst>
          </p:cNvPr>
          <p:cNvSpPr txBox="1"/>
          <p:nvPr/>
        </p:nvSpPr>
        <p:spPr>
          <a:xfrm>
            <a:off x="5628576" y="6335051"/>
            <a:ext cx="6484866"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cs-CZ"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en-US"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cs-CZ"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Pacient</a:t>
            </a:r>
            <a:r>
              <a:rPr kumimoji="0" lang="en-US" sz="1000" b="0" i="0" u="none" strike="noStrike" kern="1200" cap="none" spc="0" normalizeH="0" baseline="0" noProof="0" err="1">
                <a:ln>
                  <a:noFill/>
                </a:ln>
                <a:solidFill>
                  <a:srgbClr val="000000"/>
                </a:solidFill>
                <a:effectLst/>
                <a:uLnTx/>
                <a:uFillTx/>
                <a:latin typeface="Calibri" panose="020F0502020204030204" pitchFamily="34" charset="0"/>
                <a:ea typeface="+mn-ea"/>
                <a:cs typeface="Calibri" panose="020F0502020204030204" pitchFamily="34" charset="0"/>
              </a:rPr>
              <a:t>i</a:t>
            </a:r>
            <a:r>
              <a:rPr kumimoji="0" lang="cs-CZ"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 bez uvedeného místa bydliště jsou v součtu za ČR</a:t>
            </a:r>
            <a:r>
              <a:rPr kumimoji="0" lang="en-US"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 </a:t>
            </a:r>
            <a:r>
              <a:rPr kumimoji="0" lang="cs-CZ"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zahrnut</a:t>
            </a:r>
            <a:r>
              <a:rPr kumimoji="0" lang="en-US" sz="1000" b="0" i="0" u="none" strike="noStrike" kern="1200" cap="none" spc="0" normalizeH="0" baseline="0" noProof="0" err="1">
                <a:ln>
                  <a:noFill/>
                </a:ln>
                <a:solidFill>
                  <a:srgbClr val="000000"/>
                </a:solidFill>
                <a:effectLst/>
                <a:uLnTx/>
                <a:uFillTx/>
                <a:latin typeface="Calibri" panose="020F0502020204030204" pitchFamily="34" charset="0"/>
                <a:ea typeface="+mn-ea"/>
                <a:cs typeface="Calibri" panose="020F0502020204030204" pitchFamily="34" charset="0"/>
              </a:rPr>
              <a:t>i</a:t>
            </a:r>
            <a:r>
              <a:rPr kumimoji="0" lang="cs-CZ" sz="1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a:t>
            </a:r>
            <a:r>
              <a:rPr kumimoji="0" lang="en-US" sz="10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endParaRPr kumimoji="0" lang="cs-CZ" sz="10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Nadpis 1">
            <a:extLst>
              <a:ext uri="{FF2B5EF4-FFF2-40B4-BE49-F238E27FC236}">
                <a16:creationId xmlns:a16="http://schemas.microsoft.com/office/drawing/2014/main" id="{3DD1F09B-6CAF-F75F-8C5C-EDD701638D1E}"/>
              </a:ext>
            </a:extLst>
          </p:cNvPr>
          <p:cNvSpPr>
            <a:spLocks noGrp="1"/>
          </p:cNvSpPr>
          <p:nvPr>
            <p:ph type="title"/>
          </p:nvPr>
        </p:nvSpPr>
        <p:spPr/>
        <p:txBody>
          <a:bodyPr>
            <a:noAutofit/>
          </a:bodyPr>
          <a:lstStyle/>
          <a:p>
            <a:r>
              <a:rPr lang="cs-CZ" dirty="0">
                <a:solidFill>
                  <a:srgbClr val="002060"/>
                </a:solidFill>
              </a:rPr>
              <a:t>Primární protinádorová léčba </a:t>
            </a:r>
            <a:r>
              <a:rPr lang="cs-CZ" noProof="0" dirty="0">
                <a:solidFill>
                  <a:srgbClr val="002060"/>
                </a:solidFill>
              </a:rPr>
              <a:t>pacientů se solidními zhoubnými</a:t>
            </a:r>
            <a:r>
              <a:rPr lang="cs-CZ" dirty="0">
                <a:solidFill>
                  <a:srgbClr val="002060"/>
                </a:solidFill>
              </a:rPr>
              <a:t> novotvary </a:t>
            </a:r>
            <a:br>
              <a:rPr lang="cs-CZ" dirty="0">
                <a:solidFill>
                  <a:srgbClr val="002060"/>
                </a:solidFill>
              </a:rPr>
            </a:br>
            <a:r>
              <a:rPr lang="cs-CZ" noProof="0" dirty="0">
                <a:solidFill>
                  <a:srgbClr val="002060"/>
                </a:solidFill>
              </a:rPr>
              <a:t>v KOC a mimo KOC: </a:t>
            </a:r>
            <a:r>
              <a:rPr lang="cs-CZ" dirty="0">
                <a:solidFill>
                  <a:srgbClr val="002060"/>
                </a:solidFill>
              </a:rPr>
              <a:t>dle kraje bydliště pacienta </a:t>
            </a:r>
            <a:r>
              <a:rPr lang="cs-CZ" noProof="0" dirty="0">
                <a:solidFill>
                  <a:srgbClr val="002060"/>
                </a:solidFill>
              </a:rPr>
              <a:t>(2024*)</a:t>
            </a:r>
            <a:endParaRPr lang="cs-CZ" dirty="0">
              <a:solidFill>
                <a:srgbClr val="002060"/>
              </a:solidFill>
            </a:endParaRPr>
          </a:p>
        </p:txBody>
      </p:sp>
    </p:spTree>
    <p:extLst>
      <p:ext uri="{BB962C8B-B14F-4D97-AF65-F5344CB8AC3E}">
        <p14:creationId xmlns:p14="http://schemas.microsoft.com/office/powerpoint/2010/main" val="317737177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a:extLst>
              <a:ext uri="{FF2B5EF4-FFF2-40B4-BE49-F238E27FC236}">
                <a16:creationId xmlns:a16="http://schemas.microsoft.com/office/drawing/2014/main" id="{CC04FB57-1D37-48E5-B553-92DBA878477D}"/>
              </a:ext>
            </a:extLst>
          </p:cNvPr>
          <p:cNvSpPr txBox="1"/>
          <p:nvPr/>
        </p:nvSpPr>
        <p:spPr>
          <a:xfrm>
            <a:off x="478971" y="1743877"/>
            <a:ext cx="11234057" cy="3293209"/>
          </a:xfrm>
          <a:prstGeom prst="rect">
            <a:avLst/>
          </a:prstGeom>
          <a:noFill/>
          <a:ln>
            <a:solidFill>
              <a:srgbClr val="FFFFFF"/>
            </a:solidFill>
          </a:ln>
        </p:spPr>
        <p:txBody>
          <a:bodyPr wrap="square" rtlCol="0">
            <a:spAutoFit/>
          </a:bodyPr>
          <a:lstStyle/>
          <a:p>
            <a:pPr lvl="0" algn="ctr">
              <a:defRPr/>
            </a:pPr>
            <a:r>
              <a:rPr kumimoji="0" lang="cs-CZ" sz="3200" b="1" i="0" u="none" strike="noStrike" kern="1200" cap="none" spc="0" normalizeH="0" baseline="0" noProof="0">
                <a:ln>
                  <a:noFill/>
                </a:ln>
                <a:solidFill>
                  <a:srgbClr val="2E5980"/>
                </a:solidFill>
                <a:effectLst/>
                <a:uLnTx/>
                <a:uFillTx/>
                <a:latin typeface="Calibri" panose="020F0502020204030204"/>
                <a:ea typeface="+mn-ea"/>
                <a:cs typeface="+mn-cs"/>
              </a:rPr>
              <a:t>Dostupnost péče v KOC </a:t>
            </a:r>
            <a:br>
              <a:rPr kumimoji="0" lang="cs-CZ" sz="3200" b="1" i="0" u="none" strike="noStrike" kern="1200" cap="none" spc="0" normalizeH="0" baseline="0" noProof="0">
                <a:ln>
                  <a:noFill/>
                </a:ln>
                <a:solidFill>
                  <a:srgbClr val="2E5980"/>
                </a:solidFill>
                <a:effectLst/>
                <a:uLnTx/>
                <a:uFillTx/>
                <a:latin typeface="Calibri" panose="020F0502020204030204"/>
                <a:ea typeface="+mn-ea"/>
                <a:cs typeface="+mn-cs"/>
              </a:rPr>
            </a:br>
            <a:r>
              <a:rPr kumimoji="0" lang="cs-CZ" sz="3200" b="1" i="0" u="none" strike="noStrike" kern="1200" cap="none" spc="0" normalizeH="0" baseline="0" noProof="0">
                <a:ln>
                  <a:noFill/>
                </a:ln>
                <a:solidFill>
                  <a:srgbClr val="2E5980"/>
                </a:solidFill>
                <a:effectLst/>
                <a:uLnTx/>
                <a:uFillTx/>
                <a:latin typeface="Calibri" panose="020F0502020204030204"/>
                <a:ea typeface="+mn-ea"/>
                <a:cs typeface="+mn-cs"/>
              </a:rPr>
              <a:t>pro obyvatele Libereckého kraje je srovnatelná s průměrem ČR. </a:t>
            </a:r>
            <a:br>
              <a:rPr kumimoji="0" lang="cs-CZ" sz="3200" b="1" i="0" u="none" strike="noStrike" kern="1200" cap="none" spc="0" normalizeH="0" baseline="0" noProof="0">
                <a:ln>
                  <a:noFill/>
                </a:ln>
                <a:solidFill>
                  <a:srgbClr val="2E5980"/>
                </a:solidFill>
                <a:effectLst/>
                <a:uLnTx/>
                <a:uFillTx/>
                <a:latin typeface="Calibri" panose="020F0502020204030204"/>
                <a:ea typeface="+mn-ea"/>
                <a:cs typeface="+mn-cs"/>
              </a:rPr>
            </a:br>
            <a:r>
              <a:rPr lang="cs-CZ" sz="2400" b="1">
                <a:solidFill>
                  <a:srgbClr val="2E5980"/>
                </a:solidFill>
              </a:rPr>
              <a:t>Situace se liší mezi okresem Liberec (90% v KOC) a Česká Lípa, Jablonec nad Nisou a Semily, kde přibližně 50-60 % pacientů je v KOC.</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3200" b="1" i="0" u="none" strike="noStrike" kern="1200" cap="none" spc="0" normalizeH="0" baseline="0" noProof="0">
              <a:ln>
                <a:noFill/>
              </a:ln>
              <a:solidFill>
                <a:srgbClr val="2E598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a:ln>
                  <a:noFill/>
                </a:ln>
                <a:solidFill>
                  <a:srgbClr val="D71440"/>
                </a:solidFill>
                <a:effectLst/>
                <a:uLnTx/>
                <a:uFillTx/>
                <a:latin typeface="Calibri" panose="020F0502020204030204"/>
                <a:ea typeface="+mn-ea"/>
                <a:cs typeface="+mn-cs"/>
              </a:rPr>
              <a:t>Necelých </a:t>
            </a:r>
            <a:r>
              <a:rPr lang="cs-CZ" sz="3200" b="1">
                <a:solidFill>
                  <a:srgbClr val="D71440"/>
                </a:solidFill>
                <a:latin typeface="Calibri" panose="020F0502020204030204"/>
              </a:rPr>
              <a:t>7</a:t>
            </a:r>
            <a:r>
              <a:rPr kumimoji="0" lang="cs-CZ" sz="3200" b="1" i="0" u="none" strike="noStrike" kern="1200" cap="none" spc="0" normalizeH="0" baseline="0" noProof="0">
                <a:ln>
                  <a:noFill/>
                </a:ln>
                <a:solidFill>
                  <a:srgbClr val="D71440"/>
                </a:solidFill>
                <a:effectLst/>
                <a:uLnTx/>
                <a:uFillTx/>
                <a:latin typeface="Calibri" panose="020F0502020204030204"/>
                <a:ea typeface="+mn-ea"/>
                <a:cs typeface="+mn-cs"/>
              </a:rPr>
              <a:t>0 % onkologických pacientů z </a:t>
            </a:r>
            <a:r>
              <a:rPr lang="cs-CZ" sz="3200" b="1">
                <a:solidFill>
                  <a:srgbClr val="D71440"/>
                </a:solidFill>
                <a:latin typeface="Calibri" panose="020F0502020204030204"/>
              </a:rPr>
              <a:t>LBK</a:t>
            </a:r>
            <a:r>
              <a:rPr kumimoji="0" lang="cs-CZ" sz="3200" b="1" i="0" u="none" strike="noStrike" kern="1200" cap="none" spc="0" normalizeH="0" baseline="0" noProof="0">
                <a:ln>
                  <a:noFill/>
                </a:ln>
                <a:solidFill>
                  <a:srgbClr val="D71440"/>
                </a:solidFill>
                <a:effectLst/>
                <a:uLnTx/>
                <a:uFillTx/>
                <a:latin typeface="Calibri" panose="020F0502020204030204"/>
                <a:ea typeface="+mn-ea"/>
                <a:cs typeface="+mn-cs"/>
              </a:rPr>
              <a:t> je diagnostikováno nebo zahajuje primární léčbu v KOC. </a:t>
            </a:r>
            <a:endParaRPr kumimoji="0" lang="en-US" sz="3200" b="1" i="0" u="none" strike="noStrike" kern="1200" cap="none" spc="0" normalizeH="0" baseline="0" noProof="0">
              <a:ln>
                <a:noFill/>
              </a:ln>
              <a:solidFill>
                <a:srgbClr val="D71440"/>
              </a:solidFill>
              <a:effectLst/>
              <a:uLnTx/>
              <a:uFillTx/>
              <a:latin typeface="Calibri" panose="020F0502020204030204"/>
              <a:ea typeface="+mn-ea"/>
              <a:cs typeface="+mn-cs"/>
            </a:endParaRPr>
          </a:p>
        </p:txBody>
      </p:sp>
      <p:sp>
        <p:nvSpPr>
          <p:cNvPr id="4" name="Šipka: dolů 3">
            <a:extLst>
              <a:ext uri="{FF2B5EF4-FFF2-40B4-BE49-F238E27FC236}">
                <a16:creationId xmlns:a16="http://schemas.microsoft.com/office/drawing/2014/main" id="{0A9A608D-EA27-B1DE-D08A-29BFA98F55A2}"/>
              </a:ext>
            </a:extLst>
          </p:cNvPr>
          <p:cNvSpPr/>
          <p:nvPr/>
        </p:nvSpPr>
        <p:spPr>
          <a:xfrm>
            <a:off x="5384221" y="5220533"/>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686805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Místo diagnostiky a/nebo primární léčby obyvatel Libereckého kraje</a:t>
            </a:r>
          </a:p>
        </p:txBody>
      </p:sp>
      <p:sp>
        <p:nvSpPr>
          <p:cNvPr id="18" name="TextovéPole 17">
            <a:extLst>
              <a:ext uri="{FF2B5EF4-FFF2-40B4-BE49-F238E27FC236}">
                <a16:creationId xmlns:a16="http://schemas.microsoft.com/office/drawing/2014/main" id="{6697CF69-A3DA-4F70-8115-B7113A0CFE7E}"/>
              </a:ext>
            </a:extLst>
          </p:cNvPr>
          <p:cNvSpPr txBox="1"/>
          <p:nvPr/>
        </p:nvSpPr>
        <p:spPr>
          <a:xfrm>
            <a:off x="2330162" y="1269621"/>
            <a:ext cx="72770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Podíl nově diagnostikovaných onemocnění v letech 2019–2023 </a:t>
            </a:r>
          </a:p>
        </p:txBody>
      </p:sp>
      <p:sp>
        <p:nvSpPr>
          <p:cNvPr id="17" name="TextovéPole 16">
            <a:extLst>
              <a:ext uri="{FF2B5EF4-FFF2-40B4-BE49-F238E27FC236}">
                <a16:creationId xmlns:a16="http://schemas.microsoft.com/office/drawing/2014/main" id="{E34FEAB0-47FD-4218-AC2C-62FE152C82DB}"/>
              </a:ext>
            </a:extLst>
          </p:cNvPr>
          <p:cNvSpPr txBox="1"/>
          <p:nvPr/>
        </p:nvSpPr>
        <p:spPr>
          <a:xfrm>
            <a:off x="10134600" y="1782244"/>
            <a:ext cx="1828800" cy="738664"/>
          </a:xfrm>
          <a:prstGeom prst="rect">
            <a:avLst/>
          </a:prstGeom>
          <a:noFill/>
        </p:spPr>
        <p:txBody>
          <a:bodyPr wrap="square">
            <a:spAutoFit/>
          </a:bodyPr>
          <a:lstStyle/>
          <a:p>
            <a:pPr marL="0" marR="0" lvl="0" indent="0" defTabSz="914400" rtl="0" eaLnBrk="1" fontAlgn="ctr"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a:ln>
                  <a:noFill/>
                </a:ln>
                <a:solidFill>
                  <a:srgbClr val="000000"/>
                </a:solidFill>
                <a:effectLst/>
                <a:uLnTx/>
                <a:uFillTx/>
                <a:latin typeface="Calibri" panose="020F0502020204030204" pitchFamily="34" charset="0"/>
                <a:ea typeface="+mn-ea"/>
                <a:cs typeface="+mn-cs"/>
              </a:rPr>
              <a:t>Průměrný počet nově diagnostikovaných onemocnění ročně</a:t>
            </a:r>
          </a:p>
        </p:txBody>
      </p:sp>
      <p:sp>
        <p:nvSpPr>
          <p:cNvPr id="19" name="TextovéPole 18">
            <a:extLst>
              <a:ext uri="{FF2B5EF4-FFF2-40B4-BE49-F238E27FC236}">
                <a16:creationId xmlns:a16="http://schemas.microsoft.com/office/drawing/2014/main" id="{9E1618CD-1F7B-4CE7-AE8D-F893C387E16F}"/>
              </a:ext>
            </a:extLst>
          </p:cNvPr>
          <p:cNvSpPr txBox="1"/>
          <p:nvPr/>
        </p:nvSpPr>
        <p:spPr>
          <a:xfrm>
            <a:off x="272590" y="2378274"/>
            <a:ext cx="1409701" cy="307777"/>
          </a:xfrm>
          <a:prstGeom prst="rect">
            <a:avLst/>
          </a:prstGeom>
          <a:noFill/>
        </p:spPr>
        <p:txBody>
          <a:bodyPr wrap="square">
            <a:spAutoFit/>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Bydliště:</a:t>
            </a:r>
          </a:p>
        </p:txBody>
      </p:sp>
      <p:sp>
        <p:nvSpPr>
          <p:cNvPr id="7" name="TextBox 6">
            <a:extLst>
              <a:ext uri="{FF2B5EF4-FFF2-40B4-BE49-F238E27FC236}">
                <a16:creationId xmlns:a16="http://schemas.microsoft.com/office/drawing/2014/main" id="{5193F677-7390-FA21-B026-CE16A1B3B198}"/>
              </a:ext>
            </a:extLst>
          </p:cNvPr>
          <p:cNvSpPr txBox="1"/>
          <p:nvPr>
            <p:custDataLst>
              <p:tags r:id="rId2"/>
            </p:custDataLst>
          </p:nvPr>
        </p:nvSpPr>
        <p:spPr>
          <a:xfrm>
            <a:off x="292468" y="526969"/>
            <a:ext cx="118625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NOR 1977–2023 + NRHZS 2010–2023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Nově diagnostikované </a:t>
            </a:r>
            <a:r>
              <a:rPr kumimoji="0" lang="cs-CZ" sz="1400" b="1" i="0" u="sng" strike="noStrike" kern="1200" cap="none" spc="0" normalizeH="0" baseline="0" noProof="0">
                <a:ln>
                  <a:noFill/>
                </a:ln>
                <a:solidFill>
                  <a:srgbClr val="FF0000"/>
                </a:solidFill>
                <a:effectLst/>
                <a:uLnTx/>
                <a:uFillTx/>
                <a:latin typeface="Calibri" panose="020F0502020204030204"/>
                <a:ea typeface="+mn-ea"/>
                <a:cs typeface="Arial" panose="020B0604020202020204" pitchFamily="34" charset="0"/>
              </a:rPr>
              <a:t>solidní zhoubné novotvary (C00–C75)</a:t>
            </a:r>
            <a:endParaRPr kumimoji="0" lang="cs-CZ" sz="1400" b="1" i="0" u="none" strike="noStrike" kern="1200" cap="none" spc="0" normalizeH="0" baseline="0" noProof="0">
              <a:ln>
                <a:noFill/>
              </a:ln>
              <a:solidFill>
                <a:srgbClr val="FF0000"/>
              </a:solidFill>
              <a:effectLst/>
              <a:uLnTx/>
              <a:uFillTx/>
              <a:latin typeface="Calibri" panose="020F0502020204030204"/>
              <a:ea typeface="+mn-ea"/>
              <a:cs typeface="Arial" panose="020B0604020202020204" pitchFamily="34" charset="0"/>
            </a:endParaRPr>
          </a:p>
        </p:txBody>
      </p:sp>
      <p:graphicFrame>
        <p:nvGraphicFramePr>
          <p:cNvPr id="5" name="Graf 4">
            <a:extLst>
              <a:ext uri="{FF2B5EF4-FFF2-40B4-BE49-F238E27FC236}">
                <a16:creationId xmlns:a16="http://schemas.microsoft.com/office/drawing/2014/main" id="{4D0C8DA2-3C76-76CF-EF0A-8E26EC714CFF}"/>
              </a:ext>
            </a:extLst>
          </p:cNvPr>
          <p:cNvGraphicFramePr/>
          <p:nvPr/>
        </p:nvGraphicFramePr>
        <p:xfrm>
          <a:off x="501362" y="1790700"/>
          <a:ext cx="9705975" cy="396239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Tabulka 5">
            <a:extLst>
              <a:ext uri="{FF2B5EF4-FFF2-40B4-BE49-F238E27FC236}">
                <a16:creationId xmlns:a16="http://schemas.microsoft.com/office/drawing/2014/main" id="{12BB961F-0E83-DD2B-BBFC-D63D697C7DEC}"/>
              </a:ext>
            </a:extLst>
          </p:cNvPr>
          <p:cNvGraphicFramePr>
            <a:graphicFrameLocks noGrp="1"/>
          </p:cNvGraphicFramePr>
          <p:nvPr/>
        </p:nvGraphicFramePr>
        <p:xfrm>
          <a:off x="10212147" y="2686050"/>
          <a:ext cx="885825" cy="2926704"/>
        </p:xfrm>
        <a:graphic>
          <a:graphicData uri="http://schemas.openxmlformats.org/drawingml/2006/table">
            <a:tbl>
              <a:tblPr/>
              <a:tblGrid>
                <a:gridCol w="885825">
                  <a:extLst>
                    <a:ext uri="{9D8B030D-6E8A-4147-A177-3AD203B41FA5}">
                      <a16:colId xmlns:a16="http://schemas.microsoft.com/office/drawing/2014/main" val="3980297997"/>
                    </a:ext>
                  </a:extLst>
                </a:gridCol>
              </a:tblGrid>
              <a:tr h="487784">
                <a:tc>
                  <a:txBody>
                    <a:bodyPr/>
                    <a:lstStyle/>
                    <a:p>
                      <a:pPr algn="l" fontAlgn="ctr"/>
                      <a:r>
                        <a:rPr lang="cs-CZ" sz="1400" b="0" i="1" u="none" strike="noStrike">
                          <a:solidFill>
                            <a:srgbClr val="000000"/>
                          </a:solidFill>
                          <a:effectLst/>
                          <a:latin typeface="Calibri" panose="020F0502020204030204" pitchFamily="34" charset="0"/>
                        </a:rPr>
                        <a:t>N = 735</a:t>
                      </a:r>
                    </a:p>
                  </a:txBody>
                  <a:tcPr marL="7620" marR="7620" marT="7620" marB="0" anchor="ctr">
                    <a:lnL>
                      <a:noFill/>
                    </a:lnL>
                    <a:lnR>
                      <a:noFill/>
                    </a:lnR>
                    <a:lnT>
                      <a:noFill/>
                    </a:lnT>
                    <a:lnB>
                      <a:noFill/>
                    </a:lnB>
                  </a:tcPr>
                </a:tc>
                <a:extLst>
                  <a:ext uri="{0D108BD9-81ED-4DB2-BD59-A6C34878D82A}">
                    <a16:rowId xmlns:a16="http://schemas.microsoft.com/office/drawing/2014/main" val="36145799"/>
                  </a:ext>
                </a:extLst>
              </a:tr>
              <a:tr h="487784">
                <a:tc>
                  <a:txBody>
                    <a:bodyPr/>
                    <a:lstStyle/>
                    <a:p>
                      <a:pPr algn="l" fontAlgn="ctr"/>
                      <a:r>
                        <a:rPr lang="cs-CZ" sz="1400" b="0" i="1" u="none" strike="noStrike">
                          <a:solidFill>
                            <a:srgbClr val="000000"/>
                          </a:solidFill>
                          <a:effectLst/>
                          <a:latin typeface="Calibri" panose="020F0502020204030204" pitchFamily="34" charset="0"/>
                        </a:rPr>
                        <a:t>N = 737</a:t>
                      </a:r>
                    </a:p>
                  </a:txBody>
                  <a:tcPr marL="7620" marR="7620" marT="7620" marB="0" anchor="ctr">
                    <a:lnL>
                      <a:noFill/>
                    </a:lnL>
                    <a:lnR>
                      <a:noFill/>
                    </a:lnR>
                    <a:lnT>
                      <a:noFill/>
                    </a:lnT>
                    <a:lnB>
                      <a:noFill/>
                    </a:lnB>
                  </a:tcPr>
                </a:tc>
                <a:extLst>
                  <a:ext uri="{0D108BD9-81ED-4DB2-BD59-A6C34878D82A}">
                    <a16:rowId xmlns:a16="http://schemas.microsoft.com/office/drawing/2014/main" val="3077457139"/>
                  </a:ext>
                </a:extLst>
              </a:tr>
              <a:tr h="487784">
                <a:tc>
                  <a:txBody>
                    <a:bodyPr/>
                    <a:lstStyle/>
                    <a:p>
                      <a:pPr algn="l" fontAlgn="ctr"/>
                      <a:r>
                        <a:rPr lang="cs-CZ" sz="1400" b="0" i="1" u="none" strike="noStrike">
                          <a:solidFill>
                            <a:srgbClr val="000000"/>
                          </a:solidFill>
                          <a:effectLst/>
                          <a:latin typeface="Calibri" panose="020F0502020204030204" pitchFamily="34" charset="0"/>
                        </a:rPr>
                        <a:t>N = 1 411</a:t>
                      </a:r>
                    </a:p>
                  </a:txBody>
                  <a:tcPr marL="7620" marR="7620" marT="7620" marB="0" anchor="ctr">
                    <a:lnL>
                      <a:noFill/>
                    </a:lnL>
                    <a:lnR>
                      <a:noFill/>
                    </a:lnR>
                    <a:lnT>
                      <a:noFill/>
                    </a:lnT>
                    <a:lnB>
                      <a:noFill/>
                    </a:lnB>
                  </a:tcPr>
                </a:tc>
                <a:extLst>
                  <a:ext uri="{0D108BD9-81ED-4DB2-BD59-A6C34878D82A}">
                    <a16:rowId xmlns:a16="http://schemas.microsoft.com/office/drawing/2014/main" val="500205155"/>
                  </a:ext>
                </a:extLst>
              </a:tr>
              <a:tr h="487784">
                <a:tc>
                  <a:txBody>
                    <a:bodyPr/>
                    <a:lstStyle/>
                    <a:p>
                      <a:pPr algn="l" fontAlgn="ctr"/>
                      <a:r>
                        <a:rPr lang="cs-CZ" sz="1400" b="0" i="1" u="none" strike="noStrike">
                          <a:solidFill>
                            <a:srgbClr val="000000"/>
                          </a:solidFill>
                          <a:effectLst/>
                          <a:latin typeface="Calibri" panose="020F0502020204030204" pitchFamily="34" charset="0"/>
                        </a:rPr>
                        <a:t>N = 574</a:t>
                      </a:r>
                    </a:p>
                  </a:txBody>
                  <a:tcPr marL="7620" marR="7620" marT="7620" marB="0" anchor="ctr">
                    <a:lnL>
                      <a:noFill/>
                    </a:lnL>
                    <a:lnR>
                      <a:noFill/>
                    </a:lnR>
                    <a:lnT>
                      <a:noFill/>
                    </a:lnT>
                    <a:lnB>
                      <a:noFill/>
                    </a:lnB>
                  </a:tcPr>
                </a:tc>
                <a:extLst>
                  <a:ext uri="{0D108BD9-81ED-4DB2-BD59-A6C34878D82A}">
                    <a16:rowId xmlns:a16="http://schemas.microsoft.com/office/drawing/2014/main" val="1762432093"/>
                  </a:ext>
                </a:extLst>
              </a:tr>
              <a:tr h="487784">
                <a:tc>
                  <a:txBody>
                    <a:bodyPr/>
                    <a:lstStyle/>
                    <a:p>
                      <a:pPr algn="l" fontAlgn="ctr"/>
                      <a:r>
                        <a:rPr lang="cs-CZ" sz="1400" b="0" i="1" u="none" strike="noStrike">
                          <a:solidFill>
                            <a:srgbClr val="000000"/>
                          </a:solidFill>
                          <a:effectLst/>
                          <a:latin typeface="Calibri" panose="020F0502020204030204" pitchFamily="34" charset="0"/>
                        </a:rPr>
                        <a:t> </a:t>
                      </a:r>
                    </a:p>
                  </a:txBody>
                  <a:tcPr marL="7620" marR="7620" marT="7620" marB="0" anchor="ctr">
                    <a:lnL>
                      <a:noFill/>
                    </a:lnL>
                    <a:lnR>
                      <a:noFill/>
                    </a:lnR>
                    <a:lnT>
                      <a:noFill/>
                    </a:lnT>
                    <a:lnB>
                      <a:noFill/>
                    </a:lnB>
                  </a:tcPr>
                </a:tc>
                <a:extLst>
                  <a:ext uri="{0D108BD9-81ED-4DB2-BD59-A6C34878D82A}">
                    <a16:rowId xmlns:a16="http://schemas.microsoft.com/office/drawing/2014/main" val="4204197773"/>
                  </a:ext>
                </a:extLst>
              </a:tr>
              <a:tr h="487784">
                <a:tc>
                  <a:txBody>
                    <a:bodyPr/>
                    <a:lstStyle/>
                    <a:p>
                      <a:pPr algn="l" fontAlgn="ctr"/>
                      <a:r>
                        <a:rPr lang="cs-CZ" sz="1400" b="0" i="1" u="none" strike="noStrike">
                          <a:solidFill>
                            <a:srgbClr val="000000"/>
                          </a:solidFill>
                          <a:effectLst/>
                          <a:latin typeface="Calibri" panose="020F0502020204030204" pitchFamily="34" charset="0"/>
                        </a:rPr>
                        <a:t>N = 3 456</a:t>
                      </a:r>
                    </a:p>
                  </a:txBody>
                  <a:tcPr marL="7620" marR="7620" marT="7620" marB="0" anchor="ctr">
                    <a:lnL>
                      <a:noFill/>
                    </a:lnL>
                    <a:lnR>
                      <a:noFill/>
                    </a:lnR>
                    <a:lnT>
                      <a:noFill/>
                    </a:lnT>
                    <a:lnB>
                      <a:noFill/>
                    </a:lnB>
                  </a:tcPr>
                </a:tc>
                <a:extLst>
                  <a:ext uri="{0D108BD9-81ED-4DB2-BD59-A6C34878D82A}">
                    <a16:rowId xmlns:a16="http://schemas.microsoft.com/office/drawing/2014/main" val="2174682318"/>
                  </a:ext>
                </a:extLst>
              </a:tr>
            </a:tbl>
          </a:graphicData>
        </a:graphic>
      </p:graphicFrame>
      <p:graphicFrame>
        <p:nvGraphicFramePr>
          <p:cNvPr id="9" name="Tabulka 8">
            <a:extLst>
              <a:ext uri="{FF2B5EF4-FFF2-40B4-BE49-F238E27FC236}">
                <a16:creationId xmlns:a16="http://schemas.microsoft.com/office/drawing/2014/main" id="{E835DF16-6FD8-83FC-6788-29778657F34A}"/>
              </a:ext>
            </a:extLst>
          </p:cNvPr>
          <p:cNvGraphicFramePr>
            <a:graphicFrameLocks noGrp="1"/>
          </p:cNvGraphicFramePr>
          <p:nvPr/>
        </p:nvGraphicFramePr>
        <p:xfrm>
          <a:off x="51955" y="2676218"/>
          <a:ext cx="1838326" cy="2936538"/>
        </p:xfrm>
        <a:graphic>
          <a:graphicData uri="http://schemas.openxmlformats.org/drawingml/2006/table">
            <a:tbl>
              <a:tblPr/>
              <a:tblGrid>
                <a:gridCol w="1838326">
                  <a:extLst>
                    <a:ext uri="{9D8B030D-6E8A-4147-A177-3AD203B41FA5}">
                      <a16:colId xmlns:a16="http://schemas.microsoft.com/office/drawing/2014/main" val="3980297997"/>
                    </a:ext>
                  </a:extLst>
                </a:gridCol>
              </a:tblGrid>
              <a:tr h="489423">
                <a:tc>
                  <a:txBody>
                    <a:bodyPr/>
                    <a:lstStyle/>
                    <a:p>
                      <a:pPr marL="0" algn="r" defTabSz="914400" rtl="0" eaLnBrk="1" fontAlgn="b" latinLnBrk="0" hangingPunct="1"/>
                      <a:r>
                        <a:rPr lang="cs-CZ" sz="1400" b="1" i="0" u="none" strike="noStrike" kern="1200">
                          <a:solidFill>
                            <a:srgbClr val="000000"/>
                          </a:solidFill>
                          <a:effectLst/>
                          <a:latin typeface="Calibri" panose="020F0502020204030204" pitchFamily="34" charset="0"/>
                          <a:ea typeface="+mn-ea"/>
                          <a:cs typeface="+mn-cs"/>
                        </a:rPr>
                        <a:t>Česká Lípa</a:t>
                      </a:r>
                    </a:p>
                  </a:txBody>
                  <a:tcPr marL="9525" marR="9525" marT="9525" marB="0" anchor="ctr">
                    <a:lnL>
                      <a:noFill/>
                    </a:lnL>
                    <a:lnR>
                      <a:noFill/>
                    </a:lnR>
                    <a:lnT>
                      <a:noFill/>
                    </a:lnT>
                    <a:lnB>
                      <a:noFill/>
                    </a:lnB>
                  </a:tcPr>
                </a:tc>
                <a:extLst>
                  <a:ext uri="{0D108BD9-81ED-4DB2-BD59-A6C34878D82A}">
                    <a16:rowId xmlns:a16="http://schemas.microsoft.com/office/drawing/2014/main" val="36145799"/>
                  </a:ext>
                </a:extLst>
              </a:tr>
              <a:tr h="489423">
                <a:tc>
                  <a:txBody>
                    <a:bodyPr/>
                    <a:lstStyle/>
                    <a:p>
                      <a:pPr marL="0" algn="r" defTabSz="914400" rtl="0" eaLnBrk="1" fontAlgn="b" latinLnBrk="0" hangingPunct="1"/>
                      <a:r>
                        <a:rPr lang="cs-CZ" sz="1400" b="1" i="0" u="none" strike="noStrike" kern="1200">
                          <a:solidFill>
                            <a:srgbClr val="000000"/>
                          </a:solidFill>
                          <a:effectLst/>
                          <a:latin typeface="Calibri" panose="020F0502020204030204" pitchFamily="34" charset="0"/>
                          <a:ea typeface="+mn-ea"/>
                          <a:cs typeface="+mn-cs"/>
                        </a:rPr>
                        <a:t>Jablonec nad Nisou</a:t>
                      </a:r>
                    </a:p>
                  </a:txBody>
                  <a:tcPr marL="9525" marR="9525" marT="9525" marB="0" anchor="ctr">
                    <a:lnL>
                      <a:noFill/>
                    </a:lnL>
                    <a:lnR>
                      <a:noFill/>
                    </a:lnR>
                    <a:lnT>
                      <a:noFill/>
                    </a:lnT>
                    <a:lnB>
                      <a:noFill/>
                    </a:lnB>
                  </a:tcPr>
                </a:tc>
                <a:extLst>
                  <a:ext uri="{0D108BD9-81ED-4DB2-BD59-A6C34878D82A}">
                    <a16:rowId xmlns:a16="http://schemas.microsoft.com/office/drawing/2014/main" val="3077457139"/>
                  </a:ext>
                </a:extLst>
              </a:tr>
              <a:tr h="489423">
                <a:tc>
                  <a:txBody>
                    <a:bodyPr/>
                    <a:lstStyle/>
                    <a:p>
                      <a:pPr marL="0" algn="r" defTabSz="914400" rtl="0" eaLnBrk="1" fontAlgn="b" latinLnBrk="0" hangingPunct="1"/>
                      <a:r>
                        <a:rPr lang="cs-CZ" sz="1400" b="1" i="0" u="none" strike="noStrike" kern="1200">
                          <a:solidFill>
                            <a:srgbClr val="000000"/>
                          </a:solidFill>
                          <a:effectLst/>
                          <a:latin typeface="Calibri" panose="020F0502020204030204" pitchFamily="34" charset="0"/>
                          <a:ea typeface="+mn-ea"/>
                          <a:cs typeface="+mn-cs"/>
                        </a:rPr>
                        <a:t>Liberec</a:t>
                      </a:r>
                    </a:p>
                  </a:txBody>
                  <a:tcPr marL="9525" marR="9525" marT="9525" marB="0" anchor="ctr">
                    <a:lnL>
                      <a:noFill/>
                    </a:lnL>
                    <a:lnR>
                      <a:noFill/>
                    </a:lnR>
                    <a:lnT>
                      <a:noFill/>
                    </a:lnT>
                    <a:lnB>
                      <a:noFill/>
                    </a:lnB>
                  </a:tcPr>
                </a:tc>
                <a:extLst>
                  <a:ext uri="{0D108BD9-81ED-4DB2-BD59-A6C34878D82A}">
                    <a16:rowId xmlns:a16="http://schemas.microsoft.com/office/drawing/2014/main" val="500205155"/>
                  </a:ext>
                </a:extLst>
              </a:tr>
              <a:tr h="489423">
                <a:tc>
                  <a:txBody>
                    <a:bodyPr/>
                    <a:lstStyle/>
                    <a:p>
                      <a:pPr marL="0" algn="r" defTabSz="914400" rtl="0" eaLnBrk="1" fontAlgn="b" latinLnBrk="0" hangingPunct="1"/>
                      <a:r>
                        <a:rPr lang="cs-CZ" sz="1400" b="1" i="0" u="none" strike="noStrike" kern="1200">
                          <a:solidFill>
                            <a:srgbClr val="000000"/>
                          </a:solidFill>
                          <a:effectLst/>
                          <a:latin typeface="Calibri" panose="020F0502020204030204" pitchFamily="34" charset="0"/>
                          <a:ea typeface="+mn-ea"/>
                          <a:cs typeface="+mn-cs"/>
                        </a:rPr>
                        <a:t>Semily</a:t>
                      </a:r>
                    </a:p>
                  </a:txBody>
                  <a:tcPr marL="9525" marR="9525" marT="9525" marB="0" anchor="ctr">
                    <a:lnL>
                      <a:noFill/>
                    </a:lnL>
                    <a:lnR>
                      <a:noFill/>
                    </a:lnR>
                    <a:lnT>
                      <a:noFill/>
                    </a:lnT>
                    <a:lnB>
                      <a:noFill/>
                    </a:lnB>
                  </a:tcPr>
                </a:tc>
                <a:extLst>
                  <a:ext uri="{0D108BD9-81ED-4DB2-BD59-A6C34878D82A}">
                    <a16:rowId xmlns:a16="http://schemas.microsoft.com/office/drawing/2014/main" val="1762432093"/>
                  </a:ext>
                </a:extLst>
              </a:tr>
              <a:tr h="489423">
                <a:tc>
                  <a:txBody>
                    <a:bodyPr/>
                    <a:lstStyle/>
                    <a:p>
                      <a:pPr marL="0" algn="r" defTabSz="914400" rtl="0" eaLnBrk="1" fontAlgn="b" latinLnBrk="0" hangingPunct="1"/>
                      <a:endParaRPr lang="cs-CZ" sz="1400" b="1" i="0" u="none" strike="noStrike" kern="1200">
                        <a:solidFill>
                          <a:srgbClr val="000000"/>
                        </a:solidFill>
                        <a:effectLst/>
                        <a:latin typeface="Calibri" panose="020F0502020204030204" pitchFamily="34" charset="0"/>
                        <a:ea typeface="+mn-ea"/>
                        <a:cs typeface="+mn-cs"/>
                      </a:endParaRPr>
                    </a:p>
                  </a:txBody>
                  <a:tcPr marL="7620" marR="7620" marT="7620" marB="0" anchor="ctr">
                    <a:lnL>
                      <a:noFill/>
                    </a:lnL>
                    <a:lnR>
                      <a:noFill/>
                    </a:lnR>
                    <a:lnT>
                      <a:noFill/>
                    </a:lnT>
                    <a:lnB>
                      <a:noFill/>
                    </a:lnB>
                  </a:tcPr>
                </a:tc>
                <a:extLst>
                  <a:ext uri="{0D108BD9-81ED-4DB2-BD59-A6C34878D82A}">
                    <a16:rowId xmlns:a16="http://schemas.microsoft.com/office/drawing/2014/main" val="4204197773"/>
                  </a:ext>
                </a:extLst>
              </a:tr>
              <a:tr h="489423">
                <a:tc>
                  <a:txBody>
                    <a:bodyPr/>
                    <a:lstStyle/>
                    <a:p>
                      <a:pPr algn="r" fontAlgn="b"/>
                      <a:r>
                        <a:rPr lang="cs-CZ" sz="1400" b="1" i="0" u="none" strike="noStrike">
                          <a:solidFill>
                            <a:srgbClr val="000000"/>
                          </a:solidFill>
                          <a:effectLst/>
                          <a:latin typeface="Calibri" panose="020F0502020204030204" pitchFamily="34" charset="0"/>
                        </a:rPr>
                        <a:t>Liberecký kraj</a:t>
                      </a:r>
                    </a:p>
                  </a:txBody>
                  <a:tcPr marL="7620" marR="7620" marT="7620" marB="0" anchor="ctr">
                    <a:lnL>
                      <a:noFill/>
                    </a:lnL>
                    <a:lnR>
                      <a:noFill/>
                    </a:lnR>
                    <a:lnT>
                      <a:noFill/>
                    </a:lnT>
                    <a:lnB>
                      <a:noFill/>
                    </a:lnB>
                  </a:tcPr>
                </a:tc>
                <a:extLst>
                  <a:ext uri="{0D108BD9-81ED-4DB2-BD59-A6C34878D82A}">
                    <a16:rowId xmlns:a16="http://schemas.microsoft.com/office/drawing/2014/main" val="2174682318"/>
                  </a:ext>
                </a:extLst>
              </a:tr>
            </a:tbl>
          </a:graphicData>
        </a:graphic>
      </p:graphicFrame>
    </p:spTree>
    <p:extLst>
      <p:ext uri="{BB962C8B-B14F-4D97-AF65-F5344CB8AC3E}">
        <p14:creationId xmlns:p14="http://schemas.microsoft.com/office/powerpoint/2010/main" val="55349686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272590" y="160258"/>
            <a:ext cx="11805110" cy="538364"/>
          </a:xfrm>
        </p:spPr>
        <p:txBody>
          <a:bodyPr>
            <a:noAutofit/>
          </a:bodyPr>
          <a:lstStyle/>
          <a:p>
            <a:r>
              <a:rPr lang="cs-CZ" dirty="0">
                <a:solidFill>
                  <a:srgbClr val="002060"/>
                </a:solidFill>
              </a:rPr>
              <a:t>Onkologičtí pacienti</a:t>
            </a:r>
            <a:r>
              <a:rPr lang="en-US" dirty="0">
                <a:solidFill>
                  <a:srgbClr val="002060"/>
                </a:solidFill>
              </a:rPr>
              <a:t> </a:t>
            </a:r>
            <a:r>
              <a:rPr lang="cs-CZ" dirty="0">
                <a:solidFill>
                  <a:srgbClr val="002060"/>
                </a:solidFill>
              </a:rPr>
              <a:t>z Libereckého kraje s konzultací multidisciplinárního týmu (MDT)</a:t>
            </a:r>
            <a:endParaRPr lang="en-US" dirty="0">
              <a:solidFill>
                <a:srgbClr val="002060"/>
              </a:solidFill>
            </a:endParaRPr>
          </a:p>
        </p:txBody>
      </p:sp>
      <p:sp>
        <p:nvSpPr>
          <p:cNvPr id="4" name="TextBox 6">
            <a:extLst>
              <a:ext uri="{FF2B5EF4-FFF2-40B4-BE49-F238E27FC236}">
                <a16:creationId xmlns:a16="http://schemas.microsoft.com/office/drawing/2014/main" id="{5706F5F6-E033-4762-A015-7A96DDD86B38}"/>
              </a:ext>
            </a:extLst>
          </p:cNvPr>
          <p:cNvSpPr txBox="1"/>
          <p:nvPr>
            <p:custDataLst>
              <p:tags r:id="rId2"/>
            </p:custDataLst>
          </p:nvPr>
        </p:nvSpPr>
        <p:spPr>
          <a:xfrm>
            <a:off x="272591" y="1030886"/>
            <a:ext cx="116468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NRHZS+NOR; kód 51881 = MULTIDISCIPLINÁRNÍ INDIKAČNÍ SEMINÁŘ K URČENÍ OPTIMÁLNÍHO ZPŮSOBU LÉČBY U NEMOCNÝCH SE ZHOUBNÝM ONKOLOGICKÝM ONEMOCNĚNÍM; dospělí pacienti</a:t>
            </a:r>
          </a:p>
        </p:txBody>
      </p:sp>
      <p:sp>
        <p:nvSpPr>
          <p:cNvPr id="6" name="TextovéPole 4">
            <a:extLst>
              <a:ext uri="{FF2B5EF4-FFF2-40B4-BE49-F238E27FC236}">
                <a16:creationId xmlns:a16="http://schemas.microsoft.com/office/drawing/2014/main" id="{816530EB-B9C1-FE02-0EF8-9BB7A35E74F8}"/>
              </a:ext>
            </a:extLst>
          </p:cNvPr>
          <p:cNvSpPr txBox="1"/>
          <p:nvPr>
            <p:custDataLst>
              <p:tags r:id="rId3"/>
            </p:custDataLst>
          </p:nvPr>
        </p:nvSpPr>
        <p:spPr>
          <a:xfrm>
            <a:off x="272591" y="1936797"/>
            <a:ext cx="3650883"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a:ln>
                  <a:noFill/>
                </a:ln>
                <a:solidFill>
                  <a:prstClr val="black"/>
                </a:solidFill>
                <a:effectLst/>
                <a:uLnTx/>
                <a:uFillTx/>
                <a:latin typeface="Calibri" panose="020F0502020204030204"/>
                <a:ea typeface="+mn-ea"/>
                <a:cs typeface="+mn-cs"/>
              </a:rPr>
              <a:t>Podíl </a:t>
            </a:r>
            <a:r>
              <a:rPr lang="cs-CZ" sz="2000" b="1" kern="0">
                <a:solidFill>
                  <a:prstClr val="black"/>
                </a:solidFill>
                <a:latin typeface="Calibri" panose="020F0502020204030204"/>
              </a:rPr>
              <a:t>primárně léčených </a:t>
            </a:r>
            <a:r>
              <a:rPr kumimoji="0" lang="cs-CZ" sz="2000" b="1" i="0" u="none" strike="noStrike" kern="0" cap="none" spc="0" normalizeH="0" baseline="0" noProof="0">
                <a:ln>
                  <a:noFill/>
                </a:ln>
                <a:solidFill>
                  <a:prstClr val="black"/>
                </a:solidFill>
                <a:effectLst/>
                <a:uLnTx/>
                <a:uFillTx/>
                <a:latin typeface="Calibri" panose="020F0502020204030204"/>
                <a:ea typeface="+mn-ea"/>
                <a:cs typeface="+mn-cs"/>
              </a:rPr>
              <a:t>pacientů, kteří měli v daném roce diagnostikován solidní zhoubný novotvar (bez C44) dle NOR a zároveň měli vykázaný výkon konzultace MDT*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a:ln>
                  <a:noFill/>
                </a:ln>
                <a:solidFill>
                  <a:prstClr val="black"/>
                </a:solidFill>
                <a:effectLst/>
                <a:uLnTx/>
                <a:uFillTx/>
                <a:latin typeface="Calibri" panose="020F0502020204030204"/>
                <a:ea typeface="+mn-ea"/>
                <a:cs typeface="+mn-cs"/>
              </a:rPr>
              <a:t>DLE KLINICKÉHO STADIA</a:t>
            </a:r>
          </a:p>
        </p:txBody>
      </p:sp>
      <p:sp>
        <p:nvSpPr>
          <p:cNvPr id="7" name="TextovéPole 6">
            <a:extLst>
              <a:ext uri="{FF2B5EF4-FFF2-40B4-BE49-F238E27FC236}">
                <a16:creationId xmlns:a16="http://schemas.microsoft.com/office/drawing/2014/main" id="{BA615D7F-E33B-FC5D-5C9D-10DE7735F1AB}"/>
              </a:ext>
            </a:extLst>
          </p:cNvPr>
          <p:cNvSpPr txBox="1"/>
          <p:nvPr>
            <p:custDataLst>
              <p:tags r:id="rId4"/>
            </p:custDataLst>
          </p:nvPr>
        </p:nvSpPr>
        <p:spPr>
          <a:xfrm>
            <a:off x="1527018" y="6127572"/>
            <a:ext cx="10664982"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Sledujeme konzultace MDT vykázané max. 93 dní před datem diagnózy a max. </a:t>
            </a:r>
            <a:r>
              <a:rPr lang="cs-CZ" sz="1400" kern="0">
                <a:solidFill>
                  <a:prstClr val="black"/>
                </a:solidFill>
                <a:latin typeface="Calibri" panose="020F0502020204030204"/>
              </a:rPr>
              <a:t>190</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dní po datu diagnózy v NOR</a:t>
            </a: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 </a:t>
            </a:r>
            <a:r>
              <a:rPr lang="en-US" sz="1400" kern="0">
                <a:solidFill>
                  <a:prstClr val="black"/>
                </a:solidFill>
                <a:latin typeface="Calibri" panose="020F0502020204030204"/>
              </a:rPr>
              <a:t>P</a:t>
            </a:r>
            <a:r>
              <a:rPr kumimoji="0" lang="pl-PL" sz="1400" b="0" i="0" u="none" strike="noStrike" kern="0" cap="none" spc="0" normalizeH="0" baseline="0" noProof="0">
                <a:ln>
                  <a:noFill/>
                </a:ln>
                <a:solidFill>
                  <a:prstClr val="black"/>
                </a:solidFill>
                <a:effectLst/>
                <a:uLnTx/>
                <a:uFillTx/>
                <a:latin typeface="Calibri" panose="020F0502020204030204"/>
                <a:ea typeface="+mn-ea"/>
                <a:cs typeface="+mn-cs"/>
              </a:rPr>
              <a:t>ředběžná data za rok 2024</a:t>
            </a:r>
          </a:p>
        </p:txBody>
      </p:sp>
      <p:graphicFrame>
        <p:nvGraphicFramePr>
          <p:cNvPr id="8" name="Chart 4">
            <a:extLst>
              <a:ext uri="{FF2B5EF4-FFF2-40B4-BE49-F238E27FC236}">
                <a16:creationId xmlns:a16="http://schemas.microsoft.com/office/drawing/2014/main" id="{44A7C4EA-28E4-0BA2-C237-6ACC862790C9}"/>
              </a:ext>
            </a:extLst>
          </p:cNvPr>
          <p:cNvGraphicFramePr/>
          <p:nvPr>
            <p:custDataLst>
              <p:tags r:id="rId5"/>
            </p:custDataLst>
          </p:nvPr>
        </p:nvGraphicFramePr>
        <p:xfrm>
          <a:off x="3923474" y="1635132"/>
          <a:ext cx="7805393" cy="4597175"/>
        </p:xfrm>
        <a:graphic>
          <a:graphicData uri="http://schemas.openxmlformats.org/drawingml/2006/chart">
            <c:chart xmlns:c="http://schemas.openxmlformats.org/drawingml/2006/chart" xmlns:r="http://schemas.openxmlformats.org/officeDocument/2006/relationships" r:id="rId9"/>
          </a:graphicData>
        </a:graphic>
      </p:graphicFrame>
      <p:grpSp>
        <p:nvGrpSpPr>
          <p:cNvPr id="9" name="Skupina 8">
            <a:extLst>
              <a:ext uri="{FF2B5EF4-FFF2-40B4-BE49-F238E27FC236}">
                <a16:creationId xmlns:a16="http://schemas.microsoft.com/office/drawing/2014/main" id="{FDFC5D6A-C3FF-09FF-F712-0778922B153F}"/>
              </a:ext>
            </a:extLst>
          </p:cNvPr>
          <p:cNvGrpSpPr/>
          <p:nvPr>
            <p:custDataLst>
              <p:tags r:id="rId6"/>
            </p:custDataLst>
          </p:nvPr>
        </p:nvGrpSpPr>
        <p:grpSpPr>
          <a:xfrm>
            <a:off x="6963276" y="1569545"/>
            <a:ext cx="3806411" cy="184666"/>
            <a:chOff x="1088773" y="944455"/>
            <a:chExt cx="3806411" cy="184666"/>
          </a:xfrm>
        </p:grpSpPr>
        <p:sp>
          <p:nvSpPr>
            <p:cNvPr id="10" name="TextovéPole 9">
              <a:extLst>
                <a:ext uri="{FF2B5EF4-FFF2-40B4-BE49-F238E27FC236}">
                  <a16:creationId xmlns:a16="http://schemas.microsoft.com/office/drawing/2014/main" id="{27760675-8171-AFE0-02CD-7321D8FCDDA4}"/>
                </a:ext>
              </a:extLst>
            </p:cNvPr>
            <p:cNvSpPr txBox="1"/>
            <p:nvPr/>
          </p:nvSpPr>
          <p:spPr>
            <a:xfrm>
              <a:off x="1088773" y="944455"/>
              <a:ext cx="2196552"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Stadium: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2</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4</a:t>
              </a:r>
              <a:endParaRPr kumimoji="0" lang="en-US" sz="11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 name="Obdélník 10">
              <a:extLst>
                <a:ext uri="{FF2B5EF4-FFF2-40B4-BE49-F238E27FC236}">
                  <a16:creationId xmlns:a16="http://schemas.microsoft.com/office/drawing/2014/main" id="{92A0CEE2-BD73-0E78-1A90-E380A00ACD8B}"/>
                </a:ext>
              </a:extLst>
            </p:cNvPr>
            <p:cNvSpPr/>
            <p:nvPr/>
          </p:nvSpPr>
          <p:spPr>
            <a:xfrm>
              <a:off x="2938412" y="971810"/>
              <a:ext cx="144000" cy="144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2" name="Obdélník 11">
              <a:extLst>
                <a:ext uri="{FF2B5EF4-FFF2-40B4-BE49-F238E27FC236}">
                  <a16:creationId xmlns:a16="http://schemas.microsoft.com/office/drawing/2014/main" id="{F758C9D7-0338-0F25-33D5-875C8AD57A94}"/>
                </a:ext>
              </a:extLst>
            </p:cNvPr>
            <p:cNvSpPr/>
            <p:nvPr/>
          </p:nvSpPr>
          <p:spPr>
            <a:xfrm>
              <a:off x="2584010" y="971810"/>
              <a:ext cx="144000" cy="144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3" name="Obdélník 12">
              <a:extLst>
                <a:ext uri="{FF2B5EF4-FFF2-40B4-BE49-F238E27FC236}">
                  <a16:creationId xmlns:a16="http://schemas.microsoft.com/office/drawing/2014/main" id="{5936AB5C-8FBD-F516-6824-2E65789EBB16}"/>
                </a:ext>
              </a:extLst>
            </p:cNvPr>
            <p:cNvSpPr/>
            <p:nvPr/>
          </p:nvSpPr>
          <p:spPr>
            <a:xfrm>
              <a:off x="2164698" y="971810"/>
              <a:ext cx="144000" cy="144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A4EF44C0-444D-F195-B871-3FD45C80E8EA}"/>
                </a:ext>
              </a:extLst>
            </p:cNvPr>
            <p:cNvSpPr/>
            <p:nvPr/>
          </p:nvSpPr>
          <p:spPr>
            <a:xfrm>
              <a:off x="1779021" y="971810"/>
              <a:ext cx="144000" cy="144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FA3DE575-9AA3-DEB3-0371-07002A32B24A}"/>
                </a:ext>
              </a:extLst>
            </p:cNvPr>
            <p:cNvSpPr/>
            <p:nvPr/>
          </p:nvSpPr>
          <p:spPr>
            <a:xfrm>
              <a:off x="3275872" y="971810"/>
              <a:ext cx="144000" cy="144000"/>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9C3E2A45-E6B2-6A9A-71BD-154B37CCD32A}"/>
                </a:ext>
              </a:extLst>
            </p:cNvPr>
            <p:cNvSpPr txBox="1"/>
            <p:nvPr/>
          </p:nvSpPr>
          <p:spPr>
            <a:xfrm>
              <a:off x="3480440" y="944455"/>
              <a:ext cx="1414744"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neznámo</a:t>
              </a:r>
            </a:p>
          </p:txBody>
        </p:sp>
      </p:grpSp>
      <p:sp>
        <p:nvSpPr>
          <p:cNvPr id="5" name="TextovéPole 4">
            <a:extLst>
              <a:ext uri="{FF2B5EF4-FFF2-40B4-BE49-F238E27FC236}">
                <a16:creationId xmlns:a16="http://schemas.microsoft.com/office/drawing/2014/main" id="{F1B4612E-7430-8A4C-7E3A-6C5F1B04B46B}"/>
              </a:ext>
            </a:extLst>
          </p:cNvPr>
          <p:cNvSpPr txBox="1"/>
          <p:nvPr/>
        </p:nvSpPr>
        <p:spPr>
          <a:xfrm>
            <a:off x="11322845" y="5496580"/>
            <a:ext cx="406022" cy="307777"/>
          </a:xfrm>
          <a:prstGeom prst="rect">
            <a:avLst/>
          </a:prstGeom>
          <a:noFill/>
        </p:spPr>
        <p:txBody>
          <a:bodyPr wrap="square">
            <a:spAutoFit/>
          </a:bodyPr>
          <a:lstStyle/>
          <a:p>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a:t>
            </a:r>
            <a:endParaRPr lang="cs-CZ" sz="1400"/>
          </a:p>
        </p:txBody>
      </p:sp>
    </p:spTree>
    <p:extLst>
      <p:ext uri="{BB962C8B-B14F-4D97-AF65-F5344CB8AC3E}">
        <p14:creationId xmlns:p14="http://schemas.microsoft.com/office/powerpoint/2010/main" val="14112841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ovéPole 21">
            <a:extLst>
              <a:ext uri="{FF2B5EF4-FFF2-40B4-BE49-F238E27FC236}">
                <a16:creationId xmlns:a16="http://schemas.microsoft.com/office/drawing/2014/main" id="{2B9363E2-3DE2-2EE8-7A78-CE98D5CB164D}"/>
              </a:ext>
            </a:extLst>
          </p:cNvPr>
          <p:cNvSpPr txBox="1">
            <a:spLocks noChangeArrowheads="1"/>
          </p:cNvSpPr>
          <p:nvPr>
            <p:custDataLst>
              <p:tags r:id="rId1"/>
            </p:custDataLst>
          </p:nvPr>
        </p:nvSpPr>
        <p:spPr bwMode="auto">
          <a:xfrm>
            <a:off x="1461130" y="1138963"/>
            <a:ext cx="42417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600" b="1" i="0" u="sng" strike="noStrike" kern="1200" cap="none" spc="0" normalizeH="0" baseline="0" noProof="0">
                <a:ln>
                  <a:noFill/>
                </a:ln>
                <a:solidFill>
                  <a:prstClr val="black"/>
                </a:solidFill>
                <a:effectLst/>
                <a:uLnTx/>
                <a:uFillTx/>
                <a:latin typeface="+mj-lt"/>
                <a:ea typeface="+mn-ea"/>
                <a:cs typeface="+mn-cs"/>
              </a:rPr>
              <a:t>Selhání srdce I50</a:t>
            </a:r>
          </a:p>
        </p:txBody>
      </p:sp>
      <p:graphicFrame>
        <p:nvGraphicFramePr>
          <p:cNvPr id="13" name="Object 4">
            <a:extLst>
              <a:ext uri="{FF2B5EF4-FFF2-40B4-BE49-F238E27FC236}">
                <a16:creationId xmlns:a16="http://schemas.microsoft.com/office/drawing/2014/main" id="{7E094787-B244-6BE2-8AB6-0186EB24D22C}"/>
              </a:ext>
            </a:extLst>
          </p:cNvPr>
          <p:cNvGraphicFramePr>
            <a:graphicFrameLocks noChangeAspect="1"/>
          </p:cNvGraphicFramePr>
          <p:nvPr>
            <p:custDataLst>
              <p:tags r:id="rId2"/>
            </p:custDataLst>
          </p:nvPr>
        </p:nvGraphicFramePr>
        <p:xfrm>
          <a:off x="392025" y="1445349"/>
          <a:ext cx="6228823" cy="4284522"/>
        </p:xfrm>
        <a:graphic>
          <a:graphicData uri="http://schemas.openxmlformats.org/drawingml/2006/chart">
            <c:chart xmlns:c="http://schemas.openxmlformats.org/drawingml/2006/chart" xmlns:r="http://schemas.openxmlformats.org/officeDocument/2006/relationships" r:id="rId17"/>
          </a:graphicData>
        </a:graphic>
      </p:graphicFrame>
      <p:sp>
        <p:nvSpPr>
          <p:cNvPr id="18" name="Text Box 29">
            <a:extLst>
              <a:ext uri="{FF2B5EF4-FFF2-40B4-BE49-F238E27FC236}">
                <a16:creationId xmlns:a16="http://schemas.microsoft.com/office/drawing/2014/main" id="{B1A38410-E085-3BC1-8C3E-A63FF4EFFB70}"/>
              </a:ext>
            </a:extLst>
          </p:cNvPr>
          <p:cNvSpPr txBox="1">
            <a:spLocks noChangeArrowheads="1"/>
          </p:cNvSpPr>
          <p:nvPr>
            <p:custDataLst>
              <p:tags r:id="rId3"/>
            </p:custDataLst>
          </p:nvPr>
        </p:nvSpPr>
        <p:spPr bwMode="auto">
          <a:xfrm>
            <a:off x="7683932" y="1157340"/>
            <a:ext cx="1566490" cy="25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0" i="0" u="none" strike="noStrike" kern="1200" cap="none" spc="0" normalizeH="0" baseline="0" noProof="0">
                <a:ln>
                  <a:noFill/>
                </a:ln>
                <a:solidFill>
                  <a:prstClr val="black"/>
                </a:solidFill>
                <a:effectLst/>
                <a:uLnTx/>
                <a:uFillTx/>
                <a:latin typeface="+mj-lt"/>
                <a:ea typeface="+mn-ea"/>
                <a:cs typeface="+mn-cs"/>
              </a:rPr>
              <a:t>Hodnocené období:</a:t>
            </a:r>
          </a:p>
        </p:txBody>
      </p:sp>
      <p:grpSp>
        <p:nvGrpSpPr>
          <p:cNvPr id="52" name="Skupina 51">
            <a:extLst>
              <a:ext uri="{FF2B5EF4-FFF2-40B4-BE49-F238E27FC236}">
                <a16:creationId xmlns:a16="http://schemas.microsoft.com/office/drawing/2014/main" id="{61C86F3E-CB84-0EC2-4EBA-EADAC3ECC2F2}"/>
              </a:ext>
            </a:extLst>
          </p:cNvPr>
          <p:cNvGrpSpPr/>
          <p:nvPr>
            <p:custDataLst>
              <p:tags r:id="rId4"/>
            </p:custDataLst>
          </p:nvPr>
        </p:nvGrpSpPr>
        <p:grpSpPr>
          <a:xfrm>
            <a:off x="7683931" y="1480993"/>
            <a:ext cx="126000" cy="886927"/>
            <a:chOff x="10046548" y="1990712"/>
            <a:chExt cx="126000" cy="886927"/>
          </a:xfrm>
        </p:grpSpPr>
        <p:sp>
          <p:nvSpPr>
            <p:cNvPr id="17" name="AutoShape 28">
              <a:extLst>
                <a:ext uri="{FF2B5EF4-FFF2-40B4-BE49-F238E27FC236}">
                  <a16:creationId xmlns:a16="http://schemas.microsoft.com/office/drawing/2014/main" id="{57786233-5B0B-29E1-0E15-C290FE8679D0}"/>
                </a:ext>
              </a:extLst>
            </p:cNvPr>
            <p:cNvSpPr>
              <a:spLocks noChangeArrowheads="1"/>
            </p:cNvSpPr>
            <p:nvPr>
              <p:custDataLst>
                <p:tags r:id="rId11"/>
              </p:custDataLst>
            </p:nvPr>
          </p:nvSpPr>
          <p:spPr bwMode="auto">
            <a:xfrm>
              <a:off x="10046548" y="1990712"/>
              <a:ext cx="126000" cy="126000"/>
            </a:xfrm>
            <a:prstGeom prst="diamond">
              <a:avLst/>
            </a:prstGeom>
            <a:solidFill>
              <a:srgbClr val="C0C0C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200" b="0" i="1" u="none" strike="noStrike" kern="120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19" name="Oval 31">
              <a:extLst>
                <a:ext uri="{FF2B5EF4-FFF2-40B4-BE49-F238E27FC236}">
                  <a16:creationId xmlns:a16="http://schemas.microsoft.com/office/drawing/2014/main" id="{E74FBCF8-2487-21D3-9310-3063AF0CBF50}"/>
                </a:ext>
              </a:extLst>
            </p:cNvPr>
            <p:cNvSpPr>
              <a:spLocks noChangeArrowheads="1"/>
            </p:cNvSpPr>
            <p:nvPr>
              <p:custDataLst>
                <p:tags r:id="rId12"/>
              </p:custDataLst>
            </p:nvPr>
          </p:nvSpPr>
          <p:spPr bwMode="auto">
            <a:xfrm>
              <a:off x="10055548" y="2262354"/>
              <a:ext cx="108000" cy="108000"/>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200" b="0" i="1" u="none" strike="noStrike" kern="1200" cap="none" spc="0" normalizeH="0" baseline="0" noProof="0">
                <a:ln>
                  <a:noFill/>
                </a:ln>
                <a:solidFill>
                  <a:srgbClr val="5F5F5F"/>
                </a:solidFill>
                <a:effectLst/>
                <a:uLnTx/>
                <a:uFillTx/>
                <a:latin typeface="Arial" panose="020B0604020202020204" pitchFamily="34" charset="0"/>
                <a:ea typeface="+mn-ea"/>
                <a:cs typeface="+mn-cs"/>
              </a:endParaRPr>
            </a:p>
          </p:txBody>
        </p:sp>
        <p:grpSp>
          <p:nvGrpSpPr>
            <p:cNvPr id="22" name="Group 34">
              <a:extLst>
                <a:ext uri="{FF2B5EF4-FFF2-40B4-BE49-F238E27FC236}">
                  <a16:creationId xmlns:a16="http://schemas.microsoft.com/office/drawing/2014/main" id="{6C9BC703-B2CB-7FF1-585A-696E52BC47C2}"/>
                </a:ext>
              </a:extLst>
            </p:cNvPr>
            <p:cNvGrpSpPr>
              <a:grpSpLocks/>
            </p:cNvGrpSpPr>
            <p:nvPr>
              <p:custDataLst>
                <p:tags r:id="rId13"/>
              </p:custDataLst>
            </p:nvPr>
          </p:nvGrpSpPr>
          <p:grpSpPr bwMode="auto">
            <a:xfrm>
              <a:off x="10055548" y="2515996"/>
              <a:ext cx="108000" cy="108000"/>
              <a:chOff x="585" y="2014"/>
              <a:chExt cx="45" cy="45"/>
            </a:xfrm>
          </p:grpSpPr>
          <p:sp>
            <p:nvSpPr>
              <p:cNvPr id="34" name="Line 35">
                <a:extLst>
                  <a:ext uri="{FF2B5EF4-FFF2-40B4-BE49-F238E27FC236}">
                    <a16:creationId xmlns:a16="http://schemas.microsoft.com/office/drawing/2014/main" id="{323A301E-86D8-A89E-C3FA-274C5761FB4C}"/>
                  </a:ext>
                </a:extLst>
              </p:cNvPr>
              <p:cNvSpPr>
                <a:spLocks noChangeShapeType="1"/>
              </p:cNvSpPr>
              <p:nvPr/>
            </p:nvSpPr>
            <p:spPr bwMode="auto">
              <a:xfrm>
                <a:off x="585" y="2014"/>
                <a:ext cx="45" cy="45"/>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2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sp>
            <p:nvSpPr>
              <p:cNvPr id="35" name="Line 36">
                <a:extLst>
                  <a:ext uri="{FF2B5EF4-FFF2-40B4-BE49-F238E27FC236}">
                    <a16:creationId xmlns:a16="http://schemas.microsoft.com/office/drawing/2014/main" id="{0B64D3A1-D34B-1221-809D-9B5DA2CC6281}"/>
                  </a:ext>
                </a:extLst>
              </p:cNvPr>
              <p:cNvSpPr>
                <a:spLocks noChangeShapeType="1"/>
              </p:cNvSpPr>
              <p:nvPr/>
            </p:nvSpPr>
            <p:spPr bwMode="auto">
              <a:xfrm flipH="1">
                <a:off x="585" y="2014"/>
                <a:ext cx="45" cy="45"/>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2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grpSp>
        <p:grpSp>
          <p:nvGrpSpPr>
            <p:cNvPr id="25" name="Group 34">
              <a:extLst>
                <a:ext uri="{FF2B5EF4-FFF2-40B4-BE49-F238E27FC236}">
                  <a16:creationId xmlns:a16="http://schemas.microsoft.com/office/drawing/2014/main" id="{29D5C166-865C-EF48-592C-DCA5A1389206}"/>
                </a:ext>
              </a:extLst>
            </p:cNvPr>
            <p:cNvGrpSpPr>
              <a:grpSpLocks/>
            </p:cNvGrpSpPr>
            <p:nvPr>
              <p:custDataLst>
                <p:tags r:id="rId14"/>
              </p:custDataLst>
            </p:nvPr>
          </p:nvGrpSpPr>
          <p:grpSpPr bwMode="auto">
            <a:xfrm>
              <a:off x="10055548" y="2769639"/>
              <a:ext cx="108000" cy="108000"/>
              <a:chOff x="585" y="2014"/>
              <a:chExt cx="45" cy="45"/>
            </a:xfrm>
          </p:grpSpPr>
          <p:sp>
            <p:nvSpPr>
              <p:cNvPr id="32" name="Line 35">
                <a:extLst>
                  <a:ext uri="{FF2B5EF4-FFF2-40B4-BE49-F238E27FC236}">
                    <a16:creationId xmlns:a16="http://schemas.microsoft.com/office/drawing/2014/main" id="{BFF399DF-06AC-08BA-3774-46E94D4C9742}"/>
                  </a:ext>
                </a:extLst>
              </p:cNvPr>
              <p:cNvSpPr>
                <a:spLocks noChangeShapeType="1"/>
              </p:cNvSpPr>
              <p:nvPr/>
            </p:nvSpPr>
            <p:spPr bwMode="auto">
              <a:xfrm>
                <a:off x="585" y="2014"/>
                <a:ext cx="45" cy="4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srgbClr val="5F5F5F"/>
                  </a:solidFill>
                  <a:effectLst/>
                  <a:uLnTx/>
                  <a:uFillTx/>
                  <a:latin typeface="Calibri"/>
                  <a:ea typeface="+mn-ea"/>
                  <a:cs typeface="+mn-cs"/>
                </a:endParaRPr>
              </a:p>
            </p:txBody>
          </p:sp>
          <p:sp>
            <p:nvSpPr>
              <p:cNvPr id="33" name="Line 36">
                <a:extLst>
                  <a:ext uri="{FF2B5EF4-FFF2-40B4-BE49-F238E27FC236}">
                    <a16:creationId xmlns:a16="http://schemas.microsoft.com/office/drawing/2014/main" id="{1A1594D7-80E8-23AD-0348-EF2C89BFA723}"/>
                  </a:ext>
                </a:extLst>
              </p:cNvPr>
              <p:cNvSpPr>
                <a:spLocks noChangeShapeType="1"/>
              </p:cNvSpPr>
              <p:nvPr/>
            </p:nvSpPr>
            <p:spPr bwMode="auto">
              <a:xfrm flipH="1">
                <a:off x="585" y="2014"/>
                <a:ext cx="45" cy="4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srgbClr val="5F5F5F"/>
                  </a:solidFill>
                  <a:effectLst/>
                  <a:uLnTx/>
                  <a:uFillTx/>
                  <a:latin typeface="Calibri"/>
                  <a:ea typeface="+mn-ea"/>
                  <a:cs typeface="+mn-cs"/>
                </a:endParaRPr>
              </a:p>
            </p:txBody>
          </p:sp>
        </p:grpSp>
      </p:grpSp>
      <p:sp>
        <p:nvSpPr>
          <p:cNvPr id="45" name="Nadpis 1">
            <a:extLst>
              <a:ext uri="{FF2B5EF4-FFF2-40B4-BE49-F238E27FC236}">
                <a16:creationId xmlns:a16="http://schemas.microsoft.com/office/drawing/2014/main" id="{4875D5FE-6018-DEBF-2C16-52A9279649B8}"/>
              </a:ext>
            </a:extLst>
          </p:cNvPr>
          <p:cNvSpPr>
            <a:spLocks noGrp="1"/>
          </p:cNvSpPr>
          <p:nvPr>
            <p:ph type="title"/>
            <p:custDataLst>
              <p:tags r:id="rId5"/>
            </p:custDataLst>
          </p:nvPr>
        </p:nvSpPr>
        <p:spPr>
          <a:xfrm>
            <a:off x="272590" y="160258"/>
            <a:ext cx="11386173" cy="538364"/>
          </a:xfrm>
        </p:spPr>
        <p:txBody>
          <a:bodyPr>
            <a:normAutofit/>
          </a:bodyPr>
          <a:lstStyle/>
          <a:p>
            <a:r>
              <a:rPr lang="cs-CZ" dirty="0">
                <a:solidFill>
                  <a:srgbClr val="002060"/>
                </a:solidFill>
              </a:rPr>
              <a:t>Příklad zlepšujících se výsledků péče v LBK: hospitalizační mortalita u SS</a:t>
            </a:r>
          </a:p>
        </p:txBody>
      </p:sp>
      <p:graphicFrame>
        <p:nvGraphicFramePr>
          <p:cNvPr id="46" name="Tabulka 46">
            <a:extLst>
              <a:ext uri="{FF2B5EF4-FFF2-40B4-BE49-F238E27FC236}">
                <a16:creationId xmlns:a16="http://schemas.microsoft.com/office/drawing/2014/main" id="{2B256585-F545-6B23-AAD8-CF3B12C0A46C}"/>
              </a:ext>
            </a:extLst>
          </p:cNvPr>
          <p:cNvGraphicFramePr>
            <a:graphicFrameLocks noGrp="1"/>
          </p:cNvGraphicFramePr>
          <p:nvPr>
            <p:custDataLst>
              <p:tags r:id="rId6"/>
            </p:custDataLst>
          </p:nvPr>
        </p:nvGraphicFramePr>
        <p:xfrm>
          <a:off x="842129" y="5687568"/>
          <a:ext cx="5778720" cy="274320"/>
        </p:xfrm>
        <a:graphic>
          <a:graphicData uri="http://schemas.openxmlformats.org/drawingml/2006/table">
            <a:tbl>
              <a:tblPr firstRow="1" bandRow="1">
                <a:tableStyleId>{2D5ABB26-0587-4C30-8999-92F81FD0307C}</a:tableStyleId>
              </a:tblPr>
              <a:tblGrid>
                <a:gridCol w="1155744">
                  <a:extLst>
                    <a:ext uri="{9D8B030D-6E8A-4147-A177-3AD203B41FA5}">
                      <a16:colId xmlns:a16="http://schemas.microsoft.com/office/drawing/2014/main" val="198761840"/>
                    </a:ext>
                  </a:extLst>
                </a:gridCol>
                <a:gridCol w="1155744">
                  <a:extLst>
                    <a:ext uri="{9D8B030D-6E8A-4147-A177-3AD203B41FA5}">
                      <a16:colId xmlns:a16="http://schemas.microsoft.com/office/drawing/2014/main" val="773237486"/>
                    </a:ext>
                  </a:extLst>
                </a:gridCol>
                <a:gridCol w="1155744">
                  <a:extLst>
                    <a:ext uri="{9D8B030D-6E8A-4147-A177-3AD203B41FA5}">
                      <a16:colId xmlns:a16="http://schemas.microsoft.com/office/drawing/2014/main" val="1889393470"/>
                    </a:ext>
                  </a:extLst>
                </a:gridCol>
                <a:gridCol w="1155744">
                  <a:extLst>
                    <a:ext uri="{9D8B030D-6E8A-4147-A177-3AD203B41FA5}">
                      <a16:colId xmlns:a16="http://schemas.microsoft.com/office/drawing/2014/main" val="594817888"/>
                    </a:ext>
                  </a:extLst>
                </a:gridCol>
                <a:gridCol w="1155744">
                  <a:extLst>
                    <a:ext uri="{9D8B030D-6E8A-4147-A177-3AD203B41FA5}">
                      <a16:colId xmlns:a16="http://schemas.microsoft.com/office/drawing/2014/main" val="4061177061"/>
                    </a:ext>
                  </a:extLst>
                </a:gridCol>
              </a:tblGrid>
              <a:tr h="161913">
                <a:tc>
                  <a:txBody>
                    <a:bodyPr/>
                    <a:lstStyle/>
                    <a:p>
                      <a:pPr algn="ctr"/>
                      <a:r>
                        <a:rPr lang="cs-CZ" sz="1200"/>
                        <a:t>Celkem</a:t>
                      </a:r>
                    </a:p>
                  </a:txBody>
                  <a:tcPr/>
                </a:tc>
                <a:tc>
                  <a:txBody>
                    <a:bodyPr/>
                    <a:lstStyle/>
                    <a:p>
                      <a:pPr algn="ctr"/>
                      <a:r>
                        <a:rPr lang="cs-CZ" sz="1200"/>
                        <a:t>Věk &lt; 50 let</a:t>
                      </a:r>
                    </a:p>
                  </a:txBody>
                  <a:tcPr/>
                </a:tc>
                <a:tc>
                  <a:txBody>
                    <a:bodyPr/>
                    <a:lstStyle/>
                    <a:p>
                      <a:pPr algn="ctr"/>
                      <a:r>
                        <a:rPr lang="cs-CZ" sz="1200"/>
                        <a:t> Věk 50–64 let</a:t>
                      </a:r>
                    </a:p>
                  </a:txBody>
                  <a:tcPr/>
                </a:tc>
                <a:tc>
                  <a:txBody>
                    <a:bodyPr/>
                    <a:lstStyle/>
                    <a:p>
                      <a:pPr algn="ctr"/>
                      <a:r>
                        <a:rPr lang="cs-CZ" sz="1200"/>
                        <a:t>Věk 65–79 let</a:t>
                      </a:r>
                    </a:p>
                  </a:txBody>
                  <a:tcPr/>
                </a:tc>
                <a:tc>
                  <a:txBody>
                    <a:bodyPr/>
                    <a:lstStyle/>
                    <a:p>
                      <a:pPr algn="ctr"/>
                      <a:r>
                        <a:rPr lang="cs-CZ" sz="1200"/>
                        <a:t>Věk 80+ let</a:t>
                      </a:r>
                    </a:p>
                  </a:txBody>
                  <a:tcPr/>
                </a:tc>
                <a:extLst>
                  <a:ext uri="{0D108BD9-81ED-4DB2-BD59-A6C34878D82A}">
                    <a16:rowId xmlns:a16="http://schemas.microsoft.com/office/drawing/2014/main" val="2005163077"/>
                  </a:ext>
                </a:extLst>
              </a:tr>
            </a:tbl>
          </a:graphicData>
        </a:graphic>
      </p:graphicFrame>
      <p:graphicFrame>
        <p:nvGraphicFramePr>
          <p:cNvPr id="49" name="Tabulka 49">
            <a:extLst>
              <a:ext uri="{FF2B5EF4-FFF2-40B4-BE49-F238E27FC236}">
                <a16:creationId xmlns:a16="http://schemas.microsoft.com/office/drawing/2014/main" id="{3A9C680B-3BD6-196A-4C26-C9DC7C816557}"/>
              </a:ext>
            </a:extLst>
          </p:cNvPr>
          <p:cNvGraphicFramePr>
            <a:graphicFrameLocks noGrp="1"/>
          </p:cNvGraphicFramePr>
          <p:nvPr>
            <p:custDataLst>
              <p:tags r:id="rId7"/>
            </p:custDataLst>
          </p:nvPr>
        </p:nvGraphicFramePr>
        <p:xfrm>
          <a:off x="7883535" y="1445348"/>
          <a:ext cx="1366886" cy="1008000"/>
        </p:xfrm>
        <a:graphic>
          <a:graphicData uri="http://schemas.openxmlformats.org/drawingml/2006/table">
            <a:tbl>
              <a:tblPr firstRow="1" bandRow="1">
                <a:tableStyleId>{2D5ABB26-0587-4C30-8999-92F81FD0307C}</a:tableStyleId>
              </a:tblPr>
              <a:tblGrid>
                <a:gridCol w="1366886">
                  <a:extLst>
                    <a:ext uri="{9D8B030D-6E8A-4147-A177-3AD203B41FA5}">
                      <a16:colId xmlns:a16="http://schemas.microsoft.com/office/drawing/2014/main" val="1859590823"/>
                    </a:ext>
                  </a:extLst>
                </a:gridCol>
              </a:tblGrid>
              <a:tr h="252000">
                <a:tc>
                  <a:txBody>
                    <a:bodyPr/>
                    <a:lstStyle/>
                    <a:p>
                      <a:r>
                        <a:rPr lang="cs-CZ" sz="1400" b="0"/>
                        <a:t>2020–2023</a:t>
                      </a:r>
                    </a:p>
                  </a:txBody>
                  <a:tcPr marL="0" marR="0" marT="0" marB="0"/>
                </a:tc>
                <a:extLst>
                  <a:ext uri="{0D108BD9-81ED-4DB2-BD59-A6C34878D82A}">
                    <a16:rowId xmlns:a16="http://schemas.microsoft.com/office/drawing/2014/main" val="3867355213"/>
                  </a:ext>
                </a:extLst>
              </a:tr>
              <a:tr h="252000">
                <a:tc>
                  <a:txBody>
                    <a:bodyPr/>
                    <a:lstStyle/>
                    <a:p>
                      <a:r>
                        <a:rPr lang="cs-CZ" sz="1400" b="0"/>
                        <a:t>2010–2019</a:t>
                      </a:r>
                    </a:p>
                  </a:txBody>
                  <a:tcPr marL="0" marR="0" marT="0" marB="0"/>
                </a:tc>
                <a:extLst>
                  <a:ext uri="{0D108BD9-81ED-4DB2-BD59-A6C34878D82A}">
                    <a16:rowId xmlns:a16="http://schemas.microsoft.com/office/drawing/2014/main" val="4154156993"/>
                  </a:ext>
                </a:extLst>
              </a:tr>
              <a:tr h="252000">
                <a:tc>
                  <a:txBody>
                    <a:bodyPr/>
                    <a:lstStyle/>
                    <a:p>
                      <a:r>
                        <a:rPr lang="cs-CZ" sz="1400" b="0"/>
                        <a:t>2000–2009</a:t>
                      </a:r>
                    </a:p>
                  </a:txBody>
                  <a:tcPr marL="0" marR="0" marT="0" marB="0"/>
                </a:tc>
                <a:extLst>
                  <a:ext uri="{0D108BD9-81ED-4DB2-BD59-A6C34878D82A}">
                    <a16:rowId xmlns:a16="http://schemas.microsoft.com/office/drawing/2014/main" val="1448101547"/>
                  </a:ext>
                </a:extLst>
              </a:tr>
              <a:tr h="252000">
                <a:tc>
                  <a:txBody>
                    <a:bodyPr/>
                    <a:lstStyle/>
                    <a:p>
                      <a:r>
                        <a:rPr lang="cs-CZ" sz="1400" b="0"/>
                        <a:t>1994–1999</a:t>
                      </a:r>
                    </a:p>
                  </a:txBody>
                  <a:tcPr marL="0" marR="0" marT="0" marB="0"/>
                </a:tc>
                <a:extLst>
                  <a:ext uri="{0D108BD9-81ED-4DB2-BD59-A6C34878D82A}">
                    <a16:rowId xmlns:a16="http://schemas.microsoft.com/office/drawing/2014/main" val="3202435827"/>
                  </a:ext>
                </a:extLst>
              </a:tr>
            </a:tbl>
          </a:graphicData>
        </a:graphic>
      </p:graphicFrame>
      <p:graphicFrame>
        <p:nvGraphicFramePr>
          <p:cNvPr id="6" name="Tabulka 7">
            <a:extLst>
              <a:ext uri="{FF2B5EF4-FFF2-40B4-BE49-F238E27FC236}">
                <a16:creationId xmlns:a16="http://schemas.microsoft.com/office/drawing/2014/main" id="{79732D64-8742-0136-9049-4EE9F72C01E1}"/>
              </a:ext>
            </a:extLst>
          </p:cNvPr>
          <p:cNvGraphicFramePr>
            <a:graphicFrameLocks noGrp="1"/>
          </p:cNvGraphicFramePr>
          <p:nvPr>
            <p:custDataLst>
              <p:tags r:id="rId8"/>
            </p:custDataLst>
          </p:nvPr>
        </p:nvGraphicFramePr>
        <p:xfrm>
          <a:off x="7052618" y="2685174"/>
          <a:ext cx="4815331" cy="1207007"/>
        </p:xfrm>
        <a:graphic>
          <a:graphicData uri="http://schemas.openxmlformats.org/drawingml/2006/table">
            <a:tbl>
              <a:tblPr firstRow="1" bandRow="1">
                <a:tableStyleId>{C083E6E3-FA7D-4D7B-A595-EF9225AFEA82}</a:tableStyleId>
              </a:tblPr>
              <a:tblGrid>
                <a:gridCol w="1611871">
                  <a:extLst>
                    <a:ext uri="{9D8B030D-6E8A-4147-A177-3AD203B41FA5}">
                      <a16:colId xmlns:a16="http://schemas.microsoft.com/office/drawing/2014/main" val="2668743915"/>
                    </a:ext>
                  </a:extLst>
                </a:gridCol>
                <a:gridCol w="640692">
                  <a:extLst>
                    <a:ext uri="{9D8B030D-6E8A-4147-A177-3AD203B41FA5}">
                      <a16:colId xmlns:a16="http://schemas.microsoft.com/office/drawing/2014/main" val="3621640554"/>
                    </a:ext>
                  </a:extLst>
                </a:gridCol>
                <a:gridCol w="640692">
                  <a:extLst>
                    <a:ext uri="{9D8B030D-6E8A-4147-A177-3AD203B41FA5}">
                      <a16:colId xmlns:a16="http://schemas.microsoft.com/office/drawing/2014/main" val="1804977607"/>
                    </a:ext>
                  </a:extLst>
                </a:gridCol>
                <a:gridCol w="640692">
                  <a:extLst>
                    <a:ext uri="{9D8B030D-6E8A-4147-A177-3AD203B41FA5}">
                      <a16:colId xmlns:a16="http://schemas.microsoft.com/office/drawing/2014/main" val="1921926382"/>
                    </a:ext>
                  </a:extLst>
                </a:gridCol>
                <a:gridCol w="640692">
                  <a:extLst>
                    <a:ext uri="{9D8B030D-6E8A-4147-A177-3AD203B41FA5}">
                      <a16:colId xmlns:a16="http://schemas.microsoft.com/office/drawing/2014/main" val="2697042838"/>
                    </a:ext>
                  </a:extLst>
                </a:gridCol>
                <a:gridCol w="640692">
                  <a:extLst>
                    <a:ext uri="{9D8B030D-6E8A-4147-A177-3AD203B41FA5}">
                      <a16:colId xmlns:a16="http://schemas.microsoft.com/office/drawing/2014/main" val="3805298002"/>
                    </a:ext>
                  </a:extLst>
                </a:gridCol>
              </a:tblGrid>
              <a:tr h="258771">
                <a:tc>
                  <a:txBody>
                    <a:bodyPr/>
                    <a:lstStyle/>
                    <a:p>
                      <a:pPr algn="ctr" fontAlgn="b"/>
                      <a:r>
                        <a:rPr lang="cs-CZ" sz="1200" b="1" u="none" strike="noStrike">
                          <a:solidFill>
                            <a:schemeClr val="bg1"/>
                          </a:solidFill>
                          <a:effectLst/>
                        </a:rPr>
                        <a:t>Hospitalizační mortalita</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Celkem</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&lt;50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50–64</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65–79</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80+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extLst>
                  <a:ext uri="{0D108BD9-81ED-4DB2-BD59-A6C34878D82A}">
                    <a16:rowId xmlns:a16="http://schemas.microsoft.com/office/drawing/2014/main" val="258061751"/>
                  </a:ext>
                </a:extLst>
              </a:tr>
              <a:tr h="237059">
                <a:tc>
                  <a:txBody>
                    <a:bodyPr/>
                    <a:lstStyle/>
                    <a:p>
                      <a:pPr algn="ctr" fontAlgn="b"/>
                      <a:r>
                        <a:rPr lang="cs-CZ" sz="1200" b="0" u="none" strike="noStrike">
                          <a:solidFill>
                            <a:srgbClr val="000000"/>
                          </a:solidFill>
                          <a:effectLst/>
                        </a:rPr>
                        <a:t>kohorta 1994–1999</a:t>
                      </a:r>
                      <a:endParaRPr lang="cs-CZ" sz="1200" b="0" i="0" u="none" strike="noStrike">
                        <a:solidFill>
                          <a:srgbClr val="000000"/>
                        </a:solidFill>
                        <a:effectLst/>
                        <a:latin typeface="Calibri" panose="020F0502020204030204" pitchFamily="34" charset="0"/>
                      </a:endParaRP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0,222</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0,200</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0,148</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0,205</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0,305</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4155307"/>
                  </a:ext>
                </a:extLst>
              </a:tr>
              <a:tr h="237059">
                <a:tc>
                  <a:txBody>
                    <a:bodyPr/>
                    <a:lstStyle/>
                    <a:p>
                      <a:pPr algn="ctr" fontAlgn="b"/>
                      <a:r>
                        <a:rPr lang="cs-CZ" sz="1200" b="0" u="none" strike="noStrike">
                          <a:solidFill>
                            <a:srgbClr val="000000"/>
                          </a:solidFill>
                          <a:effectLst/>
                        </a:rPr>
                        <a:t>kohorta 2000–2009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0,169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0,094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0,104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0,144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0,236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2278201"/>
                  </a:ext>
                </a:extLst>
              </a:tr>
              <a:tr h="237059">
                <a:tc>
                  <a:txBody>
                    <a:bodyPr/>
                    <a:lstStyle/>
                    <a:p>
                      <a:pPr algn="ctr" fontAlgn="b"/>
                      <a:r>
                        <a:rPr lang="cs-CZ" sz="1200" b="0" u="none" strike="noStrike">
                          <a:solidFill>
                            <a:srgbClr val="000000"/>
                          </a:solidFill>
                          <a:effectLst/>
                        </a:rPr>
                        <a:t>kohorta 2010–2019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0,170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0,043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0,093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0,133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0,243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9714355"/>
                  </a:ext>
                </a:extLst>
              </a:tr>
              <a:tr h="237059">
                <a:tc>
                  <a:txBody>
                    <a:bodyPr/>
                    <a:lstStyle/>
                    <a:p>
                      <a:pPr algn="ctr" fontAlgn="b"/>
                      <a:r>
                        <a:rPr lang="cs-CZ" sz="1200" b="0" u="none" strike="noStrike">
                          <a:solidFill>
                            <a:srgbClr val="000000"/>
                          </a:solidFill>
                          <a:effectLst/>
                        </a:rPr>
                        <a:t>kohorta 2020–2023</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0,186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0,060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0,096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0,149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0,269</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361129"/>
                  </a:ext>
                </a:extLst>
              </a:tr>
            </a:tbl>
          </a:graphicData>
        </a:graphic>
      </p:graphicFrame>
      <p:graphicFrame>
        <p:nvGraphicFramePr>
          <p:cNvPr id="3" name="Tabulka 7">
            <a:extLst>
              <a:ext uri="{FF2B5EF4-FFF2-40B4-BE49-F238E27FC236}">
                <a16:creationId xmlns:a16="http://schemas.microsoft.com/office/drawing/2014/main" id="{E8429EBE-6A9F-31A7-3624-BD68CF13C895}"/>
              </a:ext>
            </a:extLst>
          </p:cNvPr>
          <p:cNvGraphicFramePr>
            <a:graphicFrameLocks noGrp="1"/>
          </p:cNvGraphicFramePr>
          <p:nvPr>
            <p:custDataLst>
              <p:tags r:id="rId9"/>
            </p:custDataLst>
          </p:nvPr>
        </p:nvGraphicFramePr>
        <p:xfrm>
          <a:off x="7052618" y="4170000"/>
          <a:ext cx="4815331" cy="1320346"/>
        </p:xfrm>
        <a:graphic>
          <a:graphicData uri="http://schemas.openxmlformats.org/drawingml/2006/table">
            <a:tbl>
              <a:tblPr firstRow="1" bandRow="1">
                <a:tableStyleId>{C083E6E3-FA7D-4D7B-A595-EF9225AFEA82}</a:tableStyleId>
              </a:tblPr>
              <a:tblGrid>
                <a:gridCol w="1611871">
                  <a:extLst>
                    <a:ext uri="{9D8B030D-6E8A-4147-A177-3AD203B41FA5}">
                      <a16:colId xmlns:a16="http://schemas.microsoft.com/office/drawing/2014/main" val="2668743915"/>
                    </a:ext>
                  </a:extLst>
                </a:gridCol>
                <a:gridCol w="640692">
                  <a:extLst>
                    <a:ext uri="{9D8B030D-6E8A-4147-A177-3AD203B41FA5}">
                      <a16:colId xmlns:a16="http://schemas.microsoft.com/office/drawing/2014/main" val="3621640554"/>
                    </a:ext>
                  </a:extLst>
                </a:gridCol>
                <a:gridCol w="640692">
                  <a:extLst>
                    <a:ext uri="{9D8B030D-6E8A-4147-A177-3AD203B41FA5}">
                      <a16:colId xmlns:a16="http://schemas.microsoft.com/office/drawing/2014/main" val="1804977607"/>
                    </a:ext>
                  </a:extLst>
                </a:gridCol>
                <a:gridCol w="640692">
                  <a:extLst>
                    <a:ext uri="{9D8B030D-6E8A-4147-A177-3AD203B41FA5}">
                      <a16:colId xmlns:a16="http://schemas.microsoft.com/office/drawing/2014/main" val="1921926382"/>
                    </a:ext>
                  </a:extLst>
                </a:gridCol>
                <a:gridCol w="640692">
                  <a:extLst>
                    <a:ext uri="{9D8B030D-6E8A-4147-A177-3AD203B41FA5}">
                      <a16:colId xmlns:a16="http://schemas.microsoft.com/office/drawing/2014/main" val="2697042838"/>
                    </a:ext>
                  </a:extLst>
                </a:gridCol>
                <a:gridCol w="640692">
                  <a:extLst>
                    <a:ext uri="{9D8B030D-6E8A-4147-A177-3AD203B41FA5}">
                      <a16:colId xmlns:a16="http://schemas.microsoft.com/office/drawing/2014/main" val="3805298002"/>
                    </a:ext>
                  </a:extLst>
                </a:gridCol>
              </a:tblGrid>
              <a:tr h="258771">
                <a:tc>
                  <a:txBody>
                    <a:bodyPr/>
                    <a:lstStyle/>
                    <a:p>
                      <a:pPr algn="ctr" fontAlgn="b"/>
                      <a:r>
                        <a:rPr lang="cs-CZ" sz="1200" b="1" u="none" strike="noStrike">
                          <a:solidFill>
                            <a:schemeClr val="bg1"/>
                          </a:solidFill>
                          <a:effectLst/>
                        </a:rPr>
                        <a:t>Počet pacientů/100 tis. obyv.</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Celkem</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&lt;50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50–64</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65–79</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tc>
                  <a:txBody>
                    <a:bodyPr/>
                    <a:lstStyle/>
                    <a:p>
                      <a:pPr algn="ctr" fontAlgn="b"/>
                      <a:r>
                        <a:rPr lang="cs-CZ" sz="1200" b="1" u="none" strike="noStrike">
                          <a:solidFill>
                            <a:schemeClr val="bg1"/>
                          </a:solidFill>
                          <a:effectLst/>
                        </a:rPr>
                        <a:t>80+</a:t>
                      </a:r>
                      <a:endParaRPr lang="cs-CZ" sz="1200" b="1" i="0" u="none" strike="noStrike">
                        <a:solidFill>
                          <a:schemeClr val="bg1"/>
                        </a:solidFill>
                        <a:effectLst/>
                        <a:latin typeface="Calibri" panose="020F0502020204030204" pitchFamily="34" charset="0"/>
                      </a:endParaRPr>
                    </a:p>
                  </a:txBody>
                  <a:tcPr marL="6350" marR="6350" marT="6350" marB="0" anchor="ctr">
                    <a:solidFill>
                      <a:srgbClr val="C00000"/>
                    </a:solidFill>
                  </a:tcPr>
                </a:tc>
                <a:extLst>
                  <a:ext uri="{0D108BD9-81ED-4DB2-BD59-A6C34878D82A}">
                    <a16:rowId xmlns:a16="http://schemas.microsoft.com/office/drawing/2014/main" val="258061751"/>
                  </a:ext>
                </a:extLst>
              </a:tr>
              <a:tr h="237059">
                <a:tc>
                  <a:txBody>
                    <a:bodyPr/>
                    <a:lstStyle/>
                    <a:p>
                      <a:pPr algn="ctr" fontAlgn="b"/>
                      <a:r>
                        <a:rPr lang="cs-CZ" sz="1200" b="0" u="none" strike="noStrike">
                          <a:solidFill>
                            <a:srgbClr val="000000"/>
                          </a:solidFill>
                          <a:effectLst/>
                        </a:rPr>
                        <a:t>kohorta 1994–1999</a:t>
                      </a:r>
                      <a:endParaRPr lang="cs-CZ" sz="1200" b="0" i="0" u="none" strike="noStrike">
                        <a:solidFill>
                          <a:srgbClr val="000000"/>
                        </a:solidFill>
                        <a:effectLst/>
                        <a:latin typeface="Calibri" panose="020F0502020204030204" pitchFamily="34" charset="0"/>
                      </a:endParaRP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65,9</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2,8</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65,6</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348,1</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761,9</a:t>
                      </a:r>
                    </a:p>
                  </a:txBody>
                  <a:tcPr marL="6350" marR="6350" marT="6350" marB="0" anchor="ctr">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4155307"/>
                  </a:ext>
                </a:extLst>
              </a:tr>
              <a:tr h="237059">
                <a:tc>
                  <a:txBody>
                    <a:bodyPr/>
                    <a:lstStyle/>
                    <a:p>
                      <a:pPr algn="ctr" fontAlgn="b"/>
                      <a:r>
                        <a:rPr lang="cs-CZ" sz="1200" b="0" u="none" strike="noStrike">
                          <a:solidFill>
                            <a:srgbClr val="000000"/>
                          </a:solidFill>
                          <a:effectLst/>
                        </a:rPr>
                        <a:t>kohorta 2000–2009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208,2</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6,7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165,4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917,2</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2 656,1</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2278201"/>
                  </a:ext>
                </a:extLst>
              </a:tr>
              <a:tr h="237059">
                <a:tc>
                  <a:txBody>
                    <a:bodyPr/>
                    <a:lstStyle/>
                    <a:p>
                      <a:pPr algn="ctr" fontAlgn="b"/>
                      <a:r>
                        <a:rPr lang="cs-CZ" sz="1200" b="0" u="none" strike="noStrike">
                          <a:solidFill>
                            <a:srgbClr val="000000"/>
                          </a:solidFill>
                          <a:effectLst/>
                        </a:rPr>
                        <a:t>kohorta 2010–2019</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362,4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15,2</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270,1</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1 100,3</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4 052,7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9714355"/>
                  </a:ext>
                </a:extLst>
              </a:tr>
              <a:tr h="237059">
                <a:tc>
                  <a:txBody>
                    <a:bodyPr/>
                    <a:lstStyle/>
                    <a:p>
                      <a:pPr algn="ctr" fontAlgn="b"/>
                      <a:r>
                        <a:rPr lang="cs-CZ" sz="1200" b="0" u="none" strike="noStrike">
                          <a:solidFill>
                            <a:srgbClr val="000000"/>
                          </a:solidFill>
                          <a:effectLst/>
                        </a:rPr>
                        <a:t>kohorta 2020–2023</a:t>
                      </a:r>
                      <a:endParaRPr lang="cs-CZ" sz="1200" b="0" i="0" u="none" strike="noStrike">
                        <a:solidFill>
                          <a:srgbClr val="000000"/>
                        </a:solidFill>
                        <a:effectLst/>
                        <a:latin typeface="Calibri" panose="020F0502020204030204" pitchFamily="34" charset="0"/>
                      </a:endParaRP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390,6</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18,0</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247,8</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1 108,7</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b"/>
                      <a:r>
                        <a:rPr lang="cs-CZ" sz="1200" b="0" i="0" u="none" strike="noStrike">
                          <a:solidFill>
                            <a:srgbClr val="000000"/>
                          </a:solidFill>
                          <a:effectLst/>
                          <a:latin typeface="Calibri" panose="020F0502020204030204" pitchFamily="34" charset="0"/>
                        </a:rPr>
                        <a:t>3 739,4</a:t>
                      </a:r>
                    </a:p>
                  </a:txBody>
                  <a:tcPr marL="6350" marR="6350" marT="635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361129"/>
                  </a:ext>
                </a:extLst>
              </a:tr>
            </a:tbl>
          </a:graphicData>
        </a:graphic>
      </p:graphicFrame>
      <p:cxnSp>
        <p:nvCxnSpPr>
          <p:cNvPr id="4" name="Přímá spojnice se šipkou 3">
            <a:extLst>
              <a:ext uri="{FF2B5EF4-FFF2-40B4-BE49-F238E27FC236}">
                <a16:creationId xmlns:a16="http://schemas.microsoft.com/office/drawing/2014/main" id="{8ED2220D-19B5-EE4E-B32C-D21135ABD082}"/>
              </a:ext>
            </a:extLst>
          </p:cNvPr>
          <p:cNvCxnSpPr/>
          <p:nvPr/>
        </p:nvCxnSpPr>
        <p:spPr>
          <a:xfrm>
            <a:off x="3037062" y="4080755"/>
            <a:ext cx="0" cy="100193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 name="Přímá spojnice se šipkou 4">
            <a:extLst>
              <a:ext uri="{FF2B5EF4-FFF2-40B4-BE49-F238E27FC236}">
                <a16:creationId xmlns:a16="http://schemas.microsoft.com/office/drawing/2014/main" id="{F2A5742D-509A-0935-5912-7DAEF6850F72}"/>
              </a:ext>
            </a:extLst>
          </p:cNvPr>
          <p:cNvCxnSpPr>
            <a:cxnSpLocks/>
          </p:cNvCxnSpPr>
          <p:nvPr/>
        </p:nvCxnSpPr>
        <p:spPr>
          <a:xfrm>
            <a:off x="4149438" y="4260273"/>
            <a:ext cx="0" cy="653666"/>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ovéPole 8">
            <a:extLst>
              <a:ext uri="{FF2B5EF4-FFF2-40B4-BE49-F238E27FC236}">
                <a16:creationId xmlns:a16="http://schemas.microsoft.com/office/drawing/2014/main" id="{4D3A5E0B-11CC-8D02-65DC-46C9F71A9E36}"/>
              </a:ext>
            </a:extLst>
          </p:cNvPr>
          <p:cNvSpPr txBox="1"/>
          <p:nvPr>
            <p:custDataLst>
              <p:tags r:id="rId10"/>
            </p:custDataLst>
          </p:nvPr>
        </p:nvSpPr>
        <p:spPr>
          <a:xfrm>
            <a:off x="392025" y="629212"/>
            <a:ext cx="98035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NRHOSP 1994–2023, IS Zemřelí 1994–2023</a:t>
            </a:r>
          </a:p>
        </p:txBody>
      </p:sp>
      <p:cxnSp>
        <p:nvCxnSpPr>
          <p:cNvPr id="2" name="Přímá spojnice se šipkou 1">
            <a:extLst>
              <a:ext uri="{FF2B5EF4-FFF2-40B4-BE49-F238E27FC236}">
                <a16:creationId xmlns:a16="http://schemas.microsoft.com/office/drawing/2014/main" id="{EBA8E4AF-CC0B-0383-E3B5-254EC24A5C79}"/>
              </a:ext>
            </a:extLst>
          </p:cNvPr>
          <p:cNvCxnSpPr>
            <a:cxnSpLocks/>
          </p:cNvCxnSpPr>
          <p:nvPr/>
        </p:nvCxnSpPr>
        <p:spPr>
          <a:xfrm>
            <a:off x="6271315" y="3102167"/>
            <a:ext cx="0" cy="653666"/>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Přímá spojnice se šipkou 7">
            <a:extLst>
              <a:ext uri="{FF2B5EF4-FFF2-40B4-BE49-F238E27FC236}">
                <a16:creationId xmlns:a16="http://schemas.microsoft.com/office/drawing/2014/main" id="{703E0323-2AF8-3CA6-9089-7CD3AEB43806}"/>
              </a:ext>
            </a:extLst>
          </p:cNvPr>
          <p:cNvCxnSpPr>
            <a:cxnSpLocks/>
          </p:cNvCxnSpPr>
          <p:nvPr/>
        </p:nvCxnSpPr>
        <p:spPr>
          <a:xfrm>
            <a:off x="5207865" y="3838496"/>
            <a:ext cx="0" cy="653666"/>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060625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bdélník 10">
            <a:extLst>
              <a:ext uri="{FF2B5EF4-FFF2-40B4-BE49-F238E27FC236}">
                <a16:creationId xmlns:a16="http://schemas.microsoft.com/office/drawing/2014/main" id="{29295650-5B0D-19BD-0432-AF7CD531C5F6}"/>
              </a:ext>
            </a:extLst>
          </p:cNvPr>
          <p:cNvSpPr/>
          <p:nvPr/>
        </p:nvSpPr>
        <p:spPr>
          <a:xfrm>
            <a:off x="887541" y="2502351"/>
            <a:ext cx="700088" cy="3007861"/>
          </a:xfrm>
          <a:prstGeom prst="rect">
            <a:avLst/>
          </a:prstGeom>
          <a:solidFill>
            <a:srgbClr val="FF9797">
              <a:alpha val="75000"/>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27" name="Chart 4">
            <a:extLst>
              <a:ext uri="{FF2B5EF4-FFF2-40B4-BE49-F238E27FC236}">
                <a16:creationId xmlns:a16="http://schemas.microsoft.com/office/drawing/2014/main" id="{10A0AF1D-BFE0-12C0-9BA9-4C5A08AC29E5}"/>
              </a:ext>
            </a:extLst>
          </p:cNvPr>
          <p:cNvGraphicFramePr/>
          <p:nvPr>
            <p:custDataLst>
              <p:tags r:id="rId1"/>
            </p:custDataLst>
          </p:nvPr>
        </p:nvGraphicFramePr>
        <p:xfrm>
          <a:off x="-359941" y="1986041"/>
          <a:ext cx="12251917" cy="5177406"/>
        </p:xfrm>
        <a:graphic>
          <a:graphicData uri="http://schemas.openxmlformats.org/drawingml/2006/chart">
            <c:chart xmlns:c="http://schemas.openxmlformats.org/drawingml/2006/chart" xmlns:r="http://schemas.openxmlformats.org/officeDocument/2006/relationships" r:id="rId9"/>
          </a:graphicData>
        </a:graphic>
      </p:graphicFrame>
      <p:sp>
        <p:nvSpPr>
          <p:cNvPr id="2" name="Title 1"/>
          <p:cNvSpPr>
            <a:spLocks noGrp="1"/>
          </p:cNvSpPr>
          <p:nvPr>
            <p:ph type="title"/>
            <p:custDataLst>
              <p:tags r:id="rId2"/>
            </p:custDataLst>
          </p:nvPr>
        </p:nvSpPr>
        <p:spPr/>
        <p:txBody>
          <a:bodyPr>
            <a:noAutofit/>
          </a:bodyPr>
          <a:lstStyle/>
          <a:p>
            <a:r>
              <a:rPr lang="cs-CZ" dirty="0">
                <a:solidFill>
                  <a:srgbClr val="002060"/>
                </a:solidFill>
              </a:rPr>
              <a:t>Onkologičtí pacienti</a:t>
            </a:r>
            <a:r>
              <a:rPr lang="en-US" dirty="0">
                <a:solidFill>
                  <a:srgbClr val="002060"/>
                </a:solidFill>
              </a:rPr>
              <a:t> </a:t>
            </a:r>
            <a:r>
              <a:rPr lang="en-US" dirty="0" err="1">
                <a:solidFill>
                  <a:srgbClr val="002060"/>
                </a:solidFill>
              </a:rPr>
              <a:t>diagnostikovan</a:t>
            </a:r>
            <a:r>
              <a:rPr lang="cs-CZ" dirty="0">
                <a:solidFill>
                  <a:srgbClr val="002060"/>
                </a:solidFill>
              </a:rPr>
              <a:t>í v roce 2023 s konzultací </a:t>
            </a:r>
            <a:br>
              <a:rPr lang="cs-CZ" dirty="0">
                <a:solidFill>
                  <a:srgbClr val="002060"/>
                </a:solidFill>
              </a:rPr>
            </a:br>
            <a:r>
              <a:rPr lang="cs-CZ" dirty="0">
                <a:solidFill>
                  <a:srgbClr val="002060"/>
                </a:solidFill>
              </a:rPr>
              <a:t>multidisciplinárního týmu (MDT)</a:t>
            </a:r>
            <a:endParaRPr lang="en-US" dirty="0">
              <a:solidFill>
                <a:srgbClr val="002060"/>
              </a:solidFill>
            </a:endParaRPr>
          </a:p>
        </p:txBody>
      </p:sp>
      <p:sp>
        <p:nvSpPr>
          <p:cNvPr id="4" name="TextBox 6">
            <a:extLst>
              <a:ext uri="{FF2B5EF4-FFF2-40B4-BE49-F238E27FC236}">
                <a16:creationId xmlns:a16="http://schemas.microsoft.com/office/drawing/2014/main" id="{5706F5F6-E033-4762-A015-7A96DDD86B38}"/>
              </a:ext>
            </a:extLst>
          </p:cNvPr>
          <p:cNvSpPr txBox="1"/>
          <p:nvPr>
            <p:custDataLst>
              <p:tags r:id="rId3"/>
            </p:custDataLst>
          </p:nvPr>
        </p:nvSpPr>
        <p:spPr>
          <a:xfrm>
            <a:off x="245158" y="891129"/>
            <a:ext cx="118625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NRHZS+NOR; kód 51881 = MULTIDISCIPLINÁRNÍ INDIKAČNÍ SEMINÁŘ K URČENÍ OPTIMÁLNÍHO ZPŮSOBU LÉČBY U NEMOCNÝCH SE ZHOUBNÝM ONKOLOGICKÝM ONEMOCNĚNÍM; dospělí pacienti</a:t>
            </a:r>
          </a:p>
        </p:txBody>
      </p:sp>
      <p:sp>
        <p:nvSpPr>
          <p:cNvPr id="3" name="TextovéPole 4">
            <a:extLst>
              <a:ext uri="{FF2B5EF4-FFF2-40B4-BE49-F238E27FC236}">
                <a16:creationId xmlns:a16="http://schemas.microsoft.com/office/drawing/2014/main" id="{268F5950-EEA6-B496-4E1E-4B3188CA06F6}"/>
              </a:ext>
            </a:extLst>
          </p:cNvPr>
          <p:cNvSpPr txBox="1"/>
          <p:nvPr>
            <p:custDataLst>
              <p:tags r:id="rId4"/>
            </p:custDataLst>
          </p:nvPr>
        </p:nvSpPr>
        <p:spPr>
          <a:xfrm>
            <a:off x="245158" y="1246162"/>
            <a:ext cx="1148272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a:ln>
                  <a:noFill/>
                </a:ln>
                <a:solidFill>
                  <a:prstClr val="black"/>
                </a:solidFill>
                <a:effectLst/>
                <a:uLnTx/>
                <a:uFillTx/>
                <a:latin typeface="Calibri" panose="020F0502020204030204"/>
                <a:ea typeface="+mn-ea"/>
                <a:cs typeface="+mn-cs"/>
              </a:rPr>
              <a:t>Podíl primárně léčených pacientů dle klinického stadia a kraje bydliště, kteří měli diagnostikován solidní zhoubný novotvar (bez C44) dle NOR a zároveň měli vykázaný výkon konzultace MDT*</a:t>
            </a:r>
          </a:p>
        </p:txBody>
      </p:sp>
      <p:grpSp>
        <p:nvGrpSpPr>
          <p:cNvPr id="6" name="Skupina 5">
            <a:extLst>
              <a:ext uri="{FF2B5EF4-FFF2-40B4-BE49-F238E27FC236}">
                <a16:creationId xmlns:a16="http://schemas.microsoft.com/office/drawing/2014/main" id="{4FD0AF7E-209B-97CD-AB13-EE874A88C453}"/>
              </a:ext>
            </a:extLst>
          </p:cNvPr>
          <p:cNvGrpSpPr/>
          <p:nvPr>
            <p:custDataLst>
              <p:tags r:id="rId5"/>
            </p:custDataLst>
          </p:nvPr>
        </p:nvGrpSpPr>
        <p:grpSpPr>
          <a:xfrm>
            <a:off x="367704" y="2052029"/>
            <a:ext cx="3806411" cy="184666"/>
            <a:chOff x="1088773" y="944455"/>
            <a:chExt cx="3806411" cy="184666"/>
          </a:xfrm>
        </p:grpSpPr>
        <p:sp>
          <p:nvSpPr>
            <p:cNvPr id="8" name="TextovéPole 7">
              <a:extLst>
                <a:ext uri="{FF2B5EF4-FFF2-40B4-BE49-F238E27FC236}">
                  <a16:creationId xmlns:a16="http://schemas.microsoft.com/office/drawing/2014/main" id="{FF381ADB-1497-1899-3605-1A443197A7EC}"/>
                </a:ext>
              </a:extLst>
            </p:cNvPr>
            <p:cNvSpPr txBox="1"/>
            <p:nvPr/>
          </p:nvSpPr>
          <p:spPr>
            <a:xfrm>
              <a:off x="1088773" y="944455"/>
              <a:ext cx="2196552"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Stadium: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2</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4</a:t>
              </a:r>
              <a:endParaRPr kumimoji="0" lang="en-US" sz="11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 name="Obdélník 20">
              <a:extLst>
                <a:ext uri="{FF2B5EF4-FFF2-40B4-BE49-F238E27FC236}">
                  <a16:creationId xmlns:a16="http://schemas.microsoft.com/office/drawing/2014/main" id="{B71068FC-B600-22B4-843B-36895CB64079}"/>
                </a:ext>
              </a:extLst>
            </p:cNvPr>
            <p:cNvSpPr/>
            <p:nvPr/>
          </p:nvSpPr>
          <p:spPr>
            <a:xfrm>
              <a:off x="2938412" y="971810"/>
              <a:ext cx="144000" cy="144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28EE83F1-4D1A-8F09-61FB-5A1E2DEABDF9}"/>
                </a:ext>
              </a:extLst>
            </p:cNvPr>
            <p:cNvSpPr/>
            <p:nvPr/>
          </p:nvSpPr>
          <p:spPr>
            <a:xfrm>
              <a:off x="2584010" y="971810"/>
              <a:ext cx="144000" cy="144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35B9073C-6340-EA05-A0AD-81C84558856E}"/>
                </a:ext>
              </a:extLst>
            </p:cNvPr>
            <p:cNvSpPr/>
            <p:nvPr/>
          </p:nvSpPr>
          <p:spPr>
            <a:xfrm>
              <a:off x="2164698" y="971810"/>
              <a:ext cx="144000" cy="144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 name="Obdélník 23">
              <a:extLst>
                <a:ext uri="{FF2B5EF4-FFF2-40B4-BE49-F238E27FC236}">
                  <a16:creationId xmlns:a16="http://schemas.microsoft.com/office/drawing/2014/main" id="{77E2D942-2D5E-8700-3A00-3EEB85F2D261}"/>
                </a:ext>
              </a:extLst>
            </p:cNvPr>
            <p:cNvSpPr/>
            <p:nvPr/>
          </p:nvSpPr>
          <p:spPr>
            <a:xfrm>
              <a:off x="1779021" y="971810"/>
              <a:ext cx="144000" cy="144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 name="Obdélník 24">
              <a:extLst>
                <a:ext uri="{FF2B5EF4-FFF2-40B4-BE49-F238E27FC236}">
                  <a16:creationId xmlns:a16="http://schemas.microsoft.com/office/drawing/2014/main" id="{F6A9C78A-031D-1446-FD6A-5F628D327D33}"/>
                </a:ext>
              </a:extLst>
            </p:cNvPr>
            <p:cNvSpPr/>
            <p:nvPr/>
          </p:nvSpPr>
          <p:spPr>
            <a:xfrm>
              <a:off x="3275872" y="971810"/>
              <a:ext cx="144000" cy="144000"/>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44462E27-026B-ADCA-AE1C-D6E54F44AB25}"/>
                </a:ext>
              </a:extLst>
            </p:cNvPr>
            <p:cNvSpPr txBox="1"/>
            <p:nvPr/>
          </p:nvSpPr>
          <p:spPr>
            <a:xfrm>
              <a:off x="3480440" y="944455"/>
              <a:ext cx="1414744"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neznámo</a:t>
              </a:r>
            </a:p>
          </p:txBody>
        </p:sp>
      </p:grpSp>
      <p:sp>
        <p:nvSpPr>
          <p:cNvPr id="28" name="TextovéPole 27">
            <a:extLst>
              <a:ext uri="{FF2B5EF4-FFF2-40B4-BE49-F238E27FC236}">
                <a16:creationId xmlns:a16="http://schemas.microsoft.com/office/drawing/2014/main" id="{D953907E-B3AA-86C7-930A-AC8A686854B9}"/>
              </a:ext>
            </a:extLst>
          </p:cNvPr>
          <p:cNvSpPr txBox="1"/>
          <p:nvPr>
            <p:custDataLst>
              <p:tags r:id="rId6"/>
            </p:custDataLst>
          </p:nvPr>
        </p:nvSpPr>
        <p:spPr>
          <a:xfrm>
            <a:off x="9563101" y="1601763"/>
            <a:ext cx="2449714"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Sledujeme konzultace MDT vykázané max. 93 dní před datem diagnózy a max. </a:t>
            </a:r>
            <a:r>
              <a:rPr lang="cs-CZ" sz="1400" kern="0">
                <a:solidFill>
                  <a:prstClr val="black"/>
                </a:solidFill>
                <a:latin typeface="Calibri" panose="020F0502020204030204"/>
              </a:rPr>
              <a:t>190</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dní po datu diagnózy v NOR.</a:t>
            </a:r>
          </a:p>
        </p:txBody>
      </p:sp>
      <p:sp>
        <p:nvSpPr>
          <p:cNvPr id="10" name="Obdélník 9">
            <a:extLst>
              <a:ext uri="{FF2B5EF4-FFF2-40B4-BE49-F238E27FC236}">
                <a16:creationId xmlns:a16="http://schemas.microsoft.com/office/drawing/2014/main" id="{3EA6B675-90FB-CB44-4C70-EC37B5AA24FA}"/>
              </a:ext>
            </a:extLst>
          </p:cNvPr>
          <p:cNvSpPr/>
          <p:nvPr/>
        </p:nvSpPr>
        <p:spPr>
          <a:xfrm>
            <a:off x="5829300" y="2502352"/>
            <a:ext cx="700088" cy="3007861"/>
          </a:xfrm>
          <a:prstGeom prst="rect">
            <a:avLst/>
          </a:prstGeom>
          <a:noFill/>
          <a:ln w="28575">
            <a:solidFill>
              <a:srgbClr val="D714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9847714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3A658-4E5A-97F6-5AE9-11D149D68362}"/>
            </a:ext>
          </a:extLst>
        </p:cNvPr>
        <p:cNvGrpSpPr/>
        <p:nvPr/>
      </p:nvGrpSpPr>
      <p:grpSpPr>
        <a:xfrm>
          <a:off x="0" y="0"/>
          <a:ext cx="0" cy="0"/>
          <a:chOff x="0" y="0"/>
          <a:chExt cx="0" cy="0"/>
        </a:xfrm>
      </p:grpSpPr>
      <p:sp>
        <p:nvSpPr>
          <p:cNvPr id="11" name="Obdélník 10">
            <a:extLst>
              <a:ext uri="{FF2B5EF4-FFF2-40B4-BE49-F238E27FC236}">
                <a16:creationId xmlns:a16="http://schemas.microsoft.com/office/drawing/2014/main" id="{E9679240-8F25-ECBF-05A6-E8A86DAB4229}"/>
              </a:ext>
            </a:extLst>
          </p:cNvPr>
          <p:cNvSpPr/>
          <p:nvPr/>
        </p:nvSpPr>
        <p:spPr>
          <a:xfrm>
            <a:off x="887541" y="2502351"/>
            <a:ext cx="700088" cy="3007861"/>
          </a:xfrm>
          <a:prstGeom prst="rect">
            <a:avLst/>
          </a:prstGeom>
          <a:solidFill>
            <a:srgbClr val="FF9797">
              <a:alpha val="75000"/>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27" name="Chart 4">
            <a:extLst>
              <a:ext uri="{FF2B5EF4-FFF2-40B4-BE49-F238E27FC236}">
                <a16:creationId xmlns:a16="http://schemas.microsoft.com/office/drawing/2014/main" id="{CAC046DD-3D72-381D-A83A-120F79782272}"/>
              </a:ext>
            </a:extLst>
          </p:cNvPr>
          <p:cNvGraphicFramePr/>
          <p:nvPr>
            <p:custDataLst>
              <p:tags r:id="rId1"/>
            </p:custDataLst>
            <p:extLst>
              <p:ext uri="{D42A27DB-BD31-4B8C-83A1-F6EECF244321}">
                <p14:modId xmlns:p14="http://schemas.microsoft.com/office/powerpoint/2010/main" val="1775311240"/>
              </p:ext>
            </p:extLst>
          </p:nvPr>
        </p:nvGraphicFramePr>
        <p:xfrm>
          <a:off x="-359941" y="1986041"/>
          <a:ext cx="12251917" cy="5177406"/>
        </p:xfrm>
        <a:graphic>
          <a:graphicData uri="http://schemas.openxmlformats.org/drawingml/2006/chart">
            <c:chart xmlns:c="http://schemas.openxmlformats.org/drawingml/2006/chart" xmlns:r="http://schemas.openxmlformats.org/officeDocument/2006/relationships" r:id="rId9"/>
          </a:graphicData>
        </a:graphic>
      </p:graphicFrame>
      <p:sp>
        <p:nvSpPr>
          <p:cNvPr id="2" name="Title 1">
            <a:extLst>
              <a:ext uri="{FF2B5EF4-FFF2-40B4-BE49-F238E27FC236}">
                <a16:creationId xmlns:a16="http://schemas.microsoft.com/office/drawing/2014/main" id="{C82FC9EB-CD34-528E-A11C-CD488506D6D3}"/>
              </a:ext>
            </a:extLst>
          </p:cNvPr>
          <p:cNvSpPr>
            <a:spLocks noGrp="1"/>
          </p:cNvSpPr>
          <p:nvPr>
            <p:ph type="title"/>
            <p:custDataLst>
              <p:tags r:id="rId2"/>
            </p:custDataLst>
          </p:nvPr>
        </p:nvSpPr>
        <p:spPr/>
        <p:txBody>
          <a:bodyPr>
            <a:noAutofit/>
          </a:bodyPr>
          <a:lstStyle/>
          <a:p>
            <a:r>
              <a:rPr lang="cs-CZ" dirty="0">
                <a:solidFill>
                  <a:srgbClr val="002060"/>
                </a:solidFill>
              </a:rPr>
              <a:t>Onkologičtí pacienti</a:t>
            </a:r>
            <a:r>
              <a:rPr lang="en-US" dirty="0">
                <a:solidFill>
                  <a:srgbClr val="002060"/>
                </a:solidFill>
              </a:rPr>
              <a:t> </a:t>
            </a:r>
            <a:r>
              <a:rPr lang="en-US" dirty="0" err="1">
                <a:solidFill>
                  <a:srgbClr val="002060"/>
                </a:solidFill>
              </a:rPr>
              <a:t>diagnostikovan</a:t>
            </a:r>
            <a:r>
              <a:rPr lang="cs-CZ" dirty="0">
                <a:solidFill>
                  <a:srgbClr val="002060"/>
                </a:solidFill>
              </a:rPr>
              <a:t>í v roce 2024* s konzultací multidisciplinárního týmu (MDT)</a:t>
            </a:r>
            <a:endParaRPr lang="en-US" dirty="0">
              <a:solidFill>
                <a:srgbClr val="002060"/>
              </a:solidFill>
            </a:endParaRPr>
          </a:p>
        </p:txBody>
      </p:sp>
      <p:sp>
        <p:nvSpPr>
          <p:cNvPr id="4" name="TextBox 6">
            <a:extLst>
              <a:ext uri="{FF2B5EF4-FFF2-40B4-BE49-F238E27FC236}">
                <a16:creationId xmlns:a16="http://schemas.microsoft.com/office/drawing/2014/main" id="{BA175DD7-E1F9-77D0-DBE6-D909E184B135}"/>
              </a:ext>
            </a:extLst>
          </p:cNvPr>
          <p:cNvSpPr txBox="1"/>
          <p:nvPr>
            <p:custDataLst>
              <p:tags r:id="rId3"/>
            </p:custDataLst>
          </p:nvPr>
        </p:nvSpPr>
        <p:spPr>
          <a:xfrm>
            <a:off x="245158" y="891129"/>
            <a:ext cx="118625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NRHZS+NOR; kód 51881 = MULTIDISCIPLINÁRNÍ INDIKAČNÍ SEMINÁŘ K URČENÍ OPTIMÁLNÍHO ZPŮSOBU LÉČBY U NEMOCNÝCH SE ZHOUBNÝM ONKOLOGICKÝM ONEMOCNĚNÍM; dospělí pacienti; </a:t>
            </a:r>
            <a:r>
              <a:rPr kumimoji="0" lang="pl-PL"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předběžná data za rok 2024</a:t>
            </a:r>
            <a:endPar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endParaRPr>
          </a:p>
        </p:txBody>
      </p:sp>
      <p:sp>
        <p:nvSpPr>
          <p:cNvPr id="3" name="TextovéPole 4">
            <a:extLst>
              <a:ext uri="{FF2B5EF4-FFF2-40B4-BE49-F238E27FC236}">
                <a16:creationId xmlns:a16="http://schemas.microsoft.com/office/drawing/2014/main" id="{34F0B54C-BB90-485E-FD2A-7DBD2661ADEA}"/>
              </a:ext>
            </a:extLst>
          </p:cNvPr>
          <p:cNvSpPr txBox="1"/>
          <p:nvPr>
            <p:custDataLst>
              <p:tags r:id="rId4"/>
            </p:custDataLst>
          </p:nvPr>
        </p:nvSpPr>
        <p:spPr>
          <a:xfrm>
            <a:off x="245158" y="1246162"/>
            <a:ext cx="1148272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a:ln>
                  <a:noFill/>
                </a:ln>
                <a:solidFill>
                  <a:prstClr val="black"/>
                </a:solidFill>
                <a:effectLst/>
                <a:uLnTx/>
                <a:uFillTx/>
                <a:latin typeface="Calibri" panose="020F0502020204030204"/>
                <a:ea typeface="+mn-ea"/>
                <a:cs typeface="+mn-cs"/>
              </a:rPr>
              <a:t>Podíl primárně léčených pacientů dle klinického stadia a kraje bydliště, kteří měli diagnostikován solidní zhoubný novotvar (bez C44) dle NOR a zároveň měli vykázaný výkon konzultace MDT*</a:t>
            </a:r>
          </a:p>
        </p:txBody>
      </p:sp>
      <p:grpSp>
        <p:nvGrpSpPr>
          <p:cNvPr id="6" name="Skupina 5">
            <a:extLst>
              <a:ext uri="{FF2B5EF4-FFF2-40B4-BE49-F238E27FC236}">
                <a16:creationId xmlns:a16="http://schemas.microsoft.com/office/drawing/2014/main" id="{400ADFE6-3C3A-7EF9-0819-D77066D045FA}"/>
              </a:ext>
            </a:extLst>
          </p:cNvPr>
          <p:cNvGrpSpPr/>
          <p:nvPr>
            <p:custDataLst>
              <p:tags r:id="rId5"/>
            </p:custDataLst>
          </p:nvPr>
        </p:nvGrpSpPr>
        <p:grpSpPr>
          <a:xfrm>
            <a:off x="367704" y="2052029"/>
            <a:ext cx="3806411" cy="184666"/>
            <a:chOff x="1088773" y="944455"/>
            <a:chExt cx="3806411" cy="184666"/>
          </a:xfrm>
        </p:grpSpPr>
        <p:sp>
          <p:nvSpPr>
            <p:cNvPr id="8" name="TextovéPole 7">
              <a:extLst>
                <a:ext uri="{FF2B5EF4-FFF2-40B4-BE49-F238E27FC236}">
                  <a16:creationId xmlns:a16="http://schemas.microsoft.com/office/drawing/2014/main" id="{BD0111A4-1937-BF18-B62C-52B46C3E191F}"/>
                </a:ext>
              </a:extLst>
            </p:cNvPr>
            <p:cNvSpPr txBox="1"/>
            <p:nvPr/>
          </p:nvSpPr>
          <p:spPr>
            <a:xfrm>
              <a:off x="1088773" y="944455"/>
              <a:ext cx="2196552"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Stadium: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2</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4</a:t>
              </a:r>
              <a:endParaRPr kumimoji="0" lang="en-US" sz="11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 name="Obdélník 20">
              <a:extLst>
                <a:ext uri="{FF2B5EF4-FFF2-40B4-BE49-F238E27FC236}">
                  <a16:creationId xmlns:a16="http://schemas.microsoft.com/office/drawing/2014/main" id="{22486A6B-C193-5C21-D0A7-4AFF3F61A928}"/>
                </a:ext>
              </a:extLst>
            </p:cNvPr>
            <p:cNvSpPr/>
            <p:nvPr/>
          </p:nvSpPr>
          <p:spPr>
            <a:xfrm>
              <a:off x="2938412" y="971810"/>
              <a:ext cx="144000" cy="144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972EA7CB-7FD2-D6B4-293A-A57501EFC30A}"/>
                </a:ext>
              </a:extLst>
            </p:cNvPr>
            <p:cNvSpPr/>
            <p:nvPr/>
          </p:nvSpPr>
          <p:spPr>
            <a:xfrm>
              <a:off x="2584010" y="971810"/>
              <a:ext cx="144000" cy="144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8A33AA53-80EC-47B1-3BCB-5A8850B0FC69}"/>
                </a:ext>
              </a:extLst>
            </p:cNvPr>
            <p:cNvSpPr/>
            <p:nvPr/>
          </p:nvSpPr>
          <p:spPr>
            <a:xfrm>
              <a:off x="2164698" y="971810"/>
              <a:ext cx="144000" cy="144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 name="Obdélník 23">
              <a:extLst>
                <a:ext uri="{FF2B5EF4-FFF2-40B4-BE49-F238E27FC236}">
                  <a16:creationId xmlns:a16="http://schemas.microsoft.com/office/drawing/2014/main" id="{1B37DB0D-E1ED-D072-4F7F-F81AD7575186}"/>
                </a:ext>
              </a:extLst>
            </p:cNvPr>
            <p:cNvSpPr/>
            <p:nvPr/>
          </p:nvSpPr>
          <p:spPr>
            <a:xfrm>
              <a:off x="1779021" y="971810"/>
              <a:ext cx="144000" cy="144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 name="Obdélník 24">
              <a:extLst>
                <a:ext uri="{FF2B5EF4-FFF2-40B4-BE49-F238E27FC236}">
                  <a16:creationId xmlns:a16="http://schemas.microsoft.com/office/drawing/2014/main" id="{C2C6A077-60E4-FE26-AC29-E4EA4D543860}"/>
                </a:ext>
              </a:extLst>
            </p:cNvPr>
            <p:cNvSpPr/>
            <p:nvPr/>
          </p:nvSpPr>
          <p:spPr>
            <a:xfrm>
              <a:off x="3275872" y="971810"/>
              <a:ext cx="144000" cy="144000"/>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5C0FB337-19D1-A5E0-5802-264B625F2B02}"/>
                </a:ext>
              </a:extLst>
            </p:cNvPr>
            <p:cNvSpPr txBox="1"/>
            <p:nvPr/>
          </p:nvSpPr>
          <p:spPr>
            <a:xfrm>
              <a:off x="3480440" y="944455"/>
              <a:ext cx="1414744"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neznámo</a:t>
              </a:r>
            </a:p>
          </p:txBody>
        </p:sp>
      </p:grpSp>
      <p:sp>
        <p:nvSpPr>
          <p:cNvPr id="28" name="TextovéPole 27">
            <a:extLst>
              <a:ext uri="{FF2B5EF4-FFF2-40B4-BE49-F238E27FC236}">
                <a16:creationId xmlns:a16="http://schemas.microsoft.com/office/drawing/2014/main" id="{111DD7EE-E98C-D4C2-A3CA-E59760C1DAEF}"/>
              </a:ext>
            </a:extLst>
          </p:cNvPr>
          <p:cNvSpPr txBox="1"/>
          <p:nvPr>
            <p:custDataLst>
              <p:tags r:id="rId6"/>
            </p:custDataLst>
          </p:nvPr>
        </p:nvSpPr>
        <p:spPr>
          <a:xfrm>
            <a:off x="9563101" y="1601763"/>
            <a:ext cx="2449714"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Sledujeme konzultace MDT vykázané max. 93 dní před datem diagnózy a max. </a:t>
            </a:r>
            <a:r>
              <a:rPr lang="cs-CZ" sz="1400" kern="0">
                <a:solidFill>
                  <a:prstClr val="black"/>
                </a:solidFill>
                <a:latin typeface="Calibri" panose="020F0502020204030204"/>
              </a:rPr>
              <a:t>190</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dní po datu diagnózy v NOR.</a:t>
            </a:r>
          </a:p>
        </p:txBody>
      </p:sp>
      <p:sp>
        <p:nvSpPr>
          <p:cNvPr id="10" name="Obdélník 9">
            <a:extLst>
              <a:ext uri="{FF2B5EF4-FFF2-40B4-BE49-F238E27FC236}">
                <a16:creationId xmlns:a16="http://schemas.microsoft.com/office/drawing/2014/main" id="{1F890C76-DA6D-9EBC-DB1B-9970D7F775BB}"/>
              </a:ext>
            </a:extLst>
          </p:cNvPr>
          <p:cNvSpPr/>
          <p:nvPr/>
        </p:nvSpPr>
        <p:spPr>
          <a:xfrm>
            <a:off x="5829300" y="2502352"/>
            <a:ext cx="700088" cy="3007861"/>
          </a:xfrm>
          <a:prstGeom prst="rect">
            <a:avLst/>
          </a:prstGeom>
          <a:noFill/>
          <a:ln w="28575">
            <a:solidFill>
              <a:srgbClr val="D714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6335155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AC48F64-1171-8E21-C566-5FCB99AE1BE8}"/>
              </a:ext>
            </a:extLst>
          </p:cNvPr>
          <p:cNvSpPr>
            <a:spLocks noGrp="1"/>
          </p:cNvSpPr>
          <p:nvPr>
            <p:ph type="title"/>
          </p:nvPr>
        </p:nvSpPr>
        <p:spPr>
          <a:xfrm>
            <a:off x="272590" y="160258"/>
            <a:ext cx="11386173" cy="538364"/>
          </a:xfrm>
        </p:spPr>
        <p:txBody>
          <a:bodyPr/>
          <a:lstStyle/>
          <a:p>
            <a:r>
              <a:rPr lang="cs-CZ" dirty="0">
                <a:solidFill>
                  <a:srgbClr val="002060"/>
                </a:solidFill>
              </a:rPr>
              <a:t>Liberecká nemocnice: </a:t>
            </a:r>
            <a:br>
              <a:rPr lang="cs-CZ" dirty="0">
                <a:solidFill>
                  <a:srgbClr val="002060"/>
                </a:solidFill>
              </a:rPr>
            </a:br>
            <a:r>
              <a:rPr lang="cs-CZ" dirty="0">
                <a:solidFill>
                  <a:srgbClr val="002060"/>
                </a:solidFill>
              </a:rPr>
              <a:t>onkologické hospitalizační případy s operací a bez operace </a:t>
            </a:r>
          </a:p>
        </p:txBody>
      </p:sp>
      <p:sp>
        <p:nvSpPr>
          <p:cNvPr id="3" name="TextovéPole 2">
            <a:extLst>
              <a:ext uri="{FF2B5EF4-FFF2-40B4-BE49-F238E27FC236}">
                <a16:creationId xmlns:a16="http://schemas.microsoft.com/office/drawing/2014/main" id="{0BF44701-F44D-6177-6FDC-28B4ECD87FCC}"/>
              </a:ext>
            </a:extLst>
          </p:cNvPr>
          <p:cNvSpPr txBox="1"/>
          <p:nvPr/>
        </p:nvSpPr>
        <p:spPr>
          <a:xfrm>
            <a:off x="272590" y="906158"/>
            <a:ext cx="833800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a:t>
            </a:r>
          </a:p>
        </p:txBody>
      </p:sp>
      <p:sp>
        <p:nvSpPr>
          <p:cNvPr id="6" name="TextovéPole 5">
            <a:extLst>
              <a:ext uri="{FF2B5EF4-FFF2-40B4-BE49-F238E27FC236}">
                <a16:creationId xmlns:a16="http://schemas.microsoft.com/office/drawing/2014/main" id="{F5841451-5A94-14F2-368F-1DAEC8089A4F}"/>
              </a:ext>
            </a:extLst>
          </p:cNvPr>
          <p:cNvSpPr txBox="1"/>
          <p:nvPr/>
        </p:nvSpPr>
        <p:spPr>
          <a:xfrm>
            <a:off x="272591" y="1302166"/>
            <a:ext cx="1191940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Onkologický hospitalizační případ = hospitalizační případ v Liberecké nemocnici s hlavní diagnózou hospitalizačního případu C00–C97: Zhoubné novotvary</a:t>
            </a:r>
          </a:p>
        </p:txBody>
      </p:sp>
      <p:graphicFrame>
        <p:nvGraphicFramePr>
          <p:cNvPr id="7" name="Graf 6">
            <a:extLst>
              <a:ext uri="{FF2B5EF4-FFF2-40B4-BE49-F238E27FC236}">
                <a16:creationId xmlns:a16="http://schemas.microsoft.com/office/drawing/2014/main" id="{2D5F04C4-15FD-56B4-9D08-31579038910E}"/>
              </a:ext>
            </a:extLst>
          </p:cNvPr>
          <p:cNvGraphicFramePr/>
          <p:nvPr/>
        </p:nvGraphicFramePr>
        <p:xfrm>
          <a:off x="167148" y="1551398"/>
          <a:ext cx="11838039" cy="530660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967220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5AC48F64-1171-8E21-C566-5FCB99AE1BE8}"/>
              </a:ext>
            </a:extLst>
          </p:cNvPr>
          <p:cNvSpPr>
            <a:spLocks noGrp="1"/>
          </p:cNvSpPr>
          <p:nvPr>
            <p:ph type="title"/>
          </p:nvPr>
        </p:nvSpPr>
        <p:spPr>
          <a:xfrm>
            <a:off x="272590" y="160258"/>
            <a:ext cx="11386173" cy="538364"/>
          </a:xfrm>
        </p:spPr>
        <p:txBody>
          <a:bodyPr/>
          <a:lstStyle/>
          <a:p>
            <a:r>
              <a:rPr lang="cs-CZ" dirty="0">
                <a:solidFill>
                  <a:srgbClr val="002060"/>
                </a:solidFill>
              </a:rPr>
              <a:t>Liberecká nemocnice:</a:t>
            </a:r>
            <a:br>
              <a:rPr lang="cs-CZ" dirty="0">
                <a:solidFill>
                  <a:srgbClr val="002060"/>
                </a:solidFill>
              </a:rPr>
            </a:br>
            <a:r>
              <a:rPr lang="cs-CZ" dirty="0">
                <a:solidFill>
                  <a:srgbClr val="002060"/>
                </a:solidFill>
              </a:rPr>
              <a:t>onkologické hospitalizační případy dle nejčastější diagnózy v roce 2024</a:t>
            </a:r>
          </a:p>
        </p:txBody>
      </p:sp>
      <p:sp>
        <p:nvSpPr>
          <p:cNvPr id="3" name="TextovéPole 2">
            <a:extLst>
              <a:ext uri="{FF2B5EF4-FFF2-40B4-BE49-F238E27FC236}">
                <a16:creationId xmlns:a16="http://schemas.microsoft.com/office/drawing/2014/main" id="{0BF44701-F44D-6177-6FDC-28B4ECD87FCC}"/>
              </a:ext>
            </a:extLst>
          </p:cNvPr>
          <p:cNvSpPr txBox="1"/>
          <p:nvPr/>
        </p:nvSpPr>
        <p:spPr>
          <a:xfrm>
            <a:off x="272590" y="935844"/>
            <a:ext cx="833800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a:t>
            </a:r>
          </a:p>
        </p:txBody>
      </p:sp>
      <p:sp>
        <p:nvSpPr>
          <p:cNvPr id="6" name="TextovéPole 5">
            <a:extLst>
              <a:ext uri="{FF2B5EF4-FFF2-40B4-BE49-F238E27FC236}">
                <a16:creationId xmlns:a16="http://schemas.microsoft.com/office/drawing/2014/main" id="{F5841451-5A94-14F2-368F-1DAEC8089A4F}"/>
              </a:ext>
            </a:extLst>
          </p:cNvPr>
          <p:cNvSpPr txBox="1"/>
          <p:nvPr/>
        </p:nvSpPr>
        <p:spPr>
          <a:xfrm>
            <a:off x="272591" y="1326954"/>
            <a:ext cx="1191940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Onkologický hospitalizační případ = hospitalizační případ v Liberecké nemocnici s hlavní diagnózou hospitalizačního případu C00–C97: Zhoubné novotvary</a:t>
            </a:r>
          </a:p>
        </p:txBody>
      </p:sp>
      <p:graphicFrame>
        <p:nvGraphicFramePr>
          <p:cNvPr id="4" name="Graf 3">
            <a:extLst>
              <a:ext uri="{FF2B5EF4-FFF2-40B4-BE49-F238E27FC236}">
                <a16:creationId xmlns:a16="http://schemas.microsoft.com/office/drawing/2014/main" id="{7E521256-BCB7-5EDF-9E47-D0371520E78A}"/>
              </a:ext>
            </a:extLst>
          </p:cNvPr>
          <p:cNvGraphicFramePr/>
          <p:nvPr/>
        </p:nvGraphicFramePr>
        <p:xfrm>
          <a:off x="0" y="1715404"/>
          <a:ext cx="6114670" cy="49691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Graf 4">
            <a:extLst>
              <a:ext uri="{FF2B5EF4-FFF2-40B4-BE49-F238E27FC236}">
                <a16:creationId xmlns:a16="http://schemas.microsoft.com/office/drawing/2014/main" id="{0AC8A08A-7CFA-79FC-8FAA-6E0743552982}"/>
              </a:ext>
            </a:extLst>
          </p:cNvPr>
          <p:cNvGraphicFramePr/>
          <p:nvPr/>
        </p:nvGraphicFramePr>
        <p:xfrm>
          <a:off x="6096000" y="1700634"/>
          <a:ext cx="5978376" cy="513993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6584186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5A1DD9-8AAB-E5D7-570D-99A09FB77385}"/>
            </a:ext>
          </a:extLst>
        </p:cNvPr>
        <p:cNvGrpSpPr/>
        <p:nvPr/>
      </p:nvGrpSpPr>
      <p:grpSpPr>
        <a:xfrm>
          <a:off x="0" y="0"/>
          <a:ext cx="0" cy="0"/>
          <a:chOff x="0" y="0"/>
          <a:chExt cx="0" cy="0"/>
        </a:xfrm>
      </p:grpSpPr>
      <p:graphicFrame>
        <p:nvGraphicFramePr>
          <p:cNvPr id="19" name="Zástupný obsah 15">
            <a:extLst>
              <a:ext uri="{FF2B5EF4-FFF2-40B4-BE49-F238E27FC236}">
                <a16:creationId xmlns:a16="http://schemas.microsoft.com/office/drawing/2014/main" id="{8AE756DF-B500-3EC0-F45E-C983A4DA8805}"/>
              </a:ext>
            </a:extLst>
          </p:cNvPr>
          <p:cNvGraphicFramePr>
            <a:graphicFrameLocks/>
          </p:cNvGraphicFramePr>
          <p:nvPr/>
        </p:nvGraphicFramePr>
        <p:xfrm>
          <a:off x="670892" y="2865121"/>
          <a:ext cx="10216183" cy="2893488"/>
        </p:xfrm>
        <a:graphic>
          <a:graphicData uri="http://schemas.openxmlformats.org/drawingml/2006/chart">
            <c:chart xmlns:c="http://schemas.openxmlformats.org/drawingml/2006/chart" xmlns:r="http://schemas.openxmlformats.org/officeDocument/2006/relationships" r:id="rId3"/>
          </a:graphicData>
        </a:graphic>
      </p:graphicFrame>
      <p:sp>
        <p:nvSpPr>
          <p:cNvPr id="4" name="Nadpis 1">
            <a:extLst>
              <a:ext uri="{FF2B5EF4-FFF2-40B4-BE49-F238E27FC236}">
                <a16:creationId xmlns:a16="http://schemas.microsoft.com/office/drawing/2014/main" id="{9CCB84FC-4A7F-8304-E2CF-25B8023588BF}"/>
              </a:ext>
            </a:extLst>
          </p:cNvPr>
          <p:cNvSpPr>
            <a:spLocks noGrp="1"/>
          </p:cNvSpPr>
          <p:nvPr>
            <p:ph type="title"/>
          </p:nvPr>
        </p:nvSpPr>
        <p:spPr>
          <a:xfrm>
            <a:off x="272590" y="160258"/>
            <a:ext cx="11386173" cy="538364"/>
          </a:xfrm>
        </p:spPr>
        <p:txBody>
          <a:bodyPr>
            <a:noAutofit/>
          </a:bodyPr>
          <a:lstStyle/>
          <a:p>
            <a:r>
              <a:rPr lang="cs-CZ" dirty="0">
                <a:solidFill>
                  <a:srgbClr val="002060"/>
                </a:solidFill>
              </a:rPr>
              <a:t>Průměrný roční počet HP s chirurgickým výkonem* na ženské rozmnožovací soustavě pro zhoubný novotvar (ZN)</a:t>
            </a:r>
          </a:p>
        </p:txBody>
      </p:sp>
      <p:sp>
        <p:nvSpPr>
          <p:cNvPr id="13" name="TextovéPole 12">
            <a:extLst>
              <a:ext uri="{FF2B5EF4-FFF2-40B4-BE49-F238E27FC236}">
                <a16:creationId xmlns:a16="http://schemas.microsoft.com/office/drawing/2014/main" id="{AA42DA51-A284-5CBA-FB5E-2B0839012D99}"/>
              </a:ext>
            </a:extLst>
          </p:cNvPr>
          <p:cNvSpPr txBox="1"/>
          <p:nvPr/>
        </p:nvSpPr>
        <p:spPr>
          <a:xfrm>
            <a:off x="4281487" y="5682244"/>
            <a:ext cx="37433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Jednotliví PALP seřazení dle počtu HP </a:t>
            </a:r>
          </a:p>
        </p:txBody>
      </p:sp>
      <p:sp>
        <p:nvSpPr>
          <p:cNvPr id="27" name="Obdélník 26">
            <a:extLst>
              <a:ext uri="{FF2B5EF4-FFF2-40B4-BE49-F238E27FC236}">
                <a16:creationId xmlns:a16="http://schemas.microsoft.com/office/drawing/2014/main" id="{4F635E9A-8D11-E350-9164-4F293C5719EA}"/>
              </a:ext>
            </a:extLst>
          </p:cNvPr>
          <p:cNvSpPr/>
          <p:nvPr/>
        </p:nvSpPr>
        <p:spPr>
          <a:xfrm>
            <a:off x="3195160" y="2662062"/>
            <a:ext cx="5445911" cy="1259179"/>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ovéPole 29">
            <a:extLst>
              <a:ext uri="{FF2B5EF4-FFF2-40B4-BE49-F238E27FC236}">
                <a16:creationId xmlns:a16="http://schemas.microsoft.com/office/drawing/2014/main" id="{52F785EB-C81F-B80B-9CF2-AC7BB514ABFC}"/>
              </a:ext>
            </a:extLst>
          </p:cNvPr>
          <p:cNvSpPr txBox="1"/>
          <p:nvPr/>
        </p:nvSpPr>
        <p:spPr>
          <a:xfrm>
            <a:off x="3248954" y="2683660"/>
            <a:ext cx="522829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Produkce PALP Libereckého kraje tvoří 2 % produkce celé ČR:</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18. </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57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39. Nemocnice Jilemnice			9</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výkonů/rok</a:t>
            </a:r>
            <a:endPar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42. Nemocnice Jablonec nad Nisou  		9</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52. Nemocnice s poliklinikou Česká Lípa		6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88-99</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Nemocnice Frýdlant			</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&lt; 1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výkon/rok</a:t>
            </a:r>
          </a:p>
        </p:txBody>
      </p:sp>
      <p:sp>
        <p:nvSpPr>
          <p:cNvPr id="18" name="TextovéPole 17">
            <a:extLst>
              <a:ext uri="{FF2B5EF4-FFF2-40B4-BE49-F238E27FC236}">
                <a16:creationId xmlns:a16="http://schemas.microsoft.com/office/drawing/2014/main" id="{A92C845D-45C9-B096-C40D-71AB5F1B6318}"/>
              </a:ext>
            </a:extLst>
          </p:cNvPr>
          <p:cNvSpPr txBox="1"/>
          <p:nvPr/>
        </p:nvSpPr>
        <p:spPr>
          <a:xfrm>
            <a:off x="776601" y="6508349"/>
            <a:ext cx="9691373"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Dostupné zde https://mzd.gov.cz/vestnik/vestnik-10-2024/ </a:t>
            </a:r>
          </a:p>
        </p:txBody>
      </p:sp>
      <p:sp>
        <p:nvSpPr>
          <p:cNvPr id="12" name="Obdélník 11">
            <a:extLst>
              <a:ext uri="{FF2B5EF4-FFF2-40B4-BE49-F238E27FC236}">
                <a16:creationId xmlns:a16="http://schemas.microsoft.com/office/drawing/2014/main" id="{10B809B3-307B-5ED2-2033-1E8E092043EB}"/>
              </a:ext>
            </a:extLst>
          </p:cNvPr>
          <p:cNvSpPr/>
          <p:nvPr/>
        </p:nvSpPr>
        <p:spPr>
          <a:xfrm>
            <a:off x="829105" y="6067545"/>
            <a:ext cx="10610420" cy="36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13D825D0-5283-8EE4-6FEA-08CDEB5E4E7E}"/>
              </a:ext>
            </a:extLst>
          </p:cNvPr>
          <p:cNvSpPr/>
          <p:nvPr/>
        </p:nvSpPr>
        <p:spPr>
          <a:xfrm>
            <a:off x="2056554" y="6142770"/>
            <a:ext cx="209550" cy="209550"/>
          </a:xfrm>
          <a:prstGeom prst="rect">
            <a:avLst/>
          </a:prstGeom>
          <a:solidFill>
            <a:srgbClr val="F4B1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délník 25">
            <a:extLst>
              <a:ext uri="{FF2B5EF4-FFF2-40B4-BE49-F238E27FC236}">
                <a16:creationId xmlns:a16="http://schemas.microsoft.com/office/drawing/2014/main" id="{1F6864E7-0F00-73D2-00CA-ED9608E46664}"/>
              </a:ext>
            </a:extLst>
          </p:cNvPr>
          <p:cNvSpPr/>
          <p:nvPr/>
        </p:nvSpPr>
        <p:spPr>
          <a:xfrm>
            <a:off x="4206753" y="6142770"/>
            <a:ext cx="209550" cy="209550"/>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TextovéPole 32">
            <a:extLst>
              <a:ext uri="{FF2B5EF4-FFF2-40B4-BE49-F238E27FC236}">
                <a16:creationId xmlns:a16="http://schemas.microsoft.com/office/drawing/2014/main" id="{6666199E-F474-F398-0600-EEBC15B96C6C}"/>
              </a:ext>
            </a:extLst>
          </p:cNvPr>
          <p:cNvSpPr txBox="1"/>
          <p:nvPr/>
        </p:nvSpPr>
        <p:spPr>
          <a:xfrm>
            <a:off x="2259760" y="6109046"/>
            <a:ext cx="271818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Fakultní nemocnice</a:t>
            </a:r>
          </a:p>
        </p:txBody>
      </p:sp>
      <p:sp>
        <p:nvSpPr>
          <p:cNvPr id="34" name="TextovéPole 33">
            <a:extLst>
              <a:ext uri="{FF2B5EF4-FFF2-40B4-BE49-F238E27FC236}">
                <a16:creationId xmlns:a16="http://schemas.microsoft.com/office/drawing/2014/main" id="{195B6830-83D2-5E21-FC7E-3105ABED7F88}"/>
              </a:ext>
            </a:extLst>
          </p:cNvPr>
          <p:cNvSpPr txBox="1"/>
          <p:nvPr/>
        </p:nvSpPr>
        <p:spPr>
          <a:xfrm>
            <a:off x="4409960" y="6109046"/>
            <a:ext cx="241699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Specializované resortní ústavy</a:t>
            </a:r>
          </a:p>
        </p:txBody>
      </p:sp>
      <p:sp>
        <p:nvSpPr>
          <p:cNvPr id="35" name="Obdélník 34">
            <a:extLst>
              <a:ext uri="{FF2B5EF4-FFF2-40B4-BE49-F238E27FC236}">
                <a16:creationId xmlns:a16="http://schemas.microsoft.com/office/drawing/2014/main" id="{F56EFEFC-B17C-594F-4E83-4877AB3DC977}"/>
              </a:ext>
            </a:extLst>
          </p:cNvPr>
          <p:cNvSpPr/>
          <p:nvPr/>
        </p:nvSpPr>
        <p:spPr>
          <a:xfrm>
            <a:off x="9343392" y="6142770"/>
            <a:ext cx="209550" cy="209550"/>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ovéPole 35">
            <a:extLst>
              <a:ext uri="{FF2B5EF4-FFF2-40B4-BE49-F238E27FC236}">
                <a16:creationId xmlns:a16="http://schemas.microsoft.com/office/drawing/2014/main" id="{A85FDF98-F18E-CBF0-0584-3F973FBF514F}"/>
              </a:ext>
            </a:extLst>
          </p:cNvPr>
          <p:cNvSpPr txBox="1"/>
          <p:nvPr/>
        </p:nvSpPr>
        <p:spPr>
          <a:xfrm>
            <a:off x="9518023" y="6109046"/>
            <a:ext cx="175212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Ostatní PALP</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délník 36">
            <a:extLst>
              <a:ext uri="{FF2B5EF4-FFF2-40B4-BE49-F238E27FC236}">
                <a16:creationId xmlns:a16="http://schemas.microsoft.com/office/drawing/2014/main" id="{D5301843-FFA9-7FB6-3704-447475364467}"/>
              </a:ext>
            </a:extLst>
          </p:cNvPr>
          <p:cNvSpPr/>
          <p:nvPr/>
        </p:nvSpPr>
        <p:spPr>
          <a:xfrm>
            <a:off x="6996330" y="6142770"/>
            <a:ext cx="209550" cy="20955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BA6DFAB7-19BA-EEE1-4435-39D37D8919AD}"/>
              </a:ext>
            </a:extLst>
          </p:cNvPr>
          <p:cNvSpPr txBox="1"/>
          <p:nvPr/>
        </p:nvSpPr>
        <p:spPr>
          <a:xfrm>
            <a:off x="7199536" y="6109046"/>
            <a:ext cx="197447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Velké krajské nemocnice</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ovéPole 38">
            <a:extLst>
              <a:ext uri="{FF2B5EF4-FFF2-40B4-BE49-F238E27FC236}">
                <a16:creationId xmlns:a16="http://schemas.microsoft.com/office/drawing/2014/main" id="{A1628173-D469-C002-9FD0-1460FAB3793E}"/>
              </a:ext>
            </a:extLst>
          </p:cNvPr>
          <p:cNvSpPr txBox="1"/>
          <p:nvPr/>
        </p:nvSpPr>
        <p:spPr>
          <a:xfrm>
            <a:off x="887989" y="6109046"/>
            <a:ext cx="297475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Typ PALP</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20" name="Zástupný obsah 2">
            <a:extLst>
              <a:ext uri="{FF2B5EF4-FFF2-40B4-BE49-F238E27FC236}">
                <a16:creationId xmlns:a16="http://schemas.microsoft.com/office/drawing/2014/main" id="{F9379AC3-1312-5C27-4F64-47E4FD65A373}"/>
              </a:ext>
            </a:extLst>
          </p:cNvPr>
          <p:cNvSpPr txBox="1">
            <a:spLocks/>
          </p:cNvSpPr>
          <p:nvPr/>
        </p:nvSpPr>
        <p:spPr>
          <a:xfrm>
            <a:off x="626214" y="1782165"/>
            <a:ext cx="10936287" cy="8921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Během let 2020-2024 je zaznamenáno celkem 99 poskytovatelů ALP, ve kterých byla realizována alespoň 1 hospitalizace s chirurgickým výkonem na ženské rozmnožovací soustavě pro ZN. U 82 % poskytovatelů (N</a:t>
            </a:r>
            <a:r>
              <a:rPr kumimoji="0" lang="cs-CZ" sz="1400" b="0" i="0" u="none" strike="noStrike" kern="1200" cap="none" spc="0" normalizeH="0" baseline="-25000" noProof="0" dirty="0">
                <a:ln>
                  <a:noFill/>
                </a:ln>
                <a:solidFill>
                  <a:prstClr val="black"/>
                </a:solidFill>
                <a:effectLst/>
                <a:uLnTx/>
                <a:uFillTx/>
                <a:latin typeface="Calibri" panose="020F0502020204030204" pitchFamily="34" charset="0"/>
                <a:ea typeface="+mn-ea"/>
                <a:cs typeface="Calibri" panose="020F0502020204030204" pitchFamily="34" charset="0"/>
              </a:rPr>
              <a:t>PALP</a:t>
            </a:r>
            <a:r>
              <a:rPr kumimoji="0" lang="cs-CZ"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81) je v průměru ročně méně než 50 hospitalizací. </a:t>
            </a:r>
          </a:p>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Naopak u 7 poskytovatelů ALP je v průměru provedeno více než 150 výkonů, přičemž jejich produkce pokrývá 48 % z celkového počtu HP za 1 rok.</a:t>
            </a:r>
          </a:p>
        </p:txBody>
      </p:sp>
      <p:sp>
        <p:nvSpPr>
          <p:cNvPr id="24" name="Zástupný obsah 2">
            <a:extLst>
              <a:ext uri="{FF2B5EF4-FFF2-40B4-BE49-F238E27FC236}">
                <a16:creationId xmlns:a16="http://schemas.microsoft.com/office/drawing/2014/main" id="{03D28ABF-3E30-28C0-A395-AD048E365CE3}"/>
              </a:ext>
            </a:extLst>
          </p:cNvPr>
          <p:cNvSpPr txBox="1">
            <a:spLocks/>
          </p:cNvSpPr>
          <p:nvPr/>
        </p:nvSpPr>
        <p:spPr>
          <a:xfrm>
            <a:off x="754546" y="1056858"/>
            <a:ext cx="10682908"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roky 2020-2024;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všechny HP, u kterých byl na pozici hlavní dg. identifikován MKN-10 kód pro zhoubný novotvar (ZN)</a:t>
            </a:r>
          </a:p>
        </p:txBody>
      </p:sp>
      <p:graphicFrame>
        <p:nvGraphicFramePr>
          <p:cNvPr id="28" name="Tabulka 5">
            <a:extLst>
              <a:ext uri="{FF2B5EF4-FFF2-40B4-BE49-F238E27FC236}">
                <a16:creationId xmlns:a16="http://schemas.microsoft.com/office/drawing/2014/main" id="{F3BC903F-4645-BFFE-7675-E6A0854A9C68}"/>
              </a:ext>
            </a:extLst>
          </p:cNvPr>
          <p:cNvGraphicFramePr>
            <a:graphicFrameLocks noGrp="1"/>
          </p:cNvGraphicFramePr>
          <p:nvPr/>
        </p:nvGraphicFramePr>
        <p:xfrm>
          <a:off x="10892659" y="2960359"/>
          <a:ext cx="976376" cy="2468880"/>
        </p:xfrm>
        <a:graphic>
          <a:graphicData uri="http://schemas.openxmlformats.org/drawingml/2006/table">
            <a:tbl>
              <a:tblPr firstRow="1" bandRow="1">
                <a:tableStyleId>{5C22544A-7EE6-4342-B048-85BDC9FD1C3A}</a:tableStyleId>
              </a:tblPr>
              <a:tblGrid>
                <a:gridCol w="976376">
                  <a:extLst>
                    <a:ext uri="{9D8B030D-6E8A-4147-A177-3AD203B41FA5}">
                      <a16:colId xmlns:a16="http://schemas.microsoft.com/office/drawing/2014/main" val="348832873"/>
                    </a:ext>
                  </a:extLst>
                </a:gridCol>
              </a:tblGrid>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mn-lt"/>
                          <a:ea typeface="+mn-ea"/>
                          <a:cs typeface="+mn-cs"/>
                        </a:rPr>
                        <a:t>N</a:t>
                      </a:r>
                      <a:r>
                        <a:rPr kumimoji="0" lang="cs-CZ" sz="1200" b="0" i="0" u="none" strike="noStrike" kern="1200" cap="none" spc="0" normalizeH="0" baseline="-25000" noProof="0">
                          <a:ln>
                            <a:noFill/>
                          </a:ln>
                          <a:solidFill>
                            <a:schemeClr val="tx1"/>
                          </a:solidFill>
                          <a:effectLst/>
                          <a:uLnTx/>
                          <a:uFillTx/>
                          <a:latin typeface="+mn-lt"/>
                          <a:ea typeface="+mn-ea"/>
                          <a:cs typeface="+mn-cs"/>
                        </a:rPr>
                        <a:t>PALP</a:t>
                      </a:r>
                      <a:r>
                        <a:rPr kumimoji="0" lang="cs-CZ" sz="1200" b="0" i="0" u="none" strike="noStrike" kern="1200" cap="none" spc="0" normalizeH="0" baseline="0" noProof="0">
                          <a:ln>
                            <a:noFill/>
                          </a:ln>
                          <a:solidFill>
                            <a:schemeClr val="tx1"/>
                          </a:solidFill>
                          <a:effectLst/>
                          <a:uLnTx/>
                          <a:uFillTx/>
                          <a:latin typeface="+mn-lt"/>
                          <a:ea typeface="+mn-ea"/>
                          <a:cs typeface="+mn-cs"/>
                        </a:rPr>
                        <a:t> = 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02413157"/>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35347928"/>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0</a:t>
                      </a:r>
                    </a:p>
                  </a:txBody>
                  <a:tcPr marL="72000" marR="72000" marT="36000" marB="3600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5463362"/>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473501"/>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2</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9487540"/>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3</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36433143"/>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7</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9241668"/>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7368554"/>
                  </a:ext>
                </a:extLst>
              </a:tr>
              <a:tr h="27432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mn-lt"/>
                          <a:ea typeface="+mn-ea"/>
                          <a:cs typeface="+mn-cs"/>
                        </a:rPr>
                        <a:t>N</a:t>
                      </a:r>
                      <a:r>
                        <a:rPr kumimoji="0" lang="cs-CZ" sz="1200" b="0" i="0" u="none" strike="noStrike" kern="1200" cap="none" spc="0" normalizeH="0" baseline="-25000" noProof="0" dirty="0">
                          <a:ln>
                            <a:noFill/>
                          </a:ln>
                          <a:solidFill>
                            <a:schemeClr val="tx1"/>
                          </a:solidFill>
                          <a:effectLst/>
                          <a:uLnTx/>
                          <a:uFillTx/>
                          <a:latin typeface="+mn-lt"/>
                          <a:ea typeface="+mn-ea"/>
                          <a:cs typeface="+mn-cs"/>
                        </a:rPr>
                        <a:t>PALP</a:t>
                      </a:r>
                      <a:r>
                        <a:rPr kumimoji="0" lang="cs-CZ" sz="1200" b="0" i="0" u="none" strike="noStrike" kern="1200" cap="none" spc="0" normalizeH="0" baseline="0" noProof="0" dirty="0">
                          <a:ln>
                            <a:noFill/>
                          </a:ln>
                          <a:solidFill>
                            <a:schemeClr val="tx1"/>
                          </a:solidFill>
                          <a:effectLst/>
                          <a:uLnTx/>
                          <a:uFillTx/>
                          <a:latin typeface="+mn-lt"/>
                          <a:ea typeface="+mn-ea"/>
                          <a:cs typeface="+mn-cs"/>
                        </a:rPr>
                        <a:t> = 81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6757798"/>
                  </a:ext>
                </a:extLst>
              </a:tr>
            </a:tbl>
          </a:graphicData>
        </a:graphic>
      </p:graphicFrame>
      <p:sp>
        <p:nvSpPr>
          <p:cNvPr id="40" name="TextovéPole 39">
            <a:extLst>
              <a:ext uri="{FF2B5EF4-FFF2-40B4-BE49-F238E27FC236}">
                <a16:creationId xmlns:a16="http://schemas.microsoft.com/office/drawing/2014/main" id="{7D7F6C1B-791B-4945-7CF1-7A73D0DC15B6}"/>
              </a:ext>
            </a:extLst>
          </p:cNvPr>
          <p:cNvSpPr txBox="1"/>
          <p:nvPr/>
        </p:nvSpPr>
        <p:spPr>
          <a:xfrm>
            <a:off x="9143348" y="3105589"/>
            <a:ext cx="1466036" cy="95410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Počet PALP</a:t>
            </a:r>
            <a:b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v daném rozmezí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z celkového počtu 99 PALP </a:t>
            </a:r>
          </a:p>
        </p:txBody>
      </p:sp>
      <p:sp>
        <p:nvSpPr>
          <p:cNvPr id="41" name="Pravá složená závorka 40">
            <a:extLst>
              <a:ext uri="{FF2B5EF4-FFF2-40B4-BE49-F238E27FC236}">
                <a16:creationId xmlns:a16="http://schemas.microsoft.com/office/drawing/2014/main" id="{60D941E7-0C2D-060E-CA12-13463C0C7605}"/>
              </a:ext>
            </a:extLst>
          </p:cNvPr>
          <p:cNvSpPr/>
          <p:nvPr/>
        </p:nvSpPr>
        <p:spPr>
          <a:xfrm flipH="1">
            <a:off x="10840334" y="3088535"/>
            <a:ext cx="169041" cy="2215366"/>
          </a:xfrm>
          <a:prstGeom prst="rightBrace">
            <a:avLst>
              <a:gd name="adj1" fmla="val 8333"/>
              <a:gd name="adj2" fmla="val 2549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TextovéPole 47">
            <a:extLst>
              <a:ext uri="{FF2B5EF4-FFF2-40B4-BE49-F238E27FC236}">
                <a16:creationId xmlns:a16="http://schemas.microsoft.com/office/drawing/2014/main" id="{3FD569CB-C3E8-2AC2-13CA-3D6A314C974C}"/>
              </a:ext>
            </a:extLst>
          </p:cNvPr>
          <p:cNvSpPr txBox="1"/>
          <p:nvPr/>
        </p:nvSpPr>
        <p:spPr>
          <a:xfrm>
            <a:off x="9606711" y="4673134"/>
            <a:ext cx="130193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Frýdlant</a:t>
            </a:r>
          </a:p>
        </p:txBody>
      </p:sp>
      <p:sp>
        <p:nvSpPr>
          <p:cNvPr id="49" name="TextovéPole 48">
            <a:extLst>
              <a:ext uri="{FF2B5EF4-FFF2-40B4-BE49-F238E27FC236}">
                <a16:creationId xmlns:a16="http://schemas.microsoft.com/office/drawing/2014/main" id="{E8FB3929-C06F-8C22-16A3-3DE0A6113A24}"/>
              </a:ext>
            </a:extLst>
          </p:cNvPr>
          <p:cNvSpPr txBox="1"/>
          <p:nvPr/>
        </p:nvSpPr>
        <p:spPr>
          <a:xfrm>
            <a:off x="2586463" y="4237969"/>
            <a:ext cx="1020516" cy="553998"/>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TextovéPole 49">
            <a:extLst>
              <a:ext uri="{FF2B5EF4-FFF2-40B4-BE49-F238E27FC236}">
                <a16:creationId xmlns:a16="http://schemas.microsoft.com/office/drawing/2014/main" id="{4CD96349-6D20-B158-8ADD-456948F530EC}"/>
              </a:ext>
            </a:extLst>
          </p:cNvPr>
          <p:cNvSpPr txBox="1"/>
          <p:nvPr/>
        </p:nvSpPr>
        <p:spPr>
          <a:xfrm>
            <a:off x="5152135" y="4655882"/>
            <a:ext cx="1816779"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1" name="Přímá spojnice se šipkou 50">
            <a:extLst>
              <a:ext uri="{FF2B5EF4-FFF2-40B4-BE49-F238E27FC236}">
                <a16:creationId xmlns:a16="http://schemas.microsoft.com/office/drawing/2014/main" id="{FC93B9CE-AEE9-7E3F-7854-FEF0E5FBA7EF}"/>
              </a:ext>
            </a:extLst>
          </p:cNvPr>
          <p:cNvCxnSpPr/>
          <p:nvPr/>
        </p:nvCxnSpPr>
        <p:spPr>
          <a:xfrm>
            <a:off x="3094501" y="4766656"/>
            <a:ext cx="0" cy="3332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BFA4CC8D-A25F-560E-8937-8AE75AFCD512}"/>
              </a:ext>
            </a:extLst>
          </p:cNvPr>
          <p:cNvCxnSpPr>
            <a:cxnSpLocks/>
          </p:cNvCxnSpPr>
          <p:nvPr/>
        </p:nvCxnSpPr>
        <p:spPr>
          <a:xfrm>
            <a:off x="10332223" y="4935896"/>
            <a:ext cx="0" cy="3879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3" name="Přímá spojnice se šipkou 52">
            <a:extLst>
              <a:ext uri="{FF2B5EF4-FFF2-40B4-BE49-F238E27FC236}">
                <a16:creationId xmlns:a16="http://schemas.microsoft.com/office/drawing/2014/main" id="{A77B5466-F5B4-02FA-8E98-2D622051B3E3}"/>
              </a:ext>
            </a:extLst>
          </p:cNvPr>
          <p:cNvCxnSpPr>
            <a:cxnSpLocks/>
          </p:cNvCxnSpPr>
          <p:nvPr/>
        </p:nvCxnSpPr>
        <p:spPr>
          <a:xfrm>
            <a:off x="5334504" y="4883329"/>
            <a:ext cx="0" cy="44241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Přímá spojnice se šipkou 53">
            <a:extLst>
              <a:ext uri="{FF2B5EF4-FFF2-40B4-BE49-F238E27FC236}">
                <a16:creationId xmlns:a16="http://schemas.microsoft.com/office/drawing/2014/main" id="{76031086-082F-8626-5149-7066550D8E9C}"/>
              </a:ext>
            </a:extLst>
          </p:cNvPr>
          <p:cNvCxnSpPr>
            <a:cxnSpLocks/>
          </p:cNvCxnSpPr>
          <p:nvPr/>
        </p:nvCxnSpPr>
        <p:spPr>
          <a:xfrm>
            <a:off x="6261056" y="5129256"/>
            <a:ext cx="0" cy="2292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TextovéPole 54">
            <a:extLst>
              <a:ext uri="{FF2B5EF4-FFF2-40B4-BE49-F238E27FC236}">
                <a16:creationId xmlns:a16="http://schemas.microsoft.com/office/drawing/2014/main" id="{7FE6C788-3304-50E5-DE07-C61EB89E5544}"/>
              </a:ext>
            </a:extLst>
          </p:cNvPr>
          <p:cNvSpPr txBox="1"/>
          <p:nvPr/>
        </p:nvSpPr>
        <p:spPr>
          <a:xfrm>
            <a:off x="6118385" y="4921429"/>
            <a:ext cx="150628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Česká Lípa</a:t>
            </a:r>
          </a:p>
        </p:txBody>
      </p:sp>
      <p:cxnSp>
        <p:nvCxnSpPr>
          <p:cNvPr id="56" name="Přímá spojnice se šipkou 55">
            <a:extLst>
              <a:ext uri="{FF2B5EF4-FFF2-40B4-BE49-F238E27FC236}">
                <a16:creationId xmlns:a16="http://schemas.microsoft.com/office/drawing/2014/main" id="{7BDEA4A5-81DE-BD9F-40FE-CBC234FA419E}"/>
              </a:ext>
            </a:extLst>
          </p:cNvPr>
          <p:cNvCxnSpPr>
            <a:cxnSpLocks/>
          </p:cNvCxnSpPr>
          <p:nvPr/>
        </p:nvCxnSpPr>
        <p:spPr>
          <a:xfrm>
            <a:off x="5048205" y="4664063"/>
            <a:ext cx="0" cy="66263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TextovéPole 56">
            <a:extLst>
              <a:ext uri="{FF2B5EF4-FFF2-40B4-BE49-F238E27FC236}">
                <a16:creationId xmlns:a16="http://schemas.microsoft.com/office/drawing/2014/main" id="{6F344F56-8ED3-E2EC-CE21-BF2D0120BBA8}"/>
              </a:ext>
            </a:extLst>
          </p:cNvPr>
          <p:cNvSpPr txBox="1"/>
          <p:nvPr/>
        </p:nvSpPr>
        <p:spPr>
          <a:xfrm>
            <a:off x="4907561" y="4398988"/>
            <a:ext cx="130685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Jilemnice</a:t>
            </a:r>
          </a:p>
        </p:txBody>
      </p:sp>
    </p:spTree>
    <p:extLst>
      <p:ext uri="{BB962C8B-B14F-4D97-AF65-F5344CB8AC3E}">
        <p14:creationId xmlns:p14="http://schemas.microsoft.com/office/powerpoint/2010/main" val="120897636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Přímá spojnice 1">
            <a:extLst>
              <a:ext uri="{FF2B5EF4-FFF2-40B4-BE49-F238E27FC236}">
                <a16:creationId xmlns:a16="http://schemas.microsoft.com/office/drawing/2014/main" id="{5A351EC0-4F5B-A18E-1E7D-846FEB94F28D}"/>
              </a:ext>
            </a:extLst>
          </p:cNvPr>
          <p:cNvCxnSpPr>
            <a:cxnSpLocks/>
          </p:cNvCxnSpPr>
          <p:nvPr/>
        </p:nvCxnSpPr>
        <p:spPr>
          <a:xfrm>
            <a:off x="1691212" y="2653892"/>
            <a:ext cx="0" cy="335023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Obdélník 9">
            <a:extLst>
              <a:ext uri="{FF2B5EF4-FFF2-40B4-BE49-F238E27FC236}">
                <a16:creationId xmlns:a16="http://schemas.microsoft.com/office/drawing/2014/main" id="{424533F9-4B63-4809-AE91-A4C661E26E2E}"/>
              </a:ext>
            </a:extLst>
          </p:cNvPr>
          <p:cNvSpPr/>
          <p:nvPr/>
        </p:nvSpPr>
        <p:spPr>
          <a:xfrm>
            <a:off x="5797374" y="2461925"/>
            <a:ext cx="684000" cy="3426861"/>
          </a:xfrm>
          <a:prstGeom prst="rect">
            <a:avLst/>
          </a:prstGeom>
          <a:solidFill>
            <a:srgbClr val="DEEBF7"/>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7" name="Chart 13">
            <a:extLst>
              <a:ext uri="{FF2B5EF4-FFF2-40B4-BE49-F238E27FC236}">
                <a16:creationId xmlns:a16="http://schemas.microsoft.com/office/drawing/2014/main" id="{BF86B73C-97CC-408E-9A9B-542069B4CAB1}"/>
              </a:ext>
            </a:extLst>
          </p:cNvPr>
          <p:cNvGraphicFramePr/>
          <p:nvPr/>
        </p:nvGraphicFramePr>
        <p:xfrm>
          <a:off x="225603" y="2772587"/>
          <a:ext cx="11188343" cy="2855877"/>
        </p:xfrm>
        <a:graphic>
          <a:graphicData uri="http://schemas.openxmlformats.org/drawingml/2006/chart">
            <c:chart xmlns:c="http://schemas.openxmlformats.org/drawingml/2006/chart" xmlns:r="http://schemas.openxmlformats.org/officeDocument/2006/relationships" r:id="rId3"/>
          </a:graphicData>
        </a:graphic>
      </p:graphicFrame>
      <p:sp>
        <p:nvSpPr>
          <p:cNvPr id="41" name="TextovéPole 40">
            <a:extLst>
              <a:ext uri="{FF2B5EF4-FFF2-40B4-BE49-F238E27FC236}">
                <a16:creationId xmlns:a16="http://schemas.microsoft.com/office/drawing/2014/main" id="{360B9BAE-1F05-40E0-A5CB-1CF978C50DA5}"/>
              </a:ext>
            </a:extLst>
          </p:cNvPr>
          <p:cNvSpPr txBox="1"/>
          <p:nvPr/>
        </p:nvSpPr>
        <p:spPr>
          <a:xfrm>
            <a:off x="11339588" y="5279221"/>
            <a:ext cx="78906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Rok</a:t>
            </a:r>
          </a:p>
        </p:txBody>
      </p:sp>
      <p:sp>
        <p:nvSpPr>
          <p:cNvPr id="42" name="TextovéPole 41">
            <a:extLst>
              <a:ext uri="{FF2B5EF4-FFF2-40B4-BE49-F238E27FC236}">
                <a16:creationId xmlns:a16="http://schemas.microsoft.com/office/drawing/2014/main" id="{056B6D03-F46A-4B00-98B9-A526ECBDC82C}"/>
              </a:ext>
            </a:extLst>
          </p:cNvPr>
          <p:cNvSpPr txBox="1"/>
          <p:nvPr/>
        </p:nvSpPr>
        <p:spPr>
          <a:xfrm>
            <a:off x="732225" y="5616011"/>
            <a:ext cx="118828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ČR</a:t>
            </a:r>
            <a:endParaRPr kumimoji="0" lang="cs-CZ" sz="1400" b="1" i="0" u="sng"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3" name="Tabulka 2">
            <a:extLst>
              <a:ext uri="{FF2B5EF4-FFF2-40B4-BE49-F238E27FC236}">
                <a16:creationId xmlns:a16="http://schemas.microsoft.com/office/drawing/2014/main" id="{CC98DE35-45B2-4314-B37F-D4C82936DF6A}"/>
              </a:ext>
            </a:extLst>
          </p:cNvPr>
          <p:cNvGraphicFramePr>
            <a:graphicFrameLocks noGrp="1"/>
          </p:cNvGraphicFramePr>
          <p:nvPr/>
        </p:nvGraphicFramePr>
        <p:xfrm>
          <a:off x="1686608" y="5512673"/>
          <a:ext cx="9612428" cy="461172"/>
        </p:xfrm>
        <a:graphic>
          <a:graphicData uri="http://schemas.openxmlformats.org/drawingml/2006/table">
            <a:tbl>
              <a:tblPr>
                <a:tableStyleId>{8EC20E35-A176-4012-BC5E-935CFFF8708E}</a:tableStyleId>
              </a:tblPr>
              <a:tblGrid>
                <a:gridCol w="686602">
                  <a:extLst>
                    <a:ext uri="{9D8B030D-6E8A-4147-A177-3AD203B41FA5}">
                      <a16:colId xmlns:a16="http://schemas.microsoft.com/office/drawing/2014/main" val="2576170759"/>
                    </a:ext>
                  </a:extLst>
                </a:gridCol>
                <a:gridCol w="68660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rtl="0" fontAlgn="b"/>
                      <a:r>
                        <a:rPr lang="cs-CZ" sz="1400" b="1" i="0" u="none" strike="noStrike" dirty="0">
                          <a:solidFill>
                            <a:srgbClr val="000000"/>
                          </a:solidFill>
                          <a:effectLst/>
                          <a:latin typeface="Calibri" panose="020F0502020204030204" pitchFamily="34" charset="0"/>
                        </a:rPr>
                        <a:t>PHA</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STC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JHC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KVK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ULK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LBK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HKK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PAK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dirty="0">
                          <a:solidFill>
                            <a:srgbClr val="000000"/>
                          </a:solidFill>
                          <a:effectLst/>
                          <a:latin typeface="Calibri" panose="020F0502020204030204" pitchFamily="34" charset="0"/>
                        </a:rPr>
                        <a:t>VYS</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JMK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OLK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ZLK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dirty="0">
                          <a:solidFill>
                            <a:srgbClr val="000000"/>
                          </a:solidFill>
                          <a:effectLst/>
                          <a:latin typeface="Calibri" panose="020F0502020204030204" pitchFamily="34" charset="0"/>
                        </a:rPr>
                        <a:t>MSK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sp>
        <p:nvSpPr>
          <p:cNvPr id="18" name="Zástupný obsah 2">
            <a:extLst>
              <a:ext uri="{FF2B5EF4-FFF2-40B4-BE49-F238E27FC236}">
                <a16:creationId xmlns:a16="http://schemas.microsoft.com/office/drawing/2014/main" id="{83F88E24-8E74-4E91-9458-CDD5FA0A9121}"/>
              </a:ext>
            </a:extLst>
          </p:cNvPr>
          <p:cNvSpPr txBox="1">
            <a:spLocks/>
          </p:cNvSpPr>
          <p:nvPr/>
        </p:nvSpPr>
        <p:spPr>
          <a:xfrm>
            <a:off x="1390650" y="1861670"/>
            <a:ext cx="9716934" cy="612708"/>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Dle kraje bydliště pacientky jsou patrné významné rozdíly v podílu výkonů provedených v OGC.</a:t>
            </a:r>
          </a:p>
        </p:txBody>
      </p:sp>
      <p:graphicFrame>
        <p:nvGraphicFramePr>
          <p:cNvPr id="20" name="Tabulka 19">
            <a:extLst>
              <a:ext uri="{FF2B5EF4-FFF2-40B4-BE49-F238E27FC236}">
                <a16:creationId xmlns:a16="http://schemas.microsoft.com/office/drawing/2014/main" id="{A4068599-3148-427B-A889-F4A5F4683742}"/>
              </a:ext>
            </a:extLst>
          </p:cNvPr>
          <p:cNvGraphicFramePr>
            <a:graphicFrameLocks noGrp="1"/>
          </p:cNvGraphicFramePr>
          <p:nvPr/>
        </p:nvGraphicFramePr>
        <p:xfrm>
          <a:off x="1686608" y="2352267"/>
          <a:ext cx="9612428" cy="461172"/>
        </p:xfrm>
        <a:graphic>
          <a:graphicData uri="http://schemas.openxmlformats.org/drawingml/2006/table">
            <a:tbl>
              <a:tblPr>
                <a:tableStyleId>{8EC20E35-A176-4012-BC5E-935CFFF8708E}</a:tableStyleId>
              </a:tblPr>
              <a:tblGrid>
                <a:gridCol w="686602">
                  <a:extLst>
                    <a:ext uri="{9D8B030D-6E8A-4147-A177-3AD203B41FA5}">
                      <a16:colId xmlns:a16="http://schemas.microsoft.com/office/drawing/2014/main" val="2576170759"/>
                    </a:ext>
                  </a:extLst>
                </a:gridCol>
                <a:gridCol w="68660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N=431</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N=448</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N=214</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N=177</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N=82</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N=272</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1" i="0" u="none" strike="noStrike" dirty="0">
                          <a:solidFill>
                            <a:srgbClr val="000000"/>
                          </a:solidFill>
                          <a:effectLst/>
                          <a:latin typeface="Calibri" panose="020F0502020204030204" pitchFamily="34" charset="0"/>
                          <a:cs typeface="Calibri" panose="020F0502020204030204" pitchFamily="34" charset="0"/>
                        </a:rPr>
                        <a:t>N=111</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dirty="0">
                          <a:solidFill>
                            <a:srgbClr val="000000"/>
                          </a:solidFill>
                          <a:effectLst/>
                          <a:latin typeface="Calibri" panose="020F0502020204030204" pitchFamily="34" charset="0"/>
                          <a:cs typeface="Calibri" panose="020F0502020204030204" pitchFamily="34" charset="0"/>
                        </a:rPr>
                        <a:t>N=193</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dirty="0">
                          <a:solidFill>
                            <a:srgbClr val="000000"/>
                          </a:solidFill>
                          <a:effectLst/>
                          <a:latin typeface="Calibri" panose="020F0502020204030204" pitchFamily="34" charset="0"/>
                          <a:cs typeface="Calibri" panose="020F0502020204030204" pitchFamily="34" charset="0"/>
                        </a:rPr>
                        <a:t>N=156</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dirty="0">
                          <a:solidFill>
                            <a:srgbClr val="000000"/>
                          </a:solidFill>
                          <a:effectLst/>
                          <a:latin typeface="Calibri" panose="020F0502020204030204" pitchFamily="34" charset="0"/>
                          <a:cs typeface="Calibri" panose="020F0502020204030204" pitchFamily="34" charset="0"/>
                        </a:rPr>
                        <a:t>N=190</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N=385</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N=192</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N=166</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200" b="0" i="0" u="none" strike="noStrike" dirty="0">
                          <a:solidFill>
                            <a:srgbClr val="000000"/>
                          </a:solidFill>
                          <a:effectLst/>
                          <a:latin typeface="Calibri" panose="020F0502020204030204" pitchFamily="34" charset="0"/>
                          <a:cs typeface="Calibri" panose="020F0502020204030204" pitchFamily="34" charset="0"/>
                        </a:rPr>
                        <a:t>N=383</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sp>
        <p:nvSpPr>
          <p:cNvPr id="24" name="TextovéPole 23">
            <a:extLst>
              <a:ext uri="{FF2B5EF4-FFF2-40B4-BE49-F238E27FC236}">
                <a16:creationId xmlns:a16="http://schemas.microsoft.com/office/drawing/2014/main" id="{41B8FEDF-7626-4E2F-A85F-64877EB51AFE}"/>
              </a:ext>
            </a:extLst>
          </p:cNvPr>
          <p:cNvSpPr txBox="1"/>
          <p:nvPr/>
        </p:nvSpPr>
        <p:spPr>
          <a:xfrm>
            <a:off x="725874" y="2452048"/>
            <a:ext cx="118828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N=3400</a:t>
            </a:r>
            <a:endParaRPr kumimoji="0" lang="cs-CZ" sz="12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TextovéPole 24">
            <a:extLst>
              <a:ext uri="{FF2B5EF4-FFF2-40B4-BE49-F238E27FC236}">
                <a16:creationId xmlns:a16="http://schemas.microsoft.com/office/drawing/2014/main" id="{363AFB7A-8295-4A1D-9DD1-0197E03523BD}"/>
              </a:ext>
            </a:extLst>
          </p:cNvPr>
          <p:cNvSpPr txBox="1"/>
          <p:nvPr/>
        </p:nvSpPr>
        <p:spPr>
          <a:xfrm>
            <a:off x="267934" y="2111359"/>
            <a:ext cx="921739"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Průměrný</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počet HP</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za 1 rok:</a:t>
            </a:r>
            <a:endParaRPr kumimoji="0" lang="cs-CZ" sz="11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76FD6526-1955-4A9F-97DA-57B8A3E09804}"/>
              </a:ext>
            </a:extLst>
          </p:cNvPr>
          <p:cNvSpPr txBox="1"/>
          <p:nvPr/>
        </p:nvSpPr>
        <p:spPr>
          <a:xfrm>
            <a:off x="11258339" y="5578467"/>
            <a:ext cx="98637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Kraj bydliště pacientky</a:t>
            </a:r>
          </a:p>
        </p:txBody>
      </p:sp>
      <p:sp>
        <p:nvSpPr>
          <p:cNvPr id="9" name="TextovéPole 8">
            <a:extLst>
              <a:ext uri="{FF2B5EF4-FFF2-40B4-BE49-F238E27FC236}">
                <a16:creationId xmlns:a16="http://schemas.microsoft.com/office/drawing/2014/main" id="{BBB93540-CCA5-B38C-794E-5632E8FA74F1}"/>
              </a:ext>
            </a:extLst>
          </p:cNvPr>
          <p:cNvSpPr txBox="1"/>
          <p:nvPr/>
        </p:nvSpPr>
        <p:spPr>
          <a:xfrm>
            <a:off x="-9524" y="6219706"/>
            <a:ext cx="8923700" cy="646331"/>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13-I01</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Exenterace pánevních orgánů pro ZN ženské reprodukční soustavy,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13-I02</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Odstranění vnitřních pohlavních orgánů pro ZN včetně rozsáhlého resekčního výkonu na okolních tkáních,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13-I04</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Odstranění vnitřních pohlavních orgánů včetně parametrií nebo totální </a:t>
            </a:r>
            <a:r>
              <a:rPr kumimoji="0" lang="cs-CZ" sz="900" b="0" i="0" u="none" strike="noStrike" kern="1200" cap="none" spc="0" normalizeH="0" baseline="0" noProof="0" err="1">
                <a:ln>
                  <a:noFill/>
                </a:ln>
                <a:solidFill>
                  <a:prstClr val="black"/>
                </a:solidFill>
                <a:effectLst/>
                <a:uLnTx/>
                <a:uFillTx/>
                <a:latin typeface="Calibri" panose="020F0502020204030204"/>
                <a:ea typeface="+mn-ea"/>
                <a:cs typeface="+mn-cs"/>
              </a:rPr>
              <a:t>omentektomie</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pro ZN,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13-I05 </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Odstranění vnitřních pohlavních orgánů včetně výkonu na mízních uzlinách pro ZN,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13-I06 </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Radikální odstranění vulvy nebo pochvy pro ZN,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13-I07</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Odstranění mízních uzlin pro ZN ženské reprodukční soustavy,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13-I08</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Neradikální výkon pro ZN ženské reprodukční soustavy, </a:t>
            </a:r>
            <a:r>
              <a:rPr kumimoji="0" lang="cs-CZ" sz="900" b="1" i="0" u="none" strike="noStrike" kern="1200" cap="none" spc="0" normalizeH="0" baseline="0" noProof="0">
                <a:ln>
                  <a:noFill/>
                </a:ln>
                <a:solidFill>
                  <a:prstClr val="black"/>
                </a:solidFill>
                <a:effectLst/>
                <a:uLnTx/>
                <a:uFillTx/>
                <a:latin typeface="Calibri" panose="020F0502020204030204"/>
                <a:ea typeface="+mn-ea"/>
                <a:cs typeface="+mn-cs"/>
              </a:rPr>
              <a:t>13-I15</a:t>
            </a:r>
            <a:r>
              <a:rPr kumimoji="0" lang="cs-CZ" sz="900" b="0" i="0" u="none" strike="noStrike" kern="1200" cap="none" spc="0" normalizeH="0" baseline="0" noProof="0">
                <a:ln>
                  <a:noFill/>
                </a:ln>
                <a:solidFill>
                  <a:prstClr val="black"/>
                </a:solidFill>
                <a:effectLst/>
                <a:uLnTx/>
                <a:uFillTx/>
                <a:latin typeface="Calibri" panose="020F0502020204030204"/>
                <a:ea typeface="+mn-ea"/>
                <a:cs typeface="+mn-cs"/>
              </a:rPr>
              <a:t> Odstranění vulvy pro onemocnění ženské reprodukční soustavy</a:t>
            </a:r>
          </a:p>
        </p:txBody>
      </p:sp>
      <p:sp>
        <p:nvSpPr>
          <p:cNvPr id="12" name="TextovéPole 11">
            <a:extLst>
              <a:ext uri="{FF2B5EF4-FFF2-40B4-BE49-F238E27FC236}">
                <a16:creationId xmlns:a16="http://schemas.microsoft.com/office/drawing/2014/main" id="{4A986251-4B16-E8D3-10EE-2C64E03651BF}"/>
              </a:ext>
            </a:extLst>
          </p:cNvPr>
          <p:cNvSpPr txBox="1"/>
          <p:nvPr/>
        </p:nvSpPr>
        <p:spPr>
          <a:xfrm>
            <a:off x="68648" y="5940275"/>
            <a:ext cx="855344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OGC</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 Centra vysoce specializované zdravotní péče v </a:t>
            </a:r>
            <a:r>
              <a:rPr kumimoji="0" lang="cs-CZ" sz="1200" b="0" i="0" u="none" strike="noStrike" kern="1200" cap="none" spc="0" normalizeH="0" baseline="0" noProof="0" dirty="0" err="1">
                <a:ln>
                  <a:noFill/>
                </a:ln>
                <a:solidFill>
                  <a:prstClr val="black"/>
                </a:solidFill>
                <a:effectLst/>
                <a:uLnTx/>
                <a:uFillTx/>
                <a:latin typeface="Calibri" panose="020F0502020204030204"/>
                <a:ea typeface="+mn-ea"/>
                <a:cs typeface="+mn-cs"/>
              </a:rPr>
              <a:t>onkogynekologii</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v poslední platné verzi k 1. 1. 2025</a:t>
            </a:r>
          </a:p>
        </p:txBody>
      </p:sp>
      <p:sp>
        <p:nvSpPr>
          <p:cNvPr id="13" name="Zástupný obsah 2">
            <a:extLst>
              <a:ext uri="{FF2B5EF4-FFF2-40B4-BE49-F238E27FC236}">
                <a16:creationId xmlns:a16="http://schemas.microsoft.com/office/drawing/2014/main" id="{B57E0537-0710-5DB1-61D6-0FEC8477D6FC}"/>
              </a:ext>
            </a:extLst>
          </p:cNvPr>
          <p:cNvSpPr txBox="1">
            <a:spLocks/>
          </p:cNvSpPr>
          <p:nvPr/>
        </p:nvSpPr>
        <p:spPr>
          <a:xfrm>
            <a:off x="542925" y="1309933"/>
            <a:ext cx="10682908"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roky 2020-2024;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všechny HP,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u kterých byl na pozici hlavní dg. identifikován MKN-10 kód pro zhoubný novotvar (ZN) s uvedeným krajem bydliště pacientky</a:t>
            </a:r>
          </a:p>
        </p:txBody>
      </p:sp>
      <p:sp>
        <p:nvSpPr>
          <p:cNvPr id="6" name="Nadpis 5">
            <a:extLst>
              <a:ext uri="{FF2B5EF4-FFF2-40B4-BE49-F238E27FC236}">
                <a16:creationId xmlns:a16="http://schemas.microsoft.com/office/drawing/2014/main" id="{C3E82CE4-6CAB-1916-2C60-D07FD8BB6FB6}"/>
              </a:ext>
            </a:extLst>
          </p:cNvPr>
          <p:cNvSpPr>
            <a:spLocks noGrp="1"/>
          </p:cNvSpPr>
          <p:nvPr>
            <p:ph type="title"/>
          </p:nvPr>
        </p:nvSpPr>
        <p:spPr>
          <a:xfrm>
            <a:off x="272590" y="160258"/>
            <a:ext cx="11386173" cy="538364"/>
          </a:xfrm>
        </p:spPr>
        <p:txBody>
          <a:bodyPr/>
          <a:lstStyle/>
          <a:p>
            <a:r>
              <a:rPr lang="cs-CZ" noProof="0" dirty="0">
                <a:solidFill>
                  <a:srgbClr val="002060"/>
                </a:solidFill>
              </a:rPr>
              <a:t>Centralizace chirurgických výkonů* na ženské rozmnožovací soustavě pro zhoubný novotvar (ZN) – dle roku a kraje bydliště pacientky</a:t>
            </a:r>
            <a:br>
              <a:rPr lang="cs-CZ" noProof="0" dirty="0">
                <a:solidFill>
                  <a:srgbClr val="002060"/>
                </a:solidFill>
              </a:rPr>
            </a:br>
            <a:endParaRPr lang="cs-CZ" dirty="0">
              <a:solidFill>
                <a:srgbClr val="002060"/>
              </a:solidFill>
            </a:endParaRPr>
          </a:p>
        </p:txBody>
      </p:sp>
      <p:sp>
        <p:nvSpPr>
          <p:cNvPr id="5" name="Obdélník 4">
            <a:extLst>
              <a:ext uri="{FF2B5EF4-FFF2-40B4-BE49-F238E27FC236}">
                <a16:creationId xmlns:a16="http://schemas.microsoft.com/office/drawing/2014/main" id="{99020CBC-2412-3A93-5EF7-5E1FB4E43D2D}"/>
              </a:ext>
            </a:extLst>
          </p:cNvPr>
          <p:cNvSpPr/>
          <p:nvPr/>
        </p:nvSpPr>
        <p:spPr>
          <a:xfrm>
            <a:off x="1009971" y="3846441"/>
            <a:ext cx="3877230" cy="1432780"/>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5" name="Přímá spojnice se šipkou 14">
            <a:extLst>
              <a:ext uri="{FF2B5EF4-FFF2-40B4-BE49-F238E27FC236}">
                <a16:creationId xmlns:a16="http://schemas.microsoft.com/office/drawing/2014/main" id="{070C01F9-8F45-A3FD-75AC-22D9074839C2}"/>
              </a:ext>
            </a:extLst>
          </p:cNvPr>
          <p:cNvCxnSpPr>
            <a:cxnSpLocks/>
          </p:cNvCxnSpPr>
          <p:nvPr/>
        </p:nvCxnSpPr>
        <p:spPr>
          <a:xfrm flipH="1" flipV="1">
            <a:off x="4887201" y="4486275"/>
            <a:ext cx="872470" cy="34967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9" name="TextovéPole 18">
            <a:extLst>
              <a:ext uri="{FF2B5EF4-FFF2-40B4-BE49-F238E27FC236}">
                <a16:creationId xmlns:a16="http://schemas.microsoft.com/office/drawing/2014/main" id="{C6583654-D948-8E5C-586E-68CF21A36D73}"/>
              </a:ext>
            </a:extLst>
          </p:cNvPr>
          <p:cNvSpPr txBox="1"/>
          <p:nvPr/>
        </p:nvSpPr>
        <p:spPr>
          <a:xfrm>
            <a:off x="8496300" y="858451"/>
            <a:ext cx="3651400" cy="338554"/>
          </a:xfrm>
          <a:prstGeom prst="rect">
            <a:avLst/>
          </a:prstGeom>
          <a:solidFill>
            <a:srgbClr val="2F559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Operace proběhla v OGC kdekoliv v ČR</a:t>
            </a:r>
          </a:p>
        </p:txBody>
      </p:sp>
      <p:sp>
        <p:nvSpPr>
          <p:cNvPr id="8" name="TextovéPole 7">
            <a:extLst>
              <a:ext uri="{FF2B5EF4-FFF2-40B4-BE49-F238E27FC236}">
                <a16:creationId xmlns:a16="http://schemas.microsoft.com/office/drawing/2014/main" id="{B9FAAEA3-6DD8-D067-ABFD-CF4B59C58186}"/>
              </a:ext>
            </a:extLst>
          </p:cNvPr>
          <p:cNvSpPr txBox="1"/>
          <p:nvPr/>
        </p:nvSpPr>
        <p:spPr>
          <a:xfrm>
            <a:off x="1016628" y="3848990"/>
            <a:ext cx="3990577"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dirty="0">
                <a:ln>
                  <a:noFill/>
                </a:ln>
                <a:solidFill>
                  <a:prstClr val="black"/>
                </a:solidFill>
                <a:effectLst/>
                <a:uLnTx/>
                <a:uFillTx/>
                <a:latin typeface="Calibri" panose="020F0502020204030204"/>
                <a:ea typeface="+mn-ea"/>
                <a:cs typeface="+mn-cs"/>
              </a:rPr>
              <a:t>PALP, kteří v letech 2020-2024 v průměru ročně operovali alespoň 5 pacientek s bydlištěm v Libereckém kraji:</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52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FN Královské Vinohrady		17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Všeobecná fakultní nemocnice v Praze	12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	9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Nemocnice Jilemnice		6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100" b="0" i="0" u="none" strike="noStrike" kern="1200" cap="none" spc="0" normalizeH="0" baseline="0" noProof="0" dirty="0">
                <a:ln>
                  <a:noFill/>
                </a:ln>
                <a:solidFill>
                  <a:prstClr val="black"/>
                </a:solidFill>
                <a:effectLst/>
                <a:uLnTx/>
                <a:uFillTx/>
                <a:latin typeface="Calibri" panose="020F0502020204030204"/>
                <a:ea typeface="+mn-ea"/>
                <a:cs typeface="+mn-cs"/>
              </a:rPr>
              <a:t>Nemocnice s poliklinikou Česká Lípa	5 výkonů/rok</a:t>
            </a:r>
          </a:p>
        </p:txBody>
      </p:sp>
    </p:spTree>
    <p:extLst>
      <p:ext uri="{BB962C8B-B14F-4D97-AF65-F5344CB8AC3E}">
        <p14:creationId xmlns:p14="http://schemas.microsoft.com/office/powerpoint/2010/main" val="88288319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Zástupný obsah 15">
            <a:extLst>
              <a:ext uri="{FF2B5EF4-FFF2-40B4-BE49-F238E27FC236}">
                <a16:creationId xmlns:a16="http://schemas.microsoft.com/office/drawing/2014/main" id="{2ACC9901-C076-6976-D0A7-2E8E217E816E}"/>
              </a:ext>
            </a:extLst>
          </p:cNvPr>
          <p:cNvGraphicFramePr>
            <a:graphicFrameLocks/>
          </p:cNvGraphicFramePr>
          <p:nvPr/>
        </p:nvGraphicFramePr>
        <p:xfrm>
          <a:off x="670892" y="2865121"/>
          <a:ext cx="10599254" cy="2893488"/>
        </p:xfrm>
        <a:graphic>
          <a:graphicData uri="http://schemas.openxmlformats.org/drawingml/2006/chart">
            <c:chart xmlns:c="http://schemas.openxmlformats.org/drawingml/2006/chart" xmlns:r="http://schemas.openxmlformats.org/officeDocument/2006/relationships" r:id="rId3"/>
          </a:graphicData>
        </a:graphic>
      </p:graphicFrame>
      <p:sp>
        <p:nvSpPr>
          <p:cNvPr id="4" name="Nadpis 1">
            <a:extLst>
              <a:ext uri="{FF2B5EF4-FFF2-40B4-BE49-F238E27FC236}">
                <a16:creationId xmlns:a16="http://schemas.microsoft.com/office/drawing/2014/main" id="{9B3B291C-11E8-497B-B272-A9C42B5C3627}"/>
              </a:ext>
            </a:extLst>
          </p:cNvPr>
          <p:cNvSpPr>
            <a:spLocks noGrp="1"/>
          </p:cNvSpPr>
          <p:nvPr>
            <p:ph type="title"/>
          </p:nvPr>
        </p:nvSpPr>
        <p:spPr>
          <a:xfrm>
            <a:off x="272591" y="160258"/>
            <a:ext cx="11386172" cy="538364"/>
          </a:xfrm>
        </p:spPr>
        <p:txBody>
          <a:bodyPr>
            <a:noAutofit/>
          </a:bodyPr>
          <a:lstStyle/>
          <a:p>
            <a:r>
              <a:rPr lang="cs-CZ" sz="2800" dirty="0" err="1">
                <a:solidFill>
                  <a:srgbClr val="002060"/>
                </a:solidFill>
              </a:rPr>
              <a:t>Hepato</a:t>
            </a:r>
            <a:r>
              <a:rPr lang="cs-CZ" sz="2800" dirty="0">
                <a:solidFill>
                  <a:srgbClr val="002060"/>
                </a:solidFill>
              </a:rPr>
              <a:t>-</a:t>
            </a:r>
            <a:r>
              <a:rPr lang="cs-CZ" sz="2800" dirty="0" err="1">
                <a:solidFill>
                  <a:srgbClr val="002060"/>
                </a:solidFill>
              </a:rPr>
              <a:t>pankreato</a:t>
            </a:r>
            <a:r>
              <a:rPr lang="cs-CZ" sz="2800" dirty="0">
                <a:solidFill>
                  <a:srgbClr val="002060"/>
                </a:solidFill>
              </a:rPr>
              <a:t>-biliární chirurgie – průměrný roční počet HP</a:t>
            </a:r>
            <a:br>
              <a:rPr lang="cs-CZ" sz="2800" dirty="0">
                <a:solidFill>
                  <a:srgbClr val="002060"/>
                </a:solidFill>
              </a:rPr>
            </a:br>
            <a:r>
              <a:rPr lang="cs-CZ" sz="2800" dirty="0">
                <a:solidFill>
                  <a:srgbClr val="002060"/>
                </a:solidFill>
              </a:rPr>
              <a:t>s chirurgickým výkonem* pro ZN nebo NN</a:t>
            </a:r>
          </a:p>
        </p:txBody>
      </p:sp>
      <p:sp>
        <p:nvSpPr>
          <p:cNvPr id="3" name="Zástupný obsah 2">
            <a:extLst>
              <a:ext uri="{FF2B5EF4-FFF2-40B4-BE49-F238E27FC236}">
                <a16:creationId xmlns:a16="http://schemas.microsoft.com/office/drawing/2014/main" id="{9C7F993E-FCC9-4099-8F7A-5F1764D17104}"/>
              </a:ext>
            </a:extLst>
          </p:cNvPr>
          <p:cNvSpPr>
            <a:spLocks noGrp="1"/>
          </p:cNvSpPr>
          <p:nvPr>
            <p:ph idx="4294967295"/>
          </p:nvPr>
        </p:nvSpPr>
        <p:spPr>
          <a:xfrm>
            <a:off x="695325" y="1792288"/>
            <a:ext cx="10515600" cy="855662"/>
          </a:xfrm>
        </p:spPr>
        <p:txBody>
          <a:bodyPr>
            <a:noAutofit/>
          </a:bodyPr>
          <a:lstStyle/>
          <a:p>
            <a:pPr marL="265113" lvl="1" indent="-265113">
              <a:lnSpc>
                <a:spcPct val="100000"/>
              </a:lnSpc>
              <a:spcBef>
                <a:spcPts val="0"/>
              </a:spcBef>
              <a:buSzPct val="100000"/>
            </a:pPr>
            <a:r>
              <a:rPr lang="cs-CZ" sz="1400" dirty="0"/>
              <a:t>Během let 2020-2024 je zaznamenáno celkem 97 PALP, ve kterých byla realizována alespoň 1 hospitalizace pro chirurgický výkon pro novotvar </a:t>
            </a:r>
            <a:r>
              <a:rPr lang="cs-CZ" sz="1400" dirty="0" err="1"/>
              <a:t>hepatobiliární</a:t>
            </a:r>
            <a:r>
              <a:rPr lang="cs-CZ" sz="1400" dirty="0"/>
              <a:t> soustavy nebo slinivky. U 80 % poskytovatelů (N</a:t>
            </a:r>
            <a:r>
              <a:rPr lang="cs-CZ" sz="1400" baseline="-25000" dirty="0"/>
              <a:t>PALP</a:t>
            </a:r>
            <a:r>
              <a:rPr lang="cs-CZ" sz="1400" dirty="0"/>
              <a:t> = 78) je v průměru ročně méně než 20 hospitalizací, naopak u 4 PALP je v průměru provedeno více než 100 výkonů.</a:t>
            </a:r>
          </a:p>
        </p:txBody>
      </p:sp>
      <p:sp>
        <p:nvSpPr>
          <p:cNvPr id="13" name="TextovéPole 12">
            <a:extLst>
              <a:ext uri="{FF2B5EF4-FFF2-40B4-BE49-F238E27FC236}">
                <a16:creationId xmlns:a16="http://schemas.microsoft.com/office/drawing/2014/main" id="{A008C308-354F-49A3-A147-A26AE51921C9}"/>
              </a:ext>
            </a:extLst>
          </p:cNvPr>
          <p:cNvSpPr txBox="1"/>
          <p:nvPr/>
        </p:nvSpPr>
        <p:spPr>
          <a:xfrm>
            <a:off x="4281487" y="5682244"/>
            <a:ext cx="37433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Jednotliví PALP seřazení dle počtu HP </a:t>
            </a:r>
          </a:p>
        </p:txBody>
      </p:sp>
      <p:graphicFrame>
        <p:nvGraphicFramePr>
          <p:cNvPr id="5" name="Tabulka 5">
            <a:extLst>
              <a:ext uri="{FF2B5EF4-FFF2-40B4-BE49-F238E27FC236}">
                <a16:creationId xmlns:a16="http://schemas.microsoft.com/office/drawing/2014/main" id="{B8D8FF91-6543-4C33-80A7-D1CBDF0BAD4B}"/>
              </a:ext>
            </a:extLst>
          </p:cNvPr>
          <p:cNvGraphicFramePr>
            <a:graphicFrameLocks noGrp="1"/>
          </p:cNvGraphicFramePr>
          <p:nvPr/>
        </p:nvGraphicFramePr>
        <p:xfrm>
          <a:off x="10963144" y="3089262"/>
          <a:ext cx="976376" cy="2357124"/>
        </p:xfrm>
        <a:graphic>
          <a:graphicData uri="http://schemas.openxmlformats.org/drawingml/2006/table">
            <a:tbl>
              <a:tblPr firstRow="1" bandRow="1">
                <a:tableStyleId>{5C22544A-7EE6-4342-B048-85BDC9FD1C3A}</a:tableStyleId>
              </a:tblPr>
              <a:tblGrid>
                <a:gridCol w="976376">
                  <a:extLst>
                    <a:ext uri="{9D8B030D-6E8A-4147-A177-3AD203B41FA5}">
                      <a16:colId xmlns:a16="http://schemas.microsoft.com/office/drawing/2014/main" val="348832873"/>
                    </a:ext>
                  </a:extLst>
                </a:gridCol>
              </a:tblGrid>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1</a:t>
                      </a:r>
                    </a:p>
                  </a:txBody>
                  <a:tcPr marL="72000" marR="72000" marT="36000" marB="3600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5463362"/>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=3</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473501"/>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1</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9487540"/>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36433143"/>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5</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9241668"/>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a:ln>
                            <a:noFill/>
                          </a:ln>
                          <a:solidFill>
                            <a:schemeClr val="tx1"/>
                          </a:solidFill>
                          <a:effectLst/>
                          <a:uLnTx/>
                          <a:uFillTx/>
                          <a:latin typeface="Calibri" panose="020F0502020204030204"/>
                          <a:ea typeface="+mn-ea"/>
                          <a:cs typeface="+mn-cs"/>
                        </a:rPr>
                        <a:t> = 5</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87474405"/>
                  </a:ext>
                </a:extLst>
              </a:tr>
              <a:tr h="3367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=78</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14443121"/>
                  </a:ext>
                </a:extLst>
              </a:tr>
            </a:tbl>
          </a:graphicData>
        </a:graphic>
      </p:graphicFrame>
      <p:sp>
        <p:nvSpPr>
          <p:cNvPr id="21" name="Zástupný obsah 2">
            <a:extLst>
              <a:ext uri="{FF2B5EF4-FFF2-40B4-BE49-F238E27FC236}">
                <a16:creationId xmlns:a16="http://schemas.microsoft.com/office/drawing/2014/main" id="{F7BCC83D-41E4-48E6-9BAD-3A9B39C71102}"/>
              </a:ext>
            </a:extLst>
          </p:cNvPr>
          <p:cNvSpPr txBox="1">
            <a:spLocks/>
          </p:cNvSpPr>
          <p:nvPr/>
        </p:nvSpPr>
        <p:spPr>
          <a:xfrm>
            <a:off x="754546" y="1119955"/>
            <a:ext cx="10515600"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roky 2020-2024;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všechny hospitalizace z DRG bází 07-I01, 07-I02, 07-I03, 07-I04, 07-I08 nebo 07-I10*, u kterých byl na pozici hlavní dg. identifikován </a:t>
            </a:r>
            <a:r>
              <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rPr>
              <a:t>MKN-10 kód pro zhoubný (ZN) nebo nezhoubný (NN) novotvar</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Pravá složená závorka 6">
            <a:extLst>
              <a:ext uri="{FF2B5EF4-FFF2-40B4-BE49-F238E27FC236}">
                <a16:creationId xmlns:a16="http://schemas.microsoft.com/office/drawing/2014/main" id="{A71D778E-6A4E-4469-BE61-D279E42902A4}"/>
              </a:ext>
            </a:extLst>
          </p:cNvPr>
          <p:cNvSpPr/>
          <p:nvPr/>
        </p:nvSpPr>
        <p:spPr>
          <a:xfrm flipH="1">
            <a:off x="10914629" y="3193945"/>
            <a:ext cx="169041" cy="2215366"/>
          </a:xfrm>
          <a:prstGeom prst="rightBrace">
            <a:avLst>
              <a:gd name="adj1" fmla="val 8333"/>
              <a:gd name="adj2" fmla="val 263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67952A5B-BDFA-478F-81E0-4E0A9EEE8269}"/>
              </a:ext>
            </a:extLst>
          </p:cNvPr>
          <p:cNvSpPr txBox="1"/>
          <p:nvPr/>
        </p:nvSpPr>
        <p:spPr>
          <a:xfrm>
            <a:off x="9341796" y="3287864"/>
            <a:ext cx="1466036" cy="95410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Počet PALP</a:t>
            </a:r>
            <a:b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v daném rozmezí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z celkového počtu 97 PALP </a:t>
            </a:r>
          </a:p>
        </p:txBody>
      </p:sp>
      <p:sp>
        <p:nvSpPr>
          <p:cNvPr id="18" name="TextovéPole 17">
            <a:extLst>
              <a:ext uri="{FF2B5EF4-FFF2-40B4-BE49-F238E27FC236}">
                <a16:creationId xmlns:a16="http://schemas.microsoft.com/office/drawing/2014/main" id="{8615FA05-3D51-EEF2-EBAF-7D8178EAFC9C}"/>
              </a:ext>
            </a:extLst>
          </p:cNvPr>
          <p:cNvSpPr txBox="1"/>
          <p:nvPr/>
        </p:nvSpPr>
        <p:spPr>
          <a:xfrm>
            <a:off x="735508" y="6471065"/>
            <a:ext cx="829309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07-I01</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Velká resekce slinivky břišní,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07-I02</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Velká resekce jater,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07-I03</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Jiná resekce slinivky břišní,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07-I04</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Jiná resekce jater,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07-I08</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Spojkový nebo rekonstrukční výkon pro onemocnění </a:t>
            </a:r>
            <a:r>
              <a:rPr kumimoji="0" lang="cs-CZ" sz="1000" b="0" i="0" u="none" strike="noStrike" kern="1200" cap="none" spc="0" normalizeH="0" baseline="0" noProof="0" err="1">
                <a:ln>
                  <a:noFill/>
                </a:ln>
                <a:solidFill>
                  <a:prstClr val="black"/>
                </a:solidFill>
                <a:effectLst/>
                <a:uLnTx/>
                <a:uFillTx/>
                <a:latin typeface="Calibri" panose="020F0502020204030204"/>
                <a:ea typeface="+mn-ea"/>
                <a:cs typeface="+mn-cs"/>
              </a:rPr>
              <a:t>hepatobiliární</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soustavy nebo slinivky břišní nebo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07-I10</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Odstranění žlučníku</a:t>
            </a:r>
          </a:p>
        </p:txBody>
      </p:sp>
      <p:sp>
        <p:nvSpPr>
          <p:cNvPr id="6" name="Obdélník 5">
            <a:extLst>
              <a:ext uri="{FF2B5EF4-FFF2-40B4-BE49-F238E27FC236}">
                <a16:creationId xmlns:a16="http://schemas.microsoft.com/office/drawing/2014/main" id="{81EECAFB-9287-4235-009F-1A3CA00D31C9}"/>
              </a:ext>
            </a:extLst>
          </p:cNvPr>
          <p:cNvSpPr/>
          <p:nvPr/>
        </p:nvSpPr>
        <p:spPr>
          <a:xfrm>
            <a:off x="829105" y="6067545"/>
            <a:ext cx="10610420" cy="36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E52C04A7-06BE-5654-C464-2172E4B6BBA1}"/>
              </a:ext>
            </a:extLst>
          </p:cNvPr>
          <p:cNvSpPr/>
          <p:nvPr/>
        </p:nvSpPr>
        <p:spPr>
          <a:xfrm>
            <a:off x="2056554" y="6142770"/>
            <a:ext cx="209550" cy="209550"/>
          </a:xfrm>
          <a:prstGeom prst="rect">
            <a:avLst/>
          </a:prstGeom>
          <a:solidFill>
            <a:srgbClr val="F4B1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délník 25">
            <a:extLst>
              <a:ext uri="{FF2B5EF4-FFF2-40B4-BE49-F238E27FC236}">
                <a16:creationId xmlns:a16="http://schemas.microsoft.com/office/drawing/2014/main" id="{5CCB08B0-D267-3175-F93B-B32DDC7F6376}"/>
              </a:ext>
            </a:extLst>
          </p:cNvPr>
          <p:cNvSpPr/>
          <p:nvPr/>
        </p:nvSpPr>
        <p:spPr>
          <a:xfrm>
            <a:off x="4206753" y="6142770"/>
            <a:ext cx="209550" cy="209550"/>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TextovéPole 32">
            <a:extLst>
              <a:ext uri="{FF2B5EF4-FFF2-40B4-BE49-F238E27FC236}">
                <a16:creationId xmlns:a16="http://schemas.microsoft.com/office/drawing/2014/main" id="{8C469892-6EC7-FDEB-B9D0-B0F7B11D94A4}"/>
              </a:ext>
            </a:extLst>
          </p:cNvPr>
          <p:cNvSpPr txBox="1"/>
          <p:nvPr/>
        </p:nvSpPr>
        <p:spPr>
          <a:xfrm>
            <a:off x="2259760" y="6109046"/>
            <a:ext cx="271818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Fakultní nemocnice</a:t>
            </a:r>
          </a:p>
        </p:txBody>
      </p:sp>
      <p:sp>
        <p:nvSpPr>
          <p:cNvPr id="34" name="TextovéPole 33">
            <a:extLst>
              <a:ext uri="{FF2B5EF4-FFF2-40B4-BE49-F238E27FC236}">
                <a16:creationId xmlns:a16="http://schemas.microsoft.com/office/drawing/2014/main" id="{EC64BA70-4B15-2868-64DD-2F4946DE00DD}"/>
              </a:ext>
            </a:extLst>
          </p:cNvPr>
          <p:cNvSpPr txBox="1"/>
          <p:nvPr/>
        </p:nvSpPr>
        <p:spPr>
          <a:xfrm>
            <a:off x="4409960" y="6109046"/>
            <a:ext cx="241699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Specializované resortní ústavy</a:t>
            </a:r>
          </a:p>
        </p:txBody>
      </p:sp>
      <p:sp>
        <p:nvSpPr>
          <p:cNvPr id="35" name="Obdélník 34">
            <a:extLst>
              <a:ext uri="{FF2B5EF4-FFF2-40B4-BE49-F238E27FC236}">
                <a16:creationId xmlns:a16="http://schemas.microsoft.com/office/drawing/2014/main" id="{D75C361A-6C9F-E241-716F-8ABF06626199}"/>
              </a:ext>
            </a:extLst>
          </p:cNvPr>
          <p:cNvSpPr/>
          <p:nvPr/>
        </p:nvSpPr>
        <p:spPr>
          <a:xfrm>
            <a:off x="9343392" y="6142770"/>
            <a:ext cx="209550" cy="209550"/>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ovéPole 35">
            <a:extLst>
              <a:ext uri="{FF2B5EF4-FFF2-40B4-BE49-F238E27FC236}">
                <a16:creationId xmlns:a16="http://schemas.microsoft.com/office/drawing/2014/main" id="{1A887CEF-2352-38AE-A8AA-0F9E84E28FFA}"/>
              </a:ext>
            </a:extLst>
          </p:cNvPr>
          <p:cNvSpPr txBox="1"/>
          <p:nvPr/>
        </p:nvSpPr>
        <p:spPr>
          <a:xfrm>
            <a:off x="9518023" y="6109046"/>
            <a:ext cx="175212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Ostatní PALP</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délník 36">
            <a:extLst>
              <a:ext uri="{FF2B5EF4-FFF2-40B4-BE49-F238E27FC236}">
                <a16:creationId xmlns:a16="http://schemas.microsoft.com/office/drawing/2014/main" id="{775D2236-01C7-2600-692A-88F92EE77E92}"/>
              </a:ext>
            </a:extLst>
          </p:cNvPr>
          <p:cNvSpPr/>
          <p:nvPr/>
        </p:nvSpPr>
        <p:spPr>
          <a:xfrm>
            <a:off x="6996330" y="6142770"/>
            <a:ext cx="209550" cy="20955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6B98A149-4057-29D6-F66C-BB67C3D53F91}"/>
              </a:ext>
            </a:extLst>
          </p:cNvPr>
          <p:cNvSpPr txBox="1"/>
          <p:nvPr/>
        </p:nvSpPr>
        <p:spPr>
          <a:xfrm>
            <a:off x="7199536" y="6109046"/>
            <a:ext cx="197447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Velké krajské nemocnice</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ovéPole 38">
            <a:extLst>
              <a:ext uri="{FF2B5EF4-FFF2-40B4-BE49-F238E27FC236}">
                <a16:creationId xmlns:a16="http://schemas.microsoft.com/office/drawing/2014/main" id="{72514550-DE56-72AC-EC79-C02AA7E34D15}"/>
              </a:ext>
            </a:extLst>
          </p:cNvPr>
          <p:cNvSpPr txBox="1"/>
          <p:nvPr/>
        </p:nvSpPr>
        <p:spPr>
          <a:xfrm>
            <a:off x="887989" y="6109046"/>
            <a:ext cx="297475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Typ PALP</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2" name="Obdélník 1">
            <a:extLst>
              <a:ext uri="{FF2B5EF4-FFF2-40B4-BE49-F238E27FC236}">
                <a16:creationId xmlns:a16="http://schemas.microsoft.com/office/drawing/2014/main" id="{EBB7AA7E-1D1D-18F3-D094-D3E3EAD01E0D}"/>
              </a:ext>
            </a:extLst>
          </p:cNvPr>
          <p:cNvSpPr/>
          <p:nvPr/>
        </p:nvSpPr>
        <p:spPr>
          <a:xfrm>
            <a:off x="3195160" y="2681800"/>
            <a:ext cx="5445911" cy="1268031"/>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FF0000"/>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62D5194B-9562-C5FC-A17A-8BB50013575B}"/>
              </a:ext>
            </a:extLst>
          </p:cNvPr>
          <p:cNvSpPr txBox="1"/>
          <p:nvPr/>
        </p:nvSpPr>
        <p:spPr>
          <a:xfrm>
            <a:off x="3248954" y="2715237"/>
            <a:ext cx="5228296"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Produkce PALP Libereckého kraje tvoří 3 % produkce celé ČR:</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19. </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22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24. Nemocnice Jablonec nad Nisou  		10</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31. Nemocnice s poliklinikou Česká Lípa		4 výkony/rok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57. – 97. Nemocnice Jilemnice		</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&lt; 1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57. – 97. Nemocnice Turnov		</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&lt; 1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výkon/rok</a:t>
            </a:r>
          </a:p>
          <a:p>
            <a:pPr marL="108000" marR="0" lvl="1"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D2ECCA75-CFF6-42D7-0565-F8489D7C398A}"/>
              </a:ext>
            </a:extLst>
          </p:cNvPr>
          <p:cNvSpPr txBox="1"/>
          <p:nvPr/>
        </p:nvSpPr>
        <p:spPr>
          <a:xfrm>
            <a:off x="7051182" y="4729179"/>
            <a:ext cx="15504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Jilemnice</a:t>
            </a:r>
          </a:p>
        </p:txBody>
      </p:sp>
      <p:sp>
        <p:nvSpPr>
          <p:cNvPr id="11" name="TextovéPole 10">
            <a:extLst>
              <a:ext uri="{FF2B5EF4-FFF2-40B4-BE49-F238E27FC236}">
                <a16:creationId xmlns:a16="http://schemas.microsoft.com/office/drawing/2014/main" id="{2FF0587C-C6F4-24DB-49C4-DF2C86139C69}"/>
              </a:ext>
            </a:extLst>
          </p:cNvPr>
          <p:cNvSpPr txBox="1"/>
          <p:nvPr/>
        </p:nvSpPr>
        <p:spPr>
          <a:xfrm>
            <a:off x="2954117" y="4273105"/>
            <a:ext cx="1229179" cy="40011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ovéPole 11">
            <a:extLst>
              <a:ext uri="{FF2B5EF4-FFF2-40B4-BE49-F238E27FC236}">
                <a16:creationId xmlns:a16="http://schemas.microsoft.com/office/drawing/2014/main" id="{817951CE-019D-3DA2-5828-0F5896267D69}"/>
              </a:ext>
            </a:extLst>
          </p:cNvPr>
          <p:cNvSpPr txBox="1"/>
          <p:nvPr/>
        </p:nvSpPr>
        <p:spPr>
          <a:xfrm>
            <a:off x="3663891" y="4671812"/>
            <a:ext cx="1816779"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4" name="Přímá spojnice se šipkou 13">
            <a:extLst>
              <a:ext uri="{FF2B5EF4-FFF2-40B4-BE49-F238E27FC236}">
                <a16:creationId xmlns:a16="http://schemas.microsoft.com/office/drawing/2014/main" id="{E6092B31-A08B-5B97-F9B9-F0731E90E8D7}"/>
              </a:ext>
            </a:extLst>
          </p:cNvPr>
          <p:cNvCxnSpPr/>
          <p:nvPr/>
        </p:nvCxnSpPr>
        <p:spPr>
          <a:xfrm>
            <a:off x="3366906" y="4677223"/>
            <a:ext cx="0" cy="3332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Přímá spojnice se šipkou 14">
            <a:extLst>
              <a:ext uri="{FF2B5EF4-FFF2-40B4-BE49-F238E27FC236}">
                <a16:creationId xmlns:a16="http://schemas.microsoft.com/office/drawing/2014/main" id="{43B6B9E8-817E-8A3D-1ACF-4D014E26B86B}"/>
              </a:ext>
            </a:extLst>
          </p:cNvPr>
          <p:cNvCxnSpPr>
            <a:cxnSpLocks/>
          </p:cNvCxnSpPr>
          <p:nvPr/>
        </p:nvCxnSpPr>
        <p:spPr>
          <a:xfrm>
            <a:off x="7617075" y="5010509"/>
            <a:ext cx="0" cy="40487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Přímá spojnice se šipkou 15">
            <a:extLst>
              <a:ext uri="{FF2B5EF4-FFF2-40B4-BE49-F238E27FC236}">
                <a16:creationId xmlns:a16="http://schemas.microsoft.com/office/drawing/2014/main" id="{51253DDE-3CD6-91EA-5651-53A8C20B652B}"/>
              </a:ext>
            </a:extLst>
          </p:cNvPr>
          <p:cNvCxnSpPr/>
          <p:nvPr/>
        </p:nvCxnSpPr>
        <p:spPr>
          <a:xfrm>
            <a:off x="3846260" y="4903613"/>
            <a:ext cx="0" cy="3332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DDECAD3C-2D35-7F4C-1A06-8D0D2665E324}"/>
              </a:ext>
            </a:extLst>
          </p:cNvPr>
          <p:cNvCxnSpPr>
            <a:cxnSpLocks/>
          </p:cNvCxnSpPr>
          <p:nvPr/>
        </p:nvCxnSpPr>
        <p:spPr>
          <a:xfrm>
            <a:off x="4544800" y="5116611"/>
            <a:ext cx="0" cy="2292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ovéPole 24">
            <a:extLst>
              <a:ext uri="{FF2B5EF4-FFF2-40B4-BE49-F238E27FC236}">
                <a16:creationId xmlns:a16="http://schemas.microsoft.com/office/drawing/2014/main" id="{AB79C11C-2954-0FEB-FFC5-0508DF3A77E2}"/>
              </a:ext>
            </a:extLst>
          </p:cNvPr>
          <p:cNvSpPr txBox="1"/>
          <p:nvPr/>
        </p:nvSpPr>
        <p:spPr>
          <a:xfrm>
            <a:off x="4402129" y="4918309"/>
            <a:ext cx="150628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Česká Lípa</a:t>
            </a:r>
          </a:p>
        </p:txBody>
      </p:sp>
      <p:cxnSp>
        <p:nvCxnSpPr>
          <p:cNvPr id="50" name="Přímá spojnice se šipkou 49">
            <a:extLst>
              <a:ext uri="{FF2B5EF4-FFF2-40B4-BE49-F238E27FC236}">
                <a16:creationId xmlns:a16="http://schemas.microsoft.com/office/drawing/2014/main" id="{1125D678-76C4-C2B2-0261-076399357D56}"/>
              </a:ext>
            </a:extLst>
          </p:cNvPr>
          <p:cNvCxnSpPr>
            <a:cxnSpLocks/>
          </p:cNvCxnSpPr>
          <p:nvPr/>
        </p:nvCxnSpPr>
        <p:spPr>
          <a:xfrm>
            <a:off x="8798417" y="5116611"/>
            <a:ext cx="0" cy="2798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TextovéPole 50">
            <a:extLst>
              <a:ext uri="{FF2B5EF4-FFF2-40B4-BE49-F238E27FC236}">
                <a16:creationId xmlns:a16="http://schemas.microsoft.com/office/drawing/2014/main" id="{63AE6E46-3A78-A1E6-A7CC-EBB0F4C57C48}"/>
              </a:ext>
            </a:extLst>
          </p:cNvPr>
          <p:cNvSpPr txBox="1"/>
          <p:nvPr/>
        </p:nvSpPr>
        <p:spPr>
          <a:xfrm>
            <a:off x="8670905" y="4890390"/>
            <a:ext cx="15504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Turnov</a:t>
            </a:r>
          </a:p>
        </p:txBody>
      </p:sp>
    </p:spTree>
    <p:extLst>
      <p:ext uri="{BB962C8B-B14F-4D97-AF65-F5344CB8AC3E}">
        <p14:creationId xmlns:p14="http://schemas.microsoft.com/office/powerpoint/2010/main" val="250751752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bdélník 5">
            <a:extLst>
              <a:ext uri="{FF2B5EF4-FFF2-40B4-BE49-F238E27FC236}">
                <a16:creationId xmlns:a16="http://schemas.microsoft.com/office/drawing/2014/main" id="{BA0FF04C-9B51-7F2B-D258-1CC32BFF1F07}"/>
              </a:ext>
            </a:extLst>
          </p:cNvPr>
          <p:cNvSpPr/>
          <p:nvPr/>
        </p:nvSpPr>
        <p:spPr>
          <a:xfrm>
            <a:off x="5797082" y="2622181"/>
            <a:ext cx="702000" cy="3426861"/>
          </a:xfrm>
          <a:prstGeom prst="rect">
            <a:avLst/>
          </a:prstGeom>
          <a:solidFill>
            <a:srgbClr val="DEEBF7"/>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17" name="Chart 13">
            <a:extLst>
              <a:ext uri="{FF2B5EF4-FFF2-40B4-BE49-F238E27FC236}">
                <a16:creationId xmlns:a16="http://schemas.microsoft.com/office/drawing/2014/main" id="{FF5FAE6F-F9A0-84E9-F384-082374AC20DA}"/>
              </a:ext>
            </a:extLst>
          </p:cNvPr>
          <p:cNvGraphicFramePr/>
          <p:nvPr/>
        </p:nvGraphicFramePr>
        <p:xfrm>
          <a:off x="235128" y="2953562"/>
          <a:ext cx="11188343" cy="2855877"/>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72590" y="160258"/>
            <a:ext cx="11386173" cy="538364"/>
          </a:xfrm>
        </p:spPr>
        <p:txBody>
          <a:bodyPr>
            <a:noAutofit/>
          </a:bodyPr>
          <a:lstStyle/>
          <a:p>
            <a:r>
              <a:rPr lang="cs-CZ" dirty="0">
                <a:solidFill>
                  <a:srgbClr val="002060"/>
                </a:solidFill>
              </a:rPr>
              <a:t>Centralizace chirurgických výkonů* na </a:t>
            </a:r>
            <a:r>
              <a:rPr lang="cs-CZ" dirty="0" err="1">
                <a:solidFill>
                  <a:srgbClr val="002060"/>
                </a:solidFill>
              </a:rPr>
              <a:t>hepato</a:t>
            </a:r>
            <a:r>
              <a:rPr lang="cs-CZ" dirty="0">
                <a:solidFill>
                  <a:srgbClr val="002060"/>
                </a:solidFill>
              </a:rPr>
              <a:t>-</a:t>
            </a:r>
            <a:r>
              <a:rPr lang="cs-CZ" dirty="0" err="1">
                <a:solidFill>
                  <a:srgbClr val="002060"/>
                </a:solidFill>
              </a:rPr>
              <a:t>pankreato</a:t>
            </a:r>
            <a:r>
              <a:rPr lang="cs-CZ" dirty="0">
                <a:solidFill>
                  <a:srgbClr val="002060"/>
                </a:solidFill>
              </a:rPr>
              <a:t>-biliární soustavě pro ZN nebo NN – dle roku a kraje bydliště pacienta</a:t>
            </a:r>
            <a:endParaRPr lang="en-US" dirty="0">
              <a:solidFill>
                <a:srgbClr val="002060"/>
              </a:solidFill>
            </a:endParaRPr>
          </a:p>
        </p:txBody>
      </p:sp>
      <p:sp>
        <p:nvSpPr>
          <p:cNvPr id="18" name="Zástupný obsah 2">
            <a:extLst>
              <a:ext uri="{FF2B5EF4-FFF2-40B4-BE49-F238E27FC236}">
                <a16:creationId xmlns:a16="http://schemas.microsoft.com/office/drawing/2014/main" id="{83F88E24-8E74-4E91-9458-CDD5FA0A9121}"/>
              </a:ext>
            </a:extLst>
          </p:cNvPr>
          <p:cNvSpPr txBox="1">
            <a:spLocks/>
          </p:cNvSpPr>
          <p:nvPr/>
        </p:nvSpPr>
        <p:spPr>
          <a:xfrm>
            <a:off x="1390650" y="1905971"/>
            <a:ext cx="9716934" cy="612708"/>
          </a:xfrm>
          <a:prstGeom prst="rect">
            <a:avLst/>
          </a:prstGeom>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I pacienti s bydlištěm v kraji, ve kterém není zaveden KOC, jsou pro daný výkon hospitalizováni v KOC, což svědčí o migraci za péčí mimo kraj bydliště. Meziročně se v těchto krajích jedná o 70-90 % pacientů. </a:t>
            </a:r>
          </a:p>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V rámci krajů, ve kterých je zaveden KOC, je míra centralizace hodnocených výkonů velmi rozdílná.</a:t>
            </a:r>
          </a:p>
        </p:txBody>
      </p:sp>
      <p:sp>
        <p:nvSpPr>
          <p:cNvPr id="19" name="Zástupný obsah 2">
            <a:extLst>
              <a:ext uri="{FF2B5EF4-FFF2-40B4-BE49-F238E27FC236}">
                <a16:creationId xmlns:a16="http://schemas.microsoft.com/office/drawing/2014/main" id="{B6572469-8ECE-406C-96D5-8F7B98BF479E}"/>
              </a:ext>
            </a:extLst>
          </p:cNvPr>
          <p:cNvSpPr txBox="1">
            <a:spLocks/>
          </p:cNvSpPr>
          <p:nvPr/>
        </p:nvSpPr>
        <p:spPr>
          <a:xfrm>
            <a:off x="542925" y="1233733"/>
            <a:ext cx="10879910" cy="576000"/>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Hodnocené období</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roky 2020-2024; </a:t>
            </a: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Zdroj dat</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Data NRHZS; </a:t>
            </a: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Hodnocený soubor</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všechny hospitalizace z DRG bází 07-I01, 07-I02, 07-I03, 07-I04, 07-I08 nebo 07-I10*,</a:t>
            </a:r>
            <a:b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u kterých byl na pozici hlavní dg. identifikován </a:t>
            </a:r>
            <a:r>
              <a:rPr kumimoji="0" lang="cs-CZ" sz="1200" b="0" i="0" u="sng" strike="noStrike" kern="1200" cap="none" spc="0" normalizeH="0" baseline="0" noProof="0">
                <a:ln>
                  <a:noFill/>
                </a:ln>
                <a:solidFill>
                  <a:prstClr val="black"/>
                </a:solidFill>
                <a:effectLst/>
                <a:uLnTx/>
                <a:uFillTx/>
                <a:latin typeface="Calibri" panose="020F0502020204030204"/>
                <a:ea typeface="+mn-ea"/>
                <a:cs typeface="+mn-cs"/>
              </a:rPr>
              <a:t>MKN-10 kód pro zhoubný (ZN) nebo nezhoubný (NN) novotvar</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300" b="0" i="0" u="none" strike="noStrike" kern="1200" cap="none" spc="0" normalizeH="0" baseline="0" noProof="0">
                <a:ln>
                  <a:noFill/>
                </a:ln>
                <a:solidFill>
                  <a:prstClr val="black"/>
                </a:solidFill>
                <a:effectLst/>
                <a:uLnTx/>
                <a:uFillTx/>
                <a:latin typeface="Calibri" panose="020F0502020204030204"/>
                <a:ea typeface="+mn-ea"/>
                <a:cs typeface="+mn-cs"/>
              </a:rPr>
              <a:t>s uvedeným krajem bydliště pacienta</a:t>
            </a:r>
            <a:endParaRPr kumimoji="0" lang="cs-CZ" sz="13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TextovéPole 24">
            <a:extLst>
              <a:ext uri="{FF2B5EF4-FFF2-40B4-BE49-F238E27FC236}">
                <a16:creationId xmlns:a16="http://schemas.microsoft.com/office/drawing/2014/main" id="{363AFB7A-8295-4A1D-9DD1-0197E03523BD}"/>
              </a:ext>
            </a:extLst>
          </p:cNvPr>
          <p:cNvSpPr txBox="1"/>
          <p:nvPr/>
        </p:nvSpPr>
        <p:spPr>
          <a:xfrm>
            <a:off x="277459" y="2244709"/>
            <a:ext cx="921739"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Průměrný</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počet HP</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za 1 rok:</a:t>
            </a:r>
            <a:endParaRPr kumimoji="0" lang="cs-CZ" sz="11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43B378D5-AD38-2583-3FB0-4C34F72BE543}"/>
              </a:ext>
            </a:extLst>
          </p:cNvPr>
          <p:cNvSpPr txBox="1"/>
          <p:nvPr/>
        </p:nvSpPr>
        <p:spPr>
          <a:xfrm>
            <a:off x="602048" y="6112697"/>
            <a:ext cx="855344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KOC</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 Centra vysoce specializované onkologické péče –</a:t>
            </a: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v poslední platné verzi k 1. 1. 2025</a:t>
            </a:r>
          </a:p>
        </p:txBody>
      </p:sp>
      <p:sp>
        <p:nvSpPr>
          <p:cNvPr id="7" name="TextovéPole 6">
            <a:extLst>
              <a:ext uri="{FF2B5EF4-FFF2-40B4-BE49-F238E27FC236}">
                <a16:creationId xmlns:a16="http://schemas.microsoft.com/office/drawing/2014/main" id="{445941A1-999E-AF73-ABAF-83FCA281C155}"/>
              </a:ext>
            </a:extLst>
          </p:cNvPr>
          <p:cNvSpPr txBox="1"/>
          <p:nvPr/>
        </p:nvSpPr>
        <p:spPr>
          <a:xfrm>
            <a:off x="11349113" y="5460196"/>
            <a:ext cx="78906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Rok</a:t>
            </a:r>
          </a:p>
        </p:txBody>
      </p:sp>
      <p:sp>
        <p:nvSpPr>
          <p:cNvPr id="9" name="TextovéPole 8">
            <a:extLst>
              <a:ext uri="{FF2B5EF4-FFF2-40B4-BE49-F238E27FC236}">
                <a16:creationId xmlns:a16="http://schemas.microsoft.com/office/drawing/2014/main" id="{67583ACB-780B-DD43-6589-FD0E001D4F86}"/>
              </a:ext>
            </a:extLst>
          </p:cNvPr>
          <p:cNvSpPr txBox="1"/>
          <p:nvPr/>
        </p:nvSpPr>
        <p:spPr>
          <a:xfrm>
            <a:off x="741750" y="5796986"/>
            <a:ext cx="118828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ČR</a:t>
            </a:r>
            <a:endParaRPr kumimoji="0" lang="cs-CZ" sz="1400" b="1" i="0" u="sng"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10" name="Tabulka 9">
            <a:extLst>
              <a:ext uri="{FF2B5EF4-FFF2-40B4-BE49-F238E27FC236}">
                <a16:creationId xmlns:a16="http://schemas.microsoft.com/office/drawing/2014/main" id="{33EBD326-63D8-2672-B315-92FE4460C960}"/>
              </a:ext>
            </a:extLst>
          </p:cNvPr>
          <p:cNvGraphicFramePr>
            <a:graphicFrameLocks noGrp="1"/>
          </p:cNvGraphicFramePr>
          <p:nvPr/>
        </p:nvGraphicFramePr>
        <p:xfrm>
          <a:off x="1696133" y="5693648"/>
          <a:ext cx="9612428" cy="461172"/>
        </p:xfrm>
        <a:graphic>
          <a:graphicData uri="http://schemas.openxmlformats.org/drawingml/2006/table">
            <a:tbl>
              <a:tblPr>
                <a:tableStyleId>{8EC20E35-A176-4012-BC5E-935CFFF8708E}</a:tableStyleId>
              </a:tblPr>
              <a:tblGrid>
                <a:gridCol w="686602">
                  <a:extLst>
                    <a:ext uri="{9D8B030D-6E8A-4147-A177-3AD203B41FA5}">
                      <a16:colId xmlns:a16="http://schemas.microsoft.com/office/drawing/2014/main" val="2576170759"/>
                    </a:ext>
                  </a:extLst>
                </a:gridCol>
                <a:gridCol w="68660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rtl="0" fontAlgn="b"/>
                      <a:r>
                        <a:rPr lang="cs-CZ" sz="1400" b="1" i="0" u="none" strike="noStrike" dirty="0">
                          <a:solidFill>
                            <a:srgbClr val="000000"/>
                          </a:solidFill>
                          <a:effectLst/>
                          <a:latin typeface="Calibri" panose="020F0502020204030204" pitchFamily="34" charset="0"/>
                        </a:rPr>
                        <a:t>PHA</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STC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JHC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KVK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ULK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LBK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HKK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PAK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dirty="0">
                          <a:solidFill>
                            <a:srgbClr val="000000"/>
                          </a:solidFill>
                          <a:effectLst/>
                          <a:latin typeface="Calibri" panose="020F0502020204030204" pitchFamily="34" charset="0"/>
                        </a:rPr>
                        <a:t>VYS</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JMK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OLK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ZLK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dirty="0">
                          <a:solidFill>
                            <a:srgbClr val="000000"/>
                          </a:solidFill>
                          <a:effectLst/>
                          <a:latin typeface="Calibri" panose="020F0502020204030204" pitchFamily="34" charset="0"/>
                        </a:rPr>
                        <a:t>MSK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graphicFrame>
        <p:nvGraphicFramePr>
          <p:cNvPr id="11" name="Tabulka 10">
            <a:extLst>
              <a:ext uri="{FF2B5EF4-FFF2-40B4-BE49-F238E27FC236}">
                <a16:creationId xmlns:a16="http://schemas.microsoft.com/office/drawing/2014/main" id="{AD7F6960-68DB-D513-3BB5-0921B29E0996}"/>
              </a:ext>
            </a:extLst>
          </p:cNvPr>
          <p:cNvGraphicFramePr>
            <a:graphicFrameLocks noGrp="1"/>
          </p:cNvGraphicFramePr>
          <p:nvPr/>
        </p:nvGraphicFramePr>
        <p:xfrm>
          <a:off x="1696133" y="2533242"/>
          <a:ext cx="9612428" cy="461172"/>
        </p:xfrm>
        <a:graphic>
          <a:graphicData uri="http://schemas.openxmlformats.org/drawingml/2006/table">
            <a:tbl>
              <a:tblPr>
                <a:tableStyleId>{8EC20E35-A176-4012-BC5E-935CFFF8708E}</a:tableStyleId>
              </a:tblPr>
              <a:tblGrid>
                <a:gridCol w="637492">
                  <a:extLst>
                    <a:ext uri="{9D8B030D-6E8A-4147-A177-3AD203B41FA5}">
                      <a16:colId xmlns:a16="http://schemas.microsoft.com/office/drawing/2014/main" val="2576170759"/>
                    </a:ext>
                  </a:extLst>
                </a:gridCol>
                <a:gridCol w="73571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N=183</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N=171</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N=89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N=78</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N=34</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N=85</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1" i="0" u="none" strike="noStrike" kern="1200" cap="none" spc="0" normalizeH="0" baseline="0" dirty="0">
                          <a:ln>
                            <a:noFill/>
                          </a:ln>
                          <a:solidFill>
                            <a:schemeClr val="tx1"/>
                          </a:solidFill>
                          <a:effectLst/>
                          <a:uLnTx/>
                          <a:uFillTx/>
                          <a:latin typeface="Calibri" panose="020F0502020204030204"/>
                          <a:ea typeface="+mn-ea"/>
                          <a:cs typeface="+mn-cs"/>
                        </a:rPr>
                        <a:t>N=49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N=98</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N=59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N=63</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N=137</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N=82</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N=69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N=149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sp>
        <p:nvSpPr>
          <p:cNvPr id="12" name="TextovéPole 11">
            <a:extLst>
              <a:ext uri="{FF2B5EF4-FFF2-40B4-BE49-F238E27FC236}">
                <a16:creationId xmlns:a16="http://schemas.microsoft.com/office/drawing/2014/main" id="{403CC36D-CA9F-CEF0-36E2-93EB6ECFE619}"/>
              </a:ext>
            </a:extLst>
          </p:cNvPr>
          <p:cNvSpPr txBox="1"/>
          <p:nvPr/>
        </p:nvSpPr>
        <p:spPr>
          <a:xfrm>
            <a:off x="735399" y="2633023"/>
            <a:ext cx="118828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N=1346</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78AD2A90-5417-3A40-E6BE-7D833DC48FB0}"/>
              </a:ext>
            </a:extLst>
          </p:cNvPr>
          <p:cNvSpPr txBox="1"/>
          <p:nvPr/>
        </p:nvSpPr>
        <p:spPr>
          <a:xfrm>
            <a:off x="11267864" y="5759442"/>
            <a:ext cx="98637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Kraj bydliště pacienta</a:t>
            </a:r>
          </a:p>
        </p:txBody>
      </p:sp>
      <p:cxnSp>
        <p:nvCxnSpPr>
          <p:cNvPr id="14" name="Přímá spojnice 13">
            <a:extLst>
              <a:ext uri="{FF2B5EF4-FFF2-40B4-BE49-F238E27FC236}">
                <a16:creationId xmlns:a16="http://schemas.microsoft.com/office/drawing/2014/main" id="{7B1E714B-06DE-27A5-0A7B-49CFEC08C8DA}"/>
              </a:ext>
            </a:extLst>
          </p:cNvPr>
          <p:cNvCxnSpPr>
            <a:cxnSpLocks/>
          </p:cNvCxnSpPr>
          <p:nvPr/>
        </p:nvCxnSpPr>
        <p:spPr>
          <a:xfrm>
            <a:off x="1691212" y="2653892"/>
            <a:ext cx="0" cy="335023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5" name="TextovéPole 4">
            <a:extLst>
              <a:ext uri="{FF2B5EF4-FFF2-40B4-BE49-F238E27FC236}">
                <a16:creationId xmlns:a16="http://schemas.microsoft.com/office/drawing/2014/main" id="{AC4D9B25-6EAA-9AF1-DA2C-55086C09CCC4}"/>
              </a:ext>
            </a:extLst>
          </p:cNvPr>
          <p:cNvSpPr txBox="1"/>
          <p:nvPr/>
        </p:nvSpPr>
        <p:spPr>
          <a:xfrm>
            <a:off x="7419975" y="747900"/>
            <a:ext cx="4314144" cy="338554"/>
          </a:xfrm>
          <a:prstGeom prst="rect">
            <a:avLst/>
          </a:prstGeom>
          <a:solidFill>
            <a:srgbClr val="2F559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Operace proběhla v KOC kdekoliv v ČR</a:t>
            </a:r>
          </a:p>
        </p:txBody>
      </p:sp>
      <p:sp>
        <p:nvSpPr>
          <p:cNvPr id="15" name="TextovéPole 14">
            <a:extLst>
              <a:ext uri="{FF2B5EF4-FFF2-40B4-BE49-F238E27FC236}">
                <a16:creationId xmlns:a16="http://schemas.microsoft.com/office/drawing/2014/main" id="{F89D57F2-5C5B-1A28-281B-EE6EAAC68FFC}"/>
              </a:ext>
            </a:extLst>
          </p:cNvPr>
          <p:cNvSpPr txBox="1"/>
          <p:nvPr/>
        </p:nvSpPr>
        <p:spPr>
          <a:xfrm>
            <a:off x="735508" y="6452015"/>
            <a:ext cx="829309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07-I01</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Velká resekce slinivky břišní,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07-I02</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Velká resekce jater,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07-I03</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Jiná resekce slinivky břišní,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07-I04</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Jiná resekce jater,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07-I08</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Spojkový nebo rekonstrukční výkon pro onemocnění </a:t>
            </a:r>
            <a:r>
              <a:rPr kumimoji="0" lang="cs-CZ" sz="1000" b="0" i="0" u="none" strike="noStrike" kern="1200" cap="none" spc="0" normalizeH="0" baseline="0" noProof="0" err="1">
                <a:ln>
                  <a:noFill/>
                </a:ln>
                <a:solidFill>
                  <a:prstClr val="black"/>
                </a:solidFill>
                <a:effectLst/>
                <a:uLnTx/>
                <a:uFillTx/>
                <a:latin typeface="Calibri" panose="020F0502020204030204"/>
                <a:ea typeface="+mn-ea"/>
                <a:cs typeface="+mn-cs"/>
              </a:rPr>
              <a:t>hepatobiliární</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soustavy nebo slinivky břišní nebo </a:t>
            </a:r>
            <a:r>
              <a:rPr kumimoji="0" lang="cs-CZ" sz="1000" b="1" i="0" u="none" strike="noStrike" kern="1200" cap="none" spc="0" normalizeH="0" baseline="0" noProof="0">
                <a:ln>
                  <a:noFill/>
                </a:ln>
                <a:solidFill>
                  <a:prstClr val="black"/>
                </a:solidFill>
                <a:effectLst/>
                <a:uLnTx/>
                <a:uFillTx/>
                <a:latin typeface="Calibri" panose="020F0502020204030204"/>
                <a:ea typeface="+mn-ea"/>
                <a:cs typeface="+mn-cs"/>
              </a:rPr>
              <a:t>07-I10</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Odstranění žlučníku</a:t>
            </a:r>
          </a:p>
        </p:txBody>
      </p:sp>
      <p:sp>
        <p:nvSpPr>
          <p:cNvPr id="16" name="Obdélník 15">
            <a:extLst>
              <a:ext uri="{FF2B5EF4-FFF2-40B4-BE49-F238E27FC236}">
                <a16:creationId xmlns:a16="http://schemas.microsoft.com/office/drawing/2014/main" id="{EB8B2C87-2C45-56FF-5504-2D04ED0A646C}"/>
              </a:ext>
            </a:extLst>
          </p:cNvPr>
          <p:cNvSpPr/>
          <p:nvPr/>
        </p:nvSpPr>
        <p:spPr>
          <a:xfrm>
            <a:off x="1107671" y="3941103"/>
            <a:ext cx="3877230" cy="1450232"/>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ovéPole 19">
            <a:extLst>
              <a:ext uri="{FF2B5EF4-FFF2-40B4-BE49-F238E27FC236}">
                <a16:creationId xmlns:a16="http://schemas.microsoft.com/office/drawing/2014/main" id="{B92EEB7A-5CC7-9E46-99A9-909084E0BB5D}"/>
              </a:ext>
            </a:extLst>
          </p:cNvPr>
          <p:cNvSpPr txBox="1"/>
          <p:nvPr/>
        </p:nvSpPr>
        <p:spPr>
          <a:xfrm>
            <a:off x="1133477" y="3962800"/>
            <a:ext cx="3877230"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PALP, kteří v letech 2020-2024 v průměru ročně operovali alespoň 3 pacienty s bydlištěm v Libereckém kraji:</a:t>
            </a:r>
          </a:p>
          <a:p>
            <a:pPr marL="2794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19 výkonů/rok</a:t>
            </a:r>
          </a:p>
          <a:p>
            <a:pPr marL="2794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	8 výkonů/rok</a:t>
            </a:r>
          </a:p>
          <a:p>
            <a:pPr marL="2794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ÚVN Praha		5 výkonů/rok</a:t>
            </a:r>
          </a:p>
          <a:p>
            <a:pPr marL="2794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IKEM Praha		4</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 výkony/rok</a:t>
            </a:r>
          </a:p>
          <a:p>
            <a:pPr marL="2794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Nemocnice s poliklinikou Česká Lípa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4</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 výkony/rok</a:t>
            </a:r>
          </a:p>
        </p:txBody>
      </p:sp>
      <p:cxnSp>
        <p:nvCxnSpPr>
          <p:cNvPr id="21" name="Přímá spojnice se šipkou 20">
            <a:extLst>
              <a:ext uri="{FF2B5EF4-FFF2-40B4-BE49-F238E27FC236}">
                <a16:creationId xmlns:a16="http://schemas.microsoft.com/office/drawing/2014/main" id="{267DB139-D3FB-16D7-41AC-D0FE4AB3E088}"/>
              </a:ext>
            </a:extLst>
          </p:cNvPr>
          <p:cNvCxnSpPr>
            <a:cxnSpLocks/>
          </p:cNvCxnSpPr>
          <p:nvPr/>
        </p:nvCxnSpPr>
        <p:spPr>
          <a:xfrm flipH="1" flipV="1">
            <a:off x="5010707" y="4638675"/>
            <a:ext cx="771930" cy="33337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4233215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Zástupný obsah 15">
            <a:extLst>
              <a:ext uri="{FF2B5EF4-FFF2-40B4-BE49-F238E27FC236}">
                <a16:creationId xmlns:a16="http://schemas.microsoft.com/office/drawing/2014/main" id="{2ACC9901-C076-6976-D0A7-2E8E217E816E}"/>
              </a:ext>
            </a:extLst>
          </p:cNvPr>
          <p:cNvGraphicFramePr>
            <a:graphicFrameLocks/>
          </p:cNvGraphicFramePr>
          <p:nvPr/>
        </p:nvGraphicFramePr>
        <p:xfrm>
          <a:off x="670892" y="2865121"/>
          <a:ext cx="10216183" cy="2893488"/>
        </p:xfrm>
        <a:graphic>
          <a:graphicData uri="http://schemas.openxmlformats.org/drawingml/2006/chart">
            <c:chart xmlns:c="http://schemas.openxmlformats.org/drawingml/2006/chart" xmlns:r="http://schemas.openxmlformats.org/officeDocument/2006/relationships" r:id="rId2"/>
          </a:graphicData>
        </a:graphic>
      </p:graphicFrame>
      <p:sp>
        <p:nvSpPr>
          <p:cNvPr id="4" name="Nadpis 1">
            <a:extLst>
              <a:ext uri="{FF2B5EF4-FFF2-40B4-BE49-F238E27FC236}">
                <a16:creationId xmlns:a16="http://schemas.microsoft.com/office/drawing/2014/main" id="{9B3B291C-11E8-497B-B272-A9C42B5C3627}"/>
              </a:ext>
            </a:extLst>
          </p:cNvPr>
          <p:cNvSpPr>
            <a:spLocks noGrp="1"/>
          </p:cNvSpPr>
          <p:nvPr>
            <p:ph type="title"/>
          </p:nvPr>
        </p:nvSpPr>
        <p:spPr>
          <a:xfrm>
            <a:off x="272591" y="160258"/>
            <a:ext cx="11386172" cy="538364"/>
          </a:xfrm>
        </p:spPr>
        <p:txBody>
          <a:bodyPr>
            <a:noAutofit/>
          </a:bodyPr>
          <a:lstStyle/>
          <a:p>
            <a:r>
              <a:rPr lang="cs-CZ" dirty="0">
                <a:solidFill>
                  <a:srgbClr val="002060"/>
                </a:solidFill>
              </a:rPr>
              <a:t>Chirurgie rekta – průměrný roční počet HP s vybraným chirurgickým výkonem* pro zhoubný novotvar rekta</a:t>
            </a:r>
          </a:p>
        </p:txBody>
      </p:sp>
      <p:sp>
        <p:nvSpPr>
          <p:cNvPr id="13" name="TextovéPole 12">
            <a:extLst>
              <a:ext uri="{FF2B5EF4-FFF2-40B4-BE49-F238E27FC236}">
                <a16:creationId xmlns:a16="http://schemas.microsoft.com/office/drawing/2014/main" id="{A008C308-354F-49A3-A147-A26AE51921C9}"/>
              </a:ext>
            </a:extLst>
          </p:cNvPr>
          <p:cNvSpPr txBox="1"/>
          <p:nvPr/>
        </p:nvSpPr>
        <p:spPr>
          <a:xfrm>
            <a:off x="4281487" y="5682244"/>
            <a:ext cx="37433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Jednotliví PALP seřazení dle počtu HP </a:t>
            </a:r>
          </a:p>
        </p:txBody>
      </p:sp>
      <p:graphicFrame>
        <p:nvGraphicFramePr>
          <p:cNvPr id="5" name="Tabulka 5">
            <a:extLst>
              <a:ext uri="{FF2B5EF4-FFF2-40B4-BE49-F238E27FC236}">
                <a16:creationId xmlns:a16="http://schemas.microsoft.com/office/drawing/2014/main" id="{B8D8FF91-6543-4C33-80A7-D1CBDF0BAD4B}"/>
              </a:ext>
            </a:extLst>
          </p:cNvPr>
          <p:cNvGraphicFramePr>
            <a:graphicFrameLocks noGrp="1"/>
          </p:cNvGraphicFramePr>
          <p:nvPr/>
        </p:nvGraphicFramePr>
        <p:xfrm>
          <a:off x="10816459" y="3007982"/>
          <a:ext cx="976376" cy="2340000"/>
        </p:xfrm>
        <a:graphic>
          <a:graphicData uri="http://schemas.openxmlformats.org/drawingml/2006/table">
            <a:tbl>
              <a:tblPr firstRow="1" bandRow="1">
                <a:tableStyleId>{5C22544A-7EE6-4342-B048-85BDC9FD1C3A}</a:tableStyleId>
              </a:tblPr>
              <a:tblGrid>
                <a:gridCol w="976376">
                  <a:extLst>
                    <a:ext uri="{9D8B030D-6E8A-4147-A177-3AD203B41FA5}">
                      <a16:colId xmlns:a16="http://schemas.microsoft.com/office/drawing/2014/main" val="348832873"/>
                    </a:ext>
                  </a:extLst>
                </a:gridCol>
              </a:tblGrid>
              <a:tr h="46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3</a:t>
                      </a:r>
                    </a:p>
                  </a:txBody>
                  <a:tcPr marL="72000" marR="72000" marT="36000" marB="3600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5463362"/>
                  </a:ext>
                </a:extLst>
              </a:tr>
              <a:tr h="46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3</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473501"/>
                  </a:ext>
                </a:extLst>
              </a:tr>
              <a:tr h="46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5</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9241668"/>
                  </a:ext>
                </a:extLst>
              </a:tr>
              <a:tr h="46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14</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87474405"/>
                  </a:ext>
                </a:extLst>
              </a:tr>
              <a:tr h="46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N</a:t>
                      </a:r>
                      <a:r>
                        <a:rPr kumimoji="0" lang="cs-CZ" sz="1200" b="0" i="0" u="none" strike="noStrike" kern="1200" cap="none" spc="0" normalizeH="0" baseline="-25000" noProof="0" dirty="0">
                          <a:ln>
                            <a:noFill/>
                          </a:ln>
                          <a:solidFill>
                            <a:schemeClr val="tx1"/>
                          </a:solidFill>
                          <a:effectLst/>
                          <a:uLnTx/>
                          <a:uFillTx/>
                          <a:latin typeface="Calibri" panose="020F0502020204030204"/>
                          <a:ea typeface="+mn-ea"/>
                          <a:cs typeface="+mn-cs"/>
                        </a:rPr>
                        <a:t>PALP</a:t>
                      </a:r>
                      <a:r>
                        <a:rPr kumimoji="0" lang="cs-CZ" sz="1200" b="0" i="0" u="none" strike="noStrike" kern="1200" cap="none" spc="0" normalizeH="0" baseline="0" noProof="0" dirty="0">
                          <a:ln>
                            <a:noFill/>
                          </a:ln>
                          <a:solidFill>
                            <a:schemeClr val="tx1"/>
                          </a:solidFill>
                          <a:effectLst/>
                          <a:uLnTx/>
                          <a:uFillTx/>
                          <a:latin typeface="Calibri" panose="020F0502020204030204"/>
                          <a:ea typeface="+mn-ea"/>
                          <a:cs typeface="+mn-cs"/>
                        </a:rPr>
                        <a:t> = 82</a:t>
                      </a:r>
                    </a:p>
                  </a:txBody>
                  <a:tcPr marL="72000" marR="72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14443121"/>
                  </a:ext>
                </a:extLst>
              </a:tr>
            </a:tbl>
          </a:graphicData>
        </a:graphic>
      </p:graphicFrame>
      <p:sp>
        <p:nvSpPr>
          <p:cNvPr id="21" name="Zástupný obsah 2">
            <a:extLst>
              <a:ext uri="{FF2B5EF4-FFF2-40B4-BE49-F238E27FC236}">
                <a16:creationId xmlns:a16="http://schemas.microsoft.com/office/drawing/2014/main" id="{F7BCC83D-41E4-48E6-9BAD-3A9B39C71102}"/>
              </a:ext>
            </a:extLst>
          </p:cNvPr>
          <p:cNvSpPr txBox="1">
            <a:spLocks/>
          </p:cNvSpPr>
          <p:nvPr/>
        </p:nvSpPr>
        <p:spPr>
          <a:xfrm>
            <a:off x="660315" y="957979"/>
            <a:ext cx="10515600" cy="837016"/>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roky 2020-2024;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hospitalizace s výkonem definovaným ve výzvě pro centra vysoce specializované chirurgické péče v oblasti karcinomu rekta zveřejněné ve Věstníku 10/2024*, u kterých byl na pozici hlavní dg. identifikován </a:t>
            </a:r>
            <a:r>
              <a:rPr kumimoji="0" lang="cs-CZ" sz="1400" b="0" i="0" u="sng" strike="noStrike" kern="1200" cap="none" spc="0" normalizeH="0" baseline="0" noProof="0" dirty="0">
                <a:ln>
                  <a:noFill/>
                </a:ln>
                <a:solidFill>
                  <a:prstClr val="black"/>
                </a:solidFill>
                <a:effectLst/>
                <a:uLnTx/>
                <a:uFillTx/>
                <a:latin typeface="Calibri" panose="020F0502020204030204"/>
                <a:ea typeface="+mn-ea"/>
                <a:cs typeface="+mn-cs"/>
              </a:rPr>
              <a:t>MKN-10 kód pro zhoubný novotvar (ZN), tzn. C19, C20 nebo C21.0-C21.8</a:t>
            </a:r>
          </a:p>
        </p:txBody>
      </p:sp>
      <p:sp>
        <p:nvSpPr>
          <p:cNvPr id="7" name="Pravá složená závorka 6">
            <a:extLst>
              <a:ext uri="{FF2B5EF4-FFF2-40B4-BE49-F238E27FC236}">
                <a16:creationId xmlns:a16="http://schemas.microsoft.com/office/drawing/2014/main" id="{A71D778E-6A4E-4469-BE61-D279E42902A4}"/>
              </a:ext>
            </a:extLst>
          </p:cNvPr>
          <p:cNvSpPr/>
          <p:nvPr/>
        </p:nvSpPr>
        <p:spPr>
          <a:xfrm flipH="1">
            <a:off x="10671079" y="3031385"/>
            <a:ext cx="185895" cy="2215366"/>
          </a:xfrm>
          <a:prstGeom prst="rightBrace">
            <a:avLst>
              <a:gd name="adj1" fmla="val 8333"/>
              <a:gd name="adj2" fmla="val 2449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67952A5B-BDFA-478F-81E0-4E0A9EEE8269}"/>
              </a:ext>
            </a:extLst>
          </p:cNvPr>
          <p:cNvSpPr txBox="1"/>
          <p:nvPr/>
        </p:nvSpPr>
        <p:spPr>
          <a:xfrm>
            <a:off x="9132353" y="3049443"/>
            <a:ext cx="1466036" cy="95410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Počet PALP</a:t>
            </a:r>
            <a:b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1" u="none" strike="noStrike" kern="1200" cap="none" spc="0" normalizeH="0" baseline="0" noProof="0" dirty="0">
                <a:ln>
                  <a:noFill/>
                </a:ln>
                <a:solidFill>
                  <a:prstClr val="black"/>
                </a:solidFill>
                <a:effectLst/>
                <a:uLnTx/>
                <a:uFillTx/>
                <a:latin typeface="Calibri" panose="020F0502020204030204"/>
                <a:ea typeface="+mn-ea"/>
                <a:cs typeface="+mn-cs"/>
              </a:rPr>
              <a:t>v daném rozmezí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z celkového počtu 107 PALP </a:t>
            </a:r>
          </a:p>
        </p:txBody>
      </p:sp>
      <p:sp>
        <p:nvSpPr>
          <p:cNvPr id="18" name="TextovéPole 17">
            <a:extLst>
              <a:ext uri="{FF2B5EF4-FFF2-40B4-BE49-F238E27FC236}">
                <a16:creationId xmlns:a16="http://schemas.microsoft.com/office/drawing/2014/main" id="{8615FA05-3D51-EEF2-EBAF-7D8178EAFC9C}"/>
              </a:ext>
            </a:extLst>
          </p:cNvPr>
          <p:cNvSpPr txBox="1"/>
          <p:nvPr/>
        </p:nvSpPr>
        <p:spPr>
          <a:xfrm>
            <a:off x="776602" y="6508349"/>
            <a:ext cx="8712846"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 Dostupné zde https://mzd.gov.cz/vestnik/vestnik-10-2024/</a:t>
            </a:r>
          </a:p>
        </p:txBody>
      </p:sp>
      <p:sp>
        <p:nvSpPr>
          <p:cNvPr id="12" name="Obdélník 11">
            <a:extLst>
              <a:ext uri="{FF2B5EF4-FFF2-40B4-BE49-F238E27FC236}">
                <a16:creationId xmlns:a16="http://schemas.microsoft.com/office/drawing/2014/main" id="{FEA29EED-9D56-CBD3-7C3A-A5DA133CAD0B}"/>
              </a:ext>
            </a:extLst>
          </p:cNvPr>
          <p:cNvSpPr/>
          <p:nvPr/>
        </p:nvSpPr>
        <p:spPr>
          <a:xfrm>
            <a:off x="829105" y="6067545"/>
            <a:ext cx="10610420" cy="36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délník 21">
            <a:extLst>
              <a:ext uri="{FF2B5EF4-FFF2-40B4-BE49-F238E27FC236}">
                <a16:creationId xmlns:a16="http://schemas.microsoft.com/office/drawing/2014/main" id="{767F10E7-F97E-D984-0674-FD8B8CDEC671}"/>
              </a:ext>
            </a:extLst>
          </p:cNvPr>
          <p:cNvSpPr/>
          <p:nvPr/>
        </p:nvSpPr>
        <p:spPr>
          <a:xfrm>
            <a:off x="2056554" y="6142770"/>
            <a:ext cx="209550" cy="209550"/>
          </a:xfrm>
          <a:prstGeom prst="rect">
            <a:avLst/>
          </a:prstGeom>
          <a:solidFill>
            <a:srgbClr val="F4B1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délník 25">
            <a:extLst>
              <a:ext uri="{FF2B5EF4-FFF2-40B4-BE49-F238E27FC236}">
                <a16:creationId xmlns:a16="http://schemas.microsoft.com/office/drawing/2014/main" id="{40B2472C-E5F8-5890-B4F2-66C5109EC60D}"/>
              </a:ext>
            </a:extLst>
          </p:cNvPr>
          <p:cNvSpPr/>
          <p:nvPr/>
        </p:nvSpPr>
        <p:spPr>
          <a:xfrm>
            <a:off x="4206753" y="6142770"/>
            <a:ext cx="209550" cy="209550"/>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TextovéPole 32">
            <a:extLst>
              <a:ext uri="{FF2B5EF4-FFF2-40B4-BE49-F238E27FC236}">
                <a16:creationId xmlns:a16="http://schemas.microsoft.com/office/drawing/2014/main" id="{63A33C9F-3B99-FE8C-747D-4E6168489F96}"/>
              </a:ext>
            </a:extLst>
          </p:cNvPr>
          <p:cNvSpPr txBox="1"/>
          <p:nvPr/>
        </p:nvSpPr>
        <p:spPr>
          <a:xfrm>
            <a:off x="2259760" y="6109046"/>
            <a:ext cx="271818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Fakultní nemocnice</a:t>
            </a:r>
          </a:p>
        </p:txBody>
      </p:sp>
      <p:sp>
        <p:nvSpPr>
          <p:cNvPr id="34" name="TextovéPole 33">
            <a:extLst>
              <a:ext uri="{FF2B5EF4-FFF2-40B4-BE49-F238E27FC236}">
                <a16:creationId xmlns:a16="http://schemas.microsoft.com/office/drawing/2014/main" id="{A5F04E45-8C18-7C78-5A1D-F29376025E0E}"/>
              </a:ext>
            </a:extLst>
          </p:cNvPr>
          <p:cNvSpPr txBox="1"/>
          <p:nvPr/>
        </p:nvSpPr>
        <p:spPr>
          <a:xfrm>
            <a:off x="4409960" y="6109046"/>
            <a:ext cx="241699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Specializované resortní ústavy</a:t>
            </a:r>
          </a:p>
        </p:txBody>
      </p:sp>
      <p:sp>
        <p:nvSpPr>
          <p:cNvPr id="35" name="Obdélník 34">
            <a:extLst>
              <a:ext uri="{FF2B5EF4-FFF2-40B4-BE49-F238E27FC236}">
                <a16:creationId xmlns:a16="http://schemas.microsoft.com/office/drawing/2014/main" id="{F8D629D1-B980-990B-71E7-DC0E659EA115}"/>
              </a:ext>
            </a:extLst>
          </p:cNvPr>
          <p:cNvSpPr/>
          <p:nvPr/>
        </p:nvSpPr>
        <p:spPr>
          <a:xfrm>
            <a:off x="9343392" y="6142770"/>
            <a:ext cx="209550" cy="209550"/>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ovéPole 35">
            <a:extLst>
              <a:ext uri="{FF2B5EF4-FFF2-40B4-BE49-F238E27FC236}">
                <a16:creationId xmlns:a16="http://schemas.microsoft.com/office/drawing/2014/main" id="{288A1238-FA56-B1FE-3EF0-6ECA0E735ACE}"/>
              </a:ext>
            </a:extLst>
          </p:cNvPr>
          <p:cNvSpPr txBox="1"/>
          <p:nvPr/>
        </p:nvSpPr>
        <p:spPr>
          <a:xfrm>
            <a:off x="9518023" y="6109046"/>
            <a:ext cx="175212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Ostatní PALP</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délník 36">
            <a:extLst>
              <a:ext uri="{FF2B5EF4-FFF2-40B4-BE49-F238E27FC236}">
                <a16:creationId xmlns:a16="http://schemas.microsoft.com/office/drawing/2014/main" id="{837B7155-80D3-7BEB-6F22-08D4C7B6EF20}"/>
              </a:ext>
            </a:extLst>
          </p:cNvPr>
          <p:cNvSpPr/>
          <p:nvPr/>
        </p:nvSpPr>
        <p:spPr>
          <a:xfrm>
            <a:off x="6996330" y="6142770"/>
            <a:ext cx="209550" cy="20955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3EB3EB63-83FC-5E45-BEA5-74CEC618E84E}"/>
              </a:ext>
            </a:extLst>
          </p:cNvPr>
          <p:cNvSpPr txBox="1"/>
          <p:nvPr/>
        </p:nvSpPr>
        <p:spPr>
          <a:xfrm>
            <a:off x="7199536" y="6109046"/>
            <a:ext cx="197447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Velké krajské nemocnice</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ovéPole 38">
            <a:extLst>
              <a:ext uri="{FF2B5EF4-FFF2-40B4-BE49-F238E27FC236}">
                <a16:creationId xmlns:a16="http://schemas.microsoft.com/office/drawing/2014/main" id="{8421E899-739B-D31A-95A5-8B50C0D4CFAE}"/>
              </a:ext>
            </a:extLst>
          </p:cNvPr>
          <p:cNvSpPr txBox="1"/>
          <p:nvPr/>
        </p:nvSpPr>
        <p:spPr>
          <a:xfrm>
            <a:off x="887989" y="6109046"/>
            <a:ext cx="297475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Typ PALP</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9" name="Obdélník 8">
            <a:extLst>
              <a:ext uri="{FF2B5EF4-FFF2-40B4-BE49-F238E27FC236}">
                <a16:creationId xmlns:a16="http://schemas.microsoft.com/office/drawing/2014/main" id="{A77CA935-F7F2-A817-ACAA-B6DE50200884}"/>
              </a:ext>
            </a:extLst>
          </p:cNvPr>
          <p:cNvSpPr/>
          <p:nvPr/>
        </p:nvSpPr>
        <p:spPr>
          <a:xfrm>
            <a:off x="3430831" y="2681800"/>
            <a:ext cx="5445911" cy="1268031"/>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703AE7B8-D734-D699-2A4A-385EB693FBAE}"/>
              </a:ext>
            </a:extLst>
          </p:cNvPr>
          <p:cNvSpPr txBox="1"/>
          <p:nvPr/>
        </p:nvSpPr>
        <p:spPr>
          <a:xfrm>
            <a:off x="3484625" y="2715237"/>
            <a:ext cx="522829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Produkce PALP Libereckého kraje tvoří 4 % produkce celé ČR:</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17. </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40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25. Nemocnice Jablonec nad Nisou  		29</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36. Nemocnice s poliklinikou Česká Lípa		18 výkonů/rok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94. Nemocnice Turnov			3</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výkony/rok</a:t>
            </a:r>
          </a:p>
          <a:p>
            <a:pPr marL="108000" marR="0" lvl="1"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95. Nemocnice Jilemnice			3</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výkony/rok</a:t>
            </a:r>
          </a:p>
        </p:txBody>
      </p:sp>
      <p:sp>
        <p:nvSpPr>
          <p:cNvPr id="2" name="TextovéPole 1">
            <a:extLst>
              <a:ext uri="{FF2B5EF4-FFF2-40B4-BE49-F238E27FC236}">
                <a16:creationId xmlns:a16="http://schemas.microsoft.com/office/drawing/2014/main" id="{FDDDB757-A0B7-5E71-0974-F49DE6488C2F}"/>
              </a:ext>
            </a:extLst>
          </p:cNvPr>
          <p:cNvSpPr txBox="1"/>
          <p:nvPr/>
        </p:nvSpPr>
        <p:spPr>
          <a:xfrm>
            <a:off x="8817168" y="4160613"/>
            <a:ext cx="765745" cy="4001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Turnov</a:t>
            </a:r>
          </a:p>
        </p:txBody>
      </p:sp>
      <p:sp>
        <p:nvSpPr>
          <p:cNvPr id="6" name="TextovéPole 5">
            <a:extLst>
              <a:ext uri="{FF2B5EF4-FFF2-40B4-BE49-F238E27FC236}">
                <a16:creationId xmlns:a16="http://schemas.microsoft.com/office/drawing/2014/main" id="{A1806954-84CA-F9C3-518E-3DE35C0E3AB2}"/>
              </a:ext>
            </a:extLst>
          </p:cNvPr>
          <p:cNvSpPr txBox="1"/>
          <p:nvPr/>
        </p:nvSpPr>
        <p:spPr>
          <a:xfrm>
            <a:off x="2368859" y="3742669"/>
            <a:ext cx="1020516" cy="553998"/>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C0590C75-AE6C-8813-9BFD-A5279C7F5AC3}"/>
              </a:ext>
            </a:extLst>
          </p:cNvPr>
          <p:cNvSpPr txBox="1"/>
          <p:nvPr/>
        </p:nvSpPr>
        <p:spPr>
          <a:xfrm>
            <a:off x="3392957" y="4265945"/>
            <a:ext cx="1816779"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a:t>
            </a:r>
            <a:endPar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0" name="Přímá spojnice se šipkou 19">
            <a:extLst>
              <a:ext uri="{FF2B5EF4-FFF2-40B4-BE49-F238E27FC236}">
                <a16:creationId xmlns:a16="http://schemas.microsoft.com/office/drawing/2014/main" id="{F2A32D9F-570E-AD0C-7C18-F476FFD87971}"/>
              </a:ext>
            </a:extLst>
          </p:cNvPr>
          <p:cNvCxnSpPr/>
          <p:nvPr/>
        </p:nvCxnSpPr>
        <p:spPr>
          <a:xfrm>
            <a:off x="2876897" y="4271356"/>
            <a:ext cx="0" cy="3332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Přímá spojnice se šipkou 23">
            <a:extLst>
              <a:ext uri="{FF2B5EF4-FFF2-40B4-BE49-F238E27FC236}">
                <a16:creationId xmlns:a16="http://schemas.microsoft.com/office/drawing/2014/main" id="{97C7F806-C90E-2FBF-98B5-B2278A5878A4}"/>
              </a:ext>
            </a:extLst>
          </p:cNvPr>
          <p:cNvCxnSpPr>
            <a:cxnSpLocks/>
          </p:cNvCxnSpPr>
          <p:nvPr/>
        </p:nvCxnSpPr>
        <p:spPr>
          <a:xfrm>
            <a:off x="9565466" y="4296667"/>
            <a:ext cx="0" cy="96050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4B04FAA4-5402-E50B-5EAF-57E30C391F8A}"/>
              </a:ext>
            </a:extLst>
          </p:cNvPr>
          <p:cNvCxnSpPr/>
          <p:nvPr/>
        </p:nvCxnSpPr>
        <p:spPr>
          <a:xfrm>
            <a:off x="3575326" y="4497746"/>
            <a:ext cx="0" cy="33328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Přímá spojnice se šipkou 27">
            <a:extLst>
              <a:ext uri="{FF2B5EF4-FFF2-40B4-BE49-F238E27FC236}">
                <a16:creationId xmlns:a16="http://schemas.microsoft.com/office/drawing/2014/main" id="{5C0A83DC-E504-F2B9-3CA5-260EB801DADA}"/>
              </a:ext>
            </a:extLst>
          </p:cNvPr>
          <p:cNvCxnSpPr>
            <a:cxnSpLocks/>
          </p:cNvCxnSpPr>
          <p:nvPr/>
        </p:nvCxnSpPr>
        <p:spPr>
          <a:xfrm>
            <a:off x="4521516" y="4786944"/>
            <a:ext cx="0" cy="2292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TextovéPole 28">
            <a:extLst>
              <a:ext uri="{FF2B5EF4-FFF2-40B4-BE49-F238E27FC236}">
                <a16:creationId xmlns:a16="http://schemas.microsoft.com/office/drawing/2014/main" id="{59C64A11-761F-1736-99C0-CF4F2E1AFA8F}"/>
              </a:ext>
            </a:extLst>
          </p:cNvPr>
          <p:cNvSpPr txBox="1"/>
          <p:nvPr/>
        </p:nvSpPr>
        <p:spPr>
          <a:xfrm>
            <a:off x="4378845" y="4579117"/>
            <a:ext cx="150628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Česká Lípa</a:t>
            </a:r>
          </a:p>
        </p:txBody>
      </p:sp>
      <p:cxnSp>
        <p:nvCxnSpPr>
          <p:cNvPr id="30" name="Přímá spojnice se šipkou 29">
            <a:extLst>
              <a:ext uri="{FF2B5EF4-FFF2-40B4-BE49-F238E27FC236}">
                <a16:creationId xmlns:a16="http://schemas.microsoft.com/office/drawing/2014/main" id="{94E84394-8EF8-3A34-DDEB-23EB65E8ECC1}"/>
              </a:ext>
            </a:extLst>
          </p:cNvPr>
          <p:cNvCxnSpPr>
            <a:cxnSpLocks/>
          </p:cNvCxnSpPr>
          <p:nvPr/>
        </p:nvCxnSpPr>
        <p:spPr>
          <a:xfrm>
            <a:off x="9651433" y="4604642"/>
            <a:ext cx="0" cy="65262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2B4A9710-5597-8675-B065-B1742E56F2A6}"/>
              </a:ext>
            </a:extLst>
          </p:cNvPr>
          <p:cNvSpPr txBox="1"/>
          <p:nvPr/>
        </p:nvSpPr>
        <p:spPr>
          <a:xfrm>
            <a:off x="9619171" y="4560723"/>
            <a:ext cx="105190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prstClr val="black"/>
                </a:solidFill>
                <a:effectLst/>
                <a:uLnTx/>
                <a:uFillTx/>
                <a:latin typeface="Calibri" panose="020F0502020204030204"/>
                <a:ea typeface="+mn-ea"/>
                <a:cs typeface="+mn-cs"/>
              </a:rPr>
              <a:t>Nemocnice Jilemnice</a:t>
            </a:r>
          </a:p>
        </p:txBody>
      </p:sp>
      <p:sp>
        <p:nvSpPr>
          <p:cNvPr id="11" name="Zástupný obsah 2">
            <a:extLst>
              <a:ext uri="{FF2B5EF4-FFF2-40B4-BE49-F238E27FC236}">
                <a16:creationId xmlns:a16="http://schemas.microsoft.com/office/drawing/2014/main" id="{9995BDDB-54D2-5131-F50F-643753507EC4}"/>
              </a:ext>
            </a:extLst>
          </p:cNvPr>
          <p:cNvSpPr txBox="1">
            <a:spLocks/>
          </p:cNvSpPr>
          <p:nvPr/>
        </p:nvSpPr>
        <p:spPr>
          <a:xfrm>
            <a:off x="707876" y="1953876"/>
            <a:ext cx="10515600" cy="8556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Během let 2020-2024 je zaznamenáno celkem 107 PALP, ve kterých byla realizována alespoň 1 hospitalizace s chirurgickým výkonem pro zhoubný novotvar rekta. U  77 % poskytovatelů (N</a:t>
            </a:r>
            <a:r>
              <a:rPr kumimoji="0" lang="cs-CZ" sz="1400" b="0" i="0" u="none" strike="noStrike" kern="1200" cap="none" spc="0" normalizeH="0" baseline="-25000" noProof="0">
                <a:ln>
                  <a:noFill/>
                </a:ln>
                <a:solidFill>
                  <a:prstClr val="black"/>
                </a:solidFill>
                <a:effectLst/>
                <a:uLnTx/>
                <a:uFillTx/>
                <a:latin typeface="Calibri" panose="020F0502020204030204" pitchFamily="34" charset="0"/>
                <a:ea typeface="+mn-ea"/>
                <a:cs typeface="Calibri" panose="020F0502020204030204" pitchFamily="34" charset="0"/>
              </a:rPr>
              <a:t>PALP</a:t>
            </a:r>
            <a:r>
              <a:rPr kumimoji="0" lang="cs-CZ"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 82) je v průměru ročně méně než 25 hospitalizací. </a:t>
            </a:r>
            <a:endParaRPr kumimoji="0" lang="cs-CZ"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95645168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1242F744-11C4-2EE6-D9EF-89114B802CD1}"/>
              </a:ext>
            </a:extLst>
          </p:cNvPr>
          <p:cNvSpPr/>
          <p:nvPr/>
        </p:nvSpPr>
        <p:spPr>
          <a:xfrm>
            <a:off x="5797082" y="2622181"/>
            <a:ext cx="702000" cy="3426861"/>
          </a:xfrm>
          <a:prstGeom prst="rect">
            <a:avLst/>
          </a:prstGeom>
          <a:solidFill>
            <a:srgbClr val="DEEBF7"/>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17" name="Chart 13">
            <a:extLst>
              <a:ext uri="{FF2B5EF4-FFF2-40B4-BE49-F238E27FC236}">
                <a16:creationId xmlns:a16="http://schemas.microsoft.com/office/drawing/2014/main" id="{FF5FAE6F-F9A0-84E9-F384-082374AC20DA}"/>
              </a:ext>
            </a:extLst>
          </p:cNvPr>
          <p:cNvGraphicFramePr/>
          <p:nvPr/>
        </p:nvGraphicFramePr>
        <p:xfrm>
          <a:off x="235128" y="2953562"/>
          <a:ext cx="11188343" cy="2855877"/>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72590" y="160258"/>
            <a:ext cx="11386173" cy="538364"/>
          </a:xfrm>
        </p:spPr>
        <p:txBody>
          <a:bodyPr>
            <a:noAutofit/>
          </a:bodyPr>
          <a:lstStyle/>
          <a:p>
            <a:r>
              <a:rPr lang="cs-CZ" dirty="0">
                <a:solidFill>
                  <a:srgbClr val="002060"/>
                </a:solidFill>
              </a:rPr>
              <a:t>Centralizace vybraných chirurgických výkonů* pro zhoubný novotvar rekta </a:t>
            </a:r>
            <a:br>
              <a:rPr lang="cs-CZ" dirty="0">
                <a:solidFill>
                  <a:srgbClr val="002060"/>
                </a:solidFill>
              </a:rPr>
            </a:br>
            <a:r>
              <a:rPr lang="cs-CZ" dirty="0">
                <a:solidFill>
                  <a:srgbClr val="002060"/>
                </a:solidFill>
              </a:rPr>
              <a:t>– dle roku a kraje bydliště pacienta</a:t>
            </a:r>
            <a:endParaRPr lang="en-US" dirty="0">
              <a:solidFill>
                <a:srgbClr val="002060"/>
              </a:solidFill>
            </a:endParaRPr>
          </a:p>
        </p:txBody>
      </p:sp>
      <p:sp>
        <p:nvSpPr>
          <p:cNvPr id="18" name="Zástupný obsah 2">
            <a:extLst>
              <a:ext uri="{FF2B5EF4-FFF2-40B4-BE49-F238E27FC236}">
                <a16:creationId xmlns:a16="http://schemas.microsoft.com/office/drawing/2014/main" id="{83F88E24-8E74-4E91-9458-CDD5FA0A9121}"/>
              </a:ext>
            </a:extLst>
          </p:cNvPr>
          <p:cNvSpPr txBox="1">
            <a:spLocks/>
          </p:cNvSpPr>
          <p:nvPr/>
        </p:nvSpPr>
        <p:spPr>
          <a:xfrm>
            <a:off x="1199198" y="1968161"/>
            <a:ext cx="10435093" cy="424501"/>
          </a:xfrm>
          <a:prstGeom prst="rect">
            <a:avLst/>
          </a:prstGeom>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5113" marR="0" lvl="1" indent="-265113" algn="l" defTabSz="91440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I pacienti s bydlištěm v kraji, ve kterém není zaveden KOC, jsou pro daný výkon hospitalizováni v KOC, což svědčí o migraci za péčí mimo kraj bydliště (meziročně 40-50 %). Na druhou stranu i v krajích, ve kterých KOC je zaveden, je úroveň centralizace kolem 40-50 %.</a:t>
            </a:r>
          </a:p>
        </p:txBody>
      </p:sp>
      <p:sp>
        <p:nvSpPr>
          <p:cNvPr id="25" name="TextovéPole 24">
            <a:extLst>
              <a:ext uri="{FF2B5EF4-FFF2-40B4-BE49-F238E27FC236}">
                <a16:creationId xmlns:a16="http://schemas.microsoft.com/office/drawing/2014/main" id="{363AFB7A-8295-4A1D-9DD1-0197E03523BD}"/>
              </a:ext>
            </a:extLst>
          </p:cNvPr>
          <p:cNvSpPr txBox="1"/>
          <p:nvPr/>
        </p:nvSpPr>
        <p:spPr>
          <a:xfrm>
            <a:off x="277459" y="2244709"/>
            <a:ext cx="921739"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Průměrný</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počet HP</a:t>
            </a:r>
            <a:b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za 1 rok:</a:t>
            </a:r>
            <a:endParaRPr kumimoji="0" lang="cs-CZ" sz="11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43B378D5-AD38-2583-3FB0-4C34F72BE543}"/>
              </a:ext>
            </a:extLst>
          </p:cNvPr>
          <p:cNvSpPr txBox="1"/>
          <p:nvPr/>
        </p:nvSpPr>
        <p:spPr>
          <a:xfrm>
            <a:off x="602048" y="6112697"/>
            <a:ext cx="855344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KOC</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 Centra vysoce specializované onkologické péče –</a:t>
            </a: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v poslední platné verzi k 1. 1. 2025</a:t>
            </a:r>
          </a:p>
        </p:txBody>
      </p:sp>
      <p:sp>
        <p:nvSpPr>
          <p:cNvPr id="9" name="TextovéPole 8">
            <a:extLst>
              <a:ext uri="{FF2B5EF4-FFF2-40B4-BE49-F238E27FC236}">
                <a16:creationId xmlns:a16="http://schemas.microsoft.com/office/drawing/2014/main" id="{67583ACB-780B-DD43-6589-FD0E001D4F86}"/>
              </a:ext>
            </a:extLst>
          </p:cNvPr>
          <p:cNvSpPr txBox="1"/>
          <p:nvPr/>
        </p:nvSpPr>
        <p:spPr>
          <a:xfrm>
            <a:off x="741750" y="5796986"/>
            <a:ext cx="118828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ČR</a:t>
            </a:r>
            <a:endParaRPr kumimoji="0" lang="cs-CZ" sz="1400" b="1" i="0" u="sng"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10" name="Tabulka 9">
            <a:extLst>
              <a:ext uri="{FF2B5EF4-FFF2-40B4-BE49-F238E27FC236}">
                <a16:creationId xmlns:a16="http://schemas.microsoft.com/office/drawing/2014/main" id="{33EBD326-63D8-2672-B315-92FE4460C960}"/>
              </a:ext>
            </a:extLst>
          </p:cNvPr>
          <p:cNvGraphicFramePr>
            <a:graphicFrameLocks noGrp="1"/>
          </p:cNvGraphicFramePr>
          <p:nvPr/>
        </p:nvGraphicFramePr>
        <p:xfrm>
          <a:off x="1696133" y="5693648"/>
          <a:ext cx="9612428" cy="461172"/>
        </p:xfrm>
        <a:graphic>
          <a:graphicData uri="http://schemas.openxmlformats.org/drawingml/2006/table">
            <a:tbl>
              <a:tblPr>
                <a:tableStyleId>{8EC20E35-A176-4012-BC5E-935CFFF8708E}</a:tableStyleId>
              </a:tblPr>
              <a:tblGrid>
                <a:gridCol w="686602">
                  <a:extLst>
                    <a:ext uri="{9D8B030D-6E8A-4147-A177-3AD203B41FA5}">
                      <a16:colId xmlns:a16="http://schemas.microsoft.com/office/drawing/2014/main" val="2576170759"/>
                    </a:ext>
                  </a:extLst>
                </a:gridCol>
                <a:gridCol w="68660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rtl="0" fontAlgn="b"/>
                      <a:r>
                        <a:rPr lang="cs-CZ" sz="1400" b="1" i="0" u="none" strike="noStrike" dirty="0">
                          <a:solidFill>
                            <a:srgbClr val="000000"/>
                          </a:solidFill>
                          <a:effectLst/>
                          <a:latin typeface="Calibri" panose="020F0502020204030204" pitchFamily="34" charset="0"/>
                        </a:rPr>
                        <a:t>PHA</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STC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JHC</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KVK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ULK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LBK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HKK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PAK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dirty="0">
                          <a:solidFill>
                            <a:srgbClr val="000000"/>
                          </a:solidFill>
                          <a:effectLst/>
                          <a:latin typeface="Calibri" panose="020F0502020204030204" pitchFamily="34" charset="0"/>
                        </a:rPr>
                        <a:t>VYS</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JMK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OLK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ZLK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cs-CZ" sz="1400" b="1" i="0" u="none" strike="noStrike">
                          <a:solidFill>
                            <a:srgbClr val="000000"/>
                          </a:solidFill>
                          <a:effectLst/>
                          <a:latin typeface="Calibri" panose="020F0502020204030204" pitchFamily="34" charset="0"/>
                        </a:rPr>
                        <a:t>MSK</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graphicFrame>
        <p:nvGraphicFramePr>
          <p:cNvPr id="11" name="Tabulka 10">
            <a:extLst>
              <a:ext uri="{FF2B5EF4-FFF2-40B4-BE49-F238E27FC236}">
                <a16:creationId xmlns:a16="http://schemas.microsoft.com/office/drawing/2014/main" id="{AD7F6960-68DB-D513-3BB5-0921B29E0996}"/>
              </a:ext>
            </a:extLst>
          </p:cNvPr>
          <p:cNvGraphicFramePr>
            <a:graphicFrameLocks noGrp="1"/>
          </p:cNvGraphicFramePr>
          <p:nvPr/>
        </p:nvGraphicFramePr>
        <p:xfrm>
          <a:off x="1696133" y="2533242"/>
          <a:ext cx="9612428" cy="461172"/>
        </p:xfrm>
        <a:graphic>
          <a:graphicData uri="http://schemas.openxmlformats.org/drawingml/2006/table">
            <a:tbl>
              <a:tblPr>
                <a:tableStyleId>{8EC20E35-A176-4012-BC5E-935CFFF8708E}</a:tableStyleId>
              </a:tblPr>
              <a:tblGrid>
                <a:gridCol w="686602">
                  <a:extLst>
                    <a:ext uri="{9D8B030D-6E8A-4147-A177-3AD203B41FA5}">
                      <a16:colId xmlns:a16="http://schemas.microsoft.com/office/drawing/2014/main" val="2576170759"/>
                    </a:ext>
                  </a:extLst>
                </a:gridCol>
                <a:gridCol w="686602">
                  <a:extLst>
                    <a:ext uri="{9D8B030D-6E8A-4147-A177-3AD203B41FA5}">
                      <a16:colId xmlns:a16="http://schemas.microsoft.com/office/drawing/2014/main" val="3298690399"/>
                    </a:ext>
                  </a:extLst>
                </a:gridCol>
                <a:gridCol w="686602">
                  <a:extLst>
                    <a:ext uri="{9D8B030D-6E8A-4147-A177-3AD203B41FA5}">
                      <a16:colId xmlns:a16="http://schemas.microsoft.com/office/drawing/2014/main" val="3361522052"/>
                    </a:ext>
                  </a:extLst>
                </a:gridCol>
                <a:gridCol w="686602">
                  <a:extLst>
                    <a:ext uri="{9D8B030D-6E8A-4147-A177-3AD203B41FA5}">
                      <a16:colId xmlns:a16="http://schemas.microsoft.com/office/drawing/2014/main" val="2667393708"/>
                    </a:ext>
                  </a:extLst>
                </a:gridCol>
                <a:gridCol w="686602">
                  <a:extLst>
                    <a:ext uri="{9D8B030D-6E8A-4147-A177-3AD203B41FA5}">
                      <a16:colId xmlns:a16="http://schemas.microsoft.com/office/drawing/2014/main" val="2010853955"/>
                    </a:ext>
                  </a:extLst>
                </a:gridCol>
                <a:gridCol w="686602">
                  <a:extLst>
                    <a:ext uri="{9D8B030D-6E8A-4147-A177-3AD203B41FA5}">
                      <a16:colId xmlns:a16="http://schemas.microsoft.com/office/drawing/2014/main" val="1986878220"/>
                    </a:ext>
                  </a:extLst>
                </a:gridCol>
                <a:gridCol w="686602">
                  <a:extLst>
                    <a:ext uri="{9D8B030D-6E8A-4147-A177-3AD203B41FA5}">
                      <a16:colId xmlns:a16="http://schemas.microsoft.com/office/drawing/2014/main" val="2382742882"/>
                    </a:ext>
                  </a:extLst>
                </a:gridCol>
                <a:gridCol w="686602">
                  <a:extLst>
                    <a:ext uri="{9D8B030D-6E8A-4147-A177-3AD203B41FA5}">
                      <a16:colId xmlns:a16="http://schemas.microsoft.com/office/drawing/2014/main" val="116843946"/>
                    </a:ext>
                  </a:extLst>
                </a:gridCol>
                <a:gridCol w="686602">
                  <a:extLst>
                    <a:ext uri="{9D8B030D-6E8A-4147-A177-3AD203B41FA5}">
                      <a16:colId xmlns:a16="http://schemas.microsoft.com/office/drawing/2014/main" val="3237724314"/>
                    </a:ext>
                  </a:extLst>
                </a:gridCol>
                <a:gridCol w="686602">
                  <a:extLst>
                    <a:ext uri="{9D8B030D-6E8A-4147-A177-3AD203B41FA5}">
                      <a16:colId xmlns:a16="http://schemas.microsoft.com/office/drawing/2014/main" val="2454482313"/>
                    </a:ext>
                  </a:extLst>
                </a:gridCol>
                <a:gridCol w="686602">
                  <a:extLst>
                    <a:ext uri="{9D8B030D-6E8A-4147-A177-3AD203B41FA5}">
                      <a16:colId xmlns:a16="http://schemas.microsoft.com/office/drawing/2014/main" val="2127859138"/>
                    </a:ext>
                  </a:extLst>
                </a:gridCol>
                <a:gridCol w="686602">
                  <a:extLst>
                    <a:ext uri="{9D8B030D-6E8A-4147-A177-3AD203B41FA5}">
                      <a16:colId xmlns:a16="http://schemas.microsoft.com/office/drawing/2014/main" val="2530385303"/>
                    </a:ext>
                  </a:extLst>
                </a:gridCol>
                <a:gridCol w="686602">
                  <a:extLst>
                    <a:ext uri="{9D8B030D-6E8A-4147-A177-3AD203B41FA5}">
                      <a16:colId xmlns:a16="http://schemas.microsoft.com/office/drawing/2014/main" val="2727345119"/>
                    </a:ext>
                  </a:extLst>
                </a:gridCol>
                <a:gridCol w="686602">
                  <a:extLst>
                    <a:ext uri="{9D8B030D-6E8A-4147-A177-3AD203B41FA5}">
                      <a16:colId xmlns:a16="http://schemas.microsoft.com/office/drawing/2014/main" val="2984034000"/>
                    </a:ext>
                  </a:extLst>
                </a:gridCol>
              </a:tblGrid>
              <a:tr h="461172">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N=206</a:t>
                      </a:r>
                    </a:p>
                  </a:txBody>
                  <a:tcPr marL="9525" marR="9525" marT="9525" marB="0" anchor="ctr">
                    <a:lnL w="9525"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N=269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N=129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N=120</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N=57</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N=175</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1" i="0" u="none" strike="noStrike" kern="1200" cap="none" spc="0" normalizeH="0" baseline="0" dirty="0">
                          <a:ln>
                            <a:noFill/>
                          </a:ln>
                          <a:solidFill>
                            <a:schemeClr val="tx1"/>
                          </a:solidFill>
                          <a:effectLst/>
                          <a:uLnTx/>
                          <a:uFillTx/>
                          <a:latin typeface="Calibri" panose="020F0502020204030204"/>
                          <a:ea typeface="+mn-ea"/>
                          <a:cs typeface="+mn-cs"/>
                        </a:rPr>
                        <a:t>N=87</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N=109</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N=106</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N=113</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N=247</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N=128</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a:ln>
                            <a:noFill/>
                          </a:ln>
                          <a:solidFill>
                            <a:schemeClr val="tx1"/>
                          </a:solidFill>
                          <a:effectLst/>
                          <a:uLnTx/>
                          <a:uFillTx/>
                          <a:latin typeface="Calibri" panose="020F0502020204030204"/>
                          <a:ea typeface="+mn-ea"/>
                          <a:cs typeface="+mn-cs"/>
                        </a:rPr>
                        <a:t>N=141</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cs-CZ" sz="1200" b="0" i="0" u="none" strike="noStrike" kern="1200" cap="none" spc="0" normalizeH="0" baseline="0" dirty="0">
                          <a:ln>
                            <a:noFill/>
                          </a:ln>
                          <a:solidFill>
                            <a:schemeClr val="tx1"/>
                          </a:solidFill>
                          <a:effectLst/>
                          <a:uLnTx/>
                          <a:uFillTx/>
                          <a:latin typeface="Calibri" panose="020F0502020204030204"/>
                          <a:ea typeface="+mn-ea"/>
                          <a:cs typeface="+mn-cs"/>
                        </a:rPr>
                        <a:t>N=280</a:t>
                      </a:r>
                    </a:p>
                  </a:txBody>
                  <a:tcPr marL="9525" marR="9525" marT="9525" marB="0" anchor="ctr">
                    <a:lnL>
                      <a:noFill/>
                    </a:lnL>
                    <a:lnR>
                      <a:noFill/>
                    </a:lnR>
                    <a:lnT w="190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581066"/>
                  </a:ext>
                </a:extLst>
              </a:tr>
            </a:tbl>
          </a:graphicData>
        </a:graphic>
      </p:graphicFrame>
      <p:sp>
        <p:nvSpPr>
          <p:cNvPr id="12" name="TextovéPole 11">
            <a:extLst>
              <a:ext uri="{FF2B5EF4-FFF2-40B4-BE49-F238E27FC236}">
                <a16:creationId xmlns:a16="http://schemas.microsoft.com/office/drawing/2014/main" id="{403CC36D-CA9F-CEF0-36E2-93EB6ECFE619}"/>
              </a:ext>
            </a:extLst>
          </p:cNvPr>
          <p:cNvSpPr txBox="1"/>
          <p:nvPr/>
        </p:nvSpPr>
        <p:spPr>
          <a:xfrm>
            <a:off x="735399" y="2633023"/>
            <a:ext cx="118828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N=2167</a:t>
            </a:r>
            <a:endParaRPr kumimoji="0" lang="cs-CZ" sz="1200" b="0"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78AD2A90-5417-3A40-E6BE-7D833DC48FB0}"/>
              </a:ext>
            </a:extLst>
          </p:cNvPr>
          <p:cNvSpPr txBox="1"/>
          <p:nvPr/>
        </p:nvSpPr>
        <p:spPr>
          <a:xfrm>
            <a:off x="11267864" y="5759442"/>
            <a:ext cx="98637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Kraj bydliště pacienta</a:t>
            </a:r>
          </a:p>
        </p:txBody>
      </p:sp>
      <p:cxnSp>
        <p:nvCxnSpPr>
          <p:cNvPr id="14" name="Přímá spojnice 13">
            <a:extLst>
              <a:ext uri="{FF2B5EF4-FFF2-40B4-BE49-F238E27FC236}">
                <a16:creationId xmlns:a16="http://schemas.microsoft.com/office/drawing/2014/main" id="{7B1E714B-06DE-27A5-0A7B-49CFEC08C8DA}"/>
              </a:ext>
            </a:extLst>
          </p:cNvPr>
          <p:cNvCxnSpPr>
            <a:cxnSpLocks/>
          </p:cNvCxnSpPr>
          <p:nvPr/>
        </p:nvCxnSpPr>
        <p:spPr>
          <a:xfrm>
            <a:off x="1691212" y="2653892"/>
            <a:ext cx="0" cy="335023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53A1F1EE-402A-5747-F2D3-F52EB8124433}"/>
              </a:ext>
            </a:extLst>
          </p:cNvPr>
          <p:cNvSpPr txBox="1"/>
          <p:nvPr/>
        </p:nvSpPr>
        <p:spPr>
          <a:xfrm>
            <a:off x="7812615" y="711344"/>
            <a:ext cx="4314144" cy="338554"/>
          </a:xfrm>
          <a:prstGeom prst="rect">
            <a:avLst/>
          </a:prstGeom>
          <a:solidFill>
            <a:srgbClr val="2F559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Operace proběhla v KOC kdekoliv v ČR</a:t>
            </a:r>
          </a:p>
        </p:txBody>
      </p:sp>
      <p:sp>
        <p:nvSpPr>
          <p:cNvPr id="20" name="Zástupný obsah 2">
            <a:extLst>
              <a:ext uri="{FF2B5EF4-FFF2-40B4-BE49-F238E27FC236}">
                <a16:creationId xmlns:a16="http://schemas.microsoft.com/office/drawing/2014/main" id="{E064E9C9-543F-76F9-411B-762DBD12E8D3}"/>
              </a:ext>
            </a:extLst>
          </p:cNvPr>
          <p:cNvSpPr txBox="1">
            <a:spLocks/>
          </p:cNvSpPr>
          <p:nvPr/>
        </p:nvSpPr>
        <p:spPr>
          <a:xfrm>
            <a:off x="941541" y="1102283"/>
            <a:ext cx="10515600" cy="725298"/>
          </a:xfrm>
          <a:prstGeom prst="rect">
            <a:avLst/>
          </a:prstGeom>
          <a:solidFill>
            <a:schemeClr val="bg1"/>
          </a:solidFill>
          <a:ln>
            <a:solidFill>
              <a:schemeClr val="bg1">
                <a:lumMod val="65000"/>
              </a:schemeClr>
            </a:solidFill>
          </a:ln>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cs-CZ" sz="1300" b="1" i="0" u="none" strike="noStrike" kern="1200" cap="none" spc="0" normalizeH="0" baseline="0" noProof="0" dirty="0">
                <a:ln>
                  <a:noFill/>
                </a:ln>
                <a:solidFill>
                  <a:prstClr val="black"/>
                </a:solidFill>
                <a:effectLst/>
                <a:uLnTx/>
                <a:uFillTx/>
                <a:latin typeface="Calibri" panose="020F0502020204030204"/>
                <a:ea typeface="+mn-ea"/>
                <a:cs typeface="+mn-cs"/>
              </a:rPr>
              <a:t>Hodnocené období</a:t>
            </a:r>
            <a:r>
              <a:rPr kumimoji="0" lang="cs-CZ" sz="1300" b="0" i="0" u="none" strike="noStrike" kern="1200" cap="none" spc="0" normalizeH="0" baseline="0" noProof="0" dirty="0">
                <a:ln>
                  <a:noFill/>
                </a:ln>
                <a:solidFill>
                  <a:prstClr val="black"/>
                </a:solidFill>
                <a:effectLst/>
                <a:uLnTx/>
                <a:uFillTx/>
                <a:latin typeface="Calibri" panose="020F0502020204030204"/>
                <a:ea typeface="+mn-ea"/>
                <a:cs typeface="+mn-cs"/>
              </a:rPr>
              <a:t>: roky 2020-2024; </a:t>
            </a:r>
            <a:r>
              <a:rPr kumimoji="0" lang="cs-CZ" sz="1300" b="1" i="0" u="none" strike="noStrike" kern="1200" cap="none" spc="0" normalizeH="0" baseline="0" noProof="0" dirty="0">
                <a:ln>
                  <a:noFill/>
                </a:ln>
                <a:solidFill>
                  <a:prstClr val="black"/>
                </a:solidFill>
                <a:effectLst/>
                <a:uLnTx/>
                <a:uFillTx/>
                <a:latin typeface="Calibri" panose="020F0502020204030204"/>
                <a:ea typeface="+mn-ea"/>
                <a:cs typeface="+mn-cs"/>
              </a:rPr>
              <a:t>Zdroj dat</a:t>
            </a:r>
            <a:r>
              <a:rPr kumimoji="0" lang="cs-CZ" sz="1300" b="0" i="0" u="none" strike="noStrike" kern="1200" cap="none" spc="0" normalizeH="0" baseline="0" noProof="0" dirty="0">
                <a:ln>
                  <a:noFill/>
                </a:ln>
                <a:solidFill>
                  <a:prstClr val="black"/>
                </a:solidFill>
                <a:effectLst/>
                <a:uLnTx/>
                <a:uFillTx/>
                <a:latin typeface="Calibri" panose="020F0502020204030204"/>
                <a:ea typeface="+mn-ea"/>
                <a:cs typeface="+mn-cs"/>
              </a:rPr>
              <a:t>: Data NRHZS; </a:t>
            </a:r>
            <a:r>
              <a:rPr kumimoji="0" lang="cs-CZ" sz="1300" b="1" i="0" u="none" strike="noStrike" kern="1200" cap="none" spc="0" normalizeH="0" baseline="0" noProof="0" dirty="0">
                <a:ln>
                  <a:noFill/>
                </a:ln>
                <a:solidFill>
                  <a:prstClr val="black"/>
                </a:solidFill>
                <a:effectLst/>
                <a:uLnTx/>
                <a:uFillTx/>
                <a:latin typeface="Calibri" panose="020F0502020204030204"/>
                <a:ea typeface="+mn-ea"/>
                <a:cs typeface="+mn-cs"/>
              </a:rPr>
              <a:t>Hodnocený soubor</a:t>
            </a:r>
            <a:r>
              <a:rPr kumimoji="0" lang="cs-CZ" sz="1300" b="0" i="0" u="none" strike="noStrike" kern="1200" cap="none" spc="0" normalizeH="0" baseline="0" noProof="0" dirty="0">
                <a:ln>
                  <a:noFill/>
                </a:ln>
                <a:solidFill>
                  <a:prstClr val="black"/>
                </a:solidFill>
                <a:effectLst/>
                <a:uLnTx/>
                <a:uFillTx/>
                <a:latin typeface="Calibri" panose="020F0502020204030204"/>
                <a:ea typeface="+mn-ea"/>
                <a:cs typeface="+mn-cs"/>
              </a:rPr>
              <a:t>: hospitalizace s výkonem definovaným ve výzvě pro centra vysoce specializované chirurgické péče v oblasti karcinomu rekta zveřejněné ve Věstníku 10/2024*, u kterých byl na pozici hlavní dg. identifikován </a:t>
            </a:r>
            <a:r>
              <a:rPr kumimoji="0" lang="cs-CZ" sz="1300" b="0" i="0" u="sng" strike="noStrike" kern="1200" cap="none" spc="0" normalizeH="0" baseline="0" noProof="0" dirty="0">
                <a:ln>
                  <a:noFill/>
                </a:ln>
                <a:solidFill>
                  <a:prstClr val="black"/>
                </a:solidFill>
                <a:effectLst/>
                <a:uLnTx/>
                <a:uFillTx/>
                <a:latin typeface="Calibri" panose="020F0502020204030204"/>
                <a:ea typeface="+mn-ea"/>
                <a:cs typeface="+mn-cs"/>
              </a:rPr>
              <a:t>MKN-10 kód pro zhoubný novotvar (ZN), tzn. C19, C20 nebo C21.0-C21.8</a:t>
            </a:r>
          </a:p>
        </p:txBody>
      </p:sp>
      <p:sp>
        <p:nvSpPr>
          <p:cNvPr id="21" name="TextovéPole 20">
            <a:extLst>
              <a:ext uri="{FF2B5EF4-FFF2-40B4-BE49-F238E27FC236}">
                <a16:creationId xmlns:a16="http://schemas.microsoft.com/office/drawing/2014/main" id="{79E74B7B-0FB2-0844-00BC-142CA913D75B}"/>
              </a:ext>
            </a:extLst>
          </p:cNvPr>
          <p:cNvSpPr txBox="1"/>
          <p:nvPr/>
        </p:nvSpPr>
        <p:spPr>
          <a:xfrm>
            <a:off x="605152" y="6489299"/>
            <a:ext cx="5605148"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 Dostupné zde https://mzd.gov.cz/vestnik/vestnik-10-2024/</a:t>
            </a:r>
          </a:p>
        </p:txBody>
      </p:sp>
      <p:sp>
        <p:nvSpPr>
          <p:cNvPr id="22" name="Obdélník 21">
            <a:extLst>
              <a:ext uri="{FF2B5EF4-FFF2-40B4-BE49-F238E27FC236}">
                <a16:creationId xmlns:a16="http://schemas.microsoft.com/office/drawing/2014/main" id="{9882CE0B-ACD7-4CA2-6391-D7BD6E8558C1}"/>
              </a:ext>
            </a:extLst>
          </p:cNvPr>
          <p:cNvSpPr/>
          <p:nvPr/>
        </p:nvSpPr>
        <p:spPr>
          <a:xfrm>
            <a:off x="1155296" y="4055403"/>
            <a:ext cx="3877230" cy="1034585"/>
          </a:xfrm>
          <a:prstGeom prst="rect">
            <a:avLst/>
          </a:prstGeom>
          <a:solidFill>
            <a:srgbClr val="DEEBF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59B67268-3C75-F423-FF7E-1242ECDDD542}"/>
              </a:ext>
            </a:extLst>
          </p:cNvPr>
          <p:cNvSpPr txBox="1"/>
          <p:nvPr/>
        </p:nvSpPr>
        <p:spPr>
          <a:xfrm>
            <a:off x="1152527" y="4058050"/>
            <a:ext cx="387723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PALP, kteří v letech 2020-2024 v průměru ročně operovali alespoň 3 pacienty s bydlištěm v Libereckém kraji:</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Krajská nemocnice Liberec	33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Nemocnice Jablonec nad Nisou	25 výkonů/rok</a:t>
            </a:r>
          </a:p>
          <a:p>
            <a:pPr marL="2160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Nemocnice s poliklinikou Česká Lípa	14 výkonů/rok</a:t>
            </a:r>
          </a:p>
        </p:txBody>
      </p:sp>
      <p:cxnSp>
        <p:nvCxnSpPr>
          <p:cNvPr id="24" name="Přímá spojnice se šipkou 23">
            <a:extLst>
              <a:ext uri="{FF2B5EF4-FFF2-40B4-BE49-F238E27FC236}">
                <a16:creationId xmlns:a16="http://schemas.microsoft.com/office/drawing/2014/main" id="{9BA8F4A3-8F40-497D-E7EE-CCB96FFFB626}"/>
              </a:ext>
            </a:extLst>
          </p:cNvPr>
          <p:cNvCxnSpPr>
            <a:cxnSpLocks/>
            <a:endCxn id="23" idx="3"/>
          </p:cNvCxnSpPr>
          <p:nvPr/>
        </p:nvCxnSpPr>
        <p:spPr>
          <a:xfrm flipH="1" flipV="1">
            <a:off x="5029757" y="4565882"/>
            <a:ext cx="767325" cy="53204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 name="TextovéPole 2">
            <a:extLst>
              <a:ext uri="{FF2B5EF4-FFF2-40B4-BE49-F238E27FC236}">
                <a16:creationId xmlns:a16="http://schemas.microsoft.com/office/drawing/2014/main" id="{5CE379C4-0A4E-89CD-5FB7-E2D537C5BF2A}"/>
              </a:ext>
            </a:extLst>
          </p:cNvPr>
          <p:cNvSpPr txBox="1"/>
          <p:nvPr/>
        </p:nvSpPr>
        <p:spPr>
          <a:xfrm>
            <a:off x="11349113" y="5460196"/>
            <a:ext cx="78906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dirty="0">
                <a:ln>
                  <a:noFill/>
                </a:ln>
                <a:solidFill>
                  <a:prstClr val="black"/>
                </a:solidFill>
                <a:effectLst/>
                <a:uLnTx/>
                <a:uFillTx/>
                <a:latin typeface="Calibri" panose="020F0502020204030204"/>
                <a:ea typeface="+mn-ea"/>
                <a:cs typeface="+mn-cs"/>
              </a:rPr>
              <a:t>Rok</a:t>
            </a:r>
          </a:p>
        </p:txBody>
      </p:sp>
    </p:spTree>
    <p:extLst>
      <p:ext uri="{BB962C8B-B14F-4D97-AF65-F5344CB8AC3E}">
        <p14:creationId xmlns:p14="http://schemas.microsoft.com/office/powerpoint/2010/main" val="40781990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F4EEB0-5847-0D98-49AB-74027DDE022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91B87A-33E4-5BCA-D387-AA6813ACC073}"/>
              </a:ext>
            </a:extLst>
          </p:cNvPr>
          <p:cNvSpPr>
            <a:spLocks noGrp="1"/>
          </p:cNvSpPr>
          <p:nvPr>
            <p:ph type="title"/>
            <p:custDataLst>
              <p:tags r:id="rId1"/>
            </p:custDataLst>
          </p:nvPr>
        </p:nvSpPr>
        <p:spPr>
          <a:xfrm>
            <a:off x="272590" y="160258"/>
            <a:ext cx="11386173" cy="538364"/>
          </a:xfrm>
        </p:spPr>
        <p:txBody>
          <a:bodyPr/>
          <a:lstStyle/>
          <a:p>
            <a:r>
              <a:rPr lang="pt-BR" dirty="0">
                <a:solidFill>
                  <a:srgbClr val="002060"/>
                </a:solidFill>
              </a:rPr>
              <a:t>5leté relativní přežití pacientů se zhoubnými novotvary v ČR a </a:t>
            </a:r>
            <a:r>
              <a:rPr lang="cs-CZ" dirty="0">
                <a:solidFill>
                  <a:srgbClr val="002060"/>
                </a:solidFill>
              </a:rPr>
              <a:t>LBK</a:t>
            </a:r>
            <a:endParaRPr lang="pt-BR" dirty="0">
              <a:solidFill>
                <a:srgbClr val="002060"/>
              </a:solidFill>
            </a:endParaRPr>
          </a:p>
        </p:txBody>
      </p:sp>
      <p:sp>
        <p:nvSpPr>
          <p:cNvPr id="34" name="TextBox 33">
            <a:extLst>
              <a:ext uri="{FF2B5EF4-FFF2-40B4-BE49-F238E27FC236}">
                <a16:creationId xmlns:a16="http://schemas.microsoft.com/office/drawing/2014/main" id="{B7A1BB3A-9171-E52E-0349-350F9A88D9C0}"/>
              </a:ext>
            </a:extLst>
          </p:cNvPr>
          <p:cNvSpPr txBox="1"/>
          <p:nvPr>
            <p:custDataLst>
              <p:tags r:id="rId2"/>
            </p:custDataLst>
          </p:nvPr>
        </p:nvSpPr>
        <p:spPr>
          <a:xfrm>
            <a:off x="288000" y="540000"/>
            <a:ext cx="5978753"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onkologický registr, ÚZIS ČR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Analýza periody 2020–2023, všichni pacienti s diagnostikovaným onemocněním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Diagnózy jsou seřazeny sestupně dle 5letého přežití v ČR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Text Box 3">
            <a:extLst>
              <a:ext uri="{FF2B5EF4-FFF2-40B4-BE49-F238E27FC236}">
                <a16:creationId xmlns:a16="http://schemas.microsoft.com/office/drawing/2014/main" id="{0E487D13-1862-7BDD-2F01-296965DF690F}"/>
              </a:ext>
            </a:extLst>
          </p:cNvPr>
          <p:cNvSpPr txBox="1">
            <a:spLocks noChangeArrowheads="1"/>
          </p:cNvSpPr>
          <p:nvPr/>
        </p:nvSpPr>
        <p:spPr bwMode="auto">
          <a:xfrm rot="16200000">
            <a:off x="-510933" y="2624919"/>
            <a:ext cx="2253991" cy="369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8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5leté relativní přežití</a:t>
            </a:r>
          </a:p>
        </p:txBody>
      </p:sp>
      <p:graphicFrame>
        <p:nvGraphicFramePr>
          <p:cNvPr id="18" name="Object 28">
            <a:extLst>
              <a:ext uri="{FF2B5EF4-FFF2-40B4-BE49-F238E27FC236}">
                <a16:creationId xmlns:a16="http://schemas.microsoft.com/office/drawing/2014/main" id="{1BBF4C24-852F-0BE4-77F8-D553E2C95D93}"/>
              </a:ext>
            </a:extLst>
          </p:cNvPr>
          <p:cNvGraphicFramePr>
            <a:graphicFrameLocks/>
          </p:cNvGraphicFramePr>
          <p:nvPr>
            <p:custDataLst>
              <p:tags r:id="rId3"/>
            </p:custDataLst>
          </p:nvPr>
        </p:nvGraphicFramePr>
        <p:xfrm>
          <a:off x="335958" y="1455984"/>
          <a:ext cx="11386173" cy="5495422"/>
        </p:xfrm>
        <a:graphic>
          <a:graphicData uri="http://schemas.openxmlformats.org/drawingml/2006/chart">
            <c:chart xmlns:c="http://schemas.openxmlformats.org/drawingml/2006/chart" xmlns:r="http://schemas.openxmlformats.org/officeDocument/2006/relationships" r:id="rId7"/>
          </a:graphicData>
        </a:graphic>
      </p:graphicFrame>
      <p:grpSp>
        <p:nvGrpSpPr>
          <p:cNvPr id="19" name="Skupina 1">
            <a:extLst>
              <a:ext uri="{FF2B5EF4-FFF2-40B4-BE49-F238E27FC236}">
                <a16:creationId xmlns:a16="http://schemas.microsoft.com/office/drawing/2014/main" id="{76097E28-751B-45C5-F18D-790E02FCF4DD}"/>
              </a:ext>
            </a:extLst>
          </p:cNvPr>
          <p:cNvGrpSpPr/>
          <p:nvPr>
            <p:custDataLst>
              <p:tags r:id="rId4"/>
            </p:custDataLst>
          </p:nvPr>
        </p:nvGrpSpPr>
        <p:grpSpPr>
          <a:xfrm>
            <a:off x="9415606" y="786887"/>
            <a:ext cx="2650274" cy="983554"/>
            <a:chOff x="5906124" y="1605635"/>
            <a:chExt cx="1334616" cy="983554"/>
          </a:xfrm>
        </p:grpSpPr>
        <p:sp>
          <p:nvSpPr>
            <p:cNvPr id="20" name="Obdélník 21">
              <a:extLst>
                <a:ext uri="{FF2B5EF4-FFF2-40B4-BE49-F238E27FC236}">
                  <a16:creationId xmlns:a16="http://schemas.microsoft.com/office/drawing/2014/main" id="{B7C9FD47-499B-D44B-8622-4D619B2B9C2B}"/>
                </a:ext>
              </a:extLst>
            </p:cNvPr>
            <p:cNvSpPr/>
            <p:nvPr/>
          </p:nvSpPr>
          <p:spPr>
            <a:xfrm>
              <a:off x="5906124" y="1605635"/>
              <a:ext cx="1334616" cy="983554"/>
            </a:xfrm>
            <a:prstGeom prst="rect">
              <a:avLst/>
            </a:prstGeom>
            <a:ln w="9525"/>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2" name="Skupina 22">
              <a:extLst>
                <a:ext uri="{FF2B5EF4-FFF2-40B4-BE49-F238E27FC236}">
                  <a16:creationId xmlns:a16="http://schemas.microsoft.com/office/drawing/2014/main" id="{AA06D012-5C09-B82E-FDD7-2DB5C810802E}"/>
                </a:ext>
              </a:extLst>
            </p:cNvPr>
            <p:cNvGrpSpPr/>
            <p:nvPr/>
          </p:nvGrpSpPr>
          <p:grpSpPr>
            <a:xfrm>
              <a:off x="5983451" y="1702610"/>
              <a:ext cx="72000" cy="184763"/>
              <a:chOff x="6440572" y="1595437"/>
              <a:chExt cx="72000" cy="184763"/>
            </a:xfrm>
          </p:grpSpPr>
          <p:cxnSp>
            <p:nvCxnSpPr>
              <p:cNvPr id="29" name="Přímá spojnice 24">
                <a:extLst>
                  <a:ext uri="{FF2B5EF4-FFF2-40B4-BE49-F238E27FC236}">
                    <a16:creationId xmlns:a16="http://schemas.microsoft.com/office/drawing/2014/main" id="{4CE8A589-954B-0CFC-988F-618DC7C20615}"/>
                  </a:ext>
                </a:extLst>
              </p:cNvPr>
              <p:cNvCxnSpPr/>
              <p:nvPr/>
            </p:nvCxnSpPr>
            <p:spPr>
              <a:xfrm flipH="1">
                <a:off x="6476572" y="1600200"/>
                <a:ext cx="0" cy="180000"/>
              </a:xfrm>
              <a:prstGeom prst="line">
                <a:avLst/>
              </a:prstGeom>
              <a:ln>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Přímá spojnice 25">
                <a:extLst>
                  <a:ext uri="{FF2B5EF4-FFF2-40B4-BE49-F238E27FC236}">
                    <a16:creationId xmlns:a16="http://schemas.microsoft.com/office/drawing/2014/main" id="{AECA943C-5195-2E4D-F7DC-291C4B3DC923}"/>
                  </a:ext>
                </a:extLst>
              </p:cNvPr>
              <p:cNvCxnSpPr/>
              <p:nvPr/>
            </p:nvCxnSpPr>
            <p:spPr>
              <a:xfrm flipH="1">
                <a:off x="6440572" y="1595437"/>
                <a:ext cx="72000" cy="0"/>
              </a:xfrm>
              <a:prstGeom prst="line">
                <a:avLst/>
              </a:prstGeom>
              <a:ln w="1905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Přímá spojnice 26">
                <a:extLst>
                  <a:ext uri="{FF2B5EF4-FFF2-40B4-BE49-F238E27FC236}">
                    <a16:creationId xmlns:a16="http://schemas.microsoft.com/office/drawing/2014/main" id="{093F7FF9-C89A-C283-E2B2-241975C1E4AF}"/>
                  </a:ext>
                </a:extLst>
              </p:cNvPr>
              <p:cNvCxnSpPr/>
              <p:nvPr/>
            </p:nvCxnSpPr>
            <p:spPr>
              <a:xfrm flipH="1">
                <a:off x="6440572" y="1780200"/>
                <a:ext cx="72000" cy="0"/>
              </a:xfrm>
              <a:prstGeom prst="line">
                <a:avLst/>
              </a:prstGeom>
              <a:ln w="1905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Text Box 3">
              <a:extLst>
                <a:ext uri="{FF2B5EF4-FFF2-40B4-BE49-F238E27FC236}">
                  <a16:creationId xmlns:a16="http://schemas.microsoft.com/office/drawing/2014/main" id="{D7F9CC04-F28D-D9F3-3B05-B0C2AD74B57D}"/>
                </a:ext>
              </a:extLst>
            </p:cNvPr>
            <p:cNvSpPr txBox="1">
              <a:spLocks noChangeArrowheads="1"/>
            </p:cNvSpPr>
            <p:nvPr/>
          </p:nvSpPr>
          <p:spPr bwMode="auto">
            <a:xfrm>
              <a:off x="6128619" y="1609695"/>
              <a:ext cx="8399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95% interval spolehlivosti</a:t>
              </a:r>
            </a:p>
          </p:txBody>
        </p:sp>
        <p:sp>
          <p:nvSpPr>
            <p:cNvPr id="25" name="Text Box 3">
              <a:extLst>
                <a:ext uri="{FF2B5EF4-FFF2-40B4-BE49-F238E27FC236}">
                  <a16:creationId xmlns:a16="http://schemas.microsoft.com/office/drawing/2014/main" id="{DE2018E0-6FD3-DB01-2BF9-D06F4F3B0E1B}"/>
                </a:ext>
              </a:extLst>
            </p:cNvPr>
            <p:cNvSpPr txBox="1">
              <a:spLocks noChangeArrowheads="1"/>
            </p:cNvSpPr>
            <p:nvPr/>
          </p:nvSpPr>
          <p:spPr bwMode="auto">
            <a:xfrm>
              <a:off x="6128618" y="2002721"/>
              <a:ext cx="83995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ČR</a:t>
              </a:r>
            </a:p>
          </p:txBody>
        </p:sp>
        <p:sp>
          <p:nvSpPr>
            <p:cNvPr id="26" name="Obdélník 20">
              <a:extLst>
                <a:ext uri="{FF2B5EF4-FFF2-40B4-BE49-F238E27FC236}">
                  <a16:creationId xmlns:a16="http://schemas.microsoft.com/office/drawing/2014/main" id="{6C9479AC-35FC-1EDB-CED3-916DFE248498}"/>
                </a:ext>
              </a:extLst>
            </p:cNvPr>
            <p:cNvSpPr/>
            <p:nvPr/>
          </p:nvSpPr>
          <p:spPr>
            <a:xfrm>
              <a:off x="5965451" y="2034438"/>
              <a:ext cx="108000" cy="10800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000000"/>
                </a:solidFill>
                <a:effectLst/>
                <a:uLnTx/>
                <a:uFillTx/>
                <a:latin typeface="Calibri"/>
                <a:ea typeface="+mn-ea"/>
                <a:cs typeface="+mn-cs"/>
              </a:endParaRPr>
            </a:p>
          </p:txBody>
        </p:sp>
        <p:sp>
          <p:nvSpPr>
            <p:cNvPr id="27" name="Text Box 3">
              <a:extLst>
                <a:ext uri="{FF2B5EF4-FFF2-40B4-BE49-F238E27FC236}">
                  <a16:creationId xmlns:a16="http://schemas.microsoft.com/office/drawing/2014/main" id="{30C873A5-08EC-2274-917D-1736C6E541F9}"/>
                </a:ext>
              </a:extLst>
            </p:cNvPr>
            <p:cNvSpPr txBox="1">
              <a:spLocks noChangeArrowheads="1"/>
            </p:cNvSpPr>
            <p:nvPr/>
          </p:nvSpPr>
          <p:spPr bwMode="auto">
            <a:xfrm>
              <a:off x="6128618" y="2219857"/>
              <a:ext cx="111212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Liberecký kraj </a:t>
              </a:r>
              <a:r>
                <a:rPr kumimoji="0" lang="cs-CZ" alt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(bydliště pacienta)</a:t>
              </a:r>
              <a:endParaRPr kumimoji="0" lang="cs-CZ" altLang="cs-CZ" sz="12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endParaRPr>
            </a:p>
          </p:txBody>
        </p:sp>
        <p:sp>
          <p:nvSpPr>
            <p:cNvPr id="28" name="Obdélník 40">
              <a:extLst>
                <a:ext uri="{FF2B5EF4-FFF2-40B4-BE49-F238E27FC236}">
                  <a16:creationId xmlns:a16="http://schemas.microsoft.com/office/drawing/2014/main" id="{31ECCD34-A359-E8C9-E7B1-C7260F0A9049}"/>
                </a:ext>
              </a:extLst>
            </p:cNvPr>
            <p:cNvSpPr/>
            <p:nvPr/>
          </p:nvSpPr>
          <p:spPr>
            <a:xfrm>
              <a:off x="5965451" y="2251574"/>
              <a:ext cx="108000" cy="108000"/>
            </a:xfrm>
            <a:prstGeom prst="rect">
              <a:avLst/>
            </a:prstGeom>
            <a:solidFill>
              <a:srgbClr val="DA2128"/>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107671269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C1AE5F-4B02-0C37-BF2C-E1F1FFC020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3D6397C-2FAE-32DD-0805-6D89D50DCAF5}"/>
              </a:ext>
            </a:extLst>
          </p:cNvPr>
          <p:cNvSpPr>
            <a:spLocks noGrp="1"/>
          </p:cNvSpPr>
          <p:nvPr>
            <p:ph type="title"/>
            <p:custDataLst>
              <p:tags r:id="rId1"/>
            </p:custDataLst>
          </p:nvPr>
        </p:nvSpPr>
        <p:spPr/>
        <p:txBody>
          <a:bodyPr>
            <a:normAutofit/>
          </a:bodyPr>
          <a:lstStyle/>
          <a:p>
            <a:r>
              <a:rPr lang="cs-CZ" dirty="0">
                <a:solidFill>
                  <a:srgbClr val="002060"/>
                </a:solidFill>
              </a:rPr>
              <a:t>Migrace za onkologickými hospitalizacemi (2024): Solidní ZN</a:t>
            </a:r>
            <a:endParaRPr lang="en-US" dirty="0">
              <a:solidFill>
                <a:srgbClr val="002060"/>
              </a:solidFill>
            </a:endParaRPr>
          </a:p>
        </p:txBody>
      </p:sp>
      <p:sp>
        <p:nvSpPr>
          <p:cNvPr id="6" name="TextBox 6">
            <a:extLst>
              <a:ext uri="{FF2B5EF4-FFF2-40B4-BE49-F238E27FC236}">
                <a16:creationId xmlns:a16="http://schemas.microsoft.com/office/drawing/2014/main" id="{B2708648-1DF4-A23C-D302-9489BDAA5AFE}"/>
              </a:ext>
            </a:extLst>
          </p:cNvPr>
          <p:cNvSpPr txBox="1"/>
          <p:nvPr>
            <p:custDataLst>
              <p:tags r:id="rId2"/>
            </p:custDataLst>
          </p:nvPr>
        </p:nvSpPr>
        <p:spPr>
          <a:xfrm>
            <a:off x="288000" y="540000"/>
            <a:ext cx="118625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 hodnocen je počet hospitalizací na lůžku akutní péče s hlavní hospitalizační diagnózou C00–C97 (mimo C44 a C81–C96) u dospělých pacientů</a:t>
            </a:r>
          </a:p>
        </p:txBody>
      </p:sp>
      <p:graphicFrame>
        <p:nvGraphicFramePr>
          <p:cNvPr id="7" name="Tabulka 6">
            <a:extLst>
              <a:ext uri="{FF2B5EF4-FFF2-40B4-BE49-F238E27FC236}">
                <a16:creationId xmlns:a16="http://schemas.microsoft.com/office/drawing/2014/main" id="{A93025B6-2F41-13DB-F506-E3B20CF8A885}"/>
              </a:ext>
            </a:extLst>
          </p:cNvPr>
          <p:cNvGraphicFramePr>
            <a:graphicFrameLocks noGrp="1"/>
          </p:cNvGraphicFramePr>
          <p:nvPr>
            <p:custDataLst>
              <p:tags r:id="rId3"/>
            </p:custDataLst>
            <p:extLst>
              <p:ext uri="{D42A27DB-BD31-4B8C-83A1-F6EECF244321}">
                <p14:modId xmlns:p14="http://schemas.microsoft.com/office/powerpoint/2010/main" val="69581378"/>
              </p:ext>
            </p:extLst>
          </p:nvPr>
        </p:nvGraphicFramePr>
        <p:xfrm>
          <a:off x="391236" y="1247116"/>
          <a:ext cx="11263956" cy="4798848"/>
        </p:xfrm>
        <a:graphic>
          <a:graphicData uri="http://schemas.openxmlformats.org/drawingml/2006/table">
            <a:tbl>
              <a:tblPr>
                <a:tableStyleId>{2D5ABB26-0587-4C30-8999-92F81FD0307C}</a:tableStyleId>
              </a:tblPr>
              <a:tblGrid>
                <a:gridCol w="603087">
                  <a:extLst>
                    <a:ext uri="{9D8B030D-6E8A-4147-A177-3AD203B41FA5}">
                      <a16:colId xmlns:a16="http://schemas.microsoft.com/office/drawing/2014/main" val="973337137"/>
                    </a:ext>
                  </a:extLst>
                </a:gridCol>
                <a:gridCol w="603087">
                  <a:extLst>
                    <a:ext uri="{9D8B030D-6E8A-4147-A177-3AD203B41FA5}">
                      <a16:colId xmlns:a16="http://schemas.microsoft.com/office/drawing/2014/main" val="45281129"/>
                    </a:ext>
                  </a:extLst>
                </a:gridCol>
                <a:gridCol w="603087">
                  <a:extLst>
                    <a:ext uri="{9D8B030D-6E8A-4147-A177-3AD203B41FA5}">
                      <a16:colId xmlns:a16="http://schemas.microsoft.com/office/drawing/2014/main" val="3616200405"/>
                    </a:ext>
                  </a:extLst>
                </a:gridCol>
                <a:gridCol w="603087">
                  <a:extLst>
                    <a:ext uri="{9D8B030D-6E8A-4147-A177-3AD203B41FA5}">
                      <a16:colId xmlns:a16="http://schemas.microsoft.com/office/drawing/2014/main" val="3171354958"/>
                    </a:ext>
                  </a:extLst>
                </a:gridCol>
                <a:gridCol w="603087">
                  <a:extLst>
                    <a:ext uri="{9D8B030D-6E8A-4147-A177-3AD203B41FA5}">
                      <a16:colId xmlns:a16="http://schemas.microsoft.com/office/drawing/2014/main" val="1804551917"/>
                    </a:ext>
                  </a:extLst>
                </a:gridCol>
                <a:gridCol w="603087">
                  <a:extLst>
                    <a:ext uri="{9D8B030D-6E8A-4147-A177-3AD203B41FA5}">
                      <a16:colId xmlns:a16="http://schemas.microsoft.com/office/drawing/2014/main" val="473264101"/>
                    </a:ext>
                  </a:extLst>
                </a:gridCol>
                <a:gridCol w="603087">
                  <a:extLst>
                    <a:ext uri="{9D8B030D-6E8A-4147-A177-3AD203B41FA5}">
                      <a16:colId xmlns:a16="http://schemas.microsoft.com/office/drawing/2014/main" val="2739769814"/>
                    </a:ext>
                  </a:extLst>
                </a:gridCol>
                <a:gridCol w="603087">
                  <a:extLst>
                    <a:ext uri="{9D8B030D-6E8A-4147-A177-3AD203B41FA5}">
                      <a16:colId xmlns:a16="http://schemas.microsoft.com/office/drawing/2014/main" val="3369951239"/>
                    </a:ext>
                  </a:extLst>
                </a:gridCol>
                <a:gridCol w="603087">
                  <a:extLst>
                    <a:ext uri="{9D8B030D-6E8A-4147-A177-3AD203B41FA5}">
                      <a16:colId xmlns:a16="http://schemas.microsoft.com/office/drawing/2014/main" val="1631709780"/>
                    </a:ext>
                  </a:extLst>
                </a:gridCol>
                <a:gridCol w="603087">
                  <a:extLst>
                    <a:ext uri="{9D8B030D-6E8A-4147-A177-3AD203B41FA5}">
                      <a16:colId xmlns:a16="http://schemas.microsoft.com/office/drawing/2014/main" val="1980702491"/>
                    </a:ext>
                  </a:extLst>
                </a:gridCol>
                <a:gridCol w="603087">
                  <a:extLst>
                    <a:ext uri="{9D8B030D-6E8A-4147-A177-3AD203B41FA5}">
                      <a16:colId xmlns:a16="http://schemas.microsoft.com/office/drawing/2014/main" val="1423492683"/>
                    </a:ext>
                  </a:extLst>
                </a:gridCol>
                <a:gridCol w="603087">
                  <a:extLst>
                    <a:ext uri="{9D8B030D-6E8A-4147-A177-3AD203B41FA5}">
                      <a16:colId xmlns:a16="http://schemas.microsoft.com/office/drawing/2014/main" val="4150821643"/>
                    </a:ext>
                  </a:extLst>
                </a:gridCol>
                <a:gridCol w="603087">
                  <a:extLst>
                    <a:ext uri="{9D8B030D-6E8A-4147-A177-3AD203B41FA5}">
                      <a16:colId xmlns:a16="http://schemas.microsoft.com/office/drawing/2014/main" val="1933207648"/>
                    </a:ext>
                  </a:extLst>
                </a:gridCol>
                <a:gridCol w="603087">
                  <a:extLst>
                    <a:ext uri="{9D8B030D-6E8A-4147-A177-3AD203B41FA5}">
                      <a16:colId xmlns:a16="http://schemas.microsoft.com/office/drawing/2014/main" val="3163661102"/>
                    </a:ext>
                  </a:extLst>
                </a:gridCol>
                <a:gridCol w="603087">
                  <a:extLst>
                    <a:ext uri="{9D8B030D-6E8A-4147-A177-3AD203B41FA5}">
                      <a16:colId xmlns:a16="http://schemas.microsoft.com/office/drawing/2014/main" val="516342931"/>
                    </a:ext>
                  </a:extLst>
                </a:gridCol>
                <a:gridCol w="603087">
                  <a:extLst>
                    <a:ext uri="{9D8B030D-6E8A-4147-A177-3AD203B41FA5}">
                      <a16:colId xmlns:a16="http://schemas.microsoft.com/office/drawing/2014/main" val="1923126440"/>
                    </a:ext>
                  </a:extLst>
                </a:gridCol>
                <a:gridCol w="1614564">
                  <a:extLst>
                    <a:ext uri="{9D8B030D-6E8A-4147-A177-3AD203B41FA5}">
                      <a16:colId xmlns:a16="http://schemas.microsoft.com/office/drawing/2014/main" val="2957339432"/>
                    </a:ext>
                  </a:extLst>
                </a:gridCol>
              </a:tblGrid>
              <a:tr h="299928">
                <a:tc>
                  <a:txBody>
                    <a:bodyPr/>
                    <a:lstStyle/>
                    <a:p>
                      <a:pPr algn="ctr" fontAlgn="b"/>
                      <a:endParaRPr lang="cs-CZ" sz="1400" b="0" i="0" u="none" strike="noStrike">
                        <a:solidFill>
                          <a:schemeClr val="bg1"/>
                        </a:solidFill>
                        <a:effectLst/>
                        <a:latin typeface="+mn-lt"/>
                      </a:endParaRPr>
                    </a:p>
                  </a:txBody>
                  <a:tcPr marL="9525" marR="9525" marT="9525" marB="0" anchor="ctr">
                    <a:solidFill>
                      <a:srgbClr val="2E5980"/>
                    </a:solidFill>
                  </a:tcPr>
                </a:tc>
                <a:tc>
                  <a:txBody>
                    <a:bodyPr/>
                    <a:lstStyle/>
                    <a:p>
                      <a:pPr algn="ctr" fontAlgn="b"/>
                      <a:endParaRPr lang="cs-CZ" sz="1400" b="0" i="0" u="none" strike="noStrike">
                        <a:solidFill>
                          <a:schemeClr val="bg1"/>
                        </a:solidFill>
                        <a:effectLst/>
                        <a:latin typeface="+mn-lt"/>
                      </a:endParaRPr>
                    </a:p>
                  </a:txBody>
                  <a:tcPr marL="9525" marR="9525" marT="9525" marB="0" anchor="ctr">
                    <a:lnB>
                      <a:noFill/>
                    </a:lnB>
                    <a:solidFill>
                      <a:srgbClr val="2E5980"/>
                    </a:solidFill>
                  </a:tcPr>
                </a:tc>
                <a:tc gridSpan="14">
                  <a:txBody>
                    <a:bodyPr/>
                    <a:lstStyle/>
                    <a:p>
                      <a:pPr algn="ctr" fontAlgn="b"/>
                      <a:r>
                        <a:rPr lang="cs-CZ" sz="1400" b="1" i="0" u="none" strike="noStrike">
                          <a:solidFill>
                            <a:schemeClr val="bg1"/>
                          </a:solidFill>
                          <a:effectLst/>
                          <a:latin typeface="+mn-lt"/>
                        </a:rPr>
                        <a:t>Kraj zdravotnického zařízení</a:t>
                      </a:r>
                    </a:p>
                  </a:txBody>
                  <a:tcPr marL="9525" marR="9525" marT="9525" marB="0" anchor="ctr">
                    <a:lnR>
                      <a:noFill/>
                    </a:lnR>
                    <a:lnB>
                      <a:noFill/>
                    </a:lnB>
                    <a:solidFill>
                      <a:srgbClr val="2E5980"/>
                    </a:solidFill>
                  </a:tcP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rowSpan="2">
                  <a:txBody>
                    <a:bodyPr/>
                    <a:lstStyle/>
                    <a:p>
                      <a:pPr algn="ctr" fontAlgn="b"/>
                      <a:r>
                        <a:rPr lang="cs-CZ" sz="1400" b="1" i="0" u="none" strike="noStrike">
                          <a:solidFill>
                            <a:schemeClr val="bg1"/>
                          </a:solidFill>
                          <a:effectLst/>
                          <a:latin typeface="+mn-lt"/>
                        </a:rPr>
                        <a:t>Celkem hospitalizací (N / rok)</a:t>
                      </a: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extLst>
                  <a:ext uri="{0D108BD9-81ED-4DB2-BD59-A6C34878D82A}">
                    <a16:rowId xmlns:a16="http://schemas.microsoft.com/office/drawing/2014/main" val="1825107332"/>
                  </a:ext>
                </a:extLst>
              </a:tr>
              <a:tr h="299928">
                <a:tc>
                  <a:txBody>
                    <a:bodyPr/>
                    <a:lstStyle/>
                    <a:p>
                      <a:pPr algn="ctr" fontAlgn="b"/>
                      <a:endParaRPr lang="cs-CZ" sz="1400" b="0" i="0" u="none" strike="noStrike">
                        <a:solidFill>
                          <a:schemeClr val="bg1"/>
                        </a:solidFill>
                        <a:effectLst/>
                        <a:latin typeface="+mn-lt"/>
                      </a:endParaRPr>
                    </a:p>
                  </a:txBody>
                  <a:tcPr marL="9525" marR="9525" marT="9525" marB="0" anchor="ctr">
                    <a:lnR>
                      <a:noFill/>
                    </a:lnR>
                    <a:solidFill>
                      <a:srgbClr val="2E5980"/>
                    </a:solidFill>
                  </a:tcPr>
                </a:tc>
                <a:tc>
                  <a:txBody>
                    <a:bodyPr/>
                    <a:lstStyle/>
                    <a:p>
                      <a:pPr algn="ctr" fontAlgn="b"/>
                      <a:endParaRPr lang="cs-CZ" sz="1400" b="0" i="0" u="none" strike="noStrike">
                        <a:solidFill>
                          <a:schemeClr val="bg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PHA</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STC</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JHC</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PLK</a:t>
                      </a:r>
                      <a:endParaRPr lang="cs-CZ" sz="1400" b="1" i="0" u="none" strike="noStrike">
                        <a:solidFill>
                          <a:schemeClr val="bg1"/>
                        </a:solidFill>
                        <a:effectLst/>
                        <a:latin typeface="+mn-lt"/>
                      </a:endParaRPr>
                    </a:p>
                  </a:txBody>
                  <a:tcPr marL="9525" marR="9525" marT="9525" marB="0" anchor="ctr">
                    <a:lnL>
                      <a:noFill/>
                    </a:lnL>
                    <a:lnR w="28575"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KVK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ULK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LBK</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HKK</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PAK</a:t>
                      </a:r>
                      <a:endParaRPr lang="cs-CZ" sz="1400" b="1" i="0" u="none" strike="noStrike">
                        <a:solidFill>
                          <a:schemeClr val="bg1"/>
                        </a:solidFill>
                        <a:effectLst/>
                        <a:latin typeface="+mn-lt"/>
                      </a:endParaRPr>
                    </a:p>
                  </a:txBody>
                  <a:tcPr marL="9525" marR="9525" marT="9525" marB="0" anchor="ctr">
                    <a:lnL>
                      <a:noFill/>
                    </a:lnL>
                    <a:lnR w="38100"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VYS</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JMK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OLK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ZLK</a:t>
                      </a:r>
                      <a:endParaRPr lang="cs-CZ" sz="1400" b="1" i="0" u="none" strike="noStrike">
                        <a:solidFill>
                          <a:schemeClr val="bg1"/>
                        </a:solidFill>
                        <a:effectLst/>
                        <a:latin typeface="+mn-lt"/>
                      </a:endParaRPr>
                    </a:p>
                  </a:txBody>
                  <a:tcPr marL="9525" marR="9525" marT="9525" marB="0" anchor="ctr">
                    <a:lnL>
                      <a:noFill/>
                    </a:lnL>
                    <a:lnR w="38100"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MSK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vMerge="1">
                  <a:txBody>
                    <a:bodyPr/>
                    <a:lstStyle/>
                    <a:p>
                      <a:pPr algn="ctr" fontAlgn="b"/>
                      <a:r>
                        <a:rPr lang="cs-CZ" sz="1400" b="1" i="0" u="none" strike="noStrike">
                          <a:solidFill>
                            <a:schemeClr val="bg1"/>
                          </a:solidFill>
                          <a:effectLst/>
                          <a:latin typeface="+mn-lt"/>
                        </a:rPr>
                        <a:t>Celkem (N / rok)</a:t>
                      </a:r>
                    </a:p>
                  </a:txBody>
                  <a:tcPr marL="9525" marR="9525" marT="9525" marB="0" anchor="ctr">
                    <a:lnB w="9525" cap="flat" cmpd="sng" algn="ctr">
                      <a:solidFill>
                        <a:schemeClr val="bg1">
                          <a:lumMod val="50000"/>
                        </a:schemeClr>
                      </a:solidFill>
                      <a:prstDash val="solid"/>
                      <a:round/>
                      <a:headEnd type="none" w="med" len="med"/>
                      <a:tailEnd type="none" w="med" len="med"/>
                    </a:lnB>
                    <a:solidFill>
                      <a:srgbClr val="2E5980"/>
                    </a:solidFill>
                  </a:tcPr>
                </a:tc>
                <a:extLst>
                  <a:ext uri="{0D108BD9-81ED-4DB2-BD59-A6C34878D82A}">
                    <a16:rowId xmlns:a16="http://schemas.microsoft.com/office/drawing/2014/main" val="2216137414"/>
                  </a:ext>
                </a:extLst>
              </a:tr>
              <a:tr h="299928">
                <a:tc rowSpan="14">
                  <a:txBody>
                    <a:bodyPr/>
                    <a:lstStyle/>
                    <a:p>
                      <a:pPr algn="ctr" fontAlgn="b"/>
                      <a:r>
                        <a:rPr lang="cs-CZ" sz="1400" b="1" i="0" u="none" strike="noStrike">
                          <a:solidFill>
                            <a:schemeClr val="bg1"/>
                          </a:solidFill>
                          <a:effectLst/>
                          <a:latin typeface="+mn-lt"/>
                        </a:rPr>
                        <a:t>Kraj bydliště</a:t>
                      </a:r>
                    </a:p>
                  </a:txBody>
                  <a:tcPr marL="9525" marR="9525" marT="9525" marB="0" vert="vert270" anchor="ctr">
                    <a:lnR>
                      <a:noFill/>
                    </a:lnR>
                    <a:solidFill>
                      <a:srgbClr val="2E5980"/>
                    </a:solidFill>
                  </a:tcPr>
                </a:tc>
                <a:tc>
                  <a:txBody>
                    <a:bodyPr/>
                    <a:lstStyle/>
                    <a:p>
                      <a:pPr algn="ctr" fontAlgn="b"/>
                      <a:r>
                        <a:rPr lang="cs-CZ" sz="1400" b="1" u="none" strike="noStrike">
                          <a:solidFill>
                            <a:schemeClr val="bg1"/>
                          </a:solidFill>
                          <a:effectLst/>
                          <a:latin typeface="+mn-lt"/>
                        </a:rPr>
                        <a:t>PHA</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93,6 %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3,6 %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11 037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6045001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STC</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52,8 %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41,1 %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13 075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574337"/>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JHC</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83,0 %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1,5 %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5 554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52820065"/>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PLK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7,6 %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6 006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103645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KVK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16,5 %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48,7 %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2 947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25184928"/>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ULK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16,7 %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77,9 %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8 771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55358154"/>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LBK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C00000"/>
                          </a:solidFill>
                          <a:effectLst/>
                          <a:latin typeface="Calibri" panose="020F0502020204030204" pitchFamily="34" charset="0"/>
                        </a:rPr>
                        <a:t>14,1 %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1" i="0" u="none" strike="noStrike">
                          <a:solidFill>
                            <a:srgbClr val="000000"/>
                          </a:solidFill>
                          <a:effectLst/>
                          <a:latin typeface="Calibri" panose="020F0502020204030204" pitchFamily="34" charset="0"/>
                        </a:rPr>
                        <a:t>78,4 %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1" i="0" u="none" strike="noStrike">
                          <a:solidFill>
                            <a:srgbClr val="C00000"/>
                          </a:solidFill>
                          <a:effectLst/>
                          <a:latin typeface="Calibri" panose="020F0502020204030204" pitchFamily="34" charset="0"/>
                        </a:rPr>
                        <a:t>3,8 %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3 7</a:t>
                      </a:r>
                      <a:r>
                        <a:rPr lang="en-US" sz="1400" b="0" i="0" u="none" strike="noStrike">
                          <a:solidFill>
                            <a:srgbClr val="000000"/>
                          </a:solidFill>
                          <a:effectLst/>
                          <a:latin typeface="Calibri" panose="020F0502020204030204" pitchFamily="34" charset="0"/>
                        </a:rPr>
                        <a:t>80</a:t>
                      </a:r>
                      <a:r>
                        <a:rPr lang="cs-CZ" sz="1400" b="0" i="0" u="none" strike="noStrike">
                          <a:solidFill>
                            <a:srgbClr val="000000"/>
                          </a:solidFill>
                          <a:effectLst/>
                          <a:latin typeface="Calibri" panose="020F0502020204030204" pitchFamily="34" charset="0"/>
                        </a:rPr>
                        <a:t>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90723561"/>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HKK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5,0 %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89,2 %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0,6 %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5 773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60926961"/>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PAK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5,7 %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17,3 %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400" b="0" i="0" u="none" strike="noStrike">
                          <a:solidFill>
                            <a:srgbClr val="000000"/>
                          </a:solidFill>
                          <a:effectLst/>
                          <a:latin typeface="Calibri" panose="020F0502020204030204" pitchFamily="34" charset="0"/>
                        </a:rPr>
                        <a:t>64,1 %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4 540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5916572"/>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VYS</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6,9 %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66,9 %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22,2 %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5 366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972342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JMK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94,4 %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0,8 %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12 305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92054327"/>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OLK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1,2 %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6 267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43254458"/>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ZLK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3,1 %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11,5 %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5,4 %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71,0 %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8,3 %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0" i="0" u="none" strike="noStrike">
                          <a:solidFill>
                            <a:srgbClr val="000000"/>
                          </a:solidFill>
                          <a:effectLst/>
                          <a:latin typeface="Calibri" panose="020F0502020204030204" pitchFamily="34" charset="0"/>
                        </a:rPr>
                        <a:t>5 309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71337290"/>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MSK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1,3 %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1,7 %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4,5 %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92,2 %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rtl="0" fontAlgn="ctr"/>
                      <a:r>
                        <a:rPr lang="cs-CZ" sz="1400" b="0" i="0" u="none" strike="noStrike">
                          <a:solidFill>
                            <a:srgbClr val="000000"/>
                          </a:solidFill>
                          <a:effectLst/>
                          <a:latin typeface="Calibri" panose="020F0502020204030204" pitchFamily="34" charset="0"/>
                        </a:rPr>
                        <a:t>11 351 (100 %)</a:t>
                      </a: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05196266"/>
                  </a:ext>
                </a:extLst>
              </a:tr>
            </a:tbl>
          </a:graphicData>
        </a:graphic>
      </p:graphicFrame>
      <p:sp>
        <p:nvSpPr>
          <p:cNvPr id="5" name="Obdélník: se zakulacenými rohy 4">
            <a:extLst>
              <a:ext uri="{FF2B5EF4-FFF2-40B4-BE49-F238E27FC236}">
                <a16:creationId xmlns:a16="http://schemas.microsoft.com/office/drawing/2014/main" id="{66F8736E-DB92-2FF8-610D-C4ACC6467D99}"/>
              </a:ext>
            </a:extLst>
          </p:cNvPr>
          <p:cNvSpPr/>
          <p:nvPr/>
        </p:nvSpPr>
        <p:spPr>
          <a:xfrm rot="16200000">
            <a:off x="6184612" y="-1535156"/>
            <a:ext cx="305701" cy="10635457"/>
          </a:xfrm>
          <a:prstGeom prst="roundRect">
            <a:avLst>
              <a:gd name="adj" fmla="val 11191"/>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Obdélník: se zakulacenými rohy 7">
            <a:extLst>
              <a:ext uri="{FF2B5EF4-FFF2-40B4-BE49-F238E27FC236}">
                <a16:creationId xmlns:a16="http://schemas.microsoft.com/office/drawing/2014/main" id="{E7CD117E-61B8-6E94-8F12-5DD42EDD2703}"/>
              </a:ext>
            </a:extLst>
          </p:cNvPr>
          <p:cNvSpPr/>
          <p:nvPr/>
        </p:nvSpPr>
        <p:spPr>
          <a:xfrm>
            <a:off x="5218989" y="1541928"/>
            <a:ext cx="599097" cy="4494799"/>
          </a:xfrm>
          <a:prstGeom prst="roundRect">
            <a:avLst>
              <a:gd name="adj" fmla="val 11191"/>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8816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13C930-B188-6405-A620-A57089F111E4}"/>
            </a:ext>
          </a:extLst>
        </p:cNvPr>
        <p:cNvGrpSpPr/>
        <p:nvPr/>
      </p:nvGrpSpPr>
      <p:grpSpPr>
        <a:xfrm>
          <a:off x="0" y="0"/>
          <a:ext cx="0" cy="0"/>
          <a:chOff x="0" y="0"/>
          <a:chExt cx="0" cy="0"/>
        </a:xfrm>
      </p:grpSpPr>
      <p:sp>
        <p:nvSpPr>
          <p:cNvPr id="6" name="TextBox 6">
            <a:extLst>
              <a:ext uri="{FF2B5EF4-FFF2-40B4-BE49-F238E27FC236}">
                <a16:creationId xmlns:a16="http://schemas.microsoft.com/office/drawing/2014/main" id="{DD24E160-CC11-3C28-FD5E-D44D0DB80694}"/>
              </a:ext>
            </a:extLst>
          </p:cNvPr>
          <p:cNvSpPr txBox="1"/>
          <p:nvPr>
            <p:custDataLst>
              <p:tags r:id="rId1"/>
            </p:custDataLst>
          </p:nvPr>
        </p:nvSpPr>
        <p:spPr>
          <a:xfrm>
            <a:off x="288000" y="540000"/>
            <a:ext cx="118625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 Hodnoceni byli pacienti s </a:t>
            </a:r>
            <a:r>
              <a:rPr kumimoji="0" lang="cs-CZ" sz="1200" b="0"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centrovou</a:t>
            </a: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léčbou pro solidní ZN</a:t>
            </a:r>
            <a:r>
              <a:rPr kumimoji="0" lang="en-US"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a:t>
            </a: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Jeden pacient mohl mít podaný lék ve více krajích</a:t>
            </a:r>
            <a:r>
              <a:rPr kumimoji="0" lang="en-US"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a:t>
            </a:r>
            <a:endPar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7" name="Tabulka 6">
            <a:extLst>
              <a:ext uri="{FF2B5EF4-FFF2-40B4-BE49-F238E27FC236}">
                <a16:creationId xmlns:a16="http://schemas.microsoft.com/office/drawing/2014/main" id="{60981571-C4A6-A2A6-2E4D-F783D34AA01A}"/>
              </a:ext>
            </a:extLst>
          </p:cNvPr>
          <p:cNvGraphicFramePr>
            <a:graphicFrameLocks noGrp="1"/>
          </p:cNvGraphicFramePr>
          <p:nvPr>
            <p:custDataLst>
              <p:tags r:id="rId2"/>
            </p:custDataLst>
          </p:nvPr>
        </p:nvGraphicFramePr>
        <p:xfrm>
          <a:off x="391236" y="1247116"/>
          <a:ext cx="11263956" cy="4798848"/>
        </p:xfrm>
        <a:graphic>
          <a:graphicData uri="http://schemas.openxmlformats.org/drawingml/2006/table">
            <a:tbl>
              <a:tblPr>
                <a:tableStyleId>{2D5ABB26-0587-4C30-8999-92F81FD0307C}</a:tableStyleId>
              </a:tblPr>
              <a:tblGrid>
                <a:gridCol w="603087">
                  <a:extLst>
                    <a:ext uri="{9D8B030D-6E8A-4147-A177-3AD203B41FA5}">
                      <a16:colId xmlns:a16="http://schemas.microsoft.com/office/drawing/2014/main" val="973337137"/>
                    </a:ext>
                  </a:extLst>
                </a:gridCol>
                <a:gridCol w="603087">
                  <a:extLst>
                    <a:ext uri="{9D8B030D-6E8A-4147-A177-3AD203B41FA5}">
                      <a16:colId xmlns:a16="http://schemas.microsoft.com/office/drawing/2014/main" val="45281129"/>
                    </a:ext>
                  </a:extLst>
                </a:gridCol>
                <a:gridCol w="603087">
                  <a:extLst>
                    <a:ext uri="{9D8B030D-6E8A-4147-A177-3AD203B41FA5}">
                      <a16:colId xmlns:a16="http://schemas.microsoft.com/office/drawing/2014/main" val="3616200405"/>
                    </a:ext>
                  </a:extLst>
                </a:gridCol>
                <a:gridCol w="603087">
                  <a:extLst>
                    <a:ext uri="{9D8B030D-6E8A-4147-A177-3AD203B41FA5}">
                      <a16:colId xmlns:a16="http://schemas.microsoft.com/office/drawing/2014/main" val="3171354958"/>
                    </a:ext>
                  </a:extLst>
                </a:gridCol>
                <a:gridCol w="603087">
                  <a:extLst>
                    <a:ext uri="{9D8B030D-6E8A-4147-A177-3AD203B41FA5}">
                      <a16:colId xmlns:a16="http://schemas.microsoft.com/office/drawing/2014/main" val="1804551917"/>
                    </a:ext>
                  </a:extLst>
                </a:gridCol>
                <a:gridCol w="603087">
                  <a:extLst>
                    <a:ext uri="{9D8B030D-6E8A-4147-A177-3AD203B41FA5}">
                      <a16:colId xmlns:a16="http://schemas.microsoft.com/office/drawing/2014/main" val="473264101"/>
                    </a:ext>
                  </a:extLst>
                </a:gridCol>
                <a:gridCol w="603087">
                  <a:extLst>
                    <a:ext uri="{9D8B030D-6E8A-4147-A177-3AD203B41FA5}">
                      <a16:colId xmlns:a16="http://schemas.microsoft.com/office/drawing/2014/main" val="2739769814"/>
                    </a:ext>
                  </a:extLst>
                </a:gridCol>
                <a:gridCol w="603087">
                  <a:extLst>
                    <a:ext uri="{9D8B030D-6E8A-4147-A177-3AD203B41FA5}">
                      <a16:colId xmlns:a16="http://schemas.microsoft.com/office/drawing/2014/main" val="3369951239"/>
                    </a:ext>
                  </a:extLst>
                </a:gridCol>
                <a:gridCol w="603087">
                  <a:extLst>
                    <a:ext uri="{9D8B030D-6E8A-4147-A177-3AD203B41FA5}">
                      <a16:colId xmlns:a16="http://schemas.microsoft.com/office/drawing/2014/main" val="1631709780"/>
                    </a:ext>
                  </a:extLst>
                </a:gridCol>
                <a:gridCol w="603087">
                  <a:extLst>
                    <a:ext uri="{9D8B030D-6E8A-4147-A177-3AD203B41FA5}">
                      <a16:colId xmlns:a16="http://schemas.microsoft.com/office/drawing/2014/main" val="1980702491"/>
                    </a:ext>
                  </a:extLst>
                </a:gridCol>
                <a:gridCol w="603087">
                  <a:extLst>
                    <a:ext uri="{9D8B030D-6E8A-4147-A177-3AD203B41FA5}">
                      <a16:colId xmlns:a16="http://schemas.microsoft.com/office/drawing/2014/main" val="1423492683"/>
                    </a:ext>
                  </a:extLst>
                </a:gridCol>
                <a:gridCol w="603087">
                  <a:extLst>
                    <a:ext uri="{9D8B030D-6E8A-4147-A177-3AD203B41FA5}">
                      <a16:colId xmlns:a16="http://schemas.microsoft.com/office/drawing/2014/main" val="4150821643"/>
                    </a:ext>
                  </a:extLst>
                </a:gridCol>
                <a:gridCol w="603087">
                  <a:extLst>
                    <a:ext uri="{9D8B030D-6E8A-4147-A177-3AD203B41FA5}">
                      <a16:colId xmlns:a16="http://schemas.microsoft.com/office/drawing/2014/main" val="1933207648"/>
                    </a:ext>
                  </a:extLst>
                </a:gridCol>
                <a:gridCol w="603087">
                  <a:extLst>
                    <a:ext uri="{9D8B030D-6E8A-4147-A177-3AD203B41FA5}">
                      <a16:colId xmlns:a16="http://schemas.microsoft.com/office/drawing/2014/main" val="3163661102"/>
                    </a:ext>
                  </a:extLst>
                </a:gridCol>
                <a:gridCol w="603087">
                  <a:extLst>
                    <a:ext uri="{9D8B030D-6E8A-4147-A177-3AD203B41FA5}">
                      <a16:colId xmlns:a16="http://schemas.microsoft.com/office/drawing/2014/main" val="516342931"/>
                    </a:ext>
                  </a:extLst>
                </a:gridCol>
                <a:gridCol w="603087">
                  <a:extLst>
                    <a:ext uri="{9D8B030D-6E8A-4147-A177-3AD203B41FA5}">
                      <a16:colId xmlns:a16="http://schemas.microsoft.com/office/drawing/2014/main" val="1923126440"/>
                    </a:ext>
                  </a:extLst>
                </a:gridCol>
                <a:gridCol w="1614564">
                  <a:extLst>
                    <a:ext uri="{9D8B030D-6E8A-4147-A177-3AD203B41FA5}">
                      <a16:colId xmlns:a16="http://schemas.microsoft.com/office/drawing/2014/main" val="2957339432"/>
                    </a:ext>
                  </a:extLst>
                </a:gridCol>
              </a:tblGrid>
              <a:tr h="299928">
                <a:tc>
                  <a:txBody>
                    <a:bodyPr/>
                    <a:lstStyle/>
                    <a:p>
                      <a:pPr algn="ctr" fontAlgn="b"/>
                      <a:endParaRPr lang="cs-CZ" sz="1400" b="0" i="0" u="none" strike="noStrike">
                        <a:solidFill>
                          <a:schemeClr val="bg1"/>
                        </a:solidFill>
                        <a:effectLst/>
                        <a:latin typeface="+mn-lt"/>
                      </a:endParaRPr>
                    </a:p>
                  </a:txBody>
                  <a:tcPr marL="9525" marR="9525" marT="9525" marB="0" anchor="ctr">
                    <a:solidFill>
                      <a:srgbClr val="2E5980"/>
                    </a:solidFill>
                  </a:tcPr>
                </a:tc>
                <a:tc>
                  <a:txBody>
                    <a:bodyPr/>
                    <a:lstStyle/>
                    <a:p>
                      <a:pPr algn="ctr" fontAlgn="b"/>
                      <a:endParaRPr lang="cs-CZ" sz="1400" b="0" i="0" u="none" strike="noStrike">
                        <a:solidFill>
                          <a:schemeClr val="bg1"/>
                        </a:solidFill>
                        <a:effectLst/>
                        <a:latin typeface="+mn-lt"/>
                      </a:endParaRPr>
                    </a:p>
                  </a:txBody>
                  <a:tcPr marL="9525" marR="9525" marT="9525" marB="0" anchor="ctr">
                    <a:lnB>
                      <a:noFill/>
                    </a:lnB>
                    <a:solidFill>
                      <a:srgbClr val="2E5980"/>
                    </a:solidFill>
                  </a:tcPr>
                </a:tc>
                <a:tc gridSpan="14">
                  <a:txBody>
                    <a:bodyPr/>
                    <a:lstStyle/>
                    <a:p>
                      <a:pPr algn="ctr" fontAlgn="b"/>
                      <a:r>
                        <a:rPr lang="cs-CZ" sz="1400" b="1" i="0" u="none" strike="noStrike">
                          <a:solidFill>
                            <a:schemeClr val="bg1"/>
                          </a:solidFill>
                          <a:effectLst/>
                          <a:latin typeface="+mn-lt"/>
                        </a:rPr>
                        <a:t>Kraj zdravotnického zařízení</a:t>
                      </a:r>
                    </a:p>
                  </a:txBody>
                  <a:tcPr marL="9525" marR="9525" marT="9525" marB="0" anchor="ctr">
                    <a:lnR>
                      <a:noFill/>
                    </a:lnR>
                    <a:lnB>
                      <a:noFill/>
                    </a:lnB>
                    <a:solidFill>
                      <a:srgbClr val="2E5980"/>
                    </a:solidFill>
                  </a:tcP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hMerge="1">
                  <a:txBody>
                    <a:bodyPr/>
                    <a:lstStyle/>
                    <a:p>
                      <a:pPr algn="ctr" fontAlgn="b"/>
                      <a:endParaRPr lang="cs-CZ" sz="1400" b="1" i="0" u="none" strike="noStrike">
                        <a:solidFill>
                          <a:srgbClr val="000000"/>
                        </a:solidFill>
                        <a:effectLst/>
                        <a:latin typeface="+mn-lt"/>
                      </a:endParaRPr>
                    </a:p>
                  </a:txBody>
                  <a:tcPr marL="9525" marR="9525" marT="9525" marB="0" anchor="ctr"/>
                </a:tc>
                <a:tc rowSpan="2">
                  <a:txBody>
                    <a:bodyPr/>
                    <a:lstStyle/>
                    <a:p>
                      <a:pPr algn="ctr" fontAlgn="b"/>
                      <a:r>
                        <a:rPr lang="cs-CZ" sz="1400" b="1" i="0" u="none" strike="noStrike">
                          <a:solidFill>
                            <a:schemeClr val="bg1"/>
                          </a:solidFill>
                          <a:effectLst/>
                          <a:latin typeface="+mn-lt"/>
                        </a:rPr>
                        <a:t>Celkem pacientů</a:t>
                      </a:r>
                    </a:p>
                    <a:p>
                      <a:pPr algn="ctr" fontAlgn="b"/>
                      <a:r>
                        <a:rPr lang="cs-CZ" sz="1400" b="1" i="0" u="none" strike="noStrike">
                          <a:solidFill>
                            <a:schemeClr val="bg1"/>
                          </a:solidFill>
                          <a:effectLst/>
                          <a:latin typeface="+mn-lt"/>
                        </a:rPr>
                        <a:t> (N / rok)</a:t>
                      </a: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extLst>
                  <a:ext uri="{0D108BD9-81ED-4DB2-BD59-A6C34878D82A}">
                    <a16:rowId xmlns:a16="http://schemas.microsoft.com/office/drawing/2014/main" val="1825107332"/>
                  </a:ext>
                </a:extLst>
              </a:tr>
              <a:tr h="299928">
                <a:tc>
                  <a:txBody>
                    <a:bodyPr/>
                    <a:lstStyle/>
                    <a:p>
                      <a:pPr algn="ctr" fontAlgn="b"/>
                      <a:endParaRPr lang="cs-CZ" sz="1400" b="0" i="0" u="none" strike="noStrike">
                        <a:solidFill>
                          <a:schemeClr val="bg1"/>
                        </a:solidFill>
                        <a:effectLst/>
                        <a:latin typeface="+mn-lt"/>
                      </a:endParaRPr>
                    </a:p>
                  </a:txBody>
                  <a:tcPr marL="9525" marR="9525" marT="9525" marB="0" anchor="ctr">
                    <a:lnR>
                      <a:noFill/>
                    </a:lnR>
                    <a:solidFill>
                      <a:srgbClr val="2E5980"/>
                    </a:solidFill>
                  </a:tcPr>
                </a:tc>
                <a:tc>
                  <a:txBody>
                    <a:bodyPr/>
                    <a:lstStyle/>
                    <a:p>
                      <a:pPr algn="ctr" fontAlgn="b"/>
                      <a:endParaRPr lang="cs-CZ" sz="1400" b="0" i="0" u="none" strike="noStrike">
                        <a:solidFill>
                          <a:schemeClr val="bg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PHA</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STC</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JHC</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PLK</a:t>
                      </a:r>
                      <a:endParaRPr lang="cs-CZ" sz="1400" b="1" i="0" u="none" strike="noStrike">
                        <a:solidFill>
                          <a:schemeClr val="bg1"/>
                        </a:solidFill>
                        <a:effectLst/>
                        <a:latin typeface="+mn-lt"/>
                      </a:endParaRPr>
                    </a:p>
                  </a:txBody>
                  <a:tcPr marL="9525" marR="9525" marT="9525" marB="0" anchor="ctr">
                    <a:lnL>
                      <a:noFill/>
                    </a:lnL>
                    <a:lnR w="28575"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KVK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ULK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LBK</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HKK</a:t>
                      </a:r>
                      <a:endParaRPr lang="cs-CZ" sz="1400" b="1" i="0" u="none" strike="noStrike">
                        <a:solidFill>
                          <a:schemeClr val="bg1"/>
                        </a:solidFill>
                        <a:effectLst/>
                        <a:latin typeface="+mn-lt"/>
                      </a:endParaRPr>
                    </a:p>
                  </a:txBody>
                  <a:tcPr marL="9525" marR="9525" marT="9525" marB="0" anchor="ctr">
                    <a:lnL>
                      <a:noFill/>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PAK</a:t>
                      </a:r>
                      <a:endParaRPr lang="cs-CZ" sz="1400" b="1" i="0" u="none" strike="noStrike">
                        <a:solidFill>
                          <a:schemeClr val="bg1"/>
                        </a:solidFill>
                        <a:effectLst/>
                        <a:latin typeface="+mn-lt"/>
                      </a:endParaRPr>
                    </a:p>
                  </a:txBody>
                  <a:tcPr marL="9525" marR="9525" marT="9525" marB="0" anchor="ctr">
                    <a:lnL>
                      <a:noFill/>
                    </a:lnL>
                    <a:lnR w="38100"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VYS</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JMK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OLK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a:noFill/>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ZLK</a:t>
                      </a:r>
                      <a:endParaRPr lang="cs-CZ" sz="1400" b="1" i="0" u="none" strike="noStrike">
                        <a:solidFill>
                          <a:schemeClr val="bg1"/>
                        </a:solidFill>
                        <a:effectLst/>
                        <a:latin typeface="+mn-lt"/>
                      </a:endParaRPr>
                    </a:p>
                  </a:txBody>
                  <a:tcPr marL="9525" marR="9525" marT="9525" marB="0" anchor="ctr">
                    <a:lnL>
                      <a:noFill/>
                    </a:lnL>
                    <a:lnR w="38100" cap="flat" cmpd="sng" algn="ctr">
                      <a:noFill/>
                      <a:prstDash val="solid"/>
                      <a:round/>
                      <a:headEnd type="none" w="med" len="med"/>
                      <a:tailEnd type="none" w="med" len="med"/>
                    </a:lnR>
                    <a:lnT>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u="none" strike="noStrike">
                          <a:solidFill>
                            <a:schemeClr val="bg1"/>
                          </a:solidFill>
                          <a:effectLst/>
                          <a:latin typeface="+mn-lt"/>
                        </a:rPr>
                        <a:t>MSK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2E5980"/>
                    </a:solidFill>
                  </a:tcPr>
                </a:tc>
                <a:tc vMerge="1">
                  <a:txBody>
                    <a:bodyPr/>
                    <a:lstStyle/>
                    <a:p>
                      <a:pPr algn="ctr" fontAlgn="b"/>
                      <a:r>
                        <a:rPr lang="cs-CZ" sz="1400" b="1" i="0" u="none" strike="noStrike">
                          <a:solidFill>
                            <a:schemeClr val="bg1"/>
                          </a:solidFill>
                          <a:effectLst/>
                          <a:latin typeface="+mn-lt"/>
                        </a:rPr>
                        <a:t>Celkem (N / rok)</a:t>
                      </a:r>
                    </a:p>
                  </a:txBody>
                  <a:tcPr marL="9525" marR="9525" marT="9525" marB="0" anchor="ctr">
                    <a:lnB w="9525" cap="flat" cmpd="sng" algn="ctr">
                      <a:solidFill>
                        <a:schemeClr val="bg1">
                          <a:lumMod val="50000"/>
                        </a:schemeClr>
                      </a:solidFill>
                      <a:prstDash val="solid"/>
                      <a:round/>
                      <a:headEnd type="none" w="med" len="med"/>
                      <a:tailEnd type="none" w="med" len="med"/>
                    </a:lnB>
                    <a:solidFill>
                      <a:srgbClr val="2E5980"/>
                    </a:solidFill>
                  </a:tcPr>
                </a:tc>
                <a:extLst>
                  <a:ext uri="{0D108BD9-81ED-4DB2-BD59-A6C34878D82A}">
                    <a16:rowId xmlns:a16="http://schemas.microsoft.com/office/drawing/2014/main" val="2216137414"/>
                  </a:ext>
                </a:extLst>
              </a:tr>
              <a:tr h="299928">
                <a:tc rowSpan="14">
                  <a:txBody>
                    <a:bodyPr/>
                    <a:lstStyle/>
                    <a:p>
                      <a:pPr algn="ctr" fontAlgn="b"/>
                      <a:r>
                        <a:rPr lang="cs-CZ" sz="1400" b="1" i="0" u="none" strike="noStrike">
                          <a:solidFill>
                            <a:schemeClr val="bg1"/>
                          </a:solidFill>
                          <a:effectLst/>
                          <a:latin typeface="+mn-lt"/>
                        </a:rPr>
                        <a:t>Kraj bydliště</a:t>
                      </a:r>
                    </a:p>
                  </a:txBody>
                  <a:tcPr marL="9525" marR="9525" marT="9525" marB="0" vert="vert270" anchor="ctr">
                    <a:lnR>
                      <a:noFill/>
                    </a:lnR>
                    <a:solidFill>
                      <a:srgbClr val="2E5980"/>
                    </a:solidFill>
                  </a:tcPr>
                </a:tc>
                <a:tc>
                  <a:txBody>
                    <a:bodyPr/>
                    <a:lstStyle/>
                    <a:p>
                      <a:pPr algn="ctr" fontAlgn="b"/>
                      <a:r>
                        <a:rPr lang="cs-CZ" sz="1400" b="1" u="none" strike="noStrike">
                          <a:solidFill>
                            <a:schemeClr val="bg1"/>
                          </a:solidFill>
                          <a:effectLst/>
                          <a:latin typeface="+mn-lt"/>
                        </a:rPr>
                        <a:t>PHA</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97,7 %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0,6 %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3 439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6045001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STC</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81,7 %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0,8 %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3 243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574337"/>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JHC</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13,7 %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78,1 %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2,9 %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1 296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52820065"/>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PLK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9,0 %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89,6 %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1 472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103645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KVK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23,7 %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73,6 %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641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25184928"/>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ULK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30,5 %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0,6 %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60,8 %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6,8 %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1 359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55358154"/>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LBK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C00000"/>
                    </a:solidFill>
                  </a:tcPr>
                </a:tc>
                <a:tc>
                  <a:txBody>
                    <a:bodyPr/>
                    <a:lstStyle/>
                    <a:p>
                      <a:pPr algn="ctr" fontAlgn="ctr"/>
                      <a:r>
                        <a:rPr lang="cs-CZ" sz="1400" b="1" i="0" u="none" strike="noStrike">
                          <a:solidFill>
                            <a:schemeClr val="bg1"/>
                          </a:solidFill>
                          <a:effectLst/>
                          <a:latin typeface="Calibri" panose="020F0502020204030204" pitchFamily="34" charset="0"/>
                        </a:rPr>
                        <a:t>11,1 %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1" i="0" u="none" strike="noStrike">
                          <a:solidFill>
                            <a:schemeClr val="bg1"/>
                          </a:solidFill>
                          <a:effectLst/>
                          <a:latin typeface="Calibri" panose="020F0502020204030204" pitchFamily="34" charset="0"/>
                        </a:rPr>
                        <a:t>84,7 %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cs-CZ" sz="1400" b="0" i="0" u="none" strike="noStrike">
                          <a:solidFill>
                            <a:srgbClr val="000000"/>
                          </a:solidFill>
                          <a:effectLst/>
                          <a:latin typeface="Calibri" panose="020F0502020204030204" pitchFamily="34" charset="0"/>
                        </a:rPr>
                        <a:t>3,2 %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1 059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90723561"/>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HKK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4,2 %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6350" marR="6350" marT="6350" marB="0" anchor="ctr">
                    <a:lnL w="12700" cap="flat" cmpd="sng" algn="ctr">
                      <a:solidFill>
                        <a:schemeClr val="bg1">
                          <a:lumMod val="50000"/>
                        </a:schemeClr>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89,6 %</a:t>
                      </a:r>
                    </a:p>
                  </a:txBody>
                  <a:tcPr marL="6350" marR="6350" marT="635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3,2 %</a:t>
                      </a:r>
                    </a:p>
                  </a:txBody>
                  <a:tcPr marL="6350" marR="6350" marT="635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6350" cap="flat" cmpd="sng" algn="ctr">
                      <a:solidFill>
                        <a:schemeClr val="tx1"/>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0,9 %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1 325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60926961"/>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PAK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5,1 %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fontAlgn="ctr"/>
                      <a:r>
                        <a:rPr lang="cs-CZ" sz="1400" b="0" i="0" u="none" strike="noStrike">
                          <a:solidFill>
                            <a:schemeClr val="tx1"/>
                          </a:solidFill>
                          <a:effectLst/>
                          <a:latin typeface="Calibri" panose="020F0502020204030204" pitchFamily="34" charset="0"/>
                        </a:rPr>
                        <a:t>23,7 %</a:t>
                      </a:r>
                    </a:p>
                  </a:txBody>
                  <a:tcPr marL="6350" marR="6350" marT="635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fontAlgn="ctr"/>
                      <a:r>
                        <a:rPr lang="cs-CZ" sz="1400" b="0" i="0" u="none" strike="noStrike">
                          <a:solidFill>
                            <a:schemeClr val="tx1"/>
                          </a:solidFill>
                          <a:effectLst/>
                          <a:latin typeface="Calibri" panose="020F0502020204030204" pitchFamily="34" charset="0"/>
                        </a:rPr>
                        <a:t>57,4 %</a:t>
                      </a:r>
                    </a:p>
                  </a:txBody>
                  <a:tcPr marL="6350" marR="6350" marT="635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6350" marR="6350" marT="6350" marB="0" anchor="ctr">
                    <a:lnL w="6350" cap="flat" cmpd="sng" algn="ctr">
                      <a:solidFill>
                        <a:schemeClr val="tx1"/>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2,9 %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1 053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5916572"/>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VYS</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7,4 %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61,8 %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28,3 %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1 255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9723426"/>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JMK</a:t>
                      </a:r>
                      <a:endParaRPr lang="cs-CZ" sz="1400" b="1" i="0" u="none" strike="noStrike">
                        <a:solidFill>
                          <a:schemeClr val="bg1"/>
                        </a:solidFill>
                        <a:effectLst/>
                        <a:latin typeface="+mn-lt"/>
                      </a:endParaRPr>
                    </a:p>
                  </a:txBody>
                  <a:tcPr marL="9525" marR="9525" marT="9525" marB="0" anchor="ctr">
                    <a:lnL w="28575"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3,2 %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93,5 %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1,7 %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3 072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92054327"/>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OLK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1,4 %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88,9 %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1,2 %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1 609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43254458"/>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ZLK</a:t>
                      </a:r>
                      <a:endParaRPr lang="cs-CZ" sz="1400" b="1" i="0" u="none" strike="noStrike">
                        <a:solidFill>
                          <a:schemeClr val="bg1"/>
                        </a:solidFill>
                        <a:effectLst/>
                        <a:latin typeface="+mn-lt"/>
                      </a:endParaRPr>
                    </a:p>
                  </a:txBody>
                  <a:tcPr marL="9525" marR="9525" marT="9525" marB="0" anchor="ctr">
                    <a:lnL>
                      <a:noFill/>
                    </a:lnL>
                    <a:lnR w="12700" cap="flat" cmpd="sng" algn="ctr">
                      <a:solidFill>
                        <a:schemeClr val="bg1">
                          <a:lumMod val="50000"/>
                        </a:schemeClr>
                      </a:solid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4,1 %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13,0 %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64,9 %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10,3 %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1 364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71337290"/>
                  </a:ext>
                </a:extLst>
              </a:tr>
              <a:tr h="299928">
                <a:tc vMerge="1">
                  <a:txBody>
                    <a:bodyPr/>
                    <a:lstStyle/>
                    <a:p>
                      <a:pPr algn="ctr" fontAlgn="b"/>
                      <a:endParaRPr lang="cs-CZ" sz="1400" b="1" i="0" u="none" strike="noStrike">
                        <a:solidFill>
                          <a:srgbClr val="000000"/>
                        </a:solidFill>
                        <a:effectLst/>
                        <a:latin typeface="+mn-lt"/>
                      </a:endParaRPr>
                    </a:p>
                  </a:txBody>
                  <a:tcPr marL="9525" marR="9525" marT="9525" marB="0" anchor="ctr"/>
                </a:tc>
                <a:tc>
                  <a:txBody>
                    <a:bodyPr/>
                    <a:lstStyle/>
                    <a:p>
                      <a:pPr algn="ctr" fontAlgn="b"/>
                      <a:r>
                        <a:rPr lang="cs-CZ" sz="1400" b="1" u="none" strike="noStrike">
                          <a:solidFill>
                            <a:schemeClr val="bg1"/>
                          </a:solidFill>
                          <a:effectLst/>
                          <a:latin typeface="+mn-lt"/>
                        </a:rPr>
                        <a:t>MSK</a:t>
                      </a:r>
                      <a:endParaRPr lang="cs-CZ" sz="1400" b="1" i="0" u="none" strike="noStrike">
                        <a:solidFill>
                          <a:schemeClr val="bg1"/>
                        </a:solidFill>
                        <a:effectLst/>
                        <a:latin typeface="+mn-lt"/>
                      </a:endParaRPr>
                    </a:p>
                  </a:txBody>
                  <a:tcPr marL="9525" marR="9525" marT="9525" marB="0" anchor="ctr">
                    <a:lnL w="381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0" i="0" u="none" strike="noStrike">
                          <a:solidFill>
                            <a:srgbClr val="000000"/>
                          </a:solidFill>
                          <a:effectLst/>
                          <a:latin typeface="Calibri" panose="020F0502020204030204" pitchFamily="34" charset="0"/>
                        </a:rPr>
                        <a:t>1,2 %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1,8 %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7,2 %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0,1 %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89,5 %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AAC6E0"/>
                    </a:solidFill>
                  </a:tcPr>
                </a:tc>
                <a:tc>
                  <a:txBody>
                    <a:bodyPr/>
                    <a:lstStyle/>
                    <a:p>
                      <a:pPr algn="ctr" fontAlgn="ctr"/>
                      <a:r>
                        <a:rPr lang="cs-CZ" sz="1400" b="0" i="0" u="none" strike="noStrike">
                          <a:solidFill>
                            <a:srgbClr val="000000"/>
                          </a:solidFill>
                          <a:effectLst/>
                          <a:latin typeface="Calibri" panose="020F0502020204030204" pitchFamily="34" charset="0"/>
                        </a:rPr>
                        <a:t>2 325 (100,0 %)</a:t>
                      </a:r>
                    </a:p>
                  </a:txBody>
                  <a:tcPr marL="6350" marR="6350" marT="635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05196266"/>
                  </a:ext>
                </a:extLst>
              </a:tr>
            </a:tbl>
          </a:graphicData>
        </a:graphic>
      </p:graphicFrame>
      <p:sp>
        <p:nvSpPr>
          <p:cNvPr id="4" name="Title 1">
            <a:extLst>
              <a:ext uri="{FF2B5EF4-FFF2-40B4-BE49-F238E27FC236}">
                <a16:creationId xmlns:a16="http://schemas.microsoft.com/office/drawing/2014/main" id="{C3804E03-7D9A-A194-B42B-19D98A57FEC7}"/>
              </a:ext>
            </a:extLst>
          </p:cNvPr>
          <p:cNvSpPr>
            <a:spLocks noGrp="1"/>
          </p:cNvSpPr>
          <p:nvPr>
            <p:ph type="title"/>
            <p:custDataLst>
              <p:tags r:id="rId3"/>
            </p:custDataLst>
          </p:nvPr>
        </p:nvSpPr>
        <p:spPr>
          <a:xfrm>
            <a:off x="272590" y="160258"/>
            <a:ext cx="11386173" cy="538364"/>
          </a:xfrm>
        </p:spPr>
        <p:txBody>
          <a:bodyPr>
            <a:normAutofit/>
          </a:bodyPr>
          <a:lstStyle/>
          <a:p>
            <a:r>
              <a:rPr lang="cs-CZ" dirty="0">
                <a:solidFill>
                  <a:srgbClr val="002060"/>
                </a:solidFill>
              </a:rPr>
              <a:t>Migrace za </a:t>
            </a:r>
            <a:r>
              <a:rPr lang="cs-CZ" dirty="0" err="1">
                <a:solidFill>
                  <a:srgbClr val="002060"/>
                </a:solidFill>
              </a:rPr>
              <a:t>centrovou</a:t>
            </a:r>
            <a:r>
              <a:rPr lang="cs-CZ" dirty="0">
                <a:solidFill>
                  <a:srgbClr val="002060"/>
                </a:solidFill>
              </a:rPr>
              <a:t> léčbou 2024: Solidní ZN</a:t>
            </a:r>
            <a:endParaRPr lang="en-US" dirty="0">
              <a:solidFill>
                <a:srgbClr val="002060"/>
              </a:solidFill>
            </a:endParaRPr>
          </a:p>
        </p:txBody>
      </p:sp>
    </p:spTree>
    <p:extLst>
      <p:ext uri="{BB962C8B-B14F-4D97-AF65-F5344CB8AC3E}">
        <p14:creationId xmlns:p14="http://schemas.microsoft.com/office/powerpoint/2010/main" val="121996496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af 5">
            <a:extLst>
              <a:ext uri="{FF2B5EF4-FFF2-40B4-BE49-F238E27FC236}">
                <a16:creationId xmlns:a16="http://schemas.microsoft.com/office/drawing/2014/main" id="{36C2D829-4C1B-312A-A4E9-220E4223683A}"/>
              </a:ext>
            </a:extLst>
          </p:cNvPr>
          <p:cNvGraphicFramePr/>
          <p:nvPr/>
        </p:nvGraphicFramePr>
        <p:xfrm>
          <a:off x="860031" y="858496"/>
          <a:ext cx="8386040" cy="28796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Graf 12">
            <a:extLst>
              <a:ext uri="{FF2B5EF4-FFF2-40B4-BE49-F238E27FC236}">
                <a16:creationId xmlns:a16="http://schemas.microsoft.com/office/drawing/2014/main" id="{BC54C076-D096-4AA5-DEF3-2033A028B4EC}"/>
              </a:ext>
            </a:extLst>
          </p:cNvPr>
          <p:cNvGraphicFramePr/>
          <p:nvPr/>
        </p:nvGraphicFramePr>
        <p:xfrm>
          <a:off x="525182" y="3741453"/>
          <a:ext cx="8703877" cy="3061587"/>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ovéPole 4"/>
          <p:cNvSpPr txBox="1"/>
          <p:nvPr/>
        </p:nvSpPr>
        <p:spPr>
          <a:xfrm>
            <a:off x="1728854" y="3741453"/>
            <a:ext cx="50279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Finanční objem – Solidní ZN</a:t>
            </a:r>
            <a:endParaRPr kumimoji="0" lang="en-US"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ovéPole 6"/>
          <p:cNvSpPr txBox="1"/>
          <p:nvPr/>
        </p:nvSpPr>
        <p:spPr>
          <a:xfrm>
            <a:off x="1755648" y="851490"/>
            <a:ext cx="4340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Prevalence léčených – Solidní ZN</a:t>
            </a:r>
            <a:endParaRPr kumimoji="0" lang="en-US"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ovéPole 1"/>
          <p:cNvSpPr txBox="1"/>
          <p:nvPr/>
        </p:nvSpPr>
        <p:spPr>
          <a:xfrm rot="16200000">
            <a:off x="-912677" y="5009627"/>
            <a:ext cx="2524128" cy="351591"/>
          </a:xfrm>
          <a:prstGeom prst="rect">
            <a:avLst/>
          </a:prstGeom>
        </p:spPr>
        <p:txBody>
          <a:bodyPr wrap="square" rtlCol="0"/>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Vynaložené náklady v tis. Kč</a:t>
            </a:r>
          </a:p>
        </p:txBody>
      </p:sp>
      <p:sp>
        <p:nvSpPr>
          <p:cNvPr id="14" name="TextBox 6"/>
          <p:cNvSpPr txBox="1"/>
          <p:nvPr/>
        </p:nvSpPr>
        <p:spPr>
          <a:xfrm>
            <a:off x="-625335" y="533432"/>
            <a:ext cx="228303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dat: NRHZS</a:t>
            </a:r>
          </a:p>
        </p:txBody>
      </p:sp>
      <p:sp>
        <p:nvSpPr>
          <p:cNvPr id="15" name="TextovéPole 1"/>
          <p:cNvSpPr txBox="1"/>
          <p:nvPr/>
        </p:nvSpPr>
        <p:spPr>
          <a:xfrm rot="16200000">
            <a:off x="-921679" y="2177459"/>
            <a:ext cx="2524128" cy="351591"/>
          </a:xfrm>
          <a:prstGeom prst="rect">
            <a:avLst/>
          </a:prstGeom>
        </p:spPr>
        <p:txBody>
          <a:bodyPr wrap="square" rtlCol="0"/>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tab pos="990600" algn="l"/>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Počet unikátních léčených osob</a:t>
            </a:r>
          </a:p>
        </p:txBody>
      </p:sp>
      <p:sp>
        <p:nvSpPr>
          <p:cNvPr id="4" name="Nadpis 3">
            <a:extLst>
              <a:ext uri="{FF2B5EF4-FFF2-40B4-BE49-F238E27FC236}">
                <a16:creationId xmlns:a16="http://schemas.microsoft.com/office/drawing/2014/main" id="{C49FC2B3-5B6C-A894-EB7A-623644FC1C8F}"/>
              </a:ext>
            </a:extLst>
          </p:cNvPr>
          <p:cNvSpPr>
            <a:spLocks noGrp="1"/>
          </p:cNvSpPr>
          <p:nvPr>
            <p:ph type="title"/>
          </p:nvPr>
        </p:nvSpPr>
        <p:spPr>
          <a:xfrm>
            <a:off x="272590" y="160258"/>
            <a:ext cx="11386173" cy="538364"/>
          </a:xfrm>
        </p:spPr>
        <p:txBody>
          <a:bodyPr/>
          <a:lstStyle/>
          <a:p>
            <a:r>
              <a:rPr lang="cs-CZ" noProof="0" dirty="0">
                <a:solidFill>
                  <a:srgbClr val="002060"/>
                </a:solidFill>
              </a:rPr>
              <a:t>Vývoj segmentu </a:t>
            </a:r>
            <a:r>
              <a:rPr lang="cs-CZ" noProof="0" dirty="0" err="1">
                <a:solidFill>
                  <a:srgbClr val="002060"/>
                </a:solidFill>
              </a:rPr>
              <a:t>centrové</a:t>
            </a:r>
            <a:r>
              <a:rPr lang="cs-CZ" noProof="0" dirty="0">
                <a:solidFill>
                  <a:srgbClr val="002060"/>
                </a:solidFill>
              </a:rPr>
              <a:t> léčby u pacientů s bydlištěm v </a:t>
            </a:r>
            <a:r>
              <a:rPr lang="cs-CZ" dirty="0">
                <a:solidFill>
                  <a:srgbClr val="002060"/>
                </a:solidFill>
              </a:rPr>
              <a:t>LBK: Solidní ZN</a:t>
            </a:r>
            <a:br>
              <a:rPr lang="cs-CZ" noProof="0" dirty="0"/>
            </a:br>
            <a:endParaRPr lang="cs-CZ" dirty="0"/>
          </a:p>
        </p:txBody>
      </p:sp>
    </p:spTree>
    <p:extLst>
      <p:ext uri="{BB962C8B-B14F-4D97-AF65-F5344CB8AC3E}">
        <p14:creationId xmlns:p14="http://schemas.microsoft.com/office/powerpoint/2010/main" val="37556868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af 5">
            <a:extLst>
              <a:ext uri="{FF2B5EF4-FFF2-40B4-BE49-F238E27FC236}">
                <a16:creationId xmlns:a16="http://schemas.microsoft.com/office/drawing/2014/main" id="{36C2D829-4C1B-312A-A4E9-220E4223683A}"/>
              </a:ext>
            </a:extLst>
          </p:cNvPr>
          <p:cNvGraphicFramePr/>
          <p:nvPr/>
        </p:nvGraphicFramePr>
        <p:xfrm>
          <a:off x="860031" y="858496"/>
          <a:ext cx="8386040" cy="28796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Graf 12">
            <a:extLst>
              <a:ext uri="{FF2B5EF4-FFF2-40B4-BE49-F238E27FC236}">
                <a16:creationId xmlns:a16="http://schemas.microsoft.com/office/drawing/2014/main" id="{BC54C076-D096-4AA5-DEF3-2033A028B4EC}"/>
              </a:ext>
            </a:extLst>
          </p:cNvPr>
          <p:cNvGraphicFramePr/>
          <p:nvPr/>
        </p:nvGraphicFramePr>
        <p:xfrm>
          <a:off x="525182" y="3741453"/>
          <a:ext cx="8703877" cy="3061587"/>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ovéPole 4"/>
          <p:cNvSpPr txBox="1"/>
          <p:nvPr/>
        </p:nvSpPr>
        <p:spPr>
          <a:xfrm>
            <a:off x="1728854" y="3741453"/>
            <a:ext cx="50279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Finanční objem – celý segment</a:t>
            </a:r>
            <a:endParaRPr kumimoji="0" lang="en-US"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ovéPole 6"/>
          <p:cNvSpPr txBox="1"/>
          <p:nvPr/>
        </p:nvSpPr>
        <p:spPr>
          <a:xfrm>
            <a:off x="1755648" y="851490"/>
            <a:ext cx="4340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Prevalence léčených – celý segment</a:t>
            </a:r>
            <a:endParaRPr kumimoji="0" lang="en-US"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ovéPole 1"/>
          <p:cNvSpPr txBox="1"/>
          <p:nvPr/>
        </p:nvSpPr>
        <p:spPr>
          <a:xfrm rot="16200000">
            <a:off x="-912677" y="5009627"/>
            <a:ext cx="2524128" cy="351591"/>
          </a:xfrm>
          <a:prstGeom prst="rect">
            <a:avLst/>
          </a:prstGeom>
        </p:spPr>
        <p:txBody>
          <a:bodyPr wrap="square" rtlCol="0"/>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Vynaložené náklady v tis. Kč</a:t>
            </a:r>
          </a:p>
        </p:txBody>
      </p:sp>
      <p:sp>
        <p:nvSpPr>
          <p:cNvPr id="14" name="TextBox 6"/>
          <p:cNvSpPr txBox="1"/>
          <p:nvPr/>
        </p:nvSpPr>
        <p:spPr>
          <a:xfrm>
            <a:off x="-625335" y="533432"/>
            <a:ext cx="228303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dat: NRHZS</a:t>
            </a:r>
          </a:p>
        </p:txBody>
      </p:sp>
      <p:sp>
        <p:nvSpPr>
          <p:cNvPr id="15" name="TextovéPole 1"/>
          <p:cNvSpPr txBox="1"/>
          <p:nvPr/>
        </p:nvSpPr>
        <p:spPr>
          <a:xfrm rot="16200000">
            <a:off x="-921679" y="2177459"/>
            <a:ext cx="2524128" cy="351591"/>
          </a:xfrm>
          <a:prstGeom prst="rect">
            <a:avLst/>
          </a:prstGeom>
        </p:spPr>
        <p:txBody>
          <a:bodyPr wrap="square" rtlCol="0"/>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tab pos="990600" algn="l"/>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Počet unikátních léčených osob</a:t>
            </a:r>
          </a:p>
        </p:txBody>
      </p:sp>
      <p:sp>
        <p:nvSpPr>
          <p:cNvPr id="4" name="Nadpis 3">
            <a:extLst>
              <a:ext uri="{FF2B5EF4-FFF2-40B4-BE49-F238E27FC236}">
                <a16:creationId xmlns:a16="http://schemas.microsoft.com/office/drawing/2014/main" id="{C49FC2B3-5B6C-A894-EB7A-623644FC1C8F}"/>
              </a:ext>
            </a:extLst>
          </p:cNvPr>
          <p:cNvSpPr>
            <a:spLocks noGrp="1"/>
          </p:cNvSpPr>
          <p:nvPr>
            <p:ph type="title"/>
          </p:nvPr>
        </p:nvSpPr>
        <p:spPr>
          <a:xfrm>
            <a:off x="272590" y="160258"/>
            <a:ext cx="11386173" cy="538364"/>
          </a:xfrm>
        </p:spPr>
        <p:txBody>
          <a:bodyPr/>
          <a:lstStyle/>
          <a:p>
            <a:r>
              <a:rPr lang="cs-CZ" noProof="0" dirty="0">
                <a:solidFill>
                  <a:srgbClr val="002060"/>
                </a:solidFill>
              </a:rPr>
              <a:t>Vývoj segmentu </a:t>
            </a:r>
            <a:r>
              <a:rPr lang="cs-CZ" noProof="0" dirty="0" err="1">
                <a:solidFill>
                  <a:srgbClr val="002060"/>
                </a:solidFill>
              </a:rPr>
              <a:t>centrové</a:t>
            </a:r>
            <a:r>
              <a:rPr lang="cs-CZ" noProof="0" dirty="0">
                <a:solidFill>
                  <a:srgbClr val="002060"/>
                </a:solidFill>
              </a:rPr>
              <a:t> léčby u pacientů s bydlištěm v Libereckém kraji</a:t>
            </a:r>
            <a:br>
              <a:rPr lang="cs-CZ" noProof="0" dirty="0">
                <a:solidFill>
                  <a:srgbClr val="002060"/>
                </a:solidFill>
              </a:rPr>
            </a:br>
            <a:endParaRPr lang="cs-CZ" dirty="0">
              <a:solidFill>
                <a:srgbClr val="002060"/>
              </a:solidFill>
            </a:endParaRPr>
          </a:p>
        </p:txBody>
      </p:sp>
    </p:spTree>
    <p:extLst>
      <p:ext uri="{BB962C8B-B14F-4D97-AF65-F5344CB8AC3E}">
        <p14:creationId xmlns:p14="http://schemas.microsoft.com/office/powerpoint/2010/main" val="361518851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8C987-8414-73B6-04E5-855C545E5F7C}"/>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1A9EB89F-C4F7-07C2-CCB3-A8A4BDA3A291}"/>
              </a:ext>
            </a:extLst>
          </p:cNvPr>
          <p:cNvSpPr/>
          <p:nvPr/>
        </p:nvSpPr>
        <p:spPr>
          <a:xfrm>
            <a:off x="5274489" y="4825488"/>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B07D8E2E-4D7E-9B55-E04E-9C6AD71197BE}"/>
              </a:ext>
            </a:extLst>
          </p:cNvPr>
          <p:cNvSpPr txBox="1"/>
          <p:nvPr/>
        </p:nvSpPr>
        <p:spPr>
          <a:xfrm>
            <a:off x="4085009" y="8246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6.</a:t>
            </a:r>
          </a:p>
        </p:txBody>
      </p:sp>
      <p:pic>
        <p:nvPicPr>
          <p:cNvPr id="6" name="Obrázek 5" descr="Obsah obrázku zbraň, kruh, šipka&#10;&#10;Popis byl vytvořen automaticky">
            <a:extLst>
              <a:ext uri="{FF2B5EF4-FFF2-40B4-BE49-F238E27FC236}">
                <a16:creationId xmlns:a16="http://schemas.microsoft.com/office/drawing/2014/main" id="{5AF8011C-03DE-9410-5242-AD4810A66FF9}"/>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827849" y="490839"/>
            <a:ext cx="1811178" cy="1811178"/>
          </a:xfrm>
          <a:prstGeom prst="rect">
            <a:avLst/>
          </a:prstGeom>
        </p:spPr>
      </p:pic>
      <p:sp>
        <p:nvSpPr>
          <p:cNvPr id="8" name="TextovéPole 7">
            <a:extLst>
              <a:ext uri="{FF2B5EF4-FFF2-40B4-BE49-F238E27FC236}">
                <a16:creationId xmlns:a16="http://schemas.microsoft.com/office/drawing/2014/main" id="{7203E980-0904-2A4A-CE1A-7AA049AC4ED2}"/>
              </a:ext>
            </a:extLst>
          </p:cNvPr>
          <p:cNvSpPr txBox="1"/>
          <p:nvPr/>
        </p:nvSpPr>
        <p:spPr>
          <a:xfrm>
            <a:off x="671916" y="3216995"/>
            <a:ext cx="10628699" cy="21236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Posílení komunitní ošetřovatelské péče,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péče v závěru života a paliativní péče </a:t>
            </a:r>
            <a:endParaRPr kumimoji="0" lang="cs-CZ" sz="4400" b="0" i="0" u="none" strike="noStrike" kern="1200" cap="none" spc="0" normalizeH="0" baseline="0" noProof="0">
              <a:ln>
                <a:noFill/>
              </a:ln>
              <a:solidFill>
                <a:srgbClr val="2E598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44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A0A044DB-0382-F59D-BDBB-D914E14AAB5F}"/>
              </a:ext>
            </a:extLst>
          </p:cNvPr>
          <p:cNvSpPr txBox="1"/>
          <p:nvPr/>
        </p:nvSpPr>
        <p:spPr>
          <a:xfrm rot="19784851">
            <a:off x="361040" y="963187"/>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spTree>
    <p:extLst>
      <p:ext uri="{BB962C8B-B14F-4D97-AF65-F5344CB8AC3E}">
        <p14:creationId xmlns:p14="http://schemas.microsoft.com/office/powerpoint/2010/main" val="312262237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3FE41-67FE-0E73-B5CA-11B6600153FF}"/>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7D7631C5-922F-174C-DDE3-30EBF056072A}"/>
              </a:ext>
            </a:extLst>
          </p:cNvPr>
          <p:cNvSpPr txBox="1">
            <a:spLocks/>
          </p:cNvSpPr>
          <p:nvPr>
            <p:custDataLst>
              <p:tags r:id="rId1"/>
            </p:custDataLst>
          </p:nvPr>
        </p:nvSpPr>
        <p:spPr>
          <a:xfrm>
            <a:off x="95126" y="799366"/>
            <a:ext cx="11705842" cy="238303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002060"/>
                </a:solidFill>
                <a:effectLst/>
                <a:uLnTx/>
                <a:uFillTx/>
                <a:latin typeface="Calibri" panose="020F0502020204030204"/>
                <a:ea typeface="+mj-ea"/>
                <a:cs typeface="+mj-cs"/>
              </a:rPr>
              <a:t>Čas nadcházejících změn ve stárnoucí populaci</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002060"/>
                </a:solidFill>
                <a:effectLst/>
                <a:uLnTx/>
                <a:uFillTx/>
                <a:latin typeface="Calibri" panose="020F0502020204030204"/>
                <a:ea typeface="+mj-ea"/>
                <a:cs typeface="+mj-cs"/>
              </a:rPr>
              <a:t>= změna dominantního modelu péče</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rPr>
              <a:t>Roste a poroste potřeba dlouhodobé péče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rPr>
              <a:t>a ošetřovatelské péče, včetně sociálně-zdravotních služeb. </a:t>
            </a:r>
          </a:p>
        </p:txBody>
      </p:sp>
      <p:sp>
        <p:nvSpPr>
          <p:cNvPr id="4" name="Šipka: dolů 3">
            <a:extLst>
              <a:ext uri="{FF2B5EF4-FFF2-40B4-BE49-F238E27FC236}">
                <a16:creationId xmlns:a16="http://schemas.microsoft.com/office/drawing/2014/main" id="{41BDBC80-B1EE-54DF-B11D-01C9A109AAEE}"/>
              </a:ext>
            </a:extLst>
          </p:cNvPr>
          <p:cNvSpPr/>
          <p:nvPr/>
        </p:nvSpPr>
        <p:spPr>
          <a:xfrm>
            <a:off x="4613869" y="5149780"/>
            <a:ext cx="1778558" cy="854110"/>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892E55F7-BC09-3DC3-C6AD-84B50F71F190}"/>
              </a:ext>
            </a:extLst>
          </p:cNvPr>
          <p:cNvSpPr txBox="1"/>
          <p:nvPr/>
        </p:nvSpPr>
        <p:spPr>
          <a:xfrm>
            <a:off x="1034982" y="3686723"/>
            <a:ext cx="274320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200" b="1" i="1" u="none" strike="noStrike" kern="1200" cap="none" spc="0" normalizeH="0" baseline="0" noProof="0">
                <a:ln>
                  <a:noFill/>
                </a:ln>
                <a:solidFill>
                  <a:prstClr val="black"/>
                </a:solidFill>
                <a:effectLst/>
                <a:uLnTx/>
                <a:uFillTx/>
                <a:latin typeface="Calibri" panose="020F0502020204030204"/>
                <a:ea typeface="+mn-ea"/>
                <a:cs typeface="+mn-cs"/>
              </a:rPr>
              <a:t>Model akutní péče </a:t>
            </a:r>
          </a:p>
        </p:txBody>
      </p:sp>
      <p:cxnSp>
        <p:nvCxnSpPr>
          <p:cNvPr id="7" name="Přímá spojnice se šipkou 6">
            <a:extLst>
              <a:ext uri="{FF2B5EF4-FFF2-40B4-BE49-F238E27FC236}">
                <a16:creationId xmlns:a16="http://schemas.microsoft.com/office/drawing/2014/main" id="{13077B2E-F6F8-FF7D-FB9F-DD44049DE176}"/>
              </a:ext>
            </a:extLst>
          </p:cNvPr>
          <p:cNvCxnSpPr/>
          <p:nvPr/>
        </p:nvCxnSpPr>
        <p:spPr>
          <a:xfrm>
            <a:off x="4131548" y="4225332"/>
            <a:ext cx="3014506"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8" name="TextovéPole 7">
            <a:extLst>
              <a:ext uri="{FF2B5EF4-FFF2-40B4-BE49-F238E27FC236}">
                <a16:creationId xmlns:a16="http://schemas.microsoft.com/office/drawing/2014/main" id="{34FD9621-D04F-CB9B-7005-253337B02B20}"/>
              </a:ext>
            </a:extLst>
          </p:cNvPr>
          <p:cNvSpPr txBox="1"/>
          <p:nvPr/>
        </p:nvSpPr>
        <p:spPr>
          <a:xfrm>
            <a:off x="7268313" y="3675600"/>
            <a:ext cx="3782611" cy="107721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3200" b="1" i="1" u="none" strike="noStrike" kern="1200" cap="none" spc="0" normalizeH="0" baseline="0" noProof="0">
                <a:ln>
                  <a:noFill/>
                </a:ln>
                <a:solidFill>
                  <a:prstClr val="black"/>
                </a:solidFill>
                <a:effectLst/>
                <a:uLnTx/>
                <a:uFillTx/>
                <a:latin typeface="Calibri" panose="020F0502020204030204"/>
                <a:ea typeface="+mn-ea"/>
                <a:cs typeface="+mn-cs"/>
              </a:rPr>
              <a:t>Model následné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3200" b="1" i="1" u="none" strike="noStrike" kern="1200" cap="none" spc="0" normalizeH="0" baseline="0" noProof="0">
                <a:ln>
                  <a:noFill/>
                </a:ln>
                <a:solidFill>
                  <a:prstClr val="black"/>
                </a:solidFill>
                <a:effectLst/>
                <a:uLnTx/>
                <a:uFillTx/>
                <a:latin typeface="Calibri" panose="020F0502020204030204"/>
                <a:ea typeface="+mn-ea"/>
                <a:cs typeface="+mn-cs"/>
              </a:rPr>
              <a:t>a dlouhodobé péče</a:t>
            </a:r>
          </a:p>
        </p:txBody>
      </p:sp>
      <p:sp>
        <p:nvSpPr>
          <p:cNvPr id="9" name="TextovéPole 8">
            <a:extLst>
              <a:ext uri="{FF2B5EF4-FFF2-40B4-BE49-F238E27FC236}">
                <a16:creationId xmlns:a16="http://schemas.microsoft.com/office/drawing/2014/main" id="{7E12F1F2-CDDE-2552-E10B-BEA8273556DF}"/>
              </a:ext>
            </a:extLst>
          </p:cNvPr>
          <p:cNvSpPr txBox="1"/>
          <p:nvPr/>
        </p:nvSpPr>
        <p:spPr>
          <a:xfrm>
            <a:off x="4124775" y="3644822"/>
            <a:ext cx="2743200"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1" u="none" strike="noStrike" kern="1200" cap="none" spc="0" normalizeH="0" baseline="0" noProof="0" err="1">
                <a:ln>
                  <a:noFill/>
                </a:ln>
                <a:solidFill>
                  <a:srgbClr val="4472C4"/>
                </a:solidFill>
                <a:effectLst/>
                <a:uLnTx/>
                <a:uFillTx/>
                <a:latin typeface="Calibri" panose="020F0502020204030204"/>
                <a:ea typeface="+mn-ea"/>
                <a:cs typeface="+mn-cs"/>
              </a:rPr>
              <a:t>Disease</a:t>
            </a:r>
            <a:r>
              <a:rPr kumimoji="0" lang="cs-CZ" sz="2200" b="1" i="1" u="none" strike="noStrike" kern="1200" cap="none" spc="0" normalizeH="0" baseline="0" noProof="0">
                <a:ln>
                  <a:noFill/>
                </a:ln>
                <a:solidFill>
                  <a:srgbClr val="4472C4"/>
                </a:solidFill>
                <a:effectLst/>
                <a:uLnTx/>
                <a:uFillTx/>
                <a:latin typeface="Calibri" panose="020F0502020204030204"/>
                <a:ea typeface="+mn-ea"/>
                <a:cs typeface="+mn-cs"/>
              </a:rPr>
              <a:t> management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2200" b="1" i="1" u="none" strike="noStrike" kern="1200" cap="none" spc="0" normalizeH="0" baseline="0" noProof="0">
              <a:ln>
                <a:noFill/>
              </a:ln>
              <a:solidFill>
                <a:srgbClr val="4472C4"/>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1" u="none" strike="noStrike" kern="1200" cap="none" spc="0" normalizeH="0" baseline="0" noProof="0">
                <a:ln>
                  <a:noFill/>
                </a:ln>
                <a:solidFill>
                  <a:srgbClr val="4472C4"/>
                </a:solidFill>
                <a:effectLst/>
                <a:uLnTx/>
                <a:uFillTx/>
                <a:latin typeface="Calibri" panose="020F0502020204030204"/>
                <a:ea typeface="+mn-ea"/>
                <a:cs typeface="+mn-cs"/>
              </a:rPr>
              <a:t>programy</a:t>
            </a:r>
          </a:p>
        </p:txBody>
      </p:sp>
    </p:spTree>
    <p:extLst>
      <p:ext uri="{BB962C8B-B14F-4D97-AF65-F5344CB8AC3E}">
        <p14:creationId xmlns:p14="http://schemas.microsoft.com/office/powerpoint/2010/main" val="301635939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CA4D66-0E9A-4941-D6C2-5ECF36D51975}"/>
            </a:ext>
          </a:extLst>
        </p:cNvPr>
        <p:cNvGrpSpPr/>
        <p:nvPr/>
      </p:nvGrpSpPr>
      <p:grpSpPr>
        <a:xfrm>
          <a:off x="0" y="0"/>
          <a:ext cx="0" cy="0"/>
          <a:chOff x="0" y="0"/>
          <a:chExt cx="0" cy="0"/>
        </a:xfrm>
      </p:grpSpPr>
      <p:graphicFrame>
        <p:nvGraphicFramePr>
          <p:cNvPr id="12" name="Tabulka 11">
            <a:extLst>
              <a:ext uri="{FF2B5EF4-FFF2-40B4-BE49-F238E27FC236}">
                <a16:creationId xmlns:a16="http://schemas.microsoft.com/office/drawing/2014/main" id="{2817A1C5-7F2E-2F3F-025F-62A06C53CC01}"/>
              </a:ext>
            </a:extLst>
          </p:cNvPr>
          <p:cNvGraphicFramePr>
            <a:graphicFrameLocks noGrp="1"/>
          </p:cNvGraphicFramePr>
          <p:nvPr>
            <p:custDataLst>
              <p:tags r:id="rId1"/>
            </p:custDataLst>
          </p:nvPr>
        </p:nvGraphicFramePr>
        <p:xfrm>
          <a:off x="378888" y="1225345"/>
          <a:ext cx="10552350" cy="4906748"/>
        </p:xfrm>
        <a:graphic>
          <a:graphicData uri="http://schemas.openxmlformats.org/drawingml/2006/table">
            <a:tbl>
              <a:tblPr firstRow="1" bandRow="1"/>
              <a:tblGrid>
                <a:gridCol w="2110470">
                  <a:extLst>
                    <a:ext uri="{9D8B030D-6E8A-4147-A177-3AD203B41FA5}">
                      <a16:colId xmlns:a16="http://schemas.microsoft.com/office/drawing/2014/main" val="20000"/>
                    </a:ext>
                  </a:extLst>
                </a:gridCol>
                <a:gridCol w="1406980">
                  <a:extLst>
                    <a:ext uri="{9D8B030D-6E8A-4147-A177-3AD203B41FA5}">
                      <a16:colId xmlns:a16="http://schemas.microsoft.com/office/drawing/2014/main" val="2441956444"/>
                    </a:ext>
                  </a:extLst>
                </a:gridCol>
                <a:gridCol w="1758725">
                  <a:extLst>
                    <a:ext uri="{9D8B030D-6E8A-4147-A177-3AD203B41FA5}">
                      <a16:colId xmlns:a16="http://schemas.microsoft.com/office/drawing/2014/main" val="2083713745"/>
                    </a:ext>
                  </a:extLst>
                </a:gridCol>
                <a:gridCol w="1758725">
                  <a:extLst>
                    <a:ext uri="{9D8B030D-6E8A-4147-A177-3AD203B41FA5}">
                      <a16:colId xmlns:a16="http://schemas.microsoft.com/office/drawing/2014/main" val="2420371659"/>
                    </a:ext>
                  </a:extLst>
                </a:gridCol>
                <a:gridCol w="1758725">
                  <a:extLst>
                    <a:ext uri="{9D8B030D-6E8A-4147-A177-3AD203B41FA5}">
                      <a16:colId xmlns:a16="http://schemas.microsoft.com/office/drawing/2014/main" val="2851716476"/>
                    </a:ext>
                  </a:extLst>
                </a:gridCol>
                <a:gridCol w="1758725">
                  <a:extLst>
                    <a:ext uri="{9D8B030D-6E8A-4147-A177-3AD203B41FA5}">
                      <a16:colId xmlns:a16="http://schemas.microsoft.com/office/drawing/2014/main" val="2098660654"/>
                    </a:ext>
                  </a:extLst>
                </a:gridCol>
              </a:tblGrid>
              <a:tr h="305468">
                <a:tc rowSpan="3">
                  <a:txBody>
                    <a:bodyPr/>
                    <a:lstStyle/>
                    <a:p>
                      <a:pPr algn="ctr"/>
                      <a:r>
                        <a:rPr lang="cs-CZ" sz="1600" b="1">
                          <a:solidFill>
                            <a:srgbClr val="D71440"/>
                          </a:solidFill>
                          <a:latin typeface="+mn-lt"/>
                        </a:rPr>
                        <a:t>Věk 75+, bez PnP</a:t>
                      </a:r>
                    </a:p>
                  </a:txBody>
                  <a:tcPr marL="0" marR="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Pozorovaná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noProof="0">
                          <a:solidFill>
                            <a:schemeClr val="tx1"/>
                          </a:solidFill>
                          <a:latin typeface="+mn-lt"/>
                        </a:rPr>
                        <a:t>Predikce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lnL w="12700" cap="flat" cmpd="sng" algn="ctr">
                      <a:solidFill>
                        <a:schemeClr val="tx1"/>
                      </a:solidFill>
                      <a:prstDash val="solid"/>
                      <a:round/>
                      <a:headEnd type="none" w="med" len="med"/>
                      <a:tailEnd type="none" w="med" len="med"/>
                    </a:lnL>
                  </a:tcPr>
                </a:tc>
                <a:tc hMerge="1">
                  <a:txBody>
                    <a:bodyPr/>
                    <a:lstStyle/>
                    <a:p>
                      <a:endParaRPr lang="cs-CZ">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cs-CZ">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1585697"/>
                  </a:ext>
                </a:extLst>
              </a:tr>
              <a:tr h="203479">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baseline="0" noProof="0">
                          <a:solidFill>
                            <a:schemeClr val="tx1"/>
                          </a:solidFill>
                          <a:latin typeface="+mn-lt"/>
                        </a:rPr>
                        <a:t>2050</a:t>
                      </a:r>
                      <a:endParaRPr lang="cs-CZ" sz="1600" b="1" noProof="0">
                        <a:solidFill>
                          <a:schemeClr val="tx1"/>
                        </a:solidFill>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312287">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35 701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45 178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46 305</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46 109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1" i="0" u="none" strike="noStrike">
                          <a:solidFill>
                            <a:srgbClr val="000000"/>
                          </a:solidFill>
                          <a:effectLst/>
                          <a:latin typeface="+mn-lt"/>
                        </a:rPr>
                        <a:t>55 195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r h="174553">
                <a:tc>
                  <a:txBody>
                    <a:bodyPr/>
                    <a:lstStyle/>
                    <a:p>
                      <a:pPr algn="ctr"/>
                      <a:endParaRPr lang="cs-CZ" sz="1600" b="1" noProof="0">
                        <a:solidFill>
                          <a:srgbClr val="D71440"/>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4439582"/>
                  </a:ext>
                </a:extLst>
              </a:tr>
              <a:tr h="305468">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600" b="1" kern="1200">
                          <a:solidFill>
                            <a:srgbClr val="D71440"/>
                          </a:solidFill>
                          <a:latin typeface="Calibri" panose="020F0502020204030204"/>
                          <a:ea typeface="+mn-ea"/>
                          <a:cs typeface="+mn-cs"/>
                        </a:rPr>
                        <a:t>Věk 75+ </a:t>
                      </a:r>
                      <a:r>
                        <a:rPr lang="cs-CZ" sz="1600" b="1" kern="1200">
                          <a:solidFill>
                            <a:schemeClr val="tx1"/>
                          </a:solidFill>
                          <a:latin typeface="Calibri" panose="020F0502020204030204"/>
                          <a:ea typeface="+mn-ea"/>
                          <a:cs typeface="+mn-cs"/>
                        </a:rPr>
                        <a:t>a zároveň</a:t>
                      </a:r>
                      <a:br>
                        <a:rPr lang="cs-CZ" sz="1600" b="1" kern="1200">
                          <a:solidFill>
                            <a:schemeClr val="tx1"/>
                          </a:solidFill>
                          <a:latin typeface="Calibri" panose="020F0502020204030204"/>
                          <a:ea typeface="+mn-ea"/>
                          <a:cs typeface="+mn-cs"/>
                        </a:rPr>
                      </a:br>
                      <a:r>
                        <a:rPr lang="cs-CZ" sz="1600" b="1" kern="1200" err="1">
                          <a:solidFill>
                            <a:srgbClr val="D71440"/>
                          </a:solidFill>
                          <a:latin typeface="Calibri" panose="020F0502020204030204"/>
                          <a:ea typeface="+mn-ea"/>
                          <a:cs typeface="+mn-cs"/>
                        </a:rPr>
                        <a:t>PnP</a:t>
                      </a:r>
                      <a:r>
                        <a:rPr lang="cs-CZ" sz="1600" b="1" kern="1200">
                          <a:solidFill>
                            <a:srgbClr val="D71440"/>
                          </a:solidFill>
                          <a:latin typeface="Calibri" panose="020F0502020204030204"/>
                          <a:ea typeface="+mn-ea"/>
                          <a:cs typeface="+mn-cs"/>
                        </a:rPr>
                        <a:t> III.–IV. stupeň</a:t>
                      </a:r>
                    </a:p>
                  </a:txBody>
                  <a:tcPr marL="0" marR="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Pozorovaná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b="1" noProof="0">
                          <a:solidFill>
                            <a:schemeClr val="tx1"/>
                          </a:solidFill>
                          <a:latin typeface="+mn-lt"/>
                        </a:rPr>
                        <a:t>Predikce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4495738"/>
                  </a:ext>
                </a:extLst>
              </a:tr>
              <a:tr h="152734">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baseline="0" noProof="0">
                          <a:solidFill>
                            <a:schemeClr val="tx1"/>
                          </a:solidFill>
                          <a:latin typeface="+mn-lt"/>
                        </a:rPr>
                        <a:t>2050</a:t>
                      </a:r>
                      <a:endParaRPr lang="cs-CZ" sz="1600" b="1" noProof="0">
                        <a:solidFill>
                          <a:schemeClr val="tx1"/>
                        </a:solidFill>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7166104"/>
                  </a:ext>
                </a:extLst>
              </a:tr>
              <a:tr h="312287">
                <a:tc v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4 930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6 712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8 279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9 532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1" i="0" u="none" strike="noStrike">
                          <a:solidFill>
                            <a:srgbClr val="000000"/>
                          </a:solidFill>
                          <a:effectLst/>
                          <a:latin typeface="+mn-lt"/>
                        </a:rPr>
                        <a:t>10 504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0778673"/>
                  </a:ext>
                </a:extLst>
              </a:tr>
              <a:tr h="174553">
                <a:tc>
                  <a:txBody>
                    <a:bodyPr/>
                    <a:lstStyle/>
                    <a:p>
                      <a:pPr algn="ctr"/>
                      <a:endParaRPr lang="cs-CZ" sz="1600" b="1" noProof="0">
                        <a:solidFill>
                          <a:srgbClr val="D71440"/>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138247"/>
                  </a:ext>
                </a:extLst>
              </a:tr>
              <a:tr h="305468">
                <a:tc rowSpan="3">
                  <a:txBody>
                    <a:bodyPr/>
                    <a:lstStyle/>
                    <a:p>
                      <a:pPr algn="ctr"/>
                      <a:r>
                        <a:rPr lang="cs-CZ" sz="1600" b="1">
                          <a:solidFill>
                            <a:srgbClr val="D71440"/>
                          </a:solidFill>
                          <a:latin typeface="+mn-lt"/>
                        </a:rPr>
                        <a:t>Věk 85+, bez PnP</a:t>
                      </a:r>
                    </a:p>
                  </a:txBody>
                  <a:tcPr marL="0" marR="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Pozorovaná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b="1" noProof="0">
                          <a:solidFill>
                            <a:schemeClr val="tx1"/>
                          </a:solidFill>
                          <a:latin typeface="+mn-lt"/>
                        </a:rPr>
                        <a:t>Predikce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5532938"/>
                  </a:ext>
                </a:extLst>
              </a:tr>
              <a:tr h="152734">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baseline="0" noProof="0">
                          <a:solidFill>
                            <a:schemeClr val="tx1"/>
                          </a:solidFill>
                          <a:latin typeface="+mn-lt"/>
                        </a:rPr>
                        <a:t>2050</a:t>
                      </a:r>
                      <a:endParaRPr lang="cs-CZ" sz="1600" b="1" noProof="0">
                        <a:solidFill>
                          <a:schemeClr val="tx1"/>
                        </a:solidFill>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6480728"/>
                  </a:ext>
                </a:extLst>
              </a:tr>
              <a:tr h="312287">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4 850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7 155</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10 829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12 789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1" i="0" u="none" strike="noStrike">
                          <a:solidFill>
                            <a:srgbClr val="000000"/>
                          </a:solidFill>
                          <a:effectLst/>
                          <a:latin typeface="+mn-lt"/>
                        </a:rPr>
                        <a:t>12 923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78854814"/>
                  </a:ext>
                </a:extLst>
              </a:tr>
              <a:tr h="174553">
                <a:tc>
                  <a:txBody>
                    <a:bodyPr/>
                    <a:lstStyle/>
                    <a:p>
                      <a:pPr algn="ctr"/>
                      <a:endParaRPr lang="cs-CZ" sz="1600" b="1" noProof="0">
                        <a:solidFill>
                          <a:srgbClr val="D71440"/>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endParaRPr lang="en-US" sz="1600" b="1" kern="1200">
                        <a:solidFill>
                          <a:schemeClr val="tx1"/>
                        </a:solidFill>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38139903"/>
                  </a:ext>
                </a:extLst>
              </a:tr>
              <a:tr h="305468">
                <a:tc rowSpan="3">
                  <a:txBody>
                    <a:bodyPr/>
                    <a:lstStyle/>
                    <a:p>
                      <a:pPr algn="ctr"/>
                      <a:r>
                        <a:rPr lang="cs-CZ" sz="1600" b="1" kern="1200">
                          <a:solidFill>
                            <a:srgbClr val="D71440"/>
                          </a:solidFill>
                          <a:latin typeface="+mn-lt"/>
                          <a:ea typeface="+mn-ea"/>
                          <a:cs typeface="+mn-cs"/>
                        </a:rPr>
                        <a:t>Věk 85+ </a:t>
                      </a:r>
                      <a:r>
                        <a:rPr lang="cs-CZ" sz="1600" b="1">
                          <a:solidFill>
                            <a:schemeClr val="tx1"/>
                          </a:solidFill>
                          <a:latin typeface="+mn-lt"/>
                        </a:rPr>
                        <a:t>a zároveň</a:t>
                      </a:r>
                      <a:br>
                        <a:rPr lang="cs-CZ" sz="1600" b="1">
                          <a:solidFill>
                            <a:schemeClr val="tx1"/>
                          </a:solidFill>
                          <a:latin typeface="+mn-lt"/>
                        </a:rPr>
                      </a:br>
                      <a:r>
                        <a:rPr lang="cs-CZ" sz="1600" b="1" kern="1200" err="1">
                          <a:solidFill>
                            <a:srgbClr val="D71440"/>
                          </a:solidFill>
                          <a:latin typeface="+mn-lt"/>
                          <a:ea typeface="+mn-ea"/>
                          <a:cs typeface="+mn-cs"/>
                        </a:rPr>
                        <a:t>PnP</a:t>
                      </a:r>
                      <a:r>
                        <a:rPr lang="cs-CZ" sz="1600" b="1" kern="1200">
                          <a:solidFill>
                            <a:srgbClr val="D71440"/>
                          </a:solidFill>
                          <a:latin typeface="+mn-lt"/>
                          <a:ea typeface="+mn-ea"/>
                          <a:cs typeface="+mn-cs"/>
                        </a:rPr>
                        <a:t> III.–IV. stupeň</a:t>
                      </a:r>
                    </a:p>
                  </a:txBody>
                  <a:tcPr marL="0" marR="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Pozorovaná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b="1" noProof="0">
                          <a:solidFill>
                            <a:schemeClr val="tx1"/>
                          </a:solidFill>
                          <a:latin typeface="+mn-lt"/>
                        </a:rPr>
                        <a:t>Predikce prevalence*</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4723897"/>
                  </a:ext>
                </a:extLst>
              </a:tr>
              <a:tr h="152734">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2035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2040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baseline="0" noProof="0">
                          <a:solidFill>
                            <a:schemeClr val="tx1"/>
                          </a:solidFill>
                          <a:latin typeface="+mn-lt"/>
                        </a:rPr>
                        <a:t>2050</a:t>
                      </a:r>
                      <a:endParaRPr lang="cs-CZ" sz="1600" b="1" noProof="0">
                        <a:solidFill>
                          <a:schemeClr val="tx1"/>
                        </a:solidFill>
                        <a:latin typeface="+mn-lt"/>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6305727"/>
                  </a:ext>
                </a:extLst>
              </a:tr>
              <a:tr h="312287">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2 460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3 431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5 084</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600" b="1" i="0" u="none" strike="noStrike">
                          <a:solidFill>
                            <a:srgbClr val="000000"/>
                          </a:solidFill>
                          <a:effectLst/>
                          <a:latin typeface="+mn-lt"/>
                        </a:rPr>
                        <a:t>6 627</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1" i="0" u="none" strike="noStrike">
                          <a:solidFill>
                            <a:srgbClr val="000000"/>
                          </a:solidFill>
                          <a:effectLst/>
                          <a:latin typeface="+mn-lt"/>
                        </a:rPr>
                        <a:t>6 994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8262542"/>
                  </a:ext>
                </a:extLst>
              </a:tr>
            </a:tbl>
          </a:graphicData>
        </a:graphic>
      </p:graphicFrame>
      <p:sp>
        <p:nvSpPr>
          <p:cNvPr id="15" name="Title 1">
            <a:extLst>
              <a:ext uri="{FF2B5EF4-FFF2-40B4-BE49-F238E27FC236}">
                <a16:creationId xmlns:a16="http://schemas.microsoft.com/office/drawing/2014/main" id="{3F748011-6CFB-0D3D-DF05-ECD6EDD06A16}"/>
              </a:ext>
            </a:extLst>
          </p:cNvPr>
          <p:cNvSpPr>
            <a:spLocks noGrp="1"/>
          </p:cNvSpPr>
          <p:nvPr>
            <p:ph type="title"/>
            <p:custDataLst>
              <p:tags r:id="rId2"/>
            </p:custDataLst>
          </p:nvPr>
        </p:nvSpPr>
        <p:spPr>
          <a:xfrm>
            <a:off x="272590" y="160258"/>
            <a:ext cx="11386173" cy="538364"/>
          </a:xfrm>
        </p:spPr>
        <p:txBody>
          <a:bodyPr>
            <a:noAutofit/>
          </a:bodyPr>
          <a:lstStyle/>
          <a:p>
            <a:r>
              <a:rPr lang="pt-BR" dirty="0">
                <a:solidFill>
                  <a:srgbClr val="002060"/>
                </a:solidFill>
              </a:rPr>
              <a:t>Statistická predikce </a:t>
            </a:r>
            <a:r>
              <a:rPr lang="cs-CZ" dirty="0">
                <a:solidFill>
                  <a:srgbClr val="002060"/>
                </a:solidFill>
              </a:rPr>
              <a:t>počtu seniorů s vysokým stupněm závislosti v LBK</a:t>
            </a:r>
            <a:endParaRPr lang="en-US" dirty="0">
              <a:solidFill>
                <a:srgbClr val="002060"/>
              </a:solidFill>
            </a:endParaRPr>
          </a:p>
        </p:txBody>
      </p:sp>
      <p:sp>
        <p:nvSpPr>
          <p:cNvPr id="18" name="TextovéPole 17">
            <a:extLst>
              <a:ext uri="{FF2B5EF4-FFF2-40B4-BE49-F238E27FC236}">
                <a16:creationId xmlns:a16="http://schemas.microsoft.com/office/drawing/2014/main" id="{18ED2432-917D-E5BB-6CBE-3AB292786E58}"/>
              </a:ext>
            </a:extLst>
          </p:cNvPr>
          <p:cNvSpPr txBox="1"/>
          <p:nvPr/>
        </p:nvSpPr>
        <p:spPr>
          <a:xfrm>
            <a:off x="11015175" y="3101520"/>
            <a:ext cx="1118950" cy="43088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white"/>
                </a:solidFill>
                <a:effectLst/>
                <a:uLnTx/>
                <a:uFillTx/>
                <a:latin typeface="Calibri" panose="020F0502020204030204"/>
                <a:ea typeface="+mn-ea"/>
                <a:cs typeface="+mn-cs"/>
              </a:rPr>
              <a:t>+6</a:t>
            </a:r>
            <a:r>
              <a:rPr lang="cs-CZ" sz="2200" b="1">
                <a:solidFill>
                  <a:prstClr val="white"/>
                </a:solidFill>
                <a:latin typeface="Calibri" panose="020F0502020204030204"/>
              </a:rPr>
              <a:t>8</a:t>
            </a:r>
            <a:r>
              <a:rPr kumimoji="0" lang="cs-CZ" sz="22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9" name="TextovéPole 18">
            <a:extLst>
              <a:ext uri="{FF2B5EF4-FFF2-40B4-BE49-F238E27FC236}">
                <a16:creationId xmlns:a16="http://schemas.microsoft.com/office/drawing/2014/main" id="{5990568C-0401-7830-35A0-E26AD2FACF50}"/>
              </a:ext>
            </a:extLst>
          </p:cNvPr>
          <p:cNvSpPr txBox="1"/>
          <p:nvPr/>
        </p:nvSpPr>
        <p:spPr>
          <a:xfrm>
            <a:off x="11015175" y="5665692"/>
            <a:ext cx="1118950" cy="43088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white"/>
                </a:solidFill>
                <a:effectLst/>
                <a:uLnTx/>
                <a:uFillTx/>
                <a:latin typeface="Calibri" panose="020F0502020204030204"/>
                <a:ea typeface="+mn-ea"/>
                <a:cs typeface="+mn-cs"/>
              </a:rPr>
              <a:t>+107 %</a:t>
            </a:r>
          </a:p>
        </p:txBody>
      </p:sp>
      <p:sp>
        <p:nvSpPr>
          <p:cNvPr id="20" name="TextovéPole 19">
            <a:extLst>
              <a:ext uri="{FF2B5EF4-FFF2-40B4-BE49-F238E27FC236}">
                <a16:creationId xmlns:a16="http://schemas.microsoft.com/office/drawing/2014/main" id="{81C55A79-AA88-7F09-6B4E-B6A551273B2D}"/>
              </a:ext>
            </a:extLst>
          </p:cNvPr>
          <p:cNvSpPr txBox="1"/>
          <p:nvPr/>
        </p:nvSpPr>
        <p:spPr>
          <a:xfrm>
            <a:off x="10983344" y="2337681"/>
            <a:ext cx="1179656" cy="769441"/>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Calibri" panose="020F0502020204030204"/>
                <a:ea typeface="+mn-ea"/>
                <a:cs typeface="+mn-cs"/>
              </a:rPr>
              <a:t>2024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Calibri" panose="020F0502020204030204"/>
                <a:ea typeface="+mn-ea"/>
                <a:cs typeface="+mn-cs"/>
              </a:rPr>
              <a:t>-&gt; 2035</a:t>
            </a:r>
          </a:p>
        </p:txBody>
      </p:sp>
      <p:sp>
        <p:nvSpPr>
          <p:cNvPr id="21" name="TextovéPole 20">
            <a:extLst>
              <a:ext uri="{FF2B5EF4-FFF2-40B4-BE49-F238E27FC236}">
                <a16:creationId xmlns:a16="http://schemas.microsoft.com/office/drawing/2014/main" id="{4D63B339-97CD-A6D3-E091-335D74A99474}"/>
              </a:ext>
            </a:extLst>
          </p:cNvPr>
          <p:cNvSpPr txBox="1"/>
          <p:nvPr/>
        </p:nvSpPr>
        <p:spPr>
          <a:xfrm>
            <a:off x="10983344" y="4896251"/>
            <a:ext cx="1179656" cy="769441"/>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Calibri" panose="020F0502020204030204"/>
                <a:ea typeface="+mn-ea"/>
                <a:cs typeface="+mn-cs"/>
              </a:rPr>
              <a:t>2024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Calibri" panose="020F0502020204030204"/>
                <a:ea typeface="+mn-ea"/>
                <a:cs typeface="+mn-cs"/>
              </a:rPr>
              <a:t>-&gt; 2035</a:t>
            </a:r>
          </a:p>
        </p:txBody>
      </p:sp>
      <p:sp>
        <p:nvSpPr>
          <p:cNvPr id="3" name="TextBox 6">
            <a:extLst>
              <a:ext uri="{FF2B5EF4-FFF2-40B4-BE49-F238E27FC236}">
                <a16:creationId xmlns:a16="http://schemas.microsoft.com/office/drawing/2014/main" id="{8BEA2729-5D6E-CDD0-1222-5093E7DC4C26}"/>
              </a:ext>
            </a:extLst>
          </p:cNvPr>
          <p:cNvSpPr txBox="1"/>
          <p:nvPr>
            <p:custDataLst>
              <p:tags r:id="rId3"/>
            </p:custDataLst>
          </p:nvPr>
        </p:nvSpPr>
        <p:spPr>
          <a:xfrm>
            <a:off x="323391" y="623843"/>
            <a:ext cx="11153393" cy="523220"/>
          </a:xfrm>
          <a:prstGeom prst="rect">
            <a:avLst/>
          </a:prstGeom>
          <a:noFill/>
        </p:spPr>
        <p:txBody>
          <a:bodyPr wrap="square" rtlCol="0">
            <a:spAutoFit/>
          </a:bodyPr>
          <a:lstStyle/>
          <a:p>
            <a:pPr lvl="0">
              <a:defRPr/>
            </a:pPr>
            <a:r>
              <a:rPr lang="cs-CZ" sz="1400">
                <a:solidFill>
                  <a:prstClr val="black"/>
                </a:solidFill>
              </a:rPr>
              <a:t>Zdroj dat: Národní registr hrazených zdravotních služeb (NRHZS); MPSV – data o příspěvcích na péči dle stupně závislosti;</a:t>
            </a:r>
          </a:p>
          <a:p>
            <a:pPr lvl="0">
              <a:defRPr/>
            </a:pPr>
            <a:r>
              <a:rPr lang="cs-CZ" sz="1400">
                <a:solidFill>
                  <a:prstClr val="black"/>
                </a:solidFill>
              </a:rPr>
              <a:t>Český statistický úřad, </a:t>
            </a:r>
            <a:r>
              <a:rPr lang="pl-PL" sz="1400">
                <a:solidFill>
                  <a:prstClr val="black"/>
                </a:solidFill>
              </a:rPr>
              <a:t>Projekce obyvatelstva v krajích ČR - do roku 2080 (datum vydání: 12. 12. 2024, </a:t>
            </a:r>
            <a:r>
              <a:rPr lang="pl-PL" sz="1400">
                <a:solidFill>
                  <a:prstClr val="black"/>
                </a:solidFill>
                <a:hlinkClick r:id="rId6"/>
              </a:rPr>
              <a:t>odkaz</a:t>
            </a:r>
            <a:r>
              <a:rPr lang="pl-PL" sz="1400">
                <a:solidFill>
                  <a:prstClr val="black"/>
                </a:solidFill>
              </a:rPr>
              <a:t>)</a:t>
            </a:r>
            <a:endParaRPr lang="cs-CZ" sz="1200" i="1">
              <a:solidFill>
                <a:prstClr val="black"/>
              </a:solidFill>
            </a:endParaRPr>
          </a:p>
        </p:txBody>
      </p:sp>
      <p:sp>
        <p:nvSpPr>
          <p:cNvPr id="7" name="TextovéPole 6">
            <a:extLst>
              <a:ext uri="{FF2B5EF4-FFF2-40B4-BE49-F238E27FC236}">
                <a16:creationId xmlns:a16="http://schemas.microsoft.com/office/drawing/2014/main" id="{AE14D5A2-F05D-8437-07EC-58BAE9F731C9}"/>
              </a:ext>
            </a:extLst>
          </p:cNvPr>
          <p:cNvSpPr txBox="1"/>
          <p:nvPr/>
        </p:nvSpPr>
        <p:spPr>
          <a:xfrm>
            <a:off x="273050" y="6143587"/>
            <a:ext cx="1080000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*Predikované hodnoty dle střední varianty projekce; </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za předpokladu konstantní věkově-specifické prevalence jednotlivých stavů.</a:t>
            </a:r>
            <a:endParaRPr kumimoji="0" lang="cs-CZ"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347494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42EB2D-8039-F1FD-F5E5-3B534BDC51D6}"/>
            </a:ext>
          </a:extLst>
        </p:cNvPr>
        <p:cNvGrpSpPr/>
        <p:nvPr/>
      </p:nvGrpSpPr>
      <p:grpSpPr>
        <a:xfrm>
          <a:off x="0" y="0"/>
          <a:ext cx="0" cy="0"/>
          <a:chOff x="0" y="0"/>
          <a:chExt cx="0" cy="0"/>
        </a:xfrm>
      </p:grpSpPr>
      <p:sp>
        <p:nvSpPr>
          <p:cNvPr id="16" name="Nadpis 1">
            <a:extLst>
              <a:ext uri="{FF2B5EF4-FFF2-40B4-BE49-F238E27FC236}">
                <a16:creationId xmlns:a16="http://schemas.microsoft.com/office/drawing/2014/main" id="{E7DAA93B-5D88-23A1-85D6-EF72D9CE5CD8}"/>
              </a:ext>
            </a:extLst>
          </p:cNvPr>
          <p:cNvSpPr txBox="1">
            <a:spLocks/>
          </p:cNvSpPr>
          <p:nvPr/>
        </p:nvSpPr>
        <p:spPr>
          <a:xfrm>
            <a:off x="238404" y="184187"/>
            <a:ext cx="11689691" cy="6347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b="1" kern="1200">
                <a:solidFill>
                  <a:srgbClr val="16468E"/>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a:ln>
                  <a:noFill/>
                </a:ln>
                <a:solidFill>
                  <a:srgbClr val="16468E"/>
                </a:solidFill>
                <a:effectLst/>
                <a:uLnTx/>
                <a:uFillTx/>
                <a:latin typeface="Calibri" panose="020F0502020204030204"/>
                <a:ea typeface="+mj-ea"/>
                <a:cs typeface="+mj-cs"/>
              </a:rPr>
              <a:t>Souhrn realizovaných prediktivních modelů – ČR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a:ln>
                  <a:noFill/>
                </a:ln>
                <a:solidFill>
                  <a:srgbClr val="16468E"/>
                </a:solidFill>
                <a:effectLst/>
                <a:uLnTx/>
                <a:uFillTx/>
                <a:latin typeface="Calibri" panose="020F0502020204030204"/>
                <a:ea typeface="+mj-ea"/>
                <a:cs typeface="+mj-cs"/>
              </a:rPr>
              <a:t>Pobytové sociální služby</a:t>
            </a:r>
          </a:p>
        </p:txBody>
      </p:sp>
      <p:graphicFrame>
        <p:nvGraphicFramePr>
          <p:cNvPr id="2" name="Graf 1">
            <a:extLst>
              <a:ext uri="{FF2B5EF4-FFF2-40B4-BE49-F238E27FC236}">
                <a16:creationId xmlns:a16="http://schemas.microsoft.com/office/drawing/2014/main" id="{03EEBADE-2603-DFE5-21F6-562C89FD3651}"/>
              </a:ext>
            </a:extLst>
          </p:cNvPr>
          <p:cNvGraphicFramePr/>
          <p:nvPr>
            <p:custDataLst>
              <p:tags r:id="rId1"/>
            </p:custDataLst>
          </p:nvPr>
        </p:nvGraphicFramePr>
        <p:xfrm>
          <a:off x="-53682" y="1018975"/>
          <a:ext cx="5388567" cy="5481853"/>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ovéPole 7">
            <a:extLst>
              <a:ext uri="{FF2B5EF4-FFF2-40B4-BE49-F238E27FC236}">
                <a16:creationId xmlns:a16="http://schemas.microsoft.com/office/drawing/2014/main" id="{06373DD6-8CAC-CE1D-F90B-425566EC474C}"/>
              </a:ext>
            </a:extLst>
          </p:cNvPr>
          <p:cNvSpPr txBox="1"/>
          <p:nvPr/>
        </p:nvSpPr>
        <p:spPr>
          <a:xfrm>
            <a:off x="906488" y="1701363"/>
            <a:ext cx="5070981" cy="665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prstClr val="black"/>
                </a:solidFill>
                <a:latin typeface="+mn-lt"/>
                <a:ea typeface="+mn-ea"/>
                <a:cs typeface="+mn-cs"/>
              </a:defRPr>
            </a:pPr>
            <a: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t>Věkové složení osob v zařízeních</a:t>
            </a:r>
            <a:b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t>s pobytovou sociální službou v roce 2024</a:t>
            </a:r>
          </a:p>
        </p:txBody>
      </p:sp>
      <p:sp>
        <p:nvSpPr>
          <p:cNvPr id="9" name="TextovéPole 8">
            <a:extLst>
              <a:ext uri="{FF2B5EF4-FFF2-40B4-BE49-F238E27FC236}">
                <a16:creationId xmlns:a16="http://schemas.microsoft.com/office/drawing/2014/main" id="{22363306-9ADE-C8C6-235F-56C0D0360D89}"/>
              </a:ext>
            </a:extLst>
          </p:cNvPr>
          <p:cNvSpPr txBox="1"/>
          <p:nvPr/>
        </p:nvSpPr>
        <p:spPr>
          <a:xfrm>
            <a:off x="4972693" y="4755682"/>
            <a:ext cx="228975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2024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93 536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25 779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76 761 lůžek</a:t>
            </a:r>
          </a:p>
        </p:txBody>
      </p:sp>
      <p:sp>
        <p:nvSpPr>
          <p:cNvPr id="11" name="TextovéPole 10">
            <a:extLst>
              <a:ext uri="{FF2B5EF4-FFF2-40B4-BE49-F238E27FC236}">
                <a16:creationId xmlns:a16="http://schemas.microsoft.com/office/drawing/2014/main" id="{D776E3E9-65D9-079A-43D6-2062D1EFBD80}"/>
              </a:ext>
            </a:extLst>
          </p:cNvPr>
          <p:cNvSpPr txBox="1"/>
          <p:nvPr/>
        </p:nvSpPr>
        <p:spPr>
          <a:xfrm>
            <a:off x="8564318" y="2002471"/>
            <a:ext cx="256974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2040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153 178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41 337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126 077 lůžek</a:t>
            </a:r>
          </a:p>
        </p:txBody>
      </p:sp>
      <p:sp>
        <p:nvSpPr>
          <p:cNvPr id="12" name="TextovéPole 11">
            <a:extLst>
              <a:ext uri="{FF2B5EF4-FFF2-40B4-BE49-F238E27FC236}">
                <a16:creationId xmlns:a16="http://schemas.microsoft.com/office/drawing/2014/main" id="{DE576B24-2DCA-5B54-1F55-8E9D03FBFB37}"/>
              </a:ext>
            </a:extLst>
          </p:cNvPr>
          <p:cNvSpPr txBox="1"/>
          <p:nvPr/>
        </p:nvSpPr>
        <p:spPr>
          <a:xfrm>
            <a:off x="8883608" y="184187"/>
            <a:ext cx="255365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2050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170 323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45 702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140 501 lůžek</a:t>
            </a:r>
          </a:p>
        </p:txBody>
      </p:sp>
      <p:sp>
        <p:nvSpPr>
          <p:cNvPr id="13" name="TextovéPole 12">
            <a:extLst>
              <a:ext uri="{FF2B5EF4-FFF2-40B4-BE49-F238E27FC236}">
                <a16:creationId xmlns:a16="http://schemas.microsoft.com/office/drawing/2014/main" id="{7148635C-C32A-AAF2-FCEC-1C5E1FF14CC3}"/>
              </a:ext>
            </a:extLst>
          </p:cNvPr>
          <p:cNvSpPr txBox="1"/>
          <p:nvPr/>
        </p:nvSpPr>
        <p:spPr>
          <a:xfrm>
            <a:off x="8192028" y="3820755"/>
            <a:ext cx="256974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FF0000"/>
                </a:solidFill>
                <a:effectLst/>
                <a:uLnTx/>
                <a:uFillTx/>
                <a:latin typeface="Calibri" panose="020F0502020204030204"/>
                <a:ea typeface="+mn-ea"/>
                <a:cs typeface="+mn-cs"/>
              </a:rPr>
              <a:t>V roce 2035</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135 624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36 767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srgbClr val="FF0000"/>
                </a:solidFill>
                <a:effectLst/>
                <a:uLnTx/>
                <a:uFillTx/>
                <a:latin typeface="Calibri" panose="020F0502020204030204"/>
                <a:ea typeface="+mn-ea"/>
                <a:cs typeface="+mn-cs"/>
              </a:rPr>
              <a:t>111 503 lůžek</a:t>
            </a:r>
          </a:p>
        </p:txBody>
      </p:sp>
      <p:cxnSp>
        <p:nvCxnSpPr>
          <p:cNvPr id="15" name="Přímá spojnice se šipkou 14">
            <a:extLst>
              <a:ext uri="{FF2B5EF4-FFF2-40B4-BE49-F238E27FC236}">
                <a16:creationId xmlns:a16="http://schemas.microsoft.com/office/drawing/2014/main" id="{FD9FD3D9-0117-6877-4C0A-A33BD3B831B5}"/>
              </a:ext>
            </a:extLst>
          </p:cNvPr>
          <p:cNvCxnSpPr/>
          <p:nvPr/>
        </p:nvCxnSpPr>
        <p:spPr>
          <a:xfrm flipV="1">
            <a:off x="6921958" y="4415440"/>
            <a:ext cx="1068399" cy="680483"/>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7A6EB86A-EC2B-DAC4-2E76-05DC0C9E8A7C}"/>
              </a:ext>
            </a:extLst>
          </p:cNvPr>
          <p:cNvCxnSpPr>
            <a:cxnSpLocks/>
          </p:cNvCxnSpPr>
          <p:nvPr/>
        </p:nvCxnSpPr>
        <p:spPr>
          <a:xfrm flipV="1">
            <a:off x="6720287" y="2413591"/>
            <a:ext cx="1727447" cy="2342091"/>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Přímá spojnice se šipkou 19">
            <a:extLst>
              <a:ext uri="{FF2B5EF4-FFF2-40B4-BE49-F238E27FC236}">
                <a16:creationId xmlns:a16="http://schemas.microsoft.com/office/drawing/2014/main" id="{71D8DC54-8D0E-D710-80F1-3C1D645EE4AC}"/>
              </a:ext>
            </a:extLst>
          </p:cNvPr>
          <p:cNvCxnSpPr>
            <a:cxnSpLocks/>
            <a:stCxn id="9" idx="0"/>
          </p:cNvCxnSpPr>
          <p:nvPr/>
        </p:nvCxnSpPr>
        <p:spPr>
          <a:xfrm flipV="1">
            <a:off x="6117569" y="700580"/>
            <a:ext cx="2425552" cy="4055102"/>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5C88203F-ACC9-6A98-15B7-9486B5E5A249}"/>
              </a:ext>
            </a:extLst>
          </p:cNvPr>
          <p:cNvSpPr txBox="1"/>
          <p:nvPr/>
        </p:nvSpPr>
        <p:spPr>
          <a:xfrm>
            <a:off x="238404" y="828919"/>
            <a:ext cx="6810374"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MPSV, individuální data o poskytnutých pobytových sociálních službách;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hodnocené služby: domovy pro seniory, domovy pro osoby se zdravotním postižením, domovy se zvláštním režimem, odlehčovací služby, sociální služby poskytované ve zdravotnických zařízeních lůžkové péče, týdenní stacionáře</a:t>
            </a:r>
          </a:p>
        </p:txBody>
      </p:sp>
      <p:sp>
        <p:nvSpPr>
          <p:cNvPr id="4" name="TextovéPole 3">
            <a:extLst>
              <a:ext uri="{FF2B5EF4-FFF2-40B4-BE49-F238E27FC236}">
                <a16:creationId xmlns:a16="http://schemas.microsoft.com/office/drawing/2014/main" id="{5BF5259A-07CA-01F5-B128-D3BD79B8571D}"/>
              </a:ext>
            </a:extLst>
          </p:cNvPr>
          <p:cNvSpPr txBox="1"/>
          <p:nvPr/>
        </p:nvSpPr>
        <p:spPr>
          <a:xfrm>
            <a:off x="10361260" y="4605585"/>
            <a:ext cx="1330092"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FF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121771240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CAE8B0-E4A5-E3B6-9518-648A2DD55330}"/>
            </a:ext>
          </a:extLst>
        </p:cNvPr>
        <p:cNvGrpSpPr/>
        <p:nvPr/>
      </p:nvGrpSpPr>
      <p:grpSpPr>
        <a:xfrm>
          <a:off x="0" y="0"/>
          <a:ext cx="0" cy="0"/>
          <a:chOff x="0" y="0"/>
          <a:chExt cx="0" cy="0"/>
        </a:xfrm>
      </p:grpSpPr>
      <p:graphicFrame>
        <p:nvGraphicFramePr>
          <p:cNvPr id="64" name="Tabulka 6">
            <a:extLst>
              <a:ext uri="{FF2B5EF4-FFF2-40B4-BE49-F238E27FC236}">
                <a16:creationId xmlns:a16="http://schemas.microsoft.com/office/drawing/2014/main" id="{10257A1B-2C40-72ED-268F-E027A44E04F9}"/>
              </a:ext>
            </a:extLst>
          </p:cNvPr>
          <p:cNvGraphicFramePr>
            <a:graphicFrameLocks noGrp="1"/>
          </p:cNvGraphicFramePr>
          <p:nvPr>
            <p:custDataLst>
              <p:tags r:id="rId1"/>
            </p:custDataLst>
            <p:extLst>
              <p:ext uri="{D42A27DB-BD31-4B8C-83A1-F6EECF244321}">
                <p14:modId xmlns:p14="http://schemas.microsoft.com/office/powerpoint/2010/main" val="2832948324"/>
              </p:ext>
            </p:extLst>
          </p:nvPr>
        </p:nvGraphicFramePr>
        <p:xfrm>
          <a:off x="388182" y="1412642"/>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dirty="0">
                          <a:solidFill>
                            <a:schemeClr val="bg1"/>
                          </a:solidFill>
                          <a:effectLst/>
                          <a:latin typeface="+mn-lt"/>
                        </a:rPr>
                        <a:t>Suma dní v péči ODB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2024</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7 860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7 729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12 081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5 060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3 620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2 342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2 631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4 958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7 389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28 277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31 973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13 103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25 279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15 496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buNone/>
                      </a:pPr>
                      <a:r>
                        <a:rPr lang="cs-CZ" sz="1800" b="1" u="none" strike="noStrike" kern="1200" dirty="0">
                          <a:solidFill>
                            <a:schemeClr val="bg1"/>
                          </a:solidFill>
                          <a:effectLst/>
                          <a:latin typeface="+mn-lt"/>
                          <a:ea typeface="+mn-ea"/>
                          <a:cs typeface="+mn-cs"/>
                        </a:rPr>
                        <a:t>167 798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376974414"/>
                  </a:ext>
                </a:extLst>
              </a:tr>
            </a:tbl>
          </a:graphicData>
        </a:graphic>
      </p:graphicFrame>
      <p:graphicFrame>
        <p:nvGraphicFramePr>
          <p:cNvPr id="4" name="Tabulka 6">
            <a:extLst>
              <a:ext uri="{FF2B5EF4-FFF2-40B4-BE49-F238E27FC236}">
                <a16:creationId xmlns:a16="http://schemas.microsoft.com/office/drawing/2014/main" id="{EC13C35C-281E-AE8D-666F-DEF267B61A13}"/>
              </a:ext>
            </a:extLst>
          </p:cNvPr>
          <p:cNvGraphicFramePr>
            <a:graphicFrameLocks noGrp="1"/>
          </p:cNvGraphicFramePr>
          <p:nvPr>
            <p:custDataLst>
              <p:tags r:id="rId2"/>
            </p:custDataLst>
            <p:extLst>
              <p:ext uri="{D42A27DB-BD31-4B8C-83A1-F6EECF244321}">
                <p14:modId xmlns:p14="http://schemas.microsoft.com/office/powerpoint/2010/main" val="2681367738"/>
              </p:ext>
            </p:extLst>
          </p:nvPr>
        </p:nvGraphicFramePr>
        <p:xfrm>
          <a:off x="8592355"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dirty="0">
                          <a:solidFill>
                            <a:schemeClr val="bg1"/>
                          </a:solidFill>
                          <a:effectLst/>
                          <a:latin typeface="+mn-lt"/>
                        </a:rPr>
                        <a:t>Počet osob v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2024</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621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390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556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257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133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124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234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1040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1314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541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905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728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7 347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graphicFrame>
        <p:nvGraphicFramePr>
          <p:cNvPr id="7" name="Tabulka 6">
            <a:extLst>
              <a:ext uri="{FF2B5EF4-FFF2-40B4-BE49-F238E27FC236}">
                <a16:creationId xmlns:a16="http://schemas.microsoft.com/office/drawing/2014/main" id="{AA5C0117-B829-37EB-6B77-A6008579DD42}"/>
              </a:ext>
            </a:extLst>
          </p:cNvPr>
          <p:cNvGraphicFramePr>
            <a:graphicFrameLocks noGrp="1"/>
          </p:cNvGraphicFramePr>
          <p:nvPr>
            <p:custDataLst>
              <p:tags r:id="rId3"/>
            </p:custDataLst>
            <p:extLst>
              <p:ext uri="{D42A27DB-BD31-4B8C-83A1-F6EECF244321}">
                <p14:modId xmlns:p14="http://schemas.microsoft.com/office/powerpoint/2010/main" val="138071269"/>
              </p:ext>
            </p:extLst>
          </p:nvPr>
        </p:nvGraphicFramePr>
        <p:xfrm>
          <a:off x="4490268"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dirty="0">
                          <a:solidFill>
                            <a:schemeClr val="bg1"/>
                          </a:solidFill>
                          <a:effectLst/>
                          <a:latin typeface="+mn-lt"/>
                        </a:rPr>
                        <a:t>Počet očekávatelných úmrtí*</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2024</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6 831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8 096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3 995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3 784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1 959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5 915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2 930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3 489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3 113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3 270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6 862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3 932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3 682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7 860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65 718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sp>
        <p:nvSpPr>
          <p:cNvPr id="8" name="Šipka: doprava 7">
            <a:extLst>
              <a:ext uri="{FF2B5EF4-FFF2-40B4-BE49-F238E27FC236}">
                <a16:creationId xmlns:a16="http://schemas.microsoft.com/office/drawing/2014/main" id="{72FC701B-B34F-34EF-D6D5-9B240D219EC2}"/>
              </a:ext>
            </a:extLst>
          </p:cNvPr>
          <p:cNvSpPr/>
          <p:nvPr/>
        </p:nvSpPr>
        <p:spPr>
          <a:xfrm>
            <a:off x="8020283" y="3435758"/>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Šipka: doprava 8">
            <a:extLst>
              <a:ext uri="{FF2B5EF4-FFF2-40B4-BE49-F238E27FC236}">
                <a16:creationId xmlns:a16="http://schemas.microsoft.com/office/drawing/2014/main" id="{D72B82A6-CD7F-CAAA-3230-0EBC6933F430}"/>
              </a:ext>
            </a:extLst>
          </p:cNvPr>
          <p:cNvSpPr/>
          <p:nvPr/>
        </p:nvSpPr>
        <p:spPr>
          <a:xfrm rot="10800000">
            <a:off x="3888735" y="3484265"/>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Šipka: doprava 9">
            <a:extLst>
              <a:ext uri="{FF2B5EF4-FFF2-40B4-BE49-F238E27FC236}">
                <a16:creationId xmlns:a16="http://schemas.microsoft.com/office/drawing/2014/main" id="{74C3A94C-EB21-2605-692F-AFAE8ABC0D6D}"/>
              </a:ext>
            </a:extLst>
          </p:cNvPr>
          <p:cNvSpPr/>
          <p:nvPr/>
        </p:nvSpPr>
        <p:spPr>
          <a:xfrm rot="5400000">
            <a:off x="5739589" y="6141057"/>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B1C3D725-7CCE-1A89-68DB-16C1C83E03F0}"/>
              </a:ext>
            </a:extLst>
          </p:cNvPr>
          <p:cNvSpPr txBox="1"/>
          <p:nvPr/>
        </p:nvSpPr>
        <p:spPr>
          <a:xfrm rot="1219036">
            <a:off x="9717204" y="379908"/>
            <a:ext cx="2084501"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Ukázka predikce ve variantním scénáři</a:t>
            </a:r>
          </a:p>
        </p:txBody>
      </p:sp>
      <p:sp>
        <p:nvSpPr>
          <p:cNvPr id="13" name="TextovéPole 12">
            <a:extLst>
              <a:ext uri="{FF2B5EF4-FFF2-40B4-BE49-F238E27FC236}">
                <a16:creationId xmlns:a16="http://schemas.microsoft.com/office/drawing/2014/main" id="{F4518E0E-8038-10F8-EE6E-3C09D98B3DC8}"/>
              </a:ext>
            </a:extLst>
          </p:cNvPr>
          <p:cNvSpPr txBox="1"/>
          <p:nvPr/>
        </p:nvSpPr>
        <p:spPr>
          <a:xfrm>
            <a:off x="272591" y="6321927"/>
            <a:ext cx="6167120" cy="369332"/>
          </a:xfrm>
          <a:prstGeom prst="rect">
            <a:avLst/>
          </a:prstGeom>
          <a:noFill/>
        </p:spPr>
        <p:txBody>
          <a:bodyPr wrap="squar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 Předběžná data 2024</a:t>
            </a: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Title 1">
            <a:extLst>
              <a:ext uri="{FF2B5EF4-FFF2-40B4-BE49-F238E27FC236}">
                <a16:creationId xmlns:a16="http://schemas.microsoft.com/office/drawing/2014/main" id="{A18675A2-9E88-F69F-4371-71DDEEA70D7E}"/>
              </a:ext>
            </a:extLst>
          </p:cNvPr>
          <p:cNvSpPr>
            <a:spLocks noGrp="1"/>
          </p:cNvSpPr>
          <p:nvPr>
            <p:ph type="title"/>
            <p:custDataLst>
              <p:tags r:id="rId4"/>
            </p:custDataLst>
          </p:nvPr>
        </p:nvSpPr>
        <p:spPr/>
        <p:txBody>
          <a:bodyPr>
            <a:normAutofit fontScale="90000"/>
          </a:bodyPr>
          <a:lstStyle/>
          <a:p>
            <a:r>
              <a:rPr lang="cs-CZ" dirty="0">
                <a:solidFill>
                  <a:srgbClr val="002060"/>
                </a:solidFill>
              </a:rPr>
              <a:t>Mobilní specializovaná paliativní péče v ČR: koncept predikcí postavený </a:t>
            </a:r>
            <a:br>
              <a:rPr lang="cs-CZ" dirty="0">
                <a:solidFill>
                  <a:srgbClr val="002060"/>
                </a:solidFill>
              </a:rPr>
            </a:br>
            <a:r>
              <a:rPr lang="cs-CZ" dirty="0">
                <a:solidFill>
                  <a:srgbClr val="002060"/>
                </a:solidFill>
              </a:rPr>
              <a:t>na kvantifikaci žádoucích potřeb, </a:t>
            </a:r>
            <a:r>
              <a:rPr lang="cs-CZ" u="sng" dirty="0">
                <a:solidFill>
                  <a:srgbClr val="002060"/>
                </a:solidFill>
              </a:rPr>
              <a:t>nikoli pouze aktuálně dostupných</a:t>
            </a:r>
            <a:endParaRPr lang="cs-CZ" dirty="0">
              <a:solidFill>
                <a:srgbClr val="002060"/>
              </a:solidFill>
            </a:endParaRPr>
          </a:p>
        </p:txBody>
      </p:sp>
      <p:sp>
        <p:nvSpPr>
          <p:cNvPr id="2" name="TextovéPole 1">
            <a:extLst>
              <a:ext uri="{FF2B5EF4-FFF2-40B4-BE49-F238E27FC236}">
                <a16:creationId xmlns:a16="http://schemas.microsoft.com/office/drawing/2014/main" id="{263A86A3-71C7-30D0-7016-9222D4564233}"/>
              </a:ext>
            </a:extLst>
          </p:cNvPr>
          <p:cNvSpPr txBox="1"/>
          <p:nvPr/>
        </p:nvSpPr>
        <p:spPr>
          <a:xfrm>
            <a:off x="8592355" y="6328410"/>
            <a:ext cx="3285811"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Cca 11 % očekávatelných úmrtí</a:t>
            </a:r>
          </a:p>
        </p:txBody>
      </p:sp>
      <p:sp>
        <p:nvSpPr>
          <p:cNvPr id="6" name="TextovéPole 5">
            <a:extLst>
              <a:ext uri="{FF2B5EF4-FFF2-40B4-BE49-F238E27FC236}">
                <a16:creationId xmlns:a16="http://schemas.microsoft.com/office/drawing/2014/main" id="{E0A08E97-4B1A-373B-7D27-CF5AC886A472}"/>
              </a:ext>
            </a:extLst>
          </p:cNvPr>
          <p:cNvSpPr txBox="1"/>
          <p:nvPr/>
        </p:nvSpPr>
        <p:spPr>
          <a:xfrm>
            <a:off x="388181" y="934497"/>
            <a:ext cx="8204173" cy="369332"/>
          </a:xfrm>
          <a:prstGeom prst="rect">
            <a:avLst/>
          </a:prstGeom>
          <a:solidFill>
            <a:srgbClr val="433356"/>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Výstup 1/3: realita stávající situace v roce 2024</a:t>
            </a:r>
          </a:p>
        </p:txBody>
      </p:sp>
    </p:spTree>
    <p:extLst>
      <p:ext uri="{BB962C8B-B14F-4D97-AF65-F5344CB8AC3E}">
        <p14:creationId xmlns:p14="http://schemas.microsoft.com/office/powerpoint/2010/main" val="66692770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9232A1-B170-C01B-5963-696BC3256870}"/>
            </a:ext>
          </a:extLst>
        </p:cNvPr>
        <p:cNvGrpSpPr/>
        <p:nvPr/>
      </p:nvGrpSpPr>
      <p:grpSpPr>
        <a:xfrm>
          <a:off x="0" y="0"/>
          <a:ext cx="0" cy="0"/>
          <a:chOff x="0" y="0"/>
          <a:chExt cx="0" cy="0"/>
        </a:xfrm>
      </p:grpSpPr>
      <p:graphicFrame>
        <p:nvGraphicFramePr>
          <p:cNvPr id="64" name="Tabulka 6">
            <a:extLst>
              <a:ext uri="{FF2B5EF4-FFF2-40B4-BE49-F238E27FC236}">
                <a16:creationId xmlns:a16="http://schemas.microsoft.com/office/drawing/2014/main" id="{6F9809E8-C87B-8524-FF08-5648A7448681}"/>
              </a:ext>
            </a:extLst>
          </p:cNvPr>
          <p:cNvGraphicFramePr>
            <a:graphicFrameLocks noGrp="1"/>
          </p:cNvGraphicFramePr>
          <p:nvPr>
            <p:custDataLst>
              <p:tags r:id="rId1"/>
            </p:custDataLst>
            <p:extLst>
              <p:ext uri="{D42A27DB-BD31-4B8C-83A1-F6EECF244321}">
                <p14:modId xmlns:p14="http://schemas.microsoft.com/office/powerpoint/2010/main" val="930647135"/>
              </p:ext>
            </p:extLst>
          </p:nvPr>
        </p:nvGraphicFramePr>
        <p:xfrm>
          <a:off x="388182" y="1412642"/>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kern="1200" dirty="0">
                          <a:solidFill>
                            <a:schemeClr val="bg1"/>
                          </a:solidFill>
                          <a:effectLst/>
                          <a:latin typeface="+mn-lt"/>
                          <a:ea typeface="+mn-ea"/>
                          <a:cs typeface="+mn-cs"/>
                        </a:rPr>
                        <a:t>Suma dní v péči ODB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9 770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8 850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14 079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6 163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4 192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2 659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3 005</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5 696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9 032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31 608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36 521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15 109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29 246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18 098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buNone/>
                      </a:pPr>
                      <a:r>
                        <a:rPr lang="cs-CZ" sz="1800" b="1" u="none" strike="noStrike" kern="1200" dirty="0">
                          <a:solidFill>
                            <a:schemeClr val="bg1"/>
                          </a:solidFill>
                          <a:effectLst/>
                          <a:latin typeface="+mn-lt"/>
                          <a:ea typeface="+mn-ea"/>
                          <a:cs typeface="+mn-cs"/>
                        </a:rPr>
                        <a:t>195 664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376974414"/>
                  </a:ext>
                </a:extLst>
              </a:tr>
            </a:tbl>
          </a:graphicData>
        </a:graphic>
      </p:graphicFrame>
      <p:graphicFrame>
        <p:nvGraphicFramePr>
          <p:cNvPr id="4" name="Tabulka 6">
            <a:extLst>
              <a:ext uri="{FF2B5EF4-FFF2-40B4-BE49-F238E27FC236}">
                <a16:creationId xmlns:a16="http://schemas.microsoft.com/office/drawing/2014/main" id="{EA3B1E2C-3F58-59E4-5B92-B2DDF206254F}"/>
              </a:ext>
            </a:extLst>
          </p:cNvPr>
          <p:cNvGraphicFramePr>
            <a:graphicFrameLocks noGrp="1"/>
          </p:cNvGraphicFramePr>
          <p:nvPr>
            <p:custDataLst>
              <p:tags r:id="rId2"/>
            </p:custDataLst>
            <p:extLst>
              <p:ext uri="{D42A27DB-BD31-4B8C-83A1-F6EECF244321}">
                <p14:modId xmlns:p14="http://schemas.microsoft.com/office/powerpoint/2010/main" val="1142979683"/>
              </p:ext>
            </p:extLst>
          </p:nvPr>
        </p:nvGraphicFramePr>
        <p:xfrm>
          <a:off x="8592355"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kern="1200" dirty="0">
                          <a:solidFill>
                            <a:schemeClr val="bg1"/>
                          </a:solidFill>
                          <a:effectLst/>
                          <a:latin typeface="+mn-lt"/>
                          <a:ea typeface="+mn-ea"/>
                          <a:cs typeface="+mn-cs"/>
                        </a:rPr>
                        <a:t>Počet osob v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772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447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648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313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a:solidFill>
                            <a:schemeClr val="dk1"/>
                          </a:solidFill>
                          <a:effectLst/>
                          <a:latin typeface="+mn-lt"/>
                          <a:ea typeface="+mn-ea"/>
                          <a:cs typeface="+mn-cs"/>
                        </a:rPr>
                        <a:t>154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102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142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269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506</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1 162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1 501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624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1 047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850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buNone/>
                      </a:pPr>
                      <a:r>
                        <a:rPr lang="cs-CZ" sz="1800" b="1" u="none" strike="noStrike" kern="1200" dirty="0">
                          <a:solidFill>
                            <a:schemeClr val="dk1"/>
                          </a:solidFill>
                          <a:effectLst/>
                          <a:latin typeface="+mn-lt"/>
                          <a:ea typeface="+mn-ea"/>
                          <a:cs typeface="+mn-cs"/>
                        </a:rPr>
                        <a:t>8 567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graphicFrame>
        <p:nvGraphicFramePr>
          <p:cNvPr id="7" name="Tabulka 6">
            <a:extLst>
              <a:ext uri="{FF2B5EF4-FFF2-40B4-BE49-F238E27FC236}">
                <a16:creationId xmlns:a16="http://schemas.microsoft.com/office/drawing/2014/main" id="{5BC0CBBA-DF70-FE1F-76C2-878274F03F91}"/>
              </a:ext>
            </a:extLst>
          </p:cNvPr>
          <p:cNvGraphicFramePr>
            <a:graphicFrameLocks noGrp="1"/>
          </p:cNvGraphicFramePr>
          <p:nvPr>
            <p:custDataLst>
              <p:tags r:id="rId3"/>
            </p:custDataLst>
            <p:extLst>
              <p:ext uri="{D42A27DB-BD31-4B8C-83A1-F6EECF244321}">
                <p14:modId xmlns:p14="http://schemas.microsoft.com/office/powerpoint/2010/main" val="3395448382"/>
              </p:ext>
            </p:extLst>
          </p:nvPr>
        </p:nvGraphicFramePr>
        <p:xfrm>
          <a:off x="4490268"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dirty="0">
                          <a:solidFill>
                            <a:schemeClr val="bg1"/>
                          </a:solidFill>
                          <a:effectLst/>
                          <a:latin typeface="+mn-lt"/>
                        </a:rPr>
                        <a:t>Počet očekávatelných úmrtí </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8 881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9 388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4 692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4 491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2 374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6 770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3 333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4 100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3 787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3 758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8 320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4 753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4 409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9 361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600" b="1" i="0" u="none" strike="noStrike" kern="1200" dirty="0">
                          <a:solidFill>
                            <a:srgbClr val="000000"/>
                          </a:solidFill>
                          <a:effectLst/>
                          <a:latin typeface="Calibri" panose="020F0502020204030204" pitchFamily="34" charset="0"/>
                          <a:ea typeface="+mn-ea"/>
                          <a:cs typeface="+mn-cs"/>
                        </a:rPr>
                        <a:t>78 417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sp>
        <p:nvSpPr>
          <p:cNvPr id="8" name="Šipka: doprava 7">
            <a:extLst>
              <a:ext uri="{FF2B5EF4-FFF2-40B4-BE49-F238E27FC236}">
                <a16:creationId xmlns:a16="http://schemas.microsoft.com/office/drawing/2014/main" id="{C360509C-E14E-9765-F7A9-9EF8EE08DAC1}"/>
              </a:ext>
            </a:extLst>
          </p:cNvPr>
          <p:cNvSpPr/>
          <p:nvPr/>
        </p:nvSpPr>
        <p:spPr>
          <a:xfrm>
            <a:off x="8020283" y="3435758"/>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Šipka: doprava 8">
            <a:extLst>
              <a:ext uri="{FF2B5EF4-FFF2-40B4-BE49-F238E27FC236}">
                <a16:creationId xmlns:a16="http://schemas.microsoft.com/office/drawing/2014/main" id="{97555C9D-B882-D0B7-69A2-F6699F16B119}"/>
              </a:ext>
            </a:extLst>
          </p:cNvPr>
          <p:cNvSpPr/>
          <p:nvPr/>
        </p:nvSpPr>
        <p:spPr>
          <a:xfrm rot="10800000">
            <a:off x="3888735" y="3484265"/>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Šipka: doprava 9">
            <a:extLst>
              <a:ext uri="{FF2B5EF4-FFF2-40B4-BE49-F238E27FC236}">
                <a16:creationId xmlns:a16="http://schemas.microsoft.com/office/drawing/2014/main" id="{36E24748-BDF7-1455-0636-6CF908EE72FB}"/>
              </a:ext>
            </a:extLst>
          </p:cNvPr>
          <p:cNvSpPr/>
          <p:nvPr/>
        </p:nvSpPr>
        <p:spPr>
          <a:xfrm rot="5400000">
            <a:off x="5739589" y="6141057"/>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D1C0D1EA-0BF7-1AD1-866A-6C5DCDFDFCFC}"/>
              </a:ext>
            </a:extLst>
          </p:cNvPr>
          <p:cNvSpPr txBox="1"/>
          <p:nvPr/>
        </p:nvSpPr>
        <p:spPr>
          <a:xfrm rot="1219036">
            <a:off x="9717204" y="379908"/>
            <a:ext cx="2084501"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Ukázka predikce ve variantním scénáři</a:t>
            </a:r>
          </a:p>
        </p:txBody>
      </p:sp>
      <p:sp>
        <p:nvSpPr>
          <p:cNvPr id="16" name="Title 1">
            <a:extLst>
              <a:ext uri="{FF2B5EF4-FFF2-40B4-BE49-F238E27FC236}">
                <a16:creationId xmlns:a16="http://schemas.microsoft.com/office/drawing/2014/main" id="{32A665F9-8F8C-1562-F40F-0B560AE87C17}"/>
              </a:ext>
            </a:extLst>
          </p:cNvPr>
          <p:cNvSpPr>
            <a:spLocks noGrp="1"/>
          </p:cNvSpPr>
          <p:nvPr>
            <p:ph type="title"/>
            <p:custDataLst>
              <p:tags r:id="rId4"/>
            </p:custDataLst>
          </p:nvPr>
        </p:nvSpPr>
        <p:spPr>
          <a:xfrm>
            <a:off x="272591" y="160257"/>
            <a:ext cx="9022134" cy="1185023"/>
          </a:xfrm>
        </p:spPr>
        <p:txBody>
          <a:bodyPr>
            <a:normAutofit/>
          </a:bodyPr>
          <a:lstStyle/>
          <a:p>
            <a:r>
              <a:rPr lang="cs-CZ" dirty="0">
                <a:solidFill>
                  <a:srgbClr val="002060"/>
                </a:solidFill>
              </a:rPr>
              <a:t>Mobilní specializovaná paliativní péče v ČR: kvantifikace při demografické predikci 2035 a stejné výkonnosti jako v roce 2024</a:t>
            </a:r>
          </a:p>
        </p:txBody>
      </p:sp>
      <p:sp>
        <p:nvSpPr>
          <p:cNvPr id="2" name="TextovéPole 1">
            <a:extLst>
              <a:ext uri="{FF2B5EF4-FFF2-40B4-BE49-F238E27FC236}">
                <a16:creationId xmlns:a16="http://schemas.microsoft.com/office/drawing/2014/main" id="{335F0314-AF76-932B-E5FB-86659DCA1AD2}"/>
              </a:ext>
            </a:extLst>
          </p:cNvPr>
          <p:cNvSpPr txBox="1"/>
          <p:nvPr/>
        </p:nvSpPr>
        <p:spPr>
          <a:xfrm>
            <a:off x="8592355" y="6328410"/>
            <a:ext cx="3285811"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Cca 11 % očekávatelných úmrtí</a:t>
            </a:r>
          </a:p>
        </p:txBody>
      </p:sp>
      <p:sp>
        <p:nvSpPr>
          <p:cNvPr id="5" name="TextovéPole 4">
            <a:extLst>
              <a:ext uri="{FF2B5EF4-FFF2-40B4-BE49-F238E27FC236}">
                <a16:creationId xmlns:a16="http://schemas.microsoft.com/office/drawing/2014/main" id="{AEE39526-EFA4-547E-14E9-E97FB0D33852}"/>
              </a:ext>
            </a:extLst>
          </p:cNvPr>
          <p:cNvSpPr txBox="1"/>
          <p:nvPr/>
        </p:nvSpPr>
        <p:spPr>
          <a:xfrm>
            <a:off x="388181" y="934497"/>
            <a:ext cx="8204173" cy="369332"/>
          </a:xfrm>
          <a:prstGeom prst="rect">
            <a:avLst/>
          </a:prstGeom>
          <a:solidFill>
            <a:srgbClr val="433356"/>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Výstup 2/3: projekce pro rok 2035 při zachování stejné výkonnosti jako v roce 2024</a:t>
            </a:r>
          </a:p>
        </p:txBody>
      </p:sp>
    </p:spTree>
    <p:extLst>
      <p:ext uri="{BB962C8B-B14F-4D97-AF65-F5344CB8AC3E}">
        <p14:creationId xmlns:p14="http://schemas.microsoft.com/office/powerpoint/2010/main" val="25591012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316E604-9868-4A8F-80D9-4B9EB83F4586}"/>
              </a:ext>
            </a:extLst>
          </p:cNvPr>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Vývoj 5letého relativního přežití dle stadií onemocnění (vybrané diagnózy)</a:t>
            </a:r>
          </a:p>
        </p:txBody>
      </p:sp>
      <p:sp>
        <p:nvSpPr>
          <p:cNvPr id="3" name="Text Box 4">
            <a:extLst>
              <a:ext uri="{FF2B5EF4-FFF2-40B4-BE49-F238E27FC236}">
                <a16:creationId xmlns:a16="http://schemas.microsoft.com/office/drawing/2014/main" id="{8A5B9CA9-BE42-44D4-B7A8-47F0F268E0D4}"/>
              </a:ext>
            </a:extLst>
          </p:cNvPr>
          <p:cNvSpPr txBox="1">
            <a:spLocks noChangeArrowheads="1"/>
          </p:cNvSpPr>
          <p:nvPr>
            <p:custDataLst>
              <p:tags r:id="rId2"/>
            </p:custDataLst>
          </p:nvPr>
        </p:nvSpPr>
        <p:spPr bwMode="auto">
          <a:xfrm>
            <a:off x="288000" y="538881"/>
            <a:ext cx="5674925"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a:ln>
                  <a:noFill/>
                </a:ln>
                <a:solidFill>
                  <a:prstClr val="black"/>
                </a:solidFill>
                <a:effectLst/>
                <a:uLnTx/>
                <a:uFillTx/>
                <a:latin typeface="Calibri  "/>
                <a:ea typeface="+mn-ea"/>
                <a:cs typeface="Arial" panose="020B0604020202020204" pitchFamily="34" charset="0"/>
              </a:rPr>
              <a:t>Všichni pacienti s diagnostikovaným onemocněním dle kraje bydliště.</a:t>
            </a:r>
          </a:p>
        </p:txBody>
      </p:sp>
      <p:sp>
        <p:nvSpPr>
          <p:cNvPr id="4" name="TextovéPole 20">
            <a:extLst>
              <a:ext uri="{FF2B5EF4-FFF2-40B4-BE49-F238E27FC236}">
                <a16:creationId xmlns:a16="http://schemas.microsoft.com/office/drawing/2014/main" id="{66696B70-2D43-4FB3-9721-F51BC4811FFA}"/>
              </a:ext>
            </a:extLst>
          </p:cNvPr>
          <p:cNvSpPr txBox="1">
            <a:spLocks noChangeArrowheads="1"/>
          </p:cNvSpPr>
          <p:nvPr>
            <p:custDataLst>
              <p:tags r:id="rId3"/>
            </p:custDataLst>
          </p:nvPr>
        </p:nvSpPr>
        <p:spPr bwMode="auto">
          <a:xfrm>
            <a:off x="287999" y="741328"/>
            <a:ext cx="73414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l-PL" altLang="cs-CZ" sz="1400" b="0" i="0" u="none" strike="noStrike" kern="1200" cap="none" spc="0" normalizeH="0" baseline="0" noProof="0">
                <a:ln>
                  <a:noFill/>
                </a:ln>
                <a:solidFill>
                  <a:prstClr val="black"/>
                </a:solidFill>
                <a:effectLst/>
                <a:uLnTx/>
                <a:uFillTx/>
                <a:latin typeface="Calibri  "/>
                <a:ea typeface="+mn-ea"/>
                <a:cs typeface="+mn-cs"/>
              </a:rPr>
              <a:t>Uváděné hodnoty 5letého přežití pro jednotlivé diagnózy/stadia jsou </a:t>
            </a:r>
            <a:r>
              <a:rPr kumimoji="0" lang="pl-PL" altLang="cs-CZ" sz="1400" b="1" i="0" u="sng" strike="noStrike" kern="1200" cap="none" spc="0" normalizeH="0" baseline="0" noProof="0">
                <a:ln>
                  <a:noFill/>
                </a:ln>
                <a:solidFill>
                  <a:prstClr val="black"/>
                </a:solidFill>
                <a:effectLst/>
                <a:uLnTx/>
                <a:uFillTx/>
                <a:latin typeface="Calibri  "/>
                <a:ea typeface="+mn-ea"/>
                <a:cs typeface="+mn-cs"/>
              </a:rPr>
              <a:t>věkově standardizovány</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a:t>
            </a:r>
          </a:p>
        </p:txBody>
      </p:sp>
      <p:sp>
        <p:nvSpPr>
          <p:cNvPr id="6" name="Text Box 3">
            <a:extLst>
              <a:ext uri="{FF2B5EF4-FFF2-40B4-BE49-F238E27FC236}">
                <a16:creationId xmlns:a16="http://schemas.microsoft.com/office/drawing/2014/main" id="{800592A0-B825-40DD-AE6C-EB87D9E944F1}"/>
              </a:ext>
            </a:extLst>
          </p:cNvPr>
          <p:cNvSpPr txBox="1">
            <a:spLocks noChangeArrowheads="1"/>
          </p:cNvSpPr>
          <p:nvPr/>
        </p:nvSpPr>
        <p:spPr bwMode="auto">
          <a:xfrm rot="16200000">
            <a:off x="-82671" y="3159368"/>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7" name="TextovéPole 21">
            <a:extLst>
              <a:ext uri="{FF2B5EF4-FFF2-40B4-BE49-F238E27FC236}">
                <a16:creationId xmlns:a16="http://schemas.microsoft.com/office/drawing/2014/main" id="{9372F1B9-E2DD-4452-B4BF-35C2985FEE84}"/>
              </a:ext>
            </a:extLst>
          </p:cNvPr>
          <p:cNvSpPr txBox="1">
            <a:spLocks noChangeArrowheads="1"/>
          </p:cNvSpPr>
          <p:nvPr>
            <p:custDataLst>
              <p:tags r:id="rId4"/>
            </p:custDataLst>
          </p:nvPr>
        </p:nvSpPr>
        <p:spPr bwMode="auto">
          <a:xfrm>
            <a:off x="1705725" y="1229272"/>
            <a:ext cx="42417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tlustého střeva a konečníku (C18–C20), ČR</a:t>
            </a:r>
          </a:p>
        </p:txBody>
      </p:sp>
      <p:sp>
        <p:nvSpPr>
          <p:cNvPr id="9" name="Text Box 21">
            <a:extLst>
              <a:ext uri="{FF2B5EF4-FFF2-40B4-BE49-F238E27FC236}">
                <a16:creationId xmlns:a16="http://schemas.microsoft.com/office/drawing/2014/main" id="{CD563E70-F480-48E7-A5C3-3954A3D30156}"/>
              </a:ext>
            </a:extLst>
          </p:cNvPr>
          <p:cNvSpPr txBox="1">
            <a:spLocks noChangeArrowheads="1"/>
          </p:cNvSpPr>
          <p:nvPr/>
        </p:nvSpPr>
        <p:spPr bwMode="auto">
          <a:xfrm>
            <a:off x="3775653" y="5068662"/>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0" name="Text Box 22">
            <a:extLst>
              <a:ext uri="{FF2B5EF4-FFF2-40B4-BE49-F238E27FC236}">
                <a16:creationId xmlns:a16="http://schemas.microsoft.com/office/drawing/2014/main" id="{556BE08D-C096-4E5D-8EAF-EBAB49E0C1D6}"/>
              </a:ext>
            </a:extLst>
          </p:cNvPr>
          <p:cNvSpPr txBox="1">
            <a:spLocks noChangeArrowheads="1"/>
          </p:cNvSpPr>
          <p:nvPr/>
        </p:nvSpPr>
        <p:spPr bwMode="auto">
          <a:xfrm>
            <a:off x="1648403" y="5068662"/>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11" name="Text Box 23">
            <a:extLst>
              <a:ext uri="{FF2B5EF4-FFF2-40B4-BE49-F238E27FC236}">
                <a16:creationId xmlns:a16="http://schemas.microsoft.com/office/drawing/2014/main" id="{E6194849-8E17-4B4A-9ECB-97101048A1B6}"/>
              </a:ext>
            </a:extLst>
          </p:cNvPr>
          <p:cNvSpPr txBox="1">
            <a:spLocks noChangeArrowheads="1"/>
          </p:cNvSpPr>
          <p:nvPr/>
        </p:nvSpPr>
        <p:spPr bwMode="auto">
          <a:xfrm>
            <a:off x="4456690" y="5068662"/>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12" name="Text Box 25">
            <a:extLst>
              <a:ext uri="{FF2B5EF4-FFF2-40B4-BE49-F238E27FC236}">
                <a16:creationId xmlns:a16="http://schemas.microsoft.com/office/drawing/2014/main" id="{0EFD76B9-AF59-43E3-B141-58EC7F422ED8}"/>
              </a:ext>
            </a:extLst>
          </p:cNvPr>
          <p:cNvSpPr txBox="1">
            <a:spLocks noChangeArrowheads="1"/>
          </p:cNvSpPr>
          <p:nvPr/>
        </p:nvSpPr>
        <p:spPr bwMode="auto">
          <a:xfrm>
            <a:off x="2413578" y="5068662"/>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13" name="Text Box 21">
            <a:extLst>
              <a:ext uri="{FF2B5EF4-FFF2-40B4-BE49-F238E27FC236}">
                <a16:creationId xmlns:a16="http://schemas.microsoft.com/office/drawing/2014/main" id="{71C5A84C-B32C-4BD7-AA81-1D206BB1B2EF}"/>
              </a:ext>
            </a:extLst>
          </p:cNvPr>
          <p:cNvSpPr txBox="1">
            <a:spLocks noChangeArrowheads="1"/>
          </p:cNvSpPr>
          <p:nvPr/>
        </p:nvSpPr>
        <p:spPr bwMode="auto">
          <a:xfrm>
            <a:off x="3094615" y="5065487"/>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graphicFrame>
        <p:nvGraphicFramePr>
          <p:cNvPr id="14" name="Object 4">
            <a:extLst>
              <a:ext uri="{FF2B5EF4-FFF2-40B4-BE49-F238E27FC236}">
                <a16:creationId xmlns:a16="http://schemas.microsoft.com/office/drawing/2014/main" id="{8FF0D358-46B5-457D-9922-D6F2268ADAE5}"/>
              </a:ext>
            </a:extLst>
          </p:cNvPr>
          <p:cNvGraphicFramePr>
            <a:graphicFrameLocks noChangeAspect="1"/>
          </p:cNvGraphicFramePr>
          <p:nvPr>
            <p:custDataLst>
              <p:tags r:id="rId5"/>
            </p:custDataLst>
          </p:nvPr>
        </p:nvGraphicFramePr>
        <p:xfrm>
          <a:off x="1391228" y="1431699"/>
          <a:ext cx="3917950" cy="3860800"/>
        </p:xfrm>
        <a:graphic>
          <a:graphicData uri="http://schemas.openxmlformats.org/drawingml/2006/chart">
            <c:chart xmlns:c="http://schemas.openxmlformats.org/drawingml/2006/chart" xmlns:r="http://schemas.openxmlformats.org/officeDocument/2006/relationships" r:id="rId11"/>
          </a:graphicData>
        </a:graphic>
      </p:graphicFrame>
      <p:sp>
        <p:nvSpPr>
          <p:cNvPr id="43" name="Obdélník 42">
            <a:extLst>
              <a:ext uri="{FF2B5EF4-FFF2-40B4-BE49-F238E27FC236}">
                <a16:creationId xmlns:a16="http://schemas.microsoft.com/office/drawing/2014/main" id="{07AEA97A-30F7-4E65-9C7C-06A7A1BC64F9}"/>
              </a:ext>
            </a:extLst>
          </p:cNvPr>
          <p:cNvSpPr/>
          <p:nvPr/>
        </p:nvSpPr>
        <p:spPr>
          <a:xfrm>
            <a:off x="9039175" y="6199551"/>
            <a:ext cx="2677336"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rPr>
              <a:t>Zdroj: Národní onkologický registr, ÚZIS ČR</a:t>
            </a:r>
          </a:p>
        </p:txBody>
      </p:sp>
      <p:sp>
        <p:nvSpPr>
          <p:cNvPr id="44" name="Text Box 3">
            <a:extLst>
              <a:ext uri="{FF2B5EF4-FFF2-40B4-BE49-F238E27FC236}">
                <a16:creationId xmlns:a16="http://schemas.microsoft.com/office/drawing/2014/main" id="{229C7F7B-76B8-44BE-8D57-BF24EC7130A7}"/>
              </a:ext>
            </a:extLst>
          </p:cNvPr>
          <p:cNvSpPr txBox="1">
            <a:spLocks noChangeArrowheads="1"/>
          </p:cNvSpPr>
          <p:nvPr/>
        </p:nvSpPr>
        <p:spPr bwMode="auto">
          <a:xfrm rot="16200000">
            <a:off x="4851254" y="3159368"/>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45" name="TextovéPole 21">
            <a:extLst>
              <a:ext uri="{FF2B5EF4-FFF2-40B4-BE49-F238E27FC236}">
                <a16:creationId xmlns:a16="http://schemas.microsoft.com/office/drawing/2014/main" id="{565F85C8-5F3A-4241-B320-C960B4BBF736}"/>
              </a:ext>
            </a:extLst>
          </p:cNvPr>
          <p:cNvSpPr txBox="1">
            <a:spLocks noChangeArrowheads="1"/>
          </p:cNvSpPr>
          <p:nvPr>
            <p:custDataLst>
              <p:tags r:id="rId6"/>
            </p:custDataLst>
          </p:nvPr>
        </p:nvSpPr>
        <p:spPr bwMode="auto">
          <a:xfrm>
            <a:off x="6457455" y="1250057"/>
            <a:ext cx="42417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tlustého střeva a konečníku (C18–C20), </a:t>
            </a:r>
            <a:r>
              <a:rPr kumimoji="0" lang="cs-CZ"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LBK</a:t>
            </a:r>
            <a:endPar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 name="Text Box 21">
            <a:extLst>
              <a:ext uri="{FF2B5EF4-FFF2-40B4-BE49-F238E27FC236}">
                <a16:creationId xmlns:a16="http://schemas.microsoft.com/office/drawing/2014/main" id="{FA19F79B-2132-4561-B20A-8DAA78DD36EF}"/>
              </a:ext>
            </a:extLst>
          </p:cNvPr>
          <p:cNvSpPr txBox="1">
            <a:spLocks noChangeArrowheads="1"/>
          </p:cNvSpPr>
          <p:nvPr/>
        </p:nvSpPr>
        <p:spPr bwMode="auto">
          <a:xfrm>
            <a:off x="8709578" y="5068662"/>
            <a:ext cx="1008062" cy="430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47" name="Text Box 22">
            <a:extLst>
              <a:ext uri="{FF2B5EF4-FFF2-40B4-BE49-F238E27FC236}">
                <a16:creationId xmlns:a16="http://schemas.microsoft.com/office/drawing/2014/main" id="{B0CA6183-1EBE-4C2B-B3E8-234C5B7AAA9C}"/>
              </a:ext>
            </a:extLst>
          </p:cNvPr>
          <p:cNvSpPr txBox="1">
            <a:spLocks noChangeArrowheads="1"/>
          </p:cNvSpPr>
          <p:nvPr/>
        </p:nvSpPr>
        <p:spPr bwMode="auto">
          <a:xfrm>
            <a:off x="6582328" y="5068662"/>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48" name="Text Box 25">
            <a:extLst>
              <a:ext uri="{FF2B5EF4-FFF2-40B4-BE49-F238E27FC236}">
                <a16:creationId xmlns:a16="http://schemas.microsoft.com/office/drawing/2014/main" id="{D4E4E3A4-2D12-45D9-ABDC-9E193551B9AF}"/>
              </a:ext>
            </a:extLst>
          </p:cNvPr>
          <p:cNvSpPr txBox="1">
            <a:spLocks noChangeArrowheads="1"/>
          </p:cNvSpPr>
          <p:nvPr/>
        </p:nvSpPr>
        <p:spPr bwMode="auto">
          <a:xfrm>
            <a:off x="7347503" y="5068662"/>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49" name="Text Box 21">
            <a:extLst>
              <a:ext uri="{FF2B5EF4-FFF2-40B4-BE49-F238E27FC236}">
                <a16:creationId xmlns:a16="http://schemas.microsoft.com/office/drawing/2014/main" id="{2BD08BFA-5212-40BB-8CEE-F678184972D4}"/>
              </a:ext>
            </a:extLst>
          </p:cNvPr>
          <p:cNvSpPr txBox="1">
            <a:spLocks noChangeArrowheads="1"/>
          </p:cNvSpPr>
          <p:nvPr/>
        </p:nvSpPr>
        <p:spPr bwMode="auto">
          <a:xfrm>
            <a:off x="8028540" y="5065487"/>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graphicFrame>
        <p:nvGraphicFramePr>
          <p:cNvPr id="50" name="Object 4">
            <a:extLst>
              <a:ext uri="{FF2B5EF4-FFF2-40B4-BE49-F238E27FC236}">
                <a16:creationId xmlns:a16="http://schemas.microsoft.com/office/drawing/2014/main" id="{0714FD9C-BD44-4E20-B6A4-2A110C7C99B7}"/>
              </a:ext>
            </a:extLst>
          </p:cNvPr>
          <p:cNvGraphicFramePr>
            <a:graphicFrameLocks noChangeAspect="1"/>
          </p:cNvGraphicFramePr>
          <p:nvPr>
            <p:custDataLst>
              <p:tags r:id="rId7"/>
            </p:custDataLst>
          </p:nvPr>
        </p:nvGraphicFramePr>
        <p:xfrm>
          <a:off x="6325153" y="1431699"/>
          <a:ext cx="3917950" cy="3860800"/>
        </p:xfrm>
        <a:graphic>
          <a:graphicData uri="http://schemas.openxmlformats.org/drawingml/2006/chart">
            <c:chart xmlns:c="http://schemas.openxmlformats.org/drawingml/2006/chart" xmlns:r="http://schemas.openxmlformats.org/officeDocument/2006/relationships" r:id="rId12"/>
          </a:graphicData>
        </a:graphic>
      </p:graphicFrame>
      <p:sp>
        <p:nvSpPr>
          <p:cNvPr id="55" name="Text Box 21">
            <a:extLst>
              <a:ext uri="{FF2B5EF4-FFF2-40B4-BE49-F238E27FC236}">
                <a16:creationId xmlns:a16="http://schemas.microsoft.com/office/drawing/2014/main" id="{E7C82173-34B0-422F-9611-8CCBE87538DD}"/>
              </a:ext>
            </a:extLst>
          </p:cNvPr>
          <p:cNvSpPr txBox="1">
            <a:spLocks noChangeArrowheads="1"/>
          </p:cNvSpPr>
          <p:nvPr/>
        </p:nvSpPr>
        <p:spPr bwMode="auto">
          <a:xfrm>
            <a:off x="9390615" y="5065486"/>
            <a:ext cx="1008062" cy="430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cs-CZ"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grpSp>
        <p:nvGrpSpPr>
          <p:cNvPr id="15" name="Skupina 1">
            <a:extLst>
              <a:ext uri="{FF2B5EF4-FFF2-40B4-BE49-F238E27FC236}">
                <a16:creationId xmlns:a16="http://schemas.microsoft.com/office/drawing/2014/main" id="{D85F350C-1F0B-38CB-13D0-A5F6AD679511}"/>
              </a:ext>
            </a:extLst>
          </p:cNvPr>
          <p:cNvGrpSpPr>
            <a:grpSpLocks/>
          </p:cNvGrpSpPr>
          <p:nvPr>
            <p:custDataLst>
              <p:tags r:id="rId8"/>
            </p:custDataLst>
          </p:nvPr>
        </p:nvGrpSpPr>
        <p:grpSpPr bwMode="auto">
          <a:xfrm>
            <a:off x="3935412" y="5675093"/>
            <a:ext cx="4321175" cy="681038"/>
            <a:chOff x="971550" y="5916613"/>
            <a:chExt cx="4321175" cy="680615"/>
          </a:xfrm>
        </p:grpSpPr>
        <p:sp>
          <p:nvSpPr>
            <p:cNvPr id="18" name="Rectangle 26">
              <a:extLst>
                <a:ext uri="{FF2B5EF4-FFF2-40B4-BE49-F238E27FC236}">
                  <a16:creationId xmlns:a16="http://schemas.microsoft.com/office/drawing/2014/main" id="{4B676DB1-303A-D7AF-580C-6E13133F5A74}"/>
                </a:ext>
              </a:extLst>
            </p:cNvPr>
            <p:cNvSpPr>
              <a:spLocks noChangeArrowheads="1"/>
            </p:cNvSpPr>
            <p:nvPr/>
          </p:nvSpPr>
          <p:spPr bwMode="auto">
            <a:xfrm>
              <a:off x="971550" y="5916613"/>
              <a:ext cx="4321175" cy="680615"/>
            </a:xfrm>
            <a:prstGeom prst="rect">
              <a:avLst/>
            </a:prstGeom>
            <a:solidFill>
              <a:sysClr val="window" lastClr="FFFFFF"/>
            </a:solidFill>
            <a:ln w="9525">
              <a:solidFill>
                <a:sysClr val="windowText" lastClr="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 name="Text Box 27">
              <a:extLst>
                <a:ext uri="{FF2B5EF4-FFF2-40B4-BE49-F238E27FC236}">
                  <a16:creationId xmlns:a16="http://schemas.microsoft.com/office/drawing/2014/main" id="{708F72F1-433D-6158-D286-98877DED31F9}"/>
                </a:ext>
              </a:extLst>
            </p:cNvPr>
            <p:cNvSpPr txBox="1">
              <a:spLocks noChangeArrowheads="1"/>
            </p:cNvSpPr>
            <p:nvPr/>
          </p:nvSpPr>
          <p:spPr bwMode="auto">
            <a:xfrm>
              <a:off x="1252141" y="5940425"/>
              <a:ext cx="1744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Analýza periody 2020–2023</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 name="AutoShape 28">
              <a:extLst>
                <a:ext uri="{FF2B5EF4-FFF2-40B4-BE49-F238E27FC236}">
                  <a16:creationId xmlns:a16="http://schemas.microsoft.com/office/drawing/2014/main" id="{CB99B0DA-B210-8244-F6FB-C87B9F60D266}"/>
                </a:ext>
              </a:extLst>
            </p:cNvPr>
            <p:cNvSpPr>
              <a:spLocks noChangeArrowheads="1"/>
            </p:cNvSpPr>
            <p:nvPr/>
          </p:nvSpPr>
          <p:spPr bwMode="auto">
            <a:xfrm>
              <a:off x="1116327" y="6011300"/>
              <a:ext cx="72000" cy="72000"/>
            </a:xfrm>
            <a:prstGeom prst="diamond">
              <a:avLst/>
            </a:prstGeom>
            <a:solidFill>
              <a:srgbClr val="C0C0C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 name="Text Box 29">
              <a:extLst>
                <a:ext uri="{FF2B5EF4-FFF2-40B4-BE49-F238E27FC236}">
                  <a16:creationId xmlns:a16="http://schemas.microsoft.com/office/drawing/2014/main" id="{88EADD70-5E80-D56D-26B1-C0AB6D448FBD}"/>
                </a:ext>
              </a:extLst>
            </p:cNvPr>
            <p:cNvSpPr txBox="1">
              <a:spLocks noChangeArrowheads="1"/>
            </p:cNvSpPr>
            <p:nvPr/>
          </p:nvSpPr>
          <p:spPr bwMode="auto">
            <a:xfrm>
              <a:off x="3395266" y="5940425"/>
              <a:ext cx="1746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1</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5–2019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 name="Oval 31">
              <a:extLst>
                <a:ext uri="{FF2B5EF4-FFF2-40B4-BE49-F238E27FC236}">
                  <a16:creationId xmlns:a16="http://schemas.microsoft.com/office/drawing/2014/main" id="{BFC82D6D-04B5-7278-BB91-3A72559B13D5}"/>
                </a:ext>
              </a:extLst>
            </p:cNvPr>
            <p:cNvSpPr>
              <a:spLocks noChangeArrowheads="1"/>
            </p:cNvSpPr>
            <p:nvPr/>
          </p:nvSpPr>
          <p:spPr bwMode="auto">
            <a:xfrm>
              <a:off x="3269457" y="6011863"/>
              <a:ext cx="71437" cy="71437"/>
            </a:xfrm>
            <a:prstGeom prst="ellipse">
              <a:avLst/>
            </a:prstGeom>
            <a:solidFill>
              <a:srgbClr val="C0C0C0"/>
            </a:solidFill>
            <a:ln w="9525">
              <a:solidFill>
                <a:sysClr val="windowText" lastClr="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 name="Text Box 32">
              <a:extLst>
                <a:ext uri="{FF2B5EF4-FFF2-40B4-BE49-F238E27FC236}">
                  <a16:creationId xmlns:a16="http://schemas.microsoft.com/office/drawing/2014/main" id="{643DBE21-9272-5A2E-C12C-2C12D366A921}"/>
                </a:ext>
              </a:extLst>
            </p:cNvPr>
            <p:cNvSpPr txBox="1">
              <a:spLocks noChangeArrowheads="1"/>
            </p:cNvSpPr>
            <p:nvPr/>
          </p:nvSpPr>
          <p:spPr bwMode="auto">
            <a:xfrm>
              <a:off x="1252141"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2010–2014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 name="Text Box 33">
              <a:extLst>
                <a:ext uri="{FF2B5EF4-FFF2-40B4-BE49-F238E27FC236}">
                  <a16:creationId xmlns:a16="http://schemas.microsoft.com/office/drawing/2014/main" id="{C617C21D-EFD9-ACB5-D690-5D8E89CF3853}"/>
                </a:ext>
              </a:extLst>
            </p:cNvPr>
            <p:cNvSpPr txBox="1">
              <a:spLocks noChangeArrowheads="1"/>
            </p:cNvSpPr>
            <p:nvPr/>
          </p:nvSpPr>
          <p:spPr bwMode="auto">
            <a:xfrm>
              <a:off x="3395266"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200</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5–2009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56" name="Group 34">
              <a:extLst>
                <a:ext uri="{FF2B5EF4-FFF2-40B4-BE49-F238E27FC236}">
                  <a16:creationId xmlns:a16="http://schemas.microsoft.com/office/drawing/2014/main" id="{90880229-03F2-3247-D427-FFB1711D5ABF}"/>
                </a:ext>
              </a:extLst>
            </p:cNvPr>
            <p:cNvGrpSpPr>
              <a:grpSpLocks/>
            </p:cNvGrpSpPr>
            <p:nvPr/>
          </p:nvGrpSpPr>
          <p:grpSpPr bwMode="auto">
            <a:xfrm>
              <a:off x="3269456" y="6212135"/>
              <a:ext cx="71438" cy="71438"/>
              <a:chOff x="585" y="2014"/>
              <a:chExt cx="45" cy="45"/>
            </a:xfrm>
          </p:grpSpPr>
          <p:sp>
            <p:nvSpPr>
              <p:cNvPr id="68" name="Line 35">
                <a:extLst>
                  <a:ext uri="{FF2B5EF4-FFF2-40B4-BE49-F238E27FC236}">
                    <a16:creationId xmlns:a16="http://schemas.microsoft.com/office/drawing/2014/main" id="{6726F5CF-5BAB-AE1E-BEEE-EAF74854E78A}"/>
                  </a:ext>
                </a:extLst>
              </p:cNvPr>
              <p:cNvSpPr>
                <a:spLocks noChangeShapeType="1"/>
              </p:cNvSpPr>
              <p:nvPr/>
            </p:nvSpPr>
            <p:spPr bwMode="auto">
              <a:xfrm>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Line 36">
                <a:extLst>
                  <a:ext uri="{FF2B5EF4-FFF2-40B4-BE49-F238E27FC236}">
                    <a16:creationId xmlns:a16="http://schemas.microsoft.com/office/drawing/2014/main" id="{5E8132C2-CB6A-42A0-3B96-0DD39B7EC571}"/>
                  </a:ext>
                </a:extLst>
              </p:cNvPr>
              <p:cNvSpPr>
                <a:spLocks noChangeShapeType="1"/>
              </p:cNvSpPr>
              <p:nvPr/>
            </p:nvSpPr>
            <p:spPr bwMode="auto">
              <a:xfrm flipH="1">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57" name="Text Box 32">
              <a:extLst>
                <a:ext uri="{FF2B5EF4-FFF2-40B4-BE49-F238E27FC236}">
                  <a16:creationId xmlns:a16="http://schemas.microsoft.com/office/drawing/2014/main" id="{0745D449-35EE-F8A7-8005-7AAD524C3EF2}"/>
                </a:ext>
              </a:extLst>
            </p:cNvPr>
            <p:cNvSpPr txBox="1">
              <a:spLocks noChangeArrowheads="1"/>
            </p:cNvSpPr>
            <p:nvPr/>
          </p:nvSpPr>
          <p:spPr bwMode="auto">
            <a:xfrm>
              <a:off x="1252141"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2000–2004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 name="Text Box 33">
              <a:extLst>
                <a:ext uri="{FF2B5EF4-FFF2-40B4-BE49-F238E27FC236}">
                  <a16:creationId xmlns:a16="http://schemas.microsoft.com/office/drawing/2014/main" id="{5F2FAC65-3482-935C-BEE4-1FAB2FC58AEA}"/>
                </a:ext>
              </a:extLst>
            </p:cNvPr>
            <p:cNvSpPr txBox="1">
              <a:spLocks noChangeArrowheads="1"/>
            </p:cNvSpPr>
            <p:nvPr/>
          </p:nvSpPr>
          <p:spPr bwMode="auto">
            <a:xfrm>
              <a:off x="3395266"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1995–1999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59" name="Group 34">
              <a:extLst>
                <a:ext uri="{FF2B5EF4-FFF2-40B4-BE49-F238E27FC236}">
                  <a16:creationId xmlns:a16="http://schemas.microsoft.com/office/drawing/2014/main" id="{8DFB0406-4E41-EF9C-B579-56577B7EACF1}"/>
                </a:ext>
              </a:extLst>
            </p:cNvPr>
            <p:cNvGrpSpPr>
              <a:grpSpLocks/>
            </p:cNvGrpSpPr>
            <p:nvPr/>
          </p:nvGrpSpPr>
          <p:grpSpPr bwMode="auto">
            <a:xfrm>
              <a:off x="3269456" y="6412408"/>
              <a:ext cx="71438" cy="71438"/>
              <a:chOff x="585" y="2014"/>
              <a:chExt cx="45" cy="45"/>
            </a:xfrm>
          </p:grpSpPr>
          <p:sp>
            <p:nvSpPr>
              <p:cNvPr id="66" name="Line 35">
                <a:extLst>
                  <a:ext uri="{FF2B5EF4-FFF2-40B4-BE49-F238E27FC236}">
                    <a16:creationId xmlns:a16="http://schemas.microsoft.com/office/drawing/2014/main" id="{BB71C705-B857-86AB-7A8E-8760A80AD120}"/>
                  </a:ext>
                </a:extLst>
              </p:cNvPr>
              <p:cNvSpPr>
                <a:spLocks noChangeShapeType="1"/>
              </p:cNvSpPr>
              <p:nvPr/>
            </p:nvSpPr>
            <p:spPr bwMode="auto">
              <a:xfrm>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7" name="Line 36">
                <a:extLst>
                  <a:ext uri="{FF2B5EF4-FFF2-40B4-BE49-F238E27FC236}">
                    <a16:creationId xmlns:a16="http://schemas.microsoft.com/office/drawing/2014/main" id="{809D5745-A74F-B675-F6C0-65E0AE5DF0AE}"/>
                  </a:ext>
                </a:extLst>
              </p:cNvPr>
              <p:cNvSpPr>
                <a:spLocks noChangeShapeType="1"/>
              </p:cNvSpPr>
              <p:nvPr/>
            </p:nvSpPr>
            <p:spPr bwMode="auto">
              <a:xfrm flipH="1">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60" name="Group 37">
              <a:extLst>
                <a:ext uri="{FF2B5EF4-FFF2-40B4-BE49-F238E27FC236}">
                  <a16:creationId xmlns:a16="http://schemas.microsoft.com/office/drawing/2014/main" id="{CA0C11CD-9B57-D88F-9244-A8496EFE0CBD}"/>
                </a:ext>
              </a:extLst>
            </p:cNvPr>
            <p:cNvGrpSpPr>
              <a:grpSpLocks/>
            </p:cNvGrpSpPr>
            <p:nvPr/>
          </p:nvGrpSpPr>
          <p:grpSpPr bwMode="auto">
            <a:xfrm>
              <a:off x="1115815" y="6412408"/>
              <a:ext cx="73025" cy="71438"/>
              <a:chOff x="2778" y="5374"/>
              <a:chExt cx="46" cy="45"/>
            </a:xfrm>
          </p:grpSpPr>
          <p:sp>
            <p:nvSpPr>
              <p:cNvPr id="64" name="Line 38">
                <a:extLst>
                  <a:ext uri="{FF2B5EF4-FFF2-40B4-BE49-F238E27FC236}">
                    <a16:creationId xmlns:a16="http://schemas.microsoft.com/office/drawing/2014/main" id="{3B7857DE-ACE1-2C66-EF6F-13BB4196C8C5}"/>
                  </a:ext>
                </a:extLst>
              </p:cNvPr>
              <p:cNvSpPr>
                <a:spLocks noChangeShapeType="1"/>
              </p:cNvSpPr>
              <p:nvPr/>
            </p:nvSpPr>
            <p:spPr bwMode="auto">
              <a:xfrm>
                <a:off x="2801" y="5374"/>
                <a:ext cx="0"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5" name="Line 39">
                <a:extLst>
                  <a:ext uri="{FF2B5EF4-FFF2-40B4-BE49-F238E27FC236}">
                    <a16:creationId xmlns:a16="http://schemas.microsoft.com/office/drawing/2014/main" id="{0A4C4EF5-654E-6C9C-5C89-E21DFE9BFCDD}"/>
                  </a:ext>
                </a:extLst>
              </p:cNvPr>
              <p:cNvSpPr>
                <a:spLocks noChangeShapeType="1"/>
              </p:cNvSpPr>
              <p:nvPr/>
            </p:nvSpPr>
            <p:spPr bwMode="auto">
              <a:xfrm>
                <a:off x="2778" y="5397"/>
                <a:ext cx="46" cy="0"/>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61" name="Group 34">
              <a:extLst>
                <a:ext uri="{FF2B5EF4-FFF2-40B4-BE49-F238E27FC236}">
                  <a16:creationId xmlns:a16="http://schemas.microsoft.com/office/drawing/2014/main" id="{CD998170-0623-DA29-1F90-938977D1A7CD}"/>
                </a:ext>
              </a:extLst>
            </p:cNvPr>
            <p:cNvGrpSpPr>
              <a:grpSpLocks/>
            </p:cNvGrpSpPr>
            <p:nvPr/>
          </p:nvGrpSpPr>
          <p:grpSpPr bwMode="auto">
            <a:xfrm>
              <a:off x="1117402" y="6212135"/>
              <a:ext cx="71438" cy="71438"/>
              <a:chOff x="585" y="2014"/>
              <a:chExt cx="45" cy="45"/>
            </a:xfrm>
          </p:grpSpPr>
          <p:sp>
            <p:nvSpPr>
              <p:cNvPr id="62" name="Line 35">
                <a:extLst>
                  <a:ext uri="{FF2B5EF4-FFF2-40B4-BE49-F238E27FC236}">
                    <a16:creationId xmlns:a16="http://schemas.microsoft.com/office/drawing/2014/main" id="{3BB365ED-765F-03F1-F2C1-B820B57D09A1}"/>
                  </a:ext>
                </a:extLst>
              </p:cNvPr>
              <p:cNvSpPr>
                <a:spLocks noChangeShapeType="1"/>
              </p:cNvSpPr>
              <p:nvPr/>
            </p:nvSpPr>
            <p:spPr bwMode="auto">
              <a:xfrm>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 name="Line 36">
                <a:extLst>
                  <a:ext uri="{FF2B5EF4-FFF2-40B4-BE49-F238E27FC236}">
                    <a16:creationId xmlns:a16="http://schemas.microsoft.com/office/drawing/2014/main" id="{237DCCFA-22D1-5650-8A8F-CB96F024D66A}"/>
                  </a:ext>
                </a:extLst>
              </p:cNvPr>
              <p:cNvSpPr>
                <a:spLocks noChangeShapeType="1"/>
              </p:cNvSpPr>
              <p:nvPr/>
            </p:nvSpPr>
            <p:spPr bwMode="auto">
              <a:xfrm flipH="1">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98473467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384389-BBCC-B13A-A719-326085763E60}"/>
            </a:ext>
          </a:extLst>
        </p:cNvPr>
        <p:cNvGrpSpPr/>
        <p:nvPr/>
      </p:nvGrpSpPr>
      <p:grpSpPr>
        <a:xfrm>
          <a:off x="0" y="0"/>
          <a:ext cx="0" cy="0"/>
          <a:chOff x="0" y="0"/>
          <a:chExt cx="0" cy="0"/>
        </a:xfrm>
      </p:grpSpPr>
      <p:graphicFrame>
        <p:nvGraphicFramePr>
          <p:cNvPr id="64" name="Tabulka 6">
            <a:extLst>
              <a:ext uri="{FF2B5EF4-FFF2-40B4-BE49-F238E27FC236}">
                <a16:creationId xmlns:a16="http://schemas.microsoft.com/office/drawing/2014/main" id="{38F16090-560E-E74A-7225-3830F420D16E}"/>
              </a:ext>
            </a:extLst>
          </p:cNvPr>
          <p:cNvGraphicFramePr>
            <a:graphicFrameLocks noGrp="1"/>
          </p:cNvGraphicFramePr>
          <p:nvPr>
            <p:custDataLst>
              <p:tags r:id="rId1"/>
            </p:custDataLst>
            <p:extLst>
              <p:ext uri="{D42A27DB-BD31-4B8C-83A1-F6EECF244321}">
                <p14:modId xmlns:p14="http://schemas.microsoft.com/office/powerpoint/2010/main" val="547308890"/>
              </p:ext>
            </p:extLst>
          </p:nvPr>
        </p:nvGraphicFramePr>
        <p:xfrm>
          <a:off x="388182" y="1412642"/>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kern="1200" dirty="0">
                          <a:solidFill>
                            <a:schemeClr val="bg1"/>
                          </a:solidFill>
                          <a:effectLst/>
                          <a:latin typeface="+mn-lt"/>
                          <a:ea typeface="+mn-ea"/>
                          <a:cs typeface="+mn-cs"/>
                        </a:rPr>
                        <a:t>Suma dní v péči ODB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 (30%)</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263766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278824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139352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133383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70508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chemeClr val="tx1"/>
                          </a:solidFill>
                          <a:effectLst/>
                          <a:latin typeface="Aptos Narrow" panose="020B0004020202020204" pitchFamily="34" charset="0"/>
                        </a:rPr>
                        <a:t>201069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FF0000"/>
                          </a:solidFill>
                          <a:effectLst/>
                          <a:latin typeface="Aptos Narrow" panose="020B0004020202020204" pitchFamily="34" charset="0"/>
                        </a:rPr>
                        <a:t>98990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121770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112474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111613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247104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141164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Aptos Narrow" panose="020B0004020202020204" pitchFamily="34" charset="0"/>
                        </a:rPr>
                        <a:t>130947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Aptos Narrow" panose="020B0004020202020204" pitchFamily="34" charset="0"/>
                        </a:rPr>
                        <a:t>278022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algn="ctr" fontAlgn="b">
                        <a:buNone/>
                      </a:pPr>
                      <a:r>
                        <a:rPr lang="en-GB" sz="1800" b="1" i="0" u="none" strike="noStrike" dirty="0">
                          <a:solidFill>
                            <a:schemeClr val="bg1"/>
                          </a:solidFill>
                          <a:effectLst/>
                          <a:latin typeface="Aptos Narrow" panose="020B0004020202020204" pitchFamily="34" charset="0"/>
                        </a:rPr>
                        <a:t>2</a:t>
                      </a:r>
                      <a:r>
                        <a:rPr lang="cs-CZ" sz="1800" b="1" i="0" u="none" strike="noStrike" dirty="0">
                          <a:solidFill>
                            <a:schemeClr val="bg1"/>
                          </a:solidFill>
                          <a:effectLst/>
                          <a:latin typeface="Aptos Narrow" panose="020B0004020202020204" pitchFamily="34" charset="0"/>
                        </a:rPr>
                        <a:t> </a:t>
                      </a:r>
                      <a:r>
                        <a:rPr lang="en-GB" sz="1800" b="1" i="0" u="none" strike="noStrike" dirty="0">
                          <a:solidFill>
                            <a:schemeClr val="bg1"/>
                          </a:solidFill>
                          <a:effectLst/>
                          <a:latin typeface="Aptos Narrow" panose="020B0004020202020204" pitchFamily="34" charset="0"/>
                        </a:rPr>
                        <a:t>328</a:t>
                      </a:r>
                      <a:r>
                        <a:rPr lang="cs-CZ" sz="1800" b="1" i="0" u="none" strike="noStrike" dirty="0">
                          <a:solidFill>
                            <a:schemeClr val="bg1"/>
                          </a:solidFill>
                          <a:effectLst/>
                          <a:latin typeface="Aptos Narrow" panose="020B0004020202020204" pitchFamily="34" charset="0"/>
                        </a:rPr>
                        <a:t> </a:t>
                      </a:r>
                      <a:r>
                        <a:rPr lang="en-GB" sz="1800" b="1" i="0" u="none" strike="noStrike" dirty="0">
                          <a:solidFill>
                            <a:schemeClr val="bg1"/>
                          </a:solidFill>
                          <a:effectLst/>
                          <a:latin typeface="Aptos Narrow" panose="020B0004020202020204" pitchFamily="34" charset="0"/>
                        </a:rPr>
                        <a:t>985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376974414"/>
                  </a:ext>
                </a:extLst>
              </a:tr>
            </a:tbl>
          </a:graphicData>
        </a:graphic>
      </p:graphicFrame>
      <p:graphicFrame>
        <p:nvGraphicFramePr>
          <p:cNvPr id="4" name="Tabulka 6">
            <a:extLst>
              <a:ext uri="{FF2B5EF4-FFF2-40B4-BE49-F238E27FC236}">
                <a16:creationId xmlns:a16="http://schemas.microsoft.com/office/drawing/2014/main" id="{D19DC56B-ACE2-3DF7-7727-EE67F7044520}"/>
              </a:ext>
            </a:extLst>
          </p:cNvPr>
          <p:cNvGraphicFramePr>
            <a:graphicFrameLocks noGrp="1"/>
          </p:cNvGraphicFramePr>
          <p:nvPr>
            <p:custDataLst>
              <p:tags r:id="rId2"/>
            </p:custDataLst>
            <p:extLst>
              <p:ext uri="{D42A27DB-BD31-4B8C-83A1-F6EECF244321}">
                <p14:modId xmlns:p14="http://schemas.microsoft.com/office/powerpoint/2010/main" val="889968219"/>
              </p:ext>
            </p:extLst>
          </p:nvPr>
        </p:nvGraphicFramePr>
        <p:xfrm>
          <a:off x="8592355"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kern="1200" dirty="0">
                          <a:solidFill>
                            <a:schemeClr val="bg1"/>
                          </a:solidFill>
                          <a:effectLst/>
                          <a:latin typeface="+mn-lt"/>
                          <a:ea typeface="+mn-ea"/>
                          <a:cs typeface="+mn-cs"/>
                        </a:rPr>
                        <a:t>Počet osob v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 (30%)</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2931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3098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1548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1482</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a:solidFill>
                            <a:srgbClr val="000000"/>
                          </a:solidFill>
                          <a:effectLst/>
                          <a:latin typeface="Calibri" panose="020F0502020204030204" pitchFamily="34" charset="0"/>
                          <a:cs typeface="Calibri" panose="020F0502020204030204" pitchFamily="34" charset="0"/>
                        </a:rPr>
                        <a:t>783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2234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FF0000"/>
                          </a:solidFill>
                          <a:effectLst/>
                          <a:latin typeface="Calibri" panose="020F0502020204030204" pitchFamily="34" charset="0"/>
                          <a:cs typeface="Calibri" panose="020F0502020204030204" pitchFamily="34" charset="0"/>
                        </a:rPr>
                        <a:t>1100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1353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a:solidFill>
                            <a:srgbClr val="000000"/>
                          </a:solidFill>
                          <a:effectLst/>
                          <a:latin typeface="Calibri" panose="020F0502020204030204" pitchFamily="34" charset="0"/>
                          <a:cs typeface="Calibri" panose="020F0502020204030204" pitchFamily="34" charset="0"/>
                        </a:rPr>
                        <a:t>1250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1240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a:solidFill>
                            <a:srgbClr val="000000"/>
                          </a:solidFill>
                          <a:effectLst/>
                          <a:latin typeface="Calibri" panose="020F0502020204030204" pitchFamily="34" charset="0"/>
                          <a:cs typeface="Calibri" panose="020F0502020204030204" pitchFamily="34" charset="0"/>
                        </a:rPr>
                        <a:t>2746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1568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1455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algn="ctr" fontAlgn="b">
                        <a:buNone/>
                      </a:pPr>
                      <a:r>
                        <a:rPr lang="en-GB" sz="1800" b="0" i="0" u="none" strike="noStrike" dirty="0">
                          <a:solidFill>
                            <a:srgbClr val="000000"/>
                          </a:solidFill>
                          <a:effectLst/>
                          <a:latin typeface="Calibri" panose="020F0502020204030204" pitchFamily="34" charset="0"/>
                          <a:cs typeface="Calibri" panose="020F0502020204030204" pitchFamily="34" charset="0"/>
                        </a:rPr>
                        <a:t>3089</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algn="ctr" fontAlgn="b">
                        <a:buNone/>
                      </a:pPr>
                      <a:r>
                        <a:rPr lang="en-GB" sz="1800" b="1" i="0" u="none" strike="noStrike" dirty="0">
                          <a:solidFill>
                            <a:srgbClr val="000000"/>
                          </a:solidFill>
                          <a:effectLst/>
                          <a:latin typeface="Calibri" panose="020F0502020204030204" pitchFamily="34" charset="0"/>
                          <a:cs typeface="Calibri" panose="020F0502020204030204" pitchFamily="34" charset="0"/>
                        </a:rPr>
                        <a:t>25</a:t>
                      </a:r>
                      <a:r>
                        <a:rPr lang="cs-CZ" sz="1800" b="1" i="0" u="none" strike="noStrike" dirty="0">
                          <a:solidFill>
                            <a:srgbClr val="000000"/>
                          </a:solidFill>
                          <a:effectLst/>
                          <a:latin typeface="Calibri" panose="020F0502020204030204" pitchFamily="34" charset="0"/>
                          <a:cs typeface="Calibri" panose="020F0502020204030204" pitchFamily="34" charset="0"/>
                        </a:rPr>
                        <a:t> </a:t>
                      </a:r>
                      <a:r>
                        <a:rPr lang="en-GB" sz="1800" b="1" i="0" u="none" strike="noStrike" dirty="0">
                          <a:solidFill>
                            <a:srgbClr val="000000"/>
                          </a:solidFill>
                          <a:effectLst/>
                          <a:latin typeface="Calibri" panose="020F0502020204030204" pitchFamily="34" charset="0"/>
                          <a:cs typeface="Calibri" panose="020F0502020204030204" pitchFamily="34" charset="0"/>
                        </a:rPr>
                        <a:t>878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graphicFrame>
        <p:nvGraphicFramePr>
          <p:cNvPr id="7" name="Tabulka 6">
            <a:extLst>
              <a:ext uri="{FF2B5EF4-FFF2-40B4-BE49-F238E27FC236}">
                <a16:creationId xmlns:a16="http://schemas.microsoft.com/office/drawing/2014/main" id="{195AC534-D65E-26A5-99A5-54390C99EB05}"/>
              </a:ext>
            </a:extLst>
          </p:cNvPr>
          <p:cNvGraphicFramePr>
            <a:graphicFrameLocks noGrp="1"/>
          </p:cNvGraphicFramePr>
          <p:nvPr>
            <p:custDataLst>
              <p:tags r:id="rId3"/>
            </p:custDataLst>
            <p:extLst>
              <p:ext uri="{D42A27DB-BD31-4B8C-83A1-F6EECF244321}">
                <p14:modId xmlns:p14="http://schemas.microsoft.com/office/powerpoint/2010/main" val="41034790"/>
              </p:ext>
            </p:extLst>
          </p:nvPr>
        </p:nvGraphicFramePr>
        <p:xfrm>
          <a:off x="4490268" y="1412641"/>
          <a:ext cx="3448614" cy="4848409"/>
        </p:xfrm>
        <a:graphic>
          <a:graphicData uri="http://schemas.openxmlformats.org/drawingml/2006/table">
            <a:tbl>
              <a:tblPr/>
              <a:tblGrid>
                <a:gridCol w="2290659">
                  <a:extLst>
                    <a:ext uri="{9D8B030D-6E8A-4147-A177-3AD203B41FA5}">
                      <a16:colId xmlns:a16="http://schemas.microsoft.com/office/drawing/2014/main" val="2661056440"/>
                    </a:ext>
                  </a:extLst>
                </a:gridCol>
                <a:gridCol w="1157955">
                  <a:extLst>
                    <a:ext uri="{9D8B030D-6E8A-4147-A177-3AD203B41FA5}">
                      <a16:colId xmlns:a16="http://schemas.microsoft.com/office/drawing/2014/main" val="3699500287"/>
                    </a:ext>
                  </a:extLst>
                </a:gridCol>
              </a:tblGrid>
              <a:tr h="600469">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1" i="0" u="none" strike="noStrike" dirty="0">
                          <a:solidFill>
                            <a:schemeClr val="bg1"/>
                          </a:solidFill>
                          <a:effectLst/>
                          <a:latin typeface="+mn-lt"/>
                        </a:rPr>
                        <a:t>Počet očekávatelných úmrtí </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800" b="1" i="0" u="none" strike="noStrike" kern="1200" dirty="0">
                          <a:solidFill>
                            <a:schemeClr val="bg1"/>
                          </a:solidFill>
                          <a:effectLst/>
                          <a:latin typeface="+mn-lt"/>
                          <a:ea typeface="+mn-ea"/>
                          <a:cs typeface="+mn-cs"/>
                        </a:rPr>
                        <a:t>Predikce 2035</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Hlavní město Praha</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8 881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Středočeský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9 388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Jihočeský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4 692</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Plzeňský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4 491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Karlovarský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2 374</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Ústecký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6 770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rgbClr val="FF0000"/>
                          </a:solidFill>
                          <a:effectLst/>
                          <a:latin typeface="+mn-lt"/>
                        </a:rPr>
                        <a:t>Liberecký kraj</a:t>
                      </a:r>
                      <a:endParaRPr lang="cs-CZ" sz="1800" b="0" i="0" u="none" strike="noStrike" dirty="0">
                        <a:solidFill>
                          <a:srgbClr val="FF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rgbClr val="FF0000"/>
                          </a:solidFill>
                          <a:effectLst/>
                          <a:latin typeface="+mn-lt"/>
                          <a:ea typeface="+mn-ea"/>
                          <a:cs typeface="+mn-cs"/>
                        </a:rPr>
                        <a:t>3 333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Královéhradecký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4 100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Pardubický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3 787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solidFill>
                            <a:schemeClr val="tx1"/>
                          </a:solidFill>
                          <a:effectLst/>
                          <a:latin typeface="+mn-lt"/>
                        </a:rPr>
                        <a:t>Kraj Vysočina</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3 758</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solidFill>
                            <a:schemeClr val="tx1"/>
                          </a:solidFill>
                          <a:effectLst/>
                          <a:latin typeface="+mn-lt"/>
                        </a:rPr>
                        <a:t>Jihomoravský kraj</a:t>
                      </a:r>
                      <a:endParaRPr lang="cs-CZ" sz="18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8 320</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Olomoucký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4 753</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b="0" u="none" strike="noStrike" dirty="0">
                          <a:effectLst/>
                          <a:latin typeface="+mn-lt"/>
                        </a:rPr>
                        <a:t>Zlínský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4 409</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800" u="none" strike="noStrike" dirty="0">
                          <a:effectLst/>
                          <a:latin typeface="+mn-lt"/>
                        </a:rPr>
                        <a:t>Moravskoslezský kraj</a:t>
                      </a:r>
                      <a:endParaRPr lang="cs-CZ" sz="18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buNone/>
                      </a:pPr>
                      <a:r>
                        <a:rPr lang="cs-CZ" sz="1800" u="none" strike="noStrike" kern="1200" dirty="0">
                          <a:solidFill>
                            <a:schemeClr val="dk1"/>
                          </a:solidFill>
                          <a:effectLst/>
                          <a:latin typeface="+mn-lt"/>
                          <a:ea typeface="+mn-ea"/>
                          <a:cs typeface="+mn-cs"/>
                        </a:rPr>
                        <a:t>9 361</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800" b="1" i="0" u="none" strike="noStrike" dirty="0">
                          <a:solidFill>
                            <a:srgbClr val="000000"/>
                          </a:solidFill>
                          <a:effectLst/>
                          <a:latin typeface="+mn-lt"/>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600" b="1" i="0" u="none" strike="noStrike" kern="1200" dirty="0">
                          <a:solidFill>
                            <a:srgbClr val="000000"/>
                          </a:solidFill>
                          <a:effectLst/>
                          <a:latin typeface="Calibri" panose="020F0502020204030204" pitchFamily="34" charset="0"/>
                          <a:ea typeface="+mn-ea"/>
                          <a:cs typeface="+mn-cs"/>
                        </a:rPr>
                        <a:t>78 417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76974414"/>
                  </a:ext>
                </a:extLst>
              </a:tr>
            </a:tbl>
          </a:graphicData>
        </a:graphic>
      </p:graphicFrame>
      <p:sp>
        <p:nvSpPr>
          <p:cNvPr id="8" name="Šipka: doprava 7">
            <a:extLst>
              <a:ext uri="{FF2B5EF4-FFF2-40B4-BE49-F238E27FC236}">
                <a16:creationId xmlns:a16="http://schemas.microsoft.com/office/drawing/2014/main" id="{1560DF67-2358-8E19-433A-11C0EE54F663}"/>
              </a:ext>
            </a:extLst>
          </p:cNvPr>
          <p:cNvSpPr/>
          <p:nvPr/>
        </p:nvSpPr>
        <p:spPr>
          <a:xfrm>
            <a:off x="8020283" y="3435758"/>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Šipka: doprava 8">
            <a:extLst>
              <a:ext uri="{FF2B5EF4-FFF2-40B4-BE49-F238E27FC236}">
                <a16:creationId xmlns:a16="http://schemas.microsoft.com/office/drawing/2014/main" id="{CBDC78DB-FF6B-94BB-6EEE-55C25333B564}"/>
              </a:ext>
            </a:extLst>
          </p:cNvPr>
          <p:cNvSpPr/>
          <p:nvPr/>
        </p:nvSpPr>
        <p:spPr>
          <a:xfrm rot="10800000">
            <a:off x="3888735" y="3484265"/>
            <a:ext cx="452176" cy="81391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3B5BDEF2-1EA2-781B-85D2-948CB1193C73}"/>
              </a:ext>
            </a:extLst>
          </p:cNvPr>
          <p:cNvSpPr txBox="1"/>
          <p:nvPr/>
        </p:nvSpPr>
        <p:spPr>
          <a:xfrm rot="1219036">
            <a:off x="9717204" y="379908"/>
            <a:ext cx="2084501"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Ukázka predikce ve variantním scénáři</a:t>
            </a:r>
          </a:p>
        </p:txBody>
      </p:sp>
      <p:sp>
        <p:nvSpPr>
          <p:cNvPr id="16" name="Title 1">
            <a:extLst>
              <a:ext uri="{FF2B5EF4-FFF2-40B4-BE49-F238E27FC236}">
                <a16:creationId xmlns:a16="http://schemas.microsoft.com/office/drawing/2014/main" id="{757186A0-0967-B23F-E8A1-9CDC1A6CC564}"/>
              </a:ext>
            </a:extLst>
          </p:cNvPr>
          <p:cNvSpPr>
            <a:spLocks noGrp="1"/>
          </p:cNvSpPr>
          <p:nvPr>
            <p:ph type="title"/>
            <p:custDataLst>
              <p:tags r:id="rId4"/>
            </p:custDataLst>
          </p:nvPr>
        </p:nvSpPr>
        <p:spPr>
          <a:xfrm>
            <a:off x="272591" y="160258"/>
            <a:ext cx="8515809" cy="906542"/>
          </a:xfrm>
        </p:spPr>
        <p:txBody>
          <a:bodyPr>
            <a:normAutofit/>
          </a:bodyPr>
          <a:lstStyle/>
          <a:p>
            <a:r>
              <a:rPr lang="cs-CZ" dirty="0">
                <a:solidFill>
                  <a:srgbClr val="002060"/>
                </a:solidFill>
              </a:rPr>
              <a:t>Mobilní specializovaná paliativní péče v ČR: model navýšení kapacit na 30 % očekávaných úmrtí a péče 90 dnů před smrtí</a:t>
            </a:r>
          </a:p>
        </p:txBody>
      </p:sp>
      <p:sp>
        <p:nvSpPr>
          <p:cNvPr id="2" name="TextovéPole 1">
            <a:extLst>
              <a:ext uri="{FF2B5EF4-FFF2-40B4-BE49-F238E27FC236}">
                <a16:creationId xmlns:a16="http://schemas.microsoft.com/office/drawing/2014/main" id="{C6138953-C8AE-82A3-D94F-FF97F24F85B2}"/>
              </a:ext>
            </a:extLst>
          </p:cNvPr>
          <p:cNvSpPr txBox="1"/>
          <p:nvPr/>
        </p:nvSpPr>
        <p:spPr>
          <a:xfrm>
            <a:off x="8592355" y="6435986"/>
            <a:ext cx="3285811"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Cca 30 % očekávatelných úmrtí</a:t>
            </a:r>
          </a:p>
        </p:txBody>
      </p:sp>
      <p:sp>
        <p:nvSpPr>
          <p:cNvPr id="6" name="Šipka: ohnutá 5">
            <a:extLst>
              <a:ext uri="{FF2B5EF4-FFF2-40B4-BE49-F238E27FC236}">
                <a16:creationId xmlns:a16="http://schemas.microsoft.com/office/drawing/2014/main" id="{903C158F-7537-3140-5C21-9D81D1913826}"/>
              </a:ext>
            </a:extLst>
          </p:cNvPr>
          <p:cNvSpPr/>
          <p:nvPr/>
        </p:nvSpPr>
        <p:spPr>
          <a:xfrm rot="5400000" flipH="1" flipV="1">
            <a:off x="5502610" y="3953980"/>
            <a:ext cx="436023" cy="5051500"/>
          </a:xfrm>
          <a:prstGeom prst="ben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74F8F6B0-48EB-DF1A-F6FA-EA40E7F5325D}"/>
              </a:ext>
            </a:extLst>
          </p:cNvPr>
          <p:cNvSpPr txBox="1"/>
          <p:nvPr/>
        </p:nvSpPr>
        <p:spPr>
          <a:xfrm>
            <a:off x="388181" y="934497"/>
            <a:ext cx="8204173" cy="369332"/>
          </a:xfrm>
          <a:prstGeom prst="rect">
            <a:avLst/>
          </a:prstGeom>
          <a:solidFill>
            <a:srgbClr val="433356"/>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white"/>
                </a:solidFill>
                <a:effectLst/>
                <a:uLnTx/>
                <a:uFillTx/>
                <a:latin typeface="Calibri" panose="020F0502020204030204"/>
                <a:ea typeface="+mn-ea"/>
                <a:cs typeface="+mn-cs"/>
              </a:rPr>
              <a:t>Výstup 3/3: variantní predikce při předpokladu navýšení produkce odbornosti 926</a:t>
            </a:r>
          </a:p>
        </p:txBody>
      </p:sp>
    </p:spTree>
    <p:extLst>
      <p:ext uri="{BB962C8B-B14F-4D97-AF65-F5344CB8AC3E}">
        <p14:creationId xmlns:p14="http://schemas.microsoft.com/office/powerpoint/2010/main" val="138564857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C58C18-0F48-2621-2246-8E602A797062}"/>
            </a:ext>
          </a:extLst>
        </p:cNvPr>
        <p:cNvGrpSpPr/>
        <p:nvPr/>
      </p:nvGrpSpPr>
      <p:grpSpPr>
        <a:xfrm>
          <a:off x="0" y="0"/>
          <a:ext cx="0" cy="0"/>
          <a:chOff x="0" y="0"/>
          <a:chExt cx="0" cy="0"/>
        </a:xfrm>
      </p:grpSpPr>
      <p:sp>
        <p:nvSpPr>
          <p:cNvPr id="16" name="Nadpis 1">
            <a:extLst>
              <a:ext uri="{FF2B5EF4-FFF2-40B4-BE49-F238E27FC236}">
                <a16:creationId xmlns:a16="http://schemas.microsoft.com/office/drawing/2014/main" id="{47708221-AFC4-D8F1-07F9-5B5EDC5EE4EC}"/>
              </a:ext>
            </a:extLst>
          </p:cNvPr>
          <p:cNvSpPr txBox="1">
            <a:spLocks/>
          </p:cNvSpPr>
          <p:nvPr/>
        </p:nvSpPr>
        <p:spPr>
          <a:xfrm>
            <a:off x="238404" y="184187"/>
            <a:ext cx="11689691" cy="6347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b="1" kern="1200">
                <a:solidFill>
                  <a:srgbClr val="16468E"/>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a:ln>
                  <a:noFill/>
                </a:ln>
                <a:solidFill>
                  <a:srgbClr val="16468E"/>
                </a:solidFill>
                <a:effectLst/>
                <a:uLnTx/>
                <a:uFillTx/>
                <a:latin typeface="Calibri" panose="020F0502020204030204"/>
                <a:ea typeface="+mj-ea"/>
                <a:cs typeface="+mj-cs"/>
              </a:rPr>
              <a:t>Souhrn realizovaných prediktivních modelů – Liberecký kraj</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a:ln>
                  <a:noFill/>
                </a:ln>
                <a:solidFill>
                  <a:srgbClr val="16468E"/>
                </a:solidFill>
                <a:effectLst/>
                <a:uLnTx/>
                <a:uFillTx/>
                <a:latin typeface="Calibri" panose="020F0502020204030204"/>
                <a:ea typeface="+mj-ea"/>
                <a:cs typeface="+mj-cs"/>
              </a:rPr>
              <a:t>Pobytové sociální služby</a:t>
            </a:r>
          </a:p>
        </p:txBody>
      </p:sp>
      <p:graphicFrame>
        <p:nvGraphicFramePr>
          <p:cNvPr id="2" name="Graf 1">
            <a:extLst>
              <a:ext uri="{FF2B5EF4-FFF2-40B4-BE49-F238E27FC236}">
                <a16:creationId xmlns:a16="http://schemas.microsoft.com/office/drawing/2014/main" id="{CF3CDEC1-3099-E440-A3EB-897E29A1718C}"/>
              </a:ext>
            </a:extLst>
          </p:cNvPr>
          <p:cNvGraphicFramePr/>
          <p:nvPr>
            <p:custDataLst>
              <p:tags r:id="rId1"/>
            </p:custDataLst>
          </p:nvPr>
        </p:nvGraphicFramePr>
        <p:xfrm>
          <a:off x="-53682" y="1018975"/>
          <a:ext cx="5388567" cy="5481853"/>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ovéPole 7">
            <a:extLst>
              <a:ext uri="{FF2B5EF4-FFF2-40B4-BE49-F238E27FC236}">
                <a16:creationId xmlns:a16="http://schemas.microsoft.com/office/drawing/2014/main" id="{FA661708-BABE-1FDE-03A1-EE057B564D62}"/>
              </a:ext>
            </a:extLst>
          </p:cNvPr>
          <p:cNvSpPr txBox="1"/>
          <p:nvPr/>
        </p:nvSpPr>
        <p:spPr>
          <a:xfrm>
            <a:off x="906488" y="1701363"/>
            <a:ext cx="5070981" cy="665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prstClr val="black"/>
                </a:solidFill>
                <a:latin typeface="+mn-lt"/>
                <a:ea typeface="+mn-ea"/>
                <a:cs typeface="+mn-cs"/>
              </a:defRPr>
            </a:pPr>
            <a: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t>Věkové složení osob v zařízeních</a:t>
            </a:r>
            <a:b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862" b="1" i="0" u="none" strike="noStrike" kern="1200" cap="none" spc="0" normalizeH="0" baseline="0" noProof="0">
                <a:ln>
                  <a:noFill/>
                </a:ln>
                <a:solidFill>
                  <a:prstClr val="black"/>
                </a:solidFill>
                <a:effectLst/>
                <a:uLnTx/>
                <a:uFillTx/>
                <a:latin typeface="Calibri" panose="020F0502020204030204"/>
                <a:ea typeface="+mn-ea"/>
                <a:cs typeface="+mn-cs"/>
              </a:rPr>
              <a:t>s pobytovou sociální službou v roce 2024</a:t>
            </a:r>
          </a:p>
        </p:txBody>
      </p:sp>
      <p:sp>
        <p:nvSpPr>
          <p:cNvPr id="9" name="TextovéPole 8">
            <a:extLst>
              <a:ext uri="{FF2B5EF4-FFF2-40B4-BE49-F238E27FC236}">
                <a16:creationId xmlns:a16="http://schemas.microsoft.com/office/drawing/2014/main" id="{4980097B-848F-7680-5B05-6D3C84B642F8}"/>
              </a:ext>
            </a:extLst>
          </p:cNvPr>
          <p:cNvSpPr txBox="1"/>
          <p:nvPr/>
        </p:nvSpPr>
        <p:spPr>
          <a:xfrm>
            <a:off x="4972693" y="4755682"/>
            <a:ext cx="228975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2024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3 306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922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2 869 lůžek</a:t>
            </a:r>
          </a:p>
        </p:txBody>
      </p:sp>
      <p:sp>
        <p:nvSpPr>
          <p:cNvPr id="11" name="TextovéPole 10">
            <a:extLst>
              <a:ext uri="{FF2B5EF4-FFF2-40B4-BE49-F238E27FC236}">
                <a16:creationId xmlns:a16="http://schemas.microsoft.com/office/drawing/2014/main" id="{4E4176CD-DCE2-F79D-2B4D-C8AB9AC6ECBF}"/>
              </a:ext>
            </a:extLst>
          </p:cNvPr>
          <p:cNvSpPr txBox="1"/>
          <p:nvPr/>
        </p:nvSpPr>
        <p:spPr>
          <a:xfrm>
            <a:off x="8564318" y="2002471"/>
            <a:ext cx="256974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2040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5 746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1 572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4 986 lůžek</a:t>
            </a:r>
          </a:p>
        </p:txBody>
      </p:sp>
      <p:sp>
        <p:nvSpPr>
          <p:cNvPr id="12" name="TextovéPole 11">
            <a:extLst>
              <a:ext uri="{FF2B5EF4-FFF2-40B4-BE49-F238E27FC236}">
                <a16:creationId xmlns:a16="http://schemas.microsoft.com/office/drawing/2014/main" id="{BBD39AED-C152-0452-DCA5-4CFC1D317493}"/>
              </a:ext>
            </a:extLst>
          </p:cNvPr>
          <p:cNvSpPr txBox="1"/>
          <p:nvPr/>
        </p:nvSpPr>
        <p:spPr>
          <a:xfrm>
            <a:off x="8883608" y="184187"/>
            <a:ext cx="255365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002060"/>
                </a:solidFill>
                <a:effectLst/>
                <a:uLnTx/>
                <a:uFillTx/>
                <a:latin typeface="Calibri" panose="020F0502020204030204"/>
                <a:ea typeface="+mn-ea"/>
                <a:cs typeface="+mn-cs"/>
              </a:rPr>
              <a:t>V roce 2050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6 187klientů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1 680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5 370 lůžek</a:t>
            </a:r>
          </a:p>
        </p:txBody>
      </p:sp>
      <p:sp>
        <p:nvSpPr>
          <p:cNvPr id="13" name="TextovéPole 12">
            <a:extLst>
              <a:ext uri="{FF2B5EF4-FFF2-40B4-BE49-F238E27FC236}">
                <a16:creationId xmlns:a16="http://schemas.microsoft.com/office/drawing/2014/main" id="{649B3AAC-E525-DD3D-A6B9-9DD911BAC1CC}"/>
              </a:ext>
            </a:extLst>
          </p:cNvPr>
          <p:cNvSpPr txBox="1"/>
          <p:nvPr/>
        </p:nvSpPr>
        <p:spPr>
          <a:xfrm>
            <a:off x="8192028" y="3820755"/>
            <a:ext cx="256974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srgbClr val="FF0000"/>
                </a:solidFill>
                <a:effectLst/>
                <a:uLnTx/>
                <a:uFillTx/>
                <a:latin typeface="Calibri" panose="020F0502020204030204"/>
                <a:ea typeface="+mn-ea"/>
                <a:cs typeface="+mn-cs"/>
              </a:rPr>
              <a:t>V roce 2035</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5 013 klientů</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prstClr val="black"/>
                </a:solidFill>
                <a:effectLst/>
                <a:uLnTx/>
                <a:uFillTx/>
                <a:latin typeface="Calibri" panose="020F0502020204030204"/>
                <a:ea typeface="+mn-ea"/>
                <a:cs typeface="+mn-cs"/>
              </a:rPr>
              <a:t>1 377 tis. OD</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0" i="0" u="none" strike="noStrike" kern="1200" cap="none" spc="0" normalizeH="0" baseline="0" noProof="0">
                <a:ln>
                  <a:noFill/>
                </a:ln>
                <a:solidFill>
                  <a:srgbClr val="FF0000"/>
                </a:solidFill>
                <a:effectLst/>
                <a:uLnTx/>
                <a:uFillTx/>
                <a:latin typeface="Calibri" panose="020F0502020204030204"/>
                <a:ea typeface="+mn-ea"/>
                <a:cs typeface="+mn-cs"/>
              </a:rPr>
              <a:t>4 351 lůžek</a:t>
            </a:r>
          </a:p>
        </p:txBody>
      </p:sp>
      <p:cxnSp>
        <p:nvCxnSpPr>
          <p:cNvPr id="15" name="Přímá spojnice se šipkou 14">
            <a:extLst>
              <a:ext uri="{FF2B5EF4-FFF2-40B4-BE49-F238E27FC236}">
                <a16:creationId xmlns:a16="http://schemas.microsoft.com/office/drawing/2014/main" id="{709BF957-0B85-008D-D3A5-B2238EA16527}"/>
              </a:ext>
            </a:extLst>
          </p:cNvPr>
          <p:cNvCxnSpPr/>
          <p:nvPr/>
        </p:nvCxnSpPr>
        <p:spPr>
          <a:xfrm flipV="1">
            <a:off x="6921958" y="4415440"/>
            <a:ext cx="1068399" cy="680483"/>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7ABE0B63-D657-C98C-CF75-B496EA68AE42}"/>
              </a:ext>
            </a:extLst>
          </p:cNvPr>
          <p:cNvCxnSpPr>
            <a:cxnSpLocks/>
          </p:cNvCxnSpPr>
          <p:nvPr/>
        </p:nvCxnSpPr>
        <p:spPr>
          <a:xfrm flipV="1">
            <a:off x="6720287" y="2413591"/>
            <a:ext cx="1727447" cy="2342091"/>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Přímá spojnice se šipkou 19">
            <a:extLst>
              <a:ext uri="{FF2B5EF4-FFF2-40B4-BE49-F238E27FC236}">
                <a16:creationId xmlns:a16="http://schemas.microsoft.com/office/drawing/2014/main" id="{A524D934-9443-6F8A-0B13-8FC1A1563A0B}"/>
              </a:ext>
            </a:extLst>
          </p:cNvPr>
          <p:cNvCxnSpPr>
            <a:cxnSpLocks/>
            <a:stCxn id="9" idx="0"/>
          </p:cNvCxnSpPr>
          <p:nvPr/>
        </p:nvCxnSpPr>
        <p:spPr>
          <a:xfrm flipV="1">
            <a:off x="6117569" y="700580"/>
            <a:ext cx="2425552" cy="4055102"/>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F5F5BB15-6592-B3B8-EC5C-6524364ACD0D}"/>
              </a:ext>
            </a:extLst>
          </p:cNvPr>
          <p:cNvSpPr txBox="1"/>
          <p:nvPr/>
        </p:nvSpPr>
        <p:spPr>
          <a:xfrm>
            <a:off x="238404" y="828919"/>
            <a:ext cx="6810374"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MPSV, individuální data o poskytnutých pobytových sociálních službách;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hodnocené služby: domovy pro seniory, domovy pro osoby se zdravotním postižením, domovy se zvláštním režimem, odlehčovací služby, sociální služby poskytované ve zdravotnických zařízeních lůžkové péče, týdenní stacionáře</a:t>
            </a:r>
          </a:p>
        </p:txBody>
      </p:sp>
      <p:sp>
        <p:nvSpPr>
          <p:cNvPr id="3" name="TextovéPole 2">
            <a:extLst>
              <a:ext uri="{FF2B5EF4-FFF2-40B4-BE49-F238E27FC236}">
                <a16:creationId xmlns:a16="http://schemas.microsoft.com/office/drawing/2014/main" id="{0436E12B-61F9-3BF7-10B8-AEE0C06E1485}"/>
              </a:ext>
            </a:extLst>
          </p:cNvPr>
          <p:cNvSpPr txBox="1"/>
          <p:nvPr/>
        </p:nvSpPr>
        <p:spPr>
          <a:xfrm>
            <a:off x="10160436" y="4801848"/>
            <a:ext cx="1330092"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FF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37234317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843ECB-7584-AA6C-4FD1-B89C0EA73F33}"/>
            </a:ext>
          </a:extLst>
        </p:cNvPr>
        <p:cNvGrpSpPr/>
        <p:nvPr/>
      </p:nvGrpSpPr>
      <p:grpSpPr>
        <a:xfrm>
          <a:off x="0" y="0"/>
          <a:ext cx="0" cy="0"/>
          <a:chOff x="0" y="0"/>
          <a:chExt cx="0" cy="0"/>
        </a:xfrm>
      </p:grpSpPr>
      <p:graphicFrame>
        <p:nvGraphicFramePr>
          <p:cNvPr id="7" name="Graf 14">
            <a:extLst>
              <a:ext uri="{FF2B5EF4-FFF2-40B4-BE49-F238E27FC236}">
                <a16:creationId xmlns:a16="http://schemas.microsoft.com/office/drawing/2014/main" id="{5F988923-EC81-B219-8E99-30BCE60E6990}"/>
              </a:ext>
            </a:extLst>
          </p:cNvPr>
          <p:cNvGraphicFramePr/>
          <p:nvPr>
            <p:custDataLst>
              <p:tags r:id="rId1"/>
            </p:custDataLst>
            <p:extLst>
              <p:ext uri="{D42A27DB-BD31-4B8C-83A1-F6EECF244321}">
                <p14:modId xmlns:p14="http://schemas.microsoft.com/office/powerpoint/2010/main" val="1810694978"/>
              </p:ext>
            </p:extLst>
          </p:nvPr>
        </p:nvGraphicFramePr>
        <p:xfrm>
          <a:off x="113063" y="1298343"/>
          <a:ext cx="4102542" cy="4976955"/>
        </p:xfrm>
        <a:graphic>
          <a:graphicData uri="http://schemas.openxmlformats.org/drawingml/2006/chart">
            <c:chart xmlns:c="http://schemas.openxmlformats.org/drawingml/2006/chart" xmlns:r="http://schemas.openxmlformats.org/officeDocument/2006/relationships" r:id="rId7"/>
          </a:graphicData>
        </a:graphic>
      </p:graphicFrame>
      <p:sp>
        <p:nvSpPr>
          <p:cNvPr id="3" name="Title 2">
            <a:extLst>
              <a:ext uri="{FF2B5EF4-FFF2-40B4-BE49-F238E27FC236}">
                <a16:creationId xmlns:a16="http://schemas.microsoft.com/office/drawing/2014/main" id="{C9B755C2-DEBC-AF16-20EA-007EE2647CC4}"/>
              </a:ext>
            </a:extLst>
          </p:cNvPr>
          <p:cNvSpPr>
            <a:spLocks noGrp="1"/>
          </p:cNvSpPr>
          <p:nvPr>
            <p:ph type="title"/>
            <p:custDataLst>
              <p:tags r:id="rId2"/>
            </p:custDataLst>
          </p:nvPr>
        </p:nvSpPr>
        <p:spPr>
          <a:xfrm>
            <a:off x="272591" y="160258"/>
            <a:ext cx="10515600" cy="538364"/>
          </a:xfrm>
        </p:spPr>
        <p:txBody>
          <a:bodyPr/>
          <a:lstStyle/>
          <a:p>
            <a:r>
              <a:rPr lang="en-US" dirty="0" err="1">
                <a:solidFill>
                  <a:srgbClr val="002060"/>
                </a:solidFill>
              </a:rPr>
              <a:t>Počet</a:t>
            </a:r>
            <a:r>
              <a:rPr lang="en-US" dirty="0">
                <a:solidFill>
                  <a:srgbClr val="002060"/>
                </a:solidFill>
              </a:rPr>
              <a:t> </a:t>
            </a:r>
            <a:r>
              <a:rPr lang="en-US" dirty="0" err="1">
                <a:solidFill>
                  <a:srgbClr val="002060"/>
                </a:solidFill>
              </a:rPr>
              <a:t>lůžek</a:t>
            </a:r>
            <a:r>
              <a:rPr lang="en-US" dirty="0">
                <a:solidFill>
                  <a:srgbClr val="002060"/>
                </a:solidFill>
              </a:rPr>
              <a:t> </a:t>
            </a:r>
            <a:r>
              <a:rPr lang="cs-CZ" dirty="0">
                <a:solidFill>
                  <a:srgbClr val="002060"/>
                </a:solidFill>
              </a:rPr>
              <a:t>v zařízeních s pobytovou sociální službou </a:t>
            </a:r>
            <a:r>
              <a:rPr lang="en-US" dirty="0">
                <a:solidFill>
                  <a:srgbClr val="002060"/>
                </a:solidFill>
              </a:rPr>
              <a:t>(</a:t>
            </a:r>
            <a:r>
              <a:rPr lang="cs-CZ" dirty="0">
                <a:solidFill>
                  <a:srgbClr val="002060"/>
                </a:solidFill>
              </a:rPr>
              <a:t>2024</a:t>
            </a:r>
            <a:r>
              <a:rPr lang="en-US" dirty="0">
                <a:solidFill>
                  <a:srgbClr val="002060"/>
                </a:solidFill>
              </a:rPr>
              <a:t>)</a:t>
            </a:r>
            <a:r>
              <a:rPr lang="cs-CZ" dirty="0">
                <a:solidFill>
                  <a:srgbClr val="002060"/>
                </a:solidFill>
              </a:rPr>
              <a:t>:</a:t>
            </a:r>
            <a:br>
              <a:rPr lang="cs-CZ" dirty="0">
                <a:solidFill>
                  <a:srgbClr val="002060"/>
                </a:solidFill>
              </a:rPr>
            </a:br>
            <a:r>
              <a:rPr lang="cs-CZ" dirty="0">
                <a:solidFill>
                  <a:srgbClr val="002060"/>
                </a:solidFill>
              </a:rPr>
              <a:t>domovy pro seniory,  domovy se zvláštním režimem a celková kapacita</a:t>
            </a:r>
            <a:br>
              <a:rPr lang="cs-CZ" dirty="0">
                <a:solidFill>
                  <a:srgbClr val="002060"/>
                </a:solidFill>
              </a:rPr>
            </a:br>
            <a:endParaRPr lang="cs-CZ" dirty="0">
              <a:solidFill>
                <a:srgbClr val="002060"/>
              </a:solidFill>
            </a:endParaRPr>
          </a:p>
        </p:txBody>
      </p:sp>
      <p:sp>
        <p:nvSpPr>
          <p:cNvPr id="91" name="TextovéPole 90">
            <a:extLst>
              <a:ext uri="{FF2B5EF4-FFF2-40B4-BE49-F238E27FC236}">
                <a16:creationId xmlns:a16="http://schemas.microsoft.com/office/drawing/2014/main" id="{3E18A79A-1FAE-38B5-92A7-389067F6CFDE}"/>
              </a:ext>
            </a:extLst>
          </p:cNvPr>
          <p:cNvSpPr txBox="1"/>
          <p:nvPr/>
        </p:nvSpPr>
        <p:spPr>
          <a:xfrm>
            <a:off x="272590" y="866154"/>
            <a:ext cx="9851124"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Zdroj: </a:t>
            </a:r>
            <a:r>
              <a:rPr kumimoji="0" lang="cs-CZ" sz="1200" b="0" i="1" u="none" strike="noStrike" kern="1200" cap="none" spc="0" normalizeH="0" baseline="0" noProof="0">
                <a:ln>
                  <a:noFill/>
                </a:ln>
                <a:solidFill>
                  <a:prstClr val="black"/>
                </a:solidFill>
                <a:effectLst/>
                <a:uLnTx/>
                <a:uFillTx/>
                <a:latin typeface="Calibri" panose="020F0502020204030204" pitchFamily="34" charset="0"/>
                <a:ea typeface="+mn-lt"/>
                <a:cs typeface="Calibri" panose="020F0502020204030204" pitchFamily="34" charset="0"/>
              </a:rPr>
              <a:t>Národní registr hrazených zdravotních služeb (NRHZS), MPSV: </a:t>
            </a:r>
            <a:r>
              <a:rPr kumimoji="0" lang="cs-CZ"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V 1-01 Roční výkaz o sociálních službách a Registr poskytovatelů sociálních služeb</a:t>
            </a:r>
            <a:endParaRPr kumimoji="0" lang="cs-CZ" sz="18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70C39A65-CC80-F97C-0293-10131F5ED36F}"/>
              </a:ext>
            </a:extLst>
          </p:cNvPr>
          <p:cNvSpPr txBox="1"/>
          <p:nvPr/>
        </p:nvSpPr>
        <p:spPr>
          <a:xfrm>
            <a:off x="481981" y="6138175"/>
            <a:ext cx="1180634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*Zahrnuté služby: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domovy pro seniory, domovy se zvláštním režimem, domovy pro osoby se zdravotním postižením, odlehčovací služby, sociální služby poskytované ve zdravotnických zařízeních lůžkové péče, týdenní stacionáře</a:t>
            </a:r>
            <a:endParaRPr kumimoji="0" lang="cs-CZ" sz="1200" b="1"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10" name="Graf 14">
            <a:extLst>
              <a:ext uri="{FF2B5EF4-FFF2-40B4-BE49-F238E27FC236}">
                <a16:creationId xmlns:a16="http://schemas.microsoft.com/office/drawing/2014/main" id="{90CB8783-4A53-86B9-717D-45215472D650}"/>
              </a:ext>
            </a:extLst>
          </p:cNvPr>
          <p:cNvGraphicFramePr/>
          <p:nvPr>
            <p:custDataLst>
              <p:tags r:id="rId3"/>
            </p:custDataLst>
            <p:extLst>
              <p:ext uri="{D42A27DB-BD31-4B8C-83A1-F6EECF244321}">
                <p14:modId xmlns:p14="http://schemas.microsoft.com/office/powerpoint/2010/main" val="3624789798"/>
              </p:ext>
            </p:extLst>
          </p:nvPr>
        </p:nvGraphicFramePr>
        <p:xfrm>
          <a:off x="4049123" y="1298343"/>
          <a:ext cx="4102542" cy="497695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1" name="Graf 14">
            <a:extLst>
              <a:ext uri="{FF2B5EF4-FFF2-40B4-BE49-F238E27FC236}">
                <a16:creationId xmlns:a16="http://schemas.microsoft.com/office/drawing/2014/main" id="{6AAD7136-C039-4B97-7F17-B09D8D0D360C}"/>
              </a:ext>
            </a:extLst>
          </p:cNvPr>
          <p:cNvGraphicFramePr/>
          <p:nvPr>
            <p:custDataLst>
              <p:tags r:id="rId4"/>
            </p:custDataLst>
            <p:extLst>
              <p:ext uri="{D42A27DB-BD31-4B8C-83A1-F6EECF244321}">
                <p14:modId xmlns:p14="http://schemas.microsoft.com/office/powerpoint/2010/main" val="3386155832"/>
              </p:ext>
            </p:extLst>
          </p:nvPr>
        </p:nvGraphicFramePr>
        <p:xfrm>
          <a:off x="7976395" y="1291011"/>
          <a:ext cx="4102542" cy="4976955"/>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103578502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2F47FD-6D87-DDFE-96A2-962563B2BCBA}"/>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D855A443-D83C-D405-37FF-447457370895}"/>
              </a:ext>
            </a:extLst>
          </p:cNvPr>
          <p:cNvSpPr txBox="1">
            <a:spLocks/>
          </p:cNvSpPr>
          <p:nvPr>
            <p:custDataLst>
              <p:tags r:id="rId1"/>
            </p:custDataLst>
          </p:nvPr>
        </p:nvSpPr>
        <p:spPr>
          <a:xfrm>
            <a:off x="95126" y="799366"/>
            <a:ext cx="11705842" cy="238303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002060"/>
                </a:solidFill>
                <a:effectLst/>
                <a:uLnTx/>
                <a:uFillTx/>
                <a:latin typeface="Calibri" panose="020F0502020204030204"/>
                <a:ea typeface="+mj-ea"/>
                <a:cs typeface="+mj-cs"/>
              </a:rPr>
              <a:t>Čas nadcházejících změn ve stárnoucí populaci</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002060"/>
                </a:solidFill>
                <a:effectLst/>
                <a:uLnTx/>
                <a:uFillTx/>
                <a:latin typeface="Calibri" panose="020F0502020204030204"/>
                <a:ea typeface="+mj-ea"/>
                <a:cs typeface="+mj-cs"/>
              </a:rPr>
              <a:t>= změna dominantního modelu péče</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rPr>
              <a:t>Roste a poroste potřeba dlouhodobé péče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j-ea"/>
                <a:cs typeface="+mj-cs"/>
              </a:rPr>
              <a:t>a ošetřovatelské péče, včetně sociálně-zdravotních služeb. </a:t>
            </a:r>
          </a:p>
        </p:txBody>
      </p:sp>
      <p:sp>
        <p:nvSpPr>
          <p:cNvPr id="3" name="TextovéPole 2">
            <a:extLst>
              <a:ext uri="{FF2B5EF4-FFF2-40B4-BE49-F238E27FC236}">
                <a16:creationId xmlns:a16="http://schemas.microsoft.com/office/drawing/2014/main" id="{DA95360C-E5B9-2EF6-E829-7FB1E9528A3D}"/>
              </a:ext>
            </a:extLst>
          </p:cNvPr>
          <p:cNvSpPr txBox="1"/>
          <p:nvPr/>
        </p:nvSpPr>
        <p:spPr>
          <a:xfrm>
            <a:off x="517226" y="3675601"/>
            <a:ext cx="109479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400" b="1" i="0" u="none" strike="noStrike" kern="1200" cap="none" spc="0" normalizeH="0" baseline="0" noProof="0">
                <a:ln>
                  <a:noFill/>
                </a:ln>
                <a:solidFill>
                  <a:srgbClr val="C00000"/>
                </a:solidFill>
                <a:effectLst/>
                <a:uLnTx/>
                <a:uFillTx/>
                <a:latin typeface="Calibri" panose="020F0502020204030204"/>
                <a:ea typeface="+mn-ea"/>
                <a:cs typeface="+mn-cs"/>
              </a:rPr>
              <a:t>Nosný koncept predikcí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400" b="1" i="0" u="none" strike="noStrike" kern="1200" cap="none" spc="0" normalizeH="0" baseline="0" noProof="0">
                <a:ln>
                  <a:noFill/>
                </a:ln>
                <a:solidFill>
                  <a:srgbClr val="C00000"/>
                </a:solidFill>
                <a:effectLst/>
                <a:uLnTx/>
                <a:uFillTx/>
                <a:latin typeface="Calibri" panose="020F0502020204030204"/>
                <a:ea typeface="+mn-ea"/>
                <a:cs typeface="+mn-cs"/>
              </a:rPr>
              <a:t>= suma </a:t>
            </a:r>
            <a:r>
              <a:rPr kumimoji="0" lang="cs-CZ" sz="5400" b="1" i="0" u="none" strike="noStrike" kern="1200" cap="none" spc="0" normalizeH="0" baseline="0" noProof="0" err="1">
                <a:ln>
                  <a:noFill/>
                </a:ln>
                <a:solidFill>
                  <a:srgbClr val="C00000"/>
                </a:solidFill>
                <a:effectLst/>
                <a:uLnTx/>
                <a:uFillTx/>
                <a:latin typeface="Calibri" panose="020F0502020204030204"/>
                <a:ea typeface="+mn-ea"/>
                <a:cs typeface="+mn-cs"/>
              </a:rPr>
              <a:t>člověko</a:t>
            </a:r>
            <a:r>
              <a:rPr kumimoji="0" lang="cs-CZ" sz="5400" b="1" i="0" u="none" strike="noStrike" kern="1200" cap="none" spc="0" normalizeH="0" baseline="0" noProof="0">
                <a:ln>
                  <a:noFill/>
                </a:ln>
                <a:solidFill>
                  <a:srgbClr val="C00000"/>
                </a:solidFill>
                <a:effectLst/>
                <a:uLnTx/>
                <a:uFillTx/>
                <a:latin typeface="Calibri" panose="020F0502020204030204"/>
                <a:ea typeface="+mn-ea"/>
                <a:cs typeface="+mn-cs"/>
              </a:rPr>
              <a:t> dnů (</a:t>
            </a:r>
            <a:r>
              <a:rPr kumimoji="0" lang="cs-CZ" sz="5400" b="1" i="0" u="none" strike="noStrike" kern="1200" cap="none" spc="0" normalizeH="0" baseline="0" noProof="0" err="1">
                <a:ln>
                  <a:noFill/>
                </a:ln>
                <a:solidFill>
                  <a:srgbClr val="C00000"/>
                </a:solidFill>
                <a:effectLst/>
                <a:uLnTx/>
                <a:uFillTx/>
                <a:latin typeface="Calibri" panose="020F0502020204030204"/>
                <a:ea typeface="+mn-ea"/>
                <a:cs typeface="+mn-cs"/>
              </a:rPr>
              <a:t>člověko</a:t>
            </a:r>
            <a:r>
              <a:rPr kumimoji="0" lang="cs-CZ" sz="5400" b="1" i="0" u="none" strike="noStrike" kern="1200" cap="none" spc="0" normalizeH="0" baseline="0" noProof="0">
                <a:ln>
                  <a:noFill/>
                </a:ln>
                <a:solidFill>
                  <a:srgbClr val="C00000"/>
                </a:solidFill>
                <a:effectLst/>
                <a:uLnTx/>
                <a:uFillTx/>
                <a:latin typeface="Calibri" panose="020F0502020204030204"/>
                <a:ea typeface="+mn-ea"/>
                <a:cs typeface="+mn-cs"/>
              </a:rPr>
              <a:t> roků)</a:t>
            </a:r>
          </a:p>
        </p:txBody>
      </p:sp>
      <p:sp>
        <p:nvSpPr>
          <p:cNvPr id="5" name="Šipka: dolů 4">
            <a:extLst>
              <a:ext uri="{FF2B5EF4-FFF2-40B4-BE49-F238E27FC236}">
                <a16:creationId xmlns:a16="http://schemas.microsoft.com/office/drawing/2014/main" id="{0CF21E61-24F4-F258-3DC3-6CFF40832034}"/>
              </a:ext>
            </a:extLst>
          </p:cNvPr>
          <p:cNvSpPr/>
          <p:nvPr/>
        </p:nvSpPr>
        <p:spPr>
          <a:xfrm>
            <a:off x="5084465" y="5713704"/>
            <a:ext cx="1949380" cy="83401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216464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22ED0-2AC0-CF53-4394-CE6DBE69DCC4}"/>
            </a:ext>
          </a:extLst>
        </p:cNvPr>
        <p:cNvGrpSpPr/>
        <p:nvPr/>
      </p:nvGrpSpPr>
      <p:grpSpPr>
        <a:xfrm>
          <a:off x="0" y="0"/>
          <a:ext cx="0" cy="0"/>
          <a:chOff x="0" y="0"/>
          <a:chExt cx="0" cy="0"/>
        </a:xfrm>
      </p:grpSpPr>
      <p:sp>
        <p:nvSpPr>
          <p:cNvPr id="2" name="TextovéPole 1">
            <a:extLst>
              <a:ext uri="{FF2B5EF4-FFF2-40B4-BE49-F238E27FC236}">
                <a16:creationId xmlns:a16="http://schemas.microsoft.com/office/drawing/2014/main" id="{4ABDA4CF-D5D0-F2A1-0F4F-E6A53F882598}"/>
              </a:ext>
            </a:extLst>
          </p:cNvPr>
          <p:cNvSpPr txBox="1"/>
          <p:nvPr/>
        </p:nvSpPr>
        <p:spPr>
          <a:xfrm>
            <a:off x="145942" y="1103746"/>
            <a:ext cx="3217709"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prstClr val="black"/>
                </a:solidFill>
                <a:effectLst/>
                <a:uLnTx/>
                <a:uFillTx/>
                <a:latin typeface="Calibri" panose="020F0502020204030204"/>
                <a:ea typeface="+mn-ea"/>
                <a:cs typeface="+mn-cs"/>
              </a:rPr>
              <a:t>Dostupnost a kvalita sociálně zdravotních služeb se již dnes dotýká více než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23 tis. občanů</a:t>
            </a:r>
          </a:p>
        </p:txBody>
      </p:sp>
      <p:sp>
        <p:nvSpPr>
          <p:cNvPr id="3" name="TextovéPole 2">
            <a:extLst>
              <a:ext uri="{FF2B5EF4-FFF2-40B4-BE49-F238E27FC236}">
                <a16:creationId xmlns:a16="http://schemas.microsoft.com/office/drawing/2014/main" id="{51BFB577-4368-011D-E7D7-DDF84692D98A}"/>
              </a:ext>
            </a:extLst>
          </p:cNvPr>
          <p:cNvSpPr txBox="1"/>
          <p:nvPr/>
        </p:nvSpPr>
        <p:spPr>
          <a:xfrm>
            <a:off x="3605987" y="2454087"/>
            <a:ext cx="1860697" cy="17851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0" b="0" i="0" u="none" strike="noStrike" kern="1200" cap="none" spc="0" normalizeH="0" baseline="0" noProof="0">
                <a:ln>
                  <a:noFill/>
                </a:ln>
                <a:solidFill>
                  <a:srgbClr val="C00000"/>
                </a:solidFill>
                <a:effectLst/>
                <a:uLnTx/>
                <a:uFillTx/>
                <a:latin typeface="Symbol" panose="05050102010706020507" pitchFamily="18" charset="2"/>
                <a:ea typeface="+mn-ea"/>
                <a:cs typeface="+mn-cs"/>
              </a:rPr>
              <a:t>S</a:t>
            </a:r>
          </a:p>
        </p:txBody>
      </p:sp>
      <p:cxnSp>
        <p:nvCxnSpPr>
          <p:cNvPr id="4" name="Přímá spojnice se šipkou 3">
            <a:extLst>
              <a:ext uri="{FF2B5EF4-FFF2-40B4-BE49-F238E27FC236}">
                <a16:creationId xmlns:a16="http://schemas.microsoft.com/office/drawing/2014/main" id="{E1A6EE6E-CEC1-4E8B-0A3C-28E62278D5A5}"/>
              </a:ext>
            </a:extLst>
          </p:cNvPr>
          <p:cNvCxnSpPr>
            <a:cxnSpLocks/>
          </p:cNvCxnSpPr>
          <p:nvPr/>
        </p:nvCxnSpPr>
        <p:spPr>
          <a:xfrm flipV="1">
            <a:off x="4569860" y="1673081"/>
            <a:ext cx="765402" cy="1394930"/>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 name="Přímá spojnice se šipkou 4">
            <a:extLst>
              <a:ext uri="{FF2B5EF4-FFF2-40B4-BE49-F238E27FC236}">
                <a16:creationId xmlns:a16="http://schemas.microsoft.com/office/drawing/2014/main" id="{CE938133-F521-E4A2-F2DA-7E61F6A9F8BC}"/>
              </a:ext>
            </a:extLst>
          </p:cNvPr>
          <p:cNvCxnSpPr>
            <a:cxnSpLocks/>
          </p:cNvCxnSpPr>
          <p:nvPr/>
        </p:nvCxnSpPr>
        <p:spPr>
          <a:xfrm>
            <a:off x="4609748" y="3599819"/>
            <a:ext cx="739130" cy="1394930"/>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5F952FDC-2876-B4DA-DF4B-4599665B78F7}"/>
              </a:ext>
            </a:extLst>
          </p:cNvPr>
          <p:cNvSpPr txBox="1"/>
          <p:nvPr/>
        </p:nvSpPr>
        <p:spPr>
          <a:xfrm>
            <a:off x="5112667" y="565137"/>
            <a:ext cx="486534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Těžká nebo úplná závislost v dlouhodobé ošetřovatelské péči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III–IV, zároveň v daný den osoba čerpá lůžkovou péči, pobytovou sociální službu nebo péči odbornosti 925/926</a:t>
            </a:r>
          </a:p>
        </p:txBody>
      </p:sp>
      <p:cxnSp>
        <p:nvCxnSpPr>
          <p:cNvPr id="8" name="Přímá spojnice se šipkou 7">
            <a:extLst>
              <a:ext uri="{FF2B5EF4-FFF2-40B4-BE49-F238E27FC236}">
                <a16:creationId xmlns:a16="http://schemas.microsoft.com/office/drawing/2014/main" id="{56EB1EF6-E49C-D092-9D2E-E115950E8949}"/>
              </a:ext>
            </a:extLst>
          </p:cNvPr>
          <p:cNvCxnSpPr>
            <a:cxnSpLocks/>
          </p:cNvCxnSpPr>
          <p:nvPr/>
        </p:nvCxnSpPr>
        <p:spPr>
          <a:xfrm>
            <a:off x="4683377" y="3429000"/>
            <a:ext cx="963749" cy="590527"/>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10" name="TextovéPole 9">
            <a:extLst>
              <a:ext uri="{FF2B5EF4-FFF2-40B4-BE49-F238E27FC236}">
                <a16:creationId xmlns:a16="http://schemas.microsoft.com/office/drawing/2014/main" id="{C293813F-DCE4-84D8-5069-045D4F937376}"/>
              </a:ext>
            </a:extLst>
          </p:cNvPr>
          <p:cNvSpPr txBox="1"/>
          <p:nvPr/>
        </p:nvSpPr>
        <p:spPr>
          <a:xfrm rot="16200000">
            <a:off x="2695782" y="3132521"/>
            <a:ext cx="1531089"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00000"/>
                </a:solidFill>
                <a:effectLst/>
                <a:uLnTx/>
                <a:uFillTx/>
                <a:latin typeface="Calibri" panose="020F0502020204030204"/>
                <a:ea typeface="+mn-ea"/>
                <a:cs typeface="+mn-cs"/>
              </a:rPr>
              <a:t>2024</a:t>
            </a:r>
          </a:p>
        </p:txBody>
      </p:sp>
      <p:sp>
        <p:nvSpPr>
          <p:cNvPr id="12" name="Šipka: ohnutá 11">
            <a:extLst>
              <a:ext uri="{FF2B5EF4-FFF2-40B4-BE49-F238E27FC236}">
                <a16:creationId xmlns:a16="http://schemas.microsoft.com/office/drawing/2014/main" id="{3597D504-B48F-39B3-02CB-BDD8BAE3DD5B}"/>
              </a:ext>
            </a:extLst>
          </p:cNvPr>
          <p:cNvSpPr/>
          <p:nvPr/>
        </p:nvSpPr>
        <p:spPr>
          <a:xfrm flipV="1">
            <a:off x="438280" y="5226945"/>
            <a:ext cx="682017" cy="371705"/>
          </a:xfrm>
          <a:prstGeom prst="ben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ovéPole 13">
            <a:extLst>
              <a:ext uri="{FF2B5EF4-FFF2-40B4-BE49-F238E27FC236}">
                <a16:creationId xmlns:a16="http://schemas.microsoft.com/office/drawing/2014/main" id="{21D3E5BD-D03B-D632-EA25-6CF7ADE74CD6}"/>
              </a:ext>
            </a:extLst>
          </p:cNvPr>
          <p:cNvSpPr txBox="1"/>
          <p:nvPr/>
        </p:nvSpPr>
        <p:spPr>
          <a:xfrm>
            <a:off x="1187114" y="5208739"/>
            <a:ext cx="342263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 toho </a:t>
            </a: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&gt; 2,9 tis. </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očekávatelných úmrtí v daném roce (</a:t>
            </a: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264 tis. OD</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a:t>
            </a:r>
          </a:p>
        </p:txBody>
      </p:sp>
      <p:cxnSp>
        <p:nvCxnSpPr>
          <p:cNvPr id="19" name="Přímá spojnice 18">
            <a:extLst>
              <a:ext uri="{FF2B5EF4-FFF2-40B4-BE49-F238E27FC236}">
                <a16:creationId xmlns:a16="http://schemas.microsoft.com/office/drawing/2014/main" id="{8EB65F41-5AE4-6E68-F3F3-8F665BA31AC7}"/>
              </a:ext>
            </a:extLst>
          </p:cNvPr>
          <p:cNvCxnSpPr>
            <a:cxnSpLocks/>
          </p:cNvCxnSpPr>
          <p:nvPr/>
        </p:nvCxnSpPr>
        <p:spPr>
          <a:xfrm>
            <a:off x="10356864" y="408706"/>
            <a:ext cx="0" cy="5650450"/>
          </a:xfrm>
          <a:prstGeom prst="line">
            <a:avLst/>
          </a:prstGeom>
          <a:ln w="571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TextovéPole 20">
            <a:extLst>
              <a:ext uri="{FF2B5EF4-FFF2-40B4-BE49-F238E27FC236}">
                <a16:creationId xmlns:a16="http://schemas.microsoft.com/office/drawing/2014/main" id="{7F395CA8-771C-3601-CE17-BE0213CC8EE4}"/>
              </a:ext>
            </a:extLst>
          </p:cNvPr>
          <p:cNvSpPr txBox="1"/>
          <p:nvPr/>
        </p:nvSpPr>
        <p:spPr>
          <a:xfrm>
            <a:off x="9204436" y="86339"/>
            <a:ext cx="2541562" cy="369332"/>
          </a:xfrm>
          <a:prstGeom prst="rect">
            <a:avLst/>
          </a:prstGeom>
          <a:solidFill>
            <a:srgbClr val="0070C0"/>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OD: </a:t>
            </a:r>
            <a:r>
              <a:rPr kumimoji="0" lang="cs-CZ" sz="1800" b="1" i="0" u="none" strike="noStrike" kern="1200" cap="none" spc="0" normalizeH="0" baseline="0" noProof="0" err="1">
                <a:ln>
                  <a:noFill/>
                </a:ln>
                <a:solidFill>
                  <a:prstClr val="white"/>
                </a:solidFill>
                <a:effectLst/>
                <a:uLnTx/>
                <a:uFillTx/>
                <a:latin typeface="Calibri" panose="020F0502020204030204"/>
                <a:ea typeface="+mn-ea"/>
                <a:cs typeface="+mn-cs"/>
              </a:rPr>
              <a:t>člověko</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-dny v péči </a:t>
            </a:r>
          </a:p>
        </p:txBody>
      </p:sp>
      <p:sp>
        <p:nvSpPr>
          <p:cNvPr id="22" name="TextovéPole 21">
            <a:extLst>
              <a:ext uri="{FF2B5EF4-FFF2-40B4-BE49-F238E27FC236}">
                <a16:creationId xmlns:a16="http://schemas.microsoft.com/office/drawing/2014/main" id="{62C69CDC-A1F4-6D2D-F550-344B3BADC0CE}"/>
              </a:ext>
            </a:extLst>
          </p:cNvPr>
          <p:cNvSpPr txBox="1"/>
          <p:nvPr/>
        </p:nvSpPr>
        <p:spPr>
          <a:xfrm>
            <a:off x="10442275" y="879442"/>
            <a:ext cx="163287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0,9 mil. OD</a:t>
            </a:r>
          </a:p>
        </p:txBody>
      </p:sp>
      <p:sp>
        <p:nvSpPr>
          <p:cNvPr id="26" name="TextovéPole 25">
            <a:extLst>
              <a:ext uri="{FF2B5EF4-FFF2-40B4-BE49-F238E27FC236}">
                <a16:creationId xmlns:a16="http://schemas.microsoft.com/office/drawing/2014/main" id="{85ABC06D-FF68-201C-B907-EA4A12A545E5}"/>
              </a:ext>
            </a:extLst>
          </p:cNvPr>
          <p:cNvSpPr txBox="1"/>
          <p:nvPr/>
        </p:nvSpPr>
        <p:spPr>
          <a:xfrm>
            <a:off x="10442275" y="2105341"/>
            <a:ext cx="14074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1,7 mil. OD</a:t>
            </a:r>
          </a:p>
        </p:txBody>
      </p:sp>
      <p:sp>
        <p:nvSpPr>
          <p:cNvPr id="27" name="TextovéPole 26">
            <a:extLst>
              <a:ext uri="{FF2B5EF4-FFF2-40B4-BE49-F238E27FC236}">
                <a16:creationId xmlns:a16="http://schemas.microsoft.com/office/drawing/2014/main" id="{5A85D97F-713E-C0E5-552A-21D422A5808B}"/>
              </a:ext>
            </a:extLst>
          </p:cNvPr>
          <p:cNvSpPr txBox="1"/>
          <p:nvPr/>
        </p:nvSpPr>
        <p:spPr>
          <a:xfrm>
            <a:off x="10442275" y="4054525"/>
            <a:ext cx="163287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0,9 mil. OD</a:t>
            </a:r>
          </a:p>
        </p:txBody>
      </p:sp>
      <p:sp>
        <p:nvSpPr>
          <p:cNvPr id="28" name="TextovéPole 27">
            <a:extLst>
              <a:ext uri="{FF2B5EF4-FFF2-40B4-BE49-F238E27FC236}">
                <a16:creationId xmlns:a16="http://schemas.microsoft.com/office/drawing/2014/main" id="{13B7BEF0-F405-0067-9845-232D227BAC21}"/>
              </a:ext>
            </a:extLst>
          </p:cNvPr>
          <p:cNvSpPr txBox="1"/>
          <p:nvPr/>
        </p:nvSpPr>
        <p:spPr>
          <a:xfrm>
            <a:off x="10442275" y="5108542"/>
            <a:ext cx="15201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4,4 mil. OD</a:t>
            </a:r>
          </a:p>
        </p:txBody>
      </p:sp>
      <p:sp>
        <p:nvSpPr>
          <p:cNvPr id="29" name="TextovéPole 28">
            <a:extLst>
              <a:ext uri="{FF2B5EF4-FFF2-40B4-BE49-F238E27FC236}">
                <a16:creationId xmlns:a16="http://schemas.microsoft.com/office/drawing/2014/main" id="{191B4568-CF2D-4333-D72D-41F9B131F460}"/>
              </a:ext>
            </a:extLst>
          </p:cNvPr>
          <p:cNvSpPr txBox="1"/>
          <p:nvPr/>
        </p:nvSpPr>
        <p:spPr>
          <a:xfrm>
            <a:off x="8694391" y="5874491"/>
            <a:ext cx="186069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6000" b="0" i="0" u="none" strike="noStrike" kern="1200" cap="none" spc="0" normalizeH="0" baseline="0" noProof="0">
                <a:ln>
                  <a:noFill/>
                </a:ln>
                <a:solidFill>
                  <a:srgbClr val="C00000"/>
                </a:solidFill>
                <a:effectLst/>
                <a:uLnTx/>
                <a:uFillTx/>
                <a:latin typeface="Symbol" panose="05050102010706020507" pitchFamily="18" charset="2"/>
                <a:ea typeface="+mn-ea"/>
                <a:cs typeface="+mn-cs"/>
              </a:rPr>
              <a:t>S</a:t>
            </a:r>
          </a:p>
        </p:txBody>
      </p:sp>
      <p:sp>
        <p:nvSpPr>
          <p:cNvPr id="32" name="TextovéPole 31">
            <a:extLst>
              <a:ext uri="{FF2B5EF4-FFF2-40B4-BE49-F238E27FC236}">
                <a16:creationId xmlns:a16="http://schemas.microsoft.com/office/drawing/2014/main" id="{043B182E-0338-8563-9672-E106D28E6857}"/>
              </a:ext>
            </a:extLst>
          </p:cNvPr>
          <p:cNvSpPr txBox="1"/>
          <p:nvPr/>
        </p:nvSpPr>
        <p:spPr>
          <a:xfrm>
            <a:off x="9204436" y="6059156"/>
            <a:ext cx="28988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7,8 mil. OD</a:t>
            </a:r>
          </a:p>
        </p:txBody>
      </p:sp>
      <p:cxnSp>
        <p:nvCxnSpPr>
          <p:cNvPr id="15" name="Přímá spojnice se šipkou 14">
            <a:extLst>
              <a:ext uri="{FF2B5EF4-FFF2-40B4-BE49-F238E27FC236}">
                <a16:creationId xmlns:a16="http://schemas.microsoft.com/office/drawing/2014/main" id="{E8E44844-CF93-12E0-8458-10C2EC0C1AB2}"/>
              </a:ext>
            </a:extLst>
          </p:cNvPr>
          <p:cNvCxnSpPr>
            <a:cxnSpLocks/>
          </p:cNvCxnSpPr>
          <p:nvPr/>
        </p:nvCxnSpPr>
        <p:spPr>
          <a:xfrm flipV="1">
            <a:off x="4683377" y="2674752"/>
            <a:ext cx="963749" cy="598212"/>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91B27F91-6451-A326-9A95-0CA188341572}"/>
              </a:ext>
            </a:extLst>
          </p:cNvPr>
          <p:cNvSpPr txBox="1"/>
          <p:nvPr/>
        </p:nvSpPr>
        <p:spPr>
          <a:xfrm>
            <a:off x="5723010" y="1765685"/>
            <a:ext cx="4364430" cy="13542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Těžká nebo úplná závislost v neformální péči nebo péči ambulantních a terénních sociálních služeb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III–IV, zároveň v daný den osoba nečerpá lůžkovou péči, pobytovou sociální službu ani péči odbornosti 925/926</a:t>
            </a:r>
          </a:p>
        </p:txBody>
      </p:sp>
      <p:sp>
        <p:nvSpPr>
          <p:cNvPr id="33" name="TextovéPole 32">
            <a:extLst>
              <a:ext uri="{FF2B5EF4-FFF2-40B4-BE49-F238E27FC236}">
                <a16:creationId xmlns:a16="http://schemas.microsoft.com/office/drawing/2014/main" id="{DE2C0D08-C51B-4E8F-7953-DD2DC702B500}"/>
              </a:ext>
            </a:extLst>
          </p:cNvPr>
          <p:cNvSpPr txBox="1"/>
          <p:nvPr/>
        </p:nvSpPr>
        <p:spPr>
          <a:xfrm>
            <a:off x="5335262" y="4844984"/>
            <a:ext cx="4865346"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Ostatní osoby v neformální péči nebo péči ambulantních a terénních sociálních služeb</a:t>
            </a:r>
            <a:b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Bez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nebo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 zároveň v daný den osoba nečerpá lůžkovou péči, pobytovou sociální službu ani péči odbornosti 925/926</a:t>
            </a:r>
          </a:p>
        </p:txBody>
      </p:sp>
      <p:sp>
        <p:nvSpPr>
          <p:cNvPr id="36" name="TextovéPole 35">
            <a:extLst>
              <a:ext uri="{FF2B5EF4-FFF2-40B4-BE49-F238E27FC236}">
                <a16:creationId xmlns:a16="http://schemas.microsoft.com/office/drawing/2014/main" id="{E91467D7-7392-779D-044C-D6C3AB973254}"/>
              </a:ext>
            </a:extLst>
          </p:cNvPr>
          <p:cNvSpPr txBox="1"/>
          <p:nvPr/>
        </p:nvSpPr>
        <p:spPr>
          <a:xfrm>
            <a:off x="5693815" y="3684101"/>
            <a:ext cx="4553724"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Ostatní osoby v dlouhodobé ošetřovatelské péči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Bez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nebo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 zároveň v daný den osoba čerpá lůžkovou péči, pobytovou sociální službu nebo péči odbornosti 925/926</a:t>
            </a:r>
          </a:p>
        </p:txBody>
      </p:sp>
      <p:sp>
        <p:nvSpPr>
          <p:cNvPr id="7" name="TextovéPole 6">
            <a:extLst>
              <a:ext uri="{FF2B5EF4-FFF2-40B4-BE49-F238E27FC236}">
                <a16:creationId xmlns:a16="http://schemas.microsoft.com/office/drawing/2014/main" id="{B884F127-E67E-33B6-6CFE-01184E9FA8E9}"/>
              </a:ext>
            </a:extLst>
          </p:cNvPr>
          <p:cNvSpPr txBox="1"/>
          <p:nvPr/>
        </p:nvSpPr>
        <p:spPr>
          <a:xfrm>
            <a:off x="145942" y="322740"/>
            <a:ext cx="295055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Liberecký kraj:</a:t>
            </a:r>
          </a:p>
        </p:txBody>
      </p:sp>
    </p:spTree>
    <p:extLst>
      <p:ext uri="{BB962C8B-B14F-4D97-AF65-F5344CB8AC3E}">
        <p14:creationId xmlns:p14="http://schemas.microsoft.com/office/powerpoint/2010/main" val="188934478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21FF46-64C1-36AD-CED2-D8699A4D1FF9}"/>
            </a:ext>
          </a:extLst>
        </p:cNvPr>
        <p:cNvGrpSpPr/>
        <p:nvPr/>
      </p:nvGrpSpPr>
      <p:grpSpPr>
        <a:xfrm>
          <a:off x="0" y="0"/>
          <a:ext cx="0" cy="0"/>
          <a:chOff x="0" y="0"/>
          <a:chExt cx="0" cy="0"/>
        </a:xfrm>
      </p:grpSpPr>
      <p:sp>
        <p:nvSpPr>
          <p:cNvPr id="2" name="TextovéPole 1">
            <a:extLst>
              <a:ext uri="{FF2B5EF4-FFF2-40B4-BE49-F238E27FC236}">
                <a16:creationId xmlns:a16="http://schemas.microsoft.com/office/drawing/2014/main" id="{F6FC9800-E412-F117-D40E-5E3984252C35}"/>
              </a:ext>
            </a:extLst>
          </p:cNvPr>
          <p:cNvSpPr txBox="1"/>
          <p:nvPr/>
        </p:nvSpPr>
        <p:spPr>
          <a:xfrm>
            <a:off x="145942" y="1579996"/>
            <a:ext cx="3577592"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prstClr val="black"/>
                </a:solidFill>
                <a:effectLst/>
                <a:uLnTx/>
                <a:uFillTx/>
                <a:latin typeface="Calibri" panose="020F0502020204030204"/>
                <a:ea typeface="+mn-ea"/>
                <a:cs typeface="+mn-cs"/>
              </a:rPr>
              <a:t>Dostupnost a kvalita sociálně zdravotních služeb se bude v roce 2040 dotýkat více než </a:t>
            </a: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32 tis. občanů</a:t>
            </a:r>
          </a:p>
        </p:txBody>
      </p:sp>
      <p:sp>
        <p:nvSpPr>
          <p:cNvPr id="3" name="TextovéPole 2">
            <a:extLst>
              <a:ext uri="{FF2B5EF4-FFF2-40B4-BE49-F238E27FC236}">
                <a16:creationId xmlns:a16="http://schemas.microsoft.com/office/drawing/2014/main" id="{A2373D43-9385-972B-B066-AA90485B92E1}"/>
              </a:ext>
            </a:extLst>
          </p:cNvPr>
          <p:cNvSpPr txBox="1"/>
          <p:nvPr/>
        </p:nvSpPr>
        <p:spPr>
          <a:xfrm>
            <a:off x="3605987" y="2454087"/>
            <a:ext cx="1860697" cy="17851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0" b="0" i="0" u="none" strike="noStrike" kern="1200" cap="none" spc="0" normalizeH="0" baseline="0" noProof="0">
                <a:ln>
                  <a:noFill/>
                </a:ln>
                <a:solidFill>
                  <a:srgbClr val="C00000"/>
                </a:solidFill>
                <a:effectLst/>
                <a:uLnTx/>
                <a:uFillTx/>
                <a:latin typeface="Symbol" panose="05050102010706020507" pitchFamily="18" charset="2"/>
                <a:ea typeface="+mn-ea"/>
                <a:cs typeface="+mn-cs"/>
              </a:rPr>
              <a:t>S</a:t>
            </a:r>
          </a:p>
        </p:txBody>
      </p:sp>
      <p:cxnSp>
        <p:nvCxnSpPr>
          <p:cNvPr id="4" name="Přímá spojnice se šipkou 3">
            <a:extLst>
              <a:ext uri="{FF2B5EF4-FFF2-40B4-BE49-F238E27FC236}">
                <a16:creationId xmlns:a16="http://schemas.microsoft.com/office/drawing/2014/main" id="{136011EA-7C0B-0FFF-9334-C1DFDFC31604}"/>
              </a:ext>
            </a:extLst>
          </p:cNvPr>
          <p:cNvCxnSpPr>
            <a:cxnSpLocks/>
          </p:cNvCxnSpPr>
          <p:nvPr/>
        </p:nvCxnSpPr>
        <p:spPr>
          <a:xfrm flipV="1">
            <a:off x="4569860" y="1673081"/>
            <a:ext cx="765402" cy="1394930"/>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 name="Přímá spojnice se šipkou 4">
            <a:extLst>
              <a:ext uri="{FF2B5EF4-FFF2-40B4-BE49-F238E27FC236}">
                <a16:creationId xmlns:a16="http://schemas.microsoft.com/office/drawing/2014/main" id="{00B5EC00-E880-EE55-1839-AFA74259C08E}"/>
              </a:ext>
            </a:extLst>
          </p:cNvPr>
          <p:cNvCxnSpPr>
            <a:cxnSpLocks/>
          </p:cNvCxnSpPr>
          <p:nvPr/>
        </p:nvCxnSpPr>
        <p:spPr>
          <a:xfrm>
            <a:off x="4609748" y="3599819"/>
            <a:ext cx="739130" cy="1394930"/>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AFD7B49C-5A78-8FC7-9A8A-87A1706D9A64}"/>
              </a:ext>
            </a:extLst>
          </p:cNvPr>
          <p:cNvSpPr txBox="1"/>
          <p:nvPr/>
        </p:nvSpPr>
        <p:spPr>
          <a:xfrm>
            <a:off x="5112667" y="565137"/>
            <a:ext cx="486534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Těžká nebo úplná závislost v dlouhodobé ošetřovatelské péči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III–IV, zároveň v daný den osoba čerpá lůžkovou péči, pobytovou sociální službu nebo péči odbornosti 925/926</a:t>
            </a:r>
          </a:p>
        </p:txBody>
      </p:sp>
      <p:cxnSp>
        <p:nvCxnSpPr>
          <p:cNvPr id="8" name="Přímá spojnice se šipkou 7">
            <a:extLst>
              <a:ext uri="{FF2B5EF4-FFF2-40B4-BE49-F238E27FC236}">
                <a16:creationId xmlns:a16="http://schemas.microsoft.com/office/drawing/2014/main" id="{6A904FC2-BAA7-06C0-5D2A-05426F16391E}"/>
              </a:ext>
            </a:extLst>
          </p:cNvPr>
          <p:cNvCxnSpPr>
            <a:cxnSpLocks/>
          </p:cNvCxnSpPr>
          <p:nvPr/>
        </p:nvCxnSpPr>
        <p:spPr>
          <a:xfrm>
            <a:off x="4683377" y="3429000"/>
            <a:ext cx="963749" cy="590527"/>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10" name="TextovéPole 9">
            <a:extLst>
              <a:ext uri="{FF2B5EF4-FFF2-40B4-BE49-F238E27FC236}">
                <a16:creationId xmlns:a16="http://schemas.microsoft.com/office/drawing/2014/main" id="{03F9493B-D504-1868-92A8-677A2B87DFED}"/>
              </a:ext>
            </a:extLst>
          </p:cNvPr>
          <p:cNvSpPr txBox="1"/>
          <p:nvPr/>
        </p:nvSpPr>
        <p:spPr>
          <a:xfrm rot="16200000">
            <a:off x="2695782" y="3132521"/>
            <a:ext cx="1531089"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00000"/>
                </a:solidFill>
                <a:effectLst/>
                <a:uLnTx/>
                <a:uFillTx/>
                <a:latin typeface="Calibri" panose="020F0502020204030204"/>
                <a:ea typeface="+mn-ea"/>
                <a:cs typeface="+mn-cs"/>
              </a:rPr>
              <a:t>2040</a:t>
            </a:r>
          </a:p>
        </p:txBody>
      </p:sp>
      <p:sp>
        <p:nvSpPr>
          <p:cNvPr id="12" name="Šipka: ohnutá 11">
            <a:extLst>
              <a:ext uri="{FF2B5EF4-FFF2-40B4-BE49-F238E27FC236}">
                <a16:creationId xmlns:a16="http://schemas.microsoft.com/office/drawing/2014/main" id="{AA8ED9A7-4289-64C6-9A2B-528750C0E8F9}"/>
              </a:ext>
            </a:extLst>
          </p:cNvPr>
          <p:cNvSpPr/>
          <p:nvPr/>
        </p:nvSpPr>
        <p:spPr>
          <a:xfrm flipV="1">
            <a:off x="438280" y="5703195"/>
            <a:ext cx="682017" cy="371705"/>
          </a:xfrm>
          <a:prstGeom prst="ben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ovéPole 13">
            <a:extLst>
              <a:ext uri="{FF2B5EF4-FFF2-40B4-BE49-F238E27FC236}">
                <a16:creationId xmlns:a16="http://schemas.microsoft.com/office/drawing/2014/main" id="{853A8DF4-CB88-FE81-68FD-80233A229EC6}"/>
              </a:ext>
            </a:extLst>
          </p:cNvPr>
          <p:cNvSpPr txBox="1"/>
          <p:nvPr/>
        </p:nvSpPr>
        <p:spPr>
          <a:xfrm>
            <a:off x="1187114" y="5684989"/>
            <a:ext cx="342263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 toho </a:t>
            </a: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&gt; 3,3 tis. </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očekávatelných úmrtí v daném roce (</a:t>
            </a: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303 tis. OD</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a:t>
            </a:r>
          </a:p>
        </p:txBody>
      </p:sp>
      <p:cxnSp>
        <p:nvCxnSpPr>
          <p:cNvPr id="19" name="Přímá spojnice 18">
            <a:extLst>
              <a:ext uri="{FF2B5EF4-FFF2-40B4-BE49-F238E27FC236}">
                <a16:creationId xmlns:a16="http://schemas.microsoft.com/office/drawing/2014/main" id="{8AB96077-C93F-D285-9677-8654212A5108}"/>
              </a:ext>
            </a:extLst>
          </p:cNvPr>
          <p:cNvCxnSpPr>
            <a:cxnSpLocks/>
          </p:cNvCxnSpPr>
          <p:nvPr/>
        </p:nvCxnSpPr>
        <p:spPr>
          <a:xfrm>
            <a:off x="10356864" y="408706"/>
            <a:ext cx="0" cy="5650450"/>
          </a:xfrm>
          <a:prstGeom prst="line">
            <a:avLst/>
          </a:prstGeom>
          <a:ln w="571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TextovéPole 20">
            <a:extLst>
              <a:ext uri="{FF2B5EF4-FFF2-40B4-BE49-F238E27FC236}">
                <a16:creationId xmlns:a16="http://schemas.microsoft.com/office/drawing/2014/main" id="{9D87B045-205E-C9B4-FFBA-3CE8E5B929D9}"/>
              </a:ext>
            </a:extLst>
          </p:cNvPr>
          <p:cNvSpPr txBox="1"/>
          <p:nvPr/>
        </p:nvSpPr>
        <p:spPr>
          <a:xfrm>
            <a:off x="9204436" y="86339"/>
            <a:ext cx="2541562" cy="369332"/>
          </a:xfrm>
          <a:prstGeom prst="rect">
            <a:avLst/>
          </a:prstGeom>
          <a:solidFill>
            <a:srgbClr val="0070C0"/>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OD: </a:t>
            </a:r>
            <a:r>
              <a:rPr kumimoji="0" lang="cs-CZ" sz="1800" b="1" i="0" u="none" strike="noStrike" kern="1200" cap="none" spc="0" normalizeH="0" baseline="0" noProof="0" err="1">
                <a:ln>
                  <a:noFill/>
                </a:ln>
                <a:solidFill>
                  <a:prstClr val="white"/>
                </a:solidFill>
                <a:effectLst/>
                <a:uLnTx/>
                <a:uFillTx/>
                <a:latin typeface="Calibri" panose="020F0502020204030204"/>
                <a:ea typeface="+mn-ea"/>
                <a:cs typeface="+mn-cs"/>
              </a:rPr>
              <a:t>člověko</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-dny v péči </a:t>
            </a:r>
          </a:p>
        </p:txBody>
      </p:sp>
      <p:sp>
        <p:nvSpPr>
          <p:cNvPr id="29" name="TextovéPole 28">
            <a:extLst>
              <a:ext uri="{FF2B5EF4-FFF2-40B4-BE49-F238E27FC236}">
                <a16:creationId xmlns:a16="http://schemas.microsoft.com/office/drawing/2014/main" id="{AF9AE622-D81C-2279-AD94-E39958D66004}"/>
              </a:ext>
            </a:extLst>
          </p:cNvPr>
          <p:cNvSpPr txBox="1"/>
          <p:nvPr/>
        </p:nvSpPr>
        <p:spPr>
          <a:xfrm>
            <a:off x="8694391" y="5874491"/>
            <a:ext cx="186069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6000" b="0" i="0" u="none" strike="noStrike" kern="1200" cap="none" spc="0" normalizeH="0" baseline="0" noProof="0">
                <a:ln>
                  <a:noFill/>
                </a:ln>
                <a:solidFill>
                  <a:srgbClr val="C00000"/>
                </a:solidFill>
                <a:effectLst/>
                <a:uLnTx/>
                <a:uFillTx/>
                <a:latin typeface="Symbol" panose="05050102010706020507" pitchFamily="18" charset="2"/>
                <a:ea typeface="+mn-ea"/>
                <a:cs typeface="+mn-cs"/>
              </a:rPr>
              <a:t>S</a:t>
            </a:r>
          </a:p>
        </p:txBody>
      </p:sp>
      <p:sp>
        <p:nvSpPr>
          <p:cNvPr id="32" name="TextovéPole 31">
            <a:extLst>
              <a:ext uri="{FF2B5EF4-FFF2-40B4-BE49-F238E27FC236}">
                <a16:creationId xmlns:a16="http://schemas.microsoft.com/office/drawing/2014/main" id="{12128DBF-C76E-DC5B-7518-248C51139500}"/>
              </a:ext>
            </a:extLst>
          </p:cNvPr>
          <p:cNvSpPr txBox="1"/>
          <p:nvPr/>
        </p:nvSpPr>
        <p:spPr>
          <a:xfrm>
            <a:off x="9204436" y="6059156"/>
            <a:ext cx="28988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10,7 mil. OD</a:t>
            </a:r>
          </a:p>
        </p:txBody>
      </p:sp>
      <p:cxnSp>
        <p:nvCxnSpPr>
          <p:cNvPr id="15" name="Přímá spojnice se šipkou 14">
            <a:extLst>
              <a:ext uri="{FF2B5EF4-FFF2-40B4-BE49-F238E27FC236}">
                <a16:creationId xmlns:a16="http://schemas.microsoft.com/office/drawing/2014/main" id="{DC41394B-F980-8AA3-CC17-36B3C0B32B43}"/>
              </a:ext>
            </a:extLst>
          </p:cNvPr>
          <p:cNvCxnSpPr>
            <a:cxnSpLocks/>
          </p:cNvCxnSpPr>
          <p:nvPr/>
        </p:nvCxnSpPr>
        <p:spPr>
          <a:xfrm flipV="1">
            <a:off x="4683377" y="2674752"/>
            <a:ext cx="963749" cy="598212"/>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7578DF92-E59B-6DF4-1657-6DF9D0A55511}"/>
              </a:ext>
            </a:extLst>
          </p:cNvPr>
          <p:cNvSpPr txBox="1"/>
          <p:nvPr/>
        </p:nvSpPr>
        <p:spPr>
          <a:xfrm>
            <a:off x="5723010" y="1765685"/>
            <a:ext cx="4364430" cy="13542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Těžká nebo úplná závislost v neformální péči nebo péči ambulantních a terénních sociálních služeb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III–IV, zároveň v daný den osoba nečerpá lůžkovou péči, pobytovou sociální službu ani péči odbornosti 925/926</a:t>
            </a:r>
          </a:p>
        </p:txBody>
      </p:sp>
      <p:sp>
        <p:nvSpPr>
          <p:cNvPr id="33" name="TextovéPole 32">
            <a:extLst>
              <a:ext uri="{FF2B5EF4-FFF2-40B4-BE49-F238E27FC236}">
                <a16:creationId xmlns:a16="http://schemas.microsoft.com/office/drawing/2014/main" id="{FF0BA167-F009-7F27-1C13-EAFC01C4263A}"/>
              </a:ext>
            </a:extLst>
          </p:cNvPr>
          <p:cNvSpPr txBox="1"/>
          <p:nvPr/>
        </p:nvSpPr>
        <p:spPr>
          <a:xfrm>
            <a:off x="5335262" y="4844984"/>
            <a:ext cx="4865346"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Ostatní osoby v neformální péči nebo péči ambulantních a terénních sociálních služeb</a:t>
            </a:r>
            <a:b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Bez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nebo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 zároveň v daný den osoba nečerpá lůžkovou péči, pobytovou sociální službu ani péči odbornosti 925/926</a:t>
            </a:r>
          </a:p>
        </p:txBody>
      </p:sp>
      <p:sp>
        <p:nvSpPr>
          <p:cNvPr id="36" name="TextovéPole 35">
            <a:extLst>
              <a:ext uri="{FF2B5EF4-FFF2-40B4-BE49-F238E27FC236}">
                <a16:creationId xmlns:a16="http://schemas.microsoft.com/office/drawing/2014/main" id="{03A69E0E-340B-FD4F-4E11-6B0D9E8C7721}"/>
              </a:ext>
            </a:extLst>
          </p:cNvPr>
          <p:cNvSpPr txBox="1"/>
          <p:nvPr/>
        </p:nvSpPr>
        <p:spPr>
          <a:xfrm>
            <a:off x="5693815" y="3684101"/>
            <a:ext cx="4553724"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Calibri" panose="020F0502020204030204"/>
                <a:ea typeface="+mn-ea"/>
                <a:cs typeface="+mn-cs"/>
              </a:rPr>
              <a:t>Ostatní osoby v dlouhodobé ošetřovatelské péči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Bez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nebo </a:t>
            </a:r>
            <a:r>
              <a:rPr kumimoji="0" lang="cs-CZ" sz="14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I–II, zároveň v daný den osoba čerpá lůžkovou péči, pobytovou sociální službu nebo péči odbornosti 925/926</a:t>
            </a:r>
          </a:p>
        </p:txBody>
      </p:sp>
      <p:sp>
        <p:nvSpPr>
          <p:cNvPr id="9" name="TextovéPole 8">
            <a:extLst>
              <a:ext uri="{FF2B5EF4-FFF2-40B4-BE49-F238E27FC236}">
                <a16:creationId xmlns:a16="http://schemas.microsoft.com/office/drawing/2014/main" id="{14CB467B-5329-68E7-18ED-33C80BA2B465}"/>
              </a:ext>
            </a:extLst>
          </p:cNvPr>
          <p:cNvSpPr txBox="1"/>
          <p:nvPr/>
        </p:nvSpPr>
        <p:spPr>
          <a:xfrm rot="858607">
            <a:off x="7777533" y="6182266"/>
            <a:ext cx="873726" cy="40011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+37 %</a:t>
            </a:r>
          </a:p>
        </p:txBody>
      </p:sp>
      <p:sp>
        <p:nvSpPr>
          <p:cNvPr id="11" name="TextovéPole 10">
            <a:extLst>
              <a:ext uri="{FF2B5EF4-FFF2-40B4-BE49-F238E27FC236}">
                <a16:creationId xmlns:a16="http://schemas.microsoft.com/office/drawing/2014/main" id="{62A8BEF1-2B93-67EC-1DA9-D3FC278139EB}"/>
              </a:ext>
            </a:extLst>
          </p:cNvPr>
          <p:cNvSpPr txBox="1"/>
          <p:nvPr/>
        </p:nvSpPr>
        <p:spPr>
          <a:xfrm rot="858607">
            <a:off x="3043003" y="5063343"/>
            <a:ext cx="873726" cy="40011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+39 %</a:t>
            </a:r>
          </a:p>
        </p:txBody>
      </p:sp>
      <p:sp>
        <p:nvSpPr>
          <p:cNvPr id="13" name="TextovéPole 12">
            <a:extLst>
              <a:ext uri="{FF2B5EF4-FFF2-40B4-BE49-F238E27FC236}">
                <a16:creationId xmlns:a16="http://schemas.microsoft.com/office/drawing/2014/main" id="{9367F110-C181-005B-322C-29F7CD4FE02E}"/>
              </a:ext>
            </a:extLst>
          </p:cNvPr>
          <p:cNvSpPr txBox="1"/>
          <p:nvPr/>
        </p:nvSpPr>
        <p:spPr>
          <a:xfrm rot="858607">
            <a:off x="10005411" y="1300562"/>
            <a:ext cx="873726" cy="400110"/>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+67 %</a:t>
            </a:r>
          </a:p>
        </p:txBody>
      </p:sp>
      <p:sp>
        <p:nvSpPr>
          <p:cNvPr id="16" name="TextovéPole 15">
            <a:extLst>
              <a:ext uri="{FF2B5EF4-FFF2-40B4-BE49-F238E27FC236}">
                <a16:creationId xmlns:a16="http://schemas.microsoft.com/office/drawing/2014/main" id="{CFADB7F2-FF1D-D854-E611-3A1E4904AE7E}"/>
              </a:ext>
            </a:extLst>
          </p:cNvPr>
          <p:cNvSpPr txBox="1"/>
          <p:nvPr/>
        </p:nvSpPr>
        <p:spPr>
          <a:xfrm rot="858607">
            <a:off x="10005411" y="2456292"/>
            <a:ext cx="873726" cy="40011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+36 %</a:t>
            </a:r>
          </a:p>
        </p:txBody>
      </p:sp>
      <p:sp>
        <p:nvSpPr>
          <p:cNvPr id="17" name="TextovéPole 16">
            <a:extLst>
              <a:ext uri="{FF2B5EF4-FFF2-40B4-BE49-F238E27FC236}">
                <a16:creationId xmlns:a16="http://schemas.microsoft.com/office/drawing/2014/main" id="{0373ACBE-7469-4A55-6AC0-B903F25C2D27}"/>
              </a:ext>
            </a:extLst>
          </p:cNvPr>
          <p:cNvSpPr txBox="1"/>
          <p:nvPr/>
        </p:nvSpPr>
        <p:spPr>
          <a:xfrm rot="858607">
            <a:off x="10037807" y="4400253"/>
            <a:ext cx="873726" cy="40011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+42 %</a:t>
            </a:r>
          </a:p>
        </p:txBody>
      </p:sp>
      <p:sp>
        <p:nvSpPr>
          <p:cNvPr id="18" name="TextovéPole 17">
            <a:extLst>
              <a:ext uri="{FF2B5EF4-FFF2-40B4-BE49-F238E27FC236}">
                <a16:creationId xmlns:a16="http://schemas.microsoft.com/office/drawing/2014/main" id="{65E875A9-F7E0-90DE-FE5E-8C9A3F25C842}"/>
              </a:ext>
            </a:extLst>
          </p:cNvPr>
          <p:cNvSpPr txBox="1"/>
          <p:nvPr/>
        </p:nvSpPr>
        <p:spPr>
          <a:xfrm rot="858607">
            <a:off x="9962708" y="5406894"/>
            <a:ext cx="873726" cy="40011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+30 %</a:t>
            </a:r>
          </a:p>
        </p:txBody>
      </p:sp>
      <p:sp>
        <p:nvSpPr>
          <p:cNvPr id="23" name="TextovéPole 22">
            <a:extLst>
              <a:ext uri="{FF2B5EF4-FFF2-40B4-BE49-F238E27FC236}">
                <a16:creationId xmlns:a16="http://schemas.microsoft.com/office/drawing/2014/main" id="{DF92DB74-CAC0-64FB-5B45-3E59F2709D23}"/>
              </a:ext>
            </a:extLst>
          </p:cNvPr>
          <p:cNvSpPr txBox="1"/>
          <p:nvPr/>
        </p:nvSpPr>
        <p:spPr>
          <a:xfrm>
            <a:off x="145942" y="322740"/>
            <a:ext cx="295055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C00000"/>
                </a:solidFill>
                <a:effectLst/>
                <a:uLnTx/>
                <a:uFillTx/>
                <a:latin typeface="Calibri" panose="020F0502020204030204"/>
                <a:ea typeface="+mn-ea"/>
                <a:cs typeface="+mn-cs"/>
              </a:rPr>
              <a:t>Liberecký kraj:</a:t>
            </a:r>
          </a:p>
        </p:txBody>
      </p:sp>
      <p:sp>
        <p:nvSpPr>
          <p:cNvPr id="24" name="TextovéPole 23">
            <a:extLst>
              <a:ext uri="{FF2B5EF4-FFF2-40B4-BE49-F238E27FC236}">
                <a16:creationId xmlns:a16="http://schemas.microsoft.com/office/drawing/2014/main" id="{4DFFE01D-A4DC-4B49-0D84-725991225947}"/>
              </a:ext>
            </a:extLst>
          </p:cNvPr>
          <p:cNvSpPr txBox="1"/>
          <p:nvPr/>
        </p:nvSpPr>
        <p:spPr>
          <a:xfrm>
            <a:off x="10442275" y="879442"/>
            <a:ext cx="163287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1,5 mil. OD</a:t>
            </a:r>
          </a:p>
        </p:txBody>
      </p:sp>
      <p:sp>
        <p:nvSpPr>
          <p:cNvPr id="25" name="TextovéPole 24">
            <a:extLst>
              <a:ext uri="{FF2B5EF4-FFF2-40B4-BE49-F238E27FC236}">
                <a16:creationId xmlns:a16="http://schemas.microsoft.com/office/drawing/2014/main" id="{CD6748F8-10E6-A802-62F0-9B0A99430435}"/>
              </a:ext>
            </a:extLst>
          </p:cNvPr>
          <p:cNvSpPr txBox="1"/>
          <p:nvPr/>
        </p:nvSpPr>
        <p:spPr>
          <a:xfrm>
            <a:off x="10442275" y="2105341"/>
            <a:ext cx="14074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2,3 mil. OD</a:t>
            </a:r>
          </a:p>
        </p:txBody>
      </p:sp>
      <p:sp>
        <p:nvSpPr>
          <p:cNvPr id="30" name="TextovéPole 29">
            <a:extLst>
              <a:ext uri="{FF2B5EF4-FFF2-40B4-BE49-F238E27FC236}">
                <a16:creationId xmlns:a16="http://schemas.microsoft.com/office/drawing/2014/main" id="{D949EEBF-68F4-1575-7AAC-D235C7E6FCBE}"/>
              </a:ext>
            </a:extLst>
          </p:cNvPr>
          <p:cNvSpPr txBox="1"/>
          <p:nvPr/>
        </p:nvSpPr>
        <p:spPr>
          <a:xfrm>
            <a:off x="10442275" y="4054525"/>
            <a:ext cx="163287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1,2 mil. OD</a:t>
            </a:r>
          </a:p>
        </p:txBody>
      </p:sp>
      <p:sp>
        <p:nvSpPr>
          <p:cNvPr id="34" name="TextovéPole 33">
            <a:extLst>
              <a:ext uri="{FF2B5EF4-FFF2-40B4-BE49-F238E27FC236}">
                <a16:creationId xmlns:a16="http://schemas.microsoft.com/office/drawing/2014/main" id="{8F7EBC9D-491B-A3C4-9ED2-7F18D3FCC0D7}"/>
              </a:ext>
            </a:extLst>
          </p:cNvPr>
          <p:cNvSpPr txBox="1"/>
          <p:nvPr/>
        </p:nvSpPr>
        <p:spPr>
          <a:xfrm>
            <a:off x="10442275" y="5108542"/>
            <a:ext cx="15201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5,7 mil. OD</a:t>
            </a:r>
          </a:p>
        </p:txBody>
      </p:sp>
    </p:spTree>
    <p:extLst>
      <p:ext uri="{BB962C8B-B14F-4D97-AF65-F5344CB8AC3E}">
        <p14:creationId xmlns:p14="http://schemas.microsoft.com/office/powerpoint/2010/main" val="254127680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B64CA-3CE8-DEB4-8B7C-7FB573E0FB41}"/>
            </a:ext>
          </a:extLst>
        </p:cNvPr>
        <p:cNvGrpSpPr/>
        <p:nvPr/>
      </p:nvGrpSpPr>
      <p:grpSpPr>
        <a:xfrm>
          <a:off x="0" y="0"/>
          <a:ext cx="0" cy="0"/>
          <a:chOff x="0" y="0"/>
          <a:chExt cx="0" cy="0"/>
        </a:xfrm>
      </p:grpSpPr>
      <p:sp>
        <p:nvSpPr>
          <p:cNvPr id="7" name="Nadpis 1">
            <a:extLst>
              <a:ext uri="{FF2B5EF4-FFF2-40B4-BE49-F238E27FC236}">
                <a16:creationId xmlns:a16="http://schemas.microsoft.com/office/drawing/2014/main" id="{180EE8A1-2138-A966-16B1-3BE7C887BAC4}"/>
              </a:ext>
            </a:extLst>
          </p:cNvPr>
          <p:cNvSpPr>
            <a:spLocks noGrp="1"/>
          </p:cNvSpPr>
          <p:nvPr>
            <p:ph type="title"/>
          </p:nvPr>
        </p:nvSpPr>
        <p:spPr>
          <a:xfrm>
            <a:off x="272591" y="110297"/>
            <a:ext cx="10515600" cy="538364"/>
          </a:xfrm>
        </p:spPr>
        <p:txBody>
          <a:bodyPr>
            <a:noAutofit/>
          </a:bodyPr>
          <a:lstStyle/>
          <a:p>
            <a:r>
              <a:rPr lang="cs-CZ" sz="2800" noProof="0">
                <a:solidFill>
                  <a:srgbClr val="002060"/>
                </a:solidFill>
              </a:rPr>
              <a:t>Uživatelé pobytových sociálních služeb v péči ZZS: Liberecký kraj</a:t>
            </a:r>
            <a:br>
              <a:rPr lang="cs-CZ" sz="2800" noProof="0">
                <a:solidFill>
                  <a:srgbClr val="2E5980"/>
                </a:solidFill>
              </a:rPr>
            </a:br>
            <a:endParaRPr lang="cs-CZ" sz="2800">
              <a:solidFill>
                <a:srgbClr val="2E5980"/>
              </a:solidFill>
            </a:endParaRPr>
          </a:p>
        </p:txBody>
      </p:sp>
      <p:sp>
        <p:nvSpPr>
          <p:cNvPr id="8" name="TextBox 6">
            <a:extLst>
              <a:ext uri="{FF2B5EF4-FFF2-40B4-BE49-F238E27FC236}">
                <a16:creationId xmlns:a16="http://schemas.microsoft.com/office/drawing/2014/main" id="{33F50FFA-F803-AC55-AA49-CCF1F1EA5950}"/>
              </a:ext>
            </a:extLst>
          </p:cNvPr>
          <p:cNvSpPr txBox="1"/>
          <p:nvPr>
            <p:custDataLst>
              <p:tags r:id="rId1"/>
            </p:custDataLst>
          </p:nvPr>
        </p:nvSpPr>
        <p:spPr>
          <a:xfrm>
            <a:off x="272591" y="460225"/>
            <a:ext cx="628364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a:ln>
                  <a:noFill/>
                </a:ln>
                <a:solidFill>
                  <a:prstClr val="black"/>
                </a:solidFill>
                <a:effectLst/>
                <a:uLnTx/>
                <a:uFillTx/>
                <a:latin typeface="Calibri" panose="020F0502020204030204"/>
                <a:ea typeface="+mn-ea"/>
                <a:cs typeface="+mn-cs"/>
              </a:rPr>
              <a:t>Zdroj: NRHZS 2014–2024; MPSV – data o pobytových sociálních službách 2014-2024</a:t>
            </a:r>
          </a:p>
        </p:txBody>
      </p:sp>
      <p:sp>
        <p:nvSpPr>
          <p:cNvPr id="9" name="TextBox 2">
            <a:extLst>
              <a:ext uri="{FF2B5EF4-FFF2-40B4-BE49-F238E27FC236}">
                <a16:creationId xmlns:a16="http://schemas.microsoft.com/office/drawing/2014/main" id="{BF29C391-E245-C2C1-A697-698B04CA6DA5}"/>
              </a:ext>
            </a:extLst>
          </p:cNvPr>
          <p:cNvSpPr txBox="1"/>
          <p:nvPr>
            <p:custDataLst>
              <p:tags r:id="rId2"/>
            </p:custDataLst>
          </p:nvPr>
        </p:nvSpPr>
        <p:spPr>
          <a:xfrm>
            <a:off x="1530919" y="728691"/>
            <a:ext cx="366757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Péče po převozu ZZS</a:t>
            </a:r>
          </a:p>
        </p:txBody>
      </p:sp>
      <p:graphicFrame>
        <p:nvGraphicFramePr>
          <p:cNvPr id="10" name="Graf 9">
            <a:extLst>
              <a:ext uri="{FF2B5EF4-FFF2-40B4-BE49-F238E27FC236}">
                <a16:creationId xmlns:a16="http://schemas.microsoft.com/office/drawing/2014/main" id="{69BCCE1C-B927-F799-1EFD-E954F51A707A}"/>
              </a:ext>
            </a:extLst>
          </p:cNvPr>
          <p:cNvGraphicFramePr/>
          <p:nvPr>
            <p:custDataLst>
              <p:tags r:id="rId3"/>
            </p:custDataLst>
            <p:extLst>
              <p:ext uri="{D42A27DB-BD31-4B8C-83A1-F6EECF244321}">
                <p14:modId xmlns:p14="http://schemas.microsoft.com/office/powerpoint/2010/main" val="297636979"/>
              </p:ext>
            </p:extLst>
          </p:nvPr>
        </p:nvGraphicFramePr>
        <p:xfrm>
          <a:off x="586263" y="1195974"/>
          <a:ext cx="5982478" cy="4644531"/>
        </p:xfrm>
        <a:graphic>
          <a:graphicData uri="http://schemas.openxmlformats.org/drawingml/2006/chart">
            <c:chart xmlns:c="http://schemas.openxmlformats.org/drawingml/2006/chart" xmlns:r="http://schemas.openxmlformats.org/officeDocument/2006/relationships" r:id="rId7"/>
          </a:graphicData>
        </a:graphic>
      </p:graphicFrame>
      <p:sp>
        <p:nvSpPr>
          <p:cNvPr id="11" name="TextBox 2">
            <a:extLst>
              <a:ext uri="{FF2B5EF4-FFF2-40B4-BE49-F238E27FC236}">
                <a16:creationId xmlns:a16="http://schemas.microsoft.com/office/drawing/2014/main" id="{B11D152A-C589-0B9E-E92F-52EB33827098}"/>
              </a:ext>
            </a:extLst>
          </p:cNvPr>
          <p:cNvSpPr txBox="1"/>
          <p:nvPr>
            <p:custDataLst>
              <p:tags r:id="rId4"/>
            </p:custDataLst>
          </p:nvPr>
        </p:nvSpPr>
        <p:spPr>
          <a:xfrm>
            <a:off x="6702307" y="1173704"/>
            <a:ext cx="511614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Nejčastější příčiny hospitalizace po převozu ZZS – 2014–2024</a:t>
            </a:r>
          </a:p>
        </p:txBody>
      </p:sp>
      <p:cxnSp>
        <p:nvCxnSpPr>
          <p:cNvPr id="12" name="Přímá spojnice se šipkou 11">
            <a:extLst>
              <a:ext uri="{FF2B5EF4-FFF2-40B4-BE49-F238E27FC236}">
                <a16:creationId xmlns:a16="http://schemas.microsoft.com/office/drawing/2014/main" id="{C20D15F3-E6CB-B230-C1A3-6A74EEB6EAE6}"/>
              </a:ext>
            </a:extLst>
          </p:cNvPr>
          <p:cNvCxnSpPr>
            <a:cxnSpLocks/>
          </p:cNvCxnSpPr>
          <p:nvPr/>
        </p:nvCxnSpPr>
        <p:spPr>
          <a:xfrm flipV="1">
            <a:off x="1409178" y="1464440"/>
            <a:ext cx="3920647" cy="1585648"/>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DE0C26CE-823A-BC17-534E-D3FF9671257C}"/>
              </a:ext>
            </a:extLst>
          </p:cNvPr>
          <p:cNvSpPr txBox="1"/>
          <p:nvPr/>
        </p:nvSpPr>
        <p:spPr>
          <a:xfrm>
            <a:off x="5429092" y="1111313"/>
            <a:ext cx="1164894" cy="369332"/>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lang="cs-CZ" b="1">
                <a:solidFill>
                  <a:prstClr val="white"/>
                </a:solidFill>
                <a:latin typeface="Calibri" panose="020F0502020204030204"/>
              </a:rPr>
              <a:t>76 </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0" name="Tabulka 19">
            <a:extLst>
              <a:ext uri="{FF2B5EF4-FFF2-40B4-BE49-F238E27FC236}">
                <a16:creationId xmlns:a16="http://schemas.microsoft.com/office/drawing/2014/main" id="{E2E66343-C2DD-F2EE-3004-92A68230A3F8}"/>
              </a:ext>
            </a:extLst>
          </p:cNvPr>
          <p:cNvGraphicFramePr>
            <a:graphicFrameLocks noGrp="1"/>
          </p:cNvGraphicFramePr>
          <p:nvPr>
            <p:extLst>
              <p:ext uri="{D42A27DB-BD31-4B8C-83A1-F6EECF244321}">
                <p14:modId xmlns:p14="http://schemas.microsoft.com/office/powerpoint/2010/main" val="2066186837"/>
              </p:ext>
            </p:extLst>
          </p:nvPr>
        </p:nvGraphicFramePr>
        <p:xfrm>
          <a:off x="6867383" y="1543844"/>
          <a:ext cx="4870076" cy="4027926"/>
        </p:xfrm>
        <a:graphic>
          <a:graphicData uri="http://schemas.openxmlformats.org/drawingml/2006/table">
            <a:tbl>
              <a:tblPr firstRow="1" firstCol="1" bandRow="1">
                <a:tableStyleId>{5C22544A-7EE6-4342-B048-85BDC9FD1C3A}</a:tableStyleId>
              </a:tblPr>
              <a:tblGrid>
                <a:gridCol w="712694">
                  <a:extLst>
                    <a:ext uri="{9D8B030D-6E8A-4147-A177-3AD203B41FA5}">
                      <a16:colId xmlns:a16="http://schemas.microsoft.com/office/drawing/2014/main" val="813612145"/>
                    </a:ext>
                  </a:extLst>
                </a:gridCol>
                <a:gridCol w="475129">
                  <a:extLst>
                    <a:ext uri="{9D8B030D-6E8A-4147-A177-3AD203B41FA5}">
                      <a16:colId xmlns:a16="http://schemas.microsoft.com/office/drawing/2014/main" val="657520181"/>
                    </a:ext>
                  </a:extLst>
                </a:gridCol>
                <a:gridCol w="3682253">
                  <a:extLst>
                    <a:ext uri="{9D8B030D-6E8A-4147-A177-3AD203B41FA5}">
                      <a16:colId xmlns:a16="http://schemas.microsoft.com/office/drawing/2014/main" val="1035275517"/>
                    </a:ext>
                  </a:extLst>
                </a:gridCol>
              </a:tblGrid>
              <a:tr h="191806">
                <a:tc>
                  <a:txBody>
                    <a:bodyPr/>
                    <a:lstStyle/>
                    <a:p>
                      <a:pPr algn="l" fontAlgn="b"/>
                      <a:r>
                        <a:rPr lang="cs-CZ" sz="1100" u="none" strike="noStrike">
                          <a:effectLst/>
                        </a:rPr>
                        <a:t> </a:t>
                      </a:r>
                      <a:endParaRPr lang="cs-CZ" sz="1100" b="0" i="0" u="none" strike="noStrike">
                        <a:solidFill>
                          <a:srgbClr val="000000"/>
                        </a:solidFill>
                        <a:effectLst/>
                        <a:latin typeface="Aptos Narrow" panose="020B0004020202020204" pitchFamily="34" charset="0"/>
                      </a:endParaRPr>
                    </a:p>
                  </a:txBody>
                  <a:tcPr marL="6350" marR="6350" marT="6350" marB="0" anchor="b"/>
                </a:tc>
                <a:tc gridSpan="2">
                  <a:txBody>
                    <a:bodyPr/>
                    <a:lstStyle/>
                    <a:p>
                      <a:pPr algn="ctr" fontAlgn="b"/>
                      <a:r>
                        <a:rPr lang="cs-CZ" sz="1100" u="none" strike="noStrike">
                          <a:effectLst/>
                        </a:rPr>
                        <a:t>Hlavní DG hospitalizace</a:t>
                      </a:r>
                      <a:endParaRPr lang="cs-CZ" sz="1100" b="1" i="0" u="none" strike="noStrike">
                        <a:solidFill>
                          <a:srgbClr val="000000"/>
                        </a:solidFill>
                        <a:effectLst/>
                        <a:latin typeface="Aptos Narrow" panose="020B0004020202020204" pitchFamily="34" charset="0"/>
                      </a:endParaRPr>
                    </a:p>
                  </a:txBody>
                  <a:tcPr marL="6350" marR="6350" marT="6350" marB="0" anchor="b"/>
                </a:tc>
                <a:tc hMerge="1">
                  <a:txBody>
                    <a:bodyPr/>
                    <a:lstStyle/>
                    <a:p>
                      <a:endParaRPr lang="cs-CZ"/>
                    </a:p>
                  </a:txBody>
                  <a:tcPr/>
                </a:tc>
                <a:extLst>
                  <a:ext uri="{0D108BD9-81ED-4DB2-BD59-A6C34878D82A}">
                    <a16:rowId xmlns:a16="http://schemas.microsoft.com/office/drawing/2014/main" val="1504900636"/>
                  </a:ext>
                </a:extLst>
              </a:tr>
              <a:tr h="191806">
                <a:tc>
                  <a:txBody>
                    <a:bodyPr/>
                    <a:lstStyle/>
                    <a:p>
                      <a:pPr algn="ctr" fontAlgn="b"/>
                      <a:r>
                        <a:rPr lang="cs-CZ" sz="1100" u="none" strike="noStrike">
                          <a:effectLst/>
                        </a:rPr>
                        <a:t>1</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J18</a:t>
                      </a:r>
                    </a:p>
                  </a:txBody>
                  <a:tcPr marL="6350" marR="6350" marT="6350" marB="0" anchor="ctr"/>
                </a:tc>
                <a:tc>
                  <a:txBody>
                    <a:bodyPr/>
                    <a:lstStyle/>
                    <a:p>
                      <a:pPr algn="l" fontAlgn="b"/>
                      <a:r>
                        <a:rPr lang="cs-CZ" sz="1100" b="0" i="0" u="none" strike="noStrike">
                          <a:solidFill>
                            <a:srgbClr val="000000"/>
                          </a:solidFill>
                          <a:effectLst/>
                          <a:latin typeface="+mn-lt"/>
                        </a:rPr>
                        <a:t>Pneumonie‚ původce NS</a:t>
                      </a:r>
                    </a:p>
                  </a:txBody>
                  <a:tcPr marL="6350" marR="6350" marT="6350" marB="0" anchor="ctr"/>
                </a:tc>
                <a:extLst>
                  <a:ext uri="{0D108BD9-81ED-4DB2-BD59-A6C34878D82A}">
                    <a16:rowId xmlns:a16="http://schemas.microsoft.com/office/drawing/2014/main" val="2138573152"/>
                  </a:ext>
                </a:extLst>
              </a:tr>
              <a:tr h="191806">
                <a:tc>
                  <a:txBody>
                    <a:bodyPr/>
                    <a:lstStyle/>
                    <a:p>
                      <a:pPr algn="ctr" fontAlgn="b"/>
                      <a:r>
                        <a:rPr lang="cs-CZ" sz="1100" u="none" strike="noStrike">
                          <a:effectLst/>
                        </a:rPr>
                        <a:t>2</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N39</a:t>
                      </a:r>
                    </a:p>
                  </a:txBody>
                  <a:tcPr marL="6350" marR="6350" marT="6350" marB="0" anchor="ctr"/>
                </a:tc>
                <a:tc>
                  <a:txBody>
                    <a:bodyPr/>
                    <a:lstStyle/>
                    <a:p>
                      <a:pPr algn="l" fontAlgn="b"/>
                      <a:r>
                        <a:rPr lang="cs-CZ" sz="1100" b="0" i="0" u="none" strike="noStrike">
                          <a:solidFill>
                            <a:srgbClr val="000000"/>
                          </a:solidFill>
                          <a:effectLst/>
                          <a:latin typeface="+mn-lt"/>
                        </a:rPr>
                        <a:t>Jiná onemocnění močové soustavy</a:t>
                      </a:r>
                    </a:p>
                  </a:txBody>
                  <a:tcPr marL="6350" marR="6350" marT="6350" marB="0" anchor="ctr"/>
                </a:tc>
                <a:extLst>
                  <a:ext uri="{0D108BD9-81ED-4DB2-BD59-A6C34878D82A}">
                    <a16:rowId xmlns:a16="http://schemas.microsoft.com/office/drawing/2014/main" val="2585696325"/>
                  </a:ext>
                </a:extLst>
              </a:tr>
              <a:tr h="191806">
                <a:tc>
                  <a:txBody>
                    <a:bodyPr/>
                    <a:lstStyle/>
                    <a:p>
                      <a:pPr algn="ctr" fontAlgn="b"/>
                      <a:r>
                        <a:rPr lang="cs-CZ" sz="1100" u="none" strike="noStrike">
                          <a:effectLst/>
                        </a:rPr>
                        <a:t>3</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S72</a:t>
                      </a:r>
                    </a:p>
                  </a:txBody>
                  <a:tcPr marL="6350" marR="6350" marT="6350" marB="0" anchor="ctr"/>
                </a:tc>
                <a:tc>
                  <a:txBody>
                    <a:bodyPr/>
                    <a:lstStyle/>
                    <a:p>
                      <a:pPr algn="l" fontAlgn="b"/>
                      <a:r>
                        <a:rPr lang="cs-CZ" sz="1100" b="0" i="0" u="none" strike="noStrike">
                          <a:solidFill>
                            <a:srgbClr val="000000"/>
                          </a:solidFill>
                          <a:effectLst/>
                          <a:latin typeface="+mn-lt"/>
                        </a:rPr>
                        <a:t>Zlomenina kosti stehenní </a:t>
                      </a:r>
                    </a:p>
                  </a:txBody>
                  <a:tcPr marL="6350" marR="6350" marT="6350" marB="0" anchor="ctr"/>
                </a:tc>
                <a:extLst>
                  <a:ext uri="{0D108BD9-81ED-4DB2-BD59-A6C34878D82A}">
                    <a16:rowId xmlns:a16="http://schemas.microsoft.com/office/drawing/2014/main" val="591262982"/>
                  </a:ext>
                </a:extLst>
              </a:tr>
              <a:tr h="191806">
                <a:tc>
                  <a:txBody>
                    <a:bodyPr/>
                    <a:lstStyle/>
                    <a:p>
                      <a:pPr algn="ctr" fontAlgn="b"/>
                      <a:r>
                        <a:rPr lang="cs-CZ" sz="1100" u="none" strike="noStrike">
                          <a:effectLst/>
                        </a:rPr>
                        <a:t>4</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I50</a:t>
                      </a:r>
                    </a:p>
                  </a:txBody>
                  <a:tcPr marL="6350" marR="6350" marT="6350" marB="0" anchor="ctr"/>
                </a:tc>
                <a:tc>
                  <a:txBody>
                    <a:bodyPr/>
                    <a:lstStyle/>
                    <a:p>
                      <a:pPr algn="l" fontAlgn="b"/>
                      <a:r>
                        <a:rPr lang="cs-CZ" sz="1100" b="0" i="0" u="none" strike="noStrike">
                          <a:solidFill>
                            <a:srgbClr val="000000"/>
                          </a:solidFill>
                          <a:effectLst/>
                          <a:latin typeface="+mn-lt"/>
                        </a:rPr>
                        <a:t>Selhání srdce</a:t>
                      </a:r>
                    </a:p>
                  </a:txBody>
                  <a:tcPr marL="6350" marR="6350" marT="6350" marB="0" anchor="ctr"/>
                </a:tc>
                <a:extLst>
                  <a:ext uri="{0D108BD9-81ED-4DB2-BD59-A6C34878D82A}">
                    <a16:rowId xmlns:a16="http://schemas.microsoft.com/office/drawing/2014/main" val="2083708427"/>
                  </a:ext>
                </a:extLst>
              </a:tr>
              <a:tr h="191806">
                <a:tc>
                  <a:txBody>
                    <a:bodyPr/>
                    <a:lstStyle/>
                    <a:p>
                      <a:pPr algn="ctr" fontAlgn="b"/>
                      <a:r>
                        <a:rPr lang="cs-CZ" sz="1100" u="none" strike="noStrike">
                          <a:effectLst/>
                        </a:rPr>
                        <a:t>5</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I63</a:t>
                      </a:r>
                    </a:p>
                  </a:txBody>
                  <a:tcPr marL="6350" marR="6350" marT="6350" marB="0" anchor="ctr"/>
                </a:tc>
                <a:tc>
                  <a:txBody>
                    <a:bodyPr/>
                    <a:lstStyle/>
                    <a:p>
                      <a:pPr algn="l" fontAlgn="b"/>
                      <a:r>
                        <a:rPr lang="cs-CZ" sz="1100" b="0" i="0" u="none" strike="noStrike">
                          <a:solidFill>
                            <a:srgbClr val="000000"/>
                          </a:solidFill>
                          <a:effectLst/>
                          <a:latin typeface="+mn-lt"/>
                        </a:rPr>
                        <a:t>Mozkový infarkt</a:t>
                      </a:r>
                    </a:p>
                  </a:txBody>
                  <a:tcPr marL="6350" marR="6350" marT="6350" marB="0" anchor="ctr"/>
                </a:tc>
                <a:extLst>
                  <a:ext uri="{0D108BD9-81ED-4DB2-BD59-A6C34878D82A}">
                    <a16:rowId xmlns:a16="http://schemas.microsoft.com/office/drawing/2014/main" val="3006041253"/>
                  </a:ext>
                </a:extLst>
              </a:tr>
              <a:tr h="191806">
                <a:tc>
                  <a:txBody>
                    <a:bodyPr/>
                    <a:lstStyle/>
                    <a:p>
                      <a:pPr algn="ctr" fontAlgn="b"/>
                      <a:r>
                        <a:rPr lang="cs-CZ" sz="1100" u="none" strike="noStrike">
                          <a:effectLst/>
                        </a:rPr>
                        <a:t>6</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E86</a:t>
                      </a:r>
                    </a:p>
                  </a:txBody>
                  <a:tcPr marL="6350" marR="6350" marT="6350" marB="0" anchor="ctr"/>
                </a:tc>
                <a:tc>
                  <a:txBody>
                    <a:bodyPr/>
                    <a:lstStyle/>
                    <a:p>
                      <a:pPr algn="l" fontAlgn="b"/>
                      <a:r>
                        <a:rPr lang="cs-CZ" sz="1100" b="0" i="0" u="none" strike="noStrike">
                          <a:solidFill>
                            <a:srgbClr val="000000"/>
                          </a:solidFill>
                          <a:effectLst/>
                          <a:latin typeface="+mn-lt"/>
                        </a:rPr>
                        <a:t>Snížení objemu plazmy nebo extracelulární tekutiny</a:t>
                      </a:r>
                    </a:p>
                  </a:txBody>
                  <a:tcPr marL="6350" marR="6350" marT="6350" marB="0" anchor="ctr"/>
                </a:tc>
                <a:extLst>
                  <a:ext uri="{0D108BD9-81ED-4DB2-BD59-A6C34878D82A}">
                    <a16:rowId xmlns:a16="http://schemas.microsoft.com/office/drawing/2014/main" val="1867870718"/>
                  </a:ext>
                </a:extLst>
              </a:tr>
              <a:tr h="191806">
                <a:tc>
                  <a:txBody>
                    <a:bodyPr/>
                    <a:lstStyle/>
                    <a:p>
                      <a:pPr algn="ctr" fontAlgn="b"/>
                      <a:r>
                        <a:rPr lang="cs-CZ" sz="1100" u="none" strike="noStrike">
                          <a:effectLst/>
                        </a:rPr>
                        <a:t>7</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A41</a:t>
                      </a:r>
                    </a:p>
                  </a:txBody>
                  <a:tcPr marL="6350" marR="6350" marT="6350" marB="0" anchor="ctr"/>
                </a:tc>
                <a:tc>
                  <a:txBody>
                    <a:bodyPr/>
                    <a:lstStyle/>
                    <a:p>
                      <a:pPr algn="l" fontAlgn="b"/>
                      <a:r>
                        <a:rPr lang="cs-CZ" sz="1100" b="0" i="0" u="none" strike="noStrike">
                          <a:solidFill>
                            <a:srgbClr val="000000"/>
                          </a:solidFill>
                          <a:effectLst/>
                          <a:latin typeface="+mn-lt"/>
                        </a:rPr>
                        <a:t>Jiná sepse</a:t>
                      </a:r>
                    </a:p>
                  </a:txBody>
                  <a:tcPr marL="6350" marR="6350" marT="6350" marB="0" anchor="ctr"/>
                </a:tc>
                <a:extLst>
                  <a:ext uri="{0D108BD9-81ED-4DB2-BD59-A6C34878D82A}">
                    <a16:rowId xmlns:a16="http://schemas.microsoft.com/office/drawing/2014/main" val="1552578591"/>
                  </a:ext>
                </a:extLst>
              </a:tr>
              <a:tr h="191806">
                <a:tc>
                  <a:txBody>
                    <a:bodyPr/>
                    <a:lstStyle/>
                    <a:p>
                      <a:pPr algn="ctr" fontAlgn="b"/>
                      <a:r>
                        <a:rPr lang="cs-CZ" sz="1100" u="none" strike="noStrike">
                          <a:effectLst/>
                        </a:rPr>
                        <a:t>8</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J12</a:t>
                      </a:r>
                    </a:p>
                  </a:txBody>
                  <a:tcPr marL="6350" marR="6350" marT="6350" marB="0" anchor="ctr"/>
                </a:tc>
                <a:tc>
                  <a:txBody>
                    <a:bodyPr/>
                    <a:lstStyle/>
                    <a:p>
                      <a:pPr algn="l" fontAlgn="b"/>
                      <a:r>
                        <a:rPr lang="cs-CZ" sz="1100" b="0" i="0" u="none" strike="noStrike">
                          <a:solidFill>
                            <a:srgbClr val="000000"/>
                          </a:solidFill>
                          <a:effectLst/>
                          <a:latin typeface="+mn-lt"/>
                        </a:rPr>
                        <a:t>Virový zánět plic (pneumonie) nezařazený jinde</a:t>
                      </a:r>
                    </a:p>
                  </a:txBody>
                  <a:tcPr marL="6350" marR="6350" marT="6350" marB="0" anchor="ctr"/>
                </a:tc>
                <a:extLst>
                  <a:ext uri="{0D108BD9-81ED-4DB2-BD59-A6C34878D82A}">
                    <a16:rowId xmlns:a16="http://schemas.microsoft.com/office/drawing/2014/main" val="220621810"/>
                  </a:ext>
                </a:extLst>
              </a:tr>
              <a:tr h="191806">
                <a:tc>
                  <a:txBody>
                    <a:bodyPr/>
                    <a:lstStyle/>
                    <a:p>
                      <a:pPr algn="ctr" fontAlgn="b"/>
                      <a:r>
                        <a:rPr lang="cs-CZ" sz="1100" u="none" strike="noStrike">
                          <a:effectLst/>
                        </a:rPr>
                        <a:t>9</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G40</a:t>
                      </a:r>
                    </a:p>
                  </a:txBody>
                  <a:tcPr marL="6350" marR="6350" marT="6350" marB="0" anchor="ctr"/>
                </a:tc>
                <a:tc>
                  <a:txBody>
                    <a:bodyPr/>
                    <a:lstStyle/>
                    <a:p>
                      <a:pPr algn="l" fontAlgn="b"/>
                      <a:r>
                        <a:rPr lang="cs-CZ" sz="1100" b="0" i="0" u="none" strike="noStrike">
                          <a:solidFill>
                            <a:srgbClr val="000000"/>
                          </a:solidFill>
                          <a:effectLst/>
                          <a:latin typeface="+mn-lt"/>
                        </a:rPr>
                        <a:t>Epilepsie – padoucnice</a:t>
                      </a:r>
                    </a:p>
                  </a:txBody>
                  <a:tcPr marL="6350" marR="6350" marT="6350" marB="0" anchor="ctr"/>
                </a:tc>
                <a:extLst>
                  <a:ext uri="{0D108BD9-81ED-4DB2-BD59-A6C34878D82A}">
                    <a16:rowId xmlns:a16="http://schemas.microsoft.com/office/drawing/2014/main" val="1078229429"/>
                  </a:ext>
                </a:extLst>
              </a:tr>
              <a:tr h="191806">
                <a:tc>
                  <a:txBody>
                    <a:bodyPr/>
                    <a:lstStyle/>
                    <a:p>
                      <a:pPr algn="ctr" fontAlgn="b"/>
                      <a:r>
                        <a:rPr lang="cs-CZ" sz="1100" u="none" strike="noStrike">
                          <a:effectLst/>
                        </a:rPr>
                        <a:t>10</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S06</a:t>
                      </a:r>
                    </a:p>
                  </a:txBody>
                  <a:tcPr marL="6350" marR="6350" marT="6350" marB="0" anchor="ctr"/>
                </a:tc>
                <a:tc>
                  <a:txBody>
                    <a:bodyPr/>
                    <a:lstStyle/>
                    <a:p>
                      <a:pPr algn="l" fontAlgn="b"/>
                      <a:r>
                        <a:rPr lang="cs-CZ" sz="1100" b="0" i="0" u="none" strike="noStrike">
                          <a:solidFill>
                            <a:srgbClr val="000000"/>
                          </a:solidFill>
                          <a:effectLst/>
                          <a:latin typeface="+mn-lt"/>
                        </a:rPr>
                        <a:t>Nitrolební poranění</a:t>
                      </a:r>
                    </a:p>
                  </a:txBody>
                  <a:tcPr marL="6350" marR="6350" marT="6350" marB="0" anchor="ctr"/>
                </a:tc>
                <a:extLst>
                  <a:ext uri="{0D108BD9-81ED-4DB2-BD59-A6C34878D82A}">
                    <a16:rowId xmlns:a16="http://schemas.microsoft.com/office/drawing/2014/main" val="2210475035"/>
                  </a:ext>
                </a:extLst>
              </a:tr>
              <a:tr h="191806">
                <a:tc>
                  <a:txBody>
                    <a:bodyPr/>
                    <a:lstStyle/>
                    <a:p>
                      <a:pPr algn="ctr" fontAlgn="b"/>
                      <a:r>
                        <a:rPr lang="cs-CZ" sz="1100" u="none" strike="noStrike">
                          <a:effectLst/>
                        </a:rPr>
                        <a:t>11</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N30</a:t>
                      </a:r>
                    </a:p>
                  </a:txBody>
                  <a:tcPr marL="6350" marR="6350" marT="6350" marB="0" anchor="ctr"/>
                </a:tc>
                <a:tc>
                  <a:txBody>
                    <a:bodyPr/>
                    <a:lstStyle/>
                    <a:p>
                      <a:pPr algn="l" fontAlgn="b"/>
                      <a:r>
                        <a:rPr lang="cs-CZ" sz="1100" b="0" i="0" u="none" strike="noStrike">
                          <a:solidFill>
                            <a:srgbClr val="000000"/>
                          </a:solidFill>
                          <a:effectLst/>
                          <a:latin typeface="+mn-lt"/>
                        </a:rPr>
                        <a:t>Zánět močového měchýře (cystitida)</a:t>
                      </a:r>
                    </a:p>
                  </a:txBody>
                  <a:tcPr marL="6350" marR="6350" marT="6350" marB="0" anchor="ctr"/>
                </a:tc>
                <a:extLst>
                  <a:ext uri="{0D108BD9-81ED-4DB2-BD59-A6C34878D82A}">
                    <a16:rowId xmlns:a16="http://schemas.microsoft.com/office/drawing/2014/main" val="2527101153"/>
                  </a:ext>
                </a:extLst>
              </a:tr>
              <a:tr h="191806">
                <a:tc>
                  <a:txBody>
                    <a:bodyPr/>
                    <a:lstStyle/>
                    <a:p>
                      <a:pPr algn="ctr" fontAlgn="b"/>
                      <a:r>
                        <a:rPr lang="cs-CZ" sz="1100" u="none" strike="noStrike">
                          <a:effectLst/>
                        </a:rPr>
                        <a:t>12</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J96</a:t>
                      </a:r>
                    </a:p>
                  </a:txBody>
                  <a:tcPr marL="6350" marR="6350" marT="6350" marB="0" anchor="ctr"/>
                </a:tc>
                <a:tc>
                  <a:txBody>
                    <a:bodyPr/>
                    <a:lstStyle/>
                    <a:p>
                      <a:pPr algn="l" fontAlgn="b"/>
                      <a:r>
                        <a:rPr lang="cs-CZ" sz="1100" b="0" i="0" u="none" strike="noStrike">
                          <a:solidFill>
                            <a:srgbClr val="000000"/>
                          </a:solidFill>
                          <a:effectLst/>
                          <a:latin typeface="+mn-lt"/>
                        </a:rPr>
                        <a:t>Respirační selhání nezařazené jinde</a:t>
                      </a:r>
                    </a:p>
                  </a:txBody>
                  <a:tcPr marL="6350" marR="6350" marT="6350" marB="0" anchor="ctr"/>
                </a:tc>
                <a:extLst>
                  <a:ext uri="{0D108BD9-81ED-4DB2-BD59-A6C34878D82A}">
                    <a16:rowId xmlns:a16="http://schemas.microsoft.com/office/drawing/2014/main" val="3720106292"/>
                  </a:ext>
                </a:extLst>
              </a:tr>
              <a:tr h="191806">
                <a:tc>
                  <a:txBody>
                    <a:bodyPr/>
                    <a:lstStyle/>
                    <a:p>
                      <a:pPr algn="ctr" fontAlgn="b"/>
                      <a:r>
                        <a:rPr lang="cs-CZ" sz="1100" u="none" strike="noStrike">
                          <a:effectLst/>
                        </a:rPr>
                        <a:t>13</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J20</a:t>
                      </a:r>
                    </a:p>
                  </a:txBody>
                  <a:tcPr marL="6350" marR="6350" marT="6350" marB="0" anchor="ctr"/>
                </a:tc>
                <a:tc>
                  <a:txBody>
                    <a:bodyPr/>
                    <a:lstStyle/>
                    <a:p>
                      <a:pPr algn="l" fontAlgn="b"/>
                      <a:r>
                        <a:rPr lang="cs-CZ" sz="1100" b="0" i="0" u="none" strike="noStrike">
                          <a:solidFill>
                            <a:srgbClr val="000000"/>
                          </a:solidFill>
                          <a:effectLst/>
                          <a:latin typeface="+mn-lt"/>
                        </a:rPr>
                        <a:t>Akutní zánět průdušek </a:t>
                      </a:r>
                    </a:p>
                  </a:txBody>
                  <a:tcPr marL="6350" marR="6350" marT="6350" marB="0" anchor="ctr"/>
                </a:tc>
                <a:extLst>
                  <a:ext uri="{0D108BD9-81ED-4DB2-BD59-A6C34878D82A}">
                    <a16:rowId xmlns:a16="http://schemas.microsoft.com/office/drawing/2014/main" val="2231355626"/>
                  </a:ext>
                </a:extLst>
              </a:tr>
              <a:tr h="191806">
                <a:tc>
                  <a:txBody>
                    <a:bodyPr/>
                    <a:lstStyle/>
                    <a:p>
                      <a:pPr algn="ctr" fontAlgn="b"/>
                      <a:r>
                        <a:rPr lang="cs-CZ" sz="1100" u="none" strike="noStrike">
                          <a:effectLst/>
                        </a:rPr>
                        <a:t>14</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J44</a:t>
                      </a:r>
                    </a:p>
                  </a:txBody>
                  <a:tcPr marL="6350" marR="6350" marT="6350" marB="0" anchor="ctr"/>
                </a:tc>
                <a:tc>
                  <a:txBody>
                    <a:bodyPr/>
                    <a:lstStyle/>
                    <a:p>
                      <a:pPr algn="l" fontAlgn="b"/>
                      <a:r>
                        <a:rPr lang="cs-CZ" sz="1100" b="0" i="0" u="none" strike="noStrike">
                          <a:solidFill>
                            <a:srgbClr val="000000"/>
                          </a:solidFill>
                          <a:effectLst/>
                          <a:latin typeface="+mn-lt"/>
                        </a:rPr>
                        <a:t>Jiná chronická obstrukční plicní nemoc</a:t>
                      </a:r>
                    </a:p>
                  </a:txBody>
                  <a:tcPr marL="6350" marR="6350" marT="6350" marB="0" anchor="ctr"/>
                </a:tc>
                <a:extLst>
                  <a:ext uri="{0D108BD9-81ED-4DB2-BD59-A6C34878D82A}">
                    <a16:rowId xmlns:a16="http://schemas.microsoft.com/office/drawing/2014/main" val="2771538618"/>
                  </a:ext>
                </a:extLst>
              </a:tr>
              <a:tr h="191806">
                <a:tc>
                  <a:txBody>
                    <a:bodyPr/>
                    <a:lstStyle/>
                    <a:p>
                      <a:pPr algn="ctr" fontAlgn="b"/>
                      <a:r>
                        <a:rPr lang="cs-CZ" sz="1100" u="none" strike="noStrike">
                          <a:effectLst/>
                        </a:rPr>
                        <a:t>15</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K92</a:t>
                      </a:r>
                    </a:p>
                  </a:txBody>
                  <a:tcPr marL="6350" marR="6350" marT="6350" marB="0" anchor="ctr"/>
                </a:tc>
                <a:tc>
                  <a:txBody>
                    <a:bodyPr/>
                    <a:lstStyle/>
                    <a:p>
                      <a:pPr algn="l" fontAlgn="b"/>
                      <a:r>
                        <a:rPr lang="cs-CZ" sz="1100" b="0" i="0" u="none" strike="noStrike">
                          <a:solidFill>
                            <a:srgbClr val="000000"/>
                          </a:solidFill>
                          <a:effectLst/>
                          <a:latin typeface="+mn-lt"/>
                        </a:rPr>
                        <a:t>Jiné nemoci trávicí soustavy</a:t>
                      </a:r>
                    </a:p>
                  </a:txBody>
                  <a:tcPr marL="6350" marR="6350" marT="6350" marB="0" anchor="ctr"/>
                </a:tc>
                <a:extLst>
                  <a:ext uri="{0D108BD9-81ED-4DB2-BD59-A6C34878D82A}">
                    <a16:rowId xmlns:a16="http://schemas.microsoft.com/office/drawing/2014/main" val="3163223578"/>
                  </a:ext>
                </a:extLst>
              </a:tr>
              <a:tr h="191806">
                <a:tc>
                  <a:txBody>
                    <a:bodyPr/>
                    <a:lstStyle/>
                    <a:p>
                      <a:pPr algn="ctr" fontAlgn="b"/>
                      <a:r>
                        <a:rPr lang="cs-CZ" sz="1100" u="none" strike="noStrike">
                          <a:effectLst/>
                        </a:rPr>
                        <a:t>16</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E11</a:t>
                      </a:r>
                    </a:p>
                  </a:txBody>
                  <a:tcPr marL="6350" marR="6350" marT="6350" marB="0" anchor="ctr"/>
                </a:tc>
                <a:tc>
                  <a:txBody>
                    <a:bodyPr/>
                    <a:lstStyle/>
                    <a:p>
                      <a:pPr algn="l" fontAlgn="b"/>
                      <a:r>
                        <a:rPr lang="cs-CZ" sz="1100" b="0" i="0" u="none" strike="noStrike">
                          <a:solidFill>
                            <a:srgbClr val="000000"/>
                          </a:solidFill>
                          <a:effectLst/>
                          <a:latin typeface="+mn-lt"/>
                        </a:rPr>
                        <a:t>Diabetes mellitus 2. typu</a:t>
                      </a:r>
                    </a:p>
                  </a:txBody>
                  <a:tcPr marL="6350" marR="6350" marT="6350" marB="0" anchor="ctr"/>
                </a:tc>
                <a:extLst>
                  <a:ext uri="{0D108BD9-81ED-4DB2-BD59-A6C34878D82A}">
                    <a16:rowId xmlns:a16="http://schemas.microsoft.com/office/drawing/2014/main" val="1256564775"/>
                  </a:ext>
                </a:extLst>
              </a:tr>
              <a:tr h="191806">
                <a:tc>
                  <a:txBody>
                    <a:bodyPr/>
                    <a:lstStyle/>
                    <a:p>
                      <a:pPr algn="ctr" fontAlgn="b"/>
                      <a:r>
                        <a:rPr lang="cs-CZ" sz="1100" u="none" strike="noStrike">
                          <a:effectLst/>
                        </a:rPr>
                        <a:t>17</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N10</a:t>
                      </a:r>
                    </a:p>
                  </a:txBody>
                  <a:tcPr marL="6350" marR="6350" marT="6350" marB="0" anchor="ctr"/>
                </a:tc>
                <a:tc>
                  <a:txBody>
                    <a:bodyPr/>
                    <a:lstStyle/>
                    <a:p>
                      <a:pPr algn="l" fontAlgn="b"/>
                      <a:r>
                        <a:rPr lang="cs-CZ" sz="1100" b="0" i="0" u="none" strike="noStrike">
                          <a:solidFill>
                            <a:srgbClr val="000000"/>
                          </a:solidFill>
                          <a:effectLst/>
                          <a:latin typeface="+mn-lt"/>
                        </a:rPr>
                        <a:t>Akutní tubulo-intersticiální nefritida</a:t>
                      </a:r>
                    </a:p>
                  </a:txBody>
                  <a:tcPr marL="6350" marR="6350" marT="6350" marB="0" anchor="ctr"/>
                </a:tc>
                <a:extLst>
                  <a:ext uri="{0D108BD9-81ED-4DB2-BD59-A6C34878D82A}">
                    <a16:rowId xmlns:a16="http://schemas.microsoft.com/office/drawing/2014/main" val="3853917214"/>
                  </a:ext>
                </a:extLst>
              </a:tr>
              <a:tr h="191806">
                <a:tc>
                  <a:txBody>
                    <a:bodyPr/>
                    <a:lstStyle/>
                    <a:p>
                      <a:pPr algn="ctr" fontAlgn="b"/>
                      <a:r>
                        <a:rPr lang="cs-CZ" sz="1100" u="none" strike="noStrike">
                          <a:effectLst/>
                        </a:rPr>
                        <a:t>18</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I21</a:t>
                      </a:r>
                    </a:p>
                  </a:txBody>
                  <a:tcPr marL="6350" marR="6350" marT="6350" marB="0" anchor="ctr"/>
                </a:tc>
                <a:tc>
                  <a:txBody>
                    <a:bodyPr/>
                    <a:lstStyle/>
                    <a:p>
                      <a:pPr algn="l" fontAlgn="b"/>
                      <a:r>
                        <a:rPr lang="cs-CZ" sz="1100" b="0" i="0" u="none" strike="noStrike">
                          <a:solidFill>
                            <a:srgbClr val="000000"/>
                          </a:solidFill>
                          <a:effectLst/>
                          <a:latin typeface="+mn-lt"/>
                        </a:rPr>
                        <a:t>Akutní infarkt myokardu</a:t>
                      </a:r>
                    </a:p>
                  </a:txBody>
                  <a:tcPr marL="6350" marR="6350" marT="6350" marB="0" anchor="ctr"/>
                </a:tc>
                <a:extLst>
                  <a:ext uri="{0D108BD9-81ED-4DB2-BD59-A6C34878D82A}">
                    <a16:rowId xmlns:a16="http://schemas.microsoft.com/office/drawing/2014/main" val="3026989591"/>
                  </a:ext>
                </a:extLst>
              </a:tr>
              <a:tr h="191806">
                <a:tc>
                  <a:txBody>
                    <a:bodyPr/>
                    <a:lstStyle/>
                    <a:p>
                      <a:pPr algn="ctr" fontAlgn="b"/>
                      <a:r>
                        <a:rPr lang="cs-CZ" sz="1100" u="none" strike="noStrike">
                          <a:effectLst/>
                        </a:rPr>
                        <a:t>19</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K56</a:t>
                      </a:r>
                    </a:p>
                  </a:txBody>
                  <a:tcPr marL="6350" marR="6350" marT="6350" marB="0" anchor="ctr"/>
                </a:tc>
                <a:tc>
                  <a:txBody>
                    <a:bodyPr/>
                    <a:lstStyle/>
                    <a:p>
                      <a:pPr algn="l" fontAlgn="b"/>
                      <a:r>
                        <a:rPr lang="cs-CZ" sz="1100" b="0" i="0" u="none" strike="noStrike">
                          <a:solidFill>
                            <a:srgbClr val="000000"/>
                          </a:solidFill>
                          <a:effectLst/>
                          <a:latin typeface="+mn-lt"/>
                        </a:rPr>
                        <a:t>Paralytický ileus a střevní neprůchodnost bez kýly</a:t>
                      </a:r>
                    </a:p>
                  </a:txBody>
                  <a:tcPr marL="6350" marR="6350" marT="6350" marB="0" anchor="ctr"/>
                </a:tc>
                <a:extLst>
                  <a:ext uri="{0D108BD9-81ED-4DB2-BD59-A6C34878D82A}">
                    <a16:rowId xmlns:a16="http://schemas.microsoft.com/office/drawing/2014/main" val="1105914438"/>
                  </a:ext>
                </a:extLst>
              </a:tr>
              <a:tr h="191806">
                <a:tc>
                  <a:txBody>
                    <a:bodyPr/>
                    <a:lstStyle/>
                    <a:p>
                      <a:pPr algn="ctr" fontAlgn="b"/>
                      <a:r>
                        <a:rPr lang="cs-CZ" sz="1100" u="none" strike="noStrike">
                          <a:effectLst/>
                        </a:rPr>
                        <a:t>20</a:t>
                      </a:r>
                      <a:endParaRPr lang="cs-CZ" sz="1100" b="1" i="0" u="none" strike="noStrike">
                        <a:solidFill>
                          <a:srgbClr val="000000"/>
                        </a:solidFill>
                        <a:effectLst/>
                        <a:latin typeface="Aptos Narrow" panose="020B0004020202020204" pitchFamily="34" charset="0"/>
                      </a:endParaRPr>
                    </a:p>
                  </a:txBody>
                  <a:tcPr marL="6350" marR="6350" marT="6350" marB="0" anchor="b"/>
                </a:tc>
                <a:tc>
                  <a:txBody>
                    <a:bodyPr/>
                    <a:lstStyle/>
                    <a:p>
                      <a:pPr algn="ctr" fontAlgn="b"/>
                      <a:r>
                        <a:rPr lang="cs-CZ" sz="1100" b="0" i="0" u="none" strike="noStrike">
                          <a:solidFill>
                            <a:srgbClr val="000000"/>
                          </a:solidFill>
                          <a:effectLst/>
                          <a:latin typeface="+mn-lt"/>
                        </a:rPr>
                        <a:t>K80</a:t>
                      </a:r>
                    </a:p>
                  </a:txBody>
                  <a:tcPr marL="6350" marR="6350" marT="6350" marB="0" anchor="ctr"/>
                </a:tc>
                <a:tc>
                  <a:txBody>
                    <a:bodyPr/>
                    <a:lstStyle/>
                    <a:p>
                      <a:pPr algn="l" fontAlgn="b"/>
                      <a:r>
                        <a:rPr lang="cs-CZ" sz="1100" b="0" i="0" u="none" strike="noStrike">
                          <a:solidFill>
                            <a:srgbClr val="000000"/>
                          </a:solidFill>
                          <a:effectLst/>
                          <a:latin typeface="+mn-lt"/>
                        </a:rPr>
                        <a:t>Žlučové kameny</a:t>
                      </a:r>
                    </a:p>
                  </a:txBody>
                  <a:tcPr marL="6350" marR="6350" marT="6350" marB="0" anchor="ctr"/>
                </a:tc>
                <a:extLst>
                  <a:ext uri="{0D108BD9-81ED-4DB2-BD59-A6C34878D82A}">
                    <a16:rowId xmlns:a16="http://schemas.microsoft.com/office/drawing/2014/main" val="968135310"/>
                  </a:ext>
                </a:extLst>
              </a:tr>
            </a:tbl>
          </a:graphicData>
        </a:graphic>
      </p:graphicFrame>
    </p:spTree>
    <p:extLst>
      <p:ext uri="{BB962C8B-B14F-4D97-AF65-F5344CB8AC3E}">
        <p14:creationId xmlns:p14="http://schemas.microsoft.com/office/powerpoint/2010/main" val="147923881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07C241-D449-8BF4-1DA6-07DA334987C6}"/>
            </a:ext>
          </a:extLst>
        </p:cNvPr>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C1D6530E-607D-4EE2-FD87-88CAC7C25187}"/>
              </a:ext>
            </a:extLst>
          </p:cNvPr>
          <p:cNvGraphicFramePr>
            <a:graphicFrameLocks noChangeAspect="1"/>
          </p:cNvGraphicFramePr>
          <p:nvPr>
            <p:custDataLst>
              <p:tags r:id="rId1"/>
            </p:custDataLst>
          </p:nvPr>
        </p:nvGraphicFramePr>
        <p:xfrm>
          <a:off x="358748" y="1997951"/>
          <a:ext cx="5325271" cy="4198952"/>
        </p:xfrm>
        <a:graphic>
          <a:graphicData uri="http://schemas.openxmlformats.org/drawingml/2006/chart">
            <c:chart xmlns:c="http://schemas.openxmlformats.org/drawingml/2006/chart" xmlns:r="http://schemas.openxmlformats.org/officeDocument/2006/relationships" r:id="rId8"/>
          </a:graphicData>
        </a:graphic>
      </p:graphicFrame>
      <p:sp>
        <p:nvSpPr>
          <p:cNvPr id="59" name="Text Box 64">
            <a:extLst>
              <a:ext uri="{FF2B5EF4-FFF2-40B4-BE49-F238E27FC236}">
                <a16:creationId xmlns:a16="http://schemas.microsoft.com/office/drawing/2014/main" id="{F2EA4ABD-3E3D-0F61-4867-4F33BAD53363}"/>
              </a:ext>
            </a:extLst>
          </p:cNvPr>
          <p:cNvSpPr txBox="1">
            <a:spLocks noChangeArrowheads="1"/>
          </p:cNvSpPr>
          <p:nvPr>
            <p:custDataLst>
              <p:tags r:id="rId2"/>
            </p:custDataLst>
          </p:nvPr>
        </p:nvSpPr>
        <p:spPr bwMode="auto">
          <a:xfrm>
            <a:off x="401327" y="1621431"/>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a:extLst>
              <a:ext uri="{FF2B5EF4-FFF2-40B4-BE49-F238E27FC236}">
                <a16:creationId xmlns:a16="http://schemas.microsoft.com/office/drawing/2014/main" id="{F772F948-5215-008F-366A-78C344C2CB9A}"/>
              </a:ext>
            </a:extLst>
          </p:cNvPr>
          <p:cNvSpPr txBox="1">
            <a:spLocks noChangeArrowheads="1"/>
          </p:cNvSpPr>
          <p:nvPr>
            <p:custDataLst>
              <p:tags r:id="rId3"/>
            </p:custDataLst>
          </p:nvPr>
        </p:nvSpPr>
        <p:spPr bwMode="auto">
          <a:xfrm rot="16200000">
            <a:off x="-1182998" y="3587913"/>
            <a:ext cx="31686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400" b="1" i="0" u="none" strike="noStrike" kern="1200" cap="none" spc="0" normalizeH="0" baseline="0" noProof="0">
                <a:ln>
                  <a:noFill/>
                </a:ln>
                <a:solidFill>
                  <a:prstClr val="black"/>
                </a:solidFill>
                <a:effectLst/>
                <a:uLnTx/>
                <a:uFillTx/>
                <a:latin typeface="Calibri" panose="020F0502020204030204"/>
                <a:ea typeface="+mn-ea"/>
                <a:cs typeface="+mn-cs"/>
              </a:rPr>
              <a:t>% ve věkové kategorii</a:t>
            </a:r>
          </a:p>
        </p:txBody>
      </p:sp>
      <p:sp>
        <p:nvSpPr>
          <p:cNvPr id="4" name="Title 3">
            <a:extLst>
              <a:ext uri="{FF2B5EF4-FFF2-40B4-BE49-F238E27FC236}">
                <a16:creationId xmlns:a16="http://schemas.microsoft.com/office/drawing/2014/main" id="{F1508BD1-4533-F61A-E6C9-4160F72AE0B6}"/>
              </a:ext>
            </a:extLst>
          </p:cNvPr>
          <p:cNvSpPr>
            <a:spLocks noGrp="1"/>
          </p:cNvSpPr>
          <p:nvPr>
            <p:ph type="title"/>
            <p:custDataLst>
              <p:tags r:id="rId4"/>
            </p:custDataLst>
          </p:nvPr>
        </p:nvSpPr>
        <p:spPr>
          <a:xfrm>
            <a:off x="239662" y="68240"/>
            <a:ext cx="11757484" cy="538364"/>
          </a:xfrm>
        </p:spPr>
        <p:txBody>
          <a:bodyPr>
            <a:noAutofit/>
          </a:bodyPr>
          <a:lstStyle/>
          <a:p>
            <a:r>
              <a:rPr lang="cs-CZ" sz="2600" dirty="0">
                <a:solidFill>
                  <a:srgbClr val="002060"/>
                </a:solidFill>
                <a:latin typeface="Calibri" panose="020F0502020204030204" pitchFamily="34" charset="0"/>
                <a:cs typeface="Calibri" panose="020F0502020204030204" pitchFamily="34" charset="0"/>
              </a:rPr>
              <a:t>Všeobecná sestra: věková struktura odbornosti 913 v roce </a:t>
            </a:r>
            <a:r>
              <a:rPr lang="en-US" sz="2600" dirty="0">
                <a:solidFill>
                  <a:srgbClr val="002060"/>
                </a:solidFill>
                <a:latin typeface="Calibri" panose="020F0502020204030204" pitchFamily="34" charset="0"/>
                <a:cs typeface="Calibri" panose="020F0502020204030204" pitchFamily="34" charset="0"/>
              </a:rPr>
              <a:t>20</a:t>
            </a:r>
            <a:r>
              <a:rPr lang="cs-CZ" sz="2600" dirty="0">
                <a:solidFill>
                  <a:srgbClr val="002060"/>
                </a:solidFill>
                <a:latin typeface="Calibri" panose="020F0502020204030204" pitchFamily="34" charset="0"/>
                <a:cs typeface="Calibri" panose="020F0502020204030204" pitchFamily="34" charset="0"/>
              </a:rPr>
              <a:t>24 v LBK</a:t>
            </a:r>
            <a:br>
              <a:rPr lang="cs-CZ" sz="2600" dirty="0">
                <a:solidFill>
                  <a:srgbClr val="002060"/>
                </a:solidFill>
                <a:latin typeface="Calibri" panose="020F0502020204030204" pitchFamily="34" charset="0"/>
                <a:cs typeface="Calibri" panose="020F0502020204030204" pitchFamily="34" charset="0"/>
              </a:rPr>
            </a:br>
            <a:r>
              <a:rPr lang="cs-CZ" sz="2600" dirty="0">
                <a:solidFill>
                  <a:srgbClr val="002060"/>
                </a:solidFill>
                <a:latin typeface="Calibri" panose="020F0502020204030204" pitchFamily="34" charset="0"/>
                <a:cs typeface="Calibri" panose="020F0502020204030204" pitchFamily="34" charset="0"/>
              </a:rPr>
              <a:t>(pobytové sociální služby) </a:t>
            </a:r>
            <a:endParaRPr lang="en-US" sz="2600" dirty="0">
              <a:solidFill>
                <a:srgbClr val="002060"/>
              </a:solidFill>
              <a:latin typeface="Calibri" panose="020F0502020204030204" pitchFamily="34" charset="0"/>
              <a:cs typeface="Calibri" panose="020F0502020204030204" pitchFamily="34" charset="0"/>
            </a:endParaRPr>
          </a:p>
        </p:txBody>
      </p:sp>
      <p:sp>
        <p:nvSpPr>
          <p:cNvPr id="2" name="TextovéPole 1">
            <a:extLst>
              <a:ext uri="{FF2B5EF4-FFF2-40B4-BE49-F238E27FC236}">
                <a16:creationId xmlns:a16="http://schemas.microsoft.com/office/drawing/2014/main" id="{52E47E46-62E9-35A4-CD6F-4F6FEE4EA31C}"/>
              </a:ext>
            </a:extLst>
          </p:cNvPr>
          <p:cNvSpPr txBox="1"/>
          <p:nvPr/>
        </p:nvSpPr>
        <p:spPr>
          <a:xfrm>
            <a:off x="239662" y="6029640"/>
            <a:ext cx="25422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FF0000"/>
                </a:solidFill>
                <a:effectLst/>
                <a:uLnTx/>
                <a:uFillTx/>
                <a:latin typeface="Calibri" panose="020F0502020204030204"/>
                <a:ea typeface="+mn-ea"/>
                <a:cs typeface="+mn-cs"/>
              </a:rPr>
              <a:t>Rizikový nedostatek kapacit krytých pracovníky ve věku &lt; 40 let</a:t>
            </a:r>
          </a:p>
        </p:txBody>
      </p:sp>
      <p:cxnSp>
        <p:nvCxnSpPr>
          <p:cNvPr id="3" name="Přímá spojnice se šipkou 2">
            <a:extLst>
              <a:ext uri="{FF2B5EF4-FFF2-40B4-BE49-F238E27FC236}">
                <a16:creationId xmlns:a16="http://schemas.microsoft.com/office/drawing/2014/main" id="{96DEE7F7-D34B-0F36-2461-4F63438B32F1}"/>
              </a:ext>
            </a:extLst>
          </p:cNvPr>
          <p:cNvCxnSpPr>
            <a:cxnSpLocks/>
          </p:cNvCxnSpPr>
          <p:nvPr/>
        </p:nvCxnSpPr>
        <p:spPr>
          <a:xfrm flipH="1">
            <a:off x="987744" y="6029640"/>
            <a:ext cx="153739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6">
            <a:extLst>
              <a:ext uri="{FF2B5EF4-FFF2-40B4-BE49-F238E27FC236}">
                <a16:creationId xmlns:a16="http://schemas.microsoft.com/office/drawing/2014/main" id="{F9763A4D-43BB-8C24-8F9A-7DAF00EF6E4A}"/>
              </a:ext>
            </a:extLst>
          </p:cNvPr>
          <p:cNvSpPr txBox="1"/>
          <p:nvPr>
            <p:custDataLst>
              <p:tags r:id="rId5"/>
            </p:custDataLst>
          </p:nvPr>
        </p:nvSpPr>
        <p:spPr>
          <a:xfrm>
            <a:off x="270908" y="875467"/>
            <a:ext cx="1155647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 odborná způsobilost + Národní registr hrazených zdravotních služeb (NRHZS) – pracovní zařazení a úvazky; stav k 31. 12. 2024</a:t>
            </a:r>
          </a:p>
        </p:txBody>
      </p:sp>
      <p:graphicFrame>
        <p:nvGraphicFramePr>
          <p:cNvPr id="5" name="Tabulka 4">
            <a:extLst>
              <a:ext uri="{FF2B5EF4-FFF2-40B4-BE49-F238E27FC236}">
                <a16:creationId xmlns:a16="http://schemas.microsoft.com/office/drawing/2014/main" id="{81206FB8-E59D-5BF0-558D-66BAD483D3EB}"/>
              </a:ext>
            </a:extLst>
          </p:cNvPr>
          <p:cNvGraphicFramePr>
            <a:graphicFrameLocks noGrp="1"/>
          </p:cNvGraphicFramePr>
          <p:nvPr/>
        </p:nvGraphicFramePr>
        <p:xfrm>
          <a:off x="5391645" y="1748912"/>
          <a:ext cx="5045632" cy="2894800"/>
        </p:xfrm>
        <a:graphic>
          <a:graphicData uri="http://schemas.openxmlformats.org/drawingml/2006/table">
            <a:tbl>
              <a:tblPr/>
              <a:tblGrid>
                <a:gridCol w="1091506">
                  <a:extLst>
                    <a:ext uri="{9D8B030D-6E8A-4147-A177-3AD203B41FA5}">
                      <a16:colId xmlns:a16="http://schemas.microsoft.com/office/drawing/2014/main" val="3656674458"/>
                    </a:ext>
                  </a:extLst>
                </a:gridCol>
                <a:gridCol w="926748">
                  <a:extLst>
                    <a:ext uri="{9D8B030D-6E8A-4147-A177-3AD203B41FA5}">
                      <a16:colId xmlns:a16="http://schemas.microsoft.com/office/drawing/2014/main" val="1058848699"/>
                    </a:ext>
                  </a:extLst>
                </a:gridCol>
                <a:gridCol w="1009126">
                  <a:extLst>
                    <a:ext uri="{9D8B030D-6E8A-4147-A177-3AD203B41FA5}">
                      <a16:colId xmlns:a16="http://schemas.microsoft.com/office/drawing/2014/main" val="964721330"/>
                    </a:ext>
                  </a:extLst>
                </a:gridCol>
                <a:gridCol w="1009126">
                  <a:extLst>
                    <a:ext uri="{9D8B030D-6E8A-4147-A177-3AD203B41FA5}">
                      <a16:colId xmlns:a16="http://schemas.microsoft.com/office/drawing/2014/main" val="833623907"/>
                    </a:ext>
                  </a:extLst>
                </a:gridCol>
                <a:gridCol w="1009126">
                  <a:extLst>
                    <a:ext uri="{9D8B030D-6E8A-4147-A177-3AD203B41FA5}">
                      <a16:colId xmlns:a16="http://schemas.microsoft.com/office/drawing/2014/main" val="1955117428"/>
                    </a:ext>
                  </a:extLst>
                </a:gridCol>
              </a:tblGrid>
              <a:tr h="316740">
                <a:tc>
                  <a:txBody>
                    <a:bodyPr/>
                    <a:lstStyle/>
                    <a:p>
                      <a:pPr algn="l" fontAlgn="ctr"/>
                      <a:endParaRPr lang="cs-CZ" sz="1400" b="1"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a:solidFill>
                            <a:srgbClr val="000000"/>
                          </a:solidFill>
                          <a:effectLst/>
                          <a:latin typeface="Calibri" panose="020F0502020204030204" pitchFamily="34" charset="0"/>
                        </a:rPr>
                        <a:t>Fyzické osoby</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cs-CZ" sz="1400" b="1" i="0" u="none" strike="noStrike">
                          <a:solidFill>
                            <a:srgbClr val="000000"/>
                          </a:solidFill>
                          <a:effectLst/>
                          <a:latin typeface="Calibri" panose="020F0502020204030204" pitchFamily="34" charset="0"/>
                        </a:rPr>
                        <a:t>Úvazky</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74953589"/>
                  </a:ext>
                </a:extLst>
              </a:tr>
              <a:tr h="316740">
                <a:tc>
                  <a:txBody>
                    <a:bodyPr/>
                    <a:lstStyle/>
                    <a:p>
                      <a:pPr algn="l" fontAlgn="ctr"/>
                      <a:r>
                        <a:rPr lang="cs-CZ" sz="1400" b="1" i="0" u="none" strike="noStrike">
                          <a:solidFill>
                            <a:srgbClr val="000000"/>
                          </a:solidFill>
                          <a:effectLst/>
                          <a:latin typeface="Calibri" panose="020F0502020204030204" pitchFamily="34" charset="0"/>
                        </a:rPr>
                        <a:t>Věk</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400" b="1" i="0" u="none" strike="noStrike">
                          <a:solidFill>
                            <a:srgbClr val="000000"/>
                          </a:solidFill>
                          <a:effectLst/>
                          <a:latin typeface="Calibri" panose="020F0502020204030204" pitchFamily="34" charset="0"/>
                        </a:rPr>
                        <a:t>do 55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97</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60,2%</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65,9</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57,7%</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400" b="1" i="0" u="none" strike="noStrike">
                          <a:solidFill>
                            <a:srgbClr val="FF0000"/>
                          </a:solidFill>
                          <a:effectLst/>
                          <a:latin typeface="Calibri" panose="020F0502020204030204" pitchFamily="34" charset="0"/>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31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19,3%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26,2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400" b="1" i="0" u="none" strike="noStrike">
                          <a:solidFill>
                            <a:srgbClr val="FF0000"/>
                          </a:solidFill>
                          <a:effectLst/>
                          <a:latin typeface="Calibri" panose="020F0502020204030204" pitchFamily="34" charset="0"/>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16,1%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19,8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17,4%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400" b="1" i="0" u="none" strike="noStrike">
                          <a:solidFill>
                            <a:srgbClr val="FF0000"/>
                          </a:solidFill>
                          <a:effectLst/>
                          <a:latin typeface="Calibri" panose="020F0502020204030204" pitchFamily="34" charset="0"/>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3,1%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1,7</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400" b="1" i="0" u="none" strike="noStrike">
                          <a:solidFill>
                            <a:srgbClr val="FF0000"/>
                          </a:solidFill>
                          <a:effectLst/>
                          <a:latin typeface="Calibri" panose="020F0502020204030204" pitchFamily="34" charset="0"/>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0,5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0,4%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569167967"/>
                  </a:ext>
                </a:extLst>
              </a:tr>
              <a:tr h="316740">
                <a:tc>
                  <a:txBody>
                    <a:bodyPr/>
                    <a:lstStyle/>
                    <a:p>
                      <a:pPr algn="l" fontAlgn="ctr"/>
                      <a:r>
                        <a:rPr lang="cs-CZ" sz="1400" b="1" i="0" u="none" strike="noStrike">
                          <a:solidFill>
                            <a:srgbClr val="000000"/>
                          </a:solidFill>
                          <a:effectLst/>
                          <a:latin typeface="Calibri" panose="020F0502020204030204" pitchFamily="34" charset="0"/>
                        </a:rPr>
                        <a:t>CELKEM</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161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114,1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60880">
                <a:tc>
                  <a:txBody>
                    <a:bodyPr/>
                    <a:lstStyle/>
                    <a:p>
                      <a:pPr algn="l" fontAlgn="ctr"/>
                      <a:r>
                        <a:rPr lang="cs-CZ" sz="1400" b="1" i="0" u="none" strike="noStrike">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49,3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8" name="Pravá složená závorka 7">
            <a:extLst>
              <a:ext uri="{FF2B5EF4-FFF2-40B4-BE49-F238E27FC236}">
                <a16:creationId xmlns:a16="http://schemas.microsoft.com/office/drawing/2014/main" id="{B75D127B-2144-DEEF-9BE1-9FD27B1D33AE}"/>
              </a:ext>
            </a:extLst>
          </p:cNvPr>
          <p:cNvSpPr/>
          <p:nvPr/>
        </p:nvSpPr>
        <p:spPr>
          <a:xfrm>
            <a:off x="10400899" y="2731397"/>
            <a:ext cx="259193" cy="1190847"/>
          </a:xfrm>
          <a:prstGeom prst="rightBrace">
            <a:avLst/>
          </a:pr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950187AB-C044-F40E-DE72-5BAFE7B10D8D}"/>
              </a:ext>
            </a:extLst>
          </p:cNvPr>
          <p:cNvSpPr txBox="1"/>
          <p:nvPr/>
        </p:nvSpPr>
        <p:spPr>
          <a:xfrm>
            <a:off x="10784126" y="2972360"/>
            <a:ext cx="1240820" cy="769441"/>
          </a:xfrm>
          <a:prstGeom prst="rect">
            <a:avLst/>
          </a:prstGeom>
          <a:solidFill>
            <a:srgbClr val="FF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white"/>
                </a:solidFill>
                <a:effectLst/>
                <a:uLnTx/>
                <a:uFillTx/>
                <a:latin typeface="Calibri" panose="020F0502020204030204"/>
                <a:ea typeface="+mn-ea"/>
                <a:cs typeface="+mn-cs"/>
              </a:rPr>
              <a:t>64 ZP</a:t>
            </a:r>
          </a:p>
          <a:p>
            <a:pPr lvl="0">
              <a:defRPr/>
            </a:pPr>
            <a:r>
              <a:rPr lang="cs-CZ" sz="2200" b="1">
                <a:solidFill>
                  <a:prstClr val="white"/>
                </a:solidFill>
              </a:rPr>
              <a:t>39,8%</a:t>
            </a:r>
            <a:endParaRPr kumimoji="0" lang="cs-CZ" sz="22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69027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5E6215-7831-F177-3F23-D5E2C2BA317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C9E2C6-ABDD-4384-CDB5-B29A25989A12}"/>
              </a:ext>
            </a:extLst>
          </p:cNvPr>
          <p:cNvSpPr>
            <a:spLocks noGrp="1"/>
          </p:cNvSpPr>
          <p:nvPr>
            <p:ph type="title"/>
            <p:custDataLst>
              <p:tags r:id="rId1"/>
            </p:custDataLst>
          </p:nvPr>
        </p:nvSpPr>
        <p:spPr/>
        <p:txBody>
          <a:bodyPr>
            <a:normAutofit/>
          </a:bodyPr>
          <a:lstStyle/>
          <a:p>
            <a:r>
              <a:rPr lang="cs-CZ">
                <a:solidFill>
                  <a:srgbClr val="002060"/>
                </a:solidFill>
              </a:rPr>
              <a:t>Očekávatelná úmrtí dle okresů a nemocnic: Obyvatelé Libereckého kraje</a:t>
            </a:r>
          </a:p>
        </p:txBody>
      </p:sp>
      <p:sp>
        <p:nvSpPr>
          <p:cNvPr id="10" name="TextBox 2">
            <a:extLst>
              <a:ext uri="{FF2B5EF4-FFF2-40B4-BE49-F238E27FC236}">
                <a16:creationId xmlns:a16="http://schemas.microsoft.com/office/drawing/2014/main" id="{6056973D-CE6C-7BBC-3E4A-59970AC159F7}"/>
              </a:ext>
            </a:extLst>
          </p:cNvPr>
          <p:cNvSpPr txBox="1"/>
          <p:nvPr>
            <p:custDataLst>
              <p:tags r:id="rId2"/>
            </p:custDataLst>
          </p:nvPr>
        </p:nvSpPr>
        <p:spPr>
          <a:xfrm>
            <a:off x="272591" y="1198733"/>
            <a:ext cx="414442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Dle okresů karlovarského kraje</a:t>
            </a:r>
          </a:p>
        </p:txBody>
      </p:sp>
      <p:sp>
        <p:nvSpPr>
          <p:cNvPr id="11" name="TextBox 2">
            <a:extLst>
              <a:ext uri="{FF2B5EF4-FFF2-40B4-BE49-F238E27FC236}">
                <a16:creationId xmlns:a16="http://schemas.microsoft.com/office/drawing/2014/main" id="{A81783AC-C551-9263-D93D-7C48F4BF90A8}"/>
              </a:ext>
            </a:extLst>
          </p:cNvPr>
          <p:cNvSpPr txBox="1"/>
          <p:nvPr>
            <p:custDataLst>
              <p:tags r:id="rId3"/>
            </p:custDataLst>
          </p:nvPr>
        </p:nvSpPr>
        <p:spPr>
          <a:xfrm>
            <a:off x="4603260" y="1227363"/>
            <a:ext cx="3553319"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Dle nemocnic</a:t>
            </a:r>
            <a:r>
              <a:rPr kumimoji="0" lang="en-US" sz="22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2200" b="1" i="0" u="none" strike="noStrike" kern="1200" cap="none" spc="0" normalizeH="0" baseline="0" noProof="0" err="1">
                <a:ln>
                  <a:noFill/>
                </a:ln>
                <a:solidFill>
                  <a:prstClr val="black"/>
                </a:solidFill>
                <a:effectLst/>
                <a:uLnTx/>
                <a:uFillTx/>
                <a:latin typeface="Calibri" panose="020F0502020204030204"/>
                <a:ea typeface="+mn-ea"/>
                <a:cs typeface="+mn-cs"/>
              </a:rPr>
              <a:t>akut</a:t>
            </a: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ní péče</a:t>
            </a:r>
          </a:p>
        </p:txBody>
      </p:sp>
      <p:graphicFrame>
        <p:nvGraphicFramePr>
          <p:cNvPr id="5" name="Table 4">
            <a:extLst>
              <a:ext uri="{FF2B5EF4-FFF2-40B4-BE49-F238E27FC236}">
                <a16:creationId xmlns:a16="http://schemas.microsoft.com/office/drawing/2014/main" id="{71AB0C16-198C-93A7-A05F-636121B74403}"/>
              </a:ext>
            </a:extLst>
          </p:cNvPr>
          <p:cNvGraphicFramePr>
            <a:graphicFrameLocks noGrp="1"/>
          </p:cNvGraphicFramePr>
          <p:nvPr>
            <p:custDataLst>
              <p:tags r:id="rId4"/>
            </p:custDataLst>
          </p:nvPr>
        </p:nvGraphicFramePr>
        <p:xfrm>
          <a:off x="4694139" y="1600661"/>
          <a:ext cx="7380885" cy="2275376"/>
        </p:xfrm>
        <a:graphic>
          <a:graphicData uri="http://schemas.openxmlformats.org/drawingml/2006/table">
            <a:tbl>
              <a:tblPr>
                <a:tableStyleId>{5C22544A-7EE6-4342-B048-85BDC9FD1C3A}</a:tableStyleId>
              </a:tblPr>
              <a:tblGrid>
                <a:gridCol w="3828422">
                  <a:extLst>
                    <a:ext uri="{9D8B030D-6E8A-4147-A177-3AD203B41FA5}">
                      <a16:colId xmlns:a16="http://schemas.microsoft.com/office/drawing/2014/main" val="3378004770"/>
                    </a:ext>
                  </a:extLst>
                </a:gridCol>
                <a:gridCol w="1473994">
                  <a:extLst>
                    <a:ext uri="{9D8B030D-6E8A-4147-A177-3AD203B41FA5}">
                      <a16:colId xmlns:a16="http://schemas.microsoft.com/office/drawing/2014/main" val="3339211604"/>
                    </a:ext>
                  </a:extLst>
                </a:gridCol>
                <a:gridCol w="2078469">
                  <a:extLst>
                    <a:ext uri="{9D8B030D-6E8A-4147-A177-3AD203B41FA5}">
                      <a16:colId xmlns:a16="http://schemas.microsoft.com/office/drawing/2014/main" val="3877829947"/>
                    </a:ext>
                  </a:extLst>
                </a:gridCol>
              </a:tblGrid>
              <a:tr h="237660">
                <a:tc>
                  <a:txBody>
                    <a:bodyPr/>
                    <a:lstStyle/>
                    <a:p>
                      <a:pPr algn="l" fontAlgn="b"/>
                      <a:endParaRPr lang="cs-CZ" sz="1600" b="0" i="0" u="none" strike="noStrike">
                        <a:solidFill>
                          <a:srgbClr val="000000"/>
                        </a:solidFill>
                        <a:effectLst/>
                        <a:latin typeface="Calibri" panose="020F0502020204030204" pitchFamily="34" charset="0"/>
                      </a:endParaRPr>
                    </a:p>
                  </a:txBody>
                  <a:tcPr marL="2711" marR="2711" marT="2711" marB="0" anchor="b">
                    <a:lnB w="12700" cap="flat" cmpd="sng" algn="ctr">
                      <a:solidFill>
                        <a:schemeClr val="tx1"/>
                      </a:solidFill>
                      <a:prstDash val="solid"/>
                      <a:round/>
                      <a:headEnd type="none" w="med" len="med"/>
                      <a:tailEnd type="none" w="med" len="med"/>
                    </a:lnB>
                    <a:noFill/>
                  </a:tcPr>
                </a:tc>
                <a:tc>
                  <a:txBody>
                    <a:bodyPr/>
                    <a:lstStyle/>
                    <a:p>
                      <a:pPr algn="ctr" fontAlgn="b"/>
                      <a:r>
                        <a:rPr lang="cs-CZ" sz="1600" b="1" u="none" strike="noStrike">
                          <a:effectLst/>
                        </a:rPr>
                        <a:t>Celkem</a:t>
                      </a:r>
                      <a:endParaRPr lang="cs-CZ" sz="1600" b="1" i="0" u="none" strike="noStrike">
                        <a:solidFill>
                          <a:srgbClr val="000000"/>
                        </a:solidFill>
                        <a:effectLst/>
                        <a:latin typeface="Calibri" panose="020F0502020204030204" pitchFamily="34" charset="0"/>
                      </a:endParaRPr>
                    </a:p>
                  </a:txBody>
                  <a:tcPr marL="2711" marR="2711" marT="2711" marB="0" anchor="ctr">
                    <a:lnB w="12700" cap="flat" cmpd="sng" algn="ctr">
                      <a:solidFill>
                        <a:schemeClr val="tx1"/>
                      </a:solidFill>
                      <a:prstDash val="solid"/>
                      <a:round/>
                      <a:headEnd type="none" w="med" len="med"/>
                      <a:tailEnd type="none" w="med" len="med"/>
                    </a:lnB>
                    <a:noFill/>
                  </a:tcPr>
                </a:tc>
                <a:tc>
                  <a:txBody>
                    <a:bodyPr/>
                    <a:lstStyle/>
                    <a:p>
                      <a:pPr algn="ctr" fontAlgn="b"/>
                      <a:r>
                        <a:rPr lang="cs-CZ" sz="1600" b="1" u="none" strike="noStrike">
                          <a:effectLst/>
                        </a:rPr>
                        <a:t>Z toho na akutním lůžku</a:t>
                      </a:r>
                      <a:endParaRPr lang="cs-CZ" sz="1600" b="1" i="0" u="none" strike="noStrike">
                        <a:solidFill>
                          <a:srgbClr val="000000"/>
                        </a:solidFill>
                        <a:effectLst/>
                        <a:latin typeface="Calibri" panose="020F0502020204030204" pitchFamily="34" charset="0"/>
                      </a:endParaRPr>
                    </a:p>
                  </a:txBody>
                  <a:tcPr marL="2711" marR="2711" marT="2711"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5891048"/>
                  </a:ext>
                </a:extLst>
              </a:tr>
              <a:tr h="300252">
                <a:tc>
                  <a:txBody>
                    <a:bodyPr/>
                    <a:lstStyle/>
                    <a:p>
                      <a:pPr algn="l" fontAlgn="b"/>
                      <a:r>
                        <a:rPr lang="cs-CZ" sz="2200" b="1" u="none" strike="noStrike">
                          <a:solidFill>
                            <a:schemeClr val="tx1"/>
                          </a:solidFill>
                          <a:effectLst/>
                        </a:rPr>
                        <a:t>Celkem</a:t>
                      </a:r>
                      <a:endParaRPr lang="cs-CZ" sz="2200" b="1" i="0" u="none" strike="noStrike">
                        <a:solidFill>
                          <a:schemeClr val="tx1"/>
                        </a:solidFill>
                        <a:effectLst/>
                        <a:latin typeface="Calibri" panose="020F0502020204030204" pitchFamily="34" charset="0"/>
                      </a:endParaRPr>
                    </a:p>
                  </a:txBody>
                  <a:tcPr marL="2711" marR="2711" marT="2711"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b" latinLnBrk="0" hangingPunct="1"/>
                      <a:r>
                        <a:rPr lang="en-US" sz="2200" b="1" i="0" u="none" strike="noStrike" kern="1200">
                          <a:solidFill>
                            <a:schemeClr val="tx1"/>
                          </a:solidFill>
                          <a:effectLst/>
                          <a:latin typeface="Calibri"/>
                          <a:ea typeface="+mn-ea"/>
                          <a:cs typeface="+mn-cs"/>
                        </a:rPr>
                        <a:t>1 225</a:t>
                      </a:r>
                      <a:endParaRPr lang="cs-CZ" sz="2200" b="1" i="0" u="none" strike="noStrike" kern="1200">
                        <a:solidFill>
                          <a:schemeClr val="tx1"/>
                        </a:solidFill>
                        <a:effectLst/>
                        <a:latin typeface="Calibri"/>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b" latinLnBrk="0" hangingPunct="1"/>
                      <a:r>
                        <a:rPr lang="en-US" sz="2200" b="1" i="0" u="none" strike="noStrike" kern="1200">
                          <a:solidFill>
                            <a:schemeClr val="tx1"/>
                          </a:solidFill>
                          <a:effectLst/>
                          <a:latin typeface="Calibri"/>
                          <a:ea typeface="+mn-ea"/>
                          <a:cs typeface="+mn-cs"/>
                        </a:rPr>
                        <a:t>1 225 </a:t>
                      </a:r>
                      <a:r>
                        <a:rPr lang="sk-SK" sz="2200" b="1" i="0" u="none" strike="noStrike" kern="1200">
                          <a:solidFill>
                            <a:schemeClr val="tx1"/>
                          </a:solidFill>
                          <a:effectLst/>
                          <a:latin typeface="Calibri"/>
                          <a:ea typeface="+mn-ea"/>
                          <a:cs typeface="+mn-cs"/>
                        </a:rPr>
                        <a:t>(</a:t>
                      </a:r>
                      <a:r>
                        <a:rPr lang="en-US" sz="2200" b="1" i="0" u="none" strike="noStrike" kern="1200">
                          <a:solidFill>
                            <a:schemeClr val="tx1"/>
                          </a:solidFill>
                          <a:effectLst/>
                          <a:latin typeface="Calibri"/>
                          <a:ea typeface="+mn-ea"/>
                          <a:cs typeface="+mn-cs"/>
                        </a:rPr>
                        <a:t>100</a:t>
                      </a:r>
                      <a:r>
                        <a:rPr lang="sk-SK" sz="2200" b="1" i="0" u="none" strike="noStrike" kern="1200">
                          <a:solidFill>
                            <a:schemeClr val="tx1"/>
                          </a:solidFill>
                          <a:effectLst/>
                          <a:latin typeface="Calibri"/>
                          <a:ea typeface="+mn-ea"/>
                          <a:cs typeface="+mn-cs"/>
                        </a:rPr>
                        <a:t> %)</a:t>
                      </a:r>
                      <a:endParaRPr lang="cs-CZ" sz="2200" b="1" i="0" u="none" strike="noStrike" kern="1200">
                        <a:solidFill>
                          <a:schemeClr val="tx1"/>
                        </a:solidFill>
                        <a:effectLst/>
                        <a:latin typeface="Calibri"/>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18101914"/>
                  </a:ext>
                </a:extLst>
              </a:tr>
              <a:tr h="237660">
                <a:tc>
                  <a:txBody>
                    <a:bodyPr/>
                    <a:lstStyle/>
                    <a:p>
                      <a:pPr algn="l" fontAlgn="b"/>
                      <a:r>
                        <a:rPr lang="cs-CZ" sz="1800" b="0" i="0" u="none" strike="noStrike" kern="1200">
                          <a:solidFill>
                            <a:schemeClr val="tx1"/>
                          </a:solidFill>
                          <a:effectLst/>
                          <a:latin typeface="+mn-lt"/>
                          <a:ea typeface="+mn-ea"/>
                          <a:cs typeface="+mn-cs"/>
                        </a:rPr>
                        <a:t>MMN, a.s. Jilemnice</a:t>
                      </a:r>
                    </a:p>
                  </a:txBody>
                  <a:tcPr marL="6350" marR="6350" marT="6350"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90</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90</a:t>
                      </a:r>
                      <a:r>
                        <a:rPr lang="cs-CZ" sz="1800" b="0" i="0" u="none" strike="noStrike" kern="1200">
                          <a:solidFill>
                            <a:schemeClr val="tx1"/>
                          </a:solidFill>
                          <a:effectLst/>
                          <a:latin typeface="+mn-lt"/>
                          <a:ea typeface="+mn-ea"/>
                          <a:cs typeface="+mn-cs"/>
                        </a:rPr>
                        <a:t> (100 %)</a:t>
                      </a:r>
                    </a:p>
                  </a:txBody>
                  <a:tcPr marL="6350" marR="6350" marT="6350"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6068539"/>
                  </a:ext>
                </a:extLst>
              </a:tr>
              <a:tr h="237660">
                <a:tc>
                  <a:txBody>
                    <a:bodyPr/>
                    <a:lstStyle/>
                    <a:p>
                      <a:pPr algn="l" fontAlgn="b"/>
                      <a:r>
                        <a:rPr lang="pl-PL" sz="1800" b="0" i="0" u="none" strike="noStrike" kern="1200">
                          <a:solidFill>
                            <a:schemeClr val="tx1"/>
                          </a:solidFill>
                          <a:effectLst/>
                          <a:latin typeface="+mn-lt"/>
                          <a:ea typeface="+mn-ea"/>
                          <a:cs typeface="+mn-cs"/>
                        </a:rPr>
                        <a:t>Krajská nemocnice Liberec, a.s.</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502</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502</a:t>
                      </a:r>
                      <a:r>
                        <a:rPr lang="cs-CZ" sz="1800" b="0" i="0" u="none" strike="noStrike" kern="1200">
                          <a:solidFill>
                            <a:schemeClr val="tx1"/>
                          </a:solidFill>
                          <a:effectLst/>
                          <a:latin typeface="+mn-lt"/>
                          <a:ea typeface="+mn-ea"/>
                          <a:cs typeface="+mn-cs"/>
                        </a:rPr>
                        <a:t> (100 %)</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27753931"/>
                  </a:ext>
                </a:extLst>
              </a:tr>
              <a:tr h="237660">
                <a:tc>
                  <a:txBody>
                    <a:bodyPr/>
                    <a:lstStyle/>
                    <a:p>
                      <a:pPr algn="l" fontAlgn="b"/>
                      <a:r>
                        <a:rPr lang="pl-PL" sz="1800" b="0" i="0" u="none" strike="noStrike" kern="1200">
                          <a:solidFill>
                            <a:schemeClr val="tx1"/>
                          </a:solidFill>
                          <a:effectLst/>
                          <a:latin typeface="+mn-lt"/>
                          <a:ea typeface="+mn-ea"/>
                          <a:cs typeface="+mn-cs"/>
                        </a:rPr>
                        <a:t>Nemocnice Jablonec nad Nisou, p.o.</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212</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212</a:t>
                      </a:r>
                      <a:r>
                        <a:rPr lang="cs-CZ" sz="1800" b="0" i="0" u="none" strike="noStrike" kern="1200">
                          <a:solidFill>
                            <a:schemeClr val="tx1"/>
                          </a:solidFill>
                          <a:effectLst/>
                          <a:latin typeface="+mn-lt"/>
                          <a:ea typeface="+mn-ea"/>
                          <a:cs typeface="+mn-cs"/>
                        </a:rPr>
                        <a:t> (100 %)</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6649124"/>
                  </a:ext>
                </a:extLst>
              </a:tr>
              <a:tr h="237660">
                <a:tc>
                  <a:txBody>
                    <a:bodyPr/>
                    <a:lstStyle/>
                    <a:p>
                      <a:pPr algn="l" fontAlgn="b"/>
                      <a:r>
                        <a:rPr lang="cs-CZ" sz="1800" b="0" i="0" u="none" strike="noStrike" kern="1200">
                          <a:solidFill>
                            <a:schemeClr val="tx1"/>
                          </a:solidFill>
                          <a:effectLst/>
                          <a:latin typeface="+mn-lt"/>
                          <a:ea typeface="+mn-ea"/>
                          <a:cs typeface="+mn-cs"/>
                        </a:rPr>
                        <a:t>Krajská nemocnice Liberec, a.s. - Turnov</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132</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132</a:t>
                      </a:r>
                      <a:r>
                        <a:rPr lang="cs-CZ" sz="1800" b="0" i="0" u="none" strike="noStrike" kern="1200">
                          <a:solidFill>
                            <a:schemeClr val="tx1"/>
                          </a:solidFill>
                          <a:effectLst/>
                          <a:latin typeface="+mn-lt"/>
                          <a:ea typeface="+mn-ea"/>
                          <a:cs typeface="+mn-cs"/>
                        </a:rPr>
                        <a:t> (</a:t>
                      </a:r>
                      <a:r>
                        <a:rPr lang="en-US" sz="1800" b="0" i="0" u="none" strike="noStrike" kern="1200">
                          <a:solidFill>
                            <a:schemeClr val="tx1"/>
                          </a:solidFill>
                          <a:effectLst/>
                          <a:latin typeface="+mn-lt"/>
                          <a:ea typeface="+mn-ea"/>
                          <a:cs typeface="+mn-cs"/>
                        </a:rPr>
                        <a:t>100</a:t>
                      </a:r>
                      <a:r>
                        <a:rPr lang="cs-CZ" sz="1800" b="0" i="0" u="none" strike="noStrike" kern="1200">
                          <a:solidFill>
                            <a:schemeClr val="tx1"/>
                          </a:solidFill>
                          <a:effectLst/>
                          <a:latin typeface="+mn-lt"/>
                          <a:ea typeface="+mn-ea"/>
                          <a:cs typeface="+mn-cs"/>
                        </a:rPr>
                        <a:t> %)</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9728366"/>
                  </a:ext>
                </a:extLst>
              </a:tr>
              <a:tr h="237660">
                <a:tc>
                  <a:txBody>
                    <a:bodyPr/>
                    <a:lstStyle/>
                    <a:p>
                      <a:pPr algn="l" fontAlgn="b"/>
                      <a:r>
                        <a:rPr lang="pt-BR" sz="1800" b="0" i="0" u="none" strike="noStrike" kern="1200">
                          <a:solidFill>
                            <a:schemeClr val="tx1"/>
                          </a:solidFill>
                          <a:effectLst/>
                          <a:latin typeface="+mn-lt"/>
                          <a:ea typeface="+mn-ea"/>
                          <a:cs typeface="+mn-cs"/>
                        </a:rPr>
                        <a:t>Nemocnice Tanvald s.r.o.</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52</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52</a:t>
                      </a:r>
                      <a:r>
                        <a:rPr lang="cs-CZ" sz="1800" b="0" i="0" u="none" strike="noStrike" kern="1200">
                          <a:solidFill>
                            <a:schemeClr val="tx1"/>
                          </a:solidFill>
                          <a:effectLst/>
                          <a:latin typeface="+mn-lt"/>
                          <a:ea typeface="+mn-ea"/>
                          <a:cs typeface="+mn-cs"/>
                        </a:rPr>
                        <a:t> (100 %)</a:t>
                      </a:r>
                    </a:p>
                  </a:txBody>
                  <a:tcPr marL="6350" marR="6350" marT="6350" marB="0"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4155300"/>
                  </a:ext>
                </a:extLst>
              </a:tr>
              <a:tr h="237660">
                <a:tc>
                  <a:txBody>
                    <a:bodyPr/>
                    <a:lstStyle/>
                    <a:p>
                      <a:pPr algn="l" fontAlgn="b"/>
                      <a:r>
                        <a:rPr lang="cs-CZ" sz="1800" b="0" i="0" u="none" strike="noStrike" kern="1200">
                          <a:solidFill>
                            <a:schemeClr val="tx1"/>
                          </a:solidFill>
                          <a:effectLst/>
                          <a:latin typeface="+mn-lt"/>
                          <a:ea typeface="+mn-ea"/>
                          <a:cs typeface="+mn-cs"/>
                        </a:rPr>
                        <a:t>Nemocnice s poliklinikou Česká Lípa, a.s.</a:t>
                      </a:r>
                    </a:p>
                  </a:txBody>
                  <a:tcPr marL="6350" marR="6350" marT="635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237</a:t>
                      </a:r>
                      <a:endParaRPr lang="cs-CZ" sz="1800" b="0" i="0" u="none" strike="noStrike" kern="1200">
                        <a:solidFill>
                          <a:schemeClr val="tx1"/>
                        </a:solidFill>
                        <a:effectLst/>
                        <a:latin typeface="+mn-lt"/>
                        <a:ea typeface="+mn-ea"/>
                        <a:cs typeface="+mn-cs"/>
                      </a:endParaRPr>
                    </a:p>
                  </a:txBody>
                  <a:tcPr marL="6350" marR="6350" marT="635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US" sz="1800" b="0" i="0" u="none" strike="noStrike" kern="1200">
                          <a:solidFill>
                            <a:schemeClr val="tx1"/>
                          </a:solidFill>
                          <a:effectLst/>
                          <a:latin typeface="+mn-lt"/>
                          <a:ea typeface="+mn-ea"/>
                          <a:cs typeface="+mn-cs"/>
                        </a:rPr>
                        <a:t>237</a:t>
                      </a:r>
                      <a:r>
                        <a:rPr lang="cs-CZ" sz="1800" b="0" i="0" u="none" strike="noStrike" kern="1200">
                          <a:solidFill>
                            <a:schemeClr val="tx1"/>
                          </a:solidFill>
                          <a:effectLst/>
                          <a:latin typeface="+mn-lt"/>
                          <a:ea typeface="+mn-ea"/>
                          <a:cs typeface="+mn-cs"/>
                        </a:rPr>
                        <a:t> (100 %)</a:t>
                      </a:r>
                    </a:p>
                  </a:txBody>
                  <a:tcPr marL="6350" marR="6350" marT="635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3458128"/>
                  </a:ext>
                </a:extLst>
              </a:tr>
            </a:tbl>
          </a:graphicData>
        </a:graphic>
      </p:graphicFrame>
      <p:sp>
        <p:nvSpPr>
          <p:cNvPr id="8" name="TextovéPole 7">
            <a:extLst>
              <a:ext uri="{FF2B5EF4-FFF2-40B4-BE49-F238E27FC236}">
                <a16:creationId xmlns:a16="http://schemas.microsoft.com/office/drawing/2014/main" id="{9ECD4837-4C0B-096D-11C3-C22F0C5A7189}"/>
              </a:ext>
            </a:extLst>
          </p:cNvPr>
          <p:cNvSpPr txBox="1"/>
          <p:nvPr>
            <p:custDataLst>
              <p:tags r:id="rId5"/>
            </p:custDataLst>
          </p:nvPr>
        </p:nvSpPr>
        <p:spPr>
          <a:xfrm>
            <a:off x="3301139" y="610229"/>
            <a:ext cx="4448014" cy="461665"/>
          </a:xfrm>
          <a:prstGeom prst="rect">
            <a:avLst/>
          </a:prstGeom>
          <a:noFill/>
        </p:spPr>
        <p:txBody>
          <a:bodyPr wrap="squar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Úmrtí 202</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4</a:t>
            </a:r>
            <a:endParaRPr kumimoji="0" lang="cs-CZ" sz="24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61DEE095-79A4-E148-D4C9-71F52B46B5A2}"/>
              </a:ext>
            </a:extLst>
          </p:cNvPr>
          <p:cNvSpPr txBox="1"/>
          <p:nvPr/>
        </p:nvSpPr>
        <p:spPr>
          <a:xfrm rot="19857775">
            <a:off x="768153" y="4707837"/>
            <a:ext cx="3738290" cy="1200329"/>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Aptos" panose="02110004020202020204"/>
                <a:ea typeface="+mn-ea"/>
                <a:cs typeface="+mn-cs"/>
              </a:rPr>
              <a:t>Očekávatelná úmrtí tvoří    </a:t>
            </a:r>
            <a:r>
              <a:rPr kumimoji="0" lang="en-US" sz="2400" b="1" i="0" u="none" strike="noStrike" kern="1200" cap="none" spc="0" normalizeH="0" baseline="0" noProof="0">
                <a:ln>
                  <a:noFill/>
                </a:ln>
                <a:solidFill>
                  <a:prstClr val="black"/>
                </a:solidFill>
                <a:effectLst/>
                <a:uLnTx/>
                <a:uFillTx/>
                <a:latin typeface="Aptos" panose="02110004020202020204"/>
                <a:ea typeface="+mn-ea"/>
                <a:cs typeface="+mn-cs"/>
              </a:rPr>
              <a:t>62 </a:t>
            </a:r>
            <a:r>
              <a:rPr kumimoji="0" lang="cs-CZ" sz="2400" b="1" i="0" u="none" strike="noStrike" kern="1200" cap="none" spc="0" normalizeH="0" baseline="0" noProof="0">
                <a:ln>
                  <a:noFill/>
                </a:ln>
                <a:solidFill>
                  <a:prstClr val="black"/>
                </a:solidFill>
                <a:effectLst/>
                <a:uLnTx/>
                <a:uFillTx/>
                <a:latin typeface="Aptos" panose="02110004020202020204"/>
                <a:ea typeface="+mn-ea"/>
                <a:cs typeface="+mn-cs"/>
              </a:rPr>
              <a:t>% celkové mortality obyvatel kraje</a:t>
            </a:r>
          </a:p>
        </p:txBody>
      </p:sp>
      <p:sp>
        <p:nvSpPr>
          <p:cNvPr id="6" name="TextovéPole 5">
            <a:extLst>
              <a:ext uri="{FF2B5EF4-FFF2-40B4-BE49-F238E27FC236}">
                <a16:creationId xmlns:a16="http://schemas.microsoft.com/office/drawing/2014/main" id="{6AE7D070-8DD9-9A14-96FE-48249FB6BCD9}"/>
              </a:ext>
            </a:extLst>
          </p:cNvPr>
          <p:cNvSpPr txBox="1"/>
          <p:nvPr/>
        </p:nvSpPr>
        <p:spPr>
          <a:xfrm rot="19857775">
            <a:off x="4014536" y="4971936"/>
            <a:ext cx="3902277" cy="83099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Aptos" panose="02110004020202020204"/>
                <a:ea typeface="+mn-ea"/>
                <a:cs typeface="+mn-cs"/>
              </a:rPr>
              <a:t>... z toho </a:t>
            </a:r>
            <a:r>
              <a:rPr kumimoji="0" lang="en-US" sz="2400" b="1" i="0" u="none" strike="noStrike" kern="1200" cap="none" spc="0" normalizeH="0" baseline="0" noProof="0">
                <a:ln>
                  <a:noFill/>
                </a:ln>
                <a:solidFill>
                  <a:prstClr val="black"/>
                </a:solidFill>
                <a:effectLst/>
                <a:uLnTx/>
                <a:uFillTx/>
                <a:latin typeface="Aptos" panose="02110004020202020204"/>
                <a:ea typeface="+mn-ea"/>
                <a:cs typeface="+mn-cs"/>
              </a:rPr>
              <a:t>42</a:t>
            </a:r>
            <a:r>
              <a:rPr kumimoji="0" lang="cs-CZ" sz="2400" b="1" i="0" u="none" strike="noStrike" kern="1200" cap="none" spc="0" normalizeH="0" baseline="0" noProof="0">
                <a:ln>
                  <a:noFill/>
                </a:ln>
                <a:solidFill>
                  <a:prstClr val="black"/>
                </a:solidFill>
                <a:effectLst/>
                <a:uLnTx/>
                <a:uFillTx/>
                <a:latin typeface="Aptos" panose="02110004020202020204"/>
                <a:ea typeface="+mn-ea"/>
                <a:cs typeface="+mn-cs"/>
              </a:rPr>
              <a:t>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Aptos" panose="02110004020202020204"/>
                <a:ea typeface="+mn-ea"/>
                <a:cs typeface="+mn-cs"/>
              </a:rPr>
              <a:t>v nemocnicích ALP</a:t>
            </a:r>
          </a:p>
        </p:txBody>
      </p:sp>
      <p:graphicFrame>
        <p:nvGraphicFramePr>
          <p:cNvPr id="16" name="Table 1">
            <a:extLst>
              <a:ext uri="{FF2B5EF4-FFF2-40B4-BE49-F238E27FC236}">
                <a16:creationId xmlns:a16="http://schemas.microsoft.com/office/drawing/2014/main" id="{785C98A9-A9F9-C93D-0BA7-05F2DC9E28AB}"/>
              </a:ext>
            </a:extLst>
          </p:cNvPr>
          <p:cNvGraphicFramePr>
            <a:graphicFrameLocks noGrp="1"/>
          </p:cNvGraphicFramePr>
          <p:nvPr>
            <p:custDataLst>
              <p:tags r:id="rId6"/>
            </p:custDataLst>
          </p:nvPr>
        </p:nvGraphicFramePr>
        <p:xfrm>
          <a:off x="272590" y="1863187"/>
          <a:ext cx="4144425" cy="1928214"/>
        </p:xfrm>
        <a:graphic>
          <a:graphicData uri="http://schemas.openxmlformats.org/drawingml/2006/table">
            <a:tbl>
              <a:tblPr>
                <a:tableStyleId>{5C22544A-7EE6-4342-B048-85BDC9FD1C3A}</a:tableStyleId>
              </a:tblPr>
              <a:tblGrid>
                <a:gridCol w="2093238">
                  <a:extLst>
                    <a:ext uri="{9D8B030D-6E8A-4147-A177-3AD203B41FA5}">
                      <a16:colId xmlns:a16="http://schemas.microsoft.com/office/drawing/2014/main" val="878148475"/>
                    </a:ext>
                  </a:extLst>
                </a:gridCol>
                <a:gridCol w="2051187">
                  <a:extLst>
                    <a:ext uri="{9D8B030D-6E8A-4147-A177-3AD203B41FA5}">
                      <a16:colId xmlns:a16="http://schemas.microsoft.com/office/drawing/2014/main" val="1770760676"/>
                    </a:ext>
                  </a:extLst>
                </a:gridCol>
              </a:tblGrid>
              <a:tr h="321369">
                <a:tc>
                  <a:txBody>
                    <a:bodyPr/>
                    <a:lstStyle/>
                    <a:p>
                      <a:pPr algn="r" fontAlgn="b"/>
                      <a:r>
                        <a:rPr lang="sk-SK" sz="1800" b="1" i="0" u="none" strike="noStrike" err="1">
                          <a:solidFill>
                            <a:srgbClr val="000000"/>
                          </a:solidFill>
                          <a:effectLst/>
                          <a:latin typeface="Calibri" panose="020F0502020204030204" pitchFamily="34" charset="0"/>
                        </a:rPr>
                        <a:t>Všechna</a:t>
                      </a:r>
                      <a:r>
                        <a:rPr lang="sk-SK" sz="1800" b="1" i="0" u="none" strike="noStrike">
                          <a:solidFill>
                            <a:srgbClr val="000000"/>
                          </a:solidFill>
                          <a:effectLst/>
                          <a:latin typeface="Calibri" panose="020F0502020204030204" pitchFamily="34" charset="0"/>
                        </a:rPr>
                        <a:t> úmrtí </a:t>
                      </a:r>
                      <a:endParaRPr lang="cs-CZ" sz="1800" b="1" i="0" u="none" strike="noStrike">
                        <a:solidFill>
                          <a:srgbClr val="000000"/>
                        </a:solidFill>
                        <a:effectLst/>
                        <a:latin typeface="Calibri" panose="020F0502020204030204" pitchFamily="34" charset="0"/>
                      </a:endParaRPr>
                    </a:p>
                  </a:txBody>
                  <a:tcPr marL="6865" marR="6865" marT="686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800" b="1" i="0" u="none" strike="noStrike">
                          <a:solidFill>
                            <a:srgbClr val="000000"/>
                          </a:solidFill>
                          <a:effectLst/>
                          <a:latin typeface="Calibri" panose="020F0502020204030204" pitchFamily="34" charset="0"/>
                        </a:rPr>
                        <a:t>4 730</a:t>
                      </a:r>
                      <a:endParaRPr lang="cs-CZ" sz="1800" b="1" i="0" u="none" strike="noStrike">
                        <a:solidFill>
                          <a:srgbClr val="000000"/>
                        </a:solidFill>
                        <a:effectLst/>
                        <a:latin typeface="Calibri" panose="020F0502020204030204" pitchFamily="34" charset="0"/>
                      </a:endParaRP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7352472"/>
                  </a:ext>
                </a:extLst>
              </a:tr>
              <a:tr h="321369">
                <a:tc>
                  <a:txBody>
                    <a:bodyPr/>
                    <a:lstStyle/>
                    <a:p>
                      <a:pPr algn="r" fontAlgn="b"/>
                      <a:r>
                        <a:rPr lang="cs-CZ" sz="1800" b="1" u="none" strike="noStrike">
                          <a:effectLst/>
                        </a:rPr>
                        <a:t>Očekávatelná úmrtí</a:t>
                      </a:r>
                      <a:endParaRPr lang="cs-CZ" sz="1800" b="1" i="0" u="none" strike="noStrike">
                        <a:solidFill>
                          <a:srgbClr val="000000"/>
                        </a:solidFill>
                        <a:effectLst/>
                        <a:latin typeface="Calibri" panose="020F0502020204030204" pitchFamily="34" charset="0"/>
                      </a:endParaRPr>
                    </a:p>
                  </a:txBody>
                  <a:tcPr marL="6865" marR="6865" marT="686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800" b="1" i="0" u="none" strike="noStrike">
                          <a:solidFill>
                            <a:srgbClr val="000000"/>
                          </a:solidFill>
                          <a:effectLst/>
                          <a:latin typeface="Calibri" panose="020F0502020204030204" pitchFamily="34" charset="0"/>
                        </a:rPr>
                        <a:t>2 938</a:t>
                      </a:r>
                      <a:endParaRPr lang="cs-CZ" sz="1800" b="1" i="0" u="none" strike="noStrike">
                        <a:solidFill>
                          <a:srgbClr val="000000"/>
                        </a:solidFill>
                        <a:effectLst/>
                        <a:latin typeface="Calibri" panose="020F0502020204030204" pitchFamily="34" charset="0"/>
                      </a:endParaRP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4879167"/>
                  </a:ext>
                </a:extLst>
              </a:tr>
              <a:tr h="321369">
                <a:tc>
                  <a:txBody>
                    <a:bodyPr/>
                    <a:lstStyle/>
                    <a:p>
                      <a:pPr algn="r" fontAlgn="b"/>
                      <a:r>
                        <a:rPr lang="sk-SK" sz="1800" b="0" i="0" u="none" strike="noStrike" kern="1200">
                          <a:solidFill>
                            <a:schemeClr val="tx1"/>
                          </a:solidFill>
                          <a:effectLst/>
                          <a:latin typeface="+mn-lt"/>
                          <a:ea typeface="+mn-ea"/>
                          <a:cs typeface="+mn-cs"/>
                        </a:rPr>
                        <a:t>L</a:t>
                      </a:r>
                      <a:r>
                        <a:rPr lang="cs-CZ" sz="1800" b="0" i="0" u="none" strike="noStrike" kern="1200" err="1">
                          <a:solidFill>
                            <a:schemeClr val="tx1"/>
                          </a:solidFill>
                          <a:effectLst/>
                          <a:latin typeface="+mn-lt"/>
                          <a:ea typeface="+mn-ea"/>
                          <a:cs typeface="+mn-cs"/>
                        </a:rPr>
                        <a:t>iberec</a:t>
                      </a:r>
                      <a:endParaRPr lang="cs-CZ" sz="1800" b="0" i="0" u="none" strike="noStrike" kern="1200">
                        <a:solidFill>
                          <a:schemeClr val="tx1"/>
                        </a:solidFill>
                        <a:effectLst/>
                        <a:latin typeface="+mn-lt"/>
                        <a:ea typeface="+mn-ea"/>
                        <a:cs typeface="+mn-cs"/>
                      </a:endParaRPr>
                    </a:p>
                  </a:txBody>
                  <a:tcPr marL="6350" marR="6350" marT="6350" marB="0" anchor="ctr">
                    <a:lnT w="12700" cap="flat" cmpd="sng" algn="ctr">
                      <a:solidFill>
                        <a:schemeClr val="tx1"/>
                      </a:solidFill>
                      <a:prstDash val="solid"/>
                      <a:round/>
                      <a:headEnd type="none" w="med" len="med"/>
                      <a:tailEnd type="none" w="med" len="med"/>
                    </a:lnT>
                    <a:noFill/>
                  </a:tcPr>
                </a:tc>
                <a:tc>
                  <a:txBody>
                    <a:bodyPr/>
                    <a:lstStyle/>
                    <a:p>
                      <a:pPr algn="ctr" fontAlgn="b"/>
                      <a:r>
                        <a:rPr lang="en-US" sz="1800" b="0" i="0" u="none" strike="noStrike" kern="1200">
                          <a:solidFill>
                            <a:schemeClr val="tx1"/>
                          </a:solidFill>
                          <a:effectLst/>
                          <a:latin typeface="+mn-lt"/>
                          <a:ea typeface="+mn-ea"/>
                          <a:cs typeface="+mn-cs"/>
                        </a:rPr>
                        <a:t>1 085</a:t>
                      </a:r>
                      <a:endParaRPr lang="cs-CZ" sz="1800" b="0" i="0" u="none" strike="noStrike" kern="1200">
                        <a:solidFill>
                          <a:schemeClr val="tx1"/>
                        </a:solidFill>
                        <a:effectLst/>
                        <a:latin typeface="+mn-lt"/>
                        <a:ea typeface="+mn-ea"/>
                        <a:cs typeface="+mn-cs"/>
                      </a:endParaRPr>
                    </a:p>
                  </a:txBody>
                  <a:tcPr marL="6350" marR="6350" marT="6350"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334651490"/>
                  </a:ext>
                </a:extLst>
              </a:tr>
              <a:tr h="321369">
                <a:tc>
                  <a:txBody>
                    <a:bodyPr/>
                    <a:lstStyle/>
                    <a:p>
                      <a:pPr algn="r" fontAlgn="b"/>
                      <a:r>
                        <a:rPr lang="cs-CZ"/>
                        <a:t>Česká Lípa</a:t>
                      </a:r>
                      <a:endParaRPr lang="cs-CZ" sz="1800" b="0" i="0" u="none" strike="noStrike" kern="1200">
                        <a:solidFill>
                          <a:schemeClr val="tx1"/>
                        </a:solidFill>
                        <a:effectLst/>
                        <a:latin typeface="+mn-lt"/>
                        <a:ea typeface="+mn-ea"/>
                        <a:cs typeface="+mn-cs"/>
                      </a:endParaRPr>
                    </a:p>
                  </a:txBody>
                  <a:tcPr marL="6350" marR="6350" marT="6350" marB="0" anchor="ctr">
                    <a:noFill/>
                  </a:tcPr>
                </a:tc>
                <a:tc>
                  <a:txBody>
                    <a:bodyPr/>
                    <a:lstStyle/>
                    <a:p>
                      <a:pPr algn="ctr" fontAlgn="b"/>
                      <a:r>
                        <a:rPr lang="en-US" sz="1800" b="0" i="0" u="none" strike="noStrike" kern="1200">
                          <a:solidFill>
                            <a:schemeClr val="tx1"/>
                          </a:solidFill>
                          <a:effectLst/>
                          <a:latin typeface="+mn-lt"/>
                          <a:ea typeface="+mn-ea"/>
                          <a:cs typeface="+mn-cs"/>
                        </a:rPr>
                        <a:t>690</a:t>
                      </a:r>
                      <a:endParaRPr lang="cs-CZ" sz="1800" b="0" i="0" u="none" strike="noStrike" kern="1200">
                        <a:solidFill>
                          <a:schemeClr val="tx1"/>
                        </a:solidFill>
                        <a:effectLst/>
                        <a:latin typeface="+mn-lt"/>
                        <a:ea typeface="+mn-ea"/>
                        <a:cs typeface="+mn-cs"/>
                      </a:endParaRPr>
                    </a:p>
                  </a:txBody>
                  <a:tcPr marL="6350" marR="6350" marT="6350" marB="0" anchor="ctr">
                    <a:noFill/>
                  </a:tcPr>
                </a:tc>
                <a:extLst>
                  <a:ext uri="{0D108BD9-81ED-4DB2-BD59-A6C34878D82A}">
                    <a16:rowId xmlns:a16="http://schemas.microsoft.com/office/drawing/2014/main" val="1572863550"/>
                  </a:ext>
                </a:extLst>
              </a:tr>
              <a:tr h="321369">
                <a:tc>
                  <a:txBody>
                    <a:bodyPr/>
                    <a:lstStyle/>
                    <a:p>
                      <a:pPr algn="r" fontAlgn="b"/>
                      <a:r>
                        <a:rPr lang="cs-CZ"/>
                        <a:t>Jablonec nad Nisou</a:t>
                      </a:r>
                      <a:endParaRPr lang="cs-CZ" sz="1800" b="0" i="0" u="none" strike="noStrike" kern="1200">
                        <a:solidFill>
                          <a:schemeClr val="tx1"/>
                        </a:solidFill>
                        <a:effectLst/>
                        <a:latin typeface="+mn-lt"/>
                        <a:ea typeface="+mn-ea"/>
                        <a:cs typeface="+mn-cs"/>
                      </a:endParaRPr>
                    </a:p>
                  </a:txBody>
                  <a:tcPr marL="6350" marR="6350" marT="6350" marB="0" anchor="ctr">
                    <a:noFill/>
                  </a:tcPr>
                </a:tc>
                <a:tc>
                  <a:txBody>
                    <a:bodyPr/>
                    <a:lstStyle/>
                    <a:p>
                      <a:pPr algn="ctr" fontAlgn="b"/>
                      <a:r>
                        <a:rPr lang="en-US" sz="1800" b="0" i="0" u="none" strike="noStrike" kern="1200">
                          <a:solidFill>
                            <a:schemeClr val="tx1"/>
                          </a:solidFill>
                          <a:effectLst/>
                          <a:latin typeface="+mn-lt"/>
                          <a:ea typeface="+mn-ea"/>
                          <a:cs typeface="+mn-cs"/>
                        </a:rPr>
                        <a:t>650</a:t>
                      </a:r>
                      <a:endParaRPr lang="cs-CZ" sz="1800" b="0" i="0" u="none" strike="noStrike" kern="1200">
                        <a:solidFill>
                          <a:schemeClr val="tx1"/>
                        </a:solidFill>
                        <a:effectLst/>
                        <a:latin typeface="+mn-lt"/>
                        <a:ea typeface="+mn-ea"/>
                        <a:cs typeface="+mn-cs"/>
                      </a:endParaRPr>
                    </a:p>
                  </a:txBody>
                  <a:tcPr marL="6350" marR="6350" marT="6350" marB="0" anchor="ctr">
                    <a:noFill/>
                  </a:tcPr>
                </a:tc>
                <a:extLst>
                  <a:ext uri="{0D108BD9-81ED-4DB2-BD59-A6C34878D82A}">
                    <a16:rowId xmlns:a16="http://schemas.microsoft.com/office/drawing/2014/main" val="1256279931"/>
                  </a:ext>
                </a:extLst>
              </a:tr>
              <a:tr h="321369">
                <a:tc>
                  <a:txBody>
                    <a:bodyPr/>
                    <a:lstStyle/>
                    <a:p>
                      <a:pPr algn="r" fontAlgn="b"/>
                      <a:r>
                        <a:rPr lang="cs-CZ"/>
                        <a:t>Semily</a:t>
                      </a:r>
                      <a:endParaRPr lang="cs-CZ" sz="1800" b="0" i="0" u="none" strike="noStrike" kern="1200">
                        <a:solidFill>
                          <a:schemeClr val="tx1"/>
                        </a:solidFill>
                        <a:effectLst/>
                        <a:latin typeface="+mn-lt"/>
                        <a:ea typeface="+mn-ea"/>
                        <a:cs typeface="+mn-cs"/>
                      </a:endParaRPr>
                    </a:p>
                  </a:txBody>
                  <a:tcPr marL="6350" marR="6350" marT="6350" marB="0" anchor="ctr">
                    <a:noFill/>
                  </a:tcPr>
                </a:tc>
                <a:tc>
                  <a:txBody>
                    <a:bodyPr/>
                    <a:lstStyle/>
                    <a:p>
                      <a:pPr algn="ctr" fontAlgn="b"/>
                      <a:r>
                        <a:rPr lang="en-US" sz="1800" b="0" i="0" u="none" strike="noStrike" kern="1200">
                          <a:solidFill>
                            <a:schemeClr val="tx1"/>
                          </a:solidFill>
                          <a:effectLst/>
                          <a:latin typeface="+mn-lt"/>
                          <a:ea typeface="+mn-ea"/>
                          <a:cs typeface="+mn-cs"/>
                        </a:rPr>
                        <a:t>513</a:t>
                      </a:r>
                      <a:endParaRPr lang="cs-CZ" sz="1800" b="0" i="0" u="none" strike="noStrike" kern="1200">
                        <a:solidFill>
                          <a:schemeClr val="tx1"/>
                        </a:solidFill>
                        <a:effectLst/>
                        <a:latin typeface="+mn-lt"/>
                        <a:ea typeface="+mn-ea"/>
                        <a:cs typeface="+mn-cs"/>
                      </a:endParaRPr>
                    </a:p>
                  </a:txBody>
                  <a:tcPr marL="6350" marR="6350" marT="6350" marB="0" anchor="ctr">
                    <a:noFill/>
                  </a:tcPr>
                </a:tc>
                <a:extLst>
                  <a:ext uri="{0D108BD9-81ED-4DB2-BD59-A6C34878D82A}">
                    <a16:rowId xmlns:a16="http://schemas.microsoft.com/office/drawing/2014/main" val="97011086"/>
                  </a:ext>
                </a:extLst>
              </a:tr>
            </a:tbl>
          </a:graphicData>
        </a:graphic>
      </p:graphicFrame>
      <p:sp>
        <p:nvSpPr>
          <p:cNvPr id="4" name="TextovéPole 3">
            <a:extLst>
              <a:ext uri="{FF2B5EF4-FFF2-40B4-BE49-F238E27FC236}">
                <a16:creationId xmlns:a16="http://schemas.microsoft.com/office/drawing/2014/main" id="{60F0FD43-8D1A-95A8-1993-390B56F87255}"/>
              </a:ext>
            </a:extLst>
          </p:cNvPr>
          <p:cNvSpPr txBox="1"/>
          <p:nvPr/>
        </p:nvSpPr>
        <p:spPr>
          <a:xfrm rot="19857775">
            <a:off x="7585620" y="4971935"/>
            <a:ext cx="3902277" cy="83099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dirty="0">
                <a:ln>
                  <a:noFill/>
                </a:ln>
                <a:solidFill>
                  <a:prstClr val="black"/>
                </a:solidFill>
                <a:effectLst/>
                <a:uLnTx/>
                <a:uFillTx/>
                <a:latin typeface="Aptos" panose="02110004020202020204"/>
                <a:ea typeface="+mn-ea"/>
                <a:cs typeface="+mn-cs"/>
              </a:rPr>
              <a:t>... z toho 100 % na akutním lůžku</a:t>
            </a:r>
          </a:p>
        </p:txBody>
      </p:sp>
    </p:spTree>
    <p:extLst>
      <p:ext uri="{BB962C8B-B14F-4D97-AF65-F5344CB8AC3E}">
        <p14:creationId xmlns:p14="http://schemas.microsoft.com/office/powerpoint/2010/main" val="253541176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62D7CD-A03A-6503-657F-6768C58A6848}"/>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99B6EB45-EA2D-79F0-99D9-CE27138901DF}"/>
              </a:ext>
            </a:extLst>
          </p:cNvPr>
          <p:cNvSpPr>
            <a:spLocks noGrp="1"/>
          </p:cNvSpPr>
          <p:nvPr>
            <p:ph type="title"/>
            <p:custDataLst>
              <p:tags r:id="rId1"/>
            </p:custDataLst>
          </p:nvPr>
        </p:nvSpPr>
        <p:spPr/>
        <p:txBody>
          <a:bodyPr/>
          <a:lstStyle/>
          <a:p>
            <a:r>
              <a:rPr lang="cs-CZ" dirty="0">
                <a:solidFill>
                  <a:srgbClr val="002060"/>
                </a:solidFill>
              </a:rPr>
              <a:t>Pacienti s odborností 929 nebo DRG markery na 10 tis. zemřelých s očekávatelným úmrtím</a:t>
            </a:r>
          </a:p>
        </p:txBody>
      </p:sp>
      <p:graphicFrame>
        <p:nvGraphicFramePr>
          <p:cNvPr id="8" name="Graf 7">
            <a:extLst>
              <a:ext uri="{FF2B5EF4-FFF2-40B4-BE49-F238E27FC236}">
                <a16:creationId xmlns:a16="http://schemas.microsoft.com/office/drawing/2014/main" id="{5756D309-8DAA-D8F2-3582-9ADA1FF358B5}"/>
              </a:ext>
            </a:extLst>
          </p:cNvPr>
          <p:cNvGraphicFramePr/>
          <p:nvPr>
            <p:custDataLst>
              <p:tags r:id="rId2"/>
            </p:custDataLst>
            <p:extLst>
              <p:ext uri="{D42A27DB-BD31-4B8C-83A1-F6EECF244321}">
                <p14:modId xmlns:p14="http://schemas.microsoft.com/office/powerpoint/2010/main" val="2089639841"/>
              </p:ext>
            </p:extLst>
          </p:nvPr>
        </p:nvGraphicFramePr>
        <p:xfrm>
          <a:off x="365124" y="1187026"/>
          <a:ext cx="8359775" cy="5614459"/>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ovéPole 8">
            <a:extLst>
              <a:ext uri="{FF2B5EF4-FFF2-40B4-BE49-F238E27FC236}">
                <a16:creationId xmlns:a16="http://schemas.microsoft.com/office/drawing/2014/main" id="{95B42C84-B658-6BEC-BA1F-EB9C2F1D0428}"/>
              </a:ext>
            </a:extLst>
          </p:cNvPr>
          <p:cNvSpPr txBox="1"/>
          <p:nvPr>
            <p:custDataLst>
              <p:tags r:id="rId3"/>
            </p:custDataLst>
          </p:nvPr>
        </p:nvSpPr>
        <p:spPr>
          <a:xfrm>
            <a:off x="7407275" y="3994255"/>
            <a:ext cx="4657725" cy="212365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Ve vykazování markerů jsou velmi významné rozdíly mezi regiony. Podíl pacientů s vykázanou péčí NTPP na očekávatelných úmrtích má regionální rozsah od 2,6 % do 38,3 %.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2200" b="1"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 name="Přímá spojnice se šipkou 3">
            <a:extLst>
              <a:ext uri="{FF2B5EF4-FFF2-40B4-BE49-F238E27FC236}">
                <a16:creationId xmlns:a16="http://schemas.microsoft.com/office/drawing/2014/main" id="{BB37A8AD-4488-5C85-F102-74ADF0C0B477}"/>
              </a:ext>
            </a:extLst>
          </p:cNvPr>
          <p:cNvCxnSpPr/>
          <p:nvPr/>
        </p:nvCxnSpPr>
        <p:spPr>
          <a:xfrm flipH="1">
            <a:off x="3371850" y="5477510"/>
            <a:ext cx="3781425" cy="64040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 name="Přímá spojnice se šipkou 4">
            <a:extLst>
              <a:ext uri="{FF2B5EF4-FFF2-40B4-BE49-F238E27FC236}">
                <a16:creationId xmlns:a16="http://schemas.microsoft.com/office/drawing/2014/main" id="{2A04E27F-55A5-FB3D-7A36-672F507ED810}"/>
              </a:ext>
            </a:extLst>
          </p:cNvPr>
          <p:cNvCxnSpPr>
            <a:cxnSpLocks/>
          </p:cNvCxnSpPr>
          <p:nvPr/>
        </p:nvCxnSpPr>
        <p:spPr>
          <a:xfrm flipH="1" flipV="1">
            <a:off x="7912100" y="2143760"/>
            <a:ext cx="288925" cy="182945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15086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316E604-9868-4A8F-80D9-4B9EB83F4586}"/>
              </a:ext>
            </a:extLst>
          </p:cNvPr>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Vývoj 5letého relativního přežití dle stadií onemocnění (vybrané diagnózy)</a:t>
            </a:r>
          </a:p>
        </p:txBody>
      </p:sp>
      <p:graphicFrame>
        <p:nvGraphicFramePr>
          <p:cNvPr id="5" name="Object 4">
            <a:extLst>
              <a:ext uri="{FF2B5EF4-FFF2-40B4-BE49-F238E27FC236}">
                <a16:creationId xmlns:a16="http://schemas.microsoft.com/office/drawing/2014/main" id="{420D7C1F-CE15-4BA7-8A54-929CEB667726}"/>
              </a:ext>
            </a:extLst>
          </p:cNvPr>
          <p:cNvGraphicFramePr>
            <a:graphicFrameLocks noChangeAspect="1"/>
          </p:cNvGraphicFramePr>
          <p:nvPr>
            <p:custDataLst>
              <p:tags r:id="rId2"/>
            </p:custDataLst>
            <p:extLst>
              <p:ext uri="{D42A27DB-BD31-4B8C-83A1-F6EECF244321}">
                <p14:modId xmlns:p14="http://schemas.microsoft.com/office/powerpoint/2010/main" val="3720486624"/>
              </p:ext>
            </p:extLst>
          </p:nvPr>
        </p:nvGraphicFramePr>
        <p:xfrm>
          <a:off x="5814416" y="1423446"/>
          <a:ext cx="3917950" cy="3860800"/>
        </p:xfrm>
        <a:graphic>
          <a:graphicData uri="http://schemas.openxmlformats.org/drawingml/2006/chart">
            <c:chart xmlns:c="http://schemas.openxmlformats.org/drawingml/2006/chart" xmlns:r="http://schemas.openxmlformats.org/officeDocument/2006/relationships" r:id="rId11"/>
          </a:graphicData>
        </a:graphic>
      </p:graphicFrame>
      <p:sp>
        <p:nvSpPr>
          <p:cNvPr id="6" name="Text Box 3">
            <a:extLst>
              <a:ext uri="{FF2B5EF4-FFF2-40B4-BE49-F238E27FC236}">
                <a16:creationId xmlns:a16="http://schemas.microsoft.com/office/drawing/2014/main" id="{800592A0-B825-40DD-AE6C-EB87D9E944F1}"/>
              </a:ext>
            </a:extLst>
          </p:cNvPr>
          <p:cNvSpPr txBox="1">
            <a:spLocks noChangeArrowheads="1"/>
          </p:cNvSpPr>
          <p:nvPr/>
        </p:nvSpPr>
        <p:spPr bwMode="auto">
          <a:xfrm rot="16200000">
            <a:off x="-82671" y="3159368"/>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7" name="TextovéPole 21">
            <a:extLst>
              <a:ext uri="{FF2B5EF4-FFF2-40B4-BE49-F238E27FC236}">
                <a16:creationId xmlns:a16="http://schemas.microsoft.com/office/drawing/2014/main" id="{9372F1B9-E2DD-4452-B4BF-35C2985FEE84}"/>
              </a:ext>
            </a:extLst>
          </p:cNvPr>
          <p:cNvSpPr txBox="1">
            <a:spLocks noChangeArrowheads="1"/>
          </p:cNvSpPr>
          <p:nvPr>
            <p:custDataLst>
              <p:tags r:id="rId3"/>
            </p:custDataLst>
          </p:nvPr>
        </p:nvSpPr>
        <p:spPr bwMode="auto">
          <a:xfrm>
            <a:off x="1705725" y="1229173"/>
            <a:ext cx="3735756"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prsu (C50) u žen, ČR</a:t>
            </a:r>
          </a:p>
        </p:txBody>
      </p:sp>
      <p:sp>
        <p:nvSpPr>
          <p:cNvPr id="8" name="TextovéPole 21">
            <a:extLst>
              <a:ext uri="{FF2B5EF4-FFF2-40B4-BE49-F238E27FC236}">
                <a16:creationId xmlns:a16="http://schemas.microsoft.com/office/drawing/2014/main" id="{3E908369-07F9-44F5-A74A-4299253C19CE}"/>
              </a:ext>
            </a:extLst>
          </p:cNvPr>
          <p:cNvSpPr txBox="1">
            <a:spLocks noChangeArrowheads="1"/>
          </p:cNvSpPr>
          <p:nvPr>
            <p:custDataLst>
              <p:tags r:id="rId4"/>
            </p:custDataLst>
          </p:nvPr>
        </p:nvSpPr>
        <p:spPr bwMode="auto">
          <a:xfrm>
            <a:off x="6470634" y="1229272"/>
            <a:ext cx="30874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prsu (C50) u žen, LBK</a:t>
            </a:r>
          </a:p>
        </p:txBody>
      </p:sp>
      <p:sp>
        <p:nvSpPr>
          <p:cNvPr id="9" name="Text Box 21">
            <a:extLst>
              <a:ext uri="{FF2B5EF4-FFF2-40B4-BE49-F238E27FC236}">
                <a16:creationId xmlns:a16="http://schemas.microsoft.com/office/drawing/2014/main" id="{CD563E70-F480-48E7-A5C3-3954A3D30156}"/>
              </a:ext>
            </a:extLst>
          </p:cNvPr>
          <p:cNvSpPr txBox="1">
            <a:spLocks noChangeArrowheads="1"/>
          </p:cNvSpPr>
          <p:nvPr/>
        </p:nvSpPr>
        <p:spPr bwMode="auto">
          <a:xfrm>
            <a:off x="3775653" y="5068662"/>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0" name="Text Box 22">
            <a:extLst>
              <a:ext uri="{FF2B5EF4-FFF2-40B4-BE49-F238E27FC236}">
                <a16:creationId xmlns:a16="http://schemas.microsoft.com/office/drawing/2014/main" id="{556BE08D-C096-4E5D-8EAF-EBAB49E0C1D6}"/>
              </a:ext>
            </a:extLst>
          </p:cNvPr>
          <p:cNvSpPr txBox="1">
            <a:spLocks noChangeArrowheads="1"/>
          </p:cNvSpPr>
          <p:nvPr/>
        </p:nvSpPr>
        <p:spPr bwMode="auto">
          <a:xfrm>
            <a:off x="1648403" y="5068662"/>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11" name="Text Box 23">
            <a:extLst>
              <a:ext uri="{FF2B5EF4-FFF2-40B4-BE49-F238E27FC236}">
                <a16:creationId xmlns:a16="http://schemas.microsoft.com/office/drawing/2014/main" id="{E6194849-8E17-4B4A-9ECB-97101048A1B6}"/>
              </a:ext>
            </a:extLst>
          </p:cNvPr>
          <p:cNvSpPr txBox="1">
            <a:spLocks noChangeArrowheads="1"/>
          </p:cNvSpPr>
          <p:nvPr/>
        </p:nvSpPr>
        <p:spPr bwMode="auto">
          <a:xfrm>
            <a:off x="4456690" y="5068662"/>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12" name="Text Box 25">
            <a:extLst>
              <a:ext uri="{FF2B5EF4-FFF2-40B4-BE49-F238E27FC236}">
                <a16:creationId xmlns:a16="http://schemas.microsoft.com/office/drawing/2014/main" id="{0EFD76B9-AF59-43E3-B141-58EC7F422ED8}"/>
              </a:ext>
            </a:extLst>
          </p:cNvPr>
          <p:cNvSpPr txBox="1">
            <a:spLocks noChangeArrowheads="1"/>
          </p:cNvSpPr>
          <p:nvPr/>
        </p:nvSpPr>
        <p:spPr bwMode="auto">
          <a:xfrm>
            <a:off x="2413578" y="5068662"/>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13" name="Text Box 21">
            <a:extLst>
              <a:ext uri="{FF2B5EF4-FFF2-40B4-BE49-F238E27FC236}">
                <a16:creationId xmlns:a16="http://schemas.microsoft.com/office/drawing/2014/main" id="{71C5A84C-B32C-4BD7-AA81-1D206BB1B2EF}"/>
              </a:ext>
            </a:extLst>
          </p:cNvPr>
          <p:cNvSpPr txBox="1">
            <a:spLocks noChangeArrowheads="1"/>
          </p:cNvSpPr>
          <p:nvPr/>
        </p:nvSpPr>
        <p:spPr bwMode="auto">
          <a:xfrm>
            <a:off x="3094615" y="5065487"/>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graphicFrame>
        <p:nvGraphicFramePr>
          <p:cNvPr id="14" name="Object 4">
            <a:extLst>
              <a:ext uri="{FF2B5EF4-FFF2-40B4-BE49-F238E27FC236}">
                <a16:creationId xmlns:a16="http://schemas.microsoft.com/office/drawing/2014/main" id="{8FF0D358-46B5-457D-9922-D6F2268ADAE5}"/>
              </a:ext>
            </a:extLst>
          </p:cNvPr>
          <p:cNvGraphicFramePr>
            <a:graphicFrameLocks noChangeAspect="1"/>
          </p:cNvGraphicFramePr>
          <p:nvPr>
            <p:custDataLst>
              <p:tags r:id="rId5"/>
            </p:custDataLst>
          </p:nvPr>
        </p:nvGraphicFramePr>
        <p:xfrm>
          <a:off x="1391228" y="1431699"/>
          <a:ext cx="3917950" cy="3860800"/>
        </p:xfrm>
        <a:graphic>
          <a:graphicData uri="http://schemas.openxmlformats.org/drawingml/2006/chart">
            <c:chart xmlns:c="http://schemas.openxmlformats.org/drawingml/2006/chart" xmlns:r="http://schemas.openxmlformats.org/officeDocument/2006/relationships" r:id="rId12"/>
          </a:graphicData>
        </a:graphic>
      </p:graphicFrame>
      <p:sp>
        <p:nvSpPr>
          <p:cNvPr id="15" name="Text Box 3">
            <a:extLst>
              <a:ext uri="{FF2B5EF4-FFF2-40B4-BE49-F238E27FC236}">
                <a16:creationId xmlns:a16="http://schemas.microsoft.com/office/drawing/2014/main" id="{EEB1A119-683B-4368-B390-2460AAE86EAE}"/>
              </a:ext>
            </a:extLst>
          </p:cNvPr>
          <p:cNvSpPr txBox="1">
            <a:spLocks noChangeArrowheads="1"/>
          </p:cNvSpPr>
          <p:nvPr/>
        </p:nvSpPr>
        <p:spPr bwMode="auto">
          <a:xfrm rot="16200000">
            <a:off x="4339730" y="3152377"/>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16" name="Text Box 21">
            <a:extLst>
              <a:ext uri="{FF2B5EF4-FFF2-40B4-BE49-F238E27FC236}">
                <a16:creationId xmlns:a16="http://schemas.microsoft.com/office/drawing/2014/main" id="{E99B238C-0829-4D48-BF11-18B6B7C1E48A}"/>
              </a:ext>
            </a:extLst>
          </p:cNvPr>
          <p:cNvSpPr txBox="1">
            <a:spLocks noChangeArrowheads="1"/>
          </p:cNvSpPr>
          <p:nvPr/>
        </p:nvSpPr>
        <p:spPr bwMode="auto">
          <a:xfrm>
            <a:off x="8198054" y="5061671"/>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7" name="Text Box 22">
            <a:extLst>
              <a:ext uri="{FF2B5EF4-FFF2-40B4-BE49-F238E27FC236}">
                <a16:creationId xmlns:a16="http://schemas.microsoft.com/office/drawing/2014/main" id="{A30ECD20-175C-47AC-9B07-A64FBF3B3B93}"/>
              </a:ext>
            </a:extLst>
          </p:cNvPr>
          <p:cNvSpPr txBox="1">
            <a:spLocks noChangeArrowheads="1"/>
          </p:cNvSpPr>
          <p:nvPr/>
        </p:nvSpPr>
        <p:spPr bwMode="auto">
          <a:xfrm>
            <a:off x="6070804" y="5061671"/>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18" name="Text Box 23">
            <a:extLst>
              <a:ext uri="{FF2B5EF4-FFF2-40B4-BE49-F238E27FC236}">
                <a16:creationId xmlns:a16="http://schemas.microsoft.com/office/drawing/2014/main" id="{69F0499E-44A8-4DBE-B82B-89DF56E71BDC}"/>
              </a:ext>
            </a:extLst>
          </p:cNvPr>
          <p:cNvSpPr txBox="1">
            <a:spLocks noChangeArrowheads="1"/>
          </p:cNvSpPr>
          <p:nvPr/>
        </p:nvSpPr>
        <p:spPr bwMode="auto">
          <a:xfrm>
            <a:off x="8879091" y="5061671"/>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19" name="Text Box 25">
            <a:extLst>
              <a:ext uri="{FF2B5EF4-FFF2-40B4-BE49-F238E27FC236}">
                <a16:creationId xmlns:a16="http://schemas.microsoft.com/office/drawing/2014/main" id="{39642347-2606-4B39-B6E5-56186E618749}"/>
              </a:ext>
            </a:extLst>
          </p:cNvPr>
          <p:cNvSpPr txBox="1">
            <a:spLocks noChangeArrowheads="1"/>
          </p:cNvSpPr>
          <p:nvPr/>
        </p:nvSpPr>
        <p:spPr bwMode="auto">
          <a:xfrm>
            <a:off x="6835979" y="5061671"/>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20" name="Text Box 21">
            <a:extLst>
              <a:ext uri="{FF2B5EF4-FFF2-40B4-BE49-F238E27FC236}">
                <a16:creationId xmlns:a16="http://schemas.microsoft.com/office/drawing/2014/main" id="{82177898-A83C-4289-8FB9-C2EFD0A56172}"/>
              </a:ext>
            </a:extLst>
          </p:cNvPr>
          <p:cNvSpPr txBox="1">
            <a:spLocks noChangeArrowheads="1"/>
          </p:cNvSpPr>
          <p:nvPr/>
        </p:nvSpPr>
        <p:spPr bwMode="auto">
          <a:xfrm>
            <a:off x="7517016" y="5058496"/>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43" name="Obdélník 42">
            <a:extLst>
              <a:ext uri="{FF2B5EF4-FFF2-40B4-BE49-F238E27FC236}">
                <a16:creationId xmlns:a16="http://schemas.microsoft.com/office/drawing/2014/main" id="{07AEA97A-30F7-4E65-9C7C-06A7A1BC64F9}"/>
              </a:ext>
            </a:extLst>
          </p:cNvPr>
          <p:cNvSpPr/>
          <p:nvPr/>
        </p:nvSpPr>
        <p:spPr>
          <a:xfrm>
            <a:off x="9039175" y="6199551"/>
            <a:ext cx="2677336"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rPr>
              <a:t>Zdroj: Národní onkologický registr, ÚZIS ČR</a:t>
            </a:r>
          </a:p>
        </p:txBody>
      </p:sp>
      <p:sp>
        <p:nvSpPr>
          <p:cNvPr id="47" name="Text Box 4">
            <a:extLst>
              <a:ext uri="{FF2B5EF4-FFF2-40B4-BE49-F238E27FC236}">
                <a16:creationId xmlns:a16="http://schemas.microsoft.com/office/drawing/2014/main" id="{027E8D3C-0B6F-453D-AB6C-48F700B1C88F}"/>
              </a:ext>
            </a:extLst>
          </p:cNvPr>
          <p:cNvSpPr txBox="1">
            <a:spLocks noChangeArrowheads="1"/>
          </p:cNvSpPr>
          <p:nvPr>
            <p:custDataLst>
              <p:tags r:id="rId6"/>
            </p:custDataLst>
          </p:nvPr>
        </p:nvSpPr>
        <p:spPr bwMode="auto">
          <a:xfrm>
            <a:off x="288000" y="538881"/>
            <a:ext cx="5674925"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a:ln>
                  <a:noFill/>
                </a:ln>
                <a:solidFill>
                  <a:prstClr val="black"/>
                </a:solidFill>
                <a:effectLst/>
                <a:uLnTx/>
                <a:uFillTx/>
                <a:latin typeface="Calibri  "/>
                <a:ea typeface="+mn-ea"/>
                <a:cs typeface="Arial" panose="020B0604020202020204" pitchFamily="34" charset="0"/>
              </a:rPr>
              <a:t>Všichni pacienti s diagnostikovaným onemocněním dle kraje bydliště.</a:t>
            </a:r>
          </a:p>
        </p:txBody>
      </p:sp>
      <p:sp>
        <p:nvSpPr>
          <p:cNvPr id="48" name="TextovéPole 20">
            <a:extLst>
              <a:ext uri="{FF2B5EF4-FFF2-40B4-BE49-F238E27FC236}">
                <a16:creationId xmlns:a16="http://schemas.microsoft.com/office/drawing/2014/main" id="{9D8FF4EF-B74D-4017-83E5-F7C54546A3EA}"/>
              </a:ext>
            </a:extLst>
          </p:cNvPr>
          <p:cNvSpPr txBox="1">
            <a:spLocks noChangeArrowheads="1"/>
          </p:cNvSpPr>
          <p:nvPr>
            <p:custDataLst>
              <p:tags r:id="rId7"/>
            </p:custDataLst>
          </p:nvPr>
        </p:nvSpPr>
        <p:spPr bwMode="auto">
          <a:xfrm>
            <a:off x="287999" y="741328"/>
            <a:ext cx="73414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l-PL" altLang="cs-CZ" sz="1400" b="0" i="0" u="none" strike="noStrike" kern="1200" cap="none" spc="0" normalizeH="0" baseline="0" noProof="0">
                <a:ln>
                  <a:noFill/>
                </a:ln>
                <a:solidFill>
                  <a:prstClr val="black"/>
                </a:solidFill>
                <a:effectLst/>
                <a:uLnTx/>
                <a:uFillTx/>
                <a:latin typeface="Calibri  "/>
                <a:ea typeface="+mn-ea"/>
                <a:cs typeface="+mn-cs"/>
              </a:rPr>
              <a:t>Uváděné hodnoty 5letého přežití pro jednotlivé diagnózy/stadia jsou </a:t>
            </a:r>
            <a:r>
              <a:rPr kumimoji="0" lang="pl-PL" altLang="cs-CZ" sz="1400" b="1" i="0" u="sng" strike="noStrike" kern="1200" cap="none" spc="0" normalizeH="0" baseline="0" noProof="0">
                <a:ln>
                  <a:noFill/>
                </a:ln>
                <a:solidFill>
                  <a:prstClr val="black"/>
                </a:solidFill>
                <a:effectLst/>
                <a:uLnTx/>
                <a:uFillTx/>
                <a:latin typeface="Calibri  "/>
                <a:ea typeface="+mn-ea"/>
                <a:cs typeface="+mn-cs"/>
              </a:rPr>
              <a:t>věkově standardizovány</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a:t>
            </a:r>
          </a:p>
        </p:txBody>
      </p:sp>
      <p:grpSp>
        <p:nvGrpSpPr>
          <p:cNvPr id="23" name="Skupina 1">
            <a:extLst>
              <a:ext uri="{FF2B5EF4-FFF2-40B4-BE49-F238E27FC236}">
                <a16:creationId xmlns:a16="http://schemas.microsoft.com/office/drawing/2014/main" id="{C97B3512-8672-296F-C7F3-910DAF84898C}"/>
              </a:ext>
            </a:extLst>
          </p:cNvPr>
          <p:cNvGrpSpPr>
            <a:grpSpLocks/>
          </p:cNvGrpSpPr>
          <p:nvPr>
            <p:custDataLst>
              <p:tags r:id="rId8"/>
            </p:custDataLst>
          </p:nvPr>
        </p:nvGrpSpPr>
        <p:grpSpPr bwMode="auto">
          <a:xfrm>
            <a:off x="3935412" y="5675093"/>
            <a:ext cx="4321175" cy="681038"/>
            <a:chOff x="971550" y="5916613"/>
            <a:chExt cx="4321175" cy="680615"/>
          </a:xfrm>
        </p:grpSpPr>
        <p:sp>
          <p:nvSpPr>
            <p:cNvPr id="24" name="Rectangle 26">
              <a:extLst>
                <a:ext uri="{FF2B5EF4-FFF2-40B4-BE49-F238E27FC236}">
                  <a16:creationId xmlns:a16="http://schemas.microsoft.com/office/drawing/2014/main" id="{F6B60CD1-3405-B05F-2F4A-2F8B563AC23E}"/>
                </a:ext>
              </a:extLst>
            </p:cNvPr>
            <p:cNvSpPr>
              <a:spLocks noChangeArrowheads="1"/>
            </p:cNvSpPr>
            <p:nvPr/>
          </p:nvSpPr>
          <p:spPr bwMode="auto">
            <a:xfrm>
              <a:off x="971550" y="5916613"/>
              <a:ext cx="4321175" cy="680615"/>
            </a:xfrm>
            <a:prstGeom prst="rect">
              <a:avLst/>
            </a:prstGeom>
            <a:solidFill>
              <a:sysClr val="window" lastClr="FFFFFF"/>
            </a:solidFill>
            <a:ln w="9525">
              <a:solidFill>
                <a:sysClr val="windowText" lastClr="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 name="Text Box 27">
              <a:extLst>
                <a:ext uri="{FF2B5EF4-FFF2-40B4-BE49-F238E27FC236}">
                  <a16:creationId xmlns:a16="http://schemas.microsoft.com/office/drawing/2014/main" id="{981856AF-CB20-9E02-6440-2A3EBAF41D4C}"/>
                </a:ext>
              </a:extLst>
            </p:cNvPr>
            <p:cNvSpPr txBox="1">
              <a:spLocks noChangeArrowheads="1"/>
            </p:cNvSpPr>
            <p:nvPr/>
          </p:nvSpPr>
          <p:spPr bwMode="auto">
            <a:xfrm>
              <a:off x="1252141" y="5940425"/>
              <a:ext cx="1744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Analýza periody 2020–2023</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 name="AutoShape 28">
              <a:extLst>
                <a:ext uri="{FF2B5EF4-FFF2-40B4-BE49-F238E27FC236}">
                  <a16:creationId xmlns:a16="http://schemas.microsoft.com/office/drawing/2014/main" id="{D541147B-9797-6103-E86B-D6AB55FF7B27}"/>
                </a:ext>
              </a:extLst>
            </p:cNvPr>
            <p:cNvSpPr>
              <a:spLocks noChangeArrowheads="1"/>
            </p:cNvSpPr>
            <p:nvPr/>
          </p:nvSpPr>
          <p:spPr bwMode="auto">
            <a:xfrm>
              <a:off x="1116327" y="6011300"/>
              <a:ext cx="72000" cy="72000"/>
            </a:xfrm>
            <a:prstGeom prst="diamond">
              <a:avLst/>
            </a:prstGeom>
            <a:solidFill>
              <a:srgbClr val="C0C0C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 name="Text Box 29">
              <a:extLst>
                <a:ext uri="{FF2B5EF4-FFF2-40B4-BE49-F238E27FC236}">
                  <a16:creationId xmlns:a16="http://schemas.microsoft.com/office/drawing/2014/main" id="{0533358D-137B-4A33-4150-89953588080A}"/>
                </a:ext>
              </a:extLst>
            </p:cNvPr>
            <p:cNvSpPr txBox="1">
              <a:spLocks noChangeArrowheads="1"/>
            </p:cNvSpPr>
            <p:nvPr/>
          </p:nvSpPr>
          <p:spPr bwMode="auto">
            <a:xfrm>
              <a:off x="3395266" y="5940425"/>
              <a:ext cx="1746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1</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5–2019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 name="Oval 31">
              <a:extLst>
                <a:ext uri="{FF2B5EF4-FFF2-40B4-BE49-F238E27FC236}">
                  <a16:creationId xmlns:a16="http://schemas.microsoft.com/office/drawing/2014/main" id="{E166937D-4058-7144-9664-4BAA13EAA7B8}"/>
                </a:ext>
              </a:extLst>
            </p:cNvPr>
            <p:cNvSpPr>
              <a:spLocks noChangeArrowheads="1"/>
            </p:cNvSpPr>
            <p:nvPr/>
          </p:nvSpPr>
          <p:spPr bwMode="auto">
            <a:xfrm>
              <a:off x="3269457" y="6011863"/>
              <a:ext cx="71437" cy="71437"/>
            </a:xfrm>
            <a:prstGeom prst="ellipse">
              <a:avLst/>
            </a:prstGeom>
            <a:solidFill>
              <a:srgbClr val="C0C0C0"/>
            </a:solidFill>
            <a:ln w="9525">
              <a:solidFill>
                <a:sysClr val="windowText" lastClr="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Text Box 32">
              <a:extLst>
                <a:ext uri="{FF2B5EF4-FFF2-40B4-BE49-F238E27FC236}">
                  <a16:creationId xmlns:a16="http://schemas.microsoft.com/office/drawing/2014/main" id="{BC69915B-CA83-BDAD-20EC-657E2E083E74}"/>
                </a:ext>
              </a:extLst>
            </p:cNvPr>
            <p:cNvSpPr txBox="1">
              <a:spLocks noChangeArrowheads="1"/>
            </p:cNvSpPr>
            <p:nvPr/>
          </p:nvSpPr>
          <p:spPr bwMode="auto">
            <a:xfrm>
              <a:off x="1252141"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2010–2014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 name="Text Box 33">
              <a:extLst>
                <a:ext uri="{FF2B5EF4-FFF2-40B4-BE49-F238E27FC236}">
                  <a16:creationId xmlns:a16="http://schemas.microsoft.com/office/drawing/2014/main" id="{28732D62-5C93-D714-EFB0-086B7D76CFAB}"/>
                </a:ext>
              </a:extLst>
            </p:cNvPr>
            <p:cNvSpPr txBox="1">
              <a:spLocks noChangeArrowheads="1"/>
            </p:cNvSpPr>
            <p:nvPr/>
          </p:nvSpPr>
          <p:spPr bwMode="auto">
            <a:xfrm>
              <a:off x="3395266"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200</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5–2009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31" name="Group 34">
              <a:extLst>
                <a:ext uri="{FF2B5EF4-FFF2-40B4-BE49-F238E27FC236}">
                  <a16:creationId xmlns:a16="http://schemas.microsoft.com/office/drawing/2014/main" id="{C6FCF94B-3947-AB09-81C2-607EE49166DB}"/>
                </a:ext>
              </a:extLst>
            </p:cNvPr>
            <p:cNvGrpSpPr>
              <a:grpSpLocks/>
            </p:cNvGrpSpPr>
            <p:nvPr/>
          </p:nvGrpSpPr>
          <p:grpSpPr bwMode="auto">
            <a:xfrm>
              <a:off x="3269456" y="6212135"/>
              <a:ext cx="71438" cy="71438"/>
              <a:chOff x="585" y="2014"/>
              <a:chExt cx="45" cy="45"/>
            </a:xfrm>
          </p:grpSpPr>
          <p:sp>
            <p:nvSpPr>
              <p:cNvPr id="44" name="Line 35">
                <a:extLst>
                  <a:ext uri="{FF2B5EF4-FFF2-40B4-BE49-F238E27FC236}">
                    <a16:creationId xmlns:a16="http://schemas.microsoft.com/office/drawing/2014/main" id="{6E7A3275-9DA0-9034-A59C-25895BD98551}"/>
                  </a:ext>
                </a:extLst>
              </p:cNvPr>
              <p:cNvSpPr>
                <a:spLocks noChangeShapeType="1"/>
              </p:cNvSpPr>
              <p:nvPr/>
            </p:nvSpPr>
            <p:spPr bwMode="auto">
              <a:xfrm>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5" name="Line 36">
                <a:extLst>
                  <a:ext uri="{FF2B5EF4-FFF2-40B4-BE49-F238E27FC236}">
                    <a16:creationId xmlns:a16="http://schemas.microsoft.com/office/drawing/2014/main" id="{E3175EBA-6408-9A35-40D4-1219D33BFE93}"/>
                  </a:ext>
                </a:extLst>
              </p:cNvPr>
              <p:cNvSpPr>
                <a:spLocks noChangeShapeType="1"/>
              </p:cNvSpPr>
              <p:nvPr/>
            </p:nvSpPr>
            <p:spPr bwMode="auto">
              <a:xfrm flipH="1">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32" name="Text Box 32">
              <a:extLst>
                <a:ext uri="{FF2B5EF4-FFF2-40B4-BE49-F238E27FC236}">
                  <a16:creationId xmlns:a16="http://schemas.microsoft.com/office/drawing/2014/main" id="{068ECFC3-A29E-1A25-10D1-9B3AF92371BA}"/>
                </a:ext>
              </a:extLst>
            </p:cNvPr>
            <p:cNvSpPr txBox="1">
              <a:spLocks noChangeArrowheads="1"/>
            </p:cNvSpPr>
            <p:nvPr/>
          </p:nvSpPr>
          <p:spPr bwMode="auto">
            <a:xfrm>
              <a:off x="1252141"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2000–2004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 name="Text Box 33">
              <a:extLst>
                <a:ext uri="{FF2B5EF4-FFF2-40B4-BE49-F238E27FC236}">
                  <a16:creationId xmlns:a16="http://schemas.microsoft.com/office/drawing/2014/main" id="{CE5CC860-B7E3-92D8-2855-43DC5905E2F4}"/>
                </a:ext>
              </a:extLst>
            </p:cNvPr>
            <p:cNvSpPr txBox="1">
              <a:spLocks noChangeArrowheads="1"/>
            </p:cNvSpPr>
            <p:nvPr/>
          </p:nvSpPr>
          <p:spPr bwMode="auto">
            <a:xfrm>
              <a:off x="3395266"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1995–1999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34" name="Group 34">
              <a:extLst>
                <a:ext uri="{FF2B5EF4-FFF2-40B4-BE49-F238E27FC236}">
                  <a16:creationId xmlns:a16="http://schemas.microsoft.com/office/drawing/2014/main" id="{5D0415AA-2582-DAB1-DA57-35B25CC7618F}"/>
                </a:ext>
              </a:extLst>
            </p:cNvPr>
            <p:cNvGrpSpPr>
              <a:grpSpLocks/>
            </p:cNvGrpSpPr>
            <p:nvPr/>
          </p:nvGrpSpPr>
          <p:grpSpPr bwMode="auto">
            <a:xfrm>
              <a:off x="3269456" y="6412408"/>
              <a:ext cx="71438" cy="71438"/>
              <a:chOff x="585" y="2014"/>
              <a:chExt cx="45" cy="45"/>
            </a:xfrm>
          </p:grpSpPr>
          <p:sp>
            <p:nvSpPr>
              <p:cNvPr id="41" name="Line 35">
                <a:extLst>
                  <a:ext uri="{FF2B5EF4-FFF2-40B4-BE49-F238E27FC236}">
                    <a16:creationId xmlns:a16="http://schemas.microsoft.com/office/drawing/2014/main" id="{70A1891A-8D79-C0D8-CEB2-041389D41E59}"/>
                  </a:ext>
                </a:extLst>
              </p:cNvPr>
              <p:cNvSpPr>
                <a:spLocks noChangeShapeType="1"/>
              </p:cNvSpPr>
              <p:nvPr/>
            </p:nvSpPr>
            <p:spPr bwMode="auto">
              <a:xfrm>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2" name="Line 36">
                <a:extLst>
                  <a:ext uri="{FF2B5EF4-FFF2-40B4-BE49-F238E27FC236}">
                    <a16:creationId xmlns:a16="http://schemas.microsoft.com/office/drawing/2014/main" id="{3E2EF6F8-CF15-48E4-A618-08A1AEA3474B}"/>
                  </a:ext>
                </a:extLst>
              </p:cNvPr>
              <p:cNvSpPr>
                <a:spLocks noChangeShapeType="1"/>
              </p:cNvSpPr>
              <p:nvPr/>
            </p:nvSpPr>
            <p:spPr bwMode="auto">
              <a:xfrm flipH="1">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5" name="Group 37">
              <a:extLst>
                <a:ext uri="{FF2B5EF4-FFF2-40B4-BE49-F238E27FC236}">
                  <a16:creationId xmlns:a16="http://schemas.microsoft.com/office/drawing/2014/main" id="{EC2EBDC0-ACE0-BA72-8022-E9779C87216C}"/>
                </a:ext>
              </a:extLst>
            </p:cNvPr>
            <p:cNvGrpSpPr>
              <a:grpSpLocks/>
            </p:cNvGrpSpPr>
            <p:nvPr/>
          </p:nvGrpSpPr>
          <p:grpSpPr bwMode="auto">
            <a:xfrm>
              <a:off x="1115815" y="6412408"/>
              <a:ext cx="73025" cy="71438"/>
              <a:chOff x="2778" y="5374"/>
              <a:chExt cx="46" cy="45"/>
            </a:xfrm>
          </p:grpSpPr>
          <p:sp>
            <p:nvSpPr>
              <p:cNvPr id="39" name="Line 38">
                <a:extLst>
                  <a:ext uri="{FF2B5EF4-FFF2-40B4-BE49-F238E27FC236}">
                    <a16:creationId xmlns:a16="http://schemas.microsoft.com/office/drawing/2014/main" id="{63B3316C-72E5-5211-2C30-64E8055CD911}"/>
                  </a:ext>
                </a:extLst>
              </p:cNvPr>
              <p:cNvSpPr>
                <a:spLocks noChangeShapeType="1"/>
              </p:cNvSpPr>
              <p:nvPr/>
            </p:nvSpPr>
            <p:spPr bwMode="auto">
              <a:xfrm>
                <a:off x="2801" y="5374"/>
                <a:ext cx="0"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0" name="Line 39">
                <a:extLst>
                  <a:ext uri="{FF2B5EF4-FFF2-40B4-BE49-F238E27FC236}">
                    <a16:creationId xmlns:a16="http://schemas.microsoft.com/office/drawing/2014/main" id="{568C6F2F-C775-586E-1914-7E48D8659E64}"/>
                  </a:ext>
                </a:extLst>
              </p:cNvPr>
              <p:cNvSpPr>
                <a:spLocks noChangeShapeType="1"/>
              </p:cNvSpPr>
              <p:nvPr/>
            </p:nvSpPr>
            <p:spPr bwMode="auto">
              <a:xfrm>
                <a:off x="2778" y="5397"/>
                <a:ext cx="46" cy="0"/>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6" name="Group 34">
              <a:extLst>
                <a:ext uri="{FF2B5EF4-FFF2-40B4-BE49-F238E27FC236}">
                  <a16:creationId xmlns:a16="http://schemas.microsoft.com/office/drawing/2014/main" id="{FBCDA40D-74AB-5AC5-7769-B3D2D2812F37}"/>
                </a:ext>
              </a:extLst>
            </p:cNvPr>
            <p:cNvGrpSpPr>
              <a:grpSpLocks/>
            </p:cNvGrpSpPr>
            <p:nvPr/>
          </p:nvGrpSpPr>
          <p:grpSpPr bwMode="auto">
            <a:xfrm>
              <a:off x="1117402" y="6212135"/>
              <a:ext cx="71438" cy="71438"/>
              <a:chOff x="585" y="2014"/>
              <a:chExt cx="45" cy="45"/>
            </a:xfrm>
          </p:grpSpPr>
          <p:sp>
            <p:nvSpPr>
              <p:cNvPr id="37" name="Line 35">
                <a:extLst>
                  <a:ext uri="{FF2B5EF4-FFF2-40B4-BE49-F238E27FC236}">
                    <a16:creationId xmlns:a16="http://schemas.microsoft.com/office/drawing/2014/main" id="{018A6FBF-9571-EFD7-5088-41090A4BF13C}"/>
                  </a:ext>
                </a:extLst>
              </p:cNvPr>
              <p:cNvSpPr>
                <a:spLocks noChangeShapeType="1"/>
              </p:cNvSpPr>
              <p:nvPr/>
            </p:nvSpPr>
            <p:spPr bwMode="auto">
              <a:xfrm>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8" name="Line 36">
                <a:extLst>
                  <a:ext uri="{FF2B5EF4-FFF2-40B4-BE49-F238E27FC236}">
                    <a16:creationId xmlns:a16="http://schemas.microsoft.com/office/drawing/2014/main" id="{F94BDB53-AE0E-B8E5-1197-98842454948E}"/>
                  </a:ext>
                </a:extLst>
              </p:cNvPr>
              <p:cNvSpPr>
                <a:spLocks noChangeShapeType="1"/>
              </p:cNvSpPr>
              <p:nvPr/>
            </p:nvSpPr>
            <p:spPr bwMode="auto">
              <a:xfrm flipH="1">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sp>
        <p:nvSpPr>
          <p:cNvPr id="3" name="TextovéPole 2">
            <a:extLst>
              <a:ext uri="{FF2B5EF4-FFF2-40B4-BE49-F238E27FC236}">
                <a16:creationId xmlns:a16="http://schemas.microsoft.com/office/drawing/2014/main" id="{558FE351-14EA-E457-28E2-6C16898E2093}"/>
              </a:ext>
            </a:extLst>
          </p:cNvPr>
          <p:cNvSpPr txBox="1"/>
          <p:nvPr/>
        </p:nvSpPr>
        <p:spPr>
          <a:xfrm>
            <a:off x="9988754" y="4499416"/>
            <a:ext cx="1903436" cy="1569660"/>
          </a:xfrm>
          <a:prstGeom prst="rect">
            <a:avLst/>
          </a:prstGeom>
          <a:noFill/>
        </p:spPr>
        <p:txBody>
          <a:bodyPr wrap="square" rtlCol="0">
            <a:spAutoFit/>
          </a:bodyPr>
          <a:lstStyle/>
          <a:p>
            <a:r>
              <a:rPr kumimoji="0" lang="pl-PL" altLang="cs-CZ" sz="1200" b="0" i="1" u="none" strike="noStrike" kern="0" cap="none" spc="0" normalizeH="0" baseline="0" noProof="0">
                <a:ln>
                  <a:noFill/>
                </a:ln>
                <a:solidFill>
                  <a:prstClr val="black"/>
                </a:solidFill>
                <a:effectLst/>
                <a:uLnTx/>
                <a:uFillTx/>
                <a:latin typeface="Arial" panose="020B0604020202020204" pitchFamily="34" charset="0"/>
                <a:ea typeface="+mn-ea"/>
                <a:cs typeface="+mn-cs"/>
              </a:rPr>
              <a:t>* Z důvodu nízkého počtu pacientek v LBK se ZN prsu </a:t>
            </a:r>
            <a:r>
              <a:rPr lang="pl-PL" altLang="cs-CZ" sz="1200" i="1" kern="0">
                <a:solidFill>
                  <a:prstClr val="black"/>
                </a:solidFill>
              </a:rPr>
              <a:t>v jednotlivých stadiích</a:t>
            </a:r>
            <a:r>
              <a:rPr kumimoji="0" lang="pl-PL" altLang="cs-CZ" sz="1200" b="0" i="1" u="none" strike="noStrike" kern="0" cap="none" spc="0" normalizeH="0" baseline="0" noProof="0">
                <a:ln>
                  <a:noFill/>
                </a:ln>
                <a:solidFill>
                  <a:prstClr val="black"/>
                </a:solidFill>
                <a:effectLst/>
                <a:uLnTx/>
                <a:uFillTx/>
                <a:latin typeface="Arial" panose="020B0604020202020204" pitchFamily="34" charset="0"/>
                <a:ea typeface="+mn-ea"/>
                <a:cs typeface="+mn-cs"/>
              </a:rPr>
              <a:t> mohou být odhady přežití méně přesné a vykazovat větší variabilitu. </a:t>
            </a:r>
          </a:p>
          <a:p>
            <a:r>
              <a:rPr lang="cs-CZ" sz="1200"/>
              <a:t> </a:t>
            </a:r>
          </a:p>
        </p:txBody>
      </p:sp>
    </p:spTree>
    <p:extLst>
      <p:ext uri="{BB962C8B-B14F-4D97-AF65-F5344CB8AC3E}">
        <p14:creationId xmlns:p14="http://schemas.microsoft.com/office/powerpoint/2010/main" val="95359064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Mobilní specializovaná paliativní péče v ČR: základní přehled dat </a:t>
            </a:r>
          </a:p>
        </p:txBody>
      </p:sp>
      <p:graphicFrame>
        <p:nvGraphicFramePr>
          <p:cNvPr id="64" name="Tabulka 6"/>
          <p:cNvGraphicFramePr>
            <a:graphicFrameLocks noGrp="1"/>
          </p:cNvGraphicFramePr>
          <p:nvPr>
            <p:custDataLst>
              <p:tags r:id="rId2"/>
            </p:custDataLst>
            <p:extLst>
              <p:ext uri="{D42A27DB-BD31-4B8C-83A1-F6EECF244321}">
                <p14:modId xmlns:p14="http://schemas.microsoft.com/office/powerpoint/2010/main" val="4021644672"/>
              </p:ext>
            </p:extLst>
          </p:nvPr>
        </p:nvGraphicFramePr>
        <p:xfrm>
          <a:off x="378134" y="649379"/>
          <a:ext cx="8572221" cy="4000458"/>
        </p:xfrm>
        <a:graphic>
          <a:graphicData uri="http://schemas.openxmlformats.org/drawingml/2006/table">
            <a:tbl>
              <a:tblPr/>
              <a:tblGrid>
                <a:gridCol w="1584000">
                  <a:extLst>
                    <a:ext uri="{9D8B030D-6E8A-4147-A177-3AD203B41FA5}">
                      <a16:colId xmlns:a16="http://schemas.microsoft.com/office/drawing/2014/main" val="2661056440"/>
                    </a:ext>
                  </a:extLst>
                </a:gridCol>
                <a:gridCol w="776469">
                  <a:extLst>
                    <a:ext uri="{9D8B030D-6E8A-4147-A177-3AD203B41FA5}">
                      <a16:colId xmlns:a16="http://schemas.microsoft.com/office/drawing/2014/main" val="2613457464"/>
                    </a:ext>
                  </a:extLst>
                </a:gridCol>
                <a:gridCol w="776469">
                  <a:extLst>
                    <a:ext uri="{9D8B030D-6E8A-4147-A177-3AD203B41FA5}">
                      <a16:colId xmlns:a16="http://schemas.microsoft.com/office/drawing/2014/main" val="1876203265"/>
                    </a:ext>
                  </a:extLst>
                </a:gridCol>
                <a:gridCol w="776469">
                  <a:extLst>
                    <a:ext uri="{9D8B030D-6E8A-4147-A177-3AD203B41FA5}">
                      <a16:colId xmlns:a16="http://schemas.microsoft.com/office/drawing/2014/main" val="3236280784"/>
                    </a:ext>
                  </a:extLst>
                </a:gridCol>
                <a:gridCol w="776469">
                  <a:extLst>
                    <a:ext uri="{9D8B030D-6E8A-4147-A177-3AD203B41FA5}">
                      <a16:colId xmlns:a16="http://schemas.microsoft.com/office/drawing/2014/main" val="1600830225"/>
                    </a:ext>
                  </a:extLst>
                </a:gridCol>
                <a:gridCol w="776469">
                  <a:extLst>
                    <a:ext uri="{9D8B030D-6E8A-4147-A177-3AD203B41FA5}">
                      <a16:colId xmlns:a16="http://schemas.microsoft.com/office/drawing/2014/main" val="2263765394"/>
                    </a:ext>
                  </a:extLst>
                </a:gridCol>
                <a:gridCol w="776469">
                  <a:extLst>
                    <a:ext uri="{9D8B030D-6E8A-4147-A177-3AD203B41FA5}">
                      <a16:colId xmlns:a16="http://schemas.microsoft.com/office/drawing/2014/main" val="1775833085"/>
                    </a:ext>
                  </a:extLst>
                </a:gridCol>
                <a:gridCol w="776469">
                  <a:extLst>
                    <a:ext uri="{9D8B030D-6E8A-4147-A177-3AD203B41FA5}">
                      <a16:colId xmlns:a16="http://schemas.microsoft.com/office/drawing/2014/main" val="2327612374"/>
                    </a:ext>
                  </a:extLst>
                </a:gridCol>
                <a:gridCol w="776469">
                  <a:extLst>
                    <a:ext uri="{9D8B030D-6E8A-4147-A177-3AD203B41FA5}">
                      <a16:colId xmlns:a16="http://schemas.microsoft.com/office/drawing/2014/main" val="99477508"/>
                    </a:ext>
                  </a:extLst>
                </a:gridCol>
                <a:gridCol w="776469">
                  <a:extLst>
                    <a:ext uri="{9D8B030D-6E8A-4147-A177-3AD203B41FA5}">
                      <a16:colId xmlns:a16="http://schemas.microsoft.com/office/drawing/2014/main" val="431246805"/>
                    </a:ext>
                  </a:extLst>
                </a:gridCol>
              </a:tblGrid>
              <a:tr h="426023">
                <a:tc row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1" i="0" u="none" strike="noStrike">
                          <a:solidFill>
                            <a:schemeClr val="bg1"/>
                          </a:solidFill>
                          <a:effectLst/>
                          <a:latin typeface="Calibri" panose="020F0502020204030204" pitchFamily="34" charset="0"/>
                          <a:cs typeface="Calibri" panose="020F0502020204030204" pitchFamily="34" charset="0"/>
                        </a:rPr>
                        <a:t>REGION</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gridSpan="9">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i="0" u="none" strike="noStrike">
                          <a:solidFill>
                            <a:schemeClr val="bg1"/>
                          </a:solidFill>
                          <a:effectLst/>
                          <a:latin typeface="Calibri" panose="020F0502020204030204" pitchFamily="34" charset="0"/>
                          <a:cs typeface="Calibri" panose="020F0502020204030204" pitchFamily="34" charset="0"/>
                        </a:rPr>
                        <a:t>Počet pacientů jimž byla vykázána zdravotní</a:t>
                      </a:r>
                      <a:r>
                        <a:rPr lang="cs-CZ" sz="1400" b="1" i="0" u="none" strike="noStrike" baseline="0">
                          <a:solidFill>
                            <a:schemeClr val="bg1"/>
                          </a:solidFill>
                          <a:effectLst/>
                          <a:latin typeface="Calibri" panose="020F0502020204030204" pitchFamily="34" charset="0"/>
                          <a:cs typeface="Calibri" panose="020F0502020204030204" pitchFamily="34" charset="0"/>
                        </a:rPr>
                        <a:t> péče na odbornost 926</a:t>
                      </a:r>
                    </a:p>
                    <a:p>
                      <a:pPr algn="ctr" fontAlgn="b"/>
                      <a:r>
                        <a:rPr lang="cs-CZ" sz="1400" b="1" i="0" u="none" strike="noStrike" baseline="0">
                          <a:solidFill>
                            <a:schemeClr val="bg1"/>
                          </a:solidFill>
                          <a:effectLst/>
                          <a:latin typeface="Calibri" panose="020F0502020204030204" pitchFamily="34" charset="0"/>
                          <a:cs typeface="Calibri" panose="020F0502020204030204" pitchFamily="34" charset="0"/>
                        </a:rPr>
                        <a:t>/100 tis. obyv.</a:t>
                      </a:r>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000" b="1" i="0" u="none" strike="noStrike">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000" b="1" i="0" u="none" strike="noStrike">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74446">
                <a:tc vMerge="1">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endParaRPr lang="cs-CZ" sz="1400" b="1" i="0" u="none" strike="noStrike">
                        <a:solidFill>
                          <a:schemeClr val="bg1"/>
                        </a:solidFill>
                        <a:effectLst/>
                        <a:latin typeface="Calibri" panose="020F0502020204030204" pitchFamily="34" charset="0"/>
                      </a:endParaRPr>
                    </a:p>
                  </a:txBody>
                  <a:tcPr marL="8876" marR="8876" marT="8876"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a:solidFill>
                            <a:schemeClr val="bg1"/>
                          </a:solidFill>
                          <a:effectLst/>
                          <a:latin typeface="Calibri" panose="020F0502020204030204" pitchFamily="34" charset="0"/>
                          <a:cs typeface="Calibri" panose="020F0502020204030204" pitchFamily="34" charset="0"/>
                        </a:rPr>
                        <a:t>2016</a:t>
                      </a:r>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a:solidFill>
                            <a:schemeClr val="bg1"/>
                          </a:solidFill>
                          <a:effectLst/>
                          <a:latin typeface="Calibri" panose="020F0502020204030204" pitchFamily="34" charset="0"/>
                          <a:cs typeface="Calibri" panose="020F0502020204030204" pitchFamily="34" charset="0"/>
                        </a:rPr>
                        <a:t>2017</a:t>
                      </a:r>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algn="ctr" fontAlgn="b"/>
                      <a:r>
                        <a:rPr lang="cs-CZ" sz="1400" b="1" i="0" u="none" strike="noStrike">
                          <a:solidFill>
                            <a:schemeClr val="bg1"/>
                          </a:solidFill>
                          <a:effectLst/>
                          <a:latin typeface="Calibri" panose="020F0502020204030204" pitchFamily="34" charset="0"/>
                          <a:cs typeface="Calibri" panose="020F0502020204030204" pitchFamily="34" charset="0"/>
                        </a:rPr>
                        <a:t>2018</a:t>
                      </a:r>
                      <a:endParaRPr lang="cs-CZ" sz="1400" b="1" i="0" u="none" strike="noStrike">
                        <a:solidFill>
                          <a:schemeClr val="accent3">
                            <a:lumMod val="60000"/>
                            <a:lumOff val="40000"/>
                          </a:schemeClr>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2019</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2020</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2021</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2022</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2023</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2024</a:t>
                      </a:r>
                    </a:p>
                  </a:txBody>
                  <a:tcPr marL="8876" marR="8876" marT="8876"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331979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Hlavní město Praha</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29</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39</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41</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43</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45</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Středočeský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16</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23</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27</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Jihočeský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65</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79</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83</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85</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Plzeňský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23</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32</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42</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a:solidFill>
                            <a:schemeClr val="tx1"/>
                          </a:solidFill>
                          <a:effectLst/>
                          <a:latin typeface="Calibri" panose="020F0502020204030204" pitchFamily="34" charset="0"/>
                          <a:cs typeface="Calibri" panose="020F0502020204030204" pitchFamily="34" charset="0"/>
                        </a:rPr>
                        <a:t>Karlovarský kraj</a:t>
                      </a:r>
                      <a:endParaRPr lang="cs-CZ" sz="1400" b="0" i="0" u="none" strike="noStrike">
                        <a:solidFill>
                          <a:schemeClr val="tx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41</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45</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solidFill>
                            <a:schemeClr val="tx1"/>
                          </a:solidFill>
                          <a:effectLst/>
                          <a:latin typeface="Calibri" panose="020F0502020204030204" pitchFamily="34" charset="0"/>
                          <a:cs typeface="Calibri" panose="020F0502020204030204" pitchFamily="34" charset="0"/>
                        </a:rPr>
                        <a:t>Ústecký kraj</a:t>
                      </a:r>
                      <a:endParaRPr lang="cs-CZ" sz="1400" b="0" i="0" u="none" strike="noStrike">
                        <a:solidFill>
                          <a:schemeClr val="tx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endParaRPr lang="cs-CZ" sz="1400" u="none" strike="noStrike" kern="1200">
                        <a:solidFill>
                          <a:schemeClr val="tx1"/>
                        </a:solidFill>
                        <a:effectLst/>
                        <a:latin typeface="Calibri" panose="020F0502020204030204" pitchFamily="34" charset="0"/>
                        <a:ea typeface="+mn-ea"/>
                        <a:cs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10</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Liberecký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19</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27</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29</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28</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Královéhradecký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14</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34</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37</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46</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42</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Pardubický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13</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23</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30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43</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59</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69</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78</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kern="1200">
                          <a:solidFill>
                            <a:schemeClr val="tx1"/>
                          </a:solidFill>
                          <a:effectLst/>
                          <a:latin typeface="+mn-lt"/>
                          <a:ea typeface="+mn-ea"/>
                          <a:cs typeface="+mn-cs"/>
                        </a:rPr>
                        <a:t>Kraj Vysočina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17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32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103</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162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186</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202</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201</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mn-lt"/>
                          <a:ea typeface="+mn-ea"/>
                          <a:cs typeface="+mn-cs"/>
                        </a:rPr>
                        <a:t>201</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solidFill>
                            <a:schemeClr val="tx1"/>
                          </a:solidFill>
                          <a:effectLst/>
                          <a:latin typeface="Calibri" panose="020F0502020204030204" pitchFamily="34" charset="0"/>
                          <a:cs typeface="Calibri" panose="020F0502020204030204" pitchFamily="34" charset="0"/>
                        </a:rPr>
                        <a:t>Jihomoravský kraj</a:t>
                      </a:r>
                      <a:endParaRPr lang="cs-CZ" sz="1400" b="0" i="0" u="none" strike="noStrike">
                        <a:solidFill>
                          <a:schemeClr val="tx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52</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74</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80</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107</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Olomoucký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&lt;1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25</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47</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56</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71</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86</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a:effectLst/>
                          <a:latin typeface="Calibri" panose="020F0502020204030204" pitchFamily="34" charset="0"/>
                          <a:cs typeface="Calibri" panose="020F0502020204030204" pitchFamily="34" charset="0"/>
                        </a:rPr>
                        <a:t>Zlínský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23</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61</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94</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113</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122</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135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156</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Moravskoslezský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16</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33</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44</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46</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47</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55</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61</a:t>
                      </a:r>
                    </a:p>
                  </a:txBody>
                  <a:tcPr marL="9525" marR="9525" marT="9525"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algn="l" fontAlgn="b"/>
                      <a:r>
                        <a:rPr lang="cs-CZ" sz="1400" b="0" i="0" u="none" strike="noStrike">
                          <a:solidFill>
                            <a:srgbClr val="000000"/>
                          </a:solidFill>
                          <a:effectLst/>
                          <a:latin typeface="Calibri" panose="020F0502020204030204" pitchFamily="34" charset="0"/>
                          <a:cs typeface="Calibri" panose="020F0502020204030204" pitchFamily="34" charset="0"/>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50</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57</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45890459"/>
                  </a:ext>
                </a:extLst>
              </a:tr>
            </a:tbl>
          </a:graphicData>
        </a:graphic>
      </p:graphicFrame>
      <p:sp>
        <p:nvSpPr>
          <p:cNvPr id="120" name="TextovéPole 118"/>
          <p:cNvSpPr txBox="1"/>
          <p:nvPr/>
        </p:nvSpPr>
        <p:spPr>
          <a:xfrm>
            <a:off x="257558" y="4610994"/>
            <a:ext cx="8413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srgbClr val="3C3A62"/>
                </a:solidFill>
                <a:effectLst/>
                <a:uLnTx/>
                <a:uFillTx/>
                <a:latin typeface="Arial"/>
                <a:ea typeface="+mn-ea"/>
                <a:cs typeface="+mn-cs"/>
              </a:rPr>
              <a:t>Nárůst počtu pacientů MSPP jejichž péče je hrazená zdravotní pojišťovnou</a:t>
            </a:r>
          </a:p>
        </p:txBody>
      </p:sp>
      <p:sp>
        <p:nvSpPr>
          <p:cNvPr id="177" name="AutoShape 5"/>
          <p:cNvSpPr>
            <a:spLocks noChangeAspect="1" noChangeArrowheads="1" noTextEdit="1"/>
          </p:cNvSpPr>
          <p:nvPr/>
        </p:nvSpPr>
        <p:spPr bwMode="auto">
          <a:xfrm>
            <a:off x="9201084" y="4801698"/>
            <a:ext cx="2942130" cy="1927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800" b="1" i="0" u="none" strike="noStrike" kern="1200" cap="none" spc="0" normalizeH="0" baseline="0" noProof="0">
              <a:ln>
                <a:noFill/>
              </a:ln>
              <a:solidFill>
                <a:prstClr val="black"/>
              </a:solidFill>
              <a:effectLst/>
              <a:uLnTx/>
              <a:uFillTx/>
              <a:latin typeface="Verdana" pitchFamily="34" charset="0"/>
              <a:ea typeface="+mn-ea"/>
              <a:cs typeface="+mn-cs"/>
            </a:endParaRPr>
          </a:p>
        </p:txBody>
      </p:sp>
      <p:sp>
        <p:nvSpPr>
          <p:cNvPr id="27" name="TextovéPole 203">
            <a:extLst>
              <a:ext uri="{FF2B5EF4-FFF2-40B4-BE49-F238E27FC236}">
                <a16:creationId xmlns:a16="http://schemas.microsoft.com/office/drawing/2014/main" id="{1CE1A30F-A8D8-4E7C-9099-3CB4BF02BDA3}"/>
              </a:ext>
            </a:extLst>
          </p:cNvPr>
          <p:cNvSpPr txBox="1"/>
          <p:nvPr>
            <p:custDataLst>
              <p:tags r:id="rId3"/>
            </p:custDataLst>
          </p:nvPr>
        </p:nvSpPr>
        <p:spPr>
          <a:xfrm>
            <a:off x="365196" y="4932257"/>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2016</a:t>
            </a:r>
          </a:p>
        </p:txBody>
      </p:sp>
      <p:sp>
        <p:nvSpPr>
          <p:cNvPr id="28" name="TextovéPole 203">
            <a:extLst>
              <a:ext uri="{FF2B5EF4-FFF2-40B4-BE49-F238E27FC236}">
                <a16:creationId xmlns:a16="http://schemas.microsoft.com/office/drawing/2014/main" id="{7AC8D995-3C28-44F8-ABFF-4B670EECE540}"/>
              </a:ext>
            </a:extLst>
          </p:cNvPr>
          <p:cNvSpPr txBox="1"/>
          <p:nvPr>
            <p:custDataLst>
              <p:tags r:id="rId4"/>
            </p:custDataLst>
          </p:nvPr>
        </p:nvSpPr>
        <p:spPr>
          <a:xfrm>
            <a:off x="2296696" y="4946382"/>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2017</a:t>
            </a:r>
          </a:p>
        </p:txBody>
      </p:sp>
      <p:sp>
        <p:nvSpPr>
          <p:cNvPr id="29" name="TextovéPole 203">
            <a:extLst>
              <a:ext uri="{FF2B5EF4-FFF2-40B4-BE49-F238E27FC236}">
                <a16:creationId xmlns:a16="http://schemas.microsoft.com/office/drawing/2014/main" id="{8A882E65-B80C-431C-B982-0E521BCB336C}"/>
              </a:ext>
            </a:extLst>
          </p:cNvPr>
          <p:cNvSpPr txBox="1"/>
          <p:nvPr>
            <p:custDataLst>
              <p:tags r:id="rId5"/>
            </p:custDataLst>
          </p:nvPr>
        </p:nvSpPr>
        <p:spPr>
          <a:xfrm>
            <a:off x="4224207" y="4907149"/>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2018</a:t>
            </a:r>
          </a:p>
        </p:txBody>
      </p:sp>
      <p:sp>
        <p:nvSpPr>
          <p:cNvPr id="30" name="TextovéPole 203">
            <a:extLst>
              <a:ext uri="{FF2B5EF4-FFF2-40B4-BE49-F238E27FC236}">
                <a16:creationId xmlns:a16="http://schemas.microsoft.com/office/drawing/2014/main" id="{5FA99761-A69E-4C3F-8B79-88BB74A96D59}"/>
              </a:ext>
            </a:extLst>
          </p:cNvPr>
          <p:cNvSpPr txBox="1"/>
          <p:nvPr>
            <p:custDataLst>
              <p:tags r:id="rId6"/>
            </p:custDataLst>
          </p:nvPr>
        </p:nvSpPr>
        <p:spPr>
          <a:xfrm>
            <a:off x="6105170" y="4921900"/>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2019</a:t>
            </a:r>
          </a:p>
        </p:txBody>
      </p:sp>
      <p:sp>
        <p:nvSpPr>
          <p:cNvPr id="31" name="TextovéPole 203">
            <a:extLst>
              <a:ext uri="{FF2B5EF4-FFF2-40B4-BE49-F238E27FC236}">
                <a16:creationId xmlns:a16="http://schemas.microsoft.com/office/drawing/2014/main" id="{EF4D6779-A8F2-42E4-AD8F-4A9C580D4B33}"/>
              </a:ext>
            </a:extLst>
          </p:cNvPr>
          <p:cNvSpPr txBox="1"/>
          <p:nvPr>
            <p:custDataLst>
              <p:tags r:id="rId7"/>
            </p:custDataLst>
          </p:nvPr>
        </p:nvSpPr>
        <p:spPr>
          <a:xfrm>
            <a:off x="8077294" y="4921900"/>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2020</a:t>
            </a:r>
          </a:p>
        </p:txBody>
      </p:sp>
      <p:sp>
        <p:nvSpPr>
          <p:cNvPr id="32" name="TextovéPole 203">
            <a:extLst>
              <a:ext uri="{FF2B5EF4-FFF2-40B4-BE49-F238E27FC236}">
                <a16:creationId xmlns:a16="http://schemas.microsoft.com/office/drawing/2014/main" id="{736885BF-3FBD-4578-AB69-419DCD9ED561}"/>
              </a:ext>
            </a:extLst>
          </p:cNvPr>
          <p:cNvSpPr txBox="1"/>
          <p:nvPr>
            <p:custDataLst>
              <p:tags r:id="rId8"/>
            </p:custDataLst>
          </p:nvPr>
        </p:nvSpPr>
        <p:spPr>
          <a:xfrm>
            <a:off x="10002169" y="4911372"/>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2021</a:t>
            </a:r>
          </a:p>
        </p:txBody>
      </p:sp>
      <p:pic>
        <p:nvPicPr>
          <p:cNvPr id="39" name="Obrázek 38">
            <a:extLst>
              <a:ext uri="{FF2B5EF4-FFF2-40B4-BE49-F238E27FC236}">
                <a16:creationId xmlns:a16="http://schemas.microsoft.com/office/drawing/2014/main" id="{B8E4F3E1-FDFD-4735-AEE1-994F474EF253}"/>
              </a:ext>
            </a:extLst>
          </p:cNvPr>
          <p:cNvPicPr>
            <a:picLocks noChangeAspect="1"/>
          </p:cNvPicPr>
          <p:nvPr>
            <p:custDataLst>
              <p:tags r:id="rId9"/>
            </p:custDataLst>
          </p:nvPr>
        </p:nvPicPr>
        <p:blipFill>
          <a:blip r:embed="rId22"/>
          <a:stretch>
            <a:fillRect/>
          </a:stretch>
        </p:blipFill>
        <p:spPr>
          <a:xfrm>
            <a:off x="180000" y="5311587"/>
            <a:ext cx="1920000" cy="1440000"/>
          </a:xfrm>
          <a:prstGeom prst="rect">
            <a:avLst/>
          </a:prstGeom>
        </p:spPr>
      </p:pic>
      <p:pic>
        <p:nvPicPr>
          <p:cNvPr id="9" name="Obrázek 8">
            <a:extLst>
              <a:ext uri="{FF2B5EF4-FFF2-40B4-BE49-F238E27FC236}">
                <a16:creationId xmlns:a16="http://schemas.microsoft.com/office/drawing/2014/main" id="{05438E96-5033-4B08-A2BA-CFE5EAF58BD9}"/>
              </a:ext>
            </a:extLst>
          </p:cNvPr>
          <p:cNvPicPr>
            <a:picLocks noChangeAspect="1"/>
          </p:cNvPicPr>
          <p:nvPr>
            <p:custDataLst>
              <p:tags r:id="rId10"/>
            </p:custDataLst>
          </p:nvPr>
        </p:nvPicPr>
        <p:blipFill>
          <a:blip r:embed="rId23"/>
          <a:stretch>
            <a:fillRect/>
          </a:stretch>
        </p:blipFill>
        <p:spPr>
          <a:xfrm>
            <a:off x="2160000" y="5311587"/>
            <a:ext cx="1920000" cy="1440000"/>
          </a:xfrm>
          <a:prstGeom prst="rect">
            <a:avLst/>
          </a:prstGeom>
        </p:spPr>
      </p:pic>
      <p:pic>
        <p:nvPicPr>
          <p:cNvPr id="11" name="Obrázek 10">
            <a:extLst>
              <a:ext uri="{FF2B5EF4-FFF2-40B4-BE49-F238E27FC236}">
                <a16:creationId xmlns:a16="http://schemas.microsoft.com/office/drawing/2014/main" id="{5CE397AF-3768-49E0-85D2-C56ECDDBD480}"/>
              </a:ext>
            </a:extLst>
          </p:cNvPr>
          <p:cNvPicPr>
            <a:picLocks noChangeAspect="1"/>
          </p:cNvPicPr>
          <p:nvPr>
            <p:custDataLst>
              <p:tags r:id="rId11"/>
            </p:custDataLst>
          </p:nvPr>
        </p:nvPicPr>
        <p:blipFill>
          <a:blip r:embed="rId24"/>
          <a:stretch>
            <a:fillRect/>
          </a:stretch>
        </p:blipFill>
        <p:spPr>
          <a:xfrm>
            <a:off x="4140000" y="5310000"/>
            <a:ext cx="1920000" cy="1440000"/>
          </a:xfrm>
          <a:prstGeom prst="rect">
            <a:avLst/>
          </a:prstGeom>
        </p:spPr>
      </p:pic>
      <p:pic>
        <p:nvPicPr>
          <p:cNvPr id="13" name="Obrázek 12">
            <a:extLst>
              <a:ext uri="{FF2B5EF4-FFF2-40B4-BE49-F238E27FC236}">
                <a16:creationId xmlns:a16="http://schemas.microsoft.com/office/drawing/2014/main" id="{ACF0FB12-4D1F-44EC-B828-DEB3C6847198}"/>
              </a:ext>
            </a:extLst>
          </p:cNvPr>
          <p:cNvPicPr>
            <a:picLocks noChangeAspect="1"/>
          </p:cNvPicPr>
          <p:nvPr>
            <p:custDataLst>
              <p:tags r:id="rId12"/>
            </p:custDataLst>
          </p:nvPr>
        </p:nvPicPr>
        <p:blipFill>
          <a:blip r:embed="rId25"/>
          <a:stretch>
            <a:fillRect/>
          </a:stretch>
        </p:blipFill>
        <p:spPr>
          <a:xfrm>
            <a:off x="6120000" y="5311587"/>
            <a:ext cx="1920000" cy="1440000"/>
          </a:xfrm>
          <a:prstGeom prst="rect">
            <a:avLst/>
          </a:prstGeom>
        </p:spPr>
      </p:pic>
      <p:pic>
        <p:nvPicPr>
          <p:cNvPr id="15" name="Obrázek 14">
            <a:extLst>
              <a:ext uri="{FF2B5EF4-FFF2-40B4-BE49-F238E27FC236}">
                <a16:creationId xmlns:a16="http://schemas.microsoft.com/office/drawing/2014/main" id="{BDC0927A-E003-4D17-B5A4-058F77076245}"/>
              </a:ext>
            </a:extLst>
          </p:cNvPr>
          <p:cNvPicPr>
            <a:picLocks noChangeAspect="1"/>
          </p:cNvPicPr>
          <p:nvPr>
            <p:custDataLst>
              <p:tags r:id="rId13"/>
            </p:custDataLst>
          </p:nvPr>
        </p:nvPicPr>
        <p:blipFill>
          <a:blip r:embed="rId26"/>
          <a:stretch>
            <a:fillRect/>
          </a:stretch>
        </p:blipFill>
        <p:spPr>
          <a:xfrm>
            <a:off x="8100000" y="5311587"/>
            <a:ext cx="1920000" cy="1440000"/>
          </a:xfrm>
          <a:prstGeom prst="rect">
            <a:avLst/>
          </a:prstGeom>
        </p:spPr>
      </p:pic>
      <p:pic>
        <p:nvPicPr>
          <p:cNvPr id="17" name="Obrázek 16">
            <a:extLst>
              <a:ext uri="{FF2B5EF4-FFF2-40B4-BE49-F238E27FC236}">
                <a16:creationId xmlns:a16="http://schemas.microsoft.com/office/drawing/2014/main" id="{420540FF-31B7-4DC5-8A1F-3623E625341A}"/>
              </a:ext>
            </a:extLst>
          </p:cNvPr>
          <p:cNvPicPr>
            <a:picLocks noChangeAspect="1"/>
          </p:cNvPicPr>
          <p:nvPr>
            <p:custDataLst>
              <p:tags r:id="rId14"/>
            </p:custDataLst>
          </p:nvPr>
        </p:nvPicPr>
        <p:blipFill>
          <a:blip r:embed="rId27"/>
          <a:stretch>
            <a:fillRect/>
          </a:stretch>
        </p:blipFill>
        <p:spPr>
          <a:xfrm>
            <a:off x="10080000" y="5310000"/>
            <a:ext cx="1920000" cy="1440000"/>
          </a:xfrm>
          <a:prstGeom prst="rect">
            <a:avLst/>
          </a:prstGeom>
        </p:spPr>
      </p:pic>
      <p:pic>
        <p:nvPicPr>
          <p:cNvPr id="8" name="Obrázek 7">
            <a:extLst>
              <a:ext uri="{FF2B5EF4-FFF2-40B4-BE49-F238E27FC236}">
                <a16:creationId xmlns:a16="http://schemas.microsoft.com/office/drawing/2014/main" id="{252F8A2F-E426-00BA-5AE8-39AB56E4B77A}"/>
              </a:ext>
            </a:extLst>
          </p:cNvPr>
          <p:cNvPicPr>
            <a:picLocks noChangeAspect="1"/>
          </p:cNvPicPr>
          <p:nvPr>
            <p:custDataLst>
              <p:tags r:id="rId15"/>
            </p:custDataLst>
          </p:nvPr>
        </p:nvPicPr>
        <p:blipFill>
          <a:blip r:embed="rId28"/>
          <a:stretch>
            <a:fillRect/>
          </a:stretch>
        </p:blipFill>
        <p:spPr>
          <a:xfrm>
            <a:off x="9893432" y="3416535"/>
            <a:ext cx="2266827" cy="1440000"/>
          </a:xfrm>
          <a:prstGeom prst="rect">
            <a:avLst/>
          </a:prstGeom>
        </p:spPr>
      </p:pic>
      <p:sp>
        <p:nvSpPr>
          <p:cNvPr id="6" name="TextovéPole 203">
            <a:extLst>
              <a:ext uri="{FF2B5EF4-FFF2-40B4-BE49-F238E27FC236}">
                <a16:creationId xmlns:a16="http://schemas.microsoft.com/office/drawing/2014/main" id="{39720B74-8A48-6654-47B7-B95CCB109A53}"/>
              </a:ext>
            </a:extLst>
          </p:cNvPr>
          <p:cNvSpPr txBox="1"/>
          <p:nvPr>
            <p:custDataLst>
              <p:tags r:id="rId16"/>
            </p:custDataLst>
          </p:nvPr>
        </p:nvSpPr>
        <p:spPr>
          <a:xfrm>
            <a:off x="8980468" y="3748886"/>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2022</a:t>
            </a:r>
          </a:p>
        </p:txBody>
      </p:sp>
      <p:sp>
        <p:nvSpPr>
          <p:cNvPr id="10" name="TextovéPole 203">
            <a:extLst>
              <a:ext uri="{FF2B5EF4-FFF2-40B4-BE49-F238E27FC236}">
                <a16:creationId xmlns:a16="http://schemas.microsoft.com/office/drawing/2014/main" id="{A577B549-894F-F72E-EFB3-E4A85CE5AA3D}"/>
              </a:ext>
            </a:extLst>
          </p:cNvPr>
          <p:cNvSpPr txBox="1"/>
          <p:nvPr>
            <p:custDataLst>
              <p:tags r:id="rId17"/>
            </p:custDataLst>
          </p:nvPr>
        </p:nvSpPr>
        <p:spPr>
          <a:xfrm>
            <a:off x="8980468" y="2413060"/>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2023</a:t>
            </a:r>
          </a:p>
        </p:txBody>
      </p:sp>
      <p:pic>
        <p:nvPicPr>
          <p:cNvPr id="14" name="Obrázek 13">
            <a:extLst>
              <a:ext uri="{FF2B5EF4-FFF2-40B4-BE49-F238E27FC236}">
                <a16:creationId xmlns:a16="http://schemas.microsoft.com/office/drawing/2014/main" id="{E2513525-1275-A219-9F78-629F330D0C4F}"/>
              </a:ext>
            </a:extLst>
          </p:cNvPr>
          <p:cNvPicPr>
            <a:picLocks noChangeAspect="1"/>
          </p:cNvPicPr>
          <p:nvPr>
            <p:custDataLst>
              <p:tags r:id="rId18"/>
            </p:custDataLst>
          </p:nvPr>
        </p:nvPicPr>
        <p:blipFill>
          <a:blip r:embed="rId29"/>
          <a:stretch>
            <a:fillRect/>
          </a:stretch>
        </p:blipFill>
        <p:spPr>
          <a:xfrm>
            <a:off x="9667499" y="1960612"/>
            <a:ext cx="2524388" cy="1401086"/>
          </a:xfrm>
          <a:prstGeom prst="rect">
            <a:avLst/>
          </a:prstGeom>
        </p:spPr>
      </p:pic>
      <p:sp>
        <p:nvSpPr>
          <p:cNvPr id="3" name="TextovéPole 203">
            <a:extLst>
              <a:ext uri="{FF2B5EF4-FFF2-40B4-BE49-F238E27FC236}">
                <a16:creationId xmlns:a16="http://schemas.microsoft.com/office/drawing/2014/main" id="{F4690583-64AE-470B-83A0-F95BFB186056}"/>
              </a:ext>
            </a:extLst>
          </p:cNvPr>
          <p:cNvSpPr txBox="1"/>
          <p:nvPr>
            <p:custDataLst>
              <p:tags r:id="rId19"/>
            </p:custDataLst>
          </p:nvPr>
        </p:nvSpPr>
        <p:spPr>
          <a:xfrm>
            <a:off x="8980468" y="1077234"/>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2024</a:t>
            </a:r>
          </a:p>
        </p:txBody>
      </p:sp>
      <p:pic>
        <p:nvPicPr>
          <p:cNvPr id="4" name="Obrázek 3">
            <a:extLst>
              <a:ext uri="{FF2B5EF4-FFF2-40B4-BE49-F238E27FC236}">
                <a16:creationId xmlns:a16="http://schemas.microsoft.com/office/drawing/2014/main" id="{9C3CCE1C-E451-7985-8D5C-26ED75CF0CF7}"/>
              </a:ext>
            </a:extLst>
          </p:cNvPr>
          <p:cNvPicPr>
            <a:picLocks noChangeAspect="1"/>
          </p:cNvPicPr>
          <p:nvPr>
            <p:custDataLst>
              <p:tags r:id="rId20"/>
            </p:custDataLst>
          </p:nvPr>
        </p:nvPicPr>
        <p:blipFill>
          <a:blip r:embed="rId29"/>
          <a:stretch>
            <a:fillRect/>
          </a:stretch>
        </p:blipFill>
        <p:spPr>
          <a:xfrm>
            <a:off x="9605914" y="501969"/>
            <a:ext cx="2524388" cy="1401086"/>
          </a:xfrm>
          <a:prstGeom prst="rect">
            <a:avLst/>
          </a:prstGeom>
        </p:spPr>
      </p:pic>
    </p:spTree>
    <p:extLst>
      <p:ext uri="{BB962C8B-B14F-4D97-AF65-F5344CB8AC3E}">
        <p14:creationId xmlns:p14="http://schemas.microsoft.com/office/powerpoint/2010/main" val="243831093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Obrázek 20">
            <a:extLst>
              <a:ext uri="{FF2B5EF4-FFF2-40B4-BE49-F238E27FC236}">
                <a16:creationId xmlns:a16="http://schemas.microsoft.com/office/drawing/2014/main" id="{3B90841F-1829-3451-F19D-57F23E195772}"/>
              </a:ext>
            </a:extLst>
          </p:cNvPr>
          <p:cNvPicPr>
            <a:picLocks noChangeAspect="1"/>
          </p:cNvPicPr>
          <p:nvPr/>
        </p:nvPicPr>
        <p:blipFill>
          <a:blip r:embed="rId22"/>
          <a:srcRect r="4427"/>
          <a:stretch/>
        </p:blipFill>
        <p:spPr>
          <a:xfrm>
            <a:off x="9328049" y="361389"/>
            <a:ext cx="2815165" cy="1440000"/>
          </a:xfrm>
          <a:prstGeom prst="rect">
            <a:avLst/>
          </a:prstGeom>
        </p:spPr>
      </p:pic>
      <p:sp>
        <p:nvSpPr>
          <p:cNvPr id="2" name="Title 1"/>
          <p:cNvSpPr>
            <a:spLocks noGrp="1"/>
          </p:cNvSpPr>
          <p:nvPr>
            <p:ph type="title"/>
            <p:custDataLst>
              <p:tags r:id="rId1"/>
            </p:custDataLst>
          </p:nvPr>
        </p:nvSpPr>
        <p:spPr/>
        <p:txBody>
          <a:bodyPr>
            <a:normAutofit/>
          </a:bodyPr>
          <a:lstStyle/>
          <a:p>
            <a:r>
              <a:rPr lang="cs-CZ" dirty="0">
                <a:solidFill>
                  <a:srgbClr val="002060"/>
                </a:solidFill>
              </a:rPr>
              <a:t>Mobilní specializovaná paliativní péče v ČR </a:t>
            </a:r>
          </a:p>
        </p:txBody>
      </p:sp>
      <p:sp>
        <p:nvSpPr>
          <p:cNvPr id="120" name="TextovéPole 118"/>
          <p:cNvSpPr txBox="1"/>
          <p:nvPr/>
        </p:nvSpPr>
        <p:spPr>
          <a:xfrm>
            <a:off x="257558" y="4621047"/>
            <a:ext cx="8413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srgbClr val="3C3A62"/>
                </a:solidFill>
                <a:effectLst/>
                <a:uLnTx/>
                <a:uFillTx/>
                <a:latin typeface="Arial"/>
                <a:ea typeface="+mn-ea"/>
                <a:cs typeface="+mn-cs"/>
              </a:rPr>
              <a:t>Nárůst počtu pacientů MSPP jejichž péče je hrazená zdravotní pojišťovnou</a:t>
            </a:r>
          </a:p>
        </p:txBody>
      </p:sp>
      <p:sp>
        <p:nvSpPr>
          <p:cNvPr id="177" name="AutoShape 5"/>
          <p:cNvSpPr>
            <a:spLocks noChangeAspect="1" noChangeArrowheads="1" noTextEdit="1"/>
          </p:cNvSpPr>
          <p:nvPr/>
        </p:nvSpPr>
        <p:spPr bwMode="auto">
          <a:xfrm>
            <a:off x="9201084" y="4811751"/>
            <a:ext cx="2942130" cy="1927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800" b="1" i="0" u="none" strike="noStrike" kern="1200" cap="none" spc="0" normalizeH="0" baseline="0" noProof="0">
              <a:ln>
                <a:noFill/>
              </a:ln>
              <a:solidFill>
                <a:prstClr val="black"/>
              </a:solidFill>
              <a:effectLst/>
              <a:uLnTx/>
              <a:uFillTx/>
              <a:latin typeface="Verdana" pitchFamily="34" charset="0"/>
              <a:ea typeface="+mn-ea"/>
              <a:cs typeface="+mn-cs"/>
            </a:endParaRPr>
          </a:p>
        </p:txBody>
      </p:sp>
      <p:sp>
        <p:nvSpPr>
          <p:cNvPr id="27" name="TextovéPole 203">
            <a:extLst>
              <a:ext uri="{FF2B5EF4-FFF2-40B4-BE49-F238E27FC236}">
                <a16:creationId xmlns:a16="http://schemas.microsoft.com/office/drawing/2014/main" id="{1CE1A30F-A8D8-4E7C-9099-3CB4BF02BDA3}"/>
              </a:ext>
            </a:extLst>
          </p:cNvPr>
          <p:cNvSpPr txBox="1"/>
          <p:nvPr>
            <p:custDataLst>
              <p:tags r:id="rId2"/>
            </p:custDataLst>
          </p:nvPr>
        </p:nvSpPr>
        <p:spPr>
          <a:xfrm>
            <a:off x="365196" y="4942310"/>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2016</a:t>
            </a:r>
          </a:p>
        </p:txBody>
      </p:sp>
      <p:sp>
        <p:nvSpPr>
          <p:cNvPr id="28" name="TextovéPole 203">
            <a:extLst>
              <a:ext uri="{FF2B5EF4-FFF2-40B4-BE49-F238E27FC236}">
                <a16:creationId xmlns:a16="http://schemas.microsoft.com/office/drawing/2014/main" id="{7AC8D995-3C28-44F8-ABFF-4B670EECE540}"/>
              </a:ext>
            </a:extLst>
          </p:cNvPr>
          <p:cNvSpPr txBox="1"/>
          <p:nvPr>
            <p:custDataLst>
              <p:tags r:id="rId3"/>
            </p:custDataLst>
          </p:nvPr>
        </p:nvSpPr>
        <p:spPr>
          <a:xfrm>
            <a:off x="2296696" y="4956435"/>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2017</a:t>
            </a:r>
          </a:p>
        </p:txBody>
      </p:sp>
      <p:sp>
        <p:nvSpPr>
          <p:cNvPr id="29" name="TextovéPole 203">
            <a:extLst>
              <a:ext uri="{FF2B5EF4-FFF2-40B4-BE49-F238E27FC236}">
                <a16:creationId xmlns:a16="http://schemas.microsoft.com/office/drawing/2014/main" id="{8A882E65-B80C-431C-B982-0E521BCB336C}"/>
              </a:ext>
            </a:extLst>
          </p:cNvPr>
          <p:cNvSpPr txBox="1"/>
          <p:nvPr>
            <p:custDataLst>
              <p:tags r:id="rId4"/>
            </p:custDataLst>
          </p:nvPr>
        </p:nvSpPr>
        <p:spPr>
          <a:xfrm>
            <a:off x="4224207" y="4917202"/>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2018</a:t>
            </a:r>
          </a:p>
        </p:txBody>
      </p:sp>
      <p:sp>
        <p:nvSpPr>
          <p:cNvPr id="30" name="TextovéPole 203">
            <a:extLst>
              <a:ext uri="{FF2B5EF4-FFF2-40B4-BE49-F238E27FC236}">
                <a16:creationId xmlns:a16="http://schemas.microsoft.com/office/drawing/2014/main" id="{5FA99761-A69E-4C3F-8B79-88BB74A96D59}"/>
              </a:ext>
            </a:extLst>
          </p:cNvPr>
          <p:cNvSpPr txBox="1"/>
          <p:nvPr>
            <p:custDataLst>
              <p:tags r:id="rId5"/>
            </p:custDataLst>
          </p:nvPr>
        </p:nvSpPr>
        <p:spPr>
          <a:xfrm>
            <a:off x="6105170" y="4931953"/>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2019</a:t>
            </a:r>
          </a:p>
        </p:txBody>
      </p:sp>
      <p:sp>
        <p:nvSpPr>
          <p:cNvPr id="31" name="TextovéPole 203">
            <a:extLst>
              <a:ext uri="{FF2B5EF4-FFF2-40B4-BE49-F238E27FC236}">
                <a16:creationId xmlns:a16="http://schemas.microsoft.com/office/drawing/2014/main" id="{EF4D6779-A8F2-42E4-AD8F-4A9C580D4B33}"/>
              </a:ext>
            </a:extLst>
          </p:cNvPr>
          <p:cNvSpPr txBox="1"/>
          <p:nvPr>
            <p:custDataLst>
              <p:tags r:id="rId6"/>
            </p:custDataLst>
          </p:nvPr>
        </p:nvSpPr>
        <p:spPr>
          <a:xfrm>
            <a:off x="8077294" y="4931953"/>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2020</a:t>
            </a:r>
          </a:p>
        </p:txBody>
      </p:sp>
      <p:sp>
        <p:nvSpPr>
          <p:cNvPr id="32" name="TextovéPole 203">
            <a:extLst>
              <a:ext uri="{FF2B5EF4-FFF2-40B4-BE49-F238E27FC236}">
                <a16:creationId xmlns:a16="http://schemas.microsoft.com/office/drawing/2014/main" id="{736885BF-3FBD-4578-AB69-419DCD9ED561}"/>
              </a:ext>
            </a:extLst>
          </p:cNvPr>
          <p:cNvSpPr txBox="1"/>
          <p:nvPr>
            <p:custDataLst>
              <p:tags r:id="rId7"/>
            </p:custDataLst>
          </p:nvPr>
        </p:nvSpPr>
        <p:spPr>
          <a:xfrm>
            <a:off x="10002169" y="4921425"/>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2021</a:t>
            </a:r>
          </a:p>
        </p:txBody>
      </p:sp>
      <p:pic>
        <p:nvPicPr>
          <p:cNvPr id="4" name="Obrázek 3">
            <a:extLst>
              <a:ext uri="{FF2B5EF4-FFF2-40B4-BE49-F238E27FC236}">
                <a16:creationId xmlns:a16="http://schemas.microsoft.com/office/drawing/2014/main" id="{78DE22B5-5C9F-4918-B91F-36919995BCB4}"/>
              </a:ext>
            </a:extLst>
          </p:cNvPr>
          <p:cNvPicPr>
            <a:picLocks noChangeAspect="1"/>
          </p:cNvPicPr>
          <p:nvPr>
            <p:custDataLst>
              <p:tags r:id="rId8"/>
            </p:custDataLst>
          </p:nvPr>
        </p:nvPicPr>
        <p:blipFill>
          <a:blip r:embed="rId23"/>
          <a:stretch>
            <a:fillRect/>
          </a:stretch>
        </p:blipFill>
        <p:spPr>
          <a:xfrm>
            <a:off x="180000" y="5321640"/>
            <a:ext cx="1920000" cy="1440000"/>
          </a:xfrm>
          <a:prstGeom prst="rect">
            <a:avLst/>
          </a:prstGeom>
        </p:spPr>
      </p:pic>
      <p:pic>
        <p:nvPicPr>
          <p:cNvPr id="7" name="Obrázek 6">
            <a:extLst>
              <a:ext uri="{FF2B5EF4-FFF2-40B4-BE49-F238E27FC236}">
                <a16:creationId xmlns:a16="http://schemas.microsoft.com/office/drawing/2014/main" id="{189AFCCE-125C-48A3-A86C-9C52B9063917}"/>
              </a:ext>
            </a:extLst>
          </p:cNvPr>
          <p:cNvPicPr>
            <a:picLocks noChangeAspect="1"/>
          </p:cNvPicPr>
          <p:nvPr>
            <p:custDataLst>
              <p:tags r:id="rId9"/>
            </p:custDataLst>
          </p:nvPr>
        </p:nvPicPr>
        <p:blipFill>
          <a:blip r:embed="rId24"/>
          <a:stretch>
            <a:fillRect/>
          </a:stretch>
        </p:blipFill>
        <p:spPr>
          <a:xfrm>
            <a:off x="2160000" y="5321640"/>
            <a:ext cx="1920000" cy="1440000"/>
          </a:xfrm>
          <a:prstGeom prst="rect">
            <a:avLst/>
          </a:prstGeom>
        </p:spPr>
      </p:pic>
      <p:pic>
        <p:nvPicPr>
          <p:cNvPr id="11" name="Obrázek 10">
            <a:extLst>
              <a:ext uri="{FF2B5EF4-FFF2-40B4-BE49-F238E27FC236}">
                <a16:creationId xmlns:a16="http://schemas.microsoft.com/office/drawing/2014/main" id="{7940E610-22F7-441B-9068-59712CA90D87}"/>
              </a:ext>
            </a:extLst>
          </p:cNvPr>
          <p:cNvPicPr>
            <a:picLocks noChangeAspect="1"/>
          </p:cNvPicPr>
          <p:nvPr>
            <p:custDataLst>
              <p:tags r:id="rId10"/>
            </p:custDataLst>
          </p:nvPr>
        </p:nvPicPr>
        <p:blipFill>
          <a:blip r:embed="rId25"/>
          <a:stretch>
            <a:fillRect/>
          </a:stretch>
        </p:blipFill>
        <p:spPr>
          <a:xfrm>
            <a:off x="6120000" y="5320053"/>
            <a:ext cx="1920000" cy="1440000"/>
          </a:xfrm>
          <a:prstGeom prst="rect">
            <a:avLst/>
          </a:prstGeom>
        </p:spPr>
      </p:pic>
      <p:pic>
        <p:nvPicPr>
          <p:cNvPr id="13" name="Obrázek 12">
            <a:extLst>
              <a:ext uri="{FF2B5EF4-FFF2-40B4-BE49-F238E27FC236}">
                <a16:creationId xmlns:a16="http://schemas.microsoft.com/office/drawing/2014/main" id="{56588227-EFFC-4EF2-9F54-3EA14D479F57}"/>
              </a:ext>
            </a:extLst>
          </p:cNvPr>
          <p:cNvPicPr>
            <a:picLocks noChangeAspect="1"/>
          </p:cNvPicPr>
          <p:nvPr>
            <p:custDataLst>
              <p:tags r:id="rId11"/>
            </p:custDataLst>
          </p:nvPr>
        </p:nvPicPr>
        <p:blipFill>
          <a:blip r:embed="rId26"/>
          <a:stretch>
            <a:fillRect/>
          </a:stretch>
        </p:blipFill>
        <p:spPr>
          <a:xfrm>
            <a:off x="8100000" y="5320053"/>
            <a:ext cx="1920000" cy="1440000"/>
          </a:xfrm>
          <a:prstGeom prst="rect">
            <a:avLst/>
          </a:prstGeom>
        </p:spPr>
      </p:pic>
      <p:pic>
        <p:nvPicPr>
          <p:cNvPr id="15" name="Obrázek 14">
            <a:extLst>
              <a:ext uri="{FF2B5EF4-FFF2-40B4-BE49-F238E27FC236}">
                <a16:creationId xmlns:a16="http://schemas.microsoft.com/office/drawing/2014/main" id="{068D547D-B32D-4A44-86CF-A54BD2DCD80E}"/>
              </a:ext>
            </a:extLst>
          </p:cNvPr>
          <p:cNvPicPr>
            <a:picLocks noChangeAspect="1"/>
          </p:cNvPicPr>
          <p:nvPr>
            <p:custDataLst>
              <p:tags r:id="rId12"/>
            </p:custDataLst>
          </p:nvPr>
        </p:nvPicPr>
        <p:blipFill>
          <a:blip r:embed="rId27"/>
          <a:stretch>
            <a:fillRect/>
          </a:stretch>
        </p:blipFill>
        <p:spPr>
          <a:xfrm>
            <a:off x="10080000" y="5320053"/>
            <a:ext cx="1920000" cy="1440000"/>
          </a:xfrm>
          <a:prstGeom prst="rect">
            <a:avLst/>
          </a:prstGeom>
        </p:spPr>
      </p:pic>
      <p:pic>
        <p:nvPicPr>
          <p:cNvPr id="12" name="Obrázek 11">
            <a:extLst>
              <a:ext uri="{FF2B5EF4-FFF2-40B4-BE49-F238E27FC236}">
                <a16:creationId xmlns:a16="http://schemas.microsoft.com/office/drawing/2014/main" id="{D6757465-D6BA-D6D7-F245-2C0FB7E3B18C}"/>
              </a:ext>
            </a:extLst>
          </p:cNvPr>
          <p:cNvPicPr>
            <a:picLocks noChangeAspect="1"/>
          </p:cNvPicPr>
          <p:nvPr>
            <p:custDataLst>
              <p:tags r:id="rId13"/>
            </p:custDataLst>
          </p:nvPr>
        </p:nvPicPr>
        <p:blipFill>
          <a:blip r:embed="rId28"/>
          <a:stretch>
            <a:fillRect/>
          </a:stretch>
        </p:blipFill>
        <p:spPr>
          <a:xfrm>
            <a:off x="9825740" y="3341028"/>
            <a:ext cx="2266827" cy="1440000"/>
          </a:xfrm>
          <a:prstGeom prst="rect">
            <a:avLst/>
          </a:prstGeom>
        </p:spPr>
      </p:pic>
      <p:pic>
        <p:nvPicPr>
          <p:cNvPr id="17" name="Obrázek 16">
            <a:extLst>
              <a:ext uri="{FF2B5EF4-FFF2-40B4-BE49-F238E27FC236}">
                <a16:creationId xmlns:a16="http://schemas.microsoft.com/office/drawing/2014/main" id="{B543FFCB-10AA-BB74-BA4B-FD05E3397330}"/>
              </a:ext>
            </a:extLst>
          </p:cNvPr>
          <p:cNvPicPr>
            <a:picLocks noChangeAspect="1"/>
          </p:cNvPicPr>
          <p:nvPr>
            <p:custDataLst>
              <p:tags r:id="rId14"/>
            </p:custDataLst>
          </p:nvPr>
        </p:nvPicPr>
        <p:blipFill>
          <a:blip r:embed="rId29"/>
          <a:stretch>
            <a:fillRect/>
          </a:stretch>
        </p:blipFill>
        <p:spPr>
          <a:xfrm>
            <a:off x="4063207" y="5449740"/>
            <a:ext cx="2107648" cy="1169787"/>
          </a:xfrm>
          <a:prstGeom prst="rect">
            <a:avLst/>
          </a:prstGeom>
        </p:spPr>
      </p:pic>
      <p:pic>
        <p:nvPicPr>
          <p:cNvPr id="19" name="Obrázek 18">
            <a:extLst>
              <a:ext uri="{FF2B5EF4-FFF2-40B4-BE49-F238E27FC236}">
                <a16:creationId xmlns:a16="http://schemas.microsoft.com/office/drawing/2014/main" id="{76CC9A69-4552-666B-253B-4F007CCFAEFA}"/>
              </a:ext>
            </a:extLst>
          </p:cNvPr>
          <p:cNvPicPr>
            <a:picLocks noChangeAspect="1"/>
          </p:cNvPicPr>
          <p:nvPr>
            <p:custDataLst>
              <p:tags r:id="rId15"/>
            </p:custDataLst>
          </p:nvPr>
        </p:nvPicPr>
        <p:blipFill>
          <a:blip r:embed="rId30"/>
          <a:stretch>
            <a:fillRect/>
          </a:stretch>
        </p:blipFill>
        <p:spPr>
          <a:xfrm>
            <a:off x="9597742" y="1844843"/>
            <a:ext cx="2594501" cy="1440000"/>
          </a:xfrm>
          <a:prstGeom prst="rect">
            <a:avLst/>
          </a:prstGeom>
        </p:spPr>
      </p:pic>
      <p:sp>
        <p:nvSpPr>
          <p:cNvPr id="6" name="TextovéPole 203">
            <a:extLst>
              <a:ext uri="{FF2B5EF4-FFF2-40B4-BE49-F238E27FC236}">
                <a16:creationId xmlns:a16="http://schemas.microsoft.com/office/drawing/2014/main" id="{467D4B7E-360A-A278-FD78-3B5437393583}"/>
              </a:ext>
            </a:extLst>
          </p:cNvPr>
          <p:cNvSpPr txBox="1"/>
          <p:nvPr>
            <p:custDataLst>
              <p:tags r:id="rId16"/>
            </p:custDataLst>
          </p:nvPr>
        </p:nvSpPr>
        <p:spPr>
          <a:xfrm>
            <a:off x="8980468" y="3748886"/>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2022</a:t>
            </a:r>
          </a:p>
        </p:txBody>
      </p:sp>
      <p:sp>
        <p:nvSpPr>
          <p:cNvPr id="9" name="TextovéPole 203">
            <a:extLst>
              <a:ext uri="{FF2B5EF4-FFF2-40B4-BE49-F238E27FC236}">
                <a16:creationId xmlns:a16="http://schemas.microsoft.com/office/drawing/2014/main" id="{043E92D5-DC06-C43F-4375-C44F65F5D9CA}"/>
              </a:ext>
            </a:extLst>
          </p:cNvPr>
          <p:cNvSpPr txBox="1"/>
          <p:nvPr>
            <p:custDataLst>
              <p:tags r:id="rId17"/>
            </p:custDataLst>
          </p:nvPr>
        </p:nvSpPr>
        <p:spPr>
          <a:xfrm>
            <a:off x="8980468" y="2413060"/>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2023</a:t>
            </a:r>
          </a:p>
        </p:txBody>
      </p:sp>
      <p:sp>
        <p:nvSpPr>
          <p:cNvPr id="10" name="TextovéPole 203">
            <a:extLst>
              <a:ext uri="{FF2B5EF4-FFF2-40B4-BE49-F238E27FC236}">
                <a16:creationId xmlns:a16="http://schemas.microsoft.com/office/drawing/2014/main" id="{7D2B1176-A3D6-6289-3BDD-730792856805}"/>
              </a:ext>
            </a:extLst>
          </p:cNvPr>
          <p:cNvSpPr txBox="1"/>
          <p:nvPr>
            <p:custDataLst>
              <p:tags r:id="rId18"/>
            </p:custDataLst>
          </p:nvPr>
        </p:nvSpPr>
        <p:spPr>
          <a:xfrm>
            <a:off x="8980468" y="1077234"/>
            <a:ext cx="892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3C3A62"/>
                </a:solidFill>
                <a:effectLst/>
                <a:uLnTx/>
                <a:uFillTx/>
                <a:latin typeface="Arial"/>
                <a:ea typeface="+mn-ea"/>
                <a:cs typeface="+mn-cs"/>
              </a:rPr>
              <a:t>2024</a:t>
            </a:r>
          </a:p>
        </p:txBody>
      </p:sp>
      <p:graphicFrame>
        <p:nvGraphicFramePr>
          <p:cNvPr id="18" name="Tabulka 6">
            <a:extLst>
              <a:ext uri="{FF2B5EF4-FFF2-40B4-BE49-F238E27FC236}">
                <a16:creationId xmlns:a16="http://schemas.microsoft.com/office/drawing/2014/main" id="{2418CC08-05F7-DDF5-01D9-7233D22CA651}"/>
              </a:ext>
            </a:extLst>
          </p:cNvPr>
          <p:cNvGraphicFramePr>
            <a:graphicFrameLocks noGrp="1"/>
          </p:cNvGraphicFramePr>
          <p:nvPr>
            <p:custDataLst>
              <p:tags r:id="rId19"/>
            </p:custDataLst>
            <p:extLst>
              <p:ext uri="{D42A27DB-BD31-4B8C-83A1-F6EECF244321}">
                <p14:modId xmlns:p14="http://schemas.microsoft.com/office/powerpoint/2010/main" val="1329561942"/>
              </p:ext>
            </p:extLst>
          </p:nvPr>
        </p:nvGraphicFramePr>
        <p:xfrm>
          <a:off x="378134" y="649379"/>
          <a:ext cx="8572221" cy="3990399"/>
        </p:xfrm>
        <a:graphic>
          <a:graphicData uri="http://schemas.openxmlformats.org/drawingml/2006/table">
            <a:tbl>
              <a:tblPr/>
              <a:tblGrid>
                <a:gridCol w="1584000">
                  <a:extLst>
                    <a:ext uri="{9D8B030D-6E8A-4147-A177-3AD203B41FA5}">
                      <a16:colId xmlns:a16="http://schemas.microsoft.com/office/drawing/2014/main" val="2661056440"/>
                    </a:ext>
                  </a:extLst>
                </a:gridCol>
                <a:gridCol w="776469">
                  <a:extLst>
                    <a:ext uri="{9D8B030D-6E8A-4147-A177-3AD203B41FA5}">
                      <a16:colId xmlns:a16="http://schemas.microsoft.com/office/drawing/2014/main" val="2613457464"/>
                    </a:ext>
                  </a:extLst>
                </a:gridCol>
                <a:gridCol w="776469">
                  <a:extLst>
                    <a:ext uri="{9D8B030D-6E8A-4147-A177-3AD203B41FA5}">
                      <a16:colId xmlns:a16="http://schemas.microsoft.com/office/drawing/2014/main" val="1876203265"/>
                    </a:ext>
                  </a:extLst>
                </a:gridCol>
                <a:gridCol w="776469">
                  <a:extLst>
                    <a:ext uri="{9D8B030D-6E8A-4147-A177-3AD203B41FA5}">
                      <a16:colId xmlns:a16="http://schemas.microsoft.com/office/drawing/2014/main" val="3236280784"/>
                    </a:ext>
                  </a:extLst>
                </a:gridCol>
                <a:gridCol w="776469">
                  <a:extLst>
                    <a:ext uri="{9D8B030D-6E8A-4147-A177-3AD203B41FA5}">
                      <a16:colId xmlns:a16="http://schemas.microsoft.com/office/drawing/2014/main" val="1600830225"/>
                    </a:ext>
                  </a:extLst>
                </a:gridCol>
                <a:gridCol w="776469">
                  <a:extLst>
                    <a:ext uri="{9D8B030D-6E8A-4147-A177-3AD203B41FA5}">
                      <a16:colId xmlns:a16="http://schemas.microsoft.com/office/drawing/2014/main" val="2263765394"/>
                    </a:ext>
                  </a:extLst>
                </a:gridCol>
                <a:gridCol w="776469">
                  <a:extLst>
                    <a:ext uri="{9D8B030D-6E8A-4147-A177-3AD203B41FA5}">
                      <a16:colId xmlns:a16="http://schemas.microsoft.com/office/drawing/2014/main" val="1775833085"/>
                    </a:ext>
                  </a:extLst>
                </a:gridCol>
                <a:gridCol w="776469">
                  <a:extLst>
                    <a:ext uri="{9D8B030D-6E8A-4147-A177-3AD203B41FA5}">
                      <a16:colId xmlns:a16="http://schemas.microsoft.com/office/drawing/2014/main" val="2327612374"/>
                    </a:ext>
                  </a:extLst>
                </a:gridCol>
                <a:gridCol w="776469">
                  <a:extLst>
                    <a:ext uri="{9D8B030D-6E8A-4147-A177-3AD203B41FA5}">
                      <a16:colId xmlns:a16="http://schemas.microsoft.com/office/drawing/2014/main" val="99477508"/>
                    </a:ext>
                  </a:extLst>
                </a:gridCol>
                <a:gridCol w="776469">
                  <a:extLst>
                    <a:ext uri="{9D8B030D-6E8A-4147-A177-3AD203B41FA5}">
                      <a16:colId xmlns:a16="http://schemas.microsoft.com/office/drawing/2014/main" val="431246805"/>
                    </a:ext>
                  </a:extLst>
                </a:gridCol>
              </a:tblGrid>
              <a:tr h="426023">
                <a:tc row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1" i="0" u="none" strike="noStrike">
                          <a:solidFill>
                            <a:schemeClr val="bg1"/>
                          </a:solidFill>
                          <a:effectLst/>
                          <a:latin typeface="Calibri" panose="020F0502020204030204" pitchFamily="34" charset="0"/>
                          <a:cs typeface="Calibri" panose="020F0502020204030204" pitchFamily="34" charset="0"/>
                        </a:rPr>
                        <a:t>REGION</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gridSpan="9">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i="0" u="none" strike="noStrike">
                          <a:solidFill>
                            <a:schemeClr val="bg1"/>
                          </a:solidFill>
                          <a:effectLst/>
                          <a:latin typeface="Calibri" panose="020F0502020204030204" pitchFamily="34" charset="0"/>
                          <a:cs typeface="Calibri" panose="020F0502020204030204" pitchFamily="34" charset="0"/>
                        </a:rPr>
                        <a:t>Počet pacientů jimž byla vykázána zdravotní</a:t>
                      </a:r>
                      <a:r>
                        <a:rPr lang="cs-CZ" sz="1400" b="1" i="0" u="none" strike="noStrike" baseline="0">
                          <a:solidFill>
                            <a:schemeClr val="bg1"/>
                          </a:solidFill>
                          <a:effectLst/>
                          <a:latin typeface="Calibri" panose="020F0502020204030204" pitchFamily="34" charset="0"/>
                          <a:cs typeface="Calibri" panose="020F0502020204030204" pitchFamily="34" charset="0"/>
                        </a:rPr>
                        <a:t> péče na odbornost 926</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000" b="1" i="0" u="none" strike="noStrike">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000" b="1" i="0" u="none" strike="noStrike">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74446">
                <a:tc vMerge="1">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endParaRPr lang="cs-CZ" sz="1400" b="1" i="0" u="none" strike="noStrike">
                        <a:solidFill>
                          <a:schemeClr val="bg1"/>
                        </a:solidFill>
                        <a:effectLst/>
                        <a:latin typeface="Calibri" panose="020F0502020204030204" pitchFamily="34" charset="0"/>
                      </a:endParaRPr>
                    </a:p>
                  </a:txBody>
                  <a:tcPr marL="8876" marR="8876" marT="8876"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a:solidFill>
                            <a:schemeClr val="bg1"/>
                          </a:solidFill>
                          <a:effectLst/>
                          <a:latin typeface="Calibri" panose="020F0502020204030204" pitchFamily="34" charset="0"/>
                          <a:cs typeface="Calibri" panose="020F0502020204030204" pitchFamily="34" charset="0"/>
                        </a:rPr>
                        <a:t>2016</a:t>
                      </a:r>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a:solidFill>
                            <a:schemeClr val="bg1"/>
                          </a:solidFill>
                          <a:effectLst/>
                          <a:latin typeface="Calibri" panose="020F0502020204030204" pitchFamily="34" charset="0"/>
                          <a:cs typeface="Calibri" panose="020F0502020204030204" pitchFamily="34" charset="0"/>
                        </a:rPr>
                        <a:t>2017</a:t>
                      </a:r>
                      <a:endParaRPr lang="cs-CZ" sz="1400" b="1" i="0" u="none" strike="noStrike">
                        <a:solidFill>
                          <a:schemeClr val="bg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algn="ctr" fontAlgn="b"/>
                      <a:r>
                        <a:rPr lang="cs-CZ" sz="1400" b="1" i="0" u="none" strike="noStrike">
                          <a:solidFill>
                            <a:schemeClr val="bg1"/>
                          </a:solidFill>
                          <a:effectLst/>
                          <a:latin typeface="Calibri" panose="020F0502020204030204" pitchFamily="34" charset="0"/>
                          <a:cs typeface="Calibri" panose="020F0502020204030204" pitchFamily="34" charset="0"/>
                        </a:rPr>
                        <a:t>2018</a:t>
                      </a:r>
                      <a:endParaRPr lang="cs-CZ" sz="1400" b="1" i="0" u="none" strike="noStrike">
                        <a:solidFill>
                          <a:schemeClr val="accent3">
                            <a:lumMod val="60000"/>
                            <a:lumOff val="40000"/>
                          </a:schemeClr>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2019</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2020</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2021</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2022</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2023</a:t>
                      </a:r>
                    </a:p>
                  </a:txBody>
                  <a:tcPr marL="8876" marR="8876" marT="8876"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a:txBody>
                    <a:bodyPr/>
                    <a:lstStyle/>
                    <a:p>
                      <a:pPr marL="0" algn="ctr" defTabSz="914400" rtl="0" eaLnBrk="1" fontAlgn="b" latinLnBrk="0" hangingPunct="1"/>
                      <a:r>
                        <a:rPr lang="cs-CZ" sz="1400" b="1" i="0" u="none" strike="noStrike" kern="1200">
                          <a:solidFill>
                            <a:schemeClr val="bg1"/>
                          </a:solidFill>
                          <a:effectLst/>
                          <a:latin typeface="Calibri" panose="020F0502020204030204" pitchFamily="34" charset="0"/>
                          <a:ea typeface="+mn-ea"/>
                          <a:cs typeface="Calibri" panose="020F0502020204030204" pitchFamily="34" charset="0"/>
                        </a:rPr>
                        <a:t>2024</a:t>
                      </a:r>
                    </a:p>
                  </a:txBody>
                  <a:tcPr marL="8876" marR="8876" marT="8876"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331979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Hlavní město Praha</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128</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225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379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519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529</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572</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613</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Středočeský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14</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222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281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323</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364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390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Jihočeský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76</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271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411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516</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556</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Calibri" panose="020F0502020204030204" pitchFamily="34" charset="0"/>
                          <a:cs typeface="Calibri" panose="020F0502020204030204" pitchFamily="34" charset="0"/>
                        </a:rPr>
                        <a:t>Plzeňský kraj</a:t>
                      </a:r>
                      <a:endParaRPr lang="cs-CZ" sz="1400" b="0" i="0" u="none" strike="noStrike">
                        <a:solidFill>
                          <a:srgbClr val="000000"/>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135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194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257</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a:solidFill>
                            <a:schemeClr val="tx1"/>
                          </a:solidFill>
                          <a:effectLst/>
                          <a:latin typeface="Calibri" panose="020F0502020204030204" pitchFamily="34" charset="0"/>
                          <a:cs typeface="Calibri" panose="020F0502020204030204" pitchFamily="34" charset="0"/>
                        </a:rPr>
                        <a:t>Karlovarský kraj</a:t>
                      </a:r>
                      <a:endParaRPr lang="cs-CZ" sz="1400" b="0" i="0" u="none" strike="noStrike">
                        <a:solidFill>
                          <a:schemeClr val="tx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138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154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157</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122</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133</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solidFill>
                            <a:schemeClr val="tx1"/>
                          </a:solidFill>
                          <a:effectLst/>
                          <a:latin typeface="Calibri" panose="020F0502020204030204" pitchFamily="34" charset="0"/>
                          <a:cs typeface="Calibri" panose="020F0502020204030204" pitchFamily="34" charset="0"/>
                        </a:rPr>
                        <a:t>Ústecký kraj</a:t>
                      </a:r>
                      <a:endParaRPr lang="cs-CZ" sz="1400" b="0" i="0" u="none" strike="noStrike">
                        <a:solidFill>
                          <a:schemeClr val="tx1"/>
                        </a:solidFill>
                        <a:effectLst/>
                        <a:latin typeface="Calibri" panose="020F0502020204030204" pitchFamily="34" charset="0"/>
                        <a:cs typeface="Calibri" panose="020F0502020204030204" pitchFamily="34" charset="0"/>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17</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59</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89</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Liberecký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82</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122</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129</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914400" rtl="0" eaLnBrk="1" fontAlgn="b" latinLnBrk="0" hangingPunct="1"/>
                      <a:r>
                        <a:rPr lang="cs-CZ" sz="1400" b="1" u="none" strike="noStrike" kern="1200">
                          <a:solidFill>
                            <a:schemeClr val="tx1"/>
                          </a:solidFill>
                          <a:effectLst/>
                          <a:latin typeface="Calibri" panose="020F0502020204030204" pitchFamily="34" charset="0"/>
                          <a:ea typeface="+mn-ea"/>
                          <a:cs typeface="Calibri" panose="020F0502020204030204" pitchFamily="34" charset="0"/>
                        </a:rPr>
                        <a:t>124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575898327"/>
                  </a:ext>
                </a:extLst>
              </a:tr>
              <a:tr h="23083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Královéhradecký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55</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112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148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185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203</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258</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234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E8E9"/>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Pardubický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34</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70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119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158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223</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310</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368</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414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kern="1200">
                          <a:solidFill>
                            <a:schemeClr val="tx1"/>
                          </a:solidFill>
                          <a:effectLst/>
                          <a:latin typeface="+mn-lt"/>
                          <a:ea typeface="+mn-ea"/>
                          <a:cs typeface="+mn-cs"/>
                        </a:rPr>
                        <a:t>Kraj Vysočina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56</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84</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163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527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823</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940</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1035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1 039</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b="0" u="none" strike="noStrike" kern="1200">
                          <a:solidFill>
                            <a:schemeClr val="tx1"/>
                          </a:solidFill>
                          <a:effectLst/>
                          <a:latin typeface="Calibri" panose="020F0502020204030204" pitchFamily="34" charset="0"/>
                          <a:ea typeface="+mn-ea"/>
                          <a:cs typeface="Calibri" panose="020F0502020204030204" pitchFamily="34" charset="0"/>
                        </a:rPr>
                        <a:t>1 040</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Jihomoravský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96</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142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357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621</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871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970</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1 166</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1 314</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Olomoucký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8</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62</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158</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299</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346</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445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474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541</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Zlínský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64</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21</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134</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357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547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648</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708</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785</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905</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l"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Moravskoslezský kraj</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20</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28</a:t>
                      </a:r>
                    </a:p>
                  </a:txBody>
                  <a:tcPr marL="7620" marR="7620" marT="762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195</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397</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530</a:t>
                      </a:r>
                    </a:p>
                  </a:txBody>
                  <a:tcPr marL="7620" marR="7620" marT="762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536</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564</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651</a:t>
                      </a:r>
                    </a:p>
                  </a:txBody>
                  <a:tcPr marL="7620" marR="7620" marT="7620"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tc>
                  <a:txBody>
                    <a:bodyPr/>
                    <a:lstStyle/>
                    <a:p>
                      <a:pPr marL="0" algn="ctr" defTabSz="914400" rtl="0" eaLnBrk="1" fontAlgn="b" latinLnBrk="0" hangingPunct="1"/>
                      <a:r>
                        <a:rPr lang="cs-CZ" sz="1400" u="none" strike="noStrike" kern="1200">
                          <a:solidFill>
                            <a:schemeClr val="tx1"/>
                          </a:solidFill>
                          <a:effectLst/>
                          <a:latin typeface="Calibri" panose="020F0502020204030204" pitchFamily="34" charset="0"/>
                          <a:ea typeface="+mn-ea"/>
                          <a:cs typeface="Calibri" panose="020F0502020204030204" pitchFamily="34" charset="0"/>
                        </a:rPr>
                        <a:t>728</a:t>
                      </a:r>
                    </a:p>
                  </a:txBody>
                  <a:tcPr marL="7620" marR="7620" marT="7620" marB="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r h="186644">
                <a:tc>
                  <a:txBody>
                    <a:bodyPr/>
                    <a:lstStyle/>
                    <a:p>
                      <a:pPr marL="0" algn="l"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Česká republika</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371</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486</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1 219</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2 695</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4 339</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5 271</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6 149</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6 788</a:t>
                      </a:r>
                    </a:p>
                  </a:txBody>
                  <a:tcPr marL="7620" marR="7620" marT="762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p>
                      <a:pPr marL="0" algn="ctr" defTabSz="914400" rtl="0" eaLnBrk="1" fontAlgn="b" latinLnBrk="0" hangingPunct="1"/>
                      <a:r>
                        <a:rPr lang="cs-CZ" sz="1400" u="none" strike="noStrike" kern="1200">
                          <a:solidFill>
                            <a:schemeClr val="dk1"/>
                          </a:solidFill>
                          <a:effectLst/>
                          <a:latin typeface="Calibri" panose="020F0502020204030204" pitchFamily="34" charset="0"/>
                          <a:ea typeface="+mn-ea"/>
                          <a:cs typeface="Calibri" panose="020F0502020204030204" pitchFamily="34" charset="0"/>
                        </a:rPr>
                        <a:t>7 347</a:t>
                      </a:r>
                    </a:p>
                  </a:txBody>
                  <a:tcPr marL="7620" marR="7620" marT="762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9197906"/>
                  </a:ext>
                </a:extLst>
              </a:tr>
            </a:tbl>
          </a:graphicData>
        </a:graphic>
      </p:graphicFrame>
    </p:spTree>
    <p:extLst>
      <p:ext uri="{BB962C8B-B14F-4D97-AF65-F5344CB8AC3E}">
        <p14:creationId xmlns:p14="http://schemas.microsoft.com/office/powerpoint/2010/main" val="331226171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F2B0B6-5528-7A77-161B-1CB8328CE461}"/>
            </a:ext>
          </a:extLst>
        </p:cNvPr>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29151923-4B38-EA44-C709-AF85DCB39D2F}"/>
              </a:ext>
            </a:extLst>
          </p:cNvPr>
          <p:cNvGraphicFramePr>
            <a:graphicFrameLocks noGrp="1"/>
          </p:cNvGraphicFramePr>
          <p:nvPr>
            <p:custDataLst>
              <p:tags r:id="rId1"/>
            </p:custDataLst>
          </p:nvPr>
        </p:nvGraphicFramePr>
        <p:xfrm>
          <a:off x="391922" y="2026191"/>
          <a:ext cx="5138124" cy="4639016"/>
        </p:xfrm>
        <a:graphic>
          <a:graphicData uri="http://schemas.openxmlformats.org/drawingml/2006/table">
            <a:tbl>
              <a:tblPr>
                <a:tableStyleId>{5C22544A-7EE6-4342-B048-85BDC9FD1C3A}</a:tableStyleId>
              </a:tblPr>
              <a:tblGrid>
                <a:gridCol w="5138124">
                  <a:extLst>
                    <a:ext uri="{9D8B030D-6E8A-4147-A177-3AD203B41FA5}">
                      <a16:colId xmlns:a16="http://schemas.microsoft.com/office/drawing/2014/main" val="1134549361"/>
                    </a:ext>
                  </a:extLst>
                </a:gridCol>
              </a:tblGrid>
              <a:tr h="604442">
                <a:tc>
                  <a:txBody>
                    <a:bodyPr/>
                    <a:lstStyle/>
                    <a:p>
                      <a:pPr algn="l" fontAlgn="b"/>
                      <a:r>
                        <a:rPr lang="en-US" sz="1600" b="1" i="0" u="none" strike="noStrike">
                          <a:solidFill>
                            <a:schemeClr val="tx1"/>
                          </a:solidFill>
                          <a:effectLst/>
                          <a:latin typeface="Calibri" panose="020F0502020204030204" pitchFamily="34" charset="0"/>
                        </a:rPr>
                        <a:t>OT1 </a:t>
                      </a:r>
                      <a:r>
                        <a:rPr lang="cs-CZ" sz="1600" b="1" i="0" u="none" strike="noStrike">
                          <a:solidFill>
                            <a:schemeClr val="tx1"/>
                          </a:solidFill>
                          <a:effectLst/>
                          <a:latin typeface="Calibri" panose="020F0502020204030204" pitchFamily="34" charset="0"/>
                        </a:rPr>
                        <a:t>Terminálně nemocný pacient dochovaný na lůžku následné nebo dlouhodobé péče mimo lůžkový hospic</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84841140"/>
                  </a:ext>
                </a:extLst>
              </a:tr>
              <a:tr h="407922">
                <a:tc>
                  <a:txBody>
                    <a:bodyPr/>
                    <a:lstStyle/>
                    <a:p>
                      <a:pPr algn="l" fontAlgn="b"/>
                      <a:r>
                        <a:rPr lang="en-US" sz="1600" b="1" i="0" u="none" strike="noStrike">
                          <a:solidFill>
                            <a:schemeClr val="tx1"/>
                          </a:solidFill>
                          <a:effectLst/>
                          <a:latin typeface="Calibri" panose="020F0502020204030204" pitchFamily="34" charset="0"/>
                        </a:rPr>
                        <a:t>OT2 </a:t>
                      </a:r>
                      <a:r>
                        <a:rPr lang="cs-CZ" sz="1600" b="1" i="0" u="none" strike="noStrike">
                          <a:solidFill>
                            <a:schemeClr val="tx1"/>
                          </a:solidFill>
                          <a:effectLst/>
                          <a:latin typeface="Calibri" panose="020F0502020204030204" pitchFamily="34" charset="0"/>
                        </a:rPr>
                        <a:t>Terminálně nemocný pacient, dochovaný doma</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13697778"/>
                  </a:ext>
                </a:extLst>
              </a:tr>
              <a:tr h="604442">
                <a:tc>
                  <a:txBody>
                    <a:bodyPr/>
                    <a:lstStyle/>
                    <a:p>
                      <a:pPr algn="l" fontAlgn="b"/>
                      <a:r>
                        <a:rPr lang="en-US" sz="1600" b="1" i="0" u="none" strike="noStrike">
                          <a:solidFill>
                            <a:schemeClr val="tx1"/>
                          </a:solidFill>
                          <a:effectLst/>
                          <a:latin typeface="Calibri" panose="020F0502020204030204" pitchFamily="34" charset="0"/>
                        </a:rPr>
                        <a:t>OT3 </a:t>
                      </a:r>
                      <a:r>
                        <a:rPr lang="cs-CZ" sz="1600" b="1" i="0" u="none" strike="noStrike">
                          <a:solidFill>
                            <a:schemeClr val="tx1"/>
                          </a:solidFill>
                          <a:effectLst/>
                          <a:latin typeface="Calibri" panose="020F0502020204030204" pitchFamily="34" charset="0"/>
                        </a:rPr>
                        <a:t>Terminálně nemocný pacient, dochovaný doma s péčí praktického lékaře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70215492"/>
                  </a:ext>
                </a:extLst>
              </a:tr>
              <a:tr h="604442">
                <a:tc>
                  <a:txBody>
                    <a:bodyPr/>
                    <a:lstStyle/>
                    <a:p>
                      <a:pPr algn="l" fontAlgn="b"/>
                      <a:r>
                        <a:rPr lang="en-US" sz="1600" b="1" i="0" u="none" strike="noStrike">
                          <a:solidFill>
                            <a:schemeClr val="tx1"/>
                          </a:solidFill>
                          <a:effectLst/>
                          <a:latin typeface="Calibri" panose="020F0502020204030204" pitchFamily="34" charset="0"/>
                        </a:rPr>
                        <a:t>OT4 </a:t>
                      </a:r>
                      <a:r>
                        <a:rPr lang="cs-CZ" sz="1600" b="1" i="0" u="none" strike="noStrike">
                          <a:solidFill>
                            <a:schemeClr val="tx1"/>
                          </a:solidFill>
                          <a:effectLst/>
                          <a:latin typeface="Calibri" panose="020F0502020204030204" pitchFamily="34" charset="0"/>
                        </a:rPr>
                        <a:t>Terminálně nemocný pacient, dochovaný doma s asistencí mobilní specializované paliativní péče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365013548"/>
                  </a:ext>
                </a:extLst>
              </a:tr>
              <a:tr h="604442">
                <a:tc>
                  <a:txBody>
                    <a:bodyPr/>
                    <a:lstStyle/>
                    <a:p>
                      <a:pPr algn="l" fontAlgn="b"/>
                      <a:r>
                        <a:rPr lang="en-US" sz="1600" b="1" i="0" u="none" strike="noStrike">
                          <a:solidFill>
                            <a:schemeClr val="tx1"/>
                          </a:solidFill>
                          <a:effectLst/>
                          <a:latin typeface="Calibri" panose="020F0502020204030204" pitchFamily="34" charset="0"/>
                        </a:rPr>
                        <a:t>OT5 </a:t>
                      </a:r>
                      <a:r>
                        <a:rPr lang="cs-CZ" sz="1600" b="1" i="0" u="none" strike="noStrike">
                          <a:solidFill>
                            <a:schemeClr val="tx1"/>
                          </a:solidFill>
                          <a:effectLst/>
                          <a:latin typeface="Calibri" panose="020F0502020204030204" pitchFamily="34" charset="0"/>
                        </a:rPr>
                        <a:t>Terminálně nemocný pacient dochovaný v lůžkovém hospici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81331557"/>
                  </a:ext>
                </a:extLst>
              </a:tr>
              <a:tr h="604442">
                <a:tc>
                  <a:txBody>
                    <a:bodyPr/>
                    <a:lstStyle/>
                    <a:p>
                      <a:pPr algn="l" fontAlgn="b"/>
                      <a:r>
                        <a:rPr lang="en-US" sz="1600" b="1" i="0" u="none" strike="noStrike">
                          <a:solidFill>
                            <a:schemeClr val="tx1"/>
                          </a:solidFill>
                          <a:effectLst/>
                          <a:latin typeface="Calibri" panose="020F0502020204030204" pitchFamily="34" charset="0"/>
                        </a:rPr>
                        <a:t>OT6 </a:t>
                      </a:r>
                      <a:r>
                        <a:rPr lang="cs-CZ" sz="1600" b="1" i="0" u="none" strike="noStrike">
                          <a:solidFill>
                            <a:schemeClr val="tx1"/>
                          </a:solidFill>
                          <a:effectLst/>
                          <a:latin typeface="Calibri" panose="020F0502020204030204" pitchFamily="34" charset="0"/>
                        </a:rPr>
                        <a:t>Terminálně nemocný klient domova pro seniory, dochovaný v domově pro seniory</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728674957"/>
                  </a:ext>
                </a:extLst>
              </a:tr>
              <a:tr h="604442">
                <a:tc>
                  <a:txBody>
                    <a:bodyPr/>
                    <a:lstStyle/>
                    <a:p>
                      <a:pPr algn="l" fontAlgn="b"/>
                      <a:r>
                        <a:rPr lang="en-US" sz="1600" b="1" i="0" u="none" strike="noStrike">
                          <a:solidFill>
                            <a:schemeClr val="tx1"/>
                          </a:solidFill>
                          <a:effectLst/>
                          <a:latin typeface="Calibri" panose="020F0502020204030204" pitchFamily="34" charset="0"/>
                        </a:rPr>
                        <a:t>OT7 </a:t>
                      </a:r>
                      <a:r>
                        <a:rPr lang="cs-CZ" sz="1600" b="1" i="0" u="none" strike="noStrike">
                          <a:solidFill>
                            <a:schemeClr val="tx1"/>
                          </a:solidFill>
                          <a:effectLst/>
                          <a:latin typeface="Calibri" panose="020F0502020204030204" pitchFamily="34" charset="0"/>
                        </a:rPr>
                        <a:t>Terminálně nemocný klient domova pro seniory, dochovaný v domově pro seniory ve sdílené péči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34758321"/>
                  </a:ext>
                </a:extLst>
              </a:tr>
              <a:tr h="604442">
                <a:tc>
                  <a:txBody>
                    <a:bodyPr/>
                    <a:lstStyle/>
                    <a:p>
                      <a:pPr algn="l" fontAlgn="b"/>
                      <a:r>
                        <a:rPr lang="en-US" sz="1600" b="1" i="0" u="none" strike="noStrike">
                          <a:solidFill>
                            <a:schemeClr val="tx1"/>
                          </a:solidFill>
                          <a:effectLst/>
                          <a:latin typeface="Calibri" panose="020F0502020204030204" pitchFamily="34" charset="0"/>
                        </a:rPr>
                        <a:t>OT8 </a:t>
                      </a:r>
                      <a:r>
                        <a:rPr lang="cs-CZ" sz="1600" b="1" i="0" u="none" strike="noStrike">
                          <a:solidFill>
                            <a:schemeClr val="tx1"/>
                          </a:solidFill>
                          <a:effectLst/>
                          <a:latin typeface="Calibri" panose="020F0502020204030204" pitchFamily="34" charset="0"/>
                        </a:rPr>
                        <a:t>Terminálně nemocný pacient, dochovaný doma s domácí péčí  (resp. v režimu signálního kódu)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750288481"/>
                  </a:ext>
                </a:extLst>
              </a:tr>
            </a:tbl>
          </a:graphicData>
        </a:graphic>
      </p:graphicFrame>
      <p:graphicFrame>
        <p:nvGraphicFramePr>
          <p:cNvPr id="3" name="Tabulka 2">
            <a:extLst>
              <a:ext uri="{FF2B5EF4-FFF2-40B4-BE49-F238E27FC236}">
                <a16:creationId xmlns:a16="http://schemas.microsoft.com/office/drawing/2014/main" id="{8A6BE0D9-833D-2324-DDF2-CB33AC20F8A2}"/>
              </a:ext>
            </a:extLst>
          </p:cNvPr>
          <p:cNvGraphicFramePr>
            <a:graphicFrameLocks noGrp="1"/>
          </p:cNvGraphicFramePr>
          <p:nvPr>
            <p:custDataLst>
              <p:tags r:id="rId2"/>
            </p:custDataLst>
          </p:nvPr>
        </p:nvGraphicFramePr>
        <p:xfrm>
          <a:off x="6608688" y="2026189"/>
          <a:ext cx="5340658" cy="4639016"/>
        </p:xfrm>
        <a:graphic>
          <a:graphicData uri="http://schemas.openxmlformats.org/drawingml/2006/table">
            <a:tbl>
              <a:tblPr>
                <a:tableStyleId>{5C22544A-7EE6-4342-B048-85BDC9FD1C3A}</a:tableStyleId>
              </a:tblPr>
              <a:tblGrid>
                <a:gridCol w="5340658">
                  <a:extLst>
                    <a:ext uri="{9D8B030D-6E8A-4147-A177-3AD203B41FA5}">
                      <a16:colId xmlns:a16="http://schemas.microsoft.com/office/drawing/2014/main" val="2825740222"/>
                    </a:ext>
                  </a:extLst>
                </a:gridCol>
              </a:tblGrid>
              <a:tr h="579877">
                <a:tc>
                  <a:txBody>
                    <a:bodyPr/>
                    <a:lstStyle/>
                    <a:p>
                      <a:pPr algn="l" fontAlgn="b"/>
                      <a:r>
                        <a:rPr lang="en-US" sz="1600" b="1" i="0" u="none" strike="noStrike">
                          <a:solidFill>
                            <a:srgbClr val="000000"/>
                          </a:solidFill>
                          <a:effectLst/>
                          <a:latin typeface="Calibri" panose="020F0502020204030204" pitchFamily="34" charset="0"/>
                        </a:rPr>
                        <a:t>NT1 </a:t>
                      </a:r>
                      <a:r>
                        <a:rPr lang="cs-CZ" sz="1600" b="1" i="0" u="none" strike="noStrike">
                          <a:solidFill>
                            <a:srgbClr val="000000"/>
                          </a:solidFill>
                          <a:effectLst/>
                          <a:latin typeface="Calibri" panose="020F0502020204030204" pitchFamily="34" charset="0"/>
                        </a:rPr>
                        <a:t>Terminálně nemocný pacient, zemřelý za terminální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49426002"/>
                  </a:ext>
                </a:extLst>
              </a:tr>
              <a:tr h="579877">
                <a:tc>
                  <a:txBody>
                    <a:bodyPr/>
                    <a:lstStyle/>
                    <a:p>
                      <a:pPr algn="l" fontAlgn="b"/>
                      <a:r>
                        <a:rPr lang="en-US" sz="1600" b="1" i="0" u="none" strike="noStrike">
                          <a:solidFill>
                            <a:srgbClr val="FF0000"/>
                          </a:solidFill>
                          <a:effectLst/>
                          <a:latin typeface="Calibri" panose="020F0502020204030204" pitchFamily="34" charset="0"/>
                        </a:rPr>
                        <a:t>NT2 </a:t>
                      </a:r>
                      <a:r>
                        <a:rPr lang="cs-CZ" sz="1600" b="1" i="0" u="none" strike="noStrike">
                          <a:solidFill>
                            <a:srgbClr val="FF0000"/>
                          </a:solidFill>
                          <a:effectLst/>
                          <a:latin typeface="Calibri" panose="020F0502020204030204" pitchFamily="34" charset="0"/>
                        </a:rPr>
                        <a:t>Terminálně nemocný pacient, převezený k terminální hospitalizaci záchrannou službou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619643706"/>
                  </a:ext>
                </a:extLst>
              </a:tr>
              <a:tr h="579877">
                <a:tc>
                  <a:txBody>
                    <a:bodyPr/>
                    <a:lstStyle/>
                    <a:p>
                      <a:pPr algn="l" fontAlgn="b"/>
                      <a:r>
                        <a:rPr lang="en-US" sz="1600" b="1" i="0" u="none" strike="noStrike">
                          <a:solidFill>
                            <a:srgbClr val="000000"/>
                          </a:solidFill>
                          <a:effectLst/>
                          <a:latin typeface="Calibri" panose="020F0502020204030204" pitchFamily="34" charset="0"/>
                        </a:rPr>
                        <a:t>NT3 </a:t>
                      </a:r>
                      <a:r>
                        <a:rPr lang="cs-CZ" sz="1600" b="1" i="0" u="none" strike="noStrike">
                          <a:solidFill>
                            <a:srgbClr val="000000"/>
                          </a:solidFill>
                          <a:effectLst/>
                          <a:latin typeface="Calibri" panose="020F0502020204030204" pitchFamily="34" charset="0"/>
                        </a:rPr>
                        <a:t>Terminálně nemocný pacient v domácí péči, zemřelý za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90376640"/>
                  </a:ext>
                </a:extLst>
              </a:tr>
              <a:tr h="579877">
                <a:tc>
                  <a:txBody>
                    <a:bodyPr/>
                    <a:lstStyle/>
                    <a:p>
                      <a:pPr algn="l" fontAlgn="b"/>
                      <a:r>
                        <a:rPr lang="en-US" sz="1600" b="1" i="0" u="none" strike="noStrike">
                          <a:solidFill>
                            <a:srgbClr val="FF0000"/>
                          </a:solidFill>
                          <a:effectLst/>
                          <a:latin typeface="Calibri" panose="020F0502020204030204" pitchFamily="34" charset="0"/>
                        </a:rPr>
                        <a:t>NT4 </a:t>
                      </a:r>
                      <a:r>
                        <a:rPr lang="cs-CZ" sz="1600" b="1" i="0" u="none" strike="noStrike">
                          <a:solidFill>
                            <a:srgbClr val="FF0000"/>
                          </a:solidFill>
                          <a:effectLst/>
                          <a:latin typeface="Calibri" panose="020F0502020204030204" pitchFamily="34" charset="0"/>
                        </a:rPr>
                        <a:t>Terminálně nemocný pacient, převážený opakovaně záchrannou službou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682747649"/>
                  </a:ext>
                </a:extLst>
              </a:tr>
              <a:tr h="579877">
                <a:tc>
                  <a:txBody>
                    <a:bodyPr/>
                    <a:lstStyle/>
                    <a:p>
                      <a:pPr algn="l" fontAlgn="b"/>
                      <a:r>
                        <a:rPr lang="en-US" sz="1600" b="1" i="0" u="none" strike="noStrike">
                          <a:solidFill>
                            <a:srgbClr val="000000"/>
                          </a:solidFill>
                          <a:effectLst/>
                          <a:latin typeface="Calibri" panose="020F0502020204030204" pitchFamily="34" charset="0"/>
                        </a:rPr>
                        <a:t>NT5 </a:t>
                      </a:r>
                      <a:r>
                        <a:rPr lang="cs-CZ" sz="1600" b="1" i="0" u="none" strike="noStrike">
                          <a:solidFill>
                            <a:srgbClr val="000000"/>
                          </a:solidFill>
                          <a:effectLst/>
                          <a:latin typeface="Calibri" panose="020F0502020204030204" pitchFamily="34" charset="0"/>
                        </a:rPr>
                        <a:t>Klient domova pro seniory, zemřelý za terminální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716503029"/>
                  </a:ext>
                </a:extLst>
              </a:tr>
              <a:tr h="579877">
                <a:tc>
                  <a:txBody>
                    <a:bodyPr/>
                    <a:lstStyle/>
                    <a:p>
                      <a:pPr algn="l" fontAlgn="b"/>
                      <a:r>
                        <a:rPr lang="en-US" sz="1600" b="1" i="0" u="none" strike="noStrike">
                          <a:solidFill>
                            <a:srgbClr val="FF0000"/>
                          </a:solidFill>
                          <a:effectLst/>
                          <a:latin typeface="Calibri" panose="020F0502020204030204" pitchFamily="34" charset="0"/>
                        </a:rPr>
                        <a:t>NT6 </a:t>
                      </a:r>
                      <a:r>
                        <a:rPr lang="cs-CZ" sz="1600" b="1" i="0" u="none" strike="noStrike">
                          <a:solidFill>
                            <a:srgbClr val="FF0000"/>
                          </a:solidFill>
                          <a:effectLst/>
                          <a:latin typeface="Calibri" panose="020F0502020204030204" pitchFamily="34" charset="0"/>
                        </a:rPr>
                        <a:t>Klient domova pro seniory, zemřelý za terminální hospitalizace prostřednictvím ZZS</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568482481"/>
                  </a:ext>
                </a:extLst>
              </a:tr>
              <a:tr h="579877">
                <a:tc>
                  <a:txBody>
                    <a:bodyPr/>
                    <a:lstStyle/>
                    <a:p>
                      <a:pPr algn="l" fontAlgn="b"/>
                      <a:r>
                        <a:rPr lang="en-US" sz="1600" b="1" i="0" u="none" strike="noStrike">
                          <a:solidFill>
                            <a:srgbClr val="000000"/>
                          </a:solidFill>
                          <a:effectLst/>
                          <a:latin typeface="Calibri" panose="020F0502020204030204" pitchFamily="34" charset="0"/>
                        </a:rPr>
                        <a:t>NT7 </a:t>
                      </a:r>
                      <a:r>
                        <a:rPr lang="cs-CZ" sz="1600" b="1" i="0" u="none" strike="noStrike">
                          <a:solidFill>
                            <a:srgbClr val="000000"/>
                          </a:solidFill>
                          <a:effectLst/>
                          <a:latin typeface="Calibri" panose="020F0502020204030204" pitchFamily="34" charset="0"/>
                        </a:rPr>
                        <a:t>Terminálně nemocný pacient v domácí péči v režimu signálního kódu, zemřelý za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781651577"/>
                  </a:ext>
                </a:extLst>
              </a:tr>
              <a:tr h="579877">
                <a:tc>
                  <a:txBody>
                    <a:bodyPr/>
                    <a:lstStyle/>
                    <a:p>
                      <a:pPr algn="l" fontAlgn="b"/>
                      <a:r>
                        <a:rPr lang="en-US" sz="1600" b="1" i="0" u="none" strike="noStrike">
                          <a:solidFill>
                            <a:srgbClr val="000000"/>
                          </a:solidFill>
                          <a:effectLst/>
                          <a:latin typeface="Calibri" panose="020F0502020204030204" pitchFamily="34" charset="0"/>
                        </a:rPr>
                        <a:t>NT8 </a:t>
                      </a:r>
                      <a:r>
                        <a:rPr lang="cs-CZ" sz="1600" b="1" i="0" u="none" strike="noStrike">
                          <a:solidFill>
                            <a:srgbClr val="000000"/>
                          </a:solidFill>
                          <a:effectLst/>
                          <a:latin typeface="Calibri" panose="020F0502020204030204" pitchFamily="34" charset="0"/>
                        </a:rPr>
                        <a:t>Terminálně nemocný pacient v mobilní specializované paliativní péči, předaný k terminální hospitalizaci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737055153"/>
                  </a:ext>
                </a:extLst>
              </a:tr>
            </a:tbl>
          </a:graphicData>
        </a:graphic>
      </p:graphicFrame>
      <p:sp>
        <p:nvSpPr>
          <p:cNvPr id="8" name="TextovéPole 7">
            <a:extLst>
              <a:ext uri="{FF2B5EF4-FFF2-40B4-BE49-F238E27FC236}">
                <a16:creationId xmlns:a16="http://schemas.microsoft.com/office/drawing/2014/main" id="{748CE50F-C7F1-01FE-D6F3-4ADB285E1556}"/>
              </a:ext>
            </a:extLst>
          </p:cNvPr>
          <p:cNvSpPr txBox="1"/>
          <p:nvPr/>
        </p:nvSpPr>
        <p:spPr>
          <a:xfrm>
            <a:off x="391922" y="1466065"/>
            <a:ext cx="5138124" cy="430887"/>
          </a:xfrm>
          <a:prstGeom prst="rect">
            <a:avLst/>
          </a:prstGeom>
          <a:solidFill>
            <a:srgbClr val="00CC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Optimální (žádoucí) trajektorie </a:t>
            </a:r>
            <a:endParaRPr kumimoji="0" lang="en-US" sz="22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ovéPole 11">
            <a:extLst>
              <a:ext uri="{FF2B5EF4-FFF2-40B4-BE49-F238E27FC236}">
                <a16:creationId xmlns:a16="http://schemas.microsoft.com/office/drawing/2014/main" id="{E127E0CA-9952-C298-4D94-1FD2568CAAE0}"/>
              </a:ext>
            </a:extLst>
          </p:cNvPr>
          <p:cNvSpPr txBox="1"/>
          <p:nvPr/>
        </p:nvSpPr>
        <p:spPr>
          <a:xfrm>
            <a:off x="6608688" y="1466657"/>
            <a:ext cx="5319293" cy="430887"/>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Neoptimální (nežádoucí) trajektorie </a:t>
            </a:r>
            <a:endParaRPr kumimoji="0" lang="en-US" sz="22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Nadpis 2">
            <a:extLst>
              <a:ext uri="{FF2B5EF4-FFF2-40B4-BE49-F238E27FC236}">
                <a16:creationId xmlns:a16="http://schemas.microsoft.com/office/drawing/2014/main" id="{169BF375-7E98-3F55-3392-51E86647248C}"/>
              </a:ext>
            </a:extLst>
          </p:cNvPr>
          <p:cNvSpPr>
            <a:spLocks noGrp="1"/>
          </p:cNvSpPr>
          <p:nvPr>
            <p:ph type="title"/>
            <p:custDataLst>
              <p:tags r:id="rId3"/>
            </p:custDataLst>
          </p:nvPr>
        </p:nvSpPr>
        <p:spPr>
          <a:xfrm>
            <a:off x="272590" y="160258"/>
            <a:ext cx="11386173" cy="538364"/>
          </a:xfrm>
        </p:spPr>
        <p:txBody>
          <a:bodyPr>
            <a:noAutofit/>
          </a:bodyPr>
          <a:lstStyle/>
          <a:p>
            <a:r>
              <a:rPr lang="cs-CZ" dirty="0">
                <a:solidFill>
                  <a:srgbClr val="002060"/>
                </a:solidFill>
              </a:rPr>
              <a:t>TYPOLOGIE TRAJEKTORIÍ za péčí v závěru života </a:t>
            </a:r>
          </a:p>
        </p:txBody>
      </p:sp>
      <p:sp>
        <p:nvSpPr>
          <p:cNvPr id="9" name="Title 2">
            <a:extLst>
              <a:ext uri="{FF2B5EF4-FFF2-40B4-BE49-F238E27FC236}">
                <a16:creationId xmlns:a16="http://schemas.microsoft.com/office/drawing/2014/main" id="{49A97674-E7F2-CD0B-8FC1-6600B3D3907B}"/>
              </a:ext>
            </a:extLst>
          </p:cNvPr>
          <p:cNvSpPr txBox="1">
            <a:spLocks/>
          </p:cNvSpPr>
          <p:nvPr>
            <p:custDataLst>
              <p:tags r:id="rId4"/>
            </p:custDataLst>
          </p:nvPr>
        </p:nvSpPr>
        <p:spPr>
          <a:xfrm>
            <a:off x="312418" y="657574"/>
            <a:ext cx="10196479" cy="634733"/>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8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Typologie optimálních a neoptimálních trajektorií pacientů v závěru života jsou vytvářené na základě plné dostupnosti dat o konzumaci zdravotních a sociálních služeb. </a:t>
            </a:r>
          </a:p>
        </p:txBody>
      </p:sp>
    </p:spTree>
    <p:extLst>
      <p:ext uri="{BB962C8B-B14F-4D97-AF65-F5344CB8AC3E}">
        <p14:creationId xmlns:p14="http://schemas.microsoft.com/office/powerpoint/2010/main" val="378687730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CED875-110A-66E1-947B-258BEB83ABE9}"/>
            </a:ext>
          </a:extLst>
        </p:cNvPr>
        <p:cNvGrpSpPr/>
        <p:nvPr/>
      </p:nvGrpSpPr>
      <p:grpSpPr>
        <a:xfrm>
          <a:off x="0" y="0"/>
          <a:ext cx="0" cy="0"/>
          <a:chOff x="0" y="0"/>
          <a:chExt cx="0" cy="0"/>
        </a:xfrm>
      </p:grpSpPr>
      <p:graphicFrame>
        <p:nvGraphicFramePr>
          <p:cNvPr id="17" name="Graf 16">
            <a:extLst>
              <a:ext uri="{FF2B5EF4-FFF2-40B4-BE49-F238E27FC236}">
                <a16:creationId xmlns:a16="http://schemas.microsoft.com/office/drawing/2014/main" id="{76BC6FBF-34A8-0E3C-F7DB-40390775AC2C}"/>
              </a:ext>
            </a:extLst>
          </p:cNvPr>
          <p:cNvGraphicFramePr/>
          <p:nvPr>
            <p:custDataLst>
              <p:tags r:id="rId1"/>
            </p:custDataLst>
            <p:extLst>
              <p:ext uri="{D42A27DB-BD31-4B8C-83A1-F6EECF244321}">
                <p14:modId xmlns:p14="http://schemas.microsoft.com/office/powerpoint/2010/main" val="933529271"/>
              </p:ext>
            </p:extLst>
          </p:nvPr>
        </p:nvGraphicFramePr>
        <p:xfrm>
          <a:off x="4013200" y="633778"/>
          <a:ext cx="4121606" cy="6224222"/>
        </p:xfrm>
        <a:graphic>
          <a:graphicData uri="http://schemas.openxmlformats.org/drawingml/2006/chart">
            <c:chart xmlns:c="http://schemas.openxmlformats.org/drawingml/2006/chart" xmlns:r="http://schemas.openxmlformats.org/officeDocument/2006/relationships" r:id="rId14"/>
          </a:graphicData>
        </a:graphic>
      </p:graphicFrame>
      <p:sp>
        <p:nvSpPr>
          <p:cNvPr id="15" name="TextovéPole 14">
            <a:extLst>
              <a:ext uri="{FF2B5EF4-FFF2-40B4-BE49-F238E27FC236}">
                <a16:creationId xmlns:a16="http://schemas.microsoft.com/office/drawing/2014/main" id="{417451EA-5959-637D-B43A-7CB2C8E7483F}"/>
              </a:ext>
            </a:extLst>
          </p:cNvPr>
          <p:cNvSpPr txBox="1"/>
          <p:nvPr>
            <p:custDataLst>
              <p:tags r:id="rId2"/>
            </p:custDataLst>
          </p:nvPr>
        </p:nvSpPr>
        <p:spPr>
          <a:xfrm>
            <a:off x="7060722" y="5581515"/>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lang="cs-CZ" sz="1799" b="1">
                <a:solidFill>
                  <a:prstClr val="black"/>
                </a:solidFill>
                <a:latin typeface="Calibri" panose="020F0502020204030204"/>
              </a:rPr>
              <a:t>50</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0F5AD50B-3753-CB54-143C-ABC74BB41CEF}"/>
              </a:ext>
            </a:extLst>
          </p:cNvPr>
          <p:cNvSpPr txBox="1"/>
          <p:nvPr>
            <p:custDataLst>
              <p:tags r:id="rId3"/>
            </p:custDataLst>
          </p:nvPr>
        </p:nvSpPr>
        <p:spPr>
          <a:xfrm>
            <a:off x="7065941" y="2465076"/>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1799" b="1">
                <a:solidFill>
                  <a:prstClr val="black"/>
                </a:solidFill>
                <a:latin typeface="Calibri" panose="020F0502020204030204"/>
              </a:rPr>
              <a:t>50</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TextovéPole 45">
            <a:extLst>
              <a:ext uri="{FF2B5EF4-FFF2-40B4-BE49-F238E27FC236}">
                <a16:creationId xmlns:a16="http://schemas.microsoft.com/office/drawing/2014/main" id="{38E272A1-FE0D-AD4A-4650-FF75675D2C9F}"/>
              </a:ext>
            </a:extLst>
          </p:cNvPr>
          <p:cNvSpPr txBox="1"/>
          <p:nvPr>
            <p:custDataLst>
              <p:tags r:id="rId4"/>
            </p:custDataLst>
          </p:nvPr>
        </p:nvSpPr>
        <p:spPr>
          <a:xfrm>
            <a:off x="5882251" y="907249"/>
            <a:ext cx="2037587" cy="338554"/>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Liberecký kraj</a:t>
            </a:r>
          </a:p>
        </p:txBody>
      </p:sp>
      <p:graphicFrame>
        <p:nvGraphicFramePr>
          <p:cNvPr id="3" name="Table 4">
            <a:extLst>
              <a:ext uri="{FF2B5EF4-FFF2-40B4-BE49-F238E27FC236}">
                <a16:creationId xmlns:a16="http://schemas.microsoft.com/office/drawing/2014/main" id="{88CF1BC5-E6C5-B333-177F-BEE4034D6B05}"/>
              </a:ext>
            </a:extLst>
          </p:cNvPr>
          <p:cNvGraphicFramePr>
            <a:graphicFrameLocks noGrp="1"/>
          </p:cNvGraphicFramePr>
          <p:nvPr>
            <p:custDataLst>
              <p:tags r:id="rId5"/>
            </p:custDataLst>
          </p:nvPr>
        </p:nvGraphicFramePr>
        <p:xfrm>
          <a:off x="276837" y="1645426"/>
          <a:ext cx="3736363" cy="5060016"/>
        </p:xfrm>
        <a:graphic>
          <a:graphicData uri="http://schemas.openxmlformats.org/drawingml/2006/table">
            <a:tbl>
              <a:tblPr>
                <a:tableStyleId>{5C22544A-7EE6-4342-B048-85BDC9FD1C3A}</a:tableStyleId>
              </a:tblPr>
              <a:tblGrid>
                <a:gridCol w="3736363">
                  <a:extLst>
                    <a:ext uri="{9D8B030D-6E8A-4147-A177-3AD203B41FA5}">
                      <a16:colId xmlns:a16="http://schemas.microsoft.com/office/drawing/2014/main" val="1134549361"/>
                    </a:ext>
                  </a:extLst>
                </a:gridCol>
              </a:tblGrid>
              <a:tr h="316251">
                <a:tc>
                  <a:txBody>
                    <a:bodyPr/>
                    <a:lstStyle/>
                    <a:p>
                      <a:pPr algn="l" fontAlgn="b"/>
                      <a:r>
                        <a:rPr lang="cs-CZ" sz="900" b="0" i="0" u="none" strike="noStrike">
                          <a:solidFill>
                            <a:srgbClr val="000000"/>
                          </a:solidFill>
                          <a:effectLst/>
                          <a:latin typeface="Calibri" panose="020F0502020204030204" pitchFamily="34" charset="0"/>
                        </a:rPr>
                        <a:t>OT 1 – Terminálně nemocný pacient dochovaný na lůžku následné nebo dlouhodobé péče mimo lůžkový hospic</a:t>
                      </a:r>
                    </a:p>
                  </a:txBody>
                  <a:tcPr marL="7620" marR="7620" marT="7620" marB="0" anchor="ctr">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984841140"/>
                  </a:ext>
                </a:extLst>
              </a:tr>
              <a:tr h="316251">
                <a:tc>
                  <a:txBody>
                    <a:bodyPr/>
                    <a:lstStyle/>
                    <a:p>
                      <a:pPr algn="l" fontAlgn="b"/>
                      <a:r>
                        <a:rPr lang="cs-CZ" sz="900" b="0" i="0" u="none" strike="noStrike">
                          <a:solidFill>
                            <a:srgbClr val="000000"/>
                          </a:solidFill>
                          <a:effectLst/>
                          <a:latin typeface="Calibri" panose="020F0502020204030204" pitchFamily="34" charset="0"/>
                        </a:rPr>
                        <a:t>OT 2 – Terminálně nemocný pacient, dochovaný doma</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613697778"/>
                  </a:ext>
                </a:extLst>
              </a:tr>
              <a:tr h="316251">
                <a:tc>
                  <a:txBody>
                    <a:bodyPr/>
                    <a:lstStyle/>
                    <a:p>
                      <a:pPr algn="l" fontAlgn="b"/>
                      <a:r>
                        <a:rPr lang="cs-CZ" sz="900" b="0" i="0" u="none" strike="noStrike">
                          <a:solidFill>
                            <a:srgbClr val="000000"/>
                          </a:solidFill>
                          <a:effectLst/>
                          <a:latin typeface="Calibri" panose="020F0502020204030204" pitchFamily="34" charset="0"/>
                        </a:rPr>
                        <a:t>OT 3 – Terminálně nemocný pacient, dochovaný doma s péčí praktického lékaře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670215492"/>
                  </a:ext>
                </a:extLst>
              </a:tr>
              <a:tr h="316251">
                <a:tc>
                  <a:txBody>
                    <a:bodyPr/>
                    <a:lstStyle/>
                    <a:p>
                      <a:pPr algn="l" fontAlgn="b"/>
                      <a:r>
                        <a:rPr lang="cs-CZ" sz="900" b="0" i="0" u="none" strike="noStrike">
                          <a:solidFill>
                            <a:srgbClr val="000000"/>
                          </a:solidFill>
                          <a:effectLst/>
                          <a:latin typeface="Calibri" panose="020F0502020204030204" pitchFamily="34" charset="0"/>
                        </a:rPr>
                        <a:t>OT 4 – Terminálně nemocný pacient, dochovaný doma s asistencí mobilní specializované paliativní péče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1365013548"/>
                  </a:ext>
                </a:extLst>
              </a:tr>
              <a:tr h="316251">
                <a:tc>
                  <a:txBody>
                    <a:bodyPr/>
                    <a:lstStyle/>
                    <a:p>
                      <a:pPr algn="l" fontAlgn="b"/>
                      <a:r>
                        <a:rPr lang="cs-CZ" sz="900" b="0" i="0" u="none" strike="noStrike">
                          <a:solidFill>
                            <a:srgbClr val="000000"/>
                          </a:solidFill>
                          <a:effectLst/>
                          <a:latin typeface="Calibri" panose="020F0502020204030204" pitchFamily="34" charset="0"/>
                        </a:rPr>
                        <a:t>OT 5 – Terminálně nemocný pacient dochovaný v lůžkovém hospici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381331557"/>
                  </a:ext>
                </a:extLst>
              </a:tr>
              <a:tr h="316251">
                <a:tc>
                  <a:txBody>
                    <a:bodyPr/>
                    <a:lstStyle/>
                    <a:p>
                      <a:pPr algn="l" fontAlgn="b"/>
                      <a:r>
                        <a:rPr lang="cs-CZ" sz="900" b="0" i="0" u="none" strike="noStrike">
                          <a:solidFill>
                            <a:srgbClr val="000000"/>
                          </a:solidFill>
                          <a:effectLst/>
                          <a:latin typeface="Calibri" panose="020F0502020204030204" pitchFamily="34" charset="0"/>
                        </a:rPr>
                        <a:t>OT 6 – Terminálně nemocný klient domova pro seniory, dochovaný v domově pro seniory</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2728674957"/>
                  </a:ext>
                </a:extLst>
              </a:tr>
              <a:tr h="316251">
                <a:tc>
                  <a:txBody>
                    <a:bodyPr/>
                    <a:lstStyle/>
                    <a:p>
                      <a:pPr algn="l" fontAlgn="b"/>
                      <a:r>
                        <a:rPr lang="cs-CZ" sz="900" b="0" i="0" u="none" strike="noStrike">
                          <a:solidFill>
                            <a:srgbClr val="000000"/>
                          </a:solidFill>
                          <a:effectLst/>
                          <a:latin typeface="Calibri" panose="020F0502020204030204" pitchFamily="34" charset="0"/>
                        </a:rPr>
                        <a:t>OT 7 – Terminálně nemocný klient domova pro seniory, dochovaný v domově pro seniory ve sdílené péči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434758321"/>
                  </a:ext>
                </a:extLst>
              </a:tr>
              <a:tr h="316251">
                <a:tc>
                  <a:txBody>
                    <a:bodyPr/>
                    <a:lstStyle/>
                    <a:p>
                      <a:pPr algn="l" fontAlgn="b"/>
                      <a:r>
                        <a:rPr lang="cs-CZ" sz="900" b="0" i="0" u="none" strike="noStrike">
                          <a:solidFill>
                            <a:srgbClr val="000000"/>
                          </a:solidFill>
                          <a:effectLst/>
                          <a:latin typeface="Calibri" panose="020F0502020204030204" pitchFamily="34" charset="0"/>
                        </a:rPr>
                        <a:t>OT 8 – Terminálně nemocný pacient, dochovaný doma s domácí péčí  (resp. v režimu signálního kódu)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704495929"/>
                  </a:ext>
                </a:extLst>
              </a:tr>
              <a:tr h="316251">
                <a:tc>
                  <a:txBody>
                    <a:bodyPr/>
                    <a:lstStyle/>
                    <a:p>
                      <a:pPr algn="l" fontAlgn="b"/>
                      <a:r>
                        <a:rPr lang="cs-CZ" sz="900" b="0" i="0" u="none" strike="noStrike">
                          <a:solidFill>
                            <a:srgbClr val="000000"/>
                          </a:solidFill>
                          <a:effectLst/>
                          <a:latin typeface="Calibri" panose="020F0502020204030204" pitchFamily="34" charset="0"/>
                        </a:rPr>
                        <a:t>NT 1 – Terminálně nemocný pacient, zemřelý za terminální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94927712"/>
                  </a:ext>
                </a:extLst>
              </a:tr>
              <a:tr h="316251">
                <a:tc>
                  <a:txBody>
                    <a:bodyPr/>
                    <a:lstStyle/>
                    <a:p>
                      <a:pPr algn="l" fontAlgn="b"/>
                      <a:r>
                        <a:rPr lang="cs-CZ" sz="900" b="0" i="0" u="none" strike="noStrike">
                          <a:solidFill>
                            <a:schemeClr val="tx1"/>
                          </a:solidFill>
                          <a:effectLst/>
                          <a:latin typeface="Calibri" panose="020F0502020204030204" pitchFamily="34" charset="0"/>
                        </a:rPr>
                        <a:t>NT 2 – Terminálně nemocný pacient, převezený k terminální hospitalizaci záchrannou službou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177938253"/>
                  </a:ext>
                </a:extLst>
              </a:tr>
              <a:tr h="316251">
                <a:tc>
                  <a:txBody>
                    <a:bodyPr/>
                    <a:lstStyle/>
                    <a:p>
                      <a:pPr algn="l" fontAlgn="b"/>
                      <a:r>
                        <a:rPr lang="cs-CZ" sz="900" b="0" i="0" u="none" strike="noStrike">
                          <a:solidFill>
                            <a:srgbClr val="000000"/>
                          </a:solidFill>
                          <a:effectLst/>
                          <a:latin typeface="Calibri" panose="020F0502020204030204" pitchFamily="34" charset="0"/>
                        </a:rPr>
                        <a:t>NT 3 – Terminálně nemocný pacient v domácí péči, zemřelý za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853571130"/>
                  </a:ext>
                </a:extLst>
              </a:tr>
              <a:tr h="316251">
                <a:tc>
                  <a:txBody>
                    <a:bodyPr/>
                    <a:lstStyle/>
                    <a:p>
                      <a:pPr algn="l" fontAlgn="b"/>
                      <a:r>
                        <a:rPr lang="cs-CZ" sz="900" b="1" i="0" u="none" strike="noStrike">
                          <a:solidFill>
                            <a:srgbClr val="FF0000"/>
                          </a:solidFill>
                          <a:effectLst/>
                          <a:latin typeface="Calibri" panose="020F0502020204030204" pitchFamily="34" charset="0"/>
                        </a:rPr>
                        <a:t>NT 4 – Terminálně nemocný pacient, převážený opakovaně záchrannou službou</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3968870035"/>
                  </a:ext>
                </a:extLst>
              </a:tr>
              <a:tr h="316251">
                <a:tc>
                  <a:txBody>
                    <a:bodyPr/>
                    <a:lstStyle/>
                    <a:p>
                      <a:pPr algn="l" fontAlgn="b"/>
                      <a:r>
                        <a:rPr lang="cs-CZ" sz="900" b="0" i="0" u="none" strike="noStrike">
                          <a:solidFill>
                            <a:srgbClr val="000000"/>
                          </a:solidFill>
                          <a:effectLst/>
                          <a:latin typeface="Calibri" panose="020F0502020204030204" pitchFamily="34" charset="0"/>
                        </a:rPr>
                        <a:t>NT 5 – Klient domova pro seniory, zemřelý za terminální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875508609"/>
                  </a:ext>
                </a:extLst>
              </a:tr>
              <a:tr h="316251">
                <a:tc>
                  <a:txBody>
                    <a:bodyPr/>
                    <a:lstStyle/>
                    <a:p>
                      <a:pPr algn="l" fontAlgn="b"/>
                      <a:r>
                        <a:rPr lang="cs-CZ" sz="900" b="0" i="0" u="none" strike="noStrike">
                          <a:solidFill>
                            <a:schemeClr val="tx1"/>
                          </a:solidFill>
                          <a:effectLst/>
                          <a:latin typeface="Calibri" panose="020F0502020204030204" pitchFamily="34" charset="0"/>
                        </a:rPr>
                        <a:t>NT 6 – Klient domova pro seniory, zemřelý za terminální hospitalizace prostřednictvím ZZS</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994492622"/>
                  </a:ext>
                </a:extLst>
              </a:tr>
              <a:tr h="316251">
                <a:tc>
                  <a:txBody>
                    <a:bodyPr/>
                    <a:lstStyle/>
                    <a:p>
                      <a:pPr algn="l" fontAlgn="b"/>
                      <a:r>
                        <a:rPr lang="cs-CZ" sz="900" b="0" i="0" u="none" strike="noStrike">
                          <a:solidFill>
                            <a:srgbClr val="000000"/>
                          </a:solidFill>
                          <a:effectLst/>
                          <a:latin typeface="Calibri" panose="020F0502020204030204" pitchFamily="34" charset="0"/>
                        </a:rPr>
                        <a:t>NT 7 – Terminálně nemocný pacient v domácí péči v režimu signálního kódu, zemřelý za hospitalizace</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3550755611"/>
                  </a:ext>
                </a:extLst>
              </a:tr>
              <a:tr h="316251">
                <a:tc>
                  <a:txBody>
                    <a:bodyPr/>
                    <a:lstStyle/>
                    <a:p>
                      <a:pPr algn="l" fontAlgn="b"/>
                      <a:r>
                        <a:rPr lang="cs-CZ" sz="900" b="0" i="0" u="none" strike="noStrike">
                          <a:solidFill>
                            <a:srgbClr val="000000"/>
                          </a:solidFill>
                          <a:effectLst/>
                          <a:latin typeface="Calibri" panose="020F0502020204030204" pitchFamily="34" charset="0"/>
                        </a:rPr>
                        <a:t>NT 8 – Terminálně nemocný pacient v mobilní specializované paliativní péči, předaný k terminální hospitalizaci</a:t>
                      </a:r>
                    </a:p>
                  </a:txBody>
                  <a:tcPr marL="7620" marR="7620" marT="762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4105898286"/>
                  </a:ext>
                </a:extLst>
              </a:tr>
            </a:tbl>
          </a:graphicData>
        </a:graphic>
      </p:graphicFrame>
      <p:sp>
        <p:nvSpPr>
          <p:cNvPr id="20" name="TextovéPole 45">
            <a:extLst>
              <a:ext uri="{FF2B5EF4-FFF2-40B4-BE49-F238E27FC236}">
                <a16:creationId xmlns:a16="http://schemas.microsoft.com/office/drawing/2014/main" id="{69481959-7C65-A422-1ABA-46529A5FA2FB}"/>
              </a:ext>
            </a:extLst>
          </p:cNvPr>
          <p:cNvSpPr txBox="1"/>
          <p:nvPr>
            <p:custDataLst>
              <p:tags r:id="rId6"/>
            </p:custDataLst>
          </p:nvPr>
        </p:nvSpPr>
        <p:spPr>
          <a:xfrm>
            <a:off x="288000" y="540000"/>
            <a:ext cx="6354663" cy="338554"/>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N = 66 724 (pacienti zemřelí v roce 2024 v ČR, očekávatelná úmrtí)</a:t>
            </a:r>
          </a:p>
        </p:txBody>
      </p:sp>
      <p:sp>
        <p:nvSpPr>
          <p:cNvPr id="2" name="Nadpis 1">
            <a:extLst>
              <a:ext uri="{FF2B5EF4-FFF2-40B4-BE49-F238E27FC236}">
                <a16:creationId xmlns:a16="http://schemas.microsoft.com/office/drawing/2014/main" id="{91284579-2233-C744-3377-592E4E7070EC}"/>
              </a:ext>
            </a:extLst>
          </p:cNvPr>
          <p:cNvSpPr>
            <a:spLocks noGrp="1"/>
          </p:cNvSpPr>
          <p:nvPr>
            <p:ph type="title"/>
          </p:nvPr>
        </p:nvSpPr>
        <p:spPr>
          <a:xfrm>
            <a:off x="272590" y="160258"/>
            <a:ext cx="11386173" cy="538364"/>
          </a:xfrm>
        </p:spPr>
        <p:txBody>
          <a:bodyPr>
            <a:normAutofit/>
          </a:bodyPr>
          <a:lstStyle/>
          <a:p>
            <a:r>
              <a:rPr lang="cs-CZ" noProof="0" dirty="0">
                <a:solidFill>
                  <a:srgbClr val="002060"/>
                </a:solidFill>
              </a:rPr>
              <a:t>Trajektorie pacientů v závěru života dle typu intervence</a:t>
            </a:r>
            <a:endParaRPr lang="cs-CZ" dirty="0">
              <a:solidFill>
                <a:srgbClr val="002060"/>
              </a:solidFill>
            </a:endParaRPr>
          </a:p>
        </p:txBody>
      </p:sp>
      <p:sp>
        <p:nvSpPr>
          <p:cNvPr id="14" name="TextBox 13">
            <a:extLst>
              <a:ext uri="{FF2B5EF4-FFF2-40B4-BE49-F238E27FC236}">
                <a16:creationId xmlns:a16="http://schemas.microsoft.com/office/drawing/2014/main" id="{0BCFE836-BB32-5460-49E0-4507B09B428A}"/>
              </a:ext>
            </a:extLst>
          </p:cNvPr>
          <p:cNvSpPr txBox="1"/>
          <p:nvPr>
            <p:custDataLst>
              <p:tags r:id="rId7"/>
            </p:custDataLst>
          </p:nvPr>
        </p:nvSpPr>
        <p:spPr>
          <a:xfrm>
            <a:off x="8535692" y="575555"/>
            <a:ext cx="100835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Zemřelí (%)</a:t>
            </a:r>
          </a:p>
        </p:txBody>
      </p:sp>
      <p:graphicFrame>
        <p:nvGraphicFramePr>
          <p:cNvPr id="19" name="Graf 18">
            <a:extLst>
              <a:ext uri="{FF2B5EF4-FFF2-40B4-BE49-F238E27FC236}">
                <a16:creationId xmlns:a16="http://schemas.microsoft.com/office/drawing/2014/main" id="{572DDDD1-4E1D-35C6-2D17-5A6FCCDD5D5B}"/>
              </a:ext>
            </a:extLst>
          </p:cNvPr>
          <p:cNvGraphicFramePr/>
          <p:nvPr>
            <p:custDataLst>
              <p:tags r:id="rId8"/>
            </p:custDataLst>
            <p:extLst>
              <p:ext uri="{D42A27DB-BD31-4B8C-83A1-F6EECF244321}">
                <p14:modId xmlns:p14="http://schemas.microsoft.com/office/powerpoint/2010/main" val="1188297013"/>
              </p:ext>
            </p:extLst>
          </p:nvPr>
        </p:nvGraphicFramePr>
        <p:xfrm>
          <a:off x="8238937" y="636827"/>
          <a:ext cx="4029264" cy="6208290"/>
        </p:xfrm>
        <a:graphic>
          <a:graphicData uri="http://schemas.openxmlformats.org/drawingml/2006/chart">
            <c:chart xmlns:c="http://schemas.openxmlformats.org/drawingml/2006/chart" xmlns:r="http://schemas.openxmlformats.org/officeDocument/2006/relationships" r:id="rId15"/>
          </a:graphicData>
        </a:graphic>
      </p:graphicFrame>
      <p:sp>
        <p:nvSpPr>
          <p:cNvPr id="4" name="TextovéPole 45">
            <a:extLst>
              <a:ext uri="{FF2B5EF4-FFF2-40B4-BE49-F238E27FC236}">
                <a16:creationId xmlns:a16="http://schemas.microsoft.com/office/drawing/2014/main" id="{118EB42F-1FAC-2EF2-A0DF-BB32257FB501}"/>
              </a:ext>
            </a:extLst>
          </p:cNvPr>
          <p:cNvSpPr txBox="1"/>
          <p:nvPr>
            <p:custDataLst>
              <p:tags r:id="rId9"/>
            </p:custDataLst>
          </p:nvPr>
        </p:nvSpPr>
        <p:spPr>
          <a:xfrm>
            <a:off x="10557328" y="907337"/>
            <a:ext cx="1302678" cy="338466"/>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ČR</a:t>
            </a:r>
          </a:p>
        </p:txBody>
      </p:sp>
      <p:sp>
        <p:nvSpPr>
          <p:cNvPr id="7" name="TextovéPole 6">
            <a:extLst>
              <a:ext uri="{FF2B5EF4-FFF2-40B4-BE49-F238E27FC236}">
                <a16:creationId xmlns:a16="http://schemas.microsoft.com/office/drawing/2014/main" id="{4C293990-A45E-DA87-647D-DCCA25EF41FF}"/>
              </a:ext>
            </a:extLst>
          </p:cNvPr>
          <p:cNvSpPr txBox="1"/>
          <p:nvPr>
            <p:custDataLst>
              <p:tags r:id="rId10"/>
            </p:custDataLst>
          </p:nvPr>
        </p:nvSpPr>
        <p:spPr>
          <a:xfrm>
            <a:off x="10902840" y="5581515"/>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46 %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AEF4318F-43BE-847B-BE69-8A22CAEB602A}"/>
              </a:ext>
            </a:extLst>
          </p:cNvPr>
          <p:cNvSpPr txBox="1"/>
          <p:nvPr>
            <p:custDataLst>
              <p:tags r:id="rId11"/>
            </p:custDataLst>
          </p:nvPr>
        </p:nvSpPr>
        <p:spPr>
          <a:xfrm>
            <a:off x="10908059" y="2465076"/>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54 %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6597621"/>
      </p:ext>
    </p:extLst>
  </p:cSld>
  <p:clrMapOvr>
    <a:masterClrMapping/>
  </p:clrMapOvr>
  <mc:AlternateContent xmlns:mc="http://schemas.openxmlformats.org/markup-compatibility/2006" xmlns:p14="http://schemas.microsoft.com/office/powerpoint/2010/main">
    <mc:Choice Requires="p14">
      <p:transition spd="slow" p14:dur="2000" advTm="12267"/>
    </mc:Choice>
    <mc:Fallback xmlns="">
      <p:transition spd="slow" advTm="12267"/>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54BA0D-AA86-EFAC-ED8C-DE211B7E48CA}"/>
            </a:ext>
          </a:extLst>
        </p:cNvPr>
        <p:cNvGrpSpPr/>
        <p:nvPr/>
      </p:nvGrpSpPr>
      <p:grpSpPr>
        <a:xfrm>
          <a:off x="0" y="0"/>
          <a:ext cx="0" cy="0"/>
          <a:chOff x="0" y="0"/>
          <a:chExt cx="0" cy="0"/>
        </a:xfrm>
      </p:grpSpPr>
      <p:graphicFrame>
        <p:nvGraphicFramePr>
          <p:cNvPr id="2" name="Graf 1">
            <a:extLst>
              <a:ext uri="{FF2B5EF4-FFF2-40B4-BE49-F238E27FC236}">
                <a16:creationId xmlns:a16="http://schemas.microsoft.com/office/drawing/2014/main" id="{BD1B2B34-76B3-4FF8-1056-99F95C105532}"/>
              </a:ext>
            </a:extLst>
          </p:cNvPr>
          <p:cNvGraphicFramePr/>
          <p:nvPr>
            <p:custDataLst>
              <p:tags r:id="rId1"/>
            </p:custDataLst>
            <p:extLst>
              <p:ext uri="{D42A27DB-BD31-4B8C-83A1-F6EECF244321}">
                <p14:modId xmlns:p14="http://schemas.microsoft.com/office/powerpoint/2010/main" val="2559264404"/>
              </p:ext>
            </p:extLst>
          </p:nvPr>
        </p:nvGraphicFramePr>
        <p:xfrm>
          <a:off x="4871680" y="675682"/>
          <a:ext cx="2915678" cy="6224222"/>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9" name="Graf 8">
            <a:extLst>
              <a:ext uri="{FF2B5EF4-FFF2-40B4-BE49-F238E27FC236}">
                <a16:creationId xmlns:a16="http://schemas.microsoft.com/office/drawing/2014/main" id="{E5D06056-ED58-6198-1E50-DD7584416F0A}"/>
              </a:ext>
            </a:extLst>
          </p:cNvPr>
          <p:cNvGraphicFramePr/>
          <p:nvPr>
            <p:custDataLst>
              <p:tags r:id="rId2"/>
            </p:custDataLst>
            <p:extLst>
              <p:ext uri="{D42A27DB-BD31-4B8C-83A1-F6EECF244321}">
                <p14:modId xmlns:p14="http://schemas.microsoft.com/office/powerpoint/2010/main" val="3016155297"/>
              </p:ext>
            </p:extLst>
          </p:nvPr>
        </p:nvGraphicFramePr>
        <p:xfrm>
          <a:off x="665944" y="680245"/>
          <a:ext cx="2915678" cy="6224222"/>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17" name="Graf 16">
            <a:extLst>
              <a:ext uri="{FF2B5EF4-FFF2-40B4-BE49-F238E27FC236}">
                <a16:creationId xmlns:a16="http://schemas.microsoft.com/office/drawing/2014/main" id="{63C20D61-4811-8DFC-9BF5-42B448A170E4}"/>
              </a:ext>
            </a:extLst>
          </p:cNvPr>
          <p:cNvGraphicFramePr/>
          <p:nvPr>
            <p:custDataLst>
              <p:tags r:id="rId3"/>
            </p:custDataLst>
            <p:extLst>
              <p:ext uri="{D42A27DB-BD31-4B8C-83A1-F6EECF244321}">
                <p14:modId xmlns:p14="http://schemas.microsoft.com/office/powerpoint/2010/main" val="631682788"/>
              </p:ext>
            </p:extLst>
          </p:nvPr>
        </p:nvGraphicFramePr>
        <p:xfrm>
          <a:off x="2767628" y="675682"/>
          <a:ext cx="2915678" cy="6224222"/>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6" name="Graf 5">
            <a:extLst>
              <a:ext uri="{FF2B5EF4-FFF2-40B4-BE49-F238E27FC236}">
                <a16:creationId xmlns:a16="http://schemas.microsoft.com/office/drawing/2014/main" id="{F81B2007-31FB-D9B8-9E64-7EA5BE73DA9B}"/>
              </a:ext>
            </a:extLst>
          </p:cNvPr>
          <p:cNvGraphicFramePr/>
          <p:nvPr>
            <p:custDataLst>
              <p:tags r:id="rId4"/>
            </p:custDataLst>
            <p:extLst>
              <p:ext uri="{D42A27DB-BD31-4B8C-83A1-F6EECF244321}">
                <p14:modId xmlns:p14="http://schemas.microsoft.com/office/powerpoint/2010/main" val="2093301269"/>
              </p:ext>
            </p:extLst>
          </p:nvPr>
        </p:nvGraphicFramePr>
        <p:xfrm>
          <a:off x="7009968" y="675682"/>
          <a:ext cx="2915678" cy="6224222"/>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3" name="Table 4">
            <a:extLst>
              <a:ext uri="{FF2B5EF4-FFF2-40B4-BE49-F238E27FC236}">
                <a16:creationId xmlns:a16="http://schemas.microsoft.com/office/drawing/2014/main" id="{C7DE9003-7A6C-2BC6-2145-FB80F1EAC433}"/>
              </a:ext>
            </a:extLst>
          </p:cNvPr>
          <p:cNvGraphicFramePr>
            <a:graphicFrameLocks noGrp="1"/>
          </p:cNvGraphicFramePr>
          <p:nvPr>
            <p:custDataLst>
              <p:tags r:id="rId5"/>
            </p:custDataLst>
          </p:nvPr>
        </p:nvGraphicFramePr>
        <p:xfrm>
          <a:off x="276837" y="1645426"/>
          <a:ext cx="1248401" cy="5060016"/>
        </p:xfrm>
        <a:graphic>
          <a:graphicData uri="http://schemas.openxmlformats.org/drawingml/2006/table">
            <a:tbl>
              <a:tblPr>
                <a:tableStyleId>{5C22544A-7EE6-4342-B048-85BDC9FD1C3A}</a:tableStyleId>
              </a:tblPr>
              <a:tblGrid>
                <a:gridCol w="1248401">
                  <a:extLst>
                    <a:ext uri="{9D8B030D-6E8A-4147-A177-3AD203B41FA5}">
                      <a16:colId xmlns:a16="http://schemas.microsoft.com/office/drawing/2014/main" val="1134549361"/>
                    </a:ext>
                  </a:extLst>
                </a:gridCol>
              </a:tblGrid>
              <a:tr h="316251">
                <a:tc>
                  <a:txBody>
                    <a:bodyPr/>
                    <a:lstStyle/>
                    <a:p>
                      <a:pPr algn="l" fontAlgn="ctr"/>
                      <a:r>
                        <a:rPr lang="cs-CZ" sz="900" b="0" i="0" u="none" strike="noStrike">
                          <a:solidFill>
                            <a:srgbClr val="000000"/>
                          </a:solidFill>
                          <a:effectLst/>
                          <a:latin typeface="Calibri" panose="020F0502020204030204" pitchFamily="34" charset="0"/>
                        </a:rPr>
                        <a:t>OT 1</a:t>
                      </a:r>
                    </a:p>
                  </a:txBody>
                  <a:tcPr marL="9525" marR="9525" marT="9525" marB="0" anchor="ctr">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984841140"/>
                  </a:ext>
                </a:extLst>
              </a:tr>
              <a:tr h="316251">
                <a:tc>
                  <a:txBody>
                    <a:bodyPr/>
                    <a:lstStyle/>
                    <a:p>
                      <a:pPr algn="l" fontAlgn="ctr"/>
                      <a:r>
                        <a:rPr lang="cs-CZ" sz="900" b="0" i="0" u="none" strike="noStrike">
                          <a:solidFill>
                            <a:srgbClr val="000000"/>
                          </a:solidFill>
                          <a:effectLst/>
                          <a:latin typeface="Calibri" panose="020F0502020204030204" pitchFamily="34" charset="0"/>
                        </a:rPr>
                        <a:t>OT 2</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613697778"/>
                  </a:ext>
                </a:extLst>
              </a:tr>
              <a:tr h="316251">
                <a:tc>
                  <a:txBody>
                    <a:bodyPr/>
                    <a:lstStyle/>
                    <a:p>
                      <a:pPr algn="l" fontAlgn="ctr"/>
                      <a:r>
                        <a:rPr lang="cs-CZ" sz="900" b="0" i="0" u="none" strike="noStrike">
                          <a:solidFill>
                            <a:srgbClr val="000000"/>
                          </a:solidFill>
                          <a:effectLst/>
                          <a:latin typeface="Calibri" panose="020F0502020204030204" pitchFamily="34" charset="0"/>
                        </a:rPr>
                        <a:t>OT 3</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670215492"/>
                  </a:ext>
                </a:extLst>
              </a:tr>
              <a:tr h="316251">
                <a:tc>
                  <a:txBody>
                    <a:bodyPr/>
                    <a:lstStyle/>
                    <a:p>
                      <a:pPr algn="l" fontAlgn="ctr"/>
                      <a:r>
                        <a:rPr lang="cs-CZ" sz="900" b="0" i="0" u="none" strike="noStrike">
                          <a:solidFill>
                            <a:srgbClr val="000000"/>
                          </a:solidFill>
                          <a:effectLst/>
                          <a:latin typeface="Calibri" panose="020F0502020204030204" pitchFamily="34" charset="0"/>
                        </a:rPr>
                        <a:t>OT 4</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1365013548"/>
                  </a:ext>
                </a:extLst>
              </a:tr>
              <a:tr h="316251">
                <a:tc>
                  <a:txBody>
                    <a:bodyPr/>
                    <a:lstStyle/>
                    <a:p>
                      <a:pPr algn="l" fontAlgn="ctr"/>
                      <a:r>
                        <a:rPr lang="cs-CZ" sz="900" b="0" i="0" u="none" strike="noStrike">
                          <a:solidFill>
                            <a:srgbClr val="000000"/>
                          </a:solidFill>
                          <a:effectLst/>
                          <a:latin typeface="Calibri" panose="020F0502020204030204" pitchFamily="34" charset="0"/>
                        </a:rPr>
                        <a:t>OT 5</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381331557"/>
                  </a:ext>
                </a:extLst>
              </a:tr>
              <a:tr h="316251">
                <a:tc>
                  <a:txBody>
                    <a:bodyPr/>
                    <a:lstStyle/>
                    <a:p>
                      <a:pPr algn="l" fontAlgn="ctr"/>
                      <a:r>
                        <a:rPr lang="cs-CZ" sz="900" b="0" i="0" u="none" strike="noStrike">
                          <a:solidFill>
                            <a:srgbClr val="000000"/>
                          </a:solidFill>
                          <a:effectLst/>
                          <a:latin typeface="Calibri" panose="020F0502020204030204" pitchFamily="34" charset="0"/>
                        </a:rPr>
                        <a:t>OT 6</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2728674957"/>
                  </a:ext>
                </a:extLst>
              </a:tr>
              <a:tr h="316251">
                <a:tc>
                  <a:txBody>
                    <a:bodyPr/>
                    <a:lstStyle/>
                    <a:p>
                      <a:pPr algn="l" fontAlgn="ctr"/>
                      <a:r>
                        <a:rPr lang="cs-CZ" sz="900" b="0" i="0" u="none" strike="noStrike">
                          <a:solidFill>
                            <a:srgbClr val="000000"/>
                          </a:solidFill>
                          <a:effectLst/>
                          <a:latin typeface="Calibri" panose="020F0502020204030204" pitchFamily="34" charset="0"/>
                        </a:rPr>
                        <a:t>OT 7</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434758321"/>
                  </a:ext>
                </a:extLst>
              </a:tr>
              <a:tr h="316251">
                <a:tc>
                  <a:txBody>
                    <a:bodyPr/>
                    <a:lstStyle/>
                    <a:p>
                      <a:pPr algn="l" fontAlgn="ctr"/>
                      <a:r>
                        <a:rPr lang="cs-CZ" sz="900" b="0" i="0" u="none" strike="noStrike">
                          <a:solidFill>
                            <a:srgbClr val="000000"/>
                          </a:solidFill>
                          <a:effectLst/>
                          <a:latin typeface="Calibri" panose="020F0502020204030204" pitchFamily="34" charset="0"/>
                        </a:rPr>
                        <a:t>OT 8</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C8E7A7"/>
                    </a:solidFill>
                  </a:tcPr>
                </a:tc>
                <a:extLst>
                  <a:ext uri="{0D108BD9-81ED-4DB2-BD59-A6C34878D82A}">
                    <a16:rowId xmlns:a16="http://schemas.microsoft.com/office/drawing/2014/main" val="3704495929"/>
                  </a:ext>
                </a:extLst>
              </a:tr>
              <a:tr h="316251">
                <a:tc>
                  <a:txBody>
                    <a:bodyPr/>
                    <a:lstStyle/>
                    <a:p>
                      <a:pPr algn="l" fontAlgn="ctr"/>
                      <a:r>
                        <a:rPr lang="cs-CZ" sz="900" b="0" i="0" u="none" strike="noStrike">
                          <a:solidFill>
                            <a:schemeClr val="tx1"/>
                          </a:solidFill>
                          <a:effectLst/>
                          <a:latin typeface="Calibri" panose="020F0502020204030204" pitchFamily="34" charset="0"/>
                        </a:rPr>
                        <a:t>NT 1</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94927712"/>
                  </a:ext>
                </a:extLst>
              </a:tr>
              <a:tr h="316251">
                <a:tc>
                  <a:txBody>
                    <a:bodyPr/>
                    <a:lstStyle/>
                    <a:p>
                      <a:pPr algn="l" fontAlgn="ctr"/>
                      <a:r>
                        <a:rPr lang="cs-CZ" sz="900" b="0" i="0" u="none" strike="noStrike">
                          <a:solidFill>
                            <a:schemeClr val="tx1"/>
                          </a:solidFill>
                          <a:effectLst/>
                          <a:latin typeface="Calibri" panose="020F0502020204030204" pitchFamily="34" charset="0"/>
                        </a:rPr>
                        <a:t>NT 2</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177938253"/>
                  </a:ext>
                </a:extLst>
              </a:tr>
              <a:tr h="316251">
                <a:tc>
                  <a:txBody>
                    <a:bodyPr/>
                    <a:lstStyle/>
                    <a:p>
                      <a:pPr algn="l" fontAlgn="ctr"/>
                      <a:r>
                        <a:rPr lang="cs-CZ" sz="900" b="0" i="0" u="none" strike="noStrike">
                          <a:solidFill>
                            <a:schemeClr val="tx1"/>
                          </a:solidFill>
                          <a:effectLst/>
                          <a:latin typeface="Calibri" panose="020F0502020204030204" pitchFamily="34" charset="0"/>
                        </a:rPr>
                        <a:t>NT 3</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853571130"/>
                  </a:ext>
                </a:extLst>
              </a:tr>
              <a:tr h="316251">
                <a:tc>
                  <a:txBody>
                    <a:bodyPr/>
                    <a:lstStyle/>
                    <a:p>
                      <a:pPr algn="l" fontAlgn="ctr"/>
                      <a:r>
                        <a:rPr lang="cs-CZ" sz="900" b="0" i="0" u="none" strike="noStrike">
                          <a:solidFill>
                            <a:schemeClr val="tx1"/>
                          </a:solidFill>
                          <a:effectLst/>
                          <a:latin typeface="Calibri" panose="020F0502020204030204" pitchFamily="34" charset="0"/>
                        </a:rPr>
                        <a:t>NT 4</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3968870035"/>
                  </a:ext>
                </a:extLst>
              </a:tr>
              <a:tr h="316251">
                <a:tc>
                  <a:txBody>
                    <a:bodyPr/>
                    <a:lstStyle/>
                    <a:p>
                      <a:pPr algn="l" fontAlgn="ctr"/>
                      <a:r>
                        <a:rPr lang="cs-CZ" sz="900" b="0" i="0" u="none" strike="noStrike">
                          <a:solidFill>
                            <a:schemeClr val="tx1"/>
                          </a:solidFill>
                          <a:effectLst/>
                          <a:latin typeface="Calibri" panose="020F0502020204030204" pitchFamily="34" charset="0"/>
                        </a:rPr>
                        <a:t>NT 5</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875508609"/>
                  </a:ext>
                </a:extLst>
              </a:tr>
              <a:tr h="316251">
                <a:tc>
                  <a:txBody>
                    <a:bodyPr/>
                    <a:lstStyle/>
                    <a:p>
                      <a:pPr algn="l" fontAlgn="ctr"/>
                      <a:r>
                        <a:rPr lang="cs-CZ" sz="900" b="0" i="0" u="none" strike="noStrike">
                          <a:solidFill>
                            <a:schemeClr val="tx1"/>
                          </a:solidFill>
                          <a:effectLst/>
                          <a:latin typeface="Calibri" panose="020F0502020204030204" pitchFamily="34" charset="0"/>
                        </a:rPr>
                        <a:t>NT 6</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2994492622"/>
                  </a:ext>
                </a:extLst>
              </a:tr>
              <a:tr h="316251">
                <a:tc>
                  <a:txBody>
                    <a:bodyPr/>
                    <a:lstStyle/>
                    <a:p>
                      <a:pPr algn="l" fontAlgn="ctr"/>
                      <a:r>
                        <a:rPr lang="cs-CZ" sz="900" b="0" i="0" u="none" strike="noStrike">
                          <a:solidFill>
                            <a:schemeClr val="tx1"/>
                          </a:solidFill>
                          <a:effectLst/>
                          <a:latin typeface="Calibri" panose="020F0502020204030204" pitchFamily="34" charset="0"/>
                        </a:rPr>
                        <a:t>NT 7</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3550755611"/>
                  </a:ext>
                </a:extLst>
              </a:tr>
              <a:tr h="316251">
                <a:tc>
                  <a:txBody>
                    <a:bodyPr/>
                    <a:lstStyle/>
                    <a:p>
                      <a:pPr algn="l" fontAlgn="ctr"/>
                      <a:r>
                        <a:rPr lang="cs-CZ" sz="900" b="0" i="0" u="none" strike="noStrike">
                          <a:solidFill>
                            <a:srgbClr val="000000"/>
                          </a:solidFill>
                          <a:effectLst/>
                          <a:latin typeface="Calibri" panose="020F0502020204030204" pitchFamily="34" charset="0"/>
                        </a:rPr>
                        <a:t>NT 8</a:t>
                      </a:r>
                    </a:p>
                  </a:txBody>
                  <a:tcPr marL="9525" marR="9525" marT="9525"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E699"/>
                    </a:solidFill>
                  </a:tcPr>
                </a:tc>
                <a:extLst>
                  <a:ext uri="{0D108BD9-81ED-4DB2-BD59-A6C34878D82A}">
                    <a16:rowId xmlns:a16="http://schemas.microsoft.com/office/drawing/2014/main" val="4105898286"/>
                  </a:ext>
                </a:extLst>
              </a:tr>
            </a:tbl>
          </a:graphicData>
        </a:graphic>
      </p:graphicFrame>
      <p:sp>
        <p:nvSpPr>
          <p:cNvPr id="19" name="TextovéPole 45">
            <a:extLst>
              <a:ext uri="{FF2B5EF4-FFF2-40B4-BE49-F238E27FC236}">
                <a16:creationId xmlns:a16="http://schemas.microsoft.com/office/drawing/2014/main" id="{DD3ADF54-DA18-DB41-CEE7-846EDB15E6A3}"/>
              </a:ext>
            </a:extLst>
          </p:cNvPr>
          <p:cNvSpPr txBox="1"/>
          <p:nvPr>
            <p:custDataLst>
              <p:tags r:id="rId6"/>
            </p:custDataLst>
          </p:nvPr>
        </p:nvSpPr>
        <p:spPr>
          <a:xfrm>
            <a:off x="288000" y="540000"/>
            <a:ext cx="7062536" cy="338554"/>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N = 2 938 (pacienti zemřelí v roce 2024 v Libereckém kraji, očekávatelná úmrtí)</a:t>
            </a:r>
          </a:p>
        </p:txBody>
      </p:sp>
      <p:sp>
        <p:nvSpPr>
          <p:cNvPr id="12" name="Nadpis 11">
            <a:extLst>
              <a:ext uri="{FF2B5EF4-FFF2-40B4-BE49-F238E27FC236}">
                <a16:creationId xmlns:a16="http://schemas.microsoft.com/office/drawing/2014/main" id="{22F69A80-D7D9-9256-259A-043B4674534E}"/>
              </a:ext>
            </a:extLst>
          </p:cNvPr>
          <p:cNvSpPr>
            <a:spLocks noGrp="1"/>
          </p:cNvSpPr>
          <p:nvPr>
            <p:ph type="title"/>
          </p:nvPr>
        </p:nvSpPr>
        <p:spPr/>
        <p:txBody>
          <a:bodyPr>
            <a:normAutofit/>
          </a:bodyPr>
          <a:lstStyle/>
          <a:p>
            <a:r>
              <a:rPr lang="cs-CZ" noProof="0" dirty="0">
                <a:solidFill>
                  <a:srgbClr val="002060"/>
                </a:solidFill>
              </a:rPr>
              <a:t>Trajektorie pacientů v závěru života dle okresů</a:t>
            </a:r>
            <a:endParaRPr lang="cs-CZ" dirty="0">
              <a:solidFill>
                <a:srgbClr val="002060"/>
              </a:solidFill>
            </a:endParaRPr>
          </a:p>
        </p:txBody>
      </p:sp>
      <p:sp>
        <p:nvSpPr>
          <p:cNvPr id="21" name="TextovéPole 27">
            <a:extLst>
              <a:ext uri="{FF2B5EF4-FFF2-40B4-BE49-F238E27FC236}">
                <a16:creationId xmlns:a16="http://schemas.microsoft.com/office/drawing/2014/main" id="{D05338DF-4F30-ADB0-75DF-0257ECF54B77}"/>
              </a:ext>
            </a:extLst>
          </p:cNvPr>
          <p:cNvSpPr txBox="1"/>
          <p:nvPr>
            <p:custDataLst>
              <p:tags r:id="rId7"/>
            </p:custDataLst>
          </p:nvPr>
        </p:nvSpPr>
        <p:spPr>
          <a:xfrm>
            <a:off x="288000" y="781418"/>
            <a:ext cx="71094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Databáze zemřelých, NRHZS</a:t>
            </a:r>
          </a:p>
        </p:txBody>
      </p:sp>
      <p:sp>
        <p:nvSpPr>
          <p:cNvPr id="13" name="TextovéPole 45">
            <a:extLst>
              <a:ext uri="{FF2B5EF4-FFF2-40B4-BE49-F238E27FC236}">
                <a16:creationId xmlns:a16="http://schemas.microsoft.com/office/drawing/2014/main" id="{9D1E3CDE-BFBA-BB10-2AFB-E1BFB82DB1D5}"/>
              </a:ext>
            </a:extLst>
          </p:cNvPr>
          <p:cNvSpPr txBox="1"/>
          <p:nvPr>
            <p:custDataLst>
              <p:tags r:id="rId8"/>
            </p:custDataLst>
          </p:nvPr>
        </p:nvSpPr>
        <p:spPr>
          <a:xfrm>
            <a:off x="1760562" y="959569"/>
            <a:ext cx="1524473" cy="338466"/>
          </a:xfrm>
          <a:prstGeom prst="rect">
            <a:avLst/>
          </a:prstGeom>
          <a:no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Česká Lípa</a:t>
            </a:r>
          </a:p>
        </p:txBody>
      </p:sp>
      <p:sp>
        <p:nvSpPr>
          <p:cNvPr id="24" name="TextovéPole 45">
            <a:extLst>
              <a:ext uri="{FF2B5EF4-FFF2-40B4-BE49-F238E27FC236}">
                <a16:creationId xmlns:a16="http://schemas.microsoft.com/office/drawing/2014/main" id="{8456F66A-8DEE-FF10-977D-F360E638A55A}"/>
              </a:ext>
            </a:extLst>
          </p:cNvPr>
          <p:cNvSpPr txBox="1"/>
          <p:nvPr>
            <p:custDataLst>
              <p:tags r:id="rId9"/>
            </p:custDataLst>
          </p:nvPr>
        </p:nvSpPr>
        <p:spPr>
          <a:xfrm>
            <a:off x="6302151" y="955558"/>
            <a:ext cx="1524473" cy="338466"/>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Liberec</a:t>
            </a:r>
          </a:p>
        </p:txBody>
      </p:sp>
      <p:sp>
        <p:nvSpPr>
          <p:cNvPr id="25" name="TextovéPole 45">
            <a:extLst>
              <a:ext uri="{FF2B5EF4-FFF2-40B4-BE49-F238E27FC236}">
                <a16:creationId xmlns:a16="http://schemas.microsoft.com/office/drawing/2014/main" id="{E4C62F79-5E30-B692-F1E2-EAE75830F64D}"/>
              </a:ext>
            </a:extLst>
          </p:cNvPr>
          <p:cNvSpPr txBox="1"/>
          <p:nvPr>
            <p:custDataLst>
              <p:tags r:id="rId10"/>
            </p:custDataLst>
          </p:nvPr>
        </p:nvSpPr>
        <p:spPr>
          <a:xfrm>
            <a:off x="7736464" y="938906"/>
            <a:ext cx="2140656" cy="338554"/>
          </a:xfrm>
          <a:prstGeom prst="rect">
            <a:avLst/>
          </a:prstGeom>
          <a:no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Semily</a:t>
            </a:r>
          </a:p>
        </p:txBody>
      </p:sp>
      <p:sp>
        <p:nvSpPr>
          <p:cNvPr id="32" name="TextovéPole 45">
            <a:extLst>
              <a:ext uri="{FF2B5EF4-FFF2-40B4-BE49-F238E27FC236}">
                <a16:creationId xmlns:a16="http://schemas.microsoft.com/office/drawing/2014/main" id="{971E7603-3096-900F-ED25-53663E36C6A6}"/>
              </a:ext>
            </a:extLst>
          </p:cNvPr>
          <p:cNvSpPr txBox="1"/>
          <p:nvPr>
            <p:custDataLst>
              <p:tags r:id="rId11"/>
            </p:custDataLst>
          </p:nvPr>
        </p:nvSpPr>
        <p:spPr>
          <a:xfrm>
            <a:off x="3770107" y="959481"/>
            <a:ext cx="1902727" cy="338554"/>
          </a:xfrm>
          <a:prstGeom prst="rect">
            <a:avLst/>
          </a:prstGeom>
          <a:noFill/>
        </p:spPr>
        <p:txBody>
          <a:bodyPr wrap="square" rtlCol="0">
            <a:sp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a:ln>
                  <a:noFill/>
                </a:ln>
                <a:solidFill>
                  <a:srgbClr val="000000"/>
                </a:solidFill>
                <a:effectLst/>
                <a:uLnTx/>
                <a:uFillTx/>
                <a:latin typeface="Calibri" panose="020F0502020204030204"/>
                <a:ea typeface="+mn-ea"/>
                <a:cs typeface="+mn-cs"/>
              </a:rPr>
              <a:t>Jablonec nad Nisou</a:t>
            </a:r>
          </a:p>
        </p:txBody>
      </p:sp>
      <p:sp>
        <p:nvSpPr>
          <p:cNvPr id="33" name="TextovéPole 32">
            <a:extLst>
              <a:ext uri="{FF2B5EF4-FFF2-40B4-BE49-F238E27FC236}">
                <a16:creationId xmlns:a16="http://schemas.microsoft.com/office/drawing/2014/main" id="{CCA7AEC2-AB19-252F-4113-F256C4E884BD}"/>
              </a:ext>
            </a:extLst>
          </p:cNvPr>
          <p:cNvSpPr txBox="1"/>
          <p:nvPr>
            <p:custDataLst>
              <p:tags r:id="rId12"/>
            </p:custDataLst>
          </p:nvPr>
        </p:nvSpPr>
        <p:spPr>
          <a:xfrm>
            <a:off x="4535617" y="5707346"/>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1799" b="1">
                <a:solidFill>
                  <a:prstClr val="black"/>
                </a:solidFill>
                <a:latin typeface="Calibri" panose="020F0502020204030204"/>
              </a:rPr>
              <a:t>51</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TextovéPole 33">
            <a:extLst>
              <a:ext uri="{FF2B5EF4-FFF2-40B4-BE49-F238E27FC236}">
                <a16:creationId xmlns:a16="http://schemas.microsoft.com/office/drawing/2014/main" id="{77B3DD89-CED5-C093-EA92-241A6A81BF6B}"/>
              </a:ext>
            </a:extLst>
          </p:cNvPr>
          <p:cNvSpPr txBox="1"/>
          <p:nvPr>
            <p:custDataLst>
              <p:tags r:id="rId13"/>
            </p:custDataLst>
          </p:nvPr>
        </p:nvSpPr>
        <p:spPr>
          <a:xfrm>
            <a:off x="4626078" y="3265421"/>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1799" b="1">
                <a:solidFill>
                  <a:prstClr val="black"/>
                </a:solidFill>
                <a:latin typeface="Calibri" panose="020F0502020204030204"/>
              </a:rPr>
              <a:t>49</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TextovéPole 34">
            <a:extLst>
              <a:ext uri="{FF2B5EF4-FFF2-40B4-BE49-F238E27FC236}">
                <a16:creationId xmlns:a16="http://schemas.microsoft.com/office/drawing/2014/main" id="{BF53C6D6-BB59-CD62-418A-5FFCF8125E0C}"/>
              </a:ext>
            </a:extLst>
          </p:cNvPr>
          <p:cNvSpPr txBox="1"/>
          <p:nvPr>
            <p:custDataLst>
              <p:tags r:id="rId14"/>
            </p:custDataLst>
          </p:nvPr>
        </p:nvSpPr>
        <p:spPr>
          <a:xfrm>
            <a:off x="6702806" y="5726217"/>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1799" b="1">
                <a:solidFill>
                  <a:prstClr val="black"/>
                </a:solidFill>
                <a:latin typeface="Calibri" panose="020F0502020204030204"/>
              </a:rPr>
              <a:t>52</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TextovéPole 35">
            <a:extLst>
              <a:ext uri="{FF2B5EF4-FFF2-40B4-BE49-F238E27FC236}">
                <a16:creationId xmlns:a16="http://schemas.microsoft.com/office/drawing/2014/main" id="{47A41729-7F66-CBA1-559D-CEEC5B025705}"/>
              </a:ext>
            </a:extLst>
          </p:cNvPr>
          <p:cNvSpPr txBox="1"/>
          <p:nvPr>
            <p:custDataLst>
              <p:tags r:id="rId15"/>
            </p:custDataLst>
          </p:nvPr>
        </p:nvSpPr>
        <p:spPr>
          <a:xfrm>
            <a:off x="6786620" y="3265421"/>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1799" b="1">
                <a:solidFill>
                  <a:prstClr val="black"/>
                </a:solidFill>
                <a:latin typeface="Calibri" panose="020F0502020204030204"/>
              </a:rPr>
              <a:t>48</a:t>
            </a: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TextovéPole 36">
            <a:extLst>
              <a:ext uri="{FF2B5EF4-FFF2-40B4-BE49-F238E27FC236}">
                <a16:creationId xmlns:a16="http://schemas.microsoft.com/office/drawing/2014/main" id="{507C4A4A-2FC8-B47B-1A6D-CCFA8B4D7824}"/>
              </a:ext>
            </a:extLst>
          </p:cNvPr>
          <p:cNvSpPr txBox="1"/>
          <p:nvPr>
            <p:custDataLst>
              <p:tags r:id="rId16"/>
            </p:custDataLst>
          </p:nvPr>
        </p:nvSpPr>
        <p:spPr>
          <a:xfrm>
            <a:off x="8806858" y="5675755"/>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45 %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2EC3B49A-4BD9-8558-5831-3A966FDBEA64}"/>
              </a:ext>
            </a:extLst>
          </p:cNvPr>
          <p:cNvSpPr txBox="1"/>
          <p:nvPr>
            <p:custDataLst>
              <p:tags r:id="rId17"/>
            </p:custDataLst>
          </p:nvPr>
        </p:nvSpPr>
        <p:spPr>
          <a:xfrm>
            <a:off x="8911625" y="3265421"/>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55 %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ovéPole 38">
            <a:extLst>
              <a:ext uri="{FF2B5EF4-FFF2-40B4-BE49-F238E27FC236}">
                <a16:creationId xmlns:a16="http://schemas.microsoft.com/office/drawing/2014/main" id="{1A28D6CA-9DB1-EDDD-782A-728CC7AAA133}"/>
              </a:ext>
            </a:extLst>
          </p:cNvPr>
          <p:cNvSpPr txBox="1"/>
          <p:nvPr>
            <p:custDataLst>
              <p:tags r:id="rId18"/>
            </p:custDataLst>
          </p:nvPr>
        </p:nvSpPr>
        <p:spPr>
          <a:xfrm>
            <a:off x="2406809" y="5726217"/>
            <a:ext cx="1025494" cy="369236"/>
          </a:xfrm>
          <a:prstGeom prst="rect">
            <a:avLst/>
          </a:prstGeom>
          <a:solidFill>
            <a:schemeClr val="accent4">
              <a:lumMod val="40000"/>
              <a:lumOff val="60000"/>
            </a:schemeClr>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51 %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TextovéPole 39">
            <a:extLst>
              <a:ext uri="{FF2B5EF4-FFF2-40B4-BE49-F238E27FC236}">
                <a16:creationId xmlns:a16="http://schemas.microsoft.com/office/drawing/2014/main" id="{9BB57CB7-E0F5-FFE2-9829-C62495547539}"/>
              </a:ext>
            </a:extLst>
          </p:cNvPr>
          <p:cNvSpPr txBox="1"/>
          <p:nvPr>
            <p:custDataLst>
              <p:tags r:id="rId19"/>
            </p:custDataLst>
          </p:nvPr>
        </p:nvSpPr>
        <p:spPr>
          <a:xfrm>
            <a:off x="2524394" y="3265421"/>
            <a:ext cx="1025494" cy="369236"/>
          </a:xfrm>
          <a:prstGeom prst="rect">
            <a:avLst/>
          </a:prstGeom>
          <a:solidFill>
            <a:srgbClr val="C8E7A7"/>
          </a:solidFill>
        </p:spPr>
        <p:txBody>
          <a:bodyPr wrap="square" rtlCol="0">
            <a:sp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cs-CZ" sz="1799" b="1" i="0" u="none" strike="noStrike" kern="1200" cap="none" spc="0" normalizeH="0" baseline="0" noProof="0">
                <a:ln>
                  <a:noFill/>
                </a:ln>
                <a:solidFill>
                  <a:prstClr val="black"/>
                </a:solidFill>
                <a:effectLst/>
                <a:uLnTx/>
                <a:uFillTx/>
                <a:latin typeface="Calibri" panose="020F0502020204030204"/>
                <a:ea typeface="+mn-ea"/>
                <a:cs typeface="+mn-cs"/>
              </a:rPr>
              <a:t> 49 %</a:t>
            </a:r>
            <a:endParaRPr kumimoji="0" lang="en-US" sz="1799"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3309039"/>
      </p:ext>
    </p:extLst>
  </p:cSld>
  <p:clrMapOvr>
    <a:masterClrMapping/>
  </p:clrMapOvr>
  <mc:AlternateContent xmlns:mc="http://schemas.openxmlformats.org/markup-compatibility/2006" xmlns:p14="http://schemas.microsoft.com/office/powerpoint/2010/main">
    <mc:Choice Requires="p14">
      <p:transition spd="slow" p14:dur="2000" advTm="12267"/>
    </mc:Choice>
    <mc:Fallback xmlns="">
      <p:transition spd="slow" advTm="12267"/>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B5931A-7297-1F68-7B56-47BDB374BFC6}"/>
            </a:ext>
          </a:extLst>
        </p:cNvPr>
        <p:cNvGrpSpPr/>
        <p:nvPr/>
      </p:nvGrpSpPr>
      <p:grpSpPr>
        <a:xfrm>
          <a:off x="0" y="0"/>
          <a:ext cx="0" cy="0"/>
          <a:chOff x="0" y="0"/>
          <a:chExt cx="0" cy="0"/>
        </a:xfrm>
      </p:grpSpPr>
      <p:sp>
        <p:nvSpPr>
          <p:cNvPr id="42" name="TextovéPole 41">
            <a:extLst>
              <a:ext uri="{FF2B5EF4-FFF2-40B4-BE49-F238E27FC236}">
                <a16:creationId xmlns:a16="http://schemas.microsoft.com/office/drawing/2014/main" id="{3C28B007-A190-8CDF-BF9B-C3F5F0C33583}"/>
              </a:ext>
            </a:extLst>
          </p:cNvPr>
          <p:cNvSpPr txBox="1"/>
          <p:nvPr/>
        </p:nvSpPr>
        <p:spPr>
          <a:xfrm>
            <a:off x="5607065" y="639479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Péče PL </a:t>
            </a:r>
          </a:p>
        </p:txBody>
      </p:sp>
      <p:sp>
        <p:nvSpPr>
          <p:cNvPr id="9" name="Pravá složená závorka 8">
            <a:extLst>
              <a:ext uri="{FF2B5EF4-FFF2-40B4-BE49-F238E27FC236}">
                <a16:creationId xmlns:a16="http://schemas.microsoft.com/office/drawing/2014/main" id="{C9F09D8D-5F75-93BD-9586-69CDC8C0489A}"/>
              </a:ext>
            </a:extLst>
          </p:cNvPr>
          <p:cNvSpPr/>
          <p:nvPr/>
        </p:nvSpPr>
        <p:spPr>
          <a:xfrm rot="5400000">
            <a:off x="8579259" y="3169922"/>
            <a:ext cx="442427" cy="5189357"/>
          </a:xfrm>
          <a:prstGeom prst="rightBrace">
            <a:avLst>
              <a:gd name="adj1" fmla="val 8333"/>
              <a:gd name="adj2" fmla="val 30595"/>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6" descr="http://t3.gstatic.com/images?q=tbn:ANd9GcQcJxskDqnVD5QpYG4wNPrHjkMQ3yWcw6e0BS11wFJM7mul-Om4JA">
            <a:extLst>
              <a:ext uri="{FF2B5EF4-FFF2-40B4-BE49-F238E27FC236}">
                <a16:creationId xmlns:a16="http://schemas.microsoft.com/office/drawing/2014/main" id="{5BFE6D5F-AE26-A164-EC9A-C16E3E9684C1}"/>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94932" y="1606580"/>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A49C894E-FA90-001F-CD92-ADC622EC62B5}"/>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22665" y="1896876"/>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9119B16E-110F-7FBE-8A52-D5FBFAB51E4A}"/>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9914" y="2187172"/>
            <a:ext cx="361150" cy="443129"/>
          </a:xfrm>
          <a:prstGeom prst="rect">
            <a:avLst/>
          </a:prstGeom>
          <a:noFill/>
          <a:extLst>
            <a:ext uri="{909E8E84-426E-40DD-AFC4-6F175D3DCCD1}">
              <a14:hiddenFill xmlns:a14="http://schemas.microsoft.com/office/drawing/2010/main">
                <a:solidFill>
                  <a:srgbClr val="FFFFFF"/>
                </a:solidFill>
              </a14:hiddenFill>
            </a:ext>
          </a:extLst>
        </p:spPr>
      </p:pic>
      <p:sp>
        <p:nvSpPr>
          <p:cNvPr id="6" name="TextovéPole 5">
            <a:extLst>
              <a:ext uri="{FF2B5EF4-FFF2-40B4-BE49-F238E27FC236}">
                <a16:creationId xmlns:a16="http://schemas.microsoft.com/office/drawing/2014/main" id="{B14DE8D7-3970-C2FA-FF5E-D4883DCD9220}"/>
              </a:ext>
            </a:extLst>
          </p:cNvPr>
          <p:cNvSpPr txBox="1"/>
          <p:nvPr/>
        </p:nvSpPr>
        <p:spPr>
          <a:xfrm rot="2566935">
            <a:off x="2693954" y="1586657"/>
            <a:ext cx="131403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Nemocnice</a:t>
            </a:r>
          </a:p>
        </p:txBody>
      </p:sp>
      <p:sp>
        <p:nvSpPr>
          <p:cNvPr id="10" name="TextovéPole 9">
            <a:extLst>
              <a:ext uri="{FF2B5EF4-FFF2-40B4-BE49-F238E27FC236}">
                <a16:creationId xmlns:a16="http://schemas.microsoft.com/office/drawing/2014/main" id="{EE4B8230-D5B6-8D4B-7D9C-7A69349D3587}"/>
              </a:ext>
            </a:extLst>
          </p:cNvPr>
          <p:cNvSpPr txBox="1"/>
          <p:nvPr/>
        </p:nvSpPr>
        <p:spPr>
          <a:xfrm>
            <a:off x="57875" y="1624362"/>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1" name="Přímá spojnice se šipkou 10">
            <a:extLst>
              <a:ext uri="{FF2B5EF4-FFF2-40B4-BE49-F238E27FC236}">
                <a16:creationId xmlns:a16="http://schemas.microsoft.com/office/drawing/2014/main" id="{3F58CEC2-7327-01BB-3937-479100E42155}"/>
              </a:ext>
            </a:extLst>
          </p:cNvPr>
          <p:cNvCxnSpPr>
            <a:cxnSpLocks/>
          </p:cNvCxnSpPr>
          <p:nvPr/>
        </p:nvCxnSpPr>
        <p:spPr>
          <a:xfrm flipV="1">
            <a:off x="1785791" y="803932"/>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F7D76C17-413D-A199-953A-66B16023725A}"/>
              </a:ext>
            </a:extLst>
          </p:cNvPr>
          <p:cNvCxnSpPr>
            <a:cxnSpLocks/>
          </p:cNvCxnSpPr>
          <p:nvPr/>
        </p:nvCxnSpPr>
        <p:spPr>
          <a:xfrm>
            <a:off x="1789879" y="2187172"/>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412DE535-FC22-A0C2-355B-EA943810BD46}"/>
              </a:ext>
            </a:extLst>
          </p:cNvPr>
          <p:cNvSpPr txBox="1"/>
          <p:nvPr/>
        </p:nvSpPr>
        <p:spPr>
          <a:xfrm rot="16200000">
            <a:off x="1453011" y="182033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ZZS</a:t>
            </a:r>
          </a:p>
        </p:txBody>
      </p:sp>
      <p:sp>
        <p:nvSpPr>
          <p:cNvPr id="14" name="TextovéPole 13">
            <a:extLst>
              <a:ext uri="{FF2B5EF4-FFF2-40B4-BE49-F238E27FC236}">
                <a16:creationId xmlns:a16="http://schemas.microsoft.com/office/drawing/2014/main" id="{2109C1EA-88CC-B110-D479-FA9F434CFD88}"/>
              </a:ext>
            </a:extLst>
          </p:cNvPr>
          <p:cNvSpPr txBox="1"/>
          <p:nvPr/>
        </p:nvSpPr>
        <p:spPr>
          <a:xfrm rot="16200000">
            <a:off x="3649271" y="1837850"/>
            <a:ext cx="1007917" cy="461665"/>
          </a:xfrm>
          <a:prstGeom prst="rect">
            <a:avLst/>
          </a:prstGeom>
          <a:solidFill>
            <a:srgbClr val="0070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NTPP</a:t>
            </a:r>
          </a:p>
        </p:txBody>
      </p:sp>
      <p:sp>
        <p:nvSpPr>
          <p:cNvPr id="15" name="Šipka: doprava 14">
            <a:extLst>
              <a:ext uri="{FF2B5EF4-FFF2-40B4-BE49-F238E27FC236}">
                <a16:creationId xmlns:a16="http://schemas.microsoft.com/office/drawing/2014/main" id="{AC04327B-F89F-3F46-78D0-7CF3CB1D21EE}"/>
              </a:ext>
            </a:extLst>
          </p:cNvPr>
          <p:cNvSpPr/>
          <p:nvPr/>
        </p:nvSpPr>
        <p:spPr>
          <a:xfrm>
            <a:off x="4539754" y="1806750"/>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D3587D0D-03E1-2CF4-B73F-CA8CB7E1B905}"/>
              </a:ext>
            </a:extLst>
          </p:cNvPr>
          <p:cNvSpPr txBox="1"/>
          <p:nvPr/>
        </p:nvSpPr>
        <p:spPr>
          <a:xfrm rot="16200000">
            <a:off x="7349611" y="1542197"/>
            <a:ext cx="3383522"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ORGANIZACE SOCIÁLNĚ ZDRAVOTNÍ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89051578-1870-0B75-9B70-A3AA1F234511}"/>
              </a:ext>
            </a:extLst>
          </p:cNvPr>
          <p:cNvSpPr txBox="1"/>
          <p:nvPr/>
        </p:nvSpPr>
        <p:spPr>
          <a:xfrm>
            <a:off x="9438569" y="1519977"/>
            <a:ext cx="2216236"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Distribuce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Vývoj zdravotního stavu</a:t>
            </a:r>
          </a:p>
        </p:txBody>
      </p:sp>
      <p:sp>
        <p:nvSpPr>
          <p:cNvPr id="18" name="Vývojový diagram: postup 17">
            <a:extLst>
              <a:ext uri="{FF2B5EF4-FFF2-40B4-BE49-F238E27FC236}">
                <a16:creationId xmlns:a16="http://schemas.microsoft.com/office/drawing/2014/main" id="{F174056C-4F22-A770-EAEC-6FD44D52D06C}"/>
              </a:ext>
            </a:extLst>
          </p:cNvPr>
          <p:cNvSpPr/>
          <p:nvPr/>
        </p:nvSpPr>
        <p:spPr>
          <a:xfrm>
            <a:off x="8396964" y="943033"/>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Vývojový diagram: postup 18">
            <a:extLst>
              <a:ext uri="{FF2B5EF4-FFF2-40B4-BE49-F238E27FC236}">
                <a16:creationId xmlns:a16="http://schemas.microsoft.com/office/drawing/2014/main" id="{F631F816-9FD8-08C2-8D3D-D3F5907639EE}"/>
              </a:ext>
            </a:extLst>
          </p:cNvPr>
          <p:cNvSpPr/>
          <p:nvPr/>
        </p:nvSpPr>
        <p:spPr>
          <a:xfrm>
            <a:off x="8406489" y="128272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Vývojový diagram: postup 19">
            <a:extLst>
              <a:ext uri="{FF2B5EF4-FFF2-40B4-BE49-F238E27FC236}">
                <a16:creationId xmlns:a16="http://schemas.microsoft.com/office/drawing/2014/main" id="{84F3D824-A3E3-E9F5-5001-06DFCAB345B5}"/>
              </a:ext>
            </a:extLst>
          </p:cNvPr>
          <p:cNvSpPr/>
          <p:nvPr/>
        </p:nvSpPr>
        <p:spPr>
          <a:xfrm>
            <a:off x="8406489" y="16856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Vývojový diagram: postup 20">
            <a:extLst>
              <a:ext uri="{FF2B5EF4-FFF2-40B4-BE49-F238E27FC236}">
                <a16:creationId xmlns:a16="http://schemas.microsoft.com/office/drawing/2014/main" id="{DA801D07-5F85-EB42-BBD2-04FCAF0124B2}"/>
              </a:ext>
            </a:extLst>
          </p:cNvPr>
          <p:cNvSpPr/>
          <p:nvPr/>
        </p:nvSpPr>
        <p:spPr>
          <a:xfrm>
            <a:off x="8406489" y="20769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Vývojový diagram: postup 21">
            <a:extLst>
              <a:ext uri="{FF2B5EF4-FFF2-40B4-BE49-F238E27FC236}">
                <a16:creationId xmlns:a16="http://schemas.microsoft.com/office/drawing/2014/main" id="{61848D61-AE7B-52FC-A70C-4D820A36A962}"/>
              </a:ext>
            </a:extLst>
          </p:cNvPr>
          <p:cNvSpPr/>
          <p:nvPr/>
        </p:nvSpPr>
        <p:spPr>
          <a:xfrm>
            <a:off x="8406489" y="2454690"/>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Vývojový diagram: postup 22">
            <a:extLst>
              <a:ext uri="{FF2B5EF4-FFF2-40B4-BE49-F238E27FC236}">
                <a16:creationId xmlns:a16="http://schemas.microsoft.com/office/drawing/2014/main" id="{FF6F3F34-CF44-A822-EF52-DD129A0D0915}"/>
              </a:ext>
            </a:extLst>
          </p:cNvPr>
          <p:cNvSpPr/>
          <p:nvPr/>
        </p:nvSpPr>
        <p:spPr>
          <a:xfrm>
            <a:off x="8406489" y="285757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ovéPole 23">
            <a:extLst>
              <a:ext uri="{FF2B5EF4-FFF2-40B4-BE49-F238E27FC236}">
                <a16:creationId xmlns:a16="http://schemas.microsoft.com/office/drawing/2014/main" id="{D323A6C7-CD32-2496-9D48-025386048669}"/>
              </a:ext>
            </a:extLst>
          </p:cNvPr>
          <p:cNvSpPr txBox="1"/>
          <p:nvPr/>
        </p:nvSpPr>
        <p:spPr>
          <a:xfrm>
            <a:off x="9289487" y="3678280"/>
            <a:ext cx="2148989" cy="646331"/>
          </a:xfrm>
          <a:prstGeom prst="rect">
            <a:avLst/>
          </a:prstGeom>
          <a:solidFill>
            <a:schemeClr val="tx1"/>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Péče v samotném závěru života</a:t>
            </a:r>
          </a:p>
        </p:txBody>
      </p:sp>
      <p:sp>
        <p:nvSpPr>
          <p:cNvPr id="25" name="Šipka: doprava 24">
            <a:extLst>
              <a:ext uri="{FF2B5EF4-FFF2-40B4-BE49-F238E27FC236}">
                <a16:creationId xmlns:a16="http://schemas.microsoft.com/office/drawing/2014/main" id="{EAB0D046-365D-B944-0205-B05910F6BA70}"/>
              </a:ext>
            </a:extLst>
          </p:cNvPr>
          <p:cNvSpPr/>
          <p:nvPr/>
        </p:nvSpPr>
        <p:spPr>
          <a:xfrm rot="5400000">
            <a:off x="10138483" y="2851094"/>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580EB39A-6836-6C50-E133-5678A3F8CDBB}"/>
              </a:ext>
            </a:extLst>
          </p:cNvPr>
          <p:cNvSpPr txBox="1"/>
          <p:nvPr/>
        </p:nvSpPr>
        <p:spPr>
          <a:xfrm>
            <a:off x="5286640" y="1646878"/>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7" name="Přímá spojnice se šipkou 26">
            <a:extLst>
              <a:ext uri="{FF2B5EF4-FFF2-40B4-BE49-F238E27FC236}">
                <a16:creationId xmlns:a16="http://schemas.microsoft.com/office/drawing/2014/main" id="{9AA1B2CA-89E0-502C-929B-4FF591A046BF}"/>
              </a:ext>
            </a:extLst>
          </p:cNvPr>
          <p:cNvCxnSpPr>
            <a:cxnSpLocks/>
          </p:cNvCxnSpPr>
          <p:nvPr/>
        </p:nvCxnSpPr>
        <p:spPr>
          <a:xfrm flipV="1">
            <a:off x="7170742" y="873058"/>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8" name="Přímá spojnice se šipkou 27">
            <a:extLst>
              <a:ext uri="{FF2B5EF4-FFF2-40B4-BE49-F238E27FC236}">
                <a16:creationId xmlns:a16="http://schemas.microsoft.com/office/drawing/2014/main" id="{B4EF6EF1-BD79-EAB7-AEDF-A638B6F74243}"/>
              </a:ext>
            </a:extLst>
          </p:cNvPr>
          <p:cNvCxnSpPr>
            <a:cxnSpLocks/>
          </p:cNvCxnSpPr>
          <p:nvPr/>
        </p:nvCxnSpPr>
        <p:spPr>
          <a:xfrm>
            <a:off x="7174830" y="2256298"/>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9" name="Šipka: ohnutá 28">
            <a:extLst>
              <a:ext uri="{FF2B5EF4-FFF2-40B4-BE49-F238E27FC236}">
                <a16:creationId xmlns:a16="http://schemas.microsoft.com/office/drawing/2014/main" id="{AAC81D48-D4AA-524F-79C4-4B281AD28A44}"/>
              </a:ext>
            </a:extLst>
          </p:cNvPr>
          <p:cNvSpPr/>
          <p:nvPr/>
        </p:nvSpPr>
        <p:spPr>
          <a:xfrm flipV="1">
            <a:off x="4018174" y="2857571"/>
            <a:ext cx="4154294"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Šipka: ohnutá 29">
            <a:extLst>
              <a:ext uri="{FF2B5EF4-FFF2-40B4-BE49-F238E27FC236}">
                <a16:creationId xmlns:a16="http://schemas.microsoft.com/office/drawing/2014/main" id="{A6E037BD-58FF-08FC-CA04-0C6809AF072F}"/>
              </a:ext>
            </a:extLst>
          </p:cNvPr>
          <p:cNvSpPr/>
          <p:nvPr/>
        </p:nvSpPr>
        <p:spPr>
          <a:xfrm flipV="1">
            <a:off x="1646636" y="3358065"/>
            <a:ext cx="7280008"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 name="Obrázek 31" descr="Obsah obrázku zbraň, kruh, šipka&#10;&#10;Popis byl vytvořen automaticky">
            <a:extLst>
              <a:ext uri="{FF2B5EF4-FFF2-40B4-BE49-F238E27FC236}">
                <a16:creationId xmlns:a16="http://schemas.microsoft.com/office/drawing/2014/main" id="{C3B25B43-DA7B-96A3-B727-94652D3B0B5C}"/>
              </a:ext>
            </a:extLst>
          </p:cNvPr>
          <p:cNvPicPr>
            <a:picLocks noChangeAspect="1"/>
          </p:cNvPicPr>
          <p:nvPr/>
        </p:nvPicPr>
        <p:blipFill>
          <a:blip r:embed="rId3">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621571" y="3810842"/>
            <a:ext cx="973462" cy="973462"/>
          </a:xfrm>
          <a:prstGeom prst="rect">
            <a:avLst/>
          </a:prstGeom>
        </p:spPr>
      </p:pic>
      <p:pic>
        <p:nvPicPr>
          <p:cNvPr id="34" name="Obrázek 33" descr="Obsah obrázku zbraň, kruh, šipka&#10;&#10;Popis byl vytvořen automaticky">
            <a:extLst>
              <a:ext uri="{FF2B5EF4-FFF2-40B4-BE49-F238E27FC236}">
                <a16:creationId xmlns:a16="http://schemas.microsoft.com/office/drawing/2014/main" id="{3406DBDE-673B-AD11-EB7B-1BAC6D1AB8CA}"/>
              </a:ext>
            </a:extLst>
          </p:cNvPr>
          <p:cNvPicPr>
            <a:picLocks noChangeAspect="1"/>
          </p:cNvPicPr>
          <p:nvPr/>
        </p:nvPicPr>
        <p:blipFill>
          <a:blip r:embed="rId3">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9915632" y="4754864"/>
            <a:ext cx="973462" cy="973462"/>
          </a:xfrm>
          <a:prstGeom prst="rect">
            <a:avLst/>
          </a:prstGeom>
        </p:spPr>
      </p:pic>
      <p:sp>
        <p:nvSpPr>
          <p:cNvPr id="35" name="TextovéPole 34">
            <a:extLst>
              <a:ext uri="{FF2B5EF4-FFF2-40B4-BE49-F238E27FC236}">
                <a16:creationId xmlns:a16="http://schemas.microsoft.com/office/drawing/2014/main" id="{07F6D8ED-3044-4E9B-BB8E-0042A337A9D7}"/>
              </a:ext>
            </a:extLst>
          </p:cNvPr>
          <p:cNvSpPr txBox="1"/>
          <p:nvPr/>
        </p:nvSpPr>
        <p:spPr>
          <a:xfrm rot="19029213">
            <a:off x="3661613" y="2852311"/>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929</a:t>
            </a:r>
          </a:p>
        </p:txBody>
      </p:sp>
      <p:sp>
        <p:nvSpPr>
          <p:cNvPr id="36" name="TextovéPole 35">
            <a:extLst>
              <a:ext uri="{FF2B5EF4-FFF2-40B4-BE49-F238E27FC236}">
                <a16:creationId xmlns:a16="http://schemas.microsoft.com/office/drawing/2014/main" id="{6CD13992-D908-C373-5DB3-03208C1E66A5}"/>
              </a:ext>
            </a:extLst>
          </p:cNvPr>
          <p:cNvSpPr txBox="1"/>
          <p:nvPr/>
        </p:nvSpPr>
        <p:spPr>
          <a:xfrm rot="19029213">
            <a:off x="10790082" y="405157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926</a:t>
            </a:r>
          </a:p>
        </p:txBody>
      </p:sp>
      <p:sp>
        <p:nvSpPr>
          <p:cNvPr id="37" name="TextovéPole 36">
            <a:extLst>
              <a:ext uri="{FF2B5EF4-FFF2-40B4-BE49-F238E27FC236}">
                <a16:creationId xmlns:a16="http://schemas.microsoft.com/office/drawing/2014/main" id="{8302427B-E07C-9D3D-59B6-88A41CDA3E44}"/>
              </a:ext>
            </a:extLst>
          </p:cNvPr>
          <p:cNvSpPr txBox="1"/>
          <p:nvPr/>
        </p:nvSpPr>
        <p:spPr>
          <a:xfrm rot="19029213">
            <a:off x="5657164" y="3566689"/>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720</a:t>
            </a:r>
          </a:p>
        </p:txBody>
      </p:sp>
      <p:sp>
        <p:nvSpPr>
          <p:cNvPr id="7" name="Pravá složená závorka 6">
            <a:extLst>
              <a:ext uri="{FF2B5EF4-FFF2-40B4-BE49-F238E27FC236}">
                <a16:creationId xmlns:a16="http://schemas.microsoft.com/office/drawing/2014/main" id="{71C442F6-E3A8-E207-A5F0-EEA8A27EB348}"/>
              </a:ext>
            </a:extLst>
          </p:cNvPr>
          <p:cNvSpPr/>
          <p:nvPr/>
        </p:nvSpPr>
        <p:spPr>
          <a:xfrm rot="5400000">
            <a:off x="1564577" y="3620117"/>
            <a:ext cx="442427" cy="2656128"/>
          </a:xfrm>
          <a:prstGeom prst="rightBrace">
            <a:avLst>
              <a:gd name="adj1" fmla="val 8333"/>
              <a:gd name="adj2" fmla="val 70917"/>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Pravá složená závorka 7">
            <a:extLst>
              <a:ext uri="{FF2B5EF4-FFF2-40B4-BE49-F238E27FC236}">
                <a16:creationId xmlns:a16="http://schemas.microsoft.com/office/drawing/2014/main" id="{235F4E94-75AC-DB1F-F959-1FDC69892C57}"/>
              </a:ext>
            </a:extLst>
          </p:cNvPr>
          <p:cNvSpPr/>
          <p:nvPr/>
        </p:nvSpPr>
        <p:spPr>
          <a:xfrm rot="5400000">
            <a:off x="4379723" y="3513646"/>
            <a:ext cx="442427" cy="3877519"/>
          </a:xfrm>
          <a:prstGeom prst="rightBrace">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18439180-E2BE-D770-A5B1-F5FFD6E58DAF}"/>
              </a:ext>
            </a:extLst>
          </p:cNvPr>
          <p:cNvSpPr txBox="1"/>
          <p:nvPr/>
        </p:nvSpPr>
        <p:spPr>
          <a:xfrm>
            <a:off x="140477" y="5598789"/>
            <a:ext cx="304333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Přednemocniční péče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ZZS </a:t>
            </a:r>
          </a:p>
        </p:txBody>
      </p:sp>
      <p:sp>
        <p:nvSpPr>
          <p:cNvPr id="39" name="TextovéPole 38">
            <a:extLst>
              <a:ext uri="{FF2B5EF4-FFF2-40B4-BE49-F238E27FC236}">
                <a16:creationId xmlns:a16="http://schemas.microsoft.com/office/drawing/2014/main" id="{D90F48C0-A4B6-5F50-58FF-C0EA8D850EAA}"/>
              </a:ext>
            </a:extLst>
          </p:cNvPr>
          <p:cNvSpPr txBox="1"/>
          <p:nvPr/>
        </p:nvSpPr>
        <p:spPr>
          <a:xfrm>
            <a:off x="3153253" y="6041216"/>
            <a:ext cx="304333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Nemocniční paliativní péče </a:t>
            </a:r>
          </a:p>
        </p:txBody>
      </p:sp>
      <p:sp>
        <p:nvSpPr>
          <p:cNvPr id="40" name="TextovéPole 39">
            <a:extLst>
              <a:ext uri="{FF2B5EF4-FFF2-40B4-BE49-F238E27FC236}">
                <a16:creationId xmlns:a16="http://schemas.microsoft.com/office/drawing/2014/main" id="{A8A74714-DD29-1EC4-425B-7F16FB166A37}"/>
              </a:ext>
            </a:extLst>
          </p:cNvPr>
          <p:cNvSpPr txBox="1"/>
          <p:nvPr/>
        </p:nvSpPr>
        <p:spPr>
          <a:xfrm>
            <a:off x="7683765" y="6004028"/>
            <a:ext cx="4267734"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Dlouhodobá a komunitní ošetřovatelská péče</a:t>
            </a:r>
          </a:p>
        </p:txBody>
      </p:sp>
      <p:pic>
        <p:nvPicPr>
          <p:cNvPr id="41" name="Obrázek 40" descr="Obsah obrázku zbraň, kruh, šipka&#10;&#10;Popis byl vytvořen automaticky">
            <a:extLst>
              <a:ext uri="{FF2B5EF4-FFF2-40B4-BE49-F238E27FC236}">
                <a16:creationId xmlns:a16="http://schemas.microsoft.com/office/drawing/2014/main" id="{2AD3E7C5-8430-0FE7-5836-483B145626B4}"/>
              </a:ext>
            </a:extLst>
          </p:cNvPr>
          <p:cNvPicPr>
            <a:picLocks noChangeAspect="1"/>
          </p:cNvPicPr>
          <p:nvPr/>
        </p:nvPicPr>
        <p:blipFill>
          <a:blip r:embed="rId3">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4189953" y="4466104"/>
            <a:ext cx="973462" cy="973462"/>
          </a:xfrm>
          <a:prstGeom prst="rect">
            <a:avLst/>
          </a:prstGeom>
        </p:spPr>
      </p:pic>
      <p:sp>
        <p:nvSpPr>
          <p:cNvPr id="31" name="TextovéPole 30">
            <a:extLst>
              <a:ext uri="{FF2B5EF4-FFF2-40B4-BE49-F238E27FC236}">
                <a16:creationId xmlns:a16="http://schemas.microsoft.com/office/drawing/2014/main" id="{8775DA20-89BF-4C26-32E6-68FA14168342}"/>
              </a:ext>
            </a:extLst>
          </p:cNvPr>
          <p:cNvSpPr txBox="1"/>
          <p:nvPr/>
        </p:nvSpPr>
        <p:spPr>
          <a:xfrm rot="19029213">
            <a:off x="7156879" y="463934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913</a:t>
            </a:r>
          </a:p>
        </p:txBody>
      </p:sp>
      <p:sp>
        <p:nvSpPr>
          <p:cNvPr id="33" name="TextovéPole 32">
            <a:extLst>
              <a:ext uri="{FF2B5EF4-FFF2-40B4-BE49-F238E27FC236}">
                <a16:creationId xmlns:a16="http://schemas.microsoft.com/office/drawing/2014/main" id="{AEFB851E-941C-45AD-1056-D0A4D43543C4}"/>
              </a:ext>
            </a:extLst>
          </p:cNvPr>
          <p:cNvSpPr txBox="1"/>
          <p:nvPr/>
        </p:nvSpPr>
        <p:spPr>
          <a:xfrm rot="19029213">
            <a:off x="8697814" y="467362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925</a:t>
            </a:r>
          </a:p>
        </p:txBody>
      </p:sp>
      <p:sp>
        <p:nvSpPr>
          <p:cNvPr id="44" name="Nadpis 43">
            <a:extLst>
              <a:ext uri="{FF2B5EF4-FFF2-40B4-BE49-F238E27FC236}">
                <a16:creationId xmlns:a16="http://schemas.microsoft.com/office/drawing/2014/main" id="{D0424730-32B8-B56C-D36D-515EE737448D}"/>
              </a:ext>
            </a:extLst>
          </p:cNvPr>
          <p:cNvSpPr>
            <a:spLocks noGrp="1"/>
          </p:cNvSpPr>
          <p:nvPr>
            <p:ph type="title"/>
          </p:nvPr>
        </p:nvSpPr>
        <p:spPr>
          <a:xfrm>
            <a:off x="272590" y="160258"/>
            <a:ext cx="11386173" cy="538364"/>
          </a:xfrm>
        </p:spPr>
        <p:txBody>
          <a:bodyPr/>
          <a:lstStyle/>
          <a:p>
            <a:r>
              <a:rPr lang="cs-CZ" noProof="0" dirty="0">
                <a:solidFill>
                  <a:srgbClr val="002060"/>
                </a:solidFill>
              </a:rPr>
              <a:t>Všechna úmrtí z očekávatelných příčin: komplexní model péče</a:t>
            </a:r>
            <a:br>
              <a:rPr lang="cs-CZ" noProof="0" dirty="0">
                <a:solidFill>
                  <a:srgbClr val="002060"/>
                </a:solidFill>
              </a:rPr>
            </a:br>
            <a:endParaRPr lang="cs-CZ" dirty="0">
              <a:solidFill>
                <a:srgbClr val="002060"/>
              </a:solidFill>
            </a:endParaRPr>
          </a:p>
        </p:txBody>
      </p:sp>
    </p:spTree>
    <p:extLst>
      <p:ext uri="{BB962C8B-B14F-4D97-AF65-F5344CB8AC3E}">
        <p14:creationId xmlns:p14="http://schemas.microsoft.com/office/powerpoint/2010/main" val="207588719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F27CA-AE93-5038-7139-AA6296D91DC4}"/>
            </a:ext>
          </a:extLst>
        </p:cNvPr>
        <p:cNvGrpSpPr/>
        <p:nvPr/>
      </p:nvGrpSpPr>
      <p:grpSpPr>
        <a:xfrm>
          <a:off x="0" y="0"/>
          <a:ext cx="0" cy="0"/>
          <a:chOff x="0" y="0"/>
          <a:chExt cx="0" cy="0"/>
        </a:xfrm>
      </p:grpSpPr>
      <p:sp>
        <p:nvSpPr>
          <p:cNvPr id="42" name="TextovéPole 41">
            <a:extLst>
              <a:ext uri="{FF2B5EF4-FFF2-40B4-BE49-F238E27FC236}">
                <a16:creationId xmlns:a16="http://schemas.microsoft.com/office/drawing/2014/main" id="{C55A18A4-D447-596E-5A6C-280A3740C7BE}"/>
              </a:ext>
            </a:extLst>
          </p:cNvPr>
          <p:cNvSpPr txBox="1"/>
          <p:nvPr/>
        </p:nvSpPr>
        <p:spPr>
          <a:xfrm>
            <a:off x="5607065" y="639479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Péče PL </a:t>
            </a:r>
          </a:p>
        </p:txBody>
      </p:sp>
      <p:sp>
        <p:nvSpPr>
          <p:cNvPr id="9" name="Pravá složená závorka 8">
            <a:extLst>
              <a:ext uri="{FF2B5EF4-FFF2-40B4-BE49-F238E27FC236}">
                <a16:creationId xmlns:a16="http://schemas.microsoft.com/office/drawing/2014/main" id="{9D069D52-7253-2318-F796-E9F4F47B0B61}"/>
              </a:ext>
            </a:extLst>
          </p:cNvPr>
          <p:cNvSpPr/>
          <p:nvPr/>
        </p:nvSpPr>
        <p:spPr>
          <a:xfrm rot="5400000">
            <a:off x="8579259" y="3169922"/>
            <a:ext cx="442427" cy="5189357"/>
          </a:xfrm>
          <a:prstGeom prst="rightBrace">
            <a:avLst>
              <a:gd name="adj1" fmla="val 8333"/>
              <a:gd name="adj2" fmla="val 30595"/>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6" descr="http://t3.gstatic.com/images?q=tbn:ANd9GcQcJxskDqnVD5QpYG4wNPrHjkMQ3yWcw6e0BS11wFJM7mul-Om4JA">
            <a:extLst>
              <a:ext uri="{FF2B5EF4-FFF2-40B4-BE49-F238E27FC236}">
                <a16:creationId xmlns:a16="http://schemas.microsoft.com/office/drawing/2014/main" id="{DD3730C2-2DF5-AD38-539C-10152BA462E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94932" y="1606580"/>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0F2B7B64-75A2-6B6F-07D4-710E9BFA90F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22665" y="1896876"/>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5869D79F-7096-697B-16E2-E5B1A636EA6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9914" y="2187172"/>
            <a:ext cx="361150" cy="443129"/>
          </a:xfrm>
          <a:prstGeom prst="rect">
            <a:avLst/>
          </a:prstGeom>
          <a:noFill/>
          <a:extLst>
            <a:ext uri="{909E8E84-426E-40DD-AFC4-6F175D3DCCD1}">
              <a14:hiddenFill xmlns:a14="http://schemas.microsoft.com/office/drawing/2010/main">
                <a:solidFill>
                  <a:srgbClr val="FFFFFF"/>
                </a:solidFill>
              </a14:hiddenFill>
            </a:ext>
          </a:extLst>
        </p:spPr>
      </p:pic>
      <p:sp>
        <p:nvSpPr>
          <p:cNvPr id="6" name="TextovéPole 5">
            <a:extLst>
              <a:ext uri="{FF2B5EF4-FFF2-40B4-BE49-F238E27FC236}">
                <a16:creationId xmlns:a16="http://schemas.microsoft.com/office/drawing/2014/main" id="{0633F8AD-8E69-48B2-3EEB-E883C4CF4B6E}"/>
              </a:ext>
            </a:extLst>
          </p:cNvPr>
          <p:cNvSpPr txBox="1"/>
          <p:nvPr/>
        </p:nvSpPr>
        <p:spPr>
          <a:xfrm rot="2566935">
            <a:off x="2693954" y="1586657"/>
            <a:ext cx="131403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Nemocnice</a:t>
            </a:r>
          </a:p>
        </p:txBody>
      </p:sp>
      <p:sp>
        <p:nvSpPr>
          <p:cNvPr id="10" name="TextovéPole 9">
            <a:extLst>
              <a:ext uri="{FF2B5EF4-FFF2-40B4-BE49-F238E27FC236}">
                <a16:creationId xmlns:a16="http://schemas.microsoft.com/office/drawing/2014/main" id="{C2E308B8-3CAF-CFEE-6134-C13A5D092640}"/>
              </a:ext>
            </a:extLst>
          </p:cNvPr>
          <p:cNvSpPr txBox="1"/>
          <p:nvPr/>
        </p:nvSpPr>
        <p:spPr>
          <a:xfrm>
            <a:off x="57875" y="1624362"/>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1" name="Přímá spojnice se šipkou 10">
            <a:extLst>
              <a:ext uri="{FF2B5EF4-FFF2-40B4-BE49-F238E27FC236}">
                <a16:creationId xmlns:a16="http://schemas.microsoft.com/office/drawing/2014/main" id="{1ED569E2-D35D-CFE4-5B10-9FD73FA98184}"/>
              </a:ext>
            </a:extLst>
          </p:cNvPr>
          <p:cNvCxnSpPr>
            <a:cxnSpLocks/>
          </p:cNvCxnSpPr>
          <p:nvPr/>
        </p:nvCxnSpPr>
        <p:spPr>
          <a:xfrm flipV="1">
            <a:off x="1785791" y="803932"/>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CF21C90F-D8B2-034C-1590-E18A5E7FF0EB}"/>
              </a:ext>
            </a:extLst>
          </p:cNvPr>
          <p:cNvCxnSpPr>
            <a:cxnSpLocks/>
          </p:cNvCxnSpPr>
          <p:nvPr/>
        </p:nvCxnSpPr>
        <p:spPr>
          <a:xfrm>
            <a:off x="1789879" y="2187172"/>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AF0FEC2D-ACED-89D6-E271-F0E2A73A6B4C}"/>
              </a:ext>
            </a:extLst>
          </p:cNvPr>
          <p:cNvSpPr txBox="1"/>
          <p:nvPr/>
        </p:nvSpPr>
        <p:spPr>
          <a:xfrm rot="16200000">
            <a:off x="1453011" y="182033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ZZS</a:t>
            </a:r>
          </a:p>
        </p:txBody>
      </p:sp>
      <p:sp>
        <p:nvSpPr>
          <p:cNvPr id="14" name="TextovéPole 13">
            <a:extLst>
              <a:ext uri="{FF2B5EF4-FFF2-40B4-BE49-F238E27FC236}">
                <a16:creationId xmlns:a16="http://schemas.microsoft.com/office/drawing/2014/main" id="{93B3374C-75D9-DEFF-3127-DB61C2FA93C5}"/>
              </a:ext>
            </a:extLst>
          </p:cNvPr>
          <p:cNvSpPr txBox="1"/>
          <p:nvPr/>
        </p:nvSpPr>
        <p:spPr>
          <a:xfrm rot="16200000">
            <a:off x="3649271" y="1837850"/>
            <a:ext cx="1007917" cy="461665"/>
          </a:xfrm>
          <a:prstGeom prst="rect">
            <a:avLst/>
          </a:prstGeom>
          <a:solidFill>
            <a:srgbClr val="0070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NTPP</a:t>
            </a:r>
          </a:p>
        </p:txBody>
      </p:sp>
      <p:sp>
        <p:nvSpPr>
          <p:cNvPr id="15" name="Šipka: doprava 14">
            <a:extLst>
              <a:ext uri="{FF2B5EF4-FFF2-40B4-BE49-F238E27FC236}">
                <a16:creationId xmlns:a16="http://schemas.microsoft.com/office/drawing/2014/main" id="{D13EE236-8D33-884E-A575-E6B7978574FB}"/>
              </a:ext>
            </a:extLst>
          </p:cNvPr>
          <p:cNvSpPr/>
          <p:nvPr/>
        </p:nvSpPr>
        <p:spPr>
          <a:xfrm>
            <a:off x="4539754" y="1806750"/>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21E21425-7702-FD1E-005C-0E0D3BECC93D}"/>
              </a:ext>
            </a:extLst>
          </p:cNvPr>
          <p:cNvSpPr txBox="1"/>
          <p:nvPr/>
        </p:nvSpPr>
        <p:spPr>
          <a:xfrm rot="16200000">
            <a:off x="7349611" y="1542197"/>
            <a:ext cx="3383522"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ORGANIZACE SOCIÁLNĚ ZDRAVOTNÍ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D1C1AD28-FC98-D17B-EE78-9EF2D94DD6D6}"/>
              </a:ext>
            </a:extLst>
          </p:cNvPr>
          <p:cNvSpPr txBox="1"/>
          <p:nvPr/>
        </p:nvSpPr>
        <p:spPr>
          <a:xfrm>
            <a:off x="9438569" y="1519977"/>
            <a:ext cx="2216236"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Distribuce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Vývoj zdravotního stavu</a:t>
            </a:r>
          </a:p>
        </p:txBody>
      </p:sp>
      <p:sp>
        <p:nvSpPr>
          <p:cNvPr id="18" name="Vývojový diagram: postup 17">
            <a:extLst>
              <a:ext uri="{FF2B5EF4-FFF2-40B4-BE49-F238E27FC236}">
                <a16:creationId xmlns:a16="http://schemas.microsoft.com/office/drawing/2014/main" id="{FDA86697-A25E-1363-66C4-DAC007F81BCD}"/>
              </a:ext>
            </a:extLst>
          </p:cNvPr>
          <p:cNvSpPr/>
          <p:nvPr/>
        </p:nvSpPr>
        <p:spPr>
          <a:xfrm>
            <a:off x="8396964" y="943033"/>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Vývojový diagram: postup 18">
            <a:extLst>
              <a:ext uri="{FF2B5EF4-FFF2-40B4-BE49-F238E27FC236}">
                <a16:creationId xmlns:a16="http://schemas.microsoft.com/office/drawing/2014/main" id="{923F4E31-F8FF-AE81-93A2-3A3BD5D83460}"/>
              </a:ext>
            </a:extLst>
          </p:cNvPr>
          <p:cNvSpPr/>
          <p:nvPr/>
        </p:nvSpPr>
        <p:spPr>
          <a:xfrm>
            <a:off x="8406489" y="128272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Vývojový diagram: postup 19">
            <a:extLst>
              <a:ext uri="{FF2B5EF4-FFF2-40B4-BE49-F238E27FC236}">
                <a16:creationId xmlns:a16="http://schemas.microsoft.com/office/drawing/2014/main" id="{3E770455-428A-5273-57E8-16993A263102}"/>
              </a:ext>
            </a:extLst>
          </p:cNvPr>
          <p:cNvSpPr/>
          <p:nvPr/>
        </p:nvSpPr>
        <p:spPr>
          <a:xfrm>
            <a:off x="8406489" y="16856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Vývojový diagram: postup 20">
            <a:extLst>
              <a:ext uri="{FF2B5EF4-FFF2-40B4-BE49-F238E27FC236}">
                <a16:creationId xmlns:a16="http://schemas.microsoft.com/office/drawing/2014/main" id="{3ECE118D-7B10-C0B7-4F2F-087D3AE5E2FA}"/>
              </a:ext>
            </a:extLst>
          </p:cNvPr>
          <p:cNvSpPr/>
          <p:nvPr/>
        </p:nvSpPr>
        <p:spPr>
          <a:xfrm>
            <a:off x="8406489" y="20769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Vývojový diagram: postup 21">
            <a:extLst>
              <a:ext uri="{FF2B5EF4-FFF2-40B4-BE49-F238E27FC236}">
                <a16:creationId xmlns:a16="http://schemas.microsoft.com/office/drawing/2014/main" id="{688972E4-4916-A8D6-5FBD-D5614625AA2F}"/>
              </a:ext>
            </a:extLst>
          </p:cNvPr>
          <p:cNvSpPr/>
          <p:nvPr/>
        </p:nvSpPr>
        <p:spPr>
          <a:xfrm>
            <a:off x="8406489" y="2454690"/>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Vývojový diagram: postup 22">
            <a:extLst>
              <a:ext uri="{FF2B5EF4-FFF2-40B4-BE49-F238E27FC236}">
                <a16:creationId xmlns:a16="http://schemas.microsoft.com/office/drawing/2014/main" id="{CFAB6E20-2EB2-554C-3C5B-854CA210F084}"/>
              </a:ext>
            </a:extLst>
          </p:cNvPr>
          <p:cNvSpPr/>
          <p:nvPr/>
        </p:nvSpPr>
        <p:spPr>
          <a:xfrm>
            <a:off x="8406489" y="285757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ovéPole 23">
            <a:extLst>
              <a:ext uri="{FF2B5EF4-FFF2-40B4-BE49-F238E27FC236}">
                <a16:creationId xmlns:a16="http://schemas.microsoft.com/office/drawing/2014/main" id="{F1A2F4CF-FAD5-DCA3-586A-FFE4F6C8A1C8}"/>
              </a:ext>
            </a:extLst>
          </p:cNvPr>
          <p:cNvSpPr txBox="1"/>
          <p:nvPr/>
        </p:nvSpPr>
        <p:spPr>
          <a:xfrm>
            <a:off x="9289487" y="3678280"/>
            <a:ext cx="2148989" cy="646331"/>
          </a:xfrm>
          <a:prstGeom prst="rect">
            <a:avLst/>
          </a:prstGeom>
          <a:solidFill>
            <a:schemeClr val="tx1"/>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Péče v samotném závěru života</a:t>
            </a:r>
          </a:p>
        </p:txBody>
      </p:sp>
      <p:sp>
        <p:nvSpPr>
          <p:cNvPr id="25" name="Šipka: doprava 24">
            <a:extLst>
              <a:ext uri="{FF2B5EF4-FFF2-40B4-BE49-F238E27FC236}">
                <a16:creationId xmlns:a16="http://schemas.microsoft.com/office/drawing/2014/main" id="{49EB1FDC-5E8C-DC30-CC99-85622431B94A}"/>
              </a:ext>
            </a:extLst>
          </p:cNvPr>
          <p:cNvSpPr/>
          <p:nvPr/>
        </p:nvSpPr>
        <p:spPr>
          <a:xfrm rot="5400000">
            <a:off x="10138483" y="2851094"/>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0D100881-E31B-68E2-05C7-EE4F10D39837}"/>
              </a:ext>
            </a:extLst>
          </p:cNvPr>
          <p:cNvSpPr txBox="1"/>
          <p:nvPr/>
        </p:nvSpPr>
        <p:spPr>
          <a:xfrm>
            <a:off x="5286640" y="1646878"/>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7" name="Přímá spojnice se šipkou 26">
            <a:extLst>
              <a:ext uri="{FF2B5EF4-FFF2-40B4-BE49-F238E27FC236}">
                <a16:creationId xmlns:a16="http://schemas.microsoft.com/office/drawing/2014/main" id="{D221EE63-D41D-CD8D-160E-5CC31ADA81BA}"/>
              </a:ext>
            </a:extLst>
          </p:cNvPr>
          <p:cNvCxnSpPr>
            <a:cxnSpLocks/>
          </p:cNvCxnSpPr>
          <p:nvPr/>
        </p:nvCxnSpPr>
        <p:spPr>
          <a:xfrm flipV="1">
            <a:off x="7170742" y="873058"/>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8" name="Přímá spojnice se šipkou 27">
            <a:extLst>
              <a:ext uri="{FF2B5EF4-FFF2-40B4-BE49-F238E27FC236}">
                <a16:creationId xmlns:a16="http://schemas.microsoft.com/office/drawing/2014/main" id="{4933FAAC-10DA-DBF3-320C-2DDF159AFEAC}"/>
              </a:ext>
            </a:extLst>
          </p:cNvPr>
          <p:cNvCxnSpPr>
            <a:cxnSpLocks/>
          </p:cNvCxnSpPr>
          <p:nvPr/>
        </p:nvCxnSpPr>
        <p:spPr>
          <a:xfrm>
            <a:off x="7174830" y="2256298"/>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9" name="Šipka: ohnutá 28">
            <a:extLst>
              <a:ext uri="{FF2B5EF4-FFF2-40B4-BE49-F238E27FC236}">
                <a16:creationId xmlns:a16="http://schemas.microsoft.com/office/drawing/2014/main" id="{EB8E306F-2187-7ECB-0283-5025B1BBFB77}"/>
              </a:ext>
            </a:extLst>
          </p:cNvPr>
          <p:cNvSpPr/>
          <p:nvPr/>
        </p:nvSpPr>
        <p:spPr>
          <a:xfrm flipV="1">
            <a:off x="4018174" y="2857571"/>
            <a:ext cx="4154294"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Šipka: ohnutá 29">
            <a:extLst>
              <a:ext uri="{FF2B5EF4-FFF2-40B4-BE49-F238E27FC236}">
                <a16:creationId xmlns:a16="http://schemas.microsoft.com/office/drawing/2014/main" id="{FF134E8E-2F8B-E560-D66A-F6BC570F6DD6}"/>
              </a:ext>
            </a:extLst>
          </p:cNvPr>
          <p:cNvSpPr/>
          <p:nvPr/>
        </p:nvSpPr>
        <p:spPr>
          <a:xfrm flipV="1">
            <a:off x="1646636" y="3358065"/>
            <a:ext cx="7280008"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 name="Obrázek 31" descr="Obsah obrázku zbraň, kruh, šipka&#10;&#10;Popis byl vytvořen automaticky">
            <a:extLst>
              <a:ext uri="{FF2B5EF4-FFF2-40B4-BE49-F238E27FC236}">
                <a16:creationId xmlns:a16="http://schemas.microsoft.com/office/drawing/2014/main" id="{1A87EE04-7448-7137-185C-0803E90EA6C6}"/>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621571" y="3810842"/>
            <a:ext cx="973462" cy="973462"/>
          </a:xfrm>
          <a:prstGeom prst="rect">
            <a:avLst/>
          </a:prstGeom>
        </p:spPr>
      </p:pic>
      <p:pic>
        <p:nvPicPr>
          <p:cNvPr id="34" name="Obrázek 33" descr="Obsah obrázku zbraň, kruh, šipka&#10;&#10;Popis byl vytvořen automaticky">
            <a:extLst>
              <a:ext uri="{FF2B5EF4-FFF2-40B4-BE49-F238E27FC236}">
                <a16:creationId xmlns:a16="http://schemas.microsoft.com/office/drawing/2014/main" id="{78535838-2333-E682-5888-7002235D751C}"/>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9915632" y="4754864"/>
            <a:ext cx="973462" cy="973462"/>
          </a:xfrm>
          <a:prstGeom prst="rect">
            <a:avLst/>
          </a:prstGeom>
        </p:spPr>
      </p:pic>
      <p:sp>
        <p:nvSpPr>
          <p:cNvPr id="35" name="TextovéPole 34">
            <a:extLst>
              <a:ext uri="{FF2B5EF4-FFF2-40B4-BE49-F238E27FC236}">
                <a16:creationId xmlns:a16="http://schemas.microsoft.com/office/drawing/2014/main" id="{39961AFD-3FAF-83E8-26C4-CC9F8B450C1B}"/>
              </a:ext>
            </a:extLst>
          </p:cNvPr>
          <p:cNvSpPr txBox="1"/>
          <p:nvPr/>
        </p:nvSpPr>
        <p:spPr>
          <a:xfrm rot="19029213">
            <a:off x="3661613" y="2852311"/>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929</a:t>
            </a:r>
          </a:p>
        </p:txBody>
      </p:sp>
      <p:sp>
        <p:nvSpPr>
          <p:cNvPr id="36" name="TextovéPole 35">
            <a:extLst>
              <a:ext uri="{FF2B5EF4-FFF2-40B4-BE49-F238E27FC236}">
                <a16:creationId xmlns:a16="http://schemas.microsoft.com/office/drawing/2014/main" id="{D8B06928-4389-FE98-9895-064091DC0C1F}"/>
              </a:ext>
            </a:extLst>
          </p:cNvPr>
          <p:cNvSpPr txBox="1"/>
          <p:nvPr/>
        </p:nvSpPr>
        <p:spPr>
          <a:xfrm rot="19029213">
            <a:off x="10790082" y="405157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926</a:t>
            </a:r>
          </a:p>
        </p:txBody>
      </p:sp>
      <p:sp>
        <p:nvSpPr>
          <p:cNvPr id="37" name="TextovéPole 36">
            <a:extLst>
              <a:ext uri="{FF2B5EF4-FFF2-40B4-BE49-F238E27FC236}">
                <a16:creationId xmlns:a16="http://schemas.microsoft.com/office/drawing/2014/main" id="{7D25547E-7674-2847-CF31-59173F1052A1}"/>
              </a:ext>
            </a:extLst>
          </p:cNvPr>
          <p:cNvSpPr txBox="1"/>
          <p:nvPr/>
        </p:nvSpPr>
        <p:spPr>
          <a:xfrm rot="19029213">
            <a:off x="5657164" y="3566689"/>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720</a:t>
            </a:r>
          </a:p>
        </p:txBody>
      </p:sp>
      <p:sp>
        <p:nvSpPr>
          <p:cNvPr id="7" name="Pravá složená závorka 6">
            <a:extLst>
              <a:ext uri="{FF2B5EF4-FFF2-40B4-BE49-F238E27FC236}">
                <a16:creationId xmlns:a16="http://schemas.microsoft.com/office/drawing/2014/main" id="{7B097991-201F-8BBF-3BD5-D6E919520849}"/>
              </a:ext>
            </a:extLst>
          </p:cNvPr>
          <p:cNvSpPr/>
          <p:nvPr/>
        </p:nvSpPr>
        <p:spPr>
          <a:xfrm rot="5400000">
            <a:off x="1564577" y="3620117"/>
            <a:ext cx="442427" cy="2656128"/>
          </a:xfrm>
          <a:prstGeom prst="rightBrace">
            <a:avLst>
              <a:gd name="adj1" fmla="val 8333"/>
              <a:gd name="adj2" fmla="val 70917"/>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Pravá složená závorka 7">
            <a:extLst>
              <a:ext uri="{FF2B5EF4-FFF2-40B4-BE49-F238E27FC236}">
                <a16:creationId xmlns:a16="http://schemas.microsoft.com/office/drawing/2014/main" id="{9577DC23-AAF3-9417-4B2F-94634567A6E8}"/>
              </a:ext>
            </a:extLst>
          </p:cNvPr>
          <p:cNvSpPr/>
          <p:nvPr/>
        </p:nvSpPr>
        <p:spPr>
          <a:xfrm rot="5400000">
            <a:off x="4379723" y="3513646"/>
            <a:ext cx="442427" cy="3877519"/>
          </a:xfrm>
          <a:prstGeom prst="rightBrace">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6D9B0590-F5B3-6208-AC5A-EE2855DDD9AC}"/>
              </a:ext>
            </a:extLst>
          </p:cNvPr>
          <p:cNvSpPr txBox="1"/>
          <p:nvPr/>
        </p:nvSpPr>
        <p:spPr>
          <a:xfrm>
            <a:off x="140477" y="5598789"/>
            <a:ext cx="304333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Přednemocniční péče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ZZS </a:t>
            </a:r>
          </a:p>
        </p:txBody>
      </p:sp>
      <p:sp>
        <p:nvSpPr>
          <p:cNvPr id="39" name="TextovéPole 38">
            <a:extLst>
              <a:ext uri="{FF2B5EF4-FFF2-40B4-BE49-F238E27FC236}">
                <a16:creationId xmlns:a16="http://schemas.microsoft.com/office/drawing/2014/main" id="{D4DC6D01-80DE-369B-EF74-4236A6EF96E0}"/>
              </a:ext>
            </a:extLst>
          </p:cNvPr>
          <p:cNvSpPr txBox="1"/>
          <p:nvPr/>
        </p:nvSpPr>
        <p:spPr>
          <a:xfrm>
            <a:off x="3153253" y="6041216"/>
            <a:ext cx="304333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Nemocniční paliativní péče </a:t>
            </a:r>
          </a:p>
        </p:txBody>
      </p:sp>
      <p:sp>
        <p:nvSpPr>
          <p:cNvPr id="40" name="TextovéPole 39">
            <a:extLst>
              <a:ext uri="{FF2B5EF4-FFF2-40B4-BE49-F238E27FC236}">
                <a16:creationId xmlns:a16="http://schemas.microsoft.com/office/drawing/2014/main" id="{E4EC97BA-001D-CE6F-B1AA-E736859B4FB0}"/>
              </a:ext>
            </a:extLst>
          </p:cNvPr>
          <p:cNvSpPr txBox="1"/>
          <p:nvPr/>
        </p:nvSpPr>
        <p:spPr>
          <a:xfrm>
            <a:off x="7683765" y="6004028"/>
            <a:ext cx="4267734"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Dlouhodobá a komunitní ošetřovatelská péče</a:t>
            </a:r>
          </a:p>
        </p:txBody>
      </p:sp>
      <p:pic>
        <p:nvPicPr>
          <p:cNvPr id="41" name="Obrázek 40" descr="Obsah obrázku zbraň, kruh, šipka&#10;&#10;Popis byl vytvořen automaticky">
            <a:extLst>
              <a:ext uri="{FF2B5EF4-FFF2-40B4-BE49-F238E27FC236}">
                <a16:creationId xmlns:a16="http://schemas.microsoft.com/office/drawing/2014/main" id="{10833E97-34B9-AC21-E161-0C6966324867}"/>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4189953" y="4466104"/>
            <a:ext cx="973462" cy="973462"/>
          </a:xfrm>
          <a:prstGeom prst="rect">
            <a:avLst/>
          </a:prstGeom>
        </p:spPr>
      </p:pic>
      <p:sp>
        <p:nvSpPr>
          <p:cNvPr id="31" name="TextovéPole 30">
            <a:extLst>
              <a:ext uri="{FF2B5EF4-FFF2-40B4-BE49-F238E27FC236}">
                <a16:creationId xmlns:a16="http://schemas.microsoft.com/office/drawing/2014/main" id="{0B5F20D0-6FB7-22C2-F735-4FC075E837FB}"/>
              </a:ext>
            </a:extLst>
          </p:cNvPr>
          <p:cNvSpPr txBox="1"/>
          <p:nvPr/>
        </p:nvSpPr>
        <p:spPr>
          <a:xfrm rot="19029213">
            <a:off x="7156879" y="463934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913</a:t>
            </a:r>
          </a:p>
        </p:txBody>
      </p:sp>
      <p:sp>
        <p:nvSpPr>
          <p:cNvPr id="33" name="TextovéPole 32">
            <a:extLst>
              <a:ext uri="{FF2B5EF4-FFF2-40B4-BE49-F238E27FC236}">
                <a16:creationId xmlns:a16="http://schemas.microsoft.com/office/drawing/2014/main" id="{349E2F49-E4EA-65DE-4526-B85FA95A25E3}"/>
              </a:ext>
            </a:extLst>
          </p:cNvPr>
          <p:cNvSpPr txBox="1"/>
          <p:nvPr/>
        </p:nvSpPr>
        <p:spPr>
          <a:xfrm rot="19029213">
            <a:off x="8697814" y="467362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925</a:t>
            </a:r>
          </a:p>
        </p:txBody>
      </p:sp>
      <p:sp>
        <p:nvSpPr>
          <p:cNvPr id="44" name="TextovéPole 43">
            <a:extLst>
              <a:ext uri="{FF2B5EF4-FFF2-40B4-BE49-F238E27FC236}">
                <a16:creationId xmlns:a16="http://schemas.microsoft.com/office/drawing/2014/main" id="{37E47963-F01B-04A0-9AA5-05B369DEC92E}"/>
              </a:ext>
            </a:extLst>
          </p:cNvPr>
          <p:cNvSpPr txBox="1"/>
          <p:nvPr/>
        </p:nvSpPr>
        <p:spPr>
          <a:xfrm>
            <a:off x="1461891" y="2376552"/>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 49 992</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74,9</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 name="TextovéPole 44">
            <a:extLst>
              <a:ext uri="{FF2B5EF4-FFF2-40B4-BE49-F238E27FC236}">
                <a16:creationId xmlns:a16="http://schemas.microsoft.com/office/drawing/2014/main" id="{7FFDCAAE-52B7-4C81-2512-9274A40DFC24}"/>
              </a:ext>
            </a:extLst>
          </p:cNvPr>
          <p:cNvSpPr txBox="1"/>
          <p:nvPr/>
        </p:nvSpPr>
        <p:spPr>
          <a:xfrm>
            <a:off x="3393906" y="3410702"/>
            <a:ext cx="1567520"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6 602</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9,9</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 name="TextovéPole 45">
            <a:extLst>
              <a:ext uri="{FF2B5EF4-FFF2-40B4-BE49-F238E27FC236}">
                <a16:creationId xmlns:a16="http://schemas.microsoft.com/office/drawing/2014/main" id="{55DED117-5EBD-D775-0F00-8570FE968950}"/>
              </a:ext>
            </a:extLst>
          </p:cNvPr>
          <p:cNvSpPr txBox="1"/>
          <p:nvPr/>
        </p:nvSpPr>
        <p:spPr>
          <a:xfrm>
            <a:off x="5422045" y="4173052"/>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5 048</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7,6</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 name="TextovéPole 46">
            <a:extLst>
              <a:ext uri="{FF2B5EF4-FFF2-40B4-BE49-F238E27FC236}">
                <a16:creationId xmlns:a16="http://schemas.microsoft.com/office/drawing/2014/main" id="{8D9C173A-F720-D817-9328-9B8A79284671}"/>
              </a:ext>
            </a:extLst>
          </p:cNvPr>
          <p:cNvSpPr txBox="1"/>
          <p:nvPr/>
        </p:nvSpPr>
        <p:spPr>
          <a:xfrm>
            <a:off x="7043987" y="5413688"/>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7 716</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11,6</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9" name="TextovéPole 48">
            <a:extLst>
              <a:ext uri="{FF2B5EF4-FFF2-40B4-BE49-F238E27FC236}">
                <a16:creationId xmlns:a16="http://schemas.microsoft.com/office/drawing/2014/main" id="{220DFFA9-52E7-456D-640A-BC822A56061B}"/>
              </a:ext>
            </a:extLst>
          </p:cNvPr>
          <p:cNvSpPr txBox="1"/>
          <p:nvPr/>
        </p:nvSpPr>
        <p:spPr>
          <a:xfrm>
            <a:off x="8496673" y="5401937"/>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18 474</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27,7</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0" name="TextovéPole 49">
            <a:extLst>
              <a:ext uri="{FF2B5EF4-FFF2-40B4-BE49-F238E27FC236}">
                <a16:creationId xmlns:a16="http://schemas.microsoft.com/office/drawing/2014/main" id="{EB5156A5-FB7C-0EA3-1EF5-3D1D1405ACBE}"/>
              </a:ext>
            </a:extLst>
          </p:cNvPr>
          <p:cNvSpPr txBox="1"/>
          <p:nvPr/>
        </p:nvSpPr>
        <p:spPr>
          <a:xfrm>
            <a:off x="10559208" y="4747687"/>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5 773</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8,7</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2" name="TextovéPole 51">
            <a:extLst>
              <a:ext uri="{FF2B5EF4-FFF2-40B4-BE49-F238E27FC236}">
                <a16:creationId xmlns:a16="http://schemas.microsoft.com/office/drawing/2014/main" id="{5ECC6DEC-F09E-62D9-7998-990BC83787B9}"/>
              </a:ext>
            </a:extLst>
          </p:cNvPr>
          <p:cNvSpPr txBox="1"/>
          <p:nvPr/>
        </p:nvSpPr>
        <p:spPr>
          <a:xfrm>
            <a:off x="7036376" y="6161972"/>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47 230</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70,8</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 name="Nadpis 47">
            <a:extLst>
              <a:ext uri="{FF2B5EF4-FFF2-40B4-BE49-F238E27FC236}">
                <a16:creationId xmlns:a16="http://schemas.microsoft.com/office/drawing/2014/main" id="{40A4DDE9-FD9F-E6A0-D62B-FFE4147C1799}"/>
              </a:ext>
            </a:extLst>
          </p:cNvPr>
          <p:cNvSpPr>
            <a:spLocks noGrp="1"/>
          </p:cNvSpPr>
          <p:nvPr>
            <p:ph type="title"/>
          </p:nvPr>
        </p:nvSpPr>
        <p:spPr>
          <a:xfrm>
            <a:off x="272590" y="160258"/>
            <a:ext cx="11386173" cy="538364"/>
          </a:xfrm>
        </p:spPr>
        <p:txBody>
          <a:bodyPr/>
          <a:lstStyle/>
          <a:p>
            <a:r>
              <a:rPr lang="cs-CZ" noProof="0" dirty="0">
                <a:solidFill>
                  <a:srgbClr val="002060"/>
                </a:solidFill>
              </a:rPr>
              <a:t>ČR: úmrtí z očekávatelných příčin v roce </a:t>
            </a:r>
            <a:r>
              <a:rPr lang="en-US" noProof="0" dirty="0">
                <a:solidFill>
                  <a:srgbClr val="002060"/>
                </a:solidFill>
              </a:rPr>
              <a:t>2024</a:t>
            </a:r>
            <a:endParaRPr lang="cs-CZ" dirty="0">
              <a:solidFill>
                <a:srgbClr val="002060"/>
              </a:solidFill>
            </a:endParaRPr>
          </a:p>
        </p:txBody>
      </p:sp>
      <p:sp>
        <p:nvSpPr>
          <p:cNvPr id="53" name="TextovéPole 52">
            <a:extLst>
              <a:ext uri="{FF2B5EF4-FFF2-40B4-BE49-F238E27FC236}">
                <a16:creationId xmlns:a16="http://schemas.microsoft.com/office/drawing/2014/main" id="{0E12A255-C97E-8BC9-A2AB-C6FD41134044}"/>
              </a:ext>
            </a:extLst>
          </p:cNvPr>
          <p:cNvSpPr txBox="1"/>
          <p:nvPr/>
        </p:nvSpPr>
        <p:spPr>
          <a:xfrm>
            <a:off x="297356" y="1192233"/>
            <a:ext cx="1412712" cy="646331"/>
          </a:xfrm>
          <a:prstGeom prst="rect">
            <a:avLst/>
          </a:prstGeom>
          <a:solidFill>
            <a:srgbClr val="C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lang="en-US" b="1">
                <a:solidFill>
                  <a:prstClr val="white"/>
                </a:solidFill>
                <a:latin typeface="Calibri" panose="020F0502020204030204"/>
              </a:rPr>
              <a:t>66 724</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100 % </a:t>
            </a:r>
          </a:p>
        </p:txBody>
      </p:sp>
      <p:sp>
        <p:nvSpPr>
          <p:cNvPr id="54" name="Šipka: dolů 53">
            <a:extLst>
              <a:ext uri="{FF2B5EF4-FFF2-40B4-BE49-F238E27FC236}">
                <a16:creationId xmlns:a16="http://schemas.microsoft.com/office/drawing/2014/main" id="{076A5720-5372-3777-EA75-EDD1C3B008EF}"/>
              </a:ext>
            </a:extLst>
          </p:cNvPr>
          <p:cNvSpPr/>
          <p:nvPr/>
        </p:nvSpPr>
        <p:spPr>
          <a:xfrm>
            <a:off x="391393" y="712080"/>
            <a:ext cx="657415" cy="380989"/>
          </a:xfrm>
          <a:prstGeom prst="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73792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5C914-DBFF-4F28-44D1-9257590EB7F6}"/>
            </a:ext>
          </a:extLst>
        </p:cNvPr>
        <p:cNvGrpSpPr/>
        <p:nvPr/>
      </p:nvGrpSpPr>
      <p:grpSpPr>
        <a:xfrm>
          <a:off x="0" y="0"/>
          <a:ext cx="0" cy="0"/>
          <a:chOff x="0" y="0"/>
          <a:chExt cx="0" cy="0"/>
        </a:xfrm>
      </p:grpSpPr>
      <p:sp>
        <p:nvSpPr>
          <p:cNvPr id="42" name="TextovéPole 41">
            <a:extLst>
              <a:ext uri="{FF2B5EF4-FFF2-40B4-BE49-F238E27FC236}">
                <a16:creationId xmlns:a16="http://schemas.microsoft.com/office/drawing/2014/main" id="{6A91A705-B329-FB22-52E0-D9BA76B69899}"/>
              </a:ext>
            </a:extLst>
          </p:cNvPr>
          <p:cNvSpPr txBox="1"/>
          <p:nvPr/>
        </p:nvSpPr>
        <p:spPr>
          <a:xfrm>
            <a:off x="5607065" y="639479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Péče PL </a:t>
            </a:r>
          </a:p>
        </p:txBody>
      </p:sp>
      <p:sp>
        <p:nvSpPr>
          <p:cNvPr id="9" name="Pravá složená závorka 8">
            <a:extLst>
              <a:ext uri="{FF2B5EF4-FFF2-40B4-BE49-F238E27FC236}">
                <a16:creationId xmlns:a16="http://schemas.microsoft.com/office/drawing/2014/main" id="{871C7F2F-95B2-CF1A-B602-E8BA9003CCDA}"/>
              </a:ext>
            </a:extLst>
          </p:cNvPr>
          <p:cNvSpPr/>
          <p:nvPr/>
        </p:nvSpPr>
        <p:spPr>
          <a:xfrm rot="5400000">
            <a:off x="8579259" y="3169922"/>
            <a:ext cx="442427" cy="5189357"/>
          </a:xfrm>
          <a:prstGeom prst="rightBrace">
            <a:avLst>
              <a:gd name="adj1" fmla="val 8333"/>
              <a:gd name="adj2" fmla="val 30595"/>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6" descr="http://t3.gstatic.com/images?q=tbn:ANd9GcQcJxskDqnVD5QpYG4wNPrHjkMQ3yWcw6e0BS11wFJM7mul-Om4JA">
            <a:extLst>
              <a:ext uri="{FF2B5EF4-FFF2-40B4-BE49-F238E27FC236}">
                <a16:creationId xmlns:a16="http://schemas.microsoft.com/office/drawing/2014/main" id="{12B3EB78-2F42-FA70-F080-086F8B54F86F}"/>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94932" y="1606580"/>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D3CCCB10-F20D-D5F7-A483-BB13869CB339}"/>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22665" y="1896876"/>
            <a:ext cx="361150" cy="44312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41017F2D-CF39-9B87-D12B-1E0E161052E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9914" y="2187172"/>
            <a:ext cx="361150" cy="443129"/>
          </a:xfrm>
          <a:prstGeom prst="rect">
            <a:avLst/>
          </a:prstGeom>
          <a:noFill/>
          <a:extLst>
            <a:ext uri="{909E8E84-426E-40DD-AFC4-6F175D3DCCD1}">
              <a14:hiddenFill xmlns:a14="http://schemas.microsoft.com/office/drawing/2010/main">
                <a:solidFill>
                  <a:srgbClr val="FFFFFF"/>
                </a:solidFill>
              </a14:hiddenFill>
            </a:ext>
          </a:extLst>
        </p:spPr>
      </p:pic>
      <p:sp>
        <p:nvSpPr>
          <p:cNvPr id="6" name="TextovéPole 5">
            <a:extLst>
              <a:ext uri="{FF2B5EF4-FFF2-40B4-BE49-F238E27FC236}">
                <a16:creationId xmlns:a16="http://schemas.microsoft.com/office/drawing/2014/main" id="{B8527477-7BA6-8011-0E32-92D3F58E0D32}"/>
              </a:ext>
            </a:extLst>
          </p:cNvPr>
          <p:cNvSpPr txBox="1"/>
          <p:nvPr/>
        </p:nvSpPr>
        <p:spPr>
          <a:xfrm rot="2566935">
            <a:off x="2693954" y="1586657"/>
            <a:ext cx="131403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Nemocnice</a:t>
            </a:r>
          </a:p>
        </p:txBody>
      </p:sp>
      <p:sp>
        <p:nvSpPr>
          <p:cNvPr id="10" name="TextovéPole 9">
            <a:extLst>
              <a:ext uri="{FF2B5EF4-FFF2-40B4-BE49-F238E27FC236}">
                <a16:creationId xmlns:a16="http://schemas.microsoft.com/office/drawing/2014/main" id="{D375DE94-B0F8-A668-99CA-BCF157DD65F4}"/>
              </a:ext>
            </a:extLst>
          </p:cNvPr>
          <p:cNvSpPr txBox="1"/>
          <p:nvPr/>
        </p:nvSpPr>
        <p:spPr>
          <a:xfrm>
            <a:off x="57875" y="1624362"/>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1" name="Přímá spojnice se šipkou 10">
            <a:extLst>
              <a:ext uri="{FF2B5EF4-FFF2-40B4-BE49-F238E27FC236}">
                <a16:creationId xmlns:a16="http://schemas.microsoft.com/office/drawing/2014/main" id="{DC43F9CA-15E0-DA59-0F6B-DC70FCEB6B38}"/>
              </a:ext>
            </a:extLst>
          </p:cNvPr>
          <p:cNvCxnSpPr>
            <a:cxnSpLocks/>
          </p:cNvCxnSpPr>
          <p:nvPr/>
        </p:nvCxnSpPr>
        <p:spPr>
          <a:xfrm flipV="1">
            <a:off x="1785791" y="803932"/>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03F23B53-4BAE-99BC-1E02-E472629B6602}"/>
              </a:ext>
            </a:extLst>
          </p:cNvPr>
          <p:cNvCxnSpPr>
            <a:cxnSpLocks/>
          </p:cNvCxnSpPr>
          <p:nvPr/>
        </p:nvCxnSpPr>
        <p:spPr>
          <a:xfrm>
            <a:off x="1789879" y="2187172"/>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3" name="TextovéPole 12">
            <a:extLst>
              <a:ext uri="{FF2B5EF4-FFF2-40B4-BE49-F238E27FC236}">
                <a16:creationId xmlns:a16="http://schemas.microsoft.com/office/drawing/2014/main" id="{EDA9C62A-4615-13D8-2EE0-E7E48D3B6CAA}"/>
              </a:ext>
            </a:extLst>
          </p:cNvPr>
          <p:cNvSpPr txBox="1"/>
          <p:nvPr/>
        </p:nvSpPr>
        <p:spPr>
          <a:xfrm rot="16200000">
            <a:off x="1453011" y="1820335"/>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ZZS</a:t>
            </a:r>
          </a:p>
        </p:txBody>
      </p:sp>
      <p:sp>
        <p:nvSpPr>
          <p:cNvPr id="14" name="TextovéPole 13">
            <a:extLst>
              <a:ext uri="{FF2B5EF4-FFF2-40B4-BE49-F238E27FC236}">
                <a16:creationId xmlns:a16="http://schemas.microsoft.com/office/drawing/2014/main" id="{6EC45E22-D68B-598D-B680-F24627863536}"/>
              </a:ext>
            </a:extLst>
          </p:cNvPr>
          <p:cNvSpPr txBox="1"/>
          <p:nvPr/>
        </p:nvSpPr>
        <p:spPr>
          <a:xfrm rot="16200000">
            <a:off x="3649271" y="1837850"/>
            <a:ext cx="1007917" cy="461665"/>
          </a:xfrm>
          <a:prstGeom prst="rect">
            <a:avLst/>
          </a:prstGeom>
          <a:solidFill>
            <a:srgbClr val="0070C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NTPP</a:t>
            </a:r>
          </a:p>
        </p:txBody>
      </p:sp>
      <p:sp>
        <p:nvSpPr>
          <p:cNvPr id="15" name="Šipka: doprava 14">
            <a:extLst>
              <a:ext uri="{FF2B5EF4-FFF2-40B4-BE49-F238E27FC236}">
                <a16:creationId xmlns:a16="http://schemas.microsoft.com/office/drawing/2014/main" id="{AFA89427-689F-734C-CC6E-C656F5864653}"/>
              </a:ext>
            </a:extLst>
          </p:cNvPr>
          <p:cNvSpPr/>
          <p:nvPr/>
        </p:nvSpPr>
        <p:spPr>
          <a:xfrm>
            <a:off x="4539754" y="1806750"/>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B89CB022-A4BD-916A-D73A-51B538F9ADCF}"/>
              </a:ext>
            </a:extLst>
          </p:cNvPr>
          <p:cNvSpPr txBox="1"/>
          <p:nvPr/>
        </p:nvSpPr>
        <p:spPr>
          <a:xfrm rot="16200000">
            <a:off x="7349611" y="1542197"/>
            <a:ext cx="3383522"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ORGANIZACE SOCIÁLNĚ ZDRAVOTNÍ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TextovéPole 16">
            <a:extLst>
              <a:ext uri="{FF2B5EF4-FFF2-40B4-BE49-F238E27FC236}">
                <a16:creationId xmlns:a16="http://schemas.microsoft.com/office/drawing/2014/main" id="{5AEA5B27-E36F-F4B3-290B-65CFAF13AEEE}"/>
              </a:ext>
            </a:extLst>
          </p:cNvPr>
          <p:cNvSpPr txBox="1"/>
          <p:nvPr/>
        </p:nvSpPr>
        <p:spPr>
          <a:xfrm>
            <a:off x="9438569" y="1519977"/>
            <a:ext cx="2216236"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Distribuce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Vývoj zdravotního stavu</a:t>
            </a:r>
          </a:p>
        </p:txBody>
      </p:sp>
      <p:sp>
        <p:nvSpPr>
          <p:cNvPr id="18" name="Vývojový diagram: postup 17">
            <a:extLst>
              <a:ext uri="{FF2B5EF4-FFF2-40B4-BE49-F238E27FC236}">
                <a16:creationId xmlns:a16="http://schemas.microsoft.com/office/drawing/2014/main" id="{34C44743-3230-6886-239B-6B161317C98D}"/>
              </a:ext>
            </a:extLst>
          </p:cNvPr>
          <p:cNvSpPr/>
          <p:nvPr/>
        </p:nvSpPr>
        <p:spPr>
          <a:xfrm>
            <a:off x="8396964" y="943033"/>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Vývojový diagram: postup 18">
            <a:extLst>
              <a:ext uri="{FF2B5EF4-FFF2-40B4-BE49-F238E27FC236}">
                <a16:creationId xmlns:a16="http://schemas.microsoft.com/office/drawing/2014/main" id="{ECE90F35-2827-42F4-41E9-D6DAAB0E4AF5}"/>
              </a:ext>
            </a:extLst>
          </p:cNvPr>
          <p:cNvSpPr/>
          <p:nvPr/>
        </p:nvSpPr>
        <p:spPr>
          <a:xfrm>
            <a:off x="8406489" y="128272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Vývojový diagram: postup 19">
            <a:extLst>
              <a:ext uri="{FF2B5EF4-FFF2-40B4-BE49-F238E27FC236}">
                <a16:creationId xmlns:a16="http://schemas.microsoft.com/office/drawing/2014/main" id="{6F02EBF8-BC0F-8532-48E7-28A0419D9312}"/>
              </a:ext>
            </a:extLst>
          </p:cNvPr>
          <p:cNvSpPr/>
          <p:nvPr/>
        </p:nvSpPr>
        <p:spPr>
          <a:xfrm>
            <a:off x="8406489" y="16856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Vývojový diagram: postup 20">
            <a:extLst>
              <a:ext uri="{FF2B5EF4-FFF2-40B4-BE49-F238E27FC236}">
                <a16:creationId xmlns:a16="http://schemas.microsoft.com/office/drawing/2014/main" id="{732872A7-BC02-9961-A825-20613E1549E2}"/>
              </a:ext>
            </a:extLst>
          </p:cNvPr>
          <p:cNvSpPr/>
          <p:nvPr/>
        </p:nvSpPr>
        <p:spPr>
          <a:xfrm>
            <a:off x="8406489" y="2076902"/>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Vývojový diagram: postup 21">
            <a:extLst>
              <a:ext uri="{FF2B5EF4-FFF2-40B4-BE49-F238E27FC236}">
                <a16:creationId xmlns:a16="http://schemas.microsoft.com/office/drawing/2014/main" id="{3F7DB5C3-ABDF-479D-D142-B258088320CA}"/>
              </a:ext>
            </a:extLst>
          </p:cNvPr>
          <p:cNvSpPr/>
          <p:nvPr/>
        </p:nvSpPr>
        <p:spPr>
          <a:xfrm>
            <a:off x="8406489" y="2454690"/>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Vývojový diagram: postup 22">
            <a:extLst>
              <a:ext uri="{FF2B5EF4-FFF2-40B4-BE49-F238E27FC236}">
                <a16:creationId xmlns:a16="http://schemas.microsoft.com/office/drawing/2014/main" id="{5E42440C-C6D0-4468-ADE6-B798BFD7DE65}"/>
              </a:ext>
            </a:extLst>
          </p:cNvPr>
          <p:cNvSpPr/>
          <p:nvPr/>
        </p:nvSpPr>
        <p:spPr>
          <a:xfrm>
            <a:off x="8406489" y="2857571"/>
            <a:ext cx="285750" cy="237256"/>
          </a:xfrm>
          <a:prstGeom prst="flowChartProces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ovéPole 23">
            <a:extLst>
              <a:ext uri="{FF2B5EF4-FFF2-40B4-BE49-F238E27FC236}">
                <a16:creationId xmlns:a16="http://schemas.microsoft.com/office/drawing/2014/main" id="{DDEF7269-EE84-7F97-07E7-C55C2D1727DA}"/>
              </a:ext>
            </a:extLst>
          </p:cNvPr>
          <p:cNvSpPr txBox="1"/>
          <p:nvPr/>
        </p:nvSpPr>
        <p:spPr>
          <a:xfrm>
            <a:off x="9289487" y="3678280"/>
            <a:ext cx="2148989" cy="646331"/>
          </a:xfrm>
          <a:prstGeom prst="rect">
            <a:avLst/>
          </a:prstGeom>
          <a:solidFill>
            <a:schemeClr val="tx1"/>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Péče v samotném závěru života</a:t>
            </a:r>
          </a:p>
        </p:txBody>
      </p:sp>
      <p:sp>
        <p:nvSpPr>
          <p:cNvPr id="25" name="Šipka: doprava 24">
            <a:extLst>
              <a:ext uri="{FF2B5EF4-FFF2-40B4-BE49-F238E27FC236}">
                <a16:creationId xmlns:a16="http://schemas.microsoft.com/office/drawing/2014/main" id="{1BB708FA-9CD1-F6A4-EC31-BCE7DF1E7AA7}"/>
              </a:ext>
            </a:extLst>
          </p:cNvPr>
          <p:cNvSpPr/>
          <p:nvPr/>
        </p:nvSpPr>
        <p:spPr>
          <a:xfrm rot="5400000">
            <a:off x="10138483" y="2851094"/>
            <a:ext cx="682310" cy="60124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ovéPole 25">
            <a:extLst>
              <a:ext uri="{FF2B5EF4-FFF2-40B4-BE49-F238E27FC236}">
                <a16:creationId xmlns:a16="http://schemas.microsoft.com/office/drawing/2014/main" id="{47DCAC46-43A6-6820-6976-09AB3285ACBA}"/>
              </a:ext>
            </a:extLst>
          </p:cNvPr>
          <p:cNvSpPr txBox="1"/>
          <p:nvPr/>
        </p:nvSpPr>
        <p:spPr>
          <a:xfrm>
            <a:off x="5286640" y="1646878"/>
            <a:ext cx="1808300"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71463" marR="0" lvl="1" indent="-271463"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FF0000"/>
                </a:solidFill>
                <a:effectLst/>
                <a:uLnTx/>
                <a:uFillTx/>
                <a:latin typeface="Calibri" panose="020F0502020204030204"/>
                <a:ea typeface="+mn-ea"/>
                <a:cs typeface="+mn-cs"/>
              </a:rPr>
              <a:t>TRAJEKTORIE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7" name="Přímá spojnice se šipkou 26">
            <a:extLst>
              <a:ext uri="{FF2B5EF4-FFF2-40B4-BE49-F238E27FC236}">
                <a16:creationId xmlns:a16="http://schemas.microsoft.com/office/drawing/2014/main" id="{8BA621BA-3B3F-DE3D-AA6D-5E9D75BE0CA6}"/>
              </a:ext>
            </a:extLst>
          </p:cNvPr>
          <p:cNvCxnSpPr>
            <a:cxnSpLocks/>
          </p:cNvCxnSpPr>
          <p:nvPr/>
        </p:nvCxnSpPr>
        <p:spPr>
          <a:xfrm flipV="1">
            <a:off x="7170742" y="873058"/>
            <a:ext cx="1026047" cy="107969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8" name="Přímá spojnice se šipkou 27">
            <a:extLst>
              <a:ext uri="{FF2B5EF4-FFF2-40B4-BE49-F238E27FC236}">
                <a16:creationId xmlns:a16="http://schemas.microsoft.com/office/drawing/2014/main" id="{48AFEE56-43C5-F3D3-A023-38A8F024B89A}"/>
              </a:ext>
            </a:extLst>
          </p:cNvPr>
          <p:cNvCxnSpPr>
            <a:cxnSpLocks/>
          </p:cNvCxnSpPr>
          <p:nvPr/>
        </p:nvCxnSpPr>
        <p:spPr>
          <a:xfrm>
            <a:off x="7174830" y="2256298"/>
            <a:ext cx="1084866" cy="95249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9" name="Šipka: ohnutá 28">
            <a:extLst>
              <a:ext uri="{FF2B5EF4-FFF2-40B4-BE49-F238E27FC236}">
                <a16:creationId xmlns:a16="http://schemas.microsoft.com/office/drawing/2014/main" id="{E3178F17-68B7-9F94-DA86-6638977D7438}"/>
              </a:ext>
            </a:extLst>
          </p:cNvPr>
          <p:cNvSpPr/>
          <p:nvPr/>
        </p:nvSpPr>
        <p:spPr>
          <a:xfrm flipV="1">
            <a:off x="4018174" y="2857571"/>
            <a:ext cx="4154294"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Šipka: ohnutá 29">
            <a:extLst>
              <a:ext uri="{FF2B5EF4-FFF2-40B4-BE49-F238E27FC236}">
                <a16:creationId xmlns:a16="http://schemas.microsoft.com/office/drawing/2014/main" id="{171D6829-2DCE-8466-CDB3-F419DD0019F3}"/>
              </a:ext>
            </a:extLst>
          </p:cNvPr>
          <p:cNvSpPr/>
          <p:nvPr/>
        </p:nvSpPr>
        <p:spPr>
          <a:xfrm flipV="1">
            <a:off x="1646636" y="3358065"/>
            <a:ext cx="7280008" cy="923330"/>
          </a:xfrm>
          <a:prstGeom prst="bentArrow">
            <a:avLst>
              <a:gd name="adj1" fmla="val 22823"/>
              <a:gd name="adj2" fmla="val 25000"/>
              <a:gd name="adj3" fmla="val 25000"/>
              <a:gd name="adj4" fmla="val 4592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 name="Obrázek 31" descr="Obsah obrázku zbraň, kruh, šipka&#10;&#10;Popis byl vytvořen automaticky">
            <a:extLst>
              <a:ext uri="{FF2B5EF4-FFF2-40B4-BE49-F238E27FC236}">
                <a16:creationId xmlns:a16="http://schemas.microsoft.com/office/drawing/2014/main" id="{1339F64A-FD59-F5DD-15AB-ABCCB1F813C2}"/>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621571" y="3810842"/>
            <a:ext cx="973462" cy="973462"/>
          </a:xfrm>
          <a:prstGeom prst="rect">
            <a:avLst/>
          </a:prstGeom>
        </p:spPr>
      </p:pic>
      <p:pic>
        <p:nvPicPr>
          <p:cNvPr id="34" name="Obrázek 33" descr="Obsah obrázku zbraň, kruh, šipka&#10;&#10;Popis byl vytvořen automaticky">
            <a:extLst>
              <a:ext uri="{FF2B5EF4-FFF2-40B4-BE49-F238E27FC236}">
                <a16:creationId xmlns:a16="http://schemas.microsoft.com/office/drawing/2014/main" id="{A3F41697-6BDE-C68B-4732-A90EA102D42D}"/>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9915632" y="4754864"/>
            <a:ext cx="973462" cy="973462"/>
          </a:xfrm>
          <a:prstGeom prst="rect">
            <a:avLst/>
          </a:prstGeom>
        </p:spPr>
      </p:pic>
      <p:sp>
        <p:nvSpPr>
          <p:cNvPr id="35" name="TextovéPole 34">
            <a:extLst>
              <a:ext uri="{FF2B5EF4-FFF2-40B4-BE49-F238E27FC236}">
                <a16:creationId xmlns:a16="http://schemas.microsoft.com/office/drawing/2014/main" id="{A8C2B853-A243-86CB-2E20-75F6B21951A0}"/>
              </a:ext>
            </a:extLst>
          </p:cNvPr>
          <p:cNvSpPr txBox="1"/>
          <p:nvPr/>
        </p:nvSpPr>
        <p:spPr>
          <a:xfrm rot="19029213">
            <a:off x="3661613" y="2852311"/>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929</a:t>
            </a:r>
          </a:p>
        </p:txBody>
      </p:sp>
      <p:sp>
        <p:nvSpPr>
          <p:cNvPr id="36" name="TextovéPole 35">
            <a:extLst>
              <a:ext uri="{FF2B5EF4-FFF2-40B4-BE49-F238E27FC236}">
                <a16:creationId xmlns:a16="http://schemas.microsoft.com/office/drawing/2014/main" id="{BDC25453-ED11-9CAD-78AA-FF95D16C29CF}"/>
              </a:ext>
            </a:extLst>
          </p:cNvPr>
          <p:cNvSpPr txBox="1"/>
          <p:nvPr/>
        </p:nvSpPr>
        <p:spPr>
          <a:xfrm rot="19029213">
            <a:off x="10790082" y="405157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926</a:t>
            </a:r>
          </a:p>
        </p:txBody>
      </p:sp>
      <p:sp>
        <p:nvSpPr>
          <p:cNvPr id="37" name="TextovéPole 36">
            <a:extLst>
              <a:ext uri="{FF2B5EF4-FFF2-40B4-BE49-F238E27FC236}">
                <a16:creationId xmlns:a16="http://schemas.microsoft.com/office/drawing/2014/main" id="{01FF752B-397D-AF7A-2F01-16EDE8D1BF32}"/>
              </a:ext>
            </a:extLst>
          </p:cNvPr>
          <p:cNvSpPr txBox="1"/>
          <p:nvPr/>
        </p:nvSpPr>
        <p:spPr>
          <a:xfrm rot="19029213">
            <a:off x="5657164" y="3566689"/>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720</a:t>
            </a:r>
          </a:p>
        </p:txBody>
      </p:sp>
      <p:sp>
        <p:nvSpPr>
          <p:cNvPr id="7" name="Pravá složená závorka 6">
            <a:extLst>
              <a:ext uri="{FF2B5EF4-FFF2-40B4-BE49-F238E27FC236}">
                <a16:creationId xmlns:a16="http://schemas.microsoft.com/office/drawing/2014/main" id="{95EE44A1-01A5-D113-6912-5A73277686D6}"/>
              </a:ext>
            </a:extLst>
          </p:cNvPr>
          <p:cNvSpPr/>
          <p:nvPr/>
        </p:nvSpPr>
        <p:spPr>
          <a:xfrm rot="5400000">
            <a:off x="1564577" y="3620117"/>
            <a:ext cx="442427" cy="2656128"/>
          </a:xfrm>
          <a:prstGeom prst="rightBrace">
            <a:avLst>
              <a:gd name="adj1" fmla="val 8333"/>
              <a:gd name="adj2" fmla="val 70917"/>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Pravá složená závorka 7">
            <a:extLst>
              <a:ext uri="{FF2B5EF4-FFF2-40B4-BE49-F238E27FC236}">
                <a16:creationId xmlns:a16="http://schemas.microsoft.com/office/drawing/2014/main" id="{AC0CFB1B-9C1B-573A-645F-3B6E98ECA027}"/>
              </a:ext>
            </a:extLst>
          </p:cNvPr>
          <p:cNvSpPr/>
          <p:nvPr/>
        </p:nvSpPr>
        <p:spPr>
          <a:xfrm rot="5400000">
            <a:off x="4379723" y="3513646"/>
            <a:ext cx="442427" cy="3877519"/>
          </a:xfrm>
          <a:prstGeom prst="rightBrace">
            <a:avLst/>
          </a:prstGeom>
          <a:solidFill>
            <a:schemeClr val="bg1"/>
          </a:solidFill>
          <a:ln w="28575"/>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TextovéPole 37">
            <a:extLst>
              <a:ext uri="{FF2B5EF4-FFF2-40B4-BE49-F238E27FC236}">
                <a16:creationId xmlns:a16="http://schemas.microsoft.com/office/drawing/2014/main" id="{CB084B21-9649-13A9-0168-396935A355FC}"/>
              </a:ext>
            </a:extLst>
          </p:cNvPr>
          <p:cNvSpPr txBox="1"/>
          <p:nvPr/>
        </p:nvSpPr>
        <p:spPr>
          <a:xfrm>
            <a:off x="140477" y="5598789"/>
            <a:ext cx="304333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Přednemocniční péče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ZZS </a:t>
            </a:r>
          </a:p>
        </p:txBody>
      </p:sp>
      <p:sp>
        <p:nvSpPr>
          <p:cNvPr id="39" name="TextovéPole 38">
            <a:extLst>
              <a:ext uri="{FF2B5EF4-FFF2-40B4-BE49-F238E27FC236}">
                <a16:creationId xmlns:a16="http://schemas.microsoft.com/office/drawing/2014/main" id="{3B21C064-D311-EBAF-708A-7BBC2CF1259F}"/>
              </a:ext>
            </a:extLst>
          </p:cNvPr>
          <p:cNvSpPr txBox="1"/>
          <p:nvPr/>
        </p:nvSpPr>
        <p:spPr>
          <a:xfrm>
            <a:off x="3153253" y="6041216"/>
            <a:ext cx="304333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Nemocniční paliativní péče </a:t>
            </a:r>
          </a:p>
        </p:txBody>
      </p:sp>
      <p:sp>
        <p:nvSpPr>
          <p:cNvPr id="40" name="TextovéPole 39">
            <a:extLst>
              <a:ext uri="{FF2B5EF4-FFF2-40B4-BE49-F238E27FC236}">
                <a16:creationId xmlns:a16="http://schemas.microsoft.com/office/drawing/2014/main" id="{DCAC32CE-7AC3-D642-0D85-164A97764B35}"/>
              </a:ext>
            </a:extLst>
          </p:cNvPr>
          <p:cNvSpPr txBox="1"/>
          <p:nvPr/>
        </p:nvSpPr>
        <p:spPr>
          <a:xfrm>
            <a:off x="7683765" y="6004028"/>
            <a:ext cx="4267734"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Dlouhodobá a komunitní ošetřovatelská péče</a:t>
            </a:r>
          </a:p>
        </p:txBody>
      </p:sp>
      <p:pic>
        <p:nvPicPr>
          <p:cNvPr id="41" name="Obrázek 40" descr="Obsah obrázku zbraň, kruh, šipka&#10;&#10;Popis byl vytvořen automaticky">
            <a:extLst>
              <a:ext uri="{FF2B5EF4-FFF2-40B4-BE49-F238E27FC236}">
                <a16:creationId xmlns:a16="http://schemas.microsoft.com/office/drawing/2014/main" id="{68439FDC-F59C-5408-E42A-D06DBA7FF137}"/>
              </a:ext>
            </a:extLst>
          </p:cNvPr>
          <p:cNvPicPr>
            <a:picLocks noChangeAspect="1"/>
          </p:cNvPicPr>
          <p:nvPr/>
        </p:nvPicPr>
        <p:blipFill>
          <a:blip r:embed="rId4">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4189953" y="4466104"/>
            <a:ext cx="973462" cy="973462"/>
          </a:xfrm>
          <a:prstGeom prst="rect">
            <a:avLst/>
          </a:prstGeom>
        </p:spPr>
      </p:pic>
      <p:sp>
        <p:nvSpPr>
          <p:cNvPr id="31" name="TextovéPole 30">
            <a:extLst>
              <a:ext uri="{FF2B5EF4-FFF2-40B4-BE49-F238E27FC236}">
                <a16:creationId xmlns:a16="http://schemas.microsoft.com/office/drawing/2014/main" id="{72861672-B030-DC65-51DB-B5FEA895BF32}"/>
              </a:ext>
            </a:extLst>
          </p:cNvPr>
          <p:cNvSpPr txBox="1"/>
          <p:nvPr/>
        </p:nvSpPr>
        <p:spPr>
          <a:xfrm rot="19029213">
            <a:off x="7156879" y="463934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913</a:t>
            </a:r>
          </a:p>
        </p:txBody>
      </p:sp>
      <p:sp>
        <p:nvSpPr>
          <p:cNvPr id="33" name="TextovéPole 32">
            <a:extLst>
              <a:ext uri="{FF2B5EF4-FFF2-40B4-BE49-F238E27FC236}">
                <a16:creationId xmlns:a16="http://schemas.microsoft.com/office/drawing/2014/main" id="{C0BE7D10-D4B3-64D8-72D7-6C6003773E05}"/>
              </a:ext>
            </a:extLst>
          </p:cNvPr>
          <p:cNvSpPr txBox="1"/>
          <p:nvPr/>
        </p:nvSpPr>
        <p:spPr>
          <a:xfrm rot="19029213">
            <a:off x="8697814" y="4673628"/>
            <a:ext cx="1316832" cy="36933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err="1">
                <a:ln>
                  <a:noFill/>
                </a:ln>
                <a:solidFill>
                  <a:prstClr val="black"/>
                </a:solidFill>
                <a:effectLst/>
                <a:uLnTx/>
                <a:uFillTx/>
                <a:latin typeface="Calibri" panose="020F0502020204030204"/>
                <a:ea typeface="+mn-ea"/>
                <a:cs typeface="+mn-cs"/>
              </a:rPr>
              <a:t>Odb</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925</a:t>
            </a:r>
          </a:p>
        </p:txBody>
      </p:sp>
      <p:sp>
        <p:nvSpPr>
          <p:cNvPr id="43" name="TextovéPole 42">
            <a:extLst>
              <a:ext uri="{FF2B5EF4-FFF2-40B4-BE49-F238E27FC236}">
                <a16:creationId xmlns:a16="http://schemas.microsoft.com/office/drawing/2014/main" id="{D4FAF1AA-3142-5052-E7F6-74BDB9B79856}"/>
              </a:ext>
            </a:extLst>
          </p:cNvPr>
          <p:cNvSpPr txBox="1"/>
          <p:nvPr/>
        </p:nvSpPr>
        <p:spPr>
          <a:xfrm>
            <a:off x="297356" y="1192233"/>
            <a:ext cx="1412712" cy="646331"/>
          </a:xfrm>
          <a:prstGeom prst="rect">
            <a:avLst/>
          </a:prstGeom>
          <a:solidFill>
            <a:srgbClr val="C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2 938</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100 % </a:t>
            </a:r>
          </a:p>
        </p:txBody>
      </p:sp>
      <p:sp>
        <p:nvSpPr>
          <p:cNvPr id="44" name="TextovéPole 43">
            <a:extLst>
              <a:ext uri="{FF2B5EF4-FFF2-40B4-BE49-F238E27FC236}">
                <a16:creationId xmlns:a16="http://schemas.microsoft.com/office/drawing/2014/main" id="{984F41BB-7128-0981-14CB-235CDAAF4B23}"/>
              </a:ext>
            </a:extLst>
          </p:cNvPr>
          <p:cNvSpPr txBox="1"/>
          <p:nvPr/>
        </p:nvSpPr>
        <p:spPr>
          <a:xfrm>
            <a:off x="1461891" y="2376552"/>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2 314</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78,8</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 name="TextovéPole 44">
            <a:extLst>
              <a:ext uri="{FF2B5EF4-FFF2-40B4-BE49-F238E27FC236}">
                <a16:creationId xmlns:a16="http://schemas.microsoft.com/office/drawing/2014/main" id="{B9B781DE-2F77-13C4-1436-842F16F1E9A8}"/>
              </a:ext>
            </a:extLst>
          </p:cNvPr>
          <p:cNvSpPr txBox="1"/>
          <p:nvPr/>
        </p:nvSpPr>
        <p:spPr>
          <a:xfrm>
            <a:off x="3393906" y="3410702"/>
            <a:ext cx="1567520"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32</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1,1</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 name="TextovéPole 45">
            <a:extLst>
              <a:ext uri="{FF2B5EF4-FFF2-40B4-BE49-F238E27FC236}">
                <a16:creationId xmlns:a16="http://schemas.microsoft.com/office/drawing/2014/main" id="{C2B41E5C-2F30-5354-9276-BDF61F130313}"/>
              </a:ext>
            </a:extLst>
          </p:cNvPr>
          <p:cNvSpPr txBox="1"/>
          <p:nvPr/>
        </p:nvSpPr>
        <p:spPr>
          <a:xfrm>
            <a:off x="5422045" y="4173052"/>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91</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3,1</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 name="TextovéPole 46">
            <a:extLst>
              <a:ext uri="{FF2B5EF4-FFF2-40B4-BE49-F238E27FC236}">
                <a16:creationId xmlns:a16="http://schemas.microsoft.com/office/drawing/2014/main" id="{7D7FF3DD-95C6-6E0B-A9FE-954CCF19E354}"/>
              </a:ext>
            </a:extLst>
          </p:cNvPr>
          <p:cNvSpPr txBox="1"/>
          <p:nvPr/>
        </p:nvSpPr>
        <p:spPr>
          <a:xfrm>
            <a:off x="7043987" y="5413688"/>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339</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11,5</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9" name="TextovéPole 48">
            <a:extLst>
              <a:ext uri="{FF2B5EF4-FFF2-40B4-BE49-F238E27FC236}">
                <a16:creationId xmlns:a16="http://schemas.microsoft.com/office/drawing/2014/main" id="{B8E1C646-9804-3093-F71C-97EBFE47D4AC}"/>
              </a:ext>
            </a:extLst>
          </p:cNvPr>
          <p:cNvSpPr txBox="1"/>
          <p:nvPr/>
        </p:nvSpPr>
        <p:spPr>
          <a:xfrm>
            <a:off x="8496673" y="5401937"/>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831</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28,3</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0" name="TextovéPole 49">
            <a:extLst>
              <a:ext uri="{FF2B5EF4-FFF2-40B4-BE49-F238E27FC236}">
                <a16:creationId xmlns:a16="http://schemas.microsoft.com/office/drawing/2014/main" id="{5D04D2CF-B6F5-F227-D221-CC7DF3563A2D}"/>
              </a:ext>
            </a:extLst>
          </p:cNvPr>
          <p:cNvSpPr txBox="1"/>
          <p:nvPr/>
        </p:nvSpPr>
        <p:spPr>
          <a:xfrm>
            <a:off x="10559208" y="4747687"/>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103</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3,5</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1" name="Šipka: dolů 50">
            <a:extLst>
              <a:ext uri="{FF2B5EF4-FFF2-40B4-BE49-F238E27FC236}">
                <a16:creationId xmlns:a16="http://schemas.microsoft.com/office/drawing/2014/main" id="{EDC80EAE-2947-F4F4-84A3-AB05B783B82E}"/>
              </a:ext>
            </a:extLst>
          </p:cNvPr>
          <p:cNvSpPr/>
          <p:nvPr/>
        </p:nvSpPr>
        <p:spPr>
          <a:xfrm>
            <a:off x="391393" y="712080"/>
            <a:ext cx="657415" cy="380989"/>
          </a:xfrm>
          <a:prstGeom prst="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ovéPole 47">
            <a:extLst>
              <a:ext uri="{FF2B5EF4-FFF2-40B4-BE49-F238E27FC236}">
                <a16:creationId xmlns:a16="http://schemas.microsoft.com/office/drawing/2014/main" id="{5A7B9E11-2B34-906B-2EE8-C5BE1A0B9F3B}"/>
              </a:ext>
            </a:extLst>
          </p:cNvPr>
          <p:cNvSpPr txBox="1"/>
          <p:nvPr/>
        </p:nvSpPr>
        <p:spPr>
          <a:xfrm>
            <a:off x="7043987" y="6188694"/>
            <a:ext cx="1412712" cy="646331"/>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N = </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2 247</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76,5</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 name="Nadpis 53">
            <a:extLst>
              <a:ext uri="{FF2B5EF4-FFF2-40B4-BE49-F238E27FC236}">
                <a16:creationId xmlns:a16="http://schemas.microsoft.com/office/drawing/2014/main" id="{77492EF9-C8B9-F6C1-07F7-096FC1DF6F48}"/>
              </a:ext>
            </a:extLst>
          </p:cNvPr>
          <p:cNvSpPr>
            <a:spLocks noGrp="1"/>
          </p:cNvSpPr>
          <p:nvPr>
            <p:ph type="title"/>
          </p:nvPr>
        </p:nvSpPr>
        <p:spPr>
          <a:xfrm>
            <a:off x="272590" y="160258"/>
            <a:ext cx="11386173" cy="538364"/>
          </a:xfrm>
        </p:spPr>
        <p:txBody>
          <a:bodyPr/>
          <a:lstStyle/>
          <a:p>
            <a:r>
              <a:rPr lang="cs-CZ" noProof="0" dirty="0">
                <a:solidFill>
                  <a:srgbClr val="002060"/>
                </a:solidFill>
                <a:latin typeface="Calibri"/>
                <a:ea typeface="Calibri"/>
                <a:cs typeface="Calibri"/>
              </a:rPr>
              <a:t>LBK: </a:t>
            </a:r>
            <a:r>
              <a:rPr lang="cs-CZ" dirty="0">
                <a:solidFill>
                  <a:srgbClr val="002060"/>
                </a:solidFill>
                <a:latin typeface="Calibri"/>
                <a:ea typeface="Calibri"/>
                <a:cs typeface="Calibri"/>
              </a:rPr>
              <a:t>úmrtí</a:t>
            </a:r>
            <a:r>
              <a:rPr lang="cs-CZ" noProof="0" dirty="0">
                <a:solidFill>
                  <a:srgbClr val="002060"/>
                </a:solidFill>
                <a:latin typeface="Calibri"/>
                <a:ea typeface="Calibri"/>
                <a:cs typeface="Calibri"/>
              </a:rPr>
              <a:t> z očekávatelných příčin v roce 202</a:t>
            </a:r>
            <a:r>
              <a:rPr lang="en-US" noProof="0" dirty="0">
                <a:solidFill>
                  <a:srgbClr val="002060"/>
                </a:solidFill>
                <a:latin typeface="Calibri"/>
                <a:ea typeface="Calibri"/>
                <a:cs typeface="Calibri"/>
              </a:rPr>
              <a:t>4</a:t>
            </a:r>
            <a:br>
              <a:rPr lang="cs-CZ" noProof="0" dirty="0">
                <a:solidFill>
                  <a:srgbClr val="002060"/>
                </a:solidFill>
              </a:rPr>
            </a:br>
            <a:endParaRPr lang="cs-CZ" dirty="0">
              <a:solidFill>
                <a:srgbClr val="002060"/>
              </a:solidFill>
            </a:endParaRPr>
          </a:p>
        </p:txBody>
      </p:sp>
    </p:spTree>
    <p:extLst>
      <p:ext uri="{BB962C8B-B14F-4D97-AF65-F5344CB8AC3E}">
        <p14:creationId xmlns:p14="http://schemas.microsoft.com/office/powerpoint/2010/main" val="255229814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ulka 10">
            <a:extLst>
              <a:ext uri="{FF2B5EF4-FFF2-40B4-BE49-F238E27FC236}">
                <a16:creationId xmlns:a16="http://schemas.microsoft.com/office/drawing/2014/main" id="{4F40297A-3945-22BB-695A-2FDD180196C2}"/>
              </a:ext>
            </a:extLst>
          </p:cNvPr>
          <p:cNvGraphicFramePr>
            <a:graphicFrameLocks noGrp="1"/>
          </p:cNvGraphicFramePr>
          <p:nvPr>
            <p:custDataLst>
              <p:tags r:id="rId1"/>
            </p:custDataLst>
          </p:nvPr>
        </p:nvGraphicFramePr>
        <p:xfrm>
          <a:off x="473143" y="841401"/>
          <a:ext cx="11340000" cy="4469130"/>
        </p:xfrm>
        <a:graphic>
          <a:graphicData uri="http://schemas.openxmlformats.org/drawingml/2006/table">
            <a:tbl>
              <a:tblPr/>
              <a:tblGrid>
                <a:gridCol w="900000">
                  <a:extLst>
                    <a:ext uri="{9D8B030D-6E8A-4147-A177-3AD203B41FA5}">
                      <a16:colId xmlns:a16="http://schemas.microsoft.com/office/drawing/2014/main" val="752658593"/>
                    </a:ext>
                  </a:extLst>
                </a:gridCol>
                <a:gridCol w="900000">
                  <a:extLst>
                    <a:ext uri="{9D8B030D-6E8A-4147-A177-3AD203B41FA5}">
                      <a16:colId xmlns:a16="http://schemas.microsoft.com/office/drawing/2014/main" val="1258618330"/>
                    </a:ext>
                  </a:extLst>
                </a:gridCol>
                <a:gridCol w="900000">
                  <a:extLst>
                    <a:ext uri="{9D8B030D-6E8A-4147-A177-3AD203B41FA5}">
                      <a16:colId xmlns:a16="http://schemas.microsoft.com/office/drawing/2014/main" val="1898543492"/>
                    </a:ext>
                  </a:extLst>
                </a:gridCol>
                <a:gridCol w="720000">
                  <a:extLst>
                    <a:ext uri="{9D8B030D-6E8A-4147-A177-3AD203B41FA5}">
                      <a16:colId xmlns:a16="http://schemas.microsoft.com/office/drawing/2014/main" val="1636281351"/>
                    </a:ext>
                  </a:extLst>
                </a:gridCol>
                <a:gridCol w="7920000">
                  <a:extLst>
                    <a:ext uri="{9D8B030D-6E8A-4147-A177-3AD203B41FA5}">
                      <a16:colId xmlns:a16="http://schemas.microsoft.com/office/drawing/2014/main" val="3001148066"/>
                    </a:ext>
                  </a:extLst>
                </a:gridCol>
              </a:tblGrid>
              <a:tr h="209550">
                <a:tc gridSpan="4">
                  <a:txBody>
                    <a:bodyPr/>
                    <a:lstStyle/>
                    <a:p>
                      <a:pPr algn="ctr" fontAlgn="b"/>
                      <a:r>
                        <a:rPr lang="cs-CZ" sz="1600" b="1" i="0" u="none" strike="noStrike">
                          <a:solidFill>
                            <a:srgbClr val="000000"/>
                          </a:solidFill>
                          <a:effectLst/>
                          <a:latin typeface="Calibri" panose="020F0502020204030204" pitchFamily="34" charset="0"/>
                        </a:rPr>
                        <a:t>Kombinace míst pobytu v roce 2024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4959969"/>
                  </a:ext>
                </a:extLst>
              </a:tr>
              <a:tr h="209550">
                <a:tc>
                  <a:txBody>
                    <a:bodyPr/>
                    <a:lstStyle/>
                    <a:p>
                      <a:pPr algn="ctr" fontAlgn="b"/>
                      <a:r>
                        <a:rPr lang="cs-CZ" sz="1400" b="0" i="0" u="none" strike="noStrike">
                          <a:solidFill>
                            <a:srgbClr val="000000"/>
                          </a:solidFill>
                          <a:effectLst/>
                          <a:latin typeface="Calibri" panose="020F0502020204030204" pitchFamily="34" charset="0"/>
                        </a:rPr>
                        <a:t>Domácí prostředí</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0" i="0" u="none" strike="noStrike">
                          <a:solidFill>
                            <a:srgbClr val="000000"/>
                          </a:solidFill>
                          <a:effectLst/>
                          <a:latin typeface="Calibri" panose="020F0502020204030204" pitchFamily="34" charset="0"/>
                        </a:rPr>
                        <a:t>Sociální pobytová služba</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0" i="0" u="none" strike="noStrike">
                          <a:solidFill>
                            <a:srgbClr val="000000"/>
                          </a:solidFill>
                          <a:effectLst/>
                          <a:latin typeface="Calibri" panose="020F0502020204030204" pitchFamily="34" charset="0"/>
                        </a:rPr>
                        <a:t>Následná lůžková péče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0" i="0" u="none" strike="noStrike">
                          <a:solidFill>
                            <a:srgbClr val="000000"/>
                          </a:solidFill>
                          <a:effectLst/>
                          <a:latin typeface="Calibri" panose="020F0502020204030204" pitchFamily="34" charset="0"/>
                        </a:rPr>
                        <a:t>Akutní lůžková péče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5975632"/>
                  </a:ext>
                </a:extLst>
              </a:tr>
              <a:tr h="200025">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FFC00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699031588"/>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608617025"/>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126090798"/>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897204525"/>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396129306"/>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107780308"/>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717146430"/>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300584090"/>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933015154"/>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553061253"/>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151326559"/>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27584024"/>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943354678"/>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2E5980"/>
                    </a:solid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084871734"/>
                  </a:ext>
                </a:extLst>
              </a:tr>
              <a:tr h="190500">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100" b="0" i="0" u="none" strike="noStrike">
                        <a:solidFill>
                          <a:srgbClr val="000000"/>
                        </a:solidFill>
                        <a:effectLst/>
                        <a:latin typeface="Aptos Narrow" panose="020B000402020202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rgbClr val="1F4E78"/>
                    </a:solidFill>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835689967"/>
                  </a:ext>
                </a:extLst>
              </a:tr>
              <a:tr h="190500">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26167068"/>
                  </a:ext>
                </a:extLst>
              </a:tr>
            </a:tbl>
          </a:graphicData>
        </a:graphic>
      </p:graphicFrame>
      <p:graphicFrame>
        <p:nvGraphicFramePr>
          <p:cNvPr id="7" name="Chart 6">
            <a:extLst>
              <a:ext uri="{FF2B5EF4-FFF2-40B4-BE49-F238E27FC236}">
                <a16:creationId xmlns:a16="http://schemas.microsoft.com/office/drawing/2014/main" id="{999964ED-22DD-0ECF-9D56-AD8771135AD1}"/>
              </a:ext>
            </a:extLst>
          </p:cNvPr>
          <p:cNvGraphicFramePr/>
          <p:nvPr>
            <p:custDataLst>
              <p:tags r:id="rId2"/>
            </p:custDataLst>
          </p:nvPr>
        </p:nvGraphicFramePr>
        <p:xfrm>
          <a:off x="3969954" y="1381742"/>
          <a:ext cx="2195716" cy="3852000"/>
        </p:xfrm>
        <a:graphic>
          <a:graphicData uri="http://schemas.openxmlformats.org/drawingml/2006/chart">
            <c:chart xmlns:c="http://schemas.openxmlformats.org/drawingml/2006/chart" xmlns:r="http://schemas.openxmlformats.org/officeDocument/2006/relationships" r:id="rId11"/>
          </a:graphicData>
        </a:graphic>
      </p:graphicFrame>
      <p:sp>
        <p:nvSpPr>
          <p:cNvPr id="13" name="TextovéPole 12">
            <a:extLst>
              <a:ext uri="{FF2B5EF4-FFF2-40B4-BE49-F238E27FC236}">
                <a16:creationId xmlns:a16="http://schemas.microsoft.com/office/drawing/2014/main" id="{407140D0-28B7-CBF5-3B8A-C92FA1F9CBF7}"/>
              </a:ext>
            </a:extLst>
          </p:cNvPr>
          <p:cNvSpPr txBox="1"/>
          <p:nvPr>
            <p:custDataLst>
              <p:tags r:id="rId3"/>
            </p:custDataLst>
          </p:nvPr>
        </p:nvSpPr>
        <p:spPr>
          <a:xfrm>
            <a:off x="288695" y="5629958"/>
            <a:ext cx="1161460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V roce 2024 40 % pacientů s Alzheimerovou nemocí setrvávalo v domácím prostředí (bez záznamu o sociálních pobytových službách a bez hospitalizačního pobytu). 17 % pacientů strávilo celý rok v pobytových sociálních službách. 16 % pacientů kombinovalo domácí péči s akutní lůžkovou péčí. U zbývajících 27 % pacientů nastala jiná kombinace služeb.</a:t>
            </a:r>
          </a:p>
        </p:txBody>
      </p:sp>
      <p:graphicFrame>
        <p:nvGraphicFramePr>
          <p:cNvPr id="14" name="Tabulka 14">
            <a:extLst>
              <a:ext uri="{FF2B5EF4-FFF2-40B4-BE49-F238E27FC236}">
                <a16:creationId xmlns:a16="http://schemas.microsoft.com/office/drawing/2014/main" id="{E70FA366-B562-4AF1-B4B5-9919E1121976}"/>
              </a:ext>
            </a:extLst>
          </p:cNvPr>
          <p:cNvGraphicFramePr>
            <a:graphicFrameLocks noGrp="1"/>
          </p:cNvGraphicFramePr>
          <p:nvPr>
            <p:custDataLst>
              <p:tags r:id="rId4"/>
            </p:custDataLst>
          </p:nvPr>
        </p:nvGraphicFramePr>
        <p:xfrm>
          <a:off x="4223657" y="841401"/>
          <a:ext cx="7589488" cy="457200"/>
        </p:xfrm>
        <a:graphic>
          <a:graphicData uri="http://schemas.openxmlformats.org/drawingml/2006/table">
            <a:tbl>
              <a:tblPr firstRow="1" bandRow="1">
                <a:tableStyleId>{2D5ABB26-0587-4C30-8999-92F81FD0307C}</a:tableStyleId>
              </a:tblPr>
              <a:tblGrid>
                <a:gridCol w="1897372">
                  <a:extLst>
                    <a:ext uri="{9D8B030D-6E8A-4147-A177-3AD203B41FA5}">
                      <a16:colId xmlns:a16="http://schemas.microsoft.com/office/drawing/2014/main" val="4289792554"/>
                    </a:ext>
                  </a:extLst>
                </a:gridCol>
                <a:gridCol w="1897372">
                  <a:extLst>
                    <a:ext uri="{9D8B030D-6E8A-4147-A177-3AD203B41FA5}">
                      <a16:colId xmlns:a16="http://schemas.microsoft.com/office/drawing/2014/main" val="3322241876"/>
                    </a:ext>
                  </a:extLst>
                </a:gridCol>
                <a:gridCol w="1897372">
                  <a:extLst>
                    <a:ext uri="{9D8B030D-6E8A-4147-A177-3AD203B41FA5}">
                      <a16:colId xmlns:a16="http://schemas.microsoft.com/office/drawing/2014/main" val="2873933832"/>
                    </a:ext>
                  </a:extLst>
                </a:gridCol>
                <a:gridCol w="1897372">
                  <a:extLst>
                    <a:ext uri="{9D8B030D-6E8A-4147-A177-3AD203B41FA5}">
                      <a16:colId xmlns:a16="http://schemas.microsoft.com/office/drawing/2014/main" val="3727358939"/>
                    </a:ext>
                  </a:extLst>
                </a:gridCol>
              </a:tblGrid>
              <a:tr h="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u="none" strike="noStrike" kern="1200" cap="none" spc="0" normalizeH="0" baseline="0" noProof="0">
                          <a:ln>
                            <a:noFill/>
                          </a:ln>
                          <a:solidFill>
                            <a:prstClr val="black"/>
                          </a:solidFill>
                          <a:effectLst/>
                          <a:uLnTx/>
                          <a:uFillTx/>
                        </a:rPr>
                        <a:t>Podíl pacientů s Alzheimerovou nemocí čerpající danou kombinaci služeb</a:t>
                      </a:r>
                      <a:endParaRPr kumimoji="0" lang="cs-CZ" sz="1600" b="1" i="0" u="none" strike="noStrike" kern="1200" cap="none" spc="0" normalizeH="0" baseline="0" noProof="0">
                        <a:ln>
                          <a:noFill/>
                        </a:ln>
                        <a:solidFill>
                          <a:prstClr val="black"/>
                        </a:solidFill>
                        <a:effectLst/>
                        <a:uLnTx/>
                        <a:uFillTx/>
                        <a:latin typeface="Calibri" panose="020F0502020204030204"/>
                        <a:ea typeface="+mn-ea"/>
                        <a:cs typeface="+mn-cs"/>
                      </a:endParaRPr>
                    </a:p>
                  </a:txBody>
                  <a:tcPr marL="0" marR="0" marT="0" marB="0"/>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Podíl pacientů</a:t>
                      </a:r>
                      <a:b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s Alzheimerovou nemocí</a:t>
                      </a:r>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Podíl pacientů</a:t>
                      </a:r>
                      <a:b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s Alzheimerovou nemocí</a:t>
                      </a:r>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Podíl pacientů</a:t>
                      </a:r>
                      <a:b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s Alzheimerovou nemocí</a:t>
                      </a:r>
                    </a:p>
                  </a:txBody>
                  <a:tcPr/>
                </a:tc>
                <a:extLst>
                  <a:ext uri="{0D108BD9-81ED-4DB2-BD59-A6C34878D82A}">
                    <a16:rowId xmlns:a16="http://schemas.microsoft.com/office/drawing/2014/main" val="2978126861"/>
                  </a:ext>
                </a:extLst>
              </a:tr>
              <a:tr h="0">
                <a:tc>
                  <a:txBody>
                    <a:bodyPr/>
                    <a:lstStyle/>
                    <a:p>
                      <a:pPr algn="ctr"/>
                      <a:r>
                        <a:rPr lang="cs-CZ" sz="1400" b="1"/>
                        <a:t>Celkem (N = 4 598)</a:t>
                      </a:r>
                    </a:p>
                  </a:txBody>
                  <a:tcPr marL="0" marR="0" marT="0" marB="0"/>
                </a:tc>
                <a:tc>
                  <a:txBody>
                    <a:bodyPr/>
                    <a:lstStyle/>
                    <a:p>
                      <a:pPr algn="ctr"/>
                      <a:r>
                        <a:rPr lang="cs-CZ" sz="1400" b="1"/>
                        <a:t>50–64 let (N = 268)</a:t>
                      </a:r>
                    </a:p>
                  </a:txBody>
                  <a:tcPr marL="0" marR="0" marT="0" marB="0"/>
                </a:tc>
                <a:tc>
                  <a:txBody>
                    <a:bodyPr/>
                    <a:lstStyle/>
                    <a:p>
                      <a:pPr algn="ctr"/>
                      <a:r>
                        <a:rPr lang="cs-CZ" sz="1400" b="1"/>
                        <a:t>65–79 let (N = 2 098)</a:t>
                      </a:r>
                    </a:p>
                  </a:txBody>
                  <a:tcPr marL="0" marR="0"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u="none" strike="noStrike">
                          <a:effectLst/>
                        </a:rPr>
                        <a:t>≥ 80 let (N = 2 232)</a:t>
                      </a:r>
                      <a:endParaRPr lang="cs-CZ" sz="1400" b="1" i="0" u="none" strike="noStrike">
                        <a:solidFill>
                          <a:srgbClr val="000000"/>
                        </a:solidFill>
                        <a:effectLst/>
                        <a:latin typeface="Calibri" panose="020F0502020204030204" pitchFamily="34" charset="0"/>
                      </a:endParaRPr>
                    </a:p>
                  </a:txBody>
                  <a:tcPr marL="0" marR="0" marT="0" marB="0"/>
                </a:tc>
                <a:extLst>
                  <a:ext uri="{0D108BD9-81ED-4DB2-BD59-A6C34878D82A}">
                    <a16:rowId xmlns:a16="http://schemas.microsoft.com/office/drawing/2014/main" val="3272245048"/>
                  </a:ext>
                </a:extLst>
              </a:tr>
            </a:tbl>
          </a:graphicData>
        </a:graphic>
      </p:graphicFrame>
      <p:graphicFrame>
        <p:nvGraphicFramePr>
          <p:cNvPr id="15" name="Chart 6">
            <a:extLst>
              <a:ext uri="{FF2B5EF4-FFF2-40B4-BE49-F238E27FC236}">
                <a16:creationId xmlns:a16="http://schemas.microsoft.com/office/drawing/2014/main" id="{8F688D14-E2EE-8448-5B95-B02FA5FCE21E}"/>
              </a:ext>
            </a:extLst>
          </p:cNvPr>
          <p:cNvGraphicFramePr/>
          <p:nvPr>
            <p:custDataLst>
              <p:tags r:id="rId5"/>
            </p:custDataLst>
          </p:nvPr>
        </p:nvGraphicFramePr>
        <p:xfrm>
          <a:off x="5969063" y="1381742"/>
          <a:ext cx="2195716" cy="38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6" name="Chart 6">
            <a:extLst>
              <a:ext uri="{FF2B5EF4-FFF2-40B4-BE49-F238E27FC236}">
                <a16:creationId xmlns:a16="http://schemas.microsoft.com/office/drawing/2014/main" id="{906A0A34-60A9-A922-4F72-120A5020D953}"/>
              </a:ext>
            </a:extLst>
          </p:cNvPr>
          <p:cNvGraphicFramePr/>
          <p:nvPr>
            <p:custDataLst>
              <p:tags r:id="rId6"/>
            </p:custDataLst>
          </p:nvPr>
        </p:nvGraphicFramePr>
        <p:xfrm>
          <a:off x="7968172" y="1381742"/>
          <a:ext cx="2195716" cy="38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7" name="Chart 6">
            <a:extLst>
              <a:ext uri="{FF2B5EF4-FFF2-40B4-BE49-F238E27FC236}">
                <a16:creationId xmlns:a16="http://schemas.microsoft.com/office/drawing/2014/main" id="{E5AB4DC8-6DFA-B3D9-1BEC-A8E353A1B663}"/>
              </a:ext>
            </a:extLst>
          </p:cNvPr>
          <p:cNvGraphicFramePr/>
          <p:nvPr>
            <p:custDataLst>
              <p:tags r:id="rId7"/>
            </p:custDataLst>
          </p:nvPr>
        </p:nvGraphicFramePr>
        <p:xfrm>
          <a:off x="9967281" y="1381742"/>
          <a:ext cx="2195716" cy="3852000"/>
        </p:xfrm>
        <a:graphic>
          <a:graphicData uri="http://schemas.openxmlformats.org/drawingml/2006/chart">
            <c:chart xmlns:c="http://schemas.openxmlformats.org/drawingml/2006/chart" xmlns:r="http://schemas.openxmlformats.org/officeDocument/2006/relationships" r:id="rId14"/>
          </a:graphicData>
        </a:graphic>
      </p:graphicFrame>
      <p:sp>
        <p:nvSpPr>
          <p:cNvPr id="4" name="Nadpis 3">
            <a:extLst>
              <a:ext uri="{FF2B5EF4-FFF2-40B4-BE49-F238E27FC236}">
                <a16:creationId xmlns:a16="http://schemas.microsoft.com/office/drawing/2014/main" id="{D665C12A-CBC7-5F7D-8C1C-5EF6EF3C0AAB}"/>
              </a:ext>
            </a:extLst>
          </p:cNvPr>
          <p:cNvSpPr>
            <a:spLocks noGrp="1"/>
          </p:cNvSpPr>
          <p:nvPr>
            <p:ph type="title"/>
            <p:custDataLst>
              <p:tags r:id="rId8"/>
            </p:custDataLst>
          </p:nvPr>
        </p:nvSpPr>
        <p:spPr>
          <a:xfrm>
            <a:off x="272591" y="160258"/>
            <a:ext cx="11795362" cy="538364"/>
          </a:xfrm>
        </p:spPr>
        <p:txBody>
          <a:bodyPr/>
          <a:lstStyle/>
          <a:p>
            <a:r>
              <a:rPr lang="cs-CZ">
                <a:solidFill>
                  <a:srgbClr val="002060"/>
                </a:solidFill>
              </a:rPr>
              <a:t>Liberecký kraj: Zdravotní a sociální pobytové služby čerpané pacienty s </a:t>
            </a:r>
            <a:r>
              <a:rPr lang="cs-CZ" err="1">
                <a:solidFill>
                  <a:srgbClr val="002060"/>
                </a:solidFill>
              </a:rPr>
              <a:t>AlzD</a:t>
            </a:r>
            <a:r>
              <a:rPr lang="cs-CZ">
                <a:solidFill>
                  <a:srgbClr val="002060"/>
                </a:solidFill>
              </a:rPr>
              <a:t> (2024)</a:t>
            </a:r>
          </a:p>
        </p:txBody>
      </p:sp>
    </p:spTree>
    <p:extLst>
      <p:ext uri="{BB962C8B-B14F-4D97-AF65-F5344CB8AC3E}">
        <p14:creationId xmlns:p14="http://schemas.microsoft.com/office/powerpoint/2010/main" val="180880312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35C662-1CEB-F388-05C1-667B1A66AF1A}"/>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F4FE3E7D-7A98-4F67-FE55-1EDB023D06B9}"/>
              </a:ext>
            </a:extLst>
          </p:cNvPr>
          <p:cNvSpPr>
            <a:spLocks noGrp="1"/>
          </p:cNvSpPr>
          <p:nvPr>
            <p:ph type="title"/>
          </p:nvPr>
        </p:nvSpPr>
        <p:spPr/>
        <p:txBody>
          <a:bodyPr/>
          <a:lstStyle/>
          <a:p>
            <a:pPr algn="ctr"/>
            <a:r>
              <a:rPr lang="cs-CZ" sz="4800">
                <a:solidFill>
                  <a:srgbClr val="002060"/>
                </a:solidFill>
              </a:rPr>
              <a:t>Koncepce přístupu ke geriatrické péči </a:t>
            </a:r>
          </a:p>
        </p:txBody>
      </p:sp>
      <p:sp>
        <p:nvSpPr>
          <p:cNvPr id="3" name="TextovéPole 2">
            <a:extLst>
              <a:ext uri="{FF2B5EF4-FFF2-40B4-BE49-F238E27FC236}">
                <a16:creationId xmlns:a16="http://schemas.microsoft.com/office/drawing/2014/main" id="{E0BF3499-890F-6131-FD96-3359A347E904}"/>
              </a:ext>
            </a:extLst>
          </p:cNvPr>
          <p:cNvSpPr txBox="1"/>
          <p:nvPr/>
        </p:nvSpPr>
        <p:spPr>
          <a:xfrm>
            <a:off x="167640" y="2982799"/>
            <a:ext cx="2702560"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Vyšší věk</a:t>
            </a:r>
          </a:p>
          <a:p>
            <a:pPr marL="4572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1" i="0" u="none" strike="noStrike" kern="1200" cap="none" spc="0" normalizeH="0" baseline="0" noProof="0">
                <a:ln>
                  <a:noFill/>
                </a:ln>
                <a:solidFill>
                  <a:srgbClr val="2B297D"/>
                </a:solidFill>
                <a:effectLst/>
                <a:uLnTx/>
                <a:uFillTx/>
                <a:latin typeface="Arial" panose="020B0604020202020204"/>
                <a:ea typeface="+mn-ea"/>
                <a:cs typeface="+mn-cs"/>
              </a:rPr>
              <a:t>60 – 74 let</a:t>
            </a:r>
          </a:p>
          <a:p>
            <a:pPr marL="4572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1" i="0" u="none" strike="noStrike" kern="1200" cap="none" spc="0" normalizeH="0" baseline="0" noProof="0">
                <a:ln>
                  <a:noFill/>
                </a:ln>
                <a:solidFill>
                  <a:srgbClr val="2B297D"/>
                </a:solidFill>
                <a:effectLst/>
                <a:uLnTx/>
                <a:uFillTx/>
                <a:latin typeface="Arial" panose="020B0604020202020204"/>
                <a:ea typeface="+mn-ea"/>
                <a:cs typeface="+mn-cs"/>
              </a:rPr>
              <a:t>75+ let </a:t>
            </a:r>
          </a:p>
        </p:txBody>
      </p:sp>
      <p:sp>
        <p:nvSpPr>
          <p:cNvPr id="5" name="TextovéPole 4">
            <a:extLst>
              <a:ext uri="{FF2B5EF4-FFF2-40B4-BE49-F238E27FC236}">
                <a16:creationId xmlns:a16="http://schemas.microsoft.com/office/drawing/2014/main" id="{05298753-908A-9209-8006-91041636DE10}"/>
              </a:ext>
            </a:extLst>
          </p:cNvPr>
          <p:cNvSpPr txBox="1"/>
          <p:nvPr/>
        </p:nvSpPr>
        <p:spPr>
          <a:xfrm>
            <a:off x="1178560" y="4716170"/>
            <a:ext cx="286937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err="1">
                <a:ln>
                  <a:noFill/>
                </a:ln>
                <a:solidFill>
                  <a:srgbClr val="2B297D"/>
                </a:solidFill>
                <a:effectLst/>
                <a:uLnTx/>
                <a:uFillTx/>
                <a:latin typeface="Arial" panose="020B0604020202020204"/>
                <a:ea typeface="+mn-ea"/>
                <a:cs typeface="+mn-cs"/>
              </a:rPr>
              <a:t>Polymorbidita</a:t>
            </a: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 </a:t>
            </a:r>
          </a:p>
        </p:txBody>
      </p:sp>
      <p:sp>
        <p:nvSpPr>
          <p:cNvPr id="6" name="TextovéPole 5">
            <a:extLst>
              <a:ext uri="{FF2B5EF4-FFF2-40B4-BE49-F238E27FC236}">
                <a16:creationId xmlns:a16="http://schemas.microsoft.com/office/drawing/2014/main" id="{A6CAAB10-ECE9-27EC-A6CD-E26537C02DA6}"/>
              </a:ext>
            </a:extLst>
          </p:cNvPr>
          <p:cNvSpPr txBox="1"/>
          <p:nvPr/>
        </p:nvSpPr>
        <p:spPr>
          <a:xfrm>
            <a:off x="1605280" y="5872966"/>
            <a:ext cx="3023334"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err="1">
                <a:ln>
                  <a:noFill/>
                </a:ln>
                <a:solidFill>
                  <a:srgbClr val="2B297D"/>
                </a:solidFill>
                <a:effectLst/>
                <a:uLnTx/>
                <a:uFillTx/>
                <a:latin typeface="Arial" panose="020B0604020202020204"/>
                <a:ea typeface="+mn-ea"/>
                <a:cs typeface="+mn-cs"/>
              </a:rPr>
              <a:t>Polypragmázie</a:t>
            </a:r>
            <a:endParaRPr kumimoji="0" lang="cs-CZ" sz="3000" b="1" i="0" u="none" strike="noStrike" kern="1200" cap="none" spc="0" normalizeH="0" baseline="0" noProof="0">
              <a:ln>
                <a:noFill/>
              </a:ln>
              <a:solidFill>
                <a:srgbClr val="2B297D"/>
              </a:solidFill>
              <a:effectLst/>
              <a:uLnTx/>
              <a:uFillTx/>
              <a:latin typeface="Arial" panose="020B0604020202020204"/>
              <a:ea typeface="+mn-ea"/>
              <a:cs typeface="+mn-cs"/>
            </a:endParaRPr>
          </a:p>
        </p:txBody>
      </p:sp>
      <p:sp>
        <p:nvSpPr>
          <p:cNvPr id="7" name="Šipka: ohnutá 6">
            <a:extLst>
              <a:ext uri="{FF2B5EF4-FFF2-40B4-BE49-F238E27FC236}">
                <a16:creationId xmlns:a16="http://schemas.microsoft.com/office/drawing/2014/main" id="{EA85827A-FE33-1751-65C8-B4F507757746}"/>
              </a:ext>
            </a:extLst>
          </p:cNvPr>
          <p:cNvSpPr/>
          <p:nvPr/>
        </p:nvSpPr>
        <p:spPr>
          <a:xfrm flipV="1">
            <a:off x="416560" y="4498120"/>
            <a:ext cx="680720" cy="650240"/>
          </a:xfrm>
          <a:prstGeom prst="bentArrow">
            <a:avLst/>
          </a:prstGeom>
          <a:solidFill>
            <a:srgbClr val="383C6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B297D"/>
              </a:solidFill>
              <a:effectLst/>
              <a:uLnTx/>
              <a:uFillTx/>
              <a:latin typeface="Arial" panose="020B0604020202020204"/>
              <a:ea typeface="+mn-ea"/>
              <a:cs typeface="+mn-cs"/>
            </a:endParaRPr>
          </a:p>
        </p:txBody>
      </p:sp>
      <p:sp>
        <p:nvSpPr>
          <p:cNvPr id="15" name="Šipka: ohnutá 14">
            <a:extLst>
              <a:ext uri="{FF2B5EF4-FFF2-40B4-BE49-F238E27FC236}">
                <a16:creationId xmlns:a16="http://schemas.microsoft.com/office/drawing/2014/main" id="{33D8D5E1-56B6-B73F-056A-133880354D19}"/>
              </a:ext>
            </a:extLst>
          </p:cNvPr>
          <p:cNvSpPr/>
          <p:nvPr/>
        </p:nvSpPr>
        <p:spPr>
          <a:xfrm flipV="1">
            <a:off x="848360" y="5589069"/>
            <a:ext cx="680720" cy="650240"/>
          </a:xfrm>
          <a:prstGeom prst="bentArrow">
            <a:avLst/>
          </a:prstGeom>
          <a:solidFill>
            <a:srgbClr val="383C6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B297D"/>
              </a:solidFill>
              <a:effectLst/>
              <a:uLnTx/>
              <a:uFillTx/>
              <a:latin typeface="Arial" panose="020B0604020202020204"/>
              <a:ea typeface="+mn-ea"/>
              <a:cs typeface="+mn-cs"/>
            </a:endParaRPr>
          </a:p>
        </p:txBody>
      </p:sp>
      <p:sp>
        <p:nvSpPr>
          <p:cNvPr id="16" name="TextovéPole 15">
            <a:extLst>
              <a:ext uri="{FF2B5EF4-FFF2-40B4-BE49-F238E27FC236}">
                <a16:creationId xmlns:a16="http://schemas.microsoft.com/office/drawing/2014/main" id="{BB313D6B-E6F9-731E-94B6-782229C2D4F7}"/>
              </a:ext>
            </a:extLst>
          </p:cNvPr>
          <p:cNvSpPr txBox="1"/>
          <p:nvPr/>
        </p:nvSpPr>
        <p:spPr>
          <a:xfrm>
            <a:off x="601980" y="4218817"/>
            <a:ext cx="117348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383C63"/>
                </a:solidFill>
                <a:effectLst/>
                <a:uLnTx/>
                <a:uFillTx/>
                <a:latin typeface="Arial Black" panose="020B0A04020102020204" pitchFamily="34" charset="0"/>
                <a:ea typeface="+mn-ea"/>
                <a:cs typeface="+mn-cs"/>
              </a:rPr>
              <a:t>a</a:t>
            </a:r>
          </a:p>
        </p:txBody>
      </p:sp>
      <p:sp>
        <p:nvSpPr>
          <p:cNvPr id="17" name="TextovéPole 16">
            <a:extLst>
              <a:ext uri="{FF2B5EF4-FFF2-40B4-BE49-F238E27FC236}">
                <a16:creationId xmlns:a16="http://schemas.microsoft.com/office/drawing/2014/main" id="{A8C6814C-B9D6-69D1-3384-9FC127314C89}"/>
              </a:ext>
            </a:extLst>
          </p:cNvPr>
          <p:cNvSpPr txBox="1"/>
          <p:nvPr/>
        </p:nvSpPr>
        <p:spPr>
          <a:xfrm>
            <a:off x="1097280" y="5360079"/>
            <a:ext cx="191008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383C63"/>
                </a:solidFill>
                <a:effectLst/>
                <a:uLnTx/>
                <a:uFillTx/>
                <a:latin typeface="Arial Black" panose="020B0A04020102020204" pitchFamily="34" charset="0"/>
                <a:ea typeface="+mn-ea"/>
                <a:cs typeface="+mn-cs"/>
              </a:rPr>
              <a:t>a/nebo</a:t>
            </a:r>
          </a:p>
        </p:txBody>
      </p:sp>
      <p:sp>
        <p:nvSpPr>
          <p:cNvPr id="18" name="Pravá složená závorka 17">
            <a:extLst>
              <a:ext uri="{FF2B5EF4-FFF2-40B4-BE49-F238E27FC236}">
                <a16:creationId xmlns:a16="http://schemas.microsoft.com/office/drawing/2014/main" id="{75D2FC36-9D46-49B4-B4B2-0EE21EF150E0}"/>
              </a:ext>
            </a:extLst>
          </p:cNvPr>
          <p:cNvSpPr/>
          <p:nvPr/>
        </p:nvSpPr>
        <p:spPr>
          <a:xfrm>
            <a:off x="4484386" y="4742037"/>
            <a:ext cx="472440" cy="1741189"/>
          </a:xfrm>
          <a:prstGeom prst="rightBrace">
            <a:avLst/>
          </a:prstGeom>
          <a:solidFill>
            <a:srgbClr val="383C63"/>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B297D"/>
              </a:solidFill>
              <a:effectLst/>
              <a:uLnTx/>
              <a:uFillTx/>
              <a:latin typeface="Arial" panose="020B0604020202020204"/>
              <a:ea typeface="+mn-ea"/>
              <a:cs typeface="+mn-cs"/>
            </a:endParaRPr>
          </a:p>
        </p:txBody>
      </p:sp>
      <p:sp>
        <p:nvSpPr>
          <p:cNvPr id="19" name="TextovéPole 18">
            <a:extLst>
              <a:ext uri="{FF2B5EF4-FFF2-40B4-BE49-F238E27FC236}">
                <a16:creationId xmlns:a16="http://schemas.microsoft.com/office/drawing/2014/main" id="{24B26430-AA87-3AD2-1594-E8243BBE8B20}"/>
              </a:ext>
            </a:extLst>
          </p:cNvPr>
          <p:cNvSpPr txBox="1"/>
          <p:nvPr/>
        </p:nvSpPr>
        <p:spPr>
          <a:xfrm>
            <a:off x="4966926" y="5029046"/>
            <a:ext cx="1769376"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6000" b="1" i="0" u="none" strike="noStrike" kern="1200" cap="none" spc="0" normalizeH="0" baseline="0" noProof="0">
                <a:ln>
                  <a:noFill/>
                </a:ln>
                <a:solidFill>
                  <a:srgbClr val="2B297D"/>
                </a:solidFill>
                <a:effectLst/>
                <a:uLnTx/>
                <a:uFillTx/>
                <a:latin typeface="Symbol" panose="05050102010706020507" pitchFamily="18" charset="2"/>
                <a:ea typeface="+mn-ea"/>
                <a:cs typeface="+mn-cs"/>
              </a:rPr>
              <a:t>S</a:t>
            </a: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 pacientů</a:t>
            </a:r>
          </a:p>
        </p:txBody>
      </p:sp>
      <p:cxnSp>
        <p:nvCxnSpPr>
          <p:cNvPr id="23" name="Přímá spojnice se šipkou 22">
            <a:extLst>
              <a:ext uri="{FF2B5EF4-FFF2-40B4-BE49-F238E27FC236}">
                <a16:creationId xmlns:a16="http://schemas.microsoft.com/office/drawing/2014/main" id="{584B03AB-5081-C26E-B0F5-6C0C9D38D5DE}"/>
              </a:ext>
            </a:extLst>
          </p:cNvPr>
          <p:cNvCxnSpPr>
            <a:cxnSpLocks/>
          </p:cNvCxnSpPr>
          <p:nvPr/>
        </p:nvCxnSpPr>
        <p:spPr>
          <a:xfrm>
            <a:off x="1188720" y="2295443"/>
            <a:ext cx="4389120" cy="2708626"/>
          </a:xfrm>
          <a:prstGeom prst="straightConnector1">
            <a:avLst/>
          </a:prstGeom>
          <a:ln w="38100">
            <a:solidFill>
              <a:srgbClr val="C00000"/>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 name="TextovéPole 23">
            <a:extLst>
              <a:ext uri="{FF2B5EF4-FFF2-40B4-BE49-F238E27FC236}">
                <a16:creationId xmlns:a16="http://schemas.microsoft.com/office/drawing/2014/main" id="{D9E341F3-EBAC-F8F3-9111-EAC8306E7C90}"/>
              </a:ext>
            </a:extLst>
          </p:cNvPr>
          <p:cNvSpPr txBox="1"/>
          <p:nvPr/>
        </p:nvSpPr>
        <p:spPr>
          <a:xfrm>
            <a:off x="296765" y="1046045"/>
            <a:ext cx="463296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C00000"/>
                </a:solidFill>
                <a:effectLst/>
                <a:uLnTx/>
                <a:uFillTx/>
                <a:latin typeface="Arial" panose="020B0604020202020204"/>
                <a:ea typeface="+mn-ea"/>
                <a:cs typeface="+mn-cs"/>
              </a:rPr>
              <a:t>I. IDENTIFIKACE POČTU POTENCIÁLNÍCH PACIENTŮ</a:t>
            </a:r>
          </a:p>
        </p:txBody>
      </p:sp>
      <p:sp>
        <p:nvSpPr>
          <p:cNvPr id="26" name="TextovéPole 25">
            <a:extLst>
              <a:ext uri="{FF2B5EF4-FFF2-40B4-BE49-F238E27FC236}">
                <a16:creationId xmlns:a16="http://schemas.microsoft.com/office/drawing/2014/main" id="{8D4B4998-E2B5-8D13-CA7A-2B99F6AD2F83}"/>
              </a:ext>
            </a:extLst>
          </p:cNvPr>
          <p:cNvSpPr txBox="1"/>
          <p:nvPr/>
        </p:nvSpPr>
        <p:spPr>
          <a:xfrm rot="19120956">
            <a:off x="5721817" y="3265382"/>
            <a:ext cx="4109734"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C00000"/>
                </a:solidFill>
                <a:effectLst/>
                <a:uLnTx/>
                <a:uFillTx/>
                <a:latin typeface="Arial" panose="020B0604020202020204"/>
                <a:ea typeface="+mn-ea"/>
                <a:cs typeface="+mn-cs"/>
              </a:rPr>
              <a:t>II. RIZIKO ZHORŠENÍ FUNKČNÍHO STAVU</a:t>
            </a:r>
          </a:p>
        </p:txBody>
      </p:sp>
      <p:cxnSp>
        <p:nvCxnSpPr>
          <p:cNvPr id="29" name="Přímá spojnice se šipkou 28">
            <a:extLst>
              <a:ext uri="{FF2B5EF4-FFF2-40B4-BE49-F238E27FC236}">
                <a16:creationId xmlns:a16="http://schemas.microsoft.com/office/drawing/2014/main" id="{D79818A3-1464-4613-3B91-7C84FD4EF955}"/>
              </a:ext>
            </a:extLst>
          </p:cNvPr>
          <p:cNvCxnSpPr>
            <a:cxnSpLocks/>
          </p:cNvCxnSpPr>
          <p:nvPr/>
        </p:nvCxnSpPr>
        <p:spPr>
          <a:xfrm rot="351990" flipV="1">
            <a:off x="6702385" y="2551096"/>
            <a:ext cx="2941320" cy="3190240"/>
          </a:xfrm>
          <a:prstGeom prst="straightConnector1">
            <a:avLst/>
          </a:prstGeom>
          <a:ln w="38100">
            <a:solidFill>
              <a:srgbClr val="C00000"/>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9" name="TextovéPole 38">
            <a:extLst>
              <a:ext uri="{FF2B5EF4-FFF2-40B4-BE49-F238E27FC236}">
                <a16:creationId xmlns:a16="http://schemas.microsoft.com/office/drawing/2014/main" id="{77A79469-73ED-838F-ADE1-EEB6F8AA5213}"/>
              </a:ext>
            </a:extLst>
          </p:cNvPr>
          <p:cNvSpPr txBox="1"/>
          <p:nvPr/>
        </p:nvSpPr>
        <p:spPr>
          <a:xfrm>
            <a:off x="6880038" y="5466070"/>
            <a:ext cx="1380874"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Nízké</a:t>
            </a:r>
          </a:p>
        </p:txBody>
      </p:sp>
      <p:sp>
        <p:nvSpPr>
          <p:cNvPr id="40" name="TextovéPole 39">
            <a:extLst>
              <a:ext uri="{FF2B5EF4-FFF2-40B4-BE49-F238E27FC236}">
                <a16:creationId xmlns:a16="http://schemas.microsoft.com/office/drawing/2014/main" id="{69559CF4-F857-C02A-E488-314845E87490}"/>
              </a:ext>
            </a:extLst>
          </p:cNvPr>
          <p:cNvSpPr txBox="1"/>
          <p:nvPr/>
        </p:nvSpPr>
        <p:spPr>
          <a:xfrm>
            <a:off x="8418168" y="4115214"/>
            <a:ext cx="1886124"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Střední</a:t>
            </a:r>
          </a:p>
        </p:txBody>
      </p:sp>
      <p:sp>
        <p:nvSpPr>
          <p:cNvPr id="41" name="TextovéPole 40">
            <a:extLst>
              <a:ext uri="{FF2B5EF4-FFF2-40B4-BE49-F238E27FC236}">
                <a16:creationId xmlns:a16="http://schemas.microsoft.com/office/drawing/2014/main" id="{B5B79B59-E64D-B584-3398-3D878F4B6D63}"/>
              </a:ext>
            </a:extLst>
          </p:cNvPr>
          <p:cNvSpPr txBox="1"/>
          <p:nvPr/>
        </p:nvSpPr>
        <p:spPr>
          <a:xfrm>
            <a:off x="9840491" y="2581728"/>
            <a:ext cx="181827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srgbClr val="2B297D"/>
                </a:solidFill>
                <a:effectLst/>
                <a:uLnTx/>
                <a:uFillTx/>
                <a:latin typeface="Arial" panose="020B0604020202020204"/>
                <a:ea typeface="+mn-ea"/>
                <a:cs typeface="+mn-cs"/>
              </a:rPr>
              <a:t>Vysoké</a:t>
            </a:r>
          </a:p>
        </p:txBody>
      </p:sp>
    </p:spTree>
    <p:extLst>
      <p:ext uri="{BB962C8B-B14F-4D97-AF65-F5344CB8AC3E}">
        <p14:creationId xmlns:p14="http://schemas.microsoft.com/office/powerpoint/2010/main" val="4420867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316E604-9868-4A8F-80D9-4B9EB83F4586}"/>
              </a:ext>
            </a:extLst>
          </p:cNvPr>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Vývoj 5letého relativního přežití dle stadií onemocnění (vybrané diagnózy)</a:t>
            </a:r>
          </a:p>
        </p:txBody>
      </p:sp>
      <p:sp>
        <p:nvSpPr>
          <p:cNvPr id="43" name="Obdélník 42">
            <a:extLst>
              <a:ext uri="{FF2B5EF4-FFF2-40B4-BE49-F238E27FC236}">
                <a16:creationId xmlns:a16="http://schemas.microsoft.com/office/drawing/2014/main" id="{07AEA97A-30F7-4E65-9C7C-06A7A1BC64F9}"/>
              </a:ext>
            </a:extLst>
          </p:cNvPr>
          <p:cNvSpPr/>
          <p:nvPr/>
        </p:nvSpPr>
        <p:spPr>
          <a:xfrm>
            <a:off x="9039175" y="6199551"/>
            <a:ext cx="2677336"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rPr>
              <a:t>Zdroj: Národní onkologický registr, ÚZIS ČR</a:t>
            </a:r>
          </a:p>
        </p:txBody>
      </p:sp>
      <p:graphicFrame>
        <p:nvGraphicFramePr>
          <p:cNvPr id="51" name="Object 4">
            <a:extLst>
              <a:ext uri="{FF2B5EF4-FFF2-40B4-BE49-F238E27FC236}">
                <a16:creationId xmlns:a16="http://schemas.microsoft.com/office/drawing/2014/main" id="{02529061-CE19-4D97-B77C-5ECCC7F91324}"/>
              </a:ext>
            </a:extLst>
          </p:cNvPr>
          <p:cNvGraphicFramePr>
            <a:graphicFrameLocks noChangeAspect="1"/>
          </p:cNvGraphicFramePr>
          <p:nvPr>
            <p:custDataLst>
              <p:tags r:id="rId2"/>
            </p:custDataLst>
          </p:nvPr>
        </p:nvGraphicFramePr>
        <p:xfrm>
          <a:off x="1011507" y="1449902"/>
          <a:ext cx="3917950" cy="3860800"/>
        </p:xfrm>
        <a:graphic>
          <a:graphicData uri="http://schemas.openxmlformats.org/drawingml/2006/chart">
            <c:chart xmlns:c="http://schemas.openxmlformats.org/drawingml/2006/chart" xmlns:r="http://schemas.openxmlformats.org/officeDocument/2006/relationships" r:id="rId14"/>
          </a:graphicData>
        </a:graphic>
      </p:graphicFrame>
      <p:sp>
        <p:nvSpPr>
          <p:cNvPr id="52" name="TextovéPole 21">
            <a:extLst>
              <a:ext uri="{FF2B5EF4-FFF2-40B4-BE49-F238E27FC236}">
                <a16:creationId xmlns:a16="http://schemas.microsoft.com/office/drawing/2014/main" id="{DB8144A2-0D7D-40A7-AEF2-2CA52211A98F}"/>
              </a:ext>
            </a:extLst>
          </p:cNvPr>
          <p:cNvSpPr txBox="1">
            <a:spLocks noChangeArrowheads="1"/>
          </p:cNvSpPr>
          <p:nvPr>
            <p:custDataLst>
              <p:tags r:id="rId3"/>
            </p:custDataLst>
          </p:nvPr>
        </p:nvSpPr>
        <p:spPr bwMode="auto">
          <a:xfrm>
            <a:off x="1667725" y="1255728"/>
            <a:ext cx="30874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prostaty (C61), ČR</a:t>
            </a:r>
          </a:p>
        </p:txBody>
      </p:sp>
      <p:sp>
        <p:nvSpPr>
          <p:cNvPr id="53" name="Text Box 3">
            <a:extLst>
              <a:ext uri="{FF2B5EF4-FFF2-40B4-BE49-F238E27FC236}">
                <a16:creationId xmlns:a16="http://schemas.microsoft.com/office/drawing/2014/main" id="{A8476889-5077-47DE-8E50-FA6EFB60BC03}"/>
              </a:ext>
            </a:extLst>
          </p:cNvPr>
          <p:cNvSpPr txBox="1">
            <a:spLocks noChangeArrowheads="1"/>
          </p:cNvSpPr>
          <p:nvPr/>
        </p:nvSpPr>
        <p:spPr bwMode="auto">
          <a:xfrm rot="16200000">
            <a:off x="-463179" y="3178833"/>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54" name="Text Box 21">
            <a:extLst>
              <a:ext uri="{FF2B5EF4-FFF2-40B4-BE49-F238E27FC236}">
                <a16:creationId xmlns:a16="http://schemas.microsoft.com/office/drawing/2014/main" id="{278148B7-EDB5-4911-A2F9-A1AF850D8811}"/>
              </a:ext>
            </a:extLst>
          </p:cNvPr>
          <p:cNvSpPr txBox="1">
            <a:spLocks noChangeArrowheads="1"/>
          </p:cNvSpPr>
          <p:nvPr>
            <p:custDataLst>
              <p:tags r:id="rId4"/>
            </p:custDataLst>
          </p:nvPr>
        </p:nvSpPr>
        <p:spPr bwMode="auto">
          <a:xfrm>
            <a:off x="3107079" y="5097260"/>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55" name="Text Box 22">
            <a:extLst>
              <a:ext uri="{FF2B5EF4-FFF2-40B4-BE49-F238E27FC236}">
                <a16:creationId xmlns:a16="http://schemas.microsoft.com/office/drawing/2014/main" id="{3DB7C8DA-839B-405C-A920-31B6B197A444}"/>
              </a:ext>
            </a:extLst>
          </p:cNvPr>
          <p:cNvSpPr txBox="1">
            <a:spLocks noChangeArrowheads="1"/>
          </p:cNvSpPr>
          <p:nvPr/>
        </p:nvSpPr>
        <p:spPr bwMode="auto">
          <a:xfrm>
            <a:off x="1267895" y="5088127"/>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56" name="Text Box 23">
            <a:extLst>
              <a:ext uri="{FF2B5EF4-FFF2-40B4-BE49-F238E27FC236}">
                <a16:creationId xmlns:a16="http://schemas.microsoft.com/office/drawing/2014/main" id="{C840478C-2764-477A-9B1B-3816E6F19CAA}"/>
              </a:ext>
            </a:extLst>
          </p:cNvPr>
          <p:cNvSpPr txBox="1">
            <a:spLocks noChangeArrowheads="1"/>
          </p:cNvSpPr>
          <p:nvPr>
            <p:custDataLst>
              <p:tags r:id="rId5"/>
            </p:custDataLst>
          </p:nvPr>
        </p:nvSpPr>
        <p:spPr bwMode="auto">
          <a:xfrm>
            <a:off x="4018268" y="5088127"/>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57" name="Text Box 25">
            <a:extLst>
              <a:ext uri="{FF2B5EF4-FFF2-40B4-BE49-F238E27FC236}">
                <a16:creationId xmlns:a16="http://schemas.microsoft.com/office/drawing/2014/main" id="{217B55F5-ADD5-4B8A-9924-86FFEE66348D}"/>
              </a:ext>
            </a:extLst>
          </p:cNvPr>
          <p:cNvSpPr txBox="1">
            <a:spLocks noChangeArrowheads="1"/>
          </p:cNvSpPr>
          <p:nvPr>
            <p:custDataLst>
              <p:tags r:id="rId6"/>
            </p:custDataLst>
          </p:nvPr>
        </p:nvSpPr>
        <p:spPr bwMode="auto">
          <a:xfrm>
            <a:off x="2233274" y="5097260"/>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 + 2</a:t>
            </a:r>
          </a:p>
        </p:txBody>
      </p:sp>
      <p:sp>
        <p:nvSpPr>
          <p:cNvPr id="59" name="Text Box 3">
            <a:extLst>
              <a:ext uri="{FF2B5EF4-FFF2-40B4-BE49-F238E27FC236}">
                <a16:creationId xmlns:a16="http://schemas.microsoft.com/office/drawing/2014/main" id="{C9D27F0D-3A16-41A5-9AB1-D3FAD065451E}"/>
              </a:ext>
            </a:extLst>
          </p:cNvPr>
          <p:cNvSpPr txBox="1">
            <a:spLocks noChangeArrowheads="1"/>
          </p:cNvSpPr>
          <p:nvPr/>
        </p:nvSpPr>
        <p:spPr bwMode="auto">
          <a:xfrm rot="16200000">
            <a:off x="4370500" y="3149857"/>
            <a:ext cx="2686051" cy="276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5leté relativní přežití</a:t>
            </a:r>
          </a:p>
        </p:txBody>
      </p:sp>
      <p:sp>
        <p:nvSpPr>
          <p:cNvPr id="60" name="TextovéPole 21">
            <a:extLst>
              <a:ext uri="{FF2B5EF4-FFF2-40B4-BE49-F238E27FC236}">
                <a16:creationId xmlns:a16="http://schemas.microsoft.com/office/drawing/2014/main" id="{0A717973-61C6-4AD4-AF17-ADFC038DD71B}"/>
              </a:ext>
            </a:extLst>
          </p:cNvPr>
          <p:cNvSpPr txBox="1">
            <a:spLocks noChangeArrowheads="1"/>
          </p:cNvSpPr>
          <p:nvPr>
            <p:custDataLst>
              <p:tags r:id="rId7"/>
            </p:custDataLst>
          </p:nvPr>
        </p:nvSpPr>
        <p:spPr bwMode="auto">
          <a:xfrm>
            <a:off x="6158896" y="1219662"/>
            <a:ext cx="3735756"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l-PL" altLang="cs-CZ" sz="1400" b="1" i="0" u="sng" strike="noStrike" kern="1200" cap="none" spc="0" normalizeH="0" baseline="0" noProof="0">
                <a:ln>
                  <a:noFill/>
                </a:ln>
                <a:solidFill>
                  <a:prstClr val="black"/>
                </a:solidFill>
                <a:effectLst/>
                <a:uLnTx/>
                <a:uFillTx/>
                <a:latin typeface="Arial" panose="020B0604020202020204" pitchFamily="34" charset="0"/>
                <a:ea typeface="+mn-ea"/>
                <a:cs typeface="+mn-cs"/>
              </a:rPr>
              <a:t>ZN prostaty (C61), LBK</a:t>
            </a:r>
          </a:p>
        </p:txBody>
      </p:sp>
      <p:sp>
        <p:nvSpPr>
          <p:cNvPr id="61" name="Text Box 21">
            <a:extLst>
              <a:ext uri="{FF2B5EF4-FFF2-40B4-BE49-F238E27FC236}">
                <a16:creationId xmlns:a16="http://schemas.microsoft.com/office/drawing/2014/main" id="{02010299-E37F-4D5B-B363-ED901D7ED284}"/>
              </a:ext>
            </a:extLst>
          </p:cNvPr>
          <p:cNvSpPr txBox="1">
            <a:spLocks noChangeArrowheads="1"/>
          </p:cNvSpPr>
          <p:nvPr/>
        </p:nvSpPr>
        <p:spPr bwMode="auto">
          <a:xfrm>
            <a:off x="8026774" y="5059151"/>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62" name="Text Box 22">
            <a:extLst>
              <a:ext uri="{FF2B5EF4-FFF2-40B4-BE49-F238E27FC236}">
                <a16:creationId xmlns:a16="http://schemas.microsoft.com/office/drawing/2014/main" id="{DBA6D4B5-4615-4DE3-A3B1-5CEA0FC44F8C}"/>
              </a:ext>
            </a:extLst>
          </p:cNvPr>
          <p:cNvSpPr txBox="1">
            <a:spLocks noChangeArrowheads="1"/>
          </p:cNvSpPr>
          <p:nvPr/>
        </p:nvSpPr>
        <p:spPr bwMode="auto">
          <a:xfrm>
            <a:off x="6101574" y="5059151"/>
            <a:ext cx="1092200"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Všechna </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stadia</a:t>
            </a:r>
          </a:p>
        </p:txBody>
      </p:sp>
      <p:sp>
        <p:nvSpPr>
          <p:cNvPr id="63" name="Text Box 23">
            <a:extLst>
              <a:ext uri="{FF2B5EF4-FFF2-40B4-BE49-F238E27FC236}">
                <a16:creationId xmlns:a16="http://schemas.microsoft.com/office/drawing/2014/main" id="{9D84F026-7AAE-4C69-B1C2-9CE8DD09ECE2}"/>
              </a:ext>
            </a:extLst>
          </p:cNvPr>
          <p:cNvSpPr txBox="1">
            <a:spLocks noChangeArrowheads="1"/>
          </p:cNvSpPr>
          <p:nvPr/>
        </p:nvSpPr>
        <p:spPr bwMode="auto">
          <a:xfrm>
            <a:off x="8909861" y="5059151"/>
            <a:ext cx="1008063"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64" name="Text Box 25">
            <a:extLst>
              <a:ext uri="{FF2B5EF4-FFF2-40B4-BE49-F238E27FC236}">
                <a16:creationId xmlns:a16="http://schemas.microsoft.com/office/drawing/2014/main" id="{459C551B-ED77-4C79-93C9-6C31CC430196}"/>
              </a:ext>
            </a:extLst>
          </p:cNvPr>
          <p:cNvSpPr txBox="1">
            <a:spLocks noChangeArrowheads="1"/>
          </p:cNvSpPr>
          <p:nvPr/>
        </p:nvSpPr>
        <p:spPr bwMode="auto">
          <a:xfrm>
            <a:off x="7067964" y="5066071"/>
            <a:ext cx="1008062" cy="461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defPPr>
              <a:defRPr lang="cs-CZ"/>
            </a:defPPr>
            <a:lvl1pPr algn="ctr">
              <a:spcBef>
                <a:spcPct val="0"/>
              </a:spcBef>
              <a:buFontTx/>
              <a:buNone/>
              <a:defRPr kumimoji="0" sz="1000" b="1">
                <a:latin typeface="Arial" panose="020B0604020202020204" pitchFamily="34" charset="0"/>
                <a:cs typeface="Arial" panose="020B0604020202020204" pitchFamily="34" charset="0"/>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Stadium</a:t>
            </a:r>
            <a:endParaRPr kumimoji="0" lang="en-GB"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graphicFrame>
        <p:nvGraphicFramePr>
          <p:cNvPr id="65" name="Object 4">
            <a:extLst>
              <a:ext uri="{FF2B5EF4-FFF2-40B4-BE49-F238E27FC236}">
                <a16:creationId xmlns:a16="http://schemas.microsoft.com/office/drawing/2014/main" id="{E262FDC4-CA80-470F-A667-4BA53FE55313}"/>
              </a:ext>
            </a:extLst>
          </p:cNvPr>
          <p:cNvGraphicFramePr>
            <a:graphicFrameLocks noChangeAspect="1"/>
          </p:cNvGraphicFramePr>
          <p:nvPr>
            <p:custDataLst>
              <p:tags r:id="rId8"/>
            </p:custDataLst>
          </p:nvPr>
        </p:nvGraphicFramePr>
        <p:xfrm>
          <a:off x="5844399" y="1422188"/>
          <a:ext cx="3917950" cy="3860800"/>
        </p:xfrm>
        <a:graphic>
          <a:graphicData uri="http://schemas.openxmlformats.org/drawingml/2006/chart">
            <c:chart xmlns:c="http://schemas.openxmlformats.org/drawingml/2006/chart" xmlns:r="http://schemas.openxmlformats.org/officeDocument/2006/relationships" r:id="rId15"/>
          </a:graphicData>
        </a:graphic>
      </p:graphicFrame>
      <p:sp>
        <p:nvSpPr>
          <p:cNvPr id="47" name="Text Box 4">
            <a:extLst>
              <a:ext uri="{FF2B5EF4-FFF2-40B4-BE49-F238E27FC236}">
                <a16:creationId xmlns:a16="http://schemas.microsoft.com/office/drawing/2014/main" id="{38DFC99E-61CA-4327-B14A-4642F7D25DB2}"/>
              </a:ext>
            </a:extLst>
          </p:cNvPr>
          <p:cNvSpPr txBox="1">
            <a:spLocks noChangeArrowheads="1"/>
          </p:cNvSpPr>
          <p:nvPr>
            <p:custDataLst>
              <p:tags r:id="rId9"/>
            </p:custDataLst>
          </p:nvPr>
        </p:nvSpPr>
        <p:spPr bwMode="auto">
          <a:xfrm>
            <a:off x="288000" y="538881"/>
            <a:ext cx="5674925"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a:ln>
                  <a:noFill/>
                </a:ln>
                <a:solidFill>
                  <a:prstClr val="black"/>
                </a:solidFill>
                <a:effectLst/>
                <a:uLnTx/>
                <a:uFillTx/>
                <a:latin typeface="Calibri  "/>
                <a:ea typeface="+mn-ea"/>
                <a:cs typeface="Arial" panose="020B0604020202020204" pitchFamily="34" charset="0"/>
              </a:rPr>
              <a:t>Všichni pacienti s diagnostikovaným onemocněním dle kraje bydliště.</a:t>
            </a:r>
          </a:p>
        </p:txBody>
      </p:sp>
      <p:sp>
        <p:nvSpPr>
          <p:cNvPr id="48" name="TextovéPole 20">
            <a:extLst>
              <a:ext uri="{FF2B5EF4-FFF2-40B4-BE49-F238E27FC236}">
                <a16:creationId xmlns:a16="http://schemas.microsoft.com/office/drawing/2014/main" id="{A4839F21-BCA2-4A62-9607-1D641C0C70F8}"/>
              </a:ext>
            </a:extLst>
          </p:cNvPr>
          <p:cNvSpPr txBox="1">
            <a:spLocks noChangeArrowheads="1"/>
          </p:cNvSpPr>
          <p:nvPr>
            <p:custDataLst>
              <p:tags r:id="rId10"/>
            </p:custDataLst>
          </p:nvPr>
        </p:nvSpPr>
        <p:spPr bwMode="auto">
          <a:xfrm>
            <a:off x="287999" y="741328"/>
            <a:ext cx="73414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Uváděné</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a:t>
            </a: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hodnoty</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5letého </a:t>
            </a: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přežití</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pro </a:t>
            </a: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jednotlivé</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a:t>
            </a: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diagnózy</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/stadia </a:t>
            </a:r>
            <a:r>
              <a:rPr kumimoji="0" lang="pl-PL" altLang="cs-CZ" sz="1400" b="0" i="0" u="none" strike="noStrike" kern="1200" cap="none" spc="0" normalizeH="0" baseline="0" noProof="0" err="1">
                <a:ln>
                  <a:noFill/>
                </a:ln>
                <a:solidFill>
                  <a:prstClr val="black"/>
                </a:solidFill>
                <a:effectLst/>
                <a:uLnTx/>
                <a:uFillTx/>
                <a:latin typeface="Calibri  "/>
                <a:ea typeface="+mn-ea"/>
                <a:cs typeface="+mn-cs"/>
              </a:rPr>
              <a:t>jsou</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 </a:t>
            </a:r>
            <a:r>
              <a:rPr kumimoji="0" lang="pl-PL" altLang="cs-CZ" sz="1400" b="1" i="0" u="sng" strike="noStrike" kern="1200" cap="none" spc="0" normalizeH="0" baseline="0" noProof="0" err="1">
                <a:ln>
                  <a:noFill/>
                </a:ln>
                <a:solidFill>
                  <a:prstClr val="black"/>
                </a:solidFill>
                <a:effectLst/>
                <a:uLnTx/>
                <a:uFillTx/>
                <a:latin typeface="Calibri  "/>
                <a:ea typeface="+mn-ea"/>
                <a:cs typeface="+mn-cs"/>
              </a:rPr>
              <a:t>věkově</a:t>
            </a:r>
            <a:r>
              <a:rPr kumimoji="0" lang="pl-PL" altLang="cs-CZ" sz="1400" b="1" i="0" u="sng" strike="noStrike" kern="1200" cap="none" spc="0" normalizeH="0" baseline="0" noProof="0">
                <a:ln>
                  <a:noFill/>
                </a:ln>
                <a:solidFill>
                  <a:prstClr val="black"/>
                </a:solidFill>
                <a:effectLst/>
                <a:uLnTx/>
                <a:uFillTx/>
                <a:latin typeface="Calibri  "/>
                <a:ea typeface="+mn-ea"/>
                <a:cs typeface="+mn-cs"/>
              </a:rPr>
              <a:t> </a:t>
            </a:r>
            <a:r>
              <a:rPr kumimoji="0" lang="pl-PL" altLang="cs-CZ" sz="1400" b="1" i="0" u="sng" strike="noStrike" kern="1200" cap="none" spc="0" normalizeH="0" baseline="0" noProof="0" err="1">
                <a:ln>
                  <a:noFill/>
                </a:ln>
                <a:solidFill>
                  <a:prstClr val="black"/>
                </a:solidFill>
                <a:effectLst/>
                <a:uLnTx/>
                <a:uFillTx/>
                <a:latin typeface="Calibri  "/>
                <a:ea typeface="+mn-ea"/>
                <a:cs typeface="+mn-cs"/>
              </a:rPr>
              <a:t>standardizovány</a:t>
            </a:r>
            <a:r>
              <a:rPr kumimoji="0" lang="pl-PL" altLang="cs-CZ" sz="1400" b="0" i="0" u="none" strike="noStrike" kern="1200" cap="none" spc="0" normalizeH="0" baseline="0" noProof="0">
                <a:ln>
                  <a:noFill/>
                </a:ln>
                <a:solidFill>
                  <a:prstClr val="black"/>
                </a:solidFill>
                <a:effectLst/>
                <a:uLnTx/>
                <a:uFillTx/>
                <a:latin typeface="Calibri  "/>
                <a:ea typeface="+mn-ea"/>
                <a:cs typeface="+mn-cs"/>
              </a:rPr>
              <a:t>.</a:t>
            </a:r>
          </a:p>
        </p:txBody>
      </p:sp>
      <p:grpSp>
        <p:nvGrpSpPr>
          <p:cNvPr id="7" name="Skupina 1">
            <a:extLst>
              <a:ext uri="{FF2B5EF4-FFF2-40B4-BE49-F238E27FC236}">
                <a16:creationId xmlns:a16="http://schemas.microsoft.com/office/drawing/2014/main" id="{1461A2C6-240D-C13A-9F49-F6BDCA12AED3}"/>
              </a:ext>
            </a:extLst>
          </p:cNvPr>
          <p:cNvGrpSpPr>
            <a:grpSpLocks/>
          </p:cNvGrpSpPr>
          <p:nvPr>
            <p:custDataLst>
              <p:tags r:id="rId11"/>
            </p:custDataLst>
          </p:nvPr>
        </p:nvGrpSpPr>
        <p:grpSpPr bwMode="auto">
          <a:xfrm>
            <a:off x="3935412" y="5675093"/>
            <a:ext cx="4321175" cy="681038"/>
            <a:chOff x="971550" y="5916613"/>
            <a:chExt cx="4321175" cy="680615"/>
          </a:xfrm>
        </p:grpSpPr>
        <p:sp>
          <p:nvSpPr>
            <p:cNvPr id="8" name="Rectangle 26">
              <a:extLst>
                <a:ext uri="{FF2B5EF4-FFF2-40B4-BE49-F238E27FC236}">
                  <a16:creationId xmlns:a16="http://schemas.microsoft.com/office/drawing/2014/main" id="{6E8D7516-5ADA-6CE0-8245-B6DF90CB3CEF}"/>
                </a:ext>
              </a:extLst>
            </p:cNvPr>
            <p:cNvSpPr>
              <a:spLocks noChangeArrowheads="1"/>
            </p:cNvSpPr>
            <p:nvPr/>
          </p:nvSpPr>
          <p:spPr bwMode="auto">
            <a:xfrm>
              <a:off x="971550" y="5916613"/>
              <a:ext cx="4321175" cy="680615"/>
            </a:xfrm>
            <a:prstGeom prst="rect">
              <a:avLst/>
            </a:prstGeom>
            <a:solidFill>
              <a:sysClr val="window" lastClr="FFFFFF"/>
            </a:solidFill>
            <a:ln w="9525">
              <a:solidFill>
                <a:sysClr val="windowText" lastClr="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 name="Text Box 27">
              <a:extLst>
                <a:ext uri="{FF2B5EF4-FFF2-40B4-BE49-F238E27FC236}">
                  <a16:creationId xmlns:a16="http://schemas.microsoft.com/office/drawing/2014/main" id="{5B5C115B-F714-0D56-ED63-F22E31860492}"/>
                </a:ext>
              </a:extLst>
            </p:cNvPr>
            <p:cNvSpPr txBox="1">
              <a:spLocks noChangeArrowheads="1"/>
            </p:cNvSpPr>
            <p:nvPr/>
          </p:nvSpPr>
          <p:spPr bwMode="auto">
            <a:xfrm>
              <a:off x="1252141" y="5940425"/>
              <a:ext cx="1744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Analýza periody 2020–2023</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 name="AutoShape 28">
              <a:extLst>
                <a:ext uri="{FF2B5EF4-FFF2-40B4-BE49-F238E27FC236}">
                  <a16:creationId xmlns:a16="http://schemas.microsoft.com/office/drawing/2014/main" id="{64A1E500-C374-27E7-6121-EAD77765319D}"/>
                </a:ext>
              </a:extLst>
            </p:cNvPr>
            <p:cNvSpPr>
              <a:spLocks noChangeArrowheads="1"/>
            </p:cNvSpPr>
            <p:nvPr/>
          </p:nvSpPr>
          <p:spPr bwMode="auto">
            <a:xfrm>
              <a:off x="1116327" y="6011300"/>
              <a:ext cx="72000" cy="72000"/>
            </a:xfrm>
            <a:prstGeom prst="diamond">
              <a:avLst/>
            </a:prstGeom>
            <a:solidFill>
              <a:srgbClr val="C0C0C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 name="Text Box 29">
              <a:extLst>
                <a:ext uri="{FF2B5EF4-FFF2-40B4-BE49-F238E27FC236}">
                  <a16:creationId xmlns:a16="http://schemas.microsoft.com/office/drawing/2014/main" id="{6E1DB965-D4CE-4713-328C-E3DD5103AA68}"/>
                </a:ext>
              </a:extLst>
            </p:cNvPr>
            <p:cNvSpPr txBox="1">
              <a:spLocks noChangeArrowheads="1"/>
            </p:cNvSpPr>
            <p:nvPr/>
          </p:nvSpPr>
          <p:spPr bwMode="auto">
            <a:xfrm>
              <a:off x="3395266" y="5940425"/>
              <a:ext cx="17462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1</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5–2019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 name="Oval 31">
              <a:extLst>
                <a:ext uri="{FF2B5EF4-FFF2-40B4-BE49-F238E27FC236}">
                  <a16:creationId xmlns:a16="http://schemas.microsoft.com/office/drawing/2014/main" id="{F78476AC-47C7-6088-1198-C5AE91F18E25}"/>
                </a:ext>
              </a:extLst>
            </p:cNvPr>
            <p:cNvSpPr>
              <a:spLocks noChangeArrowheads="1"/>
            </p:cNvSpPr>
            <p:nvPr/>
          </p:nvSpPr>
          <p:spPr bwMode="auto">
            <a:xfrm>
              <a:off x="3269457" y="6011863"/>
              <a:ext cx="71437" cy="71437"/>
            </a:xfrm>
            <a:prstGeom prst="ellipse">
              <a:avLst/>
            </a:prstGeom>
            <a:solidFill>
              <a:srgbClr val="C0C0C0"/>
            </a:solidFill>
            <a:ln w="9525">
              <a:solidFill>
                <a:sysClr val="windowText" lastClr="000000"/>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 name="Text Box 32">
              <a:extLst>
                <a:ext uri="{FF2B5EF4-FFF2-40B4-BE49-F238E27FC236}">
                  <a16:creationId xmlns:a16="http://schemas.microsoft.com/office/drawing/2014/main" id="{85D3336C-CE57-FC88-2664-3B7F7B5CCFB2}"/>
                </a:ext>
              </a:extLst>
            </p:cNvPr>
            <p:cNvSpPr txBox="1">
              <a:spLocks noChangeArrowheads="1"/>
            </p:cNvSpPr>
            <p:nvPr/>
          </p:nvSpPr>
          <p:spPr bwMode="auto">
            <a:xfrm>
              <a:off x="1252141"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2010–2014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 name="Text Box 33">
              <a:extLst>
                <a:ext uri="{FF2B5EF4-FFF2-40B4-BE49-F238E27FC236}">
                  <a16:creationId xmlns:a16="http://schemas.microsoft.com/office/drawing/2014/main" id="{DB60A128-8C70-07BA-4AB3-CB9EF4516898}"/>
                </a:ext>
              </a:extLst>
            </p:cNvPr>
            <p:cNvSpPr txBox="1">
              <a:spLocks noChangeArrowheads="1"/>
            </p:cNvSpPr>
            <p:nvPr/>
          </p:nvSpPr>
          <p:spPr bwMode="auto">
            <a:xfrm>
              <a:off x="3395266" y="6139904"/>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a:t>
              </a:r>
              <a:r>
                <a:rPr kumimoji="0" lang="en-US"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200</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5–2009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15" name="Group 34">
              <a:extLst>
                <a:ext uri="{FF2B5EF4-FFF2-40B4-BE49-F238E27FC236}">
                  <a16:creationId xmlns:a16="http://schemas.microsoft.com/office/drawing/2014/main" id="{956FF406-63B5-5C65-CA5D-4B98A8306C47}"/>
                </a:ext>
              </a:extLst>
            </p:cNvPr>
            <p:cNvGrpSpPr>
              <a:grpSpLocks/>
            </p:cNvGrpSpPr>
            <p:nvPr/>
          </p:nvGrpSpPr>
          <p:grpSpPr bwMode="auto">
            <a:xfrm>
              <a:off x="3269456" y="6212135"/>
              <a:ext cx="71438" cy="71438"/>
              <a:chOff x="585" y="2014"/>
              <a:chExt cx="45" cy="45"/>
            </a:xfrm>
          </p:grpSpPr>
          <p:sp>
            <p:nvSpPr>
              <p:cNvPr id="27" name="Line 35">
                <a:extLst>
                  <a:ext uri="{FF2B5EF4-FFF2-40B4-BE49-F238E27FC236}">
                    <a16:creationId xmlns:a16="http://schemas.microsoft.com/office/drawing/2014/main" id="{4967BCD9-48F8-B8C7-034E-79D8F391A169}"/>
                  </a:ext>
                </a:extLst>
              </p:cNvPr>
              <p:cNvSpPr>
                <a:spLocks noChangeShapeType="1"/>
              </p:cNvSpPr>
              <p:nvPr/>
            </p:nvSpPr>
            <p:spPr bwMode="auto">
              <a:xfrm>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Line 36">
                <a:extLst>
                  <a:ext uri="{FF2B5EF4-FFF2-40B4-BE49-F238E27FC236}">
                    <a16:creationId xmlns:a16="http://schemas.microsoft.com/office/drawing/2014/main" id="{05A4D3BB-97AE-07B3-CC67-ADD299B82D67}"/>
                  </a:ext>
                </a:extLst>
              </p:cNvPr>
              <p:cNvSpPr>
                <a:spLocks noChangeShapeType="1"/>
              </p:cNvSpPr>
              <p:nvPr/>
            </p:nvSpPr>
            <p:spPr bwMode="auto">
              <a:xfrm flipH="1">
                <a:off x="585" y="2014"/>
                <a:ext cx="45" cy="45"/>
              </a:xfrm>
              <a:prstGeom prst="rect">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6" name="Text Box 32">
              <a:extLst>
                <a:ext uri="{FF2B5EF4-FFF2-40B4-BE49-F238E27FC236}">
                  <a16:creationId xmlns:a16="http://schemas.microsoft.com/office/drawing/2014/main" id="{337944AF-A502-16A6-B83E-454D9462D916}"/>
                </a:ext>
              </a:extLst>
            </p:cNvPr>
            <p:cNvSpPr txBox="1">
              <a:spLocks noChangeArrowheads="1"/>
            </p:cNvSpPr>
            <p:nvPr/>
          </p:nvSpPr>
          <p:spPr bwMode="auto">
            <a:xfrm>
              <a:off x="1252141"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2000–2004</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 name="Text Box 33">
              <a:extLst>
                <a:ext uri="{FF2B5EF4-FFF2-40B4-BE49-F238E27FC236}">
                  <a16:creationId xmlns:a16="http://schemas.microsoft.com/office/drawing/2014/main" id="{25277E6C-90FB-38F4-AF3C-38E63A1F7763}"/>
                </a:ext>
              </a:extLst>
            </p:cNvPr>
            <p:cNvSpPr txBox="1">
              <a:spLocks noChangeArrowheads="1"/>
            </p:cNvSpPr>
            <p:nvPr/>
          </p:nvSpPr>
          <p:spPr bwMode="auto">
            <a:xfrm>
              <a:off x="3395266" y="6339383"/>
              <a:ext cx="17526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000" b="0" i="1" u="none" strike="noStrike" kern="0" cap="none" spc="0" normalizeH="0" baseline="0" noProof="0" err="1">
                  <a:ln>
                    <a:noFill/>
                  </a:ln>
                  <a:solidFill>
                    <a:prstClr val="black"/>
                  </a:solidFill>
                  <a:effectLst/>
                  <a:uLnTx/>
                  <a:uFillTx/>
                  <a:latin typeface="Arial" panose="020B0604020202020204" pitchFamily="34" charset="0"/>
                  <a:ea typeface="+mn-ea"/>
                  <a:cs typeface="+mn-cs"/>
                </a:rPr>
                <a:t>Kohortní</a:t>
              </a:r>
              <a:r>
                <a:rPr kumimoji="0" lang="cs-CZ" altLang="cs-CZ" sz="1000" b="0" i="1" u="none" strike="noStrike" kern="0" cap="none" spc="0" normalizeH="0" baseline="0" noProof="0">
                  <a:ln>
                    <a:noFill/>
                  </a:ln>
                  <a:solidFill>
                    <a:prstClr val="black"/>
                  </a:solidFill>
                  <a:effectLst/>
                  <a:uLnTx/>
                  <a:uFillTx/>
                  <a:latin typeface="Arial" panose="020B0604020202020204" pitchFamily="34" charset="0"/>
                  <a:ea typeface="+mn-ea"/>
                  <a:cs typeface="+mn-cs"/>
                </a:rPr>
                <a:t> analýza 1995–1999</a:t>
              </a:r>
              <a:endParaRPr kumimoji="0" lang="cs-CZ" altLang="cs-CZ" sz="1800" b="0" i="1" u="none" strike="noStrike" kern="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18" name="Group 34">
              <a:extLst>
                <a:ext uri="{FF2B5EF4-FFF2-40B4-BE49-F238E27FC236}">
                  <a16:creationId xmlns:a16="http://schemas.microsoft.com/office/drawing/2014/main" id="{5F1ADD05-99D3-63DB-33F3-DE9FD6A6334D}"/>
                </a:ext>
              </a:extLst>
            </p:cNvPr>
            <p:cNvGrpSpPr>
              <a:grpSpLocks/>
            </p:cNvGrpSpPr>
            <p:nvPr/>
          </p:nvGrpSpPr>
          <p:grpSpPr bwMode="auto">
            <a:xfrm>
              <a:off x="3269456" y="6412408"/>
              <a:ext cx="71438" cy="71438"/>
              <a:chOff x="585" y="2014"/>
              <a:chExt cx="45" cy="45"/>
            </a:xfrm>
          </p:grpSpPr>
          <p:sp>
            <p:nvSpPr>
              <p:cNvPr id="25" name="Line 35">
                <a:extLst>
                  <a:ext uri="{FF2B5EF4-FFF2-40B4-BE49-F238E27FC236}">
                    <a16:creationId xmlns:a16="http://schemas.microsoft.com/office/drawing/2014/main" id="{B496CEEC-8032-F306-AB47-AE3696194CB9}"/>
                  </a:ext>
                </a:extLst>
              </p:cNvPr>
              <p:cNvSpPr>
                <a:spLocks noChangeShapeType="1"/>
              </p:cNvSpPr>
              <p:nvPr/>
            </p:nvSpPr>
            <p:spPr bwMode="auto">
              <a:xfrm>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6" name="Line 36">
                <a:extLst>
                  <a:ext uri="{FF2B5EF4-FFF2-40B4-BE49-F238E27FC236}">
                    <a16:creationId xmlns:a16="http://schemas.microsoft.com/office/drawing/2014/main" id="{9D6BD1B6-1771-B5DF-17DC-C515CC2A08B1}"/>
                  </a:ext>
                </a:extLst>
              </p:cNvPr>
              <p:cNvSpPr>
                <a:spLocks noChangeShapeType="1"/>
              </p:cNvSpPr>
              <p:nvPr/>
            </p:nvSpPr>
            <p:spPr bwMode="auto">
              <a:xfrm flipH="1">
                <a:off x="585" y="2014"/>
                <a:ext cx="45"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19" name="Group 37">
              <a:extLst>
                <a:ext uri="{FF2B5EF4-FFF2-40B4-BE49-F238E27FC236}">
                  <a16:creationId xmlns:a16="http://schemas.microsoft.com/office/drawing/2014/main" id="{526C3D26-1D2C-5AF1-8018-4D74A1BF58DB}"/>
                </a:ext>
              </a:extLst>
            </p:cNvPr>
            <p:cNvGrpSpPr>
              <a:grpSpLocks/>
            </p:cNvGrpSpPr>
            <p:nvPr/>
          </p:nvGrpSpPr>
          <p:grpSpPr bwMode="auto">
            <a:xfrm>
              <a:off x="1115815" y="6412408"/>
              <a:ext cx="73025" cy="71438"/>
              <a:chOff x="2778" y="5374"/>
              <a:chExt cx="46" cy="45"/>
            </a:xfrm>
          </p:grpSpPr>
          <p:sp>
            <p:nvSpPr>
              <p:cNvPr id="23" name="Line 38">
                <a:extLst>
                  <a:ext uri="{FF2B5EF4-FFF2-40B4-BE49-F238E27FC236}">
                    <a16:creationId xmlns:a16="http://schemas.microsoft.com/office/drawing/2014/main" id="{14873181-1F7F-5473-8DBD-6BBD56427015}"/>
                  </a:ext>
                </a:extLst>
              </p:cNvPr>
              <p:cNvSpPr>
                <a:spLocks noChangeShapeType="1"/>
              </p:cNvSpPr>
              <p:nvPr/>
            </p:nvSpPr>
            <p:spPr bwMode="auto">
              <a:xfrm>
                <a:off x="2801" y="5374"/>
                <a:ext cx="0" cy="4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4" name="Line 39">
                <a:extLst>
                  <a:ext uri="{FF2B5EF4-FFF2-40B4-BE49-F238E27FC236}">
                    <a16:creationId xmlns:a16="http://schemas.microsoft.com/office/drawing/2014/main" id="{22133A6F-A7BC-0A29-4D1A-7C98905A20B5}"/>
                  </a:ext>
                </a:extLst>
              </p:cNvPr>
              <p:cNvSpPr>
                <a:spLocks noChangeShapeType="1"/>
              </p:cNvSpPr>
              <p:nvPr/>
            </p:nvSpPr>
            <p:spPr bwMode="auto">
              <a:xfrm>
                <a:off x="2778" y="5397"/>
                <a:ext cx="46" cy="0"/>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20" name="Group 34">
              <a:extLst>
                <a:ext uri="{FF2B5EF4-FFF2-40B4-BE49-F238E27FC236}">
                  <a16:creationId xmlns:a16="http://schemas.microsoft.com/office/drawing/2014/main" id="{5BF3F462-ED46-02DE-B60C-38D705B4F622}"/>
                </a:ext>
              </a:extLst>
            </p:cNvPr>
            <p:cNvGrpSpPr>
              <a:grpSpLocks/>
            </p:cNvGrpSpPr>
            <p:nvPr/>
          </p:nvGrpSpPr>
          <p:grpSpPr bwMode="auto">
            <a:xfrm>
              <a:off x="1117402" y="6212135"/>
              <a:ext cx="71438" cy="71438"/>
              <a:chOff x="585" y="2014"/>
              <a:chExt cx="45" cy="45"/>
            </a:xfrm>
          </p:grpSpPr>
          <p:sp>
            <p:nvSpPr>
              <p:cNvPr id="21" name="Line 35">
                <a:extLst>
                  <a:ext uri="{FF2B5EF4-FFF2-40B4-BE49-F238E27FC236}">
                    <a16:creationId xmlns:a16="http://schemas.microsoft.com/office/drawing/2014/main" id="{AC04DC62-5F54-46C1-F194-409D513392FD}"/>
                  </a:ext>
                </a:extLst>
              </p:cNvPr>
              <p:cNvSpPr>
                <a:spLocks noChangeShapeType="1"/>
              </p:cNvSpPr>
              <p:nvPr/>
            </p:nvSpPr>
            <p:spPr bwMode="auto">
              <a:xfrm>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Line 36">
                <a:extLst>
                  <a:ext uri="{FF2B5EF4-FFF2-40B4-BE49-F238E27FC236}">
                    <a16:creationId xmlns:a16="http://schemas.microsoft.com/office/drawing/2014/main" id="{74C2121D-EE18-73F0-1C96-1932A2C94465}"/>
                  </a:ext>
                </a:extLst>
              </p:cNvPr>
              <p:cNvSpPr>
                <a:spLocks noChangeShapeType="1"/>
              </p:cNvSpPr>
              <p:nvPr/>
            </p:nvSpPr>
            <p:spPr bwMode="auto">
              <a:xfrm flipH="1">
                <a:off x="585" y="2014"/>
                <a:ext cx="45" cy="45"/>
              </a:xfrm>
              <a:prstGeom prst="triangle">
                <a:avLst>
                  <a:gd name="adj" fmla="val 50000"/>
                </a:avLst>
              </a:prstGeom>
              <a:noFill/>
              <a:ln w="9525">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84003542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CE32C-6264-2781-2C84-D190737899D9}"/>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E478933E-9278-3B7C-01B7-3D5CCFC44E34}"/>
              </a:ext>
            </a:extLst>
          </p:cNvPr>
          <p:cNvSpPr>
            <a:spLocks noGrp="1"/>
          </p:cNvSpPr>
          <p:nvPr>
            <p:ph type="title"/>
          </p:nvPr>
        </p:nvSpPr>
        <p:spPr/>
        <p:txBody>
          <a:bodyPr/>
          <a:lstStyle/>
          <a:p>
            <a:r>
              <a:rPr lang="cs-CZ" sz="2600" dirty="0">
                <a:solidFill>
                  <a:srgbClr val="002060"/>
                </a:solidFill>
              </a:rPr>
              <a:t>Pacienti s potřebami geriatrické péče v LBK: výsledný populační odhad počtů </a:t>
            </a:r>
            <a:endParaRPr lang="cs-CZ" dirty="0">
              <a:solidFill>
                <a:srgbClr val="002060"/>
              </a:solidFill>
            </a:endParaRPr>
          </a:p>
        </p:txBody>
      </p:sp>
      <p:sp>
        <p:nvSpPr>
          <p:cNvPr id="3" name="TextBox 6">
            <a:extLst>
              <a:ext uri="{FF2B5EF4-FFF2-40B4-BE49-F238E27FC236}">
                <a16:creationId xmlns:a16="http://schemas.microsoft.com/office/drawing/2014/main" id="{339AF306-815C-C05D-13F1-8A5C0B59B5B7}"/>
              </a:ext>
            </a:extLst>
          </p:cNvPr>
          <p:cNvSpPr txBox="1"/>
          <p:nvPr>
            <p:custDataLst>
              <p:tags r:id="rId1"/>
            </p:custDataLst>
          </p:nvPr>
        </p:nvSpPr>
        <p:spPr>
          <a:xfrm>
            <a:off x="516483" y="698622"/>
            <a:ext cx="105156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NRHZS</a:t>
            </a:r>
            <a:endParaRPr kumimoji="0" lang="cs-CZ" sz="1400" b="1" i="0" u="none" strike="noStrike" kern="0" cap="none" spc="0" normalizeH="0" baseline="0" noProof="0">
              <a:ln>
                <a:noFill/>
              </a:ln>
              <a:solidFill>
                <a:srgbClr val="000000"/>
              </a:solidFill>
              <a:effectLst/>
              <a:uLnTx/>
              <a:uFillTx/>
              <a:latin typeface="Calibri" panose="020F0502020204030204"/>
              <a:ea typeface="+mn-ea"/>
              <a:cs typeface="+mn-cs"/>
            </a:endParaRPr>
          </a:p>
        </p:txBody>
      </p:sp>
      <p:graphicFrame>
        <p:nvGraphicFramePr>
          <p:cNvPr id="5" name="Tabulka 4">
            <a:extLst>
              <a:ext uri="{FF2B5EF4-FFF2-40B4-BE49-F238E27FC236}">
                <a16:creationId xmlns:a16="http://schemas.microsoft.com/office/drawing/2014/main" id="{CD65A1D0-4090-BA5B-7B2E-692D3259D8B1}"/>
              </a:ext>
            </a:extLst>
          </p:cNvPr>
          <p:cNvGraphicFramePr>
            <a:graphicFrameLocks noGrp="1"/>
          </p:cNvGraphicFramePr>
          <p:nvPr/>
        </p:nvGraphicFramePr>
        <p:xfrm>
          <a:off x="555465" y="665548"/>
          <a:ext cx="10652697" cy="5584178"/>
        </p:xfrm>
        <a:graphic>
          <a:graphicData uri="http://schemas.openxmlformats.org/drawingml/2006/table">
            <a:tbl>
              <a:tblPr firstRow="1" bandRow="1">
                <a:tableStyleId>{5C22544A-7EE6-4342-B048-85BDC9FD1C3A}</a:tableStyleId>
              </a:tblPr>
              <a:tblGrid>
                <a:gridCol w="1331587">
                  <a:extLst>
                    <a:ext uri="{9D8B030D-6E8A-4147-A177-3AD203B41FA5}">
                      <a16:colId xmlns:a16="http://schemas.microsoft.com/office/drawing/2014/main" val="3220656932"/>
                    </a:ext>
                  </a:extLst>
                </a:gridCol>
                <a:gridCol w="1331587">
                  <a:extLst>
                    <a:ext uri="{9D8B030D-6E8A-4147-A177-3AD203B41FA5}">
                      <a16:colId xmlns:a16="http://schemas.microsoft.com/office/drawing/2014/main" val="3686359172"/>
                    </a:ext>
                  </a:extLst>
                </a:gridCol>
                <a:gridCol w="1468147">
                  <a:extLst>
                    <a:ext uri="{9D8B030D-6E8A-4147-A177-3AD203B41FA5}">
                      <a16:colId xmlns:a16="http://schemas.microsoft.com/office/drawing/2014/main" val="2800918175"/>
                    </a:ext>
                  </a:extLst>
                </a:gridCol>
                <a:gridCol w="1457011">
                  <a:extLst>
                    <a:ext uri="{9D8B030D-6E8A-4147-A177-3AD203B41FA5}">
                      <a16:colId xmlns:a16="http://schemas.microsoft.com/office/drawing/2014/main" val="4068408936"/>
                    </a:ext>
                  </a:extLst>
                </a:gridCol>
                <a:gridCol w="834013">
                  <a:extLst>
                    <a:ext uri="{9D8B030D-6E8A-4147-A177-3AD203B41FA5}">
                      <a16:colId xmlns:a16="http://schemas.microsoft.com/office/drawing/2014/main" val="2793440044"/>
                    </a:ext>
                  </a:extLst>
                </a:gridCol>
                <a:gridCol w="1356527">
                  <a:extLst>
                    <a:ext uri="{9D8B030D-6E8A-4147-A177-3AD203B41FA5}">
                      <a16:colId xmlns:a16="http://schemas.microsoft.com/office/drawing/2014/main" val="287229888"/>
                    </a:ext>
                  </a:extLst>
                </a:gridCol>
                <a:gridCol w="1457011">
                  <a:extLst>
                    <a:ext uri="{9D8B030D-6E8A-4147-A177-3AD203B41FA5}">
                      <a16:colId xmlns:a16="http://schemas.microsoft.com/office/drawing/2014/main" val="2174032868"/>
                    </a:ext>
                  </a:extLst>
                </a:gridCol>
                <a:gridCol w="1416814">
                  <a:extLst>
                    <a:ext uri="{9D8B030D-6E8A-4147-A177-3AD203B41FA5}">
                      <a16:colId xmlns:a16="http://schemas.microsoft.com/office/drawing/2014/main" val="2649033657"/>
                    </a:ext>
                  </a:extLst>
                </a:gridCol>
              </a:tblGrid>
              <a:tr h="399360">
                <a:tc rowSpan="2">
                  <a:txBody>
                    <a:bodyPr/>
                    <a:lstStyle/>
                    <a:p>
                      <a:pPr algn="ctr"/>
                      <a:r>
                        <a:rPr lang="cs-CZ" b="0">
                          <a:solidFill>
                            <a:schemeClr val="tx1"/>
                          </a:solidFill>
                        </a:rPr>
                        <a:t>Rok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7">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a:solidFill>
                            <a:schemeClr val="tx1"/>
                          </a:solidFill>
                        </a:rPr>
                        <a:t>Počet geriatrických pacientů v LBK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cs-CZ">
                        <a:solidFill>
                          <a:schemeClr val="tx1"/>
                        </a:solidFil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cs-CZ">
                        <a:solidFill>
                          <a:schemeClr val="tx1"/>
                        </a:solidFil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cs-CZ">
                        <a:solidFill>
                          <a:schemeClr val="tx1"/>
                        </a:solidFil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cs-CZ">
                        <a:solidFill>
                          <a:schemeClr val="tx1"/>
                        </a:solidFil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cs-CZ">
                        <a:solidFill>
                          <a:schemeClr val="tx1"/>
                        </a:solidFil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49445322"/>
                  </a:ext>
                </a:extLst>
              </a:tr>
              <a:tr h="627258">
                <a:tc vMerge="1">
                  <a:txBody>
                    <a:bodyPr/>
                    <a:lstStyle/>
                    <a:p>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60-74 let</a:t>
                      </a:r>
                    </a:p>
                    <a:p>
                      <a:pPr algn="ctr"/>
                      <a:r>
                        <a:rPr lang="cs-CZ" b="1">
                          <a:solidFill>
                            <a:schemeClr val="tx1"/>
                          </a:solidFill>
                        </a:rPr>
                        <a:t>Nízké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60-74 let</a:t>
                      </a:r>
                    </a:p>
                    <a:p>
                      <a:pPr algn="ctr"/>
                      <a:r>
                        <a:rPr lang="cs-CZ" b="1">
                          <a:solidFill>
                            <a:schemeClr val="tx1"/>
                          </a:solidFill>
                        </a:rPr>
                        <a:t>Střední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60-74 let</a:t>
                      </a:r>
                    </a:p>
                    <a:p>
                      <a:pPr algn="ctr"/>
                      <a:r>
                        <a:rPr lang="cs-CZ" b="1">
                          <a:solidFill>
                            <a:schemeClr val="tx1"/>
                          </a:solidFill>
                        </a:rPr>
                        <a:t>Vysoké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cs-CZ">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75+ let</a:t>
                      </a:r>
                    </a:p>
                    <a:p>
                      <a:pPr algn="ctr"/>
                      <a:r>
                        <a:rPr lang="cs-CZ" b="1">
                          <a:solidFill>
                            <a:schemeClr val="tx1"/>
                          </a:solidFill>
                        </a:rPr>
                        <a:t>Nízké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75+ let</a:t>
                      </a:r>
                    </a:p>
                    <a:p>
                      <a:pPr algn="ctr"/>
                      <a:r>
                        <a:rPr lang="cs-CZ" b="1">
                          <a:solidFill>
                            <a:schemeClr val="tx1"/>
                          </a:solidFill>
                        </a:rPr>
                        <a:t>Střední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b="1">
                          <a:solidFill>
                            <a:schemeClr val="tx1"/>
                          </a:solidFill>
                        </a:rPr>
                        <a:t>75+ let</a:t>
                      </a:r>
                    </a:p>
                    <a:p>
                      <a:pPr algn="ctr"/>
                      <a:r>
                        <a:rPr lang="cs-CZ" b="1">
                          <a:solidFill>
                            <a:schemeClr val="tx1"/>
                          </a:solidFill>
                        </a:rPr>
                        <a:t>Vysoké riziko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9206546"/>
                  </a:ext>
                </a:extLst>
              </a:tr>
              <a:tr h="413158">
                <a:tc>
                  <a:txBody>
                    <a:bodyPr/>
                    <a:lstStyle/>
                    <a:p>
                      <a:pPr algn="ctr" fontAlgn="ctr"/>
                      <a:r>
                        <a:rPr lang="cs-CZ" sz="1800" b="1" i="0" u="none" strike="noStrike">
                          <a:solidFill>
                            <a:srgbClr val="000000"/>
                          </a:solidFill>
                          <a:effectLst/>
                          <a:latin typeface="Aptos Narrow" panose="020B0004020202020204" pitchFamily="34" charset="0"/>
                        </a:rPr>
                        <a:t>2014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19 149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9 318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574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8 532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5 937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1 546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1923845"/>
                  </a:ext>
                </a:extLst>
              </a:tr>
              <a:tr h="413158">
                <a:tc>
                  <a:txBody>
                    <a:bodyPr/>
                    <a:lstStyle/>
                    <a:p>
                      <a:pPr algn="ctr" fontAlgn="ctr"/>
                      <a:r>
                        <a:rPr lang="cs-CZ" sz="1800" b="1" i="0" u="none" strike="noStrike">
                          <a:solidFill>
                            <a:srgbClr val="000000"/>
                          </a:solidFill>
                          <a:effectLst/>
                          <a:latin typeface="Aptos Narrow" panose="020B0004020202020204" pitchFamily="34" charset="0"/>
                        </a:rPr>
                        <a:t>2015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20 885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9 309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609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9 404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5 941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1 632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9458241"/>
                  </a:ext>
                </a:extLst>
              </a:tr>
              <a:tr h="413158">
                <a:tc>
                  <a:txBody>
                    <a:bodyPr/>
                    <a:lstStyle/>
                    <a:p>
                      <a:pPr algn="ctr" fontAlgn="ctr"/>
                      <a:r>
                        <a:rPr lang="cs-CZ" sz="1800" b="1" i="0" u="none" strike="noStrike">
                          <a:solidFill>
                            <a:srgbClr val="000000"/>
                          </a:solidFill>
                          <a:effectLst/>
                          <a:latin typeface="Aptos Narrow" panose="020B0004020202020204" pitchFamily="34" charset="0"/>
                        </a:rPr>
                        <a:t>2016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21 745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9 082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677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10 099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5 862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1 723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1029571"/>
                  </a:ext>
                </a:extLst>
              </a:tr>
              <a:tr h="413158">
                <a:tc>
                  <a:txBody>
                    <a:bodyPr/>
                    <a:lstStyle/>
                    <a:p>
                      <a:pPr algn="ctr" fontAlgn="ctr"/>
                      <a:r>
                        <a:rPr lang="cs-CZ" sz="1800" b="1" i="0" u="none" strike="noStrike">
                          <a:solidFill>
                            <a:srgbClr val="000000"/>
                          </a:solidFill>
                          <a:effectLst/>
                          <a:latin typeface="Aptos Narrow" panose="020B0004020202020204" pitchFamily="34" charset="0"/>
                        </a:rPr>
                        <a:t>2017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22 043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8 979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659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10 596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5 867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1 783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0992489"/>
                  </a:ext>
                </a:extLst>
              </a:tr>
              <a:tr h="413158">
                <a:tc>
                  <a:txBody>
                    <a:bodyPr/>
                    <a:lstStyle/>
                    <a:p>
                      <a:pPr algn="ctr" fontAlgn="ctr"/>
                      <a:r>
                        <a:rPr lang="cs-CZ" sz="1800" b="1" i="0" u="none" strike="noStrike">
                          <a:solidFill>
                            <a:srgbClr val="000000"/>
                          </a:solidFill>
                          <a:effectLst/>
                          <a:latin typeface="Aptos Narrow" panose="020B0004020202020204" pitchFamily="34" charset="0"/>
                        </a:rPr>
                        <a:t>2018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22 220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8 962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679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11 333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6 121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1 772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7707802"/>
                  </a:ext>
                </a:extLst>
              </a:tr>
              <a:tr h="413158">
                <a:tc>
                  <a:txBody>
                    <a:bodyPr/>
                    <a:lstStyle/>
                    <a:p>
                      <a:pPr algn="ctr" fontAlgn="ctr"/>
                      <a:r>
                        <a:rPr lang="cs-CZ" sz="1800" b="1" i="0" u="none" strike="noStrike">
                          <a:solidFill>
                            <a:srgbClr val="000000"/>
                          </a:solidFill>
                          <a:effectLst/>
                          <a:latin typeface="Aptos Narrow" panose="020B0004020202020204" pitchFamily="34" charset="0"/>
                        </a:rPr>
                        <a:t>2019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22 539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9 134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12 031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6 450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2 013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0872733"/>
                  </a:ext>
                </a:extLst>
              </a:tr>
              <a:tr h="413158">
                <a:tc>
                  <a:txBody>
                    <a:bodyPr/>
                    <a:lstStyle/>
                    <a:p>
                      <a:pPr algn="ctr" fontAlgn="ctr"/>
                      <a:r>
                        <a:rPr lang="cs-CZ" sz="1800" b="1" i="0" u="none" strike="noStrike">
                          <a:solidFill>
                            <a:srgbClr val="000000"/>
                          </a:solidFill>
                          <a:effectLst/>
                          <a:latin typeface="Aptos Narrow" panose="020B0004020202020204" pitchFamily="34" charset="0"/>
                        </a:rPr>
                        <a:t>2020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22 280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8 038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741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12 235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6 151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2 121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2965838"/>
                  </a:ext>
                </a:extLst>
              </a:tr>
              <a:tr h="413158">
                <a:tc>
                  <a:txBody>
                    <a:bodyPr/>
                    <a:lstStyle/>
                    <a:p>
                      <a:pPr algn="ctr" fontAlgn="ctr"/>
                      <a:r>
                        <a:rPr lang="cs-CZ" sz="1800" b="1" i="0" u="none" strike="noStrike">
                          <a:solidFill>
                            <a:srgbClr val="000000"/>
                          </a:solidFill>
                          <a:effectLst/>
                          <a:latin typeface="Aptos Narrow" panose="020B0004020202020204" pitchFamily="34" charset="0"/>
                        </a:rPr>
                        <a:t>2021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24 167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8 493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804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14 240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6 724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2 152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0253379"/>
                  </a:ext>
                </a:extLst>
              </a:tr>
              <a:tr h="413158">
                <a:tc>
                  <a:txBody>
                    <a:bodyPr/>
                    <a:lstStyle/>
                    <a:p>
                      <a:pPr algn="ctr" fontAlgn="ctr"/>
                      <a:r>
                        <a:rPr lang="cs-CZ" sz="1800" b="1" i="0" u="none" strike="noStrike">
                          <a:solidFill>
                            <a:srgbClr val="000000"/>
                          </a:solidFill>
                          <a:effectLst/>
                          <a:latin typeface="Aptos Narrow" panose="020B0004020202020204" pitchFamily="34" charset="0"/>
                        </a:rPr>
                        <a:t>2022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22 780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8 417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799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14 645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7 441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2 345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4988032"/>
                  </a:ext>
                </a:extLst>
              </a:tr>
              <a:tr h="413158">
                <a:tc>
                  <a:txBody>
                    <a:bodyPr/>
                    <a:lstStyle/>
                    <a:p>
                      <a:pPr algn="ctr" fontAlgn="ctr"/>
                      <a:r>
                        <a:rPr lang="cs-CZ" sz="1800" b="1" i="0" u="none" strike="noStrike">
                          <a:solidFill>
                            <a:srgbClr val="000000"/>
                          </a:solidFill>
                          <a:effectLst/>
                          <a:latin typeface="Aptos Narrow" panose="020B0004020202020204" pitchFamily="34" charset="0"/>
                        </a:rPr>
                        <a:t>2023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21 980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8 455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758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15 604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7 619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2 528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9465541"/>
                  </a:ext>
                </a:extLst>
              </a:tr>
              <a:tr h="413158">
                <a:tc>
                  <a:txBody>
                    <a:bodyPr/>
                    <a:lstStyle/>
                    <a:p>
                      <a:pPr algn="ctr" fontAlgn="ctr"/>
                      <a:r>
                        <a:rPr lang="cs-CZ" sz="1800" b="1" i="0" u="none" strike="noStrike">
                          <a:solidFill>
                            <a:srgbClr val="000000"/>
                          </a:solidFill>
                          <a:effectLst/>
                          <a:latin typeface="Aptos Narrow" panose="020B0004020202020204" pitchFamily="34" charset="0"/>
                        </a:rPr>
                        <a:t>2024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22 283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8 410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831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cs-CZ" sz="1800" b="0" i="0" u="none" strike="noStrike">
                        <a:solidFill>
                          <a:srgbClr val="000000"/>
                        </a:solidFill>
                        <a:effectLst/>
                        <a:latin typeface="Aptos Narrow" panose="020B0004020202020204" pitchFamily="34" charset="0"/>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16 796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7 841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cs-CZ" sz="1800" b="0" i="0" u="none" strike="noStrike">
                          <a:solidFill>
                            <a:srgbClr val="000000"/>
                          </a:solidFill>
                          <a:effectLst/>
                          <a:latin typeface="Aptos Narrow" panose="020B0004020202020204" pitchFamily="34" charset="0"/>
                        </a:rPr>
                        <a:t>2 716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3617388"/>
                  </a:ext>
                </a:extLst>
              </a:tr>
            </a:tbl>
          </a:graphicData>
        </a:graphic>
      </p:graphicFrame>
      <p:cxnSp>
        <p:nvCxnSpPr>
          <p:cNvPr id="12" name="Přímá spojnice se šipkou 11">
            <a:extLst>
              <a:ext uri="{FF2B5EF4-FFF2-40B4-BE49-F238E27FC236}">
                <a16:creationId xmlns:a16="http://schemas.microsoft.com/office/drawing/2014/main" id="{5C691783-4FD1-4E1D-0E7D-B051B6C6295B}"/>
              </a:ext>
            </a:extLst>
          </p:cNvPr>
          <p:cNvCxnSpPr>
            <a:cxnSpLocks/>
          </p:cNvCxnSpPr>
          <p:nvPr/>
        </p:nvCxnSpPr>
        <p:spPr>
          <a:xfrm>
            <a:off x="6076950" y="2291255"/>
            <a:ext cx="0" cy="3841692"/>
          </a:xfrm>
          <a:prstGeom prst="straightConnector1">
            <a:avLst/>
          </a:prstGeom>
          <a:ln w="38100">
            <a:solidFill>
              <a:srgbClr val="C0000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 name="TextovéPole 16">
            <a:extLst>
              <a:ext uri="{FF2B5EF4-FFF2-40B4-BE49-F238E27FC236}">
                <a16:creationId xmlns:a16="http://schemas.microsoft.com/office/drawing/2014/main" id="{002C0642-0937-213B-9184-D5B435C87B50}"/>
              </a:ext>
            </a:extLst>
          </p:cNvPr>
          <p:cNvSpPr txBox="1"/>
          <p:nvPr/>
        </p:nvSpPr>
        <p:spPr>
          <a:xfrm>
            <a:off x="7032517" y="6329928"/>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+79%</a:t>
            </a:r>
          </a:p>
        </p:txBody>
      </p:sp>
      <p:sp>
        <p:nvSpPr>
          <p:cNvPr id="18" name="TextovéPole 17">
            <a:extLst>
              <a:ext uri="{FF2B5EF4-FFF2-40B4-BE49-F238E27FC236}">
                <a16:creationId xmlns:a16="http://schemas.microsoft.com/office/drawing/2014/main" id="{577B087D-A9C5-8963-423A-9F82ABADDA6E}"/>
              </a:ext>
            </a:extLst>
          </p:cNvPr>
          <p:cNvSpPr txBox="1"/>
          <p:nvPr/>
        </p:nvSpPr>
        <p:spPr>
          <a:xfrm>
            <a:off x="9934590" y="6307965"/>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a:t>
            </a:r>
            <a:r>
              <a:rPr lang="cs-CZ" sz="2200" b="1">
                <a:solidFill>
                  <a:srgbClr val="C00000"/>
                </a:solidFill>
                <a:latin typeface="Arial" panose="020B0604020202020204"/>
              </a:rPr>
              <a:t>66</a:t>
            </a: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a:t>
            </a:r>
          </a:p>
        </p:txBody>
      </p:sp>
      <p:sp>
        <p:nvSpPr>
          <p:cNvPr id="19" name="TextovéPole 18">
            <a:extLst>
              <a:ext uri="{FF2B5EF4-FFF2-40B4-BE49-F238E27FC236}">
                <a16:creationId xmlns:a16="http://schemas.microsoft.com/office/drawing/2014/main" id="{5A59785F-58B9-CF43-6CF9-CF9F7ECF8379}"/>
              </a:ext>
            </a:extLst>
          </p:cNvPr>
          <p:cNvSpPr txBox="1"/>
          <p:nvPr/>
        </p:nvSpPr>
        <p:spPr>
          <a:xfrm>
            <a:off x="8483254" y="6320963"/>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+32%</a:t>
            </a:r>
          </a:p>
        </p:txBody>
      </p:sp>
      <p:sp>
        <p:nvSpPr>
          <p:cNvPr id="28" name="TextovéPole 27">
            <a:extLst>
              <a:ext uri="{FF2B5EF4-FFF2-40B4-BE49-F238E27FC236}">
                <a16:creationId xmlns:a16="http://schemas.microsoft.com/office/drawing/2014/main" id="{B7F89FBC-1A12-1371-EB48-FB7A476A1915}"/>
              </a:ext>
            </a:extLst>
          </p:cNvPr>
          <p:cNvSpPr txBox="1"/>
          <p:nvPr/>
        </p:nvSpPr>
        <p:spPr>
          <a:xfrm>
            <a:off x="1867714" y="6344057"/>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a:t>
            </a:r>
            <a:r>
              <a:rPr lang="cs-CZ" sz="2200" b="1">
                <a:solidFill>
                  <a:srgbClr val="C00000"/>
                </a:solidFill>
                <a:latin typeface="Arial" panose="020B0604020202020204"/>
              </a:rPr>
              <a:t>7</a:t>
            </a: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a:t>
            </a:r>
          </a:p>
        </p:txBody>
      </p:sp>
      <p:sp>
        <p:nvSpPr>
          <p:cNvPr id="29" name="TextovéPole 28">
            <a:extLst>
              <a:ext uri="{FF2B5EF4-FFF2-40B4-BE49-F238E27FC236}">
                <a16:creationId xmlns:a16="http://schemas.microsoft.com/office/drawing/2014/main" id="{2AD47389-B72A-C286-16CA-9619E35AC5DD}"/>
              </a:ext>
            </a:extLst>
          </p:cNvPr>
          <p:cNvSpPr txBox="1"/>
          <p:nvPr/>
        </p:nvSpPr>
        <p:spPr>
          <a:xfrm>
            <a:off x="4763600" y="6326889"/>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+3</a:t>
            </a:r>
            <a:r>
              <a:rPr lang="cs-CZ" sz="2200" b="1">
                <a:solidFill>
                  <a:srgbClr val="C00000"/>
                </a:solidFill>
                <a:latin typeface="Arial" panose="020B0604020202020204"/>
              </a:rPr>
              <a:t>6</a:t>
            </a: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a:t>
            </a:r>
          </a:p>
        </p:txBody>
      </p:sp>
      <p:sp>
        <p:nvSpPr>
          <p:cNvPr id="30" name="TextovéPole 29">
            <a:extLst>
              <a:ext uri="{FF2B5EF4-FFF2-40B4-BE49-F238E27FC236}">
                <a16:creationId xmlns:a16="http://schemas.microsoft.com/office/drawing/2014/main" id="{4CD94B1D-4EB9-32AC-4679-4E2C40AFE76B}"/>
              </a:ext>
            </a:extLst>
          </p:cNvPr>
          <p:cNvSpPr txBox="1"/>
          <p:nvPr/>
        </p:nvSpPr>
        <p:spPr>
          <a:xfrm>
            <a:off x="3295087" y="6332518"/>
            <a:ext cx="121561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C00000"/>
                </a:solidFill>
                <a:effectLst/>
                <a:uLnTx/>
                <a:uFillTx/>
                <a:latin typeface="Arial" panose="020B0604020202020204"/>
                <a:ea typeface="+mn-ea"/>
                <a:cs typeface="+mn-cs"/>
              </a:rPr>
              <a:t>-10%</a:t>
            </a:r>
          </a:p>
        </p:txBody>
      </p:sp>
      <p:cxnSp>
        <p:nvCxnSpPr>
          <p:cNvPr id="14" name="Přímá spojnice se šipkou 13">
            <a:extLst>
              <a:ext uri="{FF2B5EF4-FFF2-40B4-BE49-F238E27FC236}">
                <a16:creationId xmlns:a16="http://schemas.microsoft.com/office/drawing/2014/main" id="{678986EF-95E3-37CE-6F84-DC4AF1670574}"/>
              </a:ext>
            </a:extLst>
          </p:cNvPr>
          <p:cNvCxnSpPr>
            <a:cxnSpLocks/>
          </p:cNvCxnSpPr>
          <p:nvPr/>
        </p:nvCxnSpPr>
        <p:spPr>
          <a:xfrm>
            <a:off x="11150204" y="2291255"/>
            <a:ext cx="0" cy="3841692"/>
          </a:xfrm>
          <a:prstGeom prst="straightConnector1">
            <a:avLst/>
          </a:prstGeom>
          <a:ln w="38100">
            <a:solidFill>
              <a:srgbClr val="C00000"/>
            </a:solidFill>
            <a:prstDash val="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941683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8526CB-7DF7-AA6B-D1AC-FB3E55BFA874}"/>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C784BE70-6CF5-BC32-12BC-1DB7ED9C2BB7}"/>
              </a:ext>
            </a:extLst>
          </p:cNvPr>
          <p:cNvSpPr>
            <a:spLocks noGrp="1"/>
          </p:cNvSpPr>
          <p:nvPr>
            <p:ph type="title"/>
          </p:nvPr>
        </p:nvSpPr>
        <p:spPr/>
        <p:txBody>
          <a:bodyPr/>
          <a:lstStyle/>
          <a:p>
            <a:r>
              <a:rPr lang="cs-CZ" dirty="0">
                <a:solidFill>
                  <a:srgbClr val="002060"/>
                </a:solidFill>
              </a:rPr>
              <a:t>Pacienti s potřebami geriatrické péče v LBK: objem čerpané péče narůstá </a:t>
            </a:r>
          </a:p>
        </p:txBody>
      </p:sp>
      <p:graphicFrame>
        <p:nvGraphicFramePr>
          <p:cNvPr id="4" name="Tabulka 3">
            <a:extLst>
              <a:ext uri="{FF2B5EF4-FFF2-40B4-BE49-F238E27FC236}">
                <a16:creationId xmlns:a16="http://schemas.microsoft.com/office/drawing/2014/main" id="{5101E754-0AA3-1B81-E2D7-1521CDBF26F0}"/>
              </a:ext>
            </a:extLst>
          </p:cNvPr>
          <p:cNvGraphicFramePr>
            <a:graphicFrameLocks noGrp="1"/>
          </p:cNvGraphicFramePr>
          <p:nvPr/>
        </p:nvGraphicFramePr>
        <p:xfrm>
          <a:off x="340487" y="2489617"/>
          <a:ext cx="11320802" cy="2548890"/>
        </p:xfrm>
        <a:graphic>
          <a:graphicData uri="http://schemas.openxmlformats.org/drawingml/2006/table">
            <a:tbl>
              <a:tblPr firstRow="1" bandRow="1">
                <a:tableStyleId>{5C22544A-7EE6-4342-B048-85BDC9FD1C3A}</a:tableStyleId>
              </a:tblPr>
              <a:tblGrid>
                <a:gridCol w="927935">
                  <a:extLst>
                    <a:ext uri="{9D8B030D-6E8A-4147-A177-3AD203B41FA5}">
                      <a16:colId xmlns:a16="http://schemas.microsoft.com/office/drawing/2014/main" val="3220656932"/>
                    </a:ext>
                  </a:extLst>
                </a:gridCol>
                <a:gridCol w="927935">
                  <a:extLst>
                    <a:ext uri="{9D8B030D-6E8A-4147-A177-3AD203B41FA5}">
                      <a16:colId xmlns:a16="http://schemas.microsoft.com/office/drawing/2014/main" val="2104945556"/>
                    </a:ext>
                  </a:extLst>
                </a:gridCol>
                <a:gridCol w="1113521">
                  <a:extLst>
                    <a:ext uri="{9D8B030D-6E8A-4147-A177-3AD203B41FA5}">
                      <a16:colId xmlns:a16="http://schemas.microsoft.com/office/drawing/2014/main" val="3686359172"/>
                    </a:ext>
                  </a:extLst>
                </a:gridCol>
                <a:gridCol w="927935">
                  <a:extLst>
                    <a:ext uri="{9D8B030D-6E8A-4147-A177-3AD203B41FA5}">
                      <a16:colId xmlns:a16="http://schemas.microsoft.com/office/drawing/2014/main" val="558833348"/>
                    </a:ext>
                  </a:extLst>
                </a:gridCol>
                <a:gridCol w="1113521">
                  <a:extLst>
                    <a:ext uri="{9D8B030D-6E8A-4147-A177-3AD203B41FA5}">
                      <a16:colId xmlns:a16="http://schemas.microsoft.com/office/drawing/2014/main" val="729965099"/>
                    </a:ext>
                  </a:extLst>
                </a:gridCol>
                <a:gridCol w="927935">
                  <a:extLst>
                    <a:ext uri="{9D8B030D-6E8A-4147-A177-3AD203B41FA5}">
                      <a16:colId xmlns:a16="http://schemas.microsoft.com/office/drawing/2014/main" val="3143887586"/>
                    </a:ext>
                  </a:extLst>
                </a:gridCol>
                <a:gridCol w="1113521">
                  <a:extLst>
                    <a:ext uri="{9D8B030D-6E8A-4147-A177-3AD203B41FA5}">
                      <a16:colId xmlns:a16="http://schemas.microsoft.com/office/drawing/2014/main" val="576407694"/>
                    </a:ext>
                  </a:extLst>
                </a:gridCol>
                <a:gridCol w="927935">
                  <a:extLst>
                    <a:ext uri="{9D8B030D-6E8A-4147-A177-3AD203B41FA5}">
                      <a16:colId xmlns:a16="http://schemas.microsoft.com/office/drawing/2014/main" val="3262213493"/>
                    </a:ext>
                  </a:extLst>
                </a:gridCol>
                <a:gridCol w="1113521">
                  <a:extLst>
                    <a:ext uri="{9D8B030D-6E8A-4147-A177-3AD203B41FA5}">
                      <a16:colId xmlns:a16="http://schemas.microsoft.com/office/drawing/2014/main" val="3428040961"/>
                    </a:ext>
                  </a:extLst>
                </a:gridCol>
                <a:gridCol w="927935">
                  <a:extLst>
                    <a:ext uri="{9D8B030D-6E8A-4147-A177-3AD203B41FA5}">
                      <a16:colId xmlns:a16="http://schemas.microsoft.com/office/drawing/2014/main" val="2712516277"/>
                    </a:ext>
                  </a:extLst>
                </a:gridCol>
                <a:gridCol w="1299108">
                  <a:extLst>
                    <a:ext uri="{9D8B030D-6E8A-4147-A177-3AD203B41FA5}">
                      <a16:colId xmlns:a16="http://schemas.microsoft.com/office/drawing/2014/main" val="3800032445"/>
                    </a:ext>
                  </a:extLst>
                </a:gridCol>
              </a:tblGrid>
              <a:tr h="177343">
                <a:tc>
                  <a:txBody>
                    <a:bodyPr/>
                    <a:lstStyle/>
                    <a:p>
                      <a:pPr algn="ctr"/>
                      <a:r>
                        <a:rPr lang="cs-CZ" sz="1400">
                          <a:solidFill>
                            <a:schemeClr val="tx1"/>
                          </a:solidFill>
                          <a:latin typeface="+mn-lt"/>
                        </a:rPr>
                        <a:t>Rok</a:t>
                      </a:r>
                    </a:p>
                  </a:txBody>
                  <a:tcPr marL="0" marR="0" marT="0"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cs-CZ" sz="1400">
                          <a:solidFill>
                            <a:schemeClr val="tx1"/>
                          </a:solidFill>
                          <a:latin typeface="+mn-lt"/>
                        </a:rPr>
                        <a:t>N</a:t>
                      </a:r>
                    </a:p>
                  </a:txBody>
                  <a:tcPr marL="0" marR="0" marT="0"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cs-CZ" sz="1600">
                          <a:solidFill>
                            <a:schemeClr val="tx1"/>
                          </a:solidFill>
                          <a:latin typeface="+mn-lt"/>
                        </a:rPr>
                        <a:t>Zdravotnická záchranná služba</a:t>
                      </a:r>
                    </a:p>
                  </a:txBody>
                  <a:tcPr marL="0" marR="0" marT="0"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cs-CZ" sz="1400">
                        <a:solidFill>
                          <a:schemeClr val="tx1"/>
                        </a:solidFill>
                        <a:latin typeface="+mn-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cs-CZ" sz="1600">
                          <a:solidFill>
                            <a:schemeClr val="tx1"/>
                          </a:solidFill>
                          <a:latin typeface="+mn-lt"/>
                        </a:rPr>
                        <a:t>Akutní lůžková </a:t>
                      </a:r>
                    </a:p>
                    <a:p>
                      <a:pPr algn="ctr"/>
                      <a:r>
                        <a:rPr lang="cs-CZ" sz="1600">
                          <a:solidFill>
                            <a:schemeClr val="tx1"/>
                          </a:solidFill>
                          <a:latin typeface="+mn-lt"/>
                        </a:rPr>
                        <a:t>péče</a:t>
                      </a:r>
                    </a:p>
                  </a:txBody>
                  <a:tcPr marL="0" marR="0" marT="0"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cs-CZ" sz="1400">
                        <a:solidFill>
                          <a:schemeClr val="tx1"/>
                        </a:solidFill>
                        <a:latin typeface="+mn-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cs-CZ" sz="1600">
                          <a:solidFill>
                            <a:schemeClr val="tx1"/>
                          </a:solidFill>
                          <a:latin typeface="+mn-lt"/>
                        </a:rPr>
                        <a:t>Neakutní lůžková </a:t>
                      </a:r>
                    </a:p>
                    <a:p>
                      <a:pPr algn="ctr"/>
                      <a:r>
                        <a:rPr lang="cs-CZ" sz="1600">
                          <a:solidFill>
                            <a:schemeClr val="tx1"/>
                          </a:solidFill>
                          <a:latin typeface="+mn-lt"/>
                        </a:rPr>
                        <a:t>péče</a:t>
                      </a:r>
                    </a:p>
                  </a:txBody>
                  <a:tcPr marL="0" marR="0" marT="0"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cs-CZ" sz="1400">
                        <a:solidFill>
                          <a:schemeClr val="tx1"/>
                        </a:solidFill>
                        <a:latin typeface="+mn-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cs-CZ" sz="1600">
                          <a:solidFill>
                            <a:schemeClr val="tx1"/>
                          </a:solidFill>
                          <a:latin typeface="+mn-lt"/>
                        </a:rPr>
                        <a:t>Pobytová sociální služba</a:t>
                      </a:r>
                    </a:p>
                  </a:txBody>
                  <a:tcPr marL="0" marR="0" marT="0" marB="0" anchor="ctr">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a:endParaRPr lang="cs-CZ" sz="1400">
                        <a:solidFill>
                          <a:schemeClr val="tx1"/>
                        </a:solidFill>
                        <a:latin typeface="+mn-lt"/>
                      </a:endParaRPr>
                    </a:p>
                  </a:txBody>
                  <a:tcPr marL="0" marR="0" marT="0" marB="0" anchor="ctr">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600" err="1">
                          <a:solidFill>
                            <a:schemeClr val="tx1"/>
                          </a:solidFill>
                          <a:latin typeface="+mn-lt"/>
                        </a:rPr>
                        <a:t>Odb</a:t>
                      </a:r>
                      <a:r>
                        <a:rPr lang="cs-CZ" sz="1600">
                          <a:solidFill>
                            <a:schemeClr val="tx1"/>
                          </a:solidFill>
                          <a:latin typeface="+mn-lt"/>
                        </a:rPr>
                        <a:t>. 925/926</a:t>
                      </a:r>
                      <a:br>
                        <a:rPr lang="cs-CZ" sz="1600">
                          <a:solidFill>
                            <a:schemeClr val="tx1"/>
                          </a:solidFill>
                          <a:latin typeface="+mn-lt"/>
                        </a:rPr>
                      </a:br>
                      <a:r>
                        <a:rPr lang="cs-CZ" sz="1600">
                          <a:solidFill>
                            <a:schemeClr val="tx1"/>
                          </a:solidFill>
                          <a:latin typeface="+mn-lt"/>
                        </a:rPr>
                        <a:t>≥ 14 dní/rok</a:t>
                      </a:r>
                    </a:p>
                  </a:txBody>
                  <a:tcPr marL="0" marR="0" marT="0" marB="0" anchor="ctr">
                    <a:lnL w="635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455313234"/>
                  </a:ext>
                </a:extLst>
              </a:tr>
              <a:tr h="260658">
                <a:tc>
                  <a:txBody>
                    <a:bodyPr/>
                    <a:lstStyle/>
                    <a:p>
                      <a:pPr algn="ctr"/>
                      <a:endParaRPr lang="cs-CZ" sz="1400">
                        <a:solidFill>
                          <a:schemeClr val="tx1"/>
                        </a:solidFill>
                        <a:latin typeface="+mn-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cs-CZ" sz="1400">
                        <a:solidFill>
                          <a:schemeClr val="tx1"/>
                        </a:solidFill>
                        <a:latin typeface="+mn-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pacientů</a:t>
                      </a:r>
                      <a:br>
                        <a:rPr lang="cs-CZ" sz="1200">
                          <a:solidFill>
                            <a:schemeClr val="tx1"/>
                          </a:solidFill>
                          <a:latin typeface="+mn-lt"/>
                        </a:rPr>
                      </a:br>
                      <a:r>
                        <a:rPr lang="cs-CZ" sz="1200">
                          <a:solidFill>
                            <a:schemeClr val="tx1"/>
                          </a:solidFill>
                          <a:latin typeface="+mn-lt"/>
                        </a:rPr>
                        <a:t>(% z N)</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výjezdů ZZS </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pacientů</a:t>
                      </a:r>
                      <a:br>
                        <a:rPr lang="cs-CZ" sz="1200">
                          <a:solidFill>
                            <a:schemeClr val="tx1"/>
                          </a:solidFill>
                          <a:latin typeface="+mn-lt"/>
                        </a:rPr>
                      </a:br>
                      <a:r>
                        <a:rPr lang="cs-CZ" sz="1200">
                          <a:solidFill>
                            <a:schemeClr val="tx1"/>
                          </a:solidFill>
                          <a:latin typeface="+mn-lt"/>
                        </a:rPr>
                        <a:t>(% z N)</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dnů </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pacientů</a:t>
                      </a:r>
                      <a:br>
                        <a:rPr lang="cs-CZ" sz="1200">
                          <a:solidFill>
                            <a:schemeClr val="tx1"/>
                          </a:solidFill>
                          <a:latin typeface="+mn-lt"/>
                        </a:rPr>
                      </a:br>
                      <a:r>
                        <a:rPr lang="cs-CZ" sz="1200">
                          <a:solidFill>
                            <a:schemeClr val="tx1"/>
                          </a:solidFill>
                          <a:latin typeface="+mn-lt"/>
                        </a:rPr>
                        <a:t>(% z N)</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dnů </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pacientů</a:t>
                      </a:r>
                      <a:br>
                        <a:rPr lang="cs-CZ" sz="1200">
                          <a:solidFill>
                            <a:schemeClr val="tx1"/>
                          </a:solidFill>
                          <a:latin typeface="+mn-lt"/>
                        </a:rPr>
                      </a:br>
                      <a:r>
                        <a:rPr lang="cs-CZ" sz="1200">
                          <a:solidFill>
                            <a:schemeClr val="tx1"/>
                          </a:solidFill>
                          <a:latin typeface="+mn-lt"/>
                        </a:rPr>
                        <a:t>(% z N)</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dnů</a:t>
                      </a:r>
                    </a:p>
                  </a:txBody>
                  <a:tcPr marL="0" marR="0" marT="0" marB="0" anchor="ctr">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cs-CZ" sz="1200">
                          <a:solidFill>
                            <a:schemeClr val="tx1"/>
                          </a:solidFill>
                          <a:latin typeface="+mn-lt"/>
                        </a:rPr>
                        <a:t>Počet pacientů</a:t>
                      </a:r>
                      <a:br>
                        <a:rPr lang="cs-CZ" sz="1200">
                          <a:solidFill>
                            <a:schemeClr val="tx1"/>
                          </a:solidFill>
                          <a:latin typeface="+mn-lt"/>
                        </a:rPr>
                      </a:br>
                      <a:r>
                        <a:rPr lang="cs-CZ" sz="1200">
                          <a:solidFill>
                            <a:schemeClr val="tx1"/>
                          </a:solidFill>
                          <a:latin typeface="+mn-lt"/>
                        </a:rPr>
                        <a:t>(% z N)</a:t>
                      </a:r>
                    </a:p>
                  </a:txBody>
                  <a:tcPr marL="0" marR="0" marT="0" marB="0" anchor="ctr">
                    <a:lnL w="635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9206546"/>
                  </a:ext>
                </a:extLst>
              </a:tr>
              <a:tr h="288000">
                <a:tc>
                  <a:txBody>
                    <a:bodyPr/>
                    <a:lstStyle/>
                    <a:p>
                      <a:pPr algn="ctr"/>
                      <a:r>
                        <a:rPr lang="cs-CZ" sz="1400" b="1">
                          <a:latin typeface="+mn-lt"/>
                        </a:rPr>
                        <a:t>2015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1 632</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1 029</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(63,1 %)</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1 986</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1 179</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(72,2 %)</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20 417</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600</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(36,8 %)</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35 741</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931</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(57,0 %)</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221 776</a:t>
                      </a:r>
                    </a:p>
                  </a:txBody>
                  <a:tcPr marL="6350" marR="6350" marT="6350" marB="0" anchor="ctr">
                    <a:lnL w="12700" cmpd="sng">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771 </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(47,2 %)</a:t>
                      </a:r>
                    </a:p>
                  </a:txBody>
                  <a:tcPr marL="9525" marR="9525" marT="9525" marB="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443122"/>
                  </a:ext>
                </a:extLst>
              </a:tr>
              <a:tr h="288000">
                <a:tc>
                  <a:txBody>
                    <a:bodyPr/>
                    <a:lstStyle/>
                    <a:p>
                      <a:pPr algn="ctr"/>
                      <a:r>
                        <a:rPr lang="cs-CZ" sz="1400" b="1">
                          <a:latin typeface="+mn-lt"/>
                        </a:rPr>
                        <a:t>2024</a:t>
                      </a:r>
                    </a:p>
                  </a:txBody>
                  <a:tcPr marL="0" marR="0" marT="0"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2 716</a:t>
                      </a:r>
                    </a:p>
                  </a:txBody>
                  <a:tcPr marL="6350" marR="6350" marT="6350"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1 727</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(63,6 %)</a:t>
                      </a:r>
                    </a:p>
                  </a:txBody>
                  <a:tcPr marL="9525" marR="9525" marT="9525"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3 597</a:t>
                      </a:r>
                    </a:p>
                  </a:txBody>
                  <a:tcPr marL="6350" marR="6350" marT="6350"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1 794</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(66,1 %)</a:t>
                      </a:r>
                    </a:p>
                  </a:txBody>
                  <a:tcPr marL="9525" marR="9525" marT="9525"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29 939</a:t>
                      </a:r>
                    </a:p>
                  </a:txBody>
                  <a:tcPr marL="6350" marR="6350" marT="6350"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858</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(31,6 %)</a:t>
                      </a:r>
                    </a:p>
                  </a:txBody>
                  <a:tcPr marL="9525" marR="9525" marT="9525"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47 491</a:t>
                      </a:r>
                    </a:p>
                  </a:txBody>
                  <a:tcPr marL="6350" marR="6350" marT="6350"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1 511</a:t>
                      </a:r>
                      <a:br>
                        <a:rPr lang="cs-CZ" sz="1400" b="0" i="0" u="none" strike="noStrike">
                          <a:solidFill>
                            <a:schemeClr val="tx1"/>
                          </a:solidFill>
                          <a:effectLst/>
                          <a:latin typeface="Calibri" panose="020F0502020204030204" pitchFamily="34" charset="0"/>
                          <a:cs typeface="Calibri" panose="020F0502020204030204" pitchFamily="34" charset="0"/>
                        </a:rPr>
                      </a:br>
                      <a:r>
                        <a:rPr lang="cs-CZ" sz="1400" b="0" i="0" u="none" strike="noStrike">
                          <a:solidFill>
                            <a:schemeClr val="tx1"/>
                          </a:solidFill>
                          <a:effectLst/>
                          <a:latin typeface="Calibri" panose="020F0502020204030204" pitchFamily="34" charset="0"/>
                          <a:cs typeface="Calibri" panose="020F0502020204030204" pitchFamily="34" charset="0"/>
                        </a:rPr>
                        <a:t>(55,6 %)</a:t>
                      </a:r>
                    </a:p>
                  </a:txBody>
                  <a:tcPr marL="9525" marR="9525" marT="9525" marB="0" anchor="ct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Calibri" panose="020F0502020204030204" pitchFamily="34" charset="0"/>
                          <a:cs typeface="Calibri" panose="020F0502020204030204" pitchFamily="34" charset="0"/>
                        </a:rPr>
                        <a:t>403 796</a:t>
                      </a:r>
                    </a:p>
                  </a:txBody>
                  <a:tcPr marL="6350" marR="6350" marT="6350" marB="0" anchor="ctr">
                    <a:lnL w="12700" cmpd="sng">
                      <a:noFill/>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1 302</a:t>
                      </a:r>
                    </a:p>
                    <a:p>
                      <a:pPr algn="ctr" fontAlgn="ctr"/>
                      <a:r>
                        <a:rPr lang="cs-CZ" sz="1400" b="0" i="0" u="none" strike="noStrike">
                          <a:solidFill>
                            <a:schemeClr val="tx1"/>
                          </a:solidFill>
                          <a:effectLst/>
                          <a:latin typeface="Calibri" panose="020F0502020204030204" pitchFamily="34" charset="0"/>
                          <a:cs typeface="Calibri" panose="020F0502020204030204" pitchFamily="34" charset="0"/>
                        </a:rPr>
                        <a:t>(47,9 %)</a:t>
                      </a:r>
                    </a:p>
                  </a:txBody>
                  <a:tcPr marL="9525" marR="9525" marT="9525" marB="0" anchor="ctr">
                    <a:lnL w="6350" cap="flat" cmpd="sng" algn="ctr">
                      <a:noFill/>
                      <a:prstDash val="solid"/>
                      <a:round/>
                      <a:headEnd type="none" w="med" len="med"/>
                      <a:tailEnd type="none" w="med" len="med"/>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9466796"/>
                  </a:ext>
                </a:extLst>
              </a:tr>
              <a:tr h="118229">
                <a:tc>
                  <a:txBody>
                    <a:bodyPr/>
                    <a:lstStyle/>
                    <a:p>
                      <a:pPr algn="l"/>
                      <a:r>
                        <a:rPr lang="cs-CZ" sz="1800" b="1">
                          <a:latin typeface="+mn-lt"/>
                        </a:rPr>
                        <a:t>% změna 2015</a:t>
                      </a:r>
                    </a:p>
                    <a:p>
                      <a:pPr algn="l"/>
                      <a:r>
                        <a:rPr lang="cs-CZ" sz="1800" b="1">
                          <a:latin typeface="+mn-lt"/>
                        </a:rPr>
                        <a:t>→2024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+66,4%</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+67,8%</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+81,1%</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+52,2%</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+46,6%</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+43,0%</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+32,9%</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+62,3%</a:t>
                      </a:r>
                    </a:p>
                  </a:txBody>
                  <a:tcPr marL="6350" marR="6350" marT="635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+82,1%</a:t>
                      </a:r>
                    </a:p>
                  </a:txBody>
                  <a:tcPr marL="6350" marR="6350" marT="6350" marB="0" anchor="ctr">
                    <a:lnL w="12700" cmpd="sng">
                      <a:noFill/>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2000" b="1" i="0" u="none" strike="noStrike">
                          <a:solidFill>
                            <a:srgbClr val="000000"/>
                          </a:solidFill>
                          <a:effectLst/>
                          <a:latin typeface="Aptos Narrow" panose="020B0004020202020204" pitchFamily="34" charset="0"/>
                        </a:rPr>
                        <a:t>+68,9%</a:t>
                      </a:r>
                    </a:p>
                  </a:txBody>
                  <a:tcPr marL="6350" marR="6350" marT="6350" marB="0" anchor="ctr">
                    <a:lnL w="635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7933707"/>
                  </a:ext>
                </a:extLst>
              </a:tr>
            </a:tbl>
          </a:graphicData>
        </a:graphic>
      </p:graphicFrame>
      <p:sp>
        <p:nvSpPr>
          <p:cNvPr id="8" name="TextovéPole 1">
            <a:extLst>
              <a:ext uri="{FF2B5EF4-FFF2-40B4-BE49-F238E27FC236}">
                <a16:creationId xmlns:a16="http://schemas.microsoft.com/office/drawing/2014/main" id="{A0527DAC-94B0-317B-9D6E-5B385B90388A}"/>
              </a:ext>
            </a:extLst>
          </p:cNvPr>
          <p:cNvSpPr txBox="1"/>
          <p:nvPr>
            <p:custDataLst>
              <p:tags r:id="rId1"/>
            </p:custDataLst>
          </p:nvPr>
        </p:nvSpPr>
        <p:spPr>
          <a:xfrm>
            <a:off x="340487" y="882368"/>
            <a:ext cx="1040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 data ZZS, započteno max. 1 ošetření na pacienta za den</a:t>
            </a:r>
          </a:p>
        </p:txBody>
      </p:sp>
      <p:sp>
        <p:nvSpPr>
          <p:cNvPr id="11" name="TextovéPole 10">
            <a:extLst>
              <a:ext uri="{FF2B5EF4-FFF2-40B4-BE49-F238E27FC236}">
                <a16:creationId xmlns:a16="http://schemas.microsoft.com/office/drawing/2014/main" id="{1954ACC8-42D1-822D-74E6-6AB246EAC319}"/>
              </a:ext>
            </a:extLst>
          </p:cNvPr>
          <p:cNvSpPr txBox="1"/>
          <p:nvPr/>
        </p:nvSpPr>
        <p:spPr>
          <a:xfrm>
            <a:off x="136294" y="1842999"/>
            <a:ext cx="11919411"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2B297D"/>
                </a:solidFill>
                <a:effectLst/>
                <a:uLnTx/>
                <a:uFillTx/>
                <a:latin typeface="Arial" panose="020B0604020202020204"/>
                <a:ea typeface="+mn-ea"/>
                <a:cs typeface="+mn-cs"/>
              </a:rPr>
              <a:t>Pacienti ve věku 75+ let s bydlištěm v </a:t>
            </a:r>
            <a:r>
              <a:rPr lang="cs-CZ" b="1">
                <a:solidFill>
                  <a:srgbClr val="2B297D"/>
                </a:solidFill>
                <a:latin typeface="Arial" panose="020B0604020202020204"/>
              </a:rPr>
              <a:t>Libereckém kraji</a:t>
            </a:r>
            <a:r>
              <a:rPr kumimoji="0" lang="cs-CZ" sz="1800" b="1" i="0" u="none" strike="noStrike" kern="1200" cap="none" spc="0" normalizeH="0" baseline="0" noProof="0">
                <a:ln>
                  <a:noFill/>
                </a:ln>
                <a:solidFill>
                  <a:srgbClr val="2B297D"/>
                </a:solidFill>
                <a:effectLst/>
                <a:uLnTx/>
                <a:uFillTx/>
                <a:latin typeface="Arial" panose="020B0604020202020204"/>
                <a:ea typeface="+mn-ea"/>
                <a:cs typeface="+mn-cs"/>
              </a:rPr>
              <a:t> a se stupněm rizika zhoršení funkčního stavu III: </a:t>
            </a:r>
            <a:endParaRPr kumimoji="0" lang="cs-CZ" sz="1800" b="0" i="0" u="none" strike="noStrike" kern="1200" cap="none" spc="0" normalizeH="0" baseline="0" noProof="0">
              <a:ln>
                <a:noFill/>
              </a:ln>
              <a:solidFill>
                <a:srgbClr val="2B297D"/>
              </a:solidFill>
              <a:effectLst/>
              <a:uLnTx/>
              <a:uFillTx/>
              <a:latin typeface="Arial" panose="020B0604020202020204"/>
              <a:ea typeface="+mn-ea"/>
              <a:cs typeface="+mn-cs"/>
            </a:endParaRPr>
          </a:p>
        </p:txBody>
      </p:sp>
      <p:sp>
        <p:nvSpPr>
          <p:cNvPr id="3" name="TextovéPole 2">
            <a:extLst>
              <a:ext uri="{FF2B5EF4-FFF2-40B4-BE49-F238E27FC236}">
                <a16:creationId xmlns:a16="http://schemas.microsoft.com/office/drawing/2014/main" id="{B604A5D0-0D60-96FE-128C-40C8F2DD529B}"/>
              </a:ext>
            </a:extLst>
          </p:cNvPr>
          <p:cNvSpPr txBox="1"/>
          <p:nvPr/>
        </p:nvSpPr>
        <p:spPr>
          <a:xfrm>
            <a:off x="1084643" y="1259268"/>
            <a:ext cx="9832490" cy="430887"/>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FFFFFF"/>
                </a:solidFill>
                <a:effectLst/>
                <a:uLnTx/>
                <a:uFillTx/>
                <a:latin typeface="Arial" panose="020B0604020202020204"/>
                <a:ea typeface="+mn-ea"/>
                <a:cs typeface="+mn-cs"/>
              </a:rPr>
              <a:t>Objem čerpané péče a její tíže narůstají </a:t>
            </a:r>
          </a:p>
        </p:txBody>
      </p:sp>
    </p:spTree>
    <p:extLst>
      <p:ext uri="{BB962C8B-B14F-4D97-AF65-F5344CB8AC3E}">
        <p14:creationId xmlns:p14="http://schemas.microsoft.com/office/powerpoint/2010/main" val="251746526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abulka 13">
            <a:extLst>
              <a:ext uri="{FF2B5EF4-FFF2-40B4-BE49-F238E27FC236}">
                <a16:creationId xmlns:a16="http://schemas.microsoft.com/office/drawing/2014/main" id="{6604C1BC-887A-E590-355C-1C93535E7912}"/>
              </a:ext>
            </a:extLst>
          </p:cNvPr>
          <p:cNvGraphicFramePr>
            <a:graphicFrameLocks noGrp="1"/>
          </p:cNvGraphicFramePr>
          <p:nvPr/>
        </p:nvGraphicFramePr>
        <p:xfrm>
          <a:off x="2009775" y="1228132"/>
          <a:ext cx="5977034" cy="5176530"/>
        </p:xfrm>
        <a:graphic>
          <a:graphicData uri="http://schemas.openxmlformats.org/drawingml/2006/table">
            <a:tbl>
              <a:tblPr/>
              <a:tblGrid>
                <a:gridCol w="667813">
                  <a:extLst>
                    <a:ext uri="{9D8B030D-6E8A-4147-A177-3AD203B41FA5}">
                      <a16:colId xmlns:a16="http://schemas.microsoft.com/office/drawing/2014/main" val="1319698951"/>
                    </a:ext>
                  </a:extLst>
                </a:gridCol>
                <a:gridCol w="665687">
                  <a:extLst>
                    <a:ext uri="{9D8B030D-6E8A-4147-A177-3AD203B41FA5}">
                      <a16:colId xmlns:a16="http://schemas.microsoft.com/office/drawing/2014/main" val="3130229275"/>
                    </a:ext>
                  </a:extLst>
                </a:gridCol>
                <a:gridCol w="657225">
                  <a:extLst>
                    <a:ext uri="{9D8B030D-6E8A-4147-A177-3AD203B41FA5}">
                      <a16:colId xmlns:a16="http://schemas.microsoft.com/office/drawing/2014/main" val="2200161866"/>
                    </a:ext>
                  </a:extLst>
                </a:gridCol>
                <a:gridCol w="670992">
                  <a:extLst>
                    <a:ext uri="{9D8B030D-6E8A-4147-A177-3AD203B41FA5}">
                      <a16:colId xmlns:a16="http://schemas.microsoft.com/office/drawing/2014/main" val="2359300150"/>
                    </a:ext>
                  </a:extLst>
                </a:gridCol>
                <a:gridCol w="667814">
                  <a:extLst>
                    <a:ext uri="{9D8B030D-6E8A-4147-A177-3AD203B41FA5}">
                      <a16:colId xmlns:a16="http://schemas.microsoft.com/office/drawing/2014/main" val="3823257020"/>
                    </a:ext>
                  </a:extLst>
                </a:gridCol>
                <a:gridCol w="667814">
                  <a:extLst>
                    <a:ext uri="{9D8B030D-6E8A-4147-A177-3AD203B41FA5}">
                      <a16:colId xmlns:a16="http://schemas.microsoft.com/office/drawing/2014/main" val="307359591"/>
                    </a:ext>
                  </a:extLst>
                </a:gridCol>
                <a:gridCol w="667814">
                  <a:extLst>
                    <a:ext uri="{9D8B030D-6E8A-4147-A177-3AD203B41FA5}">
                      <a16:colId xmlns:a16="http://schemas.microsoft.com/office/drawing/2014/main" val="2952530197"/>
                    </a:ext>
                  </a:extLst>
                </a:gridCol>
                <a:gridCol w="658274">
                  <a:extLst>
                    <a:ext uri="{9D8B030D-6E8A-4147-A177-3AD203B41FA5}">
                      <a16:colId xmlns:a16="http://schemas.microsoft.com/office/drawing/2014/main" val="2373300357"/>
                    </a:ext>
                  </a:extLst>
                </a:gridCol>
                <a:gridCol w="653601">
                  <a:extLst>
                    <a:ext uri="{9D8B030D-6E8A-4147-A177-3AD203B41FA5}">
                      <a16:colId xmlns:a16="http://schemas.microsoft.com/office/drawing/2014/main" val="2748872708"/>
                    </a:ext>
                  </a:extLst>
                </a:gridCol>
              </a:tblGrid>
              <a:tr h="345102">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CFD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1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1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9DBE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DE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FE9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extLst>
                  <a:ext uri="{0D108BD9-81ED-4DB2-BD59-A6C34878D82A}">
                    <a16:rowId xmlns:a16="http://schemas.microsoft.com/office/drawing/2014/main" val="3412500057"/>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2F7F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ED3D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BED3D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5EE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5EEF2"/>
                    </a:solidFill>
                  </a:tcPr>
                </a:tc>
                <a:extLst>
                  <a:ext uri="{0D108BD9-81ED-4DB2-BD59-A6C34878D82A}">
                    <a16:rowId xmlns:a16="http://schemas.microsoft.com/office/drawing/2014/main" val="2702002580"/>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0EA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0EA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extLst>
                  <a:ext uri="{0D108BD9-81ED-4DB2-BD59-A6C34878D82A}">
                    <a16:rowId xmlns:a16="http://schemas.microsoft.com/office/drawing/2014/main" val="1958687150"/>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4EDF1"/>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6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2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6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4EDF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6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2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4EDF1"/>
                    </a:solidFill>
                  </a:tcPr>
                </a:tc>
                <a:extLst>
                  <a:ext uri="{0D108BD9-81ED-4DB2-BD59-A6C34878D82A}">
                    <a16:rowId xmlns:a16="http://schemas.microsoft.com/office/drawing/2014/main" val="1641689016"/>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15608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extLst>
                  <a:ext uri="{0D108BD9-81ED-4DB2-BD59-A6C34878D82A}">
                    <a16:rowId xmlns:a16="http://schemas.microsoft.com/office/drawing/2014/main" val="698411401"/>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CF2F5"/>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8E5E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5D8E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5D8E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8E5E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CF2F5"/>
                    </a:solidFill>
                  </a:tcPr>
                </a:tc>
                <a:extLst>
                  <a:ext uri="{0D108BD9-81ED-4DB2-BD59-A6C34878D82A}">
                    <a16:rowId xmlns:a16="http://schemas.microsoft.com/office/drawing/2014/main" val="3932395964"/>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9DBE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7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7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9DBE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extLst>
                  <a:ext uri="{0D108BD9-81ED-4DB2-BD59-A6C34878D82A}">
                    <a16:rowId xmlns:a16="http://schemas.microsoft.com/office/drawing/2014/main" val="1418957613"/>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3F7F9"/>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6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DEE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6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6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3F7F9"/>
                    </a:solidFill>
                  </a:tcPr>
                </a:tc>
                <a:extLst>
                  <a:ext uri="{0D108BD9-81ED-4DB2-BD59-A6C34878D82A}">
                    <a16:rowId xmlns:a16="http://schemas.microsoft.com/office/drawing/2014/main" val="77493648"/>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6F9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6F9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1E0E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3ECF0"/>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AE6E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6F9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7D9E1"/>
                    </a:solidFill>
                  </a:tcPr>
                </a:tc>
                <a:extLst>
                  <a:ext uri="{0D108BD9-81ED-4DB2-BD59-A6C34878D82A}">
                    <a16:rowId xmlns:a16="http://schemas.microsoft.com/office/drawing/2014/main" val="1811109380"/>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5F8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extLst>
                  <a:ext uri="{0D108BD9-81ED-4DB2-BD59-A6C34878D82A}">
                    <a16:rowId xmlns:a16="http://schemas.microsoft.com/office/drawing/2014/main" val="3562332280"/>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BFC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1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ADBE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DE8E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DE8ED"/>
                    </a:solidFill>
                  </a:tcPr>
                </a:tc>
                <a:extLst>
                  <a:ext uri="{0D108BD9-81ED-4DB2-BD59-A6C34878D82A}">
                    <a16:rowId xmlns:a16="http://schemas.microsoft.com/office/drawing/2014/main" val="2624148408"/>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B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3ECF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A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B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0D4D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7D9E1"/>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FBFC"/>
                    </a:solidFill>
                  </a:tcPr>
                </a:tc>
                <a:extLst>
                  <a:ext uri="{0D108BD9-81ED-4DB2-BD59-A6C34878D82A}">
                    <a16:rowId xmlns:a16="http://schemas.microsoft.com/office/drawing/2014/main" val="451193605"/>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3F7F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DEE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BE6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EDEE5"/>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3F7F9"/>
                    </a:solidFill>
                  </a:tcPr>
                </a:tc>
                <a:extLst>
                  <a:ext uri="{0D108BD9-81ED-4DB2-BD59-A6C34878D82A}">
                    <a16:rowId xmlns:a16="http://schemas.microsoft.com/office/drawing/2014/main" val="578721455"/>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FFF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0EAE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7D9E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CDDDE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0EAE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DF3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6EEF2"/>
                    </a:solidFill>
                  </a:tcPr>
                </a:tc>
                <a:extLst>
                  <a:ext uri="{0D108BD9-81ED-4DB2-BD59-A6C34878D82A}">
                    <a16:rowId xmlns:a16="http://schemas.microsoft.com/office/drawing/2014/main" val="74400792"/>
                  </a:ext>
                </a:extLst>
              </a:tr>
              <a:tr h="345102">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BFD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2F6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6EEF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3ECF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4E2E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D5E3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5EEF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6EEF2"/>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E7EFF3"/>
                    </a:solidFill>
                  </a:tcPr>
                </a:tc>
                <a:extLst>
                  <a:ext uri="{0D108BD9-81ED-4DB2-BD59-A6C34878D82A}">
                    <a16:rowId xmlns:a16="http://schemas.microsoft.com/office/drawing/2014/main" val="4184229216"/>
                  </a:ext>
                </a:extLst>
              </a:tr>
            </a:tbl>
          </a:graphicData>
        </a:graphic>
      </p:graphicFrame>
      <p:graphicFrame>
        <p:nvGraphicFramePr>
          <p:cNvPr id="11" name="Tabulka 10">
            <a:extLst>
              <a:ext uri="{FF2B5EF4-FFF2-40B4-BE49-F238E27FC236}">
                <a16:creationId xmlns:a16="http://schemas.microsoft.com/office/drawing/2014/main" id="{2745C6F7-BAD2-E954-99C7-C4CF69FAFA98}"/>
              </a:ext>
            </a:extLst>
          </p:cNvPr>
          <p:cNvGraphicFramePr>
            <a:graphicFrameLocks noGrp="1"/>
          </p:cNvGraphicFramePr>
          <p:nvPr/>
        </p:nvGraphicFramePr>
        <p:xfrm>
          <a:off x="9516890" y="1228132"/>
          <a:ext cx="2417019" cy="5176530"/>
        </p:xfrm>
        <a:graphic>
          <a:graphicData uri="http://schemas.openxmlformats.org/drawingml/2006/table">
            <a:tbl>
              <a:tblPr/>
              <a:tblGrid>
                <a:gridCol w="805673">
                  <a:extLst>
                    <a:ext uri="{9D8B030D-6E8A-4147-A177-3AD203B41FA5}">
                      <a16:colId xmlns:a16="http://schemas.microsoft.com/office/drawing/2014/main" val="2671503964"/>
                    </a:ext>
                  </a:extLst>
                </a:gridCol>
                <a:gridCol w="805673">
                  <a:extLst>
                    <a:ext uri="{9D8B030D-6E8A-4147-A177-3AD203B41FA5}">
                      <a16:colId xmlns:a16="http://schemas.microsoft.com/office/drawing/2014/main" val="3236594839"/>
                    </a:ext>
                  </a:extLst>
                </a:gridCol>
                <a:gridCol w="805673">
                  <a:extLst>
                    <a:ext uri="{9D8B030D-6E8A-4147-A177-3AD203B41FA5}">
                      <a16:colId xmlns:a16="http://schemas.microsoft.com/office/drawing/2014/main" val="546102144"/>
                    </a:ext>
                  </a:extLst>
                </a:gridCol>
              </a:tblGrid>
              <a:tr h="345102">
                <a:tc>
                  <a:txBody>
                    <a:bodyPr/>
                    <a:lstStyle/>
                    <a:p>
                      <a:pPr algn="ctr" fontAlgn="ctr"/>
                      <a:endParaRPr lang="cs-CZ" sz="1100" b="0" i="0" u="none" strike="noStrike" dirty="0">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ECB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EA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386"/>
                    </a:solidFill>
                  </a:tcPr>
                </a:tc>
                <a:extLst>
                  <a:ext uri="{0D108BD9-81ED-4DB2-BD59-A6C34878D82A}">
                    <a16:rowId xmlns:a16="http://schemas.microsoft.com/office/drawing/2014/main" val="551118456"/>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CAA7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A3A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88A"/>
                    </a:solidFill>
                  </a:tcPr>
                </a:tc>
                <a:extLst>
                  <a:ext uri="{0D108BD9-81ED-4DB2-BD59-A6C34878D82A}">
                    <a16:rowId xmlns:a16="http://schemas.microsoft.com/office/drawing/2014/main" val="3506662354"/>
                  </a:ext>
                </a:extLst>
              </a:tr>
              <a:tr h="345102">
                <a:tc>
                  <a:txBody>
                    <a:bodyPr/>
                    <a:lstStyle/>
                    <a:p>
                      <a:pPr algn="ctr" fontAlgn="ctr"/>
                      <a:endParaRPr lang="cs-CZ" sz="1100" b="0" i="0" u="none" strike="noStrike" dirty="0">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ECB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29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D9F"/>
                    </a:solidFill>
                  </a:tcPr>
                </a:tc>
                <a:extLst>
                  <a:ext uri="{0D108BD9-81ED-4DB2-BD59-A6C34878D82A}">
                    <a16:rowId xmlns:a16="http://schemas.microsoft.com/office/drawing/2014/main" val="1501779136"/>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D8DF81"/>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59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A0A2"/>
                    </a:solidFill>
                  </a:tcPr>
                </a:tc>
                <a:extLst>
                  <a:ext uri="{0D108BD9-81ED-4DB2-BD59-A6C34878D82A}">
                    <a16:rowId xmlns:a16="http://schemas.microsoft.com/office/drawing/2014/main" val="376933497"/>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ECB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CFCFF"/>
                    </a:solidFill>
                  </a:tcPr>
                </a:tc>
                <a:extLst>
                  <a:ext uri="{0D108BD9-81ED-4DB2-BD59-A6C34878D82A}">
                    <a16:rowId xmlns:a16="http://schemas.microsoft.com/office/drawing/2014/main" val="3263566238"/>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8696B"/>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696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797B"/>
                    </a:solidFill>
                  </a:tcPr>
                </a:tc>
                <a:extLst>
                  <a:ext uri="{0D108BD9-81ED-4DB2-BD59-A6C34878D82A}">
                    <a16:rowId xmlns:a16="http://schemas.microsoft.com/office/drawing/2014/main" val="3431123748"/>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D8DF8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A2A4"/>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386"/>
                    </a:solidFill>
                  </a:tcPr>
                </a:tc>
                <a:extLst>
                  <a:ext uri="{0D108BD9-81ED-4DB2-BD59-A6C34878D82A}">
                    <a16:rowId xmlns:a16="http://schemas.microsoft.com/office/drawing/2014/main" val="3286710878"/>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ECB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092"/>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E90"/>
                    </a:solidFill>
                  </a:tcPr>
                </a:tc>
                <a:extLst>
                  <a:ext uri="{0D108BD9-81ED-4DB2-BD59-A6C34878D82A}">
                    <a16:rowId xmlns:a16="http://schemas.microsoft.com/office/drawing/2014/main" val="3821599415"/>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CAA7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395"/>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8696B"/>
                    </a:solidFill>
                  </a:tcPr>
                </a:tc>
                <a:extLst>
                  <a:ext uri="{0D108BD9-81ED-4DB2-BD59-A6C34878D82A}">
                    <a16:rowId xmlns:a16="http://schemas.microsoft.com/office/drawing/2014/main" val="663686466"/>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FEB8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FA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BB5B7"/>
                    </a:solidFill>
                  </a:tcPr>
                </a:tc>
                <a:extLst>
                  <a:ext uri="{0D108BD9-81ED-4DB2-BD59-A6C34878D82A}">
                    <a16:rowId xmlns:a16="http://schemas.microsoft.com/office/drawing/2014/main" val="1032808515"/>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D8DF8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497"/>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797B"/>
                    </a:solidFill>
                  </a:tcPr>
                </a:tc>
                <a:extLst>
                  <a:ext uri="{0D108BD9-81ED-4DB2-BD59-A6C34878D82A}">
                    <a16:rowId xmlns:a16="http://schemas.microsoft.com/office/drawing/2014/main" val="4159008308"/>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B1D47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BBEC1"/>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D8F"/>
                    </a:solidFill>
                  </a:tcPr>
                </a:tc>
                <a:extLst>
                  <a:ext uri="{0D108BD9-81ED-4DB2-BD59-A6C34878D82A}">
                    <a16:rowId xmlns:a16="http://schemas.microsoft.com/office/drawing/2014/main" val="2129366467"/>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63BE7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AFB2"/>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CE1E4"/>
                    </a:solidFill>
                  </a:tcPr>
                </a:tc>
                <a:extLst>
                  <a:ext uri="{0D108BD9-81ED-4DB2-BD59-A6C34878D82A}">
                    <a16:rowId xmlns:a16="http://schemas.microsoft.com/office/drawing/2014/main" val="4166036429"/>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D8DF8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ADAF"/>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99B"/>
                    </a:solidFill>
                  </a:tcPr>
                </a:tc>
                <a:extLst>
                  <a:ext uri="{0D108BD9-81ED-4DB2-BD59-A6C34878D82A}">
                    <a16:rowId xmlns:a16="http://schemas.microsoft.com/office/drawing/2014/main" val="3001978444"/>
                  </a:ext>
                </a:extLst>
              </a:tr>
              <a:tr h="345102">
                <a:tc>
                  <a:txBody>
                    <a:bodyPr/>
                    <a:lstStyle/>
                    <a:p>
                      <a:pPr algn="ctr" fontAlgn="ctr"/>
                      <a:endParaRPr lang="cs-CZ" sz="1100" b="0" i="0" u="none" strike="noStrike">
                        <a:solidFill>
                          <a:srgbClr val="000000"/>
                        </a:solidFill>
                        <a:effectLst/>
                        <a:latin typeface="Aptos Narrow" panose="020B0004020202020204" pitchFamily="34" charset="0"/>
                      </a:endParaRPr>
                    </a:p>
                  </a:txBody>
                  <a:tcPr marL="7620" marR="7620" marT="7620" marB="0" anchor="ctr">
                    <a:lnL>
                      <a:noFill/>
                    </a:lnL>
                    <a:lnR>
                      <a:noFill/>
                    </a:lnR>
                    <a:lnT>
                      <a:noFill/>
                    </a:lnT>
                    <a:lnB>
                      <a:noFill/>
                    </a:lnB>
                    <a:solidFill>
                      <a:srgbClr val="FFEB8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A9D9F"/>
                    </a:solidFill>
                  </a:tcPr>
                </a:tc>
                <a:tc>
                  <a:txBody>
                    <a:bodyPr/>
                    <a:lstStyle/>
                    <a:p>
                      <a:pPr algn="r" fontAlgn="b"/>
                      <a:endParaRPr lang="cs-CZ" sz="1100" b="0" i="0" u="none" strike="noStrike" dirty="0">
                        <a:solidFill>
                          <a:srgbClr val="000000"/>
                        </a:solidFill>
                        <a:effectLst/>
                        <a:latin typeface="Aptos Narrow" panose="020B0004020202020204" pitchFamily="34" charset="0"/>
                      </a:endParaRPr>
                    </a:p>
                  </a:txBody>
                  <a:tcPr marL="7620" marR="7620" marT="7620" marB="0" anchor="b">
                    <a:lnL>
                      <a:noFill/>
                    </a:lnL>
                    <a:lnR>
                      <a:noFill/>
                    </a:lnR>
                    <a:lnT>
                      <a:noFill/>
                    </a:lnT>
                    <a:lnB>
                      <a:noFill/>
                    </a:lnB>
                    <a:solidFill>
                      <a:srgbClr val="F98D8F"/>
                    </a:solidFill>
                  </a:tcPr>
                </a:tc>
                <a:extLst>
                  <a:ext uri="{0D108BD9-81ED-4DB2-BD59-A6C34878D82A}">
                    <a16:rowId xmlns:a16="http://schemas.microsoft.com/office/drawing/2014/main" val="3331568798"/>
                  </a:ext>
                </a:extLst>
              </a:tr>
            </a:tbl>
          </a:graphicData>
        </a:graphic>
      </p:graphicFrame>
      <p:sp>
        <p:nvSpPr>
          <p:cNvPr id="2" name="Nadpis 1">
            <a:extLst>
              <a:ext uri="{FF2B5EF4-FFF2-40B4-BE49-F238E27FC236}">
                <a16:creationId xmlns:a16="http://schemas.microsoft.com/office/drawing/2014/main" id="{0E2CBE19-87FB-6DE1-4144-11351C10F017}"/>
              </a:ext>
            </a:extLst>
          </p:cNvPr>
          <p:cNvSpPr>
            <a:spLocks noGrp="1"/>
          </p:cNvSpPr>
          <p:nvPr>
            <p:ph type="title"/>
          </p:nvPr>
        </p:nvSpPr>
        <p:spPr>
          <a:xfrm>
            <a:off x="272590" y="160258"/>
            <a:ext cx="11919409" cy="538364"/>
          </a:xfrm>
        </p:spPr>
        <p:txBody>
          <a:bodyPr/>
          <a:lstStyle/>
          <a:p>
            <a:r>
              <a:rPr lang="cs-CZ" dirty="0">
                <a:solidFill>
                  <a:srgbClr val="002060"/>
                </a:solidFill>
              </a:rPr>
              <a:t>Lékaři se specializací geriatrie aktivní v roce 2024 podle věku a pohlaví v krajích</a:t>
            </a:r>
          </a:p>
        </p:txBody>
      </p:sp>
      <p:sp>
        <p:nvSpPr>
          <p:cNvPr id="5" name="Obdélník 4">
            <a:extLst>
              <a:ext uri="{FF2B5EF4-FFF2-40B4-BE49-F238E27FC236}">
                <a16:creationId xmlns:a16="http://schemas.microsoft.com/office/drawing/2014/main" id="{C6E793C8-67C0-84CE-4EC2-5F548357D35A}"/>
              </a:ext>
            </a:extLst>
          </p:cNvPr>
          <p:cNvSpPr/>
          <p:nvPr/>
        </p:nvSpPr>
        <p:spPr>
          <a:xfrm>
            <a:off x="1822398" y="6573610"/>
            <a:ext cx="8186527"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(NRZP)+NRHZS, stav k 31. 12. 2024</a:t>
            </a:r>
          </a:p>
        </p:txBody>
      </p:sp>
      <p:graphicFrame>
        <p:nvGraphicFramePr>
          <p:cNvPr id="6" name="Tabulka 5">
            <a:extLst>
              <a:ext uri="{FF2B5EF4-FFF2-40B4-BE49-F238E27FC236}">
                <a16:creationId xmlns:a16="http://schemas.microsoft.com/office/drawing/2014/main" id="{E16D654D-D0AD-02DE-B480-E07A00C03E9C}"/>
              </a:ext>
            </a:extLst>
          </p:cNvPr>
          <p:cNvGraphicFramePr>
            <a:graphicFrameLocks noGrp="1"/>
          </p:cNvGraphicFramePr>
          <p:nvPr>
            <p:extLst>
              <p:ext uri="{D42A27DB-BD31-4B8C-83A1-F6EECF244321}">
                <p14:modId xmlns:p14="http://schemas.microsoft.com/office/powerpoint/2010/main" val="2818498827"/>
              </p:ext>
            </p:extLst>
          </p:nvPr>
        </p:nvGraphicFramePr>
        <p:xfrm>
          <a:off x="211189" y="851178"/>
          <a:ext cx="11722719" cy="5547360"/>
        </p:xfrm>
        <a:graphic>
          <a:graphicData uri="http://schemas.openxmlformats.org/drawingml/2006/table">
            <a:tbl>
              <a:tblPr/>
              <a:tblGrid>
                <a:gridCol w="1807591">
                  <a:extLst>
                    <a:ext uri="{9D8B030D-6E8A-4147-A177-3AD203B41FA5}">
                      <a16:colId xmlns:a16="http://schemas.microsoft.com/office/drawing/2014/main" val="1082975270"/>
                    </a:ext>
                  </a:extLst>
                </a:gridCol>
                <a:gridCol w="664515">
                  <a:extLst>
                    <a:ext uri="{9D8B030D-6E8A-4147-A177-3AD203B41FA5}">
                      <a16:colId xmlns:a16="http://schemas.microsoft.com/office/drawing/2014/main" val="4167713117"/>
                    </a:ext>
                  </a:extLst>
                </a:gridCol>
                <a:gridCol w="664515">
                  <a:extLst>
                    <a:ext uri="{9D8B030D-6E8A-4147-A177-3AD203B41FA5}">
                      <a16:colId xmlns:a16="http://schemas.microsoft.com/office/drawing/2014/main" val="3414856171"/>
                    </a:ext>
                  </a:extLst>
                </a:gridCol>
                <a:gridCol w="664515">
                  <a:extLst>
                    <a:ext uri="{9D8B030D-6E8A-4147-A177-3AD203B41FA5}">
                      <a16:colId xmlns:a16="http://schemas.microsoft.com/office/drawing/2014/main" val="3987198070"/>
                    </a:ext>
                  </a:extLst>
                </a:gridCol>
                <a:gridCol w="664515">
                  <a:extLst>
                    <a:ext uri="{9D8B030D-6E8A-4147-A177-3AD203B41FA5}">
                      <a16:colId xmlns:a16="http://schemas.microsoft.com/office/drawing/2014/main" val="2210905730"/>
                    </a:ext>
                  </a:extLst>
                </a:gridCol>
                <a:gridCol w="664515">
                  <a:extLst>
                    <a:ext uri="{9D8B030D-6E8A-4147-A177-3AD203B41FA5}">
                      <a16:colId xmlns:a16="http://schemas.microsoft.com/office/drawing/2014/main" val="3233921921"/>
                    </a:ext>
                  </a:extLst>
                </a:gridCol>
                <a:gridCol w="664515">
                  <a:extLst>
                    <a:ext uri="{9D8B030D-6E8A-4147-A177-3AD203B41FA5}">
                      <a16:colId xmlns:a16="http://schemas.microsoft.com/office/drawing/2014/main" val="3998647785"/>
                    </a:ext>
                  </a:extLst>
                </a:gridCol>
                <a:gridCol w="664515">
                  <a:extLst>
                    <a:ext uri="{9D8B030D-6E8A-4147-A177-3AD203B41FA5}">
                      <a16:colId xmlns:a16="http://schemas.microsoft.com/office/drawing/2014/main" val="3876050304"/>
                    </a:ext>
                  </a:extLst>
                </a:gridCol>
                <a:gridCol w="664515">
                  <a:extLst>
                    <a:ext uri="{9D8B030D-6E8A-4147-A177-3AD203B41FA5}">
                      <a16:colId xmlns:a16="http://schemas.microsoft.com/office/drawing/2014/main" val="697122086"/>
                    </a:ext>
                  </a:extLst>
                </a:gridCol>
                <a:gridCol w="664515">
                  <a:extLst>
                    <a:ext uri="{9D8B030D-6E8A-4147-A177-3AD203B41FA5}">
                      <a16:colId xmlns:a16="http://schemas.microsoft.com/office/drawing/2014/main" val="3287928587"/>
                    </a:ext>
                  </a:extLst>
                </a:gridCol>
                <a:gridCol w="764194">
                  <a:extLst>
                    <a:ext uri="{9D8B030D-6E8A-4147-A177-3AD203B41FA5}">
                      <a16:colId xmlns:a16="http://schemas.microsoft.com/office/drawing/2014/main" val="3773933097"/>
                    </a:ext>
                  </a:extLst>
                </a:gridCol>
                <a:gridCol w="764194">
                  <a:extLst>
                    <a:ext uri="{9D8B030D-6E8A-4147-A177-3AD203B41FA5}">
                      <a16:colId xmlns:a16="http://schemas.microsoft.com/office/drawing/2014/main" val="4239857620"/>
                    </a:ext>
                  </a:extLst>
                </a:gridCol>
                <a:gridCol w="802035">
                  <a:extLst>
                    <a:ext uri="{9D8B030D-6E8A-4147-A177-3AD203B41FA5}">
                      <a16:colId xmlns:a16="http://schemas.microsoft.com/office/drawing/2014/main" val="2973192470"/>
                    </a:ext>
                  </a:extLst>
                </a:gridCol>
                <a:gridCol w="802035">
                  <a:extLst>
                    <a:ext uri="{9D8B030D-6E8A-4147-A177-3AD203B41FA5}">
                      <a16:colId xmlns:a16="http://schemas.microsoft.com/office/drawing/2014/main" val="1866027777"/>
                    </a:ext>
                  </a:extLst>
                </a:gridCol>
                <a:gridCol w="802035">
                  <a:extLst>
                    <a:ext uri="{9D8B030D-6E8A-4147-A177-3AD203B41FA5}">
                      <a16:colId xmlns:a16="http://schemas.microsoft.com/office/drawing/2014/main" val="3044502103"/>
                    </a:ext>
                  </a:extLst>
                </a:gridCol>
              </a:tblGrid>
              <a:tr h="339708">
                <a:tc>
                  <a:txBody>
                    <a:bodyPr/>
                    <a:lstStyle/>
                    <a:p>
                      <a:pPr algn="l" fontAlgn="b"/>
                      <a:endParaRPr lang="cs-CZ" sz="12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do 34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35-39</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40-44</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45-49</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50-54</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55-59</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60-64</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65-69</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70 a více</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2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Průměrný věk</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60 a více let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1" i="0" u="none" strike="noStrike" dirty="0">
                          <a:solidFill>
                            <a:srgbClr val="000000"/>
                          </a:solidFill>
                          <a:effectLst/>
                          <a:latin typeface="Calibri" panose="020F0502020204030204" pitchFamily="34" charset="0"/>
                        </a:rPr>
                        <a:t>65 a více let</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6037286"/>
                  </a:ext>
                </a:extLst>
              </a:tr>
              <a:tr h="344805">
                <a:tc>
                  <a:txBody>
                    <a:bodyPr/>
                    <a:lstStyle/>
                    <a:p>
                      <a:pPr algn="l" fontAlgn="ctr"/>
                      <a:r>
                        <a:rPr lang="cs-CZ" sz="1200" b="1" i="0" u="none" strike="noStrike" dirty="0">
                          <a:solidFill>
                            <a:srgbClr val="000000"/>
                          </a:solidFill>
                          <a:effectLst/>
                          <a:latin typeface="Calibri" panose="020F0502020204030204" pitchFamily="34" charset="0"/>
                        </a:rPr>
                        <a:t>CZ010 Hlavní město Praha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(1,5 %)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(6,2 %)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(6,2 %)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a:t>
                      </a:r>
                    </a:p>
                    <a:p>
                      <a:pPr algn="ctr" fontAlgn="ctr"/>
                      <a:r>
                        <a:rPr lang="cs-CZ" sz="1100" b="0" i="0" u="none" strike="noStrike" dirty="0">
                          <a:solidFill>
                            <a:srgbClr val="000000"/>
                          </a:solidFill>
                          <a:effectLst/>
                          <a:latin typeface="Aptos Narrow" panose="020B0004020202020204" pitchFamily="34" charset="0"/>
                        </a:rPr>
                        <a:t> (9,2 %)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15 (23,1 %)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14 (21,5 %)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a:t>
                      </a:r>
                    </a:p>
                    <a:p>
                      <a:pPr algn="ctr" fontAlgn="ctr"/>
                      <a:r>
                        <a:rPr lang="cs-CZ" sz="1100" b="0" i="0" u="none" strike="noStrike" dirty="0">
                          <a:solidFill>
                            <a:srgbClr val="000000"/>
                          </a:solidFill>
                          <a:effectLst/>
                          <a:latin typeface="Aptos Narrow" panose="020B0004020202020204" pitchFamily="34" charset="0"/>
                        </a:rPr>
                        <a:t> (9,2 %)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9 (13,8 %)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a:t>
                      </a:r>
                    </a:p>
                    <a:p>
                      <a:pPr algn="ctr" fontAlgn="ctr"/>
                      <a:r>
                        <a:rPr lang="cs-CZ" sz="1100" b="0" i="0" u="none" strike="noStrike" dirty="0">
                          <a:solidFill>
                            <a:srgbClr val="000000"/>
                          </a:solidFill>
                          <a:effectLst/>
                          <a:latin typeface="Aptos Narrow" panose="020B0004020202020204" pitchFamily="34" charset="0"/>
                        </a:rPr>
                        <a:t> (9,2 %)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56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21 (32,3 %)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15 (23,1 %)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514396714"/>
                  </a:ext>
                </a:extLst>
              </a:tr>
              <a:tr h="344805">
                <a:tc>
                  <a:txBody>
                    <a:bodyPr/>
                    <a:lstStyle/>
                    <a:p>
                      <a:pPr algn="l" fontAlgn="ctr"/>
                      <a:r>
                        <a:rPr lang="cs-CZ" sz="1200" b="1" i="0" u="none" strike="noStrike" dirty="0">
                          <a:solidFill>
                            <a:srgbClr val="000000"/>
                          </a:solidFill>
                          <a:effectLst/>
                          <a:latin typeface="Calibri" panose="020F0502020204030204" pitchFamily="34" charset="0"/>
                        </a:rPr>
                        <a:t>CZ020 Středočeský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(8,3 %)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(5,6 %)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10 (27,8 %)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10 (27,8 %)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(8,3 %)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4 (11,1 %)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(11,1 %)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57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11 (30,6 %)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8 (22,2 %)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403703348"/>
                  </a:ext>
                </a:extLst>
              </a:tr>
              <a:tr h="344805">
                <a:tc>
                  <a:txBody>
                    <a:bodyPr/>
                    <a:lstStyle/>
                    <a:p>
                      <a:pPr algn="l" fontAlgn="ctr"/>
                      <a:r>
                        <a:rPr lang="cs-CZ" sz="1200" b="1" i="0" u="none" strike="noStrike">
                          <a:solidFill>
                            <a:srgbClr val="000000"/>
                          </a:solidFill>
                          <a:effectLst/>
                          <a:latin typeface="Calibri" panose="020F0502020204030204" pitchFamily="34" charset="0"/>
                        </a:rPr>
                        <a:t>CZ031 Jihočeský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(13,6 %)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(13,6 %)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2 (9,1 %)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(9,1 %)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56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8 (36,4 %)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4 (18,2 %)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735235632"/>
                  </a:ext>
                </a:extLst>
              </a:tr>
              <a:tr h="344805">
                <a:tc>
                  <a:txBody>
                    <a:bodyPr/>
                    <a:lstStyle/>
                    <a:p>
                      <a:pPr algn="l" fontAlgn="ctr"/>
                      <a:r>
                        <a:rPr lang="cs-CZ" sz="1200" b="1" i="0" u="none" strike="noStrike">
                          <a:solidFill>
                            <a:srgbClr val="000000"/>
                          </a:solidFill>
                          <a:effectLst/>
                          <a:latin typeface="Calibri" panose="020F0502020204030204" pitchFamily="34" charset="0"/>
                        </a:rPr>
                        <a:t>CZ032 Plzeňský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(11,8 %)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(17,6 %)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(5,9 %)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(17,6 %)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(11,8 %)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(17,6 %)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 (5,9 %)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(11,8 %)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54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6 (35,3 %)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3 (17,6 %)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3038749"/>
                  </a:ext>
                </a:extLst>
              </a:tr>
              <a:tr h="344805">
                <a:tc>
                  <a:txBody>
                    <a:bodyPr/>
                    <a:lstStyle/>
                    <a:p>
                      <a:pPr algn="l" fontAlgn="ctr"/>
                      <a:r>
                        <a:rPr lang="cs-CZ" sz="1200" b="1" i="0" u="none" strike="noStrike">
                          <a:solidFill>
                            <a:srgbClr val="000000"/>
                          </a:solidFill>
                          <a:effectLst/>
                          <a:latin typeface="Calibri" panose="020F0502020204030204" pitchFamily="34" charset="0"/>
                        </a:rPr>
                        <a:t>CZ041 Karlovarský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(100,0 %)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2F6F8"/>
                    </a:solidFill>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56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0 (0,0 %)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0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755786602"/>
                  </a:ext>
                </a:extLst>
              </a:tr>
              <a:tr h="344805">
                <a:tc>
                  <a:txBody>
                    <a:bodyPr/>
                    <a:lstStyle/>
                    <a:p>
                      <a:pPr algn="l" fontAlgn="ctr"/>
                      <a:r>
                        <a:rPr lang="cs-CZ" sz="1200" b="1" i="0" u="none" strike="noStrike">
                          <a:solidFill>
                            <a:srgbClr val="000000"/>
                          </a:solidFill>
                          <a:effectLst/>
                          <a:latin typeface="Calibri" panose="020F0502020204030204" pitchFamily="34" charset="0"/>
                        </a:rPr>
                        <a:t>CZ042 Ústecký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(8,3 %)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(16,7 %)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(25,0 %)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(25,0 %)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(16,7 %)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 </a:t>
                      </a:r>
                    </a:p>
                    <a:p>
                      <a:pPr algn="ctr" fontAlgn="ctr"/>
                      <a:r>
                        <a:rPr lang="cs-CZ" sz="1100" b="0" i="0" u="none" strike="noStrike" dirty="0">
                          <a:solidFill>
                            <a:srgbClr val="000000"/>
                          </a:solidFill>
                          <a:effectLst/>
                          <a:latin typeface="Aptos Narrow" panose="020B0004020202020204" pitchFamily="34" charset="0"/>
                        </a:rPr>
                        <a:t>(8,3 %)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N = 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59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6 (50,0 %)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3 (25,0 %)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623310030"/>
                  </a:ext>
                </a:extLst>
              </a:tr>
              <a:tr h="344805">
                <a:tc>
                  <a:txBody>
                    <a:bodyPr/>
                    <a:lstStyle/>
                    <a:p>
                      <a:pPr algn="l" fontAlgn="ctr"/>
                      <a:r>
                        <a:rPr lang="cs-CZ" sz="1200" b="1" i="0" u="none" strike="noStrike" dirty="0">
                          <a:solidFill>
                            <a:srgbClr val="000000"/>
                          </a:solidFill>
                          <a:effectLst/>
                          <a:latin typeface="Calibri" panose="020F0502020204030204" pitchFamily="34" charset="0"/>
                        </a:rPr>
                        <a:t>CZ051 Liberecký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(7,7 %)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(7,7 %)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(23,1 %)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(15,4 %)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(15,4 %)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(7,7 %)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(23,1 %)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N = 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C000"/>
                    </a:solidFill>
                  </a:tcPr>
                </a:tc>
                <a:tc>
                  <a:txBody>
                    <a:bodyPr/>
                    <a:lstStyle/>
                    <a:p>
                      <a:pPr algn="ctr" fontAlgn="ctr"/>
                      <a:r>
                        <a:rPr lang="cs-CZ" sz="1100" b="0" i="0" u="none" strike="noStrike" dirty="0">
                          <a:solidFill>
                            <a:srgbClr val="000000"/>
                          </a:solidFill>
                          <a:effectLst/>
                          <a:latin typeface="Aptos Narrow" panose="020B0004020202020204" pitchFamily="34" charset="0"/>
                        </a:rPr>
                        <a:t>54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4 (30,8 %)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3 (23,1 %)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4145101503"/>
                  </a:ext>
                </a:extLst>
              </a:tr>
              <a:tr h="344805">
                <a:tc>
                  <a:txBody>
                    <a:bodyPr/>
                    <a:lstStyle/>
                    <a:p>
                      <a:pPr algn="l" fontAlgn="ctr"/>
                      <a:r>
                        <a:rPr lang="cs-CZ" sz="1200" b="1" i="0" u="none" strike="noStrike">
                          <a:solidFill>
                            <a:srgbClr val="000000"/>
                          </a:solidFill>
                          <a:effectLst/>
                          <a:latin typeface="Calibri" panose="020F0502020204030204" pitchFamily="34" charset="0"/>
                        </a:rPr>
                        <a:t>CZ052 Královéhradecký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 </a:t>
                      </a:r>
                    </a:p>
                    <a:p>
                      <a:pPr algn="ctr" fontAlgn="ctr"/>
                      <a:r>
                        <a:rPr lang="cs-CZ" sz="1100" b="0" i="0" u="none" strike="noStrike" dirty="0">
                          <a:solidFill>
                            <a:srgbClr val="000000"/>
                          </a:solidFill>
                          <a:effectLst/>
                          <a:latin typeface="Aptos Narrow" panose="020B0004020202020204" pitchFamily="34" charset="0"/>
                        </a:rPr>
                        <a:t>(0,0 %)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(10,5 %)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(10,5 %)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(5,3 %)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(15,8 %)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(21,1 %)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(15,8 %)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(15,8 %)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(5,3 %)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56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(36,8 %)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4 (21,1 %)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812272899"/>
                  </a:ext>
                </a:extLst>
              </a:tr>
              <a:tr h="344805">
                <a:tc>
                  <a:txBody>
                    <a:bodyPr/>
                    <a:lstStyle/>
                    <a:p>
                      <a:pPr algn="l" fontAlgn="ctr"/>
                      <a:r>
                        <a:rPr lang="cs-CZ" sz="1200" b="1" i="0" u="none" strike="noStrike">
                          <a:solidFill>
                            <a:srgbClr val="000000"/>
                          </a:solidFill>
                          <a:effectLst/>
                          <a:latin typeface="Calibri" panose="020F0502020204030204" pitchFamily="34" charset="0"/>
                        </a:rPr>
                        <a:t>CZ053 Pardubický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(4,0 %)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(8,0 %)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(4,0 %)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a:t>
                      </a:r>
                    </a:p>
                    <a:p>
                      <a:pPr algn="ctr" fontAlgn="ctr"/>
                      <a:r>
                        <a:rPr lang="cs-CZ" sz="1100" b="0" i="0" u="none" strike="noStrike" dirty="0">
                          <a:solidFill>
                            <a:srgbClr val="000000"/>
                          </a:solidFill>
                          <a:effectLst/>
                          <a:latin typeface="Aptos Narrow" panose="020B0004020202020204" pitchFamily="34" charset="0"/>
                        </a:rPr>
                        <a:t> (20,0 %)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(12,0 %)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(16,0 %)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(8,0 %)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(4,0 %)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a:t>
                      </a:r>
                    </a:p>
                    <a:p>
                      <a:pPr algn="ctr" fontAlgn="ctr"/>
                      <a:r>
                        <a:rPr lang="cs-CZ" sz="1100" b="0" i="0" u="none" strike="noStrike" dirty="0">
                          <a:solidFill>
                            <a:srgbClr val="000000"/>
                          </a:solidFill>
                          <a:effectLst/>
                          <a:latin typeface="Aptos Narrow" panose="020B0004020202020204" pitchFamily="34" charset="0"/>
                        </a:rPr>
                        <a:t> (24,0 %)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57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9 (36,0 %)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(28,0 %)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153776225"/>
                  </a:ext>
                </a:extLst>
              </a:tr>
              <a:tr h="344805">
                <a:tc>
                  <a:txBody>
                    <a:bodyPr/>
                    <a:lstStyle/>
                    <a:p>
                      <a:pPr algn="l" fontAlgn="ctr"/>
                      <a:r>
                        <a:rPr lang="cs-CZ" sz="1200" b="1" i="0" u="none" strike="noStrike">
                          <a:solidFill>
                            <a:srgbClr val="000000"/>
                          </a:solidFill>
                          <a:effectLst/>
                          <a:latin typeface="Calibri" panose="020F0502020204030204" pitchFamily="34" charset="0"/>
                        </a:rPr>
                        <a:t>CZ063 Kraj Vysočina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(4,5 %)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(9,1 %)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(4,5 %)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(9,1 %)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55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(31,8 %)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3 (13,6 %)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957050936"/>
                  </a:ext>
                </a:extLst>
              </a:tr>
              <a:tr h="344805">
                <a:tc>
                  <a:txBody>
                    <a:bodyPr/>
                    <a:lstStyle/>
                    <a:p>
                      <a:pPr algn="l" fontAlgn="ctr"/>
                      <a:r>
                        <a:rPr lang="cs-CZ" sz="1200" b="1" i="0" u="none" strike="noStrike">
                          <a:solidFill>
                            <a:srgbClr val="000000"/>
                          </a:solidFill>
                          <a:effectLst/>
                          <a:latin typeface="Calibri" panose="020F0502020204030204" pitchFamily="34" charset="0"/>
                        </a:rPr>
                        <a:t>CZ064 Jihomoravský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(2,1 %)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(6,3 %)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11 (22,9 %)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7</a:t>
                      </a:r>
                    </a:p>
                    <a:p>
                      <a:pPr algn="ctr" fontAlgn="ctr"/>
                      <a:r>
                        <a:rPr lang="cs-CZ" sz="1100" b="0" i="0" u="none" strike="noStrike" dirty="0">
                          <a:solidFill>
                            <a:srgbClr val="000000"/>
                          </a:solidFill>
                          <a:effectLst/>
                          <a:latin typeface="Aptos Narrow" panose="020B0004020202020204" pitchFamily="34" charset="0"/>
                        </a:rPr>
                        <a:t> (14,6 %)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a:t>
                      </a:r>
                    </a:p>
                    <a:p>
                      <a:pPr algn="ctr" fontAlgn="ctr"/>
                      <a:r>
                        <a:rPr lang="cs-CZ" sz="1100" b="0" i="0" u="none" strike="noStrike" dirty="0">
                          <a:solidFill>
                            <a:srgbClr val="000000"/>
                          </a:solidFill>
                          <a:effectLst/>
                          <a:latin typeface="Aptos Narrow" panose="020B0004020202020204" pitchFamily="34" charset="0"/>
                        </a:rPr>
                        <a:t> (10,4 %)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(8,3 %)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 </a:t>
                      </a:r>
                    </a:p>
                    <a:p>
                      <a:pPr algn="ctr" fontAlgn="ctr"/>
                      <a:r>
                        <a:rPr lang="cs-CZ" sz="1100" b="0" i="0" u="none" strike="noStrike" dirty="0">
                          <a:solidFill>
                            <a:srgbClr val="000000"/>
                          </a:solidFill>
                          <a:effectLst/>
                          <a:latin typeface="Aptos Narrow" panose="020B0004020202020204" pitchFamily="34" charset="0"/>
                        </a:rPr>
                        <a:t>(10,4 %)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a:t>
                      </a:r>
                    </a:p>
                    <a:p>
                      <a:pPr algn="ctr" fontAlgn="ctr"/>
                      <a:r>
                        <a:rPr lang="cs-CZ" sz="1100" b="0" i="0" u="none" strike="noStrike" dirty="0">
                          <a:solidFill>
                            <a:srgbClr val="000000"/>
                          </a:solidFill>
                          <a:effectLst/>
                          <a:latin typeface="Aptos Narrow" panose="020B0004020202020204" pitchFamily="34" charset="0"/>
                        </a:rPr>
                        <a:t> (10,4 %)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7</a:t>
                      </a:r>
                    </a:p>
                    <a:p>
                      <a:pPr algn="ctr" fontAlgn="ctr"/>
                      <a:r>
                        <a:rPr lang="cs-CZ" sz="1100" b="0" i="0" u="none" strike="noStrike" dirty="0">
                          <a:solidFill>
                            <a:srgbClr val="000000"/>
                          </a:solidFill>
                          <a:effectLst/>
                          <a:latin typeface="Aptos Narrow" panose="020B0004020202020204" pitchFamily="34" charset="0"/>
                        </a:rPr>
                        <a:t> (14,6 %)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54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17 (35,4 %)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12 (25,0 %)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125447644"/>
                  </a:ext>
                </a:extLst>
              </a:tr>
              <a:tr h="344805">
                <a:tc>
                  <a:txBody>
                    <a:bodyPr/>
                    <a:lstStyle/>
                    <a:p>
                      <a:pPr algn="l" fontAlgn="ctr"/>
                      <a:r>
                        <a:rPr lang="cs-CZ" sz="1200" b="1" i="0" u="none" strike="noStrike">
                          <a:solidFill>
                            <a:srgbClr val="000000"/>
                          </a:solidFill>
                          <a:effectLst/>
                          <a:latin typeface="Calibri" panose="020F0502020204030204" pitchFamily="34" charset="0"/>
                        </a:rPr>
                        <a:t>CZ071 Olomoucký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 </a:t>
                      </a:r>
                    </a:p>
                    <a:p>
                      <a:pPr algn="ctr" fontAlgn="ctr"/>
                      <a:r>
                        <a:rPr lang="cs-CZ" sz="1100" b="0" i="0" u="none" strike="noStrike" dirty="0">
                          <a:solidFill>
                            <a:srgbClr val="000000"/>
                          </a:solidFill>
                          <a:effectLst/>
                          <a:latin typeface="Aptos Narrow" panose="020B0004020202020204" pitchFamily="34" charset="0"/>
                        </a:rPr>
                        <a:t>(3,0 %)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a:t>
                      </a:r>
                    </a:p>
                    <a:p>
                      <a:pPr algn="ctr" fontAlgn="ctr"/>
                      <a:r>
                        <a:rPr lang="cs-CZ" sz="1100" b="0" i="0" u="none" strike="noStrike" dirty="0">
                          <a:solidFill>
                            <a:srgbClr val="000000"/>
                          </a:solidFill>
                          <a:effectLst/>
                          <a:latin typeface="Aptos Narrow" panose="020B0004020202020204" pitchFamily="34" charset="0"/>
                        </a:rPr>
                        <a:t> (12,1 %)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(9,1 %)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(3,0 %)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9 </a:t>
                      </a:r>
                    </a:p>
                    <a:p>
                      <a:pPr algn="ctr" fontAlgn="ctr"/>
                      <a:r>
                        <a:rPr lang="cs-CZ" sz="1100" b="0" i="0" u="none" strike="noStrike" dirty="0">
                          <a:solidFill>
                            <a:srgbClr val="000000"/>
                          </a:solidFill>
                          <a:effectLst/>
                          <a:latin typeface="Aptos Narrow" panose="020B0004020202020204" pitchFamily="34" charset="0"/>
                        </a:rPr>
                        <a:t>(27,3 %)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8 </a:t>
                      </a:r>
                    </a:p>
                    <a:p>
                      <a:pPr algn="ctr" fontAlgn="ctr"/>
                      <a:r>
                        <a:rPr lang="cs-CZ" sz="1100" b="0" i="0" u="none" strike="noStrike" dirty="0">
                          <a:solidFill>
                            <a:srgbClr val="000000"/>
                          </a:solidFill>
                          <a:effectLst/>
                          <a:latin typeface="Aptos Narrow" panose="020B0004020202020204" pitchFamily="34" charset="0"/>
                        </a:rPr>
                        <a:t>(24,2 %)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6</a:t>
                      </a:r>
                    </a:p>
                    <a:p>
                      <a:pPr algn="ctr" fontAlgn="ctr"/>
                      <a:r>
                        <a:rPr lang="cs-CZ" sz="1100" b="0" i="0" u="none" strike="noStrike" dirty="0">
                          <a:solidFill>
                            <a:srgbClr val="000000"/>
                          </a:solidFill>
                          <a:effectLst/>
                          <a:latin typeface="Aptos Narrow" panose="020B0004020202020204" pitchFamily="34" charset="0"/>
                        </a:rPr>
                        <a:t> (18,2 %)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(3,0 %)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53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(21,2 %)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(21,2 %)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288621315"/>
                  </a:ext>
                </a:extLst>
              </a:tr>
              <a:tr h="344805">
                <a:tc>
                  <a:txBody>
                    <a:bodyPr/>
                    <a:lstStyle/>
                    <a:p>
                      <a:pPr algn="l" fontAlgn="ctr"/>
                      <a:r>
                        <a:rPr lang="cs-CZ" sz="1200" b="1" i="0" u="none" strike="noStrike">
                          <a:solidFill>
                            <a:srgbClr val="000000"/>
                          </a:solidFill>
                          <a:effectLst/>
                          <a:latin typeface="Calibri" panose="020F0502020204030204" pitchFamily="34" charset="0"/>
                        </a:rPr>
                        <a:t>CZ072 Zlínský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a:t>
                      </a:r>
                    </a:p>
                    <a:p>
                      <a:pPr algn="ctr" fontAlgn="ctr"/>
                      <a:r>
                        <a:rPr lang="cs-CZ" sz="1100" b="0" i="0" u="none" strike="noStrike" dirty="0">
                          <a:solidFill>
                            <a:srgbClr val="000000"/>
                          </a:solidFill>
                          <a:effectLst/>
                          <a:latin typeface="Aptos Narrow" panose="020B0004020202020204" pitchFamily="34" charset="0"/>
                        </a:rPr>
                        <a:t> (10,5 %)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(5,3 %)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(10,5 %)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2 </a:t>
                      </a:r>
                    </a:p>
                    <a:p>
                      <a:pPr algn="ctr" fontAlgn="ctr"/>
                      <a:r>
                        <a:rPr lang="cs-CZ" sz="1100" b="0" i="0" u="none" strike="noStrike" dirty="0">
                          <a:solidFill>
                            <a:srgbClr val="000000"/>
                          </a:solidFill>
                          <a:effectLst/>
                          <a:latin typeface="Aptos Narrow" panose="020B0004020202020204" pitchFamily="34" charset="0"/>
                        </a:rPr>
                        <a:t>(10,5 %)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(21,1 %)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(15,8 %)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(21,1 %)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a:t>
                      </a:r>
                    </a:p>
                    <a:p>
                      <a:pPr algn="ctr" fontAlgn="ctr"/>
                      <a:r>
                        <a:rPr lang="cs-CZ" sz="1100" b="0" i="0" u="none" strike="noStrike" dirty="0">
                          <a:solidFill>
                            <a:srgbClr val="000000"/>
                          </a:solidFill>
                          <a:effectLst/>
                          <a:latin typeface="Aptos Narrow" panose="020B0004020202020204" pitchFamily="34" charset="0"/>
                        </a:rPr>
                        <a:t> (5,3 %)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51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 (26,3 %)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 (5,3 %)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484558709"/>
                  </a:ext>
                </a:extLst>
              </a:tr>
              <a:tr h="344805">
                <a:tc>
                  <a:txBody>
                    <a:bodyPr/>
                    <a:lstStyle/>
                    <a:p>
                      <a:pPr algn="l" fontAlgn="ctr"/>
                      <a:r>
                        <a:rPr lang="cs-CZ" sz="1200" b="1" i="0" u="none" strike="noStrike">
                          <a:solidFill>
                            <a:srgbClr val="000000"/>
                          </a:solidFill>
                          <a:effectLst/>
                          <a:latin typeface="Calibri" panose="020F0502020204030204" pitchFamily="34" charset="0"/>
                        </a:rPr>
                        <a:t>CZ080 Moravskoslezský kraj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0</a:t>
                      </a:r>
                    </a:p>
                    <a:p>
                      <a:pPr algn="ctr" fontAlgn="ctr"/>
                      <a:r>
                        <a:rPr lang="cs-CZ" sz="1100" b="0" i="0" u="none" strike="noStrike" dirty="0">
                          <a:solidFill>
                            <a:srgbClr val="000000"/>
                          </a:solidFill>
                          <a:effectLst/>
                          <a:latin typeface="Aptos Narrow" panose="020B0004020202020204" pitchFamily="34" charset="0"/>
                        </a:rPr>
                        <a:t> (0,0 %)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 </a:t>
                      </a:r>
                    </a:p>
                    <a:p>
                      <a:pPr algn="ctr" fontAlgn="ctr"/>
                      <a:r>
                        <a:rPr lang="cs-CZ" sz="1100" b="0" i="0" u="none" strike="noStrike" dirty="0">
                          <a:solidFill>
                            <a:srgbClr val="000000"/>
                          </a:solidFill>
                          <a:effectLst/>
                          <a:latin typeface="Aptos Narrow" panose="020B0004020202020204" pitchFamily="34" charset="0"/>
                        </a:rPr>
                        <a:t>(13,5 %)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9</a:t>
                      </a:r>
                    </a:p>
                    <a:p>
                      <a:pPr algn="ctr" fontAlgn="ctr"/>
                      <a:r>
                        <a:rPr lang="cs-CZ" sz="1100" b="0" i="0" u="none" strike="noStrike" dirty="0">
                          <a:solidFill>
                            <a:srgbClr val="000000"/>
                          </a:solidFill>
                          <a:effectLst/>
                          <a:latin typeface="Aptos Narrow" panose="020B0004020202020204" pitchFamily="34" charset="0"/>
                        </a:rPr>
                        <a:t> (24,3 %)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8 </a:t>
                      </a:r>
                    </a:p>
                    <a:p>
                      <a:pPr algn="ctr" fontAlgn="ctr"/>
                      <a:r>
                        <a:rPr lang="cs-CZ" sz="1100" b="0" i="0" u="none" strike="noStrike" dirty="0">
                          <a:solidFill>
                            <a:srgbClr val="000000"/>
                          </a:solidFill>
                          <a:effectLst/>
                          <a:latin typeface="Aptos Narrow" panose="020B0004020202020204" pitchFamily="34" charset="0"/>
                        </a:rPr>
                        <a:t>(21,6 %)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5</a:t>
                      </a:r>
                    </a:p>
                    <a:p>
                      <a:pPr algn="ctr" fontAlgn="ctr"/>
                      <a:r>
                        <a:rPr lang="cs-CZ" sz="1100" b="0" i="0" u="none" strike="noStrike" dirty="0">
                          <a:solidFill>
                            <a:srgbClr val="000000"/>
                          </a:solidFill>
                          <a:effectLst/>
                          <a:latin typeface="Aptos Narrow" panose="020B0004020202020204" pitchFamily="34" charset="0"/>
                        </a:rPr>
                        <a:t> (13,5 %)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 </a:t>
                      </a:r>
                    </a:p>
                    <a:p>
                      <a:pPr algn="ctr" fontAlgn="ctr"/>
                      <a:r>
                        <a:rPr lang="cs-CZ" sz="1100" b="0" i="0" u="none" strike="noStrike" dirty="0">
                          <a:solidFill>
                            <a:srgbClr val="000000"/>
                          </a:solidFill>
                          <a:effectLst/>
                          <a:latin typeface="Aptos Narrow" panose="020B0004020202020204" pitchFamily="34" charset="0"/>
                        </a:rPr>
                        <a:t>(8,1 %)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a:t>
                      </a:r>
                    </a:p>
                    <a:p>
                      <a:pPr algn="ctr" fontAlgn="ctr"/>
                      <a:r>
                        <a:rPr lang="cs-CZ" sz="1100" b="0" i="0" u="none" strike="noStrike" dirty="0">
                          <a:solidFill>
                            <a:srgbClr val="000000"/>
                          </a:solidFill>
                          <a:effectLst/>
                          <a:latin typeface="Aptos Narrow" panose="020B0004020202020204" pitchFamily="34" charset="0"/>
                        </a:rPr>
                        <a:t> (8,1 %)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4 </a:t>
                      </a:r>
                    </a:p>
                    <a:p>
                      <a:pPr algn="ctr" fontAlgn="ctr"/>
                      <a:r>
                        <a:rPr lang="cs-CZ" sz="1100" b="0" i="0" u="none" strike="noStrike" dirty="0">
                          <a:solidFill>
                            <a:srgbClr val="000000"/>
                          </a:solidFill>
                          <a:effectLst/>
                          <a:latin typeface="Aptos Narrow" panose="020B0004020202020204" pitchFamily="34" charset="0"/>
                        </a:rPr>
                        <a:t>(10,8 %)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dirty="0">
                          <a:solidFill>
                            <a:srgbClr val="000000"/>
                          </a:solidFill>
                          <a:effectLst/>
                          <a:latin typeface="Aptos Narrow" panose="020B0004020202020204" pitchFamily="34" charset="0"/>
                        </a:rPr>
                        <a:t>N = 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54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10 (27,0 %)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Aptos Narrow" panose="020B0004020202020204" pitchFamily="34" charset="0"/>
                        </a:rPr>
                        <a:t>7 (18,9 %)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13480179"/>
                  </a:ext>
                </a:extLst>
              </a:tr>
              <a:tr h="344805">
                <a:tc>
                  <a:txBody>
                    <a:bodyPr/>
                    <a:lstStyle/>
                    <a:p>
                      <a:pPr algn="l" fontAlgn="ctr"/>
                      <a:r>
                        <a:rPr lang="cs-CZ" sz="1200" b="1" i="0" u="none" strike="noStrike" dirty="0">
                          <a:solidFill>
                            <a:srgbClr val="000000"/>
                          </a:solidFill>
                          <a:effectLst/>
                          <a:latin typeface="Calibri" panose="020F0502020204030204" pitchFamily="34" charset="0"/>
                        </a:rPr>
                        <a:t>CELKEM*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dirty="0">
                          <a:solidFill>
                            <a:srgbClr val="000000"/>
                          </a:solidFill>
                          <a:effectLst/>
                          <a:latin typeface="Aptos Narrow" panose="020B0004020202020204" pitchFamily="34" charset="0"/>
                        </a:rPr>
                        <a:t>N = 6</a:t>
                      </a:r>
                    </a:p>
                    <a:p>
                      <a:pPr algn="ctr" fontAlgn="ctr"/>
                      <a:r>
                        <a:rPr lang="cs-CZ" sz="1100" b="1" i="0" u="none" strike="noStrike" dirty="0">
                          <a:solidFill>
                            <a:srgbClr val="000000"/>
                          </a:solidFill>
                          <a:effectLst/>
                          <a:latin typeface="Aptos Narrow" panose="020B0004020202020204" pitchFamily="34" charset="0"/>
                        </a:rPr>
                        <a:t> (1,7 %)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dirty="0">
                          <a:solidFill>
                            <a:srgbClr val="000000"/>
                          </a:solidFill>
                          <a:effectLst/>
                          <a:latin typeface="Aptos Narrow" panose="020B0004020202020204" pitchFamily="34" charset="0"/>
                        </a:rPr>
                        <a:t>N = 20</a:t>
                      </a:r>
                    </a:p>
                    <a:p>
                      <a:pPr algn="ctr" fontAlgn="ctr"/>
                      <a:r>
                        <a:rPr lang="cs-CZ" sz="1100" b="1" i="0" u="none" strike="noStrike" dirty="0">
                          <a:solidFill>
                            <a:srgbClr val="000000"/>
                          </a:solidFill>
                          <a:effectLst/>
                          <a:latin typeface="Aptos Narrow" panose="020B0004020202020204" pitchFamily="34" charset="0"/>
                        </a:rPr>
                        <a:t> (5,7 %)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38 (10,9 %)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43 (12,4 %)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65 (18,7 %)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63 (18,1 %)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39 (11,2 %)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N = 38 (10,9 %)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dirty="0">
                          <a:solidFill>
                            <a:srgbClr val="000000"/>
                          </a:solidFill>
                          <a:effectLst/>
                          <a:latin typeface="Aptos Narrow" panose="020B0004020202020204" pitchFamily="34" charset="0"/>
                        </a:rPr>
                        <a:t>N = 36 (10,3 %)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1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dirty="0">
                          <a:solidFill>
                            <a:srgbClr val="000000"/>
                          </a:solidFill>
                          <a:effectLst/>
                          <a:latin typeface="Aptos Narrow" panose="020B0004020202020204" pitchFamily="34" charset="0"/>
                        </a:rPr>
                        <a:t>N = 348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55 let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a:solidFill>
                            <a:srgbClr val="000000"/>
                          </a:solidFill>
                          <a:effectLst/>
                          <a:latin typeface="Aptos Narrow" panose="020B0004020202020204" pitchFamily="34" charset="0"/>
                        </a:rPr>
                        <a:t>113 (32,5 %)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100" b="1" i="0" u="none" strike="noStrike" dirty="0">
                          <a:solidFill>
                            <a:srgbClr val="000000"/>
                          </a:solidFill>
                          <a:effectLst/>
                          <a:latin typeface="Aptos Narrow" panose="020B0004020202020204" pitchFamily="34" charset="0"/>
                        </a:rPr>
                        <a:t>74 (21,3 %)</a:t>
                      </a:r>
                    </a:p>
                  </a:txBody>
                  <a:tcPr marL="7620" marR="7620" marT="7620" marB="0" anchor="ct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11442396"/>
                  </a:ext>
                </a:extLst>
              </a:tr>
            </a:tbl>
          </a:graphicData>
        </a:graphic>
      </p:graphicFrame>
      <p:sp>
        <p:nvSpPr>
          <p:cNvPr id="7" name="Obdélník 6">
            <a:extLst>
              <a:ext uri="{FF2B5EF4-FFF2-40B4-BE49-F238E27FC236}">
                <a16:creationId xmlns:a16="http://schemas.microsoft.com/office/drawing/2014/main" id="{D7B1393A-E703-E8DA-E497-36A764004ECF}"/>
              </a:ext>
            </a:extLst>
          </p:cNvPr>
          <p:cNvSpPr/>
          <p:nvPr/>
        </p:nvSpPr>
        <p:spPr>
          <a:xfrm>
            <a:off x="212673" y="6404666"/>
            <a:ext cx="818652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lékař může pracovat ve více krajích, v celkovém počtu je zahrnut pouze jednou</a:t>
            </a:r>
          </a:p>
        </p:txBody>
      </p:sp>
      <p:sp>
        <p:nvSpPr>
          <p:cNvPr id="9" name="TextBox 6">
            <a:extLst>
              <a:ext uri="{FF2B5EF4-FFF2-40B4-BE49-F238E27FC236}">
                <a16:creationId xmlns:a16="http://schemas.microsoft.com/office/drawing/2014/main" id="{7D0E1586-17E1-D1C3-0495-79D9E33B34AA}"/>
              </a:ext>
            </a:extLst>
          </p:cNvPr>
          <p:cNvSpPr txBox="1"/>
          <p:nvPr>
            <p:custDataLst>
              <p:tags r:id="rId1"/>
            </p:custDataLst>
          </p:nvPr>
        </p:nvSpPr>
        <p:spPr>
          <a:xfrm>
            <a:off x="292951" y="568882"/>
            <a:ext cx="115344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dirty="0">
                <a:ln>
                  <a:noFill/>
                </a:ln>
                <a:solidFill>
                  <a:prstClr val="black"/>
                </a:solidFill>
                <a:effectLst/>
                <a:uLnTx/>
                <a:uFillTx/>
                <a:latin typeface="Calibri" panose="020F0502020204030204"/>
                <a:ea typeface="+mn-ea"/>
                <a:cs typeface="+mn-cs"/>
              </a:rPr>
              <a:t>Definice: aktivní lékaři se specializací geriatrie podle smluvního zajištění poskytování zdravotních služeb, stav k 31. 12. 2024</a:t>
            </a:r>
          </a:p>
        </p:txBody>
      </p:sp>
      <p:graphicFrame>
        <p:nvGraphicFramePr>
          <p:cNvPr id="16" name="Objekt 15">
            <a:extLst>
              <a:ext uri="{FF2B5EF4-FFF2-40B4-BE49-F238E27FC236}">
                <a16:creationId xmlns:a16="http://schemas.microsoft.com/office/drawing/2014/main" id="{E0B8ABA6-3ECE-F028-6F72-414A67EA66C6}"/>
              </a:ext>
            </a:extLst>
          </p:cNvPr>
          <p:cNvGraphicFramePr>
            <a:graphicFrameLocks noChangeAspect="1"/>
          </p:cNvGraphicFramePr>
          <p:nvPr/>
        </p:nvGraphicFramePr>
        <p:xfrm>
          <a:off x="7986810" y="1228128"/>
          <a:ext cx="776190" cy="5170410"/>
        </p:xfrm>
        <a:graphic>
          <a:graphicData uri="http://schemas.openxmlformats.org/presentationml/2006/ole">
            <mc:AlternateContent xmlns:mc="http://schemas.openxmlformats.org/markup-compatibility/2006">
              <mc:Choice xmlns:v="urn:schemas-microsoft-com:vml" Requires="v">
                <p:oleObj name="Worksheet" r:id="rId3" imgW="937366" imgH="2750977" progId="Excel.Sheet.12">
                  <p:embed/>
                </p:oleObj>
              </mc:Choice>
              <mc:Fallback>
                <p:oleObj name="Worksheet" r:id="rId3" imgW="937366" imgH="2750977" progId="Excel.Sheet.12">
                  <p:embed/>
                  <p:pic>
                    <p:nvPicPr>
                      <p:cNvPr id="16" name="Objekt 15">
                        <a:extLst>
                          <a:ext uri="{FF2B5EF4-FFF2-40B4-BE49-F238E27FC236}">
                            <a16:creationId xmlns:a16="http://schemas.microsoft.com/office/drawing/2014/main" id="{E0B8ABA6-3ECE-F028-6F72-414A67EA66C6}"/>
                          </a:ext>
                        </a:extLst>
                      </p:cNvPr>
                      <p:cNvPicPr/>
                      <p:nvPr/>
                    </p:nvPicPr>
                    <p:blipFill>
                      <a:blip r:embed="rId4"/>
                      <a:stretch>
                        <a:fillRect/>
                      </a:stretch>
                    </p:blipFill>
                    <p:spPr>
                      <a:xfrm>
                        <a:off x="7986810" y="1228128"/>
                        <a:ext cx="776190" cy="5170410"/>
                      </a:xfrm>
                      <a:prstGeom prst="rect">
                        <a:avLst/>
                      </a:prstGeom>
                    </p:spPr>
                  </p:pic>
                </p:oleObj>
              </mc:Fallback>
            </mc:AlternateContent>
          </a:graphicData>
        </a:graphic>
      </p:graphicFrame>
    </p:spTree>
    <p:extLst>
      <p:ext uri="{BB962C8B-B14F-4D97-AF65-F5344CB8AC3E}">
        <p14:creationId xmlns:p14="http://schemas.microsoft.com/office/powerpoint/2010/main" val="198590260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32A706-FB00-9FE2-EA69-C4C4698C06DF}"/>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FC6558EB-520E-55F9-7BF9-8626DEF97F73}"/>
              </a:ext>
            </a:extLst>
          </p:cNvPr>
          <p:cNvSpPr/>
          <p:nvPr/>
        </p:nvSpPr>
        <p:spPr>
          <a:xfrm>
            <a:off x="5274489" y="4825488"/>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AB9189E4-2371-494A-7148-91D61154AE80}"/>
              </a:ext>
            </a:extLst>
          </p:cNvPr>
          <p:cNvSpPr txBox="1"/>
          <p:nvPr/>
        </p:nvSpPr>
        <p:spPr>
          <a:xfrm>
            <a:off x="4085009" y="8246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7.</a:t>
            </a:r>
          </a:p>
        </p:txBody>
      </p:sp>
      <p:pic>
        <p:nvPicPr>
          <p:cNvPr id="6" name="Obrázek 5" descr="Obsah obrázku zbraň, kruh, šipka&#10;&#10;Popis byl vytvořen automaticky">
            <a:extLst>
              <a:ext uri="{FF2B5EF4-FFF2-40B4-BE49-F238E27FC236}">
                <a16:creationId xmlns:a16="http://schemas.microsoft.com/office/drawing/2014/main" id="{7B4FF8B1-9263-9FE2-80E6-6FBDEE635733}"/>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827849" y="490839"/>
            <a:ext cx="1811178" cy="1811178"/>
          </a:xfrm>
          <a:prstGeom prst="rect">
            <a:avLst/>
          </a:prstGeom>
        </p:spPr>
      </p:pic>
      <p:sp>
        <p:nvSpPr>
          <p:cNvPr id="8" name="TextovéPole 7">
            <a:extLst>
              <a:ext uri="{FF2B5EF4-FFF2-40B4-BE49-F238E27FC236}">
                <a16:creationId xmlns:a16="http://schemas.microsoft.com/office/drawing/2014/main" id="{B96F1260-98DC-E615-9522-24D9F229461F}"/>
              </a:ext>
            </a:extLst>
          </p:cNvPr>
          <p:cNvSpPr txBox="1"/>
          <p:nvPr/>
        </p:nvSpPr>
        <p:spPr>
          <a:xfrm>
            <a:off x="671916" y="3216995"/>
            <a:ext cx="10628699" cy="21236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Komplexní zajištění prevence a péče </a:t>
            </a:r>
            <a:b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b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Koordinace, </a:t>
            </a:r>
            <a:r>
              <a:rPr kumimoji="0" lang="cs-CZ" sz="4400" b="1" i="0" u="sng" strike="noStrike" kern="1200" cap="none" spc="0" normalizeH="0" baseline="0" noProof="0" err="1">
                <a:ln>
                  <a:noFill/>
                </a:ln>
                <a:solidFill>
                  <a:srgbClr val="2E5980"/>
                </a:solidFill>
                <a:effectLst/>
                <a:uLnTx/>
                <a:uFillTx/>
                <a:latin typeface="Calibri" panose="020F0502020204030204"/>
                <a:ea typeface="+mn-ea"/>
                <a:cs typeface="+mn-cs"/>
              </a:rPr>
              <a:t>disease</a:t>
            </a:r>
            <a:r>
              <a:rPr kumimoji="0" lang="cs-CZ" sz="4400" b="1" i="0" u="sng" strike="noStrike" kern="1200" cap="none" spc="0" normalizeH="0" baseline="0" noProof="0">
                <a:ln>
                  <a:noFill/>
                </a:ln>
                <a:solidFill>
                  <a:srgbClr val="2E5980"/>
                </a:solidFill>
                <a:effectLst/>
                <a:uLnTx/>
                <a:uFillTx/>
                <a:latin typeface="Calibri" panose="020F0502020204030204"/>
                <a:ea typeface="+mn-ea"/>
                <a:cs typeface="+mn-cs"/>
              </a:rPr>
              <a:t> management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44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331AC2C0-94B0-0CEC-4786-79D90ED05B43}"/>
              </a:ext>
            </a:extLst>
          </p:cNvPr>
          <p:cNvSpPr txBox="1"/>
          <p:nvPr/>
        </p:nvSpPr>
        <p:spPr>
          <a:xfrm rot="19784851">
            <a:off x="361040" y="963187"/>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spTree>
    <p:extLst>
      <p:ext uri="{BB962C8B-B14F-4D97-AF65-F5344CB8AC3E}">
        <p14:creationId xmlns:p14="http://schemas.microsoft.com/office/powerpoint/2010/main" val="282174216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116DF4-1801-6012-31C5-D30315CE7104}"/>
            </a:ext>
          </a:extLst>
        </p:cNvPr>
        <p:cNvGrpSpPr/>
        <p:nvPr/>
      </p:nvGrpSpPr>
      <p:grpSpPr>
        <a:xfrm>
          <a:off x="0" y="0"/>
          <a:ext cx="0" cy="0"/>
          <a:chOff x="0" y="0"/>
          <a:chExt cx="0" cy="0"/>
        </a:xfrm>
      </p:grpSpPr>
      <p:graphicFrame>
        <p:nvGraphicFramePr>
          <p:cNvPr id="11" name="Tabulka 12">
            <a:extLst>
              <a:ext uri="{FF2B5EF4-FFF2-40B4-BE49-F238E27FC236}">
                <a16:creationId xmlns:a16="http://schemas.microsoft.com/office/drawing/2014/main" id="{5DF50E75-BC8C-FBD5-A0CE-5E4940553800}"/>
              </a:ext>
            </a:extLst>
          </p:cNvPr>
          <p:cNvGraphicFramePr>
            <a:graphicFrameLocks noGrp="1"/>
          </p:cNvGraphicFramePr>
          <p:nvPr>
            <p:custDataLst>
              <p:tags r:id="rId1"/>
            </p:custDataLst>
          </p:nvPr>
        </p:nvGraphicFramePr>
        <p:xfrm>
          <a:off x="6869548" y="1920033"/>
          <a:ext cx="4286410" cy="370840"/>
        </p:xfrm>
        <a:graphic>
          <a:graphicData uri="http://schemas.openxmlformats.org/drawingml/2006/table">
            <a:tbl>
              <a:tblPr firstRow="1" bandRow="1">
                <a:tableStyleId>{2D5ABB26-0587-4C30-8999-92F81FD0307C}</a:tableStyleId>
              </a:tblPr>
              <a:tblGrid>
                <a:gridCol w="1586410">
                  <a:extLst>
                    <a:ext uri="{9D8B030D-6E8A-4147-A177-3AD203B41FA5}">
                      <a16:colId xmlns:a16="http://schemas.microsoft.com/office/drawing/2014/main" val="3847563362"/>
                    </a:ext>
                  </a:extLst>
                </a:gridCol>
                <a:gridCol w="2700000">
                  <a:extLst>
                    <a:ext uri="{9D8B030D-6E8A-4147-A177-3AD203B41FA5}">
                      <a16:colId xmlns:a16="http://schemas.microsoft.com/office/drawing/2014/main" val="1112088587"/>
                    </a:ext>
                  </a:extLst>
                </a:gridCol>
              </a:tblGrid>
              <a:tr h="370840">
                <a:tc>
                  <a:txBody>
                    <a:bodyPr/>
                    <a:lstStyle/>
                    <a:p>
                      <a:r>
                        <a:rPr lang="cs-CZ" sz="1400" b="1"/>
                        <a:t>ČR – celkem</a:t>
                      </a:r>
                    </a:p>
                  </a:txBody>
                  <a:tcPr/>
                </a:tc>
                <a:tc>
                  <a:txBody>
                    <a:bodyPr/>
                    <a:lstStyle/>
                    <a:p>
                      <a:r>
                        <a:rPr lang="cs-CZ" sz="1400" b="1"/>
                        <a:t>Liberecký kraj</a:t>
                      </a:r>
                    </a:p>
                  </a:txBody>
                  <a:tcPr/>
                </a:tc>
                <a:extLst>
                  <a:ext uri="{0D108BD9-81ED-4DB2-BD59-A6C34878D82A}">
                    <a16:rowId xmlns:a16="http://schemas.microsoft.com/office/drawing/2014/main" val="4144021428"/>
                  </a:ext>
                </a:extLst>
              </a:tr>
            </a:tbl>
          </a:graphicData>
        </a:graphic>
      </p:graphicFrame>
      <p:sp>
        <p:nvSpPr>
          <p:cNvPr id="2" name="Obdélník 1">
            <a:extLst>
              <a:ext uri="{FF2B5EF4-FFF2-40B4-BE49-F238E27FC236}">
                <a16:creationId xmlns:a16="http://schemas.microsoft.com/office/drawing/2014/main" id="{8CEFC101-A3FF-0CEC-9246-40F501E05BE3}"/>
              </a:ext>
            </a:extLst>
          </p:cNvPr>
          <p:cNvSpPr/>
          <p:nvPr>
            <p:custDataLst>
              <p:tags r:id="rId2"/>
            </p:custDataLst>
          </p:nvPr>
        </p:nvSpPr>
        <p:spPr>
          <a:xfrm>
            <a:off x="272591" y="1208925"/>
            <a:ext cx="4248306" cy="116955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Podíl </a:t>
            </a:r>
            <a:r>
              <a:rPr kumimoji="0" lang="cs-CZ" sz="1400" b="1" i="0" u="sng" strike="noStrike" kern="1200" cap="none" spc="0" normalizeH="0" baseline="0" noProof="0">
                <a:ln>
                  <a:noFill/>
                </a:ln>
                <a:solidFill>
                  <a:srgbClr val="000000"/>
                </a:solidFill>
                <a:effectLst/>
                <a:uLnTx/>
                <a:uFillTx/>
                <a:latin typeface="Calibri" panose="020F0502020204030204"/>
                <a:ea typeface="+mn-ea"/>
                <a:cs typeface="+mn-cs"/>
              </a:rPr>
              <a:t>dospělých obyvatel</a:t>
            </a: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 (18+ let) v jednotlivých krajích dle místa bydliště v roce 2024, kteří v průběhu předchozích dvou let (2023/2024) absolvovali preventivní prohlídku u praktického lékaře:</a:t>
            </a:r>
          </a:p>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endPar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A577959-6FE7-F042-1DC9-967FC8633ED0}"/>
              </a:ext>
            </a:extLst>
          </p:cNvPr>
          <p:cNvSpPr txBox="1"/>
          <p:nvPr>
            <p:custDataLst>
              <p:tags r:id="rId3"/>
            </p:custDataLst>
          </p:nvPr>
        </p:nvSpPr>
        <p:spPr>
          <a:xfrm>
            <a:off x="288000" y="653725"/>
            <a:ext cx="11934443" cy="523220"/>
          </a:xfrm>
          <a:prstGeom prst="rect">
            <a:avLst/>
          </a:prstGeom>
          <a:noFill/>
        </p:spPr>
        <p:txBody>
          <a:bodyPr wrap="square" rtlCol="0">
            <a:spAutoFit/>
          </a:bodyPr>
          <a:lstStyle/>
          <a:p>
            <a:pPr lvl="0">
              <a:defRPr/>
            </a:pPr>
            <a:r>
              <a:rPr lang="cs-CZ" sz="1400">
                <a:solidFill>
                  <a:prstClr val="black"/>
                </a:solidFill>
              </a:rPr>
              <a:t>Zdroj: </a:t>
            </a:r>
            <a:r>
              <a:rPr lang="cs-CZ" sz="1400">
                <a:solidFill>
                  <a:srgbClr val="000000"/>
                </a:solidFill>
                <a:cs typeface="Arial" panose="020B0604020202020204" pitchFamily="34" charset="0"/>
              </a:rPr>
              <a:t>NRHZS 2010–2024</a:t>
            </a:r>
            <a:br>
              <a:rPr lang="cs-CZ" sz="1400">
                <a:solidFill>
                  <a:srgbClr val="000000"/>
                </a:solidFill>
                <a:cs typeface="Arial" panose="020B0604020202020204" pitchFamily="34" charset="0"/>
              </a:rPr>
            </a:br>
            <a:r>
              <a:rPr lang="cs-CZ" sz="1400" i="1">
                <a:solidFill>
                  <a:srgbClr val="000000"/>
                </a:solidFill>
                <a:cs typeface="Arial" panose="020B0604020202020204" pitchFamily="34" charset="0"/>
              </a:rPr>
              <a:t>Definice: Osoby s vykázaným výkonem 01021, 01022 u </a:t>
            </a:r>
            <a:r>
              <a:rPr lang="cs-CZ" sz="1400" i="1" err="1">
                <a:solidFill>
                  <a:srgbClr val="000000"/>
                </a:solidFill>
                <a:cs typeface="Arial" panose="020B0604020202020204" pitchFamily="34" charset="0"/>
              </a:rPr>
              <a:t>odb</a:t>
            </a:r>
            <a:r>
              <a:rPr lang="cs-CZ" sz="1400" i="1">
                <a:solidFill>
                  <a:srgbClr val="000000"/>
                </a:solidFill>
                <a:cs typeface="Arial" panose="020B0604020202020204" pitchFamily="34" charset="0"/>
              </a:rPr>
              <a:t>. 001 (</a:t>
            </a:r>
            <a:r>
              <a:rPr lang="cs-CZ" sz="1400" i="1">
                <a:solidFill>
                  <a:prstClr val="black"/>
                </a:solidFill>
              </a:rPr>
              <a:t>všeobecné PL)</a:t>
            </a:r>
            <a:r>
              <a:rPr lang="cs-CZ" sz="1400" i="1">
                <a:solidFill>
                  <a:srgbClr val="000000"/>
                </a:solidFill>
                <a:cs typeface="Arial" panose="020B0604020202020204" pitchFamily="34" charset="0"/>
              </a:rPr>
              <a:t> nebo s výkonem 02021, 02022, 02031, 02032 u </a:t>
            </a:r>
            <a:r>
              <a:rPr lang="cs-CZ" sz="1400" i="1" err="1">
                <a:solidFill>
                  <a:srgbClr val="000000"/>
                </a:solidFill>
                <a:cs typeface="Arial" panose="020B0604020202020204" pitchFamily="34" charset="0"/>
              </a:rPr>
              <a:t>odb</a:t>
            </a:r>
            <a:r>
              <a:rPr lang="cs-CZ" sz="1400" i="1">
                <a:solidFill>
                  <a:srgbClr val="000000"/>
                </a:solidFill>
                <a:cs typeface="Arial" panose="020B0604020202020204" pitchFamily="34" charset="0"/>
              </a:rPr>
              <a:t>. 002 (</a:t>
            </a:r>
            <a:r>
              <a:rPr lang="cs-CZ" sz="1400" i="1">
                <a:solidFill>
                  <a:prstClr val="black"/>
                </a:solidFill>
              </a:rPr>
              <a:t>PL pro děti a dorost)</a:t>
            </a:r>
            <a:r>
              <a:rPr lang="cs-CZ" sz="1400" i="1">
                <a:solidFill>
                  <a:srgbClr val="000000"/>
                </a:solidFill>
                <a:cs typeface="Arial" panose="020B0604020202020204" pitchFamily="34" charset="0"/>
              </a:rPr>
              <a:t>.</a:t>
            </a:r>
          </a:p>
        </p:txBody>
      </p:sp>
      <p:graphicFrame>
        <p:nvGraphicFramePr>
          <p:cNvPr id="12" name="Graf 11">
            <a:extLst>
              <a:ext uri="{FF2B5EF4-FFF2-40B4-BE49-F238E27FC236}">
                <a16:creationId xmlns:a16="http://schemas.microsoft.com/office/drawing/2014/main" id="{80E858CC-0930-A034-7C4F-CF30788A6048}"/>
              </a:ext>
            </a:extLst>
          </p:cNvPr>
          <p:cNvGraphicFramePr/>
          <p:nvPr>
            <p:custDataLst>
              <p:tags r:id="rId4"/>
            </p:custDataLst>
          </p:nvPr>
        </p:nvGraphicFramePr>
        <p:xfrm>
          <a:off x="291250" y="1962150"/>
          <a:ext cx="3933012" cy="4514310"/>
        </p:xfrm>
        <a:graphic>
          <a:graphicData uri="http://schemas.openxmlformats.org/drawingml/2006/chart">
            <c:chart xmlns:c="http://schemas.openxmlformats.org/drawingml/2006/chart" xmlns:r="http://schemas.openxmlformats.org/officeDocument/2006/relationships" r:id="rId15"/>
          </a:graphicData>
        </a:graphic>
      </p:graphicFrame>
      <p:sp>
        <p:nvSpPr>
          <p:cNvPr id="16" name="TextovéPole 15">
            <a:extLst>
              <a:ext uri="{FF2B5EF4-FFF2-40B4-BE49-F238E27FC236}">
                <a16:creationId xmlns:a16="http://schemas.microsoft.com/office/drawing/2014/main" id="{C9894312-9EF6-6DDF-5E22-8FC10E367910}"/>
              </a:ext>
            </a:extLst>
          </p:cNvPr>
          <p:cNvSpPr txBox="1"/>
          <p:nvPr>
            <p:custDataLst>
              <p:tags r:id="rId5"/>
            </p:custDataLst>
          </p:nvPr>
        </p:nvSpPr>
        <p:spPr>
          <a:xfrm>
            <a:off x="8001658" y="5336397"/>
            <a:ext cx="77152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Věk</a:t>
            </a:r>
          </a:p>
        </p:txBody>
      </p:sp>
      <p:sp>
        <p:nvSpPr>
          <p:cNvPr id="17" name="TextovéPole 16">
            <a:extLst>
              <a:ext uri="{FF2B5EF4-FFF2-40B4-BE49-F238E27FC236}">
                <a16:creationId xmlns:a16="http://schemas.microsoft.com/office/drawing/2014/main" id="{B21DB2EF-A396-B992-2E0F-9AB57842A062}"/>
              </a:ext>
            </a:extLst>
          </p:cNvPr>
          <p:cNvSpPr txBox="1"/>
          <p:nvPr>
            <p:custDataLst>
              <p:tags r:id="rId6"/>
            </p:custDataLst>
          </p:nvPr>
        </p:nvSpPr>
        <p:spPr>
          <a:xfrm rot="16200000">
            <a:off x="3577983" y="3353673"/>
            <a:ext cx="229233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Preventivní prohlídka</a:t>
            </a:r>
            <a:b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ve dvouletém intervalu</a:t>
            </a:r>
          </a:p>
        </p:txBody>
      </p:sp>
      <p:sp>
        <p:nvSpPr>
          <p:cNvPr id="4" name="Title 3">
            <a:extLst>
              <a:ext uri="{FF2B5EF4-FFF2-40B4-BE49-F238E27FC236}">
                <a16:creationId xmlns:a16="http://schemas.microsoft.com/office/drawing/2014/main" id="{83B647DD-6F2E-B6F6-3E50-F20E4DD41136}"/>
              </a:ext>
            </a:extLst>
          </p:cNvPr>
          <p:cNvSpPr>
            <a:spLocks noGrp="1"/>
          </p:cNvSpPr>
          <p:nvPr>
            <p:ph type="title"/>
            <p:custDataLst>
              <p:tags r:id="rId7"/>
            </p:custDataLst>
          </p:nvPr>
        </p:nvSpPr>
        <p:spPr>
          <a:xfrm>
            <a:off x="272590" y="160258"/>
            <a:ext cx="11386173" cy="538364"/>
          </a:xfrm>
        </p:spPr>
        <p:txBody>
          <a:bodyPr>
            <a:normAutofit/>
          </a:bodyPr>
          <a:lstStyle/>
          <a:p>
            <a:r>
              <a:rPr lang="en-US" dirty="0" err="1">
                <a:solidFill>
                  <a:srgbClr val="002060"/>
                </a:solidFill>
              </a:rPr>
              <a:t>Preventivní</a:t>
            </a:r>
            <a:r>
              <a:rPr lang="en-US" dirty="0">
                <a:solidFill>
                  <a:srgbClr val="002060"/>
                </a:solidFill>
              </a:rPr>
              <a:t> </a:t>
            </a:r>
            <a:r>
              <a:rPr lang="en-US" dirty="0" err="1">
                <a:solidFill>
                  <a:srgbClr val="002060"/>
                </a:solidFill>
              </a:rPr>
              <a:t>prohlídky</a:t>
            </a:r>
            <a:r>
              <a:rPr lang="en-US" dirty="0">
                <a:solidFill>
                  <a:srgbClr val="002060"/>
                </a:solidFill>
              </a:rPr>
              <a:t> u </a:t>
            </a:r>
            <a:r>
              <a:rPr lang="en-US" dirty="0" err="1">
                <a:solidFill>
                  <a:srgbClr val="002060"/>
                </a:solidFill>
              </a:rPr>
              <a:t>praktického</a:t>
            </a:r>
            <a:r>
              <a:rPr lang="en-US" dirty="0">
                <a:solidFill>
                  <a:srgbClr val="002060"/>
                </a:solidFill>
              </a:rPr>
              <a:t> </a:t>
            </a:r>
            <a:r>
              <a:rPr lang="en-US" dirty="0" err="1">
                <a:solidFill>
                  <a:srgbClr val="002060"/>
                </a:solidFill>
              </a:rPr>
              <a:t>lékaře</a:t>
            </a:r>
            <a:endParaRPr lang="en-US" dirty="0">
              <a:solidFill>
                <a:srgbClr val="002060"/>
              </a:solidFill>
            </a:endParaRPr>
          </a:p>
        </p:txBody>
      </p:sp>
      <p:graphicFrame>
        <p:nvGraphicFramePr>
          <p:cNvPr id="15" name="Graf 14">
            <a:extLst>
              <a:ext uri="{FF2B5EF4-FFF2-40B4-BE49-F238E27FC236}">
                <a16:creationId xmlns:a16="http://schemas.microsoft.com/office/drawing/2014/main" id="{C738EBF3-C6B5-38DB-A13E-CE91608B9540}"/>
              </a:ext>
            </a:extLst>
          </p:cNvPr>
          <p:cNvGraphicFramePr/>
          <p:nvPr>
            <p:custDataLst>
              <p:tags r:id="rId8"/>
            </p:custDataLst>
          </p:nvPr>
        </p:nvGraphicFramePr>
        <p:xfrm>
          <a:off x="4836960" y="2195011"/>
          <a:ext cx="6867272" cy="3234237"/>
        </p:xfrm>
        <a:graphic>
          <a:graphicData uri="http://schemas.openxmlformats.org/drawingml/2006/chart">
            <c:chart xmlns:c="http://schemas.openxmlformats.org/drawingml/2006/chart" xmlns:r="http://schemas.openxmlformats.org/officeDocument/2006/relationships" r:id="rId16"/>
          </a:graphicData>
        </a:graphic>
      </p:graphicFrame>
      <p:sp>
        <p:nvSpPr>
          <p:cNvPr id="23" name="Obdélník 22">
            <a:extLst>
              <a:ext uri="{FF2B5EF4-FFF2-40B4-BE49-F238E27FC236}">
                <a16:creationId xmlns:a16="http://schemas.microsoft.com/office/drawing/2014/main" id="{85D8023F-767D-B442-EEB2-2D1403F263AA}"/>
              </a:ext>
            </a:extLst>
          </p:cNvPr>
          <p:cNvSpPr/>
          <p:nvPr>
            <p:custDataLst>
              <p:tags r:id="rId9"/>
            </p:custDataLst>
          </p:nvPr>
        </p:nvSpPr>
        <p:spPr>
          <a:xfrm>
            <a:off x="4719139" y="1208925"/>
            <a:ext cx="6867272" cy="738664"/>
          </a:xfrm>
          <a:prstGeom prst="rect">
            <a:avLst/>
          </a:prstGeom>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Podíl obyvatel ČR vs. </a:t>
            </a:r>
            <a:r>
              <a:rPr lang="cs-CZ" sz="1400" b="1">
                <a:solidFill>
                  <a:srgbClr val="000000"/>
                </a:solidFill>
                <a:latin typeface="Calibri" panose="020F0502020204030204"/>
              </a:rPr>
              <a:t>LBK</a:t>
            </a: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 daného věku (2024), kteří v průběhu předchozích dvou let (2023/2024) absolvovali preventivní prohlídku u praktického lékaře:</a:t>
            </a:r>
          </a:p>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endPar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5" name="Přímá spojnice 24">
            <a:extLst>
              <a:ext uri="{FF2B5EF4-FFF2-40B4-BE49-F238E27FC236}">
                <a16:creationId xmlns:a16="http://schemas.microsoft.com/office/drawing/2014/main" id="{0F05B4D7-F3D9-7D16-17D4-D1DC92A8C65F}"/>
              </a:ext>
            </a:extLst>
          </p:cNvPr>
          <p:cNvCxnSpPr>
            <a:cxnSpLocks/>
          </p:cNvCxnSpPr>
          <p:nvPr>
            <p:custDataLst>
              <p:tags r:id="rId10"/>
            </p:custDataLst>
          </p:nvPr>
        </p:nvCxnSpPr>
        <p:spPr>
          <a:xfrm>
            <a:off x="6509548" y="2066433"/>
            <a:ext cx="360000" cy="0"/>
          </a:xfrm>
          <a:prstGeom prst="line">
            <a:avLst/>
          </a:prstGeom>
          <a:ln w="28575">
            <a:solidFill>
              <a:srgbClr val="D60808"/>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2D7D66FD-B823-20F4-A516-891F44702E73}"/>
              </a:ext>
            </a:extLst>
          </p:cNvPr>
          <p:cNvCxnSpPr>
            <a:cxnSpLocks/>
          </p:cNvCxnSpPr>
          <p:nvPr>
            <p:custDataLst>
              <p:tags r:id="rId11"/>
            </p:custDataLst>
          </p:nvPr>
        </p:nvCxnSpPr>
        <p:spPr>
          <a:xfrm>
            <a:off x="8113478" y="2066433"/>
            <a:ext cx="360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sp>
        <p:nvSpPr>
          <p:cNvPr id="10" name="TextovéPole 9">
            <a:extLst>
              <a:ext uri="{FF2B5EF4-FFF2-40B4-BE49-F238E27FC236}">
                <a16:creationId xmlns:a16="http://schemas.microsoft.com/office/drawing/2014/main" id="{08E4A6B5-2329-5092-7229-36D13A2E88FF}"/>
              </a:ext>
            </a:extLst>
          </p:cNvPr>
          <p:cNvSpPr txBox="1"/>
          <p:nvPr>
            <p:custDataLst>
              <p:tags r:id="rId12"/>
            </p:custDataLst>
          </p:nvPr>
        </p:nvSpPr>
        <p:spPr>
          <a:xfrm>
            <a:off x="4836960" y="5823291"/>
            <a:ext cx="663598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Preventivní prohlídky jsou hodnoceny v rámci dvouletého intervalu, jelikož osoba má nárok na všeobecnou preventivní prohlídku u praktického lékaře 1x za dva roky.</a:t>
            </a:r>
          </a:p>
        </p:txBody>
      </p:sp>
    </p:spTree>
    <p:extLst>
      <p:ext uri="{BB962C8B-B14F-4D97-AF65-F5344CB8AC3E}">
        <p14:creationId xmlns:p14="http://schemas.microsoft.com/office/powerpoint/2010/main" val="298765922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65F06-431F-90EB-7487-5C5017FA59C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CA04E1F-4667-F006-906A-6908C7E2D5AA}"/>
              </a:ext>
            </a:extLst>
          </p:cNvPr>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Dispenzarizace onkologických pacientů u praktického lékaře</a:t>
            </a:r>
            <a:endParaRPr lang="en-US" dirty="0">
              <a:solidFill>
                <a:srgbClr val="002060"/>
              </a:solidFill>
            </a:endParaRPr>
          </a:p>
        </p:txBody>
      </p:sp>
      <p:sp>
        <p:nvSpPr>
          <p:cNvPr id="4" name="TextBox 6">
            <a:extLst>
              <a:ext uri="{FF2B5EF4-FFF2-40B4-BE49-F238E27FC236}">
                <a16:creationId xmlns:a16="http://schemas.microsoft.com/office/drawing/2014/main" id="{BDEE2C26-7CFF-5398-5556-138E93DFBA57}"/>
              </a:ext>
            </a:extLst>
          </p:cNvPr>
          <p:cNvSpPr txBox="1"/>
          <p:nvPr>
            <p:custDataLst>
              <p:tags r:id="rId2"/>
            </p:custDataLst>
          </p:nvPr>
        </p:nvSpPr>
        <p:spPr>
          <a:xfrm>
            <a:off x="272591" y="615521"/>
            <a:ext cx="505121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Pct val="150000"/>
              <a:buFontTx/>
              <a:buNone/>
              <a:tabLst/>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NRHZS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01/2019–12/2024;</a:t>
            </a:r>
            <a:br>
              <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br>
            <a:r>
              <a:rPr kumimoji="0" lang="cs-CZ" sz="12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kód </a:t>
            </a:r>
            <a:r>
              <a:rPr kumimoji="0" lang="en-US" sz="1200" b="1" i="0" u="none" strike="noStrike" kern="1200" cap="none" spc="0" normalizeH="0" baseline="0" noProof="0">
                <a:ln>
                  <a:noFill/>
                </a:ln>
                <a:solidFill>
                  <a:prstClr val="black"/>
                </a:solidFill>
                <a:effectLst/>
                <a:uLnTx/>
                <a:uFillTx/>
                <a:latin typeface="Calibri" panose="020F0502020204030204"/>
                <a:ea typeface="+mn-ea"/>
                <a:cs typeface="+mn-cs"/>
              </a:rPr>
              <a:t>01186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p</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řevzetí</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pacienta</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po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onkologické</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léčbě</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do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péče</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PL</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a:t>
            </a:r>
            <a:b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kód </a:t>
            </a:r>
            <a:r>
              <a:rPr kumimoji="0" lang="en-US" sz="1200" b="1" i="0" u="none" strike="noStrike" kern="1200" cap="none" spc="0" normalizeH="0" baseline="0" noProof="0">
                <a:ln>
                  <a:noFill/>
                </a:ln>
                <a:solidFill>
                  <a:prstClr val="black"/>
                </a:solidFill>
                <a:effectLst/>
                <a:uLnTx/>
                <a:uFillTx/>
                <a:latin typeface="Calibri" panose="020F0502020204030204"/>
                <a:ea typeface="+mn-ea"/>
                <a:cs typeface="+mn-cs"/>
              </a:rPr>
              <a:t>01188</a:t>
            </a: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n</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ásledná</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prohlídka</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pacienta</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s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onkologickým</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err="1">
                <a:ln>
                  <a:noFill/>
                </a:ln>
                <a:solidFill>
                  <a:prstClr val="black"/>
                </a:solidFill>
                <a:effectLst/>
                <a:uLnTx/>
                <a:uFillTx/>
                <a:latin typeface="Calibri" panose="020F0502020204030204"/>
                <a:ea typeface="+mn-ea"/>
                <a:cs typeface="+mn-cs"/>
              </a:rPr>
              <a:t>onemocněním</a:t>
            </a:r>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6" name="Chart 4">
            <a:extLst>
              <a:ext uri="{FF2B5EF4-FFF2-40B4-BE49-F238E27FC236}">
                <a16:creationId xmlns:a16="http://schemas.microsoft.com/office/drawing/2014/main" id="{3AE1F8F2-EE8A-E576-54A7-8EFD27A1EBEF}"/>
              </a:ext>
            </a:extLst>
          </p:cNvPr>
          <p:cNvGraphicFramePr/>
          <p:nvPr>
            <p:custDataLst>
              <p:tags r:id="rId3"/>
            </p:custDataLst>
          </p:nvPr>
        </p:nvGraphicFramePr>
        <p:xfrm>
          <a:off x="36897" y="2510789"/>
          <a:ext cx="12098247" cy="3669207"/>
        </p:xfrm>
        <a:graphic>
          <a:graphicData uri="http://schemas.openxmlformats.org/drawingml/2006/chart">
            <c:chart xmlns:c="http://schemas.openxmlformats.org/drawingml/2006/chart" xmlns:r="http://schemas.openxmlformats.org/officeDocument/2006/relationships" r:id="rId13"/>
          </a:graphicData>
        </a:graphic>
      </p:graphicFrame>
      <p:sp>
        <p:nvSpPr>
          <p:cNvPr id="7" name="TextBox 10">
            <a:extLst>
              <a:ext uri="{FF2B5EF4-FFF2-40B4-BE49-F238E27FC236}">
                <a16:creationId xmlns:a16="http://schemas.microsoft.com/office/drawing/2014/main" id="{4956D26A-EEBF-0411-DFCE-40C9D2333A97}"/>
              </a:ext>
            </a:extLst>
          </p:cNvPr>
          <p:cNvSpPr txBox="1"/>
          <p:nvPr>
            <p:custDataLst>
              <p:tags r:id="rId4"/>
            </p:custDataLst>
          </p:nvPr>
        </p:nvSpPr>
        <p:spPr>
          <a:xfrm>
            <a:off x="272590" y="1826032"/>
            <a:ext cx="34028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Počet výkonů v jednotlivých měsících:</a:t>
            </a:r>
            <a:b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6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600" b="0" i="0" u="none" strike="noStrike" kern="1200" cap="none" spc="0" normalizeH="0" baseline="0" noProof="0">
                <a:ln>
                  <a:noFill/>
                </a:ln>
                <a:solidFill>
                  <a:prstClr val="black"/>
                </a:solidFill>
                <a:effectLst/>
                <a:uLnTx/>
                <a:uFillTx/>
                <a:latin typeface="Calibri" panose="020F0502020204030204"/>
                <a:ea typeface="+mn-ea"/>
                <a:cs typeface="+mn-cs"/>
              </a:rPr>
              <a:t>(vykazováno od roku 2019)</a:t>
            </a:r>
          </a:p>
        </p:txBody>
      </p:sp>
      <p:graphicFrame>
        <p:nvGraphicFramePr>
          <p:cNvPr id="8" name="Tabulka 7">
            <a:extLst>
              <a:ext uri="{FF2B5EF4-FFF2-40B4-BE49-F238E27FC236}">
                <a16:creationId xmlns:a16="http://schemas.microsoft.com/office/drawing/2014/main" id="{CF77EE3C-3541-B5E5-9CAF-B843E1673BF2}"/>
              </a:ext>
            </a:extLst>
          </p:cNvPr>
          <p:cNvGraphicFramePr>
            <a:graphicFrameLocks noGrp="1"/>
          </p:cNvGraphicFramePr>
          <p:nvPr>
            <p:custDataLst>
              <p:tags r:id="rId5"/>
            </p:custDataLst>
            <p:extLst>
              <p:ext uri="{D42A27DB-BD31-4B8C-83A1-F6EECF244321}">
                <p14:modId xmlns:p14="http://schemas.microsoft.com/office/powerpoint/2010/main" val="3123550040"/>
              </p:ext>
            </p:extLst>
          </p:nvPr>
        </p:nvGraphicFramePr>
        <p:xfrm>
          <a:off x="5323806" y="798604"/>
          <a:ext cx="6302663" cy="1918915"/>
        </p:xfrm>
        <a:graphic>
          <a:graphicData uri="http://schemas.openxmlformats.org/drawingml/2006/table">
            <a:tbl>
              <a:tblPr>
                <a:tableStyleId>{2D5ABB26-0587-4C30-8999-92F81FD0307C}</a:tableStyleId>
              </a:tblPr>
              <a:tblGrid>
                <a:gridCol w="974663">
                  <a:extLst>
                    <a:ext uri="{9D8B030D-6E8A-4147-A177-3AD203B41FA5}">
                      <a16:colId xmlns:a16="http://schemas.microsoft.com/office/drawing/2014/main" val="1171979955"/>
                    </a:ext>
                  </a:extLst>
                </a:gridCol>
                <a:gridCol w="756000">
                  <a:extLst>
                    <a:ext uri="{9D8B030D-6E8A-4147-A177-3AD203B41FA5}">
                      <a16:colId xmlns:a16="http://schemas.microsoft.com/office/drawing/2014/main" val="88222255"/>
                    </a:ext>
                  </a:extLst>
                </a:gridCol>
                <a:gridCol w="756000">
                  <a:extLst>
                    <a:ext uri="{9D8B030D-6E8A-4147-A177-3AD203B41FA5}">
                      <a16:colId xmlns:a16="http://schemas.microsoft.com/office/drawing/2014/main" val="3630694118"/>
                    </a:ext>
                  </a:extLst>
                </a:gridCol>
                <a:gridCol w="756000">
                  <a:extLst>
                    <a:ext uri="{9D8B030D-6E8A-4147-A177-3AD203B41FA5}">
                      <a16:colId xmlns:a16="http://schemas.microsoft.com/office/drawing/2014/main" val="2148564126"/>
                    </a:ext>
                  </a:extLst>
                </a:gridCol>
                <a:gridCol w="1152000">
                  <a:extLst>
                    <a:ext uri="{9D8B030D-6E8A-4147-A177-3AD203B41FA5}">
                      <a16:colId xmlns:a16="http://schemas.microsoft.com/office/drawing/2014/main" val="3271223546"/>
                    </a:ext>
                  </a:extLst>
                </a:gridCol>
                <a:gridCol w="1152000">
                  <a:extLst>
                    <a:ext uri="{9D8B030D-6E8A-4147-A177-3AD203B41FA5}">
                      <a16:colId xmlns:a16="http://schemas.microsoft.com/office/drawing/2014/main" val="1784483126"/>
                    </a:ext>
                  </a:extLst>
                </a:gridCol>
                <a:gridCol w="756000">
                  <a:extLst>
                    <a:ext uri="{9D8B030D-6E8A-4147-A177-3AD203B41FA5}">
                      <a16:colId xmlns:a16="http://schemas.microsoft.com/office/drawing/2014/main" val="1015804494"/>
                    </a:ext>
                  </a:extLst>
                </a:gridCol>
              </a:tblGrid>
              <a:tr h="226915">
                <a:tc>
                  <a:txBody>
                    <a:bodyPr/>
                    <a:lstStyle/>
                    <a:p>
                      <a:pPr algn="ctr" fontAlgn="b"/>
                      <a:endParaRPr lang="cs-CZ" sz="1200" b="0"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b">
                    <a:lnL>
                      <a:noFill/>
                    </a:lnL>
                    <a:lnR>
                      <a:noFill/>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fontAlgn="b"/>
                      <a:r>
                        <a:rPr lang="cs-CZ" sz="1200" b="1" i="0" u="none" strike="noStrike">
                          <a:solidFill>
                            <a:srgbClr val="000000"/>
                          </a:solidFill>
                          <a:effectLst/>
                          <a:latin typeface="Calibri" panose="020F0502020204030204" pitchFamily="34" charset="0"/>
                          <a:cs typeface="Calibri" panose="020F0502020204030204" pitchFamily="34" charset="0"/>
                        </a:rPr>
                        <a:t>Česká republika</a:t>
                      </a:r>
                    </a:p>
                  </a:txBody>
                  <a:tcPr marL="9525" marR="9525" marT="9525" marB="0" anchor="ctr">
                    <a:lnL>
                      <a:noFill/>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b"/>
                      <a:endParaRPr lang="cs-CZ" sz="1400" b="1" i="0" u="none" strike="noStrike">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fontAlgn="b"/>
                      <a:r>
                        <a:rPr lang="cs-CZ" sz="1200" b="1" u="none" strike="noStrike">
                          <a:effectLst/>
                          <a:latin typeface="Calibri" panose="020F0502020204030204" pitchFamily="34" charset="0"/>
                          <a:cs typeface="Calibri" panose="020F0502020204030204" pitchFamily="34" charset="0"/>
                        </a:rPr>
                        <a:t>Liberecký kraj</a:t>
                      </a:r>
                    </a:p>
                  </a:txBody>
                  <a:tcPr marL="9525" marR="9525" marT="9525" marB="0" anchor="ctr">
                    <a:lnL w="12700" cap="flat" cmpd="sng" algn="ctr">
                      <a:solidFill>
                        <a:schemeClr val="tx1"/>
                      </a:solidFill>
                      <a:prstDash val="solid"/>
                      <a:round/>
                      <a:headEnd type="none" w="med" len="med"/>
                      <a:tailEnd type="none" w="med" len="med"/>
                    </a:lnL>
                    <a:lnR>
                      <a:noFill/>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cs-CZ" sz="1400" b="1" u="none" strike="noStrike">
                        <a:effectLst/>
                        <a:latin typeface="+mn-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b"/>
                      <a:endParaRPr lang="cs-CZ" sz="1400" b="1" i="0" u="none" strike="noStrike">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66100907"/>
                  </a:ext>
                </a:extLst>
              </a:tr>
              <a:tr h="396000">
                <a:tc>
                  <a:txBody>
                    <a:bodyPr/>
                    <a:lstStyle/>
                    <a:p>
                      <a:pPr algn="ctr" fontAlgn="b"/>
                      <a:endParaRPr lang="cs-CZ" sz="1200" b="0"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Calibri" panose="020F0502020204030204" pitchFamily="34" charset="0"/>
                          <a:cs typeface="Calibri" panose="020F0502020204030204" pitchFamily="34" charset="0"/>
                        </a:rPr>
                        <a:t>Výkon 01186</a:t>
                      </a:r>
                      <a:endParaRPr lang="cs-CZ" sz="1200" b="1"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ctr">
                    <a:lnL>
                      <a:noFill/>
                    </a:lnL>
                    <a:lnR>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Calibri" panose="020F0502020204030204" pitchFamily="34" charset="0"/>
                          <a:cs typeface="Calibri" panose="020F0502020204030204" pitchFamily="34" charset="0"/>
                        </a:rPr>
                        <a:t>Výkon 01188</a:t>
                      </a:r>
                      <a:endParaRPr lang="cs-CZ" sz="1200" b="1"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ctr">
                    <a:lnL>
                      <a:noFill/>
                    </a:lnL>
                    <a:lnR>
                      <a:noFill/>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Calibri" panose="020F0502020204030204" pitchFamily="34" charset="0"/>
                          <a:cs typeface="Calibri" panose="020F0502020204030204" pitchFamily="34" charset="0"/>
                        </a:rPr>
                        <a:t>Celkem</a:t>
                      </a:r>
                      <a:endParaRPr lang="cs-CZ" sz="1200" b="1"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ctr">
                    <a:lnL>
                      <a:noFill/>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mn-lt"/>
                        </a:rPr>
                        <a:t>Výkon 01186</a:t>
                      </a:r>
                      <a:br>
                        <a:rPr lang="cs-CZ" sz="1200" b="1" u="none" strike="noStrike">
                          <a:effectLst/>
                          <a:latin typeface="+mn-lt"/>
                        </a:rPr>
                      </a:br>
                      <a:r>
                        <a:rPr lang="cs-CZ" sz="1200" b="1" u="none" strike="noStrike">
                          <a:effectLst/>
                          <a:latin typeface="+mn-lt"/>
                        </a:rPr>
                        <a:t> (% z ČR)</a:t>
                      </a:r>
                      <a:endParaRPr lang="cs-CZ" sz="1200" b="1" i="0" u="none" strike="noStrike">
                        <a:solidFill>
                          <a:srgbClr val="000000"/>
                        </a:solidFill>
                        <a:effectLst/>
                        <a:latin typeface="+mn-lt"/>
                      </a:endParaRP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mn-lt"/>
                        </a:rPr>
                        <a:t>Výkon 01188</a:t>
                      </a:r>
                      <a:br>
                        <a:rPr lang="cs-CZ" sz="1200" b="1" u="none" strike="noStrike">
                          <a:effectLst/>
                          <a:latin typeface="+mn-lt"/>
                        </a:rPr>
                      </a:br>
                      <a:r>
                        <a:rPr lang="cs-CZ" sz="1200" b="1" u="none" strike="noStrike">
                          <a:effectLst/>
                          <a:latin typeface="+mn-lt"/>
                        </a:rPr>
                        <a:t>(% z ČR)</a:t>
                      </a:r>
                      <a:endParaRPr lang="cs-CZ" sz="1200" b="1" i="0" u="none" strike="noStrike">
                        <a:solidFill>
                          <a:srgbClr val="000000"/>
                        </a:solidFill>
                        <a:effectLst/>
                        <a:latin typeface="+mn-lt"/>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200" b="1" u="none" strike="noStrike">
                          <a:effectLst/>
                          <a:latin typeface="+mn-lt"/>
                        </a:rPr>
                        <a:t>Celkem</a:t>
                      </a:r>
                      <a:br>
                        <a:rPr lang="cs-CZ" sz="1200" b="1" u="none" strike="noStrike">
                          <a:effectLst/>
                          <a:latin typeface="+mn-lt"/>
                        </a:rPr>
                      </a:br>
                      <a:r>
                        <a:rPr lang="cs-CZ" sz="1200" b="1" u="none" strike="noStrike">
                          <a:effectLst/>
                          <a:latin typeface="+mn-lt"/>
                        </a:rPr>
                        <a:t>(% z ČR)</a:t>
                      </a:r>
                      <a:endParaRPr lang="cs-CZ" sz="1200" b="1" i="0" u="none" strike="noStrike">
                        <a:solidFill>
                          <a:srgbClr val="000000"/>
                        </a:solidFill>
                        <a:effectLst/>
                        <a:latin typeface="+mn-lt"/>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60198417"/>
                  </a:ext>
                </a:extLst>
              </a:tr>
              <a:tr h="216000">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Rok 2019</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3 441</a:t>
                      </a:r>
                    </a:p>
                  </a:txBody>
                  <a:tcPr marL="6350" marR="6350" marT="6350"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1 243</a:t>
                      </a:r>
                    </a:p>
                  </a:txBody>
                  <a:tcPr marL="6350" marR="6350" marT="6350"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4 684</a:t>
                      </a:r>
                    </a:p>
                  </a:txBody>
                  <a:tcPr marL="6350" marR="6350" marT="635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105 (3,1 %)</a:t>
                      </a:r>
                    </a:p>
                  </a:txBody>
                  <a:tcPr marL="6350" marR="6350" marT="635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36 (2,9 %)</a:t>
                      </a:r>
                    </a:p>
                  </a:txBody>
                  <a:tcPr marL="6350" marR="6350" marT="6350"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141 (3,0 %)</a:t>
                      </a:r>
                    </a:p>
                  </a:txBody>
                  <a:tcPr marL="6350" marR="6350" marT="6350" marB="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3574292394"/>
                  </a:ext>
                </a:extLst>
              </a:tr>
              <a:tr h="216000">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Rok 2020</a:t>
                      </a:r>
                    </a:p>
                  </a:txBody>
                  <a:tcPr marL="9525" marR="9525" marT="9525" marB="0" anchor="ctr">
                    <a:lnL>
                      <a:noFill/>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3 209</a:t>
                      </a:r>
                    </a:p>
                  </a:txBody>
                  <a:tcPr marL="6350" marR="6350" marT="6350" marB="0" anchor="ctr">
                    <a:lnL>
                      <a:noFill/>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3 465</a:t>
                      </a:r>
                    </a:p>
                  </a:txBody>
                  <a:tcPr marL="6350" marR="6350" marT="6350" marB="0" anchor="ctr">
                    <a:lnL>
                      <a:noFill/>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6 674</a:t>
                      </a:r>
                    </a:p>
                  </a:txBody>
                  <a:tcPr marL="6350" marR="6350" marT="6350" marB="0" anchor="ctr">
                    <a:lnL>
                      <a:noFill/>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166 (5,2 %)</a:t>
                      </a:r>
                    </a:p>
                  </a:txBody>
                  <a:tcPr marL="6350" marR="6350" marT="6350" marB="0" anchor="ctr">
                    <a:lnL w="12700" cap="flat" cmpd="sng" algn="ctr">
                      <a:solidFill>
                        <a:schemeClr val="tx1"/>
                      </a:solidFill>
                      <a:prstDash val="solid"/>
                      <a:round/>
                      <a:headEnd type="none" w="med" len="med"/>
                      <a:tailEnd type="none" w="med" len="med"/>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147 (4,2 %)</a:t>
                      </a:r>
                    </a:p>
                  </a:txBody>
                  <a:tcPr marL="6350" marR="6350" marT="6350" marB="0" anchor="ctr">
                    <a:lnL>
                      <a:noFill/>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313 (4,7 %)</a:t>
                      </a:r>
                    </a:p>
                  </a:txBody>
                  <a:tcPr marL="6350" marR="6350" marT="6350" marB="0" anchor="ctr">
                    <a:lnL>
                      <a:noFill/>
                    </a:lnL>
                    <a:lnR>
                      <a:noFill/>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86146654"/>
                  </a:ext>
                </a:extLst>
              </a:tr>
              <a:tr h="216000">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Rok 2021</a:t>
                      </a:r>
                    </a:p>
                  </a:txBody>
                  <a:tcPr marL="9525" marR="9525" marT="9525"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2 090</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3 433</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5 523</a:t>
                      </a:r>
                    </a:p>
                  </a:txBody>
                  <a:tcPr marL="6350" marR="6350" marT="6350" marB="0" anchor="ctr">
                    <a:lnL>
                      <a:noFill/>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120 (5,7 %)</a:t>
                      </a:r>
                    </a:p>
                  </a:txBody>
                  <a:tcPr marL="6350" marR="6350" marT="6350" marB="0" anchor="ctr">
                    <a:lnL w="12700" cap="flat" cmpd="sng" algn="ctr">
                      <a:solidFill>
                        <a:schemeClr val="tx1"/>
                      </a:solidFill>
                      <a:prstDash val="solid"/>
                      <a:round/>
                      <a:headEnd type="none" w="med" len="med"/>
                      <a:tailEnd type="none" w="med" len="med"/>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192 (5,6 %)</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312 (5,6 %)</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79681680"/>
                  </a:ext>
                </a:extLst>
              </a:tr>
              <a:tr h="216000">
                <a:tc>
                  <a:txBody>
                    <a:bodyPr/>
                    <a:lstStyle/>
                    <a:p>
                      <a:pPr algn="ctr" fontAlgn="b"/>
                      <a:r>
                        <a:rPr lang="en-US" sz="1200" b="0" i="0" u="none" strike="noStrike">
                          <a:solidFill>
                            <a:srgbClr val="000000"/>
                          </a:solidFill>
                          <a:effectLst/>
                          <a:latin typeface="Calibri" panose="020F0502020204030204" pitchFamily="34" charset="0"/>
                          <a:cs typeface="Calibri" panose="020F0502020204030204" pitchFamily="34" charset="0"/>
                        </a:rPr>
                        <a:t>Rok</a:t>
                      </a:r>
                      <a:r>
                        <a:rPr lang="cs-CZ" sz="1200" b="0" i="0" u="none" strike="noStrike">
                          <a:solidFill>
                            <a:srgbClr val="000000"/>
                          </a:solidFill>
                          <a:effectLst/>
                          <a:latin typeface="Calibri" panose="020F0502020204030204" pitchFamily="34" charset="0"/>
                          <a:cs typeface="Calibri" panose="020F0502020204030204" pitchFamily="34" charset="0"/>
                        </a:rPr>
                        <a:t> </a:t>
                      </a:r>
                      <a:r>
                        <a:rPr lang="en-US" sz="1200" b="0" i="0" u="none" strike="noStrike">
                          <a:solidFill>
                            <a:srgbClr val="000000"/>
                          </a:solidFill>
                          <a:effectLst/>
                          <a:latin typeface="Calibri" panose="020F0502020204030204" pitchFamily="34" charset="0"/>
                          <a:cs typeface="Calibri" panose="020F0502020204030204" pitchFamily="34" charset="0"/>
                        </a:rPr>
                        <a:t>2022</a:t>
                      </a:r>
                      <a:endParaRPr lang="cs-CZ" sz="1200" b="0" i="0" u="none" strike="noStrike">
                        <a:solidFill>
                          <a:srgbClr val="000000"/>
                        </a:solidFill>
                        <a:effectLst/>
                        <a:latin typeface="Calibri" panose="020F0502020204030204" pitchFamily="34" charset="0"/>
                        <a:cs typeface="Calibri" panose="020F0502020204030204" pitchFamily="34" charset="0"/>
                      </a:endParaRPr>
                    </a:p>
                  </a:txBody>
                  <a:tcPr marL="9525" marR="9525" marT="9525"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1 926</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3 872</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5 798</a:t>
                      </a:r>
                    </a:p>
                  </a:txBody>
                  <a:tcPr marL="6350" marR="6350" marT="6350" marB="0" anchor="ctr">
                    <a:lnL>
                      <a:noFill/>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55 (2,9 %)</a:t>
                      </a:r>
                    </a:p>
                  </a:txBody>
                  <a:tcPr marL="6350" marR="6350" marT="6350" marB="0" anchor="ctr">
                    <a:lnL w="12700" cap="flat" cmpd="sng" algn="ctr">
                      <a:solidFill>
                        <a:schemeClr val="tx1"/>
                      </a:solidFill>
                      <a:prstDash val="solid"/>
                      <a:round/>
                      <a:headEnd type="none" w="med" len="med"/>
                      <a:tailEnd type="none" w="med" len="med"/>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180 (4,6 %)</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235 (4,1 %)</a:t>
                      </a:r>
                    </a:p>
                  </a:txBody>
                  <a:tcPr marL="6350" marR="6350" marT="6350" marB="0" anchor="ctr">
                    <a:lnL>
                      <a:noFill/>
                    </a:lnL>
                    <a:lnR>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85571547"/>
                  </a:ext>
                </a:extLst>
              </a:tr>
              <a:tr h="216000">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Rok 2023</a:t>
                      </a:r>
                    </a:p>
                  </a:txBody>
                  <a:tcPr marL="9525" marR="9525" marT="9525"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2 103</a:t>
                      </a:r>
                    </a:p>
                  </a:txBody>
                  <a:tcPr marL="6350" marR="6350" marT="6350"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4 258</a:t>
                      </a:r>
                    </a:p>
                  </a:txBody>
                  <a:tcPr marL="6350" marR="6350" marT="6350"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6 361</a:t>
                      </a:r>
                    </a:p>
                  </a:txBody>
                  <a:tcPr marL="6350" marR="6350" marT="6350" marB="0" anchor="ctr">
                    <a:lnL>
                      <a:noFill/>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76 (3,6 %)</a:t>
                      </a:r>
                    </a:p>
                  </a:txBody>
                  <a:tcPr marL="6350" marR="6350" marT="6350" marB="0" anchor="ctr">
                    <a:lnL w="12700" cap="flat" cmpd="sng" algn="ctr">
                      <a:solidFill>
                        <a:schemeClr val="tx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203 (4,8 %)</a:t>
                      </a:r>
                    </a:p>
                  </a:txBody>
                  <a:tcPr marL="6350" marR="6350" marT="6350"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279 (4,4 %)</a:t>
                      </a:r>
                    </a:p>
                  </a:txBody>
                  <a:tcPr marL="6350" marR="6350" marT="6350"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93891125"/>
                  </a:ext>
                </a:extLst>
              </a:tr>
              <a:tr h="216000">
                <a:tc>
                  <a:txBody>
                    <a:bodyPr/>
                    <a:lstStyle/>
                    <a:p>
                      <a:pPr algn="ctr" fontAlgn="b"/>
                      <a:r>
                        <a:rPr lang="cs-CZ" sz="1200" b="0" i="0" u="none" strike="noStrike">
                          <a:solidFill>
                            <a:srgbClr val="000000"/>
                          </a:solidFill>
                          <a:effectLst/>
                          <a:latin typeface="Calibri" panose="020F0502020204030204" pitchFamily="34" charset="0"/>
                          <a:cs typeface="Calibri" panose="020F0502020204030204" pitchFamily="34" charset="0"/>
                        </a:rPr>
                        <a:t>Rok 2024</a:t>
                      </a:r>
                    </a:p>
                  </a:txBody>
                  <a:tcPr marL="9525" marR="9525" marT="9525" marB="0" anchor="ctr">
                    <a:lnL>
                      <a:noFill/>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2 178</a:t>
                      </a:r>
                    </a:p>
                  </a:txBody>
                  <a:tcPr marL="6350" marR="6350" marT="6350" marB="0" anchor="ctr">
                    <a:lnL>
                      <a:noFill/>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4 944</a:t>
                      </a:r>
                    </a:p>
                  </a:txBody>
                  <a:tcPr marL="6350" marR="6350" marT="6350" marB="0" anchor="ctr">
                    <a:lnL>
                      <a:noFill/>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7 122</a:t>
                      </a:r>
                    </a:p>
                  </a:txBody>
                  <a:tcPr marL="6350" marR="6350" marT="6350" marB="0" anchor="ctr">
                    <a:lnL>
                      <a:noFill/>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62 (2,8 %)</a:t>
                      </a:r>
                    </a:p>
                  </a:txBody>
                  <a:tcPr marL="6350" marR="6350" marT="6350" marB="0" anchor="ctr">
                    <a:lnL w="12700" cap="flat" cmpd="sng" algn="ctr">
                      <a:solidFill>
                        <a:schemeClr val="tx1"/>
                      </a:solid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213 (4,3 %)</a:t>
                      </a:r>
                    </a:p>
                  </a:txBody>
                  <a:tcPr marL="6350" marR="6350" marT="6350" marB="0" anchor="ctr">
                    <a:lnL>
                      <a:noFill/>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200" b="0" i="0" u="none" strike="noStrike">
                          <a:solidFill>
                            <a:srgbClr val="000000"/>
                          </a:solidFill>
                          <a:effectLst/>
                          <a:latin typeface="Calibri" panose="020F0502020204030204" pitchFamily="34" charset="0"/>
                        </a:rPr>
                        <a:t>275 (3,9 %)</a:t>
                      </a:r>
                    </a:p>
                  </a:txBody>
                  <a:tcPr marL="6350" marR="6350" marT="6350" marB="0" anchor="ctr">
                    <a:lnL>
                      <a:noFill/>
                    </a:lnL>
                    <a:lnR>
                      <a:noFill/>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57815054"/>
                  </a:ext>
                </a:extLst>
              </a:tr>
            </a:tbl>
          </a:graphicData>
        </a:graphic>
      </p:graphicFrame>
      <p:cxnSp>
        <p:nvCxnSpPr>
          <p:cNvPr id="5" name="Přímá spojnice 4">
            <a:extLst>
              <a:ext uri="{FF2B5EF4-FFF2-40B4-BE49-F238E27FC236}">
                <a16:creationId xmlns:a16="http://schemas.microsoft.com/office/drawing/2014/main" id="{62D7872A-60D5-3E0B-FCB5-3F598B48472D}"/>
              </a:ext>
            </a:extLst>
          </p:cNvPr>
          <p:cNvCxnSpPr>
            <a:cxnSpLocks/>
          </p:cNvCxnSpPr>
          <p:nvPr>
            <p:custDataLst>
              <p:tags r:id="rId6"/>
            </p:custDataLst>
          </p:nvPr>
        </p:nvCxnSpPr>
        <p:spPr>
          <a:xfrm>
            <a:off x="2844970" y="2895599"/>
            <a:ext cx="0" cy="3132000"/>
          </a:xfrm>
          <a:prstGeom prst="line">
            <a:avLst/>
          </a:prstGeom>
          <a:ln w="19050">
            <a:solidFill>
              <a:srgbClr val="D71440"/>
            </a:solidFill>
          </a:ln>
        </p:spPr>
        <p:style>
          <a:lnRef idx="1">
            <a:schemeClr val="accent1"/>
          </a:lnRef>
          <a:fillRef idx="0">
            <a:schemeClr val="accent1"/>
          </a:fillRef>
          <a:effectRef idx="0">
            <a:schemeClr val="accent1"/>
          </a:effectRef>
          <a:fontRef idx="minor">
            <a:schemeClr val="tx1"/>
          </a:fontRef>
        </p:style>
      </p:cxnSp>
      <p:cxnSp>
        <p:nvCxnSpPr>
          <p:cNvPr id="11" name="Přímá spojnice 10">
            <a:extLst>
              <a:ext uri="{FF2B5EF4-FFF2-40B4-BE49-F238E27FC236}">
                <a16:creationId xmlns:a16="http://schemas.microsoft.com/office/drawing/2014/main" id="{366D7A02-4A17-42D7-61CF-8EF5333DF009}"/>
              </a:ext>
            </a:extLst>
          </p:cNvPr>
          <p:cNvCxnSpPr>
            <a:cxnSpLocks/>
          </p:cNvCxnSpPr>
          <p:nvPr>
            <p:custDataLst>
              <p:tags r:id="rId7"/>
            </p:custDataLst>
          </p:nvPr>
        </p:nvCxnSpPr>
        <p:spPr>
          <a:xfrm>
            <a:off x="4621841" y="2895599"/>
            <a:ext cx="0" cy="3132000"/>
          </a:xfrm>
          <a:prstGeom prst="line">
            <a:avLst/>
          </a:prstGeom>
          <a:ln w="19050">
            <a:solidFill>
              <a:srgbClr val="D71440"/>
            </a:solidFill>
          </a:ln>
        </p:spPr>
        <p:style>
          <a:lnRef idx="1">
            <a:schemeClr val="accent1"/>
          </a:lnRef>
          <a:fillRef idx="0">
            <a:schemeClr val="accent1"/>
          </a:fillRef>
          <a:effectRef idx="0">
            <a:schemeClr val="accent1"/>
          </a:effectRef>
          <a:fontRef idx="minor">
            <a:schemeClr val="tx1"/>
          </a:fontRef>
        </p:style>
      </p:cxnSp>
      <p:cxnSp>
        <p:nvCxnSpPr>
          <p:cNvPr id="12" name="Přímá spojnice 11">
            <a:extLst>
              <a:ext uri="{FF2B5EF4-FFF2-40B4-BE49-F238E27FC236}">
                <a16:creationId xmlns:a16="http://schemas.microsoft.com/office/drawing/2014/main" id="{75B3F2CA-D458-30E7-BF96-C1AE23B6F5C0}"/>
              </a:ext>
            </a:extLst>
          </p:cNvPr>
          <p:cNvCxnSpPr>
            <a:cxnSpLocks/>
          </p:cNvCxnSpPr>
          <p:nvPr>
            <p:custDataLst>
              <p:tags r:id="rId8"/>
            </p:custDataLst>
          </p:nvPr>
        </p:nvCxnSpPr>
        <p:spPr>
          <a:xfrm>
            <a:off x="6391517" y="2895599"/>
            <a:ext cx="0" cy="3132000"/>
          </a:xfrm>
          <a:prstGeom prst="line">
            <a:avLst/>
          </a:prstGeom>
          <a:ln w="19050">
            <a:solidFill>
              <a:srgbClr val="D71440"/>
            </a:solidFill>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AE2AB88D-5FFC-DFD0-A5CD-3A6FC37A8EC8}"/>
              </a:ext>
            </a:extLst>
          </p:cNvPr>
          <p:cNvCxnSpPr>
            <a:cxnSpLocks/>
          </p:cNvCxnSpPr>
          <p:nvPr>
            <p:custDataLst>
              <p:tags r:id="rId9"/>
            </p:custDataLst>
          </p:nvPr>
        </p:nvCxnSpPr>
        <p:spPr>
          <a:xfrm>
            <a:off x="8168317" y="2892730"/>
            <a:ext cx="0" cy="3132000"/>
          </a:xfrm>
          <a:prstGeom prst="line">
            <a:avLst/>
          </a:prstGeom>
          <a:ln w="19050">
            <a:solidFill>
              <a:srgbClr val="D71440"/>
            </a:solidFill>
          </a:ln>
        </p:spPr>
        <p:style>
          <a:lnRef idx="1">
            <a:schemeClr val="accent1"/>
          </a:lnRef>
          <a:fillRef idx="0">
            <a:schemeClr val="accent1"/>
          </a:fillRef>
          <a:effectRef idx="0">
            <a:schemeClr val="accent1"/>
          </a:effectRef>
          <a:fontRef idx="minor">
            <a:schemeClr val="tx1"/>
          </a:fontRef>
        </p:style>
      </p:cxnSp>
      <p:cxnSp>
        <p:nvCxnSpPr>
          <p:cNvPr id="10" name="Přímá spojnice 9">
            <a:extLst>
              <a:ext uri="{FF2B5EF4-FFF2-40B4-BE49-F238E27FC236}">
                <a16:creationId xmlns:a16="http://schemas.microsoft.com/office/drawing/2014/main" id="{01CBFF06-62B9-EE39-BECA-E118ADFB4F40}"/>
              </a:ext>
            </a:extLst>
          </p:cNvPr>
          <p:cNvCxnSpPr>
            <a:cxnSpLocks/>
          </p:cNvCxnSpPr>
          <p:nvPr>
            <p:custDataLst>
              <p:tags r:id="rId10"/>
            </p:custDataLst>
          </p:nvPr>
        </p:nvCxnSpPr>
        <p:spPr>
          <a:xfrm>
            <a:off x="9937092" y="2888116"/>
            <a:ext cx="0" cy="3132000"/>
          </a:xfrm>
          <a:prstGeom prst="line">
            <a:avLst/>
          </a:prstGeom>
          <a:ln w="19050">
            <a:solidFill>
              <a:srgbClr val="D714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553721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DE8547-C68C-FA86-6B5C-F0BDE2189C95}"/>
            </a:ext>
          </a:extLst>
        </p:cNvPr>
        <p:cNvGrpSpPr/>
        <p:nvPr/>
      </p:nvGrpSpPr>
      <p:grpSpPr>
        <a:xfrm>
          <a:off x="0" y="0"/>
          <a:ext cx="0" cy="0"/>
          <a:chOff x="0" y="0"/>
          <a:chExt cx="0" cy="0"/>
        </a:xfrm>
      </p:grpSpPr>
      <p:sp>
        <p:nvSpPr>
          <p:cNvPr id="12" name="Nadpis 11">
            <a:extLst>
              <a:ext uri="{FF2B5EF4-FFF2-40B4-BE49-F238E27FC236}">
                <a16:creationId xmlns:a16="http://schemas.microsoft.com/office/drawing/2014/main" id="{BDAF9CEA-703A-FA9C-7512-98E5CB2D85D9}"/>
              </a:ext>
            </a:extLst>
          </p:cNvPr>
          <p:cNvSpPr>
            <a:spLocks noGrp="1"/>
          </p:cNvSpPr>
          <p:nvPr>
            <p:ph type="title"/>
          </p:nvPr>
        </p:nvSpPr>
        <p:spPr>
          <a:xfrm>
            <a:off x="272590" y="160258"/>
            <a:ext cx="11386173" cy="538364"/>
          </a:xfrm>
        </p:spPr>
        <p:txBody>
          <a:bodyPr/>
          <a:lstStyle/>
          <a:p>
            <a:r>
              <a:rPr lang="cs-CZ" noProof="0" dirty="0">
                <a:solidFill>
                  <a:srgbClr val="002060"/>
                </a:solidFill>
              </a:rPr>
              <a:t>„Sekundární“ incidence: první a další nádory u téhož pacienta v LB</a:t>
            </a:r>
            <a:r>
              <a:rPr lang="cs-CZ" dirty="0">
                <a:solidFill>
                  <a:srgbClr val="002060"/>
                </a:solidFill>
              </a:rPr>
              <a:t>K</a:t>
            </a:r>
          </a:p>
        </p:txBody>
      </p:sp>
      <p:graphicFrame>
        <p:nvGraphicFramePr>
          <p:cNvPr id="4" name="Group 116">
            <a:extLst>
              <a:ext uri="{FF2B5EF4-FFF2-40B4-BE49-F238E27FC236}">
                <a16:creationId xmlns:a16="http://schemas.microsoft.com/office/drawing/2014/main" id="{6A8BC0A9-5AD1-0279-6305-91197796AF60}"/>
              </a:ext>
            </a:extLst>
          </p:cNvPr>
          <p:cNvGraphicFramePr>
            <a:graphicFrameLocks noGrp="1"/>
          </p:cNvGraphicFramePr>
          <p:nvPr>
            <p:custDataLst>
              <p:tags r:id="rId1"/>
            </p:custDataLst>
          </p:nvPr>
        </p:nvGraphicFramePr>
        <p:xfrm>
          <a:off x="238126" y="848443"/>
          <a:ext cx="11715747" cy="1173771"/>
        </p:xfrm>
        <a:graphic>
          <a:graphicData uri="http://schemas.openxmlformats.org/drawingml/2006/table">
            <a:tbl>
              <a:tblPr/>
              <a:tblGrid>
                <a:gridCol w="2106212">
                  <a:extLst>
                    <a:ext uri="{9D8B030D-6E8A-4147-A177-3AD203B41FA5}">
                      <a16:colId xmlns:a16="http://schemas.microsoft.com/office/drawing/2014/main" val="20000"/>
                    </a:ext>
                  </a:extLst>
                </a:gridCol>
                <a:gridCol w="1662303">
                  <a:extLst>
                    <a:ext uri="{9D8B030D-6E8A-4147-A177-3AD203B41FA5}">
                      <a16:colId xmlns:a16="http://schemas.microsoft.com/office/drawing/2014/main" val="20001"/>
                    </a:ext>
                  </a:extLst>
                </a:gridCol>
                <a:gridCol w="993404">
                  <a:extLst>
                    <a:ext uri="{9D8B030D-6E8A-4147-A177-3AD203B41FA5}">
                      <a16:colId xmlns:a16="http://schemas.microsoft.com/office/drawing/2014/main" val="20002"/>
                    </a:ext>
                  </a:extLst>
                </a:gridCol>
                <a:gridCol w="993404">
                  <a:extLst>
                    <a:ext uri="{9D8B030D-6E8A-4147-A177-3AD203B41FA5}">
                      <a16:colId xmlns:a16="http://schemas.microsoft.com/office/drawing/2014/main" val="20003"/>
                    </a:ext>
                  </a:extLst>
                </a:gridCol>
                <a:gridCol w="993404">
                  <a:extLst>
                    <a:ext uri="{9D8B030D-6E8A-4147-A177-3AD203B41FA5}">
                      <a16:colId xmlns:a16="http://schemas.microsoft.com/office/drawing/2014/main" val="20004"/>
                    </a:ext>
                  </a:extLst>
                </a:gridCol>
                <a:gridCol w="993404">
                  <a:extLst>
                    <a:ext uri="{9D8B030D-6E8A-4147-A177-3AD203B41FA5}">
                      <a16:colId xmlns:a16="http://schemas.microsoft.com/office/drawing/2014/main" val="2603098580"/>
                    </a:ext>
                  </a:extLst>
                </a:gridCol>
                <a:gridCol w="993404">
                  <a:extLst>
                    <a:ext uri="{9D8B030D-6E8A-4147-A177-3AD203B41FA5}">
                      <a16:colId xmlns:a16="http://schemas.microsoft.com/office/drawing/2014/main" val="2386926678"/>
                    </a:ext>
                  </a:extLst>
                </a:gridCol>
                <a:gridCol w="993404">
                  <a:extLst>
                    <a:ext uri="{9D8B030D-6E8A-4147-A177-3AD203B41FA5}">
                      <a16:colId xmlns:a16="http://schemas.microsoft.com/office/drawing/2014/main" val="2766933752"/>
                    </a:ext>
                  </a:extLst>
                </a:gridCol>
                <a:gridCol w="993404">
                  <a:extLst>
                    <a:ext uri="{9D8B030D-6E8A-4147-A177-3AD203B41FA5}">
                      <a16:colId xmlns:a16="http://schemas.microsoft.com/office/drawing/2014/main" val="1616266379"/>
                    </a:ext>
                  </a:extLst>
                </a:gridCol>
                <a:gridCol w="993404">
                  <a:extLst>
                    <a:ext uri="{9D8B030D-6E8A-4147-A177-3AD203B41FA5}">
                      <a16:colId xmlns:a16="http://schemas.microsoft.com/office/drawing/2014/main" val="3208055710"/>
                    </a:ext>
                  </a:extLst>
                </a:gridCol>
              </a:tblGrid>
              <a:tr h="306026">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0" fontAlgn="b" latinLnBrk="0" hangingPunct="0">
                        <a:lnSpc>
                          <a:spcPct val="100000"/>
                        </a:lnSpc>
                        <a:spcBef>
                          <a:spcPct val="0"/>
                        </a:spcBef>
                        <a:spcAft>
                          <a:spcPct val="0"/>
                        </a:spcAft>
                        <a:buClrTx/>
                        <a:buSzTx/>
                        <a:buFontTx/>
                        <a:buNone/>
                        <a:tabLst/>
                      </a:pPr>
                      <a:r>
                        <a:rPr kumimoji="1" lang="cs-CZ" sz="1200" b="1" i="0" u="none" strike="noStrike" kern="1200" cap="none" normalizeH="0" baseline="0" noProof="0">
                          <a:ln>
                            <a:noFill/>
                          </a:ln>
                          <a:solidFill>
                            <a:schemeClr val="tx1"/>
                          </a:solidFill>
                          <a:effectLst/>
                          <a:latin typeface="Calibri" panose="020F0502020204030204"/>
                          <a:ea typeface="+mn-ea"/>
                          <a:cs typeface="Arial" pitchFamily="34" charset="0"/>
                        </a:rPr>
                        <a:t>Diagnóza</a:t>
                      </a:r>
                      <a:endParaRPr kumimoji="1" lang="cs-CZ"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0" fontAlgn="b" latinLnBrk="0" hangingPunct="0">
                        <a:lnSpc>
                          <a:spcPct val="100000"/>
                        </a:lnSpc>
                        <a:spcBef>
                          <a:spcPct val="0"/>
                        </a:spcBef>
                        <a:spcAft>
                          <a:spcPct val="0"/>
                        </a:spcAft>
                        <a:buClrTx/>
                        <a:buSzTx/>
                        <a:buFontTx/>
                        <a:buNone/>
                        <a:tabLst/>
                      </a:pPr>
                      <a:r>
                        <a:rPr kumimoji="1" lang="cs-CZ" sz="1200" b="1" i="0" u="none" strike="noStrike" kern="1200" cap="none" normalizeH="0" baseline="0" noProof="0">
                          <a:ln>
                            <a:noFill/>
                          </a:ln>
                          <a:solidFill>
                            <a:schemeClr val="tx1"/>
                          </a:solidFill>
                          <a:effectLst/>
                          <a:latin typeface="Calibri" panose="020F0502020204030204"/>
                          <a:ea typeface="+mn-ea"/>
                          <a:cs typeface="Arial" pitchFamily="34" charset="0"/>
                        </a:rPr>
                        <a:t>Pořadí novotvaru </a:t>
                      </a:r>
                    </a:p>
                    <a:p>
                      <a:pPr marL="0" marR="0" lvl="0" indent="0" algn="l" defTabSz="914400" rtl="0" eaLnBrk="0" fontAlgn="b" latinLnBrk="0" hangingPunct="0">
                        <a:lnSpc>
                          <a:spcPct val="100000"/>
                        </a:lnSpc>
                        <a:spcBef>
                          <a:spcPct val="0"/>
                        </a:spcBef>
                        <a:spcAft>
                          <a:spcPct val="0"/>
                        </a:spcAft>
                        <a:buClrTx/>
                        <a:buSzTx/>
                        <a:buFontTx/>
                        <a:buNone/>
                        <a:tabLst/>
                      </a:pPr>
                      <a:r>
                        <a:rPr kumimoji="1" lang="cs-CZ" sz="1200" b="1" i="0" u="none" strike="noStrike" kern="1200" cap="none" normalizeH="0" baseline="0" noProof="0">
                          <a:ln>
                            <a:noFill/>
                          </a:ln>
                          <a:solidFill>
                            <a:schemeClr val="tx1"/>
                          </a:solidFill>
                          <a:effectLst/>
                          <a:latin typeface="Calibri" panose="020F0502020204030204"/>
                          <a:ea typeface="+mn-ea"/>
                          <a:cs typeface="Arial" pitchFamily="34" charset="0"/>
                        </a:rPr>
                        <a:t>u pacienta</a:t>
                      </a:r>
                      <a:endParaRPr kumimoji="1" lang="cs-CZ" sz="1200" b="1" i="0" u="none" strike="noStrike" kern="1200" cap="none" normalizeH="0" baseline="0" noProof="0">
                        <a:ln>
                          <a:noFill/>
                        </a:ln>
                        <a:solidFill>
                          <a:schemeClr val="tx1"/>
                        </a:solidFill>
                        <a:effectLst/>
                        <a:latin typeface="Calibri" panose="020F0502020204030204"/>
                        <a:ea typeface="+mn-ea"/>
                        <a:cs typeface="+mn-cs"/>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gridSpan="8">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1" lang="cs-CZ" sz="1200" b="1" i="0" u="none" strike="noStrike" kern="1200" cap="none" normalizeH="0" baseline="0" noProof="0">
                          <a:ln>
                            <a:noFill/>
                          </a:ln>
                          <a:solidFill>
                            <a:schemeClr val="tx1"/>
                          </a:solidFill>
                          <a:effectLst/>
                          <a:latin typeface="Calibri" panose="020F0502020204030204"/>
                          <a:ea typeface="+mn-ea"/>
                          <a:cs typeface="Arial" pitchFamily="34" charset="0"/>
                        </a:rPr>
                        <a:t>Průměrný počet ročně (% nově diagnostikovaných) v časovém období</a:t>
                      </a: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h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1" lang="en-GB" sz="1200" b="1" i="0" u="none" strike="noStrike" cap="none" normalizeH="0" baseline="0" noProof="0">
                        <a:ln>
                          <a:noFill/>
                        </a:ln>
                        <a:solidFill>
                          <a:schemeClr val="tx1"/>
                        </a:solidFill>
                        <a:effectLst/>
                        <a:latin typeface="+mn-lt"/>
                      </a:endParaRP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00"/>
                  </a:ext>
                </a:extLst>
              </a:tr>
              <a:tr h="255693">
                <a:tc vMerge="1">
                  <a:txBody>
                    <a:bodyPr/>
                    <a:lstStyle/>
                    <a:p>
                      <a:endParaRPr lang="en-US"/>
                    </a:p>
                  </a:txBody>
                  <a:tcPr/>
                </a:tc>
                <a:tc vMerge="1">
                  <a:txBody>
                    <a:bodyPr/>
                    <a:lstStyle/>
                    <a:p>
                      <a:endParaRPr lang="en-US"/>
                    </a:p>
                  </a:txBody>
                  <a:tcPr/>
                </a:tc>
                <a:tc>
                  <a:txBody>
                    <a:bodyPr/>
                    <a:lstStyle/>
                    <a:p>
                      <a:pPr algn="ctr" fontAlgn="ctr"/>
                      <a:r>
                        <a:rPr lang="cs-CZ" sz="1200" b="1" i="0" u="none" strike="noStrike" noProof="0">
                          <a:solidFill>
                            <a:srgbClr val="000000"/>
                          </a:solidFill>
                          <a:effectLst/>
                          <a:latin typeface="Calibri" panose="020F0502020204030204" pitchFamily="34" charset="0"/>
                        </a:rPr>
                        <a:t>1984–1988</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1989–1993</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1994–1998</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1999–2003</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2004–2008</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2009–2013</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2014–2018</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noProof="0">
                          <a:solidFill>
                            <a:srgbClr val="000000"/>
                          </a:solidFill>
                          <a:effectLst/>
                          <a:latin typeface="Calibri" panose="020F0502020204030204" pitchFamily="34" charset="0"/>
                        </a:rPr>
                        <a:t>2019–2023</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01"/>
                  </a:ext>
                </a:extLst>
              </a:tr>
              <a:tr h="306026">
                <a:tc rowSpan="2">
                  <a:txBody>
                    <a:bodyPr/>
                    <a:lstStyle/>
                    <a:p>
                      <a:pPr algn="ctr" fontAlgn="ctr"/>
                      <a:r>
                        <a:rPr lang="cs-CZ" sz="1400" b="1" i="0" u="none" strike="noStrike" noProof="0">
                          <a:solidFill>
                            <a:srgbClr val="C00000"/>
                          </a:solidFill>
                          <a:effectLst/>
                          <a:latin typeface="Calibri" panose="020F0502020204030204" pitchFamily="34" charset="0"/>
                        </a:rPr>
                        <a:t>ZN kromě </a:t>
                      </a:r>
                      <a:r>
                        <a:rPr lang="cs-CZ" sz="1400" b="1" i="0" u="none" strike="noStrike" noProof="0" err="1">
                          <a:solidFill>
                            <a:srgbClr val="C00000"/>
                          </a:solidFill>
                          <a:effectLst/>
                          <a:latin typeface="Calibri" panose="020F0502020204030204" pitchFamily="34" charset="0"/>
                        </a:rPr>
                        <a:t>nemelanomových</a:t>
                      </a:r>
                      <a:r>
                        <a:rPr lang="cs-CZ" sz="1400" b="1" i="0" u="none" strike="noStrike" noProof="0">
                          <a:solidFill>
                            <a:srgbClr val="C00000"/>
                          </a:solidFill>
                          <a:effectLst/>
                          <a:latin typeface="Calibri" panose="020F0502020204030204" pitchFamily="34" charset="0"/>
                        </a:rPr>
                        <a:t> kožních (C00–C97 bez C44)</a:t>
                      </a:r>
                    </a:p>
                  </a:txBody>
                  <a:tcPr marL="9525" marR="9525" marT="9525"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TlToBr>
                      <a:noFill/>
                    </a:lnTlToBr>
                    <a:lnBlToTr>
                      <a:noFill/>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lang="cs-CZ" sz="1100" b="1" i="0" u="none" strike="noStrike" kern="1200" noProof="0">
                          <a:solidFill>
                            <a:schemeClr val="tx1"/>
                          </a:solidFill>
                          <a:effectLst/>
                          <a:latin typeface="+mn-lt"/>
                          <a:ea typeface="+mn-ea"/>
                          <a:cs typeface="+mn-cs"/>
                        </a:rPr>
                        <a:t>první novotvar</a:t>
                      </a:r>
                    </a:p>
                  </a:txBody>
                  <a:tcPr marL="54000" marR="54000" marT="18000" marB="1800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1 247 (96,2 %)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1 457 (94,9 %)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1 672 (92,7 %)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1 766 (90,3 %)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1 881 (88,2 %)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1 980 (84,9 %)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2 065 (81,4 %)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tc>
                  <a:txBody>
                    <a:bodyPr/>
                    <a:lstStyle/>
                    <a:p>
                      <a:pPr algn="ctr" fontAlgn="ctr"/>
                      <a:r>
                        <a:rPr lang="cs-CZ" sz="1100" b="1" i="0" u="none" strike="noStrike">
                          <a:solidFill>
                            <a:srgbClr val="C00000"/>
                          </a:solidFill>
                          <a:effectLst/>
                          <a:latin typeface="Calibri" panose="020F0502020204030204" pitchFamily="34" charset="0"/>
                        </a:rPr>
                        <a:t>2 055 (78,3 %)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4"/>
                  </a:ext>
                </a:extLst>
              </a:tr>
              <a:tr h="306026">
                <a:tc vMerge="1">
                  <a:txBody>
                    <a:bodyPr/>
                    <a:lstStyle/>
                    <a:p>
                      <a:pPr algn="l" fontAlgn="ctr"/>
                      <a:endParaRPr lang="cs-CZ" sz="1100" b="1" i="0" u="none" strike="noStrike" noProof="0">
                        <a:solidFill>
                          <a:srgbClr val="000000"/>
                        </a:solidFill>
                        <a:effectLst/>
                        <a:latin typeface="Calibri" panose="020F0502020204030204"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lang="cs-CZ" sz="1100" b="1" i="0" u="none" strike="noStrike" kern="1200" noProof="0">
                          <a:solidFill>
                            <a:schemeClr val="tx1"/>
                          </a:solidFill>
                          <a:effectLst/>
                          <a:latin typeface="+mn-lt"/>
                          <a:ea typeface="+mn-ea"/>
                          <a:cs typeface="+mn-cs"/>
                        </a:rPr>
                        <a:t>další primární novotvar</a:t>
                      </a:r>
                    </a:p>
                  </a:txBody>
                  <a:tcPr marL="54000" marR="54000" marT="18000" marB="18000" anchor="ctr" horzOverflow="overflow">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50 (3,8 %)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 (5,1 %)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131 (7,3 %)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190 (9,7 %)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251 (11,8 %)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353 (15,1 %)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471 (18,6 %)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p>
                      <a:pPr algn="ctr" fontAlgn="ctr"/>
                      <a:r>
                        <a:rPr lang="cs-CZ" sz="1100" b="1" i="0" u="none" strike="noStrike">
                          <a:solidFill>
                            <a:srgbClr val="C00000"/>
                          </a:solidFill>
                          <a:effectLst/>
                          <a:latin typeface="Calibri" panose="020F0502020204030204" pitchFamily="34" charset="0"/>
                        </a:rPr>
                        <a:t>570 (21,7 %)</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graphicFrame>
        <p:nvGraphicFramePr>
          <p:cNvPr id="5" name="Object 3">
            <a:extLst>
              <a:ext uri="{FF2B5EF4-FFF2-40B4-BE49-F238E27FC236}">
                <a16:creationId xmlns:a16="http://schemas.microsoft.com/office/drawing/2014/main" id="{A69D0D8A-FC39-C82C-0575-935BF5B30FF7}"/>
              </a:ext>
            </a:extLst>
          </p:cNvPr>
          <p:cNvGraphicFramePr>
            <a:graphicFrameLocks/>
          </p:cNvGraphicFramePr>
          <p:nvPr>
            <p:custDataLst>
              <p:tags r:id="rId2"/>
            </p:custDataLst>
          </p:nvPr>
        </p:nvGraphicFramePr>
        <p:xfrm>
          <a:off x="300039" y="2409825"/>
          <a:ext cx="3727357" cy="3637832"/>
        </p:xfrm>
        <a:graphic>
          <a:graphicData uri="http://schemas.openxmlformats.org/drawingml/2006/chart">
            <c:chart xmlns:c="http://schemas.openxmlformats.org/drawingml/2006/chart" xmlns:r="http://schemas.openxmlformats.org/officeDocument/2006/relationships" r:id="rId18"/>
          </a:graphicData>
        </a:graphic>
      </p:graphicFrame>
      <p:sp>
        <p:nvSpPr>
          <p:cNvPr id="6" name="Rectangle 278">
            <a:extLst>
              <a:ext uri="{FF2B5EF4-FFF2-40B4-BE49-F238E27FC236}">
                <a16:creationId xmlns:a16="http://schemas.microsoft.com/office/drawing/2014/main" id="{DF0108B6-58DF-6FFB-C069-AAFBE77B4835}"/>
              </a:ext>
            </a:extLst>
          </p:cNvPr>
          <p:cNvSpPr>
            <a:spLocks noChangeArrowheads="1"/>
          </p:cNvSpPr>
          <p:nvPr>
            <p:custDataLst>
              <p:tags r:id="rId3"/>
            </p:custDataLst>
          </p:nvPr>
        </p:nvSpPr>
        <p:spPr bwMode="auto">
          <a:xfrm>
            <a:off x="837694" y="6050455"/>
            <a:ext cx="108000" cy="108000"/>
          </a:xfrm>
          <a:prstGeom prst="rect">
            <a:avLst/>
          </a:prstGeom>
          <a:solidFill>
            <a:srgbClr val="CC9900"/>
          </a:solidFill>
          <a:ln w="9525">
            <a:noFill/>
            <a:miter lim="800000"/>
            <a:headEnd/>
            <a:tailEnd/>
          </a:ln>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cs-CZ" alt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Rectangle 49">
            <a:extLst>
              <a:ext uri="{FF2B5EF4-FFF2-40B4-BE49-F238E27FC236}">
                <a16:creationId xmlns:a16="http://schemas.microsoft.com/office/drawing/2014/main" id="{61E9B8FB-DFCB-6DEF-053F-9063474CC53F}"/>
              </a:ext>
            </a:extLst>
          </p:cNvPr>
          <p:cNvSpPr>
            <a:spLocks noChangeArrowheads="1"/>
          </p:cNvSpPr>
          <p:nvPr>
            <p:custDataLst>
              <p:tags r:id="rId4"/>
            </p:custDataLst>
          </p:nvPr>
        </p:nvSpPr>
        <p:spPr bwMode="auto">
          <a:xfrm>
            <a:off x="1019412" y="6014816"/>
            <a:ext cx="465417" cy="169277"/>
          </a:xfrm>
          <a:prstGeom prst="rect">
            <a:avLst/>
          </a:prstGeom>
          <a:noFill/>
          <a:ln>
            <a:noFill/>
          </a:ln>
          <a:effectLst>
            <a:prstShdw prst="shdw17" dist="17961" dir="2700000">
              <a:srgbClr val="E7B13D">
                <a:gamma/>
                <a:shade val="60000"/>
                <a:invGamma/>
              </a:srgbClr>
            </a:prstShdw>
          </a:effectLst>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altLang="cs-CZ" sz="1100" b="1" i="0" u="none" strike="noStrike" kern="0" cap="none" spc="0" normalizeH="0" baseline="0" noProof="0">
                <a:ln>
                  <a:noFill/>
                </a:ln>
                <a:solidFill>
                  <a:prstClr val="black"/>
                </a:solidFill>
                <a:effectLst/>
                <a:uLnTx/>
                <a:uFillTx/>
                <a:latin typeface="Calibri" panose="020F0502020204030204"/>
                <a:ea typeface="+mn-ea"/>
                <a:cs typeface="+mn-cs"/>
              </a:rPr>
              <a:t>Celkem</a:t>
            </a:r>
            <a:endParaRPr kumimoji="0" lang="en-US" altLang="cs-CZ" sz="11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 name="Rectangle 49">
            <a:extLst>
              <a:ext uri="{FF2B5EF4-FFF2-40B4-BE49-F238E27FC236}">
                <a16:creationId xmlns:a16="http://schemas.microsoft.com/office/drawing/2014/main" id="{2BC3D7D9-5426-F66F-185C-026DC0815FFA}"/>
              </a:ext>
            </a:extLst>
          </p:cNvPr>
          <p:cNvSpPr>
            <a:spLocks noChangeArrowheads="1"/>
          </p:cNvSpPr>
          <p:nvPr>
            <p:custDataLst>
              <p:tags r:id="rId5"/>
            </p:custDataLst>
          </p:nvPr>
        </p:nvSpPr>
        <p:spPr bwMode="auto">
          <a:xfrm>
            <a:off x="1682896" y="6019948"/>
            <a:ext cx="894815" cy="338554"/>
          </a:xfrm>
          <a:prstGeom prst="rect">
            <a:avLst/>
          </a:prstGeom>
          <a:noFill/>
          <a:ln>
            <a:noFill/>
          </a:ln>
          <a:effectLst>
            <a:prstShdw prst="shdw17" dist="17961" dir="2700000">
              <a:srgbClr val="E7B13D">
                <a:gamma/>
                <a:shade val="60000"/>
                <a:invGamma/>
              </a:srgbClr>
            </a:prstShdw>
          </a:effectLst>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altLang="cs-CZ" sz="1100" b="1" i="0" u="sng" strike="noStrike" kern="0" cap="none" spc="0" normalizeH="0" baseline="0" noProof="0">
                <a:ln>
                  <a:noFill/>
                </a:ln>
                <a:solidFill>
                  <a:srgbClr val="FF0000"/>
                </a:solidFill>
                <a:effectLst/>
                <a:uLnTx/>
                <a:uFillTx/>
                <a:latin typeface="Calibri" panose="020F0502020204030204"/>
                <a:ea typeface="+mn-ea"/>
                <a:cs typeface="+mn-cs"/>
              </a:rPr>
              <a:t>První</a:t>
            </a:r>
            <a:r>
              <a:rPr kumimoji="0" lang="cs-CZ" altLang="cs-CZ" sz="1100" b="1" i="0" u="none" strike="noStrike" kern="0" cap="none" spc="0" normalizeH="0" baseline="0" noProof="0">
                <a:ln>
                  <a:noFill/>
                </a:ln>
                <a:solidFill>
                  <a:prstClr val="black"/>
                </a:solidFill>
                <a:effectLst/>
                <a:uLnTx/>
                <a:uFillTx/>
                <a:latin typeface="Calibri" panose="020F0502020204030204"/>
                <a:ea typeface="+mn-ea"/>
                <a:cs typeface="+mn-cs"/>
              </a:rPr>
              <a:t> novotvar u pacienta</a:t>
            </a:r>
          </a:p>
        </p:txBody>
      </p:sp>
      <p:sp>
        <p:nvSpPr>
          <p:cNvPr id="13" name="Rectangle 278">
            <a:extLst>
              <a:ext uri="{FF2B5EF4-FFF2-40B4-BE49-F238E27FC236}">
                <a16:creationId xmlns:a16="http://schemas.microsoft.com/office/drawing/2014/main" id="{77F93DC7-AE59-63D7-1CE7-02C663E32AE5}"/>
              </a:ext>
            </a:extLst>
          </p:cNvPr>
          <p:cNvSpPr>
            <a:spLocks noChangeArrowheads="1"/>
          </p:cNvSpPr>
          <p:nvPr>
            <p:custDataLst>
              <p:tags r:id="rId6"/>
            </p:custDataLst>
          </p:nvPr>
        </p:nvSpPr>
        <p:spPr bwMode="auto">
          <a:xfrm>
            <a:off x="1501182" y="6050455"/>
            <a:ext cx="108000" cy="108000"/>
          </a:xfrm>
          <a:prstGeom prst="rect">
            <a:avLst/>
          </a:prstGeom>
          <a:solidFill>
            <a:srgbClr val="FF0000"/>
          </a:solidFill>
          <a:ln w="1651">
            <a:no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4" name="Rectangle 49">
            <a:extLst>
              <a:ext uri="{FF2B5EF4-FFF2-40B4-BE49-F238E27FC236}">
                <a16:creationId xmlns:a16="http://schemas.microsoft.com/office/drawing/2014/main" id="{FC1ED255-8572-4D5A-6C3C-432DF3985D67}"/>
              </a:ext>
            </a:extLst>
          </p:cNvPr>
          <p:cNvSpPr>
            <a:spLocks noChangeArrowheads="1"/>
          </p:cNvSpPr>
          <p:nvPr>
            <p:custDataLst>
              <p:tags r:id="rId7"/>
            </p:custDataLst>
          </p:nvPr>
        </p:nvSpPr>
        <p:spPr bwMode="auto">
          <a:xfrm>
            <a:off x="2827044" y="6019948"/>
            <a:ext cx="1354609" cy="338554"/>
          </a:xfrm>
          <a:prstGeom prst="rect">
            <a:avLst/>
          </a:prstGeom>
          <a:noFill/>
          <a:ln>
            <a:noFill/>
          </a:ln>
          <a:effectLst>
            <a:prstShdw prst="shdw17" dist="17961" dir="2700000">
              <a:srgbClr val="E7B13D">
                <a:gamma/>
                <a:shade val="60000"/>
                <a:invGamma/>
              </a:srgbClr>
            </a:prstShdw>
          </a:effectLst>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altLang="cs-CZ" sz="1100" b="1" i="0" u="sng" strike="noStrike" kern="0" cap="none" spc="0" normalizeH="0" baseline="0" noProof="0">
                <a:ln>
                  <a:noFill/>
                </a:ln>
                <a:solidFill>
                  <a:srgbClr val="800000"/>
                </a:solidFill>
                <a:effectLst/>
                <a:uLnTx/>
                <a:uFillTx/>
                <a:latin typeface="Calibri" panose="020F0502020204030204"/>
                <a:ea typeface="+mn-ea"/>
                <a:cs typeface="+mn-cs"/>
              </a:rPr>
              <a:t>Další</a:t>
            </a:r>
            <a:r>
              <a:rPr kumimoji="0" lang="cs-CZ" altLang="cs-CZ" sz="1100" b="1" i="0" u="none" strike="noStrike" kern="0" cap="none" spc="0" normalizeH="0" baseline="0" noProof="0">
                <a:ln>
                  <a:noFill/>
                </a:ln>
                <a:solidFill>
                  <a:prstClr val="black"/>
                </a:solidFill>
                <a:effectLst/>
                <a:uLnTx/>
                <a:uFillTx/>
                <a:latin typeface="Calibri" panose="020F0502020204030204"/>
                <a:ea typeface="+mn-ea"/>
                <a:cs typeface="+mn-cs"/>
              </a:rPr>
              <a:t> primární novotvar u pacienta</a:t>
            </a:r>
          </a:p>
        </p:txBody>
      </p:sp>
      <p:sp>
        <p:nvSpPr>
          <p:cNvPr id="19" name="Rectangle 278">
            <a:extLst>
              <a:ext uri="{FF2B5EF4-FFF2-40B4-BE49-F238E27FC236}">
                <a16:creationId xmlns:a16="http://schemas.microsoft.com/office/drawing/2014/main" id="{95E7E913-8BC0-4EBA-68A8-87CA6F99F9FB}"/>
              </a:ext>
            </a:extLst>
          </p:cNvPr>
          <p:cNvSpPr>
            <a:spLocks noChangeArrowheads="1"/>
          </p:cNvSpPr>
          <p:nvPr>
            <p:custDataLst>
              <p:tags r:id="rId8"/>
            </p:custDataLst>
          </p:nvPr>
        </p:nvSpPr>
        <p:spPr bwMode="auto">
          <a:xfrm>
            <a:off x="2645331" y="6050455"/>
            <a:ext cx="108000" cy="108000"/>
          </a:xfrm>
          <a:prstGeom prst="rect">
            <a:avLst/>
          </a:prstGeom>
          <a:solidFill>
            <a:srgbClr val="800000"/>
          </a:solidFill>
          <a:ln w="1651">
            <a:no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1" name="Text Box 6">
            <a:extLst>
              <a:ext uri="{FF2B5EF4-FFF2-40B4-BE49-F238E27FC236}">
                <a16:creationId xmlns:a16="http://schemas.microsoft.com/office/drawing/2014/main" id="{EE0DBB97-0610-84FD-A94E-16B3226A3F81}"/>
              </a:ext>
            </a:extLst>
          </p:cNvPr>
          <p:cNvSpPr txBox="1">
            <a:spLocks noChangeArrowheads="1"/>
          </p:cNvSpPr>
          <p:nvPr>
            <p:custDataLst>
              <p:tags r:id="rId9"/>
            </p:custDataLst>
          </p:nvPr>
        </p:nvSpPr>
        <p:spPr bwMode="auto">
          <a:xfrm>
            <a:off x="4320386" y="2284696"/>
            <a:ext cx="3477476" cy="360000"/>
          </a:xfrm>
          <a:prstGeom prst="rect">
            <a:avLst/>
          </a:prstGeom>
          <a:no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Zastoupení stadií ZN </a:t>
            </a:r>
            <a:r>
              <a:rPr kumimoji="0" lang="cs-CZ" sz="1400" b="1" i="0" u="none" strike="noStrike" kern="0" cap="none" spc="0" normalizeH="0" baseline="0" noProof="0" err="1">
                <a:ln>
                  <a:noFill/>
                </a:ln>
                <a:solidFill>
                  <a:prstClr val="black"/>
                </a:solidFill>
                <a:effectLst/>
                <a:uLnTx/>
                <a:uFillTx/>
                <a:latin typeface="Calibri" panose="020F0502020204030204"/>
                <a:ea typeface="+mn-ea"/>
                <a:cs typeface="Arial" panose="020B0604020202020204" pitchFamily="34" charset="0"/>
              </a:rPr>
              <a:t>kolorekta</a:t>
            </a:r>
            <a:endPar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jako </a:t>
            </a:r>
            <a:r>
              <a:rPr kumimoji="0" lang="cs-CZ" sz="1400" b="1" i="0" u="sng" strike="noStrike" kern="0" cap="none" spc="0" normalizeH="0" baseline="0" noProof="0">
                <a:ln>
                  <a:noFill/>
                </a:ln>
                <a:solidFill>
                  <a:srgbClr val="FF0000"/>
                </a:solidFill>
                <a:effectLst/>
                <a:uLnTx/>
                <a:uFillTx/>
                <a:latin typeface="Calibri" panose="020F0502020204030204"/>
                <a:ea typeface="+mn-ea"/>
                <a:cs typeface="Arial" panose="020B0604020202020204" pitchFamily="34" charset="0"/>
              </a:rPr>
              <a:t>první</a:t>
            </a:r>
            <a:r>
              <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 novotvar u pacienta</a:t>
            </a:r>
          </a:p>
        </p:txBody>
      </p:sp>
      <p:graphicFrame>
        <p:nvGraphicFramePr>
          <p:cNvPr id="22" name="Object 3">
            <a:extLst>
              <a:ext uri="{FF2B5EF4-FFF2-40B4-BE49-F238E27FC236}">
                <a16:creationId xmlns:a16="http://schemas.microsoft.com/office/drawing/2014/main" id="{692B852F-B098-E9C4-EC65-94DB3C4DD9AA}"/>
              </a:ext>
            </a:extLst>
          </p:cNvPr>
          <p:cNvGraphicFramePr>
            <a:graphicFrameLocks/>
          </p:cNvGraphicFramePr>
          <p:nvPr>
            <p:custDataLst>
              <p:tags r:id="rId10"/>
            </p:custDataLst>
          </p:nvPr>
        </p:nvGraphicFramePr>
        <p:xfrm>
          <a:off x="4101109" y="2611965"/>
          <a:ext cx="3477476" cy="3311383"/>
        </p:xfrm>
        <a:graphic>
          <a:graphicData uri="http://schemas.openxmlformats.org/drawingml/2006/chart">
            <c:chart xmlns:c="http://schemas.openxmlformats.org/drawingml/2006/chart" xmlns:r="http://schemas.openxmlformats.org/officeDocument/2006/relationships" r:id="rId19"/>
          </a:graphicData>
        </a:graphic>
      </p:graphicFrame>
      <p:sp>
        <p:nvSpPr>
          <p:cNvPr id="24" name="TextovéPole 23">
            <a:extLst>
              <a:ext uri="{FF2B5EF4-FFF2-40B4-BE49-F238E27FC236}">
                <a16:creationId xmlns:a16="http://schemas.microsoft.com/office/drawing/2014/main" id="{AFD4A597-220D-192C-DACF-7F93064D7F28}"/>
              </a:ext>
            </a:extLst>
          </p:cNvPr>
          <p:cNvSpPr txBox="1"/>
          <p:nvPr/>
        </p:nvSpPr>
        <p:spPr>
          <a:xfrm>
            <a:off x="6011137" y="6019948"/>
            <a:ext cx="2736304" cy="169277"/>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100" b="1"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100" b="1" i="0" u="none" strike="noStrike" kern="0" cap="none" spc="0" normalizeH="0" baseline="0" noProof="0">
                <a:ln>
                  <a:noFill/>
                </a:ln>
                <a:solidFill>
                  <a:prstClr val="black"/>
                </a:solidFill>
                <a:effectLst/>
                <a:uLnTx/>
                <a:uFillTx/>
                <a:latin typeface="Calibri" panose="020F0502020204030204"/>
                <a:ea typeface="+mn-ea"/>
                <a:cs typeface="+mn-cs"/>
              </a:rPr>
              <a:t>2</a:t>
            </a: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100" b="1"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100" b="1" i="0" u="none" strike="noStrike" kern="0" cap="none" spc="0" normalizeH="0" baseline="0" noProof="0">
                <a:ln>
                  <a:noFill/>
                </a:ln>
                <a:solidFill>
                  <a:prstClr val="black"/>
                </a:solidFill>
                <a:effectLst/>
                <a:uLnTx/>
                <a:uFillTx/>
                <a:latin typeface="Calibri" panose="020F0502020204030204"/>
                <a:ea typeface="+mn-ea"/>
                <a:cs typeface="+mn-cs"/>
              </a:rPr>
              <a:t>4</a:t>
            </a:r>
          </a:p>
        </p:txBody>
      </p:sp>
      <p:sp>
        <p:nvSpPr>
          <p:cNvPr id="29" name="Obdélník 28">
            <a:extLst>
              <a:ext uri="{FF2B5EF4-FFF2-40B4-BE49-F238E27FC236}">
                <a16:creationId xmlns:a16="http://schemas.microsoft.com/office/drawing/2014/main" id="{A72175A9-597E-F700-2FC2-E2BBE76E1302}"/>
              </a:ext>
            </a:extLst>
          </p:cNvPr>
          <p:cNvSpPr/>
          <p:nvPr/>
        </p:nvSpPr>
        <p:spPr>
          <a:xfrm>
            <a:off x="6972562" y="6058786"/>
            <a:ext cx="108000" cy="108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0" name="Obdélník 29">
            <a:extLst>
              <a:ext uri="{FF2B5EF4-FFF2-40B4-BE49-F238E27FC236}">
                <a16:creationId xmlns:a16="http://schemas.microsoft.com/office/drawing/2014/main" id="{50C103CA-CA27-1BE7-DB58-19ADC06CF12D}"/>
              </a:ext>
            </a:extLst>
          </p:cNvPr>
          <p:cNvSpPr/>
          <p:nvPr/>
        </p:nvSpPr>
        <p:spPr>
          <a:xfrm>
            <a:off x="6690880" y="6058786"/>
            <a:ext cx="108000" cy="108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1" name="Obdélník 30">
            <a:extLst>
              <a:ext uri="{FF2B5EF4-FFF2-40B4-BE49-F238E27FC236}">
                <a16:creationId xmlns:a16="http://schemas.microsoft.com/office/drawing/2014/main" id="{31C609A3-02AD-B804-4B1B-B84A2D490CDE}"/>
              </a:ext>
            </a:extLst>
          </p:cNvPr>
          <p:cNvSpPr/>
          <p:nvPr/>
        </p:nvSpPr>
        <p:spPr>
          <a:xfrm>
            <a:off x="6394144" y="6058786"/>
            <a:ext cx="108000" cy="108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2" name="Obdélník 31">
            <a:extLst>
              <a:ext uri="{FF2B5EF4-FFF2-40B4-BE49-F238E27FC236}">
                <a16:creationId xmlns:a16="http://schemas.microsoft.com/office/drawing/2014/main" id="{199E7F3B-E4CD-04CC-F3E4-DCFD0709687A}"/>
              </a:ext>
            </a:extLst>
          </p:cNvPr>
          <p:cNvSpPr/>
          <p:nvPr/>
        </p:nvSpPr>
        <p:spPr>
          <a:xfrm>
            <a:off x="6094110" y="6058786"/>
            <a:ext cx="108000" cy="108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3" name="Obdélník 32">
            <a:extLst>
              <a:ext uri="{FF2B5EF4-FFF2-40B4-BE49-F238E27FC236}">
                <a16:creationId xmlns:a16="http://schemas.microsoft.com/office/drawing/2014/main" id="{A2F57F75-D839-79A6-E7E2-007247F3940B}"/>
              </a:ext>
            </a:extLst>
          </p:cNvPr>
          <p:cNvSpPr/>
          <p:nvPr/>
        </p:nvSpPr>
        <p:spPr>
          <a:xfrm>
            <a:off x="7273294" y="6058786"/>
            <a:ext cx="108000" cy="108000"/>
          </a:xfrm>
          <a:prstGeom prst="rect">
            <a:avLst/>
          </a:prstGeom>
          <a:solidFill>
            <a:schemeClr val="bg1">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4" name="TextovéPole 33">
            <a:extLst>
              <a:ext uri="{FF2B5EF4-FFF2-40B4-BE49-F238E27FC236}">
                <a16:creationId xmlns:a16="http://schemas.microsoft.com/office/drawing/2014/main" id="{AA49096C-8248-8429-4D5E-0DCE44E13A31}"/>
              </a:ext>
            </a:extLst>
          </p:cNvPr>
          <p:cNvSpPr txBox="1"/>
          <p:nvPr/>
        </p:nvSpPr>
        <p:spPr>
          <a:xfrm>
            <a:off x="7442693" y="6017881"/>
            <a:ext cx="2015343" cy="338554"/>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neznámo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objektivní důvody</a:t>
            </a:r>
          </a:p>
        </p:txBody>
      </p:sp>
      <p:sp>
        <p:nvSpPr>
          <p:cNvPr id="35" name="Obdélník 34">
            <a:extLst>
              <a:ext uri="{FF2B5EF4-FFF2-40B4-BE49-F238E27FC236}">
                <a16:creationId xmlns:a16="http://schemas.microsoft.com/office/drawing/2014/main" id="{B0305D8E-CB9E-6ECF-54B5-1FF7E07F4CAB}"/>
              </a:ext>
            </a:extLst>
          </p:cNvPr>
          <p:cNvSpPr/>
          <p:nvPr/>
        </p:nvSpPr>
        <p:spPr>
          <a:xfrm>
            <a:off x="8578963" y="6058786"/>
            <a:ext cx="108000" cy="108000"/>
          </a:xfrm>
          <a:prstGeom prst="rect">
            <a:avLst/>
          </a:prstGeom>
          <a:solidFill>
            <a:schemeClr val="bg1">
              <a:lumMod val="8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6" name="TextovéPole 35">
            <a:extLst>
              <a:ext uri="{FF2B5EF4-FFF2-40B4-BE49-F238E27FC236}">
                <a16:creationId xmlns:a16="http://schemas.microsoft.com/office/drawing/2014/main" id="{626FE5CC-C55A-E693-B5C4-C26B607A919C}"/>
              </a:ext>
            </a:extLst>
          </p:cNvPr>
          <p:cNvSpPr txBox="1"/>
          <p:nvPr/>
        </p:nvSpPr>
        <p:spPr>
          <a:xfrm>
            <a:off x="8767412" y="6017881"/>
            <a:ext cx="1451200" cy="338554"/>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neznámo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latin typeface="Calibri" panose="020F0502020204030204"/>
                <a:ea typeface="+mn-ea"/>
                <a:cs typeface="+mn-cs"/>
              </a:rPr>
              <a:t>neúplný záznam          </a:t>
            </a:r>
            <a:endParaRPr kumimoji="0" lang="en-US" sz="11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7" name="Text Box 4">
            <a:extLst>
              <a:ext uri="{FF2B5EF4-FFF2-40B4-BE49-F238E27FC236}">
                <a16:creationId xmlns:a16="http://schemas.microsoft.com/office/drawing/2014/main" id="{C830CB84-7C7C-6F3C-C719-50ABCCBC183C}"/>
              </a:ext>
            </a:extLst>
          </p:cNvPr>
          <p:cNvSpPr txBox="1">
            <a:spLocks noChangeArrowheads="1"/>
          </p:cNvSpPr>
          <p:nvPr>
            <p:custDataLst>
              <p:tags r:id="rId11"/>
            </p:custDataLst>
          </p:nvPr>
        </p:nvSpPr>
        <p:spPr bwMode="auto">
          <a:xfrm rot="16200000">
            <a:off x="-1166707" y="3986318"/>
            <a:ext cx="2990639" cy="180974"/>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nově diagnostikovaných onemocnění</a:t>
            </a:r>
            <a:endParaRPr kumimoji="0" lang="en-US" sz="12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1" name="Text Box 6">
            <a:extLst>
              <a:ext uri="{FF2B5EF4-FFF2-40B4-BE49-F238E27FC236}">
                <a16:creationId xmlns:a16="http://schemas.microsoft.com/office/drawing/2014/main" id="{C3BEB750-6D33-7379-6401-49CB2344E93F}"/>
              </a:ext>
            </a:extLst>
          </p:cNvPr>
          <p:cNvSpPr txBox="1">
            <a:spLocks noChangeArrowheads="1"/>
          </p:cNvSpPr>
          <p:nvPr>
            <p:custDataLst>
              <p:tags r:id="rId12"/>
            </p:custDataLst>
          </p:nvPr>
        </p:nvSpPr>
        <p:spPr bwMode="auto">
          <a:xfrm>
            <a:off x="7845611" y="2284696"/>
            <a:ext cx="3477476" cy="360000"/>
          </a:xfrm>
          <a:prstGeom prst="rect">
            <a:avLst/>
          </a:prstGeom>
          <a:no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Zastoupení stadií ZN </a:t>
            </a:r>
            <a:r>
              <a:rPr kumimoji="0" lang="cs-CZ" sz="1400" b="1" i="0" u="none" strike="noStrike" kern="0" cap="none" spc="0" normalizeH="0" baseline="0" noProof="0" err="1">
                <a:ln>
                  <a:noFill/>
                </a:ln>
                <a:solidFill>
                  <a:prstClr val="black"/>
                </a:solidFill>
                <a:effectLst/>
                <a:uLnTx/>
                <a:uFillTx/>
                <a:latin typeface="Calibri" panose="020F0502020204030204"/>
                <a:ea typeface="+mn-ea"/>
                <a:cs typeface="Arial" panose="020B0604020202020204" pitchFamily="34" charset="0"/>
              </a:rPr>
              <a:t>kolorekta</a:t>
            </a:r>
            <a:endPar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jako </a:t>
            </a:r>
            <a:r>
              <a:rPr kumimoji="0" lang="cs-CZ" sz="1400" b="1" i="0" u="sng" strike="noStrike" kern="1200" cap="none" spc="0" normalizeH="0" baseline="0" noProof="0">
                <a:ln>
                  <a:noFill/>
                </a:ln>
                <a:solidFill>
                  <a:srgbClr val="800000"/>
                </a:solidFill>
                <a:effectLst/>
                <a:uLnTx/>
                <a:uFillTx/>
                <a:latin typeface="Calibri" panose="020F0502020204030204"/>
                <a:ea typeface="+mn-ea"/>
                <a:cs typeface="Arial" panose="020B0604020202020204" pitchFamily="34" charset="0"/>
              </a:rPr>
              <a:t>další</a:t>
            </a:r>
            <a:r>
              <a:rPr kumimoji="0" lang="cs-CZ" sz="14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novotvar u pacienta</a:t>
            </a:r>
          </a:p>
        </p:txBody>
      </p:sp>
      <p:graphicFrame>
        <p:nvGraphicFramePr>
          <p:cNvPr id="52" name="Object 3">
            <a:extLst>
              <a:ext uri="{FF2B5EF4-FFF2-40B4-BE49-F238E27FC236}">
                <a16:creationId xmlns:a16="http://schemas.microsoft.com/office/drawing/2014/main" id="{A396E6D3-1B29-3EE9-E757-93F1E239E20E}"/>
              </a:ext>
            </a:extLst>
          </p:cNvPr>
          <p:cNvGraphicFramePr>
            <a:graphicFrameLocks/>
          </p:cNvGraphicFramePr>
          <p:nvPr>
            <p:custDataLst>
              <p:tags r:id="rId13"/>
            </p:custDataLst>
          </p:nvPr>
        </p:nvGraphicFramePr>
        <p:xfrm>
          <a:off x="7626334" y="2611965"/>
          <a:ext cx="3477476" cy="3311383"/>
        </p:xfrm>
        <a:graphic>
          <a:graphicData uri="http://schemas.openxmlformats.org/drawingml/2006/chart">
            <c:chart xmlns:c="http://schemas.openxmlformats.org/drawingml/2006/chart" xmlns:r="http://schemas.openxmlformats.org/officeDocument/2006/relationships" r:id="rId20"/>
          </a:graphicData>
        </a:graphic>
      </p:graphicFrame>
      <p:sp>
        <p:nvSpPr>
          <p:cNvPr id="53" name="Text Box 6">
            <a:extLst>
              <a:ext uri="{FF2B5EF4-FFF2-40B4-BE49-F238E27FC236}">
                <a16:creationId xmlns:a16="http://schemas.microsoft.com/office/drawing/2014/main" id="{5232FFF0-3D7D-21D1-7E78-5B8FEB2D4A81}"/>
              </a:ext>
            </a:extLst>
          </p:cNvPr>
          <p:cNvSpPr txBox="1">
            <a:spLocks noChangeArrowheads="1"/>
          </p:cNvSpPr>
          <p:nvPr>
            <p:custDataLst>
              <p:tags r:id="rId14"/>
            </p:custDataLst>
          </p:nvPr>
        </p:nvSpPr>
        <p:spPr bwMode="auto">
          <a:xfrm>
            <a:off x="874638" y="2352675"/>
            <a:ext cx="3002786" cy="212670"/>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pl-PL" sz="1400" b="1" i="0" u="none" strike="noStrike" kern="0" cap="none" spc="0" normalizeH="0" baseline="0" noProof="0">
                <a:ln>
                  <a:noFill/>
                </a:ln>
                <a:solidFill>
                  <a:srgbClr val="000000"/>
                </a:solidFill>
                <a:effectLst/>
                <a:uLnTx/>
                <a:uFillTx/>
                <a:latin typeface="Calibri" panose="020F0502020204030204"/>
                <a:ea typeface="+mn-ea"/>
                <a:cs typeface="+mn-cs"/>
              </a:rPr>
              <a:t>ZN tlustého střeva a konečníku </a:t>
            </a:r>
          </a:p>
          <a:p>
            <a:pPr marL="0" marR="0" lvl="0" indent="0" algn="ctr" defTabSz="914400" rtl="0" eaLnBrk="1" fontAlgn="b" latinLnBrk="0" hangingPunct="1">
              <a:lnSpc>
                <a:spcPct val="80000"/>
              </a:lnSpc>
              <a:spcBef>
                <a:spcPts val="0"/>
              </a:spcBef>
              <a:spcAft>
                <a:spcPts val="0"/>
              </a:spcAft>
              <a:buClrTx/>
              <a:buSzTx/>
              <a:buFontTx/>
              <a:buNone/>
              <a:tabLst/>
              <a:defRPr/>
            </a:pPr>
            <a:r>
              <a:rPr kumimoji="0" lang="pl-PL" sz="1400" b="1" i="0" u="none" strike="noStrike" kern="0" cap="none" spc="0" normalizeH="0" baseline="0" noProof="0">
                <a:ln>
                  <a:noFill/>
                </a:ln>
                <a:solidFill>
                  <a:srgbClr val="000000"/>
                </a:solidFill>
                <a:effectLst/>
                <a:uLnTx/>
                <a:uFillTx/>
                <a:latin typeface="Calibri" panose="020F0502020204030204"/>
                <a:ea typeface="+mn-ea"/>
                <a:cs typeface="+mn-cs"/>
              </a:rPr>
              <a:t>(C18–C20)</a:t>
            </a:r>
          </a:p>
        </p:txBody>
      </p:sp>
      <p:sp>
        <p:nvSpPr>
          <p:cNvPr id="54" name="TextovéPole 53">
            <a:extLst>
              <a:ext uri="{FF2B5EF4-FFF2-40B4-BE49-F238E27FC236}">
                <a16:creationId xmlns:a16="http://schemas.microsoft.com/office/drawing/2014/main" id="{3F2920F4-2DBD-7870-85C6-1E686C9873E6}"/>
              </a:ext>
            </a:extLst>
          </p:cNvPr>
          <p:cNvSpPr txBox="1"/>
          <p:nvPr/>
        </p:nvSpPr>
        <p:spPr>
          <a:xfrm>
            <a:off x="11151559" y="3190083"/>
            <a:ext cx="384020" cy="83099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a:ln>
                  <a:noFill/>
                </a:ln>
                <a:solidFill>
                  <a:srgbClr val="FF0000"/>
                </a:solidFill>
                <a:effectLst/>
                <a:uLnTx/>
                <a:uFillTx/>
                <a:latin typeface="Arial Black" panose="020B0A04020102020204" pitchFamily="34" charset="0"/>
                <a:ea typeface="+mn-ea"/>
                <a:cs typeface="+mn-cs"/>
              </a:rPr>
              <a:t>!</a:t>
            </a:r>
            <a:endParaRPr kumimoji="0" lang="en-US" sz="4800" b="0" i="0" u="none" strike="noStrike" kern="1200" cap="none" spc="0" normalizeH="0" baseline="0" noProof="0">
              <a:ln>
                <a:noFill/>
              </a:ln>
              <a:solidFill>
                <a:srgbClr val="FF0000"/>
              </a:solidFill>
              <a:effectLst/>
              <a:uLnTx/>
              <a:uFillTx/>
              <a:latin typeface="Arial Black" panose="020B0A04020102020204" pitchFamily="34" charset="0"/>
              <a:ea typeface="+mn-ea"/>
              <a:cs typeface="+mn-cs"/>
            </a:endParaRPr>
          </a:p>
        </p:txBody>
      </p:sp>
      <p:sp>
        <p:nvSpPr>
          <p:cNvPr id="57" name="TextBox 9">
            <a:extLst>
              <a:ext uri="{FF2B5EF4-FFF2-40B4-BE49-F238E27FC236}">
                <a16:creationId xmlns:a16="http://schemas.microsoft.com/office/drawing/2014/main" id="{84E07AE3-9073-5826-DAD0-4C45E40167EA}"/>
              </a:ext>
            </a:extLst>
          </p:cNvPr>
          <p:cNvSpPr txBox="1"/>
          <p:nvPr>
            <p:custDataLst>
              <p:tags r:id="rId15"/>
            </p:custDataLst>
          </p:nvPr>
        </p:nvSpPr>
        <p:spPr>
          <a:xfrm>
            <a:off x="270855" y="490627"/>
            <a:ext cx="2643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onkologický registr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915563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242FE2-50BF-C884-61A2-B925BC9333D8}"/>
            </a:ext>
          </a:extLst>
        </p:cNvPr>
        <p:cNvGrpSpPr/>
        <p:nvPr/>
      </p:nvGrpSpPr>
      <p:grpSpPr>
        <a:xfrm>
          <a:off x="0" y="0"/>
          <a:ext cx="0" cy="0"/>
          <a:chOff x="0" y="0"/>
          <a:chExt cx="0" cy="0"/>
        </a:xfrm>
      </p:grpSpPr>
      <p:sp>
        <p:nvSpPr>
          <p:cNvPr id="14" name="Podnadpis 2">
            <a:extLst>
              <a:ext uri="{FF2B5EF4-FFF2-40B4-BE49-F238E27FC236}">
                <a16:creationId xmlns:a16="http://schemas.microsoft.com/office/drawing/2014/main" id="{4E9E6DC5-9E91-5C92-67E5-07F93B860FB6}"/>
              </a:ext>
            </a:extLst>
          </p:cNvPr>
          <p:cNvSpPr txBox="1">
            <a:spLocks/>
          </p:cNvSpPr>
          <p:nvPr/>
        </p:nvSpPr>
        <p:spPr>
          <a:xfrm>
            <a:off x="173137" y="2448167"/>
            <a:ext cx="11686233" cy="3882363"/>
          </a:xfrm>
          <a:prstGeom prst="rect">
            <a:avLst/>
          </a:prstGeom>
        </p:spPr>
        <p:txBody>
          <a:bodyPr>
            <a:noAutofit/>
          </a:bodyPr>
          <a:lstStyle>
            <a:lvl1pPr marL="223838" indent="-228600" algn="l" defTabSz="914400" rtl="0" eaLnBrk="1" latinLnBrk="0" hangingPunct="1">
              <a:lnSpc>
                <a:spcPct val="90000"/>
              </a:lnSpc>
              <a:spcBef>
                <a:spcPts val="1600"/>
              </a:spcBef>
              <a:buFont typeface="Arial" pitchFamily="34" charset="0"/>
              <a:buChar char="•"/>
              <a:defRPr sz="2400" kern="1200">
                <a:solidFill>
                  <a:srgbClr val="180072"/>
                </a:solidFill>
                <a:latin typeface="Arial" panose="020B0604020202020204" pitchFamily="34" charset="0"/>
                <a:ea typeface="+mn-ea"/>
                <a:cs typeface="Arial" panose="020B0604020202020204" pitchFamily="34" charset="0"/>
              </a:defRPr>
            </a:lvl1pPr>
            <a:lvl2pPr marL="502920" indent="-228600" algn="l" defTabSz="914400" rtl="0" eaLnBrk="1" latinLnBrk="0" hangingPunct="1">
              <a:lnSpc>
                <a:spcPct val="90000"/>
              </a:lnSpc>
              <a:spcBef>
                <a:spcPts val="600"/>
              </a:spcBef>
              <a:buFont typeface="Euphemia" pitchFamily="34" charset="0"/>
              <a:buChar char="–"/>
              <a:defRPr sz="2000" kern="1200">
                <a:solidFill>
                  <a:srgbClr val="180072"/>
                </a:solidFill>
                <a:latin typeface="Arial" panose="020B0604020202020204" pitchFamily="34" charset="0"/>
                <a:ea typeface="+mn-ea"/>
                <a:cs typeface="Arial" panose="020B0604020202020204" pitchFamily="34" charset="0"/>
              </a:defRPr>
            </a:lvl2pPr>
            <a:lvl3pPr marL="777240" indent="-228600" algn="l" defTabSz="914400" rtl="0" eaLnBrk="1" latinLnBrk="0" hangingPunct="1">
              <a:lnSpc>
                <a:spcPct val="90000"/>
              </a:lnSpc>
              <a:spcBef>
                <a:spcPts val="600"/>
              </a:spcBef>
              <a:buFont typeface="Euphemia" pitchFamily="34" charset="0"/>
              <a:buChar char="–"/>
              <a:defRPr sz="1800" kern="1200">
                <a:solidFill>
                  <a:srgbClr val="180072"/>
                </a:solidFill>
                <a:latin typeface="Arial" panose="020B0604020202020204" pitchFamily="34" charset="0"/>
                <a:ea typeface="+mn-ea"/>
                <a:cs typeface="Arial" panose="020B0604020202020204" pitchFamily="34" charset="0"/>
              </a:defRPr>
            </a:lvl3pPr>
            <a:lvl4pPr marL="1051560" indent="-228600" algn="l" defTabSz="914400" rtl="0" eaLnBrk="1" latinLnBrk="0" hangingPunct="1">
              <a:lnSpc>
                <a:spcPct val="90000"/>
              </a:lnSpc>
              <a:spcBef>
                <a:spcPts val="600"/>
              </a:spcBef>
              <a:buFont typeface="Euphemia" pitchFamily="34" charset="0"/>
              <a:buChar char="–"/>
              <a:defRPr sz="1600" kern="1200">
                <a:solidFill>
                  <a:srgbClr val="180072"/>
                </a:solidFill>
                <a:latin typeface="Arial" panose="020B0604020202020204" pitchFamily="34" charset="0"/>
                <a:ea typeface="+mn-ea"/>
                <a:cs typeface="Arial" panose="020B0604020202020204" pitchFamily="34" charset="0"/>
              </a:defRPr>
            </a:lvl4pPr>
            <a:lvl5pPr marL="1325880" indent="-228600" algn="l" defTabSz="914400" rtl="0" eaLnBrk="1" latinLnBrk="0" hangingPunct="1">
              <a:lnSpc>
                <a:spcPct val="90000"/>
              </a:lnSpc>
              <a:spcBef>
                <a:spcPts val="600"/>
              </a:spcBef>
              <a:buFont typeface="Euphemia" pitchFamily="34" charset="0"/>
              <a:buChar char="–"/>
              <a:defRPr sz="1600" kern="1200">
                <a:solidFill>
                  <a:srgbClr val="180072"/>
                </a:solidFill>
                <a:latin typeface="Arial" panose="020B0604020202020204" pitchFamily="34" charset="0"/>
                <a:ea typeface="+mn-ea"/>
                <a:cs typeface="Arial" panose="020B0604020202020204" pitchFamily="34" charset="0"/>
              </a:defRPr>
            </a:lvl5pPr>
            <a:lvl6pPr marL="1600200" indent="-228600" algn="l" defTabSz="914400" rtl="0" eaLnBrk="1" latinLnBrk="0" hangingPunct="1">
              <a:spcBef>
                <a:spcPts val="600"/>
              </a:spcBef>
              <a:buFont typeface="Euphemia" pitchFamily="34" charset="0"/>
              <a:buChar char="–"/>
              <a:defRPr sz="1600" kern="1200">
                <a:solidFill>
                  <a:schemeClr val="tx1"/>
                </a:solidFill>
                <a:latin typeface="+mn-lt"/>
                <a:ea typeface="+mn-ea"/>
                <a:cs typeface="+mn-cs"/>
              </a:defRPr>
            </a:lvl6pPr>
            <a:lvl7pPr marL="1874520" indent="-228600" algn="l" defTabSz="914400" rtl="0" eaLnBrk="1" latinLnBrk="0" hangingPunct="1">
              <a:spcBef>
                <a:spcPts val="600"/>
              </a:spcBef>
              <a:buFont typeface="Euphemia" pitchFamily="34" charset="0"/>
              <a:buChar char="–"/>
              <a:defRPr sz="1600" kern="1200">
                <a:solidFill>
                  <a:schemeClr val="tx1"/>
                </a:solidFill>
                <a:latin typeface="+mn-lt"/>
                <a:ea typeface="+mn-ea"/>
                <a:cs typeface="+mn-cs"/>
              </a:defRPr>
            </a:lvl7pPr>
            <a:lvl8pPr marL="2148840" indent="-228600" algn="l" defTabSz="914400" rtl="0" eaLnBrk="1" latinLnBrk="0" hangingPunct="1">
              <a:spcBef>
                <a:spcPts val="600"/>
              </a:spcBef>
              <a:buFont typeface="Euphemia" pitchFamily="34" charset="0"/>
              <a:buChar char="–"/>
              <a:defRPr sz="1600" kern="1200">
                <a:solidFill>
                  <a:schemeClr val="tx1"/>
                </a:solidFill>
                <a:latin typeface="+mn-lt"/>
                <a:ea typeface="+mn-ea"/>
                <a:cs typeface="+mn-cs"/>
              </a:defRPr>
            </a:lvl8pPr>
            <a:lvl9pPr marL="2423160" indent="-228600" algn="l" defTabSz="914400" rtl="0" eaLnBrk="1" latinLnBrk="0" hangingPunct="1">
              <a:spcBef>
                <a:spcPts val="600"/>
              </a:spcBef>
              <a:buFont typeface="Euphemia" pitchFamily="34" charset="0"/>
              <a:buChar char="–"/>
              <a:defRPr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cs-CZ" sz="5400" b="1"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rPr>
              <a:t>Závěrem </a:t>
            </a: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cs-CZ" sz="5400" b="1"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rPr>
              <a:t>Zcela nový výstup:</a:t>
            </a: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cs-CZ" sz="5400" b="1" i="0" u="none" strike="noStrike" kern="1200" cap="none" spc="0" normalizeH="0" baseline="0" noProof="0">
                <a:ln>
                  <a:noFill/>
                </a:ln>
                <a:solidFill>
                  <a:srgbClr val="002060"/>
                </a:solidFill>
                <a:effectLst/>
                <a:uLnTx/>
                <a:uFillTx/>
                <a:latin typeface="Calibri" panose="020F0502020204030204"/>
                <a:ea typeface="+mn-ea"/>
                <a:cs typeface="Arial" panose="020B0604020202020204" pitchFamily="34" charset="0"/>
              </a:rPr>
              <a:t>Predikce potřeb sociálních a sociálně zdravotních služeb na úroveň </a:t>
            </a:r>
          </a:p>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cs-CZ" sz="5400" b="1" i="0" u="none" strike="noStrike" kern="1200" cap="none" spc="0" normalizeH="0" baseline="0" noProof="0">
                <a:ln>
                  <a:noFill/>
                </a:ln>
                <a:solidFill>
                  <a:srgbClr val="002060"/>
                </a:solidFill>
                <a:effectLst/>
                <a:uLnTx/>
                <a:uFillTx/>
                <a:latin typeface="Calibri" panose="020F0502020204030204"/>
                <a:ea typeface="+mn-ea"/>
                <a:cs typeface="Arial" panose="020B0604020202020204" pitchFamily="34" charset="0"/>
              </a:rPr>
              <a:t>kraj –&gt; okres -&gt; ORP</a:t>
            </a:r>
          </a:p>
          <a:p>
            <a:pPr marL="0" marR="0" lvl="0" indent="0" algn="ctr" defTabSz="914400" rtl="0" eaLnBrk="1" fontAlgn="auto" latinLnBrk="0" hangingPunct="1">
              <a:lnSpc>
                <a:spcPct val="90000"/>
              </a:lnSpc>
              <a:spcBef>
                <a:spcPts val="1600"/>
              </a:spcBef>
              <a:spcAft>
                <a:spcPts val="0"/>
              </a:spcAft>
              <a:buClrTx/>
              <a:buSzTx/>
              <a:buFont typeface="Arial" pitchFamily="34" charset="0"/>
              <a:buNone/>
              <a:tabLst/>
              <a:defRPr/>
            </a:pPr>
            <a:endParaRPr kumimoji="0" lang="cs-CZ" sz="5400" b="1" i="0" u="none" strike="noStrike" kern="1200" cap="none" spc="0" normalizeH="0" baseline="0" noProof="0">
              <a:ln>
                <a:noFill/>
              </a:ln>
              <a:solidFill>
                <a:srgbClr val="180072"/>
              </a:solidFill>
              <a:effectLst/>
              <a:uLnTx/>
              <a:uFillTx/>
              <a:latin typeface="Calibri" panose="020F0502020204030204"/>
              <a:ea typeface="+mn-ea"/>
              <a:cs typeface="Arial" panose="020B0604020202020204" pitchFamily="34" charset="0"/>
            </a:endParaRPr>
          </a:p>
        </p:txBody>
      </p:sp>
      <p:pic>
        <p:nvPicPr>
          <p:cNvPr id="11" name="Obrázek 10">
            <a:extLst>
              <a:ext uri="{FF2B5EF4-FFF2-40B4-BE49-F238E27FC236}">
                <a16:creationId xmlns:a16="http://schemas.microsoft.com/office/drawing/2014/main" id="{DAD10C7A-21C7-BB4F-7A5E-F400B3492A29}"/>
              </a:ext>
            </a:extLst>
          </p:cNvPr>
          <p:cNvPicPr>
            <a:picLocks noChangeAspect="1"/>
          </p:cNvPicPr>
          <p:nvPr/>
        </p:nvPicPr>
        <p:blipFill>
          <a:blip r:embed="rId3"/>
          <a:stretch>
            <a:fillRect/>
          </a:stretch>
        </p:blipFill>
        <p:spPr>
          <a:xfrm>
            <a:off x="542259" y="-191872"/>
            <a:ext cx="10947991" cy="2105585"/>
          </a:xfrm>
          <a:prstGeom prst="rect">
            <a:avLst/>
          </a:prstGeom>
        </p:spPr>
      </p:pic>
    </p:spTree>
    <p:extLst>
      <p:ext uri="{BB962C8B-B14F-4D97-AF65-F5344CB8AC3E}">
        <p14:creationId xmlns:p14="http://schemas.microsoft.com/office/powerpoint/2010/main" val="343070337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custDataLst>
              <p:tags r:id="rId1"/>
            </p:custDataLst>
          </p:nvPr>
        </p:nvSpPr>
        <p:spPr>
          <a:xfrm>
            <a:off x="838200" y="90237"/>
            <a:ext cx="10515600" cy="631595"/>
          </a:xfrm>
        </p:spPr>
        <p:txBody>
          <a:bodyPr>
            <a:normAutofit/>
          </a:bodyPr>
          <a:lstStyle/>
          <a:p>
            <a:pPr algn="ctr"/>
            <a:r>
              <a:rPr lang="cs-CZ">
                <a:solidFill>
                  <a:srgbClr val="002060"/>
                </a:solidFill>
              </a:rPr>
              <a:t>Klíčové </a:t>
            </a:r>
            <a:r>
              <a:rPr lang="cs-CZ" err="1">
                <a:solidFill>
                  <a:srgbClr val="002060"/>
                </a:solidFill>
              </a:rPr>
              <a:t>endpointy</a:t>
            </a:r>
            <a:r>
              <a:rPr lang="cs-CZ">
                <a:solidFill>
                  <a:srgbClr val="002060"/>
                </a:solidFill>
              </a:rPr>
              <a:t> predikcí </a:t>
            </a:r>
            <a:endParaRPr lang="en-US">
              <a:solidFill>
                <a:srgbClr val="002060"/>
              </a:solidFill>
            </a:endParaRPr>
          </a:p>
        </p:txBody>
      </p:sp>
      <p:sp>
        <p:nvSpPr>
          <p:cNvPr id="5" name="Title 3">
            <a:extLst>
              <a:ext uri="{FF2B5EF4-FFF2-40B4-BE49-F238E27FC236}">
                <a16:creationId xmlns:a16="http://schemas.microsoft.com/office/drawing/2014/main" id="{07D2BAC6-EC0C-3401-AED7-29495131982E}"/>
              </a:ext>
            </a:extLst>
          </p:cNvPr>
          <p:cNvSpPr txBox="1">
            <a:spLocks/>
          </p:cNvSpPr>
          <p:nvPr>
            <p:custDataLst>
              <p:tags r:id="rId2"/>
            </p:custDataLst>
          </p:nvPr>
        </p:nvSpPr>
        <p:spPr>
          <a:xfrm>
            <a:off x="264207" y="1136645"/>
            <a:ext cx="7260097" cy="373584"/>
          </a:xfrm>
          <a:prstGeom prst="rect">
            <a:avLst/>
          </a:prstGeom>
          <a:solidFill>
            <a:srgbClr val="002060"/>
          </a:solidFill>
        </p:spPr>
        <p:txBody>
          <a:bodyPr vert="horz" lIns="91440" tIns="45720" rIns="91440" bIns="45720" rtlCol="0" anchor="ctr" anchorCtr="0">
            <a:normAutofit fontScale="92500" lnSpcReduction="10000"/>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Demografické</a:t>
            </a:r>
            <a:endParaRPr kumimoji="0" lang="en-GB" sz="24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itle 3">
            <a:extLst>
              <a:ext uri="{FF2B5EF4-FFF2-40B4-BE49-F238E27FC236}">
                <a16:creationId xmlns:a16="http://schemas.microsoft.com/office/drawing/2014/main" id="{8C45A3AB-20B9-C517-B5FE-77973C77AE94}"/>
              </a:ext>
            </a:extLst>
          </p:cNvPr>
          <p:cNvSpPr txBox="1">
            <a:spLocks/>
          </p:cNvSpPr>
          <p:nvPr>
            <p:custDataLst>
              <p:tags r:id="rId3"/>
            </p:custDataLst>
          </p:nvPr>
        </p:nvSpPr>
        <p:spPr>
          <a:xfrm>
            <a:off x="4790142" y="2266471"/>
            <a:ext cx="2734163" cy="631595"/>
          </a:xfrm>
          <a:prstGeom prst="rect">
            <a:avLst/>
          </a:prstGeom>
          <a:solidFill>
            <a:srgbClr val="002060"/>
          </a:solidFill>
        </p:spPr>
        <p:txBody>
          <a:bodyPr vert="horz" lIns="91440" tIns="45720" rIns="91440" bIns="45720" rtlCol="0" anchor="ctr" anchorCtr="0">
            <a:norm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Sociálně zdravotní </a:t>
            </a:r>
            <a:endParaRPr kumimoji="0" lang="en-GB" sz="24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3">
            <a:extLst>
              <a:ext uri="{FF2B5EF4-FFF2-40B4-BE49-F238E27FC236}">
                <a16:creationId xmlns:a16="http://schemas.microsoft.com/office/drawing/2014/main" id="{9CCAAD35-A762-3B2E-7295-77A40B6184FF}"/>
              </a:ext>
            </a:extLst>
          </p:cNvPr>
          <p:cNvSpPr txBox="1">
            <a:spLocks/>
          </p:cNvSpPr>
          <p:nvPr>
            <p:custDataLst>
              <p:tags r:id="rId4"/>
            </p:custDataLst>
          </p:nvPr>
        </p:nvSpPr>
        <p:spPr>
          <a:xfrm>
            <a:off x="9013763" y="1607458"/>
            <a:ext cx="2734163" cy="631595"/>
          </a:xfrm>
          <a:prstGeom prst="rect">
            <a:avLst/>
          </a:prstGeom>
          <a:solidFill>
            <a:srgbClr val="004DA2"/>
          </a:solidFill>
        </p:spPr>
        <p:txBody>
          <a:bodyPr vert="horz" lIns="91440" tIns="45720" rIns="91440" bIns="45720" rtlCol="0" anchor="ctr" anchorCtr="0">
            <a:norm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Kapacitní</a:t>
            </a:r>
            <a:endParaRPr kumimoji="0" lang="en-GB" sz="24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96E3FB13-EBF6-B893-BDA5-9CB6F65483CF}"/>
              </a:ext>
            </a:extLst>
          </p:cNvPr>
          <p:cNvSpPr txBox="1"/>
          <p:nvPr/>
        </p:nvSpPr>
        <p:spPr>
          <a:xfrm>
            <a:off x="765536" y="584789"/>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2025</a:t>
            </a:r>
          </a:p>
        </p:txBody>
      </p:sp>
      <p:cxnSp>
        <p:nvCxnSpPr>
          <p:cNvPr id="11" name="Přímá spojnice se šipkou 10">
            <a:extLst>
              <a:ext uri="{FF2B5EF4-FFF2-40B4-BE49-F238E27FC236}">
                <a16:creationId xmlns:a16="http://schemas.microsoft.com/office/drawing/2014/main" id="{441283D0-C6F5-D64F-555B-23ADDE31C268}"/>
              </a:ext>
            </a:extLst>
          </p:cNvPr>
          <p:cNvCxnSpPr/>
          <p:nvPr/>
        </p:nvCxnSpPr>
        <p:spPr>
          <a:xfrm>
            <a:off x="2030810" y="794193"/>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TextovéPole 11">
            <a:extLst>
              <a:ext uri="{FF2B5EF4-FFF2-40B4-BE49-F238E27FC236}">
                <a16:creationId xmlns:a16="http://schemas.microsoft.com/office/drawing/2014/main" id="{DA63F818-1BE0-DF62-C8D1-CB8830F6892B}"/>
              </a:ext>
            </a:extLst>
          </p:cNvPr>
          <p:cNvSpPr txBox="1"/>
          <p:nvPr/>
        </p:nvSpPr>
        <p:spPr>
          <a:xfrm>
            <a:off x="3201277" y="578749"/>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2030</a:t>
            </a:r>
          </a:p>
        </p:txBody>
      </p:sp>
      <p:sp>
        <p:nvSpPr>
          <p:cNvPr id="14" name="TextovéPole 13">
            <a:extLst>
              <a:ext uri="{FF2B5EF4-FFF2-40B4-BE49-F238E27FC236}">
                <a16:creationId xmlns:a16="http://schemas.microsoft.com/office/drawing/2014/main" id="{F44EF8ED-76C1-1C1E-2FB1-A592F4B221AD}"/>
              </a:ext>
            </a:extLst>
          </p:cNvPr>
          <p:cNvSpPr txBox="1"/>
          <p:nvPr/>
        </p:nvSpPr>
        <p:spPr>
          <a:xfrm>
            <a:off x="5686235" y="582422"/>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2035</a:t>
            </a:r>
          </a:p>
        </p:txBody>
      </p:sp>
      <p:sp>
        <p:nvSpPr>
          <p:cNvPr id="21" name="TextovéPole 20">
            <a:extLst>
              <a:ext uri="{FF2B5EF4-FFF2-40B4-BE49-F238E27FC236}">
                <a16:creationId xmlns:a16="http://schemas.microsoft.com/office/drawing/2014/main" id="{25BD2745-6145-8157-2334-D5B354BCFC8F}"/>
              </a:ext>
            </a:extLst>
          </p:cNvPr>
          <p:cNvSpPr txBox="1"/>
          <p:nvPr/>
        </p:nvSpPr>
        <p:spPr>
          <a:xfrm>
            <a:off x="8008081" y="578749"/>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2040</a:t>
            </a:r>
          </a:p>
        </p:txBody>
      </p:sp>
      <p:sp>
        <p:nvSpPr>
          <p:cNvPr id="23" name="TextovéPole 22">
            <a:extLst>
              <a:ext uri="{FF2B5EF4-FFF2-40B4-BE49-F238E27FC236}">
                <a16:creationId xmlns:a16="http://schemas.microsoft.com/office/drawing/2014/main" id="{43449DD1-3C60-3E15-ACD7-14A35398B3ED}"/>
              </a:ext>
            </a:extLst>
          </p:cNvPr>
          <p:cNvSpPr txBox="1"/>
          <p:nvPr/>
        </p:nvSpPr>
        <p:spPr>
          <a:xfrm>
            <a:off x="10329927" y="588925"/>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2050</a:t>
            </a:r>
          </a:p>
        </p:txBody>
      </p:sp>
      <p:cxnSp>
        <p:nvCxnSpPr>
          <p:cNvPr id="24" name="Přímá spojnice se šipkou 23">
            <a:extLst>
              <a:ext uri="{FF2B5EF4-FFF2-40B4-BE49-F238E27FC236}">
                <a16:creationId xmlns:a16="http://schemas.microsoft.com/office/drawing/2014/main" id="{55343CB4-0F91-80FD-BA81-F265456FD0BF}"/>
              </a:ext>
            </a:extLst>
          </p:cNvPr>
          <p:cNvCxnSpPr/>
          <p:nvPr/>
        </p:nvCxnSpPr>
        <p:spPr>
          <a:xfrm>
            <a:off x="4474533" y="780308"/>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Přímá spojnice se šipkou 25">
            <a:extLst>
              <a:ext uri="{FF2B5EF4-FFF2-40B4-BE49-F238E27FC236}">
                <a16:creationId xmlns:a16="http://schemas.microsoft.com/office/drawing/2014/main" id="{51BAF863-2B39-4DA7-4401-6B8A2C6D1480}"/>
              </a:ext>
            </a:extLst>
          </p:cNvPr>
          <p:cNvCxnSpPr/>
          <p:nvPr/>
        </p:nvCxnSpPr>
        <p:spPr>
          <a:xfrm>
            <a:off x="6870403" y="780308"/>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D7C80F0C-5C82-0206-C6B4-89067197C276}"/>
              </a:ext>
            </a:extLst>
          </p:cNvPr>
          <p:cNvCxnSpPr/>
          <p:nvPr/>
        </p:nvCxnSpPr>
        <p:spPr>
          <a:xfrm>
            <a:off x="9269984" y="804368"/>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82944F41-F402-E92A-7969-B7DC1A86910C}"/>
              </a:ext>
            </a:extLst>
          </p:cNvPr>
          <p:cNvSpPr txBox="1"/>
          <p:nvPr/>
        </p:nvSpPr>
        <p:spPr>
          <a:xfrm>
            <a:off x="444074" y="1529514"/>
            <a:ext cx="7080230"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(celkem, muži, ženy) ve věku </a:t>
            </a:r>
            <a:r>
              <a:rPr lang="cs-CZ">
                <a:solidFill>
                  <a:prstClr val="black"/>
                </a:solidFill>
                <a:latin typeface="Calibri" panose="020F0502020204030204"/>
              </a:rPr>
              <a:t>60</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–64, 65–69, 70–74, 75–79, 80–84, 80–89, 90+</a:t>
            </a:r>
          </a:p>
        </p:txBody>
      </p:sp>
      <p:sp>
        <p:nvSpPr>
          <p:cNvPr id="31" name="Šipka: ohnutá 30">
            <a:extLst>
              <a:ext uri="{FF2B5EF4-FFF2-40B4-BE49-F238E27FC236}">
                <a16:creationId xmlns:a16="http://schemas.microsoft.com/office/drawing/2014/main" id="{FD8C0DA9-36E1-E900-B29E-5AA4959D984A}"/>
              </a:ext>
            </a:extLst>
          </p:cNvPr>
          <p:cNvSpPr/>
          <p:nvPr/>
        </p:nvSpPr>
        <p:spPr>
          <a:xfrm flipV="1">
            <a:off x="178982" y="2190600"/>
            <a:ext cx="659218" cy="574158"/>
          </a:xfrm>
          <a:prstGeom prst="ben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TextovéPole 31">
            <a:extLst>
              <a:ext uri="{FF2B5EF4-FFF2-40B4-BE49-F238E27FC236}">
                <a16:creationId xmlns:a16="http://schemas.microsoft.com/office/drawing/2014/main" id="{B7E0A42D-6920-DE5B-DD0A-319FFADA124D}"/>
              </a:ext>
            </a:extLst>
          </p:cNvPr>
          <p:cNvSpPr txBox="1"/>
          <p:nvPr/>
        </p:nvSpPr>
        <p:spPr>
          <a:xfrm>
            <a:off x="320114" y="2955562"/>
            <a:ext cx="4017969" cy="39703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významnou </a:t>
            </a:r>
            <a:r>
              <a:rPr kumimoji="0" lang="cs-CZ" sz="1800" b="0" i="0" u="none" strike="noStrike" kern="1200" cap="none" spc="0" normalizeH="0" baseline="0" noProof="0" err="1">
                <a:ln>
                  <a:noFill/>
                </a:ln>
                <a:solidFill>
                  <a:prstClr val="black"/>
                </a:solidFill>
                <a:effectLst/>
                <a:uLnTx/>
                <a:uFillTx/>
                <a:latin typeface="Calibri" panose="020F0502020204030204"/>
                <a:ea typeface="+mn-ea"/>
                <a:cs typeface="+mn-cs"/>
              </a:rPr>
              <a:t>polymorbiditou</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(DCCI 2</a:t>
            </a:r>
            <a:r>
              <a:rPr lang="cs-CZ">
                <a:solidFill>
                  <a:prstClr val="black"/>
                </a:solidFill>
                <a:latin typeface="Calibri" panose="020F0502020204030204"/>
              </a:rPr>
              <a:t>+</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DCCI 3+)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léčených s onkologickým onemocněním, srdečním selháním, DM, </a:t>
            </a:r>
            <a:r>
              <a:rPr kumimoji="0" lang="cs-CZ" sz="1800" b="0" i="0" u="none" strike="noStrike" kern="1200" cap="none" spc="0" normalizeH="0" baseline="0" noProof="0" err="1">
                <a:ln>
                  <a:noFill/>
                </a:ln>
                <a:solidFill>
                  <a:prstClr val="black"/>
                </a:solidFill>
                <a:effectLst/>
                <a:uLnTx/>
                <a:uFillTx/>
                <a:latin typeface="Calibri" panose="020F0502020204030204"/>
                <a:ea typeface="+mn-ea"/>
                <a:cs typeface="+mn-cs"/>
              </a:rPr>
              <a:t>AlzD</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 demence aj.</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potřebujících dlouhodobou ošetř. péči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potřebou geriatrické péče: dle stupně rizika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očekávatelným úmrtím potřebujících ošetř. péči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zemřelých z očekávatelných příčin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Title 3">
            <a:extLst>
              <a:ext uri="{FF2B5EF4-FFF2-40B4-BE49-F238E27FC236}">
                <a16:creationId xmlns:a16="http://schemas.microsoft.com/office/drawing/2014/main" id="{D72B7497-41E0-252B-4DB1-CB15FD874B9E}"/>
              </a:ext>
            </a:extLst>
          </p:cNvPr>
          <p:cNvSpPr txBox="1">
            <a:spLocks/>
          </p:cNvSpPr>
          <p:nvPr>
            <p:custDataLst>
              <p:tags r:id="rId5"/>
            </p:custDataLst>
          </p:nvPr>
        </p:nvSpPr>
        <p:spPr>
          <a:xfrm>
            <a:off x="946289" y="2239053"/>
            <a:ext cx="2734162" cy="631595"/>
          </a:xfrm>
          <a:prstGeom prst="rect">
            <a:avLst/>
          </a:prstGeom>
          <a:solidFill>
            <a:srgbClr val="002060"/>
          </a:solidFill>
        </p:spPr>
        <p:txBody>
          <a:bodyPr vert="horz" lIns="91440" tIns="45720" rIns="91440" bIns="45720" rtlCol="0" anchor="ctr" anchorCtr="0">
            <a:norm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Zdravotní </a:t>
            </a:r>
            <a:endParaRPr kumimoji="0" lang="en-GB" sz="24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Šipka: ohnutá 37">
            <a:extLst>
              <a:ext uri="{FF2B5EF4-FFF2-40B4-BE49-F238E27FC236}">
                <a16:creationId xmlns:a16="http://schemas.microsoft.com/office/drawing/2014/main" id="{98E324A7-86AE-3160-AA29-2AC49B1458B3}"/>
              </a:ext>
            </a:extLst>
          </p:cNvPr>
          <p:cNvSpPr/>
          <p:nvPr/>
        </p:nvSpPr>
        <p:spPr>
          <a:xfrm flipV="1">
            <a:off x="3966813" y="2282212"/>
            <a:ext cx="659218" cy="574158"/>
          </a:xfrm>
          <a:prstGeom prst="ben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ovéPole 38">
            <a:extLst>
              <a:ext uri="{FF2B5EF4-FFF2-40B4-BE49-F238E27FC236}">
                <a16:creationId xmlns:a16="http://schemas.microsoft.com/office/drawing/2014/main" id="{41D8B57A-6528-C91C-B178-6FD7F9016725}"/>
              </a:ext>
            </a:extLst>
          </p:cNvPr>
          <p:cNvSpPr txBox="1"/>
          <p:nvPr/>
        </p:nvSpPr>
        <p:spPr>
          <a:xfrm>
            <a:off x="4488143" y="2955561"/>
            <a:ext cx="3646698" cy="258532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invaliditou stupně III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a:t>
            </a:r>
            <a:r>
              <a:rPr kumimoji="0" lang="cs-CZ" sz="18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III, IV, III+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DCCI 3+ nebo ID III nebo </a:t>
            </a:r>
            <a:r>
              <a:rPr kumimoji="0" lang="cs-CZ" sz="18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III+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Počet osob s DCCI 3+ nebo ID III nebo </a:t>
            </a:r>
            <a:r>
              <a:rPr kumimoji="0" lang="cs-CZ" sz="1800" b="0" i="0" u="none" strike="noStrike" kern="1200" cap="none" spc="0" normalizeH="0" baseline="0" noProof="0" err="1">
                <a:ln>
                  <a:noFill/>
                </a:ln>
                <a:solidFill>
                  <a:prstClr val="black"/>
                </a:solidFill>
                <a:effectLst/>
                <a:uLnTx/>
                <a:uFillTx/>
                <a:latin typeface="Calibri" panose="020F0502020204030204"/>
                <a:ea typeface="+mn-ea"/>
                <a:cs typeface="+mn-cs"/>
              </a:rPr>
              <a:t>PnP</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IV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TextovéPole 39">
            <a:extLst>
              <a:ext uri="{FF2B5EF4-FFF2-40B4-BE49-F238E27FC236}">
                <a16:creationId xmlns:a16="http://schemas.microsoft.com/office/drawing/2014/main" id="{63666D00-DAF7-DC4E-D127-5B44DA5271D6}"/>
              </a:ext>
            </a:extLst>
          </p:cNvPr>
          <p:cNvSpPr txBox="1"/>
          <p:nvPr/>
        </p:nvSpPr>
        <p:spPr>
          <a:xfrm>
            <a:off x="8633996" y="2477679"/>
            <a:ext cx="3237889" cy="39703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Lůžkový fond dlouhodobé ošetřovatelské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Lůžkový fond pobytových sociálních služeb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effectLst/>
                <a:uLnTx/>
                <a:uFillTx/>
                <a:latin typeface="Calibri" panose="020F0502020204030204"/>
                <a:ea typeface="+mn-ea"/>
                <a:cs typeface="+mn-cs"/>
              </a:rPr>
              <a:t>Kapacita terénních a ambulantních soc. služeb</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Neformální pečovatelé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Kapacita komunitní ošetřovatelské péče</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582607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007F5D-51F7-DC73-7B91-6C00CD42AFD8}"/>
            </a:ext>
          </a:extLst>
        </p:cNvPr>
        <p:cNvGrpSpPr/>
        <p:nvPr/>
      </p:nvGrpSpPr>
      <p:grpSpPr>
        <a:xfrm>
          <a:off x="0" y="0"/>
          <a:ext cx="0" cy="0"/>
          <a:chOff x="0" y="0"/>
          <a:chExt cx="0" cy="0"/>
        </a:xfrm>
      </p:grpSpPr>
      <p:pic>
        <p:nvPicPr>
          <p:cNvPr id="19" name="Obrázek 18">
            <a:extLst>
              <a:ext uri="{FF2B5EF4-FFF2-40B4-BE49-F238E27FC236}">
                <a16:creationId xmlns:a16="http://schemas.microsoft.com/office/drawing/2014/main" id="{126B3B04-5BDF-3909-AB0C-22D930985B02}"/>
              </a:ext>
            </a:extLst>
          </p:cNvPr>
          <p:cNvPicPr>
            <a:picLocks noChangeAspect="1"/>
          </p:cNvPicPr>
          <p:nvPr/>
        </p:nvPicPr>
        <p:blipFill>
          <a:blip r:embed="rId3"/>
          <a:stretch>
            <a:fillRect/>
          </a:stretch>
        </p:blipFill>
        <p:spPr>
          <a:xfrm>
            <a:off x="1304561" y="1802968"/>
            <a:ext cx="9787975" cy="4627755"/>
          </a:xfrm>
          <a:prstGeom prst="rect">
            <a:avLst/>
          </a:prstGeom>
        </p:spPr>
      </p:pic>
      <p:sp>
        <p:nvSpPr>
          <p:cNvPr id="3" name="TextovéPole 2">
            <a:extLst>
              <a:ext uri="{FF2B5EF4-FFF2-40B4-BE49-F238E27FC236}">
                <a16:creationId xmlns:a16="http://schemas.microsoft.com/office/drawing/2014/main" id="{A419EBD7-00A1-46A1-F9E3-A43B1B6B67B5}"/>
              </a:ext>
            </a:extLst>
          </p:cNvPr>
          <p:cNvSpPr txBox="1"/>
          <p:nvPr/>
        </p:nvSpPr>
        <p:spPr>
          <a:xfrm>
            <a:off x="981831" y="174587"/>
            <a:ext cx="10033542"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002060"/>
                </a:solidFill>
                <a:effectLst/>
                <a:uLnTx/>
                <a:uFillTx/>
                <a:latin typeface="Calibri" panose="020F0502020204030204"/>
                <a:ea typeface="+mn-ea"/>
                <a:cs typeface="+mn-cs"/>
              </a:rPr>
              <a:t>Lokalizace predikcí do územních jednotek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002060"/>
                </a:solidFill>
                <a:effectLst/>
                <a:uLnTx/>
                <a:uFillTx/>
                <a:latin typeface="Calibri" panose="020F0502020204030204"/>
                <a:ea typeface="+mn-ea"/>
                <a:cs typeface="+mn-cs"/>
              </a:rPr>
              <a:t>je publikována jako otevřená data </a:t>
            </a:r>
          </a:p>
        </p:txBody>
      </p:sp>
      <p:sp>
        <p:nvSpPr>
          <p:cNvPr id="9" name="TextovéPole 8">
            <a:extLst>
              <a:ext uri="{FF2B5EF4-FFF2-40B4-BE49-F238E27FC236}">
                <a16:creationId xmlns:a16="http://schemas.microsoft.com/office/drawing/2014/main" id="{CA005275-5409-DE73-1AB1-B0E21CC4F575}"/>
              </a:ext>
            </a:extLst>
          </p:cNvPr>
          <p:cNvSpPr txBox="1"/>
          <p:nvPr/>
        </p:nvSpPr>
        <p:spPr>
          <a:xfrm>
            <a:off x="709550" y="1274876"/>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2025</a:t>
            </a:r>
          </a:p>
        </p:txBody>
      </p:sp>
      <p:cxnSp>
        <p:nvCxnSpPr>
          <p:cNvPr id="10" name="Přímá spojnice se šipkou 9">
            <a:extLst>
              <a:ext uri="{FF2B5EF4-FFF2-40B4-BE49-F238E27FC236}">
                <a16:creationId xmlns:a16="http://schemas.microsoft.com/office/drawing/2014/main" id="{3895838C-F54F-48F8-6A8A-376412C31D81}"/>
              </a:ext>
            </a:extLst>
          </p:cNvPr>
          <p:cNvCxnSpPr/>
          <p:nvPr/>
        </p:nvCxnSpPr>
        <p:spPr>
          <a:xfrm>
            <a:off x="1974824" y="1484280"/>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 name="TextovéPole 10">
            <a:extLst>
              <a:ext uri="{FF2B5EF4-FFF2-40B4-BE49-F238E27FC236}">
                <a16:creationId xmlns:a16="http://schemas.microsoft.com/office/drawing/2014/main" id="{31401703-4625-2EBC-FC68-1CE90066AEFC}"/>
              </a:ext>
            </a:extLst>
          </p:cNvPr>
          <p:cNvSpPr txBox="1"/>
          <p:nvPr/>
        </p:nvSpPr>
        <p:spPr>
          <a:xfrm>
            <a:off x="3145291" y="1268836"/>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2030</a:t>
            </a:r>
          </a:p>
        </p:txBody>
      </p:sp>
      <p:sp>
        <p:nvSpPr>
          <p:cNvPr id="12" name="TextovéPole 11">
            <a:extLst>
              <a:ext uri="{FF2B5EF4-FFF2-40B4-BE49-F238E27FC236}">
                <a16:creationId xmlns:a16="http://schemas.microsoft.com/office/drawing/2014/main" id="{D0932743-5AE3-69E3-DB07-8DFD2337E846}"/>
              </a:ext>
            </a:extLst>
          </p:cNvPr>
          <p:cNvSpPr txBox="1"/>
          <p:nvPr/>
        </p:nvSpPr>
        <p:spPr>
          <a:xfrm>
            <a:off x="5630249" y="1272509"/>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2035</a:t>
            </a:r>
          </a:p>
        </p:txBody>
      </p:sp>
      <p:sp>
        <p:nvSpPr>
          <p:cNvPr id="13" name="TextovéPole 12">
            <a:extLst>
              <a:ext uri="{FF2B5EF4-FFF2-40B4-BE49-F238E27FC236}">
                <a16:creationId xmlns:a16="http://schemas.microsoft.com/office/drawing/2014/main" id="{D74AA978-38C1-78F1-4A0E-B041A50916B1}"/>
              </a:ext>
            </a:extLst>
          </p:cNvPr>
          <p:cNvSpPr txBox="1"/>
          <p:nvPr/>
        </p:nvSpPr>
        <p:spPr>
          <a:xfrm>
            <a:off x="7952095" y="1268836"/>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2040</a:t>
            </a:r>
          </a:p>
        </p:txBody>
      </p:sp>
      <p:sp>
        <p:nvSpPr>
          <p:cNvPr id="14" name="TextovéPole 13">
            <a:extLst>
              <a:ext uri="{FF2B5EF4-FFF2-40B4-BE49-F238E27FC236}">
                <a16:creationId xmlns:a16="http://schemas.microsoft.com/office/drawing/2014/main" id="{51F406FE-7C90-E1FA-6704-DE534C4EE907}"/>
              </a:ext>
            </a:extLst>
          </p:cNvPr>
          <p:cNvSpPr txBox="1"/>
          <p:nvPr/>
        </p:nvSpPr>
        <p:spPr>
          <a:xfrm>
            <a:off x="10273941" y="1279012"/>
            <a:ext cx="146729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2050</a:t>
            </a:r>
          </a:p>
        </p:txBody>
      </p:sp>
      <p:cxnSp>
        <p:nvCxnSpPr>
          <p:cNvPr id="15" name="Přímá spojnice se šipkou 14">
            <a:extLst>
              <a:ext uri="{FF2B5EF4-FFF2-40B4-BE49-F238E27FC236}">
                <a16:creationId xmlns:a16="http://schemas.microsoft.com/office/drawing/2014/main" id="{12AAB9EE-F6DA-CC3B-FD3E-401C5E9EA7C6}"/>
              </a:ext>
            </a:extLst>
          </p:cNvPr>
          <p:cNvCxnSpPr/>
          <p:nvPr/>
        </p:nvCxnSpPr>
        <p:spPr>
          <a:xfrm>
            <a:off x="4418547" y="1470395"/>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6" name="Přímá spojnice se šipkou 15">
            <a:extLst>
              <a:ext uri="{FF2B5EF4-FFF2-40B4-BE49-F238E27FC236}">
                <a16:creationId xmlns:a16="http://schemas.microsoft.com/office/drawing/2014/main" id="{702CC076-C3B8-7FF5-23FD-DC619357DA51}"/>
              </a:ext>
            </a:extLst>
          </p:cNvPr>
          <p:cNvCxnSpPr/>
          <p:nvPr/>
        </p:nvCxnSpPr>
        <p:spPr>
          <a:xfrm>
            <a:off x="6814417" y="1470395"/>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7" name="Přímá spojnice se šipkou 16">
            <a:extLst>
              <a:ext uri="{FF2B5EF4-FFF2-40B4-BE49-F238E27FC236}">
                <a16:creationId xmlns:a16="http://schemas.microsoft.com/office/drawing/2014/main" id="{CAFBA002-1C66-9790-92B4-114106AF77C3}"/>
              </a:ext>
            </a:extLst>
          </p:cNvPr>
          <p:cNvCxnSpPr/>
          <p:nvPr/>
        </p:nvCxnSpPr>
        <p:spPr>
          <a:xfrm>
            <a:off x="9213998" y="1494455"/>
            <a:ext cx="1307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 name="Šipka: dolů 1">
            <a:extLst>
              <a:ext uri="{FF2B5EF4-FFF2-40B4-BE49-F238E27FC236}">
                <a16:creationId xmlns:a16="http://schemas.microsoft.com/office/drawing/2014/main" id="{120A869B-4FF0-DAFC-E910-E56EA2F6DF22}"/>
              </a:ext>
            </a:extLst>
          </p:cNvPr>
          <p:cNvSpPr/>
          <p:nvPr/>
        </p:nvSpPr>
        <p:spPr>
          <a:xfrm>
            <a:off x="4952197" y="2630987"/>
            <a:ext cx="577100" cy="3557116"/>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0A00C7C9-64D6-0D24-688A-B81E77EE5CF2}"/>
              </a:ext>
            </a:extLst>
          </p:cNvPr>
          <p:cNvSpPr txBox="1"/>
          <p:nvPr/>
        </p:nvSpPr>
        <p:spPr>
          <a:xfrm>
            <a:off x="5606100" y="2807528"/>
            <a:ext cx="904352" cy="369332"/>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Kraje</a:t>
            </a:r>
          </a:p>
        </p:txBody>
      </p:sp>
      <p:sp>
        <p:nvSpPr>
          <p:cNvPr id="5" name="TextovéPole 4">
            <a:extLst>
              <a:ext uri="{FF2B5EF4-FFF2-40B4-BE49-F238E27FC236}">
                <a16:creationId xmlns:a16="http://schemas.microsoft.com/office/drawing/2014/main" id="{94E63A11-3638-BDB3-57C7-3CCAFBB485B9}"/>
              </a:ext>
            </a:extLst>
          </p:cNvPr>
          <p:cNvSpPr txBox="1"/>
          <p:nvPr/>
        </p:nvSpPr>
        <p:spPr>
          <a:xfrm>
            <a:off x="5606100" y="3856924"/>
            <a:ext cx="904352" cy="369332"/>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Okresy</a:t>
            </a:r>
          </a:p>
        </p:txBody>
      </p:sp>
      <p:sp>
        <p:nvSpPr>
          <p:cNvPr id="6" name="TextovéPole 5">
            <a:extLst>
              <a:ext uri="{FF2B5EF4-FFF2-40B4-BE49-F238E27FC236}">
                <a16:creationId xmlns:a16="http://schemas.microsoft.com/office/drawing/2014/main" id="{86F959B4-8210-E83C-1288-C3887D9631C6}"/>
              </a:ext>
            </a:extLst>
          </p:cNvPr>
          <p:cNvSpPr txBox="1"/>
          <p:nvPr/>
        </p:nvSpPr>
        <p:spPr>
          <a:xfrm>
            <a:off x="5606100" y="5113293"/>
            <a:ext cx="904352" cy="369332"/>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ORP</a:t>
            </a:r>
          </a:p>
        </p:txBody>
      </p:sp>
    </p:spTree>
    <p:extLst>
      <p:ext uri="{BB962C8B-B14F-4D97-AF65-F5344CB8AC3E}">
        <p14:creationId xmlns:p14="http://schemas.microsoft.com/office/powerpoint/2010/main" val="27320523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
            <a:extLst>
              <a:ext uri="{FF2B5EF4-FFF2-40B4-BE49-F238E27FC236}">
                <a16:creationId xmlns:a16="http://schemas.microsoft.com/office/drawing/2014/main" id="{63832622-A745-4D80-BCD2-1FF8764106F3}"/>
              </a:ext>
            </a:extLst>
          </p:cNvPr>
          <p:cNvSpPr/>
          <p:nvPr>
            <p:custDataLst>
              <p:tags r:id="rId1"/>
            </p:custDataLst>
          </p:nvPr>
        </p:nvSpPr>
        <p:spPr>
          <a:xfrm>
            <a:off x="5302774" y="1302589"/>
            <a:ext cx="415636" cy="5139624"/>
          </a:xfrm>
          <a:prstGeom prst="rect">
            <a:avLst/>
          </a:prstGeom>
          <a:solidFill>
            <a:sysClr val="window" lastClr="FFFFFF">
              <a:lumMod val="8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TextovéPole 9">
            <a:extLst>
              <a:ext uri="{FF2B5EF4-FFF2-40B4-BE49-F238E27FC236}">
                <a16:creationId xmlns:a16="http://schemas.microsoft.com/office/drawing/2014/main" id="{437C8B54-AC38-4270-BDA9-B28528EDDF9B}"/>
              </a:ext>
            </a:extLst>
          </p:cNvPr>
          <p:cNvSpPr txBox="1"/>
          <p:nvPr>
            <p:custDataLst>
              <p:tags r:id="rId2"/>
            </p:custDataLst>
          </p:nvPr>
        </p:nvSpPr>
        <p:spPr>
          <a:xfrm>
            <a:off x="57503" y="2560321"/>
            <a:ext cx="400110" cy="1020277"/>
          </a:xfrm>
          <a:prstGeom prst="rect">
            <a:avLst/>
          </a:prstGeom>
          <a:noFill/>
        </p:spPr>
        <p:txBody>
          <a:bodyPr vert="vert270"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Roky</a:t>
            </a:r>
          </a:p>
        </p:txBody>
      </p:sp>
      <p:sp>
        <p:nvSpPr>
          <p:cNvPr id="2" name="Title 1"/>
          <p:cNvSpPr>
            <a:spLocks noGrp="1"/>
          </p:cNvSpPr>
          <p:nvPr>
            <p:ph type="title"/>
            <p:custDataLst>
              <p:tags r:id="rId3"/>
            </p:custDataLst>
          </p:nvPr>
        </p:nvSpPr>
        <p:spPr>
          <a:xfrm>
            <a:off x="272590" y="160258"/>
            <a:ext cx="11386173" cy="538364"/>
          </a:xfrm>
        </p:spPr>
        <p:txBody>
          <a:bodyPr>
            <a:normAutofit/>
          </a:bodyPr>
          <a:lstStyle/>
          <a:p>
            <a:r>
              <a:rPr lang="en-US" dirty="0" err="1">
                <a:solidFill>
                  <a:srgbClr val="002060"/>
                </a:solidFill>
              </a:rPr>
              <a:t>Střední</a:t>
            </a:r>
            <a:r>
              <a:rPr lang="en-US" dirty="0">
                <a:solidFill>
                  <a:srgbClr val="002060"/>
                </a:solidFill>
              </a:rPr>
              <a:t> </a:t>
            </a:r>
            <a:r>
              <a:rPr lang="en-US" dirty="0" err="1">
                <a:solidFill>
                  <a:srgbClr val="002060"/>
                </a:solidFill>
              </a:rPr>
              <a:t>délka</a:t>
            </a:r>
            <a:r>
              <a:rPr lang="en-US" dirty="0">
                <a:solidFill>
                  <a:srgbClr val="002060"/>
                </a:solidFill>
              </a:rPr>
              <a:t> </a:t>
            </a:r>
            <a:r>
              <a:rPr lang="en-US" dirty="0" err="1">
                <a:solidFill>
                  <a:srgbClr val="002060"/>
                </a:solidFill>
              </a:rPr>
              <a:t>života</a:t>
            </a:r>
            <a:r>
              <a:rPr lang="en-US" dirty="0">
                <a:solidFill>
                  <a:srgbClr val="002060"/>
                </a:solidFill>
              </a:rPr>
              <a:t> </a:t>
            </a:r>
            <a:r>
              <a:rPr lang="en-US" dirty="0" err="1">
                <a:solidFill>
                  <a:srgbClr val="002060"/>
                </a:solidFill>
              </a:rPr>
              <a:t>při</a:t>
            </a:r>
            <a:r>
              <a:rPr lang="en-US" dirty="0">
                <a:solidFill>
                  <a:srgbClr val="002060"/>
                </a:solidFill>
              </a:rPr>
              <a:t> </a:t>
            </a:r>
            <a:r>
              <a:rPr lang="en-US" dirty="0" err="1">
                <a:solidFill>
                  <a:srgbClr val="002060"/>
                </a:solidFill>
              </a:rPr>
              <a:t>narození</a:t>
            </a:r>
            <a:r>
              <a:rPr lang="cs-CZ" dirty="0">
                <a:solidFill>
                  <a:srgbClr val="002060"/>
                </a:solidFill>
              </a:rPr>
              <a:t>:</a:t>
            </a:r>
            <a:r>
              <a:rPr lang="en-US" dirty="0">
                <a:solidFill>
                  <a:srgbClr val="002060"/>
                </a:solidFill>
              </a:rPr>
              <a:t> </a:t>
            </a:r>
            <a:r>
              <a:rPr lang="en-US" dirty="0" err="1">
                <a:solidFill>
                  <a:srgbClr val="002060"/>
                </a:solidFill>
              </a:rPr>
              <a:t>srovnání</a:t>
            </a:r>
            <a:r>
              <a:rPr lang="en-US" dirty="0">
                <a:solidFill>
                  <a:srgbClr val="002060"/>
                </a:solidFill>
              </a:rPr>
              <a:t> </a:t>
            </a:r>
            <a:r>
              <a:rPr lang="en-US" dirty="0" err="1">
                <a:solidFill>
                  <a:srgbClr val="002060"/>
                </a:solidFill>
              </a:rPr>
              <a:t>krajů</a:t>
            </a:r>
            <a:r>
              <a:rPr lang="en-US" dirty="0">
                <a:solidFill>
                  <a:srgbClr val="002060"/>
                </a:solidFill>
              </a:rPr>
              <a:t> ČR (202</a:t>
            </a:r>
            <a:r>
              <a:rPr lang="cs-CZ" dirty="0">
                <a:solidFill>
                  <a:srgbClr val="002060"/>
                </a:solidFill>
              </a:rPr>
              <a:t>3</a:t>
            </a:r>
            <a:r>
              <a:rPr lang="en-US" dirty="0">
                <a:solidFill>
                  <a:srgbClr val="002060"/>
                </a:solidFill>
              </a:rPr>
              <a:t>–2024)</a:t>
            </a:r>
          </a:p>
        </p:txBody>
      </p:sp>
      <p:sp>
        <p:nvSpPr>
          <p:cNvPr id="3" name="TextBox 6">
            <a:extLst>
              <a:ext uri="{FF2B5EF4-FFF2-40B4-BE49-F238E27FC236}">
                <a16:creationId xmlns:a16="http://schemas.microsoft.com/office/drawing/2014/main" id="{6E971555-75DE-F193-814D-75070549CAFC}"/>
              </a:ext>
            </a:extLst>
          </p:cNvPr>
          <p:cNvSpPr txBox="1"/>
          <p:nvPr>
            <p:custDataLst>
              <p:tags r:id="rId4"/>
            </p:custDataLst>
          </p:nvPr>
        </p:nvSpPr>
        <p:spPr>
          <a:xfrm>
            <a:off x="288000" y="540000"/>
            <a:ext cx="63067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dat: Český statistický úřad </a:t>
            </a:r>
            <a:r>
              <a:rPr lang="cs-CZ" sz="1400">
                <a:hlinkClick r:id="rId9"/>
              </a:rPr>
              <a:t>Úmrtnostní tabulky - 2020–2024 | Produkty (gov.cz)</a:t>
            </a:r>
            <a:endParaRPr kumimoji="0" lang="cs-CZ" sz="14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6" name="TextBox 7">
            <a:extLst>
              <a:ext uri="{FF2B5EF4-FFF2-40B4-BE49-F238E27FC236}">
                <a16:creationId xmlns:a16="http://schemas.microsoft.com/office/drawing/2014/main" id="{961CDD95-A914-12B2-CE2A-695C4E20D9F1}"/>
              </a:ext>
            </a:extLst>
          </p:cNvPr>
          <p:cNvSpPr txBox="1"/>
          <p:nvPr>
            <p:custDataLst>
              <p:tags r:id="rId5"/>
            </p:custDataLst>
          </p:nvPr>
        </p:nvSpPr>
        <p:spPr>
          <a:xfrm>
            <a:off x="7734330" y="847777"/>
            <a:ext cx="4334025" cy="5693866"/>
          </a:xfrm>
          <a:prstGeom prst="rect">
            <a:avLst/>
          </a:prstGeom>
          <a:noFill/>
          <a:ln>
            <a:noFill/>
          </a:ln>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Muži v ČR měli v období 2023-2024 střední délku života při narození 77,0 let a ženy o 6 let více, tj. 83,0 let </a:t>
            </a:r>
            <a:b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v průměru dvou let pro srovnání s kraji. Nejvyšší střední délka života při narození u mužů i žen byla za roky 2023- 2024 zjištěna v Praze (muži 78,8 let, ženy 84,4 let). </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Naopak nejnižší střední délkou života při narození se vyznačoval v případě mužů i žen Ústecký kraj. </a:t>
            </a: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Rozdíl mezi krajem s nejvyšší a nejnižší střední délkou života tak činil 3,8 roku v případě mužů a 3,5 roku v případě žen.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Populace </a:t>
            </a:r>
            <a:r>
              <a:rPr lang="cs-CZ" sz="1400" b="1" kern="0">
                <a:solidFill>
                  <a:srgbClr val="000000"/>
                </a:solidFill>
                <a:latin typeface="Calibri" panose="020F0502020204030204"/>
              </a:rPr>
              <a:t>Libereckého kraje </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dosahuje ve srovnání </a:t>
            </a:r>
            <a:b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br>
            <a:r>
              <a:rPr lang="cs-CZ" sz="1400" b="1" kern="0">
                <a:solidFill>
                  <a:srgbClr val="000000"/>
                </a:solidFill>
                <a:latin typeface="Calibri" panose="020F0502020204030204"/>
              </a:rPr>
              <a:t>s průměrem za</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 ČR ve střední délce života při narození </a:t>
            </a:r>
            <a:b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hodnoty o </a:t>
            </a:r>
            <a:r>
              <a:rPr lang="cs-CZ" sz="1400" b="1" kern="0">
                <a:solidFill>
                  <a:srgbClr val="000000"/>
                </a:solidFill>
                <a:latin typeface="Calibri" panose="020F0502020204030204"/>
              </a:rPr>
              <a:t>0,3 roku nižší</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 u obou pohlaví. Mezi kraji tak </a:t>
            </a:r>
            <a:b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u žen dosahuje podprůměrné </a:t>
            </a:r>
            <a:r>
              <a:rPr lang="cs-CZ" sz="1400" b="1" kern="0">
                <a:solidFill>
                  <a:srgbClr val="000000"/>
                </a:solidFill>
                <a:latin typeface="Calibri" panose="020F0502020204030204"/>
              </a:rPr>
              <a:t>11</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 místo</a:t>
            </a:r>
            <a:r>
              <a:rPr lang="cs-CZ" sz="1400" b="1" kern="0">
                <a:solidFill>
                  <a:srgbClr val="000000"/>
                </a:solidFill>
                <a:latin typeface="Calibri" panose="020F0502020204030204"/>
              </a:rPr>
              <a:t> a</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 u mužů 10. místo.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Zjištěné rozdíly mezi regiony ČR jsou podstatné a statisticky významné. Hodnoty střední délky života mohou ukazovat na problémy s životním stylem, prevencí vážných chorob a také s dostupností zdravotní péče v některých regionech. Jde o faktor hodný zřetele při formování zdravotních politik a strategií </a:t>
            </a:r>
            <a:b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v jednotlivých regionech. Nicméně tento ukazatel </a:t>
            </a:r>
            <a:b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je významně ovlivněn historickým vývojem životních podmínek, životního stylu a zdravotní péče v regionech </a:t>
            </a:r>
            <a:b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b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a určitou roli zde může hrát také migrace.</a:t>
            </a:r>
            <a:endParaRPr kumimoji="0" lang="cs-CZ" sz="1400" b="1" i="0" u="none" strike="noStrike" kern="0" cap="none" spc="0" normalizeH="0" baseline="0" noProof="0">
              <a:ln>
                <a:noFill/>
              </a:ln>
              <a:solidFill>
                <a:srgbClr val="000000"/>
              </a:solidFill>
              <a:effectLst/>
              <a:uLnTx/>
              <a:uFillTx/>
              <a:latin typeface="Calibri" panose="020F0502020204030204"/>
              <a:ea typeface="+mn-ea"/>
              <a:cs typeface="+mn-cs"/>
            </a:endParaRPr>
          </a:p>
        </p:txBody>
      </p:sp>
      <p:graphicFrame>
        <p:nvGraphicFramePr>
          <p:cNvPr id="4" name="Graf 3">
            <a:extLst>
              <a:ext uri="{FF2B5EF4-FFF2-40B4-BE49-F238E27FC236}">
                <a16:creationId xmlns:a16="http://schemas.microsoft.com/office/drawing/2014/main" id="{2B65EB7E-DEE0-D25B-CF98-BE7853AA9F06}"/>
              </a:ext>
            </a:extLst>
          </p:cNvPr>
          <p:cNvGraphicFramePr>
            <a:graphicFrameLocks/>
          </p:cNvGraphicFramePr>
          <p:nvPr>
            <p:custDataLst>
              <p:tags r:id="rId6"/>
            </p:custDataLst>
          </p:nvPr>
        </p:nvGraphicFramePr>
        <p:xfrm>
          <a:off x="457613" y="961502"/>
          <a:ext cx="7276717" cy="5366986"/>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346280984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5565BD-601B-0533-3D00-2E28346D0D92}"/>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8098097E-4CF4-CCDE-90C6-60FA201CCDD7}"/>
              </a:ext>
            </a:extLst>
          </p:cNvPr>
          <p:cNvSpPr txBox="1"/>
          <p:nvPr/>
        </p:nvSpPr>
        <p:spPr>
          <a:xfrm>
            <a:off x="989894" y="59731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a:t>
            </a:r>
          </a:p>
        </p:txBody>
      </p:sp>
      <p:pic>
        <p:nvPicPr>
          <p:cNvPr id="6" name="Obrázek 5" descr="Obsah obrázku zbraň, kruh, šipka&#10;&#10;Popis byl vytvořen automaticky">
            <a:extLst>
              <a:ext uri="{FF2B5EF4-FFF2-40B4-BE49-F238E27FC236}">
                <a16:creationId xmlns:a16="http://schemas.microsoft.com/office/drawing/2014/main" id="{65C890C9-668D-0FF4-A140-C749637DD4EC}"/>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597310"/>
            <a:ext cx="725760" cy="725760"/>
          </a:xfrm>
          <a:prstGeom prst="rect">
            <a:avLst/>
          </a:prstGeom>
        </p:spPr>
      </p:pic>
      <p:sp>
        <p:nvSpPr>
          <p:cNvPr id="8" name="TextovéPole 7">
            <a:extLst>
              <a:ext uri="{FF2B5EF4-FFF2-40B4-BE49-F238E27FC236}">
                <a16:creationId xmlns:a16="http://schemas.microsoft.com/office/drawing/2014/main" id="{3EEDE0FA-E8CC-8288-F935-1000AEBCDBA4}"/>
              </a:ext>
            </a:extLst>
          </p:cNvPr>
          <p:cNvSpPr txBox="1"/>
          <p:nvPr/>
        </p:nvSpPr>
        <p:spPr>
          <a:xfrm>
            <a:off x="3334496" y="443421"/>
            <a:ext cx="769300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demografické</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Struktura populace, celkem, muži x ženy  </a:t>
            </a:r>
            <a:endParaRPr kumimoji="0" lang="cs-CZ" sz="26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33A07BAB-8807-1BBD-6B4E-A97FBD3A4ECC}"/>
              </a:ext>
            </a:extLst>
          </p:cNvPr>
          <p:cNvSpPr txBox="1"/>
          <p:nvPr/>
        </p:nvSpPr>
        <p:spPr>
          <a:xfrm>
            <a:off x="989894" y="1885175"/>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2.</a:t>
            </a:r>
          </a:p>
        </p:txBody>
      </p:sp>
      <p:pic>
        <p:nvPicPr>
          <p:cNvPr id="7" name="Obrázek 6" descr="Obsah obrázku zbraň, kruh, šipka&#10;&#10;Popis byl vytvořen automaticky">
            <a:extLst>
              <a:ext uri="{FF2B5EF4-FFF2-40B4-BE49-F238E27FC236}">
                <a16:creationId xmlns:a16="http://schemas.microsoft.com/office/drawing/2014/main" id="{E3500265-C845-9944-1A4A-58E397CC4CD7}"/>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1885175"/>
            <a:ext cx="725760" cy="725760"/>
          </a:xfrm>
          <a:prstGeom prst="rect">
            <a:avLst/>
          </a:prstGeom>
        </p:spPr>
      </p:pic>
      <p:sp>
        <p:nvSpPr>
          <p:cNvPr id="9" name="TextovéPole 8">
            <a:extLst>
              <a:ext uri="{FF2B5EF4-FFF2-40B4-BE49-F238E27FC236}">
                <a16:creationId xmlns:a16="http://schemas.microsoft.com/office/drawing/2014/main" id="{8C77CA8F-1FCC-9C2C-6DCE-CC2D5C628550}"/>
              </a:ext>
            </a:extLst>
          </p:cNvPr>
          <p:cNvSpPr txBox="1"/>
          <p:nvPr/>
        </p:nvSpPr>
        <p:spPr>
          <a:xfrm>
            <a:off x="989894" y="319520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3.</a:t>
            </a:r>
          </a:p>
        </p:txBody>
      </p:sp>
      <p:pic>
        <p:nvPicPr>
          <p:cNvPr id="10" name="Obrázek 9" descr="Obsah obrázku zbraň, kruh, šipka&#10;&#10;Popis byl vytvořen automaticky">
            <a:extLst>
              <a:ext uri="{FF2B5EF4-FFF2-40B4-BE49-F238E27FC236}">
                <a16:creationId xmlns:a16="http://schemas.microsoft.com/office/drawing/2014/main" id="{34AF31EC-41EC-2FE9-3DBB-36B1634D80EB}"/>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3195200"/>
            <a:ext cx="725760" cy="725760"/>
          </a:xfrm>
          <a:prstGeom prst="rect">
            <a:avLst/>
          </a:prstGeom>
        </p:spPr>
      </p:pic>
      <p:sp>
        <p:nvSpPr>
          <p:cNvPr id="11" name="TextovéPole 10">
            <a:extLst>
              <a:ext uri="{FF2B5EF4-FFF2-40B4-BE49-F238E27FC236}">
                <a16:creationId xmlns:a16="http://schemas.microsoft.com/office/drawing/2014/main" id="{A0E01ACE-E9E6-213C-EF21-454DE3F8BDAA}"/>
              </a:ext>
            </a:extLst>
          </p:cNvPr>
          <p:cNvSpPr txBox="1"/>
          <p:nvPr/>
        </p:nvSpPr>
        <p:spPr>
          <a:xfrm>
            <a:off x="989894" y="4469154"/>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4.</a:t>
            </a:r>
          </a:p>
        </p:txBody>
      </p:sp>
      <p:pic>
        <p:nvPicPr>
          <p:cNvPr id="12" name="Obrázek 11" descr="Obsah obrázku zbraň, kruh, šipka&#10;&#10;Popis byl vytvořen automaticky">
            <a:extLst>
              <a:ext uri="{FF2B5EF4-FFF2-40B4-BE49-F238E27FC236}">
                <a16:creationId xmlns:a16="http://schemas.microsoft.com/office/drawing/2014/main" id="{2C410015-165C-FEF4-4B30-CE3C0E09CF15}"/>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4509347"/>
            <a:ext cx="725760" cy="725760"/>
          </a:xfrm>
          <a:prstGeom prst="rect">
            <a:avLst/>
          </a:prstGeom>
        </p:spPr>
      </p:pic>
      <p:sp>
        <p:nvSpPr>
          <p:cNvPr id="17" name="TextovéPole 16">
            <a:extLst>
              <a:ext uri="{FF2B5EF4-FFF2-40B4-BE49-F238E27FC236}">
                <a16:creationId xmlns:a16="http://schemas.microsoft.com/office/drawing/2014/main" id="{1FE2E7EC-806A-E87B-5768-610E123B8FC7}"/>
              </a:ext>
            </a:extLst>
          </p:cNvPr>
          <p:cNvSpPr txBox="1"/>
          <p:nvPr/>
        </p:nvSpPr>
        <p:spPr>
          <a:xfrm>
            <a:off x="3334496" y="1771001"/>
            <a:ext cx="8562530"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Predikovaný objem péče: dlouhodobá sociálně-zdravotní podpora (2a: počet osob / 2b: počet OD dle kategorie) </a:t>
            </a:r>
            <a:endParaRPr kumimoji="0" lang="cs-CZ" sz="2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96172EAF-0A13-9CF7-2A55-748F83F1F0FC}"/>
              </a:ext>
            </a:extLst>
          </p:cNvPr>
          <p:cNvSpPr txBox="1"/>
          <p:nvPr/>
        </p:nvSpPr>
        <p:spPr>
          <a:xfrm>
            <a:off x="3334496" y="3026575"/>
            <a:ext cx="769300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potřebných kapacit PSS (3a: pobytové sociální služby / 3b: terénní a ambulantní služby) </a:t>
            </a:r>
          </a:p>
        </p:txBody>
      </p:sp>
      <p:sp>
        <p:nvSpPr>
          <p:cNvPr id="19" name="TextovéPole 18">
            <a:extLst>
              <a:ext uri="{FF2B5EF4-FFF2-40B4-BE49-F238E27FC236}">
                <a16:creationId xmlns:a16="http://schemas.microsoft.com/office/drawing/2014/main" id="{9D0E3D18-7093-A1DD-5BF7-7051F8B4125C}"/>
              </a:ext>
            </a:extLst>
          </p:cNvPr>
          <p:cNvSpPr txBox="1"/>
          <p:nvPr/>
        </p:nvSpPr>
        <p:spPr>
          <a:xfrm>
            <a:off x="3334495" y="4225896"/>
            <a:ext cx="8355283" cy="129266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Zdravotní stav populace: (4a: predikce prevalence těžce </a:t>
            </a:r>
            <a:r>
              <a:rPr kumimoji="0" lang="cs-CZ" sz="26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polymorbidních</a:t>
            </a: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 pacientů / 4b.1 – 4b.6: predikce prevalence vybraných chorob)</a:t>
            </a:r>
            <a:endParaRPr kumimoji="0" lang="cs-CZ" sz="2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CF8F7272-624F-01F8-678D-A8F6C44FBB69}"/>
              </a:ext>
            </a:extLst>
          </p:cNvPr>
          <p:cNvSpPr txBox="1"/>
          <p:nvPr/>
        </p:nvSpPr>
        <p:spPr>
          <a:xfrm rot="16200000">
            <a:off x="-2347228" y="3081646"/>
            <a:ext cx="5735782" cy="646331"/>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0" i="0" u="none" strike="noStrike" kern="1200" cap="none" spc="0" normalizeH="0" baseline="0" noProof="0">
                <a:ln>
                  <a:noFill/>
                </a:ln>
                <a:solidFill>
                  <a:prstClr val="white"/>
                </a:solidFill>
                <a:effectLst/>
                <a:uLnTx/>
                <a:uFillTx/>
                <a:latin typeface="Calibri" panose="020F0502020204030204"/>
                <a:ea typeface="+mn-ea"/>
                <a:cs typeface="+mn-cs"/>
              </a:rPr>
              <a:t>Připravené datové sady</a:t>
            </a:r>
          </a:p>
        </p:txBody>
      </p:sp>
      <p:sp>
        <p:nvSpPr>
          <p:cNvPr id="3" name="TextovéPole 2">
            <a:extLst>
              <a:ext uri="{FF2B5EF4-FFF2-40B4-BE49-F238E27FC236}">
                <a16:creationId xmlns:a16="http://schemas.microsoft.com/office/drawing/2014/main" id="{1843243D-8956-EDB4-6766-265ABAD956F1}"/>
              </a:ext>
            </a:extLst>
          </p:cNvPr>
          <p:cNvSpPr txBox="1"/>
          <p:nvPr/>
        </p:nvSpPr>
        <p:spPr>
          <a:xfrm rot="1669413">
            <a:off x="10022780" y="558117"/>
            <a:ext cx="2009448"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Otevřená data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verze 1.0</a:t>
            </a:r>
          </a:p>
        </p:txBody>
      </p:sp>
      <p:sp>
        <p:nvSpPr>
          <p:cNvPr id="13" name="TextovéPole 12">
            <a:extLst>
              <a:ext uri="{FF2B5EF4-FFF2-40B4-BE49-F238E27FC236}">
                <a16:creationId xmlns:a16="http://schemas.microsoft.com/office/drawing/2014/main" id="{4179CF4E-5A68-7274-2806-958C98878F6F}"/>
              </a:ext>
            </a:extLst>
          </p:cNvPr>
          <p:cNvSpPr txBox="1"/>
          <p:nvPr/>
        </p:nvSpPr>
        <p:spPr>
          <a:xfrm>
            <a:off x="989894" y="5724728"/>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5.</a:t>
            </a:r>
          </a:p>
        </p:txBody>
      </p:sp>
      <p:pic>
        <p:nvPicPr>
          <p:cNvPr id="14" name="Obrázek 13" descr="Obsah obrázku zbraň, kruh, šipka&#10;&#10;Popis byl vytvořen automaticky">
            <a:extLst>
              <a:ext uri="{FF2B5EF4-FFF2-40B4-BE49-F238E27FC236}">
                <a16:creationId xmlns:a16="http://schemas.microsoft.com/office/drawing/2014/main" id="{56255030-6787-DBA0-1413-FDDF4BE5C2A6}"/>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5764921"/>
            <a:ext cx="725760" cy="725760"/>
          </a:xfrm>
          <a:prstGeom prst="rect">
            <a:avLst/>
          </a:prstGeom>
        </p:spPr>
      </p:pic>
      <p:sp>
        <p:nvSpPr>
          <p:cNvPr id="16" name="TextovéPole 15">
            <a:extLst>
              <a:ext uri="{FF2B5EF4-FFF2-40B4-BE49-F238E27FC236}">
                <a16:creationId xmlns:a16="http://schemas.microsoft.com/office/drawing/2014/main" id="{F88A1237-5C16-7CF5-2652-975DA865D080}"/>
              </a:ext>
            </a:extLst>
          </p:cNvPr>
          <p:cNvSpPr txBox="1"/>
          <p:nvPr/>
        </p:nvSpPr>
        <p:spPr>
          <a:xfrm>
            <a:off x="3334496" y="5639680"/>
            <a:ext cx="8355283"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počtu geriatrických pacientů dle věku a stupně rizika ztráty soběstačnosti </a:t>
            </a:r>
            <a:endParaRPr kumimoji="0" lang="cs-CZ"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032556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A62E14-E46B-84F5-7081-ABE34919FA7E}"/>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9A30813B-3456-AD53-2423-8A975AE41858}"/>
              </a:ext>
            </a:extLst>
          </p:cNvPr>
          <p:cNvSpPr txBox="1"/>
          <p:nvPr/>
        </p:nvSpPr>
        <p:spPr>
          <a:xfrm>
            <a:off x="989894" y="59731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6.</a:t>
            </a:r>
          </a:p>
        </p:txBody>
      </p:sp>
      <p:pic>
        <p:nvPicPr>
          <p:cNvPr id="6" name="Obrázek 5" descr="Obsah obrázku zbraň, kruh, šipka&#10;&#10;Popis byl vytvořen automaticky">
            <a:extLst>
              <a:ext uri="{FF2B5EF4-FFF2-40B4-BE49-F238E27FC236}">
                <a16:creationId xmlns:a16="http://schemas.microsoft.com/office/drawing/2014/main" id="{BBA8634B-3E78-68A8-2C61-C29D5F0DCA08}"/>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99998" y="597310"/>
            <a:ext cx="725760" cy="725760"/>
          </a:xfrm>
          <a:prstGeom prst="rect">
            <a:avLst/>
          </a:prstGeom>
        </p:spPr>
      </p:pic>
      <p:sp>
        <p:nvSpPr>
          <p:cNvPr id="8" name="TextovéPole 7">
            <a:extLst>
              <a:ext uri="{FF2B5EF4-FFF2-40B4-BE49-F238E27FC236}">
                <a16:creationId xmlns:a16="http://schemas.microsoft.com/office/drawing/2014/main" id="{6116DA5C-067F-405B-9894-3EE36E7D9C5C}"/>
              </a:ext>
            </a:extLst>
          </p:cNvPr>
          <p:cNvSpPr txBox="1"/>
          <p:nvPr/>
        </p:nvSpPr>
        <p:spPr>
          <a:xfrm>
            <a:off x="3334495" y="713968"/>
            <a:ext cx="731675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vývoje počtu očekávatelných úmrtí (6a: počet osob, 6b: ošetřovací dny 90 dní před smrtí)</a:t>
            </a:r>
            <a:endParaRPr kumimoji="0" lang="cs-CZ" sz="26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8FB0FB29-9784-B770-15E4-643EA71DBE6A}"/>
              </a:ext>
            </a:extLst>
          </p:cNvPr>
          <p:cNvSpPr txBox="1"/>
          <p:nvPr/>
        </p:nvSpPr>
        <p:spPr>
          <a:xfrm>
            <a:off x="989894" y="1885175"/>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7.</a:t>
            </a:r>
          </a:p>
        </p:txBody>
      </p:sp>
      <p:pic>
        <p:nvPicPr>
          <p:cNvPr id="7" name="Obrázek 6" descr="Obsah obrázku zbraň, kruh, šipka&#10;&#10;Popis byl vytvořen automaticky">
            <a:extLst>
              <a:ext uri="{FF2B5EF4-FFF2-40B4-BE49-F238E27FC236}">
                <a16:creationId xmlns:a16="http://schemas.microsoft.com/office/drawing/2014/main" id="{0B236106-FCAD-64F5-F336-F1623613B346}"/>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99998" y="1885175"/>
            <a:ext cx="725760" cy="725760"/>
          </a:xfrm>
          <a:prstGeom prst="rect">
            <a:avLst/>
          </a:prstGeom>
        </p:spPr>
      </p:pic>
      <p:sp>
        <p:nvSpPr>
          <p:cNvPr id="9" name="TextovéPole 8">
            <a:extLst>
              <a:ext uri="{FF2B5EF4-FFF2-40B4-BE49-F238E27FC236}">
                <a16:creationId xmlns:a16="http://schemas.microsoft.com/office/drawing/2014/main" id="{120534B2-7ED3-49FC-CA95-5447B9715E58}"/>
              </a:ext>
            </a:extLst>
          </p:cNvPr>
          <p:cNvSpPr txBox="1"/>
          <p:nvPr/>
        </p:nvSpPr>
        <p:spPr>
          <a:xfrm>
            <a:off x="989894" y="319520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8.</a:t>
            </a:r>
          </a:p>
        </p:txBody>
      </p:sp>
      <p:pic>
        <p:nvPicPr>
          <p:cNvPr id="10" name="Obrázek 9" descr="Obsah obrázku zbraň, kruh, šipka&#10;&#10;Popis byl vytvořen automaticky">
            <a:extLst>
              <a:ext uri="{FF2B5EF4-FFF2-40B4-BE49-F238E27FC236}">
                <a16:creationId xmlns:a16="http://schemas.microsoft.com/office/drawing/2014/main" id="{8C3017AE-7CCF-EA53-D9C2-60A84EB43D7F}"/>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99998" y="3195200"/>
            <a:ext cx="725760" cy="725760"/>
          </a:xfrm>
          <a:prstGeom prst="rect">
            <a:avLst/>
          </a:prstGeom>
        </p:spPr>
      </p:pic>
      <p:sp>
        <p:nvSpPr>
          <p:cNvPr id="11" name="TextovéPole 10">
            <a:extLst>
              <a:ext uri="{FF2B5EF4-FFF2-40B4-BE49-F238E27FC236}">
                <a16:creationId xmlns:a16="http://schemas.microsoft.com/office/drawing/2014/main" id="{D83B68E1-753F-2662-F37C-943DC8307F75}"/>
              </a:ext>
            </a:extLst>
          </p:cNvPr>
          <p:cNvSpPr txBox="1"/>
          <p:nvPr/>
        </p:nvSpPr>
        <p:spPr>
          <a:xfrm>
            <a:off x="989894" y="4469154"/>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9.</a:t>
            </a:r>
          </a:p>
        </p:txBody>
      </p:sp>
      <p:pic>
        <p:nvPicPr>
          <p:cNvPr id="12" name="Obrázek 11" descr="Obsah obrázku zbraň, kruh, šipka&#10;&#10;Popis byl vytvořen automaticky">
            <a:extLst>
              <a:ext uri="{FF2B5EF4-FFF2-40B4-BE49-F238E27FC236}">
                <a16:creationId xmlns:a16="http://schemas.microsoft.com/office/drawing/2014/main" id="{780F184E-F85D-7069-B263-ABB77E1724FF}"/>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99998" y="4509347"/>
            <a:ext cx="725760" cy="725760"/>
          </a:xfrm>
          <a:prstGeom prst="rect">
            <a:avLst/>
          </a:prstGeom>
        </p:spPr>
      </p:pic>
      <p:sp>
        <p:nvSpPr>
          <p:cNvPr id="17" name="TextovéPole 16">
            <a:extLst>
              <a:ext uri="{FF2B5EF4-FFF2-40B4-BE49-F238E27FC236}">
                <a16:creationId xmlns:a16="http://schemas.microsoft.com/office/drawing/2014/main" id="{8BC77342-9574-DB75-12EF-5ABDFC10FED6}"/>
              </a:ext>
            </a:extLst>
          </p:cNvPr>
          <p:cNvSpPr txBox="1"/>
          <p:nvPr/>
        </p:nvSpPr>
        <p:spPr>
          <a:xfrm>
            <a:off x="3334495" y="1771001"/>
            <a:ext cx="8660007" cy="129266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počtu osob (pacientů) s vyšším stupněm závislosti dle </a:t>
            </a:r>
            <a:r>
              <a:rPr kumimoji="0" lang="cs-CZ" sz="26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PnP</a:t>
            </a: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 (</a:t>
            </a:r>
            <a:r>
              <a:rPr kumimoji="0" lang="cs-CZ" sz="26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PnP</a:t>
            </a: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 III, </a:t>
            </a:r>
            <a:r>
              <a:rPr kumimoji="0" lang="cs-CZ" sz="26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PnP</a:t>
            </a: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 IV, </a:t>
            </a:r>
            <a:r>
              <a:rPr kumimoji="0" lang="cs-CZ" sz="26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PnP</a:t>
            </a: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 III+) (7a: počet osob, 7b: počet měsíců)</a:t>
            </a:r>
            <a:endParaRPr kumimoji="0" lang="cs-CZ" sz="2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552C675E-E440-52F2-5937-64FCF7706D26}"/>
              </a:ext>
            </a:extLst>
          </p:cNvPr>
          <p:cNvSpPr txBox="1"/>
          <p:nvPr/>
        </p:nvSpPr>
        <p:spPr>
          <a:xfrm>
            <a:off x="3334496" y="3176573"/>
            <a:ext cx="769300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počtu osob (pacientů) s vyšším stupněm závislosti ve věkových kategoriích 75+ a 85+ </a:t>
            </a:r>
          </a:p>
        </p:txBody>
      </p:sp>
      <p:sp>
        <p:nvSpPr>
          <p:cNvPr id="19" name="TextovéPole 18">
            <a:extLst>
              <a:ext uri="{FF2B5EF4-FFF2-40B4-BE49-F238E27FC236}">
                <a16:creationId xmlns:a16="http://schemas.microsoft.com/office/drawing/2014/main" id="{BEE443C6-CF72-77B8-85B6-CBE0CA3A7C0B}"/>
              </a:ext>
            </a:extLst>
          </p:cNvPr>
          <p:cNvSpPr txBox="1"/>
          <p:nvPr/>
        </p:nvSpPr>
        <p:spPr>
          <a:xfrm>
            <a:off x="3334495" y="4384106"/>
            <a:ext cx="8355283"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počtu osob potřebujících dlouhodobou ošetřovatelskou péči </a:t>
            </a:r>
            <a:endParaRPr kumimoji="0" lang="cs-CZ" sz="2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B33CB1C2-9772-8B39-40E2-5CB87A408944}"/>
              </a:ext>
            </a:extLst>
          </p:cNvPr>
          <p:cNvSpPr txBox="1"/>
          <p:nvPr/>
        </p:nvSpPr>
        <p:spPr>
          <a:xfrm rot="16200000">
            <a:off x="-2347228" y="3081646"/>
            <a:ext cx="5735782" cy="646331"/>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0" i="0" u="none" strike="noStrike" kern="1200" cap="none" spc="0" normalizeH="0" baseline="0" noProof="0">
                <a:ln>
                  <a:noFill/>
                </a:ln>
                <a:solidFill>
                  <a:prstClr val="white"/>
                </a:solidFill>
                <a:effectLst/>
                <a:uLnTx/>
                <a:uFillTx/>
                <a:latin typeface="Calibri" panose="020F0502020204030204"/>
                <a:ea typeface="+mn-ea"/>
                <a:cs typeface="+mn-cs"/>
              </a:rPr>
              <a:t>Připravené datové sady</a:t>
            </a:r>
          </a:p>
        </p:txBody>
      </p:sp>
      <p:sp>
        <p:nvSpPr>
          <p:cNvPr id="3" name="TextovéPole 2">
            <a:extLst>
              <a:ext uri="{FF2B5EF4-FFF2-40B4-BE49-F238E27FC236}">
                <a16:creationId xmlns:a16="http://schemas.microsoft.com/office/drawing/2014/main" id="{664F6F29-7ADF-9F38-4713-B85A3C1A3BF7}"/>
              </a:ext>
            </a:extLst>
          </p:cNvPr>
          <p:cNvSpPr txBox="1"/>
          <p:nvPr/>
        </p:nvSpPr>
        <p:spPr>
          <a:xfrm rot="1669413">
            <a:off x="10022780" y="558117"/>
            <a:ext cx="2009448"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Otevřená data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verze 1.0</a:t>
            </a:r>
          </a:p>
        </p:txBody>
      </p:sp>
      <p:sp>
        <p:nvSpPr>
          <p:cNvPr id="13" name="TextovéPole 12">
            <a:extLst>
              <a:ext uri="{FF2B5EF4-FFF2-40B4-BE49-F238E27FC236}">
                <a16:creationId xmlns:a16="http://schemas.microsoft.com/office/drawing/2014/main" id="{45314DE2-01EA-0DE9-F37F-ECFD59D6662B}"/>
              </a:ext>
            </a:extLst>
          </p:cNvPr>
          <p:cNvSpPr txBox="1"/>
          <p:nvPr/>
        </p:nvSpPr>
        <p:spPr>
          <a:xfrm>
            <a:off x="989894" y="5724728"/>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10.</a:t>
            </a:r>
          </a:p>
        </p:txBody>
      </p:sp>
      <p:pic>
        <p:nvPicPr>
          <p:cNvPr id="14" name="Obrázek 13" descr="Obsah obrázku zbraň, kruh, šipka&#10;&#10;Popis byl vytvořen automaticky">
            <a:extLst>
              <a:ext uri="{FF2B5EF4-FFF2-40B4-BE49-F238E27FC236}">
                <a16:creationId xmlns:a16="http://schemas.microsoft.com/office/drawing/2014/main" id="{7950E030-D806-04A3-CBBB-28D4DAF29D66}"/>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99998" y="5764921"/>
            <a:ext cx="725760" cy="725760"/>
          </a:xfrm>
          <a:prstGeom prst="rect">
            <a:avLst/>
          </a:prstGeom>
        </p:spPr>
      </p:pic>
      <p:sp>
        <p:nvSpPr>
          <p:cNvPr id="16" name="TextovéPole 15">
            <a:extLst>
              <a:ext uri="{FF2B5EF4-FFF2-40B4-BE49-F238E27FC236}">
                <a16:creationId xmlns:a16="http://schemas.microsoft.com/office/drawing/2014/main" id="{AF550F4A-F5E6-6260-4055-749C465A9873}"/>
              </a:ext>
            </a:extLst>
          </p:cNvPr>
          <p:cNvSpPr txBox="1"/>
          <p:nvPr/>
        </p:nvSpPr>
        <p:spPr>
          <a:xfrm>
            <a:off x="3334496" y="5639680"/>
            <a:ext cx="8512511"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Predikce potřeb dlouhodobé sociálně zdravotní podpory dle typu péče (10a: celkem, 10b: pacienti s demencí)</a:t>
            </a:r>
            <a:endParaRPr kumimoji="0" lang="cs-CZ"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13254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9163A6-552F-93E4-5AB3-4035E2CFD394}"/>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779B7E3D-EDAB-1AE2-E81F-4439AD0EE4B2}"/>
              </a:ext>
            </a:extLst>
          </p:cNvPr>
          <p:cNvSpPr txBox="1"/>
          <p:nvPr/>
        </p:nvSpPr>
        <p:spPr>
          <a:xfrm>
            <a:off x="989894" y="59731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11.</a:t>
            </a:r>
          </a:p>
        </p:txBody>
      </p:sp>
      <p:pic>
        <p:nvPicPr>
          <p:cNvPr id="6" name="Obrázek 5" descr="Obsah obrázku zbraň, kruh, šipka&#10;&#10;Popis byl vytvořen automaticky">
            <a:extLst>
              <a:ext uri="{FF2B5EF4-FFF2-40B4-BE49-F238E27FC236}">
                <a16:creationId xmlns:a16="http://schemas.microsoft.com/office/drawing/2014/main" id="{586514AD-133C-9A8E-AE06-D77FD34B7C82}"/>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440190" y="597310"/>
            <a:ext cx="725760" cy="725760"/>
          </a:xfrm>
          <a:prstGeom prst="rect">
            <a:avLst/>
          </a:prstGeom>
        </p:spPr>
      </p:pic>
      <p:sp>
        <p:nvSpPr>
          <p:cNvPr id="8" name="TextovéPole 7">
            <a:extLst>
              <a:ext uri="{FF2B5EF4-FFF2-40B4-BE49-F238E27FC236}">
                <a16:creationId xmlns:a16="http://schemas.microsoft.com/office/drawing/2014/main" id="{4AC4C18F-2831-4771-F7F7-32FBEFE59883}"/>
              </a:ext>
            </a:extLst>
          </p:cNvPr>
          <p:cNvSpPr txBox="1"/>
          <p:nvPr/>
        </p:nvSpPr>
        <p:spPr>
          <a:xfrm>
            <a:off x="3334495" y="547224"/>
            <a:ext cx="731675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Počet osob se zdravotním postižením (TP, ZTP, ZTP/P) za rok 2024 </a:t>
            </a:r>
            <a:endParaRPr kumimoji="0" lang="cs-CZ" sz="26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AF720FDB-5C4C-09F5-E29B-636148A8B240}"/>
              </a:ext>
            </a:extLst>
          </p:cNvPr>
          <p:cNvSpPr txBox="1"/>
          <p:nvPr/>
        </p:nvSpPr>
        <p:spPr>
          <a:xfrm>
            <a:off x="989894" y="1885175"/>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12.</a:t>
            </a:r>
          </a:p>
        </p:txBody>
      </p:sp>
      <p:pic>
        <p:nvPicPr>
          <p:cNvPr id="7" name="Obrázek 6" descr="Obsah obrázku zbraň, kruh, šipka&#10;&#10;Popis byl vytvořen automaticky">
            <a:extLst>
              <a:ext uri="{FF2B5EF4-FFF2-40B4-BE49-F238E27FC236}">
                <a16:creationId xmlns:a16="http://schemas.microsoft.com/office/drawing/2014/main" id="{6F9DEFB8-BD84-0F19-CBE9-31E266FCA0B0}"/>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440190" y="1885175"/>
            <a:ext cx="725760" cy="725760"/>
          </a:xfrm>
          <a:prstGeom prst="rect">
            <a:avLst/>
          </a:prstGeom>
        </p:spPr>
      </p:pic>
      <p:sp>
        <p:nvSpPr>
          <p:cNvPr id="9" name="TextovéPole 8">
            <a:extLst>
              <a:ext uri="{FF2B5EF4-FFF2-40B4-BE49-F238E27FC236}">
                <a16:creationId xmlns:a16="http://schemas.microsoft.com/office/drawing/2014/main" id="{38AA68B0-BE90-BD18-E264-EF48A0D2A319}"/>
              </a:ext>
            </a:extLst>
          </p:cNvPr>
          <p:cNvSpPr txBox="1"/>
          <p:nvPr/>
        </p:nvSpPr>
        <p:spPr>
          <a:xfrm>
            <a:off x="989894" y="319520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13.</a:t>
            </a:r>
          </a:p>
        </p:txBody>
      </p:sp>
      <p:pic>
        <p:nvPicPr>
          <p:cNvPr id="10" name="Obrázek 9" descr="Obsah obrázku zbraň, kruh, šipka&#10;&#10;Popis byl vytvořen automaticky">
            <a:extLst>
              <a:ext uri="{FF2B5EF4-FFF2-40B4-BE49-F238E27FC236}">
                <a16:creationId xmlns:a16="http://schemas.microsoft.com/office/drawing/2014/main" id="{6F30EC49-EB39-DEC1-49C3-6FD95D60CFC0}"/>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440190" y="3195200"/>
            <a:ext cx="725760" cy="725760"/>
          </a:xfrm>
          <a:prstGeom prst="rect">
            <a:avLst/>
          </a:prstGeom>
        </p:spPr>
      </p:pic>
      <p:sp>
        <p:nvSpPr>
          <p:cNvPr id="11" name="TextovéPole 10">
            <a:extLst>
              <a:ext uri="{FF2B5EF4-FFF2-40B4-BE49-F238E27FC236}">
                <a16:creationId xmlns:a16="http://schemas.microsoft.com/office/drawing/2014/main" id="{A8A425CC-FAC8-2C63-822C-F1FFDD9C1680}"/>
              </a:ext>
            </a:extLst>
          </p:cNvPr>
          <p:cNvSpPr txBox="1"/>
          <p:nvPr/>
        </p:nvSpPr>
        <p:spPr>
          <a:xfrm>
            <a:off x="989894" y="4549538"/>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14.</a:t>
            </a:r>
          </a:p>
        </p:txBody>
      </p:sp>
      <p:pic>
        <p:nvPicPr>
          <p:cNvPr id="12" name="Obrázek 11" descr="Obsah obrázku zbraň, kruh, šipka&#10;&#10;Popis byl vytvořen automaticky">
            <a:extLst>
              <a:ext uri="{FF2B5EF4-FFF2-40B4-BE49-F238E27FC236}">
                <a16:creationId xmlns:a16="http://schemas.microsoft.com/office/drawing/2014/main" id="{629596A8-D43F-26B2-A902-58D6292E84A8}"/>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440190" y="4589731"/>
            <a:ext cx="725760" cy="725760"/>
          </a:xfrm>
          <a:prstGeom prst="rect">
            <a:avLst/>
          </a:prstGeom>
        </p:spPr>
      </p:pic>
      <p:sp>
        <p:nvSpPr>
          <p:cNvPr id="17" name="TextovéPole 16">
            <a:extLst>
              <a:ext uri="{FF2B5EF4-FFF2-40B4-BE49-F238E27FC236}">
                <a16:creationId xmlns:a16="http://schemas.microsoft.com/office/drawing/2014/main" id="{814F35B1-6974-CEFC-1389-84C14CA337CE}"/>
              </a:ext>
            </a:extLst>
          </p:cNvPr>
          <p:cNvSpPr txBox="1"/>
          <p:nvPr/>
        </p:nvSpPr>
        <p:spPr>
          <a:xfrm>
            <a:off x="3334496" y="2056743"/>
            <a:ext cx="8660007"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Počet osob s duševním onemocněním za rok 2024 </a:t>
            </a:r>
            <a:endParaRPr kumimoji="0" lang="cs-CZ" sz="26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E76AA47E-250C-E9D4-988C-453DF563C32D}"/>
              </a:ext>
            </a:extLst>
          </p:cNvPr>
          <p:cNvSpPr txBox="1"/>
          <p:nvPr/>
        </p:nvSpPr>
        <p:spPr>
          <a:xfrm>
            <a:off x="3334496" y="3179811"/>
            <a:ext cx="7693008"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Odhad objemu péče neformálních pečujících a ambulantních/terénních služeb (2024)</a:t>
            </a:r>
          </a:p>
        </p:txBody>
      </p:sp>
      <p:sp>
        <p:nvSpPr>
          <p:cNvPr id="19" name="TextovéPole 18">
            <a:extLst>
              <a:ext uri="{FF2B5EF4-FFF2-40B4-BE49-F238E27FC236}">
                <a16:creationId xmlns:a16="http://schemas.microsoft.com/office/drawing/2014/main" id="{7626DAB6-CDEA-A237-8023-23E05B6C7659}"/>
              </a:ext>
            </a:extLst>
          </p:cNvPr>
          <p:cNvSpPr txBox="1"/>
          <p:nvPr/>
        </p:nvSpPr>
        <p:spPr>
          <a:xfrm>
            <a:off x="3334495" y="4464490"/>
            <a:ext cx="8355283" cy="8925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Cizinci s aktivním zdravotním pojištěním a konzumovanou péčí v ČR (2024) </a:t>
            </a:r>
            <a:endParaRPr kumimoji="0" lang="cs-CZ" sz="2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0FDC5DE6-2FF2-3C90-49CA-B472C95F81E7}"/>
              </a:ext>
            </a:extLst>
          </p:cNvPr>
          <p:cNvSpPr txBox="1"/>
          <p:nvPr/>
        </p:nvSpPr>
        <p:spPr>
          <a:xfrm rot="16200000">
            <a:off x="-2347228" y="3081646"/>
            <a:ext cx="5735782" cy="646331"/>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0" i="0" u="none" strike="noStrike" kern="1200" cap="none" spc="0" normalizeH="0" baseline="0" noProof="0">
                <a:ln>
                  <a:noFill/>
                </a:ln>
                <a:solidFill>
                  <a:prstClr val="white"/>
                </a:solidFill>
                <a:effectLst/>
                <a:uLnTx/>
                <a:uFillTx/>
                <a:latin typeface="Calibri" panose="020F0502020204030204"/>
                <a:ea typeface="+mn-ea"/>
                <a:cs typeface="+mn-cs"/>
              </a:rPr>
              <a:t>Připravené datové sady</a:t>
            </a:r>
          </a:p>
        </p:txBody>
      </p:sp>
      <p:sp>
        <p:nvSpPr>
          <p:cNvPr id="3" name="TextovéPole 2">
            <a:extLst>
              <a:ext uri="{FF2B5EF4-FFF2-40B4-BE49-F238E27FC236}">
                <a16:creationId xmlns:a16="http://schemas.microsoft.com/office/drawing/2014/main" id="{C0AC8506-1F82-8E82-B5BD-08FBCF6170CD}"/>
              </a:ext>
            </a:extLst>
          </p:cNvPr>
          <p:cNvSpPr txBox="1"/>
          <p:nvPr/>
        </p:nvSpPr>
        <p:spPr>
          <a:xfrm rot="1669413">
            <a:off x="10022780" y="558117"/>
            <a:ext cx="2009448" cy="646331"/>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Otevřená data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verze 1.0</a:t>
            </a:r>
          </a:p>
        </p:txBody>
      </p:sp>
    </p:spTree>
    <p:extLst>
      <p:ext uri="{BB962C8B-B14F-4D97-AF65-F5344CB8AC3E}">
        <p14:creationId xmlns:p14="http://schemas.microsoft.com/office/powerpoint/2010/main" val="240804893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3FE41-67FE-0E73-B5CA-11B6600153FF}"/>
            </a:ext>
          </a:extLst>
        </p:cNvPr>
        <p:cNvGrpSpPr/>
        <p:nvPr/>
      </p:nvGrpSpPr>
      <p:grpSpPr>
        <a:xfrm>
          <a:off x="0" y="0"/>
          <a:ext cx="0" cy="0"/>
          <a:chOff x="0" y="0"/>
          <a:chExt cx="0" cy="0"/>
        </a:xfrm>
      </p:grpSpPr>
      <p:sp>
        <p:nvSpPr>
          <p:cNvPr id="3" name="TextovéPole 2">
            <a:extLst>
              <a:ext uri="{FF2B5EF4-FFF2-40B4-BE49-F238E27FC236}">
                <a16:creationId xmlns:a16="http://schemas.microsoft.com/office/drawing/2014/main" id="{5DAA31AA-4FAE-D998-C233-1CAE51193D34}"/>
              </a:ext>
            </a:extLst>
          </p:cNvPr>
          <p:cNvSpPr txBox="1"/>
          <p:nvPr/>
        </p:nvSpPr>
        <p:spPr>
          <a:xfrm>
            <a:off x="198059" y="184635"/>
            <a:ext cx="11458028" cy="19082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002060"/>
                </a:solidFill>
                <a:effectLst/>
                <a:uLnTx/>
                <a:uFillTx/>
                <a:latin typeface="Calibri" panose="020F0502020204030204"/>
                <a:ea typeface="+mn-ea"/>
                <a:cs typeface="+mn-cs"/>
              </a:rPr>
              <a:t>Ukázka predikcí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002060"/>
                </a:solidFill>
                <a:effectLst/>
                <a:uLnTx/>
                <a:uFillTx/>
                <a:latin typeface="Calibri" panose="020F0502020204030204"/>
                <a:ea typeface="+mn-ea"/>
                <a:cs typeface="+mn-cs"/>
              </a:rPr>
              <a:t>Dny péče o osoby v těžké nebo úplné závislosti v neformální péči nebo péči ambulantních a terénních sociálních služeb: </a:t>
            </a:r>
            <a:r>
              <a:rPr kumimoji="0" lang="cs-CZ" sz="2800" b="1" i="0" u="none" strike="noStrike" kern="1200" cap="none" spc="0" normalizeH="0" baseline="0" noProof="0" err="1">
                <a:ln>
                  <a:noFill/>
                </a:ln>
                <a:solidFill>
                  <a:srgbClr val="002060"/>
                </a:solidFill>
                <a:effectLst/>
                <a:uLnTx/>
                <a:uFillTx/>
                <a:latin typeface="Calibri" panose="020F0502020204030204"/>
                <a:ea typeface="+mn-ea"/>
                <a:cs typeface="+mn-cs"/>
              </a:rPr>
              <a:t>PnP</a:t>
            </a:r>
            <a:r>
              <a:rPr kumimoji="0" lang="cs-CZ" sz="2800" b="1" i="0" u="none" strike="noStrike" kern="1200" cap="none" spc="0" normalizeH="0" baseline="0" noProof="0">
                <a:ln>
                  <a:noFill/>
                </a:ln>
                <a:solidFill>
                  <a:srgbClr val="002060"/>
                </a:solidFill>
                <a:effectLst/>
                <a:uLnTx/>
                <a:uFillTx/>
                <a:latin typeface="Calibri" panose="020F0502020204030204"/>
                <a:ea typeface="+mn-ea"/>
                <a:cs typeface="+mn-cs"/>
              </a:rPr>
              <a:t> III+ a zároveň v daný den osoba nečerpá lůžkovou péči, pobytovou sociální službu ani péči 925/926</a:t>
            </a:r>
          </a:p>
        </p:txBody>
      </p:sp>
      <p:pic>
        <p:nvPicPr>
          <p:cNvPr id="4" name="Obrázek 3">
            <a:extLst>
              <a:ext uri="{FF2B5EF4-FFF2-40B4-BE49-F238E27FC236}">
                <a16:creationId xmlns:a16="http://schemas.microsoft.com/office/drawing/2014/main" id="{A6A1648F-5E04-0675-5743-389C1FA80169}"/>
              </a:ext>
            </a:extLst>
          </p:cNvPr>
          <p:cNvPicPr>
            <a:picLocks noChangeAspect="1"/>
          </p:cNvPicPr>
          <p:nvPr/>
        </p:nvPicPr>
        <p:blipFill>
          <a:blip r:embed="rId2"/>
          <a:stretch>
            <a:fillRect/>
          </a:stretch>
        </p:blipFill>
        <p:spPr>
          <a:xfrm>
            <a:off x="344644" y="2548000"/>
            <a:ext cx="11164858" cy="3124636"/>
          </a:xfrm>
          <a:prstGeom prst="rect">
            <a:avLst/>
          </a:prstGeom>
        </p:spPr>
      </p:pic>
    </p:spTree>
    <p:extLst>
      <p:ext uri="{BB962C8B-B14F-4D97-AF65-F5344CB8AC3E}">
        <p14:creationId xmlns:p14="http://schemas.microsoft.com/office/powerpoint/2010/main" val="281469924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63F351-41D8-BF1C-061B-578DAB1AA00B}"/>
            </a:ext>
          </a:extLst>
        </p:cNvPr>
        <p:cNvGrpSpPr/>
        <p:nvPr/>
      </p:nvGrpSpPr>
      <p:grpSpPr>
        <a:xfrm>
          <a:off x="0" y="0"/>
          <a:ext cx="0" cy="0"/>
          <a:chOff x="0" y="0"/>
          <a:chExt cx="0" cy="0"/>
        </a:xfrm>
      </p:grpSpPr>
      <p:pic>
        <p:nvPicPr>
          <p:cNvPr id="2" name="Grafický objekt 1">
            <a:extLst>
              <a:ext uri="{FF2B5EF4-FFF2-40B4-BE49-F238E27FC236}">
                <a16:creationId xmlns:a16="http://schemas.microsoft.com/office/drawing/2014/main" id="{A70C66C9-41F7-F7C9-11EE-3FA6140A579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4491" y="79946"/>
            <a:ext cx="3588573" cy="924890"/>
          </a:xfrm>
          <a:prstGeom prst="rect">
            <a:avLst/>
          </a:prstGeom>
        </p:spPr>
      </p:pic>
      <p:sp>
        <p:nvSpPr>
          <p:cNvPr id="4" name="TextovéPole 3">
            <a:extLst>
              <a:ext uri="{FF2B5EF4-FFF2-40B4-BE49-F238E27FC236}">
                <a16:creationId xmlns:a16="http://schemas.microsoft.com/office/drawing/2014/main" id="{0EB95C47-C6D5-C324-81DB-7FBC515ECD74}"/>
              </a:ext>
            </a:extLst>
          </p:cNvPr>
          <p:cNvSpPr txBox="1"/>
          <p:nvPr/>
        </p:nvSpPr>
        <p:spPr>
          <a:xfrm>
            <a:off x="644768" y="1456278"/>
            <a:ext cx="10902462" cy="923330"/>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cs-CZ" altLang="cs-CZ"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t>Koncepce a implementace regionálních predikcí je podpořena projektem </a:t>
            </a:r>
            <a:r>
              <a:rPr kumimoji="0" lang="cs-CZ" altLang="cs-CZ" sz="1800" b="0" i="0" u="none" strike="noStrike" kern="1200" cap="none" spc="0" normalizeH="0" baseline="0" noProof="0">
                <a:ln>
                  <a:noFill/>
                </a:ln>
                <a:solidFill>
                  <a:prstClr val="black"/>
                </a:solidFill>
                <a:effectLst/>
                <a:uLnTx/>
                <a:uFillTx/>
                <a:latin typeface="Arial" panose="020B0604020202020204" pitchFamily="34" charset="0"/>
                <a:ea typeface="+mn-ea"/>
                <a:cs typeface="+mn-cs"/>
                <a:hlinkClick r:id="rId4">
                  <a:extLst>
                    <a:ext uri="{A12FA001-AC4F-418D-AE19-62706E023703}">
                      <ahyp:hlinkClr xmlns:ahyp="http://schemas.microsoft.com/office/drawing/2018/hyperlinkcolor" val="tx"/>
                    </a:ext>
                  </a:extLst>
                </a:hlinkClick>
              </a:rPr>
              <a:t>Konstrukce modelů pro predikci regionálních potřeb a dostupnosti zdravotní péče a s tím souvisejících ekonomických a personálních ukazatelů</a:t>
            </a:r>
            <a:r>
              <a:rPr kumimoji="0" lang="cs-CZ" altLang="cs-CZ"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t> (CZ.03.02.02/00/22_046/0002180). </a:t>
            </a:r>
          </a:p>
        </p:txBody>
      </p:sp>
      <p:sp>
        <p:nvSpPr>
          <p:cNvPr id="5" name="TextovéPole 4">
            <a:extLst>
              <a:ext uri="{FF2B5EF4-FFF2-40B4-BE49-F238E27FC236}">
                <a16:creationId xmlns:a16="http://schemas.microsoft.com/office/drawing/2014/main" id="{1CA4BEF2-7368-5F42-EB85-76C881877390}"/>
              </a:ext>
            </a:extLst>
          </p:cNvPr>
          <p:cNvSpPr txBox="1"/>
          <p:nvPr/>
        </p:nvSpPr>
        <p:spPr>
          <a:xfrm>
            <a:off x="2134637" y="2805220"/>
            <a:ext cx="7922725" cy="92333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400" b="1" i="0" u="none" strike="noStrike" kern="1200" cap="none" spc="0" normalizeH="0" baseline="0" noProof="0">
                <a:ln>
                  <a:noFill/>
                </a:ln>
                <a:solidFill>
                  <a:srgbClr val="002060"/>
                </a:solidFill>
                <a:effectLst/>
                <a:uLnTx/>
                <a:uFillTx/>
                <a:latin typeface="Calibri" panose="020F0502020204030204"/>
                <a:ea typeface="+mn-ea"/>
                <a:cs typeface="+mn-cs"/>
              </a:rPr>
              <a:t>https://www.nzip.cz/szd</a:t>
            </a:r>
          </a:p>
        </p:txBody>
      </p:sp>
      <p:pic>
        <p:nvPicPr>
          <p:cNvPr id="12" name="Grafický objekt 11">
            <a:extLst>
              <a:ext uri="{FF2B5EF4-FFF2-40B4-BE49-F238E27FC236}">
                <a16:creationId xmlns:a16="http://schemas.microsoft.com/office/drawing/2014/main" id="{461D4507-F21E-1E35-56A1-FF3E9EE2DD1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802627" y="4036275"/>
            <a:ext cx="2586746" cy="2586746"/>
          </a:xfrm>
          <a:prstGeom prst="rect">
            <a:avLst/>
          </a:prstGeom>
        </p:spPr>
      </p:pic>
    </p:spTree>
    <p:extLst>
      <p:ext uri="{BB962C8B-B14F-4D97-AF65-F5344CB8AC3E}">
        <p14:creationId xmlns:p14="http://schemas.microsoft.com/office/powerpoint/2010/main" val="357488100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2">
            <a:extLst>
              <a:ext uri="{FF2B5EF4-FFF2-40B4-BE49-F238E27FC236}">
                <a16:creationId xmlns:a16="http://schemas.microsoft.com/office/drawing/2014/main" id="{0D9A626E-CDA8-494B-A357-99223A0BBB94}"/>
              </a:ext>
            </a:extLst>
          </p:cNvPr>
          <p:cNvSpPr txBox="1">
            <a:spLocks/>
          </p:cNvSpPr>
          <p:nvPr>
            <p:custDataLst>
              <p:tags r:id="rId1"/>
            </p:custDataLst>
          </p:nvPr>
        </p:nvSpPr>
        <p:spPr>
          <a:xfrm>
            <a:off x="502064" y="2897144"/>
            <a:ext cx="11378993" cy="1257012"/>
          </a:xfrm>
          <a:prstGeom prst="rect">
            <a:avLst/>
          </a:prstGeom>
        </p:spPr>
        <p:txBody>
          <a:bodyPr vert="horz" lIns="91413" tIns="45706" rIns="91413" bIns="45706" rtlCol="0" anchor="t">
            <a:noAutofit/>
          </a:bodyPr>
          <a:lstStyle>
            <a:lvl1pPr algn="l" defTabSz="914400" rtl="0" eaLnBrk="1" latinLnBrk="0" hangingPunct="1">
              <a:lnSpc>
                <a:spcPct val="90000"/>
              </a:lnSpc>
              <a:spcBef>
                <a:spcPct val="0"/>
              </a:spcBef>
              <a:buNone/>
              <a:defRPr lang="cs-CZ" sz="2800" b="1" kern="1200" dirty="0" smtClean="0">
                <a:solidFill>
                  <a:srgbClr val="D71440"/>
                </a:solidFill>
                <a:latin typeface="+mn-lt"/>
                <a:ea typeface="+mn-ea"/>
                <a:cs typeface="+mn-cs"/>
              </a:defRPr>
            </a:lvl1pPr>
          </a:lstStyle>
          <a:p>
            <a:pPr marL="0" marR="0" lvl="0" indent="0" algn="ctr" defTabSz="914125" rtl="0" eaLnBrk="1" fontAlgn="auto" latinLnBrk="0" hangingPunct="1">
              <a:lnSpc>
                <a:spcPct val="90000"/>
              </a:lnSpc>
              <a:spcBef>
                <a:spcPct val="0"/>
              </a:spcBef>
              <a:spcAft>
                <a:spcPts val="0"/>
              </a:spcAft>
              <a:buClrTx/>
              <a:buSzTx/>
              <a:buFontTx/>
              <a:buNone/>
              <a:tabLst/>
              <a:defRPr/>
            </a:pPr>
            <a:r>
              <a:rPr kumimoji="0" lang="cs-CZ" sz="9000" b="1" i="0" u="none" strike="noStrike" kern="1200" cap="none" spc="0" normalizeH="0" baseline="0" noProof="0">
                <a:ln>
                  <a:noFill/>
                </a:ln>
                <a:solidFill>
                  <a:srgbClr val="D71440"/>
                </a:solidFill>
                <a:effectLst/>
                <a:uLnTx/>
                <a:uFillTx/>
                <a:latin typeface="Calibri" panose="020F0502020204030204"/>
                <a:ea typeface="+mn-ea"/>
                <a:cs typeface="+mn-cs"/>
              </a:rPr>
              <a:t>DĚKUJI ZA POZORNOST</a:t>
            </a:r>
          </a:p>
        </p:txBody>
      </p:sp>
      <p:pic>
        <p:nvPicPr>
          <p:cNvPr id="2" name="Obrázek 1">
            <a:extLst>
              <a:ext uri="{FF2B5EF4-FFF2-40B4-BE49-F238E27FC236}">
                <a16:creationId xmlns:a16="http://schemas.microsoft.com/office/drawing/2014/main" id="{D3FC6C47-60B3-FB22-41F9-5FC4B31F9403}"/>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502064" y="679547"/>
            <a:ext cx="3371207" cy="874111"/>
          </a:xfrm>
          <a:prstGeom prst="rect">
            <a:avLst/>
          </a:prstGeom>
        </p:spPr>
      </p:pic>
      <p:sp>
        <p:nvSpPr>
          <p:cNvPr id="4" name="TextovéPole 2">
            <a:extLst>
              <a:ext uri="{FF2B5EF4-FFF2-40B4-BE49-F238E27FC236}">
                <a16:creationId xmlns:a16="http://schemas.microsoft.com/office/drawing/2014/main" id="{4F710DCA-F58C-75ED-EC83-F2E5456D4BEB}"/>
              </a:ext>
            </a:extLst>
          </p:cNvPr>
          <p:cNvSpPr txBox="1"/>
          <p:nvPr/>
        </p:nvSpPr>
        <p:spPr>
          <a:xfrm>
            <a:off x="7335080" y="793436"/>
            <a:ext cx="4443882" cy="646331"/>
          </a:xfrm>
          <a:prstGeom prst="rect">
            <a:avLst/>
          </a:prstGeom>
          <a:noFill/>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cs-CZ" altLang="cs-CZ" sz="1800" b="1" i="0" u="none" strike="noStrike" kern="1200" cap="none" spc="0" normalizeH="0" baseline="0" noProof="0">
                <a:ln>
                  <a:noFill/>
                </a:ln>
                <a:solidFill>
                  <a:prstClr val="black"/>
                </a:solidFill>
                <a:effectLst/>
                <a:uLnTx/>
                <a:uFillTx/>
                <a:latin typeface="Arial" panose="020B0604020202020204" pitchFamily="34" charset="0"/>
                <a:ea typeface="+mn-ea"/>
                <a:cs typeface="+mn-cs"/>
              </a:rPr>
              <a:t>Projekt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cs-CZ" altLang="cs-CZ" sz="1800" b="1" i="0" u="none" strike="noStrike" kern="1200" cap="none" spc="0" normalizeH="0" baseline="0" noProof="0">
                <a:ln>
                  <a:noFill/>
                </a:ln>
                <a:solidFill>
                  <a:prstClr val="black"/>
                </a:solidFill>
                <a:effectLst/>
                <a:uLnTx/>
                <a:uFillTx/>
                <a:latin typeface="Arial" panose="020B0604020202020204" pitchFamily="34" charset="0"/>
                <a:ea typeface="+mn-ea"/>
                <a:cs typeface="+mn-cs"/>
              </a:rPr>
              <a:t>CZ.03.02.02/00/22_046/0002180 </a:t>
            </a:r>
          </a:p>
        </p:txBody>
      </p:sp>
      <p:pic>
        <p:nvPicPr>
          <p:cNvPr id="3" name="Obrázek 5">
            <a:extLst>
              <a:ext uri="{FF2B5EF4-FFF2-40B4-BE49-F238E27FC236}">
                <a16:creationId xmlns:a16="http://schemas.microsoft.com/office/drawing/2014/main" id="{B6FE8EB4-B5AC-7482-F3AF-E877C6E523E8}"/>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895532" y="4419742"/>
            <a:ext cx="2400935" cy="970324"/>
          </a:xfrm>
          <a:prstGeom prst="rect">
            <a:avLst/>
          </a:prstGeom>
        </p:spPr>
      </p:pic>
    </p:spTree>
    <p:extLst>
      <p:ext uri="{BB962C8B-B14F-4D97-AF65-F5344CB8AC3E}">
        <p14:creationId xmlns:p14="http://schemas.microsoft.com/office/powerpoint/2010/main" val="539755074"/>
      </p:ext>
    </p:extLst>
  </p:cSld>
  <p:clrMapOvr>
    <a:masterClrMapping/>
  </p:clrMapOvr>
  <mc:AlternateContent xmlns:mc="http://schemas.openxmlformats.org/markup-compatibility/2006" xmlns:p14="http://schemas.microsoft.com/office/powerpoint/2010/main">
    <mc:Choice Requires="p14">
      <p:transition spd="slow" p14:dur="2000" advTm="12267"/>
    </mc:Choice>
    <mc:Fallback xmlns="">
      <p:transition spd="slow" advTm="12267"/>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867E75-0B47-58A0-F6F7-4AF573841E0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8F6CF6F-9DBD-A0BB-9859-DF2B35C4F61E}"/>
              </a:ext>
            </a:extLst>
          </p:cNvPr>
          <p:cNvSpPr>
            <a:spLocks noGrp="1"/>
          </p:cNvSpPr>
          <p:nvPr>
            <p:ph type="title"/>
            <p:custDataLst>
              <p:tags r:id="rId1"/>
            </p:custDataLst>
          </p:nvPr>
        </p:nvSpPr>
        <p:spPr/>
        <p:txBody>
          <a:bodyPr/>
          <a:lstStyle/>
          <a:p>
            <a:r>
              <a:rPr lang="cs-CZ">
                <a:solidFill>
                  <a:srgbClr val="002060"/>
                </a:solidFill>
              </a:rPr>
              <a:t>Úmrtí dle hlavních příčin v </a:t>
            </a:r>
            <a:r>
              <a:rPr lang="en-US">
                <a:solidFill>
                  <a:srgbClr val="002060"/>
                </a:solidFill>
              </a:rPr>
              <a:t>Liber</a:t>
            </a:r>
            <a:r>
              <a:rPr lang="cs-CZ" err="1">
                <a:solidFill>
                  <a:srgbClr val="002060"/>
                </a:solidFill>
              </a:rPr>
              <a:t>eckém</a:t>
            </a:r>
            <a:r>
              <a:rPr lang="cs-CZ">
                <a:solidFill>
                  <a:srgbClr val="002060"/>
                </a:solidFill>
              </a:rPr>
              <a:t> kraji</a:t>
            </a:r>
          </a:p>
        </p:txBody>
      </p:sp>
      <p:sp>
        <p:nvSpPr>
          <p:cNvPr id="3" name="TextBox 6">
            <a:extLst>
              <a:ext uri="{FF2B5EF4-FFF2-40B4-BE49-F238E27FC236}">
                <a16:creationId xmlns:a16="http://schemas.microsoft.com/office/drawing/2014/main" id="{37549B05-6A55-31AC-494F-9862CCB84118}"/>
              </a:ext>
            </a:extLst>
          </p:cNvPr>
          <p:cNvSpPr txBox="1"/>
          <p:nvPr>
            <p:custDataLst>
              <p:tags r:id="rId2"/>
            </p:custDataLst>
          </p:nvPr>
        </p:nvSpPr>
        <p:spPr>
          <a:xfrm>
            <a:off x="272591" y="654770"/>
            <a:ext cx="45152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Zdroj dat: Databáze zemřelých 1994–202</a:t>
            </a:r>
            <a:r>
              <a:rPr kumimoji="0" lang="en-US"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4</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a:t>
            </a:r>
            <a:endParaRPr kumimoji="0" lang="cs-CZ" sz="1400" b="0" i="0" u="none" strike="noStrike" kern="1200" cap="none" spc="0" normalizeH="0" baseline="0" noProof="0">
              <a:ln>
                <a:noFill/>
              </a:ln>
              <a:solidFill>
                <a:srgbClr val="D71440"/>
              </a:solidFill>
              <a:effectLst/>
              <a:uLnTx/>
              <a:uFillTx/>
              <a:latin typeface="Calibri" panose="020F0502020204030204"/>
              <a:ea typeface="+mn-ea"/>
              <a:cs typeface="Arial" panose="020B0604020202020204" pitchFamily="34" charset="0"/>
            </a:endParaRPr>
          </a:p>
        </p:txBody>
      </p:sp>
      <p:graphicFrame>
        <p:nvGraphicFramePr>
          <p:cNvPr id="4" name="Graf 12">
            <a:extLst>
              <a:ext uri="{FF2B5EF4-FFF2-40B4-BE49-F238E27FC236}">
                <a16:creationId xmlns:a16="http://schemas.microsoft.com/office/drawing/2014/main" id="{96C1F350-D3BA-1832-4587-D8076E8C6BFC}"/>
              </a:ext>
            </a:extLst>
          </p:cNvPr>
          <p:cNvGraphicFramePr/>
          <p:nvPr>
            <p:custDataLst>
              <p:tags r:id="rId3"/>
            </p:custDataLst>
          </p:nvPr>
        </p:nvGraphicFramePr>
        <p:xfrm>
          <a:off x="82171" y="1241702"/>
          <a:ext cx="8109329" cy="5339941"/>
        </p:xfrm>
        <a:graphic>
          <a:graphicData uri="http://schemas.openxmlformats.org/drawingml/2006/chart">
            <c:chart xmlns:c="http://schemas.openxmlformats.org/drawingml/2006/chart" xmlns:r="http://schemas.openxmlformats.org/officeDocument/2006/relationships" r:id="rId7"/>
          </a:graphicData>
        </a:graphic>
      </p:graphicFrame>
      <p:sp>
        <p:nvSpPr>
          <p:cNvPr id="6" name="TextovéPole 5">
            <a:extLst>
              <a:ext uri="{FF2B5EF4-FFF2-40B4-BE49-F238E27FC236}">
                <a16:creationId xmlns:a16="http://schemas.microsoft.com/office/drawing/2014/main" id="{1B155083-4B60-2CC3-E913-93679AFBED0B}"/>
              </a:ext>
            </a:extLst>
          </p:cNvPr>
          <p:cNvSpPr txBox="1"/>
          <p:nvPr/>
        </p:nvSpPr>
        <p:spPr>
          <a:xfrm>
            <a:off x="4162853" y="567194"/>
            <a:ext cx="360564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Roční mortalita: cca</a:t>
            </a: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 </a:t>
            </a:r>
            <a:r>
              <a:rPr lang="en-US" sz="2000" b="1" dirty="0">
                <a:solidFill>
                  <a:prstClr val="black"/>
                </a:solidFill>
                <a:latin typeface="Calibri" panose="020F0502020204030204"/>
              </a:rPr>
              <a:t>4 500</a:t>
            </a:r>
            <a:endPar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rPr>
              <a:t>- Z toho &lt; 70 let: cca </a:t>
            </a: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1 </a:t>
            </a:r>
            <a:r>
              <a:rPr lang="cs-CZ" sz="2000" b="1" dirty="0">
                <a:solidFill>
                  <a:prstClr val="black"/>
                </a:solidFill>
                <a:latin typeface="Calibri" panose="020F0502020204030204"/>
              </a:rPr>
              <a:t>2</a:t>
            </a: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00</a:t>
            </a:r>
            <a:endParaRPr kumimoji="0" lang="cs-CZ" sz="2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7" name="Tabulka 5">
            <a:extLst>
              <a:ext uri="{FF2B5EF4-FFF2-40B4-BE49-F238E27FC236}">
                <a16:creationId xmlns:a16="http://schemas.microsoft.com/office/drawing/2014/main" id="{84C86F1F-A609-A6B2-ED42-74F18AF3E6B9}"/>
              </a:ext>
            </a:extLst>
          </p:cNvPr>
          <p:cNvGraphicFramePr>
            <a:graphicFrameLocks noGrp="1"/>
          </p:cNvGraphicFramePr>
          <p:nvPr>
            <p:custDataLst>
              <p:tags r:id="rId4"/>
            </p:custDataLst>
          </p:nvPr>
        </p:nvGraphicFramePr>
        <p:xfrm>
          <a:off x="8371397" y="279522"/>
          <a:ext cx="3816000" cy="5126245"/>
        </p:xfrm>
        <a:graphic>
          <a:graphicData uri="http://schemas.openxmlformats.org/drawingml/2006/table">
            <a:tbl>
              <a:tblPr/>
              <a:tblGrid>
                <a:gridCol w="432000">
                  <a:extLst>
                    <a:ext uri="{9D8B030D-6E8A-4147-A177-3AD203B41FA5}">
                      <a16:colId xmlns:a16="http://schemas.microsoft.com/office/drawing/2014/main" val="1343148499"/>
                    </a:ext>
                  </a:extLst>
                </a:gridCol>
                <a:gridCol w="846000">
                  <a:extLst>
                    <a:ext uri="{9D8B030D-6E8A-4147-A177-3AD203B41FA5}">
                      <a16:colId xmlns:a16="http://schemas.microsoft.com/office/drawing/2014/main" val="1409011903"/>
                    </a:ext>
                  </a:extLst>
                </a:gridCol>
                <a:gridCol w="846000">
                  <a:extLst>
                    <a:ext uri="{9D8B030D-6E8A-4147-A177-3AD203B41FA5}">
                      <a16:colId xmlns:a16="http://schemas.microsoft.com/office/drawing/2014/main" val="3281631752"/>
                    </a:ext>
                  </a:extLst>
                </a:gridCol>
                <a:gridCol w="846000">
                  <a:extLst>
                    <a:ext uri="{9D8B030D-6E8A-4147-A177-3AD203B41FA5}">
                      <a16:colId xmlns:a16="http://schemas.microsoft.com/office/drawing/2014/main" val="3623014350"/>
                    </a:ext>
                  </a:extLst>
                </a:gridCol>
                <a:gridCol w="846000">
                  <a:extLst>
                    <a:ext uri="{9D8B030D-6E8A-4147-A177-3AD203B41FA5}">
                      <a16:colId xmlns:a16="http://schemas.microsoft.com/office/drawing/2014/main" val="966832136"/>
                    </a:ext>
                  </a:extLst>
                </a:gridCol>
              </a:tblGrid>
              <a:tr h="292397">
                <a:tc gridSpan="5">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600" b="1" i="0" u="sng" strike="noStrike" kern="1200" cap="none" normalizeH="0" baseline="0" noProof="0">
                          <a:ln>
                            <a:noFill/>
                          </a:ln>
                          <a:solidFill>
                            <a:schemeClr val="tx1"/>
                          </a:solidFill>
                          <a:effectLst/>
                          <a:latin typeface="+mn-lt"/>
                          <a:ea typeface="+mn-ea"/>
                          <a:cs typeface="Arial" charset="0"/>
                        </a:rPr>
                        <a:t>Úmrtí podle skupin diagnóz</a:t>
                      </a:r>
                    </a:p>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600" b="1" i="0" u="sng" strike="noStrike" kern="1200" cap="none" normalizeH="0" baseline="0" noProof="0">
                          <a:ln>
                            <a:noFill/>
                          </a:ln>
                          <a:solidFill>
                            <a:schemeClr val="tx1"/>
                          </a:solidFill>
                          <a:effectLst/>
                          <a:latin typeface="+mn-lt"/>
                          <a:ea typeface="+mn-ea"/>
                          <a:cs typeface="Arial" charset="0"/>
                        </a:rPr>
                        <a:t>Věk &lt; 70 let</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hMerge="1">
                  <a:txBody>
                    <a:bodyPr/>
                    <a:lstStyle/>
                    <a:p>
                      <a:endParaRPr lang="cs-CZ"/>
                    </a:p>
                  </a:txBody>
                  <a:tcPr/>
                </a:tc>
                <a:tc hMerge="1">
                  <a:txBody>
                    <a:bodyPr/>
                    <a:lstStyle/>
                    <a:p>
                      <a:endParaRPr lang="cs-CZ"/>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600" b="1" i="0" u="sng" strike="noStrike" kern="1200" cap="none" normalizeH="0" baseline="0" noProof="0">
                        <a:ln>
                          <a:noFill/>
                        </a:ln>
                        <a:solidFill>
                          <a:schemeClr val="accent6">
                            <a:lumMod val="10000"/>
                          </a:schemeClr>
                        </a:solidFill>
                        <a:effectLst/>
                        <a:latin typeface="+mn-lt"/>
                        <a:ea typeface="+mn-ea"/>
                        <a:cs typeface="Arial" charset="0"/>
                      </a:endParaRP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600" b="1" i="0" u="sng" strike="noStrike" kern="1200" cap="none" normalizeH="0" baseline="0" noProof="0">
                        <a:ln>
                          <a:noFill/>
                        </a:ln>
                        <a:solidFill>
                          <a:schemeClr val="accent6">
                            <a:lumMod val="10000"/>
                          </a:schemeClr>
                        </a:solidFill>
                        <a:effectLst/>
                        <a:latin typeface="+mn-lt"/>
                        <a:ea typeface="+mn-ea"/>
                        <a:cs typeface="Arial" charset="0"/>
                      </a:endParaRP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3638494984"/>
                  </a:ext>
                </a:extLst>
              </a:tr>
              <a:tr h="485521">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600" b="1" i="0" u="none" strike="noStrike" kern="1200" cap="none" normalizeH="0" baseline="0">
                          <a:ln>
                            <a:noFill/>
                          </a:ln>
                          <a:solidFill>
                            <a:schemeClr val="tx1"/>
                          </a:solidFill>
                          <a:effectLst/>
                          <a:latin typeface="+mn-lt"/>
                          <a:ea typeface="+mn-ea"/>
                          <a:cs typeface="Arial" charset="0"/>
                        </a:rPr>
                        <a:t>Rok</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600" b="1" i="0" u="none" strike="noStrike" kern="1200" cap="none" normalizeH="0" baseline="0">
                          <a:ln>
                            <a:noFill/>
                          </a:ln>
                          <a:solidFill>
                            <a:schemeClr val="tx1"/>
                          </a:solidFill>
                          <a:effectLst/>
                          <a:latin typeface="+mn-lt"/>
                          <a:ea typeface="+mn-ea"/>
                          <a:cs typeface="Arial" charset="0"/>
                        </a:rPr>
                        <a:t>CMP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600" b="1" i="0" u="none" strike="noStrike" kern="1200" cap="none" normalizeH="0" baseline="0">
                          <a:ln>
                            <a:noFill/>
                          </a:ln>
                          <a:solidFill>
                            <a:schemeClr val="tx1"/>
                          </a:solidFill>
                          <a:effectLst/>
                          <a:latin typeface="+mn-lt"/>
                          <a:ea typeface="+mn-ea"/>
                          <a:cs typeface="Arial" charset="0"/>
                        </a:rPr>
                        <a:t>KV nemoci</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600" b="1" i="0" u="none" strike="noStrike" kern="1200" cap="none" normalizeH="0" baseline="0">
                          <a:ln>
                            <a:noFill/>
                          </a:ln>
                          <a:solidFill>
                            <a:schemeClr val="tx1"/>
                          </a:solidFill>
                          <a:effectLst/>
                          <a:latin typeface="+mn-lt"/>
                          <a:ea typeface="+mn-ea"/>
                          <a:cs typeface="Arial" charset="0"/>
                        </a:rPr>
                        <a:t>C00</a:t>
                      </a:r>
                      <a:r>
                        <a:rPr kumimoji="0" lang="cs-CZ" sz="1600" b="1" i="0" u="none" strike="noStrike" kern="1200" cap="none" normalizeH="0" baseline="0">
                          <a:ln>
                            <a:noFill/>
                          </a:ln>
                          <a:solidFill>
                            <a:schemeClr val="tx1"/>
                          </a:solidFill>
                          <a:effectLst/>
                          <a:latin typeface="+mn-lt"/>
                          <a:ea typeface="+mn-ea"/>
                          <a:cs typeface="Arial" charset="0"/>
                        </a:rPr>
                        <a:t>–C97</a:t>
                      </a:r>
                      <a:endParaRPr kumimoji="0" lang="cs-CZ" altLang="cs-CZ" sz="1600" b="1" i="0" u="none" strike="noStrike" kern="1200" cap="none" normalizeH="0" baseline="0">
                        <a:ln>
                          <a:noFill/>
                        </a:ln>
                        <a:solidFill>
                          <a:schemeClr val="tx1"/>
                        </a:solidFill>
                        <a:effectLst/>
                        <a:latin typeface="+mn-lt"/>
                        <a:ea typeface="+mn-ea"/>
                        <a:cs typeface="Arial" charset="0"/>
                      </a:endParaRP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600" b="1" i="0" u="none" strike="noStrike" kern="1200" cap="none" normalizeH="0" baseline="0">
                          <a:ln>
                            <a:noFill/>
                          </a:ln>
                          <a:solidFill>
                            <a:schemeClr val="tx1"/>
                          </a:solidFill>
                          <a:effectLst/>
                          <a:latin typeface="+mn-lt"/>
                          <a:ea typeface="+mn-ea"/>
                          <a:cs typeface="Arial" charset="0"/>
                        </a:rPr>
                        <a:t>Ostatní</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744625506"/>
                  </a:ext>
                </a:extLst>
              </a:tr>
              <a:tr h="241690">
                <a:tc>
                  <a:txBody>
                    <a:bodyPr/>
                    <a:lstStyle/>
                    <a:p>
                      <a:pPr algn="ctr" rtl="0" fontAlgn="b"/>
                      <a:r>
                        <a:rPr lang="cs-CZ" sz="1100" b="0" i="0" u="none" strike="noStrike">
                          <a:solidFill>
                            <a:srgbClr val="000000"/>
                          </a:solidFill>
                          <a:effectLst/>
                          <a:latin typeface="Calibri" panose="020F0502020204030204" pitchFamily="34" charset="0"/>
                        </a:rPr>
                        <a:t>2000</a:t>
                      </a:r>
                    </a:p>
                  </a:txBody>
                  <a:tcPr marL="9525" marR="9525" marT="9525"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109</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405</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623</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467</a:t>
                      </a:r>
                    </a:p>
                  </a:txBody>
                  <a:tcPr marL="9525" marR="9525" marT="9525"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484962956"/>
                  </a:ext>
                </a:extLst>
              </a:tr>
              <a:tr h="241690">
                <a:tc>
                  <a:txBody>
                    <a:bodyPr/>
                    <a:lstStyle/>
                    <a:p>
                      <a:pPr algn="ctr" rtl="0" fontAlgn="b"/>
                      <a:r>
                        <a:rPr lang="cs-CZ" sz="1100" b="0" i="0" u="none" strike="noStrike">
                          <a:solidFill>
                            <a:srgbClr val="000000"/>
                          </a:solidFill>
                          <a:effectLst/>
                          <a:latin typeface="Calibri" panose="020F0502020204030204" pitchFamily="34" charset="0"/>
                        </a:rPr>
                        <a:t>2001</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96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411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572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476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546104372"/>
                  </a:ext>
                </a:extLst>
              </a:tr>
              <a:tr h="241690">
                <a:tc>
                  <a:txBody>
                    <a:bodyPr/>
                    <a:lstStyle/>
                    <a:p>
                      <a:pPr algn="ctr" rtl="0" fontAlgn="b"/>
                      <a:r>
                        <a:rPr lang="cs-CZ" sz="1100" b="0" i="0" u="none" strike="noStrike">
                          <a:solidFill>
                            <a:srgbClr val="000000"/>
                          </a:solidFill>
                          <a:effectLst/>
                          <a:latin typeface="Calibri" panose="020F0502020204030204" pitchFamily="34" charset="0"/>
                        </a:rPr>
                        <a:t>2002</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117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372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624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488</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640878236"/>
                  </a:ext>
                </a:extLst>
              </a:tr>
              <a:tr h="241690">
                <a:tc>
                  <a:txBody>
                    <a:bodyPr/>
                    <a:lstStyle/>
                    <a:p>
                      <a:pPr algn="ctr" rtl="0" fontAlgn="b"/>
                      <a:r>
                        <a:rPr lang="cs-CZ" sz="1100" b="0" i="0" u="none" strike="noStrike">
                          <a:solidFill>
                            <a:srgbClr val="000000"/>
                          </a:solidFill>
                          <a:effectLst/>
                          <a:latin typeface="Calibri" panose="020F0502020204030204" pitchFamily="34" charset="0"/>
                        </a:rPr>
                        <a:t>2003</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86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354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595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493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493391130"/>
                  </a:ext>
                </a:extLst>
              </a:tr>
              <a:tr h="241690">
                <a:tc>
                  <a:txBody>
                    <a:bodyPr/>
                    <a:lstStyle/>
                    <a:p>
                      <a:pPr algn="ctr" rtl="0" fontAlgn="b"/>
                      <a:r>
                        <a:rPr lang="cs-CZ" sz="1100" b="0" i="0" u="none" strike="noStrike">
                          <a:solidFill>
                            <a:srgbClr val="000000"/>
                          </a:solidFill>
                          <a:effectLst/>
                          <a:latin typeface="Calibri" panose="020F0502020204030204" pitchFamily="34" charset="0"/>
                        </a:rPr>
                        <a:t>2004</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buNone/>
                      </a:pPr>
                      <a:r>
                        <a:rPr lang="cs-CZ" sz="1100" b="0" i="0" u="none" strike="noStrike">
                          <a:solidFill>
                            <a:srgbClr val="000000"/>
                          </a:solidFill>
                          <a:effectLst/>
                          <a:latin typeface="Aptos Narrow" panose="020B0004020202020204" pitchFamily="34" charset="0"/>
                        </a:rPr>
                        <a:t>75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buNone/>
                      </a:pPr>
                      <a:r>
                        <a:rPr lang="cs-CZ" sz="1100" b="1" i="0" u="none" strike="noStrike">
                          <a:solidFill>
                            <a:srgbClr val="FFFFFF"/>
                          </a:solidFill>
                          <a:effectLst/>
                          <a:latin typeface="Aptos Narrow" panose="020B0004020202020204" pitchFamily="34" charset="0"/>
                        </a:rPr>
                        <a:t>359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595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467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461094210"/>
                  </a:ext>
                </a:extLst>
              </a:tr>
              <a:tr h="241690">
                <a:tc>
                  <a:txBody>
                    <a:bodyPr/>
                    <a:lstStyle/>
                    <a:p>
                      <a:pPr algn="ctr" rtl="0" fontAlgn="b"/>
                      <a:r>
                        <a:rPr lang="cs-CZ" sz="1100" b="0" i="0" u="none" strike="noStrike">
                          <a:solidFill>
                            <a:srgbClr val="000000"/>
                          </a:solidFill>
                          <a:effectLst/>
                          <a:latin typeface="Calibri" panose="020F0502020204030204" pitchFamily="34" charset="0"/>
                        </a:rPr>
                        <a:t>2005</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79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361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551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523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3667048255"/>
                  </a:ext>
                </a:extLst>
              </a:tr>
              <a:tr h="241690">
                <a:tc>
                  <a:txBody>
                    <a:bodyPr/>
                    <a:lstStyle/>
                    <a:p>
                      <a:pPr algn="ctr" fontAlgn="ctr"/>
                      <a:r>
                        <a:rPr lang="cs-CZ" sz="1800" b="0" i="0" u="none" strike="noStrike">
                          <a:solidFill>
                            <a:srgbClr val="000000"/>
                          </a:solidFill>
                          <a:effectLst/>
                          <a:latin typeface="Arial" panose="020B0604020202020204" pitchFamily="34" charset="0"/>
                        </a:rPr>
                        <a:t> </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buNone/>
                      </a:pPr>
                      <a:endParaRPr lang="cs-CZ" sz="1800" b="0" i="0" u="none" strike="noStrike">
                        <a:solidFill>
                          <a:srgbClr val="000000"/>
                        </a:solidFill>
                        <a:effectLst/>
                        <a:latin typeface="Arial" panose="020B0604020202020204" pitchFamily="34" charset="0"/>
                      </a:endParaRP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buNone/>
                      </a:pPr>
                      <a:r>
                        <a:rPr lang="cs-CZ" sz="1800" b="0" i="0" u="none" strike="noStrike">
                          <a:solidFill>
                            <a:srgbClr val="000000"/>
                          </a:solidFill>
                          <a:effectLst/>
                          <a:latin typeface="Arial" panose="020B0604020202020204" pitchFamily="34" charset="0"/>
                        </a:rPr>
                        <a:t> </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ctr">
                        <a:buNone/>
                      </a:pPr>
                      <a:r>
                        <a:rPr lang="cs-CZ" sz="1800" b="0" i="0" u="none" strike="noStrike">
                          <a:solidFill>
                            <a:srgbClr val="000000"/>
                          </a:solidFill>
                          <a:effectLst/>
                          <a:latin typeface="Arial" panose="020B0604020202020204" pitchFamily="34" charset="0"/>
                        </a:rPr>
                        <a:t> </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fontAlgn="ctr">
                        <a:buNone/>
                      </a:pPr>
                      <a:endParaRPr lang="cs-CZ" sz="1800" b="0" i="0" u="none" strike="noStrike">
                        <a:solidFill>
                          <a:srgbClr val="000000"/>
                        </a:solidFill>
                        <a:effectLst/>
                        <a:latin typeface="Arial" panose="020B0604020202020204" pitchFamily="34" charset="0"/>
                      </a:endParaRP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232034349"/>
                  </a:ext>
                </a:extLst>
              </a:tr>
              <a:tr h="241690">
                <a:tc>
                  <a:txBody>
                    <a:bodyPr/>
                    <a:lstStyle/>
                    <a:p>
                      <a:pPr algn="ctr" rtl="0" fontAlgn="b"/>
                      <a:r>
                        <a:rPr lang="cs-CZ" sz="1100" b="0" i="0" u="none" strike="noStrike">
                          <a:solidFill>
                            <a:srgbClr val="000000"/>
                          </a:solidFill>
                          <a:effectLst/>
                          <a:latin typeface="Calibri" panose="020F0502020204030204" pitchFamily="34" charset="0"/>
                        </a:rPr>
                        <a:t>2015</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69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333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544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505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455643672"/>
                  </a:ext>
                </a:extLst>
              </a:tr>
              <a:tr h="241690">
                <a:tc>
                  <a:txBody>
                    <a:bodyPr/>
                    <a:lstStyle/>
                    <a:p>
                      <a:pPr algn="ctr" rtl="0" fontAlgn="b"/>
                      <a:r>
                        <a:rPr lang="cs-CZ" sz="1100" b="0" i="0" u="none" strike="noStrike">
                          <a:solidFill>
                            <a:srgbClr val="000000"/>
                          </a:solidFill>
                          <a:effectLst/>
                          <a:latin typeface="Calibri" panose="020F0502020204030204" pitchFamily="34" charset="0"/>
                        </a:rPr>
                        <a:t>2016</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76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324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495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498</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3017549773"/>
                  </a:ext>
                </a:extLst>
              </a:tr>
              <a:tr h="241690">
                <a:tc>
                  <a:txBody>
                    <a:bodyPr/>
                    <a:lstStyle/>
                    <a:p>
                      <a:pPr algn="ctr" rtl="0" fontAlgn="b"/>
                      <a:r>
                        <a:rPr lang="cs-CZ" sz="1100" b="0" i="0" u="none" strike="noStrike">
                          <a:solidFill>
                            <a:srgbClr val="000000"/>
                          </a:solidFill>
                          <a:effectLst/>
                          <a:latin typeface="Calibri" panose="020F0502020204030204" pitchFamily="34" charset="0"/>
                        </a:rPr>
                        <a:t>2017</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62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308</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482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536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2460843386"/>
                  </a:ext>
                </a:extLst>
              </a:tr>
              <a:tr h="241690">
                <a:tc>
                  <a:txBody>
                    <a:bodyPr/>
                    <a:lstStyle/>
                    <a:p>
                      <a:pPr algn="ctr" rtl="0" fontAlgn="b"/>
                      <a:r>
                        <a:rPr lang="cs-CZ" sz="1100" b="0" i="0" u="none" strike="noStrike">
                          <a:solidFill>
                            <a:srgbClr val="000000"/>
                          </a:solidFill>
                          <a:effectLst/>
                          <a:latin typeface="Calibri" panose="020F0502020204030204" pitchFamily="34" charset="0"/>
                        </a:rPr>
                        <a:t>2018</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351</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497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479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933512775"/>
                  </a:ext>
                </a:extLst>
              </a:tr>
              <a:tr h="241690">
                <a:tc>
                  <a:txBody>
                    <a:bodyPr/>
                    <a:lstStyle/>
                    <a:p>
                      <a:pPr algn="ctr" rtl="0" fontAlgn="b"/>
                      <a:r>
                        <a:rPr lang="cs-CZ" sz="1100" b="0" i="0" u="none" strike="noStrike">
                          <a:solidFill>
                            <a:srgbClr val="000000"/>
                          </a:solidFill>
                          <a:effectLst/>
                          <a:latin typeface="Calibri" panose="020F0502020204030204" pitchFamily="34" charset="0"/>
                        </a:rPr>
                        <a:t>2019</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290</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470</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465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3756397374"/>
                  </a:ext>
                </a:extLst>
              </a:tr>
              <a:tr h="241690">
                <a:tc>
                  <a:txBody>
                    <a:bodyPr/>
                    <a:lstStyle/>
                    <a:p>
                      <a:pPr algn="ctr" rtl="0" fontAlgn="b"/>
                      <a:r>
                        <a:rPr lang="cs-CZ" sz="1100" b="0" i="0" u="none" strike="noStrike">
                          <a:solidFill>
                            <a:srgbClr val="000000"/>
                          </a:solidFill>
                          <a:effectLst/>
                          <a:latin typeface="Calibri" panose="020F0502020204030204" pitchFamily="34" charset="0"/>
                        </a:rPr>
                        <a:t>2020</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265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450</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568</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3288310089"/>
                  </a:ext>
                </a:extLst>
              </a:tr>
              <a:tr h="241690">
                <a:tc>
                  <a:txBody>
                    <a:bodyPr/>
                    <a:lstStyle/>
                    <a:p>
                      <a:pPr algn="ctr" rtl="0" fontAlgn="b"/>
                      <a:r>
                        <a:rPr lang="cs-CZ" sz="1100" b="0" i="0" u="none" strike="noStrike">
                          <a:solidFill>
                            <a:srgbClr val="000000"/>
                          </a:solidFill>
                          <a:effectLst/>
                          <a:latin typeface="Calibri" panose="020F0502020204030204" pitchFamily="34" charset="0"/>
                        </a:rPr>
                        <a:t>2021</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65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299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429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776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2318136154"/>
                  </a:ext>
                </a:extLst>
              </a:tr>
              <a:tr h="241690">
                <a:tc>
                  <a:txBody>
                    <a:bodyPr/>
                    <a:lstStyle/>
                    <a:p>
                      <a:pPr algn="ctr" rtl="0" fontAlgn="b"/>
                      <a:r>
                        <a:rPr lang="cs-CZ" sz="1100" b="0" i="0" u="none" strike="noStrike">
                          <a:solidFill>
                            <a:srgbClr val="000000"/>
                          </a:solidFill>
                          <a:effectLst/>
                          <a:latin typeface="Calibri" panose="020F0502020204030204" pitchFamily="34" charset="0"/>
                        </a:rPr>
                        <a:t>2022</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44</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263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403</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542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FFFFFF"/>
                    </a:solidFill>
                  </a:tcPr>
                </a:tc>
                <a:extLst>
                  <a:ext uri="{0D108BD9-81ED-4DB2-BD59-A6C34878D82A}">
                    <a16:rowId xmlns:a16="http://schemas.microsoft.com/office/drawing/2014/main" val="680079207"/>
                  </a:ext>
                </a:extLst>
              </a:tr>
              <a:tr h="241690">
                <a:tc>
                  <a:txBody>
                    <a:bodyPr/>
                    <a:lstStyle/>
                    <a:p>
                      <a:pPr algn="ctr" rtl="0" fontAlgn="b"/>
                      <a:r>
                        <a:rPr lang="cs-CZ" sz="1100" b="0" i="0" u="none" strike="noStrike">
                          <a:solidFill>
                            <a:srgbClr val="000000"/>
                          </a:solidFill>
                          <a:effectLst/>
                          <a:latin typeface="Calibri" panose="020F0502020204030204" pitchFamily="34" charset="0"/>
                        </a:rPr>
                        <a:t>2023</a:t>
                      </a: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39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219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a:solidFill>
                            <a:srgbClr val="FFFFFF"/>
                          </a:solidFill>
                          <a:effectLst/>
                          <a:latin typeface="Aptos Narrow" panose="020B0004020202020204" pitchFamily="34" charset="0"/>
                        </a:rPr>
                        <a:t>392</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a:solidFill>
                            <a:srgbClr val="000000"/>
                          </a:solidFill>
                          <a:effectLst/>
                          <a:latin typeface="Aptos Narrow" panose="020B0004020202020204" pitchFamily="34" charset="0"/>
                        </a:rPr>
                        <a:t>487</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840121513"/>
                  </a:ext>
                </a:extLst>
              </a:tr>
              <a:tr h="241690">
                <a:tc>
                  <a:txBody>
                    <a:bodyPr/>
                    <a:lstStyle/>
                    <a:p>
                      <a:pPr algn="ctr" rtl="0" fontAlgn="b"/>
                      <a:r>
                        <a:rPr lang="en-US" sz="1100" b="0" i="0" u="none" strike="noStrike">
                          <a:solidFill>
                            <a:srgbClr val="000000"/>
                          </a:solidFill>
                          <a:effectLst/>
                          <a:latin typeface="Calibri" panose="020F0502020204030204" pitchFamily="34" charset="0"/>
                        </a:rPr>
                        <a:t>2024</a:t>
                      </a:r>
                      <a:endParaRPr lang="cs-CZ" sz="1100" b="0" i="0" u="none" strike="noStrike">
                        <a:solidFill>
                          <a:srgbClr val="000000"/>
                        </a:solidFill>
                        <a:effectLst/>
                        <a:latin typeface="Calibri" panose="020F0502020204030204" pitchFamily="34" charset="0"/>
                      </a:endParaRPr>
                    </a:p>
                  </a:txBody>
                  <a:tcPr marL="9525" marR="9525" marT="9525"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algn="ctr" rtl="0" fontAlgn="b">
                        <a:buNone/>
                      </a:pPr>
                      <a:r>
                        <a:rPr lang="cs-CZ" sz="1100" b="0" i="0" u="none" strike="noStrike" dirty="0">
                          <a:solidFill>
                            <a:srgbClr val="000000"/>
                          </a:solidFill>
                          <a:effectLst/>
                          <a:latin typeface="Aptos Narrow" panose="020B0004020202020204" pitchFamily="34" charset="0"/>
                        </a:rPr>
                        <a:t>35</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algn="ctr" rtl="0" fontAlgn="b">
                        <a:buNone/>
                      </a:pPr>
                      <a:r>
                        <a:rPr lang="cs-CZ" sz="1100" b="1" i="0" u="none" strike="noStrike" dirty="0">
                          <a:solidFill>
                            <a:srgbClr val="FFFFFF"/>
                          </a:solidFill>
                          <a:effectLst/>
                          <a:latin typeface="Aptos Narrow" panose="020B0004020202020204" pitchFamily="34" charset="0"/>
                        </a:rPr>
                        <a:t>259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D7D31"/>
                    </a:solidFill>
                  </a:tcPr>
                </a:tc>
                <a:tc>
                  <a:txBody>
                    <a:bodyPr/>
                    <a:lstStyle/>
                    <a:p>
                      <a:pPr algn="ctr" rtl="0" fontAlgn="b">
                        <a:buNone/>
                      </a:pPr>
                      <a:r>
                        <a:rPr lang="cs-CZ" sz="1100" b="1" i="0" u="none" strike="noStrike" dirty="0">
                          <a:solidFill>
                            <a:srgbClr val="FFFFFF"/>
                          </a:solidFill>
                          <a:effectLst/>
                          <a:latin typeface="Aptos Narrow" panose="020B0004020202020204" pitchFamily="34" charset="0"/>
                        </a:rPr>
                        <a:t>366</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548235"/>
                    </a:solidFill>
                  </a:tcPr>
                </a:tc>
                <a:tc>
                  <a:txBody>
                    <a:bodyPr/>
                    <a:lstStyle/>
                    <a:p>
                      <a:pPr algn="ctr" rtl="0" fontAlgn="b">
                        <a:buNone/>
                      </a:pPr>
                      <a:r>
                        <a:rPr lang="cs-CZ" sz="1100" b="0" i="0" u="none" strike="noStrike" dirty="0">
                          <a:solidFill>
                            <a:srgbClr val="000000"/>
                          </a:solidFill>
                          <a:effectLst/>
                          <a:latin typeface="Aptos Narrow" panose="020B0004020202020204" pitchFamily="34" charset="0"/>
                        </a:rPr>
                        <a:t>489</a:t>
                      </a:r>
                    </a:p>
                  </a:txBody>
                  <a:tcPr marL="9525" marR="9525" marT="9525"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FFFFFF"/>
                    </a:solidFill>
                  </a:tcPr>
                </a:tc>
                <a:extLst>
                  <a:ext uri="{0D108BD9-81ED-4DB2-BD59-A6C34878D82A}">
                    <a16:rowId xmlns:a16="http://schemas.microsoft.com/office/drawing/2014/main" val="4200051016"/>
                  </a:ext>
                </a:extLst>
              </a:tr>
            </a:tbl>
          </a:graphicData>
        </a:graphic>
      </p:graphicFrame>
      <p:sp>
        <p:nvSpPr>
          <p:cNvPr id="8" name="TextovéPole 7">
            <a:extLst>
              <a:ext uri="{FF2B5EF4-FFF2-40B4-BE49-F238E27FC236}">
                <a16:creationId xmlns:a16="http://schemas.microsoft.com/office/drawing/2014/main" id="{5B490722-FBCB-842B-AAC7-26D272FD096D}"/>
              </a:ext>
            </a:extLst>
          </p:cNvPr>
          <p:cNvSpPr txBox="1"/>
          <p:nvPr/>
        </p:nvSpPr>
        <p:spPr>
          <a:xfrm>
            <a:off x="8562109" y="5932147"/>
            <a:ext cx="309665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Pokles předčasné mortality od r. 2000</a:t>
            </a:r>
          </a:p>
        </p:txBody>
      </p:sp>
      <p:sp>
        <p:nvSpPr>
          <p:cNvPr id="9" name="TextovéPole 8">
            <a:extLst>
              <a:ext uri="{FF2B5EF4-FFF2-40B4-BE49-F238E27FC236}">
                <a16:creationId xmlns:a16="http://schemas.microsoft.com/office/drawing/2014/main" id="{7791F14F-DAEE-06F0-5D52-394F3835ADB3}"/>
              </a:ext>
            </a:extLst>
          </p:cNvPr>
          <p:cNvSpPr txBox="1"/>
          <p:nvPr/>
        </p:nvSpPr>
        <p:spPr>
          <a:xfrm>
            <a:off x="8385266" y="5425952"/>
            <a:ext cx="968999"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a:t>
            </a:r>
            <a:r>
              <a:rPr lang="en-US" sz="2200" b="1" dirty="0">
                <a:solidFill>
                  <a:prstClr val="black"/>
                </a:solidFill>
                <a:latin typeface="Calibri" panose="020F0502020204030204"/>
              </a:rPr>
              <a:t>68</a:t>
            </a:r>
            <a:r>
              <a:rPr kumimoji="0" lang="en-US" sz="22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2200" b="1"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10" name="TextovéPole 9">
            <a:extLst>
              <a:ext uri="{FF2B5EF4-FFF2-40B4-BE49-F238E27FC236}">
                <a16:creationId xmlns:a16="http://schemas.microsoft.com/office/drawing/2014/main" id="{CD3FBF9C-8CD0-DC73-360E-D3D73DE524C7}"/>
              </a:ext>
            </a:extLst>
          </p:cNvPr>
          <p:cNvSpPr txBox="1"/>
          <p:nvPr/>
        </p:nvSpPr>
        <p:spPr>
          <a:xfrm>
            <a:off x="9295769" y="5501260"/>
            <a:ext cx="968999"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srgbClr val="ED7D31"/>
                </a:solidFill>
                <a:effectLst/>
                <a:uLnTx/>
                <a:uFillTx/>
                <a:latin typeface="Calibri" panose="020F0502020204030204"/>
                <a:ea typeface="+mn-ea"/>
                <a:cs typeface="+mn-cs"/>
              </a:rPr>
              <a:t>-</a:t>
            </a:r>
            <a:r>
              <a:rPr lang="en-US" sz="2200" b="1" dirty="0">
                <a:solidFill>
                  <a:srgbClr val="ED7D31"/>
                </a:solidFill>
                <a:latin typeface="Calibri" panose="020F0502020204030204"/>
              </a:rPr>
              <a:t>36</a:t>
            </a:r>
            <a:r>
              <a:rPr kumimoji="0" lang="en-US" sz="22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cs-CZ" sz="2200" b="1" i="0" u="none" strike="noStrike" kern="1200" cap="none" spc="0" normalizeH="0" baseline="0" noProof="0" dirty="0">
                <a:ln>
                  <a:noFill/>
                </a:ln>
                <a:solidFill>
                  <a:srgbClr val="ED7D31"/>
                </a:solidFill>
                <a:effectLst/>
                <a:uLnTx/>
                <a:uFillTx/>
                <a:latin typeface="Calibri" panose="020F0502020204030204"/>
                <a:ea typeface="+mn-ea"/>
                <a:cs typeface="+mn-cs"/>
              </a:rPr>
              <a:t>%</a:t>
            </a:r>
          </a:p>
        </p:txBody>
      </p:sp>
      <p:sp>
        <p:nvSpPr>
          <p:cNvPr id="11" name="TextovéPole 10">
            <a:extLst>
              <a:ext uri="{FF2B5EF4-FFF2-40B4-BE49-F238E27FC236}">
                <a16:creationId xmlns:a16="http://schemas.microsoft.com/office/drawing/2014/main" id="{A6C7559C-59B3-5D77-73DC-11273A967671}"/>
              </a:ext>
            </a:extLst>
          </p:cNvPr>
          <p:cNvSpPr txBox="1"/>
          <p:nvPr/>
        </p:nvSpPr>
        <p:spPr>
          <a:xfrm>
            <a:off x="10916224" y="5523975"/>
            <a:ext cx="968999"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dirty="0">
                <a:ln>
                  <a:noFill/>
                </a:ln>
                <a:solidFill>
                  <a:srgbClr val="00B050"/>
                </a:solidFill>
                <a:effectLst/>
                <a:uLnTx/>
                <a:uFillTx/>
                <a:latin typeface="Calibri" panose="020F0502020204030204"/>
                <a:ea typeface="+mn-ea"/>
                <a:cs typeface="+mn-cs"/>
              </a:rPr>
              <a:t>-</a:t>
            </a:r>
            <a:r>
              <a:rPr lang="en-US" sz="2200" b="1" dirty="0">
                <a:solidFill>
                  <a:srgbClr val="00B050"/>
                </a:solidFill>
                <a:latin typeface="Calibri" panose="020F0502020204030204"/>
              </a:rPr>
              <a:t>41</a:t>
            </a:r>
            <a:r>
              <a:rPr kumimoji="0" lang="en-US" sz="2200" b="1" i="0" u="none" strike="noStrike" kern="1200" cap="none" spc="0" normalizeH="0" baseline="0" noProof="0" dirty="0">
                <a:ln>
                  <a:noFill/>
                </a:ln>
                <a:solidFill>
                  <a:srgbClr val="00B050"/>
                </a:solidFill>
                <a:effectLst/>
                <a:uLnTx/>
                <a:uFillTx/>
                <a:latin typeface="Calibri" panose="020F0502020204030204"/>
                <a:ea typeface="+mn-ea"/>
                <a:cs typeface="+mn-cs"/>
              </a:rPr>
              <a:t> </a:t>
            </a:r>
            <a:r>
              <a:rPr kumimoji="0" lang="cs-CZ" sz="2200" b="1" i="0" u="none" strike="noStrike" kern="1200" cap="none" spc="0" normalizeH="0" baseline="0" noProof="0" dirty="0">
                <a:ln>
                  <a:noFill/>
                </a:ln>
                <a:solidFill>
                  <a:srgbClr val="00B050"/>
                </a:solidFill>
                <a:effectLst/>
                <a:uLnTx/>
                <a:uFillTx/>
                <a:latin typeface="Calibri" panose="020F0502020204030204"/>
                <a:ea typeface="+mn-ea"/>
                <a:cs typeface="+mn-cs"/>
              </a:rPr>
              <a:t>%</a:t>
            </a:r>
          </a:p>
        </p:txBody>
      </p:sp>
      <p:cxnSp>
        <p:nvCxnSpPr>
          <p:cNvPr id="12" name="Přímá spojnice se šipkou 11">
            <a:extLst>
              <a:ext uri="{FF2B5EF4-FFF2-40B4-BE49-F238E27FC236}">
                <a16:creationId xmlns:a16="http://schemas.microsoft.com/office/drawing/2014/main" id="{444C7522-A5C5-04BF-4C86-181D3BA9F993}"/>
              </a:ext>
            </a:extLst>
          </p:cNvPr>
          <p:cNvCxnSpPr/>
          <p:nvPr/>
        </p:nvCxnSpPr>
        <p:spPr>
          <a:xfrm>
            <a:off x="11495314" y="1457011"/>
            <a:ext cx="0" cy="408967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3" name="Přímá spojnice se šipkou 12">
            <a:extLst>
              <a:ext uri="{FF2B5EF4-FFF2-40B4-BE49-F238E27FC236}">
                <a16:creationId xmlns:a16="http://schemas.microsoft.com/office/drawing/2014/main" id="{F17BA9A3-D5DA-7206-E10E-1F6DD1BAE835}"/>
              </a:ext>
            </a:extLst>
          </p:cNvPr>
          <p:cNvCxnSpPr/>
          <p:nvPr/>
        </p:nvCxnSpPr>
        <p:spPr>
          <a:xfrm>
            <a:off x="9517464" y="1434296"/>
            <a:ext cx="0" cy="4089679"/>
          </a:xfrm>
          <a:prstGeom prst="straightConnector1">
            <a:avLst/>
          </a:prstGeom>
          <a:ln>
            <a:solidFill>
              <a:srgbClr val="ED7D31"/>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508278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6A699D-63ED-A231-A9F1-BC04BFEADDDC}"/>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517DFD64-3D74-E9C7-10C2-A6FA447A8C2A}"/>
              </a:ext>
            </a:extLst>
          </p:cNvPr>
          <p:cNvSpPr/>
          <p:nvPr/>
        </p:nvSpPr>
        <p:spPr>
          <a:xfrm>
            <a:off x="5384221" y="5974636"/>
            <a:ext cx="1423555" cy="716973"/>
          </a:xfrm>
          <a:prstGeom prst="downArrow">
            <a:avLst/>
          </a:prstGeom>
          <a:solidFill>
            <a:srgbClr val="2E5980"/>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TextovéPole 8">
            <a:extLst>
              <a:ext uri="{FF2B5EF4-FFF2-40B4-BE49-F238E27FC236}">
                <a16:creationId xmlns:a16="http://schemas.microsoft.com/office/drawing/2014/main" id="{8FE8E3C6-294D-B6A8-3E4F-6406D1BC8755}"/>
              </a:ext>
            </a:extLst>
          </p:cNvPr>
          <p:cNvSpPr txBox="1"/>
          <p:nvPr/>
        </p:nvSpPr>
        <p:spPr>
          <a:xfrm>
            <a:off x="114298" y="285720"/>
            <a:ext cx="11963400" cy="5509200"/>
          </a:xfrm>
          <a:prstGeom prst="rect">
            <a:avLst/>
          </a:prstGeom>
          <a:noFill/>
        </p:spPr>
        <p:txBody>
          <a:bodyPr wrap="square">
            <a:spAutoFit/>
          </a:bodyPr>
          <a:lstStyle/>
          <a:p>
            <a:pPr algn="ct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Vybrané hlavní determinanty vývoje zdravotního stavu populace: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proč jsou predikce potřebných kapacit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 optimalizace dostupnosti péče tak významné?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sng"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Čeká nás nelehkých cca 20 let</a:t>
            </a: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 </a:t>
            </a:r>
            <a:b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stárnutí populace sebou přinese významný </a:t>
            </a:r>
            <a:b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nárůst nemocnosti.</a:t>
            </a:r>
            <a:endParaRPr lang="cs-CZ">
              <a:solidFill>
                <a:srgbClr val="D71440"/>
              </a:solidFill>
            </a:endParaRPr>
          </a:p>
        </p:txBody>
      </p:sp>
    </p:spTree>
    <p:extLst>
      <p:ext uri="{BB962C8B-B14F-4D97-AF65-F5344CB8AC3E}">
        <p14:creationId xmlns:p14="http://schemas.microsoft.com/office/powerpoint/2010/main" val="8557397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bdélník 16"/>
          <p:cNvSpPr/>
          <p:nvPr>
            <p:custDataLst>
              <p:tags r:id="rId1"/>
            </p:custDataLst>
          </p:nvPr>
        </p:nvSpPr>
        <p:spPr>
          <a:xfrm>
            <a:off x="7519780" y="1372253"/>
            <a:ext cx="4034074" cy="3139321"/>
          </a:xfrm>
          <a:prstGeom prst="rect">
            <a:avLst/>
          </a:prstGeom>
        </p:spPr>
        <p:txBody>
          <a:bodyPr wrap="square" lIns="91440" tIns="45720" rIns="91440" bIns="45720" anchor="t">
            <a:spAutoFit/>
          </a:bodyPr>
          <a:lstStyle/>
          <a:p>
            <a:pPr>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Do </a:t>
            </a:r>
            <a:r>
              <a:rPr lang="cs-CZ" b="1" dirty="0">
                <a:solidFill>
                  <a:prstClr val="black"/>
                </a:solidFill>
                <a:latin typeface="Calibri" panose="020F0502020204030204"/>
              </a:rPr>
              <a:t>10 – </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15 let očekávatelný nárůst nemocnosti v souvislosti s chorobami vyššího věku a seniorů.</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Do 20 – 25 let prudký nárůst nemocnosti v souvislosti s chorobami vyššího věku a seniorů</a:t>
            </a: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lang="cs-CZ" sz="1800" b="0" i="0" u="none" strike="noStrike" kern="1200" cap="none" spc="0" normalizeH="0" baseline="0" noProof="0">
              <a:ln>
                <a:noFill/>
              </a:ln>
              <a:solidFill>
                <a:prstClr val="black"/>
              </a:solidFill>
              <a:effectLst/>
              <a:uLnTx/>
              <a:uFillTx/>
              <a:latin typeface="Calibri" panose="020F0502020204030204"/>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1" i="0" u="none" strike="noStrike" kern="1200" cap="none" spc="0" normalizeH="0" baseline="0" noProof="0">
              <a:ln>
                <a:noFill/>
              </a:ln>
              <a:solidFill>
                <a:prstClr val="black"/>
              </a:solidFill>
              <a:effectLst/>
              <a:uLnTx/>
              <a:uFillTx/>
              <a:latin typeface="Calibri" panose="020F0502020204030204"/>
              <a:ea typeface="+mn-ea"/>
              <a:cs typeface="+mn-cs"/>
            </a:endParaRPr>
          </a:p>
          <a:p>
            <a:pPr>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Nižší zastoupení mladších věkových skupin jako riziko poklesu porodnosti </a:t>
            </a:r>
            <a:br>
              <a:rPr lang="cs-CZ" b="1" dirty="0">
                <a:solidFill>
                  <a:prstClr val="black"/>
                </a:solidFill>
                <a:latin typeface="Calibri" panose="020F0502020204030204"/>
              </a:rPr>
            </a:b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v následujících 10 – 15 letech. </a:t>
            </a:r>
            <a:endParaRPr lang="cs-CZ" sz="1800" b="1" i="0" u="none" strike="noStrike" kern="1200" cap="none" spc="0" normalizeH="0" baseline="0" noProof="0" dirty="0">
              <a:ln>
                <a:noFill/>
              </a:ln>
              <a:solidFill>
                <a:prstClr val="black"/>
              </a:solidFill>
              <a:effectLst/>
              <a:uLnTx/>
              <a:uFillTx/>
              <a:latin typeface="Calibri" panose="020F0502020204030204"/>
              <a:ea typeface="Calibri"/>
              <a:cs typeface="Calibri"/>
            </a:endParaRPr>
          </a:p>
        </p:txBody>
      </p:sp>
      <p:sp>
        <p:nvSpPr>
          <p:cNvPr id="18" name="TextovéPole 17"/>
          <p:cNvSpPr txBox="1"/>
          <p:nvPr/>
        </p:nvSpPr>
        <p:spPr>
          <a:xfrm>
            <a:off x="7127451" y="1415771"/>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1.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19" name="TextovéPole 18"/>
          <p:cNvSpPr txBox="1"/>
          <p:nvPr/>
        </p:nvSpPr>
        <p:spPr>
          <a:xfrm>
            <a:off x="7171327" y="2546514"/>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2.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20" name="TextovéPole 19"/>
          <p:cNvSpPr txBox="1"/>
          <p:nvPr/>
        </p:nvSpPr>
        <p:spPr>
          <a:xfrm>
            <a:off x="7181626" y="3618827"/>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3.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5" name="Text Box 4">
            <a:extLst>
              <a:ext uri="{FF2B5EF4-FFF2-40B4-BE49-F238E27FC236}">
                <a16:creationId xmlns:a16="http://schemas.microsoft.com/office/drawing/2014/main" id="{35EC2CA9-8B4B-FB86-A5D6-A5CDB772B373}"/>
              </a:ext>
            </a:extLst>
          </p:cNvPr>
          <p:cNvSpPr txBox="1">
            <a:spLocks noChangeArrowheads="1"/>
          </p:cNvSpPr>
          <p:nvPr>
            <p:custDataLst>
              <p:tags r:id="rId2"/>
            </p:custDataLst>
          </p:nvPr>
        </p:nvSpPr>
        <p:spPr bwMode="auto">
          <a:xfrm rot="16200000">
            <a:off x="-1364841" y="2643347"/>
            <a:ext cx="37331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600" b="1" i="0" u="none" strike="noStrike" kern="0" cap="none" spc="0" normalizeH="0" baseline="0" noProof="0">
                <a:ln>
                  <a:noFill/>
                </a:ln>
                <a:solidFill>
                  <a:prstClr val="black"/>
                </a:solidFill>
                <a:effectLst/>
                <a:uLnTx/>
                <a:uFillTx/>
                <a:latin typeface="Arial" panose="020B0604020202020204" pitchFamily="34" charset="0"/>
                <a:ea typeface="+mn-ea"/>
                <a:cs typeface="+mn-cs"/>
              </a:rPr>
              <a:t>Podíl osob ve věkové kategorii (%)</a:t>
            </a:r>
          </a:p>
        </p:txBody>
      </p:sp>
      <p:sp>
        <p:nvSpPr>
          <p:cNvPr id="6" name="TextovéPole 5">
            <a:extLst>
              <a:ext uri="{FF2B5EF4-FFF2-40B4-BE49-F238E27FC236}">
                <a16:creationId xmlns:a16="http://schemas.microsoft.com/office/drawing/2014/main" id="{B12C5012-3A94-AF77-5075-A23ECD991098}"/>
              </a:ext>
            </a:extLst>
          </p:cNvPr>
          <p:cNvSpPr txBox="1"/>
          <p:nvPr/>
        </p:nvSpPr>
        <p:spPr>
          <a:xfrm>
            <a:off x="4294232" y="2127491"/>
            <a:ext cx="5324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1.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7" name="TextovéPole 4">
            <a:extLst>
              <a:ext uri="{FF2B5EF4-FFF2-40B4-BE49-F238E27FC236}">
                <a16:creationId xmlns:a16="http://schemas.microsoft.com/office/drawing/2014/main" id="{50C0FE2A-0EC5-60F7-BCEA-3C00DFFBD0EF}"/>
              </a:ext>
            </a:extLst>
          </p:cNvPr>
          <p:cNvSpPr txBox="1"/>
          <p:nvPr/>
        </p:nvSpPr>
        <p:spPr>
          <a:xfrm>
            <a:off x="3316232" y="1392142"/>
            <a:ext cx="4765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2.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8" name="TextovéPole 5">
            <a:extLst>
              <a:ext uri="{FF2B5EF4-FFF2-40B4-BE49-F238E27FC236}">
                <a16:creationId xmlns:a16="http://schemas.microsoft.com/office/drawing/2014/main" id="{89F4F5C5-C14C-65EF-ABC1-21D96F9FFD39}"/>
              </a:ext>
            </a:extLst>
          </p:cNvPr>
          <p:cNvSpPr txBox="1"/>
          <p:nvPr/>
        </p:nvSpPr>
        <p:spPr>
          <a:xfrm>
            <a:off x="2107750" y="2941913"/>
            <a:ext cx="618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3. </a:t>
            </a:r>
            <a:endParaRPr kumimoji="0" lang="en-US" sz="1800" b="1" i="0" u="none" strike="noStrike" kern="1200" cap="none" spc="0" normalizeH="0" baseline="0" noProof="0">
              <a:ln>
                <a:noFill/>
              </a:ln>
              <a:solidFill>
                <a:srgbClr val="C00000"/>
              </a:solidFill>
              <a:effectLst/>
              <a:uLnTx/>
              <a:uFillTx/>
              <a:latin typeface="Arial Black" panose="020B0A04020102020204" pitchFamily="34" charset="0"/>
              <a:ea typeface="+mn-ea"/>
              <a:cs typeface="+mn-cs"/>
            </a:endParaRPr>
          </a:p>
        </p:txBody>
      </p:sp>
      <p:sp>
        <p:nvSpPr>
          <p:cNvPr id="9" name="Šipka doprava 11">
            <a:extLst>
              <a:ext uri="{FF2B5EF4-FFF2-40B4-BE49-F238E27FC236}">
                <a16:creationId xmlns:a16="http://schemas.microsoft.com/office/drawing/2014/main" id="{700421B1-163F-479F-D2B2-6CEBC43133FE}"/>
              </a:ext>
            </a:extLst>
          </p:cNvPr>
          <p:cNvSpPr/>
          <p:nvPr/>
        </p:nvSpPr>
        <p:spPr>
          <a:xfrm>
            <a:off x="4699848" y="2195689"/>
            <a:ext cx="682906" cy="173620"/>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Šipka doprava 22">
            <a:extLst>
              <a:ext uri="{FF2B5EF4-FFF2-40B4-BE49-F238E27FC236}">
                <a16:creationId xmlns:a16="http://schemas.microsoft.com/office/drawing/2014/main" id="{77FED97B-0B5D-57D3-A7F5-CB225C2558C1}"/>
              </a:ext>
            </a:extLst>
          </p:cNvPr>
          <p:cNvSpPr/>
          <p:nvPr/>
        </p:nvSpPr>
        <p:spPr>
          <a:xfrm>
            <a:off x="3728742" y="1486518"/>
            <a:ext cx="1270975" cy="17970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TextovéPole 10">
            <a:extLst>
              <a:ext uri="{FF2B5EF4-FFF2-40B4-BE49-F238E27FC236}">
                <a16:creationId xmlns:a16="http://schemas.microsoft.com/office/drawing/2014/main" id="{D6FF0A44-BA39-2B23-1830-7666EB529C4E}"/>
              </a:ext>
            </a:extLst>
          </p:cNvPr>
          <p:cNvSpPr txBox="1"/>
          <p:nvPr>
            <p:custDataLst>
              <p:tags r:id="rId3"/>
            </p:custDataLst>
          </p:nvPr>
        </p:nvSpPr>
        <p:spPr>
          <a:xfrm>
            <a:off x="273050" y="557702"/>
            <a:ext cx="1145086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hlinkClick r:id="rId8"/>
              </a:rPr>
              <a:t>Projekce obyvatelstva v krajích ČR - do roku 2080 | Produkty (gov.cz)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Zveřejněno dne: 12. 12. 2024)</a:t>
            </a:r>
          </a:p>
        </p:txBody>
      </p:sp>
      <p:sp>
        <p:nvSpPr>
          <p:cNvPr id="13" name="Nadpis 12">
            <a:extLst>
              <a:ext uri="{FF2B5EF4-FFF2-40B4-BE49-F238E27FC236}">
                <a16:creationId xmlns:a16="http://schemas.microsoft.com/office/drawing/2014/main" id="{2969186D-E164-3462-402F-A9B20397C0D4}"/>
              </a:ext>
            </a:extLst>
          </p:cNvPr>
          <p:cNvSpPr>
            <a:spLocks noGrp="1"/>
          </p:cNvSpPr>
          <p:nvPr>
            <p:ph type="title"/>
          </p:nvPr>
        </p:nvSpPr>
        <p:spPr>
          <a:xfrm>
            <a:off x="272590" y="160258"/>
            <a:ext cx="11386173" cy="538364"/>
          </a:xfrm>
        </p:spPr>
        <p:txBody>
          <a:bodyPr/>
          <a:lstStyle/>
          <a:p>
            <a:r>
              <a:rPr lang="en-US" noProof="0" dirty="0" err="1">
                <a:solidFill>
                  <a:srgbClr val="002060"/>
                </a:solidFill>
              </a:rPr>
              <a:t>Věková</a:t>
            </a:r>
            <a:r>
              <a:rPr lang="en-US" noProof="0" dirty="0">
                <a:solidFill>
                  <a:srgbClr val="002060"/>
                </a:solidFill>
              </a:rPr>
              <a:t> </a:t>
            </a:r>
            <a:r>
              <a:rPr lang="en-US" noProof="0" dirty="0" err="1">
                <a:solidFill>
                  <a:srgbClr val="002060"/>
                </a:solidFill>
              </a:rPr>
              <a:t>struktura</a:t>
            </a:r>
            <a:r>
              <a:rPr lang="en-US" noProof="0" dirty="0">
                <a:solidFill>
                  <a:srgbClr val="002060"/>
                </a:solidFill>
              </a:rPr>
              <a:t> </a:t>
            </a:r>
            <a:r>
              <a:rPr lang="cs-CZ" noProof="0" dirty="0">
                <a:solidFill>
                  <a:srgbClr val="002060"/>
                </a:solidFill>
              </a:rPr>
              <a:t>populace</a:t>
            </a:r>
            <a:r>
              <a:rPr lang="en-US" noProof="0" dirty="0">
                <a:solidFill>
                  <a:srgbClr val="002060"/>
                </a:solidFill>
              </a:rPr>
              <a:t> </a:t>
            </a:r>
            <a:r>
              <a:rPr lang="cs-CZ" noProof="0" dirty="0">
                <a:solidFill>
                  <a:srgbClr val="002060"/>
                </a:solidFill>
              </a:rPr>
              <a:t>Libereckého kraje</a:t>
            </a:r>
            <a:r>
              <a:rPr lang="en-US" noProof="0" dirty="0">
                <a:solidFill>
                  <a:srgbClr val="002060"/>
                </a:solidFill>
              </a:rPr>
              <a:t> a </a:t>
            </a:r>
            <a:r>
              <a:rPr lang="en-US" noProof="0" dirty="0" err="1">
                <a:solidFill>
                  <a:srgbClr val="002060"/>
                </a:solidFill>
              </a:rPr>
              <a:t>její</a:t>
            </a:r>
            <a:r>
              <a:rPr lang="en-US" noProof="0" dirty="0">
                <a:solidFill>
                  <a:srgbClr val="002060"/>
                </a:solidFill>
              </a:rPr>
              <a:t> </a:t>
            </a:r>
            <a:r>
              <a:rPr lang="en-US" noProof="0" dirty="0" err="1">
                <a:solidFill>
                  <a:srgbClr val="002060"/>
                </a:solidFill>
              </a:rPr>
              <a:t>očekávaný</a:t>
            </a:r>
            <a:r>
              <a:rPr lang="en-US" noProof="0" dirty="0">
                <a:solidFill>
                  <a:srgbClr val="002060"/>
                </a:solidFill>
              </a:rPr>
              <a:t> </a:t>
            </a:r>
            <a:r>
              <a:rPr lang="en-US" noProof="0" dirty="0" err="1">
                <a:solidFill>
                  <a:srgbClr val="002060"/>
                </a:solidFill>
              </a:rPr>
              <a:t>vývoj</a:t>
            </a:r>
            <a:br>
              <a:rPr lang="en-US" noProof="0" dirty="0">
                <a:solidFill>
                  <a:srgbClr val="002060"/>
                </a:solidFill>
              </a:rPr>
            </a:br>
            <a:endParaRPr lang="cs-CZ" dirty="0">
              <a:solidFill>
                <a:srgbClr val="002060"/>
              </a:solidFill>
            </a:endParaRPr>
          </a:p>
        </p:txBody>
      </p:sp>
      <p:graphicFrame>
        <p:nvGraphicFramePr>
          <p:cNvPr id="14" name="Tabulka 13">
            <a:extLst>
              <a:ext uri="{FF2B5EF4-FFF2-40B4-BE49-F238E27FC236}">
                <a16:creationId xmlns:a16="http://schemas.microsoft.com/office/drawing/2014/main" id="{8D3D9E48-7A3A-A2E5-88B3-D68965885DE0}"/>
              </a:ext>
            </a:extLst>
          </p:cNvPr>
          <p:cNvGraphicFramePr>
            <a:graphicFrameLocks noGrp="1"/>
          </p:cNvGraphicFramePr>
          <p:nvPr>
            <p:custDataLst>
              <p:tags r:id="rId4"/>
            </p:custDataLst>
          </p:nvPr>
        </p:nvGraphicFramePr>
        <p:xfrm>
          <a:off x="452622" y="5230674"/>
          <a:ext cx="11334094" cy="1463040"/>
        </p:xfrm>
        <a:graphic>
          <a:graphicData uri="http://schemas.openxmlformats.org/drawingml/2006/table">
            <a:tbl>
              <a:tblPr>
                <a:tableStyleId>{5C22544A-7EE6-4342-B048-85BDC9FD1C3A}</a:tableStyleId>
              </a:tblPr>
              <a:tblGrid>
                <a:gridCol w="2924769">
                  <a:extLst>
                    <a:ext uri="{9D8B030D-6E8A-4147-A177-3AD203B41FA5}">
                      <a16:colId xmlns:a16="http://schemas.microsoft.com/office/drawing/2014/main" val="2765753559"/>
                    </a:ext>
                  </a:extLst>
                </a:gridCol>
                <a:gridCol w="1672316">
                  <a:extLst>
                    <a:ext uri="{9D8B030D-6E8A-4147-A177-3AD203B41FA5}">
                      <a16:colId xmlns:a16="http://schemas.microsoft.com/office/drawing/2014/main" val="2950578564"/>
                    </a:ext>
                  </a:extLst>
                </a:gridCol>
                <a:gridCol w="1672316">
                  <a:extLst>
                    <a:ext uri="{9D8B030D-6E8A-4147-A177-3AD203B41FA5}">
                      <a16:colId xmlns:a16="http://schemas.microsoft.com/office/drawing/2014/main" val="4027662802"/>
                    </a:ext>
                  </a:extLst>
                </a:gridCol>
                <a:gridCol w="1755103">
                  <a:extLst>
                    <a:ext uri="{9D8B030D-6E8A-4147-A177-3AD203B41FA5}">
                      <a16:colId xmlns:a16="http://schemas.microsoft.com/office/drawing/2014/main" val="2984655169"/>
                    </a:ext>
                  </a:extLst>
                </a:gridCol>
                <a:gridCol w="1672313">
                  <a:extLst>
                    <a:ext uri="{9D8B030D-6E8A-4147-A177-3AD203B41FA5}">
                      <a16:colId xmlns:a16="http://schemas.microsoft.com/office/drawing/2014/main" val="3874475901"/>
                    </a:ext>
                  </a:extLst>
                </a:gridCol>
                <a:gridCol w="1637277">
                  <a:extLst>
                    <a:ext uri="{9D8B030D-6E8A-4147-A177-3AD203B41FA5}">
                      <a16:colId xmlns:a16="http://schemas.microsoft.com/office/drawing/2014/main" val="1823650083"/>
                    </a:ext>
                  </a:extLst>
                </a:gridCol>
              </a:tblGrid>
              <a:tr h="286627">
                <a:tc>
                  <a:txBody>
                    <a:bodyPr/>
                    <a:lstStyle/>
                    <a:p>
                      <a:pPr algn="l" fontAlgn="b"/>
                      <a:r>
                        <a:rPr lang="cs-CZ" sz="1800" b="1" i="0" u="none" strike="noStrike">
                          <a:solidFill>
                            <a:schemeClr val="tx1"/>
                          </a:solidFill>
                          <a:effectLst/>
                          <a:latin typeface="Arial" panose="020B0604020202020204" pitchFamily="34" charset="0"/>
                        </a:rPr>
                        <a:t>Liberecký kraj</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a:t>
                      </a:r>
                      <a:r>
                        <a:rPr lang="cs-CZ" sz="1800" b="1" i="0" u="none" strike="noStrike">
                          <a:solidFill>
                            <a:schemeClr val="bg1"/>
                          </a:solidFill>
                          <a:effectLst/>
                          <a:latin typeface="Arial" panose="020B0604020202020204" pitchFamily="34" charset="0"/>
                        </a:rPr>
                        <a:t>3</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2</a:t>
                      </a:r>
                      <a:r>
                        <a:rPr lang="en-US" sz="1800" b="1" i="0" u="none" strike="noStrike">
                          <a:solidFill>
                            <a:schemeClr val="bg1"/>
                          </a:solidFill>
                          <a:effectLst/>
                          <a:latin typeface="Arial" panose="020B0604020202020204" pitchFamily="34" charset="0"/>
                        </a:rPr>
                        <a:t>.</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2020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 31. 12. 2024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2030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2040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2050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943161172"/>
                  </a:ext>
                </a:extLst>
              </a:tr>
              <a:tr h="335270">
                <a:tc>
                  <a:txBody>
                    <a:bodyPr/>
                    <a:lstStyle/>
                    <a:p>
                      <a:pPr algn="r" fontAlgn="t"/>
                      <a:r>
                        <a:rPr lang="cs-CZ" sz="1800" b="1" i="0" u="none" strike="noStrike">
                          <a:effectLst/>
                          <a:latin typeface="Arial" panose="020B0604020202020204" pitchFamily="34" charset="0"/>
                          <a:cs typeface="Arial" panose="020B0604020202020204" pitchFamily="34" charset="0"/>
                        </a:rPr>
                        <a:t>Obyvatelé ve věku 65+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90 819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94 452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98 605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111 667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126 743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5685866"/>
                  </a:ext>
                </a:extLst>
              </a:tr>
              <a:tr h="335270">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a:effectLst/>
                          <a:latin typeface="Arial" panose="020B0604020202020204" pitchFamily="34" charset="0"/>
                          <a:cs typeface="Arial" panose="020B0604020202020204" pitchFamily="34" charset="0"/>
                        </a:rPr>
                        <a:t>Obyvatelé ve věku 75+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34 098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43 069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52 346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56 422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66 194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94657658"/>
                  </a:ext>
                </a:extLst>
              </a:tr>
              <a:tr h="230409">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a:effectLst/>
                          <a:latin typeface="Arial" panose="020B0604020202020204" pitchFamily="34" charset="0"/>
                          <a:cs typeface="Arial" panose="020B0604020202020204" pitchFamily="34" charset="0"/>
                        </a:rPr>
                        <a:t>Obyvatelé ve věku 85+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7 791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1" i="0" u="none" strike="noStrike" kern="1200">
                          <a:solidFill>
                            <a:schemeClr val="bg1"/>
                          </a:solidFill>
                          <a:effectLst/>
                          <a:latin typeface="Arial" panose="020B0604020202020204" pitchFamily="34" charset="0"/>
                          <a:ea typeface="+mn-ea"/>
                          <a:cs typeface="+mn-cs"/>
                        </a:rPr>
                        <a:t>8 195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11 219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1" i="0" u="none" strike="noStrike" kern="1200">
                          <a:solidFill>
                            <a:schemeClr val="bg1"/>
                          </a:solidFill>
                          <a:effectLst/>
                          <a:latin typeface="Arial" panose="020B0604020202020204" pitchFamily="34" charset="0"/>
                          <a:ea typeface="+mn-ea"/>
                          <a:cs typeface="+mn-cs"/>
                        </a:rPr>
                        <a:t>20 413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20 790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51251127"/>
                  </a:ext>
                </a:extLst>
              </a:tr>
            </a:tbl>
          </a:graphicData>
        </a:graphic>
      </p:graphicFrame>
      <p:graphicFrame>
        <p:nvGraphicFramePr>
          <p:cNvPr id="4" name="Object 2">
            <a:extLst>
              <a:ext uri="{FF2B5EF4-FFF2-40B4-BE49-F238E27FC236}">
                <a16:creationId xmlns:a16="http://schemas.microsoft.com/office/drawing/2014/main" id="{84495EF7-F584-F941-77A6-4A9544F9BFBF}"/>
              </a:ext>
            </a:extLst>
          </p:cNvPr>
          <p:cNvGraphicFramePr>
            <a:graphicFrameLocks noChangeAspect="1"/>
          </p:cNvGraphicFramePr>
          <p:nvPr>
            <p:custDataLst>
              <p:tags r:id="rId5"/>
            </p:custDataLst>
          </p:nvPr>
        </p:nvGraphicFramePr>
        <p:xfrm>
          <a:off x="520453" y="1128786"/>
          <a:ext cx="5737225" cy="403225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120794355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9CC4CB-6C33-0007-F647-4FCE859CD397}"/>
            </a:ext>
          </a:extLst>
        </p:cNvPr>
        <p:cNvGrpSpPr/>
        <p:nvPr/>
      </p:nvGrpSpPr>
      <p:grpSpPr>
        <a:xfrm>
          <a:off x="0" y="0"/>
          <a:ext cx="0" cy="0"/>
          <a:chOff x="0" y="0"/>
          <a:chExt cx="0" cy="0"/>
        </a:xfrm>
      </p:grpSpPr>
      <p:sp>
        <p:nvSpPr>
          <p:cNvPr id="2" name="Title 2">
            <a:extLst>
              <a:ext uri="{FF2B5EF4-FFF2-40B4-BE49-F238E27FC236}">
                <a16:creationId xmlns:a16="http://schemas.microsoft.com/office/drawing/2014/main" id="{6EC6578C-69B9-FB2A-C826-86FCCA28073F}"/>
              </a:ext>
            </a:extLst>
          </p:cNvPr>
          <p:cNvSpPr txBox="1">
            <a:spLocks/>
          </p:cNvSpPr>
          <p:nvPr/>
        </p:nvSpPr>
        <p:spPr>
          <a:xfrm>
            <a:off x="165779" y="449475"/>
            <a:ext cx="11860442" cy="1429568"/>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70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Hlavní zdroje dat </a:t>
            </a:r>
          </a:p>
        </p:txBody>
      </p:sp>
      <p:sp>
        <p:nvSpPr>
          <p:cNvPr id="3" name="Šipka: dolů 2">
            <a:extLst>
              <a:ext uri="{FF2B5EF4-FFF2-40B4-BE49-F238E27FC236}">
                <a16:creationId xmlns:a16="http://schemas.microsoft.com/office/drawing/2014/main" id="{DFB30A1A-F4BA-5244-0CD9-15FBC4B74147}"/>
              </a:ext>
            </a:extLst>
          </p:cNvPr>
          <p:cNvSpPr/>
          <p:nvPr/>
        </p:nvSpPr>
        <p:spPr>
          <a:xfrm>
            <a:off x="5384222" y="5691552"/>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F2737601-A963-78EA-9CD5-20B6EFB222E1}"/>
              </a:ext>
            </a:extLst>
          </p:cNvPr>
          <p:cNvSpPr txBox="1"/>
          <p:nvPr/>
        </p:nvSpPr>
        <p:spPr>
          <a:xfrm>
            <a:off x="730705" y="1879043"/>
            <a:ext cx="10730588" cy="341632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3600" b="0" i="0" u="none" strike="noStrike" kern="1200" cap="none" spc="0" normalizeH="0" baseline="0" noProof="0">
                <a:ln>
                  <a:noFill/>
                </a:ln>
                <a:solidFill>
                  <a:prstClr val="black"/>
                </a:solidFill>
                <a:effectLst/>
                <a:uLnTx/>
                <a:uFillTx/>
                <a:latin typeface="Calibri" panose="020F0502020204030204"/>
                <a:ea typeface="+mn-ea"/>
                <a:cs typeface="+mn-cs"/>
              </a:rPr>
              <a:t>Národní zdravotnický informační systém (NZIS)</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3600" b="0" i="0" u="none" strike="noStrike" kern="1200" cap="none" spc="0" normalizeH="0" baseline="0" noProof="0">
                <a:ln>
                  <a:noFill/>
                </a:ln>
                <a:solidFill>
                  <a:prstClr val="black"/>
                </a:solidFill>
                <a:effectLst/>
                <a:uLnTx/>
                <a:uFillTx/>
                <a:latin typeface="Calibri" panose="020F0502020204030204"/>
                <a:ea typeface="+mn-ea"/>
                <a:cs typeface="+mn-cs"/>
              </a:rPr>
              <a:t>Integrace systémů pro sledování personálních kapacit a dostupných zdrojů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3600" b="0" i="0" u="none" strike="noStrike" kern="1200" cap="none" spc="0" normalizeH="0" baseline="0" noProof="0">
                <a:ln>
                  <a:noFill/>
                </a:ln>
                <a:solidFill>
                  <a:prstClr val="black"/>
                </a:solidFill>
                <a:effectLst/>
                <a:uLnTx/>
                <a:uFillTx/>
                <a:latin typeface="Calibri" panose="020F0502020204030204"/>
                <a:ea typeface="+mn-ea"/>
                <a:cs typeface="+mn-cs"/>
              </a:rPr>
              <a:t>„Real </a:t>
            </a:r>
            <a:r>
              <a:rPr kumimoji="0" lang="cs-CZ" sz="3600" b="0" i="0" u="none" strike="noStrike" kern="1200" cap="none" spc="0" normalizeH="0" baseline="0" noProof="0" err="1">
                <a:ln>
                  <a:noFill/>
                </a:ln>
                <a:solidFill>
                  <a:prstClr val="black"/>
                </a:solidFill>
                <a:effectLst/>
                <a:uLnTx/>
                <a:uFillTx/>
                <a:latin typeface="Calibri" panose="020F0502020204030204"/>
                <a:ea typeface="+mn-ea"/>
                <a:cs typeface="+mn-cs"/>
              </a:rPr>
              <a:t>time</a:t>
            </a:r>
            <a:r>
              <a:rPr kumimoji="0" lang="cs-CZ" sz="3600" b="0" i="0" u="none" strike="noStrike" kern="1200" cap="none" spc="0" normalizeH="0" baseline="0" noProof="0">
                <a:ln>
                  <a:noFill/>
                </a:ln>
                <a:solidFill>
                  <a:prstClr val="black"/>
                </a:solidFill>
                <a:effectLst/>
                <a:uLnTx/>
                <a:uFillTx/>
                <a:latin typeface="Calibri" panose="020F0502020204030204"/>
                <a:ea typeface="+mn-ea"/>
                <a:cs typeface="+mn-cs"/>
              </a:rPr>
              <a:t>“ centrální evidence očkování (CEO)</a:t>
            </a:r>
          </a:p>
          <a:p>
            <a:pPr marL="452438" marR="0" lvl="0" indent="-452438"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3600" b="0" i="0" u="none" strike="noStrike" kern="1200" cap="none" spc="0" normalizeH="0" baseline="0" noProof="0">
                <a:ln>
                  <a:noFill/>
                </a:ln>
                <a:solidFill>
                  <a:prstClr val="black"/>
                </a:solidFill>
                <a:effectLst/>
                <a:uLnTx/>
                <a:uFillTx/>
                <a:latin typeface="Calibri" panose="020F0502020204030204"/>
                <a:ea typeface="+mn-ea"/>
                <a:cs typeface="+mn-cs"/>
              </a:rPr>
              <a:t>Nově propojená data zdravotních a sociálních informačních systémů </a:t>
            </a:r>
          </a:p>
        </p:txBody>
      </p:sp>
    </p:spTree>
    <p:extLst>
      <p:ext uri="{BB962C8B-B14F-4D97-AF65-F5344CB8AC3E}">
        <p14:creationId xmlns:p14="http://schemas.microsoft.com/office/powerpoint/2010/main" val="19872752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F60818-A096-CAD5-9A96-ECC699954A81}"/>
            </a:ext>
          </a:extLst>
        </p:cNvPr>
        <p:cNvGrpSpPr/>
        <p:nvPr/>
      </p:nvGrpSpPr>
      <p:grpSpPr>
        <a:xfrm>
          <a:off x="0" y="0"/>
          <a:ext cx="0" cy="0"/>
          <a:chOff x="0" y="0"/>
          <a:chExt cx="0" cy="0"/>
        </a:xfrm>
      </p:grpSpPr>
      <p:sp>
        <p:nvSpPr>
          <p:cNvPr id="2" name="Nadpis 3">
            <a:extLst>
              <a:ext uri="{FF2B5EF4-FFF2-40B4-BE49-F238E27FC236}">
                <a16:creationId xmlns:a16="http://schemas.microsoft.com/office/drawing/2014/main" id="{8F2E8928-3B49-243C-A47F-D3C60A359D65}"/>
              </a:ext>
            </a:extLst>
          </p:cNvPr>
          <p:cNvSpPr txBox="1">
            <a:spLocks/>
          </p:cNvSpPr>
          <p:nvPr/>
        </p:nvSpPr>
        <p:spPr>
          <a:xfrm>
            <a:off x="657700" y="257352"/>
            <a:ext cx="10515600" cy="150373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383C63"/>
                </a:solidFill>
                <a:latin typeface="+mn-lt"/>
                <a:ea typeface="+mn-ea"/>
                <a:cs typeface="+mn-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002060"/>
                </a:solidFill>
                <a:effectLst/>
                <a:uLnTx/>
                <a:uFillTx/>
                <a:latin typeface="Calibri" panose="020F0502020204030204"/>
                <a:ea typeface="+mn-ea"/>
                <a:cs typeface="+mn-cs"/>
              </a:rPr>
              <a:t>Predikce dalšího vývoje populace </a:t>
            </a:r>
            <a:r>
              <a:rPr lang="cs-CZ" sz="2800" dirty="0">
                <a:solidFill>
                  <a:srgbClr val="002060"/>
                </a:solidFill>
                <a:latin typeface="Calibri" panose="020F0502020204030204"/>
              </a:rPr>
              <a:t>Libereckého </a:t>
            </a:r>
            <a:r>
              <a:rPr kumimoji="0" lang="cs-CZ" sz="2800" b="1" i="0" u="none" strike="noStrike" kern="1200" cap="none" spc="0" normalizeH="0" baseline="0" noProof="0" dirty="0">
                <a:ln>
                  <a:noFill/>
                </a:ln>
                <a:solidFill>
                  <a:srgbClr val="002060"/>
                </a:solidFill>
                <a:effectLst/>
                <a:uLnTx/>
                <a:uFillTx/>
                <a:latin typeface="Calibri" panose="020F0502020204030204"/>
                <a:ea typeface="+mn-ea"/>
                <a:cs typeface="+mn-cs"/>
              </a:rPr>
              <a:t>kraje</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dirty="0">
                <a:ln>
                  <a:noFill/>
                </a:ln>
                <a:solidFill>
                  <a:srgbClr val="002060"/>
                </a:solidFill>
                <a:effectLst/>
                <a:uLnTx/>
                <a:uFillTx/>
                <a:latin typeface="Calibri" panose="020F0502020204030204"/>
                <a:ea typeface="+mn-ea"/>
                <a:cs typeface="+mn-cs"/>
              </a:rPr>
              <a:t>Na jaký nárůst potřeb je třeba systém dimenzovat </a:t>
            </a:r>
            <a:endParaRPr kumimoji="0" lang="en-GB" sz="28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6D0C0E6F-5F92-2577-CA73-C9139F02F5C7}"/>
              </a:ext>
            </a:extLst>
          </p:cNvPr>
          <p:cNvSpPr txBox="1"/>
          <p:nvPr/>
        </p:nvSpPr>
        <p:spPr>
          <a:xfrm>
            <a:off x="994787" y="5247636"/>
            <a:ext cx="3650677" cy="8925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Počet seniorů 85+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dnes: cca </a:t>
            </a:r>
            <a:r>
              <a:rPr lang="cs-CZ" sz="2600" b="1">
                <a:solidFill>
                  <a:prstClr val="black"/>
                </a:solidFill>
                <a:latin typeface="Calibri" panose="020F0502020204030204"/>
              </a:rPr>
              <a:t>8</a:t>
            </a: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 000</a:t>
            </a:r>
          </a:p>
        </p:txBody>
      </p:sp>
      <p:sp>
        <p:nvSpPr>
          <p:cNvPr id="10" name="TextovéPole 9">
            <a:extLst>
              <a:ext uri="{FF2B5EF4-FFF2-40B4-BE49-F238E27FC236}">
                <a16:creationId xmlns:a16="http://schemas.microsoft.com/office/drawing/2014/main" id="{25CC41AF-50BF-3FFB-BCE4-7F68C9BD0001}"/>
              </a:ext>
            </a:extLst>
          </p:cNvPr>
          <p:cNvSpPr txBox="1"/>
          <p:nvPr/>
        </p:nvSpPr>
        <p:spPr>
          <a:xfrm>
            <a:off x="7537937" y="5247636"/>
            <a:ext cx="4339213" cy="8925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Počet seniorů 2040 – 2050: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cca </a:t>
            </a:r>
            <a:r>
              <a:rPr lang="cs-CZ" sz="2600" b="1">
                <a:solidFill>
                  <a:prstClr val="black"/>
                </a:solidFill>
                <a:latin typeface="Calibri" panose="020F0502020204030204"/>
              </a:rPr>
              <a:t>20</a:t>
            </a: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 </a:t>
            </a:r>
            <a:r>
              <a:rPr lang="cs-CZ" sz="2600" b="1">
                <a:solidFill>
                  <a:prstClr val="black"/>
                </a:solidFill>
                <a:latin typeface="Calibri" panose="020F0502020204030204"/>
              </a:rPr>
              <a:t>5</a:t>
            </a: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00</a:t>
            </a:r>
          </a:p>
        </p:txBody>
      </p:sp>
      <p:sp>
        <p:nvSpPr>
          <p:cNvPr id="11" name="TextovéPole 10">
            <a:extLst>
              <a:ext uri="{FF2B5EF4-FFF2-40B4-BE49-F238E27FC236}">
                <a16:creationId xmlns:a16="http://schemas.microsoft.com/office/drawing/2014/main" id="{FD86CEEC-9799-F699-191F-6FA944E5BF83}"/>
              </a:ext>
            </a:extLst>
          </p:cNvPr>
          <p:cNvSpPr txBox="1"/>
          <p:nvPr/>
        </p:nvSpPr>
        <p:spPr>
          <a:xfrm>
            <a:off x="2820125" y="4061075"/>
            <a:ext cx="5928527" cy="116955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Koeficient potřebného nárůstu kapacit </a:t>
            </a:r>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pro dlouhodobou péči </a:t>
            </a:r>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white"/>
                </a:solidFill>
                <a:effectLst/>
                <a:highlight>
                  <a:srgbClr val="C00000"/>
                </a:highlight>
                <a:uLnTx/>
                <a:uFillTx/>
                <a:latin typeface="Calibri" panose="020F0502020204030204"/>
                <a:ea typeface="+mn-ea"/>
                <a:cs typeface="+mn-cs"/>
              </a:rPr>
              <a:t>2,49 – </a:t>
            </a:r>
            <a:r>
              <a:rPr lang="cs-CZ" sz="2600" b="1">
                <a:solidFill>
                  <a:prstClr val="white"/>
                </a:solidFill>
                <a:highlight>
                  <a:srgbClr val="C00000"/>
                </a:highlight>
                <a:latin typeface="Calibri" panose="020F0502020204030204"/>
              </a:rPr>
              <a:t>2,54</a:t>
            </a:r>
            <a:endParaRPr kumimoji="0" lang="cs-CZ" sz="2600" b="1" i="0" u="none" strike="noStrike" kern="1200" cap="none" spc="0" normalizeH="0" baseline="0" noProof="0">
              <a:ln>
                <a:noFill/>
              </a:ln>
              <a:solidFill>
                <a:prstClr val="white"/>
              </a:solidFill>
              <a:effectLst/>
              <a:highlight>
                <a:srgbClr val="C00000"/>
              </a:highlight>
              <a:uLnTx/>
              <a:uFillTx/>
              <a:latin typeface="Calibri" panose="020F0502020204030204"/>
              <a:ea typeface="+mn-ea"/>
              <a:cs typeface="+mn-cs"/>
            </a:endParaRPr>
          </a:p>
        </p:txBody>
      </p:sp>
      <p:sp>
        <p:nvSpPr>
          <p:cNvPr id="15" name="TextovéPole 14">
            <a:extLst>
              <a:ext uri="{FF2B5EF4-FFF2-40B4-BE49-F238E27FC236}">
                <a16:creationId xmlns:a16="http://schemas.microsoft.com/office/drawing/2014/main" id="{2FF9A05D-D71F-35EA-BFC5-D082585ABBC6}"/>
              </a:ext>
            </a:extLst>
          </p:cNvPr>
          <p:cNvSpPr txBox="1"/>
          <p:nvPr>
            <p:custDataLst>
              <p:tags r:id="rId1"/>
            </p:custDataLst>
          </p:nvPr>
        </p:nvSpPr>
        <p:spPr>
          <a:xfrm>
            <a:off x="370566" y="2939256"/>
            <a:ext cx="1145086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hlinkClick r:id="rId5"/>
              </a:rPr>
              <a:t>Projekce obyvatelstva v krajích ČR - do roku 2080 | Produkty (gov.cz)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Zveřejněno dne: 12. 12. 2024)</a:t>
            </a:r>
          </a:p>
        </p:txBody>
      </p:sp>
      <p:sp>
        <p:nvSpPr>
          <p:cNvPr id="4" name="Šipka: doprava 8">
            <a:extLst>
              <a:ext uri="{FF2B5EF4-FFF2-40B4-BE49-F238E27FC236}">
                <a16:creationId xmlns:a16="http://schemas.microsoft.com/office/drawing/2014/main" id="{835E4FED-69D6-1DCF-D165-BB4FCF4A4868}"/>
              </a:ext>
            </a:extLst>
          </p:cNvPr>
          <p:cNvSpPr/>
          <p:nvPr/>
        </p:nvSpPr>
        <p:spPr>
          <a:xfrm>
            <a:off x="4086757" y="5474392"/>
            <a:ext cx="3235569" cy="422030"/>
          </a:xfrm>
          <a:prstGeom prst="rightArrow">
            <a:avLst/>
          </a:prstGeom>
          <a:solidFill>
            <a:schemeClr val="accent5"/>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cs-CZ"/>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 name="Tabulka 2">
            <a:extLst>
              <a:ext uri="{FF2B5EF4-FFF2-40B4-BE49-F238E27FC236}">
                <a16:creationId xmlns:a16="http://schemas.microsoft.com/office/drawing/2014/main" id="{87F825DB-F3C4-97AC-7EBB-2C17AE8A91C9}"/>
              </a:ext>
            </a:extLst>
          </p:cNvPr>
          <p:cNvGraphicFramePr>
            <a:graphicFrameLocks noGrp="1"/>
          </p:cNvGraphicFramePr>
          <p:nvPr>
            <p:custDataLst>
              <p:tags r:id="rId2"/>
            </p:custDataLst>
            <p:extLst>
              <p:ext uri="{D42A27DB-BD31-4B8C-83A1-F6EECF244321}">
                <p14:modId xmlns:p14="http://schemas.microsoft.com/office/powerpoint/2010/main" val="3193437400"/>
              </p:ext>
            </p:extLst>
          </p:nvPr>
        </p:nvGraphicFramePr>
        <p:xfrm>
          <a:off x="370566" y="1393694"/>
          <a:ext cx="11334094" cy="1463040"/>
        </p:xfrm>
        <a:graphic>
          <a:graphicData uri="http://schemas.openxmlformats.org/drawingml/2006/table">
            <a:tbl>
              <a:tblPr>
                <a:tableStyleId>{5C22544A-7EE6-4342-B048-85BDC9FD1C3A}</a:tableStyleId>
              </a:tblPr>
              <a:tblGrid>
                <a:gridCol w="2924769">
                  <a:extLst>
                    <a:ext uri="{9D8B030D-6E8A-4147-A177-3AD203B41FA5}">
                      <a16:colId xmlns:a16="http://schemas.microsoft.com/office/drawing/2014/main" val="2765753559"/>
                    </a:ext>
                  </a:extLst>
                </a:gridCol>
                <a:gridCol w="1672316">
                  <a:extLst>
                    <a:ext uri="{9D8B030D-6E8A-4147-A177-3AD203B41FA5}">
                      <a16:colId xmlns:a16="http://schemas.microsoft.com/office/drawing/2014/main" val="2950578564"/>
                    </a:ext>
                  </a:extLst>
                </a:gridCol>
                <a:gridCol w="1672316">
                  <a:extLst>
                    <a:ext uri="{9D8B030D-6E8A-4147-A177-3AD203B41FA5}">
                      <a16:colId xmlns:a16="http://schemas.microsoft.com/office/drawing/2014/main" val="4027662802"/>
                    </a:ext>
                  </a:extLst>
                </a:gridCol>
                <a:gridCol w="1755103">
                  <a:extLst>
                    <a:ext uri="{9D8B030D-6E8A-4147-A177-3AD203B41FA5}">
                      <a16:colId xmlns:a16="http://schemas.microsoft.com/office/drawing/2014/main" val="2984655169"/>
                    </a:ext>
                  </a:extLst>
                </a:gridCol>
                <a:gridCol w="1672313">
                  <a:extLst>
                    <a:ext uri="{9D8B030D-6E8A-4147-A177-3AD203B41FA5}">
                      <a16:colId xmlns:a16="http://schemas.microsoft.com/office/drawing/2014/main" val="3874475901"/>
                    </a:ext>
                  </a:extLst>
                </a:gridCol>
                <a:gridCol w="1637277">
                  <a:extLst>
                    <a:ext uri="{9D8B030D-6E8A-4147-A177-3AD203B41FA5}">
                      <a16:colId xmlns:a16="http://schemas.microsoft.com/office/drawing/2014/main" val="1823650083"/>
                    </a:ext>
                  </a:extLst>
                </a:gridCol>
              </a:tblGrid>
              <a:tr h="286627">
                <a:tc>
                  <a:txBody>
                    <a:bodyPr/>
                    <a:lstStyle/>
                    <a:p>
                      <a:pPr algn="ctr" fontAlgn="b"/>
                      <a:r>
                        <a:rPr lang="cs-CZ" sz="1800" b="1" i="0" u="none" strike="noStrike">
                          <a:solidFill>
                            <a:schemeClr val="tx1"/>
                          </a:solidFill>
                          <a:effectLst/>
                          <a:latin typeface="Arial" panose="020B0604020202020204" pitchFamily="34" charset="0"/>
                        </a:rPr>
                        <a:t>Liberecký kraj</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a:t>
                      </a:r>
                      <a:r>
                        <a:rPr lang="cs-CZ" sz="1800" b="1" i="0" u="none" strike="noStrike">
                          <a:solidFill>
                            <a:schemeClr val="bg1"/>
                          </a:solidFill>
                          <a:effectLst/>
                          <a:latin typeface="Arial" panose="020B0604020202020204" pitchFamily="34" charset="0"/>
                        </a:rPr>
                        <a:t>3</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2</a:t>
                      </a:r>
                      <a:r>
                        <a:rPr lang="en-US" sz="1800" b="1" i="0" u="none" strike="noStrike">
                          <a:solidFill>
                            <a:schemeClr val="bg1"/>
                          </a:solidFill>
                          <a:effectLst/>
                          <a:latin typeface="Arial" panose="020B0604020202020204" pitchFamily="34" charset="0"/>
                        </a:rPr>
                        <a:t>.</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2020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 31. 12. 2024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2030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2040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fontAlgn="b"/>
                      <a:r>
                        <a:rPr lang="cs-CZ" sz="1800" b="1" i="0" u="none" strike="noStrike">
                          <a:solidFill>
                            <a:schemeClr val="bg1"/>
                          </a:solidFill>
                          <a:effectLst/>
                          <a:latin typeface="Arial" panose="020B0604020202020204" pitchFamily="34" charset="0"/>
                        </a:rPr>
                        <a:t>k</a:t>
                      </a:r>
                      <a:r>
                        <a:rPr lang="en-US" sz="1800" b="1" i="0" u="none" strike="noStrike">
                          <a:solidFill>
                            <a:schemeClr val="bg1"/>
                          </a:solidFill>
                          <a:effectLst/>
                          <a:latin typeface="Arial" panose="020B0604020202020204" pitchFamily="34" charset="0"/>
                        </a:rPr>
                        <a:t> 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1.</a:t>
                      </a:r>
                      <a:r>
                        <a:rPr lang="cs-CZ" sz="1800" b="1" i="0" u="none" strike="noStrike">
                          <a:solidFill>
                            <a:schemeClr val="bg1"/>
                          </a:solidFill>
                          <a:effectLst/>
                          <a:latin typeface="Arial" panose="020B0604020202020204" pitchFamily="34" charset="0"/>
                        </a:rPr>
                        <a:t> </a:t>
                      </a:r>
                      <a:r>
                        <a:rPr lang="en-US" sz="1800" b="1" i="0" u="none" strike="noStrike">
                          <a:solidFill>
                            <a:schemeClr val="bg1"/>
                          </a:solidFill>
                          <a:effectLst/>
                          <a:latin typeface="Arial" panose="020B0604020202020204" pitchFamily="34" charset="0"/>
                        </a:rPr>
                        <a:t>2050</a:t>
                      </a:r>
                      <a:endParaRPr lang="cs-CZ" sz="1800" b="1" i="0" u="none" strike="noStrike">
                        <a:solidFill>
                          <a:schemeClr val="bg1"/>
                        </a:solidFill>
                        <a:effectLst/>
                        <a:latin typeface="Arial" panose="020B06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943161172"/>
                  </a:ext>
                </a:extLst>
              </a:tr>
              <a:tr h="335270">
                <a:tc>
                  <a:txBody>
                    <a:bodyPr/>
                    <a:lstStyle/>
                    <a:p>
                      <a:pPr algn="r" fontAlgn="t"/>
                      <a:r>
                        <a:rPr lang="cs-CZ" sz="1800" b="1" i="0" u="none" strike="noStrike">
                          <a:effectLst/>
                          <a:latin typeface="Arial" panose="020B0604020202020204" pitchFamily="34" charset="0"/>
                          <a:cs typeface="Arial" panose="020B0604020202020204" pitchFamily="34" charset="0"/>
                        </a:rPr>
                        <a:t>Obyvatelé ve věku 65+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90 819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94 452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98 605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111 667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126 743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5685866"/>
                  </a:ext>
                </a:extLst>
              </a:tr>
              <a:tr h="335270">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a:effectLst/>
                          <a:latin typeface="Arial" panose="020B0604020202020204" pitchFamily="34" charset="0"/>
                          <a:cs typeface="Arial" panose="020B0604020202020204" pitchFamily="34" charset="0"/>
                        </a:rPr>
                        <a:t>Obyvatelé ve věku 75+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34 098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43 069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52 346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56 422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66 194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94657658"/>
                  </a:ext>
                </a:extLst>
              </a:tr>
              <a:tr h="230409">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cs-CZ" sz="1800" b="1" i="0" u="none" strike="noStrike">
                          <a:effectLst/>
                          <a:latin typeface="Arial" panose="020B0604020202020204" pitchFamily="34" charset="0"/>
                          <a:cs typeface="Arial" panose="020B0604020202020204" pitchFamily="34" charset="0"/>
                        </a:rPr>
                        <a:t>Obyvatelé ve věku 85+</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7 791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1" i="0" u="none" strike="noStrike" kern="1200">
                          <a:solidFill>
                            <a:schemeClr val="bg1"/>
                          </a:solidFill>
                          <a:effectLst/>
                          <a:latin typeface="Arial" panose="020B0604020202020204" pitchFamily="34" charset="0"/>
                          <a:ea typeface="+mn-ea"/>
                          <a:cs typeface="+mn-cs"/>
                        </a:rPr>
                        <a:t>8 195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11 219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cs-CZ" sz="1800" b="1" i="0" u="none" strike="noStrike" kern="1200">
                          <a:solidFill>
                            <a:schemeClr val="bg1"/>
                          </a:solidFill>
                          <a:effectLst/>
                          <a:latin typeface="Arial" panose="020B0604020202020204" pitchFamily="34" charset="0"/>
                          <a:ea typeface="+mn-ea"/>
                          <a:cs typeface="+mn-cs"/>
                        </a:rPr>
                        <a:t>20 413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mn-cs"/>
                        </a:rPr>
                        <a:t>20 790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51251127"/>
                  </a:ext>
                </a:extLst>
              </a:tr>
            </a:tbl>
          </a:graphicData>
        </a:graphic>
      </p:graphicFrame>
    </p:spTree>
    <p:extLst>
      <p:ext uri="{BB962C8B-B14F-4D97-AF65-F5344CB8AC3E}">
        <p14:creationId xmlns:p14="http://schemas.microsoft.com/office/powerpoint/2010/main" val="218719688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1D221D-9828-E61C-5FF4-8D79B809B56B}"/>
            </a:ext>
          </a:extLst>
        </p:cNvPr>
        <p:cNvGrpSpPr/>
        <p:nvPr/>
      </p:nvGrpSpPr>
      <p:grpSpPr>
        <a:xfrm>
          <a:off x="0" y="0"/>
          <a:ext cx="0" cy="0"/>
          <a:chOff x="0" y="0"/>
          <a:chExt cx="0" cy="0"/>
        </a:xfrm>
      </p:grpSpPr>
      <p:sp>
        <p:nvSpPr>
          <p:cNvPr id="6" name="Nadpis 1">
            <a:extLst>
              <a:ext uri="{FF2B5EF4-FFF2-40B4-BE49-F238E27FC236}">
                <a16:creationId xmlns:a16="http://schemas.microsoft.com/office/drawing/2014/main" id="{AF14FE6B-2A3E-F239-3B21-DD44B4999D8C}"/>
              </a:ext>
            </a:extLst>
          </p:cNvPr>
          <p:cNvSpPr txBox="1">
            <a:spLocks/>
          </p:cNvSpPr>
          <p:nvPr/>
        </p:nvSpPr>
        <p:spPr>
          <a:xfrm>
            <a:off x="243079" y="599894"/>
            <a:ext cx="11705842" cy="198260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4000" b="1" i="0" u="sng" strike="noStrike" kern="1200" cap="none" spc="0" normalizeH="0" baseline="0" noProof="0">
                <a:ln>
                  <a:noFill/>
                </a:ln>
                <a:solidFill>
                  <a:srgbClr val="004DA2"/>
                </a:solidFill>
                <a:effectLst/>
                <a:uLnTx/>
                <a:uFillTx/>
                <a:latin typeface="Calibri" panose="020F0502020204030204"/>
                <a:ea typeface="+mj-ea"/>
                <a:cs typeface="+mj-cs"/>
              </a:rPr>
              <a:t>Demografický vývoj nebude v čase lineární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4000" b="1" i="0" u="sng" strike="noStrike" kern="1200" cap="none" spc="0" normalizeH="0" baseline="0" noProof="0">
                <a:ln>
                  <a:noFill/>
                </a:ln>
                <a:solidFill>
                  <a:srgbClr val="004DA2"/>
                </a:solidFill>
                <a:effectLst/>
                <a:uLnTx/>
                <a:uFillTx/>
                <a:latin typeface="Calibri" panose="020F0502020204030204"/>
                <a:ea typeface="+mj-ea"/>
                <a:cs typeface="+mj-cs"/>
              </a:rPr>
              <a:t>a rovnoměrný</a:t>
            </a:r>
            <a:r>
              <a:rPr kumimoji="0" lang="cs-CZ" sz="4000" b="1" i="0" u="none" strike="noStrike" kern="1200" cap="none" spc="0" normalizeH="0" baseline="0" noProof="0">
                <a:ln>
                  <a:noFill/>
                </a:ln>
                <a:solidFill>
                  <a:srgbClr val="004DA2"/>
                </a:solidFill>
                <a:effectLst/>
                <a:uLnTx/>
                <a:uFillTx/>
                <a:latin typeface="Calibri" panose="020F0502020204030204"/>
                <a:ea typeface="+mj-ea"/>
                <a:cs typeface="+mj-cs"/>
              </a:rPr>
              <a:t>.</a:t>
            </a:r>
            <a:r>
              <a:rPr kumimoji="0" lang="cs-CZ" sz="3200" b="1" i="0" u="none" strike="noStrike" kern="1200" cap="none" spc="0" normalizeH="0" baseline="0" noProof="0">
                <a:ln>
                  <a:noFill/>
                </a:ln>
                <a:solidFill>
                  <a:srgbClr val="004DA2"/>
                </a:solidFill>
                <a:effectLst/>
                <a:uLnTx/>
                <a:uFillTx/>
                <a:latin typeface="Calibri" panose="020F0502020204030204"/>
                <a:ea typeface="+mj-ea"/>
                <a:cs typeface="+mj-cs"/>
              </a:rPr>
              <a:t>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a:ln>
                  <a:noFill/>
                </a:ln>
                <a:solidFill>
                  <a:srgbClr val="004DA2"/>
                </a:solidFill>
                <a:effectLst/>
                <a:uLnTx/>
                <a:uFillTx/>
                <a:latin typeface="Calibri" panose="020F0502020204030204"/>
                <a:ea typeface="+mj-ea"/>
                <a:cs typeface="+mj-cs"/>
              </a:rPr>
              <a:t>K nejvýraznějšímu nárůstu počtu obyvatel ve věku 80+, resp. 85+, dojde cca do roku 2035. Následně bude stárnutí pokračovat pomalejším a plynulejším tempem až do roku 2050.  </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a:ln>
                <a:noFill/>
              </a:ln>
              <a:solidFill>
                <a:srgbClr val="004DA2"/>
              </a:solidFill>
              <a:effectLst/>
              <a:uLnTx/>
              <a:uFillTx/>
              <a:latin typeface="Calibri" panose="020F0502020204030204"/>
              <a:ea typeface="+mj-ea"/>
              <a:cs typeface="+mj-cs"/>
            </a:endParaRP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a:ln>
                <a:noFill/>
              </a:ln>
              <a:solidFill>
                <a:srgbClr val="004DA2"/>
              </a:solidFill>
              <a:effectLst/>
              <a:uLnTx/>
              <a:uFillTx/>
              <a:latin typeface="Calibri" panose="020F0502020204030204"/>
              <a:ea typeface="+mj-ea"/>
              <a:cs typeface="+mj-cs"/>
            </a:endParaRPr>
          </a:p>
        </p:txBody>
      </p:sp>
      <p:sp>
        <p:nvSpPr>
          <p:cNvPr id="12" name="Šipka: dolů 11">
            <a:extLst>
              <a:ext uri="{FF2B5EF4-FFF2-40B4-BE49-F238E27FC236}">
                <a16:creationId xmlns:a16="http://schemas.microsoft.com/office/drawing/2014/main" id="{853CDCA8-3FE8-C7FF-8D24-3DB0D53A8737}"/>
              </a:ext>
            </a:extLst>
          </p:cNvPr>
          <p:cNvSpPr/>
          <p:nvPr/>
        </p:nvSpPr>
        <p:spPr>
          <a:xfrm>
            <a:off x="5221793" y="5929097"/>
            <a:ext cx="1748413" cy="771211"/>
          </a:xfrm>
          <a:prstGeom prst="downArrow">
            <a:avLst/>
          </a:prstGeom>
          <a:solidFill>
            <a:srgbClr val="004DA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8DA48840-002B-40DD-3464-92154B89C6A6}"/>
              </a:ext>
            </a:extLst>
          </p:cNvPr>
          <p:cNvSpPr txBox="1"/>
          <p:nvPr/>
        </p:nvSpPr>
        <p:spPr>
          <a:xfrm>
            <a:off x="1704868" y="3075169"/>
            <a:ext cx="8782259" cy="1200329"/>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FF0000"/>
                </a:solidFill>
                <a:effectLst/>
                <a:uLnTx/>
                <a:uFillTx/>
                <a:latin typeface="Calibri" panose="020F0502020204030204"/>
                <a:ea typeface="+mn-ea"/>
                <a:cs typeface="+mn-cs"/>
              </a:rPr>
              <a:t>Věkové kategorie 80+, resp. 85+ hrají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FF0000"/>
                </a:solidFill>
                <a:effectLst/>
                <a:uLnTx/>
                <a:uFillTx/>
                <a:latin typeface="Calibri" panose="020F0502020204030204"/>
                <a:ea typeface="+mn-ea"/>
                <a:cs typeface="+mn-cs"/>
              </a:rPr>
              <a:t>v predikcích klíčový význam</a:t>
            </a:r>
          </a:p>
        </p:txBody>
      </p:sp>
      <p:sp>
        <p:nvSpPr>
          <p:cNvPr id="3" name="TextovéPole 2">
            <a:extLst>
              <a:ext uri="{FF2B5EF4-FFF2-40B4-BE49-F238E27FC236}">
                <a16:creationId xmlns:a16="http://schemas.microsoft.com/office/drawing/2014/main" id="{EBFD9832-C63A-05F5-231F-CD9216027B6D}"/>
              </a:ext>
            </a:extLst>
          </p:cNvPr>
          <p:cNvSpPr txBox="1"/>
          <p:nvPr/>
        </p:nvSpPr>
        <p:spPr>
          <a:xfrm>
            <a:off x="2277625" y="4251966"/>
            <a:ext cx="7636747" cy="156966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 Prudký demografický růst – prodlužující se doba života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 Významný nárůst nemocnosti a morbidity (až z 60%)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 Významná ztráta soběstačnosti a růst potřeb péče v závěru života (&gt; 26% využívá dlouhodobé sociální služby)</a:t>
            </a:r>
          </a:p>
        </p:txBody>
      </p:sp>
    </p:spTree>
    <p:extLst>
      <p:ext uri="{BB962C8B-B14F-4D97-AF65-F5344CB8AC3E}">
        <p14:creationId xmlns:p14="http://schemas.microsoft.com/office/powerpoint/2010/main" val="28838174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1B2C2D-8CB4-02BB-48B1-2F5B70E55FF9}"/>
            </a:ext>
          </a:extLst>
        </p:cNvPr>
        <p:cNvGrpSpPr/>
        <p:nvPr/>
      </p:nvGrpSpPr>
      <p:grpSpPr>
        <a:xfrm>
          <a:off x="0" y="0"/>
          <a:ext cx="0" cy="0"/>
          <a:chOff x="0" y="0"/>
          <a:chExt cx="0" cy="0"/>
        </a:xfrm>
      </p:grpSpPr>
      <p:sp>
        <p:nvSpPr>
          <p:cNvPr id="16" name="Nadpis 1">
            <a:extLst>
              <a:ext uri="{FF2B5EF4-FFF2-40B4-BE49-F238E27FC236}">
                <a16:creationId xmlns:a16="http://schemas.microsoft.com/office/drawing/2014/main" id="{09300F28-42EC-51EE-3DF9-06A417BB8FC7}"/>
              </a:ext>
            </a:extLst>
          </p:cNvPr>
          <p:cNvSpPr txBox="1">
            <a:spLocks/>
          </p:cNvSpPr>
          <p:nvPr/>
        </p:nvSpPr>
        <p:spPr>
          <a:xfrm>
            <a:off x="302199" y="281664"/>
            <a:ext cx="10755661" cy="6347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b="1" kern="1200">
                <a:solidFill>
                  <a:srgbClr val="16468E"/>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dirty="0">
                <a:ln>
                  <a:noFill/>
                </a:ln>
                <a:solidFill>
                  <a:srgbClr val="002060"/>
                </a:solidFill>
                <a:effectLst/>
                <a:uLnTx/>
                <a:uFillTx/>
                <a:latin typeface="Calibri" panose="020F0502020204030204"/>
                <a:ea typeface="+mj-ea"/>
                <a:cs typeface="+mj-cs"/>
              </a:rPr>
              <a:t>Různé populační kohorty budou v následujících letech vytvářet různý (nelineární) tlak na dostupnou kapacitu služeb </a:t>
            </a:r>
          </a:p>
        </p:txBody>
      </p:sp>
      <p:graphicFrame>
        <p:nvGraphicFramePr>
          <p:cNvPr id="4" name="Tabulka 3">
            <a:extLst>
              <a:ext uri="{FF2B5EF4-FFF2-40B4-BE49-F238E27FC236}">
                <a16:creationId xmlns:a16="http://schemas.microsoft.com/office/drawing/2014/main" id="{BADDCD86-ED47-4137-04EB-F5CB914BE7C2}"/>
              </a:ext>
            </a:extLst>
          </p:cNvPr>
          <p:cNvGraphicFramePr>
            <a:graphicFrameLocks noGrp="1"/>
          </p:cNvGraphicFramePr>
          <p:nvPr/>
        </p:nvGraphicFramePr>
        <p:xfrm>
          <a:off x="302199" y="1692524"/>
          <a:ext cx="11334091" cy="2425386"/>
        </p:xfrm>
        <a:graphic>
          <a:graphicData uri="http://schemas.openxmlformats.org/drawingml/2006/table">
            <a:tbl>
              <a:tblPr/>
              <a:tblGrid>
                <a:gridCol w="2916806">
                  <a:extLst>
                    <a:ext uri="{9D8B030D-6E8A-4147-A177-3AD203B41FA5}">
                      <a16:colId xmlns:a16="http://schemas.microsoft.com/office/drawing/2014/main" val="3150445302"/>
                    </a:ext>
                  </a:extLst>
                </a:gridCol>
                <a:gridCol w="1683457">
                  <a:extLst>
                    <a:ext uri="{9D8B030D-6E8A-4147-A177-3AD203B41FA5}">
                      <a16:colId xmlns:a16="http://schemas.microsoft.com/office/drawing/2014/main" val="3706385422"/>
                    </a:ext>
                  </a:extLst>
                </a:gridCol>
                <a:gridCol w="1683457">
                  <a:extLst>
                    <a:ext uri="{9D8B030D-6E8A-4147-A177-3AD203B41FA5}">
                      <a16:colId xmlns:a16="http://schemas.microsoft.com/office/drawing/2014/main" val="1830189271"/>
                    </a:ext>
                  </a:extLst>
                </a:gridCol>
                <a:gridCol w="1683457">
                  <a:extLst>
                    <a:ext uri="{9D8B030D-6E8A-4147-A177-3AD203B41FA5}">
                      <a16:colId xmlns:a16="http://schemas.microsoft.com/office/drawing/2014/main" val="3938035641"/>
                    </a:ext>
                  </a:extLst>
                </a:gridCol>
                <a:gridCol w="1683457">
                  <a:extLst>
                    <a:ext uri="{9D8B030D-6E8A-4147-A177-3AD203B41FA5}">
                      <a16:colId xmlns:a16="http://schemas.microsoft.com/office/drawing/2014/main" val="1148603885"/>
                    </a:ext>
                  </a:extLst>
                </a:gridCol>
                <a:gridCol w="1683457">
                  <a:extLst>
                    <a:ext uri="{9D8B030D-6E8A-4147-A177-3AD203B41FA5}">
                      <a16:colId xmlns:a16="http://schemas.microsoft.com/office/drawing/2014/main" val="1730800842"/>
                    </a:ext>
                  </a:extLst>
                </a:gridCol>
              </a:tblGrid>
              <a:tr h="404231">
                <a:tc>
                  <a:txBody>
                    <a:bodyPr/>
                    <a:lstStyle/>
                    <a:p>
                      <a:pPr algn="ctr" rtl="0" fontAlgn="b"/>
                      <a:r>
                        <a:rPr lang="cs-CZ" sz="1800" b="1" i="0" u="none" strike="noStrike">
                          <a:solidFill>
                            <a:srgbClr val="C00000"/>
                          </a:solidFill>
                          <a:effectLst/>
                          <a:latin typeface="Arial" panose="020B0604020202020204" pitchFamily="34" charset="0"/>
                        </a:rPr>
                        <a:t>Koeficienty růstu pro ČR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b"/>
                      <a:r>
                        <a:rPr lang="cs-CZ" sz="1800" b="1" i="0" u="none" strike="noStrike">
                          <a:solidFill>
                            <a:srgbClr val="FFFFFF"/>
                          </a:solidFill>
                          <a:effectLst/>
                          <a:latin typeface="Arial" panose="020B0604020202020204" pitchFamily="34" charset="0"/>
                        </a:rPr>
                        <a:t>2024 -&gt; 2030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rtl="0" fontAlgn="b"/>
                      <a:r>
                        <a:rPr lang="cs-CZ" sz="1800" b="1" i="0" u="none" strike="noStrike">
                          <a:solidFill>
                            <a:srgbClr val="FFFFFF"/>
                          </a:solidFill>
                          <a:effectLst/>
                          <a:latin typeface="Arial" panose="020B0604020202020204" pitchFamily="34" charset="0"/>
                        </a:rPr>
                        <a:t>2030 -&gt; 2035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rtl="0" fontAlgn="b"/>
                      <a:r>
                        <a:rPr lang="cs-CZ" sz="1800" b="1" i="0" u="none" strike="noStrike">
                          <a:solidFill>
                            <a:srgbClr val="FFFFFF"/>
                          </a:solidFill>
                          <a:effectLst/>
                          <a:latin typeface="Arial" panose="020B0604020202020204" pitchFamily="34" charset="0"/>
                        </a:rPr>
                        <a:t>2024 -&gt; 2035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rtl="0" fontAlgn="b"/>
                      <a:r>
                        <a:rPr lang="cs-CZ" sz="1800" b="1" i="0" u="none" strike="noStrike">
                          <a:solidFill>
                            <a:srgbClr val="FFFFFF"/>
                          </a:solidFill>
                          <a:effectLst/>
                          <a:latin typeface="Arial" panose="020B0604020202020204" pitchFamily="34" charset="0"/>
                        </a:rPr>
                        <a:t>2035 -&gt; 2040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rtl="0" fontAlgn="b"/>
                      <a:r>
                        <a:rPr lang="cs-CZ" sz="1800" b="1" i="0" u="none" strike="noStrike">
                          <a:solidFill>
                            <a:srgbClr val="FFFFFF"/>
                          </a:solidFill>
                          <a:effectLst/>
                          <a:latin typeface="Arial" panose="020B0604020202020204" pitchFamily="34" charset="0"/>
                        </a:rPr>
                        <a:t>2040 -&gt; 2050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extLst>
                  <a:ext uri="{0D108BD9-81ED-4DB2-BD59-A6C34878D82A}">
                    <a16:rowId xmlns:a16="http://schemas.microsoft.com/office/drawing/2014/main" val="2670615104"/>
                  </a:ext>
                </a:extLst>
              </a:tr>
              <a:tr h="404231">
                <a:tc>
                  <a:txBody>
                    <a:bodyPr/>
                    <a:lstStyle/>
                    <a:p>
                      <a:pPr algn="ctr" rtl="0" fontAlgn="t"/>
                      <a:r>
                        <a:rPr lang="cs-CZ" sz="1800" b="1" i="0" u="none" strike="noStrike">
                          <a:solidFill>
                            <a:srgbClr val="000000"/>
                          </a:solidFill>
                          <a:effectLst/>
                          <a:latin typeface="Arial" panose="020B0604020202020204" pitchFamily="34" charset="0"/>
                        </a:rPr>
                        <a:t>Věk 65-69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1BCD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3EAF6"/>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D2EA"/>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EE1"/>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83A6D4"/>
                    </a:solidFill>
                  </a:tcPr>
                </a:tc>
                <a:extLst>
                  <a:ext uri="{0D108BD9-81ED-4DB2-BD59-A6C34878D82A}">
                    <a16:rowId xmlns:a16="http://schemas.microsoft.com/office/drawing/2014/main" val="3197180662"/>
                  </a:ext>
                </a:extLst>
              </a:tr>
              <a:tr h="404231">
                <a:tc>
                  <a:txBody>
                    <a:bodyPr/>
                    <a:lstStyle/>
                    <a:p>
                      <a:pPr algn="ctr" rtl="0" fontAlgn="t"/>
                      <a:r>
                        <a:rPr lang="cs-CZ" sz="1800" b="1" i="0" u="none" strike="noStrike">
                          <a:solidFill>
                            <a:srgbClr val="000000"/>
                          </a:solidFill>
                          <a:effectLst/>
                          <a:latin typeface="Arial" panose="020B0604020202020204" pitchFamily="34" charset="0"/>
                        </a:rPr>
                        <a:t>Věk 70-74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994CB"/>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1C7E4"/>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5A8AC6"/>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EFF8"/>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C3C6"/>
                    </a:solidFill>
                  </a:tcPr>
                </a:tc>
                <a:extLst>
                  <a:ext uri="{0D108BD9-81ED-4DB2-BD59-A6C34878D82A}">
                    <a16:rowId xmlns:a16="http://schemas.microsoft.com/office/drawing/2014/main" val="3373868108"/>
                  </a:ext>
                </a:extLst>
              </a:tr>
              <a:tr h="404231">
                <a:tc>
                  <a:txBody>
                    <a:bodyPr/>
                    <a:lstStyle/>
                    <a:p>
                      <a:pPr algn="ctr" rtl="0" fontAlgn="t"/>
                      <a:r>
                        <a:rPr lang="cs-CZ" sz="1800" b="1" i="0" u="none" strike="noStrike">
                          <a:solidFill>
                            <a:srgbClr val="000000"/>
                          </a:solidFill>
                          <a:effectLst/>
                          <a:latin typeface="Arial" panose="020B0604020202020204" pitchFamily="34" charset="0"/>
                        </a:rPr>
                        <a:t>Věk 75-79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0F3FA"/>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79ED0"/>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1BCD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ED0E9"/>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CED1"/>
                    </a:solidFill>
                  </a:tcPr>
                </a:tc>
                <a:extLst>
                  <a:ext uri="{0D108BD9-81ED-4DB2-BD59-A6C34878D82A}">
                    <a16:rowId xmlns:a16="http://schemas.microsoft.com/office/drawing/2014/main" val="2324114047"/>
                  </a:ext>
                </a:extLst>
              </a:tr>
              <a:tr h="404231">
                <a:tc>
                  <a:txBody>
                    <a:bodyPr/>
                    <a:lstStyle/>
                    <a:p>
                      <a:pPr algn="ctr" rtl="0" fontAlgn="t"/>
                      <a:r>
                        <a:rPr lang="cs-CZ" sz="1800" b="1" i="0" u="none" strike="noStrike">
                          <a:solidFill>
                            <a:srgbClr val="000000"/>
                          </a:solidFill>
                          <a:effectLst/>
                          <a:latin typeface="Arial" panose="020B0604020202020204" pitchFamily="34" charset="0"/>
                        </a:rPr>
                        <a:t>Věk 80+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CBCE"/>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4E7"/>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A9C9E"/>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FCFF"/>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F8FB"/>
                    </a:solidFill>
                  </a:tcPr>
                </a:tc>
                <a:extLst>
                  <a:ext uri="{0D108BD9-81ED-4DB2-BD59-A6C34878D82A}">
                    <a16:rowId xmlns:a16="http://schemas.microsoft.com/office/drawing/2014/main" val="3868962112"/>
                  </a:ext>
                </a:extLst>
              </a:tr>
              <a:tr h="404231">
                <a:tc>
                  <a:txBody>
                    <a:bodyPr/>
                    <a:lstStyle/>
                    <a:p>
                      <a:pPr algn="ctr" rtl="0" fontAlgn="t"/>
                      <a:r>
                        <a:rPr lang="cs-CZ" sz="1800" b="1" i="0" u="none" strike="noStrike">
                          <a:solidFill>
                            <a:srgbClr val="000000"/>
                          </a:solidFill>
                          <a:effectLst/>
                          <a:latin typeface="Arial" panose="020B0604020202020204" pitchFamily="34" charset="0"/>
                        </a:rPr>
                        <a:t>Věk 85+ let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C7C9"/>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C3C5"/>
                    </a:solidFill>
                  </a:tcPr>
                </a:tc>
                <a:tc>
                  <a:txBody>
                    <a:bodyPr/>
                    <a:lstStyle/>
                    <a:p>
                      <a:pPr marL="0" algn="ctr" defTabSz="914400" rtl="0" eaLnBrk="1" fontAlgn="b" latinLnBrk="0" hangingPunct="1"/>
                      <a:r>
                        <a:rPr lang="cs-CZ" sz="1800" b="1" i="0" u="none" strike="noStrike" kern="1200">
                          <a:solidFill>
                            <a:srgbClr val="000000"/>
                          </a:solidFill>
                          <a:effectLst/>
                          <a:latin typeface="Arial" panose="020B0604020202020204" pitchFamily="34" charset="0"/>
                          <a:ea typeface="+mn-ea"/>
                          <a:cs typeface="Arial" panose="020B0604020202020204" pitchFamily="34" charset="0"/>
                        </a:rPr>
                        <a:t>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8696B"/>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4E7"/>
                    </a:solidFill>
                  </a:tcPr>
                </a:tc>
                <a:tc>
                  <a:txBody>
                    <a:bodyPr/>
                    <a:lstStyle/>
                    <a:p>
                      <a:pPr marL="0" algn="ctr" defTabSz="914400" rtl="0" eaLnBrk="1" fontAlgn="b" latinLnBrk="0" hangingPunct="1"/>
                      <a:r>
                        <a:rPr lang="cs-CZ" sz="1800" b="0" i="0" u="none" strike="noStrike" kern="1200">
                          <a:solidFill>
                            <a:srgbClr val="000000"/>
                          </a:solidFill>
                          <a:effectLst/>
                          <a:latin typeface="Arial" panose="020B0604020202020204" pitchFamily="34" charset="0"/>
                          <a:ea typeface="+mn-ea"/>
                          <a:cs typeface="Arial" panose="020B0604020202020204" pitchFamily="34" charset="0"/>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F8FA"/>
                    </a:solidFill>
                  </a:tcPr>
                </a:tc>
                <a:extLst>
                  <a:ext uri="{0D108BD9-81ED-4DB2-BD59-A6C34878D82A}">
                    <a16:rowId xmlns:a16="http://schemas.microsoft.com/office/drawing/2014/main" val="4232571471"/>
                  </a:ext>
                </a:extLst>
              </a:tr>
            </a:tbl>
          </a:graphicData>
        </a:graphic>
      </p:graphicFrame>
      <p:sp>
        <p:nvSpPr>
          <p:cNvPr id="5" name="Šipka: dolů 4">
            <a:extLst>
              <a:ext uri="{FF2B5EF4-FFF2-40B4-BE49-F238E27FC236}">
                <a16:creationId xmlns:a16="http://schemas.microsoft.com/office/drawing/2014/main" id="{1BB283F6-F653-A8F0-2389-3F3494A646C8}"/>
              </a:ext>
            </a:extLst>
          </p:cNvPr>
          <p:cNvSpPr/>
          <p:nvPr/>
        </p:nvSpPr>
        <p:spPr>
          <a:xfrm>
            <a:off x="6964326" y="4327451"/>
            <a:ext cx="882503" cy="329609"/>
          </a:xfrm>
          <a:prstGeom prst="downArrow">
            <a:avLst/>
          </a:prstGeom>
          <a:solidFill>
            <a:srgbClr val="F869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9983D538-9530-0681-5097-71D4438E9054}"/>
              </a:ext>
            </a:extLst>
          </p:cNvPr>
          <p:cNvSpPr txBox="1"/>
          <p:nvPr/>
        </p:nvSpPr>
        <p:spPr>
          <a:xfrm>
            <a:off x="4997303" y="4739400"/>
            <a:ext cx="327482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Do roku 2040 je vývoj určován zejména věkovou kohortou 80+</a:t>
            </a:r>
          </a:p>
        </p:txBody>
      </p:sp>
      <p:sp>
        <p:nvSpPr>
          <p:cNvPr id="7" name="Šipka: dolů 6">
            <a:extLst>
              <a:ext uri="{FF2B5EF4-FFF2-40B4-BE49-F238E27FC236}">
                <a16:creationId xmlns:a16="http://schemas.microsoft.com/office/drawing/2014/main" id="{7B9FC451-AB6D-A993-090D-8594781B0A28}"/>
              </a:ext>
            </a:extLst>
          </p:cNvPr>
          <p:cNvSpPr/>
          <p:nvPr/>
        </p:nvSpPr>
        <p:spPr>
          <a:xfrm>
            <a:off x="10412819" y="4348716"/>
            <a:ext cx="882503" cy="329609"/>
          </a:xfrm>
          <a:prstGeom prst="downArrow">
            <a:avLst/>
          </a:prstGeom>
          <a:solidFill>
            <a:srgbClr val="FBCED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83943527-B941-856D-8165-EB677E141E9C}"/>
              </a:ext>
            </a:extLst>
          </p:cNvPr>
          <p:cNvSpPr txBox="1"/>
          <p:nvPr/>
        </p:nvSpPr>
        <p:spPr>
          <a:xfrm>
            <a:off x="8601740" y="4739400"/>
            <a:ext cx="3459125" cy="110799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V období 2040 – 2050 nejrychleji narůstá kohorta ve věku 70 – 79 let</a:t>
            </a:r>
          </a:p>
        </p:txBody>
      </p:sp>
      <p:sp>
        <p:nvSpPr>
          <p:cNvPr id="9" name="TextovéPole 8">
            <a:extLst>
              <a:ext uri="{FF2B5EF4-FFF2-40B4-BE49-F238E27FC236}">
                <a16:creationId xmlns:a16="http://schemas.microsoft.com/office/drawing/2014/main" id="{72ECC594-BEE1-7065-37EC-53A72DAD3D43}"/>
              </a:ext>
            </a:extLst>
          </p:cNvPr>
          <p:cNvSpPr txBox="1"/>
          <p:nvPr>
            <p:custDataLst>
              <p:tags r:id="rId1"/>
            </p:custDataLst>
          </p:nvPr>
        </p:nvSpPr>
        <p:spPr>
          <a:xfrm>
            <a:off x="302199" y="1010604"/>
            <a:ext cx="1145086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hlinkClick r:id="rId4"/>
              </a:rPr>
              <a:t>Projekce obyvatelstva České republiky - 2023–2100 | ČSÚ (czso.cz)</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(Zveřejněno dne: 30.11.2023)</a:t>
            </a:r>
          </a:p>
        </p:txBody>
      </p:sp>
    </p:spTree>
    <p:extLst>
      <p:ext uri="{BB962C8B-B14F-4D97-AF65-F5344CB8AC3E}">
        <p14:creationId xmlns:p14="http://schemas.microsoft.com/office/powerpoint/2010/main" val="30096838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272590" y="160258"/>
            <a:ext cx="11386173" cy="538364"/>
          </a:xfrm>
        </p:spPr>
        <p:txBody>
          <a:bodyPr/>
          <a:lstStyle/>
          <a:p>
            <a:r>
              <a:rPr lang="cs-CZ" dirty="0">
                <a:solidFill>
                  <a:srgbClr val="002060"/>
                </a:solidFill>
              </a:rPr>
              <a:t>Stárnutí populace v Libereckém kraji a ČR:</a:t>
            </a:r>
            <a:r>
              <a:rPr lang="en-US" dirty="0">
                <a:solidFill>
                  <a:srgbClr val="002060"/>
                </a:solidFill>
              </a:rPr>
              <a:t> </a:t>
            </a:r>
            <a:r>
              <a:rPr lang="cs-CZ" dirty="0">
                <a:solidFill>
                  <a:srgbClr val="002060"/>
                </a:solidFill>
              </a:rPr>
              <a:t>projekce indexu závislosti</a:t>
            </a:r>
            <a:endParaRPr lang="en-US" dirty="0">
              <a:solidFill>
                <a:srgbClr val="002060"/>
              </a:solidFill>
            </a:endParaRPr>
          </a:p>
        </p:txBody>
      </p:sp>
      <p:graphicFrame>
        <p:nvGraphicFramePr>
          <p:cNvPr id="4" name="Tabulka 3">
            <a:extLst>
              <a:ext uri="{FF2B5EF4-FFF2-40B4-BE49-F238E27FC236}">
                <a16:creationId xmlns:a16="http://schemas.microsoft.com/office/drawing/2014/main" id="{F6BE6B19-4C5A-2C4C-469D-7AEE6D5CAE07}"/>
              </a:ext>
            </a:extLst>
          </p:cNvPr>
          <p:cNvGraphicFramePr>
            <a:graphicFrameLocks noGrp="1"/>
          </p:cNvGraphicFramePr>
          <p:nvPr>
            <p:custDataLst>
              <p:tags r:id="rId2"/>
            </p:custDataLst>
          </p:nvPr>
        </p:nvGraphicFramePr>
        <p:xfrm>
          <a:off x="360843" y="1435417"/>
          <a:ext cx="11231084" cy="3009900"/>
        </p:xfrm>
        <a:graphic>
          <a:graphicData uri="http://schemas.openxmlformats.org/drawingml/2006/table">
            <a:tbl>
              <a:tblPr/>
              <a:tblGrid>
                <a:gridCol w="1652734">
                  <a:extLst>
                    <a:ext uri="{9D8B030D-6E8A-4147-A177-3AD203B41FA5}">
                      <a16:colId xmlns:a16="http://schemas.microsoft.com/office/drawing/2014/main" val="1482454257"/>
                    </a:ext>
                  </a:extLst>
                </a:gridCol>
                <a:gridCol w="957835">
                  <a:extLst>
                    <a:ext uri="{9D8B030D-6E8A-4147-A177-3AD203B41FA5}">
                      <a16:colId xmlns:a16="http://schemas.microsoft.com/office/drawing/2014/main" val="2889308601"/>
                    </a:ext>
                  </a:extLst>
                </a:gridCol>
                <a:gridCol w="957835">
                  <a:extLst>
                    <a:ext uri="{9D8B030D-6E8A-4147-A177-3AD203B41FA5}">
                      <a16:colId xmlns:a16="http://schemas.microsoft.com/office/drawing/2014/main" val="1249830230"/>
                    </a:ext>
                  </a:extLst>
                </a:gridCol>
                <a:gridCol w="957835">
                  <a:extLst>
                    <a:ext uri="{9D8B030D-6E8A-4147-A177-3AD203B41FA5}">
                      <a16:colId xmlns:a16="http://schemas.microsoft.com/office/drawing/2014/main" val="2908391273"/>
                    </a:ext>
                  </a:extLst>
                </a:gridCol>
                <a:gridCol w="957835">
                  <a:extLst>
                    <a:ext uri="{9D8B030D-6E8A-4147-A177-3AD203B41FA5}">
                      <a16:colId xmlns:a16="http://schemas.microsoft.com/office/drawing/2014/main" val="1878155606"/>
                    </a:ext>
                  </a:extLst>
                </a:gridCol>
                <a:gridCol w="957835">
                  <a:extLst>
                    <a:ext uri="{9D8B030D-6E8A-4147-A177-3AD203B41FA5}">
                      <a16:colId xmlns:a16="http://schemas.microsoft.com/office/drawing/2014/main" val="416320946"/>
                    </a:ext>
                  </a:extLst>
                </a:gridCol>
                <a:gridCol w="957835">
                  <a:extLst>
                    <a:ext uri="{9D8B030D-6E8A-4147-A177-3AD203B41FA5}">
                      <a16:colId xmlns:a16="http://schemas.microsoft.com/office/drawing/2014/main" val="3908054051"/>
                    </a:ext>
                  </a:extLst>
                </a:gridCol>
                <a:gridCol w="957835">
                  <a:extLst>
                    <a:ext uri="{9D8B030D-6E8A-4147-A177-3AD203B41FA5}">
                      <a16:colId xmlns:a16="http://schemas.microsoft.com/office/drawing/2014/main" val="1931804953"/>
                    </a:ext>
                  </a:extLst>
                </a:gridCol>
                <a:gridCol w="957835">
                  <a:extLst>
                    <a:ext uri="{9D8B030D-6E8A-4147-A177-3AD203B41FA5}">
                      <a16:colId xmlns:a16="http://schemas.microsoft.com/office/drawing/2014/main" val="771991145"/>
                    </a:ext>
                  </a:extLst>
                </a:gridCol>
                <a:gridCol w="957835">
                  <a:extLst>
                    <a:ext uri="{9D8B030D-6E8A-4147-A177-3AD203B41FA5}">
                      <a16:colId xmlns:a16="http://schemas.microsoft.com/office/drawing/2014/main" val="3771519011"/>
                    </a:ext>
                  </a:extLst>
                </a:gridCol>
                <a:gridCol w="957835">
                  <a:extLst>
                    <a:ext uri="{9D8B030D-6E8A-4147-A177-3AD203B41FA5}">
                      <a16:colId xmlns:a16="http://schemas.microsoft.com/office/drawing/2014/main" val="1984928214"/>
                    </a:ext>
                  </a:extLst>
                </a:gridCol>
              </a:tblGrid>
              <a:tr h="266700">
                <a:tc rowSpan="2">
                  <a:txBody>
                    <a:bodyPr/>
                    <a:lstStyle/>
                    <a:p>
                      <a:pPr algn="l" rtl="0" fontAlgn="ctr"/>
                      <a:r>
                        <a:rPr lang="cs-CZ" sz="1200" b="1" i="0" u="none" strike="noStrike">
                          <a:solidFill>
                            <a:srgbClr val="000000"/>
                          </a:solidFill>
                          <a:effectLst/>
                          <a:latin typeface="Arial" panose="020B0604020202020204" pitchFamily="34" charset="0"/>
                        </a:rPr>
                        <a:t>Počet obyvatel ve věku:</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rtl="0" fontAlgn="ctr"/>
                      <a:r>
                        <a:rPr lang="cs-CZ" sz="1200" b="1" i="0" u="none" strike="noStrike">
                          <a:solidFill>
                            <a:srgbClr val="FFFFFF"/>
                          </a:solidFill>
                          <a:effectLst/>
                          <a:latin typeface="Arial" panose="020B0604020202020204" pitchFamily="34" charset="0"/>
                        </a:rPr>
                        <a:t>k 1. 1. 2010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200" b="1" i="0" u="none" strike="noStrike">
                          <a:solidFill>
                            <a:srgbClr val="FFFFFF"/>
                          </a:solidFill>
                          <a:effectLst/>
                          <a:latin typeface="Arial" panose="020B0604020202020204" pitchFamily="34" charset="0"/>
                        </a:rPr>
                        <a:t>k 1. 1. 2020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200" b="1" i="0" u="none" strike="noStrike">
                          <a:solidFill>
                            <a:srgbClr val="FFFFFF"/>
                          </a:solidFill>
                          <a:effectLst/>
                          <a:latin typeface="Arial" panose="020B0604020202020204" pitchFamily="34" charset="0"/>
                        </a:rPr>
                        <a:t>k 1. 1. 2030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200" b="1" i="0" u="none" strike="noStrike">
                          <a:solidFill>
                            <a:srgbClr val="FFFFFF"/>
                          </a:solidFill>
                          <a:effectLst/>
                          <a:latin typeface="Arial" panose="020B0604020202020204" pitchFamily="34" charset="0"/>
                        </a:rPr>
                        <a:t>k 1. 1. 2040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200" b="1" i="0" u="none" strike="noStrike">
                          <a:solidFill>
                            <a:srgbClr val="FFFFFF"/>
                          </a:solidFill>
                          <a:effectLst/>
                          <a:latin typeface="Arial" panose="020B0604020202020204" pitchFamily="34" charset="0"/>
                        </a:rPr>
                        <a:t>k 1. 1. 2050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extLst>
                  <a:ext uri="{0D108BD9-81ED-4DB2-BD59-A6C34878D82A}">
                    <a16:rowId xmlns:a16="http://schemas.microsoft.com/office/drawing/2014/main" val="3935002448"/>
                  </a:ext>
                </a:extLst>
              </a:tr>
              <a:tr h="266700">
                <a:tc vMerge="1">
                  <a:txBody>
                    <a:bodyPr/>
                    <a:lstStyle/>
                    <a:p>
                      <a:endParaRPr lang="cs-CZ"/>
                    </a:p>
                  </a:txBody>
                  <a:tcPr/>
                </a:tc>
                <a:tc>
                  <a:txBody>
                    <a:bodyPr/>
                    <a:lstStyle/>
                    <a:p>
                      <a:pPr algn="ctr" rtl="0" fontAlgn="ctr"/>
                      <a:r>
                        <a:rPr lang="cs-CZ" sz="12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2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478562"/>
                  </a:ext>
                </a:extLst>
              </a:tr>
              <a:tr h="266700">
                <a:tc>
                  <a:txBody>
                    <a:bodyPr/>
                    <a:lstStyle/>
                    <a:p>
                      <a:pPr algn="r" rtl="0" fontAlgn="b"/>
                      <a:r>
                        <a:rPr lang="cs-CZ" sz="1200" b="0" i="0" u="none" strike="noStrike">
                          <a:solidFill>
                            <a:srgbClr val="000000"/>
                          </a:solidFill>
                          <a:effectLst/>
                          <a:latin typeface="Arial" panose="020B0604020202020204" pitchFamily="34" charset="0"/>
                        </a:rPr>
                        <a:t>0-14 let</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65 264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1 494 370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72 336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1 710 202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59 996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1 499 699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49 935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1 302 889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51 534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1 402 175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255265"/>
                  </a:ext>
                </a:extLst>
              </a:tr>
              <a:tr h="266700">
                <a:tc>
                  <a:txBody>
                    <a:bodyPr/>
                    <a:lstStyle/>
                    <a:p>
                      <a:pPr algn="r" rtl="0" fontAlgn="b"/>
                      <a:r>
                        <a:rPr lang="cs-CZ" sz="1200" b="0" i="0" u="none" strike="noStrike">
                          <a:solidFill>
                            <a:srgbClr val="000000"/>
                          </a:solidFill>
                          <a:effectLst/>
                          <a:latin typeface="Arial" panose="020B0604020202020204" pitchFamily="34" charset="0"/>
                        </a:rPr>
                        <a:t>15 až 64 let</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311 091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7 413 560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281 448</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6 852 107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278 412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6 837 521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263 309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6 693 034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233 109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rtl="0" fontAlgn="b"/>
                      <a:r>
                        <a:rPr lang="cs-CZ" sz="1200" b="0" i="0" u="none" strike="noStrike">
                          <a:solidFill>
                            <a:srgbClr val="000000"/>
                          </a:solidFill>
                          <a:effectLst/>
                          <a:latin typeface="Arial" panose="020B0604020202020204" pitchFamily="34" charset="0"/>
                        </a:rPr>
                        <a:t>6 191 569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extLst>
                  <a:ext uri="{0D108BD9-81ED-4DB2-BD59-A6C34878D82A}">
                    <a16:rowId xmlns:a16="http://schemas.microsoft.com/office/drawing/2014/main" val="3746174955"/>
                  </a:ext>
                </a:extLst>
              </a:tr>
              <a:tr h="266700">
                <a:tc>
                  <a:txBody>
                    <a:bodyPr/>
                    <a:lstStyle/>
                    <a:p>
                      <a:pPr algn="r" rtl="0" fontAlgn="b"/>
                      <a:r>
                        <a:rPr lang="cs-CZ" sz="1200" b="0" i="0" u="none" strike="noStrike">
                          <a:solidFill>
                            <a:srgbClr val="000000"/>
                          </a:solidFill>
                          <a:effectLst/>
                          <a:latin typeface="Arial" panose="020B0604020202020204" pitchFamily="34" charset="0"/>
                        </a:rPr>
                        <a:t>65 let a více</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62 672</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1 598 883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89 906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2 131 630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98 605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2 369 651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111 667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2 682 885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126 743</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cs-CZ" sz="1200" b="0" i="0" u="none" strike="noStrike">
                          <a:solidFill>
                            <a:srgbClr val="000000"/>
                          </a:solidFill>
                          <a:effectLst/>
                          <a:latin typeface="Arial" panose="020B0604020202020204" pitchFamily="34" charset="0"/>
                        </a:rPr>
                        <a:t>3 075 815</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0477621"/>
                  </a:ext>
                </a:extLst>
              </a:tr>
              <a:tr h="266700">
                <a:tc>
                  <a:txBody>
                    <a:bodyPr/>
                    <a:lstStyle/>
                    <a:p>
                      <a:pPr algn="r" fontAlgn="ctr"/>
                      <a:r>
                        <a:rPr lang="cs-CZ" sz="1800" b="0" i="0" u="none" strike="noStrike">
                          <a:solidFill>
                            <a:srgbClr val="000000"/>
                          </a:solidFill>
                          <a:effectLst/>
                          <a:latin typeface="Arial" panose="020B0604020202020204" pitchFamily="34" charset="0"/>
                        </a:rPr>
                        <a:t> </a:t>
                      </a:r>
                    </a:p>
                  </a:txBody>
                  <a:tcPr marL="7620" marR="7620" marT="762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cs-CZ" sz="1100" b="0" i="0" u="none" strike="noStrike">
                        <a:solidFill>
                          <a:srgbClr val="000000"/>
                        </a:solidFill>
                        <a:effectLst/>
                        <a:latin typeface="Calibri" panose="020F0502020204030204" pitchFamily="34" charset="0"/>
                      </a:endParaRPr>
                    </a:p>
                  </a:txBody>
                  <a:tcPr marL="7620" marR="7620" marT="762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cs-CZ" sz="1800" b="0" i="0" u="none" strike="noStrike">
                          <a:solidFill>
                            <a:srgbClr val="000000"/>
                          </a:solidFill>
                          <a:effectLst/>
                          <a:latin typeface="Arial" panose="020B0604020202020204" pitchFamily="34" charset="0"/>
                        </a:rPr>
                        <a:t> </a:t>
                      </a:r>
                    </a:p>
                  </a:txBody>
                  <a:tcPr marL="7620" marR="7620" marT="762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4530698"/>
                  </a:ext>
                </a:extLst>
              </a:tr>
              <a:tr h="266700">
                <a:tc rowSpan="2">
                  <a:txBody>
                    <a:bodyPr/>
                    <a:lstStyle/>
                    <a:p>
                      <a:pPr algn="l" rtl="0" fontAlgn="ctr"/>
                      <a:r>
                        <a:rPr lang="cs-CZ" sz="1600" b="1" i="0" u="none" strike="noStrike">
                          <a:solidFill>
                            <a:srgbClr val="000000"/>
                          </a:solidFill>
                          <a:effectLst/>
                          <a:latin typeface="Arial" panose="020B0604020202020204" pitchFamily="34" charset="0"/>
                        </a:rPr>
                        <a:t>Podíl obyvatel ve věku:</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rtl="0" fontAlgn="ctr"/>
                      <a:r>
                        <a:rPr lang="cs-CZ" sz="1800" b="1" i="0" u="none" strike="noStrike">
                          <a:solidFill>
                            <a:srgbClr val="FFFFFF"/>
                          </a:solidFill>
                          <a:effectLst/>
                          <a:latin typeface="Arial" panose="020B0604020202020204" pitchFamily="34" charset="0"/>
                        </a:rPr>
                        <a:t>k 1. 1. 2010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800" b="1" i="0" u="none" strike="noStrike">
                          <a:solidFill>
                            <a:srgbClr val="FFFFFF"/>
                          </a:solidFill>
                          <a:effectLst/>
                          <a:latin typeface="Arial" panose="020B0604020202020204" pitchFamily="34" charset="0"/>
                        </a:rPr>
                        <a:t>k 1. 1. 2020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800" b="1" i="0" u="none" strike="noStrike">
                          <a:solidFill>
                            <a:srgbClr val="FFFFFF"/>
                          </a:solidFill>
                          <a:effectLst/>
                          <a:latin typeface="Arial" panose="020B0604020202020204" pitchFamily="34" charset="0"/>
                        </a:rPr>
                        <a:t>k 1. 1. 2030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800" b="1" i="0" u="none" strike="noStrike">
                          <a:solidFill>
                            <a:srgbClr val="FFFFFF"/>
                          </a:solidFill>
                          <a:effectLst/>
                          <a:latin typeface="Arial" panose="020B0604020202020204" pitchFamily="34" charset="0"/>
                        </a:rPr>
                        <a:t>k 1. 1. 2040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tc gridSpan="2">
                  <a:txBody>
                    <a:bodyPr/>
                    <a:lstStyle/>
                    <a:p>
                      <a:pPr algn="ctr" rtl="0" fontAlgn="ctr"/>
                      <a:r>
                        <a:rPr lang="cs-CZ" sz="1800" b="1" i="0" u="none" strike="noStrike">
                          <a:solidFill>
                            <a:srgbClr val="FFFFFF"/>
                          </a:solidFill>
                          <a:effectLst/>
                          <a:latin typeface="Arial" panose="020B0604020202020204" pitchFamily="34" charset="0"/>
                        </a:rPr>
                        <a:t>k 1. 1. 2050</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04040"/>
                    </a:solidFill>
                  </a:tcPr>
                </a:tc>
                <a:tc hMerge="1">
                  <a:txBody>
                    <a:bodyPr/>
                    <a:lstStyle/>
                    <a:p>
                      <a:endParaRPr lang="cs-CZ"/>
                    </a:p>
                  </a:txBody>
                  <a:tcPr/>
                </a:tc>
                <a:extLst>
                  <a:ext uri="{0D108BD9-81ED-4DB2-BD59-A6C34878D82A}">
                    <a16:rowId xmlns:a16="http://schemas.microsoft.com/office/drawing/2014/main" val="519987217"/>
                  </a:ext>
                </a:extLst>
              </a:tr>
              <a:tr h="266700">
                <a:tc vMerge="1">
                  <a:txBody>
                    <a:bodyPr/>
                    <a:lstStyle/>
                    <a:p>
                      <a:endParaRPr lang="cs-CZ"/>
                    </a:p>
                  </a:txBody>
                  <a:tcPr/>
                </a:tc>
                <a:tc>
                  <a:txBody>
                    <a:bodyPr/>
                    <a:lstStyle/>
                    <a:p>
                      <a:pPr algn="ctr" rtl="0" fontAlgn="ctr"/>
                      <a:r>
                        <a:rPr lang="cs-CZ" sz="18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LBK</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cs-CZ" sz="1800" b="1" i="0" u="none" strike="noStrike">
                          <a:solidFill>
                            <a:srgbClr val="000000"/>
                          </a:solidFill>
                          <a:effectLst/>
                          <a:latin typeface="Arial" panose="020B0604020202020204" pitchFamily="34" charset="0"/>
                        </a:rPr>
                        <a:t>ČR</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89148930"/>
                  </a:ext>
                </a:extLst>
              </a:tr>
              <a:tr h="350520">
                <a:tc>
                  <a:txBody>
                    <a:bodyPr/>
                    <a:lstStyle/>
                    <a:p>
                      <a:pPr algn="r" rtl="0" fontAlgn="b"/>
                      <a:r>
                        <a:rPr lang="cs-CZ" sz="1800" b="0" i="0" u="none" strike="noStrike">
                          <a:solidFill>
                            <a:srgbClr val="000000"/>
                          </a:solidFill>
                          <a:effectLst/>
                          <a:latin typeface="Arial" panose="020B0604020202020204" pitchFamily="34" charset="0"/>
                        </a:rPr>
                        <a:t>Index závislosti </a:t>
                      </a:r>
                      <a:br>
                        <a:rPr lang="cs-CZ" sz="1800" b="0" i="0" u="none" strike="noStrike">
                          <a:solidFill>
                            <a:srgbClr val="000000"/>
                          </a:solidFill>
                          <a:effectLst/>
                          <a:latin typeface="Arial" panose="020B0604020202020204" pitchFamily="34" charset="0"/>
                        </a:rPr>
                      </a:br>
                      <a:r>
                        <a:rPr lang="cs-CZ" sz="1800" b="0" i="0" u="none" strike="noStrike">
                          <a:solidFill>
                            <a:srgbClr val="000000"/>
                          </a:solidFill>
                          <a:effectLst/>
                          <a:latin typeface="Arial" panose="020B0604020202020204" pitchFamily="34" charset="0"/>
                        </a:rPr>
                        <a:t>(65+)/(15-64)*100</a:t>
                      </a:r>
                    </a:p>
                  </a:txBody>
                  <a:tcPr marL="7620" marR="7620" marT="762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20,1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21,6</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chemeClr val="bg1"/>
                          </a:solidFill>
                          <a:effectLst/>
                          <a:latin typeface="Arial" panose="020B0604020202020204" pitchFamily="34" charset="0"/>
                        </a:rPr>
                        <a:t>31,9</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fontAlgn="ctr"/>
                      <a:r>
                        <a:rPr lang="cs-CZ" sz="1800" b="1" i="0" u="none" strike="noStrike">
                          <a:solidFill>
                            <a:srgbClr val="000000"/>
                          </a:solidFill>
                          <a:effectLst/>
                          <a:latin typeface="Arial" panose="020B0604020202020204" pitchFamily="34" charset="0"/>
                        </a:rPr>
                        <a:t>31,1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35,4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34,7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chemeClr val="bg1"/>
                          </a:solidFill>
                          <a:effectLst/>
                          <a:latin typeface="Arial" panose="020B0604020202020204" pitchFamily="34" charset="0"/>
                        </a:rPr>
                        <a:t>42,4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fontAlgn="ctr"/>
                      <a:r>
                        <a:rPr lang="cs-CZ" sz="1800" b="1" i="0" u="none" strike="noStrike">
                          <a:solidFill>
                            <a:srgbClr val="000000"/>
                          </a:solidFill>
                          <a:effectLst/>
                          <a:latin typeface="Arial" panose="020B0604020202020204" pitchFamily="34" charset="0"/>
                        </a:rPr>
                        <a:t>40,1</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54,4</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tc>
                  <a:txBody>
                    <a:bodyPr/>
                    <a:lstStyle/>
                    <a:p>
                      <a:pPr algn="ctr" fontAlgn="ctr"/>
                      <a:r>
                        <a:rPr lang="cs-CZ" sz="1800" b="1" i="0" u="none" strike="noStrike">
                          <a:solidFill>
                            <a:srgbClr val="000000"/>
                          </a:solidFill>
                          <a:effectLst/>
                          <a:latin typeface="Arial" panose="020B0604020202020204" pitchFamily="34" charset="0"/>
                        </a:rPr>
                        <a:t>49,7</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0CECE"/>
                    </a:solidFill>
                  </a:tcPr>
                </a:tc>
                <a:extLst>
                  <a:ext uri="{0D108BD9-81ED-4DB2-BD59-A6C34878D82A}">
                    <a16:rowId xmlns:a16="http://schemas.microsoft.com/office/drawing/2014/main" val="3348980209"/>
                  </a:ext>
                </a:extLst>
              </a:tr>
            </a:tbl>
          </a:graphicData>
        </a:graphic>
      </p:graphicFrame>
      <p:cxnSp>
        <p:nvCxnSpPr>
          <p:cNvPr id="5" name="Přímá spojnice se šipkou 4">
            <a:extLst>
              <a:ext uri="{FF2B5EF4-FFF2-40B4-BE49-F238E27FC236}">
                <a16:creationId xmlns:a16="http://schemas.microsoft.com/office/drawing/2014/main" id="{B23700C6-4BE0-5B10-167B-4ADE3FBA736A}"/>
              </a:ext>
            </a:extLst>
          </p:cNvPr>
          <p:cNvCxnSpPr>
            <a:cxnSpLocks/>
          </p:cNvCxnSpPr>
          <p:nvPr/>
        </p:nvCxnSpPr>
        <p:spPr>
          <a:xfrm>
            <a:off x="4562947" y="5011402"/>
            <a:ext cx="3840758" cy="1068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 name="TextovéPole 5">
            <a:extLst>
              <a:ext uri="{FF2B5EF4-FFF2-40B4-BE49-F238E27FC236}">
                <a16:creationId xmlns:a16="http://schemas.microsoft.com/office/drawing/2014/main" id="{677024E5-B9C4-B9F0-CF2B-425EAA1357B8}"/>
              </a:ext>
            </a:extLst>
          </p:cNvPr>
          <p:cNvSpPr txBox="1"/>
          <p:nvPr/>
        </p:nvSpPr>
        <p:spPr>
          <a:xfrm>
            <a:off x="8570299" y="4678783"/>
            <a:ext cx="1446962" cy="553998"/>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prstClr val="white"/>
                </a:solidFill>
                <a:effectLst/>
                <a:uLnTx/>
                <a:uFillTx/>
                <a:latin typeface="Calibri" panose="020F0502020204030204"/>
                <a:ea typeface="+mn-ea"/>
                <a:cs typeface="+mn-cs"/>
              </a:rPr>
              <a:t>+ </a:t>
            </a:r>
            <a:r>
              <a:rPr lang="cs-CZ" sz="3000" b="1">
                <a:solidFill>
                  <a:prstClr val="white"/>
                </a:solidFill>
                <a:latin typeface="Calibri" panose="020F0502020204030204"/>
              </a:rPr>
              <a:t>33</a:t>
            </a:r>
            <a:r>
              <a:rPr kumimoji="0" lang="cs-CZ" sz="3000" b="1"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8" name="TextovéPole 7">
            <a:extLst>
              <a:ext uri="{FF2B5EF4-FFF2-40B4-BE49-F238E27FC236}">
                <a16:creationId xmlns:a16="http://schemas.microsoft.com/office/drawing/2014/main" id="{9143D616-F881-1541-75F6-AB8824BFA69B}"/>
              </a:ext>
            </a:extLst>
          </p:cNvPr>
          <p:cNvSpPr txBox="1"/>
          <p:nvPr>
            <p:custDataLst>
              <p:tags r:id="rId3"/>
            </p:custDataLst>
          </p:nvPr>
        </p:nvSpPr>
        <p:spPr>
          <a:xfrm>
            <a:off x="272591" y="561555"/>
            <a:ext cx="1145086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hlinkClick r:id="rId6"/>
              </a:rPr>
              <a:t>Projekce obyvatelstva v krajích ČR - do roku 2080 | Produkty (gov.cz)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Zveřejněno dne: 12. 12. 2024)</a:t>
            </a:r>
          </a:p>
        </p:txBody>
      </p:sp>
      <p:sp>
        <p:nvSpPr>
          <p:cNvPr id="9" name="Obdélník 8">
            <a:extLst>
              <a:ext uri="{FF2B5EF4-FFF2-40B4-BE49-F238E27FC236}">
                <a16:creationId xmlns:a16="http://schemas.microsoft.com/office/drawing/2014/main" id="{06B1AC89-F730-4524-9C84-8C60B5511874}"/>
              </a:ext>
            </a:extLst>
          </p:cNvPr>
          <p:cNvSpPr/>
          <p:nvPr/>
        </p:nvSpPr>
        <p:spPr>
          <a:xfrm>
            <a:off x="732512" y="814113"/>
            <a:ext cx="8354968" cy="307777"/>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hlinkClick r:id="rId7"/>
              </a:rPr>
              <a:t>Projekce obyvatelstva České republiky - 2023–2100 | ČSÚ (czso.cz)</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Zveřejněno dne: 30.11.2023)</a:t>
            </a:r>
          </a:p>
        </p:txBody>
      </p:sp>
      <p:cxnSp>
        <p:nvCxnSpPr>
          <p:cNvPr id="3" name="Přímá spojnice se šipkou 2">
            <a:extLst>
              <a:ext uri="{FF2B5EF4-FFF2-40B4-BE49-F238E27FC236}">
                <a16:creationId xmlns:a16="http://schemas.microsoft.com/office/drawing/2014/main" id="{BC5ED0EC-611A-7C73-5749-B265D33DBE46}"/>
              </a:ext>
            </a:extLst>
          </p:cNvPr>
          <p:cNvCxnSpPr>
            <a:cxnSpLocks/>
          </p:cNvCxnSpPr>
          <p:nvPr/>
        </p:nvCxnSpPr>
        <p:spPr>
          <a:xfrm flipV="1">
            <a:off x="2471895" y="6020246"/>
            <a:ext cx="5931810" cy="2364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A91A4FA9-CA96-B89F-8067-48C2DA46813B}"/>
              </a:ext>
            </a:extLst>
          </p:cNvPr>
          <p:cNvSpPr txBox="1"/>
          <p:nvPr/>
        </p:nvSpPr>
        <p:spPr>
          <a:xfrm>
            <a:off x="8570299" y="5742447"/>
            <a:ext cx="1446962" cy="553998"/>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prstClr val="white"/>
                </a:solidFill>
                <a:effectLst/>
                <a:uLnTx/>
                <a:uFillTx/>
                <a:latin typeface="Calibri" panose="020F0502020204030204"/>
                <a:ea typeface="+mn-ea"/>
                <a:cs typeface="+mn-cs"/>
              </a:rPr>
              <a:t>+ 111 %</a:t>
            </a:r>
          </a:p>
        </p:txBody>
      </p:sp>
      <p:sp>
        <p:nvSpPr>
          <p:cNvPr id="11" name="Šipka: ohnutá 10">
            <a:extLst>
              <a:ext uri="{FF2B5EF4-FFF2-40B4-BE49-F238E27FC236}">
                <a16:creationId xmlns:a16="http://schemas.microsoft.com/office/drawing/2014/main" id="{8215D1E0-425B-710F-AB46-0BB01D2D613C}"/>
              </a:ext>
            </a:extLst>
          </p:cNvPr>
          <p:cNvSpPr/>
          <p:nvPr/>
        </p:nvSpPr>
        <p:spPr>
          <a:xfrm flipV="1">
            <a:off x="1065125" y="4851893"/>
            <a:ext cx="974690" cy="890554"/>
          </a:xfrm>
          <a:prstGeom prst="ben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21103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839BA0-46A0-D99E-D001-472C5F958C02}"/>
            </a:ext>
          </a:extLst>
        </p:cNvPr>
        <p:cNvGrpSpPr/>
        <p:nvPr/>
      </p:nvGrpSpPr>
      <p:grpSpPr>
        <a:xfrm>
          <a:off x="0" y="0"/>
          <a:ext cx="0" cy="0"/>
          <a:chOff x="0" y="0"/>
          <a:chExt cx="0" cy="0"/>
        </a:xfrm>
      </p:grpSpPr>
      <p:pic>
        <p:nvPicPr>
          <p:cNvPr id="8" name="Obrázek 7" descr="Obsah obrázku mapa, atlas, text&#10;&#10;Obsah vygenerovaný umělou inteligencí může být nesprávný.">
            <a:extLst>
              <a:ext uri="{FF2B5EF4-FFF2-40B4-BE49-F238E27FC236}">
                <a16:creationId xmlns:a16="http://schemas.microsoft.com/office/drawing/2014/main" id="{6F70A071-19B3-9F08-777C-4E6A8BF4159C}"/>
              </a:ext>
            </a:extLst>
          </p:cNvPr>
          <p:cNvPicPr>
            <a:picLocks noChangeAspect="1"/>
          </p:cNvPicPr>
          <p:nvPr>
            <p:custDataLst>
              <p:tags r:id="rId1"/>
            </p:custDataLst>
          </p:nvPr>
        </p:nvPicPr>
        <p:blipFill>
          <a:blip r:embed="rId8">
            <a:extLst>
              <a:ext uri="{28A0092B-C50C-407E-A947-70E740481C1C}">
                <a14:useLocalDpi xmlns:a14="http://schemas.microsoft.com/office/drawing/2010/main" val="0"/>
              </a:ext>
            </a:extLst>
          </a:blip>
          <a:stretch>
            <a:fillRect/>
          </a:stretch>
        </p:blipFill>
        <p:spPr>
          <a:xfrm>
            <a:off x="17200" y="656883"/>
            <a:ext cx="5726831" cy="4459127"/>
          </a:xfrm>
          <a:prstGeom prst="rect">
            <a:avLst/>
          </a:prstGeom>
        </p:spPr>
      </p:pic>
      <p:sp>
        <p:nvSpPr>
          <p:cNvPr id="3" name="Nadpis 2">
            <a:extLst>
              <a:ext uri="{FF2B5EF4-FFF2-40B4-BE49-F238E27FC236}">
                <a16:creationId xmlns:a16="http://schemas.microsoft.com/office/drawing/2014/main" id="{55761E49-1A93-227D-92AE-CA806AB13319}"/>
              </a:ext>
            </a:extLst>
          </p:cNvPr>
          <p:cNvSpPr>
            <a:spLocks noGrp="1"/>
          </p:cNvSpPr>
          <p:nvPr>
            <p:ph type="title"/>
            <p:custDataLst>
              <p:tags r:id="rId2"/>
            </p:custDataLst>
          </p:nvPr>
        </p:nvSpPr>
        <p:spPr>
          <a:xfrm>
            <a:off x="272590" y="160258"/>
            <a:ext cx="11386173" cy="538364"/>
          </a:xfrm>
        </p:spPr>
        <p:txBody>
          <a:bodyPr/>
          <a:lstStyle/>
          <a:p>
            <a:r>
              <a:rPr lang="cs-CZ" dirty="0">
                <a:solidFill>
                  <a:srgbClr val="002060"/>
                </a:solidFill>
              </a:rPr>
              <a:t>Podíl obyvatel ve věku 65 a více let v ORP Libereckého kraje</a:t>
            </a:r>
          </a:p>
        </p:txBody>
      </p:sp>
      <p:graphicFrame>
        <p:nvGraphicFramePr>
          <p:cNvPr id="5" name="Tabulka 4">
            <a:extLst>
              <a:ext uri="{FF2B5EF4-FFF2-40B4-BE49-F238E27FC236}">
                <a16:creationId xmlns:a16="http://schemas.microsoft.com/office/drawing/2014/main" id="{59A7CF79-0959-C3FE-CCA2-A73855D96B0C}"/>
              </a:ext>
            </a:extLst>
          </p:cNvPr>
          <p:cNvGraphicFramePr>
            <a:graphicFrameLocks noGrp="1"/>
          </p:cNvGraphicFramePr>
          <p:nvPr>
            <p:custDataLst>
              <p:tags r:id="rId3"/>
            </p:custDataLst>
          </p:nvPr>
        </p:nvGraphicFramePr>
        <p:xfrm>
          <a:off x="5391943" y="748761"/>
          <a:ext cx="6784257" cy="4122877"/>
        </p:xfrm>
        <a:graphic>
          <a:graphicData uri="http://schemas.openxmlformats.org/drawingml/2006/table">
            <a:tbl>
              <a:tblPr>
                <a:tableStyleId>{5C22544A-7EE6-4342-B048-85BDC9FD1C3A}</a:tableStyleId>
              </a:tblPr>
              <a:tblGrid>
                <a:gridCol w="1631157">
                  <a:extLst>
                    <a:ext uri="{9D8B030D-6E8A-4147-A177-3AD203B41FA5}">
                      <a16:colId xmlns:a16="http://schemas.microsoft.com/office/drawing/2014/main" val="1668708263"/>
                    </a:ext>
                  </a:extLst>
                </a:gridCol>
                <a:gridCol w="1717700">
                  <a:extLst>
                    <a:ext uri="{9D8B030D-6E8A-4147-A177-3AD203B41FA5}">
                      <a16:colId xmlns:a16="http://schemas.microsoft.com/office/drawing/2014/main" val="2345595261"/>
                    </a:ext>
                  </a:extLst>
                </a:gridCol>
                <a:gridCol w="1717700">
                  <a:extLst>
                    <a:ext uri="{9D8B030D-6E8A-4147-A177-3AD203B41FA5}">
                      <a16:colId xmlns:a16="http://schemas.microsoft.com/office/drawing/2014/main" val="2492761057"/>
                    </a:ext>
                  </a:extLst>
                </a:gridCol>
                <a:gridCol w="1717700">
                  <a:extLst>
                    <a:ext uri="{9D8B030D-6E8A-4147-A177-3AD203B41FA5}">
                      <a16:colId xmlns:a16="http://schemas.microsoft.com/office/drawing/2014/main" val="3843627635"/>
                    </a:ext>
                  </a:extLst>
                </a:gridCol>
              </a:tblGrid>
              <a:tr h="473014">
                <a:tc>
                  <a:txBody>
                    <a:bodyPr/>
                    <a:lstStyle/>
                    <a:p>
                      <a:pPr algn="ctr" fontAlgn="b"/>
                      <a:r>
                        <a:rPr lang="cs-CZ" sz="1400" b="1" u="none" strike="noStrike">
                          <a:solidFill>
                            <a:schemeClr val="bg1"/>
                          </a:solidFill>
                          <a:effectLst/>
                        </a:rPr>
                        <a:t>ORP</a:t>
                      </a:r>
                      <a:endParaRPr lang="cs-CZ" sz="1400" b="1" i="0" u="none" strike="noStrike">
                        <a:solidFill>
                          <a:schemeClr val="bg1"/>
                        </a:solidFill>
                        <a:effectLst/>
                        <a:latin typeface="Arial" panose="020B0604020202020204" pitchFamily="34" charset="0"/>
                      </a:endParaRPr>
                    </a:p>
                  </a:txBody>
                  <a:tcPr marL="9525" marR="9525" marT="9525" marB="0" anchor="ctr">
                    <a:solidFill>
                      <a:srgbClr val="2E5980"/>
                    </a:solidFill>
                  </a:tcPr>
                </a:tc>
                <a:tc>
                  <a:txBody>
                    <a:bodyPr/>
                    <a:lstStyle/>
                    <a:p>
                      <a:pPr algn="ctr" fontAlgn="b"/>
                      <a:r>
                        <a:rPr lang="cs-CZ" sz="1400" b="1" u="none" strike="noStrike">
                          <a:solidFill>
                            <a:schemeClr val="bg1"/>
                          </a:solidFill>
                          <a:effectLst/>
                        </a:rPr>
                        <a:t>Počet/podíl </a:t>
                      </a:r>
                    </a:p>
                    <a:p>
                      <a:pPr algn="ctr" fontAlgn="b"/>
                      <a:r>
                        <a:rPr lang="cs-CZ" sz="1400" b="1" u="none" strike="noStrike">
                          <a:solidFill>
                            <a:schemeClr val="bg1"/>
                          </a:solidFill>
                          <a:effectLst/>
                        </a:rPr>
                        <a:t>osob</a:t>
                      </a:r>
                    </a:p>
                    <a:p>
                      <a:pPr algn="ctr" fontAlgn="b"/>
                      <a:r>
                        <a:rPr lang="cs-CZ" sz="1400" b="1" u="none" strike="noStrike">
                          <a:solidFill>
                            <a:schemeClr val="bg1"/>
                          </a:solidFill>
                          <a:effectLst/>
                        </a:rPr>
                        <a:t> ve věku 65-74</a:t>
                      </a:r>
                      <a:endParaRPr lang="cs-CZ" sz="1400" b="1" i="0" u="none" strike="noStrike">
                        <a:solidFill>
                          <a:schemeClr val="bg1"/>
                        </a:solidFill>
                        <a:effectLst/>
                        <a:latin typeface="Arial" panose="020B0604020202020204" pitchFamily="34" charset="0"/>
                      </a:endParaRPr>
                    </a:p>
                  </a:txBody>
                  <a:tcPr marL="9525" marR="9525" marT="9525" marB="0" anchor="ctr">
                    <a:solidFill>
                      <a:srgbClr val="2E5980"/>
                    </a:solidFill>
                  </a:tcPr>
                </a:tc>
                <a:tc>
                  <a:txBody>
                    <a:bodyPr/>
                    <a:lstStyle/>
                    <a:p>
                      <a:pPr algn="ctr" fontAlgn="b"/>
                      <a:r>
                        <a:rPr lang="cs-CZ" sz="1400" b="1" u="none" strike="noStrike">
                          <a:solidFill>
                            <a:schemeClr val="bg1"/>
                          </a:solidFill>
                          <a:effectLst/>
                        </a:rPr>
                        <a:t>Počet/podíl osob </a:t>
                      </a:r>
                    </a:p>
                    <a:p>
                      <a:pPr algn="ctr" fontAlgn="b"/>
                      <a:r>
                        <a:rPr lang="cs-CZ" sz="1400" b="1" u="none" strike="noStrike">
                          <a:solidFill>
                            <a:schemeClr val="bg1"/>
                          </a:solidFill>
                          <a:effectLst/>
                        </a:rPr>
                        <a:t>ve věku 75-84</a:t>
                      </a:r>
                      <a:endParaRPr lang="cs-CZ" sz="1400" b="1" i="0" u="none" strike="noStrike">
                        <a:solidFill>
                          <a:schemeClr val="bg1"/>
                        </a:solidFill>
                        <a:effectLst/>
                        <a:latin typeface="Arial" panose="020B0604020202020204" pitchFamily="34" charset="0"/>
                      </a:endParaRPr>
                    </a:p>
                  </a:txBody>
                  <a:tcPr marL="9525" marR="9525" marT="9525" marB="0" anchor="ctr">
                    <a:solidFill>
                      <a:srgbClr val="2E5980"/>
                    </a:solidFill>
                  </a:tcPr>
                </a:tc>
                <a:tc>
                  <a:txBody>
                    <a:bodyPr/>
                    <a:lstStyle/>
                    <a:p>
                      <a:pPr algn="ctr" fontAlgn="b"/>
                      <a:r>
                        <a:rPr lang="cs-CZ" sz="1400" b="1" u="none" strike="noStrike">
                          <a:solidFill>
                            <a:schemeClr val="bg1"/>
                          </a:solidFill>
                          <a:effectLst/>
                        </a:rPr>
                        <a:t>Počet/podíl osob</a:t>
                      </a:r>
                    </a:p>
                    <a:p>
                      <a:pPr algn="ctr" fontAlgn="b"/>
                      <a:r>
                        <a:rPr lang="cs-CZ" sz="1400" b="1" u="none" strike="noStrike">
                          <a:solidFill>
                            <a:schemeClr val="bg1"/>
                          </a:solidFill>
                          <a:effectLst/>
                        </a:rPr>
                        <a:t> ve věku 85+</a:t>
                      </a:r>
                      <a:endParaRPr lang="cs-CZ" sz="1400" b="1" i="0" u="none" strike="noStrike">
                        <a:solidFill>
                          <a:schemeClr val="bg1"/>
                        </a:solidFill>
                        <a:effectLst/>
                        <a:latin typeface="Arial" panose="020B0604020202020204" pitchFamily="34" charset="0"/>
                      </a:endParaRPr>
                    </a:p>
                  </a:txBody>
                  <a:tcPr marL="9525" marR="9525" marT="9525" marB="0" anchor="ctr">
                    <a:solidFill>
                      <a:srgbClr val="2E5980"/>
                    </a:solidFill>
                  </a:tcPr>
                </a:tc>
                <a:extLst>
                  <a:ext uri="{0D108BD9-81ED-4DB2-BD59-A6C34878D82A}">
                    <a16:rowId xmlns:a16="http://schemas.microsoft.com/office/drawing/2014/main" val="3910904128"/>
                  </a:ext>
                </a:extLst>
              </a:tr>
              <a:tr h="315752">
                <a:tc>
                  <a:txBody>
                    <a:bodyPr/>
                    <a:lstStyle/>
                    <a:p>
                      <a:pPr algn="l" fontAlgn="ctr"/>
                      <a:r>
                        <a:rPr lang="cs-CZ" sz="1400" b="0" i="0" u="none" strike="noStrike">
                          <a:solidFill>
                            <a:srgbClr val="000000"/>
                          </a:solidFill>
                          <a:effectLst/>
                          <a:latin typeface="Arial" panose="020B0604020202020204" pitchFamily="34" charset="0"/>
                        </a:rPr>
                        <a:t>Česká Lípa</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8 738 / 11,4 %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5 330 / 7 %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1 093 / 1,4 %</a:t>
                      </a:r>
                    </a:p>
                  </a:txBody>
                  <a:tcPr marL="9525" marR="9525" marT="9525" marB="0" anchor="ctr"/>
                </a:tc>
                <a:extLst>
                  <a:ext uri="{0D108BD9-81ED-4DB2-BD59-A6C34878D82A}">
                    <a16:rowId xmlns:a16="http://schemas.microsoft.com/office/drawing/2014/main" val="28458322"/>
                  </a:ext>
                </a:extLst>
              </a:tr>
              <a:tr h="315752">
                <a:tc>
                  <a:txBody>
                    <a:bodyPr/>
                    <a:lstStyle/>
                    <a:p>
                      <a:pPr algn="l" fontAlgn="ctr"/>
                      <a:r>
                        <a:rPr lang="cs-CZ" sz="1400" b="0" i="0" u="none" strike="noStrike">
                          <a:solidFill>
                            <a:srgbClr val="000000"/>
                          </a:solidFill>
                          <a:effectLst/>
                          <a:latin typeface="Arial" panose="020B0604020202020204" pitchFamily="34" charset="0"/>
                        </a:rPr>
                        <a:t>Frýdlant</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2 949 / 12 %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1 886 / 7,7 %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358 / 1,5 %</a:t>
                      </a:r>
                    </a:p>
                  </a:txBody>
                  <a:tcPr marL="9525" marR="9525" marT="9525" marB="0" anchor="ctr"/>
                </a:tc>
                <a:extLst>
                  <a:ext uri="{0D108BD9-81ED-4DB2-BD59-A6C34878D82A}">
                    <a16:rowId xmlns:a16="http://schemas.microsoft.com/office/drawing/2014/main" val="1782800482"/>
                  </a:ext>
                </a:extLst>
              </a:tr>
              <a:tr h="315752">
                <a:tc>
                  <a:txBody>
                    <a:bodyPr/>
                    <a:lstStyle/>
                    <a:p>
                      <a:pPr algn="l" fontAlgn="ctr"/>
                      <a:r>
                        <a:rPr lang="cs-CZ" sz="1400" b="0" i="0" u="none" strike="noStrike">
                          <a:solidFill>
                            <a:srgbClr val="000000"/>
                          </a:solidFill>
                          <a:effectLst/>
                          <a:latin typeface="Arial" panose="020B0604020202020204" pitchFamily="34" charset="0"/>
                        </a:rPr>
                        <a:t>Jablonec nad Nisou</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6 554 / 11,3 %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4 549 / 7,8 %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1 075 / 1,9 %</a:t>
                      </a:r>
                    </a:p>
                  </a:txBody>
                  <a:tcPr marL="9525" marR="9525" marT="9525" marB="0" anchor="ctr"/>
                </a:tc>
                <a:extLst>
                  <a:ext uri="{0D108BD9-81ED-4DB2-BD59-A6C34878D82A}">
                    <a16:rowId xmlns:a16="http://schemas.microsoft.com/office/drawing/2014/main" val="2821031295"/>
                  </a:ext>
                </a:extLst>
              </a:tr>
              <a:tr h="315752">
                <a:tc>
                  <a:txBody>
                    <a:bodyPr/>
                    <a:lstStyle/>
                    <a:p>
                      <a:pPr algn="l" fontAlgn="ctr"/>
                      <a:r>
                        <a:rPr lang="cs-CZ" sz="1400" b="0" i="0" u="none" strike="noStrike">
                          <a:solidFill>
                            <a:srgbClr val="000000"/>
                          </a:solidFill>
                          <a:effectLst/>
                          <a:latin typeface="Arial" panose="020B0604020202020204" pitchFamily="34" charset="0"/>
                        </a:rPr>
                        <a:t>Jilemnice</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2 715 / 12,5 %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1 822 / 8,4 %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520 / 2,4 %</a:t>
                      </a:r>
                    </a:p>
                  </a:txBody>
                  <a:tcPr marL="9525" marR="9525" marT="9525" marB="0" anchor="ctr"/>
                </a:tc>
                <a:extLst>
                  <a:ext uri="{0D108BD9-81ED-4DB2-BD59-A6C34878D82A}">
                    <a16:rowId xmlns:a16="http://schemas.microsoft.com/office/drawing/2014/main" val="685652935"/>
                  </a:ext>
                </a:extLst>
              </a:tr>
              <a:tr h="315752">
                <a:tc>
                  <a:txBody>
                    <a:bodyPr/>
                    <a:lstStyle/>
                    <a:p>
                      <a:pPr algn="l" fontAlgn="ctr"/>
                      <a:r>
                        <a:rPr lang="cs-CZ" sz="1400" b="0" i="0" u="none" strike="noStrike">
                          <a:solidFill>
                            <a:srgbClr val="000000"/>
                          </a:solidFill>
                          <a:effectLst/>
                          <a:latin typeface="Arial" panose="020B0604020202020204" pitchFamily="34" charset="0"/>
                        </a:rPr>
                        <a:t>Liberec</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15 906 / 10,6 %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11 438 / 7,6 %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2 730 / 1,8 %</a:t>
                      </a:r>
                    </a:p>
                  </a:txBody>
                  <a:tcPr marL="9525" marR="9525" marT="9525" marB="0" anchor="ctr"/>
                </a:tc>
                <a:extLst>
                  <a:ext uri="{0D108BD9-81ED-4DB2-BD59-A6C34878D82A}">
                    <a16:rowId xmlns:a16="http://schemas.microsoft.com/office/drawing/2014/main" val="2027983860"/>
                  </a:ext>
                </a:extLst>
              </a:tr>
              <a:tr h="315752">
                <a:tc>
                  <a:txBody>
                    <a:bodyPr/>
                    <a:lstStyle/>
                    <a:p>
                      <a:pPr algn="l" fontAlgn="ctr"/>
                      <a:r>
                        <a:rPr lang="cs-CZ" sz="1400" b="0" i="0" u="none" strike="noStrike">
                          <a:solidFill>
                            <a:srgbClr val="000000"/>
                          </a:solidFill>
                          <a:effectLst/>
                          <a:latin typeface="Arial" panose="020B0604020202020204" pitchFamily="34" charset="0"/>
                        </a:rPr>
                        <a:t>Nový Bor</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3 323 / 12,7 %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2 191 / 8,4 %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468 / 1,8 %</a:t>
                      </a:r>
                    </a:p>
                  </a:txBody>
                  <a:tcPr marL="9525" marR="9525" marT="9525" marB="0" anchor="ctr"/>
                </a:tc>
                <a:extLst>
                  <a:ext uri="{0D108BD9-81ED-4DB2-BD59-A6C34878D82A}">
                    <a16:rowId xmlns:a16="http://schemas.microsoft.com/office/drawing/2014/main" val="3941105886"/>
                  </a:ext>
                </a:extLst>
              </a:tr>
              <a:tr h="315752">
                <a:tc>
                  <a:txBody>
                    <a:bodyPr/>
                    <a:lstStyle/>
                    <a:p>
                      <a:pPr algn="l" fontAlgn="ctr"/>
                      <a:r>
                        <a:rPr lang="cs-CZ" sz="1400" b="0" i="0" u="none" strike="noStrike">
                          <a:solidFill>
                            <a:srgbClr val="000000"/>
                          </a:solidFill>
                          <a:effectLst/>
                          <a:latin typeface="Arial" panose="020B0604020202020204" pitchFamily="34" charset="0"/>
                        </a:rPr>
                        <a:t>Semily</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3 203 / 12,6 %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2 156 / 8,5 %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614 / 2,4 %</a:t>
                      </a:r>
                    </a:p>
                  </a:txBody>
                  <a:tcPr marL="9525" marR="9525" marT="9525" marB="0" anchor="ctr"/>
                </a:tc>
                <a:extLst>
                  <a:ext uri="{0D108BD9-81ED-4DB2-BD59-A6C34878D82A}">
                    <a16:rowId xmlns:a16="http://schemas.microsoft.com/office/drawing/2014/main" val="2214548309"/>
                  </a:ext>
                </a:extLst>
              </a:tr>
              <a:tr h="315752">
                <a:tc>
                  <a:txBody>
                    <a:bodyPr/>
                    <a:lstStyle/>
                    <a:p>
                      <a:pPr algn="l" fontAlgn="ctr"/>
                      <a:r>
                        <a:rPr lang="cs-CZ" sz="1400" b="0" i="0" u="none" strike="noStrike">
                          <a:solidFill>
                            <a:srgbClr val="000000"/>
                          </a:solidFill>
                          <a:effectLst/>
                          <a:latin typeface="Arial" panose="020B0604020202020204" pitchFamily="34" charset="0"/>
                        </a:rPr>
                        <a:t>Tanvald</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2 569 / 12,7 %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1 749 / 8,6 %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356 / 1,8 %</a:t>
                      </a:r>
                    </a:p>
                  </a:txBody>
                  <a:tcPr marL="9525" marR="9525" marT="9525" marB="0" anchor="ctr"/>
                </a:tc>
                <a:extLst>
                  <a:ext uri="{0D108BD9-81ED-4DB2-BD59-A6C34878D82A}">
                    <a16:rowId xmlns:a16="http://schemas.microsoft.com/office/drawing/2014/main" val="1473965483"/>
                  </a:ext>
                </a:extLst>
              </a:tr>
              <a:tr h="315752">
                <a:tc>
                  <a:txBody>
                    <a:bodyPr/>
                    <a:lstStyle/>
                    <a:p>
                      <a:pPr algn="l" fontAlgn="ctr"/>
                      <a:r>
                        <a:rPr lang="cs-CZ" sz="1400" b="0" i="0" u="none" strike="noStrike">
                          <a:solidFill>
                            <a:srgbClr val="000000"/>
                          </a:solidFill>
                          <a:effectLst/>
                          <a:latin typeface="Arial" panose="020B0604020202020204" pitchFamily="34" charset="0"/>
                        </a:rPr>
                        <a:t>Turnov</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3 902 / 11,5 %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2 672 / 7,9 %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726 / 2,1 %</a:t>
                      </a:r>
                    </a:p>
                  </a:txBody>
                  <a:tcPr marL="9525" marR="9525" marT="9525" marB="0" anchor="ctr"/>
                </a:tc>
                <a:extLst>
                  <a:ext uri="{0D108BD9-81ED-4DB2-BD59-A6C34878D82A}">
                    <a16:rowId xmlns:a16="http://schemas.microsoft.com/office/drawing/2014/main" val="1232071081"/>
                  </a:ext>
                </a:extLst>
              </a:tr>
              <a:tr h="315752">
                <a:tc>
                  <a:txBody>
                    <a:bodyPr/>
                    <a:lstStyle/>
                    <a:p>
                      <a:pPr algn="l" fontAlgn="ctr"/>
                      <a:r>
                        <a:rPr lang="cs-CZ" sz="1400" b="0" i="0" u="none" strike="noStrike">
                          <a:solidFill>
                            <a:srgbClr val="000000"/>
                          </a:solidFill>
                          <a:effectLst/>
                          <a:latin typeface="Arial" panose="020B0604020202020204" pitchFamily="34" charset="0"/>
                        </a:rPr>
                        <a:t>Železný Brod</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1 524 / 12,4 %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1 081 / 8,8 %</a:t>
                      </a:r>
                    </a:p>
                  </a:txBody>
                  <a:tcPr marL="9525" marR="9525" marT="9525" marB="0" anchor="ctr"/>
                </a:tc>
                <a:tc>
                  <a:txBody>
                    <a:bodyPr/>
                    <a:lstStyle/>
                    <a:p>
                      <a:pPr algn="l" fontAlgn="ctr"/>
                      <a:r>
                        <a:rPr lang="cs-CZ" sz="1400" b="0" i="0" u="none" strike="noStrike">
                          <a:solidFill>
                            <a:srgbClr val="000000"/>
                          </a:solidFill>
                          <a:effectLst/>
                          <a:latin typeface="Arial" panose="020B0604020202020204" pitchFamily="34" charset="0"/>
                        </a:rPr>
                        <a:t>N= 255 / 2,1 %</a:t>
                      </a:r>
                    </a:p>
                  </a:txBody>
                  <a:tcPr marL="9525" marR="9525" marT="9525" marB="0" anchor="ctr"/>
                </a:tc>
                <a:extLst>
                  <a:ext uri="{0D108BD9-81ED-4DB2-BD59-A6C34878D82A}">
                    <a16:rowId xmlns:a16="http://schemas.microsoft.com/office/drawing/2014/main" val="4265809124"/>
                  </a:ext>
                </a:extLst>
              </a:tr>
              <a:tr h="315752">
                <a:tc>
                  <a:txBody>
                    <a:bodyPr/>
                    <a:lstStyle/>
                    <a:p>
                      <a:pPr algn="l" fontAlgn="ctr"/>
                      <a:r>
                        <a:rPr lang="cs-CZ" sz="1400" b="1" i="0" u="none" strike="noStrike">
                          <a:solidFill>
                            <a:srgbClr val="000000"/>
                          </a:solidFill>
                          <a:effectLst/>
                          <a:latin typeface="Arial" panose="020B0604020202020204" pitchFamily="34" charset="0"/>
                        </a:rPr>
                        <a:t>LBK celkem</a:t>
                      </a:r>
                    </a:p>
                  </a:txBody>
                  <a:tcPr marL="9525" marR="9525" marT="9525" marB="0" anchor="ctr"/>
                </a:tc>
                <a:tc>
                  <a:txBody>
                    <a:bodyPr/>
                    <a:lstStyle/>
                    <a:p>
                      <a:pPr algn="l" fontAlgn="ctr"/>
                      <a:r>
                        <a:rPr lang="cs-CZ" sz="1400" b="1" i="0" u="none" strike="noStrike">
                          <a:solidFill>
                            <a:srgbClr val="000000"/>
                          </a:solidFill>
                          <a:effectLst/>
                          <a:latin typeface="Arial" panose="020B0604020202020204" pitchFamily="34" charset="0"/>
                        </a:rPr>
                        <a:t>N= 51 383 / 11,4 %</a:t>
                      </a:r>
                    </a:p>
                  </a:txBody>
                  <a:tcPr marL="9525" marR="9525" marT="9525" marB="0" anchor="ctr"/>
                </a:tc>
                <a:tc>
                  <a:txBody>
                    <a:bodyPr/>
                    <a:lstStyle/>
                    <a:p>
                      <a:pPr algn="l" fontAlgn="ctr"/>
                      <a:r>
                        <a:rPr lang="cs-CZ" sz="1400" b="1" i="0" u="none" strike="noStrike">
                          <a:solidFill>
                            <a:srgbClr val="000000"/>
                          </a:solidFill>
                          <a:effectLst/>
                          <a:latin typeface="Arial" panose="020B0604020202020204" pitchFamily="34" charset="0"/>
                        </a:rPr>
                        <a:t>N= 34 874 / 7,8 %</a:t>
                      </a:r>
                    </a:p>
                  </a:txBody>
                  <a:tcPr marL="9525" marR="9525" marT="9525" marB="0" anchor="ctr"/>
                </a:tc>
                <a:tc>
                  <a:txBody>
                    <a:bodyPr/>
                    <a:lstStyle/>
                    <a:p>
                      <a:pPr algn="l" fontAlgn="ctr"/>
                      <a:r>
                        <a:rPr lang="cs-CZ" sz="1400" b="1" i="0" u="none" strike="noStrike">
                          <a:solidFill>
                            <a:srgbClr val="000000"/>
                          </a:solidFill>
                          <a:effectLst/>
                          <a:latin typeface="Arial" panose="020B0604020202020204" pitchFamily="34" charset="0"/>
                        </a:rPr>
                        <a:t>N= 8 195 / 1,8 %</a:t>
                      </a:r>
                    </a:p>
                  </a:txBody>
                  <a:tcPr marL="9525" marR="9525" marT="9525" marB="0" anchor="ctr"/>
                </a:tc>
                <a:extLst>
                  <a:ext uri="{0D108BD9-81ED-4DB2-BD59-A6C34878D82A}">
                    <a16:rowId xmlns:a16="http://schemas.microsoft.com/office/drawing/2014/main" val="2144413173"/>
                  </a:ext>
                </a:extLst>
              </a:tr>
            </a:tbl>
          </a:graphicData>
        </a:graphic>
      </p:graphicFrame>
      <p:sp>
        <p:nvSpPr>
          <p:cNvPr id="6" name="TextovéPole 5">
            <a:extLst>
              <a:ext uri="{FF2B5EF4-FFF2-40B4-BE49-F238E27FC236}">
                <a16:creationId xmlns:a16="http://schemas.microsoft.com/office/drawing/2014/main" id="{BCFED3E7-F84E-E87A-96DC-72E39B64A53E}"/>
              </a:ext>
            </a:extLst>
          </p:cNvPr>
          <p:cNvSpPr txBox="1"/>
          <p:nvPr>
            <p:custDataLst>
              <p:tags r:id="rId4"/>
            </p:custDataLst>
          </p:nvPr>
        </p:nvSpPr>
        <p:spPr>
          <a:xfrm>
            <a:off x="5391943" y="4921777"/>
            <a:ext cx="291204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a:ln>
                  <a:noFill/>
                </a:ln>
                <a:solidFill>
                  <a:prstClr val="black"/>
                </a:solidFill>
                <a:effectLst/>
                <a:uLnTx/>
                <a:uFillTx/>
                <a:latin typeface="Aptos" panose="02110004020202020204"/>
                <a:ea typeface="+mn-ea"/>
                <a:cs typeface="+mn-cs"/>
              </a:rPr>
              <a:t>Ke 31. 12. 2024</a:t>
            </a:r>
          </a:p>
        </p:txBody>
      </p:sp>
      <p:pic>
        <p:nvPicPr>
          <p:cNvPr id="10" name="Obrázek 9" descr="Obsah obrázku text, snímek obrazovky, Písmo, design&#10;&#10;Obsah vygenerovaný umělou inteligencí může být nesprávný.">
            <a:extLst>
              <a:ext uri="{FF2B5EF4-FFF2-40B4-BE49-F238E27FC236}">
                <a16:creationId xmlns:a16="http://schemas.microsoft.com/office/drawing/2014/main" id="{FAA7AB10-8D38-917E-070C-DACE1BD281B8}"/>
              </a:ext>
            </a:extLst>
          </p:cNvPr>
          <p:cNvPicPr>
            <a:picLocks noChangeAspect="1"/>
          </p:cNvPicPr>
          <p:nvPr>
            <p:custDataLst>
              <p:tags r:id="rId5"/>
            </p:custDataLst>
          </p:nvPr>
        </p:nvPicPr>
        <p:blipFill>
          <a:blip r:embed="rId9">
            <a:extLst>
              <a:ext uri="{28A0092B-C50C-407E-A947-70E740481C1C}">
                <a14:useLocalDpi xmlns:a14="http://schemas.microsoft.com/office/drawing/2010/main" val="0"/>
              </a:ext>
            </a:extLst>
          </a:blip>
          <a:srcRect t="3099" r="48481" b="56454"/>
          <a:stretch/>
        </p:blipFill>
        <p:spPr>
          <a:xfrm>
            <a:off x="205237" y="4387733"/>
            <a:ext cx="3791016" cy="2316049"/>
          </a:xfrm>
          <a:prstGeom prst="rect">
            <a:avLst/>
          </a:prstGeom>
        </p:spPr>
      </p:pic>
    </p:spTree>
    <p:extLst>
      <p:ext uri="{BB962C8B-B14F-4D97-AF65-F5344CB8AC3E}">
        <p14:creationId xmlns:p14="http://schemas.microsoft.com/office/powerpoint/2010/main" val="131023460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60B7EF-2F92-D29F-4B53-DAA57E36182B}"/>
            </a:ext>
          </a:extLst>
        </p:cNvPr>
        <p:cNvGrpSpPr/>
        <p:nvPr/>
      </p:nvGrpSpPr>
      <p:grpSpPr>
        <a:xfrm>
          <a:off x="0" y="0"/>
          <a:ext cx="0" cy="0"/>
          <a:chOff x="0" y="0"/>
          <a:chExt cx="0" cy="0"/>
        </a:xfrm>
      </p:grpSpPr>
      <p:sp>
        <p:nvSpPr>
          <p:cNvPr id="3" name="Nadpis 2">
            <a:extLst>
              <a:ext uri="{FF2B5EF4-FFF2-40B4-BE49-F238E27FC236}">
                <a16:creationId xmlns:a16="http://schemas.microsoft.com/office/drawing/2014/main" id="{CDEEDC97-1AC3-27B8-105D-DA432BF8730C}"/>
              </a:ext>
            </a:extLst>
          </p:cNvPr>
          <p:cNvSpPr>
            <a:spLocks noGrp="1"/>
          </p:cNvSpPr>
          <p:nvPr>
            <p:ph type="title"/>
          </p:nvPr>
        </p:nvSpPr>
        <p:spPr>
          <a:xfrm>
            <a:off x="175492" y="831233"/>
            <a:ext cx="12016508" cy="4685774"/>
          </a:xfrm>
        </p:spPr>
        <p:txBody>
          <a:bodyPr>
            <a:noAutofit/>
          </a:bodyPr>
          <a:lstStyle/>
          <a:p>
            <a:pPr algn="ctr"/>
            <a:r>
              <a:rPr lang="cs-CZ" sz="4400" b="1">
                <a:solidFill>
                  <a:schemeClr val="tx1"/>
                </a:solidFill>
                <a:latin typeface="+mn-lt"/>
              </a:rPr>
              <a:t>Demografické determinanty zdraví a zdravotnictví</a:t>
            </a:r>
            <a:br>
              <a:rPr lang="cs-CZ" sz="3600" b="1">
                <a:solidFill>
                  <a:schemeClr val="tx1"/>
                </a:solidFill>
                <a:latin typeface="+mn-lt"/>
              </a:rPr>
            </a:br>
            <a:br>
              <a:rPr lang="cs-CZ" sz="3600" b="1">
                <a:solidFill>
                  <a:schemeClr val="tx1"/>
                </a:solidFill>
                <a:latin typeface="+mn-lt"/>
              </a:rPr>
            </a:br>
            <a:r>
              <a:rPr lang="cs-CZ" sz="3600" b="1">
                <a:solidFill>
                  <a:schemeClr val="tx1"/>
                </a:solidFill>
                <a:latin typeface="+mn-lt"/>
              </a:rPr>
              <a:t>aneb</a:t>
            </a:r>
            <a:br>
              <a:rPr lang="cs-CZ" sz="3600" b="1">
                <a:solidFill>
                  <a:schemeClr val="tx1"/>
                </a:solidFill>
                <a:latin typeface="+mn-lt"/>
              </a:rPr>
            </a:br>
            <a:br>
              <a:rPr lang="cs-CZ" sz="3600" b="1">
                <a:solidFill>
                  <a:schemeClr val="tx1"/>
                </a:solidFill>
                <a:latin typeface="+mn-lt"/>
              </a:rPr>
            </a:br>
            <a:r>
              <a:rPr lang="cs-CZ" sz="6000" b="1">
                <a:solidFill>
                  <a:srgbClr val="C00000"/>
                </a:solidFill>
                <a:latin typeface="+mn-lt"/>
              </a:rPr>
              <a:t>je a bude o koho pečovat</a:t>
            </a:r>
            <a:br>
              <a:rPr lang="cs-CZ" sz="3600" b="1">
                <a:solidFill>
                  <a:srgbClr val="0000FF"/>
                </a:solidFill>
                <a:latin typeface="+mn-lt"/>
              </a:rPr>
            </a:br>
            <a:br>
              <a:rPr lang="cs-CZ" sz="3600" b="1">
                <a:solidFill>
                  <a:srgbClr val="0000FF"/>
                </a:solidFill>
                <a:latin typeface="+mn-lt"/>
              </a:rPr>
            </a:br>
            <a:br>
              <a:rPr lang="cs-CZ" sz="3600" b="1">
                <a:solidFill>
                  <a:srgbClr val="0000FF"/>
                </a:solidFill>
                <a:latin typeface="+mn-lt"/>
              </a:rPr>
            </a:br>
            <a:r>
              <a:rPr lang="cs-CZ" sz="3600" b="1">
                <a:solidFill>
                  <a:schemeClr val="tx1"/>
                </a:solidFill>
                <a:latin typeface="+mn-lt"/>
              </a:rPr>
              <a:t>poptávka po zdravotních </a:t>
            </a:r>
            <a:br>
              <a:rPr lang="cs-CZ" sz="3600" b="1">
                <a:solidFill>
                  <a:schemeClr val="tx1"/>
                </a:solidFill>
                <a:latin typeface="+mn-lt"/>
              </a:rPr>
            </a:br>
            <a:r>
              <a:rPr lang="cs-CZ" sz="3600" b="1">
                <a:solidFill>
                  <a:schemeClr val="tx1"/>
                </a:solidFill>
                <a:latin typeface="+mn-lt"/>
              </a:rPr>
              <a:t>a zdravotně sociálních službách poroste </a:t>
            </a:r>
            <a:endParaRPr lang="en-US" sz="3600" b="1">
              <a:solidFill>
                <a:schemeClr val="tx1"/>
              </a:solidFill>
              <a:latin typeface="+mn-lt"/>
            </a:endParaRPr>
          </a:p>
        </p:txBody>
      </p:sp>
      <p:sp>
        <p:nvSpPr>
          <p:cNvPr id="4" name="Šipka: dolů 3">
            <a:extLst>
              <a:ext uri="{FF2B5EF4-FFF2-40B4-BE49-F238E27FC236}">
                <a16:creationId xmlns:a16="http://schemas.microsoft.com/office/drawing/2014/main" id="{533C350C-E4E3-0E2C-484B-2707DA354494}"/>
              </a:ext>
            </a:extLst>
          </p:cNvPr>
          <p:cNvSpPr/>
          <p:nvPr/>
        </p:nvSpPr>
        <p:spPr>
          <a:xfrm>
            <a:off x="5310909" y="5638920"/>
            <a:ext cx="1570182" cy="7366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Šipka: dolů 4">
            <a:extLst>
              <a:ext uri="{FF2B5EF4-FFF2-40B4-BE49-F238E27FC236}">
                <a16:creationId xmlns:a16="http://schemas.microsoft.com/office/drawing/2014/main" id="{65081DF6-9E3D-AF84-558A-376C6AC3B9BA}"/>
              </a:ext>
            </a:extLst>
          </p:cNvPr>
          <p:cNvSpPr/>
          <p:nvPr/>
        </p:nvSpPr>
        <p:spPr>
          <a:xfrm>
            <a:off x="5310909" y="3545598"/>
            <a:ext cx="1570182" cy="7366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77941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0BF621-E151-63BD-C348-E9F3FFDC4097}"/>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86BE8634-FA8A-9852-09E9-8A8AC540808C}"/>
              </a:ext>
            </a:extLst>
          </p:cNvPr>
          <p:cNvSpPr/>
          <p:nvPr/>
        </p:nvSpPr>
        <p:spPr>
          <a:xfrm>
            <a:off x="5384222" y="5666305"/>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ovéPole 4">
            <a:extLst>
              <a:ext uri="{FF2B5EF4-FFF2-40B4-BE49-F238E27FC236}">
                <a16:creationId xmlns:a16="http://schemas.microsoft.com/office/drawing/2014/main" id="{50562A13-AC96-7DFF-B07F-FC0D9C03DD62}"/>
              </a:ext>
            </a:extLst>
          </p:cNvPr>
          <p:cNvSpPr txBox="1"/>
          <p:nvPr/>
        </p:nvSpPr>
        <p:spPr>
          <a:xfrm>
            <a:off x="726140" y="887098"/>
            <a:ext cx="10739718" cy="415498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Proč jsou predikce potřebných kapacit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 optimalizace dostupnosti péče tak významné?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sng"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Demografické změny a stárnutí obyvatel </a:t>
            </a:r>
            <a:br>
              <a:rPr kumimoji="0" lang="cs-CZ" sz="4400" b="1" i="0" u="sng"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br>
            <a:r>
              <a:rPr kumimoji="0" lang="cs-CZ" sz="4400" b="1" i="0" u="sng"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se již projevují </a:t>
            </a:r>
            <a:endParaRPr kumimoji="0" lang="cs-CZ" sz="1800" b="0" i="0" u="none" strike="noStrike" kern="1200" cap="none" spc="0" normalizeH="0" baseline="0" noProof="0">
              <a:ln>
                <a:noFill/>
              </a:ln>
              <a:solidFill>
                <a:srgbClr val="D71440"/>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12270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77BED7-16AC-10E2-D9BB-B24483656751}"/>
            </a:ext>
          </a:extLst>
        </p:cNvPr>
        <p:cNvGrpSpPr/>
        <p:nvPr/>
      </p:nvGrpSpPr>
      <p:grpSpPr>
        <a:xfrm>
          <a:off x="0" y="0"/>
          <a:ext cx="0" cy="0"/>
          <a:chOff x="0" y="0"/>
          <a:chExt cx="0" cy="0"/>
        </a:xfrm>
      </p:grpSpPr>
      <p:sp>
        <p:nvSpPr>
          <p:cNvPr id="4" name="TextBox 2">
            <a:extLst>
              <a:ext uri="{FF2B5EF4-FFF2-40B4-BE49-F238E27FC236}">
                <a16:creationId xmlns:a16="http://schemas.microsoft.com/office/drawing/2014/main" id="{6D41FA15-0667-E36C-7F4D-820D95B25E9C}"/>
              </a:ext>
            </a:extLst>
          </p:cNvPr>
          <p:cNvSpPr txBox="1"/>
          <p:nvPr>
            <p:custDataLst>
              <p:tags r:id="rId1"/>
            </p:custDataLst>
          </p:nvPr>
        </p:nvSpPr>
        <p:spPr>
          <a:xfrm>
            <a:off x="218624" y="1019400"/>
            <a:ext cx="94082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Počet pacientů ošetřených ZZS v jednotlivých věkových kategoriích dle dat NRHZS v letech 2010–2024:</a:t>
            </a:r>
          </a:p>
        </p:txBody>
      </p:sp>
      <p:graphicFrame>
        <p:nvGraphicFramePr>
          <p:cNvPr id="5" name="Object 3">
            <a:extLst>
              <a:ext uri="{FF2B5EF4-FFF2-40B4-BE49-F238E27FC236}">
                <a16:creationId xmlns:a16="http://schemas.microsoft.com/office/drawing/2014/main" id="{3A3798CA-A949-7452-2681-98379DBF4BBF}"/>
              </a:ext>
            </a:extLst>
          </p:cNvPr>
          <p:cNvGraphicFramePr>
            <a:graphicFrameLocks/>
          </p:cNvGraphicFramePr>
          <p:nvPr>
            <p:custDataLst>
              <p:tags r:id="rId2"/>
            </p:custDataLst>
            <p:extLst>
              <p:ext uri="{D42A27DB-BD31-4B8C-83A1-F6EECF244321}">
                <p14:modId xmlns:p14="http://schemas.microsoft.com/office/powerpoint/2010/main" val="641869522"/>
              </p:ext>
            </p:extLst>
          </p:nvPr>
        </p:nvGraphicFramePr>
        <p:xfrm>
          <a:off x="0" y="2179463"/>
          <a:ext cx="11992880" cy="4499253"/>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 name="Tabulka 9">
            <a:extLst>
              <a:ext uri="{FF2B5EF4-FFF2-40B4-BE49-F238E27FC236}">
                <a16:creationId xmlns:a16="http://schemas.microsoft.com/office/drawing/2014/main" id="{FCE87068-7993-1CEA-B480-561CE9D0836F}"/>
              </a:ext>
            </a:extLst>
          </p:cNvPr>
          <p:cNvGraphicFramePr>
            <a:graphicFrameLocks noGrp="1"/>
          </p:cNvGraphicFramePr>
          <p:nvPr>
            <p:custDataLst>
              <p:tags r:id="rId3"/>
            </p:custDataLst>
            <p:extLst>
              <p:ext uri="{D42A27DB-BD31-4B8C-83A1-F6EECF244321}">
                <p14:modId xmlns:p14="http://schemas.microsoft.com/office/powerpoint/2010/main" val="2999598810"/>
              </p:ext>
            </p:extLst>
          </p:nvPr>
        </p:nvGraphicFramePr>
        <p:xfrm>
          <a:off x="585200" y="1479695"/>
          <a:ext cx="10604615" cy="620034"/>
        </p:xfrm>
        <a:graphic>
          <a:graphicData uri="http://schemas.openxmlformats.org/drawingml/2006/table">
            <a:tbl>
              <a:tblPr firstRow="1" bandRow="1">
                <a:tableStyleId>{2D5ABB26-0587-4C30-8999-92F81FD0307C}</a:tableStyleId>
              </a:tblPr>
              <a:tblGrid>
                <a:gridCol w="732305">
                  <a:extLst>
                    <a:ext uri="{9D8B030D-6E8A-4147-A177-3AD203B41FA5}">
                      <a16:colId xmlns:a16="http://schemas.microsoft.com/office/drawing/2014/main" val="3677595034"/>
                    </a:ext>
                  </a:extLst>
                </a:gridCol>
                <a:gridCol w="661589">
                  <a:extLst>
                    <a:ext uri="{9D8B030D-6E8A-4147-A177-3AD203B41FA5}">
                      <a16:colId xmlns:a16="http://schemas.microsoft.com/office/drawing/2014/main" val="1151384095"/>
                    </a:ext>
                  </a:extLst>
                </a:gridCol>
                <a:gridCol w="661589">
                  <a:extLst>
                    <a:ext uri="{9D8B030D-6E8A-4147-A177-3AD203B41FA5}">
                      <a16:colId xmlns:a16="http://schemas.microsoft.com/office/drawing/2014/main" val="2477258138"/>
                    </a:ext>
                  </a:extLst>
                </a:gridCol>
                <a:gridCol w="661589">
                  <a:extLst>
                    <a:ext uri="{9D8B030D-6E8A-4147-A177-3AD203B41FA5}">
                      <a16:colId xmlns:a16="http://schemas.microsoft.com/office/drawing/2014/main" val="4119175122"/>
                    </a:ext>
                  </a:extLst>
                </a:gridCol>
                <a:gridCol w="661589">
                  <a:extLst>
                    <a:ext uri="{9D8B030D-6E8A-4147-A177-3AD203B41FA5}">
                      <a16:colId xmlns:a16="http://schemas.microsoft.com/office/drawing/2014/main" val="1232082883"/>
                    </a:ext>
                  </a:extLst>
                </a:gridCol>
                <a:gridCol w="661589">
                  <a:extLst>
                    <a:ext uri="{9D8B030D-6E8A-4147-A177-3AD203B41FA5}">
                      <a16:colId xmlns:a16="http://schemas.microsoft.com/office/drawing/2014/main" val="4102811824"/>
                    </a:ext>
                  </a:extLst>
                </a:gridCol>
                <a:gridCol w="661589">
                  <a:extLst>
                    <a:ext uri="{9D8B030D-6E8A-4147-A177-3AD203B41FA5}">
                      <a16:colId xmlns:a16="http://schemas.microsoft.com/office/drawing/2014/main" val="756918173"/>
                    </a:ext>
                  </a:extLst>
                </a:gridCol>
                <a:gridCol w="661589">
                  <a:extLst>
                    <a:ext uri="{9D8B030D-6E8A-4147-A177-3AD203B41FA5}">
                      <a16:colId xmlns:a16="http://schemas.microsoft.com/office/drawing/2014/main" val="3598569608"/>
                    </a:ext>
                  </a:extLst>
                </a:gridCol>
                <a:gridCol w="661589">
                  <a:extLst>
                    <a:ext uri="{9D8B030D-6E8A-4147-A177-3AD203B41FA5}">
                      <a16:colId xmlns:a16="http://schemas.microsoft.com/office/drawing/2014/main" val="1607500774"/>
                    </a:ext>
                  </a:extLst>
                </a:gridCol>
                <a:gridCol w="661589">
                  <a:extLst>
                    <a:ext uri="{9D8B030D-6E8A-4147-A177-3AD203B41FA5}">
                      <a16:colId xmlns:a16="http://schemas.microsoft.com/office/drawing/2014/main" val="2399593164"/>
                    </a:ext>
                  </a:extLst>
                </a:gridCol>
                <a:gridCol w="661589">
                  <a:extLst>
                    <a:ext uri="{9D8B030D-6E8A-4147-A177-3AD203B41FA5}">
                      <a16:colId xmlns:a16="http://schemas.microsoft.com/office/drawing/2014/main" val="3150772837"/>
                    </a:ext>
                  </a:extLst>
                </a:gridCol>
                <a:gridCol w="661589">
                  <a:extLst>
                    <a:ext uri="{9D8B030D-6E8A-4147-A177-3AD203B41FA5}">
                      <a16:colId xmlns:a16="http://schemas.microsoft.com/office/drawing/2014/main" val="1445249518"/>
                    </a:ext>
                  </a:extLst>
                </a:gridCol>
                <a:gridCol w="661589">
                  <a:extLst>
                    <a:ext uri="{9D8B030D-6E8A-4147-A177-3AD203B41FA5}">
                      <a16:colId xmlns:a16="http://schemas.microsoft.com/office/drawing/2014/main" val="2159396149"/>
                    </a:ext>
                  </a:extLst>
                </a:gridCol>
                <a:gridCol w="713108">
                  <a:extLst>
                    <a:ext uri="{9D8B030D-6E8A-4147-A177-3AD203B41FA5}">
                      <a16:colId xmlns:a16="http://schemas.microsoft.com/office/drawing/2014/main" val="1041405210"/>
                    </a:ext>
                  </a:extLst>
                </a:gridCol>
                <a:gridCol w="610067">
                  <a:extLst>
                    <a:ext uri="{9D8B030D-6E8A-4147-A177-3AD203B41FA5}">
                      <a16:colId xmlns:a16="http://schemas.microsoft.com/office/drawing/2014/main" val="1221249196"/>
                    </a:ext>
                  </a:extLst>
                </a:gridCol>
                <a:gridCol w="610067">
                  <a:extLst>
                    <a:ext uri="{9D8B030D-6E8A-4147-A177-3AD203B41FA5}">
                      <a16:colId xmlns:a16="http://schemas.microsoft.com/office/drawing/2014/main" val="3176075401"/>
                    </a:ext>
                  </a:extLst>
                </a:gridCol>
              </a:tblGrid>
              <a:tr h="310017">
                <a:tc>
                  <a:txBody>
                    <a:bodyPr/>
                    <a:lstStyle/>
                    <a:p>
                      <a:pPr algn="ctr" fontAlgn="b"/>
                      <a:r>
                        <a:rPr lang="cs-CZ" sz="1400" b="1" i="0" u="none" strike="noStrike">
                          <a:solidFill>
                            <a:srgbClr val="000000"/>
                          </a:solidFill>
                          <a:effectLst/>
                          <a:latin typeface="Calibri" panose="020F0502020204030204" pitchFamily="34" charset="0"/>
                        </a:rPr>
                        <a:t>Rok</a:t>
                      </a:r>
                    </a:p>
                  </a:txBody>
                  <a:tcPr marL="6350" marR="6350" marT="635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2010</a:t>
                      </a:r>
                    </a:p>
                  </a:txBody>
                  <a:tcPr marL="6350" marR="6350" marT="635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2019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2020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2021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2022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2023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Calibri" panose="020F0502020204030204" pitchFamily="34" charset="0"/>
                        </a:rPr>
                        <a:t>2024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53927114"/>
                  </a:ext>
                </a:extLst>
              </a:tr>
              <a:tr h="310017">
                <a:tc>
                  <a:txBody>
                    <a:bodyPr/>
                    <a:lstStyle/>
                    <a:p>
                      <a:pPr algn="ctr" fontAlgn="b"/>
                      <a:r>
                        <a:rPr lang="cs-CZ" sz="1400" b="1" i="0" u="none" strike="noStrike">
                          <a:solidFill>
                            <a:srgbClr val="000000"/>
                          </a:solidFill>
                          <a:effectLst/>
                          <a:latin typeface="Calibri" panose="020F0502020204030204" pitchFamily="34" charset="0"/>
                        </a:rPr>
                        <a:t>Celkem</a:t>
                      </a:r>
                    </a:p>
                  </a:txBody>
                  <a:tcPr marL="6350" marR="6350" marT="635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33 672</a:t>
                      </a:r>
                    </a:p>
                  </a:txBody>
                  <a:tcPr marL="6350" marR="6350" marT="635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35 461</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37 631</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40 238</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40 204</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41 696</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43 107</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43 157</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45 928</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46 984</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45 461</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49 942</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50 426</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47 969</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cs-CZ" sz="1400" b="1" i="0" u="none" strike="noStrike">
                          <a:solidFill>
                            <a:srgbClr val="000000"/>
                          </a:solidFill>
                          <a:effectLst/>
                          <a:latin typeface="+mn-lt"/>
                        </a:rPr>
                        <a:t>49 434</a:t>
                      </a:r>
                    </a:p>
                  </a:txBody>
                  <a:tcPr marL="6350" marR="6350" marT="635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54765623"/>
                  </a:ext>
                </a:extLst>
              </a:tr>
            </a:tbl>
          </a:graphicData>
        </a:graphic>
      </p:graphicFrame>
      <p:sp>
        <p:nvSpPr>
          <p:cNvPr id="13" name="TextovéPole 12">
            <a:extLst>
              <a:ext uri="{FF2B5EF4-FFF2-40B4-BE49-F238E27FC236}">
                <a16:creationId xmlns:a16="http://schemas.microsoft.com/office/drawing/2014/main" id="{18C863DB-E180-CDAA-93FA-CC4A7CF97D3B}"/>
              </a:ext>
            </a:extLst>
          </p:cNvPr>
          <p:cNvSpPr txBox="1"/>
          <p:nvPr/>
        </p:nvSpPr>
        <p:spPr>
          <a:xfrm>
            <a:off x="10320704" y="2803058"/>
            <a:ext cx="582804"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500" b="0" i="0" u="none" strike="noStrike" kern="1200" cap="none" spc="0" normalizeH="0" baseline="0" noProof="0">
                <a:ln>
                  <a:noFill/>
                </a:ln>
                <a:solidFill>
                  <a:srgbClr val="FF0000"/>
                </a:solidFill>
                <a:effectLst/>
                <a:uLnTx/>
                <a:uFillTx/>
                <a:latin typeface="Arial Black" panose="020B0A04020102020204" pitchFamily="34" charset="0"/>
                <a:ea typeface="+mn-ea"/>
                <a:cs typeface="+mn-cs"/>
              </a:rPr>
              <a:t>!</a:t>
            </a:r>
          </a:p>
        </p:txBody>
      </p:sp>
      <p:sp>
        <p:nvSpPr>
          <p:cNvPr id="14" name="Nadpis 3">
            <a:extLst>
              <a:ext uri="{FF2B5EF4-FFF2-40B4-BE49-F238E27FC236}">
                <a16:creationId xmlns:a16="http://schemas.microsoft.com/office/drawing/2014/main" id="{FB8F17FB-751B-F31C-C81D-B8E1A449A180}"/>
              </a:ext>
            </a:extLst>
          </p:cNvPr>
          <p:cNvSpPr>
            <a:spLocks noGrp="1"/>
          </p:cNvSpPr>
          <p:nvPr>
            <p:ph type="title"/>
          </p:nvPr>
        </p:nvSpPr>
        <p:spPr>
          <a:xfrm>
            <a:off x="272590" y="160258"/>
            <a:ext cx="11386173" cy="538364"/>
          </a:xfrm>
        </p:spPr>
        <p:txBody>
          <a:bodyPr>
            <a:noAutofit/>
          </a:bodyPr>
          <a:lstStyle/>
          <a:p>
            <a:r>
              <a:rPr lang="cs-CZ" dirty="0">
                <a:solidFill>
                  <a:srgbClr val="002060"/>
                </a:solidFill>
              </a:rPr>
              <a:t>Vývoj počtu zásahů ZZS v Libereckém kraji: časová řada dle věku pacientů</a:t>
            </a:r>
            <a:br>
              <a:rPr lang="cs-CZ" dirty="0">
                <a:solidFill>
                  <a:srgbClr val="002060"/>
                </a:solidFill>
              </a:rPr>
            </a:br>
            <a:endParaRPr lang="cs-CZ" dirty="0">
              <a:solidFill>
                <a:srgbClr val="002060"/>
              </a:solidFill>
            </a:endParaRPr>
          </a:p>
        </p:txBody>
      </p:sp>
      <p:sp>
        <p:nvSpPr>
          <p:cNvPr id="15" name="TextBox 6">
            <a:extLst>
              <a:ext uri="{FF2B5EF4-FFF2-40B4-BE49-F238E27FC236}">
                <a16:creationId xmlns:a16="http://schemas.microsoft.com/office/drawing/2014/main" id="{7183F90E-3E94-25ED-5055-335E80A822EC}"/>
              </a:ext>
            </a:extLst>
          </p:cNvPr>
          <p:cNvSpPr txBox="1"/>
          <p:nvPr>
            <p:custDataLst>
              <p:tags r:id="rId4"/>
            </p:custDataLst>
          </p:nvPr>
        </p:nvSpPr>
        <p:spPr>
          <a:xfrm>
            <a:off x="288000" y="540000"/>
            <a:ext cx="744357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NRHZS 2010–2024; data ZZS jednotlivých krajů, započteno max. 1 ošetření na pacienta za den</a:t>
            </a:r>
          </a:p>
        </p:txBody>
      </p:sp>
      <p:sp>
        <p:nvSpPr>
          <p:cNvPr id="16" name="TextovéPole 15">
            <a:extLst>
              <a:ext uri="{FF2B5EF4-FFF2-40B4-BE49-F238E27FC236}">
                <a16:creationId xmlns:a16="http://schemas.microsoft.com/office/drawing/2014/main" id="{5775EDE9-108C-B865-7324-CC352F56B9AF}"/>
              </a:ext>
            </a:extLst>
          </p:cNvPr>
          <p:cNvSpPr txBox="1"/>
          <p:nvPr/>
        </p:nvSpPr>
        <p:spPr>
          <a:xfrm rot="634919">
            <a:off x="9816135" y="758636"/>
            <a:ext cx="2174748" cy="707886"/>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Stárnutí populace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se již projevuje</a:t>
            </a:r>
          </a:p>
        </p:txBody>
      </p:sp>
      <p:sp>
        <p:nvSpPr>
          <p:cNvPr id="17" name="TextovéPole 16">
            <a:extLst>
              <a:ext uri="{FF2B5EF4-FFF2-40B4-BE49-F238E27FC236}">
                <a16:creationId xmlns:a16="http://schemas.microsoft.com/office/drawing/2014/main" id="{0DEFF8F2-9012-8D3B-7F7C-27EB027BBA4C}"/>
              </a:ext>
            </a:extLst>
          </p:cNvPr>
          <p:cNvSpPr txBox="1"/>
          <p:nvPr/>
        </p:nvSpPr>
        <p:spPr>
          <a:xfrm>
            <a:off x="10240004" y="4502360"/>
            <a:ext cx="582804"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500" b="0"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a:t>
            </a:r>
          </a:p>
        </p:txBody>
      </p:sp>
    </p:spTree>
    <p:extLst>
      <p:ext uri="{BB962C8B-B14F-4D97-AF65-F5344CB8AC3E}">
        <p14:creationId xmlns:p14="http://schemas.microsoft.com/office/powerpoint/2010/main" val="7492916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6">
            <a:extLst>
              <a:ext uri="{FF2B5EF4-FFF2-40B4-BE49-F238E27FC236}">
                <a16:creationId xmlns:a16="http://schemas.microsoft.com/office/drawing/2014/main" id="{BC201B5E-DC49-2F55-D11A-038392468321}"/>
              </a:ext>
            </a:extLst>
          </p:cNvPr>
          <p:cNvSpPr txBox="1"/>
          <p:nvPr/>
        </p:nvSpPr>
        <p:spPr>
          <a:xfrm>
            <a:off x="273050" y="600171"/>
            <a:ext cx="6105197" cy="307777"/>
          </a:xfrm>
          <a:prstGeom prst="rect">
            <a:avLst/>
          </a:prstGeom>
          <a:noFill/>
        </p:spPr>
        <p:txBody>
          <a:bodyPr wrap="non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NRHZS 2010–2024; data ZZS, započteno max. 1 ošetření na pacienta za den</a:t>
            </a:r>
          </a:p>
        </p:txBody>
      </p:sp>
      <p:graphicFrame>
        <p:nvGraphicFramePr>
          <p:cNvPr id="5" name="Object 3">
            <a:extLst>
              <a:ext uri="{FF2B5EF4-FFF2-40B4-BE49-F238E27FC236}">
                <a16:creationId xmlns:a16="http://schemas.microsoft.com/office/drawing/2014/main" id="{D728DE66-9FBC-6BC3-0B47-C182B23FBA01}"/>
              </a:ext>
            </a:extLst>
          </p:cNvPr>
          <p:cNvGraphicFramePr>
            <a:graphicFrameLocks/>
          </p:cNvGraphicFramePr>
          <p:nvPr/>
        </p:nvGraphicFramePr>
        <p:xfrm>
          <a:off x="1894437" y="1694409"/>
          <a:ext cx="4120480" cy="189675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ovéPole 10">
            <a:extLst>
              <a:ext uri="{FF2B5EF4-FFF2-40B4-BE49-F238E27FC236}">
                <a16:creationId xmlns:a16="http://schemas.microsoft.com/office/drawing/2014/main" id="{D91218FE-71E5-7594-13FE-E245E16571B3}"/>
              </a:ext>
            </a:extLst>
          </p:cNvPr>
          <p:cNvSpPr txBox="1"/>
          <p:nvPr/>
        </p:nvSpPr>
        <p:spPr>
          <a:xfrm>
            <a:off x="3239267" y="1307577"/>
            <a:ext cx="2612953" cy="400110"/>
          </a:xfrm>
          <a:prstGeom prst="rect">
            <a:avLst/>
          </a:prstGeom>
          <a:solidFill>
            <a:srgbClr val="D71440"/>
          </a:solid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Od roku 2010: +</a:t>
            </a: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7</a:t>
            </a: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4 % </a:t>
            </a:r>
            <a:endParaRPr kumimoji="0" lang="en-US" sz="20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bdélník 6">
            <a:extLst>
              <a:ext uri="{FF2B5EF4-FFF2-40B4-BE49-F238E27FC236}">
                <a16:creationId xmlns:a16="http://schemas.microsoft.com/office/drawing/2014/main" id="{B59C6E7C-F49D-D75B-6E45-9D09905B4B9D}"/>
              </a:ext>
            </a:extLst>
          </p:cNvPr>
          <p:cNvSpPr/>
          <p:nvPr/>
        </p:nvSpPr>
        <p:spPr>
          <a:xfrm>
            <a:off x="142971" y="1918936"/>
            <a:ext cx="1798655" cy="1477328"/>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srgbClr val="000000"/>
                </a:solidFill>
                <a:effectLst/>
                <a:uLnTx/>
                <a:uFillTx/>
                <a:latin typeface="Calibri"/>
                <a:ea typeface="+mn-ea"/>
                <a:cs typeface="+mn-cs"/>
              </a:rPr>
              <a:t>Celkový počet ošetřených ZZS ve věku 75+ </a:t>
            </a:r>
            <a:r>
              <a:rPr kumimoji="0" lang="cs-CZ" sz="3000" b="1" i="0" u="none" strike="noStrike" kern="1200" cap="none" spc="0" normalizeH="0" baseline="0" noProof="0">
                <a:ln>
                  <a:noFill/>
                </a:ln>
                <a:solidFill>
                  <a:srgbClr val="000000"/>
                </a:solidFill>
                <a:effectLst/>
                <a:uLnTx/>
                <a:uFillTx/>
                <a:latin typeface="Calibri"/>
                <a:ea typeface="+mn-ea"/>
                <a:cs typeface="+mn-cs"/>
              </a:rPr>
              <a:t>v ČR</a:t>
            </a:r>
          </a:p>
        </p:txBody>
      </p:sp>
      <p:graphicFrame>
        <p:nvGraphicFramePr>
          <p:cNvPr id="8" name="Object 3">
            <a:extLst>
              <a:ext uri="{FF2B5EF4-FFF2-40B4-BE49-F238E27FC236}">
                <a16:creationId xmlns:a16="http://schemas.microsoft.com/office/drawing/2014/main" id="{128F8A00-6300-BC1E-1D48-90B693D6DB3D}"/>
              </a:ext>
            </a:extLst>
          </p:cNvPr>
          <p:cNvGraphicFramePr>
            <a:graphicFrameLocks/>
          </p:cNvGraphicFramePr>
          <p:nvPr/>
        </p:nvGraphicFramePr>
        <p:xfrm>
          <a:off x="7767682" y="1653670"/>
          <a:ext cx="4120480" cy="1896759"/>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ovéPole 14">
            <a:extLst>
              <a:ext uri="{FF2B5EF4-FFF2-40B4-BE49-F238E27FC236}">
                <a16:creationId xmlns:a16="http://schemas.microsoft.com/office/drawing/2014/main" id="{1856D534-DFF4-34C4-292C-5F4584C7A682}"/>
              </a:ext>
            </a:extLst>
          </p:cNvPr>
          <p:cNvSpPr txBox="1"/>
          <p:nvPr/>
        </p:nvSpPr>
        <p:spPr>
          <a:xfrm>
            <a:off x="9112512" y="1266838"/>
            <a:ext cx="2612953" cy="400110"/>
          </a:xfrm>
          <a:prstGeom prst="rect">
            <a:avLst/>
          </a:prstGeom>
          <a:solidFill>
            <a:srgbClr val="D71440"/>
          </a:solid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Od roku 2010: +82 % </a:t>
            </a:r>
            <a:endParaRPr kumimoji="0" lang="en-US" sz="20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C1088DD6-31D5-5EEF-99CD-5AB9AD52DD8D}"/>
              </a:ext>
            </a:extLst>
          </p:cNvPr>
          <p:cNvSpPr/>
          <p:nvPr/>
        </p:nvSpPr>
        <p:spPr>
          <a:xfrm>
            <a:off x="6016216" y="1878197"/>
            <a:ext cx="1798655" cy="1477328"/>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srgbClr val="000000"/>
                </a:solidFill>
                <a:effectLst/>
                <a:uLnTx/>
                <a:uFillTx/>
                <a:latin typeface="Calibri"/>
                <a:ea typeface="+mn-ea"/>
                <a:cs typeface="+mn-cs"/>
              </a:rPr>
              <a:t>Celkový počet ošetřených ZZS ve věku 85+ </a:t>
            </a:r>
            <a:r>
              <a:rPr kumimoji="0" lang="cs-CZ" sz="3000" b="1" i="0" u="none" strike="noStrike" kern="1200" cap="none" spc="0" normalizeH="0" baseline="0" noProof="0">
                <a:ln>
                  <a:noFill/>
                </a:ln>
                <a:solidFill>
                  <a:srgbClr val="000000"/>
                </a:solidFill>
                <a:effectLst/>
                <a:uLnTx/>
                <a:uFillTx/>
                <a:latin typeface="Calibri"/>
                <a:ea typeface="+mn-ea"/>
                <a:cs typeface="+mn-cs"/>
              </a:rPr>
              <a:t>v ČR</a:t>
            </a:r>
          </a:p>
        </p:txBody>
      </p:sp>
      <p:graphicFrame>
        <p:nvGraphicFramePr>
          <p:cNvPr id="11" name="Object 3">
            <a:extLst>
              <a:ext uri="{FF2B5EF4-FFF2-40B4-BE49-F238E27FC236}">
                <a16:creationId xmlns:a16="http://schemas.microsoft.com/office/drawing/2014/main" id="{C090CCA1-21E6-E375-F484-85A511347AA2}"/>
              </a:ext>
            </a:extLst>
          </p:cNvPr>
          <p:cNvGraphicFramePr>
            <a:graphicFrameLocks/>
          </p:cNvGraphicFramePr>
          <p:nvPr>
            <p:extLst>
              <p:ext uri="{D42A27DB-BD31-4B8C-83A1-F6EECF244321}">
                <p14:modId xmlns:p14="http://schemas.microsoft.com/office/powerpoint/2010/main" val="258075129"/>
              </p:ext>
            </p:extLst>
          </p:nvPr>
        </p:nvGraphicFramePr>
        <p:xfrm>
          <a:off x="1894437" y="4770807"/>
          <a:ext cx="4120480" cy="1896759"/>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ovéPole 17">
            <a:extLst>
              <a:ext uri="{FF2B5EF4-FFF2-40B4-BE49-F238E27FC236}">
                <a16:creationId xmlns:a16="http://schemas.microsoft.com/office/drawing/2014/main" id="{0AF5DC09-AEB2-17A6-4A05-501A3860D652}"/>
              </a:ext>
            </a:extLst>
          </p:cNvPr>
          <p:cNvSpPr txBox="1"/>
          <p:nvPr/>
        </p:nvSpPr>
        <p:spPr>
          <a:xfrm>
            <a:off x="3157918" y="4370697"/>
            <a:ext cx="2775649" cy="400110"/>
          </a:xfrm>
          <a:prstGeom prst="rect">
            <a:avLst/>
          </a:prstGeom>
          <a:solidFill>
            <a:srgbClr val="D71440"/>
          </a:solid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Od roku 2010: +82 % </a:t>
            </a:r>
            <a:endParaRPr kumimoji="0" lang="en-US" sz="20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2DFC07B4-8E86-F925-A3BC-C9C04AFF15C0}"/>
              </a:ext>
            </a:extLst>
          </p:cNvPr>
          <p:cNvSpPr/>
          <p:nvPr/>
        </p:nvSpPr>
        <p:spPr>
          <a:xfrm>
            <a:off x="142971" y="4995334"/>
            <a:ext cx="1798655" cy="1477328"/>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srgbClr val="000000"/>
                </a:solidFill>
                <a:effectLst/>
                <a:uLnTx/>
                <a:uFillTx/>
                <a:latin typeface="Calibri"/>
                <a:ea typeface="+mn-ea"/>
                <a:cs typeface="+mn-cs"/>
              </a:rPr>
              <a:t>Celkový počet ošetřených ZZS ve věku 75+ </a:t>
            </a:r>
            <a:br>
              <a:rPr kumimoji="0" lang="cs-CZ" sz="2000" b="1" i="0" u="none" strike="noStrike" kern="1200" cap="none" spc="0" normalizeH="0" baseline="0" noProof="0">
                <a:ln>
                  <a:noFill/>
                </a:ln>
                <a:solidFill>
                  <a:srgbClr val="000000"/>
                </a:solidFill>
                <a:effectLst/>
                <a:uLnTx/>
                <a:uFillTx/>
                <a:latin typeface="Calibri"/>
                <a:ea typeface="+mn-ea"/>
                <a:cs typeface="+mn-cs"/>
              </a:rPr>
            </a:br>
            <a:r>
              <a:rPr kumimoji="0" lang="cs-CZ" sz="3000" b="1" i="0" u="sng" strike="noStrike" kern="1200" cap="none" spc="0" normalizeH="0" baseline="0" noProof="0">
                <a:ln>
                  <a:noFill/>
                </a:ln>
                <a:solidFill>
                  <a:srgbClr val="000000"/>
                </a:solidFill>
                <a:effectLst/>
                <a:uLnTx/>
                <a:uFillTx/>
                <a:latin typeface="Calibri"/>
                <a:ea typeface="+mn-ea"/>
                <a:cs typeface="+mn-cs"/>
              </a:rPr>
              <a:t>v </a:t>
            </a:r>
            <a:r>
              <a:rPr lang="cs-CZ" sz="3000" b="1" u="sng">
                <a:solidFill>
                  <a:srgbClr val="000000"/>
                </a:solidFill>
                <a:latin typeface="Calibri"/>
              </a:rPr>
              <a:t>LBK</a:t>
            </a:r>
            <a:endParaRPr kumimoji="0" lang="cs-CZ" sz="3000" b="1" i="0" u="sng" strike="noStrike" kern="1200" cap="none" spc="0" normalizeH="0" baseline="0" noProof="0">
              <a:ln>
                <a:noFill/>
              </a:ln>
              <a:solidFill>
                <a:srgbClr val="000000"/>
              </a:solidFill>
              <a:effectLst/>
              <a:uLnTx/>
              <a:uFillTx/>
              <a:latin typeface="Calibri"/>
              <a:ea typeface="+mn-ea"/>
              <a:cs typeface="+mn-cs"/>
            </a:endParaRPr>
          </a:p>
        </p:txBody>
      </p:sp>
      <p:graphicFrame>
        <p:nvGraphicFramePr>
          <p:cNvPr id="27" name="Object 3">
            <a:extLst>
              <a:ext uri="{FF2B5EF4-FFF2-40B4-BE49-F238E27FC236}">
                <a16:creationId xmlns:a16="http://schemas.microsoft.com/office/drawing/2014/main" id="{63556B13-AB61-9506-78F1-861B305AA431}"/>
              </a:ext>
            </a:extLst>
          </p:cNvPr>
          <p:cNvGraphicFramePr>
            <a:graphicFrameLocks/>
          </p:cNvGraphicFramePr>
          <p:nvPr>
            <p:extLst>
              <p:ext uri="{D42A27DB-BD31-4B8C-83A1-F6EECF244321}">
                <p14:modId xmlns:p14="http://schemas.microsoft.com/office/powerpoint/2010/main" val="4209846146"/>
              </p:ext>
            </p:extLst>
          </p:nvPr>
        </p:nvGraphicFramePr>
        <p:xfrm>
          <a:off x="7767682" y="4805989"/>
          <a:ext cx="4120480" cy="1896759"/>
        </p:xfrm>
        <a:graphic>
          <a:graphicData uri="http://schemas.openxmlformats.org/drawingml/2006/chart">
            <c:chart xmlns:c="http://schemas.openxmlformats.org/drawingml/2006/chart" xmlns:r="http://schemas.openxmlformats.org/officeDocument/2006/relationships" r:id="rId6"/>
          </a:graphicData>
        </a:graphic>
      </p:graphicFrame>
      <p:sp>
        <p:nvSpPr>
          <p:cNvPr id="28" name="TextovéPole 20">
            <a:extLst>
              <a:ext uri="{FF2B5EF4-FFF2-40B4-BE49-F238E27FC236}">
                <a16:creationId xmlns:a16="http://schemas.microsoft.com/office/drawing/2014/main" id="{B8317DB7-B6BE-59AA-36B4-222F4AE19237}"/>
              </a:ext>
            </a:extLst>
          </p:cNvPr>
          <p:cNvSpPr txBox="1"/>
          <p:nvPr/>
        </p:nvSpPr>
        <p:spPr>
          <a:xfrm>
            <a:off x="9112513" y="4405879"/>
            <a:ext cx="2775649" cy="400110"/>
          </a:xfrm>
          <a:prstGeom prst="rect">
            <a:avLst/>
          </a:prstGeom>
          <a:solidFill>
            <a:srgbClr val="D71440"/>
          </a:solid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Od roku 2010: +</a:t>
            </a:r>
            <a:r>
              <a:rPr lang="cs-CZ" sz="2000" b="1">
                <a:solidFill>
                  <a:prstClr val="white"/>
                </a:solidFill>
                <a:latin typeface="Calibri" panose="020F0502020204030204"/>
              </a:rPr>
              <a:t>65</a:t>
            </a: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 % </a:t>
            </a:r>
            <a:endParaRPr kumimoji="0" lang="en-US" sz="20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bdélník 28">
            <a:extLst>
              <a:ext uri="{FF2B5EF4-FFF2-40B4-BE49-F238E27FC236}">
                <a16:creationId xmlns:a16="http://schemas.microsoft.com/office/drawing/2014/main" id="{7E3CC24C-F9C7-F1A5-A589-9F3A96EC6DAC}"/>
              </a:ext>
            </a:extLst>
          </p:cNvPr>
          <p:cNvSpPr/>
          <p:nvPr/>
        </p:nvSpPr>
        <p:spPr>
          <a:xfrm>
            <a:off x="6016216" y="5030516"/>
            <a:ext cx="1798655" cy="1477328"/>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srgbClr val="000000"/>
                </a:solidFill>
                <a:effectLst/>
                <a:uLnTx/>
                <a:uFillTx/>
                <a:latin typeface="Calibri"/>
                <a:ea typeface="+mn-ea"/>
                <a:cs typeface="+mn-cs"/>
              </a:rPr>
              <a:t>Celkový počet ošetřených ZZS ve věku 85+ </a:t>
            </a:r>
            <a:r>
              <a:rPr kumimoji="0" lang="cs-CZ" sz="3000" b="1" i="0" u="sng" strike="noStrike" kern="1200" cap="none" spc="0" normalizeH="0" baseline="0" noProof="0">
                <a:ln>
                  <a:noFill/>
                </a:ln>
                <a:solidFill>
                  <a:srgbClr val="000000"/>
                </a:solidFill>
                <a:effectLst/>
                <a:uLnTx/>
                <a:uFillTx/>
                <a:latin typeface="Calibri"/>
                <a:ea typeface="+mn-ea"/>
                <a:cs typeface="+mn-cs"/>
              </a:rPr>
              <a:t>v </a:t>
            </a:r>
            <a:r>
              <a:rPr lang="cs-CZ" sz="3000" b="1" u="sng">
                <a:solidFill>
                  <a:srgbClr val="000000"/>
                </a:solidFill>
                <a:latin typeface="Calibri"/>
              </a:rPr>
              <a:t>LBK</a:t>
            </a:r>
            <a:endParaRPr kumimoji="0" lang="cs-CZ" sz="3000" b="1" i="0" u="sng" strike="noStrike" kern="1200" cap="none" spc="0" normalizeH="0" baseline="0" noProof="0">
              <a:ln>
                <a:noFill/>
              </a:ln>
              <a:solidFill>
                <a:srgbClr val="000000"/>
              </a:solidFill>
              <a:effectLst/>
              <a:uLnTx/>
              <a:uFillTx/>
              <a:latin typeface="Calibri"/>
              <a:ea typeface="+mn-ea"/>
              <a:cs typeface="+mn-cs"/>
            </a:endParaRPr>
          </a:p>
        </p:txBody>
      </p:sp>
      <p:sp>
        <p:nvSpPr>
          <p:cNvPr id="30" name="Nadpis 1">
            <a:extLst>
              <a:ext uri="{FF2B5EF4-FFF2-40B4-BE49-F238E27FC236}">
                <a16:creationId xmlns:a16="http://schemas.microsoft.com/office/drawing/2014/main" id="{9C61CDB2-39A8-CE3C-18D3-AB756B512A48}"/>
              </a:ext>
            </a:extLst>
          </p:cNvPr>
          <p:cNvSpPr>
            <a:spLocks noGrp="1"/>
          </p:cNvSpPr>
          <p:nvPr>
            <p:ph type="title"/>
          </p:nvPr>
        </p:nvSpPr>
        <p:spPr>
          <a:xfrm>
            <a:off x="272590" y="160258"/>
            <a:ext cx="11386173" cy="538364"/>
          </a:xfrm>
        </p:spPr>
        <p:txBody>
          <a:bodyPr/>
          <a:lstStyle/>
          <a:p>
            <a:pPr lvl="0"/>
            <a:r>
              <a:rPr lang="cs-CZ" noProof="0" dirty="0">
                <a:solidFill>
                  <a:srgbClr val="002060"/>
                </a:solidFill>
              </a:rPr>
              <a:t>Zajištění urgentní péče o seniory: ZZS za období 2010–2024</a:t>
            </a:r>
          </a:p>
        </p:txBody>
      </p:sp>
      <p:cxnSp>
        <p:nvCxnSpPr>
          <p:cNvPr id="31" name="Přímá spojnice 30">
            <a:extLst>
              <a:ext uri="{FF2B5EF4-FFF2-40B4-BE49-F238E27FC236}">
                <a16:creationId xmlns:a16="http://schemas.microsoft.com/office/drawing/2014/main" id="{ED8713F8-1573-8C15-669E-D18B2FB15E09}"/>
              </a:ext>
            </a:extLst>
          </p:cNvPr>
          <p:cNvCxnSpPr/>
          <p:nvPr/>
        </p:nvCxnSpPr>
        <p:spPr>
          <a:xfrm>
            <a:off x="272591" y="3855027"/>
            <a:ext cx="11615571" cy="0"/>
          </a:xfrm>
          <a:prstGeom prst="line">
            <a:avLst/>
          </a:prstGeom>
        </p:spPr>
        <p:style>
          <a:lnRef idx="2">
            <a:schemeClr val="accent1"/>
          </a:lnRef>
          <a:fillRef idx="0">
            <a:schemeClr val="accent1"/>
          </a:fillRef>
          <a:effectRef idx="1">
            <a:schemeClr val="accent1"/>
          </a:effectRef>
          <a:fontRef idx="minor">
            <a:schemeClr val="tx1"/>
          </a:fontRef>
        </p:style>
      </p:cxnSp>
      <p:sp>
        <p:nvSpPr>
          <p:cNvPr id="32" name="TextovéPole 31">
            <a:extLst>
              <a:ext uri="{FF2B5EF4-FFF2-40B4-BE49-F238E27FC236}">
                <a16:creationId xmlns:a16="http://schemas.microsoft.com/office/drawing/2014/main" id="{71A712FB-3E1D-7CA5-F2B8-17F114AE62D9}"/>
              </a:ext>
            </a:extLst>
          </p:cNvPr>
          <p:cNvSpPr txBox="1"/>
          <p:nvPr/>
        </p:nvSpPr>
        <p:spPr>
          <a:xfrm rot="634919">
            <a:off x="9843833" y="336119"/>
            <a:ext cx="2174748" cy="707886"/>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Stárnutí populace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se již projevuje</a:t>
            </a:r>
          </a:p>
        </p:txBody>
      </p:sp>
    </p:spTree>
    <p:extLst>
      <p:ext uri="{BB962C8B-B14F-4D97-AF65-F5344CB8AC3E}">
        <p14:creationId xmlns:p14="http://schemas.microsoft.com/office/powerpoint/2010/main" val="80654931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a:extLst>
              <a:ext uri="{FF2B5EF4-FFF2-40B4-BE49-F238E27FC236}">
                <a16:creationId xmlns:a16="http://schemas.microsoft.com/office/drawing/2014/main" id="{4ABF6A9F-560C-ADB2-4B54-4E8A11F64BFD}"/>
              </a:ext>
            </a:extLst>
          </p:cNvPr>
          <p:cNvSpPr>
            <a:spLocks noGrp="1"/>
          </p:cNvSpPr>
          <p:nvPr>
            <p:ph type="title"/>
            <p:custDataLst>
              <p:tags r:id="rId1"/>
            </p:custDataLst>
          </p:nvPr>
        </p:nvSpPr>
        <p:spPr>
          <a:xfrm>
            <a:off x="272590" y="160258"/>
            <a:ext cx="12139543" cy="538364"/>
          </a:xfrm>
        </p:spPr>
        <p:txBody>
          <a:bodyPr/>
          <a:lstStyle/>
          <a:p>
            <a:r>
              <a:rPr lang="cs-CZ" dirty="0">
                <a:solidFill>
                  <a:srgbClr val="002060"/>
                </a:solidFill>
              </a:rPr>
              <a:t>Liberecký kraj: uživatelé a pobytové dny v zařízeních s pobytovou sociální službou – celkem vs. pacienti s demencí (včetně Alzheimerovy choroby)</a:t>
            </a:r>
            <a:br>
              <a:rPr lang="cs-CZ" dirty="0">
                <a:solidFill>
                  <a:srgbClr val="002060"/>
                </a:solidFill>
              </a:rPr>
            </a:br>
            <a:endParaRPr lang="cs-CZ" dirty="0">
              <a:solidFill>
                <a:srgbClr val="002060"/>
              </a:solidFill>
            </a:endParaRPr>
          </a:p>
        </p:txBody>
      </p:sp>
      <p:graphicFrame>
        <p:nvGraphicFramePr>
          <p:cNvPr id="2" name="Tabulka 1">
            <a:extLst>
              <a:ext uri="{FF2B5EF4-FFF2-40B4-BE49-F238E27FC236}">
                <a16:creationId xmlns:a16="http://schemas.microsoft.com/office/drawing/2014/main" id="{B0067F94-B84B-C4F4-1D69-8CFC9059A4B7}"/>
              </a:ext>
            </a:extLst>
          </p:cNvPr>
          <p:cNvGraphicFramePr>
            <a:graphicFrameLocks noGrp="1"/>
          </p:cNvGraphicFramePr>
          <p:nvPr>
            <p:custDataLst>
              <p:tags r:id="rId2"/>
            </p:custDataLst>
          </p:nvPr>
        </p:nvGraphicFramePr>
        <p:xfrm>
          <a:off x="324000" y="1980000"/>
          <a:ext cx="11826246" cy="4506875"/>
        </p:xfrm>
        <a:graphic>
          <a:graphicData uri="http://schemas.openxmlformats.org/drawingml/2006/table">
            <a:tbl>
              <a:tblPr>
                <a:tableStyleId>{5C22544A-7EE6-4342-B048-85BDC9FD1C3A}</a:tableStyleId>
              </a:tblPr>
              <a:tblGrid>
                <a:gridCol w="1308642">
                  <a:extLst>
                    <a:ext uri="{9D8B030D-6E8A-4147-A177-3AD203B41FA5}">
                      <a16:colId xmlns:a16="http://schemas.microsoft.com/office/drawing/2014/main" val="261214977"/>
                    </a:ext>
                  </a:extLst>
                </a:gridCol>
                <a:gridCol w="1752934">
                  <a:extLst>
                    <a:ext uri="{9D8B030D-6E8A-4147-A177-3AD203B41FA5}">
                      <a16:colId xmlns:a16="http://schemas.microsoft.com/office/drawing/2014/main" val="556246720"/>
                    </a:ext>
                  </a:extLst>
                </a:gridCol>
                <a:gridCol w="1752934">
                  <a:extLst>
                    <a:ext uri="{9D8B030D-6E8A-4147-A177-3AD203B41FA5}">
                      <a16:colId xmlns:a16="http://schemas.microsoft.com/office/drawing/2014/main" val="3201521582"/>
                    </a:ext>
                  </a:extLst>
                </a:gridCol>
                <a:gridCol w="1752934">
                  <a:extLst>
                    <a:ext uri="{9D8B030D-6E8A-4147-A177-3AD203B41FA5}">
                      <a16:colId xmlns:a16="http://schemas.microsoft.com/office/drawing/2014/main" val="875224728"/>
                    </a:ext>
                  </a:extLst>
                </a:gridCol>
                <a:gridCol w="1752934">
                  <a:extLst>
                    <a:ext uri="{9D8B030D-6E8A-4147-A177-3AD203B41FA5}">
                      <a16:colId xmlns:a16="http://schemas.microsoft.com/office/drawing/2014/main" val="1614057780"/>
                    </a:ext>
                  </a:extLst>
                </a:gridCol>
                <a:gridCol w="1752934">
                  <a:extLst>
                    <a:ext uri="{9D8B030D-6E8A-4147-A177-3AD203B41FA5}">
                      <a16:colId xmlns:a16="http://schemas.microsoft.com/office/drawing/2014/main" val="4123695702"/>
                    </a:ext>
                  </a:extLst>
                </a:gridCol>
                <a:gridCol w="1752934">
                  <a:extLst>
                    <a:ext uri="{9D8B030D-6E8A-4147-A177-3AD203B41FA5}">
                      <a16:colId xmlns:a16="http://schemas.microsoft.com/office/drawing/2014/main" val="1808582143"/>
                    </a:ext>
                  </a:extLst>
                </a:gridCol>
              </a:tblGrid>
              <a:tr h="291905">
                <a:tc rowSpan="2">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Rok</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gridSpan="3">
                  <a:txBody>
                    <a:bodyPr/>
                    <a:lstStyle/>
                    <a:p>
                      <a:pPr algn="ctr" fontAlgn="b"/>
                      <a:r>
                        <a:rPr lang="cs-CZ" sz="1300" b="1" i="0" u="none" strike="noStrike">
                          <a:solidFill>
                            <a:schemeClr val="bg1"/>
                          </a:solidFill>
                          <a:effectLst/>
                          <a:latin typeface="Calibri" panose="020F0502020204030204" pitchFamily="34" charset="0"/>
                          <a:cs typeface="Calibri" panose="020F0502020204030204" pitchFamily="34" charset="0"/>
                        </a:rPr>
                        <a:t>Celkem</a:t>
                      </a:r>
                    </a:p>
                  </a:txBody>
                  <a:tcPr marL="9525" marR="9525" marT="9525" marB="0" anchor="ctr">
                    <a:solidFill>
                      <a:srgbClr val="2E5980"/>
                    </a:solidFill>
                  </a:tcPr>
                </a:tc>
                <a:tc hMerge="1">
                  <a:txBody>
                    <a:bodyPr/>
                    <a:lstStyle/>
                    <a:p>
                      <a:pPr algn="ctr" fontAlgn="b"/>
                      <a:endParaRPr lang="cs-CZ" sz="1400" b="1" i="0" u="none" strike="noStrike">
                        <a:solidFill>
                          <a:schemeClr val="bg1"/>
                        </a:solidFill>
                        <a:effectLst/>
                        <a:latin typeface="Calibri" panose="020F0502020204030204" pitchFamily="34" charset="0"/>
                      </a:endParaRPr>
                    </a:p>
                  </a:txBody>
                  <a:tcPr marL="9525" marR="9525" marT="9525" marB="0" anchor="ctr">
                    <a:solidFill>
                      <a:schemeClr val="accent1"/>
                    </a:solidFill>
                  </a:tcPr>
                </a:tc>
                <a:tc hMerge="1">
                  <a:txBody>
                    <a:bodyPr/>
                    <a:lstStyle/>
                    <a:p>
                      <a:pPr algn="ctr" fontAlgn="b"/>
                      <a:endParaRPr lang="cs-CZ" sz="1400" b="1" i="0" u="none" strike="noStrike">
                        <a:solidFill>
                          <a:schemeClr val="bg1"/>
                        </a:solidFill>
                        <a:effectLst/>
                        <a:latin typeface="Calibri" panose="020F0502020204030204" pitchFamily="34" charset="0"/>
                      </a:endParaRPr>
                    </a:p>
                  </a:txBody>
                  <a:tcPr marL="9525" marR="9525" marT="9525" marB="0" anchor="ctr">
                    <a:solidFill>
                      <a:schemeClr val="accent1"/>
                    </a:solidFill>
                  </a:tcPr>
                </a:tc>
                <a:tc gridSpan="3">
                  <a:txBody>
                    <a:bodyPr/>
                    <a:lstStyle/>
                    <a:p>
                      <a:pPr algn="ctr" fontAlgn="b"/>
                      <a:r>
                        <a:rPr lang="cs-CZ" sz="1300" b="1" i="0" u="none" strike="noStrike">
                          <a:solidFill>
                            <a:schemeClr val="bg1"/>
                          </a:solidFill>
                          <a:effectLst/>
                          <a:latin typeface="Calibri" panose="020F0502020204030204" pitchFamily="34" charset="0"/>
                          <a:cs typeface="Calibri" panose="020F0502020204030204" pitchFamily="34" charset="0"/>
                        </a:rPr>
                        <a:t>Pacienti s demencí (z celkového počtu uživatelů)</a:t>
                      </a:r>
                    </a:p>
                  </a:txBody>
                  <a:tcPr marL="9525" marR="9525" marT="9525" marB="0" anchor="ctr">
                    <a:solidFill>
                      <a:srgbClr val="2E5980"/>
                    </a:solidFill>
                  </a:tcPr>
                </a:tc>
                <a:tc hMerge="1">
                  <a:txBody>
                    <a:bodyPr/>
                    <a:lstStyle/>
                    <a:p>
                      <a:pPr algn="ctr" fontAlgn="b"/>
                      <a:endParaRPr lang="cs-CZ" sz="1400" b="1" i="0" u="none" strike="noStrike">
                        <a:solidFill>
                          <a:schemeClr val="bg1"/>
                        </a:solidFill>
                        <a:effectLst/>
                        <a:latin typeface="Calibri" panose="020F0502020204030204" pitchFamily="34" charset="0"/>
                      </a:endParaRPr>
                    </a:p>
                  </a:txBody>
                  <a:tcPr marL="9525" marR="9525" marT="9525" marB="0" anchor="ctr">
                    <a:solidFill>
                      <a:schemeClr val="accent1"/>
                    </a:solidFill>
                  </a:tcPr>
                </a:tc>
                <a:tc hMerge="1">
                  <a:txBody>
                    <a:bodyPr/>
                    <a:lstStyle/>
                    <a:p>
                      <a:pPr algn="ctr" fontAlgn="b"/>
                      <a:endParaRPr lang="cs-CZ" sz="1400" b="1" i="0" u="none" strike="noStrike">
                        <a:solidFill>
                          <a:schemeClr val="bg1"/>
                        </a:solidFill>
                        <a:effectLst/>
                        <a:latin typeface="Calibri" panose="020F0502020204030204" pitchFamily="34" charset="0"/>
                      </a:endParaRPr>
                    </a:p>
                  </a:txBody>
                  <a:tcPr marL="9525" marR="9525" marT="9525" marB="0" anchor="ctr">
                    <a:solidFill>
                      <a:schemeClr val="accent1"/>
                    </a:solidFill>
                  </a:tcPr>
                </a:tc>
                <a:extLst>
                  <a:ext uri="{0D108BD9-81ED-4DB2-BD59-A6C34878D82A}">
                    <a16:rowId xmlns:a16="http://schemas.microsoft.com/office/drawing/2014/main" val="2147638547"/>
                  </a:ext>
                </a:extLst>
              </a:tr>
              <a:tr h="291905">
                <a:tc vMerge="1">
                  <a:txBody>
                    <a:bodyPr/>
                    <a:lstStyle/>
                    <a:p>
                      <a:endParaRPr/>
                    </a:p>
                  </a:txBody>
                  <a:tcPr marL="9525" marR="9525" marT="9525" marB="0" anchor="ctr">
                    <a:solidFill>
                      <a:schemeClr val="accent1"/>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uživatelů</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pobytových dní*</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pobytových dní na uživatele</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uživatelů</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pobytových dní* </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tc>
                  <a:txBody>
                    <a:bodyPr/>
                    <a:lstStyle/>
                    <a:p>
                      <a:pPr algn="ctr" fontAlgn="b"/>
                      <a:r>
                        <a:rPr lang="cs-CZ" sz="1300" b="1" u="none" strike="noStrike">
                          <a:solidFill>
                            <a:schemeClr val="bg1"/>
                          </a:solidFill>
                          <a:effectLst/>
                          <a:latin typeface="Calibri" panose="020F0502020204030204" pitchFamily="34" charset="0"/>
                          <a:cs typeface="Calibri" panose="020F0502020204030204" pitchFamily="34" charset="0"/>
                        </a:rPr>
                        <a:t>Počet pobytových dní na uživatele</a:t>
                      </a:r>
                      <a:endParaRPr lang="cs-CZ" sz="1300" b="1" i="0" u="none" strike="noStrike">
                        <a:solidFill>
                          <a:schemeClr val="bg1"/>
                        </a:solidFill>
                        <a:effectLst/>
                        <a:latin typeface="Calibri" panose="020F0502020204030204" pitchFamily="34" charset="0"/>
                        <a:cs typeface="Calibri" panose="020F0502020204030204" pitchFamily="34" charset="0"/>
                      </a:endParaRPr>
                    </a:p>
                  </a:txBody>
                  <a:tcPr marL="9525" marR="9525" marT="9525" marB="0" anchor="ctr">
                    <a:solidFill>
                      <a:srgbClr val="2E5980"/>
                    </a:solidFill>
                  </a:tcPr>
                </a:tc>
                <a:extLst>
                  <a:ext uri="{0D108BD9-81ED-4DB2-BD59-A6C34878D82A}">
                    <a16:rowId xmlns:a16="http://schemas.microsoft.com/office/drawing/2014/main" val="1281423213"/>
                  </a:ext>
                </a:extLst>
              </a:tr>
              <a:tr h="331200">
                <a:tc>
                  <a:txBody>
                    <a:bodyPr/>
                    <a:lstStyle/>
                    <a:p>
                      <a:pPr algn="ctr" fontAlgn="b"/>
                      <a:r>
                        <a:rPr lang="cs-CZ" sz="1400" u="none" strike="noStrike">
                          <a:effectLst/>
                          <a:latin typeface="+mn-lt"/>
                          <a:cs typeface="Calibri" panose="020F0502020204030204" pitchFamily="34" charset="0"/>
                        </a:rPr>
                        <a:t>2015</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2 463</a:t>
                      </a:r>
                    </a:p>
                  </a:txBody>
                  <a:tcPr marL="9525" marR="9525" marT="9525" marB="0" anchor="ctr"/>
                </a:tc>
                <a:tc>
                  <a:txBody>
                    <a:bodyPr/>
                    <a:lstStyle/>
                    <a:p>
                      <a:pPr algn="ctr" fontAlgn="b"/>
                      <a:r>
                        <a:rPr lang="cs-CZ" sz="1400" b="0" i="0" u="none" strike="noStrike">
                          <a:solidFill>
                            <a:srgbClr val="000000"/>
                          </a:solidFill>
                          <a:effectLst/>
                          <a:latin typeface="+mn-lt"/>
                        </a:rPr>
                        <a:t>650 900</a:t>
                      </a:r>
                    </a:p>
                  </a:txBody>
                  <a:tcPr marL="9525" marR="9525" marT="9525" marB="0" anchor="ctr"/>
                </a:tc>
                <a:tc>
                  <a:txBody>
                    <a:bodyPr/>
                    <a:lstStyle/>
                    <a:p>
                      <a:pPr algn="ctr" fontAlgn="b"/>
                      <a:r>
                        <a:rPr lang="cs-CZ" sz="1400" b="0" i="0" u="none" strike="noStrike">
                          <a:solidFill>
                            <a:srgbClr val="000000"/>
                          </a:solidFill>
                          <a:effectLst/>
                          <a:latin typeface="+mn-lt"/>
                        </a:rPr>
                        <a:t>264,3</a:t>
                      </a:r>
                    </a:p>
                  </a:txBody>
                  <a:tcPr marL="9525" marR="9525" marT="9525" marB="0" anchor="ctr"/>
                </a:tc>
                <a:tc>
                  <a:txBody>
                    <a:bodyPr/>
                    <a:lstStyle/>
                    <a:p>
                      <a:pPr algn="ctr" fontAlgn="b"/>
                      <a:r>
                        <a:rPr lang="cs-CZ" sz="1400" b="0" i="0" u="none" strike="noStrike">
                          <a:solidFill>
                            <a:srgbClr val="000000"/>
                          </a:solidFill>
                          <a:effectLst/>
                          <a:latin typeface="+mn-lt"/>
                        </a:rPr>
                        <a:t>1 236</a:t>
                      </a:r>
                    </a:p>
                  </a:txBody>
                  <a:tcPr marL="9525" marR="9525" marT="9525" marB="0" anchor="ctr"/>
                </a:tc>
                <a:tc>
                  <a:txBody>
                    <a:bodyPr/>
                    <a:lstStyle/>
                    <a:p>
                      <a:pPr algn="ctr" fontAlgn="b"/>
                      <a:r>
                        <a:rPr lang="cs-CZ" sz="1400" b="0" i="0" u="none" strike="noStrike">
                          <a:solidFill>
                            <a:srgbClr val="000000"/>
                          </a:solidFill>
                          <a:effectLst/>
                          <a:latin typeface="+mn-lt"/>
                        </a:rPr>
                        <a:t>306 975</a:t>
                      </a:r>
                    </a:p>
                  </a:txBody>
                  <a:tcPr marL="9525" marR="9525" marT="9525" marB="0" anchor="ctr"/>
                </a:tc>
                <a:tc>
                  <a:txBody>
                    <a:bodyPr/>
                    <a:lstStyle/>
                    <a:p>
                      <a:pPr algn="ctr" fontAlgn="b"/>
                      <a:r>
                        <a:rPr lang="cs-CZ" sz="1400" b="0" i="0" u="none" strike="noStrike">
                          <a:solidFill>
                            <a:srgbClr val="000000"/>
                          </a:solidFill>
                          <a:effectLst/>
                          <a:latin typeface="+mn-lt"/>
                        </a:rPr>
                        <a:t>248,4</a:t>
                      </a:r>
                    </a:p>
                  </a:txBody>
                  <a:tcPr marL="9525" marR="9525" marT="9525" marB="0" anchor="ctr"/>
                </a:tc>
                <a:extLst>
                  <a:ext uri="{0D108BD9-81ED-4DB2-BD59-A6C34878D82A}">
                    <a16:rowId xmlns:a16="http://schemas.microsoft.com/office/drawing/2014/main" val="3770600471"/>
                  </a:ext>
                </a:extLst>
              </a:tr>
              <a:tr h="331200">
                <a:tc>
                  <a:txBody>
                    <a:bodyPr/>
                    <a:lstStyle/>
                    <a:p>
                      <a:pPr algn="ctr" fontAlgn="b"/>
                      <a:r>
                        <a:rPr lang="cs-CZ" sz="1400" u="none" strike="noStrike">
                          <a:effectLst/>
                          <a:latin typeface="+mn-lt"/>
                          <a:cs typeface="Calibri" panose="020F0502020204030204" pitchFamily="34" charset="0"/>
                        </a:rPr>
                        <a:t>2016</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2 596</a:t>
                      </a:r>
                    </a:p>
                  </a:txBody>
                  <a:tcPr marL="9525" marR="9525" marT="9525" marB="0" anchor="ctr"/>
                </a:tc>
                <a:tc>
                  <a:txBody>
                    <a:bodyPr/>
                    <a:lstStyle/>
                    <a:p>
                      <a:pPr algn="ctr" fontAlgn="b"/>
                      <a:r>
                        <a:rPr lang="cs-CZ" sz="1400" b="0" i="0" u="none" strike="noStrike">
                          <a:solidFill>
                            <a:srgbClr val="000000"/>
                          </a:solidFill>
                          <a:effectLst/>
                          <a:latin typeface="+mn-lt"/>
                        </a:rPr>
                        <a:t>698 308</a:t>
                      </a:r>
                    </a:p>
                  </a:txBody>
                  <a:tcPr marL="9525" marR="9525" marT="9525" marB="0" anchor="ctr"/>
                </a:tc>
                <a:tc>
                  <a:txBody>
                    <a:bodyPr/>
                    <a:lstStyle/>
                    <a:p>
                      <a:pPr algn="ctr" fontAlgn="b"/>
                      <a:r>
                        <a:rPr lang="cs-CZ" sz="1400" b="0" i="0" u="none" strike="noStrike">
                          <a:solidFill>
                            <a:srgbClr val="000000"/>
                          </a:solidFill>
                          <a:effectLst/>
                          <a:latin typeface="+mn-lt"/>
                        </a:rPr>
                        <a:t>269,0</a:t>
                      </a:r>
                    </a:p>
                  </a:txBody>
                  <a:tcPr marL="9525" marR="9525" marT="9525" marB="0" anchor="ctr"/>
                </a:tc>
                <a:tc>
                  <a:txBody>
                    <a:bodyPr/>
                    <a:lstStyle/>
                    <a:p>
                      <a:pPr algn="ctr" fontAlgn="b"/>
                      <a:r>
                        <a:rPr lang="cs-CZ" sz="1400" b="0" i="0" u="none" strike="noStrike">
                          <a:solidFill>
                            <a:srgbClr val="000000"/>
                          </a:solidFill>
                          <a:effectLst/>
                          <a:latin typeface="+mn-lt"/>
                        </a:rPr>
                        <a:t>1 311</a:t>
                      </a:r>
                    </a:p>
                  </a:txBody>
                  <a:tcPr marL="9525" marR="9525" marT="9525" marB="0" anchor="ctr"/>
                </a:tc>
                <a:tc>
                  <a:txBody>
                    <a:bodyPr/>
                    <a:lstStyle/>
                    <a:p>
                      <a:pPr algn="ctr" fontAlgn="b"/>
                      <a:r>
                        <a:rPr lang="cs-CZ" sz="1400" b="0" i="0" u="none" strike="noStrike">
                          <a:solidFill>
                            <a:srgbClr val="000000"/>
                          </a:solidFill>
                          <a:effectLst/>
                          <a:latin typeface="+mn-lt"/>
                        </a:rPr>
                        <a:t>342 316</a:t>
                      </a:r>
                    </a:p>
                  </a:txBody>
                  <a:tcPr marL="9525" marR="9525" marT="9525" marB="0" anchor="ctr"/>
                </a:tc>
                <a:tc>
                  <a:txBody>
                    <a:bodyPr/>
                    <a:lstStyle/>
                    <a:p>
                      <a:pPr algn="ctr" fontAlgn="b"/>
                      <a:r>
                        <a:rPr lang="cs-CZ" sz="1400" b="0" i="0" u="none" strike="noStrike">
                          <a:solidFill>
                            <a:srgbClr val="000000"/>
                          </a:solidFill>
                          <a:effectLst/>
                          <a:latin typeface="+mn-lt"/>
                        </a:rPr>
                        <a:t>261,1</a:t>
                      </a:r>
                    </a:p>
                  </a:txBody>
                  <a:tcPr marL="9525" marR="9525" marT="9525" marB="0" anchor="ctr"/>
                </a:tc>
                <a:extLst>
                  <a:ext uri="{0D108BD9-81ED-4DB2-BD59-A6C34878D82A}">
                    <a16:rowId xmlns:a16="http://schemas.microsoft.com/office/drawing/2014/main" val="2020358123"/>
                  </a:ext>
                </a:extLst>
              </a:tr>
              <a:tr h="331200">
                <a:tc>
                  <a:txBody>
                    <a:bodyPr/>
                    <a:lstStyle/>
                    <a:p>
                      <a:pPr algn="ctr" fontAlgn="b"/>
                      <a:r>
                        <a:rPr lang="cs-CZ" sz="1400" u="none" strike="noStrike">
                          <a:effectLst/>
                          <a:latin typeface="+mn-lt"/>
                          <a:cs typeface="Calibri" panose="020F0502020204030204" pitchFamily="34" charset="0"/>
                        </a:rPr>
                        <a:t>2017</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2 678</a:t>
                      </a:r>
                    </a:p>
                  </a:txBody>
                  <a:tcPr marL="9525" marR="9525" marT="9525" marB="0" anchor="ctr"/>
                </a:tc>
                <a:tc>
                  <a:txBody>
                    <a:bodyPr/>
                    <a:lstStyle/>
                    <a:p>
                      <a:pPr algn="ctr" fontAlgn="b"/>
                      <a:r>
                        <a:rPr lang="cs-CZ" sz="1400" b="0" i="0" u="none" strike="noStrike">
                          <a:solidFill>
                            <a:srgbClr val="000000"/>
                          </a:solidFill>
                          <a:effectLst/>
                          <a:latin typeface="+mn-lt"/>
                        </a:rPr>
                        <a:t>720 558</a:t>
                      </a:r>
                    </a:p>
                  </a:txBody>
                  <a:tcPr marL="9525" marR="9525" marT="9525" marB="0" anchor="ctr"/>
                </a:tc>
                <a:tc>
                  <a:txBody>
                    <a:bodyPr/>
                    <a:lstStyle/>
                    <a:p>
                      <a:pPr algn="ctr" fontAlgn="b"/>
                      <a:r>
                        <a:rPr lang="cs-CZ" sz="1400" b="0" i="0" u="none" strike="noStrike">
                          <a:solidFill>
                            <a:srgbClr val="000000"/>
                          </a:solidFill>
                          <a:effectLst/>
                          <a:latin typeface="+mn-lt"/>
                        </a:rPr>
                        <a:t>269,1</a:t>
                      </a:r>
                    </a:p>
                  </a:txBody>
                  <a:tcPr marL="9525" marR="9525" marT="9525" marB="0" anchor="ctr"/>
                </a:tc>
                <a:tc>
                  <a:txBody>
                    <a:bodyPr/>
                    <a:lstStyle/>
                    <a:p>
                      <a:pPr algn="ctr" fontAlgn="b"/>
                      <a:r>
                        <a:rPr lang="cs-CZ" sz="1400" b="0" i="0" u="none" strike="noStrike">
                          <a:solidFill>
                            <a:srgbClr val="000000"/>
                          </a:solidFill>
                          <a:effectLst/>
                          <a:latin typeface="+mn-lt"/>
                        </a:rPr>
                        <a:t>1 415</a:t>
                      </a:r>
                    </a:p>
                  </a:txBody>
                  <a:tcPr marL="9525" marR="9525" marT="9525" marB="0" anchor="ctr"/>
                </a:tc>
                <a:tc>
                  <a:txBody>
                    <a:bodyPr/>
                    <a:lstStyle/>
                    <a:p>
                      <a:pPr algn="ctr" fontAlgn="b"/>
                      <a:r>
                        <a:rPr lang="cs-CZ" sz="1400" b="0" i="0" u="none" strike="noStrike">
                          <a:solidFill>
                            <a:srgbClr val="000000"/>
                          </a:solidFill>
                          <a:effectLst/>
                          <a:latin typeface="+mn-lt"/>
                        </a:rPr>
                        <a:t>364 823</a:t>
                      </a:r>
                    </a:p>
                  </a:txBody>
                  <a:tcPr marL="9525" marR="9525" marT="9525" marB="0" anchor="ctr"/>
                </a:tc>
                <a:tc>
                  <a:txBody>
                    <a:bodyPr/>
                    <a:lstStyle/>
                    <a:p>
                      <a:pPr algn="ctr" fontAlgn="b"/>
                      <a:r>
                        <a:rPr lang="cs-CZ" sz="1400" b="0" i="0" u="none" strike="noStrike">
                          <a:solidFill>
                            <a:srgbClr val="000000"/>
                          </a:solidFill>
                          <a:effectLst/>
                          <a:latin typeface="+mn-lt"/>
                        </a:rPr>
                        <a:t>257,8</a:t>
                      </a:r>
                    </a:p>
                  </a:txBody>
                  <a:tcPr marL="9525" marR="9525" marT="9525" marB="0" anchor="ctr"/>
                </a:tc>
                <a:extLst>
                  <a:ext uri="{0D108BD9-81ED-4DB2-BD59-A6C34878D82A}">
                    <a16:rowId xmlns:a16="http://schemas.microsoft.com/office/drawing/2014/main" val="2557697731"/>
                  </a:ext>
                </a:extLst>
              </a:tr>
              <a:tr h="331200">
                <a:tc>
                  <a:txBody>
                    <a:bodyPr/>
                    <a:lstStyle/>
                    <a:p>
                      <a:pPr algn="ctr" fontAlgn="b"/>
                      <a:r>
                        <a:rPr lang="cs-CZ" sz="1400" u="none" strike="noStrike">
                          <a:effectLst/>
                          <a:latin typeface="+mn-lt"/>
                          <a:cs typeface="Calibri" panose="020F0502020204030204" pitchFamily="34" charset="0"/>
                        </a:rPr>
                        <a:t>2018</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2 695</a:t>
                      </a:r>
                    </a:p>
                  </a:txBody>
                  <a:tcPr marL="9525" marR="9525" marT="9525" marB="0" anchor="ctr"/>
                </a:tc>
                <a:tc>
                  <a:txBody>
                    <a:bodyPr/>
                    <a:lstStyle/>
                    <a:p>
                      <a:pPr algn="ctr" fontAlgn="b"/>
                      <a:r>
                        <a:rPr lang="cs-CZ" sz="1400" b="0" i="0" u="none" strike="noStrike">
                          <a:solidFill>
                            <a:srgbClr val="000000"/>
                          </a:solidFill>
                          <a:effectLst/>
                          <a:latin typeface="+mn-lt"/>
                        </a:rPr>
                        <a:t>736 617</a:t>
                      </a:r>
                    </a:p>
                  </a:txBody>
                  <a:tcPr marL="9525" marR="9525" marT="9525" marB="0" anchor="ctr"/>
                </a:tc>
                <a:tc>
                  <a:txBody>
                    <a:bodyPr/>
                    <a:lstStyle/>
                    <a:p>
                      <a:pPr algn="ctr" fontAlgn="b"/>
                      <a:r>
                        <a:rPr lang="cs-CZ" sz="1400" b="0" i="0" u="none" strike="noStrike">
                          <a:solidFill>
                            <a:srgbClr val="000000"/>
                          </a:solidFill>
                          <a:effectLst/>
                          <a:latin typeface="+mn-lt"/>
                        </a:rPr>
                        <a:t>273,3</a:t>
                      </a:r>
                    </a:p>
                  </a:txBody>
                  <a:tcPr marL="9525" marR="9525" marT="9525" marB="0" anchor="ctr"/>
                </a:tc>
                <a:tc>
                  <a:txBody>
                    <a:bodyPr/>
                    <a:lstStyle/>
                    <a:p>
                      <a:pPr algn="ctr" fontAlgn="b"/>
                      <a:r>
                        <a:rPr lang="cs-CZ" sz="1400" b="0" i="0" u="none" strike="noStrike">
                          <a:solidFill>
                            <a:srgbClr val="000000"/>
                          </a:solidFill>
                          <a:effectLst/>
                          <a:latin typeface="+mn-lt"/>
                        </a:rPr>
                        <a:t>1 489</a:t>
                      </a:r>
                    </a:p>
                  </a:txBody>
                  <a:tcPr marL="9525" marR="9525" marT="9525" marB="0" anchor="ctr"/>
                </a:tc>
                <a:tc>
                  <a:txBody>
                    <a:bodyPr/>
                    <a:lstStyle/>
                    <a:p>
                      <a:pPr algn="ctr" fontAlgn="b"/>
                      <a:r>
                        <a:rPr lang="cs-CZ" sz="1400" b="0" i="0" u="none" strike="noStrike">
                          <a:solidFill>
                            <a:srgbClr val="000000"/>
                          </a:solidFill>
                          <a:effectLst/>
                          <a:latin typeface="+mn-lt"/>
                        </a:rPr>
                        <a:t>383 675</a:t>
                      </a:r>
                    </a:p>
                  </a:txBody>
                  <a:tcPr marL="9525" marR="9525" marT="9525" marB="0" anchor="ctr"/>
                </a:tc>
                <a:tc>
                  <a:txBody>
                    <a:bodyPr/>
                    <a:lstStyle/>
                    <a:p>
                      <a:pPr algn="ctr" fontAlgn="b"/>
                      <a:r>
                        <a:rPr lang="cs-CZ" sz="1400" b="0" i="0" u="none" strike="noStrike">
                          <a:solidFill>
                            <a:srgbClr val="000000"/>
                          </a:solidFill>
                          <a:effectLst/>
                          <a:latin typeface="+mn-lt"/>
                        </a:rPr>
                        <a:t>257,7</a:t>
                      </a:r>
                    </a:p>
                  </a:txBody>
                  <a:tcPr marL="9525" marR="9525" marT="9525" marB="0" anchor="ctr"/>
                </a:tc>
                <a:extLst>
                  <a:ext uri="{0D108BD9-81ED-4DB2-BD59-A6C34878D82A}">
                    <a16:rowId xmlns:a16="http://schemas.microsoft.com/office/drawing/2014/main" val="1704041295"/>
                  </a:ext>
                </a:extLst>
              </a:tr>
              <a:tr h="331200">
                <a:tc>
                  <a:txBody>
                    <a:bodyPr/>
                    <a:lstStyle/>
                    <a:p>
                      <a:pPr algn="ctr" fontAlgn="b"/>
                      <a:r>
                        <a:rPr lang="cs-CZ" sz="1400" u="none" strike="noStrike">
                          <a:effectLst/>
                          <a:latin typeface="+mn-lt"/>
                          <a:cs typeface="Calibri" panose="020F0502020204030204" pitchFamily="34" charset="0"/>
                        </a:rPr>
                        <a:t>2019</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2 858</a:t>
                      </a:r>
                    </a:p>
                  </a:txBody>
                  <a:tcPr marL="9525" marR="9525" marT="9525" marB="0" anchor="ctr"/>
                </a:tc>
                <a:tc>
                  <a:txBody>
                    <a:bodyPr/>
                    <a:lstStyle/>
                    <a:p>
                      <a:pPr algn="ctr" fontAlgn="b"/>
                      <a:r>
                        <a:rPr lang="cs-CZ" sz="1400" b="0" i="0" u="none" strike="noStrike">
                          <a:solidFill>
                            <a:srgbClr val="000000"/>
                          </a:solidFill>
                          <a:effectLst/>
                          <a:latin typeface="+mn-lt"/>
                        </a:rPr>
                        <a:t>753 763</a:t>
                      </a:r>
                    </a:p>
                  </a:txBody>
                  <a:tcPr marL="9525" marR="9525" marT="9525" marB="0" anchor="ctr"/>
                </a:tc>
                <a:tc>
                  <a:txBody>
                    <a:bodyPr/>
                    <a:lstStyle/>
                    <a:p>
                      <a:pPr algn="ctr" fontAlgn="b"/>
                      <a:r>
                        <a:rPr lang="cs-CZ" sz="1400" b="0" i="0" u="none" strike="noStrike">
                          <a:solidFill>
                            <a:srgbClr val="000000"/>
                          </a:solidFill>
                          <a:effectLst/>
                          <a:latin typeface="+mn-lt"/>
                        </a:rPr>
                        <a:t>263,7</a:t>
                      </a:r>
                    </a:p>
                  </a:txBody>
                  <a:tcPr marL="9525" marR="9525" marT="9525" marB="0" anchor="ctr"/>
                </a:tc>
                <a:tc>
                  <a:txBody>
                    <a:bodyPr/>
                    <a:lstStyle/>
                    <a:p>
                      <a:pPr algn="ctr" fontAlgn="b"/>
                      <a:r>
                        <a:rPr lang="cs-CZ" sz="1400" b="0" i="0" u="none" strike="noStrike">
                          <a:solidFill>
                            <a:srgbClr val="000000"/>
                          </a:solidFill>
                          <a:effectLst/>
                          <a:latin typeface="+mn-lt"/>
                        </a:rPr>
                        <a:t>1 613</a:t>
                      </a:r>
                    </a:p>
                  </a:txBody>
                  <a:tcPr marL="9525" marR="9525" marT="9525" marB="0" anchor="ctr"/>
                </a:tc>
                <a:tc>
                  <a:txBody>
                    <a:bodyPr/>
                    <a:lstStyle/>
                    <a:p>
                      <a:pPr algn="ctr" fontAlgn="b"/>
                      <a:r>
                        <a:rPr lang="cs-CZ" sz="1400" b="0" i="0" u="none" strike="noStrike">
                          <a:solidFill>
                            <a:srgbClr val="000000"/>
                          </a:solidFill>
                          <a:effectLst/>
                          <a:latin typeface="+mn-lt"/>
                        </a:rPr>
                        <a:t>407 119</a:t>
                      </a:r>
                    </a:p>
                  </a:txBody>
                  <a:tcPr marL="9525" marR="9525" marT="9525" marB="0" anchor="ctr"/>
                </a:tc>
                <a:tc>
                  <a:txBody>
                    <a:bodyPr/>
                    <a:lstStyle/>
                    <a:p>
                      <a:pPr algn="ctr" fontAlgn="b"/>
                      <a:r>
                        <a:rPr lang="cs-CZ" sz="1400" b="0" i="0" u="none" strike="noStrike">
                          <a:solidFill>
                            <a:srgbClr val="000000"/>
                          </a:solidFill>
                          <a:effectLst/>
                          <a:latin typeface="+mn-lt"/>
                        </a:rPr>
                        <a:t>252,4</a:t>
                      </a:r>
                    </a:p>
                  </a:txBody>
                  <a:tcPr marL="9525" marR="9525" marT="9525" marB="0" anchor="ctr"/>
                </a:tc>
                <a:extLst>
                  <a:ext uri="{0D108BD9-81ED-4DB2-BD59-A6C34878D82A}">
                    <a16:rowId xmlns:a16="http://schemas.microsoft.com/office/drawing/2014/main" val="1497198910"/>
                  </a:ext>
                </a:extLst>
              </a:tr>
              <a:tr h="331200">
                <a:tc>
                  <a:txBody>
                    <a:bodyPr/>
                    <a:lstStyle/>
                    <a:p>
                      <a:pPr algn="ctr" fontAlgn="b"/>
                      <a:r>
                        <a:rPr lang="cs-CZ" sz="1400" u="none" strike="noStrike">
                          <a:effectLst/>
                          <a:latin typeface="+mn-lt"/>
                          <a:cs typeface="Calibri" panose="020F0502020204030204" pitchFamily="34" charset="0"/>
                        </a:rPr>
                        <a:t>2020</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2 910</a:t>
                      </a:r>
                    </a:p>
                  </a:txBody>
                  <a:tcPr marL="9525" marR="9525" marT="9525" marB="0" anchor="ctr"/>
                </a:tc>
                <a:tc>
                  <a:txBody>
                    <a:bodyPr/>
                    <a:lstStyle/>
                    <a:p>
                      <a:pPr algn="ctr" fontAlgn="b"/>
                      <a:r>
                        <a:rPr lang="cs-CZ" sz="1400" b="0" i="0" u="none" strike="noStrike">
                          <a:solidFill>
                            <a:srgbClr val="000000"/>
                          </a:solidFill>
                          <a:effectLst/>
                          <a:latin typeface="+mn-lt"/>
                        </a:rPr>
                        <a:t>778 400</a:t>
                      </a:r>
                    </a:p>
                  </a:txBody>
                  <a:tcPr marL="9525" marR="9525" marT="9525" marB="0" anchor="ctr"/>
                </a:tc>
                <a:tc>
                  <a:txBody>
                    <a:bodyPr/>
                    <a:lstStyle/>
                    <a:p>
                      <a:pPr algn="ctr" fontAlgn="b"/>
                      <a:r>
                        <a:rPr lang="cs-CZ" sz="1400" b="0" i="0" u="none" strike="noStrike">
                          <a:solidFill>
                            <a:srgbClr val="000000"/>
                          </a:solidFill>
                          <a:effectLst/>
                          <a:latin typeface="+mn-lt"/>
                        </a:rPr>
                        <a:t>267,5</a:t>
                      </a:r>
                    </a:p>
                  </a:txBody>
                  <a:tcPr marL="9525" marR="9525" marT="9525" marB="0" anchor="ctr"/>
                </a:tc>
                <a:tc>
                  <a:txBody>
                    <a:bodyPr/>
                    <a:lstStyle/>
                    <a:p>
                      <a:pPr algn="ctr" fontAlgn="b"/>
                      <a:r>
                        <a:rPr lang="cs-CZ" sz="1400" b="0" i="0" u="none" strike="noStrike">
                          <a:solidFill>
                            <a:srgbClr val="000000"/>
                          </a:solidFill>
                          <a:effectLst/>
                          <a:latin typeface="+mn-lt"/>
                        </a:rPr>
                        <a:t>1 733</a:t>
                      </a:r>
                    </a:p>
                  </a:txBody>
                  <a:tcPr marL="9525" marR="9525" marT="9525" marB="0" anchor="ctr"/>
                </a:tc>
                <a:tc>
                  <a:txBody>
                    <a:bodyPr/>
                    <a:lstStyle/>
                    <a:p>
                      <a:pPr algn="ctr" fontAlgn="b"/>
                      <a:r>
                        <a:rPr lang="cs-CZ" sz="1400" b="0" i="0" u="none" strike="noStrike">
                          <a:solidFill>
                            <a:srgbClr val="000000"/>
                          </a:solidFill>
                          <a:effectLst/>
                          <a:latin typeface="+mn-lt"/>
                        </a:rPr>
                        <a:t>441 358</a:t>
                      </a:r>
                    </a:p>
                  </a:txBody>
                  <a:tcPr marL="9525" marR="9525" marT="9525" marB="0" anchor="ctr"/>
                </a:tc>
                <a:tc>
                  <a:txBody>
                    <a:bodyPr/>
                    <a:lstStyle/>
                    <a:p>
                      <a:pPr algn="ctr" fontAlgn="b"/>
                      <a:r>
                        <a:rPr lang="cs-CZ" sz="1400" b="0" i="0" u="none" strike="noStrike">
                          <a:solidFill>
                            <a:srgbClr val="000000"/>
                          </a:solidFill>
                          <a:effectLst/>
                          <a:latin typeface="+mn-lt"/>
                        </a:rPr>
                        <a:t>254,7</a:t>
                      </a:r>
                    </a:p>
                  </a:txBody>
                  <a:tcPr marL="9525" marR="9525" marT="9525" marB="0" anchor="ctr"/>
                </a:tc>
                <a:extLst>
                  <a:ext uri="{0D108BD9-81ED-4DB2-BD59-A6C34878D82A}">
                    <a16:rowId xmlns:a16="http://schemas.microsoft.com/office/drawing/2014/main" val="3459430862"/>
                  </a:ext>
                </a:extLst>
              </a:tr>
              <a:tr h="331200">
                <a:tc>
                  <a:txBody>
                    <a:bodyPr/>
                    <a:lstStyle/>
                    <a:p>
                      <a:pPr algn="ctr" fontAlgn="b"/>
                      <a:r>
                        <a:rPr lang="cs-CZ" sz="1400" u="none" strike="noStrike">
                          <a:effectLst/>
                          <a:latin typeface="+mn-lt"/>
                          <a:cs typeface="Calibri" panose="020F0502020204030204" pitchFamily="34" charset="0"/>
                        </a:rPr>
                        <a:t>2021</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3 033</a:t>
                      </a:r>
                    </a:p>
                  </a:txBody>
                  <a:tcPr marL="9525" marR="9525" marT="9525" marB="0" anchor="ctr"/>
                </a:tc>
                <a:tc>
                  <a:txBody>
                    <a:bodyPr/>
                    <a:lstStyle/>
                    <a:p>
                      <a:pPr algn="ctr" fontAlgn="b"/>
                      <a:r>
                        <a:rPr lang="cs-CZ" sz="1400" b="0" i="0" u="none" strike="noStrike">
                          <a:solidFill>
                            <a:srgbClr val="000000"/>
                          </a:solidFill>
                          <a:effectLst/>
                          <a:latin typeface="+mn-lt"/>
                        </a:rPr>
                        <a:t>779 641</a:t>
                      </a:r>
                    </a:p>
                  </a:txBody>
                  <a:tcPr marL="9525" marR="9525" marT="9525" marB="0" anchor="ctr"/>
                </a:tc>
                <a:tc>
                  <a:txBody>
                    <a:bodyPr/>
                    <a:lstStyle/>
                    <a:p>
                      <a:pPr algn="ctr" fontAlgn="b"/>
                      <a:r>
                        <a:rPr lang="cs-CZ" sz="1400" b="0" i="0" u="none" strike="noStrike">
                          <a:solidFill>
                            <a:srgbClr val="000000"/>
                          </a:solidFill>
                          <a:effectLst/>
                          <a:latin typeface="+mn-lt"/>
                        </a:rPr>
                        <a:t>257,1</a:t>
                      </a:r>
                    </a:p>
                  </a:txBody>
                  <a:tcPr marL="9525" marR="9525" marT="9525" marB="0" anchor="ctr"/>
                </a:tc>
                <a:tc>
                  <a:txBody>
                    <a:bodyPr/>
                    <a:lstStyle/>
                    <a:p>
                      <a:pPr algn="ctr" fontAlgn="b"/>
                      <a:r>
                        <a:rPr lang="cs-CZ" sz="1400" b="0" i="0" u="none" strike="noStrike">
                          <a:solidFill>
                            <a:srgbClr val="000000"/>
                          </a:solidFill>
                          <a:effectLst/>
                          <a:latin typeface="+mn-lt"/>
                        </a:rPr>
                        <a:t>1 799</a:t>
                      </a:r>
                    </a:p>
                  </a:txBody>
                  <a:tcPr marL="9525" marR="9525" marT="9525" marB="0" anchor="ctr"/>
                </a:tc>
                <a:tc>
                  <a:txBody>
                    <a:bodyPr/>
                    <a:lstStyle/>
                    <a:p>
                      <a:pPr algn="ctr" fontAlgn="b"/>
                      <a:r>
                        <a:rPr lang="cs-CZ" sz="1400" b="0" i="0" u="none" strike="noStrike">
                          <a:solidFill>
                            <a:srgbClr val="000000"/>
                          </a:solidFill>
                          <a:effectLst/>
                          <a:latin typeface="+mn-lt"/>
                        </a:rPr>
                        <a:t>445 003</a:t>
                      </a:r>
                    </a:p>
                  </a:txBody>
                  <a:tcPr marL="9525" marR="9525" marT="9525" marB="0" anchor="ctr"/>
                </a:tc>
                <a:tc>
                  <a:txBody>
                    <a:bodyPr/>
                    <a:lstStyle/>
                    <a:p>
                      <a:pPr algn="ctr" fontAlgn="b"/>
                      <a:r>
                        <a:rPr lang="cs-CZ" sz="1400" b="0" i="0" u="none" strike="noStrike">
                          <a:solidFill>
                            <a:srgbClr val="000000"/>
                          </a:solidFill>
                          <a:effectLst/>
                          <a:latin typeface="+mn-lt"/>
                        </a:rPr>
                        <a:t>247,4</a:t>
                      </a:r>
                    </a:p>
                  </a:txBody>
                  <a:tcPr marL="9525" marR="9525" marT="9525" marB="0" anchor="ctr"/>
                </a:tc>
                <a:extLst>
                  <a:ext uri="{0D108BD9-81ED-4DB2-BD59-A6C34878D82A}">
                    <a16:rowId xmlns:a16="http://schemas.microsoft.com/office/drawing/2014/main" val="4254403258"/>
                  </a:ext>
                </a:extLst>
              </a:tr>
              <a:tr h="331200">
                <a:tc>
                  <a:txBody>
                    <a:bodyPr/>
                    <a:lstStyle/>
                    <a:p>
                      <a:pPr algn="ctr" fontAlgn="b"/>
                      <a:r>
                        <a:rPr lang="cs-CZ" sz="1400" u="none" strike="noStrike">
                          <a:effectLst/>
                          <a:latin typeface="+mn-lt"/>
                          <a:cs typeface="Calibri" panose="020F0502020204030204" pitchFamily="34" charset="0"/>
                        </a:rPr>
                        <a:t>2022</a:t>
                      </a:r>
                      <a:endParaRPr lang="cs-CZ" sz="1400" b="0" i="0" u="none" strike="noStrike">
                        <a:solidFill>
                          <a:srgbClr val="000000"/>
                        </a:solidFill>
                        <a:effectLst/>
                        <a:latin typeface="+mn-lt"/>
                        <a:cs typeface="Calibri" panose="020F0502020204030204" pitchFamily="34" charset="0"/>
                      </a:endParaRPr>
                    </a:p>
                  </a:txBody>
                  <a:tcPr marL="9525" marR="9525" marT="9525" marB="0" anchor="ctr"/>
                </a:tc>
                <a:tc>
                  <a:txBody>
                    <a:bodyPr/>
                    <a:lstStyle/>
                    <a:p>
                      <a:pPr algn="ctr" fontAlgn="b"/>
                      <a:r>
                        <a:rPr lang="cs-CZ" sz="1400" b="0" i="0" u="none" strike="noStrike">
                          <a:solidFill>
                            <a:srgbClr val="000000"/>
                          </a:solidFill>
                          <a:effectLst/>
                          <a:latin typeface="+mn-lt"/>
                        </a:rPr>
                        <a:t>3 140</a:t>
                      </a:r>
                    </a:p>
                  </a:txBody>
                  <a:tcPr marL="9525" marR="9525" marT="9525" marB="0" anchor="ctr"/>
                </a:tc>
                <a:tc>
                  <a:txBody>
                    <a:bodyPr/>
                    <a:lstStyle/>
                    <a:p>
                      <a:pPr algn="ctr" fontAlgn="b"/>
                      <a:r>
                        <a:rPr lang="cs-CZ" sz="1400" b="0" i="0" u="none" strike="noStrike">
                          <a:solidFill>
                            <a:srgbClr val="000000"/>
                          </a:solidFill>
                          <a:effectLst/>
                          <a:latin typeface="+mn-lt"/>
                        </a:rPr>
                        <a:t>832 182</a:t>
                      </a:r>
                    </a:p>
                  </a:txBody>
                  <a:tcPr marL="9525" marR="9525" marT="9525" marB="0" anchor="ctr"/>
                </a:tc>
                <a:tc>
                  <a:txBody>
                    <a:bodyPr/>
                    <a:lstStyle/>
                    <a:p>
                      <a:pPr algn="ctr" fontAlgn="b"/>
                      <a:r>
                        <a:rPr lang="cs-CZ" sz="1400" b="0" i="0" u="none" strike="noStrike">
                          <a:solidFill>
                            <a:srgbClr val="000000"/>
                          </a:solidFill>
                          <a:effectLst/>
                          <a:latin typeface="+mn-lt"/>
                        </a:rPr>
                        <a:t>265,0</a:t>
                      </a:r>
                    </a:p>
                  </a:txBody>
                  <a:tcPr marL="9525" marR="9525" marT="9525" marB="0" anchor="ctr"/>
                </a:tc>
                <a:tc>
                  <a:txBody>
                    <a:bodyPr/>
                    <a:lstStyle/>
                    <a:p>
                      <a:pPr algn="ctr" fontAlgn="b"/>
                      <a:r>
                        <a:rPr lang="cs-CZ" sz="1400" b="0" i="0" u="none" strike="noStrike">
                          <a:solidFill>
                            <a:srgbClr val="000000"/>
                          </a:solidFill>
                          <a:effectLst/>
                          <a:latin typeface="+mn-lt"/>
                        </a:rPr>
                        <a:t>1 962</a:t>
                      </a:r>
                    </a:p>
                  </a:txBody>
                  <a:tcPr marL="9525" marR="9525" marT="9525" marB="0" anchor="ctr"/>
                </a:tc>
                <a:tc>
                  <a:txBody>
                    <a:bodyPr/>
                    <a:lstStyle/>
                    <a:p>
                      <a:pPr algn="ctr" fontAlgn="b"/>
                      <a:r>
                        <a:rPr lang="cs-CZ" sz="1400" b="0" i="0" u="none" strike="noStrike">
                          <a:solidFill>
                            <a:srgbClr val="000000"/>
                          </a:solidFill>
                          <a:effectLst/>
                          <a:latin typeface="+mn-lt"/>
                        </a:rPr>
                        <a:t>494 418</a:t>
                      </a:r>
                    </a:p>
                  </a:txBody>
                  <a:tcPr marL="9525" marR="9525" marT="9525" marB="0" anchor="ctr"/>
                </a:tc>
                <a:tc>
                  <a:txBody>
                    <a:bodyPr/>
                    <a:lstStyle/>
                    <a:p>
                      <a:pPr algn="ctr" fontAlgn="b"/>
                      <a:r>
                        <a:rPr lang="cs-CZ" sz="1400" b="0" i="0" u="none" strike="noStrike">
                          <a:solidFill>
                            <a:srgbClr val="000000"/>
                          </a:solidFill>
                          <a:effectLst/>
                          <a:latin typeface="+mn-lt"/>
                        </a:rPr>
                        <a:t>252,0</a:t>
                      </a:r>
                    </a:p>
                  </a:txBody>
                  <a:tcPr marL="9525" marR="9525" marT="9525" marB="0" anchor="ctr"/>
                </a:tc>
                <a:extLst>
                  <a:ext uri="{0D108BD9-81ED-4DB2-BD59-A6C34878D82A}">
                    <a16:rowId xmlns:a16="http://schemas.microsoft.com/office/drawing/2014/main" val="2116155913"/>
                  </a:ext>
                </a:extLst>
              </a:tr>
              <a:tr h="331200">
                <a:tc>
                  <a:txBody>
                    <a:bodyPr/>
                    <a:lstStyle/>
                    <a:p>
                      <a:pPr algn="ctr" fontAlgn="b"/>
                      <a:r>
                        <a:rPr lang="cs-CZ" sz="1400" b="0" i="0" u="none" strike="noStrike">
                          <a:solidFill>
                            <a:srgbClr val="000000"/>
                          </a:solidFill>
                          <a:effectLst/>
                          <a:latin typeface="+mn-lt"/>
                          <a:cs typeface="Calibri" panose="020F0502020204030204" pitchFamily="34" charset="0"/>
                        </a:rPr>
                        <a:t>2023</a:t>
                      </a:r>
                    </a:p>
                  </a:txBody>
                  <a:tcPr marL="9525" marR="9525" marT="9525" marB="0" anchor="ctr"/>
                </a:tc>
                <a:tc>
                  <a:txBody>
                    <a:bodyPr/>
                    <a:lstStyle/>
                    <a:p>
                      <a:pPr algn="ctr" fontAlgn="b"/>
                      <a:r>
                        <a:rPr lang="cs-CZ" sz="1400" b="0" i="0" u="none" strike="noStrike">
                          <a:solidFill>
                            <a:srgbClr val="000000"/>
                          </a:solidFill>
                          <a:effectLst/>
                          <a:latin typeface="+mn-lt"/>
                        </a:rPr>
                        <a:t>3 248</a:t>
                      </a:r>
                    </a:p>
                  </a:txBody>
                  <a:tcPr marL="9525" marR="9525" marT="9525" marB="0" anchor="ctr"/>
                </a:tc>
                <a:tc>
                  <a:txBody>
                    <a:bodyPr/>
                    <a:lstStyle/>
                    <a:p>
                      <a:pPr algn="ctr" fontAlgn="b"/>
                      <a:r>
                        <a:rPr lang="cs-CZ" sz="1400" b="0" i="0" u="none" strike="noStrike">
                          <a:solidFill>
                            <a:srgbClr val="000000"/>
                          </a:solidFill>
                          <a:effectLst/>
                          <a:latin typeface="+mn-lt"/>
                        </a:rPr>
                        <a:t>870 755</a:t>
                      </a:r>
                    </a:p>
                  </a:txBody>
                  <a:tcPr marL="9525" marR="9525" marT="9525" marB="0" anchor="ctr"/>
                </a:tc>
                <a:tc>
                  <a:txBody>
                    <a:bodyPr/>
                    <a:lstStyle/>
                    <a:p>
                      <a:pPr algn="ctr" fontAlgn="b"/>
                      <a:r>
                        <a:rPr lang="cs-CZ" sz="1400" b="0" i="0" u="none" strike="noStrike">
                          <a:solidFill>
                            <a:srgbClr val="000000"/>
                          </a:solidFill>
                          <a:effectLst/>
                          <a:latin typeface="+mn-lt"/>
                        </a:rPr>
                        <a:t>268,1</a:t>
                      </a:r>
                    </a:p>
                  </a:txBody>
                  <a:tcPr marL="9525" marR="9525" marT="9525" marB="0" anchor="ctr"/>
                </a:tc>
                <a:tc>
                  <a:txBody>
                    <a:bodyPr/>
                    <a:lstStyle/>
                    <a:p>
                      <a:pPr algn="ctr" fontAlgn="b"/>
                      <a:r>
                        <a:rPr lang="cs-CZ" sz="1400" b="0" i="0" u="none" strike="noStrike">
                          <a:solidFill>
                            <a:srgbClr val="000000"/>
                          </a:solidFill>
                          <a:effectLst/>
                          <a:latin typeface="+mn-lt"/>
                        </a:rPr>
                        <a:t>2 101</a:t>
                      </a:r>
                    </a:p>
                  </a:txBody>
                  <a:tcPr marL="9525" marR="9525" marT="9525" marB="0" anchor="ctr"/>
                </a:tc>
                <a:tc>
                  <a:txBody>
                    <a:bodyPr/>
                    <a:lstStyle/>
                    <a:p>
                      <a:pPr algn="ctr" fontAlgn="b"/>
                      <a:r>
                        <a:rPr lang="cs-CZ" sz="1400" b="0" i="0" u="none" strike="noStrike">
                          <a:solidFill>
                            <a:srgbClr val="000000"/>
                          </a:solidFill>
                          <a:effectLst/>
                          <a:latin typeface="+mn-lt"/>
                        </a:rPr>
                        <a:t>537 974</a:t>
                      </a:r>
                    </a:p>
                  </a:txBody>
                  <a:tcPr marL="9525" marR="9525" marT="9525" marB="0" anchor="ctr"/>
                </a:tc>
                <a:tc>
                  <a:txBody>
                    <a:bodyPr/>
                    <a:lstStyle/>
                    <a:p>
                      <a:pPr algn="ctr" fontAlgn="b"/>
                      <a:r>
                        <a:rPr lang="cs-CZ" sz="1400" b="0" i="0" u="none" strike="noStrike">
                          <a:solidFill>
                            <a:srgbClr val="000000"/>
                          </a:solidFill>
                          <a:effectLst/>
                          <a:latin typeface="+mn-lt"/>
                        </a:rPr>
                        <a:t>256,1</a:t>
                      </a:r>
                    </a:p>
                  </a:txBody>
                  <a:tcPr marL="9525" marR="9525" marT="9525" marB="0" anchor="ctr"/>
                </a:tc>
                <a:extLst>
                  <a:ext uri="{0D108BD9-81ED-4DB2-BD59-A6C34878D82A}">
                    <a16:rowId xmlns:a16="http://schemas.microsoft.com/office/drawing/2014/main" val="4106972928"/>
                  </a:ext>
                </a:extLst>
              </a:tr>
              <a:tr h="331200">
                <a:tc>
                  <a:txBody>
                    <a:bodyPr/>
                    <a:lstStyle/>
                    <a:p>
                      <a:pPr algn="ctr" fontAlgn="b"/>
                      <a:r>
                        <a:rPr lang="cs-CZ" sz="1400" b="0" i="0" u="none" strike="noStrike">
                          <a:solidFill>
                            <a:srgbClr val="000000"/>
                          </a:solidFill>
                          <a:effectLst/>
                          <a:latin typeface="+mn-lt"/>
                          <a:cs typeface="Calibri" panose="020F0502020204030204" pitchFamily="34" charset="0"/>
                        </a:rPr>
                        <a:t>2024</a:t>
                      </a:r>
                    </a:p>
                  </a:txBody>
                  <a:tcPr marL="9525" marR="9525" marT="9525" marB="0" anchor="ctr"/>
                </a:tc>
                <a:tc>
                  <a:txBody>
                    <a:bodyPr/>
                    <a:lstStyle/>
                    <a:p>
                      <a:pPr algn="ctr" fontAlgn="b"/>
                      <a:r>
                        <a:rPr lang="cs-CZ" sz="1400" b="0" i="0" u="none" strike="noStrike">
                          <a:solidFill>
                            <a:srgbClr val="000000"/>
                          </a:solidFill>
                          <a:effectLst/>
                          <a:latin typeface="+mn-lt"/>
                        </a:rPr>
                        <a:t>3 256</a:t>
                      </a:r>
                    </a:p>
                  </a:txBody>
                  <a:tcPr marL="9525" marR="9525" marT="9525" marB="0" anchor="ctr"/>
                </a:tc>
                <a:tc>
                  <a:txBody>
                    <a:bodyPr/>
                    <a:lstStyle/>
                    <a:p>
                      <a:pPr algn="ctr" fontAlgn="b"/>
                      <a:r>
                        <a:rPr lang="cs-CZ" sz="1400" b="0" i="0" u="none" strike="noStrike">
                          <a:solidFill>
                            <a:srgbClr val="000000"/>
                          </a:solidFill>
                          <a:effectLst/>
                          <a:latin typeface="+mn-lt"/>
                        </a:rPr>
                        <a:t>905 228</a:t>
                      </a:r>
                    </a:p>
                  </a:txBody>
                  <a:tcPr marL="9525" marR="9525" marT="9525" marB="0" anchor="ctr"/>
                </a:tc>
                <a:tc>
                  <a:txBody>
                    <a:bodyPr/>
                    <a:lstStyle/>
                    <a:p>
                      <a:pPr algn="ctr" fontAlgn="b"/>
                      <a:r>
                        <a:rPr lang="cs-CZ" sz="1400" b="0" i="0" u="none" strike="noStrike">
                          <a:solidFill>
                            <a:srgbClr val="000000"/>
                          </a:solidFill>
                          <a:effectLst/>
                          <a:latin typeface="+mn-lt"/>
                        </a:rPr>
                        <a:t>278,0</a:t>
                      </a:r>
                    </a:p>
                  </a:txBody>
                  <a:tcPr marL="9525" marR="9525" marT="9525" marB="0" anchor="ctr"/>
                </a:tc>
                <a:tc>
                  <a:txBody>
                    <a:bodyPr/>
                    <a:lstStyle/>
                    <a:p>
                      <a:pPr algn="ctr" fontAlgn="b"/>
                      <a:r>
                        <a:rPr lang="cs-CZ" sz="1400" b="0" i="0" u="none" strike="noStrike">
                          <a:solidFill>
                            <a:srgbClr val="000000"/>
                          </a:solidFill>
                          <a:effectLst/>
                          <a:latin typeface="+mn-lt"/>
                        </a:rPr>
                        <a:t>2 178</a:t>
                      </a:r>
                    </a:p>
                  </a:txBody>
                  <a:tcPr marL="9525" marR="9525" marT="9525" marB="0" anchor="ctr"/>
                </a:tc>
                <a:tc>
                  <a:txBody>
                    <a:bodyPr/>
                    <a:lstStyle/>
                    <a:p>
                      <a:pPr algn="ctr" fontAlgn="b"/>
                      <a:r>
                        <a:rPr lang="cs-CZ" sz="1400" b="0" i="0" u="none" strike="noStrike">
                          <a:solidFill>
                            <a:srgbClr val="000000"/>
                          </a:solidFill>
                          <a:effectLst/>
                          <a:latin typeface="+mn-lt"/>
                        </a:rPr>
                        <a:t>582 252</a:t>
                      </a:r>
                    </a:p>
                  </a:txBody>
                  <a:tcPr marL="9525" marR="9525" marT="9525" marB="0" anchor="ctr"/>
                </a:tc>
                <a:tc>
                  <a:txBody>
                    <a:bodyPr/>
                    <a:lstStyle/>
                    <a:p>
                      <a:pPr algn="ctr" fontAlgn="b"/>
                      <a:r>
                        <a:rPr lang="cs-CZ" sz="1400" b="0" i="0" u="none" strike="noStrike">
                          <a:solidFill>
                            <a:srgbClr val="000000"/>
                          </a:solidFill>
                          <a:effectLst/>
                          <a:latin typeface="+mn-lt"/>
                        </a:rPr>
                        <a:t>267,3</a:t>
                      </a:r>
                    </a:p>
                  </a:txBody>
                  <a:tcPr marL="9525" marR="9525" marT="9525" marB="0" anchor="ctr"/>
                </a:tc>
                <a:extLst>
                  <a:ext uri="{0D108BD9-81ED-4DB2-BD59-A6C34878D82A}">
                    <a16:rowId xmlns:a16="http://schemas.microsoft.com/office/drawing/2014/main" val="3185138372"/>
                  </a:ext>
                </a:extLst>
              </a:tr>
              <a:tr h="421921">
                <a:tc>
                  <a:txBody>
                    <a:bodyPr/>
                    <a:lstStyle/>
                    <a:p>
                      <a:pPr algn="ctr" fontAlgn="b"/>
                      <a:r>
                        <a:rPr lang="cs-CZ" sz="1600" b="1" i="0" u="none" strike="noStrike">
                          <a:solidFill>
                            <a:schemeClr val="bg1"/>
                          </a:solidFill>
                          <a:effectLst/>
                          <a:latin typeface="+mn-lt"/>
                          <a:cs typeface="Calibri" panose="020F0502020204030204" pitchFamily="34" charset="0"/>
                        </a:rPr>
                        <a:t>% změna</a:t>
                      </a:r>
                    </a:p>
                    <a:p>
                      <a:pPr algn="ctr" fontAlgn="b"/>
                      <a:r>
                        <a:rPr lang="cs-CZ" sz="1600" b="1" i="0" u="none" strike="noStrike">
                          <a:solidFill>
                            <a:schemeClr val="bg1"/>
                          </a:solidFill>
                          <a:effectLst/>
                          <a:latin typeface="+mn-lt"/>
                          <a:cs typeface="Calibri" panose="020F0502020204030204" pitchFamily="34" charset="0"/>
                        </a:rPr>
                        <a:t> 2015 -&gt; 2024</a:t>
                      </a:r>
                    </a:p>
                  </a:txBody>
                  <a:tcPr marL="9525" marR="9525" marT="9525" marB="0" anchor="ctr">
                    <a:solidFill>
                      <a:srgbClr val="D71440"/>
                    </a:solidFill>
                  </a:tcPr>
                </a:tc>
                <a:tc>
                  <a:txBody>
                    <a:bodyPr/>
                    <a:lstStyle/>
                    <a:p>
                      <a:pPr algn="ctr" fontAlgn="b"/>
                      <a:r>
                        <a:rPr lang="cs-CZ" sz="1600" b="1" i="0" u="none" strike="noStrike">
                          <a:solidFill>
                            <a:schemeClr val="bg1"/>
                          </a:solidFill>
                          <a:effectLst/>
                          <a:latin typeface="+mn-lt"/>
                        </a:rPr>
                        <a:t>+ 42,9 %</a:t>
                      </a:r>
                    </a:p>
                  </a:txBody>
                  <a:tcPr marL="9525" marR="9525" marT="9525" marB="0" anchor="ctr">
                    <a:solidFill>
                      <a:srgbClr val="D71440"/>
                    </a:solidFill>
                  </a:tcPr>
                </a:tc>
                <a:tc>
                  <a:txBody>
                    <a:bodyPr/>
                    <a:lstStyle/>
                    <a:p>
                      <a:pPr algn="ctr" fontAlgn="b"/>
                      <a:r>
                        <a:rPr lang="cs-CZ" sz="1600" b="1" i="0" u="none" strike="noStrike">
                          <a:solidFill>
                            <a:schemeClr val="bg1"/>
                          </a:solidFill>
                          <a:effectLst/>
                          <a:latin typeface="+mn-lt"/>
                        </a:rPr>
                        <a:t>+ 37,9 %</a:t>
                      </a:r>
                    </a:p>
                  </a:txBody>
                  <a:tcPr marL="9525" marR="9525" marT="9525" marB="0" anchor="ctr">
                    <a:solidFill>
                      <a:srgbClr val="D71440"/>
                    </a:solidFill>
                  </a:tcPr>
                </a:tc>
                <a:tc>
                  <a:txBody>
                    <a:bodyPr/>
                    <a:lstStyle/>
                    <a:p>
                      <a:pPr algn="ctr" fontAlgn="b"/>
                      <a:r>
                        <a:rPr lang="cs-CZ" sz="1600" b="1" i="0" u="none" strike="noStrike">
                          <a:solidFill>
                            <a:schemeClr val="bg1"/>
                          </a:solidFill>
                          <a:effectLst/>
                          <a:latin typeface="+mn-lt"/>
                          <a:cs typeface="Calibri" panose="020F0502020204030204" pitchFamily="34" charset="0"/>
                        </a:rPr>
                        <a:t>-</a:t>
                      </a:r>
                    </a:p>
                  </a:txBody>
                  <a:tcPr marL="9525" marR="9525" marT="9525" marB="0" anchor="ctr">
                    <a:solidFill>
                      <a:srgbClr val="D71440"/>
                    </a:solidFill>
                  </a:tcPr>
                </a:tc>
                <a:tc>
                  <a:txBody>
                    <a:bodyPr/>
                    <a:lstStyle/>
                    <a:p>
                      <a:pPr algn="ctr" fontAlgn="b"/>
                      <a:r>
                        <a:rPr lang="cs-CZ" sz="1600" b="1" i="0" u="none" strike="noStrike" dirty="0">
                          <a:solidFill>
                            <a:schemeClr val="bg1"/>
                          </a:solidFill>
                          <a:effectLst/>
                          <a:latin typeface="+mn-lt"/>
                        </a:rPr>
                        <a:t>+ 76.2 %</a:t>
                      </a:r>
                    </a:p>
                  </a:txBody>
                  <a:tcPr marL="9525" marR="9525" marT="9525" marB="0" anchor="ctr">
                    <a:solidFill>
                      <a:srgbClr val="D71440"/>
                    </a:solidFill>
                  </a:tcPr>
                </a:tc>
                <a:tc>
                  <a:txBody>
                    <a:bodyPr/>
                    <a:lstStyle/>
                    <a:p>
                      <a:pPr algn="ctr" fontAlgn="b"/>
                      <a:r>
                        <a:rPr lang="cs-CZ" sz="1600" b="1" i="0" u="none" strike="noStrike">
                          <a:solidFill>
                            <a:schemeClr val="bg1"/>
                          </a:solidFill>
                          <a:effectLst/>
                          <a:latin typeface="+mn-lt"/>
                        </a:rPr>
                        <a:t>+ 89.7 %</a:t>
                      </a:r>
                    </a:p>
                  </a:txBody>
                  <a:tcPr marL="9525" marR="9525" marT="9525" marB="0" anchor="ctr">
                    <a:solidFill>
                      <a:srgbClr val="D71440"/>
                    </a:solidFill>
                  </a:tcPr>
                </a:tc>
                <a:tc>
                  <a:txBody>
                    <a:bodyPr/>
                    <a:lstStyle/>
                    <a:p>
                      <a:pPr algn="ctr" fontAlgn="b"/>
                      <a:r>
                        <a:rPr lang="cs-CZ" sz="1600" b="1" i="0" u="none" strike="noStrike" dirty="0">
                          <a:solidFill>
                            <a:schemeClr val="bg1"/>
                          </a:solidFill>
                          <a:effectLst/>
                          <a:latin typeface="+mn-lt"/>
                          <a:cs typeface="Calibri" panose="020F0502020204030204" pitchFamily="34" charset="0"/>
                        </a:rPr>
                        <a:t>-</a:t>
                      </a:r>
                    </a:p>
                  </a:txBody>
                  <a:tcPr marL="9525" marR="9525" marT="9525" marB="0" anchor="ctr">
                    <a:solidFill>
                      <a:srgbClr val="D71440"/>
                    </a:solidFill>
                  </a:tcPr>
                </a:tc>
                <a:extLst>
                  <a:ext uri="{0D108BD9-81ED-4DB2-BD59-A6C34878D82A}">
                    <a16:rowId xmlns:a16="http://schemas.microsoft.com/office/drawing/2014/main" val="3106060430"/>
                  </a:ext>
                </a:extLst>
              </a:tr>
            </a:tbl>
          </a:graphicData>
        </a:graphic>
      </p:graphicFrame>
      <p:cxnSp>
        <p:nvCxnSpPr>
          <p:cNvPr id="5" name="Přímá spojnice se šipkou 4">
            <a:extLst>
              <a:ext uri="{FF2B5EF4-FFF2-40B4-BE49-F238E27FC236}">
                <a16:creationId xmlns:a16="http://schemas.microsoft.com/office/drawing/2014/main" id="{24B718D2-7966-8860-3EB4-4E8136891B8F}"/>
              </a:ext>
            </a:extLst>
          </p:cNvPr>
          <p:cNvCxnSpPr>
            <a:cxnSpLocks/>
          </p:cNvCxnSpPr>
          <p:nvPr/>
        </p:nvCxnSpPr>
        <p:spPr>
          <a:xfrm>
            <a:off x="8930806" y="2779845"/>
            <a:ext cx="0" cy="3079376"/>
          </a:xfrm>
          <a:prstGeom prst="straightConnector1">
            <a:avLst/>
          </a:prstGeom>
          <a:ln w="38100">
            <a:solidFill>
              <a:srgbClr val="D71440"/>
            </a:solidFill>
            <a:tailEnd type="triangle"/>
          </a:ln>
        </p:spPr>
        <p:style>
          <a:lnRef idx="1">
            <a:schemeClr val="accent1"/>
          </a:lnRef>
          <a:fillRef idx="0">
            <a:schemeClr val="accent1"/>
          </a:fillRef>
          <a:effectRef idx="0">
            <a:schemeClr val="accent1"/>
          </a:effectRef>
          <a:fontRef idx="minor">
            <a:schemeClr val="tx1"/>
          </a:fontRef>
        </p:style>
      </p:cxnSp>
      <p:sp>
        <p:nvSpPr>
          <p:cNvPr id="7" name="TextovéPole 6">
            <a:extLst>
              <a:ext uri="{FF2B5EF4-FFF2-40B4-BE49-F238E27FC236}">
                <a16:creationId xmlns:a16="http://schemas.microsoft.com/office/drawing/2014/main" id="{76B9B388-9155-D6E2-0310-6BAD57E2218E}"/>
              </a:ext>
            </a:extLst>
          </p:cNvPr>
          <p:cNvSpPr txBox="1"/>
          <p:nvPr>
            <p:custDataLst>
              <p:tags r:id="rId3"/>
            </p:custDataLst>
          </p:nvPr>
        </p:nvSpPr>
        <p:spPr>
          <a:xfrm>
            <a:off x="272590" y="6480000"/>
            <a:ext cx="1135778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pobytových dní nezahrnuje dny, kdy byli uživatelé pobytové sociální služby hospitalizováni v nemocnici, ačkoliv byli současně evidováni v zařízení sociálních služeb.</a:t>
            </a:r>
          </a:p>
        </p:txBody>
      </p:sp>
      <p:cxnSp>
        <p:nvCxnSpPr>
          <p:cNvPr id="9" name="Přímá spojnice se šipkou 8">
            <a:extLst>
              <a:ext uri="{FF2B5EF4-FFF2-40B4-BE49-F238E27FC236}">
                <a16:creationId xmlns:a16="http://schemas.microsoft.com/office/drawing/2014/main" id="{1BA68778-1261-16E4-0502-05B1692264A7}"/>
              </a:ext>
            </a:extLst>
          </p:cNvPr>
          <p:cNvCxnSpPr>
            <a:cxnSpLocks/>
          </p:cNvCxnSpPr>
          <p:nvPr/>
        </p:nvCxnSpPr>
        <p:spPr>
          <a:xfrm>
            <a:off x="3732940" y="2779845"/>
            <a:ext cx="0" cy="3079376"/>
          </a:xfrm>
          <a:prstGeom prst="straightConnector1">
            <a:avLst/>
          </a:prstGeom>
          <a:ln w="38100">
            <a:solidFill>
              <a:srgbClr val="D71440"/>
            </a:solidFill>
            <a:tailEnd type="triangle"/>
          </a:ln>
        </p:spPr>
        <p:style>
          <a:lnRef idx="1">
            <a:schemeClr val="accent1"/>
          </a:lnRef>
          <a:fillRef idx="0">
            <a:schemeClr val="accent1"/>
          </a:fillRef>
          <a:effectRef idx="0">
            <a:schemeClr val="accent1"/>
          </a:effectRef>
          <a:fontRef idx="minor">
            <a:schemeClr val="tx1"/>
          </a:fontRef>
        </p:style>
      </p:cxnSp>
      <p:sp>
        <p:nvSpPr>
          <p:cNvPr id="10" name="TextovéPole 1">
            <a:extLst>
              <a:ext uri="{FF2B5EF4-FFF2-40B4-BE49-F238E27FC236}">
                <a16:creationId xmlns:a16="http://schemas.microsoft.com/office/drawing/2014/main" id="{153F5567-2C26-F3A1-05F5-4C093AD23256}"/>
              </a:ext>
            </a:extLst>
          </p:cNvPr>
          <p:cNvSpPr txBox="1"/>
          <p:nvPr>
            <p:custDataLst>
              <p:tags r:id="rId4"/>
            </p:custDataLst>
          </p:nvPr>
        </p:nvSpPr>
        <p:spPr>
          <a:xfrm>
            <a:off x="272590" y="900000"/>
            <a:ext cx="10148325" cy="984885"/>
          </a:xfrm>
          <a:prstGeom prst="rect">
            <a:avLst/>
          </a:prstGeom>
          <a:noFill/>
        </p:spPr>
        <p:txBody>
          <a:bodyPr wrap="square" rtlCol="0">
            <a:spAutoFit/>
          </a:bodyPr>
          <a:lstStyle/>
          <a:p>
            <a:pPr lvl="0">
              <a:spcAft>
                <a:spcPts val="600"/>
              </a:spcAft>
              <a:defRPr/>
            </a:pPr>
            <a:r>
              <a:rPr lang="cs-CZ" sz="1200" i="1">
                <a:solidFill>
                  <a:prstClr val="black"/>
                </a:solidFill>
              </a:rPr>
              <a:t>Zdroj: </a:t>
            </a:r>
            <a:r>
              <a:rPr lang="cs-CZ" sz="1200" i="1">
                <a:solidFill>
                  <a:prstClr val="black"/>
                </a:solidFill>
                <a:ea typeface="+mn-lt"/>
                <a:cs typeface="Calibri" panose="020F0502020204030204"/>
              </a:rPr>
              <a:t>Národní registr hrazených zdravotních služeb (NRHZS), data MPSV – pobytové sociální služby</a:t>
            </a:r>
            <a:endParaRPr lang="cs-CZ" sz="1200" i="1">
              <a:solidFill>
                <a:prstClr val="black"/>
              </a:solidFill>
            </a:endParaRPr>
          </a:p>
          <a:p>
            <a:pPr lvl="0">
              <a:spcAft>
                <a:spcPts val="600"/>
              </a:spcAft>
              <a:defRPr/>
            </a:pPr>
            <a:r>
              <a:rPr lang="cs-CZ" sz="1200" b="1">
                <a:solidFill>
                  <a:prstClr val="black"/>
                </a:solidFill>
              </a:rPr>
              <a:t>Zahrnuté služby: </a:t>
            </a:r>
            <a:r>
              <a:rPr lang="cs-CZ" sz="1200">
                <a:solidFill>
                  <a:prstClr val="black"/>
                </a:solidFill>
              </a:rPr>
              <a:t>domovy pro seniory, domovy se zvláštním režimem, domovy pro osoby se zdravotním postižením, odlehčovací služby, sociální služby poskytované ve zdravotnických zařízeních lůžkové péče, týdenní stacionáře</a:t>
            </a:r>
            <a:endParaRPr lang="cs-CZ" sz="1200" b="1">
              <a:solidFill>
                <a:prstClr val="black"/>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Zahrnuje uživatele, kteří měli v době využívání pobytové sociální služby bydliště v Libereckém kraji</a:t>
            </a:r>
          </a:p>
        </p:txBody>
      </p:sp>
      <p:sp>
        <p:nvSpPr>
          <p:cNvPr id="4" name="TextovéPole 3">
            <a:extLst>
              <a:ext uri="{FF2B5EF4-FFF2-40B4-BE49-F238E27FC236}">
                <a16:creationId xmlns:a16="http://schemas.microsoft.com/office/drawing/2014/main" id="{A811F9A5-0FC3-CA0C-FF14-D790CE4E1C2E}"/>
              </a:ext>
            </a:extLst>
          </p:cNvPr>
          <p:cNvSpPr txBox="1"/>
          <p:nvPr/>
        </p:nvSpPr>
        <p:spPr>
          <a:xfrm rot="634919">
            <a:off x="9816135" y="758636"/>
            <a:ext cx="2174748" cy="707886"/>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Stárnutí populace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black"/>
                </a:solidFill>
                <a:effectLst/>
                <a:uLnTx/>
                <a:uFillTx/>
                <a:latin typeface="Calibri" panose="020F0502020204030204"/>
                <a:ea typeface="+mn-ea"/>
                <a:cs typeface="+mn-cs"/>
              </a:rPr>
              <a:t>se již projevuje</a:t>
            </a:r>
          </a:p>
        </p:txBody>
      </p:sp>
    </p:spTree>
    <p:extLst>
      <p:ext uri="{BB962C8B-B14F-4D97-AF65-F5344CB8AC3E}">
        <p14:creationId xmlns:p14="http://schemas.microsoft.com/office/powerpoint/2010/main" val="8287235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D04C88-3491-A84E-0668-B2B64C26BB12}"/>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37B536AD-4F01-33E2-2830-B4419D23DD21}"/>
              </a:ext>
            </a:extLst>
          </p:cNvPr>
          <p:cNvSpPr txBox="1">
            <a:spLocks/>
          </p:cNvSpPr>
          <p:nvPr/>
        </p:nvSpPr>
        <p:spPr>
          <a:xfrm>
            <a:off x="195290" y="-29556"/>
            <a:ext cx="5123118" cy="175542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t>Nový Národní zdravotnický informační systém </a:t>
            </a:r>
            <a:b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br>
            <a: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t>je dobudován ……</a:t>
            </a:r>
          </a:p>
        </p:txBody>
      </p:sp>
      <p:sp>
        <p:nvSpPr>
          <p:cNvPr id="3" name="Zástupný symbol pro číslo snímku 3">
            <a:extLst>
              <a:ext uri="{FF2B5EF4-FFF2-40B4-BE49-F238E27FC236}">
                <a16:creationId xmlns:a16="http://schemas.microsoft.com/office/drawing/2014/main" id="{9E46D25C-430D-8A50-C593-28C854A8B561}"/>
              </a:ext>
            </a:extLst>
          </p:cNvPr>
          <p:cNvSpPr txBox="1">
            <a:spLocks/>
          </p:cNvSpPr>
          <p:nvPr/>
        </p:nvSpPr>
        <p:spPr>
          <a:xfrm>
            <a:off x="10250851" y="6106244"/>
            <a:ext cx="831986" cy="211101"/>
          </a:xfrm>
          <a:prstGeom prst="rect">
            <a:avLst/>
          </a:prstGeom>
        </p:spPr>
        <p:txBody>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C9401D-42AF-4231-A83B-9F6747628248}" type="slidenum">
              <a:rPr kumimoji="0" lang="cs-CZ" sz="1050" b="0" i="0" u="none" strike="noStrike" kern="1200" cap="none" spc="0" normalizeH="0" baseline="0" noProof="0" smtClean="0">
                <a:ln>
                  <a:noFill/>
                </a:ln>
                <a:solidFill>
                  <a:srgbClr val="5F5F5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cs-CZ" sz="1050" b="0" i="0" u="none" strike="noStrike" kern="1200" cap="none" spc="0" normalizeH="0" baseline="0" noProof="0">
              <a:ln>
                <a:noFill/>
              </a:ln>
              <a:solidFill>
                <a:srgbClr val="5F5F5F"/>
              </a:solidFill>
              <a:effectLst/>
              <a:uLnTx/>
              <a:uFillTx/>
              <a:latin typeface="Calibri" panose="020F0502020204030204"/>
              <a:ea typeface="+mn-ea"/>
              <a:cs typeface="+mn-cs"/>
            </a:endParaRPr>
          </a:p>
        </p:txBody>
      </p:sp>
      <p:sp>
        <p:nvSpPr>
          <p:cNvPr id="4" name="Text Box 17">
            <a:extLst>
              <a:ext uri="{FF2B5EF4-FFF2-40B4-BE49-F238E27FC236}">
                <a16:creationId xmlns:a16="http://schemas.microsoft.com/office/drawing/2014/main" id="{E0D074A5-AA85-4C2C-A210-D8F02D1A7218}"/>
              </a:ext>
            </a:extLst>
          </p:cNvPr>
          <p:cNvSpPr txBox="1">
            <a:spLocks noChangeArrowheads="1"/>
          </p:cNvSpPr>
          <p:nvPr/>
        </p:nvSpPr>
        <p:spPr bwMode="auto">
          <a:xfrm>
            <a:off x="4048874" y="723150"/>
            <a:ext cx="385192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60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NZIS</a:t>
            </a:r>
            <a:endParaRPr kumimoji="0" lang="cs-CZ" altLang="cs-CZ" sz="6000" b="0" i="1" u="none" strike="noStrike" kern="1200" cap="none" spc="0" normalizeH="0" baseline="0" noProof="0">
              <a:ln>
                <a:noFill/>
              </a:ln>
              <a:solidFill>
                <a:srgbClr val="292929"/>
              </a:solidFill>
              <a:effectLst/>
              <a:uLnTx/>
              <a:uFillTx/>
              <a:latin typeface="Algerian" panose="04020705040A02060702" pitchFamily="82" charset="0"/>
              <a:ea typeface="+mn-ea"/>
              <a:cs typeface="+mn-cs"/>
            </a:endParaRPr>
          </a:p>
        </p:txBody>
      </p:sp>
      <p:pic>
        <p:nvPicPr>
          <p:cNvPr id="5" name="Picture 14" descr="https://encrypted-tbn0.gstatic.com/images?q=tbn:ANd9GcSGSRoGMu0TlCRBZQioYL2jBYMv_ynj9IHg4PY9OHI-v7v3bl_tPlAPaZ6U">
            <a:extLst>
              <a:ext uri="{FF2B5EF4-FFF2-40B4-BE49-F238E27FC236}">
                <a16:creationId xmlns:a16="http://schemas.microsoft.com/office/drawing/2014/main" id="{943AED49-3F71-E40D-2F3D-E1B3E6CE406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29194" y="865313"/>
            <a:ext cx="694929" cy="749623"/>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7">
            <a:extLst>
              <a:ext uri="{FF2B5EF4-FFF2-40B4-BE49-F238E27FC236}">
                <a16:creationId xmlns:a16="http://schemas.microsoft.com/office/drawing/2014/main" id="{77E5B5BA-0706-3BE2-F3E7-F62C67A2DBA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r="85178" b="854"/>
          <a:stretch>
            <a:fillRect/>
          </a:stretch>
        </p:blipFill>
        <p:spPr bwMode="auto">
          <a:xfrm>
            <a:off x="7198161" y="1371477"/>
            <a:ext cx="775648" cy="44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6" descr="http://t3.gstatic.com/images?q=tbn:ANd9GcQcJxskDqnVD5QpYG4wNPrHjkMQ3yWcw6e0BS11wFJM7mul-Om4JA">
            <a:extLst>
              <a:ext uri="{FF2B5EF4-FFF2-40B4-BE49-F238E27FC236}">
                <a16:creationId xmlns:a16="http://schemas.microsoft.com/office/drawing/2014/main" id="{5BA01694-B097-80F3-D36B-8C734B419E95}"/>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40764" y="54951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http://t3.gstatic.com/images?q=tbn:ANd9GcQcJxskDqnVD5QpYG4wNPrHjkMQ3yWcw6e0BS11wFJM7mul-Om4JA">
            <a:extLst>
              <a:ext uri="{FF2B5EF4-FFF2-40B4-BE49-F238E27FC236}">
                <a16:creationId xmlns:a16="http://schemas.microsoft.com/office/drawing/2014/main" id="{8DA15B5D-5097-B4CD-B43A-9B3050A907AF}"/>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93164" y="56475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EEACDCA2-1E08-5375-3EBB-60823CC10170}"/>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5564" y="57999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http://t3.gstatic.com/images?q=tbn:ANd9GcQcJxskDqnVD5QpYG4wNPrHjkMQ3yWcw6e0BS11wFJM7mul-Om4JA">
            <a:extLst>
              <a:ext uri="{FF2B5EF4-FFF2-40B4-BE49-F238E27FC236}">
                <a16:creationId xmlns:a16="http://schemas.microsoft.com/office/drawing/2014/main" id="{45971CD0-2C5E-FA4A-2EA1-9F2518717C3F}"/>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93164" y="56475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http://t3.gstatic.com/images?q=tbn:ANd9GcQcJxskDqnVD5QpYG4wNPrHjkMQ3yWcw6e0BS11wFJM7mul-Om4JA">
            <a:extLst>
              <a:ext uri="{FF2B5EF4-FFF2-40B4-BE49-F238E27FC236}">
                <a16:creationId xmlns:a16="http://schemas.microsoft.com/office/drawing/2014/main" id="{CA1FCEE3-28EE-AF43-B988-ADF3E8AFBE45}"/>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5564" y="57999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6" descr="http://t3.gstatic.com/images?q=tbn:ANd9GcQcJxskDqnVD5QpYG4wNPrHjkMQ3yWcw6e0BS11wFJM7mul-Om4JA">
            <a:extLst>
              <a:ext uri="{FF2B5EF4-FFF2-40B4-BE49-F238E27FC236}">
                <a16:creationId xmlns:a16="http://schemas.microsoft.com/office/drawing/2014/main" id="{DDE1D828-CC27-3F5F-089A-239F586D0443}"/>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3529" y="550674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6" descr="http://t3.gstatic.com/images?q=tbn:ANd9GcQcJxskDqnVD5QpYG4wNPrHjkMQ3yWcw6e0BS11wFJM7mul-Om4JA">
            <a:extLst>
              <a:ext uri="{FF2B5EF4-FFF2-40B4-BE49-F238E27FC236}">
                <a16:creationId xmlns:a16="http://schemas.microsoft.com/office/drawing/2014/main" id="{BE017825-769A-D2A4-62C1-C7B4C10A3B28}"/>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5564" y="579993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6" descr="http://t3.gstatic.com/images?q=tbn:ANd9GcQcJxskDqnVD5QpYG4wNPrHjkMQ3yWcw6e0BS11wFJM7mul-Om4JA">
            <a:extLst>
              <a:ext uri="{FF2B5EF4-FFF2-40B4-BE49-F238E27FC236}">
                <a16:creationId xmlns:a16="http://schemas.microsoft.com/office/drawing/2014/main" id="{33FF3062-7C15-04DF-6924-E7CC66363419}"/>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3529" y="550674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6" descr="http://t3.gstatic.com/images?q=tbn:ANd9GcQcJxskDqnVD5QpYG4wNPrHjkMQ3yWcw6e0BS11wFJM7mul-Om4JA">
            <a:extLst>
              <a:ext uri="{FF2B5EF4-FFF2-40B4-BE49-F238E27FC236}">
                <a16:creationId xmlns:a16="http://schemas.microsoft.com/office/drawing/2014/main" id="{968857A7-9F6E-B11C-3E85-0DB0AFDBF119}"/>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5929" y="5659149"/>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6" descr="http://t3.gstatic.com/images?q=tbn:ANd9GcQcJxskDqnVD5QpYG4wNPrHjkMQ3yWcw6e0BS11wFJM7mul-Om4JA">
            <a:extLst>
              <a:ext uri="{FF2B5EF4-FFF2-40B4-BE49-F238E27FC236}">
                <a16:creationId xmlns:a16="http://schemas.microsoft.com/office/drawing/2014/main" id="{216C0AD0-E5E4-9345-ABC0-A91F992F3A73}"/>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8329" y="5811549"/>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Přímá spojnice se šipkou 16">
            <a:extLst>
              <a:ext uri="{FF2B5EF4-FFF2-40B4-BE49-F238E27FC236}">
                <a16:creationId xmlns:a16="http://schemas.microsoft.com/office/drawing/2014/main" id="{A8C6C2AE-7264-5E3C-152F-5FD9E20A124F}"/>
              </a:ext>
            </a:extLst>
          </p:cNvPr>
          <p:cNvCxnSpPr>
            <a:cxnSpLocks/>
          </p:cNvCxnSpPr>
          <p:nvPr/>
        </p:nvCxnSpPr>
        <p:spPr bwMode="auto">
          <a:xfrm flipV="1">
            <a:off x="2471174" y="1752557"/>
            <a:ext cx="2847234" cy="2539158"/>
          </a:xfrm>
          <a:prstGeom prst="straightConnector1">
            <a:avLst/>
          </a:prstGeom>
          <a:solidFill>
            <a:srgbClr val="4472C4"/>
          </a:solidFill>
          <a:ln w="76200" cap="flat" cmpd="sng" algn="ctr">
            <a:solidFill>
              <a:srgbClr val="0000FF"/>
            </a:solidFill>
            <a:prstDash val="solid"/>
            <a:round/>
            <a:headEnd type="none" w="med" len="med"/>
            <a:tailEnd type="arrow"/>
          </a:ln>
          <a:effectLst/>
        </p:spPr>
      </p:cxnSp>
      <p:grpSp>
        <p:nvGrpSpPr>
          <p:cNvPr id="18" name="Group 226">
            <a:extLst>
              <a:ext uri="{FF2B5EF4-FFF2-40B4-BE49-F238E27FC236}">
                <a16:creationId xmlns:a16="http://schemas.microsoft.com/office/drawing/2014/main" id="{D5670F73-6FD1-4228-BD3B-6BC0DD6020AC}"/>
              </a:ext>
            </a:extLst>
          </p:cNvPr>
          <p:cNvGrpSpPr>
            <a:grpSpLocks/>
          </p:cNvGrpSpPr>
          <p:nvPr/>
        </p:nvGrpSpPr>
        <p:grpSpPr bwMode="auto">
          <a:xfrm>
            <a:off x="8958206" y="4527840"/>
            <a:ext cx="2598737" cy="1816100"/>
            <a:chOff x="457" y="2680"/>
            <a:chExt cx="1800" cy="1238"/>
          </a:xfrm>
        </p:grpSpPr>
        <p:grpSp>
          <p:nvGrpSpPr>
            <p:cNvPr id="19" name="Group 53">
              <a:extLst>
                <a:ext uri="{FF2B5EF4-FFF2-40B4-BE49-F238E27FC236}">
                  <a16:creationId xmlns:a16="http://schemas.microsoft.com/office/drawing/2014/main" id="{949F91C2-FB3D-734F-8D93-6793A96F8788}"/>
                </a:ext>
              </a:extLst>
            </p:cNvPr>
            <p:cNvGrpSpPr>
              <a:grpSpLocks/>
            </p:cNvGrpSpPr>
            <p:nvPr/>
          </p:nvGrpSpPr>
          <p:grpSpPr bwMode="auto">
            <a:xfrm>
              <a:off x="693" y="2680"/>
              <a:ext cx="485" cy="415"/>
              <a:chOff x="693" y="2680"/>
              <a:chExt cx="485" cy="415"/>
            </a:xfrm>
          </p:grpSpPr>
          <p:sp>
            <p:nvSpPr>
              <p:cNvPr id="192" name="Freeform 51">
                <a:extLst>
                  <a:ext uri="{FF2B5EF4-FFF2-40B4-BE49-F238E27FC236}">
                    <a16:creationId xmlns:a16="http://schemas.microsoft.com/office/drawing/2014/main" id="{0D153348-51CC-3D9D-CAE8-5F6523FB5F99}"/>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93" name="Freeform 52">
                <a:extLst>
                  <a:ext uri="{FF2B5EF4-FFF2-40B4-BE49-F238E27FC236}">
                    <a16:creationId xmlns:a16="http://schemas.microsoft.com/office/drawing/2014/main" id="{EDCFDA11-7F36-787A-DAF7-1D5149407574}"/>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0" name="Group 56">
              <a:extLst>
                <a:ext uri="{FF2B5EF4-FFF2-40B4-BE49-F238E27FC236}">
                  <a16:creationId xmlns:a16="http://schemas.microsoft.com/office/drawing/2014/main" id="{CAA7D3AF-3E2C-2851-A23E-F192B1E11088}"/>
                </a:ext>
              </a:extLst>
            </p:cNvPr>
            <p:cNvGrpSpPr>
              <a:grpSpLocks/>
            </p:cNvGrpSpPr>
            <p:nvPr/>
          </p:nvGrpSpPr>
          <p:grpSpPr bwMode="auto">
            <a:xfrm>
              <a:off x="1267" y="2858"/>
              <a:ext cx="386" cy="374"/>
              <a:chOff x="1267" y="2858"/>
              <a:chExt cx="386" cy="374"/>
            </a:xfrm>
          </p:grpSpPr>
          <p:sp>
            <p:nvSpPr>
              <p:cNvPr id="190" name="Freeform 54">
                <a:extLst>
                  <a:ext uri="{FF2B5EF4-FFF2-40B4-BE49-F238E27FC236}">
                    <a16:creationId xmlns:a16="http://schemas.microsoft.com/office/drawing/2014/main" id="{6198609E-28E9-85C2-B7FE-4A4CECD108C4}"/>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91" name="Freeform 55">
                <a:extLst>
                  <a:ext uri="{FF2B5EF4-FFF2-40B4-BE49-F238E27FC236}">
                    <a16:creationId xmlns:a16="http://schemas.microsoft.com/office/drawing/2014/main" id="{8B10C558-E76B-2F96-083A-A0E37A0F6255}"/>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1" name="Group 59">
              <a:extLst>
                <a:ext uri="{FF2B5EF4-FFF2-40B4-BE49-F238E27FC236}">
                  <a16:creationId xmlns:a16="http://schemas.microsoft.com/office/drawing/2014/main" id="{D38647A8-F9B1-EA50-CFB6-5F43C99C038A}"/>
                </a:ext>
              </a:extLst>
            </p:cNvPr>
            <p:cNvGrpSpPr>
              <a:grpSpLocks/>
            </p:cNvGrpSpPr>
            <p:nvPr/>
          </p:nvGrpSpPr>
          <p:grpSpPr bwMode="auto">
            <a:xfrm>
              <a:off x="505" y="3083"/>
              <a:ext cx="396" cy="548"/>
              <a:chOff x="505" y="3083"/>
              <a:chExt cx="396" cy="548"/>
            </a:xfrm>
          </p:grpSpPr>
          <p:sp>
            <p:nvSpPr>
              <p:cNvPr id="188" name="Freeform 57">
                <a:extLst>
                  <a:ext uri="{FF2B5EF4-FFF2-40B4-BE49-F238E27FC236}">
                    <a16:creationId xmlns:a16="http://schemas.microsoft.com/office/drawing/2014/main" id="{F1D47A1E-5F91-B4F6-B9D8-15EEB36D2653}"/>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89" name="Freeform 58">
                <a:extLst>
                  <a:ext uri="{FF2B5EF4-FFF2-40B4-BE49-F238E27FC236}">
                    <a16:creationId xmlns:a16="http://schemas.microsoft.com/office/drawing/2014/main" id="{2BB93AFF-1DF1-1F6A-E52D-54A685740DDD}"/>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2" name="Group 62">
              <a:extLst>
                <a:ext uri="{FF2B5EF4-FFF2-40B4-BE49-F238E27FC236}">
                  <a16:creationId xmlns:a16="http://schemas.microsoft.com/office/drawing/2014/main" id="{A558B629-A439-8C84-D558-D5E8DC2CC7E7}"/>
                </a:ext>
              </a:extLst>
            </p:cNvPr>
            <p:cNvGrpSpPr>
              <a:grpSpLocks/>
            </p:cNvGrpSpPr>
            <p:nvPr/>
          </p:nvGrpSpPr>
          <p:grpSpPr bwMode="auto">
            <a:xfrm>
              <a:off x="1319" y="3149"/>
              <a:ext cx="411" cy="305"/>
              <a:chOff x="1319" y="3149"/>
              <a:chExt cx="411" cy="305"/>
            </a:xfrm>
          </p:grpSpPr>
          <p:sp>
            <p:nvSpPr>
              <p:cNvPr id="186" name="Freeform 60">
                <a:extLst>
                  <a:ext uri="{FF2B5EF4-FFF2-40B4-BE49-F238E27FC236}">
                    <a16:creationId xmlns:a16="http://schemas.microsoft.com/office/drawing/2014/main" id="{8894C778-49E3-ACE6-2105-52134673924B}"/>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87" name="Freeform 61">
                <a:extLst>
                  <a:ext uri="{FF2B5EF4-FFF2-40B4-BE49-F238E27FC236}">
                    <a16:creationId xmlns:a16="http://schemas.microsoft.com/office/drawing/2014/main" id="{0432C462-DCF8-486D-6A7D-52BBBC747811}"/>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3" name="Group 65">
              <a:extLst>
                <a:ext uri="{FF2B5EF4-FFF2-40B4-BE49-F238E27FC236}">
                  <a16:creationId xmlns:a16="http://schemas.microsoft.com/office/drawing/2014/main" id="{EF9EEC91-1043-319B-7693-37AB2C4753F1}"/>
                </a:ext>
              </a:extLst>
            </p:cNvPr>
            <p:cNvGrpSpPr>
              <a:grpSpLocks/>
            </p:cNvGrpSpPr>
            <p:nvPr/>
          </p:nvGrpSpPr>
          <p:grpSpPr bwMode="auto">
            <a:xfrm>
              <a:off x="1792" y="3139"/>
              <a:ext cx="454" cy="457"/>
              <a:chOff x="1792" y="3139"/>
              <a:chExt cx="454" cy="457"/>
            </a:xfrm>
          </p:grpSpPr>
          <p:sp>
            <p:nvSpPr>
              <p:cNvPr id="184" name="Freeform 63">
                <a:extLst>
                  <a:ext uri="{FF2B5EF4-FFF2-40B4-BE49-F238E27FC236}">
                    <a16:creationId xmlns:a16="http://schemas.microsoft.com/office/drawing/2014/main" id="{1A60BA04-50CC-6566-A092-FC144C74FB92}"/>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85" name="Freeform 64">
                <a:extLst>
                  <a:ext uri="{FF2B5EF4-FFF2-40B4-BE49-F238E27FC236}">
                    <a16:creationId xmlns:a16="http://schemas.microsoft.com/office/drawing/2014/main" id="{07C71DDF-9DF1-0E92-C1A4-1DB53830B25A}"/>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4" name="Group 68">
              <a:extLst>
                <a:ext uri="{FF2B5EF4-FFF2-40B4-BE49-F238E27FC236}">
                  <a16:creationId xmlns:a16="http://schemas.microsoft.com/office/drawing/2014/main" id="{4B5F9549-4E8A-A104-F57B-EE25E3BE0BF1}"/>
                </a:ext>
              </a:extLst>
            </p:cNvPr>
            <p:cNvGrpSpPr>
              <a:grpSpLocks/>
            </p:cNvGrpSpPr>
            <p:nvPr/>
          </p:nvGrpSpPr>
          <p:grpSpPr bwMode="auto">
            <a:xfrm>
              <a:off x="1156" y="3285"/>
              <a:ext cx="422" cy="438"/>
              <a:chOff x="1156" y="3285"/>
              <a:chExt cx="422" cy="438"/>
            </a:xfrm>
          </p:grpSpPr>
          <p:sp>
            <p:nvSpPr>
              <p:cNvPr id="182" name="Freeform 66">
                <a:extLst>
                  <a:ext uri="{FF2B5EF4-FFF2-40B4-BE49-F238E27FC236}">
                    <a16:creationId xmlns:a16="http://schemas.microsoft.com/office/drawing/2014/main" id="{95BC5F03-DAFF-2F01-0864-BDA0825DDF46}"/>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83" name="Freeform 67">
                <a:extLst>
                  <a:ext uri="{FF2B5EF4-FFF2-40B4-BE49-F238E27FC236}">
                    <a16:creationId xmlns:a16="http://schemas.microsoft.com/office/drawing/2014/main" id="{F9E3FA73-B3BF-8B11-189B-1E1B2FD6EE51}"/>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5" name="Group 71">
              <a:extLst>
                <a:ext uri="{FF2B5EF4-FFF2-40B4-BE49-F238E27FC236}">
                  <a16:creationId xmlns:a16="http://schemas.microsoft.com/office/drawing/2014/main" id="{5AD2AECD-A89F-0ED6-2EEF-5F469B1667AB}"/>
                </a:ext>
              </a:extLst>
            </p:cNvPr>
            <p:cNvGrpSpPr>
              <a:grpSpLocks/>
            </p:cNvGrpSpPr>
            <p:nvPr/>
          </p:nvGrpSpPr>
          <p:grpSpPr bwMode="auto">
            <a:xfrm>
              <a:off x="1749" y="3515"/>
              <a:ext cx="370" cy="313"/>
              <a:chOff x="1749" y="3515"/>
              <a:chExt cx="370" cy="313"/>
            </a:xfrm>
          </p:grpSpPr>
          <p:sp>
            <p:nvSpPr>
              <p:cNvPr id="180" name="Freeform 69">
                <a:extLst>
                  <a:ext uri="{FF2B5EF4-FFF2-40B4-BE49-F238E27FC236}">
                    <a16:creationId xmlns:a16="http://schemas.microsoft.com/office/drawing/2014/main" id="{DF8C6F45-9395-2D46-EFD1-3ADD4807C768}"/>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81" name="Freeform 70">
                <a:extLst>
                  <a:ext uri="{FF2B5EF4-FFF2-40B4-BE49-F238E27FC236}">
                    <a16:creationId xmlns:a16="http://schemas.microsoft.com/office/drawing/2014/main" id="{8185BFB0-CBF1-FCAA-70AA-9C50D1611985}"/>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6" name="Group 74">
              <a:extLst>
                <a:ext uri="{FF2B5EF4-FFF2-40B4-BE49-F238E27FC236}">
                  <a16:creationId xmlns:a16="http://schemas.microsoft.com/office/drawing/2014/main" id="{F59BA0F0-3FB8-C1A8-4E56-8E157FACF9E8}"/>
                </a:ext>
              </a:extLst>
            </p:cNvPr>
            <p:cNvGrpSpPr>
              <a:grpSpLocks/>
            </p:cNvGrpSpPr>
            <p:nvPr/>
          </p:nvGrpSpPr>
          <p:grpSpPr bwMode="auto">
            <a:xfrm>
              <a:off x="763" y="3367"/>
              <a:ext cx="572" cy="484"/>
              <a:chOff x="763" y="3367"/>
              <a:chExt cx="572" cy="484"/>
            </a:xfrm>
          </p:grpSpPr>
          <p:sp>
            <p:nvSpPr>
              <p:cNvPr id="178" name="Freeform 72">
                <a:extLst>
                  <a:ext uri="{FF2B5EF4-FFF2-40B4-BE49-F238E27FC236}">
                    <a16:creationId xmlns:a16="http://schemas.microsoft.com/office/drawing/2014/main" id="{AF9EB74F-3CDF-A0DE-09B1-8D8F748B7669}"/>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79" name="Freeform 73">
                <a:extLst>
                  <a:ext uri="{FF2B5EF4-FFF2-40B4-BE49-F238E27FC236}">
                    <a16:creationId xmlns:a16="http://schemas.microsoft.com/office/drawing/2014/main" id="{FB926030-2404-0AE1-8A8B-713372FC2E37}"/>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7" name="Group 77">
              <a:extLst>
                <a:ext uri="{FF2B5EF4-FFF2-40B4-BE49-F238E27FC236}">
                  <a16:creationId xmlns:a16="http://schemas.microsoft.com/office/drawing/2014/main" id="{CE947F51-676F-BFF7-F42B-576612B25725}"/>
                </a:ext>
              </a:extLst>
            </p:cNvPr>
            <p:cNvGrpSpPr>
              <a:grpSpLocks/>
            </p:cNvGrpSpPr>
            <p:nvPr/>
          </p:nvGrpSpPr>
          <p:grpSpPr bwMode="auto">
            <a:xfrm>
              <a:off x="1308" y="3431"/>
              <a:ext cx="579" cy="487"/>
              <a:chOff x="1308" y="3431"/>
              <a:chExt cx="579" cy="487"/>
            </a:xfrm>
          </p:grpSpPr>
          <p:sp>
            <p:nvSpPr>
              <p:cNvPr id="176" name="Freeform 75">
                <a:extLst>
                  <a:ext uri="{FF2B5EF4-FFF2-40B4-BE49-F238E27FC236}">
                    <a16:creationId xmlns:a16="http://schemas.microsoft.com/office/drawing/2014/main" id="{41BE3B11-A751-63BE-789E-05D0B388072F}"/>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77" name="Freeform 76">
                <a:extLst>
                  <a:ext uri="{FF2B5EF4-FFF2-40B4-BE49-F238E27FC236}">
                    <a16:creationId xmlns:a16="http://schemas.microsoft.com/office/drawing/2014/main" id="{384994EA-AC64-D40A-98E2-8B2D582015F4}"/>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8" name="Group 80">
              <a:extLst>
                <a:ext uri="{FF2B5EF4-FFF2-40B4-BE49-F238E27FC236}">
                  <a16:creationId xmlns:a16="http://schemas.microsoft.com/office/drawing/2014/main" id="{1131AD29-141B-7B94-E24C-CAD00D178825}"/>
                </a:ext>
              </a:extLst>
            </p:cNvPr>
            <p:cNvGrpSpPr>
              <a:grpSpLocks/>
            </p:cNvGrpSpPr>
            <p:nvPr/>
          </p:nvGrpSpPr>
          <p:grpSpPr bwMode="auto">
            <a:xfrm>
              <a:off x="1081" y="2725"/>
              <a:ext cx="335" cy="268"/>
              <a:chOff x="1081" y="2725"/>
              <a:chExt cx="335" cy="268"/>
            </a:xfrm>
          </p:grpSpPr>
          <p:sp>
            <p:nvSpPr>
              <p:cNvPr id="174" name="Freeform 78">
                <a:extLst>
                  <a:ext uri="{FF2B5EF4-FFF2-40B4-BE49-F238E27FC236}">
                    <a16:creationId xmlns:a16="http://schemas.microsoft.com/office/drawing/2014/main" id="{71FD5A91-5A2E-C34A-5FA2-07080CCBB927}"/>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75" name="Freeform 79">
                <a:extLst>
                  <a:ext uri="{FF2B5EF4-FFF2-40B4-BE49-F238E27FC236}">
                    <a16:creationId xmlns:a16="http://schemas.microsoft.com/office/drawing/2014/main" id="{3B1E609F-196F-6012-E4D5-37E8DD42D466}"/>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29" name="Group 83">
              <a:extLst>
                <a:ext uri="{FF2B5EF4-FFF2-40B4-BE49-F238E27FC236}">
                  <a16:creationId xmlns:a16="http://schemas.microsoft.com/office/drawing/2014/main" id="{80FA596B-8BF5-513A-6018-FBC6FC5CD9CB}"/>
                </a:ext>
              </a:extLst>
            </p:cNvPr>
            <p:cNvGrpSpPr>
              <a:grpSpLocks/>
            </p:cNvGrpSpPr>
            <p:nvPr/>
          </p:nvGrpSpPr>
          <p:grpSpPr bwMode="auto">
            <a:xfrm>
              <a:off x="791" y="2910"/>
              <a:ext cx="569" cy="509"/>
              <a:chOff x="791" y="2910"/>
              <a:chExt cx="569" cy="509"/>
            </a:xfrm>
          </p:grpSpPr>
          <p:sp>
            <p:nvSpPr>
              <p:cNvPr id="172" name="Freeform 81">
                <a:extLst>
                  <a:ext uri="{FF2B5EF4-FFF2-40B4-BE49-F238E27FC236}">
                    <a16:creationId xmlns:a16="http://schemas.microsoft.com/office/drawing/2014/main" id="{C1322120-B479-3AA4-D596-F886771228EC}"/>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73" name="Freeform 82">
                <a:extLst>
                  <a:ext uri="{FF2B5EF4-FFF2-40B4-BE49-F238E27FC236}">
                    <a16:creationId xmlns:a16="http://schemas.microsoft.com/office/drawing/2014/main" id="{024DEB89-3DDE-7DA4-84F5-D4B77DF59147}"/>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noFill/>
              <a:ln w="3175"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0" name="Group 86">
              <a:extLst>
                <a:ext uri="{FF2B5EF4-FFF2-40B4-BE49-F238E27FC236}">
                  <a16:creationId xmlns:a16="http://schemas.microsoft.com/office/drawing/2014/main" id="{0EA0344B-4B11-577F-E56A-FEA368415E07}"/>
                </a:ext>
              </a:extLst>
            </p:cNvPr>
            <p:cNvGrpSpPr>
              <a:grpSpLocks/>
            </p:cNvGrpSpPr>
            <p:nvPr/>
          </p:nvGrpSpPr>
          <p:grpSpPr bwMode="auto">
            <a:xfrm>
              <a:off x="791" y="2910"/>
              <a:ext cx="569" cy="509"/>
              <a:chOff x="791" y="2910"/>
              <a:chExt cx="569" cy="509"/>
            </a:xfrm>
          </p:grpSpPr>
          <p:sp>
            <p:nvSpPr>
              <p:cNvPr id="170" name="Freeform 84">
                <a:extLst>
                  <a:ext uri="{FF2B5EF4-FFF2-40B4-BE49-F238E27FC236}">
                    <a16:creationId xmlns:a16="http://schemas.microsoft.com/office/drawing/2014/main" id="{7CFCAB93-B416-B126-2F49-AA7516D8A0C4}"/>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71" name="Freeform 85">
                <a:extLst>
                  <a:ext uri="{FF2B5EF4-FFF2-40B4-BE49-F238E27FC236}">
                    <a16:creationId xmlns:a16="http://schemas.microsoft.com/office/drawing/2014/main" id="{966C67CB-9A4E-2F28-987B-E3C0CC284AB1}"/>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1" name="Group 89">
              <a:extLst>
                <a:ext uri="{FF2B5EF4-FFF2-40B4-BE49-F238E27FC236}">
                  <a16:creationId xmlns:a16="http://schemas.microsoft.com/office/drawing/2014/main" id="{EE200DD8-DFE6-7785-B337-26D25D8F23DE}"/>
                </a:ext>
              </a:extLst>
            </p:cNvPr>
            <p:cNvGrpSpPr>
              <a:grpSpLocks/>
            </p:cNvGrpSpPr>
            <p:nvPr/>
          </p:nvGrpSpPr>
          <p:grpSpPr bwMode="auto">
            <a:xfrm>
              <a:off x="1667" y="3058"/>
              <a:ext cx="321" cy="562"/>
              <a:chOff x="1667" y="3058"/>
              <a:chExt cx="321" cy="562"/>
            </a:xfrm>
          </p:grpSpPr>
          <p:sp>
            <p:nvSpPr>
              <p:cNvPr id="168" name="Freeform 87">
                <a:extLst>
                  <a:ext uri="{FF2B5EF4-FFF2-40B4-BE49-F238E27FC236}">
                    <a16:creationId xmlns:a16="http://schemas.microsoft.com/office/drawing/2014/main" id="{A46D61FC-D222-0F1C-0BB9-1BE3943E8721}"/>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69" name="Freeform 88">
                <a:extLst>
                  <a:ext uri="{FF2B5EF4-FFF2-40B4-BE49-F238E27FC236}">
                    <a16:creationId xmlns:a16="http://schemas.microsoft.com/office/drawing/2014/main" id="{CC4E7ABF-6017-91EE-4B21-B6DC730F5C9A}"/>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2" name="Group 92">
              <a:extLst>
                <a:ext uri="{FF2B5EF4-FFF2-40B4-BE49-F238E27FC236}">
                  <a16:creationId xmlns:a16="http://schemas.microsoft.com/office/drawing/2014/main" id="{2CD9014D-7138-7390-3062-E19CC16F2F34}"/>
                </a:ext>
              </a:extLst>
            </p:cNvPr>
            <p:cNvGrpSpPr>
              <a:grpSpLocks/>
            </p:cNvGrpSpPr>
            <p:nvPr/>
          </p:nvGrpSpPr>
          <p:grpSpPr bwMode="auto">
            <a:xfrm>
              <a:off x="457" y="2893"/>
              <a:ext cx="313" cy="258"/>
              <a:chOff x="457" y="2893"/>
              <a:chExt cx="313" cy="258"/>
            </a:xfrm>
          </p:grpSpPr>
          <p:sp>
            <p:nvSpPr>
              <p:cNvPr id="166" name="Freeform 90">
                <a:extLst>
                  <a:ext uri="{FF2B5EF4-FFF2-40B4-BE49-F238E27FC236}">
                    <a16:creationId xmlns:a16="http://schemas.microsoft.com/office/drawing/2014/main" id="{8A5E43CF-8EF8-82C8-2BD2-068D8BA7C2CA}"/>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67" name="Freeform 91">
                <a:extLst>
                  <a:ext uri="{FF2B5EF4-FFF2-40B4-BE49-F238E27FC236}">
                    <a16:creationId xmlns:a16="http://schemas.microsoft.com/office/drawing/2014/main" id="{E178585D-53BD-F55E-9845-1AC5216128DC}"/>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3" name="Group 95">
              <a:extLst>
                <a:ext uri="{FF2B5EF4-FFF2-40B4-BE49-F238E27FC236}">
                  <a16:creationId xmlns:a16="http://schemas.microsoft.com/office/drawing/2014/main" id="{501662EB-1AF9-6BDE-03D8-EA1E88BD0A80}"/>
                </a:ext>
              </a:extLst>
            </p:cNvPr>
            <p:cNvGrpSpPr>
              <a:grpSpLocks/>
            </p:cNvGrpSpPr>
            <p:nvPr/>
          </p:nvGrpSpPr>
          <p:grpSpPr bwMode="auto">
            <a:xfrm>
              <a:off x="1017" y="3100"/>
              <a:ext cx="129" cy="104"/>
              <a:chOff x="1017" y="3100"/>
              <a:chExt cx="129" cy="104"/>
            </a:xfrm>
          </p:grpSpPr>
          <p:sp>
            <p:nvSpPr>
              <p:cNvPr id="164" name="Freeform 93">
                <a:extLst>
                  <a:ext uri="{FF2B5EF4-FFF2-40B4-BE49-F238E27FC236}">
                    <a16:creationId xmlns:a16="http://schemas.microsoft.com/office/drawing/2014/main" id="{13678E4E-390E-515F-8B46-0EBAEDD8A474}"/>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65" name="Freeform 94">
                <a:extLst>
                  <a:ext uri="{FF2B5EF4-FFF2-40B4-BE49-F238E27FC236}">
                    <a16:creationId xmlns:a16="http://schemas.microsoft.com/office/drawing/2014/main" id="{8FB0B9C3-837F-2EF9-24AD-11BBC26E7B09}"/>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4" name="Group 98">
              <a:extLst>
                <a:ext uri="{FF2B5EF4-FFF2-40B4-BE49-F238E27FC236}">
                  <a16:creationId xmlns:a16="http://schemas.microsoft.com/office/drawing/2014/main" id="{851B9181-9E19-B1CA-B76E-473541F48E20}"/>
                </a:ext>
              </a:extLst>
            </p:cNvPr>
            <p:cNvGrpSpPr>
              <a:grpSpLocks/>
            </p:cNvGrpSpPr>
            <p:nvPr/>
          </p:nvGrpSpPr>
          <p:grpSpPr bwMode="auto">
            <a:xfrm>
              <a:off x="693" y="2680"/>
              <a:ext cx="485" cy="415"/>
              <a:chOff x="693" y="2680"/>
              <a:chExt cx="485" cy="415"/>
            </a:xfrm>
          </p:grpSpPr>
          <p:sp>
            <p:nvSpPr>
              <p:cNvPr id="162" name="Freeform 96">
                <a:extLst>
                  <a:ext uri="{FF2B5EF4-FFF2-40B4-BE49-F238E27FC236}">
                    <a16:creationId xmlns:a16="http://schemas.microsoft.com/office/drawing/2014/main" id="{EDF1184E-695D-51B6-BDFE-EA638D4F8790}"/>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63" name="Freeform 97">
                <a:extLst>
                  <a:ext uri="{FF2B5EF4-FFF2-40B4-BE49-F238E27FC236}">
                    <a16:creationId xmlns:a16="http://schemas.microsoft.com/office/drawing/2014/main" id="{61FC8802-2FBA-E251-E98D-F63F40081EE9}"/>
                  </a:ext>
                </a:extLst>
              </p:cNvPr>
              <p:cNvSpPr>
                <a:spLocks/>
              </p:cNvSpPr>
              <p:nvPr/>
            </p:nvSpPr>
            <p:spPr bwMode="auto">
              <a:xfrm>
                <a:off x="693" y="2680"/>
                <a:ext cx="485" cy="415"/>
              </a:xfrm>
              <a:custGeom>
                <a:avLst/>
                <a:gdLst>
                  <a:gd name="T0" fmla="*/ 471 w 485"/>
                  <a:gd name="T1" fmla="*/ 53 h 415"/>
                  <a:gd name="T2" fmla="*/ 460 w 485"/>
                  <a:gd name="T3" fmla="*/ 30 h 415"/>
                  <a:gd name="T4" fmla="*/ 433 w 485"/>
                  <a:gd name="T5" fmla="*/ 19 h 415"/>
                  <a:gd name="T6" fmla="*/ 400 w 485"/>
                  <a:gd name="T7" fmla="*/ 0 h 415"/>
                  <a:gd name="T8" fmla="*/ 384 w 485"/>
                  <a:gd name="T9" fmla="*/ 29 h 415"/>
                  <a:gd name="T10" fmla="*/ 398 w 485"/>
                  <a:gd name="T11" fmla="*/ 46 h 415"/>
                  <a:gd name="T12" fmla="*/ 415 w 485"/>
                  <a:gd name="T13" fmla="*/ 66 h 415"/>
                  <a:gd name="T14" fmla="*/ 397 w 485"/>
                  <a:gd name="T15" fmla="*/ 78 h 415"/>
                  <a:gd name="T16" fmla="*/ 351 w 485"/>
                  <a:gd name="T17" fmla="*/ 91 h 415"/>
                  <a:gd name="T18" fmla="*/ 310 w 485"/>
                  <a:gd name="T19" fmla="*/ 102 h 415"/>
                  <a:gd name="T20" fmla="*/ 277 w 485"/>
                  <a:gd name="T21" fmla="*/ 108 h 415"/>
                  <a:gd name="T22" fmla="*/ 257 w 485"/>
                  <a:gd name="T23" fmla="*/ 133 h 415"/>
                  <a:gd name="T24" fmla="*/ 232 w 485"/>
                  <a:gd name="T25" fmla="*/ 129 h 415"/>
                  <a:gd name="T26" fmla="*/ 191 w 485"/>
                  <a:gd name="T27" fmla="*/ 129 h 415"/>
                  <a:gd name="T28" fmla="*/ 173 w 485"/>
                  <a:gd name="T29" fmla="*/ 147 h 415"/>
                  <a:gd name="T30" fmla="*/ 142 w 485"/>
                  <a:gd name="T31" fmla="*/ 168 h 415"/>
                  <a:gd name="T32" fmla="*/ 128 w 485"/>
                  <a:gd name="T33" fmla="*/ 160 h 415"/>
                  <a:gd name="T34" fmla="*/ 109 w 485"/>
                  <a:gd name="T35" fmla="*/ 179 h 415"/>
                  <a:gd name="T36" fmla="*/ 85 w 485"/>
                  <a:gd name="T37" fmla="*/ 184 h 415"/>
                  <a:gd name="T38" fmla="*/ 60 w 485"/>
                  <a:gd name="T39" fmla="*/ 202 h 415"/>
                  <a:gd name="T40" fmla="*/ 24 w 485"/>
                  <a:gd name="T41" fmla="*/ 220 h 415"/>
                  <a:gd name="T42" fmla="*/ 8 w 485"/>
                  <a:gd name="T43" fmla="*/ 251 h 415"/>
                  <a:gd name="T44" fmla="*/ 40 w 485"/>
                  <a:gd name="T45" fmla="*/ 260 h 415"/>
                  <a:gd name="T46" fmla="*/ 45 w 485"/>
                  <a:gd name="T47" fmla="*/ 276 h 415"/>
                  <a:gd name="T48" fmla="*/ 66 w 485"/>
                  <a:gd name="T49" fmla="*/ 276 h 415"/>
                  <a:gd name="T50" fmla="*/ 69 w 485"/>
                  <a:gd name="T51" fmla="*/ 300 h 415"/>
                  <a:gd name="T52" fmla="*/ 64 w 485"/>
                  <a:gd name="T53" fmla="*/ 316 h 415"/>
                  <a:gd name="T54" fmla="*/ 69 w 485"/>
                  <a:gd name="T55" fmla="*/ 336 h 415"/>
                  <a:gd name="T56" fmla="*/ 70 w 485"/>
                  <a:gd name="T57" fmla="*/ 352 h 415"/>
                  <a:gd name="T58" fmla="*/ 70 w 485"/>
                  <a:gd name="T59" fmla="*/ 375 h 415"/>
                  <a:gd name="T60" fmla="*/ 65 w 485"/>
                  <a:gd name="T61" fmla="*/ 379 h 415"/>
                  <a:gd name="T62" fmla="*/ 72 w 485"/>
                  <a:gd name="T63" fmla="*/ 390 h 415"/>
                  <a:gd name="T64" fmla="*/ 84 w 485"/>
                  <a:gd name="T65" fmla="*/ 408 h 415"/>
                  <a:gd name="T66" fmla="*/ 94 w 485"/>
                  <a:gd name="T67" fmla="*/ 413 h 415"/>
                  <a:gd name="T68" fmla="*/ 110 w 485"/>
                  <a:gd name="T69" fmla="*/ 402 h 415"/>
                  <a:gd name="T70" fmla="*/ 124 w 485"/>
                  <a:gd name="T71" fmla="*/ 396 h 415"/>
                  <a:gd name="T72" fmla="*/ 136 w 485"/>
                  <a:gd name="T73" fmla="*/ 379 h 415"/>
                  <a:gd name="T74" fmla="*/ 150 w 485"/>
                  <a:gd name="T75" fmla="*/ 368 h 415"/>
                  <a:gd name="T76" fmla="*/ 174 w 485"/>
                  <a:gd name="T77" fmla="*/ 361 h 415"/>
                  <a:gd name="T78" fmla="*/ 206 w 485"/>
                  <a:gd name="T79" fmla="*/ 359 h 415"/>
                  <a:gd name="T80" fmla="*/ 226 w 485"/>
                  <a:gd name="T81" fmla="*/ 349 h 415"/>
                  <a:gd name="T82" fmla="*/ 254 w 485"/>
                  <a:gd name="T83" fmla="*/ 347 h 415"/>
                  <a:gd name="T84" fmla="*/ 265 w 485"/>
                  <a:gd name="T85" fmla="*/ 335 h 415"/>
                  <a:gd name="T86" fmla="*/ 274 w 485"/>
                  <a:gd name="T87" fmla="*/ 321 h 415"/>
                  <a:gd name="T88" fmla="*/ 297 w 485"/>
                  <a:gd name="T89" fmla="*/ 326 h 415"/>
                  <a:gd name="T90" fmla="*/ 330 w 485"/>
                  <a:gd name="T91" fmla="*/ 329 h 415"/>
                  <a:gd name="T92" fmla="*/ 350 w 485"/>
                  <a:gd name="T93" fmla="*/ 326 h 415"/>
                  <a:gd name="T94" fmla="*/ 369 w 485"/>
                  <a:gd name="T95" fmla="*/ 327 h 415"/>
                  <a:gd name="T96" fmla="*/ 378 w 485"/>
                  <a:gd name="T97" fmla="*/ 326 h 415"/>
                  <a:gd name="T98" fmla="*/ 378 w 485"/>
                  <a:gd name="T99" fmla="*/ 305 h 415"/>
                  <a:gd name="T100" fmla="*/ 381 w 485"/>
                  <a:gd name="T101" fmla="*/ 293 h 415"/>
                  <a:gd name="T102" fmla="*/ 396 w 485"/>
                  <a:gd name="T103" fmla="*/ 293 h 415"/>
                  <a:gd name="T104" fmla="*/ 411 w 485"/>
                  <a:gd name="T105" fmla="*/ 279 h 415"/>
                  <a:gd name="T106" fmla="*/ 411 w 485"/>
                  <a:gd name="T107" fmla="*/ 253 h 415"/>
                  <a:gd name="T108" fmla="*/ 405 w 485"/>
                  <a:gd name="T109" fmla="*/ 242 h 415"/>
                  <a:gd name="T110" fmla="*/ 397 w 485"/>
                  <a:gd name="T111" fmla="*/ 219 h 415"/>
                  <a:gd name="T112" fmla="*/ 392 w 485"/>
                  <a:gd name="T113" fmla="*/ 187 h 415"/>
                  <a:gd name="T114" fmla="*/ 408 w 485"/>
                  <a:gd name="T115" fmla="*/ 157 h 415"/>
                  <a:gd name="T116" fmla="*/ 418 w 485"/>
                  <a:gd name="T117" fmla="*/ 136 h 415"/>
                  <a:gd name="T118" fmla="*/ 427 w 485"/>
                  <a:gd name="T119" fmla="*/ 123 h 415"/>
                  <a:gd name="T120" fmla="*/ 434 w 485"/>
                  <a:gd name="T121" fmla="*/ 121 h 415"/>
                  <a:gd name="T122" fmla="*/ 454 w 485"/>
                  <a:gd name="T123" fmla="*/ 122 h 415"/>
                  <a:gd name="T124" fmla="*/ 484 w 485"/>
                  <a:gd name="T125" fmla="*/ 83 h 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5"/>
                  <a:gd name="T190" fmla="*/ 0 h 415"/>
                  <a:gd name="T191" fmla="*/ 485 w 485"/>
                  <a:gd name="T192" fmla="*/ 415 h 41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5" h="415">
                    <a:moveTo>
                      <a:pt x="484" y="72"/>
                    </a:moveTo>
                    <a:lnTo>
                      <a:pt x="482" y="71"/>
                    </a:lnTo>
                    <a:lnTo>
                      <a:pt x="478" y="73"/>
                    </a:lnTo>
                    <a:lnTo>
                      <a:pt x="475" y="73"/>
                    </a:lnTo>
                    <a:lnTo>
                      <a:pt x="473" y="74"/>
                    </a:lnTo>
                    <a:lnTo>
                      <a:pt x="470" y="74"/>
                    </a:lnTo>
                    <a:lnTo>
                      <a:pt x="465" y="77"/>
                    </a:lnTo>
                    <a:lnTo>
                      <a:pt x="464" y="76"/>
                    </a:lnTo>
                    <a:lnTo>
                      <a:pt x="461" y="74"/>
                    </a:lnTo>
                    <a:lnTo>
                      <a:pt x="460" y="71"/>
                    </a:lnTo>
                    <a:lnTo>
                      <a:pt x="463" y="66"/>
                    </a:lnTo>
                    <a:lnTo>
                      <a:pt x="467" y="62"/>
                    </a:lnTo>
                    <a:lnTo>
                      <a:pt x="468" y="60"/>
                    </a:lnTo>
                    <a:lnTo>
                      <a:pt x="471" y="55"/>
                    </a:lnTo>
                    <a:lnTo>
                      <a:pt x="471" y="53"/>
                    </a:lnTo>
                    <a:lnTo>
                      <a:pt x="472" y="52"/>
                    </a:lnTo>
                    <a:lnTo>
                      <a:pt x="472" y="49"/>
                    </a:lnTo>
                    <a:lnTo>
                      <a:pt x="473" y="48"/>
                    </a:lnTo>
                    <a:lnTo>
                      <a:pt x="474" y="43"/>
                    </a:lnTo>
                    <a:lnTo>
                      <a:pt x="473" y="43"/>
                    </a:lnTo>
                    <a:lnTo>
                      <a:pt x="470" y="40"/>
                    </a:lnTo>
                    <a:lnTo>
                      <a:pt x="470" y="37"/>
                    </a:lnTo>
                    <a:lnTo>
                      <a:pt x="467" y="33"/>
                    </a:lnTo>
                    <a:lnTo>
                      <a:pt x="466" y="32"/>
                    </a:lnTo>
                    <a:lnTo>
                      <a:pt x="465" y="32"/>
                    </a:lnTo>
                    <a:lnTo>
                      <a:pt x="459" y="33"/>
                    </a:lnTo>
                    <a:lnTo>
                      <a:pt x="458" y="32"/>
                    </a:lnTo>
                    <a:lnTo>
                      <a:pt x="459" y="31"/>
                    </a:lnTo>
                    <a:lnTo>
                      <a:pt x="460" y="30"/>
                    </a:lnTo>
                    <a:lnTo>
                      <a:pt x="460" y="29"/>
                    </a:lnTo>
                    <a:lnTo>
                      <a:pt x="458" y="26"/>
                    </a:lnTo>
                    <a:lnTo>
                      <a:pt x="450" y="23"/>
                    </a:lnTo>
                    <a:lnTo>
                      <a:pt x="451" y="19"/>
                    </a:lnTo>
                    <a:lnTo>
                      <a:pt x="453" y="14"/>
                    </a:lnTo>
                    <a:lnTo>
                      <a:pt x="452" y="12"/>
                    </a:lnTo>
                    <a:lnTo>
                      <a:pt x="449" y="13"/>
                    </a:lnTo>
                    <a:lnTo>
                      <a:pt x="449" y="17"/>
                    </a:lnTo>
                    <a:lnTo>
                      <a:pt x="448" y="22"/>
                    </a:lnTo>
                    <a:lnTo>
                      <a:pt x="444" y="21"/>
                    </a:lnTo>
                    <a:lnTo>
                      <a:pt x="444" y="19"/>
                    </a:lnTo>
                    <a:lnTo>
                      <a:pt x="443" y="18"/>
                    </a:lnTo>
                    <a:lnTo>
                      <a:pt x="441" y="15"/>
                    </a:lnTo>
                    <a:lnTo>
                      <a:pt x="439" y="15"/>
                    </a:lnTo>
                    <a:lnTo>
                      <a:pt x="433" y="19"/>
                    </a:lnTo>
                    <a:lnTo>
                      <a:pt x="432" y="19"/>
                    </a:lnTo>
                    <a:lnTo>
                      <a:pt x="429" y="21"/>
                    </a:lnTo>
                    <a:lnTo>
                      <a:pt x="427" y="21"/>
                    </a:lnTo>
                    <a:lnTo>
                      <a:pt x="423" y="19"/>
                    </a:lnTo>
                    <a:lnTo>
                      <a:pt x="421" y="18"/>
                    </a:lnTo>
                    <a:lnTo>
                      <a:pt x="419" y="16"/>
                    </a:lnTo>
                    <a:lnTo>
                      <a:pt x="419" y="11"/>
                    </a:lnTo>
                    <a:lnTo>
                      <a:pt x="418" y="10"/>
                    </a:lnTo>
                    <a:lnTo>
                      <a:pt x="415" y="7"/>
                    </a:lnTo>
                    <a:lnTo>
                      <a:pt x="411" y="8"/>
                    </a:lnTo>
                    <a:lnTo>
                      <a:pt x="410" y="8"/>
                    </a:lnTo>
                    <a:lnTo>
                      <a:pt x="408" y="8"/>
                    </a:lnTo>
                    <a:lnTo>
                      <a:pt x="406" y="4"/>
                    </a:lnTo>
                    <a:lnTo>
                      <a:pt x="403" y="0"/>
                    </a:lnTo>
                    <a:lnTo>
                      <a:pt x="400" y="0"/>
                    </a:lnTo>
                    <a:lnTo>
                      <a:pt x="398" y="2"/>
                    </a:lnTo>
                    <a:lnTo>
                      <a:pt x="395" y="6"/>
                    </a:lnTo>
                    <a:lnTo>
                      <a:pt x="392" y="5"/>
                    </a:lnTo>
                    <a:lnTo>
                      <a:pt x="392" y="7"/>
                    </a:lnTo>
                    <a:lnTo>
                      <a:pt x="393" y="8"/>
                    </a:lnTo>
                    <a:lnTo>
                      <a:pt x="394" y="10"/>
                    </a:lnTo>
                    <a:lnTo>
                      <a:pt x="394" y="13"/>
                    </a:lnTo>
                    <a:lnTo>
                      <a:pt x="392" y="15"/>
                    </a:lnTo>
                    <a:lnTo>
                      <a:pt x="392" y="17"/>
                    </a:lnTo>
                    <a:lnTo>
                      <a:pt x="388" y="19"/>
                    </a:lnTo>
                    <a:lnTo>
                      <a:pt x="387" y="19"/>
                    </a:lnTo>
                    <a:lnTo>
                      <a:pt x="386" y="21"/>
                    </a:lnTo>
                    <a:lnTo>
                      <a:pt x="388" y="24"/>
                    </a:lnTo>
                    <a:lnTo>
                      <a:pt x="385" y="27"/>
                    </a:lnTo>
                    <a:lnTo>
                      <a:pt x="384" y="29"/>
                    </a:lnTo>
                    <a:lnTo>
                      <a:pt x="386" y="31"/>
                    </a:lnTo>
                    <a:lnTo>
                      <a:pt x="389" y="32"/>
                    </a:lnTo>
                    <a:lnTo>
                      <a:pt x="391" y="35"/>
                    </a:lnTo>
                    <a:lnTo>
                      <a:pt x="392" y="35"/>
                    </a:lnTo>
                    <a:lnTo>
                      <a:pt x="394" y="35"/>
                    </a:lnTo>
                    <a:lnTo>
                      <a:pt x="398" y="33"/>
                    </a:lnTo>
                    <a:lnTo>
                      <a:pt x="401" y="33"/>
                    </a:lnTo>
                    <a:lnTo>
                      <a:pt x="402" y="35"/>
                    </a:lnTo>
                    <a:lnTo>
                      <a:pt x="402" y="36"/>
                    </a:lnTo>
                    <a:lnTo>
                      <a:pt x="402" y="39"/>
                    </a:lnTo>
                    <a:lnTo>
                      <a:pt x="400" y="39"/>
                    </a:lnTo>
                    <a:lnTo>
                      <a:pt x="398" y="38"/>
                    </a:lnTo>
                    <a:lnTo>
                      <a:pt x="394" y="42"/>
                    </a:lnTo>
                    <a:lnTo>
                      <a:pt x="398" y="45"/>
                    </a:lnTo>
                    <a:lnTo>
                      <a:pt x="398" y="46"/>
                    </a:lnTo>
                    <a:lnTo>
                      <a:pt x="397" y="47"/>
                    </a:lnTo>
                    <a:lnTo>
                      <a:pt x="400" y="50"/>
                    </a:lnTo>
                    <a:lnTo>
                      <a:pt x="405" y="51"/>
                    </a:lnTo>
                    <a:lnTo>
                      <a:pt x="406" y="53"/>
                    </a:lnTo>
                    <a:lnTo>
                      <a:pt x="407" y="53"/>
                    </a:lnTo>
                    <a:lnTo>
                      <a:pt x="409" y="55"/>
                    </a:lnTo>
                    <a:lnTo>
                      <a:pt x="411" y="55"/>
                    </a:lnTo>
                    <a:lnTo>
                      <a:pt x="411" y="57"/>
                    </a:lnTo>
                    <a:lnTo>
                      <a:pt x="412" y="57"/>
                    </a:lnTo>
                    <a:lnTo>
                      <a:pt x="416" y="56"/>
                    </a:lnTo>
                    <a:lnTo>
                      <a:pt x="418" y="59"/>
                    </a:lnTo>
                    <a:lnTo>
                      <a:pt x="419" y="61"/>
                    </a:lnTo>
                    <a:lnTo>
                      <a:pt x="418" y="62"/>
                    </a:lnTo>
                    <a:lnTo>
                      <a:pt x="418" y="65"/>
                    </a:lnTo>
                    <a:lnTo>
                      <a:pt x="415" y="66"/>
                    </a:lnTo>
                    <a:lnTo>
                      <a:pt x="416" y="66"/>
                    </a:lnTo>
                    <a:lnTo>
                      <a:pt x="416" y="68"/>
                    </a:lnTo>
                    <a:lnTo>
                      <a:pt x="414" y="67"/>
                    </a:lnTo>
                    <a:lnTo>
                      <a:pt x="414" y="68"/>
                    </a:lnTo>
                    <a:lnTo>
                      <a:pt x="414" y="72"/>
                    </a:lnTo>
                    <a:lnTo>
                      <a:pt x="413" y="76"/>
                    </a:lnTo>
                    <a:lnTo>
                      <a:pt x="410" y="76"/>
                    </a:lnTo>
                    <a:lnTo>
                      <a:pt x="405" y="74"/>
                    </a:lnTo>
                    <a:lnTo>
                      <a:pt x="405" y="75"/>
                    </a:lnTo>
                    <a:lnTo>
                      <a:pt x="403" y="73"/>
                    </a:lnTo>
                    <a:lnTo>
                      <a:pt x="403" y="76"/>
                    </a:lnTo>
                    <a:lnTo>
                      <a:pt x="402" y="78"/>
                    </a:lnTo>
                    <a:lnTo>
                      <a:pt x="397" y="78"/>
                    </a:lnTo>
                    <a:lnTo>
                      <a:pt x="395" y="78"/>
                    </a:lnTo>
                    <a:lnTo>
                      <a:pt x="390" y="79"/>
                    </a:lnTo>
                    <a:lnTo>
                      <a:pt x="387" y="78"/>
                    </a:lnTo>
                    <a:lnTo>
                      <a:pt x="386" y="75"/>
                    </a:lnTo>
                    <a:lnTo>
                      <a:pt x="382" y="73"/>
                    </a:lnTo>
                    <a:lnTo>
                      <a:pt x="377" y="76"/>
                    </a:lnTo>
                    <a:lnTo>
                      <a:pt x="375" y="76"/>
                    </a:lnTo>
                    <a:lnTo>
                      <a:pt x="372" y="75"/>
                    </a:lnTo>
                    <a:lnTo>
                      <a:pt x="372" y="79"/>
                    </a:lnTo>
                    <a:lnTo>
                      <a:pt x="367" y="87"/>
                    </a:lnTo>
                    <a:lnTo>
                      <a:pt x="366" y="87"/>
                    </a:lnTo>
                    <a:lnTo>
                      <a:pt x="361" y="90"/>
                    </a:lnTo>
                    <a:lnTo>
                      <a:pt x="360" y="90"/>
                    </a:lnTo>
                    <a:lnTo>
                      <a:pt x="358" y="91"/>
                    </a:lnTo>
                    <a:lnTo>
                      <a:pt x="351" y="91"/>
                    </a:lnTo>
                    <a:lnTo>
                      <a:pt x="342" y="96"/>
                    </a:lnTo>
                    <a:lnTo>
                      <a:pt x="340" y="95"/>
                    </a:lnTo>
                    <a:lnTo>
                      <a:pt x="337" y="97"/>
                    </a:lnTo>
                    <a:lnTo>
                      <a:pt x="335" y="97"/>
                    </a:lnTo>
                    <a:lnTo>
                      <a:pt x="333" y="98"/>
                    </a:lnTo>
                    <a:lnTo>
                      <a:pt x="330" y="98"/>
                    </a:lnTo>
                    <a:lnTo>
                      <a:pt x="327" y="101"/>
                    </a:lnTo>
                    <a:lnTo>
                      <a:pt x="326" y="103"/>
                    </a:lnTo>
                    <a:lnTo>
                      <a:pt x="325" y="104"/>
                    </a:lnTo>
                    <a:lnTo>
                      <a:pt x="322" y="104"/>
                    </a:lnTo>
                    <a:lnTo>
                      <a:pt x="321" y="103"/>
                    </a:lnTo>
                    <a:lnTo>
                      <a:pt x="318" y="103"/>
                    </a:lnTo>
                    <a:lnTo>
                      <a:pt x="316" y="103"/>
                    </a:lnTo>
                    <a:lnTo>
                      <a:pt x="314" y="106"/>
                    </a:lnTo>
                    <a:lnTo>
                      <a:pt x="310" y="102"/>
                    </a:lnTo>
                    <a:lnTo>
                      <a:pt x="307" y="101"/>
                    </a:lnTo>
                    <a:lnTo>
                      <a:pt x="307" y="99"/>
                    </a:lnTo>
                    <a:lnTo>
                      <a:pt x="304" y="96"/>
                    </a:lnTo>
                    <a:lnTo>
                      <a:pt x="302" y="98"/>
                    </a:lnTo>
                    <a:lnTo>
                      <a:pt x="298" y="100"/>
                    </a:lnTo>
                    <a:lnTo>
                      <a:pt x="294" y="100"/>
                    </a:lnTo>
                    <a:lnTo>
                      <a:pt x="293" y="100"/>
                    </a:lnTo>
                    <a:lnTo>
                      <a:pt x="293" y="104"/>
                    </a:lnTo>
                    <a:lnTo>
                      <a:pt x="291" y="105"/>
                    </a:lnTo>
                    <a:lnTo>
                      <a:pt x="290" y="106"/>
                    </a:lnTo>
                    <a:lnTo>
                      <a:pt x="288" y="108"/>
                    </a:lnTo>
                    <a:lnTo>
                      <a:pt x="283" y="107"/>
                    </a:lnTo>
                    <a:lnTo>
                      <a:pt x="280" y="104"/>
                    </a:lnTo>
                    <a:lnTo>
                      <a:pt x="277" y="106"/>
                    </a:lnTo>
                    <a:lnTo>
                      <a:pt x="277" y="108"/>
                    </a:lnTo>
                    <a:lnTo>
                      <a:pt x="276" y="111"/>
                    </a:lnTo>
                    <a:lnTo>
                      <a:pt x="275" y="113"/>
                    </a:lnTo>
                    <a:lnTo>
                      <a:pt x="273" y="116"/>
                    </a:lnTo>
                    <a:lnTo>
                      <a:pt x="274" y="119"/>
                    </a:lnTo>
                    <a:lnTo>
                      <a:pt x="276" y="123"/>
                    </a:lnTo>
                    <a:lnTo>
                      <a:pt x="274" y="127"/>
                    </a:lnTo>
                    <a:lnTo>
                      <a:pt x="271" y="129"/>
                    </a:lnTo>
                    <a:lnTo>
                      <a:pt x="269" y="130"/>
                    </a:lnTo>
                    <a:lnTo>
                      <a:pt x="267" y="127"/>
                    </a:lnTo>
                    <a:lnTo>
                      <a:pt x="265" y="127"/>
                    </a:lnTo>
                    <a:lnTo>
                      <a:pt x="264" y="130"/>
                    </a:lnTo>
                    <a:lnTo>
                      <a:pt x="263" y="134"/>
                    </a:lnTo>
                    <a:lnTo>
                      <a:pt x="260" y="134"/>
                    </a:lnTo>
                    <a:lnTo>
                      <a:pt x="257" y="133"/>
                    </a:lnTo>
                    <a:lnTo>
                      <a:pt x="256" y="134"/>
                    </a:lnTo>
                    <a:lnTo>
                      <a:pt x="255" y="134"/>
                    </a:lnTo>
                    <a:lnTo>
                      <a:pt x="252" y="130"/>
                    </a:lnTo>
                    <a:lnTo>
                      <a:pt x="250" y="129"/>
                    </a:lnTo>
                    <a:lnTo>
                      <a:pt x="248" y="128"/>
                    </a:lnTo>
                    <a:lnTo>
                      <a:pt x="246" y="129"/>
                    </a:lnTo>
                    <a:lnTo>
                      <a:pt x="245" y="127"/>
                    </a:lnTo>
                    <a:lnTo>
                      <a:pt x="244" y="128"/>
                    </a:lnTo>
                    <a:lnTo>
                      <a:pt x="243" y="126"/>
                    </a:lnTo>
                    <a:lnTo>
                      <a:pt x="241" y="127"/>
                    </a:lnTo>
                    <a:lnTo>
                      <a:pt x="239" y="126"/>
                    </a:lnTo>
                    <a:lnTo>
                      <a:pt x="237" y="126"/>
                    </a:lnTo>
                    <a:lnTo>
                      <a:pt x="236" y="128"/>
                    </a:lnTo>
                    <a:lnTo>
                      <a:pt x="234" y="129"/>
                    </a:lnTo>
                    <a:lnTo>
                      <a:pt x="232" y="129"/>
                    </a:lnTo>
                    <a:lnTo>
                      <a:pt x="229" y="125"/>
                    </a:lnTo>
                    <a:lnTo>
                      <a:pt x="225" y="129"/>
                    </a:lnTo>
                    <a:lnTo>
                      <a:pt x="223" y="129"/>
                    </a:lnTo>
                    <a:lnTo>
                      <a:pt x="224" y="131"/>
                    </a:lnTo>
                    <a:lnTo>
                      <a:pt x="223" y="133"/>
                    </a:lnTo>
                    <a:lnTo>
                      <a:pt x="219" y="130"/>
                    </a:lnTo>
                    <a:lnTo>
                      <a:pt x="217" y="127"/>
                    </a:lnTo>
                    <a:lnTo>
                      <a:pt x="212" y="123"/>
                    </a:lnTo>
                    <a:lnTo>
                      <a:pt x="207" y="123"/>
                    </a:lnTo>
                    <a:lnTo>
                      <a:pt x="204" y="125"/>
                    </a:lnTo>
                    <a:lnTo>
                      <a:pt x="201" y="126"/>
                    </a:lnTo>
                    <a:lnTo>
                      <a:pt x="201" y="129"/>
                    </a:lnTo>
                    <a:lnTo>
                      <a:pt x="197" y="129"/>
                    </a:lnTo>
                    <a:lnTo>
                      <a:pt x="195" y="130"/>
                    </a:lnTo>
                    <a:lnTo>
                      <a:pt x="191" y="129"/>
                    </a:lnTo>
                    <a:lnTo>
                      <a:pt x="187" y="127"/>
                    </a:lnTo>
                    <a:lnTo>
                      <a:pt x="186" y="128"/>
                    </a:lnTo>
                    <a:lnTo>
                      <a:pt x="184" y="127"/>
                    </a:lnTo>
                    <a:lnTo>
                      <a:pt x="182" y="127"/>
                    </a:lnTo>
                    <a:lnTo>
                      <a:pt x="179" y="127"/>
                    </a:lnTo>
                    <a:lnTo>
                      <a:pt x="177" y="130"/>
                    </a:lnTo>
                    <a:lnTo>
                      <a:pt x="174" y="129"/>
                    </a:lnTo>
                    <a:lnTo>
                      <a:pt x="174" y="133"/>
                    </a:lnTo>
                    <a:lnTo>
                      <a:pt x="176" y="137"/>
                    </a:lnTo>
                    <a:lnTo>
                      <a:pt x="177" y="139"/>
                    </a:lnTo>
                    <a:lnTo>
                      <a:pt x="177" y="143"/>
                    </a:lnTo>
                    <a:lnTo>
                      <a:pt x="176" y="144"/>
                    </a:lnTo>
                    <a:lnTo>
                      <a:pt x="176" y="147"/>
                    </a:lnTo>
                    <a:lnTo>
                      <a:pt x="175" y="147"/>
                    </a:lnTo>
                    <a:lnTo>
                      <a:pt x="173" y="147"/>
                    </a:lnTo>
                    <a:lnTo>
                      <a:pt x="167" y="153"/>
                    </a:lnTo>
                    <a:lnTo>
                      <a:pt x="168" y="156"/>
                    </a:lnTo>
                    <a:lnTo>
                      <a:pt x="170" y="156"/>
                    </a:lnTo>
                    <a:lnTo>
                      <a:pt x="170" y="160"/>
                    </a:lnTo>
                    <a:lnTo>
                      <a:pt x="168" y="161"/>
                    </a:lnTo>
                    <a:lnTo>
                      <a:pt x="163" y="161"/>
                    </a:lnTo>
                    <a:lnTo>
                      <a:pt x="162" y="163"/>
                    </a:lnTo>
                    <a:lnTo>
                      <a:pt x="161" y="166"/>
                    </a:lnTo>
                    <a:lnTo>
                      <a:pt x="155" y="169"/>
                    </a:lnTo>
                    <a:lnTo>
                      <a:pt x="155" y="170"/>
                    </a:lnTo>
                    <a:lnTo>
                      <a:pt x="154" y="172"/>
                    </a:lnTo>
                    <a:lnTo>
                      <a:pt x="151" y="174"/>
                    </a:lnTo>
                    <a:lnTo>
                      <a:pt x="146" y="170"/>
                    </a:lnTo>
                    <a:lnTo>
                      <a:pt x="143" y="169"/>
                    </a:lnTo>
                    <a:lnTo>
                      <a:pt x="142" y="168"/>
                    </a:lnTo>
                    <a:lnTo>
                      <a:pt x="142" y="166"/>
                    </a:lnTo>
                    <a:lnTo>
                      <a:pt x="139" y="166"/>
                    </a:lnTo>
                    <a:lnTo>
                      <a:pt x="139" y="165"/>
                    </a:lnTo>
                    <a:lnTo>
                      <a:pt x="139" y="163"/>
                    </a:lnTo>
                    <a:lnTo>
                      <a:pt x="138" y="157"/>
                    </a:lnTo>
                    <a:lnTo>
                      <a:pt x="135" y="153"/>
                    </a:lnTo>
                    <a:lnTo>
                      <a:pt x="135" y="151"/>
                    </a:lnTo>
                    <a:lnTo>
                      <a:pt x="133" y="150"/>
                    </a:lnTo>
                    <a:lnTo>
                      <a:pt x="133" y="151"/>
                    </a:lnTo>
                    <a:lnTo>
                      <a:pt x="131" y="149"/>
                    </a:lnTo>
                    <a:lnTo>
                      <a:pt x="130" y="147"/>
                    </a:lnTo>
                    <a:lnTo>
                      <a:pt x="130" y="157"/>
                    </a:lnTo>
                    <a:lnTo>
                      <a:pt x="130" y="159"/>
                    </a:lnTo>
                    <a:lnTo>
                      <a:pt x="128" y="160"/>
                    </a:lnTo>
                    <a:lnTo>
                      <a:pt x="127" y="162"/>
                    </a:lnTo>
                    <a:lnTo>
                      <a:pt x="126" y="163"/>
                    </a:lnTo>
                    <a:lnTo>
                      <a:pt x="125" y="163"/>
                    </a:lnTo>
                    <a:lnTo>
                      <a:pt x="124" y="163"/>
                    </a:lnTo>
                    <a:lnTo>
                      <a:pt x="118" y="164"/>
                    </a:lnTo>
                    <a:lnTo>
                      <a:pt x="119" y="165"/>
                    </a:lnTo>
                    <a:lnTo>
                      <a:pt x="118" y="166"/>
                    </a:lnTo>
                    <a:lnTo>
                      <a:pt x="114" y="166"/>
                    </a:lnTo>
                    <a:lnTo>
                      <a:pt x="114" y="167"/>
                    </a:lnTo>
                    <a:lnTo>
                      <a:pt x="113" y="168"/>
                    </a:lnTo>
                    <a:lnTo>
                      <a:pt x="113" y="171"/>
                    </a:lnTo>
                    <a:lnTo>
                      <a:pt x="113" y="174"/>
                    </a:lnTo>
                    <a:lnTo>
                      <a:pt x="113" y="175"/>
                    </a:lnTo>
                    <a:lnTo>
                      <a:pt x="113" y="178"/>
                    </a:lnTo>
                    <a:lnTo>
                      <a:pt x="109" y="179"/>
                    </a:lnTo>
                    <a:lnTo>
                      <a:pt x="106" y="178"/>
                    </a:lnTo>
                    <a:lnTo>
                      <a:pt x="104" y="180"/>
                    </a:lnTo>
                    <a:lnTo>
                      <a:pt x="103" y="174"/>
                    </a:lnTo>
                    <a:lnTo>
                      <a:pt x="103" y="173"/>
                    </a:lnTo>
                    <a:lnTo>
                      <a:pt x="102" y="171"/>
                    </a:lnTo>
                    <a:lnTo>
                      <a:pt x="97" y="170"/>
                    </a:lnTo>
                    <a:lnTo>
                      <a:pt x="95" y="168"/>
                    </a:lnTo>
                    <a:lnTo>
                      <a:pt x="93" y="170"/>
                    </a:lnTo>
                    <a:lnTo>
                      <a:pt x="93" y="172"/>
                    </a:lnTo>
                    <a:lnTo>
                      <a:pt x="91" y="173"/>
                    </a:lnTo>
                    <a:lnTo>
                      <a:pt x="89" y="175"/>
                    </a:lnTo>
                    <a:lnTo>
                      <a:pt x="89" y="176"/>
                    </a:lnTo>
                    <a:lnTo>
                      <a:pt x="89" y="179"/>
                    </a:lnTo>
                    <a:lnTo>
                      <a:pt x="85" y="182"/>
                    </a:lnTo>
                    <a:lnTo>
                      <a:pt x="85" y="184"/>
                    </a:lnTo>
                    <a:lnTo>
                      <a:pt x="85" y="186"/>
                    </a:lnTo>
                    <a:lnTo>
                      <a:pt x="85" y="189"/>
                    </a:lnTo>
                    <a:lnTo>
                      <a:pt x="84" y="190"/>
                    </a:lnTo>
                    <a:lnTo>
                      <a:pt x="83" y="192"/>
                    </a:lnTo>
                    <a:lnTo>
                      <a:pt x="79" y="197"/>
                    </a:lnTo>
                    <a:lnTo>
                      <a:pt x="78" y="200"/>
                    </a:lnTo>
                    <a:lnTo>
                      <a:pt x="74" y="202"/>
                    </a:lnTo>
                    <a:lnTo>
                      <a:pt x="74" y="208"/>
                    </a:lnTo>
                    <a:lnTo>
                      <a:pt x="73" y="208"/>
                    </a:lnTo>
                    <a:lnTo>
                      <a:pt x="72" y="208"/>
                    </a:lnTo>
                    <a:lnTo>
                      <a:pt x="69" y="207"/>
                    </a:lnTo>
                    <a:lnTo>
                      <a:pt x="63" y="204"/>
                    </a:lnTo>
                    <a:lnTo>
                      <a:pt x="61" y="205"/>
                    </a:lnTo>
                    <a:lnTo>
                      <a:pt x="59" y="204"/>
                    </a:lnTo>
                    <a:lnTo>
                      <a:pt x="60" y="202"/>
                    </a:lnTo>
                    <a:lnTo>
                      <a:pt x="59" y="200"/>
                    </a:lnTo>
                    <a:lnTo>
                      <a:pt x="58" y="198"/>
                    </a:lnTo>
                    <a:lnTo>
                      <a:pt x="54" y="200"/>
                    </a:lnTo>
                    <a:lnTo>
                      <a:pt x="49" y="204"/>
                    </a:lnTo>
                    <a:lnTo>
                      <a:pt x="46" y="204"/>
                    </a:lnTo>
                    <a:lnTo>
                      <a:pt x="45" y="205"/>
                    </a:lnTo>
                    <a:lnTo>
                      <a:pt x="37" y="203"/>
                    </a:lnTo>
                    <a:lnTo>
                      <a:pt x="36" y="201"/>
                    </a:lnTo>
                    <a:lnTo>
                      <a:pt x="35" y="198"/>
                    </a:lnTo>
                    <a:lnTo>
                      <a:pt x="33" y="198"/>
                    </a:lnTo>
                    <a:lnTo>
                      <a:pt x="31" y="198"/>
                    </a:lnTo>
                    <a:lnTo>
                      <a:pt x="30" y="202"/>
                    </a:lnTo>
                    <a:lnTo>
                      <a:pt x="27" y="208"/>
                    </a:lnTo>
                    <a:lnTo>
                      <a:pt x="25" y="216"/>
                    </a:lnTo>
                    <a:lnTo>
                      <a:pt x="24" y="220"/>
                    </a:lnTo>
                    <a:lnTo>
                      <a:pt x="24" y="224"/>
                    </a:lnTo>
                    <a:lnTo>
                      <a:pt x="23" y="228"/>
                    </a:lnTo>
                    <a:lnTo>
                      <a:pt x="17" y="231"/>
                    </a:lnTo>
                    <a:lnTo>
                      <a:pt x="15" y="233"/>
                    </a:lnTo>
                    <a:lnTo>
                      <a:pt x="13" y="237"/>
                    </a:lnTo>
                    <a:lnTo>
                      <a:pt x="12" y="238"/>
                    </a:lnTo>
                    <a:lnTo>
                      <a:pt x="7" y="239"/>
                    </a:lnTo>
                    <a:lnTo>
                      <a:pt x="2" y="239"/>
                    </a:lnTo>
                    <a:lnTo>
                      <a:pt x="0" y="240"/>
                    </a:lnTo>
                    <a:lnTo>
                      <a:pt x="0" y="241"/>
                    </a:lnTo>
                    <a:lnTo>
                      <a:pt x="2" y="242"/>
                    </a:lnTo>
                    <a:lnTo>
                      <a:pt x="2" y="243"/>
                    </a:lnTo>
                    <a:lnTo>
                      <a:pt x="6" y="245"/>
                    </a:lnTo>
                    <a:lnTo>
                      <a:pt x="7" y="248"/>
                    </a:lnTo>
                    <a:lnTo>
                      <a:pt x="8" y="251"/>
                    </a:lnTo>
                    <a:lnTo>
                      <a:pt x="12" y="250"/>
                    </a:lnTo>
                    <a:lnTo>
                      <a:pt x="13" y="251"/>
                    </a:lnTo>
                    <a:lnTo>
                      <a:pt x="14" y="251"/>
                    </a:lnTo>
                    <a:lnTo>
                      <a:pt x="13" y="252"/>
                    </a:lnTo>
                    <a:lnTo>
                      <a:pt x="14" y="253"/>
                    </a:lnTo>
                    <a:lnTo>
                      <a:pt x="18" y="251"/>
                    </a:lnTo>
                    <a:lnTo>
                      <a:pt x="21" y="250"/>
                    </a:lnTo>
                    <a:lnTo>
                      <a:pt x="21" y="254"/>
                    </a:lnTo>
                    <a:lnTo>
                      <a:pt x="26" y="257"/>
                    </a:lnTo>
                    <a:lnTo>
                      <a:pt x="27" y="255"/>
                    </a:lnTo>
                    <a:lnTo>
                      <a:pt x="33" y="257"/>
                    </a:lnTo>
                    <a:lnTo>
                      <a:pt x="33" y="255"/>
                    </a:lnTo>
                    <a:lnTo>
                      <a:pt x="36" y="260"/>
                    </a:lnTo>
                    <a:lnTo>
                      <a:pt x="38" y="261"/>
                    </a:lnTo>
                    <a:lnTo>
                      <a:pt x="40" y="260"/>
                    </a:lnTo>
                    <a:lnTo>
                      <a:pt x="40" y="261"/>
                    </a:lnTo>
                    <a:lnTo>
                      <a:pt x="43" y="266"/>
                    </a:lnTo>
                    <a:lnTo>
                      <a:pt x="43" y="267"/>
                    </a:lnTo>
                    <a:lnTo>
                      <a:pt x="40" y="267"/>
                    </a:lnTo>
                    <a:lnTo>
                      <a:pt x="39" y="270"/>
                    </a:lnTo>
                    <a:lnTo>
                      <a:pt x="37" y="271"/>
                    </a:lnTo>
                    <a:lnTo>
                      <a:pt x="37" y="273"/>
                    </a:lnTo>
                    <a:lnTo>
                      <a:pt x="38" y="272"/>
                    </a:lnTo>
                    <a:lnTo>
                      <a:pt x="40" y="274"/>
                    </a:lnTo>
                    <a:lnTo>
                      <a:pt x="41" y="274"/>
                    </a:lnTo>
                    <a:lnTo>
                      <a:pt x="42" y="275"/>
                    </a:lnTo>
                    <a:lnTo>
                      <a:pt x="41" y="275"/>
                    </a:lnTo>
                    <a:lnTo>
                      <a:pt x="43" y="277"/>
                    </a:lnTo>
                    <a:lnTo>
                      <a:pt x="44" y="276"/>
                    </a:lnTo>
                    <a:lnTo>
                      <a:pt x="45" y="276"/>
                    </a:lnTo>
                    <a:lnTo>
                      <a:pt x="45" y="274"/>
                    </a:lnTo>
                    <a:lnTo>
                      <a:pt x="48" y="273"/>
                    </a:lnTo>
                    <a:lnTo>
                      <a:pt x="49" y="274"/>
                    </a:lnTo>
                    <a:lnTo>
                      <a:pt x="53" y="274"/>
                    </a:lnTo>
                    <a:lnTo>
                      <a:pt x="53" y="276"/>
                    </a:lnTo>
                    <a:lnTo>
                      <a:pt x="54" y="276"/>
                    </a:lnTo>
                    <a:lnTo>
                      <a:pt x="54" y="277"/>
                    </a:lnTo>
                    <a:lnTo>
                      <a:pt x="56" y="277"/>
                    </a:lnTo>
                    <a:lnTo>
                      <a:pt x="57" y="278"/>
                    </a:lnTo>
                    <a:lnTo>
                      <a:pt x="61" y="278"/>
                    </a:lnTo>
                    <a:lnTo>
                      <a:pt x="61" y="279"/>
                    </a:lnTo>
                    <a:lnTo>
                      <a:pt x="62" y="278"/>
                    </a:lnTo>
                    <a:lnTo>
                      <a:pt x="64" y="278"/>
                    </a:lnTo>
                    <a:lnTo>
                      <a:pt x="66" y="276"/>
                    </a:lnTo>
                    <a:lnTo>
                      <a:pt x="69" y="275"/>
                    </a:lnTo>
                    <a:lnTo>
                      <a:pt x="69" y="276"/>
                    </a:lnTo>
                    <a:lnTo>
                      <a:pt x="67" y="278"/>
                    </a:lnTo>
                    <a:lnTo>
                      <a:pt x="71" y="281"/>
                    </a:lnTo>
                    <a:lnTo>
                      <a:pt x="72" y="286"/>
                    </a:lnTo>
                    <a:lnTo>
                      <a:pt x="74" y="288"/>
                    </a:lnTo>
                    <a:lnTo>
                      <a:pt x="73" y="289"/>
                    </a:lnTo>
                    <a:lnTo>
                      <a:pt x="73" y="292"/>
                    </a:lnTo>
                    <a:lnTo>
                      <a:pt x="73" y="293"/>
                    </a:lnTo>
                    <a:lnTo>
                      <a:pt x="73" y="295"/>
                    </a:lnTo>
                    <a:lnTo>
                      <a:pt x="71" y="295"/>
                    </a:lnTo>
                    <a:lnTo>
                      <a:pt x="70" y="296"/>
                    </a:lnTo>
                    <a:lnTo>
                      <a:pt x="69" y="297"/>
                    </a:lnTo>
                    <a:lnTo>
                      <a:pt x="69" y="298"/>
                    </a:lnTo>
                    <a:lnTo>
                      <a:pt x="69" y="300"/>
                    </a:lnTo>
                    <a:lnTo>
                      <a:pt x="69" y="301"/>
                    </a:lnTo>
                    <a:lnTo>
                      <a:pt x="70" y="301"/>
                    </a:lnTo>
                    <a:lnTo>
                      <a:pt x="69" y="303"/>
                    </a:lnTo>
                    <a:lnTo>
                      <a:pt x="71" y="304"/>
                    </a:lnTo>
                    <a:lnTo>
                      <a:pt x="70" y="306"/>
                    </a:lnTo>
                    <a:lnTo>
                      <a:pt x="68" y="307"/>
                    </a:lnTo>
                    <a:lnTo>
                      <a:pt x="68" y="309"/>
                    </a:lnTo>
                    <a:lnTo>
                      <a:pt x="69" y="309"/>
                    </a:lnTo>
                    <a:lnTo>
                      <a:pt x="67" y="311"/>
                    </a:lnTo>
                    <a:lnTo>
                      <a:pt x="66" y="311"/>
                    </a:lnTo>
                    <a:lnTo>
                      <a:pt x="67" y="312"/>
                    </a:lnTo>
                    <a:lnTo>
                      <a:pt x="65" y="315"/>
                    </a:lnTo>
                    <a:lnTo>
                      <a:pt x="64" y="315"/>
                    </a:lnTo>
                    <a:lnTo>
                      <a:pt x="64" y="316"/>
                    </a:lnTo>
                    <a:lnTo>
                      <a:pt x="65" y="316"/>
                    </a:lnTo>
                    <a:lnTo>
                      <a:pt x="69" y="318"/>
                    </a:lnTo>
                    <a:lnTo>
                      <a:pt x="68" y="319"/>
                    </a:lnTo>
                    <a:lnTo>
                      <a:pt x="67" y="321"/>
                    </a:lnTo>
                    <a:lnTo>
                      <a:pt x="69" y="322"/>
                    </a:lnTo>
                    <a:lnTo>
                      <a:pt x="69" y="326"/>
                    </a:lnTo>
                    <a:lnTo>
                      <a:pt x="69" y="329"/>
                    </a:lnTo>
                    <a:lnTo>
                      <a:pt x="67" y="330"/>
                    </a:lnTo>
                    <a:lnTo>
                      <a:pt x="65" y="330"/>
                    </a:lnTo>
                    <a:lnTo>
                      <a:pt x="64" y="331"/>
                    </a:lnTo>
                    <a:lnTo>
                      <a:pt x="65" y="332"/>
                    </a:lnTo>
                    <a:lnTo>
                      <a:pt x="64" y="332"/>
                    </a:lnTo>
                    <a:lnTo>
                      <a:pt x="65" y="336"/>
                    </a:lnTo>
                    <a:lnTo>
                      <a:pt x="67" y="337"/>
                    </a:lnTo>
                    <a:lnTo>
                      <a:pt x="69" y="336"/>
                    </a:lnTo>
                    <a:lnTo>
                      <a:pt x="70" y="336"/>
                    </a:lnTo>
                    <a:lnTo>
                      <a:pt x="70" y="338"/>
                    </a:lnTo>
                    <a:lnTo>
                      <a:pt x="72" y="339"/>
                    </a:lnTo>
                    <a:lnTo>
                      <a:pt x="70" y="340"/>
                    </a:lnTo>
                    <a:lnTo>
                      <a:pt x="71" y="342"/>
                    </a:lnTo>
                    <a:lnTo>
                      <a:pt x="70" y="342"/>
                    </a:lnTo>
                    <a:lnTo>
                      <a:pt x="70" y="343"/>
                    </a:lnTo>
                    <a:lnTo>
                      <a:pt x="70" y="345"/>
                    </a:lnTo>
                    <a:lnTo>
                      <a:pt x="67" y="345"/>
                    </a:lnTo>
                    <a:lnTo>
                      <a:pt x="67" y="348"/>
                    </a:lnTo>
                    <a:lnTo>
                      <a:pt x="70" y="349"/>
                    </a:lnTo>
                    <a:lnTo>
                      <a:pt x="72" y="349"/>
                    </a:lnTo>
                    <a:lnTo>
                      <a:pt x="72" y="350"/>
                    </a:lnTo>
                    <a:lnTo>
                      <a:pt x="70" y="352"/>
                    </a:lnTo>
                    <a:lnTo>
                      <a:pt x="71" y="353"/>
                    </a:lnTo>
                    <a:lnTo>
                      <a:pt x="72" y="353"/>
                    </a:lnTo>
                    <a:lnTo>
                      <a:pt x="74" y="355"/>
                    </a:lnTo>
                    <a:lnTo>
                      <a:pt x="73" y="357"/>
                    </a:lnTo>
                    <a:lnTo>
                      <a:pt x="75" y="360"/>
                    </a:lnTo>
                    <a:lnTo>
                      <a:pt x="75" y="363"/>
                    </a:lnTo>
                    <a:lnTo>
                      <a:pt x="75" y="364"/>
                    </a:lnTo>
                    <a:lnTo>
                      <a:pt x="75" y="366"/>
                    </a:lnTo>
                    <a:lnTo>
                      <a:pt x="73" y="368"/>
                    </a:lnTo>
                    <a:lnTo>
                      <a:pt x="77" y="368"/>
                    </a:lnTo>
                    <a:lnTo>
                      <a:pt x="75" y="374"/>
                    </a:lnTo>
                    <a:lnTo>
                      <a:pt x="72" y="372"/>
                    </a:lnTo>
                    <a:lnTo>
                      <a:pt x="70" y="373"/>
                    </a:lnTo>
                    <a:lnTo>
                      <a:pt x="71" y="373"/>
                    </a:lnTo>
                    <a:lnTo>
                      <a:pt x="70" y="375"/>
                    </a:lnTo>
                    <a:lnTo>
                      <a:pt x="73" y="377"/>
                    </a:lnTo>
                    <a:lnTo>
                      <a:pt x="73" y="378"/>
                    </a:lnTo>
                    <a:lnTo>
                      <a:pt x="75" y="379"/>
                    </a:lnTo>
                    <a:lnTo>
                      <a:pt x="73" y="380"/>
                    </a:lnTo>
                    <a:lnTo>
                      <a:pt x="74" y="383"/>
                    </a:lnTo>
                    <a:lnTo>
                      <a:pt x="73" y="383"/>
                    </a:lnTo>
                    <a:lnTo>
                      <a:pt x="70" y="380"/>
                    </a:lnTo>
                    <a:lnTo>
                      <a:pt x="71" y="379"/>
                    </a:lnTo>
                    <a:lnTo>
                      <a:pt x="70" y="379"/>
                    </a:lnTo>
                    <a:lnTo>
                      <a:pt x="69" y="379"/>
                    </a:lnTo>
                    <a:lnTo>
                      <a:pt x="65" y="378"/>
                    </a:lnTo>
                    <a:lnTo>
                      <a:pt x="65" y="379"/>
                    </a:lnTo>
                    <a:lnTo>
                      <a:pt x="65" y="378"/>
                    </a:lnTo>
                    <a:lnTo>
                      <a:pt x="62" y="379"/>
                    </a:lnTo>
                    <a:lnTo>
                      <a:pt x="61" y="380"/>
                    </a:lnTo>
                    <a:lnTo>
                      <a:pt x="62" y="381"/>
                    </a:lnTo>
                    <a:lnTo>
                      <a:pt x="62" y="382"/>
                    </a:lnTo>
                    <a:lnTo>
                      <a:pt x="59" y="382"/>
                    </a:lnTo>
                    <a:lnTo>
                      <a:pt x="60" y="383"/>
                    </a:lnTo>
                    <a:lnTo>
                      <a:pt x="61" y="383"/>
                    </a:lnTo>
                    <a:lnTo>
                      <a:pt x="63" y="387"/>
                    </a:lnTo>
                    <a:lnTo>
                      <a:pt x="64" y="385"/>
                    </a:lnTo>
                    <a:lnTo>
                      <a:pt x="66" y="387"/>
                    </a:lnTo>
                    <a:lnTo>
                      <a:pt x="69" y="386"/>
                    </a:lnTo>
                    <a:lnTo>
                      <a:pt x="71" y="387"/>
                    </a:lnTo>
                    <a:lnTo>
                      <a:pt x="72" y="389"/>
                    </a:lnTo>
                    <a:lnTo>
                      <a:pt x="72" y="390"/>
                    </a:lnTo>
                    <a:lnTo>
                      <a:pt x="74" y="392"/>
                    </a:lnTo>
                    <a:lnTo>
                      <a:pt x="72" y="393"/>
                    </a:lnTo>
                    <a:lnTo>
                      <a:pt x="75" y="393"/>
                    </a:lnTo>
                    <a:lnTo>
                      <a:pt x="75" y="394"/>
                    </a:lnTo>
                    <a:lnTo>
                      <a:pt x="75" y="399"/>
                    </a:lnTo>
                    <a:lnTo>
                      <a:pt x="75" y="400"/>
                    </a:lnTo>
                    <a:lnTo>
                      <a:pt x="76" y="401"/>
                    </a:lnTo>
                    <a:lnTo>
                      <a:pt x="77" y="400"/>
                    </a:lnTo>
                    <a:lnTo>
                      <a:pt x="82" y="402"/>
                    </a:lnTo>
                    <a:lnTo>
                      <a:pt x="82" y="400"/>
                    </a:lnTo>
                    <a:lnTo>
                      <a:pt x="83" y="400"/>
                    </a:lnTo>
                    <a:lnTo>
                      <a:pt x="83" y="404"/>
                    </a:lnTo>
                    <a:lnTo>
                      <a:pt x="82" y="408"/>
                    </a:lnTo>
                    <a:lnTo>
                      <a:pt x="84" y="408"/>
                    </a:lnTo>
                    <a:lnTo>
                      <a:pt x="85" y="406"/>
                    </a:lnTo>
                    <a:lnTo>
                      <a:pt x="87" y="406"/>
                    </a:lnTo>
                    <a:lnTo>
                      <a:pt x="87" y="404"/>
                    </a:lnTo>
                    <a:lnTo>
                      <a:pt x="88" y="403"/>
                    </a:lnTo>
                    <a:lnTo>
                      <a:pt x="89" y="403"/>
                    </a:lnTo>
                    <a:lnTo>
                      <a:pt x="91" y="402"/>
                    </a:lnTo>
                    <a:lnTo>
                      <a:pt x="92" y="403"/>
                    </a:lnTo>
                    <a:lnTo>
                      <a:pt x="90" y="403"/>
                    </a:lnTo>
                    <a:lnTo>
                      <a:pt x="92" y="405"/>
                    </a:lnTo>
                    <a:lnTo>
                      <a:pt x="91" y="408"/>
                    </a:lnTo>
                    <a:lnTo>
                      <a:pt x="92" y="408"/>
                    </a:lnTo>
                    <a:lnTo>
                      <a:pt x="93" y="408"/>
                    </a:lnTo>
                    <a:lnTo>
                      <a:pt x="94" y="408"/>
                    </a:lnTo>
                    <a:lnTo>
                      <a:pt x="94" y="413"/>
                    </a:lnTo>
                    <a:lnTo>
                      <a:pt x="95" y="415"/>
                    </a:lnTo>
                    <a:lnTo>
                      <a:pt x="98" y="413"/>
                    </a:lnTo>
                    <a:lnTo>
                      <a:pt x="99" y="413"/>
                    </a:lnTo>
                    <a:lnTo>
                      <a:pt x="100" y="414"/>
                    </a:lnTo>
                    <a:lnTo>
                      <a:pt x="100" y="413"/>
                    </a:lnTo>
                    <a:lnTo>
                      <a:pt x="103" y="413"/>
                    </a:lnTo>
                    <a:lnTo>
                      <a:pt x="103" y="410"/>
                    </a:lnTo>
                    <a:lnTo>
                      <a:pt x="104" y="411"/>
                    </a:lnTo>
                    <a:lnTo>
                      <a:pt x="105" y="408"/>
                    </a:lnTo>
                    <a:lnTo>
                      <a:pt x="104" y="407"/>
                    </a:lnTo>
                    <a:lnTo>
                      <a:pt x="106" y="406"/>
                    </a:lnTo>
                    <a:lnTo>
                      <a:pt x="107" y="406"/>
                    </a:lnTo>
                    <a:lnTo>
                      <a:pt x="108" y="405"/>
                    </a:lnTo>
                    <a:lnTo>
                      <a:pt x="110" y="405"/>
                    </a:lnTo>
                    <a:lnTo>
                      <a:pt x="110" y="402"/>
                    </a:lnTo>
                    <a:lnTo>
                      <a:pt x="114" y="403"/>
                    </a:lnTo>
                    <a:lnTo>
                      <a:pt x="118" y="406"/>
                    </a:lnTo>
                    <a:lnTo>
                      <a:pt x="119" y="406"/>
                    </a:lnTo>
                    <a:lnTo>
                      <a:pt x="120" y="403"/>
                    </a:lnTo>
                    <a:lnTo>
                      <a:pt x="119" y="403"/>
                    </a:lnTo>
                    <a:lnTo>
                      <a:pt x="120" y="402"/>
                    </a:lnTo>
                    <a:lnTo>
                      <a:pt x="121" y="402"/>
                    </a:lnTo>
                    <a:lnTo>
                      <a:pt x="122" y="402"/>
                    </a:lnTo>
                    <a:lnTo>
                      <a:pt x="122" y="399"/>
                    </a:lnTo>
                    <a:lnTo>
                      <a:pt x="122" y="398"/>
                    </a:lnTo>
                    <a:lnTo>
                      <a:pt x="123" y="394"/>
                    </a:lnTo>
                    <a:lnTo>
                      <a:pt x="123" y="395"/>
                    </a:lnTo>
                    <a:lnTo>
                      <a:pt x="124" y="395"/>
                    </a:lnTo>
                    <a:lnTo>
                      <a:pt x="124" y="396"/>
                    </a:lnTo>
                    <a:lnTo>
                      <a:pt x="126" y="397"/>
                    </a:lnTo>
                    <a:lnTo>
                      <a:pt x="128" y="398"/>
                    </a:lnTo>
                    <a:lnTo>
                      <a:pt x="129" y="396"/>
                    </a:lnTo>
                    <a:lnTo>
                      <a:pt x="129" y="393"/>
                    </a:lnTo>
                    <a:lnTo>
                      <a:pt x="129" y="391"/>
                    </a:lnTo>
                    <a:lnTo>
                      <a:pt x="127" y="389"/>
                    </a:lnTo>
                    <a:lnTo>
                      <a:pt x="131" y="389"/>
                    </a:lnTo>
                    <a:lnTo>
                      <a:pt x="131" y="387"/>
                    </a:lnTo>
                    <a:lnTo>
                      <a:pt x="130" y="383"/>
                    </a:lnTo>
                    <a:lnTo>
                      <a:pt x="131" y="382"/>
                    </a:lnTo>
                    <a:lnTo>
                      <a:pt x="131" y="378"/>
                    </a:lnTo>
                    <a:lnTo>
                      <a:pt x="132" y="380"/>
                    </a:lnTo>
                    <a:lnTo>
                      <a:pt x="132" y="379"/>
                    </a:lnTo>
                    <a:lnTo>
                      <a:pt x="135" y="379"/>
                    </a:lnTo>
                    <a:lnTo>
                      <a:pt x="136" y="379"/>
                    </a:lnTo>
                    <a:lnTo>
                      <a:pt x="136" y="378"/>
                    </a:lnTo>
                    <a:lnTo>
                      <a:pt x="138" y="378"/>
                    </a:lnTo>
                    <a:lnTo>
                      <a:pt x="138" y="377"/>
                    </a:lnTo>
                    <a:lnTo>
                      <a:pt x="139" y="377"/>
                    </a:lnTo>
                    <a:lnTo>
                      <a:pt x="139" y="376"/>
                    </a:lnTo>
                    <a:lnTo>
                      <a:pt x="139" y="374"/>
                    </a:lnTo>
                    <a:lnTo>
                      <a:pt x="141" y="374"/>
                    </a:lnTo>
                    <a:lnTo>
                      <a:pt x="141" y="373"/>
                    </a:lnTo>
                    <a:lnTo>
                      <a:pt x="144" y="373"/>
                    </a:lnTo>
                    <a:lnTo>
                      <a:pt x="145" y="370"/>
                    </a:lnTo>
                    <a:lnTo>
                      <a:pt x="148" y="370"/>
                    </a:lnTo>
                    <a:lnTo>
                      <a:pt x="149" y="370"/>
                    </a:lnTo>
                    <a:lnTo>
                      <a:pt x="149" y="369"/>
                    </a:lnTo>
                    <a:lnTo>
                      <a:pt x="150" y="368"/>
                    </a:lnTo>
                    <a:lnTo>
                      <a:pt x="153" y="373"/>
                    </a:lnTo>
                    <a:lnTo>
                      <a:pt x="154" y="374"/>
                    </a:lnTo>
                    <a:lnTo>
                      <a:pt x="155" y="373"/>
                    </a:lnTo>
                    <a:lnTo>
                      <a:pt x="158" y="373"/>
                    </a:lnTo>
                    <a:lnTo>
                      <a:pt x="162" y="370"/>
                    </a:lnTo>
                    <a:lnTo>
                      <a:pt x="163" y="372"/>
                    </a:lnTo>
                    <a:lnTo>
                      <a:pt x="163" y="370"/>
                    </a:lnTo>
                    <a:lnTo>
                      <a:pt x="169" y="368"/>
                    </a:lnTo>
                    <a:lnTo>
                      <a:pt x="168" y="365"/>
                    </a:lnTo>
                    <a:lnTo>
                      <a:pt x="171" y="366"/>
                    </a:lnTo>
                    <a:lnTo>
                      <a:pt x="172" y="365"/>
                    </a:lnTo>
                    <a:lnTo>
                      <a:pt x="174" y="362"/>
                    </a:lnTo>
                    <a:lnTo>
                      <a:pt x="173" y="361"/>
                    </a:lnTo>
                    <a:lnTo>
                      <a:pt x="174" y="361"/>
                    </a:lnTo>
                    <a:lnTo>
                      <a:pt x="176" y="361"/>
                    </a:lnTo>
                    <a:lnTo>
                      <a:pt x="178" y="359"/>
                    </a:lnTo>
                    <a:lnTo>
                      <a:pt x="183" y="353"/>
                    </a:lnTo>
                    <a:lnTo>
                      <a:pt x="184" y="355"/>
                    </a:lnTo>
                    <a:lnTo>
                      <a:pt x="183" y="355"/>
                    </a:lnTo>
                    <a:lnTo>
                      <a:pt x="183" y="361"/>
                    </a:lnTo>
                    <a:lnTo>
                      <a:pt x="187" y="360"/>
                    </a:lnTo>
                    <a:lnTo>
                      <a:pt x="188" y="361"/>
                    </a:lnTo>
                    <a:lnTo>
                      <a:pt x="190" y="362"/>
                    </a:lnTo>
                    <a:lnTo>
                      <a:pt x="191" y="362"/>
                    </a:lnTo>
                    <a:lnTo>
                      <a:pt x="195" y="361"/>
                    </a:lnTo>
                    <a:lnTo>
                      <a:pt x="202" y="362"/>
                    </a:lnTo>
                    <a:lnTo>
                      <a:pt x="204" y="364"/>
                    </a:lnTo>
                    <a:lnTo>
                      <a:pt x="205" y="361"/>
                    </a:lnTo>
                    <a:lnTo>
                      <a:pt x="206" y="359"/>
                    </a:lnTo>
                    <a:lnTo>
                      <a:pt x="206" y="360"/>
                    </a:lnTo>
                    <a:lnTo>
                      <a:pt x="208" y="356"/>
                    </a:lnTo>
                    <a:lnTo>
                      <a:pt x="209" y="358"/>
                    </a:lnTo>
                    <a:lnTo>
                      <a:pt x="208" y="361"/>
                    </a:lnTo>
                    <a:lnTo>
                      <a:pt x="209" y="361"/>
                    </a:lnTo>
                    <a:lnTo>
                      <a:pt x="211" y="359"/>
                    </a:lnTo>
                    <a:lnTo>
                      <a:pt x="212" y="359"/>
                    </a:lnTo>
                    <a:lnTo>
                      <a:pt x="215" y="355"/>
                    </a:lnTo>
                    <a:lnTo>
                      <a:pt x="218" y="352"/>
                    </a:lnTo>
                    <a:lnTo>
                      <a:pt x="219" y="349"/>
                    </a:lnTo>
                    <a:lnTo>
                      <a:pt x="220" y="349"/>
                    </a:lnTo>
                    <a:lnTo>
                      <a:pt x="223" y="348"/>
                    </a:lnTo>
                    <a:lnTo>
                      <a:pt x="224" y="348"/>
                    </a:lnTo>
                    <a:lnTo>
                      <a:pt x="225" y="351"/>
                    </a:lnTo>
                    <a:lnTo>
                      <a:pt x="226" y="349"/>
                    </a:lnTo>
                    <a:lnTo>
                      <a:pt x="227" y="350"/>
                    </a:lnTo>
                    <a:lnTo>
                      <a:pt x="229" y="356"/>
                    </a:lnTo>
                    <a:lnTo>
                      <a:pt x="228" y="359"/>
                    </a:lnTo>
                    <a:lnTo>
                      <a:pt x="229" y="360"/>
                    </a:lnTo>
                    <a:lnTo>
                      <a:pt x="236" y="359"/>
                    </a:lnTo>
                    <a:lnTo>
                      <a:pt x="236" y="355"/>
                    </a:lnTo>
                    <a:lnTo>
                      <a:pt x="237" y="355"/>
                    </a:lnTo>
                    <a:lnTo>
                      <a:pt x="237" y="352"/>
                    </a:lnTo>
                    <a:lnTo>
                      <a:pt x="239" y="350"/>
                    </a:lnTo>
                    <a:lnTo>
                      <a:pt x="241" y="348"/>
                    </a:lnTo>
                    <a:lnTo>
                      <a:pt x="244" y="348"/>
                    </a:lnTo>
                    <a:lnTo>
                      <a:pt x="250" y="347"/>
                    </a:lnTo>
                    <a:lnTo>
                      <a:pt x="251" y="347"/>
                    </a:lnTo>
                    <a:lnTo>
                      <a:pt x="250" y="348"/>
                    </a:lnTo>
                    <a:lnTo>
                      <a:pt x="254" y="347"/>
                    </a:lnTo>
                    <a:lnTo>
                      <a:pt x="255" y="345"/>
                    </a:lnTo>
                    <a:lnTo>
                      <a:pt x="256" y="345"/>
                    </a:lnTo>
                    <a:lnTo>
                      <a:pt x="258" y="345"/>
                    </a:lnTo>
                    <a:lnTo>
                      <a:pt x="259" y="342"/>
                    </a:lnTo>
                    <a:lnTo>
                      <a:pt x="260" y="342"/>
                    </a:lnTo>
                    <a:lnTo>
                      <a:pt x="261" y="342"/>
                    </a:lnTo>
                    <a:lnTo>
                      <a:pt x="263" y="341"/>
                    </a:lnTo>
                    <a:lnTo>
                      <a:pt x="263" y="339"/>
                    </a:lnTo>
                    <a:lnTo>
                      <a:pt x="263" y="335"/>
                    </a:lnTo>
                    <a:lnTo>
                      <a:pt x="262" y="335"/>
                    </a:lnTo>
                    <a:lnTo>
                      <a:pt x="263" y="335"/>
                    </a:lnTo>
                    <a:lnTo>
                      <a:pt x="263" y="334"/>
                    </a:lnTo>
                    <a:lnTo>
                      <a:pt x="265" y="335"/>
                    </a:lnTo>
                    <a:lnTo>
                      <a:pt x="268" y="335"/>
                    </a:lnTo>
                    <a:lnTo>
                      <a:pt x="268" y="336"/>
                    </a:lnTo>
                    <a:lnTo>
                      <a:pt x="272" y="337"/>
                    </a:lnTo>
                    <a:lnTo>
                      <a:pt x="274" y="337"/>
                    </a:lnTo>
                    <a:lnTo>
                      <a:pt x="274" y="336"/>
                    </a:lnTo>
                    <a:lnTo>
                      <a:pt x="273" y="335"/>
                    </a:lnTo>
                    <a:lnTo>
                      <a:pt x="274" y="335"/>
                    </a:lnTo>
                    <a:lnTo>
                      <a:pt x="273" y="334"/>
                    </a:lnTo>
                    <a:lnTo>
                      <a:pt x="274" y="331"/>
                    </a:lnTo>
                    <a:lnTo>
                      <a:pt x="273" y="329"/>
                    </a:lnTo>
                    <a:lnTo>
                      <a:pt x="272" y="329"/>
                    </a:lnTo>
                    <a:lnTo>
                      <a:pt x="272" y="322"/>
                    </a:lnTo>
                    <a:lnTo>
                      <a:pt x="275" y="322"/>
                    </a:lnTo>
                    <a:lnTo>
                      <a:pt x="274" y="321"/>
                    </a:lnTo>
                    <a:lnTo>
                      <a:pt x="276" y="321"/>
                    </a:lnTo>
                    <a:lnTo>
                      <a:pt x="277" y="319"/>
                    </a:lnTo>
                    <a:lnTo>
                      <a:pt x="279" y="319"/>
                    </a:lnTo>
                    <a:lnTo>
                      <a:pt x="280" y="318"/>
                    </a:lnTo>
                    <a:lnTo>
                      <a:pt x="283" y="318"/>
                    </a:lnTo>
                    <a:lnTo>
                      <a:pt x="285" y="321"/>
                    </a:lnTo>
                    <a:lnTo>
                      <a:pt x="286" y="321"/>
                    </a:lnTo>
                    <a:lnTo>
                      <a:pt x="286" y="319"/>
                    </a:lnTo>
                    <a:lnTo>
                      <a:pt x="288" y="319"/>
                    </a:lnTo>
                    <a:lnTo>
                      <a:pt x="292" y="322"/>
                    </a:lnTo>
                    <a:lnTo>
                      <a:pt x="296" y="323"/>
                    </a:lnTo>
                    <a:lnTo>
                      <a:pt x="296" y="325"/>
                    </a:lnTo>
                    <a:lnTo>
                      <a:pt x="297" y="325"/>
                    </a:lnTo>
                    <a:lnTo>
                      <a:pt x="297" y="326"/>
                    </a:lnTo>
                    <a:lnTo>
                      <a:pt x="298" y="326"/>
                    </a:lnTo>
                    <a:lnTo>
                      <a:pt x="303" y="326"/>
                    </a:lnTo>
                    <a:lnTo>
                      <a:pt x="309" y="327"/>
                    </a:lnTo>
                    <a:lnTo>
                      <a:pt x="309" y="329"/>
                    </a:lnTo>
                    <a:lnTo>
                      <a:pt x="311" y="329"/>
                    </a:lnTo>
                    <a:lnTo>
                      <a:pt x="315" y="330"/>
                    </a:lnTo>
                    <a:lnTo>
                      <a:pt x="315" y="331"/>
                    </a:lnTo>
                    <a:lnTo>
                      <a:pt x="316" y="330"/>
                    </a:lnTo>
                    <a:lnTo>
                      <a:pt x="322" y="330"/>
                    </a:lnTo>
                    <a:lnTo>
                      <a:pt x="323" y="329"/>
                    </a:lnTo>
                    <a:lnTo>
                      <a:pt x="326" y="331"/>
                    </a:lnTo>
                    <a:lnTo>
                      <a:pt x="327" y="328"/>
                    </a:lnTo>
                    <a:lnTo>
                      <a:pt x="326" y="326"/>
                    </a:lnTo>
                    <a:lnTo>
                      <a:pt x="330" y="328"/>
                    </a:lnTo>
                    <a:lnTo>
                      <a:pt x="330" y="329"/>
                    </a:lnTo>
                    <a:lnTo>
                      <a:pt x="331" y="331"/>
                    </a:lnTo>
                    <a:lnTo>
                      <a:pt x="331" y="330"/>
                    </a:lnTo>
                    <a:lnTo>
                      <a:pt x="334" y="332"/>
                    </a:lnTo>
                    <a:lnTo>
                      <a:pt x="334" y="331"/>
                    </a:lnTo>
                    <a:lnTo>
                      <a:pt x="335" y="331"/>
                    </a:lnTo>
                    <a:lnTo>
                      <a:pt x="336" y="329"/>
                    </a:lnTo>
                    <a:lnTo>
                      <a:pt x="341" y="334"/>
                    </a:lnTo>
                    <a:lnTo>
                      <a:pt x="343" y="335"/>
                    </a:lnTo>
                    <a:lnTo>
                      <a:pt x="343" y="336"/>
                    </a:lnTo>
                    <a:lnTo>
                      <a:pt x="344" y="336"/>
                    </a:lnTo>
                    <a:lnTo>
                      <a:pt x="346" y="332"/>
                    </a:lnTo>
                    <a:lnTo>
                      <a:pt x="348" y="331"/>
                    </a:lnTo>
                    <a:lnTo>
                      <a:pt x="348" y="330"/>
                    </a:lnTo>
                    <a:lnTo>
                      <a:pt x="350" y="326"/>
                    </a:lnTo>
                    <a:lnTo>
                      <a:pt x="351" y="327"/>
                    </a:lnTo>
                    <a:lnTo>
                      <a:pt x="353" y="325"/>
                    </a:lnTo>
                    <a:lnTo>
                      <a:pt x="355" y="328"/>
                    </a:lnTo>
                    <a:lnTo>
                      <a:pt x="357" y="329"/>
                    </a:lnTo>
                    <a:lnTo>
                      <a:pt x="358" y="328"/>
                    </a:lnTo>
                    <a:lnTo>
                      <a:pt x="358" y="327"/>
                    </a:lnTo>
                    <a:lnTo>
                      <a:pt x="359" y="329"/>
                    </a:lnTo>
                    <a:lnTo>
                      <a:pt x="361" y="329"/>
                    </a:lnTo>
                    <a:lnTo>
                      <a:pt x="361" y="326"/>
                    </a:lnTo>
                    <a:lnTo>
                      <a:pt x="365" y="328"/>
                    </a:lnTo>
                    <a:lnTo>
                      <a:pt x="365" y="326"/>
                    </a:lnTo>
                    <a:lnTo>
                      <a:pt x="366" y="326"/>
                    </a:lnTo>
                    <a:lnTo>
                      <a:pt x="367" y="326"/>
                    </a:lnTo>
                    <a:lnTo>
                      <a:pt x="369" y="326"/>
                    </a:lnTo>
                    <a:lnTo>
                      <a:pt x="369" y="327"/>
                    </a:lnTo>
                    <a:lnTo>
                      <a:pt x="370" y="328"/>
                    </a:lnTo>
                    <a:lnTo>
                      <a:pt x="370" y="329"/>
                    </a:lnTo>
                    <a:lnTo>
                      <a:pt x="372" y="329"/>
                    </a:lnTo>
                    <a:lnTo>
                      <a:pt x="372" y="331"/>
                    </a:lnTo>
                    <a:lnTo>
                      <a:pt x="372" y="330"/>
                    </a:lnTo>
                    <a:lnTo>
                      <a:pt x="374" y="331"/>
                    </a:lnTo>
                    <a:lnTo>
                      <a:pt x="372" y="329"/>
                    </a:lnTo>
                    <a:lnTo>
                      <a:pt x="374" y="329"/>
                    </a:lnTo>
                    <a:lnTo>
                      <a:pt x="374" y="330"/>
                    </a:lnTo>
                    <a:lnTo>
                      <a:pt x="374" y="331"/>
                    </a:lnTo>
                    <a:lnTo>
                      <a:pt x="375" y="330"/>
                    </a:lnTo>
                    <a:lnTo>
                      <a:pt x="376" y="330"/>
                    </a:lnTo>
                    <a:lnTo>
                      <a:pt x="378" y="326"/>
                    </a:lnTo>
                    <a:lnTo>
                      <a:pt x="378" y="324"/>
                    </a:lnTo>
                    <a:lnTo>
                      <a:pt x="378" y="323"/>
                    </a:lnTo>
                    <a:lnTo>
                      <a:pt x="377" y="322"/>
                    </a:lnTo>
                    <a:lnTo>
                      <a:pt x="378" y="322"/>
                    </a:lnTo>
                    <a:lnTo>
                      <a:pt x="378" y="318"/>
                    </a:lnTo>
                    <a:lnTo>
                      <a:pt x="381" y="319"/>
                    </a:lnTo>
                    <a:lnTo>
                      <a:pt x="381" y="314"/>
                    </a:lnTo>
                    <a:lnTo>
                      <a:pt x="381" y="312"/>
                    </a:lnTo>
                    <a:lnTo>
                      <a:pt x="382" y="312"/>
                    </a:lnTo>
                    <a:lnTo>
                      <a:pt x="382" y="310"/>
                    </a:lnTo>
                    <a:lnTo>
                      <a:pt x="381" y="309"/>
                    </a:lnTo>
                    <a:lnTo>
                      <a:pt x="380" y="308"/>
                    </a:lnTo>
                    <a:lnTo>
                      <a:pt x="380" y="306"/>
                    </a:lnTo>
                    <a:lnTo>
                      <a:pt x="378" y="305"/>
                    </a:lnTo>
                    <a:lnTo>
                      <a:pt x="378" y="304"/>
                    </a:lnTo>
                    <a:lnTo>
                      <a:pt x="381" y="302"/>
                    </a:lnTo>
                    <a:lnTo>
                      <a:pt x="381" y="304"/>
                    </a:lnTo>
                    <a:lnTo>
                      <a:pt x="382" y="303"/>
                    </a:lnTo>
                    <a:lnTo>
                      <a:pt x="381" y="302"/>
                    </a:lnTo>
                    <a:lnTo>
                      <a:pt x="381" y="301"/>
                    </a:lnTo>
                    <a:lnTo>
                      <a:pt x="380" y="299"/>
                    </a:lnTo>
                    <a:lnTo>
                      <a:pt x="381" y="298"/>
                    </a:lnTo>
                    <a:lnTo>
                      <a:pt x="381" y="297"/>
                    </a:lnTo>
                    <a:lnTo>
                      <a:pt x="381" y="296"/>
                    </a:lnTo>
                    <a:lnTo>
                      <a:pt x="379" y="295"/>
                    </a:lnTo>
                    <a:lnTo>
                      <a:pt x="379" y="294"/>
                    </a:lnTo>
                    <a:lnTo>
                      <a:pt x="381" y="293"/>
                    </a:lnTo>
                    <a:lnTo>
                      <a:pt x="382" y="293"/>
                    </a:lnTo>
                    <a:lnTo>
                      <a:pt x="382" y="292"/>
                    </a:lnTo>
                    <a:lnTo>
                      <a:pt x="384" y="291"/>
                    </a:lnTo>
                    <a:lnTo>
                      <a:pt x="388" y="296"/>
                    </a:lnTo>
                    <a:lnTo>
                      <a:pt x="394" y="300"/>
                    </a:lnTo>
                    <a:lnTo>
                      <a:pt x="394" y="298"/>
                    </a:lnTo>
                    <a:lnTo>
                      <a:pt x="395" y="299"/>
                    </a:lnTo>
                    <a:lnTo>
                      <a:pt x="394" y="298"/>
                    </a:lnTo>
                    <a:lnTo>
                      <a:pt x="395" y="296"/>
                    </a:lnTo>
                    <a:lnTo>
                      <a:pt x="393" y="296"/>
                    </a:lnTo>
                    <a:lnTo>
                      <a:pt x="392" y="295"/>
                    </a:lnTo>
                    <a:lnTo>
                      <a:pt x="394" y="293"/>
                    </a:lnTo>
                    <a:lnTo>
                      <a:pt x="395" y="295"/>
                    </a:lnTo>
                    <a:lnTo>
                      <a:pt x="396" y="293"/>
                    </a:lnTo>
                    <a:lnTo>
                      <a:pt x="395" y="292"/>
                    </a:lnTo>
                    <a:lnTo>
                      <a:pt x="397" y="292"/>
                    </a:lnTo>
                    <a:lnTo>
                      <a:pt x="397" y="285"/>
                    </a:lnTo>
                    <a:lnTo>
                      <a:pt x="401" y="289"/>
                    </a:lnTo>
                    <a:lnTo>
                      <a:pt x="404" y="289"/>
                    </a:lnTo>
                    <a:lnTo>
                      <a:pt x="404" y="286"/>
                    </a:lnTo>
                    <a:lnTo>
                      <a:pt x="407" y="289"/>
                    </a:lnTo>
                    <a:lnTo>
                      <a:pt x="410" y="289"/>
                    </a:lnTo>
                    <a:lnTo>
                      <a:pt x="410" y="285"/>
                    </a:lnTo>
                    <a:lnTo>
                      <a:pt x="411" y="284"/>
                    </a:lnTo>
                    <a:lnTo>
                      <a:pt x="411" y="281"/>
                    </a:lnTo>
                    <a:lnTo>
                      <a:pt x="411" y="280"/>
                    </a:lnTo>
                    <a:lnTo>
                      <a:pt x="410" y="279"/>
                    </a:lnTo>
                    <a:lnTo>
                      <a:pt x="411" y="279"/>
                    </a:lnTo>
                    <a:lnTo>
                      <a:pt x="411" y="275"/>
                    </a:lnTo>
                    <a:lnTo>
                      <a:pt x="408" y="267"/>
                    </a:lnTo>
                    <a:lnTo>
                      <a:pt x="413" y="266"/>
                    </a:lnTo>
                    <a:lnTo>
                      <a:pt x="413" y="261"/>
                    </a:lnTo>
                    <a:lnTo>
                      <a:pt x="417" y="264"/>
                    </a:lnTo>
                    <a:lnTo>
                      <a:pt x="416" y="261"/>
                    </a:lnTo>
                    <a:lnTo>
                      <a:pt x="416" y="258"/>
                    </a:lnTo>
                    <a:lnTo>
                      <a:pt x="414" y="258"/>
                    </a:lnTo>
                    <a:lnTo>
                      <a:pt x="415" y="255"/>
                    </a:lnTo>
                    <a:lnTo>
                      <a:pt x="413" y="254"/>
                    </a:lnTo>
                    <a:lnTo>
                      <a:pt x="414" y="254"/>
                    </a:lnTo>
                    <a:lnTo>
                      <a:pt x="414" y="253"/>
                    </a:lnTo>
                    <a:lnTo>
                      <a:pt x="413" y="253"/>
                    </a:lnTo>
                    <a:lnTo>
                      <a:pt x="411" y="252"/>
                    </a:lnTo>
                    <a:lnTo>
                      <a:pt x="411" y="253"/>
                    </a:lnTo>
                    <a:lnTo>
                      <a:pt x="410" y="252"/>
                    </a:lnTo>
                    <a:lnTo>
                      <a:pt x="410" y="251"/>
                    </a:lnTo>
                    <a:lnTo>
                      <a:pt x="410" y="252"/>
                    </a:lnTo>
                    <a:lnTo>
                      <a:pt x="406" y="251"/>
                    </a:lnTo>
                    <a:lnTo>
                      <a:pt x="407" y="248"/>
                    </a:lnTo>
                    <a:lnTo>
                      <a:pt x="406" y="249"/>
                    </a:lnTo>
                    <a:lnTo>
                      <a:pt x="406" y="248"/>
                    </a:lnTo>
                    <a:lnTo>
                      <a:pt x="406" y="245"/>
                    </a:lnTo>
                    <a:lnTo>
                      <a:pt x="405" y="245"/>
                    </a:lnTo>
                    <a:lnTo>
                      <a:pt x="406" y="244"/>
                    </a:lnTo>
                    <a:lnTo>
                      <a:pt x="405" y="244"/>
                    </a:lnTo>
                    <a:lnTo>
                      <a:pt x="406" y="242"/>
                    </a:lnTo>
                    <a:lnTo>
                      <a:pt x="405" y="242"/>
                    </a:lnTo>
                    <a:lnTo>
                      <a:pt x="405" y="241"/>
                    </a:lnTo>
                    <a:lnTo>
                      <a:pt x="404" y="238"/>
                    </a:lnTo>
                    <a:lnTo>
                      <a:pt x="402" y="237"/>
                    </a:lnTo>
                    <a:lnTo>
                      <a:pt x="402" y="235"/>
                    </a:lnTo>
                    <a:lnTo>
                      <a:pt x="402" y="231"/>
                    </a:lnTo>
                    <a:lnTo>
                      <a:pt x="402" y="230"/>
                    </a:lnTo>
                    <a:lnTo>
                      <a:pt x="402" y="228"/>
                    </a:lnTo>
                    <a:lnTo>
                      <a:pt x="401" y="228"/>
                    </a:lnTo>
                    <a:lnTo>
                      <a:pt x="401" y="225"/>
                    </a:lnTo>
                    <a:lnTo>
                      <a:pt x="400" y="225"/>
                    </a:lnTo>
                    <a:lnTo>
                      <a:pt x="400" y="224"/>
                    </a:lnTo>
                    <a:lnTo>
                      <a:pt x="400" y="221"/>
                    </a:lnTo>
                    <a:lnTo>
                      <a:pt x="397" y="219"/>
                    </a:lnTo>
                    <a:lnTo>
                      <a:pt x="397" y="218"/>
                    </a:lnTo>
                    <a:lnTo>
                      <a:pt x="396" y="215"/>
                    </a:lnTo>
                    <a:lnTo>
                      <a:pt x="394" y="215"/>
                    </a:lnTo>
                    <a:lnTo>
                      <a:pt x="395" y="213"/>
                    </a:lnTo>
                    <a:lnTo>
                      <a:pt x="395" y="208"/>
                    </a:lnTo>
                    <a:lnTo>
                      <a:pt x="392" y="206"/>
                    </a:lnTo>
                    <a:lnTo>
                      <a:pt x="392" y="204"/>
                    </a:lnTo>
                    <a:lnTo>
                      <a:pt x="393" y="204"/>
                    </a:lnTo>
                    <a:lnTo>
                      <a:pt x="390" y="201"/>
                    </a:lnTo>
                    <a:lnTo>
                      <a:pt x="392" y="197"/>
                    </a:lnTo>
                    <a:lnTo>
                      <a:pt x="392" y="196"/>
                    </a:lnTo>
                    <a:lnTo>
                      <a:pt x="392" y="192"/>
                    </a:lnTo>
                    <a:lnTo>
                      <a:pt x="392" y="191"/>
                    </a:lnTo>
                    <a:lnTo>
                      <a:pt x="392" y="190"/>
                    </a:lnTo>
                    <a:lnTo>
                      <a:pt x="392" y="187"/>
                    </a:lnTo>
                    <a:lnTo>
                      <a:pt x="390" y="187"/>
                    </a:lnTo>
                    <a:lnTo>
                      <a:pt x="388" y="187"/>
                    </a:lnTo>
                    <a:lnTo>
                      <a:pt x="389" y="182"/>
                    </a:lnTo>
                    <a:lnTo>
                      <a:pt x="392" y="177"/>
                    </a:lnTo>
                    <a:lnTo>
                      <a:pt x="398" y="173"/>
                    </a:lnTo>
                    <a:lnTo>
                      <a:pt x="398" y="171"/>
                    </a:lnTo>
                    <a:lnTo>
                      <a:pt x="396" y="169"/>
                    </a:lnTo>
                    <a:lnTo>
                      <a:pt x="397" y="166"/>
                    </a:lnTo>
                    <a:lnTo>
                      <a:pt x="398" y="164"/>
                    </a:lnTo>
                    <a:lnTo>
                      <a:pt x="398" y="161"/>
                    </a:lnTo>
                    <a:lnTo>
                      <a:pt x="400" y="159"/>
                    </a:lnTo>
                    <a:lnTo>
                      <a:pt x="404" y="158"/>
                    </a:lnTo>
                    <a:lnTo>
                      <a:pt x="408" y="157"/>
                    </a:lnTo>
                    <a:lnTo>
                      <a:pt x="410" y="153"/>
                    </a:lnTo>
                    <a:lnTo>
                      <a:pt x="411" y="151"/>
                    </a:lnTo>
                    <a:lnTo>
                      <a:pt x="411" y="153"/>
                    </a:lnTo>
                    <a:lnTo>
                      <a:pt x="411" y="155"/>
                    </a:lnTo>
                    <a:lnTo>
                      <a:pt x="414" y="155"/>
                    </a:lnTo>
                    <a:lnTo>
                      <a:pt x="415" y="153"/>
                    </a:lnTo>
                    <a:lnTo>
                      <a:pt x="412" y="150"/>
                    </a:lnTo>
                    <a:lnTo>
                      <a:pt x="413" y="147"/>
                    </a:lnTo>
                    <a:lnTo>
                      <a:pt x="414" y="147"/>
                    </a:lnTo>
                    <a:lnTo>
                      <a:pt x="414" y="145"/>
                    </a:lnTo>
                    <a:lnTo>
                      <a:pt x="416" y="140"/>
                    </a:lnTo>
                    <a:lnTo>
                      <a:pt x="418" y="137"/>
                    </a:lnTo>
                    <a:lnTo>
                      <a:pt x="418" y="136"/>
                    </a:lnTo>
                    <a:lnTo>
                      <a:pt x="420" y="136"/>
                    </a:lnTo>
                    <a:lnTo>
                      <a:pt x="422" y="138"/>
                    </a:lnTo>
                    <a:lnTo>
                      <a:pt x="424" y="134"/>
                    </a:lnTo>
                    <a:lnTo>
                      <a:pt x="422" y="132"/>
                    </a:lnTo>
                    <a:lnTo>
                      <a:pt x="423" y="130"/>
                    </a:lnTo>
                    <a:lnTo>
                      <a:pt x="426" y="129"/>
                    </a:lnTo>
                    <a:lnTo>
                      <a:pt x="426" y="128"/>
                    </a:lnTo>
                    <a:lnTo>
                      <a:pt x="425" y="127"/>
                    </a:lnTo>
                    <a:lnTo>
                      <a:pt x="424" y="127"/>
                    </a:lnTo>
                    <a:lnTo>
                      <a:pt x="424" y="125"/>
                    </a:lnTo>
                    <a:lnTo>
                      <a:pt x="424" y="124"/>
                    </a:lnTo>
                    <a:lnTo>
                      <a:pt x="425" y="122"/>
                    </a:lnTo>
                    <a:lnTo>
                      <a:pt x="427" y="123"/>
                    </a:lnTo>
                    <a:lnTo>
                      <a:pt x="427" y="122"/>
                    </a:lnTo>
                    <a:lnTo>
                      <a:pt x="425" y="121"/>
                    </a:lnTo>
                    <a:lnTo>
                      <a:pt x="424" y="122"/>
                    </a:lnTo>
                    <a:lnTo>
                      <a:pt x="423" y="121"/>
                    </a:lnTo>
                    <a:lnTo>
                      <a:pt x="424" y="121"/>
                    </a:lnTo>
                    <a:lnTo>
                      <a:pt x="422" y="119"/>
                    </a:lnTo>
                    <a:lnTo>
                      <a:pt x="425" y="118"/>
                    </a:lnTo>
                    <a:lnTo>
                      <a:pt x="427" y="121"/>
                    </a:lnTo>
                    <a:lnTo>
                      <a:pt x="429" y="119"/>
                    </a:lnTo>
                    <a:lnTo>
                      <a:pt x="432" y="118"/>
                    </a:lnTo>
                    <a:lnTo>
                      <a:pt x="433" y="119"/>
                    </a:lnTo>
                    <a:lnTo>
                      <a:pt x="434" y="119"/>
                    </a:lnTo>
                    <a:lnTo>
                      <a:pt x="433" y="121"/>
                    </a:lnTo>
                    <a:lnTo>
                      <a:pt x="432" y="122"/>
                    </a:lnTo>
                    <a:lnTo>
                      <a:pt x="434" y="121"/>
                    </a:lnTo>
                    <a:lnTo>
                      <a:pt x="435" y="122"/>
                    </a:lnTo>
                    <a:lnTo>
                      <a:pt x="435" y="121"/>
                    </a:lnTo>
                    <a:lnTo>
                      <a:pt x="436" y="121"/>
                    </a:lnTo>
                    <a:lnTo>
                      <a:pt x="439" y="124"/>
                    </a:lnTo>
                    <a:lnTo>
                      <a:pt x="440" y="127"/>
                    </a:lnTo>
                    <a:lnTo>
                      <a:pt x="443" y="128"/>
                    </a:lnTo>
                    <a:lnTo>
                      <a:pt x="444" y="129"/>
                    </a:lnTo>
                    <a:lnTo>
                      <a:pt x="446" y="129"/>
                    </a:lnTo>
                    <a:lnTo>
                      <a:pt x="447" y="131"/>
                    </a:lnTo>
                    <a:lnTo>
                      <a:pt x="448" y="129"/>
                    </a:lnTo>
                    <a:lnTo>
                      <a:pt x="448" y="130"/>
                    </a:lnTo>
                    <a:lnTo>
                      <a:pt x="450" y="130"/>
                    </a:lnTo>
                    <a:lnTo>
                      <a:pt x="453" y="129"/>
                    </a:lnTo>
                    <a:lnTo>
                      <a:pt x="454" y="126"/>
                    </a:lnTo>
                    <a:lnTo>
                      <a:pt x="454" y="122"/>
                    </a:lnTo>
                    <a:lnTo>
                      <a:pt x="455" y="120"/>
                    </a:lnTo>
                    <a:lnTo>
                      <a:pt x="455" y="117"/>
                    </a:lnTo>
                    <a:lnTo>
                      <a:pt x="457" y="116"/>
                    </a:lnTo>
                    <a:lnTo>
                      <a:pt x="457" y="112"/>
                    </a:lnTo>
                    <a:lnTo>
                      <a:pt x="457" y="111"/>
                    </a:lnTo>
                    <a:lnTo>
                      <a:pt x="463" y="113"/>
                    </a:lnTo>
                    <a:lnTo>
                      <a:pt x="465" y="112"/>
                    </a:lnTo>
                    <a:lnTo>
                      <a:pt x="467" y="112"/>
                    </a:lnTo>
                    <a:lnTo>
                      <a:pt x="468" y="111"/>
                    </a:lnTo>
                    <a:lnTo>
                      <a:pt x="471" y="104"/>
                    </a:lnTo>
                    <a:lnTo>
                      <a:pt x="472" y="101"/>
                    </a:lnTo>
                    <a:lnTo>
                      <a:pt x="473" y="100"/>
                    </a:lnTo>
                    <a:lnTo>
                      <a:pt x="477" y="91"/>
                    </a:lnTo>
                    <a:lnTo>
                      <a:pt x="479" y="86"/>
                    </a:lnTo>
                    <a:lnTo>
                      <a:pt x="484" y="83"/>
                    </a:lnTo>
                    <a:lnTo>
                      <a:pt x="485" y="74"/>
                    </a:lnTo>
                    <a:lnTo>
                      <a:pt x="484" y="7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5" name="Group 101">
              <a:extLst>
                <a:ext uri="{FF2B5EF4-FFF2-40B4-BE49-F238E27FC236}">
                  <a16:creationId xmlns:a16="http://schemas.microsoft.com/office/drawing/2014/main" id="{4945D56F-4827-1ACD-2576-E0DBBBC4A124}"/>
                </a:ext>
              </a:extLst>
            </p:cNvPr>
            <p:cNvGrpSpPr>
              <a:grpSpLocks/>
            </p:cNvGrpSpPr>
            <p:nvPr/>
          </p:nvGrpSpPr>
          <p:grpSpPr bwMode="auto">
            <a:xfrm>
              <a:off x="1267" y="2858"/>
              <a:ext cx="386" cy="374"/>
              <a:chOff x="1267" y="2858"/>
              <a:chExt cx="386" cy="374"/>
            </a:xfrm>
          </p:grpSpPr>
          <p:sp>
            <p:nvSpPr>
              <p:cNvPr id="160" name="Freeform 99">
                <a:extLst>
                  <a:ext uri="{FF2B5EF4-FFF2-40B4-BE49-F238E27FC236}">
                    <a16:creationId xmlns:a16="http://schemas.microsoft.com/office/drawing/2014/main" id="{C393B4FE-0C84-4E2C-D8CE-2D17162F9FD0}"/>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61" name="Freeform 100">
                <a:extLst>
                  <a:ext uri="{FF2B5EF4-FFF2-40B4-BE49-F238E27FC236}">
                    <a16:creationId xmlns:a16="http://schemas.microsoft.com/office/drawing/2014/main" id="{DEFEE65F-A3E8-3187-A849-64206DA90F51}"/>
                  </a:ext>
                </a:extLst>
              </p:cNvPr>
              <p:cNvSpPr>
                <a:spLocks/>
              </p:cNvSpPr>
              <p:nvPr/>
            </p:nvSpPr>
            <p:spPr bwMode="auto">
              <a:xfrm>
                <a:off x="1267" y="2858"/>
                <a:ext cx="386" cy="374"/>
              </a:xfrm>
              <a:custGeom>
                <a:avLst/>
                <a:gdLst>
                  <a:gd name="T0" fmla="*/ 383 w 386"/>
                  <a:gd name="T1" fmla="*/ 303 h 374"/>
                  <a:gd name="T2" fmla="*/ 367 w 386"/>
                  <a:gd name="T3" fmla="*/ 276 h 374"/>
                  <a:gd name="T4" fmla="*/ 348 w 386"/>
                  <a:gd name="T5" fmla="*/ 244 h 374"/>
                  <a:gd name="T6" fmla="*/ 334 w 386"/>
                  <a:gd name="T7" fmla="*/ 216 h 374"/>
                  <a:gd name="T8" fmla="*/ 311 w 386"/>
                  <a:gd name="T9" fmla="*/ 206 h 374"/>
                  <a:gd name="T10" fmla="*/ 295 w 386"/>
                  <a:gd name="T11" fmla="*/ 185 h 374"/>
                  <a:gd name="T12" fmla="*/ 307 w 386"/>
                  <a:gd name="T13" fmla="*/ 174 h 374"/>
                  <a:gd name="T14" fmla="*/ 325 w 386"/>
                  <a:gd name="T15" fmla="*/ 164 h 374"/>
                  <a:gd name="T16" fmla="*/ 354 w 386"/>
                  <a:gd name="T17" fmla="*/ 146 h 374"/>
                  <a:gd name="T18" fmla="*/ 364 w 386"/>
                  <a:gd name="T19" fmla="*/ 111 h 374"/>
                  <a:gd name="T20" fmla="*/ 336 w 386"/>
                  <a:gd name="T21" fmla="*/ 82 h 374"/>
                  <a:gd name="T22" fmla="*/ 304 w 386"/>
                  <a:gd name="T23" fmla="*/ 92 h 374"/>
                  <a:gd name="T24" fmla="*/ 278 w 386"/>
                  <a:gd name="T25" fmla="*/ 79 h 374"/>
                  <a:gd name="T26" fmla="*/ 249 w 386"/>
                  <a:gd name="T27" fmla="*/ 95 h 374"/>
                  <a:gd name="T28" fmla="*/ 252 w 386"/>
                  <a:gd name="T29" fmla="*/ 63 h 374"/>
                  <a:gd name="T30" fmla="*/ 218 w 386"/>
                  <a:gd name="T31" fmla="*/ 56 h 374"/>
                  <a:gd name="T32" fmla="*/ 188 w 386"/>
                  <a:gd name="T33" fmla="*/ 27 h 374"/>
                  <a:gd name="T34" fmla="*/ 142 w 386"/>
                  <a:gd name="T35" fmla="*/ 3 h 374"/>
                  <a:gd name="T36" fmla="*/ 138 w 386"/>
                  <a:gd name="T37" fmla="*/ 47 h 374"/>
                  <a:gd name="T38" fmla="*/ 137 w 386"/>
                  <a:gd name="T39" fmla="*/ 97 h 374"/>
                  <a:gd name="T40" fmla="*/ 149 w 386"/>
                  <a:gd name="T41" fmla="*/ 122 h 374"/>
                  <a:gd name="T42" fmla="*/ 132 w 386"/>
                  <a:gd name="T43" fmla="*/ 119 h 374"/>
                  <a:gd name="T44" fmla="*/ 114 w 386"/>
                  <a:gd name="T45" fmla="*/ 111 h 374"/>
                  <a:gd name="T46" fmla="*/ 97 w 386"/>
                  <a:gd name="T47" fmla="*/ 116 h 374"/>
                  <a:gd name="T48" fmla="*/ 92 w 386"/>
                  <a:gd name="T49" fmla="*/ 134 h 374"/>
                  <a:gd name="T50" fmla="*/ 83 w 386"/>
                  <a:gd name="T51" fmla="*/ 130 h 374"/>
                  <a:gd name="T52" fmla="*/ 71 w 386"/>
                  <a:gd name="T53" fmla="*/ 117 h 374"/>
                  <a:gd name="T54" fmla="*/ 51 w 386"/>
                  <a:gd name="T55" fmla="*/ 110 h 374"/>
                  <a:gd name="T56" fmla="*/ 35 w 386"/>
                  <a:gd name="T57" fmla="*/ 118 h 374"/>
                  <a:gd name="T58" fmla="*/ 15 w 386"/>
                  <a:gd name="T59" fmla="*/ 109 h 374"/>
                  <a:gd name="T60" fmla="*/ 14 w 386"/>
                  <a:gd name="T61" fmla="*/ 129 h 374"/>
                  <a:gd name="T62" fmla="*/ 17 w 386"/>
                  <a:gd name="T63" fmla="*/ 145 h 374"/>
                  <a:gd name="T64" fmla="*/ 11 w 386"/>
                  <a:gd name="T65" fmla="*/ 164 h 374"/>
                  <a:gd name="T66" fmla="*/ 2 w 386"/>
                  <a:gd name="T67" fmla="*/ 175 h 374"/>
                  <a:gd name="T68" fmla="*/ 21 w 386"/>
                  <a:gd name="T69" fmla="*/ 193 h 374"/>
                  <a:gd name="T70" fmla="*/ 26 w 386"/>
                  <a:gd name="T71" fmla="*/ 205 h 374"/>
                  <a:gd name="T72" fmla="*/ 32 w 386"/>
                  <a:gd name="T73" fmla="*/ 219 h 374"/>
                  <a:gd name="T74" fmla="*/ 49 w 386"/>
                  <a:gd name="T75" fmla="*/ 225 h 374"/>
                  <a:gd name="T76" fmla="*/ 66 w 386"/>
                  <a:gd name="T77" fmla="*/ 223 h 374"/>
                  <a:gd name="T78" fmla="*/ 64 w 386"/>
                  <a:gd name="T79" fmla="*/ 242 h 374"/>
                  <a:gd name="T80" fmla="*/ 69 w 386"/>
                  <a:gd name="T81" fmla="*/ 267 h 374"/>
                  <a:gd name="T82" fmla="*/ 59 w 386"/>
                  <a:gd name="T83" fmla="*/ 278 h 374"/>
                  <a:gd name="T84" fmla="*/ 65 w 386"/>
                  <a:gd name="T85" fmla="*/ 295 h 374"/>
                  <a:gd name="T86" fmla="*/ 79 w 386"/>
                  <a:gd name="T87" fmla="*/ 316 h 374"/>
                  <a:gd name="T88" fmla="*/ 98 w 386"/>
                  <a:gd name="T89" fmla="*/ 309 h 374"/>
                  <a:gd name="T90" fmla="*/ 110 w 386"/>
                  <a:gd name="T91" fmla="*/ 299 h 374"/>
                  <a:gd name="T92" fmla="*/ 120 w 386"/>
                  <a:gd name="T93" fmla="*/ 305 h 374"/>
                  <a:gd name="T94" fmla="*/ 128 w 386"/>
                  <a:gd name="T95" fmla="*/ 303 h 374"/>
                  <a:gd name="T96" fmla="*/ 141 w 386"/>
                  <a:gd name="T97" fmla="*/ 311 h 374"/>
                  <a:gd name="T98" fmla="*/ 156 w 386"/>
                  <a:gd name="T99" fmla="*/ 305 h 374"/>
                  <a:gd name="T100" fmla="*/ 172 w 386"/>
                  <a:gd name="T101" fmla="*/ 293 h 374"/>
                  <a:gd name="T102" fmla="*/ 185 w 386"/>
                  <a:gd name="T103" fmla="*/ 312 h 374"/>
                  <a:gd name="T104" fmla="*/ 227 w 386"/>
                  <a:gd name="T105" fmla="*/ 306 h 374"/>
                  <a:gd name="T106" fmla="*/ 255 w 386"/>
                  <a:gd name="T107" fmla="*/ 345 h 374"/>
                  <a:gd name="T108" fmla="*/ 275 w 386"/>
                  <a:gd name="T109" fmla="*/ 365 h 374"/>
                  <a:gd name="T110" fmla="*/ 290 w 386"/>
                  <a:gd name="T111" fmla="*/ 363 h 374"/>
                  <a:gd name="T112" fmla="*/ 302 w 386"/>
                  <a:gd name="T113" fmla="*/ 368 h 374"/>
                  <a:gd name="T114" fmla="*/ 314 w 386"/>
                  <a:gd name="T115" fmla="*/ 361 h 374"/>
                  <a:gd name="T116" fmla="*/ 333 w 386"/>
                  <a:gd name="T117" fmla="*/ 340 h 374"/>
                  <a:gd name="T118" fmla="*/ 345 w 386"/>
                  <a:gd name="T119" fmla="*/ 335 h 374"/>
                  <a:gd name="T120" fmla="*/ 369 w 386"/>
                  <a:gd name="T121" fmla="*/ 323 h 3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374"/>
                  <a:gd name="T185" fmla="*/ 386 w 386"/>
                  <a:gd name="T186" fmla="*/ 374 h 3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374">
                    <a:moveTo>
                      <a:pt x="386" y="329"/>
                    </a:moveTo>
                    <a:lnTo>
                      <a:pt x="385" y="328"/>
                    </a:lnTo>
                    <a:lnTo>
                      <a:pt x="385" y="326"/>
                    </a:lnTo>
                    <a:lnTo>
                      <a:pt x="381" y="323"/>
                    </a:lnTo>
                    <a:lnTo>
                      <a:pt x="380" y="320"/>
                    </a:lnTo>
                    <a:lnTo>
                      <a:pt x="380" y="319"/>
                    </a:lnTo>
                    <a:lnTo>
                      <a:pt x="382" y="316"/>
                    </a:lnTo>
                    <a:lnTo>
                      <a:pt x="381" y="314"/>
                    </a:lnTo>
                    <a:lnTo>
                      <a:pt x="380" y="313"/>
                    </a:lnTo>
                    <a:lnTo>
                      <a:pt x="381" y="312"/>
                    </a:lnTo>
                    <a:lnTo>
                      <a:pt x="380" y="309"/>
                    </a:lnTo>
                    <a:lnTo>
                      <a:pt x="381" y="306"/>
                    </a:lnTo>
                    <a:lnTo>
                      <a:pt x="381" y="305"/>
                    </a:lnTo>
                    <a:lnTo>
                      <a:pt x="382" y="304"/>
                    </a:lnTo>
                    <a:lnTo>
                      <a:pt x="383" y="303"/>
                    </a:lnTo>
                    <a:lnTo>
                      <a:pt x="382" y="299"/>
                    </a:lnTo>
                    <a:lnTo>
                      <a:pt x="381" y="299"/>
                    </a:lnTo>
                    <a:lnTo>
                      <a:pt x="382" y="296"/>
                    </a:lnTo>
                    <a:lnTo>
                      <a:pt x="380" y="295"/>
                    </a:lnTo>
                    <a:lnTo>
                      <a:pt x="380" y="292"/>
                    </a:lnTo>
                    <a:lnTo>
                      <a:pt x="378" y="289"/>
                    </a:lnTo>
                    <a:lnTo>
                      <a:pt x="378" y="288"/>
                    </a:lnTo>
                    <a:lnTo>
                      <a:pt x="375" y="288"/>
                    </a:lnTo>
                    <a:lnTo>
                      <a:pt x="373" y="287"/>
                    </a:lnTo>
                    <a:lnTo>
                      <a:pt x="371" y="282"/>
                    </a:lnTo>
                    <a:lnTo>
                      <a:pt x="372" y="280"/>
                    </a:lnTo>
                    <a:lnTo>
                      <a:pt x="370" y="279"/>
                    </a:lnTo>
                    <a:lnTo>
                      <a:pt x="370" y="276"/>
                    </a:lnTo>
                    <a:lnTo>
                      <a:pt x="369" y="276"/>
                    </a:lnTo>
                    <a:lnTo>
                      <a:pt x="367" y="276"/>
                    </a:lnTo>
                    <a:lnTo>
                      <a:pt x="366" y="275"/>
                    </a:lnTo>
                    <a:lnTo>
                      <a:pt x="366" y="274"/>
                    </a:lnTo>
                    <a:lnTo>
                      <a:pt x="366" y="272"/>
                    </a:lnTo>
                    <a:lnTo>
                      <a:pt x="363" y="270"/>
                    </a:lnTo>
                    <a:lnTo>
                      <a:pt x="363" y="268"/>
                    </a:lnTo>
                    <a:lnTo>
                      <a:pt x="360" y="262"/>
                    </a:lnTo>
                    <a:lnTo>
                      <a:pt x="361" y="261"/>
                    </a:lnTo>
                    <a:lnTo>
                      <a:pt x="360" y="259"/>
                    </a:lnTo>
                    <a:lnTo>
                      <a:pt x="360" y="258"/>
                    </a:lnTo>
                    <a:lnTo>
                      <a:pt x="357" y="254"/>
                    </a:lnTo>
                    <a:lnTo>
                      <a:pt x="355" y="249"/>
                    </a:lnTo>
                    <a:lnTo>
                      <a:pt x="354" y="248"/>
                    </a:lnTo>
                    <a:lnTo>
                      <a:pt x="354" y="245"/>
                    </a:lnTo>
                    <a:lnTo>
                      <a:pt x="353" y="244"/>
                    </a:lnTo>
                    <a:lnTo>
                      <a:pt x="348" y="244"/>
                    </a:lnTo>
                    <a:lnTo>
                      <a:pt x="347" y="243"/>
                    </a:lnTo>
                    <a:lnTo>
                      <a:pt x="346" y="244"/>
                    </a:lnTo>
                    <a:lnTo>
                      <a:pt x="345" y="245"/>
                    </a:lnTo>
                    <a:lnTo>
                      <a:pt x="344" y="245"/>
                    </a:lnTo>
                    <a:lnTo>
                      <a:pt x="340" y="240"/>
                    </a:lnTo>
                    <a:lnTo>
                      <a:pt x="339" y="233"/>
                    </a:lnTo>
                    <a:lnTo>
                      <a:pt x="336" y="229"/>
                    </a:lnTo>
                    <a:lnTo>
                      <a:pt x="336" y="228"/>
                    </a:lnTo>
                    <a:lnTo>
                      <a:pt x="337" y="226"/>
                    </a:lnTo>
                    <a:lnTo>
                      <a:pt x="337" y="223"/>
                    </a:lnTo>
                    <a:lnTo>
                      <a:pt x="338" y="222"/>
                    </a:lnTo>
                    <a:lnTo>
                      <a:pt x="337" y="219"/>
                    </a:lnTo>
                    <a:lnTo>
                      <a:pt x="337" y="217"/>
                    </a:lnTo>
                    <a:lnTo>
                      <a:pt x="336" y="215"/>
                    </a:lnTo>
                    <a:lnTo>
                      <a:pt x="334" y="216"/>
                    </a:lnTo>
                    <a:lnTo>
                      <a:pt x="333" y="215"/>
                    </a:lnTo>
                    <a:lnTo>
                      <a:pt x="331" y="215"/>
                    </a:lnTo>
                    <a:lnTo>
                      <a:pt x="327" y="214"/>
                    </a:lnTo>
                    <a:lnTo>
                      <a:pt x="325" y="214"/>
                    </a:lnTo>
                    <a:lnTo>
                      <a:pt x="322" y="212"/>
                    </a:lnTo>
                    <a:lnTo>
                      <a:pt x="320" y="213"/>
                    </a:lnTo>
                    <a:lnTo>
                      <a:pt x="318" y="216"/>
                    </a:lnTo>
                    <a:lnTo>
                      <a:pt x="318" y="217"/>
                    </a:lnTo>
                    <a:lnTo>
                      <a:pt x="316" y="219"/>
                    </a:lnTo>
                    <a:lnTo>
                      <a:pt x="314" y="219"/>
                    </a:lnTo>
                    <a:lnTo>
                      <a:pt x="314" y="214"/>
                    </a:lnTo>
                    <a:lnTo>
                      <a:pt x="311" y="211"/>
                    </a:lnTo>
                    <a:lnTo>
                      <a:pt x="312" y="210"/>
                    </a:lnTo>
                    <a:lnTo>
                      <a:pt x="311" y="206"/>
                    </a:lnTo>
                    <a:lnTo>
                      <a:pt x="311" y="205"/>
                    </a:lnTo>
                    <a:lnTo>
                      <a:pt x="307" y="205"/>
                    </a:lnTo>
                    <a:lnTo>
                      <a:pt x="307" y="204"/>
                    </a:lnTo>
                    <a:lnTo>
                      <a:pt x="309" y="200"/>
                    </a:lnTo>
                    <a:lnTo>
                      <a:pt x="308" y="200"/>
                    </a:lnTo>
                    <a:lnTo>
                      <a:pt x="306" y="198"/>
                    </a:lnTo>
                    <a:lnTo>
                      <a:pt x="306" y="196"/>
                    </a:lnTo>
                    <a:lnTo>
                      <a:pt x="304" y="195"/>
                    </a:lnTo>
                    <a:lnTo>
                      <a:pt x="301" y="198"/>
                    </a:lnTo>
                    <a:lnTo>
                      <a:pt x="298" y="196"/>
                    </a:lnTo>
                    <a:lnTo>
                      <a:pt x="299" y="194"/>
                    </a:lnTo>
                    <a:lnTo>
                      <a:pt x="298" y="188"/>
                    </a:lnTo>
                    <a:lnTo>
                      <a:pt x="296" y="187"/>
                    </a:lnTo>
                    <a:lnTo>
                      <a:pt x="295" y="187"/>
                    </a:lnTo>
                    <a:lnTo>
                      <a:pt x="295" y="185"/>
                    </a:lnTo>
                    <a:lnTo>
                      <a:pt x="295" y="184"/>
                    </a:lnTo>
                    <a:lnTo>
                      <a:pt x="296" y="181"/>
                    </a:lnTo>
                    <a:lnTo>
                      <a:pt x="298" y="179"/>
                    </a:lnTo>
                    <a:lnTo>
                      <a:pt x="300" y="177"/>
                    </a:lnTo>
                    <a:lnTo>
                      <a:pt x="302" y="177"/>
                    </a:lnTo>
                    <a:lnTo>
                      <a:pt x="302" y="179"/>
                    </a:lnTo>
                    <a:lnTo>
                      <a:pt x="303" y="181"/>
                    </a:lnTo>
                    <a:lnTo>
                      <a:pt x="305" y="181"/>
                    </a:lnTo>
                    <a:lnTo>
                      <a:pt x="306" y="179"/>
                    </a:lnTo>
                    <a:lnTo>
                      <a:pt x="305" y="176"/>
                    </a:lnTo>
                    <a:lnTo>
                      <a:pt x="304" y="175"/>
                    </a:lnTo>
                    <a:lnTo>
                      <a:pt x="303" y="174"/>
                    </a:lnTo>
                    <a:lnTo>
                      <a:pt x="304" y="174"/>
                    </a:lnTo>
                    <a:lnTo>
                      <a:pt x="307" y="174"/>
                    </a:lnTo>
                    <a:lnTo>
                      <a:pt x="306" y="171"/>
                    </a:lnTo>
                    <a:lnTo>
                      <a:pt x="309" y="172"/>
                    </a:lnTo>
                    <a:lnTo>
                      <a:pt x="312" y="171"/>
                    </a:lnTo>
                    <a:lnTo>
                      <a:pt x="311" y="168"/>
                    </a:lnTo>
                    <a:lnTo>
                      <a:pt x="314" y="166"/>
                    </a:lnTo>
                    <a:lnTo>
                      <a:pt x="316" y="166"/>
                    </a:lnTo>
                    <a:lnTo>
                      <a:pt x="317" y="167"/>
                    </a:lnTo>
                    <a:lnTo>
                      <a:pt x="318" y="167"/>
                    </a:lnTo>
                    <a:lnTo>
                      <a:pt x="317" y="164"/>
                    </a:lnTo>
                    <a:lnTo>
                      <a:pt x="318" y="165"/>
                    </a:lnTo>
                    <a:lnTo>
                      <a:pt x="320" y="166"/>
                    </a:lnTo>
                    <a:lnTo>
                      <a:pt x="322" y="166"/>
                    </a:lnTo>
                    <a:lnTo>
                      <a:pt x="323" y="167"/>
                    </a:lnTo>
                    <a:lnTo>
                      <a:pt x="325" y="164"/>
                    </a:lnTo>
                    <a:lnTo>
                      <a:pt x="325" y="162"/>
                    </a:lnTo>
                    <a:lnTo>
                      <a:pt x="328" y="161"/>
                    </a:lnTo>
                    <a:lnTo>
                      <a:pt x="328" y="160"/>
                    </a:lnTo>
                    <a:lnTo>
                      <a:pt x="328" y="156"/>
                    </a:lnTo>
                    <a:lnTo>
                      <a:pt x="328" y="155"/>
                    </a:lnTo>
                    <a:lnTo>
                      <a:pt x="331" y="155"/>
                    </a:lnTo>
                    <a:lnTo>
                      <a:pt x="332" y="155"/>
                    </a:lnTo>
                    <a:lnTo>
                      <a:pt x="334" y="156"/>
                    </a:lnTo>
                    <a:lnTo>
                      <a:pt x="335" y="158"/>
                    </a:lnTo>
                    <a:lnTo>
                      <a:pt x="337" y="160"/>
                    </a:lnTo>
                    <a:lnTo>
                      <a:pt x="342" y="159"/>
                    </a:lnTo>
                    <a:lnTo>
                      <a:pt x="346" y="152"/>
                    </a:lnTo>
                    <a:lnTo>
                      <a:pt x="350" y="150"/>
                    </a:lnTo>
                    <a:lnTo>
                      <a:pt x="354" y="147"/>
                    </a:lnTo>
                    <a:lnTo>
                      <a:pt x="354" y="146"/>
                    </a:lnTo>
                    <a:lnTo>
                      <a:pt x="353" y="145"/>
                    </a:lnTo>
                    <a:lnTo>
                      <a:pt x="354" y="145"/>
                    </a:lnTo>
                    <a:lnTo>
                      <a:pt x="351" y="140"/>
                    </a:lnTo>
                    <a:lnTo>
                      <a:pt x="353" y="140"/>
                    </a:lnTo>
                    <a:lnTo>
                      <a:pt x="358" y="138"/>
                    </a:lnTo>
                    <a:lnTo>
                      <a:pt x="358" y="134"/>
                    </a:lnTo>
                    <a:lnTo>
                      <a:pt x="357" y="130"/>
                    </a:lnTo>
                    <a:lnTo>
                      <a:pt x="357" y="129"/>
                    </a:lnTo>
                    <a:lnTo>
                      <a:pt x="361" y="129"/>
                    </a:lnTo>
                    <a:lnTo>
                      <a:pt x="363" y="129"/>
                    </a:lnTo>
                    <a:lnTo>
                      <a:pt x="368" y="125"/>
                    </a:lnTo>
                    <a:lnTo>
                      <a:pt x="368" y="122"/>
                    </a:lnTo>
                    <a:lnTo>
                      <a:pt x="368" y="119"/>
                    </a:lnTo>
                    <a:lnTo>
                      <a:pt x="365" y="115"/>
                    </a:lnTo>
                    <a:lnTo>
                      <a:pt x="364" y="111"/>
                    </a:lnTo>
                    <a:lnTo>
                      <a:pt x="361" y="109"/>
                    </a:lnTo>
                    <a:lnTo>
                      <a:pt x="360" y="106"/>
                    </a:lnTo>
                    <a:lnTo>
                      <a:pt x="357" y="105"/>
                    </a:lnTo>
                    <a:lnTo>
                      <a:pt x="353" y="98"/>
                    </a:lnTo>
                    <a:lnTo>
                      <a:pt x="353" y="96"/>
                    </a:lnTo>
                    <a:lnTo>
                      <a:pt x="352" y="96"/>
                    </a:lnTo>
                    <a:lnTo>
                      <a:pt x="351" y="94"/>
                    </a:lnTo>
                    <a:lnTo>
                      <a:pt x="350" y="90"/>
                    </a:lnTo>
                    <a:lnTo>
                      <a:pt x="347" y="90"/>
                    </a:lnTo>
                    <a:lnTo>
                      <a:pt x="347" y="88"/>
                    </a:lnTo>
                    <a:lnTo>
                      <a:pt x="345" y="82"/>
                    </a:lnTo>
                    <a:lnTo>
                      <a:pt x="340" y="80"/>
                    </a:lnTo>
                    <a:lnTo>
                      <a:pt x="337" y="80"/>
                    </a:lnTo>
                    <a:lnTo>
                      <a:pt x="336" y="82"/>
                    </a:lnTo>
                    <a:lnTo>
                      <a:pt x="333" y="82"/>
                    </a:lnTo>
                    <a:lnTo>
                      <a:pt x="328" y="81"/>
                    </a:lnTo>
                    <a:lnTo>
                      <a:pt x="328" y="77"/>
                    </a:lnTo>
                    <a:lnTo>
                      <a:pt x="327" y="77"/>
                    </a:lnTo>
                    <a:lnTo>
                      <a:pt x="324" y="77"/>
                    </a:lnTo>
                    <a:lnTo>
                      <a:pt x="322" y="77"/>
                    </a:lnTo>
                    <a:lnTo>
                      <a:pt x="317" y="75"/>
                    </a:lnTo>
                    <a:lnTo>
                      <a:pt x="316" y="75"/>
                    </a:lnTo>
                    <a:lnTo>
                      <a:pt x="311" y="84"/>
                    </a:lnTo>
                    <a:lnTo>
                      <a:pt x="311" y="89"/>
                    </a:lnTo>
                    <a:lnTo>
                      <a:pt x="311" y="91"/>
                    </a:lnTo>
                    <a:lnTo>
                      <a:pt x="310" y="92"/>
                    </a:lnTo>
                    <a:lnTo>
                      <a:pt x="304" y="92"/>
                    </a:lnTo>
                    <a:lnTo>
                      <a:pt x="301" y="94"/>
                    </a:lnTo>
                    <a:lnTo>
                      <a:pt x="300" y="92"/>
                    </a:lnTo>
                    <a:lnTo>
                      <a:pt x="300" y="88"/>
                    </a:lnTo>
                    <a:lnTo>
                      <a:pt x="298" y="85"/>
                    </a:lnTo>
                    <a:lnTo>
                      <a:pt x="293" y="80"/>
                    </a:lnTo>
                    <a:lnTo>
                      <a:pt x="290" y="81"/>
                    </a:lnTo>
                    <a:lnTo>
                      <a:pt x="289" y="78"/>
                    </a:lnTo>
                    <a:lnTo>
                      <a:pt x="288" y="77"/>
                    </a:lnTo>
                    <a:lnTo>
                      <a:pt x="287" y="76"/>
                    </a:lnTo>
                    <a:lnTo>
                      <a:pt x="284" y="76"/>
                    </a:lnTo>
                    <a:lnTo>
                      <a:pt x="283" y="75"/>
                    </a:lnTo>
                    <a:lnTo>
                      <a:pt x="280" y="75"/>
                    </a:lnTo>
                    <a:lnTo>
                      <a:pt x="279" y="78"/>
                    </a:lnTo>
                    <a:lnTo>
                      <a:pt x="278" y="79"/>
                    </a:lnTo>
                    <a:lnTo>
                      <a:pt x="276" y="79"/>
                    </a:lnTo>
                    <a:lnTo>
                      <a:pt x="276" y="81"/>
                    </a:lnTo>
                    <a:lnTo>
                      <a:pt x="272" y="84"/>
                    </a:lnTo>
                    <a:lnTo>
                      <a:pt x="270" y="84"/>
                    </a:lnTo>
                    <a:lnTo>
                      <a:pt x="270" y="85"/>
                    </a:lnTo>
                    <a:lnTo>
                      <a:pt x="268" y="87"/>
                    </a:lnTo>
                    <a:lnTo>
                      <a:pt x="267" y="94"/>
                    </a:lnTo>
                    <a:lnTo>
                      <a:pt x="267" y="96"/>
                    </a:lnTo>
                    <a:lnTo>
                      <a:pt x="266" y="97"/>
                    </a:lnTo>
                    <a:lnTo>
                      <a:pt x="262" y="95"/>
                    </a:lnTo>
                    <a:lnTo>
                      <a:pt x="257" y="102"/>
                    </a:lnTo>
                    <a:lnTo>
                      <a:pt x="255" y="99"/>
                    </a:lnTo>
                    <a:lnTo>
                      <a:pt x="255" y="98"/>
                    </a:lnTo>
                    <a:lnTo>
                      <a:pt x="253" y="98"/>
                    </a:lnTo>
                    <a:lnTo>
                      <a:pt x="249" y="95"/>
                    </a:lnTo>
                    <a:lnTo>
                      <a:pt x="248" y="94"/>
                    </a:lnTo>
                    <a:lnTo>
                      <a:pt x="248" y="92"/>
                    </a:lnTo>
                    <a:lnTo>
                      <a:pt x="251" y="90"/>
                    </a:lnTo>
                    <a:lnTo>
                      <a:pt x="254" y="89"/>
                    </a:lnTo>
                    <a:lnTo>
                      <a:pt x="258" y="86"/>
                    </a:lnTo>
                    <a:lnTo>
                      <a:pt x="257" y="85"/>
                    </a:lnTo>
                    <a:lnTo>
                      <a:pt x="254" y="84"/>
                    </a:lnTo>
                    <a:lnTo>
                      <a:pt x="254" y="80"/>
                    </a:lnTo>
                    <a:lnTo>
                      <a:pt x="253" y="79"/>
                    </a:lnTo>
                    <a:lnTo>
                      <a:pt x="254" y="77"/>
                    </a:lnTo>
                    <a:lnTo>
                      <a:pt x="254" y="72"/>
                    </a:lnTo>
                    <a:lnTo>
                      <a:pt x="254" y="69"/>
                    </a:lnTo>
                    <a:lnTo>
                      <a:pt x="254" y="66"/>
                    </a:lnTo>
                    <a:lnTo>
                      <a:pt x="253" y="65"/>
                    </a:lnTo>
                    <a:lnTo>
                      <a:pt x="252" y="63"/>
                    </a:lnTo>
                    <a:lnTo>
                      <a:pt x="252" y="61"/>
                    </a:lnTo>
                    <a:lnTo>
                      <a:pt x="252" y="60"/>
                    </a:lnTo>
                    <a:lnTo>
                      <a:pt x="246" y="56"/>
                    </a:lnTo>
                    <a:lnTo>
                      <a:pt x="242" y="56"/>
                    </a:lnTo>
                    <a:lnTo>
                      <a:pt x="241" y="56"/>
                    </a:lnTo>
                    <a:lnTo>
                      <a:pt x="239" y="58"/>
                    </a:lnTo>
                    <a:lnTo>
                      <a:pt x="237" y="57"/>
                    </a:lnTo>
                    <a:lnTo>
                      <a:pt x="235" y="59"/>
                    </a:lnTo>
                    <a:lnTo>
                      <a:pt x="233" y="58"/>
                    </a:lnTo>
                    <a:lnTo>
                      <a:pt x="230" y="59"/>
                    </a:lnTo>
                    <a:lnTo>
                      <a:pt x="224" y="61"/>
                    </a:lnTo>
                    <a:lnTo>
                      <a:pt x="223" y="63"/>
                    </a:lnTo>
                    <a:lnTo>
                      <a:pt x="218" y="60"/>
                    </a:lnTo>
                    <a:lnTo>
                      <a:pt x="218" y="58"/>
                    </a:lnTo>
                    <a:lnTo>
                      <a:pt x="218" y="56"/>
                    </a:lnTo>
                    <a:lnTo>
                      <a:pt x="218" y="50"/>
                    </a:lnTo>
                    <a:lnTo>
                      <a:pt x="216" y="48"/>
                    </a:lnTo>
                    <a:lnTo>
                      <a:pt x="216" y="44"/>
                    </a:lnTo>
                    <a:lnTo>
                      <a:pt x="215" y="43"/>
                    </a:lnTo>
                    <a:lnTo>
                      <a:pt x="213" y="38"/>
                    </a:lnTo>
                    <a:lnTo>
                      <a:pt x="211" y="35"/>
                    </a:lnTo>
                    <a:lnTo>
                      <a:pt x="213" y="27"/>
                    </a:lnTo>
                    <a:lnTo>
                      <a:pt x="210" y="24"/>
                    </a:lnTo>
                    <a:lnTo>
                      <a:pt x="210" y="21"/>
                    </a:lnTo>
                    <a:lnTo>
                      <a:pt x="202" y="22"/>
                    </a:lnTo>
                    <a:lnTo>
                      <a:pt x="202" y="24"/>
                    </a:lnTo>
                    <a:lnTo>
                      <a:pt x="199" y="26"/>
                    </a:lnTo>
                    <a:lnTo>
                      <a:pt x="194" y="24"/>
                    </a:lnTo>
                    <a:lnTo>
                      <a:pt x="190" y="26"/>
                    </a:lnTo>
                    <a:lnTo>
                      <a:pt x="188" y="27"/>
                    </a:lnTo>
                    <a:lnTo>
                      <a:pt x="187" y="27"/>
                    </a:lnTo>
                    <a:lnTo>
                      <a:pt x="183" y="24"/>
                    </a:lnTo>
                    <a:lnTo>
                      <a:pt x="179" y="25"/>
                    </a:lnTo>
                    <a:lnTo>
                      <a:pt x="177" y="24"/>
                    </a:lnTo>
                    <a:lnTo>
                      <a:pt x="175" y="22"/>
                    </a:lnTo>
                    <a:lnTo>
                      <a:pt x="174" y="18"/>
                    </a:lnTo>
                    <a:lnTo>
                      <a:pt x="173" y="17"/>
                    </a:lnTo>
                    <a:lnTo>
                      <a:pt x="170" y="15"/>
                    </a:lnTo>
                    <a:lnTo>
                      <a:pt x="168" y="13"/>
                    </a:lnTo>
                    <a:lnTo>
                      <a:pt x="165" y="13"/>
                    </a:lnTo>
                    <a:lnTo>
                      <a:pt x="158" y="10"/>
                    </a:lnTo>
                    <a:lnTo>
                      <a:pt x="157" y="5"/>
                    </a:lnTo>
                    <a:lnTo>
                      <a:pt x="154" y="3"/>
                    </a:lnTo>
                    <a:lnTo>
                      <a:pt x="147" y="1"/>
                    </a:lnTo>
                    <a:lnTo>
                      <a:pt x="142" y="3"/>
                    </a:lnTo>
                    <a:lnTo>
                      <a:pt x="140" y="0"/>
                    </a:lnTo>
                    <a:lnTo>
                      <a:pt x="136" y="0"/>
                    </a:lnTo>
                    <a:lnTo>
                      <a:pt x="136" y="6"/>
                    </a:lnTo>
                    <a:lnTo>
                      <a:pt x="136" y="9"/>
                    </a:lnTo>
                    <a:lnTo>
                      <a:pt x="137" y="12"/>
                    </a:lnTo>
                    <a:lnTo>
                      <a:pt x="142" y="17"/>
                    </a:lnTo>
                    <a:lnTo>
                      <a:pt x="144" y="22"/>
                    </a:lnTo>
                    <a:lnTo>
                      <a:pt x="142" y="25"/>
                    </a:lnTo>
                    <a:lnTo>
                      <a:pt x="139" y="30"/>
                    </a:lnTo>
                    <a:lnTo>
                      <a:pt x="138" y="31"/>
                    </a:lnTo>
                    <a:lnTo>
                      <a:pt x="141" y="34"/>
                    </a:lnTo>
                    <a:lnTo>
                      <a:pt x="139" y="39"/>
                    </a:lnTo>
                    <a:lnTo>
                      <a:pt x="140" y="41"/>
                    </a:lnTo>
                    <a:lnTo>
                      <a:pt x="138" y="44"/>
                    </a:lnTo>
                    <a:lnTo>
                      <a:pt x="138" y="47"/>
                    </a:lnTo>
                    <a:lnTo>
                      <a:pt x="139" y="47"/>
                    </a:lnTo>
                    <a:lnTo>
                      <a:pt x="140" y="58"/>
                    </a:lnTo>
                    <a:lnTo>
                      <a:pt x="142" y="60"/>
                    </a:lnTo>
                    <a:lnTo>
                      <a:pt x="139" y="63"/>
                    </a:lnTo>
                    <a:lnTo>
                      <a:pt x="137" y="67"/>
                    </a:lnTo>
                    <a:lnTo>
                      <a:pt x="137" y="68"/>
                    </a:lnTo>
                    <a:lnTo>
                      <a:pt x="141" y="71"/>
                    </a:lnTo>
                    <a:lnTo>
                      <a:pt x="142" y="74"/>
                    </a:lnTo>
                    <a:lnTo>
                      <a:pt x="142" y="77"/>
                    </a:lnTo>
                    <a:lnTo>
                      <a:pt x="145" y="79"/>
                    </a:lnTo>
                    <a:lnTo>
                      <a:pt x="142" y="81"/>
                    </a:lnTo>
                    <a:lnTo>
                      <a:pt x="139" y="85"/>
                    </a:lnTo>
                    <a:lnTo>
                      <a:pt x="140" y="87"/>
                    </a:lnTo>
                    <a:lnTo>
                      <a:pt x="135" y="94"/>
                    </a:lnTo>
                    <a:lnTo>
                      <a:pt x="137" y="97"/>
                    </a:lnTo>
                    <a:lnTo>
                      <a:pt x="141" y="98"/>
                    </a:lnTo>
                    <a:lnTo>
                      <a:pt x="140" y="99"/>
                    </a:lnTo>
                    <a:lnTo>
                      <a:pt x="138" y="100"/>
                    </a:lnTo>
                    <a:lnTo>
                      <a:pt x="142" y="105"/>
                    </a:lnTo>
                    <a:lnTo>
                      <a:pt x="140" y="105"/>
                    </a:lnTo>
                    <a:lnTo>
                      <a:pt x="142" y="106"/>
                    </a:lnTo>
                    <a:lnTo>
                      <a:pt x="143" y="109"/>
                    </a:lnTo>
                    <a:lnTo>
                      <a:pt x="145" y="111"/>
                    </a:lnTo>
                    <a:lnTo>
                      <a:pt x="145" y="112"/>
                    </a:lnTo>
                    <a:lnTo>
                      <a:pt x="146" y="113"/>
                    </a:lnTo>
                    <a:lnTo>
                      <a:pt x="147" y="116"/>
                    </a:lnTo>
                    <a:lnTo>
                      <a:pt x="148" y="116"/>
                    </a:lnTo>
                    <a:lnTo>
                      <a:pt x="148" y="119"/>
                    </a:lnTo>
                    <a:lnTo>
                      <a:pt x="149" y="122"/>
                    </a:lnTo>
                    <a:lnTo>
                      <a:pt x="149" y="123"/>
                    </a:lnTo>
                    <a:lnTo>
                      <a:pt x="140" y="123"/>
                    </a:lnTo>
                    <a:lnTo>
                      <a:pt x="138" y="124"/>
                    </a:lnTo>
                    <a:lnTo>
                      <a:pt x="137" y="125"/>
                    </a:lnTo>
                    <a:lnTo>
                      <a:pt x="137" y="122"/>
                    </a:lnTo>
                    <a:lnTo>
                      <a:pt x="136" y="124"/>
                    </a:lnTo>
                    <a:lnTo>
                      <a:pt x="136" y="125"/>
                    </a:lnTo>
                    <a:lnTo>
                      <a:pt x="135" y="125"/>
                    </a:lnTo>
                    <a:lnTo>
                      <a:pt x="135" y="121"/>
                    </a:lnTo>
                    <a:lnTo>
                      <a:pt x="134" y="121"/>
                    </a:lnTo>
                    <a:lnTo>
                      <a:pt x="134" y="122"/>
                    </a:lnTo>
                    <a:lnTo>
                      <a:pt x="133" y="121"/>
                    </a:lnTo>
                    <a:lnTo>
                      <a:pt x="133" y="120"/>
                    </a:lnTo>
                    <a:lnTo>
                      <a:pt x="132" y="120"/>
                    </a:lnTo>
                    <a:lnTo>
                      <a:pt x="132" y="119"/>
                    </a:lnTo>
                    <a:lnTo>
                      <a:pt x="131" y="119"/>
                    </a:lnTo>
                    <a:lnTo>
                      <a:pt x="129" y="120"/>
                    </a:lnTo>
                    <a:lnTo>
                      <a:pt x="128" y="120"/>
                    </a:lnTo>
                    <a:lnTo>
                      <a:pt x="126" y="121"/>
                    </a:lnTo>
                    <a:lnTo>
                      <a:pt x="125" y="120"/>
                    </a:lnTo>
                    <a:lnTo>
                      <a:pt x="125" y="124"/>
                    </a:lnTo>
                    <a:lnTo>
                      <a:pt x="122" y="124"/>
                    </a:lnTo>
                    <a:lnTo>
                      <a:pt x="121" y="122"/>
                    </a:lnTo>
                    <a:lnTo>
                      <a:pt x="120" y="122"/>
                    </a:lnTo>
                    <a:lnTo>
                      <a:pt x="119" y="121"/>
                    </a:lnTo>
                    <a:lnTo>
                      <a:pt x="117" y="121"/>
                    </a:lnTo>
                    <a:lnTo>
                      <a:pt x="117" y="119"/>
                    </a:lnTo>
                    <a:lnTo>
                      <a:pt x="113" y="113"/>
                    </a:lnTo>
                    <a:lnTo>
                      <a:pt x="113" y="111"/>
                    </a:lnTo>
                    <a:lnTo>
                      <a:pt x="114" y="111"/>
                    </a:lnTo>
                    <a:lnTo>
                      <a:pt x="114" y="110"/>
                    </a:lnTo>
                    <a:lnTo>
                      <a:pt x="113" y="109"/>
                    </a:lnTo>
                    <a:lnTo>
                      <a:pt x="109" y="106"/>
                    </a:lnTo>
                    <a:lnTo>
                      <a:pt x="109" y="108"/>
                    </a:lnTo>
                    <a:lnTo>
                      <a:pt x="108" y="109"/>
                    </a:lnTo>
                    <a:lnTo>
                      <a:pt x="109" y="111"/>
                    </a:lnTo>
                    <a:lnTo>
                      <a:pt x="109" y="113"/>
                    </a:lnTo>
                    <a:lnTo>
                      <a:pt x="108" y="113"/>
                    </a:lnTo>
                    <a:lnTo>
                      <a:pt x="107" y="113"/>
                    </a:lnTo>
                    <a:lnTo>
                      <a:pt x="105" y="111"/>
                    </a:lnTo>
                    <a:lnTo>
                      <a:pt x="104" y="116"/>
                    </a:lnTo>
                    <a:lnTo>
                      <a:pt x="101" y="116"/>
                    </a:lnTo>
                    <a:lnTo>
                      <a:pt x="97" y="116"/>
                    </a:lnTo>
                    <a:lnTo>
                      <a:pt x="96" y="119"/>
                    </a:lnTo>
                    <a:lnTo>
                      <a:pt x="97" y="121"/>
                    </a:lnTo>
                    <a:lnTo>
                      <a:pt x="97" y="125"/>
                    </a:lnTo>
                    <a:lnTo>
                      <a:pt x="100" y="127"/>
                    </a:lnTo>
                    <a:lnTo>
                      <a:pt x="99" y="129"/>
                    </a:lnTo>
                    <a:lnTo>
                      <a:pt x="97" y="129"/>
                    </a:lnTo>
                    <a:lnTo>
                      <a:pt x="98" y="130"/>
                    </a:lnTo>
                    <a:lnTo>
                      <a:pt x="96" y="132"/>
                    </a:lnTo>
                    <a:lnTo>
                      <a:pt x="96" y="133"/>
                    </a:lnTo>
                    <a:lnTo>
                      <a:pt x="94" y="133"/>
                    </a:lnTo>
                    <a:lnTo>
                      <a:pt x="93" y="130"/>
                    </a:lnTo>
                    <a:lnTo>
                      <a:pt x="92" y="131"/>
                    </a:lnTo>
                    <a:lnTo>
                      <a:pt x="91" y="132"/>
                    </a:lnTo>
                    <a:lnTo>
                      <a:pt x="92" y="134"/>
                    </a:lnTo>
                    <a:lnTo>
                      <a:pt x="92" y="135"/>
                    </a:lnTo>
                    <a:lnTo>
                      <a:pt x="91" y="134"/>
                    </a:lnTo>
                    <a:lnTo>
                      <a:pt x="91" y="135"/>
                    </a:lnTo>
                    <a:lnTo>
                      <a:pt x="89" y="133"/>
                    </a:lnTo>
                    <a:lnTo>
                      <a:pt x="88" y="135"/>
                    </a:lnTo>
                    <a:lnTo>
                      <a:pt x="87" y="134"/>
                    </a:lnTo>
                    <a:lnTo>
                      <a:pt x="85" y="135"/>
                    </a:lnTo>
                    <a:lnTo>
                      <a:pt x="82" y="134"/>
                    </a:lnTo>
                    <a:lnTo>
                      <a:pt x="82" y="132"/>
                    </a:lnTo>
                    <a:lnTo>
                      <a:pt x="81" y="132"/>
                    </a:lnTo>
                    <a:lnTo>
                      <a:pt x="82" y="132"/>
                    </a:lnTo>
                    <a:lnTo>
                      <a:pt x="82" y="130"/>
                    </a:lnTo>
                    <a:lnTo>
                      <a:pt x="80" y="130"/>
                    </a:lnTo>
                    <a:lnTo>
                      <a:pt x="80" y="129"/>
                    </a:lnTo>
                    <a:lnTo>
                      <a:pt x="83" y="130"/>
                    </a:lnTo>
                    <a:lnTo>
                      <a:pt x="83" y="129"/>
                    </a:lnTo>
                    <a:lnTo>
                      <a:pt x="82" y="129"/>
                    </a:lnTo>
                    <a:lnTo>
                      <a:pt x="81" y="126"/>
                    </a:lnTo>
                    <a:lnTo>
                      <a:pt x="82" y="126"/>
                    </a:lnTo>
                    <a:lnTo>
                      <a:pt x="81" y="123"/>
                    </a:lnTo>
                    <a:lnTo>
                      <a:pt x="82" y="122"/>
                    </a:lnTo>
                    <a:lnTo>
                      <a:pt x="80" y="121"/>
                    </a:lnTo>
                    <a:lnTo>
                      <a:pt x="78" y="122"/>
                    </a:lnTo>
                    <a:lnTo>
                      <a:pt x="77" y="127"/>
                    </a:lnTo>
                    <a:lnTo>
                      <a:pt x="75" y="125"/>
                    </a:lnTo>
                    <a:lnTo>
                      <a:pt x="74" y="123"/>
                    </a:lnTo>
                    <a:lnTo>
                      <a:pt x="72" y="122"/>
                    </a:lnTo>
                    <a:lnTo>
                      <a:pt x="71" y="122"/>
                    </a:lnTo>
                    <a:lnTo>
                      <a:pt x="70" y="119"/>
                    </a:lnTo>
                    <a:lnTo>
                      <a:pt x="71" y="117"/>
                    </a:lnTo>
                    <a:lnTo>
                      <a:pt x="68" y="116"/>
                    </a:lnTo>
                    <a:lnTo>
                      <a:pt x="67" y="117"/>
                    </a:lnTo>
                    <a:lnTo>
                      <a:pt x="66" y="117"/>
                    </a:lnTo>
                    <a:lnTo>
                      <a:pt x="66" y="115"/>
                    </a:lnTo>
                    <a:lnTo>
                      <a:pt x="64" y="117"/>
                    </a:lnTo>
                    <a:lnTo>
                      <a:pt x="63" y="116"/>
                    </a:lnTo>
                    <a:lnTo>
                      <a:pt x="60" y="115"/>
                    </a:lnTo>
                    <a:lnTo>
                      <a:pt x="60" y="113"/>
                    </a:lnTo>
                    <a:lnTo>
                      <a:pt x="57" y="111"/>
                    </a:lnTo>
                    <a:lnTo>
                      <a:pt x="56" y="110"/>
                    </a:lnTo>
                    <a:lnTo>
                      <a:pt x="54" y="110"/>
                    </a:lnTo>
                    <a:lnTo>
                      <a:pt x="53" y="111"/>
                    </a:lnTo>
                    <a:lnTo>
                      <a:pt x="52" y="109"/>
                    </a:lnTo>
                    <a:lnTo>
                      <a:pt x="51" y="110"/>
                    </a:lnTo>
                    <a:lnTo>
                      <a:pt x="50" y="110"/>
                    </a:lnTo>
                    <a:lnTo>
                      <a:pt x="49" y="111"/>
                    </a:lnTo>
                    <a:lnTo>
                      <a:pt x="48" y="113"/>
                    </a:lnTo>
                    <a:lnTo>
                      <a:pt x="45" y="114"/>
                    </a:lnTo>
                    <a:lnTo>
                      <a:pt x="45" y="116"/>
                    </a:lnTo>
                    <a:lnTo>
                      <a:pt x="43" y="116"/>
                    </a:lnTo>
                    <a:lnTo>
                      <a:pt x="44" y="117"/>
                    </a:lnTo>
                    <a:lnTo>
                      <a:pt x="43" y="120"/>
                    </a:lnTo>
                    <a:lnTo>
                      <a:pt x="43" y="121"/>
                    </a:lnTo>
                    <a:lnTo>
                      <a:pt x="41" y="121"/>
                    </a:lnTo>
                    <a:lnTo>
                      <a:pt x="40" y="121"/>
                    </a:lnTo>
                    <a:lnTo>
                      <a:pt x="38" y="122"/>
                    </a:lnTo>
                    <a:lnTo>
                      <a:pt x="35" y="118"/>
                    </a:lnTo>
                    <a:lnTo>
                      <a:pt x="32" y="116"/>
                    </a:lnTo>
                    <a:lnTo>
                      <a:pt x="29" y="115"/>
                    </a:lnTo>
                    <a:lnTo>
                      <a:pt x="28" y="113"/>
                    </a:lnTo>
                    <a:lnTo>
                      <a:pt x="27" y="111"/>
                    </a:lnTo>
                    <a:lnTo>
                      <a:pt x="22" y="108"/>
                    </a:lnTo>
                    <a:lnTo>
                      <a:pt x="22" y="109"/>
                    </a:lnTo>
                    <a:lnTo>
                      <a:pt x="20" y="108"/>
                    </a:lnTo>
                    <a:lnTo>
                      <a:pt x="20" y="106"/>
                    </a:lnTo>
                    <a:lnTo>
                      <a:pt x="19" y="105"/>
                    </a:lnTo>
                    <a:lnTo>
                      <a:pt x="19" y="106"/>
                    </a:lnTo>
                    <a:lnTo>
                      <a:pt x="18" y="106"/>
                    </a:lnTo>
                    <a:lnTo>
                      <a:pt x="18" y="108"/>
                    </a:lnTo>
                    <a:lnTo>
                      <a:pt x="17" y="108"/>
                    </a:lnTo>
                    <a:lnTo>
                      <a:pt x="17" y="109"/>
                    </a:lnTo>
                    <a:lnTo>
                      <a:pt x="15" y="109"/>
                    </a:lnTo>
                    <a:lnTo>
                      <a:pt x="15" y="110"/>
                    </a:lnTo>
                    <a:lnTo>
                      <a:pt x="11" y="110"/>
                    </a:lnTo>
                    <a:lnTo>
                      <a:pt x="10" y="111"/>
                    </a:lnTo>
                    <a:lnTo>
                      <a:pt x="10" y="115"/>
                    </a:lnTo>
                    <a:lnTo>
                      <a:pt x="10" y="116"/>
                    </a:lnTo>
                    <a:lnTo>
                      <a:pt x="11" y="116"/>
                    </a:lnTo>
                    <a:lnTo>
                      <a:pt x="14" y="120"/>
                    </a:lnTo>
                    <a:lnTo>
                      <a:pt x="14" y="122"/>
                    </a:lnTo>
                    <a:lnTo>
                      <a:pt x="13" y="124"/>
                    </a:lnTo>
                    <a:lnTo>
                      <a:pt x="13" y="125"/>
                    </a:lnTo>
                    <a:lnTo>
                      <a:pt x="14" y="125"/>
                    </a:lnTo>
                    <a:lnTo>
                      <a:pt x="16" y="127"/>
                    </a:lnTo>
                    <a:lnTo>
                      <a:pt x="15" y="128"/>
                    </a:lnTo>
                    <a:lnTo>
                      <a:pt x="15" y="129"/>
                    </a:lnTo>
                    <a:lnTo>
                      <a:pt x="14" y="129"/>
                    </a:lnTo>
                    <a:lnTo>
                      <a:pt x="13" y="129"/>
                    </a:lnTo>
                    <a:lnTo>
                      <a:pt x="14" y="129"/>
                    </a:lnTo>
                    <a:lnTo>
                      <a:pt x="14" y="130"/>
                    </a:lnTo>
                    <a:lnTo>
                      <a:pt x="13" y="132"/>
                    </a:lnTo>
                    <a:lnTo>
                      <a:pt x="14" y="132"/>
                    </a:lnTo>
                    <a:lnTo>
                      <a:pt x="13" y="134"/>
                    </a:lnTo>
                    <a:lnTo>
                      <a:pt x="13" y="136"/>
                    </a:lnTo>
                    <a:lnTo>
                      <a:pt x="11" y="138"/>
                    </a:lnTo>
                    <a:lnTo>
                      <a:pt x="11" y="140"/>
                    </a:lnTo>
                    <a:lnTo>
                      <a:pt x="13" y="139"/>
                    </a:lnTo>
                    <a:lnTo>
                      <a:pt x="13" y="141"/>
                    </a:lnTo>
                    <a:lnTo>
                      <a:pt x="15" y="140"/>
                    </a:lnTo>
                    <a:lnTo>
                      <a:pt x="15" y="141"/>
                    </a:lnTo>
                    <a:lnTo>
                      <a:pt x="17" y="145"/>
                    </a:lnTo>
                    <a:lnTo>
                      <a:pt x="17" y="146"/>
                    </a:lnTo>
                    <a:lnTo>
                      <a:pt x="15" y="146"/>
                    </a:lnTo>
                    <a:lnTo>
                      <a:pt x="15" y="148"/>
                    </a:lnTo>
                    <a:lnTo>
                      <a:pt x="16" y="149"/>
                    </a:lnTo>
                    <a:lnTo>
                      <a:pt x="16" y="150"/>
                    </a:lnTo>
                    <a:lnTo>
                      <a:pt x="19" y="151"/>
                    </a:lnTo>
                    <a:lnTo>
                      <a:pt x="15" y="160"/>
                    </a:lnTo>
                    <a:lnTo>
                      <a:pt x="15" y="159"/>
                    </a:lnTo>
                    <a:lnTo>
                      <a:pt x="14" y="160"/>
                    </a:lnTo>
                    <a:lnTo>
                      <a:pt x="13" y="159"/>
                    </a:lnTo>
                    <a:lnTo>
                      <a:pt x="13" y="160"/>
                    </a:lnTo>
                    <a:lnTo>
                      <a:pt x="10" y="160"/>
                    </a:lnTo>
                    <a:lnTo>
                      <a:pt x="10" y="163"/>
                    </a:lnTo>
                    <a:lnTo>
                      <a:pt x="11" y="163"/>
                    </a:lnTo>
                    <a:lnTo>
                      <a:pt x="11" y="164"/>
                    </a:lnTo>
                    <a:lnTo>
                      <a:pt x="10" y="165"/>
                    </a:lnTo>
                    <a:lnTo>
                      <a:pt x="11" y="167"/>
                    </a:lnTo>
                    <a:lnTo>
                      <a:pt x="11" y="168"/>
                    </a:lnTo>
                    <a:lnTo>
                      <a:pt x="10" y="168"/>
                    </a:lnTo>
                    <a:lnTo>
                      <a:pt x="9" y="169"/>
                    </a:lnTo>
                    <a:lnTo>
                      <a:pt x="8" y="169"/>
                    </a:lnTo>
                    <a:lnTo>
                      <a:pt x="9" y="168"/>
                    </a:lnTo>
                    <a:lnTo>
                      <a:pt x="8" y="168"/>
                    </a:lnTo>
                    <a:lnTo>
                      <a:pt x="7" y="168"/>
                    </a:lnTo>
                    <a:lnTo>
                      <a:pt x="6" y="168"/>
                    </a:lnTo>
                    <a:lnTo>
                      <a:pt x="5" y="167"/>
                    </a:lnTo>
                    <a:lnTo>
                      <a:pt x="3" y="169"/>
                    </a:lnTo>
                    <a:lnTo>
                      <a:pt x="0" y="172"/>
                    </a:lnTo>
                    <a:lnTo>
                      <a:pt x="2" y="175"/>
                    </a:lnTo>
                    <a:lnTo>
                      <a:pt x="3" y="177"/>
                    </a:lnTo>
                    <a:lnTo>
                      <a:pt x="5" y="177"/>
                    </a:lnTo>
                    <a:lnTo>
                      <a:pt x="7" y="180"/>
                    </a:lnTo>
                    <a:lnTo>
                      <a:pt x="6" y="180"/>
                    </a:lnTo>
                    <a:lnTo>
                      <a:pt x="4" y="181"/>
                    </a:lnTo>
                    <a:lnTo>
                      <a:pt x="5" y="185"/>
                    </a:lnTo>
                    <a:lnTo>
                      <a:pt x="5" y="187"/>
                    </a:lnTo>
                    <a:lnTo>
                      <a:pt x="7" y="189"/>
                    </a:lnTo>
                    <a:lnTo>
                      <a:pt x="9" y="191"/>
                    </a:lnTo>
                    <a:lnTo>
                      <a:pt x="11" y="192"/>
                    </a:lnTo>
                    <a:lnTo>
                      <a:pt x="13" y="191"/>
                    </a:lnTo>
                    <a:lnTo>
                      <a:pt x="15" y="188"/>
                    </a:lnTo>
                    <a:lnTo>
                      <a:pt x="16" y="191"/>
                    </a:lnTo>
                    <a:lnTo>
                      <a:pt x="20" y="193"/>
                    </a:lnTo>
                    <a:lnTo>
                      <a:pt x="21" y="193"/>
                    </a:lnTo>
                    <a:lnTo>
                      <a:pt x="20" y="194"/>
                    </a:lnTo>
                    <a:lnTo>
                      <a:pt x="19" y="194"/>
                    </a:lnTo>
                    <a:lnTo>
                      <a:pt x="19" y="198"/>
                    </a:lnTo>
                    <a:lnTo>
                      <a:pt x="20" y="198"/>
                    </a:lnTo>
                    <a:lnTo>
                      <a:pt x="22" y="197"/>
                    </a:lnTo>
                    <a:lnTo>
                      <a:pt x="22" y="198"/>
                    </a:lnTo>
                    <a:lnTo>
                      <a:pt x="23" y="200"/>
                    </a:lnTo>
                    <a:lnTo>
                      <a:pt x="24" y="200"/>
                    </a:lnTo>
                    <a:lnTo>
                      <a:pt x="25" y="202"/>
                    </a:lnTo>
                    <a:lnTo>
                      <a:pt x="26" y="202"/>
                    </a:lnTo>
                    <a:lnTo>
                      <a:pt x="27" y="204"/>
                    </a:lnTo>
                    <a:lnTo>
                      <a:pt x="27" y="206"/>
                    </a:lnTo>
                    <a:lnTo>
                      <a:pt x="26" y="205"/>
                    </a:lnTo>
                    <a:lnTo>
                      <a:pt x="23" y="206"/>
                    </a:lnTo>
                    <a:lnTo>
                      <a:pt x="23" y="208"/>
                    </a:lnTo>
                    <a:lnTo>
                      <a:pt x="25" y="209"/>
                    </a:lnTo>
                    <a:lnTo>
                      <a:pt x="25" y="211"/>
                    </a:lnTo>
                    <a:lnTo>
                      <a:pt x="23" y="213"/>
                    </a:lnTo>
                    <a:lnTo>
                      <a:pt x="25" y="214"/>
                    </a:lnTo>
                    <a:lnTo>
                      <a:pt x="28" y="217"/>
                    </a:lnTo>
                    <a:lnTo>
                      <a:pt x="28" y="218"/>
                    </a:lnTo>
                    <a:lnTo>
                      <a:pt x="29" y="219"/>
                    </a:lnTo>
                    <a:lnTo>
                      <a:pt x="30" y="217"/>
                    </a:lnTo>
                    <a:lnTo>
                      <a:pt x="30" y="219"/>
                    </a:lnTo>
                    <a:lnTo>
                      <a:pt x="31" y="219"/>
                    </a:lnTo>
                    <a:lnTo>
                      <a:pt x="32" y="219"/>
                    </a:lnTo>
                    <a:lnTo>
                      <a:pt x="32" y="217"/>
                    </a:lnTo>
                    <a:lnTo>
                      <a:pt x="36" y="218"/>
                    </a:lnTo>
                    <a:lnTo>
                      <a:pt x="38" y="216"/>
                    </a:lnTo>
                    <a:lnTo>
                      <a:pt x="39" y="216"/>
                    </a:lnTo>
                    <a:lnTo>
                      <a:pt x="39" y="217"/>
                    </a:lnTo>
                    <a:lnTo>
                      <a:pt x="41" y="219"/>
                    </a:lnTo>
                    <a:lnTo>
                      <a:pt x="42" y="219"/>
                    </a:lnTo>
                    <a:lnTo>
                      <a:pt x="43" y="220"/>
                    </a:lnTo>
                    <a:lnTo>
                      <a:pt x="44" y="219"/>
                    </a:lnTo>
                    <a:lnTo>
                      <a:pt x="46" y="221"/>
                    </a:lnTo>
                    <a:lnTo>
                      <a:pt x="49" y="223"/>
                    </a:lnTo>
                    <a:lnTo>
                      <a:pt x="48" y="223"/>
                    </a:lnTo>
                    <a:lnTo>
                      <a:pt x="49" y="225"/>
                    </a:lnTo>
                    <a:lnTo>
                      <a:pt x="50" y="224"/>
                    </a:lnTo>
                    <a:lnTo>
                      <a:pt x="52" y="223"/>
                    </a:lnTo>
                    <a:lnTo>
                      <a:pt x="53" y="220"/>
                    </a:lnTo>
                    <a:lnTo>
                      <a:pt x="56" y="221"/>
                    </a:lnTo>
                    <a:lnTo>
                      <a:pt x="57" y="219"/>
                    </a:lnTo>
                    <a:lnTo>
                      <a:pt x="59" y="219"/>
                    </a:lnTo>
                    <a:lnTo>
                      <a:pt x="60" y="219"/>
                    </a:lnTo>
                    <a:lnTo>
                      <a:pt x="62" y="219"/>
                    </a:lnTo>
                    <a:lnTo>
                      <a:pt x="63" y="217"/>
                    </a:lnTo>
                    <a:lnTo>
                      <a:pt x="63" y="219"/>
                    </a:lnTo>
                    <a:lnTo>
                      <a:pt x="63" y="222"/>
                    </a:lnTo>
                    <a:lnTo>
                      <a:pt x="64" y="222"/>
                    </a:lnTo>
                    <a:lnTo>
                      <a:pt x="64" y="223"/>
                    </a:lnTo>
                    <a:lnTo>
                      <a:pt x="66" y="223"/>
                    </a:lnTo>
                    <a:lnTo>
                      <a:pt x="67" y="224"/>
                    </a:lnTo>
                    <a:lnTo>
                      <a:pt x="67" y="225"/>
                    </a:lnTo>
                    <a:lnTo>
                      <a:pt x="69" y="225"/>
                    </a:lnTo>
                    <a:lnTo>
                      <a:pt x="69" y="227"/>
                    </a:lnTo>
                    <a:lnTo>
                      <a:pt x="68" y="228"/>
                    </a:lnTo>
                    <a:lnTo>
                      <a:pt x="68" y="230"/>
                    </a:lnTo>
                    <a:lnTo>
                      <a:pt x="68" y="231"/>
                    </a:lnTo>
                    <a:lnTo>
                      <a:pt x="68" y="234"/>
                    </a:lnTo>
                    <a:lnTo>
                      <a:pt x="68" y="237"/>
                    </a:lnTo>
                    <a:lnTo>
                      <a:pt x="69" y="240"/>
                    </a:lnTo>
                    <a:lnTo>
                      <a:pt x="68" y="241"/>
                    </a:lnTo>
                    <a:lnTo>
                      <a:pt x="66" y="241"/>
                    </a:lnTo>
                    <a:lnTo>
                      <a:pt x="64" y="242"/>
                    </a:lnTo>
                    <a:lnTo>
                      <a:pt x="66" y="243"/>
                    </a:lnTo>
                    <a:lnTo>
                      <a:pt x="66" y="249"/>
                    </a:lnTo>
                    <a:lnTo>
                      <a:pt x="64" y="252"/>
                    </a:lnTo>
                    <a:lnTo>
                      <a:pt x="66" y="253"/>
                    </a:lnTo>
                    <a:lnTo>
                      <a:pt x="66" y="255"/>
                    </a:lnTo>
                    <a:lnTo>
                      <a:pt x="67" y="255"/>
                    </a:lnTo>
                    <a:lnTo>
                      <a:pt x="69" y="257"/>
                    </a:lnTo>
                    <a:lnTo>
                      <a:pt x="68" y="261"/>
                    </a:lnTo>
                    <a:lnTo>
                      <a:pt x="69" y="259"/>
                    </a:lnTo>
                    <a:lnTo>
                      <a:pt x="69" y="261"/>
                    </a:lnTo>
                    <a:lnTo>
                      <a:pt x="70" y="261"/>
                    </a:lnTo>
                    <a:lnTo>
                      <a:pt x="69" y="263"/>
                    </a:lnTo>
                    <a:lnTo>
                      <a:pt x="71" y="262"/>
                    </a:lnTo>
                    <a:lnTo>
                      <a:pt x="69" y="265"/>
                    </a:lnTo>
                    <a:lnTo>
                      <a:pt x="69" y="267"/>
                    </a:lnTo>
                    <a:lnTo>
                      <a:pt x="68" y="269"/>
                    </a:lnTo>
                    <a:lnTo>
                      <a:pt x="68" y="268"/>
                    </a:lnTo>
                    <a:lnTo>
                      <a:pt x="66" y="270"/>
                    </a:lnTo>
                    <a:lnTo>
                      <a:pt x="67" y="271"/>
                    </a:lnTo>
                    <a:lnTo>
                      <a:pt x="68" y="272"/>
                    </a:lnTo>
                    <a:lnTo>
                      <a:pt x="67" y="272"/>
                    </a:lnTo>
                    <a:lnTo>
                      <a:pt x="66" y="274"/>
                    </a:lnTo>
                    <a:lnTo>
                      <a:pt x="66" y="273"/>
                    </a:lnTo>
                    <a:lnTo>
                      <a:pt x="66" y="275"/>
                    </a:lnTo>
                    <a:lnTo>
                      <a:pt x="64" y="275"/>
                    </a:lnTo>
                    <a:lnTo>
                      <a:pt x="63" y="277"/>
                    </a:lnTo>
                    <a:lnTo>
                      <a:pt x="61" y="276"/>
                    </a:lnTo>
                    <a:lnTo>
                      <a:pt x="60" y="279"/>
                    </a:lnTo>
                    <a:lnTo>
                      <a:pt x="60" y="278"/>
                    </a:lnTo>
                    <a:lnTo>
                      <a:pt x="59" y="278"/>
                    </a:lnTo>
                    <a:lnTo>
                      <a:pt x="59" y="280"/>
                    </a:lnTo>
                    <a:lnTo>
                      <a:pt x="58" y="280"/>
                    </a:lnTo>
                    <a:lnTo>
                      <a:pt x="57" y="279"/>
                    </a:lnTo>
                    <a:lnTo>
                      <a:pt x="56" y="282"/>
                    </a:lnTo>
                    <a:lnTo>
                      <a:pt x="58" y="282"/>
                    </a:lnTo>
                    <a:lnTo>
                      <a:pt x="61" y="284"/>
                    </a:lnTo>
                    <a:lnTo>
                      <a:pt x="61" y="285"/>
                    </a:lnTo>
                    <a:lnTo>
                      <a:pt x="57" y="288"/>
                    </a:lnTo>
                    <a:lnTo>
                      <a:pt x="54" y="289"/>
                    </a:lnTo>
                    <a:lnTo>
                      <a:pt x="58" y="291"/>
                    </a:lnTo>
                    <a:lnTo>
                      <a:pt x="62" y="290"/>
                    </a:lnTo>
                    <a:lnTo>
                      <a:pt x="64" y="293"/>
                    </a:lnTo>
                    <a:lnTo>
                      <a:pt x="65" y="295"/>
                    </a:lnTo>
                    <a:lnTo>
                      <a:pt x="68" y="296"/>
                    </a:lnTo>
                    <a:lnTo>
                      <a:pt x="68" y="295"/>
                    </a:lnTo>
                    <a:lnTo>
                      <a:pt x="68" y="293"/>
                    </a:lnTo>
                    <a:lnTo>
                      <a:pt x="69" y="295"/>
                    </a:lnTo>
                    <a:lnTo>
                      <a:pt x="71" y="295"/>
                    </a:lnTo>
                    <a:lnTo>
                      <a:pt x="70" y="296"/>
                    </a:lnTo>
                    <a:lnTo>
                      <a:pt x="74" y="300"/>
                    </a:lnTo>
                    <a:lnTo>
                      <a:pt x="76" y="301"/>
                    </a:lnTo>
                    <a:lnTo>
                      <a:pt x="77" y="301"/>
                    </a:lnTo>
                    <a:lnTo>
                      <a:pt x="79" y="303"/>
                    </a:lnTo>
                    <a:lnTo>
                      <a:pt x="76" y="306"/>
                    </a:lnTo>
                    <a:lnTo>
                      <a:pt x="76" y="309"/>
                    </a:lnTo>
                    <a:lnTo>
                      <a:pt x="79" y="316"/>
                    </a:lnTo>
                    <a:lnTo>
                      <a:pt x="84" y="315"/>
                    </a:lnTo>
                    <a:lnTo>
                      <a:pt x="85" y="313"/>
                    </a:lnTo>
                    <a:lnTo>
                      <a:pt x="86" y="313"/>
                    </a:lnTo>
                    <a:lnTo>
                      <a:pt x="88" y="312"/>
                    </a:lnTo>
                    <a:lnTo>
                      <a:pt x="88" y="311"/>
                    </a:lnTo>
                    <a:lnTo>
                      <a:pt x="90" y="312"/>
                    </a:lnTo>
                    <a:lnTo>
                      <a:pt x="91" y="311"/>
                    </a:lnTo>
                    <a:lnTo>
                      <a:pt x="89" y="311"/>
                    </a:lnTo>
                    <a:lnTo>
                      <a:pt x="89" y="309"/>
                    </a:lnTo>
                    <a:lnTo>
                      <a:pt x="93" y="310"/>
                    </a:lnTo>
                    <a:lnTo>
                      <a:pt x="94" y="310"/>
                    </a:lnTo>
                    <a:lnTo>
                      <a:pt x="96" y="309"/>
                    </a:lnTo>
                    <a:lnTo>
                      <a:pt x="97" y="308"/>
                    </a:lnTo>
                    <a:lnTo>
                      <a:pt x="98" y="309"/>
                    </a:lnTo>
                    <a:lnTo>
                      <a:pt x="99" y="309"/>
                    </a:lnTo>
                    <a:lnTo>
                      <a:pt x="98" y="306"/>
                    </a:lnTo>
                    <a:lnTo>
                      <a:pt x="98" y="305"/>
                    </a:lnTo>
                    <a:lnTo>
                      <a:pt x="99" y="301"/>
                    </a:lnTo>
                    <a:lnTo>
                      <a:pt x="100" y="301"/>
                    </a:lnTo>
                    <a:lnTo>
                      <a:pt x="104" y="299"/>
                    </a:lnTo>
                    <a:lnTo>
                      <a:pt x="105" y="299"/>
                    </a:lnTo>
                    <a:lnTo>
                      <a:pt x="106" y="300"/>
                    </a:lnTo>
                    <a:lnTo>
                      <a:pt x="107" y="299"/>
                    </a:lnTo>
                    <a:lnTo>
                      <a:pt x="107" y="301"/>
                    </a:lnTo>
                    <a:lnTo>
                      <a:pt x="108" y="302"/>
                    </a:lnTo>
                    <a:lnTo>
                      <a:pt x="110" y="301"/>
                    </a:lnTo>
                    <a:lnTo>
                      <a:pt x="110" y="299"/>
                    </a:lnTo>
                    <a:lnTo>
                      <a:pt x="111" y="299"/>
                    </a:lnTo>
                    <a:lnTo>
                      <a:pt x="113" y="299"/>
                    </a:lnTo>
                    <a:lnTo>
                      <a:pt x="112" y="297"/>
                    </a:lnTo>
                    <a:lnTo>
                      <a:pt x="112" y="295"/>
                    </a:lnTo>
                    <a:lnTo>
                      <a:pt x="113" y="295"/>
                    </a:lnTo>
                    <a:lnTo>
                      <a:pt x="116" y="297"/>
                    </a:lnTo>
                    <a:lnTo>
                      <a:pt x="115" y="302"/>
                    </a:lnTo>
                    <a:lnTo>
                      <a:pt x="117" y="302"/>
                    </a:lnTo>
                    <a:lnTo>
                      <a:pt x="117" y="304"/>
                    </a:lnTo>
                    <a:lnTo>
                      <a:pt x="118" y="304"/>
                    </a:lnTo>
                    <a:lnTo>
                      <a:pt x="118" y="303"/>
                    </a:lnTo>
                    <a:lnTo>
                      <a:pt x="120" y="304"/>
                    </a:lnTo>
                    <a:lnTo>
                      <a:pt x="120" y="305"/>
                    </a:lnTo>
                    <a:lnTo>
                      <a:pt x="121" y="304"/>
                    </a:lnTo>
                    <a:lnTo>
                      <a:pt x="120" y="304"/>
                    </a:lnTo>
                    <a:lnTo>
                      <a:pt x="120" y="301"/>
                    </a:lnTo>
                    <a:lnTo>
                      <a:pt x="120" y="303"/>
                    </a:lnTo>
                    <a:lnTo>
                      <a:pt x="121" y="302"/>
                    </a:lnTo>
                    <a:lnTo>
                      <a:pt x="121" y="303"/>
                    </a:lnTo>
                    <a:lnTo>
                      <a:pt x="123" y="303"/>
                    </a:lnTo>
                    <a:lnTo>
                      <a:pt x="123" y="304"/>
                    </a:lnTo>
                    <a:lnTo>
                      <a:pt x="125" y="303"/>
                    </a:lnTo>
                    <a:lnTo>
                      <a:pt x="127" y="304"/>
                    </a:lnTo>
                    <a:lnTo>
                      <a:pt x="128" y="303"/>
                    </a:lnTo>
                    <a:lnTo>
                      <a:pt x="128" y="304"/>
                    </a:lnTo>
                    <a:lnTo>
                      <a:pt x="128" y="305"/>
                    </a:lnTo>
                    <a:lnTo>
                      <a:pt x="129" y="305"/>
                    </a:lnTo>
                    <a:lnTo>
                      <a:pt x="131" y="306"/>
                    </a:lnTo>
                    <a:lnTo>
                      <a:pt x="131" y="305"/>
                    </a:lnTo>
                    <a:lnTo>
                      <a:pt x="133" y="306"/>
                    </a:lnTo>
                    <a:lnTo>
                      <a:pt x="133" y="303"/>
                    </a:lnTo>
                    <a:lnTo>
                      <a:pt x="134" y="304"/>
                    </a:lnTo>
                    <a:lnTo>
                      <a:pt x="134" y="305"/>
                    </a:lnTo>
                    <a:lnTo>
                      <a:pt x="138" y="307"/>
                    </a:lnTo>
                    <a:lnTo>
                      <a:pt x="138" y="308"/>
                    </a:lnTo>
                    <a:lnTo>
                      <a:pt x="140" y="309"/>
                    </a:lnTo>
                    <a:lnTo>
                      <a:pt x="140" y="310"/>
                    </a:lnTo>
                    <a:lnTo>
                      <a:pt x="141" y="311"/>
                    </a:lnTo>
                    <a:lnTo>
                      <a:pt x="142" y="310"/>
                    </a:lnTo>
                    <a:lnTo>
                      <a:pt x="144" y="311"/>
                    </a:lnTo>
                    <a:lnTo>
                      <a:pt x="145" y="310"/>
                    </a:lnTo>
                    <a:lnTo>
                      <a:pt x="145" y="309"/>
                    </a:lnTo>
                    <a:lnTo>
                      <a:pt x="147" y="306"/>
                    </a:lnTo>
                    <a:lnTo>
                      <a:pt x="148" y="306"/>
                    </a:lnTo>
                    <a:lnTo>
                      <a:pt x="149" y="305"/>
                    </a:lnTo>
                    <a:lnTo>
                      <a:pt x="150" y="306"/>
                    </a:lnTo>
                    <a:lnTo>
                      <a:pt x="151" y="306"/>
                    </a:lnTo>
                    <a:lnTo>
                      <a:pt x="153" y="306"/>
                    </a:lnTo>
                    <a:lnTo>
                      <a:pt x="154" y="309"/>
                    </a:lnTo>
                    <a:lnTo>
                      <a:pt x="156" y="305"/>
                    </a:lnTo>
                    <a:lnTo>
                      <a:pt x="157" y="306"/>
                    </a:lnTo>
                    <a:lnTo>
                      <a:pt x="158" y="306"/>
                    </a:lnTo>
                    <a:lnTo>
                      <a:pt x="159" y="305"/>
                    </a:lnTo>
                    <a:lnTo>
                      <a:pt x="160" y="300"/>
                    </a:lnTo>
                    <a:lnTo>
                      <a:pt x="159" y="299"/>
                    </a:lnTo>
                    <a:lnTo>
                      <a:pt x="159" y="296"/>
                    </a:lnTo>
                    <a:lnTo>
                      <a:pt x="161" y="296"/>
                    </a:lnTo>
                    <a:lnTo>
                      <a:pt x="161" y="295"/>
                    </a:lnTo>
                    <a:lnTo>
                      <a:pt x="163" y="295"/>
                    </a:lnTo>
                    <a:lnTo>
                      <a:pt x="164" y="293"/>
                    </a:lnTo>
                    <a:lnTo>
                      <a:pt x="167" y="295"/>
                    </a:lnTo>
                    <a:lnTo>
                      <a:pt x="168" y="292"/>
                    </a:lnTo>
                    <a:lnTo>
                      <a:pt x="170" y="291"/>
                    </a:lnTo>
                    <a:lnTo>
                      <a:pt x="172" y="293"/>
                    </a:lnTo>
                    <a:lnTo>
                      <a:pt x="173" y="295"/>
                    </a:lnTo>
                    <a:lnTo>
                      <a:pt x="177" y="295"/>
                    </a:lnTo>
                    <a:lnTo>
                      <a:pt x="177" y="296"/>
                    </a:lnTo>
                    <a:lnTo>
                      <a:pt x="176" y="298"/>
                    </a:lnTo>
                    <a:lnTo>
                      <a:pt x="178" y="299"/>
                    </a:lnTo>
                    <a:lnTo>
                      <a:pt x="176" y="303"/>
                    </a:lnTo>
                    <a:lnTo>
                      <a:pt x="175" y="306"/>
                    </a:lnTo>
                    <a:lnTo>
                      <a:pt x="176" y="309"/>
                    </a:lnTo>
                    <a:lnTo>
                      <a:pt x="178" y="310"/>
                    </a:lnTo>
                    <a:lnTo>
                      <a:pt x="178" y="311"/>
                    </a:lnTo>
                    <a:lnTo>
                      <a:pt x="179" y="311"/>
                    </a:lnTo>
                    <a:lnTo>
                      <a:pt x="183" y="312"/>
                    </a:lnTo>
                    <a:lnTo>
                      <a:pt x="183" y="314"/>
                    </a:lnTo>
                    <a:lnTo>
                      <a:pt x="185" y="313"/>
                    </a:lnTo>
                    <a:lnTo>
                      <a:pt x="185" y="312"/>
                    </a:lnTo>
                    <a:lnTo>
                      <a:pt x="188" y="310"/>
                    </a:lnTo>
                    <a:lnTo>
                      <a:pt x="189" y="306"/>
                    </a:lnTo>
                    <a:lnTo>
                      <a:pt x="194" y="307"/>
                    </a:lnTo>
                    <a:lnTo>
                      <a:pt x="198" y="308"/>
                    </a:lnTo>
                    <a:lnTo>
                      <a:pt x="199" y="301"/>
                    </a:lnTo>
                    <a:lnTo>
                      <a:pt x="207" y="301"/>
                    </a:lnTo>
                    <a:lnTo>
                      <a:pt x="208" y="301"/>
                    </a:lnTo>
                    <a:lnTo>
                      <a:pt x="208" y="298"/>
                    </a:lnTo>
                    <a:lnTo>
                      <a:pt x="210" y="299"/>
                    </a:lnTo>
                    <a:lnTo>
                      <a:pt x="214" y="304"/>
                    </a:lnTo>
                    <a:lnTo>
                      <a:pt x="216" y="302"/>
                    </a:lnTo>
                    <a:lnTo>
                      <a:pt x="216" y="304"/>
                    </a:lnTo>
                    <a:lnTo>
                      <a:pt x="218" y="304"/>
                    </a:lnTo>
                    <a:lnTo>
                      <a:pt x="219" y="306"/>
                    </a:lnTo>
                    <a:lnTo>
                      <a:pt x="227" y="306"/>
                    </a:lnTo>
                    <a:lnTo>
                      <a:pt x="226" y="312"/>
                    </a:lnTo>
                    <a:lnTo>
                      <a:pt x="231" y="314"/>
                    </a:lnTo>
                    <a:lnTo>
                      <a:pt x="231" y="318"/>
                    </a:lnTo>
                    <a:lnTo>
                      <a:pt x="230" y="328"/>
                    </a:lnTo>
                    <a:lnTo>
                      <a:pt x="242" y="330"/>
                    </a:lnTo>
                    <a:lnTo>
                      <a:pt x="244" y="331"/>
                    </a:lnTo>
                    <a:lnTo>
                      <a:pt x="246" y="339"/>
                    </a:lnTo>
                    <a:lnTo>
                      <a:pt x="246" y="342"/>
                    </a:lnTo>
                    <a:lnTo>
                      <a:pt x="246" y="343"/>
                    </a:lnTo>
                    <a:lnTo>
                      <a:pt x="247" y="343"/>
                    </a:lnTo>
                    <a:lnTo>
                      <a:pt x="250" y="344"/>
                    </a:lnTo>
                    <a:lnTo>
                      <a:pt x="251" y="345"/>
                    </a:lnTo>
                    <a:lnTo>
                      <a:pt x="252" y="345"/>
                    </a:lnTo>
                    <a:lnTo>
                      <a:pt x="253" y="346"/>
                    </a:lnTo>
                    <a:lnTo>
                      <a:pt x="255" y="345"/>
                    </a:lnTo>
                    <a:lnTo>
                      <a:pt x="259" y="348"/>
                    </a:lnTo>
                    <a:lnTo>
                      <a:pt x="259" y="353"/>
                    </a:lnTo>
                    <a:lnTo>
                      <a:pt x="262" y="356"/>
                    </a:lnTo>
                    <a:lnTo>
                      <a:pt x="263" y="356"/>
                    </a:lnTo>
                    <a:lnTo>
                      <a:pt x="263" y="355"/>
                    </a:lnTo>
                    <a:lnTo>
                      <a:pt x="265" y="354"/>
                    </a:lnTo>
                    <a:lnTo>
                      <a:pt x="267" y="358"/>
                    </a:lnTo>
                    <a:lnTo>
                      <a:pt x="268" y="358"/>
                    </a:lnTo>
                    <a:lnTo>
                      <a:pt x="269" y="359"/>
                    </a:lnTo>
                    <a:lnTo>
                      <a:pt x="270" y="358"/>
                    </a:lnTo>
                    <a:lnTo>
                      <a:pt x="270" y="359"/>
                    </a:lnTo>
                    <a:lnTo>
                      <a:pt x="271" y="359"/>
                    </a:lnTo>
                    <a:lnTo>
                      <a:pt x="273" y="363"/>
                    </a:lnTo>
                    <a:lnTo>
                      <a:pt x="275" y="365"/>
                    </a:lnTo>
                    <a:lnTo>
                      <a:pt x="275" y="366"/>
                    </a:lnTo>
                    <a:lnTo>
                      <a:pt x="275" y="367"/>
                    </a:lnTo>
                    <a:lnTo>
                      <a:pt x="276" y="369"/>
                    </a:lnTo>
                    <a:lnTo>
                      <a:pt x="277" y="369"/>
                    </a:lnTo>
                    <a:lnTo>
                      <a:pt x="279" y="369"/>
                    </a:lnTo>
                    <a:lnTo>
                      <a:pt x="280" y="367"/>
                    </a:lnTo>
                    <a:lnTo>
                      <a:pt x="283" y="368"/>
                    </a:lnTo>
                    <a:lnTo>
                      <a:pt x="284" y="367"/>
                    </a:lnTo>
                    <a:lnTo>
                      <a:pt x="285" y="369"/>
                    </a:lnTo>
                    <a:lnTo>
                      <a:pt x="289" y="367"/>
                    </a:lnTo>
                    <a:lnTo>
                      <a:pt x="289" y="366"/>
                    </a:lnTo>
                    <a:lnTo>
                      <a:pt x="290" y="365"/>
                    </a:lnTo>
                    <a:lnTo>
                      <a:pt x="289" y="363"/>
                    </a:lnTo>
                    <a:lnTo>
                      <a:pt x="290" y="363"/>
                    </a:lnTo>
                    <a:lnTo>
                      <a:pt x="290" y="364"/>
                    </a:lnTo>
                    <a:lnTo>
                      <a:pt x="292" y="364"/>
                    </a:lnTo>
                    <a:lnTo>
                      <a:pt x="292" y="365"/>
                    </a:lnTo>
                    <a:lnTo>
                      <a:pt x="290" y="367"/>
                    </a:lnTo>
                    <a:lnTo>
                      <a:pt x="290" y="369"/>
                    </a:lnTo>
                    <a:lnTo>
                      <a:pt x="295" y="369"/>
                    </a:lnTo>
                    <a:lnTo>
                      <a:pt x="296" y="369"/>
                    </a:lnTo>
                    <a:lnTo>
                      <a:pt x="297" y="369"/>
                    </a:lnTo>
                    <a:lnTo>
                      <a:pt x="298" y="368"/>
                    </a:lnTo>
                    <a:lnTo>
                      <a:pt x="300" y="369"/>
                    </a:lnTo>
                    <a:lnTo>
                      <a:pt x="300" y="367"/>
                    </a:lnTo>
                    <a:lnTo>
                      <a:pt x="302" y="368"/>
                    </a:lnTo>
                    <a:lnTo>
                      <a:pt x="303" y="367"/>
                    </a:lnTo>
                    <a:lnTo>
                      <a:pt x="304" y="369"/>
                    </a:lnTo>
                    <a:lnTo>
                      <a:pt x="306" y="370"/>
                    </a:lnTo>
                    <a:lnTo>
                      <a:pt x="313" y="374"/>
                    </a:lnTo>
                    <a:lnTo>
                      <a:pt x="313" y="369"/>
                    </a:lnTo>
                    <a:lnTo>
                      <a:pt x="312" y="369"/>
                    </a:lnTo>
                    <a:lnTo>
                      <a:pt x="311" y="366"/>
                    </a:lnTo>
                    <a:lnTo>
                      <a:pt x="309" y="365"/>
                    </a:lnTo>
                    <a:lnTo>
                      <a:pt x="309" y="363"/>
                    </a:lnTo>
                    <a:lnTo>
                      <a:pt x="310" y="363"/>
                    </a:lnTo>
                    <a:lnTo>
                      <a:pt x="311" y="362"/>
                    </a:lnTo>
                    <a:lnTo>
                      <a:pt x="310" y="360"/>
                    </a:lnTo>
                    <a:lnTo>
                      <a:pt x="312" y="360"/>
                    </a:lnTo>
                    <a:lnTo>
                      <a:pt x="314" y="361"/>
                    </a:lnTo>
                    <a:lnTo>
                      <a:pt x="316" y="360"/>
                    </a:lnTo>
                    <a:lnTo>
                      <a:pt x="318" y="360"/>
                    </a:lnTo>
                    <a:lnTo>
                      <a:pt x="319" y="358"/>
                    </a:lnTo>
                    <a:lnTo>
                      <a:pt x="321" y="357"/>
                    </a:lnTo>
                    <a:lnTo>
                      <a:pt x="319" y="355"/>
                    </a:lnTo>
                    <a:lnTo>
                      <a:pt x="318" y="353"/>
                    </a:lnTo>
                    <a:lnTo>
                      <a:pt x="317" y="354"/>
                    </a:lnTo>
                    <a:lnTo>
                      <a:pt x="317" y="351"/>
                    </a:lnTo>
                    <a:lnTo>
                      <a:pt x="319" y="348"/>
                    </a:lnTo>
                    <a:lnTo>
                      <a:pt x="321" y="348"/>
                    </a:lnTo>
                    <a:lnTo>
                      <a:pt x="321" y="346"/>
                    </a:lnTo>
                    <a:lnTo>
                      <a:pt x="323" y="346"/>
                    </a:lnTo>
                    <a:lnTo>
                      <a:pt x="327" y="346"/>
                    </a:lnTo>
                    <a:lnTo>
                      <a:pt x="333" y="340"/>
                    </a:lnTo>
                    <a:lnTo>
                      <a:pt x="335" y="340"/>
                    </a:lnTo>
                    <a:lnTo>
                      <a:pt x="336" y="340"/>
                    </a:lnTo>
                    <a:lnTo>
                      <a:pt x="337" y="341"/>
                    </a:lnTo>
                    <a:lnTo>
                      <a:pt x="337" y="340"/>
                    </a:lnTo>
                    <a:lnTo>
                      <a:pt x="338" y="340"/>
                    </a:lnTo>
                    <a:lnTo>
                      <a:pt x="338" y="339"/>
                    </a:lnTo>
                    <a:lnTo>
                      <a:pt x="339" y="339"/>
                    </a:lnTo>
                    <a:lnTo>
                      <a:pt x="340" y="338"/>
                    </a:lnTo>
                    <a:lnTo>
                      <a:pt x="342" y="340"/>
                    </a:lnTo>
                    <a:lnTo>
                      <a:pt x="343" y="339"/>
                    </a:lnTo>
                    <a:lnTo>
                      <a:pt x="343" y="337"/>
                    </a:lnTo>
                    <a:lnTo>
                      <a:pt x="342" y="337"/>
                    </a:lnTo>
                    <a:lnTo>
                      <a:pt x="345" y="336"/>
                    </a:lnTo>
                    <a:lnTo>
                      <a:pt x="345" y="335"/>
                    </a:lnTo>
                    <a:lnTo>
                      <a:pt x="345" y="336"/>
                    </a:lnTo>
                    <a:lnTo>
                      <a:pt x="349" y="336"/>
                    </a:lnTo>
                    <a:lnTo>
                      <a:pt x="349" y="337"/>
                    </a:lnTo>
                    <a:lnTo>
                      <a:pt x="350" y="335"/>
                    </a:lnTo>
                    <a:lnTo>
                      <a:pt x="351" y="335"/>
                    </a:lnTo>
                    <a:lnTo>
                      <a:pt x="352" y="333"/>
                    </a:lnTo>
                    <a:lnTo>
                      <a:pt x="355" y="333"/>
                    </a:lnTo>
                    <a:lnTo>
                      <a:pt x="357" y="331"/>
                    </a:lnTo>
                    <a:lnTo>
                      <a:pt x="358" y="322"/>
                    </a:lnTo>
                    <a:lnTo>
                      <a:pt x="360" y="320"/>
                    </a:lnTo>
                    <a:lnTo>
                      <a:pt x="363" y="320"/>
                    </a:lnTo>
                    <a:lnTo>
                      <a:pt x="365" y="322"/>
                    </a:lnTo>
                    <a:lnTo>
                      <a:pt x="366" y="322"/>
                    </a:lnTo>
                    <a:lnTo>
                      <a:pt x="369" y="323"/>
                    </a:lnTo>
                    <a:lnTo>
                      <a:pt x="369" y="328"/>
                    </a:lnTo>
                    <a:lnTo>
                      <a:pt x="371" y="327"/>
                    </a:lnTo>
                    <a:lnTo>
                      <a:pt x="372" y="329"/>
                    </a:lnTo>
                    <a:lnTo>
                      <a:pt x="373" y="330"/>
                    </a:lnTo>
                    <a:lnTo>
                      <a:pt x="374" y="329"/>
                    </a:lnTo>
                    <a:lnTo>
                      <a:pt x="381" y="335"/>
                    </a:lnTo>
                    <a:lnTo>
                      <a:pt x="382" y="335"/>
                    </a:lnTo>
                    <a:lnTo>
                      <a:pt x="383" y="335"/>
                    </a:lnTo>
                    <a:lnTo>
                      <a:pt x="385" y="334"/>
                    </a:lnTo>
                    <a:lnTo>
                      <a:pt x="386" y="333"/>
                    </a:lnTo>
                    <a:lnTo>
                      <a:pt x="385" y="331"/>
                    </a:lnTo>
                    <a:lnTo>
                      <a:pt x="386" y="3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6" name="Group 104">
              <a:extLst>
                <a:ext uri="{FF2B5EF4-FFF2-40B4-BE49-F238E27FC236}">
                  <a16:creationId xmlns:a16="http://schemas.microsoft.com/office/drawing/2014/main" id="{B53CDB70-A355-E622-5528-23511A206939}"/>
                </a:ext>
              </a:extLst>
            </p:cNvPr>
            <p:cNvGrpSpPr>
              <a:grpSpLocks/>
            </p:cNvGrpSpPr>
            <p:nvPr/>
          </p:nvGrpSpPr>
          <p:grpSpPr bwMode="auto">
            <a:xfrm>
              <a:off x="505" y="3083"/>
              <a:ext cx="396" cy="548"/>
              <a:chOff x="505" y="3083"/>
              <a:chExt cx="396" cy="548"/>
            </a:xfrm>
          </p:grpSpPr>
          <p:sp>
            <p:nvSpPr>
              <p:cNvPr id="158" name="Freeform 102">
                <a:extLst>
                  <a:ext uri="{FF2B5EF4-FFF2-40B4-BE49-F238E27FC236}">
                    <a16:creationId xmlns:a16="http://schemas.microsoft.com/office/drawing/2014/main" id="{73FBD6B6-573C-EDCB-A365-39FA11F20109}"/>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9" name="Freeform 103">
                <a:extLst>
                  <a:ext uri="{FF2B5EF4-FFF2-40B4-BE49-F238E27FC236}">
                    <a16:creationId xmlns:a16="http://schemas.microsoft.com/office/drawing/2014/main" id="{5D203F59-6D71-8D90-4E56-8491DE8D54C1}"/>
                  </a:ext>
                </a:extLst>
              </p:cNvPr>
              <p:cNvSpPr>
                <a:spLocks/>
              </p:cNvSpPr>
              <p:nvPr/>
            </p:nvSpPr>
            <p:spPr bwMode="auto">
              <a:xfrm>
                <a:off x="505" y="3083"/>
                <a:ext cx="396" cy="548"/>
              </a:xfrm>
              <a:custGeom>
                <a:avLst/>
                <a:gdLst>
                  <a:gd name="T0" fmla="*/ 386 w 396"/>
                  <a:gd name="T1" fmla="*/ 99 h 548"/>
                  <a:gd name="T2" fmla="*/ 373 w 396"/>
                  <a:gd name="T3" fmla="*/ 83 h 548"/>
                  <a:gd name="T4" fmla="*/ 353 w 396"/>
                  <a:gd name="T5" fmla="*/ 62 h 548"/>
                  <a:gd name="T6" fmla="*/ 327 w 396"/>
                  <a:gd name="T7" fmla="*/ 55 h 548"/>
                  <a:gd name="T8" fmla="*/ 323 w 396"/>
                  <a:gd name="T9" fmla="*/ 43 h 548"/>
                  <a:gd name="T10" fmla="*/ 298 w 396"/>
                  <a:gd name="T11" fmla="*/ 37 h 548"/>
                  <a:gd name="T12" fmla="*/ 292 w 396"/>
                  <a:gd name="T13" fmla="*/ 25 h 548"/>
                  <a:gd name="T14" fmla="*/ 288 w 396"/>
                  <a:gd name="T15" fmla="*/ 13 h 548"/>
                  <a:gd name="T16" fmla="*/ 276 w 396"/>
                  <a:gd name="T17" fmla="*/ 2 h 548"/>
                  <a:gd name="T18" fmla="*/ 261 w 396"/>
                  <a:gd name="T19" fmla="*/ 0 h 548"/>
                  <a:gd name="T20" fmla="*/ 256 w 396"/>
                  <a:gd name="T21" fmla="*/ 17 h 548"/>
                  <a:gd name="T22" fmla="*/ 243 w 396"/>
                  <a:gd name="T23" fmla="*/ 22 h 548"/>
                  <a:gd name="T24" fmla="*/ 230 w 396"/>
                  <a:gd name="T25" fmla="*/ 38 h 548"/>
                  <a:gd name="T26" fmla="*/ 222 w 396"/>
                  <a:gd name="T27" fmla="*/ 29 h 548"/>
                  <a:gd name="T28" fmla="*/ 206 w 396"/>
                  <a:gd name="T29" fmla="*/ 23 h 548"/>
                  <a:gd name="T30" fmla="*/ 193 w 396"/>
                  <a:gd name="T31" fmla="*/ 30 h 548"/>
                  <a:gd name="T32" fmla="*/ 175 w 396"/>
                  <a:gd name="T33" fmla="*/ 43 h 548"/>
                  <a:gd name="T34" fmla="*/ 164 w 396"/>
                  <a:gd name="T35" fmla="*/ 57 h 548"/>
                  <a:gd name="T36" fmla="*/ 147 w 396"/>
                  <a:gd name="T37" fmla="*/ 61 h 548"/>
                  <a:gd name="T38" fmla="*/ 124 w 396"/>
                  <a:gd name="T39" fmla="*/ 54 h 548"/>
                  <a:gd name="T40" fmla="*/ 104 w 396"/>
                  <a:gd name="T41" fmla="*/ 51 h 548"/>
                  <a:gd name="T42" fmla="*/ 82 w 396"/>
                  <a:gd name="T43" fmla="*/ 67 h 548"/>
                  <a:gd name="T44" fmla="*/ 61 w 396"/>
                  <a:gd name="T45" fmla="*/ 60 h 548"/>
                  <a:gd name="T46" fmla="*/ 30 w 396"/>
                  <a:gd name="T47" fmla="*/ 83 h 548"/>
                  <a:gd name="T48" fmla="*/ 21 w 396"/>
                  <a:gd name="T49" fmla="*/ 106 h 548"/>
                  <a:gd name="T50" fmla="*/ 18 w 396"/>
                  <a:gd name="T51" fmla="*/ 153 h 548"/>
                  <a:gd name="T52" fmla="*/ 26 w 396"/>
                  <a:gd name="T53" fmla="*/ 178 h 548"/>
                  <a:gd name="T54" fmla="*/ 36 w 396"/>
                  <a:gd name="T55" fmla="*/ 205 h 548"/>
                  <a:gd name="T56" fmla="*/ 49 w 396"/>
                  <a:gd name="T57" fmla="*/ 232 h 548"/>
                  <a:gd name="T58" fmla="*/ 53 w 396"/>
                  <a:gd name="T59" fmla="*/ 284 h 548"/>
                  <a:gd name="T60" fmla="*/ 90 w 396"/>
                  <a:gd name="T61" fmla="*/ 331 h 548"/>
                  <a:gd name="T62" fmla="*/ 118 w 396"/>
                  <a:gd name="T63" fmla="*/ 336 h 548"/>
                  <a:gd name="T64" fmla="*/ 144 w 396"/>
                  <a:gd name="T65" fmla="*/ 377 h 548"/>
                  <a:gd name="T66" fmla="*/ 160 w 396"/>
                  <a:gd name="T67" fmla="*/ 412 h 548"/>
                  <a:gd name="T68" fmla="*/ 204 w 396"/>
                  <a:gd name="T69" fmla="*/ 463 h 548"/>
                  <a:gd name="T70" fmla="*/ 224 w 396"/>
                  <a:gd name="T71" fmla="*/ 492 h 548"/>
                  <a:gd name="T72" fmla="*/ 236 w 396"/>
                  <a:gd name="T73" fmla="*/ 537 h 548"/>
                  <a:gd name="T74" fmla="*/ 259 w 396"/>
                  <a:gd name="T75" fmla="*/ 532 h 548"/>
                  <a:gd name="T76" fmla="*/ 275 w 396"/>
                  <a:gd name="T77" fmla="*/ 504 h 548"/>
                  <a:gd name="T78" fmla="*/ 282 w 396"/>
                  <a:gd name="T79" fmla="*/ 466 h 548"/>
                  <a:gd name="T80" fmla="*/ 292 w 396"/>
                  <a:gd name="T81" fmla="*/ 462 h 548"/>
                  <a:gd name="T82" fmla="*/ 311 w 396"/>
                  <a:gd name="T83" fmla="*/ 456 h 548"/>
                  <a:gd name="T84" fmla="*/ 320 w 396"/>
                  <a:gd name="T85" fmla="*/ 437 h 548"/>
                  <a:gd name="T86" fmla="*/ 316 w 396"/>
                  <a:gd name="T87" fmla="*/ 421 h 548"/>
                  <a:gd name="T88" fmla="*/ 327 w 396"/>
                  <a:gd name="T89" fmla="*/ 411 h 548"/>
                  <a:gd name="T90" fmla="*/ 331 w 396"/>
                  <a:gd name="T91" fmla="*/ 396 h 548"/>
                  <a:gd name="T92" fmla="*/ 343 w 396"/>
                  <a:gd name="T93" fmla="*/ 381 h 548"/>
                  <a:gd name="T94" fmla="*/ 350 w 396"/>
                  <a:gd name="T95" fmla="*/ 364 h 548"/>
                  <a:gd name="T96" fmla="*/ 345 w 396"/>
                  <a:gd name="T97" fmla="*/ 347 h 548"/>
                  <a:gd name="T98" fmla="*/ 351 w 396"/>
                  <a:gd name="T99" fmla="*/ 331 h 548"/>
                  <a:gd name="T100" fmla="*/ 349 w 396"/>
                  <a:gd name="T101" fmla="*/ 321 h 548"/>
                  <a:gd name="T102" fmla="*/ 351 w 396"/>
                  <a:gd name="T103" fmla="*/ 309 h 548"/>
                  <a:gd name="T104" fmla="*/ 348 w 396"/>
                  <a:gd name="T105" fmla="*/ 298 h 548"/>
                  <a:gd name="T106" fmla="*/ 348 w 396"/>
                  <a:gd name="T107" fmla="*/ 277 h 548"/>
                  <a:gd name="T108" fmla="*/ 349 w 396"/>
                  <a:gd name="T109" fmla="*/ 238 h 548"/>
                  <a:gd name="T110" fmla="*/ 342 w 396"/>
                  <a:gd name="T111" fmla="*/ 232 h 548"/>
                  <a:gd name="T112" fmla="*/ 344 w 396"/>
                  <a:gd name="T113" fmla="*/ 218 h 548"/>
                  <a:gd name="T114" fmla="*/ 344 w 396"/>
                  <a:gd name="T115" fmla="*/ 212 h 548"/>
                  <a:gd name="T116" fmla="*/ 347 w 396"/>
                  <a:gd name="T117" fmla="*/ 195 h 548"/>
                  <a:gd name="T118" fmla="*/ 367 w 396"/>
                  <a:gd name="T119" fmla="*/ 195 h 548"/>
                  <a:gd name="T120" fmla="*/ 379 w 396"/>
                  <a:gd name="T121" fmla="*/ 180 h 548"/>
                  <a:gd name="T122" fmla="*/ 381 w 396"/>
                  <a:gd name="T123" fmla="*/ 161 h 548"/>
                  <a:gd name="T124" fmla="*/ 386 w 396"/>
                  <a:gd name="T125" fmla="*/ 131 h 5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6"/>
                  <a:gd name="T190" fmla="*/ 0 h 548"/>
                  <a:gd name="T191" fmla="*/ 396 w 396"/>
                  <a:gd name="T192" fmla="*/ 548 h 5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6" h="548">
                    <a:moveTo>
                      <a:pt x="392" y="121"/>
                    </a:moveTo>
                    <a:lnTo>
                      <a:pt x="392" y="118"/>
                    </a:lnTo>
                    <a:lnTo>
                      <a:pt x="392" y="116"/>
                    </a:lnTo>
                    <a:lnTo>
                      <a:pt x="392" y="114"/>
                    </a:lnTo>
                    <a:lnTo>
                      <a:pt x="391" y="113"/>
                    </a:lnTo>
                    <a:lnTo>
                      <a:pt x="392" y="111"/>
                    </a:lnTo>
                    <a:lnTo>
                      <a:pt x="392" y="110"/>
                    </a:lnTo>
                    <a:lnTo>
                      <a:pt x="392" y="107"/>
                    </a:lnTo>
                    <a:lnTo>
                      <a:pt x="393" y="105"/>
                    </a:lnTo>
                    <a:lnTo>
                      <a:pt x="396" y="104"/>
                    </a:lnTo>
                    <a:lnTo>
                      <a:pt x="392" y="104"/>
                    </a:lnTo>
                    <a:lnTo>
                      <a:pt x="390" y="103"/>
                    </a:lnTo>
                    <a:lnTo>
                      <a:pt x="386" y="99"/>
                    </a:lnTo>
                    <a:lnTo>
                      <a:pt x="384" y="96"/>
                    </a:lnTo>
                    <a:lnTo>
                      <a:pt x="379" y="95"/>
                    </a:lnTo>
                    <a:lnTo>
                      <a:pt x="378" y="94"/>
                    </a:lnTo>
                    <a:lnTo>
                      <a:pt x="375" y="95"/>
                    </a:lnTo>
                    <a:lnTo>
                      <a:pt x="373" y="94"/>
                    </a:lnTo>
                    <a:lnTo>
                      <a:pt x="373" y="93"/>
                    </a:lnTo>
                    <a:lnTo>
                      <a:pt x="375" y="94"/>
                    </a:lnTo>
                    <a:lnTo>
                      <a:pt x="376" y="89"/>
                    </a:lnTo>
                    <a:lnTo>
                      <a:pt x="376" y="87"/>
                    </a:lnTo>
                    <a:lnTo>
                      <a:pt x="376" y="86"/>
                    </a:lnTo>
                    <a:lnTo>
                      <a:pt x="376" y="83"/>
                    </a:lnTo>
                    <a:lnTo>
                      <a:pt x="373" y="83"/>
                    </a:lnTo>
                    <a:lnTo>
                      <a:pt x="371" y="82"/>
                    </a:lnTo>
                    <a:lnTo>
                      <a:pt x="369" y="81"/>
                    </a:lnTo>
                    <a:lnTo>
                      <a:pt x="365" y="81"/>
                    </a:lnTo>
                    <a:lnTo>
                      <a:pt x="363" y="82"/>
                    </a:lnTo>
                    <a:lnTo>
                      <a:pt x="363" y="79"/>
                    </a:lnTo>
                    <a:lnTo>
                      <a:pt x="362" y="75"/>
                    </a:lnTo>
                    <a:lnTo>
                      <a:pt x="360" y="74"/>
                    </a:lnTo>
                    <a:lnTo>
                      <a:pt x="359" y="75"/>
                    </a:lnTo>
                    <a:lnTo>
                      <a:pt x="359" y="74"/>
                    </a:lnTo>
                    <a:lnTo>
                      <a:pt x="357" y="71"/>
                    </a:lnTo>
                    <a:lnTo>
                      <a:pt x="356" y="71"/>
                    </a:lnTo>
                    <a:lnTo>
                      <a:pt x="356" y="65"/>
                    </a:lnTo>
                    <a:lnTo>
                      <a:pt x="354" y="64"/>
                    </a:lnTo>
                    <a:lnTo>
                      <a:pt x="353" y="62"/>
                    </a:lnTo>
                    <a:lnTo>
                      <a:pt x="351" y="62"/>
                    </a:lnTo>
                    <a:lnTo>
                      <a:pt x="350" y="61"/>
                    </a:lnTo>
                    <a:lnTo>
                      <a:pt x="349" y="63"/>
                    </a:lnTo>
                    <a:lnTo>
                      <a:pt x="348" y="63"/>
                    </a:lnTo>
                    <a:lnTo>
                      <a:pt x="346" y="62"/>
                    </a:lnTo>
                    <a:lnTo>
                      <a:pt x="346" y="63"/>
                    </a:lnTo>
                    <a:lnTo>
                      <a:pt x="346" y="64"/>
                    </a:lnTo>
                    <a:lnTo>
                      <a:pt x="339" y="64"/>
                    </a:lnTo>
                    <a:lnTo>
                      <a:pt x="337" y="63"/>
                    </a:lnTo>
                    <a:lnTo>
                      <a:pt x="329" y="61"/>
                    </a:lnTo>
                    <a:lnTo>
                      <a:pt x="329" y="60"/>
                    </a:lnTo>
                    <a:lnTo>
                      <a:pt x="328" y="59"/>
                    </a:lnTo>
                    <a:lnTo>
                      <a:pt x="328" y="58"/>
                    </a:lnTo>
                    <a:lnTo>
                      <a:pt x="326" y="56"/>
                    </a:lnTo>
                    <a:lnTo>
                      <a:pt x="327" y="55"/>
                    </a:lnTo>
                    <a:lnTo>
                      <a:pt x="326" y="54"/>
                    </a:lnTo>
                    <a:lnTo>
                      <a:pt x="324" y="53"/>
                    </a:lnTo>
                    <a:lnTo>
                      <a:pt x="323" y="51"/>
                    </a:lnTo>
                    <a:lnTo>
                      <a:pt x="322" y="51"/>
                    </a:lnTo>
                    <a:lnTo>
                      <a:pt x="321" y="50"/>
                    </a:lnTo>
                    <a:lnTo>
                      <a:pt x="318" y="50"/>
                    </a:lnTo>
                    <a:lnTo>
                      <a:pt x="317" y="47"/>
                    </a:lnTo>
                    <a:lnTo>
                      <a:pt x="315" y="47"/>
                    </a:lnTo>
                    <a:lnTo>
                      <a:pt x="313" y="46"/>
                    </a:lnTo>
                    <a:lnTo>
                      <a:pt x="314" y="42"/>
                    </a:lnTo>
                    <a:lnTo>
                      <a:pt x="315" y="43"/>
                    </a:lnTo>
                    <a:lnTo>
                      <a:pt x="316" y="42"/>
                    </a:lnTo>
                    <a:lnTo>
                      <a:pt x="320" y="42"/>
                    </a:lnTo>
                    <a:lnTo>
                      <a:pt x="323" y="44"/>
                    </a:lnTo>
                    <a:lnTo>
                      <a:pt x="323" y="43"/>
                    </a:lnTo>
                    <a:lnTo>
                      <a:pt x="321" y="42"/>
                    </a:lnTo>
                    <a:lnTo>
                      <a:pt x="320" y="42"/>
                    </a:lnTo>
                    <a:lnTo>
                      <a:pt x="319" y="37"/>
                    </a:lnTo>
                    <a:lnTo>
                      <a:pt x="318" y="37"/>
                    </a:lnTo>
                    <a:lnTo>
                      <a:pt x="313" y="37"/>
                    </a:lnTo>
                    <a:lnTo>
                      <a:pt x="311" y="40"/>
                    </a:lnTo>
                    <a:lnTo>
                      <a:pt x="309" y="40"/>
                    </a:lnTo>
                    <a:lnTo>
                      <a:pt x="308" y="38"/>
                    </a:lnTo>
                    <a:lnTo>
                      <a:pt x="308" y="37"/>
                    </a:lnTo>
                    <a:lnTo>
                      <a:pt x="308" y="36"/>
                    </a:lnTo>
                    <a:lnTo>
                      <a:pt x="307" y="36"/>
                    </a:lnTo>
                    <a:lnTo>
                      <a:pt x="306" y="34"/>
                    </a:lnTo>
                    <a:lnTo>
                      <a:pt x="305" y="36"/>
                    </a:lnTo>
                    <a:lnTo>
                      <a:pt x="299" y="34"/>
                    </a:lnTo>
                    <a:lnTo>
                      <a:pt x="298" y="37"/>
                    </a:lnTo>
                    <a:lnTo>
                      <a:pt x="296" y="37"/>
                    </a:lnTo>
                    <a:lnTo>
                      <a:pt x="295" y="40"/>
                    </a:lnTo>
                    <a:lnTo>
                      <a:pt x="294" y="40"/>
                    </a:lnTo>
                    <a:lnTo>
                      <a:pt x="293" y="39"/>
                    </a:lnTo>
                    <a:lnTo>
                      <a:pt x="293" y="36"/>
                    </a:lnTo>
                    <a:lnTo>
                      <a:pt x="288" y="36"/>
                    </a:lnTo>
                    <a:lnTo>
                      <a:pt x="286" y="36"/>
                    </a:lnTo>
                    <a:lnTo>
                      <a:pt x="286" y="34"/>
                    </a:lnTo>
                    <a:lnTo>
                      <a:pt x="288" y="32"/>
                    </a:lnTo>
                    <a:lnTo>
                      <a:pt x="288" y="30"/>
                    </a:lnTo>
                    <a:lnTo>
                      <a:pt x="290" y="29"/>
                    </a:lnTo>
                    <a:lnTo>
                      <a:pt x="291" y="29"/>
                    </a:lnTo>
                    <a:lnTo>
                      <a:pt x="290" y="27"/>
                    </a:lnTo>
                    <a:lnTo>
                      <a:pt x="292" y="25"/>
                    </a:lnTo>
                    <a:lnTo>
                      <a:pt x="292" y="23"/>
                    </a:lnTo>
                    <a:lnTo>
                      <a:pt x="294" y="24"/>
                    </a:lnTo>
                    <a:lnTo>
                      <a:pt x="296" y="24"/>
                    </a:lnTo>
                    <a:lnTo>
                      <a:pt x="297" y="20"/>
                    </a:lnTo>
                    <a:lnTo>
                      <a:pt x="296" y="17"/>
                    </a:lnTo>
                    <a:lnTo>
                      <a:pt x="294" y="16"/>
                    </a:lnTo>
                    <a:lnTo>
                      <a:pt x="294" y="13"/>
                    </a:lnTo>
                    <a:lnTo>
                      <a:pt x="292" y="15"/>
                    </a:lnTo>
                    <a:lnTo>
                      <a:pt x="291" y="13"/>
                    </a:lnTo>
                    <a:lnTo>
                      <a:pt x="292" y="10"/>
                    </a:lnTo>
                    <a:lnTo>
                      <a:pt x="291" y="9"/>
                    </a:lnTo>
                    <a:lnTo>
                      <a:pt x="291" y="12"/>
                    </a:lnTo>
                    <a:lnTo>
                      <a:pt x="288" y="13"/>
                    </a:lnTo>
                    <a:lnTo>
                      <a:pt x="287" y="13"/>
                    </a:lnTo>
                    <a:lnTo>
                      <a:pt x="286" y="13"/>
                    </a:lnTo>
                    <a:lnTo>
                      <a:pt x="283" y="14"/>
                    </a:lnTo>
                    <a:lnTo>
                      <a:pt x="282" y="13"/>
                    </a:lnTo>
                    <a:lnTo>
                      <a:pt x="282" y="7"/>
                    </a:lnTo>
                    <a:lnTo>
                      <a:pt x="281" y="7"/>
                    </a:lnTo>
                    <a:lnTo>
                      <a:pt x="280" y="7"/>
                    </a:lnTo>
                    <a:lnTo>
                      <a:pt x="279" y="7"/>
                    </a:lnTo>
                    <a:lnTo>
                      <a:pt x="280" y="4"/>
                    </a:lnTo>
                    <a:lnTo>
                      <a:pt x="278" y="3"/>
                    </a:lnTo>
                    <a:lnTo>
                      <a:pt x="278" y="2"/>
                    </a:lnTo>
                    <a:lnTo>
                      <a:pt x="280" y="2"/>
                    </a:lnTo>
                    <a:lnTo>
                      <a:pt x="279" y="1"/>
                    </a:lnTo>
                    <a:lnTo>
                      <a:pt x="277" y="2"/>
                    </a:lnTo>
                    <a:lnTo>
                      <a:pt x="276" y="2"/>
                    </a:lnTo>
                    <a:lnTo>
                      <a:pt x="275" y="3"/>
                    </a:lnTo>
                    <a:lnTo>
                      <a:pt x="275" y="6"/>
                    </a:lnTo>
                    <a:lnTo>
                      <a:pt x="273" y="6"/>
                    </a:lnTo>
                    <a:lnTo>
                      <a:pt x="272" y="7"/>
                    </a:lnTo>
                    <a:lnTo>
                      <a:pt x="270" y="7"/>
                    </a:lnTo>
                    <a:lnTo>
                      <a:pt x="271" y="3"/>
                    </a:lnTo>
                    <a:lnTo>
                      <a:pt x="271" y="0"/>
                    </a:lnTo>
                    <a:lnTo>
                      <a:pt x="270" y="0"/>
                    </a:lnTo>
                    <a:lnTo>
                      <a:pt x="270" y="1"/>
                    </a:lnTo>
                    <a:lnTo>
                      <a:pt x="265" y="0"/>
                    </a:lnTo>
                    <a:lnTo>
                      <a:pt x="264" y="0"/>
                    </a:lnTo>
                    <a:lnTo>
                      <a:pt x="264" y="1"/>
                    </a:lnTo>
                    <a:lnTo>
                      <a:pt x="263" y="2"/>
                    </a:lnTo>
                    <a:lnTo>
                      <a:pt x="262" y="1"/>
                    </a:lnTo>
                    <a:lnTo>
                      <a:pt x="261" y="0"/>
                    </a:lnTo>
                    <a:lnTo>
                      <a:pt x="259" y="0"/>
                    </a:lnTo>
                    <a:lnTo>
                      <a:pt x="261" y="1"/>
                    </a:lnTo>
                    <a:lnTo>
                      <a:pt x="261" y="2"/>
                    </a:lnTo>
                    <a:lnTo>
                      <a:pt x="257" y="9"/>
                    </a:lnTo>
                    <a:lnTo>
                      <a:pt x="258" y="11"/>
                    </a:lnTo>
                    <a:lnTo>
                      <a:pt x="261" y="10"/>
                    </a:lnTo>
                    <a:lnTo>
                      <a:pt x="261" y="12"/>
                    </a:lnTo>
                    <a:lnTo>
                      <a:pt x="262" y="12"/>
                    </a:lnTo>
                    <a:lnTo>
                      <a:pt x="262" y="14"/>
                    </a:lnTo>
                    <a:lnTo>
                      <a:pt x="261" y="15"/>
                    </a:lnTo>
                    <a:lnTo>
                      <a:pt x="260" y="18"/>
                    </a:lnTo>
                    <a:lnTo>
                      <a:pt x="257" y="19"/>
                    </a:lnTo>
                    <a:lnTo>
                      <a:pt x="256" y="17"/>
                    </a:lnTo>
                    <a:lnTo>
                      <a:pt x="255" y="17"/>
                    </a:lnTo>
                    <a:lnTo>
                      <a:pt x="256" y="20"/>
                    </a:lnTo>
                    <a:lnTo>
                      <a:pt x="256" y="21"/>
                    </a:lnTo>
                    <a:lnTo>
                      <a:pt x="254" y="20"/>
                    </a:lnTo>
                    <a:lnTo>
                      <a:pt x="252" y="21"/>
                    </a:lnTo>
                    <a:lnTo>
                      <a:pt x="249" y="20"/>
                    </a:lnTo>
                    <a:lnTo>
                      <a:pt x="249" y="23"/>
                    </a:lnTo>
                    <a:lnTo>
                      <a:pt x="247" y="23"/>
                    </a:lnTo>
                    <a:lnTo>
                      <a:pt x="247" y="20"/>
                    </a:lnTo>
                    <a:lnTo>
                      <a:pt x="246" y="23"/>
                    </a:lnTo>
                    <a:lnTo>
                      <a:pt x="245" y="22"/>
                    </a:lnTo>
                    <a:lnTo>
                      <a:pt x="244" y="20"/>
                    </a:lnTo>
                    <a:lnTo>
                      <a:pt x="242" y="20"/>
                    </a:lnTo>
                    <a:lnTo>
                      <a:pt x="243" y="22"/>
                    </a:lnTo>
                    <a:lnTo>
                      <a:pt x="242" y="23"/>
                    </a:lnTo>
                    <a:lnTo>
                      <a:pt x="241" y="24"/>
                    </a:lnTo>
                    <a:lnTo>
                      <a:pt x="242" y="24"/>
                    </a:lnTo>
                    <a:lnTo>
                      <a:pt x="244" y="26"/>
                    </a:lnTo>
                    <a:lnTo>
                      <a:pt x="242" y="26"/>
                    </a:lnTo>
                    <a:lnTo>
                      <a:pt x="244" y="32"/>
                    </a:lnTo>
                    <a:lnTo>
                      <a:pt x="244" y="33"/>
                    </a:lnTo>
                    <a:lnTo>
                      <a:pt x="242" y="33"/>
                    </a:lnTo>
                    <a:lnTo>
                      <a:pt x="239" y="37"/>
                    </a:lnTo>
                    <a:lnTo>
                      <a:pt x="239" y="41"/>
                    </a:lnTo>
                    <a:lnTo>
                      <a:pt x="241" y="44"/>
                    </a:lnTo>
                    <a:lnTo>
                      <a:pt x="239" y="45"/>
                    </a:lnTo>
                    <a:lnTo>
                      <a:pt x="237" y="46"/>
                    </a:lnTo>
                    <a:lnTo>
                      <a:pt x="233" y="43"/>
                    </a:lnTo>
                    <a:lnTo>
                      <a:pt x="230" y="38"/>
                    </a:lnTo>
                    <a:lnTo>
                      <a:pt x="228" y="36"/>
                    </a:lnTo>
                    <a:lnTo>
                      <a:pt x="228" y="35"/>
                    </a:lnTo>
                    <a:lnTo>
                      <a:pt x="228" y="33"/>
                    </a:lnTo>
                    <a:lnTo>
                      <a:pt x="227" y="37"/>
                    </a:lnTo>
                    <a:lnTo>
                      <a:pt x="226" y="36"/>
                    </a:lnTo>
                    <a:lnTo>
                      <a:pt x="226" y="34"/>
                    </a:lnTo>
                    <a:lnTo>
                      <a:pt x="226" y="33"/>
                    </a:lnTo>
                    <a:lnTo>
                      <a:pt x="225" y="33"/>
                    </a:lnTo>
                    <a:lnTo>
                      <a:pt x="225" y="32"/>
                    </a:lnTo>
                    <a:lnTo>
                      <a:pt x="224" y="32"/>
                    </a:lnTo>
                    <a:lnTo>
                      <a:pt x="223" y="30"/>
                    </a:lnTo>
                    <a:lnTo>
                      <a:pt x="223" y="31"/>
                    </a:lnTo>
                    <a:lnTo>
                      <a:pt x="222" y="31"/>
                    </a:lnTo>
                    <a:lnTo>
                      <a:pt x="222" y="29"/>
                    </a:lnTo>
                    <a:lnTo>
                      <a:pt x="221" y="29"/>
                    </a:lnTo>
                    <a:lnTo>
                      <a:pt x="218" y="28"/>
                    </a:lnTo>
                    <a:lnTo>
                      <a:pt x="219" y="28"/>
                    </a:lnTo>
                    <a:lnTo>
                      <a:pt x="219" y="26"/>
                    </a:lnTo>
                    <a:lnTo>
                      <a:pt x="216" y="28"/>
                    </a:lnTo>
                    <a:lnTo>
                      <a:pt x="214" y="27"/>
                    </a:lnTo>
                    <a:lnTo>
                      <a:pt x="214" y="28"/>
                    </a:lnTo>
                    <a:lnTo>
                      <a:pt x="213" y="26"/>
                    </a:lnTo>
                    <a:lnTo>
                      <a:pt x="211" y="28"/>
                    </a:lnTo>
                    <a:lnTo>
                      <a:pt x="209" y="25"/>
                    </a:lnTo>
                    <a:lnTo>
                      <a:pt x="208" y="26"/>
                    </a:lnTo>
                    <a:lnTo>
                      <a:pt x="207" y="25"/>
                    </a:lnTo>
                    <a:lnTo>
                      <a:pt x="207" y="23"/>
                    </a:lnTo>
                    <a:lnTo>
                      <a:pt x="206" y="23"/>
                    </a:lnTo>
                    <a:lnTo>
                      <a:pt x="206" y="20"/>
                    </a:lnTo>
                    <a:lnTo>
                      <a:pt x="204" y="23"/>
                    </a:lnTo>
                    <a:lnTo>
                      <a:pt x="203" y="23"/>
                    </a:lnTo>
                    <a:lnTo>
                      <a:pt x="201" y="24"/>
                    </a:lnTo>
                    <a:lnTo>
                      <a:pt x="201" y="23"/>
                    </a:lnTo>
                    <a:lnTo>
                      <a:pt x="201" y="24"/>
                    </a:lnTo>
                    <a:lnTo>
                      <a:pt x="201" y="28"/>
                    </a:lnTo>
                    <a:lnTo>
                      <a:pt x="199" y="28"/>
                    </a:lnTo>
                    <a:lnTo>
                      <a:pt x="197" y="26"/>
                    </a:lnTo>
                    <a:lnTo>
                      <a:pt x="196" y="29"/>
                    </a:lnTo>
                    <a:lnTo>
                      <a:pt x="198" y="29"/>
                    </a:lnTo>
                    <a:lnTo>
                      <a:pt x="198" y="30"/>
                    </a:lnTo>
                    <a:lnTo>
                      <a:pt x="196" y="32"/>
                    </a:lnTo>
                    <a:lnTo>
                      <a:pt x="193" y="30"/>
                    </a:lnTo>
                    <a:lnTo>
                      <a:pt x="192" y="31"/>
                    </a:lnTo>
                    <a:lnTo>
                      <a:pt x="191" y="33"/>
                    </a:lnTo>
                    <a:lnTo>
                      <a:pt x="190" y="34"/>
                    </a:lnTo>
                    <a:lnTo>
                      <a:pt x="187" y="33"/>
                    </a:lnTo>
                    <a:lnTo>
                      <a:pt x="187" y="35"/>
                    </a:lnTo>
                    <a:lnTo>
                      <a:pt x="186" y="36"/>
                    </a:lnTo>
                    <a:lnTo>
                      <a:pt x="184" y="36"/>
                    </a:lnTo>
                    <a:lnTo>
                      <a:pt x="182" y="37"/>
                    </a:lnTo>
                    <a:lnTo>
                      <a:pt x="182" y="38"/>
                    </a:lnTo>
                    <a:lnTo>
                      <a:pt x="181" y="40"/>
                    </a:lnTo>
                    <a:lnTo>
                      <a:pt x="180" y="37"/>
                    </a:lnTo>
                    <a:lnTo>
                      <a:pt x="176" y="37"/>
                    </a:lnTo>
                    <a:lnTo>
                      <a:pt x="176" y="43"/>
                    </a:lnTo>
                    <a:lnTo>
                      <a:pt x="175" y="43"/>
                    </a:lnTo>
                    <a:lnTo>
                      <a:pt x="176" y="42"/>
                    </a:lnTo>
                    <a:lnTo>
                      <a:pt x="174" y="41"/>
                    </a:lnTo>
                    <a:lnTo>
                      <a:pt x="172" y="43"/>
                    </a:lnTo>
                    <a:lnTo>
                      <a:pt x="169" y="42"/>
                    </a:lnTo>
                    <a:lnTo>
                      <a:pt x="166" y="42"/>
                    </a:lnTo>
                    <a:lnTo>
                      <a:pt x="164" y="43"/>
                    </a:lnTo>
                    <a:lnTo>
                      <a:pt x="163" y="46"/>
                    </a:lnTo>
                    <a:lnTo>
                      <a:pt x="166" y="51"/>
                    </a:lnTo>
                    <a:lnTo>
                      <a:pt x="166" y="53"/>
                    </a:lnTo>
                    <a:lnTo>
                      <a:pt x="164" y="52"/>
                    </a:lnTo>
                    <a:lnTo>
                      <a:pt x="163" y="53"/>
                    </a:lnTo>
                    <a:lnTo>
                      <a:pt x="164" y="53"/>
                    </a:lnTo>
                    <a:lnTo>
                      <a:pt x="163" y="54"/>
                    </a:lnTo>
                    <a:lnTo>
                      <a:pt x="164" y="55"/>
                    </a:lnTo>
                    <a:lnTo>
                      <a:pt x="164" y="57"/>
                    </a:lnTo>
                    <a:lnTo>
                      <a:pt x="163" y="59"/>
                    </a:lnTo>
                    <a:lnTo>
                      <a:pt x="162" y="60"/>
                    </a:lnTo>
                    <a:lnTo>
                      <a:pt x="161" y="59"/>
                    </a:lnTo>
                    <a:lnTo>
                      <a:pt x="160" y="60"/>
                    </a:lnTo>
                    <a:lnTo>
                      <a:pt x="158" y="61"/>
                    </a:lnTo>
                    <a:lnTo>
                      <a:pt x="156" y="63"/>
                    </a:lnTo>
                    <a:lnTo>
                      <a:pt x="155" y="63"/>
                    </a:lnTo>
                    <a:lnTo>
                      <a:pt x="155" y="64"/>
                    </a:lnTo>
                    <a:lnTo>
                      <a:pt x="153" y="63"/>
                    </a:lnTo>
                    <a:lnTo>
                      <a:pt x="153" y="66"/>
                    </a:lnTo>
                    <a:lnTo>
                      <a:pt x="152" y="66"/>
                    </a:lnTo>
                    <a:lnTo>
                      <a:pt x="148" y="63"/>
                    </a:lnTo>
                    <a:lnTo>
                      <a:pt x="147" y="61"/>
                    </a:lnTo>
                    <a:lnTo>
                      <a:pt x="147" y="60"/>
                    </a:lnTo>
                    <a:lnTo>
                      <a:pt x="145" y="59"/>
                    </a:lnTo>
                    <a:lnTo>
                      <a:pt x="143" y="58"/>
                    </a:lnTo>
                    <a:lnTo>
                      <a:pt x="139" y="62"/>
                    </a:lnTo>
                    <a:lnTo>
                      <a:pt x="136" y="60"/>
                    </a:lnTo>
                    <a:lnTo>
                      <a:pt x="133" y="60"/>
                    </a:lnTo>
                    <a:lnTo>
                      <a:pt x="132" y="61"/>
                    </a:lnTo>
                    <a:lnTo>
                      <a:pt x="132" y="58"/>
                    </a:lnTo>
                    <a:lnTo>
                      <a:pt x="130" y="55"/>
                    </a:lnTo>
                    <a:lnTo>
                      <a:pt x="127" y="57"/>
                    </a:lnTo>
                    <a:lnTo>
                      <a:pt x="125" y="55"/>
                    </a:lnTo>
                    <a:lnTo>
                      <a:pt x="125" y="57"/>
                    </a:lnTo>
                    <a:lnTo>
                      <a:pt x="124" y="57"/>
                    </a:lnTo>
                    <a:lnTo>
                      <a:pt x="123" y="55"/>
                    </a:lnTo>
                    <a:lnTo>
                      <a:pt x="124" y="54"/>
                    </a:lnTo>
                    <a:lnTo>
                      <a:pt x="123" y="54"/>
                    </a:lnTo>
                    <a:lnTo>
                      <a:pt x="123" y="53"/>
                    </a:lnTo>
                    <a:lnTo>
                      <a:pt x="122" y="52"/>
                    </a:lnTo>
                    <a:lnTo>
                      <a:pt x="120" y="52"/>
                    </a:lnTo>
                    <a:lnTo>
                      <a:pt x="119" y="50"/>
                    </a:lnTo>
                    <a:lnTo>
                      <a:pt x="117" y="50"/>
                    </a:lnTo>
                    <a:lnTo>
                      <a:pt x="116" y="52"/>
                    </a:lnTo>
                    <a:lnTo>
                      <a:pt x="114" y="53"/>
                    </a:lnTo>
                    <a:lnTo>
                      <a:pt x="112" y="54"/>
                    </a:lnTo>
                    <a:lnTo>
                      <a:pt x="111" y="53"/>
                    </a:lnTo>
                    <a:lnTo>
                      <a:pt x="110" y="51"/>
                    </a:lnTo>
                    <a:lnTo>
                      <a:pt x="109" y="52"/>
                    </a:lnTo>
                    <a:lnTo>
                      <a:pt x="109" y="53"/>
                    </a:lnTo>
                    <a:lnTo>
                      <a:pt x="106" y="53"/>
                    </a:lnTo>
                    <a:lnTo>
                      <a:pt x="104" y="51"/>
                    </a:lnTo>
                    <a:lnTo>
                      <a:pt x="104" y="53"/>
                    </a:lnTo>
                    <a:lnTo>
                      <a:pt x="100" y="56"/>
                    </a:lnTo>
                    <a:lnTo>
                      <a:pt x="98" y="56"/>
                    </a:lnTo>
                    <a:lnTo>
                      <a:pt x="96" y="54"/>
                    </a:lnTo>
                    <a:lnTo>
                      <a:pt x="93" y="53"/>
                    </a:lnTo>
                    <a:lnTo>
                      <a:pt x="92" y="53"/>
                    </a:lnTo>
                    <a:lnTo>
                      <a:pt x="94" y="56"/>
                    </a:lnTo>
                    <a:lnTo>
                      <a:pt x="94" y="60"/>
                    </a:lnTo>
                    <a:lnTo>
                      <a:pt x="89" y="59"/>
                    </a:lnTo>
                    <a:lnTo>
                      <a:pt x="84" y="60"/>
                    </a:lnTo>
                    <a:lnTo>
                      <a:pt x="85" y="62"/>
                    </a:lnTo>
                    <a:lnTo>
                      <a:pt x="85" y="66"/>
                    </a:lnTo>
                    <a:lnTo>
                      <a:pt x="85" y="68"/>
                    </a:lnTo>
                    <a:lnTo>
                      <a:pt x="82" y="67"/>
                    </a:lnTo>
                    <a:lnTo>
                      <a:pt x="82" y="66"/>
                    </a:lnTo>
                    <a:lnTo>
                      <a:pt x="82" y="65"/>
                    </a:lnTo>
                    <a:lnTo>
                      <a:pt x="82" y="59"/>
                    </a:lnTo>
                    <a:lnTo>
                      <a:pt x="80" y="57"/>
                    </a:lnTo>
                    <a:lnTo>
                      <a:pt x="76" y="54"/>
                    </a:lnTo>
                    <a:lnTo>
                      <a:pt x="71" y="54"/>
                    </a:lnTo>
                    <a:lnTo>
                      <a:pt x="71" y="56"/>
                    </a:lnTo>
                    <a:lnTo>
                      <a:pt x="70" y="55"/>
                    </a:lnTo>
                    <a:lnTo>
                      <a:pt x="70" y="57"/>
                    </a:lnTo>
                    <a:lnTo>
                      <a:pt x="68" y="57"/>
                    </a:lnTo>
                    <a:lnTo>
                      <a:pt x="66" y="57"/>
                    </a:lnTo>
                    <a:lnTo>
                      <a:pt x="66" y="62"/>
                    </a:lnTo>
                    <a:lnTo>
                      <a:pt x="63" y="60"/>
                    </a:lnTo>
                    <a:lnTo>
                      <a:pt x="62" y="63"/>
                    </a:lnTo>
                    <a:lnTo>
                      <a:pt x="61" y="60"/>
                    </a:lnTo>
                    <a:lnTo>
                      <a:pt x="58" y="57"/>
                    </a:lnTo>
                    <a:lnTo>
                      <a:pt x="54" y="57"/>
                    </a:lnTo>
                    <a:lnTo>
                      <a:pt x="50" y="55"/>
                    </a:lnTo>
                    <a:lnTo>
                      <a:pt x="49" y="59"/>
                    </a:lnTo>
                    <a:lnTo>
                      <a:pt x="47" y="61"/>
                    </a:lnTo>
                    <a:lnTo>
                      <a:pt x="46" y="61"/>
                    </a:lnTo>
                    <a:lnTo>
                      <a:pt x="41" y="64"/>
                    </a:lnTo>
                    <a:lnTo>
                      <a:pt x="40" y="66"/>
                    </a:lnTo>
                    <a:lnTo>
                      <a:pt x="40" y="70"/>
                    </a:lnTo>
                    <a:lnTo>
                      <a:pt x="38" y="72"/>
                    </a:lnTo>
                    <a:lnTo>
                      <a:pt x="37" y="75"/>
                    </a:lnTo>
                    <a:lnTo>
                      <a:pt x="33" y="75"/>
                    </a:lnTo>
                    <a:lnTo>
                      <a:pt x="32" y="84"/>
                    </a:lnTo>
                    <a:lnTo>
                      <a:pt x="31" y="83"/>
                    </a:lnTo>
                    <a:lnTo>
                      <a:pt x="30" y="83"/>
                    </a:lnTo>
                    <a:lnTo>
                      <a:pt x="29" y="81"/>
                    </a:lnTo>
                    <a:lnTo>
                      <a:pt x="28" y="81"/>
                    </a:lnTo>
                    <a:lnTo>
                      <a:pt x="26" y="83"/>
                    </a:lnTo>
                    <a:lnTo>
                      <a:pt x="24" y="85"/>
                    </a:lnTo>
                    <a:lnTo>
                      <a:pt x="25" y="89"/>
                    </a:lnTo>
                    <a:lnTo>
                      <a:pt x="24" y="91"/>
                    </a:lnTo>
                    <a:lnTo>
                      <a:pt x="23" y="94"/>
                    </a:lnTo>
                    <a:lnTo>
                      <a:pt x="21" y="94"/>
                    </a:lnTo>
                    <a:lnTo>
                      <a:pt x="21" y="95"/>
                    </a:lnTo>
                    <a:lnTo>
                      <a:pt x="22" y="100"/>
                    </a:lnTo>
                    <a:lnTo>
                      <a:pt x="20" y="102"/>
                    </a:lnTo>
                    <a:lnTo>
                      <a:pt x="22" y="104"/>
                    </a:lnTo>
                    <a:lnTo>
                      <a:pt x="22" y="106"/>
                    </a:lnTo>
                    <a:lnTo>
                      <a:pt x="21" y="107"/>
                    </a:lnTo>
                    <a:lnTo>
                      <a:pt x="21" y="106"/>
                    </a:lnTo>
                    <a:lnTo>
                      <a:pt x="2" y="114"/>
                    </a:lnTo>
                    <a:lnTo>
                      <a:pt x="0" y="118"/>
                    </a:lnTo>
                    <a:lnTo>
                      <a:pt x="1" y="121"/>
                    </a:lnTo>
                    <a:lnTo>
                      <a:pt x="0" y="123"/>
                    </a:lnTo>
                    <a:lnTo>
                      <a:pt x="1" y="125"/>
                    </a:lnTo>
                    <a:lnTo>
                      <a:pt x="2" y="127"/>
                    </a:lnTo>
                    <a:lnTo>
                      <a:pt x="1" y="128"/>
                    </a:lnTo>
                    <a:lnTo>
                      <a:pt x="5" y="130"/>
                    </a:lnTo>
                    <a:lnTo>
                      <a:pt x="5" y="131"/>
                    </a:lnTo>
                    <a:lnTo>
                      <a:pt x="5" y="134"/>
                    </a:lnTo>
                    <a:lnTo>
                      <a:pt x="7" y="142"/>
                    </a:lnTo>
                    <a:lnTo>
                      <a:pt x="9" y="144"/>
                    </a:lnTo>
                    <a:lnTo>
                      <a:pt x="12" y="145"/>
                    </a:lnTo>
                    <a:lnTo>
                      <a:pt x="18" y="150"/>
                    </a:lnTo>
                    <a:lnTo>
                      <a:pt x="18" y="153"/>
                    </a:lnTo>
                    <a:lnTo>
                      <a:pt x="21" y="154"/>
                    </a:lnTo>
                    <a:lnTo>
                      <a:pt x="22" y="154"/>
                    </a:lnTo>
                    <a:lnTo>
                      <a:pt x="23" y="155"/>
                    </a:lnTo>
                    <a:lnTo>
                      <a:pt x="26" y="154"/>
                    </a:lnTo>
                    <a:lnTo>
                      <a:pt x="28" y="155"/>
                    </a:lnTo>
                    <a:lnTo>
                      <a:pt x="27" y="159"/>
                    </a:lnTo>
                    <a:lnTo>
                      <a:pt x="29" y="165"/>
                    </a:lnTo>
                    <a:lnTo>
                      <a:pt x="26" y="168"/>
                    </a:lnTo>
                    <a:lnTo>
                      <a:pt x="27" y="171"/>
                    </a:lnTo>
                    <a:lnTo>
                      <a:pt x="24" y="173"/>
                    </a:lnTo>
                    <a:lnTo>
                      <a:pt x="24" y="174"/>
                    </a:lnTo>
                    <a:lnTo>
                      <a:pt x="24" y="175"/>
                    </a:lnTo>
                    <a:lnTo>
                      <a:pt x="26" y="176"/>
                    </a:lnTo>
                    <a:lnTo>
                      <a:pt x="27" y="177"/>
                    </a:lnTo>
                    <a:lnTo>
                      <a:pt x="26" y="178"/>
                    </a:lnTo>
                    <a:lnTo>
                      <a:pt x="24" y="180"/>
                    </a:lnTo>
                    <a:lnTo>
                      <a:pt x="24" y="183"/>
                    </a:lnTo>
                    <a:lnTo>
                      <a:pt x="27" y="184"/>
                    </a:lnTo>
                    <a:lnTo>
                      <a:pt x="27" y="185"/>
                    </a:lnTo>
                    <a:lnTo>
                      <a:pt x="25" y="185"/>
                    </a:lnTo>
                    <a:lnTo>
                      <a:pt x="25" y="187"/>
                    </a:lnTo>
                    <a:lnTo>
                      <a:pt x="27" y="188"/>
                    </a:lnTo>
                    <a:lnTo>
                      <a:pt x="30" y="187"/>
                    </a:lnTo>
                    <a:lnTo>
                      <a:pt x="33" y="187"/>
                    </a:lnTo>
                    <a:lnTo>
                      <a:pt x="34" y="188"/>
                    </a:lnTo>
                    <a:lnTo>
                      <a:pt x="33" y="189"/>
                    </a:lnTo>
                    <a:lnTo>
                      <a:pt x="32" y="190"/>
                    </a:lnTo>
                    <a:lnTo>
                      <a:pt x="34" y="193"/>
                    </a:lnTo>
                    <a:lnTo>
                      <a:pt x="33" y="199"/>
                    </a:lnTo>
                    <a:lnTo>
                      <a:pt x="36" y="205"/>
                    </a:lnTo>
                    <a:lnTo>
                      <a:pt x="34" y="212"/>
                    </a:lnTo>
                    <a:lnTo>
                      <a:pt x="34" y="217"/>
                    </a:lnTo>
                    <a:lnTo>
                      <a:pt x="35" y="219"/>
                    </a:lnTo>
                    <a:lnTo>
                      <a:pt x="35" y="222"/>
                    </a:lnTo>
                    <a:lnTo>
                      <a:pt x="37" y="225"/>
                    </a:lnTo>
                    <a:lnTo>
                      <a:pt x="38" y="226"/>
                    </a:lnTo>
                    <a:lnTo>
                      <a:pt x="36" y="228"/>
                    </a:lnTo>
                    <a:lnTo>
                      <a:pt x="40" y="232"/>
                    </a:lnTo>
                    <a:lnTo>
                      <a:pt x="42" y="232"/>
                    </a:lnTo>
                    <a:lnTo>
                      <a:pt x="42" y="234"/>
                    </a:lnTo>
                    <a:lnTo>
                      <a:pt x="43" y="233"/>
                    </a:lnTo>
                    <a:lnTo>
                      <a:pt x="44" y="234"/>
                    </a:lnTo>
                    <a:lnTo>
                      <a:pt x="46" y="234"/>
                    </a:lnTo>
                    <a:lnTo>
                      <a:pt x="47" y="233"/>
                    </a:lnTo>
                    <a:lnTo>
                      <a:pt x="49" y="232"/>
                    </a:lnTo>
                    <a:lnTo>
                      <a:pt x="50" y="238"/>
                    </a:lnTo>
                    <a:lnTo>
                      <a:pt x="49" y="239"/>
                    </a:lnTo>
                    <a:lnTo>
                      <a:pt x="49" y="243"/>
                    </a:lnTo>
                    <a:lnTo>
                      <a:pt x="47" y="247"/>
                    </a:lnTo>
                    <a:lnTo>
                      <a:pt x="48" y="251"/>
                    </a:lnTo>
                    <a:lnTo>
                      <a:pt x="47" y="254"/>
                    </a:lnTo>
                    <a:lnTo>
                      <a:pt x="43" y="259"/>
                    </a:lnTo>
                    <a:lnTo>
                      <a:pt x="45" y="259"/>
                    </a:lnTo>
                    <a:lnTo>
                      <a:pt x="46" y="262"/>
                    </a:lnTo>
                    <a:lnTo>
                      <a:pt x="47" y="263"/>
                    </a:lnTo>
                    <a:lnTo>
                      <a:pt x="49" y="271"/>
                    </a:lnTo>
                    <a:lnTo>
                      <a:pt x="48" y="272"/>
                    </a:lnTo>
                    <a:lnTo>
                      <a:pt x="48" y="277"/>
                    </a:lnTo>
                    <a:lnTo>
                      <a:pt x="47" y="279"/>
                    </a:lnTo>
                    <a:lnTo>
                      <a:pt x="53" y="284"/>
                    </a:lnTo>
                    <a:lnTo>
                      <a:pt x="61" y="286"/>
                    </a:lnTo>
                    <a:lnTo>
                      <a:pt x="62" y="291"/>
                    </a:lnTo>
                    <a:lnTo>
                      <a:pt x="66" y="294"/>
                    </a:lnTo>
                    <a:lnTo>
                      <a:pt x="72" y="302"/>
                    </a:lnTo>
                    <a:lnTo>
                      <a:pt x="72" y="308"/>
                    </a:lnTo>
                    <a:lnTo>
                      <a:pt x="71" y="312"/>
                    </a:lnTo>
                    <a:lnTo>
                      <a:pt x="73" y="317"/>
                    </a:lnTo>
                    <a:lnTo>
                      <a:pt x="75" y="318"/>
                    </a:lnTo>
                    <a:lnTo>
                      <a:pt x="76" y="320"/>
                    </a:lnTo>
                    <a:lnTo>
                      <a:pt x="74" y="324"/>
                    </a:lnTo>
                    <a:lnTo>
                      <a:pt x="74" y="325"/>
                    </a:lnTo>
                    <a:lnTo>
                      <a:pt x="76" y="326"/>
                    </a:lnTo>
                    <a:lnTo>
                      <a:pt x="79" y="329"/>
                    </a:lnTo>
                    <a:lnTo>
                      <a:pt x="83" y="330"/>
                    </a:lnTo>
                    <a:lnTo>
                      <a:pt x="90" y="331"/>
                    </a:lnTo>
                    <a:lnTo>
                      <a:pt x="92" y="331"/>
                    </a:lnTo>
                    <a:lnTo>
                      <a:pt x="92" y="330"/>
                    </a:lnTo>
                    <a:lnTo>
                      <a:pt x="93" y="330"/>
                    </a:lnTo>
                    <a:lnTo>
                      <a:pt x="94" y="333"/>
                    </a:lnTo>
                    <a:lnTo>
                      <a:pt x="96" y="333"/>
                    </a:lnTo>
                    <a:lnTo>
                      <a:pt x="100" y="337"/>
                    </a:lnTo>
                    <a:lnTo>
                      <a:pt x="103" y="338"/>
                    </a:lnTo>
                    <a:lnTo>
                      <a:pt x="103" y="334"/>
                    </a:lnTo>
                    <a:lnTo>
                      <a:pt x="103" y="332"/>
                    </a:lnTo>
                    <a:lnTo>
                      <a:pt x="103" y="329"/>
                    </a:lnTo>
                    <a:lnTo>
                      <a:pt x="109" y="331"/>
                    </a:lnTo>
                    <a:lnTo>
                      <a:pt x="111" y="333"/>
                    </a:lnTo>
                    <a:lnTo>
                      <a:pt x="112" y="334"/>
                    </a:lnTo>
                    <a:lnTo>
                      <a:pt x="115" y="333"/>
                    </a:lnTo>
                    <a:lnTo>
                      <a:pt x="118" y="336"/>
                    </a:lnTo>
                    <a:lnTo>
                      <a:pt x="120" y="336"/>
                    </a:lnTo>
                    <a:lnTo>
                      <a:pt x="121" y="336"/>
                    </a:lnTo>
                    <a:lnTo>
                      <a:pt x="123" y="339"/>
                    </a:lnTo>
                    <a:lnTo>
                      <a:pt x="124" y="339"/>
                    </a:lnTo>
                    <a:lnTo>
                      <a:pt x="127" y="341"/>
                    </a:lnTo>
                    <a:lnTo>
                      <a:pt x="130" y="347"/>
                    </a:lnTo>
                    <a:lnTo>
                      <a:pt x="131" y="350"/>
                    </a:lnTo>
                    <a:lnTo>
                      <a:pt x="133" y="353"/>
                    </a:lnTo>
                    <a:lnTo>
                      <a:pt x="134" y="356"/>
                    </a:lnTo>
                    <a:lnTo>
                      <a:pt x="139" y="358"/>
                    </a:lnTo>
                    <a:lnTo>
                      <a:pt x="139" y="366"/>
                    </a:lnTo>
                    <a:lnTo>
                      <a:pt x="138" y="366"/>
                    </a:lnTo>
                    <a:lnTo>
                      <a:pt x="137" y="369"/>
                    </a:lnTo>
                    <a:lnTo>
                      <a:pt x="138" y="376"/>
                    </a:lnTo>
                    <a:lnTo>
                      <a:pt x="144" y="377"/>
                    </a:lnTo>
                    <a:lnTo>
                      <a:pt x="144" y="379"/>
                    </a:lnTo>
                    <a:lnTo>
                      <a:pt x="144" y="381"/>
                    </a:lnTo>
                    <a:lnTo>
                      <a:pt x="144" y="383"/>
                    </a:lnTo>
                    <a:lnTo>
                      <a:pt x="146" y="384"/>
                    </a:lnTo>
                    <a:lnTo>
                      <a:pt x="147" y="387"/>
                    </a:lnTo>
                    <a:lnTo>
                      <a:pt x="150" y="387"/>
                    </a:lnTo>
                    <a:lnTo>
                      <a:pt x="151" y="389"/>
                    </a:lnTo>
                    <a:lnTo>
                      <a:pt x="152" y="391"/>
                    </a:lnTo>
                    <a:lnTo>
                      <a:pt x="150" y="395"/>
                    </a:lnTo>
                    <a:lnTo>
                      <a:pt x="157" y="402"/>
                    </a:lnTo>
                    <a:lnTo>
                      <a:pt x="156" y="405"/>
                    </a:lnTo>
                    <a:lnTo>
                      <a:pt x="155" y="407"/>
                    </a:lnTo>
                    <a:lnTo>
                      <a:pt x="155" y="408"/>
                    </a:lnTo>
                    <a:lnTo>
                      <a:pt x="158" y="412"/>
                    </a:lnTo>
                    <a:lnTo>
                      <a:pt x="160" y="412"/>
                    </a:lnTo>
                    <a:lnTo>
                      <a:pt x="162" y="415"/>
                    </a:lnTo>
                    <a:lnTo>
                      <a:pt x="163" y="416"/>
                    </a:lnTo>
                    <a:lnTo>
                      <a:pt x="164" y="419"/>
                    </a:lnTo>
                    <a:lnTo>
                      <a:pt x="168" y="424"/>
                    </a:lnTo>
                    <a:lnTo>
                      <a:pt x="170" y="425"/>
                    </a:lnTo>
                    <a:lnTo>
                      <a:pt x="171" y="427"/>
                    </a:lnTo>
                    <a:lnTo>
                      <a:pt x="171" y="430"/>
                    </a:lnTo>
                    <a:lnTo>
                      <a:pt x="168" y="439"/>
                    </a:lnTo>
                    <a:lnTo>
                      <a:pt x="171" y="444"/>
                    </a:lnTo>
                    <a:lnTo>
                      <a:pt x="176" y="451"/>
                    </a:lnTo>
                    <a:lnTo>
                      <a:pt x="184" y="456"/>
                    </a:lnTo>
                    <a:lnTo>
                      <a:pt x="190" y="455"/>
                    </a:lnTo>
                    <a:lnTo>
                      <a:pt x="196" y="455"/>
                    </a:lnTo>
                    <a:lnTo>
                      <a:pt x="198" y="456"/>
                    </a:lnTo>
                    <a:lnTo>
                      <a:pt x="204" y="463"/>
                    </a:lnTo>
                    <a:lnTo>
                      <a:pt x="205" y="464"/>
                    </a:lnTo>
                    <a:lnTo>
                      <a:pt x="207" y="466"/>
                    </a:lnTo>
                    <a:lnTo>
                      <a:pt x="207" y="468"/>
                    </a:lnTo>
                    <a:lnTo>
                      <a:pt x="210" y="470"/>
                    </a:lnTo>
                    <a:lnTo>
                      <a:pt x="212" y="473"/>
                    </a:lnTo>
                    <a:lnTo>
                      <a:pt x="212" y="476"/>
                    </a:lnTo>
                    <a:lnTo>
                      <a:pt x="214" y="478"/>
                    </a:lnTo>
                    <a:lnTo>
                      <a:pt x="216" y="482"/>
                    </a:lnTo>
                    <a:lnTo>
                      <a:pt x="217" y="483"/>
                    </a:lnTo>
                    <a:lnTo>
                      <a:pt x="218" y="484"/>
                    </a:lnTo>
                    <a:lnTo>
                      <a:pt x="219" y="489"/>
                    </a:lnTo>
                    <a:lnTo>
                      <a:pt x="221" y="489"/>
                    </a:lnTo>
                    <a:lnTo>
                      <a:pt x="221" y="491"/>
                    </a:lnTo>
                    <a:lnTo>
                      <a:pt x="223" y="491"/>
                    </a:lnTo>
                    <a:lnTo>
                      <a:pt x="224" y="492"/>
                    </a:lnTo>
                    <a:lnTo>
                      <a:pt x="223" y="495"/>
                    </a:lnTo>
                    <a:lnTo>
                      <a:pt x="222" y="496"/>
                    </a:lnTo>
                    <a:lnTo>
                      <a:pt x="223" y="499"/>
                    </a:lnTo>
                    <a:lnTo>
                      <a:pt x="225" y="505"/>
                    </a:lnTo>
                    <a:lnTo>
                      <a:pt x="223" y="507"/>
                    </a:lnTo>
                    <a:lnTo>
                      <a:pt x="222" y="510"/>
                    </a:lnTo>
                    <a:lnTo>
                      <a:pt x="224" y="515"/>
                    </a:lnTo>
                    <a:lnTo>
                      <a:pt x="222" y="519"/>
                    </a:lnTo>
                    <a:lnTo>
                      <a:pt x="221" y="522"/>
                    </a:lnTo>
                    <a:lnTo>
                      <a:pt x="227" y="528"/>
                    </a:lnTo>
                    <a:lnTo>
                      <a:pt x="227" y="530"/>
                    </a:lnTo>
                    <a:lnTo>
                      <a:pt x="229" y="531"/>
                    </a:lnTo>
                    <a:lnTo>
                      <a:pt x="231" y="534"/>
                    </a:lnTo>
                    <a:lnTo>
                      <a:pt x="236" y="537"/>
                    </a:lnTo>
                    <a:lnTo>
                      <a:pt x="237" y="540"/>
                    </a:lnTo>
                    <a:lnTo>
                      <a:pt x="241" y="543"/>
                    </a:lnTo>
                    <a:lnTo>
                      <a:pt x="241" y="545"/>
                    </a:lnTo>
                    <a:lnTo>
                      <a:pt x="244" y="548"/>
                    </a:lnTo>
                    <a:lnTo>
                      <a:pt x="247" y="548"/>
                    </a:lnTo>
                    <a:lnTo>
                      <a:pt x="248" y="539"/>
                    </a:lnTo>
                    <a:lnTo>
                      <a:pt x="249" y="535"/>
                    </a:lnTo>
                    <a:lnTo>
                      <a:pt x="251" y="536"/>
                    </a:lnTo>
                    <a:lnTo>
                      <a:pt x="254" y="534"/>
                    </a:lnTo>
                    <a:lnTo>
                      <a:pt x="256" y="534"/>
                    </a:lnTo>
                    <a:lnTo>
                      <a:pt x="259" y="538"/>
                    </a:lnTo>
                    <a:lnTo>
                      <a:pt x="261" y="538"/>
                    </a:lnTo>
                    <a:lnTo>
                      <a:pt x="261" y="535"/>
                    </a:lnTo>
                    <a:lnTo>
                      <a:pt x="262" y="533"/>
                    </a:lnTo>
                    <a:lnTo>
                      <a:pt x="259" y="532"/>
                    </a:lnTo>
                    <a:lnTo>
                      <a:pt x="258" y="529"/>
                    </a:lnTo>
                    <a:lnTo>
                      <a:pt x="259" y="526"/>
                    </a:lnTo>
                    <a:lnTo>
                      <a:pt x="259" y="524"/>
                    </a:lnTo>
                    <a:lnTo>
                      <a:pt x="262" y="521"/>
                    </a:lnTo>
                    <a:lnTo>
                      <a:pt x="262" y="519"/>
                    </a:lnTo>
                    <a:lnTo>
                      <a:pt x="262" y="516"/>
                    </a:lnTo>
                    <a:lnTo>
                      <a:pt x="262" y="515"/>
                    </a:lnTo>
                    <a:lnTo>
                      <a:pt x="265" y="511"/>
                    </a:lnTo>
                    <a:lnTo>
                      <a:pt x="267" y="506"/>
                    </a:lnTo>
                    <a:lnTo>
                      <a:pt x="271" y="502"/>
                    </a:lnTo>
                    <a:lnTo>
                      <a:pt x="271" y="500"/>
                    </a:lnTo>
                    <a:lnTo>
                      <a:pt x="272" y="500"/>
                    </a:lnTo>
                    <a:lnTo>
                      <a:pt x="272" y="502"/>
                    </a:lnTo>
                    <a:lnTo>
                      <a:pt x="273" y="502"/>
                    </a:lnTo>
                    <a:lnTo>
                      <a:pt x="275" y="504"/>
                    </a:lnTo>
                    <a:lnTo>
                      <a:pt x="280" y="500"/>
                    </a:lnTo>
                    <a:lnTo>
                      <a:pt x="282" y="496"/>
                    </a:lnTo>
                    <a:lnTo>
                      <a:pt x="282" y="495"/>
                    </a:lnTo>
                    <a:lnTo>
                      <a:pt x="282" y="492"/>
                    </a:lnTo>
                    <a:lnTo>
                      <a:pt x="280" y="487"/>
                    </a:lnTo>
                    <a:lnTo>
                      <a:pt x="281" y="484"/>
                    </a:lnTo>
                    <a:lnTo>
                      <a:pt x="280" y="483"/>
                    </a:lnTo>
                    <a:lnTo>
                      <a:pt x="278" y="480"/>
                    </a:lnTo>
                    <a:lnTo>
                      <a:pt x="277" y="476"/>
                    </a:lnTo>
                    <a:lnTo>
                      <a:pt x="277" y="475"/>
                    </a:lnTo>
                    <a:lnTo>
                      <a:pt x="282" y="475"/>
                    </a:lnTo>
                    <a:lnTo>
                      <a:pt x="282" y="474"/>
                    </a:lnTo>
                    <a:lnTo>
                      <a:pt x="282" y="468"/>
                    </a:lnTo>
                    <a:lnTo>
                      <a:pt x="281" y="468"/>
                    </a:lnTo>
                    <a:lnTo>
                      <a:pt x="282" y="466"/>
                    </a:lnTo>
                    <a:lnTo>
                      <a:pt x="282" y="464"/>
                    </a:lnTo>
                    <a:lnTo>
                      <a:pt x="283" y="461"/>
                    </a:lnTo>
                    <a:lnTo>
                      <a:pt x="285" y="460"/>
                    </a:lnTo>
                    <a:lnTo>
                      <a:pt x="285" y="458"/>
                    </a:lnTo>
                    <a:lnTo>
                      <a:pt x="282" y="457"/>
                    </a:lnTo>
                    <a:lnTo>
                      <a:pt x="283" y="456"/>
                    </a:lnTo>
                    <a:lnTo>
                      <a:pt x="288" y="457"/>
                    </a:lnTo>
                    <a:lnTo>
                      <a:pt x="288" y="458"/>
                    </a:lnTo>
                    <a:lnTo>
                      <a:pt x="286" y="458"/>
                    </a:lnTo>
                    <a:lnTo>
                      <a:pt x="290" y="460"/>
                    </a:lnTo>
                    <a:lnTo>
                      <a:pt x="291" y="460"/>
                    </a:lnTo>
                    <a:lnTo>
                      <a:pt x="292" y="462"/>
                    </a:lnTo>
                    <a:lnTo>
                      <a:pt x="293" y="463"/>
                    </a:lnTo>
                    <a:lnTo>
                      <a:pt x="297" y="460"/>
                    </a:lnTo>
                    <a:lnTo>
                      <a:pt x="298" y="458"/>
                    </a:lnTo>
                    <a:lnTo>
                      <a:pt x="299" y="458"/>
                    </a:lnTo>
                    <a:lnTo>
                      <a:pt x="301" y="458"/>
                    </a:lnTo>
                    <a:lnTo>
                      <a:pt x="301" y="457"/>
                    </a:lnTo>
                    <a:lnTo>
                      <a:pt x="302" y="456"/>
                    </a:lnTo>
                    <a:lnTo>
                      <a:pt x="302" y="454"/>
                    </a:lnTo>
                    <a:lnTo>
                      <a:pt x="305" y="455"/>
                    </a:lnTo>
                    <a:lnTo>
                      <a:pt x="307" y="453"/>
                    </a:lnTo>
                    <a:lnTo>
                      <a:pt x="308" y="454"/>
                    </a:lnTo>
                    <a:lnTo>
                      <a:pt x="309" y="453"/>
                    </a:lnTo>
                    <a:lnTo>
                      <a:pt x="310" y="454"/>
                    </a:lnTo>
                    <a:lnTo>
                      <a:pt x="311" y="454"/>
                    </a:lnTo>
                    <a:lnTo>
                      <a:pt x="311" y="456"/>
                    </a:lnTo>
                    <a:lnTo>
                      <a:pt x="311" y="455"/>
                    </a:lnTo>
                    <a:lnTo>
                      <a:pt x="313" y="453"/>
                    </a:lnTo>
                    <a:lnTo>
                      <a:pt x="311" y="453"/>
                    </a:lnTo>
                    <a:lnTo>
                      <a:pt x="310" y="452"/>
                    </a:lnTo>
                    <a:lnTo>
                      <a:pt x="312" y="451"/>
                    </a:lnTo>
                    <a:lnTo>
                      <a:pt x="313" y="444"/>
                    </a:lnTo>
                    <a:lnTo>
                      <a:pt x="316" y="440"/>
                    </a:lnTo>
                    <a:lnTo>
                      <a:pt x="317" y="440"/>
                    </a:lnTo>
                    <a:lnTo>
                      <a:pt x="319" y="441"/>
                    </a:lnTo>
                    <a:lnTo>
                      <a:pt x="321" y="440"/>
                    </a:lnTo>
                    <a:lnTo>
                      <a:pt x="320" y="437"/>
                    </a:lnTo>
                    <a:lnTo>
                      <a:pt x="320" y="434"/>
                    </a:lnTo>
                    <a:lnTo>
                      <a:pt x="319" y="433"/>
                    </a:lnTo>
                    <a:lnTo>
                      <a:pt x="319" y="432"/>
                    </a:lnTo>
                    <a:lnTo>
                      <a:pt x="316" y="430"/>
                    </a:lnTo>
                    <a:lnTo>
                      <a:pt x="316" y="427"/>
                    </a:lnTo>
                    <a:lnTo>
                      <a:pt x="315" y="428"/>
                    </a:lnTo>
                    <a:lnTo>
                      <a:pt x="315" y="425"/>
                    </a:lnTo>
                    <a:lnTo>
                      <a:pt x="316" y="425"/>
                    </a:lnTo>
                    <a:lnTo>
                      <a:pt x="314" y="425"/>
                    </a:lnTo>
                    <a:lnTo>
                      <a:pt x="314" y="423"/>
                    </a:lnTo>
                    <a:lnTo>
                      <a:pt x="315" y="423"/>
                    </a:lnTo>
                    <a:lnTo>
                      <a:pt x="316" y="423"/>
                    </a:lnTo>
                    <a:lnTo>
                      <a:pt x="316" y="422"/>
                    </a:lnTo>
                    <a:lnTo>
                      <a:pt x="316" y="421"/>
                    </a:lnTo>
                    <a:lnTo>
                      <a:pt x="318" y="419"/>
                    </a:lnTo>
                    <a:lnTo>
                      <a:pt x="321" y="421"/>
                    </a:lnTo>
                    <a:lnTo>
                      <a:pt x="321" y="418"/>
                    </a:lnTo>
                    <a:lnTo>
                      <a:pt x="320" y="417"/>
                    </a:lnTo>
                    <a:lnTo>
                      <a:pt x="321" y="415"/>
                    </a:lnTo>
                    <a:lnTo>
                      <a:pt x="322" y="417"/>
                    </a:lnTo>
                    <a:lnTo>
                      <a:pt x="325" y="418"/>
                    </a:lnTo>
                    <a:lnTo>
                      <a:pt x="326" y="418"/>
                    </a:lnTo>
                    <a:lnTo>
                      <a:pt x="324" y="415"/>
                    </a:lnTo>
                    <a:lnTo>
                      <a:pt x="327" y="412"/>
                    </a:lnTo>
                    <a:lnTo>
                      <a:pt x="329" y="412"/>
                    </a:lnTo>
                    <a:lnTo>
                      <a:pt x="328" y="411"/>
                    </a:lnTo>
                    <a:lnTo>
                      <a:pt x="327" y="411"/>
                    </a:lnTo>
                    <a:lnTo>
                      <a:pt x="323" y="411"/>
                    </a:lnTo>
                    <a:lnTo>
                      <a:pt x="322" y="410"/>
                    </a:lnTo>
                    <a:lnTo>
                      <a:pt x="321" y="410"/>
                    </a:lnTo>
                    <a:lnTo>
                      <a:pt x="321" y="406"/>
                    </a:lnTo>
                    <a:lnTo>
                      <a:pt x="321" y="402"/>
                    </a:lnTo>
                    <a:lnTo>
                      <a:pt x="320" y="400"/>
                    </a:lnTo>
                    <a:lnTo>
                      <a:pt x="321" y="400"/>
                    </a:lnTo>
                    <a:lnTo>
                      <a:pt x="323" y="400"/>
                    </a:lnTo>
                    <a:lnTo>
                      <a:pt x="325" y="400"/>
                    </a:lnTo>
                    <a:lnTo>
                      <a:pt x="326" y="402"/>
                    </a:lnTo>
                    <a:lnTo>
                      <a:pt x="327" y="402"/>
                    </a:lnTo>
                    <a:lnTo>
                      <a:pt x="329" y="402"/>
                    </a:lnTo>
                    <a:lnTo>
                      <a:pt x="329" y="399"/>
                    </a:lnTo>
                    <a:lnTo>
                      <a:pt x="330" y="398"/>
                    </a:lnTo>
                    <a:lnTo>
                      <a:pt x="331" y="396"/>
                    </a:lnTo>
                    <a:lnTo>
                      <a:pt x="330" y="395"/>
                    </a:lnTo>
                    <a:lnTo>
                      <a:pt x="329" y="395"/>
                    </a:lnTo>
                    <a:lnTo>
                      <a:pt x="327" y="392"/>
                    </a:lnTo>
                    <a:lnTo>
                      <a:pt x="328" y="392"/>
                    </a:lnTo>
                    <a:lnTo>
                      <a:pt x="329" y="391"/>
                    </a:lnTo>
                    <a:lnTo>
                      <a:pt x="329" y="387"/>
                    </a:lnTo>
                    <a:lnTo>
                      <a:pt x="332" y="389"/>
                    </a:lnTo>
                    <a:lnTo>
                      <a:pt x="333" y="384"/>
                    </a:lnTo>
                    <a:lnTo>
                      <a:pt x="335" y="384"/>
                    </a:lnTo>
                    <a:lnTo>
                      <a:pt x="336" y="384"/>
                    </a:lnTo>
                    <a:lnTo>
                      <a:pt x="337" y="382"/>
                    </a:lnTo>
                    <a:lnTo>
                      <a:pt x="338" y="381"/>
                    </a:lnTo>
                    <a:lnTo>
                      <a:pt x="342" y="383"/>
                    </a:lnTo>
                    <a:lnTo>
                      <a:pt x="342" y="382"/>
                    </a:lnTo>
                    <a:lnTo>
                      <a:pt x="343" y="381"/>
                    </a:lnTo>
                    <a:lnTo>
                      <a:pt x="342" y="377"/>
                    </a:lnTo>
                    <a:lnTo>
                      <a:pt x="343" y="377"/>
                    </a:lnTo>
                    <a:lnTo>
                      <a:pt x="343" y="376"/>
                    </a:lnTo>
                    <a:lnTo>
                      <a:pt x="344" y="373"/>
                    </a:lnTo>
                    <a:lnTo>
                      <a:pt x="346" y="370"/>
                    </a:lnTo>
                    <a:lnTo>
                      <a:pt x="349" y="370"/>
                    </a:lnTo>
                    <a:lnTo>
                      <a:pt x="348" y="370"/>
                    </a:lnTo>
                    <a:lnTo>
                      <a:pt x="348" y="366"/>
                    </a:lnTo>
                    <a:lnTo>
                      <a:pt x="347" y="368"/>
                    </a:lnTo>
                    <a:lnTo>
                      <a:pt x="346" y="367"/>
                    </a:lnTo>
                    <a:lnTo>
                      <a:pt x="348" y="366"/>
                    </a:lnTo>
                    <a:lnTo>
                      <a:pt x="349" y="366"/>
                    </a:lnTo>
                    <a:lnTo>
                      <a:pt x="349" y="364"/>
                    </a:lnTo>
                    <a:lnTo>
                      <a:pt x="350" y="365"/>
                    </a:lnTo>
                    <a:lnTo>
                      <a:pt x="350" y="364"/>
                    </a:lnTo>
                    <a:lnTo>
                      <a:pt x="350" y="361"/>
                    </a:lnTo>
                    <a:lnTo>
                      <a:pt x="349" y="360"/>
                    </a:lnTo>
                    <a:lnTo>
                      <a:pt x="350" y="359"/>
                    </a:lnTo>
                    <a:lnTo>
                      <a:pt x="348" y="360"/>
                    </a:lnTo>
                    <a:lnTo>
                      <a:pt x="347" y="358"/>
                    </a:lnTo>
                    <a:lnTo>
                      <a:pt x="346" y="358"/>
                    </a:lnTo>
                    <a:lnTo>
                      <a:pt x="346" y="357"/>
                    </a:lnTo>
                    <a:lnTo>
                      <a:pt x="347" y="357"/>
                    </a:lnTo>
                    <a:lnTo>
                      <a:pt x="346" y="356"/>
                    </a:lnTo>
                    <a:lnTo>
                      <a:pt x="347" y="356"/>
                    </a:lnTo>
                    <a:lnTo>
                      <a:pt x="346" y="354"/>
                    </a:lnTo>
                    <a:lnTo>
                      <a:pt x="345" y="352"/>
                    </a:lnTo>
                    <a:lnTo>
                      <a:pt x="345" y="350"/>
                    </a:lnTo>
                    <a:lnTo>
                      <a:pt x="344" y="347"/>
                    </a:lnTo>
                    <a:lnTo>
                      <a:pt x="345" y="347"/>
                    </a:lnTo>
                    <a:lnTo>
                      <a:pt x="344" y="347"/>
                    </a:lnTo>
                    <a:lnTo>
                      <a:pt x="345" y="346"/>
                    </a:lnTo>
                    <a:lnTo>
                      <a:pt x="344" y="346"/>
                    </a:lnTo>
                    <a:lnTo>
                      <a:pt x="344" y="345"/>
                    </a:lnTo>
                    <a:lnTo>
                      <a:pt x="345" y="345"/>
                    </a:lnTo>
                    <a:lnTo>
                      <a:pt x="346" y="342"/>
                    </a:lnTo>
                    <a:lnTo>
                      <a:pt x="346" y="339"/>
                    </a:lnTo>
                    <a:lnTo>
                      <a:pt x="347" y="337"/>
                    </a:lnTo>
                    <a:lnTo>
                      <a:pt x="346" y="336"/>
                    </a:lnTo>
                    <a:lnTo>
                      <a:pt x="348" y="336"/>
                    </a:lnTo>
                    <a:lnTo>
                      <a:pt x="350" y="333"/>
                    </a:lnTo>
                    <a:lnTo>
                      <a:pt x="351" y="331"/>
                    </a:lnTo>
                    <a:lnTo>
                      <a:pt x="353" y="332"/>
                    </a:lnTo>
                    <a:lnTo>
                      <a:pt x="355" y="332"/>
                    </a:lnTo>
                    <a:lnTo>
                      <a:pt x="355" y="331"/>
                    </a:lnTo>
                    <a:lnTo>
                      <a:pt x="351" y="330"/>
                    </a:lnTo>
                    <a:lnTo>
                      <a:pt x="351" y="329"/>
                    </a:lnTo>
                    <a:lnTo>
                      <a:pt x="352" y="329"/>
                    </a:lnTo>
                    <a:lnTo>
                      <a:pt x="351" y="329"/>
                    </a:lnTo>
                    <a:lnTo>
                      <a:pt x="351" y="327"/>
                    </a:lnTo>
                    <a:lnTo>
                      <a:pt x="350" y="326"/>
                    </a:lnTo>
                    <a:lnTo>
                      <a:pt x="350" y="325"/>
                    </a:lnTo>
                    <a:lnTo>
                      <a:pt x="349" y="323"/>
                    </a:lnTo>
                    <a:lnTo>
                      <a:pt x="348" y="323"/>
                    </a:lnTo>
                    <a:lnTo>
                      <a:pt x="349" y="321"/>
                    </a:lnTo>
                    <a:lnTo>
                      <a:pt x="349" y="320"/>
                    </a:lnTo>
                    <a:lnTo>
                      <a:pt x="350" y="319"/>
                    </a:lnTo>
                    <a:lnTo>
                      <a:pt x="348" y="319"/>
                    </a:lnTo>
                    <a:lnTo>
                      <a:pt x="349" y="317"/>
                    </a:lnTo>
                    <a:lnTo>
                      <a:pt x="350" y="316"/>
                    </a:lnTo>
                    <a:lnTo>
                      <a:pt x="350" y="313"/>
                    </a:lnTo>
                    <a:lnTo>
                      <a:pt x="350" y="312"/>
                    </a:lnTo>
                    <a:lnTo>
                      <a:pt x="349" y="312"/>
                    </a:lnTo>
                    <a:lnTo>
                      <a:pt x="350" y="311"/>
                    </a:lnTo>
                    <a:lnTo>
                      <a:pt x="350" y="309"/>
                    </a:lnTo>
                    <a:lnTo>
                      <a:pt x="349" y="311"/>
                    </a:lnTo>
                    <a:lnTo>
                      <a:pt x="350" y="309"/>
                    </a:lnTo>
                    <a:lnTo>
                      <a:pt x="349" y="308"/>
                    </a:lnTo>
                    <a:lnTo>
                      <a:pt x="351" y="309"/>
                    </a:lnTo>
                    <a:lnTo>
                      <a:pt x="351" y="308"/>
                    </a:lnTo>
                    <a:lnTo>
                      <a:pt x="349" y="307"/>
                    </a:lnTo>
                    <a:lnTo>
                      <a:pt x="349" y="308"/>
                    </a:lnTo>
                    <a:lnTo>
                      <a:pt x="349" y="307"/>
                    </a:lnTo>
                    <a:lnTo>
                      <a:pt x="348" y="307"/>
                    </a:lnTo>
                    <a:lnTo>
                      <a:pt x="346" y="307"/>
                    </a:lnTo>
                    <a:lnTo>
                      <a:pt x="346" y="304"/>
                    </a:lnTo>
                    <a:lnTo>
                      <a:pt x="347" y="303"/>
                    </a:lnTo>
                    <a:lnTo>
                      <a:pt x="346" y="302"/>
                    </a:lnTo>
                    <a:lnTo>
                      <a:pt x="348" y="302"/>
                    </a:lnTo>
                    <a:lnTo>
                      <a:pt x="348" y="301"/>
                    </a:lnTo>
                    <a:lnTo>
                      <a:pt x="350" y="302"/>
                    </a:lnTo>
                    <a:lnTo>
                      <a:pt x="350" y="300"/>
                    </a:lnTo>
                    <a:lnTo>
                      <a:pt x="350" y="299"/>
                    </a:lnTo>
                    <a:lnTo>
                      <a:pt x="348" y="298"/>
                    </a:lnTo>
                    <a:lnTo>
                      <a:pt x="349" y="296"/>
                    </a:lnTo>
                    <a:lnTo>
                      <a:pt x="351" y="295"/>
                    </a:lnTo>
                    <a:lnTo>
                      <a:pt x="351" y="294"/>
                    </a:lnTo>
                    <a:lnTo>
                      <a:pt x="353" y="295"/>
                    </a:lnTo>
                    <a:lnTo>
                      <a:pt x="353" y="292"/>
                    </a:lnTo>
                    <a:lnTo>
                      <a:pt x="354" y="291"/>
                    </a:lnTo>
                    <a:lnTo>
                      <a:pt x="355" y="286"/>
                    </a:lnTo>
                    <a:lnTo>
                      <a:pt x="356" y="283"/>
                    </a:lnTo>
                    <a:lnTo>
                      <a:pt x="354" y="282"/>
                    </a:lnTo>
                    <a:lnTo>
                      <a:pt x="355" y="279"/>
                    </a:lnTo>
                    <a:lnTo>
                      <a:pt x="351" y="276"/>
                    </a:lnTo>
                    <a:lnTo>
                      <a:pt x="350" y="276"/>
                    </a:lnTo>
                    <a:lnTo>
                      <a:pt x="347" y="279"/>
                    </a:lnTo>
                    <a:lnTo>
                      <a:pt x="346" y="278"/>
                    </a:lnTo>
                    <a:lnTo>
                      <a:pt x="348" y="277"/>
                    </a:lnTo>
                    <a:lnTo>
                      <a:pt x="350" y="272"/>
                    </a:lnTo>
                    <a:lnTo>
                      <a:pt x="349" y="271"/>
                    </a:lnTo>
                    <a:lnTo>
                      <a:pt x="348" y="270"/>
                    </a:lnTo>
                    <a:lnTo>
                      <a:pt x="350" y="264"/>
                    </a:lnTo>
                    <a:lnTo>
                      <a:pt x="350" y="260"/>
                    </a:lnTo>
                    <a:lnTo>
                      <a:pt x="351" y="258"/>
                    </a:lnTo>
                    <a:lnTo>
                      <a:pt x="353" y="255"/>
                    </a:lnTo>
                    <a:lnTo>
                      <a:pt x="354" y="249"/>
                    </a:lnTo>
                    <a:lnTo>
                      <a:pt x="355" y="247"/>
                    </a:lnTo>
                    <a:lnTo>
                      <a:pt x="356" y="244"/>
                    </a:lnTo>
                    <a:lnTo>
                      <a:pt x="355" y="242"/>
                    </a:lnTo>
                    <a:lnTo>
                      <a:pt x="353" y="243"/>
                    </a:lnTo>
                    <a:lnTo>
                      <a:pt x="350" y="242"/>
                    </a:lnTo>
                    <a:lnTo>
                      <a:pt x="350" y="239"/>
                    </a:lnTo>
                    <a:lnTo>
                      <a:pt x="349" y="238"/>
                    </a:lnTo>
                    <a:lnTo>
                      <a:pt x="347" y="239"/>
                    </a:lnTo>
                    <a:lnTo>
                      <a:pt x="346" y="239"/>
                    </a:lnTo>
                    <a:lnTo>
                      <a:pt x="344" y="238"/>
                    </a:lnTo>
                    <a:lnTo>
                      <a:pt x="344" y="236"/>
                    </a:lnTo>
                    <a:lnTo>
                      <a:pt x="345" y="236"/>
                    </a:lnTo>
                    <a:lnTo>
                      <a:pt x="346" y="235"/>
                    </a:lnTo>
                    <a:lnTo>
                      <a:pt x="342" y="234"/>
                    </a:lnTo>
                    <a:lnTo>
                      <a:pt x="342" y="233"/>
                    </a:lnTo>
                    <a:lnTo>
                      <a:pt x="340" y="233"/>
                    </a:lnTo>
                    <a:lnTo>
                      <a:pt x="339" y="232"/>
                    </a:lnTo>
                    <a:lnTo>
                      <a:pt x="338" y="232"/>
                    </a:lnTo>
                    <a:lnTo>
                      <a:pt x="337" y="229"/>
                    </a:lnTo>
                    <a:lnTo>
                      <a:pt x="336" y="228"/>
                    </a:lnTo>
                    <a:lnTo>
                      <a:pt x="339" y="229"/>
                    </a:lnTo>
                    <a:lnTo>
                      <a:pt x="342" y="232"/>
                    </a:lnTo>
                    <a:lnTo>
                      <a:pt x="345" y="232"/>
                    </a:lnTo>
                    <a:lnTo>
                      <a:pt x="345" y="231"/>
                    </a:lnTo>
                    <a:lnTo>
                      <a:pt x="347" y="231"/>
                    </a:lnTo>
                    <a:lnTo>
                      <a:pt x="348" y="230"/>
                    </a:lnTo>
                    <a:lnTo>
                      <a:pt x="347" y="230"/>
                    </a:lnTo>
                    <a:lnTo>
                      <a:pt x="345" y="224"/>
                    </a:lnTo>
                    <a:lnTo>
                      <a:pt x="342" y="223"/>
                    </a:lnTo>
                    <a:lnTo>
                      <a:pt x="340" y="221"/>
                    </a:lnTo>
                    <a:lnTo>
                      <a:pt x="342" y="219"/>
                    </a:lnTo>
                    <a:lnTo>
                      <a:pt x="341" y="218"/>
                    </a:lnTo>
                    <a:lnTo>
                      <a:pt x="342" y="217"/>
                    </a:lnTo>
                    <a:lnTo>
                      <a:pt x="342" y="218"/>
                    </a:lnTo>
                    <a:lnTo>
                      <a:pt x="342" y="219"/>
                    </a:lnTo>
                    <a:lnTo>
                      <a:pt x="343" y="219"/>
                    </a:lnTo>
                    <a:lnTo>
                      <a:pt x="344" y="218"/>
                    </a:lnTo>
                    <a:lnTo>
                      <a:pt x="344" y="219"/>
                    </a:lnTo>
                    <a:lnTo>
                      <a:pt x="345" y="219"/>
                    </a:lnTo>
                    <a:lnTo>
                      <a:pt x="345" y="218"/>
                    </a:lnTo>
                    <a:lnTo>
                      <a:pt x="348" y="217"/>
                    </a:lnTo>
                    <a:lnTo>
                      <a:pt x="350" y="218"/>
                    </a:lnTo>
                    <a:lnTo>
                      <a:pt x="353" y="215"/>
                    </a:lnTo>
                    <a:lnTo>
                      <a:pt x="351" y="215"/>
                    </a:lnTo>
                    <a:lnTo>
                      <a:pt x="351" y="213"/>
                    </a:lnTo>
                    <a:lnTo>
                      <a:pt x="349" y="213"/>
                    </a:lnTo>
                    <a:lnTo>
                      <a:pt x="348" y="212"/>
                    </a:lnTo>
                    <a:lnTo>
                      <a:pt x="346" y="213"/>
                    </a:lnTo>
                    <a:lnTo>
                      <a:pt x="347" y="211"/>
                    </a:lnTo>
                    <a:lnTo>
                      <a:pt x="346" y="211"/>
                    </a:lnTo>
                    <a:lnTo>
                      <a:pt x="344" y="212"/>
                    </a:lnTo>
                    <a:lnTo>
                      <a:pt x="343" y="211"/>
                    </a:lnTo>
                    <a:lnTo>
                      <a:pt x="342" y="211"/>
                    </a:lnTo>
                    <a:lnTo>
                      <a:pt x="342" y="213"/>
                    </a:lnTo>
                    <a:lnTo>
                      <a:pt x="340" y="213"/>
                    </a:lnTo>
                    <a:lnTo>
                      <a:pt x="340" y="215"/>
                    </a:lnTo>
                    <a:lnTo>
                      <a:pt x="338" y="214"/>
                    </a:lnTo>
                    <a:lnTo>
                      <a:pt x="338" y="210"/>
                    </a:lnTo>
                    <a:lnTo>
                      <a:pt x="339" y="211"/>
                    </a:lnTo>
                    <a:lnTo>
                      <a:pt x="339" y="210"/>
                    </a:lnTo>
                    <a:lnTo>
                      <a:pt x="338" y="209"/>
                    </a:lnTo>
                    <a:lnTo>
                      <a:pt x="340" y="208"/>
                    </a:lnTo>
                    <a:lnTo>
                      <a:pt x="338" y="205"/>
                    </a:lnTo>
                    <a:lnTo>
                      <a:pt x="340" y="203"/>
                    </a:lnTo>
                    <a:lnTo>
                      <a:pt x="343" y="202"/>
                    </a:lnTo>
                    <a:lnTo>
                      <a:pt x="347" y="195"/>
                    </a:lnTo>
                    <a:lnTo>
                      <a:pt x="356" y="192"/>
                    </a:lnTo>
                    <a:lnTo>
                      <a:pt x="359" y="191"/>
                    </a:lnTo>
                    <a:lnTo>
                      <a:pt x="361" y="191"/>
                    </a:lnTo>
                    <a:lnTo>
                      <a:pt x="360" y="191"/>
                    </a:lnTo>
                    <a:lnTo>
                      <a:pt x="360" y="194"/>
                    </a:lnTo>
                    <a:lnTo>
                      <a:pt x="362" y="195"/>
                    </a:lnTo>
                    <a:lnTo>
                      <a:pt x="363" y="197"/>
                    </a:lnTo>
                    <a:lnTo>
                      <a:pt x="363" y="198"/>
                    </a:lnTo>
                    <a:lnTo>
                      <a:pt x="365" y="198"/>
                    </a:lnTo>
                    <a:lnTo>
                      <a:pt x="366" y="198"/>
                    </a:lnTo>
                    <a:lnTo>
                      <a:pt x="367" y="196"/>
                    </a:lnTo>
                    <a:lnTo>
                      <a:pt x="367" y="195"/>
                    </a:lnTo>
                    <a:lnTo>
                      <a:pt x="368" y="194"/>
                    </a:lnTo>
                    <a:lnTo>
                      <a:pt x="368" y="192"/>
                    </a:lnTo>
                    <a:lnTo>
                      <a:pt x="370" y="191"/>
                    </a:lnTo>
                    <a:lnTo>
                      <a:pt x="371" y="188"/>
                    </a:lnTo>
                    <a:lnTo>
                      <a:pt x="372" y="188"/>
                    </a:lnTo>
                    <a:lnTo>
                      <a:pt x="375" y="188"/>
                    </a:lnTo>
                    <a:lnTo>
                      <a:pt x="375" y="187"/>
                    </a:lnTo>
                    <a:lnTo>
                      <a:pt x="376" y="187"/>
                    </a:lnTo>
                    <a:lnTo>
                      <a:pt x="377" y="187"/>
                    </a:lnTo>
                    <a:lnTo>
                      <a:pt x="379" y="185"/>
                    </a:lnTo>
                    <a:lnTo>
                      <a:pt x="379" y="186"/>
                    </a:lnTo>
                    <a:lnTo>
                      <a:pt x="381" y="183"/>
                    </a:lnTo>
                    <a:lnTo>
                      <a:pt x="381" y="181"/>
                    </a:lnTo>
                    <a:lnTo>
                      <a:pt x="379" y="180"/>
                    </a:lnTo>
                    <a:lnTo>
                      <a:pt x="378" y="179"/>
                    </a:lnTo>
                    <a:lnTo>
                      <a:pt x="377" y="178"/>
                    </a:lnTo>
                    <a:lnTo>
                      <a:pt x="376" y="179"/>
                    </a:lnTo>
                    <a:lnTo>
                      <a:pt x="375" y="179"/>
                    </a:lnTo>
                    <a:lnTo>
                      <a:pt x="373" y="181"/>
                    </a:lnTo>
                    <a:lnTo>
                      <a:pt x="372" y="180"/>
                    </a:lnTo>
                    <a:lnTo>
                      <a:pt x="373" y="177"/>
                    </a:lnTo>
                    <a:lnTo>
                      <a:pt x="376" y="176"/>
                    </a:lnTo>
                    <a:lnTo>
                      <a:pt x="378" y="171"/>
                    </a:lnTo>
                    <a:lnTo>
                      <a:pt x="378" y="168"/>
                    </a:lnTo>
                    <a:lnTo>
                      <a:pt x="377" y="166"/>
                    </a:lnTo>
                    <a:lnTo>
                      <a:pt x="377" y="165"/>
                    </a:lnTo>
                    <a:lnTo>
                      <a:pt x="376" y="162"/>
                    </a:lnTo>
                    <a:lnTo>
                      <a:pt x="377" y="161"/>
                    </a:lnTo>
                    <a:lnTo>
                      <a:pt x="381" y="161"/>
                    </a:lnTo>
                    <a:lnTo>
                      <a:pt x="381" y="158"/>
                    </a:lnTo>
                    <a:lnTo>
                      <a:pt x="383" y="157"/>
                    </a:lnTo>
                    <a:lnTo>
                      <a:pt x="382" y="157"/>
                    </a:lnTo>
                    <a:lnTo>
                      <a:pt x="383" y="153"/>
                    </a:lnTo>
                    <a:lnTo>
                      <a:pt x="381" y="151"/>
                    </a:lnTo>
                    <a:lnTo>
                      <a:pt x="381" y="148"/>
                    </a:lnTo>
                    <a:lnTo>
                      <a:pt x="384" y="145"/>
                    </a:lnTo>
                    <a:lnTo>
                      <a:pt x="383" y="144"/>
                    </a:lnTo>
                    <a:lnTo>
                      <a:pt x="382" y="141"/>
                    </a:lnTo>
                    <a:lnTo>
                      <a:pt x="383" y="140"/>
                    </a:lnTo>
                    <a:lnTo>
                      <a:pt x="384" y="141"/>
                    </a:lnTo>
                    <a:lnTo>
                      <a:pt x="386" y="138"/>
                    </a:lnTo>
                    <a:lnTo>
                      <a:pt x="385" y="135"/>
                    </a:lnTo>
                    <a:lnTo>
                      <a:pt x="386" y="135"/>
                    </a:lnTo>
                    <a:lnTo>
                      <a:pt x="386" y="131"/>
                    </a:lnTo>
                    <a:lnTo>
                      <a:pt x="387" y="131"/>
                    </a:lnTo>
                    <a:lnTo>
                      <a:pt x="388" y="131"/>
                    </a:lnTo>
                    <a:lnTo>
                      <a:pt x="389" y="131"/>
                    </a:lnTo>
                    <a:lnTo>
                      <a:pt x="391" y="131"/>
                    </a:lnTo>
                    <a:lnTo>
                      <a:pt x="392" y="131"/>
                    </a:lnTo>
                    <a:lnTo>
                      <a:pt x="392" y="133"/>
                    </a:lnTo>
                    <a:lnTo>
                      <a:pt x="393" y="132"/>
                    </a:lnTo>
                    <a:lnTo>
                      <a:pt x="392" y="126"/>
                    </a:lnTo>
                    <a:lnTo>
                      <a:pt x="392" y="121"/>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7" name="Group 107">
              <a:extLst>
                <a:ext uri="{FF2B5EF4-FFF2-40B4-BE49-F238E27FC236}">
                  <a16:creationId xmlns:a16="http://schemas.microsoft.com/office/drawing/2014/main" id="{F51F9D82-4CF3-50F8-BC03-85D160230A69}"/>
                </a:ext>
              </a:extLst>
            </p:cNvPr>
            <p:cNvGrpSpPr>
              <a:grpSpLocks/>
            </p:cNvGrpSpPr>
            <p:nvPr/>
          </p:nvGrpSpPr>
          <p:grpSpPr bwMode="auto">
            <a:xfrm>
              <a:off x="1319" y="3149"/>
              <a:ext cx="411" cy="305"/>
              <a:chOff x="1319" y="3149"/>
              <a:chExt cx="411" cy="305"/>
            </a:xfrm>
          </p:grpSpPr>
          <p:sp>
            <p:nvSpPr>
              <p:cNvPr id="156" name="Freeform 105">
                <a:extLst>
                  <a:ext uri="{FF2B5EF4-FFF2-40B4-BE49-F238E27FC236}">
                    <a16:creationId xmlns:a16="http://schemas.microsoft.com/office/drawing/2014/main" id="{B08A677F-A229-B247-FDD7-8E39F4A2255A}"/>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7" name="Freeform 106">
                <a:extLst>
                  <a:ext uri="{FF2B5EF4-FFF2-40B4-BE49-F238E27FC236}">
                    <a16:creationId xmlns:a16="http://schemas.microsoft.com/office/drawing/2014/main" id="{9B9A7F00-66EC-5B77-B98B-D33ACC62E506}"/>
                  </a:ext>
                </a:extLst>
              </p:cNvPr>
              <p:cNvSpPr>
                <a:spLocks/>
              </p:cNvSpPr>
              <p:nvPr/>
            </p:nvSpPr>
            <p:spPr bwMode="auto">
              <a:xfrm>
                <a:off x="1319" y="3149"/>
                <a:ext cx="411" cy="305"/>
              </a:xfrm>
              <a:custGeom>
                <a:avLst/>
                <a:gdLst>
                  <a:gd name="T0" fmla="*/ 390 w 411"/>
                  <a:gd name="T1" fmla="*/ 42 h 305"/>
                  <a:gd name="T2" fmla="*/ 357 w 411"/>
                  <a:gd name="T3" fmla="*/ 65 h 305"/>
                  <a:gd name="T4" fmla="*/ 321 w 411"/>
                  <a:gd name="T5" fmla="*/ 39 h 305"/>
                  <a:gd name="T6" fmla="*/ 299 w 411"/>
                  <a:gd name="T7" fmla="*/ 44 h 305"/>
                  <a:gd name="T8" fmla="*/ 286 w 411"/>
                  <a:gd name="T9" fmla="*/ 48 h 305"/>
                  <a:gd name="T10" fmla="*/ 265 w 411"/>
                  <a:gd name="T11" fmla="*/ 62 h 305"/>
                  <a:gd name="T12" fmla="*/ 257 w 411"/>
                  <a:gd name="T13" fmla="*/ 74 h 305"/>
                  <a:gd name="T14" fmla="*/ 245 w 411"/>
                  <a:gd name="T15" fmla="*/ 78 h 305"/>
                  <a:gd name="T16" fmla="*/ 233 w 411"/>
                  <a:gd name="T17" fmla="*/ 78 h 305"/>
                  <a:gd name="T18" fmla="*/ 218 w 411"/>
                  <a:gd name="T19" fmla="*/ 67 h 305"/>
                  <a:gd name="T20" fmla="*/ 199 w 411"/>
                  <a:gd name="T21" fmla="*/ 54 h 305"/>
                  <a:gd name="T22" fmla="*/ 166 w 411"/>
                  <a:gd name="T23" fmla="*/ 13 h 305"/>
                  <a:gd name="T24" fmla="*/ 133 w 411"/>
                  <a:gd name="T25" fmla="*/ 22 h 305"/>
                  <a:gd name="T26" fmla="*/ 120 w 411"/>
                  <a:gd name="T27" fmla="*/ 2 h 305"/>
                  <a:gd name="T28" fmla="*/ 105 w 411"/>
                  <a:gd name="T29" fmla="*/ 15 h 305"/>
                  <a:gd name="T30" fmla="*/ 90 w 411"/>
                  <a:gd name="T31" fmla="*/ 19 h 305"/>
                  <a:gd name="T32" fmla="*/ 76 w 411"/>
                  <a:gd name="T33" fmla="*/ 14 h 305"/>
                  <a:gd name="T34" fmla="*/ 68 w 411"/>
                  <a:gd name="T35" fmla="*/ 10 h 305"/>
                  <a:gd name="T36" fmla="*/ 61 w 411"/>
                  <a:gd name="T37" fmla="*/ 5 h 305"/>
                  <a:gd name="T38" fmla="*/ 48 w 411"/>
                  <a:gd name="T39" fmla="*/ 10 h 305"/>
                  <a:gd name="T40" fmla="*/ 39 w 411"/>
                  <a:gd name="T41" fmla="*/ 20 h 305"/>
                  <a:gd name="T42" fmla="*/ 19 w 411"/>
                  <a:gd name="T43" fmla="*/ 19 h 305"/>
                  <a:gd name="T44" fmla="*/ 15 w 411"/>
                  <a:gd name="T45" fmla="*/ 34 h 305"/>
                  <a:gd name="T46" fmla="*/ 9 w 411"/>
                  <a:gd name="T47" fmla="*/ 45 h 305"/>
                  <a:gd name="T48" fmla="*/ 2 w 411"/>
                  <a:gd name="T49" fmla="*/ 49 h 305"/>
                  <a:gd name="T50" fmla="*/ 14 w 411"/>
                  <a:gd name="T51" fmla="*/ 60 h 305"/>
                  <a:gd name="T52" fmla="*/ 24 w 411"/>
                  <a:gd name="T53" fmla="*/ 65 h 305"/>
                  <a:gd name="T54" fmla="*/ 24 w 411"/>
                  <a:gd name="T55" fmla="*/ 76 h 305"/>
                  <a:gd name="T56" fmla="*/ 41 w 411"/>
                  <a:gd name="T57" fmla="*/ 92 h 305"/>
                  <a:gd name="T58" fmla="*/ 38 w 411"/>
                  <a:gd name="T59" fmla="*/ 109 h 305"/>
                  <a:gd name="T60" fmla="*/ 30 w 411"/>
                  <a:gd name="T61" fmla="*/ 127 h 305"/>
                  <a:gd name="T62" fmla="*/ 36 w 411"/>
                  <a:gd name="T63" fmla="*/ 147 h 305"/>
                  <a:gd name="T64" fmla="*/ 50 w 411"/>
                  <a:gd name="T65" fmla="*/ 163 h 305"/>
                  <a:gd name="T66" fmla="*/ 60 w 411"/>
                  <a:gd name="T67" fmla="*/ 163 h 305"/>
                  <a:gd name="T68" fmla="*/ 76 w 411"/>
                  <a:gd name="T69" fmla="*/ 169 h 305"/>
                  <a:gd name="T70" fmla="*/ 83 w 411"/>
                  <a:gd name="T71" fmla="*/ 177 h 305"/>
                  <a:gd name="T72" fmla="*/ 98 w 411"/>
                  <a:gd name="T73" fmla="*/ 186 h 305"/>
                  <a:gd name="T74" fmla="*/ 105 w 411"/>
                  <a:gd name="T75" fmla="*/ 196 h 305"/>
                  <a:gd name="T76" fmla="*/ 116 w 411"/>
                  <a:gd name="T77" fmla="*/ 220 h 305"/>
                  <a:gd name="T78" fmla="*/ 143 w 411"/>
                  <a:gd name="T79" fmla="*/ 233 h 305"/>
                  <a:gd name="T80" fmla="*/ 159 w 411"/>
                  <a:gd name="T81" fmla="*/ 217 h 305"/>
                  <a:gd name="T82" fmla="*/ 176 w 411"/>
                  <a:gd name="T83" fmla="*/ 229 h 305"/>
                  <a:gd name="T84" fmla="*/ 195 w 411"/>
                  <a:gd name="T85" fmla="*/ 246 h 305"/>
                  <a:gd name="T86" fmla="*/ 215 w 411"/>
                  <a:gd name="T87" fmla="*/ 255 h 305"/>
                  <a:gd name="T88" fmla="*/ 237 w 411"/>
                  <a:gd name="T89" fmla="*/ 278 h 305"/>
                  <a:gd name="T90" fmla="*/ 263 w 411"/>
                  <a:gd name="T91" fmla="*/ 298 h 305"/>
                  <a:gd name="T92" fmla="*/ 278 w 411"/>
                  <a:gd name="T93" fmla="*/ 297 h 305"/>
                  <a:gd name="T94" fmla="*/ 296 w 411"/>
                  <a:gd name="T95" fmla="*/ 295 h 305"/>
                  <a:gd name="T96" fmla="*/ 310 w 411"/>
                  <a:gd name="T97" fmla="*/ 286 h 305"/>
                  <a:gd name="T98" fmla="*/ 333 w 411"/>
                  <a:gd name="T99" fmla="*/ 287 h 305"/>
                  <a:gd name="T100" fmla="*/ 356 w 411"/>
                  <a:gd name="T101" fmla="*/ 300 h 305"/>
                  <a:gd name="T102" fmla="*/ 373 w 411"/>
                  <a:gd name="T103" fmla="*/ 293 h 305"/>
                  <a:gd name="T104" fmla="*/ 378 w 411"/>
                  <a:gd name="T105" fmla="*/ 271 h 305"/>
                  <a:gd name="T106" fmla="*/ 379 w 411"/>
                  <a:gd name="T107" fmla="*/ 244 h 305"/>
                  <a:gd name="T108" fmla="*/ 373 w 411"/>
                  <a:gd name="T109" fmla="*/ 229 h 305"/>
                  <a:gd name="T110" fmla="*/ 365 w 411"/>
                  <a:gd name="T111" fmla="*/ 199 h 305"/>
                  <a:gd name="T112" fmla="*/ 370 w 411"/>
                  <a:gd name="T113" fmla="*/ 175 h 305"/>
                  <a:gd name="T114" fmla="*/ 366 w 411"/>
                  <a:gd name="T115" fmla="*/ 140 h 305"/>
                  <a:gd name="T116" fmla="*/ 373 w 411"/>
                  <a:gd name="T117" fmla="*/ 116 h 305"/>
                  <a:gd name="T118" fmla="*/ 392 w 411"/>
                  <a:gd name="T119" fmla="*/ 96 h 305"/>
                  <a:gd name="T120" fmla="*/ 398 w 411"/>
                  <a:gd name="T121" fmla="*/ 57 h 305"/>
                  <a:gd name="T122" fmla="*/ 411 w 411"/>
                  <a:gd name="T123" fmla="*/ 31 h 3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1"/>
                  <a:gd name="T187" fmla="*/ 0 h 305"/>
                  <a:gd name="T188" fmla="*/ 411 w 411"/>
                  <a:gd name="T189" fmla="*/ 305 h 3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1" h="305">
                    <a:moveTo>
                      <a:pt x="410" y="29"/>
                    </a:moveTo>
                    <a:lnTo>
                      <a:pt x="411" y="26"/>
                    </a:lnTo>
                    <a:lnTo>
                      <a:pt x="410" y="24"/>
                    </a:lnTo>
                    <a:lnTo>
                      <a:pt x="407" y="21"/>
                    </a:lnTo>
                    <a:lnTo>
                      <a:pt x="404" y="23"/>
                    </a:lnTo>
                    <a:lnTo>
                      <a:pt x="403" y="25"/>
                    </a:lnTo>
                    <a:lnTo>
                      <a:pt x="402" y="25"/>
                    </a:lnTo>
                    <a:lnTo>
                      <a:pt x="401" y="27"/>
                    </a:lnTo>
                    <a:lnTo>
                      <a:pt x="399" y="29"/>
                    </a:lnTo>
                    <a:lnTo>
                      <a:pt x="398" y="27"/>
                    </a:lnTo>
                    <a:lnTo>
                      <a:pt x="396" y="28"/>
                    </a:lnTo>
                    <a:lnTo>
                      <a:pt x="393" y="32"/>
                    </a:lnTo>
                    <a:lnTo>
                      <a:pt x="392" y="39"/>
                    </a:lnTo>
                    <a:lnTo>
                      <a:pt x="390" y="42"/>
                    </a:lnTo>
                    <a:lnTo>
                      <a:pt x="386" y="45"/>
                    </a:lnTo>
                    <a:lnTo>
                      <a:pt x="387" y="47"/>
                    </a:lnTo>
                    <a:lnTo>
                      <a:pt x="386" y="48"/>
                    </a:lnTo>
                    <a:lnTo>
                      <a:pt x="382" y="50"/>
                    </a:lnTo>
                    <a:lnTo>
                      <a:pt x="379" y="52"/>
                    </a:lnTo>
                    <a:lnTo>
                      <a:pt x="378" y="52"/>
                    </a:lnTo>
                    <a:lnTo>
                      <a:pt x="377" y="52"/>
                    </a:lnTo>
                    <a:lnTo>
                      <a:pt x="371" y="60"/>
                    </a:lnTo>
                    <a:lnTo>
                      <a:pt x="369" y="65"/>
                    </a:lnTo>
                    <a:lnTo>
                      <a:pt x="368" y="66"/>
                    </a:lnTo>
                    <a:lnTo>
                      <a:pt x="364" y="69"/>
                    </a:lnTo>
                    <a:lnTo>
                      <a:pt x="361" y="67"/>
                    </a:lnTo>
                    <a:lnTo>
                      <a:pt x="358" y="66"/>
                    </a:lnTo>
                    <a:lnTo>
                      <a:pt x="357" y="65"/>
                    </a:lnTo>
                    <a:lnTo>
                      <a:pt x="350" y="60"/>
                    </a:lnTo>
                    <a:lnTo>
                      <a:pt x="347" y="59"/>
                    </a:lnTo>
                    <a:lnTo>
                      <a:pt x="345" y="59"/>
                    </a:lnTo>
                    <a:lnTo>
                      <a:pt x="344" y="55"/>
                    </a:lnTo>
                    <a:lnTo>
                      <a:pt x="341" y="52"/>
                    </a:lnTo>
                    <a:lnTo>
                      <a:pt x="341" y="49"/>
                    </a:lnTo>
                    <a:lnTo>
                      <a:pt x="338" y="47"/>
                    </a:lnTo>
                    <a:lnTo>
                      <a:pt x="337" y="44"/>
                    </a:lnTo>
                    <a:lnTo>
                      <a:pt x="332" y="43"/>
                    </a:lnTo>
                    <a:lnTo>
                      <a:pt x="331" y="44"/>
                    </a:lnTo>
                    <a:lnTo>
                      <a:pt x="330" y="44"/>
                    </a:lnTo>
                    <a:lnTo>
                      <a:pt x="329" y="44"/>
                    </a:lnTo>
                    <a:lnTo>
                      <a:pt x="322" y="38"/>
                    </a:lnTo>
                    <a:lnTo>
                      <a:pt x="321" y="39"/>
                    </a:lnTo>
                    <a:lnTo>
                      <a:pt x="320" y="38"/>
                    </a:lnTo>
                    <a:lnTo>
                      <a:pt x="319" y="36"/>
                    </a:lnTo>
                    <a:lnTo>
                      <a:pt x="317" y="37"/>
                    </a:lnTo>
                    <a:lnTo>
                      <a:pt x="317" y="32"/>
                    </a:lnTo>
                    <a:lnTo>
                      <a:pt x="314" y="31"/>
                    </a:lnTo>
                    <a:lnTo>
                      <a:pt x="313" y="31"/>
                    </a:lnTo>
                    <a:lnTo>
                      <a:pt x="311" y="29"/>
                    </a:lnTo>
                    <a:lnTo>
                      <a:pt x="308" y="29"/>
                    </a:lnTo>
                    <a:lnTo>
                      <a:pt x="306" y="31"/>
                    </a:lnTo>
                    <a:lnTo>
                      <a:pt x="305" y="40"/>
                    </a:lnTo>
                    <a:lnTo>
                      <a:pt x="303" y="42"/>
                    </a:lnTo>
                    <a:lnTo>
                      <a:pt x="300" y="42"/>
                    </a:lnTo>
                    <a:lnTo>
                      <a:pt x="299" y="44"/>
                    </a:lnTo>
                    <a:lnTo>
                      <a:pt x="298" y="44"/>
                    </a:lnTo>
                    <a:lnTo>
                      <a:pt x="297" y="46"/>
                    </a:lnTo>
                    <a:lnTo>
                      <a:pt x="297" y="45"/>
                    </a:lnTo>
                    <a:lnTo>
                      <a:pt x="293" y="45"/>
                    </a:lnTo>
                    <a:lnTo>
                      <a:pt x="293" y="44"/>
                    </a:lnTo>
                    <a:lnTo>
                      <a:pt x="293" y="45"/>
                    </a:lnTo>
                    <a:lnTo>
                      <a:pt x="290" y="46"/>
                    </a:lnTo>
                    <a:lnTo>
                      <a:pt x="291" y="46"/>
                    </a:lnTo>
                    <a:lnTo>
                      <a:pt x="291" y="48"/>
                    </a:lnTo>
                    <a:lnTo>
                      <a:pt x="290" y="49"/>
                    </a:lnTo>
                    <a:lnTo>
                      <a:pt x="288" y="47"/>
                    </a:lnTo>
                    <a:lnTo>
                      <a:pt x="287" y="48"/>
                    </a:lnTo>
                    <a:lnTo>
                      <a:pt x="286" y="48"/>
                    </a:lnTo>
                    <a:lnTo>
                      <a:pt x="286" y="49"/>
                    </a:lnTo>
                    <a:lnTo>
                      <a:pt x="284" y="49"/>
                    </a:lnTo>
                    <a:lnTo>
                      <a:pt x="284" y="50"/>
                    </a:lnTo>
                    <a:lnTo>
                      <a:pt x="284" y="49"/>
                    </a:lnTo>
                    <a:lnTo>
                      <a:pt x="283" y="49"/>
                    </a:lnTo>
                    <a:lnTo>
                      <a:pt x="281" y="49"/>
                    </a:lnTo>
                    <a:lnTo>
                      <a:pt x="275" y="55"/>
                    </a:lnTo>
                    <a:lnTo>
                      <a:pt x="271" y="55"/>
                    </a:lnTo>
                    <a:lnTo>
                      <a:pt x="269" y="55"/>
                    </a:lnTo>
                    <a:lnTo>
                      <a:pt x="269" y="57"/>
                    </a:lnTo>
                    <a:lnTo>
                      <a:pt x="267" y="57"/>
                    </a:lnTo>
                    <a:lnTo>
                      <a:pt x="265" y="60"/>
                    </a:lnTo>
                    <a:lnTo>
                      <a:pt x="265" y="62"/>
                    </a:lnTo>
                    <a:lnTo>
                      <a:pt x="266" y="62"/>
                    </a:lnTo>
                    <a:lnTo>
                      <a:pt x="267" y="64"/>
                    </a:lnTo>
                    <a:lnTo>
                      <a:pt x="269" y="66"/>
                    </a:lnTo>
                    <a:lnTo>
                      <a:pt x="267" y="67"/>
                    </a:lnTo>
                    <a:lnTo>
                      <a:pt x="266" y="69"/>
                    </a:lnTo>
                    <a:lnTo>
                      <a:pt x="264" y="69"/>
                    </a:lnTo>
                    <a:lnTo>
                      <a:pt x="262" y="70"/>
                    </a:lnTo>
                    <a:lnTo>
                      <a:pt x="260" y="69"/>
                    </a:lnTo>
                    <a:lnTo>
                      <a:pt x="258" y="69"/>
                    </a:lnTo>
                    <a:lnTo>
                      <a:pt x="259" y="71"/>
                    </a:lnTo>
                    <a:lnTo>
                      <a:pt x="258" y="72"/>
                    </a:lnTo>
                    <a:lnTo>
                      <a:pt x="257" y="72"/>
                    </a:lnTo>
                    <a:lnTo>
                      <a:pt x="257" y="74"/>
                    </a:lnTo>
                    <a:lnTo>
                      <a:pt x="259" y="75"/>
                    </a:lnTo>
                    <a:lnTo>
                      <a:pt x="260" y="78"/>
                    </a:lnTo>
                    <a:lnTo>
                      <a:pt x="261" y="78"/>
                    </a:lnTo>
                    <a:lnTo>
                      <a:pt x="261" y="83"/>
                    </a:lnTo>
                    <a:lnTo>
                      <a:pt x="254" y="79"/>
                    </a:lnTo>
                    <a:lnTo>
                      <a:pt x="252" y="78"/>
                    </a:lnTo>
                    <a:lnTo>
                      <a:pt x="251" y="76"/>
                    </a:lnTo>
                    <a:lnTo>
                      <a:pt x="250" y="77"/>
                    </a:lnTo>
                    <a:lnTo>
                      <a:pt x="248" y="76"/>
                    </a:lnTo>
                    <a:lnTo>
                      <a:pt x="248" y="78"/>
                    </a:lnTo>
                    <a:lnTo>
                      <a:pt x="246" y="77"/>
                    </a:lnTo>
                    <a:lnTo>
                      <a:pt x="245" y="78"/>
                    </a:lnTo>
                    <a:lnTo>
                      <a:pt x="244" y="78"/>
                    </a:lnTo>
                    <a:lnTo>
                      <a:pt x="243" y="78"/>
                    </a:lnTo>
                    <a:lnTo>
                      <a:pt x="238" y="78"/>
                    </a:lnTo>
                    <a:lnTo>
                      <a:pt x="238" y="76"/>
                    </a:lnTo>
                    <a:lnTo>
                      <a:pt x="240" y="74"/>
                    </a:lnTo>
                    <a:lnTo>
                      <a:pt x="240" y="73"/>
                    </a:lnTo>
                    <a:lnTo>
                      <a:pt x="237" y="73"/>
                    </a:lnTo>
                    <a:lnTo>
                      <a:pt x="237" y="72"/>
                    </a:lnTo>
                    <a:lnTo>
                      <a:pt x="237" y="74"/>
                    </a:lnTo>
                    <a:lnTo>
                      <a:pt x="237" y="75"/>
                    </a:lnTo>
                    <a:lnTo>
                      <a:pt x="237" y="76"/>
                    </a:lnTo>
                    <a:lnTo>
                      <a:pt x="233" y="78"/>
                    </a:lnTo>
                    <a:lnTo>
                      <a:pt x="232" y="76"/>
                    </a:lnTo>
                    <a:lnTo>
                      <a:pt x="231" y="77"/>
                    </a:lnTo>
                    <a:lnTo>
                      <a:pt x="228" y="76"/>
                    </a:lnTo>
                    <a:lnTo>
                      <a:pt x="227" y="78"/>
                    </a:lnTo>
                    <a:lnTo>
                      <a:pt x="225" y="78"/>
                    </a:lnTo>
                    <a:lnTo>
                      <a:pt x="224" y="78"/>
                    </a:lnTo>
                    <a:lnTo>
                      <a:pt x="223" y="76"/>
                    </a:lnTo>
                    <a:lnTo>
                      <a:pt x="223" y="75"/>
                    </a:lnTo>
                    <a:lnTo>
                      <a:pt x="223" y="74"/>
                    </a:lnTo>
                    <a:lnTo>
                      <a:pt x="221" y="72"/>
                    </a:lnTo>
                    <a:lnTo>
                      <a:pt x="219" y="68"/>
                    </a:lnTo>
                    <a:lnTo>
                      <a:pt x="218" y="68"/>
                    </a:lnTo>
                    <a:lnTo>
                      <a:pt x="218" y="67"/>
                    </a:lnTo>
                    <a:lnTo>
                      <a:pt x="217" y="68"/>
                    </a:lnTo>
                    <a:lnTo>
                      <a:pt x="216" y="67"/>
                    </a:lnTo>
                    <a:lnTo>
                      <a:pt x="215" y="67"/>
                    </a:lnTo>
                    <a:lnTo>
                      <a:pt x="213" y="63"/>
                    </a:lnTo>
                    <a:lnTo>
                      <a:pt x="211" y="64"/>
                    </a:lnTo>
                    <a:lnTo>
                      <a:pt x="211" y="65"/>
                    </a:lnTo>
                    <a:lnTo>
                      <a:pt x="210" y="65"/>
                    </a:lnTo>
                    <a:lnTo>
                      <a:pt x="207" y="62"/>
                    </a:lnTo>
                    <a:lnTo>
                      <a:pt x="207" y="57"/>
                    </a:lnTo>
                    <a:lnTo>
                      <a:pt x="203" y="54"/>
                    </a:lnTo>
                    <a:lnTo>
                      <a:pt x="201" y="55"/>
                    </a:lnTo>
                    <a:lnTo>
                      <a:pt x="200" y="54"/>
                    </a:lnTo>
                    <a:lnTo>
                      <a:pt x="199" y="54"/>
                    </a:lnTo>
                    <a:lnTo>
                      <a:pt x="198" y="53"/>
                    </a:lnTo>
                    <a:lnTo>
                      <a:pt x="195" y="52"/>
                    </a:lnTo>
                    <a:lnTo>
                      <a:pt x="194" y="52"/>
                    </a:lnTo>
                    <a:lnTo>
                      <a:pt x="194" y="51"/>
                    </a:lnTo>
                    <a:lnTo>
                      <a:pt x="194" y="48"/>
                    </a:lnTo>
                    <a:lnTo>
                      <a:pt x="192" y="40"/>
                    </a:lnTo>
                    <a:lnTo>
                      <a:pt x="190" y="39"/>
                    </a:lnTo>
                    <a:lnTo>
                      <a:pt x="178" y="37"/>
                    </a:lnTo>
                    <a:lnTo>
                      <a:pt x="179" y="27"/>
                    </a:lnTo>
                    <a:lnTo>
                      <a:pt x="179" y="23"/>
                    </a:lnTo>
                    <a:lnTo>
                      <a:pt x="174" y="21"/>
                    </a:lnTo>
                    <a:lnTo>
                      <a:pt x="175" y="15"/>
                    </a:lnTo>
                    <a:lnTo>
                      <a:pt x="167" y="15"/>
                    </a:lnTo>
                    <a:lnTo>
                      <a:pt x="166" y="13"/>
                    </a:lnTo>
                    <a:lnTo>
                      <a:pt x="164" y="13"/>
                    </a:lnTo>
                    <a:lnTo>
                      <a:pt x="164" y="11"/>
                    </a:lnTo>
                    <a:lnTo>
                      <a:pt x="162" y="13"/>
                    </a:lnTo>
                    <a:lnTo>
                      <a:pt x="158" y="8"/>
                    </a:lnTo>
                    <a:lnTo>
                      <a:pt x="156" y="7"/>
                    </a:lnTo>
                    <a:lnTo>
                      <a:pt x="156" y="10"/>
                    </a:lnTo>
                    <a:lnTo>
                      <a:pt x="155" y="10"/>
                    </a:lnTo>
                    <a:lnTo>
                      <a:pt x="147" y="10"/>
                    </a:lnTo>
                    <a:lnTo>
                      <a:pt x="146" y="17"/>
                    </a:lnTo>
                    <a:lnTo>
                      <a:pt x="142" y="16"/>
                    </a:lnTo>
                    <a:lnTo>
                      <a:pt x="137" y="15"/>
                    </a:lnTo>
                    <a:lnTo>
                      <a:pt x="136" y="19"/>
                    </a:lnTo>
                    <a:lnTo>
                      <a:pt x="133" y="21"/>
                    </a:lnTo>
                    <a:lnTo>
                      <a:pt x="133" y="22"/>
                    </a:lnTo>
                    <a:lnTo>
                      <a:pt x="131" y="23"/>
                    </a:lnTo>
                    <a:lnTo>
                      <a:pt x="131" y="21"/>
                    </a:lnTo>
                    <a:lnTo>
                      <a:pt x="127" y="20"/>
                    </a:lnTo>
                    <a:lnTo>
                      <a:pt x="126" y="20"/>
                    </a:lnTo>
                    <a:lnTo>
                      <a:pt x="126" y="19"/>
                    </a:lnTo>
                    <a:lnTo>
                      <a:pt x="124" y="18"/>
                    </a:lnTo>
                    <a:lnTo>
                      <a:pt x="123" y="15"/>
                    </a:lnTo>
                    <a:lnTo>
                      <a:pt x="124" y="12"/>
                    </a:lnTo>
                    <a:lnTo>
                      <a:pt x="126" y="8"/>
                    </a:lnTo>
                    <a:lnTo>
                      <a:pt x="124" y="7"/>
                    </a:lnTo>
                    <a:lnTo>
                      <a:pt x="125" y="6"/>
                    </a:lnTo>
                    <a:lnTo>
                      <a:pt x="125" y="5"/>
                    </a:lnTo>
                    <a:lnTo>
                      <a:pt x="121" y="4"/>
                    </a:lnTo>
                    <a:lnTo>
                      <a:pt x="120" y="2"/>
                    </a:lnTo>
                    <a:lnTo>
                      <a:pt x="118" y="0"/>
                    </a:lnTo>
                    <a:lnTo>
                      <a:pt x="116" y="1"/>
                    </a:lnTo>
                    <a:lnTo>
                      <a:pt x="115" y="4"/>
                    </a:lnTo>
                    <a:lnTo>
                      <a:pt x="112" y="2"/>
                    </a:lnTo>
                    <a:lnTo>
                      <a:pt x="111" y="5"/>
                    </a:lnTo>
                    <a:lnTo>
                      <a:pt x="109" y="5"/>
                    </a:lnTo>
                    <a:lnTo>
                      <a:pt x="107" y="6"/>
                    </a:lnTo>
                    <a:lnTo>
                      <a:pt x="107" y="8"/>
                    </a:lnTo>
                    <a:lnTo>
                      <a:pt x="108" y="9"/>
                    </a:lnTo>
                    <a:lnTo>
                      <a:pt x="107" y="14"/>
                    </a:lnTo>
                    <a:lnTo>
                      <a:pt x="106" y="15"/>
                    </a:lnTo>
                    <a:lnTo>
                      <a:pt x="105" y="15"/>
                    </a:lnTo>
                    <a:lnTo>
                      <a:pt x="104" y="14"/>
                    </a:lnTo>
                    <a:lnTo>
                      <a:pt x="102" y="18"/>
                    </a:lnTo>
                    <a:lnTo>
                      <a:pt x="101" y="15"/>
                    </a:lnTo>
                    <a:lnTo>
                      <a:pt x="99" y="15"/>
                    </a:lnTo>
                    <a:lnTo>
                      <a:pt x="98" y="15"/>
                    </a:lnTo>
                    <a:lnTo>
                      <a:pt x="97" y="14"/>
                    </a:lnTo>
                    <a:lnTo>
                      <a:pt x="96" y="15"/>
                    </a:lnTo>
                    <a:lnTo>
                      <a:pt x="95" y="15"/>
                    </a:lnTo>
                    <a:lnTo>
                      <a:pt x="94" y="18"/>
                    </a:lnTo>
                    <a:lnTo>
                      <a:pt x="93" y="18"/>
                    </a:lnTo>
                    <a:lnTo>
                      <a:pt x="93" y="19"/>
                    </a:lnTo>
                    <a:lnTo>
                      <a:pt x="92" y="20"/>
                    </a:lnTo>
                    <a:lnTo>
                      <a:pt x="90" y="19"/>
                    </a:lnTo>
                    <a:lnTo>
                      <a:pt x="89" y="20"/>
                    </a:lnTo>
                    <a:lnTo>
                      <a:pt x="88" y="19"/>
                    </a:lnTo>
                    <a:lnTo>
                      <a:pt x="88" y="18"/>
                    </a:lnTo>
                    <a:lnTo>
                      <a:pt x="86" y="17"/>
                    </a:lnTo>
                    <a:lnTo>
                      <a:pt x="86" y="16"/>
                    </a:lnTo>
                    <a:lnTo>
                      <a:pt x="82" y="14"/>
                    </a:lnTo>
                    <a:lnTo>
                      <a:pt x="82" y="13"/>
                    </a:lnTo>
                    <a:lnTo>
                      <a:pt x="81" y="12"/>
                    </a:lnTo>
                    <a:lnTo>
                      <a:pt x="81" y="15"/>
                    </a:lnTo>
                    <a:lnTo>
                      <a:pt x="79" y="14"/>
                    </a:lnTo>
                    <a:lnTo>
                      <a:pt x="79" y="15"/>
                    </a:lnTo>
                    <a:lnTo>
                      <a:pt x="77" y="14"/>
                    </a:lnTo>
                    <a:lnTo>
                      <a:pt x="76" y="14"/>
                    </a:lnTo>
                    <a:lnTo>
                      <a:pt x="76" y="13"/>
                    </a:lnTo>
                    <a:lnTo>
                      <a:pt x="76" y="12"/>
                    </a:lnTo>
                    <a:lnTo>
                      <a:pt x="75" y="13"/>
                    </a:lnTo>
                    <a:lnTo>
                      <a:pt x="73" y="12"/>
                    </a:lnTo>
                    <a:lnTo>
                      <a:pt x="71" y="13"/>
                    </a:lnTo>
                    <a:lnTo>
                      <a:pt x="71" y="12"/>
                    </a:lnTo>
                    <a:lnTo>
                      <a:pt x="69" y="12"/>
                    </a:lnTo>
                    <a:lnTo>
                      <a:pt x="69" y="11"/>
                    </a:lnTo>
                    <a:lnTo>
                      <a:pt x="68" y="12"/>
                    </a:lnTo>
                    <a:lnTo>
                      <a:pt x="68" y="10"/>
                    </a:lnTo>
                    <a:lnTo>
                      <a:pt x="68" y="13"/>
                    </a:lnTo>
                    <a:lnTo>
                      <a:pt x="69" y="13"/>
                    </a:lnTo>
                    <a:lnTo>
                      <a:pt x="68" y="14"/>
                    </a:lnTo>
                    <a:lnTo>
                      <a:pt x="68" y="13"/>
                    </a:lnTo>
                    <a:lnTo>
                      <a:pt x="66" y="12"/>
                    </a:lnTo>
                    <a:lnTo>
                      <a:pt x="66" y="13"/>
                    </a:lnTo>
                    <a:lnTo>
                      <a:pt x="65" y="13"/>
                    </a:lnTo>
                    <a:lnTo>
                      <a:pt x="65" y="11"/>
                    </a:lnTo>
                    <a:lnTo>
                      <a:pt x="63" y="11"/>
                    </a:lnTo>
                    <a:lnTo>
                      <a:pt x="64" y="6"/>
                    </a:lnTo>
                    <a:lnTo>
                      <a:pt x="61" y="5"/>
                    </a:lnTo>
                    <a:lnTo>
                      <a:pt x="60" y="5"/>
                    </a:lnTo>
                    <a:lnTo>
                      <a:pt x="60" y="6"/>
                    </a:lnTo>
                    <a:lnTo>
                      <a:pt x="61" y="8"/>
                    </a:lnTo>
                    <a:lnTo>
                      <a:pt x="59" y="8"/>
                    </a:lnTo>
                    <a:lnTo>
                      <a:pt x="58" y="8"/>
                    </a:lnTo>
                    <a:lnTo>
                      <a:pt x="58" y="10"/>
                    </a:lnTo>
                    <a:lnTo>
                      <a:pt x="56" y="11"/>
                    </a:lnTo>
                    <a:lnTo>
                      <a:pt x="55" y="10"/>
                    </a:lnTo>
                    <a:lnTo>
                      <a:pt x="55" y="8"/>
                    </a:lnTo>
                    <a:lnTo>
                      <a:pt x="54" y="9"/>
                    </a:lnTo>
                    <a:lnTo>
                      <a:pt x="53" y="8"/>
                    </a:lnTo>
                    <a:lnTo>
                      <a:pt x="52" y="8"/>
                    </a:lnTo>
                    <a:lnTo>
                      <a:pt x="48" y="10"/>
                    </a:lnTo>
                    <a:lnTo>
                      <a:pt x="47" y="10"/>
                    </a:lnTo>
                    <a:lnTo>
                      <a:pt x="47" y="14"/>
                    </a:lnTo>
                    <a:lnTo>
                      <a:pt x="46" y="15"/>
                    </a:lnTo>
                    <a:lnTo>
                      <a:pt x="47" y="15"/>
                    </a:lnTo>
                    <a:lnTo>
                      <a:pt x="47" y="18"/>
                    </a:lnTo>
                    <a:lnTo>
                      <a:pt x="45" y="17"/>
                    </a:lnTo>
                    <a:lnTo>
                      <a:pt x="44" y="18"/>
                    </a:lnTo>
                    <a:lnTo>
                      <a:pt x="42" y="19"/>
                    </a:lnTo>
                    <a:lnTo>
                      <a:pt x="41" y="19"/>
                    </a:lnTo>
                    <a:lnTo>
                      <a:pt x="37" y="18"/>
                    </a:lnTo>
                    <a:lnTo>
                      <a:pt x="37" y="20"/>
                    </a:lnTo>
                    <a:lnTo>
                      <a:pt x="39" y="20"/>
                    </a:lnTo>
                    <a:lnTo>
                      <a:pt x="38" y="21"/>
                    </a:lnTo>
                    <a:lnTo>
                      <a:pt x="36" y="20"/>
                    </a:lnTo>
                    <a:lnTo>
                      <a:pt x="36" y="21"/>
                    </a:lnTo>
                    <a:lnTo>
                      <a:pt x="34" y="22"/>
                    </a:lnTo>
                    <a:lnTo>
                      <a:pt x="33" y="22"/>
                    </a:lnTo>
                    <a:lnTo>
                      <a:pt x="32" y="24"/>
                    </a:lnTo>
                    <a:lnTo>
                      <a:pt x="27" y="25"/>
                    </a:lnTo>
                    <a:lnTo>
                      <a:pt x="24" y="18"/>
                    </a:lnTo>
                    <a:lnTo>
                      <a:pt x="23" y="18"/>
                    </a:lnTo>
                    <a:lnTo>
                      <a:pt x="22" y="18"/>
                    </a:lnTo>
                    <a:lnTo>
                      <a:pt x="23" y="21"/>
                    </a:lnTo>
                    <a:lnTo>
                      <a:pt x="20" y="23"/>
                    </a:lnTo>
                    <a:lnTo>
                      <a:pt x="19" y="21"/>
                    </a:lnTo>
                    <a:lnTo>
                      <a:pt x="19" y="19"/>
                    </a:lnTo>
                    <a:lnTo>
                      <a:pt x="17" y="18"/>
                    </a:lnTo>
                    <a:lnTo>
                      <a:pt x="15" y="19"/>
                    </a:lnTo>
                    <a:lnTo>
                      <a:pt x="13" y="23"/>
                    </a:lnTo>
                    <a:lnTo>
                      <a:pt x="16" y="26"/>
                    </a:lnTo>
                    <a:lnTo>
                      <a:pt x="17" y="25"/>
                    </a:lnTo>
                    <a:lnTo>
                      <a:pt x="19" y="28"/>
                    </a:lnTo>
                    <a:lnTo>
                      <a:pt x="20" y="28"/>
                    </a:lnTo>
                    <a:lnTo>
                      <a:pt x="18" y="29"/>
                    </a:lnTo>
                    <a:lnTo>
                      <a:pt x="17" y="27"/>
                    </a:lnTo>
                    <a:lnTo>
                      <a:pt x="16" y="28"/>
                    </a:lnTo>
                    <a:lnTo>
                      <a:pt x="14" y="28"/>
                    </a:lnTo>
                    <a:lnTo>
                      <a:pt x="14" y="29"/>
                    </a:lnTo>
                    <a:lnTo>
                      <a:pt x="14" y="32"/>
                    </a:lnTo>
                    <a:lnTo>
                      <a:pt x="15" y="34"/>
                    </a:lnTo>
                    <a:lnTo>
                      <a:pt x="14" y="40"/>
                    </a:lnTo>
                    <a:lnTo>
                      <a:pt x="12" y="39"/>
                    </a:lnTo>
                    <a:lnTo>
                      <a:pt x="10" y="40"/>
                    </a:lnTo>
                    <a:lnTo>
                      <a:pt x="9" y="39"/>
                    </a:lnTo>
                    <a:lnTo>
                      <a:pt x="9" y="40"/>
                    </a:lnTo>
                    <a:lnTo>
                      <a:pt x="8" y="40"/>
                    </a:lnTo>
                    <a:lnTo>
                      <a:pt x="6" y="39"/>
                    </a:lnTo>
                    <a:lnTo>
                      <a:pt x="6" y="40"/>
                    </a:lnTo>
                    <a:lnTo>
                      <a:pt x="4" y="41"/>
                    </a:lnTo>
                    <a:lnTo>
                      <a:pt x="4" y="42"/>
                    </a:lnTo>
                    <a:lnTo>
                      <a:pt x="6" y="43"/>
                    </a:lnTo>
                    <a:lnTo>
                      <a:pt x="10" y="44"/>
                    </a:lnTo>
                    <a:lnTo>
                      <a:pt x="9" y="45"/>
                    </a:lnTo>
                    <a:lnTo>
                      <a:pt x="11" y="44"/>
                    </a:lnTo>
                    <a:lnTo>
                      <a:pt x="11" y="46"/>
                    </a:lnTo>
                    <a:lnTo>
                      <a:pt x="11" y="47"/>
                    </a:lnTo>
                    <a:lnTo>
                      <a:pt x="10" y="46"/>
                    </a:lnTo>
                    <a:lnTo>
                      <a:pt x="9" y="47"/>
                    </a:lnTo>
                    <a:lnTo>
                      <a:pt x="8" y="46"/>
                    </a:lnTo>
                    <a:lnTo>
                      <a:pt x="9" y="47"/>
                    </a:lnTo>
                    <a:lnTo>
                      <a:pt x="8" y="47"/>
                    </a:lnTo>
                    <a:lnTo>
                      <a:pt x="6" y="46"/>
                    </a:lnTo>
                    <a:lnTo>
                      <a:pt x="5" y="45"/>
                    </a:lnTo>
                    <a:lnTo>
                      <a:pt x="2" y="47"/>
                    </a:lnTo>
                    <a:lnTo>
                      <a:pt x="0" y="48"/>
                    </a:lnTo>
                    <a:lnTo>
                      <a:pt x="2" y="49"/>
                    </a:lnTo>
                    <a:lnTo>
                      <a:pt x="2" y="51"/>
                    </a:lnTo>
                    <a:lnTo>
                      <a:pt x="2" y="53"/>
                    </a:lnTo>
                    <a:lnTo>
                      <a:pt x="4" y="55"/>
                    </a:lnTo>
                    <a:lnTo>
                      <a:pt x="5" y="55"/>
                    </a:lnTo>
                    <a:lnTo>
                      <a:pt x="5" y="57"/>
                    </a:lnTo>
                    <a:lnTo>
                      <a:pt x="7" y="58"/>
                    </a:lnTo>
                    <a:lnTo>
                      <a:pt x="9" y="59"/>
                    </a:lnTo>
                    <a:lnTo>
                      <a:pt x="9" y="60"/>
                    </a:lnTo>
                    <a:lnTo>
                      <a:pt x="11" y="58"/>
                    </a:lnTo>
                    <a:lnTo>
                      <a:pt x="14" y="59"/>
                    </a:lnTo>
                    <a:lnTo>
                      <a:pt x="14" y="60"/>
                    </a:lnTo>
                    <a:lnTo>
                      <a:pt x="13" y="59"/>
                    </a:lnTo>
                    <a:lnTo>
                      <a:pt x="14" y="61"/>
                    </a:lnTo>
                    <a:lnTo>
                      <a:pt x="16" y="61"/>
                    </a:lnTo>
                    <a:lnTo>
                      <a:pt x="17" y="62"/>
                    </a:lnTo>
                    <a:lnTo>
                      <a:pt x="16" y="63"/>
                    </a:lnTo>
                    <a:lnTo>
                      <a:pt x="14" y="63"/>
                    </a:lnTo>
                    <a:lnTo>
                      <a:pt x="15" y="65"/>
                    </a:lnTo>
                    <a:lnTo>
                      <a:pt x="16" y="65"/>
                    </a:lnTo>
                    <a:lnTo>
                      <a:pt x="17" y="65"/>
                    </a:lnTo>
                    <a:lnTo>
                      <a:pt x="17" y="66"/>
                    </a:lnTo>
                    <a:lnTo>
                      <a:pt x="18" y="65"/>
                    </a:lnTo>
                    <a:lnTo>
                      <a:pt x="19" y="66"/>
                    </a:lnTo>
                    <a:lnTo>
                      <a:pt x="20" y="67"/>
                    </a:lnTo>
                    <a:lnTo>
                      <a:pt x="24" y="65"/>
                    </a:lnTo>
                    <a:lnTo>
                      <a:pt x="24" y="66"/>
                    </a:lnTo>
                    <a:lnTo>
                      <a:pt x="24" y="67"/>
                    </a:lnTo>
                    <a:lnTo>
                      <a:pt x="25" y="68"/>
                    </a:lnTo>
                    <a:lnTo>
                      <a:pt x="24" y="69"/>
                    </a:lnTo>
                    <a:lnTo>
                      <a:pt x="24" y="71"/>
                    </a:lnTo>
                    <a:lnTo>
                      <a:pt x="25" y="71"/>
                    </a:lnTo>
                    <a:lnTo>
                      <a:pt x="27" y="67"/>
                    </a:lnTo>
                    <a:lnTo>
                      <a:pt x="27" y="69"/>
                    </a:lnTo>
                    <a:lnTo>
                      <a:pt x="27" y="70"/>
                    </a:lnTo>
                    <a:lnTo>
                      <a:pt x="28" y="70"/>
                    </a:lnTo>
                    <a:lnTo>
                      <a:pt x="27" y="72"/>
                    </a:lnTo>
                    <a:lnTo>
                      <a:pt x="27" y="74"/>
                    </a:lnTo>
                    <a:lnTo>
                      <a:pt x="24" y="76"/>
                    </a:lnTo>
                    <a:lnTo>
                      <a:pt x="24" y="78"/>
                    </a:lnTo>
                    <a:lnTo>
                      <a:pt x="27" y="80"/>
                    </a:lnTo>
                    <a:lnTo>
                      <a:pt x="34" y="87"/>
                    </a:lnTo>
                    <a:lnTo>
                      <a:pt x="35" y="86"/>
                    </a:lnTo>
                    <a:lnTo>
                      <a:pt x="36" y="86"/>
                    </a:lnTo>
                    <a:lnTo>
                      <a:pt x="36" y="88"/>
                    </a:lnTo>
                    <a:lnTo>
                      <a:pt x="37" y="87"/>
                    </a:lnTo>
                    <a:lnTo>
                      <a:pt x="38" y="88"/>
                    </a:lnTo>
                    <a:lnTo>
                      <a:pt x="38" y="89"/>
                    </a:lnTo>
                    <a:lnTo>
                      <a:pt x="38" y="90"/>
                    </a:lnTo>
                    <a:lnTo>
                      <a:pt x="39" y="91"/>
                    </a:lnTo>
                    <a:lnTo>
                      <a:pt x="40" y="89"/>
                    </a:lnTo>
                    <a:lnTo>
                      <a:pt x="41" y="92"/>
                    </a:lnTo>
                    <a:lnTo>
                      <a:pt x="40" y="94"/>
                    </a:lnTo>
                    <a:lnTo>
                      <a:pt x="41" y="95"/>
                    </a:lnTo>
                    <a:lnTo>
                      <a:pt x="40" y="96"/>
                    </a:lnTo>
                    <a:lnTo>
                      <a:pt x="41" y="98"/>
                    </a:lnTo>
                    <a:lnTo>
                      <a:pt x="40" y="97"/>
                    </a:lnTo>
                    <a:lnTo>
                      <a:pt x="38" y="98"/>
                    </a:lnTo>
                    <a:lnTo>
                      <a:pt x="36" y="100"/>
                    </a:lnTo>
                    <a:lnTo>
                      <a:pt x="39" y="105"/>
                    </a:lnTo>
                    <a:lnTo>
                      <a:pt x="40" y="106"/>
                    </a:lnTo>
                    <a:lnTo>
                      <a:pt x="40" y="108"/>
                    </a:lnTo>
                    <a:lnTo>
                      <a:pt x="40" y="109"/>
                    </a:lnTo>
                    <a:lnTo>
                      <a:pt x="39" y="110"/>
                    </a:lnTo>
                    <a:lnTo>
                      <a:pt x="38" y="109"/>
                    </a:lnTo>
                    <a:lnTo>
                      <a:pt x="38" y="112"/>
                    </a:lnTo>
                    <a:lnTo>
                      <a:pt x="37" y="112"/>
                    </a:lnTo>
                    <a:lnTo>
                      <a:pt x="36" y="113"/>
                    </a:lnTo>
                    <a:lnTo>
                      <a:pt x="36" y="114"/>
                    </a:lnTo>
                    <a:lnTo>
                      <a:pt x="33" y="117"/>
                    </a:lnTo>
                    <a:lnTo>
                      <a:pt x="35" y="119"/>
                    </a:lnTo>
                    <a:lnTo>
                      <a:pt x="33" y="119"/>
                    </a:lnTo>
                    <a:lnTo>
                      <a:pt x="30" y="120"/>
                    </a:lnTo>
                    <a:lnTo>
                      <a:pt x="29" y="120"/>
                    </a:lnTo>
                    <a:lnTo>
                      <a:pt x="29" y="122"/>
                    </a:lnTo>
                    <a:lnTo>
                      <a:pt x="28" y="123"/>
                    </a:lnTo>
                    <a:lnTo>
                      <a:pt x="30" y="124"/>
                    </a:lnTo>
                    <a:lnTo>
                      <a:pt x="30" y="127"/>
                    </a:lnTo>
                    <a:lnTo>
                      <a:pt x="29" y="129"/>
                    </a:lnTo>
                    <a:lnTo>
                      <a:pt x="30" y="129"/>
                    </a:lnTo>
                    <a:lnTo>
                      <a:pt x="29" y="132"/>
                    </a:lnTo>
                    <a:lnTo>
                      <a:pt x="28" y="132"/>
                    </a:lnTo>
                    <a:lnTo>
                      <a:pt x="28" y="130"/>
                    </a:lnTo>
                    <a:lnTo>
                      <a:pt x="27" y="133"/>
                    </a:lnTo>
                    <a:lnTo>
                      <a:pt x="28" y="134"/>
                    </a:lnTo>
                    <a:lnTo>
                      <a:pt x="28" y="136"/>
                    </a:lnTo>
                    <a:lnTo>
                      <a:pt x="27" y="136"/>
                    </a:lnTo>
                    <a:lnTo>
                      <a:pt x="30" y="140"/>
                    </a:lnTo>
                    <a:lnTo>
                      <a:pt x="32" y="142"/>
                    </a:lnTo>
                    <a:lnTo>
                      <a:pt x="33" y="143"/>
                    </a:lnTo>
                    <a:lnTo>
                      <a:pt x="35" y="146"/>
                    </a:lnTo>
                    <a:lnTo>
                      <a:pt x="36" y="147"/>
                    </a:lnTo>
                    <a:lnTo>
                      <a:pt x="38" y="147"/>
                    </a:lnTo>
                    <a:lnTo>
                      <a:pt x="41" y="152"/>
                    </a:lnTo>
                    <a:lnTo>
                      <a:pt x="43" y="152"/>
                    </a:lnTo>
                    <a:lnTo>
                      <a:pt x="43" y="153"/>
                    </a:lnTo>
                    <a:lnTo>
                      <a:pt x="44" y="155"/>
                    </a:lnTo>
                    <a:lnTo>
                      <a:pt x="47" y="155"/>
                    </a:lnTo>
                    <a:lnTo>
                      <a:pt x="46" y="157"/>
                    </a:lnTo>
                    <a:lnTo>
                      <a:pt x="47" y="159"/>
                    </a:lnTo>
                    <a:lnTo>
                      <a:pt x="49" y="159"/>
                    </a:lnTo>
                    <a:lnTo>
                      <a:pt x="49" y="160"/>
                    </a:lnTo>
                    <a:lnTo>
                      <a:pt x="50" y="160"/>
                    </a:lnTo>
                    <a:lnTo>
                      <a:pt x="49" y="160"/>
                    </a:lnTo>
                    <a:lnTo>
                      <a:pt x="50" y="163"/>
                    </a:lnTo>
                    <a:lnTo>
                      <a:pt x="49" y="164"/>
                    </a:lnTo>
                    <a:lnTo>
                      <a:pt x="49" y="165"/>
                    </a:lnTo>
                    <a:lnTo>
                      <a:pt x="50" y="163"/>
                    </a:lnTo>
                    <a:lnTo>
                      <a:pt x="50" y="164"/>
                    </a:lnTo>
                    <a:lnTo>
                      <a:pt x="52" y="163"/>
                    </a:lnTo>
                    <a:lnTo>
                      <a:pt x="52" y="164"/>
                    </a:lnTo>
                    <a:lnTo>
                      <a:pt x="53" y="164"/>
                    </a:lnTo>
                    <a:lnTo>
                      <a:pt x="55" y="164"/>
                    </a:lnTo>
                    <a:lnTo>
                      <a:pt x="57" y="164"/>
                    </a:lnTo>
                    <a:lnTo>
                      <a:pt x="57" y="165"/>
                    </a:lnTo>
                    <a:lnTo>
                      <a:pt x="58" y="165"/>
                    </a:lnTo>
                    <a:lnTo>
                      <a:pt x="58" y="164"/>
                    </a:lnTo>
                    <a:lnTo>
                      <a:pt x="60" y="164"/>
                    </a:lnTo>
                    <a:lnTo>
                      <a:pt x="60" y="163"/>
                    </a:lnTo>
                    <a:lnTo>
                      <a:pt x="63" y="163"/>
                    </a:lnTo>
                    <a:lnTo>
                      <a:pt x="62" y="164"/>
                    </a:lnTo>
                    <a:lnTo>
                      <a:pt x="63" y="168"/>
                    </a:lnTo>
                    <a:lnTo>
                      <a:pt x="64" y="167"/>
                    </a:lnTo>
                    <a:lnTo>
                      <a:pt x="65" y="168"/>
                    </a:lnTo>
                    <a:lnTo>
                      <a:pt x="67" y="168"/>
                    </a:lnTo>
                    <a:lnTo>
                      <a:pt x="68" y="164"/>
                    </a:lnTo>
                    <a:lnTo>
                      <a:pt x="69" y="163"/>
                    </a:lnTo>
                    <a:lnTo>
                      <a:pt x="70" y="166"/>
                    </a:lnTo>
                    <a:lnTo>
                      <a:pt x="71" y="166"/>
                    </a:lnTo>
                    <a:lnTo>
                      <a:pt x="72" y="166"/>
                    </a:lnTo>
                    <a:lnTo>
                      <a:pt x="72" y="167"/>
                    </a:lnTo>
                    <a:lnTo>
                      <a:pt x="75" y="167"/>
                    </a:lnTo>
                    <a:lnTo>
                      <a:pt x="76" y="169"/>
                    </a:lnTo>
                    <a:lnTo>
                      <a:pt x="74" y="169"/>
                    </a:lnTo>
                    <a:lnTo>
                      <a:pt x="74" y="170"/>
                    </a:lnTo>
                    <a:lnTo>
                      <a:pt x="76" y="172"/>
                    </a:lnTo>
                    <a:lnTo>
                      <a:pt x="77" y="170"/>
                    </a:lnTo>
                    <a:lnTo>
                      <a:pt x="77" y="172"/>
                    </a:lnTo>
                    <a:lnTo>
                      <a:pt x="79" y="173"/>
                    </a:lnTo>
                    <a:lnTo>
                      <a:pt x="81" y="171"/>
                    </a:lnTo>
                    <a:lnTo>
                      <a:pt x="81" y="172"/>
                    </a:lnTo>
                    <a:lnTo>
                      <a:pt x="82" y="173"/>
                    </a:lnTo>
                    <a:lnTo>
                      <a:pt x="82" y="176"/>
                    </a:lnTo>
                    <a:lnTo>
                      <a:pt x="83" y="176"/>
                    </a:lnTo>
                    <a:lnTo>
                      <a:pt x="84" y="176"/>
                    </a:lnTo>
                    <a:lnTo>
                      <a:pt x="83" y="177"/>
                    </a:lnTo>
                    <a:lnTo>
                      <a:pt x="82" y="177"/>
                    </a:lnTo>
                    <a:lnTo>
                      <a:pt x="83" y="178"/>
                    </a:lnTo>
                    <a:lnTo>
                      <a:pt x="84" y="178"/>
                    </a:lnTo>
                    <a:lnTo>
                      <a:pt x="84" y="179"/>
                    </a:lnTo>
                    <a:lnTo>
                      <a:pt x="85" y="178"/>
                    </a:lnTo>
                    <a:lnTo>
                      <a:pt x="85" y="179"/>
                    </a:lnTo>
                    <a:lnTo>
                      <a:pt x="86" y="181"/>
                    </a:lnTo>
                    <a:lnTo>
                      <a:pt x="85" y="181"/>
                    </a:lnTo>
                    <a:lnTo>
                      <a:pt x="89" y="184"/>
                    </a:lnTo>
                    <a:lnTo>
                      <a:pt x="89" y="183"/>
                    </a:lnTo>
                    <a:lnTo>
                      <a:pt x="93" y="183"/>
                    </a:lnTo>
                    <a:lnTo>
                      <a:pt x="94" y="185"/>
                    </a:lnTo>
                    <a:lnTo>
                      <a:pt x="96" y="185"/>
                    </a:lnTo>
                    <a:lnTo>
                      <a:pt x="98" y="186"/>
                    </a:lnTo>
                    <a:lnTo>
                      <a:pt x="98" y="185"/>
                    </a:lnTo>
                    <a:lnTo>
                      <a:pt x="100" y="185"/>
                    </a:lnTo>
                    <a:lnTo>
                      <a:pt x="99" y="187"/>
                    </a:lnTo>
                    <a:lnTo>
                      <a:pt x="97" y="192"/>
                    </a:lnTo>
                    <a:lnTo>
                      <a:pt x="97" y="195"/>
                    </a:lnTo>
                    <a:lnTo>
                      <a:pt x="97" y="197"/>
                    </a:lnTo>
                    <a:lnTo>
                      <a:pt x="99" y="197"/>
                    </a:lnTo>
                    <a:lnTo>
                      <a:pt x="101" y="195"/>
                    </a:lnTo>
                    <a:lnTo>
                      <a:pt x="101" y="196"/>
                    </a:lnTo>
                    <a:lnTo>
                      <a:pt x="101" y="195"/>
                    </a:lnTo>
                    <a:lnTo>
                      <a:pt x="102" y="194"/>
                    </a:lnTo>
                    <a:lnTo>
                      <a:pt x="104" y="197"/>
                    </a:lnTo>
                    <a:lnTo>
                      <a:pt x="105" y="196"/>
                    </a:lnTo>
                    <a:lnTo>
                      <a:pt x="106" y="197"/>
                    </a:lnTo>
                    <a:lnTo>
                      <a:pt x="108" y="199"/>
                    </a:lnTo>
                    <a:lnTo>
                      <a:pt x="109" y="199"/>
                    </a:lnTo>
                    <a:lnTo>
                      <a:pt x="111" y="204"/>
                    </a:lnTo>
                    <a:lnTo>
                      <a:pt x="115" y="206"/>
                    </a:lnTo>
                    <a:lnTo>
                      <a:pt x="116" y="208"/>
                    </a:lnTo>
                    <a:lnTo>
                      <a:pt x="118" y="206"/>
                    </a:lnTo>
                    <a:lnTo>
                      <a:pt x="120" y="205"/>
                    </a:lnTo>
                    <a:lnTo>
                      <a:pt x="120" y="210"/>
                    </a:lnTo>
                    <a:lnTo>
                      <a:pt x="118" y="211"/>
                    </a:lnTo>
                    <a:lnTo>
                      <a:pt x="115" y="216"/>
                    </a:lnTo>
                    <a:lnTo>
                      <a:pt x="117" y="219"/>
                    </a:lnTo>
                    <a:lnTo>
                      <a:pt x="116" y="220"/>
                    </a:lnTo>
                    <a:lnTo>
                      <a:pt x="120" y="224"/>
                    </a:lnTo>
                    <a:lnTo>
                      <a:pt x="123" y="224"/>
                    </a:lnTo>
                    <a:lnTo>
                      <a:pt x="126" y="227"/>
                    </a:lnTo>
                    <a:lnTo>
                      <a:pt x="128" y="228"/>
                    </a:lnTo>
                    <a:lnTo>
                      <a:pt x="128" y="229"/>
                    </a:lnTo>
                    <a:lnTo>
                      <a:pt x="129" y="229"/>
                    </a:lnTo>
                    <a:lnTo>
                      <a:pt x="132" y="234"/>
                    </a:lnTo>
                    <a:lnTo>
                      <a:pt x="133" y="234"/>
                    </a:lnTo>
                    <a:lnTo>
                      <a:pt x="134" y="233"/>
                    </a:lnTo>
                    <a:lnTo>
                      <a:pt x="136" y="233"/>
                    </a:lnTo>
                    <a:lnTo>
                      <a:pt x="138" y="234"/>
                    </a:lnTo>
                    <a:lnTo>
                      <a:pt x="140" y="234"/>
                    </a:lnTo>
                    <a:lnTo>
                      <a:pt x="143" y="233"/>
                    </a:lnTo>
                    <a:lnTo>
                      <a:pt x="142" y="227"/>
                    </a:lnTo>
                    <a:lnTo>
                      <a:pt x="146" y="229"/>
                    </a:lnTo>
                    <a:lnTo>
                      <a:pt x="147" y="228"/>
                    </a:lnTo>
                    <a:lnTo>
                      <a:pt x="148" y="228"/>
                    </a:lnTo>
                    <a:lnTo>
                      <a:pt x="147" y="224"/>
                    </a:lnTo>
                    <a:lnTo>
                      <a:pt x="148" y="220"/>
                    </a:lnTo>
                    <a:lnTo>
                      <a:pt x="155" y="215"/>
                    </a:lnTo>
                    <a:lnTo>
                      <a:pt x="156" y="212"/>
                    </a:lnTo>
                    <a:lnTo>
                      <a:pt x="158" y="212"/>
                    </a:lnTo>
                    <a:lnTo>
                      <a:pt x="158" y="214"/>
                    </a:lnTo>
                    <a:lnTo>
                      <a:pt x="159" y="213"/>
                    </a:lnTo>
                    <a:lnTo>
                      <a:pt x="159" y="214"/>
                    </a:lnTo>
                    <a:lnTo>
                      <a:pt x="158" y="215"/>
                    </a:lnTo>
                    <a:lnTo>
                      <a:pt x="159" y="217"/>
                    </a:lnTo>
                    <a:lnTo>
                      <a:pt x="158" y="217"/>
                    </a:lnTo>
                    <a:lnTo>
                      <a:pt x="158" y="219"/>
                    </a:lnTo>
                    <a:lnTo>
                      <a:pt x="161" y="223"/>
                    </a:lnTo>
                    <a:lnTo>
                      <a:pt x="163" y="223"/>
                    </a:lnTo>
                    <a:lnTo>
                      <a:pt x="165" y="223"/>
                    </a:lnTo>
                    <a:lnTo>
                      <a:pt x="166" y="224"/>
                    </a:lnTo>
                    <a:lnTo>
                      <a:pt x="168" y="226"/>
                    </a:lnTo>
                    <a:lnTo>
                      <a:pt x="169" y="227"/>
                    </a:lnTo>
                    <a:lnTo>
                      <a:pt x="170" y="224"/>
                    </a:lnTo>
                    <a:lnTo>
                      <a:pt x="171" y="225"/>
                    </a:lnTo>
                    <a:lnTo>
                      <a:pt x="172" y="225"/>
                    </a:lnTo>
                    <a:lnTo>
                      <a:pt x="174" y="227"/>
                    </a:lnTo>
                    <a:lnTo>
                      <a:pt x="175" y="227"/>
                    </a:lnTo>
                    <a:lnTo>
                      <a:pt x="176" y="229"/>
                    </a:lnTo>
                    <a:lnTo>
                      <a:pt x="177" y="230"/>
                    </a:lnTo>
                    <a:lnTo>
                      <a:pt x="177" y="231"/>
                    </a:lnTo>
                    <a:lnTo>
                      <a:pt x="179" y="233"/>
                    </a:lnTo>
                    <a:lnTo>
                      <a:pt x="180" y="239"/>
                    </a:lnTo>
                    <a:lnTo>
                      <a:pt x="182" y="241"/>
                    </a:lnTo>
                    <a:lnTo>
                      <a:pt x="183" y="240"/>
                    </a:lnTo>
                    <a:lnTo>
                      <a:pt x="185" y="240"/>
                    </a:lnTo>
                    <a:lnTo>
                      <a:pt x="189" y="241"/>
                    </a:lnTo>
                    <a:lnTo>
                      <a:pt x="192" y="239"/>
                    </a:lnTo>
                    <a:lnTo>
                      <a:pt x="194" y="241"/>
                    </a:lnTo>
                    <a:lnTo>
                      <a:pt x="195" y="244"/>
                    </a:lnTo>
                    <a:lnTo>
                      <a:pt x="194" y="245"/>
                    </a:lnTo>
                    <a:lnTo>
                      <a:pt x="195" y="246"/>
                    </a:lnTo>
                    <a:lnTo>
                      <a:pt x="197" y="244"/>
                    </a:lnTo>
                    <a:lnTo>
                      <a:pt x="200" y="244"/>
                    </a:lnTo>
                    <a:lnTo>
                      <a:pt x="201" y="246"/>
                    </a:lnTo>
                    <a:lnTo>
                      <a:pt x="203" y="249"/>
                    </a:lnTo>
                    <a:lnTo>
                      <a:pt x="205" y="249"/>
                    </a:lnTo>
                    <a:lnTo>
                      <a:pt x="205" y="247"/>
                    </a:lnTo>
                    <a:lnTo>
                      <a:pt x="207" y="247"/>
                    </a:lnTo>
                    <a:lnTo>
                      <a:pt x="207" y="250"/>
                    </a:lnTo>
                    <a:lnTo>
                      <a:pt x="209" y="251"/>
                    </a:lnTo>
                    <a:lnTo>
                      <a:pt x="209" y="253"/>
                    </a:lnTo>
                    <a:lnTo>
                      <a:pt x="211" y="253"/>
                    </a:lnTo>
                    <a:lnTo>
                      <a:pt x="211" y="254"/>
                    </a:lnTo>
                    <a:lnTo>
                      <a:pt x="212" y="253"/>
                    </a:lnTo>
                    <a:lnTo>
                      <a:pt x="215" y="255"/>
                    </a:lnTo>
                    <a:lnTo>
                      <a:pt x="218" y="256"/>
                    </a:lnTo>
                    <a:lnTo>
                      <a:pt x="219" y="258"/>
                    </a:lnTo>
                    <a:lnTo>
                      <a:pt x="222" y="264"/>
                    </a:lnTo>
                    <a:lnTo>
                      <a:pt x="224" y="267"/>
                    </a:lnTo>
                    <a:lnTo>
                      <a:pt x="226" y="268"/>
                    </a:lnTo>
                    <a:lnTo>
                      <a:pt x="224" y="272"/>
                    </a:lnTo>
                    <a:lnTo>
                      <a:pt x="227" y="274"/>
                    </a:lnTo>
                    <a:lnTo>
                      <a:pt x="228" y="275"/>
                    </a:lnTo>
                    <a:lnTo>
                      <a:pt x="229" y="278"/>
                    </a:lnTo>
                    <a:lnTo>
                      <a:pt x="231" y="278"/>
                    </a:lnTo>
                    <a:lnTo>
                      <a:pt x="232" y="278"/>
                    </a:lnTo>
                    <a:lnTo>
                      <a:pt x="233" y="276"/>
                    </a:lnTo>
                    <a:lnTo>
                      <a:pt x="236" y="279"/>
                    </a:lnTo>
                    <a:lnTo>
                      <a:pt x="237" y="278"/>
                    </a:lnTo>
                    <a:lnTo>
                      <a:pt x="240" y="281"/>
                    </a:lnTo>
                    <a:lnTo>
                      <a:pt x="243" y="281"/>
                    </a:lnTo>
                    <a:lnTo>
                      <a:pt x="245" y="283"/>
                    </a:lnTo>
                    <a:lnTo>
                      <a:pt x="246" y="285"/>
                    </a:lnTo>
                    <a:lnTo>
                      <a:pt x="248" y="289"/>
                    </a:lnTo>
                    <a:lnTo>
                      <a:pt x="250" y="289"/>
                    </a:lnTo>
                    <a:lnTo>
                      <a:pt x="252" y="291"/>
                    </a:lnTo>
                    <a:lnTo>
                      <a:pt x="252" y="293"/>
                    </a:lnTo>
                    <a:lnTo>
                      <a:pt x="255" y="299"/>
                    </a:lnTo>
                    <a:lnTo>
                      <a:pt x="256" y="300"/>
                    </a:lnTo>
                    <a:lnTo>
                      <a:pt x="257" y="302"/>
                    </a:lnTo>
                    <a:lnTo>
                      <a:pt x="259" y="304"/>
                    </a:lnTo>
                    <a:lnTo>
                      <a:pt x="259" y="301"/>
                    </a:lnTo>
                    <a:lnTo>
                      <a:pt x="263" y="298"/>
                    </a:lnTo>
                    <a:lnTo>
                      <a:pt x="262" y="295"/>
                    </a:lnTo>
                    <a:lnTo>
                      <a:pt x="263" y="293"/>
                    </a:lnTo>
                    <a:lnTo>
                      <a:pt x="265" y="294"/>
                    </a:lnTo>
                    <a:lnTo>
                      <a:pt x="267" y="294"/>
                    </a:lnTo>
                    <a:lnTo>
                      <a:pt x="268" y="292"/>
                    </a:lnTo>
                    <a:lnTo>
                      <a:pt x="269" y="293"/>
                    </a:lnTo>
                    <a:lnTo>
                      <a:pt x="270" y="293"/>
                    </a:lnTo>
                    <a:lnTo>
                      <a:pt x="272" y="294"/>
                    </a:lnTo>
                    <a:lnTo>
                      <a:pt x="270" y="298"/>
                    </a:lnTo>
                    <a:lnTo>
                      <a:pt x="272" y="298"/>
                    </a:lnTo>
                    <a:lnTo>
                      <a:pt x="273" y="297"/>
                    </a:lnTo>
                    <a:lnTo>
                      <a:pt x="274" y="297"/>
                    </a:lnTo>
                    <a:lnTo>
                      <a:pt x="275" y="297"/>
                    </a:lnTo>
                    <a:lnTo>
                      <a:pt x="278" y="297"/>
                    </a:lnTo>
                    <a:lnTo>
                      <a:pt x="282" y="294"/>
                    </a:lnTo>
                    <a:lnTo>
                      <a:pt x="284" y="294"/>
                    </a:lnTo>
                    <a:lnTo>
                      <a:pt x="286" y="298"/>
                    </a:lnTo>
                    <a:lnTo>
                      <a:pt x="288" y="298"/>
                    </a:lnTo>
                    <a:lnTo>
                      <a:pt x="290" y="299"/>
                    </a:lnTo>
                    <a:lnTo>
                      <a:pt x="290" y="298"/>
                    </a:lnTo>
                    <a:lnTo>
                      <a:pt x="295" y="299"/>
                    </a:lnTo>
                    <a:lnTo>
                      <a:pt x="296" y="298"/>
                    </a:lnTo>
                    <a:lnTo>
                      <a:pt x="296" y="300"/>
                    </a:lnTo>
                    <a:lnTo>
                      <a:pt x="297" y="299"/>
                    </a:lnTo>
                    <a:lnTo>
                      <a:pt x="297" y="298"/>
                    </a:lnTo>
                    <a:lnTo>
                      <a:pt x="296" y="295"/>
                    </a:lnTo>
                    <a:lnTo>
                      <a:pt x="298" y="293"/>
                    </a:lnTo>
                    <a:lnTo>
                      <a:pt x="298" y="292"/>
                    </a:lnTo>
                    <a:lnTo>
                      <a:pt x="299" y="291"/>
                    </a:lnTo>
                    <a:lnTo>
                      <a:pt x="299" y="289"/>
                    </a:lnTo>
                    <a:lnTo>
                      <a:pt x="299" y="286"/>
                    </a:lnTo>
                    <a:lnTo>
                      <a:pt x="301" y="284"/>
                    </a:lnTo>
                    <a:lnTo>
                      <a:pt x="301" y="283"/>
                    </a:lnTo>
                    <a:lnTo>
                      <a:pt x="302" y="282"/>
                    </a:lnTo>
                    <a:lnTo>
                      <a:pt x="304" y="282"/>
                    </a:lnTo>
                    <a:lnTo>
                      <a:pt x="305" y="284"/>
                    </a:lnTo>
                    <a:lnTo>
                      <a:pt x="306" y="284"/>
                    </a:lnTo>
                    <a:lnTo>
                      <a:pt x="308" y="282"/>
                    </a:lnTo>
                    <a:lnTo>
                      <a:pt x="308" y="284"/>
                    </a:lnTo>
                    <a:lnTo>
                      <a:pt x="310" y="286"/>
                    </a:lnTo>
                    <a:lnTo>
                      <a:pt x="312" y="285"/>
                    </a:lnTo>
                    <a:lnTo>
                      <a:pt x="314" y="286"/>
                    </a:lnTo>
                    <a:lnTo>
                      <a:pt x="315" y="287"/>
                    </a:lnTo>
                    <a:lnTo>
                      <a:pt x="318" y="287"/>
                    </a:lnTo>
                    <a:lnTo>
                      <a:pt x="318" y="286"/>
                    </a:lnTo>
                    <a:lnTo>
                      <a:pt x="319" y="286"/>
                    </a:lnTo>
                    <a:lnTo>
                      <a:pt x="319" y="285"/>
                    </a:lnTo>
                    <a:lnTo>
                      <a:pt x="319" y="283"/>
                    </a:lnTo>
                    <a:lnTo>
                      <a:pt x="320" y="283"/>
                    </a:lnTo>
                    <a:lnTo>
                      <a:pt x="324" y="285"/>
                    </a:lnTo>
                    <a:lnTo>
                      <a:pt x="328" y="290"/>
                    </a:lnTo>
                    <a:lnTo>
                      <a:pt x="331" y="287"/>
                    </a:lnTo>
                    <a:lnTo>
                      <a:pt x="333" y="289"/>
                    </a:lnTo>
                    <a:lnTo>
                      <a:pt x="333" y="287"/>
                    </a:lnTo>
                    <a:lnTo>
                      <a:pt x="332" y="287"/>
                    </a:lnTo>
                    <a:lnTo>
                      <a:pt x="332" y="286"/>
                    </a:lnTo>
                    <a:lnTo>
                      <a:pt x="336" y="289"/>
                    </a:lnTo>
                    <a:lnTo>
                      <a:pt x="337" y="289"/>
                    </a:lnTo>
                    <a:lnTo>
                      <a:pt x="339" y="289"/>
                    </a:lnTo>
                    <a:lnTo>
                      <a:pt x="341" y="288"/>
                    </a:lnTo>
                    <a:lnTo>
                      <a:pt x="340" y="289"/>
                    </a:lnTo>
                    <a:lnTo>
                      <a:pt x="345" y="291"/>
                    </a:lnTo>
                    <a:lnTo>
                      <a:pt x="346" y="294"/>
                    </a:lnTo>
                    <a:lnTo>
                      <a:pt x="347" y="294"/>
                    </a:lnTo>
                    <a:lnTo>
                      <a:pt x="348" y="294"/>
                    </a:lnTo>
                    <a:lnTo>
                      <a:pt x="355" y="299"/>
                    </a:lnTo>
                    <a:lnTo>
                      <a:pt x="356" y="300"/>
                    </a:lnTo>
                    <a:lnTo>
                      <a:pt x="360" y="303"/>
                    </a:lnTo>
                    <a:lnTo>
                      <a:pt x="363" y="305"/>
                    </a:lnTo>
                    <a:lnTo>
                      <a:pt x="368" y="304"/>
                    </a:lnTo>
                    <a:lnTo>
                      <a:pt x="368" y="302"/>
                    </a:lnTo>
                    <a:lnTo>
                      <a:pt x="369" y="301"/>
                    </a:lnTo>
                    <a:lnTo>
                      <a:pt x="369" y="300"/>
                    </a:lnTo>
                    <a:lnTo>
                      <a:pt x="368" y="298"/>
                    </a:lnTo>
                    <a:lnTo>
                      <a:pt x="370" y="297"/>
                    </a:lnTo>
                    <a:lnTo>
                      <a:pt x="371" y="293"/>
                    </a:lnTo>
                    <a:lnTo>
                      <a:pt x="372" y="292"/>
                    </a:lnTo>
                    <a:lnTo>
                      <a:pt x="372" y="291"/>
                    </a:lnTo>
                    <a:lnTo>
                      <a:pt x="373" y="291"/>
                    </a:lnTo>
                    <a:lnTo>
                      <a:pt x="373" y="293"/>
                    </a:lnTo>
                    <a:lnTo>
                      <a:pt x="374" y="294"/>
                    </a:lnTo>
                    <a:lnTo>
                      <a:pt x="375" y="293"/>
                    </a:lnTo>
                    <a:lnTo>
                      <a:pt x="372" y="290"/>
                    </a:lnTo>
                    <a:lnTo>
                      <a:pt x="370" y="286"/>
                    </a:lnTo>
                    <a:lnTo>
                      <a:pt x="370" y="284"/>
                    </a:lnTo>
                    <a:lnTo>
                      <a:pt x="371" y="283"/>
                    </a:lnTo>
                    <a:lnTo>
                      <a:pt x="371" y="278"/>
                    </a:lnTo>
                    <a:lnTo>
                      <a:pt x="373" y="278"/>
                    </a:lnTo>
                    <a:lnTo>
                      <a:pt x="373" y="276"/>
                    </a:lnTo>
                    <a:lnTo>
                      <a:pt x="375" y="274"/>
                    </a:lnTo>
                    <a:lnTo>
                      <a:pt x="377" y="274"/>
                    </a:lnTo>
                    <a:lnTo>
                      <a:pt x="378" y="274"/>
                    </a:lnTo>
                    <a:lnTo>
                      <a:pt x="378" y="273"/>
                    </a:lnTo>
                    <a:lnTo>
                      <a:pt x="378" y="271"/>
                    </a:lnTo>
                    <a:lnTo>
                      <a:pt x="380" y="270"/>
                    </a:lnTo>
                    <a:lnTo>
                      <a:pt x="382" y="270"/>
                    </a:lnTo>
                    <a:lnTo>
                      <a:pt x="384" y="268"/>
                    </a:lnTo>
                    <a:lnTo>
                      <a:pt x="383" y="265"/>
                    </a:lnTo>
                    <a:lnTo>
                      <a:pt x="385" y="258"/>
                    </a:lnTo>
                    <a:lnTo>
                      <a:pt x="385" y="256"/>
                    </a:lnTo>
                    <a:lnTo>
                      <a:pt x="384" y="257"/>
                    </a:lnTo>
                    <a:lnTo>
                      <a:pt x="384" y="255"/>
                    </a:lnTo>
                    <a:lnTo>
                      <a:pt x="383" y="255"/>
                    </a:lnTo>
                    <a:lnTo>
                      <a:pt x="385" y="251"/>
                    </a:lnTo>
                    <a:lnTo>
                      <a:pt x="386" y="249"/>
                    </a:lnTo>
                    <a:lnTo>
                      <a:pt x="383" y="247"/>
                    </a:lnTo>
                    <a:lnTo>
                      <a:pt x="382" y="244"/>
                    </a:lnTo>
                    <a:lnTo>
                      <a:pt x="379" y="244"/>
                    </a:lnTo>
                    <a:lnTo>
                      <a:pt x="378" y="245"/>
                    </a:lnTo>
                    <a:lnTo>
                      <a:pt x="377" y="244"/>
                    </a:lnTo>
                    <a:lnTo>
                      <a:pt x="377" y="242"/>
                    </a:lnTo>
                    <a:lnTo>
                      <a:pt x="375" y="242"/>
                    </a:lnTo>
                    <a:lnTo>
                      <a:pt x="375" y="244"/>
                    </a:lnTo>
                    <a:lnTo>
                      <a:pt x="373" y="244"/>
                    </a:lnTo>
                    <a:lnTo>
                      <a:pt x="371" y="244"/>
                    </a:lnTo>
                    <a:lnTo>
                      <a:pt x="371" y="242"/>
                    </a:lnTo>
                    <a:lnTo>
                      <a:pt x="373" y="241"/>
                    </a:lnTo>
                    <a:lnTo>
                      <a:pt x="375" y="238"/>
                    </a:lnTo>
                    <a:lnTo>
                      <a:pt x="376" y="238"/>
                    </a:lnTo>
                    <a:lnTo>
                      <a:pt x="378" y="235"/>
                    </a:lnTo>
                    <a:lnTo>
                      <a:pt x="376" y="234"/>
                    </a:lnTo>
                    <a:lnTo>
                      <a:pt x="373" y="229"/>
                    </a:lnTo>
                    <a:lnTo>
                      <a:pt x="375" y="228"/>
                    </a:lnTo>
                    <a:lnTo>
                      <a:pt x="375" y="227"/>
                    </a:lnTo>
                    <a:lnTo>
                      <a:pt x="375" y="226"/>
                    </a:lnTo>
                    <a:lnTo>
                      <a:pt x="376" y="225"/>
                    </a:lnTo>
                    <a:lnTo>
                      <a:pt x="375" y="223"/>
                    </a:lnTo>
                    <a:lnTo>
                      <a:pt x="373" y="222"/>
                    </a:lnTo>
                    <a:lnTo>
                      <a:pt x="371" y="220"/>
                    </a:lnTo>
                    <a:lnTo>
                      <a:pt x="367" y="213"/>
                    </a:lnTo>
                    <a:lnTo>
                      <a:pt x="365" y="207"/>
                    </a:lnTo>
                    <a:lnTo>
                      <a:pt x="366" y="204"/>
                    </a:lnTo>
                    <a:lnTo>
                      <a:pt x="365" y="202"/>
                    </a:lnTo>
                    <a:lnTo>
                      <a:pt x="366" y="200"/>
                    </a:lnTo>
                    <a:lnTo>
                      <a:pt x="365" y="199"/>
                    </a:lnTo>
                    <a:lnTo>
                      <a:pt x="364" y="198"/>
                    </a:lnTo>
                    <a:lnTo>
                      <a:pt x="363" y="197"/>
                    </a:lnTo>
                    <a:lnTo>
                      <a:pt x="363" y="196"/>
                    </a:lnTo>
                    <a:lnTo>
                      <a:pt x="361" y="195"/>
                    </a:lnTo>
                    <a:lnTo>
                      <a:pt x="360" y="192"/>
                    </a:lnTo>
                    <a:lnTo>
                      <a:pt x="362" y="189"/>
                    </a:lnTo>
                    <a:lnTo>
                      <a:pt x="361" y="188"/>
                    </a:lnTo>
                    <a:lnTo>
                      <a:pt x="361" y="186"/>
                    </a:lnTo>
                    <a:lnTo>
                      <a:pt x="362" y="180"/>
                    </a:lnTo>
                    <a:lnTo>
                      <a:pt x="363" y="179"/>
                    </a:lnTo>
                    <a:lnTo>
                      <a:pt x="366" y="177"/>
                    </a:lnTo>
                    <a:lnTo>
                      <a:pt x="367" y="177"/>
                    </a:lnTo>
                    <a:lnTo>
                      <a:pt x="371" y="176"/>
                    </a:lnTo>
                    <a:lnTo>
                      <a:pt x="370" y="175"/>
                    </a:lnTo>
                    <a:lnTo>
                      <a:pt x="371" y="174"/>
                    </a:lnTo>
                    <a:lnTo>
                      <a:pt x="369" y="173"/>
                    </a:lnTo>
                    <a:lnTo>
                      <a:pt x="369" y="170"/>
                    </a:lnTo>
                    <a:lnTo>
                      <a:pt x="367" y="164"/>
                    </a:lnTo>
                    <a:lnTo>
                      <a:pt x="369" y="162"/>
                    </a:lnTo>
                    <a:lnTo>
                      <a:pt x="368" y="160"/>
                    </a:lnTo>
                    <a:lnTo>
                      <a:pt x="368" y="158"/>
                    </a:lnTo>
                    <a:lnTo>
                      <a:pt x="369" y="156"/>
                    </a:lnTo>
                    <a:lnTo>
                      <a:pt x="369" y="154"/>
                    </a:lnTo>
                    <a:lnTo>
                      <a:pt x="370" y="152"/>
                    </a:lnTo>
                    <a:lnTo>
                      <a:pt x="367" y="150"/>
                    </a:lnTo>
                    <a:lnTo>
                      <a:pt x="369" y="147"/>
                    </a:lnTo>
                    <a:lnTo>
                      <a:pt x="366" y="145"/>
                    </a:lnTo>
                    <a:lnTo>
                      <a:pt x="366" y="140"/>
                    </a:lnTo>
                    <a:lnTo>
                      <a:pt x="365" y="139"/>
                    </a:lnTo>
                    <a:lnTo>
                      <a:pt x="365" y="137"/>
                    </a:lnTo>
                    <a:lnTo>
                      <a:pt x="365" y="133"/>
                    </a:lnTo>
                    <a:lnTo>
                      <a:pt x="366" y="130"/>
                    </a:lnTo>
                    <a:lnTo>
                      <a:pt x="365" y="127"/>
                    </a:lnTo>
                    <a:lnTo>
                      <a:pt x="365" y="125"/>
                    </a:lnTo>
                    <a:lnTo>
                      <a:pt x="364" y="123"/>
                    </a:lnTo>
                    <a:lnTo>
                      <a:pt x="362" y="121"/>
                    </a:lnTo>
                    <a:lnTo>
                      <a:pt x="361" y="113"/>
                    </a:lnTo>
                    <a:lnTo>
                      <a:pt x="364" y="113"/>
                    </a:lnTo>
                    <a:lnTo>
                      <a:pt x="369" y="114"/>
                    </a:lnTo>
                    <a:lnTo>
                      <a:pt x="371" y="117"/>
                    </a:lnTo>
                    <a:lnTo>
                      <a:pt x="373" y="117"/>
                    </a:lnTo>
                    <a:lnTo>
                      <a:pt x="373" y="116"/>
                    </a:lnTo>
                    <a:lnTo>
                      <a:pt x="375" y="113"/>
                    </a:lnTo>
                    <a:lnTo>
                      <a:pt x="377" y="112"/>
                    </a:lnTo>
                    <a:lnTo>
                      <a:pt x="377" y="111"/>
                    </a:lnTo>
                    <a:lnTo>
                      <a:pt x="377" y="109"/>
                    </a:lnTo>
                    <a:lnTo>
                      <a:pt x="378" y="107"/>
                    </a:lnTo>
                    <a:lnTo>
                      <a:pt x="379" y="108"/>
                    </a:lnTo>
                    <a:lnTo>
                      <a:pt x="381" y="105"/>
                    </a:lnTo>
                    <a:lnTo>
                      <a:pt x="385" y="104"/>
                    </a:lnTo>
                    <a:lnTo>
                      <a:pt x="385" y="102"/>
                    </a:lnTo>
                    <a:lnTo>
                      <a:pt x="388" y="102"/>
                    </a:lnTo>
                    <a:lnTo>
                      <a:pt x="389" y="101"/>
                    </a:lnTo>
                    <a:lnTo>
                      <a:pt x="389" y="100"/>
                    </a:lnTo>
                    <a:lnTo>
                      <a:pt x="390" y="98"/>
                    </a:lnTo>
                    <a:lnTo>
                      <a:pt x="392" y="96"/>
                    </a:lnTo>
                    <a:lnTo>
                      <a:pt x="390" y="92"/>
                    </a:lnTo>
                    <a:lnTo>
                      <a:pt x="391" y="89"/>
                    </a:lnTo>
                    <a:lnTo>
                      <a:pt x="388" y="85"/>
                    </a:lnTo>
                    <a:lnTo>
                      <a:pt x="389" y="83"/>
                    </a:lnTo>
                    <a:lnTo>
                      <a:pt x="392" y="80"/>
                    </a:lnTo>
                    <a:lnTo>
                      <a:pt x="395" y="78"/>
                    </a:lnTo>
                    <a:lnTo>
                      <a:pt x="394" y="76"/>
                    </a:lnTo>
                    <a:lnTo>
                      <a:pt x="394" y="73"/>
                    </a:lnTo>
                    <a:lnTo>
                      <a:pt x="392" y="67"/>
                    </a:lnTo>
                    <a:lnTo>
                      <a:pt x="391" y="66"/>
                    </a:lnTo>
                    <a:lnTo>
                      <a:pt x="392" y="65"/>
                    </a:lnTo>
                    <a:lnTo>
                      <a:pt x="395" y="65"/>
                    </a:lnTo>
                    <a:lnTo>
                      <a:pt x="398" y="63"/>
                    </a:lnTo>
                    <a:lnTo>
                      <a:pt x="398" y="57"/>
                    </a:lnTo>
                    <a:lnTo>
                      <a:pt x="399" y="57"/>
                    </a:lnTo>
                    <a:lnTo>
                      <a:pt x="399" y="59"/>
                    </a:lnTo>
                    <a:lnTo>
                      <a:pt x="401" y="57"/>
                    </a:lnTo>
                    <a:lnTo>
                      <a:pt x="401" y="54"/>
                    </a:lnTo>
                    <a:lnTo>
                      <a:pt x="402" y="50"/>
                    </a:lnTo>
                    <a:lnTo>
                      <a:pt x="403" y="49"/>
                    </a:lnTo>
                    <a:lnTo>
                      <a:pt x="404" y="46"/>
                    </a:lnTo>
                    <a:lnTo>
                      <a:pt x="406" y="42"/>
                    </a:lnTo>
                    <a:lnTo>
                      <a:pt x="406" y="40"/>
                    </a:lnTo>
                    <a:lnTo>
                      <a:pt x="409" y="38"/>
                    </a:lnTo>
                    <a:lnTo>
                      <a:pt x="410" y="36"/>
                    </a:lnTo>
                    <a:lnTo>
                      <a:pt x="410" y="32"/>
                    </a:lnTo>
                    <a:lnTo>
                      <a:pt x="411" y="31"/>
                    </a:lnTo>
                    <a:lnTo>
                      <a:pt x="410" y="2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8" name="Group 110">
              <a:extLst>
                <a:ext uri="{FF2B5EF4-FFF2-40B4-BE49-F238E27FC236}">
                  <a16:creationId xmlns:a16="http://schemas.microsoft.com/office/drawing/2014/main" id="{4CC07E4B-00EB-C207-0A25-CA5E6E0AFF6D}"/>
                </a:ext>
              </a:extLst>
            </p:cNvPr>
            <p:cNvGrpSpPr>
              <a:grpSpLocks/>
            </p:cNvGrpSpPr>
            <p:nvPr/>
          </p:nvGrpSpPr>
          <p:grpSpPr bwMode="auto">
            <a:xfrm>
              <a:off x="1792" y="3139"/>
              <a:ext cx="454" cy="457"/>
              <a:chOff x="1792" y="3139"/>
              <a:chExt cx="454" cy="457"/>
            </a:xfrm>
          </p:grpSpPr>
          <p:sp>
            <p:nvSpPr>
              <p:cNvPr id="154" name="Freeform 108">
                <a:extLst>
                  <a:ext uri="{FF2B5EF4-FFF2-40B4-BE49-F238E27FC236}">
                    <a16:creationId xmlns:a16="http://schemas.microsoft.com/office/drawing/2014/main" id="{3E828F11-7421-8329-DF23-51F2E62C219C}"/>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5" name="Freeform 109">
                <a:extLst>
                  <a:ext uri="{FF2B5EF4-FFF2-40B4-BE49-F238E27FC236}">
                    <a16:creationId xmlns:a16="http://schemas.microsoft.com/office/drawing/2014/main" id="{C15FC323-CF79-7CC6-69F8-AD0D4933BF07}"/>
                  </a:ext>
                </a:extLst>
              </p:cNvPr>
              <p:cNvSpPr>
                <a:spLocks/>
              </p:cNvSpPr>
              <p:nvPr/>
            </p:nvSpPr>
            <p:spPr bwMode="auto">
              <a:xfrm>
                <a:off x="1792" y="3139"/>
                <a:ext cx="454" cy="457"/>
              </a:xfrm>
              <a:custGeom>
                <a:avLst/>
                <a:gdLst>
                  <a:gd name="T0" fmla="*/ 446 w 454"/>
                  <a:gd name="T1" fmla="*/ 367 h 457"/>
                  <a:gd name="T2" fmla="*/ 440 w 454"/>
                  <a:gd name="T3" fmla="*/ 332 h 457"/>
                  <a:gd name="T4" fmla="*/ 417 w 454"/>
                  <a:gd name="T5" fmla="*/ 323 h 457"/>
                  <a:gd name="T6" fmla="*/ 399 w 454"/>
                  <a:gd name="T7" fmla="*/ 311 h 457"/>
                  <a:gd name="T8" fmla="*/ 392 w 454"/>
                  <a:gd name="T9" fmla="*/ 283 h 457"/>
                  <a:gd name="T10" fmla="*/ 384 w 454"/>
                  <a:gd name="T11" fmla="*/ 256 h 457"/>
                  <a:gd name="T12" fmla="*/ 388 w 454"/>
                  <a:gd name="T13" fmla="*/ 238 h 457"/>
                  <a:gd name="T14" fmla="*/ 389 w 454"/>
                  <a:gd name="T15" fmla="*/ 217 h 457"/>
                  <a:gd name="T16" fmla="*/ 373 w 454"/>
                  <a:gd name="T17" fmla="*/ 221 h 457"/>
                  <a:gd name="T18" fmla="*/ 352 w 454"/>
                  <a:gd name="T19" fmla="*/ 207 h 457"/>
                  <a:gd name="T20" fmla="*/ 325 w 454"/>
                  <a:gd name="T21" fmla="*/ 202 h 457"/>
                  <a:gd name="T22" fmla="*/ 312 w 454"/>
                  <a:gd name="T23" fmla="*/ 202 h 457"/>
                  <a:gd name="T24" fmla="*/ 287 w 454"/>
                  <a:gd name="T25" fmla="*/ 167 h 457"/>
                  <a:gd name="T26" fmla="*/ 267 w 454"/>
                  <a:gd name="T27" fmla="*/ 167 h 457"/>
                  <a:gd name="T28" fmla="*/ 256 w 454"/>
                  <a:gd name="T29" fmla="*/ 139 h 457"/>
                  <a:gd name="T30" fmla="*/ 242 w 454"/>
                  <a:gd name="T31" fmla="*/ 148 h 457"/>
                  <a:gd name="T32" fmla="*/ 249 w 454"/>
                  <a:gd name="T33" fmla="*/ 158 h 457"/>
                  <a:gd name="T34" fmla="*/ 214 w 454"/>
                  <a:gd name="T35" fmla="*/ 170 h 457"/>
                  <a:gd name="T36" fmla="*/ 191 w 454"/>
                  <a:gd name="T37" fmla="*/ 161 h 457"/>
                  <a:gd name="T38" fmla="*/ 175 w 454"/>
                  <a:gd name="T39" fmla="*/ 143 h 457"/>
                  <a:gd name="T40" fmla="*/ 173 w 454"/>
                  <a:gd name="T41" fmla="*/ 125 h 457"/>
                  <a:gd name="T42" fmla="*/ 159 w 454"/>
                  <a:gd name="T43" fmla="*/ 98 h 457"/>
                  <a:gd name="T44" fmla="*/ 136 w 454"/>
                  <a:gd name="T45" fmla="*/ 70 h 457"/>
                  <a:gd name="T46" fmla="*/ 165 w 454"/>
                  <a:gd name="T47" fmla="*/ 64 h 457"/>
                  <a:gd name="T48" fmla="*/ 176 w 454"/>
                  <a:gd name="T49" fmla="*/ 38 h 457"/>
                  <a:gd name="T50" fmla="*/ 173 w 454"/>
                  <a:gd name="T51" fmla="*/ 4 h 457"/>
                  <a:gd name="T52" fmla="*/ 140 w 454"/>
                  <a:gd name="T53" fmla="*/ 25 h 457"/>
                  <a:gd name="T54" fmla="*/ 120 w 454"/>
                  <a:gd name="T55" fmla="*/ 20 h 457"/>
                  <a:gd name="T56" fmla="*/ 95 w 454"/>
                  <a:gd name="T57" fmla="*/ 28 h 457"/>
                  <a:gd name="T58" fmla="*/ 77 w 454"/>
                  <a:gd name="T59" fmla="*/ 40 h 457"/>
                  <a:gd name="T60" fmla="*/ 48 w 454"/>
                  <a:gd name="T61" fmla="*/ 64 h 457"/>
                  <a:gd name="T62" fmla="*/ 31 w 454"/>
                  <a:gd name="T63" fmla="*/ 110 h 457"/>
                  <a:gd name="T64" fmla="*/ 8 w 454"/>
                  <a:gd name="T65" fmla="*/ 147 h 457"/>
                  <a:gd name="T66" fmla="*/ 9 w 454"/>
                  <a:gd name="T67" fmla="*/ 172 h 457"/>
                  <a:gd name="T68" fmla="*/ 3 w 454"/>
                  <a:gd name="T69" fmla="*/ 189 h 457"/>
                  <a:gd name="T70" fmla="*/ 9 w 454"/>
                  <a:gd name="T71" fmla="*/ 209 h 457"/>
                  <a:gd name="T72" fmla="*/ 16 w 454"/>
                  <a:gd name="T73" fmla="*/ 221 h 457"/>
                  <a:gd name="T74" fmla="*/ 25 w 454"/>
                  <a:gd name="T75" fmla="*/ 222 h 457"/>
                  <a:gd name="T76" fmla="*/ 39 w 454"/>
                  <a:gd name="T77" fmla="*/ 232 h 457"/>
                  <a:gd name="T78" fmla="*/ 63 w 454"/>
                  <a:gd name="T79" fmla="*/ 243 h 457"/>
                  <a:gd name="T80" fmla="*/ 72 w 454"/>
                  <a:gd name="T81" fmla="*/ 260 h 457"/>
                  <a:gd name="T82" fmla="*/ 100 w 454"/>
                  <a:gd name="T83" fmla="*/ 260 h 457"/>
                  <a:gd name="T84" fmla="*/ 130 w 454"/>
                  <a:gd name="T85" fmla="*/ 270 h 457"/>
                  <a:gd name="T86" fmla="*/ 143 w 454"/>
                  <a:gd name="T87" fmla="*/ 281 h 457"/>
                  <a:gd name="T88" fmla="*/ 149 w 454"/>
                  <a:gd name="T89" fmla="*/ 310 h 457"/>
                  <a:gd name="T90" fmla="*/ 163 w 454"/>
                  <a:gd name="T91" fmla="*/ 326 h 457"/>
                  <a:gd name="T92" fmla="*/ 179 w 454"/>
                  <a:gd name="T93" fmla="*/ 348 h 457"/>
                  <a:gd name="T94" fmla="*/ 177 w 454"/>
                  <a:gd name="T95" fmla="*/ 361 h 457"/>
                  <a:gd name="T96" fmla="*/ 193 w 454"/>
                  <a:gd name="T97" fmla="*/ 362 h 457"/>
                  <a:gd name="T98" fmla="*/ 209 w 454"/>
                  <a:gd name="T99" fmla="*/ 379 h 457"/>
                  <a:gd name="T100" fmla="*/ 239 w 454"/>
                  <a:gd name="T101" fmla="*/ 391 h 457"/>
                  <a:gd name="T102" fmla="*/ 272 w 454"/>
                  <a:gd name="T103" fmla="*/ 406 h 457"/>
                  <a:gd name="T104" fmla="*/ 304 w 454"/>
                  <a:gd name="T105" fmla="*/ 427 h 457"/>
                  <a:gd name="T106" fmla="*/ 320 w 454"/>
                  <a:gd name="T107" fmla="*/ 454 h 457"/>
                  <a:gd name="T108" fmla="*/ 350 w 454"/>
                  <a:gd name="T109" fmla="*/ 442 h 457"/>
                  <a:gd name="T110" fmla="*/ 364 w 454"/>
                  <a:gd name="T111" fmla="*/ 420 h 457"/>
                  <a:gd name="T112" fmla="*/ 381 w 454"/>
                  <a:gd name="T113" fmla="*/ 407 h 457"/>
                  <a:gd name="T114" fmla="*/ 404 w 454"/>
                  <a:gd name="T115" fmla="*/ 413 h 457"/>
                  <a:gd name="T116" fmla="*/ 438 w 454"/>
                  <a:gd name="T117" fmla="*/ 409 h 457"/>
                  <a:gd name="T118" fmla="*/ 454 w 454"/>
                  <a:gd name="T119" fmla="*/ 394 h 4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457"/>
                  <a:gd name="T182" fmla="*/ 454 w 454"/>
                  <a:gd name="T183" fmla="*/ 457 h 4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457">
                    <a:moveTo>
                      <a:pt x="451" y="392"/>
                    </a:moveTo>
                    <a:lnTo>
                      <a:pt x="450" y="388"/>
                    </a:lnTo>
                    <a:lnTo>
                      <a:pt x="448" y="388"/>
                    </a:lnTo>
                    <a:lnTo>
                      <a:pt x="448" y="384"/>
                    </a:lnTo>
                    <a:lnTo>
                      <a:pt x="447" y="383"/>
                    </a:lnTo>
                    <a:lnTo>
                      <a:pt x="448" y="381"/>
                    </a:lnTo>
                    <a:lnTo>
                      <a:pt x="447" y="377"/>
                    </a:lnTo>
                    <a:lnTo>
                      <a:pt x="448" y="377"/>
                    </a:lnTo>
                    <a:lnTo>
                      <a:pt x="449" y="372"/>
                    </a:lnTo>
                    <a:lnTo>
                      <a:pt x="447" y="372"/>
                    </a:lnTo>
                    <a:lnTo>
                      <a:pt x="446" y="371"/>
                    </a:lnTo>
                    <a:lnTo>
                      <a:pt x="446" y="367"/>
                    </a:lnTo>
                    <a:lnTo>
                      <a:pt x="446" y="364"/>
                    </a:lnTo>
                    <a:lnTo>
                      <a:pt x="445" y="361"/>
                    </a:lnTo>
                    <a:lnTo>
                      <a:pt x="446" y="359"/>
                    </a:lnTo>
                    <a:lnTo>
                      <a:pt x="445" y="354"/>
                    </a:lnTo>
                    <a:lnTo>
                      <a:pt x="444" y="354"/>
                    </a:lnTo>
                    <a:lnTo>
                      <a:pt x="444" y="351"/>
                    </a:lnTo>
                    <a:lnTo>
                      <a:pt x="443" y="346"/>
                    </a:lnTo>
                    <a:lnTo>
                      <a:pt x="443" y="343"/>
                    </a:lnTo>
                    <a:lnTo>
                      <a:pt x="443" y="339"/>
                    </a:lnTo>
                    <a:lnTo>
                      <a:pt x="444" y="336"/>
                    </a:lnTo>
                    <a:lnTo>
                      <a:pt x="443" y="333"/>
                    </a:lnTo>
                    <a:lnTo>
                      <a:pt x="443" y="332"/>
                    </a:lnTo>
                    <a:lnTo>
                      <a:pt x="440" y="332"/>
                    </a:lnTo>
                    <a:lnTo>
                      <a:pt x="437" y="329"/>
                    </a:lnTo>
                    <a:lnTo>
                      <a:pt x="433" y="330"/>
                    </a:lnTo>
                    <a:lnTo>
                      <a:pt x="432" y="329"/>
                    </a:lnTo>
                    <a:lnTo>
                      <a:pt x="428" y="332"/>
                    </a:lnTo>
                    <a:lnTo>
                      <a:pt x="425" y="332"/>
                    </a:lnTo>
                    <a:lnTo>
                      <a:pt x="425" y="329"/>
                    </a:lnTo>
                    <a:lnTo>
                      <a:pt x="423" y="328"/>
                    </a:lnTo>
                    <a:lnTo>
                      <a:pt x="421" y="328"/>
                    </a:lnTo>
                    <a:lnTo>
                      <a:pt x="419" y="328"/>
                    </a:lnTo>
                    <a:lnTo>
                      <a:pt x="420" y="326"/>
                    </a:lnTo>
                    <a:lnTo>
                      <a:pt x="418" y="324"/>
                    </a:lnTo>
                    <a:lnTo>
                      <a:pt x="419" y="323"/>
                    </a:lnTo>
                    <a:lnTo>
                      <a:pt x="417" y="323"/>
                    </a:lnTo>
                    <a:lnTo>
                      <a:pt x="418" y="321"/>
                    </a:lnTo>
                    <a:lnTo>
                      <a:pt x="418" y="318"/>
                    </a:lnTo>
                    <a:lnTo>
                      <a:pt x="413" y="317"/>
                    </a:lnTo>
                    <a:lnTo>
                      <a:pt x="410" y="317"/>
                    </a:lnTo>
                    <a:lnTo>
                      <a:pt x="408" y="317"/>
                    </a:lnTo>
                    <a:lnTo>
                      <a:pt x="407" y="318"/>
                    </a:lnTo>
                    <a:lnTo>
                      <a:pt x="407" y="315"/>
                    </a:lnTo>
                    <a:lnTo>
                      <a:pt x="405" y="314"/>
                    </a:lnTo>
                    <a:lnTo>
                      <a:pt x="404" y="314"/>
                    </a:lnTo>
                    <a:lnTo>
                      <a:pt x="403" y="315"/>
                    </a:lnTo>
                    <a:lnTo>
                      <a:pt x="403" y="313"/>
                    </a:lnTo>
                    <a:lnTo>
                      <a:pt x="400" y="313"/>
                    </a:lnTo>
                    <a:lnTo>
                      <a:pt x="399" y="311"/>
                    </a:lnTo>
                    <a:lnTo>
                      <a:pt x="399" y="310"/>
                    </a:lnTo>
                    <a:lnTo>
                      <a:pt x="398" y="309"/>
                    </a:lnTo>
                    <a:lnTo>
                      <a:pt x="397" y="307"/>
                    </a:lnTo>
                    <a:lnTo>
                      <a:pt x="396" y="307"/>
                    </a:lnTo>
                    <a:lnTo>
                      <a:pt x="397" y="306"/>
                    </a:lnTo>
                    <a:lnTo>
                      <a:pt x="396" y="304"/>
                    </a:lnTo>
                    <a:lnTo>
                      <a:pt x="398" y="296"/>
                    </a:lnTo>
                    <a:lnTo>
                      <a:pt x="397" y="294"/>
                    </a:lnTo>
                    <a:lnTo>
                      <a:pt x="395" y="294"/>
                    </a:lnTo>
                    <a:lnTo>
                      <a:pt x="394" y="293"/>
                    </a:lnTo>
                    <a:lnTo>
                      <a:pt x="394" y="290"/>
                    </a:lnTo>
                    <a:lnTo>
                      <a:pt x="394" y="285"/>
                    </a:lnTo>
                    <a:lnTo>
                      <a:pt x="392" y="283"/>
                    </a:lnTo>
                    <a:lnTo>
                      <a:pt x="392" y="280"/>
                    </a:lnTo>
                    <a:lnTo>
                      <a:pt x="391" y="278"/>
                    </a:lnTo>
                    <a:lnTo>
                      <a:pt x="391" y="276"/>
                    </a:lnTo>
                    <a:lnTo>
                      <a:pt x="391" y="273"/>
                    </a:lnTo>
                    <a:lnTo>
                      <a:pt x="390" y="272"/>
                    </a:lnTo>
                    <a:lnTo>
                      <a:pt x="390" y="270"/>
                    </a:lnTo>
                    <a:lnTo>
                      <a:pt x="388" y="268"/>
                    </a:lnTo>
                    <a:lnTo>
                      <a:pt x="387" y="264"/>
                    </a:lnTo>
                    <a:lnTo>
                      <a:pt x="388" y="262"/>
                    </a:lnTo>
                    <a:lnTo>
                      <a:pt x="386" y="261"/>
                    </a:lnTo>
                    <a:lnTo>
                      <a:pt x="386" y="259"/>
                    </a:lnTo>
                    <a:lnTo>
                      <a:pt x="385" y="258"/>
                    </a:lnTo>
                    <a:lnTo>
                      <a:pt x="384" y="256"/>
                    </a:lnTo>
                    <a:lnTo>
                      <a:pt x="384" y="254"/>
                    </a:lnTo>
                    <a:lnTo>
                      <a:pt x="389" y="251"/>
                    </a:lnTo>
                    <a:lnTo>
                      <a:pt x="391" y="249"/>
                    </a:lnTo>
                    <a:lnTo>
                      <a:pt x="390" y="248"/>
                    </a:lnTo>
                    <a:lnTo>
                      <a:pt x="389" y="246"/>
                    </a:lnTo>
                    <a:lnTo>
                      <a:pt x="391" y="246"/>
                    </a:lnTo>
                    <a:lnTo>
                      <a:pt x="391" y="244"/>
                    </a:lnTo>
                    <a:lnTo>
                      <a:pt x="395" y="244"/>
                    </a:lnTo>
                    <a:lnTo>
                      <a:pt x="396" y="242"/>
                    </a:lnTo>
                    <a:lnTo>
                      <a:pt x="394" y="240"/>
                    </a:lnTo>
                    <a:lnTo>
                      <a:pt x="391" y="239"/>
                    </a:lnTo>
                    <a:lnTo>
                      <a:pt x="388" y="239"/>
                    </a:lnTo>
                    <a:lnTo>
                      <a:pt x="388" y="238"/>
                    </a:lnTo>
                    <a:lnTo>
                      <a:pt x="386" y="236"/>
                    </a:lnTo>
                    <a:lnTo>
                      <a:pt x="386" y="234"/>
                    </a:lnTo>
                    <a:lnTo>
                      <a:pt x="385" y="232"/>
                    </a:lnTo>
                    <a:lnTo>
                      <a:pt x="385" y="231"/>
                    </a:lnTo>
                    <a:lnTo>
                      <a:pt x="387" y="230"/>
                    </a:lnTo>
                    <a:lnTo>
                      <a:pt x="388" y="228"/>
                    </a:lnTo>
                    <a:lnTo>
                      <a:pt x="387" y="226"/>
                    </a:lnTo>
                    <a:lnTo>
                      <a:pt x="388" y="225"/>
                    </a:lnTo>
                    <a:lnTo>
                      <a:pt x="390" y="221"/>
                    </a:lnTo>
                    <a:lnTo>
                      <a:pt x="388" y="219"/>
                    </a:lnTo>
                    <a:lnTo>
                      <a:pt x="389" y="218"/>
                    </a:lnTo>
                    <a:lnTo>
                      <a:pt x="388" y="217"/>
                    </a:lnTo>
                    <a:lnTo>
                      <a:pt x="389" y="217"/>
                    </a:lnTo>
                    <a:lnTo>
                      <a:pt x="388" y="213"/>
                    </a:lnTo>
                    <a:lnTo>
                      <a:pt x="384" y="214"/>
                    </a:lnTo>
                    <a:lnTo>
                      <a:pt x="381" y="210"/>
                    </a:lnTo>
                    <a:lnTo>
                      <a:pt x="379" y="210"/>
                    </a:lnTo>
                    <a:lnTo>
                      <a:pt x="380" y="212"/>
                    </a:lnTo>
                    <a:lnTo>
                      <a:pt x="379" y="217"/>
                    </a:lnTo>
                    <a:lnTo>
                      <a:pt x="381" y="218"/>
                    </a:lnTo>
                    <a:lnTo>
                      <a:pt x="378" y="221"/>
                    </a:lnTo>
                    <a:lnTo>
                      <a:pt x="376" y="222"/>
                    </a:lnTo>
                    <a:lnTo>
                      <a:pt x="375" y="222"/>
                    </a:lnTo>
                    <a:lnTo>
                      <a:pt x="374" y="222"/>
                    </a:lnTo>
                    <a:lnTo>
                      <a:pt x="373" y="221"/>
                    </a:lnTo>
                    <a:lnTo>
                      <a:pt x="371" y="222"/>
                    </a:lnTo>
                    <a:lnTo>
                      <a:pt x="372" y="221"/>
                    </a:lnTo>
                    <a:lnTo>
                      <a:pt x="371" y="220"/>
                    </a:lnTo>
                    <a:lnTo>
                      <a:pt x="369" y="221"/>
                    </a:lnTo>
                    <a:lnTo>
                      <a:pt x="366" y="218"/>
                    </a:lnTo>
                    <a:lnTo>
                      <a:pt x="365" y="220"/>
                    </a:lnTo>
                    <a:lnTo>
                      <a:pt x="364" y="218"/>
                    </a:lnTo>
                    <a:lnTo>
                      <a:pt x="363" y="216"/>
                    </a:lnTo>
                    <a:lnTo>
                      <a:pt x="362" y="215"/>
                    </a:lnTo>
                    <a:lnTo>
                      <a:pt x="359" y="213"/>
                    </a:lnTo>
                    <a:lnTo>
                      <a:pt x="359" y="209"/>
                    </a:lnTo>
                    <a:lnTo>
                      <a:pt x="354" y="209"/>
                    </a:lnTo>
                    <a:lnTo>
                      <a:pt x="352" y="207"/>
                    </a:lnTo>
                    <a:lnTo>
                      <a:pt x="351" y="206"/>
                    </a:lnTo>
                    <a:lnTo>
                      <a:pt x="351" y="202"/>
                    </a:lnTo>
                    <a:lnTo>
                      <a:pt x="343" y="202"/>
                    </a:lnTo>
                    <a:lnTo>
                      <a:pt x="342" y="202"/>
                    </a:lnTo>
                    <a:lnTo>
                      <a:pt x="338" y="202"/>
                    </a:lnTo>
                    <a:lnTo>
                      <a:pt x="334" y="201"/>
                    </a:lnTo>
                    <a:lnTo>
                      <a:pt x="332" y="199"/>
                    </a:lnTo>
                    <a:lnTo>
                      <a:pt x="325" y="195"/>
                    </a:lnTo>
                    <a:lnTo>
                      <a:pt x="324" y="198"/>
                    </a:lnTo>
                    <a:lnTo>
                      <a:pt x="325" y="199"/>
                    </a:lnTo>
                    <a:lnTo>
                      <a:pt x="328" y="200"/>
                    </a:lnTo>
                    <a:lnTo>
                      <a:pt x="329" y="201"/>
                    </a:lnTo>
                    <a:lnTo>
                      <a:pt x="325" y="202"/>
                    </a:lnTo>
                    <a:lnTo>
                      <a:pt x="326" y="203"/>
                    </a:lnTo>
                    <a:lnTo>
                      <a:pt x="327" y="204"/>
                    </a:lnTo>
                    <a:lnTo>
                      <a:pt x="325" y="205"/>
                    </a:lnTo>
                    <a:lnTo>
                      <a:pt x="323" y="204"/>
                    </a:lnTo>
                    <a:lnTo>
                      <a:pt x="323" y="202"/>
                    </a:lnTo>
                    <a:lnTo>
                      <a:pt x="322" y="202"/>
                    </a:lnTo>
                    <a:lnTo>
                      <a:pt x="322" y="205"/>
                    </a:lnTo>
                    <a:lnTo>
                      <a:pt x="320" y="209"/>
                    </a:lnTo>
                    <a:lnTo>
                      <a:pt x="318" y="209"/>
                    </a:lnTo>
                    <a:lnTo>
                      <a:pt x="318" y="208"/>
                    </a:lnTo>
                    <a:lnTo>
                      <a:pt x="315" y="205"/>
                    </a:lnTo>
                    <a:lnTo>
                      <a:pt x="314" y="202"/>
                    </a:lnTo>
                    <a:lnTo>
                      <a:pt x="312" y="202"/>
                    </a:lnTo>
                    <a:lnTo>
                      <a:pt x="309" y="196"/>
                    </a:lnTo>
                    <a:lnTo>
                      <a:pt x="311" y="191"/>
                    </a:lnTo>
                    <a:lnTo>
                      <a:pt x="310" y="187"/>
                    </a:lnTo>
                    <a:lnTo>
                      <a:pt x="309" y="185"/>
                    </a:lnTo>
                    <a:lnTo>
                      <a:pt x="299" y="181"/>
                    </a:lnTo>
                    <a:lnTo>
                      <a:pt x="296" y="182"/>
                    </a:lnTo>
                    <a:lnTo>
                      <a:pt x="295" y="182"/>
                    </a:lnTo>
                    <a:lnTo>
                      <a:pt x="293" y="180"/>
                    </a:lnTo>
                    <a:lnTo>
                      <a:pt x="294" y="178"/>
                    </a:lnTo>
                    <a:lnTo>
                      <a:pt x="293" y="174"/>
                    </a:lnTo>
                    <a:lnTo>
                      <a:pt x="292" y="168"/>
                    </a:lnTo>
                    <a:lnTo>
                      <a:pt x="288" y="169"/>
                    </a:lnTo>
                    <a:lnTo>
                      <a:pt x="287" y="167"/>
                    </a:lnTo>
                    <a:lnTo>
                      <a:pt x="286" y="167"/>
                    </a:lnTo>
                    <a:lnTo>
                      <a:pt x="285" y="166"/>
                    </a:lnTo>
                    <a:lnTo>
                      <a:pt x="283" y="166"/>
                    </a:lnTo>
                    <a:lnTo>
                      <a:pt x="283" y="167"/>
                    </a:lnTo>
                    <a:lnTo>
                      <a:pt x="282" y="167"/>
                    </a:lnTo>
                    <a:lnTo>
                      <a:pt x="282" y="168"/>
                    </a:lnTo>
                    <a:lnTo>
                      <a:pt x="282" y="170"/>
                    </a:lnTo>
                    <a:lnTo>
                      <a:pt x="281" y="172"/>
                    </a:lnTo>
                    <a:lnTo>
                      <a:pt x="277" y="174"/>
                    </a:lnTo>
                    <a:lnTo>
                      <a:pt x="275" y="170"/>
                    </a:lnTo>
                    <a:lnTo>
                      <a:pt x="273" y="168"/>
                    </a:lnTo>
                    <a:lnTo>
                      <a:pt x="272" y="166"/>
                    </a:lnTo>
                    <a:lnTo>
                      <a:pt x="267" y="167"/>
                    </a:lnTo>
                    <a:lnTo>
                      <a:pt x="265" y="164"/>
                    </a:lnTo>
                    <a:lnTo>
                      <a:pt x="263" y="161"/>
                    </a:lnTo>
                    <a:lnTo>
                      <a:pt x="262" y="157"/>
                    </a:lnTo>
                    <a:lnTo>
                      <a:pt x="263" y="157"/>
                    </a:lnTo>
                    <a:lnTo>
                      <a:pt x="265" y="154"/>
                    </a:lnTo>
                    <a:lnTo>
                      <a:pt x="262" y="151"/>
                    </a:lnTo>
                    <a:lnTo>
                      <a:pt x="262" y="149"/>
                    </a:lnTo>
                    <a:lnTo>
                      <a:pt x="260" y="149"/>
                    </a:lnTo>
                    <a:lnTo>
                      <a:pt x="262" y="144"/>
                    </a:lnTo>
                    <a:lnTo>
                      <a:pt x="261" y="143"/>
                    </a:lnTo>
                    <a:lnTo>
                      <a:pt x="259" y="143"/>
                    </a:lnTo>
                    <a:lnTo>
                      <a:pt x="256" y="141"/>
                    </a:lnTo>
                    <a:lnTo>
                      <a:pt x="256" y="139"/>
                    </a:lnTo>
                    <a:lnTo>
                      <a:pt x="255" y="138"/>
                    </a:lnTo>
                    <a:lnTo>
                      <a:pt x="255" y="135"/>
                    </a:lnTo>
                    <a:lnTo>
                      <a:pt x="252" y="135"/>
                    </a:lnTo>
                    <a:lnTo>
                      <a:pt x="251" y="134"/>
                    </a:lnTo>
                    <a:lnTo>
                      <a:pt x="249" y="133"/>
                    </a:lnTo>
                    <a:lnTo>
                      <a:pt x="249" y="132"/>
                    </a:lnTo>
                    <a:lnTo>
                      <a:pt x="247" y="132"/>
                    </a:lnTo>
                    <a:lnTo>
                      <a:pt x="241" y="136"/>
                    </a:lnTo>
                    <a:lnTo>
                      <a:pt x="239" y="137"/>
                    </a:lnTo>
                    <a:lnTo>
                      <a:pt x="239" y="140"/>
                    </a:lnTo>
                    <a:lnTo>
                      <a:pt x="239" y="144"/>
                    </a:lnTo>
                    <a:lnTo>
                      <a:pt x="240" y="148"/>
                    </a:lnTo>
                    <a:lnTo>
                      <a:pt x="242" y="148"/>
                    </a:lnTo>
                    <a:lnTo>
                      <a:pt x="244" y="144"/>
                    </a:lnTo>
                    <a:lnTo>
                      <a:pt x="246" y="145"/>
                    </a:lnTo>
                    <a:lnTo>
                      <a:pt x="247" y="146"/>
                    </a:lnTo>
                    <a:lnTo>
                      <a:pt x="249" y="146"/>
                    </a:lnTo>
                    <a:lnTo>
                      <a:pt x="250" y="150"/>
                    </a:lnTo>
                    <a:lnTo>
                      <a:pt x="250" y="151"/>
                    </a:lnTo>
                    <a:lnTo>
                      <a:pt x="248" y="152"/>
                    </a:lnTo>
                    <a:lnTo>
                      <a:pt x="249" y="154"/>
                    </a:lnTo>
                    <a:lnTo>
                      <a:pt x="249" y="156"/>
                    </a:lnTo>
                    <a:lnTo>
                      <a:pt x="248" y="156"/>
                    </a:lnTo>
                    <a:lnTo>
                      <a:pt x="247" y="157"/>
                    </a:lnTo>
                    <a:lnTo>
                      <a:pt x="249" y="158"/>
                    </a:lnTo>
                    <a:lnTo>
                      <a:pt x="248" y="161"/>
                    </a:lnTo>
                    <a:lnTo>
                      <a:pt x="247" y="159"/>
                    </a:lnTo>
                    <a:lnTo>
                      <a:pt x="247" y="158"/>
                    </a:lnTo>
                    <a:lnTo>
                      <a:pt x="246" y="157"/>
                    </a:lnTo>
                    <a:lnTo>
                      <a:pt x="238" y="157"/>
                    </a:lnTo>
                    <a:lnTo>
                      <a:pt x="238" y="153"/>
                    </a:lnTo>
                    <a:lnTo>
                      <a:pt x="234" y="155"/>
                    </a:lnTo>
                    <a:lnTo>
                      <a:pt x="231" y="158"/>
                    </a:lnTo>
                    <a:lnTo>
                      <a:pt x="228" y="157"/>
                    </a:lnTo>
                    <a:lnTo>
                      <a:pt x="225" y="158"/>
                    </a:lnTo>
                    <a:lnTo>
                      <a:pt x="224" y="158"/>
                    </a:lnTo>
                    <a:lnTo>
                      <a:pt x="215" y="168"/>
                    </a:lnTo>
                    <a:lnTo>
                      <a:pt x="214" y="170"/>
                    </a:lnTo>
                    <a:lnTo>
                      <a:pt x="211" y="170"/>
                    </a:lnTo>
                    <a:lnTo>
                      <a:pt x="206" y="168"/>
                    </a:lnTo>
                    <a:lnTo>
                      <a:pt x="203" y="168"/>
                    </a:lnTo>
                    <a:lnTo>
                      <a:pt x="200" y="170"/>
                    </a:lnTo>
                    <a:lnTo>
                      <a:pt x="198" y="167"/>
                    </a:lnTo>
                    <a:lnTo>
                      <a:pt x="197" y="167"/>
                    </a:lnTo>
                    <a:lnTo>
                      <a:pt x="197" y="165"/>
                    </a:lnTo>
                    <a:lnTo>
                      <a:pt x="195" y="165"/>
                    </a:lnTo>
                    <a:lnTo>
                      <a:pt x="195" y="164"/>
                    </a:lnTo>
                    <a:lnTo>
                      <a:pt x="193" y="163"/>
                    </a:lnTo>
                    <a:lnTo>
                      <a:pt x="192" y="161"/>
                    </a:lnTo>
                    <a:lnTo>
                      <a:pt x="191" y="161"/>
                    </a:lnTo>
                    <a:lnTo>
                      <a:pt x="190" y="159"/>
                    </a:lnTo>
                    <a:lnTo>
                      <a:pt x="192" y="156"/>
                    </a:lnTo>
                    <a:lnTo>
                      <a:pt x="190" y="152"/>
                    </a:lnTo>
                    <a:lnTo>
                      <a:pt x="189" y="151"/>
                    </a:lnTo>
                    <a:lnTo>
                      <a:pt x="183" y="151"/>
                    </a:lnTo>
                    <a:lnTo>
                      <a:pt x="183" y="149"/>
                    </a:lnTo>
                    <a:lnTo>
                      <a:pt x="181" y="149"/>
                    </a:lnTo>
                    <a:lnTo>
                      <a:pt x="181" y="148"/>
                    </a:lnTo>
                    <a:lnTo>
                      <a:pt x="180" y="146"/>
                    </a:lnTo>
                    <a:lnTo>
                      <a:pt x="179" y="147"/>
                    </a:lnTo>
                    <a:lnTo>
                      <a:pt x="179" y="146"/>
                    </a:lnTo>
                    <a:lnTo>
                      <a:pt x="177" y="145"/>
                    </a:lnTo>
                    <a:lnTo>
                      <a:pt x="175" y="143"/>
                    </a:lnTo>
                    <a:lnTo>
                      <a:pt x="177" y="142"/>
                    </a:lnTo>
                    <a:lnTo>
                      <a:pt x="177" y="140"/>
                    </a:lnTo>
                    <a:lnTo>
                      <a:pt x="177" y="138"/>
                    </a:lnTo>
                    <a:lnTo>
                      <a:pt x="175" y="138"/>
                    </a:lnTo>
                    <a:lnTo>
                      <a:pt x="177" y="135"/>
                    </a:lnTo>
                    <a:lnTo>
                      <a:pt x="175" y="134"/>
                    </a:lnTo>
                    <a:lnTo>
                      <a:pt x="176" y="134"/>
                    </a:lnTo>
                    <a:lnTo>
                      <a:pt x="176" y="131"/>
                    </a:lnTo>
                    <a:lnTo>
                      <a:pt x="173" y="130"/>
                    </a:lnTo>
                    <a:lnTo>
                      <a:pt x="174" y="128"/>
                    </a:lnTo>
                    <a:lnTo>
                      <a:pt x="173" y="126"/>
                    </a:lnTo>
                    <a:lnTo>
                      <a:pt x="172" y="126"/>
                    </a:lnTo>
                    <a:lnTo>
                      <a:pt x="173" y="125"/>
                    </a:lnTo>
                    <a:lnTo>
                      <a:pt x="173" y="124"/>
                    </a:lnTo>
                    <a:lnTo>
                      <a:pt x="173" y="123"/>
                    </a:lnTo>
                    <a:lnTo>
                      <a:pt x="172" y="122"/>
                    </a:lnTo>
                    <a:lnTo>
                      <a:pt x="172" y="120"/>
                    </a:lnTo>
                    <a:lnTo>
                      <a:pt x="172" y="118"/>
                    </a:lnTo>
                    <a:lnTo>
                      <a:pt x="170" y="116"/>
                    </a:lnTo>
                    <a:lnTo>
                      <a:pt x="168" y="116"/>
                    </a:lnTo>
                    <a:lnTo>
                      <a:pt x="168" y="115"/>
                    </a:lnTo>
                    <a:lnTo>
                      <a:pt x="166" y="113"/>
                    </a:lnTo>
                    <a:lnTo>
                      <a:pt x="167" y="109"/>
                    </a:lnTo>
                    <a:lnTo>
                      <a:pt x="160" y="100"/>
                    </a:lnTo>
                    <a:lnTo>
                      <a:pt x="159" y="98"/>
                    </a:lnTo>
                    <a:lnTo>
                      <a:pt x="155" y="98"/>
                    </a:lnTo>
                    <a:lnTo>
                      <a:pt x="152" y="104"/>
                    </a:lnTo>
                    <a:lnTo>
                      <a:pt x="149" y="101"/>
                    </a:lnTo>
                    <a:lnTo>
                      <a:pt x="146" y="100"/>
                    </a:lnTo>
                    <a:lnTo>
                      <a:pt x="144" y="91"/>
                    </a:lnTo>
                    <a:lnTo>
                      <a:pt x="141" y="88"/>
                    </a:lnTo>
                    <a:lnTo>
                      <a:pt x="138" y="86"/>
                    </a:lnTo>
                    <a:lnTo>
                      <a:pt x="138" y="85"/>
                    </a:lnTo>
                    <a:lnTo>
                      <a:pt x="136" y="85"/>
                    </a:lnTo>
                    <a:lnTo>
                      <a:pt x="135" y="80"/>
                    </a:lnTo>
                    <a:lnTo>
                      <a:pt x="133" y="75"/>
                    </a:lnTo>
                    <a:lnTo>
                      <a:pt x="135" y="71"/>
                    </a:lnTo>
                    <a:lnTo>
                      <a:pt x="136" y="70"/>
                    </a:lnTo>
                    <a:lnTo>
                      <a:pt x="140" y="71"/>
                    </a:lnTo>
                    <a:lnTo>
                      <a:pt x="141" y="72"/>
                    </a:lnTo>
                    <a:lnTo>
                      <a:pt x="143" y="70"/>
                    </a:lnTo>
                    <a:lnTo>
                      <a:pt x="145" y="70"/>
                    </a:lnTo>
                    <a:lnTo>
                      <a:pt x="148" y="69"/>
                    </a:lnTo>
                    <a:lnTo>
                      <a:pt x="152" y="69"/>
                    </a:lnTo>
                    <a:lnTo>
                      <a:pt x="156" y="67"/>
                    </a:lnTo>
                    <a:lnTo>
                      <a:pt x="157" y="68"/>
                    </a:lnTo>
                    <a:lnTo>
                      <a:pt x="159" y="67"/>
                    </a:lnTo>
                    <a:lnTo>
                      <a:pt x="160" y="68"/>
                    </a:lnTo>
                    <a:lnTo>
                      <a:pt x="164" y="67"/>
                    </a:lnTo>
                    <a:lnTo>
                      <a:pt x="164" y="64"/>
                    </a:lnTo>
                    <a:lnTo>
                      <a:pt x="165" y="64"/>
                    </a:lnTo>
                    <a:lnTo>
                      <a:pt x="165" y="60"/>
                    </a:lnTo>
                    <a:lnTo>
                      <a:pt x="167" y="59"/>
                    </a:lnTo>
                    <a:lnTo>
                      <a:pt x="168" y="58"/>
                    </a:lnTo>
                    <a:lnTo>
                      <a:pt x="169" y="57"/>
                    </a:lnTo>
                    <a:lnTo>
                      <a:pt x="170" y="58"/>
                    </a:lnTo>
                    <a:lnTo>
                      <a:pt x="173" y="60"/>
                    </a:lnTo>
                    <a:lnTo>
                      <a:pt x="176" y="58"/>
                    </a:lnTo>
                    <a:lnTo>
                      <a:pt x="179" y="58"/>
                    </a:lnTo>
                    <a:lnTo>
                      <a:pt x="179" y="56"/>
                    </a:lnTo>
                    <a:lnTo>
                      <a:pt x="179" y="53"/>
                    </a:lnTo>
                    <a:lnTo>
                      <a:pt x="179" y="51"/>
                    </a:lnTo>
                    <a:lnTo>
                      <a:pt x="181" y="45"/>
                    </a:lnTo>
                    <a:lnTo>
                      <a:pt x="176" y="38"/>
                    </a:lnTo>
                    <a:lnTo>
                      <a:pt x="172" y="34"/>
                    </a:lnTo>
                    <a:lnTo>
                      <a:pt x="172" y="31"/>
                    </a:lnTo>
                    <a:lnTo>
                      <a:pt x="173" y="26"/>
                    </a:lnTo>
                    <a:lnTo>
                      <a:pt x="175" y="24"/>
                    </a:lnTo>
                    <a:lnTo>
                      <a:pt x="178" y="18"/>
                    </a:lnTo>
                    <a:lnTo>
                      <a:pt x="180" y="17"/>
                    </a:lnTo>
                    <a:lnTo>
                      <a:pt x="180" y="15"/>
                    </a:lnTo>
                    <a:lnTo>
                      <a:pt x="181" y="15"/>
                    </a:lnTo>
                    <a:lnTo>
                      <a:pt x="180" y="13"/>
                    </a:lnTo>
                    <a:lnTo>
                      <a:pt x="177" y="13"/>
                    </a:lnTo>
                    <a:lnTo>
                      <a:pt x="176" y="12"/>
                    </a:lnTo>
                    <a:lnTo>
                      <a:pt x="174" y="11"/>
                    </a:lnTo>
                    <a:lnTo>
                      <a:pt x="173" y="4"/>
                    </a:lnTo>
                    <a:lnTo>
                      <a:pt x="167" y="0"/>
                    </a:lnTo>
                    <a:lnTo>
                      <a:pt x="164" y="0"/>
                    </a:lnTo>
                    <a:lnTo>
                      <a:pt x="164" y="6"/>
                    </a:lnTo>
                    <a:lnTo>
                      <a:pt x="163" y="10"/>
                    </a:lnTo>
                    <a:lnTo>
                      <a:pt x="164" y="11"/>
                    </a:lnTo>
                    <a:lnTo>
                      <a:pt x="164" y="12"/>
                    </a:lnTo>
                    <a:lnTo>
                      <a:pt x="163" y="13"/>
                    </a:lnTo>
                    <a:lnTo>
                      <a:pt x="155" y="19"/>
                    </a:lnTo>
                    <a:lnTo>
                      <a:pt x="152" y="22"/>
                    </a:lnTo>
                    <a:lnTo>
                      <a:pt x="148" y="24"/>
                    </a:lnTo>
                    <a:lnTo>
                      <a:pt x="143" y="25"/>
                    </a:lnTo>
                    <a:lnTo>
                      <a:pt x="142" y="26"/>
                    </a:lnTo>
                    <a:lnTo>
                      <a:pt x="140" y="25"/>
                    </a:lnTo>
                    <a:lnTo>
                      <a:pt x="140" y="24"/>
                    </a:lnTo>
                    <a:lnTo>
                      <a:pt x="138" y="23"/>
                    </a:lnTo>
                    <a:lnTo>
                      <a:pt x="138" y="20"/>
                    </a:lnTo>
                    <a:lnTo>
                      <a:pt x="137" y="19"/>
                    </a:lnTo>
                    <a:lnTo>
                      <a:pt x="134" y="19"/>
                    </a:lnTo>
                    <a:lnTo>
                      <a:pt x="133" y="20"/>
                    </a:lnTo>
                    <a:lnTo>
                      <a:pt x="131" y="20"/>
                    </a:lnTo>
                    <a:lnTo>
                      <a:pt x="129" y="23"/>
                    </a:lnTo>
                    <a:lnTo>
                      <a:pt x="128" y="22"/>
                    </a:lnTo>
                    <a:lnTo>
                      <a:pt x="125" y="23"/>
                    </a:lnTo>
                    <a:lnTo>
                      <a:pt x="123" y="22"/>
                    </a:lnTo>
                    <a:lnTo>
                      <a:pt x="121" y="20"/>
                    </a:lnTo>
                    <a:lnTo>
                      <a:pt x="120" y="20"/>
                    </a:lnTo>
                    <a:lnTo>
                      <a:pt x="119" y="19"/>
                    </a:lnTo>
                    <a:lnTo>
                      <a:pt x="117" y="19"/>
                    </a:lnTo>
                    <a:lnTo>
                      <a:pt x="111" y="18"/>
                    </a:lnTo>
                    <a:lnTo>
                      <a:pt x="105" y="20"/>
                    </a:lnTo>
                    <a:lnTo>
                      <a:pt x="104" y="20"/>
                    </a:lnTo>
                    <a:lnTo>
                      <a:pt x="102" y="21"/>
                    </a:lnTo>
                    <a:lnTo>
                      <a:pt x="100" y="20"/>
                    </a:lnTo>
                    <a:lnTo>
                      <a:pt x="100" y="24"/>
                    </a:lnTo>
                    <a:lnTo>
                      <a:pt x="99" y="26"/>
                    </a:lnTo>
                    <a:lnTo>
                      <a:pt x="97" y="26"/>
                    </a:lnTo>
                    <a:lnTo>
                      <a:pt x="95" y="28"/>
                    </a:lnTo>
                    <a:lnTo>
                      <a:pt x="92" y="26"/>
                    </a:lnTo>
                    <a:lnTo>
                      <a:pt x="91" y="31"/>
                    </a:lnTo>
                    <a:lnTo>
                      <a:pt x="90" y="34"/>
                    </a:lnTo>
                    <a:lnTo>
                      <a:pt x="91" y="37"/>
                    </a:lnTo>
                    <a:lnTo>
                      <a:pt x="90" y="40"/>
                    </a:lnTo>
                    <a:lnTo>
                      <a:pt x="90" y="43"/>
                    </a:lnTo>
                    <a:lnTo>
                      <a:pt x="88" y="44"/>
                    </a:lnTo>
                    <a:lnTo>
                      <a:pt x="88" y="46"/>
                    </a:lnTo>
                    <a:lnTo>
                      <a:pt x="86" y="47"/>
                    </a:lnTo>
                    <a:lnTo>
                      <a:pt x="83" y="46"/>
                    </a:lnTo>
                    <a:lnTo>
                      <a:pt x="82" y="47"/>
                    </a:lnTo>
                    <a:lnTo>
                      <a:pt x="80" y="45"/>
                    </a:lnTo>
                    <a:lnTo>
                      <a:pt x="77" y="40"/>
                    </a:lnTo>
                    <a:lnTo>
                      <a:pt x="75" y="44"/>
                    </a:lnTo>
                    <a:lnTo>
                      <a:pt x="71" y="47"/>
                    </a:lnTo>
                    <a:lnTo>
                      <a:pt x="67" y="54"/>
                    </a:lnTo>
                    <a:lnTo>
                      <a:pt x="64" y="57"/>
                    </a:lnTo>
                    <a:lnTo>
                      <a:pt x="59" y="53"/>
                    </a:lnTo>
                    <a:lnTo>
                      <a:pt x="57" y="54"/>
                    </a:lnTo>
                    <a:lnTo>
                      <a:pt x="55" y="57"/>
                    </a:lnTo>
                    <a:lnTo>
                      <a:pt x="55" y="60"/>
                    </a:lnTo>
                    <a:lnTo>
                      <a:pt x="53" y="61"/>
                    </a:lnTo>
                    <a:lnTo>
                      <a:pt x="52" y="62"/>
                    </a:lnTo>
                    <a:lnTo>
                      <a:pt x="50" y="60"/>
                    </a:lnTo>
                    <a:lnTo>
                      <a:pt x="48" y="64"/>
                    </a:lnTo>
                    <a:lnTo>
                      <a:pt x="46" y="66"/>
                    </a:lnTo>
                    <a:lnTo>
                      <a:pt x="42" y="70"/>
                    </a:lnTo>
                    <a:lnTo>
                      <a:pt x="41" y="70"/>
                    </a:lnTo>
                    <a:lnTo>
                      <a:pt x="37" y="73"/>
                    </a:lnTo>
                    <a:lnTo>
                      <a:pt x="37" y="76"/>
                    </a:lnTo>
                    <a:lnTo>
                      <a:pt x="37" y="81"/>
                    </a:lnTo>
                    <a:lnTo>
                      <a:pt x="39" y="83"/>
                    </a:lnTo>
                    <a:lnTo>
                      <a:pt x="37" y="86"/>
                    </a:lnTo>
                    <a:lnTo>
                      <a:pt x="30" y="91"/>
                    </a:lnTo>
                    <a:lnTo>
                      <a:pt x="31" y="100"/>
                    </a:lnTo>
                    <a:lnTo>
                      <a:pt x="31" y="104"/>
                    </a:lnTo>
                    <a:lnTo>
                      <a:pt x="31" y="107"/>
                    </a:lnTo>
                    <a:lnTo>
                      <a:pt x="31" y="110"/>
                    </a:lnTo>
                    <a:lnTo>
                      <a:pt x="28" y="117"/>
                    </a:lnTo>
                    <a:lnTo>
                      <a:pt x="25" y="118"/>
                    </a:lnTo>
                    <a:lnTo>
                      <a:pt x="23" y="120"/>
                    </a:lnTo>
                    <a:lnTo>
                      <a:pt x="21" y="122"/>
                    </a:lnTo>
                    <a:lnTo>
                      <a:pt x="18" y="123"/>
                    </a:lnTo>
                    <a:lnTo>
                      <a:pt x="15" y="129"/>
                    </a:lnTo>
                    <a:lnTo>
                      <a:pt x="12" y="132"/>
                    </a:lnTo>
                    <a:lnTo>
                      <a:pt x="12" y="138"/>
                    </a:lnTo>
                    <a:lnTo>
                      <a:pt x="12" y="140"/>
                    </a:lnTo>
                    <a:lnTo>
                      <a:pt x="12" y="143"/>
                    </a:lnTo>
                    <a:lnTo>
                      <a:pt x="8" y="145"/>
                    </a:lnTo>
                    <a:lnTo>
                      <a:pt x="7" y="145"/>
                    </a:lnTo>
                    <a:lnTo>
                      <a:pt x="8" y="147"/>
                    </a:lnTo>
                    <a:lnTo>
                      <a:pt x="11" y="149"/>
                    </a:lnTo>
                    <a:lnTo>
                      <a:pt x="16" y="156"/>
                    </a:lnTo>
                    <a:lnTo>
                      <a:pt x="17" y="159"/>
                    </a:lnTo>
                    <a:lnTo>
                      <a:pt x="17" y="160"/>
                    </a:lnTo>
                    <a:lnTo>
                      <a:pt x="18" y="162"/>
                    </a:lnTo>
                    <a:lnTo>
                      <a:pt x="17" y="164"/>
                    </a:lnTo>
                    <a:lnTo>
                      <a:pt x="17" y="165"/>
                    </a:lnTo>
                    <a:lnTo>
                      <a:pt x="16" y="167"/>
                    </a:lnTo>
                    <a:lnTo>
                      <a:pt x="15" y="166"/>
                    </a:lnTo>
                    <a:lnTo>
                      <a:pt x="14" y="170"/>
                    </a:lnTo>
                    <a:lnTo>
                      <a:pt x="12" y="170"/>
                    </a:lnTo>
                    <a:lnTo>
                      <a:pt x="11" y="172"/>
                    </a:lnTo>
                    <a:lnTo>
                      <a:pt x="9" y="172"/>
                    </a:lnTo>
                    <a:lnTo>
                      <a:pt x="9" y="174"/>
                    </a:lnTo>
                    <a:lnTo>
                      <a:pt x="6" y="174"/>
                    </a:lnTo>
                    <a:lnTo>
                      <a:pt x="7" y="177"/>
                    </a:lnTo>
                    <a:lnTo>
                      <a:pt x="6" y="178"/>
                    </a:lnTo>
                    <a:lnTo>
                      <a:pt x="9" y="179"/>
                    </a:lnTo>
                    <a:lnTo>
                      <a:pt x="8" y="182"/>
                    </a:lnTo>
                    <a:lnTo>
                      <a:pt x="8" y="183"/>
                    </a:lnTo>
                    <a:lnTo>
                      <a:pt x="7" y="184"/>
                    </a:lnTo>
                    <a:lnTo>
                      <a:pt x="7" y="183"/>
                    </a:lnTo>
                    <a:lnTo>
                      <a:pt x="6" y="185"/>
                    </a:lnTo>
                    <a:lnTo>
                      <a:pt x="6" y="186"/>
                    </a:lnTo>
                    <a:lnTo>
                      <a:pt x="4" y="188"/>
                    </a:lnTo>
                    <a:lnTo>
                      <a:pt x="3" y="189"/>
                    </a:lnTo>
                    <a:lnTo>
                      <a:pt x="1" y="189"/>
                    </a:lnTo>
                    <a:lnTo>
                      <a:pt x="2" y="192"/>
                    </a:lnTo>
                    <a:lnTo>
                      <a:pt x="1" y="192"/>
                    </a:lnTo>
                    <a:lnTo>
                      <a:pt x="0" y="194"/>
                    </a:lnTo>
                    <a:lnTo>
                      <a:pt x="3" y="196"/>
                    </a:lnTo>
                    <a:lnTo>
                      <a:pt x="4" y="198"/>
                    </a:lnTo>
                    <a:lnTo>
                      <a:pt x="3" y="202"/>
                    </a:lnTo>
                    <a:lnTo>
                      <a:pt x="4" y="200"/>
                    </a:lnTo>
                    <a:lnTo>
                      <a:pt x="6" y="200"/>
                    </a:lnTo>
                    <a:lnTo>
                      <a:pt x="6" y="202"/>
                    </a:lnTo>
                    <a:lnTo>
                      <a:pt x="6" y="204"/>
                    </a:lnTo>
                    <a:lnTo>
                      <a:pt x="7" y="209"/>
                    </a:lnTo>
                    <a:lnTo>
                      <a:pt x="9" y="209"/>
                    </a:lnTo>
                    <a:lnTo>
                      <a:pt x="9" y="212"/>
                    </a:lnTo>
                    <a:lnTo>
                      <a:pt x="12" y="209"/>
                    </a:lnTo>
                    <a:lnTo>
                      <a:pt x="14" y="209"/>
                    </a:lnTo>
                    <a:lnTo>
                      <a:pt x="15" y="209"/>
                    </a:lnTo>
                    <a:lnTo>
                      <a:pt x="15" y="208"/>
                    </a:lnTo>
                    <a:lnTo>
                      <a:pt x="16" y="207"/>
                    </a:lnTo>
                    <a:lnTo>
                      <a:pt x="18" y="208"/>
                    </a:lnTo>
                    <a:lnTo>
                      <a:pt x="20" y="205"/>
                    </a:lnTo>
                    <a:lnTo>
                      <a:pt x="21" y="205"/>
                    </a:lnTo>
                    <a:lnTo>
                      <a:pt x="19" y="212"/>
                    </a:lnTo>
                    <a:lnTo>
                      <a:pt x="16" y="218"/>
                    </a:lnTo>
                    <a:lnTo>
                      <a:pt x="15" y="221"/>
                    </a:lnTo>
                    <a:lnTo>
                      <a:pt x="16" y="221"/>
                    </a:lnTo>
                    <a:lnTo>
                      <a:pt x="16" y="222"/>
                    </a:lnTo>
                    <a:lnTo>
                      <a:pt x="17" y="222"/>
                    </a:lnTo>
                    <a:lnTo>
                      <a:pt x="17" y="224"/>
                    </a:lnTo>
                    <a:lnTo>
                      <a:pt x="17" y="223"/>
                    </a:lnTo>
                    <a:lnTo>
                      <a:pt x="18" y="222"/>
                    </a:lnTo>
                    <a:lnTo>
                      <a:pt x="19" y="223"/>
                    </a:lnTo>
                    <a:lnTo>
                      <a:pt x="20" y="223"/>
                    </a:lnTo>
                    <a:lnTo>
                      <a:pt x="20" y="222"/>
                    </a:lnTo>
                    <a:lnTo>
                      <a:pt x="21" y="222"/>
                    </a:lnTo>
                    <a:lnTo>
                      <a:pt x="22" y="221"/>
                    </a:lnTo>
                    <a:lnTo>
                      <a:pt x="22" y="222"/>
                    </a:lnTo>
                    <a:lnTo>
                      <a:pt x="24" y="221"/>
                    </a:lnTo>
                    <a:lnTo>
                      <a:pt x="25" y="222"/>
                    </a:lnTo>
                    <a:lnTo>
                      <a:pt x="26" y="222"/>
                    </a:lnTo>
                    <a:lnTo>
                      <a:pt x="27" y="225"/>
                    </a:lnTo>
                    <a:lnTo>
                      <a:pt x="30" y="225"/>
                    </a:lnTo>
                    <a:lnTo>
                      <a:pt x="31" y="226"/>
                    </a:lnTo>
                    <a:lnTo>
                      <a:pt x="33" y="226"/>
                    </a:lnTo>
                    <a:lnTo>
                      <a:pt x="33" y="227"/>
                    </a:lnTo>
                    <a:lnTo>
                      <a:pt x="33" y="229"/>
                    </a:lnTo>
                    <a:lnTo>
                      <a:pt x="34" y="228"/>
                    </a:lnTo>
                    <a:lnTo>
                      <a:pt x="37" y="230"/>
                    </a:lnTo>
                    <a:lnTo>
                      <a:pt x="37" y="231"/>
                    </a:lnTo>
                    <a:lnTo>
                      <a:pt x="39" y="232"/>
                    </a:lnTo>
                    <a:lnTo>
                      <a:pt x="41" y="231"/>
                    </a:lnTo>
                    <a:lnTo>
                      <a:pt x="45" y="233"/>
                    </a:lnTo>
                    <a:lnTo>
                      <a:pt x="45" y="235"/>
                    </a:lnTo>
                    <a:lnTo>
                      <a:pt x="45" y="236"/>
                    </a:lnTo>
                    <a:lnTo>
                      <a:pt x="47" y="234"/>
                    </a:lnTo>
                    <a:lnTo>
                      <a:pt x="48" y="233"/>
                    </a:lnTo>
                    <a:lnTo>
                      <a:pt x="51" y="233"/>
                    </a:lnTo>
                    <a:lnTo>
                      <a:pt x="55" y="231"/>
                    </a:lnTo>
                    <a:lnTo>
                      <a:pt x="57" y="235"/>
                    </a:lnTo>
                    <a:lnTo>
                      <a:pt x="58" y="234"/>
                    </a:lnTo>
                    <a:lnTo>
                      <a:pt x="58" y="236"/>
                    </a:lnTo>
                    <a:lnTo>
                      <a:pt x="62" y="242"/>
                    </a:lnTo>
                    <a:lnTo>
                      <a:pt x="63" y="243"/>
                    </a:lnTo>
                    <a:lnTo>
                      <a:pt x="64" y="243"/>
                    </a:lnTo>
                    <a:lnTo>
                      <a:pt x="64" y="246"/>
                    </a:lnTo>
                    <a:lnTo>
                      <a:pt x="67" y="247"/>
                    </a:lnTo>
                    <a:lnTo>
                      <a:pt x="67" y="250"/>
                    </a:lnTo>
                    <a:lnTo>
                      <a:pt x="66" y="251"/>
                    </a:lnTo>
                    <a:lnTo>
                      <a:pt x="66" y="252"/>
                    </a:lnTo>
                    <a:lnTo>
                      <a:pt x="69" y="255"/>
                    </a:lnTo>
                    <a:lnTo>
                      <a:pt x="69" y="256"/>
                    </a:lnTo>
                    <a:lnTo>
                      <a:pt x="67" y="256"/>
                    </a:lnTo>
                    <a:lnTo>
                      <a:pt x="69" y="259"/>
                    </a:lnTo>
                    <a:lnTo>
                      <a:pt x="70" y="261"/>
                    </a:lnTo>
                    <a:lnTo>
                      <a:pt x="70" y="260"/>
                    </a:lnTo>
                    <a:lnTo>
                      <a:pt x="72" y="260"/>
                    </a:lnTo>
                    <a:lnTo>
                      <a:pt x="74" y="259"/>
                    </a:lnTo>
                    <a:lnTo>
                      <a:pt x="77" y="257"/>
                    </a:lnTo>
                    <a:lnTo>
                      <a:pt x="82" y="260"/>
                    </a:lnTo>
                    <a:lnTo>
                      <a:pt x="84" y="261"/>
                    </a:lnTo>
                    <a:lnTo>
                      <a:pt x="86" y="260"/>
                    </a:lnTo>
                    <a:lnTo>
                      <a:pt x="87" y="260"/>
                    </a:lnTo>
                    <a:lnTo>
                      <a:pt x="89" y="267"/>
                    </a:lnTo>
                    <a:lnTo>
                      <a:pt x="91" y="268"/>
                    </a:lnTo>
                    <a:lnTo>
                      <a:pt x="96" y="270"/>
                    </a:lnTo>
                    <a:lnTo>
                      <a:pt x="99" y="264"/>
                    </a:lnTo>
                    <a:lnTo>
                      <a:pt x="99" y="262"/>
                    </a:lnTo>
                    <a:lnTo>
                      <a:pt x="100" y="260"/>
                    </a:lnTo>
                    <a:lnTo>
                      <a:pt x="102" y="261"/>
                    </a:lnTo>
                    <a:lnTo>
                      <a:pt x="102" y="262"/>
                    </a:lnTo>
                    <a:lnTo>
                      <a:pt x="105" y="264"/>
                    </a:lnTo>
                    <a:lnTo>
                      <a:pt x="108" y="266"/>
                    </a:lnTo>
                    <a:lnTo>
                      <a:pt x="112" y="273"/>
                    </a:lnTo>
                    <a:lnTo>
                      <a:pt x="115" y="275"/>
                    </a:lnTo>
                    <a:lnTo>
                      <a:pt x="120" y="275"/>
                    </a:lnTo>
                    <a:lnTo>
                      <a:pt x="120" y="272"/>
                    </a:lnTo>
                    <a:lnTo>
                      <a:pt x="123" y="272"/>
                    </a:lnTo>
                    <a:lnTo>
                      <a:pt x="124" y="270"/>
                    </a:lnTo>
                    <a:lnTo>
                      <a:pt x="126" y="270"/>
                    </a:lnTo>
                    <a:lnTo>
                      <a:pt x="127" y="268"/>
                    </a:lnTo>
                    <a:lnTo>
                      <a:pt x="130" y="270"/>
                    </a:lnTo>
                    <a:lnTo>
                      <a:pt x="132" y="270"/>
                    </a:lnTo>
                    <a:lnTo>
                      <a:pt x="134" y="274"/>
                    </a:lnTo>
                    <a:lnTo>
                      <a:pt x="136" y="273"/>
                    </a:lnTo>
                    <a:lnTo>
                      <a:pt x="137" y="274"/>
                    </a:lnTo>
                    <a:lnTo>
                      <a:pt x="139" y="276"/>
                    </a:lnTo>
                    <a:lnTo>
                      <a:pt x="137" y="277"/>
                    </a:lnTo>
                    <a:lnTo>
                      <a:pt x="139" y="278"/>
                    </a:lnTo>
                    <a:lnTo>
                      <a:pt x="140" y="279"/>
                    </a:lnTo>
                    <a:lnTo>
                      <a:pt x="141" y="280"/>
                    </a:lnTo>
                    <a:lnTo>
                      <a:pt x="142" y="280"/>
                    </a:lnTo>
                    <a:lnTo>
                      <a:pt x="143" y="277"/>
                    </a:lnTo>
                    <a:lnTo>
                      <a:pt x="144" y="277"/>
                    </a:lnTo>
                    <a:lnTo>
                      <a:pt x="143" y="281"/>
                    </a:lnTo>
                    <a:lnTo>
                      <a:pt x="144" y="282"/>
                    </a:lnTo>
                    <a:lnTo>
                      <a:pt x="143" y="282"/>
                    </a:lnTo>
                    <a:lnTo>
                      <a:pt x="143" y="284"/>
                    </a:lnTo>
                    <a:lnTo>
                      <a:pt x="142" y="284"/>
                    </a:lnTo>
                    <a:lnTo>
                      <a:pt x="139" y="289"/>
                    </a:lnTo>
                    <a:lnTo>
                      <a:pt x="138" y="291"/>
                    </a:lnTo>
                    <a:lnTo>
                      <a:pt x="139" y="296"/>
                    </a:lnTo>
                    <a:lnTo>
                      <a:pt x="139" y="302"/>
                    </a:lnTo>
                    <a:lnTo>
                      <a:pt x="140" y="304"/>
                    </a:lnTo>
                    <a:lnTo>
                      <a:pt x="147" y="310"/>
                    </a:lnTo>
                    <a:lnTo>
                      <a:pt x="147" y="311"/>
                    </a:lnTo>
                    <a:lnTo>
                      <a:pt x="148" y="312"/>
                    </a:lnTo>
                    <a:lnTo>
                      <a:pt x="149" y="310"/>
                    </a:lnTo>
                    <a:lnTo>
                      <a:pt x="149" y="311"/>
                    </a:lnTo>
                    <a:lnTo>
                      <a:pt x="150" y="310"/>
                    </a:lnTo>
                    <a:lnTo>
                      <a:pt x="151" y="310"/>
                    </a:lnTo>
                    <a:lnTo>
                      <a:pt x="151" y="306"/>
                    </a:lnTo>
                    <a:lnTo>
                      <a:pt x="152" y="304"/>
                    </a:lnTo>
                    <a:lnTo>
                      <a:pt x="155" y="307"/>
                    </a:lnTo>
                    <a:lnTo>
                      <a:pt x="157" y="314"/>
                    </a:lnTo>
                    <a:lnTo>
                      <a:pt x="161" y="318"/>
                    </a:lnTo>
                    <a:lnTo>
                      <a:pt x="159" y="321"/>
                    </a:lnTo>
                    <a:lnTo>
                      <a:pt x="161" y="323"/>
                    </a:lnTo>
                    <a:lnTo>
                      <a:pt x="161" y="327"/>
                    </a:lnTo>
                    <a:lnTo>
                      <a:pt x="162" y="328"/>
                    </a:lnTo>
                    <a:lnTo>
                      <a:pt x="163" y="326"/>
                    </a:lnTo>
                    <a:lnTo>
                      <a:pt x="164" y="326"/>
                    </a:lnTo>
                    <a:lnTo>
                      <a:pt x="166" y="330"/>
                    </a:lnTo>
                    <a:lnTo>
                      <a:pt x="169" y="332"/>
                    </a:lnTo>
                    <a:lnTo>
                      <a:pt x="172" y="333"/>
                    </a:lnTo>
                    <a:lnTo>
                      <a:pt x="173" y="337"/>
                    </a:lnTo>
                    <a:lnTo>
                      <a:pt x="175" y="340"/>
                    </a:lnTo>
                    <a:lnTo>
                      <a:pt x="176" y="341"/>
                    </a:lnTo>
                    <a:lnTo>
                      <a:pt x="177" y="343"/>
                    </a:lnTo>
                    <a:lnTo>
                      <a:pt x="177" y="346"/>
                    </a:lnTo>
                    <a:lnTo>
                      <a:pt x="179" y="346"/>
                    </a:lnTo>
                    <a:lnTo>
                      <a:pt x="179" y="347"/>
                    </a:lnTo>
                    <a:lnTo>
                      <a:pt x="179" y="348"/>
                    </a:lnTo>
                    <a:lnTo>
                      <a:pt x="179" y="350"/>
                    </a:lnTo>
                    <a:lnTo>
                      <a:pt x="180" y="349"/>
                    </a:lnTo>
                    <a:lnTo>
                      <a:pt x="181" y="350"/>
                    </a:lnTo>
                    <a:lnTo>
                      <a:pt x="180" y="353"/>
                    </a:lnTo>
                    <a:lnTo>
                      <a:pt x="182" y="354"/>
                    </a:lnTo>
                    <a:lnTo>
                      <a:pt x="183" y="354"/>
                    </a:lnTo>
                    <a:lnTo>
                      <a:pt x="182" y="354"/>
                    </a:lnTo>
                    <a:lnTo>
                      <a:pt x="183" y="354"/>
                    </a:lnTo>
                    <a:lnTo>
                      <a:pt x="182" y="356"/>
                    </a:lnTo>
                    <a:lnTo>
                      <a:pt x="183" y="357"/>
                    </a:lnTo>
                    <a:lnTo>
                      <a:pt x="181" y="359"/>
                    </a:lnTo>
                    <a:lnTo>
                      <a:pt x="180" y="358"/>
                    </a:lnTo>
                    <a:lnTo>
                      <a:pt x="177" y="361"/>
                    </a:lnTo>
                    <a:lnTo>
                      <a:pt x="177" y="363"/>
                    </a:lnTo>
                    <a:lnTo>
                      <a:pt x="178" y="363"/>
                    </a:lnTo>
                    <a:lnTo>
                      <a:pt x="179" y="365"/>
                    </a:lnTo>
                    <a:lnTo>
                      <a:pt x="179" y="368"/>
                    </a:lnTo>
                    <a:lnTo>
                      <a:pt x="181" y="370"/>
                    </a:lnTo>
                    <a:lnTo>
                      <a:pt x="184" y="365"/>
                    </a:lnTo>
                    <a:lnTo>
                      <a:pt x="185" y="364"/>
                    </a:lnTo>
                    <a:lnTo>
                      <a:pt x="187" y="364"/>
                    </a:lnTo>
                    <a:lnTo>
                      <a:pt x="187" y="363"/>
                    </a:lnTo>
                    <a:lnTo>
                      <a:pt x="188" y="361"/>
                    </a:lnTo>
                    <a:lnTo>
                      <a:pt x="192" y="364"/>
                    </a:lnTo>
                    <a:lnTo>
                      <a:pt x="192" y="362"/>
                    </a:lnTo>
                    <a:lnTo>
                      <a:pt x="193" y="362"/>
                    </a:lnTo>
                    <a:lnTo>
                      <a:pt x="193" y="363"/>
                    </a:lnTo>
                    <a:lnTo>
                      <a:pt x="192" y="364"/>
                    </a:lnTo>
                    <a:lnTo>
                      <a:pt x="195" y="367"/>
                    </a:lnTo>
                    <a:lnTo>
                      <a:pt x="193" y="370"/>
                    </a:lnTo>
                    <a:lnTo>
                      <a:pt x="194" y="370"/>
                    </a:lnTo>
                    <a:lnTo>
                      <a:pt x="194" y="371"/>
                    </a:lnTo>
                    <a:lnTo>
                      <a:pt x="195" y="371"/>
                    </a:lnTo>
                    <a:lnTo>
                      <a:pt x="194" y="374"/>
                    </a:lnTo>
                    <a:lnTo>
                      <a:pt x="196" y="374"/>
                    </a:lnTo>
                    <a:lnTo>
                      <a:pt x="196" y="376"/>
                    </a:lnTo>
                    <a:lnTo>
                      <a:pt x="205" y="376"/>
                    </a:lnTo>
                    <a:lnTo>
                      <a:pt x="207" y="376"/>
                    </a:lnTo>
                    <a:lnTo>
                      <a:pt x="209" y="379"/>
                    </a:lnTo>
                    <a:lnTo>
                      <a:pt x="210" y="377"/>
                    </a:lnTo>
                    <a:lnTo>
                      <a:pt x="211" y="377"/>
                    </a:lnTo>
                    <a:lnTo>
                      <a:pt x="213" y="381"/>
                    </a:lnTo>
                    <a:lnTo>
                      <a:pt x="216" y="384"/>
                    </a:lnTo>
                    <a:lnTo>
                      <a:pt x="216" y="389"/>
                    </a:lnTo>
                    <a:lnTo>
                      <a:pt x="215" y="393"/>
                    </a:lnTo>
                    <a:lnTo>
                      <a:pt x="217" y="394"/>
                    </a:lnTo>
                    <a:lnTo>
                      <a:pt x="218" y="394"/>
                    </a:lnTo>
                    <a:lnTo>
                      <a:pt x="221" y="394"/>
                    </a:lnTo>
                    <a:lnTo>
                      <a:pt x="227" y="391"/>
                    </a:lnTo>
                    <a:lnTo>
                      <a:pt x="233" y="391"/>
                    </a:lnTo>
                    <a:lnTo>
                      <a:pt x="236" y="390"/>
                    </a:lnTo>
                    <a:lnTo>
                      <a:pt x="239" y="391"/>
                    </a:lnTo>
                    <a:lnTo>
                      <a:pt x="241" y="389"/>
                    </a:lnTo>
                    <a:lnTo>
                      <a:pt x="244" y="391"/>
                    </a:lnTo>
                    <a:lnTo>
                      <a:pt x="246" y="390"/>
                    </a:lnTo>
                    <a:lnTo>
                      <a:pt x="248" y="391"/>
                    </a:lnTo>
                    <a:lnTo>
                      <a:pt x="252" y="389"/>
                    </a:lnTo>
                    <a:lnTo>
                      <a:pt x="255" y="394"/>
                    </a:lnTo>
                    <a:lnTo>
                      <a:pt x="261" y="394"/>
                    </a:lnTo>
                    <a:lnTo>
                      <a:pt x="263" y="393"/>
                    </a:lnTo>
                    <a:lnTo>
                      <a:pt x="264" y="394"/>
                    </a:lnTo>
                    <a:lnTo>
                      <a:pt x="265" y="398"/>
                    </a:lnTo>
                    <a:lnTo>
                      <a:pt x="269" y="404"/>
                    </a:lnTo>
                    <a:lnTo>
                      <a:pt x="272" y="406"/>
                    </a:lnTo>
                    <a:lnTo>
                      <a:pt x="276" y="405"/>
                    </a:lnTo>
                    <a:lnTo>
                      <a:pt x="277" y="405"/>
                    </a:lnTo>
                    <a:lnTo>
                      <a:pt x="278" y="407"/>
                    </a:lnTo>
                    <a:lnTo>
                      <a:pt x="286" y="411"/>
                    </a:lnTo>
                    <a:lnTo>
                      <a:pt x="288" y="410"/>
                    </a:lnTo>
                    <a:lnTo>
                      <a:pt x="290" y="406"/>
                    </a:lnTo>
                    <a:lnTo>
                      <a:pt x="292" y="406"/>
                    </a:lnTo>
                    <a:lnTo>
                      <a:pt x="296" y="407"/>
                    </a:lnTo>
                    <a:lnTo>
                      <a:pt x="299" y="409"/>
                    </a:lnTo>
                    <a:lnTo>
                      <a:pt x="300" y="411"/>
                    </a:lnTo>
                    <a:lnTo>
                      <a:pt x="300" y="420"/>
                    </a:lnTo>
                    <a:lnTo>
                      <a:pt x="302" y="423"/>
                    </a:lnTo>
                    <a:lnTo>
                      <a:pt x="304" y="427"/>
                    </a:lnTo>
                    <a:lnTo>
                      <a:pt x="306" y="428"/>
                    </a:lnTo>
                    <a:lnTo>
                      <a:pt x="309" y="430"/>
                    </a:lnTo>
                    <a:lnTo>
                      <a:pt x="311" y="430"/>
                    </a:lnTo>
                    <a:lnTo>
                      <a:pt x="312" y="434"/>
                    </a:lnTo>
                    <a:lnTo>
                      <a:pt x="313" y="435"/>
                    </a:lnTo>
                    <a:lnTo>
                      <a:pt x="312" y="435"/>
                    </a:lnTo>
                    <a:lnTo>
                      <a:pt x="313" y="437"/>
                    </a:lnTo>
                    <a:lnTo>
                      <a:pt x="315" y="437"/>
                    </a:lnTo>
                    <a:lnTo>
                      <a:pt x="316" y="442"/>
                    </a:lnTo>
                    <a:lnTo>
                      <a:pt x="313" y="451"/>
                    </a:lnTo>
                    <a:lnTo>
                      <a:pt x="316" y="451"/>
                    </a:lnTo>
                    <a:lnTo>
                      <a:pt x="318" y="451"/>
                    </a:lnTo>
                    <a:lnTo>
                      <a:pt x="320" y="454"/>
                    </a:lnTo>
                    <a:lnTo>
                      <a:pt x="322" y="454"/>
                    </a:lnTo>
                    <a:lnTo>
                      <a:pt x="324" y="455"/>
                    </a:lnTo>
                    <a:lnTo>
                      <a:pt x="326" y="454"/>
                    </a:lnTo>
                    <a:lnTo>
                      <a:pt x="332" y="457"/>
                    </a:lnTo>
                    <a:lnTo>
                      <a:pt x="336" y="457"/>
                    </a:lnTo>
                    <a:lnTo>
                      <a:pt x="337" y="455"/>
                    </a:lnTo>
                    <a:lnTo>
                      <a:pt x="338" y="454"/>
                    </a:lnTo>
                    <a:lnTo>
                      <a:pt x="344" y="451"/>
                    </a:lnTo>
                    <a:lnTo>
                      <a:pt x="345" y="449"/>
                    </a:lnTo>
                    <a:lnTo>
                      <a:pt x="345" y="447"/>
                    </a:lnTo>
                    <a:lnTo>
                      <a:pt x="346" y="445"/>
                    </a:lnTo>
                    <a:lnTo>
                      <a:pt x="347" y="444"/>
                    </a:lnTo>
                    <a:lnTo>
                      <a:pt x="350" y="442"/>
                    </a:lnTo>
                    <a:lnTo>
                      <a:pt x="348" y="440"/>
                    </a:lnTo>
                    <a:lnTo>
                      <a:pt x="350" y="439"/>
                    </a:lnTo>
                    <a:lnTo>
                      <a:pt x="352" y="439"/>
                    </a:lnTo>
                    <a:lnTo>
                      <a:pt x="353" y="436"/>
                    </a:lnTo>
                    <a:lnTo>
                      <a:pt x="358" y="434"/>
                    </a:lnTo>
                    <a:lnTo>
                      <a:pt x="359" y="430"/>
                    </a:lnTo>
                    <a:lnTo>
                      <a:pt x="361" y="429"/>
                    </a:lnTo>
                    <a:lnTo>
                      <a:pt x="362" y="427"/>
                    </a:lnTo>
                    <a:lnTo>
                      <a:pt x="364" y="427"/>
                    </a:lnTo>
                    <a:lnTo>
                      <a:pt x="365" y="426"/>
                    </a:lnTo>
                    <a:lnTo>
                      <a:pt x="366" y="425"/>
                    </a:lnTo>
                    <a:lnTo>
                      <a:pt x="364" y="423"/>
                    </a:lnTo>
                    <a:lnTo>
                      <a:pt x="364" y="420"/>
                    </a:lnTo>
                    <a:lnTo>
                      <a:pt x="363" y="418"/>
                    </a:lnTo>
                    <a:lnTo>
                      <a:pt x="363" y="416"/>
                    </a:lnTo>
                    <a:lnTo>
                      <a:pt x="363" y="414"/>
                    </a:lnTo>
                    <a:lnTo>
                      <a:pt x="365" y="414"/>
                    </a:lnTo>
                    <a:lnTo>
                      <a:pt x="365" y="413"/>
                    </a:lnTo>
                    <a:lnTo>
                      <a:pt x="366" y="410"/>
                    </a:lnTo>
                    <a:lnTo>
                      <a:pt x="368" y="410"/>
                    </a:lnTo>
                    <a:lnTo>
                      <a:pt x="368" y="409"/>
                    </a:lnTo>
                    <a:lnTo>
                      <a:pt x="373" y="407"/>
                    </a:lnTo>
                    <a:lnTo>
                      <a:pt x="376" y="408"/>
                    </a:lnTo>
                    <a:lnTo>
                      <a:pt x="380" y="407"/>
                    </a:lnTo>
                    <a:lnTo>
                      <a:pt x="381" y="406"/>
                    </a:lnTo>
                    <a:lnTo>
                      <a:pt x="381" y="407"/>
                    </a:lnTo>
                    <a:lnTo>
                      <a:pt x="382" y="409"/>
                    </a:lnTo>
                    <a:lnTo>
                      <a:pt x="382" y="413"/>
                    </a:lnTo>
                    <a:lnTo>
                      <a:pt x="386" y="414"/>
                    </a:lnTo>
                    <a:lnTo>
                      <a:pt x="389" y="413"/>
                    </a:lnTo>
                    <a:lnTo>
                      <a:pt x="392" y="414"/>
                    </a:lnTo>
                    <a:lnTo>
                      <a:pt x="392" y="412"/>
                    </a:lnTo>
                    <a:lnTo>
                      <a:pt x="396" y="412"/>
                    </a:lnTo>
                    <a:lnTo>
                      <a:pt x="397" y="411"/>
                    </a:lnTo>
                    <a:lnTo>
                      <a:pt x="399" y="411"/>
                    </a:lnTo>
                    <a:lnTo>
                      <a:pt x="400" y="410"/>
                    </a:lnTo>
                    <a:lnTo>
                      <a:pt x="401" y="410"/>
                    </a:lnTo>
                    <a:lnTo>
                      <a:pt x="404" y="411"/>
                    </a:lnTo>
                    <a:lnTo>
                      <a:pt x="404" y="413"/>
                    </a:lnTo>
                    <a:lnTo>
                      <a:pt x="405" y="414"/>
                    </a:lnTo>
                    <a:lnTo>
                      <a:pt x="407" y="414"/>
                    </a:lnTo>
                    <a:lnTo>
                      <a:pt x="411" y="413"/>
                    </a:lnTo>
                    <a:lnTo>
                      <a:pt x="413" y="415"/>
                    </a:lnTo>
                    <a:lnTo>
                      <a:pt x="417" y="419"/>
                    </a:lnTo>
                    <a:lnTo>
                      <a:pt x="420" y="421"/>
                    </a:lnTo>
                    <a:lnTo>
                      <a:pt x="422" y="419"/>
                    </a:lnTo>
                    <a:lnTo>
                      <a:pt x="423" y="420"/>
                    </a:lnTo>
                    <a:lnTo>
                      <a:pt x="430" y="414"/>
                    </a:lnTo>
                    <a:lnTo>
                      <a:pt x="433" y="412"/>
                    </a:lnTo>
                    <a:lnTo>
                      <a:pt x="433" y="413"/>
                    </a:lnTo>
                    <a:lnTo>
                      <a:pt x="436" y="412"/>
                    </a:lnTo>
                    <a:lnTo>
                      <a:pt x="438" y="409"/>
                    </a:lnTo>
                    <a:lnTo>
                      <a:pt x="441" y="410"/>
                    </a:lnTo>
                    <a:lnTo>
                      <a:pt x="446" y="410"/>
                    </a:lnTo>
                    <a:lnTo>
                      <a:pt x="450" y="410"/>
                    </a:lnTo>
                    <a:lnTo>
                      <a:pt x="450" y="409"/>
                    </a:lnTo>
                    <a:lnTo>
                      <a:pt x="448" y="409"/>
                    </a:lnTo>
                    <a:lnTo>
                      <a:pt x="446" y="406"/>
                    </a:lnTo>
                    <a:lnTo>
                      <a:pt x="448" y="404"/>
                    </a:lnTo>
                    <a:lnTo>
                      <a:pt x="448" y="402"/>
                    </a:lnTo>
                    <a:lnTo>
                      <a:pt x="448" y="401"/>
                    </a:lnTo>
                    <a:lnTo>
                      <a:pt x="449" y="401"/>
                    </a:lnTo>
                    <a:lnTo>
                      <a:pt x="450" y="401"/>
                    </a:lnTo>
                    <a:lnTo>
                      <a:pt x="453" y="400"/>
                    </a:lnTo>
                    <a:lnTo>
                      <a:pt x="454" y="394"/>
                    </a:lnTo>
                    <a:lnTo>
                      <a:pt x="451" y="39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39" name="Group 113">
              <a:extLst>
                <a:ext uri="{FF2B5EF4-FFF2-40B4-BE49-F238E27FC236}">
                  <a16:creationId xmlns:a16="http://schemas.microsoft.com/office/drawing/2014/main" id="{C76038CA-8BBD-75DF-57F6-F28C3F4763A7}"/>
                </a:ext>
              </a:extLst>
            </p:cNvPr>
            <p:cNvGrpSpPr>
              <a:grpSpLocks/>
            </p:cNvGrpSpPr>
            <p:nvPr/>
          </p:nvGrpSpPr>
          <p:grpSpPr bwMode="auto">
            <a:xfrm>
              <a:off x="1156" y="3285"/>
              <a:ext cx="422" cy="438"/>
              <a:chOff x="1156" y="3285"/>
              <a:chExt cx="422" cy="438"/>
            </a:xfrm>
          </p:grpSpPr>
          <p:sp>
            <p:nvSpPr>
              <p:cNvPr id="152" name="Freeform 111">
                <a:extLst>
                  <a:ext uri="{FF2B5EF4-FFF2-40B4-BE49-F238E27FC236}">
                    <a16:creationId xmlns:a16="http://schemas.microsoft.com/office/drawing/2014/main" id="{5AD5C823-D2E8-736A-F865-6B9C00CA7C75}"/>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3" name="Freeform 112">
                <a:extLst>
                  <a:ext uri="{FF2B5EF4-FFF2-40B4-BE49-F238E27FC236}">
                    <a16:creationId xmlns:a16="http://schemas.microsoft.com/office/drawing/2014/main" id="{A3B22B89-DF64-BB2A-9380-9D5CA9289611}"/>
                  </a:ext>
                </a:extLst>
              </p:cNvPr>
              <p:cNvSpPr>
                <a:spLocks/>
              </p:cNvSpPr>
              <p:nvPr/>
            </p:nvSpPr>
            <p:spPr bwMode="auto">
              <a:xfrm>
                <a:off x="1156" y="3285"/>
                <a:ext cx="422" cy="438"/>
              </a:xfrm>
              <a:custGeom>
                <a:avLst/>
                <a:gdLst>
                  <a:gd name="T0" fmla="*/ 418 w 422"/>
                  <a:gd name="T1" fmla="*/ 168 h 438"/>
                  <a:gd name="T2" fmla="*/ 390 w 422"/>
                  <a:gd name="T3" fmla="*/ 138 h 438"/>
                  <a:gd name="T4" fmla="*/ 364 w 422"/>
                  <a:gd name="T5" fmla="*/ 110 h 438"/>
                  <a:gd name="T6" fmla="*/ 338 w 422"/>
                  <a:gd name="T7" fmla="*/ 91 h 438"/>
                  <a:gd name="T8" fmla="*/ 320 w 422"/>
                  <a:gd name="T9" fmla="*/ 76 h 438"/>
                  <a:gd name="T10" fmla="*/ 291 w 422"/>
                  <a:gd name="T11" fmla="*/ 93 h 438"/>
                  <a:gd name="T12" fmla="*/ 269 w 422"/>
                  <a:gd name="T13" fmla="*/ 61 h 438"/>
                  <a:gd name="T14" fmla="*/ 255 w 422"/>
                  <a:gd name="T15" fmla="*/ 47 h 438"/>
                  <a:gd name="T16" fmla="*/ 244 w 422"/>
                  <a:gd name="T17" fmla="*/ 35 h 438"/>
                  <a:gd name="T18" fmla="*/ 226 w 422"/>
                  <a:gd name="T19" fmla="*/ 32 h 438"/>
                  <a:gd name="T20" fmla="*/ 213 w 422"/>
                  <a:gd name="T21" fmla="*/ 24 h 438"/>
                  <a:gd name="T22" fmla="*/ 190 w 422"/>
                  <a:gd name="T23" fmla="*/ 0 h 438"/>
                  <a:gd name="T24" fmla="*/ 171 w 422"/>
                  <a:gd name="T25" fmla="*/ 11 h 438"/>
                  <a:gd name="T26" fmla="*/ 165 w 422"/>
                  <a:gd name="T27" fmla="*/ 29 h 438"/>
                  <a:gd name="T28" fmla="*/ 150 w 422"/>
                  <a:gd name="T29" fmla="*/ 34 h 438"/>
                  <a:gd name="T30" fmla="*/ 126 w 422"/>
                  <a:gd name="T31" fmla="*/ 41 h 438"/>
                  <a:gd name="T32" fmla="*/ 109 w 422"/>
                  <a:gd name="T33" fmla="*/ 41 h 438"/>
                  <a:gd name="T34" fmla="*/ 96 w 422"/>
                  <a:gd name="T35" fmla="*/ 62 h 438"/>
                  <a:gd name="T36" fmla="*/ 112 w 422"/>
                  <a:gd name="T37" fmla="*/ 94 h 438"/>
                  <a:gd name="T38" fmla="*/ 97 w 422"/>
                  <a:gd name="T39" fmla="*/ 104 h 438"/>
                  <a:gd name="T40" fmla="*/ 86 w 422"/>
                  <a:gd name="T41" fmla="*/ 114 h 438"/>
                  <a:gd name="T42" fmla="*/ 72 w 422"/>
                  <a:gd name="T43" fmla="*/ 104 h 438"/>
                  <a:gd name="T44" fmla="*/ 49 w 422"/>
                  <a:gd name="T45" fmla="*/ 105 h 438"/>
                  <a:gd name="T46" fmla="*/ 37 w 422"/>
                  <a:gd name="T47" fmla="*/ 112 h 438"/>
                  <a:gd name="T48" fmla="*/ 21 w 422"/>
                  <a:gd name="T49" fmla="*/ 130 h 438"/>
                  <a:gd name="T50" fmla="*/ 16 w 422"/>
                  <a:gd name="T51" fmla="*/ 149 h 438"/>
                  <a:gd name="T52" fmla="*/ 5 w 422"/>
                  <a:gd name="T53" fmla="*/ 183 h 438"/>
                  <a:gd name="T54" fmla="*/ 1 w 422"/>
                  <a:gd name="T55" fmla="*/ 201 h 438"/>
                  <a:gd name="T56" fmla="*/ 1 w 422"/>
                  <a:gd name="T57" fmla="*/ 223 h 438"/>
                  <a:gd name="T58" fmla="*/ 19 w 422"/>
                  <a:gd name="T59" fmla="*/ 253 h 438"/>
                  <a:gd name="T60" fmla="*/ 43 w 422"/>
                  <a:gd name="T61" fmla="*/ 258 h 438"/>
                  <a:gd name="T62" fmla="*/ 58 w 422"/>
                  <a:gd name="T63" fmla="*/ 275 h 438"/>
                  <a:gd name="T64" fmla="*/ 85 w 422"/>
                  <a:gd name="T65" fmla="*/ 288 h 438"/>
                  <a:gd name="T66" fmla="*/ 109 w 422"/>
                  <a:gd name="T67" fmla="*/ 293 h 438"/>
                  <a:gd name="T68" fmla="*/ 113 w 422"/>
                  <a:gd name="T69" fmla="*/ 321 h 438"/>
                  <a:gd name="T70" fmla="*/ 131 w 422"/>
                  <a:gd name="T71" fmla="*/ 341 h 438"/>
                  <a:gd name="T72" fmla="*/ 153 w 422"/>
                  <a:gd name="T73" fmla="*/ 347 h 438"/>
                  <a:gd name="T74" fmla="*/ 172 w 422"/>
                  <a:gd name="T75" fmla="*/ 351 h 438"/>
                  <a:gd name="T76" fmla="*/ 173 w 422"/>
                  <a:gd name="T77" fmla="*/ 371 h 438"/>
                  <a:gd name="T78" fmla="*/ 156 w 422"/>
                  <a:gd name="T79" fmla="*/ 388 h 438"/>
                  <a:gd name="T80" fmla="*/ 144 w 422"/>
                  <a:gd name="T81" fmla="*/ 407 h 438"/>
                  <a:gd name="T82" fmla="*/ 166 w 422"/>
                  <a:gd name="T83" fmla="*/ 424 h 438"/>
                  <a:gd name="T84" fmla="*/ 179 w 422"/>
                  <a:gd name="T85" fmla="*/ 435 h 438"/>
                  <a:gd name="T86" fmla="*/ 195 w 422"/>
                  <a:gd name="T87" fmla="*/ 427 h 438"/>
                  <a:gd name="T88" fmla="*/ 216 w 422"/>
                  <a:gd name="T89" fmla="*/ 427 h 438"/>
                  <a:gd name="T90" fmla="*/ 239 w 422"/>
                  <a:gd name="T91" fmla="*/ 409 h 438"/>
                  <a:gd name="T92" fmla="*/ 253 w 422"/>
                  <a:gd name="T93" fmla="*/ 398 h 438"/>
                  <a:gd name="T94" fmla="*/ 277 w 422"/>
                  <a:gd name="T95" fmla="*/ 396 h 438"/>
                  <a:gd name="T96" fmla="*/ 288 w 422"/>
                  <a:gd name="T97" fmla="*/ 409 h 438"/>
                  <a:gd name="T98" fmla="*/ 307 w 422"/>
                  <a:gd name="T99" fmla="*/ 406 h 438"/>
                  <a:gd name="T100" fmla="*/ 326 w 422"/>
                  <a:gd name="T101" fmla="*/ 404 h 438"/>
                  <a:gd name="T102" fmla="*/ 346 w 422"/>
                  <a:gd name="T103" fmla="*/ 392 h 438"/>
                  <a:gd name="T104" fmla="*/ 363 w 422"/>
                  <a:gd name="T105" fmla="*/ 370 h 438"/>
                  <a:gd name="T106" fmla="*/ 354 w 422"/>
                  <a:gd name="T107" fmla="*/ 355 h 438"/>
                  <a:gd name="T108" fmla="*/ 363 w 422"/>
                  <a:gd name="T109" fmla="*/ 332 h 438"/>
                  <a:gd name="T110" fmla="*/ 375 w 422"/>
                  <a:gd name="T111" fmla="*/ 311 h 438"/>
                  <a:gd name="T112" fmla="*/ 377 w 422"/>
                  <a:gd name="T113" fmla="*/ 289 h 438"/>
                  <a:gd name="T114" fmla="*/ 396 w 422"/>
                  <a:gd name="T115" fmla="*/ 275 h 438"/>
                  <a:gd name="T116" fmla="*/ 405 w 422"/>
                  <a:gd name="T117" fmla="*/ 253 h 438"/>
                  <a:gd name="T118" fmla="*/ 410 w 422"/>
                  <a:gd name="T119" fmla="*/ 221 h 438"/>
                  <a:gd name="T120" fmla="*/ 408 w 422"/>
                  <a:gd name="T121" fmla="*/ 201 h 4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438"/>
                  <a:gd name="T185" fmla="*/ 422 w 422"/>
                  <a:gd name="T186" fmla="*/ 438 h 4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438">
                    <a:moveTo>
                      <a:pt x="422" y="187"/>
                    </a:moveTo>
                    <a:lnTo>
                      <a:pt x="421" y="184"/>
                    </a:lnTo>
                    <a:lnTo>
                      <a:pt x="417" y="183"/>
                    </a:lnTo>
                    <a:lnTo>
                      <a:pt x="417" y="182"/>
                    </a:lnTo>
                    <a:lnTo>
                      <a:pt x="415" y="182"/>
                    </a:lnTo>
                    <a:lnTo>
                      <a:pt x="414" y="181"/>
                    </a:lnTo>
                    <a:lnTo>
                      <a:pt x="414" y="180"/>
                    </a:lnTo>
                    <a:lnTo>
                      <a:pt x="413" y="179"/>
                    </a:lnTo>
                    <a:lnTo>
                      <a:pt x="413" y="178"/>
                    </a:lnTo>
                    <a:lnTo>
                      <a:pt x="411" y="177"/>
                    </a:lnTo>
                    <a:lnTo>
                      <a:pt x="412" y="175"/>
                    </a:lnTo>
                    <a:lnTo>
                      <a:pt x="414" y="175"/>
                    </a:lnTo>
                    <a:lnTo>
                      <a:pt x="415" y="174"/>
                    </a:lnTo>
                    <a:lnTo>
                      <a:pt x="417" y="172"/>
                    </a:lnTo>
                    <a:lnTo>
                      <a:pt x="417" y="169"/>
                    </a:lnTo>
                    <a:lnTo>
                      <a:pt x="418" y="169"/>
                    </a:lnTo>
                    <a:lnTo>
                      <a:pt x="418" y="168"/>
                    </a:lnTo>
                    <a:lnTo>
                      <a:pt x="418" y="164"/>
                    </a:lnTo>
                    <a:lnTo>
                      <a:pt x="418" y="163"/>
                    </a:lnTo>
                    <a:lnTo>
                      <a:pt x="414" y="157"/>
                    </a:lnTo>
                    <a:lnTo>
                      <a:pt x="414" y="155"/>
                    </a:lnTo>
                    <a:lnTo>
                      <a:pt x="413" y="152"/>
                    </a:lnTo>
                    <a:lnTo>
                      <a:pt x="410" y="152"/>
                    </a:lnTo>
                    <a:lnTo>
                      <a:pt x="408" y="149"/>
                    </a:lnTo>
                    <a:lnTo>
                      <a:pt x="408" y="147"/>
                    </a:lnTo>
                    <a:lnTo>
                      <a:pt x="405" y="145"/>
                    </a:lnTo>
                    <a:lnTo>
                      <a:pt x="403" y="145"/>
                    </a:lnTo>
                    <a:lnTo>
                      <a:pt x="400" y="142"/>
                    </a:lnTo>
                    <a:lnTo>
                      <a:pt x="398" y="143"/>
                    </a:lnTo>
                    <a:lnTo>
                      <a:pt x="396" y="140"/>
                    </a:lnTo>
                    <a:lnTo>
                      <a:pt x="395" y="142"/>
                    </a:lnTo>
                    <a:lnTo>
                      <a:pt x="394" y="142"/>
                    </a:lnTo>
                    <a:lnTo>
                      <a:pt x="392" y="142"/>
                    </a:lnTo>
                    <a:lnTo>
                      <a:pt x="391" y="139"/>
                    </a:lnTo>
                    <a:lnTo>
                      <a:pt x="390" y="138"/>
                    </a:lnTo>
                    <a:lnTo>
                      <a:pt x="387" y="136"/>
                    </a:lnTo>
                    <a:lnTo>
                      <a:pt x="389" y="132"/>
                    </a:lnTo>
                    <a:lnTo>
                      <a:pt x="387" y="131"/>
                    </a:lnTo>
                    <a:lnTo>
                      <a:pt x="385" y="128"/>
                    </a:lnTo>
                    <a:lnTo>
                      <a:pt x="382" y="122"/>
                    </a:lnTo>
                    <a:lnTo>
                      <a:pt x="380" y="120"/>
                    </a:lnTo>
                    <a:lnTo>
                      <a:pt x="377" y="119"/>
                    </a:lnTo>
                    <a:lnTo>
                      <a:pt x="375" y="117"/>
                    </a:lnTo>
                    <a:lnTo>
                      <a:pt x="374" y="117"/>
                    </a:lnTo>
                    <a:lnTo>
                      <a:pt x="372" y="117"/>
                    </a:lnTo>
                    <a:lnTo>
                      <a:pt x="372" y="115"/>
                    </a:lnTo>
                    <a:lnTo>
                      <a:pt x="370" y="114"/>
                    </a:lnTo>
                    <a:lnTo>
                      <a:pt x="369" y="111"/>
                    </a:lnTo>
                    <a:lnTo>
                      <a:pt x="368" y="111"/>
                    </a:lnTo>
                    <a:lnTo>
                      <a:pt x="367" y="113"/>
                    </a:lnTo>
                    <a:lnTo>
                      <a:pt x="366" y="113"/>
                    </a:lnTo>
                    <a:lnTo>
                      <a:pt x="364" y="110"/>
                    </a:lnTo>
                    <a:lnTo>
                      <a:pt x="362" y="108"/>
                    </a:lnTo>
                    <a:lnTo>
                      <a:pt x="360" y="108"/>
                    </a:lnTo>
                    <a:lnTo>
                      <a:pt x="358" y="110"/>
                    </a:lnTo>
                    <a:lnTo>
                      <a:pt x="357" y="109"/>
                    </a:lnTo>
                    <a:lnTo>
                      <a:pt x="358" y="108"/>
                    </a:lnTo>
                    <a:lnTo>
                      <a:pt x="356" y="105"/>
                    </a:lnTo>
                    <a:lnTo>
                      <a:pt x="355" y="103"/>
                    </a:lnTo>
                    <a:lnTo>
                      <a:pt x="351" y="105"/>
                    </a:lnTo>
                    <a:lnTo>
                      <a:pt x="348" y="104"/>
                    </a:lnTo>
                    <a:lnTo>
                      <a:pt x="346" y="104"/>
                    </a:lnTo>
                    <a:lnTo>
                      <a:pt x="345" y="105"/>
                    </a:lnTo>
                    <a:lnTo>
                      <a:pt x="343" y="103"/>
                    </a:lnTo>
                    <a:lnTo>
                      <a:pt x="342" y="97"/>
                    </a:lnTo>
                    <a:lnTo>
                      <a:pt x="340" y="94"/>
                    </a:lnTo>
                    <a:lnTo>
                      <a:pt x="339" y="93"/>
                    </a:lnTo>
                    <a:lnTo>
                      <a:pt x="338" y="91"/>
                    </a:lnTo>
                    <a:lnTo>
                      <a:pt x="337" y="91"/>
                    </a:lnTo>
                    <a:lnTo>
                      <a:pt x="335" y="89"/>
                    </a:lnTo>
                    <a:lnTo>
                      <a:pt x="334" y="89"/>
                    </a:lnTo>
                    <a:lnTo>
                      <a:pt x="333" y="88"/>
                    </a:lnTo>
                    <a:lnTo>
                      <a:pt x="332" y="91"/>
                    </a:lnTo>
                    <a:lnTo>
                      <a:pt x="331" y="90"/>
                    </a:lnTo>
                    <a:lnTo>
                      <a:pt x="329" y="88"/>
                    </a:lnTo>
                    <a:lnTo>
                      <a:pt x="328" y="87"/>
                    </a:lnTo>
                    <a:lnTo>
                      <a:pt x="326" y="87"/>
                    </a:lnTo>
                    <a:lnTo>
                      <a:pt x="324" y="87"/>
                    </a:lnTo>
                    <a:lnTo>
                      <a:pt x="321" y="83"/>
                    </a:lnTo>
                    <a:lnTo>
                      <a:pt x="321" y="81"/>
                    </a:lnTo>
                    <a:lnTo>
                      <a:pt x="321" y="79"/>
                    </a:lnTo>
                    <a:lnTo>
                      <a:pt x="321" y="78"/>
                    </a:lnTo>
                    <a:lnTo>
                      <a:pt x="322" y="77"/>
                    </a:lnTo>
                    <a:lnTo>
                      <a:pt x="321" y="78"/>
                    </a:lnTo>
                    <a:lnTo>
                      <a:pt x="320" y="76"/>
                    </a:lnTo>
                    <a:lnTo>
                      <a:pt x="318" y="76"/>
                    </a:lnTo>
                    <a:lnTo>
                      <a:pt x="318" y="79"/>
                    </a:lnTo>
                    <a:lnTo>
                      <a:pt x="311" y="84"/>
                    </a:lnTo>
                    <a:lnTo>
                      <a:pt x="310" y="88"/>
                    </a:lnTo>
                    <a:lnTo>
                      <a:pt x="310" y="92"/>
                    </a:lnTo>
                    <a:lnTo>
                      <a:pt x="309" y="93"/>
                    </a:lnTo>
                    <a:lnTo>
                      <a:pt x="305" y="91"/>
                    </a:lnTo>
                    <a:lnTo>
                      <a:pt x="306" y="97"/>
                    </a:lnTo>
                    <a:lnTo>
                      <a:pt x="303" y="98"/>
                    </a:lnTo>
                    <a:lnTo>
                      <a:pt x="301" y="98"/>
                    </a:lnTo>
                    <a:lnTo>
                      <a:pt x="299" y="97"/>
                    </a:lnTo>
                    <a:lnTo>
                      <a:pt x="297" y="97"/>
                    </a:lnTo>
                    <a:lnTo>
                      <a:pt x="296" y="98"/>
                    </a:lnTo>
                    <a:lnTo>
                      <a:pt x="295" y="98"/>
                    </a:lnTo>
                    <a:lnTo>
                      <a:pt x="292" y="93"/>
                    </a:lnTo>
                    <a:lnTo>
                      <a:pt x="291" y="93"/>
                    </a:lnTo>
                    <a:lnTo>
                      <a:pt x="291" y="92"/>
                    </a:lnTo>
                    <a:lnTo>
                      <a:pt x="289" y="91"/>
                    </a:lnTo>
                    <a:lnTo>
                      <a:pt x="286" y="88"/>
                    </a:lnTo>
                    <a:lnTo>
                      <a:pt x="283" y="88"/>
                    </a:lnTo>
                    <a:lnTo>
                      <a:pt x="279" y="84"/>
                    </a:lnTo>
                    <a:lnTo>
                      <a:pt x="280" y="83"/>
                    </a:lnTo>
                    <a:lnTo>
                      <a:pt x="278" y="80"/>
                    </a:lnTo>
                    <a:lnTo>
                      <a:pt x="281" y="75"/>
                    </a:lnTo>
                    <a:lnTo>
                      <a:pt x="283" y="74"/>
                    </a:lnTo>
                    <a:lnTo>
                      <a:pt x="283" y="69"/>
                    </a:lnTo>
                    <a:lnTo>
                      <a:pt x="281" y="70"/>
                    </a:lnTo>
                    <a:lnTo>
                      <a:pt x="279" y="71"/>
                    </a:lnTo>
                    <a:lnTo>
                      <a:pt x="278" y="70"/>
                    </a:lnTo>
                    <a:lnTo>
                      <a:pt x="274" y="68"/>
                    </a:lnTo>
                    <a:lnTo>
                      <a:pt x="272" y="63"/>
                    </a:lnTo>
                    <a:lnTo>
                      <a:pt x="271" y="63"/>
                    </a:lnTo>
                    <a:lnTo>
                      <a:pt x="269" y="61"/>
                    </a:lnTo>
                    <a:lnTo>
                      <a:pt x="268" y="60"/>
                    </a:lnTo>
                    <a:lnTo>
                      <a:pt x="266" y="61"/>
                    </a:lnTo>
                    <a:lnTo>
                      <a:pt x="265" y="58"/>
                    </a:lnTo>
                    <a:lnTo>
                      <a:pt x="264" y="59"/>
                    </a:lnTo>
                    <a:lnTo>
                      <a:pt x="264" y="60"/>
                    </a:lnTo>
                    <a:lnTo>
                      <a:pt x="263" y="59"/>
                    </a:lnTo>
                    <a:lnTo>
                      <a:pt x="261" y="61"/>
                    </a:lnTo>
                    <a:lnTo>
                      <a:pt x="260" y="61"/>
                    </a:lnTo>
                    <a:lnTo>
                      <a:pt x="260" y="59"/>
                    </a:lnTo>
                    <a:lnTo>
                      <a:pt x="260" y="56"/>
                    </a:lnTo>
                    <a:lnTo>
                      <a:pt x="261" y="51"/>
                    </a:lnTo>
                    <a:lnTo>
                      <a:pt x="263" y="49"/>
                    </a:lnTo>
                    <a:lnTo>
                      <a:pt x="261" y="49"/>
                    </a:lnTo>
                    <a:lnTo>
                      <a:pt x="261" y="50"/>
                    </a:lnTo>
                    <a:lnTo>
                      <a:pt x="259" y="49"/>
                    </a:lnTo>
                    <a:lnTo>
                      <a:pt x="257" y="49"/>
                    </a:lnTo>
                    <a:lnTo>
                      <a:pt x="255" y="47"/>
                    </a:lnTo>
                    <a:lnTo>
                      <a:pt x="252" y="47"/>
                    </a:lnTo>
                    <a:lnTo>
                      <a:pt x="248" y="45"/>
                    </a:lnTo>
                    <a:lnTo>
                      <a:pt x="249" y="45"/>
                    </a:lnTo>
                    <a:lnTo>
                      <a:pt x="248" y="43"/>
                    </a:lnTo>
                    <a:lnTo>
                      <a:pt x="248" y="42"/>
                    </a:lnTo>
                    <a:lnTo>
                      <a:pt x="247" y="43"/>
                    </a:lnTo>
                    <a:lnTo>
                      <a:pt x="247" y="42"/>
                    </a:lnTo>
                    <a:lnTo>
                      <a:pt x="246" y="42"/>
                    </a:lnTo>
                    <a:lnTo>
                      <a:pt x="245" y="41"/>
                    </a:lnTo>
                    <a:lnTo>
                      <a:pt x="246" y="41"/>
                    </a:lnTo>
                    <a:lnTo>
                      <a:pt x="247" y="40"/>
                    </a:lnTo>
                    <a:lnTo>
                      <a:pt x="246" y="40"/>
                    </a:lnTo>
                    <a:lnTo>
                      <a:pt x="245" y="40"/>
                    </a:lnTo>
                    <a:lnTo>
                      <a:pt x="245" y="37"/>
                    </a:lnTo>
                    <a:lnTo>
                      <a:pt x="244" y="36"/>
                    </a:lnTo>
                    <a:lnTo>
                      <a:pt x="244" y="35"/>
                    </a:lnTo>
                    <a:lnTo>
                      <a:pt x="242" y="37"/>
                    </a:lnTo>
                    <a:lnTo>
                      <a:pt x="240" y="36"/>
                    </a:lnTo>
                    <a:lnTo>
                      <a:pt x="240" y="34"/>
                    </a:lnTo>
                    <a:lnTo>
                      <a:pt x="239" y="36"/>
                    </a:lnTo>
                    <a:lnTo>
                      <a:pt x="237" y="34"/>
                    </a:lnTo>
                    <a:lnTo>
                      <a:pt x="237" y="33"/>
                    </a:lnTo>
                    <a:lnTo>
                      <a:pt x="239" y="33"/>
                    </a:lnTo>
                    <a:lnTo>
                      <a:pt x="238" y="31"/>
                    </a:lnTo>
                    <a:lnTo>
                      <a:pt x="235" y="31"/>
                    </a:lnTo>
                    <a:lnTo>
                      <a:pt x="235" y="30"/>
                    </a:lnTo>
                    <a:lnTo>
                      <a:pt x="234" y="30"/>
                    </a:lnTo>
                    <a:lnTo>
                      <a:pt x="233" y="30"/>
                    </a:lnTo>
                    <a:lnTo>
                      <a:pt x="232" y="27"/>
                    </a:lnTo>
                    <a:lnTo>
                      <a:pt x="231" y="28"/>
                    </a:lnTo>
                    <a:lnTo>
                      <a:pt x="230" y="32"/>
                    </a:lnTo>
                    <a:lnTo>
                      <a:pt x="228" y="32"/>
                    </a:lnTo>
                    <a:lnTo>
                      <a:pt x="227" y="31"/>
                    </a:lnTo>
                    <a:lnTo>
                      <a:pt x="226" y="32"/>
                    </a:lnTo>
                    <a:lnTo>
                      <a:pt x="225" y="28"/>
                    </a:lnTo>
                    <a:lnTo>
                      <a:pt x="226" y="27"/>
                    </a:lnTo>
                    <a:lnTo>
                      <a:pt x="223" y="27"/>
                    </a:lnTo>
                    <a:lnTo>
                      <a:pt x="223" y="28"/>
                    </a:lnTo>
                    <a:lnTo>
                      <a:pt x="221" y="28"/>
                    </a:lnTo>
                    <a:lnTo>
                      <a:pt x="221" y="29"/>
                    </a:lnTo>
                    <a:lnTo>
                      <a:pt x="220" y="29"/>
                    </a:lnTo>
                    <a:lnTo>
                      <a:pt x="220" y="28"/>
                    </a:lnTo>
                    <a:lnTo>
                      <a:pt x="218" y="28"/>
                    </a:lnTo>
                    <a:lnTo>
                      <a:pt x="216" y="28"/>
                    </a:lnTo>
                    <a:lnTo>
                      <a:pt x="215" y="28"/>
                    </a:lnTo>
                    <a:lnTo>
                      <a:pt x="215" y="27"/>
                    </a:lnTo>
                    <a:lnTo>
                      <a:pt x="213" y="28"/>
                    </a:lnTo>
                    <a:lnTo>
                      <a:pt x="213" y="27"/>
                    </a:lnTo>
                    <a:lnTo>
                      <a:pt x="213" y="29"/>
                    </a:lnTo>
                    <a:lnTo>
                      <a:pt x="212" y="28"/>
                    </a:lnTo>
                    <a:lnTo>
                      <a:pt x="213" y="27"/>
                    </a:lnTo>
                    <a:lnTo>
                      <a:pt x="213" y="24"/>
                    </a:lnTo>
                    <a:lnTo>
                      <a:pt x="212" y="24"/>
                    </a:lnTo>
                    <a:lnTo>
                      <a:pt x="212" y="23"/>
                    </a:lnTo>
                    <a:lnTo>
                      <a:pt x="210" y="23"/>
                    </a:lnTo>
                    <a:lnTo>
                      <a:pt x="209" y="21"/>
                    </a:lnTo>
                    <a:lnTo>
                      <a:pt x="209" y="19"/>
                    </a:lnTo>
                    <a:lnTo>
                      <a:pt x="207" y="19"/>
                    </a:lnTo>
                    <a:lnTo>
                      <a:pt x="206" y="17"/>
                    </a:lnTo>
                    <a:lnTo>
                      <a:pt x="206" y="16"/>
                    </a:lnTo>
                    <a:lnTo>
                      <a:pt x="204" y="16"/>
                    </a:lnTo>
                    <a:lnTo>
                      <a:pt x="201" y="11"/>
                    </a:lnTo>
                    <a:lnTo>
                      <a:pt x="199" y="11"/>
                    </a:lnTo>
                    <a:lnTo>
                      <a:pt x="198" y="10"/>
                    </a:lnTo>
                    <a:lnTo>
                      <a:pt x="196" y="7"/>
                    </a:lnTo>
                    <a:lnTo>
                      <a:pt x="195" y="6"/>
                    </a:lnTo>
                    <a:lnTo>
                      <a:pt x="193" y="4"/>
                    </a:lnTo>
                    <a:lnTo>
                      <a:pt x="190" y="0"/>
                    </a:lnTo>
                    <a:lnTo>
                      <a:pt x="189" y="1"/>
                    </a:lnTo>
                    <a:lnTo>
                      <a:pt x="189" y="4"/>
                    </a:lnTo>
                    <a:lnTo>
                      <a:pt x="187" y="6"/>
                    </a:lnTo>
                    <a:lnTo>
                      <a:pt x="186" y="4"/>
                    </a:lnTo>
                    <a:lnTo>
                      <a:pt x="183" y="4"/>
                    </a:lnTo>
                    <a:lnTo>
                      <a:pt x="183" y="5"/>
                    </a:lnTo>
                    <a:lnTo>
                      <a:pt x="183" y="6"/>
                    </a:lnTo>
                    <a:lnTo>
                      <a:pt x="183" y="7"/>
                    </a:lnTo>
                    <a:lnTo>
                      <a:pt x="181" y="8"/>
                    </a:lnTo>
                    <a:lnTo>
                      <a:pt x="180" y="8"/>
                    </a:lnTo>
                    <a:lnTo>
                      <a:pt x="180" y="10"/>
                    </a:lnTo>
                    <a:lnTo>
                      <a:pt x="179" y="10"/>
                    </a:lnTo>
                    <a:lnTo>
                      <a:pt x="178" y="7"/>
                    </a:lnTo>
                    <a:lnTo>
                      <a:pt x="176" y="6"/>
                    </a:lnTo>
                    <a:lnTo>
                      <a:pt x="175" y="6"/>
                    </a:lnTo>
                    <a:lnTo>
                      <a:pt x="171" y="10"/>
                    </a:lnTo>
                    <a:lnTo>
                      <a:pt x="171" y="11"/>
                    </a:lnTo>
                    <a:lnTo>
                      <a:pt x="169" y="11"/>
                    </a:lnTo>
                    <a:lnTo>
                      <a:pt x="167" y="13"/>
                    </a:lnTo>
                    <a:lnTo>
                      <a:pt x="166" y="16"/>
                    </a:lnTo>
                    <a:lnTo>
                      <a:pt x="166" y="17"/>
                    </a:lnTo>
                    <a:lnTo>
                      <a:pt x="166" y="19"/>
                    </a:lnTo>
                    <a:lnTo>
                      <a:pt x="168" y="19"/>
                    </a:lnTo>
                    <a:lnTo>
                      <a:pt x="169" y="19"/>
                    </a:lnTo>
                    <a:lnTo>
                      <a:pt x="169" y="21"/>
                    </a:lnTo>
                    <a:lnTo>
                      <a:pt x="170" y="22"/>
                    </a:lnTo>
                    <a:lnTo>
                      <a:pt x="169" y="24"/>
                    </a:lnTo>
                    <a:lnTo>
                      <a:pt x="171" y="25"/>
                    </a:lnTo>
                    <a:lnTo>
                      <a:pt x="170" y="26"/>
                    </a:lnTo>
                    <a:lnTo>
                      <a:pt x="170" y="27"/>
                    </a:lnTo>
                    <a:lnTo>
                      <a:pt x="169" y="28"/>
                    </a:lnTo>
                    <a:lnTo>
                      <a:pt x="167" y="28"/>
                    </a:lnTo>
                    <a:lnTo>
                      <a:pt x="166" y="30"/>
                    </a:lnTo>
                    <a:lnTo>
                      <a:pt x="165" y="29"/>
                    </a:lnTo>
                    <a:lnTo>
                      <a:pt x="164" y="29"/>
                    </a:lnTo>
                    <a:lnTo>
                      <a:pt x="164" y="28"/>
                    </a:lnTo>
                    <a:lnTo>
                      <a:pt x="162" y="29"/>
                    </a:lnTo>
                    <a:lnTo>
                      <a:pt x="159" y="27"/>
                    </a:lnTo>
                    <a:lnTo>
                      <a:pt x="159" y="28"/>
                    </a:lnTo>
                    <a:lnTo>
                      <a:pt x="158" y="28"/>
                    </a:lnTo>
                    <a:lnTo>
                      <a:pt x="157" y="27"/>
                    </a:lnTo>
                    <a:lnTo>
                      <a:pt x="157" y="24"/>
                    </a:lnTo>
                    <a:lnTo>
                      <a:pt x="156" y="25"/>
                    </a:lnTo>
                    <a:lnTo>
                      <a:pt x="156" y="24"/>
                    </a:lnTo>
                    <a:lnTo>
                      <a:pt x="155" y="27"/>
                    </a:lnTo>
                    <a:lnTo>
                      <a:pt x="152" y="29"/>
                    </a:lnTo>
                    <a:lnTo>
                      <a:pt x="151" y="32"/>
                    </a:lnTo>
                    <a:lnTo>
                      <a:pt x="152" y="33"/>
                    </a:lnTo>
                    <a:lnTo>
                      <a:pt x="151" y="34"/>
                    </a:lnTo>
                    <a:lnTo>
                      <a:pt x="151" y="36"/>
                    </a:lnTo>
                    <a:lnTo>
                      <a:pt x="150" y="36"/>
                    </a:lnTo>
                    <a:lnTo>
                      <a:pt x="150" y="34"/>
                    </a:lnTo>
                    <a:lnTo>
                      <a:pt x="148" y="34"/>
                    </a:lnTo>
                    <a:lnTo>
                      <a:pt x="145" y="37"/>
                    </a:lnTo>
                    <a:lnTo>
                      <a:pt x="142" y="34"/>
                    </a:lnTo>
                    <a:lnTo>
                      <a:pt x="139" y="36"/>
                    </a:lnTo>
                    <a:lnTo>
                      <a:pt x="136" y="38"/>
                    </a:lnTo>
                    <a:lnTo>
                      <a:pt x="135" y="38"/>
                    </a:lnTo>
                    <a:lnTo>
                      <a:pt x="134" y="38"/>
                    </a:lnTo>
                    <a:lnTo>
                      <a:pt x="133" y="38"/>
                    </a:lnTo>
                    <a:lnTo>
                      <a:pt x="131" y="38"/>
                    </a:lnTo>
                    <a:lnTo>
                      <a:pt x="131" y="36"/>
                    </a:lnTo>
                    <a:lnTo>
                      <a:pt x="131" y="38"/>
                    </a:lnTo>
                    <a:lnTo>
                      <a:pt x="130" y="38"/>
                    </a:lnTo>
                    <a:lnTo>
                      <a:pt x="128" y="38"/>
                    </a:lnTo>
                    <a:lnTo>
                      <a:pt x="127" y="40"/>
                    </a:lnTo>
                    <a:lnTo>
                      <a:pt x="126" y="39"/>
                    </a:lnTo>
                    <a:lnTo>
                      <a:pt x="125" y="40"/>
                    </a:lnTo>
                    <a:lnTo>
                      <a:pt x="126" y="41"/>
                    </a:lnTo>
                    <a:lnTo>
                      <a:pt x="123" y="42"/>
                    </a:lnTo>
                    <a:lnTo>
                      <a:pt x="123" y="41"/>
                    </a:lnTo>
                    <a:lnTo>
                      <a:pt x="122" y="43"/>
                    </a:lnTo>
                    <a:lnTo>
                      <a:pt x="121" y="41"/>
                    </a:lnTo>
                    <a:lnTo>
                      <a:pt x="120" y="42"/>
                    </a:lnTo>
                    <a:lnTo>
                      <a:pt x="120" y="41"/>
                    </a:lnTo>
                    <a:lnTo>
                      <a:pt x="117" y="41"/>
                    </a:lnTo>
                    <a:lnTo>
                      <a:pt x="120" y="38"/>
                    </a:lnTo>
                    <a:lnTo>
                      <a:pt x="119" y="37"/>
                    </a:lnTo>
                    <a:lnTo>
                      <a:pt x="118" y="37"/>
                    </a:lnTo>
                    <a:lnTo>
                      <a:pt x="117" y="38"/>
                    </a:lnTo>
                    <a:lnTo>
                      <a:pt x="115" y="38"/>
                    </a:lnTo>
                    <a:lnTo>
                      <a:pt x="114" y="40"/>
                    </a:lnTo>
                    <a:lnTo>
                      <a:pt x="112" y="40"/>
                    </a:lnTo>
                    <a:lnTo>
                      <a:pt x="112" y="39"/>
                    </a:lnTo>
                    <a:lnTo>
                      <a:pt x="110" y="41"/>
                    </a:lnTo>
                    <a:lnTo>
                      <a:pt x="109" y="41"/>
                    </a:lnTo>
                    <a:lnTo>
                      <a:pt x="109" y="43"/>
                    </a:lnTo>
                    <a:lnTo>
                      <a:pt x="110" y="44"/>
                    </a:lnTo>
                    <a:lnTo>
                      <a:pt x="110" y="45"/>
                    </a:lnTo>
                    <a:lnTo>
                      <a:pt x="107" y="47"/>
                    </a:lnTo>
                    <a:lnTo>
                      <a:pt x="107" y="51"/>
                    </a:lnTo>
                    <a:lnTo>
                      <a:pt x="107" y="53"/>
                    </a:lnTo>
                    <a:lnTo>
                      <a:pt x="102" y="55"/>
                    </a:lnTo>
                    <a:lnTo>
                      <a:pt x="102" y="56"/>
                    </a:lnTo>
                    <a:lnTo>
                      <a:pt x="100" y="59"/>
                    </a:lnTo>
                    <a:lnTo>
                      <a:pt x="99" y="59"/>
                    </a:lnTo>
                    <a:lnTo>
                      <a:pt x="99" y="58"/>
                    </a:lnTo>
                    <a:lnTo>
                      <a:pt x="98" y="58"/>
                    </a:lnTo>
                    <a:lnTo>
                      <a:pt x="98" y="59"/>
                    </a:lnTo>
                    <a:lnTo>
                      <a:pt x="97" y="59"/>
                    </a:lnTo>
                    <a:lnTo>
                      <a:pt x="98" y="61"/>
                    </a:lnTo>
                    <a:lnTo>
                      <a:pt x="96" y="62"/>
                    </a:lnTo>
                    <a:lnTo>
                      <a:pt x="96" y="64"/>
                    </a:lnTo>
                    <a:lnTo>
                      <a:pt x="95" y="65"/>
                    </a:lnTo>
                    <a:lnTo>
                      <a:pt x="96" y="67"/>
                    </a:lnTo>
                    <a:lnTo>
                      <a:pt x="94" y="71"/>
                    </a:lnTo>
                    <a:lnTo>
                      <a:pt x="95" y="73"/>
                    </a:lnTo>
                    <a:lnTo>
                      <a:pt x="94" y="75"/>
                    </a:lnTo>
                    <a:lnTo>
                      <a:pt x="96" y="76"/>
                    </a:lnTo>
                    <a:lnTo>
                      <a:pt x="95" y="76"/>
                    </a:lnTo>
                    <a:lnTo>
                      <a:pt x="96" y="80"/>
                    </a:lnTo>
                    <a:lnTo>
                      <a:pt x="97" y="80"/>
                    </a:lnTo>
                    <a:lnTo>
                      <a:pt x="99" y="77"/>
                    </a:lnTo>
                    <a:lnTo>
                      <a:pt x="101" y="82"/>
                    </a:lnTo>
                    <a:lnTo>
                      <a:pt x="104" y="81"/>
                    </a:lnTo>
                    <a:lnTo>
                      <a:pt x="109" y="82"/>
                    </a:lnTo>
                    <a:lnTo>
                      <a:pt x="108" y="84"/>
                    </a:lnTo>
                    <a:lnTo>
                      <a:pt x="109" y="88"/>
                    </a:lnTo>
                    <a:lnTo>
                      <a:pt x="112" y="93"/>
                    </a:lnTo>
                    <a:lnTo>
                      <a:pt x="112" y="94"/>
                    </a:lnTo>
                    <a:lnTo>
                      <a:pt x="110" y="95"/>
                    </a:lnTo>
                    <a:lnTo>
                      <a:pt x="110" y="97"/>
                    </a:lnTo>
                    <a:lnTo>
                      <a:pt x="111" y="98"/>
                    </a:lnTo>
                    <a:lnTo>
                      <a:pt x="109" y="102"/>
                    </a:lnTo>
                    <a:lnTo>
                      <a:pt x="108" y="100"/>
                    </a:lnTo>
                    <a:lnTo>
                      <a:pt x="108" y="102"/>
                    </a:lnTo>
                    <a:lnTo>
                      <a:pt x="107" y="102"/>
                    </a:lnTo>
                    <a:lnTo>
                      <a:pt x="105" y="104"/>
                    </a:lnTo>
                    <a:lnTo>
                      <a:pt x="105" y="105"/>
                    </a:lnTo>
                    <a:lnTo>
                      <a:pt x="102" y="106"/>
                    </a:lnTo>
                    <a:lnTo>
                      <a:pt x="102" y="105"/>
                    </a:lnTo>
                    <a:lnTo>
                      <a:pt x="101" y="105"/>
                    </a:lnTo>
                    <a:lnTo>
                      <a:pt x="99" y="106"/>
                    </a:lnTo>
                    <a:lnTo>
                      <a:pt x="99" y="105"/>
                    </a:lnTo>
                    <a:lnTo>
                      <a:pt x="98" y="106"/>
                    </a:lnTo>
                    <a:lnTo>
                      <a:pt x="97" y="104"/>
                    </a:lnTo>
                    <a:lnTo>
                      <a:pt x="94" y="102"/>
                    </a:lnTo>
                    <a:lnTo>
                      <a:pt x="94" y="103"/>
                    </a:lnTo>
                    <a:lnTo>
                      <a:pt x="92" y="102"/>
                    </a:lnTo>
                    <a:lnTo>
                      <a:pt x="92" y="105"/>
                    </a:lnTo>
                    <a:lnTo>
                      <a:pt x="90" y="106"/>
                    </a:lnTo>
                    <a:lnTo>
                      <a:pt x="89" y="105"/>
                    </a:lnTo>
                    <a:lnTo>
                      <a:pt x="90" y="104"/>
                    </a:lnTo>
                    <a:lnTo>
                      <a:pt x="88" y="104"/>
                    </a:lnTo>
                    <a:lnTo>
                      <a:pt x="88" y="105"/>
                    </a:lnTo>
                    <a:lnTo>
                      <a:pt x="89" y="106"/>
                    </a:lnTo>
                    <a:lnTo>
                      <a:pt x="89" y="108"/>
                    </a:lnTo>
                    <a:lnTo>
                      <a:pt x="87" y="108"/>
                    </a:lnTo>
                    <a:lnTo>
                      <a:pt x="87" y="110"/>
                    </a:lnTo>
                    <a:lnTo>
                      <a:pt x="86" y="110"/>
                    </a:lnTo>
                    <a:lnTo>
                      <a:pt x="86" y="111"/>
                    </a:lnTo>
                    <a:lnTo>
                      <a:pt x="86" y="113"/>
                    </a:lnTo>
                    <a:lnTo>
                      <a:pt x="86" y="114"/>
                    </a:lnTo>
                    <a:lnTo>
                      <a:pt x="82" y="114"/>
                    </a:lnTo>
                    <a:lnTo>
                      <a:pt x="82" y="111"/>
                    </a:lnTo>
                    <a:lnTo>
                      <a:pt x="82" y="109"/>
                    </a:lnTo>
                    <a:lnTo>
                      <a:pt x="79" y="107"/>
                    </a:lnTo>
                    <a:lnTo>
                      <a:pt x="79" y="108"/>
                    </a:lnTo>
                    <a:lnTo>
                      <a:pt x="77" y="108"/>
                    </a:lnTo>
                    <a:lnTo>
                      <a:pt x="76" y="108"/>
                    </a:lnTo>
                    <a:lnTo>
                      <a:pt x="75" y="108"/>
                    </a:lnTo>
                    <a:lnTo>
                      <a:pt x="74" y="106"/>
                    </a:lnTo>
                    <a:lnTo>
                      <a:pt x="74" y="105"/>
                    </a:lnTo>
                    <a:lnTo>
                      <a:pt x="73" y="105"/>
                    </a:lnTo>
                    <a:lnTo>
                      <a:pt x="73" y="104"/>
                    </a:lnTo>
                    <a:lnTo>
                      <a:pt x="74" y="104"/>
                    </a:lnTo>
                    <a:lnTo>
                      <a:pt x="74" y="103"/>
                    </a:lnTo>
                    <a:lnTo>
                      <a:pt x="73" y="103"/>
                    </a:lnTo>
                    <a:lnTo>
                      <a:pt x="72" y="104"/>
                    </a:lnTo>
                    <a:lnTo>
                      <a:pt x="71" y="104"/>
                    </a:lnTo>
                    <a:lnTo>
                      <a:pt x="70" y="104"/>
                    </a:lnTo>
                    <a:lnTo>
                      <a:pt x="70" y="107"/>
                    </a:lnTo>
                    <a:lnTo>
                      <a:pt x="68" y="105"/>
                    </a:lnTo>
                    <a:lnTo>
                      <a:pt x="65" y="106"/>
                    </a:lnTo>
                    <a:lnTo>
                      <a:pt x="65" y="108"/>
                    </a:lnTo>
                    <a:lnTo>
                      <a:pt x="63" y="108"/>
                    </a:lnTo>
                    <a:lnTo>
                      <a:pt x="62" y="106"/>
                    </a:lnTo>
                    <a:lnTo>
                      <a:pt x="61" y="108"/>
                    </a:lnTo>
                    <a:lnTo>
                      <a:pt x="60" y="108"/>
                    </a:lnTo>
                    <a:lnTo>
                      <a:pt x="59" y="107"/>
                    </a:lnTo>
                    <a:lnTo>
                      <a:pt x="57" y="108"/>
                    </a:lnTo>
                    <a:lnTo>
                      <a:pt x="54" y="105"/>
                    </a:lnTo>
                    <a:lnTo>
                      <a:pt x="52" y="105"/>
                    </a:lnTo>
                    <a:lnTo>
                      <a:pt x="52" y="104"/>
                    </a:lnTo>
                    <a:lnTo>
                      <a:pt x="49" y="104"/>
                    </a:lnTo>
                    <a:lnTo>
                      <a:pt x="49" y="105"/>
                    </a:lnTo>
                    <a:lnTo>
                      <a:pt x="48" y="105"/>
                    </a:lnTo>
                    <a:lnTo>
                      <a:pt x="47" y="105"/>
                    </a:lnTo>
                    <a:lnTo>
                      <a:pt x="47" y="104"/>
                    </a:lnTo>
                    <a:lnTo>
                      <a:pt x="46" y="104"/>
                    </a:lnTo>
                    <a:lnTo>
                      <a:pt x="44" y="103"/>
                    </a:lnTo>
                    <a:lnTo>
                      <a:pt x="45" y="102"/>
                    </a:lnTo>
                    <a:lnTo>
                      <a:pt x="43" y="100"/>
                    </a:lnTo>
                    <a:lnTo>
                      <a:pt x="38" y="100"/>
                    </a:lnTo>
                    <a:lnTo>
                      <a:pt x="36" y="100"/>
                    </a:lnTo>
                    <a:lnTo>
                      <a:pt x="33" y="104"/>
                    </a:lnTo>
                    <a:lnTo>
                      <a:pt x="34" y="105"/>
                    </a:lnTo>
                    <a:lnTo>
                      <a:pt x="36" y="106"/>
                    </a:lnTo>
                    <a:lnTo>
                      <a:pt x="37" y="109"/>
                    </a:lnTo>
                    <a:lnTo>
                      <a:pt x="37" y="110"/>
                    </a:lnTo>
                    <a:lnTo>
                      <a:pt x="37" y="111"/>
                    </a:lnTo>
                    <a:lnTo>
                      <a:pt x="37" y="112"/>
                    </a:lnTo>
                    <a:lnTo>
                      <a:pt x="34" y="113"/>
                    </a:lnTo>
                    <a:lnTo>
                      <a:pt x="30" y="111"/>
                    </a:lnTo>
                    <a:lnTo>
                      <a:pt x="29" y="114"/>
                    </a:lnTo>
                    <a:lnTo>
                      <a:pt x="26" y="111"/>
                    </a:lnTo>
                    <a:lnTo>
                      <a:pt x="24" y="111"/>
                    </a:lnTo>
                    <a:lnTo>
                      <a:pt x="23" y="112"/>
                    </a:lnTo>
                    <a:lnTo>
                      <a:pt x="23" y="115"/>
                    </a:lnTo>
                    <a:lnTo>
                      <a:pt x="22" y="115"/>
                    </a:lnTo>
                    <a:lnTo>
                      <a:pt x="22" y="116"/>
                    </a:lnTo>
                    <a:lnTo>
                      <a:pt x="23" y="117"/>
                    </a:lnTo>
                    <a:lnTo>
                      <a:pt x="24" y="121"/>
                    </a:lnTo>
                    <a:lnTo>
                      <a:pt x="23" y="121"/>
                    </a:lnTo>
                    <a:lnTo>
                      <a:pt x="21" y="121"/>
                    </a:lnTo>
                    <a:lnTo>
                      <a:pt x="21" y="124"/>
                    </a:lnTo>
                    <a:lnTo>
                      <a:pt x="19" y="127"/>
                    </a:lnTo>
                    <a:lnTo>
                      <a:pt x="21" y="130"/>
                    </a:lnTo>
                    <a:lnTo>
                      <a:pt x="21" y="134"/>
                    </a:lnTo>
                    <a:lnTo>
                      <a:pt x="22" y="135"/>
                    </a:lnTo>
                    <a:lnTo>
                      <a:pt x="22" y="136"/>
                    </a:lnTo>
                    <a:lnTo>
                      <a:pt x="20" y="138"/>
                    </a:lnTo>
                    <a:lnTo>
                      <a:pt x="17" y="136"/>
                    </a:lnTo>
                    <a:lnTo>
                      <a:pt x="16" y="136"/>
                    </a:lnTo>
                    <a:lnTo>
                      <a:pt x="14" y="135"/>
                    </a:lnTo>
                    <a:lnTo>
                      <a:pt x="14" y="136"/>
                    </a:lnTo>
                    <a:lnTo>
                      <a:pt x="13" y="135"/>
                    </a:lnTo>
                    <a:lnTo>
                      <a:pt x="11" y="138"/>
                    </a:lnTo>
                    <a:lnTo>
                      <a:pt x="11" y="140"/>
                    </a:lnTo>
                    <a:lnTo>
                      <a:pt x="13" y="141"/>
                    </a:lnTo>
                    <a:lnTo>
                      <a:pt x="14" y="142"/>
                    </a:lnTo>
                    <a:lnTo>
                      <a:pt x="14" y="143"/>
                    </a:lnTo>
                    <a:lnTo>
                      <a:pt x="14" y="144"/>
                    </a:lnTo>
                    <a:lnTo>
                      <a:pt x="17" y="148"/>
                    </a:lnTo>
                    <a:lnTo>
                      <a:pt x="16" y="148"/>
                    </a:lnTo>
                    <a:lnTo>
                      <a:pt x="16" y="149"/>
                    </a:lnTo>
                    <a:lnTo>
                      <a:pt x="17" y="149"/>
                    </a:lnTo>
                    <a:lnTo>
                      <a:pt x="16" y="152"/>
                    </a:lnTo>
                    <a:lnTo>
                      <a:pt x="17" y="155"/>
                    </a:lnTo>
                    <a:lnTo>
                      <a:pt x="16" y="155"/>
                    </a:lnTo>
                    <a:lnTo>
                      <a:pt x="14" y="158"/>
                    </a:lnTo>
                    <a:lnTo>
                      <a:pt x="13" y="158"/>
                    </a:lnTo>
                    <a:lnTo>
                      <a:pt x="13" y="161"/>
                    </a:lnTo>
                    <a:lnTo>
                      <a:pt x="14" y="161"/>
                    </a:lnTo>
                    <a:lnTo>
                      <a:pt x="14" y="162"/>
                    </a:lnTo>
                    <a:lnTo>
                      <a:pt x="13" y="171"/>
                    </a:lnTo>
                    <a:lnTo>
                      <a:pt x="11" y="171"/>
                    </a:lnTo>
                    <a:lnTo>
                      <a:pt x="9" y="173"/>
                    </a:lnTo>
                    <a:lnTo>
                      <a:pt x="9" y="178"/>
                    </a:lnTo>
                    <a:lnTo>
                      <a:pt x="7" y="180"/>
                    </a:lnTo>
                    <a:lnTo>
                      <a:pt x="6" y="180"/>
                    </a:lnTo>
                    <a:lnTo>
                      <a:pt x="5" y="181"/>
                    </a:lnTo>
                    <a:lnTo>
                      <a:pt x="5" y="183"/>
                    </a:lnTo>
                    <a:lnTo>
                      <a:pt x="7" y="182"/>
                    </a:lnTo>
                    <a:lnTo>
                      <a:pt x="8" y="181"/>
                    </a:lnTo>
                    <a:lnTo>
                      <a:pt x="9" y="181"/>
                    </a:lnTo>
                    <a:lnTo>
                      <a:pt x="8" y="184"/>
                    </a:lnTo>
                    <a:lnTo>
                      <a:pt x="6" y="185"/>
                    </a:lnTo>
                    <a:lnTo>
                      <a:pt x="6" y="187"/>
                    </a:lnTo>
                    <a:lnTo>
                      <a:pt x="5" y="187"/>
                    </a:lnTo>
                    <a:lnTo>
                      <a:pt x="5" y="191"/>
                    </a:lnTo>
                    <a:lnTo>
                      <a:pt x="4" y="192"/>
                    </a:lnTo>
                    <a:lnTo>
                      <a:pt x="4" y="193"/>
                    </a:lnTo>
                    <a:lnTo>
                      <a:pt x="4" y="195"/>
                    </a:lnTo>
                    <a:lnTo>
                      <a:pt x="3" y="196"/>
                    </a:lnTo>
                    <a:lnTo>
                      <a:pt x="1" y="195"/>
                    </a:lnTo>
                    <a:lnTo>
                      <a:pt x="1" y="197"/>
                    </a:lnTo>
                    <a:lnTo>
                      <a:pt x="2" y="198"/>
                    </a:lnTo>
                    <a:lnTo>
                      <a:pt x="1" y="198"/>
                    </a:lnTo>
                    <a:lnTo>
                      <a:pt x="0" y="200"/>
                    </a:lnTo>
                    <a:lnTo>
                      <a:pt x="1" y="201"/>
                    </a:lnTo>
                    <a:lnTo>
                      <a:pt x="1" y="202"/>
                    </a:lnTo>
                    <a:lnTo>
                      <a:pt x="0" y="204"/>
                    </a:lnTo>
                    <a:lnTo>
                      <a:pt x="0" y="205"/>
                    </a:lnTo>
                    <a:lnTo>
                      <a:pt x="1" y="205"/>
                    </a:lnTo>
                    <a:lnTo>
                      <a:pt x="4" y="208"/>
                    </a:lnTo>
                    <a:lnTo>
                      <a:pt x="7" y="208"/>
                    </a:lnTo>
                    <a:lnTo>
                      <a:pt x="8" y="211"/>
                    </a:lnTo>
                    <a:lnTo>
                      <a:pt x="8" y="215"/>
                    </a:lnTo>
                    <a:lnTo>
                      <a:pt x="10" y="215"/>
                    </a:lnTo>
                    <a:lnTo>
                      <a:pt x="9" y="217"/>
                    </a:lnTo>
                    <a:lnTo>
                      <a:pt x="8" y="216"/>
                    </a:lnTo>
                    <a:lnTo>
                      <a:pt x="7" y="217"/>
                    </a:lnTo>
                    <a:lnTo>
                      <a:pt x="5" y="219"/>
                    </a:lnTo>
                    <a:lnTo>
                      <a:pt x="4" y="219"/>
                    </a:lnTo>
                    <a:lnTo>
                      <a:pt x="4" y="221"/>
                    </a:lnTo>
                    <a:lnTo>
                      <a:pt x="3" y="221"/>
                    </a:lnTo>
                    <a:lnTo>
                      <a:pt x="3" y="223"/>
                    </a:lnTo>
                    <a:lnTo>
                      <a:pt x="1" y="223"/>
                    </a:lnTo>
                    <a:lnTo>
                      <a:pt x="1" y="225"/>
                    </a:lnTo>
                    <a:lnTo>
                      <a:pt x="2" y="226"/>
                    </a:lnTo>
                    <a:lnTo>
                      <a:pt x="4" y="230"/>
                    </a:lnTo>
                    <a:lnTo>
                      <a:pt x="7" y="231"/>
                    </a:lnTo>
                    <a:lnTo>
                      <a:pt x="7" y="232"/>
                    </a:lnTo>
                    <a:lnTo>
                      <a:pt x="5" y="236"/>
                    </a:lnTo>
                    <a:lnTo>
                      <a:pt x="8" y="237"/>
                    </a:lnTo>
                    <a:lnTo>
                      <a:pt x="11" y="238"/>
                    </a:lnTo>
                    <a:lnTo>
                      <a:pt x="11" y="239"/>
                    </a:lnTo>
                    <a:lnTo>
                      <a:pt x="12" y="240"/>
                    </a:lnTo>
                    <a:lnTo>
                      <a:pt x="11" y="242"/>
                    </a:lnTo>
                    <a:lnTo>
                      <a:pt x="13" y="245"/>
                    </a:lnTo>
                    <a:lnTo>
                      <a:pt x="13" y="246"/>
                    </a:lnTo>
                    <a:lnTo>
                      <a:pt x="14" y="245"/>
                    </a:lnTo>
                    <a:lnTo>
                      <a:pt x="17" y="248"/>
                    </a:lnTo>
                    <a:lnTo>
                      <a:pt x="18" y="251"/>
                    </a:lnTo>
                    <a:lnTo>
                      <a:pt x="18" y="253"/>
                    </a:lnTo>
                    <a:lnTo>
                      <a:pt x="19" y="253"/>
                    </a:lnTo>
                    <a:lnTo>
                      <a:pt x="22" y="255"/>
                    </a:lnTo>
                    <a:lnTo>
                      <a:pt x="25" y="250"/>
                    </a:lnTo>
                    <a:lnTo>
                      <a:pt x="27" y="249"/>
                    </a:lnTo>
                    <a:lnTo>
                      <a:pt x="29" y="248"/>
                    </a:lnTo>
                    <a:lnTo>
                      <a:pt x="30" y="248"/>
                    </a:lnTo>
                    <a:lnTo>
                      <a:pt x="31" y="247"/>
                    </a:lnTo>
                    <a:lnTo>
                      <a:pt x="33" y="246"/>
                    </a:lnTo>
                    <a:lnTo>
                      <a:pt x="34" y="247"/>
                    </a:lnTo>
                    <a:lnTo>
                      <a:pt x="35" y="247"/>
                    </a:lnTo>
                    <a:lnTo>
                      <a:pt x="34" y="249"/>
                    </a:lnTo>
                    <a:lnTo>
                      <a:pt x="36" y="249"/>
                    </a:lnTo>
                    <a:lnTo>
                      <a:pt x="37" y="253"/>
                    </a:lnTo>
                    <a:lnTo>
                      <a:pt x="38" y="255"/>
                    </a:lnTo>
                    <a:lnTo>
                      <a:pt x="41" y="258"/>
                    </a:lnTo>
                    <a:lnTo>
                      <a:pt x="41" y="259"/>
                    </a:lnTo>
                    <a:lnTo>
                      <a:pt x="42" y="259"/>
                    </a:lnTo>
                    <a:lnTo>
                      <a:pt x="43" y="258"/>
                    </a:lnTo>
                    <a:lnTo>
                      <a:pt x="44" y="259"/>
                    </a:lnTo>
                    <a:lnTo>
                      <a:pt x="47" y="260"/>
                    </a:lnTo>
                    <a:lnTo>
                      <a:pt x="52" y="262"/>
                    </a:lnTo>
                    <a:lnTo>
                      <a:pt x="52" y="265"/>
                    </a:lnTo>
                    <a:lnTo>
                      <a:pt x="50" y="266"/>
                    </a:lnTo>
                    <a:lnTo>
                      <a:pt x="51" y="269"/>
                    </a:lnTo>
                    <a:lnTo>
                      <a:pt x="50" y="271"/>
                    </a:lnTo>
                    <a:lnTo>
                      <a:pt x="45" y="270"/>
                    </a:lnTo>
                    <a:lnTo>
                      <a:pt x="44" y="269"/>
                    </a:lnTo>
                    <a:lnTo>
                      <a:pt x="45" y="272"/>
                    </a:lnTo>
                    <a:lnTo>
                      <a:pt x="47" y="272"/>
                    </a:lnTo>
                    <a:lnTo>
                      <a:pt x="49" y="275"/>
                    </a:lnTo>
                    <a:lnTo>
                      <a:pt x="52" y="272"/>
                    </a:lnTo>
                    <a:lnTo>
                      <a:pt x="55" y="272"/>
                    </a:lnTo>
                    <a:lnTo>
                      <a:pt x="57" y="273"/>
                    </a:lnTo>
                    <a:lnTo>
                      <a:pt x="57" y="275"/>
                    </a:lnTo>
                    <a:lnTo>
                      <a:pt x="58" y="275"/>
                    </a:lnTo>
                    <a:lnTo>
                      <a:pt x="59" y="278"/>
                    </a:lnTo>
                    <a:lnTo>
                      <a:pt x="60" y="279"/>
                    </a:lnTo>
                    <a:lnTo>
                      <a:pt x="59" y="280"/>
                    </a:lnTo>
                    <a:lnTo>
                      <a:pt x="60" y="284"/>
                    </a:lnTo>
                    <a:lnTo>
                      <a:pt x="59" y="285"/>
                    </a:lnTo>
                    <a:lnTo>
                      <a:pt x="62" y="287"/>
                    </a:lnTo>
                    <a:lnTo>
                      <a:pt x="65" y="288"/>
                    </a:lnTo>
                    <a:lnTo>
                      <a:pt x="66" y="289"/>
                    </a:lnTo>
                    <a:lnTo>
                      <a:pt x="69" y="287"/>
                    </a:lnTo>
                    <a:lnTo>
                      <a:pt x="74" y="283"/>
                    </a:lnTo>
                    <a:lnTo>
                      <a:pt x="74" y="281"/>
                    </a:lnTo>
                    <a:lnTo>
                      <a:pt x="76" y="281"/>
                    </a:lnTo>
                    <a:lnTo>
                      <a:pt x="77" y="287"/>
                    </a:lnTo>
                    <a:lnTo>
                      <a:pt x="78" y="285"/>
                    </a:lnTo>
                    <a:lnTo>
                      <a:pt x="81" y="285"/>
                    </a:lnTo>
                    <a:lnTo>
                      <a:pt x="84" y="288"/>
                    </a:lnTo>
                    <a:lnTo>
                      <a:pt x="85" y="288"/>
                    </a:lnTo>
                    <a:lnTo>
                      <a:pt x="87" y="289"/>
                    </a:lnTo>
                    <a:lnTo>
                      <a:pt x="91" y="293"/>
                    </a:lnTo>
                    <a:lnTo>
                      <a:pt x="90" y="294"/>
                    </a:lnTo>
                    <a:lnTo>
                      <a:pt x="89" y="297"/>
                    </a:lnTo>
                    <a:lnTo>
                      <a:pt x="91" y="296"/>
                    </a:lnTo>
                    <a:lnTo>
                      <a:pt x="91" y="295"/>
                    </a:lnTo>
                    <a:lnTo>
                      <a:pt x="93" y="294"/>
                    </a:lnTo>
                    <a:lnTo>
                      <a:pt x="94" y="294"/>
                    </a:lnTo>
                    <a:lnTo>
                      <a:pt x="95" y="296"/>
                    </a:lnTo>
                    <a:lnTo>
                      <a:pt x="97" y="295"/>
                    </a:lnTo>
                    <a:lnTo>
                      <a:pt x="99" y="293"/>
                    </a:lnTo>
                    <a:lnTo>
                      <a:pt x="101" y="293"/>
                    </a:lnTo>
                    <a:lnTo>
                      <a:pt x="104" y="296"/>
                    </a:lnTo>
                    <a:lnTo>
                      <a:pt x="107" y="295"/>
                    </a:lnTo>
                    <a:lnTo>
                      <a:pt x="107" y="293"/>
                    </a:lnTo>
                    <a:lnTo>
                      <a:pt x="109" y="293"/>
                    </a:lnTo>
                    <a:lnTo>
                      <a:pt x="109" y="294"/>
                    </a:lnTo>
                    <a:lnTo>
                      <a:pt x="110" y="294"/>
                    </a:lnTo>
                    <a:lnTo>
                      <a:pt x="112" y="294"/>
                    </a:lnTo>
                    <a:lnTo>
                      <a:pt x="114" y="295"/>
                    </a:lnTo>
                    <a:lnTo>
                      <a:pt x="115" y="296"/>
                    </a:lnTo>
                    <a:lnTo>
                      <a:pt x="115" y="300"/>
                    </a:lnTo>
                    <a:lnTo>
                      <a:pt x="115" y="303"/>
                    </a:lnTo>
                    <a:lnTo>
                      <a:pt x="115" y="306"/>
                    </a:lnTo>
                    <a:lnTo>
                      <a:pt x="116" y="307"/>
                    </a:lnTo>
                    <a:lnTo>
                      <a:pt x="114" y="310"/>
                    </a:lnTo>
                    <a:lnTo>
                      <a:pt x="114" y="311"/>
                    </a:lnTo>
                    <a:lnTo>
                      <a:pt x="112" y="313"/>
                    </a:lnTo>
                    <a:lnTo>
                      <a:pt x="112" y="316"/>
                    </a:lnTo>
                    <a:lnTo>
                      <a:pt x="110" y="319"/>
                    </a:lnTo>
                    <a:lnTo>
                      <a:pt x="112" y="319"/>
                    </a:lnTo>
                    <a:lnTo>
                      <a:pt x="113" y="319"/>
                    </a:lnTo>
                    <a:lnTo>
                      <a:pt x="113" y="321"/>
                    </a:lnTo>
                    <a:lnTo>
                      <a:pt x="114" y="324"/>
                    </a:lnTo>
                    <a:lnTo>
                      <a:pt x="114" y="326"/>
                    </a:lnTo>
                    <a:lnTo>
                      <a:pt x="115" y="326"/>
                    </a:lnTo>
                    <a:lnTo>
                      <a:pt x="115" y="324"/>
                    </a:lnTo>
                    <a:lnTo>
                      <a:pt x="116" y="324"/>
                    </a:lnTo>
                    <a:lnTo>
                      <a:pt x="117" y="324"/>
                    </a:lnTo>
                    <a:lnTo>
                      <a:pt x="116" y="326"/>
                    </a:lnTo>
                    <a:lnTo>
                      <a:pt x="118" y="328"/>
                    </a:lnTo>
                    <a:lnTo>
                      <a:pt x="119" y="327"/>
                    </a:lnTo>
                    <a:lnTo>
                      <a:pt x="120" y="329"/>
                    </a:lnTo>
                    <a:lnTo>
                      <a:pt x="121" y="332"/>
                    </a:lnTo>
                    <a:lnTo>
                      <a:pt x="120" y="334"/>
                    </a:lnTo>
                    <a:lnTo>
                      <a:pt x="123" y="336"/>
                    </a:lnTo>
                    <a:lnTo>
                      <a:pt x="124" y="336"/>
                    </a:lnTo>
                    <a:lnTo>
                      <a:pt x="125" y="336"/>
                    </a:lnTo>
                    <a:lnTo>
                      <a:pt x="127" y="337"/>
                    </a:lnTo>
                    <a:lnTo>
                      <a:pt x="128" y="340"/>
                    </a:lnTo>
                    <a:lnTo>
                      <a:pt x="131" y="341"/>
                    </a:lnTo>
                    <a:lnTo>
                      <a:pt x="131" y="344"/>
                    </a:lnTo>
                    <a:lnTo>
                      <a:pt x="131" y="345"/>
                    </a:lnTo>
                    <a:lnTo>
                      <a:pt x="133" y="343"/>
                    </a:lnTo>
                    <a:lnTo>
                      <a:pt x="134" y="340"/>
                    </a:lnTo>
                    <a:lnTo>
                      <a:pt x="135" y="339"/>
                    </a:lnTo>
                    <a:lnTo>
                      <a:pt x="136" y="338"/>
                    </a:lnTo>
                    <a:lnTo>
                      <a:pt x="138" y="338"/>
                    </a:lnTo>
                    <a:lnTo>
                      <a:pt x="139" y="340"/>
                    </a:lnTo>
                    <a:lnTo>
                      <a:pt x="141" y="344"/>
                    </a:lnTo>
                    <a:lnTo>
                      <a:pt x="142" y="344"/>
                    </a:lnTo>
                    <a:lnTo>
                      <a:pt x="142" y="346"/>
                    </a:lnTo>
                    <a:lnTo>
                      <a:pt x="143" y="345"/>
                    </a:lnTo>
                    <a:lnTo>
                      <a:pt x="144" y="346"/>
                    </a:lnTo>
                    <a:lnTo>
                      <a:pt x="144" y="344"/>
                    </a:lnTo>
                    <a:lnTo>
                      <a:pt x="149" y="346"/>
                    </a:lnTo>
                    <a:lnTo>
                      <a:pt x="151" y="346"/>
                    </a:lnTo>
                    <a:lnTo>
                      <a:pt x="153" y="347"/>
                    </a:lnTo>
                    <a:lnTo>
                      <a:pt x="156" y="343"/>
                    </a:lnTo>
                    <a:lnTo>
                      <a:pt x="157" y="342"/>
                    </a:lnTo>
                    <a:lnTo>
                      <a:pt x="160" y="343"/>
                    </a:lnTo>
                    <a:lnTo>
                      <a:pt x="161" y="345"/>
                    </a:lnTo>
                    <a:lnTo>
                      <a:pt x="161" y="346"/>
                    </a:lnTo>
                    <a:lnTo>
                      <a:pt x="163" y="346"/>
                    </a:lnTo>
                    <a:lnTo>
                      <a:pt x="164" y="345"/>
                    </a:lnTo>
                    <a:lnTo>
                      <a:pt x="163" y="343"/>
                    </a:lnTo>
                    <a:lnTo>
                      <a:pt x="164" y="341"/>
                    </a:lnTo>
                    <a:lnTo>
                      <a:pt x="165" y="341"/>
                    </a:lnTo>
                    <a:lnTo>
                      <a:pt x="166" y="341"/>
                    </a:lnTo>
                    <a:lnTo>
                      <a:pt x="169" y="343"/>
                    </a:lnTo>
                    <a:lnTo>
                      <a:pt x="168" y="346"/>
                    </a:lnTo>
                    <a:lnTo>
                      <a:pt x="169" y="343"/>
                    </a:lnTo>
                    <a:lnTo>
                      <a:pt x="172" y="345"/>
                    </a:lnTo>
                    <a:lnTo>
                      <a:pt x="172" y="349"/>
                    </a:lnTo>
                    <a:lnTo>
                      <a:pt x="172" y="351"/>
                    </a:lnTo>
                    <a:lnTo>
                      <a:pt x="169" y="351"/>
                    </a:lnTo>
                    <a:lnTo>
                      <a:pt x="168" y="351"/>
                    </a:lnTo>
                    <a:lnTo>
                      <a:pt x="169" y="353"/>
                    </a:lnTo>
                    <a:lnTo>
                      <a:pt x="172" y="357"/>
                    </a:lnTo>
                    <a:lnTo>
                      <a:pt x="173" y="357"/>
                    </a:lnTo>
                    <a:lnTo>
                      <a:pt x="172" y="356"/>
                    </a:lnTo>
                    <a:lnTo>
                      <a:pt x="174" y="355"/>
                    </a:lnTo>
                    <a:lnTo>
                      <a:pt x="177" y="357"/>
                    </a:lnTo>
                    <a:lnTo>
                      <a:pt x="177" y="358"/>
                    </a:lnTo>
                    <a:lnTo>
                      <a:pt x="175" y="358"/>
                    </a:lnTo>
                    <a:lnTo>
                      <a:pt x="174" y="359"/>
                    </a:lnTo>
                    <a:lnTo>
                      <a:pt x="179" y="366"/>
                    </a:lnTo>
                    <a:lnTo>
                      <a:pt x="176" y="366"/>
                    </a:lnTo>
                    <a:lnTo>
                      <a:pt x="177" y="369"/>
                    </a:lnTo>
                    <a:lnTo>
                      <a:pt x="177" y="371"/>
                    </a:lnTo>
                    <a:lnTo>
                      <a:pt x="176" y="372"/>
                    </a:lnTo>
                    <a:lnTo>
                      <a:pt x="174" y="372"/>
                    </a:lnTo>
                    <a:lnTo>
                      <a:pt x="173" y="371"/>
                    </a:lnTo>
                    <a:lnTo>
                      <a:pt x="172" y="372"/>
                    </a:lnTo>
                    <a:lnTo>
                      <a:pt x="172" y="371"/>
                    </a:lnTo>
                    <a:lnTo>
                      <a:pt x="169" y="371"/>
                    </a:lnTo>
                    <a:lnTo>
                      <a:pt x="165" y="369"/>
                    </a:lnTo>
                    <a:lnTo>
                      <a:pt x="164" y="371"/>
                    </a:lnTo>
                    <a:lnTo>
                      <a:pt x="166" y="374"/>
                    </a:lnTo>
                    <a:lnTo>
                      <a:pt x="165" y="377"/>
                    </a:lnTo>
                    <a:lnTo>
                      <a:pt x="164" y="376"/>
                    </a:lnTo>
                    <a:lnTo>
                      <a:pt x="161" y="376"/>
                    </a:lnTo>
                    <a:lnTo>
                      <a:pt x="161" y="377"/>
                    </a:lnTo>
                    <a:lnTo>
                      <a:pt x="162" y="377"/>
                    </a:lnTo>
                    <a:lnTo>
                      <a:pt x="161" y="380"/>
                    </a:lnTo>
                    <a:lnTo>
                      <a:pt x="163" y="381"/>
                    </a:lnTo>
                    <a:lnTo>
                      <a:pt x="162" y="384"/>
                    </a:lnTo>
                    <a:lnTo>
                      <a:pt x="159" y="385"/>
                    </a:lnTo>
                    <a:lnTo>
                      <a:pt x="156" y="385"/>
                    </a:lnTo>
                    <a:lnTo>
                      <a:pt x="156" y="387"/>
                    </a:lnTo>
                    <a:lnTo>
                      <a:pt x="156" y="388"/>
                    </a:lnTo>
                    <a:lnTo>
                      <a:pt x="157" y="389"/>
                    </a:lnTo>
                    <a:lnTo>
                      <a:pt x="156" y="391"/>
                    </a:lnTo>
                    <a:lnTo>
                      <a:pt x="156" y="392"/>
                    </a:lnTo>
                    <a:lnTo>
                      <a:pt x="155" y="393"/>
                    </a:lnTo>
                    <a:lnTo>
                      <a:pt x="155" y="394"/>
                    </a:lnTo>
                    <a:lnTo>
                      <a:pt x="152" y="393"/>
                    </a:lnTo>
                    <a:lnTo>
                      <a:pt x="152" y="397"/>
                    </a:lnTo>
                    <a:lnTo>
                      <a:pt x="152" y="396"/>
                    </a:lnTo>
                    <a:lnTo>
                      <a:pt x="151" y="395"/>
                    </a:lnTo>
                    <a:lnTo>
                      <a:pt x="150" y="395"/>
                    </a:lnTo>
                    <a:lnTo>
                      <a:pt x="150" y="397"/>
                    </a:lnTo>
                    <a:lnTo>
                      <a:pt x="148" y="399"/>
                    </a:lnTo>
                    <a:lnTo>
                      <a:pt x="146" y="399"/>
                    </a:lnTo>
                    <a:lnTo>
                      <a:pt x="144" y="400"/>
                    </a:lnTo>
                    <a:lnTo>
                      <a:pt x="144" y="402"/>
                    </a:lnTo>
                    <a:lnTo>
                      <a:pt x="142" y="404"/>
                    </a:lnTo>
                    <a:lnTo>
                      <a:pt x="144" y="407"/>
                    </a:lnTo>
                    <a:lnTo>
                      <a:pt x="145" y="406"/>
                    </a:lnTo>
                    <a:lnTo>
                      <a:pt x="147" y="406"/>
                    </a:lnTo>
                    <a:lnTo>
                      <a:pt x="149" y="404"/>
                    </a:lnTo>
                    <a:lnTo>
                      <a:pt x="151" y="405"/>
                    </a:lnTo>
                    <a:lnTo>
                      <a:pt x="152" y="406"/>
                    </a:lnTo>
                    <a:lnTo>
                      <a:pt x="153" y="408"/>
                    </a:lnTo>
                    <a:lnTo>
                      <a:pt x="152" y="409"/>
                    </a:lnTo>
                    <a:lnTo>
                      <a:pt x="152" y="411"/>
                    </a:lnTo>
                    <a:lnTo>
                      <a:pt x="151" y="413"/>
                    </a:lnTo>
                    <a:lnTo>
                      <a:pt x="152" y="415"/>
                    </a:lnTo>
                    <a:lnTo>
                      <a:pt x="153" y="416"/>
                    </a:lnTo>
                    <a:lnTo>
                      <a:pt x="158" y="417"/>
                    </a:lnTo>
                    <a:lnTo>
                      <a:pt x="159" y="417"/>
                    </a:lnTo>
                    <a:lnTo>
                      <a:pt x="163" y="419"/>
                    </a:lnTo>
                    <a:lnTo>
                      <a:pt x="167" y="422"/>
                    </a:lnTo>
                    <a:lnTo>
                      <a:pt x="166" y="423"/>
                    </a:lnTo>
                    <a:lnTo>
                      <a:pt x="166" y="424"/>
                    </a:lnTo>
                    <a:lnTo>
                      <a:pt x="165" y="425"/>
                    </a:lnTo>
                    <a:lnTo>
                      <a:pt x="164" y="427"/>
                    </a:lnTo>
                    <a:lnTo>
                      <a:pt x="167" y="430"/>
                    </a:lnTo>
                    <a:lnTo>
                      <a:pt x="170" y="428"/>
                    </a:lnTo>
                    <a:lnTo>
                      <a:pt x="169" y="428"/>
                    </a:lnTo>
                    <a:lnTo>
                      <a:pt x="169" y="427"/>
                    </a:lnTo>
                    <a:lnTo>
                      <a:pt x="167" y="427"/>
                    </a:lnTo>
                    <a:lnTo>
                      <a:pt x="166" y="427"/>
                    </a:lnTo>
                    <a:lnTo>
                      <a:pt x="169" y="427"/>
                    </a:lnTo>
                    <a:lnTo>
                      <a:pt x="173" y="430"/>
                    </a:lnTo>
                    <a:lnTo>
                      <a:pt x="172" y="427"/>
                    </a:lnTo>
                    <a:lnTo>
                      <a:pt x="175" y="426"/>
                    </a:lnTo>
                    <a:lnTo>
                      <a:pt x="176" y="427"/>
                    </a:lnTo>
                    <a:lnTo>
                      <a:pt x="177" y="429"/>
                    </a:lnTo>
                    <a:lnTo>
                      <a:pt x="178" y="430"/>
                    </a:lnTo>
                    <a:lnTo>
                      <a:pt x="177" y="432"/>
                    </a:lnTo>
                    <a:lnTo>
                      <a:pt x="177" y="434"/>
                    </a:lnTo>
                    <a:lnTo>
                      <a:pt x="179" y="435"/>
                    </a:lnTo>
                    <a:lnTo>
                      <a:pt x="180" y="435"/>
                    </a:lnTo>
                    <a:lnTo>
                      <a:pt x="182" y="434"/>
                    </a:lnTo>
                    <a:lnTo>
                      <a:pt x="182" y="437"/>
                    </a:lnTo>
                    <a:lnTo>
                      <a:pt x="183" y="438"/>
                    </a:lnTo>
                    <a:lnTo>
                      <a:pt x="185" y="435"/>
                    </a:lnTo>
                    <a:lnTo>
                      <a:pt x="185" y="434"/>
                    </a:lnTo>
                    <a:lnTo>
                      <a:pt x="185" y="433"/>
                    </a:lnTo>
                    <a:lnTo>
                      <a:pt x="187" y="433"/>
                    </a:lnTo>
                    <a:lnTo>
                      <a:pt x="187" y="431"/>
                    </a:lnTo>
                    <a:lnTo>
                      <a:pt x="189" y="430"/>
                    </a:lnTo>
                    <a:lnTo>
                      <a:pt x="190" y="430"/>
                    </a:lnTo>
                    <a:lnTo>
                      <a:pt x="188" y="426"/>
                    </a:lnTo>
                    <a:lnTo>
                      <a:pt x="190" y="425"/>
                    </a:lnTo>
                    <a:lnTo>
                      <a:pt x="191" y="425"/>
                    </a:lnTo>
                    <a:lnTo>
                      <a:pt x="192" y="427"/>
                    </a:lnTo>
                    <a:lnTo>
                      <a:pt x="194" y="427"/>
                    </a:lnTo>
                    <a:lnTo>
                      <a:pt x="194" y="428"/>
                    </a:lnTo>
                    <a:lnTo>
                      <a:pt x="195" y="427"/>
                    </a:lnTo>
                    <a:lnTo>
                      <a:pt x="198" y="425"/>
                    </a:lnTo>
                    <a:lnTo>
                      <a:pt x="201" y="425"/>
                    </a:lnTo>
                    <a:lnTo>
                      <a:pt x="201" y="427"/>
                    </a:lnTo>
                    <a:lnTo>
                      <a:pt x="204" y="429"/>
                    </a:lnTo>
                    <a:lnTo>
                      <a:pt x="204" y="432"/>
                    </a:lnTo>
                    <a:lnTo>
                      <a:pt x="206" y="434"/>
                    </a:lnTo>
                    <a:lnTo>
                      <a:pt x="207" y="435"/>
                    </a:lnTo>
                    <a:lnTo>
                      <a:pt x="208" y="434"/>
                    </a:lnTo>
                    <a:lnTo>
                      <a:pt x="209" y="434"/>
                    </a:lnTo>
                    <a:lnTo>
                      <a:pt x="209" y="432"/>
                    </a:lnTo>
                    <a:lnTo>
                      <a:pt x="211" y="430"/>
                    </a:lnTo>
                    <a:lnTo>
                      <a:pt x="210" y="430"/>
                    </a:lnTo>
                    <a:lnTo>
                      <a:pt x="210" y="429"/>
                    </a:lnTo>
                    <a:lnTo>
                      <a:pt x="209" y="428"/>
                    </a:lnTo>
                    <a:lnTo>
                      <a:pt x="211" y="429"/>
                    </a:lnTo>
                    <a:lnTo>
                      <a:pt x="213" y="426"/>
                    </a:lnTo>
                    <a:lnTo>
                      <a:pt x="215" y="428"/>
                    </a:lnTo>
                    <a:lnTo>
                      <a:pt x="216" y="427"/>
                    </a:lnTo>
                    <a:lnTo>
                      <a:pt x="216" y="426"/>
                    </a:lnTo>
                    <a:lnTo>
                      <a:pt x="216" y="422"/>
                    </a:lnTo>
                    <a:lnTo>
                      <a:pt x="216" y="421"/>
                    </a:lnTo>
                    <a:lnTo>
                      <a:pt x="218" y="422"/>
                    </a:lnTo>
                    <a:lnTo>
                      <a:pt x="223" y="423"/>
                    </a:lnTo>
                    <a:lnTo>
                      <a:pt x="226" y="421"/>
                    </a:lnTo>
                    <a:lnTo>
                      <a:pt x="227" y="418"/>
                    </a:lnTo>
                    <a:lnTo>
                      <a:pt x="229" y="418"/>
                    </a:lnTo>
                    <a:lnTo>
                      <a:pt x="229" y="417"/>
                    </a:lnTo>
                    <a:lnTo>
                      <a:pt x="230" y="417"/>
                    </a:lnTo>
                    <a:lnTo>
                      <a:pt x="230" y="416"/>
                    </a:lnTo>
                    <a:lnTo>
                      <a:pt x="228" y="415"/>
                    </a:lnTo>
                    <a:lnTo>
                      <a:pt x="229" y="413"/>
                    </a:lnTo>
                    <a:lnTo>
                      <a:pt x="230" y="413"/>
                    </a:lnTo>
                    <a:lnTo>
                      <a:pt x="233" y="411"/>
                    </a:lnTo>
                    <a:lnTo>
                      <a:pt x="234" y="410"/>
                    </a:lnTo>
                    <a:lnTo>
                      <a:pt x="237" y="411"/>
                    </a:lnTo>
                    <a:lnTo>
                      <a:pt x="239" y="409"/>
                    </a:lnTo>
                    <a:lnTo>
                      <a:pt x="242" y="411"/>
                    </a:lnTo>
                    <a:lnTo>
                      <a:pt x="243" y="409"/>
                    </a:lnTo>
                    <a:lnTo>
                      <a:pt x="246" y="411"/>
                    </a:lnTo>
                    <a:lnTo>
                      <a:pt x="247" y="411"/>
                    </a:lnTo>
                    <a:lnTo>
                      <a:pt x="247" y="413"/>
                    </a:lnTo>
                    <a:lnTo>
                      <a:pt x="250" y="413"/>
                    </a:lnTo>
                    <a:lnTo>
                      <a:pt x="248" y="411"/>
                    </a:lnTo>
                    <a:lnTo>
                      <a:pt x="250" y="410"/>
                    </a:lnTo>
                    <a:lnTo>
                      <a:pt x="251" y="410"/>
                    </a:lnTo>
                    <a:lnTo>
                      <a:pt x="252" y="410"/>
                    </a:lnTo>
                    <a:lnTo>
                      <a:pt x="251" y="408"/>
                    </a:lnTo>
                    <a:lnTo>
                      <a:pt x="252" y="408"/>
                    </a:lnTo>
                    <a:lnTo>
                      <a:pt x="252" y="407"/>
                    </a:lnTo>
                    <a:lnTo>
                      <a:pt x="251" y="407"/>
                    </a:lnTo>
                    <a:lnTo>
                      <a:pt x="253" y="404"/>
                    </a:lnTo>
                    <a:lnTo>
                      <a:pt x="253" y="402"/>
                    </a:lnTo>
                    <a:lnTo>
                      <a:pt x="254" y="401"/>
                    </a:lnTo>
                    <a:lnTo>
                      <a:pt x="253" y="398"/>
                    </a:lnTo>
                    <a:lnTo>
                      <a:pt x="255" y="399"/>
                    </a:lnTo>
                    <a:lnTo>
                      <a:pt x="256" y="399"/>
                    </a:lnTo>
                    <a:lnTo>
                      <a:pt x="260" y="402"/>
                    </a:lnTo>
                    <a:lnTo>
                      <a:pt x="260" y="403"/>
                    </a:lnTo>
                    <a:lnTo>
                      <a:pt x="258" y="403"/>
                    </a:lnTo>
                    <a:lnTo>
                      <a:pt x="258" y="404"/>
                    </a:lnTo>
                    <a:lnTo>
                      <a:pt x="260" y="404"/>
                    </a:lnTo>
                    <a:lnTo>
                      <a:pt x="261" y="404"/>
                    </a:lnTo>
                    <a:lnTo>
                      <a:pt x="261" y="405"/>
                    </a:lnTo>
                    <a:lnTo>
                      <a:pt x="264" y="402"/>
                    </a:lnTo>
                    <a:lnTo>
                      <a:pt x="268" y="400"/>
                    </a:lnTo>
                    <a:lnTo>
                      <a:pt x="266" y="400"/>
                    </a:lnTo>
                    <a:lnTo>
                      <a:pt x="267" y="394"/>
                    </a:lnTo>
                    <a:lnTo>
                      <a:pt x="271" y="398"/>
                    </a:lnTo>
                    <a:lnTo>
                      <a:pt x="273" y="395"/>
                    </a:lnTo>
                    <a:lnTo>
                      <a:pt x="276" y="393"/>
                    </a:lnTo>
                    <a:lnTo>
                      <a:pt x="277" y="394"/>
                    </a:lnTo>
                    <a:lnTo>
                      <a:pt x="277" y="396"/>
                    </a:lnTo>
                    <a:lnTo>
                      <a:pt x="277" y="398"/>
                    </a:lnTo>
                    <a:lnTo>
                      <a:pt x="278" y="398"/>
                    </a:lnTo>
                    <a:lnTo>
                      <a:pt x="278" y="400"/>
                    </a:lnTo>
                    <a:lnTo>
                      <a:pt x="277" y="400"/>
                    </a:lnTo>
                    <a:lnTo>
                      <a:pt x="278" y="401"/>
                    </a:lnTo>
                    <a:lnTo>
                      <a:pt x="277" y="401"/>
                    </a:lnTo>
                    <a:lnTo>
                      <a:pt x="277" y="402"/>
                    </a:lnTo>
                    <a:lnTo>
                      <a:pt x="278" y="402"/>
                    </a:lnTo>
                    <a:lnTo>
                      <a:pt x="279" y="404"/>
                    </a:lnTo>
                    <a:lnTo>
                      <a:pt x="280" y="403"/>
                    </a:lnTo>
                    <a:lnTo>
                      <a:pt x="280" y="401"/>
                    </a:lnTo>
                    <a:lnTo>
                      <a:pt x="280" y="402"/>
                    </a:lnTo>
                    <a:lnTo>
                      <a:pt x="281" y="404"/>
                    </a:lnTo>
                    <a:lnTo>
                      <a:pt x="280" y="404"/>
                    </a:lnTo>
                    <a:lnTo>
                      <a:pt x="280" y="405"/>
                    </a:lnTo>
                    <a:lnTo>
                      <a:pt x="283" y="407"/>
                    </a:lnTo>
                    <a:lnTo>
                      <a:pt x="285" y="408"/>
                    </a:lnTo>
                    <a:lnTo>
                      <a:pt x="288" y="409"/>
                    </a:lnTo>
                    <a:lnTo>
                      <a:pt x="289" y="408"/>
                    </a:lnTo>
                    <a:lnTo>
                      <a:pt x="291" y="408"/>
                    </a:lnTo>
                    <a:lnTo>
                      <a:pt x="293" y="406"/>
                    </a:lnTo>
                    <a:lnTo>
                      <a:pt x="294" y="406"/>
                    </a:lnTo>
                    <a:lnTo>
                      <a:pt x="295" y="403"/>
                    </a:lnTo>
                    <a:lnTo>
                      <a:pt x="294" y="401"/>
                    </a:lnTo>
                    <a:lnTo>
                      <a:pt x="294" y="400"/>
                    </a:lnTo>
                    <a:lnTo>
                      <a:pt x="296" y="400"/>
                    </a:lnTo>
                    <a:lnTo>
                      <a:pt x="296" y="401"/>
                    </a:lnTo>
                    <a:lnTo>
                      <a:pt x="296" y="403"/>
                    </a:lnTo>
                    <a:lnTo>
                      <a:pt x="298" y="403"/>
                    </a:lnTo>
                    <a:lnTo>
                      <a:pt x="298" y="404"/>
                    </a:lnTo>
                    <a:lnTo>
                      <a:pt x="300" y="404"/>
                    </a:lnTo>
                    <a:lnTo>
                      <a:pt x="301" y="404"/>
                    </a:lnTo>
                    <a:lnTo>
                      <a:pt x="303" y="406"/>
                    </a:lnTo>
                    <a:lnTo>
                      <a:pt x="304" y="407"/>
                    </a:lnTo>
                    <a:lnTo>
                      <a:pt x="305" y="406"/>
                    </a:lnTo>
                    <a:lnTo>
                      <a:pt x="307" y="406"/>
                    </a:lnTo>
                    <a:lnTo>
                      <a:pt x="308" y="409"/>
                    </a:lnTo>
                    <a:lnTo>
                      <a:pt x="309" y="410"/>
                    </a:lnTo>
                    <a:lnTo>
                      <a:pt x="309" y="407"/>
                    </a:lnTo>
                    <a:lnTo>
                      <a:pt x="309" y="406"/>
                    </a:lnTo>
                    <a:lnTo>
                      <a:pt x="311" y="406"/>
                    </a:lnTo>
                    <a:lnTo>
                      <a:pt x="313" y="407"/>
                    </a:lnTo>
                    <a:lnTo>
                      <a:pt x="313" y="406"/>
                    </a:lnTo>
                    <a:lnTo>
                      <a:pt x="314" y="406"/>
                    </a:lnTo>
                    <a:lnTo>
                      <a:pt x="318" y="408"/>
                    </a:lnTo>
                    <a:lnTo>
                      <a:pt x="318" y="407"/>
                    </a:lnTo>
                    <a:lnTo>
                      <a:pt x="320" y="407"/>
                    </a:lnTo>
                    <a:lnTo>
                      <a:pt x="318" y="406"/>
                    </a:lnTo>
                    <a:lnTo>
                      <a:pt x="320" y="406"/>
                    </a:lnTo>
                    <a:lnTo>
                      <a:pt x="320" y="404"/>
                    </a:lnTo>
                    <a:lnTo>
                      <a:pt x="321" y="404"/>
                    </a:lnTo>
                    <a:lnTo>
                      <a:pt x="322" y="406"/>
                    </a:lnTo>
                    <a:lnTo>
                      <a:pt x="326" y="404"/>
                    </a:lnTo>
                    <a:lnTo>
                      <a:pt x="326" y="403"/>
                    </a:lnTo>
                    <a:lnTo>
                      <a:pt x="325" y="402"/>
                    </a:lnTo>
                    <a:lnTo>
                      <a:pt x="325" y="400"/>
                    </a:lnTo>
                    <a:lnTo>
                      <a:pt x="321" y="398"/>
                    </a:lnTo>
                    <a:lnTo>
                      <a:pt x="324" y="396"/>
                    </a:lnTo>
                    <a:lnTo>
                      <a:pt x="323" y="395"/>
                    </a:lnTo>
                    <a:lnTo>
                      <a:pt x="324" y="396"/>
                    </a:lnTo>
                    <a:lnTo>
                      <a:pt x="329" y="394"/>
                    </a:lnTo>
                    <a:lnTo>
                      <a:pt x="330" y="394"/>
                    </a:lnTo>
                    <a:lnTo>
                      <a:pt x="332" y="393"/>
                    </a:lnTo>
                    <a:lnTo>
                      <a:pt x="333" y="393"/>
                    </a:lnTo>
                    <a:lnTo>
                      <a:pt x="336" y="394"/>
                    </a:lnTo>
                    <a:lnTo>
                      <a:pt x="337" y="393"/>
                    </a:lnTo>
                    <a:lnTo>
                      <a:pt x="339" y="394"/>
                    </a:lnTo>
                    <a:lnTo>
                      <a:pt x="342" y="393"/>
                    </a:lnTo>
                    <a:lnTo>
                      <a:pt x="345" y="395"/>
                    </a:lnTo>
                    <a:lnTo>
                      <a:pt x="346" y="393"/>
                    </a:lnTo>
                    <a:lnTo>
                      <a:pt x="346" y="392"/>
                    </a:lnTo>
                    <a:lnTo>
                      <a:pt x="348" y="390"/>
                    </a:lnTo>
                    <a:lnTo>
                      <a:pt x="350" y="390"/>
                    </a:lnTo>
                    <a:lnTo>
                      <a:pt x="350" y="388"/>
                    </a:lnTo>
                    <a:lnTo>
                      <a:pt x="348" y="384"/>
                    </a:lnTo>
                    <a:lnTo>
                      <a:pt x="349" y="383"/>
                    </a:lnTo>
                    <a:lnTo>
                      <a:pt x="351" y="383"/>
                    </a:lnTo>
                    <a:lnTo>
                      <a:pt x="353" y="383"/>
                    </a:lnTo>
                    <a:lnTo>
                      <a:pt x="355" y="383"/>
                    </a:lnTo>
                    <a:lnTo>
                      <a:pt x="356" y="383"/>
                    </a:lnTo>
                    <a:lnTo>
                      <a:pt x="357" y="381"/>
                    </a:lnTo>
                    <a:lnTo>
                      <a:pt x="359" y="381"/>
                    </a:lnTo>
                    <a:lnTo>
                      <a:pt x="359" y="380"/>
                    </a:lnTo>
                    <a:lnTo>
                      <a:pt x="361" y="378"/>
                    </a:lnTo>
                    <a:lnTo>
                      <a:pt x="362" y="376"/>
                    </a:lnTo>
                    <a:lnTo>
                      <a:pt x="362" y="377"/>
                    </a:lnTo>
                    <a:lnTo>
                      <a:pt x="362" y="376"/>
                    </a:lnTo>
                    <a:lnTo>
                      <a:pt x="364" y="370"/>
                    </a:lnTo>
                    <a:lnTo>
                      <a:pt x="363" y="370"/>
                    </a:lnTo>
                    <a:lnTo>
                      <a:pt x="363" y="367"/>
                    </a:lnTo>
                    <a:lnTo>
                      <a:pt x="360" y="367"/>
                    </a:lnTo>
                    <a:lnTo>
                      <a:pt x="362" y="364"/>
                    </a:lnTo>
                    <a:lnTo>
                      <a:pt x="362" y="362"/>
                    </a:lnTo>
                    <a:lnTo>
                      <a:pt x="361" y="361"/>
                    </a:lnTo>
                    <a:lnTo>
                      <a:pt x="361" y="363"/>
                    </a:lnTo>
                    <a:lnTo>
                      <a:pt x="358" y="365"/>
                    </a:lnTo>
                    <a:lnTo>
                      <a:pt x="356" y="364"/>
                    </a:lnTo>
                    <a:lnTo>
                      <a:pt x="355" y="366"/>
                    </a:lnTo>
                    <a:lnTo>
                      <a:pt x="354" y="366"/>
                    </a:lnTo>
                    <a:lnTo>
                      <a:pt x="356" y="364"/>
                    </a:lnTo>
                    <a:lnTo>
                      <a:pt x="356" y="362"/>
                    </a:lnTo>
                    <a:lnTo>
                      <a:pt x="357" y="363"/>
                    </a:lnTo>
                    <a:lnTo>
                      <a:pt x="358" y="361"/>
                    </a:lnTo>
                    <a:lnTo>
                      <a:pt x="356" y="358"/>
                    </a:lnTo>
                    <a:lnTo>
                      <a:pt x="356" y="357"/>
                    </a:lnTo>
                    <a:lnTo>
                      <a:pt x="356" y="354"/>
                    </a:lnTo>
                    <a:lnTo>
                      <a:pt x="354" y="355"/>
                    </a:lnTo>
                    <a:lnTo>
                      <a:pt x="355" y="353"/>
                    </a:lnTo>
                    <a:lnTo>
                      <a:pt x="353" y="353"/>
                    </a:lnTo>
                    <a:lnTo>
                      <a:pt x="354" y="351"/>
                    </a:lnTo>
                    <a:lnTo>
                      <a:pt x="356" y="347"/>
                    </a:lnTo>
                    <a:lnTo>
                      <a:pt x="359" y="347"/>
                    </a:lnTo>
                    <a:lnTo>
                      <a:pt x="362" y="349"/>
                    </a:lnTo>
                    <a:lnTo>
                      <a:pt x="364" y="347"/>
                    </a:lnTo>
                    <a:lnTo>
                      <a:pt x="364" y="346"/>
                    </a:lnTo>
                    <a:lnTo>
                      <a:pt x="366" y="348"/>
                    </a:lnTo>
                    <a:lnTo>
                      <a:pt x="368" y="345"/>
                    </a:lnTo>
                    <a:lnTo>
                      <a:pt x="366" y="344"/>
                    </a:lnTo>
                    <a:lnTo>
                      <a:pt x="366" y="340"/>
                    </a:lnTo>
                    <a:lnTo>
                      <a:pt x="367" y="338"/>
                    </a:lnTo>
                    <a:lnTo>
                      <a:pt x="367" y="339"/>
                    </a:lnTo>
                    <a:lnTo>
                      <a:pt x="368" y="337"/>
                    </a:lnTo>
                    <a:lnTo>
                      <a:pt x="366" y="334"/>
                    </a:lnTo>
                    <a:lnTo>
                      <a:pt x="365" y="332"/>
                    </a:lnTo>
                    <a:lnTo>
                      <a:pt x="363" y="332"/>
                    </a:lnTo>
                    <a:lnTo>
                      <a:pt x="361" y="331"/>
                    </a:lnTo>
                    <a:lnTo>
                      <a:pt x="359" y="331"/>
                    </a:lnTo>
                    <a:lnTo>
                      <a:pt x="358" y="330"/>
                    </a:lnTo>
                    <a:lnTo>
                      <a:pt x="359" y="326"/>
                    </a:lnTo>
                    <a:lnTo>
                      <a:pt x="359" y="324"/>
                    </a:lnTo>
                    <a:lnTo>
                      <a:pt x="360" y="322"/>
                    </a:lnTo>
                    <a:lnTo>
                      <a:pt x="362" y="317"/>
                    </a:lnTo>
                    <a:lnTo>
                      <a:pt x="364" y="315"/>
                    </a:lnTo>
                    <a:lnTo>
                      <a:pt x="364" y="313"/>
                    </a:lnTo>
                    <a:lnTo>
                      <a:pt x="366" y="311"/>
                    </a:lnTo>
                    <a:lnTo>
                      <a:pt x="369" y="311"/>
                    </a:lnTo>
                    <a:lnTo>
                      <a:pt x="369" y="313"/>
                    </a:lnTo>
                    <a:lnTo>
                      <a:pt x="370" y="313"/>
                    </a:lnTo>
                    <a:lnTo>
                      <a:pt x="371" y="312"/>
                    </a:lnTo>
                    <a:lnTo>
                      <a:pt x="373" y="311"/>
                    </a:lnTo>
                    <a:lnTo>
                      <a:pt x="374" y="311"/>
                    </a:lnTo>
                    <a:lnTo>
                      <a:pt x="375" y="311"/>
                    </a:lnTo>
                    <a:lnTo>
                      <a:pt x="375" y="307"/>
                    </a:lnTo>
                    <a:lnTo>
                      <a:pt x="372" y="306"/>
                    </a:lnTo>
                    <a:lnTo>
                      <a:pt x="373" y="303"/>
                    </a:lnTo>
                    <a:lnTo>
                      <a:pt x="372" y="303"/>
                    </a:lnTo>
                    <a:lnTo>
                      <a:pt x="372" y="302"/>
                    </a:lnTo>
                    <a:lnTo>
                      <a:pt x="368" y="302"/>
                    </a:lnTo>
                    <a:lnTo>
                      <a:pt x="367" y="300"/>
                    </a:lnTo>
                    <a:lnTo>
                      <a:pt x="367" y="297"/>
                    </a:lnTo>
                    <a:lnTo>
                      <a:pt x="369" y="294"/>
                    </a:lnTo>
                    <a:lnTo>
                      <a:pt x="369" y="293"/>
                    </a:lnTo>
                    <a:lnTo>
                      <a:pt x="370" y="294"/>
                    </a:lnTo>
                    <a:lnTo>
                      <a:pt x="373" y="293"/>
                    </a:lnTo>
                    <a:lnTo>
                      <a:pt x="373" y="292"/>
                    </a:lnTo>
                    <a:lnTo>
                      <a:pt x="375" y="293"/>
                    </a:lnTo>
                    <a:lnTo>
                      <a:pt x="375" y="292"/>
                    </a:lnTo>
                    <a:lnTo>
                      <a:pt x="374" y="290"/>
                    </a:lnTo>
                    <a:lnTo>
                      <a:pt x="375" y="289"/>
                    </a:lnTo>
                    <a:lnTo>
                      <a:pt x="377" y="289"/>
                    </a:lnTo>
                    <a:lnTo>
                      <a:pt x="378" y="288"/>
                    </a:lnTo>
                    <a:lnTo>
                      <a:pt x="378" y="286"/>
                    </a:lnTo>
                    <a:lnTo>
                      <a:pt x="379" y="285"/>
                    </a:lnTo>
                    <a:lnTo>
                      <a:pt x="378" y="283"/>
                    </a:lnTo>
                    <a:lnTo>
                      <a:pt x="378" y="282"/>
                    </a:lnTo>
                    <a:lnTo>
                      <a:pt x="378" y="281"/>
                    </a:lnTo>
                    <a:lnTo>
                      <a:pt x="378" y="279"/>
                    </a:lnTo>
                    <a:lnTo>
                      <a:pt x="379" y="279"/>
                    </a:lnTo>
                    <a:lnTo>
                      <a:pt x="382" y="279"/>
                    </a:lnTo>
                    <a:lnTo>
                      <a:pt x="384" y="278"/>
                    </a:lnTo>
                    <a:lnTo>
                      <a:pt x="386" y="279"/>
                    </a:lnTo>
                    <a:lnTo>
                      <a:pt x="390" y="276"/>
                    </a:lnTo>
                    <a:lnTo>
                      <a:pt x="392" y="274"/>
                    </a:lnTo>
                    <a:lnTo>
                      <a:pt x="392" y="272"/>
                    </a:lnTo>
                    <a:lnTo>
                      <a:pt x="395" y="272"/>
                    </a:lnTo>
                    <a:lnTo>
                      <a:pt x="395" y="274"/>
                    </a:lnTo>
                    <a:lnTo>
                      <a:pt x="396" y="275"/>
                    </a:lnTo>
                    <a:lnTo>
                      <a:pt x="396" y="274"/>
                    </a:lnTo>
                    <a:lnTo>
                      <a:pt x="398" y="272"/>
                    </a:lnTo>
                    <a:lnTo>
                      <a:pt x="400" y="272"/>
                    </a:lnTo>
                    <a:lnTo>
                      <a:pt x="403" y="270"/>
                    </a:lnTo>
                    <a:lnTo>
                      <a:pt x="403" y="268"/>
                    </a:lnTo>
                    <a:lnTo>
                      <a:pt x="406" y="268"/>
                    </a:lnTo>
                    <a:lnTo>
                      <a:pt x="406" y="266"/>
                    </a:lnTo>
                    <a:lnTo>
                      <a:pt x="405" y="266"/>
                    </a:lnTo>
                    <a:lnTo>
                      <a:pt x="406" y="266"/>
                    </a:lnTo>
                    <a:lnTo>
                      <a:pt x="405" y="264"/>
                    </a:lnTo>
                    <a:lnTo>
                      <a:pt x="403" y="260"/>
                    </a:lnTo>
                    <a:lnTo>
                      <a:pt x="406" y="258"/>
                    </a:lnTo>
                    <a:lnTo>
                      <a:pt x="405" y="258"/>
                    </a:lnTo>
                    <a:lnTo>
                      <a:pt x="404" y="253"/>
                    </a:lnTo>
                    <a:lnTo>
                      <a:pt x="405" y="253"/>
                    </a:lnTo>
                    <a:lnTo>
                      <a:pt x="405" y="251"/>
                    </a:lnTo>
                    <a:lnTo>
                      <a:pt x="406" y="248"/>
                    </a:lnTo>
                    <a:lnTo>
                      <a:pt x="406" y="246"/>
                    </a:lnTo>
                    <a:lnTo>
                      <a:pt x="407" y="244"/>
                    </a:lnTo>
                    <a:lnTo>
                      <a:pt x="408" y="243"/>
                    </a:lnTo>
                    <a:lnTo>
                      <a:pt x="408" y="240"/>
                    </a:lnTo>
                    <a:lnTo>
                      <a:pt x="406" y="242"/>
                    </a:lnTo>
                    <a:lnTo>
                      <a:pt x="405" y="241"/>
                    </a:lnTo>
                    <a:lnTo>
                      <a:pt x="404" y="239"/>
                    </a:lnTo>
                    <a:lnTo>
                      <a:pt x="406" y="238"/>
                    </a:lnTo>
                    <a:lnTo>
                      <a:pt x="405" y="236"/>
                    </a:lnTo>
                    <a:lnTo>
                      <a:pt x="405" y="235"/>
                    </a:lnTo>
                    <a:lnTo>
                      <a:pt x="406" y="234"/>
                    </a:lnTo>
                    <a:lnTo>
                      <a:pt x="404" y="229"/>
                    </a:lnTo>
                    <a:lnTo>
                      <a:pt x="405" y="226"/>
                    </a:lnTo>
                    <a:lnTo>
                      <a:pt x="406" y="225"/>
                    </a:lnTo>
                    <a:lnTo>
                      <a:pt x="408" y="223"/>
                    </a:lnTo>
                    <a:lnTo>
                      <a:pt x="410" y="221"/>
                    </a:lnTo>
                    <a:lnTo>
                      <a:pt x="408" y="217"/>
                    </a:lnTo>
                    <a:lnTo>
                      <a:pt x="412" y="215"/>
                    </a:lnTo>
                    <a:lnTo>
                      <a:pt x="413" y="213"/>
                    </a:lnTo>
                    <a:lnTo>
                      <a:pt x="410" y="212"/>
                    </a:lnTo>
                    <a:lnTo>
                      <a:pt x="410" y="211"/>
                    </a:lnTo>
                    <a:lnTo>
                      <a:pt x="410" y="209"/>
                    </a:lnTo>
                    <a:lnTo>
                      <a:pt x="411" y="208"/>
                    </a:lnTo>
                    <a:lnTo>
                      <a:pt x="410" y="208"/>
                    </a:lnTo>
                    <a:lnTo>
                      <a:pt x="409" y="209"/>
                    </a:lnTo>
                    <a:lnTo>
                      <a:pt x="408" y="208"/>
                    </a:lnTo>
                    <a:lnTo>
                      <a:pt x="406" y="206"/>
                    </a:lnTo>
                    <a:lnTo>
                      <a:pt x="405" y="204"/>
                    </a:lnTo>
                    <a:lnTo>
                      <a:pt x="406" y="203"/>
                    </a:lnTo>
                    <a:lnTo>
                      <a:pt x="406" y="202"/>
                    </a:lnTo>
                    <a:lnTo>
                      <a:pt x="404" y="200"/>
                    </a:lnTo>
                    <a:lnTo>
                      <a:pt x="405" y="200"/>
                    </a:lnTo>
                    <a:lnTo>
                      <a:pt x="407" y="200"/>
                    </a:lnTo>
                    <a:lnTo>
                      <a:pt x="408" y="201"/>
                    </a:lnTo>
                    <a:lnTo>
                      <a:pt x="409" y="205"/>
                    </a:lnTo>
                    <a:lnTo>
                      <a:pt x="412" y="204"/>
                    </a:lnTo>
                    <a:lnTo>
                      <a:pt x="413" y="203"/>
                    </a:lnTo>
                    <a:lnTo>
                      <a:pt x="413" y="202"/>
                    </a:lnTo>
                    <a:lnTo>
                      <a:pt x="416" y="200"/>
                    </a:lnTo>
                    <a:lnTo>
                      <a:pt x="418" y="197"/>
                    </a:lnTo>
                    <a:lnTo>
                      <a:pt x="419" y="197"/>
                    </a:lnTo>
                    <a:lnTo>
                      <a:pt x="422" y="191"/>
                    </a:lnTo>
                    <a:lnTo>
                      <a:pt x="422" y="187"/>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0" name="Group 116">
              <a:extLst>
                <a:ext uri="{FF2B5EF4-FFF2-40B4-BE49-F238E27FC236}">
                  <a16:creationId xmlns:a16="http://schemas.microsoft.com/office/drawing/2014/main" id="{272A5B78-1B64-733F-2DDB-33982999EC28}"/>
                </a:ext>
              </a:extLst>
            </p:cNvPr>
            <p:cNvGrpSpPr>
              <a:grpSpLocks/>
            </p:cNvGrpSpPr>
            <p:nvPr/>
          </p:nvGrpSpPr>
          <p:grpSpPr bwMode="auto">
            <a:xfrm>
              <a:off x="1749" y="3515"/>
              <a:ext cx="370" cy="313"/>
              <a:chOff x="1749" y="3515"/>
              <a:chExt cx="370" cy="313"/>
            </a:xfrm>
          </p:grpSpPr>
          <p:sp>
            <p:nvSpPr>
              <p:cNvPr id="150" name="Freeform 114">
                <a:extLst>
                  <a:ext uri="{FF2B5EF4-FFF2-40B4-BE49-F238E27FC236}">
                    <a16:creationId xmlns:a16="http://schemas.microsoft.com/office/drawing/2014/main" id="{95182B5A-AA63-EAE0-9AD7-68920ECF9C6E}"/>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1" name="Freeform 115">
                <a:extLst>
                  <a:ext uri="{FF2B5EF4-FFF2-40B4-BE49-F238E27FC236}">
                    <a16:creationId xmlns:a16="http://schemas.microsoft.com/office/drawing/2014/main" id="{7D2EC435-A200-7571-2A87-58ADB5343D60}"/>
                  </a:ext>
                </a:extLst>
              </p:cNvPr>
              <p:cNvSpPr>
                <a:spLocks/>
              </p:cNvSpPr>
              <p:nvPr/>
            </p:nvSpPr>
            <p:spPr bwMode="auto">
              <a:xfrm>
                <a:off x="1749" y="3515"/>
                <a:ext cx="370" cy="313"/>
              </a:xfrm>
              <a:custGeom>
                <a:avLst/>
                <a:gdLst>
                  <a:gd name="T0" fmla="*/ 360 w 370"/>
                  <a:gd name="T1" fmla="*/ 67 h 313"/>
                  <a:gd name="T2" fmla="*/ 345 w 370"/>
                  <a:gd name="T3" fmla="*/ 47 h 313"/>
                  <a:gd name="T4" fmla="*/ 321 w 370"/>
                  <a:gd name="T5" fmla="*/ 29 h 313"/>
                  <a:gd name="T6" fmla="*/ 291 w 370"/>
                  <a:gd name="T7" fmla="*/ 15 h 313"/>
                  <a:gd name="T8" fmla="*/ 261 w 370"/>
                  <a:gd name="T9" fmla="*/ 18 h 313"/>
                  <a:gd name="T10" fmla="*/ 248 w 370"/>
                  <a:gd name="T11" fmla="*/ 0 h 313"/>
                  <a:gd name="T12" fmla="*/ 224 w 370"/>
                  <a:gd name="T13" fmla="*/ 10 h 313"/>
                  <a:gd name="T14" fmla="*/ 217 w 370"/>
                  <a:gd name="T15" fmla="*/ 11 h 313"/>
                  <a:gd name="T16" fmla="*/ 202 w 370"/>
                  <a:gd name="T17" fmla="*/ 21 h 313"/>
                  <a:gd name="T18" fmla="*/ 198 w 370"/>
                  <a:gd name="T19" fmla="*/ 39 h 313"/>
                  <a:gd name="T20" fmla="*/ 187 w 370"/>
                  <a:gd name="T21" fmla="*/ 43 h 313"/>
                  <a:gd name="T22" fmla="*/ 178 w 370"/>
                  <a:gd name="T23" fmla="*/ 34 h 313"/>
                  <a:gd name="T24" fmla="*/ 168 w 370"/>
                  <a:gd name="T25" fmla="*/ 38 h 313"/>
                  <a:gd name="T26" fmla="*/ 156 w 370"/>
                  <a:gd name="T27" fmla="*/ 36 h 313"/>
                  <a:gd name="T28" fmla="*/ 157 w 370"/>
                  <a:gd name="T29" fmla="*/ 53 h 313"/>
                  <a:gd name="T30" fmla="*/ 147 w 370"/>
                  <a:gd name="T31" fmla="*/ 56 h 313"/>
                  <a:gd name="T32" fmla="*/ 132 w 370"/>
                  <a:gd name="T33" fmla="*/ 51 h 313"/>
                  <a:gd name="T34" fmla="*/ 124 w 370"/>
                  <a:gd name="T35" fmla="*/ 54 h 313"/>
                  <a:gd name="T36" fmla="*/ 110 w 370"/>
                  <a:gd name="T37" fmla="*/ 73 h 313"/>
                  <a:gd name="T38" fmla="*/ 100 w 370"/>
                  <a:gd name="T39" fmla="*/ 62 h 313"/>
                  <a:gd name="T40" fmla="*/ 85 w 370"/>
                  <a:gd name="T41" fmla="*/ 58 h 313"/>
                  <a:gd name="T42" fmla="*/ 83 w 370"/>
                  <a:gd name="T43" fmla="*/ 45 h 313"/>
                  <a:gd name="T44" fmla="*/ 74 w 370"/>
                  <a:gd name="T45" fmla="*/ 53 h 313"/>
                  <a:gd name="T46" fmla="*/ 77 w 370"/>
                  <a:gd name="T47" fmla="*/ 73 h 313"/>
                  <a:gd name="T48" fmla="*/ 66 w 370"/>
                  <a:gd name="T49" fmla="*/ 79 h 313"/>
                  <a:gd name="T50" fmla="*/ 59 w 370"/>
                  <a:gd name="T51" fmla="*/ 93 h 313"/>
                  <a:gd name="T52" fmla="*/ 45 w 370"/>
                  <a:gd name="T53" fmla="*/ 95 h 313"/>
                  <a:gd name="T54" fmla="*/ 30 w 370"/>
                  <a:gd name="T55" fmla="*/ 93 h 313"/>
                  <a:gd name="T56" fmla="*/ 25 w 370"/>
                  <a:gd name="T57" fmla="*/ 104 h 313"/>
                  <a:gd name="T58" fmla="*/ 15 w 370"/>
                  <a:gd name="T59" fmla="*/ 111 h 313"/>
                  <a:gd name="T60" fmla="*/ 16 w 370"/>
                  <a:gd name="T61" fmla="*/ 138 h 313"/>
                  <a:gd name="T62" fmla="*/ 16 w 370"/>
                  <a:gd name="T63" fmla="*/ 148 h 313"/>
                  <a:gd name="T64" fmla="*/ 27 w 370"/>
                  <a:gd name="T65" fmla="*/ 154 h 313"/>
                  <a:gd name="T66" fmla="*/ 18 w 370"/>
                  <a:gd name="T67" fmla="*/ 168 h 313"/>
                  <a:gd name="T68" fmla="*/ 6 w 370"/>
                  <a:gd name="T69" fmla="*/ 181 h 313"/>
                  <a:gd name="T70" fmla="*/ 11 w 370"/>
                  <a:gd name="T71" fmla="*/ 192 h 313"/>
                  <a:gd name="T72" fmla="*/ 31 w 370"/>
                  <a:gd name="T73" fmla="*/ 197 h 313"/>
                  <a:gd name="T74" fmla="*/ 28 w 370"/>
                  <a:gd name="T75" fmla="*/ 216 h 313"/>
                  <a:gd name="T76" fmla="*/ 42 w 370"/>
                  <a:gd name="T77" fmla="*/ 227 h 313"/>
                  <a:gd name="T78" fmla="*/ 55 w 370"/>
                  <a:gd name="T79" fmla="*/ 229 h 313"/>
                  <a:gd name="T80" fmla="*/ 64 w 370"/>
                  <a:gd name="T81" fmla="*/ 240 h 313"/>
                  <a:gd name="T82" fmla="*/ 68 w 370"/>
                  <a:gd name="T83" fmla="*/ 247 h 313"/>
                  <a:gd name="T84" fmla="*/ 89 w 370"/>
                  <a:gd name="T85" fmla="*/ 259 h 313"/>
                  <a:gd name="T86" fmla="*/ 104 w 370"/>
                  <a:gd name="T87" fmla="*/ 262 h 313"/>
                  <a:gd name="T88" fmla="*/ 124 w 370"/>
                  <a:gd name="T89" fmla="*/ 285 h 313"/>
                  <a:gd name="T90" fmla="*/ 136 w 370"/>
                  <a:gd name="T91" fmla="*/ 305 h 313"/>
                  <a:gd name="T92" fmla="*/ 159 w 370"/>
                  <a:gd name="T93" fmla="*/ 306 h 313"/>
                  <a:gd name="T94" fmla="*/ 178 w 370"/>
                  <a:gd name="T95" fmla="*/ 283 h 313"/>
                  <a:gd name="T96" fmla="*/ 212 w 370"/>
                  <a:gd name="T97" fmla="*/ 271 h 313"/>
                  <a:gd name="T98" fmla="*/ 221 w 370"/>
                  <a:gd name="T99" fmla="*/ 244 h 313"/>
                  <a:gd name="T100" fmla="*/ 250 w 370"/>
                  <a:gd name="T101" fmla="*/ 245 h 313"/>
                  <a:gd name="T102" fmla="*/ 274 w 370"/>
                  <a:gd name="T103" fmla="*/ 219 h 313"/>
                  <a:gd name="T104" fmla="*/ 278 w 370"/>
                  <a:gd name="T105" fmla="*/ 191 h 313"/>
                  <a:gd name="T106" fmla="*/ 290 w 370"/>
                  <a:gd name="T107" fmla="*/ 157 h 313"/>
                  <a:gd name="T108" fmla="*/ 303 w 370"/>
                  <a:gd name="T109" fmla="*/ 128 h 313"/>
                  <a:gd name="T110" fmla="*/ 320 w 370"/>
                  <a:gd name="T111" fmla="*/ 123 h 313"/>
                  <a:gd name="T112" fmla="*/ 345 w 370"/>
                  <a:gd name="T113" fmla="*/ 114 h 3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0"/>
                  <a:gd name="T172" fmla="*/ 0 h 313"/>
                  <a:gd name="T173" fmla="*/ 370 w 370"/>
                  <a:gd name="T174" fmla="*/ 313 h 3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0" h="313">
                    <a:moveTo>
                      <a:pt x="370" y="93"/>
                    </a:moveTo>
                    <a:lnTo>
                      <a:pt x="368" y="84"/>
                    </a:lnTo>
                    <a:lnTo>
                      <a:pt x="368" y="82"/>
                    </a:lnTo>
                    <a:lnTo>
                      <a:pt x="368" y="80"/>
                    </a:lnTo>
                    <a:lnTo>
                      <a:pt x="366" y="78"/>
                    </a:lnTo>
                    <a:lnTo>
                      <a:pt x="364" y="78"/>
                    </a:lnTo>
                    <a:lnTo>
                      <a:pt x="362" y="76"/>
                    </a:lnTo>
                    <a:lnTo>
                      <a:pt x="360" y="75"/>
                    </a:lnTo>
                    <a:lnTo>
                      <a:pt x="357" y="75"/>
                    </a:lnTo>
                    <a:lnTo>
                      <a:pt x="360" y="67"/>
                    </a:lnTo>
                    <a:lnTo>
                      <a:pt x="358" y="61"/>
                    </a:lnTo>
                    <a:lnTo>
                      <a:pt x="357" y="61"/>
                    </a:lnTo>
                    <a:lnTo>
                      <a:pt x="356" y="60"/>
                    </a:lnTo>
                    <a:lnTo>
                      <a:pt x="357" y="60"/>
                    </a:lnTo>
                    <a:lnTo>
                      <a:pt x="356" y="59"/>
                    </a:lnTo>
                    <a:lnTo>
                      <a:pt x="354" y="55"/>
                    </a:lnTo>
                    <a:lnTo>
                      <a:pt x="352" y="55"/>
                    </a:lnTo>
                    <a:lnTo>
                      <a:pt x="349" y="52"/>
                    </a:lnTo>
                    <a:lnTo>
                      <a:pt x="347" y="51"/>
                    </a:lnTo>
                    <a:lnTo>
                      <a:pt x="345" y="47"/>
                    </a:lnTo>
                    <a:lnTo>
                      <a:pt x="343" y="44"/>
                    </a:lnTo>
                    <a:lnTo>
                      <a:pt x="343" y="35"/>
                    </a:lnTo>
                    <a:lnTo>
                      <a:pt x="342" y="33"/>
                    </a:lnTo>
                    <a:lnTo>
                      <a:pt x="340" y="32"/>
                    </a:lnTo>
                    <a:lnTo>
                      <a:pt x="335" y="31"/>
                    </a:lnTo>
                    <a:lnTo>
                      <a:pt x="334" y="31"/>
                    </a:lnTo>
                    <a:lnTo>
                      <a:pt x="331" y="34"/>
                    </a:lnTo>
                    <a:lnTo>
                      <a:pt x="329" y="35"/>
                    </a:lnTo>
                    <a:lnTo>
                      <a:pt x="322" y="32"/>
                    </a:lnTo>
                    <a:lnTo>
                      <a:pt x="321" y="29"/>
                    </a:lnTo>
                    <a:lnTo>
                      <a:pt x="319" y="29"/>
                    </a:lnTo>
                    <a:lnTo>
                      <a:pt x="315" y="31"/>
                    </a:lnTo>
                    <a:lnTo>
                      <a:pt x="312" y="29"/>
                    </a:lnTo>
                    <a:lnTo>
                      <a:pt x="309" y="23"/>
                    </a:lnTo>
                    <a:lnTo>
                      <a:pt x="307" y="18"/>
                    </a:lnTo>
                    <a:lnTo>
                      <a:pt x="306" y="17"/>
                    </a:lnTo>
                    <a:lnTo>
                      <a:pt x="304" y="18"/>
                    </a:lnTo>
                    <a:lnTo>
                      <a:pt x="298" y="19"/>
                    </a:lnTo>
                    <a:lnTo>
                      <a:pt x="296" y="14"/>
                    </a:lnTo>
                    <a:lnTo>
                      <a:pt x="291" y="15"/>
                    </a:lnTo>
                    <a:lnTo>
                      <a:pt x="289" y="14"/>
                    </a:lnTo>
                    <a:lnTo>
                      <a:pt x="288" y="15"/>
                    </a:lnTo>
                    <a:lnTo>
                      <a:pt x="285" y="14"/>
                    </a:lnTo>
                    <a:lnTo>
                      <a:pt x="283" y="15"/>
                    </a:lnTo>
                    <a:lnTo>
                      <a:pt x="282" y="15"/>
                    </a:lnTo>
                    <a:lnTo>
                      <a:pt x="279" y="14"/>
                    </a:lnTo>
                    <a:lnTo>
                      <a:pt x="276" y="15"/>
                    </a:lnTo>
                    <a:lnTo>
                      <a:pt x="270" y="16"/>
                    </a:lnTo>
                    <a:lnTo>
                      <a:pt x="264" y="18"/>
                    </a:lnTo>
                    <a:lnTo>
                      <a:pt x="261" y="18"/>
                    </a:lnTo>
                    <a:lnTo>
                      <a:pt x="261" y="19"/>
                    </a:lnTo>
                    <a:lnTo>
                      <a:pt x="258" y="17"/>
                    </a:lnTo>
                    <a:lnTo>
                      <a:pt x="259" y="14"/>
                    </a:lnTo>
                    <a:lnTo>
                      <a:pt x="259" y="9"/>
                    </a:lnTo>
                    <a:lnTo>
                      <a:pt x="257" y="6"/>
                    </a:lnTo>
                    <a:lnTo>
                      <a:pt x="255" y="2"/>
                    </a:lnTo>
                    <a:lnTo>
                      <a:pt x="253" y="2"/>
                    </a:lnTo>
                    <a:lnTo>
                      <a:pt x="253" y="3"/>
                    </a:lnTo>
                    <a:lnTo>
                      <a:pt x="250" y="0"/>
                    </a:lnTo>
                    <a:lnTo>
                      <a:pt x="248" y="0"/>
                    </a:lnTo>
                    <a:lnTo>
                      <a:pt x="239" y="0"/>
                    </a:lnTo>
                    <a:lnTo>
                      <a:pt x="237" y="6"/>
                    </a:lnTo>
                    <a:lnTo>
                      <a:pt x="233" y="10"/>
                    </a:lnTo>
                    <a:lnTo>
                      <a:pt x="233" y="11"/>
                    </a:lnTo>
                    <a:lnTo>
                      <a:pt x="233" y="13"/>
                    </a:lnTo>
                    <a:lnTo>
                      <a:pt x="230" y="13"/>
                    </a:lnTo>
                    <a:lnTo>
                      <a:pt x="228" y="10"/>
                    </a:lnTo>
                    <a:lnTo>
                      <a:pt x="226" y="11"/>
                    </a:lnTo>
                    <a:lnTo>
                      <a:pt x="225" y="10"/>
                    </a:lnTo>
                    <a:lnTo>
                      <a:pt x="224" y="10"/>
                    </a:lnTo>
                    <a:lnTo>
                      <a:pt x="224" y="8"/>
                    </a:lnTo>
                    <a:lnTo>
                      <a:pt x="220" y="8"/>
                    </a:lnTo>
                    <a:lnTo>
                      <a:pt x="220" y="6"/>
                    </a:lnTo>
                    <a:lnTo>
                      <a:pt x="219" y="5"/>
                    </a:lnTo>
                    <a:lnTo>
                      <a:pt x="217" y="5"/>
                    </a:lnTo>
                    <a:lnTo>
                      <a:pt x="218" y="6"/>
                    </a:lnTo>
                    <a:lnTo>
                      <a:pt x="218" y="8"/>
                    </a:lnTo>
                    <a:lnTo>
                      <a:pt x="217" y="10"/>
                    </a:lnTo>
                    <a:lnTo>
                      <a:pt x="217" y="11"/>
                    </a:lnTo>
                    <a:lnTo>
                      <a:pt x="217" y="14"/>
                    </a:lnTo>
                    <a:lnTo>
                      <a:pt x="211" y="15"/>
                    </a:lnTo>
                    <a:lnTo>
                      <a:pt x="210" y="14"/>
                    </a:lnTo>
                    <a:lnTo>
                      <a:pt x="209" y="16"/>
                    </a:lnTo>
                    <a:lnTo>
                      <a:pt x="209" y="17"/>
                    </a:lnTo>
                    <a:lnTo>
                      <a:pt x="208" y="19"/>
                    </a:lnTo>
                    <a:lnTo>
                      <a:pt x="204" y="20"/>
                    </a:lnTo>
                    <a:lnTo>
                      <a:pt x="203" y="21"/>
                    </a:lnTo>
                    <a:lnTo>
                      <a:pt x="202" y="20"/>
                    </a:lnTo>
                    <a:lnTo>
                      <a:pt x="202" y="21"/>
                    </a:lnTo>
                    <a:lnTo>
                      <a:pt x="204" y="25"/>
                    </a:lnTo>
                    <a:lnTo>
                      <a:pt x="204" y="28"/>
                    </a:lnTo>
                    <a:lnTo>
                      <a:pt x="203" y="29"/>
                    </a:lnTo>
                    <a:lnTo>
                      <a:pt x="203" y="30"/>
                    </a:lnTo>
                    <a:lnTo>
                      <a:pt x="202" y="31"/>
                    </a:lnTo>
                    <a:lnTo>
                      <a:pt x="201" y="32"/>
                    </a:lnTo>
                    <a:lnTo>
                      <a:pt x="198" y="33"/>
                    </a:lnTo>
                    <a:lnTo>
                      <a:pt x="198" y="34"/>
                    </a:lnTo>
                    <a:lnTo>
                      <a:pt x="199" y="36"/>
                    </a:lnTo>
                    <a:lnTo>
                      <a:pt x="198" y="39"/>
                    </a:lnTo>
                    <a:lnTo>
                      <a:pt x="198" y="40"/>
                    </a:lnTo>
                    <a:lnTo>
                      <a:pt x="198" y="42"/>
                    </a:lnTo>
                    <a:lnTo>
                      <a:pt x="197" y="42"/>
                    </a:lnTo>
                    <a:lnTo>
                      <a:pt x="197" y="43"/>
                    </a:lnTo>
                    <a:lnTo>
                      <a:pt x="196" y="43"/>
                    </a:lnTo>
                    <a:lnTo>
                      <a:pt x="195" y="43"/>
                    </a:lnTo>
                    <a:lnTo>
                      <a:pt x="194" y="43"/>
                    </a:lnTo>
                    <a:lnTo>
                      <a:pt x="194" y="42"/>
                    </a:lnTo>
                    <a:lnTo>
                      <a:pt x="192" y="42"/>
                    </a:lnTo>
                    <a:lnTo>
                      <a:pt x="187" y="43"/>
                    </a:lnTo>
                    <a:lnTo>
                      <a:pt x="186" y="44"/>
                    </a:lnTo>
                    <a:lnTo>
                      <a:pt x="185" y="44"/>
                    </a:lnTo>
                    <a:lnTo>
                      <a:pt x="183" y="41"/>
                    </a:lnTo>
                    <a:lnTo>
                      <a:pt x="181" y="41"/>
                    </a:lnTo>
                    <a:lnTo>
                      <a:pt x="181" y="40"/>
                    </a:lnTo>
                    <a:lnTo>
                      <a:pt x="179" y="39"/>
                    </a:lnTo>
                    <a:lnTo>
                      <a:pt x="179" y="38"/>
                    </a:lnTo>
                    <a:lnTo>
                      <a:pt x="180" y="36"/>
                    </a:lnTo>
                    <a:lnTo>
                      <a:pt x="179" y="36"/>
                    </a:lnTo>
                    <a:lnTo>
                      <a:pt x="178" y="34"/>
                    </a:lnTo>
                    <a:lnTo>
                      <a:pt x="176" y="32"/>
                    </a:lnTo>
                    <a:lnTo>
                      <a:pt x="175" y="29"/>
                    </a:lnTo>
                    <a:lnTo>
                      <a:pt x="173" y="31"/>
                    </a:lnTo>
                    <a:lnTo>
                      <a:pt x="171" y="29"/>
                    </a:lnTo>
                    <a:lnTo>
                      <a:pt x="170" y="29"/>
                    </a:lnTo>
                    <a:lnTo>
                      <a:pt x="170" y="31"/>
                    </a:lnTo>
                    <a:lnTo>
                      <a:pt x="168" y="32"/>
                    </a:lnTo>
                    <a:lnTo>
                      <a:pt x="168" y="34"/>
                    </a:lnTo>
                    <a:lnTo>
                      <a:pt x="168" y="38"/>
                    </a:lnTo>
                    <a:lnTo>
                      <a:pt x="167" y="39"/>
                    </a:lnTo>
                    <a:lnTo>
                      <a:pt x="165" y="39"/>
                    </a:lnTo>
                    <a:lnTo>
                      <a:pt x="163" y="33"/>
                    </a:lnTo>
                    <a:lnTo>
                      <a:pt x="159" y="34"/>
                    </a:lnTo>
                    <a:lnTo>
                      <a:pt x="158" y="34"/>
                    </a:lnTo>
                    <a:lnTo>
                      <a:pt x="157" y="35"/>
                    </a:lnTo>
                    <a:lnTo>
                      <a:pt x="156" y="33"/>
                    </a:lnTo>
                    <a:lnTo>
                      <a:pt x="155" y="34"/>
                    </a:lnTo>
                    <a:lnTo>
                      <a:pt x="156" y="36"/>
                    </a:lnTo>
                    <a:lnTo>
                      <a:pt x="155" y="37"/>
                    </a:lnTo>
                    <a:lnTo>
                      <a:pt x="158" y="40"/>
                    </a:lnTo>
                    <a:lnTo>
                      <a:pt x="158" y="43"/>
                    </a:lnTo>
                    <a:lnTo>
                      <a:pt x="159" y="45"/>
                    </a:lnTo>
                    <a:lnTo>
                      <a:pt x="162" y="47"/>
                    </a:lnTo>
                    <a:lnTo>
                      <a:pt x="160" y="47"/>
                    </a:lnTo>
                    <a:lnTo>
                      <a:pt x="162" y="50"/>
                    </a:lnTo>
                    <a:lnTo>
                      <a:pt x="158" y="53"/>
                    </a:lnTo>
                    <a:lnTo>
                      <a:pt x="157" y="53"/>
                    </a:lnTo>
                    <a:lnTo>
                      <a:pt x="156" y="56"/>
                    </a:lnTo>
                    <a:lnTo>
                      <a:pt x="153" y="57"/>
                    </a:lnTo>
                    <a:lnTo>
                      <a:pt x="151" y="57"/>
                    </a:lnTo>
                    <a:lnTo>
                      <a:pt x="150" y="57"/>
                    </a:lnTo>
                    <a:lnTo>
                      <a:pt x="150" y="56"/>
                    </a:lnTo>
                    <a:lnTo>
                      <a:pt x="150" y="57"/>
                    </a:lnTo>
                    <a:lnTo>
                      <a:pt x="148" y="57"/>
                    </a:lnTo>
                    <a:lnTo>
                      <a:pt x="147" y="57"/>
                    </a:lnTo>
                    <a:lnTo>
                      <a:pt x="147" y="56"/>
                    </a:lnTo>
                    <a:lnTo>
                      <a:pt x="145" y="57"/>
                    </a:lnTo>
                    <a:lnTo>
                      <a:pt x="145" y="56"/>
                    </a:lnTo>
                    <a:lnTo>
                      <a:pt x="145" y="54"/>
                    </a:lnTo>
                    <a:lnTo>
                      <a:pt x="143" y="52"/>
                    </a:lnTo>
                    <a:lnTo>
                      <a:pt x="142" y="51"/>
                    </a:lnTo>
                    <a:lnTo>
                      <a:pt x="141" y="52"/>
                    </a:lnTo>
                    <a:lnTo>
                      <a:pt x="139" y="52"/>
                    </a:lnTo>
                    <a:lnTo>
                      <a:pt x="139" y="51"/>
                    </a:lnTo>
                    <a:lnTo>
                      <a:pt x="133" y="53"/>
                    </a:lnTo>
                    <a:lnTo>
                      <a:pt x="132" y="51"/>
                    </a:lnTo>
                    <a:lnTo>
                      <a:pt x="130" y="53"/>
                    </a:lnTo>
                    <a:lnTo>
                      <a:pt x="129" y="53"/>
                    </a:lnTo>
                    <a:lnTo>
                      <a:pt x="127" y="56"/>
                    </a:lnTo>
                    <a:lnTo>
                      <a:pt x="126" y="55"/>
                    </a:lnTo>
                    <a:lnTo>
                      <a:pt x="126" y="54"/>
                    </a:lnTo>
                    <a:lnTo>
                      <a:pt x="126" y="52"/>
                    </a:lnTo>
                    <a:lnTo>
                      <a:pt x="124" y="53"/>
                    </a:lnTo>
                    <a:lnTo>
                      <a:pt x="121" y="52"/>
                    </a:lnTo>
                    <a:lnTo>
                      <a:pt x="124" y="54"/>
                    </a:lnTo>
                    <a:lnTo>
                      <a:pt x="122" y="56"/>
                    </a:lnTo>
                    <a:lnTo>
                      <a:pt x="123" y="56"/>
                    </a:lnTo>
                    <a:lnTo>
                      <a:pt x="124" y="57"/>
                    </a:lnTo>
                    <a:lnTo>
                      <a:pt x="123" y="62"/>
                    </a:lnTo>
                    <a:lnTo>
                      <a:pt x="122" y="63"/>
                    </a:lnTo>
                    <a:lnTo>
                      <a:pt x="121" y="63"/>
                    </a:lnTo>
                    <a:lnTo>
                      <a:pt x="120" y="63"/>
                    </a:lnTo>
                    <a:lnTo>
                      <a:pt x="117" y="67"/>
                    </a:lnTo>
                    <a:lnTo>
                      <a:pt x="110" y="73"/>
                    </a:lnTo>
                    <a:lnTo>
                      <a:pt x="110" y="68"/>
                    </a:lnTo>
                    <a:lnTo>
                      <a:pt x="109" y="66"/>
                    </a:lnTo>
                    <a:lnTo>
                      <a:pt x="107" y="63"/>
                    </a:lnTo>
                    <a:lnTo>
                      <a:pt x="104" y="62"/>
                    </a:lnTo>
                    <a:lnTo>
                      <a:pt x="105" y="61"/>
                    </a:lnTo>
                    <a:lnTo>
                      <a:pt x="102" y="61"/>
                    </a:lnTo>
                    <a:lnTo>
                      <a:pt x="101" y="60"/>
                    </a:lnTo>
                    <a:lnTo>
                      <a:pt x="101" y="61"/>
                    </a:lnTo>
                    <a:lnTo>
                      <a:pt x="99" y="60"/>
                    </a:lnTo>
                    <a:lnTo>
                      <a:pt x="100" y="62"/>
                    </a:lnTo>
                    <a:lnTo>
                      <a:pt x="99" y="63"/>
                    </a:lnTo>
                    <a:lnTo>
                      <a:pt x="99" y="61"/>
                    </a:lnTo>
                    <a:lnTo>
                      <a:pt x="95" y="61"/>
                    </a:lnTo>
                    <a:lnTo>
                      <a:pt x="96" y="59"/>
                    </a:lnTo>
                    <a:lnTo>
                      <a:pt x="94" y="57"/>
                    </a:lnTo>
                    <a:lnTo>
                      <a:pt x="93" y="57"/>
                    </a:lnTo>
                    <a:lnTo>
                      <a:pt x="89" y="55"/>
                    </a:lnTo>
                    <a:lnTo>
                      <a:pt x="89" y="59"/>
                    </a:lnTo>
                    <a:lnTo>
                      <a:pt x="88" y="58"/>
                    </a:lnTo>
                    <a:lnTo>
                      <a:pt x="85" y="58"/>
                    </a:lnTo>
                    <a:lnTo>
                      <a:pt x="85" y="57"/>
                    </a:lnTo>
                    <a:lnTo>
                      <a:pt x="85" y="54"/>
                    </a:lnTo>
                    <a:lnTo>
                      <a:pt x="86" y="50"/>
                    </a:lnTo>
                    <a:lnTo>
                      <a:pt x="88" y="47"/>
                    </a:lnTo>
                    <a:lnTo>
                      <a:pt x="87" y="47"/>
                    </a:lnTo>
                    <a:lnTo>
                      <a:pt x="85" y="43"/>
                    </a:lnTo>
                    <a:lnTo>
                      <a:pt x="85" y="44"/>
                    </a:lnTo>
                    <a:lnTo>
                      <a:pt x="83" y="44"/>
                    </a:lnTo>
                    <a:lnTo>
                      <a:pt x="83" y="45"/>
                    </a:lnTo>
                    <a:lnTo>
                      <a:pt x="80" y="45"/>
                    </a:lnTo>
                    <a:lnTo>
                      <a:pt x="80" y="48"/>
                    </a:lnTo>
                    <a:lnTo>
                      <a:pt x="78" y="49"/>
                    </a:lnTo>
                    <a:lnTo>
                      <a:pt x="79" y="49"/>
                    </a:lnTo>
                    <a:lnTo>
                      <a:pt x="78" y="50"/>
                    </a:lnTo>
                    <a:lnTo>
                      <a:pt x="77" y="50"/>
                    </a:lnTo>
                    <a:lnTo>
                      <a:pt x="76" y="51"/>
                    </a:lnTo>
                    <a:lnTo>
                      <a:pt x="76" y="53"/>
                    </a:lnTo>
                    <a:lnTo>
                      <a:pt x="74" y="53"/>
                    </a:lnTo>
                    <a:lnTo>
                      <a:pt x="74" y="56"/>
                    </a:lnTo>
                    <a:lnTo>
                      <a:pt x="73" y="56"/>
                    </a:lnTo>
                    <a:lnTo>
                      <a:pt x="73" y="57"/>
                    </a:lnTo>
                    <a:lnTo>
                      <a:pt x="73" y="60"/>
                    </a:lnTo>
                    <a:lnTo>
                      <a:pt x="74" y="63"/>
                    </a:lnTo>
                    <a:lnTo>
                      <a:pt x="75" y="65"/>
                    </a:lnTo>
                    <a:lnTo>
                      <a:pt x="74" y="67"/>
                    </a:lnTo>
                    <a:lnTo>
                      <a:pt x="77" y="68"/>
                    </a:lnTo>
                    <a:lnTo>
                      <a:pt x="77" y="69"/>
                    </a:lnTo>
                    <a:lnTo>
                      <a:pt x="77" y="73"/>
                    </a:lnTo>
                    <a:lnTo>
                      <a:pt x="77" y="76"/>
                    </a:lnTo>
                    <a:lnTo>
                      <a:pt x="75" y="76"/>
                    </a:lnTo>
                    <a:lnTo>
                      <a:pt x="74" y="76"/>
                    </a:lnTo>
                    <a:lnTo>
                      <a:pt x="73" y="76"/>
                    </a:lnTo>
                    <a:lnTo>
                      <a:pt x="71" y="79"/>
                    </a:lnTo>
                    <a:lnTo>
                      <a:pt x="69" y="78"/>
                    </a:lnTo>
                    <a:lnTo>
                      <a:pt x="69" y="80"/>
                    </a:lnTo>
                    <a:lnTo>
                      <a:pt x="67" y="80"/>
                    </a:lnTo>
                    <a:lnTo>
                      <a:pt x="66" y="79"/>
                    </a:lnTo>
                    <a:lnTo>
                      <a:pt x="65" y="86"/>
                    </a:lnTo>
                    <a:lnTo>
                      <a:pt x="64" y="86"/>
                    </a:lnTo>
                    <a:lnTo>
                      <a:pt x="63" y="87"/>
                    </a:lnTo>
                    <a:lnTo>
                      <a:pt x="62" y="87"/>
                    </a:lnTo>
                    <a:lnTo>
                      <a:pt x="63" y="88"/>
                    </a:lnTo>
                    <a:lnTo>
                      <a:pt x="61" y="88"/>
                    </a:lnTo>
                    <a:lnTo>
                      <a:pt x="61" y="90"/>
                    </a:lnTo>
                    <a:lnTo>
                      <a:pt x="59" y="91"/>
                    </a:lnTo>
                    <a:lnTo>
                      <a:pt x="58" y="92"/>
                    </a:lnTo>
                    <a:lnTo>
                      <a:pt x="59" y="93"/>
                    </a:lnTo>
                    <a:lnTo>
                      <a:pt x="58" y="93"/>
                    </a:lnTo>
                    <a:lnTo>
                      <a:pt x="55" y="95"/>
                    </a:lnTo>
                    <a:lnTo>
                      <a:pt x="53" y="95"/>
                    </a:lnTo>
                    <a:lnTo>
                      <a:pt x="53" y="96"/>
                    </a:lnTo>
                    <a:lnTo>
                      <a:pt x="50" y="93"/>
                    </a:lnTo>
                    <a:lnTo>
                      <a:pt x="49" y="93"/>
                    </a:lnTo>
                    <a:lnTo>
                      <a:pt x="49" y="91"/>
                    </a:lnTo>
                    <a:lnTo>
                      <a:pt x="48" y="93"/>
                    </a:lnTo>
                    <a:lnTo>
                      <a:pt x="46" y="94"/>
                    </a:lnTo>
                    <a:lnTo>
                      <a:pt x="45" y="95"/>
                    </a:lnTo>
                    <a:lnTo>
                      <a:pt x="42" y="93"/>
                    </a:lnTo>
                    <a:lnTo>
                      <a:pt x="41" y="93"/>
                    </a:lnTo>
                    <a:lnTo>
                      <a:pt x="39" y="94"/>
                    </a:lnTo>
                    <a:lnTo>
                      <a:pt x="37" y="94"/>
                    </a:lnTo>
                    <a:lnTo>
                      <a:pt x="37" y="96"/>
                    </a:lnTo>
                    <a:lnTo>
                      <a:pt x="36" y="97"/>
                    </a:lnTo>
                    <a:lnTo>
                      <a:pt x="33" y="95"/>
                    </a:lnTo>
                    <a:lnTo>
                      <a:pt x="33" y="92"/>
                    </a:lnTo>
                    <a:lnTo>
                      <a:pt x="32" y="92"/>
                    </a:lnTo>
                    <a:lnTo>
                      <a:pt x="30" y="93"/>
                    </a:lnTo>
                    <a:lnTo>
                      <a:pt x="32" y="95"/>
                    </a:lnTo>
                    <a:lnTo>
                      <a:pt x="30" y="96"/>
                    </a:lnTo>
                    <a:lnTo>
                      <a:pt x="29" y="96"/>
                    </a:lnTo>
                    <a:lnTo>
                      <a:pt x="27" y="97"/>
                    </a:lnTo>
                    <a:lnTo>
                      <a:pt x="27" y="100"/>
                    </a:lnTo>
                    <a:lnTo>
                      <a:pt x="27" y="103"/>
                    </a:lnTo>
                    <a:lnTo>
                      <a:pt x="25" y="105"/>
                    </a:lnTo>
                    <a:lnTo>
                      <a:pt x="25" y="104"/>
                    </a:lnTo>
                    <a:lnTo>
                      <a:pt x="25" y="105"/>
                    </a:lnTo>
                    <a:lnTo>
                      <a:pt x="24" y="104"/>
                    </a:lnTo>
                    <a:lnTo>
                      <a:pt x="23" y="103"/>
                    </a:lnTo>
                    <a:lnTo>
                      <a:pt x="22" y="102"/>
                    </a:lnTo>
                    <a:lnTo>
                      <a:pt x="21" y="101"/>
                    </a:lnTo>
                    <a:lnTo>
                      <a:pt x="19" y="104"/>
                    </a:lnTo>
                    <a:lnTo>
                      <a:pt x="18" y="108"/>
                    </a:lnTo>
                    <a:lnTo>
                      <a:pt x="16" y="109"/>
                    </a:lnTo>
                    <a:lnTo>
                      <a:pt x="15" y="111"/>
                    </a:lnTo>
                    <a:lnTo>
                      <a:pt x="12" y="112"/>
                    </a:lnTo>
                    <a:lnTo>
                      <a:pt x="12" y="115"/>
                    </a:lnTo>
                    <a:lnTo>
                      <a:pt x="14" y="116"/>
                    </a:lnTo>
                    <a:lnTo>
                      <a:pt x="14" y="118"/>
                    </a:lnTo>
                    <a:lnTo>
                      <a:pt x="16" y="120"/>
                    </a:lnTo>
                    <a:lnTo>
                      <a:pt x="16" y="124"/>
                    </a:lnTo>
                    <a:lnTo>
                      <a:pt x="12" y="128"/>
                    </a:lnTo>
                    <a:lnTo>
                      <a:pt x="14" y="131"/>
                    </a:lnTo>
                    <a:lnTo>
                      <a:pt x="16" y="134"/>
                    </a:lnTo>
                    <a:lnTo>
                      <a:pt x="16" y="138"/>
                    </a:lnTo>
                    <a:lnTo>
                      <a:pt x="17" y="139"/>
                    </a:lnTo>
                    <a:lnTo>
                      <a:pt x="18" y="140"/>
                    </a:lnTo>
                    <a:lnTo>
                      <a:pt x="19" y="140"/>
                    </a:lnTo>
                    <a:lnTo>
                      <a:pt x="19" y="142"/>
                    </a:lnTo>
                    <a:lnTo>
                      <a:pt x="17" y="144"/>
                    </a:lnTo>
                    <a:lnTo>
                      <a:pt x="16" y="143"/>
                    </a:lnTo>
                    <a:lnTo>
                      <a:pt x="16" y="146"/>
                    </a:lnTo>
                    <a:lnTo>
                      <a:pt x="14" y="148"/>
                    </a:lnTo>
                    <a:lnTo>
                      <a:pt x="16" y="150"/>
                    </a:lnTo>
                    <a:lnTo>
                      <a:pt x="16" y="148"/>
                    </a:lnTo>
                    <a:lnTo>
                      <a:pt x="20" y="148"/>
                    </a:lnTo>
                    <a:lnTo>
                      <a:pt x="22" y="148"/>
                    </a:lnTo>
                    <a:lnTo>
                      <a:pt x="23" y="150"/>
                    </a:lnTo>
                    <a:lnTo>
                      <a:pt x="25" y="149"/>
                    </a:lnTo>
                    <a:lnTo>
                      <a:pt x="27" y="145"/>
                    </a:lnTo>
                    <a:lnTo>
                      <a:pt x="28" y="145"/>
                    </a:lnTo>
                    <a:lnTo>
                      <a:pt x="29" y="148"/>
                    </a:lnTo>
                    <a:lnTo>
                      <a:pt x="27" y="152"/>
                    </a:lnTo>
                    <a:lnTo>
                      <a:pt x="27" y="154"/>
                    </a:lnTo>
                    <a:lnTo>
                      <a:pt x="27" y="155"/>
                    </a:lnTo>
                    <a:lnTo>
                      <a:pt x="27" y="156"/>
                    </a:lnTo>
                    <a:lnTo>
                      <a:pt x="25" y="157"/>
                    </a:lnTo>
                    <a:lnTo>
                      <a:pt x="23" y="166"/>
                    </a:lnTo>
                    <a:lnTo>
                      <a:pt x="21" y="165"/>
                    </a:lnTo>
                    <a:lnTo>
                      <a:pt x="20" y="166"/>
                    </a:lnTo>
                    <a:lnTo>
                      <a:pt x="19" y="165"/>
                    </a:lnTo>
                    <a:lnTo>
                      <a:pt x="19" y="167"/>
                    </a:lnTo>
                    <a:lnTo>
                      <a:pt x="18" y="168"/>
                    </a:lnTo>
                    <a:lnTo>
                      <a:pt x="17" y="168"/>
                    </a:lnTo>
                    <a:lnTo>
                      <a:pt x="16" y="167"/>
                    </a:lnTo>
                    <a:lnTo>
                      <a:pt x="14" y="167"/>
                    </a:lnTo>
                    <a:lnTo>
                      <a:pt x="12" y="167"/>
                    </a:lnTo>
                    <a:lnTo>
                      <a:pt x="11" y="171"/>
                    </a:lnTo>
                    <a:lnTo>
                      <a:pt x="9" y="177"/>
                    </a:lnTo>
                    <a:lnTo>
                      <a:pt x="9" y="180"/>
                    </a:lnTo>
                    <a:lnTo>
                      <a:pt x="7" y="181"/>
                    </a:lnTo>
                    <a:lnTo>
                      <a:pt x="6" y="181"/>
                    </a:lnTo>
                    <a:lnTo>
                      <a:pt x="1" y="180"/>
                    </a:lnTo>
                    <a:lnTo>
                      <a:pt x="1" y="187"/>
                    </a:lnTo>
                    <a:lnTo>
                      <a:pt x="2" y="186"/>
                    </a:lnTo>
                    <a:lnTo>
                      <a:pt x="3" y="188"/>
                    </a:lnTo>
                    <a:lnTo>
                      <a:pt x="2" y="191"/>
                    </a:lnTo>
                    <a:lnTo>
                      <a:pt x="0" y="192"/>
                    </a:lnTo>
                    <a:lnTo>
                      <a:pt x="6" y="194"/>
                    </a:lnTo>
                    <a:lnTo>
                      <a:pt x="8" y="193"/>
                    </a:lnTo>
                    <a:lnTo>
                      <a:pt x="9" y="195"/>
                    </a:lnTo>
                    <a:lnTo>
                      <a:pt x="11" y="192"/>
                    </a:lnTo>
                    <a:lnTo>
                      <a:pt x="12" y="192"/>
                    </a:lnTo>
                    <a:lnTo>
                      <a:pt x="13" y="191"/>
                    </a:lnTo>
                    <a:lnTo>
                      <a:pt x="14" y="192"/>
                    </a:lnTo>
                    <a:lnTo>
                      <a:pt x="16" y="191"/>
                    </a:lnTo>
                    <a:lnTo>
                      <a:pt x="20" y="191"/>
                    </a:lnTo>
                    <a:lnTo>
                      <a:pt x="25" y="188"/>
                    </a:lnTo>
                    <a:lnTo>
                      <a:pt x="28" y="189"/>
                    </a:lnTo>
                    <a:lnTo>
                      <a:pt x="29" y="189"/>
                    </a:lnTo>
                    <a:lnTo>
                      <a:pt x="29" y="196"/>
                    </a:lnTo>
                    <a:lnTo>
                      <a:pt x="31" y="197"/>
                    </a:lnTo>
                    <a:lnTo>
                      <a:pt x="32" y="198"/>
                    </a:lnTo>
                    <a:lnTo>
                      <a:pt x="32" y="200"/>
                    </a:lnTo>
                    <a:lnTo>
                      <a:pt x="32" y="202"/>
                    </a:lnTo>
                    <a:lnTo>
                      <a:pt x="32" y="206"/>
                    </a:lnTo>
                    <a:lnTo>
                      <a:pt x="31" y="208"/>
                    </a:lnTo>
                    <a:lnTo>
                      <a:pt x="29" y="210"/>
                    </a:lnTo>
                    <a:lnTo>
                      <a:pt x="29" y="211"/>
                    </a:lnTo>
                    <a:lnTo>
                      <a:pt x="28" y="214"/>
                    </a:lnTo>
                    <a:lnTo>
                      <a:pt x="27" y="215"/>
                    </a:lnTo>
                    <a:lnTo>
                      <a:pt x="28" y="216"/>
                    </a:lnTo>
                    <a:lnTo>
                      <a:pt x="29" y="215"/>
                    </a:lnTo>
                    <a:lnTo>
                      <a:pt x="30" y="213"/>
                    </a:lnTo>
                    <a:lnTo>
                      <a:pt x="37" y="214"/>
                    </a:lnTo>
                    <a:lnTo>
                      <a:pt x="37" y="218"/>
                    </a:lnTo>
                    <a:lnTo>
                      <a:pt x="39" y="217"/>
                    </a:lnTo>
                    <a:lnTo>
                      <a:pt x="41" y="218"/>
                    </a:lnTo>
                    <a:lnTo>
                      <a:pt x="42" y="220"/>
                    </a:lnTo>
                    <a:lnTo>
                      <a:pt x="43" y="221"/>
                    </a:lnTo>
                    <a:lnTo>
                      <a:pt x="42" y="227"/>
                    </a:lnTo>
                    <a:lnTo>
                      <a:pt x="44" y="227"/>
                    </a:lnTo>
                    <a:lnTo>
                      <a:pt x="45" y="225"/>
                    </a:lnTo>
                    <a:lnTo>
                      <a:pt x="47" y="227"/>
                    </a:lnTo>
                    <a:lnTo>
                      <a:pt x="47" y="226"/>
                    </a:lnTo>
                    <a:lnTo>
                      <a:pt x="49" y="227"/>
                    </a:lnTo>
                    <a:lnTo>
                      <a:pt x="50" y="226"/>
                    </a:lnTo>
                    <a:lnTo>
                      <a:pt x="52" y="227"/>
                    </a:lnTo>
                    <a:lnTo>
                      <a:pt x="52" y="229"/>
                    </a:lnTo>
                    <a:lnTo>
                      <a:pt x="55" y="229"/>
                    </a:lnTo>
                    <a:lnTo>
                      <a:pt x="56" y="229"/>
                    </a:lnTo>
                    <a:lnTo>
                      <a:pt x="59" y="228"/>
                    </a:lnTo>
                    <a:lnTo>
                      <a:pt x="61" y="230"/>
                    </a:lnTo>
                    <a:lnTo>
                      <a:pt x="60" y="231"/>
                    </a:lnTo>
                    <a:lnTo>
                      <a:pt x="63" y="233"/>
                    </a:lnTo>
                    <a:lnTo>
                      <a:pt x="63" y="232"/>
                    </a:lnTo>
                    <a:lnTo>
                      <a:pt x="65" y="234"/>
                    </a:lnTo>
                    <a:lnTo>
                      <a:pt x="64" y="237"/>
                    </a:lnTo>
                    <a:lnTo>
                      <a:pt x="65" y="238"/>
                    </a:lnTo>
                    <a:lnTo>
                      <a:pt x="64" y="240"/>
                    </a:lnTo>
                    <a:lnTo>
                      <a:pt x="64" y="241"/>
                    </a:lnTo>
                    <a:lnTo>
                      <a:pt x="62" y="243"/>
                    </a:lnTo>
                    <a:lnTo>
                      <a:pt x="63" y="244"/>
                    </a:lnTo>
                    <a:lnTo>
                      <a:pt x="62" y="245"/>
                    </a:lnTo>
                    <a:lnTo>
                      <a:pt x="62" y="246"/>
                    </a:lnTo>
                    <a:lnTo>
                      <a:pt x="63" y="246"/>
                    </a:lnTo>
                    <a:lnTo>
                      <a:pt x="65" y="248"/>
                    </a:lnTo>
                    <a:lnTo>
                      <a:pt x="66" y="247"/>
                    </a:lnTo>
                    <a:lnTo>
                      <a:pt x="67" y="248"/>
                    </a:lnTo>
                    <a:lnTo>
                      <a:pt x="68" y="247"/>
                    </a:lnTo>
                    <a:lnTo>
                      <a:pt x="68" y="249"/>
                    </a:lnTo>
                    <a:lnTo>
                      <a:pt x="69" y="246"/>
                    </a:lnTo>
                    <a:lnTo>
                      <a:pt x="74" y="246"/>
                    </a:lnTo>
                    <a:lnTo>
                      <a:pt x="74" y="250"/>
                    </a:lnTo>
                    <a:lnTo>
                      <a:pt x="76" y="252"/>
                    </a:lnTo>
                    <a:lnTo>
                      <a:pt x="80" y="257"/>
                    </a:lnTo>
                    <a:lnTo>
                      <a:pt x="83" y="261"/>
                    </a:lnTo>
                    <a:lnTo>
                      <a:pt x="88" y="258"/>
                    </a:lnTo>
                    <a:lnTo>
                      <a:pt x="89" y="259"/>
                    </a:lnTo>
                    <a:lnTo>
                      <a:pt x="90" y="257"/>
                    </a:lnTo>
                    <a:lnTo>
                      <a:pt x="91" y="258"/>
                    </a:lnTo>
                    <a:lnTo>
                      <a:pt x="93" y="257"/>
                    </a:lnTo>
                    <a:lnTo>
                      <a:pt x="94" y="257"/>
                    </a:lnTo>
                    <a:lnTo>
                      <a:pt x="96" y="260"/>
                    </a:lnTo>
                    <a:lnTo>
                      <a:pt x="102" y="259"/>
                    </a:lnTo>
                    <a:lnTo>
                      <a:pt x="102" y="255"/>
                    </a:lnTo>
                    <a:lnTo>
                      <a:pt x="104" y="261"/>
                    </a:lnTo>
                    <a:lnTo>
                      <a:pt x="104" y="262"/>
                    </a:lnTo>
                    <a:lnTo>
                      <a:pt x="108" y="261"/>
                    </a:lnTo>
                    <a:lnTo>
                      <a:pt x="113" y="265"/>
                    </a:lnTo>
                    <a:lnTo>
                      <a:pt x="116" y="268"/>
                    </a:lnTo>
                    <a:lnTo>
                      <a:pt x="115" y="269"/>
                    </a:lnTo>
                    <a:lnTo>
                      <a:pt x="115" y="271"/>
                    </a:lnTo>
                    <a:lnTo>
                      <a:pt x="111" y="278"/>
                    </a:lnTo>
                    <a:lnTo>
                      <a:pt x="114" y="280"/>
                    </a:lnTo>
                    <a:lnTo>
                      <a:pt x="116" y="278"/>
                    </a:lnTo>
                    <a:lnTo>
                      <a:pt x="118" y="278"/>
                    </a:lnTo>
                    <a:lnTo>
                      <a:pt x="124" y="285"/>
                    </a:lnTo>
                    <a:lnTo>
                      <a:pt x="128" y="285"/>
                    </a:lnTo>
                    <a:lnTo>
                      <a:pt x="132" y="294"/>
                    </a:lnTo>
                    <a:lnTo>
                      <a:pt x="134" y="299"/>
                    </a:lnTo>
                    <a:lnTo>
                      <a:pt x="133" y="300"/>
                    </a:lnTo>
                    <a:lnTo>
                      <a:pt x="134" y="302"/>
                    </a:lnTo>
                    <a:lnTo>
                      <a:pt x="137" y="301"/>
                    </a:lnTo>
                    <a:lnTo>
                      <a:pt x="136" y="302"/>
                    </a:lnTo>
                    <a:lnTo>
                      <a:pt x="137" y="303"/>
                    </a:lnTo>
                    <a:lnTo>
                      <a:pt x="136" y="303"/>
                    </a:lnTo>
                    <a:lnTo>
                      <a:pt x="136" y="305"/>
                    </a:lnTo>
                    <a:lnTo>
                      <a:pt x="138" y="313"/>
                    </a:lnTo>
                    <a:lnTo>
                      <a:pt x="141" y="312"/>
                    </a:lnTo>
                    <a:lnTo>
                      <a:pt x="143" y="313"/>
                    </a:lnTo>
                    <a:lnTo>
                      <a:pt x="146" y="312"/>
                    </a:lnTo>
                    <a:lnTo>
                      <a:pt x="147" y="312"/>
                    </a:lnTo>
                    <a:lnTo>
                      <a:pt x="149" y="310"/>
                    </a:lnTo>
                    <a:lnTo>
                      <a:pt x="150" y="310"/>
                    </a:lnTo>
                    <a:lnTo>
                      <a:pt x="155" y="312"/>
                    </a:lnTo>
                    <a:lnTo>
                      <a:pt x="158" y="309"/>
                    </a:lnTo>
                    <a:lnTo>
                      <a:pt x="159" y="306"/>
                    </a:lnTo>
                    <a:lnTo>
                      <a:pt x="163" y="303"/>
                    </a:lnTo>
                    <a:lnTo>
                      <a:pt x="165" y="301"/>
                    </a:lnTo>
                    <a:lnTo>
                      <a:pt x="166" y="300"/>
                    </a:lnTo>
                    <a:lnTo>
                      <a:pt x="168" y="299"/>
                    </a:lnTo>
                    <a:lnTo>
                      <a:pt x="168" y="297"/>
                    </a:lnTo>
                    <a:lnTo>
                      <a:pt x="170" y="293"/>
                    </a:lnTo>
                    <a:lnTo>
                      <a:pt x="175" y="289"/>
                    </a:lnTo>
                    <a:lnTo>
                      <a:pt x="176" y="289"/>
                    </a:lnTo>
                    <a:lnTo>
                      <a:pt x="178" y="288"/>
                    </a:lnTo>
                    <a:lnTo>
                      <a:pt x="178" y="283"/>
                    </a:lnTo>
                    <a:lnTo>
                      <a:pt x="187" y="284"/>
                    </a:lnTo>
                    <a:lnTo>
                      <a:pt x="188" y="284"/>
                    </a:lnTo>
                    <a:lnTo>
                      <a:pt x="189" y="283"/>
                    </a:lnTo>
                    <a:lnTo>
                      <a:pt x="195" y="284"/>
                    </a:lnTo>
                    <a:lnTo>
                      <a:pt x="198" y="284"/>
                    </a:lnTo>
                    <a:lnTo>
                      <a:pt x="203" y="287"/>
                    </a:lnTo>
                    <a:lnTo>
                      <a:pt x="208" y="285"/>
                    </a:lnTo>
                    <a:lnTo>
                      <a:pt x="208" y="281"/>
                    </a:lnTo>
                    <a:lnTo>
                      <a:pt x="211" y="274"/>
                    </a:lnTo>
                    <a:lnTo>
                      <a:pt x="212" y="271"/>
                    </a:lnTo>
                    <a:lnTo>
                      <a:pt x="213" y="270"/>
                    </a:lnTo>
                    <a:lnTo>
                      <a:pt x="212" y="266"/>
                    </a:lnTo>
                    <a:lnTo>
                      <a:pt x="213" y="263"/>
                    </a:lnTo>
                    <a:lnTo>
                      <a:pt x="215" y="259"/>
                    </a:lnTo>
                    <a:lnTo>
                      <a:pt x="217" y="257"/>
                    </a:lnTo>
                    <a:lnTo>
                      <a:pt x="218" y="253"/>
                    </a:lnTo>
                    <a:lnTo>
                      <a:pt x="217" y="249"/>
                    </a:lnTo>
                    <a:lnTo>
                      <a:pt x="218" y="247"/>
                    </a:lnTo>
                    <a:lnTo>
                      <a:pt x="220" y="246"/>
                    </a:lnTo>
                    <a:lnTo>
                      <a:pt x="221" y="244"/>
                    </a:lnTo>
                    <a:lnTo>
                      <a:pt x="224" y="242"/>
                    </a:lnTo>
                    <a:lnTo>
                      <a:pt x="228" y="242"/>
                    </a:lnTo>
                    <a:lnTo>
                      <a:pt x="229" y="242"/>
                    </a:lnTo>
                    <a:lnTo>
                      <a:pt x="236" y="244"/>
                    </a:lnTo>
                    <a:lnTo>
                      <a:pt x="237" y="242"/>
                    </a:lnTo>
                    <a:lnTo>
                      <a:pt x="239" y="241"/>
                    </a:lnTo>
                    <a:lnTo>
                      <a:pt x="241" y="241"/>
                    </a:lnTo>
                    <a:lnTo>
                      <a:pt x="244" y="244"/>
                    </a:lnTo>
                    <a:lnTo>
                      <a:pt x="248" y="245"/>
                    </a:lnTo>
                    <a:lnTo>
                      <a:pt x="250" y="245"/>
                    </a:lnTo>
                    <a:lnTo>
                      <a:pt x="251" y="242"/>
                    </a:lnTo>
                    <a:lnTo>
                      <a:pt x="254" y="242"/>
                    </a:lnTo>
                    <a:lnTo>
                      <a:pt x="261" y="239"/>
                    </a:lnTo>
                    <a:lnTo>
                      <a:pt x="263" y="237"/>
                    </a:lnTo>
                    <a:lnTo>
                      <a:pt x="266" y="234"/>
                    </a:lnTo>
                    <a:lnTo>
                      <a:pt x="266" y="232"/>
                    </a:lnTo>
                    <a:lnTo>
                      <a:pt x="270" y="229"/>
                    </a:lnTo>
                    <a:lnTo>
                      <a:pt x="269" y="228"/>
                    </a:lnTo>
                    <a:lnTo>
                      <a:pt x="270" y="226"/>
                    </a:lnTo>
                    <a:lnTo>
                      <a:pt x="274" y="219"/>
                    </a:lnTo>
                    <a:lnTo>
                      <a:pt x="277" y="215"/>
                    </a:lnTo>
                    <a:lnTo>
                      <a:pt x="277" y="204"/>
                    </a:lnTo>
                    <a:lnTo>
                      <a:pt x="278" y="202"/>
                    </a:lnTo>
                    <a:lnTo>
                      <a:pt x="279" y="202"/>
                    </a:lnTo>
                    <a:lnTo>
                      <a:pt x="280" y="202"/>
                    </a:lnTo>
                    <a:lnTo>
                      <a:pt x="279" y="199"/>
                    </a:lnTo>
                    <a:lnTo>
                      <a:pt x="277" y="197"/>
                    </a:lnTo>
                    <a:lnTo>
                      <a:pt x="277" y="194"/>
                    </a:lnTo>
                    <a:lnTo>
                      <a:pt x="278" y="191"/>
                    </a:lnTo>
                    <a:lnTo>
                      <a:pt x="280" y="190"/>
                    </a:lnTo>
                    <a:lnTo>
                      <a:pt x="280" y="187"/>
                    </a:lnTo>
                    <a:lnTo>
                      <a:pt x="280" y="186"/>
                    </a:lnTo>
                    <a:lnTo>
                      <a:pt x="286" y="183"/>
                    </a:lnTo>
                    <a:lnTo>
                      <a:pt x="284" y="179"/>
                    </a:lnTo>
                    <a:lnTo>
                      <a:pt x="285" y="169"/>
                    </a:lnTo>
                    <a:lnTo>
                      <a:pt x="288" y="167"/>
                    </a:lnTo>
                    <a:lnTo>
                      <a:pt x="289" y="163"/>
                    </a:lnTo>
                    <a:lnTo>
                      <a:pt x="290" y="163"/>
                    </a:lnTo>
                    <a:lnTo>
                      <a:pt x="290" y="157"/>
                    </a:lnTo>
                    <a:lnTo>
                      <a:pt x="292" y="157"/>
                    </a:lnTo>
                    <a:lnTo>
                      <a:pt x="292" y="155"/>
                    </a:lnTo>
                    <a:lnTo>
                      <a:pt x="293" y="151"/>
                    </a:lnTo>
                    <a:lnTo>
                      <a:pt x="290" y="151"/>
                    </a:lnTo>
                    <a:lnTo>
                      <a:pt x="291" y="147"/>
                    </a:lnTo>
                    <a:lnTo>
                      <a:pt x="291" y="142"/>
                    </a:lnTo>
                    <a:lnTo>
                      <a:pt x="296" y="140"/>
                    </a:lnTo>
                    <a:lnTo>
                      <a:pt x="296" y="137"/>
                    </a:lnTo>
                    <a:lnTo>
                      <a:pt x="302" y="133"/>
                    </a:lnTo>
                    <a:lnTo>
                      <a:pt x="303" y="128"/>
                    </a:lnTo>
                    <a:lnTo>
                      <a:pt x="303" y="125"/>
                    </a:lnTo>
                    <a:lnTo>
                      <a:pt x="305" y="124"/>
                    </a:lnTo>
                    <a:lnTo>
                      <a:pt x="306" y="124"/>
                    </a:lnTo>
                    <a:lnTo>
                      <a:pt x="308" y="123"/>
                    </a:lnTo>
                    <a:lnTo>
                      <a:pt x="310" y="124"/>
                    </a:lnTo>
                    <a:lnTo>
                      <a:pt x="311" y="122"/>
                    </a:lnTo>
                    <a:lnTo>
                      <a:pt x="312" y="123"/>
                    </a:lnTo>
                    <a:lnTo>
                      <a:pt x="313" y="121"/>
                    </a:lnTo>
                    <a:lnTo>
                      <a:pt x="320" y="123"/>
                    </a:lnTo>
                    <a:lnTo>
                      <a:pt x="322" y="122"/>
                    </a:lnTo>
                    <a:lnTo>
                      <a:pt x="326" y="121"/>
                    </a:lnTo>
                    <a:lnTo>
                      <a:pt x="327" y="120"/>
                    </a:lnTo>
                    <a:lnTo>
                      <a:pt x="330" y="120"/>
                    </a:lnTo>
                    <a:lnTo>
                      <a:pt x="335" y="120"/>
                    </a:lnTo>
                    <a:lnTo>
                      <a:pt x="336" y="119"/>
                    </a:lnTo>
                    <a:lnTo>
                      <a:pt x="336" y="118"/>
                    </a:lnTo>
                    <a:lnTo>
                      <a:pt x="341" y="116"/>
                    </a:lnTo>
                    <a:lnTo>
                      <a:pt x="344" y="114"/>
                    </a:lnTo>
                    <a:lnTo>
                      <a:pt x="345" y="114"/>
                    </a:lnTo>
                    <a:lnTo>
                      <a:pt x="353" y="113"/>
                    </a:lnTo>
                    <a:lnTo>
                      <a:pt x="358" y="110"/>
                    </a:lnTo>
                    <a:lnTo>
                      <a:pt x="362" y="103"/>
                    </a:lnTo>
                    <a:lnTo>
                      <a:pt x="363" y="102"/>
                    </a:lnTo>
                    <a:lnTo>
                      <a:pt x="366" y="102"/>
                    </a:lnTo>
                    <a:lnTo>
                      <a:pt x="365" y="98"/>
                    </a:lnTo>
                    <a:lnTo>
                      <a:pt x="368" y="97"/>
                    </a:lnTo>
                    <a:lnTo>
                      <a:pt x="370" y="93"/>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1" name="Group 119">
              <a:extLst>
                <a:ext uri="{FF2B5EF4-FFF2-40B4-BE49-F238E27FC236}">
                  <a16:creationId xmlns:a16="http://schemas.microsoft.com/office/drawing/2014/main" id="{FF0F7C8B-0E9F-082E-A7D4-2283A3757C93}"/>
                </a:ext>
              </a:extLst>
            </p:cNvPr>
            <p:cNvGrpSpPr>
              <a:grpSpLocks/>
            </p:cNvGrpSpPr>
            <p:nvPr/>
          </p:nvGrpSpPr>
          <p:grpSpPr bwMode="auto">
            <a:xfrm>
              <a:off x="763" y="3367"/>
              <a:ext cx="572" cy="484"/>
              <a:chOff x="763" y="3367"/>
              <a:chExt cx="572" cy="484"/>
            </a:xfrm>
          </p:grpSpPr>
          <p:sp>
            <p:nvSpPr>
              <p:cNvPr id="148" name="Freeform 117">
                <a:extLst>
                  <a:ext uri="{FF2B5EF4-FFF2-40B4-BE49-F238E27FC236}">
                    <a16:creationId xmlns:a16="http://schemas.microsoft.com/office/drawing/2014/main" id="{E401CF3E-FDFC-A8BC-F741-C12616499388}"/>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49" name="Freeform 118">
                <a:extLst>
                  <a:ext uri="{FF2B5EF4-FFF2-40B4-BE49-F238E27FC236}">
                    <a16:creationId xmlns:a16="http://schemas.microsoft.com/office/drawing/2014/main" id="{A2B5390A-6005-5C22-96D0-90047F50CAC5}"/>
                  </a:ext>
                </a:extLst>
              </p:cNvPr>
              <p:cNvSpPr>
                <a:spLocks/>
              </p:cNvSpPr>
              <p:nvPr/>
            </p:nvSpPr>
            <p:spPr bwMode="auto">
              <a:xfrm>
                <a:off x="763" y="3367"/>
                <a:ext cx="572" cy="484"/>
              </a:xfrm>
              <a:custGeom>
                <a:avLst/>
                <a:gdLst>
                  <a:gd name="T0" fmla="*/ 557 w 572"/>
                  <a:gd name="T1" fmla="*/ 259 h 484"/>
                  <a:gd name="T2" fmla="*/ 527 w 572"/>
                  <a:gd name="T3" fmla="*/ 257 h 484"/>
                  <a:gd name="T4" fmla="*/ 507 w 572"/>
                  <a:gd name="T5" fmla="*/ 242 h 484"/>
                  <a:gd name="T6" fmla="*/ 497 w 572"/>
                  <a:gd name="T7" fmla="*/ 214 h 484"/>
                  <a:gd name="T8" fmla="*/ 467 w 572"/>
                  <a:gd name="T9" fmla="*/ 200 h 484"/>
                  <a:gd name="T10" fmla="*/ 443 w 572"/>
                  <a:gd name="T11" fmla="*/ 189 h 484"/>
                  <a:gd name="T12" fmla="*/ 418 w 572"/>
                  <a:gd name="T13" fmla="*/ 168 h 484"/>
                  <a:gd name="T14" fmla="*/ 395 w 572"/>
                  <a:gd name="T15" fmla="*/ 140 h 484"/>
                  <a:gd name="T16" fmla="*/ 394 w 572"/>
                  <a:gd name="T17" fmla="*/ 113 h 484"/>
                  <a:gd name="T18" fmla="*/ 407 w 572"/>
                  <a:gd name="T19" fmla="*/ 79 h 484"/>
                  <a:gd name="T20" fmla="*/ 410 w 572"/>
                  <a:gd name="T21" fmla="*/ 54 h 484"/>
                  <a:gd name="T22" fmla="*/ 401 w 572"/>
                  <a:gd name="T23" fmla="*/ 32 h 484"/>
                  <a:gd name="T24" fmla="*/ 391 w 572"/>
                  <a:gd name="T25" fmla="*/ 24 h 484"/>
                  <a:gd name="T26" fmla="*/ 365 w 572"/>
                  <a:gd name="T27" fmla="*/ 14 h 484"/>
                  <a:gd name="T28" fmla="*/ 360 w 572"/>
                  <a:gd name="T29" fmla="*/ 29 h 484"/>
                  <a:gd name="T30" fmla="*/ 344 w 572"/>
                  <a:gd name="T31" fmla="*/ 39 h 484"/>
                  <a:gd name="T32" fmla="*/ 315 w 572"/>
                  <a:gd name="T33" fmla="*/ 39 h 484"/>
                  <a:gd name="T34" fmla="*/ 308 w 572"/>
                  <a:gd name="T35" fmla="*/ 34 h 484"/>
                  <a:gd name="T36" fmla="*/ 288 w 572"/>
                  <a:gd name="T37" fmla="*/ 31 h 484"/>
                  <a:gd name="T38" fmla="*/ 271 w 572"/>
                  <a:gd name="T39" fmla="*/ 22 h 484"/>
                  <a:gd name="T40" fmla="*/ 262 w 572"/>
                  <a:gd name="T41" fmla="*/ 26 h 484"/>
                  <a:gd name="T42" fmla="*/ 250 w 572"/>
                  <a:gd name="T43" fmla="*/ 21 h 484"/>
                  <a:gd name="T44" fmla="*/ 225 w 572"/>
                  <a:gd name="T45" fmla="*/ 6 h 484"/>
                  <a:gd name="T46" fmla="*/ 205 w 572"/>
                  <a:gd name="T47" fmla="*/ 17 h 484"/>
                  <a:gd name="T48" fmla="*/ 179 w 572"/>
                  <a:gd name="T49" fmla="*/ 16 h 484"/>
                  <a:gd name="T50" fmla="*/ 163 w 572"/>
                  <a:gd name="T51" fmla="*/ 6 h 484"/>
                  <a:gd name="T52" fmla="*/ 154 w 572"/>
                  <a:gd name="T53" fmla="*/ 16 h 484"/>
                  <a:gd name="T54" fmla="*/ 131 w 572"/>
                  <a:gd name="T55" fmla="*/ 15 h 484"/>
                  <a:gd name="T56" fmla="*/ 113 w 572"/>
                  <a:gd name="T57" fmla="*/ 10 h 484"/>
                  <a:gd name="T58" fmla="*/ 90 w 572"/>
                  <a:gd name="T59" fmla="*/ 17 h 484"/>
                  <a:gd name="T60" fmla="*/ 91 w 572"/>
                  <a:gd name="T61" fmla="*/ 32 h 484"/>
                  <a:gd name="T62" fmla="*/ 92 w 572"/>
                  <a:gd name="T63" fmla="*/ 49 h 484"/>
                  <a:gd name="T64" fmla="*/ 89 w 572"/>
                  <a:gd name="T65" fmla="*/ 74 h 484"/>
                  <a:gd name="T66" fmla="*/ 84 w 572"/>
                  <a:gd name="T67" fmla="*/ 98 h 484"/>
                  <a:gd name="T68" fmla="*/ 62 w 572"/>
                  <a:gd name="T69" fmla="*/ 116 h 484"/>
                  <a:gd name="T70" fmla="*/ 58 w 572"/>
                  <a:gd name="T71" fmla="*/ 138 h 484"/>
                  <a:gd name="T72" fmla="*/ 52 w 572"/>
                  <a:gd name="T73" fmla="*/ 168 h 484"/>
                  <a:gd name="T74" fmla="*/ 34 w 572"/>
                  <a:gd name="T75" fmla="*/ 177 h 484"/>
                  <a:gd name="T76" fmla="*/ 20 w 572"/>
                  <a:gd name="T77" fmla="*/ 196 h 484"/>
                  <a:gd name="T78" fmla="*/ 0 w 572"/>
                  <a:gd name="T79" fmla="*/ 245 h 484"/>
                  <a:gd name="T80" fmla="*/ 24 w 572"/>
                  <a:gd name="T81" fmla="*/ 282 h 484"/>
                  <a:gd name="T82" fmla="*/ 57 w 572"/>
                  <a:gd name="T83" fmla="*/ 328 h 484"/>
                  <a:gd name="T84" fmla="*/ 97 w 572"/>
                  <a:gd name="T85" fmla="*/ 386 h 484"/>
                  <a:gd name="T86" fmla="*/ 125 w 572"/>
                  <a:gd name="T87" fmla="*/ 414 h 484"/>
                  <a:gd name="T88" fmla="*/ 119 w 572"/>
                  <a:gd name="T89" fmla="*/ 447 h 484"/>
                  <a:gd name="T90" fmla="*/ 155 w 572"/>
                  <a:gd name="T91" fmla="*/ 457 h 484"/>
                  <a:gd name="T92" fmla="*/ 208 w 572"/>
                  <a:gd name="T93" fmla="*/ 477 h 484"/>
                  <a:gd name="T94" fmla="*/ 229 w 572"/>
                  <a:gd name="T95" fmla="*/ 444 h 484"/>
                  <a:gd name="T96" fmla="*/ 260 w 572"/>
                  <a:gd name="T97" fmla="*/ 468 h 484"/>
                  <a:gd name="T98" fmla="*/ 299 w 572"/>
                  <a:gd name="T99" fmla="*/ 482 h 484"/>
                  <a:gd name="T100" fmla="*/ 332 w 572"/>
                  <a:gd name="T101" fmla="*/ 418 h 484"/>
                  <a:gd name="T102" fmla="*/ 356 w 572"/>
                  <a:gd name="T103" fmla="*/ 399 h 484"/>
                  <a:gd name="T104" fmla="*/ 379 w 572"/>
                  <a:gd name="T105" fmla="*/ 397 h 484"/>
                  <a:gd name="T106" fmla="*/ 395 w 572"/>
                  <a:gd name="T107" fmla="*/ 340 h 484"/>
                  <a:gd name="T108" fmla="*/ 403 w 572"/>
                  <a:gd name="T109" fmla="*/ 295 h 484"/>
                  <a:gd name="T110" fmla="*/ 444 w 572"/>
                  <a:gd name="T111" fmla="*/ 311 h 484"/>
                  <a:gd name="T112" fmla="*/ 462 w 572"/>
                  <a:gd name="T113" fmla="*/ 329 h 484"/>
                  <a:gd name="T114" fmla="*/ 497 w 572"/>
                  <a:gd name="T115" fmla="*/ 322 h 484"/>
                  <a:gd name="T116" fmla="*/ 550 w 572"/>
                  <a:gd name="T117" fmla="*/ 358 h 484"/>
                  <a:gd name="T118" fmla="*/ 560 w 572"/>
                  <a:gd name="T119" fmla="*/ 348 h 484"/>
                  <a:gd name="T120" fmla="*/ 535 w 572"/>
                  <a:gd name="T121" fmla="*/ 322 h 484"/>
                  <a:gd name="T122" fmla="*/ 556 w 572"/>
                  <a:gd name="T123" fmla="*/ 299 h 4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2"/>
                  <a:gd name="T187" fmla="*/ 0 h 484"/>
                  <a:gd name="T188" fmla="*/ 572 w 572"/>
                  <a:gd name="T189" fmla="*/ 484 h 4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2" h="484">
                    <a:moveTo>
                      <a:pt x="572" y="284"/>
                    </a:moveTo>
                    <a:lnTo>
                      <a:pt x="567" y="277"/>
                    </a:lnTo>
                    <a:lnTo>
                      <a:pt x="568" y="276"/>
                    </a:lnTo>
                    <a:lnTo>
                      <a:pt x="570" y="276"/>
                    </a:lnTo>
                    <a:lnTo>
                      <a:pt x="570" y="274"/>
                    </a:lnTo>
                    <a:lnTo>
                      <a:pt x="567" y="273"/>
                    </a:lnTo>
                    <a:lnTo>
                      <a:pt x="565" y="274"/>
                    </a:lnTo>
                    <a:lnTo>
                      <a:pt x="566" y="274"/>
                    </a:lnTo>
                    <a:lnTo>
                      <a:pt x="565" y="275"/>
                    </a:lnTo>
                    <a:lnTo>
                      <a:pt x="562" y="271"/>
                    </a:lnTo>
                    <a:lnTo>
                      <a:pt x="561" y="269"/>
                    </a:lnTo>
                    <a:lnTo>
                      <a:pt x="562" y="268"/>
                    </a:lnTo>
                    <a:lnTo>
                      <a:pt x="565" y="268"/>
                    </a:lnTo>
                    <a:lnTo>
                      <a:pt x="565" y="269"/>
                    </a:lnTo>
                    <a:lnTo>
                      <a:pt x="565" y="267"/>
                    </a:lnTo>
                    <a:lnTo>
                      <a:pt x="565" y="263"/>
                    </a:lnTo>
                    <a:lnTo>
                      <a:pt x="562" y="261"/>
                    </a:lnTo>
                    <a:lnTo>
                      <a:pt x="561" y="264"/>
                    </a:lnTo>
                    <a:lnTo>
                      <a:pt x="562" y="261"/>
                    </a:lnTo>
                    <a:lnTo>
                      <a:pt x="559" y="259"/>
                    </a:lnTo>
                    <a:lnTo>
                      <a:pt x="558" y="259"/>
                    </a:lnTo>
                    <a:lnTo>
                      <a:pt x="557" y="259"/>
                    </a:lnTo>
                    <a:lnTo>
                      <a:pt x="556" y="261"/>
                    </a:lnTo>
                    <a:lnTo>
                      <a:pt x="557" y="263"/>
                    </a:lnTo>
                    <a:lnTo>
                      <a:pt x="556" y="264"/>
                    </a:lnTo>
                    <a:lnTo>
                      <a:pt x="554" y="264"/>
                    </a:lnTo>
                    <a:lnTo>
                      <a:pt x="554" y="263"/>
                    </a:lnTo>
                    <a:lnTo>
                      <a:pt x="553" y="261"/>
                    </a:lnTo>
                    <a:lnTo>
                      <a:pt x="550" y="260"/>
                    </a:lnTo>
                    <a:lnTo>
                      <a:pt x="549" y="261"/>
                    </a:lnTo>
                    <a:lnTo>
                      <a:pt x="546" y="265"/>
                    </a:lnTo>
                    <a:lnTo>
                      <a:pt x="544" y="264"/>
                    </a:lnTo>
                    <a:lnTo>
                      <a:pt x="542" y="264"/>
                    </a:lnTo>
                    <a:lnTo>
                      <a:pt x="537" y="262"/>
                    </a:lnTo>
                    <a:lnTo>
                      <a:pt x="537" y="264"/>
                    </a:lnTo>
                    <a:lnTo>
                      <a:pt x="536" y="263"/>
                    </a:lnTo>
                    <a:lnTo>
                      <a:pt x="535" y="264"/>
                    </a:lnTo>
                    <a:lnTo>
                      <a:pt x="535" y="262"/>
                    </a:lnTo>
                    <a:lnTo>
                      <a:pt x="534" y="262"/>
                    </a:lnTo>
                    <a:lnTo>
                      <a:pt x="532" y="257"/>
                    </a:lnTo>
                    <a:lnTo>
                      <a:pt x="531" y="256"/>
                    </a:lnTo>
                    <a:lnTo>
                      <a:pt x="529" y="256"/>
                    </a:lnTo>
                    <a:lnTo>
                      <a:pt x="528" y="257"/>
                    </a:lnTo>
                    <a:lnTo>
                      <a:pt x="527" y="257"/>
                    </a:lnTo>
                    <a:lnTo>
                      <a:pt x="526" y="261"/>
                    </a:lnTo>
                    <a:lnTo>
                      <a:pt x="524" y="263"/>
                    </a:lnTo>
                    <a:lnTo>
                      <a:pt x="524" y="262"/>
                    </a:lnTo>
                    <a:lnTo>
                      <a:pt x="524" y="259"/>
                    </a:lnTo>
                    <a:lnTo>
                      <a:pt x="521" y="257"/>
                    </a:lnTo>
                    <a:lnTo>
                      <a:pt x="520" y="255"/>
                    </a:lnTo>
                    <a:lnTo>
                      <a:pt x="518" y="254"/>
                    </a:lnTo>
                    <a:lnTo>
                      <a:pt x="517" y="254"/>
                    </a:lnTo>
                    <a:lnTo>
                      <a:pt x="516" y="254"/>
                    </a:lnTo>
                    <a:lnTo>
                      <a:pt x="513" y="251"/>
                    </a:lnTo>
                    <a:lnTo>
                      <a:pt x="514" y="250"/>
                    </a:lnTo>
                    <a:lnTo>
                      <a:pt x="513" y="247"/>
                    </a:lnTo>
                    <a:lnTo>
                      <a:pt x="512" y="245"/>
                    </a:lnTo>
                    <a:lnTo>
                      <a:pt x="511" y="246"/>
                    </a:lnTo>
                    <a:lnTo>
                      <a:pt x="509" y="244"/>
                    </a:lnTo>
                    <a:lnTo>
                      <a:pt x="510" y="242"/>
                    </a:lnTo>
                    <a:lnTo>
                      <a:pt x="509" y="242"/>
                    </a:lnTo>
                    <a:lnTo>
                      <a:pt x="508" y="242"/>
                    </a:lnTo>
                    <a:lnTo>
                      <a:pt x="508" y="244"/>
                    </a:lnTo>
                    <a:lnTo>
                      <a:pt x="507" y="244"/>
                    </a:lnTo>
                    <a:lnTo>
                      <a:pt x="507" y="242"/>
                    </a:lnTo>
                    <a:lnTo>
                      <a:pt x="506" y="239"/>
                    </a:lnTo>
                    <a:lnTo>
                      <a:pt x="506" y="237"/>
                    </a:lnTo>
                    <a:lnTo>
                      <a:pt x="504" y="237"/>
                    </a:lnTo>
                    <a:lnTo>
                      <a:pt x="503" y="237"/>
                    </a:lnTo>
                    <a:lnTo>
                      <a:pt x="505" y="234"/>
                    </a:lnTo>
                    <a:lnTo>
                      <a:pt x="505" y="231"/>
                    </a:lnTo>
                    <a:lnTo>
                      <a:pt x="507" y="229"/>
                    </a:lnTo>
                    <a:lnTo>
                      <a:pt x="507" y="227"/>
                    </a:lnTo>
                    <a:lnTo>
                      <a:pt x="509" y="225"/>
                    </a:lnTo>
                    <a:lnTo>
                      <a:pt x="508" y="224"/>
                    </a:lnTo>
                    <a:lnTo>
                      <a:pt x="508" y="223"/>
                    </a:lnTo>
                    <a:lnTo>
                      <a:pt x="508" y="221"/>
                    </a:lnTo>
                    <a:lnTo>
                      <a:pt x="508" y="217"/>
                    </a:lnTo>
                    <a:lnTo>
                      <a:pt x="508" y="214"/>
                    </a:lnTo>
                    <a:lnTo>
                      <a:pt x="507" y="213"/>
                    </a:lnTo>
                    <a:lnTo>
                      <a:pt x="504" y="212"/>
                    </a:lnTo>
                    <a:lnTo>
                      <a:pt x="503" y="212"/>
                    </a:lnTo>
                    <a:lnTo>
                      <a:pt x="502" y="212"/>
                    </a:lnTo>
                    <a:lnTo>
                      <a:pt x="501" y="211"/>
                    </a:lnTo>
                    <a:lnTo>
                      <a:pt x="499" y="211"/>
                    </a:lnTo>
                    <a:lnTo>
                      <a:pt x="499" y="213"/>
                    </a:lnTo>
                    <a:lnTo>
                      <a:pt x="497" y="214"/>
                    </a:lnTo>
                    <a:lnTo>
                      <a:pt x="494" y="211"/>
                    </a:lnTo>
                    <a:lnTo>
                      <a:pt x="491" y="211"/>
                    </a:lnTo>
                    <a:lnTo>
                      <a:pt x="490" y="213"/>
                    </a:lnTo>
                    <a:lnTo>
                      <a:pt x="488" y="214"/>
                    </a:lnTo>
                    <a:lnTo>
                      <a:pt x="487" y="212"/>
                    </a:lnTo>
                    <a:lnTo>
                      <a:pt x="486" y="212"/>
                    </a:lnTo>
                    <a:lnTo>
                      <a:pt x="484" y="213"/>
                    </a:lnTo>
                    <a:lnTo>
                      <a:pt x="484" y="214"/>
                    </a:lnTo>
                    <a:lnTo>
                      <a:pt x="482" y="215"/>
                    </a:lnTo>
                    <a:lnTo>
                      <a:pt x="483" y="212"/>
                    </a:lnTo>
                    <a:lnTo>
                      <a:pt x="484" y="210"/>
                    </a:lnTo>
                    <a:lnTo>
                      <a:pt x="480" y="206"/>
                    </a:lnTo>
                    <a:lnTo>
                      <a:pt x="480" y="207"/>
                    </a:lnTo>
                    <a:lnTo>
                      <a:pt x="478" y="206"/>
                    </a:lnTo>
                    <a:lnTo>
                      <a:pt x="477" y="206"/>
                    </a:lnTo>
                    <a:lnTo>
                      <a:pt x="474" y="203"/>
                    </a:lnTo>
                    <a:lnTo>
                      <a:pt x="471" y="203"/>
                    </a:lnTo>
                    <a:lnTo>
                      <a:pt x="470" y="204"/>
                    </a:lnTo>
                    <a:lnTo>
                      <a:pt x="469" y="199"/>
                    </a:lnTo>
                    <a:lnTo>
                      <a:pt x="467" y="199"/>
                    </a:lnTo>
                    <a:lnTo>
                      <a:pt x="467" y="200"/>
                    </a:lnTo>
                    <a:lnTo>
                      <a:pt x="462" y="205"/>
                    </a:lnTo>
                    <a:lnTo>
                      <a:pt x="459" y="206"/>
                    </a:lnTo>
                    <a:lnTo>
                      <a:pt x="458" y="206"/>
                    </a:lnTo>
                    <a:lnTo>
                      <a:pt x="455" y="204"/>
                    </a:lnTo>
                    <a:lnTo>
                      <a:pt x="452" y="203"/>
                    </a:lnTo>
                    <a:lnTo>
                      <a:pt x="453" y="202"/>
                    </a:lnTo>
                    <a:lnTo>
                      <a:pt x="452" y="198"/>
                    </a:lnTo>
                    <a:lnTo>
                      <a:pt x="453" y="197"/>
                    </a:lnTo>
                    <a:lnTo>
                      <a:pt x="452" y="196"/>
                    </a:lnTo>
                    <a:lnTo>
                      <a:pt x="451" y="193"/>
                    </a:lnTo>
                    <a:lnTo>
                      <a:pt x="450" y="193"/>
                    </a:lnTo>
                    <a:lnTo>
                      <a:pt x="449" y="191"/>
                    </a:lnTo>
                    <a:lnTo>
                      <a:pt x="448" y="190"/>
                    </a:lnTo>
                    <a:lnTo>
                      <a:pt x="444" y="190"/>
                    </a:lnTo>
                    <a:lnTo>
                      <a:pt x="442" y="193"/>
                    </a:lnTo>
                    <a:lnTo>
                      <a:pt x="440" y="190"/>
                    </a:lnTo>
                    <a:lnTo>
                      <a:pt x="438" y="190"/>
                    </a:lnTo>
                    <a:lnTo>
                      <a:pt x="436" y="187"/>
                    </a:lnTo>
                    <a:lnTo>
                      <a:pt x="437" y="187"/>
                    </a:lnTo>
                    <a:lnTo>
                      <a:pt x="438" y="187"/>
                    </a:lnTo>
                    <a:lnTo>
                      <a:pt x="443" y="189"/>
                    </a:lnTo>
                    <a:lnTo>
                      <a:pt x="444" y="187"/>
                    </a:lnTo>
                    <a:lnTo>
                      <a:pt x="442" y="184"/>
                    </a:lnTo>
                    <a:lnTo>
                      <a:pt x="444" y="183"/>
                    </a:lnTo>
                    <a:lnTo>
                      <a:pt x="445" y="180"/>
                    </a:lnTo>
                    <a:lnTo>
                      <a:pt x="439" y="177"/>
                    </a:lnTo>
                    <a:lnTo>
                      <a:pt x="436" y="176"/>
                    </a:lnTo>
                    <a:lnTo>
                      <a:pt x="435" y="177"/>
                    </a:lnTo>
                    <a:lnTo>
                      <a:pt x="433" y="176"/>
                    </a:lnTo>
                    <a:lnTo>
                      <a:pt x="434" y="176"/>
                    </a:lnTo>
                    <a:lnTo>
                      <a:pt x="431" y="173"/>
                    </a:lnTo>
                    <a:lnTo>
                      <a:pt x="430" y="171"/>
                    </a:lnTo>
                    <a:lnTo>
                      <a:pt x="429" y="167"/>
                    </a:lnTo>
                    <a:lnTo>
                      <a:pt x="427" y="167"/>
                    </a:lnTo>
                    <a:lnTo>
                      <a:pt x="428" y="165"/>
                    </a:lnTo>
                    <a:lnTo>
                      <a:pt x="427" y="165"/>
                    </a:lnTo>
                    <a:lnTo>
                      <a:pt x="426" y="164"/>
                    </a:lnTo>
                    <a:lnTo>
                      <a:pt x="424" y="165"/>
                    </a:lnTo>
                    <a:lnTo>
                      <a:pt x="423" y="166"/>
                    </a:lnTo>
                    <a:lnTo>
                      <a:pt x="422" y="166"/>
                    </a:lnTo>
                    <a:lnTo>
                      <a:pt x="420" y="167"/>
                    </a:lnTo>
                    <a:lnTo>
                      <a:pt x="418" y="168"/>
                    </a:lnTo>
                    <a:lnTo>
                      <a:pt x="415" y="172"/>
                    </a:lnTo>
                    <a:lnTo>
                      <a:pt x="412" y="171"/>
                    </a:lnTo>
                    <a:lnTo>
                      <a:pt x="412" y="170"/>
                    </a:lnTo>
                    <a:lnTo>
                      <a:pt x="411" y="170"/>
                    </a:lnTo>
                    <a:lnTo>
                      <a:pt x="411" y="169"/>
                    </a:lnTo>
                    <a:lnTo>
                      <a:pt x="410" y="166"/>
                    </a:lnTo>
                    <a:lnTo>
                      <a:pt x="407" y="163"/>
                    </a:lnTo>
                    <a:lnTo>
                      <a:pt x="406" y="163"/>
                    </a:lnTo>
                    <a:lnTo>
                      <a:pt x="404" y="160"/>
                    </a:lnTo>
                    <a:lnTo>
                      <a:pt x="405" y="158"/>
                    </a:lnTo>
                    <a:lnTo>
                      <a:pt x="403" y="157"/>
                    </a:lnTo>
                    <a:lnTo>
                      <a:pt x="403" y="156"/>
                    </a:lnTo>
                    <a:lnTo>
                      <a:pt x="401" y="155"/>
                    </a:lnTo>
                    <a:lnTo>
                      <a:pt x="398" y="153"/>
                    </a:lnTo>
                    <a:lnTo>
                      <a:pt x="400" y="150"/>
                    </a:lnTo>
                    <a:lnTo>
                      <a:pt x="400" y="149"/>
                    </a:lnTo>
                    <a:lnTo>
                      <a:pt x="397" y="148"/>
                    </a:lnTo>
                    <a:lnTo>
                      <a:pt x="395" y="144"/>
                    </a:lnTo>
                    <a:lnTo>
                      <a:pt x="394" y="142"/>
                    </a:lnTo>
                    <a:lnTo>
                      <a:pt x="394" y="141"/>
                    </a:lnTo>
                    <a:lnTo>
                      <a:pt x="395" y="140"/>
                    </a:lnTo>
                    <a:lnTo>
                      <a:pt x="395" y="139"/>
                    </a:lnTo>
                    <a:lnTo>
                      <a:pt x="397" y="139"/>
                    </a:lnTo>
                    <a:lnTo>
                      <a:pt x="397" y="136"/>
                    </a:lnTo>
                    <a:lnTo>
                      <a:pt x="398" y="137"/>
                    </a:lnTo>
                    <a:lnTo>
                      <a:pt x="400" y="135"/>
                    </a:lnTo>
                    <a:lnTo>
                      <a:pt x="401" y="134"/>
                    </a:lnTo>
                    <a:lnTo>
                      <a:pt x="402" y="135"/>
                    </a:lnTo>
                    <a:lnTo>
                      <a:pt x="403" y="132"/>
                    </a:lnTo>
                    <a:lnTo>
                      <a:pt x="401" y="133"/>
                    </a:lnTo>
                    <a:lnTo>
                      <a:pt x="401" y="129"/>
                    </a:lnTo>
                    <a:lnTo>
                      <a:pt x="400" y="126"/>
                    </a:lnTo>
                    <a:lnTo>
                      <a:pt x="397" y="125"/>
                    </a:lnTo>
                    <a:lnTo>
                      <a:pt x="393" y="123"/>
                    </a:lnTo>
                    <a:lnTo>
                      <a:pt x="392" y="122"/>
                    </a:lnTo>
                    <a:lnTo>
                      <a:pt x="393" y="120"/>
                    </a:lnTo>
                    <a:lnTo>
                      <a:pt x="393" y="119"/>
                    </a:lnTo>
                    <a:lnTo>
                      <a:pt x="393" y="118"/>
                    </a:lnTo>
                    <a:lnTo>
                      <a:pt x="393" y="116"/>
                    </a:lnTo>
                    <a:lnTo>
                      <a:pt x="395" y="116"/>
                    </a:lnTo>
                    <a:lnTo>
                      <a:pt x="393" y="115"/>
                    </a:lnTo>
                    <a:lnTo>
                      <a:pt x="394" y="113"/>
                    </a:lnTo>
                    <a:lnTo>
                      <a:pt x="395" y="113"/>
                    </a:lnTo>
                    <a:lnTo>
                      <a:pt x="397" y="113"/>
                    </a:lnTo>
                    <a:lnTo>
                      <a:pt x="397" y="111"/>
                    </a:lnTo>
                    <a:lnTo>
                      <a:pt x="397" y="109"/>
                    </a:lnTo>
                    <a:lnTo>
                      <a:pt x="398" y="108"/>
                    </a:lnTo>
                    <a:lnTo>
                      <a:pt x="398" y="105"/>
                    </a:lnTo>
                    <a:lnTo>
                      <a:pt x="399" y="105"/>
                    </a:lnTo>
                    <a:lnTo>
                      <a:pt x="399" y="102"/>
                    </a:lnTo>
                    <a:lnTo>
                      <a:pt x="401" y="102"/>
                    </a:lnTo>
                    <a:lnTo>
                      <a:pt x="402" y="99"/>
                    </a:lnTo>
                    <a:lnTo>
                      <a:pt x="401" y="99"/>
                    </a:lnTo>
                    <a:lnTo>
                      <a:pt x="400" y="100"/>
                    </a:lnTo>
                    <a:lnTo>
                      <a:pt x="398" y="100"/>
                    </a:lnTo>
                    <a:lnTo>
                      <a:pt x="398" y="99"/>
                    </a:lnTo>
                    <a:lnTo>
                      <a:pt x="398" y="98"/>
                    </a:lnTo>
                    <a:lnTo>
                      <a:pt x="400" y="98"/>
                    </a:lnTo>
                    <a:lnTo>
                      <a:pt x="402" y="95"/>
                    </a:lnTo>
                    <a:lnTo>
                      <a:pt x="402" y="91"/>
                    </a:lnTo>
                    <a:lnTo>
                      <a:pt x="403" y="89"/>
                    </a:lnTo>
                    <a:lnTo>
                      <a:pt x="406" y="89"/>
                    </a:lnTo>
                    <a:lnTo>
                      <a:pt x="407" y="80"/>
                    </a:lnTo>
                    <a:lnTo>
                      <a:pt x="407" y="79"/>
                    </a:lnTo>
                    <a:lnTo>
                      <a:pt x="406" y="78"/>
                    </a:lnTo>
                    <a:lnTo>
                      <a:pt x="406" y="76"/>
                    </a:lnTo>
                    <a:lnTo>
                      <a:pt x="407" y="75"/>
                    </a:lnTo>
                    <a:lnTo>
                      <a:pt x="409" y="73"/>
                    </a:lnTo>
                    <a:lnTo>
                      <a:pt x="410" y="72"/>
                    </a:lnTo>
                    <a:lnTo>
                      <a:pt x="409" y="70"/>
                    </a:lnTo>
                    <a:lnTo>
                      <a:pt x="410" y="67"/>
                    </a:lnTo>
                    <a:lnTo>
                      <a:pt x="409" y="66"/>
                    </a:lnTo>
                    <a:lnTo>
                      <a:pt x="409" y="65"/>
                    </a:lnTo>
                    <a:lnTo>
                      <a:pt x="410" y="65"/>
                    </a:lnTo>
                    <a:lnTo>
                      <a:pt x="407" y="62"/>
                    </a:lnTo>
                    <a:lnTo>
                      <a:pt x="407" y="61"/>
                    </a:lnTo>
                    <a:lnTo>
                      <a:pt x="407" y="59"/>
                    </a:lnTo>
                    <a:lnTo>
                      <a:pt x="406" y="59"/>
                    </a:lnTo>
                    <a:lnTo>
                      <a:pt x="403" y="57"/>
                    </a:lnTo>
                    <a:lnTo>
                      <a:pt x="404" y="55"/>
                    </a:lnTo>
                    <a:lnTo>
                      <a:pt x="406" y="53"/>
                    </a:lnTo>
                    <a:lnTo>
                      <a:pt x="407" y="54"/>
                    </a:lnTo>
                    <a:lnTo>
                      <a:pt x="407" y="53"/>
                    </a:lnTo>
                    <a:lnTo>
                      <a:pt x="409" y="54"/>
                    </a:lnTo>
                    <a:lnTo>
                      <a:pt x="410" y="54"/>
                    </a:lnTo>
                    <a:lnTo>
                      <a:pt x="413" y="55"/>
                    </a:lnTo>
                    <a:lnTo>
                      <a:pt x="415" y="54"/>
                    </a:lnTo>
                    <a:lnTo>
                      <a:pt x="415" y="53"/>
                    </a:lnTo>
                    <a:lnTo>
                      <a:pt x="414" y="51"/>
                    </a:lnTo>
                    <a:lnTo>
                      <a:pt x="414" y="48"/>
                    </a:lnTo>
                    <a:lnTo>
                      <a:pt x="412" y="45"/>
                    </a:lnTo>
                    <a:lnTo>
                      <a:pt x="412" y="44"/>
                    </a:lnTo>
                    <a:lnTo>
                      <a:pt x="414" y="42"/>
                    </a:lnTo>
                    <a:lnTo>
                      <a:pt x="412" y="42"/>
                    </a:lnTo>
                    <a:lnTo>
                      <a:pt x="411" y="44"/>
                    </a:lnTo>
                    <a:lnTo>
                      <a:pt x="410" y="44"/>
                    </a:lnTo>
                    <a:lnTo>
                      <a:pt x="409" y="42"/>
                    </a:lnTo>
                    <a:lnTo>
                      <a:pt x="407" y="44"/>
                    </a:lnTo>
                    <a:lnTo>
                      <a:pt x="406" y="44"/>
                    </a:lnTo>
                    <a:lnTo>
                      <a:pt x="405" y="41"/>
                    </a:lnTo>
                    <a:lnTo>
                      <a:pt x="402" y="38"/>
                    </a:lnTo>
                    <a:lnTo>
                      <a:pt x="404" y="37"/>
                    </a:lnTo>
                    <a:lnTo>
                      <a:pt x="402" y="36"/>
                    </a:lnTo>
                    <a:lnTo>
                      <a:pt x="402" y="34"/>
                    </a:lnTo>
                    <a:lnTo>
                      <a:pt x="402" y="33"/>
                    </a:lnTo>
                    <a:lnTo>
                      <a:pt x="401" y="32"/>
                    </a:lnTo>
                    <a:lnTo>
                      <a:pt x="401" y="28"/>
                    </a:lnTo>
                    <a:lnTo>
                      <a:pt x="399" y="29"/>
                    </a:lnTo>
                    <a:lnTo>
                      <a:pt x="400" y="28"/>
                    </a:lnTo>
                    <a:lnTo>
                      <a:pt x="400" y="27"/>
                    </a:lnTo>
                    <a:lnTo>
                      <a:pt x="399" y="27"/>
                    </a:lnTo>
                    <a:lnTo>
                      <a:pt x="400" y="26"/>
                    </a:lnTo>
                    <a:lnTo>
                      <a:pt x="400" y="24"/>
                    </a:lnTo>
                    <a:lnTo>
                      <a:pt x="398" y="23"/>
                    </a:lnTo>
                    <a:lnTo>
                      <a:pt x="399" y="23"/>
                    </a:lnTo>
                    <a:lnTo>
                      <a:pt x="401" y="23"/>
                    </a:lnTo>
                    <a:lnTo>
                      <a:pt x="398" y="21"/>
                    </a:lnTo>
                    <a:lnTo>
                      <a:pt x="398" y="20"/>
                    </a:lnTo>
                    <a:lnTo>
                      <a:pt x="397" y="22"/>
                    </a:lnTo>
                    <a:lnTo>
                      <a:pt x="396" y="22"/>
                    </a:lnTo>
                    <a:lnTo>
                      <a:pt x="395" y="21"/>
                    </a:lnTo>
                    <a:lnTo>
                      <a:pt x="394" y="21"/>
                    </a:lnTo>
                    <a:lnTo>
                      <a:pt x="392" y="25"/>
                    </a:lnTo>
                    <a:lnTo>
                      <a:pt x="393" y="26"/>
                    </a:lnTo>
                    <a:lnTo>
                      <a:pt x="392" y="27"/>
                    </a:lnTo>
                    <a:lnTo>
                      <a:pt x="391" y="26"/>
                    </a:lnTo>
                    <a:lnTo>
                      <a:pt x="391" y="24"/>
                    </a:lnTo>
                    <a:lnTo>
                      <a:pt x="390" y="22"/>
                    </a:lnTo>
                    <a:lnTo>
                      <a:pt x="389" y="22"/>
                    </a:lnTo>
                    <a:lnTo>
                      <a:pt x="387" y="21"/>
                    </a:lnTo>
                    <a:lnTo>
                      <a:pt x="385" y="17"/>
                    </a:lnTo>
                    <a:lnTo>
                      <a:pt x="384" y="13"/>
                    </a:lnTo>
                    <a:lnTo>
                      <a:pt x="382" y="13"/>
                    </a:lnTo>
                    <a:lnTo>
                      <a:pt x="376" y="10"/>
                    </a:lnTo>
                    <a:lnTo>
                      <a:pt x="375" y="8"/>
                    </a:lnTo>
                    <a:lnTo>
                      <a:pt x="372" y="3"/>
                    </a:lnTo>
                    <a:lnTo>
                      <a:pt x="373" y="2"/>
                    </a:lnTo>
                    <a:lnTo>
                      <a:pt x="372" y="2"/>
                    </a:lnTo>
                    <a:lnTo>
                      <a:pt x="371" y="4"/>
                    </a:lnTo>
                    <a:lnTo>
                      <a:pt x="371" y="7"/>
                    </a:lnTo>
                    <a:lnTo>
                      <a:pt x="368" y="7"/>
                    </a:lnTo>
                    <a:lnTo>
                      <a:pt x="368" y="8"/>
                    </a:lnTo>
                    <a:lnTo>
                      <a:pt x="366" y="8"/>
                    </a:lnTo>
                    <a:lnTo>
                      <a:pt x="366" y="9"/>
                    </a:lnTo>
                    <a:lnTo>
                      <a:pt x="366" y="8"/>
                    </a:lnTo>
                    <a:lnTo>
                      <a:pt x="365" y="10"/>
                    </a:lnTo>
                    <a:lnTo>
                      <a:pt x="366" y="10"/>
                    </a:lnTo>
                    <a:lnTo>
                      <a:pt x="365" y="14"/>
                    </a:lnTo>
                    <a:lnTo>
                      <a:pt x="361" y="11"/>
                    </a:lnTo>
                    <a:lnTo>
                      <a:pt x="361" y="13"/>
                    </a:lnTo>
                    <a:lnTo>
                      <a:pt x="361" y="14"/>
                    </a:lnTo>
                    <a:lnTo>
                      <a:pt x="360" y="14"/>
                    </a:lnTo>
                    <a:lnTo>
                      <a:pt x="361" y="15"/>
                    </a:lnTo>
                    <a:lnTo>
                      <a:pt x="360" y="15"/>
                    </a:lnTo>
                    <a:lnTo>
                      <a:pt x="361" y="16"/>
                    </a:lnTo>
                    <a:lnTo>
                      <a:pt x="360" y="18"/>
                    </a:lnTo>
                    <a:lnTo>
                      <a:pt x="361" y="19"/>
                    </a:lnTo>
                    <a:lnTo>
                      <a:pt x="360" y="19"/>
                    </a:lnTo>
                    <a:lnTo>
                      <a:pt x="359" y="20"/>
                    </a:lnTo>
                    <a:lnTo>
                      <a:pt x="358" y="20"/>
                    </a:lnTo>
                    <a:lnTo>
                      <a:pt x="358" y="23"/>
                    </a:lnTo>
                    <a:lnTo>
                      <a:pt x="357" y="23"/>
                    </a:lnTo>
                    <a:lnTo>
                      <a:pt x="357" y="24"/>
                    </a:lnTo>
                    <a:lnTo>
                      <a:pt x="357" y="25"/>
                    </a:lnTo>
                    <a:lnTo>
                      <a:pt x="359" y="26"/>
                    </a:lnTo>
                    <a:lnTo>
                      <a:pt x="358" y="28"/>
                    </a:lnTo>
                    <a:lnTo>
                      <a:pt x="358" y="30"/>
                    </a:lnTo>
                    <a:lnTo>
                      <a:pt x="360" y="29"/>
                    </a:lnTo>
                    <a:lnTo>
                      <a:pt x="360" y="31"/>
                    </a:lnTo>
                    <a:lnTo>
                      <a:pt x="359" y="31"/>
                    </a:lnTo>
                    <a:lnTo>
                      <a:pt x="361" y="32"/>
                    </a:lnTo>
                    <a:lnTo>
                      <a:pt x="361" y="33"/>
                    </a:lnTo>
                    <a:lnTo>
                      <a:pt x="359" y="34"/>
                    </a:lnTo>
                    <a:lnTo>
                      <a:pt x="361" y="34"/>
                    </a:lnTo>
                    <a:lnTo>
                      <a:pt x="360" y="34"/>
                    </a:lnTo>
                    <a:lnTo>
                      <a:pt x="358" y="35"/>
                    </a:lnTo>
                    <a:lnTo>
                      <a:pt x="357" y="34"/>
                    </a:lnTo>
                    <a:lnTo>
                      <a:pt x="357" y="35"/>
                    </a:lnTo>
                    <a:lnTo>
                      <a:pt x="357" y="36"/>
                    </a:lnTo>
                    <a:lnTo>
                      <a:pt x="353" y="36"/>
                    </a:lnTo>
                    <a:lnTo>
                      <a:pt x="353" y="37"/>
                    </a:lnTo>
                    <a:lnTo>
                      <a:pt x="352" y="37"/>
                    </a:lnTo>
                    <a:lnTo>
                      <a:pt x="352" y="36"/>
                    </a:lnTo>
                    <a:lnTo>
                      <a:pt x="349" y="36"/>
                    </a:lnTo>
                    <a:lnTo>
                      <a:pt x="348" y="35"/>
                    </a:lnTo>
                    <a:lnTo>
                      <a:pt x="348" y="36"/>
                    </a:lnTo>
                    <a:lnTo>
                      <a:pt x="348" y="37"/>
                    </a:lnTo>
                    <a:lnTo>
                      <a:pt x="346" y="37"/>
                    </a:lnTo>
                    <a:lnTo>
                      <a:pt x="345" y="37"/>
                    </a:lnTo>
                    <a:lnTo>
                      <a:pt x="344" y="39"/>
                    </a:lnTo>
                    <a:lnTo>
                      <a:pt x="341" y="42"/>
                    </a:lnTo>
                    <a:lnTo>
                      <a:pt x="340" y="41"/>
                    </a:lnTo>
                    <a:lnTo>
                      <a:pt x="340" y="42"/>
                    </a:lnTo>
                    <a:lnTo>
                      <a:pt x="338" y="42"/>
                    </a:lnTo>
                    <a:lnTo>
                      <a:pt x="336" y="43"/>
                    </a:lnTo>
                    <a:lnTo>
                      <a:pt x="336" y="44"/>
                    </a:lnTo>
                    <a:lnTo>
                      <a:pt x="335" y="44"/>
                    </a:lnTo>
                    <a:lnTo>
                      <a:pt x="336" y="48"/>
                    </a:lnTo>
                    <a:lnTo>
                      <a:pt x="335" y="49"/>
                    </a:lnTo>
                    <a:lnTo>
                      <a:pt x="335" y="51"/>
                    </a:lnTo>
                    <a:lnTo>
                      <a:pt x="334" y="52"/>
                    </a:lnTo>
                    <a:lnTo>
                      <a:pt x="332" y="51"/>
                    </a:lnTo>
                    <a:lnTo>
                      <a:pt x="331" y="50"/>
                    </a:lnTo>
                    <a:lnTo>
                      <a:pt x="332" y="49"/>
                    </a:lnTo>
                    <a:lnTo>
                      <a:pt x="331" y="45"/>
                    </a:lnTo>
                    <a:lnTo>
                      <a:pt x="329" y="44"/>
                    </a:lnTo>
                    <a:lnTo>
                      <a:pt x="324" y="41"/>
                    </a:lnTo>
                    <a:lnTo>
                      <a:pt x="319" y="42"/>
                    </a:lnTo>
                    <a:lnTo>
                      <a:pt x="317" y="42"/>
                    </a:lnTo>
                    <a:lnTo>
                      <a:pt x="317" y="40"/>
                    </a:lnTo>
                    <a:lnTo>
                      <a:pt x="315" y="40"/>
                    </a:lnTo>
                    <a:lnTo>
                      <a:pt x="315" y="39"/>
                    </a:lnTo>
                    <a:lnTo>
                      <a:pt x="316" y="38"/>
                    </a:lnTo>
                    <a:lnTo>
                      <a:pt x="317" y="38"/>
                    </a:lnTo>
                    <a:lnTo>
                      <a:pt x="318" y="36"/>
                    </a:lnTo>
                    <a:lnTo>
                      <a:pt x="319" y="35"/>
                    </a:lnTo>
                    <a:lnTo>
                      <a:pt x="320" y="32"/>
                    </a:lnTo>
                    <a:lnTo>
                      <a:pt x="320" y="31"/>
                    </a:lnTo>
                    <a:lnTo>
                      <a:pt x="319" y="31"/>
                    </a:lnTo>
                    <a:lnTo>
                      <a:pt x="318" y="33"/>
                    </a:lnTo>
                    <a:lnTo>
                      <a:pt x="317" y="34"/>
                    </a:lnTo>
                    <a:lnTo>
                      <a:pt x="315" y="33"/>
                    </a:lnTo>
                    <a:lnTo>
                      <a:pt x="315" y="34"/>
                    </a:lnTo>
                    <a:lnTo>
                      <a:pt x="314" y="34"/>
                    </a:lnTo>
                    <a:lnTo>
                      <a:pt x="314" y="32"/>
                    </a:lnTo>
                    <a:lnTo>
                      <a:pt x="312" y="36"/>
                    </a:lnTo>
                    <a:lnTo>
                      <a:pt x="310" y="35"/>
                    </a:lnTo>
                    <a:lnTo>
                      <a:pt x="311" y="34"/>
                    </a:lnTo>
                    <a:lnTo>
                      <a:pt x="310" y="34"/>
                    </a:lnTo>
                    <a:lnTo>
                      <a:pt x="309" y="35"/>
                    </a:lnTo>
                    <a:lnTo>
                      <a:pt x="309" y="34"/>
                    </a:lnTo>
                    <a:lnTo>
                      <a:pt x="308" y="34"/>
                    </a:lnTo>
                    <a:lnTo>
                      <a:pt x="306" y="33"/>
                    </a:lnTo>
                    <a:lnTo>
                      <a:pt x="305" y="32"/>
                    </a:lnTo>
                    <a:lnTo>
                      <a:pt x="304" y="32"/>
                    </a:lnTo>
                    <a:lnTo>
                      <a:pt x="303" y="34"/>
                    </a:lnTo>
                    <a:lnTo>
                      <a:pt x="302" y="32"/>
                    </a:lnTo>
                    <a:lnTo>
                      <a:pt x="301" y="32"/>
                    </a:lnTo>
                    <a:lnTo>
                      <a:pt x="301" y="31"/>
                    </a:lnTo>
                    <a:lnTo>
                      <a:pt x="300" y="32"/>
                    </a:lnTo>
                    <a:lnTo>
                      <a:pt x="300" y="31"/>
                    </a:lnTo>
                    <a:lnTo>
                      <a:pt x="298" y="31"/>
                    </a:lnTo>
                    <a:lnTo>
                      <a:pt x="300" y="28"/>
                    </a:lnTo>
                    <a:lnTo>
                      <a:pt x="299" y="27"/>
                    </a:lnTo>
                    <a:lnTo>
                      <a:pt x="297" y="27"/>
                    </a:lnTo>
                    <a:lnTo>
                      <a:pt x="296" y="28"/>
                    </a:lnTo>
                    <a:lnTo>
                      <a:pt x="294" y="28"/>
                    </a:lnTo>
                    <a:lnTo>
                      <a:pt x="291" y="25"/>
                    </a:lnTo>
                    <a:lnTo>
                      <a:pt x="289" y="25"/>
                    </a:lnTo>
                    <a:lnTo>
                      <a:pt x="289" y="26"/>
                    </a:lnTo>
                    <a:lnTo>
                      <a:pt x="288" y="28"/>
                    </a:lnTo>
                    <a:lnTo>
                      <a:pt x="286" y="29"/>
                    </a:lnTo>
                    <a:lnTo>
                      <a:pt x="286" y="31"/>
                    </a:lnTo>
                    <a:lnTo>
                      <a:pt x="288" y="31"/>
                    </a:lnTo>
                    <a:lnTo>
                      <a:pt x="287" y="31"/>
                    </a:lnTo>
                    <a:lnTo>
                      <a:pt x="286" y="31"/>
                    </a:lnTo>
                    <a:lnTo>
                      <a:pt x="285" y="29"/>
                    </a:lnTo>
                    <a:lnTo>
                      <a:pt x="284" y="31"/>
                    </a:lnTo>
                    <a:lnTo>
                      <a:pt x="283" y="29"/>
                    </a:lnTo>
                    <a:lnTo>
                      <a:pt x="283" y="28"/>
                    </a:lnTo>
                    <a:lnTo>
                      <a:pt x="282" y="26"/>
                    </a:lnTo>
                    <a:lnTo>
                      <a:pt x="280" y="26"/>
                    </a:lnTo>
                    <a:lnTo>
                      <a:pt x="280" y="23"/>
                    </a:lnTo>
                    <a:lnTo>
                      <a:pt x="278" y="23"/>
                    </a:lnTo>
                    <a:lnTo>
                      <a:pt x="277" y="24"/>
                    </a:lnTo>
                    <a:lnTo>
                      <a:pt x="276" y="24"/>
                    </a:lnTo>
                    <a:lnTo>
                      <a:pt x="273" y="18"/>
                    </a:lnTo>
                    <a:lnTo>
                      <a:pt x="272" y="18"/>
                    </a:lnTo>
                    <a:lnTo>
                      <a:pt x="271" y="16"/>
                    </a:lnTo>
                    <a:lnTo>
                      <a:pt x="271" y="19"/>
                    </a:lnTo>
                    <a:lnTo>
                      <a:pt x="270" y="17"/>
                    </a:lnTo>
                    <a:lnTo>
                      <a:pt x="269" y="18"/>
                    </a:lnTo>
                    <a:lnTo>
                      <a:pt x="270" y="18"/>
                    </a:lnTo>
                    <a:lnTo>
                      <a:pt x="271" y="22"/>
                    </a:lnTo>
                    <a:lnTo>
                      <a:pt x="270" y="23"/>
                    </a:lnTo>
                    <a:lnTo>
                      <a:pt x="271" y="23"/>
                    </a:lnTo>
                    <a:lnTo>
                      <a:pt x="270" y="25"/>
                    </a:lnTo>
                    <a:lnTo>
                      <a:pt x="270" y="26"/>
                    </a:lnTo>
                    <a:lnTo>
                      <a:pt x="272" y="26"/>
                    </a:lnTo>
                    <a:lnTo>
                      <a:pt x="271" y="27"/>
                    </a:lnTo>
                    <a:lnTo>
                      <a:pt x="270" y="26"/>
                    </a:lnTo>
                    <a:lnTo>
                      <a:pt x="270" y="27"/>
                    </a:lnTo>
                    <a:lnTo>
                      <a:pt x="269" y="24"/>
                    </a:lnTo>
                    <a:lnTo>
                      <a:pt x="268" y="24"/>
                    </a:lnTo>
                    <a:lnTo>
                      <a:pt x="267" y="23"/>
                    </a:lnTo>
                    <a:lnTo>
                      <a:pt x="265" y="23"/>
                    </a:lnTo>
                    <a:lnTo>
                      <a:pt x="264" y="24"/>
                    </a:lnTo>
                    <a:lnTo>
                      <a:pt x="263" y="23"/>
                    </a:lnTo>
                    <a:lnTo>
                      <a:pt x="263" y="24"/>
                    </a:lnTo>
                    <a:lnTo>
                      <a:pt x="262" y="24"/>
                    </a:lnTo>
                    <a:lnTo>
                      <a:pt x="263" y="25"/>
                    </a:lnTo>
                    <a:lnTo>
                      <a:pt x="262" y="25"/>
                    </a:lnTo>
                    <a:lnTo>
                      <a:pt x="262" y="26"/>
                    </a:lnTo>
                    <a:lnTo>
                      <a:pt x="262" y="25"/>
                    </a:lnTo>
                    <a:lnTo>
                      <a:pt x="262" y="26"/>
                    </a:lnTo>
                    <a:lnTo>
                      <a:pt x="261" y="27"/>
                    </a:lnTo>
                    <a:lnTo>
                      <a:pt x="260" y="25"/>
                    </a:lnTo>
                    <a:lnTo>
                      <a:pt x="260" y="26"/>
                    </a:lnTo>
                    <a:lnTo>
                      <a:pt x="259" y="28"/>
                    </a:lnTo>
                    <a:lnTo>
                      <a:pt x="258" y="28"/>
                    </a:lnTo>
                    <a:lnTo>
                      <a:pt x="259" y="27"/>
                    </a:lnTo>
                    <a:lnTo>
                      <a:pt x="257" y="27"/>
                    </a:lnTo>
                    <a:lnTo>
                      <a:pt x="256" y="28"/>
                    </a:lnTo>
                    <a:lnTo>
                      <a:pt x="255" y="30"/>
                    </a:lnTo>
                    <a:lnTo>
                      <a:pt x="255" y="28"/>
                    </a:lnTo>
                    <a:lnTo>
                      <a:pt x="254" y="28"/>
                    </a:lnTo>
                    <a:lnTo>
                      <a:pt x="254" y="27"/>
                    </a:lnTo>
                    <a:lnTo>
                      <a:pt x="252" y="26"/>
                    </a:lnTo>
                    <a:lnTo>
                      <a:pt x="249" y="28"/>
                    </a:lnTo>
                    <a:lnTo>
                      <a:pt x="248" y="27"/>
                    </a:lnTo>
                    <a:lnTo>
                      <a:pt x="247" y="27"/>
                    </a:lnTo>
                    <a:lnTo>
                      <a:pt x="249" y="27"/>
                    </a:lnTo>
                    <a:lnTo>
                      <a:pt x="249" y="26"/>
                    </a:lnTo>
                    <a:lnTo>
                      <a:pt x="249" y="24"/>
                    </a:lnTo>
                    <a:lnTo>
                      <a:pt x="250" y="23"/>
                    </a:lnTo>
                    <a:lnTo>
                      <a:pt x="250" y="21"/>
                    </a:lnTo>
                    <a:lnTo>
                      <a:pt x="249" y="21"/>
                    </a:lnTo>
                    <a:lnTo>
                      <a:pt x="248" y="21"/>
                    </a:lnTo>
                    <a:lnTo>
                      <a:pt x="247" y="20"/>
                    </a:lnTo>
                    <a:lnTo>
                      <a:pt x="247" y="18"/>
                    </a:lnTo>
                    <a:lnTo>
                      <a:pt x="246" y="19"/>
                    </a:lnTo>
                    <a:lnTo>
                      <a:pt x="243" y="16"/>
                    </a:lnTo>
                    <a:lnTo>
                      <a:pt x="241" y="18"/>
                    </a:lnTo>
                    <a:lnTo>
                      <a:pt x="240" y="16"/>
                    </a:lnTo>
                    <a:lnTo>
                      <a:pt x="240" y="17"/>
                    </a:lnTo>
                    <a:lnTo>
                      <a:pt x="240" y="16"/>
                    </a:lnTo>
                    <a:lnTo>
                      <a:pt x="239" y="15"/>
                    </a:lnTo>
                    <a:lnTo>
                      <a:pt x="240" y="12"/>
                    </a:lnTo>
                    <a:lnTo>
                      <a:pt x="240" y="11"/>
                    </a:lnTo>
                    <a:lnTo>
                      <a:pt x="239" y="10"/>
                    </a:lnTo>
                    <a:lnTo>
                      <a:pt x="236" y="9"/>
                    </a:lnTo>
                    <a:lnTo>
                      <a:pt x="236" y="8"/>
                    </a:lnTo>
                    <a:lnTo>
                      <a:pt x="234" y="8"/>
                    </a:lnTo>
                    <a:lnTo>
                      <a:pt x="234" y="6"/>
                    </a:lnTo>
                    <a:lnTo>
                      <a:pt x="231" y="8"/>
                    </a:lnTo>
                    <a:lnTo>
                      <a:pt x="230" y="8"/>
                    </a:lnTo>
                    <a:lnTo>
                      <a:pt x="226" y="8"/>
                    </a:lnTo>
                    <a:lnTo>
                      <a:pt x="225" y="6"/>
                    </a:lnTo>
                    <a:lnTo>
                      <a:pt x="224" y="8"/>
                    </a:lnTo>
                    <a:lnTo>
                      <a:pt x="223" y="8"/>
                    </a:lnTo>
                    <a:lnTo>
                      <a:pt x="222" y="8"/>
                    </a:lnTo>
                    <a:lnTo>
                      <a:pt x="222" y="10"/>
                    </a:lnTo>
                    <a:lnTo>
                      <a:pt x="222" y="13"/>
                    </a:lnTo>
                    <a:lnTo>
                      <a:pt x="220" y="14"/>
                    </a:lnTo>
                    <a:lnTo>
                      <a:pt x="220" y="15"/>
                    </a:lnTo>
                    <a:lnTo>
                      <a:pt x="218" y="16"/>
                    </a:lnTo>
                    <a:lnTo>
                      <a:pt x="217" y="16"/>
                    </a:lnTo>
                    <a:lnTo>
                      <a:pt x="217" y="17"/>
                    </a:lnTo>
                    <a:lnTo>
                      <a:pt x="218" y="17"/>
                    </a:lnTo>
                    <a:lnTo>
                      <a:pt x="216" y="19"/>
                    </a:lnTo>
                    <a:lnTo>
                      <a:pt x="216" y="21"/>
                    </a:lnTo>
                    <a:lnTo>
                      <a:pt x="214" y="20"/>
                    </a:lnTo>
                    <a:lnTo>
                      <a:pt x="214" y="19"/>
                    </a:lnTo>
                    <a:lnTo>
                      <a:pt x="215" y="18"/>
                    </a:lnTo>
                    <a:lnTo>
                      <a:pt x="215" y="17"/>
                    </a:lnTo>
                    <a:lnTo>
                      <a:pt x="212" y="18"/>
                    </a:lnTo>
                    <a:lnTo>
                      <a:pt x="209" y="18"/>
                    </a:lnTo>
                    <a:lnTo>
                      <a:pt x="208" y="19"/>
                    </a:lnTo>
                    <a:lnTo>
                      <a:pt x="206" y="18"/>
                    </a:lnTo>
                    <a:lnTo>
                      <a:pt x="205" y="17"/>
                    </a:lnTo>
                    <a:lnTo>
                      <a:pt x="202" y="17"/>
                    </a:lnTo>
                    <a:lnTo>
                      <a:pt x="201" y="17"/>
                    </a:lnTo>
                    <a:lnTo>
                      <a:pt x="200" y="19"/>
                    </a:lnTo>
                    <a:lnTo>
                      <a:pt x="198" y="16"/>
                    </a:lnTo>
                    <a:lnTo>
                      <a:pt x="196" y="16"/>
                    </a:lnTo>
                    <a:lnTo>
                      <a:pt x="193" y="15"/>
                    </a:lnTo>
                    <a:lnTo>
                      <a:pt x="193" y="19"/>
                    </a:lnTo>
                    <a:lnTo>
                      <a:pt x="191" y="17"/>
                    </a:lnTo>
                    <a:lnTo>
                      <a:pt x="189" y="18"/>
                    </a:lnTo>
                    <a:lnTo>
                      <a:pt x="188" y="17"/>
                    </a:lnTo>
                    <a:lnTo>
                      <a:pt x="188" y="16"/>
                    </a:lnTo>
                    <a:lnTo>
                      <a:pt x="189" y="15"/>
                    </a:lnTo>
                    <a:lnTo>
                      <a:pt x="188" y="14"/>
                    </a:lnTo>
                    <a:lnTo>
                      <a:pt x="187" y="14"/>
                    </a:lnTo>
                    <a:lnTo>
                      <a:pt x="187" y="16"/>
                    </a:lnTo>
                    <a:lnTo>
                      <a:pt x="186" y="17"/>
                    </a:lnTo>
                    <a:lnTo>
                      <a:pt x="184" y="17"/>
                    </a:lnTo>
                    <a:lnTo>
                      <a:pt x="183" y="17"/>
                    </a:lnTo>
                    <a:lnTo>
                      <a:pt x="183" y="16"/>
                    </a:lnTo>
                    <a:lnTo>
                      <a:pt x="180" y="16"/>
                    </a:lnTo>
                    <a:lnTo>
                      <a:pt x="180" y="15"/>
                    </a:lnTo>
                    <a:lnTo>
                      <a:pt x="179" y="16"/>
                    </a:lnTo>
                    <a:lnTo>
                      <a:pt x="178" y="15"/>
                    </a:lnTo>
                    <a:lnTo>
                      <a:pt x="177" y="12"/>
                    </a:lnTo>
                    <a:lnTo>
                      <a:pt x="178" y="10"/>
                    </a:lnTo>
                    <a:lnTo>
                      <a:pt x="178" y="7"/>
                    </a:lnTo>
                    <a:lnTo>
                      <a:pt x="178" y="6"/>
                    </a:lnTo>
                    <a:lnTo>
                      <a:pt x="179" y="5"/>
                    </a:lnTo>
                    <a:lnTo>
                      <a:pt x="179" y="4"/>
                    </a:lnTo>
                    <a:lnTo>
                      <a:pt x="181" y="4"/>
                    </a:lnTo>
                    <a:lnTo>
                      <a:pt x="179" y="3"/>
                    </a:lnTo>
                    <a:lnTo>
                      <a:pt x="177" y="0"/>
                    </a:lnTo>
                    <a:lnTo>
                      <a:pt x="177" y="1"/>
                    </a:lnTo>
                    <a:lnTo>
                      <a:pt x="173" y="1"/>
                    </a:lnTo>
                    <a:lnTo>
                      <a:pt x="172" y="0"/>
                    </a:lnTo>
                    <a:lnTo>
                      <a:pt x="170" y="3"/>
                    </a:lnTo>
                    <a:lnTo>
                      <a:pt x="170" y="2"/>
                    </a:lnTo>
                    <a:lnTo>
                      <a:pt x="167" y="4"/>
                    </a:lnTo>
                    <a:lnTo>
                      <a:pt x="166" y="4"/>
                    </a:lnTo>
                    <a:lnTo>
                      <a:pt x="164" y="3"/>
                    </a:lnTo>
                    <a:lnTo>
                      <a:pt x="163" y="6"/>
                    </a:lnTo>
                    <a:lnTo>
                      <a:pt x="164" y="8"/>
                    </a:lnTo>
                    <a:lnTo>
                      <a:pt x="163" y="10"/>
                    </a:lnTo>
                    <a:lnTo>
                      <a:pt x="163" y="8"/>
                    </a:lnTo>
                    <a:lnTo>
                      <a:pt x="162" y="11"/>
                    </a:lnTo>
                    <a:lnTo>
                      <a:pt x="162" y="13"/>
                    </a:lnTo>
                    <a:lnTo>
                      <a:pt x="161" y="13"/>
                    </a:lnTo>
                    <a:lnTo>
                      <a:pt x="161" y="14"/>
                    </a:lnTo>
                    <a:lnTo>
                      <a:pt x="160" y="12"/>
                    </a:lnTo>
                    <a:lnTo>
                      <a:pt x="159" y="12"/>
                    </a:lnTo>
                    <a:lnTo>
                      <a:pt x="159" y="14"/>
                    </a:lnTo>
                    <a:lnTo>
                      <a:pt x="160" y="16"/>
                    </a:lnTo>
                    <a:lnTo>
                      <a:pt x="159" y="16"/>
                    </a:lnTo>
                    <a:lnTo>
                      <a:pt x="159" y="17"/>
                    </a:lnTo>
                    <a:lnTo>
                      <a:pt x="158" y="17"/>
                    </a:lnTo>
                    <a:lnTo>
                      <a:pt x="158" y="15"/>
                    </a:lnTo>
                    <a:lnTo>
                      <a:pt x="156" y="15"/>
                    </a:lnTo>
                    <a:lnTo>
                      <a:pt x="156" y="13"/>
                    </a:lnTo>
                    <a:lnTo>
                      <a:pt x="154" y="15"/>
                    </a:lnTo>
                    <a:lnTo>
                      <a:pt x="154" y="16"/>
                    </a:lnTo>
                    <a:lnTo>
                      <a:pt x="153" y="17"/>
                    </a:lnTo>
                    <a:lnTo>
                      <a:pt x="153" y="19"/>
                    </a:lnTo>
                    <a:lnTo>
                      <a:pt x="153" y="20"/>
                    </a:lnTo>
                    <a:lnTo>
                      <a:pt x="149" y="19"/>
                    </a:lnTo>
                    <a:lnTo>
                      <a:pt x="146" y="18"/>
                    </a:lnTo>
                    <a:lnTo>
                      <a:pt x="146" y="16"/>
                    </a:lnTo>
                    <a:lnTo>
                      <a:pt x="145" y="15"/>
                    </a:lnTo>
                    <a:lnTo>
                      <a:pt x="141" y="18"/>
                    </a:lnTo>
                    <a:lnTo>
                      <a:pt x="141" y="21"/>
                    </a:lnTo>
                    <a:lnTo>
                      <a:pt x="139" y="23"/>
                    </a:lnTo>
                    <a:lnTo>
                      <a:pt x="139" y="21"/>
                    </a:lnTo>
                    <a:lnTo>
                      <a:pt x="135" y="22"/>
                    </a:lnTo>
                    <a:lnTo>
                      <a:pt x="134" y="21"/>
                    </a:lnTo>
                    <a:lnTo>
                      <a:pt x="133" y="21"/>
                    </a:lnTo>
                    <a:lnTo>
                      <a:pt x="133" y="19"/>
                    </a:lnTo>
                    <a:lnTo>
                      <a:pt x="131" y="17"/>
                    </a:lnTo>
                    <a:lnTo>
                      <a:pt x="131" y="19"/>
                    </a:lnTo>
                    <a:lnTo>
                      <a:pt x="128" y="19"/>
                    </a:lnTo>
                    <a:lnTo>
                      <a:pt x="130" y="17"/>
                    </a:lnTo>
                    <a:lnTo>
                      <a:pt x="130" y="16"/>
                    </a:lnTo>
                    <a:lnTo>
                      <a:pt x="131" y="15"/>
                    </a:lnTo>
                    <a:lnTo>
                      <a:pt x="128" y="15"/>
                    </a:lnTo>
                    <a:lnTo>
                      <a:pt x="128" y="16"/>
                    </a:lnTo>
                    <a:lnTo>
                      <a:pt x="126" y="15"/>
                    </a:lnTo>
                    <a:lnTo>
                      <a:pt x="126" y="13"/>
                    </a:lnTo>
                    <a:lnTo>
                      <a:pt x="126" y="10"/>
                    </a:lnTo>
                    <a:lnTo>
                      <a:pt x="123" y="8"/>
                    </a:lnTo>
                    <a:lnTo>
                      <a:pt x="121" y="9"/>
                    </a:lnTo>
                    <a:lnTo>
                      <a:pt x="121" y="10"/>
                    </a:lnTo>
                    <a:lnTo>
                      <a:pt x="122" y="10"/>
                    </a:lnTo>
                    <a:lnTo>
                      <a:pt x="120" y="11"/>
                    </a:lnTo>
                    <a:lnTo>
                      <a:pt x="118" y="14"/>
                    </a:lnTo>
                    <a:lnTo>
                      <a:pt x="117" y="14"/>
                    </a:lnTo>
                    <a:lnTo>
                      <a:pt x="115" y="15"/>
                    </a:lnTo>
                    <a:lnTo>
                      <a:pt x="115" y="14"/>
                    </a:lnTo>
                    <a:lnTo>
                      <a:pt x="115" y="13"/>
                    </a:lnTo>
                    <a:lnTo>
                      <a:pt x="114" y="14"/>
                    </a:lnTo>
                    <a:lnTo>
                      <a:pt x="113" y="14"/>
                    </a:lnTo>
                    <a:lnTo>
                      <a:pt x="113" y="10"/>
                    </a:lnTo>
                    <a:lnTo>
                      <a:pt x="112" y="10"/>
                    </a:lnTo>
                    <a:lnTo>
                      <a:pt x="112" y="6"/>
                    </a:lnTo>
                    <a:lnTo>
                      <a:pt x="110" y="6"/>
                    </a:lnTo>
                    <a:lnTo>
                      <a:pt x="111" y="7"/>
                    </a:lnTo>
                    <a:lnTo>
                      <a:pt x="109" y="7"/>
                    </a:lnTo>
                    <a:lnTo>
                      <a:pt x="109" y="10"/>
                    </a:lnTo>
                    <a:lnTo>
                      <a:pt x="107" y="10"/>
                    </a:lnTo>
                    <a:lnTo>
                      <a:pt x="107" y="11"/>
                    </a:lnTo>
                    <a:lnTo>
                      <a:pt x="104" y="9"/>
                    </a:lnTo>
                    <a:lnTo>
                      <a:pt x="102" y="8"/>
                    </a:lnTo>
                    <a:lnTo>
                      <a:pt x="100" y="12"/>
                    </a:lnTo>
                    <a:lnTo>
                      <a:pt x="99" y="12"/>
                    </a:lnTo>
                    <a:lnTo>
                      <a:pt x="95" y="11"/>
                    </a:lnTo>
                    <a:lnTo>
                      <a:pt x="95" y="10"/>
                    </a:lnTo>
                    <a:lnTo>
                      <a:pt x="93" y="10"/>
                    </a:lnTo>
                    <a:lnTo>
                      <a:pt x="93" y="11"/>
                    </a:lnTo>
                    <a:lnTo>
                      <a:pt x="91" y="12"/>
                    </a:lnTo>
                    <a:lnTo>
                      <a:pt x="90" y="14"/>
                    </a:lnTo>
                    <a:lnTo>
                      <a:pt x="92" y="15"/>
                    </a:lnTo>
                    <a:lnTo>
                      <a:pt x="92" y="16"/>
                    </a:lnTo>
                    <a:lnTo>
                      <a:pt x="92" y="17"/>
                    </a:lnTo>
                    <a:lnTo>
                      <a:pt x="90" y="17"/>
                    </a:lnTo>
                    <a:lnTo>
                      <a:pt x="90" y="18"/>
                    </a:lnTo>
                    <a:lnTo>
                      <a:pt x="88" y="18"/>
                    </a:lnTo>
                    <a:lnTo>
                      <a:pt x="89" y="19"/>
                    </a:lnTo>
                    <a:lnTo>
                      <a:pt x="88" y="20"/>
                    </a:lnTo>
                    <a:lnTo>
                      <a:pt x="88" y="23"/>
                    </a:lnTo>
                    <a:lnTo>
                      <a:pt x="90" y="23"/>
                    </a:lnTo>
                    <a:lnTo>
                      <a:pt x="91" y="23"/>
                    </a:lnTo>
                    <a:lnTo>
                      <a:pt x="91" y="24"/>
                    </a:lnTo>
                    <a:lnTo>
                      <a:pt x="91" y="23"/>
                    </a:lnTo>
                    <a:lnTo>
                      <a:pt x="93" y="24"/>
                    </a:lnTo>
                    <a:lnTo>
                      <a:pt x="93" y="25"/>
                    </a:lnTo>
                    <a:lnTo>
                      <a:pt x="91" y="24"/>
                    </a:lnTo>
                    <a:lnTo>
                      <a:pt x="92" y="25"/>
                    </a:lnTo>
                    <a:lnTo>
                      <a:pt x="91" y="27"/>
                    </a:lnTo>
                    <a:lnTo>
                      <a:pt x="92" y="25"/>
                    </a:lnTo>
                    <a:lnTo>
                      <a:pt x="92" y="27"/>
                    </a:lnTo>
                    <a:lnTo>
                      <a:pt x="91" y="28"/>
                    </a:lnTo>
                    <a:lnTo>
                      <a:pt x="92" y="28"/>
                    </a:lnTo>
                    <a:lnTo>
                      <a:pt x="92" y="29"/>
                    </a:lnTo>
                    <a:lnTo>
                      <a:pt x="92" y="32"/>
                    </a:lnTo>
                    <a:lnTo>
                      <a:pt x="91" y="32"/>
                    </a:lnTo>
                    <a:lnTo>
                      <a:pt x="90" y="34"/>
                    </a:lnTo>
                    <a:lnTo>
                      <a:pt x="92" y="35"/>
                    </a:lnTo>
                    <a:lnTo>
                      <a:pt x="91" y="36"/>
                    </a:lnTo>
                    <a:lnTo>
                      <a:pt x="91" y="37"/>
                    </a:lnTo>
                    <a:lnTo>
                      <a:pt x="90" y="38"/>
                    </a:lnTo>
                    <a:lnTo>
                      <a:pt x="91" y="39"/>
                    </a:lnTo>
                    <a:lnTo>
                      <a:pt x="92" y="41"/>
                    </a:lnTo>
                    <a:lnTo>
                      <a:pt x="92" y="42"/>
                    </a:lnTo>
                    <a:lnTo>
                      <a:pt x="93" y="43"/>
                    </a:lnTo>
                    <a:lnTo>
                      <a:pt x="93" y="44"/>
                    </a:lnTo>
                    <a:lnTo>
                      <a:pt x="94" y="44"/>
                    </a:lnTo>
                    <a:lnTo>
                      <a:pt x="94" y="45"/>
                    </a:lnTo>
                    <a:lnTo>
                      <a:pt x="93" y="45"/>
                    </a:lnTo>
                    <a:lnTo>
                      <a:pt x="93" y="46"/>
                    </a:lnTo>
                    <a:lnTo>
                      <a:pt x="97" y="47"/>
                    </a:lnTo>
                    <a:lnTo>
                      <a:pt x="97" y="48"/>
                    </a:lnTo>
                    <a:lnTo>
                      <a:pt x="95" y="48"/>
                    </a:lnTo>
                    <a:lnTo>
                      <a:pt x="93" y="47"/>
                    </a:lnTo>
                    <a:lnTo>
                      <a:pt x="92" y="49"/>
                    </a:lnTo>
                    <a:lnTo>
                      <a:pt x="90" y="52"/>
                    </a:lnTo>
                    <a:lnTo>
                      <a:pt x="88" y="52"/>
                    </a:lnTo>
                    <a:lnTo>
                      <a:pt x="89" y="53"/>
                    </a:lnTo>
                    <a:lnTo>
                      <a:pt x="88" y="55"/>
                    </a:lnTo>
                    <a:lnTo>
                      <a:pt x="88" y="57"/>
                    </a:lnTo>
                    <a:lnTo>
                      <a:pt x="88" y="58"/>
                    </a:lnTo>
                    <a:lnTo>
                      <a:pt x="87" y="61"/>
                    </a:lnTo>
                    <a:lnTo>
                      <a:pt x="86" y="61"/>
                    </a:lnTo>
                    <a:lnTo>
                      <a:pt x="86" y="62"/>
                    </a:lnTo>
                    <a:lnTo>
                      <a:pt x="87" y="62"/>
                    </a:lnTo>
                    <a:lnTo>
                      <a:pt x="86" y="62"/>
                    </a:lnTo>
                    <a:lnTo>
                      <a:pt x="87" y="62"/>
                    </a:lnTo>
                    <a:lnTo>
                      <a:pt x="86" y="63"/>
                    </a:lnTo>
                    <a:lnTo>
                      <a:pt x="87" y="66"/>
                    </a:lnTo>
                    <a:lnTo>
                      <a:pt x="87" y="68"/>
                    </a:lnTo>
                    <a:lnTo>
                      <a:pt x="88" y="70"/>
                    </a:lnTo>
                    <a:lnTo>
                      <a:pt x="89" y="72"/>
                    </a:lnTo>
                    <a:lnTo>
                      <a:pt x="88" y="72"/>
                    </a:lnTo>
                    <a:lnTo>
                      <a:pt x="89" y="73"/>
                    </a:lnTo>
                    <a:lnTo>
                      <a:pt x="88" y="73"/>
                    </a:lnTo>
                    <a:lnTo>
                      <a:pt x="88" y="74"/>
                    </a:lnTo>
                    <a:lnTo>
                      <a:pt x="89" y="74"/>
                    </a:lnTo>
                    <a:lnTo>
                      <a:pt x="90" y="75"/>
                    </a:lnTo>
                    <a:lnTo>
                      <a:pt x="92" y="75"/>
                    </a:lnTo>
                    <a:lnTo>
                      <a:pt x="91" y="76"/>
                    </a:lnTo>
                    <a:lnTo>
                      <a:pt x="92" y="77"/>
                    </a:lnTo>
                    <a:lnTo>
                      <a:pt x="92" y="79"/>
                    </a:lnTo>
                    <a:lnTo>
                      <a:pt x="92" y="81"/>
                    </a:lnTo>
                    <a:lnTo>
                      <a:pt x="91" y="80"/>
                    </a:lnTo>
                    <a:lnTo>
                      <a:pt x="91" y="82"/>
                    </a:lnTo>
                    <a:lnTo>
                      <a:pt x="90" y="82"/>
                    </a:lnTo>
                    <a:lnTo>
                      <a:pt x="88" y="83"/>
                    </a:lnTo>
                    <a:lnTo>
                      <a:pt x="89" y="84"/>
                    </a:lnTo>
                    <a:lnTo>
                      <a:pt x="90" y="82"/>
                    </a:lnTo>
                    <a:lnTo>
                      <a:pt x="90" y="85"/>
                    </a:lnTo>
                    <a:lnTo>
                      <a:pt x="91" y="86"/>
                    </a:lnTo>
                    <a:lnTo>
                      <a:pt x="88" y="86"/>
                    </a:lnTo>
                    <a:lnTo>
                      <a:pt x="86" y="89"/>
                    </a:lnTo>
                    <a:lnTo>
                      <a:pt x="85" y="92"/>
                    </a:lnTo>
                    <a:lnTo>
                      <a:pt x="85" y="93"/>
                    </a:lnTo>
                    <a:lnTo>
                      <a:pt x="84" y="93"/>
                    </a:lnTo>
                    <a:lnTo>
                      <a:pt x="85" y="96"/>
                    </a:lnTo>
                    <a:lnTo>
                      <a:pt x="84" y="98"/>
                    </a:lnTo>
                    <a:lnTo>
                      <a:pt x="80" y="97"/>
                    </a:lnTo>
                    <a:lnTo>
                      <a:pt x="79" y="98"/>
                    </a:lnTo>
                    <a:lnTo>
                      <a:pt x="78" y="100"/>
                    </a:lnTo>
                    <a:lnTo>
                      <a:pt x="77" y="100"/>
                    </a:lnTo>
                    <a:lnTo>
                      <a:pt x="75" y="100"/>
                    </a:lnTo>
                    <a:lnTo>
                      <a:pt x="74" y="105"/>
                    </a:lnTo>
                    <a:lnTo>
                      <a:pt x="71" y="102"/>
                    </a:lnTo>
                    <a:lnTo>
                      <a:pt x="71" y="107"/>
                    </a:lnTo>
                    <a:lnTo>
                      <a:pt x="70" y="108"/>
                    </a:lnTo>
                    <a:lnTo>
                      <a:pt x="69" y="108"/>
                    </a:lnTo>
                    <a:lnTo>
                      <a:pt x="71" y="111"/>
                    </a:lnTo>
                    <a:lnTo>
                      <a:pt x="72" y="111"/>
                    </a:lnTo>
                    <a:lnTo>
                      <a:pt x="73" y="112"/>
                    </a:lnTo>
                    <a:lnTo>
                      <a:pt x="72" y="114"/>
                    </a:lnTo>
                    <a:lnTo>
                      <a:pt x="71" y="115"/>
                    </a:lnTo>
                    <a:lnTo>
                      <a:pt x="71" y="118"/>
                    </a:lnTo>
                    <a:lnTo>
                      <a:pt x="69" y="118"/>
                    </a:lnTo>
                    <a:lnTo>
                      <a:pt x="68" y="118"/>
                    </a:lnTo>
                    <a:lnTo>
                      <a:pt x="67" y="116"/>
                    </a:lnTo>
                    <a:lnTo>
                      <a:pt x="65" y="116"/>
                    </a:lnTo>
                    <a:lnTo>
                      <a:pt x="63" y="116"/>
                    </a:lnTo>
                    <a:lnTo>
                      <a:pt x="62" y="116"/>
                    </a:lnTo>
                    <a:lnTo>
                      <a:pt x="63" y="118"/>
                    </a:lnTo>
                    <a:lnTo>
                      <a:pt x="63" y="122"/>
                    </a:lnTo>
                    <a:lnTo>
                      <a:pt x="63" y="126"/>
                    </a:lnTo>
                    <a:lnTo>
                      <a:pt x="64" y="126"/>
                    </a:lnTo>
                    <a:lnTo>
                      <a:pt x="65" y="126"/>
                    </a:lnTo>
                    <a:lnTo>
                      <a:pt x="69" y="127"/>
                    </a:lnTo>
                    <a:lnTo>
                      <a:pt x="70" y="126"/>
                    </a:lnTo>
                    <a:lnTo>
                      <a:pt x="71" y="128"/>
                    </a:lnTo>
                    <a:lnTo>
                      <a:pt x="69" y="128"/>
                    </a:lnTo>
                    <a:lnTo>
                      <a:pt x="66" y="130"/>
                    </a:lnTo>
                    <a:lnTo>
                      <a:pt x="66" y="131"/>
                    </a:lnTo>
                    <a:lnTo>
                      <a:pt x="68" y="134"/>
                    </a:lnTo>
                    <a:lnTo>
                      <a:pt x="67" y="134"/>
                    </a:lnTo>
                    <a:lnTo>
                      <a:pt x="64" y="133"/>
                    </a:lnTo>
                    <a:lnTo>
                      <a:pt x="64" y="132"/>
                    </a:lnTo>
                    <a:lnTo>
                      <a:pt x="63" y="131"/>
                    </a:lnTo>
                    <a:lnTo>
                      <a:pt x="62" y="133"/>
                    </a:lnTo>
                    <a:lnTo>
                      <a:pt x="63" y="134"/>
                    </a:lnTo>
                    <a:lnTo>
                      <a:pt x="63" y="136"/>
                    </a:lnTo>
                    <a:lnTo>
                      <a:pt x="60" y="135"/>
                    </a:lnTo>
                    <a:lnTo>
                      <a:pt x="58" y="137"/>
                    </a:lnTo>
                    <a:lnTo>
                      <a:pt x="58" y="138"/>
                    </a:lnTo>
                    <a:lnTo>
                      <a:pt x="58" y="139"/>
                    </a:lnTo>
                    <a:lnTo>
                      <a:pt x="57" y="139"/>
                    </a:lnTo>
                    <a:lnTo>
                      <a:pt x="56" y="139"/>
                    </a:lnTo>
                    <a:lnTo>
                      <a:pt x="56" y="141"/>
                    </a:lnTo>
                    <a:lnTo>
                      <a:pt x="58" y="141"/>
                    </a:lnTo>
                    <a:lnTo>
                      <a:pt x="57" y="141"/>
                    </a:lnTo>
                    <a:lnTo>
                      <a:pt x="57" y="143"/>
                    </a:lnTo>
                    <a:lnTo>
                      <a:pt x="58" y="142"/>
                    </a:lnTo>
                    <a:lnTo>
                      <a:pt x="58" y="146"/>
                    </a:lnTo>
                    <a:lnTo>
                      <a:pt x="61" y="148"/>
                    </a:lnTo>
                    <a:lnTo>
                      <a:pt x="61" y="149"/>
                    </a:lnTo>
                    <a:lnTo>
                      <a:pt x="62" y="149"/>
                    </a:lnTo>
                    <a:lnTo>
                      <a:pt x="62" y="153"/>
                    </a:lnTo>
                    <a:lnTo>
                      <a:pt x="63" y="156"/>
                    </a:lnTo>
                    <a:lnTo>
                      <a:pt x="61" y="157"/>
                    </a:lnTo>
                    <a:lnTo>
                      <a:pt x="59" y="156"/>
                    </a:lnTo>
                    <a:lnTo>
                      <a:pt x="58" y="156"/>
                    </a:lnTo>
                    <a:lnTo>
                      <a:pt x="55" y="159"/>
                    </a:lnTo>
                    <a:lnTo>
                      <a:pt x="54" y="167"/>
                    </a:lnTo>
                    <a:lnTo>
                      <a:pt x="52" y="168"/>
                    </a:lnTo>
                    <a:lnTo>
                      <a:pt x="53" y="169"/>
                    </a:lnTo>
                    <a:lnTo>
                      <a:pt x="55" y="169"/>
                    </a:lnTo>
                    <a:lnTo>
                      <a:pt x="53" y="170"/>
                    </a:lnTo>
                    <a:lnTo>
                      <a:pt x="53" y="172"/>
                    </a:lnTo>
                    <a:lnTo>
                      <a:pt x="53" y="170"/>
                    </a:lnTo>
                    <a:lnTo>
                      <a:pt x="52" y="170"/>
                    </a:lnTo>
                    <a:lnTo>
                      <a:pt x="51" y="169"/>
                    </a:lnTo>
                    <a:lnTo>
                      <a:pt x="50" y="170"/>
                    </a:lnTo>
                    <a:lnTo>
                      <a:pt x="49" y="169"/>
                    </a:lnTo>
                    <a:lnTo>
                      <a:pt x="47" y="170"/>
                    </a:lnTo>
                    <a:lnTo>
                      <a:pt x="44" y="170"/>
                    </a:lnTo>
                    <a:lnTo>
                      <a:pt x="44" y="172"/>
                    </a:lnTo>
                    <a:lnTo>
                      <a:pt x="43" y="172"/>
                    </a:lnTo>
                    <a:lnTo>
                      <a:pt x="43" y="174"/>
                    </a:lnTo>
                    <a:lnTo>
                      <a:pt x="41" y="174"/>
                    </a:lnTo>
                    <a:lnTo>
                      <a:pt x="40" y="174"/>
                    </a:lnTo>
                    <a:lnTo>
                      <a:pt x="39" y="176"/>
                    </a:lnTo>
                    <a:lnTo>
                      <a:pt x="35" y="179"/>
                    </a:lnTo>
                    <a:lnTo>
                      <a:pt x="34" y="177"/>
                    </a:lnTo>
                    <a:lnTo>
                      <a:pt x="33" y="176"/>
                    </a:lnTo>
                    <a:lnTo>
                      <a:pt x="32" y="176"/>
                    </a:lnTo>
                    <a:lnTo>
                      <a:pt x="28" y="174"/>
                    </a:lnTo>
                    <a:lnTo>
                      <a:pt x="30" y="174"/>
                    </a:lnTo>
                    <a:lnTo>
                      <a:pt x="30" y="173"/>
                    </a:lnTo>
                    <a:lnTo>
                      <a:pt x="25" y="172"/>
                    </a:lnTo>
                    <a:lnTo>
                      <a:pt x="24" y="172"/>
                    </a:lnTo>
                    <a:lnTo>
                      <a:pt x="24" y="173"/>
                    </a:lnTo>
                    <a:lnTo>
                      <a:pt x="27" y="174"/>
                    </a:lnTo>
                    <a:lnTo>
                      <a:pt x="27" y="176"/>
                    </a:lnTo>
                    <a:lnTo>
                      <a:pt x="25" y="177"/>
                    </a:lnTo>
                    <a:lnTo>
                      <a:pt x="24" y="180"/>
                    </a:lnTo>
                    <a:lnTo>
                      <a:pt x="24" y="182"/>
                    </a:lnTo>
                    <a:lnTo>
                      <a:pt x="23" y="183"/>
                    </a:lnTo>
                    <a:lnTo>
                      <a:pt x="24" y="184"/>
                    </a:lnTo>
                    <a:lnTo>
                      <a:pt x="24" y="190"/>
                    </a:lnTo>
                    <a:lnTo>
                      <a:pt x="24" y="191"/>
                    </a:lnTo>
                    <a:lnTo>
                      <a:pt x="19" y="191"/>
                    </a:lnTo>
                    <a:lnTo>
                      <a:pt x="19" y="192"/>
                    </a:lnTo>
                    <a:lnTo>
                      <a:pt x="20" y="196"/>
                    </a:lnTo>
                    <a:lnTo>
                      <a:pt x="22" y="199"/>
                    </a:lnTo>
                    <a:lnTo>
                      <a:pt x="23" y="200"/>
                    </a:lnTo>
                    <a:lnTo>
                      <a:pt x="22" y="203"/>
                    </a:lnTo>
                    <a:lnTo>
                      <a:pt x="24" y="208"/>
                    </a:lnTo>
                    <a:lnTo>
                      <a:pt x="24" y="211"/>
                    </a:lnTo>
                    <a:lnTo>
                      <a:pt x="24" y="212"/>
                    </a:lnTo>
                    <a:lnTo>
                      <a:pt x="22" y="216"/>
                    </a:lnTo>
                    <a:lnTo>
                      <a:pt x="17" y="220"/>
                    </a:lnTo>
                    <a:lnTo>
                      <a:pt x="15" y="218"/>
                    </a:lnTo>
                    <a:lnTo>
                      <a:pt x="14" y="217"/>
                    </a:lnTo>
                    <a:lnTo>
                      <a:pt x="14" y="216"/>
                    </a:lnTo>
                    <a:lnTo>
                      <a:pt x="13" y="216"/>
                    </a:lnTo>
                    <a:lnTo>
                      <a:pt x="13" y="217"/>
                    </a:lnTo>
                    <a:lnTo>
                      <a:pt x="9" y="222"/>
                    </a:lnTo>
                    <a:lnTo>
                      <a:pt x="7" y="227"/>
                    </a:lnTo>
                    <a:lnTo>
                      <a:pt x="4" y="231"/>
                    </a:lnTo>
                    <a:lnTo>
                      <a:pt x="4" y="232"/>
                    </a:lnTo>
                    <a:lnTo>
                      <a:pt x="4" y="234"/>
                    </a:lnTo>
                    <a:lnTo>
                      <a:pt x="4" y="237"/>
                    </a:lnTo>
                    <a:lnTo>
                      <a:pt x="1" y="240"/>
                    </a:lnTo>
                    <a:lnTo>
                      <a:pt x="1" y="242"/>
                    </a:lnTo>
                    <a:lnTo>
                      <a:pt x="0" y="245"/>
                    </a:lnTo>
                    <a:lnTo>
                      <a:pt x="1" y="248"/>
                    </a:lnTo>
                    <a:lnTo>
                      <a:pt x="4" y="249"/>
                    </a:lnTo>
                    <a:lnTo>
                      <a:pt x="3" y="251"/>
                    </a:lnTo>
                    <a:lnTo>
                      <a:pt x="3" y="254"/>
                    </a:lnTo>
                    <a:lnTo>
                      <a:pt x="5" y="255"/>
                    </a:lnTo>
                    <a:lnTo>
                      <a:pt x="6" y="254"/>
                    </a:lnTo>
                    <a:lnTo>
                      <a:pt x="9" y="256"/>
                    </a:lnTo>
                    <a:lnTo>
                      <a:pt x="10" y="255"/>
                    </a:lnTo>
                    <a:lnTo>
                      <a:pt x="11" y="254"/>
                    </a:lnTo>
                    <a:lnTo>
                      <a:pt x="14" y="259"/>
                    </a:lnTo>
                    <a:lnTo>
                      <a:pt x="12" y="262"/>
                    </a:lnTo>
                    <a:lnTo>
                      <a:pt x="14" y="265"/>
                    </a:lnTo>
                    <a:lnTo>
                      <a:pt x="17" y="271"/>
                    </a:lnTo>
                    <a:lnTo>
                      <a:pt x="17" y="268"/>
                    </a:lnTo>
                    <a:lnTo>
                      <a:pt x="19" y="268"/>
                    </a:lnTo>
                    <a:lnTo>
                      <a:pt x="20" y="266"/>
                    </a:lnTo>
                    <a:lnTo>
                      <a:pt x="23" y="267"/>
                    </a:lnTo>
                    <a:lnTo>
                      <a:pt x="24" y="267"/>
                    </a:lnTo>
                    <a:lnTo>
                      <a:pt x="21" y="269"/>
                    </a:lnTo>
                    <a:lnTo>
                      <a:pt x="20" y="271"/>
                    </a:lnTo>
                    <a:lnTo>
                      <a:pt x="24" y="277"/>
                    </a:lnTo>
                    <a:lnTo>
                      <a:pt x="24" y="282"/>
                    </a:lnTo>
                    <a:lnTo>
                      <a:pt x="25" y="283"/>
                    </a:lnTo>
                    <a:lnTo>
                      <a:pt x="27" y="293"/>
                    </a:lnTo>
                    <a:lnTo>
                      <a:pt x="28" y="294"/>
                    </a:lnTo>
                    <a:lnTo>
                      <a:pt x="30" y="295"/>
                    </a:lnTo>
                    <a:lnTo>
                      <a:pt x="30" y="297"/>
                    </a:lnTo>
                    <a:lnTo>
                      <a:pt x="30" y="300"/>
                    </a:lnTo>
                    <a:lnTo>
                      <a:pt x="32" y="301"/>
                    </a:lnTo>
                    <a:lnTo>
                      <a:pt x="34" y="301"/>
                    </a:lnTo>
                    <a:lnTo>
                      <a:pt x="35" y="302"/>
                    </a:lnTo>
                    <a:lnTo>
                      <a:pt x="38" y="301"/>
                    </a:lnTo>
                    <a:lnTo>
                      <a:pt x="43" y="303"/>
                    </a:lnTo>
                    <a:lnTo>
                      <a:pt x="45" y="302"/>
                    </a:lnTo>
                    <a:lnTo>
                      <a:pt x="47" y="300"/>
                    </a:lnTo>
                    <a:lnTo>
                      <a:pt x="49" y="301"/>
                    </a:lnTo>
                    <a:lnTo>
                      <a:pt x="49" y="305"/>
                    </a:lnTo>
                    <a:lnTo>
                      <a:pt x="52" y="311"/>
                    </a:lnTo>
                    <a:lnTo>
                      <a:pt x="50" y="313"/>
                    </a:lnTo>
                    <a:lnTo>
                      <a:pt x="53" y="324"/>
                    </a:lnTo>
                    <a:lnTo>
                      <a:pt x="53" y="325"/>
                    </a:lnTo>
                    <a:lnTo>
                      <a:pt x="55" y="328"/>
                    </a:lnTo>
                    <a:lnTo>
                      <a:pt x="57" y="328"/>
                    </a:lnTo>
                    <a:lnTo>
                      <a:pt x="61" y="329"/>
                    </a:lnTo>
                    <a:lnTo>
                      <a:pt x="59" y="332"/>
                    </a:lnTo>
                    <a:lnTo>
                      <a:pt x="61" y="335"/>
                    </a:lnTo>
                    <a:lnTo>
                      <a:pt x="61" y="337"/>
                    </a:lnTo>
                    <a:lnTo>
                      <a:pt x="64" y="345"/>
                    </a:lnTo>
                    <a:lnTo>
                      <a:pt x="62" y="351"/>
                    </a:lnTo>
                    <a:lnTo>
                      <a:pt x="61" y="353"/>
                    </a:lnTo>
                    <a:lnTo>
                      <a:pt x="63" y="356"/>
                    </a:lnTo>
                    <a:lnTo>
                      <a:pt x="68" y="359"/>
                    </a:lnTo>
                    <a:lnTo>
                      <a:pt x="71" y="358"/>
                    </a:lnTo>
                    <a:lnTo>
                      <a:pt x="72" y="360"/>
                    </a:lnTo>
                    <a:lnTo>
                      <a:pt x="74" y="359"/>
                    </a:lnTo>
                    <a:lnTo>
                      <a:pt x="79" y="362"/>
                    </a:lnTo>
                    <a:lnTo>
                      <a:pt x="82" y="366"/>
                    </a:lnTo>
                    <a:lnTo>
                      <a:pt x="85" y="368"/>
                    </a:lnTo>
                    <a:lnTo>
                      <a:pt x="88" y="375"/>
                    </a:lnTo>
                    <a:lnTo>
                      <a:pt x="90" y="377"/>
                    </a:lnTo>
                    <a:lnTo>
                      <a:pt x="90" y="379"/>
                    </a:lnTo>
                    <a:lnTo>
                      <a:pt x="92" y="379"/>
                    </a:lnTo>
                    <a:lnTo>
                      <a:pt x="92" y="381"/>
                    </a:lnTo>
                    <a:lnTo>
                      <a:pt x="95" y="386"/>
                    </a:lnTo>
                    <a:lnTo>
                      <a:pt x="97" y="386"/>
                    </a:lnTo>
                    <a:lnTo>
                      <a:pt x="98" y="388"/>
                    </a:lnTo>
                    <a:lnTo>
                      <a:pt x="99" y="391"/>
                    </a:lnTo>
                    <a:lnTo>
                      <a:pt x="103" y="392"/>
                    </a:lnTo>
                    <a:lnTo>
                      <a:pt x="105" y="394"/>
                    </a:lnTo>
                    <a:lnTo>
                      <a:pt x="107" y="394"/>
                    </a:lnTo>
                    <a:lnTo>
                      <a:pt x="112" y="396"/>
                    </a:lnTo>
                    <a:lnTo>
                      <a:pt x="113" y="397"/>
                    </a:lnTo>
                    <a:lnTo>
                      <a:pt x="113" y="400"/>
                    </a:lnTo>
                    <a:lnTo>
                      <a:pt x="112" y="402"/>
                    </a:lnTo>
                    <a:lnTo>
                      <a:pt x="115" y="402"/>
                    </a:lnTo>
                    <a:lnTo>
                      <a:pt x="114" y="403"/>
                    </a:lnTo>
                    <a:lnTo>
                      <a:pt x="116" y="405"/>
                    </a:lnTo>
                    <a:lnTo>
                      <a:pt x="117" y="407"/>
                    </a:lnTo>
                    <a:lnTo>
                      <a:pt x="116" y="407"/>
                    </a:lnTo>
                    <a:lnTo>
                      <a:pt x="115" y="408"/>
                    </a:lnTo>
                    <a:lnTo>
                      <a:pt x="118" y="410"/>
                    </a:lnTo>
                    <a:lnTo>
                      <a:pt x="118" y="412"/>
                    </a:lnTo>
                    <a:lnTo>
                      <a:pt x="119" y="412"/>
                    </a:lnTo>
                    <a:lnTo>
                      <a:pt x="121" y="412"/>
                    </a:lnTo>
                    <a:lnTo>
                      <a:pt x="123" y="414"/>
                    </a:lnTo>
                    <a:lnTo>
                      <a:pt x="125" y="414"/>
                    </a:lnTo>
                    <a:lnTo>
                      <a:pt x="124" y="418"/>
                    </a:lnTo>
                    <a:lnTo>
                      <a:pt x="123" y="421"/>
                    </a:lnTo>
                    <a:lnTo>
                      <a:pt x="121" y="423"/>
                    </a:lnTo>
                    <a:lnTo>
                      <a:pt x="118" y="422"/>
                    </a:lnTo>
                    <a:lnTo>
                      <a:pt x="113" y="422"/>
                    </a:lnTo>
                    <a:lnTo>
                      <a:pt x="113" y="426"/>
                    </a:lnTo>
                    <a:lnTo>
                      <a:pt x="111" y="426"/>
                    </a:lnTo>
                    <a:lnTo>
                      <a:pt x="110" y="427"/>
                    </a:lnTo>
                    <a:lnTo>
                      <a:pt x="109" y="427"/>
                    </a:lnTo>
                    <a:lnTo>
                      <a:pt x="112" y="431"/>
                    </a:lnTo>
                    <a:lnTo>
                      <a:pt x="112" y="432"/>
                    </a:lnTo>
                    <a:lnTo>
                      <a:pt x="114" y="434"/>
                    </a:lnTo>
                    <a:lnTo>
                      <a:pt x="113" y="435"/>
                    </a:lnTo>
                    <a:lnTo>
                      <a:pt x="117" y="435"/>
                    </a:lnTo>
                    <a:lnTo>
                      <a:pt x="118" y="435"/>
                    </a:lnTo>
                    <a:lnTo>
                      <a:pt x="118" y="439"/>
                    </a:lnTo>
                    <a:lnTo>
                      <a:pt x="116" y="439"/>
                    </a:lnTo>
                    <a:lnTo>
                      <a:pt x="117" y="440"/>
                    </a:lnTo>
                    <a:lnTo>
                      <a:pt x="116" y="442"/>
                    </a:lnTo>
                    <a:lnTo>
                      <a:pt x="118" y="443"/>
                    </a:lnTo>
                    <a:lnTo>
                      <a:pt x="118" y="444"/>
                    </a:lnTo>
                    <a:lnTo>
                      <a:pt x="119" y="447"/>
                    </a:lnTo>
                    <a:lnTo>
                      <a:pt x="121" y="445"/>
                    </a:lnTo>
                    <a:lnTo>
                      <a:pt x="123" y="446"/>
                    </a:lnTo>
                    <a:lnTo>
                      <a:pt x="122" y="448"/>
                    </a:lnTo>
                    <a:lnTo>
                      <a:pt x="122" y="451"/>
                    </a:lnTo>
                    <a:lnTo>
                      <a:pt x="123" y="451"/>
                    </a:lnTo>
                    <a:lnTo>
                      <a:pt x="124" y="449"/>
                    </a:lnTo>
                    <a:lnTo>
                      <a:pt x="130" y="450"/>
                    </a:lnTo>
                    <a:lnTo>
                      <a:pt x="131" y="451"/>
                    </a:lnTo>
                    <a:lnTo>
                      <a:pt x="129" y="454"/>
                    </a:lnTo>
                    <a:lnTo>
                      <a:pt x="132" y="456"/>
                    </a:lnTo>
                    <a:lnTo>
                      <a:pt x="136" y="456"/>
                    </a:lnTo>
                    <a:lnTo>
                      <a:pt x="140" y="453"/>
                    </a:lnTo>
                    <a:lnTo>
                      <a:pt x="143" y="455"/>
                    </a:lnTo>
                    <a:lnTo>
                      <a:pt x="145" y="454"/>
                    </a:lnTo>
                    <a:lnTo>
                      <a:pt x="148" y="456"/>
                    </a:lnTo>
                    <a:lnTo>
                      <a:pt x="148" y="458"/>
                    </a:lnTo>
                    <a:lnTo>
                      <a:pt x="152" y="457"/>
                    </a:lnTo>
                    <a:lnTo>
                      <a:pt x="153" y="457"/>
                    </a:lnTo>
                    <a:lnTo>
                      <a:pt x="154" y="457"/>
                    </a:lnTo>
                    <a:lnTo>
                      <a:pt x="155" y="457"/>
                    </a:lnTo>
                    <a:lnTo>
                      <a:pt x="158" y="458"/>
                    </a:lnTo>
                    <a:lnTo>
                      <a:pt x="162" y="461"/>
                    </a:lnTo>
                    <a:lnTo>
                      <a:pt x="166" y="463"/>
                    </a:lnTo>
                    <a:lnTo>
                      <a:pt x="169" y="465"/>
                    </a:lnTo>
                    <a:lnTo>
                      <a:pt x="169" y="467"/>
                    </a:lnTo>
                    <a:lnTo>
                      <a:pt x="174" y="465"/>
                    </a:lnTo>
                    <a:lnTo>
                      <a:pt x="178" y="467"/>
                    </a:lnTo>
                    <a:lnTo>
                      <a:pt x="180" y="471"/>
                    </a:lnTo>
                    <a:lnTo>
                      <a:pt x="188" y="477"/>
                    </a:lnTo>
                    <a:lnTo>
                      <a:pt x="190" y="477"/>
                    </a:lnTo>
                    <a:lnTo>
                      <a:pt x="191" y="477"/>
                    </a:lnTo>
                    <a:lnTo>
                      <a:pt x="191" y="481"/>
                    </a:lnTo>
                    <a:lnTo>
                      <a:pt x="193" y="482"/>
                    </a:lnTo>
                    <a:lnTo>
                      <a:pt x="196" y="482"/>
                    </a:lnTo>
                    <a:lnTo>
                      <a:pt x="197" y="479"/>
                    </a:lnTo>
                    <a:lnTo>
                      <a:pt x="200" y="478"/>
                    </a:lnTo>
                    <a:lnTo>
                      <a:pt x="200" y="476"/>
                    </a:lnTo>
                    <a:lnTo>
                      <a:pt x="202" y="473"/>
                    </a:lnTo>
                    <a:lnTo>
                      <a:pt x="204" y="473"/>
                    </a:lnTo>
                    <a:lnTo>
                      <a:pt x="205" y="476"/>
                    </a:lnTo>
                    <a:lnTo>
                      <a:pt x="206" y="477"/>
                    </a:lnTo>
                    <a:lnTo>
                      <a:pt x="208" y="477"/>
                    </a:lnTo>
                    <a:lnTo>
                      <a:pt x="210" y="476"/>
                    </a:lnTo>
                    <a:lnTo>
                      <a:pt x="211" y="473"/>
                    </a:lnTo>
                    <a:lnTo>
                      <a:pt x="211" y="471"/>
                    </a:lnTo>
                    <a:lnTo>
                      <a:pt x="210" y="470"/>
                    </a:lnTo>
                    <a:lnTo>
                      <a:pt x="210" y="466"/>
                    </a:lnTo>
                    <a:lnTo>
                      <a:pt x="211" y="465"/>
                    </a:lnTo>
                    <a:lnTo>
                      <a:pt x="213" y="467"/>
                    </a:lnTo>
                    <a:lnTo>
                      <a:pt x="215" y="467"/>
                    </a:lnTo>
                    <a:lnTo>
                      <a:pt x="216" y="467"/>
                    </a:lnTo>
                    <a:lnTo>
                      <a:pt x="218" y="467"/>
                    </a:lnTo>
                    <a:lnTo>
                      <a:pt x="221" y="470"/>
                    </a:lnTo>
                    <a:lnTo>
                      <a:pt x="223" y="470"/>
                    </a:lnTo>
                    <a:lnTo>
                      <a:pt x="224" y="466"/>
                    </a:lnTo>
                    <a:lnTo>
                      <a:pt x="226" y="465"/>
                    </a:lnTo>
                    <a:lnTo>
                      <a:pt x="227" y="462"/>
                    </a:lnTo>
                    <a:lnTo>
                      <a:pt x="229" y="459"/>
                    </a:lnTo>
                    <a:lnTo>
                      <a:pt x="229" y="456"/>
                    </a:lnTo>
                    <a:lnTo>
                      <a:pt x="231" y="454"/>
                    </a:lnTo>
                    <a:lnTo>
                      <a:pt x="232" y="454"/>
                    </a:lnTo>
                    <a:lnTo>
                      <a:pt x="231" y="450"/>
                    </a:lnTo>
                    <a:lnTo>
                      <a:pt x="229" y="447"/>
                    </a:lnTo>
                    <a:lnTo>
                      <a:pt x="229" y="444"/>
                    </a:lnTo>
                    <a:lnTo>
                      <a:pt x="232" y="444"/>
                    </a:lnTo>
                    <a:lnTo>
                      <a:pt x="233" y="445"/>
                    </a:lnTo>
                    <a:lnTo>
                      <a:pt x="236" y="444"/>
                    </a:lnTo>
                    <a:lnTo>
                      <a:pt x="237" y="446"/>
                    </a:lnTo>
                    <a:lnTo>
                      <a:pt x="238" y="447"/>
                    </a:lnTo>
                    <a:lnTo>
                      <a:pt x="237" y="447"/>
                    </a:lnTo>
                    <a:lnTo>
                      <a:pt x="237" y="448"/>
                    </a:lnTo>
                    <a:lnTo>
                      <a:pt x="239" y="450"/>
                    </a:lnTo>
                    <a:lnTo>
                      <a:pt x="242" y="452"/>
                    </a:lnTo>
                    <a:lnTo>
                      <a:pt x="242" y="455"/>
                    </a:lnTo>
                    <a:lnTo>
                      <a:pt x="242" y="456"/>
                    </a:lnTo>
                    <a:lnTo>
                      <a:pt x="243" y="457"/>
                    </a:lnTo>
                    <a:lnTo>
                      <a:pt x="244" y="460"/>
                    </a:lnTo>
                    <a:lnTo>
                      <a:pt x="246" y="459"/>
                    </a:lnTo>
                    <a:lnTo>
                      <a:pt x="249" y="459"/>
                    </a:lnTo>
                    <a:lnTo>
                      <a:pt x="250" y="461"/>
                    </a:lnTo>
                    <a:lnTo>
                      <a:pt x="256" y="463"/>
                    </a:lnTo>
                    <a:lnTo>
                      <a:pt x="257" y="464"/>
                    </a:lnTo>
                    <a:lnTo>
                      <a:pt x="257" y="467"/>
                    </a:lnTo>
                    <a:lnTo>
                      <a:pt x="259" y="469"/>
                    </a:lnTo>
                    <a:lnTo>
                      <a:pt x="260" y="468"/>
                    </a:lnTo>
                    <a:lnTo>
                      <a:pt x="260" y="466"/>
                    </a:lnTo>
                    <a:lnTo>
                      <a:pt x="262" y="466"/>
                    </a:lnTo>
                    <a:lnTo>
                      <a:pt x="263" y="465"/>
                    </a:lnTo>
                    <a:lnTo>
                      <a:pt x="264" y="465"/>
                    </a:lnTo>
                    <a:lnTo>
                      <a:pt x="266" y="463"/>
                    </a:lnTo>
                    <a:lnTo>
                      <a:pt x="268" y="463"/>
                    </a:lnTo>
                    <a:lnTo>
                      <a:pt x="271" y="460"/>
                    </a:lnTo>
                    <a:lnTo>
                      <a:pt x="272" y="459"/>
                    </a:lnTo>
                    <a:lnTo>
                      <a:pt x="275" y="459"/>
                    </a:lnTo>
                    <a:lnTo>
                      <a:pt x="276" y="463"/>
                    </a:lnTo>
                    <a:lnTo>
                      <a:pt x="276" y="470"/>
                    </a:lnTo>
                    <a:lnTo>
                      <a:pt x="278" y="471"/>
                    </a:lnTo>
                    <a:lnTo>
                      <a:pt x="279" y="471"/>
                    </a:lnTo>
                    <a:lnTo>
                      <a:pt x="283" y="470"/>
                    </a:lnTo>
                    <a:lnTo>
                      <a:pt x="285" y="475"/>
                    </a:lnTo>
                    <a:lnTo>
                      <a:pt x="286" y="483"/>
                    </a:lnTo>
                    <a:lnTo>
                      <a:pt x="292" y="483"/>
                    </a:lnTo>
                    <a:lnTo>
                      <a:pt x="294" y="482"/>
                    </a:lnTo>
                    <a:lnTo>
                      <a:pt x="294" y="483"/>
                    </a:lnTo>
                    <a:lnTo>
                      <a:pt x="295" y="482"/>
                    </a:lnTo>
                    <a:lnTo>
                      <a:pt x="297" y="484"/>
                    </a:lnTo>
                    <a:lnTo>
                      <a:pt x="299" y="482"/>
                    </a:lnTo>
                    <a:lnTo>
                      <a:pt x="299" y="480"/>
                    </a:lnTo>
                    <a:lnTo>
                      <a:pt x="301" y="479"/>
                    </a:lnTo>
                    <a:lnTo>
                      <a:pt x="301" y="478"/>
                    </a:lnTo>
                    <a:lnTo>
                      <a:pt x="304" y="476"/>
                    </a:lnTo>
                    <a:lnTo>
                      <a:pt x="303" y="468"/>
                    </a:lnTo>
                    <a:lnTo>
                      <a:pt x="306" y="458"/>
                    </a:lnTo>
                    <a:lnTo>
                      <a:pt x="306" y="453"/>
                    </a:lnTo>
                    <a:lnTo>
                      <a:pt x="304" y="453"/>
                    </a:lnTo>
                    <a:lnTo>
                      <a:pt x="308" y="441"/>
                    </a:lnTo>
                    <a:lnTo>
                      <a:pt x="309" y="440"/>
                    </a:lnTo>
                    <a:lnTo>
                      <a:pt x="310" y="436"/>
                    </a:lnTo>
                    <a:lnTo>
                      <a:pt x="313" y="431"/>
                    </a:lnTo>
                    <a:lnTo>
                      <a:pt x="314" y="430"/>
                    </a:lnTo>
                    <a:lnTo>
                      <a:pt x="319" y="430"/>
                    </a:lnTo>
                    <a:lnTo>
                      <a:pt x="320" y="427"/>
                    </a:lnTo>
                    <a:lnTo>
                      <a:pt x="324" y="427"/>
                    </a:lnTo>
                    <a:lnTo>
                      <a:pt x="328" y="424"/>
                    </a:lnTo>
                    <a:lnTo>
                      <a:pt x="328" y="422"/>
                    </a:lnTo>
                    <a:lnTo>
                      <a:pt x="330" y="421"/>
                    </a:lnTo>
                    <a:lnTo>
                      <a:pt x="330" y="419"/>
                    </a:lnTo>
                    <a:lnTo>
                      <a:pt x="332" y="418"/>
                    </a:lnTo>
                    <a:lnTo>
                      <a:pt x="333" y="418"/>
                    </a:lnTo>
                    <a:lnTo>
                      <a:pt x="335" y="418"/>
                    </a:lnTo>
                    <a:lnTo>
                      <a:pt x="333" y="411"/>
                    </a:lnTo>
                    <a:lnTo>
                      <a:pt x="337" y="405"/>
                    </a:lnTo>
                    <a:lnTo>
                      <a:pt x="337" y="403"/>
                    </a:lnTo>
                    <a:lnTo>
                      <a:pt x="336" y="400"/>
                    </a:lnTo>
                    <a:lnTo>
                      <a:pt x="337" y="399"/>
                    </a:lnTo>
                    <a:lnTo>
                      <a:pt x="337" y="397"/>
                    </a:lnTo>
                    <a:lnTo>
                      <a:pt x="340" y="396"/>
                    </a:lnTo>
                    <a:lnTo>
                      <a:pt x="341" y="396"/>
                    </a:lnTo>
                    <a:lnTo>
                      <a:pt x="343" y="397"/>
                    </a:lnTo>
                    <a:lnTo>
                      <a:pt x="346" y="397"/>
                    </a:lnTo>
                    <a:lnTo>
                      <a:pt x="347" y="396"/>
                    </a:lnTo>
                    <a:lnTo>
                      <a:pt x="348" y="398"/>
                    </a:lnTo>
                    <a:lnTo>
                      <a:pt x="348" y="397"/>
                    </a:lnTo>
                    <a:lnTo>
                      <a:pt x="349" y="399"/>
                    </a:lnTo>
                    <a:lnTo>
                      <a:pt x="350" y="400"/>
                    </a:lnTo>
                    <a:lnTo>
                      <a:pt x="351" y="399"/>
                    </a:lnTo>
                    <a:lnTo>
                      <a:pt x="352" y="400"/>
                    </a:lnTo>
                    <a:lnTo>
                      <a:pt x="354" y="398"/>
                    </a:lnTo>
                    <a:lnTo>
                      <a:pt x="356" y="399"/>
                    </a:lnTo>
                    <a:lnTo>
                      <a:pt x="358" y="401"/>
                    </a:lnTo>
                    <a:lnTo>
                      <a:pt x="358" y="403"/>
                    </a:lnTo>
                    <a:lnTo>
                      <a:pt x="361" y="403"/>
                    </a:lnTo>
                    <a:lnTo>
                      <a:pt x="363" y="405"/>
                    </a:lnTo>
                    <a:lnTo>
                      <a:pt x="365" y="406"/>
                    </a:lnTo>
                    <a:lnTo>
                      <a:pt x="366" y="405"/>
                    </a:lnTo>
                    <a:lnTo>
                      <a:pt x="369" y="407"/>
                    </a:lnTo>
                    <a:lnTo>
                      <a:pt x="371" y="408"/>
                    </a:lnTo>
                    <a:lnTo>
                      <a:pt x="372" y="410"/>
                    </a:lnTo>
                    <a:lnTo>
                      <a:pt x="374" y="410"/>
                    </a:lnTo>
                    <a:lnTo>
                      <a:pt x="375" y="410"/>
                    </a:lnTo>
                    <a:lnTo>
                      <a:pt x="377" y="412"/>
                    </a:lnTo>
                    <a:lnTo>
                      <a:pt x="379" y="410"/>
                    </a:lnTo>
                    <a:lnTo>
                      <a:pt x="380" y="410"/>
                    </a:lnTo>
                    <a:lnTo>
                      <a:pt x="382" y="409"/>
                    </a:lnTo>
                    <a:lnTo>
                      <a:pt x="384" y="405"/>
                    </a:lnTo>
                    <a:lnTo>
                      <a:pt x="384" y="403"/>
                    </a:lnTo>
                    <a:lnTo>
                      <a:pt x="379" y="398"/>
                    </a:lnTo>
                    <a:lnTo>
                      <a:pt x="379" y="397"/>
                    </a:lnTo>
                    <a:lnTo>
                      <a:pt x="379" y="396"/>
                    </a:lnTo>
                    <a:lnTo>
                      <a:pt x="378" y="395"/>
                    </a:lnTo>
                    <a:lnTo>
                      <a:pt x="381" y="392"/>
                    </a:lnTo>
                    <a:lnTo>
                      <a:pt x="381" y="387"/>
                    </a:lnTo>
                    <a:lnTo>
                      <a:pt x="384" y="382"/>
                    </a:lnTo>
                    <a:lnTo>
                      <a:pt x="384" y="376"/>
                    </a:lnTo>
                    <a:lnTo>
                      <a:pt x="386" y="375"/>
                    </a:lnTo>
                    <a:lnTo>
                      <a:pt x="386" y="374"/>
                    </a:lnTo>
                    <a:lnTo>
                      <a:pt x="389" y="374"/>
                    </a:lnTo>
                    <a:lnTo>
                      <a:pt x="389" y="372"/>
                    </a:lnTo>
                    <a:lnTo>
                      <a:pt x="388" y="369"/>
                    </a:lnTo>
                    <a:lnTo>
                      <a:pt x="387" y="369"/>
                    </a:lnTo>
                    <a:lnTo>
                      <a:pt x="387" y="365"/>
                    </a:lnTo>
                    <a:lnTo>
                      <a:pt x="388" y="359"/>
                    </a:lnTo>
                    <a:lnTo>
                      <a:pt x="391" y="359"/>
                    </a:lnTo>
                    <a:lnTo>
                      <a:pt x="392" y="351"/>
                    </a:lnTo>
                    <a:lnTo>
                      <a:pt x="393" y="352"/>
                    </a:lnTo>
                    <a:lnTo>
                      <a:pt x="393" y="350"/>
                    </a:lnTo>
                    <a:lnTo>
                      <a:pt x="394" y="348"/>
                    </a:lnTo>
                    <a:lnTo>
                      <a:pt x="395" y="346"/>
                    </a:lnTo>
                    <a:lnTo>
                      <a:pt x="395" y="340"/>
                    </a:lnTo>
                    <a:lnTo>
                      <a:pt x="393" y="339"/>
                    </a:lnTo>
                    <a:lnTo>
                      <a:pt x="393" y="336"/>
                    </a:lnTo>
                    <a:lnTo>
                      <a:pt x="392" y="335"/>
                    </a:lnTo>
                    <a:lnTo>
                      <a:pt x="392" y="333"/>
                    </a:lnTo>
                    <a:lnTo>
                      <a:pt x="394" y="332"/>
                    </a:lnTo>
                    <a:lnTo>
                      <a:pt x="395" y="331"/>
                    </a:lnTo>
                    <a:lnTo>
                      <a:pt x="395" y="328"/>
                    </a:lnTo>
                    <a:lnTo>
                      <a:pt x="393" y="327"/>
                    </a:lnTo>
                    <a:lnTo>
                      <a:pt x="393" y="321"/>
                    </a:lnTo>
                    <a:lnTo>
                      <a:pt x="393" y="318"/>
                    </a:lnTo>
                    <a:lnTo>
                      <a:pt x="394" y="314"/>
                    </a:lnTo>
                    <a:lnTo>
                      <a:pt x="395" y="310"/>
                    </a:lnTo>
                    <a:lnTo>
                      <a:pt x="395" y="311"/>
                    </a:lnTo>
                    <a:lnTo>
                      <a:pt x="397" y="307"/>
                    </a:lnTo>
                    <a:lnTo>
                      <a:pt x="400" y="306"/>
                    </a:lnTo>
                    <a:lnTo>
                      <a:pt x="401" y="305"/>
                    </a:lnTo>
                    <a:lnTo>
                      <a:pt x="401" y="304"/>
                    </a:lnTo>
                    <a:lnTo>
                      <a:pt x="402" y="299"/>
                    </a:lnTo>
                    <a:lnTo>
                      <a:pt x="401" y="299"/>
                    </a:lnTo>
                    <a:lnTo>
                      <a:pt x="400" y="297"/>
                    </a:lnTo>
                    <a:lnTo>
                      <a:pt x="402" y="294"/>
                    </a:lnTo>
                    <a:lnTo>
                      <a:pt x="403" y="295"/>
                    </a:lnTo>
                    <a:lnTo>
                      <a:pt x="406" y="295"/>
                    </a:lnTo>
                    <a:lnTo>
                      <a:pt x="407" y="293"/>
                    </a:lnTo>
                    <a:lnTo>
                      <a:pt x="409" y="292"/>
                    </a:lnTo>
                    <a:lnTo>
                      <a:pt x="410" y="295"/>
                    </a:lnTo>
                    <a:lnTo>
                      <a:pt x="414" y="297"/>
                    </a:lnTo>
                    <a:lnTo>
                      <a:pt x="418" y="296"/>
                    </a:lnTo>
                    <a:lnTo>
                      <a:pt x="420" y="297"/>
                    </a:lnTo>
                    <a:lnTo>
                      <a:pt x="421" y="301"/>
                    </a:lnTo>
                    <a:lnTo>
                      <a:pt x="420" y="302"/>
                    </a:lnTo>
                    <a:lnTo>
                      <a:pt x="420" y="303"/>
                    </a:lnTo>
                    <a:lnTo>
                      <a:pt x="420" y="305"/>
                    </a:lnTo>
                    <a:lnTo>
                      <a:pt x="426" y="306"/>
                    </a:lnTo>
                    <a:lnTo>
                      <a:pt x="430" y="308"/>
                    </a:lnTo>
                    <a:lnTo>
                      <a:pt x="431" y="306"/>
                    </a:lnTo>
                    <a:lnTo>
                      <a:pt x="433" y="306"/>
                    </a:lnTo>
                    <a:lnTo>
                      <a:pt x="435" y="307"/>
                    </a:lnTo>
                    <a:lnTo>
                      <a:pt x="436" y="306"/>
                    </a:lnTo>
                    <a:lnTo>
                      <a:pt x="437" y="307"/>
                    </a:lnTo>
                    <a:lnTo>
                      <a:pt x="439" y="306"/>
                    </a:lnTo>
                    <a:lnTo>
                      <a:pt x="439" y="308"/>
                    </a:lnTo>
                    <a:lnTo>
                      <a:pt x="444" y="311"/>
                    </a:lnTo>
                    <a:lnTo>
                      <a:pt x="444" y="314"/>
                    </a:lnTo>
                    <a:lnTo>
                      <a:pt x="443" y="314"/>
                    </a:lnTo>
                    <a:lnTo>
                      <a:pt x="442" y="315"/>
                    </a:lnTo>
                    <a:lnTo>
                      <a:pt x="442" y="316"/>
                    </a:lnTo>
                    <a:lnTo>
                      <a:pt x="445" y="318"/>
                    </a:lnTo>
                    <a:lnTo>
                      <a:pt x="445" y="319"/>
                    </a:lnTo>
                    <a:lnTo>
                      <a:pt x="444" y="320"/>
                    </a:lnTo>
                    <a:lnTo>
                      <a:pt x="446" y="322"/>
                    </a:lnTo>
                    <a:lnTo>
                      <a:pt x="446" y="325"/>
                    </a:lnTo>
                    <a:lnTo>
                      <a:pt x="446" y="326"/>
                    </a:lnTo>
                    <a:lnTo>
                      <a:pt x="444" y="327"/>
                    </a:lnTo>
                    <a:lnTo>
                      <a:pt x="441" y="332"/>
                    </a:lnTo>
                    <a:lnTo>
                      <a:pt x="443" y="335"/>
                    </a:lnTo>
                    <a:lnTo>
                      <a:pt x="444" y="334"/>
                    </a:lnTo>
                    <a:lnTo>
                      <a:pt x="445" y="335"/>
                    </a:lnTo>
                    <a:lnTo>
                      <a:pt x="448" y="333"/>
                    </a:lnTo>
                    <a:lnTo>
                      <a:pt x="450" y="335"/>
                    </a:lnTo>
                    <a:lnTo>
                      <a:pt x="454" y="331"/>
                    </a:lnTo>
                    <a:lnTo>
                      <a:pt x="456" y="331"/>
                    </a:lnTo>
                    <a:lnTo>
                      <a:pt x="458" y="329"/>
                    </a:lnTo>
                    <a:lnTo>
                      <a:pt x="459" y="329"/>
                    </a:lnTo>
                    <a:lnTo>
                      <a:pt x="462" y="329"/>
                    </a:lnTo>
                    <a:lnTo>
                      <a:pt x="466" y="330"/>
                    </a:lnTo>
                    <a:lnTo>
                      <a:pt x="467" y="330"/>
                    </a:lnTo>
                    <a:lnTo>
                      <a:pt x="471" y="333"/>
                    </a:lnTo>
                    <a:lnTo>
                      <a:pt x="472" y="331"/>
                    </a:lnTo>
                    <a:lnTo>
                      <a:pt x="474" y="331"/>
                    </a:lnTo>
                    <a:lnTo>
                      <a:pt x="473" y="328"/>
                    </a:lnTo>
                    <a:lnTo>
                      <a:pt x="474" y="328"/>
                    </a:lnTo>
                    <a:lnTo>
                      <a:pt x="475" y="328"/>
                    </a:lnTo>
                    <a:lnTo>
                      <a:pt x="478" y="322"/>
                    </a:lnTo>
                    <a:lnTo>
                      <a:pt x="479" y="322"/>
                    </a:lnTo>
                    <a:lnTo>
                      <a:pt x="477" y="318"/>
                    </a:lnTo>
                    <a:lnTo>
                      <a:pt x="478" y="315"/>
                    </a:lnTo>
                    <a:lnTo>
                      <a:pt x="481" y="316"/>
                    </a:lnTo>
                    <a:lnTo>
                      <a:pt x="482" y="318"/>
                    </a:lnTo>
                    <a:lnTo>
                      <a:pt x="481" y="320"/>
                    </a:lnTo>
                    <a:lnTo>
                      <a:pt x="485" y="324"/>
                    </a:lnTo>
                    <a:lnTo>
                      <a:pt x="487" y="323"/>
                    </a:lnTo>
                    <a:lnTo>
                      <a:pt x="489" y="325"/>
                    </a:lnTo>
                    <a:lnTo>
                      <a:pt x="491" y="324"/>
                    </a:lnTo>
                    <a:lnTo>
                      <a:pt x="492" y="322"/>
                    </a:lnTo>
                    <a:lnTo>
                      <a:pt x="494" y="323"/>
                    </a:lnTo>
                    <a:lnTo>
                      <a:pt x="497" y="322"/>
                    </a:lnTo>
                    <a:lnTo>
                      <a:pt x="501" y="324"/>
                    </a:lnTo>
                    <a:lnTo>
                      <a:pt x="507" y="329"/>
                    </a:lnTo>
                    <a:lnTo>
                      <a:pt x="508" y="333"/>
                    </a:lnTo>
                    <a:lnTo>
                      <a:pt x="511" y="334"/>
                    </a:lnTo>
                    <a:lnTo>
                      <a:pt x="513" y="338"/>
                    </a:lnTo>
                    <a:lnTo>
                      <a:pt x="516" y="341"/>
                    </a:lnTo>
                    <a:lnTo>
                      <a:pt x="519" y="342"/>
                    </a:lnTo>
                    <a:lnTo>
                      <a:pt x="521" y="342"/>
                    </a:lnTo>
                    <a:lnTo>
                      <a:pt x="523" y="342"/>
                    </a:lnTo>
                    <a:lnTo>
                      <a:pt x="524" y="345"/>
                    </a:lnTo>
                    <a:lnTo>
                      <a:pt x="528" y="342"/>
                    </a:lnTo>
                    <a:lnTo>
                      <a:pt x="529" y="345"/>
                    </a:lnTo>
                    <a:lnTo>
                      <a:pt x="531" y="346"/>
                    </a:lnTo>
                    <a:lnTo>
                      <a:pt x="532" y="346"/>
                    </a:lnTo>
                    <a:lnTo>
                      <a:pt x="537" y="350"/>
                    </a:lnTo>
                    <a:lnTo>
                      <a:pt x="537" y="357"/>
                    </a:lnTo>
                    <a:lnTo>
                      <a:pt x="539" y="361"/>
                    </a:lnTo>
                    <a:lnTo>
                      <a:pt x="545" y="365"/>
                    </a:lnTo>
                    <a:lnTo>
                      <a:pt x="548" y="361"/>
                    </a:lnTo>
                    <a:lnTo>
                      <a:pt x="549" y="361"/>
                    </a:lnTo>
                    <a:lnTo>
                      <a:pt x="549" y="358"/>
                    </a:lnTo>
                    <a:lnTo>
                      <a:pt x="550" y="358"/>
                    </a:lnTo>
                    <a:lnTo>
                      <a:pt x="552" y="359"/>
                    </a:lnTo>
                    <a:lnTo>
                      <a:pt x="553" y="358"/>
                    </a:lnTo>
                    <a:lnTo>
                      <a:pt x="555" y="357"/>
                    </a:lnTo>
                    <a:lnTo>
                      <a:pt x="552" y="356"/>
                    </a:lnTo>
                    <a:lnTo>
                      <a:pt x="554" y="354"/>
                    </a:lnTo>
                    <a:lnTo>
                      <a:pt x="555" y="355"/>
                    </a:lnTo>
                    <a:lnTo>
                      <a:pt x="555" y="353"/>
                    </a:lnTo>
                    <a:lnTo>
                      <a:pt x="555" y="352"/>
                    </a:lnTo>
                    <a:lnTo>
                      <a:pt x="554" y="352"/>
                    </a:lnTo>
                    <a:lnTo>
                      <a:pt x="554" y="351"/>
                    </a:lnTo>
                    <a:lnTo>
                      <a:pt x="553" y="352"/>
                    </a:lnTo>
                    <a:lnTo>
                      <a:pt x="552" y="350"/>
                    </a:lnTo>
                    <a:lnTo>
                      <a:pt x="553" y="348"/>
                    </a:lnTo>
                    <a:lnTo>
                      <a:pt x="555" y="348"/>
                    </a:lnTo>
                    <a:lnTo>
                      <a:pt x="555" y="350"/>
                    </a:lnTo>
                    <a:lnTo>
                      <a:pt x="557" y="351"/>
                    </a:lnTo>
                    <a:lnTo>
                      <a:pt x="558" y="351"/>
                    </a:lnTo>
                    <a:lnTo>
                      <a:pt x="559" y="350"/>
                    </a:lnTo>
                    <a:lnTo>
                      <a:pt x="560" y="348"/>
                    </a:lnTo>
                    <a:lnTo>
                      <a:pt x="557" y="345"/>
                    </a:lnTo>
                    <a:lnTo>
                      <a:pt x="558" y="343"/>
                    </a:lnTo>
                    <a:lnTo>
                      <a:pt x="559" y="342"/>
                    </a:lnTo>
                    <a:lnTo>
                      <a:pt x="559" y="341"/>
                    </a:lnTo>
                    <a:lnTo>
                      <a:pt x="560" y="340"/>
                    </a:lnTo>
                    <a:lnTo>
                      <a:pt x="556" y="337"/>
                    </a:lnTo>
                    <a:lnTo>
                      <a:pt x="552" y="335"/>
                    </a:lnTo>
                    <a:lnTo>
                      <a:pt x="550" y="335"/>
                    </a:lnTo>
                    <a:lnTo>
                      <a:pt x="546" y="334"/>
                    </a:lnTo>
                    <a:lnTo>
                      <a:pt x="545" y="333"/>
                    </a:lnTo>
                    <a:lnTo>
                      <a:pt x="544" y="331"/>
                    </a:lnTo>
                    <a:lnTo>
                      <a:pt x="545" y="329"/>
                    </a:lnTo>
                    <a:lnTo>
                      <a:pt x="545" y="327"/>
                    </a:lnTo>
                    <a:lnTo>
                      <a:pt x="546" y="326"/>
                    </a:lnTo>
                    <a:lnTo>
                      <a:pt x="545" y="324"/>
                    </a:lnTo>
                    <a:lnTo>
                      <a:pt x="544" y="323"/>
                    </a:lnTo>
                    <a:lnTo>
                      <a:pt x="542" y="322"/>
                    </a:lnTo>
                    <a:lnTo>
                      <a:pt x="540" y="324"/>
                    </a:lnTo>
                    <a:lnTo>
                      <a:pt x="538" y="324"/>
                    </a:lnTo>
                    <a:lnTo>
                      <a:pt x="537" y="325"/>
                    </a:lnTo>
                    <a:lnTo>
                      <a:pt x="535" y="322"/>
                    </a:lnTo>
                    <a:lnTo>
                      <a:pt x="537" y="320"/>
                    </a:lnTo>
                    <a:lnTo>
                      <a:pt x="537" y="318"/>
                    </a:lnTo>
                    <a:lnTo>
                      <a:pt x="539" y="317"/>
                    </a:lnTo>
                    <a:lnTo>
                      <a:pt x="541" y="317"/>
                    </a:lnTo>
                    <a:lnTo>
                      <a:pt x="542" y="315"/>
                    </a:lnTo>
                    <a:lnTo>
                      <a:pt x="543" y="313"/>
                    </a:lnTo>
                    <a:lnTo>
                      <a:pt x="545" y="314"/>
                    </a:lnTo>
                    <a:lnTo>
                      <a:pt x="545" y="311"/>
                    </a:lnTo>
                    <a:lnTo>
                      <a:pt x="547" y="312"/>
                    </a:lnTo>
                    <a:lnTo>
                      <a:pt x="548" y="311"/>
                    </a:lnTo>
                    <a:lnTo>
                      <a:pt x="549" y="310"/>
                    </a:lnTo>
                    <a:lnTo>
                      <a:pt x="548" y="309"/>
                    </a:lnTo>
                    <a:lnTo>
                      <a:pt x="550" y="307"/>
                    </a:lnTo>
                    <a:lnTo>
                      <a:pt x="548" y="306"/>
                    </a:lnTo>
                    <a:lnTo>
                      <a:pt x="549" y="306"/>
                    </a:lnTo>
                    <a:lnTo>
                      <a:pt x="548" y="305"/>
                    </a:lnTo>
                    <a:lnTo>
                      <a:pt x="549" y="303"/>
                    </a:lnTo>
                    <a:lnTo>
                      <a:pt x="552" y="303"/>
                    </a:lnTo>
                    <a:lnTo>
                      <a:pt x="555" y="302"/>
                    </a:lnTo>
                    <a:lnTo>
                      <a:pt x="556" y="299"/>
                    </a:lnTo>
                    <a:lnTo>
                      <a:pt x="554" y="298"/>
                    </a:lnTo>
                    <a:lnTo>
                      <a:pt x="555" y="295"/>
                    </a:lnTo>
                    <a:lnTo>
                      <a:pt x="554" y="295"/>
                    </a:lnTo>
                    <a:lnTo>
                      <a:pt x="554" y="294"/>
                    </a:lnTo>
                    <a:lnTo>
                      <a:pt x="557" y="294"/>
                    </a:lnTo>
                    <a:lnTo>
                      <a:pt x="558" y="295"/>
                    </a:lnTo>
                    <a:lnTo>
                      <a:pt x="559" y="291"/>
                    </a:lnTo>
                    <a:lnTo>
                      <a:pt x="557" y="289"/>
                    </a:lnTo>
                    <a:lnTo>
                      <a:pt x="558" y="287"/>
                    </a:lnTo>
                    <a:lnTo>
                      <a:pt x="562" y="289"/>
                    </a:lnTo>
                    <a:lnTo>
                      <a:pt x="565" y="289"/>
                    </a:lnTo>
                    <a:lnTo>
                      <a:pt x="565" y="290"/>
                    </a:lnTo>
                    <a:lnTo>
                      <a:pt x="566" y="289"/>
                    </a:lnTo>
                    <a:lnTo>
                      <a:pt x="567" y="290"/>
                    </a:lnTo>
                    <a:lnTo>
                      <a:pt x="569" y="290"/>
                    </a:lnTo>
                    <a:lnTo>
                      <a:pt x="570" y="289"/>
                    </a:lnTo>
                    <a:lnTo>
                      <a:pt x="570" y="287"/>
                    </a:lnTo>
                    <a:lnTo>
                      <a:pt x="569" y="284"/>
                    </a:lnTo>
                    <a:lnTo>
                      <a:pt x="572" y="284"/>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2" name="Group 122">
              <a:extLst>
                <a:ext uri="{FF2B5EF4-FFF2-40B4-BE49-F238E27FC236}">
                  <a16:creationId xmlns:a16="http://schemas.microsoft.com/office/drawing/2014/main" id="{1FC24D53-5D22-EF1D-DBDA-A5414BEBC326}"/>
                </a:ext>
              </a:extLst>
            </p:cNvPr>
            <p:cNvGrpSpPr>
              <a:grpSpLocks/>
            </p:cNvGrpSpPr>
            <p:nvPr/>
          </p:nvGrpSpPr>
          <p:grpSpPr bwMode="auto">
            <a:xfrm>
              <a:off x="1308" y="3431"/>
              <a:ext cx="579" cy="487"/>
              <a:chOff x="1308" y="3431"/>
              <a:chExt cx="579" cy="487"/>
            </a:xfrm>
          </p:grpSpPr>
          <p:sp>
            <p:nvSpPr>
              <p:cNvPr id="146" name="Freeform 120">
                <a:extLst>
                  <a:ext uri="{FF2B5EF4-FFF2-40B4-BE49-F238E27FC236}">
                    <a16:creationId xmlns:a16="http://schemas.microsoft.com/office/drawing/2014/main" id="{08E7A48F-E2D8-803D-B608-980152B1F407}"/>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47" name="Freeform 121">
                <a:extLst>
                  <a:ext uri="{FF2B5EF4-FFF2-40B4-BE49-F238E27FC236}">
                    <a16:creationId xmlns:a16="http://schemas.microsoft.com/office/drawing/2014/main" id="{E25B14A9-B8FB-9049-6E22-AE48DB9F029E}"/>
                  </a:ext>
                </a:extLst>
              </p:cNvPr>
              <p:cNvSpPr>
                <a:spLocks/>
              </p:cNvSpPr>
              <p:nvPr/>
            </p:nvSpPr>
            <p:spPr bwMode="auto">
              <a:xfrm>
                <a:off x="1308" y="3431"/>
                <a:ext cx="579" cy="487"/>
              </a:xfrm>
              <a:custGeom>
                <a:avLst/>
                <a:gdLst>
                  <a:gd name="T0" fmla="*/ 545 w 579"/>
                  <a:gd name="T1" fmla="*/ 345 h 487"/>
                  <a:gd name="T2" fmla="*/ 506 w 579"/>
                  <a:gd name="T3" fmla="*/ 331 h 487"/>
                  <a:gd name="T4" fmla="*/ 490 w 579"/>
                  <a:gd name="T5" fmla="*/ 310 h 487"/>
                  <a:gd name="T6" fmla="*/ 473 w 579"/>
                  <a:gd name="T7" fmla="*/ 285 h 487"/>
                  <a:gd name="T8" fmla="*/ 442 w 579"/>
                  <a:gd name="T9" fmla="*/ 263 h 487"/>
                  <a:gd name="T10" fmla="*/ 468 w 579"/>
                  <a:gd name="T11" fmla="*/ 236 h 487"/>
                  <a:gd name="T12" fmla="*/ 453 w 579"/>
                  <a:gd name="T13" fmla="*/ 212 h 487"/>
                  <a:gd name="T14" fmla="*/ 460 w 579"/>
                  <a:gd name="T15" fmla="*/ 176 h 487"/>
                  <a:gd name="T16" fmla="*/ 438 w 579"/>
                  <a:gd name="T17" fmla="*/ 146 h 487"/>
                  <a:gd name="T18" fmla="*/ 435 w 579"/>
                  <a:gd name="T19" fmla="*/ 123 h 487"/>
                  <a:gd name="T20" fmla="*/ 428 w 579"/>
                  <a:gd name="T21" fmla="*/ 117 h 487"/>
                  <a:gd name="T22" fmla="*/ 420 w 579"/>
                  <a:gd name="T23" fmla="*/ 91 h 487"/>
                  <a:gd name="T24" fmla="*/ 393 w 579"/>
                  <a:gd name="T25" fmla="*/ 76 h 487"/>
                  <a:gd name="T26" fmla="*/ 398 w 579"/>
                  <a:gd name="T27" fmla="*/ 91 h 487"/>
                  <a:gd name="T28" fmla="*/ 391 w 579"/>
                  <a:gd name="T29" fmla="*/ 118 h 487"/>
                  <a:gd name="T30" fmla="*/ 378 w 579"/>
                  <a:gd name="T31" fmla="*/ 99 h 487"/>
                  <a:gd name="T32" fmla="*/ 373 w 579"/>
                  <a:gd name="T33" fmla="*/ 62 h 487"/>
                  <a:gd name="T34" fmla="*/ 371 w 579"/>
                  <a:gd name="T35" fmla="*/ 49 h 487"/>
                  <a:gd name="T36" fmla="*/ 362 w 579"/>
                  <a:gd name="T37" fmla="*/ 25 h 487"/>
                  <a:gd name="T38" fmla="*/ 373 w 579"/>
                  <a:gd name="T39" fmla="*/ 23 h 487"/>
                  <a:gd name="T40" fmla="*/ 330 w 579"/>
                  <a:gd name="T41" fmla="*/ 0 h 487"/>
                  <a:gd name="T42" fmla="*/ 307 w 579"/>
                  <a:gd name="T43" fmla="*/ 13 h 487"/>
                  <a:gd name="T44" fmla="*/ 280 w 579"/>
                  <a:gd name="T45" fmla="*/ 10 h 487"/>
                  <a:gd name="T46" fmla="*/ 261 w 579"/>
                  <a:gd name="T47" fmla="*/ 33 h 487"/>
                  <a:gd name="T48" fmla="*/ 254 w 579"/>
                  <a:gd name="T49" fmla="*/ 57 h 487"/>
                  <a:gd name="T50" fmla="*/ 252 w 579"/>
                  <a:gd name="T51" fmla="*/ 92 h 487"/>
                  <a:gd name="T52" fmla="*/ 251 w 579"/>
                  <a:gd name="T53" fmla="*/ 123 h 487"/>
                  <a:gd name="T54" fmla="*/ 226 w 579"/>
                  <a:gd name="T55" fmla="*/ 142 h 487"/>
                  <a:gd name="T56" fmla="*/ 219 w 579"/>
                  <a:gd name="T57" fmla="*/ 166 h 487"/>
                  <a:gd name="T58" fmla="*/ 214 w 579"/>
                  <a:gd name="T59" fmla="*/ 198 h 487"/>
                  <a:gd name="T60" fmla="*/ 206 w 579"/>
                  <a:gd name="T61" fmla="*/ 219 h 487"/>
                  <a:gd name="T62" fmla="*/ 198 w 579"/>
                  <a:gd name="T63" fmla="*/ 242 h 487"/>
                  <a:gd name="T64" fmla="*/ 170 w 579"/>
                  <a:gd name="T65" fmla="*/ 260 h 487"/>
                  <a:gd name="T66" fmla="*/ 148 w 579"/>
                  <a:gd name="T67" fmla="*/ 257 h 487"/>
                  <a:gd name="T68" fmla="*/ 127 w 579"/>
                  <a:gd name="T69" fmla="*/ 257 h 487"/>
                  <a:gd name="T70" fmla="*/ 106 w 579"/>
                  <a:gd name="T71" fmla="*/ 257 h 487"/>
                  <a:gd name="T72" fmla="*/ 90 w 579"/>
                  <a:gd name="T73" fmla="*/ 264 h 487"/>
                  <a:gd name="T74" fmla="*/ 59 w 579"/>
                  <a:gd name="T75" fmla="*/ 283 h 487"/>
                  <a:gd name="T76" fmla="*/ 38 w 579"/>
                  <a:gd name="T77" fmla="*/ 284 h 487"/>
                  <a:gd name="T78" fmla="*/ 15 w 579"/>
                  <a:gd name="T79" fmla="*/ 281 h 487"/>
                  <a:gd name="T80" fmla="*/ 7 w 579"/>
                  <a:gd name="T81" fmla="*/ 292 h 487"/>
                  <a:gd name="T82" fmla="*/ 39 w 579"/>
                  <a:gd name="T83" fmla="*/ 331 h 487"/>
                  <a:gd name="T84" fmla="*/ 85 w 579"/>
                  <a:gd name="T85" fmla="*/ 337 h 487"/>
                  <a:gd name="T86" fmla="*/ 102 w 579"/>
                  <a:gd name="T87" fmla="*/ 349 h 487"/>
                  <a:gd name="T88" fmla="*/ 146 w 579"/>
                  <a:gd name="T89" fmla="*/ 397 h 487"/>
                  <a:gd name="T90" fmla="*/ 212 w 579"/>
                  <a:gd name="T91" fmla="*/ 410 h 487"/>
                  <a:gd name="T92" fmla="*/ 231 w 579"/>
                  <a:gd name="T93" fmla="*/ 410 h 487"/>
                  <a:gd name="T94" fmla="*/ 265 w 579"/>
                  <a:gd name="T95" fmla="*/ 387 h 487"/>
                  <a:gd name="T96" fmla="*/ 308 w 579"/>
                  <a:gd name="T97" fmla="*/ 415 h 487"/>
                  <a:gd name="T98" fmla="*/ 328 w 579"/>
                  <a:gd name="T99" fmla="*/ 433 h 487"/>
                  <a:gd name="T100" fmla="*/ 369 w 579"/>
                  <a:gd name="T101" fmla="*/ 443 h 487"/>
                  <a:gd name="T102" fmla="*/ 369 w 579"/>
                  <a:gd name="T103" fmla="*/ 471 h 487"/>
                  <a:gd name="T104" fmla="*/ 381 w 579"/>
                  <a:gd name="T105" fmla="*/ 483 h 487"/>
                  <a:gd name="T106" fmla="*/ 388 w 579"/>
                  <a:gd name="T107" fmla="*/ 454 h 487"/>
                  <a:gd name="T108" fmla="*/ 396 w 579"/>
                  <a:gd name="T109" fmla="*/ 444 h 487"/>
                  <a:gd name="T110" fmla="*/ 409 w 579"/>
                  <a:gd name="T111" fmla="*/ 422 h 487"/>
                  <a:gd name="T112" fmla="*/ 421 w 579"/>
                  <a:gd name="T113" fmla="*/ 413 h 487"/>
                  <a:gd name="T114" fmla="*/ 440 w 579"/>
                  <a:gd name="T115" fmla="*/ 389 h 487"/>
                  <a:gd name="T116" fmla="*/ 450 w 579"/>
                  <a:gd name="T117" fmla="*/ 376 h 487"/>
                  <a:gd name="T118" fmla="*/ 484 w 579"/>
                  <a:gd name="T119" fmla="*/ 391 h 487"/>
                  <a:gd name="T120" fmla="*/ 525 w 579"/>
                  <a:gd name="T121" fmla="*/ 394 h 487"/>
                  <a:gd name="T122" fmla="*/ 579 w 579"/>
                  <a:gd name="T123" fmla="*/ 397 h 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9"/>
                  <a:gd name="T187" fmla="*/ 0 h 487"/>
                  <a:gd name="T188" fmla="*/ 579 w 579"/>
                  <a:gd name="T189" fmla="*/ 487 h 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9" h="487">
                    <a:moveTo>
                      <a:pt x="577" y="389"/>
                    </a:moveTo>
                    <a:lnTo>
                      <a:pt x="577" y="387"/>
                    </a:lnTo>
                    <a:lnTo>
                      <a:pt x="577" y="386"/>
                    </a:lnTo>
                    <a:lnTo>
                      <a:pt x="578" y="385"/>
                    </a:lnTo>
                    <a:lnTo>
                      <a:pt x="575" y="386"/>
                    </a:lnTo>
                    <a:lnTo>
                      <a:pt x="574" y="384"/>
                    </a:lnTo>
                    <a:lnTo>
                      <a:pt x="574" y="382"/>
                    </a:lnTo>
                    <a:lnTo>
                      <a:pt x="572" y="378"/>
                    </a:lnTo>
                    <a:lnTo>
                      <a:pt x="569" y="369"/>
                    </a:lnTo>
                    <a:lnTo>
                      <a:pt x="564" y="369"/>
                    </a:lnTo>
                    <a:lnTo>
                      <a:pt x="559" y="362"/>
                    </a:lnTo>
                    <a:lnTo>
                      <a:pt x="557" y="362"/>
                    </a:lnTo>
                    <a:lnTo>
                      <a:pt x="555" y="364"/>
                    </a:lnTo>
                    <a:lnTo>
                      <a:pt x="552" y="361"/>
                    </a:lnTo>
                    <a:lnTo>
                      <a:pt x="556" y="355"/>
                    </a:lnTo>
                    <a:lnTo>
                      <a:pt x="556" y="353"/>
                    </a:lnTo>
                    <a:lnTo>
                      <a:pt x="557" y="352"/>
                    </a:lnTo>
                    <a:lnTo>
                      <a:pt x="554" y="349"/>
                    </a:lnTo>
                    <a:lnTo>
                      <a:pt x="549" y="345"/>
                    </a:lnTo>
                    <a:lnTo>
                      <a:pt x="545" y="346"/>
                    </a:lnTo>
                    <a:lnTo>
                      <a:pt x="545" y="345"/>
                    </a:lnTo>
                    <a:lnTo>
                      <a:pt x="543" y="339"/>
                    </a:lnTo>
                    <a:lnTo>
                      <a:pt x="543" y="342"/>
                    </a:lnTo>
                    <a:lnTo>
                      <a:pt x="537" y="344"/>
                    </a:lnTo>
                    <a:lnTo>
                      <a:pt x="535" y="341"/>
                    </a:lnTo>
                    <a:lnTo>
                      <a:pt x="534" y="341"/>
                    </a:lnTo>
                    <a:lnTo>
                      <a:pt x="531" y="342"/>
                    </a:lnTo>
                    <a:lnTo>
                      <a:pt x="531" y="341"/>
                    </a:lnTo>
                    <a:lnTo>
                      <a:pt x="530" y="342"/>
                    </a:lnTo>
                    <a:lnTo>
                      <a:pt x="529" y="342"/>
                    </a:lnTo>
                    <a:lnTo>
                      <a:pt x="524" y="345"/>
                    </a:lnTo>
                    <a:lnTo>
                      <a:pt x="521" y="341"/>
                    </a:lnTo>
                    <a:lnTo>
                      <a:pt x="520" y="341"/>
                    </a:lnTo>
                    <a:lnTo>
                      <a:pt x="517" y="336"/>
                    </a:lnTo>
                    <a:lnTo>
                      <a:pt x="515" y="334"/>
                    </a:lnTo>
                    <a:lnTo>
                      <a:pt x="515" y="329"/>
                    </a:lnTo>
                    <a:lnTo>
                      <a:pt x="510" y="330"/>
                    </a:lnTo>
                    <a:lnTo>
                      <a:pt x="509" y="332"/>
                    </a:lnTo>
                    <a:lnTo>
                      <a:pt x="509" y="331"/>
                    </a:lnTo>
                    <a:lnTo>
                      <a:pt x="508" y="331"/>
                    </a:lnTo>
                    <a:lnTo>
                      <a:pt x="507" y="331"/>
                    </a:lnTo>
                    <a:lnTo>
                      <a:pt x="506" y="331"/>
                    </a:lnTo>
                    <a:lnTo>
                      <a:pt x="504" y="330"/>
                    </a:lnTo>
                    <a:lnTo>
                      <a:pt x="503" y="329"/>
                    </a:lnTo>
                    <a:lnTo>
                      <a:pt x="504" y="328"/>
                    </a:lnTo>
                    <a:lnTo>
                      <a:pt x="503" y="327"/>
                    </a:lnTo>
                    <a:lnTo>
                      <a:pt x="505" y="325"/>
                    </a:lnTo>
                    <a:lnTo>
                      <a:pt x="505" y="324"/>
                    </a:lnTo>
                    <a:lnTo>
                      <a:pt x="506" y="322"/>
                    </a:lnTo>
                    <a:lnTo>
                      <a:pt x="505" y="321"/>
                    </a:lnTo>
                    <a:lnTo>
                      <a:pt x="506" y="318"/>
                    </a:lnTo>
                    <a:lnTo>
                      <a:pt x="504" y="315"/>
                    </a:lnTo>
                    <a:lnTo>
                      <a:pt x="504" y="317"/>
                    </a:lnTo>
                    <a:lnTo>
                      <a:pt x="501" y="315"/>
                    </a:lnTo>
                    <a:lnTo>
                      <a:pt x="502" y="314"/>
                    </a:lnTo>
                    <a:lnTo>
                      <a:pt x="500" y="312"/>
                    </a:lnTo>
                    <a:lnTo>
                      <a:pt x="497" y="313"/>
                    </a:lnTo>
                    <a:lnTo>
                      <a:pt x="496" y="312"/>
                    </a:lnTo>
                    <a:lnTo>
                      <a:pt x="493" y="312"/>
                    </a:lnTo>
                    <a:lnTo>
                      <a:pt x="492" y="310"/>
                    </a:lnTo>
                    <a:lnTo>
                      <a:pt x="491" y="310"/>
                    </a:lnTo>
                    <a:lnTo>
                      <a:pt x="490" y="310"/>
                    </a:lnTo>
                    <a:lnTo>
                      <a:pt x="488" y="310"/>
                    </a:lnTo>
                    <a:lnTo>
                      <a:pt x="486" y="309"/>
                    </a:lnTo>
                    <a:lnTo>
                      <a:pt x="485" y="310"/>
                    </a:lnTo>
                    <a:lnTo>
                      <a:pt x="483" y="310"/>
                    </a:lnTo>
                    <a:lnTo>
                      <a:pt x="484" y="305"/>
                    </a:lnTo>
                    <a:lnTo>
                      <a:pt x="482" y="304"/>
                    </a:lnTo>
                    <a:lnTo>
                      <a:pt x="482" y="301"/>
                    </a:lnTo>
                    <a:lnTo>
                      <a:pt x="480" y="301"/>
                    </a:lnTo>
                    <a:lnTo>
                      <a:pt x="478" y="302"/>
                    </a:lnTo>
                    <a:lnTo>
                      <a:pt x="478" y="298"/>
                    </a:lnTo>
                    <a:lnTo>
                      <a:pt x="471" y="297"/>
                    </a:lnTo>
                    <a:lnTo>
                      <a:pt x="470" y="299"/>
                    </a:lnTo>
                    <a:lnTo>
                      <a:pt x="469" y="300"/>
                    </a:lnTo>
                    <a:lnTo>
                      <a:pt x="468" y="299"/>
                    </a:lnTo>
                    <a:lnTo>
                      <a:pt x="469" y="297"/>
                    </a:lnTo>
                    <a:lnTo>
                      <a:pt x="470" y="295"/>
                    </a:lnTo>
                    <a:lnTo>
                      <a:pt x="470" y="294"/>
                    </a:lnTo>
                    <a:lnTo>
                      <a:pt x="472" y="291"/>
                    </a:lnTo>
                    <a:lnTo>
                      <a:pt x="473" y="289"/>
                    </a:lnTo>
                    <a:lnTo>
                      <a:pt x="473" y="285"/>
                    </a:lnTo>
                    <a:lnTo>
                      <a:pt x="473" y="284"/>
                    </a:lnTo>
                    <a:lnTo>
                      <a:pt x="473" y="282"/>
                    </a:lnTo>
                    <a:lnTo>
                      <a:pt x="472" y="280"/>
                    </a:lnTo>
                    <a:lnTo>
                      <a:pt x="470" y="280"/>
                    </a:lnTo>
                    <a:lnTo>
                      <a:pt x="470" y="273"/>
                    </a:lnTo>
                    <a:lnTo>
                      <a:pt x="469" y="272"/>
                    </a:lnTo>
                    <a:lnTo>
                      <a:pt x="466" y="272"/>
                    </a:lnTo>
                    <a:lnTo>
                      <a:pt x="461" y="274"/>
                    </a:lnTo>
                    <a:lnTo>
                      <a:pt x="457" y="275"/>
                    </a:lnTo>
                    <a:lnTo>
                      <a:pt x="455" y="276"/>
                    </a:lnTo>
                    <a:lnTo>
                      <a:pt x="454" y="275"/>
                    </a:lnTo>
                    <a:lnTo>
                      <a:pt x="453" y="276"/>
                    </a:lnTo>
                    <a:lnTo>
                      <a:pt x="452" y="276"/>
                    </a:lnTo>
                    <a:lnTo>
                      <a:pt x="450" y="278"/>
                    </a:lnTo>
                    <a:lnTo>
                      <a:pt x="449" y="277"/>
                    </a:lnTo>
                    <a:lnTo>
                      <a:pt x="447" y="278"/>
                    </a:lnTo>
                    <a:lnTo>
                      <a:pt x="441" y="276"/>
                    </a:lnTo>
                    <a:lnTo>
                      <a:pt x="443" y="274"/>
                    </a:lnTo>
                    <a:lnTo>
                      <a:pt x="444" y="272"/>
                    </a:lnTo>
                    <a:lnTo>
                      <a:pt x="443" y="270"/>
                    </a:lnTo>
                    <a:lnTo>
                      <a:pt x="442" y="271"/>
                    </a:lnTo>
                    <a:lnTo>
                      <a:pt x="442" y="263"/>
                    </a:lnTo>
                    <a:lnTo>
                      <a:pt x="447" y="264"/>
                    </a:lnTo>
                    <a:lnTo>
                      <a:pt x="448" y="265"/>
                    </a:lnTo>
                    <a:lnTo>
                      <a:pt x="450" y="264"/>
                    </a:lnTo>
                    <a:lnTo>
                      <a:pt x="450" y="261"/>
                    </a:lnTo>
                    <a:lnTo>
                      <a:pt x="452" y="255"/>
                    </a:lnTo>
                    <a:lnTo>
                      <a:pt x="453" y="251"/>
                    </a:lnTo>
                    <a:lnTo>
                      <a:pt x="455" y="250"/>
                    </a:lnTo>
                    <a:lnTo>
                      <a:pt x="457" y="251"/>
                    </a:lnTo>
                    <a:lnTo>
                      <a:pt x="458" y="251"/>
                    </a:lnTo>
                    <a:lnTo>
                      <a:pt x="459" y="251"/>
                    </a:lnTo>
                    <a:lnTo>
                      <a:pt x="460" y="250"/>
                    </a:lnTo>
                    <a:lnTo>
                      <a:pt x="460" y="249"/>
                    </a:lnTo>
                    <a:lnTo>
                      <a:pt x="461" y="250"/>
                    </a:lnTo>
                    <a:lnTo>
                      <a:pt x="462" y="249"/>
                    </a:lnTo>
                    <a:lnTo>
                      <a:pt x="464" y="250"/>
                    </a:lnTo>
                    <a:lnTo>
                      <a:pt x="466" y="240"/>
                    </a:lnTo>
                    <a:lnTo>
                      <a:pt x="468" y="240"/>
                    </a:lnTo>
                    <a:lnTo>
                      <a:pt x="468" y="238"/>
                    </a:lnTo>
                    <a:lnTo>
                      <a:pt x="468" y="237"/>
                    </a:lnTo>
                    <a:lnTo>
                      <a:pt x="468" y="236"/>
                    </a:lnTo>
                    <a:lnTo>
                      <a:pt x="470" y="231"/>
                    </a:lnTo>
                    <a:lnTo>
                      <a:pt x="469" y="229"/>
                    </a:lnTo>
                    <a:lnTo>
                      <a:pt x="468" y="229"/>
                    </a:lnTo>
                    <a:lnTo>
                      <a:pt x="466" y="233"/>
                    </a:lnTo>
                    <a:lnTo>
                      <a:pt x="464" y="233"/>
                    </a:lnTo>
                    <a:lnTo>
                      <a:pt x="463" y="232"/>
                    </a:lnTo>
                    <a:lnTo>
                      <a:pt x="461" y="232"/>
                    </a:lnTo>
                    <a:lnTo>
                      <a:pt x="461" y="231"/>
                    </a:lnTo>
                    <a:lnTo>
                      <a:pt x="457" y="231"/>
                    </a:lnTo>
                    <a:lnTo>
                      <a:pt x="457" y="233"/>
                    </a:lnTo>
                    <a:lnTo>
                      <a:pt x="455" y="231"/>
                    </a:lnTo>
                    <a:lnTo>
                      <a:pt x="457" y="230"/>
                    </a:lnTo>
                    <a:lnTo>
                      <a:pt x="457" y="227"/>
                    </a:lnTo>
                    <a:lnTo>
                      <a:pt x="458" y="227"/>
                    </a:lnTo>
                    <a:lnTo>
                      <a:pt x="460" y="225"/>
                    </a:lnTo>
                    <a:lnTo>
                      <a:pt x="460" y="223"/>
                    </a:lnTo>
                    <a:lnTo>
                      <a:pt x="459" y="223"/>
                    </a:lnTo>
                    <a:lnTo>
                      <a:pt x="458" y="223"/>
                    </a:lnTo>
                    <a:lnTo>
                      <a:pt x="457" y="222"/>
                    </a:lnTo>
                    <a:lnTo>
                      <a:pt x="457" y="217"/>
                    </a:lnTo>
                    <a:lnTo>
                      <a:pt x="455" y="214"/>
                    </a:lnTo>
                    <a:lnTo>
                      <a:pt x="453" y="212"/>
                    </a:lnTo>
                    <a:lnTo>
                      <a:pt x="457" y="207"/>
                    </a:lnTo>
                    <a:lnTo>
                      <a:pt x="457" y="204"/>
                    </a:lnTo>
                    <a:lnTo>
                      <a:pt x="455" y="202"/>
                    </a:lnTo>
                    <a:lnTo>
                      <a:pt x="455" y="200"/>
                    </a:lnTo>
                    <a:lnTo>
                      <a:pt x="453" y="199"/>
                    </a:lnTo>
                    <a:lnTo>
                      <a:pt x="453" y="196"/>
                    </a:lnTo>
                    <a:lnTo>
                      <a:pt x="456" y="195"/>
                    </a:lnTo>
                    <a:lnTo>
                      <a:pt x="457" y="193"/>
                    </a:lnTo>
                    <a:lnTo>
                      <a:pt x="459" y="192"/>
                    </a:lnTo>
                    <a:lnTo>
                      <a:pt x="460" y="188"/>
                    </a:lnTo>
                    <a:lnTo>
                      <a:pt x="460" y="187"/>
                    </a:lnTo>
                    <a:lnTo>
                      <a:pt x="462" y="185"/>
                    </a:lnTo>
                    <a:lnTo>
                      <a:pt x="463" y="185"/>
                    </a:lnTo>
                    <a:lnTo>
                      <a:pt x="463" y="183"/>
                    </a:lnTo>
                    <a:lnTo>
                      <a:pt x="461" y="183"/>
                    </a:lnTo>
                    <a:lnTo>
                      <a:pt x="462" y="182"/>
                    </a:lnTo>
                    <a:lnTo>
                      <a:pt x="461" y="182"/>
                    </a:lnTo>
                    <a:lnTo>
                      <a:pt x="461" y="178"/>
                    </a:lnTo>
                    <a:lnTo>
                      <a:pt x="461" y="176"/>
                    </a:lnTo>
                    <a:lnTo>
                      <a:pt x="460" y="175"/>
                    </a:lnTo>
                    <a:lnTo>
                      <a:pt x="460" y="176"/>
                    </a:lnTo>
                    <a:lnTo>
                      <a:pt x="459" y="174"/>
                    </a:lnTo>
                    <a:lnTo>
                      <a:pt x="459" y="171"/>
                    </a:lnTo>
                    <a:lnTo>
                      <a:pt x="458" y="168"/>
                    </a:lnTo>
                    <a:lnTo>
                      <a:pt x="457" y="165"/>
                    </a:lnTo>
                    <a:lnTo>
                      <a:pt x="458" y="165"/>
                    </a:lnTo>
                    <a:lnTo>
                      <a:pt x="458" y="164"/>
                    </a:lnTo>
                    <a:lnTo>
                      <a:pt x="459" y="163"/>
                    </a:lnTo>
                    <a:lnTo>
                      <a:pt x="459" y="160"/>
                    </a:lnTo>
                    <a:lnTo>
                      <a:pt x="456" y="161"/>
                    </a:lnTo>
                    <a:lnTo>
                      <a:pt x="454" y="157"/>
                    </a:lnTo>
                    <a:lnTo>
                      <a:pt x="453" y="155"/>
                    </a:lnTo>
                    <a:lnTo>
                      <a:pt x="453" y="154"/>
                    </a:lnTo>
                    <a:lnTo>
                      <a:pt x="452" y="153"/>
                    </a:lnTo>
                    <a:lnTo>
                      <a:pt x="449" y="152"/>
                    </a:lnTo>
                    <a:lnTo>
                      <a:pt x="447" y="152"/>
                    </a:lnTo>
                    <a:lnTo>
                      <a:pt x="444" y="149"/>
                    </a:lnTo>
                    <a:lnTo>
                      <a:pt x="442" y="149"/>
                    </a:lnTo>
                    <a:lnTo>
                      <a:pt x="439" y="148"/>
                    </a:lnTo>
                    <a:lnTo>
                      <a:pt x="438" y="146"/>
                    </a:lnTo>
                    <a:lnTo>
                      <a:pt x="439" y="146"/>
                    </a:lnTo>
                    <a:lnTo>
                      <a:pt x="436" y="143"/>
                    </a:lnTo>
                    <a:lnTo>
                      <a:pt x="435" y="144"/>
                    </a:lnTo>
                    <a:lnTo>
                      <a:pt x="434" y="142"/>
                    </a:lnTo>
                    <a:lnTo>
                      <a:pt x="436" y="141"/>
                    </a:lnTo>
                    <a:lnTo>
                      <a:pt x="436" y="139"/>
                    </a:lnTo>
                    <a:lnTo>
                      <a:pt x="436" y="138"/>
                    </a:lnTo>
                    <a:lnTo>
                      <a:pt x="435" y="137"/>
                    </a:lnTo>
                    <a:lnTo>
                      <a:pt x="437" y="134"/>
                    </a:lnTo>
                    <a:lnTo>
                      <a:pt x="438" y="133"/>
                    </a:lnTo>
                    <a:lnTo>
                      <a:pt x="438" y="131"/>
                    </a:lnTo>
                    <a:lnTo>
                      <a:pt x="438" y="129"/>
                    </a:lnTo>
                    <a:lnTo>
                      <a:pt x="441" y="127"/>
                    </a:lnTo>
                    <a:lnTo>
                      <a:pt x="441" y="125"/>
                    </a:lnTo>
                    <a:lnTo>
                      <a:pt x="439" y="123"/>
                    </a:lnTo>
                    <a:lnTo>
                      <a:pt x="438" y="120"/>
                    </a:lnTo>
                    <a:lnTo>
                      <a:pt x="438" y="118"/>
                    </a:lnTo>
                    <a:lnTo>
                      <a:pt x="437" y="118"/>
                    </a:lnTo>
                    <a:lnTo>
                      <a:pt x="438" y="120"/>
                    </a:lnTo>
                    <a:lnTo>
                      <a:pt x="437" y="122"/>
                    </a:lnTo>
                    <a:lnTo>
                      <a:pt x="437" y="123"/>
                    </a:lnTo>
                    <a:lnTo>
                      <a:pt x="435" y="123"/>
                    </a:lnTo>
                    <a:lnTo>
                      <a:pt x="436" y="123"/>
                    </a:lnTo>
                    <a:lnTo>
                      <a:pt x="436" y="125"/>
                    </a:lnTo>
                    <a:lnTo>
                      <a:pt x="436" y="126"/>
                    </a:lnTo>
                    <a:lnTo>
                      <a:pt x="437" y="126"/>
                    </a:lnTo>
                    <a:lnTo>
                      <a:pt x="436" y="127"/>
                    </a:lnTo>
                    <a:lnTo>
                      <a:pt x="436" y="128"/>
                    </a:lnTo>
                    <a:lnTo>
                      <a:pt x="434" y="127"/>
                    </a:lnTo>
                    <a:lnTo>
                      <a:pt x="433" y="127"/>
                    </a:lnTo>
                    <a:lnTo>
                      <a:pt x="433" y="128"/>
                    </a:lnTo>
                    <a:lnTo>
                      <a:pt x="432" y="128"/>
                    </a:lnTo>
                    <a:lnTo>
                      <a:pt x="432" y="126"/>
                    </a:lnTo>
                    <a:lnTo>
                      <a:pt x="432" y="125"/>
                    </a:lnTo>
                    <a:lnTo>
                      <a:pt x="431" y="125"/>
                    </a:lnTo>
                    <a:lnTo>
                      <a:pt x="430" y="122"/>
                    </a:lnTo>
                    <a:lnTo>
                      <a:pt x="431" y="120"/>
                    </a:lnTo>
                    <a:lnTo>
                      <a:pt x="427" y="120"/>
                    </a:lnTo>
                    <a:lnTo>
                      <a:pt x="427" y="118"/>
                    </a:lnTo>
                    <a:lnTo>
                      <a:pt x="429" y="119"/>
                    </a:lnTo>
                    <a:lnTo>
                      <a:pt x="429" y="117"/>
                    </a:lnTo>
                    <a:lnTo>
                      <a:pt x="428" y="117"/>
                    </a:lnTo>
                    <a:lnTo>
                      <a:pt x="429" y="114"/>
                    </a:lnTo>
                    <a:lnTo>
                      <a:pt x="429" y="113"/>
                    </a:lnTo>
                    <a:lnTo>
                      <a:pt x="427" y="113"/>
                    </a:lnTo>
                    <a:lnTo>
                      <a:pt x="427" y="112"/>
                    </a:lnTo>
                    <a:lnTo>
                      <a:pt x="425" y="112"/>
                    </a:lnTo>
                    <a:lnTo>
                      <a:pt x="424" y="112"/>
                    </a:lnTo>
                    <a:lnTo>
                      <a:pt x="421" y="109"/>
                    </a:lnTo>
                    <a:lnTo>
                      <a:pt x="422" y="108"/>
                    </a:lnTo>
                    <a:lnTo>
                      <a:pt x="423" y="106"/>
                    </a:lnTo>
                    <a:lnTo>
                      <a:pt x="423" y="104"/>
                    </a:lnTo>
                    <a:lnTo>
                      <a:pt x="422" y="99"/>
                    </a:lnTo>
                    <a:lnTo>
                      <a:pt x="422" y="95"/>
                    </a:lnTo>
                    <a:lnTo>
                      <a:pt x="421" y="93"/>
                    </a:lnTo>
                    <a:lnTo>
                      <a:pt x="420" y="94"/>
                    </a:lnTo>
                    <a:lnTo>
                      <a:pt x="419" y="92"/>
                    </a:lnTo>
                    <a:lnTo>
                      <a:pt x="418" y="92"/>
                    </a:lnTo>
                    <a:lnTo>
                      <a:pt x="418" y="91"/>
                    </a:lnTo>
                    <a:lnTo>
                      <a:pt x="420" y="91"/>
                    </a:lnTo>
                    <a:lnTo>
                      <a:pt x="421" y="91"/>
                    </a:lnTo>
                    <a:lnTo>
                      <a:pt x="420" y="89"/>
                    </a:lnTo>
                    <a:lnTo>
                      <a:pt x="416" y="88"/>
                    </a:lnTo>
                    <a:lnTo>
                      <a:pt x="416" y="86"/>
                    </a:lnTo>
                    <a:lnTo>
                      <a:pt x="414" y="86"/>
                    </a:lnTo>
                    <a:lnTo>
                      <a:pt x="414" y="85"/>
                    </a:lnTo>
                    <a:lnTo>
                      <a:pt x="416" y="85"/>
                    </a:lnTo>
                    <a:lnTo>
                      <a:pt x="416" y="81"/>
                    </a:lnTo>
                    <a:lnTo>
                      <a:pt x="414" y="79"/>
                    </a:lnTo>
                    <a:lnTo>
                      <a:pt x="413" y="78"/>
                    </a:lnTo>
                    <a:lnTo>
                      <a:pt x="414" y="77"/>
                    </a:lnTo>
                    <a:lnTo>
                      <a:pt x="413" y="76"/>
                    </a:lnTo>
                    <a:lnTo>
                      <a:pt x="411" y="75"/>
                    </a:lnTo>
                    <a:lnTo>
                      <a:pt x="409" y="78"/>
                    </a:lnTo>
                    <a:lnTo>
                      <a:pt x="406" y="72"/>
                    </a:lnTo>
                    <a:lnTo>
                      <a:pt x="405" y="72"/>
                    </a:lnTo>
                    <a:lnTo>
                      <a:pt x="404" y="73"/>
                    </a:lnTo>
                    <a:lnTo>
                      <a:pt x="403" y="72"/>
                    </a:lnTo>
                    <a:lnTo>
                      <a:pt x="397" y="76"/>
                    </a:lnTo>
                    <a:lnTo>
                      <a:pt x="395" y="76"/>
                    </a:lnTo>
                    <a:lnTo>
                      <a:pt x="393" y="76"/>
                    </a:lnTo>
                    <a:lnTo>
                      <a:pt x="394" y="77"/>
                    </a:lnTo>
                    <a:lnTo>
                      <a:pt x="395" y="77"/>
                    </a:lnTo>
                    <a:lnTo>
                      <a:pt x="395" y="78"/>
                    </a:lnTo>
                    <a:lnTo>
                      <a:pt x="394" y="78"/>
                    </a:lnTo>
                    <a:lnTo>
                      <a:pt x="393" y="79"/>
                    </a:lnTo>
                    <a:lnTo>
                      <a:pt x="392" y="80"/>
                    </a:lnTo>
                    <a:lnTo>
                      <a:pt x="390" y="79"/>
                    </a:lnTo>
                    <a:lnTo>
                      <a:pt x="389" y="80"/>
                    </a:lnTo>
                    <a:lnTo>
                      <a:pt x="391" y="80"/>
                    </a:lnTo>
                    <a:lnTo>
                      <a:pt x="392" y="82"/>
                    </a:lnTo>
                    <a:lnTo>
                      <a:pt x="391" y="85"/>
                    </a:lnTo>
                    <a:lnTo>
                      <a:pt x="392" y="85"/>
                    </a:lnTo>
                    <a:lnTo>
                      <a:pt x="393" y="85"/>
                    </a:lnTo>
                    <a:lnTo>
                      <a:pt x="394" y="85"/>
                    </a:lnTo>
                    <a:lnTo>
                      <a:pt x="395" y="86"/>
                    </a:lnTo>
                    <a:lnTo>
                      <a:pt x="395" y="89"/>
                    </a:lnTo>
                    <a:lnTo>
                      <a:pt x="396" y="89"/>
                    </a:lnTo>
                    <a:lnTo>
                      <a:pt x="396" y="91"/>
                    </a:lnTo>
                    <a:lnTo>
                      <a:pt x="397" y="90"/>
                    </a:lnTo>
                    <a:lnTo>
                      <a:pt x="398" y="90"/>
                    </a:lnTo>
                    <a:lnTo>
                      <a:pt x="398" y="91"/>
                    </a:lnTo>
                    <a:lnTo>
                      <a:pt x="400" y="92"/>
                    </a:lnTo>
                    <a:lnTo>
                      <a:pt x="399" y="93"/>
                    </a:lnTo>
                    <a:lnTo>
                      <a:pt x="399" y="94"/>
                    </a:lnTo>
                    <a:lnTo>
                      <a:pt x="397" y="95"/>
                    </a:lnTo>
                    <a:lnTo>
                      <a:pt x="397" y="96"/>
                    </a:lnTo>
                    <a:lnTo>
                      <a:pt x="397" y="97"/>
                    </a:lnTo>
                    <a:lnTo>
                      <a:pt x="400" y="99"/>
                    </a:lnTo>
                    <a:lnTo>
                      <a:pt x="401" y="99"/>
                    </a:lnTo>
                    <a:lnTo>
                      <a:pt x="400" y="102"/>
                    </a:lnTo>
                    <a:lnTo>
                      <a:pt x="403" y="105"/>
                    </a:lnTo>
                    <a:lnTo>
                      <a:pt x="400" y="107"/>
                    </a:lnTo>
                    <a:lnTo>
                      <a:pt x="399" y="108"/>
                    </a:lnTo>
                    <a:lnTo>
                      <a:pt x="398" y="105"/>
                    </a:lnTo>
                    <a:lnTo>
                      <a:pt x="396" y="110"/>
                    </a:lnTo>
                    <a:lnTo>
                      <a:pt x="395" y="110"/>
                    </a:lnTo>
                    <a:lnTo>
                      <a:pt x="395" y="112"/>
                    </a:lnTo>
                    <a:lnTo>
                      <a:pt x="395" y="113"/>
                    </a:lnTo>
                    <a:lnTo>
                      <a:pt x="395" y="115"/>
                    </a:lnTo>
                    <a:lnTo>
                      <a:pt x="396" y="118"/>
                    </a:lnTo>
                    <a:lnTo>
                      <a:pt x="395" y="117"/>
                    </a:lnTo>
                    <a:lnTo>
                      <a:pt x="393" y="118"/>
                    </a:lnTo>
                    <a:lnTo>
                      <a:pt x="391" y="118"/>
                    </a:lnTo>
                    <a:lnTo>
                      <a:pt x="389" y="119"/>
                    </a:lnTo>
                    <a:lnTo>
                      <a:pt x="386" y="123"/>
                    </a:lnTo>
                    <a:lnTo>
                      <a:pt x="386" y="125"/>
                    </a:lnTo>
                    <a:lnTo>
                      <a:pt x="384" y="125"/>
                    </a:lnTo>
                    <a:lnTo>
                      <a:pt x="383" y="123"/>
                    </a:lnTo>
                    <a:lnTo>
                      <a:pt x="380" y="121"/>
                    </a:lnTo>
                    <a:lnTo>
                      <a:pt x="377" y="117"/>
                    </a:lnTo>
                    <a:lnTo>
                      <a:pt x="371" y="112"/>
                    </a:lnTo>
                    <a:lnTo>
                      <a:pt x="372" y="109"/>
                    </a:lnTo>
                    <a:lnTo>
                      <a:pt x="370" y="109"/>
                    </a:lnTo>
                    <a:lnTo>
                      <a:pt x="370" y="110"/>
                    </a:lnTo>
                    <a:lnTo>
                      <a:pt x="368" y="109"/>
                    </a:lnTo>
                    <a:lnTo>
                      <a:pt x="368" y="107"/>
                    </a:lnTo>
                    <a:lnTo>
                      <a:pt x="370" y="105"/>
                    </a:lnTo>
                    <a:lnTo>
                      <a:pt x="370" y="103"/>
                    </a:lnTo>
                    <a:lnTo>
                      <a:pt x="371" y="101"/>
                    </a:lnTo>
                    <a:lnTo>
                      <a:pt x="373" y="102"/>
                    </a:lnTo>
                    <a:lnTo>
                      <a:pt x="374" y="101"/>
                    </a:lnTo>
                    <a:lnTo>
                      <a:pt x="376" y="101"/>
                    </a:lnTo>
                    <a:lnTo>
                      <a:pt x="377" y="101"/>
                    </a:lnTo>
                    <a:lnTo>
                      <a:pt x="378" y="101"/>
                    </a:lnTo>
                    <a:lnTo>
                      <a:pt x="378" y="99"/>
                    </a:lnTo>
                    <a:lnTo>
                      <a:pt x="378" y="98"/>
                    </a:lnTo>
                    <a:lnTo>
                      <a:pt x="376" y="97"/>
                    </a:lnTo>
                    <a:lnTo>
                      <a:pt x="377" y="96"/>
                    </a:lnTo>
                    <a:lnTo>
                      <a:pt x="376" y="95"/>
                    </a:lnTo>
                    <a:lnTo>
                      <a:pt x="375" y="95"/>
                    </a:lnTo>
                    <a:lnTo>
                      <a:pt x="376" y="91"/>
                    </a:lnTo>
                    <a:lnTo>
                      <a:pt x="373" y="91"/>
                    </a:lnTo>
                    <a:lnTo>
                      <a:pt x="373" y="89"/>
                    </a:lnTo>
                    <a:lnTo>
                      <a:pt x="371" y="89"/>
                    </a:lnTo>
                    <a:lnTo>
                      <a:pt x="372" y="82"/>
                    </a:lnTo>
                    <a:lnTo>
                      <a:pt x="371" y="81"/>
                    </a:lnTo>
                    <a:lnTo>
                      <a:pt x="372" y="81"/>
                    </a:lnTo>
                    <a:lnTo>
                      <a:pt x="372" y="80"/>
                    </a:lnTo>
                    <a:lnTo>
                      <a:pt x="371" y="78"/>
                    </a:lnTo>
                    <a:lnTo>
                      <a:pt x="371" y="76"/>
                    </a:lnTo>
                    <a:lnTo>
                      <a:pt x="370" y="74"/>
                    </a:lnTo>
                    <a:lnTo>
                      <a:pt x="370" y="72"/>
                    </a:lnTo>
                    <a:lnTo>
                      <a:pt x="369" y="70"/>
                    </a:lnTo>
                    <a:lnTo>
                      <a:pt x="371" y="65"/>
                    </a:lnTo>
                    <a:lnTo>
                      <a:pt x="370" y="64"/>
                    </a:lnTo>
                    <a:lnTo>
                      <a:pt x="373" y="62"/>
                    </a:lnTo>
                    <a:lnTo>
                      <a:pt x="374" y="62"/>
                    </a:lnTo>
                    <a:lnTo>
                      <a:pt x="375" y="62"/>
                    </a:lnTo>
                    <a:lnTo>
                      <a:pt x="376" y="61"/>
                    </a:lnTo>
                    <a:lnTo>
                      <a:pt x="376" y="58"/>
                    </a:lnTo>
                    <a:lnTo>
                      <a:pt x="375" y="57"/>
                    </a:lnTo>
                    <a:lnTo>
                      <a:pt x="377" y="54"/>
                    </a:lnTo>
                    <a:lnTo>
                      <a:pt x="379" y="54"/>
                    </a:lnTo>
                    <a:lnTo>
                      <a:pt x="381" y="55"/>
                    </a:lnTo>
                    <a:lnTo>
                      <a:pt x="383" y="55"/>
                    </a:lnTo>
                    <a:lnTo>
                      <a:pt x="384" y="54"/>
                    </a:lnTo>
                    <a:lnTo>
                      <a:pt x="383" y="54"/>
                    </a:lnTo>
                    <a:lnTo>
                      <a:pt x="382" y="54"/>
                    </a:lnTo>
                    <a:lnTo>
                      <a:pt x="380" y="53"/>
                    </a:lnTo>
                    <a:lnTo>
                      <a:pt x="379" y="52"/>
                    </a:lnTo>
                    <a:lnTo>
                      <a:pt x="378" y="54"/>
                    </a:lnTo>
                    <a:lnTo>
                      <a:pt x="378" y="52"/>
                    </a:lnTo>
                    <a:lnTo>
                      <a:pt x="379" y="51"/>
                    </a:lnTo>
                    <a:lnTo>
                      <a:pt x="377" y="53"/>
                    </a:lnTo>
                    <a:lnTo>
                      <a:pt x="374" y="52"/>
                    </a:lnTo>
                    <a:lnTo>
                      <a:pt x="371" y="49"/>
                    </a:lnTo>
                    <a:lnTo>
                      <a:pt x="370" y="48"/>
                    </a:lnTo>
                    <a:lnTo>
                      <a:pt x="368" y="47"/>
                    </a:lnTo>
                    <a:lnTo>
                      <a:pt x="367" y="48"/>
                    </a:lnTo>
                    <a:lnTo>
                      <a:pt x="365" y="47"/>
                    </a:lnTo>
                    <a:lnTo>
                      <a:pt x="364" y="46"/>
                    </a:lnTo>
                    <a:lnTo>
                      <a:pt x="361" y="47"/>
                    </a:lnTo>
                    <a:lnTo>
                      <a:pt x="359" y="46"/>
                    </a:lnTo>
                    <a:lnTo>
                      <a:pt x="360" y="44"/>
                    </a:lnTo>
                    <a:lnTo>
                      <a:pt x="361" y="43"/>
                    </a:lnTo>
                    <a:lnTo>
                      <a:pt x="362" y="40"/>
                    </a:lnTo>
                    <a:lnTo>
                      <a:pt x="364" y="38"/>
                    </a:lnTo>
                    <a:lnTo>
                      <a:pt x="364" y="37"/>
                    </a:lnTo>
                    <a:lnTo>
                      <a:pt x="362" y="37"/>
                    </a:lnTo>
                    <a:lnTo>
                      <a:pt x="362" y="36"/>
                    </a:lnTo>
                    <a:lnTo>
                      <a:pt x="362" y="34"/>
                    </a:lnTo>
                    <a:lnTo>
                      <a:pt x="362" y="31"/>
                    </a:lnTo>
                    <a:lnTo>
                      <a:pt x="363" y="30"/>
                    </a:lnTo>
                    <a:lnTo>
                      <a:pt x="362" y="28"/>
                    </a:lnTo>
                    <a:lnTo>
                      <a:pt x="364" y="28"/>
                    </a:lnTo>
                    <a:lnTo>
                      <a:pt x="362" y="25"/>
                    </a:lnTo>
                    <a:lnTo>
                      <a:pt x="364" y="28"/>
                    </a:lnTo>
                    <a:lnTo>
                      <a:pt x="367" y="29"/>
                    </a:lnTo>
                    <a:lnTo>
                      <a:pt x="367" y="31"/>
                    </a:lnTo>
                    <a:lnTo>
                      <a:pt x="368" y="28"/>
                    </a:lnTo>
                    <a:lnTo>
                      <a:pt x="368" y="31"/>
                    </a:lnTo>
                    <a:lnTo>
                      <a:pt x="370" y="30"/>
                    </a:lnTo>
                    <a:lnTo>
                      <a:pt x="371" y="31"/>
                    </a:lnTo>
                    <a:lnTo>
                      <a:pt x="372" y="33"/>
                    </a:lnTo>
                    <a:lnTo>
                      <a:pt x="372" y="34"/>
                    </a:lnTo>
                    <a:lnTo>
                      <a:pt x="375" y="33"/>
                    </a:lnTo>
                    <a:lnTo>
                      <a:pt x="377" y="32"/>
                    </a:lnTo>
                    <a:lnTo>
                      <a:pt x="378" y="31"/>
                    </a:lnTo>
                    <a:lnTo>
                      <a:pt x="376" y="31"/>
                    </a:lnTo>
                    <a:lnTo>
                      <a:pt x="376" y="28"/>
                    </a:lnTo>
                    <a:lnTo>
                      <a:pt x="374" y="27"/>
                    </a:lnTo>
                    <a:lnTo>
                      <a:pt x="375" y="25"/>
                    </a:lnTo>
                    <a:lnTo>
                      <a:pt x="377" y="25"/>
                    </a:lnTo>
                    <a:lnTo>
                      <a:pt x="377" y="23"/>
                    </a:lnTo>
                    <a:lnTo>
                      <a:pt x="380" y="23"/>
                    </a:lnTo>
                    <a:lnTo>
                      <a:pt x="379" y="22"/>
                    </a:lnTo>
                    <a:lnTo>
                      <a:pt x="373" y="23"/>
                    </a:lnTo>
                    <a:lnTo>
                      <a:pt x="371" y="21"/>
                    </a:lnTo>
                    <a:lnTo>
                      <a:pt x="367" y="17"/>
                    </a:lnTo>
                    <a:lnTo>
                      <a:pt x="365" y="17"/>
                    </a:lnTo>
                    <a:lnTo>
                      <a:pt x="359" y="12"/>
                    </a:lnTo>
                    <a:lnTo>
                      <a:pt x="358" y="12"/>
                    </a:lnTo>
                    <a:lnTo>
                      <a:pt x="357" y="11"/>
                    </a:lnTo>
                    <a:lnTo>
                      <a:pt x="356" y="9"/>
                    </a:lnTo>
                    <a:lnTo>
                      <a:pt x="351" y="7"/>
                    </a:lnTo>
                    <a:lnTo>
                      <a:pt x="352" y="6"/>
                    </a:lnTo>
                    <a:lnTo>
                      <a:pt x="349" y="7"/>
                    </a:lnTo>
                    <a:lnTo>
                      <a:pt x="348" y="6"/>
                    </a:lnTo>
                    <a:lnTo>
                      <a:pt x="348" y="7"/>
                    </a:lnTo>
                    <a:lnTo>
                      <a:pt x="346" y="6"/>
                    </a:lnTo>
                    <a:lnTo>
                      <a:pt x="343" y="4"/>
                    </a:lnTo>
                    <a:lnTo>
                      <a:pt x="344" y="5"/>
                    </a:lnTo>
                    <a:lnTo>
                      <a:pt x="344" y="6"/>
                    </a:lnTo>
                    <a:lnTo>
                      <a:pt x="341" y="5"/>
                    </a:lnTo>
                    <a:lnTo>
                      <a:pt x="339" y="8"/>
                    </a:lnTo>
                    <a:lnTo>
                      <a:pt x="335" y="2"/>
                    </a:lnTo>
                    <a:lnTo>
                      <a:pt x="331" y="0"/>
                    </a:lnTo>
                    <a:lnTo>
                      <a:pt x="330" y="0"/>
                    </a:lnTo>
                    <a:lnTo>
                      <a:pt x="329" y="2"/>
                    </a:lnTo>
                    <a:lnTo>
                      <a:pt x="330" y="4"/>
                    </a:lnTo>
                    <a:lnTo>
                      <a:pt x="329" y="4"/>
                    </a:lnTo>
                    <a:lnTo>
                      <a:pt x="326" y="4"/>
                    </a:lnTo>
                    <a:lnTo>
                      <a:pt x="324" y="4"/>
                    </a:lnTo>
                    <a:lnTo>
                      <a:pt x="323" y="2"/>
                    </a:lnTo>
                    <a:lnTo>
                      <a:pt x="321" y="4"/>
                    </a:lnTo>
                    <a:lnTo>
                      <a:pt x="318" y="2"/>
                    </a:lnTo>
                    <a:lnTo>
                      <a:pt x="318" y="0"/>
                    </a:lnTo>
                    <a:lnTo>
                      <a:pt x="316" y="1"/>
                    </a:lnTo>
                    <a:lnTo>
                      <a:pt x="315" y="0"/>
                    </a:lnTo>
                    <a:lnTo>
                      <a:pt x="313" y="0"/>
                    </a:lnTo>
                    <a:lnTo>
                      <a:pt x="311" y="0"/>
                    </a:lnTo>
                    <a:lnTo>
                      <a:pt x="311" y="2"/>
                    </a:lnTo>
                    <a:lnTo>
                      <a:pt x="310" y="4"/>
                    </a:lnTo>
                    <a:lnTo>
                      <a:pt x="310" y="7"/>
                    </a:lnTo>
                    <a:lnTo>
                      <a:pt x="310" y="9"/>
                    </a:lnTo>
                    <a:lnTo>
                      <a:pt x="309" y="10"/>
                    </a:lnTo>
                    <a:lnTo>
                      <a:pt x="307" y="13"/>
                    </a:lnTo>
                    <a:lnTo>
                      <a:pt x="308" y="15"/>
                    </a:lnTo>
                    <a:lnTo>
                      <a:pt x="308" y="17"/>
                    </a:lnTo>
                    <a:lnTo>
                      <a:pt x="307" y="17"/>
                    </a:lnTo>
                    <a:lnTo>
                      <a:pt x="307" y="16"/>
                    </a:lnTo>
                    <a:lnTo>
                      <a:pt x="305" y="17"/>
                    </a:lnTo>
                    <a:lnTo>
                      <a:pt x="300" y="15"/>
                    </a:lnTo>
                    <a:lnTo>
                      <a:pt x="300" y="17"/>
                    </a:lnTo>
                    <a:lnTo>
                      <a:pt x="299" y="16"/>
                    </a:lnTo>
                    <a:lnTo>
                      <a:pt x="299" y="15"/>
                    </a:lnTo>
                    <a:lnTo>
                      <a:pt x="297" y="16"/>
                    </a:lnTo>
                    <a:lnTo>
                      <a:pt x="297" y="15"/>
                    </a:lnTo>
                    <a:lnTo>
                      <a:pt x="294" y="11"/>
                    </a:lnTo>
                    <a:lnTo>
                      <a:pt x="293" y="11"/>
                    </a:lnTo>
                    <a:lnTo>
                      <a:pt x="289" y="15"/>
                    </a:lnTo>
                    <a:lnTo>
                      <a:pt x="286" y="14"/>
                    </a:lnTo>
                    <a:lnTo>
                      <a:pt x="285" y="15"/>
                    </a:lnTo>
                    <a:lnTo>
                      <a:pt x="284" y="15"/>
                    </a:lnTo>
                    <a:lnTo>
                      <a:pt x="283" y="15"/>
                    </a:lnTo>
                    <a:lnTo>
                      <a:pt x="281" y="15"/>
                    </a:lnTo>
                    <a:lnTo>
                      <a:pt x="283" y="11"/>
                    </a:lnTo>
                    <a:lnTo>
                      <a:pt x="281" y="10"/>
                    </a:lnTo>
                    <a:lnTo>
                      <a:pt x="280" y="10"/>
                    </a:lnTo>
                    <a:lnTo>
                      <a:pt x="279" y="10"/>
                    </a:lnTo>
                    <a:lnTo>
                      <a:pt x="278" y="11"/>
                    </a:lnTo>
                    <a:lnTo>
                      <a:pt x="276" y="12"/>
                    </a:lnTo>
                    <a:lnTo>
                      <a:pt x="274" y="11"/>
                    </a:lnTo>
                    <a:lnTo>
                      <a:pt x="273" y="13"/>
                    </a:lnTo>
                    <a:lnTo>
                      <a:pt x="274" y="16"/>
                    </a:lnTo>
                    <a:lnTo>
                      <a:pt x="270" y="19"/>
                    </a:lnTo>
                    <a:lnTo>
                      <a:pt x="270" y="21"/>
                    </a:lnTo>
                    <a:lnTo>
                      <a:pt x="268" y="20"/>
                    </a:lnTo>
                    <a:lnTo>
                      <a:pt x="267" y="17"/>
                    </a:lnTo>
                    <a:lnTo>
                      <a:pt x="266" y="17"/>
                    </a:lnTo>
                    <a:lnTo>
                      <a:pt x="266" y="18"/>
                    </a:lnTo>
                    <a:lnTo>
                      <a:pt x="266" y="22"/>
                    </a:lnTo>
                    <a:lnTo>
                      <a:pt x="266" y="23"/>
                    </a:lnTo>
                    <a:lnTo>
                      <a:pt x="265" y="23"/>
                    </a:lnTo>
                    <a:lnTo>
                      <a:pt x="265" y="25"/>
                    </a:lnTo>
                    <a:lnTo>
                      <a:pt x="263" y="28"/>
                    </a:lnTo>
                    <a:lnTo>
                      <a:pt x="262" y="29"/>
                    </a:lnTo>
                    <a:lnTo>
                      <a:pt x="260" y="29"/>
                    </a:lnTo>
                    <a:lnTo>
                      <a:pt x="259" y="31"/>
                    </a:lnTo>
                    <a:lnTo>
                      <a:pt x="261" y="31"/>
                    </a:lnTo>
                    <a:lnTo>
                      <a:pt x="261" y="33"/>
                    </a:lnTo>
                    <a:lnTo>
                      <a:pt x="262" y="34"/>
                    </a:lnTo>
                    <a:lnTo>
                      <a:pt x="263" y="36"/>
                    </a:lnTo>
                    <a:lnTo>
                      <a:pt x="265" y="36"/>
                    </a:lnTo>
                    <a:lnTo>
                      <a:pt x="269" y="38"/>
                    </a:lnTo>
                    <a:lnTo>
                      <a:pt x="270" y="41"/>
                    </a:lnTo>
                    <a:lnTo>
                      <a:pt x="270" y="44"/>
                    </a:lnTo>
                    <a:lnTo>
                      <a:pt x="267" y="51"/>
                    </a:lnTo>
                    <a:lnTo>
                      <a:pt x="266" y="51"/>
                    </a:lnTo>
                    <a:lnTo>
                      <a:pt x="264" y="54"/>
                    </a:lnTo>
                    <a:lnTo>
                      <a:pt x="261" y="55"/>
                    </a:lnTo>
                    <a:lnTo>
                      <a:pt x="261" y="57"/>
                    </a:lnTo>
                    <a:lnTo>
                      <a:pt x="260" y="58"/>
                    </a:lnTo>
                    <a:lnTo>
                      <a:pt x="257" y="59"/>
                    </a:lnTo>
                    <a:lnTo>
                      <a:pt x="256" y="55"/>
                    </a:lnTo>
                    <a:lnTo>
                      <a:pt x="255" y="54"/>
                    </a:lnTo>
                    <a:lnTo>
                      <a:pt x="253" y="54"/>
                    </a:lnTo>
                    <a:lnTo>
                      <a:pt x="252" y="54"/>
                    </a:lnTo>
                    <a:lnTo>
                      <a:pt x="254" y="56"/>
                    </a:lnTo>
                    <a:lnTo>
                      <a:pt x="254" y="57"/>
                    </a:lnTo>
                    <a:lnTo>
                      <a:pt x="253" y="58"/>
                    </a:lnTo>
                    <a:lnTo>
                      <a:pt x="254" y="60"/>
                    </a:lnTo>
                    <a:lnTo>
                      <a:pt x="256" y="62"/>
                    </a:lnTo>
                    <a:lnTo>
                      <a:pt x="257" y="62"/>
                    </a:lnTo>
                    <a:lnTo>
                      <a:pt x="258" y="61"/>
                    </a:lnTo>
                    <a:lnTo>
                      <a:pt x="259" y="62"/>
                    </a:lnTo>
                    <a:lnTo>
                      <a:pt x="258" y="63"/>
                    </a:lnTo>
                    <a:lnTo>
                      <a:pt x="258" y="64"/>
                    </a:lnTo>
                    <a:lnTo>
                      <a:pt x="258" y="66"/>
                    </a:lnTo>
                    <a:lnTo>
                      <a:pt x="261" y="66"/>
                    </a:lnTo>
                    <a:lnTo>
                      <a:pt x="260" y="69"/>
                    </a:lnTo>
                    <a:lnTo>
                      <a:pt x="256" y="71"/>
                    </a:lnTo>
                    <a:lnTo>
                      <a:pt x="258" y="74"/>
                    </a:lnTo>
                    <a:lnTo>
                      <a:pt x="256" y="77"/>
                    </a:lnTo>
                    <a:lnTo>
                      <a:pt x="254" y="78"/>
                    </a:lnTo>
                    <a:lnTo>
                      <a:pt x="253" y="80"/>
                    </a:lnTo>
                    <a:lnTo>
                      <a:pt x="252" y="83"/>
                    </a:lnTo>
                    <a:lnTo>
                      <a:pt x="254" y="88"/>
                    </a:lnTo>
                    <a:lnTo>
                      <a:pt x="253" y="89"/>
                    </a:lnTo>
                    <a:lnTo>
                      <a:pt x="253" y="90"/>
                    </a:lnTo>
                    <a:lnTo>
                      <a:pt x="254" y="91"/>
                    </a:lnTo>
                    <a:lnTo>
                      <a:pt x="252" y="92"/>
                    </a:lnTo>
                    <a:lnTo>
                      <a:pt x="253" y="95"/>
                    </a:lnTo>
                    <a:lnTo>
                      <a:pt x="254" y="95"/>
                    </a:lnTo>
                    <a:lnTo>
                      <a:pt x="256" y="94"/>
                    </a:lnTo>
                    <a:lnTo>
                      <a:pt x="256" y="96"/>
                    </a:lnTo>
                    <a:lnTo>
                      <a:pt x="255" y="98"/>
                    </a:lnTo>
                    <a:lnTo>
                      <a:pt x="254" y="99"/>
                    </a:lnTo>
                    <a:lnTo>
                      <a:pt x="254" y="102"/>
                    </a:lnTo>
                    <a:lnTo>
                      <a:pt x="253" y="105"/>
                    </a:lnTo>
                    <a:lnTo>
                      <a:pt x="253" y="107"/>
                    </a:lnTo>
                    <a:lnTo>
                      <a:pt x="252" y="106"/>
                    </a:lnTo>
                    <a:lnTo>
                      <a:pt x="252" y="107"/>
                    </a:lnTo>
                    <a:lnTo>
                      <a:pt x="253" y="112"/>
                    </a:lnTo>
                    <a:lnTo>
                      <a:pt x="254" y="112"/>
                    </a:lnTo>
                    <a:lnTo>
                      <a:pt x="251" y="114"/>
                    </a:lnTo>
                    <a:lnTo>
                      <a:pt x="253" y="118"/>
                    </a:lnTo>
                    <a:lnTo>
                      <a:pt x="254" y="120"/>
                    </a:lnTo>
                    <a:lnTo>
                      <a:pt x="253" y="119"/>
                    </a:lnTo>
                    <a:lnTo>
                      <a:pt x="254" y="120"/>
                    </a:lnTo>
                    <a:lnTo>
                      <a:pt x="254" y="122"/>
                    </a:lnTo>
                    <a:lnTo>
                      <a:pt x="251" y="122"/>
                    </a:lnTo>
                    <a:lnTo>
                      <a:pt x="251" y="123"/>
                    </a:lnTo>
                    <a:lnTo>
                      <a:pt x="248" y="125"/>
                    </a:lnTo>
                    <a:lnTo>
                      <a:pt x="246" y="125"/>
                    </a:lnTo>
                    <a:lnTo>
                      <a:pt x="246" y="126"/>
                    </a:lnTo>
                    <a:lnTo>
                      <a:pt x="244" y="128"/>
                    </a:lnTo>
                    <a:lnTo>
                      <a:pt x="244" y="129"/>
                    </a:lnTo>
                    <a:lnTo>
                      <a:pt x="243" y="128"/>
                    </a:lnTo>
                    <a:lnTo>
                      <a:pt x="243" y="125"/>
                    </a:lnTo>
                    <a:lnTo>
                      <a:pt x="240" y="125"/>
                    </a:lnTo>
                    <a:lnTo>
                      <a:pt x="240" y="126"/>
                    </a:lnTo>
                    <a:lnTo>
                      <a:pt x="240" y="128"/>
                    </a:lnTo>
                    <a:lnTo>
                      <a:pt x="238" y="129"/>
                    </a:lnTo>
                    <a:lnTo>
                      <a:pt x="234" y="133"/>
                    </a:lnTo>
                    <a:lnTo>
                      <a:pt x="232" y="132"/>
                    </a:lnTo>
                    <a:lnTo>
                      <a:pt x="230" y="133"/>
                    </a:lnTo>
                    <a:lnTo>
                      <a:pt x="227" y="133"/>
                    </a:lnTo>
                    <a:lnTo>
                      <a:pt x="227" y="135"/>
                    </a:lnTo>
                    <a:lnTo>
                      <a:pt x="227" y="136"/>
                    </a:lnTo>
                    <a:lnTo>
                      <a:pt x="226" y="136"/>
                    </a:lnTo>
                    <a:lnTo>
                      <a:pt x="227" y="139"/>
                    </a:lnTo>
                    <a:lnTo>
                      <a:pt x="226" y="140"/>
                    </a:lnTo>
                    <a:lnTo>
                      <a:pt x="226" y="142"/>
                    </a:lnTo>
                    <a:lnTo>
                      <a:pt x="225" y="143"/>
                    </a:lnTo>
                    <a:lnTo>
                      <a:pt x="223" y="143"/>
                    </a:lnTo>
                    <a:lnTo>
                      <a:pt x="222" y="144"/>
                    </a:lnTo>
                    <a:lnTo>
                      <a:pt x="223" y="146"/>
                    </a:lnTo>
                    <a:lnTo>
                      <a:pt x="221" y="146"/>
                    </a:lnTo>
                    <a:lnTo>
                      <a:pt x="221" y="147"/>
                    </a:lnTo>
                    <a:lnTo>
                      <a:pt x="218" y="148"/>
                    </a:lnTo>
                    <a:lnTo>
                      <a:pt x="218" y="147"/>
                    </a:lnTo>
                    <a:lnTo>
                      <a:pt x="217" y="148"/>
                    </a:lnTo>
                    <a:lnTo>
                      <a:pt x="215" y="151"/>
                    </a:lnTo>
                    <a:lnTo>
                      <a:pt x="215" y="154"/>
                    </a:lnTo>
                    <a:lnTo>
                      <a:pt x="216" y="156"/>
                    </a:lnTo>
                    <a:lnTo>
                      <a:pt x="220" y="156"/>
                    </a:lnTo>
                    <a:lnTo>
                      <a:pt x="220" y="157"/>
                    </a:lnTo>
                    <a:lnTo>
                      <a:pt x="221" y="157"/>
                    </a:lnTo>
                    <a:lnTo>
                      <a:pt x="221" y="159"/>
                    </a:lnTo>
                    <a:lnTo>
                      <a:pt x="223" y="161"/>
                    </a:lnTo>
                    <a:lnTo>
                      <a:pt x="223" y="165"/>
                    </a:lnTo>
                    <a:lnTo>
                      <a:pt x="222" y="165"/>
                    </a:lnTo>
                    <a:lnTo>
                      <a:pt x="221" y="165"/>
                    </a:lnTo>
                    <a:lnTo>
                      <a:pt x="219" y="166"/>
                    </a:lnTo>
                    <a:lnTo>
                      <a:pt x="218" y="166"/>
                    </a:lnTo>
                    <a:lnTo>
                      <a:pt x="217" y="165"/>
                    </a:lnTo>
                    <a:lnTo>
                      <a:pt x="214" y="165"/>
                    </a:lnTo>
                    <a:lnTo>
                      <a:pt x="212" y="166"/>
                    </a:lnTo>
                    <a:lnTo>
                      <a:pt x="212" y="169"/>
                    </a:lnTo>
                    <a:lnTo>
                      <a:pt x="210" y="170"/>
                    </a:lnTo>
                    <a:lnTo>
                      <a:pt x="208" y="176"/>
                    </a:lnTo>
                    <a:lnTo>
                      <a:pt x="207" y="178"/>
                    </a:lnTo>
                    <a:lnTo>
                      <a:pt x="207" y="180"/>
                    </a:lnTo>
                    <a:lnTo>
                      <a:pt x="206" y="183"/>
                    </a:lnTo>
                    <a:lnTo>
                      <a:pt x="207" y="185"/>
                    </a:lnTo>
                    <a:lnTo>
                      <a:pt x="209" y="185"/>
                    </a:lnTo>
                    <a:lnTo>
                      <a:pt x="211" y="186"/>
                    </a:lnTo>
                    <a:lnTo>
                      <a:pt x="213" y="186"/>
                    </a:lnTo>
                    <a:lnTo>
                      <a:pt x="214" y="188"/>
                    </a:lnTo>
                    <a:lnTo>
                      <a:pt x="216" y="191"/>
                    </a:lnTo>
                    <a:lnTo>
                      <a:pt x="215" y="193"/>
                    </a:lnTo>
                    <a:lnTo>
                      <a:pt x="215" y="192"/>
                    </a:lnTo>
                    <a:lnTo>
                      <a:pt x="214" y="193"/>
                    </a:lnTo>
                    <a:lnTo>
                      <a:pt x="214" y="198"/>
                    </a:lnTo>
                    <a:lnTo>
                      <a:pt x="216" y="199"/>
                    </a:lnTo>
                    <a:lnTo>
                      <a:pt x="214" y="202"/>
                    </a:lnTo>
                    <a:lnTo>
                      <a:pt x="212" y="200"/>
                    </a:lnTo>
                    <a:lnTo>
                      <a:pt x="212" y="201"/>
                    </a:lnTo>
                    <a:lnTo>
                      <a:pt x="210" y="203"/>
                    </a:lnTo>
                    <a:lnTo>
                      <a:pt x="207" y="201"/>
                    </a:lnTo>
                    <a:lnTo>
                      <a:pt x="204" y="201"/>
                    </a:lnTo>
                    <a:lnTo>
                      <a:pt x="202" y="205"/>
                    </a:lnTo>
                    <a:lnTo>
                      <a:pt x="201" y="206"/>
                    </a:lnTo>
                    <a:lnTo>
                      <a:pt x="203" y="207"/>
                    </a:lnTo>
                    <a:lnTo>
                      <a:pt x="202" y="209"/>
                    </a:lnTo>
                    <a:lnTo>
                      <a:pt x="204" y="208"/>
                    </a:lnTo>
                    <a:lnTo>
                      <a:pt x="204" y="210"/>
                    </a:lnTo>
                    <a:lnTo>
                      <a:pt x="204" y="212"/>
                    </a:lnTo>
                    <a:lnTo>
                      <a:pt x="206" y="215"/>
                    </a:lnTo>
                    <a:lnTo>
                      <a:pt x="205" y="216"/>
                    </a:lnTo>
                    <a:lnTo>
                      <a:pt x="204" y="216"/>
                    </a:lnTo>
                    <a:lnTo>
                      <a:pt x="204" y="217"/>
                    </a:lnTo>
                    <a:lnTo>
                      <a:pt x="202" y="220"/>
                    </a:lnTo>
                    <a:lnTo>
                      <a:pt x="203" y="220"/>
                    </a:lnTo>
                    <a:lnTo>
                      <a:pt x="204" y="218"/>
                    </a:lnTo>
                    <a:lnTo>
                      <a:pt x="206" y="219"/>
                    </a:lnTo>
                    <a:lnTo>
                      <a:pt x="209" y="217"/>
                    </a:lnTo>
                    <a:lnTo>
                      <a:pt x="209" y="215"/>
                    </a:lnTo>
                    <a:lnTo>
                      <a:pt x="210" y="216"/>
                    </a:lnTo>
                    <a:lnTo>
                      <a:pt x="210" y="217"/>
                    </a:lnTo>
                    <a:lnTo>
                      <a:pt x="208" y="221"/>
                    </a:lnTo>
                    <a:lnTo>
                      <a:pt x="211" y="221"/>
                    </a:lnTo>
                    <a:lnTo>
                      <a:pt x="211" y="223"/>
                    </a:lnTo>
                    <a:lnTo>
                      <a:pt x="212" y="223"/>
                    </a:lnTo>
                    <a:lnTo>
                      <a:pt x="210" y="230"/>
                    </a:lnTo>
                    <a:lnTo>
                      <a:pt x="210" y="231"/>
                    </a:lnTo>
                    <a:lnTo>
                      <a:pt x="210" y="230"/>
                    </a:lnTo>
                    <a:lnTo>
                      <a:pt x="209" y="232"/>
                    </a:lnTo>
                    <a:lnTo>
                      <a:pt x="207" y="233"/>
                    </a:lnTo>
                    <a:lnTo>
                      <a:pt x="207" y="234"/>
                    </a:lnTo>
                    <a:lnTo>
                      <a:pt x="205" y="235"/>
                    </a:lnTo>
                    <a:lnTo>
                      <a:pt x="204" y="237"/>
                    </a:lnTo>
                    <a:lnTo>
                      <a:pt x="203" y="237"/>
                    </a:lnTo>
                    <a:lnTo>
                      <a:pt x="201" y="237"/>
                    </a:lnTo>
                    <a:lnTo>
                      <a:pt x="199" y="237"/>
                    </a:lnTo>
                    <a:lnTo>
                      <a:pt x="197" y="237"/>
                    </a:lnTo>
                    <a:lnTo>
                      <a:pt x="196" y="238"/>
                    </a:lnTo>
                    <a:lnTo>
                      <a:pt x="198" y="242"/>
                    </a:lnTo>
                    <a:lnTo>
                      <a:pt x="198" y="244"/>
                    </a:lnTo>
                    <a:lnTo>
                      <a:pt x="196" y="244"/>
                    </a:lnTo>
                    <a:lnTo>
                      <a:pt x="194" y="246"/>
                    </a:lnTo>
                    <a:lnTo>
                      <a:pt x="194" y="247"/>
                    </a:lnTo>
                    <a:lnTo>
                      <a:pt x="193" y="249"/>
                    </a:lnTo>
                    <a:lnTo>
                      <a:pt x="190" y="247"/>
                    </a:lnTo>
                    <a:lnTo>
                      <a:pt x="187" y="248"/>
                    </a:lnTo>
                    <a:lnTo>
                      <a:pt x="185" y="247"/>
                    </a:lnTo>
                    <a:lnTo>
                      <a:pt x="184" y="248"/>
                    </a:lnTo>
                    <a:lnTo>
                      <a:pt x="181" y="246"/>
                    </a:lnTo>
                    <a:lnTo>
                      <a:pt x="180" y="246"/>
                    </a:lnTo>
                    <a:lnTo>
                      <a:pt x="178" y="248"/>
                    </a:lnTo>
                    <a:lnTo>
                      <a:pt x="177" y="248"/>
                    </a:lnTo>
                    <a:lnTo>
                      <a:pt x="172" y="250"/>
                    </a:lnTo>
                    <a:lnTo>
                      <a:pt x="172" y="249"/>
                    </a:lnTo>
                    <a:lnTo>
                      <a:pt x="172" y="250"/>
                    </a:lnTo>
                    <a:lnTo>
                      <a:pt x="170" y="252"/>
                    </a:lnTo>
                    <a:lnTo>
                      <a:pt x="173" y="254"/>
                    </a:lnTo>
                    <a:lnTo>
                      <a:pt x="173" y="256"/>
                    </a:lnTo>
                    <a:lnTo>
                      <a:pt x="174" y="257"/>
                    </a:lnTo>
                    <a:lnTo>
                      <a:pt x="174" y="258"/>
                    </a:lnTo>
                    <a:lnTo>
                      <a:pt x="170" y="260"/>
                    </a:lnTo>
                    <a:lnTo>
                      <a:pt x="170" y="257"/>
                    </a:lnTo>
                    <a:lnTo>
                      <a:pt x="168" y="257"/>
                    </a:lnTo>
                    <a:lnTo>
                      <a:pt x="168" y="260"/>
                    </a:lnTo>
                    <a:lnTo>
                      <a:pt x="166" y="260"/>
                    </a:lnTo>
                    <a:lnTo>
                      <a:pt x="168" y="261"/>
                    </a:lnTo>
                    <a:lnTo>
                      <a:pt x="166" y="261"/>
                    </a:lnTo>
                    <a:lnTo>
                      <a:pt x="166" y="262"/>
                    </a:lnTo>
                    <a:lnTo>
                      <a:pt x="162" y="260"/>
                    </a:lnTo>
                    <a:lnTo>
                      <a:pt x="161" y="260"/>
                    </a:lnTo>
                    <a:lnTo>
                      <a:pt x="161" y="261"/>
                    </a:lnTo>
                    <a:lnTo>
                      <a:pt x="159" y="260"/>
                    </a:lnTo>
                    <a:lnTo>
                      <a:pt x="157" y="260"/>
                    </a:lnTo>
                    <a:lnTo>
                      <a:pt x="157" y="261"/>
                    </a:lnTo>
                    <a:lnTo>
                      <a:pt x="157" y="263"/>
                    </a:lnTo>
                    <a:lnTo>
                      <a:pt x="157" y="264"/>
                    </a:lnTo>
                    <a:lnTo>
                      <a:pt x="156" y="263"/>
                    </a:lnTo>
                    <a:lnTo>
                      <a:pt x="155" y="260"/>
                    </a:lnTo>
                    <a:lnTo>
                      <a:pt x="153" y="260"/>
                    </a:lnTo>
                    <a:lnTo>
                      <a:pt x="152" y="261"/>
                    </a:lnTo>
                    <a:lnTo>
                      <a:pt x="151" y="260"/>
                    </a:lnTo>
                    <a:lnTo>
                      <a:pt x="149" y="257"/>
                    </a:lnTo>
                    <a:lnTo>
                      <a:pt x="148" y="257"/>
                    </a:lnTo>
                    <a:lnTo>
                      <a:pt x="146" y="257"/>
                    </a:lnTo>
                    <a:lnTo>
                      <a:pt x="144" y="257"/>
                    </a:lnTo>
                    <a:lnTo>
                      <a:pt x="144" y="255"/>
                    </a:lnTo>
                    <a:lnTo>
                      <a:pt x="144" y="254"/>
                    </a:lnTo>
                    <a:lnTo>
                      <a:pt x="142" y="254"/>
                    </a:lnTo>
                    <a:lnTo>
                      <a:pt x="142" y="255"/>
                    </a:lnTo>
                    <a:lnTo>
                      <a:pt x="143" y="257"/>
                    </a:lnTo>
                    <a:lnTo>
                      <a:pt x="142" y="260"/>
                    </a:lnTo>
                    <a:lnTo>
                      <a:pt x="141" y="260"/>
                    </a:lnTo>
                    <a:lnTo>
                      <a:pt x="139" y="262"/>
                    </a:lnTo>
                    <a:lnTo>
                      <a:pt x="137" y="262"/>
                    </a:lnTo>
                    <a:lnTo>
                      <a:pt x="136" y="263"/>
                    </a:lnTo>
                    <a:lnTo>
                      <a:pt x="133" y="262"/>
                    </a:lnTo>
                    <a:lnTo>
                      <a:pt x="131" y="261"/>
                    </a:lnTo>
                    <a:lnTo>
                      <a:pt x="128" y="259"/>
                    </a:lnTo>
                    <a:lnTo>
                      <a:pt x="128" y="257"/>
                    </a:lnTo>
                    <a:lnTo>
                      <a:pt x="129" y="257"/>
                    </a:lnTo>
                    <a:lnTo>
                      <a:pt x="128" y="256"/>
                    </a:lnTo>
                    <a:lnTo>
                      <a:pt x="128" y="255"/>
                    </a:lnTo>
                    <a:lnTo>
                      <a:pt x="128" y="257"/>
                    </a:lnTo>
                    <a:lnTo>
                      <a:pt x="127" y="257"/>
                    </a:lnTo>
                    <a:lnTo>
                      <a:pt x="126" y="256"/>
                    </a:lnTo>
                    <a:lnTo>
                      <a:pt x="125" y="256"/>
                    </a:lnTo>
                    <a:lnTo>
                      <a:pt x="125" y="255"/>
                    </a:lnTo>
                    <a:lnTo>
                      <a:pt x="126" y="255"/>
                    </a:lnTo>
                    <a:lnTo>
                      <a:pt x="125" y="254"/>
                    </a:lnTo>
                    <a:lnTo>
                      <a:pt x="126" y="254"/>
                    </a:lnTo>
                    <a:lnTo>
                      <a:pt x="126" y="252"/>
                    </a:lnTo>
                    <a:lnTo>
                      <a:pt x="125" y="251"/>
                    </a:lnTo>
                    <a:lnTo>
                      <a:pt x="125" y="250"/>
                    </a:lnTo>
                    <a:lnTo>
                      <a:pt x="125" y="248"/>
                    </a:lnTo>
                    <a:lnTo>
                      <a:pt x="124" y="247"/>
                    </a:lnTo>
                    <a:lnTo>
                      <a:pt x="121" y="249"/>
                    </a:lnTo>
                    <a:lnTo>
                      <a:pt x="119" y="251"/>
                    </a:lnTo>
                    <a:lnTo>
                      <a:pt x="115" y="248"/>
                    </a:lnTo>
                    <a:lnTo>
                      <a:pt x="114" y="254"/>
                    </a:lnTo>
                    <a:lnTo>
                      <a:pt x="116" y="254"/>
                    </a:lnTo>
                    <a:lnTo>
                      <a:pt x="112" y="256"/>
                    </a:lnTo>
                    <a:lnTo>
                      <a:pt x="110" y="259"/>
                    </a:lnTo>
                    <a:lnTo>
                      <a:pt x="109" y="257"/>
                    </a:lnTo>
                    <a:lnTo>
                      <a:pt x="108" y="258"/>
                    </a:lnTo>
                    <a:lnTo>
                      <a:pt x="106" y="257"/>
                    </a:lnTo>
                    <a:lnTo>
                      <a:pt x="108" y="257"/>
                    </a:lnTo>
                    <a:lnTo>
                      <a:pt x="108" y="256"/>
                    </a:lnTo>
                    <a:lnTo>
                      <a:pt x="104" y="253"/>
                    </a:lnTo>
                    <a:lnTo>
                      <a:pt x="103" y="253"/>
                    </a:lnTo>
                    <a:lnTo>
                      <a:pt x="101" y="252"/>
                    </a:lnTo>
                    <a:lnTo>
                      <a:pt x="102" y="255"/>
                    </a:lnTo>
                    <a:lnTo>
                      <a:pt x="101" y="256"/>
                    </a:lnTo>
                    <a:lnTo>
                      <a:pt x="101" y="258"/>
                    </a:lnTo>
                    <a:lnTo>
                      <a:pt x="99" y="261"/>
                    </a:lnTo>
                    <a:lnTo>
                      <a:pt x="100" y="261"/>
                    </a:lnTo>
                    <a:lnTo>
                      <a:pt x="100" y="262"/>
                    </a:lnTo>
                    <a:lnTo>
                      <a:pt x="99" y="262"/>
                    </a:lnTo>
                    <a:lnTo>
                      <a:pt x="100" y="264"/>
                    </a:lnTo>
                    <a:lnTo>
                      <a:pt x="99" y="264"/>
                    </a:lnTo>
                    <a:lnTo>
                      <a:pt x="98" y="264"/>
                    </a:lnTo>
                    <a:lnTo>
                      <a:pt x="96" y="265"/>
                    </a:lnTo>
                    <a:lnTo>
                      <a:pt x="98" y="267"/>
                    </a:lnTo>
                    <a:lnTo>
                      <a:pt x="95" y="267"/>
                    </a:lnTo>
                    <a:lnTo>
                      <a:pt x="95" y="264"/>
                    </a:lnTo>
                    <a:lnTo>
                      <a:pt x="94" y="264"/>
                    </a:lnTo>
                    <a:lnTo>
                      <a:pt x="91" y="263"/>
                    </a:lnTo>
                    <a:lnTo>
                      <a:pt x="90" y="264"/>
                    </a:lnTo>
                    <a:lnTo>
                      <a:pt x="87" y="263"/>
                    </a:lnTo>
                    <a:lnTo>
                      <a:pt x="85" y="265"/>
                    </a:lnTo>
                    <a:lnTo>
                      <a:pt x="82" y="263"/>
                    </a:lnTo>
                    <a:lnTo>
                      <a:pt x="81" y="265"/>
                    </a:lnTo>
                    <a:lnTo>
                      <a:pt x="78" y="267"/>
                    </a:lnTo>
                    <a:lnTo>
                      <a:pt x="77" y="267"/>
                    </a:lnTo>
                    <a:lnTo>
                      <a:pt x="76" y="269"/>
                    </a:lnTo>
                    <a:lnTo>
                      <a:pt x="78" y="270"/>
                    </a:lnTo>
                    <a:lnTo>
                      <a:pt x="78" y="271"/>
                    </a:lnTo>
                    <a:lnTo>
                      <a:pt x="77" y="271"/>
                    </a:lnTo>
                    <a:lnTo>
                      <a:pt x="77" y="272"/>
                    </a:lnTo>
                    <a:lnTo>
                      <a:pt x="75" y="272"/>
                    </a:lnTo>
                    <a:lnTo>
                      <a:pt x="74" y="275"/>
                    </a:lnTo>
                    <a:lnTo>
                      <a:pt x="71" y="277"/>
                    </a:lnTo>
                    <a:lnTo>
                      <a:pt x="66" y="276"/>
                    </a:lnTo>
                    <a:lnTo>
                      <a:pt x="64" y="275"/>
                    </a:lnTo>
                    <a:lnTo>
                      <a:pt x="64" y="276"/>
                    </a:lnTo>
                    <a:lnTo>
                      <a:pt x="64" y="280"/>
                    </a:lnTo>
                    <a:lnTo>
                      <a:pt x="63" y="282"/>
                    </a:lnTo>
                    <a:lnTo>
                      <a:pt x="60" y="280"/>
                    </a:lnTo>
                    <a:lnTo>
                      <a:pt x="59" y="283"/>
                    </a:lnTo>
                    <a:lnTo>
                      <a:pt x="58" y="282"/>
                    </a:lnTo>
                    <a:lnTo>
                      <a:pt x="58" y="283"/>
                    </a:lnTo>
                    <a:lnTo>
                      <a:pt x="58" y="284"/>
                    </a:lnTo>
                    <a:lnTo>
                      <a:pt x="59" y="284"/>
                    </a:lnTo>
                    <a:lnTo>
                      <a:pt x="58" y="286"/>
                    </a:lnTo>
                    <a:lnTo>
                      <a:pt x="58" y="288"/>
                    </a:lnTo>
                    <a:lnTo>
                      <a:pt x="56" y="288"/>
                    </a:lnTo>
                    <a:lnTo>
                      <a:pt x="55" y="289"/>
                    </a:lnTo>
                    <a:lnTo>
                      <a:pt x="54" y="287"/>
                    </a:lnTo>
                    <a:lnTo>
                      <a:pt x="52" y="285"/>
                    </a:lnTo>
                    <a:lnTo>
                      <a:pt x="52" y="283"/>
                    </a:lnTo>
                    <a:lnTo>
                      <a:pt x="49" y="280"/>
                    </a:lnTo>
                    <a:lnTo>
                      <a:pt x="49" y="279"/>
                    </a:lnTo>
                    <a:lnTo>
                      <a:pt x="46" y="279"/>
                    </a:lnTo>
                    <a:lnTo>
                      <a:pt x="43" y="281"/>
                    </a:lnTo>
                    <a:lnTo>
                      <a:pt x="42" y="282"/>
                    </a:lnTo>
                    <a:lnTo>
                      <a:pt x="42" y="280"/>
                    </a:lnTo>
                    <a:lnTo>
                      <a:pt x="40" y="280"/>
                    </a:lnTo>
                    <a:lnTo>
                      <a:pt x="39" y="279"/>
                    </a:lnTo>
                    <a:lnTo>
                      <a:pt x="38" y="279"/>
                    </a:lnTo>
                    <a:lnTo>
                      <a:pt x="36" y="280"/>
                    </a:lnTo>
                    <a:lnTo>
                      <a:pt x="38" y="284"/>
                    </a:lnTo>
                    <a:lnTo>
                      <a:pt x="37" y="284"/>
                    </a:lnTo>
                    <a:lnTo>
                      <a:pt x="35" y="285"/>
                    </a:lnTo>
                    <a:lnTo>
                      <a:pt x="35" y="287"/>
                    </a:lnTo>
                    <a:lnTo>
                      <a:pt x="33" y="287"/>
                    </a:lnTo>
                    <a:lnTo>
                      <a:pt x="33" y="288"/>
                    </a:lnTo>
                    <a:lnTo>
                      <a:pt x="33" y="289"/>
                    </a:lnTo>
                    <a:lnTo>
                      <a:pt x="31" y="291"/>
                    </a:lnTo>
                    <a:lnTo>
                      <a:pt x="30" y="291"/>
                    </a:lnTo>
                    <a:lnTo>
                      <a:pt x="30" y="288"/>
                    </a:lnTo>
                    <a:lnTo>
                      <a:pt x="28" y="289"/>
                    </a:lnTo>
                    <a:lnTo>
                      <a:pt x="27" y="289"/>
                    </a:lnTo>
                    <a:lnTo>
                      <a:pt x="25" y="287"/>
                    </a:lnTo>
                    <a:lnTo>
                      <a:pt x="25" y="286"/>
                    </a:lnTo>
                    <a:lnTo>
                      <a:pt x="26" y="284"/>
                    </a:lnTo>
                    <a:lnTo>
                      <a:pt x="25" y="283"/>
                    </a:lnTo>
                    <a:lnTo>
                      <a:pt x="24" y="281"/>
                    </a:lnTo>
                    <a:lnTo>
                      <a:pt x="23" y="280"/>
                    </a:lnTo>
                    <a:lnTo>
                      <a:pt x="20" y="280"/>
                    </a:lnTo>
                    <a:lnTo>
                      <a:pt x="21" y="284"/>
                    </a:lnTo>
                    <a:lnTo>
                      <a:pt x="17" y="280"/>
                    </a:lnTo>
                    <a:lnTo>
                      <a:pt x="14" y="280"/>
                    </a:lnTo>
                    <a:lnTo>
                      <a:pt x="15" y="281"/>
                    </a:lnTo>
                    <a:lnTo>
                      <a:pt x="17" y="281"/>
                    </a:lnTo>
                    <a:lnTo>
                      <a:pt x="17" y="282"/>
                    </a:lnTo>
                    <a:lnTo>
                      <a:pt x="18" y="282"/>
                    </a:lnTo>
                    <a:lnTo>
                      <a:pt x="15" y="284"/>
                    </a:lnTo>
                    <a:lnTo>
                      <a:pt x="14" y="285"/>
                    </a:lnTo>
                    <a:lnTo>
                      <a:pt x="14" y="286"/>
                    </a:lnTo>
                    <a:lnTo>
                      <a:pt x="13" y="287"/>
                    </a:lnTo>
                    <a:lnTo>
                      <a:pt x="12" y="287"/>
                    </a:lnTo>
                    <a:lnTo>
                      <a:pt x="10" y="286"/>
                    </a:lnTo>
                    <a:lnTo>
                      <a:pt x="10" y="284"/>
                    </a:lnTo>
                    <a:lnTo>
                      <a:pt x="8" y="284"/>
                    </a:lnTo>
                    <a:lnTo>
                      <a:pt x="7" y="286"/>
                    </a:lnTo>
                    <a:lnTo>
                      <a:pt x="8" y="287"/>
                    </a:lnTo>
                    <a:lnTo>
                      <a:pt x="9" y="287"/>
                    </a:lnTo>
                    <a:lnTo>
                      <a:pt x="10" y="288"/>
                    </a:lnTo>
                    <a:lnTo>
                      <a:pt x="11" y="289"/>
                    </a:lnTo>
                    <a:lnTo>
                      <a:pt x="10" y="291"/>
                    </a:lnTo>
                    <a:lnTo>
                      <a:pt x="9" y="290"/>
                    </a:lnTo>
                    <a:lnTo>
                      <a:pt x="7" y="291"/>
                    </a:lnTo>
                    <a:lnTo>
                      <a:pt x="7" y="292"/>
                    </a:lnTo>
                    <a:lnTo>
                      <a:pt x="10" y="293"/>
                    </a:lnTo>
                    <a:lnTo>
                      <a:pt x="8" y="294"/>
                    </a:lnTo>
                    <a:lnTo>
                      <a:pt x="7" y="295"/>
                    </a:lnTo>
                    <a:lnTo>
                      <a:pt x="5" y="294"/>
                    </a:lnTo>
                    <a:lnTo>
                      <a:pt x="4" y="294"/>
                    </a:lnTo>
                    <a:lnTo>
                      <a:pt x="4" y="297"/>
                    </a:lnTo>
                    <a:lnTo>
                      <a:pt x="0" y="301"/>
                    </a:lnTo>
                    <a:lnTo>
                      <a:pt x="5" y="303"/>
                    </a:lnTo>
                    <a:lnTo>
                      <a:pt x="11" y="308"/>
                    </a:lnTo>
                    <a:lnTo>
                      <a:pt x="17" y="308"/>
                    </a:lnTo>
                    <a:lnTo>
                      <a:pt x="19" y="309"/>
                    </a:lnTo>
                    <a:lnTo>
                      <a:pt x="20" y="308"/>
                    </a:lnTo>
                    <a:lnTo>
                      <a:pt x="22" y="310"/>
                    </a:lnTo>
                    <a:lnTo>
                      <a:pt x="25" y="315"/>
                    </a:lnTo>
                    <a:lnTo>
                      <a:pt x="27" y="315"/>
                    </a:lnTo>
                    <a:lnTo>
                      <a:pt x="26" y="314"/>
                    </a:lnTo>
                    <a:lnTo>
                      <a:pt x="31" y="318"/>
                    </a:lnTo>
                    <a:lnTo>
                      <a:pt x="34" y="322"/>
                    </a:lnTo>
                    <a:lnTo>
                      <a:pt x="35" y="325"/>
                    </a:lnTo>
                    <a:lnTo>
                      <a:pt x="38" y="328"/>
                    </a:lnTo>
                    <a:lnTo>
                      <a:pt x="39" y="331"/>
                    </a:lnTo>
                    <a:lnTo>
                      <a:pt x="40" y="331"/>
                    </a:lnTo>
                    <a:lnTo>
                      <a:pt x="42" y="330"/>
                    </a:lnTo>
                    <a:lnTo>
                      <a:pt x="45" y="330"/>
                    </a:lnTo>
                    <a:lnTo>
                      <a:pt x="46" y="330"/>
                    </a:lnTo>
                    <a:lnTo>
                      <a:pt x="46" y="331"/>
                    </a:lnTo>
                    <a:lnTo>
                      <a:pt x="53" y="333"/>
                    </a:lnTo>
                    <a:lnTo>
                      <a:pt x="57" y="335"/>
                    </a:lnTo>
                    <a:lnTo>
                      <a:pt x="62" y="331"/>
                    </a:lnTo>
                    <a:lnTo>
                      <a:pt x="64" y="328"/>
                    </a:lnTo>
                    <a:lnTo>
                      <a:pt x="65" y="325"/>
                    </a:lnTo>
                    <a:lnTo>
                      <a:pt x="69" y="326"/>
                    </a:lnTo>
                    <a:lnTo>
                      <a:pt x="72" y="328"/>
                    </a:lnTo>
                    <a:lnTo>
                      <a:pt x="77" y="328"/>
                    </a:lnTo>
                    <a:lnTo>
                      <a:pt x="78" y="329"/>
                    </a:lnTo>
                    <a:lnTo>
                      <a:pt x="79" y="329"/>
                    </a:lnTo>
                    <a:lnTo>
                      <a:pt x="82" y="326"/>
                    </a:lnTo>
                    <a:lnTo>
                      <a:pt x="82" y="328"/>
                    </a:lnTo>
                    <a:lnTo>
                      <a:pt x="84" y="331"/>
                    </a:lnTo>
                    <a:lnTo>
                      <a:pt x="84" y="332"/>
                    </a:lnTo>
                    <a:lnTo>
                      <a:pt x="82" y="333"/>
                    </a:lnTo>
                    <a:lnTo>
                      <a:pt x="82" y="335"/>
                    </a:lnTo>
                    <a:lnTo>
                      <a:pt x="85" y="337"/>
                    </a:lnTo>
                    <a:lnTo>
                      <a:pt x="87" y="339"/>
                    </a:lnTo>
                    <a:lnTo>
                      <a:pt x="90" y="338"/>
                    </a:lnTo>
                    <a:lnTo>
                      <a:pt x="90" y="337"/>
                    </a:lnTo>
                    <a:lnTo>
                      <a:pt x="90" y="336"/>
                    </a:lnTo>
                    <a:lnTo>
                      <a:pt x="91" y="336"/>
                    </a:lnTo>
                    <a:lnTo>
                      <a:pt x="92" y="337"/>
                    </a:lnTo>
                    <a:lnTo>
                      <a:pt x="92" y="338"/>
                    </a:lnTo>
                    <a:lnTo>
                      <a:pt x="91" y="342"/>
                    </a:lnTo>
                    <a:lnTo>
                      <a:pt x="92" y="345"/>
                    </a:lnTo>
                    <a:lnTo>
                      <a:pt x="93" y="345"/>
                    </a:lnTo>
                    <a:lnTo>
                      <a:pt x="96" y="342"/>
                    </a:lnTo>
                    <a:lnTo>
                      <a:pt x="97" y="345"/>
                    </a:lnTo>
                    <a:lnTo>
                      <a:pt x="97" y="347"/>
                    </a:lnTo>
                    <a:lnTo>
                      <a:pt x="96" y="347"/>
                    </a:lnTo>
                    <a:lnTo>
                      <a:pt x="95" y="346"/>
                    </a:lnTo>
                    <a:lnTo>
                      <a:pt x="95" y="344"/>
                    </a:lnTo>
                    <a:lnTo>
                      <a:pt x="95" y="345"/>
                    </a:lnTo>
                    <a:lnTo>
                      <a:pt x="94" y="346"/>
                    </a:lnTo>
                    <a:lnTo>
                      <a:pt x="95" y="348"/>
                    </a:lnTo>
                    <a:lnTo>
                      <a:pt x="98" y="348"/>
                    </a:lnTo>
                    <a:lnTo>
                      <a:pt x="101" y="347"/>
                    </a:lnTo>
                    <a:lnTo>
                      <a:pt x="102" y="349"/>
                    </a:lnTo>
                    <a:lnTo>
                      <a:pt x="104" y="349"/>
                    </a:lnTo>
                    <a:lnTo>
                      <a:pt x="102" y="354"/>
                    </a:lnTo>
                    <a:lnTo>
                      <a:pt x="103" y="355"/>
                    </a:lnTo>
                    <a:lnTo>
                      <a:pt x="104" y="358"/>
                    </a:lnTo>
                    <a:lnTo>
                      <a:pt x="106" y="358"/>
                    </a:lnTo>
                    <a:lnTo>
                      <a:pt x="107" y="357"/>
                    </a:lnTo>
                    <a:lnTo>
                      <a:pt x="107" y="354"/>
                    </a:lnTo>
                    <a:lnTo>
                      <a:pt x="108" y="354"/>
                    </a:lnTo>
                    <a:lnTo>
                      <a:pt x="109" y="354"/>
                    </a:lnTo>
                    <a:lnTo>
                      <a:pt x="108" y="356"/>
                    </a:lnTo>
                    <a:lnTo>
                      <a:pt x="112" y="356"/>
                    </a:lnTo>
                    <a:lnTo>
                      <a:pt x="112" y="358"/>
                    </a:lnTo>
                    <a:lnTo>
                      <a:pt x="109" y="360"/>
                    </a:lnTo>
                    <a:lnTo>
                      <a:pt x="108" y="365"/>
                    </a:lnTo>
                    <a:lnTo>
                      <a:pt x="112" y="368"/>
                    </a:lnTo>
                    <a:lnTo>
                      <a:pt x="118" y="375"/>
                    </a:lnTo>
                    <a:lnTo>
                      <a:pt x="120" y="378"/>
                    </a:lnTo>
                    <a:lnTo>
                      <a:pt x="134" y="388"/>
                    </a:lnTo>
                    <a:lnTo>
                      <a:pt x="138" y="392"/>
                    </a:lnTo>
                    <a:lnTo>
                      <a:pt x="142" y="395"/>
                    </a:lnTo>
                    <a:lnTo>
                      <a:pt x="146" y="397"/>
                    </a:lnTo>
                    <a:lnTo>
                      <a:pt x="149" y="398"/>
                    </a:lnTo>
                    <a:lnTo>
                      <a:pt x="150" y="398"/>
                    </a:lnTo>
                    <a:lnTo>
                      <a:pt x="150" y="397"/>
                    </a:lnTo>
                    <a:lnTo>
                      <a:pt x="152" y="397"/>
                    </a:lnTo>
                    <a:lnTo>
                      <a:pt x="152" y="398"/>
                    </a:lnTo>
                    <a:lnTo>
                      <a:pt x="157" y="400"/>
                    </a:lnTo>
                    <a:lnTo>
                      <a:pt x="158" y="399"/>
                    </a:lnTo>
                    <a:lnTo>
                      <a:pt x="160" y="399"/>
                    </a:lnTo>
                    <a:lnTo>
                      <a:pt x="160" y="400"/>
                    </a:lnTo>
                    <a:lnTo>
                      <a:pt x="161" y="399"/>
                    </a:lnTo>
                    <a:lnTo>
                      <a:pt x="161" y="398"/>
                    </a:lnTo>
                    <a:lnTo>
                      <a:pt x="173" y="402"/>
                    </a:lnTo>
                    <a:lnTo>
                      <a:pt x="187" y="405"/>
                    </a:lnTo>
                    <a:lnTo>
                      <a:pt x="191" y="407"/>
                    </a:lnTo>
                    <a:lnTo>
                      <a:pt x="193" y="406"/>
                    </a:lnTo>
                    <a:lnTo>
                      <a:pt x="196" y="406"/>
                    </a:lnTo>
                    <a:lnTo>
                      <a:pt x="201" y="408"/>
                    </a:lnTo>
                    <a:lnTo>
                      <a:pt x="202" y="407"/>
                    </a:lnTo>
                    <a:lnTo>
                      <a:pt x="205" y="410"/>
                    </a:lnTo>
                    <a:lnTo>
                      <a:pt x="210" y="412"/>
                    </a:lnTo>
                    <a:lnTo>
                      <a:pt x="212" y="410"/>
                    </a:lnTo>
                    <a:lnTo>
                      <a:pt x="213" y="408"/>
                    </a:lnTo>
                    <a:lnTo>
                      <a:pt x="214" y="407"/>
                    </a:lnTo>
                    <a:lnTo>
                      <a:pt x="214" y="406"/>
                    </a:lnTo>
                    <a:lnTo>
                      <a:pt x="214" y="409"/>
                    </a:lnTo>
                    <a:lnTo>
                      <a:pt x="216" y="408"/>
                    </a:lnTo>
                    <a:lnTo>
                      <a:pt x="217" y="409"/>
                    </a:lnTo>
                    <a:lnTo>
                      <a:pt x="218" y="410"/>
                    </a:lnTo>
                    <a:lnTo>
                      <a:pt x="216" y="412"/>
                    </a:lnTo>
                    <a:lnTo>
                      <a:pt x="218" y="414"/>
                    </a:lnTo>
                    <a:lnTo>
                      <a:pt x="218" y="413"/>
                    </a:lnTo>
                    <a:lnTo>
                      <a:pt x="218" y="414"/>
                    </a:lnTo>
                    <a:lnTo>
                      <a:pt x="222" y="414"/>
                    </a:lnTo>
                    <a:lnTo>
                      <a:pt x="222" y="415"/>
                    </a:lnTo>
                    <a:lnTo>
                      <a:pt x="224" y="415"/>
                    </a:lnTo>
                    <a:lnTo>
                      <a:pt x="225" y="414"/>
                    </a:lnTo>
                    <a:lnTo>
                      <a:pt x="226" y="412"/>
                    </a:lnTo>
                    <a:lnTo>
                      <a:pt x="227" y="410"/>
                    </a:lnTo>
                    <a:lnTo>
                      <a:pt x="228" y="412"/>
                    </a:lnTo>
                    <a:lnTo>
                      <a:pt x="230" y="410"/>
                    </a:lnTo>
                    <a:lnTo>
                      <a:pt x="231" y="410"/>
                    </a:lnTo>
                    <a:lnTo>
                      <a:pt x="232" y="410"/>
                    </a:lnTo>
                    <a:lnTo>
                      <a:pt x="234" y="406"/>
                    </a:lnTo>
                    <a:lnTo>
                      <a:pt x="235" y="404"/>
                    </a:lnTo>
                    <a:lnTo>
                      <a:pt x="237" y="401"/>
                    </a:lnTo>
                    <a:lnTo>
                      <a:pt x="240" y="401"/>
                    </a:lnTo>
                    <a:lnTo>
                      <a:pt x="242" y="399"/>
                    </a:lnTo>
                    <a:lnTo>
                      <a:pt x="242" y="396"/>
                    </a:lnTo>
                    <a:lnTo>
                      <a:pt x="242" y="395"/>
                    </a:lnTo>
                    <a:lnTo>
                      <a:pt x="243" y="392"/>
                    </a:lnTo>
                    <a:lnTo>
                      <a:pt x="245" y="388"/>
                    </a:lnTo>
                    <a:lnTo>
                      <a:pt x="245" y="386"/>
                    </a:lnTo>
                    <a:lnTo>
                      <a:pt x="246" y="384"/>
                    </a:lnTo>
                    <a:lnTo>
                      <a:pt x="250" y="382"/>
                    </a:lnTo>
                    <a:lnTo>
                      <a:pt x="250" y="381"/>
                    </a:lnTo>
                    <a:lnTo>
                      <a:pt x="249" y="380"/>
                    </a:lnTo>
                    <a:lnTo>
                      <a:pt x="250" y="380"/>
                    </a:lnTo>
                    <a:lnTo>
                      <a:pt x="254" y="384"/>
                    </a:lnTo>
                    <a:lnTo>
                      <a:pt x="260" y="386"/>
                    </a:lnTo>
                    <a:lnTo>
                      <a:pt x="264" y="385"/>
                    </a:lnTo>
                    <a:lnTo>
                      <a:pt x="265" y="387"/>
                    </a:lnTo>
                    <a:lnTo>
                      <a:pt x="267" y="386"/>
                    </a:lnTo>
                    <a:lnTo>
                      <a:pt x="269" y="383"/>
                    </a:lnTo>
                    <a:lnTo>
                      <a:pt x="271" y="381"/>
                    </a:lnTo>
                    <a:lnTo>
                      <a:pt x="275" y="386"/>
                    </a:lnTo>
                    <a:lnTo>
                      <a:pt x="275" y="387"/>
                    </a:lnTo>
                    <a:lnTo>
                      <a:pt x="278" y="391"/>
                    </a:lnTo>
                    <a:lnTo>
                      <a:pt x="283" y="392"/>
                    </a:lnTo>
                    <a:lnTo>
                      <a:pt x="286" y="395"/>
                    </a:lnTo>
                    <a:lnTo>
                      <a:pt x="285" y="397"/>
                    </a:lnTo>
                    <a:lnTo>
                      <a:pt x="289" y="399"/>
                    </a:lnTo>
                    <a:lnTo>
                      <a:pt x="291" y="399"/>
                    </a:lnTo>
                    <a:lnTo>
                      <a:pt x="295" y="399"/>
                    </a:lnTo>
                    <a:lnTo>
                      <a:pt x="296" y="397"/>
                    </a:lnTo>
                    <a:lnTo>
                      <a:pt x="299" y="397"/>
                    </a:lnTo>
                    <a:lnTo>
                      <a:pt x="302" y="399"/>
                    </a:lnTo>
                    <a:lnTo>
                      <a:pt x="304" y="400"/>
                    </a:lnTo>
                    <a:lnTo>
                      <a:pt x="305" y="403"/>
                    </a:lnTo>
                    <a:lnTo>
                      <a:pt x="307" y="406"/>
                    </a:lnTo>
                    <a:lnTo>
                      <a:pt x="308" y="412"/>
                    </a:lnTo>
                    <a:lnTo>
                      <a:pt x="308" y="415"/>
                    </a:lnTo>
                    <a:lnTo>
                      <a:pt x="305" y="418"/>
                    </a:lnTo>
                    <a:lnTo>
                      <a:pt x="305" y="420"/>
                    </a:lnTo>
                    <a:lnTo>
                      <a:pt x="307" y="423"/>
                    </a:lnTo>
                    <a:lnTo>
                      <a:pt x="307" y="426"/>
                    </a:lnTo>
                    <a:lnTo>
                      <a:pt x="308" y="426"/>
                    </a:lnTo>
                    <a:lnTo>
                      <a:pt x="313" y="423"/>
                    </a:lnTo>
                    <a:lnTo>
                      <a:pt x="314" y="422"/>
                    </a:lnTo>
                    <a:lnTo>
                      <a:pt x="317" y="422"/>
                    </a:lnTo>
                    <a:lnTo>
                      <a:pt x="319" y="423"/>
                    </a:lnTo>
                    <a:lnTo>
                      <a:pt x="321" y="423"/>
                    </a:lnTo>
                    <a:lnTo>
                      <a:pt x="320" y="424"/>
                    </a:lnTo>
                    <a:lnTo>
                      <a:pt x="320" y="425"/>
                    </a:lnTo>
                    <a:lnTo>
                      <a:pt x="321" y="425"/>
                    </a:lnTo>
                    <a:lnTo>
                      <a:pt x="322" y="426"/>
                    </a:lnTo>
                    <a:lnTo>
                      <a:pt x="322" y="427"/>
                    </a:lnTo>
                    <a:lnTo>
                      <a:pt x="325" y="426"/>
                    </a:lnTo>
                    <a:lnTo>
                      <a:pt x="327" y="429"/>
                    </a:lnTo>
                    <a:lnTo>
                      <a:pt x="327" y="431"/>
                    </a:lnTo>
                    <a:lnTo>
                      <a:pt x="328" y="433"/>
                    </a:lnTo>
                    <a:lnTo>
                      <a:pt x="329" y="433"/>
                    </a:lnTo>
                    <a:lnTo>
                      <a:pt x="332" y="436"/>
                    </a:lnTo>
                    <a:lnTo>
                      <a:pt x="333" y="435"/>
                    </a:lnTo>
                    <a:lnTo>
                      <a:pt x="334" y="436"/>
                    </a:lnTo>
                    <a:lnTo>
                      <a:pt x="336" y="436"/>
                    </a:lnTo>
                    <a:lnTo>
                      <a:pt x="338" y="438"/>
                    </a:lnTo>
                    <a:lnTo>
                      <a:pt x="339" y="440"/>
                    </a:lnTo>
                    <a:lnTo>
                      <a:pt x="341" y="437"/>
                    </a:lnTo>
                    <a:lnTo>
                      <a:pt x="343" y="438"/>
                    </a:lnTo>
                    <a:lnTo>
                      <a:pt x="346" y="439"/>
                    </a:lnTo>
                    <a:lnTo>
                      <a:pt x="349" y="436"/>
                    </a:lnTo>
                    <a:lnTo>
                      <a:pt x="351" y="439"/>
                    </a:lnTo>
                    <a:lnTo>
                      <a:pt x="358" y="439"/>
                    </a:lnTo>
                    <a:lnTo>
                      <a:pt x="361" y="435"/>
                    </a:lnTo>
                    <a:lnTo>
                      <a:pt x="362" y="438"/>
                    </a:lnTo>
                    <a:lnTo>
                      <a:pt x="366" y="439"/>
                    </a:lnTo>
                    <a:lnTo>
                      <a:pt x="367" y="438"/>
                    </a:lnTo>
                    <a:lnTo>
                      <a:pt x="368" y="439"/>
                    </a:lnTo>
                    <a:lnTo>
                      <a:pt x="367" y="439"/>
                    </a:lnTo>
                    <a:lnTo>
                      <a:pt x="368" y="441"/>
                    </a:lnTo>
                    <a:lnTo>
                      <a:pt x="369" y="443"/>
                    </a:lnTo>
                    <a:lnTo>
                      <a:pt x="368" y="444"/>
                    </a:lnTo>
                    <a:lnTo>
                      <a:pt x="370" y="446"/>
                    </a:lnTo>
                    <a:lnTo>
                      <a:pt x="370" y="448"/>
                    </a:lnTo>
                    <a:lnTo>
                      <a:pt x="370" y="450"/>
                    </a:lnTo>
                    <a:lnTo>
                      <a:pt x="370" y="451"/>
                    </a:lnTo>
                    <a:lnTo>
                      <a:pt x="370" y="452"/>
                    </a:lnTo>
                    <a:lnTo>
                      <a:pt x="370" y="454"/>
                    </a:lnTo>
                    <a:lnTo>
                      <a:pt x="369" y="454"/>
                    </a:lnTo>
                    <a:lnTo>
                      <a:pt x="368" y="456"/>
                    </a:lnTo>
                    <a:lnTo>
                      <a:pt x="368" y="458"/>
                    </a:lnTo>
                    <a:lnTo>
                      <a:pt x="370" y="460"/>
                    </a:lnTo>
                    <a:lnTo>
                      <a:pt x="371" y="461"/>
                    </a:lnTo>
                    <a:lnTo>
                      <a:pt x="370" y="462"/>
                    </a:lnTo>
                    <a:lnTo>
                      <a:pt x="371" y="463"/>
                    </a:lnTo>
                    <a:lnTo>
                      <a:pt x="370" y="463"/>
                    </a:lnTo>
                    <a:lnTo>
                      <a:pt x="371" y="465"/>
                    </a:lnTo>
                    <a:lnTo>
                      <a:pt x="370" y="467"/>
                    </a:lnTo>
                    <a:lnTo>
                      <a:pt x="369" y="468"/>
                    </a:lnTo>
                    <a:lnTo>
                      <a:pt x="370" y="471"/>
                    </a:lnTo>
                    <a:lnTo>
                      <a:pt x="369" y="471"/>
                    </a:lnTo>
                    <a:lnTo>
                      <a:pt x="370" y="473"/>
                    </a:lnTo>
                    <a:lnTo>
                      <a:pt x="371" y="473"/>
                    </a:lnTo>
                    <a:lnTo>
                      <a:pt x="371" y="475"/>
                    </a:lnTo>
                    <a:lnTo>
                      <a:pt x="370" y="476"/>
                    </a:lnTo>
                    <a:lnTo>
                      <a:pt x="370" y="478"/>
                    </a:lnTo>
                    <a:lnTo>
                      <a:pt x="368" y="481"/>
                    </a:lnTo>
                    <a:lnTo>
                      <a:pt x="368" y="483"/>
                    </a:lnTo>
                    <a:lnTo>
                      <a:pt x="370" y="484"/>
                    </a:lnTo>
                    <a:lnTo>
                      <a:pt x="373" y="486"/>
                    </a:lnTo>
                    <a:lnTo>
                      <a:pt x="375" y="487"/>
                    </a:lnTo>
                    <a:lnTo>
                      <a:pt x="375" y="485"/>
                    </a:lnTo>
                    <a:lnTo>
                      <a:pt x="376" y="486"/>
                    </a:lnTo>
                    <a:lnTo>
                      <a:pt x="377" y="486"/>
                    </a:lnTo>
                    <a:lnTo>
                      <a:pt x="376" y="485"/>
                    </a:lnTo>
                    <a:lnTo>
                      <a:pt x="376" y="484"/>
                    </a:lnTo>
                    <a:lnTo>
                      <a:pt x="378" y="484"/>
                    </a:lnTo>
                    <a:lnTo>
                      <a:pt x="378" y="481"/>
                    </a:lnTo>
                    <a:lnTo>
                      <a:pt x="379" y="483"/>
                    </a:lnTo>
                    <a:lnTo>
                      <a:pt x="379" y="481"/>
                    </a:lnTo>
                    <a:lnTo>
                      <a:pt x="381" y="483"/>
                    </a:lnTo>
                    <a:lnTo>
                      <a:pt x="382" y="482"/>
                    </a:lnTo>
                    <a:lnTo>
                      <a:pt x="380" y="480"/>
                    </a:lnTo>
                    <a:lnTo>
                      <a:pt x="382" y="480"/>
                    </a:lnTo>
                    <a:lnTo>
                      <a:pt x="380" y="477"/>
                    </a:lnTo>
                    <a:lnTo>
                      <a:pt x="380" y="476"/>
                    </a:lnTo>
                    <a:lnTo>
                      <a:pt x="382" y="478"/>
                    </a:lnTo>
                    <a:lnTo>
                      <a:pt x="382" y="476"/>
                    </a:lnTo>
                    <a:lnTo>
                      <a:pt x="383" y="475"/>
                    </a:lnTo>
                    <a:lnTo>
                      <a:pt x="382" y="473"/>
                    </a:lnTo>
                    <a:lnTo>
                      <a:pt x="384" y="473"/>
                    </a:lnTo>
                    <a:lnTo>
                      <a:pt x="383" y="471"/>
                    </a:lnTo>
                    <a:lnTo>
                      <a:pt x="383" y="464"/>
                    </a:lnTo>
                    <a:lnTo>
                      <a:pt x="385" y="463"/>
                    </a:lnTo>
                    <a:lnTo>
                      <a:pt x="384" y="461"/>
                    </a:lnTo>
                    <a:lnTo>
                      <a:pt x="384" y="460"/>
                    </a:lnTo>
                    <a:lnTo>
                      <a:pt x="385" y="462"/>
                    </a:lnTo>
                    <a:lnTo>
                      <a:pt x="386" y="461"/>
                    </a:lnTo>
                    <a:lnTo>
                      <a:pt x="386" y="459"/>
                    </a:lnTo>
                    <a:lnTo>
                      <a:pt x="387" y="459"/>
                    </a:lnTo>
                    <a:lnTo>
                      <a:pt x="387" y="457"/>
                    </a:lnTo>
                    <a:lnTo>
                      <a:pt x="388" y="456"/>
                    </a:lnTo>
                    <a:lnTo>
                      <a:pt x="388" y="454"/>
                    </a:lnTo>
                    <a:lnTo>
                      <a:pt x="389" y="453"/>
                    </a:lnTo>
                    <a:lnTo>
                      <a:pt x="390" y="454"/>
                    </a:lnTo>
                    <a:lnTo>
                      <a:pt x="391" y="454"/>
                    </a:lnTo>
                    <a:lnTo>
                      <a:pt x="392" y="452"/>
                    </a:lnTo>
                    <a:lnTo>
                      <a:pt x="393" y="454"/>
                    </a:lnTo>
                    <a:lnTo>
                      <a:pt x="394" y="452"/>
                    </a:lnTo>
                    <a:lnTo>
                      <a:pt x="392" y="452"/>
                    </a:lnTo>
                    <a:lnTo>
                      <a:pt x="393" y="451"/>
                    </a:lnTo>
                    <a:lnTo>
                      <a:pt x="392" y="450"/>
                    </a:lnTo>
                    <a:lnTo>
                      <a:pt x="396" y="450"/>
                    </a:lnTo>
                    <a:lnTo>
                      <a:pt x="394" y="448"/>
                    </a:lnTo>
                    <a:lnTo>
                      <a:pt x="395" y="447"/>
                    </a:lnTo>
                    <a:lnTo>
                      <a:pt x="394" y="448"/>
                    </a:lnTo>
                    <a:lnTo>
                      <a:pt x="393" y="447"/>
                    </a:lnTo>
                    <a:lnTo>
                      <a:pt x="394" y="446"/>
                    </a:lnTo>
                    <a:lnTo>
                      <a:pt x="395" y="446"/>
                    </a:lnTo>
                    <a:lnTo>
                      <a:pt x="394" y="446"/>
                    </a:lnTo>
                    <a:lnTo>
                      <a:pt x="395" y="444"/>
                    </a:lnTo>
                    <a:lnTo>
                      <a:pt x="396" y="444"/>
                    </a:lnTo>
                    <a:lnTo>
                      <a:pt x="395" y="443"/>
                    </a:lnTo>
                    <a:lnTo>
                      <a:pt x="395" y="441"/>
                    </a:lnTo>
                    <a:lnTo>
                      <a:pt x="397" y="440"/>
                    </a:lnTo>
                    <a:lnTo>
                      <a:pt x="395" y="440"/>
                    </a:lnTo>
                    <a:lnTo>
                      <a:pt x="395" y="439"/>
                    </a:lnTo>
                    <a:lnTo>
                      <a:pt x="394" y="439"/>
                    </a:lnTo>
                    <a:lnTo>
                      <a:pt x="396" y="437"/>
                    </a:lnTo>
                    <a:lnTo>
                      <a:pt x="397" y="438"/>
                    </a:lnTo>
                    <a:lnTo>
                      <a:pt x="397" y="437"/>
                    </a:lnTo>
                    <a:lnTo>
                      <a:pt x="398" y="437"/>
                    </a:lnTo>
                    <a:lnTo>
                      <a:pt x="399" y="436"/>
                    </a:lnTo>
                    <a:lnTo>
                      <a:pt x="400" y="434"/>
                    </a:lnTo>
                    <a:lnTo>
                      <a:pt x="400" y="435"/>
                    </a:lnTo>
                    <a:lnTo>
                      <a:pt x="400" y="433"/>
                    </a:lnTo>
                    <a:lnTo>
                      <a:pt x="403" y="433"/>
                    </a:lnTo>
                    <a:lnTo>
                      <a:pt x="403" y="430"/>
                    </a:lnTo>
                    <a:lnTo>
                      <a:pt x="404" y="427"/>
                    </a:lnTo>
                    <a:lnTo>
                      <a:pt x="406" y="426"/>
                    </a:lnTo>
                    <a:lnTo>
                      <a:pt x="408" y="424"/>
                    </a:lnTo>
                    <a:lnTo>
                      <a:pt x="409" y="423"/>
                    </a:lnTo>
                    <a:lnTo>
                      <a:pt x="409" y="422"/>
                    </a:lnTo>
                    <a:lnTo>
                      <a:pt x="408" y="423"/>
                    </a:lnTo>
                    <a:lnTo>
                      <a:pt x="409" y="418"/>
                    </a:lnTo>
                    <a:lnTo>
                      <a:pt x="411" y="419"/>
                    </a:lnTo>
                    <a:lnTo>
                      <a:pt x="412" y="418"/>
                    </a:lnTo>
                    <a:lnTo>
                      <a:pt x="413" y="418"/>
                    </a:lnTo>
                    <a:lnTo>
                      <a:pt x="413" y="417"/>
                    </a:lnTo>
                    <a:lnTo>
                      <a:pt x="414" y="418"/>
                    </a:lnTo>
                    <a:lnTo>
                      <a:pt x="416" y="417"/>
                    </a:lnTo>
                    <a:lnTo>
                      <a:pt x="414" y="416"/>
                    </a:lnTo>
                    <a:lnTo>
                      <a:pt x="414" y="415"/>
                    </a:lnTo>
                    <a:lnTo>
                      <a:pt x="414" y="416"/>
                    </a:lnTo>
                    <a:lnTo>
                      <a:pt x="416" y="416"/>
                    </a:lnTo>
                    <a:lnTo>
                      <a:pt x="416" y="414"/>
                    </a:lnTo>
                    <a:lnTo>
                      <a:pt x="417" y="414"/>
                    </a:lnTo>
                    <a:lnTo>
                      <a:pt x="417" y="413"/>
                    </a:lnTo>
                    <a:lnTo>
                      <a:pt x="418" y="413"/>
                    </a:lnTo>
                    <a:lnTo>
                      <a:pt x="420" y="412"/>
                    </a:lnTo>
                    <a:lnTo>
                      <a:pt x="421" y="413"/>
                    </a:lnTo>
                    <a:lnTo>
                      <a:pt x="424" y="410"/>
                    </a:lnTo>
                    <a:lnTo>
                      <a:pt x="422" y="409"/>
                    </a:lnTo>
                    <a:lnTo>
                      <a:pt x="423" y="406"/>
                    </a:lnTo>
                    <a:lnTo>
                      <a:pt x="424" y="405"/>
                    </a:lnTo>
                    <a:lnTo>
                      <a:pt x="425" y="405"/>
                    </a:lnTo>
                    <a:lnTo>
                      <a:pt x="424" y="404"/>
                    </a:lnTo>
                    <a:lnTo>
                      <a:pt x="425" y="404"/>
                    </a:lnTo>
                    <a:lnTo>
                      <a:pt x="425" y="403"/>
                    </a:lnTo>
                    <a:lnTo>
                      <a:pt x="427" y="403"/>
                    </a:lnTo>
                    <a:lnTo>
                      <a:pt x="427" y="401"/>
                    </a:lnTo>
                    <a:lnTo>
                      <a:pt x="428" y="400"/>
                    </a:lnTo>
                    <a:lnTo>
                      <a:pt x="429" y="398"/>
                    </a:lnTo>
                    <a:lnTo>
                      <a:pt x="428" y="395"/>
                    </a:lnTo>
                    <a:lnTo>
                      <a:pt x="429" y="392"/>
                    </a:lnTo>
                    <a:lnTo>
                      <a:pt x="429" y="391"/>
                    </a:lnTo>
                    <a:lnTo>
                      <a:pt x="430" y="389"/>
                    </a:lnTo>
                    <a:lnTo>
                      <a:pt x="430" y="388"/>
                    </a:lnTo>
                    <a:lnTo>
                      <a:pt x="431" y="388"/>
                    </a:lnTo>
                    <a:lnTo>
                      <a:pt x="432" y="386"/>
                    </a:lnTo>
                    <a:lnTo>
                      <a:pt x="437" y="389"/>
                    </a:lnTo>
                    <a:lnTo>
                      <a:pt x="440" y="389"/>
                    </a:lnTo>
                    <a:lnTo>
                      <a:pt x="441" y="389"/>
                    </a:lnTo>
                    <a:lnTo>
                      <a:pt x="442" y="387"/>
                    </a:lnTo>
                    <a:lnTo>
                      <a:pt x="443" y="386"/>
                    </a:lnTo>
                    <a:lnTo>
                      <a:pt x="442" y="386"/>
                    </a:lnTo>
                    <a:lnTo>
                      <a:pt x="442" y="384"/>
                    </a:lnTo>
                    <a:lnTo>
                      <a:pt x="443" y="385"/>
                    </a:lnTo>
                    <a:lnTo>
                      <a:pt x="445" y="384"/>
                    </a:lnTo>
                    <a:lnTo>
                      <a:pt x="444" y="383"/>
                    </a:lnTo>
                    <a:lnTo>
                      <a:pt x="446" y="384"/>
                    </a:lnTo>
                    <a:lnTo>
                      <a:pt x="446" y="383"/>
                    </a:lnTo>
                    <a:lnTo>
                      <a:pt x="445" y="382"/>
                    </a:lnTo>
                    <a:lnTo>
                      <a:pt x="447" y="382"/>
                    </a:lnTo>
                    <a:lnTo>
                      <a:pt x="448" y="381"/>
                    </a:lnTo>
                    <a:lnTo>
                      <a:pt x="447" y="380"/>
                    </a:lnTo>
                    <a:lnTo>
                      <a:pt x="449" y="379"/>
                    </a:lnTo>
                    <a:lnTo>
                      <a:pt x="449" y="381"/>
                    </a:lnTo>
                    <a:lnTo>
                      <a:pt x="450" y="381"/>
                    </a:lnTo>
                    <a:lnTo>
                      <a:pt x="450" y="380"/>
                    </a:lnTo>
                    <a:lnTo>
                      <a:pt x="449" y="378"/>
                    </a:lnTo>
                    <a:lnTo>
                      <a:pt x="449" y="376"/>
                    </a:lnTo>
                    <a:lnTo>
                      <a:pt x="450" y="376"/>
                    </a:lnTo>
                    <a:lnTo>
                      <a:pt x="452" y="377"/>
                    </a:lnTo>
                    <a:lnTo>
                      <a:pt x="452" y="375"/>
                    </a:lnTo>
                    <a:lnTo>
                      <a:pt x="455" y="373"/>
                    </a:lnTo>
                    <a:lnTo>
                      <a:pt x="456" y="373"/>
                    </a:lnTo>
                    <a:lnTo>
                      <a:pt x="457" y="373"/>
                    </a:lnTo>
                    <a:lnTo>
                      <a:pt x="458" y="373"/>
                    </a:lnTo>
                    <a:lnTo>
                      <a:pt x="458" y="374"/>
                    </a:lnTo>
                    <a:lnTo>
                      <a:pt x="458" y="375"/>
                    </a:lnTo>
                    <a:lnTo>
                      <a:pt x="459" y="374"/>
                    </a:lnTo>
                    <a:lnTo>
                      <a:pt x="461" y="375"/>
                    </a:lnTo>
                    <a:lnTo>
                      <a:pt x="463" y="374"/>
                    </a:lnTo>
                    <a:lnTo>
                      <a:pt x="463" y="376"/>
                    </a:lnTo>
                    <a:lnTo>
                      <a:pt x="465" y="376"/>
                    </a:lnTo>
                    <a:lnTo>
                      <a:pt x="466" y="378"/>
                    </a:lnTo>
                    <a:lnTo>
                      <a:pt x="469" y="378"/>
                    </a:lnTo>
                    <a:lnTo>
                      <a:pt x="470" y="380"/>
                    </a:lnTo>
                    <a:lnTo>
                      <a:pt x="473" y="382"/>
                    </a:lnTo>
                    <a:lnTo>
                      <a:pt x="475" y="382"/>
                    </a:lnTo>
                    <a:lnTo>
                      <a:pt x="478" y="382"/>
                    </a:lnTo>
                    <a:lnTo>
                      <a:pt x="478" y="385"/>
                    </a:lnTo>
                    <a:lnTo>
                      <a:pt x="482" y="388"/>
                    </a:lnTo>
                    <a:lnTo>
                      <a:pt x="484" y="391"/>
                    </a:lnTo>
                    <a:lnTo>
                      <a:pt x="486" y="392"/>
                    </a:lnTo>
                    <a:lnTo>
                      <a:pt x="488" y="391"/>
                    </a:lnTo>
                    <a:lnTo>
                      <a:pt x="489" y="392"/>
                    </a:lnTo>
                    <a:lnTo>
                      <a:pt x="490" y="394"/>
                    </a:lnTo>
                    <a:lnTo>
                      <a:pt x="491" y="397"/>
                    </a:lnTo>
                    <a:lnTo>
                      <a:pt x="495" y="401"/>
                    </a:lnTo>
                    <a:lnTo>
                      <a:pt x="496" y="403"/>
                    </a:lnTo>
                    <a:lnTo>
                      <a:pt x="497" y="403"/>
                    </a:lnTo>
                    <a:lnTo>
                      <a:pt x="499" y="407"/>
                    </a:lnTo>
                    <a:lnTo>
                      <a:pt x="504" y="405"/>
                    </a:lnTo>
                    <a:lnTo>
                      <a:pt x="506" y="406"/>
                    </a:lnTo>
                    <a:lnTo>
                      <a:pt x="507" y="406"/>
                    </a:lnTo>
                    <a:lnTo>
                      <a:pt x="508" y="408"/>
                    </a:lnTo>
                    <a:lnTo>
                      <a:pt x="510" y="405"/>
                    </a:lnTo>
                    <a:lnTo>
                      <a:pt x="514" y="403"/>
                    </a:lnTo>
                    <a:lnTo>
                      <a:pt x="515" y="402"/>
                    </a:lnTo>
                    <a:lnTo>
                      <a:pt x="517" y="403"/>
                    </a:lnTo>
                    <a:lnTo>
                      <a:pt x="518" y="401"/>
                    </a:lnTo>
                    <a:lnTo>
                      <a:pt x="520" y="397"/>
                    </a:lnTo>
                    <a:lnTo>
                      <a:pt x="522" y="399"/>
                    </a:lnTo>
                    <a:lnTo>
                      <a:pt x="522" y="397"/>
                    </a:lnTo>
                    <a:lnTo>
                      <a:pt x="525" y="394"/>
                    </a:lnTo>
                    <a:lnTo>
                      <a:pt x="531" y="397"/>
                    </a:lnTo>
                    <a:lnTo>
                      <a:pt x="533" y="399"/>
                    </a:lnTo>
                    <a:lnTo>
                      <a:pt x="536" y="404"/>
                    </a:lnTo>
                    <a:lnTo>
                      <a:pt x="539" y="409"/>
                    </a:lnTo>
                    <a:lnTo>
                      <a:pt x="539" y="410"/>
                    </a:lnTo>
                    <a:lnTo>
                      <a:pt x="542" y="412"/>
                    </a:lnTo>
                    <a:lnTo>
                      <a:pt x="545" y="412"/>
                    </a:lnTo>
                    <a:lnTo>
                      <a:pt x="548" y="410"/>
                    </a:lnTo>
                    <a:lnTo>
                      <a:pt x="551" y="411"/>
                    </a:lnTo>
                    <a:lnTo>
                      <a:pt x="554" y="407"/>
                    </a:lnTo>
                    <a:lnTo>
                      <a:pt x="557" y="409"/>
                    </a:lnTo>
                    <a:lnTo>
                      <a:pt x="559" y="408"/>
                    </a:lnTo>
                    <a:lnTo>
                      <a:pt x="562" y="409"/>
                    </a:lnTo>
                    <a:lnTo>
                      <a:pt x="564" y="407"/>
                    </a:lnTo>
                    <a:lnTo>
                      <a:pt x="565" y="403"/>
                    </a:lnTo>
                    <a:lnTo>
                      <a:pt x="566" y="401"/>
                    </a:lnTo>
                    <a:lnTo>
                      <a:pt x="571" y="401"/>
                    </a:lnTo>
                    <a:lnTo>
                      <a:pt x="572" y="399"/>
                    </a:lnTo>
                    <a:lnTo>
                      <a:pt x="574" y="396"/>
                    </a:lnTo>
                    <a:lnTo>
                      <a:pt x="577" y="396"/>
                    </a:lnTo>
                    <a:lnTo>
                      <a:pt x="579" y="397"/>
                    </a:lnTo>
                    <a:lnTo>
                      <a:pt x="577" y="389"/>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3" name="Group 125">
              <a:extLst>
                <a:ext uri="{FF2B5EF4-FFF2-40B4-BE49-F238E27FC236}">
                  <a16:creationId xmlns:a16="http://schemas.microsoft.com/office/drawing/2014/main" id="{ADDD5FA1-4DD4-DBB3-EB37-63CB0E000042}"/>
                </a:ext>
              </a:extLst>
            </p:cNvPr>
            <p:cNvGrpSpPr>
              <a:grpSpLocks/>
            </p:cNvGrpSpPr>
            <p:nvPr/>
          </p:nvGrpSpPr>
          <p:grpSpPr bwMode="auto">
            <a:xfrm>
              <a:off x="1081" y="2725"/>
              <a:ext cx="335" cy="268"/>
              <a:chOff x="1081" y="2725"/>
              <a:chExt cx="335" cy="268"/>
            </a:xfrm>
          </p:grpSpPr>
          <p:sp>
            <p:nvSpPr>
              <p:cNvPr id="144" name="Freeform 123">
                <a:extLst>
                  <a:ext uri="{FF2B5EF4-FFF2-40B4-BE49-F238E27FC236}">
                    <a16:creationId xmlns:a16="http://schemas.microsoft.com/office/drawing/2014/main" id="{6715B53E-1227-EDC4-A7BE-AEB49DE158FB}"/>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45" name="Freeform 124">
                <a:extLst>
                  <a:ext uri="{FF2B5EF4-FFF2-40B4-BE49-F238E27FC236}">
                    <a16:creationId xmlns:a16="http://schemas.microsoft.com/office/drawing/2014/main" id="{BED1D379-6668-A51D-1C68-AEB966BB5592}"/>
                  </a:ext>
                </a:extLst>
              </p:cNvPr>
              <p:cNvSpPr>
                <a:spLocks/>
              </p:cNvSpPr>
              <p:nvPr/>
            </p:nvSpPr>
            <p:spPr bwMode="auto">
              <a:xfrm>
                <a:off x="1081" y="2725"/>
                <a:ext cx="335" cy="268"/>
              </a:xfrm>
              <a:custGeom>
                <a:avLst/>
                <a:gdLst>
                  <a:gd name="T0" fmla="*/ 328 w 335"/>
                  <a:gd name="T1" fmla="*/ 238 h 268"/>
                  <a:gd name="T2" fmla="*/ 328 w 335"/>
                  <a:gd name="T3" fmla="*/ 207 h 268"/>
                  <a:gd name="T4" fmla="*/ 325 w 335"/>
                  <a:gd name="T5" fmla="*/ 172 h 268"/>
                  <a:gd name="T6" fmla="*/ 319 w 335"/>
                  <a:gd name="T7" fmla="*/ 134 h 268"/>
                  <a:gd name="T8" fmla="*/ 289 w 335"/>
                  <a:gd name="T9" fmla="*/ 125 h 268"/>
                  <a:gd name="T10" fmla="*/ 278 w 335"/>
                  <a:gd name="T11" fmla="*/ 116 h 268"/>
                  <a:gd name="T12" fmla="*/ 276 w 335"/>
                  <a:gd name="T13" fmla="*/ 91 h 268"/>
                  <a:gd name="T14" fmla="*/ 262 w 335"/>
                  <a:gd name="T15" fmla="*/ 77 h 268"/>
                  <a:gd name="T16" fmla="*/ 266 w 335"/>
                  <a:gd name="T17" fmla="*/ 43 h 268"/>
                  <a:gd name="T18" fmla="*/ 254 w 335"/>
                  <a:gd name="T19" fmla="*/ 21 h 268"/>
                  <a:gd name="T20" fmla="*/ 238 w 335"/>
                  <a:gd name="T21" fmla="*/ 22 h 268"/>
                  <a:gd name="T22" fmla="*/ 229 w 335"/>
                  <a:gd name="T23" fmla="*/ 20 h 268"/>
                  <a:gd name="T24" fmla="*/ 213 w 335"/>
                  <a:gd name="T25" fmla="*/ 7 h 268"/>
                  <a:gd name="T26" fmla="*/ 202 w 335"/>
                  <a:gd name="T27" fmla="*/ 1 h 268"/>
                  <a:gd name="T28" fmla="*/ 188 w 335"/>
                  <a:gd name="T29" fmla="*/ 20 h 268"/>
                  <a:gd name="T30" fmla="*/ 188 w 335"/>
                  <a:gd name="T31" fmla="*/ 43 h 268"/>
                  <a:gd name="T32" fmla="*/ 186 w 335"/>
                  <a:gd name="T33" fmla="*/ 68 h 268"/>
                  <a:gd name="T34" fmla="*/ 150 w 335"/>
                  <a:gd name="T35" fmla="*/ 62 h 268"/>
                  <a:gd name="T36" fmla="*/ 130 w 335"/>
                  <a:gd name="T37" fmla="*/ 84 h 268"/>
                  <a:gd name="T38" fmla="*/ 113 w 335"/>
                  <a:gd name="T39" fmla="*/ 79 h 268"/>
                  <a:gd name="T40" fmla="*/ 87 w 335"/>
                  <a:gd name="T41" fmla="*/ 63 h 268"/>
                  <a:gd name="T42" fmla="*/ 66 w 335"/>
                  <a:gd name="T43" fmla="*/ 79 h 268"/>
                  <a:gd name="T44" fmla="*/ 51 w 335"/>
                  <a:gd name="T45" fmla="*/ 81 h 268"/>
                  <a:gd name="T46" fmla="*/ 39 w 335"/>
                  <a:gd name="T47" fmla="*/ 78 h 268"/>
                  <a:gd name="T48" fmla="*/ 36 w 335"/>
                  <a:gd name="T49" fmla="*/ 82 h 268"/>
                  <a:gd name="T50" fmla="*/ 32 w 335"/>
                  <a:gd name="T51" fmla="*/ 94 h 268"/>
                  <a:gd name="T52" fmla="*/ 23 w 335"/>
                  <a:gd name="T53" fmla="*/ 112 h 268"/>
                  <a:gd name="T54" fmla="*/ 8 w 335"/>
                  <a:gd name="T55" fmla="*/ 126 h 268"/>
                  <a:gd name="T56" fmla="*/ 3 w 335"/>
                  <a:gd name="T57" fmla="*/ 148 h 268"/>
                  <a:gd name="T58" fmla="*/ 8 w 335"/>
                  <a:gd name="T59" fmla="*/ 172 h 268"/>
                  <a:gd name="T60" fmla="*/ 14 w 335"/>
                  <a:gd name="T61" fmla="*/ 188 h 268"/>
                  <a:gd name="T62" fmla="*/ 18 w 335"/>
                  <a:gd name="T63" fmla="*/ 202 h 268"/>
                  <a:gd name="T64" fmla="*/ 23 w 335"/>
                  <a:gd name="T65" fmla="*/ 209 h 268"/>
                  <a:gd name="T66" fmla="*/ 29 w 335"/>
                  <a:gd name="T67" fmla="*/ 224 h 268"/>
                  <a:gd name="T68" fmla="*/ 41 w 335"/>
                  <a:gd name="T69" fmla="*/ 226 h 268"/>
                  <a:gd name="T70" fmla="*/ 54 w 335"/>
                  <a:gd name="T71" fmla="*/ 222 h 268"/>
                  <a:gd name="T72" fmla="*/ 55 w 335"/>
                  <a:gd name="T73" fmla="*/ 238 h 268"/>
                  <a:gd name="T74" fmla="*/ 63 w 335"/>
                  <a:gd name="T75" fmla="*/ 236 h 268"/>
                  <a:gd name="T76" fmla="*/ 78 w 335"/>
                  <a:gd name="T77" fmla="*/ 237 h 268"/>
                  <a:gd name="T78" fmla="*/ 93 w 335"/>
                  <a:gd name="T79" fmla="*/ 224 h 268"/>
                  <a:gd name="T80" fmla="*/ 131 w 335"/>
                  <a:gd name="T81" fmla="*/ 211 h 268"/>
                  <a:gd name="T82" fmla="*/ 140 w 335"/>
                  <a:gd name="T83" fmla="*/ 202 h 268"/>
                  <a:gd name="T84" fmla="*/ 148 w 335"/>
                  <a:gd name="T85" fmla="*/ 190 h 268"/>
                  <a:gd name="T86" fmla="*/ 155 w 335"/>
                  <a:gd name="T87" fmla="*/ 191 h 268"/>
                  <a:gd name="T88" fmla="*/ 165 w 335"/>
                  <a:gd name="T89" fmla="*/ 193 h 268"/>
                  <a:gd name="T90" fmla="*/ 173 w 335"/>
                  <a:gd name="T91" fmla="*/ 198 h 268"/>
                  <a:gd name="T92" fmla="*/ 180 w 335"/>
                  <a:gd name="T93" fmla="*/ 214 h 268"/>
                  <a:gd name="T94" fmla="*/ 192 w 335"/>
                  <a:gd name="T95" fmla="*/ 224 h 268"/>
                  <a:gd name="T96" fmla="*/ 202 w 335"/>
                  <a:gd name="T97" fmla="*/ 234 h 268"/>
                  <a:gd name="T98" fmla="*/ 213 w 335"/>
                  <a:gd name="T99" fmla="*/ 246 h 268"/>
                  <a:gd name="T100" fmla="*/ 231 w 335"/>
                  <a:gd name="T101" fmla="*/ 249 h 268"/>
                  <a:gd name="T102" fmla="*/ 242 w 335"/>
                  <a:gd name="T103" fmla="*/ 243 h 268"/>
                  <a:gd name="T104" fmla="*/ 256 w 335"/>
                  <a:gd name="T105" fmla="*/ 250 h 268"/>
                  <a:gd name="T106" fmla="*/ 268 w 335"/>
                  <a:gd name="T107" fmla="*/ 259 h 268"/>
                  <a:gd name="T108" fmla="*/ 268 w 335"/>
                  <a:gd name="T109" fmla="*/ 267 h 268"/>
                  <a:gd name="T110" fmla="*/ 279 w 335"/>
                  <a:gd name="T111" fmla="*/ 263 h 268"/>
                  <a:gd name="T112" fmla="*/ 282 w 335"/>
                  <a:gd name="T113" fmla="*/ 252 h 268"/>
                  <a:gd name="T114" fmla="*/ 295 w 335"/>
                  <a:gd name="T115" fmla="*/ 241 h 268"/>
                  <a:gd name="T116" fmla="*/ 305 w 335"/>
                  <a:gd name="T117" fmla="*/ 255 h 268"/>
                  <a:gd name="T118" fmla="*/ 319 w 335"/>
                  <a:gd name="T119" fmla="*/ 253 h 268"/>
                  <a:gd name="T120" fmla="*/ 326 w 335"/>
                  <a:gd name="T121" fmla="*/ 256 h 2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5"/>
                  <a:gd name="T184" fmla="*/ 0 h 268"/>
                  <a:gd name="T185" fmla="*/ 335 w 335"/>
                  <a:gd name="T186" fmla="*/ 268 h 2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5" h="268">
                    <a:moveTo>
                      <a:pt x="334" y="252"/>
                    </a:moveTo>
                    <a:lnTo>
                      <a:pt x="334" y="249"/>
                    </a:lnTo>
                    <a:lnTo>
                      <a:pt x="333" y="249"/>
                    </a:lnTo>
                    <a:lnTo>
                      <a:pt x="332" y="246"/>
                    </a:lnTo>
                    <a:lnTo>
                      <a:pt x="331" y="245"/>
                    </a:lnTo>
                    <a:lnTo>
                      <a:pt x="331" y="244"/>
                    </a:lnTo>
                    <a:lnTo>
                      <a:pt x="329" y="242"/>
                    </a:lnTo>
                    <a:lnTo>
                      <a:pt x="328" y="239"/>
                    </a:lnTo>
                    <a:lnTo>
                      <a:pt x="326" y="238"/>
                    </a:lnTo>
                    <a:lnTo>
                      <a:pt x="328" y="238"/>
                    </a:lnTo>
                    <a:lnTo>
                      <a:pt x="324" y="233"/>
                    </a:lnTo>
                    <a:lnTo>
                      <a:pt x="326" y="232"/>
                    </a:lnTo>
                    <a:lnTo>
                      <a:pt x="327" y="231"/>
                    </a:lnTo>
                    <a:lnTo>
                      <a:pt x="323" y="230"/>
                    </a:lnTo>
                    <a:lnTo>
                      <a:pt x="321" y="228"/>
                    </a:lnTo>
                    <a:lnTo>
                      <a:pt x="326" y="220"/>
                    </a:lnTo>
                    <a:lnTo>
                      <a:pt x="325" y="218"/>
                    </a:lnTo>
                    <a:lnTo>
                      <a:pt x="328" y="214"/>
                    </a:lnTo>
                    <a:lnTo>
                      <a:pt x="331" y="212"/>
                    </a:lnTo>
                    <a:lnTo>
                      <a:pt x="328" y="210"/>
                    </a:lnTo>
                    <a:lnTo>
                      <a:pt x="328" y="207"/>
                    </a:lnTo>
                    <a:lnTo>
                      <a:pt x="327" y="204"/>
                    </a:lnTo>
                    <a:lnTo>
                      <a:pt x="323" y="201"/>
                    </a:lnTo>
                    <a:lnTo>
                      <a:pt x="323" y="200"/>
                    </a:lnTo>
                    <a:lnTo>
                      <a:pt x="325" y="196"/>
                    </a:lnTo>
                    <a:lnTo>
                      <a:pt x="328" y="194"/>
                    </a:lnTo>
                    <a:lnTo>
                      <a:pt x="326" y="191"/>
                    </a:lnTo>
                    <a:lnTo>
                      <a:pt x="325" y="180"/>
                    </a:lnTo>
                    <a:lnTo>
                      <a:pt x="324" y="180"/>
                    </a:lnTo>
                    <a:lnTo>
                      <a:pt x="324" y="178"/>
                    </a:lnTo>
                    <a:lnTo>
                      <a:pt x="326" y="174"/>
                    </a:lnTo>
                    <a:lnTo>
                      <a:pt x="325" y="172"/>
                    </a:lnTo>
                    <a:lnTo>
                      <a:pt x="327" y="167"/>
                    </a:lnTo>
                    <a:lnTo>
                      <a:pt x="324" y="165"/>
                    </a:lnTo>
                    <a:lnTo>
                      <a:pt x="325" y="164"/>
                    </a:lnTo>
                    <a:lnTo>
                      <a:pt x="328" y="158"/>
                    </a:lnTo>
                    <a:lnTo>
                      <a:pt x="330" y="155"/>
                    </a:lnTo>
                    <a:lnTo>
                      <a:pt x="328" y="150"/>
                    </a:lnTo>
                    <a:lnTo>
                      <a:pt x="323" y="145"/>
                    </a:lnTo>
                    <a:lnTo>
                      <a:pt x="322" y="142"/>
                    </a:lnTo>
                    <a:lnTo>
                      <a:pt x="322" y="139"/>
                    </a:lnTo>
                    <a:lnTo>
                      <a:pt x="322" y="133"/>
                    </a:lnTo>
                    <a:lnTo>
                      <a:pt x="319" y="134"/>
                    </a:lnTo>
                    <a:lnTo>
                      <a:pt x="316" y="127"/>
                    </a:lnTo>
                    <a:lnTo>
                      <a:pt x="313" y="127"/>
                    </a:lnTo>
                    <a:lnTo>
                      <a:pt x="308" y="125"/>
                    </a:lnTo>
                    <a:lnTo>
                      <a:pt x="306" y="123"/>
                    </a:lnTo>
                    <a:lnTo>
                      <a:pt x="304" y="120"/>
                    </a:lnTo>
                    <a:lnTo>
                      <a:pt x="301" y="119"/>
                    </a:lnTo>
                    <a:lnTo>
                      <a:pt x="300" y="117"/>
                    </a:lnTo>
                    <a:lnTo>
                      <a:pt x="298" y="116"/>
                    </a:lnTo>
                    <a:lnTo>
                      <a:pt x="296" y="116"/>
                    </a:lnTo>
                    <a:lnTo>
                      <a:pt x="294" y="116"/>
                    </a:lnTo>
                    <a:lnTo>
                      <a:pt x="289" y="125"/>
                    </a:lnTo>
                    <a:lnTo>
                      <a:pt x="284" y="129"/>
                    </a:lnTo>
                    <a:lnTo>
                      <a:pt x="282" y="129"/>
                    </a:lnTo>
                    <a:lnTo>
                      <a:pt x="281" y="128"/>
                    </a:lnTo>
                    <a:lnTo>
                      <a:pt x="279" y="128"/>
                    </a:lnTo>
                    <a:lnTo>
                      <a:pt x="278" y="126"/>
                    </a:lnTo>
                    <a:lnTo>
                      <a:pt x="279" y="125"/>
                    </a:lnTo>
                    <a:lnTo>
                      <a:pt x="279" y="124"/>
                    </a:lnTo>
                    <a:lnTo>
                      <a:pt x="280" y="122"/>
                    </a:lnTo>
                    <a:lnTo>
                      <a:pt x="279" y="121"/>
                    </a:lnTo>
                    <a:lnTo>
                      <a:pt x="279" y="120"/>
                    </a:lnTo>
                    <a:lnTo>
                      <a:pt x="278" y="116"/>
                    </a:lnTo>
                    <a:lnTo>
                      <a:pt x="281" y="114"/>
                    </a:lnTo>
                    <a:lnTo>
                      <a:pt x="280" y="113"/>
                    </a:lnTo>
                    <a:lnTo>
                      <a:pt x="281" y="112"/>
                    </a:lnTo>
                    <a:lnTo>
                      <a:pt x="280" y="110"/>
                    </a:lnTo>
                    <a:lnTo>
                      <a:pt x="282" y="107"/>
                    </a:lnTo>
                    <a:lnTo>
                      <a:pt x="281" y="107"/>
                    </a:lnTo>
                    <a:lnTo>
                      <a:pt x="281" y="99"/>
                    </a:lnTo>
                    <a:lnTo>
                      <a:pt x="279" y="96"/>
                    </a:lnTo>
                    <a:lnTo>
                      <a:pt x="278" y="92"/>
                    </a:lnTo>
                    <a:lnTo>
                      <a:pt x="277" y="92"/>
                    </a:lnTo>
                    <a:lnTo>
                      <a:pt x="276" y="91"/>
                    </a:lnTo>
                    <a:lnTo>
                      <a:pt x="275" y="91"/>
                    </a:lnTo>
                    <a:lnTo>
                      <a:pt x="275" y="90"/>
                    </a:lnTo>
                    <a:lnTo>
                      <a:pt x="274" y="91"/>
                    </a:lnTo>
                    <a:lnTo>
                      <a:pt x="274" y="90"/>
                    </a:lnTo>
                    <a:lnTo>
                      <a:pt x="271" y="90"/>
                    </a:lnTo>
                    <a:lnTo>
                      <a:pt x="271" y="88"/>
                    </a:lnTo>
                    <a:lnTo>
                      <a:pt x="268" y="87"/>
                    </a:lnTo>
                    <a:lnTo>
                      <a:pt x="266" y="86"/>
                    </a:lnTo>
                    <a:lnTo>
                      <a:pt x="262" y="79"/>
                    </a:lnTo>
                    <a:lnTo>
                      <a:pt x="262" y="77"/>
                    </a:lnTo>
                    <a:lnTo>
                      <a:pt x="260" y="73"/>
                    </a:lnTo>
                    <a:lnTo>
                      <a:pt x="259" y="71"/>
                    </a:lnTo>
                    <a:lnTo>
                      <a:pt x="259" y="60"/>
                    </a:lnTo>
                    <a:lnTo>
                      <a:pt x="258" y="57"/>
                    </a:lnTo>
                    <a:lnTo>
                      <a:pt x="259" y="54"/>
                    </a:lnTo>
                    <a:lnTo>
                      <a:pt x="259" y="52"/>
                    </a:lnTo>
                    <a:lnTo>
                      <a:pt x="260" y="50"/>
                    </a:lnTo>
                    <a:lnTo>
                      <a:pt x="262" y="49"/>
                    </a:lnTo>
                    <a:lnTo>
                      <a:pt x="262" y="48"/>
                    </a:lnTo>
                    <a:lnTo>
                      <a:pt x="266" y="46"/>
                    </a:lnTo>
                    <a:lnTo>
                      <a:pt x="266" y="43"/>
                    </a:lnTo>
                    <a:lnTo>
                      <a:pt x="265" y="39"/>
                    </a:lnTo>
                    <a:lnTo>
                      <a:pt x="262" y="38"/>
                    </a:lnTo>
                    <a:lnTo>
                      <a:pt x="264" y="33"/>
                    </a:lnTo>
                    <a:lnTo>
                      <a:pt x="264" y="30"/>
                    </a:lnTo>
                    <a:lnTo>
                      <a:pt x="258" y="28"/>
                    </a:lnTo>
                    <a:lnTo>
                      <a:pt x="257" y="28"/>
                    </a:lnTo>
                    <a:lnTo>
                      <a:pt x="256" y="29"/>
                    </a:lnTo>
                    <a:lnTo>
                      <a:pt x="254" y="26"/>
                    </a:lnTo>
                    <a:lnTo>
                      <a:pt x="256" y="25"/>
                    </a:lnTo>
                    <a:lnTo>
                      <a:pt x="255" y="23"/>
                    </a:lnTo>
                    <a:lnTo>
                      <a:pt x="254" y="21"/>
                    </a:lnTo>
                    <a:lnTo>
                      <a:pt x="256" y="20"/>
                    </a:lnTo>
                    <a:lnTo>
                      <a:pt x="255" y="20"/>
                    </a:lnTo>
                    <a:lnTo>
                      <a:pt x="250" y="20"/>
                    </a:lnTo>
                    <a:lnTo>
                      <a:pt x="247" y="22"/>
                    </a:lnTo>
                    <a:lnTo>
                      <a:pt x="245" y="21"/>
                    </a:lnTo>
                    <a:lnTo>
                      <a:pt x="243" y="23"/>
                    </a:lnTo>
                    <a:lnTo>
                      <a:pt x="243" y="26"/>
                    </a:lnTo>
                    <a:lnTo>
                      <a:pt x="241" y="26"/>
                    </a:lnTo>
                    <a:lnTo>
                      <a:pt x="238" y="23"/>
                    </a:lnTo>
                    <a:lnTo>
                      <a:pt x="237" y="23"/>
                    </a:lnTo>
                    <a:lnTo>
                      <a:pt x="238" y="22"/>
                    </a:lnTo>
                    <a:lnTo>
                      <a:pt x="238" y="20"/>
                    </a:lnTo>
                    <a:lnTo>
                      <a:pt x="238" y="18"/>
                    </a:lnTo>
                    <a:lnTo>
                      <a:pt x="239" y="12"/>
                    </a:lnTo>
                    <a:lnTo>
                      <a:pt x="238" y="7"/>
                    </a:lnTo>
                    <a:lnTo>
                      <a:pt x="234" y="9"/>
                    </a:lnTo>
                    <a:lnTo>
                      <a:pt x="230" y="9"/>
                    </a:lnTo>
                    <a:lnTo>
                      <a:pt x="230" y="12"/>
                    </a:lnTo>
                    <a:lnTo>
                      <a:pt x="227" y="15"/>
                    </a:lnTo>
                    <a:lnTo>
                      <a:pt x="227" y="18"/>
                    </a:lnTo>
                    <a:lnTo>
                      <a:pt x="228" y="18"/>
                    </a:lnTo>
                    <a:lnTo>
                      <a:pt x="229" y="20"/>
                    </a:lnTo>
                    <a:lnTo>
                      <a:pt x="227" y="19"/>
                    </a:lnTo>
                    <a:lnTo>
                      <a:pt x="225" y="20"/>
                    </a:lnTo>
                    <a:lnTo>
                      <a:pt x="224" y="18"/>
                    </a:lnTo>
                    <a:lnTo>
                      <a:pt x="221" y="18"/>
                    </a:lnTo>
                    <a:lnTo>
                      <a:pt x="219" y="18"/>
                    </a:lnTo>
                    <a:lnTo>
                      <a:pt x="218" y="14"/>
                    </a:lnTo>
                    <a:lnTo>
                      <a:pt x="218" y="13"/>
                    </a:lnTo>
                    <a:lnTo>
                      <a:pt x="221" y="10"/>
                    </a:lnTo>
                    <a:lnTo>
                      <a:pt x="220" y="8"/>
                    </a:lnTo>
                    <a:lnTo>
                      <a:pt x="215" y="7"/>
                    </a:lnTo>
                    <a:lnTo>
                      <a:pt x="213" y="7"/>
                    </a:lnTo>
                    <a:lnTo>
                      <a:pt x="213" y="5"/>
                    </a:lnTo>
                    <a:lnTo>
                      <a:pt x="211" y="4"/>
                    </a:lnTo>
                    <a:lnTo>
                      <a:pt x="211" y="3"/>
                    </a:lnTo>
                    <a:lnTo>
                      <a:pt x="209" y="1"/>
                    </a:lnTo>
                    <a:lnTo>
                      <a:pt x="208" y="6"/>
                    </a:lnTo>
                    <a:lnTo>
                      <a:pt x="205" y="7"/>
                    </a:lnTo>
                    <a:lnTo>
                      <a:pt x="202" y="5"/>
                    </a:lnTo>
                    <a:lnTo>
                      <a:pt x="202" y="4"/>
                    </a:lnTo>
                    <a:lnTo>
                      <a:pt x="202" y="3"/>
                    </a:lnTo>
                    <a:lnTo>
                      <a:pt x="202" y="1"/>
                    </a:lnTo>
                    <a:lnTo>
                      <a:pt x="199" y="0"/>
                    </a:lnTo>
                    <a:lnTo>
                      <a:pt x="197" y="0"/>
                    </a:lnTo>
                    <a:lnTo>
                      <a:pt x="197" y="3"/>
                    </a:lnTo>
                    <a:lnTo>
                      <a:pt x="196" y="3"/>
                    </a:lnTo>
                    <a:lnTo>
                      <a:pt x="193" y="5"/>
                    </a:lnTo>
                    <a:lnTo>
                      <a:pt x="191" y="5"/>
                    </a:lnTo>
                    <a:lnTo>
                      <a:pt x="189" y="5"/>
                    </a:lnTo>
                    <a:lnTo>
                      <a:pt x="188" y="7"/>
                    </a:lnTo>
                    <a:lnTo>
                      <a:pt x="183" y="13"/>
                    </a:lnTo>
                    <a:lnTo>
                      <a:pt x="185" y="15"/>
                    </a:lnTo>
                    <a:lnTo>
                      <a:pt x="188" y="20"/>
                    </a:lnTo>
                    <a:lnTo>
                      <a:pt x="189" y="18"/>
                    </a:lnTo>
                    <a:lnTo>
                      <a:pt x="193" y="17"/>
                    </a:lnTo>
                    <a:lnTo>
                      <a:pt x="193" y="18"/>
                    </a:lnTo>
                    <a:lnTo>
                      <a:pt x="194" y="23"/>
                    </a:lnTo>
                    <a:lnTo>
                      <a:pt x="196" y="27"/>
                    </a:lnTo>
                    <a:lnTo>
                      <a:pt x="195" y="26"/>
                    </a:lnTo>
                    <a:lnTo>
                      <a:pt x="193" y="28"/>
                    </a:lnTo>
                    <a:lnTo>
                      <a:pt x="193" y="34"/>
                    </a:lnTo>
                    <a:lnTo>
                      <a:pt x="192" y="37"/>
                    </a:lnTo>
                    <a:lnTo>
                      <a:pt x="193" y="38"/>
                    </a:lnTo>
                    <a:lnTo>
                      <a:pt x="188" y="43"/>
                    </a:lnTo>
                    <a:lnTo>
                      <a:pt x="187" y="44"/>
                    </a:lnTo>
                    <a:lnTo>
                      <a:pt x="185" y="46"/>
                    </a:lnTo>
                    <a:lnTo>
                      <a:pt x="186" y="48"/>
                    </a:lnTo>
                    <a:lnTo>
                      <a:pt x="187" y="51"/>
                    </a:lnTo>
                    <a:lnTo>
                      <a:pt x="187" y="54"/>
                    </a:lnTo>
                    <a:lnTo>
                      <a:pt x="189" y="54"/>
                    </a:lnTo>
                    <a:lnTo>
                      <a:pt x="186" y="56"/>
                    </a:lnTo>
                    <a:lnTo>
                      <a:pt x="186" y="59"/>
                    </a:lnTo>
                    <a:lnTo>
                      <a:pt x="185" y="60"/>
                    </a:lnTo>
                    <a:lnTo>
                      <a:pt x="186" y="61"/>
                    </a:lnTo>
                    <a:lnTo>
                      <a:pt x="186" y="68"/>
                    </a:lnTo>
                    <a:lnTo>
                      <a:pt x="186" y="71"/>
                    </a:lnTo>
                    <a:lnTo>
                      <a:pt x="185" y="71"/>
                    </a:lnTo>
                    <a:lnTo>
                      <a:pt x="179" y="71"/>
                    </a:lnTo>
                    <a:lnTo>
                      <a:pt x="177" y="73"/>
                    </a:lnTo>
                    <a:lnTo>
                      <a:pt x="174" y="73"/>
                    </a:lnTo>
                    <a:lnTo>
                      <a:pt x="171" y="71"/>
                    </a:lnTo>
                    <a:lnTo>
                      <a:pt x="169" y="69"/>
                    </a:lnTo>
                    <a:lnTo>
                      <a:pt x="159" y="64"/>
                    </a:lnTo>
                    <a:lnTo>
                      <a:pt x="158" y="68"/>
                    </a:lnTo>
                    <a:lnTo>
                      <a:pt x="152" y="62"/>
                    </a:lnTo>
                    <a:lnTo>
                      <a:pt x="150" y="62"/>
                    </a:lnTo>
                    <a:lnTo>
                      <a:pt x="149" y="65"/>
                    </a:lnTo>
                    <a:lnTo>
                      <a:pt x="147" y="65"/>
                    </a:lnTo>
                    <a:lnTo>
                      <a:pt x="145" y="65"/>
                    </a:lnTo>
                    <a:lnTo>
                      <a:pt x="143" y="65"/>
                    </a:lnTo>
                    <a:lnTo>
                      <a:pt x="140" y="63"/>
                    </a:lnTo>
                    <a:lnTo>
                      <a:pt x="139" y="63"/>
                    </a:lnTo>
                    <a:lnTo>
                      <a:pt x="139" y="65"/>
                    </a:lnTo>
                    <a:lnTo>
                      <a:pt x="137" y="69"/>
                    </a:lnTo>
                    <a:lnTo>
                      <a:pt x="134" y="72"/>
                    </a:lnTo>
                    <a:lnTo>
                      <a:pt x="131" y="78"/>
                    </a:lnTo>
                    <a:lnTo>
                      <a:pt x="130" y="84"/>
                    </a:lnTo>
                    <a:lnTo>
                      <a:pt x="128" y="86"/>
                    </a:lnTo>
                    <a:lnTo>
                      <a:pt x="128" y="84"/>
                    </a:lnTo>
                    <a:lnTo>
                      <a:pt x="124" y="86"/>
                    </a:lnTo>
                    <a:lnTo>
                      <a:pt x="121" y="85"/>
                    </a:lnTo>
                    <a:lnTo>
                      <a:pt x="121" y="84"/>
                    </a:lnTo>
                    <a:lnTo>
                      <a:pt x="120" y="84"/>
                    </a:lnTo>
                    <a:lnTo>
                      <a:pt x="119" y="82"/>
                    </a:lnTo>
                    <a:lnTo>
                      <a:pt x="117" y="82"/>
                    </a:lnTo>
                    <a:lnTo>
                      <a:pt x="115" y="80"/>
                    </a:lnTo>
                    <a:lnTo>
                      <a:pt x="113" y="79"/>
                    </a:lnTo>
                    <a:lnTo>
                      <a:pt x="112" y="81"/>
                    </a:lnTo>
                    <a:lnTo>
                      <a:pt x="109" y="82"/>
                    </a:lnTo>
                    <a:lnTo>
                      <a:pt x="107" y="81"/>
                    </a:lnTo>
                    <a:lnTo>
                      <a:pt x="107" y="80"/>
                    </a:lnTo>
                    <a:lnTo>
                      <a:pt x="109" y="77"/>
                    </a:lnTo>
                    <a:lnTo>
                      <a:pt x="106" y="73"/>
                    </a:lnTo>
                    <a:lnTo>
                      <a:pt x="101" y="73"/>
                    </a:lnTo>
                    <a:lnTo>
                      <a:pt x="99" y="71"/>
                    </a:lnTo>
                    <a:lnTo>
                      <a:pt x="95" y="67"/>
                    </a:lnTo>
                    <a:lnTo>
                      <a:pt x="91" y="67"/>
                    </a:lnTo>
                    <a:lnTo>
                      <a:pt x="87" y="63"/>
                    </a:lnTo>
                    <a:lnTo>
                      <a:pt x="83" y="61"/>
                    </a:lnTo>
                    <a:lnTo>
                      <a:pt x="80" y="68"/>
                    </a:lnTo>
                    <a:lnTo>
                      <a:pt x="79" y="69"/>
                    </a:lnTo>
                    <a:lnTo>
                      <a:pt x="77" y="69"/>
                    </a:lnTo>
                    <a:lnTo>
                      <a:pt x="75" y="70"/>
                    </a:lnTo>
                    <a:lnTo>
                      <a:pt x="69" y="68"/>
                    </a:lnTo>
                    <a:lnTo>
                      <a:pt x="69" y="69"/>
                    </a:lnTo>
                    <a:lnTo>
                      <a:pt x="69" y="73"/>
                    </a:lnTo>
                    <a:lnTo>
                      <a:pt x="67" y="74"/>
                    </a:lnTo>
                    <a:lnTo>
                      <a:pt x="67" y="77"/>
                    </a:lnTo>
                    <a:lnTo>
                      <a:pt x="66" y="79"/>
                    </a:lnTo>
                    <a:lnTo>
                      <a:pt x="66" y="83"/>
                    </a:lnTo>
                    <a:lnTo>
                      <a:pt x="65" y="86"/>
                    </a:lnTo>
                    <a:lnTo>
                      <a:pt x="62" y="87"/>
                    </a:lnTo>
                    <a:lnTo>
                      <a:pt x="60" y="87"/>
                    </a:lnTo>
                    <a:lnTo>
                      <a:pt x="60" y="86"/>
                    </a:lnTo>
                    <a:lnTo>
                      <a:pt x="59" y="88"/>
                    </a:lnTo>
                    <a:lnTo>
                      <a:pt x="58" y="86"/>
                    </a:lnTo>
                    <a:lnTo>
                      <a:pt x="55" y="86"/>
                    </a:lnTo>
                    <a:lnTo>
                      <a:pt x="55" y="85"/>
                    </a:lnTo>
                    <a:lnTo>
                      <a:pt x="52" y="84"/>
                    </a:lnTo>
                    <a:lnTo>
                      <a:pt x="51" y="81"/>
                    </a:lnTo>
                    <a:lnTo>
                      <a:pt x="48" y="78"/>
                    </a:lnTo>
                    <a:lnTo>
                      <a:pt x="47" y="78"/>
                    </a:lnTo>
                    <a:lnTo>
                      <a:pt x="46" y="79"/>
                    </a:lnTo>
                    <a:lnTo>
                      <a:pt x="46" y="78"/>
                    </a:lnTo>
                    <a:lnTo>
                      <a:pt x="44" y="79"/>
                    </a:lnTo>
                    <a:lnTo>
                      <a:pt x="45" y="78"/>
                    </a:lnTo>
                    <a:lnTo>
                      <a:pt x="46" y="76"/>
                    </a:lnTo>
                    <a:lnTo>
                      <a:pt x="44" y="76"/>
                    </a:lnTo>
                    <a:lnTo>
                      <a:pt x="44" y="75"/>
                    </a:lnTo>
                    <a:lnTo>
                      <a:pt x="41" y="76"/>
                    </a:lnTo>
                    <a:lnTo>
                      <a:pt x="39" y="78"/>
                    </a:lnTo>
                    <a:lnTo>
                      <a:pt x="37" y="75"/>
                    </a:lnTo>
                    <a:lnTo>
                      <a:pt x="34" y="76"/>
                    </a:lnTo>
                    <a:lnTo>
                      <a:pt x="36" y="78"/>
                    </a:lnTo>
                    <a:lnTo>
                      <a:pt x="35" y="78"/>
                    </a:lnTo>
                    <a:lnTo>
                      <a:pt x="36" y="79"/>
                    </a:lnTo>
                    <a:lnTo>
                      <a:pt x="37" y="78"/>
                    </a:lnTo>
                    <a:lnTo>
                      <a:pt x="38" y="79"/>
                    </a:lnTo>
                    <a:lnTo>
                      <a:pt x="38" y="80"/>
                    </a:lnTo>
                    <a:lnTo>
                      <a:pt x="37" y="79"/>
                    </a:lnTo>
                    <a:lnTo>
                      <a:pt x="36" y="81"/>
                    </a:lnTo>
                    <a:lnTo>
                      <a:pt x="36" y="82"/>
                    </a:lnTo>
                    <a:lnTo>
                      <a:pt x="36" y="84"/>
                    </a:lnTo>
                    <a:lnTo>
                      <a:pt x="37" y="84"/>
                    </a:lnTo>
                    <a:lnTo>
                      <a:pt x="38" y="85"/>
                    </a:lnTo>
                    <a:lnTo>
                      <a:pt x="38" y="86"/>
                    </a:lnTo>
                    <a:lnTo>
                      <a:pt x="35" y="87"/>
                    </a:lnTo>
                    <a:lnTo>
                      <a:pt x="34" y="89"/>
                    </a:lnTo>
                    <a:lnTo>
                      <a:pt x="36" y="91"/>
                    </a:lnTo>
                    <a:lnTo>
                      <a:pt x="34" y="95"/>
                    </a:lnTo>
                    <a:lnTo>
                      <a:pt x="32" y="94"/>
                    </a:lnTo>
                    <a:lnTo>
                      <a:pt x="30" y="94"/>
                    </a:lnTo>
                    <a:lnTo>
                      <a:pt x="28" y="97"/>
                    </a:lnTo>
                    <a:lnTo>
                      <a:pt x="26" y="102"/>
                    </a:lnTo>
                    <a:lnTo>
                      <a:pt x="26" y="104"/>
                    </a:lnTo>
                    <a:lnTo>
                      <a:pt x="25" y="104"/>
                    </a:lnTo>
                    <a:lnTo>
                      <a:pt x="24" y="107"/>
                    </a:lnTo>
                    <a:lnTo>
                      <a:pt x="27" y="110"/>
                    </a:lnTo>
                    <a:lnTo>
                      <a:pt x="26" y="112"/>
                    </a:lnTo>
                    <a:lnTo>
                      <a:pt x="23" y="112"/>
                    </a:lnTo>
                    <a:lnTo>
                      <a:pt x="23" y="110"/>
                    </a:lnTo>
                    <a:lnTo>
                      <a:pt x="23" y="108"/>
                    </a:lnTo>
                    <a:lnTo>
                      <a:pt x="22" y="110"/>
                    </a:lnTo>
                    <a:lnTo>
                      <a:pt x="20" y="114"/>
                    </a:lnTo>
                    <a:lnTo>
                      <a:pt x="16" y="115"/>
                    </a:lnTo>
                    <a:lnTo>
                      <a:pt x="12" y="116"/>
                    </a:lnTo>
                    <a:lnTo>
                      <a:pt x="10" y="118"/>
                    </a:lnTo>
                    <a:lnTo>
                      <a:pt x="10" y="121"/>
                    </a:lnTo>
                    <a:lnTo>
                      <a:pt x="9" y="123"/>
                    </a:lnTo>
                    <a:lnTo>
                      <a:pt x="8" y="126"/>
                    </a:lnTo>
                    <a:lnTo>
                      <a:pt x="10" y="128"/>
                    </a:lnTo>
                    <a:lnTo>
                      <a:pt x="10" y="130"/>
                    </a:lnTo>
                    <a:lnTo>
                      <a:pt x="4" y="135"/>
                    </a:lnTo>
                    <a:lnTo>
                      <a:pt x="3" y="134"/>
                    </a:lnTo>
                    <a:lnTo>
                      <a:pt x="0" y="139"/>
                    </a:lnTo>
                    <a:lnTo>
                      <a:pt x="0" y="144"/>
                    </a:lnTo>
                    <a:lnTo>
                      <a:pt x="2" y="144"/>
                    </a:lnTo>
                    <a:lnTo>
                      <a:pt x="3" y="144"/>
                    </a:lnTo>
                    <a:lnTo>
                      <a:pt x="4" y="144"/>
                    </a:lnTo>
                    <a:lnTo>
                      <a:pt x="3" y="147"/>
                    </a:lnTo>
                    <a:lnTo>
                      <a:pt x="3" y="148"/>
                    </a:lnTo>
                    <a:lnTo>
                      <a:pt x="3" y="149"/>
                    </a:lnTo>
                    <a:lnTo>
                      <a:pt x="4" y="153"/>
                    </a:lnTo>
                    <a:lnTo>
                      <a:pt x="4" y="154"/>
                    </a:lnTo>
                    <a:lnTo>
                      <a:pt x="2" y="158"/>
                    </a:lnTo>
                    <a:lnTo>
                      <a:pt x="5" y="161"/>
                    </a:lnTo>
                    <a:lnTo>
                      <a:pt x="4" y="161"/>
                    </a:lnTo>
                    <a:lnTo>
                      <a:pt x="4" y="163"/>
                    </a:lnTo>
                    <a:lnTo>
                      <a:pt x="6" y="165"/>
                    </a:lnTo>
                    <a:lnTo>
                      <a:pt x="7" y="170"/>
                    </a:lnTo>
                    <a:lnTo>
                      <a:pt x="6" y="172"/>
                    </a:lnTo>
                    <a:lnTo>
                      <a:pt x="8" y="172"/>
                    </a:lnTo>
                    <a:lnTo>
                      <a:pt x="9" y="175"/>
                    </a:lnTo>
                    <a:lnTo>
                      <a:pt x="9" y="176"/>
                    </a:lnTo>
                    <a:lnTo>
                      <a:pt x="12" y="178"/>
                    </a:lnTo>
                    <a:lnTo>
                      <a:pt x="12" y="181"/>
                    </a:lnTo>
                    <a:lnTo>
                      <a:pt x="12" y="182"/>
                    </a:lnTo>
                    <a:lnTo>
                      <a:pt x="13" y="182"/>
                    </a:lnTo>
                    <a:lnTo>
                      <a:pt x="13" y="185"/>
                    </a:lnTo>
                    <a:lnTo>
                      <a:pt x="14" y="185"/>
                    </a:lnTo>
                    <a:lnTo>
                      <a:pt x="14" y="187"/>
                    </a:lnTo>
                    <a:lnTo>
                      <a:pt x="14" y="188"/>
                    </a:lnTo>
                    <a:lnTo>
                      <a:pt x="14" y="192"/>
                    </a:lnTo>
                    <a:lnTo>
                      <a:pt x="14" y="194"/>
                    </a:lnTo>
                    <a:lnTo>
                      <a:pt x="16" y="195"/>
                    </a:lnTo>
                    <a:lnTo>
                      <a:pt x="17" y="199"/>
                    </a:lnTo>
                    <a:lnTo>
                      <a:pt x="18" y="199"/>
                    </a:lnTo>
                    <a:lnTo>
                      <a:pt x="17" y="201"/>
                    </a:lnTo>
                    <a:lnTo>
                      <a:pt x="18" y="201"/>
                    </a:lnTo>
                    <a:lnTo>
                      <a:pt x="17" y="202"/>
                    </a:lnTo>
                    <a:lnTo>
                      <a:pt x="18" y="202"/>
                    </a:lnTo>
                    <a:lnTo>
                      <a:pt x="18" y="205"/>
                    </a:lnTo>
                    <a:lnTo>
                      <a:pt x="18" y="206"/>
                    </a:lnTo>
                    <a:lnTo>
                      <a:pt x="19" y="205"/>
                    </a:lnTo>
                    <a:lnTo>
                      <a:pt x="18" y="208"/>
                    </a:lnTo>
                    <a:lnTo>
                      <a:pt x="22" y="209"/>
                    </a:lnTo>
                    <a:lnTo>
                      <a:pt x="22" y="208"/>
                    </a:lnTo>
                    <a:lnTo>
                      <a:pt x="22" y="209"/>
                    </a:lnTo>
                    <a:lnTo>
                      <a:pt x="23" y="210"/>
                    </a:lnTo>
                    <a:lnTo>
                      <a:pt x="23" y="209"/>
                    </a:lnTo>
                    <a:lnTo>
                      <a:pt x="25" y="210"/>
                    </a:lnTo>
                    <a:lnTo>
                      <a:pt x="26" y="210"/>
                    </a:lnTo>
                    <a:lnTo>
                      <a:pt x="26" y="211"/>
                    </a:lnTo>
                    <a:lnTo>
                      <a:pt x="25" y="211"/>
                    </a:lnTo>
                    <a:lnTo>
                      <a:pt x="27" y="212"/>
                    </a:lnTo>
                    <a:lnTo>
                      <a:pt x="26" y="215"/>
                    </a:lnTo>
                    <a:lnTo>
                      <a:pt x="28" y="216"/>
                    </a:lnTo>
                    <a:lnTo>
                      <a:pt x="28" y="218"/>
                    </a:lnTo>
                    <a:lnTo>
                      <a:pt x="29" y="221"/>
                    </a:lnTo>
                    <a:lnTo>
                      <a:pt x="30" y="221"/>
                    </a:lnTo>
                    <a:lnTo>
                      <a:pt x="29" y="224"/>
                    </a:lnTo>
                    <a:lnTo>
                      <a:pt x="31" y="224"/>
                    </a:lnTo>
                    <a:lnTo>
                      <a:pt x="31" y="225"/>
                    </a:lnTo>
                    <a:lnTo>
                      <a:pt x="32" y="227"/>
                    </a:lnTo>
                    <a:lnTo>
                      <a:pt x="33" y="224"/>
                    </a:lnTo>
                    <a:lnTo>
                      <a:pt x="35" y="219"/>
                    </a:lnTo>
                    <a:lnTo>
                      <a:pt x="39" y="219"/>
                    </a:lnTo>
                    <a:lnTo>
                      <a:pt x="38" y="220"/>
                    </a:lnTo>
                    <a:lnTo>
                      <a:pt x="39" y="222"/>
                    </a:lnTo>
                    <a:lnTo>
                      <a:pt x="40" y="225"/>
                    </a:lnTo>
                    <a:lnTo>
                      <a:pt x="41" y="226"/>
                    </a:lnTo>
                    <a:lnTo>
                      <a:pt x="44" y="228"/>
                    </a:lnTo>
                    <a:lnTo>
                      <a:pt x="46" y="228"/>
                    </a:lnTo>
                    <a:lnTo>
                      <a:pt x="47" y="226"/>
                    </a:lnTo>
                    <a:lnTo>
                      <a:pt x="45" y="224"/>
                    </a:lnTo>
                    <a:lnTo>
                      <a:pt x="45" y="223"/>
                    </a:lnTo>
                    <a:lnTo>
                      <a:pt x="49" y="224"/>
                    </a:lnTo>
                    <a:lnTo>
                      <a:pt x="49" y="223"/>
                    </a:lnTo>
                    <a:lnTo>
                      <a:pt x="51" y="221"/>
                    </a:lnTo>
                    <a:lnTo>
                      <a:pt x="53" y="221"/>
                    </a:lnTo>
                    <a:lnTo>
                      <a:pt x="54" y="221"/>
                    </a:lnTo>
                    <a:lnTo>
                      <a:pt x="54" y="222"/>
                    </a:lnTo>
                    <a:lnTo>
                      <a:pt x="53" y="223"/>
                    </a:lnTo>
                    <a:lnTo>
                      <a:pt x="53" y="225"/>
                    </a:lnTo>
                    <a:lnTo>
                      <a:pt x="52" y="225"/>
                    </a:lnTo>
                    <a:lnTo>
                      <a:pt x="54" y="228"/>
                    </a:lnTo>
                    <a:lnTo>
                      <a:pt x="52" y="229"/>
                    </a:lnTo>
                    <a:lnTo>
                      <a:pt x="52" y="231"/>
                    </a:lnTo>
                    <a:lnTo>
                      <a:pt x="52" y="236"/>
                    </a:lnTo>
                    <a:lnTo>
                      <a:pt x="54" y="238"/>
                    </a:lnTo>
                    <a:lnTo>
                      <a:pt x="55" y="238"/>
                    </a:lnTo>
                    <a:lnTo>
                      <a:pt x="55" y="236"/>
                    </a:lnTo>
                    <a:lnTo>
                      <a:pt x="56" y="238"/>
                    </a:lnTo>
                    <a:lnTo>
                      <a:pt x="57" y="237"/>
                    </a:lnTo>
                    <a:lnTo>
                      <a:pt x="57" y="238"/>
                    </a:lnTo>
                    <a:lnTo>
                      <a:pt x="58" y="238"/>
                    </a:lnTo>
                    <a:lnTo>
                      <a:pt x="57" y="238"/>
                    </a:lnTo>
                    <a:lnTo>
                      <a:pt x="59" y="240"/>
                    </a:lnTo>
                    <a:lnTo>
                      <a:pt x="60" y="241"/>
                    </a:lnTo>
                    <a:lnTo>
                      <a:pt x="61" y="240"/>
                    </a:lnTo>
                    <a:lnTo>
                      <a:pt x="61" y="238"/>
                    </a:lnTo>
                    <a:lnTo>
                      <a:pt x="63" y="236"/>
                    </a:lnTo>
                    <a:lnTo>
                      <a:pt x="63" y="237"/>
                    </a:lnTo>
                    <a:lnTo>
                      <a:pt x="65" y="238"/>
                    </a:lnTo>
                    <a:lnTo>
                      <a:pt x="66" y="238"/>
                    </a:lnTo>
                    <a:lnTo>
                      <a:pt x="66" y="235"/>
                    </a:lnTo>
                    <a:lnTo>
                      <a:pt x="68" y="236"/>
                    </a:lnTo>
                    <a:lnTo>
                      <a:pt x="69" y="238"/>
                    </a:lnTo>
                    <a:lnTo>
                      <a:pt x="71" y="238"/>
                    </a:lnTo>
                    <a:lnTo>
                      <a:pt x="71" y="236"/>
                    </a:lnTo>
                    <a:lnTo>
                      <a:pt x="75" y="237"/>
                    </a:lnTo>
                    <a:lnTo>
                      <a:pt x="78" y="237"/>
                    </a:lnTo>
                    <a:lnTo>
                      <a:pt x="78" y="236"/>
                    </a:lnTo>
                    <a:lnTo>
                      <a:pt x="82" y="240"/>
                    </a:lnTo>
                    <a:lnTo>
                      <a:pt x="82" y="239"/>
                    </a:lnTo>
                    <a:lnTo>
                      <a:pt x="82" y="235"/>
                    </a:lnTo>
                    <a:lnTo>
                      <a:pt x="84" y="234"/>
                    </a:lnTo>
                    <a:lnTo>
                      <a:pt x="84" y="233"/>
                    </a:lnTo>
                    <a:lnTo>
                      <a:pt x="88" y="234"/>
                    </a:lnTo>
                    <a:lnTo>
                      <a:pt x="89" y="232"/>
                    </a:lnTo>
                    <a:lnTo>
                      <a:pt x="90" y="233"/>
                    </a:lnTo>
                    <a:lnTo>
                      <a:pt x="93" y="225"/>
                    </a:lnTo>
                    <a:lnTo>
                      <a:pt x="93" y="224"/>
                    </a:lnTo>
                    <a:lnTo>
                      <a:pt x="100" y="226"/>
                    </a:lnTo>
                    <a:lnTo>
                      <a:pt x="101" y="225"/>
                    </a:lnTo>
                    <a:lnTo>
                      <a:pt x="102" y="221"/>
                    </a:lnTo>
                    <a:lnTo>
                      <a:pt x="101" y="212"/>
                    </a:lnTo>
                    <a:lnTo>
                      <a:pt x="101" y="207"/>
                    </a:lnTo>
                    <a:lnTo>
                      <a:pt x="115" y="212"/>
                    </a:lnTo>
                    <a:lnTo>
                      <a:pt x="121" y="218"/>
                    </a:lnTo>
                    <a:lnTo>
                      <a:pt x="128" y="213"/>
                    </a:lnTo>
                    <a:lnTo>
                      <a:pt x="129" y="213"/>
                    </a:lnTo>
                    <a:lnTo>
                      <a:pt x="130" y="212"/>
                    </a:lnTo>
                    <a:lnTo>
                      <a:pt x="131" y="211"/>
                    </a:lnTo>
                    <a:lnTo>
                      <a:pt x="130" y="209"/>
                    </a:lnTo>
                    <a:lnTo>
                      <a:pt x="128" y="207"/>
                    </a:lnTo>
                    <a:lnTo>
                      <a:pt x="129" y="205"/>
                    </a:lnTo>
                    <a:lnTo>
                      <a:pt x="128" y="204"/>
                    </a:lnTo>
                    <a:lnTo>
                      <a:pt x="133" y="203"/>
                    </a:lnTo>
                    <a:lnTo>
                      <a:pt x="133" y="202"/>
                    </a:lnTo>
                    <a:lnTo>
                      <a:pt x="136" y="201"/>
                    </a:lnTo>
                    <a:lnTo>
                      <a:pt x="138" y="201"/>
                    </a:lnTo>
                    <a:lnTo>
                      <a:pt x="139" y="201"/>
                    </a:lnTo>
                    <a:lnTo>
                      <a:pt x="140" y="200"/>
                    </a:lnTo>
                    <a:lnTo>
                      <a:pt x="140" y="202"/>
                    </a:lnTo>
                    <a:lnTo>
                      <a:pt x="143" y="200"/>
                    </a:lnTo>
                    <a:lnTo>
                      <a:pt x="145" y="199"/>
                    </a:lnTo>
                    <a:lnTo>
                      <a:pt x="144" y="195"/>
                    </a:lnTo>
                    <a:lnTo>
                      <a:pt x="145" y="195"/>
                    </a:lnTo>
                    <a:lnTo>
                      <a:pt x="144" y="191"/>
                    </a:lnTo>
                    <a:lnTo>
                      <a:pt x="142" y="191"/>
                    </a:lnTo>
                    <a:lnTo>
                      <a:pt x="145" y="191"/>
                    </a:lnTo>
                    <a:lnTo>
                      <a:pt x="145" y="190"/>
                    </a:lnTo>
                    <a:lnTo>
                      <a:pt x="147" y="191"/>
                    </a:lnTo>
                    <a:lnTo>
                      <a:pt x="147" y="190"/>
                    </a:lnTo>
                    <a:lnTo>
                      <a:pt x="148" y="190"/>
                    </a:lnTo>
                    <a:lnTo>
                      <a:pt x="148" y="191"/>
                    </a:lnTo>
                    <a:lnTo>
                      <a:pt x="147" y="185"/>
                    </a:lnTo>
                    <a:lnTo>
                      <a:pt x="148" y="184"/>
                    </a:lnTo>
                    <a:lnTo>
                      <a:pt x="153" y="185"/>
                    </a:lnTo>
                    <a:lnTo>
                      <a:pt x="153" y="186"/>
                    </a:lnTo>
                    <a:lnTo>
                      <a:pt x="153" y="189"/>
                    </a:lnTo>
                    <a:lnTo>
                      <a:pt x="152" y="189"/>
                    </a:lnTo>
                    <a:lnTo>
                      <a:pt x="153" y="191"/>
                    </a:lnTo>
                    <a:lnTo>
                      <a:pt x="154" y="191"/>
                    </a:lnTo>
                    <a:lnTo>
                      <a:pt x="155" y="192"/>
                    </a:lnTo>
                    <a:lnTo>
                      <a:pt x="155" y="191"/>
                    </a:lnTo>
                    <a:lnTo>
                      <a:pt x="157" y="191"/>
                    </a:lnTo>
                    <a:lnTo>
                      <a:pt x="158" y="195"/>
                    </a:lnTo>
                    <a:lnTo>
                      <a:pt x="156" y="195"/>
                    </a:lnTo>
                    <a:lnTo>
                      <a:pt x="158" y="196"/>
                    </a:lnTo>
                    <a:lnTo>
                      <a:pt x="158" y="197"/>
                    </a:lnTo>
                    <a:lnTo>
                      <a:pt x="161" y="197"/>
                    </a:lnTo>
                    <a:lnTo>
                      <a:pt x="162" y="199"/>
                    </a:lnTo>
                    <a:lnTo>
                      <a:pt x="162" y="196"/>
                    </a:lnTo>
                    <a:lnTo>
                      <a:pt x="164" y="196"/>
                    </a:lnTo>
                    <a:lnTo>
                      <a:pt x="164" y="194"/>
                    </a:lnTo>
                    <a:lnTo>
                      <a:pt x="165" y="193"/>
                    </a:lnTo>
                    <a:lnTo>
                      <a:pt x="166" y="194"/>
                    </a:lnTo>
                    <a:lnTo>
                      <a:pt x="165" y="194"/>
                    </a:lnTo>
                    <a:lnTo>
                      <a:pt x="165" y="195"/>
                    </a:lnTo>
                    <a:lnTo>
                      <a:pt x="167" y="195"/>
                    </a:lnTo>
                    <a:lnTo>
                      <a:pt x="167" y="196"/>
                    </a:lnTo>
                    <a:lnTo>
                      <a:pt x="169" y="196"/>
                    </a:lnTo>
                    <a:lnTo>
                      <a:pt x="170" y="196"/>
                    </a:lnTo>
                    <a:lnTo>
                      <a:pt x="173" y="195"/>
                    </a:lnTo>
                    <a:lnTo>
                      <a:pt x="173" y="196"/>
                    </a:lnTo>
                    <a:lnTo>
                      <a:pt x="172" y="197"/>
                    </a:lnTo>
                    <a:lnTo>
                      <a:pt x="173" y="198"/>
                    </a:lnTo>
                    <a:lnTo>
                      <a:pt x="175" y="204"/>
                    </a:lnTo>
                    <a:lnTo>
                      <a:pt x="176" y="204"/>
                    </a:lnTo>
                    <a:lnTo>
                      <a:pt x="178" y="205"/>
                    </a:lnTo>
                    <a:lnTo>
                      <a:pt x="178" y="208"/>
                    </a:lnTo>
                    <a:lnTo>
                      <a:pt x="178" y="207"/>
                    </a:lnTo>
                    <a:lnTo>
                      <a:pt x="180" y="207"/>
                    </a:lnTo>
                    <a:lnTo>
                      <a:pt x="180" y="208"/>
                    </a:lnTo>
                    <a:lnTo>
                      <a:pt x="179" y="210"/>
                    </a:lnTo>
                    <a:lnTo>
                      <a:pt x="180" y="212"/>
                    </a:lnTo>
                    <a:lnTo>
                      <a:pt x="180" y="214"/>
                    </a:lnTo>
                    <a:lnTo>
                      <a:pt x="181" y="212"/>
                    </a:lnTo>
                    <a:lnTo>
                      <a:pt x="182" y="213"/>
                    </a:lnTo>
                    <a:lnTo>
                      <a:pt x="184" y="212"/>
                    </a:lnTo>
                    <a:lnTo>
                      <a:pt x="186" y="212"/>
                    </a:lnTo>
                    <a:lnTo>
                      <a:pt x="187" y="216"/>
                    </a:lnTo>
                    <a:lnTo>
                      <a:pt x="189" y="217"/>
                    </a:lnTo>
                    <a:lnTo>
                      <a:pt x="188" y="218"/>
                    </a:lnTo>
                    <a:lnTo>
                      <a:pt x="190" y="218"/>
                    </a:lnTo>
                    <a:lnTo>
                      <a:pt x="193" y="221"/>
                    </a:lnTo>
                    <a:lnTo>
                      <a:pt x="192" y="223"/>
                    </a:lnTo>
                    <a:lnTo>
                      <a:pt x="192" y="224"/>
                    </a:lnTo>
                    <a:lnTo>
                      <a:pt x="193" y="223"/>
                    </a:lnTo>
                    <a:lnTo>
                      <a:pt x="193" y="225"/>
                    </a:lnTo>
                    <a:lnTo>
                      <a:pt x="193" y="231"/>
                    </a:lnTo>
                    <a:lnTo>
                      <a:pt x="194" y="231"/>
                    </a:lnTo>
                    <a:lnTo>
                      <a:pt x="194" y="232"/>
                    </a:lnTo>
                    <a:lnTo>
                      <a:pt x="197" y="232"/>
                    </a:lnTo>
                    <a:lnTo>
                      <a:pt x="197" y="233"/>
                    </a:lnTo>
                    <a:lnTo>
                      <a:pt x="198" y="233"/>
                    </a:lnTo>
                    <a:lnTo>
                      <a:pt x="198" y="234"/>
                    </a:lnTo>
                    <a:lnTo>
                      <a:pt x="200" y="233"/>
                    </a:lnTo>
                    <a:lnTo>
                      <a:pt x="202" y="234"/>
                    </a:lnTo>
                    <a:lnTo>
                      <a:pt x="204" y="236"/>
                    </a:lnTo>
                    <a:lnTo>
                      <a:pt x="203" y="236"/>
                    </a:lnTo>
                    <a:lnTo>
                      <a:pt x="204" y="236"/>
                    </a:lnTo>
                    <a:lnTo>
                      <a:pt x="204" y="238"/>
                    </a:lnTo>
                    <a:lnTo>
                      <a:pt x="205" y="238"/>
                    </a:lnTo>
                    <a:lnTo>
                      <a:pt x="205" y="239"/>
                    </a:lnTo>
                    <a:lnTo>
                      <a:pt x="205" y="241"/>
                    </a:lnTo>
                    <a:lnTo>
                      <a:pt x="207" y="242"/>
                    </a:lnTo>
                    <a:lnTo>
                      <a:pt x="208" y="241"/>
                    </a:lnTo>
                    <a:lnTo>
                      <a:pt x="212" y="244"/>
                    </a:lnTo>
                    <a:lnTo>
                      <a:pt x="213" y="246"/>
                    </a:lnTo>
                    <a:lnTo>
                      <a:pt x="215" y="248"/>
                    </a:lnTo>
                    <a:lnTo>
                      <a:pt x="218" y="249"/>
                    </a:lnTo>
                    <a:lnTo>
                      <a:pt x="221" y="251"/>
                    </a:lnTo>
                    <a:lnTo>
                      <a:pt x="224" y="255"/>
                    </a:lnTo>
                    <a:lnTo>
                      <a:pt x="226" y="254"/>
                    </a:lnTo>
                    <a:lnTo>
                      <a:pt x="227" y="254"/>
                    </a:lnTo>
                    <a:lnTo>
                      <a:pt x="229" y="254"/>
                    </a:lnTo>
                    <a:lnTo>
                      <a:pt x="229" y="253"/>
                    </a:lnTo>
                    <a:lnTo>
                      <a:pt x="230" y="250"/>
                    </a:lnTo>
                    <a:lnTo>
                      <a:pt x="229" y="249"/>
                    </a:lnTo>
                    <a:lnTo>
                      <a:pt x="231" y="249"/>
                    </a:lnTo>
                    <a:lnTo>
                      <a:pt x="231" y="247"/>
                    </a:lnTo>
                    <a:lnTo>
                      <a:pt x="234" y="246"/>
                    </a:lnTo>
                    <a:lnTo>
                      <a:pt x="235" y="244"/>
                    </a:lnTo>
                    <a:lnTo>
                      <a:pt x="236" y="243"/>
                    </a:lnTo>
                    <a:lnTo>
                      <a:pt x="237" y="243"/>
                    </a:lnTo>
                    <a:lnTo>
                      <a:pt x="238" y="242"/>
                    </a:lnTo>
                    <a:lnTo>
                      <a:pt x="239" y="244"/>
                    </a:lnTo>
                    <a:lnTo>
                      <a:pt x="240" y="243"/>
                    </a:lnTo>
                    <a:lnTo>
                      <a:pt x="242" y="243"/>
                    </a:lnTo>
                    <a:lnTo>
                      <a:pt x="243" y="244"/>
                    </a:lnTo>
                    <a:lnTo>
                      <a:pt x="246" y="246"/>
                    </a:lnTo>
                    <a:lnTo>
                      <a:pt x="246" y="248"/>
                    </a:lnTo>
                    <a:lnTo>
                      <a:pt x="249" y="249"/>
                    </a:lnTo>
                    <a:lnTo>
                      <a:pt x="250" y="250"/>
                    </a:lnTo>
                    <a:lnTo>
                      <a:pt x="251" y="248"/>
                    </a:lnTo>
                    <a:lnTo>
                      <a:pt x="252" y="250"/>
                    </a:lnTo>
                    <a:lnTo>
                      <a:pt x="253" y="250"/>
                    </a:lnTo>
                    <a:lnTo>
                      <a:pt x="253" y="249"/>
                    </a:lnTo>
                    <a:lnTo>
                      <a:pt x="256" y="250"/>
                    </a:lnTo>
                    <a:lnTo>
                      <a:pt x="256" y="252"/>
                    </a:lnTo>
                    <a:lnTo>
                      <a:pt x="257" y="255"/>
                    </a:lnTo>
                    <a:lnTo>
                      <a:pt x="258" y="255"/>
                    </a:lnTo>
                    <a:lnTo>
                      <a:pt x="260" y="256"/>
                    </a:lnTo>
                    <a:lnTo>
                      <a:pt x="261" y="258"/>
                    </a:lnTo>
                    <a:lnTo>
                      <a:pt x="263" y="260"/>
                    </a:lnTo>
                    <a:lnTo>
                      <a:pt x="264" y="255"/>
                    </a:lnTo>
                    <a:lnTo>
                      <a:pt x="266" y="254"/>
                    </a:lnTo>
                    <a:lnTo>
                      <a:pt x="268" y="255"/>
                    </a:lnTo>
                    <a:lnTo>
                      <a:pt x="267" y="256"/>
                    </a:lnTo>
                    <a:lnTo>
                      <a:pt x="268" y="259"/>
                    </a:lnTo>
                    <a:lnTo>
                      <a:pt x="267" y="259"/>
                    </a:lnTo>
                    <a:lnTo>
                      <a:pt x="268" y="261"/>
                    </a:lnTo>
                    <a:lnTo>
                      <a:pt x="269" y="262"/>
                    </a:lnTo>
                    <a:lnTo>
                      <a:pt x="269" y="263"/>
                    </a:lnTo>
                    <a:lnTo>
                      <a:pt x="266" y="262"/>
                    </a:lnTo>
                    <a:lnTo>
                      <a:pt x="266" y="263"/>
                    </a:lnTo>
                    <a:lnTo>
                      <a:pt x="268" y="263"/>
                    </a:lnTo>
                    <a:lnTo>
                      <a:pt x="268" y="265"/>
                    </a:lnTo>
                    <a:lnTo>
                      <a:pt x="267" y="265"/>
                    </a:lnTo>
                    <a:lnTo>
                      <a:pt x="268" y="265"/>
                    </a:lnTo>
                    <a:lnTo>
                      <a:pt x="268" y="267"/>
                    </a:lnTo>
                    <a:lnTo>
                      <a:pt x="271" y="268"/>
                    </a:lnTo>
                    <a:lnTo>
                      <a:pt x="273" y="267"/>
                    </a:lnTo>
                    <a:lnTo>
                      <a:pt x="274" y="268"/>
                    </a:lnTo>
                    <a:lnTo>
                      <a:pt x="275" y="266"/>
                    </a:lnTo>
                    <a:lnTo>
                      <a:pt x="277" y="268"/>
                    </a:lnTo>
                    <a:lnTo>
                      <a:pt x="277" y="267"/>
                    </a:lnTo>
                    <a:lnTo>
                      <a:pt x="278" y="268"/>
                    </a:lnTo>
                    <a:lnTo>
                      <a:pt x="278" y="267"/>
                    </a:lnTo>
                    <a:lnTo>
                      <a:pt x="277" y="265"/>
                    </a:lnTo>
                    <a:lnTo>
                      <a:pt x="278" y="264"/>
                    </a:lnTo>
                    <a:lnTo>
                      <a:pt x="279" y="263"/>
                    </a:lnTo>
                    <a:lnTo>
                      <a:pt x="280" y="266"/>
                    </a:lnTo>
                    <a:lnTo>
                      <a:pt x="282" y="266"/>
                    </a:lnTo>
                    <a:lnTo>
                      <a:pt x="282" y="265"/>
                    </a:lnTo>
                    <a:lnTo>
                      <a:pt x="284" y="263"/>
                    </a:lnTo>
                    <a:lnTo>
                      <a:pt x="283" y="262"/>
                    </a:lnTo>
                    <a:lnTo>
                      <a:pt x="285" y="262"/>
                    </a:lnTo>
                    <a:lnTo>
                      <a:pt x="286" y="260"/>
                    </a:lnTo>
                    <a:lnTo>
                      <a:pt x="283" y="258"/>
                    </a:lnTo>
                    <a:lnTo>
                      <a:pt x="283" y="254"/>
                    </a:lnTo>
                    <a:lnTo>
                      <a:pt x="282" y="252"/>
                    </a:lnTo>
                    <a:lnTo>
                      <a:pt x="283" y="249"/>
                    </a:lnTo>
                    <a:lnTo>
                      <a:pt x="287" y="249"/>
                    </a:lnTo>
                    <a:lnTo>
                      <a:pt x="290" y="249"/>
                    </a:lnTo>
                    <a:lnTo>
                      <a:pt x="291" y="244"/>
                    </a:lnTo>
                    <a:lnTo>
                      <a:pt x="293" y="246"/>
                    </a:lnTo>
                    <a:lnTo>
                      <a:pt x="294" y="246"/>
                    </a:lnTo>
                    <a:lnTo>
                      <a:pt x="295" y="244"/>
                    </a:lnTo>
                    <a:lnTo>
                      <a:pt x="294" y="242"/>
                    </a:lnTo>
                    <a:lnTo>
                      <a:pt x="295" y="241"/>
                    </a:lnTo>
                    <a:lnTo>
                      <a:pt x="294" y="241"/>
                    </a:lnTo>
                    <a:lnTo>
                      <a:pt x="294" y="239"/>
                    </a:lnTo>
                    <a:lnTo>
                      <a:pt x="299" y="242"/>
                    </a:lnTo>
                    <a:lnTo>
                      <a:pt x="300" y="243"/>
                    </a:lnTo>
                    <a:lnTo>
                      <a:pt x="300" y="244"/>
                    </a:lnTo>
                    <a:lnTo>
                      <a:pt x="299" y="244"/>
                    </a:lnTo>
                    <a:lnTo>
                      <a:pt x="298" y="246"/>
                    </a:lnTo>
                    <a:lnTo>
                      <a:pt x="302" y="252"/>
                    </a:lnTo>
                    <a:lnTo>
                      <a:pt x="302" y="254"/>
                    </a:lnTo>
                    <a:lnTo>
                      <a:pt x="305" y="254"/>
                    </a:lnTo>
                    <a:lnTo>
                      <a:pt x="305" y="255"/>
                    </a:lnTo>
                    <a:lnTo>
                      <a:pt x="307" y="255"/>
                    </a:lnTo>
                    <a:lnTo>
                      <a:pt x="308" y="257"/>
                    </a:lnTo>
                    <a:lnTo>
                      <a:pt x="311" y="257"/>
                    </a:lnTo>
                    <a:lnTo>
                      <a:pt x="311" y="253"/>
                    </a:lnTo>
                    <a:lnTo>
                      <a:pt x="312" y="254"/>
                    </a:lnTo>
                    <a:lnTo>
                      <a:pt x="314" y="253"/>
                    </a:lnTo>
                    <a:lnTo>
                      <a:pt x="315" y="253"/>
                    </a:lnTo>
                    <a:lnTo>
                      <a:pt x="317" y="252"/>
                    </a:lnTo>
                    <a:lnTo>
                      <a:pt x="318" y="252"/>
                    </a:lnTo>
                    <a:lnTo>
                      <a:pt x="318" y="253"/>
                    </a:lnTo>
                    <a:lnTo>
                      <a:pt x="319" y="253"/>
                    </a:lnTo>
                    <a:lnTo>
                      <a:pt x="319" y="254"/>
                    </a:lnTo>
                    <a:lnTo>
                      <a:pt x="320" y="255"/>
                    </a:lnTo>
                    <a:lnTo>
                      <a:pt x="320" y="254"/>
                    </a:lnTo>
                    <a:lnTo>
                      <a:pt x="321" y="254"/>
                    </a:lnTo>
                    <a:lnTo>
                      <a:pt x="321" y="258"/>
                    </a:lnTo>
                    <a:lnTo>
                      <a:pt x="322" y="258"/>
                    </a:lnTo>
                    <a:lnTo>
                      <a:pt x="322" y="257"/>
                    </a:lnTo>
                    <a:lnTo>
                      <a:pt x="323" y="255"/>
                    </a:lnTo>
                    <a:lnTo>
                      <a:pt x="323" y="258"/>
                    </a:lnTo>
                    <a:lnTo>
                      <a:pt x="324" y="257"/>
                    </a:lnTo>
                    <a:lnTo>
                      <a:pt x="326" y="256"/>
                    </a:lnTo>
                    <a:lnTo>
                      <a:pt x="335" y="256"/>
                    </a:lnTo>
                    <a:lnTo>
                      <a:pt x="335" y="255"/>
                    </a:lnTo>
                    <a:lnTo>
                      <a:pt x="334" y="252"/>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4" name="Group 128">
              <a:extLst>
                <a:ext uri="{FF2B5EF4-FFF2-40B4-BE49-F238E27FC236}">
                  <a16:creationId xmlns:a16="http://schemas.microsoft.com/office/drawing/2014/main" id="{40A9EE15-D4C4-51BA-35D7-6A8A202ABFC9}"/>
                </a:ext>
              </a:extLst>
            </p:cNvPr>
            <p:cNvGrpSpPr>
              <a:grpSpLocks/>
            </p:cNvGrpSpPr>
            <p:nvPr/>
          </p:nvGrpSpPr>
          <p:grpSpPr bwMode="auto">
            <a:xfrm>
              <a:off x="791" y="2910"/>
              <a:ext cx="569" cy="509"/>
              <a:chOff x="791" y="2910"/>
              <a:chExt cx="569" cy="509"/>
            </a:xfrm>
          </p:grpSpPr>
          <p:sp>
            <p:nvSpPr>
              <p:cNvPr id="142" name="Freeform 126">
                <a:extLst>
                  <a:ext uri="{FF2B5EF4-FFF2-40B4-BE49-F238E27FC236}">
                    <a16:creationId xmlns:a16="http://schemas.microsoft.com/office/drawing/2014/main" id="{003B2B9B-E36E-40EE-043B-20E943DBF6FB}"/>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43" name="Freeform 127">
                <a:extLst>
                  <a:ext uri="{FF2B5EF4-FFF2-40B4-BE49-F238E27FC236}">
                    <a16:creationId xmlns:a16="http://schemas.microsoft.com/office/drawing/2014/main" id="{86CA14B6-9DB1-B904-43A9-0C4F48AFF144}"/>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noFill/>
              <a:ln w="3175"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5" name="Group 131">
              <a:extLst>
                <a:ext uri="{FF2B5EF4-FFF2-40B4-BE49-F238E27FC236}">
                  <a16:creationId xmlns:a16="http://schemas.microsoft.com/office/drawing/2014/main" id="{DB70D471-DDE5-DDEB-758B-79A6456D2C58}"/>
                </a:ext>
              </a:extLst>
            </p:cNvPr>
            <p:cNvGrpSpPr>
              <a:grpSpLocks/>
            </p:cNvGrpSpPr>
            <p:nvPr/>
          </p:nvGrpSpPr>
          <p:grpSpPr bwMode="auto">
            <a:xfrm>
              <a:off x="791" y="2910"/>
              <a:ext cx="569" cy="509"/>
              <a:chOff x="791" y="2910"/>
              <a:chExt cx="569" cy="509"/>
            </a:xfrm>
          </p:grpSpPr>
          <p:sp>
            <p:nvSpPr>
              <p:cNvPr id="140" name="Freeform 129">
                <a:extLst>
                  <a:ext uri="{FF2B5EF4-FFF2-40B4-BE49-F238E27FC236}">
                    <a16:creationId xmlns:a16="http://schemas.microsoft.com/office/drawing/2014/main" id="{AA775581-7AE3-1A24-AB70-96FFF43B06C9}"/>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41" name="Freeform 130">
                <a:extLst>
                  <a:ext uri="{FF2B5EF4-FFF2-40B4-BE49-F238E27FC236}">
                    <a16:creationId xmlns:a16="http://schemas.microsoft.com/office/drawing/2014/main" id="{126D85B9-B8E1-827C-9E34-709B670B92DD}"/>
                  </a:ext>
                </a:extLst>
              </p:cNvPr>
              <p:cNvSpPr>
                <a:spLocks/>
              </p:cNvSpPr>
              <p:nvPr/>
            </p:nvSpPr>
            <p:spPr bwMode="auto">
              <a:xfrm>
                <a:off x="791" y="2910"/>
                <a:ext cx="569" cy="509"/>
              </a:xfrm>
              <a:custGeom>
                <a:avLst/>
                <a:gdLst>
                  <a:gd name="T0" fmla="*/ 128 w 569"/>
                  <a:gd name="T1" fmla="*/ 470 h 509"/>
                  <a:gd name="T2" fmla="*/ 100 w 569"/>
                  <a:gd name="T3" fmla="*/ 473 h 509"/>
                  <a:gd name="T4" fmla="*/ 79 w 569"/>
                  <a:gd name="T5" fmla="*/ 467 h 509"/>
                  <a:gd name="T6" fmla="*/ 69 w 569"/>
                  <a:gd name="T7" fmla="*/ 420 h 509"/>
                  <a:gd name="T8" fmla="*/ 60 w 569"/>
                  <a:gd name="T9" fmla="*/ 397 h 509"/>
                  <a:gd name="T10" fmla="*/ 56 w 569"/>
                  <a:gd name="T11" fmla="*/ 386 h 509"/>
                  <a:gd name="T12" fmla="*/ 81 w 569"/>
                  <a:gd name="T13" fmla="*/ 368 h 509"/>
                  <a:gd name="T14" fmla="*/ 91 w 569"/>
                  <a:gd name="T15" fmla="*/ 338 h 509"/>
                  <a:gd name="T16" fmla="*/ 106 w 569"/>
                  <a:gd name="T17" fmla="*/ 306 h 509"/>
                  <a:gd name="T18" fmla="*/ 89 w 569"/>
                  <a:gd name="T19" fmla="*/ 267 h 509"/>
                  <a:gd name="T20" fmla="*/ 60 w 569"/>
                  <a:gd name="T21" fmla="*/ 236 h 509"/>
                  <a:gd name="T22" fmla="*/ 33 w 569"/>
                  <a:gd name="T23" fmla="*/ 210 h 509"/>
                  <a:gd name="T24" fmla="*/ 6 w 569"/>
                  <a:gd name="T25" fmla="*/ 198 h 509"/>
                  <a:gd name="T26" fmla="*/ 25 w 569"/>
                  <a:gd name="T27" fmla="*/ 175 h 509"/>
                  <a:gd name="T28" fmla="*/ 41 w 569"/>
                  <a:gd name="T29" fmla="*/ 146 h 509"/>
                  <a:gd name="T30" fmla="*/ 85 w 569"/>
                  <a:gd name="T31" fmla="*/ 126 h 509"/>
                  <a:gd name="T32" fmla="*/ 128 w 569"/>
                  <a:gd name="T33" fmla="*/ 122 h 509"/>
                  <a:gd name="T34" fmla="*/ 164 w 569"/>
                  <a:gd name="T35" fmla="*/ 107 h 509"/>
                  <a:gd name="T36" fmla="*/ 188 w 569"/>
                  <a:gd name="T37" fmla="*/ 92 h 509"/>
                  <a:gd name="T38" fmla="*/ 237 w 569"/>
                  <a:gd name="T39" fmla="*/ 103 h 509"/>
                  <a:gd name="T40" fmla="*/ 273 w 569"/>
                  <a:gd name="T41" fmla="*/ 101 h 509"/>
                  <a:gd name="T42" fmla="*/ 282 w 569"/>
                  <a:gd name="T43" fmla="*/ 78 h 509"/>
                  <a:gd name="T44" fmla="*/ 295 w 569"/>
                  <a:gd name="T45" fmla="*/ 68 h 509"/>
                  <a:gd name="T46" fmla="*/ 321 w 569"/>
                  <a:gd name="T47" fmla="*/ 39 h 509"/>
                  <a:gd name="T48" fmla="*/ 343 w 569"/>
                  <a:gd name="T49" fmla="*/ 44 h 509"/>
                  <a:gd name="T50" fmla="*/ 368 w 569"/>
                  <a:gd name="T51" fmla="*/ 52 h 509"/>
                  <a:gd name="T52" fmla="*/ 423 w 569"/>
                  <a:gd name="T53" fmla="*/ 18 h 509"/>
                  <a:gd name="T54" fmla="*/ 446 w 569"/>
                  <a:gd name="T55" fmla="*/ 7 h 509"/>
                  <a:gd name="T56" fmla="*/ 468 w 569"/>
                  <a:gd name="T57" fmla="*/ 20 h 509"/>
                  <a:gd name="T58" fmla="*/ 488 w 569"/>
                  <a:gd name="T59" fmla="*/ 49 h 509"/>
                  <a:gd name="T60" fmla="*/ 491 w 569"/>
                  <a:gd name="T61" fmla="*/ 77 h 509"/>
                  <a:gd name="T62" fmla="*/ 489 w 569"/>
                  <a:gd name="T63" fmla="*/ 109 h 509"/>
                  <a:gd name="T64" fmla="*/ 483 w 569"/>
                  <a:gd name="T65" fmla="*/ 137 h 509"/>
                  <a:gd name="T66" fmla="*/ 499 w 569"/>
                  <a:gd name="T67" fmla="*/ 161 h 509"/>
                  <a:gd name="T68" fmla="*/ 528 w 569"/>
                  <a:gd name="T69" fmla="*/ 171 h 509"/>
                  <a:gd name="T70" fmla="*/ 541 w 569"/>
                  <a:gd name="T71" fmla="*/ 189 h 509"/>
                  <a:gd name="T72" fmla="*/ 539 w 569"/>
                  <a:gd name="T73" fmla="*/ 225 h 509"/>
                  <a:gd name="T74" fmla="*/ 552 w 569"/>
                  <a:gd name="T75" fmla="*/ 249 h 509"/>
                  <a:gd name="T76" fmla="*/ 542 w 569"/>
                  <a:gd name="T77" fmla="*/ 279 h 509"/>
                  <a:gd name="T78" fmla="*/ 530 w 569"/>
                  <a:gd name="T79" fmla="*/ 288 h 509"/>
                  <a:gd name="T80" fmla="*/ 548 w 569"/>
                  <a:gd name="T81" fmla="*/ 306 h 509"/>
                  <a:gd name="T82" fmla="*/ 567 w 569"/>
                  <a:gd name="T83" fmla="*/ 330 h 509"/>
                  <a:gd name="T84" fmla="*/ 557 w 569"/>
                  <a:gd name="T85" fmla="*/ 360 h 509"/>
                  <a:gd name="T86" fmla="*/ 544 w 569"/>
                  <a:gd name="T87" fmla="*/ 384 h 509"/>
                  <a:gd name="T88" fmla="*/ 524 w 569"/>
                  <a:gd name="T89" fmla="*/ 401 h 509"/>
                  <a:gd name="T90" fmla="*/ 495 w 569"/>
                  <a:gd name="T91" fmla="*/ 412 h 509"/>
                  <a:gd name="T92" fmla="*/ 475 w 569"/>
                  <a:gd name="T93" fmla="*/ 420 h 509"/>
                  <a:gd name="T94" fmla="*/ 469 w 569"/>
                  <a:gd name="T95" fmla="*/ 456 h 509"/>
                  <a:gd name="T96" fmla="*/ 457 w 569"/>
                  <a:gd name="T97" fmla="*/ 480 h 509"/>
                  <a:gd name="T98" fmla="*/ 438 w 569"/>
                  <a:gd name="T99" fmla="*/ 480 h 509"/>
                  <a:gd name="T100" fmla="*/ 411 w 569"/>
                  <a:gd name="T101" fmla="*/ 478 h 509"/>
                  <a:gd name="T102" fmla="*/ 386 w 569"/>
                  <a:gd name="T103" fmla="*/ 495 h 509"/>
                  <a:gd name="T104" fmla="*/ 372 w 569"/>
                  <a:gd name="T105" fmla="*/ 480 h 509"/>
                  <a:gd name="T106" fmla="*/ 340 w 569"/>
                  <a:gd name="T107" fmla="*/ 465 h 509"/>
                  <a:gd name="T108" fmla="*/ 330 w 569"/>
                  <a:gd name="T109" fmla="*/ 486 h 509"/>
                  <a:gd name="T110" fmla="*/ 312 w 569"/>
                  <a:gd name="T111" fmla="*/ 499 h 509"/>
                  <a:gd name="T112" fmla="*/ 291 w 569"/>
                  <a:gd name="T113" fmla="*/ 488 h 509"/>
                  <a:gd name="T114" fmla="*/ 269 w 569"/>
                  <a:gd name="T115" fmla="*/ 484 h 509"/>
                  <a:gd name="T116" fmla="*/ 243 w 569"/>
                  <a:gd name="T117" fmla="*/ 476 h 509"/>
                  <a:gd name="T118" fmla="*/ 233 w 569"/>
                  <a:gd name="T119" fmla="*/ 484 h 509"/>
                  <a:gd name="T120" fmla="*/ 216 w 569"/>
                  <a:gd name="T121" fmla="*/ 473 h 509"/>
                  <a:gd name="T122" fmla="*/ 190 w 569"/>
                  <a:gd name="T123" fmla="*/ 474 h 509"/>
                  <a:gd name="T124" fmla="*/ 158 w 569"/>
                  <a:gd name="T125" fmla="*/ 475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09"/>
                  <a:gd name="T191" fmla="*/ 569 w 56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09">
                    <a:moveTo>
                      <a:pt x="144" y="458"/>
                    </a:moveTo>
                    <a:lnTo>
                      <a:pt x="142" y="460"/>
                    </a:lnTo>
                    <a:lnTo>
                      <a:pt x="142" y="459"/>
                    </a:lnTo>
                    <a:lnTo>
                      <a:pt x="139" y="461"/>
                    </a:lnTo>
                    <a:lnTo>
                      <a:pt x="138" y="461"/>
                    </a:lnTo>
                    <a:lnTo>
                      <a:pt x="136" y="460"/>
                    </a:lnTo>
                    <a:lnTo>
                      <a:pt x="135" y="463"/>
                    </a:lnTo>
                    <a:lnTo>
                      <a:pt x="136" y="465"/>
                    </a:lnTo>
                    <a:lnTo>
                      <a:pt x="135" y="467"/>
                    </a:lnTo>
                    <a:lnTo>
                      <a:pt x="135" y="465"/>
                    </a:lnTo>
                    <a:lnTo>
                      <a:pt x="134" y="468"/>
                    </a:lnTo>
                    <a:lnTo>
                      <a:pt x="134" y="469"/>
                    </a:lnTo>
                    <a:lnTo>
                      <a:pt x="134" y="470"/>
                    </a:lnTo>
                    <a:lnTo>
                      <a:pt x="133" y="470"/>
                    </a:lnTo>
                    <a:lnTo>
                      <a:pt x="133" y="471"/>
                    </a:lnTo>
                    <a:lnTo>
                      <a:pt x="132" y="469"/>
                    </a:lnTo>
                    <a:lnTo>
                      <a:pt x="131" y="469"/>
                    </a:lnTo>
                    <a:lnTo>
                      <a:pt x="131" y="471"/>
                    </a:lnTo>
                    <a:lnTo>
                      <a:pt x="132" y="473"/>
                    </a:lnTo>
                    <a:lnTo>
                      <a:pt x="131" y="473"/>
                    </a:lnTo>
                    <a:lnTo>
                      <a:pt x="131" y="475"/>
                    </a:lnTo>
                    <a:lnTo>
                      <a:pt x="130" y="475"/>
                    </a:lnTo>
                    <a:lnTo>
                      <a:pt x="130" y="472"/>
                    </a:lnTo>
                    <a:lnTo>
                      <a:pt x="128" y="472"/>
                    </a:lnTo>
                    <a:lnTo>
                      <a:pt x="128" y="470"/>
                    </a:lnTo>
                    <a:lnTo>
                      <a:pt x="126" y="472"/>
                    </a:lnTo>
                    <a:lnTo>
                      <a:pt x="126" y="473"/>
                    </a:lnTo>
                    <a:lnTo>
                      <a:pt x="125" y="475"/>
                    </a:lnTo>
                    <a:lnTo>
                      <a:pt x="125" y="476"/>
                    </a:lnTo>
                    <a:lnTo>
                      <a:pt x="125" y="477"/>
                    </a:lnTo>
                    <a:lnTo>
                      <a:pt x="121" y="476"/>
                    </a:lnTo>
                    <a:lnTo>
                      <a:pt x="118" y="475"/>
                    </a:lnTo>
                    <a:lnTo>
                      <a:pt x="118" y="473"/>
                    </a:lnTo>
                    <a:lnTo>
                      <a:pt x="117" y="472"/>
                    </a:lnTo>
                    <a:lnTo>
                      <a:pt x="114" y="475"/>
                    </a:lnTo>
                    <a:lnTo>
                      <a:pt x="114" y="478"/>
                    </a:lnTo>
                    <a:lnTo>
                      <a:pt x="113" y="478"/>
                    </a:lnTo>
                    <a:lnTo>
                      <a:pt x="111" y="480"/>
                    </a:lnTo>
                    <a:lnTo>
                      <a:pt x="111" y="478"/>
                    </a:lnTo>
                    <a:lnTo>
                      <a:pt x="107" y="479"/>
                    </a:lnTo>
                    <a:lnTo>
                      <a:pt x="107" y="478"/>
                    </a:lnTo>
                    <a:lnTo>
                      <a:pt x="105" y="478"/>
                    </a:lnTo>
                    <a:lnTo>
                      <a:pt x="105" y="476"/>
                    </a:lnTo>
                    <a:lnTo>
                      <a:pt x="104" y="475"/>
                    </a:lnTo>
                    <a:lnTo>
                      <a:pt x="103" y="476"/>
                    </a:lnTo>
                    <a:lnTo>
                      <a:pt x="100" y="476"/>
                    </a:lnTo>
                    <a:lnTo>
                      <a:pt x="102" y="475"/>
                    </a:lnTo>
                    <a:lnTo>
                      <a:pt x="102" y="473"/>
                    </a:lnTo>
                    <a:lnTo>
                      <a:pt x="104" y="472"/>
                    </a:lnTo>
                    <a:lnTo>
                      <a:pt x="100" y="472"/>
                    </a:lnTo>
                    <a:lnTo>
                      <a:pt x="100" y="473"/>
                    </a:lnTo>
                    <a:lnTo>
                      <a:pt x="98" y="472"/>
                    </a:lnTo>
                    <a:lnTo>
                      <a:pt x="98" y="470"/>
                    </a:lnTo>
                    <a:lnTo>
                      <a:pt x="98" y="468"/>
                    </a:lnTo>
                    <a:lnTo>
                      <a:pt x="95" y="465"/>
                    </a:lnTo>
                    <a:lnTo>
                      <a:pt x="93" y="466"/>
                    </a:lnTo>
                    <a:lnTo>
                      <a:pt x="93" y="467"/>
                    </a:lnTo>
                    <a:lnTo>
                      <a:pt x="94" y="468"/>
                    </a:lnTo>
                    <a:lnTo>
                      <a:pt x="92" y="468"/>
                    </a:lnTo>
                    <a:lnTo>
                      <a:pt x="90" y="471"/>
                    </a:lnTo>
                    <a:lnTo>
                      <a:pt x="89" y="471"/>
                    </a:lnTo>
                    <a:lnTo>
                      <a:pt x="87" y="472"/>
                    </a:lnTo>
                    <a:lnTo>
                      <a:pt x="87" y="471"/>
                    </a:lnTo>
                    <a:lnTo>
                      <a:pt x="87" y="470"/>
                    </a:lnTo>
                    <a:lnTo>
                      <a:pt x="86" y="471"/>
                    </a:lnTo>
                    <a:lnTo>
                      <a:pt x="85" y="471"/>
                    </a:lnTo>
                    <a:lnTo>
                      <a:pt x="85" y="467"/>
                    </a:lnTo>
                    <a:lnTo>
                      <a:pt x="85" y="468"/>
                    </a:lnTo>
                    <a:lnTo>
                      <a:pt x="84" y="467"/>
                    </a:lnTo>
                    <a:lnTo>
                      <a:pt x="84" y="463"/>
                    </a:lnTo>
                    <a:lnTo>
                      <a:pt x="82" y="463"/>
                    </a:lnTo>
                    <a:lnTo>
                      <a:pt x="83" y="464"/>
                    </a:lnTo>
                    <a:lnTo>
                      <a:pt x="81" y="464"/>
                    </a:lnTo>
                    <a:lnTo>
                      <a:pt x="81" y="467"/>
                    </a:lnTo>
                    <a:lnTo>
                      <a:pt x="79" y="467"/>
                    </a:lnTo>
                    <a:lnTo>
                      <a:pt x="79" y="468"/>
                    </a:lnTo>
                    <a:lnTo>
                      <a:pt x="76" y="466"/>
                    </a:lnTo>
                    <a:lnTo>
                      <a:pt x="74" y="465"/>
                    </a:lnTo>
                    <a:lnTo>
                      <a:pt x="72" y="469"/>
                    </a:lnTo>
                    <a:lnTo>
                      <a:pt x="71" y="469"/>
                    </a:lnTo>
                    <a:lnTo>
                      <a:pt x="68" y="468"/>
                    </a:lnTo>
                    <a:lnTo>
                      <a:pt x="67" y="468"/>
                    </a:lnTo>
                    <a:lnTo>
                      <a:pt x="68" y="465"/>
                    </a:lnTo>
                    <a:lnTo>
                      <a:pt x="68" y="464"/>
                    </a:lnTo>
                    <a:lnTo>
                      <a:pt x="69" y="459"/>
                    </a:lnTo>
                    <a:lnTo>
                      <a:pt x="70" y="456"/>
                    </a:lnTo>
                    <a:lnTo>
                      <a:pt x="68" y="455"/>
                    </a:lnTo>
                    <a:lnTo>
                      <a:pt x="69" y="452"/>
                    </a:lnTo>
                    <a:lnTo>
                      <a:pt x="65" y="448"/>
                    </a:lnTo>
                    <a:lnTo>
                      <a:pt x="64" y="448"/>
                    </a:lnTo>
                    <a:lnTo>
                      <a:pt x="61" y="452"/>
                    </a:lnTo>
                    <a:lnTo>
                      <a:pt x="61" y="451"/>
                    </a:lnTo>
                    <a:lnTo>
                      <a:pt x="63" y="450"/>
                    </a:lnTo>
                    <a:lnTo>
                      <a:pt x="64" y="445"/>
                    </a:lnTo>
                    <a:lnTo>
                      <a:pt x="63" y="444"/>
                    </a:lnTo>
                    <a:lnTo>
                      <a:pt x="63" y="443"/>
                    </a:lnTo>
                    <a:lnTo>
                      <a:pt x="65" y="437"/>
                    </a:lnTo>
                    <a:lnTo>
                      <a:pt x="64" y="433"/>
                    </a:lnTo>
                    <a:lnTo>
                      <a:pt x="66" y="431"/>
                    </a:lnTo>
                    <a:lnTo>
                      <a:pt x="68" y="428"/>
                    </a:lnTo>
                    <a:lnTo>
                      <a:pt x="68" y="421"/>
                    </a:lnTo>
                    <a:lnTo>
                      <a:pt x="69" y="420"/>
                    </a:lnTo>
                    <a:lnTo>
                      <a:pt x="70" y="417"/>
                    </a:lnTo>
                    <a:lnTo>
                      <a:pt x="69" y="415"/>
                    </a:lnTo>
                    <a:lnTo>
                      <a:pt x="67" y="416"/>
                    </a:lnTo>
                    <a:lnTo>
                      <a:pt x="65" y="414"/>
                    </a:lnTo>
                    <a:lnTo>
                      <a:pt x="65" y="412"/>
                    </a:lnTo>
                    <a:lnTo>
                      <a:pt x="63" y="411"/>
                    </a:lnTo>
                    <a:lnTo>
                      <a:pt x="61" y="412"/>
                    </a:lnTo>
                    <a:lnTo>
                      <a:pt x="58" y="411"/>
                    </a:lnTo>
                    <a:lnTo>
                      <a:pt x="58" y="409"/>
                    </a:lnTo>
                    <a:lnTo>
                      <a:pt x="60" y="409"/>
                    </a:lnTo>
                    <a:lnTo>
                      <a:pt x="60" y="408"/>
                    </a:lnTo>
                    <a:lnTo>
                      <a:pt x="57" y="407"/>
                    </a:lnTo>
                    <a:lnTo>
                      <a:pt x="57" y="406"/>
                    </a:lnTo>
                    <a:lnTo>
                      <a:pt x="55" y="406"/>
                    </a:lnTo>
                    <a:lnTo>
                      <a:pt x="53" y="405"/>
                    </a:lnTo>
                    <a:lnTo>
                      <a:pt x="52" y="405"/>
                    </a:lnTo>
                    <a:lnTo>
                      <a:pt x="52" y="402"/>
                    </a:lnTo>
                    <a:lnTo>
                      <a:pt x="50" y="401"/>
                    </a:lnTo>
                    <a:lnTo>
                      <a:pt x="53" y="402"/>
                    </a:lnTo>
                    <a:lnTo>
                      <a:pt x="56" y="405"/>
                    </a:lnTo>
                    <a:lnTo>
                      <a:pt x="59" y="405"/>
                    </a:lnTo>
                    <a:lnTo>
                      <a:pt x="60" y="404"/>
                    </a:lnTo>
                    <a:lnTo>
                      <a:pt x="61" y="404"/>
                    </a:lnTo>
                    <a:lnTo>
                      <a:pt x="63" y="403"/>
                    </a:lnTo>
                    <a:lnTo>
                      <a:pt x="61" y="403"/>
                    </a:lnTo>
                    <a:lnTo>
                      <a:pt x="60" y="397"/>
                    </a:lnTo>
                    <a:lnTo>
                      <a:pt x="56" y="396"/>
                    </a:lnTo>
                    <a:lnTo>
                      <a:pt x="55" y="394"/>
                    </a:lnTo>
                    <a:lnTo>
                      <a:pt x="56" y="392"/>
                    </a:lnTo>
                    <a:lnTo>
                      <a:pt x="55" y="391"/>
                    </a:lnTo>
                    <a:lnTo>
                      <a:pt x="56" y="390"/>
                    </a:lnTo>
                    <a:lnTo>
                      <a:pt x="57" y="391"/>
                    </a:lnTo>
                    <a:lnTo>
                      <a:pt x="57" y="392"/>
                    </a:lnTo>
                    <a:lnTo>
                      <a:pt x="58" y="391"/>
                    </a:lnTo>
                    <a:lnTo>
                      <a:pt x="59" y="391"/>
                    </a:lnTo>
                    <a:lnTo>
                      <a:pt x="60" y="391"/>
                    </a:lnTo>
                    <a:lnTo>
                      <a:pt x="63" y="390"/>
                    </a:lnTo>
                    <a:lnTo>
                      <a:pt x="64" y="391"/>
                    </a:lnTo>
                    <a:lnTo>
                      <a:pt x="67" y="388"/>
                    </a:lnTo>
                    <a:lnTo>
                      <a:pt x="65" y="388"/>
                    </a:lnTo>
                    <a:lnTo>
                      <a:pt x="65" y="386"/>
                    </a:lnTo>
                    <a:lnTo>
                      <a:pt x="63" y="386"/>
                    </a:lnTo>
                    <a:lnTo>
                      <a:pt x="62" y="385"/>
                    </a:lnTo>
                    <a:lnTo>
                      <a:pt x="60" y="386"/>
                    </a:lnTo>
                    <a:lnTo>
                      <a:pt x="61" y="384"/>
                    </a:lnTo>
                    <a:lnTo>
                      <a:pt x="60" y="384"/>
                    </a:lnTo>
                    <a:lnTo>
                      <a:pt x="58" y="385"/>
                    </a:lnTo>
                    <a:lnTo>
                      <a:pt x="58" y="384"/>
                    </a:lnTo>
                    <a:lnTo>
                      <a:pt x="57" y="384"/>
                    </a:lnTo>
                    <a:lnTo>
                      <a:pt x="56" y="386"/>
                    </a:lnTo>
                    <a:lnTo>
                      <a:pt x="55" y="386"/>
                    </a:lnTo>
                    <a:lnTo>
                      <a:pt x="55" y="388"/>
                    </a:lnTo>
                    <a:lnTo>
                      <a:pt x="53" y="387"/>
                    </a:lnTo>
                    <a:lnTo>
                      <a:pt x="52" y="383"/>
                    </a:lnTo>
                    <a:lnTo>
                      <a:pt x="53" y="384"/>
                    </a:lnTo>
                    <a:lnTo>
                      <a:pt x="53" y="383"/>
                    </a:lnTo>
                    <a:lnTo>
                      <a:pt x="52" y="382"/>
                    </a:lnTo>
                    <a:lnTo>
                      <a:pt x="54" y="380"/>
                    </a:lnTo>
                    <a:lnTo>
                      <a:pt x="53" y="378"/>
                    </a:lnTo>
                    <a:lnTo>
                      <a:pt x="54" y="376"/>
                    </a:lnTo>
                    <a:lnTo>
                      <a:pt x="58" y="374"/>
                    </a:lnTo>
                    <a:lnTo>
                      <a:pt x="61" y="368"/>
                    </a:lnTo>
                    <a:lnTo>
                      <a:pt x="71" y="365"/>
                    </a:lnTo>
                    <a:lnTo>
                      <a:pt x="73" y="364"/>
                    </a:lnTo>
                    <a:lnTo>
                      <a:pt x="75" y="364"/>
                    </a:lnTo>
                    <a:lnTo>
                      <a:pt x="74" y="364"/>
                    </a:lnTo>
                    <a:lnTo>
                      <a:pt x="74" y="367"/>
                    </a:lnTo>
                    <a:lnTo>
                      <a:pt x="76" y="368"/>
                    </a:lnTo>
                    <a:lnTo>
                      <a:pt x="77" y="370"/>
                    </a:lnTo>
                    <a:lnTo>
                      <a:pt x="77" y="371"/>
                    </a:lnTo>
                    <a:lnTo>
                      <a:pt x="79" y="371"/>
                    </a:lnTo>
                    <a:lnTo>
                      <a:pt x="80" y="371"/>
                    </a:lnTo>
                    <a:lnTo>
                      <a:pt x="81" y="369"/>
                    </a:lnTo>
                    <a:lnTo>
                      <a:pt x="81" y="368"/>
                    </a:lnTo>
                    <a:lnTo>
                      <a:pt x="82" y="367"/>
                    </a:lnTo>
                    <a:lnTo>
                      <a:pt x="82" y="365"/>
                    </a:lnTo>
                    <a:lnTo>
                      <a:pt x="84" y="364"/>
                    </a:lnTo>
                    <a:lnTo>
                      <a:pt x="85" y="361"/>
                    </a:lnTo>
                    <a:lnTo>
                      <a:pt x="86" y="361"/>
                    </a:lnTo>
                    <a:lnTo>
                      <a:pt x="89" y="361"/>
                    </a:lnTo>
                    <a:lnTo>
                      <a:pt x="89" y="360"/>
                    </a:lnTo>
                    <a:lnTo>
                      <a:pt x="90" y="360"/>
                    </a:lnTo>
                    <a:lnTo>
                      <a:pt x="91" y="360"/>
                    </a:lnTo>
                    <a:lnTo>
                      <a:pt x="93" y="358"/>
                    </a:lnTo>
                    <a:lnTo>
                      <a:pt x="93" y="359"/>
                    </a:lnTo>
                    <a:lnTo>
                      <a:pt x="95" y="356"/>
                    </a:lnTo>
                    <a:lnTo>
                      <a:pt x="95" y="354"/>
                    </a:lnTo>
                    <a:lnTo>
                      <a:pt x="93" y="353"/>
                    </a:lnTo>
                    <a:lnTo>
                      <a:pt x="92" y="352"/>
                    </a:lnTo>
                    <a:lnTo>
                      <a:pt x="91" y="351"/>
                    </a:lnTo>
                    <a:lnTo>
                      <a:pt x="90" y="352"/>
                    </a:lnTo>
                    <a:lnTo>
                      <a:pt x="89" y="352"/>
                    </a:lnTo>
                    <a:lnTo>
                      <a:pt x="87" y="354"/>
                    </a:lnTo>
                    <a:lnTo>
                      <a:pt x="86" y="353"/>
                    </a:lnTo>
                    <a:lnTo>
                      <a:pt x="87" y="350"/>
                    </a:lnTo>
                    <a:lnTo>
                      <a:pt x="90" y="349"/>
                    </a:lnTo>
                    <a:lnTo>
                      <a:pt x="92" y="344"/>
                    </a:lnTo>
                    <a:lnTo>
                      <a:pt x="92" y="341"/>
                    </a:lnTo>
                    <a:lnTo>
                      <a:pt x="91" y="339"/>
                    </a:lnTo>
                    <a:lnTo>
                      <a:pt x="91" y="338"/>
                    </a:lnTo>
                    <a:lnTo>
                      <a:pt x="90" y="335"/>
                    </a:lnTo>
                    <a:lnTo>
                      <a:pt x="91" y="333"/>
                    </a:lnTo>
                    <a:lnTo>
                      <a:pt x="95" y="333"/>
                    </a:lnTo>
                    <a:lnTo>
                      <a:pt x="95" y="331"/>
                    </a:lnTo>
                    <a:lnTo>
                      <a:pt x="97" y="330"/>
                    </a:lnTo>
                    <a:lnTo>
                      <a:pt x="96" y="330"/>
                    </a:lnTo>
                    <a:lnTo>
                      <a:pt x="97" y="326"/>
                    </a:lnTo>
                    <a:lnTo>
                      <a:pt x="95" y="324"/>
                    </a:lnTo>
                    <a:lnTo>
                      <a:pt x="95" y="321"/>
                    </a:lnTo>
                    <a:lnTo>
                      <a:pt x="98" y="318"/>
                    </a:lnTo>
                    <a:lnTo>
                      <a:pt x="97" y="316"/>
                    </a:lnTo>
                    <a:lnTo>
                      <a:pt x="96" y="314"/>
                    </a:lnTo>
                    <a:lnTo>
                      <a:pt x="97" y="313"/>
                    </a:lnTo>
                    <a:lnTo>
                      <a:pt x="98" y="314"/>
                    </a:lnTo>
                    <a:lnTo>
                      <a:pt x="100" y="310"/>
                    </a:lnTo>
                    <a:lnTo>
                      <a:pt x="99" y="308"/>
                    </a:lnTo>
                    <a:lnTo>
                      <a:pt x="100" y="308"/>
                    </a:lnTo>
                    <a:lnTo>
                      <a:pt x="100" y="304"/>
                    </a:lnTo>
                    <a:lnTo>
                      <a:pt x="101" y="304"/>
                    </a:lnTo>
                    <a:lnTo>
                      <a:pt x="102" y="304"/>
                    </a:lnTo>
                    <a:lnTo>
                      <a:pt x="103" y="304"/>
                    </a:lnTo>
                    <a:lnTo>
                      <a:pt x="104" y="304"/>
                    </a:lnTo>
                    <a:lnTo>
                      <a:pt x="105" y="304"/>
                    </a:lnTo>
                    <a:lnTo>
                      <a:pt x="106" y="304"/>
                    </a:lnTo>
                    <a:lnTo>
                      <a:pt x="106" y="306"/>
                    </a:lnTo>
                    <a:lnTo>
                      <a:pt x="107" y="305"/>
                    </a:lnTo>
                    <a:lnTo>
                      <a:pt x="107" y="299"/>
                    </a:lnTo>
                    <a:lnTo>
                      <a:pt x="107" y="293"/>
                    </a:lnTo>
                    <a:lnTo>
                      <a:pt x="106" y="291"/>
                    </a:lnTo>
                    <a:lnTo>
                      <a:pt x="107" y="289"/>
                    </a:lnTo>
                    <a:lnTo>
                      <a:pt x="107" y="287"/>
                    </a:lnTo>
                    <a:lnTo>
                      <a:pt x="106" y="287"/>
                    </a:lnTo>
                    <a:lnTo>
                      <a:pt x="105" y="286"/>
                    </a:lnTo>
                    <a:lnTo>
                      <a:pt x="106" y="284"/>
                    </a:lnTo>
                    <a:lnTo>
                      <a:pt x="107" y="283"/>
                    </a:lnTo>
                    <a:lnTo>
                      <a:pt x="107" y="280"/>
                    </a:lnTo>
                    <a:lnTo>
                      <a:pt x="106" y="280"/>
                    </a:lnTo>
                    <a:lnTo>
                      <a:pt x="107" y="278"/>
                    </a:lnTo>
                    <a:lnTo>
                      <a:pt x="110" y="277"/>
                    </a:lnTo>
                    <a:lnTo>
                      <a:pt x="106" y="277"/>
                    </a:lnTo>
                    <a:lnTo>
                      <a:pt x="104" y="276"/>
                    </a:lnTo>
                    <a:lnTo>
                      <a:pt x="100" y="272"/>
                    </a:lnTo>
                    <a:lnTo>
                      <a:pt x="98" y="269"/>
                    </a:lnTo>
                    <a:lnTo>
                      <a:pt x="93" y="268"/>
                    </a:lnTo>
                    <a:lnTo>
                      <a:pt x="92" y="267"/>
                    </a:lnTo>
                    <a:lnTo>
                      <a:pt x="89" y="268"/>
                    </a:lnTo>
                    <a:lnTo>
                      <a:pt x="87" y="267"/>
                    </a:lnTo>
                    <a:lnTo>
                      <a:pt x="87" y="266"/>
                    </a:lnTo>
                    <a:lnTo>
                      <a:pt x="89" y="267"/>
                    </a:lnTo>
                    <a:lnTo>
                      <a:pt x="90" y="262"/>
                    </a:lnTo>
                    <a:lnTo>
                      <a:pt x="90" y="260"/>
                    </a:lnTo>
                    <a:lnTo>
                      <a:pt x="90" y="259"/>
                    </a:lnTo>
                    <a:lnTo>
                      <a:pt x="90" y="256"/>
                    </a:lnTo>
                    <a:lnTo>
                      <a:pt x="87" y="256"/>
                    </a:lnTo>
                    <a:lnTo>
                      <a:pt x="85" y="255"/>
                    </a:lnTo>
                    <a:lnTo>
                      <a:pt x="83" y="254"/>
                    </a:lnTo>
                    <a:lnTo>
                      <a:pt x="79" y="254"/>
                    </a:lnTo>
                    <a:lnTo>
                      <a:pt x="77" y="255"/>
                    </a:lnTo>
                    <a:lnTo>
                      <a:pt x="77" y="252"/>
                    </a:lnTo>
                    <a:lnTo>
                      <a:pt x="76" y="248"/>
                    </a:lnTo>
                    <a:lnTo>
                      <a:pt x="74" y="247"/>
                    </a:lnTo>
                    <a:lnTo>
                      <a:pt x="73" y="248"/>
                    </a:lnTo>
                    <a:lnTo>
                      <a:pt x="73" y="247"/>
                    </a:lnTo>
                    <a:lnTo>
                      <a:pt x="71" y="244"/>
                    </a:lnTo>
                    <a:lnTo>
                      <a:pt x="70" y="244"/>
                    </a:lnTo>
                    <a:lnTo>
                      <a:pt x="70" y="238"/>
                    </a:lnTo>
                    <a:lnTo>
                      <a:pt x="68" y="237"/>
                    </a:lnTo>
                    <a:lnTo>
                      <a:pt x="67" y="235"/>
                    </a:lnTo>
                    <a:lnTo>
                      <a:pt x="66" y="235"/>
                    </a:lnTo>
                    <a:lnTo>
                      <a:pt x="65" y="234"/>
                    </a:lnTo>
                    <a:lnTo>
                      <a:pt x="63" y="236"/>
                    </a:lnTo>
                    <a:lnTo>
                      <a:pt x="62" y="236"/>
                    </a:lnTo>
                    <a:lnTo>
                      <a:pt x="61" y="235"/>
                    </a:lnTo>
                    <a:lnTo>
                      <a:pt x="60" y="236"/>
                    </a:lnTo>
                    <a:lnTo>
                      <a:pt x="61" y="237"/>
                    </a:lnTo>
                    <a:lnTo>
                      <a:pt x="53" y="237"/>
                    </a:lnTo>
                    <a:lnTo>
                      <a:pt x="52" y="236"/>
                    </a:lnTo>
                    <a:lnTo>
                      <a:pt x="43" y="234"/>
                    </a:lnTo>
                    <a:lnTo>
                      <a:pt x="43" y="233"/>
                    </a:lnTo>
                    <a:lnTo>
                      <a:pt x="42" y="232"/>
                    </a:lnTo>
                    <a:lnTo>
                      <a:pt x="42" y="231"/>
                    </a:lnTo>
                    <a:lnTo>
                      <a:pt x="40" y="229"/>
                    </a:lnTo>
                    <a:lnTo>
                      <a:pt x="41" y="228"/>
                    </a:lnTo>
                    <a:lnTo>
                      <a:pt x="40" y="227"/>
                    </a:lnTo>
                    <a:lnTo>
                      <a:pt x="38" y="226"/>
                    </a:lnTo>
                    <a:lnTo>
                      <a:pt x="37" y="224"/>
                    </a:lnTo>
                    <a:lnTo>
                      <a:pt x="36" y="224"/>
                    </a:lnTo>
                    <a:lnTo>
                      <a:pt x="35" y="223"/>
                    </a:lnTo>
                    <a:lnTo>
                      <a:pt x="32" y="223"/>
                    </a:lnTo>
                    <a:lnTo>
                      <a:pt x="31" y="220"/>
                    </a:lnTo>
                    <a:lnTo>
                      <a:pt x="29" y="220"/>
                    </a:lnTo>
                    <a:lnTo>
                      <a:pt x="27" y="219"/>
                    </a:lnTo>
                    <a:lnTo>
                      <a:pt x="28" y="215"/>
                    </a:lnTo>
                    <a:lnTo>
                      <a:pt x="29" y="216"/>
                    </a:lnTo>
                    <a:lnTo>
                      <a:pt x="30" y="215"/>
                    </a:lnTo>
                    <a:lnTo>
                      <a:pt x="34" y="215"/>
                    </a:lnTo>
                    <a:lnTo>
                      <a:pt x="37" y="217"/>
                    </a:lnTo>
                    <a:lnTo>
                      <a:pt x="37" y="216"/>
                    </a:lnTo>
                    <a:lnTo>
                      <a:pt x="35" y="215"/>
                    </a:lnTo>
                    <a:lnTo>
                      <a:pt x="34" y="215"/>
                    </a:lnTo>
                    <a:lnTo>
                      <a:pt x="33" y="210"/>
                    </a:lnTo>
                    <a:lnTo>
                      <a:pt x="32" y="210"/>
                    </a:lnTo>
                    <a:lnTo>
                      <a:pt x="27" y="210"/>
                    </a:lnTo>
                    <a:lnTo>
                      <a:pt x="25" y="212"/>
                    </a:lnTo>
                    <a:lnTo>
                      <a:pt x="23" y="212"/>
                    </a:lnTo>
                    <a:lnTo>
                      <a:pt x="22" y="211"/>
                    </a:lnTo>
                    <a:lnTo>
                      <a:pt x="22" y="210"/>
                    </a:lnTo>
                    <a:lnTo>
                      <a:pt x="22" y="209"/>
                    </a:lnTo>
                    <a:lnTo>
                      <a:pt x="21" y="209"/>
                    </a:lnTo>
                    <a:lnTo>
                      <a:pt x="20" y="207"/>
                    </a:lnTo>
                    <a:lnTo>
                      <a:pt x="19" y="209"/>
                    </a:lnTo>
                    <a:lnTo>
                      <a:pt x="13" y="207"/>
                    </a:lnTo>
                    <a:lnTo>
                      <a:pt x="12" y="210"/>
                    </a:lnTo>
                    <a:lnTo>
                      <a:pt x="11" y="210"/>
                    </a:lnTo>
                    <a:lnTo>
                      <a:pt x="9" y="212"/>
                    </a:lnTo>
                    <a:lnTo>
                      <a:pt x="7" y="212"/>
                    </a:lnTo>
                    <a:lnTo>
                      <a:pt x="7" y="209"/>
                    </a:lnTo>
                    <a:lnTo>
                      <a:pt x="3" y="209"/>
                    </a:lnTo>
                    <a:lnTo>
                      <a:pt x="1" y="209"/>
                    </a:lnTo>
                    <a:lnTo>
                      <a:pt x="0" y="209"/>
                    </a:lnTo>
                    <a:lnTo>
                      <a:pt x="0" y="207"/>
                    </a:lnTo>
                    <a:lnTo>
                      <a:pt x="2" y="205"/>
                    </a:lnTo>
                    <a:lnTo>
                      <a:pt x="2" y="203"/>
                    </a:lnTo>
                    <a:lnTo>
                      <a:pt x="4" y="202"/>
                    </a:lnTo>
                    <a:lnTo>
                      <a:pt x="5" y="202"/>
                    </a:lnTo>
                    <a:lnTo>
                      <a:pt x="4" y="200"/>
                    </a:lnTo>
                    <a:lnTo>
                      <a:pt x="6" y="198"/>
                    </a:lnTo>
                    <a:lnTo>
                      <a:pt x="6" y="196"/>
                    </a:lnTo>
                    <a:lnTo>
                      <a:pt x="8" y="197"/>
                    </a:lnTo>
                    <a:lnTo>
                      <a:pt x="11" y="197"/>
                    </a:lnTo>
                    <a:lnTo>
                      <a:pt x="11" y="193"/>
                    </a:lnTo>
                    <a:lnTo>
                      <a:pt x="11" y="190"/>
                    </a:lnTo>
                    <a:lnTo>
                      <a:pt x="9" y="189"/>
                    </a:lnTo>
                    <a:lnTo>
                      <a:pt x="8" y="186"/>
                    </a:lnTo>
                    <a:lnTo>
                      <a:pt x="6" y="188"/>
                    </a:lnTo>
                    <a:lnTo>
                      <a:pt x="6" y="186"/>
                    </a:lnTo>
                    <a:lnTo>
                      <a:pt x="6" y="183"/>
                    </a:lnTo>
                    <a:lnTo>
                      <a:pt x="7" y="180"/>
                    </a:lnTo>
                    <a:lnTo>
                      <a:pt x="6" y="179"/>
                    </a:lnTo>
                    <a:lnTo>
                      <a:pt x="8" y="178"/>
                    </a:lnTo>
                    <a:lnTo>
                      <a:pt x="9" y="179"/>
                    </a:lnTo>
                    <a:lnTo>
                      <a:pt x="11" y="177"/>
                    </a:lnTo>
                    <a:lnTo>
                      <a:pt x="12" y="177"/>
                    </a:lnTo>
                    <a:lnTo>
                      <a:pt x="12" y="175"/>
                    </a:lnTo>
                    <a:lnTo>
                      <a:pt x="16" y="175"/>
                    </a:lnTo>
                    <a:lnTo>
                      <a:pt x="16" y="176"/>
                    </a:lnTo>
                    <a:lnTo>
                      <a:pt x="20" y="178"/>
                    </a:lnTo>
                    <a:lnTo>
                      <a:pt x="22" y="178"/>
                    </a:lnTo>
                    <a:lnTo>
                      <a:pt x="22" y="176"/>
                    </a:lnTo>
                    <a:lnTo>
                      <a:pt x="22" y="175"/>
                    </a:lnTo>
                    <a:lnTo>
                      <a:pt x="22" y="174"/>
                    </a:lnTo>
                    <a:lnTo>
                      <a:pt x="23" y="175"/>
                    </a:lnTo>
                    <a:lnTo>
                      <a:pt x="25" y="175"/>
                    </a:lnTo>
                    <a:lnTo>
                      <a:pt x="25" y="171"/>
                    </a:lnTo>
                    <a:lnTo>
                      <a:pt x="25" y="170"/>
                    </a:lnTo>
                    <a:lnTo>
                      <a:pt x="25" y="166"/>
                    </a:lnTo>
                    <a:lnTo>
                      <a:pt x="25" y="167"/>
                    </a:lnTo>
                    <a:lnTo>
                      <a:pt x="26" y="167"/>
                    </a:lnTo>
                    <a:lnTo>
                      <a:pt x="27" y="169"/>
                    </a:lnTo>
                    <a:lnTo>
                      <a:pt x="28" y="169"/>
                    </a:lnTo>
                    <a:lnTo>
                      <a:pt x="30" y="170"/>
                    </a:lnTo>
                    <a:lnTo>
                      <a:pt x="31" y="168"/>
                    </a:lnTo>
                    <a:lnTo>
                      <a:pt x="31" y="165"/>
                    </a:lnTo>
                    <a:lnTo>
                      <a:pt x="31" y="163"/>
                    </a:lnTo>
                    <a:lnTo>
                      <a:pt x="29" y="162"/>
                    </a:lnTo>
                    <a:lnTo>
                      <a:pt x="33" y="162"/>
                    </a:lnTo>
                    <a:lnTo>
                      <a:pt x="33" y="159"/>
                    </a:lnTo>
                    <a:lnTo>
                      <a:pt x="32" y="155"/>
                    </a:lnTo>
                    <a:lnTo>
                      <a:pt x="33" y="154"/>
                    </a:lnTo>
                    <a:lnTo>
                      <a:pt x="33" y="150"/>
                    </a:lnTo>
                    <a:lnTo>
                      <a:pt x="34" y="152"/>
                    </a:lnTo>
                    <a:lnTo>
                      <a:pt x="37" y="152"/>
                    </a:lnTo>
                    <a:lnTo>
                      <a:pt x="38" y="151"/>
                    </a:lnTo>
                    <a:lnTo>
                      <a:pt x="38" y="150"/>
                    </a:lnTo>
                    <a:lnTo>
                      <a:pt x="40" y="150"/>
                    </a:lnTo>
                    <a:lnTo>
                      <a:pt x="40" y="149"/>
                    </a:lnTo>
                    <a:lnTo>
                      <a:pt x="41" y="149"/>
                    </a:lnTo>
                    <a:lnTo>
                      <a:pt x="41" y="148"/>
                    </a:lnTo>
                    <a:lnTo>
                      <a:pt x="41" y="146"/>
                    </a:lnTo>
                    <a:lnTo>
                      <a:pt x="43" y="146"/>
                    </a:lnTo>
                    <a:lnTo>
                      <a:pt x="43" y="145"/>
                    </a:lnTo>
                    <a:lnTo>
                      <a:pt x="46" y="145"/>
                    </a:lnTo>
                    <a:lnTo>
                      <a:pt x="47" y="142"/>
                    </a:lnTo>
                    <a:lnTo>
                      <a:pt x="50" y="142"/>
                    </a:lnTo>
                    <a:lnTo>
                      <a:pt x="52" y="142"/>
                    </a:lnTo>
                    <a:lnTo>
                      <a:pt x="52" y="141"/>
                    </a:lnTo>
                    <a:lnTo>
                      <a:pt x="53" y="141"/>
                    </a:lnTo>
                    <a:lnTo>
                      <a:pt x="55" y="145"/>
                    </a:lnTo>
                    <a:lnTo>
                      <a:pt x="57" y="146"/>
                    </a:lnTo>
                    <a:lnTo>
                      <a:pt x="58" y="145"/>
                    </a:lnTo>
                    <a:lnTo>
                      <a:pt x="61" y="145"/>
                    </a:lnTo>
                    <a:lnTo>
                      <a:pt x="64" y="142"/>
                    </a:lnTo>
                    <a:lnTo>
                      <a:pt x="66" y="144"/>
                    </a:lnTo>
                    <a:lnTo>
                      <a:pt x="66" y="142"/>
                    </a:lnTo>
                    <a:lnTo>
                      <a:pt x="71" y="140"/>
                    </a:lnTo>
                    <a:lnTo>
                      <a:pt x="70" y="137"/>
                    </a:lnTo>
                    <a:lnTo>
                      <a:pt x="73" y="138"/>
                    </a:lnTo>
                    <a:lnTo>
                      <a:pt x="74" y="137"/>
                    </a:lnTo>
                    <a:lnTo>
                      <a:pt x="76" y="134"/>
                    </a:lnTo>
                    <a:lnTo>
                      <a:pt x="76" y="133"/>
                    </a:lnTo>
                    <a:lnTo>
                      <a:pt x="78" y="133"/>
                    </a:lnTo>
                    <a:lnTo>
                      <a:pt x="80" y="132"/>
                    </a:lnTo>
                    <a:lnTo>
                      <a:pt x="85" y="126"/>
                    </a:lnTo>
                    <a:lnTo>
                      <a:pt x="86" y="127"/>
                    </a:lnTo>
                    <a:lnTo>
                      <a:pt x="85" y="128"/>
                    </a:lnTo>
                    <a:lnTo>
                      <a:pt x="85" y="133"/>
                    </a:lnTo>
                    <a:lnTo>
                      <a:pt x="89" y="132"/>
                    </a:lnTo>
                    <a:lnTo>
                      <a:pt x="90" y="133"/>
                    </a:lnTo>
                    <a:lnTo>
                      <a:pt x="92" y="135"/>
                    </a:lnTo>
                    <a:lnTo>
                      <a:pt x="93" y="135"/>
                    </a:lnTo>
                    <a:lnTo>
                      <a:pt x="97" y="133"/>
                    </a:lnTo>
                    <a:lnTo>
                      <a:pt x="104" y="135"/>
                    </a:lnTo>
                    <a:lnTo>
                      <a:pt x="106" y="136"/>
                    </a:lnTo>
                    <a:lnTo>
                      <a:pt x="107" y="133"/>
                    </a:lnTo>
                    <a:lnTo>
                      <a:pt x="108" y="131"/>
                    </a:lnTo>
                    <a:lnTo>
                      <a:pt x="109" y="132"/>
                    </a:lnTo>
                    <a:lnTo>
                      <a:pt x="110" y="129"/>
                    </a:lnTo>
                    <a:lnTo>
                      <a:pt x="111" y="130"/>
                    </a:lnTo>
                    <a:lnTo>
                      <a:pt x="110" y="133"/>
                    </a:lnTo>
                    <a:lnTo>
                      <a:pt x="112" y="133"/>
                    </a:lnTo>
                    <a:lnTo>
                      <a:pt x="113" y="131"/>
                    </a:lnTo>
                    <a:lnTo>
                      <a:pt x="114" y="131"/>
                    </a:lnTo>
                    <a:lnTo>
                      <a:pt x="118" y="127"/>
                    </a:lnTo>
                    <a:lnTo>
                      <a:pt x="120" y="124"/>
                    </a:lnTo>
                    <a:lnTo>
                      <a:pt x="122" y="122"/>
                    </a:lnTo>
                    <a:lnTo>
                      <a:pt x="123" y="122"/>
                    </a:lnTo>
                    <a:lnTo>
                      <a:pt x="125" y="120"/>
                    </a:lnTo>
                    <a:lnTo>
                      <a:pt x="126" y="120"/>
                    </a:lnTo>
                    <a:lnTo>
                      <a:pt x="128" y="123"/>
                    </a:lnTo>
                    <a:lnTo>
                      <a:pt x="128" y="122"/>
                    </a:lnTo>
                    <a:lnTo>
                      <a:pt x="129" y="122"/>
                    </a:lnTo>
                    <a:lnTo>
                      <a:pt x="131" y="128"/>
                    </a:lnTo>
                    <a:lnTo>
                      <a:pt x="130" y="131"/>
                    </a:lnTo>
                    <a:lnTo>
                      <a:pt x="131" y="132"/>
                    </a:lnTo>
                    <a:lnTo>
                      <a:pt x="138" y="132"/>
                    </a:lnTo>
                    <a:lnTo>
                      <a:pt x="138" y="128"/>
                    </a:lnTo>
                    <a:lnTo>
                      <a:pt x="139" y="127"/>
                    </a:lnTo>
                    <a:lnTo>
                      <a:pt x="139" y="124"/>
                    </a:lnTo>
                    <a:lnTo>
                      <a:pt x="141" y="122"/>
                    </a:lnTo>
                    <a:lnTo>
                      <a:pt x="143" y="120"/>
                    </a:lnTo>
                    <a:lnTo>
                      <a:pt x="146" y="120"/>
                    </a:lnTo>
                    <a:lnTo>
                      <a:pt x="152" y="119"/>
                    </a:lnTo>
                    <a:lnTo>
                      <a:pt x="153" y="119"/>
                    </a:lnTo>
                    <a:lnTo>
                      <a:pt x="152" y="120"/>
                    </a:lnTo>
                    <a:lnTo>
                      <a:pt x="156" y="119"/>
                    </a:lnTo>
                    <a:lnTo>
                      <a:pt x="157" y="118"/>
                    </a:lnTo>
                    <a:lnTo>
                      <a:pt x="158" y="118"/>
                    </a:lnTo>
                    <a:lnTo>
                      <a:pt x="161" y="117"/>
                    </a:lnTo>
                    <a:lnTo>
                      <a:pt x="161" y="115"/>
                    </a:lnTo>
                    <a:lnTo>
                      <a:pt x="162" y="115"/>
                    </a:lnTo>
                    <a:lnTo>
                      <a:pt x="162" y="114"/>
                    </a:lnTo>
                    <a:lnTo>
                      <a:pt x="164" y="115"/>
                    </a:lnTo>
                    <a:lnTo>
                      <a:pt x="165" y="113"/>
                    </a:lnTo>
                    <a:lnTo>
                      <a:pt x="166" y="112"/>
                    </a:lnTo>
                    <a:lnTo>
                      <a:pt x="166" y="108"/>
                    </a:lnTo>
                    <a:lnTo>
                      <a:pt x="166" y="107"/>
                    </a:lnTo>
                    <a:lnTo>
                      <a:pt x="164" y="107"/>
                    </a:lnTo>
                    <a:lnTo>
                      <a:pt x="165" y="107"/>
                    </a:lnTo>
                    <a:lnTo>
                      <a:pt x="165" y="106"/>
                    </a:lnTo>
                    <a:lnTo>
                      <a:pt x="167" y="107"/>
                    </a:lnTo>
                    <a:lnTo>
                      <a:pt x="170" y="107"/>
                    </a:lnTo>
                    <a:lnTo>
                      <a:pt x="170" y="109"/>
                    </a:lnTo>
                    <a:lnTo>
                      <a:pt x="175" y="109"/>
                    </a:lnTo>
                    <a:lnTo>
                      <a:pt x="176" y="109"/>
                    </a:lnTo>
                    <a:lnTo>
                      <a:pt x="175" y="107"/>
                    </a:lnTo>
                    <a:lnTo>
                      <a:pt x="176" y="107"/>
                    </a:lnTo>
                    <a:lnTo>
                      <a:pt x="175" y="106"/>
                    </a:lnTo>
                    <a:lnTo>
                      <a:pt x="177" y="103"/>
                    </a:lnTo>
                    <a:lnTo>
                      <a:pt x="175" y="101"/>
                    </a:lnTo>
                    <a:lnTo>
                      <a:pt x="174" y="101"/>
                    </a:lnTo>
                    <a:lnTo>
                      <a:pt x="174" y="95"/>
                    </a:lnTo>
                    <a:lnTo>
                      <a:pt x="177" y="94"/>
                    </a:lnTo>
                    <a:lnTo>
                      <a:pt x="178" y="94"/>
                    </a:lnTo>
                    <a:lnTo>
                      <a:pt x="180" y="92"/>
                    </a:lnTo>
                    <a:lnTo>
                      <a:pt x="181" y="92"/>
                    </a:lnTo>
                    <a:lnTo>
                      <a:pt x="182" y="90"/>
                    </a:lnTo>
                    <a:lnTo>
                      <a:pt x="185" y="90"/>
                    </a:lnTo>
                    <a:lnTo>
                      <a:pt x="187" y="93"/>
                    </a:lnTo>
                    <a:lnTo>
                      <a:pt x="188" y="94"/>
                    </a:lnTo>
                    <a:lnTo>
                      <a:pt x="188" y="92"/>
                    </a:lnTo>
                    <a:lnTo>
                      <a:pt x="190" y="92"/>
                    </a:lnTo>
                    <a:lnTo>
                      <a:pt x="190" y="91"/>
                    </a:lnTo>
                    <a:lnTo>
                      <a:pt x="194" y="94"/>
                    </a:lnTo>
                    <a:lnTo>
                      <a:pt x="198" y="95"/>
                    </a:lnTo>
                    <a:lnTo>
                      <a:pt x="198" y="97"/>
                    </a:lnTo>
                    <a:lnTo>
                      <a:pt x="199" y="97"/>
                    </a:lnTo>
                    <a:lnTo>
                      <a:pt x="199" y="98"/>
                    </a:lnTo>
                    <a:lnTo>
                      <a:pt x="200" y="98"/>
                    </a:lnTo>
                    <a:lnTo>
                      <a:pt x="205" y="99"/>
                    </a:lnTo>
                    <a:lnTo>
                      <a:pt x="211" y="99"/>
                    </a:lnTo>
                    <a:lnTo>
                      <a:pt x="211" y="101"/>
                    </a:lnTo>
                    <a:lnTo>
                      <a:pt x="213" y="101"/>
                    </a:lnTo>
                    <a:lnTo>
                      <a:pt x="217" y="102"/>
                    </a:lnTo>
                    <a:lnTo>
                      <a:pt x="218" y="103"/>
                    </a:lnTo>
                    <a:lnTo>
                      <a:pt x="218" y="102"/>
                    </a:lnTo>
                    <a:lnTo>
                      <a:pt x="224" y="102"/>
                    </a:lnTo>
                    <a:lnTo>
                      <a:pt x="225" y="101"/>
                    </a:lnTo>
                    <a:lnTo>
                      <a:pt x="228" y="103"/>
                    </a:lnTo>
                    <a:lnTo>
                      <a:pt x="229" y="100"/>
                    </a:lnTo>
                    <a:lnTo>
                      <a:pt x="229" y="98"/>
                    </a:lnTo>
                    <a:lnTo>
                      <a:pt x="232" y="100"/>
                    </a:lnTo>
                    <a:lnTo>
                      <a:pt x="232" y="101"/>
                    </a:lnTo>
                    <a:lnTo>
                      <a:pt x="233" y="103"/>
                    </a:lnTo>
                    <a:lnTo>
                      <a:pt x="234" y="102"/>
                    </a:lnTo>
                    <a:lnTo>
                      <a:pt x="236" y="104"/>
                    </a:lnTo>
                    <a:lnTo>
                      <a:pt x="236" y="103"/>
                    </a:lnTo>
                    <a:lnTo>
                      <a:pt x="237" y="103"/>
                    </a:lnTo>
                    <a:lnTo>
                      <a:pt x="238" y="101"/>
                    </a:lnTo>
                    <a:lnTo>
                      <a:pt x="243" y="106"/>
                    </a:lnTo>
                    <a:lnTo>
                      <a:pt x="245" y="107"/>
                    </a:lnTo>
                    <a:lnTo>
                      <a:pt x="245" y="108"/>
                    </a:lnTo>
                    <a:lnTo>
                      <a:pt x="246" y="109"/>
                    </a:lnTo>
                    <a:lnTo>
                      <a:pt x="248" y="105"/>
                    </a:lnTo>
                    <a:lnTo>
                      <a:pt x="250" y="103"/>
                    </a:lnTo>
                    <a:lnTo>
                      <a:pt x="250" y="102"/>
                    </a:lnTo>
                    <a:lnTo>
                      <a:pt x="252" y="99"/>
                    </a:lnTo>
                    <a:lnTo>
                      <a:pt x="253" y="99"/>
                    </a:lnTo>
                    <a:lnTo>
                      <a:pt x="255" y="98"/>
                    </a:lnTo>
                    <a:lnTo>
                      <a:pt x="257" y="100"/>
                    </a:lnTo>
                    <a:lnTo>
                      <a:pt x="259" y="101"/>
                    </a:lnTo>
                    <a:lnTo>
                      <a:pt x="260" y="100"/>
                    </a:lnTo>
                    <a:lnTo>
                      <a:pt x="260" y="99"/>
                    </a:lnTo>
                    <a:lnTo>
                      <a:pt x="261" y="101"/>
                    </a:lnTo>
                    <a:lnTo>
                      <a:pt x="263" y="101"/>
                    </a:lnTo>
                    <a:lnTo>
                      <a:pt x="263" y="99"/>
                    </a:lnTo>
                    <a:lnTo>
                      <a:pt x="267" y="100"/>
                    </a:lnTo>
                    <a:lnTo>
                      <a:pt x="267" y="98"/>
                    </a:lnTo>
                    <a:lnTo>
                      <a:pt x="268" y="99"/>
                    </a:lnTo>
                    <a:lnTo>
                      <a:pt x="269" y="98"/>
                    </a:lnTo>
                    <a:lnTo>
                      <a:pt x="272" y="99"/>
                    </a:lnTo>
                    <a:lnTo>
                      <a:pt x="273" y="100"/>
                    </a:lnTo>
                    <a:lnTo>
                      <a:pt x="273" y="101"/>
                    </a:lnTo>
                    <a:lnTo>
                      <a:pt x="274" y="101"/>
                    </a:lnTo>
                    <a:lnTo>
                      <a:pt x="274" y="103"/>
                    </a:lnTo>
                    <a:lnTo>
                      <a:pt x="275" y="102"/>
                    </a:lnTo>
                    <a:lnTo>
                      <a:pt x="276" y="103"/>
                    </a:lnTo>
                    <a:lnTo>
                      <a:pt x="275" y="101"/>
                    </a:lnTo>
                    <a:lnTo>
                      <a:pt x="276" y="101"/>
                    </a:lnTo>
                    <a:lnTo>
                      <a:pt x="276" y="102"/>
                    </a:lnTo>
                    <a:lnTo>
                      <a:pt x="276" y="103"/>
                    </a:lnTo>
                    <a:lnTo>
                      <a:pt x="278" y="102"/>
                    </a:lnTo>
                    <a:lnTo>
                      <a:pt x="281" y="98"/>
                    </a:lnTo>
                    <a:lnTo>
                      <a:pt x="280" y="98"/>
                    </a:lnTo>
                    <a:lnTo>
                      <a:pt x="281" y="96"/>
                    </a:lnTo>
                    <a:lnTo>
                      <a:pt x="280" y="96"/>
                    </a:lnTo>
                    <a:lnTo>
                      <a:pt x="281" y="95"/>
                    </a:lnTo>
                    <a:lnTo>
                      <a:pt x="280" y="95"/>
                    </a:lnTo>
                    <a:lnTo>
                      <a:pt x="280" y="94"/>
                    </a:lnTo>
                    <a:lnTo>
                      <a:pt x="280" y="90"/>
                    </a:lnTo>
                    <a:lnTo>
                      <a:pt x="283" y="92"/>
                    </a:lnTo>
                    <a:lnTo>
                      <a:pt x="283" y="86"/>
                    </a:lnTo>
                    <a:lnTo>
                      <a:pt x="283" y="84"/>
                    </a:lnTo>
                    <a:lnTo>
                      <a:pt x="284" y="84"/>
                    </a:lnTo>
                    <a:lnTo>
                      <a:pt x="284" y="82"/>
                    </a:lnTo>
                    <a:lnTo>
                      <a:pt x="283" y="81"/>
                    </a:lnTo>
                    <a:lnTo>
                      <a:pt x="282" y="81"/>
                    </a:lnTo>
                    <a:lnTo>
                      <a:pt x="282" y="78"/>
                    </a:lnTo>
                    <a:lnTo>
                      <a:pt x="281" y="77"/>
                    </a:lnTo>
                    <a:lnTo>
                      <a:pt x="281" y="76"/>
                    </a:lnTo>
                    <a:lnTo>
                      <a:pt x="283" y="75"/>
                    </a:lnTo>
                    <a:lnTo>
                      <a:pt x="283" y="76"/>
                    </a:lnTo>
                    <a:lnTo>
                      <a:pt x="284" y="75"/>
                    </a:lnTo>
                    <a:lnTo>
                      <a:pt x="283" y="74"/>
                    </a:lnTo>
                    <a:lnTo>
                      <a:pt x="283" y="73"/>
                    </a:lnTo>
                    <a:lnTo>
                      <a:pt x="282" y="71"/>
                    </a:lnTo>
                    <a:lnTo>
                      <a:pt x="283" y="70"/>
                    </a:lnTo>
                    <a:lnTo>
                      <a:pt x="283" y="71"/>
                    </a:lnTo>
                    <a:lnTo>
                      <a:pt x="283" y="69"/>
                    </a:lnTo>
                    <a:lnTo>
                      <a:pt x="283" y="68"/>
                    </a:lnTo>
                    <a:lnTo>
                      <a:pt x="281" y="67"/>
                    </a:lnTo>
                    <a:lnTo>
                      <a:pt x="281" y="66"/>
                    </a:lnTo>
                    <a:lnTo>
                      <a:pt x="283" y="65"/>
                    </a:lnTo>
                    <a:lnTo>
                      <a:pt x="284" y="65"/>
                    </a:lnTo>
                    <a:lnTo>
                      <a:pt x="284" y="64"/>
                    </a:lnTo>
                    <a:lnTo>
                      <a:pt x="286" y="64"/>
                    </a:lnTo>
                    <a:lnTo>
                      <a:pt x="290" y="69"/>
                    </a:lnTo>
                    <a:lnTo>
                      <a:pt x="296" y="72"/>
                    </a:lnTo>
                    <a:lnTo>
                      <a:pt x="296" y="71"/>
                    </a:lnTo>
                    <a:lnTo>
                      <a:pt x="297" y="71"/>
                    </a:lnTo>
                    <a:lnTo>
                      <a:pt x="296" y="70"/>
                    </a:lnTo>
                    <a:lnTo>
                      <a:pt x="297" y="69"/>
                    </a:lnTo>
                    <a:lnTo>
                      <a:pt x="297" y="68"/>
                    </a:lnTo>
                    <a:lnTo>
                      <a:pt x="295" y="68"/>
                    </a:lnTo>
                    <a:lnTo>
                      <a:pt x="294" y="67"/>
                    </a:lnTo>
                    <a:lnTo>
                      <a:pt x="296" y="65"/>
                    </a:lnTo>
                    <a:lnTo>
                      <a:pt x="297" y="67"/>
                    </a:lnTo>
                    <a:lnTo>
                      <a:pt x="298" y="65"/>
                    </a:lnTo>
                    <a:lnTo>
                      <a:pt x="297" y="65"/>
                    </a:lnTo>
                    <a:lnTo>
                      <a:pt x="299" y="64"/>
                    </a:lnTo>
                    <a:lnTo>
                      <a:pt x="299" y="58"/>
                    </a:lnTo>
                    <a:lnTo>
                      <a:pt x="303" y="61"/>
                    </a:lnTo>
                    <a:lnTo>
                      <a:pt x="306" y="61"/>
                    </a:lnTo>
                    <a:lnTo>
                      <a:pt x="306" y="58"/>
                    </a:lnTo>
                    <a:lnTo>
                      <a:pt x="309" y="61"/>
                    </a:lnTo>
                    <a:lnTo>
                      <a:pt x="312" y="61"/>
                    </a:lnTo>
                    <a:lnTo>
                      <a:pt x="312" y="57"/>
                    </a:lnTo>
                    <a:lnTo>
                      <a:pt x="313" y="56"/>
                    </a:lnTo>
                    <a:lnTo>
                      <a:pt x="313" y="54"/>
                    </a:lnTo>
                    <a:lnTo>
                      <a:pt x="313" y="52"/>
                    </a:lnTo>
                    <a:lnTo>
                      <a:pt x="312" y="52"/>
                    </a:lnTo>
                    <a:lnTo>
                      <a:pt x="313" y="52"/>
                    </a:lnTo>
                    <a:lnTo>
                      <a:pt x="313" y="48"/>
                    </a:lnTo>
                    <a:lnTo>
                      <a:pt x="310" y="39"/>
                    </a:lnTo>
                    <a:lnTo>
                      <a:pt x="315" y="38"/>
                    </a:lnTo>
                    <a:lnTo>
                      <a:pt x="315" y="34"/>
                    </a:lnTo>
                    <a:lnTo>
                      <a:pt x="319" y="36"/>
                    </a:lnTo>
                    <a:lnTo>
                      <a:pt x="320" y="36"/>
                    </a:lnTo>
                    <a:lnTo>
                      <a:pt x="319" y="39"/>
                    </a:lnTo>
                    <a:lnTo>
                      <a:pt x="321" y="39"/>
                    </a:lnTo>
                    <a:lnTo>
                      <a:pt x="321" y="40"/>
                    </a:lnTo>
                    <a:lnTo>
                      <a:pt x="322" y="42"/>
                    </a:lnTo>
                    <a:lnTo>
                      <a:pt x="323" y="39"/>
                    </a:lnTo>
                    <a:lnTo>
                      <a:pt x="325" y="35"/>
                    </a:lnTo>
                    <a:lnTo>
                      <a:pt x="330" y="35"/>
                    </a:lnTo>
                    <a:lnTo>
                      <a:pt x="329" y="35"/>
                    </a:lnTo>
                    <a:lnTo>
                      <a:pt x="330" y="37"/>
                    </a:lnTo>
                    <a:lnTo>
                      <a:pt x="330" y="41"/>
                    </a:lnTo>
                    <a:lnTo>
                      <a:pt x="331" y="41"/>
                    </a:lnTo>
                    <a:lnTo>
                      <a:pt x="334" y="43"/>
                    </a:lnTo>
                    <a:lnTo>
                      <a:pt x="336" y="43"/>
                    </a:lnTo>
                    <a:lnTo>
                      <a:pt x="337" y="41"/>
                    </a:lnTo>
                    <a:lnTo>
                      <a:pt x="335" y="39"/>
                    </a:lnTo>
                    <a:lnTo>
                      <a:pt x="335" y="38"/>
                    </a:lnTo>
                    <a:lnTo>
                      <a:pt x="339" y="39"/>
                    </a:lnTo>
                    <a:lnTo>
                      <a:pt x="340" y="38"/>
                    </a:lnTo>
                    <a:lnTo>
                      <a:pt x="341" y="36"/>
                    </a:lnTo>
                    <a:lnTo>
                      <a:pt x="343" y="37"/>
                    </a:lnTo>
                    <a:lnTo>
                      <a:pt x="344" y="37"/>
                    </a:lnTo>
                    <a:lnTo>
                      <a:pt x="343" y="38"/>
                    </a:lnTo>
                    <a:lnTo>
                      <a:pt x="343" y="40"/>
                    </a:lnTo>
                    <a:lnTo>
                      <a:pt x="343" y="41"/>
                    </a:lnTo>
                    <a:lnTo>
                      <a:pt x="345" y="43"/>
                    </a:lnTo>
                    <a:lnTo>
                      <a:pt x="344" y="43"/>
                    </a:lnTo>
                    <a:lnTo>
                      <a:pt x="343" y="44"/>
                    </a:lnTo>
                    <a:lnTo>
                      <a:pt x="342" y="46"/>
                    </a:lnTo>
                    <a:lnTo>
                      <a:pt x="343" y="47"/>
                    </a:lnTo>
                    <a:lnTo>
                      <a:pt x="343" y="51"/>
                    </a:lnTo>
                    <a:lnTo>
                      <a:pt x="345" y="54"/>
                    </a:lnTo>
                    <a:lnTo>
                      <a:pt x="346" y="52"/>
                    </a:lnTo>
                    <a:lnTo>
                      <a:pt x="346" y="53"/>
                    </a:lnTo>
                    <a:lnTo>
                      <a:pt x="347" y="52"/>
                    </a:lnTo>
                    <a:lnTo>
                      <a:pt x="347" y="53"/>
                    </a:lnTo>
                    <a:lnTo>
                      <a:pt x="348" y="53"/>
                    </a:lnTo>
                    <a:lnTo>
                      <a:pt x="348" y="54"/>
                    </a:lnTo>
                    <a:lnTo>
                      <a:pt x="349" y="55"/>
                    </a:lnTo>
                    <a:lnTo>
                      <a:pt x="350" y="56"/>
                    </a:lnTo>
                    <a:lnTo>
                      <a:pt x="351" y="55"/>
                    </a:lnTo>
                    <a:lnTo>
                      <a:pt x="351" y="53"/>
                    </a:lnTo>
                    <a:lnTo>
                      <a:pt x="353" y="51"/>
                    </a:lnTo>
                    <a:lnTo>
                      <a:pt x="353" y="52"/>
                    </a:lnTo>
                    <a:lnTo>
                      <a:pt x="355" y="53"/>
                    </a:lnTo>
                    <a:lnTo>
                      <a:pt x="356" y="53"/>
                    </a:lnTo>
                    <a:lnTo>
                      <a:pt x="356" y="51"/>
                    </a:lnTo>
                    <a:lnTo>
                      <a:pt x="358" y="51"/>
                    </a:lnTo>
                    <a:lnTo>
                      <a:pt x="359" y="53"/>
                    </a:lnTo>
                    <a:lnTo>
                      <a:pt x="361" y="54"/>
                    </a:lnTo>
                    <a:lnTo>
                      <a:pt x="361" y="52"/>
                    </a:lnTo>
                    <a:lnTo>
                      <a:pt x="361" y="51"/>
                    </a:lnTo>
                    <a:lnTo>
                      <a:pt x="365" y="52"/>
                    </a:lnTo>
                    <a:lnTo>
                      <a:pt x="368" y="52"/>
                    </a:lnTo>
                    <a:lnTo>
                      <a:pt x="372" y="55"/>
                    </a:lnTo>
                    <a:lnTo>
                      <a:pt x="372" y="54"/>
                    </a:lnTo>
                    <a:lnTo>
                      <a:pt x="372" y="50"/>
                    </a:lnTo>
                    <a:lnTo>
                      <a:pt x="374" y="49"/>
                    </a:lnTo>
                    <a:lnTo>
                      <a:pt x="374" y="48"/>
                    </a:lnTo>
                    <a:lnTo>
                      <a:pt x="378" y="49"/>
                    </a:lnTo>
                    <a:lnTo>
                      <a:pt x="379" y="48"/>
                    </a:lnTo>
                    <a:lnTo>
                      <a:pt x="381" y="48"/>
                    </a:lnTo>
                    <a:lnTo>
                      <a:pt x="383" y="40"/>
                    </a:lnTo>
                    <a:lnTo>
                      <a:pt x="383" y="39"/>
                    </a:lnTo>
                    <a:lnTo>
                      <a:pt x="390" y="41"/>
                    </a:lnTo>
                    <a:lnTo>
                      <a:pt x="391" y="40"/>
                    </a:lnTo>
                    <a:lnTo>
                      <a:pt x="392" y="36"/>
                    </a:lnTo>
                    <a:lnTo>
                      <a:pt x="391" y="27"/>
                    </a:lnTo>
                    <a:lnTo>
                      <a:pt x="392" y="22"/>
                    </a:lnTo>
                    <a:lnTo>
                      <a:pt x="405" y="27"/>
                    </a:lnTo>
                    <a:lnTo>
                      <a:pt x="411" y="34"/>
                    </a:lnTo>
                    <a:lnTo>
                      <a:pt x="418" y="28"/>
                    </a:lnTo>
                    <a:lnTo>
                      <a:pt x="419" y="28"/>
                    </a:lnTo>
                    <a:lnTo>
                      <a:pt x="420" y="27"/>
                    </a:lnTo>
                    <a:lnTo>
                      <a:pt x="421" y="26"/>
                    </a:lnTo>
                    <a:lnTo>
                      <a:pt x="420" y="24"/>
                    </a:lnTo>
                    <a:lnTo>
                      <a:pt x="418" y="22"/>
                    </a:lnTo>
                    <a:lnTo>
                      <a:pt x="419" y="20"/>
                    </a:lnTo>
                    <a:lnTo>
                      <a:pt x="418" y="19"/>
                    </a:lnTo>
                    <a:lnTo>
                      <a:pt x="423" y="18"/>
                    </a:lnTo>
                    <a:lnTo>
                      <a:pt x="426" y="17"/>
                    </a:lnTo>
                    <a:lnTo>
                      <a:pt x="428" y="17"/>
                    </a:lnTo>
                    <a:lnTo>
                      <a:pt x="429" y="17"/>
                    </a:lnTo>
                    <a:lnTo>
                      <a:pt x="430" y="15"/>
                    </a:lnTo>
                    <a:lnTo>
                      <a:pt x="430" y="17"/>
                    </a:lnTo>
                    <a:lnTo>
                      <a:pt x="433" y="15"/>
                    </a:lnTo>
                    <a:lnTo>
                      <a:pt x="435" y="14"/>
                    </a:lnTo>
                    <a:lnTo>
                      <a:pt x="434" y="11"/>
                    </a:lnTo>
                    <a:lnTo>
                      <a:pt x="435" y="11"/>
                    </a:lnTo>
                    <a:lnTo>
                      <a:pt x="434" y="7"/>
                    </a:lnTo>
                    <a:lnTo>
                      <a:pt x="432" y="7"/>
                    </a:lnTo>
                    <a:lnTo>
                      <a:pt x="435" y="6"/>
                    </a:lnTo>
                    <a:lnTo>
                      <a:pt x="435" y="5"/>
                    </a:lnTo>
                    <a:lnTo>
                      <a:pt x="437" y="6"/>
                    </a:lnTo>
                    <a:lnTo>
                      <a:pt x="437" y="5"/>
                    </a:lnTo>
                    <a:lnTo>
                      <a:pt x="438" y="5"/>
                    </a:lnTo>
                    <a:lnTo>
                      <a:pt x="439" y="6"/>
                    </a:lnTo>
                    <a:lnTo>
                      <a:pt x="437" y="0"/>
                    </a:lnTo>
                    <a:lnTo>
                      <a:pt x="439" y="0"/>
                    </a:lnTo>
                    <a:lnTo>
                      <a:pt x="444" y="1"/>
                    </a:lnTo>
                    <a:lnTo>
                      <a:pt x="443" y="1"/>
                    </a:lnTo>
                    <a:lnTo>
                      <a:pt x="444" y="4"/>
                    </a:lnTo>
                    <a:lnTo>
                      <a:pt x="442" y="5"/>
                    </a:lnTo>
                    <a:lnTo>
                      <a:pt x="443" y="6"/>
                    </a:lnTo>
                    <a:lnTo>
                      <a:pt x="444" y="6"/>
                    </a:lnTo>
                    <a:lnTo>
                      <a:pt x="446" y="7"/>
                    </a:lnTo>
                    <a:lnTo>
                      <a:pt x="446" y="6"/>
                    </a:lnTo>
                    <a:lnTo>
                      <a:pt x="447" y="7"/>
                    </a:lnTo>
                    <a:lnTo>
                      <a:pt x="449" y="11"/>
                    </a:lnTo>
                    <a:lnTo>
                      <a:pt x="447" y="11"/>
                    </a:lnTo>
                    <a:lnTo>
                      <a:pt x="448" y="11"/>
                    </a:lnTo>
                    <a:lnTo>
                      <a:pt x="449" y="13"/>
                    </a:lnTo>
                    <a:lnTo>
                      <a:pt x="451" y="13"/>
                    </a:lnTo>
                    <a:lnTo>
                      <a:pt x="452" y="14"/>
                    </a:lnTo>
                    <a:lnTo>
                      <a:pt x="452" y="11"/>
                    </a:lnTo>
                    <a:lnTo>
                      <a:pt x="454" y="11"/>
                    </a:lnTo>
                    <a:lnTo>
                      <a:pt x="454" y="9"/>
                    </a:lnTo>
                    <a:lnTo>
                      <a:pt x="455" y="8"/>
                    </a:lnTo>
                    <a:lnTo>
                      <a:pt x="456" y="9"/>
                    </a:lnTo>
                    <a:lnTo>
                      <a:pt x="455" y="9"/>
                    </a:lnTo>
                    <a:lnTo>
                      <a:pt x="455" y="10"/>
                    </a:lnTo>
                    <a:lnTo>
                      <a:pt x="457" y="10"/>
                    </a:lnTo>
                    <a:lnTo>
                      <a:pt x="457" y="11"/>
                    </a:lnTo>
                    <a:lnTo>
                      <a:pt x="459" y="11"/>
                    </a:lnTo>
                    <a:lnTo>
                      <a:pt x="460" y="11"/>
                    </a:lnTo>
                    <a:lnTo>
                      <a:pt x="463" y="10"/>
                    </a:lnTo>
                    <a:lnTo>
                      <a:pt x="463" y="11"/>
                    </a:lnTo>
                    <a:lnTo>
                      <a:pt x="462" y="13"/>
                    </a:lnTo>
                    <a:lnTo>
                      <a:pt x="463" y="13"/>
                    </a:lnTo>
                    <a:lnTo>
                      <a:pt x="465" y="19"/>
                    </a:lnTo>
                    <a:lnTo>
                      <a:pt x="466" y="19"/>
                    </a:lnTo>
                    <a:lnTo>
                      <a:pt x="468" y="20"/>
                    </a:lnTo>
                    <a:lnTo>
                      <a:pt x="468" y="23"/>
                    </a:lnTo>
                    <a:lnTo>
                      <a:pt x="468" y="22"/>
                    </a:lnTo>
                    <a:lnTo>
                      <a:pt x="470" y="22"/>
                    </a:lnTo>
                    <a:lnTo>
                      <a:pt x="470" y="23"/>
                    </a:lnTo>
                    <a:lnTo>
                      <a:pt x="469" y="25"/>
                    </a:lnTo>
                    <a:lnTo>
                      <a:pt x="470" y="27"/>
                    </a:lnTo>
                    <a:lnTo>
                      <a:pt x="470" y="29"/>
                    </a:lnTo>
                    <a:lnTo>
                      <a:pt x="471" y="28"/>
                    </a:lnTo>
                    <a:lnTo>
                      <a:pt x="472" y="28"/>
                    </a:lnTo>
                    <a:lnTo>
                      <a:pt x="474" y="28"/>
                    </a:lnTo>
                    <a:lnTo>
                      <a:pt x="476" y="28"/>
                    </a:lnTo>
                    <a:lnTo>
                      <a:pt x="477" y="31"/>
                    </a:lnTo>
                    <a:lnTo>
                      <a:pt x="479" y="32"/>
                    </a:lnTo>
                    <a:lnTo>
                      <a:pt x="478" y="34"/>
                    </a:lnTo>
                    <a:lnTo>
                      <a:pt x="480" y="34"/>
                    </a:lnTo>
                    <a:lnTo>
                      <a:pt x="483" y="37"/>
                    </a:lnTo>
                    <a:lnTo>
                      <a:pt x="482" y="38"/>
                    </a:lnTo>
                    <a:lnTo>
                      <a:pt x="482" y="39"/>
                    </a:lnTo>
                    <a:lnTo>
                      <a:pt x="483" y="38"/>
                    </a:lnTo>
                    <a:lnTo>
                      <a:pt x="483" y="40"/>
                    </a:lnTo>
                    <a:lnTo>
                      <a:pt x="483" y="46"/>
                    </a:lnTo>
                    <a:lnTo>
                      <a:pt x="484" y="47"/>
                    </a:lnTo>
                    <a:lnTo>
                      <a:pt x="484" y="48"/>
                    </a:lnTo>
                    <a:lnTo>
                      <a:pt x="487" y="47"/>
                    </a:lnTo>
                    <a:lnTo>
                      <a:pt x="487" y="48"/>
                    </a:lnTo>
                    <a:lnTo>
                      <a:pt x="488" y="48"/>
                    </a:lnTo>
                    <a:lnTo>
                      <a:pt x="488" y="49"/>
                    </a:lnTo>
                    <a:lnTo>
                      <a:pt x="490" y="48"/>
                    </a:lnTo>
                    <a:lnTo>
                      <a:pt x="492" y="49"/>
                    </a:lnTo>
                    <a:lnTo>
                      <a:pt x="494" y="51"/>
                    </a:lnTo>
                    <a:lnTo>
                      <a:pt x="493" y="52"/>
                    </a:lnTo>
                    <a:lnTo>
                      <a:pt x="494" y="52"/>
                    </a:lnTo>
                    <a:lnTo>
                      <a:pt x="494" y="53"/>
                    </a:lnTo>
                    <a:lnTo>
                      <a:pt x="495" y="53"/>
                    </a:lnTo>
                    <a:lnTo>
                      <a:pt x="495" y="54"/>
                    </a:lnTo>
                    <a:lnTo>
                      <a:pt x="494" y="54"/>
                    </a:lnTo>
                    <a:lnTo>
                      <a:pt x="494" y="56"/>
                    </a:lnTo>
                    <a:lnTo>
                      <a:pt x="493" y="56"/>
                    </a:lnTo>
                    <a:lnTo>
                      <a:pt x="493" y="58"/>
                    </a:lnTo>
                    <a:lnTo>
                      <a:pt x="491" y="57"/>
                    </a:lnTo>
                    <a:lnTo>
                      <a:pt x="491" y="58"/>
                    </a:lnTo>
                    <a:lnTo>
                      <a:pt x="487" y="58"/>
                    </a:lnTo>
                    <a:lnTo>
                      <a:pt x="486" y="60"/>
                    </a:lnTo>
                    <a:lnTo>
                      <a:pt x="486" y="63"/>
                    </a:lnTo>
                    <a:lnTo>
                      <a:pt x="486" y="64"/>
                    </a:lnTo>
                    <a:lnTo>
                      <a:pt x="487" y="65"/>
                    </a:lnTo>
                    <a:lnTo>
                      <a:pt x="490" y="69"/>
                    </a:lnTo>
                    <a:lnTo>
                      <a:pt x="490" y="71"/>
                    </a:lnTo>
                    <a:lnTo>
                      <a:pt x="489" y="72"/>
                    </a:lnTo>
                    <a:lnTo>
                      <a:pt x="489" y="73"/>
                    </a:lnTo>
                    <a:lnTo>
                      <a:pt x="490" y="73"/>
                    </a:lnTo>
                    <a:lnTo>
                      <a:pt x="492" y="75"/>
                    </a:lnTo>
                    <a:lnTo>
                      <a:pt x="491" y="76"/>
                    </a:lnTo>
                    <a:lnTo>
                      <a:pt x="491" y="77"/>
                    </a:lnTo>
                    <a:lnTo>
                      <a:pt x="490" y="77"/>
                    </a:lnTo>
                    <a:lnTo>
                      <a:pt x="489" y="77"/>
                    </a:lnTo>
                    <a:lnTo>
                      <a:pt x="490" y="77"/>
                    </a:lnTo>
                    <a:lnTo>
                      <a:pt x="490" y="78"/>
                    </a:lnTo>
                    <a:lnTo>
                      <a:pt x="489" y="80"/>
                    </a:lnTo>
                    <a:lnTo>
                      <a:pt x="490" y="80"/>
                    </a:lnTo>
                    <a:lnTo>
                      <a:pt x="489" y="82"/>
                    </a:lnTo>
                    <a:lnTo>
                      <a:pt x="489" y="84"/>
                    </a:lnTo>
                    <a:lnTo>
                      <a:pt x="487" y="86"/>
                    </a:lnTo>
                    <a:lnTo>
                      <a:pt x="487" y="88"/>
                    </a:lnTo>
                    <a:lnTo>
                      <a:pt x="489" y="88"/>
                    </a:lnTo>
                    <a:lnTo>
                      <a:pt x="489" y="89"/>
                    </a:lnTo>
                    <a:lnTo>
                      <a:pt x="491" y="88"/>
                    </a:lnTo>
                    <a:lnTo>
                      <a:pt x="491" y="89"/>
                    </a:lnTo>
                    <a:lnTo>
                      <a:pt x="493" y="93"/>
                    </a:lnTo>
                    <a:lnTo>
                      <a:pt x="493" y="94"/>
                    </a:lnTo>
                    <a:lnTo>
                      <a:pt x="491" y="94"/>
                    </a:lnTo>
                    <a:lnTo>
                      <a:pt x="491" y="96"/>
                    </a:lnTo>
                    <a:lnTo>
                      <a:pt x="492" y="97"/>
                    </a:lnTo>
                    <a:lnTo>
                      <a:pt x="492" y="98"/>
                    </a:lnTo>
                    <a:lnTo>
                      <a:pt x="495" y="99"/>
                    </a:lnTo>
                    <a:lnTo>
                      <a:pt x="491" y="108"/>
                    </a:lnTo>
                    <a:lnTo>
                      <a:pt x="491" y="107"/>
                    </a:lnTo>
                    <a:lnTo>
                      <a:pt x="490" y="109"/>
                    </a:lnTo>
                    <a:lnTo>
                      <a:pt x="489" y="107"/>
                    </a:lnTo>
                    <a:lnTo>
                      <a:pt x="489" y="109"/>
                    </a:lnTo>
                    <a:lnTo>
                      <a:pt x="486" y="109"/>
                    </a:lnTo>
                    <a:lnTo>
                      <a:pt x="486" y="111"/>
                    </a:lnTo>
                    <a:lnTo>
                      <a:pt x="487" y="111"/>
                    </a:lnTo>
                    <a:lnTo>
                      <a:pt x="487" y="112"/>
                    </a:lnTo>
                    <a:lnTo>
                      <a:pt x="486" y="113"/>
                    </a:lnTo>
                    <a:lnTo>
                      <a:pt x="487" y="115"/>
                    </a:lnTo>
                    <a:lnTo>
                      <a:pt x="487" y="116"/>
                    </a:lnTo>
                    <a:lnTo>
                      <a:pt x="486" y="116"/>
                    </a:lnTo>
                    <a:lnTo>
                      <a:pt x="485" y="117"/>
                    </a:lnTo>
                    <a:lnTo>
                      <a:pt x="484" y="117"/>
                    </a:lnTo>
                    <a:lnTo>
                      <a:pt x="485" y="116"/>
                    </a:lnTo>
                    <a:lnTo>
                      <a:pt x="484" y="116"/>
                    </a:lnTo>
                    <a:lnTo>
                      <a:pt x="483" y="116"/>
                    </a:lnTo>
                    <a:lnTo>
                      <a:pt x="482" y="116"/>
                    </a:lnTo>
                    <a:lnTo>
                      <a:pt x="481" y="115"/>
                    </a:lnTo>
                    <a:lnTo>
                      <a:pt x="479" y="117"/>
                    </a:lnTo>
                    <a:lnTo>
                      <a:pt x="476" y="120"/>
                    </a:lnTo>
                    <a:lnTo>
                      <a:pt x="478" y="123"/>
                    </a:lnTo>
                    <a:lnTo>
                      <a:pt x="479" y="126"/>
                    </a:lnTo>
                    <a:lnTo>
                      <a:pt x="481" y="126"/>
                    </a:lnTo>
                    <a:lnTo>
                      <a:pt x="483" y="128"/>
                    </a:lnTo>
                    <a:lnTo>
                      <a:pt x="482" y="128"/>
                    </a:lnTo>
                    <a:lnTo>
                      <a:pt x="480" y="129"/>
                    </a:lnTo>
                    <a:lnTo>
                      <a:pt x="481" y="133"/>
                    </a:lnTo>
                    <a:lnTo>
                      <a:pt x="481" y="135"/>
                    </a:lnTo>
                    <a:lnTo>
                      <a:pt x="483" y="137"/>
                    </a:lnTo>
                    <a:lnTo>
                      <a:pt x="485" y="139"/>
                    </a:lnTo>
                    <a:lnTo>
                      <a:pt x="487" y="140"/>
                    </a:lnTo>
                    <a:lnTo>
                      <a:pt x="489" y="139"/>
                    </a:lnTo>
                    <a:lnTo>
                      <a:pt x="491" y="136"/>
                    </a:lnTo>
                    <a:lnTo>
                      <a:pt x="492" y="139"/>
                    </a:lnTo>
                    <a:lnTo>
                      <a:pt x="496" y="141"/>
                    </a:lnTo>
                    <a:lnTo>
                      <a:pt x="497" y="141"/>
                    </a:lnTo>
                    <a:lnTo>
                      <a:pt x="496" y="142"/>
                    </a:lnTo>
                    <a:lnTo>
                      <a:pt x="495" y="142"/>
                    </a:lnTo>
                    <a:lnTo>
                      <a:pt x="495" y="146"/>
                    </a:lnTo>
                    <a:lnTo>
                      <a:pt x="496" y="146"/>
                    </a:lnTo>
                    <a:lnTo>
                      <a:pt x="498" y="145"/>
                    </a:lnTo>
                    <a:lnTo>
                      <a:pt x="498" y="146"/>
                    </a:lnTo>
                    <a:lnTo>
                      <a:pt x="499" y="148"/>
                    </a:lnTo>
                    <a:lnTo>
                      <a:pt x="500" y="148"/>
                    </a:lnTo>
                    <a:lnTo>
                      <a:pt x="501" y="150"/>
                    </a:lnTo>
                    <a:lnTo>
                      <a:pt x="502" y="150"/>
                    </a:lnTo>
                    <a:lnTo>
                      <a:pt x="503" y="152"/>
                    </a:lnTo>
                    <a:lnTo>
                      <a:pt x="503" y="154"/>
                    </a:lnTo>
                    <a:lnTo>
                      <a:pt x="502" y="153"/>
                    </a:lnTo>
                    <a:lnTo>
                      <a:pt x="499" y="155"/>
                    </a:lnTo>
                    <a:lnTo>
                      <a:pt x="499" y="156"/>
                    </a:lnTo>
                    <a:lnTo>
                      <a:pt x="501" y="157"/>
                    </a:lnTo>
                    <a:lnTo>
                      <a:pt x="501" y="159"/>
                    </a:lnTo>
                    <a:lnTo>
                      <a:pt x="499" y="161"/>
                    </a:lnTo>
                    <a:lnTo>
                      <a:pt x="501" y="162"/>
                    </a:lnTo>
                    <a:lnTo>
                      <a:pt x="504" y="165"/>
                    </a:lnTo>
                    <a:lnTo>
                      <a:pt x="504" y="166"/>
                    </a:lnTo>
                    <a:lnTo>
                      <a:pt x="505" y="167"/>
                    </a:lnTo>
                    <a:lnTo>
                      <a:pt x="506" y="165"/>
                    </a:lnTo>
                    <a:lnTo>
                      <a:pt x="506" y="167"/>
                    </a:lnTo>
                    <a:lnTo>
                      <a:pt x="507" y="167"/>
                    </a:lnTo>
                    <a:lnTo>
                      <a:pt x="508" y="167"/>
                    </a:lnTo>
                    <a:lnTo>
                      <a:pt x="508" y="165"/>
                    </a:lnTo>
                    <a:lnTo>
                      <a:pt x="512" y="166"/>
                    </a:lnTo>
                    <a:lnTo>
                      <a:pt x="514" y="164"/>
                    </a:lnTo>
                    <a:lnTo>
                      <a:pt x="515" y="164"/>
                    </a:lnTo>
                    <a:lnTo>
                      <a:pt x="515" y="165"/>
                    </a:lnTo>
                    <a:lnTo>
                      <a:pt x="517" y="167"/>
                    </a:lnTo>
                    <a:lnTo>
                      <a:pt x="518" y="167"/>
                    </a:lnTo>
                    <a:lnTo>
                      <a:pt x="519" y="168"/>
                    </a:lnTo>
                    <a:lnTo>
                      <a:pt x="520" y="167"/>
                    </a:lnTo>
                    <a:lnTo>
                      <a:pt x="522" y="169"/>
                    </a:lnTo>
                    <a:lnTo>
                      <a:pt x="525" y="171"/>
                    </a:lnTo>
                    <a:lnTo>
                      <a:pt x="524" y="171"/>
                    </a:lnTo>
                    <a:lnTo>
                      <a:pt x="525" y="173"/>
                    </a:lnTo>
                    <a:lnTo>
                      <a:pt x="526" y="172"/>
                    </a:lnTo>
                    <a:lnTo>
                      <a:pt x="528" y="171"/>
                    </a:lnTo>
                    <a:lnTo>
                      <a:pt x="529" y="168"/>
                    </a:lnTo>
                    <a:lnTo>
                      <a:pt x="532" y="169"/>
                    </a:lnTo>
                    <a:lnTo>
                      <a:pt x="533" y="167"/>
                    </a:lnTo>
                    <a:lnTo>
                      <a:pt x="535" y="167"/>
                    </a:lnTo>
                    <a:lnTo>
                      <a:pt x="536" y="167"/>
                    </a:lnTo>
                    <a:lnTo>
                      <a:pt x="538" y="167"/>
                    </a:lnTo>
                    <a:lnTo>
                      <a:pt x="538" y="165"/>
                    </a:lnTo>
                    <a:lnTo>
                      <a:pt x="538" y="167"/>
                    </a:lnTo>
                    <a:lnTo>
                      <a:pt x="539" y="167"/>
                    </a:lnTo>
                    <a:lnTo>
                      <a:pt x="539" y="170"/>
                    </a:lnTo>
                    <a:lnTo>
                      <a:pt x="540" y="170"/>
                    </a:lnTo>
                    <a:lnTo>
                      <a:pt x="540" y="171"/>
                    </a:lnTo>
                    <a:lnTo>
                      <a:pt x="541" y="171"/>
                    </a:lnTo>
                    <a:lnTo>
                      <a:pt x="543" y="172"/>
                    </a:lnTo>
                    <a:lnTo>
                      <a:pt x="543" y="173"/>
                    </a:lnTo>
                    <a:lnTo>
                      <a:pt x="544" y="173"/>
                    </a:lnTo>
                    <a:lnTo>
                      <a:pt x="545" y="175"/>
                    </a:lnTo>
                    <a:lnTo>
                      <a:pt x="543" y="176"/>
                    </a:lnTo>
                    <a:lnTo>
                      <a:pt x="544" y="178"/>
                    </a:lnTo>
                    <a:lnTo>
                      <a:pt x="544" y="179"/>
                    </a:lnTo>
                    <a:lnTo>
                      <a:pt x="543" y="179"/>
                    </a:lnTo>
                    <a:lnTo>
                      <a:pt x="544" y="182"/>
                    </a:lnTo>
                    <a:lnTo>
                      <a:pt x="543" y="185"/>
                    </a:lnTo>
                    <a:lnTo>
                      <a:pt x="544" y="185"/>
                    </a:lnTo>
                    <a:lnTo>
                      <a:pt x="545" y="188"/>
                    </a:lnTo>
                    <a:lnTo>
                      <a:pt x="543" y="189"/>
                    </a:lnTo>
                    <a:lnTo>
                      <a:pt x="541" y="189"/>
                    </a:lnTo>
                    <a:lnTo>
                      <a:pt x="540" y="190"/>
                    </a:lnTo>
                    <a:lnTo>
                      <a:pt x="541" y="191"/>
                    </a:lnTo>
                    <a:lnTo>
                      <a:pt x="541" y="197"/>
                    </a:lnTo>
                    <a:lnTo>
                      <a:pt x="540" y="200"/>
                    </a:lnTo>
                    <a:lnTo>
                      <a:pt x="542" y="201"/>
                    </a:lnTo>
                    <a:lnTo>
                      <a:pt x="542" y="203"/>
                    </a:lnTo>
                    <a:lnTo>
                      <a:pt x="543" y="203"/>
                    </a:lnTo>
                    <a:lnTo>
                      <a:pt x="545" y="205"/>
                    </a:lnTo>
                    <a:lnTo>
                      <a:pt x="544" y="209"/>
                    </a:lnTo>
                    <a:lnTo>
                      <a:pt x="545" y="207"/>
                    </a:lnTo>
                    <a:lnTo>
                      <a:pt x="545" y="209"/>
                    </a:lnTo>
                    <a:lnTo>
                      <a:pt x="546" y="209"/>
                    </a:lnTo>
                    <a:lnTo>
                      <a:pt x="544" y="211"/>
                    </a:lnTo>
                    <a:lnTo>
                      <a:pt x="547" y="210"/>
                    </a:lnTo>
                    <a:lnTo>
                      <a:pt x="545" y="212"/>
                    </a:lnTo>
                    <a:lnTo>
                      <a:pt x="545" y="215"/>
                    </a:lnTo>
                    <a:lnTo>
                      <a:pt x="544" y="217"/>
                    </a:lnTo>
                    <a:lnTo>
                      <a:pt x="543" y="216"/>
                    </a:lnTo>
                    <a:lnTo>
                      <a:pt x="542" y="218"/>
                    </a:lnTo>
                    <a:lnTo>
                      <a:pt x="543" y="219"/>
                    </a:lnTo>
                    <a:lnTo>
                      <a:pt x="543" y="220"/>
                    </a:lnTo>
                    <a:lnTo>
                      <a:pt x="542" y="222"/>
                    </a:lnTo>
                    <a:lnTo>
                      <a:pt x="541" y="221"/>
                    </a:lnTo>
                    <a:lnTo>
                      <a:pt x="541" y="222"/>
                    </a:lnTo>
                    <a:lnTo>
                      <a:pt x="540" y="223"/>
                    </a:lnTo>
                    <a:lnTo>
                      <a:pt x="539" y="225"/>
                    </a:lnTo>
                    <a:lnTo>
                      <a:pt x="537" y="224"/>
                    </a:lnTo>
                    <a:lnTo>
                      <a:pt x="536" y="227"/>
                    </a:lnTo>
                    <a:lnTo>
                      <a:pt x="536" y="226"/>
                    </a:lnTo>
                    <a:lnTo>
                      <a:pt x="535" y="226"/>
                    </a:lnTo>
                    <a:lnTo>
                      <a:pt x="535" y="228"/>
                    </a:lnTo>
                    <a:lnTo>
                      <a:pt x="534" y="228"/>
                    </a:lnTo>
                    <a:lnTo>
                      <a:pt x="533" y="227"/>
                    </a:lnTo>
                    <a:lnTo>
                      <a:pt x="532" y="229"/>
                    </a:lnTo>
                    <a:lnTo>
                      <a:pt x="534" y="229"/>
                    </a:lnTo>
                    <a:lnTo>
                      <a:pt x="537" y="232"/>
                    </a:lnTo>
                    <a:lnTo>
                      <a:pt x="537" y="233"/>
                    </a:lnTo>
                    <a:lnTo>
                      <a:pt x="533" y="236"/>
                    </a:lnTo>
                    <a:lnTo>
                      <a:pt x="530" y="237"/>
                    </a:lnTo>
                    <a:lnTo>
                      <a:pt x="534" y="239"/>
                    </a:lnTo>
                    <a:lnTo>
                      <a:pt x="538" y="238"/>
                    </a:lnTo>
                    <a:lnTo>
                      <a:pt x="540" y="241"/>
                    </a:lnTo>
                    <a:lnTo>
                      <a:pt x="541" y="243"/>
                    </a:lnTo>
                    <a:lnTo>
                      <a:pt x="543" y="244"/>
                    </a:lnTo>
                    <a:lnTo>
                      <a:pt x="544" y="243"/>
                    </a:lnTo>
                    <a:lnTo>
                      <a:pt x="544" y="241"/>
                    </a:lnTo>
                    <a:lnTo>
                      <a:pt x="545" y="243"/>
                    </a:lnTo>
                    <a:lnTo>
                      <a:pt x="546" y="243"/>
                    </a:lnTo>
                    <a:lnTo>
                      <a:pt x="546" y="244"/>
                    </a:lnTo>
                    <a:lnTo>
                      <a:pt x="550" y="248"/>
                    </a:lnTo>
                    <a:lnTo>
                      <a:pt x="552" y="249"/>
                    </a:lnTo>
                    <a:lnTo>
                      <a:pt x="553" y="249"/>
                    </a:lnTo>
                    <a:lnTo>
                      <a:pt x="555" y="250"/>
                    </a:lnTo>
                    <a:lnTo>
                      <a:pt x="552" y="254"/>
                    </a:lnTo>
                    <a:lnTo>
                      <a:pt x="552" y="257"/>
                    </a:lnTo>
                    <a:lnTo>
                      <a:pt x="551" y="256"/>
                    </a:lnTo>
                    <a:lnTo>
                      <a:pt x="550" y="256"/>
                    </a:lnTo>
                    <a:lnTo>
                      <a:pt x="551" y="260"/>
                    </a:lnTo>
                    <a:lnTo>
                      <a:pt x="548" y="262"/>
                    </a:lnTo>
                    <a:lnTo>
                      <a:pt x="546" y="260"/>
                    </a:lnTo>
                    <a:lnTo>
                      <a:pt x="546" y="258"/>
                    </a:lnTo>
                    <a:lnTo>
                      <a:pt x="545" y="257"/>
                    </a:lnTo>
                    <a:lnTo>
                      <a:pt x="543" y="258"/>
                    </a:lnTo>
                    <a:lnTo>
                      <a:pt x="541" y="262"/>
                    </a:lnTo>
                    <a:lnTo>
                      <a:pt x="543" y="265"/>
                    </a:lnTo>
                    <a:lnTo>
                      <a:pt x="545" y="263"/>
                    </a:lnTo>
                    <a:lnTo>
                      <a:pt x="546" y="267"/>
                    </a:lnTo>
                    <a:lnTo>
                      <a:pt x="548" y="267"/>
                    </a:lnTo>
                    <a:lnTo>
                      <a:pt x="546" y="267"/>
                    </a:lnTo>
                    <a:lnTo>
                      <a:pt x="544" y="266"/>
                    </a:lnTo>
                    <a:lnTo>
                      <a:pt x="543" y="267"/>
                    </a:lnTo>
                    <a:lnTo>
                      <a:pt x="542" y="267"/>
                    </a:lnTo>
                    <a:lnTo>
                      <a:pt x="541" y="267"/>
                    </a:lnTo>
                    <a:lnTo>
                      <a:pt x="542" y="271"/>
                    </a:lnTo>
                    <a:lnTo>
                      <a:pt x="543" y="273"/>
                    </a:lnTo>
                    <a:lnTo>
                      <a:pt x="542" y="279"/>
                    </a:lnTo>
                    <a:lnTo>
                      <a:pt x="540" y="278"/>
                    </a:lnTo>
                    <a:lnTo>
                      <a:pt x="538" y="279"/>
                    </a:lnTo>
                    <a:lnTo>
                      <a:pt x="537" y="278"/>
                    </a:lnTo>
                    <a:lnTo>
                      <a:pt x="537" y="279"/>
                    </a:lnTo>
                    <a:lnTo>
                      <a:pt x="536" y="279"/>
                    </a:lnTo>
                    <a:lnTo>
                      <a:pt x="535" y="279"/>
                    </a:lnTo>
                    <a:lnTo>
                      <a:pt x="534" y="278"/>
                    </a:lnTo>
                    <a:lnTo>
                      <a:pt x="533" y="279"/>
                    </a:lnTo>
                    <a:lnTo>
                      <a:pt x="532" y="280"/>
                    </a:lnTo>
                    <a:lnTo>
                      <a:pt x="533" y="282"/>
                    </a:lnTo>
                    <a:lnTo>
                      <a:pt x="538" y="283"/>
                    </a:lnTo>
                    <a:lnTo>
                      <a:pt x="537" y="284"/>
                    </a:lnTo>
                    <a:lnTo>
                      <a:pt x="539" y="283"/>
                    </a:lnTo>
                    <a:lnTo>
                      <a:pt x="539" y="285"/>
                    </a:lnTo>
                    <a:lnTo>
                      <a:pt x="538" y="286"/>
                    </a:lnTo>
                    <a:lnTo>
                      <a:pt x="538" y="285"/>
                    </a:lnTo>
                    <a:lnTo>
                      <a:pt x="537" y="286"/>
                    </a:lnTo>
                    <a:lnTo>
                      <a:pt x="535" y="284"/>
                    </a:lnTo>
                    <a:lnTo>
                      <a:pt x="535" y="285"/>
                    </a:lnTo>
                    <a:lnTo>
                      <a:pt x="536" y="286"/>
                    </a:lnTo>
                    <a:lnTo>
                      <a:pt x="534" y="284"/>
                    </a:lnTo>
                    <a:lnTo>
                      <a:pt x="533" y="284"/>
                    </a:lnTo>
                    <a:lnTo>
                      <a:pt x="530" y="286"/>
                    </a:lnTo>
                    <a:lnTo>
                      <a:pt x="528" y="286"/>
                    </a:lnTo>
                    <a:lnTo>
                      <a:pt x="530" y="288"/>
                    </a:lnTo>
                    <a:lnTo>
                      <a:pt x="530" y="290"/>
                    </a:lnTo>
                    <a:lnTo>
                      <a:pt x="530" y="292"/>
                    </a:lnTo>
                    <a:lnTo>
                      <a:pt x="532" y="293"/>
                    </a:lnTo>
                    <a:lnTo>
                      <a:pt x="532" y="294"/>
                    </a:lnTo>
                    <a:lnTo>
                      <a:pt x="533" y="294"/>
                    </a:lnTo>
                    <a:lnTo>
                      <a:pt x="533" y="296"/>
                    </a:lnTo>
                    <a:lnTo>
                      <a:pt x="535" y="297"/>
                    </a:lnTo>
                    <a:lnTo>
                      <a:pt x="536" y="298"/>
                    </a:lnTo>
                    <a:lnTo>
                      <a:pt x="537" y="299"/>
                    </a:lnTo>
                    <a:lnTo>
                      <a:pt x="539" y="297"/>
                    </a:lnTo>
                    <a:lnTo>
                      <a:pt x="542" y="298"/>
                    </a:lnTo>
                    <a:lnTo>
                      <a:pt x="541" y="299"/>
                    </a:lnTo>
                    <a:lnTo>
                      <a:pt x="541" y="298"/>
                    </a:lnTo>
                    <a:lnTo>
                      <a:pt x="542" y="300"/>
                    </a:lnTo>
                    <a:lnTo>
                      <a:pt x="543" y="300"/>
                    </a:lnTo>
                    <a:lnTo>
                      <a:pt x="545" y="301"/>
                    </a:lnTo>
                    <a:lnTo>
                      <a:pt x="543" y="302"/>
                    </a:lnTo>
                    <a:lnTo>
                      <a:pt x="542" y="302"/>
                    </a:lnTo>
                    <a:lnTo>
                      <a:pt x="543" y="303"/>
                    </a:lnTo>
                    <a:lnTo>
                      <a:pt x="544" y="304"/>
                    </a:lnTo>
                    <a:lnTo>
                      <a:pt x="545" y="304"/>
                    </a:lnTo>
                    <a:lnTo>
                      <a:pt x="546" y="304"/>
                    </a:lnTo>
                    <a:lnTo>
                      <a:pt x="548" y="306"/>
                    </a:lnTo>
                    <a:lnTo>
                      <a:pt x="552" y="304"/>
                    </a:lnTo>
                    <a:lnTo>
                      <a:pt x="552" y="306"/>
                    </a:lnTo>
                    <a:lnTo>
                      <a:pt x="553" y="307"/>
                    </a:lnTo>
                    <a:lnTo>
                      <a:pt x="552" y="307"/>
                    </a:lnTo>
                    <a:lnTo>
                      <a:pt x="552" y="310"/>
                    </a:lnTo>
                    <a:lnTo>
                      <a:pt x="553" y="310"/>
                    </a:lnTo>
                    <a:lnTo>
                      <a:pt x="555" y="306"/>
                    </a:lnTo>
                    <a:lnTo>
                      <a:pt x="555" y="307"/>
                    </a:lnTo>
                    <a:lnTo>
                      <a:pt x="555" y="309"/>
                    </a:lnTo>
                    <a:lnTo>
                      <a:pt x="556" y="309"/>
                    </a:lnTo>
                    <a:lnTo>
                      <a:pt x="555" y="310"/>
                    </a:lnTo>
                    <a:lnTo>
                      <a:pt x="555" y="313"/>
                    </a:lnTo>
                    <a:lnTo>
                      <a:pt x="552" y="314"/>
                    </a:lnTo>
                    <a:lnTo>
                      <a:pt x="552" y="315"/>
                    </a:lnTo>
                    <a:lnTo>
                      <a:pt x="552" y="316"/>
                    </a:lnTo>
                    <a:lnTo>
                      <a:pt x="555" y="319"/>
                    </a:lnTo>
                    <a:lnTo>
                      <a:pt x="562" y="326"/>
                    </a:lnTo>
                    <a:lnTo>
                      <a:pt x="563" y="325"/>
                    </a:lnTo>
                    <a:lnTo>
                      <a:pt x="564" y="325"/>
                    </a:lnTo>
                    <a:lnTo>
                      <a:pt x="564" y="327"/>
                    </a:lnTo>
                    <a:lnTo>
                      <a:pt x="565" y="326"/>
                    </a:lnTo>
                    <a:lnTo>
                      <a:pt x="566" y="327"/>
                    </a:lnTo>
                    <a:lnTo>
                      <a:pt x="566" y="329"/>
                    </a:lnTo>
                    <a:lnTo>
                      <a:pt x="567" y="330"/>
                    </a:lnTo>
                    <a:lnTo>
                      <a:pt x="568" y="328"/>
                    </a:lnTo>
                    <a:lnTo>
                      <a:pt x="569" y="331"/>
                    </a:lnTo>
                    <a:lnTo>
                      <a:pt x="568" y="333"/>
                    </a:lnTo>
                    <a:lnTo>
                      <a:pt x="569" y="333"/>
                    </a:lnTo>
                    <a:lnTo>
                      <a:pt x="568" y="335"/>
                    </a:lnTo>
                    <a:lnTo>
                      <a:pt x="569" y="337"/>
                    </a:lnTo>
                    <a:lnTo>
                      <a:pt x="568" y="336"/>
                    </a:lnTo>
                    <a:lnTo>
                      <a:pt x="566" y="337"/>
                    </a:lnTo>
                    <a:lnTo>
                      <a:pt x="564" y="339"/>
                    </a:lnTo>
                    <a:lnTo>
                      <a:pt x="567" y="344"/>
                    </a:lnTo>
                    <a:lnTo>
                      <a:pt x="568" y="344"/>
                    </a:lnTo>
                    <a:lnTo>
                      <a:pt x="568" y="345"/>
                    </a:lnTo>
                    <a:lnTo>
                      <a:pt x="568" y="347"/>
                    </a:lnTo>
                    <a:lnTo>
                      <a:pt x="568" y="348"/>
                    </a:lnTo>
                    <a:lnTo>
                      <a:pt x="567" y="348"/>
                    </a:lnTo>
                    <a:lnTo>
                      <a:pt x="566" y="347"/>
                    </a:lnTo>
                    <a:lnTo>
                      <a:pt x="566" y="350"/>
                    </a:lnTo>
                    <a:lnTo>
                      <a:pt x="565" y="350"/>
                    </a:lnTo>
                    <a:lnTo>
                      <a:pt x="564" y="352"/>
                    </a:lnTo>
                    <a:lnTo>
                      <a:pt x="564" y="353"/>
                    </a:lnTo>
                    <a:lnTo>
                      <a:pt x="561" y="356"/>
                    </a:lnTo>
                    <a:lnTo>
                      <a:pt x="563" y="357"/>
                    </a:lnTo>
                    <a:lnTo>
                      <a:pt x="561" y="358"/>
                    </a:lnTo>
                    <a:lnTo>
                      <a:pt x="558" y="359"/>
                    </a:lnTo>
                    <a:lnTo>
                      <a:pt x="557" y="359"/>
                    </a:lnTo>
                    <a:lnTo>
                      <a:pt x="557" y="360"/>
                    </a:lnTo>
                    <a:lnTo>
                      <a:pt x="556" y="361"/>
                    </a:lnTo>
                    <a:lnTo>
                      <a:pt x="558" y="363"/>
                    </a:lnTo>
                    <a:lnTo>
                      <a:pt x="558" y="365"/>
                    </a:lnTo>
                    <a:lnTo>
                      <a:pt x="557" y="367"/>
                    </a:lnTo>
                    <a:lnTo>
                      <a:pt x="558" y="368"/>
                    </a:lnTo>
                    <a:lnTo>
                      <a:pt x="557" y="371"/>
                    </a:lnTo>
                    <a:lnTo>
                      <a:pt x="556" y="371"/>
                    </a:lnTo>
                    <a:lnTo>
                      <a:pt x="556" y="369"/>
                    </a:lnTo>
                    <a:lnTo>
                      <a:pt x="555" y="371"/>
                    </a:lnTo>
                    <a:lnTo>
                      <a:pt x="556" y="373"/>
                    </a:lnTo>
                    <a:lnTo>
                      <a:pt x="556" y="375"/>
                    </a:lnTo>
                    <a:lnTo>
                      <a:pt x="555" y="375"/>
                    </a:lnTo>
                    <a:lnTo>
                      <a:pt x="554" y="376"/>
                    </a:lnTo>
                    <a:lnTo>
                      <a:pt x="554" y="378"/>
                    </a:lnTo>
                    <a:lnTo>
                      <a:pt x="552" y="380"/>
                    </a:lnTo>
                    <a:lnTo>
                      <a:pt x="551" y="378"/>
                    </a:lnTo>
                    <a:lnTo>
                      <a:pt x="548" y="379"/>
                    </a:lnTo>
                    <a:lnTo>
                      <a:pt x="548" y="380"/>
                    </a:lnTo>
                    <a:lnTo>
                      <a:pt x="548" y="382"/>
                    </a:lnTo>
                    <a:lnTo>
                      <a:pt x="546" y="383"/>
                    </a:lnTo>
                    <a:lnTo>
                      <a:pt x="544" y="383"/>
                    </a:lnTo>
                    <a:lnTo>
                      <a:pt x="544" y="384"/>
                    </a:lnTo>
                    <a:lnTo>
                      <a:pt x="543" y="382"/>
                    </a:lnTo>
                    <a:lnTo>
                      <a:pt x="541" y="380"/>
                    </a:lnTo>
                    <a:lnTo>
                      <a:pt x="540" y="381"/>
                    </a:lnTo>
                    <a:lnTo>
                      <a:pt x="535" y="385"/>
                    </a:lnTo>
                    <a:lnTo>
                      <a:pt x="535" y="386"/>
                    </a:lnTo>
                    <a:lnTo>
                      <a:pt x="533" y="386"/>
                    </a:lnTo>
                    <a:lnTo>
                      <a:pt x="532" y="388"/>
                    </a:lnTo>
                    <a:lnTo>
                      <a:pt x="530" y="390"/>
                    </a:lnTo>
                    <a:lnTo>
                      <a:pt x="530" y="392"/>
                    </a:lnTo>
                    <a:lnTo>
                      <a:pt x="531" y="394"/>
                    </a:lnTo>
                    <a:lnTo>
                      <a:pt x="533" y="394"/>
                    </a:lnTo>
                    <a:lnTo>
                      <a:pt x="534" y="394"/>
                    </a:lnTo>
                    <a:lnTo>
                      <a:pt x="533" y="395"/>
                    </a:lnTo>
                    <a:lnTo>
                      <a:pt x="535" y="397"/>
                    </a:lnTo>
                    <a:lnTo>
                      <a:pt x="534" y="399"/>
                    </a:lnTo>
                    <a:lnTo>
                      <a:pt x="536" y="400"/>
                    </a:lnTo>
                    <a:lnTo>
                      <a:pt x="535" y="401"/>
                    </a:lnTo>
                    <a:lnTo>
                      <a:pt x="535" y="402"/>
                    </a:lnTo>
                    <a:lnTo>
                      <a:pt x="533" y="403"/>
                    </a:lnTo>
                    <a:lnTo>
                      <a:pt x="532" y="403"/>
                    </a:lnTo>
                    <a:lnTo>
                      <a:pt x="531" y="405"/>
                    </a:lnTo>
                    <a:lnTo>
                      <a:pt x="530" y="404"/>
                    </a:lnTo>
                    <a:lnTo>
                      <a:pt x="529" y="404"/>
                    </a:lnTo>
                    <a:lnTo>
                      <a:pt x="528" y="403"/>
                    </a:lnTo>
                    <a:lnTo>
                      <a:pt x="527" y="404"/>
                    </a:lnTo>
                    <a:lnTo>
                      <a:pt x="524" y="401"/>
                    </a:lnTo>
                    <a:lnTo>
                      <a:pt x="524" y="403"/>
                    </a:lnTo>
                    <a:lnTo>
                      <a:pt x="523" y="403"/>
                    </a:lnTo>
                    <a:lnTo>
                      <a:pt x="522" y="402"/>
                    </a:lnTo>
                    <a:lnTo>
                      <a:pt x="522" y="399"/>
                    </a:lnTo>
                    <a:lnTo>
                      <a:pt x="521" y="400"/>
                    </a:lnTo>
                    <a:lnTo>
                      <a:pt x="520" y="399"/>
                    </a:lnTo>
                    <a:lnTo>
                      <a:pt x="519" y="402"/>
                    </a:lnTo>
                    <a:lnTo>
                      <a:pt x="517" y="404"/>
                    </a:lnTo>
                    <a:lnTo>
                      <a:pt x="516" y="407"/>
                    </a:lnTo>
                    <a:lnTo>
                      <a:pt x="517" y="407"/>
                    </a:lnTo>
                    <a:lnTo>
                      <a:pt x="515" y="408"/>
                    </a:lnTo>
                    <a:lnTo>
                      <a:pt x="515" y="411"/>
                    </a:lnTo>
                    <a:lnTo>
                      <a:pt x="515" y="409"/>
                    </a:lnTo>
                    <a:lnTo>
                      <a:pt x="513" y="408"/>
                    </a:lnTo>
                    <a:lnTo>
                      <a:pt x="510" y="412"/>
                    </a:lnTo>
                    <a:lnTo>
                      <a:pt x="507" y="409"/>
                    </a:lnTo>
                    <a:lnTo>
                      <a:pt x="504" y="411"/>
                    </a:lnTo>
                    <a:lnTo>
                      <a:pt x="501" y="413"/>
                    </a:lnTo>
                    <a:lnTo>
                      <a:pt x="500" y="412"/>
                    </a:lnTo>
                    <a:lnTo>
                      <a:pt x="499" y="413"/>
                    </a:lnTo>
                    <a:lnTo>
                      <a:pt x="498" y="412"/>
                    </a:lnTo>
                    <a:lnTo>
                      <a:pt x="496" y="412"/>
                    </a:lnTo>
                    <a:lnTo>
                      <a:pt x="496" y="411"/>
                    </a:lnTo>
                    <a:lnTo>
                      <a:pt x="496" y="413"/>
                    </a:lnTo>
                    <a:lnTo>
                      <a:pt x="496" y="412"/>
                    </a:lnTo>
                    <a:lnTo>
                      <a:pt x="495" y="412"/>
                    </a:lnTo>
                    <a:lnTo>
                      <a:pt x="492" y="412"/>
                    </a:lnTo>
                    <a:lnTo>
                      <a:pt x="492" y="415"/>
                    </a:lnTo>
                    <a:lnTo>
                      <a:pt x="491" y="414"/>
                    </a:lnTo>
                    <a:lnTo>
                      <a:pt x="490" y="414"/>
                    </a:lnTo>
                    <a:lnTo>
                      <a:pt x="491" y="416"/>
                    </a:lnTo>
                    <a:lnTo>
                      <a:pt x="487" y="417"/>
                    </a:lnTo>
                    <a:lnTo>
                      <a:pt x="487" y="416"/>
                    </a:lnTo>
                    <a:lnTo>
                      <a:pt x="486" y="418"/>
                    </a:lnTo>
                    <a:lnTo>
                      <a:pt x="486" y="416"/>
                    </a:lnTo>
                    <a:lnTo>
                      <a:pt x="484" y="417"/>
                    </a:lnTo>
                    <a:lnTo>
                      <a:pt x="484" y="416"/>
                    </a:lnTo>
                    <a:lnTo>
                      <a:pt x="482" y="416"/>
                    </a:lnTo>
                    <a:lnTo>
                      <a:pt x="484" y="413"/>
                    </a:lnTo>
                    <a:lnTo>
                      <a:pt x="484" y="412"/>
                    </a:lnTo>
                    <a:lnTo>
                      <a:pt x="483" y="412"/>
                    </a:lnTo>
                    <a:lnTo>
                      <a:pt x="481" y="413"/>
                    </a:lnTo>
                    <a:lnTo>
                      <a:pt x="480" y="412"/>
                    </a:lnTo>
                    <a:lnTo>
                      <a:pt x="479" y="414"/>
                    </a:lnTo>
                    <a:lnTo>
                      <a:pt x="477" y="414"/>
                    </a:lnTo>
                    <a:lnTo>
                      <a:pt x="476" y="414"/>
                    </a:lnTo>
                    <a:lnTo>
                      <a:pt x="475" y="416"/>
                    </a:lnTo>
                    <a:lnTo>
                      <a:pt x="474" y="416"/>
                    </a:lnTo>
                    <a:lnTo>
                      <a:pt x="474" y="418"/>
                    </a:lnTo>
                    <a:lnTo>
                      <a:pt x="475" y="418"/>
                    </a:lnTo>
                    <a:lnTo>
                      <a:pt x="475" y="419"/>
                    </a:lnTo>
                    <a:lnTo>
                      <a:pt x="475" y="420"/>
                    </a:lnTo>
                    <a:lnTo>
                      <a:pt x="472" y="421"/>
                    </a:lnTo>
                    <a:lnTo>
                      <a:pt x="472" y="425"/>
                    </a:lnTo>
                    <a:lnTo>
                      <a:pt x="472" y="428"/>
                    </a:lnTo>
                    <a:lnTo>
                      <a:pt x="467" y="429"/>
                    </a:lnTo>
                    <a:lnTo>
                      <a:pt x="467" y="431"/>
                    </a:lnTo>
                    <a:lnTo>
                      <a:pt x="465" y="434"/>
                    </a:lnTo>
                    <a:lnTo>
                      <a:pt x="464" y="434"/>
                    </a:lnTo>
                    <a:lnTo>
                      <a:pt x="464" y="433"/>
                    </a:lnTo>
                    <a:lnTo>
                      <a:pt x="463" y="433"/>
                    </a:lnTo>
                    <a:lnTo>
                      <a:pt x="462" y="433"/>
                    </a:lnTo>
                    <a:lnTo>
                      <a:pt x="463" y="434"/>
                    </a:lnTo>
                    <a:lnTo>
                      <a:pt x="462" y="434"/>
                    </a:lnTo>
                    <a:lnTo>
                      <a:pt x="462" y="435"/>
                    </a:lnTo>
                    <a:lnTo>
                      <a:pt x="461" y="437"/>
                    </a:lnTo>
                    <a:lnTo>
                      <a:pt x="460" y="438"/>
                    </a:lnTo>
                    <a:lnTo>
                      <a:pt x="460" y="440"/>
                    </a:lnTo>
                    <a:lnTo>
                      <a:pt x="460" y="442"/>
                    </a:lnTo>
                    <a:lnTo>
                      <a:pt x="459" y="446"/>
                    </a:lnTo>
                    <a:lnTo>
                      <a:pt x="460" y="448"/>
                    </a:lnTo>
                    <a:lnTo>
                      <a:pt x="459" y="450"/>
                    </a:lnTo>
                    <a:lnTo>
                      <a:pt x="460" y="451"/>
                    </a:lnTo>
                    <a:lnTo>
                      <a:pt x="460" y="454"/>
                    </a:lnTo>
                    <a:lnTo>
                      <a:pt x="462" y="454"/>
                    </a:lnTo>
                    <a:lnTo>
                      <a:pt x="463" y="452"/>
                    </a:lnTo>
                    <a:lnTo>
                      <a:pt x="466" y="457"/>
                    </a:lnTo>
                    <a:lnTo>
                      <a:pt x="469" y="456"/>
                    </a:lnTo>
                    <a:lnTo>
                      <a:pt x="473" y="457"/>
                    </a:lnTo>
                    <a:lnTo>
                      <a:pt x="473" y="459"/>
                    </a:lnTo>
                    <a:lnTo>
                      <a:pt x="474" y="463"/>
                    </a:lnTo>
                    <a:lnTo>
                      <a:pt x="476" y="468"/>
                    </a:lnTo>
                    <a:lnTo>
                      <a:pt x="476" y="469"/>
                    </a:lnTo>
                    <a:lnTo>
                      <a:pt x="475" y="470"/>
                    </a:lnTo>
                    <a:lnTo>
                      <a:pt x="475" y="471"/>
                    </a:lnTo>
                    <a:lnTo>
                      <a:pt x="476" y="473"/>
                    </a:lnTo>
                    <a:lnTo>
                      <a:pt x="474" y="476"/>
                    </a:lnTo>
                    <a:lnTo>
                      <a:pt x="473" y="475"/>
                    </a:lnTo>
                    <a:lnTo>
                      <a:pt x="473" y="477"/>
                    </a:lnTo>
                    <a:lnTo>
                      <a:pt x="472" y="476"/>
                    </a:lnTo>
                    <a:lnTo>
                      <a:pt x="472" y="477"/>
                    </a:lnTo>
                    <a:lnTo>
                      <a:pt x="471" y="477"/>
                    </a:lnTo>
                    <a:lnTo>
                      <a:pt x="470" y="478"/>
                    </a:lnTo>
                    <a:lnTo>
                      <a:pt x="470" y="480"/>
                    </a:lnTo>
                    <a:lnTo>
                      <a:pt x="467" y="481"/>
                    </a:lnTo>
                    <a:lnTo>
                      <a:pt x="467" y="480"/>
                    </a:lnTo>
                    <a:lnTo>
                      <a:pt x="466" y="480"/>
                    </a:lnTo>
                    <a:lnTo>
                      <a:pt x="464" y="481"/>
                    </a:lnTo>
                    <a:lnTo>
                      <a:pt x="463" y="480"/>
                    </a:lnTo>
                    <a:lnTo>
                      <a:pt x="462" y="481"/>
                    </a:lnTo>
                    <a:lnTo>
                      <a:pt x="462" y="478"/>
                    </a:lnTo>
                    <a:lnTo>
                      <a:pt x="459" y="476"/>
                    </a:lnTo>
                    <a:lnTo>
                      <a:pt x="459" y="478"/>
                    </a:lnTo>
                    <a:lnTo>
                      <a:pt x="457" y="477"/>
                    </a:lnTo>
                    <a:lnTo>
                      <a:pt x="457" y="480"/>
                    </a:lnTo>
                    <a:lnTo>
                      <a:pt x="455" y="481"/>
                    </a:lnTo>
                    <a:lnTo>
                      <a:pt x="454" y="480"/>
                    </a:lnTo>
                    <a:lnTo>
                      <a:pt x="455" y="478"/>
                    </a:lnTo>
                    <a:lnTo>
                      <a:pt x="453" y="478"/>
                    </a:lnTo>
                    <a:lnTo>
                      <a:pt x="453" y="480"/>
                    </a:lnTo>
                    <a:lnTo>
                      <a:pt x="454" y="481"/>
                    </a:lnTo>
                    <a:lnTo>
                      <a:pt x="454" y="483"/>
                    </a:lnTo>
                    <a:lnTo>
                      <a:pt x="452" y="483"/>
                    </a:lnTo>
                    <a:lnTo>
                      <a:pt x="452" y="484"/>
                    </a:lnTo>
                    <a:lnTo>
                      <a:pt x="451" y="485"/>
                    </a:lnTo>
                    <a:lnTo>
                      <a:pt x="451" y="486"/>
                    </a:lnTo>
                    <a:lnTo>
                      <a:pt x="451" y="488"/>
                    </a:lnTo>
                    <a:lnTo>
                      <a:pt x="451" y="489"/>
                    </a:lnTo>
                    <a:lnTo>
                      <a:pt x="447" y="488"/>
                    </a:lnTo>
                    <a:lnTo>
                      <a:pt x="447" y="486"/>
                    </a:lnTo>
                    <a:lnTo>
                      <a:pt x="447" y="484"/>
                    </a:lnTo>
                    <a:lnTo>
                      <a:pt x="444" y="482"/>
                    </a:lnTo>
                    <a:lnTo>
                      <a:pt x="444" y="483"/>
                    </a:lnTo>
                    <a:lnTo>
                      <a:pt x="444" y="482"/>
                    </a:lnTo>
                    <a:lnTo>
                      <a:pt x="444" y="483"/>
                    </a:lnTo>
                    <a:lnTo>
                      <a:pt x="442" y="483"/>
                    </a:lnTo>
                    <a:lnTo>
                      <a:pt x="441" y="483"/>
                    </a:lnTo>
                    <a:lnTo>
                      <a:pt x="440" y="482"/>
                    </a:lnTo>
                    <a:lnTo>
                      <a:pt x="439" y="481"/>
                    </a:lnTo>
                    <a:lnTo>
                      <a:pt x="439" y="480"/>
                    </a:lnTo>
                    <a:lnTo>
                      <a:pt x="438" y="480"/>
                    </a:lnTo>
                    <a:lnTo>
                      <a:pt x="438" y="478"/>
                    </a:lnTo>
                    <a:lnTo>
                      <a:pt x="439" y="478"/>
                    </a:lnTo>
                    <a:lnTo>
                      <a:pt x="438" y="478"/>
                    </a:lnTo>
                    <a:lnTo>
                      <a:pt x="437" y="479"/>
                    </a:lnTo>
                    <a:lnTo>
                      <a:pt x="436" y="478"/>
                    </a:lnTo>
                    <a:lnTo>
                      <a:pt x="435" y="478"/>
                    </a:lnTo>
                    <a:lnTo>
                      <a:pt x="435" y="482"/>
                    </a:lnTo>
                    <a:lnTo>
                      <a:pt x="433" y="480"/>
                    </a:lnTo>
                    <a:lnTo>
                      <a:pt x="430" y="481"/>
                    </a:lnTo>
                    <a:lnTo>
                      <a:pt x="429" y="481"/>
                    </a:lnTo>
                    <a:lnTo>
                      <a:pt x="429" y="482"/>
                    </a:lnTo>
                    <a:lnTo>
                      <a:pt x="428" y="482"/>
                    </a:lnTo>
                    <a:lnTo>
                      <a:pt x="427" y="481"/>
                    </a:lnTo>
                    <a:lnTo>
                      <a:pt x="426" y="482"/>
                    </a:lnTo>
                    <a:lnTo>
                      <a:pt x="425" y="482"/>
                    </a:lnTo>
                    <a:lnTo>
                      <a:pt x="424" y="482"/>
                    </a:lnTo>
                    <a:lnTo>
                      <a:pt x="421" y="483"/>
                    </a:lnTo>
                    <a:lnTo>
                      <a:pt x="419" y="480"/>
                    </a:lnTo>
                    <a:lnTo>
                      <a:pt x="417" y="480"/>
                    </a:lnTo>
                    <a:lnTo>
                      <a:pt x="416" y="478"/>
                    </a:lnTo>
                    <a:lnTo>
                      <a:pt x="414" y="479"/>
                    </a:lnTo>
                    <a:lnTo>
                      <a:pt x="413" y="480"/>
                    </a:lnTo>
                    <a:lnTo>
                      <a:pt x="412" y="480"/>
                    </a:lnTo>
                    <a:lnTo>
                      <a:pt x="411" y="478"/>
                    </a:lnTo>
                    <a:lnTo>
                      <a:pt x="411" y="479"/>
                    </a:lnTo>
                    <a:lnTo>
                      <a:pt x="409" y="478"/>
                    </a:lnTo>
                    <a:lnTo>
                      <a:pt x="410" y="477"/>
                    </a:lnTo>
                    <a:lnTo>
                      <a:pt x="408" y="475"/>
                    </a:lnTo>
                    <a:lnTo>
                      <a:pt x="403" y="475"/>
                    </a:lnTo>
                    <a:lnTo>
                      <a:pt x="400" y="475"/>
                    </a:lnTo>
                    <a:lnTo>
                      <a:pt x="398" y="479"/>
                    </a:lnTo>
                    <a:lnTo>
                      <a:pt x="399" y="480"/>
                    </a:lnTo>
                    <a:lnTo>
                      <a:pt x="401" y="481"/>
                    </a:lnTo>
                    <a:lnTo>
                      <a:pt x="402" y="484"/>
                    </a:lnTo>
                    <a:lnTo>
                      <a:pt x="402" y="486"/>
                    </a:lnTo>
                    <a:lnTo>
                      <a:pt x="402" y="487"/>
                    </a:lnTo>
                    <a:lnTo>
                      <a:pt x="399" y="488"/>
                    </a:lnTo>
                    <a:lnTo>
                      <a:pt x="395" y="486"/>
                    </a:lnTo>
                    <a:lnTo>
                      <a:pt x="394" y="488"/>
                    </a:lnTo>
                    <a:lnTo>
                      <a:pt x="391" y="486"/>
                    </a:lnTo>
                    <a:lnTo>
                      <a:pt x="389" y="486"/>
                    </a:lnTo>
                    <a:lnTo>
                      <a:pt x="388" y="487"/>
                    </a:lnTo>
                    <a:lnTo>
                      <a:pt x="388" y="489"/>
                    </a:lnTo>
                    <a:lnTo>
                      <a:pt x="387" y="490"/>
                    </a:lnTo>
                    <a:lnTo>
                      <a:pt x="387" y="491"/>
                    </a:lnTo>
                    <a:lnTo>
                      <a:pt x="388" y="492"/>
                    </a:lnTo>
                    <a:lnTo>
                      <a:pt x="389" y="495"/>
                    </a:lnTo>
                    <a:lnTo>
                      <a:pt x="388" y="495"/>
                    </a:lnTo>
                    <a:lnTo>
                      <a:pt x="386" y="495"/>
                    </a:lnTo>
                    <a:lnTo>
                      <a:pt x="386" y="496"/>
                    </a:lnTo>
                    <a:lnTo>
                      <a:pt x="386" y="499"/>
                    </a:lnTo>
                    <a:lnTo>
                      <a:pt x="384" y="499"/>
                    </a:lnTo>
                    <a:lnTo>
                      <a:pt x="383" y="501"/>
                    </a:lnTo>
                    <a:lnTo>
                      <a:pt x="382" y="501"/>
                    </a:lnTo>
                    <a:lnTo>
                      <a:pt x="381" y="499"/>
                    </a:lnTo>
                    <a:lnTo>
                      <a:pt x="379" y="501"/>
                    </a:lnTo>
                    <a:lnTo>
                      <a:pt x="377" y="501"/>
                    </a:lnTo>
                    <a:lnTo>
                      <a:pt x="377" y="498"/>
                    </a:lnTo>
                    <a:lnTo>
                      <a:pt x="374" y="495"/>
                    </a:lnTo>
                    <a:lnTo>
                      <a:pt x="376" y="494"/>
                    </a:lnTo>
                    <a:lnTo>
                      <a:pt x="374" y="493"/>
                    </a:lnTo>
                    <a:lnTo>
                      <a:pt x="373" y="492"/>
                    </a:lnTo>
                    <a:lnTo>
                      <a:pt x="374" y="491"/>
                    </a:lnTo>
                    <a:lnTo>
                      <a:pt x="373" y="490"/>
                    </a:lnTo>
                    <a:lnTo>
                      <a:pt x="373" y="489"/>
                    </a:lnTo>
                    <a:lnTo>
                      <a:pt x="373" y="485"/>
                    </a:lnTo>
                    <a:lnTo>
                      <a:pt x="371" y="486"/>
                    </a:lnTo>
                    <a:lnTo>
                      <a:pt x="372" y="485"/>
                    </a:lnTo>
                    <a:lnTo>
                      <a:pt x="372" y="484"/>
                    </a:lnTo>
                    <a:lnTo>
                      <a:pt x="371" y="484"/>
                    </a:lnTo>
                    <a:lnTo>
                      <a:pt x="372" y="483"/>
                    </a:lnTo>
                    <a:lnTo>
                      <a:pt x="372" y="481"/>
                    </a:lnTo>
                    <a:lnTo>
                      <a:pt x="370" y="480"/>
                    </a:lnTo>
                    <a:lnTo>
                      <a:pt x="371" y="480"/>
                    </a:lnTo>
                    <a:lnTo>
                      <a:pt x="372" y="480"/>
                    </a:lnTo>
                    <a:lnTo>
                      <a:pt x="370" y="478"/>
                    </a:lnTo>
                    <a:lnTo>
                      <a:pt x="370" y="477"/>
                    </a:lnTo>
                    <a:lnTo>
                      <a:pt x="369" y="479"/>
                    </a:lnTo>
                    <a:lnTo>
                      <a:pt x="368" y="479"/>
                    </a:lnTo>
                    <a:lnTo>
                      <a:pt x="367" y="478"/>
                    </a:lnTo>
                    <a:lnTo>
                      <a:pt x="366" y="478"/>
                    </a:lnTo>
                    <a:lnTo>
                      <a:pt x="364" y="482"/>
                    </a:lnTo>
                    <a:lnTo>
                      <a:pt x="365" y="483"/>
                    </a:lnTo>
                    <a:lnTo>
                      <a:pt x="364" y="484"/>
                    </a:lnTo>
                    <a:lnTo>
                      <a:pt x="363" y="483"/>
                    </a:lnTo>
                    <a:lnTo>
                      <a:pt x="363" y="481"/>
                    </a:lnTo>
                    <a:lnTo>
                      <a:pt x="362" y="479"/>
                    </a:lnTo>
                    <a:lnTo>
                      <a:pt x="361" y="479"/>
                    </a:lnTo>
                    <a:lnTo>
                      <a:pt x="359" y="478"/>
                    </a:lnTo>
                    <a:lnTo>
                      <a:pt x="357" y="475"/>
                    </a:lnTo>
                    <a:lnTo>
                      <a:pt x="356" y="470"/>
                    </a:lnTo>
                    <a:lnTo>
                      <a:pt x="355" y="470"/>
                    </a:lnTo>
                    <a:lnTo>
                      <a:pt x="354" y="470"/>
                    </a:lnTo>
                    <a:lnTo>
                      <a:pt x="348" y="468"/>
                    </a:lnTo>
                    <a:lnTo>
                      <a:pt x="347" y="465"/>
                    </a:lnTo>
                    <a:lnTo>
                      <a:pt x="344" y="460"/>
                    </a:lnTo>
                    <a:lnTo>
                      <a:pt x="345" y="459"/>
                    </a:lnTo>
                    <a:lnTo>
                      <a:pt x="344" y="459"/>
                    </a:lnTo>
                    <a:lnTo>
                      <a:pt x="343" y="461"/>
                    </a:lnTo>
                    <a:lnTo>
                      <a:pt x="343" y="464"/>
                    </a:lnTo>
                    <a:lnTo>
                      <a:pt x="340" y="464"/>
                    </a:lnTo>
                    <a:lnTo>
                      <a:pt x="340" y="465"/>
                    </a:lnTo>
                    <a:lnTo>
                      <a:pt x="338" y="465"/>
                    </a:lnTo>
                    <a:lnTo>
                      <a:pt x="338" y="466"/>
                    </a:lnTo>
                    <a:lnTo>
                      <a:pt x="338" y="465"/>
                    </a:lnTo>
                    <a:lnTo>
                      <a:pt x="337" y="467"/>
                    </a:lnTo>
                    <a:lnTo>
                      <a:pt x="337" y="468"/>
                    </a:lnTo>
                    <a:lnTo>
                      <a:pt x="338" y="468"/>
                    </a:lnTo>
                    <a:lnTo>
                      <a:pt x="337" y="471"/>
                    </a:lnTo>
                    <a:lnTo>
                      <a:pt x="333" y="469"/>
                    </a:lnTo>
                    <a:lnTo>
                      <a:pt x="333" y="470"/>
                    </a:lnTo>
                    <a:lnTo>
                      <a:pt x="333" y="471"/>
                    </a:lnTo>
                    <a:lnTo>
                      <a:pt x="332" y="471"/>
                    </a:lnTo>
                    <a:lnTo>
                      <a:pt x="333" y="472"/>
                    </a:lnTo>
                    <a:lnTo>
                      <a:pt x="332" y="472"/>
                    </a:lnTo>
                    <a:lnTo>
                      <a:pt x="333" y="473"/>
                    </a:lnTo>
                    <a:lnTo>
                      <a:pt x="332" y="475"/>
                    </a:lnTo>
                    <a:lnTo>
                      <a:pt x="333" y="476"/>
                    </a:lnTo>
                    <a:lnTo>
                      <a:pt x="332" y="476"/>
                    </a:lnTo>
                    <a:lnTo>
                      <a:pt x="331" y="477"/>
                    </a:lnTo>
                    <a:lnTo>
                      <a:pt x="330" y="477"/>
                    </a:lnTo>
                    <a:lnTo>
                      <a:pt x="330" y="480"/>
                    </a:lnTo>
                    <a:lnTo>
                      <a:pt x="329" y="480"/>
                    </a:lnTo>
                    <a:lnTo>
                      <a:pt x="329" y="481"/>
                    </a:lnTo>
                    <a:lnTo>
                      <a:pt x="329" y="482"/>
                    </a:lnTo>
                    <a:lnTo>
                      <a:pt x="331" y="483"/>
                    </a:lnTo>
                    <a:lnTo>
                      <a:pt x="330" y="486"/>
                    </a:lnTo>
                    <a:lnTo>
                      <a:pt x="330" y="487"/>
                    </a:lnTo>
                    <a:lnTo>
                      <a:pt x="332" y="486"/>
                    </a:lnTo>
                    <a:lnTo>
                      <a:pt x="332" y="488"/>
                    </a:lnTo>
                    <a:lnTo>
                      <a:pt x="331" y="488"/>
                    </a:lnTo>
                    <a:lnTo>
                      <a:pt x="333" y="489"/>
                    </a:lnTo>
                    <a:lnTo>
                      <a:pt x="333" y="490"/>
                    </a:lnTo>
                    <a:lnTo>
                      <a:pt x="331" y="491"/>
                    </a:lnTo>
                    <a:lnTo>
                      <a:pt x="333" y="491"/>
                    </a:lnTo>
                    <a:lnTo>
                      <a:pt x="332" y="492"/>
                    </a:lnTo>
                    <a:lnTo>
                      <a:pt x="330" y="492"/>
                    </a:lnTo>
                    <a:lnTo>
                      <a:pt x="329" y="492"/>
                    </a:lnTo>
                    <a:lnTo>
                      <a:pt x="329" y="493"/>
                    </a:lnTo>
                    <a:lnTo>
                      <a:pt x="325" y="493"/>
                    </a:lnTo>
                    <a:lnTo>
                      <a:pt x="325" y="494"/>
                    </a:lnTo>
                    <a:lnTo>
                      <a:pt x="324" y="494"/>
                    </a:lnTo>
                    <a:lnTo>
                      <a:pt x="324" y="493"/>
                    </a:lnTo>
                    <a:lnTo>
                      <a:pt x="321" y="493"/>
                    </a:lnTo>
                    <a:lnTo>
                      <a:pt x="320" y="492"/>
                    </a:lnTo>
                    <a:lnTo>
                      <a:pt x="320" y="493"/>
                    </a:lnTo>
                    <a:lnTo>
                      <a:pt x="320" y="494"/>
                    </a:lnTo>
                    <a:lnTo>
                      <a:pt x="318" y="494"/>
                    </a:lnTo>
                    <a:lnTo>
                      <a:pt x="317" y="494"/>
                    </a:lnTo>
                    <a:lnTo>
                      <a:pt x="316" y="496"/>
                    </a:lnTo>
                    <a:lnTo>
                      <a:pt x="313" y="499"/>
                    </a:lnTo>
                    <a:lnTo>
                      <a:pt x="312" y="498"/>
                    </a:lnTo>
                    <a:lnTo>
                      <a:pt x="312" y="499"/>
                    </a:lnTo>
                    <a:lnTo>
                      <a:pt x="310" y="499"/>
                    </a:lnTo>
                    <a:lnTo>
                      <a:pt x="308" y="500"/>
                    </a:lnTo>
                    <a:lnTo>
                      <a:pt x="308" y="501"/>
                    </a:lnTo>
                    <a:lnTo>
                      <a:pt x="307" y="501"/>
                    </a:lnTo>
                    <a:lnTo>
                      <a:pt x="308" y="505"/>
                    </a:lnTo>
                    <a:lnTo>
                      <a:pt x="307" y="506"/>
                    </a:lnTo>
                    <a:lnTo>
                      <a:pt x="307" y="509"/>
                    </a:lnTo>
                    <a:lnTo>
                      <a:pt x="306" y="509"/>
                    </a:lnTo>
                    <a:lnTo>
                      <a:pt x="304" y="509"/>
                    </a:lnTo>
                    <a:lnTo>
                      <a:pt x="303" y="507"/>
                    </a:lnTo>
                    <a:lnTo>
                      <a:pt x="304" y="506"/>
                    </a:lnTo>
                    <a:lnTo>
                      <a:pt x="303" y="502"/>
                    </a:lnTo>
                    <a:lnTo>
                      <a:pt x="301" y="501"/>
                    </a:lnTo>
                    <a:lnTo>
                      <a:pt x="296" y="498"/>
                    </a:lnTo>
                    <a:lnTo>
                      <a:pt x="291" y="499"/>
                    </a:lnTo>
                    <a:lnTo>
                      <a:pt x="289" y="499"/>
                    </a:lnTo>
                    <a:lnTo>
                      <a:pt x="289" y="498"/>
                    </a:lnTo>
                    <a:lnTo>
                      <a:pt x="287" y="498"/>
                    </a:lnTo>
                    <a:lnTo>
                      <a:pt x="287" y="496"/>
                    </a:lnTo>
                    <a:lnTo>
                      <a:pt x="288" y="495"/>
                    </a:lnTo>
                    <a:lnTo>
                      <a:pt x="289" y="495"/>
                    </a:lnTo>
                    <a:lnTo>
                      <a:pt x="290" y="493"/>
                    </a:lnTo>
                    <a:lnTo>
                      <a:pt x="291" y="492"/>
                    </a:lnTo>
                    <a:lnTo>
                      <a:pt x="292" y="489"/>
                    </a:lnTo>
                    <a:lnTo>
                      <a:pt x="292" y="488"/>
                    </a:lnTo>
                    <a:lnTo>
                      <a:pt x="291" y="488"/>
                    </a:lnTo>
                    <a:lnTo>
                      <a:pt x="290" y="490"/>
                    </a:lnTo>
                    <a:lnTo>
                      <a:pt x="289" y="491"/>
                    </a:lnTo>
                    <a:lnTo>
                      <a:pt x="287" y="490"/>
                    </a:lnTo>
                    <a:lnTo>
                      <a:pt x="287" y="492"/>
                    </a:lnTo>
                    <a:lnTo>
                      <a:pt x="286" y="492"/>
                    </a:lnTo>
                    <a:lnTo>
                      <a:pt x="286" y="489"/>
                    </a:lnTo>
                    <a:lnTo>
                      <a:pt x="284" y="493"/>
                    </a:lnTo>
                    <a:lnTo>
                      <a:pt x="282" y="492"/>
                    </a:lnTo>
                    <a:lnTo>
                      <a:pt x="283" y="492"/>
                    </a:lnTo>
                    <a:lnTo>
                      <a:pt x="282" y="492"/>
                    </a:lnTo>
                    <a:lnTo>
                      <a:pt x="281" y="492"/>
                    </a:lnTo>
                    <a:lnTo>
                      <a:pt x="281" y="491"/>
                    </a:lnTo>
                    <a:lnTo>
                      <a:pt x="280" y="492"/>
                    </a:lnTo>
                    <a:lnTo>
                      <a:pt x="280" y="491"/>
                    </a:lnTo>
                    <a:lnTo>
                      <a:pt x="278" y="490"/>
                    </a:lnTo>
                    <a:lnTo>
                      <a:pt x="277" y="489"/>
                    </a:lnTo>
                    <a:lnTo>
                      <a:pt x="276" y="489"/>
                    </a:lnTo>
                    <a:lnTo>
                      <a:pt x="275" y="491"/>
                    </a:lnTo>
                    <a:lnTo>
                      <a:pt x="274" y="489"/>
                    </a:lnTo>
                    <a:lnTo>
                      <a:pt x="273" y="489"/>
                    </a:lnTo>
                    <a:lnTo>
                      <a:pt x="273" y="488"/>
                    </a:lnTo>
                    <a:lnTo>
                      <a:pt x="272" y="489"/>
                    </a:lnTo>
                    <a:lnTo>
                      <a:pt x="272" y="488"/>
                    </a:lnTo>
                    <a:lnTo>
                      <a:pt x="270" y="488"/>
                    </a:lnTo>
                    <a:lnTo>
                      <a:pt x="272" y="485"/>
                    </a:lnTo>
                    <a:lnTo>
                      <a:pt x="271" y="484"/>
                    </a:lnTo>
                    <a:lnTo>
                      <a:pt x="269" y="484"/>
                    </a:lnTo>
                    <a:lnTo>
                      <a:pt x="268" y="486"/>
                    </a:lnTo>
                    <a:lnTo>
                      <a:pt x="266" y="485"/>
                    </a:lnTo>
                    <a:lnTo>
                      <a:pt x="263" y="482"/>
                    </a:lnTo>
                    <a:lnTo>
                      <a:pt x="261" y="482"/>
                    </a:lnTo>
                    <a:lnTo>
                      <a:pt x="261" y="483"/>
                    </a:lnTo>
                    <a:lnTo>
                      <a:pt x="260" y="486"/>
                    </a:lnTo>
                    <a:lnTo>
                      <a:pt x="258" y="486"/>
                    </a:lnTo>
                    <a:lnTo>
                      <a:pt x="258" y="488"/>
                    </a:lnTo>
                    <a:lnTo>
                      <a:pt x="260" y="488"/>
                    </a:lnTo>
                    <a:lnTo>
                      <a:pt x="259" y="488"/>
                    </a:lnTo>
                    <a:lnTo>
                      <a:pt x="258" y="488"/>
                    </a:lnTo>
                    <a:lnTo>
                      <a:pt x="257" y="486"/>
                    </a:lnTo>
                    <a:lnTo>
                      <a:pt x="256" y="488"/>
                    </a:lnTo>
                    <a:lnTo>
                      <a:pt x="255" y="486"/>
                    </a:lnTo>
                    <a:lnTo>
                      <a:pt x="255" y="485"/>
                    </a:lnTo>
                    <a:lnTo>
                      <a:pt x="254" y="483"/>
                    </a:lnTo>
                    <a:lnTo>
                      <a:pt x="252" y="483"/>
                    </a:lnTo>
                    <a:lnTo>
                      <a:pt x="252" y="480"/>
                    </a:lnTo>
                    <a:lnTo>
                      <a:pt x="250" y="480"/>
                    </a:lnTo>
                    <a:lnTo>
                      <a:pt x="249" y="481"/>
                    </a:lnTo>
                    <a:lnTo>
                      <a:pt x="248" y="481"/>
                    </a:lnTo>
                    <a:lnTo>
                      <a:pt x="245" y="475"/>
                    </a:lnTo>
                    <a:lnTo>
                      <a:pt x="244" y="475"/>
                    </a:lnTo>
                    <a:lnTo>
                      <a:pt x="243" y="473"/>
                    </a:lnTo>
                    <a:lnTo>
                      <a:pt x="243" y="476"/>
                    </a:lnTo>
                    <a:lnTo>
                      <a:pt x="242" y="475"/>
                    </a:lnTo>
                    <a:lnTo>
                      <a:pt x="241" y="475"/>
                    </a:lnTo>
                    <a:lnTo>
                      <a:pt x="242" y="475"/>
                    </a:lnTo>
                    <a:lnTo>
                      <a:pt x="243" y="479"/>
                    </a:lnTo>
                    <a:lnTo>
                      <a:pt x="242" y="480"/>
                    </a:lnTo>
                    <a:lnTo>
                      <a:pt x="243" y="480"/>
                    </a:lnTo>
                    <a:lnTo>
                      <a:pt x="242" y="482"/>
                    </a:lnTo>
                    <a:lnTo>
                      <a:pt x="242" y="483"/>
                    </a:lnTo>
                    <a:lnTo>
                      <a:pt x="244" y="483"/>
                    </a:lnTo>
                    <a:lnTo>
                      <a:pt x="243" y="484"/>
                    </a:lnTo>
                    <a:lnTo>
                      <a:pt x="242" y="483"/>
                    </a:lnTo>
                    <a:lnTo>
                      <a:pt x="242" y="484"/>
                    </a:lnTo>
                    <a:lnTo>
                      <a:pt x="241" y="481"/>
                    </a:lnTo>
                    <a:lnTo>
                      <a:pt x="240" y="481"/>
                    </a:lnTo>
                    <a:lnTo>
                      <a:pt x="239" y="480"/>
                    </a:lnTo>
                    <a:lnTo>
                      <a:pt x="237" y="480"/>
                    </a:lnTo>
                    <a:lnTo>
                      <a:pt x="236" y="481"/>
                    </a:lnTo>
                    <a:lnTo>
                      <a:pt x="235" y="480"/>
                    </a:lnTo>
                    <a:lnTo>
                      <a:pt x="235" y="481"/>
                    </a:lnTo>
                    <a:lnTo>
                      <a:pt x="234" y="481"/>
                    </a:lnTo>
                    <a:lnTo>
                      <a:pt x="235" y="482"/>
                    </a:lnTo>
                    <a:lnTo>
                      <a:pt x="234" y="482"/>
                    </a:lnTo>
                    <a:lnTo>
                      <a:pt x="234" y="483"/>
                    </a:lnTo>
                    <a:lnTo>
                      <a:pt x="234" y="482"/>
                    </a:lnTo>
                    <a:lnTo>
                      <a:pt x="234" y="483"/>
                    </a:lnTo>
                    <a:lnTo>
                      <a:pt x="233" y="484"/>
                    </a:lnTo>
                    <a:lnTo>
                      <a:pt x="232" y="482"/>
                    </a:lnTo>
                    <a:lnTo>
                      <a:pt x="232" y="483"/>
                    </a:lnTo>
                    <a:lnTo>
                      <a:pt x="231" y="486"/>
                    </a:lnTo>
                    <a:lnTo>
                      <a:pt x="230" y="486"/>
                    </a:lnTo>
                    <a:lnTo>
                      <a:pt x="231" y="484"/>
                    </a:lnTo>
                    <a:lnTo>
                      <a:pt x="229" y="484"/>
                    </a:lnTo>
                    <a:lnTo>
                      <a:pt x="228" y="485"/>
                    </a:lnTo>
                    <a:lnTo>
                      <a:pt x="227" y="487"/>
                    </a:lnTo>
                    <a:lnTo>
                      <a:pt x="227" y="485"/>
                    </a:lnTo>
                    <a:lnTo>
                      <a:pt x="226" y="485"/>
                    </a:lnTo>
                    <a:lnTo>
                      <a:pt x="226" y="484"/>
                    </a:lnTo>
                    <a:lnTo>
                      <a:pt x="224" y="483"/>
                    </a:lnTo>
                    <a:lnTo>
                      <a:pt x="221" y="485"/>
                    </a:lnTo>
                    <a:lnTo>
                      <a:pt x="220" y="484"/>
                    </a:lnTo>
                    <a:lnTo>
                      <a:pt x="219" y="484"/>
                    </a:lnTo>
                    <a:lnTo>
                      <a:pt x="221" y="484"/>
                    </a:lnTo>
                    <a:lnTo>
                      <a:pt x="221" y="483"/>
                    </a:lnTo>
                    <a:lnTo>
                      <a:pt x="221" y="481"/>
                    </a:lnTo>
                    <a:lnTo>
                      <a:pt x="222" y="480"/>
                    </a:lnTo>
                    <a:lnTo>
                      <a:pt x="222" y="478"/>
                    </a:lnTo>
                    <a:lnTo>
                      <a:pt x="221" y="478"/>
                    </a:lnTo>
                    <a:lnTo>
                      <a:pt x="220" y="478"/>
                    </a:lnTo>
                    <a:lnTo>
                      <a:pt x="219" y="477"/>
                    </a:lnTo>
                    <a:lnTo>
                      <a:pt x="219" y="475"/>
                    </a:lnTo>
                    <a:lnTo>
                      <a:pt x="218" y="476"/>
                    </a:lnTo>
                    <a:lnTo>
                      <a:pt x="216" y="473"/>
                    </a:lnTo>
                    <a:lnTo>
                      <a:pt x="213" y="475"/>
                    </a:lnTo>
                    <a:lnTo>
                      <a:pt x="212" y="473"/>
                    </a:lnTo>
                    <a:lnTo>
                      <a:pt x="212" y="474"/>
                    </a:lnTo>
                    <a:lnTo>
                      <a:pt x="212" y="473"/>
                    </a:lnTo>
                    <a:lnTo>
                      <a:pt x="211" y="472"/>
                    </a:lnTo>
                    <a:lnTo>
                      <a:pt x="212" y="469"/>
                    </a:lnTo>
                    <a:lnTo>
                      <a:pt x="211" y="467"/>
                    </a:lnTo>
                    <a:lnTo>
                      <a:pt x="208" y="466"/>
                    </a:lnTo>
                    <a:lnTo>
                      <a:pt x="208" y="465"/>
                    </a:lnTo>
                    <a:lnTo>
                      <a:pt x="206" y="465"/>
                    </a:lnTo>
                    <a:lnTo>
                      <a:pt x="206" y="463"/>
                    </a:lnTo>
                    <a:lnTo>
                      <a:pt x="203" y="465"/>
                    </a:lnTo>
                    <a:lnTo>
                      <a:pt x="202" y="465"/>
                    </a:lnTo>
                    <a:lnTo>
                      <a:pt x="198" y="465"/>
                    </a:lnTo>
                    <a:lnTo>
                      <a:pt x="197" y="463"/>
                    </a:lnTo>
                    <a:lnTo>
                      <a:pt x="196" y="465"/>
                    </a:lnTo>
                    <a:lnTo>
                      <a:pt x="195" y="465"/>
                    </a:lnTo>
                    <a:lnTo>
                      <a:pt x="194" y="465"/>
                    </a:lnTo>
                    <a:lnTo>
                      <a:pt x="194" y="467"/>
                    </a:lnTo>
                    <a:lnTo>
                      <a:pt x="194" y="470"/>
                    </a:lnTo>
                    <a:lnTo>
                      <a:pt x="192" y="471"/>
                    </a:lnTo>
                    <a:lnTo>
                      <a:pt x="192" y="472"/>
                    </a:lnTo>
                    <a:lnTo>
                      <a:pt x="190" y="473"/>
                    </a:lnTo>
                    <a:lnTo>
                      <a:pt x="189" y="473"/>
                    </a:lnTo>
                    <a:lnTo>
                      <a:pt x="189" y="475"/>
                    </a:lnTo>
                    <a:lnTo>
                      <a:pt x="190" y="474"/>
                    </a:lnTo>
                    <a:lnTo>
                      <a:pt x="188" y="476"/>
                    </a:lnTo>
                    <a:lnTo>
                      <a:pt x="188" y="478"/>
                    </a:lnTo>
                    <a:lnTo>
                      <a:pt x="186" y="477"/>
                    </a:lnTo>
                    <a:lnTo>
                      <a:pt x="186" y="476"/>
                    </a:lnTo>
                    <a:lnTo>
                      <a:pt x="187" y="475"/>
                    </a:lnTo>
                    <a:lnTo>
                      <a:pt x="184" y="475"/>
                    </a:lnTo>
                    <a:lnTo>
                      <a:pt x="181" y="475"/>
                    </a:lnTo>
                    <a:lnTo>
                      <a:pt x="180" y="476"/>
                    </a:lnTo>
                    <a:lnTo>
                      <a:pt x="178" y="475"/>
                    </a:lnTo>
                    <a:lnTo>
                      <a:pt x="177" y="475"/>
                    </a:lnTo>
                    <a:lnTo>
                      <a:pt x="174" y="475"/>
                    </a:lnTo>
                    <a:lnTo>
                      <a:pt x="173" y="475"/>
                    </a:lnTo>
                    <a:lnTo>
                      <a:pt x="172" y="476"/>
                    </a:lnTo>
                    <a:lnTo>
                      <a:pt x="170" y="473"/>
                    </a:lnTo>
                    <a:lnTo>
                      <a:pt x="168" y="473"/>
                    </a:lnTo>
                    <a:lnTo>
                      <a:pt x="165" y="472"/>
                    </a:lnTo>
                    <a:lnTo>
                      <a:pt x="165" y="476"/>
                    </a:lnTo>
                    <a:lnTo>
                      <a:pt x="163" y="475"/>
                    </a:lnTo>
                    <a:lnTo>
                      <a:pt x="161" y="475"/>
                    </a:lnTo>
                    <a:lnTo>
                      <a:pt x="161" y="473"/>
                    </a:lnTo>
                    <a:lnTo>
                      <a:pt x="161" y="472"/>
                    </a:lnTo>
                    <a:lnTo>
                      <a:pt x="161" y="471"/>
                    </a:lnTo>
                    <a:lnTo>
                      <a:pt x="159" y="471"/>
                    </a:lnTo>
                    <a:lnTo>
                      <a:pt x="159" y="473"/>
                    </a:lnTo>
                    <a:lnTo>
                      <a:pt x="158" y="475"/>
                    </a:lnTo>
                    <a:lnTo>
                      <a:pt x="156" y="474"/>
                    </a:lnTo>
                    <a:lnTo>
                      <a:pt x="155" y="475"/>
                    </a:lnTo>
                    <a:lnTo>
                      <a:pt x="155" y="473"/>
                    </a:lnTo>
                    <a:lnTo>
                      <a:pt x="152" y="473"/>
                    </a:lnTo>
                    <a:lnTo>
                      <a:pt x="152" y="472"/>
                    </a:lnTo>
                    <a:lnTo>
                      <a:pt x="151" y="473"/>
                    </a:lnTo>
                    <a:lnTo>
                      <a:pt x="150" y="472"/>
                    </a:lnTo>
                    <a:lnTo>
                      <a:pt x="149" y="469"/>
                    </a:lnTo>
                    <a:lnTo>
                      <a:pt x="150" y="468"/>
                    </a:lnTo>
                    <a:lnTo>
                      <a:pt x="150" y="467"/>
                    </a:lnTo>
                    <a:lnTo>
                      <a:pt x="150" y="464"/>
                    </a:lnTo>
                    <a:lnTo>
                      <a:pt x="150" y="463"/>
                    </a:lnTo>
                    <a:lnTo>
                      <a:pt x="151" y="462"/>
                    </a:lnTo>
                    <a:lnTo>
                      <a:pt x="151" y="461"/>
                    </a:lnTo>
                    <a:lnTo>
                      <a:pt x="153" y="461"/>
                    </a:lnTo>
                    <a:lnTo>
                      <a:pt x="151" y="460"/>
                    </a:lnTo>
                    <a:lnTo>
                      <a:pt x="149" y="458"/>
                    </a:lnTo>
                    <a:lnTo>
                      <a:pt x="145" y="458"/>
                    </a:lnTo>
                    <a:lnTo>
                      <a:pt x="144" y="458"/>
                    </a:lnTo>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6" name="Group 134">
              <a:extLst>
                <a:ext uri="{FF2B5EF4-FFF2-40B4-BE49-F238E27FC236}">
                  <a16:creationId xmlns:a16="http://schemas.microsoft.com/office/drawing/2014/main" id="{EB8354F2-D045-008C-980E-00AE0A245D54}"/>
                </a:ext>
              </a:extLst>
            </p:cNvPr>
            <p:cNvGrpSpPr>
              <a:grpSpLocks/>
            </p:cNvGrpSpPr>
            <p:nvPr/>
          </p:nvGrpSpPr>
          <p:grpSpPr bwMode="auto">
            <a:xfrm>
              <a:off x="1667" y="3058"/>
              <a:ext cx="321" cy="562"/>
              <a:chOff x="1667" y="3058"/>
              <a:chExt cx="321" cy="562"/>
            </a:xfrm>
          </p:grpSpPr>
          <p:sp>
            <p:nvSpPr>
              <p:cNvPr id="138" name="Freeform 132">
                <a:extLst>
                  <a:ext uri="{FF2B5EF4-FFF2-40B4-BE49-F238E27FC236}">
                    <a16:creationId xmlns:a16="http://schemas.microsoft.com/office/drawing/2014/main" id="{7396E53F-E5E7-04B6-171E-6ABBEB345D6C}"/>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39" name="Freeform 133">
                <a:extLst>
                  <a:ext uri="{FF2B5EF4-FFF2-40B4-BE49-F238E27FC236}">
                    <a16:creationId xmlns:a16="http://schemas.microsoft.com/office/drawing/2014/main" id="{EEF8AC9D-F028-1986-0A07-89F8AE8F1747}"/>
                  </a:ext>
                </a:extLst>
              </p:cNvPr>
              <p:cNvSpPr>
                <a:spLocks/>
              </p:cNvSpPr>
              <p:nvPr/>
            </p:nvSpPr>
            <p:spPr bwMode="auto">
              <a:xfrm>
                <a:off x="1667" y="3058"/>
                <a:ext cx="321" cy="562"/>
              </a:xfrm>
              <a:custGeom>
                <a:avLst/>
                <a:gdLst>
                  <a:gd name="T0" fmla="*/ 307 w 321"/>
                  <a:gd name="T1" fmla="*/ 452 h 562"/>
                  <a:gd name="T2" fmla="*/ 304 w 321"/>
                  <a:gd name="T3" fmla="*/ 431 h 562"/>
                  <a:gd name="T4" fmla="*/ 286 w 321"/>
                  <a:gd name="T5" fmla="*/ 405 h 562"/>
                  <a:gd name="T6" fmla="*/ 263 w 321"/>
                  <a:gd name="T7" fmla="*/ 372 h 562"/>
                  <a:gd name="T8" fmla="*/ 259 w 321"/>
                  <a:gd name="T9" fmla="*/ 355 h 562"/>
                  <a:gd name="T10" fmla="*/ 224 w 321"/>
                  <a:gd name="T11" fmla="*/ 345 h 562"/>
                  <a:gd name="T12" fmla="*/ 194 w 321"/>
                  <a:gd name="T13" fmla="*/ 336 h 562"/>
                  <a:gd name="T14" fmla="*/ 170 w 321"/>
                  <a:gd name="T15" fmla="*/ 316 h 562"/>
                  <a:gd name="T16" fmla="*/ 149 w 321"/>
                  <a:gd name="T17" fmla="*/ 302 h 562"/>
                  <a:gd name="T18" fmla="*/ 145 w 321"/>
                  <a:gd name="T19" fmla="*/ 286 h 562"/>
                  <a:gd name="T20" fmla="*/ 125 w 321"/>
                  <a:gd name="T21" fmla="*/ 275 h 562"/>
                  <a:gd name="T22" fmla="*/ 134 w 321"/>
                  <a:gd name="T23" fmla="*/ 254 h 562"/>
                  <a:gd name="T24" fmla="*/ 137 w 321"/>
                  <a:gd name="T25" fmla="*/ 221 h 562"/>
                  <a:gd name="T26" fmla="*/ 162 w 321"/>
                  <a:gd name="T27" fmla="*/ 157 h 562"/>
                  <a:gd name="T28" fmla="*/ 202 w 321"/>
                  <a:gd name="T29" fmla="*/ 121 h 562"/>
                  <a:gd name="T30" fmla="*/ 212 w 321"/>
                  <a:gd name="T31" fmla="*/ 98 h 562"/>
                  <a:gd name="T32" fmla="*/ 196 w 321"/>
                  <a:gd name="T33" fmla="*/ 73 h 562"/>
                  <a:gd name="T34" fmla="*/ 162 w 321"/>
                  <a:gd name="T35" fmla="*/ 40 h 562"/>
                  <a:gd name="T36" fmla="*/ 116 w 321"/>
                  <a:gd name="T37" fmla="*/ 17 h 562"/>
                  <a:gd name="T38" fmla="*/ 76 w 321"/>
                  <a:gd name="T39" fmla="*/ 7 h 562"/>
                  <a:gd name="T40" fmla="*/ 86 w 321"/>
                  <a:gd name="T41" fmla="*/ 48 h 562"/>
                  <a:gd name="T42" fmla="*/ 105 w 321"/>
                  <a:gd name="T43" fmla="*/ 92 h 562"/>
                  <a:gd name="T44" fmla="*/ 90 w 321"/>
                  <a:gd name="T45" fmla="*/ 106 h 562"/>
                  <a:gd name="T46" fmla="*/ 62 w 321"/>
                  <a:gd name="T47" fmla="*/ 123 h 562"/>
                  <a:gd name="T48" fmla="*/ 43 w 321"/>
                  <a:gd name="T49" fmla="*/ 157 h 562"/>
                  <a:gd name="T50" fmla="*/ 33 w 321"/>
                  <a:gd name="T51" fmla="*/ 196 h 562"/>
                  <a:gd name="T52" fmla="*/ 18 w 321"/>
                  <a:gd name="T53" fmla="*/ 221 h 562"/>
                  <a:gd name="T54" fmla="*/ 23 w 321"/>
                  <a:gd name="T55" fmla="*/ 265 h 562"/>
                  <a:gd name="T56" fmla="*/ 17 w 321"/>
                  <a:gd name="T57" fmla="*/ 293 h 562"/>
                  <a:gd name="T58" fmla="*/ 25 w 321"/>
                  <a:gd name="T59" fmla="*/ 332 h 562"/>
                  <a:gd name="T60" fmla="*/ 37 w 321"/>
                  <a:gd name="T61" fmla="*/ 347 h 562"/>
                  <a:gd name="T62" fmla="*/ 24 w 321"/>
                  <a:gd name="T63" fmla="*/ 381 h 562"/>
                  <a:gd name="T64" fmla="*/ 18 w 321"/>
                  <a:gd name="T65" fmla="*/ 398 h 562"/>
                  <a:gd name="T66" fmla="*/ 5 w 321"/>
                  <a:gd name="T67" fmla="*/ 401 h 562"/>
                  <a:gd name="T68" fmla="*/ 2 w 321"/>
                  <a:gd name="T69" fmla="*/ 420 h 562"/>
                  <a:gd name="T70" fmla="*/ 25 w 321"/>
                  <a:gd name="T71" fmla="*/ 427 h 562"/>
                  <a:gd name="T72" fmla="*/ 12 w 321"/>
                  <a:gd name="T73" fmla="*/ 449 h 562"/>
                  <a:gd name="T74" fmla="*/ 19 w 321"/>
                  <a:gd name="T75" fmla="*/ 474 h 562"/>
                  <a:gd name="T76" fmla="*/ 26 w 321"/>
                  <a:gd name="T77" fmla="*/ 499 h 562"/>
                  <a:gd name="T78" fmla="*/ 41 w 321"/>
                  <a:gd name="T79" fmla="*/ 475 h 562"/>
                  <a:gd name="T80" fmla="*/ 35 w 321"/>
                  <a:gd name="T81" fmla="*/ 458 h 562"/>
                  <a:gd name="T82" fmla="*/ 44 w 321"/>
                  <a:gd name="T83" fmla="*/ 446 h 562"/>
                  <a:gd name="T84" fmla="*/ 61 w 321"/>
                  <a:gd name="T85" fmla="*/ 463 h 562"/>
                  <a:gd name="T86" fmla="*/ 62 w 321"/>
                  <a:gd name="T87" fmla="*/ 482 h 562"/>
                  <a:gd name="T88" fmla="*/ 73 w 321"/>
                  <a:gd name="T89" fmla="*/ 500 h 562"/>
                  <a:gd name="T90" fmla="*/ 79 w 321"/>
                  <a:gd name="T91" fmla="*/ 491 h 562"/>
                  <a:gd name="T92" fmla="*/ 80 w 321"/>
                  <a:gd name="T93" fmla="*/ 520 h 562"/>
                  <a:gd name="T94" fmla="*/ 99 w 321"/>
                  <a:gd name="T95" fmla="*/ 538 h 562"/>
                  <a:gd name="T96" fmla="*/ 105 w 321"/>
                  <a:gd name="T97" fmla="*/ 560 h 562"/>
                  <a:gd name="T98" fmla="*/ 118 w 321"/>
                  <a:gd name="T99" fmla="*/ 554 h 562"/>
                  <a:gd name="T100" fmla="*/ 140 w 321"/>
                  <a:gd name="T101" fmla="*/ 549 h 562"/>
                  <a:gd name="T102" fmla="*/ 160 w 321"/>
                  <a:gd name="T103" fmla="*/ 533 h 562"/>
                  <a:gd name="T104" fmla="*/ 160 w 321"/>
                  <a:gd name="T105" fmla="*/ 507 h 562"/>
                  <a:gd name="T106" fmla="*/ 171 w 321"/>
                  <a:gd name="T107" fmla="*/ 516 h 562"/>
                  <a:gd name="T108" fmla="*/ 192 w 321"/>
                  <a:gd name="T109" fmla="*/ 525 h 562"/>
                  <a:gd name="T110" fmla="*/ 208 w 321"/>
                  <a:gd name="T111" fmla="*/ 512 h 562"/>
                  <a:gd name="T112" fmla="*/ 230 w 321"/>
                  <a:gd name="T113" fmla="*/ 514 h 562"/>
                  <a:gd name="T114" fmla="*/ 238 w 321"/>
                  <a:gd name="T115" fmla="*/ 493 h 562"/>
                  <a:gd name="T116" fmla="*/ 255 w 321"/>
                  <a:gd name="T117" fmla="*/ 487 h 562"/>
                  <a:gd name="T118" fmla="*/ 277 w 321"/>
                  <a:gd name="T119" fmla="*/ 500 h 562"/>
                  <a:gd name="T120" fmla="*/ 284 w 321"/>
                  <a:gd name="T121" fmla="*/ 477 h 562"/>
                  <a:gd name="T122" fmla="*/ 302 w 321"/>
                  <a:gd name="T123" fmla="*/ 465 h 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1"/>
                  <a:gd name="T187" fmla="*/ 0 h 562"/>
                  <a:gd name="T188" fmla="*/ 321 w 321"/>
                  <a:gd name="T189" fmla="*/ 562 h 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1" h="562">
                    <a:moveTo>
                      <a:pt x="319" y="456"/>
                    </a:moveTo>
                    <a:lnTo>
                      <a:pt x="320" y="453"/>
                    </a:lnTo>
                    <a:lnTo>
                      <a:pt x="319" y="452"/>
                    </a:lnTo>
                    <a:lnTo>
                      <a:pt x="319" y="451"/>
                    </a:lnTo>
                    <a:lnTo>
                      <a:pt x="318" y="451"/>
                    </a:lnTo>
                    <a:lnTo>
                      <a:pt x="320" y="448"/>
                    </a:lnTo>
                    <a:lnTo>
                      <a:pt x="317" y="446"/>
                    </a:lnTo>
                    <a:lnTo>
                      <a:pt x="318" y="444"/>
                    </a:lnTo>
                    <a:lnTo>
                      <a:pt x="318" y="443"/>
                    </a:lnTo>
                    <a:lnTo>
                      <a:pt x="317" y="443"/>
                    </a:lnTo>
                    <a:lnTo>
                      <a:pt x="317" y="445"/>
                    </a:lnTo>
                    <a:lnTo>
                      <a:pt x="313" y="443"/>
                    </a:lnTo>
                    <a:lnTo>
                      <a:pt x="312" y="444"/>
                    </a:lnTo>
                    <a:lnTo>
                      <a:pt x="312" y="446"/>
                    </a:lnTo>
                    <a:lnTo>
                      <a:pt x="310" y="446"/>
                    </a:lnTo>
                    <a:lnTo>
                      <a:pt x="309" y="446"/>
                    </a:lnTo>
                    <a:lnTo>
                      <a:pt x="307" y="452"/>
                    </a:lnTo>
                    <a:lnTo>
                      <a:pt x="304" y="449"/>
                    </a:lnTo>
                    <a:lnTo>
                      <a:pt x="304" y="446"/>
                    </a:lnTo>
                    <a:lnTo>
                      <a:pt x="303" y="444"/>
                    </a:lnTo>
                    <a:lnTo>
                      <a:pt x="302" y="444"/>
                    </a:lnTo>
                    <a:lnTo>
                      <a:pt x="302" y="443"/>
                    </a:lnTo>
                    <a:lnTo>
                      <a:pt x="305" y="440"/>
                    </a:lnTo>
                    <a:lnTo>
                      <a:pt x="307" y="440"/>
                    </a:lnTo>
                    <a:lnTo>
                      <a:pt x="309" y="438"/>
                    </a:lnTo>
                    <a:lnTo>
                      <a:pt x="307" y="437"/>
                    </a:lnTo>
                    <a:lnTo>
                      <a:pt x="308" y="436"/>
                    </a:lnTo>
                    <a:lnTo>
                      <a:pt x="307" y="436"/>
                    </a:lnTo>
                    <a:lnTo>
                      <a:pt x="309" y="435"/>
                    </a:lnTo>
                    <a:lnTo>
                      <a:pt x="307" y="435"/>
                    </a:lnTo>
                    <a:lnTo>
                      <a:pt x="306" y="434"/>
                    </a:lnTo>
                    <a:lnTo>
                      <a:pt x="306" y="431"/>
                    </a:lnTo>
                    <a:lnTo>
                      <a:pt x="304" y="431"/>
                    </a:lnTo>
                    <a:lnTo>
                      <a:pt x="304" y="429"/>
                    </a:lnTo>
                    <a:lnTo>
                      <a:pt x="304" y="427"/>
                    </a:lnTo>
                    <a:lnTo>
                      <a:pt x="302" y="427"/>
                    </a:lnTo>
                    <a:lnTo>
                      <a:pt x="302" y="424"/>
                    </a:lnTo>
                    <a:lnTo>
                      <a:pt x="301" y="423"/>
                    </a:lnTo>
                    <a:lnTo>
                      <a:pt x="300" y="422"/>
                    </a:lnTo>
                    <a:lnTo>
                      <a:pt x="298" y="419"/>
                    </a:lnTo>
                    <a:lnTo>
                      <a:pt x="297" y="414"/>
                    </a:lnTo>
                    <a:lnTo>
                      <a:pt x="294" y="414"/>
                    </a:lnTo>
                    <a:lnTo>
                      <a:pt x="291" y="411"/>
                    </a:lnTo>
                    <a:lnTo>
                      <a:pt x="289" y="408"/>
                    </a:lnTo>
                    <a:lnTo>
                      <a:pt x="288" y="408"/>
                    </a:lnTo>
                    <a:lnTo>
                      <a:pt x="287" y="409"/>
                    </a:lnTo>
                    <a:lnTo>
                      <a:pt x="286" y="409"/>
                    </a:lnTo>
                    <a:lnTo>
                      <a:pt x="286" y="405"/>
                    </a:lnTo>
                    <a:lnTo>
                      <a:pt x="285" y="403"/>
                    </a:lnTo>
                    <a:lnTo>
                      <a:pt x="286" y="399"/>
                    </a:lnTo>
                    <a:lnTo>
                      <a:pt x="282" y="395"/>
                    </a:lnTo>
                    <a:lnTo>
                      <a:pt x="280" y="388"/>
                    </a:lnTo>
                    <a:lnTo>
                      <a:pt x="277" y="385"/>
                    </a:lnTo>
                    <a:lnTo>
                      <a:pt x="276" y="388"/>
                    </a:lnTo>
                    <a:lnTo>
                      <a:pt x="276" y="392"/>
                    </a:lnTo>
                    <a:lnTo>
                      <a:pt x="275" y="392"/>
                    </a:lnTo>
                    <a:lnTo>
                      <a:pt x="274" y="392"/>
                    </a:lnTo>
                    <a:lnTo>
                      <a:pt x="273" y="393"/>
                    </a:lnTo>
                    <a:lnTo>
                      <a:pt x="272" y="393"/>
                    </a:lnTo>
                    <a:lnTo>
                      <a:pt x="272" y="392"/>
                    </a:lnTo>
                    <a:lnTo>
                      <a:pt x="265" y="385"/>
                    </a:lnTo>
                    <a:lnTo>
                      <a:pt x="264" y="383"/>
                    </a:lnTo>
                    <a:lnTo>
                      <a:pt x="264" y="378"/>
                    </a:lnTo>
                    <a:lnTo>
                      <a:pt x="263" y="372"/>
                    </a:lnTo>
                    <a:lnTo>
                      <a:pt x="264" y="371"/>
                    </a:lnTo>
                    <a:lnTo>
                      <a:pt x="267" y="365"/>
                    </a:lnTo>
                    <a:lnTo>
                      <a:pt x="268" y="365"/>
                    </a:lnTo>
                    <a:lnTo>
                      <a:pt x="268" y="363"/>
                    </a:lnTo>
                    <a:lnTo>
                      <a:pt x="269" y="363"/>
                    </a:lnTo>
                    <a:lnTo>
                      <a:pt x="268" y="362"/>
                    </a:lnTo>
                    <a:lnTo>
                      <a:pt x="269" y="359"/>
                    </a:lnTo>
                    <a:lnTo>
                      <a:pt x="268" y="359"/>
                    </a:lnTo>
                    <a:lnTo>
                      <a:pt x="267" y="361"/>
                    </a:lnTo>
                    <a:lnTo>
                      <a:pt x="266" y="361"/>
                    </a:lnTo>
                    <a:lnTo>
                      <a:pt x="265" y="360"/>
                    </a:lnTo>
                    <a:lnTo>
                      <a:pt x="264" y="359"/>
                    </a:lnTo>
                    <a:lnTo>
                      <a:pt x="263" y="359"/>
                    </a:lnTo>
                    <a:lnTo>
                      <a:pt x="264" y="357"/>
                    </a:lnTo>
                    <a:lnTo>
                      <a:pt x="263" y="355"/>
                    </a:lnTo>
                    <a:lnTo>
                      <a:pt x="261" y="355"/>
                    </a:lnTo>
                    <a:lnTo>
                      <a:pt x="259" y="355"/>
                    </a:lnTo>
                    <a:lnTo>
                      <a:pt x="257" y="352"/>
                    </a:lnTo>
                    <a:lnTo>
                      <a:pt x="255" y="352"/>
                    </a:lnTo>
                    <a:lnTo>
                      <a:pt x="252" y="349"/>
                    </a:lnTo>
                    <a:lnTo>
                      <a:pt x="251" y="352"/>
                    </a:lnTo>
                    <a:lnTo>
                      <a:pt x="250" y="351"/>
                    </a:lnTo>
                    <a:lnTo>
                      <a:pt x="248" y="353"/>
                    </a:lnTo>
                    <a:lnTo>
                      <a:pt x="245" y="354"/>
                    </a:lnTo>
                    <a:lnTo>
                      <a:pt x="245" y="356"/>
                    </a:lnTo>
                    <a:lnTo>
                      <a:pt x="240" y="356"/>
                    </a:lnTo>
                    <a:lnTo>
                      <a:pt x="237" y="355"/>
                    </a:lnTo>
                    <a:lnTo>
                      <a:pt x="233" y="347"/>
                    </a:lnTo>
                    <a:lnTo>
                      <a:pt x="230" y="345"/>
                    </a:lnTo>
                    <a:lnTo>
                      <a:pt x="227" y="344"/>
                    </a:lnTo>
                    <a:lnTo>
                      <a:pt x="227" y="342"/>
                    </a:lnTo>
                    <a:lnTo>
                      <a:pt x="225" y="342"/>
                    </a:lnTo>
                    <a:lnTo>
                      <a:pt x="224" y="344"/>
                    </a:lnTo>
                    <a:lnTo>
                      <a:pt x="224" y="345"/>
                    </a:lnTo>
                    <a:lnTo>
                      <a:pt x="224" y="346"/>
                    </a:lnTo>
                    <a:lnTo>
                      <a:pt x="221" y="351"/>
                    </a:lnTo>
                    <a:lnTo>
                      <a:pt x="216" y="349"/>
                    </a:lnTo>
                    <a:lnTo>
                      <a:pt x="214" y="348"/>
                    </a:lnTo>
                    <a:lnTo>
                      <a:pt x="212" y="342"/>
                    </a:lnTo>
                    <a:lnTo>
                      <a:pt x="211" y="341"/>
                    </a:lnTo>
                    <a:lnTo>
                      <a:pt x="209" y="342"/>
                    </a:lnTo>
                    <a:lnTo>
                      <a:pt x="208" y="341"/>
                    </a:lnTo>
                    <a:lnTo>
                      <a:pt x="202" y="338"/>
                    </a:lnTo>
                    <a:lnTo>
                      <a:pt x="199" y="340"/>
                    </a:lnTo>
                    <a:lnTo>
                      <a:pt x="197" y="341"/>
                    </a:lnTo>
                    <a:lnTo>
                      <a:pt x="195" y="341"/>
                    </a:lnTo>
                    <a:lnTo>
                      <a:pt x="195" y="342"/>
                    </a:lnTo>
                    <a:lnTo>
                      <a:pt x="194" y="341"/>
                    </a:lnTo>
                    <a:lnTo>
                      <a:pt x="192" y="338"/>
                    </a:lnTo>
                    <a:lnTo>
                      <a:pt x="194" y="337"/>
                    </a:lnTo>
                    <a:lnTo>
                      <a:pt x="194" y="336"/>
                    </a:lnTo>
                    <a:lnTo>
                      <a:pt x="191" y="333"/>
                    </a:lnTo>
                    <a:lnTo>
                      <a:pt x="191" y="332"/>
                    </a:lnTo>
                    <a:lnTo>
                      <a:pt x="192" y="331"/>
                    </a:lnTo>
                    <a:lnTo>
                      <a:pt x="192" y="329"/>
                    </a:lnTo>
                    <a:lnTo>
                      <a:pt x="189" y="327"/>
                    </a:lnTo>
                    <a:lnTo>
                      <a:pt x="189" y="325"/>
                    </a:lnTo>
                    <a:lnTo>
                      <a:pt x="188" y="325"/>
                    </a:lnTo>
                    <a:lnTo>
                      <a:pt x="187" y="324"/>
                    </a:lnTo>
                    <a:lnTo>
                      <a:pt x="183" y="317"/>
                    </a:lnTo>
                    <a:lnTo>
                      <a:pt x="183" y="315"/>
                    </a:lnTo>
                    <a:lnTo>
                      <a:pt x="182" y="316"/>
                    </a:lnTo>
                    <a:lnTo>
                      <a:pt x="180" y="312"/>
                    </a:lnTo>
                    <a:lnTo>
                      <a:pt x="176" y="314"/>
                    </a:lnTo>
                    <a:lnTo>
                      <a:pt x="173" y="314"/>
                    </a:lnTo>
                    <a:lnTo>
                      <a:pt x="172" y="315"/>
                    </a:lnTo>
                    <a:lnTo>
                      <a:pt x="170" y="318"/>
                    </a:lnTo>
                    <a:lnTo>
                      <a:pt x="170" y="316"/>
                    </a:lnTo>
                    <a:lnTo>
                      <a:pt x="170" y="314"/>
                    </a:lnTo>
                    <a:lnTo>
                      <a:pt x="166" y="312"/>
                    </a:lnTo>
                    <a:lnTo>
                      <a:pt x="164" y="313"/>
                    </a:lnTo>
                    <a:lnTo>
                      <a:pt x="162" y="312"/>
                    </a:lnTo>
                    <a:lnTo>
                      <a:pt x="162" y="311"/>
                    </a:lnTo>
                    <a:lnTo>
                      <a:pt x="160" y="309"/>
                    </a:lnTo>
                    <a:lnTo>
                      <a:pt x="159" y="309"/>
                    </a:lnTo>
                    <a:lnTo>
                      <a:pt x="159" y="310"/>
                    </a:lnTo>
                    <a:lnTo>
                      <a:pt x="159" y="308"/>
                    </a:lnTo>
                    <a:lnTo>
                      <a:pt x="158" y="307"/>
                    </a:lnTo>
                    <a:lnTo>
                      <a:pt x="156" y="308"/>
                    </a:lnTo>
                    <a:lnTo>
                      <a:pt x="155" y="307"/>
                    </a:lnTo>
                    <a:lnTo>
                      <a:pt x="152" y="306"/>
                    </a:lnTo>
                    <a:lnTo>
                      <a:pt x="151" y="303"/>
                    </a:lnTo>
                    <a:lnTo>
                      <a:pt x="151" y="304"/>
                    </a:lnTo>
                    <a:lnTo>
                      <a:pt x="149" y="302"/>
                    </a:lnTo>
                    <a:lnTo>
                      <a:pt x="147" y="303"/>
                    </a:lnTo>
                    <a:lnTo>
                      <a:pt x="147" y="302"/>
                    </a:lnTo>
                    <a:lnTo>
                      <a:pt x="146" y="303"/>
                    </a:lnTo>
                    <a:lnTo>
                      <a:pt x="145" y="303"/>
                    </a:lnTo>
                    <a:lnTo>
                      <a:pt x="145" y="305"/>
                    </a:lnTo>
                    <a:lnTo>
                      <a:pt x="144" y="305"/>
                    </a:lnTo>
                    <a:lnTo>
                      <a:pt x="143" y="304"/>
                    </a:lnTo>
                    <a:lnTo>
                      <a:pt x="142" y="305"/>
                    </a:lnTo>
                    <a:lnTo>
                      <a:pt x="142" y="304"/>
                    </a:lnTo>
                    <a:lnTo>
                      <a:pt x="141" y="303"/>
                    </a:lnTo>
                    <a:lnTo>
                      <a:pt x="141" y="302"/>
                    </a:lnTo>
                    <a:lnTo>
                      <a:pt x="140" y="302"/>
                    </a:lnTo>
                    <a:lnTo>
                      <a:pt x="141" y="299"/>
                    </a:lnTo>
                    <a:lnTo>
                      <a:pt x="144" y="293"/>
                    </a:lnTo>
                    <a:lnTo>
                      <a:pt x="146" y="286"/>
                    </a:lnTo>
                    <a:lnTo>
                      <a:pt x="145" y="286"/>
                    </a:lnTo>
                    <a:lnTo>
                      <a:pt x="143" y="290"/>
                    </a:lnTo>
                    <a:lnTo>
                      <a:pt x="141" y="288"/>
                    </a:lnTo>
                    <a:lnTo>
                      <a:pt x="140" y="289"/>
                    </a:lnTo>
                    <a:lnTo>
                      <a:pt x="140" y="291"/>
                    </a:lnTo>
                    <a:lnTo>
                      <a:pt x="139" y="290"/>
                    </a:lnTo>
                    <a:lnTo>
                      <a:pt x="137" y="290"/>
                    </a:lnTo>
                    <a:lnTo>
                      <a:pt x="134" y="293"/>
                    </a:lnTo>
                    <a:lnTo>
                      <a:pt x="134" y="291"/>
                    </a:lnTo>
                    <a:lnTo>
                      <a:pt x="132" y="290"/>
                    </a:lnTo>
                    <a:lnTo>
                      <a:pt x="131" y="285"/>
                    </a:lnTo>
                    <a:lnTo>
                      <a:pt x="131" y="283"/>
                    </a:lnTo>
                    <a:lnTo>
                      <a:pt x="131" y="282"/>
                    </a:lnTo>
                    <a:lnTo>
                      <a:pt x="129" y="281"/>
                    </a:lnTo>
                    <a:lnTo>
                      <a:pt x="128" y="283"/>
                    </a:lnTo>
                    <a:lnTo>
                      <a:pt x="129" y="280"/>
                    </a:lnTo>
                    <a:lnTo>
                      <a:pt x="128" y="277"/>
                    </a:lnTo>
                    <a:lnTo>
                      <a:pt x="125" y="275"/>
                    </a:lnTo>
                    <a:lnTo>
                      <a:pt x="126" y="273"/>
                    </a:lnTo>
                    <a:lnTo>
                      <a:pt x="127" y="273"/>
                    </a:lnTo>
                    <a:lnTo>
                      <a:pt x="126" y="270"/>
                    </a:lnTo>
                    <a:lnTo>
                      <a:pt x="128" y="270"/>
                    </a:lnTo>
                    <a:lnTo>
                      <a:pt x="129" y="269"/>
                    </a:lnTo>
                    <a:lnTo>
                      <a:pt x="131" y="267"/>
                    </a:lnTo>
                    <a:lnTo>
                      <a:pt x="132" y="264"/>
                    </a:lnTo>
                    <a:lnTo>
                      <a:pt x="132" y="265"/>
                    </a:lnTo>
                    <a:lnTo>
                      <a:pt x="133" y="264"/>
                    </a:lnTo>
                    <a:lnTo>
                      <a:pt x="133" y="263"/>
                    </a:lnTo>
                    <a:lnTo>
                      <a:pt x="134" y="261"/>
                    </a:lnTo>
                    <a:lnTo>
                      <a:pt x="131" y="260"/>
                    </a:lnTo>
                    <a:lnTo>
                      <a:pt x="132" y="258"/>
                    </a:lnTo>
                    <a:lnTo>
                      <a:pt x="131" y="255"/>
                    </a:lnTo>
                    <a:lnTo>
                      <a:pt x="134" y="255"/>
                    </a:lnTo>
                    <a:lnTo>
                      <a:pt x="134" y="254"/>
                    </a:lnTo>
                    <a:lnTo>
                      <a:pt x="136" y="253"/>
                    </a:lnTo>
                    <a:lnTo>
                      <a:pt x="137" y="251"/>
                    </a:lnTo>
                    <a:lnTo>
                      <a:pt x="139" y="251"/>
                    </a:lnTo>
                    <a:lnTo>
                      <a:pt x="140" y="247"/>
                    </a:lnTo>
                    <a:lnTo>
                      <a:pt x="141" y="248"/>
                    </a:lnTo>
                    <a:lnTo>
                      <a:pt x="142" y="246"/>
                    </a:lnTo>
                    <a:lnTo>
                      <a:pt x="142" y="245"/>
                    </a:lnTo>
                    <a:lnTo>
                      <a:pt x="143" y="244"/>
                    </a:lnTo>
                    <a:lnTo>
                      <a:pt x="142" y="241"/>
                    </a:lnTo>
                    <a:lnTo>
                      <a:pt x="142" y="240"/>
                    </a:lnTo>
                    <a:lnTo>
                      <a:pt x="141" y="237"/>
                    </a:lnTo>
                    <a:lnTo>
                      <a:pt x="136" y="231"/>
                    </a:lnTo>
                    <a:lnTo>
                      <a:pt x="133" y="229"/>
                    </a:lnTo>
                    <a:lnTo>
                      <a:pt x="132" y="226"/>
                    </a:lnTo>
                    <a:lnTo>
                      <a:pt x="133" y="226"/>
                    </a:lnTo>
                    <a:lnTo>
                      <a:pt x="137" y="224"/>
                    </a:lnTo>
                    <a:lnTo>
                      <a:pt x="137" y="221"/>
                    </a:lnTo>
                    <a:lnTo>
                      <a:pt x="137" y="219"/>
                    </a:lnTo>
                    <a:lnTo>
                      <a:pt x="137" y="213"/>
                    </a:lnTo>
                    <a:lnTo>
                      <a:pt x="140" y="210"/>
                    </a:lnTo>
                    <a:lnTo>
                      <a:pt x="143" y="204"/>
                    </a:lnTo>
                    <a:lnTo>
                      <a:pt x="146" y="204"/>
                    </a:lnTo>
                    <a:lnTo>
                      <a:pt x="149" y="201"/>
                    </a:lnTo>
                    <a:lnTo>
                      <a:pt x="150" y="199"/>
                    </a:lnTo>
                    <a:lnTo>
                      <a:pt x="153" y="199"/>
                    </a:lnTo>
                    <a:lnTo>
                      <a:pt x="157" y="191"/>
                    </a:lnTo>
                    <a:lnTo>
                      <a:pt x="157" y="188"/>
                    </a:lnTo>
                    <a:lnTo>
                      <a:pt x="156" y="186"/>
                    </a:lnTo>
                    <a:lnTo>
                      <a:pt x="157" y="182"/>
                    </a:lnTo>
                    <a:lnTo>
                      <a:pt x="155" y="172"/>
                    </a:lnTo>
                    <a:lnTo>
                      <a:pt x="162" y="167"/>
                    </a:lnTo>
                    <a:lnTo>
                      <a:pt x="164" y="165"/>
                    </a:lnTo>
                    <a:lnTo>
                      <a:pt x="162" y="162"/>
                    </a:lnTo>
                    <a:lnTo>
                      <a:pt x="162" y="157"/>
                    </a:lnTo>
                    <a:lnTo>
                      <a:pt x="162" y="154"/>
                    </a:lnTo>
                    <a:lnTo>
                      <a:pt x="166" y="152"/>
                    </a:lnTo>
                    <a:lnTo>
                      <a:pt x="167" y="152"/>
                    </a:lnTo>
                    <a:lnTo>
                      <a:pt x="171" y="147"/>
                    </a:lnTo>
                    <a:lnTo>
                      <a:pt x="173" y="145"/>
                    </a:lnTo>
                    <a:lnTo>
                      <a:pt x="175" y="141"/>
                    </a:lnTo>
                    <a:lnTo>
                      <a:pt x="177" y="143"/>
                    </a:lnTo>
                    <a:lnTo>
                      <a:pt x="178" y="142"/>
                    </a:lnTo>
                    <a:lnTo>
                      <a:pt x="180" y="141"/>
                    </a:lnTo>
                    <a:lnTo>
                      <a:pt x="180" y="138"/>
                    </a:lnTo>
                    <a:lnTo>
                      <a:pt x="182" y="136"/>
                    </a:lnTo>
                    <a:lnTo>
                      <a:pt x="184" y="135"/>
                    </a:lnTo>
                    <a:lnTo>
                      <a:pt x="189" y="138"/>
                    </a:lnTo>
                    <a:lnTo>
                      <a:pt x="192" y="136"/>
                    </a:lnTo>
                    <a:lnTo>
                      <a:pt x="196" y="129"/>
                    </a:lnTo>
                    <a:lnTo>
                      <a:pt x="200" y="125"/>
                    </a:lnTo>
                    <a:lnTo>
                      <a:pt x="202" y="121"/>
                    </a:lnTo>
                    <a:lnTo>
                      <a:pt x="203" y="121"/>
                    </a:lnTo>
                    <a:lnTo>
                      <a:pt x="205" y="126"/>
                    </a:lnTo>
                    <a:lnTo>
                      <a:pt x="207" y="128"/>
                    </a:lnTo>
                    <a:lnTo>
                      <a:pt x="208" y="127"/>
                    </a:lnTo>
                    <a:lnTo>
                      <a:pt x="211" y="129"/>
                    </a:lnTo>
                    <a:lnTo>
                      <a:pt x="214" y="127"/>
                    </a:lnTo>
                    <a:lnTo>
                      <a:pt x="214" y="125"/>
                    </a:lnTo>
                    <a:lnTo>
                      <a:pt x="215" y="124"/>
                    </a:lnTo>
                    <a:lnTo>
                      <a:pt x="215" y="121"/>
                    </a:lnTo>
                    <a:lnTo>
                      <a:pt x="216" y="119"/>
                    </a:lnTo>
                    <a:lnTo>
                      <a:pt x="215" y="115"/>
                    </a:lnTo>
                    <a:lnTo>
                      <a:pt x="216" y="112"/>
                    </a:lnTo>
                    <a:lnTo>
                      <a:pt x="217" y="107"/>
                    </a:lnTo>
                    <a:lnTo>
                      <a:pt x="217" y="105"/>
                    </a:lnTo>
                    <a:lnTo>
                      <a:pt x="218" y="104"/>
                    </a:lnTo>
                    <a:lnTo>
                      <a:pt x="216" y="96"/>
                    </a:lnTo>
                    <a:lnTo>
                      <a:pt x="212" y="98"/>
                    </a:lnTo>
                    <a:lnTo>
                      <a:pt x="211" y="95"/>
                    </a:lnTo>
                    <a:lnTo>
                      <a:pt x="208" y="92"/>
                    </a:lnTo>
                    <a:lnTo>
                      <a:pt x="202" y="92"/>
                    </a:lnTo>
                    <a:lnTo>
                      <a:pt x="201" y="93"/>
                    </a:lnTo>
                    <a:lnTo>
                      <a:pt x="200" y="101"/>
                    </a:lnTo>
                    <a:lnTo>
                      <a:pt x="197" y="101"/>
                    </a:lnTo>
                    <a:lnTo>
                      <a:pt x="196" y="99"/>
                    </a:lnTo>
                    <a:lnTo>
                      <a:pt x="195" y="93"/>
                    </a:lnTo>
                    <a:lnTo>
                      <a:pt x="194" y="91"/>
                    </a:lnTo>
                    <a:lnTo>
                      <a:pt x="197" y="90"/>
                    </a:lnTo>
                    <a:lnTo>
                      <a:pt x="196" y="88"/>
                    </a:lnTo>
                    <a:lnTo>
                      <a:pt x="197" y="85"/>
                    </a:lnTo>
                    <a:lnTo>
                      <a:pt x="200" y="80"/>
                    </a:lnTo>
                    <a:lnTo>
                      <a:pt x="198" y="78"/>
                    </a:lnTo>
                    <a:lnTo>
                      <a:pt x="196" y="78"/>
                    </a:lnTo>
                    <a:lnTo>
                      <a:pt x="195" y="77"/>
                    </a:lnTo>
                    <a:lnTo>
                      <a:pt x="196" y="73"/>
                    </a:lnTo>
                    <a:lnTo>
                      <a:pt x="198" y="74"/>
                    </a:lnTo>
                    <a:lnTo>
                      <a:pt x="200" y="72"/>
                    </a:lnTo>
                    <a:lnTo>
                      <a:pt x="199" y="70"/>
                    </a:lnTo>
                    <a:lnTo>
                      <a:pt x="192" y="70"/>
                    </a:lnTo>
                    <a:lnTo>
                      <a:pt x="189" y="73"/>
                    </a:lnTo>
                    <a:lnTo>
                      <a:pt x="186" y="73"/>
                    </a:lnTo>
                    <a:lnTo>
                      <a:pt x="182" y="74"/>
                    </a:lnTo>
                    <a:lnTo>
                      <a:pt x="178" y="71"/>
                    </a:lnTo>
                    <a:lnTo>
                      <a:pt x="176" y="68"/>
                    </a:lnTo>
                    <a:lnTo>
                      <a:pt x="172" y="66"/>
                    </a:lnTo>
                    <a:lnTo>
                      <a:pt x="171" y="63"/>
                    </a:lnTo>
                    <a:lnTo>
                      <a:pt x="168" y="61"/>
                    </a:lnTo>
                    <a:lnTo>
                      <a:pt x="166" y="58"/>
                    </a:lnTo>
                    <a:lnTo>
                      <a:pt x="164" y="54"/>
                    </a:lnTo>
                    <a:lnTo>
                      <a:pt x="160" y="49"/>
                    </a:lnTo>
                    <a:lnTo>
                      <a:pt x="160" y="44"/>
                    </a:lnTo>
                    <a:lnTo>
                      <a:pt x="162" y="40"/>
                    </a:lnTo>
                    <a:lnTo>
                      <a:pt x="160" y="38"/>
                    </a:lnTo>
                    <a:lnTo>
                      <a:pt x="157" y="37"/>
                    </a:lnTo>
                    <a:lnTo>
                      <a:pt x="156" y="38"/>
                    </a:lnTo>
                    <a:lnTo>
                      <a:pt x="151" y="39"/>
                    </a:lnTo>
                    <a:lnTo>
                      <a:pt x="149" y="40"/>
                    </a:lnTo>
                    <a:lnTo>
                      <a:pt x="145" y="40"/>
                    </a:lnTo>
                    <a:lnTo>
                      <a:pt x="141" y="32"/>
                    </a:lnTo>
                    <a:lnTo>
                      <a:pt x="138" y="32"/>
                    </a:lnTo>
                    <a:lnTo>
                      <a:pt x="138" y="27"/>
                    </a:lnTo>
                    <a:lnTo>
                      <a:pt x="136" y="27"/>
                    </a:lnTo>
                    <a:lnTo>
                      <a:pt x="131" y="27"/>
                    </a:lnTo>
                    <a:lnTo>
                      <a:pt x="131" y="28"/>
                    </a:lnTo>
                    <a:lnTo>
                      <a:pt x="123" y="24"/>
                    </a:lnTo>
                    <a:lnTo>
                      <a:pt x="119" y="20"/>
                    </a:lnTo>
                    <a:lnTo>
                      <a:pt x="117" y="20"/>
                    </a:lnTo>
                    <a:lnTo>
                      <a:pt x="116" y="17"/>
                    </a:lnTo>
                    <a:lnTo>
                      <a:pt x="115" y="17"/>
                    </a:lnTo>
                    <a:lnTo>
                      <a:pt x="113" y="18"/>
                    </a:lnTo>
                    <a:lnTo>
                      <a:pt x="111" y="15"/>
                    </a:lnTo>
                    <a:lnTo>
                      <a:pt x="109" y="14"/>
                    </a:lnTo>
                    <a:lnTo>
                      <a:pt x="105" y="17"/>
                    </a:lnTo>
                    <a:lnTo>
                      <a:pt x="102" y="17"/>
                    </a:lnTo>
                    <a:lnTo>
                      <a:pt x="101" y="15"/>
                    </a:lnTo>
                    <a:lnTo>
                      <a:pt x="96" y="10"/>
                    </a:lnTo>
                    <a:lnTo>
                      <a:pt x="90" y="6"/>
                    </a:lnTo>
                    <a:lnTo>
                      <a:pt x="85" y="0"/>
                    </a:lnTo>
                    <a:lnTo>
                      <a:pt x="85" y="1"/>
                    </a:lnTo>
                    <a:lnTo>
                      <a:pt x="83" y="0"/>
                    </a:lnTo>
                    <a:lnTo>
                      <a:pt x="82" y="3"/>
                    </a:lnTo>
                    <a:lnTo>
                      <a:pt x="80" y="2"/>
                    </a:lnTo>
                    <a:lnTo>
                      <a:pt x="78" y="3"/>
                    </a:lnTo>
                    <a:lnTo>
                      <a:pt x="78" y="6"/>
                    </a:lnTo>
                    <a:lnTo>
                      <a:pt x="76" y="7"/>
                    </a:lnTo>
                    <a:lnTo>
                      <a:pt x="76" y="10"/>
                    </a:lnTo>
                    <a:lnTo>
                      <a:pt x="74" y="12"/>
                    </a:lnTo>
                    <a:lnTo>
                      <a:pt x="74" y="15"/>
                    </a:lnTo>
                    <a:lnTo>
                      <a:pt x="72" y="17"/>
                    </a:lnTo>
                    <a:lnTo>
                      <a:pt x="71" y="19"/>
                    </a:lnTo>
                    <a:lnTo>
                      <a:pt x="72" y="19"/>
                    </a:lnTo>
                    <a:lnTo>
                      <a:pt x="75" y="22"/>
                    </a:lnTo>
                    <a:lnTo>
                      <a:pt x="77" y="24"/>
                    </a:lnTo>
                    <a:lnTo>
                      <a:pt x="79" y="25"/>
                    </a:lnTo>
                    <a:lnTo>
                      <a:pt x="80" y="28"/>
                    </a:lnTo>
                    <a:lnTo>
                      <a:pt x="83" y="28"/>
                    </a:lnTo>
                    <a:lnTo>
                      <a:pt x="83" y="29"/>
                    </a:lnTo>
                    <a:lnTo>
                      <a:pt x="83" y="31"/>
                    </a:lnTo>
                    <a:lnTo>
                      <a:pt x="84" y="32"/>
                    </a:lnTo>
                    <a:lnTo>
                      <a:pt x="85" y="38"/>
                    </a:lnTo>
                    <a:lnTo>
                      <a:pt x="83" y="41"/>
                    </a:lnTo>
                    <a:lnTo>
                      <a:pt x="86" y="48"/>
                    </a:lnTo>
                    <a:lnTo>
                      <a:pt x="88" y="51"/>
                    </a:lnTo>
                    <a:lnTo>
                      <a:pt x="88" y="56"/>
                    </a:lnTo>
                    <a:lnTo>
                      <a:pt x="87" y="57"/>
                    </a:lnTo>
                    <a:lnTo>
                      <a:pt x="88" y="62"/>
                    </a:lnTo>
                    <a:lnTo>
                      <a:pt x="91" y="66"/>
                    </a:lnTo>
                    <a:lnTo>
                      <a:pt x="93" y="67"/>
                    </a:lnTo>
                    <a:lnTo>
                      <a:pt x="94" y="66"/>
                    </a:lnTo>
                    <a:lnTo>
                      <a:pt x="96" y="66"/>
                    </a:lnTo>
                    <a:lnTo>
                      <a:pt x="96" y="68"/>
                    </a:lnTo>
                    <a:lnTo>
                      <a:pt x="102" y="72"/>
                    </a:lnTo>
                    <a:lnTo>
                      <a:pt x="104" y="72"/>
                    </a:lnTo>
                    <a:lnTo>
                      <a:pt x="104" y="75"/>
                    </a:lnTo>
                    <a:lnTo>
                      <a:pt x="106" y="76"/>
                    </a:lnTo>
                    <a:lnTo>
                      <a:pt x="108" y="84"/>
                    </a:lnTo>
                    <a:lnTo>
                      <a:pt x="107" y="89"/>
                    </a:lnTo>
                    <a:lnTo>
                      <a:pt x="105" y="92"/>
                    </a:lnTo>
                    <a:lnTo>
                      <a:pt x="102" y="93"/>
                    </a:lnTo>
                    <a:lnTo>
                      <a:pt x="102" y="95"/>
                    </a:lnTo>
                    <a:lnTo>
                      <a:pt x="104" y="98"/>
                    </a:lnTo>
                    <a:lnTo>
                      <a:pt x="104" y="101"/>
                    </a:lnTo>
                    <a:lnTo>
                      <a:pt x="108" y="107"/>
                    </a:lnTo>
                    <a:lnTo>
                      <a:pt x="106" y="108"/>
                    </a:lnTo>
                    <a:lnTo>
                      <a:pt x="104" y="112"/>
                    </a:lnTo>
                    <a:lnTo>
                      <a:pt x="100" y="112"/>
                    </a:lnTo>
                    <a:lnTo>
                      <a:pt x="99" y="112"/>
                    </a:lnTo>
                    <a:lnTo>
                      <a:pt x="98" y="107"/>
                    </a:lnTo>
                    <a:lnTo>
                      <a:pt x="96" y="104"/>
                    </a:lnTo>
                    <a:lnTo>
                      <a:pt x="96" y="100"/>
                    </a:lnTo>
                    <a:lnTo>
                      <a:pt x="94" y="98"/>
                    </a:lnTo>
                    <a:lnTo>
                      <a:pt x="91" y="101"/>
                    </a:lnTo>
                    <a:lnTo>
                      <a:pt x="91" y="103"/>
                    </a:lnTo>
                    <a:lnTo>
                      <a:pt x="91" y="104"/>
                    </a:lnTo>
                    <a:lnTo>
                      <a:pt x="90" y="106"/>
                    </a:lnTo>
                    <a:lnTo>
                      <a:pt x="89" y="108"/>
                    </a:lnTo>
                    <a:lnTo>
                      <a:pt x="87" y="108"/>
                    </a:lnTo>
                    <a:lnTo>
                      <a:pt x="86" y="107"/>
                    </a:lnTo>
                    <a:lnTo>
                      <a:pt x="81" y="107"/>
                    </a:lnTo>
                    <a:lnTo>
                      <a:pt x="80" y="106"/>
                    </a:lnTo>
                    <a:lnTo>
                      <a:pt x="78" y="105"/>
                    </a:lnTo>
                    <a:lnTo>
                      <a:pt x="74" y="106"/>
                    </a:lnTo>
                    <a:lnTo>
                      <a:pt x="73" y="108"/>
                    </a:lnTo>
                    <a:lnTo>
                      <a:pt x="70" y="109"/>
                    </a:lnTo>
                    <a:lnTo>
                      <a:pt x="69" y="111"/>
                    </a:lnTo>
                    <a:lnTo>
                      <a:pt x="69" y="115"/>
                    </a:lnTo>
                    <a:lnTo>
                      <a:pt x="68" y="117"/>
                    </a:lnTo>
                    <a:lnTo>
                      <a:pt x="66" y="118"/>
                    </a:lnTo>
                    <a:lnTo>
                      <a:pt x="63" y="117"/>
                    </a:lnTo>
                    <a:lnTo>
                      <a:pt x="62" y="119"/>
                    </a:lnTo>
                    <a:lnTo>
                      <a:pt x="63" y="121"/>
                    </a:lnTo>
                    <a:lnTo>
                      <a:pt x="62" y="123"/>
                    </a:lnTo>
                    <a:lnTo>
                      <a:pt x="62" y="126"/>
                    </a:lnTo>
                    <a:lnTo>
                      <a:pt x="61" y="129"/>
                    </a:lnTo>
                    <a:lnTo>
                      <a:pt x="58" y="131"/>
                    </a:lnTo>
                    <a:lnTo>
                      <a:pt x="57" y="133"/>
                    </a:lnTo>
                    <a:lnTo>
                      <a:pt x="55" y="136"/>
                    </a:lnTo>
                    <a:lnTo>
                      <a:pt x="55" y="139"/>
                    </a:lnTo>
                    <a:lnTo>
                      <a:pt x="54" y="141"/>
                    </a:lnTo>
                    <a:lnTo>
                      <a:pt x="52" y="145"/>
                    </a:lnTo>
                    <a:lnTo>
                      <a:pt x="52" y="148"/>
                    </a:lnTo>
                    <a:lnTo>
                      <a:pt x="51" y="150"/>
                    </a:lnTo>
                    <a:lnTo>
                      <a:pt x="50" y="150"/>
                    </a:lnTo>
                    <a:lnTo>
                      <a:pt x="50" y="148"/>
                    </a:lnTo>
                    <a:lnTo>
                      <a:pt x="49" y="148"/>
                    </a:lnTo>
                    <a:lnTo>
                      <a:pt x="49" y="154"/>
                    </a:lnTo>
                    <a:lnTo>
                      <a:pt x="47" y="156"/>
                    </a:lnTo>
                    <a:lnTo>
                      <a:pt x="44" y="156"/>
                    </a:lnTo>
                    <a:lnTo>
                      <a:pt x="43" y="157"/>
                    </a:lnTo>
                    <a:lnTo>
                      <a:pt x="44" y="158"/>
                    </a:lnTo>
                    <a:lnTo>
                      <a:pt x="46" y="164"/>
                    </a:lnTo>
                    <a:lnTo>
                      <a:pt x="46" y="166"/>
                    </a:lnTo>
                    <a:lnTo>
                      <a:pt x="47" y="169"/>
                    </a:lnTo>
                    <a:lnTo>
                      <a:pt x="44" y="170"/>
                    </a:lnTo>
                    <a:lnTo>
                      <a:pt x="41" y="174"/>
                    </a:lnTo>
                    <a:lnTo>
                      <a:pt x="39" y="176"/>
                    </a:lnTo>
                    <a:lnTo>
                      <a:pt x="43" y="180"/>
                    </a:lnTo>
                    <a:lnTo>
                      <a:pt x="41" y="183"/>
                    </a:lnTo>
                    <a:lnTo>
                      <a:pt x="44" y="187"/>
                    </a:lnTo>
                    <a:lnTo>
                      <a:pt x="41" y="189"/>
                    </a:lnTo>
                    <a:lnTo>
                      <a:pt x="41" y="191"/>
                    </a:lnTo>
                    <a:lnTo>
                      <a:pt x="41" y="192"/>
                    </a:lnTo>
                    <a:lnTo>
                      <a:pt x="40" y="193"/>
                    </a:lnTo>
                    <a:lnTo>
                      <a:pt x="37" y="193"/>
                    </a:lnTo>
                    <a:lnTo>
                      <a:pt x="36" y="195"/>
                    </a:lnTo>
                    <a:lnTo>
                      <a:pt x="33" y="196"/>
                    </a:lnTo>
                    <a:lnTo>
                      <a:pt x="31" y="199"/>
                    </a:lnTo>
                    <a:lnTo>
                      <a:pt x="30" y="198"/>
                    </a:lnTo>
                    <a:lnTo>
                      <a:pt x="29" y="199"/>
                    </a:lnTo>
                    <a:lnTo>
                      <a:pt x="29" y="202"/>
                    </a:lnTo>
                    <a:lnTo>
                      <a:pt x="28" y="203"/>
                    </a:lnTo>
                    <a:lnTo>
                      <a:pt x="26" y="204"/>
                    </a:lnTo>
                    <a:lnTo>
                      <a:pt x="25" y="207"/>
                    </a:lnTo>
                    <a:lnTo>
                      <a:pt x="25" y="208"/>
                    </a:lnTo>
                    <a:lnTo>
                      <a:pt x="23" y="208"/>
                    </a:lnTo>
                    <a:lnTo>
                      <a:pt x="21" y="205"/>
                    </a:lnTo>
                    <a:lnTo>
                      <a:pt x="16" y="204"/>
                    </a:lnTo>
                    <a:lnTo>
                      <a:pt x="13" y="204"/>
                    </a:lnTo>
                    <a:lnTo>
                      <a:pt x="14" y="212"/>
                    </a:lnTo>
                    <a:lnTo>
                      <a:pt x="16" y="213"/>
                    </a:lnTo>
                    <a:lnTo>
                      <a:pt x="17" y="216"/>
                    </a:lnTo>
                    <a:lnTo>
                      <a:pt x="17" y="218"/>
                    </a:lnTo>
                    <a:lnTo>
                      <a:pt x="18" y="221"/>
                    </a:lnTo>
                    <a:lnTo>
                      <a:pt x="17" y="224"/>
                    </a:lnTo>
                    <a:lnTo>
                      <a:pt x="17" y="228"/>
                    </a:lnTo>
                    <a:lnTo>
                      <a:pt x="17" y="230"/>
                    </a:lnTo>
                    <a:lnTo>
                      <a:pt x="18" y="231"/>
                    </a:lnTo>
                    <a:lnTo>
                      <a:pt x="18" y="236"/>
                    </a:lnTo>
                    <a:lnTo>
                      <a:pt x="21" y="238"/>
                    </a:lnTo>
                    <a:lnTo>
                      <a:pt x="19" y="241"/>
                    </a:lnTo>
                    <a:lnTo>
                      <a:pt x="22" y="243"/>
                    </a:lnTo>
                    <a:lnTo>
                      <a:pt x="21" y="245"/>
                    </a:lnTo>
                    <a:lnTo>
                      <a:pt x="21" y="247"/>
                    </a:lnTo>
                    <a:lnTo>
                      <a:pt x="20" y="249"/>
                    </a:lnTo>
                    <a:lnTo>
                      <a:pt x="20" y="251"/>
                    </a:lnTo>
                    <a:lnTo>
                      <a:pt x="21" y="253"/>
                    </a:lnTo>
                    <a:lnTo>
                      <a:pt x="19" y="255"/>
                    </a:lnTo>
                    <a:lnTo>
                      <a:pt x="21" y="261"/>
                    </a:lnTo>
                    <a:lnTo>
                      <a:pt x="21" y="264"/>
                    </a:lnTo>
                    <a:lnTo>
                      <a:pt x="23" y="265"/>
                    </a:lnTo>
                    <a:lnTo>
                      <a:pt x="22" y="266"/>
                    </a:lnTo>
                    <a:lnTo>
                      <a:pt x="23" y="267"/>
                    </a:lnTo>
                    <a:lnTo>
                      <a:pt x="19" y="268"/>
                    </a:lnTo>
                    <a:lnTo>
                      <a:pt x="17" y="268"/>
                    </a:lnTo>
                    <a:lnTo>
                      <a:pt x="15" y="270"/>
                    </a:lnTo>
                    <a:lnTo>
                      <a:pt x="14" y="271"/>
                    </a:lnTo>
                    <a:lnTo>
                      <a:pt x="13" y="277"/>
                    </a:lnTo>
                    <a:lnTo>
                      <a:pt x="13" y="279"/>
                    </a:lnTo>
                    <a:lnTo>
                      <a:pt x="14" y="280"/>
                    </a:lnTo>
                    <a:lnTo>
                      <a:pt x="12" y="283"/>
                    </a:lnTo>
                    <a:lnTo>
                      <a:pt x="13" y="286"/>
                    </a:lnTo>
                    <a:lnTo>
                      <a:pt x="15" y="287"/>
                    </a:lnTo>
                    <a:lnTo>
                      <a:pt x="16" y="289"/>
                    </a:lnTo>
                    <a:lnTo>
                      <a:pt x="17" y="290"/>
                    </a:lnTo>
                    <a:lnTo>
                      <a:pt x="18" y="291"/>
                    </a:lnTo>
                    <a:lnTo>
                      <a:pt x="17" y="293"/>
                    </a:lnTo>
                    <a:lnTo>
                      <a:pt x="17" y="295"/>
                    </a:lnTo>
                    <a:lnTo>
                      <a:pt x="17" y="298"/>
                    </a:lnTo>
                    <a:lnTo>
                      <a:pt x="19" y="304"/>
                    </a:lnTo>
                    <a:lnTo>
                      <a:pt x="23" y="311"/>
                    </a:lnTo>
                    <a:lnTo>
                      <a:pt x="25" y="313"/>
                    </a:lnTo>
                    <a:lnTo>
                      <a:pt x="26" y="314"/>
                    </a:lnTo>
                    <a:lnTo>
                      <a:pt x="28" y="316"/>
                    </a:lnTo>
                    <a:lnTo>
                      <a:pt x="26" y="317"/>
                    </a:lnTo>
                    <a:lnTo>
                      <a:pt x="26" y="318"/>
                    </a:lnTo>
                    <a:lnTo>
                      <a:pt x="26" y="319"/>
                    </a:lnTo>
                    <a:lnTo>
                      <a:pt x="25" y="320"/>
                    </a:lnTo>
                    <a:lnTo>
                      <a:pt x="28" y="325"/>
                    </a:lnTo>
                    <a:lnTo>
                      <a:pt x="30" y="326"/>
                    </a:lnTo>
                    <a:lnTo>
                      <a:pt x="28" y="329"/>
                    </a:lnTo>
                    <a:lnTo>
                      <a:pt x="26" y="329"/>
                    </a:lnTo>
                    <a:lnTo>
                      <a:pt x="25" y="332"/>
                    </a:lnTo>
                    <a:lnTo>
                      <a:pt x="23" y="333"/>
                    </a:lnTo>
                    <a:lnTo>
                      <a:pt x="23" y="335"/>
                    </a:lnTo>
                    <a:lnTo>
                      <a:pt x="25" y="335"/>
                    </a:lnTo>
                    <a:lnTo>
                      <a:pt x="26" y="335"/>
                    </a:lnTo>
                    <a:lnTo>
                      <a:pt x="27" y="333"/>
                    </a:lnTo>
                    <a:lnTo>
                      <a:pt x="29" y="333"/>
                    </a:lnTo>
                    <a:lnTo>
                      <a:pt x="29" y="335"/>
                    </a:lnTo>
                    <a:lnTo>
                      <a:pt x="30" y="336"/>
                    </a:lnTo>
                    <a:lnTo>
                      <a:pt x="31" y="335"/>
                    </a:lnTo>
                    <a:lnTo>
                      <a:pt x="34" y="335"/>
                    </a:lnTo>
                    <a:lnTo>
                      <a:pt x="35" y="338"/>
                    </a:lnTo>
                    <a:lnTo>
                      <a:pt x="38" y="340"/>
                    </a:lnTo>
                    <a:lnTo>
                      <a:pt x="37" y="342"/>
                    </a:lnTo>
                    <a:lnTo>
                      <a:pt x="35" y="346"/>
                    </a:lnTo>
                    <a:lnTo>
                      <a:pt x="36" y="346"/>
                    </a:lnTo>
                    <a:lnTo>
                      <a:pt x="36" y="348"/>
                    </a:lnTo>
                    <a:lnTo>
                      <a:pt x="37" y="347"/>
                    </a:lnTo>
                    <a:lnTo>
                      <a:pt x="37" y="349"/>
                    </a:lnTo>
                    <a:lnTo>
                      <a:pt x="35" y="356"/>
                    </a:lnTo>
                    <a:lnTo>
                      <a:pt x="36" y="359"/>
                    </a:lnTo>
                    <a:lnTo>
                      <a:pt x="33" y="361"/>
                    </a:lnTo>
                    <a:lnTo>
                      <a:pt x="32" y="361"/>
                    </a:lnTo>
                    <a:lnTo>
                      <a:pt x="30" y="362"/>
                    </a:lnTo>
                    <a:lnTo>
                      <a:pt x="30" y="364"/>
                    </a:lnTo>
                    <a:lnTo>
                      <a:pt x="30" y="365"/>
                    </a:lnTo>
                    <a:lnTo>
                      <a:pt x="29" y="365"/>
                    </a:lnTo>
                    <a:lnTo>
                      <a:pt x="26" y="365"/>
                    </a:lnTo>
                    <a:lnTo>
                      <a:pt x="25" y="367"/>
                    </a:lnTo>
                    <a:lnTo>
                      <a:pt x="25" y="369"/>
                    </a:lnTo>
                    <a:lnTo>
                      <a:pt x="23" y="369"/>
                    </a:lnTo>
                    <a:lnTo>
                      <a:pt x="23" y="374"/>
                    </a:lnTo>
                    <a:lnTo>
                      <a:pt x="22" y="375"/>
                    </a:lnTo>
                    <a:lnTo>
                      <a:pt x="22" y="377"/>
                    </a:lnTo>
                    <a:lnTo>
                      <a:pt x="24" y="381"/>
                    </a:lnTo>
                    <a:lnTo>
                      <a:pt x="26" y="384"/>
                    </a:lnTo>
                    <a:lnTo>
                      <a:pt x="26" y="385"/>
                    </a:lnTo>
                    <a:lnTo>
                      <a:pt x="25" y="384"/>
                    </a:lnTo>
                    <a:lnTo>
                      <a:pt x="25" y="382"/>
                    </a:lnTo>
                    <a:lnTo>
                      <a:pt x="24" y="382"/>
                    </a:lnTo>
                    <a:lnTo>
                      <a:pt x="24" y="383"/>
                    </a:lnTo>
                    <a:lnTo>
                      <a:pt x="23" y="384"/>
                    </a:lnTo>
                    <a:lnTo>
                      <a:pt x="22" y="388"/>
                    </a:lnTo>
                    <a:lnTo>
                      <a:pt x="20" y="389"/>
                    </a:lnTo>
                    <a:lnTo>
                      <a:pt x="21" y="391"/>
                    </a:lnTo>
                    <a:lnTo>
                      <a:pt x="21" y="392"/>
                    </a:lnTo>
                    <a:lnTo>
                      <a:pt x="19" y="393"/>
                    </a:lnTo>
                    <a:lnTo>
                      <a:pt x="20" y="395"/>
                    </a:lnTo>
                    <a:lnTo>
                      <a:pt x="21" y="396"/>
                    </a:lnTo>
                    <a:lnTo>
                      <a:pt x="18" y="397"/>
                    </a:lnTo>
                    <a:lnTo>
                      <a:pt x="18" y="398"/>
                    </a:lnTo>
                    <a:lnTo>
                      <a:pt x="17" y="399"/>
                    </a:lnTo>
                    <a:lnTo>
                      <a:pt x="16" y="398"/>
                    </a:lnTo>
                    <a:lnTo>
                      <a:pt x="15" y="401"/>
                    </a:lnTo>
                    <a:lnTo>
                      <a:pt x="17" y="401"/>
                    </a:lnTo>
                    <a:lnTo>
                      <a:pt x="17" y="404"/>
                    </a:lnTo>
                    <a:lnTo>
                      <a:pt x="19" y="405"/>
                    </a:lnTo>
                    <a:lnTo>
                      <a:pt x="18" y="406"/>
                    </a:lnTo>
                    <a:lnTo>
                      <a:pt x="17" y="406"/>
                    </a:lnTo>
                    <a:lnTo>
                      <a:pt x="13" y="407"/>
                    </a:lnTo>
                    <a:lnTo>
                      <a:pt x="13" y="406"/>
                    </a:lnTo>
                    <a:lnTo>
                      <a:pt x="12" y="405"/>
                    </a:lnTo>
                    <a:lnTo>
                      <a:pt x="11" y="403"/>
                    </a:lnTo>
                    <a:lnTo>
                      <a:pt x="9" y="404"/>
                    </a:lnTo>
                    <a:lnTo>
                      <a:pt x="9" y="402"/>
                    </a:lnTo>
                    <a:lnTo>
                      <a:pt x="8" y="404"/>
                    </a:lnTo>
                    <a:lnTo>
                      <a:pt x="8" y="403"/>
                    </a:lnTo>
                    <a:lnTo>
                      <a:pt x="5" y="401"/>
                    </a:lnTo>
                    <a:lnTo>
                      <a:pt x="3" y="399"/>
                    </a:lnTo>
                    <a:lnTo>
                      <a:pt x="5" y="401"/>
                    </a:lnTo>
                    <a:lnTo>
                      <a:pt x="3" y="401"/>
                    </a:lnTo>
                    <a:lnTo>
                      <a:pt x="4" y="403"/>
                    </a:lnTo>
                    <a:lnTo>
                      <a:pt x="3" y="404"/>
                    </a:lnTo>
                    <a:lnTo>
                      <a:pt x="3" y="405"/>
                    </a:lnTo>
                    <a:lnTo>
                      <a:pt x="3" y="407"/>
                    </a:lnTo>
                    <a:lnTo>
                      <a:pt x="3" y="410"/>
                    </a:lnTo>
                    <a:lnTo>
                      <a:pt x="5" y="410"/>
                    </a:lnTo>
                    <a:lnTo>
                      <a:pt x="5" y="411"/>
                    </a:lnTo>
                    <a:lnTo>
                      <a:pt x="5" y="412"/>
                    </a:lnTo>
                    <a:lnTo>
                      <a:pt x="3" y="413"/>
                    </a:lnTo>
                    <a:lnTo>
                      <a:pt x="2" y="416"/>
                    </a:lnTo>
                    <a:lnTo>
                      <a:pt x="1" y="417"/>
                    </a:lnTo>
                    <a:lnTo>
                      <a:pt x="0" y="420"/>
                    </a:lnTo>
                    <a:lnTo>
                      <a:pt x="2" y="420"/>
                    </a:lnTo>
                    <a:lnTo>
                      <a:pt x="5" y="420"/>
                    </a:lnTo>
                    <a:lnTo>
                      <a:pt x="6" y="420"/>
                    </a:lnTo>
                    <a:lnTo>
                      <a:pt x="8" y="421"/>
                    </a:lnTo>
                    <a:lnTo>
                      <a:pt x="9" y="420"/>
                    </a:lnTo>
                    <a:lnTo>
                      <a:pt x="11" y="422"/>
                    </a:lnTo>
                    <a:lnTo>
                      <a:pt x="12" y="423"/>
                    </a:lnTo>
                    <a:lnTo>
                      <a:pt x="15" y="426"/>
                    </a:lnTo>
                    <a:lnTo>
                      <a:pt x="18" y="426"/>
                    </a:lnTo>
                    <a:lnTo>
                      <a:pt x="20" y="425"/>
                    </a:lnTo>
                    <a:lnTo>
                      <a:pt x="19" y="426"/>
                    </a:lnTo>
                    <a:lnTo>
                      <a:pt x="19" y="427"/>
                    </a:lnTo>
                    <a:lnTo>
                      <a:pt x="20" y="426"/>
                    </a:lnTo>
                    <a:lnTo>
                      <a:pt x="21" y="426"/>
                    </a:lnTo>
                    <a:lnTo>
                      <a:pt x="23" y="427"/>
                    </a:lnTo>
                    <a:lnTo>
                      <a:pt x="24" y="427"/>
                    </a:lnTo>
                    <a:lnTo>
                      <a:pt x="25" y="427"/>
                    </a:lnTo>
                    <a:lnTo>
                      <a:pt x="25" y="428"/>
                    </a:lnTo>
                    <a:lnTo>
                      <a:pt x="22" y="428"/>
                    </a:lnTo>
                    <a:lnTo>
                      <a:pt x="20" y="427"/>
                    </a:lnTo>
                    <a:lnTo>
                      <a:pt x="18" y="427"/>
                    </a:lnTo>
                    <a:lnTo>
                      <a:pt x="17" y="430"/>
                    </a:lnTo>
                    <a:lnTo>
                      <a:pt x="17" y="431"/>
                    </a:lnTo>
                    <a:lnTo>
                      <a:pt x="17" y="435"/>
                    </a:lnTo>
                    <a:lnTo>
                      <a:pt x="15" y="436"/>
                    </a:lnTo>
                    <a:lnTo>
                      <a:pt x="14" y="435"/>
                    </a:lnTo>
                    <a:lnTo>
                      <a:pt x="11" y="437"/>
                    </a:lnTo>
                    <a:lnTo>
                      <a:pt x="12" y="439"/>
                    </a:lnTo>
                    <a:lnTo>
                      <a:pt x="10" y="443"/>
                    </a:lnTo>
                    <a:lnTo>
                      <a:pt x="11" y="445"/>
                    </a:lnTo>
                    <a:lnTo>
                      <a:pt x="11" y="448"/>
                    </a:lnTo>
                    <a:lnTo>
                      <a:pt x="12" y="449"/>
                    </a:lnTo>
                    <a:lnTo>
                      <a:pt x="12" y="451"/>
                    </a:lnTo>
                    <a:lnTo>
                      <a:pt x="13" y="454"/>
                    </a:lnTo>
                    <a:lnTo>
                      <a:pt x="12" y="454"/>
                    </a:lnTo>
                    <a:lnTo>
                      <a:pt x="13" y="455"/>
                    </a:lnTo>
                    <a:lnTo>
                      <a:pt x="12" y="462"/>
                    </a:lnTo>
                    <a:lnTo>
                      <a:pt x="14" y="463"/>
                    </a:lnTo>
                    <a:lnTo>
                      <a:pt x="15" y="464"/>
                    </a:lnTo>
                    <a:lnTo>
                      <a:pt x="17" y="464"/>
                    </a:lnTo>
                    <a:lnTo>
                      <a:pt x="17" y="465"/>
                    </a:lnTo>
                    <a:lnTo>
                      <a:pt x="17" y="468"/>
                    </a:lnTo>
                    <a:lnTo>
                      <a:pt x="18" y="470"/>
                    </a:lnTo>
                    <a:lnTo>
                      <a:pt x="17" y="471"/>
                    </a:lnTo>
                    <a:lnTo>
                      <a:pt x="19" y="471"/>
                    </a:lnTo>
                    <a:lnTo>
                      <a:pt x="19" y="473"/>
                    </a:lnTo>
                    <a:lnTo>
                      <a:pt x="19" y="474"/>
                    </a:lnTo>
                    <a:lnTo>
                      <a:pt x="18" y="474"/>
                    </a:lnTo>
                    <a:lnTo>
                      <a:pt x="17" y="474"/>
                    </a:lnTo>
                    <a:lnTo>
                      <a:pt x="15" y="474"/>
                    </a:lnTo>
                    <a:lnTo>
                      <a:pt x="15" y="475"/>
                    </a:lnTo>
                    <a:lnTo>
                      <a:pt x="12" y="474"/>
                    </a:lnTo>
                    <a:lnTo>
                      <a:pt x="11" y="477"/>
                    </a:lnTo>
                    <a:lnTo>
                      <a:pt x="11" y="478"/>
                    </a:lnTo>
                    <a:lnTo>
                      <a:pt x="9" y="480"/>
                    </a:lnTo>
                    <a:lnTo>
                      <a:pt x="9" y="483"/>
                    </a:lnTo>
                    <a:lnTo>
                      <a:pt x="11" y="484"/>
                    </a:lnTo>
                    <a:lnTo>
                      <a:pt x="11" y="482"/>
                    </a:lnTo>
                    <a:lnTo>
                      <a:pt x="13" y="483"/>
                    </a:lnTo>
                    <a:lnTo>
                      <a:pt x="12" y="486"/>
                    </a:lnTo>
                    <a:lnTo>
                      <a:pt x="18" y="490"/>
                    </a:lnTo>
                    <a:lnTo>
                      <a:pt x="21" y="494"/>
                    </a:lnTo>
                    <a:lnTo>
                      <a:pt x="25" y="496"/>
                    </a:lnTo>
                    <a:lnTo>
                      <a:pt x="26" y="499"/>
                    </a:lnTo>
                    <a:lnTo>
                      <a:pt x="27" y="498"/>
                    </a:lnTo>
                    <a:lnTo>
                      <a:pt x="27" y="497"/>
                    </a:lnTo>
                    <a:lnTo>
                      <a:pt x="30" y="493"/>
                    </a:lnTo>
                    <a:lnTo>
                      <a:pt x="32" y="491"/>
                    </a:lnTo>
                    <a:lnTo>
                      <a:pt x="34" y="491"/>
                    </a:lnTo>
                    <a:lnTo>
                      <a:pt x="36" y="490"/>
                    </a:lnTo>
                    <a:lnTo>
                      <a:pt x="37" y="491"/>
                    </a:lnTo>
                    <a:lnTo>
                      <a:pt x="36" y="489"/>
                    </a:lnTo>
                    <a:lnTo>
                      <a:pt x="36" y="486"/>
                    </a:lnTo>
                    <a:lnTo>
                      <a:pt x="36" y="484"/>
                    </a:lnTo>
                    <a:lnTo>
                      <a:pt x="37" y="484"/>
                    </a:lnTo>
                    <a:lnTo>
                      <a:pt x="39" y="478"/>
                    </a:lnTo>
                    <a:lnTo>
                      <a:pt x="40" y="481"/>
                    </a:lnTo>
                    <a:lnTo>
                      <a:pt x="41" y="480"/>
                    </a:lnTo>
                    <a:lnTo>
                      <a:pt x="44" y="478"/>
                    </a:lnTo>
                    <a:lnTo>
                      <a:pt x="41" y="475"/>
                    </a:lnTo>
                    <a:lnTo>
                      <a:pt x="42" y="473"/>
                    </a:lnTo>
                    <a:lnTo>
                      <a:pt x="41" y="472"/>
                    </a:lnTo>
                    <a:lnTo>
                      <a:pt x="38" y="471"/>
                    </a:lnTo>
                    <a:lnTo>
                      <a:pt x="38" y="469"/>
                    </a:lnTo>
                    <a:lnTo>
                      <a:pt x="38" y="468"/>
                    </a:lnTo>
                    <a:lnTo>
                      <a:pt x="40" y="467"/>
                    </a:lnTo>
                    <a:lnTo>
                      <a:pt x="41" y="466"/>
                    </a:lnTo>
                    <a:lnTo>
                      <a:pt x="39" y="465"/>
                    </a:lnTo>
                    <a:lnTo>
                      <a:pt x="39" y="463"/>
                    </a:lnTo>
                    <a:lnTo>
                      <a:pt x="38" y="463"/>
                    </a:lnTo>
                    <a:lnTo>
                      <a:pt x="37" y="464"/>
                    </a:lnTo>
                    <a:lnTo>
                      <a:pt x="37" y="462"/>
                    </a:lnTo>
                    <a:lnTo>
                      <a:pt x="36" y="462"/>
                    </a:lnTo>
                    <a:lnTo>
                      <a:pt x="36" y="459"/>
                    </a:lnTo>
                    <a:lnTo>
                      <a:pt x="35" y="459"/>
                    </a:lnTo>
                    <a:lnTo>
                      <a:pt x="35" y="458"/>
                    </a:lnTo>
                    <a:lnTo>
                      <a:pt x="34" y="459"/>
                    </a:lnTo>
                    <a:lnTo>
                      <a:pt x="33" y="458"/>
                    </a:lnTo>
                    <a:lnTo>
                      <a:pt x="32" y="458"/>
                    </a:lnTo>
                    <a:lnTo>
                      <a:pt x="33" y="456"/>
                    </a:lnTo>
                    <a:lnTo>
                      <a:pt x="32" y="454"/>
                    </a:lnTo>
                    <a:lnTo>
                      <a:pt x="30" y="454"/>
                    </a:lnTo>
                    <a:lnTo>
                      <a:pt x="31" y="452"/>
                    </a:lnTo>
                    <a:lnTo>
                      <a:pt x="33" y="454"/>
                    </a:lnTo>
                    <a:lnTo>
                      <a:pt x="34" y="453"/>
                    </a:lnTo>
                    <a:lnTo>
                      <a:pt x="35" y="451"/>
                    </a:lnTo>
                    <a:lnTo>
                      <a:pt x="36" y="451"/>
                    </a:lnTo>
                    <a:lnTo>
                      <a:pt x="36" y="450"/>
                    </a:lnTo>
                    <a:lnTo>
                      <a:pt x="35" y="450"/>
                    </a:lnTo>
                    <a:lnTo>
                      <a:pt x="34" y="450"/>
                    </a:lnTo>
                    <a:lnTo>
                      <a:pt x="36" y="449"/>
                    </a:lnTo>
                    <a:lnTo>
                      <a:pt x="38" y="449"/>
                    </a:lnTo>
                    <a:lnTo>
                      <a:pt x="44" y="446"/>
                    </a:lnTo>
                    <a:lnTo>
                      <a:pt x="45" y="446"/>
                    </a:lnTo>
                    <a:lnTo>
                      <a:pt x="46" y="445"/>
                    </a:lnTo>
                    <a:lnTo>
                      <a:pt x="47" y="446"/>
                    </a:lnTo>
                    <a:lnTo>
                      <a:pt x="50" y="451"/>
                    </a:lnTo>
                    <a:lnTo>
                      <a:pt x="52" y="448"/>
                    </a:lnTo>
                    <a:lnTo>
                      <a:pt x="54" y="449"/>
                    </a:lnTo>
                    <a:lnTo>
                      <a:pt x="54" y="450"/>
                    </a:lnTo>
                    <a:lnTo>
                      <a:pt x="55" y="450"/>
                    </a:lnTo>
                    <a:lnTo>
                      <a:pt x="54" y="451"/>
                    </a:lnTo>
                    <a:lnTo>
                      <a:pt x="55" y="452"/>
                    </a:lnTo>
                    <a:lnTo>
                      <a:pt x="57" y="454"/>
                    </a:lnTo>
                    <a:lnTo>
                      <a:pt x="57" y="458"/>
                    </a:lnTo>
                    <a:lnTo>
                      <a:pt x="55" y="458"/>
                    </a:lnTo>
                    <a:lnTo>
                      <a:pt x="55" y="459"/>
                    </a:lnTo>
                    <a:lnTo>
                      <a:pt x="57" y="459"/>
                    </a:lnTo>
                    <a:lnTo>
                      <a:pt x="57" y="461"/>
                    </a:lnTo>
                    <a:lnTo>
                      <a:pt x="61" y="463"/>
                    </a:lnTo>
                    <a:lnTo>
                      <a:pt x="62" y="464"/>
                    </a:lnTo>
                    <a:lnTo>
                      <a:pt x="61" y="465"/>
                    </a:lnTo>
                    <a:lnTo>
                      <a:pt x="59" y="465"/>
                    </a:lnTo>
                    <a:lnTo>
                      <a:pt x="59" y="466"/>
                    </a:lnTo>
                    <a:lnTo>
                      <a:pt x="60" y="466"/>
                    </a:lnTo>
                    <a:lnTo>
                      <a:pt x="61" y="467"/>
                    </a:lnTo>
                    <a:lnTo>
                      <a:pt x="62" y="467"/>
                    </a:lnTo>
                    <a:lnTo>
                      <a:pt x="63" y="468"/>
                    </a:lnTo>
                    <a:lnTo>
                      <a:pt x="64" y="469"/>
                    </a:lnTo>
                    <a:lnTo>
                      <a:pt x="64" y="472"/>
                    </a:lnTo>
                    <a:lnTo>
                      <a:pt x="63" y="472"/>
                    </a:lnTo>
                    <a:lnTo>
                      <a:pt x="63" y="473"/>
                    </a:lnTo>
                    <a:lnTo>
                      <a:pt x="64" y="477"/>
                    </a:lnTo>
                    <a:lnTo>
                      <a:pt x="64" y="479"/>
                    </a:lnTo>
                    <a:lnTo>
                      <a:pt x="64" y="482"/>
                    </a:lnTo>
                    <a:lnTo>
                      <a:pt x="63" y="481"/>
                    </a:lnTo>
                    <a:lnTo>
                      <a:pt x="62" y="482"/>
                    </a:lnTo>
                    <a:lnTo>
                      <a:pt x="65" y="485"/>
                    </a:lnTo>
                    <a:lnTo>
                      <a:pt x="66" y="486"/>
                    </a:lnTo>
                    <a:lnTo>
                      <a:pt x="69" y="485"/>
                    </a:lnTo>
                    <a:lnTo>
                      <a:pt x="69" y="486"/>
                    </a:lnTo>
                    <a:lnTo>
                      <a:pt x="70" y="486"/>
                    </a:lnTo>
                    <a:lnTo>
                      <a:pt x="70" y="487"/>
                    </a:lnTo>
                    <a:lnTo>
                      <a:pt x="69" y="490"/>
                    </a:lnTo>
                    <a:lnTo>
                      <a:pt x="70" y="490"/>
                    </a:lnTo>
                    <a:lnTo>
                      <a:pt x="70" y="492"/>
                    </a:lnTo>
                    <a:lnTo>
                      <a:pt x="69" y="491"/>
                    </a:lnTo>
                    <a:lnTo>
                      <a:pt x="69" y="494"/>
                    </a:lnTo>
                    <a:lnTo>
                      <a:pt x="72" y="494"/>
                    </a:lnTo>
                    <a:lnTo>
                      <a:pt x="71" y="496"/>
                    </a:lnTo>
                    <a:lnTo>
                      <a:pt x="72" y="496"/>
                    </a:lnTo>
                    <a:lnTo>
                      <a:pt x="72" y="498"/>
                    </a:lnTo>
                    <a:lnTo>
                      <a:pt x="74" y="498"/>
                    </a:lnTo>
                    <a:lnTo>
                      <a:pt x="73" y="500"/>
                    </a:lnTo>
                    <a:lnTo>
                      <a:pt x="73" y="501"/>
                    </a:lnTo>
                    <a:lnTo>
                      <a:pt x="74" y="501"/>
                    </a:lnTo>
                    <a:lnTo>
                      <a:pt x="75" y="501"/>
                    </a:lnTo>
                    <a:lnTo>
                      <a:pt x="77" y="501"/>
                    </a:lnTo>
                    <a:lnTo>
                      <a:pt x="78" y="500"/>
                    </a:lnTo>
                    <a:lnTo>
                      <a:pt x="77" y="500"/>
                    </a:lnTo>
                    <a:lnTo>
                      <a:pt x="77" y="499"/>
                    </a:lnTo>
                    <a:lnTo>
                      <a:pt x="77" y="497"/>
                    </a:lnTo>
                    <a:lnTo>
                      <a:pt x="76" y="496"/>
                    </a:lnTo>
                    <a:lnTo>
                      <a:pt x="78" y="496"/>
                    </a:lnTo>
                    <a:lnTo>
                      <a:pt x="78" y="495"/>
                    </a:lnTo>
                    <a:lnTo>
                      <a:pt x="79" y="494"/>
                    </a:lnTo>
                    <a:lnTo>
                      <a:pt x="78" y="491"/>
                    </a:lnTo>
                    <a:lnTo>
                      <a:pt x="79" y="491"/>
                    </a:lnTo>
                    <a:lnTo>
                      <a:pt x="80" y="494"/>
                    </a:lnTo>
                    <a:lnTo>
                      <a:pt x="80" y="496"/>
                    </a:lnTo>
                    <a:lnTo>
                      <a:pt x="82" y="498"/>
                    </a:lnTo>
                    <a:lnTo>
                      <a:pt x="82" y="501"/>
                    </a:lnTo>
                    <a:lnTo>
                      <a:pt x="80" y="503"/>
                    </a:lnTo>
                    <a:lnTo>
                      <a:pt x="79" y="504"/>
                    </a:lnTo>
                    <a:lnTo>
                      <a:pt x="80" y="506"/>
                    </a:lnTo>
                    <a:lnTo>
                      <a:pt x="78" y="507"/>
                    </a:lnTo>
                    <a:lnTo>
                      <a:pt x="76" y="510"/>
                    </a:lnTo>
                    <a:lnTo>
                      <a:pt x="77" y="512"/>
                    </a:lnTo>
                    <a:lnTo>
                      <a:pt x="77" y="513"/>
                    </a:lnTo>
                    <a:lnTo>
                      <a:pt x="77" y="514"/>
                    </a:lnTo>
                    <a:lnTo>
                      <a:pt x="75" y="515"/>
                    </a:lnTo>
                    <a:lnTo>
                      <a:pt x="76" y="518"/>
                    </a:lnTo>
                    <a:lnTo>
                      <a:pt x="77" y="517"/>
                    </a:lnTo>
                    <a:lnTo>
                      <a:pt x="80" y="519"/>
                    </a:lnTo>
                    <a:lnTo>
                      <a:pt x="80" y="520"/>
                    </a:lnTo>
                    <a:lnTo>
                      <a:pt x="80" y="521"/>
                    </a:lnTo>
                    <a:lnTo>
                      <a:pt x="83" y="522"/>
                    </a:lnTo>
                    <a:lnTo>
                      <a:pt x="83" y="523"/>
                    </a:lnTo>
                    <a:lnTo>
                      <a:pt x="85" y="523"/>
                    </a:lnTo>
                    <a:lnTo>
                      <a:pt x="88" y="525"/>
                    </a:lnTo>
                    <a:lnTo>
                      <a:pt x="90" y="525"/>
                    </a:lnTo>
                    <a:lnTo>
                      <a:pt x="93" y="527"/>
                    </a:lnTo>
                    <a:lnTo>
                      <a:pt x="94" y="527"/>
                    </a:lnTo>
                    <a:lnTo>
                      <a:pt x="94" y="528"/>
                    </a:lnTo>
                    <a:lnTo>
                      <a:pt x="95" y="530"/>
                    </a:lnTo>
                    <a:lnTo>
                      <a:pt x="97" y="534"/>
                    </a:lnTo>
                    <a:lnTo>
                      <a:pt x="100" y="533"/>
                    </a:lnTo>
                    <a:lnTo>
                      <a:pt x="100" y="536"/>
                    </a:lnTo>
                    <a:lnTo>
                      <a:pt x="99" y="537"/>
                    </a:lnTo>
                    <a:lnTo>
                      <a:pt x="99" y="538"/>
                    </a:lnTo>
                    <a:lnTo>
                      <a:pt x="98" y="538"/>
                    </a:lnTo>
                    <a:lnTo>
                      <a:pt x="99" y="541"/>
                    </a:lnTo>
                    <a:lnTo>
                      <a:pt x="100" y="544"/>
                    </a:lnTo>
                    <a:lnTo>
                      <a:pt x="100" y="547"/>
                    </a:lnTo>
                    <a:lnTo>
                      <a:pt x="101" y="549"/>
                    </a:lnTo>
                    <a:lnTo>
                      <a:pt x="101" y="548"/>
                    </a:lnTo>
                    <a:lnTo>
                      <a:pt x="102" y="549"/>
                    </a:lnTo>
                    <a:lnTo>
                      <a:pt x="102" y="551"/>
                    </a:lnTo>
                    <a:lnTo>
                      <a:pt x="102" y="555"/>
                    </a:lnTo>
                    <a:lnTo>
                      <a:pt x="103" y="555"/>
                    </a:lnTo>
                    <a:lnTo>
                      <a:pt x="102" y="557"/>
                    </a:lnTo>
                    <a:lnTo>
                      <a:pt x="104" y="556"/>
                    </a:lnTo>
                    <a:lnTo>
                      <a:pt x="104" y="557"/>
                    </a:lnTo>
                    <a:lnTo>
                      <a:pt x="104" y="558"/>
                    </a:lnTo>
                    <a:lnTo>
                      <a:pt x="103" y="558"/>
                    </a:lnTo>
                    <a:lnTo>
                      <a:pt x="104" y="559"/>
                    </a:lnTo>
                    <a:lnTo>
                      <a:pt x="105" y="560"/>
                    </a:lnTo>
                    <a:lnTo>
                      <a:pt x="106" y="561"/>
                    </a:lnTo>
                    <a:lnTo>
                      <a:pt x="107" y="562"/>
                    </a:lnTo>
                    <a:lnTo>
                      <a:pt x="107" y="561"/>
                    </a:lnTo>
                    <a:lnTo>
                      <a:pt x="108" y="561"/>
                    </a:lnTo>
                    <a:lnTo>
                      <a:pt x="108" y="562"/>
                    </a:lnTo>
                    <a:lnTo>
                      <a:pt x="109" y="560"/>
                    </a:lnTo>
                    <a:lnTo>
                      <a:pt x="110" y="557"/>
                    </a:lnTo>
                    <a:lnTo>
                      <a:pt x="109" y="557"/>
                    </a:lnTo>
                    <a:lnTo>
                      <a:pt x="109" y="554"/>
                    </a:lnTo>
                    <a:lnTo>
                      <a:pt x="111" y="553"/>
                    </a:lnTo>
                    <a:lnTo>
                      <a:pt x="113" y="553"/>
                    </a:lnTo>
                    <a:lnTo>
                      <a:pt x="115" y="552"/>
                    </a:lnTo>
                    <a:lnTo>
                      <a:pt x="113" y="550"/>
                    </a:lnTo>
                    <a:lnTo>
                      <a:pt x="114" y="549"/>
                    </a:lnTo>
                    <a:lnTo>
                      <a:pt x="115" y="549"/>
                    </a:lnTo>
                    <a:lnTo>
                      <a:pt x="116" y="552"/>
                    </a:lnTo>
                    <a:lnTo>
                      <a:pt x="118" y="554"/>
                    </a:lnTo>
                    <a:lnTo>
                      <a:pt x="119" y="553"/>
                    </a:lnTo>
                    <a:lnTo>
                      <a:pt x="119" y="551"/>
                    </a:lnTo>
                    <a:lnTo>
                      <a:pt x="121" y="551"/>
                    </a:lnTo>
                    <a:lnTo>
                      <a:pt x="123" y="551"/>
                    </a:lnTo>
                    <a:lnTo>
                      <a:pt x="124" y="550"/>
                    </a:lnTo>
                    <a:lnTo>
                      <a:pt x="127" y="552"/>
                    </a:lnTo>
                    <a:lnTo>
                      <a:pt x="128" y="551"/>
                    </a:lnTo>
                    <a:lnTo>
                      <a:pt x="130" y="551"/>
                    </a:lnTo>
                    <a:lnTo>
                      <a:pt x="131" y="548"/>
                    </a:lnTo>
                    <a:lnTo>
                      <a:pt x="131" y="551"/>
                    </a:lnTo>
                    <a:lnTo>
                      <a:pt x="132" y="550"/>
                    </a:lnTo>
                    <a:lnTo>
                      <a:pt x="135" y="553"/>
                    </a:lnTo>
                    <a:lnTo>
                      <a:pt x="135" y="552"/>
                    </a:lnTo>
                    <a:lnTo>
                      <a:pt x="137" y="552"/>
                    </a:lnTo>
                    <a:lnTo>
                      <a:pt x="140" y="551"/>
                    </a:lnTo>
                    <a:lnTo>
                      <a:pt x="141" y="550"/>
                    </a:lnTo>
                    <a:lnTo>
                      <a:pt x="140" y="549"/>
                    </a:lnTo>
                    <a:lnTo>
                      <a:pt x="141" y="548"/>
                    </a:lnTo>
                    <a:lnTo>
                      <a:pt x="143" y="547"/>
                    </a:lnTo>
                    <a:lnTo>
                      <a:pt x="143" y="545"/>
                    </a:lnTo>
                    <a:lnTo>
                      <a:pt x="145" y="545"/>
                    </a:lnTo>
                    <a:lnTo>
                      <a:pt x="144" y="544"/>
                    </a:lnTo>
                    <a:lnTo>
                      <a:pt x="145" y="544"/>
                    </a:lnTo>
                    <a:lnTo>
                      <a:pt x="146" y="543"/>
                    </a:lnTo>
                    <a:lnTo>
                      <a:pt x="147" y="543"/>
                    </a:lnTo>
                    <a:lnTo>
                      <a:pt x="149" y="536"/>
                    </a:lnTo>
                    <a:lnTo>
                      <a:pt x="149" y="537"/>
                    </a:lnTo>
                    <a:lnTo>
                      <a:pt x="151" y="537"/>
                    </a:lnTo>
                    <a:lnTo>
                      <a:pt x="151" y="535"/>
                    </a:lnTo>
                    <a:lnTo>
                      <a:pt x="153" y="536"/>
                    </a:lnTo>
                    <a:lnTo>
                      <a:pt x="156" y="533"/>
                    </a:lnTo>
                    <a:lnTo>
                      <a:pt x="157" y="533"/>
                    </a:lnTo>
                    <a:lnTo>
                      <a:pt x="160" y="533"/>
                    </a:lnTo>
                    <a:lnTo>
                      <a:pt x="159" y="530"/>
                    </a:lnTo>
                    <a:lnTo>
                      <a:pt x="160" y="530"/>
                    </a:lnTo>
                    <a:lnTo>
                      <a:pt x="159" y="526"/>
                    </a:lnTo>
                    <a:lnTo>
                      <a:pt x="159" y="525"/>
                    </a:lnTo>
                    <a:lnTo>
                      <a:pt x="157" y="524"/>
                    </a:lnTo>
                    <a:lnTo>
                      <a:pt x="157" y="522"/>
                    </a:lnTo>
                    <a:lnTo>
                      <a:pt x="156" y="520"/>
                    </a:lnTo>
                    <a:lnTo>
                      <a:pt x="156" y="517"/>
                    </a:lnTo>
                    <a:lnTo>
                      <a:pt x="156" y="514"/>
                    </a:lnTo>
                    <a:lnTo>
                      <a:pt x="156" y="513"/>
                    </a:lnTo>
                    <a:lnTo>
                      <a:pt x="156" y="510"/>
                    </a:lnTo>
                    <a:lnTo>
                      <a:pt x="158" y="510"/>
                    </a:lnTo>
                    <a:lnTo>
                      <a:pt x="159" y="508"/>
                    </a:lnTo>
                    <a:lnTo>
                      <a:pt x="160" y="507"/>
                    </a:lnTo>
                    <a:lnTo>
                      <a:pt x="161" y="506"/>
                    </a:lnTo>
                    <a:lnTo>
                      <a:pt x="160" y="506"/>
                    </a:lnTo>
                    <a:lnTo>
                      <a:pt x="162" y="505"/>
                    </a:lnTo>
                    <a:lnTo>
                      <a:pt x="162" y="502"/>
                    </a:lnTo>
                    <a:lnTo>
                      <a:pt x="165" y="502"/>
                    </a:lnTo>
                    <a:lnTo>
                      <a:pt x="165" y="501"/>
                    </a:lnTo>
                    <a:lnTo>
                      <a:pt x="167" y="501"/>
                    </a:lnTo>
                    <a:lnTo>
                      <a:pt x="167" y="500"/>
                    </a:lnTo>
                    <a:lnTo>
                      <a:pt x="169" y="504"/>
                    </a:lnTo>
                    <a:lnTo>
                      <a:pt x="170" y="504"/>
                    </a:lnTo>
                    <a:lnTo>
                      <a:pt x="168" y="507"/>
                    </a:lnTo>
                    <a:lnTo>
                      <a:pt x="167" y="511"/>
                    </a:lnTo>
                    <a:lnTo>
                      <a:pt x="167" y="514"/>
                    </a:lnTo>
                    <a:lnTo>
                      <a:pt x="167" y="515"/>
                    </a:lnTo>
                    <a:lnTo>
                      <a:pt x="170" y="515"/>
                    </a:lnTo>
                    <a:lnTo>
                      <a:pt x="171" y="516"/>
                    </a:lnTo>
                    <a:lnTo>
                      <a:pt x="171" y="512"/>
                    </a:lnTo>
                    <a:lnTo>
                      <a:pt x="175" y="514"/>
                    </a:lnTo>
                    <a:lnTo>
                      <a:pt x="176" y="514"/>
                    </a:lnTo>
                    <a:lnTo>
                      <a:pt x="178" y="516"/>
                    </a:lnTo>
                    <a:lnTo>
                      <a:pt x="177" y="518"/>
                    </a:lnTo>
                    <a:lnTo>
                      <a:pt x="181" y="518"/>
                    </a:lnTo>
                    <a:lnTo>
                      <a:pt x="181" y="520"/>
                    </a:lnTo>
                    <a:lnTo>
                      <a:pt x="182" y="519"/>
                    </a:lnTo>
                    <a:lnTo>
                      <a:pt x="181" y="517"/>
                    </a:lnTo>
                    <a:lnTo>
                      <a:pt x="183" y="518"/>
                    </a:lnTo>
                    <a:lnTo>
                      <a:pt x="183" y="517"/>
                    </a:lnTo>
                    <a:lnTo>
                      <a:pt x="184" y="518"/>
                    </a:lnTo>
                    <a:lnTo>
                      <a:pt x="187" y="518"/>
                    </a:lnTo>
                    <a:lnTo>
                      <a:pt x="186" y="519"/>
                    </a:lnTo>
                    <a:lnTo>
                      <a:pt x="189" y="520"/>
                    </a:lnTo>
                    <a:lnTo>
                      <a:pt x="191" y="523"/>
                    </a:lnTo>
                    <a:lnTo>
                      <a:pt x="192" y="525"/>
                    </a:lnTo>
                    <a:lnTo>
                      <a:pt x="192" y="530"/>
                    </a:lnTo>
                    <a:lnTo>
                      <a:pt x="200" y="524"/>
                    </a:lnTo>
                    <a:lnTo>
                      <a:pt x="202" y="520"/>
                    </a:lnTo>
                    <a:lnTo>
                      <a:pt x="203" y="520"/>
                    </a:lnTo>
                    <a:lnTo>
                      <a:pt x="204" y="520"/>
                    </a:lnTo>
                    <a:lnTo>
                      <a:pt x="205" y="519"/>
                    </a:lnTo>
                    <a:lnTo>
                      <a:pt x="206" y="514"/>
                    </a:lnTo>
                    <a:lnTo>
                      <a:pt x="205" y="513"/>
                    </a:lnTo>
                    <a:lnTo>
                      <a:pt x="204" y="513"/>
                    </a:lnTo>
                    <a:lnTo>
                      <a:pt x="206" y="511"/>
                    </a:lnTo>
                    <a:lnTo>
                      <a:pt x="203" y="509"/>
                    </a:lnTo>
                    <a:lnTo>
                      <a:pt x="206" y="510"/>
                    </a:lnTo>
                    <a:lnTo>
                      <a:pt x="208" y="509"/>
                    </a:lnTo>
                    <a:lnTo>
                      <a:pt x="208" y="511"/>
                    </a:lnTo>
                    <a:lnTo>
                      <a:pt x="208" y="512"/>
                    </a:lnTo>
                    <a:lnTo>
                      <a:pt x="209" y="513"/>
                    </a:lnTo>
                    <a:lnTo>
                      <a:pt x="211" y="510"/>
                    </a:lnTo>
                    <a:lnTo>
                      <a:pt x="212" y="510"/>
                    </a:lnTo>
                    <a:lnTo>
                      <a:pt x="214" y="508"/>
                    </a:lnTo>
                    <a:lnTo>
                      <a:pt x="215" y="510"/>
                    </a:lnTo>
                    <a:lnTo>
                      <a:pt x="221" y="508"/>
                    </a:lnTo>
                    <a:lnTo>
                      <a:pt x="221" y="509"/>
                    </a:lnTo>
                    <a:lnTo>
                      <a:pt x="223" y="509"/>
                    </a:lnTo>
                    <a:lnTo>
                      <a:pt x="224" y="508"/>
                    </a:lnTo>
                    <a:lnTo>
                      <a:pt x="225" y="509"/>
                    </a:lnTo>
                    <a:lnTo>
                      <a:pt x="227" y="511"/>
                    </a:lnTo>
                    <a:lnTo>
                      <a:pt x="227" y="513"/>
                    </a:lnTo>
                    <a:lnTo>
                      <a:pt x="227" y="514"/>
                    </a:lnTo>
                    <a:lnTo>
                      <a:pt x="229" y="513"/>
                    </a:lnTo>
                    <a:lnTo>
                      <a:pt x="229" y="514"/>
                    </a:lnTo>
                    <a:lnTo>
                      <a:pt x="230" y="514"/>
                    </a:lnTo>
                    <a:lnTo>
                      <a:pt x="232" y="514"/>
                    </a:lnTo>
                    <a:lnTo>
                      <a:pt x="232" y="513"/>
                    </a:lnTo>
                    <a:lnTo>
                      <a:pt x="232" y="514"/>
                    </a:lnTo>
                    <a:lnTo>
                      <a:pt x="233" y="514"/>
                    </a:lnTo>
                    <a:lnTo>
                      <a:pt x="235" y="514"/>
                    </a:lnTo>
                    <a:lnTo>
                      <a:pt x="238" y="513"/>
                    </a:lnTo>
                    <a:lnTo>
                      <a:pt x="238" y="510"/>
                    </a:lnTo>
                    <a:lnTo>
                      <a:pt x="240" y="510"/>
                    </a:lnTo>
                    <a:lnTo>
                      <a:pt x="244" y="507"/>
                    </a:lnTo>
                    <a:lnTo>
                      <a:pt x="242" y="504"/>
                    </a:lnTo>
                    <a:lnTo>
                      <a:pt x="244" y="504"/>
                    </a:lnTo>
                    <a:lnTo>
                      <a:pt x="241" y="502"/>
                    </a:lnTo>
                    <a:lnTo>
                      <a:pt x="240" y="500"/>
                    </a:lnTo>
                    <a:lnTo>
                      <a:pt x="240" y="497"/>
                    </a:lnTo>
                    <a:lnTo>
                      <a:pt x="237" y="494"/>
                    </a:lnTo>
                    <a:lnTo>
                      <a:pt x="238" y="493"/>
                    </a:lnTo>
                    <a:lnTo>
                      <a:pt x="237" y="491"/>
                    </a:lnTo>
                    <a:lnTo>
                      <a:pt x="238" y="490"/>
                    </a:lnTo>
                    <a:lnTo>
                      <a:pt x="239" y="492"/>
                    </a:lnTo>
                    <a:lnTo>
                      <a:pt x="240" y="491"/>
                    </a:lnTo>
                    <a:lnTo>
                      <a:pt x="241" y="491"/>
                    </a:lnTo>
                    <a:lnTo>
                      <a:pt x="245" y="490"/>
                    </a:lnTo>
                    <a:lnTo>
                      <a:pt x="247" y="496"/>
                    </a:lnTo>
                    <a:lnTo>
                      <a:pt x="249" y="496"/>
                    </a:lnTo>
                    <a:lnTo>
                      <a:pt x="250" y="495"/>
                    </a:lnTo>
                    <a:lnTo>
                      <a:pt x="250" y="491"/>
                    </a:lnTo>
                    <a:lnTo>
                      <a:pt x="250" y="489"/>
                    </a:lnTo>
                    <a:lnTo>
                      <a:pt x="252" y="488"/>
                    </a:lnTo>
                    <a:lnTo>
                      <a:pt x="252" y="486"/>
                    </a:lnTo>
                    <a:lnTo>
                      <a:pt x="253" y="486"/>
                    </a:lnTo>
                    <a:lnTo>
                      <a:pt x="255" y="487"/>
                    </a:lnTo>
                    <a:lnTo>
                      <a:pt x="257" y="486"/>
                    </a:lnTo>
                    <a:lnTo>
                      <a:pt x="258" y="489"/>
                    </a:lnTo>
                    <a:lnTo>
                      <a:pt x="260" y="491"/>
                    </a:lnTo>
                    <a:lnTo>
                      <a:pt x="261" y="493"/>
                    </a:lnTo>
                    <a:lnTo>
                      <a:pt x="262" y="493"/>
                    </a:lnTo>
                    <a:lnTo>
                      <a:pt x="261" y="495"/>
                    </a:lnTo>
                    <a:lnTo>
                      <a:pt x="261" y="496"/>
                    </a:lnTo>
                    <a:lnTo>
                      <a:pt x="263" y="497"/>
                    </a:lnTo>
                    <a:lnTo>
                      <a:pt x="263" y="498"/>
                    </a:lnTo>
                    <a:lnTo>
                      <a:pt x="265" y="498"/>
                    </a:lnTo>
                    <a:lnTo>
                      <a:pt x="267" y="501"/>
                    </a:lnTo>
                    <a:lnTo>
                      <a:pt x="268" y="501"/>
                    </a:lnTo>
                    <a:lnTo>
                      <a:pt x="269" y="500"/>
                    </a:lnTo>
                    <a:lnTo>
                      <a:pt x="274" y="499"/>
                    </a:lnTo>
                    <a:lnTo>
                      <a:pt x="276" y="499"/>
                    </a:lnTo>
                    <a:lnTo>
                      <a:pt x="276" y="500"/>
                    </a:lnTo>
                    <a:lnTo>
                      <a:pt x="277" y="500"/>
                    </a:lnTo>
                    <a:lnTo>
                      <a:pt x="279" y="500"/>
                    </a:lnTo>
                    <a:lnTo>
                      <a:pt x="279" y="499"/>
                    </a:lnTo>
                    <a:lnTo>
                      <a:pt x="279" y="497"/>
                    </a:lnTo>
                    <a:lnTo>
                      <a:pt x="279" y="496"/>
                    </a:lnTo>
                    <a:lnTo>
                      <a:pt x="281" y="493"/>
                    </a:lnTo>
                    <a:lnTo>
                      <a:pt x="280" y="491"/>
                    </a:lnTo>
                    <a:lnTo>
                      <a:pt x="280" y="490"/>
                    </a:lnTo>
                    <a:lnTo>
                      <a:pt x="283" y="489"/>
                    </a:lnTo>
                    <a:lnTo>
                      <a:pt x="284" y="487"/>
                    </a:lnTo>
                    <a:lnTo>
                      <a:pt x="285" y="487"/>
                    </a:lnTo>
                    <a:lnTo>
                      <a:pt x="285" y="486"/>
                    </a:lnTo>
                    <a:lnTo>
                      <a:pt x="286" y="485"/>
                    </a:lnTo>
                    <a:lnTo>
                      <a:pt x="286" y="482"/>
                    </a:lnTo>
                    <a:lnTo>
                      <a:pt x="284" y="478"/>
                    </a:lnTo>
                    <a:lnTo>
                      <a:pt x="284" y="477"/>
                    </a:lnTo>
                    <a:lnTo>
                      <a:pt x="285" y="478"/>
                    </a:lnTo>
                    <a:lnTo>
                      <a:pt x="286" y="477"/>
                    </a:lnTo>
                    <a:lnTo>
                      <a:pt x="290" y="476"/>
                    </a:lnTo>
                    <a:lnTo>
                      <a:pt x="291" y="474"/>
                    </a:lnTo>
                    <a:lnTo>
                      <a:pt x="291" y="473"/>
                    </a:lnTo>
                    <a:lnTo>
                      <a:pt x="292" y="471"/>
                    </a:lnTo>
                    <a:lnTo>
                      <a:pt x="293" y="472"/>
                    </a:lnTo>
                    <a:lnTo>
                      <a:pt x="299" y="471"/>
                    </a:lnTo>
                    <a:lnTo>
                      <a:pt x="299" y="468"/>
                    </a:lnTo>
                    <a:lnTo>
                      <a:pt x="299" y="467"/>
                    </a:lnTo>
                    <a:lnTo>
                      <a:pt x="300" y="465"/>
                    </a:lnTo>
                    <a:lnTo>
                      <a:pt x="300" y="463"/>
                    </a:lnTo>
                    <a:lnTo>
                      <a:pt x="299" y="462"/>
                    </a:lnTo>
                    <a:lnTo>
                      <a:pt x="301" y="462"/>
                    </a:lnTo>
                    <a:lnTo>
                      <a:pt x="302" y="463"/>
                    </a:lnTo>
                    <a:lnTo>
                      <a:pt x="302" y="465"/>
                    </a:lnTo>
                    <a:lnTo>
                      <a:pt x="306" y="465"/>
                    </a:lnTo>
                    <a:lnTo>
                      <a:pt x="306" y="467"/>
                    </a:lnTo>
                    <a:lnTo>
                      <a:pt x="307" y="467"/>
                    </a:lnTo>
                    <a:lnTo>
                      <a:pt x="308" y="468"/>
                    </a:lnTo>
                    <a:lnTo>
                      <a:pt x="310" y="467"/>
                    </a:lnTo>
                    <a:lnTo>
                      <a:pt x="312" y="470"/>
                    </a:lnTo>
                    <a:lnTo>
                      <a:pt x="315" y="469"/>
                    </a:lnTo>
                    <a:lnTo>
                      <a:pt x="315" y="468"/>
                    </a:lnTo>
                    <a:lnTo>
                      <a:pt x="315" y="467"/>
                    </a:lnTo>
                    <a:lnTo>
                      <a:pt x="319" y="463"/>
                    </a:lnTo>
                    <a:lnTo>
                      <a:pt x="321" y="457"/>
                    </a:lnTo>
                    <a:lnTo>
                      <a:pt x="321" y="456"/>
                    </a:lnTo>
                    <a:lnTo>
                      <a:pt x="319" y="456"/>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7" name="Group 137">
              <a:extLst>
                <a:ext uri="{FF2B5EF4-FFF2-40B4-BE49-F238E27FC236}">
                  <a16:creationId xmlns:a16="http://schemas.microsoft.com/office/drawing/2014/main" id="{CC25F441-5D4A-3BF4-7DEE-2395F30F9B59}"/>
                </a:ext>
              </a:extLst>
            </p:cNvPr>
            <p:cNvGrpSpPr>
              <a:grpSpLocks/>
            </p:cNvGrpSpPr>
            <p:nvPr/>
          </p:nvGrpSpPr>
          <p:grpSpPr bwMode="auto">
            <a:xfrm>
              <a:off x="457" y="2893"/>
              <a:ext cx="313" cy="258"/>
              <a:chOff x="457" y="2893"/>
              <a:chExt cx="313" cy="258"/>
            </a:xfrm>
          </p:grpSpPr>
          <p:sp>
            <p:nvSpPr>
              <p:cNvPr id="136" name="Freeform 135">
                <a:extLst>
                  <a:ext uri="{FF2B5EF4-FFF2-40B4-BE49-F238E27FC236}">
                    <a16:creationId xmlns:a16="http://schemas.microsoft.com/office/drawing/2014/main" id="{B8581C65-86D8-73F3-65BC-67556BB02F04}"/>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A313442C-C3CB-62CB-3B55-56040FC4B5F5}"/>
                  </a:ext>
                </a:extLst>
              </p:cNvPr>
              <p:cNvSpPr>
                <a:spLocks/>
              </p:cNvSpPr>
              <p:nvPr/>
            </p:nvSpPr>
            <p:spPr bwMode="auto">
              <a:xfrm>
                <a:off x="457" y="2893"/>
                <a:ext cx="313" cy="258"/>
              </a:xfrm>
              <a:custGeom>
                <a:avLst/>
                <a:gdLst>
                  <a:gd name="T0" fmla="*/ 302 w 313"/>
                  <a:gd name="T1" fmla="*/ 176 h 258"/>
                  <a:gd name="T2" fmla="*/ 301 w 313"/>
                  <a:gd name="T3" fmla="*/ 168 h 258"/>
                  <a:gd name="T4" fmla="*/ 311 w 313"/>
                  <a:gd name="T5" fmla="*/ 169 h 258"/>
                  <a:gd name="T6" fmla="*/ 311 w 313"/>
                  <a:gd name="T7" fmla="*/ 156 h 258"/>
                  <a:gd name="T8" fmla="*/ 306 w 313"/>
                  <a:gd name="T9" fmla="*/ 139 h 258"/>
                  <a:gd name="T10" fmla="*/ 306 w 313"/>
                  <a:gd name="T11" fmla="*/ 125 h 258"/>
                  <a:gd name="T12" fmla="*/ 305 w 313"/>
                  <a:gd name="T13" fmla="*/ 111 h 258"/>
                  <a:gd name="T14" fmla="*/ 305 w 313"/>
                  <a:gd name="T15" fmla="*/ 98 h 258"/>
                  <a:gd name="T16" fmla="*/ 305 w 313"/>
                  <a:gd name="T17" fmla="*/ 86 h 258"/>
                  <a:gd name="T18" fmla="*/ 305 w 313"/>
                  <a:gd name="T19" fmla="*/ 65 h 258"/>
                  <a:gd name="T20" fmla="*/ 289 w 313"/>
                  <a:gd name="T21" fmla="*/ 65 h 258"/>
                  <a:gd name="T22" fmla="*/ 277 w 313"/>
                  <a:gd name="T23" fmla="*/ 63 h 258"/>
                  <a:gd name="T24" fmla="*/ 274 w 313"/>
                  <a:gd name="T25" fmla="*/ 50 h 258"/>
                  <a:gd name="T26" fmla="*/ 250 w 313"/>
                  <a:gd name="T27" fmla="*/ 40 h 258"/>
                  <a:gd name="T28" fmla="*/ 228 w 313"/>
                  <a:gd name="T29" fmla="*/ 21 h 258"/>
                  <a:gd name="T30" fmla="*/ 200 w 313"/>
                  <a:gd name="T31" fmla="*/ 4 h 258"/>
                  <a:gd name="T32" fmla="*/ 166 w 313"/>
                  <a:gd name="T33" fmla="*/ 13 h 258"/>
                  <a:gd name="T34" fmla="*/ 140 w 313"/>
                  <a:gd name="T35" fmla="*/ 13 h 258"/>
                  <a:gd name="T36" fmla="*/ 118 w 313"/>
                  <a:gd name="T37" fmla="*/ 19 h 258"/>
                  <a:gd name="T38" fmla="*/ 99 w 313"/>
                  <a:gd name="T39" fmla="*/ 37 h 258"/>
                  <a:gd name="T40" fmla="*/ 85 w 313"/>
                  <a:gd name="T41" fmla="*/ 50 h 258"/>
                  <a:gd name="T42" fmla="*/ 69 w 313"/>
                  <a:gd name="T43" fmla="*/ 74 h 258"/>
                  <a:gd name="T44" fmla="*/ 62 w 313"/>
                  <a:gd name="T45" fmla="*/ 82 h 258"/>
                  <a:gd name="T46" fmla="*/ 61 w 313"/>
                  <a:gd name="T47" fmla="*/ 101 h 258"/>
                  <a:gd name="T48" fmla="*/ 49 w 313"/>
                  <a:gd name="T49" fmla="*/ 107 h 258"/>
                  <a:gd name="T50" fmla="*/ 49 w 313"/>
                  <a:gd name="T51" fmla="*/ 93 h 258"/>
                  <a:gd name="T52" fmla="*/ 47 w 313"/>
                  <a:gd name="T53" fmla="*/ 79 h 258"/>
                  <a:gd name="T54" fmla="*/ 44 w 313"/>
                  <a:gd name="T55" fmla="*/ 70 h 258"/>
                  <a:gd name="T56" fmla="*/ 31 w 313"/>
                  <a:gd name="T57" fmla="*/ 56 h 258"/>
                  <a:gd name="T58" fmla="*/ 15 w 313"/>
                  <a:gd name="T59" fmla="*/ 32 h 258"/>
                  <a:gd name="T60" fmla="*/ 11 w 313"/>
                  <a:gd name="T61" fmla="*/ 40 h 258"/>
                  <a:gd name="T62" fmla="*/ 2 w 313"/>
                  <a:gd name="T63" fmla="*/ 57 h 258"/>
                  <a:gd name="T64" fmla="*/ 12 w 313"/>
                  <a:gd name="T65" fmla="*/ 73 h 258"/>
                  <a:gd name="T66" fmla="*/ 15 w 313"/>
                  <a:gd name="T67" fmla="*/ 84 h 258"/>
                  <a:gd name="T68" fmla="*/ 24 w 313"/>
                  <a:gd name="T69" fmla="*/ 91 h 258"/>
                  <a:gd name="T70" fmla="*/ 22 w 313"/>
                  <a:gd name="T71" fmla="*/ 114 h 258"/>
                  <a:gd name="T72" fmla="*/ 26 w 313"/>
                  <a:gd name="T73" fmla="*/ 138 h 258"/>
                  <a:gd name="T74" fmla="*/ 36 w 313"/>
                  <a:gd name="T75" fmla="*/ 152 h 258"/>
                  <a:gd name="T76" fmla="*/ 47 w 313"/>
                  <a:gd name="T77" fmla="*/ 172 h 258"/>
                  <a:gd name="T78" fmla="*/ 62 w 313"/>
                  <a:gd name="T79" fmla="*/ 187 h 258"/>
                  <a:gd name="T80" fmla="*/ 71 w 313"/>
                  <a:gd name="T81" fmla="*/ 199 h 258"/>
                  <a:gd name="T82" fmla="*/ 87 w 313"/>
                  <a:gd name="T83" fmla="*/ 207 h 258"/>
                  <a:gd name="T84" fmla="*/ 86 w 313"/>
                  <a:gd name="T85" fmla="*/ 229 h 258"/>
                  <a:gd name="T86" fmla="*/ 110 w 313"/>
                  <a:gd name="T87" fmla="*/ 253 h 258"/>
                  <a:gd name="T88" fmla="*/ 130 w 313"/>
                  <a:gd name="T89" fmla="*/ 249 h 258"/>
                  <a:gd name="T90" fmla="*/ 142 w 313"/>
                  <a:gd name="T91" fmla="*/ 246 h 258"/>
                  <a:gd name="T92" fmla="*/ 158 w 313"/>
                  <a:gd name="T93" fmla="*/ 241 h 258"/>
                  <a:gd name="T94" fmla="*/ 172 w 313"/>
                  <a:gd name="T95" fmla="*/ 244 h 258"/>
                  <a:gd name="T96" fmla="*/ 187 w 313"/>
                  <a:gd name="T97" fmla="*/ 252 h 258"/>
                  <a:gd name="T98" fmla="*/ 203 w 313"/>
                  <a:gd name="T99" fmla="*/ 254 h 258"/>
                  <a:gd name="T100" fmla="*/ 212 w 313"/>
                  <a:gd name="T101" fmla="*/ 243 h 258"/>
                  <a:gd name="T102" fmla="*/ 224 w 313"/>
                  <a:gd name="T103" fmla="*/ 232 h 258"/>
                  <a:gd name="T104" fmla="*/ 235 w 313"/>
                  <a:gd name="T105" fmla="*/ 225 h 258"/>
                  <a:gd name="T106" fmla="*/ 245 w 313"/>
                  <a:gd name="T107" fmla="*/ 216 h 258"/>
                  <a:gd name="T108" fmla="*/ 254 w 313"/>
                  <a:gd name="T109" fmla="*/ 215 h 258"/>
                  <a:gd name="T110" fmla="*/ 269 w 313"/>
                  <a:gd name="T111" fmla="*/ 219 h 258"/>
                  <a:gd name="T112" fmla="*/ 274 w 313"/>
                  <a:gd name="T113" fmla="*/ 226 h 258"/>
                  <a:gd name="T114" fmla="*/ 287 w 313"/>
                  <a:gd name="T115" fmla="*/ 231 h 258"/>
                  <a:gd name="T116" fmla="*/ 290 w 313"/>
                  <a:gd name="T117" fmla="*/ 210 h 258"/>
                  <a:gd name="T118" fmla="*/ 303 w 313"/>
                  <a:gd name="T119" fmla="*/ 211 h 258"/>
                  <a:gd name="T120" fmla="*/ 309 w 313"/>
                  <a:gd name="T121" fmla="*/ 200 h 258"/>
                  <a:gd name="T122" fmla="*/ 312 w 313"/>
                  <a:gd name="T123" fmla="*/ 190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3"/>
                  <a:gd name="T187" fmla="*/ 0 h 258"/>
                  <a:gd name="T188" fmla="*/ 313 w 313"/>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3" h="258">
                    <a:moveTo>
                      <a:pt x="311" y="188"/>
                    </a:moveTo>
                    <a:lnTo>
                      <a:pt x="311" y="183"/>
                    </a:lnTo>
                    <a:lnTo>
                      <a:pt x="311" y="182"/>
                    </a:lnTo>
                    <a:lnTo>
                      <a:pt x="308" y="182"/>
                    </a:lnTo>
                    <a:lnTo>
                      <a:pt x="310" y="181"/>
                    </a:lnTo>
                    <a:lnTo>
                      <a:pt x="308" y="179"/>
                    </a:lnTo>
                    <a:lnTo>
                      <a:pt x="307" y="176"/>
                    </a:lnTo>
                    <a:lnTo>
                      <a:pt x="305" y="175"/>
                    </a:lnTo>
                    <a:lnTo>
                      <a:pt x="302" y="176"/>
                    </a:lnTo>
                    <a:lnTo>
                      <a:pt x="300" y="174"/>
                    </a:lnTo>
                    <a:lnTo>
                      <a:pt x="299" y="176"/>
                    </a:lnTo>
                    <a:lnTo>
                      <a:pt x="297" y="173"/>
                    </a:lnTo>
                    <a:lnTo>
                      <a:pt x="296" y="173"/>
                    </a:lnTo>
                    <a:lnTo>
                      <a:pt x="295" y="171"/>
                    </a:lnTo>
                    <a:lnTo>
                      <a:pt x="298" y="171"/>
                    </a:lnTo>
                    <a:lnTo>
                      <a:pt x="298" y="170"/>
                    </a:lnTo>
                    <a:lnTo>
                      <a:pt x="297" y="169"/>
                    </a:lnTo>
                    <a:lnTo>
                      <a:pt x="298" y="168"/>
                    </a:lnTo>
                    <a:lnTo>
                      <a:pt x="301" y="167"/>
                    </a:lnTo>
                    <a:lnTo>
                      <a:pt x="301" y="168"/>
                    </a:lnTo>
                    <a:lnTo>
                      <a:pt x="301" y="167"/>
                    </a:lnTo>
                    <a:lnTo>
                      <a:pt x="305" y="169"/>
                    </a:lnTo>
                    <a:lnTo>
                      <a:pt x="305" y="168"/>
                    </a:lnTo>
                    <a:lnTo>
                      <a:pt x="305" y="169"/>
                    </a:lnTo>
                    <a:lnTo>
                      <a:pt x="306" y="168"/>
                    </a:lnTo>
                    <a:lnTo>
                      <a:pt x="307" y="169"/>
                    </a:lnTo>
                    <a:lnTo>
                      <a:pt x="306" y="169"/>
                    </a:lnTo>
                    <a:lnTo>
                      <a:pt x="309" y="172"/>
                    </a:lnTo>
                    <a:lnTo>
                      <a:pt x="310" y="172"/>
                    </a:lnTo>
                    <a:lnTo>
                      <a:pt x="309" y="169"/>
                    </a:lnTo>
                    <a:lnTo>
                      <a:pt x="311" y="169"/>
                    </a:lnTo>
                    <a:lnTo>
                      <a:pt x="309" y="167"/>
                    </a:lnTo>
                    <a:lnTo>
                      <a:pt x="309" y="166"/>
                    </a:lnTo>
                    <a:lnTo>
                      <a:pt x="306" y="164"/>
                    </a:lnTo>
                    <a:lnTo>
                      <a:pt x="307" y="162"/>
                    </a:lnTo>
                    <a:lnTo>
                      <a:pt x="306" y="162"/>
                    </a:lnTo>
                    <a:lnTo>
                      <a:pt x="308" y="162"/>
                    </a:lnTo>
                    <a:lnTo>
                      <a:pt x="311" y="163"/>
                    </a:lnTo>
                    <a:lnTo>
                      <a:pt x="313" y="158"/>
                    </a:lnTo>
                    <a:lnTo>
                      <a:pt x="309" y="157"/>
                    </a:lnTo>
                    <a:lnTo>
                      <a:pt x="311" y="156"/>
                    </a:lnTo>
                    <a:lnTo>
                      <a:pt x="311" y="153"/>
                    </a:lnTo>
                    <a:lnTo>
                      <a:pt x="311" y="152"/>
                    </a:lnTo>
                    <a:lnTo>
                      <a:pt x="311" y="149"/>
                    </a:lnTo>
                    <a:lnTo>
                      <a:pt x="309" y="146"/>
                    </a:lnTo>
                    <a:lnTo>
                      <a:pt x="310" y="145"/>
                    </a:lnTo>
                    <a:lnTo>
                      <a:pt x="308" y="142"/>
                    </a:lnTo>
                    <a:lnTo>
                      <a:pt x="307" y="142"/>
                    </a:lnTo>
                    <a:lnTo>
                      <a:pt x="306" y="141"/>
                    </a:lnTo>
                    <a:lnTo>
                      <a:pt x="308" y="139"/>
                    </a:lnTo>
                    <a:lnTo>
                      <a:pt x="306" y="139"/>
                    </a:lnTo>
                    <a:lnTo>
                      <a:pt x="303" y="137"/>
                    </a:lnTo>
                    <a:lnTo>
                      <a:pt x="303" y="135"/>
                    </a:lnTo>
                    <a:lnTo>
                      <a:pt x="306" y="135"/>
                    </a:lnTo>
                    <a:lnTo>
                      <a:pt x="306" y="132"/>
                    </a:lnTo>
                    <a:lnTo>
                      <a:pt x="306" y="131"/>
                    </a:lnTo>
                    <a:lnTo>
                      <a:pt x="307" y="131"/>
                    </a:lnTo>
                    <a:lnTo>
                      <a:pt x="306" y="129"/>
                    </a:lnTo>
                    <a:lnTo>
                      <a:pt x="308" y="129"/>
                    </a:lnTo>
                    <a:lnTo>
                      <a:pt x="308" y="128"/>
                    </a:lnTo>
                    <a:lnTo>
                      <a:pt x="306" y="127"/>
                    </a:lnTo>
                    <a:lnTo>
                      <a:pt x="306" y="125"/>
                    </a:lnTo>
                    <a:lnTo>
                      <a:pt x="305" y="125"/>
                    </a:lnTo>
                    <a:lnTo>
                      <a:pt x="303" y="126"/>
                    </a:lnTo>
                    <a:lnTo>
                      <a:pt x="301" y="125"/>
                    </a:lnTo>
                    <a:lnTo>
                      <a:pt x="300" y="122"/>
                    </a:lnTo>
                    <a:lnTo>
                      <a:pt x="301" y="121"/>
                    </a:lnTo>
                    <a:lnTo>
                      <a:pt x="300" y="120"/>
                    </a:lnTo>
                    <a:lnTo>
                      <a:pt x="301" y="119"/>
                    </a:lnTo>
                    <a:lnTo>
                      <a:pt x="303" y="119"/>
                    </a:lnTo>
                    <a:lnTo>
                      <a:pt x="305" y="118"/>
                    </a:lnTo>
                    <a:lnTo>
                      <a:pt x="305" y="115"/>
                    </a:lnTo>
                    <a:lnTo>
                      <a:pt x="305" y="111"/>
                    </a:lnTo>
                    <a:lnTo>
                      <a:pt x="303" y="111"/>
                    </a:lnTo>
                    <a:lnTo>
                      <a:pt x="304" y="108"/>
                    </a:lnTo>
                    <a:lnTo>
                      <a:pt x="305" y="107"/>
                    </a:lnTo>
                    <a:lnTo>
                      <a:pt x="301" y="105"/>
                    </a:lnTo>
                    <a:lnTo>
                      <a:pt x="300" y="105"/>
                    </a:lnTo>
                    <a:lnTo>
                      <a:pt x="301" y="105"/>
                    </a:lnTo>
                    <a:lnTo>
                      <a:pt x="303" y="101"/>
                    </a:lnTo>
                    <a:lnTo>
                      <a:pt x="302" y="100"/>
                    </a:lnTo>
                    <a:lnTo>
                      <a:pt x="303" y="100"/>
                    </a:lnTo>
                    <a:lnTo>
                      <a:pt x="305" y="98"/>
                    </a:lnTo>
                    <a:lnTo>
                      <a:pt x="304" y="98"/>
                    </a:lnTo>
                    <a:lnTo>
                      <a:pt x="304" y="96"/>
                    </a:lnTo>
                    <a:lnTo>
                      <a:pt x="306" y="95"/>
                    </a:lnTo>
                    <a:lnTo>
                      <a:pt x="307" y="93"/>
                    </a:lnTo>
                    <a:lnTo>
                      <a:pt x="305" y="92"/>
                    </a:lnTo>
                    <a:lnTo>
                      <a:pt x="306" y="90"/>
                    </a:lnTo>
                    <a:lnTo>
                      <a:pt x="305" y="90"/>
                    </a:lnTo>
                    <a:lnTo>
                      <a:pt x="305" y="89"/>
                    </a:lnTo>
                    <a:lnTo>
                      <a:pt x="305" y="88"/>
                    </a:lnTo>
                    <a:lnTo>
                      <a:pt x="305" y="86"/>
                    </a:lnTo>
                    <a:lnTo>
                      <a:pt x="306" y="85"/>
                    </a:lnTo>
                    <a:lnTo>
                      <a:pt x="307" y="84"/>
                    </a:lnTo>
                    <a:lnTo>
                      <a:pt x="309" y="84"/>
                    </a:lnTo>
                    <a:lnTo>
                      <a:pt x="309" y="82"/>
                    </a:lnTo>
                    <a:lnTo>
                      <a:pt x="309" y="78"/>
                    </a:lnTo>
                    <a:lnTo>
                      <a:pt x="310" y="77"/>
                    </a:lnTo>
                    <a:lnTo>
                      <a:pt x="308" y="75"/>
                    </a:lnTo>
                    <a:lnTo>
                      <a:pt x="307" y="70"/>
                    </a:lnTo>
                    <a:lnTo>
                      <a:pt x="303" y="67"/>
                    </a:lnTo>
                    <a:lnTo>
                      <a:pt x="305" y="65"/>
                    </a:lnTo>
                    <a:lnTo>
                      <a:pt x="302" y="65"/>
                    </a:lnTo>
                    <a:lnTo>
                      <a:pt x="300" y="67"/>
                    </a:lnTo>
                    <a:lnTo>
                      <a:pt x="298" y="67"/>
                    </a:lnTo>
                    <a:lnTo>
                      <a:pt x="297" y="68"/>
                    </a:lnTo>
                    <a:lnTo>
                      <a:pt x="297" y="67"/>
                    </a:lnTo>
                    <a:lnTo>
                      <a:pt x="293" y="67"/>
                    </a:lnTo>
                    <a:lnTo>
                      <a:pt x="292" y="66"/>
                    </a:lnTo>
                    <a:lnTo>
                      <a:pt x="290" y="66"/>
                    </a:lnTo>
                    <a:lnTo>
                      <a:pt x="290" y="65"/>
                    </a:lnTo>
                    <a:lnTo>
                      <a:pt x="289" y="65"/>
                    </a:lnTo>
                    <a:lnTo>
                      <a:pt x="289" y="63"/>
                    </a:lnTo>
                    <a:lnTo>
                      <a:pt x="285" y="63"/>
                    </a:lnTo>
                    <a:lnTo>
                      <a:pt x="284" y="62"/>
                    </a:lnTo>
                    <a:lnTo>
                      <a:pt x="281" y="63"/>
                    </a:lnTo>
                    <a:lnTo>
                      <a:pt x="281" y="65"/>
                    </a:lnTo>
                    <a:lnTo>
                      <a:pt x="280" y="65"/>
                    </a:lnTo>
                    <a:lnTo>
                      <a:pt x="279" y="66"/>
                    </a:lnTo>
                    <a:lnTo>
                      <a:pt x="277" y="65"/>
                    </a:lnTo>
                    <a:lnTo>
                      <a:pt x="278" y="64"/>
                    </a:lnTo>
                    <a:lnTo>
                      <a:pt x="277" y="63"/>
                    </a:lnTo>
                    <a:lnTo>
                      <a:pt x="276" y="63"/>
                    </a:lnTo>
                    <a:lnTo>
                      <a:pt x="274" y="61"/>
                    </a:lnTo>
                    <a:lnTo>
                      <a:pt x="273" y="62"/>
                    </a:lnTo>
                    <a:lnTo>
                      <a:pt x="273" y="60"/>
                    </a:lnTo>
                    <a:lnTo>
                      <a:pt x="275" y="60"/>
                    </a:lnTo>
                    <a:lnTo>
                      <a:pt x="276" y="56"/>
                    </a:lnTo>
                    <a:lnTo>
                      <a:pt x="279" y="56"/>
                    </a:lnTo>
                    <a:lnTo>
                      <a:pt x="279" y="55"/>
                    </a:lnTo>
                    <a:lnTo>
                      <a:pt x="276" y="50"/>
                    </a:lnTo>
                    <a:lnTo>
                      <a:pt x="276" y="49"/>
                    </a:lnTo>
                    <a:lnTo>
                      <a:pt x="274" y="50"/>
                    </a:lnTo>
                    <a:lnTo>
                      <a:pt x="272" y="49"/>
                    </a:lnTo>
                    <a:lnTo>
                      <a:pt x="269" y="44"/>
                    </a:lnTo>
                    <a:lnTo>
                      <a:pt x="269" y="46"/>
                    </a:lnTo>
                    <a:lnTo>
                      <a:pt x="263" y="44"/>
                    </a:lnTo>
                    <a:lnTo>
                      <a:pt x="262" y="46"/>
                    </a:lnTo>
                    <a:lnTo>
                      <a:pt x="257" y="43"/>
                    </a:lnTo>
                    <a:lnTo>
                      <a:pt x="257" y="39"/>
                    </a:lnTo>
                    <a:lnTo>
                      <a:pt x="254" y="40"/>
                    </a:lnTo>
                    <a:lnTo>
                      <a:pt x="250" y="42"/>
                    </a:lnTo>
                    <a:lnTo>
                      <a:pt x="249" y="41"/>
                    </a:lnTo>
                    <a:lnTo>
                      <a:pt x="250" y="40"/>
                    </a:lnTo>
                    <a:lnTo>
                      <a:pt x="249" y="40"/>
                    </a:lnTo>
                    <a:lnTo>
                      <a:pt x="248" y="39"/>
                    </a:lnTo>
                    <a:lnTo>
                      <a:pt x="244" y="40"/>
                    </a:lnTo>
                    <a:lnTo>
                      <a:pt x="243" y="37"/>
                    </a:lnTo>
                    <a:lnTo>
                      <a:pt x="242" y="34"/>
                    </a:lnTo>
                    <a:lnTo>
                      <a:pt x="238" y="32"/>
                    </a:lnTo>
                    <a:lnTo>
                      <a:pt x="235" y="31"/>
                    </a:lnTo>
                    <a:lnTo>
                      <a:pt x="235" y="28"/>
                    </a:lnTo>
                    <a:lnTo>
                      <a:pt x="230" y="22"/>
                    </a:lnTo>
                    <a:lnTo>
                      <a:pt x="229" y="21"/>
                    </a:lnTo>
                    <a:lnTo>
                      <a:pt x="228" y="21"/>
                    </a:lnTo>
                    <a:lnTo>
                      <a:pt x="225" y="18"/>
                    </a:lnTo>
                    <a:lnTo>
                      <a:pt x="215" y="8"/>
                    </a:lnTo>
                    <a:lnTo>
                      <a:pt x="212" y="4"/>
                    </a:lnTo>
                    <a:lnTo>
                      <a:pt x="207" y="0"/>
                    </a:lnTo>
                    <a:lnTo>
                      <a:pt x="206" y="4"/>
                    </a:lnTo>
                    <a:lnTo>
                      <a:pt x="203" y="7"/>
                    </a:lnTo>
                    <a:lnTo>
                      <a:pt x="203" y="9"/>
                    </a:lnTo>
                    <a:lnTo>
                      <a:pt x="203" y="11"/>
                    </a:lnTo>
                    <a:lnTo>
                      <a:pt x="203" y="13"/>
                    </a:lnTo>
                    <a:lnTo>
                      <a:pt x="202" y="9"/>
                    </a:lnTo>
                    <a:lnTo>
                      <a:pt x="200" y="4"/>
                    </a:lnTo>
                    <a:lnTo>
                      <a:pt x="183" y="9"/>
                    </a:lnTo>
                    <a:lnTo>
                      <a:pt x="181" y="14"/>
                    </a:lnTo>
                    <a:lnTo>
                      <a:pt x="178" y="15"/>
                    </a:lnTo>
                    <a:lnTo>
                      <a:pt x="175" y="19"/>
                    </a:lnTo>
                    <a:lnTo>
                      <a:pt x="173" y="21"/>
                    </a:lnTo>
                    <a:lnTo>
                      <a:pt x="174" y="22"/>
                    </a:lnTo>
                    <a:lnTo>
                      <a:pt x="173" y="24"/>
                    </a:lnTo>
                    <a:lnTo>
                      <a:pt x="171" y="21"/>
                    </a:lnTo>
                    <a:lnTo>
                      <a:pt x="170" y="20"/>
                    </a:lnTo>
                    <a:lnTo>
                      <a:pt x="168" y="17"/>
                    </a:lnTo>
                    <a:lnTo>
                      <a:pt x="166" y="13"/>
                    </a:lnTo>
                    <a:lnTo>
                      <a:pt x="161" y="15"/>
                    </a:lnTo>
                    <a:lnTo>
                      <a:pt x="158" y="15"/>
                    </a:lnTo>
                    <a:lnTo>
                      <a:pt x="157" y="14"/>
                    </a:lnTo>
                    <a:lnTo>
                      <a:pt x="153" y="11"/>
                    </a:lnTo>
                    <a:lnTo>
                      <a:pt x="150" y="11"/>
                    </a:lnTo>
                    <a:lnTo>
                      <a:pt x="150" y="12"/>
                    </a:lnTo>
                    <a:lnTo>
                      <a:pt x="146" y="15"/>
                    </a:lnTo>
                    <a:lnTo>
                      <a:pt x="145" y="15"/>
                    </a:lnTo>
                    <a:lnTo>
                      <a:pt x="144" y="14"/>
                    </a:lnTo>
                    <a:lnTo>
                      <a:pt x="142" y="14"/>
                    </a:lnTo>
                    <a:lnTo>
                      <a:pt x="140" y="13"/>
                    </a:lnTo>
                    <a:lnTo>
                      <a:pt x="139" y="15"/>
                    </a:lnTo>
                    <a:lnTo>
                      <a:pt x="134" y="16"/>
                    </a:lnTo>
                    <a:lnTo>
                      <a:pt x="132" y="16"/>
                    </a:lnTo>
                    <a:lnTo>
                      <a:pt x="131" y="15"/>
                    </a:lnTo>
                    <a:lnTo>
                      <a:pt x="130" y="16"/>
                    </a:lnTo>
                    <a:lnTo>
                      <a:pt x="127" y="14"/>
                    </a:lnTo>
                    <a:lnTo>
                      <a:pt x="126" y="16"/>
                    </a:lnTo>
                    <a:lnTo>
                      <a:pt x="122" y="15"/>
                    </a:lnTo>
                    <a:lnTo>
                      <a:pt x="121" y="14"/>
                    </a:lnTo>
                    <a:lnTo>
                      <a:pt x="121" y="17"/>
                    </a:lnTo>
                    <a:lnTo>
                      <a:pt x="118" y="19"/>
                    </a:lnTo>
                    <a:lnTo>
                      <a:pt x="116" y="22"/>
                    </a:lnTo>
                    <a:lnTo>
                      <a:pt x="114" y="24"/>
                    </a:lnTo>
                    <a:lnTo>
                      <a:pt x="113" y="26"/>
                    </a:lnTo>
                    <a:lnTo>
                      <a:pt x="114" y="33"/>
                    </a:lnTo>
                    <a:lnTo>
                      <a:pt x="113" y="35"/>
                    </a:lnTo>
                    <a:lnTo>
                      <a:pt x="111" y="37"/>
                    </a:lnTo>
                    <a:lnTo>
                      <a:pt x="107" y="32"/>
                    </a:lnTo>
                    <a:lnTo>
                      <a:pt x="104" y="33"/>
                    </a:lnTo>
                    <a:lnTo>
                      <a:pt x="104" y="34"/>
                    </a:lnTo>
                    <a:lnTo>
                      <a:pt x="101" y="36"/>
                    </a:lnTo>
                    <a:lnTo>
                      <a:pt x="99" y="37"/>
                    </a:lnTo>
                    <a:lnTo>
                      <a:pt x="98" y="39"/>
                    </a:lnTo>
                    <a:lnTo>
                      <a:pt x="96" y="40"/>
                    </a:lnTo>
                    <a:lnTo>
                      <a:pt x="97" y="43"/>
                    </a:lnTo>
                    <a:lnTo>
                      <a:pt x="95" y="45"/>
                    </a:lnTo>
                    <a:lnTo>
                      <a:pt x="94" y="44"/>
                    </a:lnTo>
                    <a:lnTo>
                      <a:pt x="93" y="45"/>
                    </a:lnTo>
                    <a:lnTo>
                      <a:pt x="91" y="44"/>
                    </a:lnTo>
                    <a:lnTo>
                      <a:pt x="88" y="44"/>
                    </a:lnTo>
                    <a:lnTo>
                      <a:pt x="86" y="44"/>
                    </a:lnTo>
                    <a:lnTo>
                      <a:pt x="86" y="46"/>
                    </a:lnTo>
                    <a:lnTo>
                      <a:pt x="85" y="50"/>
                    </a:lnTo>
                    <a:lnTo>
                      <a:pt x="86" y="53"/>
                    </a:lnTo>
                    <a:lnTo>
                      <a:pt x="85" y="57"/>
                    </a:lnTo>
                    <a:lnTo>
                      <a:pt x="83" y="59"/>
                    </a:lnTo>
                    <a:lnTo>
                      <a:pt x="80" y="59"/>
                    </a:lnTo>
                    <a:lnTo>
                      <a:pt x="76" y="60"/>
                    </a:lnTo>
                    <a:lnTo>
                      <a:pt x="76" y="61"/>
                    </a:lnTo>
                    <a:lnTo>
                      <a:pt x="75" y="62"/>
                    </a:lnTo>
                    <a:lnTo>
                      <a:pt x="73" y="63"/>
                    </a:lnTo>
                    <a:lnTo>
                      <a:pt x="73" y="67"/>
                    </a:lnTo>
                    <a:lnTo>
                      <a:pt x="70" y="69"/>
                    </a:lnTo>
                    <a:lnTo>
                      <a:pt x="69" y="74"/>
                    </a:lnTo>
                    <a:lnTo>
                      <a:pt x="70" y="77"/>
                    </a:lnTo>
                    <a:lnTo>
                      <a:pt x="70" y="79"/>
                    </a:lnTo>
                    <a:lnTo>
                      <a:pt x="68" y="80"/>
                    </a:lnTo>
                    <a:lnTo>
                      <a:pt x="69" y="81"/>
                    </a:lnTo>
                    <a:lnTo>
                      <a:pt x="67" y="81"/>
                    </a:lnTo>
                    <a:lnTo>
                      <a:pt x="67" y="82"/>
                    </a:lnTo>
                    <a:lnTo>
                      <a:pt x="66" y="78"/>
                    </a:lnTo>
                    <a:lnTo>
                      <a:pt x="63" y="77"/>
                    </a:lnTo>
                    <a:lnTo>
                      <a:pt x="63" y="79"/>
                    </a:lnTo>
                    <a:lnTo>
                      <a:pt x="62" y="81"/>
                    </a:lnTo>
                    <a:lnTo>
                      <a:pt x="62" y="82"/>
                    </a:lnTo>
                    <a:lnTo>
                      <a:pt x="62" y="85"/>
                    </a:lnTo>
                    <a:lnTo>
                      <a:pt x="62" y="88"/>
                    </a:lnTo>
                    <a:lnTo>
                      <a:pt x="62" y="90"/>
                    </a:lnTo>
                    <a:lnTo>
                      <a:pt x="60" y="88"/>
                    </a:lnTo>
                    <a:lnTo>
                      <a:pt x="60" y="92"/>
                    </a:lnTo>
                    <a:lnTo>
                      <a:pt x="59" y="94"/>
                    </a:lnTo>
                    <a:lnTo>
                      <a:pt x="59" y="97"/>
                    </a:lnTo>
                    <a:lnTo>
                      <a:pt x="61" y="97"/>
                    </a:lnTo>
                    <a:lnTo>
                      <a:pt x="60" y="99"/>
                    </a:lnTo>
                    <a:lnTo>
                      <a:pt x="61" y="101"/>
                    </a:lnTo>
                    <a:lnTo>
                      <a:pt x="61" y="103"/>
                    </a:lnTo>
                    <a:lnTo>
                      <a:pt x="59" y="103"/>
                    </a:lnTo>
                    <a:lnTo>
                      <a:pt x="58" y="105"/>
                    </a:lnTo>
                    <a:lnTo>
                      <a:pt x="57" y="105"/>
                    </a:lnTo>
                    <a:lnTo>
                      <a:pt x="58" y="107"/>
                    </a:lnTo>
                    <a:lnTo>
                      <a:pt x="58" y="108"/>
                    </a:lnTo>
                    <a:lnTo>
                      <a:pt x="60" y="110"/>
                    </a:lnTo>
                    <a:lnTo>
                      <a:pt x="59" y="111"/>
                    </a:lnTo>
                    <a:lnTo>
                      <a:pt x="54" y="109"/>
                    </a:lnTo>
                    <a:lnTo>
                      <a:pt x="50" y="107"/>
                    </a:lnTo>
                    <a:lnTo>
                      <a:pt x="49" y="107"/>
                    </a:lnTo>
                    <a:lnTo>
                      <a:pt x="47" y="106"/>
                    </a:lnTo>
                    <a:lnTo>
                      <a:pt x="49" y="103"/>
                    </a:lnTo>
                    <a:lnTo>
                      <a:pt x="48" y="101"/>
                    </a:lnTo>
                    <a:lnTo>
                      <a:pt x="47" y="102"/>
                    </a:lnTo>
                    <a:lnTo>
                      <a:pt x="47" y="99"/>
                    </a:lnTo>
                    <a:lnTo>
                      <a:pt x="45" y="100"/>
                    </a:lnTo>
                    <a:lnTo>
                      <a:pt x="45" y="98"/>
                    </a:lnTo>
                    <a:lnTo>
                      <a:pt x="45" y="96"/>
                    </a:lnTo>
                    <a:lnTo>
                      <a:pt x="45" y="95"/>
                    </a:lnTo>
                    <a:lnTo>
                      <a:pt x="49" y="94"/>
                    </a:lnTo>
                    <a:lnTo>
                      <a:pt x="49" y="93"/>
                    </a:lnTo>
                    <a:lnTo>
                      <a:pt x="48" y="92"/>
                    </a:lnTo>
                    <a:lnTo>
                      <a:pt x="49" y="91"/>
                    </a:lnTo>
                    <a:lnTo>
                      <a:pt x="47" y="91"/>
                    </a:lnTo>
                    <a:lnTo>
                      <a:pt x="48" y="89"/>
                    </a:lnTo>
                    <a:lnTo>
                      <a:pt x="51" y="86"/>
                    </a:lnTo>
                    <a:lnTo>
                      <a:pt x="49" y="84"/>
                    </a:lnTo>
                    <a:lnTo>
                      <a:pt x="47" y="84"/>
                    </a:lnTo>
                    <a:lnTo>
                      <a:pt x="49" y="84"/>
                    </a:lnTo>
                    <a:lnTo>
                      <a:pt x="48" y="84"/>
                    </a:lnTo>
                    <a:lnTo>
                      <a:pt x="50" y="84"/>
                    </a:lnTo>
                    <a:lnTo>
                      <a:pt x="47" y="79"/>
                    </a:lnTo>
                    <a:lnTo>
                      <a:pt x="45" y="80"/>
                    </a:lnTo>
                    <a:lnTo>
                      <a:pt x="44" y="78"/>
                    </a:lnTo>
                    <a:lnTo>
                      <a:pt x="42" y="76"/>
                    </a:lnTo>
                    <a:lnTo>
                      <a:pt x="42" y="74"/>
                    </a:lnTo>
                    <a:lnTo>
                      <a:pt x="39" y="71"/>
                    </a:lnTo>
                    <a:lnTo>
                      <a:pt x="40" y="70"/>
                    </a:lnTo>
                    <a:lnTo>
                      <a:pt x="42" y="68"/>
                    </a:lnTo>
                    <a:lnTo>
                      <a:pt x="41" y="66"/>
                    </a:lnTo>
                    <a:lnTo>
                      <a:pt x="42" y="68"/>
                    </a:lnTo>
                    <a:lnTo>
                      <a:pt x="44" y="70"/>
                    </a:lnTo>
                    <a:lnTo>
                      <a:pt x="46" y="71"/>
                    </a:lnTo>
                    <a:lnTo>
                      <a:pt x="45" y="69"/>
                    </a:lnTo>
                    <a:lnTo>
                      <a:pt x="46" y="67"/>
                    </a:lnTo>
                    <a:lnTo>
                      <a:pt x="45" y="65"/>
                    </a:lnTo>
                    <a:lnTo>
                      <a:pt x="44" y="61"/>
                    </a:lnTo>
                    <a:lnTo>
                      <a:pt x="42" y="61"/>
                    </a:lnTo>
                    <a:lnTo>
                      <a:pt x="39" y="61"/>
                    </a:lnTo>
                    <a:lnTo>
                      <a:pt x="38" y="60"/>
                    </a:lnTo>
                    <a:lnTo>
                      <a:pt x="34" y="60"/>
                    </a:lnTo>
                    <a:lnTo>
                      <a:pt x="31" y="57"/>
                    </a:lnTo>
                    <a:lnTo>
                      <a:pt x="31" y="56"/>
                    </a:lnTo>
                    <a:lnTo>
                      <a:pt x="32" y="50"/>
                    </a:lnTo>
                    <a:lnTo>
                      <a:pt x="31" y="48"/>
                    </a:lnTo>
                    <a:lnTo>
                      <a:pt x="33" y="40"/>
                    </a:lnTo>
                    <a:lnTo>
                      <a:pt x="32" y="41"/>
                    </a:lnTo>
                    <a:lnTo>
                      <a:pt x="31" y="39"/>
                    </a:lnTo>
                    <a:lnTo>
                      <a:pt x="29" y="38"/>
                    </a:lnTo>
                    <a:lnTo>
                      <a:pt x="29" y="36"/>
                    </a:lnTo>
                    <a:lnTo>
                      <a:pt x="29" y="33"/>
                    </a:lnTo>
                    <a:lnTo>
                      <a:pt x="24" y="33"/>
                    </a:lnTo>
                    <a:lnTo>
                      <a:pt x="20" y="31"/>
                    </a:lnTo>
                    <a:lnTo>
                      <a:pt x="15" y="32"/>
                    </a:lnTo>
                    <a:lnTo>
                      <a:pt x="13" y="33"/>
                    </a:lnTo>
                    <a:lnTo>
                      <a:pt x="10" y="33"/>
                    </a:lnTo>
                    <a:lnTo>
                      <a:pt x="11" y="31"/>
                    </a:lnTo>
                    <a:lnTo>
                      <a:pt x="10" y="31"/>
                    </a:lnTo>
                    <a:lnTo>
                      <a:pt x="9" y="29"/>
                    </a:lnTo>
                    <a:lnTo>
                      <a:pt x="7" y="31"/>
                    </a:lnTo>
                    <a:lnTo>
                      <a:pt x="8" y="33"/>
                    </a:lnTo>
                    <a:lnTo>
                      <a:pt x="10" y="34"/>
                    </a:lnTo>
                    <a:lnTo>
                      <a:pt x="13" y="37"/>
                    </a:lnTo>
                    <a:lnTo>
                      <a:pt x="13" y="38"/>
                    </a:lnTo>
                    <a:lnTo>
                      <a:pt x="11" y="40"/>
                    </a:lnTo>
                    <a:lnTo>
                      <a:pt x="11" y="44"/>
                    </a:lnTo>
                    <a:lnTo>
                      <a:pt x="14" y="49"/>
                    </a:lnTo>
                    <a:lnTo>
                      <a:pt x="14" y="50"/>
                    </a:lnTo>
                    <a:lnTo>
                      <a:pt x="15" y="51"/>
                    </a:lnTo>
                    <a:lnTo>
                      <a:pt x="14" y="53"/>
                    </a:lnTo>
                    <a:lnTo>
                      <a:pt x="10" y="55"/>
                    </a:lnTo>
                    <a:lnTo>
                      <a:pt x="9" y="55"/>
                    </a:lnTo>
                    <a:lnTo>
                      <a:pt x="9" y="56"/>
                    </a:lnTo>
                    <a:lnTo>
                      <a:pt x="7" y="55"/>
                    </a:lnTo>
                    <a:lnTo>
                      <a:pt x="5" y="56"/>
                    </a:lnTo>
                    <a:lnTo>
                      <a:pt x="2" y="57"/>
                    </a:lnTo>
                    <a:lnTo>
                      <a:pt x="4" y="59"/>
                    </a:lnTo>
                    <a:lnTo>
                      <a:pt x="3" y="60"/>
                    </a:lnTo>
                    <a:lnTo>
                      <a:pt x="2" y="61"/>
                    </a:lnTo>
                    <a:lnTo>
                      <a:pt x="0" y="61"/>
                    </a:lnTo>
                    <a:lnTo>
                      <a:pt x="0" y="62"/>
                    </a:lnTo>
                    <a:lnTo>
                      <a:pt x="2" y="65"/>
                    </a:lnTo>
                    <a:lnTo>
                      <a:pt x="4" y="65"/>
                    </a:lnTo>
                    <a:lnTo>
                      <a:pt x="4" y="68"/>
                    </a:lnTo>
                    <a:lnTo>
                      <a:pt x="8" y="72"/>
                    </a:lnTo>
                    <a:lnTo>
                      <a:pt x="12" y="74"/>
                    </a:lnTo>
                    <a:lnTo>
                      <a:pt x="12" y="73"/>
                    </a:lnTo>
                    <a:lnTo>
                      <a:pt x="15" y="72"/>
                    </a:lnTo>
                    <a:lnTo>
                      <a:pt x="15" y="73"/>
                    </a:lnTo>
                    <a:lnTo>
                      <a:pt x="12" y="74"/>
                    </a:lnTo>
                    <a:lnTo>
                      <a:pt x="15" y="75"/>
                    </a:lnTo>
                    <a:lnTo>
                      <a:pt x="16" y="77"/>
                    </a:lnTo>
                    <a:lnTo>
                      <a:pt x="15" y="78"/>
                    </a:lnTo>
                    <a:lnTo>
                      <a:pt x="17" y="78"/>
                    </a:lnTo>
                    <a:lnTo>
                      <a:pt x="16" y="80"/>
                    </a:lnTo>
                    <a:lnTo>
                      <a:pt x="17" y="80"/>
                    </a:lnTo>
                    <a:lnTo>
                      <a:pt x="15" y="82"/>
                    </a:lnTo>
                    <a:lnTo>
                      <a:pt x="15" y="84"/>
                    </a:lnTo>
                    <a:lnTo>
                      <a:pt x="17" y="83"/>
                    </a:lnTo>
                    <a:lnTo>
                      <a:pt x="20" y="84"/>
                    </a:lnTo>
                    <a:lnTo>
                      <a:pt x="20" y="88"/>
                    </a:lnTo>
                    <a:lnTo>
                      <a:pt x="21" y="88"/>
                    </a:lnTo>
                    <a:lnTo>
                      <a:pt x="21" y="89"/>
                    </a:lnTo>
                    <a:lnTo>
                      <a:pt x="20" y="90"/>
                    </a:lnTo>
                    <a:lnTo>
                      <a:pt x="22" y="90"/>
                    </a:lnTo>
                    <a:lnTo>
                      <a:pt x="23" y="91"/>
                    </a:lnTo>
                    <a:lnTo>
                      <a:pt x="24" y="91"/>
                    </a:lnTo>
                    <a:lnTo>
                      <a:pt x="22" y="91"/>
                    </a:lnTo>
                    <a:lnTo>
                      <a:pt x="21" y="93"/>
                    </a:lnTo>
                    <a:lnTo>
                      <a:pt x="25" y="97"/>
                    </a:lnTo>
                    <a:lnTo>
                      <a:pt x="25" y="101"/>
                    </a:lnTo>
                    <a:lnTo>
                      <a:pt x="25" y="103"/>
                    </a:lnTo>
                    <a:lnTo>
                      <a:pt x="25" y="105"/>
                    </a:lnTo>
                    <a:lnTo>
                      <a:pt x="27" y="107"/>
                    </a:lnTo>
                    <a:lnTo>
                      <a:pt x="25" y="110"/>
                    </a:lnTo>
                    <a:lnTo>
                      <a:pt x="21" y="113"/>
                    </a:lnTo>
                    <a:lnTo>
                      <a:pt x="22" y="114"/>
                    </a:lnTo>
                    <a:lnTo>
                      <a:pt x="22" y="116"/>
                    </a:lnTo>
                    <a:lnTo>
                      <a:pt x="20" y="116"/>
                    </a:lnTo>
                    <a:lnTo>
                      <a:pt x="19" y="118"/>
                    </a:lnTo>
                    <a:lnTo>
                      <a:pt x="20" y="120"/>
                    </a:lnTo>
                    <a:lnTo>
                      <a:pt x="19" y="127"/>
                    </a:lnTo>
                    <a:lnTo>
                      <a:pt x="20" y="130"/>
                    </a:lnTo>
                    <a:lnTo>
                      <a:pt x="19" y="132"/>
                    </a:lnTo>
                    <a:lnTo>
                      <a:pt x="20" y="135"/>
                    </a:lnTo>
                    <a:lnTo>
                      <a:pt x="21" y="137"/>
                    </a:lnTo>
                    <a:lnTo>
                      <a:pt x="24" y="137"/>
                    </a:lnTo>
                    <a:lnTo>
                      <a:pt x="26" y="138"/>
                    </a:lnTo>
                    <a:lnTo>
                      <a:pt x="25" y="140"/>
                    </a:lnTo>
                    <a:lnTo>
                      <a:pt x="26" y="142"/>
                    </a:lnTo>
                    <a:lnTo>
                      <a:pt x="28" y="141"/>
                    </a:lnTo>
                    <a:lnTo>
                      <a:pt x="29" y="141"/>
                    </a:lnTo>
                    <a:lnTo>
                      <a:pt x="29" y="142"/>
                    </a:lnTo>
                    <a:lnTo>
                      <a:pt x="29" y="144"/>
                    </a:lnTo>
                    <a:lnTo>
                      <a:pt x="31" y="145"/>
                    </a:lnTo>
                    <a:lnTo>
                      <a:pt x="31" y="146"/>
                    </a:lnTo>
                    <a:lnTo>
                      <a:pt x="33" y="148"/>
                    </a:lnTo>
                    <a:lnTo>
                      <a:pt x="34" y="150"/>
                    </a:lnTo>
                    <a:lnTo>
                      <a:pt x="36" y="152"/>
                    </a:lnTo>
                    <a:lnTo>
                      <a:pt x="31" y="158"/>
                    </a:lnTo>
                    <a:lnTo>
                      <a:pt x="31" y="160"/>
                    </a:lnTo>
                    <a:lnTo>
                      <a:pt x="34" y="159"/>
                    </a:lnTo>
                    <a:lnTo>
                      <a:pt x="36" y="162"/>
                    </a:lnTo>
                    <a:lnTo>
                      <a:pt x="41" y="162"/>
                    </a:lnTo>
                    <a:lnTo>
                      <a:pt x="45" y="163"/>
                    </a:lnTo>
                    <a:lnTo>
                      <a:pt x="45" y="165"/>
                    </a:lnTo>
                    <a:lnTo>
                      <a:pt x="46" y="165"/>
                    </a:lnTo>
                    <a:lnTo>
                      <a:pt x="46" y="167"/>
                    </a:lnTo>
                    <a:lnTo>
                      <a:pt x="45" y="168"/>
                    </a:lnTo>
                    <a:lnTo>
                      <a:pt x="47" y="172"/>
                    </a:lnTo>
                    <a:lnTo>
                      <a:pt x="47" y="175"/>
                    </a:lnTo>
                    <a:lnTo>
                      <a:pt x="48" y="175"/>
                    </a:lnTo>
                    <a:lnTo>
                      <a:pt x="50" y="173"/>
                    </a:lnTo>
                    <a:lnTo>
                      <a:pt x="53" y="173"/>
                    </a:lnTo>
                    <a:lnTo>
                      <a:pt x="53" y="175"/>
                    </a:lnTo>
                    <a:lnTo>
                      <a:pt x="53" y="176"/>
                    </a:lnTo>
                    <a:lnTo>
                      <a:pt x="57" y="182"/>
                    </a:lnTo>
                    <a:lnTo>
                      <a:pt x="58" y="184"/>
                    </a:lnTo>
                    <a:lnTo>
                      <a:pt x="60" y="184"/>
                    </a:lnTo>
                    <a:lnTo>
                      <a:pt x="60" y="186"/>
                    </a:lnTo>
                    <a:lnTo>
                      <a:pt x="62" y="187"/>
                    </a:lnTo>
                    <a:lnTo>
                      <a:pt x="66" y="187"/>
                    </a:lnTo>
                    <a:lnTo>
                      <a:pt x="66" y="188"/>
                    </a:lnTo>
                    <a:lnTo>
                      <a:pt x="64" y="190"/>
                    </a:lnTo>
                    <a:lnTo>
                      <a:pt x="66" y="190"/>
                    </a:lnTo>
                    <a:lnTo>
                      <a:pt x="66" y="192"/>
                    </a:lnTo>
                    <a:lnTo>
                      <a:pt x="70" y="192"/>
                    </a:lnTo>
                    <a:lnTo>
                      <a:pt x="71" y="194"/>
                    </a:lnTo>
                    <a:lnTo>
                      <a:pt x="73" y="194"/>
                    </a:lnTo>
                    <a:lnTo>
                      <a:pt x="74" y="196"/>
                    </a:lnTo>
                    <a:lnTo>
                      <a:pt x="74" y="198"/>
                    </a:lnTo>
                    <a:lnTo>
                      <a:pt x="71" y="199"/>
                    </a:lnTo>
                    <a:lnTo>
                      <a:pt x="72" y="201"/>
                    </a:lnTo>
                    <a:lnTo>
                      <a:pt x="72" y="203"/>
                    </a:lnTo>
                    <a:lnTo>
                      <a:pt x="75" y="202"/>
                    </a:lnTo>
                    <a:lnTo>
                      <a:pt x="76" y="201"/>
                    </a:lnTo>
                    <a:lnTo>
                      <a:pt x="78" y="200"/>
                    </a:lnTo>
                    <a:lnTo>
                      <a:pt x="79" y="199"/>
                    </a:lnTo>
                    <a:lnTo>
                      <a:pt x="80" y="199"/>
                    </a:lnTo>
                    <a:lnTo>
                      <a:pt x="83" y="202"/>
                    </a:lnTo>
                    <a:lnTo>
                      <a:pt x="82" y="203"/>
                    </a:lnTo>
                    <a:lnTo>
                      <a:pt x="84" y="206"/>
                    </a:lnTo>
                    <a:lnTo>
                      <a:pt x="87" y="207"/>
                    </a:lnTo>
                    <a:lnTo>
                      <a:pt x="89" y="211"/>
                    </a:lnTo>
                    <a:lnTo>
                      <a:pt x="88" y="213"/>
                    </a:lnTo>
                    <a:lnTo>
                      <a:pt x="86" y="217"/>
                    </a:lnTo>
                    <a:lnTo>
                      <a:pt x="83" y="217"/>
                    </a:lnTo>
                    <a:lnTo>
                      <a:pt x="83" y="218"/>
                    </a:lnTo>
                    <a:lnTo>
                      <a:pt x="80" y="221"/>
                    </a:lnTo>
                    <a:lnTo>
                      <a:pt x="80" y="223"/>
                    </a:lnTo>
                    <a:lnTo>
                      <a:pt x="81" y="227"/>
                    </a:lnTo>
                    <a:lnTo>
                      <a:pt x="85" y="228"/>
                    </a:lnTo>
                    <a:lnTo>
                      <a:pt x="85" y="229"/>
                    </a:lnTo>
                    <a:lnTo>
                      <a:pt x="86" y="229"/>
                    </a:lnTo>
                    <a:lnTo>
                      <a:pt x="87" y="232"/>
                    </a:lnTo>
                    <a:lnTo>
                      <a:pt x="90" y="233"/>
                    </a:lnTo>
                    <a:lnTo>
                      <a:pt x="93" y="233"/>
                    </a:lnTo>
                    <a:lnTo>
                      <a:pt x="95" y="236"/>
                    </a:lnTo>
                    <a:lnTo>
                      <a:pt x="98" y="237"/>
                    </a:lnTo>
                    <a:lnTo>
                      <a:pt x="98" y="238"/>
                    </a:lnTo>
                    <a:lnTo>
                      <a:pt x="98" y="245"/>
                    </a:lnTo>
                    <a:lnTo>
                      <a:pt x="102" y="247"/>
                    </a:lnTo>
                    <a:lnTo>
                      <a:pt x="106" y="247"/>
                    </a:lnTo>
                    <a:lnTo>
                      <a:pt x="109" y="250"/>
                    </a:lnTo>
                    <a:lnTo>
                      <a:pt x="110" y="253"/>
                    </a:lnTo>
                    <a:lnTo>
                      <a:pt x="111" y="250"/>
                    </a:lnTo>
                    <a:lnTo>
                      <a:pt x="114" y="252"/>
                    </a:lnTo>
                    <a:lnTo>
                      <a:pt x="114" y="247"/>
                    </a:lnTo>
                    <a:lnTo>
                      <a:pt x="116" y="247"/>
                    </a:lnTo>
                    <a:lnTo>
                      <a:pt x="118" y="247"/>
                    </a:lnTo>
                    <a:lnTo>
                      <a:pt x="118" y="245"/>
                    </a:lnTo>
                    <a:lnTo>
                      <a:pt x="119" y="246"/>
                    </a:lnTo>
                    <a:lnTo>
                      <a:pt x="119" y="244"/>
                    </a:lnTo>
                    <a:lnTo>
                      <a:pt x="124" y="244"/>
                    </a:lnTo>
                    <a:lnTo>
                      <a:pt x="128" y="247"/>
                    </a:lnTo>
                    <a:lnTo>
                      <a:pt x="130" y="249"/>
                    </a:lnTo>
                    <a:lnTo>
                      <a:pt x="130" y="255"/>
                    </a:lnTo>
                    <a:lnTo>
                      <a:pt x="130" y="256"/>
                    </a:lnTo>
                    <a:lnTo>
                      <a:pt x="130" y="257"/>
                    </a:lnTo>
                    <a:lnTo>
                      <a:pt x="133" y="258"/>
                    </a:lnTo>
                    <a:lnTo>
                      <a:pt x="133" y="256"/>
                    </a:lnTo>
                    <a:lnTo>
                      <a:pt x="133" y="252"/>
                    </a:lnTo>
                    <a:lnTo>
                      <a:pt x="132" y="250"/>
                    </a:lnTo>
                    <a:lnTo>
                      <a:pt x="137" y="249"/>
                    </a:lnTo>
                    <a:lnTo>
                      <a:pt x="142" y="250"/>
                    </a:lnTo>
                    <a:lnTo>
                      <a:pt x="142" y="246"/>
                    </a:lnTo>
                    <a:lnTo>
                      <a:pt x="140" y="243"/>
                    </a:lnTo>
                    <a:lnTo>
                      <a:pt x="141" y="243"/>
                    </a:lnTo>
                    <a:lnTo>
                      <a:pt x="143" y="244"/>
                    </a:lnTo>
                    <a:lnTo>
                      <a:pt x="146" y="246"/>
                    </a:lnTo>
                    <a:lnTo>
                      <a:pt x="148" y="246"/>
                    </a:lnTo>
                    <a:lnTo>
                      <a:pt x="151" y="243"/>
                    </a:lnTo>
                    <a:lnTo>
                      <a:pt x="152" y="241"/>
                    </a:lnTo>
                    <a:lnTo>
                      <a:pt x="154" y="243"/>
                    </a:lnTo>
                    <a:lnTo>
                      <a:pt x="157" y="243"/>
                    </a:lnTo>
                    <a:lnTo>
                      <a:pt x="157" y="242"/>
                    </a:lnTo>
                    <a:lnTo>
                      <a:pt x="158" y="241"/>
                    </a:lnTo>
                    <a:lnTo>
                      <a:pt x="158" y="243"/>
                    </a:lnTo>
                    <a:lnTo>
                      <a:pt x="160" y="244"/>
                    </a:lnTo>
                    <a:lnTo>
                      <a:pt x="162" y="243"/>
                    </a:lnTo>
                    <a:lnTo>
                      <a:pt x="164" y="242"/>
                    </a:lnTo>
                    <a:lnTo>
                      <a:pt x="165" y="240"/>
                    </a:lnTo>
                    <a:lnTo>
                      <a:pt x="167" y="240"/>
                    </a:lnTo>
                    <a:lnTo>
                      <a:pt x="168" y="242"/>
                    </a:lnTo>
                    <a:lnTo>
                      <a:pt x="170" y="242"/>
                    </a:lnTo>
                    <a:lnTo>
                      <a:pt x="171" y="243"/>
                    </a:lnTo>
                    <a:lnTo>
                      <a:pt x="171" y="244"/>
                    </a:lnTo>
                    <a:lnTo>
                      <a:pt x="172" y="244"/>
                    </a:lnTo>
                    <a:lnTo>
                      <a:pt x="171" y="245"/>
                    </a:lnTo>
                    <a:lnTo>
                      <a:pt x="172" y="247"/>
                    </a:lnTo>
                    <a:lnTo>
                      <a:pt x="173" y="247"/>
                    </a:lnTo>
                    <a:lnTo>
                      <a:pt x="173" y="245"/>
                    </a:lnTo>
                    <a:lnTo>
                      <a:pt x="175" y="247"/>
                    </a:lnTo>
                    <a:lnTo>
                      <a:pt x="178" y="245"/>
                    </a:lnTo>
                    <a:lnTo>
                      <a:pt x="180" y="248"/>
                    </a:lnTo>
                    <a:lnTo>
                      <a:pt x="180" y="251"/>
                    </a:lnTo>
                    <a:lnTo>
                      <a:pt x="181" y="250"/>
                    </a:lnTo>
                    <a:lnTo>
                      <a:pt x="184" y="250"/>
                    </a:lnTo>
                    <a:lnTo>
                      <a:pt x="187" y="252"/>
                    </a:lnTo>
                    <a:lnTo>
                      <a:pt x="191" y="248"/>
                    </a:lnTo>
                    <a:lnTo>
                      <a:pt x="193" y="249"/>
                    </a:lnTo>
                    <a:lnTo>
                      <a:pt x="195" y="250"/>
                    </a:lnTo>
                    <a:lnTo>
                      <a:pt x="195" y="251"/>
                    </a:lnTo>
                    <a:lnTo>
                      <a:pt x="196" y="253"/>
                    </a:lnTo>
                    <a:lnTo>
                      <a:pt x="199" y="256"/>
                    </a:lnTo>
                    <a:lnTo>
                      <a:pt x="200" y="256"/>
                    </a:lnTo>
                    <a:lnTo>
                      <a:pt x="200" y="253"/>
                    </a:lnTo>
                    <a:lnTo>
                      <a:pt x="203" y="254"/>
                    </a:lnTo>
                    <a:lnTo>
                      <a:pt x="203" y="253"/>
                    </a:lnTo>
                    <a:lnTo>
                      <a:pt x="204" y="253"/>
                    </a:lnTo>
                    <a:lnTo>
                      <a:pt x="206" y="251"/>
                    </a:lnTo>
                    <a:lnTo>
                      <a:pt x="207" y="250"/>
                    </a:lnTo>
                    <a:lnTo>
                      <a:pt x="208" y="249"/>
                    </a:lnTo>
                    <a:lnTo>
                      <a:pt x="210" y="250"/>
                    </a:lnTo>
                    <a:lnTo>
                      <a:pt x="211" y="249"/>
                    </a:lnTo>
                    <a:lnTo>
                      <a:pt x="212" y="247"/>
                    </a:lnTo>
                    <a:lnTo>
                      <a:pt x="212" y="245"/>
                    </a:lnTo>
                    <a:lnTo>
                      <a:pt x="211" y="244"/>
                    </a:lnTo>
                    <a:lnTo>
                      <a:pt x="212" y="243"/>
                    </a:lnTo>
                    <a:lnTo>
                      <a:pt x="211" y="243"/>
                    </a:lnTo>
                    <a:lnTo>
                      <a:pt x="212" y="242"/>
                    </a:lnTo>
                    <a:lnTo>
                      <a:pt x="214" y="243"/>
                    </a:lnTo>
                    <a:lnTo>
                      <a:pt x="214" y="241"/>
                    </a:lnTo>
                    <a:lnTo>
                      <a:pt x="211" y="236"/>
                    </a:lnTo>
                    <a:lnTo>
                      <a:pt x="212" y="233"/>
                    </a:lnTo>
                    <a:lnTo>
                      <a:pt x="214" y="232"/>
                    </a:lnTo>
                    <a:lnTo>
                      <a:pt x="217" y="232"/>
                    </a:lnTo>
                    <a:lnTo>
                      <a:pt x="220" y="233"/>
                    </a:lnTo>
                    <a:lnTo>
                      <a:pt x="222" y="231"/>
                    </a:lnTo>
                    <a:lnTo>
                      <a:pt x="224" y="232"/>
                    </a:lnTo>
                    <a:lnTo>
                      <a:pt x="223" y="233"/>
                    </a:lnTo>
                    <a:lnTo>
                      <a:pt x="224" y="233"/>
                    </a:lnTo>
                    <a:lnTo>
                      <a:pt x="224" y="227"/>
                    </a:lnTo>
                    <a:lnTo>
                      <a:pt x="228" y="227"/>
                    </a:lnTo>
                    <a:lnTo>
                      <a:pt x="229" y="229"/>
                    </a:lnTo>
                    <a:lnTo>
                      <a:pt x="230" y="228"/>
                    </a:lnTo>
                    <a:lnTo>
                      <a:pt x="230" y="227"/>
                    </a:lnTo>
                    <a:lnTo>
                      <a:pt x="232" y="226"/>
                    </a:lnTo>
                    <a:lnTo>
                      <a:pt x="234" y="226"/>
                    </a:lnTo>
                    <a:lnTo>
                      <a:pt x="235" y="225"/>
                    </a:lnTo>
                    <a:lnTo>
                      <a:pt x="235" y="223"/>
                    </a:lnTo>
                    <a:lnTo>
                      <a:pt x="238" y="223"/>
                    </a:lnTo>
                    <a:lnTo>
                      <a:pt x="239" y="223"/>
                    </a:lnTo>
                    <a:lnTo>
                      <a:pt x="240" y="221"/>
                    </a:lnTo>
                    <a:lnTo>
                      <a:pt x="241" y="220"/>
                    </a:lnTo>
                    <a:lnTo>
                      <a:pt x="244" y="222"/>
                    </a:lnTo>
                    <a:lnTo>
                      <a:pt x="246" y="220"/>
                    </a:lnTo>
                    <a:lnTo>
                      <a:pt x="246" y="219"/>
                    </a:lnTo>
                    <a:lnTo>
                      <a:pt x="244" y="219"/>
                    </a:lnTo>
                    <a:lnTo>
                      <a:pt x="245" y="216"/>
                    </a:lnTo>
                    <a:lnTo>
                      <a:pt x="247" y="218"/>
                    </a:lnTo>
                    <a:lnTo>
                      <a:pt x="249" y="218"/>
                    </a:lnTo>
                    <a:lnTo>
                      <a:pt x="249" y="214"/>
                    </a:lnTo>
                    <a:lnTo>
                      <a:pt x="249" y="213"/>
                    </a:lnTo>
                    <a:lnTo>
                      <a:pt x="249" y="214"/>
                    </a:lnTo>
                    <a:lnTo>
                      <a:pt x="251" y="213"/>
                    </a:lnTo>
                    <a:lnTo>
                      <a:pt x="254" y="210"/>
                    </a:lnTo>
                    <a:lnTo>
                      <a:pt x="254" y="213"/>
                    </a:lnTo>
                    <a:lnTo>
                      <a:pt x="254" y="215"/>
                    </a:lnTo>
                    <a:lnTo>
                      <a:pt x="256" y="216"/>
                    </a:lnTo>
                    <a:lnTo>
                      <a:pt x="257" y="215"/>
                    </a:lnTo>
                    <a:lnTo>
                      <a:pt x="259" y="218"/>
                    </a:lnTo>
                    <a:lnTo>
                      <a:pt x="260" y="216"/>
                    </a:lnTo>
                    <a:lnTo>
                      <a:pt x="262" y="218"/>
                    </a:lnTo>
                    <a:lnTo>
                      <a:pt x="262" y="217"/>
                    </a:lnTo>
                    <a:lnTo>
                      <a:pt x="264" y="218"/>
                    </a:lnTo>
                    <a:lnTo>
                      <a:pt x="267" y="216"/>
                    </a:lnTo>
                    <a:lnTo>
                      <a:pt x="267" y="218"/>
                    </a:lnTo>
                    <a:lnTo>
                      <a:pt x="266" y="218"/>
                    </a:lnTo>
                    <a:lnTo>
                      <a:pt x="269" y="219"/>
                    </a:lnTo>
                    <a:lnTo>
                      <a:pt x="270" y="219"/>
                    </a:lnTo>
                    <a:lnTo>
                      <a:pt x="270" y="221"/>
                    </a:lnTo>
                    <a:lnTo>
                      <a:pt x="271" y="221"/>
                    </a:lnTo>
                    <a:lnTo>
                      <a:pt x="271" y="220"/>
                    </a:lnTo>
                    <a:lnTo>
                      <a:pt x="272" y="222"/>
                    </a:lnTo>
                    <a:lnTo>
                      <a:pt x="273" y="222"/>
                    </a:lnTo>
                    <a:lnTo>
                      <a:pt x="273" y="223"/>
                    </a:lnTo>
                    <a:lnTo>
                      <a:pt x="274" y="223"/>
                    </a:lnTo>
                    <a:lnTo>
                      <a:pt x="274" y="226"/>
                    </a:lnTo>
                    <a:lnTo>
                      <a:pt x="275" y="227"/>
                    </a:lnTo>
                    <a:lnTo>
                      <a:pt x="276" y="223"/>
                    </a:lnTo>
                    <a:lnTo>
                      <a:pt x="276" y="225"/>
                    </a:lnTo>
                    <a:lnTo>
                      <a:pt x="276" y="226"/>
                    </a:lnTo>
                    <a:lnTo>
                      <a:pt x="278" y="228"/>
                    </a:lnTo>
                    <a:lnTo>
                      <a:pt x="281" y="233"/>
                    </a:lnTo>
                    <a:lnTo>
                      <a:pt x="285" y="236"/>
                    </a:lnTo>
                    <a:lnTo>
                      <a:pt x="287" y="235"/>
                    </a:lnTo>
                    <a:lnTo>
                      <a:pt x="289" y="234"/>
                    </a:lnTo>
                    <a:lnTo>
                      <a:pt x="287" y="231"/>
                    </a:lnTo>
                    <a:lnTo>
                      <a:pt x="287" y="227"/>
                    </a:lnTo>
                    <a:lnTo>
                      <a:pt x="290" y="223"/>
                    </a:lnTo>
                    <a:lnTo>
                      <a:pt x="292" y="223"/>
                    </a:lnTo>
                    <a:lnTo>
                      <a:pt x="292" y="222"/>
                    </a:lnTo>
                    <a:lnTo>
                      <a:pt x="290" y="216"/>
                    </a:lnTo>
                    <a:lnTo>
                      <a:pt x="292" y="216"/>
                    </a:lnTo>
                    <a:lnTo>
                      <a:pt x="290" y="214"/>
                    </a:lnTo>
                    <a:lnTo>
                      <a:pt x="289" y="214"/>
                    </a:lnTo>
                    <a:lnTo>
                      <a:pt x="290" y="213"/>
                    </a:lnTo>
                    <a:lnTo>
                      <a:pt x="291" y="212"/>
                    </a:lnTo>
                    <a:lnTo>
                      <a:pt x="290" y="210"/>
                    </a:lnTo>
                    <a:lnTo>
                      <a:pt x="292" y="210"/>
                    </a:lnTo>
                    <a:lnTo>
                      <a:pt x="293" y="212"/>
                    </a:lnTo>
                    <a:lnTo>
                      <a:pt x="294" y="213"/>
                    </a:lnTo>
                    <a:lnTo>
                      <a:pt x="295" y="210"/>
                    </a:lnTo>
                    <a:lnTo>
                      <a:pt x="295" y="213"/>
                    </a:lnTo>
                    <a:lnTo>
                      <a:pt x="297" y="213"/>
                    </a:lnTo>
                    <a:lnTo>
                      <a:pt x="297" y="210"/>
                    </a:lnTo>
                    <a:lnTo>
                      <a:pt x="300" y="211"/>
                    </a:lnTo>
                    <a:lnTo>
                      <a:pt x="301" y="210"/>
                    </a:lnTo>
                    <a:lnTo>
                      <a:pt x="303" y="211"/>
                    </a:lnTo>
                    <a:lnTo>
                      <a:pt x="304" y="210"/>
                    </a:lnTo>
                    <a:lnTo>
                      <a:pt x="303" y="206"/>
                    </a:lnTo>
                    <a:lnTo>
                      <a:pt x="303" y="207"/>
                    </a:lnTo>
                    <a:lnTo>
                      <a:pt x="305" y="209"/>
                    </a:lnTo>
                    <a:lnTo>
                      <a:pt x="308" y="208"/>
                    </a:lnTo>
                    <a:lnTo>
                      <a:pt x="308" y="205"/>
                    </a:lnTo>
                    <a:lnTo>
                      <a:pt x="309" y="204"/>
                    </a:lnTo>
                    <a:lnTo>
                      <a:pt x="309" y="202"/>
                    </a:lnTo>
                    <a:lnTo>
                      <a:pt x="309" y="200"/>
                    </a:lnTo>
                    <a:lnTo>
                      <a:pt x="306" y="201"/>
                    </a:lnTo>
                    <a:lnTo>
                      <a:pt x="305" y="199"/>
                    </a:lnTo>
                    <a:lnTo>
                      <a:pt x="309" y="192"/>
                    </a:lnTo>
                    <a:lnTo>
                      <a:pt x="308" y="191"/>
                    </a:lnTo>
                    <a:lnTo>
                      <a:pt x="307" y="190"/>
                    </a:lnTo>
                    <a:lnTo>
                      <a:pt x="309" y="190"/>
                    </a:lnTo>
                    <a:lnTo>
                      <a:pt x="309" y="191"/>
                    </a:lnTo>
                    <a:lnTo>
                      <a:pt x="311" y="192"/>
                    </a:lnTo>
                    <a:lnTo>
                      <a:pt x="312" y="191"/>
                    </a:lnTo>
                    <a:lnTo>
                      <a:pt x="312" y="190"/>
                    </a:lnTo>
                    <a:lnTo>
                      <a:pt x="311" y="190"/>
                    </a:lnTo>
                    <a:lnTo>
                      <a:pt x="311" y="188"/>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8" name="Group 140">
              <a:extLst>
                <a:ext uri="{FF2B5EF4-FFF2-40B4-BE49-F238E27FC236}">
                  <a16:creationId xmlns:a16="http://schemas.microsoft.com/office/drawing/2014/main" id="{E2C1411A-37E5-C346-BBEB-7CCB151F67D2}"/>
                </a:ext>
              </a:extLst>
            </p:cNvPr>
            <p:cNvGrpSpPr>
              <a:grpSpLocks/>
            </p:cNvGrpSpPr>
            <p:nvPr/>
          </p:nvGrpSpPr>
          <p:grpSpPr bwMode="auto">
            <a:xfrm>
              <a:off x="1017" y="3100"/>
              <a:ext cx="129" cy="104"/>
              <a:chOff x="1017" y="3100"/>
              <a:chExt cx="129" cy="104"/>
            </a:xfrm>
          </p:grpSpPr>
          <p:sp>
            <p:nvSpPr>
              <p:cNvPr id="134" name="Freeform 138">
                <a:extLst>
                  <a:ext uri="{FF2B5EF4-FFF2-40B4-BE49-F238E27FC236}">
                    <a16:creationId xmlns:a16="http://schemas.microsoft.com/office/drawing/2014/main" id="{C219272E-7760-1D28-5CBF-EAF392356CF5}"/>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35" name="Freeform 139">
                <a:extLst>
                  <a:ext uri="{FF2B5EF4-FFF2-40B4-BE49-F238E27FC236}">
                    <a16:creationId xmlns:a16="http://schemas.microsoft.com/office/drawing/2014/main" id="{83667902-E4E4-F0C3-495F-032EA8DB004E}"/>
                  </a:ext>
                </a:extLst>
              </p:cNvPr>
              <p:cNvSpPr>
                <a:spLocks/>
              </p:cNvSpPr>
              <p:nvPr/>
            </p:nvSpPr>
            <p:spPr bwMode="auto">
              <a:xfrm>
                <a:off x="1017" y="3100"/>
                <a:ext cx="129" cy="104"/>
              </a:xfrm>
              <a:custGeom>
                <a:avLst/>
                <a:gdLst>
                  <a:gd name="T0" fmla="*/ 111 w 129"/>
                  <a:gd name="T1" fmla="*/ 86 h 104"/>
                  <a:gd name="T2" fmla="*/ 107 w 129"/>
                  <a:gd name="T3" fmla="*/ 84 h 104"/>
                  <a:gd name="T4" fmla="*/ 100 w 129"/>
                  <a:gd name="T5" fmla="*/ 87 h 104"/>
                  <a:gd name="T6" fmla="*/ 98 w 129"/>
                  <a:gd name="T7" fmla="*/ 87 h 104"/>
                  <a:gd name="T8" fmla="*/ 94 w 129"/>
                  <a:gd name="T9" fmla="*/ 82 h 104"/>
                  <a:gd name="T10" fmla="*/ 92 w 129"/>
                  <a:gd name="T11" fmla="*/ 79 h 104"/>
                  <a:gd name="T12" fmla="*/ 88 w 129"/>
                  <a:gd name="T13" fmla="*/ 80 h 104"/>
                  <a:gd name="T14" fmla="*/ 85 w 129"/>
                  <a:gd name="T15" fmla="*/ 79 h 104"/>
                  <a:gd name="T16" fmla="*/ 78 w 129"/>
                  <a:gd name="T17" fmla="*/ 77 h 104"/>
                  <a:gd name="T18" fmla="*/ 73 w 129"/>
                  <a:gd name="T19" fmla="*/ 85 h 104"/>
                  <a:gd name="T20" fmla="*/ 70 w 129"/>
                  <a:gd name="T21" fmla="*/ 83 h 104"/>
                  <a:gd name="T22" fmla="*/ 60 w 129"/>
                  <a:gd name="T23" fmla="*/ 88 h 104"/>
                  <a:gd name="T24" fmla="*/ 54 w 129"/>
                  <a:gd name="T25" fmla="*/ 93 h 104"/>
                  <a:gd name="T26" fmla="*/ 44 w 129"/>
                  <a:gd name="T27" fmla="*/ 95 h 104"/>
                  <a:gd name="T28" fmla="*/ 37 w 129"/>
                  <a:gd name="T29" fmla="*/ 103 h 104"/>
                  <a:gd name="T30" fmla="*/ 31 w 129"/>
                  <a:gd name="T31" fmla="*/ 102 h 104"/>
                  <a:gd name="T32" fmla="*/ 27 w 129"/>
                  <a:gd name="T33" fmla="*/ 99 h 104"/>
                  <a:gd name="T34" fmla="*/ 20 w 129"/>
                  <a:gd name="T35" fmla="*/ 90 h 104"/>
                  <a:gd name="T36" fmla="*/ 25 w 129"/>
                  <a:gd name="T37" fmla="*/ 87 h 104"/>
                  <a:gd name="T38" fmla="*/ 24 w 129"/>
                  <a:gd name="T39" fmla="*/ 82 h 104"/>
                  <a:gd name="T40" fmla="*/ 18 w 129"/>
                  <a:gd name="T41" fmla="*/ 79 h 104"/>
                  <a:gd name="T42" fmla="*/ 14 w 129"/>
                  <a:gd name="T43" fmla="*/ 74 h 104"/>
                  <a:gd name="T44" fmla="*/ 20 w 129"/>
                  <a:gd name="T45" fmla="*/ 63 h 104"/>
                  <a:gd name="T46" fmla="*/ 8 w 129"/>
                  <a:gd name="T47" fmla="*/ 53 h 104"/>
                  <a:gd name="T48" fmla="*/ 9 w 129"/>
                  <a:gd name="T49" fmla="*/ 47 h 104"/>
                  <a:gd name="T50" fmla="*/ 4 w 129"/>
                  <a:gd name="T51" fmla="*/ 44 h 104"/>
                  <a:gd name="T52" fmla="*/ 12 w 129"/>
                  <a:gd name="T53" fmla="*/ 38 h 104"/>
                  <a:gd name="T54" fmla="*/ 16 w 129"/>
                  <a:gd name="T55" fmla="*/ 37 h 104"/>
                  <a:gd name="T56" fmla="*/ 12 w 129"/>
                  <a:gd name="T57" fmla="*/ 31 h 104"/>
                  <a:gd name="T58" fmla="*/ 9 w 129"/>
                  <a:gd name="T59" fmla="*/ 25 h 104"/>
                  <a:gd name="T60" fmla="*/ 0 w 129"/>
                  <a:gd name="T61" fmla="*/ 24 h 104"/>
                  <a:gd name="T62" fmla="*/ 5 w 129"/>
                  <a:gd name="T63" fmla="*/ 18 h 104"/>
                  <a:gd name="T64" fmla="*/ 9 w 129"/>
                  <a:gd name="T65" fmla="*/ 18 h 104"/>
                  <a:gd name="T66" fmla="*/ 18 w 129"/>
                  <a:gd name="T67" fmla="*/ 18 h 104"/>
                  <a:gd name="T68" fmla="*/ 24 w 129"/>
                  <a:gd name="T69" fmla="*/ 13 h 104"/>
                  <a:gd name="T70" fmla="*/ 26 w 129"/>
                  <a:gd name="T71" fmla="*/ 20 h 104"/>
                  <a:gd name="T72" fmla="*/ 38 w 129"/>
                  <a:gd name="T73" fmla="*/ 15 h 104"/>
                  <a:gd name="T74" fmla="*/ 38 w 129"/>
                  <a:gd name="T75" fmla="*/ 10 h 104"/>
                  <a:gd name="T76" fmla="*/ 47 w 129"/>
                  <a:gd name="T77" fmla="*/ 11 h 104"/>
                  <a:gd name="T78" fmla="*/ 55 w 129"/>
                  <a:gd name="T79" fmla="*/ 7 h 104"/>
                  <a:gd name="T80" fmla="*/ 68 w 129"/>
                  <a:gd name="T81" fmla="*/ 6 h 104"/>
                  <a:gd name="T82" fmla="*/ 72 w 129"/>
                  <a:gd name="T83" fmla="*/ 0 h 104"/>
                  <a:gd name="T84" fmla="*/ 85 w 129"/>
                  <a:gd name="T85" fmla="*/ 0 h 104"/>
                  <a:gd name="T86" fmla="*/ 88 w 129"/>
                  <a:gd name="T87" fmla="*/ 7 h 104"/>
                  <a:gd name="T88" fmla="*/ 93 w 129"/>
                  <a:gd name="T89" fmla="*/ 8 h 104"/>
                  <a:gd name="T90" fmla="*/ 95 w 129"/>
                  <a:gd name="T91" fmla="*/ 14 h 104"/>
                  <a:gd name="T92" fmla="*/ 101 w 129"/>
                  <a:gd name="T93" fmla="*/ 16 h 104"/>
                  <a:gd name="T94" fmla="*/ 103 w 129"/>
                  <a:gd name="T95" fmla="*/ 25 h 104"/>
                  <a:gd name="T96" fmla="*/ 111 w 129"/>
                  <a:gd name="T97" fmla="*/ 26 h 104"/>
                  <a:gd name="T98" fmla="*/ 119 w 129"/>
                  <a:gd name="T99" fmla="*/ 39 h 104"/>
                  <a:gd name="T100" fmla="*/ 128 w 129"/>
                  <a:gd name="T101" fmla="*/ 46 h 104"/>
                  <a:gd name="T102" fmla="*/ 118 w 129"/>
                  <a:gd name="T103" fmla="*/ 58 h 104"/>
                  <a:gd name="T104" fmla="*/ 110 w 129"/>
                  <a:gd name="T105" fmla="*/ 59 h 104"/>
                  <a:gd name="T106" fmla="*/ 109 w 129"/>
                  <a:gd name="T107" fmla="*/ 68 h 104"/>
                  <a:gd name="T108" fmla="*/ 113 w 129"/>
                  <a:gd name="T109" fmla="*/ 7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9"/>
                  <a:gd name="T166" fmla="*/ 0 h 104"/>
                  <a:gd name="T167" fmla="*/ 129 w 129"/>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9" h="104">
                    <a:moveTo>
                      <a:pt x="114" y="80"/>
                    </a:moveTo>
                    <a:lnTo>
                      <a:pt x="114" y="82"/>
                    </a:lnTo>
                    <a:lnTo>
                      <a:pt x="112" y="82"/>
                    </a:lnTo>
                    <a:lnTo>
                      <a:pt x="112" y="84"/>
                    </a:lnTo>
                    <a:lnTo>
                      <a:pt x="111" y="86"/>
                    </a:lnTo>
                    <a:lnTo>
                      <a:pt x="109" y="83"/>
                    </a:lnTo>
                    <a:lnTo>
                      <a:pt x="108" y="84"/>
                    </a:lnTo>
                    <a:lnTo>
                      <a:pt x="108" y="86"/>
                    </a:lnTo>
                    <a:lnTo>
                      <a:pt x="107" y="84"/>
                    </a:lnTo>
                    <a:lnTo>
                      <a:pt x="108" y="88"/>
                    </a:lnTo>
                    <a:lnTo>
                      <a:pt x="106" y="90"/>
                    </a:lnTo>
                    <a:lnTo>
                      <a:pt x="104" y="88"/>
                    </a:lnTo>
                    <a:lnTo>
                      <a:pt x="102" y="88"/>
                    </a:lnTo>
                    <a:lnTo>
                      <a:pt x="100" y="87"/>
                    </a:lnTo>
                    <a:lnTo>
                      <a:pt x="100" y="88"/>
                    </a:lnTo>
                    <a:lnTo>
                      <a:pt x="99" y="87"/>
                    </a:lnTo>
                    <a:lnTo>
                      <a:pt x="99" y="88"/>
                    </a:lnTo>
                    <a:lnTo>
                      <a:pt x="98" y="86"/>
                    </a:lnTo>
                    <a:lnTo>
                      <a:pt x="98" y="87"/>
                    </a:lnTo>
                    <a:lnTo>
                      <a:pt x="97" y="86"/>
                    </a:lnTo>
                    <a:lnTo>
                      <a:pt x="97" y="84"/>
                    </a:lnTo>
                    <a:lnTo>
                      <a:pt x="96" y="85"/>
                    </a:lnTo>
                    <a:lnTo>
                      <a:pt x="96" y="81"/>
                    </a:lnTo>
                    <a:lnTo>
                      <a:pt x="94" y="82"/>
                    </a:lnTo>
                    <a:lnTo>
                      <a:pt x="94" y="81"/>
                    </a:lnTo>
                    <a:lnTo>
                      <a:pt x="93" y="80"/>
                    </a:lnTo>
                    <a:lnTo>
                      <a:pt x="92" y="81"/>
                    </a:lnTo>
                    <a:lnTo>
                      <a:pt x="92" y="80"/>
                    </a:lnTo>
                    <a:lnTo>
                      <a:pt x="92" y="79"/>
                    </a:lnTo>
                    <a:lnTo>
                      <a:pt x="91" y="80"/>
                    </a:lnTo>
                    <a:lnTo>
                      <a:pt x="91" y="77"/>
                    </a:lnTo>
                    <a:lnTo>
                      <a:pt x="90" y="78"/>
                    </a:lnTo>
                    <a:lnTo>
                      <a:pt x="89" y="79"/>
                    </a:lnTo>
                    <a:lnTo>
                      <a:pt x="88" y="80"/>
                    </a:lnTo>
                    <a:lnTo>
                      <a:pt x="87" y="80"/>
                    </a:lnTo>
                    <a:lnTo>
                      <a:pt x="86" y="80"/>
                    </a:lnTo>
                    <a:lnTo>
                      <a:pt x="86" y="79"/>
                    </a:lnTo>
                    <a:lnTo>
                      <a:pt x="85" y="79"/>
                    </a:lnTo>
                    <a:lnTo>
                      <a:pt x="83" y="78"/>
                    </a:lnTo>
                    <a:lnTo>
                      <a:pt x="83" y="79"/>
                    </a:lnTo>
                    <a:lnTo>
                      <a:pt x="82" y="80"/>
                    </a:lnTo>
                    <a:lnTo>
                      <a:pt x="80" y="80"/>
                    </a:lnTo>
                    <a:lnTo>
                      <a:pt x="78" y="77"/>
                    </a:lnTo>
                    <a:lnTo>
                      <a:pt x="77" y="78"/>
                    </a:lnTo>
                    <a:lnTo>
                      <a:pt x="74" y="79"/>
                    </a:lnTo>
                    <a:lnTo>
                      <a:pt x="76" y="82"/>
                    </a:lnTo>
                    <a:lnTo>
                      <a:pt x="73" y="84"/>
                    </a:lnTo>
                    <a:lnTo>
                      <a:pt x="73" y="85"/>
                    </a:lnTo>
                    <a:lnTo>
                      <a:pt x="72" y="84"/>
                    </a:lnTo>
                    <a:lnTo>
                      <a:pt x="72" y="85"/>
                    </a:lnTo>
                    <a:lnTo>
                      <a:pt x="71" y="86"/>
                    </a:lnTo>
                    <a:lnTo>
                      <a:pt x="70" y="86"/>
                    </a:lnTo>
                    <a:lnTo>
                      <a:pt x="70" y="83"/>
                    </a:lnTo>
                    <a:lnTo>
                      <a:pt x="64" y="84"/>
                    </a:lnTo>
                    <a:lnTo>
                      <a:pt x="64" y="87"/>
                    </a:lnTo>
                    <a:lnTo>
                      <a:pt x="64" y="88"/>
                    </a:lnTo>
                    <a:lnTo>
                      <a:pt x="60" y="88"/>
                    </a:lnTo>
                    <a:lnTo>
                      <a:pt x="60" y="90"/>
                    </a:lnTo>
                    <a:lnTo>
                      <a:pt x="58" y="88"/>
                    </a:lnTo>
                    <a:lnTo>
                      <a:pt x="57" y="92"/>
                    </a:lnTo>
                    <a:lnTo>
                      <a:pt x="56" y="93"/>
                    </a:lnTo>
                    <a:lnTo>
                      <a:pt x="54" y="93"/>
                    </a:lnTo>
                    <a:lnTo>
                      <a:pt x="53" y="92"/>
                    </a:lnTo>
                    <a:lnTo>
                      <a:pt x="52" y="92"/>
                    </a:lnTo>
                    <a:lnTo>
                      <a:pt x="50" y="93"/>
                    </a:lnTo>
                    <a:lnTo>
                      <a:pt x="46" y="95"/>
                    </a:lnTo>
                    <a:lnTo>
                      <a:pt x="44" y="95"/>
                    </a:lnTo>
                    <a:lnTo>
                      <a:pt x="40" y="90"/>
                    </a:lnTo>
                    <a:lnTo>
                      <a:pt x="39" y="91"/>
                    </a:lnTo>
                    <a:lnTo>
                      <a:pt x="37" y="99"/>
                    </a:lnTo>
                    <a:lnTo>
                      <a:pt x="37" y="102"/>
                    </a:lnTo>
                    <a:lnTo>
                      <a:pt x="37" y="103"/>
                    </a:lnTo>
                    <a:lnTo>
                      <a:pt x="37" y="104"/>
                    </a:lnTo>
                    <a:lnTo>
                      <a:pt x="36" y="103"/>
                    </a:lnTo>
                    <a:lnTo>
                      <a:pt x="35" y="101"/>
                    </a:lnTo>
                    <a:lnTo>
                      <a:pt x="33" y="100"/>
                    </a:lnTo>
                    <a:lnTo>
                      <a:pt x="31" y="102"/>
                    </a:lnTo>
                    <a:lnTo>
                      <a:pt x="31" y="101"/>
                    </a:lnTo>
                    <a:lnTo>
                      <a:pt x="31" y="99"/>
                    </a:lnTo>
                    <a:lnTo>
                      <a:pt x="30" y="99"/>
                    </a:lnTo>
                    <a:lnTo>
                      <a:pt x="27" y="100"/>
                    </a:lnTo>
                    <a:lnTo>
                      <a:pt x="27" y="99"/>
                    </a:lnTo>
                    <a:lnTo>
                      <a:pt x="22" y="99"/>
                    </a:lnTo>
                    <a:lnTo>
                      <a:pt x="21" y="97"/>
                    </a:lnTo>
                    <a:lnTo>
                      <a:pt x="19" y="95"/>
                    </a:lnTo>
                    <a:lnTo>
                      <a:pt x="18" y="93"/>
                    </a:lnTo>
                    <a:lnTo>
                      <a:pt x="20" y="90"/>
                    </a:lnTo>
                    <a:lnTo>
                      <a:pt x="22" y="90"/>
                    </a:lnTo>
                    <a:lnTo>
                      <a:pt x="23" y="91"/>
                    </a:lnTo>
                    <a:lnTo>
                      <a:pt x="25" y="88"/>
                    </a:lnTo>
                    <a:lnTo>
                      <a:pt x="25" y="87"/>
                    </a:lnTo>
                    <a:lnTo>
                      <a:pt x="21" y="88"/>
                    </a:lnTo>
                    <a:lnTo>
                      <a:pt x="20" y="88"/>
                    </a:lnTo>
                    <a:lnTo>
                      <a:pt x="20" y="87"/>
                    </a:lnTo>
                    <a:lnTo>
                      <a:pt x="24" y="84"/>
                    </a:lnTo>
                    <a:lnTo>
                      <a:pt x="24" y="82"/>
                    </a:lnTo>
                    <a:lnTo>
                      <a:pt x="23" y="80"/>
                    </a:lnTo>
                    <a:lnTo>
                      <a:pt x="25" y="80"/>
                    </a:lnTo>
                    <a:lnTo>
                      <a:pt x="23" y="78"/>
                    </a:lnTo>
                    <a:lnTo>
                      <a:pt x="18" y="79"/>
                    </a:lnTo>
                    <a:lnTo>
                      <a:pt x="18" y="76"/>
                    </a:lnTo>
                    <a:lnTo>
                      <a:pt x="17" y="76"/>
                    </a:lnTo>
                    <a:lnTo>
                      <a:pt x="16" y="75"/>
                    </a:lnTo>
                    <a:lnTo>
                      <a:pt x="14" y="75"/>
                    </a:lnTo>
                    <a:lnTo>
                      <a:pt x="14" y="74"/>
                    </a:lnTo>
                    <a:lnTo>
                      <a:pt x="14" y="72"/>
                    </a:lnTo>
                    <a:lnTo>
                      <a:pt x="14" y="71"/>
                    </a:lnTo>
                    <a:lnTo>
                      <a:pt x="15" y="67"/>
                    </a:lnTo>
                    <a:lnTo>
                      <a:pt x="18" y="70"/>
                    </a:lnTo>
                    <a:lnTo>
                      <a:pt x="20" y="63"/>
                    </a:lnTo>
                    <a:lnTo>
                      <a:pt x="15" y="62"/>
                    </a:lnTo>
                    <a:lnTo>
                      <a:pt x="13" y="59"/>
                    </a:lnTo>
                    <a:lnTo>
                      <a:pt x="12" y="58"/>
                    </a:lnTo>
                    <a:lnTo>
                      <a:pt x="8" y="53"/>
                    </a:lnTo>
                    <a:lnTo>
                      <a:pt x="8" y="52"/>
                    </a:lnTo>
                    <a:lnTo>
                      <a:pt x="9" y="50"/>
                    </a:lnTo>
                    <a:lnTo>
                      <a:pt x="8" y="50"/>
                    </a:lnTo>
                    <a:lnTo>
                      <a:pt x="9" y="48"/>
                    </a:lnTo>
                    <a:lnTo>
                      <a:pt x="9" y="47"/>
                    </a:lnTo>
                    <a:lnTo>
                      <a:pt x="8" y="47"/>
                    </a:lnTo>
                    <a:lnTo>
                      <a:pt x="8" y="46"/>
                    </a:lnTo>
                    <a:lnTo>
                      <a:pt x="6" y="46"/>
                    </a:lnTo>
                    <a:lnTo>
                      <a:pt x="6" y="44"/>
                    </a:lnTo>
                    <a:lnTo>
                      <a:pt x="4" y="44"/>
                    </a:lnTo>
                    <a:lnTo>
                      <a:pt x="4" y="42"/>
                    </a:lnTo>
                    <a:lnTo>
                      <a:pt x="5" y="42"/>
                    </a:lnTo>
                    <a:lnTo>
                      <a:pt x="7" y="41"/>
                    </a:lnTo>
                    <a:lnTo>
                      <a:pt x="7" y="38"/>
                    </a:lnTo>
                    <a:lnTo>
                      <a:pt x="12" y="38"/>
                    </a:lnTo>
                    <a:lnTo>
                      <a:pt x="13" y="39"/>
                    </a:lnTo>
                    <a:lnTo>
                      <a:pt x="14" y="38"/>
                    </a:lnTo>
                    <a:lnTo>
                      <a:pt x="16" y="38"/>
                    </a:lnTo>
                    <a:lnTo>
                      <a:pt x="16" y="37"/>
                    </a:lnTo>
                    <a:lnTo>
                      <a:pt x="14" y="36"/>
                    </a:lnTo>
                    <a:lnTo>
                      <a:pt x="15" y="35"/>
                    </a:lnTo>
                    <a:lnTo>
                      <a:pt x="12" y="35"/>
                    </a:lnTo>
                    <a:lnTo>
                      <a:pt x="12" y="31"/>
                    </a:lnTo>
                    <a:lnTo>
                      <a:pt x="11" y="32"/>
                    </a:lnTo>
                    <a:lnTo>
                      <a:pt x="9" y="31"/>
                    </a:lnTo>
                    <a:lnTo>
                      <a:pt x="9" y="27"/>
                    </a:lnTo>
                    <a:lnTo>
                      <a:pt x="8" y="25"/>
                    </a:lnTo>
                    <a:lnTo>
                      <a:pt x="9" y="25"/>
                    </a:lnTo>
                    <a:lnTo>
                      <a:pt x="8" y="22"/>
                    </a:lnTo>
                    <a:lnTo>
                      <a:pt x="5" y="23"/>
                    </a:lnTo>
                    <a:lnTo>
                      <a:pt x="3" y="24"/>
                    </a:lnTo>
                    <a:lnTo>
                      <a:pt x="2" y="22"/>
                    </a:lnTo>
                    <a:lnTo>
                      <a:pt x="0" y="24"/>
                    </a:lnTo>
                    <a:lnTo>
                      <a:pt x="0" y="22"/>
                    </a:lnTo>
                    <a:lnTo>
                      <a:pt x="0" y="21"/>
                    </a:lnTo>
                    <a:lnTo>
                      <a:pt x="4" y="21"/>
                    </a:lnTo>
                    <a:lnTo>
                      <a:pt x="4" y="19"/>
                    </a:lnTo>
                    <a:lnTo>
                      <a:pt x="5" y="18"/>
                    </a:lnTo>
                    <a:lnTo>
                      <a:pt x="5" y="19"/>
                    </a:lnTo>
                    <a:lnTo>
                      <a:pt x="6" y="20"/>
                    </a:lnTo>
                    <a:lnTo>
                      <a:pt x="9" y="19"/>
                    </a:lnTo>
                    <a:lnTo>
                      <a:pt x="9" y="18"/>
                    </a:lnTo>
                    <a:lnTo>
                      <a:pt x="14" y="17"/>
                    </a:lnTo>
                    <a:lnTo>
                      <a:pt x="16" y="16"/>
                    </a:lnTo>
                    <a:lnTo>
                      <a:pt x="17" y="19"/>
                    </a:lnTo>
                    <a:lnTo>
                      <a:pt x="18" y="18"/>
                    </a:lnTo>
                    <a:lnTo>
                      <a:pt x="21" y="16"/>
                    </a:lnTo>
                    <a:lnTo>
                      <a:pt x="20" y="14"/>
                    </a:lnTo>
                    <a:lnTo>
                      <a:pt x="22" y="14"/>
                    </a:lnTo>
                    <a:lnTo>
                      <a:pt x="22" y="12"/>
                    </a:lnTo>
                    <a:lnTo>
                      <a:pt x="24" y="13"/>
                    </a:lnTo>
                    <a:lnTo>
                      <a:pt x="25" y="14"/>
                    </a:lnTo>
                    <a:lnTo>
                      <a:pt x="26" y="14"/>
                    </a:lnTo>
                    <a:lnTo>
                      <a:pt x="26" y="15"/>
                    </a:lnTo>
                    <a:lnTo>
                      <a:pt x="26" y="18"/>
                    </a:lnTo>
                    <a:lnTo>
                      <a:pt x="26" y="20"/>
                    </a:lnTo>
                    <a:lnTo>
                      <a:pt x="29" y="20"/>
                    </a:lnTo>
                    <a:lnTo>
                      <a:pt x="36" y="21"/>
                    </a:lnTo>
                    <a:lnTo>
                      <a:pt x="38" y="21"/>
                    </a:lnTo>
                    <a:lnTo>
                      <a:pt x="36" y="18"/>
                    </a:lnTo>
                    <a:lnTo>
                      <a:pt x="38" y="15"/>
                    </a:lnTo>
                    <a:lnTo>
                      <a:pt x="37" y="15"/>
                    </a:lnTo>
                    <a:lnTo>
                      <a:pt x="37" y="14"/>
                    </a:lnTo>
                    <a:lnTo>
                      <a:pt x="37" y="11"/>
                    </a:lnTo>
                    <a:lnTo>
                      <a:pt x="38" y="11"/>
                    </a:lnTo>
                    <a:lnTo>
                      <a:pt x="38" y="10"/>
                    </a:lnTo>
                    <a:lnTo>
                      <a:pt x="40" y="7"/>
                    </a:lnTo>
                    <a:lnTo>
                      <a:pt x="42" y="7"/>
                    </a:lnTo>
                    <a:lnTo>
                      <a:pt x="44" y="8"/>
                    </a:lnTo>
                    <a:lnTo>
                      <a:pt x="46" y="8"/>
                    </a:lnTo>
                    <a:lnTo>
                      <a:pt x="47" y="11"/>
                    </a:lnTo>
                    <a:lnTo>
                      <a:pt x="49" y="10"/>
                    </a:lnTo>
                    <a:lnTo>
                      <a:pt x="50" y="8"/>
                    </a:lnTo>
                    <a:lnTo>
                      <a:pt x="51" y="9"/>
                    </a:lnTo>
                    <a:lnTo>
                      <a:pt x="55" y="8"/>
                    </a:lnTo>
                    <a:lnTo>
                      <a:pt x="55" y="7"/>
                    </a:lnTo>
                    <a:lnTo>
                      <a:pt x="57" y="7"/>
                    </a:lnTo>
                    <a:lnTo>
                      <a:pt x="57" y="4"/>
                    </a:lnTo>
                    <a:lnTo>
                      <a:pt x="61" y="6"/>
                    </a:lnTo>
                    <a:lnTo>
                      <a:pt x="66" y="6"/>
                    </a:lnTo>
                    <a:lnTo>
                      <a:pt x="68" y="6"/>
                    </a:lnTo>
                    <a:lnTo>
                      <a:pt x="68" y="3"/>
                    </a:lnTo>
                    <a:lnTo>
                      <a:pt x="69" y="3"/>
                    </a:lnTo>
                    <a:lnTo>
                      <a:pt x="69" y="1"/>
                    </a:lnTo>
                    <a:lnTo>
                      <a:pt x="72" y="1"/>
                    </a:lnTo>
                    <a:lnTo>
                      <a:pt x="72" y="0"/>
                    </a:lnTo>
                    <a:lnTo>
                      <a:pt x="77" y="1"/>
                    </a:lnTo>
                    <a:lnTo>
                      <a:pt x="80" y="2"/>
                    </a:lnTo>
                    <a:lnTo>
                      <a:pt x="80" y="0"/>
                    </a:lnTo>
                    <a:lnTo>
                      <a:pt x="83" y="1"/>
                    </a:lnTo>
                    <a:lnTo>
                      <a:pt x="85" y="0"/>
                    </a:lnTo>
                    <a:lnTo>
                      <a:pt x="87" y="0"/>
                    </a:lnTo>
                    <a:lnTo>
                      <a:pt x="87" y="5"/>
                    </a:lnTo>
                    <a:lnTo>
                      <a:pt x="86" y="5"/>
                    </a:lnTo>
                    <a:lnTo>
                      <a:pt x="86" y="8"/>
                    </a:lnTo>
                    <a:lnTo>
                      <a:pt x="88" y="7"/>
                    </a:lnTo>
                    <a:lnTo>
                      <a:pt x="88" y="8"/>
                    </a:lnTo>
                    <a:lnTo>
                      <a:pt x="90" y="7"/>
                    </a:lnTo>
                    <a:lnTo>
                      <a:pt x="90" y="6"/>
                    </a:lnTo>
                    <a:lnTo>
                      <a:pt x="91" y="8"/>
                    </a:lnTo>
                    <a:lnTo>
                      <a:pt x="93" y="8"/>
                    </a:lnTo>
                    <a:lnTo>
                      <a:pt x="94" y="11"/>
                    </a:lnTo>
                    <a:lnTo>
                      <a:pt x="93" y="11"/>
                    </a:lnTo>
                    <a:lnTo>
                      <a:pt x="93" y="14"/>
                    </a:lnTo>
                    <a:lnTo>
                      <a:pt x="95" y="14"/>
                    </a:lnTo>
                    <a:lnTo>
                      <a:pt x="98" y="15"/>
                    </a:lnTo>
                    <a:lnTo>
                      <a:pt x="99" y="13"/>
                    </a:lnTo>
                    <a:lnTo>
                      <a:pt x="101" y="13"/>
                    </a:lnTo>
                    <a:lnTo>
                      <a:pt x="103" y="14"/>
                    </a:lnTo>
                    <a:lnTo>
                      <a:pt x="101" y="16"/>
                    </a:lnTo>
                    <a:lnTo>
                      <a:pt x="99" y="17"/>
                    </a:lnTo>
                    <a:lnTo>
                      <a:pt x="100" y="19"/>
                    </a:lnTo>
                    <a:lnTo>
                      <a:pt x="100" y="20"/>
                    </a:lnTo>
                    <a:lnTo>
                      <a:pt x="101" y="22"/>
                    </a:lnTo>
                    <a:lnTo>
                      <a:pt x="103" y="25"/>
                    </a:lnTo>
                    <a:lnTo>
                      <a:pt x="103" y="26"/>
                    </a:lnTo>
                    <a:lnTo>
                      <a:pt x="104" y="27"/>
                    </a:lnTo>
                    <a:lnTo>
                      <a:pt x="108" y="26"/>
                    </a:lnTo>
                    <a:lnTo>
                      <a:pt x="108" y="27"/>
                    </a:lnTo>
                    <a:lnTo>
                      <a:pt x="111" y="26"/>
                    </a:lnTo>
                    <a:lnTo>
                      <a:pt x="111" y="29"/>
                    </a:lnTo>
                    <a:lnTo>
                      <a:pt x="118" y="31"/>
                    </a:lnTo>
                    <a:lnTo>
                      <a:pt x="116" y="38"/>
                    </a:lnTo>
                    <a:lnTo>
                      <a:pt x="118" y="40"/>
                    </a:lnTo>
                    <a:lnTo>
                      <a:pt x="119" y="39"/>
                    </a:lnTo>
                    <a:lnTo>
                      <a:pt x="121" y="41"/>
                    </a:lnTo>
                    <a:lnTo>
                      <a:pt x="125" y="42"/>
                    </a:lnTo>
                    <a:lnTo>
                      <a:pt x="124" y="43"/>
                    </a:lnTo>
                    <a:lnTo>
                      <a:pt x="124" y="44"/>
                    </a:lnTo>
                    <a:lnTo>
                      <a:pt x="128" y="46"/>
                    </a:lnTo>
                    <a:lnTo>
                      <a:pt x="129" y="49"/>
                    </a:lnTo>
                    <a:lnTo>
                      <a:pt x="126" y="55"/>
                    </a:lnTo>
                    <a:lnTo>
                      <a:pt x="123" y="55"/>
                    </a:lnTo>
                    <a:lnTo>
                      <a:pt x="123" y="56"/>
                    </a:lnTo>
                    <a:lnTo>
                      <a:pt x="118" y="58"/>
                    </a:lnTo>
                    <a:lnTo>
                      <a:pt x="115" y="58"/>
                    </a:lnTo>
                    <a:lnTo>
                      <a:pt x="114" y="59"/>
                    </a:lnTo>
                    <a:lnTo>
                      <a:pt x="112" y="59"/>
                    </a:lnTo>
                    <a:lnTo>
                      <a:pt x="110" y="59"/>
                    </a:lnTo>
                    <a:lnTo>
                      <a:pt x="111" y="60"/>
                    </a:lnTo>
                    <a:lnTo>
                      <a:pt x="110" y="61"/>
                    </a:lnTo>
                    <a:lnTo>
                      <a:pt x="109" y="61"/>
                    </a:lnTo>
                    <a:lnTo>
                      <a:pt x="108" y="64"/>
                    </a:lnTo>
                    <a:lnTo>
                      <a:pt x="109" y="68"/>
                    </a:lnTo>
                    <a:lnTo>
                      <a:pt x="111" y="67"/>
                    </a:lnTo>
                    <a:lnTo>
                      <a:pt x="112" y="65"/>
                    </a:lnTo>
                    <a:lnTo>
                      <a:pt x="114" y="67"/>
                    </a:lnTo>
                    <a:lnTo>
                      <a:pt x="115" y="70"/>
                    </a:lnTo>
                    <a:lnTo>
                      <a:pt x="113" y="70"/>
                    </a:lnTo>
                    <a:lnTo>
                      <a:pt x="112" y="73"/>
                    </a:lnTo>
                    <a:lnTo>
                      <a:pt x="113" y="76"/>
                    </a:lnTo>
                    <a:lnTo>
                      <a:pt x="115" y="79"/>
                    </a:lnTo>
                    <a:lnTo>
                      <a:pt x="114" y="80"/>
                    </a:lnTo>
                    <a:close/>
                  </a:path>
                </a:pathLst>
              </a:custGeom>
              <a:noFill/>
              <a:ln w="4763" cap="rnd">
                <a:solidFill>
                  <a:srgbClr val="EAEAE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292929"/>
                  </a:solidFill>
                  <a:effectLst/>
                  <a:uLnTx/>
                  <a:uFillTx/>
                  <a:latin typeface="Calibri" panose="020F0502020204030204"/>
                  <a:ea typeface="+mn-ea"/>
                  <a:cs typeface="+mn-cs"/>
                </a:endParaRPr>
              </a:p>
            </p:txBody>
          </p:sp>
        </p:grpSp>
        <p:grpSp>
          <p:nvGrpSpPr>
            <p:cNvPr id="49" name="Group 143">
              <a:extLst>
                <a:ext uri="{FF2B5EF4-FFF2-40B4-BE49-F238E27FC236}">
                  <a16:creationId xmlns:a16="http://schemas.microsoft.com/office/drawing/2014/main" id="{90EB7FAA-78C3-1044-0B91-32C44798901A}"/>
                </a:ext>
              </a:extLst>
            </p:cNvPr>
            <p:cNvGrpSpPr>
              <a:grpSpLocks/>
            </p:cNvGrpSpPr>
            <p:nvPr/>
          </p:nvGrpSpPr>
          <p:grpSpPr bwMode="auto">
            <a:xfrm>
              <a:off x="696" y="3246"/>
              <a:ext cx="26" cy="26"/>
              <a:chOff x="696" y="3246"/>
              <a:chExt cx="26" cy="26"/>
            </a:xfrm>
          </p:grpSpPr>
          <p:sp>
            <p:nvSpPr>
              <p:cNvPr id="132" name="Rectangle 141">
                <a:extLst>
                  <a:ext uri="{FF2B5EF4-FFF2-40B4-BE49-F238E27FC236}">
                    <a16:creationId xmlns:a16="http://schemas.microsoft.com/office/drawing/2014/main" id="{8F8E8FD7-A70E-F01D-E73E-626D9C6ACD2B}"/>
                  </a:ext>
                </a:extLst>
              </p:cNvPr>
              <p:cNvSpPr>
                <a:spLocks noChangeArrowheads="1"/>
              </p:cNvSpPr>
              <p:nvPr/>
            </p:nvSpPr>
            <p:spPr bwMode="auto">
              <a:xfrm>
                <a:off x="696" y="3246"/>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33" name="Rectangle 142">
                <a:extLst>
                  <a:ext uri="{FF2B5EF4-FFF2-40B4-BE49-F238E27FC236}">
                    <a16:creationId xmlns:a16="http://schemas.microsoft.com/office/drawing/2014/main" id="{C3B3AD27-8C83-9274-DA6E-E678AC9ADE19}"/>
                  </a:ext>
                </a:extLst>
              </p:cNvPr>
              <p:cNvSpPr>
                <a:spLocks noChangeArrowheads="1"/>
              </p:cNvSpPr>
              <p:nvPr/>
            </p:nvSpPr>
            <p:spPr bwMode="auto">
              <a:xfrm>
                <a:off x="696" y="3246"/>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50" name="Rectangle 144">
              <a:extLst>
                <a:ext uri="{FF2B5EF4-FFF2-40B4-BE49-F238E27FC236}">
                  <a16:creationId xmlns:a16="http://schemas.microsoft.com/office/drawing/2014/main" id="{FE0D5AEE-8BF6-F6A1-9106-FF33135119EA}"/>
                </a:ext>
              </a:extLst>
            </p:cNvPr>
            <p:cNvSpPr>
              <a:spLocks noChangeArrowheads="1"/>
            </p:cNvSpPr>
            <p:nvPr/>
          </p:nvSpPr>
          <p:spPr bwMode="auto">
            <a:xfrm>
              <a:off x="620" y="3279"/>
              <a:ext cx="15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Plzeň</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51" name="Group 147">
              <a:extLst>
                <a:ext uri="{FF2B5EF4-FFF2-40B4-BE49-F238E27FC236}">
                  <a16:creationId xmlns:a16="http://schemas.microsoft.com/office/drawing/2014/main" id="{E14CC0FA-C213-815C-EEB2-F0E92A8699CE}"/>
                </a:ext>
              </a:extLst>
            </p:cNvPr>
            <p:cNvGrpSpPr>
              <a:grpSpLocks/>
            </p:cNvGrpSpPr>
            <p:nvPr/>
          </p:nvGrpSpPr>
          <p:grpSpPr bwMode="auto">
            <a:xfrm>
              <a:off x="820" y="2889"/>
              <a:ext cx="26" cy="26"/>
              <a:chOff x="820" y="2889"/>
              <a:chExt cx="26" cy="26"/>
            </a:xfrm>
          </p:grpSpPr>
          <p:sp>
            <p:nvSpPr>
              <p:cNvPr id="130" name="Rectangle 145">
                <a:extLst>
                  <a:ext uri="{FF2B5EF4-FFF2-40B4-BE49-F238E27FC236}">
                    <a16:creationId xmlns:a16="http://schemas.microsoft.com/office/drawing/2014/main" id="{C16D8AE7-042F-4071-3C4C-E41D3569A336}"/>
                  </a:ext>
                </a:extLst>
              </p:cNvPr>
              <p:cNvSpPr>
                <a:spLocks noChangeArrowheads="1"/>
              </p:cNvSpPr>
              <p:nvPr/>
            </p:nvSpPr>
            <p:spPr bwMode="auto">
              <a:xfrm>
                <a:off x="820" y="2889"/>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31" name="Rectangle 146">
                <a:extLst>
                  <a:ext uri="{FF2B5EF4-FFF2-40B4-BE49-F238E27FC236}">
                    <a16:creationId xmlns:a16="http://schemas.microsoft.com/office/drawing/2014/main" id="{7083BC40-7757-32A3-BF26-176B3397FE2C}"/>
                  </a:ext>
                </a:extLst>
              </p:cNvPr>
              <p:cNvSpPr>
                <a:spLocks noChangeArrowheads="1"/>
              </p:cNvSpPr>
              <p:nvPr/>
            </p:nvSpPr>
            <p:spPr bwMode="auto">
              <a:xfrm>
                <a:off x="820" y="2889"/>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52" name="Rectangle 148">
              <a:extLst>
                <a:ext uri="{FF2B5EF4-FFF2-40B4-BE49-F238E27FC236}">
                  <a16:creationId xmlns:a16="http://schemas.microsoft.com/office/drawing/2014/main" id="{B000E5E7-82FC-8E3F-4D30-4C9EAC18C00D}"/>
                </a:ext>
              </a:extLst>
            </p:cNvPr>
            <p:cNvSpPr>
              <a:spLocks noChangeArrowheads="1"/>
            </p:cNvSpPr>
            <p:nvPr/>
          </p:nvSpPr>
          <p:spPr bwMode="auto">
            <a:xfrm>
              <a:off x="771" y="2919"/>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53" name="Rectangle 149">
              <a:extLst>
                <a:ext uri="{FF2B5EF4-FFF2-40B4-BE49-F238E27FC236}">
                  <a16:creationId xmlns:a16="http://schemas.microsoft.com/office/drawing/2014/main" id="{5433A61E-B967-D600-7A75-8B37B86E01CD}"/>
                </a:ext>
              </a:extLst>
            </p:cNvPr>
            <p:cNvSpPr>
              <a:spLocks noChangeArrowheads="1"/>
            </p:cNvSpPr>
            <p:nvPr/>
          </p:nvSpPr>
          <p:spPr bwMode="auto">
            <a:xfrm>
              <a:off x="771" y="2956"/>
              <a:ext cx="17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Chomutov</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54" name="Group 152">
              <a:extLst>
                <a:ext uri="{FF2B5EF4-FFF2-40B4-BE49-F238E27FC236}">
                  <a16:creationId xmlns:a16="http://schemas.microsoft.com/office/drawing/2014/main" id="{E9305B1B-7375-0AC7-9384-7AD46494F702}"/>
                </a:ext>
              </a:extLst>
            </p:cNvPr>
            <p:cNvGrpSpPr>
              <a:grpSpLocks/>
            </p:cNvGrpSpPr>
            <p:nvPr/>
          </p:nvGrpSpPr>
          <p:grpSpPr bwMode="auto">
            <a:xfrm>
              <a:off x="1012" y="2820"/>
              <a:ext cx="26" cy="26"/>
              <a:chOff x="1012" y="2820"/>
              <a:chExt cx="26" cy="26"/>
            </a:xfrm>
          </p:grpSpPr>
          <p:sp>
            <p:nvSpPr>
              <p:cNvPr id="128" name="Rectangle 150">
                <a:extLst>
                  <a:ext uri="{FF2B5EF4-FFF2-40B4-BE49-F238E27FC236}">
                    <a16:creationId xmlns:a16="http://schemas.microsoft.com/office/drawing/2014/main" id="{00B2045C-0BA1-5E48-CD5F-24928EB91353}"/>
                  </a:ext>
                </a:extLst>
              </p:cNvPr>
              <p:cNvSpPr>
                <a:spLocks noChangeArrowheads="1"/>
              </p:cNvSpPr>
              <p:nvPr/>
            </p:nvSpPr>
            <p:spPr bwMode="auto">
              <a:xfrm>
                <a:off x="1012" y="282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29" name="Rectangle 151">
                <a:extLst>
                  <a:ext uri="{FF2B5EF4-FFF2-40B4-BE49-F238E27FC236}">
                    <a16:creationId xmlns:a16="http://schemas.microsoft.com/office/drawing/2014/main" id="{62CE9855-A292-E90E-C4C6-53970C18B701}"/>
                  </a:ext>
                </a:extLst>
              </p:cNvPr>
              <p:cNvSpPr>
                <a:spLocks noChangeArrowheads="1"/>
              </p:cNvSpPr>
              <p:nvPr/>
            </p:nvSpPr>
            <p:spPr bwMode="auto">
              <a:xfrm>
                <a:off x="1012" y="282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55" name="Rectangle 153">
              <a:extLst>
                <a:ext uri="{FF2B5EF4-FFF2-40B4-BE49-F238E27FC236}">
                  <a16:creationId xmlns:a16="http://schemas.microsoft.com/office/drawing/2014/main" id="{1FD3AD54-6DB7-DC7B-33CA-F37050E117CE}"/>
                </a:ext>
              </a:extLst>
            </p:cNvPr>
            <p:cNvSpPr>
              <a:spLocks noChangeArrowheads="1"/>
            </p:cNvSpPr>
            <p:nvPr/>
          </p:nvSpPr>
          <p:spPr bwMode="auto">
            <a:xfrm>
              <a:off x="980" y="2849"/>
              <a:ext cx="207"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Masarykova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56" name="Rectangle 154">
              <a:extLst>
                <a:ext uri="{FF2B5EF4-FFF2-40B4-BE49-F238E27FC236}">
                  <a16:creationId xmlns:a16="http://schemas.microsoft.com/office/drawing/2014/main" id="{9B67D95F-9C75-2FAB-8BE7-055C1DFB2C7C}"/>
                </a:ext>
              </a:extLst>
            </p:cNvPr>
            <p:cNvSpPr>
              <a:spLocks noChangeArrowheads="1"/>
            </p:cNvSpPr>
            <p:nvPr/>
          </p:nvSpPr>
          <p:spPr bwMode="auto">
            <a:xfrm>
              <a:off x="980" y="2886"/>
              <a:ext cx="31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57" name="Rectangle 155">
              <a:extLst>
                <a:ext uri="{FF2B5EF4-FFF2-40B4-BE49-F238E27FC236}">
                  <a16:creationId xmlns:a16="http://schemas.microsoft.com/office/drawing/2014/main" id="{CD7DF1EC-B503-1482-315C-5261A2D64D3A}"/>
                </a:ext>
              </a:extLst>
            </p:cNvPr>
            <p:cNvSpPr>
              <a:spLocks noChangeArrowheads="1"/>
            </p:cNvSpPr>
            <p:nvPr/>
          </p:nvSpPr>
          <p:spPr bwMode="auto">
            <a:xfrm>
              <a:off x="980" y="2922"/>
              <a:ext cx="25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Ústí nad Labem</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58" name="Group 158">
              <a:extLst>
                <a:ext uri="{FF2B5EF4-FFF2-40B4-BE49-F238E27FC236}">
                  <a16:creationId xmlns:a16="http://schemas.microsoft.com/office/drawing/2014/main" id="{C69BCF62-5A29-5445-978F-42E276BF834B}"/>
                </a:ext>
              </a:extLst>
            </p:cNvPr>
            <p:cNvGrpSpPr>
              <a:grpSpLocks/>
            </p:cNvGrpSpPr>
            <p:nvPr/>
          </p:nvGrpSpPr>
          <p:grpSpPr bwMode="auto">
            <a:xfrm>
              <a:off x="1275" y="2816"/>
              <a:ext cx="26" cy="26"/>
              <a:chOff x="1275" y="2816"/>
              <a:chExt cx="26" cy="26"/>
            </a:xfrm>
          </p:grpSpPr>
          <p:sp>
            <p:nvSpPr>
              <p:cNvPr id="126" name="Rectangle 156">
                <a:extLst>
                  <a:ext uri="{FF2B5EF4-FFF2-40B4-BE49-F238E27FC236}">
                    <a16:creationId xmlns:a16="http://schemas.microsoft.com/office/drawing/2014/main" id="{8331CD14-8204-60F6-617A-D2546DCA68B8}"/>
                  </a:ext>
                </a:extLst>
              </p:cNvPr>
              <p:cNvSpPr>
                <a:spLocks noChangeArrowheads="1"/>
              </p:cNvSpPr>
              <p:nvPr/>
            </p:nvSpPr>
            <p:spPr bwMode="auto">
              <a:xfrm>
                <a:off x="1275" y="2816"/>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27" name="Rectangle 157">
                <a:extLst>
                  <a:ext uri="{FF2B5EF4-FFF2-40B4-BE49-F238E27FC236}">
                    <a16:creationId xmlns:a16="http://schemas.microsoft.com/office/drawing/2014/main" id="{8E2181CF-8DF6-507F-DA52-1CDAE273215F}"/>
                  </a:ext>
                </a:extLst>
              </p:cNvPr>
              <p:cNvSpPr>
                <a:spLocks noChangeArrowheads="1"/>
              </p:cNvSpPr>
              <p:nvPr/>
            </p:nvSpPr>
            <p:spPr bwMode="auto">
              <a:xfrm>
                <a:off x="1275" y="2816"/>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59" name="Rectangle 159">
              <a:extLst>
                <a:ext uri="{FF2B5EF4-FFF2-40B4-BE49-F238E27FC236}">
                  <a16:creationId xmlns:a16="http://schemas.microsoft.com/office/drawing/2014/main" id="{8852811C-33A5-CE62-6046-DAECB873CD02}"/>
                </a:ext>
              </a:extLst>
            </p:cNvPr>
            <p:cNvSpPr>
              <a:spLocks noChangeArrowheads="1"/>
            </p:cNvSpPr>
            <p:nvPr/>
          </p:nvSpPr>
          <p:spPr bwMode="auto">
            <a:xfrm>
              <a:off x="1258" y="2866"/>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60" name="Rectangle 160">
              <a:extLst>
                <a:ext uri="{FF2B5EF4-FFF2-40B4-BE49-F238E27FC236}">
                  <a16:creationId xmlns:a16="http://schemas.microsoft.com/office/drawing/2014/main" id="{E5B6261D-73F1-E016-E2C1-4EA0B39F3BF5}"/>
                </a:ext>
              </a:extLst>
            </p:cNvPr>
            <p:cNvSpPr>
              <a:spLocks noChangeArrowheads="1"/>
            </p:cNvSpPr>
            <p:nvPr/>
          </p:nvSpPr>
          <p:spPr bwMode="auto">
            <a:xfrm>
              <a:off x="1258" y="2903"/>
              <a:ext cx="131"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Liberec</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61" name="Group 163">
              <a:extLst>
                <a:ext uri="{FF2B5EF4-FFF2-40B4-BE49-F238E27FC236}">
                  <a16:creationId xmlns:a16="http://schemas.microsoft.com/office/drawing/2014/main" id="{092280B6-A11C-8C19-2202-3E50B0804631}"/>
                </a:ext>
              </a:extLst>
            </p:cNvPr>
            <p:cNvGrpSpPr>
              <a:grpSpLocks/>
            </p:cNvGrpSpPr>
            <p:nvPr/>
          </p:nvGrpSpPr>
          <p:grpSpPr bwMode="auto">
            <a:xfrm>
              <a:off x="1471" y="3111"/>
              <a:ext cx="26" cy="26"/>
              <a:chOff x="1471" y="3111"/>
              <a:chExt cx="26" cy="26"/>
            </a:xfrm>
          </p:grpSpPr>
          <p:sp>
            <p:nvSpPr>
              <p:cNvPr id="124" name="Rectangle 161">
                <a:extLst>
                  <a:ext uri="{FF2B5EF4-FFF2-40B4-BE49-F238E27FC236}">
                    <a16:creationId xmlns:a16="http://schemas.microsoft.com/office/drawing/2014/main" id="{D951A881-118A-DE68-9989-84CE5647EEB8}"/>
                  </a:ext>
                </a:extLst>
              </p:cNvPr>
              <p:cNvSpPr>
                <a:spLocks noChangeArrowheads="1"/>
              </p:cNvSpPr>
              <p:nvPr/>
            </p:nvSpPr>
            <p:spPr bwMode="auto">
              <a:xfrm>
                <a:off x="1471" y="3111"/>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25" name="Rectangle 162">
                <a:extLst>
                  <a:ext uri="{FF2B5EF4-FFF2-40B4-BE49-F238E27FC236}">
                    <a16:creationId xmlns:a16="http://schemas.microsoft.com/office/drawing/2014/main" id="{6B135F03-B40D-3C81-F1E9-E5660BA5E483}"/>
                  </a:ext>
                </a:extLst>
              </p:cNvPr>
              <p:cNvSpPr>
                <a:spLocks noChangeArrowheads="1"/>
              </p:cNvSpPr>
              <p:nvPr/>
            </p:nvSpPr>
            <p:spPr bwMode="auto">
              <a:xfrm>
                <a:off x="1471" y="3111"/>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grpSp>
          <p:nvGrpSpPr>
            <p:cNvPr id="62" name="Group 166">
              <a:extLst>
                <a:ext uri="{FF2B5EF4-FFF2-40B4-BE49-F238E27FC236}">
                  <a16:creationId xmlns:a16="http://schemas.microsoft.com/office/drawing/2014/main" id="{6134681D-3707-306F-20CB-9F1F261C9DEE}"/>
                </a:ext>
              </a:extLst>
            </p:cNvPr>
            <p:cNvGrpSpPr>
              <a:grpSpLocks/>
            </p:cNvGrpSpPr>
            <p:nvPr/>
          </p:nvGrpSpPr>
          <p:grpSpPr bwMode="auto">
            <a:xfrm>
              <a:off x="1449" y="3184"/>
              <a:ext cx="26" cy="26"/>
              <a:chOff x="1449" y="3184"/>
              <a:chExt cx="26" cy="26"/>
            </a:xfrm>
          </p:grpSpPr>
          <p:sp>
            <p:nvSpPr>
              <p:cNvPr id="122" name="Rectangle 164">
                <a:extLst>
                  <a:ext uri="{FF2B5EF4-FFF2-40B4-BE49-F238E27FC236}">
                    <a16:creationId xmlns:a16="http://schemas.microsoft.com/office/drawing/2014/main" id="{ACA30467-E2A5-BFF9-28E7-45EDB22C1861}"/>
                  </a:ext>
                </a:extLst>
              </p:cNvPr>
              <p:cNvSpPr>
                <a:spLocks noChangeArrowheads="1"/>
              </p:cNvSpPr>
              <p:nvPr/>
            </p:nvSpPr>
            <p:spPr bwMode="auto">
              <a:xfrm>
                <a:off x="1449" y="318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23" name="Rectangle 165">
                <a:extLst>
                  <a:ext uri="{FF2B5EF4-FFF2-40B4-BE49-F238E27FC236}">
                    <a16:creationId xmlns:a16="http://schemas.microsoft.com/office/drawing/2014/main" id="{81C19F3B-5157-F9C6-D1A8-CEC664C5EF0B}"/>
                  </a:ext>
                </a:extLst>
              </p:cNvPr>
              <p:cNvSpPr>
                <a:spLocks noChangeArrowheads="1"/>
              </p:cNvSpPr>
              <p:nvPr/>
            </p:nvSpPr>
            <p:spPr bwMode="auto">
              <a:xfrm>
                <a:off x="1449" y="318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63" name="Rectangle 167">
              <a:extLst>
                <a:ext uri="{FF2B5EF4-FFF2-40B4-BE49-F238E27FC236}">
                  <a16:creationId xmlns:a16="http://schemas.microsoft.com/office/drawing/2014/main" id="{CA6F3D0F-BA97-3636-AC05-8A73D560139E}"/>
                </a:ext>
              </a:extLst>
            </p:cNvPr>
            <p:cNvSpPr>
              <a:spLocks noChangeArrowheads="1"/>
            </p:cNvSpPr>
            <p:nvPr/>
          </p:nvSpPr>
          <p:spPr bwMode="auto">
            <a:xfrm>
              <a:off x="1360" y="3078"/>
              <a:ext cx="18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Hradec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64" name="Rectangle 168">
              <a:extLst>
                <a:ext uri="{FF2B5EF4-FFF2-40B4-BE49-F238E27FC236}">
                  <a16:creationId xmlns:a16="http://schemas.microsoft.com/office/drawing/2014/main" id="{1B9A2CEC-526E-9260-A5FE-C5C3A0AC711C}"/>
                </a:ext>
              </a:extLst>
            </p:cNvPr>
            <p:cNvSpPr>
              <a:spLocks noChangeArrowheads="1"/>
            </p:cNvSpPr>
            <p:nvPr/>
          </p:nvSpPr>
          <p:spPr bwMode="auto">
            <a:xfrm>
              <a:off x="1360" y="3115"/>
              <a:ext cx="13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Králové</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65" name="Rectangle 169">
              <a:extLst>
                <a:ext uri="{FF2B5EF4-FFF2-40B4-BE49-F238E27FC236}">
                  <a16:creationId xmlns:a16="http://schemas.microsoft.com/office/drawing/2014/main" id="{98E77928-0B07-D8FD-AF68-03BEDF48C132}"/>
                </a:ext>
              </a:extLst>
            </p:cNvPr>
            <p:cNvSpPr>
              <a:spLocks noChangeArrowheads="1"/>
            </p:cNvSpPr>
            <p:nvPr/>
          </p:nvSpPr>
          <p:spPr bwMode="auto">
            <a:xfrm>
              <a:off x="1346" y="3225"/>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66" name="Rectangle 170">
              <a:extLst>
                <a:ext uri="{FF2B5EF4-FFF2-40B4-BE49-F238E27FC236}">
                  <a16:creationId xmlns:a16="http://schemas.microsoft.com/office/drawing/2014/main" id="{ECC48B94-59AC-8AF5-F439-102AF7C0654E}"/>
                </a:ext>
              </a:extLst>
            </p:cNvPr>
            <p:cNvSpPr>
              <a:spLocks noChangeArrowheads="1"/>
            </p:cNvSpPr>
            <p:nvPr/>
          </p:nvSpPr>
          <p:spPr bwMode="auto">
            <a:xfrm>
              <a:off x="1346" y="3262"/>
              <a:ext cx="16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Pardubice</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67" name="Group 173">
              <a:extLst>
                <a:ext uri="{FF2B5EF4-FFF2-40B4-BE49-F238E27FC236}">
                  <a16:creationId xmlns:a16="http://schemas.microsoft.com/office/drawing/2014/main" id="{AABF87F7-D2EA-458A-E93D-0D0D5EE81C18}"/>
                </a:ext>
              </a:extLst>
            </p:cNvPr>
            <p:cNvGrpSpPr>
              <a:grpSpLocks/>
            </p:cNvGrpSpPr>
            <p:nvPr/>
          </p:nvGrpSpPr>
          <p:grpSpPr bwMode="auto">
            <a:xfrm>
              <a:off x="989" y="3675"/>
              <a:ext cx="26" cy="26"/>
              <a:chOff x="989" y="3675"/>
              <a:chExt cx="26" cy="26"/>
            </a:xfrm>
          </p:grpSpPr>
          <p:sp>
            <p:nvSpPr>
              <p:cNvPr id="120" name="Rectangle 171">
                <a:extLst>
                  <a:ext uri="{FF2B5EF4-FFF2-40B4-BE49-F238E27FC236}">
                    <a16:creationId xmlns:a16="http://schemas.microsoft.com/office/drawing/2014/main" id="{44396169-06A0-4BAD-9BF5-D83E7FBDF408}"/>
                  </a:ext>
                </a:extLst>
              </p:cNvPr>
              <p:cNvSpPr>
                <a:spLocks noChangeArrowheads="1"/>
              </p:cNvSpPr>
              <p:nvPr/>
            </p:nvSpPr>
            <p:spPr bwMode="auto">
              <a:xfrm>
                <a:off x="989" y="3675"/>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21" name="Rectangle 172">
                <a:extLst>
                  <a:ext uri="{FF2B5EF4-FFF2-40B4-BE49-F238E27FC236}">
                    <a16:creationId xmlns:a16="http://schemas.microsoft.com/office/drawing/2014/main" id="{964C6A5A-0B1A-8B65-C35C-37CF441E4E15}"/>
                  </a:ext>
                </a:extLst>
              </p:cNvPr>
              <p:cNvSpPr>
                <a:spLocks noChangeArrowheads="1"/>
              </p:cNvSpPr>
              <p:nvPr/>
            </p:nvSpPr>
            <p:spPr bwMode="auto">
              <a:xfrm>
                <a:off x="989" y="3675"/>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68" name="Rectangle 174">
              <a:extLst>
                <a:ext uri="{FF2B5EF4-FFF2-40B4-BE49-F238E27FC236}">
                  <a16:creationId xmlns:a16="http://schemas.microsoft.com/office/drawing/2014/main" id="{D5052FC3-7A34-C789-CA33-F0C5F322FC94}"/>
                </a:ext>
              </a:extLst>
            </p:cNvPr>
            <p:cNvSpPr>
              <a:spLocks noChangeArrowheads="1"/>
            </p:cNvSpPr>
            <p:nvPr/>
          </p:nvSpPr>
          <p:spPr bwMode="auto">
            <a:xfrm>
              <a:off x="910" y="3701"/>
              <a:ext cx="26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69" name="Rectangle 175">
              <a:extLst>
                <a:ext uri="{FF2B5EF4-FFF2-40B4-BE49-F238E27FC236}">
                  <a16:creationId xmlns:a16="http://schemas.microsoft.com/office/drawing/2014/main" id="{222AACE8-90E9-671F-D8F8-9D541453307A}"/>
                </a:ext>
              </a:extLst>
            </p:cNvPr>
            <p:cNvSpPr>
              <a:spLocks noChangeArrowheads="1"/>
            </p:cNvSpPr>
            <p:nvPr/>
          </p:nvSpPr>
          <p:spPr bwMode="auto">
            <a:xfrm>
              <a:off x="910" y="3738"/>
              <a:ext cx="11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České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70" name="Rectangle 176">
              <a:extLst>
                <a:ext uri="{FF2B5EF4-FFF2-40B4-BE49-F238E27FC236}">
                  <a16:creationId xmlns:a16="http://schemas.microsoft.com/office/drawing/2014/main" id="{46699ACF-AA05-5FE1-E7FD-05D2BF78121C}"/>
                </a:ext>
              </a:extLst>
            </p:cNvPr>
            <p:cNvSpPr>
              <a:spLocks noChangeArrowheads="1"/>
            </p:cNvSpPr>
            <p:nvPr/>
          </p:nvSpPr>
          <p:spPr bwMode="auto">
            <a:xfrm>
              <a:off x="910" y="3775"/>
              <a:ext cx="18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Budějovice</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71" name="Group 179">
              <a:extLst>
                <a:ext uri="{FF2B5EF4-FFF2-40B4-BE49-F238E27FC236}">
                  <a16:creationId xmlns:a16="http://schemas.microsoft.com/office/drawing/2014/main" id="{68BF94DD-0AA3-F625-252B-EB3AE6DA7ED1}"/>
                </a:ext>
              </a:extLst>
            </p:cNvPr>
            <p:cNvGrpSpPr>
              <a:grpSpLocks/>
            </p:cNvGrpSpPr>
            <p:nvPr/>
          </p:nvGrpSpPr>
          <p:grpSpPr bwMode="auto">
            <a:xfrm>
              <a:off x="1336" y="3534"/>
              <a:ext cx="26" cy="26"/>
              <a:chOff x="1336" y="3534"/>
              <a:chExt cx="26" cy="26"/>
            </a:xfrm>
          </p:grpSpPr>
          <p:sp>
            <p:nvSpPr>
              <p:cNvPr id="118" name="Rectangle 177">
                <a:extLst>
                  <a:ext uri="{FF2B5EF4-FFF2-40B4-BE49-F238E27FC236}">
                    <a16:creationId xmlns:a16="http://schemas.microsoft.com/office/drawing/2014/main" id="{2B255BD7-E64C-490E-C3DD-7A40EF7B08FC}"/>
                  </a:ext>
                </a:extLst>
              </p:cNvPr>
              <p:cNvSpPr>
                <a:spLocks noChangeArrowheads="1"/>
              </p:cNvSpPr>
              <p:nvPr/>
            </p:nvSpPr>
            <p:spPr bwMode="auto">
              <a:xfrm>
                <a:off x="1336" y="353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19" name="Rectangle 178">
                <a:extLst>
                  <a:ext uri="{FF2B5EF4-FFF2-40B4-BE49-F238E27FC236}">
                    <a16:creationId xmlns:a16="http://schemas.microsoft.com/office/drawing/2014/main" id="{F0DC7D14-2E71-6329-232B-C174D4E77FC1}"/>
                  </a:ext>
                </a:extLst>
              </p:cNvPr>
              <p:cNvSpPr>
                <a:spLocks noChangeArrowheads="1"/>
              </p:cNvSpPr>
              <p:nvPr/>
            </p:nvSpPr>
            <p:spPr bwMode="auto">
              <a:xfrm>
                <a:off x="1336" y="353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72" name="Rectangle 180">
              <a:extLst>
                <a:ext uri="{FF2B5EF4-FFF2-40B4-BE49-F238E27FC236}">
                  <a16:creationId xmlns:a16="http://schemas.microsoft.com/office/drawing/2014/main" id="{4A30B3E4-E730-6AE0-9954-956717D4C6FE}"/>
                </a:ext>
              </a:extLst>
            </p:cNvPr>
            <p:cNvSpPr>
              <a:spLocks noChangeArrowheads="1"/>
            </p:cNvSpPr>
            <p:nvPr/>
          </p:nvSpPr>
          <p:spPr bwMode="auto">
            <a:xfrm>
              <a:off x="1219" y="3567"/>
              <a:ext cx="26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73" name="Rectangle 181">
              <a:extLst>
                <a:ext uri="{FF2B5EF4-FFF2-40B4-BE49-F238E27FC236}">
                  <a16:creationId xmlns:a16="http://schemas.microsoft.com/office/drawing/2014/main" id="{A3B15B39-E439-6CBD-973A-4188E38E91FE}"/>
                </a:ext>
              </a:extLst>
            </p:cNvPr>
            <p:cNvSpPr>
              <a:spLocks noChangeArrowheads="1"/>
            </p:cNvSpPr>
            <p:nvPr/>
          </p:nvSpPr>
          <p:spPr bwMode="auto">
            <a:xfrm>
              <a:off x="1219" y="3603"/>
              <a:ext cx="12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Jihlava</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74" name="Rectangle 182">
              <a:extLst>
                <a:ext uri="{FF2B5EF4-FFF2-40B4-BE49-F238E27FC236}">
                  <a16:creationId xmlns:a16="http://schemas.microsoft.com/office/drawing/2014/main" id="{8C706D29-2B48-AE70-A8E3-CAAF4AAD6EA2}"/>
                </a:ext>
              </a:extLst>
            </p:cNvPr>
            <p:cNvSpPr>
              <a:spLocks noChangeArrowheads="1"/>
            </p:cNvSpPr>
            <p:nvPr/>
          </p:nvSpPr>
          <p:spPr bwMode="auto">
            <a:xfrm>
              <a:off x="1691" y="3487"/>
              <a:ext cx="20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Olomouc</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75" name="Group 185">
              <a:extLst>
                <a:ext uri="{FF2B5EF4-FFF2-40B4-BE49-F238E27FC236}">
                  <a16:creationId xmlns:a16="http://schemas.microsoft.com/office/drawing/2014/main" id="{A7971FEB-4238-E2C7-A57E-865AB498993F}"/>
                </a:ext>
              </a:extLst>
            </p:cNvPr>
            <p:cNvGrpSpPr>
              <a:grpSpLocks/>
            </p:cNvGrpSpPr>
            <p:nvPr/>
          </p:nvGrpSpPr>
          <p:grpSpPr bwMode="auto">
            <a:xfrm>
              <a:off x="1802" y="3524"/>
              <a:ext cx="26" cy="26"/>
              <a:chOff x="1802" y="3524"/>
              <a:chExt cx="26" cy="26"/>
            </a:xfrm>
          </p:grpSpPr>
          <p:sp>
            <p:nvSpPr>
              <p:cNvPr id="116" name="Rectangle 183">
                <a:extLst>
                  <a:ext uri="{FF2B5EF4-FFF2-40B4-BE49-F238E27FC236}">
                    <a16:creationId xmlns:a16="http://schemas.microsoft.com/office/drawing/2014/main" id="{9C61BEB1-2EEA-C284-1B99-540A662C4207}"/>
                  </a:ext>
                </a:extLst>
              </p:cNvPr>
              <p:cNvSpPr>
                <a:spLocks noChangeArrowheads="1"/>
              </p:cNvSpPr>
              <p:nvPr/>
            </p:nvSpPr>
            <p:spPr bwMode="auto">
              <a:xfrm>
                <a:off x="1802" y="3524"/>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17" name="Rectangle 184">
                <a:extLst>
                  <a:ext uri="{FF2B5EF4-FFF2-40B4-BE49-F238E27FC236}">
                    <a16:creationId xmlns:a16="http://schemas.microsoft.com/office/drawing/2014/main" id="{CA4616F7-87CE-E105-DE45-0DBA531E494F}"/>
                  </a:ext>
                </a:extLst>
              </p:cNvPr>
              <p:cNvSpPr>
                <a:spLocks noChangeArrowheads="1"/>
              </p:cNvSpPr>
              <p:nvPr/>
            </p:nvSpPr>
            <p:spPr bwMode="auto">
              <a:xfrm>
                <a:off x="1802" y="3524"/>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grpSp>
          <p:nvGrpSpPr>
            <p:cNvPr id="76" name="Group 188">
              <a:extLst>
                <a:ext uri="{FF2B5EF4-FFF2-40B4-BE49-F238E27FC236}">
                  <a16:creationId xmlns:a16="http://schemas.microsoft.com/office/drawing/2014/main" id="{6E25779D-D460-CBA6-277B-89C90D049DED}"/>
                </a:ext>
              </a:extLst>
            </p:cNvPr>
            <p:cNvGrpSpPr>
              <a:grpSpLocks/>
            </p:cNvGrpSpPr>
            <p:nvPr/>
          </p:nvGrpSpPr>
          <p:grpSpPr bwMode="auto">
            <a:xfrm>
              <a:off x="1861" y="3607"/>
              <a:ext cx="26" cy="26"/>
              <a:chOff x="1861" y="3607"/>
              <a:chExt cx="26" cy="26"/>
            </a:xfrm>
          </p:grpSpPr>
          <p:sp>
            <p:nvSpPr>
              <p:cNvPr id="114" name="Rectangle 186">
                <a:extLst>
                  <a:ext uri="{FF2B5EF4-FFF2-40B4-BE49-F238E27FC236}">
                    <a16:creationId xmlns:a16="http://schemas.microsoft.com/office/drawing/2014/main" id="{9782FC08-52FB-004E-0868-652D89EB55D5}"/>
                  </a:ext>
                </a:extLst>
              </p:cNvPr>
              <p:cNvSpPr>
                <a:spLocks noChangeArrowheads="1"/>
              </p:cNvSpPr>
              <p:nvPr/>
            </p:nvSpPr>
            <p:spPr bwMode="auto">
              <a:xfrm>
                <a:off x="1861" y="3607"/>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15" name="Rectangle 187">
                <a:extLst>
                  <a:ext uri="{FF2B5EF4-FFF2-40B4-BE49-F238E27FC236}">
                    <a16:creationId xmlns:a16="http://schemas.microsoft.com/office/drawing/2014/main" id="{406900D1-CBF9-22C5-89A1-4B9F55BC614D}"/>
                  </a:ext>
                </a:extLst>
              </p:cNvPr>
              <p:cNvSpPr>
                <a:spLocks noChangeArrowheads="1"/>
              </p:cNvSpPr>
              <p:nvPr/>
            </p:nvSpPr>
            <p:spPr bwMode="auto">
              <a:xfrm>
                <a:off x="1861" y="3607"/>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77" name="Rectangle 189">
              <a:extLst>
                <a:ext uri="{FF2B5EF4-FFF2-40B4-BE49-F238E27FC236}">
                  <a16:creationId xmlns:a16="http://schemas.microsoft.com/office/drawing/2014/main" id="{ED15F943-6A00-544A-57BF-703985AE6289}"/>
                </a:ext>
              </a:extLst>
            </p:cNvPr>
            <p:cNvSpPr>
              <a:spLocks noChangeArrowheads="1"/>
            </p:cNvSpPr>
            <p:nvPr/>
          </p:nvSpPr>
          <p:spPr bwMode="auto">
            <a:xfrm>
              <a:off x="1833" y="3631"/>
              <a:ext cx="195"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78" name="Rectangle 190">
              <a:extLst>
                <a:ext uri="{FF2B5EF4-FFF2-40B4-BE49-F238E27FC236}">
                  <a16:creationId xmlns:a16="http://schemas.microsoft.com/office/drawing/2014/main" id="{FB2C02F8-A6EA-94F4-2AF4-47643641F799}"/>
                </a:ext>
              </a:extLst>
            </p:cNvPr>
            <p:cNvSpPr>
              <a:spLocks noChangeArrowheads="1"/>
            </p:cNvSpPr>
            <p:nvPr/>
          </p:nvSpPr>
          <p:spPr bwMode="auto">
            <a:xfrm>
              <a:off x="1833" y="3668"/>
              <a:ext cx="7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Zlín</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79" name="Group 193">
              <a:extLst>
                <a:ext uri="{FF2B5EF4-FFF2-40B4-BE49-F238E27FC236}">
                  <a16:creationId xmlns:a16="http://schemas.microsoft.com/office/drawing/2014/main" id="{72080A61-4612-2DC7-BE60-86A56095DCE5}"/>
                </a:ext>
              </a:extLst>
            </p:cNvPr>
            <p:cNvGrpSpPr>
              <a:grpSpLocks/>
            </p:cNvGrpSpPr>
            <p:nvPr/>
          </p:nvGrpSpPr>
          <p:grpSpPr bwMode="auto">
            <a:xfrm>
              <a:off x="2011" y="3461"/>
              <a:ext cx="26" cy="26"/>
              <a:chOff x="2011" y="3461"/>
              <a:chExt cx="26" cy="26"/>
            </a:xfrm>
          </p:grpSpPr>
          <p:sp>
            <p:nvSpPr>
              <p:cNvPr id="112" name="Rectangle 191">
                <a:extLst>
                  <a:ext uri="{FF2B5EF4-FFF2-40B4-BE49-F238E27FC236}">
                    <a16:creationId xmlns:a16="http://schemas.microsoft.com/office/drawing/2014/main" id="{4BB2DB18-F2F3-8FE0-F81D-2E2AFAEEEA48}"/>
                  </a:ext>
                </a:extLst>
              </p:cNvPr>
              <p:cNvSpPr>
                <a:spLocks noChangeArrowheads="1"/>
              </p:cNvSpPr>
              <p:nvPr/>
            </p:nvSpPr>
            <p:spPr bwMode="auto">
              <a:xfrm>
                <a:off x="2011" y="3461"/>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13" name="Rectangle 192">
                <a:extLst>
                  <a:ext uri="{FF2B5EF4-FFF2-40B4-BE49-F238E27FC236}">
                    <a16:creationId xmlns:a16="http://schemas.microsoft.com/office/drawing/2014/main" id="{CC35ED90-3A2E-F0BF-29D6-659A304ACD9B}"/>
                  </a:ext>
                </a:extLst>
              </p:cNvPr>
              <p:cNvSpPr>
                <a:spLocks noChangeArrowheads="1"/>
              </p:cNvSpPr>
              <p:nvPr/>
            </p:nvSpPr>
            <p:spPr bwMode="auto">
              <a:xfrm>
                <a:off x="2011" y="3461"/>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80" name="Rectangle 194">
              <a:extLst>
                <a:ext uri="{FF2B5EF4-FFF2-40B4-BE49-F238E27FC236}">
                  <a16:creationId xmlns:a16="http://schemas.microsoft.com/office/drawing/2014/main" id="{C1988DAD-6480-CC3C-0285-07C73F6D3C73}"/>
                </a:ext>
              </a:extLst>
            </p:cNvPr>
            <p:cNvSpPr>
              <a:spLocks noChangeArrowheads="1"/>
            </p:cNvSpPr>
            <p:nvPr/>
          </p:nvSpPr>
          <p:spPr bwMode="auto">
            <a:xfrm>
              <a:off x="1955" y="3492"/>
              <a:ext cx="302"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Nemocnice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81" name="Rectangle 195">
              <a:extLst>
                <a:ext uri="{FF2B5EF4-FFF2-40B4-BE49-F238E27FC236}">
                  <a16:creationId xmlns:a16="http://schemas.microsoft.com/office/drawing/2014/main" id="{01671CAF-A74F-BFEC-7A97-A4D5CF93E40F}"/>
                </a:ext>
              </a:extLst>
            </p:cNvPr>
            <p:cNvSpPr>
              <a:spLocks noChangeArrowheads="1"/>
            </p:cNvSpPr>
            <p:nvPr/>
          </p:nvSpPr>
          <p:spPr bwMode="auto">
            <a:xfrm>
              <a:off x="1955" y="3529"/>
              <a:ext cx="17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Nový Jičín</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82" name="Group 198">
              <a:extLst>
                <a:ext uri="{FF2B5EF4-FFF2-40B4-BE49-F238E27FC236}">
                  <a16:creationId xmlns:a16="http://schemas.microsoft.com/office/drawing/2014/main" id="{C14849B3-F959-FAB9-8CE3-2117ECEC8EA4}"/>
                </a:ext>
              </a:extLst>
            </p:cNvPr>
            <p:cNvGrpSpPr>
              <a:grpSpLocks/>
            </p:cNvGrpSpPr>
            <p:nvPr/>
          </p:nvGrpSpPr>
          <p:grpSpPr bwMode="auto">
            <a:xfrm>
              <a:off x="2086" y="3372"/>
              <a:ext cx="27" cy="26"/>
              <a:chOff x="2086" y="3372"/>
              <a:chExt cx="27" cy="26"/>
            </a:xfrm>
          </p:grpSpPr>
          <p:sp>
            <p:nvSpPr>
              <p:cNvPr id="110" name="Rectangle 196">
                <a:extLst>
                  <a:ext uri="{FF2B5EF4-FFF2-40B4-BE49-F238E27FC236}">
                    <a16:creationId xmlns:a16="http://schemas.microsoft.com/office/drawing/2014/main" id="{9756BDFD-890F-88E4-B76A-A48823FE93BE}"/>
                  </a:ext>
                </a:extLst>
              </p:cNvPr>
              <p:cNvSpPr>
                <a:spLocks noChangeArrowheads="1"/>
              </p:cNvSpPr>
              <p:nvPr/>
            </p:nvSpPr>
            <p:spPr bwMode="auto">
              <a:xfrm>
                <a:off x="2086" y="3372"/>
                <a:ext cx="27"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11" name="Rectangle 197">
                <a:extLst>
                  <a:ext uri="{FF2B5EF4-FFF2-40B4-BE49-F238E27FC236}">
                    <a16:creationId xmlns:a16="http://schemas.microsoft.com/office/drawing/2014/main" id="{F094B35F-4883-DB0C-AEDD-4BCBA5604A2F}"/>
                  </a:ext>
                </a:extLst>
              </p:cNvPr>
              <p:cNvSpPr>
                <a:spLocks noChangeArrowheads="1"/>
              </p:cNvSpPr>
              <p:nvPr/>
            </p:nvSpPr>
            <p:spPr bwMode="auto">
              <a:xfrm>
                <a:off x="2086" y="3372"/>
                <a:ext cx="27"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83" name="Rectangle 199">
              <a:extLst>
                <a:ext uri="{FF2B5EF4-FFF2-40B4-BE49-F238E27FC236}">
                  <a16:creationId xmlns:a16="http://schemas.microsoft.com/office/drawing/2014/main" id="{497BD12F-876D-4B21-EA20-79B5D9773D20}"/>
                </a:ext>
              </a:extLst>
            </p:cNvPr>
            <p:cNvSpPr>
              <a:spLocks noChangeArrowheads="1"/>
            </p:cNvSpPr>
            <p:nvPr/>
          </p:nvSpPr>
          <p:spPr bwMode="auto">
            <a:xfrm>
              <a:off x="1976" y="3401"/>
              <a:ext cx="186"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Ostrava</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84" name="Group 202">
              <a:extLst>
                <a:ext uri="{FF2B5EF4-FFF2-40B4-BE49-F238E27FC236}">
                  <a16:creationId xmlns:a16="http://schemas.microsoft.com/office/drawing/2014/main" id="{EDE1B5A8-6005-EBCD-E37D-F68A376F99EA}"/>
                </a:ext>
              </a:extLst>
            </p:cNvPr>
            <p:cNvGrpSpPr>
              <a:grpSpLocks/>
            </p:cNvGrpSpPr>
            <p:nvPr/>
          </p:nvGrpSpPr>
          <p:grpSpPr bwMode="auto">
            <a:xfrm>
              <a:off x="1559" y="3610"/>
              <a:ext cx="26" cy="26"/>
              <a:chOff x="1559" y="3610"/>
              <a:chExt cx="26" cy="26"/>
            </a:xfrm>
          </p:grpSpPr>
          <p:sp>
            <p:nvSpPr>
              <p:cNvPr id="108" name="Rectangle 200">
                <a:extLst>
                  <a:ext uri="{FF2B5EF4-FFF2-40B4-BE49-F238E27FC236}">
                    <a16:creationId xmlns:a16="http://schemas.microsoft.com/office/drawing/2014/main" id="{13968F69-858F-E72A-038F-9F1867685952}"/>
                  </a:ext>
                </a:extLst>
              </p:cNvPr>
              <p:cNvSpPr>
                <a:spLocks noChangeArrowheads="1"/>
              </p:cNvSpPr>
              <p:nvPr/>
            </p:nvSpPr>
            <p:spPr bwMode="auto">
              <a:xfrm>
                <a:off x="1559"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09" name="Rectangle 201">
                <a:extLst>
                  <a:ext uri="{FF2B5EF4-FFF2-40B4-BE49-F238E27FC236}">
                    <a16:creationId xmlns:a16="http://schemas.microsoft.com/office/drawing/2014/main" id="{8951DB14-F5E0-CF3B-0846-9535EB9F7747}"/>
                  </a:ext>
                </a:extLst>
              </p:cNvPr>
              <p:cNvSpPr>
                <a:spLocks noChangeArrowheads="1"/>
              </p:cNvSpPr>
              <p:nvPr/>
            </p:nvSpPr>
            <p:spPr bwMode="auto">
              <a:xfrm>
                <a:off x="1559"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85" name="Rectangle 203">
              <a:extLst>
                <a:ext uri="{FF2B5EF4-FFF2-40B4-BE49-F238E27FC236}">
                  <a16:creationId xmlns:a16="http://schemas.microsoft.com/office/drawing/2014/main" id="{13DFEB68-2A30-18CD-0D58-86467461C9F4}"/>
                </a:ext>
              </a:extLst>
            </p:cNvPr>
            <p:cNvSpPr>
              <a:spLocks noChangeArrowheads="1"/>
            </p:cNvSpPr>
            <p:nvPr/>
          </p:nvSpPr>
          <p:spPr bwMode="auto">
            <a:xfrm>
              <a:off x="1520" y="3562"/>
              <a:ext cx="17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MOÚ Brno</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86" name="Group 206">
              <a:extLst>
                <a:ext uri="{FF2B5EF4-FFF2-40B4-BE49-F238E27FC236}">
                  <a16:creationId xmlns:a16="http://schemas.microsoft.com/office/drawing/2014/main" id="{22BCD4E0-BA4D-5E22-99F6-B69488EEC579}"/>
                </a:ext>
              </a:extLst>
            </p:cNvPr>
            <p:cNvGrpSpPr>
              <a:grpSpLocks/>
            </p:cNvGrpSpPr>
            <p:nvPr/>
          </p:nvGrpSpPr>
          <p:grpSpPr bwMode="auto">
            <a:xfrm>
              <a:off x="1588" y="3610"/>
              <a:ext cx="26" cy="26"/>
              <a:chOff x="1588" y="3610"/>
              <a:chExt cx="26" cy="26"/>
            </a:xfrm>
          </p:grpSpPr>
          <p:sp>
            <p:nvSpPr>
              <p:cNvPr id="106" name="Rectangle 204">
                <a:extLst>
                  <a:ext uri="{FF2B5EF4-FFF2-40B4-BE49-F238E27FC236}">
                    <a16:creationId xmlns:a16="http://schemas.microsoft.com/office/drawing/2014/main" id="{4B684C7B-121B-7DAE-8780-8CF0A1983AA6}"/>
                  </a:ext>
                </a:extLst>
              </p:cNvPr>
              <p:cNvSpPr>
                <a:spLocks noChangeArrowheads="1"/>
              </p:cNvSpPr>
              <p:nvPr/>
            </p:nvSpPr>
            <p:spPr bwMode="auto">
              <a:xfrm>
                <a:off x="1588"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07" name="Rectangle 205">
                <a:extLst>
                  <a:ext uri="{FF2B5EF4-FFF2-40B4-BE49-F238E27FC236}">
                    <a16:creationId xmlns:a16="http://schemas.microsoft.com/office/drawing/2014/main" id="{9EEF667A-625B-D936-AC9E-826727A8301A}"/>
                  </a:ext>
                </a:extLst>
              </p:cNvPr>
              <p:cNvSpPr>
                <a:spLocks noChangeArrowheads="1"/>
              </p:cNvSpPr>
              <p:nvPr/>
            </p:nvSpPr>
            <p:spPr bwMode="auto">
              <a:xfrm>
                <a:off x="1588"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87" name="Rectangle 207">
              <a:extLst>
                <a:ext uri="{FF2B5EF4-FFF2-40B4-BE49-F238E27FC236}">
                  <a16:creationId xmlns:a16="http://schemas.microsoft.com/office/drawing/2014/main" id="{40D00E59-0015-C8A8-D0EC-1514E2758A8F}"/>
                </a:ext>
              </a:extLst>
            </p:cNvPr>
            <p:cNvSpPr>
              <a:spLocks noChangeArrowheads="1"/>
            </p:cNvSpPr>
            <p:nvPr/>
          </p:nvSpPr>
          <p:spPr bwMode="auto">
            <a:xfrm>
              <a:off x="1520" y="3642"/>
              <a:ext cx="13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Brno</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88" name="Group 210">
              <a:extLst>
                <a:ext uri="{FF2B5EF4-FFF2-40B4-BE49-F238E27FC236}">
                  <a16:creationId xmlns:a16="http://schemas.microsoft.com/office/drawing/2014/main" id="{B79AC3A7-F38D-4DC6-9400-F5A99ADC9C7B}"/>
                </a:ext>
              </a:extLst>
            </p:cNvPr>
            <p:cNvGrpSpPr>
              <a:grpSpLocks/>
            </p:cNvGrpSpPr>
            <p:nvPr/>
          </p:nvGrpSpPr>
          <p:grpSpPr bwMode="auto">
            <a:xfrm>
              <a:off x="1618" y="3610"/>
              <a:ext cx="26" cy="26"/>
              <a:chOff x="1618" y="3610"/>
              <a:chExt cx="26" cy="26"/>
            </a:xfrm>
          </p:grpSpPr>
          <p:sp>
            <p:nvSpPr>
              <p:cNvPr id="104" name="Rectangle 208">
                <a:extLst>
                  <a:ext uri="{FF2B5EF4-FFF2-40B4-BE49-F238E27FC236}">
                    <a16:creationId xmlns:a16="http://schemas.microsoft.com/office/drawing/2014/main" id="{B788BB51-40AA-B62D-0509-348DB8883CA4}"/>
                  </a:ext>
                </a:extLst>
              </p:cNvPr>
              <p:cNvSpPr>
                <a:spLocks noChangeArrowheads="1"/>
              </p:cNvSpPr>
              <p:nvPr/>
            </p:nvSpPr>
            <p:spPr bwMode="auto">
              <a:xfrm>
                <a:off x="1618" y="3610"/>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05" name="Rectangle 209">
                <a:extLst>
                  <a:ext uri="{FF2B5EF4-FFF2-40B4-BE49-F238E27FC236}">
                    <a16:creationId xmlns:a16="http://schemas.microsoft.com/office/drawing/2014/main" id="{DCC04BDB-E7E8-E81E-3CCC-35AFC1F57E8E}"/>
                  </a:ext>
                </a:extLst>
              </p:cNvPr>
              <p:cNvSpPr>
                <a:spLocks noChangeArrowheads="1"/>
              </p:cNvSpPr>
              <p:nvPr/>
            </p:nvSpPr>
            <p:spPr bwMode="auto">
              <a:xfrm>
                <a:off x="1618" y="3610"/>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89" name="Rectangle 211">
              <a:extLst>
                <a:ext uri="{FF2B5EF4-FFF2-40B4-BE49-F238E27FC236}">
                  <a16:creationId xmlns:a16="http://schemas.microsoft.com/office/drawing/2014/main" id="{46C6A563-55A8-6FA3-FC7C-0693B9413FF7}"/>
                </a:ext>
              </a:extLst>
            </p:cNvPr>
            <p:cNvSpPr>
              <a:spLocks noChangeArrowheads="1"/>
            </p:cNvSpPr>
            <p:nvPr/>
          </p:nvSpPr>
          <p:spPr bwMode="auto">
            <a:xfrm>
              <a:off x="1503" y="3684"/>
              <a:ext cx="234"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u sv. Anny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90" name="Rectangle 212">
              <a:extLst>
                <a:ext uri="{FF2B5EF4-FFF2-40B4-BE49-F238E27FC236}">
                  <a16:creationId xmlns:a16="http://schemas.microsoft.com/office/drawing/2014/main" id="{3155552E-3985-1692-7068-A5444BEA6F66}"/>
                </a:ext>
              </a:extLst>
            </p:cNvPr>
            <p:cNvSpPr>
              <a:spLocks noChangeArrowheads="1"/>
            </p:cNvSpPr>
            <p:nvPr/>
          </p:nvSpPr>
          <p:spPr bwMode="auto">
            <a:xfrm>
              <a:off x="1503" y="3720"/>
              <a:ext cx="8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Brno</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91" name="Group 215">
              <a:extLst>
                <a:ext uri="{FF2B5EF4-FFF2-40B4-BE49-F238E27FC236}">
                  <a16:creationId xmlns:a16="http://schemas.microsoft.com/office/drawing/2014/main" id="{F483EB2F-5019-BF3D-1B6C-A174435C273A}"/>
                </a:ext>
              </a:extLst>
            </p:cNvPr>
            <p:cNvGrpSpPr>
              <a:grpSpLocks/>
            </p:cNvGrpSpPr>
            <p:nvPr/>
          </p:nvGrpSpPr>
          <p:grpSpPr bwMode="auto">
            <a:xfrm>
              <a:off x="1039" y="3132"/>
              <a:ext cx="26" cy="26"/>
              <a:chOff x="1039" y="3132"/>
              <a:chExt cx="26" cy="26"/>
            </a:xfrm>
          </p:grpSpPr>
          <p:sp>
            <p:nvSpPr>
              <p:cNvPr id="102" name="Rectangle 213">
                <a:extLst>
                  <a:ext uri="{FF2B5EF4-FFF2-40B4-BE49-F238E27FC236}">
                    <a16:creationId xmlns:a16="http://schemas.microsoft.com/office/drawing/2014/main" id="{6F50978C-6A8B-B669-9FB9-AFC531C77966}"/>
                  </a:ext>
                </a:extLst>
              </p:cNvPr>
              <p:cNvSpPr>
                <a:spLocks noChangeArrowheads="1"/>
              </p:cNvSpPr>
              <p:nvPr/>
            </p:nvSpPr>
            <p:spPr bwMode="auto">
              <a:xfrm>
                <a:off x="1039" y="3132"/>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03" name="Rectangle 214">
                <a:extLst>
                  <a:ext uri="{FF2B5EF4-FFF2-40B4-BE49-F238E27FC236}">
                    <a16:creationId xmlns:a16="http://schemas.microsoft.com/office/drawing/2014/main" id="{B406BCF3-1E1A-0C05-A52F-8B559FC6223E}"/>
                  </a:ext>
                </a:extLst>
              </p:cNvPr>
              <p:cNvSpPr>
                <a:spLocks noChangeArrowheads="1"/>
              </p:cNvSpPr>
              <p:nvPr/>
            </p:nvSpPr>
            <p:spPr bwMode="auto">
              <a:xfrm>
                <a:off x="1039" y="3132"/>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grpSp>
          <p:nvGrpSpPr>
            <p:cNvPr id="92" name="Group 218">
              <a:extLst>
                <a:ext uri="{FF2B5EF4-FFF2-40B4-BE49-F238E27FC236}">
                  <a16:creationId xmlns:a16="http://schemas.microsoft.com/office/drawing/2014/main" id="{8D2909E4-5CCA-75A2-A8C7-CA05717C36C8}"/>
                </a:ext>
              </a:extLst>
            </p:cNvPr>
            <p:cNvGrpSpPr>
              <a:grpSpLocks/>
            </p:cNvGrpSpPr>
            <p:nvPr/>
          </p:nvGrpSpPr>
          <p:grpSpPr bwMode="auto">
            <a:xfrm>
              <a:off x="1068" y="3132"/>
              <a:ext cx="27" cy="26"/>
              <a:chOff x="1068" y="3132"/>
              <a:chExt cx="27" cy="26"/>
            </a:xfrm>
          </p:grpSpPr>
          <p:sp>
            <p:nvSpPr>
              <p:cNvPr id="100" name="Rectangle 216">
                <a:extLst>
                  <a:ext uri="{FF2B5EF4-FFF2-40B4-BE49-F238E27FC236}">
                    <a16:creationId xmlns:a16="http://schemas.microsoft.com/office/drawing/2014/main" id="{57F5E57F-36FA-07F0-DF52-524FB58AB4A1}"/>
                  </a:ext>
                </a:extLst>
              </p:cNvPr>
              <p:cNvSpPr>
                <a:spLocks noChangeArrowheads="1"/>
              </p:cNvSpPr>
              <p:nvPr/>
            </p:nvSpPr>
            <p:spPr bwMode="auto">
              <a:xfrm>
                <a:off x="1068" y="3132"/>
                <a:ext cx="27"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101" name="Rectangle 217">
                <a:extLst>
                  <a:ext uri="{FF2B5EF4-FFF2-40B4-BE49-F238E27FC236}">
                    <a16:creationId xmlns:a16="http://schemas.microsoft.com/office/drawing/2014/main" id="{83CA6B7C-2430-C852-0E63-7CCBEBE8E77F}"/>
                  </a:ext>
                </a:extLst>
              </p:cNvPr>
              <p:cNvSpPr>
                <a:spLocks noChangeArrowheads="1"/>
              </p:cNvSpPr>
              <p:nvPr/>
            </p:nvSpPr>
            <p:spPr bwMode="auto">
              <a:xfrm>
                <a:off x="1068" y="3132"/>
                <a:ext cx="27"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grpSp>
          <p:nvGrpSpPr>
            <p:cNvPr id="93" name="Group 221">
              <a:extLst>
                <a:ext uri="{FF2B5EF4-FFF2-40B4-BE49-F238E27FC236}">
                  <a16:creationId xmlns:a16="http://schemas.microsoft.com/office/drawing/2014/main" id="{7AE9F64B-89A4-6F64-CBAB-95680867AAD4}"/>
                </a:ext>
              </a:extLst>
            </p:cNvPr>
            <p:cNvGrpSpPr>
              <a:grpSpLocks/>
            </p:cNvGrpSpPr>
            <p:nvPr/>
          </p:nvGrpSpPr>
          <p:grpSpPr bwMode="auto">
            <a:xfrm>
              <a:off x="1098" y="3132"/>
              <a:ext cx="26" cy="26"/>
              <a:chOff x="1098" y="3132"/>
              <a:chExt cx="26" cy="26"/>
            </a:xfrm>
          </p:grpSpPr>
          <p:sp>
            <p:nvSpPr>
              <p:cNvPr id="98" name="Rectangle 219">
                <a:extLst>
                  <a:ext uri="{FF2B5EF4-FFF2-40B4-BE49-F238E27FC236}">
                    <a16:creationId xmlns:a16="http://schemas.microsoft.com/office/drawing/2014/main" id="{05BF39ED-FF3A-2545-CAEE-DD7E39E630F0}"/>
                  </a:ext>
                </a:extLst>
              </p:cNvPr>
              <p:cNvSpPr>
                <a:spLocks noChangeArrowheads="1"/>
              </p:cNvSpPr>
              <p:nvPr/>
            </p:nvSpPr>
            <p:spPr bwMode="auto">
              <a:xfrm>
                <a:off x="1098" y="3132"/>
                <a:ext cx="26" cy="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99" name="Rectangle 220">
                <a:extLst>
                  <a:ext uri="{FF2B5EF4-FFF2-40B4-BE49-F238E27FC236}">
                    <a16:creationId xmlns:a16="http://schemas.microsoft.com/office/drawing/2014/main" id="{8CC8CAAC-F51D-E5D6-B605-C27653D4242E}"/>
                  </a:ext>
                </a:extLst>
              </p:cNvPr>
              <p:cNvSpPr>
                <a:spLocks noChangeArrowheads="1"/>
              </p:cNvSpPr>
              <p:nvPr/>
            </p:nvSpPr>
            <p:spPr bwMode="auto">
              <a:xfrm>
                <a:off x="1098" y="3132"/>
                <a:ext cx="26" cy="26"/>
              </a:xfrm>
              <a:prstGeom prst="rect">
                <a:avLst/>
              </a:prstGeom>
              <a:noFill/>
              <a:ln w="3175" cap="rnd">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94" name="Rectangle 222">
              <a:extLst>
                <a:ext uri="{FF2B5EF4-FFF2-40B4-BE49-F238E27FC236}">
                  <a16:creationId xmlns:a16="http://schemas.microsoft.com/office/drawing/2014/main" id="{0911B3BA-945A-53DF-6A93-EC780A160509}"/>
                </a:ext>
              </a:extLst>
            </p:cNvPr>
            <p:cNvSpPr>
              <a:spLocks noChangeArrowheads="1"/>
            </p:cNvSpPr>
            <p:nvPr/>
          </p:nvSpPr>
          <p:spPr bwMode="auto">
            <a:xfrm>
              <a:off x="875" y="3162"/>
              <a:ext cx="249"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Motol Praha</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95" name="Rectangle 223">
              <a:extLst>
                <a:ext uri="{FF2B5EF4-FFF2-40B4-BE49-F238E27FC236}">
                  <a16:creationId xmlns:a16="http://schemas.microsoft.com/office/drawing/2014/main" id="{BB752BCD-21DE-17C5-989C-B700F412BC89}"/>
                </a:ext>
              </a:extLst>
            </p:cNvPr>
            <p:cNvSpPr>
              <a:spLocks noChangeArrowheads="1"/>
            </p:cNvSpPr>
            <p:nvPr/>
          </p:nvSpPr>
          <p:spPr bwMode="auto">
            <a:xfrm>
              <a:off x="997" y="3076"/>
              <a:ext cx="207"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FN KV Praha</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96" name="Rectangle 224">
              <a:extLst>
                <a:ext uri="{FF2B5EF4-FFF2-40B4-BE49-F238E27FC236}">
                  <a16:creationId xmlns:a16="http://schemas.microsoft.com/office/drawing/2014/main" id="{FFB77664-3357-F7B3-F80B-9B113072D98B}"/>
                </a:ext>
              </a:extLst>
            </p:cNvPr>
            <p:cNvSpPr>
              <a:spLocks noChangeArrowheads="1"/>
            </p:cNvSpPr>
            <p:nvPr/>
          </p:nvSpPr>
          <p:spPr bwMode="auto">
            <a:xfrm>
              <a:off x="939" y="3215"/>
              <a:ext cx="218"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KOC Praha a </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97" name="Rectangle 225">
              <a:extLst>
                <a:ext uri="{FF2B5EF4-FFF2-40B4-BE49-F238E27FC236}">
                  <a16:creationId xmlns:a16="http://schemas.microsoft.com/office/drawing/2014/main" id="{60775FEC-D67F-1774-1B3A-692FEFB83F03}"/>
                </a:ext>
              </a:extLst>
            </p:cNvPr>
            <p:cNvSpPr>
              <a:spLocks noChangeArrowheads="1"/>
            </p:cNvSpPr>
            <p:nvPr/>
          </p:nvSpPr>
          <p:spPr bwMode="auto">
            <a:xfrm>
              <a:off x="939" y="3252"/>
              <a:ext cx="273"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cs-CZ" altLang="cs-CZ" sz="400" b="0" i="0" u="none" strike="noStrike" kern="0" cap="none" spc="0" normalizeH="0" baseline="0" noProof="0">
                  <a:ln>
                    <a:noFill/>
                  </a:ln>
                  <a:solidFill>
                    <a:srgbClr val="000000"/>
                  </a:solidFill>
                  <a:effectLst/>
                  <a:uLnTx/>
                  <a:uFillTx/>
                  <a:latin typeface="Arial" charset="0"/>
                  <a:ea typeface="+mn-ea"/>
                  <a:cs typeface="Arial" charset="0"/>
                </a:rPr>
                <a:t>Středočeský kraj</a:t>
              </a: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grpSp>
        <p:nvGrpSpPr>
          <p:cNvPr id="194" name="Group 235">
            <a:extLst>
              <a:ext uri="{FF2B5EF4-FFF2-40B4-BE49-F238E27FC236}">
                <a16:creationId xmlns:a16="http://schemas.microsoft.com/office/drawing/2014/main" id="{C3767679-2568-8A88-F20B-27E5EEF8CAFC}"/>
              </a:ext>
            </a:extLst>
          </p:cNvPr>
          <p:cNvGrpSpPr>
            <a:grpSpLocks/>
          </p:cNvGrpSpPr>
          <p:nvPr/>
        </p:nvGrpSpPr>
        <p:grpSpPr bwMode="auto">
          <a:xfrm>
            <a:off x="8824856" y="4937862"/>
            <a:ext cx="350838" cy="354012"/>
            <a:chOff x="536" y="3123"/>
            <a:chExt cx="221" cy="223"/>
          </a:xfrm>
        </p:grpSpPr>
        <p:pic>
          <p:nvPicPr>
            <p:cNvPr id="195" name="Picture 233">
              <a:extLst>
                <a:ext uri="{FF2B5EF4-FFF2-40B4-BE49-F238E27FC236}">
                  <a16:creationId xmlns:a16="http://schemas.microsoft.com/office/drawing/2014/main" id="{447300D6-8423-ECC9-C0A9-D0184BF4A0A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9" y="312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 name="Rectangle 234">
              <a:extLst>
                <a:ext uri="{FF2B5EF4-FFF2-40B4-BE49-F238E27FC236}">
                  <a16:creationId xmlns:a16="http://schemas.microsoft.com/office/drawing/2014/main" id="{2E1392FA-92CB-F33F-CA4B-241B9D2FC5CE}"/>
                </a:ext>
              </a:extLst>
            </p:cNvPr>
            <p:cNvSpPr>
              <a:spLocks noChangeArrowheads="1"/>
            </p:cNvSpPr>
            <p:nvPr/>
          </p:nvSpPr>
          <p:spPr bwMode="auto">
            <a:xfrm>
              <a:off x="536" y="312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197" name="Rectangle 236">
            <a:extLst>
              <a:ext uri="{FF2B5EF4-FFF2-40B4-BE49-F238E27FC236}">
                <a16:creationId xmlns:a16="http://schemas.microsoft.com/office/drawing/2014/main" id="{1B39F6C1-ABEC-5027-3CE9-64CD5545FAD7}"/>
              </a:ext>
            </a:extLst>
          </p:cNvPr>
          <p:cNvSpPr>
            <a:spLocks noChangeArrowheads="1"/>
          </p:cNvSpPr>
          <p:nvPr/>
        </p:nvSpPr>
        <p:spPr bwMode="auto">
          <a:xfrm>
            <a:off x="8816919" y="49315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198" name="Group 239">
            <a:extLst>
              <a:ext uri="{FF2B5EF4-FFF2-40B4-BE49-F238E27FC236}">
                <a16:creationId xmlns:a16="http://schemas.microsoft.com/office/drawing/2014/main" id="{C61D99AD-F4FA-7116-9443-DA6D8B1F11F4}"/>
              </a:ext>
            </a:extLst>
          </p:cNvPr>
          <p:cNvGrpSpPr>
            <a:grpSpLocks/>
          </p:cNvGrpSpPr>
          <p:nvPr/>
        </p:nvGrpSpPr>
        <p:grpSpPr bwMode="auto">
          <a:xfrm>
            <a:off x="8818968" y="4946504"/>
            <a:ext cx="350838" cy="354012"/>
            <a:chOff x="536" y="3123"/>
            <a:chExt cx="221" cy="223"/>
          </a:xfrm>
        </p:grpSpPr>
        <p:pic>
          <p:nvPicPr>
            <p:cNvPr id="199" name="Picture 237">
              <a:extLst>
                <a:ext uri="{FF2B5EF4-FFF2-40B4-BE49-F238E27FC236}">
                  <a16:creationId xmlns:a16="http://schemas.microsoft.com/office/drawing/2014/main" id="{37AE3494-3E13-F0C2-AC9A-31CBC95D5C3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9" y="312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Rectangle 238">
              <a:extLst>
                <a:ext uri="{FF2B5EF4-FFF2-40B4-BE49-F238E27FC236}">
                  <a16:creationId xmlns:a16="http://schemas.microsoft.com/office/drawing/2014/main" id="{FE327ACC-FF4F-3943-924B-3918E62FA86C}"/>
                </a:ext>
              </a:extLst>
            </p:cNvPr>
            <p:cNvSpPr>
              <a:spLocks noChangeArrowheads="1"/>
            </p:cNvSpPr>
            <p:nvPr/>
          </p:nvSpPr>
          <p:spPr bwMode="auto">
            <a:xfrm>
              <a:off x="536" y="312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01" name="Rectangle 240">
            <a:extLst>
              <a:ext uri="{FF2B5EF4-FFF2-40B4-BE49-F238E27FC236}">
                <a16:creationId xmlns:a16="http://schemas.microsoft.com/office/drawing/2014/main" id="{D0D17036-6812-D722-FEDD-B3C2477CE7F5}"/>
              </a:ext>
            </a:extLst>
          </p:cNvPr>
          <p:cNvSpPr>
            <a:spLocks noChangeArrowheads="1"/>
          </p:cNvSpPr>
          <p:nvPr/>
        </p:nvSpPr>
        <p:spPr bwMode="auto">
          <a:xfrm>
            <a:off x="8816919" y="49315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02" name="Group 243">
            <a:extLst>
              <a:ext uri="{FF2B5EF4-FFF2-40B4-BE49-F238E27FC236}">
                <a16:creationId xmlns:a16="http://schemas.microsoft.com/office/drawing/2014/main" id="{7F4B7073-EB7F-5C11-0CCA-D39F1C712E3B}"/>
              </a:ext>
            </a:extLst>
          </p:cNvPr>
          <p:cNvGrpSpPr>
            <a:grpSpLocks/>
          </p:cNvGrpSpPr>
          <p:nvPr/>
        </p:nvGrpSpPr>
        <p:grpSpPr bwMode="auto">
          <a:xfrm>
            <a:off x="9128069" y="5544287"/>
            <a:ext cx="352425" cy="354012"/>
            <a:chOff x="727" y="3505"/>
            <a:chExt cx="222" cy="223"/>
          </a:xfrm>
        </p:grpSpPr>
        <p:pic>
          <p:nvPicPr>
            <p:cNvPr id="203" name="Picture 241">
              <a:extLst>
                <a:ext uri="{FF2B5EF4-FFF2-40B4-BE49-F238E27FC236}">
                  <a16:creationId xmlns:a16="http://schemas.microsoft.com/office/drawing/2014/main" id="{F8021569-49D6-153F-5D1A-930DBED6646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1" y="3509"/>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Rectangle 242">
              <a:extLst>
                <a:ext uri="{FF2B5EF4-FFF2-40B4-BE49-F238E27FC236}">
                  <a16:creationId xmlns:a16="http://schemas.microsoft.com/office/drawing/2014/main" id="{F9B3F1DC-5818-443D-E1CA-E715790E6B28}"/>
                </a:ext>
              </a:extLst>
            </p:cNvPr>
            <p:cNvSpPr>
              <a:spLocks noChangeArrowheads="1"/>
            </p:cNvSpPr>
            <p:nvPr/>
          </p:nvSpPr>
          <p:spPr bwMode="auto">
            <a:xfrm>
              <a:off x="727" y="3505"/>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05" name="Rectangle 244">
            <a:extLst>
              <a:ext uri="{FF2B5EF4-FFF2-40B4-BE49-F238E27FC236}">
                <a16:creationId xmlns:a16="http://schemas.microsoft.com/office/drawing/2014/main" id="{D3FB53A1-0864-B8BE-E884-FEC3F519B3FB}"/>
              </a:ext>
            </a:extLst>
          </p:cNvPr>
          <p:cNvSpPr>
            <a:spLocks noChangeArrowheads="1"/>
          </p:cNvSpPr>
          <p:nvPr/>
        </p:nvSpPr>
        <p:spPr bwMode="auto">
          <a:xfrm>
            <a:off x="9121719" y="5537937"/>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06" name="Group 247">
            <a:extLst>
              <a:ext uri="{FF2B5EF4-FFF2-40B4-BE49-F238E27FC236}">
                <a16:creationId xmlns:a16="http://schemas.microsoft.com/office/drawing/2014/main" id="{CA6D31B3-342A-C62F-FB9F-67F7C219AF0B}"/>
              </a:ext>
            </a:extLst>
          </p:cNvPr>
          <p:cNvGrpSpPr>
            <a:grpSpLocks/>
          </p:cNvGrpSpPr>
          <p:nvPr/>
        </p:nvGrpSpPr>
        <p:grpSpPr bwMode="auto">
          <a:xfrm>
            <a:off x="9128069" y="5544287"/>
            <a:ext cx="352425" cy="354012"/>
            <a:chOff x="727" y="3505"/>
            <a:chExt cx="222" cy="223"/>
          </a:xfrm>
        </p:grpSpPr>
        <p:pic>
          <p:nvPicPr>
            <p:cNvPr id="207" name="Picture 245">
              <a:extLst>
                <a:ext uri="{FF2B5EF4-FFF2-40B4-BE49-F238E27FC236}">
                  <a16:creationId xmlns:a16="http://schemas.microsoft.com/office/drawing/2014/main" id="{FC505E37-19D0-B505-E2D3-0568734751D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1" y="3509"/>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 name="Rectangle 246">
              <a:extLst>
                <a:ext uri="{FF2B5EF4-FFF2-40B4-BE49-F238E27FC236}">
                  <a16:creationId xmlns:a16="http://schemas.microsoft.com/office/drawing/2014/main" id="{C0BFB176-42F1-A5EF-0610-D44B39906E92}"/>
                </a:ext>
              </a:extLst>
            </p:cNvPr>
            <p:cNvSpPr>
              <a:spLocks noChangeArrowheads="1"/>
            </p:cNvSpPr>
            <p:nvPr/>
          </p:nvSpPr>
          <p:spPr bwMode="auto">
            <a:xfrm>
              <a:off x="727" y="3505"/>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09" name="Rectangle 248">
            <a:extLst>
              <a:ext uri="{FF2B5EF4-FFF2-40B4-BE49-F238E27FC236}">
                <a16:creationId xmlns:a16="http://schemas.microsoft.com/office/drawing/2014/main" id="{18183496-C652-83DE-D1A6-8C48C645BEA0}"/>
              </a:ext>
            </a:extLst>
          </p:cNvPr>
          <p:cNvSpPr>
            <a:spLocks noChangeArrowheads="1"/>
          </p:cNvSpPr>
          <p:nvPr/>
        </p:nvSpPr>
        <p:spPr bwMode="auto">
          <a:xfrm>
            <a:off x="9121719" y="5537937"/>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10" name="Group 251">
            <a:extLst>
              <a:ext uri="{FF2B5EF4-FFF2-40B4-BE49-F238E27FC236}">
                <a16:creationId xmlns:a16="http://schemas.microsoft.com/office/drawing/2014/main" id="{B05A9715-CFB4-AA1E-E6D7-A4E5988D0A67}"/>
              </a:ext>
            </a:extLst>
          </p:cNvPr>
          <p:cNvGrpSpPr>
            <a:grpSpLocks/>
          </p:cNvGrpSpPr>
          <p:nvPr/>
        </p:nvGrpSpPr>
        <p:grpSpPr bwMode="auto">
          <a:xfrm>
            <a:off x="9977381" y="5726849"/>
            <a:ext cx="352425" cy="354012"/>
            <a:chOff x="1262" y="3620"/>
            <a:chExt cx="222" cy="223"/>
          </a:xfrm>
        </p:grpSpPr>
        <p:pic>
          <p:nvPicPr>
            <p:cNvPr id="211" name="Picture 249">
              <a:extLst>
                <a:ext uri="{FF2B5EF4-FFF2-40B4-BE49-F238E27FC236}">
                  <a16:creationId xmlns:a16="http://schemas.microsoft.com/office/drawing/2014/main" id="{4422630D-66FB-34B1-BC54-825B87AFD3A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66" y="3624"/>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 name="Rectangle 250">
              <a:extLst>
                <a:ext uri="{FF2B5EF4-FFF2-40B4-BE49-F238E27FC236}">
                  <a16:creationId xmlns:a16="http://schemas.microsoft.com/office/drawing/2014/main" id="{2E1B971A-9C7A-5578-96AE-F62180A6498D}"/>
                </a:ext>
              </a:extLst>
            </p:cNvPr>
            <p:cNvSpPr>
              <a:spLocks noChangeArrowheads="1"/>
            </p:cNvSpPr>
            <p:nvPr/>
          </p:nvSpPr>
          <p:spPr bwMode="auto">
            <a:xfrm>
              <a:off x="1262" y="3620"/>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13" name="Rectangle 252">
            <a:extLst>
              <a:ext uri="{FF2B5EF4-FFF2-40B4-BE49-F238E27FC236}">
                <a16:creationId xmlns:a16="http://schemas.microsoft.com/office/drawing/2014/main" id="{26CA7EAE-A183-1743-ED84-7B558B5C877F}"/>
              </a:ext>
            </a:extLst>
          </p:cNvPr>
          <p:cNvSpPr>
            <a:spLocks noChangeArrowheads="1"/>
          </p:cNvSpPr>
          <p:nvPr/>
        </p:nvSpPr>
        <p:spPr bwMode="auto">
          <a:xfrm>
            <a:off x="9971031" y="5720499"/>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14" name="Group 255">
            <a:extLst>
              <a:ext uri="{FF2B5EF4-FFF2-40B4-BE49-F238E27FC236}">
                <a16:creationId xmlns:a16="http://schemas.microsoft.com/office/drawing/2014/main" id="{509BBEF6-A130-ED8D-2F99-E73C493EF26E}"/>
              </a:ext>
            </a:extLst>
          </p:cNvPr>
          <p:cNvGrpSpPr>
            <a:grpSpLocks/>
          </p:cNvGrpSpPr>
          <p:nvPr/>
        </p:nvGrpSpPr>
        <p:grpSpPr bwMode="auto">
          <a:xfrm>
            <a:off x="9977381" y="5726849"/>
            <a:ext cx="352425" cy="354012"/>
            <a:chOff x="1262" y="3620"/>
            <a:chExt cx="222" cy="223"/>
          </a:xfrm>
        </p:grpSpPr>
        <p:pic>
          <p:nvPicPr>
            <p:cNvPr id="215" name="Picture 253">
              <a:extLst>
                <a:ext uri="{FF2B5EF4-FFF2-40B4-BE49-F238E27FC236}">
                  <a16:creationId xmlns:a16="http://schemas.microsoft.com/office/drawing/2014/main" id="{F66AD014-53FD-1E19-507B-2CCFBCB70BB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66" y="3624"/>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 name="Rectangle 254">
              <a:extLst>
                <a:ext uri="{FF2B5EF4-FFF2-40B4-BE49-F238E27FC236}">
                  <a16:creationId xmlns:a16="http://schemas.microsoft.com/office/drawing/2014/main" id="{3E4B727A-985C-E933-F786-80FE700CE045}"/>
                </a:ext>
              </a:extLst>
            </p:cNvPr>
            <p:cNvSpPr>
              <a:spLocks noChangeArrowheads="1"/>
            </p:cNvSpPr>
            <p:nvPr/>
          </p:nvSpPr>
          <p:spPr bwMode="auto">
            <a:xfrm>
              <a:off x="1262" y="3620"/>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17" name="Rectangle 256">
            <a:extLst>
              <a:ext uri="{FF2B5EF4-FFF2-40B4-BE49-F238E27FC236}">
                <a16:creationId xmlns:a16="http://schemas.microsoft.com/office/drawing/2014/main" id="{1A4A1942-1CEE-EECE-090D-6D8B14614919}"/>
              </a:ext>
            </a:extLst>
          </p:cNvPr>
          <p:cNvSpPr>
            <a:spLocks noChangeArrowheads="1"/>
          </p:cNvSpPr>
          <p:nvPr/>
        </p:nvSpPr>
        <p:spPr bwMode="auto">
          <a:xfrm>
            <a:off x="9971031" y="5720499"/>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18" name="Group 259">
            <a:extLst>
              <a:ext uri="{FF2B5EF4-FFF2-40B4-BE49-F238E27FC236}">
                <a16:creationId xmlns:a16="http://schemas.microsoft.com/office/drawing/2014/main" id="{4BE29DD9-B21D-7C0B-2EE2-795CBE7645D3}"/>
              </a:ext>
            </a:extLst>
          </p:cNvPr>
          <p:cNvGrpSpPr>
            <a:grpSpLocks/>
          </p:cNvGrpSpPr>
          <p:nvPr/>
        </p:nvGrpSpPr>
        <p:grpSpPr bwMode="auto">
          <a:xfrm>
            <a:off x="11010844" y="5604612"/>
            <a:ext cx="350838" cy="354012"/>
            <a:chOff x="1913" y="3543"/>
            <a:chExt cx="221" cy="223"/>
          </a:xfrm>
        </p:grpSpPr>
        <p:pic>
          <p:nvPicPr>
            <p:cNvPr id="219" name="Picture 257">
              <a:extLst>
                <a:ext uri="{FF2B5EF4-FFF2-40B4-BE49-F238E27FC236}">
                  <a16:creationId xmlns:a16="http://schemas.microsoft.com/office/drawing/2014/main" id="{0493925A-D424-97D5-AC13-3864393585D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16" y="354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 name="Rectangle 258">
              <a:extLst>
                <a:ext uri="{FF2B5EF4-FFF2-40B4-BE49-F238E27FC236}">
                  <a16:creationId xmlns:a16="http://schemas.microsoft.com/office/drawing/2014/main" id="{AB05B044-D072-555F-2B00-5A5DA96AD4D6}"/>
                </a:ext>
              </a:extLst>
            </p:cNvPr>
            <p:cNvSpPr>
              <a:spLocks noChangeArrowheads="1"/>
            </p:cNvSpPr>
            <p:nvPr/>
          </p:nvSpPr>
          <p:spPr bwMode="auto">
            <a:xfrm>
              <a:off x="1913" y="354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21" name="Rectangle 260">
            <a:extLst>
              <a:ext uri="{FF2B5EF4-FFF2-40B4-BE49-F238E27FC236}">
                <a16:creationId xmlns:a16="http://schemas.microsoft.com/office/drawing/2014/main" id="{110A25DC-05BE-CC44-8768-2EC65D96C955}"/>
              </a:ext>
            </a:extLst>
          </p:cNvPr>
          <p:cNvSpPr>
            <a:spLocks noChangeArrowheads="1"/>
          </p:cNvSpPr>
          <p:nvPr/>
        </p:nvSpPr>
        <p:spPr bwMode="auto">
          <a:xfrm>
            <a:off x="11002906" y="55982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22" name="Group 263">
            <a:extLst>
              <a:ext uri="{FF2B5EF4-FFF2-40B4-BE49-F238E27FC236}">
                <a16:creationId xmlns:a16="http://schemas.microsoft.com/office/drawing/2014/main" id="{8EC367C4-4738-7CEE-A28C-89A2BB0D165C}"/>
              </a:ext>
            </a:extLst>
          </p:cNvPr>
          <p:cNvGrpSpPr>
            <a:grpSpLocks/>
          </p:cNvGrpSpPr>
          <p:nvPr/>
        </p:nvGrpSpPr>
        <p:grpSpPr bwMode="auto">
          <a:xfrm>
            <a:off x="11010844" y="5604612"/>
            <a:ext cx="350838" cy="354012"/>
            <a:chOff x="1913" y="3543"/>
            <a:chExt cx="221" cy="223"/>
          </a:xfrm>
        </p:grpSpPr>
        <p:pic>
          <p:nvPicPr>
            <p:cNvPr id="223" name="Picture 261">
              <a:extLst>
                <a:ext uri="{FF2B5EF4-FFF2-40B4-BE49-F238E27FC236}">
                  <a16:creationId xmlns:a16="http://schemas.microsoft.com/office/drawing/2014/main" id="{11BF857D-3B06-4307-E90B-B39A92AF71F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16" y="3547"/>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Rectangle 262">
              <a:extLst>
                <a:ext uri="{FF2B5EF4-FFF2-40B4-BE49-F238E27FC236}">
                  <a16:creationId xmlns:a16="http://schemas.microsoft.com/office/drawing/2014/main" id="{AC2A3426-802B-E79A-E131-AA937AC727B9}"/>
                </a:ext>
              </a:extLst>
            </p:cNvPr>
            <p:cNvSpPr>
              <a:spLocks noChangeArrowheads="1"/>
            </p:cNvSpPr>
            <p:nvPr/>
          </p:nvSpPr>
          <p:spPr bwMode="auto">
            <a:xfrm>
              <a:off x="1913" y="3543"/>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25" name="Rectangle 264">
            <a:extLst>
              <a:ext uri="{FF2B5EF4-FFF2-40B4-BE49-F238E27FC236}">
                <a16:creationId xmlns:a16="http://schemas.microsoft.com/office/drawing/2014/main" id="{34FA50A4-4DB1-35BE-1861-F5F096247077}"/>
              </a:ext>
            </a:extLst>
          </p:cNvPr>
          <p:cNvSpPr>
            <a:spLocks noChangeArrowheads="1"/>
          </p:cNvSpPr>
          <p:nvPr/>
        </p:nvSpPr>
        <p:spPr bwMode="auto">
          <a:xfrm>
            <a:off x="11002906" y="559826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26" name="Group 267">
            <a:extLst>
              <a:ext uri="{FF2B5EF4-FFF2-40B4-BE49-F238E27FC236}">
                <a16:creationId xmlns:a16="http://schemas.microsoft.com/office/drawing/2014/main" id="{5665996C-E010-4F93-8EA1-B147EF176116}"/>
              </a:ext>
            </a:extLst>
          </p:cNvPr>
          <p:cNvGrpSpPr>
            <a:grpSpLocks/>
          </p:cNvGrpSpPr>
          <p:nvPr/>
        </p:nvGrpSpPr>
        <p:grpSpPr bwMode="auto">
          <a:xfrm>
            <a:off x="10828281" y="4817212"/>
            <a:ext cx="350838" cy="352425"/>
            <a:chOff x="1798" y="3047"/>
            <a:chExt cx="221" cy="222"/>
          </a:xfrm>
        </p:grpSpPr>
        <p:pic>
          <p:nvPicPr>
            <p:cNvPr id="227" name="Picture 265">
              <a:extLst>
                <a:ext uri="{FF2B5EF4-FFF2-40B4-BE49-F238E27FC236}">
                  <a16:creationId xmlns:a16="http://schemas.microsoft.com/office/drawing/2014/main" id="{886E63B2-3CA9-2694-7550-5704799E2E9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01" y="3051"/>
              <a:ext cx="21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 name="Rectangle 266">
              <a:extLst>
                <a:ext uri="{FF2B5EF4-FFF2-40B4-BE49-F238E27FC236}">
                  <a16:creationId xmlns:a16="http://schemas.microsoft.com/office/drawing/2014/main" id="{6A4EECAF-A678-0AB6-5D69-64CC0E0C3B75}"/>
                </a:ext>
              </a:extLst>
            </p:cNvPr>
            <p:cNvSpPr>
              <a:spLocks noChangeArrowheads="1"/>
            </p:cNvSpPr>
            <p:nvPr/>
          </p:nvSpPr>
          <p:spPr bwMode="auto">
            <a:xfrm>
              <a:off x="1798" y="3047"/>
              <a:ext cx="221" cy="222"/>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29" name="Rectangle 268">
            <a:extLst>
              <a:ext uri="{FF2B5EF4-FFF2-40B4-BE49-F238E27FC236}">
                <a16:creationId xmlns:a16="http://schemas.microsoft.com/office/drawing/2014/main" id="{CB13D623-9E70-6464-496B-E14F9CA9761F}"/>
              </a:ext>
            </a:extLst>
          </p:cNvPr>
          <p:cNvSpPr>
            <a:spLocks noChangeArrowheads="1"/>
          </p:cNvSpPr>
          <p:nvPr/>
        </p:nvSpPr>
        <p:spPr bwMode="auto">
          <a:xfrm>
            <a:off x="10821931" y="480927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30" name="Group 271">
            <a:extLst>
              <a:ext uri="{FF2B5EF4-FFF2-40B4-BE49-F238E27FC236}">
                <a16:creationId xmlns:a16="http://schemas.microsoft.com/office/drawing/2014/main" id="{BBB71386-945B-2F29-AA75-9D134E982459}"/>
              </a:ext>
            </a:extLst>
          </p:cNvPr>
          <p:cNvGrpSpPr>
            <a:grpSpLocks/>
          </p:cNvGrpSpPr>
          <p:nvPr/>
        </p:nvGrpSpPr>
        <p:grpSpPr bwMode="auto">
          <a:xfrm>
            <a:off x="10828281" y="4817212"/>
            <a:ext cx="350838" cy="352425"/>
            <a:chOff x="1798" y="3047"/>
            <a:chExt cx="221" cy="222"/>
          </a:xfrm>
        </p:grpSpPr>
        <p:pic>
          <p:nvPicPr>
            <p:cNvPr id="231" name="Picture 269">
              <a:extLst>
                <a:ext uri="{FF2B5EF4-FFF2-40B4-BE49-F238E27FC236}">
                  <a16:creationId xmlns:a16="http://schemas.microsoft.com/office/drawing/2014/main" id="{F021DD8A-1BB3-A364-6D18-3A7FB24C572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01" y="3051"/>
              <a:ext cx="21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Rectangle 270">
              <a:extLst>
                <a:ext uri="{FF2B5EF4-FFF2-40B4-BE49-F238E27FC236}">
                  <a16:creationId xmlns:a16="http://schemas.microsoft.com/office/drawing/2014/main" id="{3B19EBA8-CDDC-34DC-4EE7-F20182881CA6}"/>
                </a:ext>
              </a:extLst>
            </p:cNvPr>
            <p:cNvSpPr>
              <a:spLocks noChangeArrowheads="1"/>
            </p:cNvSpPr>
            <p:nvPr/>
          </p:nvSpPr>
          <p:spPr bwMode="auto">
            <a:xfrm>
              <a:off x="1798" y="3047"/>
              <a:ext cx="221" cy="222"/>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33" name="Rectangle 272">
            <a:extLst>
              <a:ext uri="{FF2B5EF4-FFF2-40B4-BE49-F238E27FC236}">
                <a16:creationId xmlns:a16="http://schemas.microsoft.com/office/drawing/2014/main" id="{98C4D647-0C7D-EE28-244A-548583531AF3}"/>
              </a:ext>
            </a:extLst>
          </p:cNvPr>
          <p:cNvSpPr>
            <a:spLocks noChangeArrowheads="1"/>
          </p:cNvSpPr>
          <p:nvPr/>
        </p:nvSpPr>
        <p:spPr bwMode="auto">
          <a:xfrm>
            <a:off x="10821931" y="480927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34" name="Group 275">
            <a:extLst>
              <a:ext uri="{FF2B5EF4-FFF2-40B4-BE49-F238E27FC236}">
                <a16:creationId xmlns:a16="http://schemas.microsoft.com/office/drawing/2014/main" id="{1DD7FEE0-E3D8-61EA-008F-1FEC776EBEA2}"/>
              </a:ext>
            </a:extLst>
          </p:cNvPr>
          <p:cNvGrpSpPr>
            <a:grpSpLocks/>
          </p:cNvGrpSpPr>
          <p:nvPr/>
        </p:nvGrpSpPr>
        <p:grpSpPr bwMode="auto">
          <a:xfrm>
            <a:off x="10159944" y="4390174"/>
            <a:ext cx="352425" cy="354012"/>
            <a:chOff x="1377" y="2778"/>
            <a:chExt cx="222" cy="223"/>
          </a:xfrm>
        </p:grpSpPr>
        <p:pic>
          <p:nvPicPr>
            <p:cNvPr id="235" name="Picture 273">
              <a:extLst>
                <a:ext uri="{FF2B5EF4-FFF2-40B4-BE49-F238E27FC236}">
                  <a16:creationId xmlns:a16="http://schemas.microsoft.com/office/drawing/2014/main" id="{903AF12F-17BC-217F-8E2B-813B097BF4B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81" y="2782"/>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Rectangle 274">
              <a:extLst>
                <a:ext uri="{FF2B5EF4-FFF2-40B4-BE49-F238E27FC236}">
                  <a16:creationId xmlns:a16="http://schemas.microsoft.com/office/drawing/2014/main" id="{67172BC9-FBAD-3F0A-4162-F0666B887A5F}"/>
                </a:ext>
              </a:extLst>
            </p:cNvPr>
            <p:cNvSpPr>
              <a:spLocks noChangeArrowheads="1"/>
            </p:cNvSpPr>
            <p:nvPr/>
          </p:nvSpPr>
          <p:spPr bwMode="auto">
            <a:xfrm>
              <a:off x="1377" y="2778"/>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37" name="Rectangle 276">
            <a:extLst>
              <a:ext uri="{FF2B5EF4-FFF2-40B4-BE49-F238E27FC236}">
                <a16:creationId xmlns:a16="http://schemas.microsoft.com/office/drawing/2014/main" id="{0A192C03-69E5-56DC-37A8-20133F69922D}"/>
              </a:ext>
            </a:extLst>
          </p:cNvPr>
          <p:cNvSpPr>
            <a:spLocks noChangeArrowheads="1"/>
          </p:cNvSpPr>
          <p:nvPr/>
        </p:nvSpPr>
        <p:spPr bwMode="auto">
          <a:xfrm>
            <a:off x="10153594" y="438382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38" name="Group 279">
            <a:extLst>
              <a:ext uri="{FF2B5EF4-FFF2-40B4-BE49-F238E27FC236}">
                <a16:creationId xmlns:a16="http://schemas.microsoft.com/office/drawing/2014/main" id="{40386350-4933-A1A3-0278-6F494D268071}"/>
              </a:ext>
            </a:extLst>
          </p:cNvPr>
          <p:cNvGrpSpPr>
            <a:grpSpLocks/>
          </p:cNvGrpSpPr>
          <p:nvPr/>
        </p:nvGrpSpPr>
        <p:grpSpPr bwMode="auto">
          <a:xfrm>
            <a:off x="10159944" y="4390174"/>
            <a:ext cx="352425" cy="354012"/>
            <a:chOff x="1377" y="2778"/>
            <a:chExt cx="222" cy="223"/>
          </a:xfrm>
        </p:grpSpPr>
        <p:pic>
          <p:nvPicPr>
            <p:cNvPr id="239" name="Picture 277">
              <a:extLst>
                <a:ext uri="{FF2B5EF4-FFF2-40B4-BE49-F238E27FC236}">
                  <a16:creationId xmlns:a16="http://schemas.microsoft.com/office/drawing/2014/main" id="{27D3C371-46B1-0299-4252-1992F599954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81" y="2782"/>
              <a:ext cx="21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 name="Rectangle 278">
              <a:extLst>
                <a:ext uri="{FF2B5EF4-FFF2-40B4-BE49-F238E27FC236}">
                  <a16:creationId xmlns:a16="http://schemas.microsoft.com/office/drawing/2014/main" id="{1290D154-9F2D-9C2D-AA80-BD0AABAD9139}"/>
                </a:ext>
              </a:extLst>
            </p:cNvPr>
            <p:cNvSpPr>
              <a:spLocks noChangeArrowheads="1"/>
            </p:cNvSpPr>
            <p:nvPr/>
          </p:nvSpPr>
          <p:spPr bwMode="auto">
            <a:xfrm>
              <a:off x="1377" y="2778"/>
              <a:ext cx="222"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41" name="Rectangle 280">
            <a:extLst>
              <a:ext uri="{FF2B5EF4-FFF2-40B4-BE49-F238E27FC236}">
                <a16:creationId xmlns:a16="http://schemas.microsoft.com/office/drawing/2014/main" id="{F2DE0EE9-9066-CE0B-820A-08FAA381F0A3}"/>
              </a:ext>
            </a:extLst>
          </p:cNvPr>
          <p:cNvSpPr>
            <a:spLocks noChangeArrowheads="1"/>
          </p:cNvSpPr>
          <p:nvPr/>
        </p:nvSpPr>
        <p:spPr bwMode="auto">
          <a:xfrm>
            <a:off x="10153594" y="4383824"/>
            <a:ext cx="363538"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42" name="Group 283">
            <a:extLst>
              <a:ext uri="{FF2B5EF4-FFF2-40B4-BE49-F238E27FC236}">
                <a16:creationId xmlns:a16="http://schemas.microsoft.com/office/drawing/2014/main" id="{C558F1F2-B69F-F4ED-F84A-22E17B1F062F}"/>
              </a:ext>
            </a:extLst>
          </p:cNvPr>
          <p:cNvGrpSpPr>
            <a:grpSpLocks/>
          </p:cNvGrpSpPr>
          <p:nvPr/>
        </p:nvGrpSpPr>
        <p:grpSpPr bwMode="auto">
          <a:xfrm>
            <a:off x="9310631" y="4391762"/>
            <a:ext cx="350838" cy="354012"/>
            <a:chOff x="842" y="2779"/>
            <a:chExt cx="221" cy="223"/>
          </a:xfrm>
        </p:grpSpPr>
        <p:pic>
          <p:nvPicPr>
            <p:cNvPr id="243" name="Picture 281">
              <a:extLst>
                <a:ext uri="{FF2B5EF4-FFF2-40B4-BE49-F238E27FC236}">
                  <a16:creationId xmlns:a16="http://schemas.microsoft.com/office/drawing/2014/main" id="{5E1B2CEF-1E50-DF47-5857-1C40096AC29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5" y="2783"/>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Rectangle 282">
              <a:extLst>
                <a:ext uri="{FF2B5EF4-FFF2-40B4-BE49-F238E27FC236}">
                  <a16:creationId xmlns:a16="http://schemas.microsoft.com/office/drawing/2014/main" id="{CD3F01CF-1317-D3F8-CEE3-E3C7112D25F4}"/>
                </a:ext>
              </a:extLst>
            </p:cNvPr>
            <p:cNvSpPr>
              <a:spLocks noChangeArrowheads="1"/>
            </p:cNvSpPr>
            <p:nvPr/>
          </p:nvSpPr>
          <p:spPr bwMode="auto">
            <a:xfrm>
              <a:off x="842" y="2779"/>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45" name="Rectangle 284">
            <a:extLst>
              <a:ext uri="{FF2B5EF4-FFF2-40B4-BE49-F238E27FC236}">
                <a16:creationId xmlns:a16="http://schemas.microsoft.com/office/drawing/2014/main" id="{804F6B1F-C2D7-380E-ABD2-D92BB0016F23}"/>
              </a:ext>
            </a:extLst>
          </p:cNvPr>
          <p:cNvSpPr>
            <a:spLocks noChangeArrowheads="1"/>
          </p:cNvSpPr>
          <p:nvPr/>
        </p:nvSpPr>
        <p:spPr bwMode="auto">
          <a:xfrm>
            <a:off x="9302694" y="43854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nvGrpSpPr>
          <p:cNvPr id="246" name="Group 287">
            <a:extLst>
              <a:ext uri="{FF2B5EF4-FFF2-40B4-BE49-F238E27FC236}">
                <a16:creationId xmlns:a16="http://schemas.microsoft.com/office/drawing/2014/main" id="{7248ED9B-7F88-5591-76C9-98FCC795612C}"/>
              </a:ext>
            </a:extLst>
          </p:cNvPr>
          <p:cNvGrpSpPr>
            <a:grpSpLocks/>
          </p:cNvGrpSpPr>
          <p:nvPr/>
        </p:nvGrpSpPr>
        <p:grpSpPr bwMode="auto">
          <a:xfrm>
            <a:off x="9310631" y="4391762"/>
            <a:ext cx="350838" cy="354012"/>
            <a:chOff x="842" y="2779"/>
            <a:chExt cx="221" cy="223"/>
          </a:xfrm>
        </p:grpSpPr>
        <p:pic>
          <p:nvPicPr>
            <p:cNvPr id="247" name="Picture 285">
              <a:extLst>
                <a:ext uri="{FF2B5EF4-FFF2-40B4-BE49-F238E27FC236}">
                  <a16:creationId xmlns:a16="http://schemas.microsoft.com/office/drawing/2014/main" id="{40E798B6-4EA2-5C33-0990-F2B32323D46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5" y="2783"/>
              <a:ext cx="216"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 name="Rectangle 286">
              <a:extLst>
                <a:ext uri="{FF2B5EF4-FFF2-40B4-BE49-F238E27FC236}">
                  <a16:creationId xmlns:a16="http://schemas.microsoft.com/office/drawing/2014/main" id="{CBE0D7FA-E01E-9948-C220-119754428096}"/>
                </a:ext>
              </a:extLst>
            </p:cNvPr>
            <p:cNvSpPr>
              <a:spLocks noChangeArrowheads="1"/>
            </p:cNvSpPr>
            <p:nvPr/>
          </p:nvSpPr>
          <p:spPr bwMode="auto">
            <a:xfrm>
              <a:off x="842" y="2779"/>
              <a:ext cx="221" cy="223"/>
            </a:xfrm>
            <a:prstGeom prst="rect">
              <a:avLst/>
            </a:prstGeom>
            <a:noFill/>
            <a:ln w="7938"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grpSp>
      <p:sp>
        <p:nvSpPr>
          <p:cNvPr id="249" name="Rectangle 288">
            <a:extLst>
              <a:ext uri="{FF2B5EF4-FFF2-40B4-BE49-F238E27FC236}">
                <a16:creationId xmlns:a16="http://schemas.microsoft.com/office/drawing/2014/main" id="{69C1F351-F3B0-5F52-3107-4441DC79681B}"/>
              </a:ext>
            </a:extLst>
          </p:cNvPr>
          <p:cNvSpPr>
            <a:spLocks noChangeArrowheads="1"/>
          </p:cNvSpPr>
          <p:nvPr/>
        </p:nvSpPr>
        <p:spPr bwMode="auto">
          <a:xfrm>
            <a:off x="9302694" y="4385412"/>
            <a:ext cx="365125" cy="365125"/>
          </a:xfrm>
          <a:prstGeom prst="rect">
            <a:avLst/>
          </a:prstGeom>
          <a:noFill/>
          <a:ln w="31750" cap="rnd">
            <a:solidFill>
              <a:srgbClr val="99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cs-CZ" altLang="cs-CZ" sz="1600" b="0" i="0" u="none" strike="noStrike" kern="0" cap="none" spc="0" normalizeH="0" baseline="0" noProof="0">
              <a:ln>
                <a:noFill/>
              </a:ln>
              <a:solidFill>
                <a:srgbClr val="292929"/>
              </a:solidFill>
              <a:effectLst/>
              <a:uLnTx/>
              <a:uFillTx/>
              <a:latin typeface="Arial" charset="0"/>
              <a:ea typeface="+mn-ea"/>
              <a:cs typeface="Arial" charset="0"/>
            </a:endParaRPr>
          </a:p>
        </p:txBody>
      </p:sp>
      <p:sp>
        <p:nvSpPr>
          <p:cNvPr id="250" name="Text Box 20">
            <a:extLst>
              <a:ext uri="{FF2B5EF4-FFF2-40B4-BE49-F238E27FC236}">
                <a16:creationId xmlns:a16="http://schemas.microsoft.com/office/drawing/2014/main" id="{6424970D-B96B-5A33-5B55-1D95D1CA9491}"/>
              </a:ext>
            </a:extLst>
          </p:cNvPr>
          <p:cNvSpPr txBox="1">
            <a:spLocks noChangeArrowheads="1"/>
          </p:cNvSpPr>
          <p:nvPr/>
        </p:nvSpPr>
        <p:spPr bwMode="auto">
          <a:xfrm>
            <a:off x="9051668" y="4975788"/>
            <a:ext cx="195203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1800" b="1" i="0" u="none" strike="noStrike" kern="1200" cap="none" spc="0" normalizeH="0" baseline="0" noProof="0">
                <a:ln>
                  <a:noFill/>
                </a:ln>
                <a:solidFill>
                  <a:srgbClr val="0000FF"/>
                </a:solidFill>
                <a:effectLst/>
                <a:uLnTx/>
                <a:uFillTx/>
                <a:latin typeface="Arial Black" pitchFamily="34" charset="0"/>
                <a:ea typeface="+mn-ea"/>
                <a:cs typeface="+mn-cs"/>
              </a:rPr>
              <a:t>Referenční sítě PZS</a:t>
            </a:r>
            <a:endParaRPr kumimoji="0" lang="cs-CZ" altLang="cs-CZ" sz="1800" b="1" i="0" u="none" strike="noStrike" kern="1200" cap="none" spc="0" normalizeH="0" baseline="0" noProof="0">
              <a:ln>
                <a:noFill/>
              </a:ln>
              <a:solidFill>
                <a:srgbClr val="292929"/>
              </a:solidFill>
              <a:effectLst/>
              <a:uLnTx/>
              <a:uFillTx/>
              <a:latin typeface="Arial" panose="020B0604020202020204" pitchFamily="34" charset="0"/>
              <a:ea typeface="+mn-ea"/>
              <a:cs typeface="Arial" panose="020B0604020202020204" pitchFamily="34" charset="0"/>
            </a:endParaRPr>
          </a:p>
        </p:txBody>
      </p:sp>
      <p:sp>
        <p:nvSpPr>
          <p:cNvPr id="251" name="Text Box 20">
            <a:extLst>
              <a:ext uri="{FF2B5EF4-FFF2-40B4-BE49-F238E27FC236}">
                <a16:creationId xmlns:a16="http://schemas.microsoft.com/office/drawing/2014/main" id="{CC3D915D-7421-A313-CBB0-4FCD03FE1672}"/>
              </a:ext>
            </a:extLst>
          </p:cNvPr>
          <p:cNvSpPr txBox="1">
            <a:spLocks noChangeArrowheads="1"/>
          </p:cNvSpPr>
          <p:nvPr/>
        </p:nvSpPr>
        <p:spPr bwMode="auto">
          <a:xfrm>
            <a:off x="1034499" y="5380346"/>
            <a:ext cx="195203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1800" b="1" i="0" u="none" strike="noStrike" kern="1200" cap="none" spc="0" normalizeH="0" baseline="0" noProof="0">
                <a:ln>
                  <a:noFill/>
                </a:ln>
                <a:solidFill>
                  <a:srgbClr val="0000FF"/>
                </a:solidFill>
                <a:effectLst/>
                <a:uLnTx/>
                <a:uFillTx/>
                <a:latin typeface="Arial Black" pitchFamily="34" charset="0"/>
                <a:ea typeface="+mn-ea"/>
                <a:cs typeface="+mn-cs"/>
              </a:rPr>
              <a:t>Zdravotní pojišťovny</a:t>
            </a:r>
            <a:endParaRPr kumimoji="0" lang="cs-CZ" altLang="cs-CZ" sz="1800" b="1" i="0" u="none" strike="noStrike" kern="1200" cap="none" spc="0" normalizeH="0" baseline="0" noProof="0">
              <a:ln>
                <a:noFill/>
              </a:ln>
              <a:solidFill>
                <a:srgbClr val="292929"/>
              </a:solidFill>
              <a:effectLst/>
              <a:uLnTx/>
              <a:uFillTx/>
              <a:latin typeface="Arial" panose="020B0604020202020204" pitchFamily="34" charset="0"/>
              <a:ea typeface="+mn-ea"/>
              <a:cs typeface="Arial" panose="020B0604020202020204" pitchFamily="34" charset="0"/>
            </a:endParaRPr>
          </a:p>
        </p:txBody>
      </p:sp>
      <p:pic>
        <p:nvPicPr>
          <p:cNvPr id="252" name="Picture 16" descr="http://t3.gstatic.com/images?q=tbn:ANd9GcQcJxskDqnVD5QpYG4wNPrHjkMQ3yWcw6e0BS11wFJM7mul-Om4JA">
            <a:extLst>
              <a:ext uri="{FF2B5EF4-FFF2-40B4-BE49-F238E27FC236}">
                <a16:creationId xmlns:a16="http://schemas.microsoft.com/office/drawing/2014/main" id="{317F9A81-E7F2-A133-B019-4D927105C611}"/>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6224" y="4379340"/>
            <a:ext cx="864096" cy="1060240"/>
          </a:xfrm>
          <a:prstGeom prst="rect">
            <a:avLst/>
          </a:prstGeom>
          <a:noFill/>
          <a:extLst>
            <a:ext uri="{909E8E84-426E-40DD-AFC4-6F175D3DCCD1}">
              <a14:hiddenFill xmlns:a14="http://schemas.microsoft.com/office/drawing/2010/main">
                <a:solidFill>
                  <a:srgbClr val="FFFFFF"/>
                </a:solidFill>
              </a14:hiddenFill>
            </a:ext>
          </a:extLst>
        </p:spPr>
      </p:pic>
      <p:cxnSp>
        <p:nvCxnSpPr>
          <p:cNvPr id="253" name="Přímá spojnice se šipkou 252">
            <a:extLst>
              <a:ext uri="{FF2B5EF4-FFF2-40B4-BE49-F238E27FC236}">
                <a16:creationId xmlns:a16="http://schemas.microsoft.com/office/drawing/2014/main" id="{13984062-0C93-7761-E289-51450E0963AB}"/>
              </a:ext>
            </a:extLst>
          </p:cNvPr>
          <p:cNvCxnSpPr>
            <a:cxnSpLocks/>
          </p:cNvCxnSpPr>
          <p:nvPr/>
        </p:nvCxnSpPr>
        <p:spPr bwMode="auto">
          <a:xfrm flipH="1" flipV="1">
            <a:off x="6849416" y="1772628"/>
            <a:ext cx="3074601" cy="2519087"/>
          </a:xfrm>
          <a:prstGeom prst="straightConnector1">
            <a:avLst/>
          </a:prstGeom>
          <a:solidFill>
            <a:srgbClr val="4472C4"/>
          </a:solidFill>
          <a:ln w="76200" cap="flat" cmpd="sng" algn="ctr">
            <a:solidFill>
              <a:srgbClr val="0000FF"/>
            </a:solidFill>
            <a:prstDash val="solid"/>
            <a:round/>
            <a:headEnd type="none" w="med" len="med"/>
            <a:tailEnd type="arrow"/>
          </a:ln>
          <a:effectLst/>
        </p:spPr>
      </p:cxnSp>
      <p:cxnSp>
        <p:nvCxnSpPr>
          <p:cNvPr id="254" name="Přímá spojnice se šipkou 253">
            <a:extLst>
              <a:ext uri="{FF2B5EF4-FFF2-40B4-BE49-F238E27FC236}">
                <a16:creationId xmlns:a16="http://schemas.microsoft.com/office/drawing/2014/main" id="{F28CC44E-6EEF-103D-C5D1-CA9B62B1C027}"/>
              </a:ext>
            </a:extLst>
          </p:cNvPr>
          <p:cNvCxnSpPr>
            <a:cxnSpLocks/>
          </p:cNvCxnSpPr>
          <p:nvPr/>
        </p:nvCxnSpPr>
        <p:spPr bwMode="auto">
          <a:xfrm flipH="1">
            <a:off x="3573347" y="5737308"/>
            <a:ext cx="5132205" cy="7007"/>
          </a:xfrm>
          <a:prstGeom prst="straightConnector1">
            <a:avLst/>
          </a:prstGeom>
          <a:solidFill>
            <a:srgbClr val="4472C4"/>
          </a:solidFill>
          <a:ln w="9525" cap="flat" cmpd="sng" algn="ctr">
            <a:solidFill>
              <a:sysClr val="windowText" lastClr="000000"/>
            </a:solidFill>
            <a:prstDash val="solid"/>
            <a:round/>
            <a:headEnd type="triangle" w="med" len="med"/>
            <a:tailEnd type="triangle" w="med" len="med"/>
          </a:ln>
          <a:effectLst/>
        </p:spPr>
      </p:cxnSp>
      <p:cxnSp>
        <p:nvCxnSpPr>
          <p:cNvPr id="255" name="Přímá spojnice se šipkou 254">
            <a:extLst>
              <a:ext uri="{FF2B5EF4-FFF2-40B4-BE49-F238E27FC236}">
                <a16:creationId xmlns:a16="http://schemas.microsoft.com/office/drawing/2014/main" id="{B4FAC76D-B57E-0FEC-2FF4-CB0B3B616259}"/>
              </a:ext>
            </a:extLst>
          </p:cNvPr>
          <p:cNvCxnSpPr/>
          <p:nvPr/>
        </p:nvCxnSpPr>
        <p:spPr bwMode="auto">
          <a:xfrm flipV="1">
            <a:off x="6001776" y="1840770"/>
            <a:ext cx="1" cy="1379510"/>
          </a:xfrm>
          <a:prstGeom prst="straightConnector1">
            <a:avLst/>
          </a:prstGeom>
          <a:solidFill>
            <a:srgbClr val="4472C4"/>
          </a:solidFill>
          <a:ln w="76200" cap="flat" cmpd="sng" algn="ctr">
            <a:solidFill>
              <a:srgbClr val="0000FF"/>
            </a:solidFill>
            <a:prstDash val="solid"/>
            <a:round/>
            <a:headEnd type="none" w="med" len="med"/>
            <a:tailEnd type="arrow" w="med" len="med"/>
          </a:ln>
          <a:effectLst/>
        </p:spPr>
      </p:cxnSp>
      <p:sp>
        <p:nvSpPr>
          <p:cNvPr id="256" name="Text Box 17">
            <a:extLst>
              <a:ext uri="{FF2B5EF4-FFF2-40B4-BE49-F238E27FC236}">
                <a16:creationId xmlns:a16="http://schemas.microsoft.com/office/drawing/2014/main" id="{F77FAEB8-BF60-392E-C38E-B7AC864D0238}"/>
              </a:ext>
            </a:extLst>
          </p:cNvPr>
          <p:cNvSpPr txBox="1">
            <a:spLocks noChangeArrowheads="1"/>
          </p:cNvSpPr>
          <p:nvPr/>
        </p:nvSpPr>
        <p:spPr bwMode="auto">
          <a:xfrm>
            <a:off x="4958368" y="3280930"/>
            <a:ext cx="212367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NR-PZS</a:t>
            </a:r>
          </a:p>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NR-ZP</a:t>
            </a:r>
          </a:p>
        </p:txBody>
      </p:sp>
      <p:pic>
        <p:nvPicPr>
          <p:cNvPr id="257" name="Picture 16" descr="http://t3.gstatic.com/images?q=tbn:ANd9GcQcJxskDqnVD5QpYG4wNPrHjkMQ3yWcw6e0BS11wFJM7mul-Om4JA">
            <a:extLst>
              <a:ext uri="{FF2B5EF4-FFF2-40B4-BE49-F238E27FC236}">
                <a16:creationId xmlns:a16="http://schemas.microsoft.com/office/drawing/2014/main" id="{E973C5C0-CB67-0A87-E365-E2A32FEFBD41}"/>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0247" y="4263298"/>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258" name="Ovál 257">
            <a:extLst>
              <a:ext uri="{FF2B5EF4-FFF2-40B4-BE49-F238E27FC236}">
                <a16:creationId xmlns:a16="http://schemas.microsoft.com/office/drawing/2014/main" id="{1E1A50D6-1783-E4E7-8DF3-56386EA98BB6}"/>
              </a:ext>
            </a:extLst>
          </p:cNvPr>
          <p:cNvSpPr/>
          <p:nvPr/>
        </p:nvSpPr>
        <p:spPr bwMode="auto">
          <a:xfrm>
            <a:off x="2546808" y="3009846"/>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2200" b="0" i="0" u="none" strike="noStrike" kern="1200" cap="none" spc="0" normalizeH="0" baseline="0" noProof="0">
              <a:ln>
                <a:noFill/>
              </a:ln>
              <a:solidFill>
                <a:srgbClr val="FFC000"/>
              </a:solidFill>
              <a:effectLst/>
              <a:uLnTx/>
              <a:uFillTx/>
              <a:latin typeface="Arial" charset="0"/>
              <a:ea typeface="+mn-ea"/>
              <a:cs typeface="+mn-cs"/>
            </a:endParaRPr>
          </a:p>
        </p:txBody>
      </p:sp>
      <p:sp>
        <p:nvSpPr>
          <p:cNvPr id="259" name="TextovéPole 258">
            <a:extLst>
              <a:ext uri="{FF2B5EF4-FFF2-40B4-BE49-F238E27FC236}">
                <a16:creationId xmlns:a16="http://schemas.microsoft.com/office/drawing/2014/main" id="{68156200-5700-CD21-BEEC-DBDF768D0ECC}"/>
              </a:ext>
            </a:extLst>
          </p:cNvPr>
          <p:cNvSpPr txBox="1"/>
          <p:nvPr/>
        </p:nvSpPr>
        <p:spPr>
          <a:xfrm>
            <a:off x="2014003" y="3088975"/>
            <a:ext cx="3168352"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cs-CZ" sz="2000" b="1" i="1" u="none" strike="noStrike" kern="1200" cap="none" spc="0" normalizeH="0" baseline="0" noProof="0">
                <a:ln>
                  <a:noFill/>
                </a:ln>
                <a:solidFill>
                  <a:srgbClr val="0000FF"/>
                </a:solidFill>
                <a:effectLst/>
                <a:uLnTx/>
                <a:uFillTx/>
                <a:latin typeface="Arial" charset="0"/>
                <a:ea typeface="+mn-ea"/>
                <a:cs typeface="+mn-cs"/>
              </a:rPr>
              <a:t>z. 372/2011Sb.</a:t>
            </a:r>
            <a:endParaRPr kumimoji="0" lang="cs-CZ" sz="2000" b="0" i="1" u="none" strike="noStrike" kern="1200" cap="none" spc="0" normalizeH="0" baseline="0" noProof="0">
              <a:ln>
                <a:noFill/>
              </a:ln>
              <a:solidFill>
                <a:srgbClr val="292929"/>
              </a:solidFill>
              <a:effectLst/>
              <a:uLnTx/>
              <a:uFillTx/>
              <a:latin typeface="Arial" charset="0"/>
              <a:ea typeface="+mn-ea"/>
              <a:cs typeface="+mn-cs"/>
            </a:endParaRPr>
          </a:p>
        </p:txBody>
      </p:sp>
      <p:sp>
        <p:nvSpPr>
          <p:cNvPr id="260" name="Ovál 259">
            <a:extLst>
              <a:ext uri="{FF2B5EF4-FFF2-40B4-BE49-F238E27FC236}">
                <a16:creationId xmlns:a16="http://schemas.microsoft.com/office/drawing/2014/main" id="{0D907518-BA7D-E4A5-0A93-DBD9B49FEE43}"/>
              </a:ext>
            </a:extLst>
          </p:cNvPr>
          <p:cNvSpPr/>
          <p:nvPr/>
        </p:nvSpPr>
        <p:spPr bwMode="auto">
          <a:xfrm>
            <a:off x="4977337" y="5499422"/>
            <a:ext cx="2056520" cy="446971"/>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2200" b="0" i="0" u="none" strike="noStrike" kern="1200" cap="none" spc="0" normalizeH="0" baseline="0" noProof="0">
              <a:ln>
                <a:noFill/>
              </a:ln>
              <a:solidFill>
                <a:srgbClr val="FFC000"/>
              </a:solidFill>
              <a:effectLst/>
              <a:uLnTx/>
              <a:uFillTx/>
              <a:latin typeface="Arial" charset="0"/>
              <a:ea typeface="+mn-ea"/>
              <a:cs typeface="+mn-cs"/>
            </a:endParaRPr>
          </a:p>
        </p:txBody>
      </p:sp>
      <p:sp>
        <p:nvSpPr>
          <p:cNvPr id="261" name="TextovéPole 260">
            <a:extLst>
              <a:ext uri="{FF2B5EF4-FFF2-40B4-BE49-F238E27FC236}">
                <a16:creationId xmlns:a16="http://schemas.microsoft.com/office/drawing/2014/main" id="{B97BEE32-F51F-DEF8-F8C2-E00D99F84553}"/>
              </a:ext>
            </a:extLst>
          </p:cNvPr>
          <p:cNvSpPr txBox="1"/>
          <p:nvPr/>
        </p:nvSpPr>
        <p:spPr>
          <a:xfrm>
            <a:off x="4473962" y="5530146"/>
            <a:ext cx="3169801"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cs-CZ" sz="2000" b="1" i="1" u="none" strike="noStrike" kern="1200" cap="none" spc="0" normalizeH="0" baseline="0" noProof="0">
                <a:ln>
                  <a:noFill/>
                </a:ln>
                <a:solidFill>
                  <a:srgbClr val="0000FF"/>
                </a:solidFill>
                <a:effectLst/>
                <a:uLnTx/>
                <a:uFillTx/>
                <a:latin typeface="Arial" charset="0"/>
                <a:ea typeface="+mn-ea"/>
                <a:cs typeface="+mn-cs"/>
              </a:rPr>
              <a:t>z. 48/1997Sb.</a:t>
            </a:r>
            <a:endParaRPr kumimoji="0" lang="cs-CZ" sz="2000" b="0" i="1" u="none" strike="noStrike" kern="1200" cap="none" spc="0" normalizeH="0" baseline="0" noProof="0">
              <a:ln>
                <a:noFill/>
              </a:ln>
              <a:solidFill>
                <a:srgbClr val="292929"/>
              </a:solidFill>
              <a:effectLst/>
              <a:uLnTx/>
              <a:uFillTx/>
              <a:latin typeface="Arial" charset="0"/>
              <a:ea typeface="+mn-ea"/>
              <a:cs typeface="+mn-cs"/>
            </a:endParaRPr>
          </a:p>
        </p:txBody>
      </p:sp>
      <p:sp>
        <p:nvSpPr>
          <p:cNvPr id="262" name="Ovál 261">
            <a:extLst>
              <a:ext uri="{FF2B5EF4-FFF2-40B4-BE49-F238E27FC236}">
                <a16:creationId xmlns:a16="http://schemas.microsoft.com/office/drawing/2014/main" id="{625A84E2-1705-E089-AF44-2C196E17D387}"/>
              </a:ext>
            </a:extLst>
          </p:cNvPr>
          <p:cNvSpPr/>
          <p:nvPr/>
        </p:nvSpPr>
        <p:spPr bwMode="auto">
          <a:xfrm>
            <a:off x="7694672" y="3283202"/>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2200" b="0" i="0" u="none" strike="noStrike" kern="1200" cap="none" spc="0" normalizeH="0" baseline="0" noProof="0">
              <a:ln>
                <a:noFill/>
              </a:ln>
              <a:solidFill>
                <a:srgbClr val="FFC000"/>
              </a:solidFill>
              <a:effectLst/>
              <a:uLnTx/>
              <a:uFillTx/>
              <a:latin typeface="Arial" charset="0"/>
              <a:ea typeface="+mn-ea"/>
              <a:cs typeface="+mn-cs"/>
            </a:endParaRPr>
          </a:p>
        </p:txBody>
      </p:sp>
      <p:sp>
        <p:nvSpPr>
          <p:cNvPr id="263" name="TextovéPole 262">
            <a:extLst>
              <a:ext uri="{FF2B5EF4-FFF2-40B4-BE49-F238E27FC236}">
                <a16:creationId xmlns:a16="http://schemas.microsoft.com/office/drawing/2014/main" id="{B77D0D35-D2AF-0D0E-8E81-E75D56B1CF9D}"/>
              </a:ext>
            </a:extLst>
          </p:cNvPr>
          <p:cNvSpPr txBox="1"/>
          <p:nvPr/>
        </p:nvSpPr>
        <p:spPr>
          <a:xfrm>
            <a:off x="7190616" y="3355381"/>
            <a:ext cx="3168352"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cs-CZ" sz="2000" b="1" i="1" u="none" strike="noStrike" kern="1200" cap="none" spc="0" normalizeH="0" baseline="0" noProof="0">
                <a:ln>
                  <a:noFill/>
                </a:ln>
                <a:solidFill>
                  <a:srgbClr val="0000FF"/>
                </a:solidFill>
                <a:effectLst/>
                <a:uLnTx/>
                <a:uFillTx/>
                <a:latin typeface="Arial" charset="0"/>
                <a:ea typeface="+mn-ea"/>
                <a:cs typeface="+mn-cs"/>
              </a:rPr>
              <a:t>z. 372/2011Sb.</a:t>
            </a:r>
            <a:endParaRPr kumimoji="0" lang="cs-CZ" sz="2000" b="0" i="1" u="none" strike="noStrike" kern="1200" cap="none" spc="0" normalizeH="0" baseline="0" noProof="0">
              <a:ln>
                <a:noFill/>
              </a:ln>
              <a:solidFill>
                <a:srgbClr val="292929"/>
              </a:solidFill>
              <a:effectLst/>
              <a:uLnTx/>
              <a:uFillTx/>
              <a:latin typeface="Arial" charset="0"/>
              <a:ea typeface="+mn-ea"/>
              <a:cs typeface="+mn-cs"/>
            </a:endParaRPr>
          </a:p>
        </p:txBody>
      </p:sp>
      <p:sp>
        <p:nvSpPr>
          <p:cNvPr id="264" name="Text Box 17">
            <a:extLst>
              <a:ext uri="{FF2B5EF4-FFF2-40B4-BE49-F238E27FC236}">
                <a16:creationId xmlns:a16="http://schemas.microsoft.com/office/drawing/2014/main" id="{89788A70-380B-68D0-24EE-9CF1C0891AD6}"/>
              </a:ext>
            </a:extLst>
          </p:cNvPr>
          <p:cNvSpPr txBox="1">
            <a:spLocks noChangeArrowheads="1"/>
          </p:cNvSpPr>
          <p:nvPr/>
        </p:nvSpPr>
        <p:spPr bwMode="auto">
          <a:xfrm>
            <a:off x="333631" y="3807669"/>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 - HZS</a:t>
            </a:r>
          </a:p>
        </p:txBody>
      </p:sp>
      <p:sp>
        <p:nvSpPr>
          <p:cNvPr id="265" name="Text Box 17">
            <a:extLst>
              <a:ext uri="{FF2B5EF4-FFF2-40B4-BE49-F238E27FC236}">
                <a16:creationId xmlns:a16="http://schemas.microsoft.com/office/drawing/2014/main" id="{071D8309-CD7A-5412-3B94-C1B61C2C5C12}"/>
              </a:ext>
            </a:extLst>
          </p:cNvPr>
          <p:cNvSpPr txBox="1">
            <a:spLocks noChangeArrowheads="1"/>
          </p:cNvSpPr>
          <p:nvPr/>
        </p:nvSpPr>
        <p:spPr bwMode="auto">
          <a:xfrm>
            <a:off x="9942021" y="3758881"/>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 - HOSP</a:t>
            </a:r>
          </a:p>
        </p:txBody>
      </p:sp>
      <p:sp>
        <p:nvSpPr>
          <p:cNvPr id="266" name="Text Box 17">
            <a:extLst>
              <a:ext uri="{FF2B5EF4-FFF2-40B4-BE49-F238E27FC236}">
                <a16:creationId xmlns:a16="http://schemas.microsoft.com/office/drawing/2014/main" id="{4704B0D6-82A2-C355-B4A4-1731051EA7AD}"/>
              </a:ext>
            </a:extLst>
          </p:cNvPr>
          <p:cNvSpPr txBox="1">
            <a:spLocks noChangeArrowheads="1"/>
          </p:cNvSpPr>
          <p:nvPr/>
        </p:nvSpPr>
        <p:spPr bwMode="auto">
          <a:xfrm>
            <a:off x="7323507" y="5993138"/>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CZ-DRG</a:t>
            </a:r>
          </a:p>
        </p:txBody>
      </p:sp>
      <p:sp>
        <p:nvSpPr>
          <p:cNvPr id="267" name="Nadpis 1">
            <a:extLst>
              <a:ext uri="{FF2B5EF4-FFF2-40B4-BE49-F238E27FC236}">
                <a16:creationId xmlns:a16="http://schemas.microsoft.com/office/drawing/2014/main" id="{8F80FD87-7C9B-7FB0-11F9-C9174F91E3A6}"/>
              </a:ext>
            </a:extLst>
          </p:cNvPr>
          <p:cNvSpPr txBox="1">
            <a:spLocks/>
          </p:cNvSpPr>
          <p:nvPr/>
        </p:nvSpPr>
        <p:spPr>
          <a:xfrm>
            <a:off x="7996219" y="1158903"/>
            <a:ext cx="4080926" cy="1755424"/>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3200" b="1" kern="1200">
                <a:solidFill>
                  <a:srgbClr val="C22728"/>
                </a:solidFill>
                <a:effectLst/>
                <a:latin typeface="+mn-lt"/>
                <a:ea typeface="+mj-ea"/>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t>…… včetně legislativního zázemí </a:t>
            </a:r>
          </a:p>
        </p:txBody>
      </p:sp>
      <p:sp>
        <p:nvSpPr>
          <p:cNvPr id="268" name="Ovál 267">
            <a:extLst>
              <a:ext uri="{FF2B5EF4-FFF2-40B4-BE49-F238E27FC236}">
                <a16:creationId xmlns:a16="http://schemas.microsoft.com/office/drawing/2014/main" id="{4A52A651-370D-E66D-3183-E6570A530489}"/>
              </a:ext>
            </a:extLst>
          </p:cNvPr>
          <p:cNvSpPr/>
          <p:nvPr/>
        </p:nvSpPr>
        <p:spPr bwMode="auto">
          <a:xfrm>
            <a:off x="7687569" y="366396"/>
            <a:ext cx="2056520" cy="557587"/>
          </a:xfrm>
          <a:prstGeom prst="ellipse">
            <a:avLst/>
          </a:prstGeom>
          <a:solidFill>
            <a:srgbClr val="FFC000"/>
          </a:solid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cs-CZ" sz="2200" b="0" i="0" u="none" strike="noStrike" kern="1200" cap="none" spc="0" normalizeH="0" baseline="0" noProof="0">
              <a:ln>
                <a:noFill/>
              </a:ln>
              <a:solidFill>
                <a:srgbClr val="FFC000"/>
              </a:solidFill>
              <a:effectLst/>
              <a:uLnTx/>
              <a:uFillTx/>
              <a:latin typeface="Arial" charset="0"/>
              <a:ea typeface="+mn-ea"/>
              <a:cs typeface="+mn-cs"/>
            </a:endParaRPr>
          </a:p>
        </p:txBody>
      </p:sp>
      <p:sp>
        <p:nvSpPr>
          <p:cNvPr id="269" name="TextovéPole 268">
            <a:extLst>
              <a:ext uri="{FF2B5EF4-FFF2-40B4-BE49-F238E27FC236}">
                <a16:creationId xmlns:a16="http://schemas.microsoft.com/office/drawing/2014/main" id="{8A3C7992-BB5D-CDCB-7605-1E887D6432D2}"/>
              </a:ext>
            </a:extLst>
          </p:cNvPr>
          <p:cNvSpPr txBox="1"/>
          <p:nvPr/>
        </p:nvSpPr>
        <p:spPr>
          <a:xfrm>
            <a:off x="7121376" y="423773"/>
            <a:ext cx="3168352"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cs-CZ" sz="2000" b="1" i="1" u="none" strike="noStrike" kern="1200" cap="none" spc="0" normalizeH="0" baseline="0" noProof="0">
                <a:ln>
                  <a:noFill/>
                </a:ln>
                <a:solidFill>
                  <a:srgbClr val="0000FF"/>
                </a:solidFill>
                <a:effectLst/>
                <a:uLnTx/>
                <a:uFillTx/>
                <a:latin typeface="Arial" charset="0"/>
                <a:ea typeface="+mn-ea"/>
                <a:cs typeface="+mn-cs"/>
              </a:rPr>
              <a:t>z. 325/2021Sb.</a:t>
            </a:r>
            <a:endParaRPr kumimoji="0" lang="cs-CZ" sz="2000" b="0" i="1" u="none" strike="noStrike" kern="1200" cap="none" spc="0" normalizeH="0" baseline="0" noProof="0">
              <a:ln>
                <a:noFill/>
              </a:ln>
              <a:solidFill>
                <a:srgbClr val="292929"/>
              </a:solidFill>
              <a:effectLst/>
              <a:uLnTx/>
              <a:uFillTx/>
              <a:latin typeface="Arial" charset="0"/>
              <a:ea typeface="+mn-ea"/>
              <a:cs typeface="+mn-cs"/>
            </a:endParaRPr>
          </a:p>
        </p:txBody>
      </p:sp>
    </p:spTree>
    <p:extLst>
      <p:ext uri="{BB962C8B-B14F-4D97-AF65-F5344CB8AC3E}">
        <p14:creationId xmlns:p14="http://schemas.microsoft.com/office/powerpoint/2010/main" val="413114782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07F904-5A92-E821-07D6-703C81732257}"/>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7C71B5AC-6D4E-D0A0-CCF9-0C9CB0ED1867}"/>
              </a:ext>
            </a:extLst>
          </p:cNvPr>
          <p:cNvSpPr/>
          <p:nvPr/>
        </p:nvSpPr>
        <p:spPr>
          <a:xfrm>
            <a:off x="5384221" y="5614716"/>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ovéPole 4">
            <a:extLst>
              <a:ext uri="{FF2B5EF4-FFF2-40B4-BE49-F238E27FC236}">
                <a16:creationId xmlns:a16="http://schemas.microsoft.com/office/drawing/2014/main" id="{E2D10470-BE5D-9166-64A5-8D79926F1E28}"/>
              </a:ext>
            </a:extLst>
          </p:cNvPr>
          <p:cNvSpPr txBox="1"/>
          <p:nvPr/>
        </p:nvSpPr>
        <p:spPr>
          <a:xfrm>
            <a:off x="192740" y="884797"/>
            <a:ext cx="11806518" cy="415498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V následujících cca 20 letech musíme očekávat zejména nárůst počtu chronicky nemocných pacientů. </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a:ln>
                  <a:noFill/>
                </a:ln>
                <a:solidFill>
                  <a:srgbClr val="2C2F79"/>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Nevyhnutelně vzroste poptávka po zdravotních </a:t>
            </a:r>
            <a:b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i sociálně zdravotních službách. </a:t>
            </a:r>
            <a:endParaRPr kumimoji="0" lang="cs-CZ" sz="1800" b="0" i="0" u="none" strike="noStrike" kern="1200" cap="none" spc="0" normalizeH="0" baseline="0" noProof="0">
              <a:ln>
                <a:noFill/>
              </a:ln>
              <a:solidFill>
                <a:srgbClr val="D71440"/>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101810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ulka 8">
            <a:extLst>
              <a:ext uri="{FF2B5EF4-FFF2-40B4-BE49-F238E27FC236}">
                <a16:creationId xmlns:a16="http://schemas.microsoft.com/office/drawing/2014/main" id="{7887B98D-45B7-480F-BE61-61734212EF40}"/>
              </a:ext>
            </a:extLst>
          </p:cNvPr>
          <p:cNvGraphicFramePr>
            <a:graphicFrameLocks noGrp="1"/>
          </p:cNvGraphicFramePr>
          <p:nvPr>
            <p:custDataLst>
              <p:tags r:id="rId1"/>
            </p:custDataLst>
          </p:nvPr>
        </p:nvGraphicFramePr>
        <p:xfrm>
          <a:off x="418692" y="1231035"/>
          <a:ext cx="9290540" cy="1167765"/>
        </p:xfrm>
        <a:graphic>
          <a:graphicData uri="http://schemas.openxmlformats.org/drawingml/2006/table">
            <a:tbl>
              <a:tblPr firstRow="1" bandRow="1"/>
              <a:tblGrid>
                <a:gridCol w="2160000">
                  <a:extLst>
                    <a:ext uri="{9D8B030D-6E8A-4147-A177-3AD203B41FA5}">
                      <a16:colId xmlns:a16="http://schemas.microsoft.com/office/drawing/2014/main" val="20000"/>
                    </a:ext>
                  </a:extLst>
                </a:gridCol>
                <a:gridCol w="1358171">
                  <a:extLst>
                    <a:ext uri="{9D8B030D-6E8A-4147-A177-3AD203B41FA5}">
                      <a16:colId xmlns:a16="http://schemas.microsoft.com/office/drawing/2014/main" val="2083713745"/>
                    </a:ext>
                  </a:extLst>
                </a:gridCol>
                <a:gridCol w="1469430">
                  <a:extLst>
                    <a:ext uri="{9D8B030D-6E8A-4147-A177-3AD203B41FA5}">
                      <a16:colId xmlns:a16="http://schemas.microsoft.com/office/drawing/2014/main" val="2851716476"/>
                    </a:ext>
                  </a:extLst>
                </a:gridCol>
                <a:gridCol w="1434313">
                  <a:extLst>
                    <a:ext uri="{9D8B030D-6E8A-4147-A177-3AD203B41FA5}">
                      <a16:colId xmlns:a16="http://schemas.microsoft.com/office/drawing/2014/main" val="1490460799"/>
                    </a:ext>
                  </a:extLst>
                </a:gridCol>
                <a:gridCol w="1434313">
                  <a:extLst>
                    <a:ext uri="{9D8B030D-6E8A-4147-A177-3AD203B41FA5}">
                      <a16:colId xmlns:a16="http://schemas.microsoft.com/office/drawing/2014/main" val="3082412724"/>
                    </a:ext>
                  </a:extLst>
                </a:gridCol>
                <a:gridCol w="1434313">
                  <a:extLst>
                    <a:ext uri="{9D8B030D-6E8A-4147-A177-3AD203B41FA5}">
                      <a16:colId xmlns:a16="http://schemas.microsoft.com/office/drawing/2014/main" val="673236392"/>
                    </a:ext>
                  </a:extLst>
                </a:gridCol>
              </a:tblGrid>
              <a:tr h="0">
                <a:tc rowSpan="3">
                  <a:txBody>
                    <a:bodyPr/>
                    <a:lstStyle/>
                    <a:p>
                      <a:pPr algn="ctr"/>
                      <a:r>
                        <a:rPr lang="cs-CZ" sz="2400" b="1" noProof="0">
                          <a:solidFill>
                            <a:schemeClr val="tx1"/>
                          </a:solidFill>
                          <a:latin typeface="+mn-lt"/>
                        </a:rPr>
                        <a:t>Diabetes mellitus</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noProof="0">
                          <a:solidFill>
                            <a:schemeClr val="tx1"/>
                          </a:solidFill>
                          <a:latin typeface="+mn-lt"/>
                        </a:rPr>
                        <a:t>Pozorované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lang="cs-CZ" sz="1600" b="1">
                          <a:solidFill>
                            <a:schemeClr val="tx1"/>
                          </a:solidFill>
                          <a:latin typeface="+mn-lt"/>
                        </a:rPr>
                        <a:t>Predikované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1585697"/>
                  </a:ext>
                </a:extLst>
              </a:tr>
              <a:tr h="0">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0">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44 989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48 348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50 480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52 005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54 847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2" name="Title 1"/>
          <p:cNvSpPr>
            <a:spLocks noGrp="1"/>
          </p:cNvSpPr>
          <p:nvPr>
            <p:ph type="title"/>
            <p:custDataLst>
              <p:tags r:id="rId2"/>
            </p:custDataLst>
          </p:nvPr>
        </p:nvSpPr>
        <p:spPr>
          <a:xfrm>
            <a:off x="273049" y="160338"/>
            <a:ext cx="11300385" cy="538162"/>
          </a:xfrm>
        </p:spPr>
        <p:txBody>
          <a:bodyPr>
            <a:noAutofit/>
          </a:bodyPr>
          <a:lstStyle/>
          <a:p>
            <a:r>
              <a:rPr lang="pt-BR" dirty="0">
                <a:solidFill>
                  <a:srgbClr val="002060"/>
                </a:solidFill>
              </a:rPr>
              <a:t>Statistická predikce </a:t>
            </a:r>
            <a:r>
              <a:rPr lang="cs-CZ" dirty="0">
                <a:solidFill>
                  <a:srgbClr val="002060"/>
                </a:solidFill>
              </a:rPr>
              <a:t>prevalence vybraných chorob v LBK </a:t>
            </a:r>
            <a:r>
              <a:rPr lang="pt-BR" dirty="0">
                <a:solidFill>
                  <a:srgbClr val="002060"/>
                </a:solidFill>
              </a:rPr>
              <a:t>do roku 20</a:t>
            </a:r>
            <a:r>
              <a:rPr lang="cs-CZ" dirty="0">
                <a:solidFill>
                  <a:srgbClr val="002060"/>
                </a:solidFill>
              </a:rPr>
              <a:t>5</a:t>
            </a:r>
            <a:r>
              <a:rPr lang="pt-BR" dirty="0">
                <a:solidFill>
                  <a:srgbClr val="002060"/>
                </a:solidFill>
              </a:rPr>
              <a:t>0</a:t>
            </a:r>
            <a:endParaRPr lang="en-US" dirty="0">
              <a:solidFill>
                <a:srgbClr val="002060"/>
              </a:solidFill>
            </a:endParaRPr>
          </a:p>
        </p:txBody>
      </p:sp>
      <p:sp>
        <p:nvSpPr>
          <p:cNvPr id="3" name="TextovéPole 2">
            <a:extLst>
              <a:ext uri="{FF2B5EF4-FFF2-40B4-BE49-F238E27FC236}">
                <a16:creationId xmlns:a16="http://schemas.microsoft.com/office/drawing/2014/main" id="{844EB7D2-3318-4D53-95EC-EE0D1F348EAC}"/>
              </a:ext>
            </a:extLst>
          </p:cNvPr>
          <p:cNvSpPr txBox="1"/>
          <p:nvPr/>
        </p:nvSpPr>
        <p:spPr>
          <a:xfrm>
            <a:off x="10001839" y="1832825"/>
            <a:ext cx="1571595" cy="584775"/>
          </a:xfrm>
          <a:prstGeom prst="rect">
            <a:avLst/>
          </a:prstGeom>
          <a:solidFill>
            <a:srgbClr val="D7144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2024 vs. 2035: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+12 %</a:t>
            </a:r>
            <a:endParaRPr kumimoji="0" lang="en-US" sz="16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6">
            <a:extLst>
              <a:ext uri="{FF2B5EF4-FFF2-40B4-BE49-F238E27FC236}">
                <a16:creationId xmlns:a16="http://schemas.microsoft.com/office/drawing/2014/main" id="{0435C10C-397F-B5D2-66ED-DD4AD972AA45}"/>
              </a:ext>
            </a:extLst>
          </p:cNvPr>
          <p:cNvSpPr txBox="1"/>
          <p:nvPr>
            <p:custDataLst>
              <p:tags r:id="rId3"/>
            </p:custDataLst>
          </p:nvPr>
        </p:nvSpPr>
        <p:spPr>
          <a:xfrm>
            <a:off x="323391" y="623843"/>
            <a:ext cx="11153393" cy="523220"/>
          </a:xfrm>
          <a:prstGeom prst="rect">
            <a:avLst/>
          </a:prstGeom>
          <a:noFill/>
        </p:spPr>
        <p:txBody>
          <a:bodyPr wrap="square" rtlCol="0">
            <a:spAutoFit/>
          </a:bodyPr>
          <a:lstStyle/>
          <a:p>
            <a:pPr lvl="0">
              <a:defRPr/>
            </a:pPr>
            <a:r>
              <a:rPr lang="cs-CZ" sz="1400">
                <a:solidFill>
                  <a:prstClr val="black"/>
                </a:solidFill>
              </a:rPr>
              <a:t>Zdroj dat: Národní registr hrazených zdravotních služeb (NRHZS); Národní onkologický registr (NOR);</a:t>
            </a:r>
          </a:p>
          <a:p>
            <a:pPr lvl="0">
              <a:defRPr/>
            </a:pPr>
            <a:r>
              <a:rPr lang="cs-CZ" sz="1400">
                <a:solidFill>
                  <a:prstClr val="black"/>
                </a:solidFill>
              </a:rPr>
              <a:t>Český statistický úřad, </a:t>
            </a:r>
            <a:r>
              <a:rPr lang="pl-PL" sz="1400">
                <a:solidFill>
                  <a:prstClr val="black"/>
                </a:solidFill>
              </a:rPr>
              <a:t>Projekce obyvatelstva v krajích ČR - do roku 2080 (datum vydání: 12. 12. 2024, </a:t>
            </a:r>
            <a:r>
              <a:rPr lang="pl-PL" sz="1400">
                <a:solidFill>
                  <a:prstClr val="black"/>
                </a:solidFill>
                <a:hlinkClick r:id="rId9"/>
              </a:rPr>
              <a:t>odkaz</a:t>
            </a:r>
            <a:r>
              <a:rPr lang="pl-PL" sz="1400">
                <a:solidFill>
                  <a:prstClr val="black"/>
                </a:solidFill>
              </a:rPr>
              <a:t>)</a:t>
            </a:r>
            <a:endParaRPr lang="cs-CZ" sz="1200" i="1">
              <a:solidFill>
                <a:prstClr val="black"/>
              </a:solidFill>
            </a:endParaRPr>
          </a:p>
        </p:txBody>
      </p:sp>
      <p:graphicFrame>
        <p:nvGraphicFramePr>
          <p:cNvPr id="5" name="Tabulka 4">
            <a:extLst>
              <a:ext uri="{FF2B5EF4-FFF2-40B4-BE49-F238E27FC236}">
                <a16:creationId xmlns:a16="http://schemas.microsoft.com/office/drawing/2014/main" id="{58644BF0-801E-E480-0721-C2507EE83F6D}"/>
              </a:ext>
            </a:extLst>
          </p:cNvPr>
          <p:cNvGraphicFramePr>
            <a:graphicFrameLocks noGrp="1"/>
          </p:cNvGraphicFramePr>
          <p:nvPr>
            <p:custDataLst>
              <p:tags r:id="rId4"/>
            </p:custDataLst>
            <p:extLst>
              <p:ext uri="{D42A27DB-BD31-4B8C-83A1-F6EECF244321}">
                <p14:modId xmlns:p14="http://schemas.microsoft.com/office/powerpoint/2010/main" val="2397182657"/>
              </p:ext>
            </p:extLst>
          </p:nvPr>
        </p:nvGraphicFramePr>
        <p:xfrm>
          <a:off x="427655" y="2611303"/>
          <a:ext cx="9290540" cy="1167765"/>
        </p:xfrm>
        <a:graphic>
          <a:graphicData uri="http://schemas.openxmlformats.org/drawingml/2006/table">
            <a:tbl>
              <a:tblPr firstRow="1" bandRow="1"/>
              <a:tblGrid>
                <a:gridCol w="2160000">
                  <a:extLst>
                    <a:ext uri="{9D8B030D-6E8A-4147-A177-3AD203B41FA5}">
                      <a16:colId xmlns:a16="http://schemas.microsoft.com/office/drawing/2014/main" val="20000"/>
                    </a:ext>
                  </a:extLst>
                </a:gridCol>
                <a:gridCol w="1358171">
                  <a:extLst>
                    <a:ext uri="{9D8B030D-6E8A-4147-A177-3AD203B41FA5}">
                      <a16:colId xmlns:a16="http://schemas.microsoft.com/office/drawing/2014/main" val="2083713745"/>
                    </a:ext>
                  </a:extLst>
                </a:gridCol>
                <a:gridCol w="1469430">
                  <a:extLst>
                    <a:ext uri="{9D8B030D-6E8A-4147-A177-3AD203B41FA5}">
                      <a16:colId xmlns:a16="http://schemas.microsoft.com/office/drawing/2014/main" val="2851716476"/>
                    </a:ext>
                  </a:extLst>
                </a:gridCol>
                <a:gridCol w="1434313">
                  <a:extLst>
                    <a:ext uri="{9D8B030D-6E8A-4147-A177-3AD203B41FA5}">
                      <a16:colId xmlns:a16="http://schemas.microsoft.com/office/drawing/2014/main" val="1490460799"/>
                    </a:ext>
                  </a:extLst>
                </a:gridCol>
                <a:gridCol w="1434313">
                  <a:extLst>
                    <a:ext uri="{9D8B030D-6E8A-4147-A177-3AD203B41FA5}">
                      <a16:colId xmlns:a16="http://schemas.microsoft.com/office/drawing/2014/main" val="3082412724"/>
                    </a:ext>
                  </a:extLst>
                </a:gridCol>
                <a:gridCol w="1434313">
                  <a:extLst>
                    <a:ext uri="{9D8B030D-6E8A-4147-A177-3AD203B41FA5}">
                      <a16:colId xmlns:a16="http://schemas.microsoft.com/office/drawing/2014/main" val="673236392"/>
                    </a:ext>
                  </a:extLst>
                </a:gridCol>
              </a:tblGrid>
              <a:tr h="0">
                <a:tc rowSpan="3">
                  <a:txBody>
                    <a:bodyPr/>
                    <a:lstStyle/>
                    <a:p>
                      <a:pPr algn="ctr"/>
                      <a:r>
                        <a:rPr lang="cs-CZ" sz="2400" b="1" noProof="0">
                          <a:solidFill>
                            <a:schemeClr val="tx1"/>
                          </a:solidFill>
                          <a:latin typeface="+mn-lt"/>
                        </a:rPr>
                        <a:t>Srdeční selhání</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noProof="0">
                          <a:solidFill>
                            <a:schemeClr val="tx1"/>
                          </a:solidFill>
                          <a:latin typeface="+mn-lt"/>
                        </a:rPr>
                        <a:t>Pozorované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lang="cs-CZ" sz="1600" b="1">
                          <a:solidFill>
                            <a:schemeClr val="tx1"/>
                          </a:solidFill>
                          <a:latin typeface="+mn-lt"/>
                        </a:rPr>
                        <a:t>Predikované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1585697"/>
                  </a:ext>
                </a:extLst>
              </a:tr>
              <a:tr h="0">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0">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15 277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18 045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20 155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21 642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23 940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6" name="TextovéPole 5">
            <a:extLst>
              <a:ext uri="{FF2B5EF4-FFF2-40B4-BE49-F238E27FC236}">
                <a16:creationId xmlns:a16="http://schemas.microsoft.com/office/drawing/2014/main" id="{37B17CDC-E3C0-B511-E7F6-16FA94EEEFF2}"/>
              </a:ext>
            </a:extLst>
          </p:cNvPr>
          <p:cNvSpPr txBox="1"/>
          <p:nvPr/>
        </p:nvSpPr>
        <p:spPr>
          <a:xfrm>
            <a:off x="10010802" y="3204128"/>
            <a:ext cx="1571595" cy="584775"/>
          </a:xfrm>
          <a:prstGeom prst="rect">
            <a:avLst/>
          </a:prstGeom>
          <a:solidFill>
            <a:srgbClr val="D7144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2024 vs. 2035: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+32 %</a:t>
            </a:r>
            <a:endParaRPr kumimoji="0" lang="en-US" sz="16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7" name="Tabulka 6">
            <a:extLst>
              <a:ext uri="{FF2B5EF4-FFF2-40B4-BE49-F238E27FC236}">
                <a16:creationId xmlns:a16="http://schemas.microsoft.com/office/drawing/2014/main" id="{F4AE6ECC-1EBF-C8D9-1251-A42C2A3EA9A8}"/>
              </a:ext>
            </a:extLst>
          </p:cNvPr>
          <p:cNvGraphicFramePr>
            <a:graphicFrameLocks noGrp="1"/>
          </p:cNvGraphicFramePr>
          <p:nvPr>
            <p:custDataLst>
              <p:tags r:id="rId5"/>
            </p:custDataLst>
          </p:nvPr>
        </p:nvGraphicFramePr>
        <p:xfrm>
          <a:off x="418690" y="3991571"/>
          <a:ext cx="9290540" cy="1167765"/>
        </p:xfrm>
        <a:graphic>
          <a:graphicData uri="http://schemas.openxmlformats.org/drawingml/2006/table">
            <a:tbl>
              <a:tblPr firstRow="1" bandRow="1"/>
              <a:tblGrid>
                <a:gridCol w="2160000">
                  <a:extLst>
                    <a:ext uri="{9D8B030D-6E8A-4147-A177-3AD203B41FA5}">
                      <a16:colId xmlns:a16="http://schemas.microsoft.com/office/drawing/2014/main" val="20000"/>
                    </a:ext>
                  </a:extLst>
                </a:gridCol>
                <a:gridCol w="1358171">
                  <a:extLst>
                    <a:ext uri="{9D8B030D-6E8A-4147-A177-3AD203B41FA5}">
                      <a16:colId xmlns:a16="http://schemas.microsoft.com/office/drawing/2014/main" val="2083713745"/>
                    </a:ext>
                  </a:extLst>
                </a:gridCol>
                <a:gridCol w="1469430">
                  <a:extLst>
                    <a:ext uri="{9D8B030D-6E8A-4147-A177-3AD203B41FA5}">
                      <a16:colId xmlns:a16="http://schemas.microsoft.com/office/drawing/2014/main" val="2851716476"/>
                    </a:ext>
                  </a:extLst>
                </a:gridCol>
                <a:gridCol w="1434313">
                  <a:extLst>
                    <a:ext uri="{9D8B030D-6E8A-4147-A177-3AD203B41FA5}">
                      <a16:colId xmlns:a16="http://schemas.microsoft.com/office/drawing/2014/main" val="1490460799"/>
                    </a:ext>
                  </a:extLst>
                </a:gridCol>
                <a:gridCol w="1434313">
                  <a:extLst>
                    <a:ext uri="{9D8B030D-6E8A-4147-A177-3AD203B41FA5}">
                      <a16:colId xmlns:a16="http://schemas.microsoft.com/office/drawing/2014/main" val="3082412724"/>
                    </a:ext>
                  </a:extLst>
                </a:gridCol>
                <a:gridCol w="1434313">
                  <a:extLst>
                    <a:ext uri="{9D8B030D-6E8A-4147-A177-3AD203B41FA5}">
                      <a16:colId xmlns:a16="http://schemas.microsoft.com/office/drawing/2014/main" val="673236392"/>
                    </a:ext>
                  </a:extLst>
                </a:gridCol>
              </a:tblGrid>
              <a:tr h="0">
                <a:tc rowSpan="3">
                  <a:txBody>
                    <a:bodyPr/>
                    <a:lstStyle/>
                    <a:p>
                      <a:pPr algn="ctr"/>
                      <a:r>
                        <a:rPr lang="cs-CZ" sz="2400" b="1" noProof="0">
                          <a:solidFill>
                            <a:schemeClr val="tx1"/>
                          </a:solidFill>
                          <a:latin typeface="+mn-lt"/>
                        </a:rPr>
                        <a:t>Alzheimerova choroba</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noProof="0" dirty="0">
                          <a:solidFill>
                            <a:schemeClr val="tx1"/>
                          </a:solidFill>
                          <a:latin typeface="+mn-lt"/>
                        </a:rPr>
                        <a:t>Pozorované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lang="cs-CZ" sz="1600" b="1">
                          <a:solidFill>
                            <a:schemeClr val="tx1"/>
                          </a:solidFill>
                          <a:latin typeface="+mn-lt"/>
                        </a:rPr>
                        <a:t>Predikované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1585697"/>
                  </a:ext>
                </a:extLst>
              </a:tr>
              <a:tr h="0">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0">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4 580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6 588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8 496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10 255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dirty="0">
                          <a:solidFill>
                            <a:srgbClr val="000000"/>
                          </a:solidFill>
                          <a:effectLst/>
                          <a:latin typeface="Calibri" panose="020F0502020204030204" pitchFamily="34" charset="0"/>
                        </a:rPr>
                        <a:t>13 426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8" name="TextovéPole 7">
            <a:extLst>
              <a:ext uri="{FF2B5EF4-FFF2-40B4-BE49-F238E27FC236}">
                <a16:creationId xmlns:a16="http://schemas.microsoft.com/office/drawing/2014/main" id="{7DBB9334-0076-AB26-10D5-0EDA2F11EB6F}"/>
              </a:ext>
            </a:extLst>
          </p:cNvPr>
          <p:cNvSpPr txBox="1"/>
          <p:nvPr/>
        </p:nvSpPr>
        <p:spPr>
          <a:xfrm>
            <a:off x="10001837" y="4566466"/>
            <a:ext cx="1571595" cy="584775"/>
          </a:xfrm>
          <a:prstGeom prst="rect">
            <a:avLst/>
          </a:prstGeom>
          <a:solidFill>
            <a:srgbClr val="D7144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2024 vs. 2035: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a:t>
            </a:r>
            <a:r>
              <a:rPr lang="cs-CZ" sz="1600" b="1">
                <a:solidFill>
                  <a:prstClr val="white"/>
                </a:solidFill>
                <a:latin typeface="Calibri" panose="020F0502020204030204"/>
              </a:rPr>
              <a:t>86</a:t>
            </a: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en-US" sz="16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4" name="Tabulka 3">
            <a:extLst>
              <a:ext uri="{FF2B5EF4-FFF2-40B4-BE49-F238E27FC236}">
                <a16:creationId xmlns:a16="http://schemas.microsoft.com/office/drawing/2014/main" id="{63573138-5C5E-7C65-A800-FB9ACDFD6633}"/>
              </a:ext>
            </a:extLst>
          </p:cNvPr>
          <p:cNvGraphicFramePr>
            <a:graphicFrameLocks noGrp="1"/>
          </p:cNvGraphicFramePr>
          <p:nvPr>
            <p:custDataLst>
              <p:tags r:id="rId6"/>
            </p:custDataLst>
          </p:nvPr>
        </p:nvGraphicFramePr>
        <p:xfrm>
          <a:off x="428109" y="5371838"/>
          <a:ext cx="9290540" cy="1167765"/>
        </p:xfrm>
        <a:graphic>
          <a:graphicData uri="http://schemas.openxmlformats.org/drawingml/2006/table">
            <a:tbl>
              <a:tblPr firstRow="1" bandRow="1"/>
              <a:tblGrid>
                <a:gridCol w="2160000">
                  <a:extLst>
                    <a:ext uri="{9D8B030D-6E8A-4147-A177-3AD203B41FA5}">
                      <a16:colId xmlns:a16="http://schemas.microsoft.com/office/drawing/2014/main" val="20000"/>
                    </a:ext>
                  </a:extLst>
                </a:gridCol>
                <a:gridCol w="1358171">
                  <a:extLst>
                    <a:ext uri="{9D8B030D-6E8A-4147-A177-3AD203B41FA5}">
                      <a16:colId xmlns:a16="http://schemas.microsoft.com/office/drawing/2014/main" val="2083713745"/>
                    </a:ext>
                  </a:extLst>
                </a:gridCol>
                <a:gridCol w="1469430">
                  <a:extLst>
                    <a:ext uri="{9D8B030D-6E8A-4147-A177-3AD203B41FA5}">
                      <a16:colId xmlns:a16="http://schemas.microsoft.com/office/drawing/2014/main" val="2851716476"/>
                    </a:ext>
                  </a:extLst>
                </a:gridCol>
                <a:gridCol w="1434313">
                  <a:extLst>
                    <a:ext uri="{9D8B030D-6E8A-4147-A177-3AD203B41FA5}">
                      <a16:colId xmlns:a16="http://schemas.microsoft.com/office/drawing/2014/main" val="1490460799"/>
                    </a:ext>
                  </a:extLst>
                </a:gridCol>
                <a:gridCol w="1434313">
                  <a:extLst>
                    <a:ext uri="{9D8B030D-6E8A-4147-A177-3AD203B41FA5}">
                      <a16:colId xmlns:a16="http://schemas.microsoft.com/office/drawing/2014/main" val="3082412724"/>
                    </a:ext>
                  </a:extLst>
                </a:gridCol>
                <a:gridCol w="1434313">
                  <a:extLst>
                    <a:ext uri="{9D8B030D-6E8A-4147-A177-3AD203B41FA5}">
                      <a16:colId xmlns:a16="http://schemas.microsoft.com/office/drawing/2014/main" val="673236392"/>
                    </a:ext>
                  </a:extLst>
                </a:gridCol>
              </a:tblGrid>
              <a:tr h="0">
                <a:tc rowSpan="3">
                  <a:txBody>
                    <a:bodyPr/>
                    <a:lstStyle/>
                    <a:p>
                      <a:pPr algn="ctr"/>
                      <a:r>
                        <a:rPr lang="pl-PL" sz="2400" b="1" noProof="0">
                          <a:solidFill>
                            <a:schemeClr val="tx1"/>
                          </a:solidFill>
                          <a:latin typeface="+mn-lt"/>
                        </a:rPr>
                        <a:t>Zhoubné</a:t>
                      </a:r>
                      <a:br>
                        <a:rPr lang="pl-PL" sz="2400" b="1" noProof="0">
                          <a:solidFill>
                            <a:schemeClr val="tx1"/>
                          </a:solidFill>
                          <a:latin typeface="+mn-lt"/>
                        </a:rPr>
                      </a:br>
                      <a:r>
                        <a:rPr lang="pl-PL" sz="2400" b="1" noProof="0">
                          <a:solidFill>
                            <a:schemeClr val="tx1"/>
                          </a:solidFill>
                          <a:latin typeface="+mn-lt"/>
                        </a:rPr>
                        <a:t>nádory </a:t>
                      </a:r>
                      <a:r>
                        <a:rPr lang="pl-PL" sz="1600" b="1" noProof="0">
                          <a:solidFill>
                            <a:schemeClr val="tx1"/>
                          </a:solidFill>
                          <a:latin typeface="+mn-lt"/>
                        </a:rPr>
                        <a:t>(C bez C44)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600" noProof="0">
                          <a:solidFill>
                            <a:schemeClr val="tx1"/>
                          </a:solidFill>
                          <a:latin typeface="+mn-lt"/>
                        </a:rPr>
                        <a:t>Pozorované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lang="cs-CZ" sz="1600" b="1">
                          <a:solidFill>
                            <a:schemeClr val="tx1"/>
                          </a:solidFill>
                          <a:latin typeface="+mn-lt"/>
                        </a:rPr>
                        <a:t>Predikované hodnoty</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cs-CZ" sz="1400"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1585697"/>
                  </a:ext>
                </a:extLst>
              </a:tr>
              <a:tr h="0">
                <a:tc vMerge="1">
                  <a:txBody>
                    <a:bodyPr/>
                    <a:lstStyle/>
                    <a:p>
                      <a:pPr algn="ctr"/>
                      <a:endParaRPr lang="cs-CZ" sz="12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2024</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600" b="1" noProof="0">
                          <a:solidFill>
                            <a:schemeClr val="tx1"/>
                          </a:solidFill>
                          <a:latin typeface="+mn-lt"/>
                        </a:rPr>
                        <a:t>Rok 2030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2035</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2040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600" b="1" noProof="0">
                          <a:solidFill>
                            <a:schemeClr val="tx1"/>
                          </a:solidFill>
                          <a:latin typeface="+mn-lt"/>
                        </a:rPr>
                        <a:t>Rok 2050</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81349"/>
                  </a:ext>
                </a:extLst>
              </a:tr>
              <a:tr h="0">
                <a:tc vMerge="1">
                  <a:txBody>
                    <a:bodyPr/>
                    <a:lstStyle/>
                    <a:p>
                      <a:pPr algn="ctr"/>
                      <a:endParaRPr lang="cs-CZ" sz="1400" b="1" noProof="0">
                        <a:solidFill>
                          <a:schemeClr val="tx1"/>
                        </a:solidFil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21 799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26 559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29 561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32 268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600" b="0" i="0" u="none" strike="noStrike">
                          <a:solidFill>
                            <a:srgbClr val="000000"/>
                          </a:solidFill>
                          <a:effectLst/>
                          <a:latin typeface="Calibri" panose="020F0502020204030204" pitchFamily="34" charset="0"/>
                        </a:rPr>
                        <a:t>38 871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869597"/>
                  </a:ext>
                </a:extLst>
              </a:tr>
            </a:tbl>
          </a:graphicData>
        </a:graphic>
      </p:graphicFrame>
      <p:sp>
        <p:nvSpPr>
          <p:cNvPr id="10" name="TextovéPole 9">
            <a:extLst>
              <a:ext uri="{FF2B5EF4-FFF2-40B4-BE49-F238E27FC236}">
                <a16:creationId xmlns:a16="http://schemas.microsoft.com/office/drawing/2014/main" id="{0F300AA1-BDFA-B56E-7886-0C7C18717152}"/>
              </a:ext>
            </a:extLst>
          </p:cNvPr>
          <p:cNvSpPr txBox="1"/>
          <p:nvPr/>
        </p:nvSpPr>
        <p:spPr>
          <a:xfrm>
            <a:off x="10011256" y="5955698"/>
            <a:ext cx="1571595" cy="584775"/>
          </a:xfrm>
          <a:prstGeom prst="rect">
            <a:avLst/>
          </a:prstGeom>
          <a:solidFill>
            <a:srgbClr val="D7144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2024 vs. 2035: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a:t>
            </a:r>
            <a:r>
              <a:rPr lang="cs-CZ" sz="1600" b="1">
                <a:solidFill>
                  <a:prstClr val="white"/>
                </a:solidFill>
                <a:latin typeface="Calibri" panose="020F0502020204030204"/>
              </a:rPr>
              <a:t>36</a:t>
            </a:r>
            <a:r>
              <a:rPr kumimoji="0" lang="cs-CZ" sz="1600" b="1"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en-US" sz="16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86337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5565BD-601B-0533-3D00-2E28346D0D92}"/>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8098097E-4CF4-CCDE-90C6-60FA201CCDD7}"/>
              </a:ext>
            </a:extLst>
          </p:cNvPr>
          <p:cNvSpPr txBox="1"/>
          <p:nvPr/>
        </p:nvSpPr>
        <p:spPr>
          <a:xfrm>
            <a:off x="989894" y="93895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a:t>
            </a:r>
          </a:p>
        </p:txBody>
      </p:sp>
      <p:pic>
        <p:nvPicPr>
          <p:cNvPr id="6" name="Obrázek 5" descr="Obsah obrázku zbraň, kruh, šipka&#10;&#10;Popis byl vytvořen automaticky">
            <a:extLst>
              <a:ext uri="{FF2B5EF4-FFF2-40B4-BE49-F238E27FC236}">
                <a16:creationId xmlns:a16="http://schemas.microsoft.com/office/drawing/2014/main" id="{65C890C9-668D-0FF4-A140-C749637DD4EC}"/>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938950"/>
            <a:ext cx="725760" cy="725760"/>
          </a:xfrm>
          <a:prstGeom prst="rect">
            <a:avLst/>
          </a:prstGeom>
        </p:spPr>
      </p:pic>
      <p:sp>
        <p:nvSpPr>
          <p:cNvPr id="8" name="TextovéPole 7">
            <a:extLst>
              <a:ext uri="{FF2B5EF4-FFF2-40B4-BE49-F238E27FC236}">
                <a16:creationId xmlns:a16="http://schemas.microsoft.com/office/drawing/2014/main" id="{3EEDE0FA-E8CC-8288-F935-1000AEBCDBA4}"/>
              </a:ext>
            </a:extLst>
          </p:cNvPr>
          <p:cNvSpPr txBox="1"/>
          <p:nvPr/>
        </p:nvSpPr>
        <p:spPr>
          <a:xfrm>
            <a:off x="3334496" y="785061"/>
            <a:ext cx="7693008"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Podpora zdravotní gramotnosti a prevence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ve všech jejích formách</a:t>
            </a:r>
            <a:endParaRPr kumimoji="0" lang="cs-CZ" sz="2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33A07BAB-8807-1BBD-6B4E-A97FBD3A4ECC}"/>
              </a:ext>
            </a:extLst>
          </p:cNvPr>
          <p:cNvSpPr txBox="1"/>
          <p:nvPr/>
        </p:nvSpPr>
        <p:spPr>
          <a:xfrm>
            <a:off x="989894" y="2226815"/>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2.</a:t>
            </a:r>
          </a:p>
        </p:txBody>
      </p:sp>
      <p:pic>
        <p:nvPicPr>
          <p:cNvPr id="7" name="Obrázek 6" descr="Obsah obrázku zbraň, kruh, šipka&#10;&#10;Popis byl vytvořen automaticky">
            <a:extLst>
              <a:ext uri="{FF2B5EF4-FFF2-40B4-BE49-F238E27FC236}">
                <a16:creationId xmlns:a16="http://schemas.microsoft.com/office/drawing/2014/main" id="{E3500265-C845-9944-1A4A-58E397CC4CD7}"/>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2226815"/>
            <a:ext cx="725760" cy="725760"/>
          </a:xfrm>
          <a:prstGeom prst="rect">
            <a:avLst/>
          </a:prstGeom>
        </p:spPr>
      </p:pic>
      <p:sp>
        <p:nvSpPr>
          <p:cNvPr id="9" name="TextovéPole 8">
            <a:extLst>
              <a:ext uri="{FF2B5EF4-FFF2-40B4-BE49-F238E27FC236}">
                <a16:creationId xmlns:a16="http://schemas.microsoft.com/office/drawing/2014/main" id="{8C77CA8F-1FCC-9C2C-6DCE-CC2D5C628550}"/>
              </a:ext>
            </a:extLst>
          </p:cNvPr>
          <p:cNvSpPr txBox="1"/>
          <p:nvPr/>
        </p:nvSpPr>
        <p:spPr>
          <a:xfrm>
            <a:off x="989894" y="3898579"/>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3.</a:t>
            </a:r>
          </a:p>
        </p:txBody>
      </p:sp>
      <p:pic>
        <p:nvPicPr>
          <p:cNvPr id="10" name="Obrázek 9" descr="Obsah obrázku zbraň, kruh, šipka&#10;&#10;Popis byl vytvořen automaticky">
            <a:extLst>
              <a:ext uri="{FF2B5EF4-FFF2-40B4-BE49-F238E27FC236}">
                <a16:creationId xmlns:a16="http://schemas.microsoft.com/office/drawing/2014/main" id="{34AF31EC-41EC-2FE9-3DBB-36B1634D80EB}"/>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3898579"/>
            <a:ext cx="725760" cy="725760"/>
          </a:xfrm>
          <a:prstGeom prst="rect">
            <a:avLst/>
          </a:prstGeom>
        </p:spPr>
      </p:pic>
      <p:sp>
        <p:nvSpPr>
          <p:cNvPr id="11" name="TextovéPole 10">
            <a:extLst>
              <a:ext uri="{FF2B5EF4-FFF2-40B4-BE49-F238E27FC236}">
                <a16:creationId xmlns:a16="http://schemas.microsoft.com/office/drawing/2014/main" id="{A0E01ACE-E9E6-213C-EF21-454DE3F8BDAA}"/>
              </a:ext>
            </a:extLst>
          </p:cNvPr>
          <p:cNvSpPr txBox="1"/>
          <p:nvPr/>
        </p:nvSpPr>
        <p:spPr>
          <a:xfrm>
            <a:off x="989894" y="5443837"/>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4.</a:t>
            </a:r>
          </a:p>
        </p:txBody>
      </p:sp>
      <p:pic>
        <p:nvPicPr>
          <p:cNvPr id="12" name="Obrázek 11" descr="Obsah obrázku zbraň, kruh, šipka&#10;&#10;Popis byl vytvořen automaticky">
            <a:extLst>
              <a:ext uri="{FF2B5EF4-FFF2-40B4-BE49-F238E27FC236}">
                <a16:creationId xmlns:a16="http://schemas.microsoft.com/office/drawing/2014/main" id="{2C410015-165C-FEF4-4B30-CE3C0E09CF15}"/>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69854" y="5443837"/>
            <a:ext cx="725760" cy="725760"/>
          </a:xfrm>
          <a:prstGeom prst="rect">
            <a:avLst/>
          </a:prstGeom>
        </p:spPr>
      </p:pic>
      <p:sp>
        <p:nvSpPr>
          <p:cNvPr id="17" name="TextovéPole 16">
            <a:extLst>
              <a:ext uri="{FF2B5EF4-FFF2-40B4-BE49-F238E27FC236}">
                <a16:creationId xmlns:a16="http://schemas.microsoft.com/office/drawing/2014/main" id="{1FE2E7EC-806A-E87B-5768-610E123B8FC7}"/>
              </a:ext>
            </a:extLst>
          </p:cNvPr>
          <p:cNvSpPr txBox="1"/>
          <p:nvPr/>
        </p:nvSpPr>
        <p:spPr>
          <a:xfrm>
            <a:off x="3334496" y="2112641"/>
            <a:ext cx="8562530"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Organizované (populační) preventivní programy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-&gt; velká šance na zlepšení zdraví a úsporu financí </a:t>
            </a:r>
            <a:r>
              <a:rPr kumimoji="0" lang="cs-CZ" sz="28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v.z.p</a:t>
            </a: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t>
            </a:r>
            <a:endParaRPr kumimoji="0" lang="cs-CZ"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96172EAF-0A13-9CF7-2A55-748F83F1F0FC}"/>
              </a:ext>
            </a:extLst>
          </p:cNvPr>
          <p:cNvSpPr txBox="1"/>
          <p:nvPr/>
        </p:nvSpPr>
        <p:spPr>
          <a:xfrm>
            <a:off x="3334496" y="4019947"/>
            <a:ext cx="7693008"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Zajištění dostatečných personálních kapacit</a:t>
            </a:r>
          </a:p>
        </p:txBody>
      </p:sp>
      <p:sp>
        <p:nvSpPr>
          <p:cNvPr id="19" name="TextovéPole 18">
            <a:extLst>
              <a:ext uri="{FF2B5EF4-FFF2-40B4-BE49-F238E27FC236}">
                <a16:creationId xmlns:a16="http://schemas.microsoft.com/office/drawing/2014/main" id="{9D0E3D18-7093-A1DD-5BF7-7051F8B4125C}"/>
              </a:ext>
            </a:extLst>
          </p:cNvPr>
          <p:cNvSpPr txBox="1"/>
          <p:nvPr/>
        </p:nvSpPr>
        <p:spPr>
          <a:xfrm>
            <a:off x="3334496" y="5057534"/>
            <a:ext cx="8355283" cy="138499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Nezbytná postupná restrukturalizace lůžkového fondu, s respektem k měnícím se potřebám populace, podpora infrastruktury akutní lůžkové péče </a:t>
            </a:r>
            <a:endParaRPr kumimoji="0" lang="cs-CZ"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CF8F7272-624F-01F8-678D-A8F6C44FBB69}"/>
              </a:ext>
            </a:extLst>
          </p:cNvPr>
          <p:cNvSpPr txBox="1"/>
          <p:nvPr/>
        </p:nvSpPr>
        <p:spPr>
          <a:xfrm rot="16200000">
            <a:off x="-2347228" y="3081646"/>
            <a:ext cx="5735782" cy="646331"/>
          </a:xfrm>
          <a:prstGeom prst="rect">
            <a:avLst/>
          </a:prstGeom>
          <a:solidFill>
            <a:srgbClr val="002060"/>
          </a:solidFill>
        </p:spPr>
        <p:txBody>
          <a:bodyPr wrap="square" rtlCol="0">
            <a:spAutoFit/>
          </a:bodyPr>
          <a:lstStyle/>
          <a:p>
            <a:pPr algn="ctr"/>
            <a:r>
              <a:rPr lang="cs-CZ" sz="3600">
                <a:solidFill>
                  <a:schemeClr val="bg1"/>
                </a:solidFill>
              </a:rPr>
              <a:t>ANALYTICKÁ STUDIE </a:t>
            </a:r>
          </a:p>
        </p:txBody>
      </p:sp>
      <p:pic>
        <p:nvPicPr>
          <p:cNvPr id="3" name="Picture 2">
            <a:extLst>
              <a:ext uri="{FF2B5EF4-FFF2-40B4-BE49-F238E27FC236}">
                <a16:creationId xmlns:a16="http://schemas.microsoft.com/office/drawing/2014/main" id="{64B59EF5-76E9-0BBE-1E0B-A79FBE3432AB}"/>
              </a:ext>
            </a:extLst>
          </p:cNvPr>
          <p:cNvPicPr>
            <a:picLocks noChangeAspect="1"/>
          </p:cNvPicPr>
          <p:nvPr/>
        </p:nvPicPr>
        <p:blipFill>
          <a:blip r:embed="rId3"/>
          <a:stretch>
            <a:fillRect/>
          </a:stretch>
        </p:blipFill>
        <p:spPr>
          <a:xfrm>
            <a:off x="1161209" y="195262"/>
            <a:ext cx="1451723" cy="595593"/>
          </a:xfrm>
          <a:prstGeom prst="rect">
            <a:avLst/>
          </a:prstGeom>
        </p:spPr>
      </p:pic>
    </p:spTree>
    <p:extLst>
      <p:ext uri="{BB962C8B-B14F-4D97-AF65-F5344CB8AC3E}">
        <p14:creationId xmlns:p14="http://schemas.microsoft.com/office/powerpoint/2010/main" val="330646495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451E83-FFE3-ACD4-1AFD-7B9B0EB2C308}"/>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37446F68-EF0A-7E8B-52DD-92C514ACAF7E}"/>
              </a:ext>
            </a:extLst>
          </p:cNvPr>
          <p:cNvSpPr txBox="1"/>
          <p:nvPr/>
        </p:nvSpPr>
        <p:spPr>
          <a:xfrm>
            <a:off x="979497" y="1507990"/>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5.</a:t>
            </a:r>
          </a:p>
        </p:txBody>
      </p:sp>
      <p:pic>
        <p:nvPicPr>
          <p:cNvPr id="6" name="Obrázek 5" descr="Obsah obrázku zbraň, kruh, šipka&#10;&#10;Popis byl vytvořen automaticky">
            <a:extLst>
              <a:ext uri="{FF2B5EF4-FFF2-40B4-BE49-F238E27FC236}">
                <a16:creationId xmlns:a16="http://schemas.microsoft.com/office/drawing/2014/main" id="{183A62B1-5EA2-C446-DA7C-2AE57E5CD553}"/>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59457" y="1507990"/>
            <a:ext cx="725760" cy="725760"/>
          </a:xfrm>
          <a:prstGeom prst="rect">
            <a:avLst/>
          </a:prstGeom>
        </p:spPr>
      </p:pic>
      <p:sp>
        <p:nvSpPr>
          <p:cNvPr id="8" name="TextovéPole 7">
            <a:extLst>
              <a:ext uri="{FF2B5EF4-FFF2-40B4-BE49-F238E27FC236}">
                <a16:creationId xmlns:a16="http://schemas.microsoft.com/office/drawing/2014/main" id="{50149CF4-9465-773A-6174-EAA34F86ECC1}"/>
              </a:ext>
            </a:extLst>
          </p:cNvPr>
          <p:cNvSpPr txBox="1"/>
          <p:nvPr/>
        </p:nvSpPr>
        <p:spPr>
          <a:xfrm>
            <a:off x="3324098" y="1354101"/>
            <a:ext cx="8361563"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Zajištění vysoce specializované péče, zejména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v segmentech onkologie a kardiologie</a:t>
            </a:r>
            <a:endParaRPr kumimoji="0" lang="cs-CZ"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extovéPole 3">
            <a:extLst>
              <a:ext uri="{FF2B5EF4-FFF2-40B4-BE49-F238E27FC236}">
                <a16:creationId xmlns:a16="http://schemas.microsoft.com/office/drawing/2014/main" id="{59B3EC57-5171-5935-4637-3D60EEBB1F65}"/>
              </a:ext>
            </a:extLst>
          </p:cNvPr>
          <p:cNvSpPr txBox="1"/>
          <p:nvPr/>
        </p:nvSpPr>
        <p:spPr>
          <a:xfrm>
            <a:off x="979497" y="2986773"/>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6.</a:t>
            </a:r>
          </a:p>
        </p:txBody>
      </p:sp>
      <p:pic>
        <p:nvPicPr>
          <p:cNvPr id="7" name="Obrázek 6" descr="Obsah obrázku zbraň, kruh, šipka&#10;&#10;Popis byl vytvořen automaticky">
            <a:extLst>
              <a:ext uri="{FF2B5EF4-FFF2-40B4-BE49-F238E27FC236}">
                <a16:creationId xmlns:a16="http://schemas.microsoft.com/office/drawing/2014/main" id="{8C2391B1-883A-C2B1-5801-3531FA8CC72C}"/>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59457" y="2986773"/>
            <a:ext cx="725760" cy="725760"/>
          </a:xfrm>
          <a:prstGeom prst="rect">
            <a:avLst/>
          </a:prstGeom>
        </p:spPr>
      </p:pic>
      <p:sp>
        <p:nvSpPr>
          <p:cNvPr id="9" name="TextovéPole 8">
            <a:extLst>
              <a:ext uri="{FF2B5EF4-FFF2-40B4-BE49-F238E27FC236}">
                <a16:creationId xmlns:a16="http://schemas.microsoft.com/office/drawing/2014/main" id="{53D326A0-7475-8C03-9460-85ECDC5253E6}"/>
              </a:ext>
            </a:extLst>
          </p:cNvPr>
          <p:cNvSpPr txBox="1"/>
          <p:nvPr/>
        </p:nvSpPr>
        <p:spPr>
          <a:xfrm>
            <a:off x="979497" y="4668588"/>
            <a:ext cx="174284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5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7.</a:t>
            </a:r>
          </a:p>
        </p:txBody>
      </p:sp>
      <p:pic>
        <p:nvPicPr>
          <p:cNvPr id="10" name="Obrázek 9" descr="Obsah obrázku zbraň, kruh, šipka&#10;&#10;Popis byl vytvořen automaticky">
            <a:extLst>
              <a:ext uri="{FF2B5EF4-FFF2-40B4-BE49-F238E27FC236}">
                <a16:creationId xmlns:a16="http://schemas.microsoft.com/office/drawing/2014/main" id="{2360A618-0347-EB31-1884-853AD8E9BA1D}"/>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2359457" y="4668588"/>
            <a:ext cx="725760" cy="725760"/>
          </a:xfrm>
          <a:prstGeom prst="rect">
            <a:avLst/>
          </a:prstGeom>
        </p:spPr>
      </p:pic>
      <p:sp>
        <p:nvSpPr>
          <p:cNvPr id="17" name="TextovéPole 16">
            <a:extLst>
              <a:ext uri="{FF2B5EF4-FFF2-40B4-BE49-F238E27FC236}">
                <a16:creationId xmlns:a16="http://schemas.microsoft.com/office/drawing/2014/main" id="{3FF957B5-B8FA-D826-44BE-8D1DEDB83C2B}"/>
              </a:ext>
            </a:extLst>
          </p:cNvPr>
          <p:cNvSpPr txBox="1"/>
          <p:nvPr/>
        </p:nvSpPr>
        <p:spPr>
          <a:xfrm>
            <a:off x="3324099" y="2872599"/>
            <a:ext cx="8562530"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Posílení komunitní ošetřovatelské péče,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péče v závěru života a paliativní péče </a:t>
            </a:r>
            <a:endParaRPr kumimoji="0" lang="cs-CZ"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ovéPole 17">
            <a:extLst>
              <a:ext uri="{FF2B5EF4-FFF2-40B4-BE49-F238E27FC236}">
                <a16:creationId xmlns:a16="http://schemas.microsoft.com/office/drawing/2014/main" id="{70DD3CD1-A647-1C28-5154-F077BA7279FA}"/>
              </a:ext>
            </a:extLst>
          </p:cNvPr>
          <p:cNvSpPr txBox="1"/>
          <p:nvPr/>
        </p:nvSpPr>
        <p:spPr>
          <a:xfrm>
            <a:off x="3324099" y="4518652"/>
            <a:ext cx="7693008"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2E5980"/>
                </a:solidFill>
                <a:effectLst/>
                <a:uLnTx/>
                <a:uFillTx/>
                <a:latin typeface="Calibri" panose="020F0502020204030204"/>
                <a:ea typeface="+mn-ea"/>
                <a:cs typeface="+mn-cs"/>
              </a:rPr>
              <a:t>Komplexní zajištění prevence a péče </a:t>
            </a:r>
            <a:br>
              <a:rPr kumimoji="0" lang="cs-CZ" sz="2800" b="1" i="0" u="none" strike="noStrike" kern="1200" cap="none" spc="0" normalizeH="0" baseline="0" noProof="0">
                <a:ln>
                  <a:noFill/>
                </a:ln>
                <a:solidFill>
                  <a:srgbClr val="2E5980"/>
                </a:solidFill>
                <a:effectLst/>
                <a:uLnTx/>
                <a:uFillTx/>
                <a:latin typeface="Calibri" panose="020F0502020204030204"/>
                <a:ea typeface="+mn-ea"/>
                <a:cs typeface="+mn-cs"/>
              </a:rPr>
            </a:br>
            <a:r>
              <a:rPr kumimoji="0" lang="cs-CZ" sz="2800" b="1" i="0" u="none" strike="noStrike" kern="1200" cap="none" spc="0" normalizeH="0" baseline="0" noProof="0">
                <a:ln>
                  <a:noFill/>
                </a:ln>
                <a:solidFill>
                  <a:srgbClr val="2E5980"/>
                </a:solidFill>
                <a:effectLst/>
                <a:uLnTx/>
                <a:uFillTx/>
                <a:latin typeface="Calibri" panose="020F0502020204030204"/>
                <a:ea typeface="+mn-ea"/>
                <a:cs typeface="+mn-cs"/>
              </a:rPr>
              <a:t>Koordinace, </a:t>
            </a:r>
            <a:r>
              <a:rPr kumimoji="0" lang="cs-CZ" sz="2800" b="1" i="0" u="sng" strike="noStrike" kern="1200" cap="none" spc="0" normalizeH="0" baseline="0" noProof="0" err="1">
                <a:ln>
                  <a:noFill/>
                </a:ln>
                <a:solidFill>
                  <a:srgbClr val="2E5980"/>
                </a:solidFill>
                <a:effectLst/>
                <a:uLnTx/>
                <a:uFillTx/>
                <a:latin typeface="Calibri" panose="020F0502020204030204"/>
                <a:ea typeface="+mn-ea"/>
                <a:cs typeface="+mn-cs"/>
              </a:rPr>
              <a:t>disease</a:t>
            </a:r>
            <a:r>
              <a:rPr kumimoji="0" lang="cs-CZ" sz="2800" b="1" i="0" u="sng" strike="noStrike" kern="1200" cap="none" spc="0" normalizeH="0" baseline="0" noProof="0">
                <a:ln>
                  <a:noFill/>
                </a:ln>
                <a:solidFill>
                  <a:srgbClr val="2E5980"/>
                </a:solidFill>
                <a:effectLst/>
                <a:uLnTx/>
                <a:uFillTx/>
                <a:latin typeface="Calibri" panose="020F0502020204030204"/>
                <a:ea typeface="+mn-ea"/>
                <a:cs typeface="+mn-cs"/>
              </a:rPr>
              <a:t> management </a:t>
            </a:r>
          </a:p>
        </p:txBody>
      </p:sp>
      <p:sp>
        <p:nvSpPr>
          <p:cNvPr id="2" name="TextovéPole 1">
            <a:extLst>
              <a:ext uri="{FF2B5EF4-FFF2-40B4-BE49-F238E27FC236}">
                <a16:creationId xmlns:a16="http://schemas.microsoft.com/office/drawing/2014/main" id="{3C5B1625-032E-89E5-B1B2-1B73F317CC9F}"/>
              </a:ext>
            </a:extLst>
          </p:cNvPr>
          <p:cNvSpPr txBox="1"/>
          <p:nvPr/>
        </p:nvSpPr>
        <p:spPr>
          <a:xfrm rot="16200000">
            <a:off x="-2347228" y="3081646"/>
            <a:ext cx="5735782" cy="646331"/>
          </a:xfrm>
          <a:prstGeom prst="rect">
            <a:avLst/>
          </a:prstGeom>
          <a:solidFill>
            <a:srgbClr val="002060"/>
          </a:solidFill>
        </p:spPr>
        <p:txBody>
          <a:bodyPr wrap="square" rtlCol="0">
            <a:spAutoFit/>
          </a:bodyPr>
          <a:lstStyle/>
          <a:p>
            <a:pPr algn="ctr"/>
            <a:r>
              <a:rPr lang="cs-CZ" sz="3600">
                <a:solidFill>
                  <a:schemeClr val="bg1"/>
                </a:solidFill>
              </a:rPr>
              <a:t>ANALYTICKÁ STUDIE </a:t>
            </a:r>
          </a:p>
        </p:txBody>
      </p:sp>
      <p:pic>
        <p:nvPicPr>
          <p:cNvPr id="11" name="Picture 10">
            <a:extLst>
              <a:ext uri="{FF2B5EF4-FFF2-40B4-BE49-F238E27FC236}">
                <a16:creationId xmlns:a16="http://schemas.microsoft.com/office/drawing/2014/main" id="{6F72CD49-8042-D287-6475-39761DDEFF66}"/>
              </a:ext>
            </a:extLst>
          </p:cNvPr>
          <p:cNvPicPr>
            <a:picLocks noChangeAspect="1"/>
          </p:cNvPicPr>
          <p:nvPr/>
        </p:nvPicPr>
        <p:blipFill>
          <a:blip r:embed="rId3"/>
          <a:stretch>
            <a:fillRect/>
          </a:stretch>
        </p:blipFill>
        <p:spPr>
          <a:xfrm>
            <a:off x="1161209" y="195262"/>
            <a:ext cx="1451723" cy="595593"/>
          </a:xfrm>
          <a:prstGeom prst="rect">
            <a:avLst/>
          </a:prstGeom>
        </p:spPr>
      </p:pic>
    </p:spTree>
    <p:extLst>
      <p:ext uri="{BB962C8B-B14F-4D97-AF65-F5344CB8AC3E}">
        <p14:creationId xmlns:p14="http://schemas.microsoft.com/office/powerpoint/2010/main" val="2418430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77DB30-D92E-9CB3-AE47-342F5C5D6924}"/>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C9C40359-1789-A7B3-1BEC-FC5AD37F3714}"/>
              </a:ext>
            </a:extLst>
          </p:cNvPr>
          <p:cNvSpPr/>
          <p:nvPr/>
        </p:nvSpPr>
        <p:spPr>
          <a:xfrm>
            <a:off x="5116071" y="5110202"/>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0FF6B732-6126-7E19-7180-7A6267B03B4B}"/>
              </a:ext>
            </a:extLst>
          </p:cNvPr>
          <p:cNvSpPr txBox="1"/>
          <p:nvPr/>
        </p:nvSpPr>
        <p:spPr>
          <a:xfrm>
            <a:off x="4085009" y="8246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1.</a:t>
            </a:r>
          </a:p>
        </p:txBody>
      </p:sp>
      <p:pic>
        <p:nvPicPr>
          <p:cNvPr id="6" name="Obrázek 5" descr="Obsah obrázku zbraň, kruh, šipka&#10;&#10;Popis byl vytvořen automaticky">
            <a:extLst>
              <a:ext uri="{FF2B5EF4-FFF2-40B4-BE49-F238E27FC236}">
                <a16:creationId xmlns:a16="http://schemas.microsoft.com/office/drawing/2014/main" id="{A0503AC6-CCAC-D799-C744-7AF3A651747C}"/>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827849" y="490839"/>
            <a:ext cx="1811178" cy="1811178"/>
          </a:xfrm>
          <a:prstGeom prst="rect">
            <a:avLst/>
          </a:prstGeom>
        </p:spPr>
      </p:pic>
      <p:sp>
        <p:nvSpPr>
          <p:cNvPr id="8" name="TextovéPole 7">
            <a:extLst>
              <a:ext uri="{FF2B5EF4-FFF2-40B4-BE49-F238E27FC236}">
                <a16:creationId xmlns:a16="http://schemas.microsoft.com/office/drawing/2014/main" id="{E1F59B93-A7F7-CA85-61A0-C0AD1FB8AB93}"/>
              </a:ext>
            </a:extLst>
          </p:cNvPr>
          <p:cNvSpPr txBox="1"/>
          <p:nvPr/>
        </p:nvSpPr>
        <p:spPr>
          <a:xfrm>
            <a:off x="707310" y="2883145"/>
            <a:ext cx="10628699" cy="14465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Podpora zdravotní gramotnosti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 primární prevence ve všech jejích formách</a:t>
            </a:r>
            <a:endParaRPr kumimoji="0" lang="cs-CZ" sz="44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F5C340E6-E0E7-E87F-4FF6-C5FA2A827B52}"/>
              </a:ext>
            </a:extLst>
          </p:cNvPr>
          <p:cNvSpPr txBox="1"/>
          <p:nvPr/>
        </p:nvSpPr>
        <p:spPr>
          <a:xfrm rot="19784851">
            <a:off x="361040" y="963187"/>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pic>
        <p:nvPicPr>
          <p:cNvPr id="4" name="Picture 2">
            <a:extLst>
              <a:ext uri="{FF2B5EF4-FFF2-40B4-BE49-F238E27FC236}">
                <a16:creationId xmlns:a16="http://schemas.microsoft.com/office/drawing/2014/main" id="{B9733EB8-96BD-3744-E86E-94BF8C2689B8}"/>
              </a:ext>
            </a:extLst>
          </p:cNvPr>
          <p:cNvPicPr>
            <a:picLocks noChangeAspect="1"/>
          </p:cNvPicPr>
          <p:nvPr/>
        </p:nvPicPr>
        <p:blipFill>
          <a:blip r:embed="rId3"/>
          <a:stretch>
            <a:fillRect/>
          </a:stretch>
        </p:blipFill>
        <p:spPr>
          <a:xfrm>
            <a:off x="10220149" y="365383"/>
            <a:ext cx="1451723" cy="595593"/>
          </a:xfrm>
          <a:prstGeom prst="rect">
            <a:avLst/>
          </a:prstGeom>
        </p:spPr>
      </p:pic>
    </p:spTree>
    <p:extLst>
      <p:ext uri="{BB962C8B-B14F-4D97-AF65-F5344CB8AC3E}">
        <p14:creationId xmlns:p14="http://schemas.microsoft.com/office/powerpoint/2010/main" val="42421859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979B5-9E6A-C6D3-CA61-4006499956D0}"/>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48B68968-4145-F64C-0F68-2067A376B411}"/>
              </a:ext>
            </a:extLst>
          </p:cNvPr>
          <p:cNvSpPr/>
          <p:nvPr/>
        </p:nvSpPr>
        <p:spPr>
          <a:xfrm>
            <a:off x="5238749" y="5322674"/>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7A7D2298-DD24-CC2E-86B5-D38A72EDBEE6}"/>
              </a:ext>
            </a:extLst>
          </p:cNvPr>
          <p:cNvSpPr txBox="1"/>
          <p:nvPr/>
        </p:nvSpPr>
        <p:spPr>
          <a:xfrm>
            <a:off x="140276" y="683092"/>
            <a:ext cx="11620500" cy="4154984"/>
          </a:xfrm>
          <a:prstGeom prst="rect">
            <a:avLst/>
          </a:prstGeom>
          <a:noFill/>
        </p:spPr>
        <p:txBody>
          <a:bodyPr wrap="square">
            <a:spAutoFit/>
          </a:bodyPr>
          <a:lstStyle/>
          <a:p>
            <a:pPr algn="ctr"/>
            <a:r>
              <a:rPr kumimoji="0" lang="cs-CZ" sz="4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Vysoká chronická nemocnost a relativně krátká doba života v plném zdraví jsou velkým problémem populace LBK již dnes. </a:t>
            </a:r>
            <a:br>
              <a:rPr kumimoji="0" lang="cs-CZ" sz="4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dirty="0">
                <a:ln>
                  <a:noFill/>
                </a:ln>
                <a:solidFill>
                  <a:srgbClr val="D71440"/>
                </a:solidFill>
                <a:effectLst/>
                <a:uLnTx/>
                <a:uFillTx/>
                <a:latin typeface="Calibri" panose="020F0502020204030204" pitchFamily="34" charset="0"/>
                <a:ea typeface="+mn-ea"/>
                <a:cs typeface="Calibri" panose="020F0502020204030204" pitchFamily="34" charset="0"/>
              </a:rPr>
              <a:t>Data jsou výzvou pro podporu prevence </a:t>
            </a:r>
            <a:br>
              <a:rPr kumimoji="0" lang="cs-CZ" sz="4400" b="1" i="0" u="none" strike="noStrike" kern="1200" cap="none" spc="0" normalizeH="0" baseline="0" noProof="0" dirty="0">
                <a:ln>
                  <a:noFill/>
                </a:ln>
                <a:solidFill>
                  <a:srgbClr val="D7144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dirty="0">
                <a:ln>
                  <a:noFill/>
                </a:ln>
                <a:solidFill>
                  <a:srgbClr val="D71440"/>
                </a:solidFill>
                <a:effectLst/>
                <a:uLnTx/>
                <a:uFillTx/>
                <a:latin typeface="Calibri" panose="020F0502020204030204" pitchFamily="34" charset="0"/>
                <a:ea typeface="+mn-ea"/>
                <a:cs typeface="Calibri" panose="020F0502020204030204" pitchFamily="34" charset="0"/>
              </a:rPr>
              <a:t>ve všech jejích formách. </a:t>
            </a:r>
            <a:endParaRPr lang="cs-CZ" dirty="0"/>
          </a:p>
        </p:txBody>
      </p:sp>
    </p:spTree>
    <p:extLst>
      <p:ext uri="{BB962C8B-B14F-4D97-AF65-F5344CB8AC3E}">
        <p14:creationId xmlns:p14="http://schemas.microsoft.com/office/powerpoint/2010/main" val="296068974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AC9E5A-8559-352F-A6B7-C8639C9586CF}"/>
            </a:ext>
          </a:extLst>
        </p:cNvPr>
        <p:cNvGrpSpPr/>
        <p:nvPr/>
      </p:nvGrpSpPr>
      <p:grpSpPr>
        <a:xfrm>
          <a:off x="0" y="0"/>
          <a:ext cx="0" cy="0"/>
          <a:chOff x="0" y="0"/>
          <a:chExt cx="0" cy="0"/>
        </a:xfrm>
      </p:grpSpPr>
      <p:sp>
        <p:nvSpPr>
          <p:cNvPr id="4" name="Nadpis 3">
            <a:extLst>
              <a:ext uri="{FF2B5EF4-FFF2-40B4-BE49-F238E27FC236}">
                <a16:creationId xmlns:a16="http://schemas.microsoft.com/office/drawing/2014/main" id="{5DACBFA0-2768-8A6F-AB5F-D09F54A25E39}"/>
              </a:ext>
            </a:extLst>
          </p:cNvPr>
          <p:cNvSpPr>
            <a:spLocks noGrp="1"/>
          </p:cNvSpPr>
          <p:nvPr>
            <p:ph type="title"/>
          </p:nvPr>
        </p:nvSpPr>
        <p:spPr>
          <a:xfrm>
            <a:off x="272590" y="160258"/>
            <a:ext cx="11386173" cy="538364"/>
          </a:xfrm>
        </p:spPr>
        <p:txBody>
          <a:bodyPr/>
          <a:lstStyle/>
          <a:p>
            <a:r>
              <a:rPr lang="cs-CZ" dirty="0">
                <a:solidFill>
                  <a:srgbClr val="002060"/>
                </a:solidFill>
              </a:rPr>
              <a:t>Výskyt vybraných onemocnění v závislosti na věku v Libereckém kraji</a:t>
            </a:r>
          </a:p>
        </p:txBody>
      </p:sp>
      <p:sp>
        <p:nvSpPr>
          <p:cNvPr id="5" name="TextovéPole 4">
            <a:extLst>
              <a:ext uri="{FF2B5EF4-FFF2-40B4-BE49-F238E27FC236}">
                <a16:creationId xmlns:a16="http://schemas.microsoft.com/office/drawing/2014/main" id="{AEAAB45A-3D7A-778D-6EA6-0A5BB7B58BF7}"/>
              </a:ext>
            </a:extLst>
          </p:cNvPr>
          <p:cNvSpPr txBox="1"/>
          <p:nvPr/>
        </p:nvSpPr>
        <p:spPr>
          <a:xfrm>
            <a:off x="272591" y="597563"/>
            <a:ext cx="1012177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 2010–2023, Národní onkologický registr (NOR) 1977–2023</a:t>
            </a:r>
          </a:p>
        </p:txBody>
      </p:sp>
      <p:graphicFrame>
        <p:nvGraphicFramePr>
          <p:cNvPr id="6" name="Tabulka 6">
            <a:extLst>
              <a:ext uri="{FF2B5EF4-FFF2-40B4-BE49-F238E27FC236}">
                <a16:creationId xmlns:a16="http://schemas.microsoft.com/office/drawing/2014/main" id="{19749B73-491D-D3BA-ED0F-64FFA1E098AB}"/>
              </a:ext>
            </a:extLst>
          </p:cNvPr>
          <p:cNvGraphicFramePr>
            <a:graphicFrameLocks noGrp="1"/>
          </p:cNvGraphicFramePr>
          <p:nvPr>
            <p:extLst>
              <p:ext uri="{D42A27DB-BD31-4B8C-83A1-F6EECF244321}">
                <p14:modId xmlns:p14="http://schemas.microsoft.com/office/powerpoint/2010/main" val="118881758"/>
              </p:ext>
            </p:extLst>
          </p:nvPr>
        </p:nvGraphicFramePr>
        <p:xfrm>
          <a:off x="291405" y="1018430"/>
          <a:ext cx="11628000" cy="1529080"/>
        </p:xfrm>
        <a:graphic>
          <a:graphicData uri="http://schemas.openxmlformats.org/drawingml/2006/table">
            <a:tbl>
              <a:tblPr firstRow="1" bandRow="1">
                <a:tableStyleId>{2D5ABB26-0587-4C30-8999-92F81FD0307C}</a:tableStyleId>
              </a:tblPr>
              <a:tblGrid>
                <a:gridCol w="2907000">
                  <a:extLst>
                    <a:ext uri="{9D8B030D-6E8A-4147-A177-3AD203B41FA5}">
                      <a16:colId xmlns:a16="http://schemas.microsoft.com/office/drawing/2014/main" val="2112475195"/>
                    </a:ext>
                  </a:extLst>
                </a:gridCol>
                <a:gridCol w="2907000">
                  <a:extLst>
                    <a:ext uri="{9D8B030D-6E8A-4147-A177-3AD203B41FA5}">
                      <a16:colId xmlns:a16="http://schemas.microsoft.com/office/drawing/2014/main" val="44811193"/>
                    </a:ext>
                  </a:extLst>
                </a:gridCol>
                <a:gridCol w="2907000">
                  <a:extLst>
                    <a:ext uri="{9D8B030D-6E8A-4147-A177-3AD203B41FA5}">
                      <a16:colId xmlns:a16="http://schemas.microsoft.com/office/drawing/2014/main" val="4121534097"/>
                    </a:ext>
                  </a:extLst>
                </a:gridCol>
                <a:gridCol w="2907000">
                  <a:extLst>
                    <a:ext uri="{9D8B030D-6E8A-4147-A177-3AD203B41FA5}">
                      <a16:colId xmlns:a16="http://schemas.microsoft.com/office/drawing/2014/main" val="3419677190"/>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600" b="1">
                          <a:solidFill>
                            <a:srgbClr val="C00000"/>
                          </a:solidFill>
                        </a:rPr>
                        <a:t>Diabetes </a:t>
                      </a:r>
                      <a:r>
                        <a:rPr lang="cs-CZ" sz="1600" b="1" err="1">
                          <a:solidFill>
                            <a:srgbClr val="C00000"/>
                          </a:solidFill>
                        </a:rPr>
                        <a:t>mellitus</a:t>
                      </a:r>
                      <a:endParaRPr lang="cs-CZ" sz="1600" b="1">
                        <a:solidFill>
                          <a:srgbClr val="C00000"/>
                        </a:solidFill>
                      </a:endParaRPr>
                    </a:p>
                  </a:txBody>
                  <a:tcPr/>
                </a:tc>
                <a:tc>
                  <a:txBody>
                    <a:bodyPr/>
                    <a:lstStyle/>
                    <a:p>
                      <a:r>
                        <a:rPr lang="cs-CZ" sz="1600" b="1">
                          <a:solidFill>
                            <a:srgbClr val="C00000"/>
                          </a:solidFill>
                        </a:rPr>
                        <a:t>Onkologické onemocnění</a:t>
                      </a:r>
                    </a:p>
                  </a:txBody>
                  <a:tcPr/>
                </a:tc>
                <a:tc>
                  <a:txBody>
                    <a:bodyPr/>
                    <a:lstStyle/>
                    <a:p>
                      <a:r>
                        <a:rPr lang="cs-CZ" sz="1600" b="1">
                          <a:solidFill>
                            <a:srgbClr val="C00000"/>
                          </a:solidFill>
                        </a:rPr>
                        <a:t>Závažná KV onemocnění</a:t>
                      </a:r>
                    </a:p>
                  </a:txBody>
                  <a:tcPr/>
                </a:tc>
                <a:tc>
                  <a:txBody>
                    <a:bodyPr/>
                    <a:lstStyle/>
                    <a:p>
                      <a:r>
                        <a:rPr lang="cs-CZ" sz="1600" b="1">
                          <a:solidFill>
                            <a:srgbClr val="C00000"/>
                          </a:solidFill>
                        </a:rPr>
                        <a:t>Cévní nemoci mozku</a:t>
                      </a:r>
                    </a:p>
                  </a:txBody>
                  <a:tcPr/>
                </a:tc>
                <a:extLst>
                  <a:ext uri="{0D108BD9-81ED-4DB2-BD59-A6C34878D82A}">
                    <a16:rowId xmlns:a16="http://schemas.microsoft.com/office/drawing/2014/main" val="4070521076"/>
                  </a:ext>
                </a:extLst>
              </a:tr>
              <a:tr h="370840">
                <a:tc>
                  <a:txBody>
                    <a:bodyPr/>
                    <a:lstStyle/>
                    <a:p>
                      <a:r>
                        <a:rPr lang="cs-CZ" sz="1400"/>
                        <a:t>Definice: Podíl osob léčených </a:t>
                      </a:r>
                      <a:r>
                        <a:rPr lang="cs-CZ" sz="1400" err="1"/>
                        <a:t>antidiabetiky</a:t>
                      </a:r>
                      <a:r>
                        <a:rPr lang="cs-CZ" sz="1400"/>
                        <a:t> (ATC skupina A10) v daném nebo předcházejícím roce (2022 + 2023)</a:t>
                      </a:r>
                    </a:p>
                    <a:p>
                      <a:endParaRPr lang="cs-CZ" sz="1400"/>
                    </a:p>
                  </a:txBody>
                  <a:tcPr/>
                </a:tc>
                <a:tc>
                  <a:txBody>
                    <a:bodyPr/>
                    <a:lstStyle/>
                    <a:p>
                      <a:r>
                        <a:rPr lang="cs-CZ" sz="1400"/>
                        <a:t>Definice: Podíl osob se zhoubným novotvarem (diagnóza C00–C97, bez C44) diagnostikovaným v posledních 10 letech (2014–2023)</a:t>
                      </a:r>
                    </a:p>
                  </a:txBody>
                  <a:tcPr/>
                </a:tc>
                <a:tc>
                  <a:txBody>
                    <a:bodyPr/>
                    <a:lstStyle/>
                    <a:p>
                      <a:r>
                        <a:rPr lang="cs-CZ" sz="1400"/>
                        <a:t>Definice: Podíl osob hospitalizovaných pro diagnózu I00–I99 (bez I60–I69) v posledních 10 letech (2014–2023)</a:t>
                      </a:r>
                    </a:p>
                  </a:txBody>
                  <a:tcPr/>
                </a:tc>
                <a:tc>
                  <a:txBody>
                    <a:bodyPr/>
                    <a:lstStyle/>
                    <a:p>
                      <a:r>
                        <a:rPr lang="cs-CZ" sz="1400"/>
                        <a:t>Definice: Podíl osob hospitalizovaných pro diagnózu I60–I69 v posledních 10 letech (2014–2023)</a:t>
                      </a:r>
                    </a:p>
                  </a:txBody>
                  <a:tcPr/>
                </a:tc>
                <a:extLst>
                  <a:ext uri="{0D108BD9-81ED-4DB2-BD59-A6C34878D82A}">
                    <a16:rowId xmlns:a16="http://schemas.microsoft.com/office/drawing/2014/main" val="1878019284"/>
                  </a:ext>
                </a:extLst>
              </a:tr>
            </a:tbl>
          </a:graphicData>
        </a:graphic>
      </p:graphicFrame>
      <p:graphicFrame>
        <p:nvGraphicFramePr>
          <p:cNvPr id="7" name="Graf 6">
            <a:extLst>
              <a:ext uri="{FF2B5EF4-FFF2-40B4-BE49-F238E27FC236}">
                <a16:creationId xmlns:a16="http://schemas.microsoft.com/office/drawing/2014/main" id="{4064FD08-59C4-260A-CADB-9614D607892F}"/>
              </a:ext>
            </a:extLst>
          </p:cNvPr>
          <p:cNvGraphicFramePr/>
          <p:nvPr>
            <p:extLst>
              <p:ext uri="{D42A27DB-BD31-4B8C-83A1-F6EECF244321}">
                <p14:modId xmlns:p14="http://schemas.microsoft.com/office/powerpoint/2010/main" val="1840676531"/>
              </p:ext>
            </p:extLst>
          </p:nvPr>
        </p:nvGraphicFramePr>
        <p:xfrm>
          <a:off x="291405" y="2445849"/>
          <a:ext cx="8576148" cy="38130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Tabulka 16">
            <a:extLst>
              <a:ext uri="{FF2B5EF4-FFF2-40B4-BE49-F238E27FC236}">
                <a16:creationId xmlns:a16="http://schemas.microsoft.com/office/drawing/2014/main" id="{5A3C767C-B740-7256-AAEF-61E8C022F202}"/>
              </a:ext>
            </a:extLst>
          </p:cNvPr>
          <p:cNvGraphicFramePr>
            <a:graphicFrameLocks noGrp="1"/>
          </p:cNvGraphicFramePr>
          <p:nvPr>
            <p:extLst>
              <p:ext uri="{D42A27DB-BD31-4B8C-83A1-F6EECF244321}">
                <p14:modId xmlns:p14="http://schemas.microsoft.com/office/powerpoint/2010/main" val="890146157"/>
              </p:ext>
            </p:extLst>
          </p:nvPr>
        </p:nvGraphicFramePr>
        <p:xfrm>
          <a:off x="9079419" y="2547538"/>
          <a:ext cx="2772000" cy="1337310"/>
        </p:xfrm>
        <a:graphic>
          <a:graphicData uri="http://schemas.openxmlformats.org/drawingml/2006/table">
            <a:tbl>
              <a:tblPr firstRow="1" bandRow="1">
                <a:tableStyleId>{2D5ABB26-0587-4C30-8999-92F81FD0307C}</a:tableStyleId>
              </a:tblPr>
              <a:tblGrid>
                <a:gridCol w="288000">
                  <a:extLst>
                    <a:ext uri="{9D8B030D-6E8A-4147-A177-3AD203B41FA5}">
                      <a16:colId xmlns:a16="http://schemas.microsoft.com/office/drawing/2014/main" val="3915417206"/>
                    </a:ext>
                  </a:extLst>
                </a:gridCol>
                <a:gridCol w="1188000">
                  <a:extLst>
                    <a:ext uri="{9D8B030D-6E8A-4147-A177-3AD203B41FA5}">
                      <a16:colId xmlns:a16="http://schemas.microsoft.com/office/drawing/2014/main" val="3171444363"/>
                    </a:ext>
                  </a:extLst>
                </a:gridCol>
                <a:gridCol w="648000">
                  <a:extLst>
                    <a:ext uri="{9D8B030D-6E8A-4147-A177-3AD203B41FA5}">
                      <a16:colId xmlns:a16="http://schemas.microsoft.com/office/drawing/2014/main" val="1259698003"/>
                    </a:ext>
                  </a:extLst>
                </a:gridCol>
                <a:gridCol w="648000">
                  <a:extLst>
                    <a:ext uri="{9D8B030D-6E8A-4147-A177-3AD203B41FA5}">
                      <a16:colId xmlns:a16="http://schemas.microsoft.com/office/drawing/2014/main" val="1142659224"/>
                    </a:ext>
                  </a:extLst>
                </a:gridCol>
              </a:tblGrid>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a:txBody>
                    <a:bodyPr/>
                    <a:lstStyle/>
                    <a:p>
                      <a:pPr algn="ctr" fontAlgn="ctr"/>
                      <a:endParaRPr lang="cs-CZ" sz="1400" b="0" i="0" u="none" strike="noStrike">
                        <a:solidFill>
                          <a:srgbClr val="000000"/>
                        </a:solidFill>
                        <a:effectLst/>
                        <a:latin typeface="Calibri" panose="020F0502020204030204" pitchFamily="34" charset="0"/>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noFill/>
                  </a:tcPr>
                </a:tc>
                <a:tc>
                  <a:txBody>
                    <a:bodyPr/>
                    <a:lstStyle/>
                    <a:p>
                      <a:pPr algn="ctr" fontAlgn="ctr"/>
                      <a:r>
                        <a:rPr lang="cs-CZ" sz="1400" b="1" i="0" u="none" strike="noStrike">
                          <a:solidFill>
                            <a:srgbClr val="000000"/>
                          </a:solidFill>
                          <a:effectLst/>
                          <a:latin typeface="Calibri" panose="020F0502020204030204" pitchFamily="34" charset="0"/>
                        </a:rPr>
                        <a:t>65 let</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noFill/>
                  </a:tcPr>
                </a:tc>
                <a:tc>
                  <a:txBody>
                    <a:bodyPr/>
                    <a:lstStyle/>
                    <a:p>
                      <a:pPr algn="ctr" fontAlgn="ctr"/>
                      <a:r>
                        <a:rPr lang="cs-CZ" sz="1400" b="1" i="0" u="none" strike="noStrike">
                          <a:solidFill>
                            <a:srgbClr val="000000"/>
                          </a:solidFill>
                          <a:effectLst/>
                          <a:latin typeface="Calibri" panose="020F0502020204030204" pitchFamily="34" charset="0"/>
                        </a:rPr>
                        <a:t>75 let</a:t>
                      </a:r>
                    </a:p>
                  </a:txBody>
                  <a:tcPr marL="9525" marR="9525" marT="9525" marB="0" anchor="ctr">
                    <a:lnL w="28575"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3792009256"/>
                  </a:ext>
                </a:extLst>
              </a:tr>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C00000"/>
                    </a:solidFill>
                  </a:tcPr>
                </a:tc>
                <a:tc>
                  <a:txBody>
                    <a:bodyPr/>
                    <a:lstStyle/>
                    <a:p>
                      <a:pPr algn="ctr" rtl="0" fontAlgn="ctr"/>
                      <a:r>
                        <a:rPr lang="cs-CZ" sz="1400" b="0" i="0" u="none" strike="noStrike">
                          <a:solidFill>
                            <a:srgbClr val="000000"/>
                          </a:solidFill>
                          <a:effectLst/>
                          <a:latin typeface="Calibri" panose="020F0502020204030204" pitchFamily="34" charset="0"/>
                        </a:rPr>
                        <a:t>4 onemocnění</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0,0 %</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0,1 %</a:t>
                      </a:r>
                    </a:p>
                  </a:txBody>
                  <a:tcPr marL="6350" marR="6350" marT="6350" marB="0" anchor="ct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634654499"/>
                  </a:ext>
                </a:extLst>
              </a:tr>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F6A0B2"/>
                    </a:solidFill>
                  </a:tcPr>
                </a:tc>
                <a:tc>
                  <a:txBody>
                    <a:bodyPr/>
                    <a:lstStyle/>
                    <a:p>
                      <a:pPr algn="ctr" rtl="0" fontAlgn="ctr"/>
                      <a:r>
                        <a:rPr lang="cs-CZ" sz="1400" b="0" i="0" u="none" strike="noStrike">
                          <a:solidFill>
                            <a:srgbClr val="000000"/>
                          </a:solidFill>
                          <a:effectLst/>
                          <a:latin typeface="Calibri" panose="020F0502020204030204" pitchFamily="34" charset="0"/>
                        </a:rPr>
                        <a:t>3 onemocnění</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0,6 %</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1,9 %</a:t>
                      </a:r>
                    </a:p>
                  </a:txBody>
                  <a:tcPr marL="6350" marR="6350" marT="6350" marB="0" anchor="ct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801769211"/>
                  </a:ext>
                </a:extLst>
              </a:tr>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8FAADC"/>
                    </a:solidFill>
                  </a:tcPr>
                </a:tc>
                <a:tc>
                  <a:txBody>
                    <a:bodyPr/>
                    <a:lstStyle/>
                    <a:p>
                      <a:pPr algn="ctr" rtl="0" fontAlgn="ctr"/>
                      <a:r>
                        <a:rPr lang="cs-CZ" sz="1400" b="0" i="0" u="none" strike="noStrike">
                          <a:solidFill>
                            <a:srgbClr val="000000"/>
                          </a:solidFill>
                          <a:effectLst/>
                          <a:latin typeface="Calibri" panose="020F0502020204030204" pitchFamily="34" charset="0"/>
                        </a:rPr>
                        <a:t>2 onemocnění</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5,6 %</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fontAlgn="ctr"/>
                      <a:r>
                        <a:rPr lang="cs-CZ" sz="1400" b="0" i="0" u="none" strike="noStrike">
                          <a:solidFill>
                            <a:srgbClr val="000000"/>
                          </a:solidFill>
                          <a:effectLst/>
                          <a:latin typeface="+mn-lt"/>
                        </a:rPr>
                        <a:t>11,1 %</a:t>
                      </a:r>
                    </a:p>
                  </a:txBody>
                  <a:tcPr marL="6350" marR="6350" marT="6350" marB="0" anchor="ctr">
                    <a:lnL w="28575"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901287811"/>
                  </a:ext>
                </a:extLst>
              </a:tr>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2E5980"/>
                    </a:solidFill>
                  </a:tcPr>
                </a:tc>
                <a:tc>
                  <a:txBody>
                    <a:bodyPr/>
                    <a:lstStyle/>
                    <a:p>
                      <a:pPr algn="ctr" rtl="0" fontAlgn="ctr"/>
                      <a:r>
                        <a:rPr lang="cs-CZ" sz="1400" b="0" i="0" u="none" strike="noStrike">
                          <a:solidFill>
                            <a:srgbClr val="000000"/>
                          </a:solidFill>
                          <a:effectLst/>
                          <a:latin typeface="Calibri" panose="020F0502020204030204" pitchFamily="34" charset="0"/>
                        </a:rPr>
                        <a:t>1 onemocnění</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mn-lt"/>
                        </a:rPr>
                        <a:t>27,2 %</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mn-lt"/>
                        </a:rPr>
                        <a:t>35,7 %</a:t>
                      </a:r>
                    </a:p>
                  </a:txBody>
                  <a:tcPr marL="6350" marR="6350" marT="6350" marB="0" anchor="ctr">
                    <a:lnL w="28575" cap="flat" cmpd="sng" algn="ctr">
                      <a:solidFill>
                        <a:schemeClr val="bg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05493010"/>
                  </a:ext>
                </a:extLst>
              </a:tr>
              <a:tr h="0">
                <a:tc>
                  <a:txBody>
                    <a:bodyPr/>
                    <a:lstStyle/>
                    <a:p>
                      <a:endParaRPr lang="cs-CZ" sz="1400"/>
                    </a:p>
                  </a:txBody>
                  <a:tcPr marL="0" marR="0" marT="0" marB="0">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noFill/>
                  </a:tcPr>
                </a:tc>
                <a:tc>
                  <a:txBody>
                    <a:bodyPr/>
                    <a:lstStyle/>
                    <a:p>
                      <a:pPr algn="ctr" rtl="0" fontAlgn="ctr"/>
                      <a:r>
                        <a:rPr lang="cs-CZ" sz="1400" b="0" i="0" u="none" strike="noStrike">
                          <a:solidFill>
                            <a:srgbClr val="000000"/>
                          </a:solidFill>
                          <a:effectLst/>
                          <a:latin typeface="Calibri" panose="020F0502020204030204" pitchFamily="34" charset="0"/>
                        </a:rPr>
                        <a:t>Alespoň 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fontAlgn="ctr"/>
                      <a:r>
                        <a:rPr lang="cs-CZ" sz="1400" b="0" i="0" u="none" strike="noStrike">
                          <a:solidFill>
                            <a:srgbClr val="000000"/>
                          </a:solidFill>
                          <a:effectLst/>
                          <a:latin typeface="+mn-lt"/>
                        </a:rPr>
                        <a:t>33,5 %</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fontAlgn="ctr"/>
                      <a:r>
                        <a:rPr lang="cs-CZ" sz="1400" b="0" i="0" u="none" strike="noStrike">
                          <a:solidFill>
                            <a:srgbClr val="000000"/>
                          </a:solidFill>
                          <a:effectLst/>
                          <a:latin typeface="+mn-lt"/>
                        </a:rPr>
                        <a:t>48,7 %</a:t>
                      </a:r>
                    </a:p>
                  </a:txBody>
                  <a:tcPr marL="6350" marR="6350" marT="6350" marB="0" anchor="ctr">
                    <a:lnL w="28575"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485397924"/>
                  </a:ext>
                </a:extLst>
              </a:tr>
            </a:tbl>
          </a:graphicData>
        </a:graphic>
      </p:graphicFrame>
      <p:cxnSp>
        <p:nvCxnSpPr>
          <p:cNvPr id="9" name="Přímá spojnice 8">
            <a:extLst>
              <a:ext uri="{FF2B5EF4-FFF2-40B4-BE49-F238E27FC236}">
                <a16:creationId xmlns:a16="http://schemas.microsoft.com/office/drawing/2014/main" id="{9D0CB66F-109A-5E7C-F7DF-A1D63FA3C254}"/>
              </a:ext>
            </a:extLst>
          </p:cNvPr>
          <p:cNvCxnSpPr/>
          <p:nvPr/>
        </p:nvCxnSpPr>
        <p:spPr>
          <a:xfrm flipV="1">
            <a:off x="5376684" y="2604977"/>
            <a:ext cx="0" cy="30621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Přímá spojnice 9">
            <a:extLst>
              <a:ext uri="{FF2B5EF4-FFF2-40B4-BE49-F238E27FC236}">
                <a16:creationId xmlns:a16="http://schemas.microsoft.com/office/drawing/2014/main" id="{5C6BE07E-25F8-1BC6-559F-FD7CE167BE7F}"/>
              </a:ext>
            </a:extLst>
          </p:cNvPr>
          <p:cNvCxnSpPr/>
          <p:nvPr/>
        </p:nvCxnSpPr>
        <p:spPr>
          <a:xfrm flipV="1">
            <a:off x="6990051" y="2604977"/>
            <a:ext cx="0" cy="30621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ovéPole 10">
            <a:extLst>
              <a:ext uri="{FF2B5EF4-FFF2-40B4-BE49-F238E27FC236}">
                <a16:creationId xmlns:a16="http://schemas.microsoft.com/office/drawing/2014/main" id="{5D48272B-DE69-86C0-BA4A-C6B8031A2FB4}"/>
              </a:ext>
            </a:extLst>
          </p:cNvPr>
          <p:cNvSpPr txBox="1"/>
          <p:nvPr/>
        </p:nvSpPr>
        <p:spPr>
          <a:xfrm>
            <a:off x="8714306" y="4218538"/>
            <a:ext cx="2183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B050"/>
                </a:solidFill>
                <a:effectLst/>
                <a:uLnTx/>
                <a:uFillTx/>
                <a:latin typeface="Calibri" panose="020F0502020204030204"/>
                <a:ea typeface="+mn-ea"/>
                <a:cs typeface="+mn-cs"/>
              </a:rPr>
              <a:t>% s diabetes </a:t>
            </a:r>
            <a:r>
              <a:rPr kumimoji="0" lang="cs-CZ" sz="1800" b="1" i="0" u="none" strike="noStrike" kern="1200" cap="none" spc="0" normalizeH="0" baseline="0" noProof="0" err="1">
                <a:ln>
                  <a:noFill/>
                </a:ln>
                <a:solidFill>
                  <a:srgbClr val="00B050"/>
                </a:solidFill>
                <a:effectLst/>
                <a:uLnTx/>
                <a:uFillTx/>
                <a:latin typeface="Calibri" panose="020F0502020204030204"/>
                <a:ea typeface="+mn-ea"/>
                <a:cs typeface="+mn-cs"/>
              </a:rPr>
              <a:t>mellitus</a:t>
            </a:r>
            <a:endParaRPr kumimoji="0" lang="cs-CZ" sz="1800" b="1" i="0" u="none" strike="noStrike" kern="1200" cap="none" spc="0" normalizeH="0" baseline="0" noProof="0">
              <a:ln>
                <a:noFill/>
              </a:ln>
              <a:solidFill>
                <a:srgbClr val="00B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27925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405B5B-F1EB-00A8-1E18-27E67E5FED6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155E51F-65D6-D4EB-42FC-BA28A1035E2E}"/>
              </a:ext>
            </a:extLst>
          </p:cNvPr>
          <p:cNvSpPr>
            <a:spLocks noGrp="1"/>
          </p:cNvSpPr>
          <p:nvPr>
            <p:ph type="title"/>
            <p:custDataLst>
              <p:tags r:id="rId1"/>
            </p:custDataLst>
          </p:nvPr>
        </p:nvSpPr>
        <p:spPr>
          <a:xfrm>
            <a:off x="272590" y="160258"/>
            <a:ext cx="11386173" cy="538364"/>
          </a:xfrm>
        </p:spPr>
        <p:txBody>
          <a:bodyPr>
            <a:noAutofit/>
          </a:bodyPr>
          <a:lstStyle/>
          <a:p>
            <a:r>
              <a:rPr lang="cs-CZ" dirty="0">
                <a:solidFill>
                  <a:srgbClr val="002060"/>
                </a:solidFill>
              </a:rPr>
              <a:t>Počet léčených onkologických pacientů nevyhnutelně poroste </a:t>
            </a:r>
            <a:br>
              <a:rPr lang="cs-CZ" dirty="0">
                <a:solidFill>
                  <a:srgbClr val="002060"/>
                </a:solidFill>
              </a:rPr>
            </a:br>
            <a:r>
              <a:rPr lang="cs-CZ" dirty="0">
                <a:solidFill>
                  <a:srgbClr val="002060"/>
                </a:solidFill>
              </a:rPr>
              <a:t>v důsledku demografického stárnutí populace </a:t>
            </a:r>
            <a:endParaRPr lang="en-US" dirty="0">
              <a:solidFill>
                <a:srgbClr val="002060"/>
              </a:solidFill>
            </a:endParaRPr>
          </a:p>
        </p:txBody>
      </p:sp>
      <p:graphicFrame>
        <p:nvGraphicFramePr>
          <p:cNvPr id="6" name="Group 192">
            <a:extLst>
              <a:ext uri="{FF2B5EF4-FFF2-40B4-BE49-F238E27FC236}">
                <a16:creationId xmlns:a16="http://schemas.microsoft.com/office/drawing/2014/main" id="{F422FBBC-7EA9-FED4-908A-E6D01BA1560A}"/>
              </a:ext>
            </a:extLst>
          </p:cNvPr>
          <p:cNvGraphicFramePr>
            <a:graphicFrameLocks noGrp="1"/>
          </p:cNvGraphicFramePr>
          <p:nvPr>
            <p:custDataLst>
              <p:tags r:id="rId2"/>
            </p:custDataLst>
          </p:nvPr>
        </p:nvGraphicFramePr>
        <p:xfrm>
          <a:off x="2949734" y="1332155"/>
          <a:ext cx="8831465" cy="1742124"/>
        </p:xfrm>
        <a:graphic>
          <a:graphicData uri="http://schemas.openxmlformats.org/drawingml/2006/table">
            <a:tbl>
              <a:tblPr/>
              <a:tblGrid>
                <a:gridCol w="1328246">
                  <a:extLst>
                    <a:ext uri="{9D8B030D-6E8A-4147-A177-3AD203B41FA5}">
                      <a16:colId xmlns:a16="http://schemas.microsoft.com/office/drawing/2014/main" val="20000"/>
                    </a:ext>
                  </a:extLst>
                </a:gridCol>
                <a:gridCol w="833691">
                  <a:extLst>
                    <a:ext uri="{9D8B030D-6E8A-4147-A177-3AD203B41FA5}">
                      <a16:colId xmlns:a16="http://schemas.microsoft.com/office/drawing/2014/main" val="20001"/>
                    </a:ext>
                  </a:extLst>
                </a:gridCol>
                <a:gridCol w="833691">
                  <a:extLst>
                    <a:ext uri="{9D8B030D-6E8A-4147-A177-3AD203B41FA5}">
                      <a16:colId xmlns:a16="http://schemas.microsoft.com/office/drawing/2014/main" val="20002"/>
                    </a:ext>
                  </a:extLst>
                </a:gridCol>
                <a:gridCol w="833691">
                  <a:extLst>
                    <a:ext uri="{9D8B030D-6E8A-4147-A177-3AD203B41FA5}">
                      <a16:colId xmlns:a16="http://schemas.microsoft.com/office/drawing/2014/main" val="20003"/>
                    </a:ext>
                  </a:extLst>
                </a:gridCol>
                <a:gridCol w="833691">
                  <a:extLst>
                    <a:ext uri="{9D8B030D-6E8A-4147-A177-3AD203B41FA5}">
                      <a16:colId xmlns:a16="http://schemas.microsoft.com/office/drawing/2014/main" val="20004"/>
                    </a:ext>
                  </a:extLst>
                </a:gridCol>
                <a:gridCol w="833691">
                  <a:extLst>
                    <a:ext uri="{9D8B030D-6E8A-4147-A177-3AD203B41FA5}">
                      <a16:colId xmlns:a16="http://schemas.microsoft.com/office/drawing/2014/main" val="20005"/>
                    </a:ext>
                  </a:extLst>
                </a:gridCol>
                <a:gridCol w="833691">
                  <a:extLst>
                    <a:ext uri="{9D8B030D-6E8A-4147-A177-3AD203B41FA5}">
                      <a16:colId xmlns:a16="http://schemas.microsoft.com/office/drawing/2014/main" val="20006"/>
                    </a:ext>
                  </a:extLst>
                </a:gridCol>
                <a:gridCol w="833691">
                  <a:extLst>
                    <a:ext uri="{9D8B030D-6E8A-4147-A177-3AD203B41FA5}">
                      <a16:colId xmlns:a16="http://schemas.microsoft.com/office/drawing/2014/main" val="20007"/>
                    </a:ext>
                  </a:extLst>
                </a:gridCol>
                <a:gridCol w="833691">
                  <a:extLst>
                    <a:ext uri="{9D8B030D-6E8A-4147-A177-3AD203B41FA5}">
                      <a16:colId xmlns:a16="http://schemas.microsoft.com/office/drawing/2014/main" val="20008"/>
                    </a:ext>
                  </a:extLst>
                </a:gridCol>
                <a:gridCol w="833691">
                  <a:extLst>
                    <a:ext uri="{9D8B030D-6E8A-4147-A177-3AD203B41FA5}">
                      <a16:colId xmlns:a16="http://schemas.microsoft.com/office/drawing/2014/main" val="67672298"/>
                    </a:ext>
                  </a:extLst>
                </a:gridCol>
              </a:tblGrid>
              <a:tr h="407988">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ase" latinLnBrk="0" hangingPunct="0">
                        <a:lnSpc>
                          <a:spcPct val="100000"/>
                        </a:lnSpc>
                        <a:spcBef>
                          <a:spcPct val="2000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Absolutní počet</a:t>
                      </a: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2015</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2016</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2017</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2018</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201</a:t>
                      </a:r>
                      <a:r>
                        <a:rPr kumimoji="1" lang="en-US" sz="1400" b="1" i="0" u="none" strike="noStrike" cap="none" normalizeH="0" baseline="0">
                          <a:ln>
                            <a:noFill/>
                          </a:ln>
                          <a:solidFill>
                            <a:schemeClr val="tx1"/>
                          </a:solidFill>
                          <a:effectLst/>
                          <a:latin typeface="+mn-lt"/>
                        </a:rPr>
                        <a:t>9</a:t>
                      </a: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a:t>
                      </a:r>
                      <a:r>
                        <a:rPr kumimoji="1" lang="en-US" sz="1400" b="1" i="0" u="none" strike="noStrike" cap="none" normalizeH="0" baseline="0">
                          <a:ln>
                            <a:noFill/>
                          </a:ln>
                          <a:solidFill>
                            <a:schemeClr val="tx1"/>
                          </a:solidFill>
                          <a:effectLst/>
                          <a:latin typeface="+mn-lt"/>
                        </a:rPr>
                        <a:t>20</a:t>
                      </a: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2021</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2022</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600" b="1" i="0" u="none" strike="noStrike" cap="none" normalizeH="0" baseline="0">
                          <a:ln>
                            <a:noFill/>
                          </a:ln>
                          <a:solidFill>
                            <a:schemeClr val="tx1"/>
                          </a:solidFill>
                          <a:effectLst/>
                          <a:latin typeface="+mn-lt"/>
                        </a:rPr>
                        <a:t>2023</a:t>
                      </a: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00"/>
                  </a:ext>
                </a:extLst>
              </a:tr>
              <a:tr h="407988">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cs typeface="Arial" charset="0"/>
                        </a:rPr>
                        <a:t>I</a:t>
                      </a:r>
                      <a:r>
                        <a:rPr kumimoji="1" lang="en-US" sz="1400" b="1" i="0" u="none" strike="noStrike" cap="none" normalizeH="0" baseline="0" err="1">
                          <a:ln>
                            <a:noFill/>
                          </a:ln>
                          <a:solidFill>
                            <a:schemeClr val="tx1"/>
                          </a:solidFill>
                          <a:effectLst/>
                          <a:latin typeface="+mn-lt"/>
                          <a:cs typeface="Arial" charset="0"/>
                        </a:rPr>
                        <a:t>nc</a:t>
                      </a:r>
                      <a:r>
                        <a:rPr kumimoji="1" lang="cs-CZ" sz="1400" b="1" i="0" u="none" strike="noStrike" cap="none" normalizeH="0" baseline="0">
                          <a:ln>
                            <a:noFill/>
                          </a:ln>
                          <a:solidFill>
                            <a:schemeClr val="tx1"/>
                          </a:solidFill>
                          <a:effectLst/>
                          <a:latin typeface="+mn-lt"/>
                          <a:cs typeface="Arial" charset="0"/>
                        </a:rPr>
                        <a:t>idence</a:t>
                      </a:r>
                      <a:r>
                        <a:rPr kumimoji="1" lang="cs-CZ" sz="1400" b="1" i="0" u="none" strike="noStrike" cap="none" normalizeH="0" baseline="30000">
                          <a:ln>
                            <a:noFill/>
                          </a:ln>
                          <a:solidFill>
                            <a:schemeClr val="tx1"/>
                          </a:solidFill>
                          <a:effectLst/>
                          <a:latin typeface="+mn-lt"/>
                          <a:cs typeface="Arial" charset="0"/>
                        </a:rPr>
                        <a:t>1</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a:solidFill>
                            <a:srgbClr val="000000"/>
                          </a:solidFill>
                          <a:effectLst/>
                          <a:latin typeface="Calibri" panose="020F0502020204030204" pitchFamily="34" charset="0"/>
                        </a:rPr>
                        <a:t>4 004</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3 873</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3 962</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3 939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4 059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3 854</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4 076</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4 121</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600" b="1" i="0" u="none" strike="noStrike">
                          <a:solidFill>
                            <a:srgbClr val="000000"/>
                          </a:solidFill>
                          <a:effectLst/>
                          <a:latin typeface="Calibri" panose="020F0502020204030204" pitchFamily="34" charset="0"/>
                        </a:rPr>
                        <a:t>4 250</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r h="407988">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cs typeface="Arial" charset="0"/>
                        </a:rPr>
                        <a:t>M</a:t>
                      </a:r>
                      <a:r>
                        <a:rPr kumimoji="1" lang="en-US" sz="1400" b="1" i="0" u="none" strike="noStrike" cap="none" normalizeH="0" baseline="0">
                          <a:ln>
                            <a:noFill/>
                          </a:ln>
                          <a:solidFill>
                            <a:schemeClr val="tx1"/>
                          </a:solidFill>
                          <a:effectLst/>
                          <a:latin typeface="+mn-lt"/>
                          <a:cs typeface="Arial" charset="0"/>
                        </a:rPr>
                        <a:t>ort</a:t>
                      </a:r>
                      <a:r>
                        <a:rPr kumimoji="1" lang="cs-CZ" sz="1400" b="1" i="0" u="none" strike="noStrike" cap="none" normalizeH="0" baseline="0" err="1">
                          <a:ln>
                            <a:noFill/>
                          </a:ln>
                          <a:solidFill>
                            <a:schemeClr val="tx1"/>
                          </a:solidFill>
                          <a:effectLst/>
                          <a:latin typeface="+mn-lt"/>
                          <a:cs typeface="Arial" charset="0"/>
                        </a:rPr>
                        <a:t>alit</a:t>
                      </a:r>
                      <a:r>
                        <a:rPr kumimoji="1" lang="en-US" sz="1400" b="1" i="0" u="none" strike="noStrike" cap="none" normalizeH="0" baseline="0">
                          <a:ln>
                            <a:noFill/>
                          </a:ln>
                          <a:solidFill>
                            <a:schemeClr val="tx1"/>
                          </a:solidFill>
                          <a:effectLst/>
                          <a:latin typeface="+mn-lt"/>
                          <a:cs typeface="Arial" charset="0"/>
                        </a:rPr>
                        <a:t>a</a:t>
                      </a:r>
                      <a:r>
                        <a:rPr kumimoji="1" lang="cs-CZ" sz="1400" b="1" i="0" u="none" strike="noStrike" cap="none" normalizeH="0" baseline="30000">
                          <a:ln>
                            <a:noFill/>
                          </a:ln>
                          <a:solidFill>
                            <a:schemeClr val="tx1"/>
                          </a:solidFill>
                          <a:effectLst/>
                          <a:latin typeface="+mn-lt"/>
                          <a:cs typeface="Arial" charset="0"/>
                        </a:rPr>
                        <a:t>2</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a:solidFill>
                            <a:srgbClr val="000000"/>
                          </a:solidFill>
                          <a:effectLst/>
                          <a:latin typeface="Calibri" panose="020F0502020204030204" pitchFamily="34" charset="0"/>
                        </a:rPr>
                        <a:t>1 170</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1 111</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1 212</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1 192</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1 239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1 226</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1 163</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1 242</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600" b="1" i="0" u="none" strike="noStrike">
                          <a:solidFill>
                            <a:srgbClr val="000000"/>
                          </a:solidFill>
                          <a:effectLst/>
                          <a:latin typeface="Calibri" panose="020F0502020204030204" pitchFamily="34" charset="0"/>
                        </a:rPr>
                        <a:t>1 169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2"/>
                  </a:ext>
                </a:extLst>
              </a:tr>
              <a:tr h="407988">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l" defTabSz="914400" rtl="0" eaLnBrk="0" fontAlgn="b" latinLnBrk="0" hangingPunct="0">
                        <a:lnSpc>
                          <a:spcPct val="100000"/>
                        </a:lnSpc>
                        <a:spcBef>
                          <a:spcPct val="0"/>
                        </a:spcBef>
                        <a:spcAft>
                          <a:spcPct val="0"/>
                        </a:spcAft>
                        <a:buClr>
                          <a:srgbClr val="660066"/>
                        </a:buClr>
                        <a:buSzTx/>
                        <a:buFont typeface="Wingdings" pitchFamily="2" charset="2"/>
                        <a:buNone/>
                        <a:tabLst/>
                      </a:pPr>
                      <a:r>
                        <a:rPr kumimoji="1" lang="cs-CZ" sz="1400" b="1" i="0" u="none" strike="noStrike" cap="none" normalizeH="0" baseline="0">
                          <a:ln>
                            <a:noFill/>
                          </a:ln>
                          <a:solidFill>
                            <a:schemeClr val="tx1"/>
                          </a:solidFill>
                          <a:effectLst/>
                          <a:latin typeface="+mn-lt"/>
                        </a:rPr>
                        <a:t>Prevalence</a:t>
                      </a:r>
                      <a:r>
                        <a:rPr kumimoji="1" lang="cs-CZ" sz="1400" b="1" i="0" u="none" strike="noStrike" cap="none" normalizeH="0" baseline="30000">
                          <a:ln>
                            <a:noFill/>
                          </a:ln>
                          <a:solidFill>
                            <a:schemeClr val="tx1"/>
                          </a:solidFill>
                          <a:effectLst/>
                          <a:latin typeface="+mn-lt"/>
                        </a:rPr>
                        <a:t>1</a:t>
                      </a:r>
                      <a:endParaRPr kumimoji="1" lang="en-US" sz="1400" b="1" i="0" u="none" strike="noStrike" cap="none" normalizeH="0" baseline="0">
                        <a:ln>
                          <a:noFill/>
                        </a:ln>
                        <a:solidFill>
                          <a:schemeClr val="tx1"/>
                        </a:solidFill>
                        <a:effectLst/>
                        <a:latin typeface="+mn-lt"/>
                      </a:endParaRPr>
                    </a:p>
                  </a:txBody>
                  <a:tcPr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200" b="1" i="0" u="none" strike="noStrike">
                          <a:solidFill>
                            <a:srgbClr val="000000"/>
                          </a:solidFill>
                          <a:effectLst/>
                          <a:latin typeface="Calibri" panose="020F0502020204030204" pitchFamily="34" charset="0"/>
                        </a:rPr>
                        <a:t>24 667</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25 689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26 699</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27 610</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28 573</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29 124</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29 770</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200" b="1" i="0" u="none" strike="noStrike">
                          <a:solidFill>
                            <a:srgbClr val="000000"/>
                          </a:solidFill>
                          <a:effectLst/>
                          <a:latin typeface="Calibri" panose="020F0502020204030204" pitchFamily="34" charset="0"/>
                        </a:rPr>
                        <a:t>30 543</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600" b="1" i="0" u="none" strike="noStrike">
                          <a:solidFill>
                            <a:schemeClr val="bg1"/>
                          </a:solidFill>
                          <a:effectLst/>
                          <a:latin typeface="Calibri" panose="020F0502020204030204" pitchFamily="34" charset="0"/>
                        </a:rPr>
                        <a:t>31 428</a:t>
                      </a:r>
                    </a:p>
                  </a:txBody>
                  <a:tcPr marL="7620" marR="7620" marT="762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0000"/>
                    </a:solidFill>
                  </a:tcPr>
                </a:tc>
                <a:extLst>
                  <a:ext uri="{0D108BD9-81ED-4DB2-BD59-A6C34878D82A}">
                    <a16:rowId xmlns:a16="http://schemas.microsoft.com/office/drawing/2014/main" val="10003"/>
                  </a:ext>
                </a:extLst>
              </a:tr>
            </a:tbl>
          </a:graphicData>
        </a:graphic>
      </p:graphicFrame>
      <p:sp>
        <p:nvSpPr>
          <p:cNvPr id="16" name="Rectangle 85">
            <a:extLst>
              <a:ext uri="{FF2B5EF4-FFF2-40B4-BE49-F238E27FC236}">
                <a16:creationId xmlns:a16="http://schemas.microsoft.com/office/drawing/2014/main" id="{F377AC34-9F1F-A6E8-44F4-9A20A9F3763E}"/>
              </a:ext>
            </a:extLst>
          </p:cNvPr>
          <p:cNvSpPr>
            <a:spLocks noChangeArrowheads="1"/>
          </p:cNvSpPr>
          <p:nvPr>
            <p:custDataLst>
              <p:tags r:id="rId3"/>
            </p:custDataLst>
          </p:nvPr>
        </p:nvSpPr>
        <p:spPr bwMode="auto">
          <a:xfrm>
            <a:off x="2849461" y="3076784"/>
            <a:ext cx="9220619" cy="461665"/>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cs-CZ" altLang="cs-CZ" sz="1200" b="0" i="1"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Národní onkologický registr prochází od r. 2019 změnou metodiky hlášení a sběr dat je elektronizován. V důsledku toho nejsou dočasně dohlášeny všechny záchyty nezhoubných novotvarů (zejména diagnózy „D“ a C44). </a:t>
            </a:r>
            <a:r>
              <a:rPr kumimoji="0" lang="cs-CZ" sz="1200" b="0" i="1" u="none" strike="noStrike" kern="1200" cap="none" spc="0" normalizeH="0" baseline="0" noProof="0">
                <a:ln>
                  <a:noFill/>
                </a:ln>
                <a:solidFill>
                  <a:prstClr val="black"/>
                </a:solidFill>
                <a:effectLst/>
                <a:uLnTx/>
                <a:uFillTx/>
                <a:latin typeface="Calibri" panose="020F0502020204030204"/>
                <a:ea typeface="Calibri" panose="020F0502020204030204" pitchFamily="34" charset="0"/>
                <a:cs typeface="+mn-cs"/>
              </a:rPr>
              <a:t>Pokles v letech 2020 a 2021 lze také přisuzovat epidemii COVID-19</a:t>
            </a:r>
            <a:r>
              <a:rPr kumimoji="0" lang="cs-CZ" sz="1200" b="0" i="1"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a:t>
            </a:r>
            <a:endParaRPr kumimoji="0" lang="en-US" altLang="cs-CZ" sz="1200" b="0" i="1"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endParaRPr>
          </a:p>
        </p:txBody>
      </p:sp>
      <p:sp>
        <p:nvSpPr>
          <p:cNvPr id="19" name="Title 4">
            <a:extLst>
              <a:ext uri="{FF2B5EF4-FFF2-40B4-BE49-F238E27FC236}">
                <a16:creationId xmlns:a16="http://schemas.microsoft.com/office/drawing/2014/main" id="{C0887125-84E5-B8CA-F89A-A762A887D3FB}"/>
              </a:ext>
            </a:extLst>
          </p:cNvPr>
          <p:cNvSpPr txBox="1">
            <a:spLocks/>
          </p:cNvSpPr>
          <p:nvPr>
            <p:custDataLst>
              <p:tags r:id="rId4"/>
            </p:custDataLst>
          </p:nvPr>
        </p:nvSpPr>
        <p:spPr>
          <a:xfrm>
            <a:off x="271016" y="1232128"/>
            <a:ext cx="2693946" cy="2363032"/>
          </a:xfrm>
          <a:prstGeom prst="rect">
            <a:avLst/>
          </a:prstGeom>
        </p:spPr>
        <p:txBody>
          <a:bodyPr>
            <a:noAutofit/>
          </a:bodyPr>
          <a:lst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a:lstStyle>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0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rPr>
              <a:t>Liberecký kraj</a:t>
            </a:r>
            <a:endParaRPr kumimoji="0" lang="cs-CZ" sz="16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20" name="TextBox 6">
            <a:extLst>
              <a:ext uri="{FF2B5EF4-FFF2-40B4-BE49-F238E27FC236}">
                <a16:creationId xmlns:a16="http://schemas.microsoft.com/office/drawing/2014/main" id="{F023D472-F97E-EFBD-0CBF-CC090D1EA889}"/>
              </a:ext>
            </a:extLst>
          </p:cNvPr>
          <p:cNvSpPr txBox="1"/>
          <p:nvPr>
            <p:custDataLst>
              <p:tags r:id="rId5"/>
            </p:custDataLst>
          </p:nvPr>
        </p:nvSpPr>
        <p:spPr>
          <a:xfrm>
            <a:off x="280744" y="836511"/>
            <a:ext cx="685393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1</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Národní onkologický registr,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2</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Český statistický úřad</a:t>
            </a:r>
            <a:endParaRPr kumimoji="0" lang="cs-CZ" sz="14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23" name="Object 194">
            <a:extLst>
              <a:ext uri="{FF2B5EF4-FFF2-40B4-BE49-F238E27FC236}">
                <a16:creationId xmlns:a16="http://schemas.microsoft.com/office/drawing/2014/main" id="{3B6E2C95-E627-BA43-C5F4-4F1E667F72CA}"/>
              </a:ext>
            </a:extLst>
          </p:cNvPr>
          <p:cNvGraphicFramePr>
            <a:graphicFrameLocks noChangeAspect="1"/>
          </p:cNvGraphicFramePr>
          <p:nvPr>
            <p:custDataLst>
              <p:tags r:id="rId6"/>
            </p:custDataLst>
          </p:nvPr>
        </p:nvGraphicFramePr>
        <p:xfrm>
          <a:off x="3032795" y="3938718"/>
          <a:ext cx="3981450" cy="2959100"/>
        </p:xfrm>
        <a:graphic>
          <a:graphicData uri="http://schemas.openxmlformats.org/drawingml/2006/chart">
            <c:chart xmlns:c="http://schemas.openxmlformats.org/drawingml/2006/chart" xmlns:r="http://schemas.openxmlformats.org/officeDocument/2006/relationships" r:id="rId22"/>
          </a:graphicData>
        </a:graphic>
      </p:graphicFrame>
      <p:sp>
        <p:nvSpPr>
          <p:cNvPr id="24" name="TextovéPole 7">
            <a:extLst>
              <a:ext uri="{FF2B5EF4-FFF2-40B4-BE49-F238E27FC236}">
                <a16:creationId xmlns:a16="http://schemas.microsoft.com/office/drawing/2014/main" id="{12462DB6-A45D-45E6-682E-911CAB429C59}"/>
              </a:ext>
            </a:extLst>
          </p:cNvPr>
          <p:cNvSpPr txBox="1">
            <a:spLocks noChangeArrowheads="1"/>
          </p:cNvSpPr>
          <p:nvPr>
            <p:custDataLst>
              <p:tags r:id="rId7"/>
            </p:custDataLst>
          </p:nvPr>
        </p:nvSpPr>
        <p:spPr bwMode="auto">
          <a:xfrm>
            <a:off x="6573588" y="4482312"/>
            <a:ext cx="5709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25" name="Text Box 196">
            <a:extLst>
              <a:ext uri="{FF2B5EF4-FFF2-40B4-BE49-F238E27FC236}">
                <a16:creationId xmlns:a16="http://schemas.microsoft.com/office/drawing/2014/main" id="{4E819544-AE30-0E75-C933-E431FEF340DC}"/>
              </a:ext>
            </a:extLst>
          </p:cNvPr>
          <p:cNvSpPr txBox="1">
            <a:spLocks noChangeArrowheads="1"/>
          </p:cNvSpPr>
          <p:nvPr>
            <p:custDataLst>
              <p:tags r:id="rId8"/>
            </p:custDataLst>
          </p:nvPr>
        </p:nvSpPr>
        <p:spPr bwMode="auto">
          <a:xfrm rot="16200000">
            <a:off x="1853563" y="5155504"/>
            <a:ext cx="2176462" cy="184666"/>
          </a:xfrm>
          <a:prstGeom prst="rect">
            <a:avLst/>
          </a:prstGeom>
          <a:noFill/>
          <a:ln w="9525" algn="ctr">
            <a:noFill/>
            <a:miter lim="800000"/>
            <a:headEnd/>
            <a:tailEnd/>
          </a:ln>
        </p:spPr>
        <p:txBody>
          <a:bodyPr lIns="0" tIns="0" rIns="0" b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sz="1200" b="0" i="0" u="none" strike="noStrike" kern="0" cap="none" spc="0" normalizeH="0" baseline="0" noProof="0">
                <a:ln>
                  <a:noFill/>
                </a:ln>
                <a:solidFill>
                  <a:srgbClr val="000000"/>
                </a:solidFill>
                <a:effectLst/>
                <a:uLnTx/>
                <a:uFillTx/>
                <a:latin typeface="Calibri" panose="020F0502020204030204"/>
                <a:ea typeface="+mn-ea"/>
                <a:cs typeface="+mn-cs"/>
              </a:rPr>
              <a:t>Počet případů na 100 000 osob</a:t>
            </a:r>
            <a:endParaRPr kumimoji="0" lang="en-US" sz="1200" b="0" i="0" u="none" strike="noStrike" kern="0" cap="none" spc="0" normalizeH="0" baseline="0" noProof="0">
              <a:ln>
                <a:noFill/>
              </a:ln>
              <a:solidFill>
                <a:srgbClr val="000000"/>
              </a:solidFill>
              <a:effectLst/>
              <a:uLnTx/>
              <a:uFillTx/>
              <a:latin typeface="Calibri" panose="020F0502020204030204"/>
              <a:ea typeface="+mn-ea"/>
              <a:cs typeface="+mn-cs"/>
            </a:endParaRPr>
          </a:p>
        </p:txBody>
      </p:sp>
      <p:grpSp>
        <p:nvGrpSpPr>
          <p:cNvPr id="26" name="Group 239">
            <a:extLst>
              <a:ext uri="{FF2B5EF4-FFF2-40B4-BE49-F238E27FC236}">
                <a16:creationId xmlns:a16="http://schemas.microsoft.com/office/drawing/2014/main" id="{3CA2D062-9F12-B8F3-5A46-DCC337FF6A78}"/>
              </a:ext>
            </a:extLst>
          </p:cNvPr>
          <p:cNvGrpSpPr>
            <a:grpSpLocks/>
          </p:cNvGrpSpPr>
          <p:nvPr>
            <p:custDataLst>
              <p:tags r:id="rId9"/>
            </p:custDataLst>
          </p:nvPr>
        </p:nvGrpSpPr>
        <p:grpSpPr bwMode="auto">
          <a:xfrm>
            <a:off x="3619656" y="4158730"/>
            <a:ext cx="2527300" cy="166689"/>
            <a:chOff x="3536" y="2341"/>
            <a:chExt cx="1592" cy="105"/>
          </a:xfrm>
        </p:grpSpPr>
        <p:sp>
          <p:nvSpPr>
            <p:cNvPr id="27" name="Text Box 212">
              <a:extLst>
                <a:ext uri="{FF2B5EF4-FFF2-40B4-BE49-F238E27FC236}">
                  <a16:creationId xmlns:a16="http://schemas.microsoft.com/office/drawing/2014/main" id="{227CBB69-4DF3-B2BE-4241-F1B1CE4DCFE7}"/>
                </a:ext>
              </a:extLst>
            </p:cNvPr>
            <p:cNvSpPr txBox="1">
              <a:spLocks noChangeArrowheads="1"/>
            </p:cNvSpPr>
            <p:nvPr/>
          </p:nvSpPr>
          <p:spPr bwMode="auto">
            <a:xfrm>
              <a:off x="3681" y="2341"/>
              <a:ext cx="660" cy="105"/>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panose="020F0502020204030204"/>
                  <a:ea typeface="+mn-ea"/>
                  <a:cs typeface="+mn-cs"/>
                </a:rPr>
                <a:t>incidence </a:t>
              </a:r>
            </a:p>
          </p:txBody>
        </p:sp>
        <p:sp>
          <p:nvSpPr>
            <p:cNvPr id="28" name="Line 214">
              <a:extLst>
                <a:ext uri="{FF2B5EF4-FFF2-40B4-BE49-F238E27FC236}">
                  <a16:creationId xmlns:a16="http://schemas.microsoft.com/office/drawing/2014/main" id="{46ED0D06-0EAB-2F6A-9913-19FDA303179A}"/>
                </a:ext>
              </a:extLst>
            </p:cNvPr>
            <p:cNvSpPr>
              <a:spLocks noChangeShapeType="1"/>
            </p:cNvSpPr>
            <p:nvPr/>
          </p:nvSpPr>
          <p:spPr bwMode="auto">
            <a:xfrm>
              <a:off x="3536" y="2388"/>
              <a:ext cx="113" cy="0"/>
            </a:xfrm>
            <a:prstGeom prst="line">
              <a:avLst/>
            </a:prstGeom>
            <a:noFill/>
            <a:ln w="25400">
              <a:solidFill>
                <a:srgbClr val="CC99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29" name="Text Box 226">
              <a:extLst>
                <a:ext uri="{FF2B5EF4-FFF2-40B4-BE49-F238E27FC236}">
                  <a16:creationId xmlns:a16="http://schemas.microsoft.com/office/drawing/2014/main" id="{4CD67961-EC9E-4C15-D5FF-9EB0E76D4D89}"/>
                </a:ext>
              </a:extLst>
            </p:cNvPr>
            <p:cNvSpPr txBox="1">
              <a:spLocks noChangeArrowheads="1"/>
            </p:cNvSpPr>
            <p:nvPr/>
          </p:nvSpPr>
          <p:spPr bwMode="auto">
            <a:xfrm>
              <a:off x="4468" y="2341"/>
              <a:ext cx="660" cy="105"/>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m</a:t>
              </a:r>
              <a:r>
                <a:rPr kumimoji="0" lang="en-US" sz="1200" b="1" i="0" u="none" strike="noStrike" kern="0" cap="none" spc="0" normalizeH="0" baseline="0" noProof="0" err="1">
                  <a:ln>
                    <a:noFill/>
                  </a:ln>
                  <a:solidFill>
                    <a:srgbClr val="000000"/>
                  </a:solidFill>
                  <a:effectLst/>
                  <a:uLnTx/>
                  <a:uFillTx/>
                  <a:latin typeface="Calibri" panose="020F0502020204030204"/>
                  <a:ea typeface="+mn-ea"/>
                  <a:cs typeface="+mn-cs"/>
                </a:rPr>
                <a:t>ortalit</a:t>
              </a: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a</a:t>
              </a:r>
              <a:r>
                <a:rPr kumimoji="0" lang="cs-CZ" sz="1200" b="1" i="0" u="none" strike="noStrike" kern="0" cap="none" spc="0" normalizeH="0" baseline="30000" noProof="0">
                  <a:ln>
                    <a:noFill/>
                  </a:ln>
                  <a:solidFill>
                    <a:srgbClr val="000000"/>
                  </a:solidFill>
                  <a:effectLst/>
                  <a:uLnTx/>
                  <a:uFillTx/>
                  <a:latin typeface="Calibri" panose="020F0502020204030204"/>
                  <a:ea typeface="+mn-ea"/>
                  <a:cs typeface="+mn-cs"/>
                </a:rPr>
                <a:t>1,2</a:t>
              </a: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 </a:t>
              </a:r>
              <a:endParaRPr kumimoji="0" lang="en-US" sz="1200" b="1"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0" name="Line 231">
              <a:extLst>
                <a:ext uri="{FF2B5EF4-FFF2-40B4-BE49-F238E27FC236}">
                  <a16:creationId xmlns:a16="http://schemas.microsoft.com/office/drawing/2014/main" id="{553FCB06-9BF0-E356-CD8A-CA286D513968}"/>
                </a:ext>
              </a:extLst>
            </p:cNvPr>
            <p:cNvSpPr>
              <a:spLocks noChangeShapeType="1"/>
            </p:cNvSpPr>
            <p:nvPr/>
          </p:nvSpPr>
          <p:spPr bwMode="auto">
            <a:xfrm>
              <a:off x="4332" y="2388"/>
              <a:ext cx="113" cy="0"/>
            </a:xfrm>
            <a:prstGeom prst="line">
              <a:avLst/>
            </a:prstGeom>
            <a:noFill/>
            <a:ln w="254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a:ln>
                  <a:noFill/>
                </a:ln>
                <a:solidFill>
                  <a:srgbClr val="292929"/>
                </a:solidFill>
                <a:effectLst/>
                <a:uLnTx/>
                <a:uFillTx/>
                <a:latin typeface="Calibri" panose="020F0502020204030204"/>
                <a:ea typeface="+mn-ea"/>
                <a:cs typeface="+mn-cs"/>
              </a:endParaRPr>
            </a:p>
          </p:txBody>
        </p:sp>
      </p:grpSp>
      <p:sp>
        <p:nvSpPr>
          <p:cNvPr id="31" name="Text Box 242">
            <a:extLst>
              <a:ext uri="{FF2B5EF4-FFF2-40B4-BE49-F238E27FC236}">
                <a16:creationId xmlns:a16="http://schemas.microsoft.com/office/drawing/2014/main" id="{2C84029A-35E6-6ECB-EBD3-F6D1C97EC357}"/>
              </a:ext>
            </a:extLst>
          </p:cNvPr>
          <p:cNvSpPr txBox="1">
            <a:spLocks noChangeArrowheads="1"/>
          </p:cNvSpPr>
          <p:nvPr>
            <p:custDataLst>
              <p:tags r:id="rId10"/>
            </p:custDataLst>
          </p:nvPr>
        </p:nvSpPr>
        <p:spPr bwMode="auto">
          <a:xfrm rot="16200000">
            <a:off x="6389082" y="5069521"/>
            <a:ext cx="2176463" cy="369332"/>
          </a:xfrm>
          <a:prstGeom prst="rect">
            <a:avLst/>
          </a:prstGeom>
          <a:noFill/>
          <a:ln w="9525" algn="ctr">
            <a:noFill/>
            <a:miter lim="800000"/>
            <a:headEnd/>
            <a:tailEnd/>
          </a:ln>
        </p:spPr>
        <p:txBody>
          <a:bodyPr lIns="0" tIns="0" rIns="0" b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altLang="cs-CZ" sz="1200" b="0" i="0" u="none" strike="noStrike" kern="0" cap="none" spc="0" normalizeH="0" baseline="0" noProof="0">
                <a:ln>
                  <a:noFill/>
                </a:ln>
                <a:solidFill>
                  <a:prstClr val="black"/>
                </a:solidFill>
                <a:effectLst/>
                <a:uLnTx/>
                <a:uFillTx/>
                <a:latin typeface="Calibri" panose="020F0502020204030204"/>
                <a:ea typeface="+mn-ea"/>
                <a:cs typeface="+mn-cs"/>
              </a:rPr>
              <a:t>Počet žijících osob s onemocněním nebo jeho historií na 100 000 osob</a:t>
            </a:r>
            <a:endParaRPr kumimoji="0" lang="en-US" sz="12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4" name="Rectangle 251">
            <a:extLst>
              <a:ext uri="{FF2B5EF4-FFF2-40B4-BE49-F238E27FC236}">
                <a16:creationId xmlns:a16="http://schemas.microsoft.com/office/drawing/2014/main" id="{85141348-8409-B3F3-A5D5-752CF04987AC}"/>
              </a:ext>
            </a:extLst>
          </p:cNvPr>
          <p:cNvSpPr>
            <a:spLocks noChangeArrowheads="1"/>
          </p:cNvSpPr>
          <p:nvPr>
            <p:custDataLst>
              <p:tags r:id="rId11"/>
            </p:custDataLst>
          </p:nvPr>
        </p:nvSpPr>
        <p:spPr bwMode="auto">
          <a:xfrm>
            <a:off x="3513294" y="3617837"/>
            <a:ext cx="3313112" cy="369332"/>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000000"/>
                </a:solidFill>
                <a:effectLst/>
                <a:uLnTx/>
                <a:uFillTx/>
                <a:latin typeface="Calibri" panose="020F0502020204030204"/>
                <a:ea typeface="+mn-ea"/>
                <a:cs typeface="+mn-cs"/>
              </a:rPr>
              <a:t>Incidence a</a:t>
            </a:r>
            <a:r>
              <a:rPr kumimoji="0" lang="cs-CZ" sz="1800" b="1" i="0" u="none" strike="noStrike" kern="0" cap="none" spc="0" normalizeH="0" baseline="0" noProof="0">
                <a:ln>
                  <a:noFill/>
                </a:ln>
                <a:solidFill>
                  <a:srgbClr val="000000"/>
                </a:solidFill>
                <a:effectLst/>
                <a:uLnTx/>
                <a:uFillTx/>
                <a:latin typeface="Calibri" panose="020F0502020204030204"/>
                <a:ea typeface="+mn-ea"/>
                <a:cs typeface="+mn-cs"/>
              </a:rPr>
              <a:t> mortalita</a:t>
            </a:r>
            <a:endParaRPr kumimoji="0" lang="en-US" sz="1800" b="1"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5" name="Rectangle 252">
            <a:extLst>
              <a:ext uri="{FF2B5EF4-FFF2-40B4-BE49-F238E27FC236}">
                <a16:creationId xmlns:a16="http://schemas.microsoft.com/office/drawing/2014/main" id="{7CE6A85B-FCFE-D552-1D22-F40AF67D1D5D}"/>
              </a:ext>
            </a:extLst>
          </p:cNvPr>
          <p:cNvSpPr>
            <a:spLocks noChangeArrowheads="1"/>
          </p:cNvSpPr>
          <p:nvPr>
            <p:custDataLst>
              <p:tags r:id="rId12"/>
            </p:custDataLst>
          </p:nvPr>
        </p:nvSpPr>
        <p:spPr bwMode="auto">
          <a:xfrm>
            <a:off x="7799747" y="3617837"/>
            <a:ext cx="3981449" cy="36933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sz="1800" b="1" i="0" u="none" strike="noStrike" kern="0" cap="none" spc="0" normalizeH="0" baseline="0" noProof="0">
                <a:ln>
                  <a:noFill/>
                </a:ln>
                <a:solidFill>
                  <a:srgbClr val="000000"/>
                </a:solidFill>
                <a:effectLst/>
                <a:uLnTx/>
                <a:uFillTx/>
                <a:latin typeface="Calibri" panose="020F0502020204030204"/>
                <a:ea typeface="+mn-ea"/>
                <a:cs typeface="+mn-cs"/>
              </a:rPr>
              <a:t>Celkový počet žijících pacientů</a:t>
            </a:r>
            <a:endParaRPr kumimoji="0" lang="en-US" sz="1800" b="1"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36" name="TextovéPole 7">
            <a:extLst>
              <a:ext uri="{FF2B5EF4-FFF2-40B4-BE49-F238E27FC236}">
                <a16:creationId xmlns:a16="http://schemas.microsoft.com/office/drawing/2014/main" id="{34EBB998-529A-CEEE-815A-D1000D8D3413}"/>
              </a:ext>
            </a:extLst>
          </p:cNvPr>
          <p:cNvSpPr txBox="1">
            <a:spLocks noChangeArrowheads="1"/>
          </p:cNvSpPr>
          <p:nvPr>
            <p:custDataLst>
              <p:tags r:id="rId13"/>
            </p:custDataLst>
          </p:nvPr>
        </p:nvSpPr>
        <p:spPr bwMode="auto">
          <a:xfrm>
            <a:off x="6839409" y="4149444"/>
            <a:ext cx="5709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sk-SK" altLang="cs-CZ" sz="1200" b="1" i="0" u="none" strike="noStrike" kern="1200" cap="none" spc="0" normalizeH="0" baseline="0" noProof="0">
                <a:ln>
                  <a:noFill/>
                </a:ln>
                <a:solidFill>
                  <a:srgbClr val="CC9900"/>
                </a:solidFill>
                <a:effectLst/>
                <a:uLnTx/>
                <a:uFillTx/>
                <a:latin typeface="Calibri" panose="020F0502020204030204"/>
                <a:ea typeface="+mn-ea"/>
                <a:cs typeface="+mn-cs"/>
              </a:rPr>
              <a:t>944</a:t>
            </a:r>
          </a:p>
        </p:txBody>
      </p:sp>
      <p:sp>
        <p:nvSpPr>
          <p:cNvPr id="37" name="TextovéPole 7">
            <a:extLst>
              <a:ext uri="{FF2B5EF4-FFF2-40B4-BE49-F238E27FC236}">
                <a16:creationId xmlns:a16="http://schemas.microsoft.com/office/drawing/2014/main" id="{3BDB2B29-8DDE-6736-DC03-6D86D8C67051}"/>
              </a:ext>
            </a:extLst>
          </p:cNvPr>
          <p:cNvSpPr txBox="1">
            <a:spLocks noChangeArrowheads="1"/>
          </p:cNvSpPr>
          <p:nvPr>
            <p:custDataLst>
              <p:tags r:id="rId14"/>
            </p:custDataLst>
          </p:nvPr>
        </p:nvSpPr>
        <p:spPr bwMode="auto">
          <a:xfrm>
            <a:off x="6839409" y="5696555"/>
            <a:ext cx="5709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sk-SK"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260</a:t>
            </a:r>
          </a:p>
        </p:txBody>
      </p:sp>
      <p:graphicFrame>
        <p:nvGraphicFramePr>
          <p:cNvPr id="38" name="Object 240">
            <a:extLst>
              <a:ext uri="{FF2B5EF4-FFF2-40B4-BE49-F238E27FC236}">
                <a16:creationId xmlns:a16="http://schemas.microsoft.com/office/drawing/2014/main" id="{BB37EDB1-0EEB-BB5F-2DBF-C5EFB97565EB}"/>
              </a:ext>
            </a:extLst>
          </p:cNvPr>
          <p:cNvGraphicFramePr>
            <a:graphicFrameLocks noChangeAspect="1"/>
          </p:cNvGraphicFramePr>
          <p:nvPr>
            <p:custDataLst>
              <p:tags r:id="rId15"/>
            </p:custDataLst>
          </p:nvPr>
        </p:nvGraphicFramePr>
        <p:xfrm>
          <a:off x="7645760" y="3965930"/>
          <a:ext cx="3508375" cy="2955925"/>
        </p:xfrm>
        <a:graphic>
          <a:graphicData uri="http://schemas.openxmlformats.org/drawingml/2006/chart">
            <c:chart xmlns:c="http://schemas.openxmlformats.org/drawingml/2006/chart" xmlns:r="http://schemas.openxmlformats.org/officeDocument/2006/relationships" r:id="rId23"/>
          </a:graphicData>
        </a:graphic>
      </p:graphicFrame>
      <p:sp>
        <p:nvSpPr>
          <p:cNvPr id="42" name="TextovéPole 41">
            <a:extLst>
              <a:ext uri="{FF2B5EF4-FFF2-40B4-BE49-F238E27FC236}">
                <a16:creationId xmlns:a16="http://schemas.microsoft.com/office/drawing/2014/main" id="{AD514EAD-A75C-3A7E-B6ED-FF8176718844}"/>
              </a:ext>
            </a:extLst>
          </p:cNvPr>
          <p:cNvSpPr txBox="1"/>
          <p:nvPr/>
        </p:nvSpPr>
        <p:spPr>
          <a:xfrm>
            <a:off x="9159205" y="5688971"/>
            <a:ext cx="2910875" cy="584775"/>
          </a:xfrm>
          <a:prstGeom prst="rect">
            <a:avLst/>
          </a:prstGeom>
          <a:solidFill>
            <a:srgbClr val="C00000"/>
          </a:solidFill>
          <a:ln>
            <a:solidFill>
              <a:srgbClr val="C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a:ln>
                  <a:noFill/>
                </a:ln>
                <a:solidFill>
                  <a:prstClr val="white"/>
                </a:solidFill>
                <a:effectLst/>
                <a:uLnTx/>
                <a:uFillTx/>
                <a:latin typeface="Calibri" panose="020F0502020204030204"/>
                <a:ea typeface="+mn-ea"/>
                <a:cs typeface="+mn-cs"/>
              </a:rPr>
              <a:t>+ 33 % za 10 let</a:t>
            </a:r>
            <a:endParaRPr kumimoji="0" lang="en-US" sz="32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 Box 243">
            <a:extLst>
              <a:ext uri="{FF2B5EF4-FFF2-40B4-BE49-F238E27FC236}">
                <a16:creationId xmlns:a16="http://schemas.microsoft.com/office/drawing/2014/main" id="{A52D575D-1CA8-5FB6-BA74-849990F77D23}"/>
              </a:ext>
            </a:extLst>
          </p:cNvPr>
          <p:cNvSpPr txBox="1">
            <a:spLocks noChangeArrowheads="1"/>
          </p:cNvSpPr>
          <p:nvPr>
            <p:custDataLst>
              <p:tags r:id="rId16"/>
            </p:custDataLst>
          </p:nvPr>
        </p:nvSpPr>
        <p:spPr bwMode="auto">
          <a:xfrm>
            <a:off x="8598260" y="4159604"/>
            <a:ext cx="919939" cy="343171"/>
          </a:xfrm>
          <a:prstGeom prst="rect">
            <a:avLst/>
          </a:prstGeom>
          <a:noFill/>
          <a:ln w="9525">
            <a:noFill/>
            <a:miter lim="800000"/>
            <a:headEnd/>
            <a:tailEnd/>
          </a:ln>
        </p:spPr>
        <p:txBody>
          <a:bodyPr wrap="square"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prevalence</a:t>
            </a:r>
            <a:endParaRPr kumimoji="0" lang="en-US" sz="1200" b="1" i="0" u="none" strike="noStrike" kern="0" cap="none" spc="0" normalizeH="0" baseline="0" noProof="0">
              <a:ln>
                <a:noFill/>
              </a:ln>
              <a:solidFill>
                <a:srgbClr val="000000"/>
              </a:solidFill>
              <a:effectLst/>
              <a:uLnTx/>
              <a:uFillTx/>
              <a:latin typeface="Calibri" panose="020F0502020204030204"/>
              <a:ea typeface="+mn-ea"/>
              <a:cs typeface="+mn-cs"/>
            </a:endParaRPr>
          </a:p>
          <a:p>
            <a:pPr marL="0" marR="0" lvl="0" indent="0" algn="l" defTabSz="914400" rtl="0" eaLnBrk="1" fontAlgn="base" latinLnBrk="0" hangingPunct="1">
              <a:lnSpc>
                <a:spcPct val="90000"/>
              </a:lnSpc>
              <a:spcBef>
                <a:spcPct val="25000"/>
              </a:spcBef>
              <a:spcAft>
                <a:spcPct val="0"/>
              </a:spcAft>
              <a:buClrTx/>
              <a:buSzTx/>
              <a:buFontTx/>
              <a:buNone/>
              <a:tabLst/>
              <a:defRPr/>
            </a:pPr>
            <a:endParaRPr kumimoji="0" lang="en-US" sz="1000" b="1"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0" name="Line 248">
            <a:extLst>
              <a:ext uri="{FF2B5EF4-FFF2-40B4-BE49-F238E27FC236}">
                <a16:creationId xmlns:a16="http://schemas.microsoft.com/office/drawing/2014/main" id="{29BFBB30-0884-64BB-2BC9-CC947DADF118}"/>
              </a:ext>
            </a:extLst>
          </p:cNvPr>
          <p:cNvSpPr>
            <a:spLocks noChangeShapeType="1"/>
          </p:cNvSpPr>
          <p:nvPr>
            <p:custDataLst>
              <p:tags r:id="rId17"/>
            </p:custDataLst>
          </p:nvPr>
        </p:nvSpPr>
        <p:spPr bwMode="auto">
          <a:xfrm>
            <a:off x="8379185" y="4250264"/>
            <a:ext cx="179388" cy="0"/>
          </a:xfrm>
          <a:prstGeom prst="line">
            <a:avLst/>
          </a:prstGeom>
          <a:solidFill>
            <a:srgbClr val="339966"/>
          </a:solidFill>
          <a:ln w="25400">
            <a:solidFill>
              <a:srgbClr val="C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92929"/>
              </a:solidFill>
              <a:effectLst/>
              <a:uLnTx/>
              <a:uFillTx/>
              <a:latin typeface="Arial" pitchFamily="34" charset="0"/>
              <a:ea typeface="+mn-ea"/>
              <a:cs typeface="+mn-cs"/>
            </a:endParaRPr>
          </a:p>
        </p:txBody>
      </p:sp>
      <p:sp>
        <p:nvSpPr>
          <p:cNvPr id="12" name="TextovéPole 7">
            <a:extLst>
              <a:ext uri="{FF2B5EF4-FFF2-40B4-BE49-F238E27FC236}">
                <a16:creationId xmlns:a16="http://schemas.microsoft.com/office/drawing/2014/main" id="{84861EBD-0E08-B92A-C104-11C70095FD63}"/>
              </a:ext>
            </a:extLst>
          </p:cNvPr>
          <p:cNvSpPr txBox="1">
            <a:spLocks noChangeArrowheads="1"/>
          </p:cNvSpPr>
          <p:nvPr>
            <p:custDataLst>
              <p:tags r:id="rId18"/>
            </p:custDataLst>
          </p:nvPr>
        </p:nvSpPr>
        <p:spPr bwMode="auto">
          <a:xfrm>
            <a:off x="10987710" y="4330331"/>
            <a:ext cx="43304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srgbClr val="C00000"/>
                </a:solidFill>
                <a:effectLst/>
                <a:uLnTx/>
                <a:uFillTx/>
                <a:latin typeface="Calibri" panose="020F0502020204030204"/>
                <a:ea typeface="+mn-ea"/>
                <a:cs typeface="+mn-cs"/>
              </a:rPr>
              <a:t>6 977</a:t>
            </a:r>
          </a:p>
        </p:txBody>
      </p:sp>
      <p:sp>
        <p:nvSpPr>
          <p:cNvPr id="3" name="Title 4">
            <a:extLst>
              <a:ext uri="{FF2B5EF4-FFF2-40B4-BE49-F238E27FC236}">
                <a16:creationId xmlns:a16="http://schemas.microsoft.com/office/drawing/2014/main" id="{C28F008F-8059-7048-8C2E-6566FE599C85}"/>
              </a:ext>
            </a:extLst>
          </p:cNvPr>
          <p:cNvSpPr txBox="1">
            <a:spLocks/>
          </p:cNvSpPr>
          <p:nvPr>
            <p:custDataLst>
              <p:tags r:id="rId19"/>
            </p:custDataLst>
          </p:nvPr>
        </p:nvSpPr>
        <p:spPr>
          <a:xfrm>
            <a:off x="280744" y="2912678"/>
            <a:ext cx="2059437" cy="3180193"/>
          </a:xfrm>
          <a:prstGeom prst="rect">
            <a:avLst/>
          </a:prstGeom>
        </p:spPr>
        <p:txBody>
          <a:bodyPr>
            <a:noAutofit/>
          </a:bodyPr>
          <a:lst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a:lstStyle>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4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rPr>
              <a:t>Celková onkologická zátěž včetně nezhoubných novotvarů (C00–C97, D00–D48)</a:t>
            </a:r>
          </a:p>
        </p:txBody>
      </p:sp>
      <p:sp>
        <p:nvSpPr>
          <p:cNvPr id="11" name="TextovéPole 10">
            <a:extLst>
              <a:ext uri="{FF2B5EF4-FFF2-40B4-BE49-F238E27FC236}">
                <a16:creationId xmlns:a16="http://schemas.microsoft.com/office/drawing/2014/main" id="{EF49ED64-B8E0-64EC-8544-120C3A55030F}"/>
              </a:ext>
            </a:extLst>
          </p:cNvPr>
          <p:cNvSpPr txBox="1"/>
          <p:nvPr/>
        </p:nvSpPr>
        <p:spPr>
          <a:xfrm rot="18828707">
            <a:off x="10624998" y="6526295"/>
            <a:ext cx="498855" cy="276999"/>
          </a:xfrm>
          <a:prstGeom prst="rect">
            <a:avLst/>
          </a:prstGeom>
          <a:noFill/>
        </p:spPr>
        <p:txBody>
          <a:bodyPr wrap="none" rtlCol="0">
            <a:spAutoFit/>
          </a:bodyPr>
          <a:lstStyle/>
          <a:p>
            <a:r>
              <a:rPr lang="cs-CZ" sz="1200"/>
              <a:t>2023</a:t>
            </a:r>
          </a:p>
        </p:txBody>
      </p:sp>
      <p:pic>
        <p:nvPicPr>
          <p:cNvPr id="4" name="Obrázek 5">
            <a:extLst>
              <a:ext uri="{FF2B5EF4-FFF2-40B4-BE49-F238E27FC236}">
                <a16:creationId xmlns:a16="http://schemas.microsoft.com/office/drawing/2014/main" id="{619FB826-355A-95C6-AC31-DFF8FC2AB51D}"/>
              </a:ext>
            </a:extLst>
          </p:cNvPr>
          <p:cNvPicPr>
            <a:picLocks noChangeAspect="1"/>
          </p:cNvPicPr>
          <p:nvPr/>
        </p:nvPicPr>
        <p:blipFill>
          <a:blip r:embed="rId24">
            <a:extLst>
              <a:ext uri="{28A0092B-C50C-407E-A947-70E740481C1C}">
                <a14:useLocalDpi xmlns:a14="http://schemas.microsoft.com/office/drawing/2010/main" val="0"/>
              </a:ext>
            </a:extLst>
          </a:blip>
          <a:srcRect/>
          <a:stretch/>
        </p:blipFill>
        <p:spPr>
          <a:xfrm>
            <a:off x="410801" y="1938688"/>
            <a:ext cx="1309082" cy="529058"/>
          </a:xfrm>
          <a:prstGeom prst="rect">
            <a:avLst/>
          </a:prstGeom>
        </p:spPr>
      </p:pic>
    </p:spTree>
    <p:extLst>
      <p:ext uri="{BB962C8B-B14F-4D97-AF65-F5344CB8AC3E}">
        <p14:creationId xmlns:p14="http://schemas.microsoft.com/office/powerpoint/2010/main" val="20628538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BF0AB7A-8537-2BCC-574C-E618E6D0520D}"/>
              </a:ext>
            </a:extLst>
          </p:cNvPr>
          <p:cNvSpPr>
            <a:spLocks noGrp="1"/>
          </p:cNvSpPr>
          <p:nvPr>
            <p:ph type="title"/>
          </p:nvPr>
        </p:nvSpPr>
        <p:spPr>
          <a:xfrm>
            <a:off x="272590" y="160258"/>
            <a:ext cx="11770253" cy="538364"/>
          </a:xfrm>
        </p:spPr>
        <p:txBody>
          <a:bodyPr/>
          <a:lstStyle/>
          <a:p>
            <a:r>
              <a:rPr lang="cs-CZ" dirty="0">
                <a:solidFill>
                  <a:srgbClr val="002060"/>
                </a:solidFill>
              </a:rPr>
              <a:t>Vývoj incidence u vybraných zhoubných novotvarů v ČR a v Libereckém kraji</a:t>
            </a:r>
          </a:p>
        </p:txBody>
      </p:sp>
      <p:sp>
        <p:nvSpPr>
          <p:cNvPr id="92" name="TextBox 9">
            <a:extLst>
              <a:ext uri="{FF2B5EF4-FFF2-40B4-BE49-F238E27FC236}">
                <a16:creationId xmlns:a16="http://schemas.microsoft.com/office/drawing/2014/main" id="{CC3C31E5-8116-35EA-BB4D-F6C69B3DE3A6}"/>
              </a:ext>
            </a:extLst>
          </p:cNvPr>
          <p:cNvSpPr txBox="1"/>
          <p:nvPr>
            <p:custDataLst>
              <p:tags r:id="rId1"/>
            </p:custDataLst>
          </p:nvPr>
        </p:nvSpPr>
        <p:spPr>
          <a:xfrm>
            <a:off x="288000" y="482850"/>
            <a:ext cx="2643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onkologický registr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91" name="Object 3">
            <a:extLst>
              <a:ext uri="{FF2B5EF4-FFF2-40B4-BE49-F238E27FC236}">
                <a16:creationId xmlns:a16="http://schemas.microsoft.com/office/drawing/2014/main" id="{386FA86A-BB30-05CA-3F9C-A14A2DD87BF9}"/>
              </a:ext>
            </a:extLst>
          </p:cNvPr>
          <p:cNvGraphicFramePr>
            <a:graphicFrameLocks/>
          </p:cNvGraphicFramePr>
          <p:nvPr>
            <p:custDataLst>
              <p:tags r:id="rId2"/>
            </p:custDataLst>
          </p:nvPr>
        </p:nvGraphicFramePr>
        <p:xfrm>
          <a:off x="4683747" y="3909094"/>
          <a:ext cx="2865600" cy="2505600"/>
        </p:xfrm>
        <a:graphic>
          <a:graphicData uri="http://schemas.openxmlformats.org/drawingml/2006/chart">
            <c:chart xmlns:c="http://schemas.openxmlformats.org/drawingml/2006/chart" xmlns:r="http://schemas.openxmlformats.org/officeDocument/2006/relationships" r:id="rId61"/>
          </a:graphicData>
        </a:graphic>
      </p:graphicFrame>
      <p:sp>
        <p:nvSpPr>
          <p:cNvPr id="93" name="Text Box 6">
            <a:extLst>
              <a:ext uri="{FF2B5EF4-FFF2-40B4-BE49-F238E27FC236}">
                <a16:creationId xmlns:a16="http://schemas.microsoft.com/office/drawing/2014/main" id="{E180A799-72B4-D30A-356C-065EFCE85AEE}"/>
              </a:ext>
            </a:extLst>
          </p:cNvPr>
          <p:cNvSpPr txBox="1">
            <a:spLocks noChangeArrowheads="1"/>
          </p:cNvSpPr>
          <p:nvPr>
            <p:custDataLst>
              <p:tags r:id="rId3"/>
            </p:custDataLst>
          </p:nvPr>
        </p:nvSpPr>
        <p:spPr bwMode="auto">
          <a:xfrm>
            <a:off x="5106648" y="3822431"/>
            <a:ext cx="2281478" cy="169278"/>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ZN hrdla děložního (C53)</a:t>
            </a:r>
          </a:p>
        </p:txBody>
      </p:sp>
      <p:sp>
        <p:nvSpPr>
          <p:cNvPr id="94" name="Text Box 4">
            <a:extLst>
              <a:ext uri="{FF2B5EF4-FFF2-40B4-BE49-F238E27FC236}">
                <a16:creationId xmlns:a16="http://schemas.microsoft.com/office/drawing/2014/main" id="{EC70786B-21C3-5E5C-E995-84A68800BDC5}"/>
              </a:ext>
            </a:extLst>
          </p:cNvPr>
          <p:cNvSpPr txBox="1">
            <a:spLocks noChangeArrowheads="1"/>
          </p:cNvSpPr>
          <p:nvPr>
            <p:custDataLst>
              <p:tags r:id="rId4"/>
            </p:custDataLst>
          </p:nvPr>
        </p:nvSpPr>
        <p:spPr bwMode="auto">
          <a:xfrm rot="16200000">
            <a:off x="3730071" y="4927051"/>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žen</a:t>
            </a:r>
          </a:p>
        </p:txBody>
      </p:sp>
      <p:sp>
        <p:nvSpPr>
          <p:cNvPr id="95" name="TextovéPole 7">
            <a:extLst>
              <a:ext uri="{FF2B5EF4-FFF2-40B4-BE49-F238E27FC236}">
                <a16:creationId xmlns:a16="http://schemas.microsoft.com/office/drawing/2014/main" id="{8982A428-2455-DD7B-7C51-E824B0F28A51}"/>
              </a:ext>
            </a:extLst>
          </p:cNvPr>
          <p:cNvSpPr txBox="1">
            <a:spLocks noChangeArrowheads="1"/>
          </p:cNvSpPr>
          <p:nvPr>
            <p:custDataLst>
              <p:tags r:id="rId5"/>
            </p:custDataLst>
          </p:nvPr>
        </p:nvSpPr>
        <p:spPr bwMode="auto">
          <a:xfrm>
            <a:off x="7365602" y="5220241"/>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92793"/>
                </a:solidFill>
                <a:effectLst/>
                <a:uLnTx/>
                <a:uFillTx/>
                <a:latin typeface="Calibri" panose="020F0502020204030204"/>
                <a:ea typeface="+mn-ea"/>
                <a:cs typeface="+mn-cs"/>
              </a:rPr>
              <a:t>14,0</a:t>
            </a:r>
          </a:p>
        </p:txBody>
      </p:sp>
      <p:sp>
        <p:nvSpPr>
          <p:cNvPr id="96" name="TextovéPole 7">
            <a:extLst>
              <a:ext uri="{FF2B5EF4-FFF2-40B4-BE49-F238E27FC236}">
                <a16:creationId xmlns:a16="http://schemas.microsoft.com/office/drawing/2014/main" id="{ABEEE491-0406-DE8C-85C8-FF6A3A5A027E}"/>
              </a:ext>
            </a:extLst>
          </p:cNvPr>
          <p:cNvSpPr txBox="1">
            <a:spLocks noChangeArrowheads="1"/>
          </p:cNvSpPr>
          <p:nvPr>
            <p:custDataLst>
              <p:tags r:id="rId6"/>
            </p:custDataLst>
          </p:nvPr>
        </p:nvSpPr>
        <p:spPr bwMode="auto">
          <a:xfrm>
            <a:off x="7368278" y="5346878"/>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000000"/>
                </a:solidFill>
                <a:effectLst/>
                <a:uLnTx/>
                <a:uFillTx/>
                <a:latin typeface="Calibri" panose="020F0502020204030204"/>
                <a:ea typeface="+mn-ea"/>
                <a:cs typeface="+mn-cs"/>
              </a:rPr>
              <a:t>10,9</a:t>
            </a:r>
          </a:p>
        </p:txBody>
      </p:sp>
      <p:grpSp>
        <p:nvGrpSpPr>
          <p:cNvPr id="97" name="Skupina 96">
            <a:extLst>
              <a:ext uri="{FF2B5EF4-FFF2-40B4-BE49-F238E27FC236}">
                <a16:creationId xmlns:a16="http://schemas.microsoft.com/office/drawing/2014/main" id="{D7229E06-9EBD-BBBB-461D-654629B6847A}"/>
              </a:ext>
            </a:extLst>
          </p:cNvPr>
          <p:cNvGrpSpPr/>
          <p:nvPr/>
        </p:nvGrpSpPr>
        <p:grpSpPr>
          <a:xfrm>
            <a:off x="6058000" y="5474980"/>
            <a:ext cx="1603255" cy="390279"/>
            <a:chOff x="4980059" y="2579978"/>
            <a:chExt cx="1603255" cy="390279"/>
          </a:xfrm>
        </p:grpSpPr>
        <p:grpSp>
          <p:nvGrpSpPr>
            <p:cNvPr id="98" name="Skupina 97">
              <a:extLst>
                <a:ext uri="{FF2B5EF4-FFF2-40B4-BE49-F238E27FC236}">
                  <a16:creationId xmlns:a16="http://schemas.microsoft.com/office/drawing/2014/main" id="{446B3BE6-1E87-5A47-F636-D52923AE4864}"/>
                </a:ext>
              </a:extLst>
            </p:cNvPr>
            <p:cNvGrpSpPr/>
            <p:nvPr>
              <p:custDataLst>
                <p:tags r:id="rId56"/>
              </p:custDataLst>
            </p:nvPr>
          </p:nvGrpSpPr>
          <p:grpSpPr>
            <a:xfrm>
              <a:off x="4985226" y="2700050"/>
              <a:ext cx="1598088" cy="270207"/>
              <a:chOff x="6748370" y="4154323"/>
              <a:chExt cx="1598088" cy="270207"/>
            </a:xfrm>
          </p:grpSpPr>
          <p:sp>
            <p:nvSpPr>
              <p:cNvPr id="101" name="TextovéPole 7">
                <a:extLst>
                  <a:ext uri="{FF2B5EF4-FFF2-40B4-BE49-F238E27FC236}">
                    <a16:creationId xmlns:a16="http://schemas.microsoft.com/office/drawing/2014/main" id="{F7866FC6-06BB-B5FD-BDFF-6030D4C0D64F}"/>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02" name="Rectangle 53">
                <a:extLst>
                  <a:ext uri="{FF2B5EF4-FFF2-40B4-BE49-F238E27FC236}">
                    <a16:creationId xmlns:a16="http://schemas.microsoft.com/office/drawing/2014/main" id="{80B13E2F-1077-2B0C-F529-3449249FCF50}"/>
                  </a:ext>
                </a:extLst>
              </p:cNvPr>
              <p:cNvSpPr>
                <a:spLocks/>
              </p:cNvSpPr>
              <p:nvPr/>
            </p:nvSpPr>
            <p:spPr>
              <a:xfrm>
                <a:off x="6760227" y="4267168"/>
                <a:ext cx="156287" cy="154800"/>
              </a:xfrm>
              <a:prstGeom prst="rect">
                <a:avLst/>
              </a:prstGeom>
              <a:solidFill>
                <a:srgbClr val="EFBEDE"/>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03" name="Straight Connector 70">
                <a:extLst>
                  <a:ext uri="{FF2B5EF4-FFF2-40B4-BE49-F238E27FC236}">
                    <a16:creationId xmlns:a16="http://schemas.microsoft.com/office/drawing/2014/main" id="{7C920E2E-BE0E-9DA0-F727-22BFBD0CE47E}"/>
                  </a:ext>
                </a:extLst>
              </p:cNvPr>
              <p:cNvCxnSpPr/>
              <p:nvPr/>
            </p:nvCxnSpPr>
            <p:spPr>
              <a:xfrm>
                <a:off x="6748370" y="4213151"/>
                <a:ext cx="180000" cy="0"/>
              </a:xfrm>
              <a:prstGeom prst="line">
                <a:avLst/>
              </a:prstGeom>
              <a:noFill/>
              <a:ln w="19050" cap="flat" cmpd="sng" algn="ctr">
                <a:solidFill>
                  <a:srgbClr val="C92793"/>
                </a:solidFill>
                <a:prstDash val="solid"/>
                <a:miter lim="800000"/>
              </a:ln>
              <a:effectLst/>
            </p:spPr>
          </p:cxnSp>
          <p:sp>
            <p:nvSpPr>
              <p:cNvPr id="104" name="TextovéPole 7">
                <a:extLst>
                  <a:ext uri="{FF2B5EF4-FFF2-40B4-BE49-F238E27FC236}">
                    <a16:creationId xmlns:a16="http://schemas.microsoft.com/office/drawing/2014/main" id="{5071ABCD-0DC3-3C0A-6E68-9995E2FCA2BC}"/>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cxnSp>
          <p:nvCxnSpPr>
            <p:cNvPr id="99" name="Straight Connector 70">
              <a:extLst>
                <a:ext uri="{FF2B5EF4-FFF2-40B4-BE49-F238E27FC236}">
                  <a16:creationId xmlns:a16="http://schemas.microsoft.com/office/drawing/2014/main" id="{0179221E-897A-8DD1-CC4F-4E73D28B1B8E}"/>
                </a:ext>
              </a:extLst>
            </p:cNvPr>
            <p:cNvCxnSpPr/>
            <p:nvPr>
              <p:custDataLst>
                <p:tags r:id="rId57"/>
              </p:custDataLst>
            </p:nvPr>
          </p:nvCxnSpPr>
          <p:spPr>
            <a:xfrm>
              <a:off x="4980059" y="2638806"/>
              <a:ext cx="180000" cy="0"/>
            </a:xfrm>
            <a:prstGeom prst="line">
              <a:avLst/>
            </a:prstGeom>
            <a:noFill/>
            <a:ln w="19050" cap="flat" cmpd="sng" algn="ctr">
              <a:solidFill>
                <a:srgbClr val="000000"/>
              </a:solidFill>
              <a:prstDash val="solid"/>
              <a:miter lim="800000"/>
            </a:ln>
            <a:effectLst/>
          </p:spPr>
        </p:cxnSp>
        <p:sp>
          <p:nvSpPr>
            <p:cNvPr id="100" name="TextovéPole 7">
              <a:extLst>
                <a:ext uri="{FF2B5EF4-FFF2-40B4-BE49-F238E27FC236}">
                  <a16:creationId xmlns:a16="http://schemas.microsoft.com/office/drawing/2014/main" id="{4F169DA0-76A2-AD7B-9CCE-574DD0A3B27F}"/>
                </a:ext>
              </a:extLst>
            </p:cNvPr>
            <p:cNvSpPr txBox="1">
              <a:spLocks noChangeArrowheads="1"/>
            </p:cNvSpPr>
            <p:nvPr>
              <p:custDataLst>
                <p:tags r:id="rId58"/>
              </p:custDataLst>
            </p:nvPr>
          </p:nvSpPr>
          <p:spPr bwMode="auto">
            <a:xfrm>
              <a:off x="5266256" y="2579978"/>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grpSp>
      <p:sp>
        <p:nvSpPr>
          <p:cNvPr id="105" name="Text Box 6">
            <a:extLst>
              <a:ext uri="{FF2B5EF4-FFF2-40B4-BE49-F238E27FC236}">
                <a16:creationId xmlns:a16="http://schemas.microsoft.com/office/drawing/2014/main" id="{44983EEE-7181-E8B6-BBEA-1EA502E9E5B9}"/>
              </a:ext>
            </a:extLst>
          </p:cNvPr>
          <p:cNvSpPr txBox="1">
            <a:spLocks noChangeArrowheads="1"/>
          </p:cNvSpPr>
          <p:nvPr>
            <p:custDataLst>
              <p:tags r:id="rId7"/>
            </p:custDataLst>
          </p:nvPr>
        </p:nvSpPr>
        <p:spPr bwMode="auto">
          <a:xfrm>
            <a:off x="1615441" y="3822431"/>
            <a:ext cx="1738192" cy="203235"/>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pl-PL" sz="1200" b="1" i="0" u="none" strike="noStrike" kern="0" cap="none" spc="0" normalizeH="0" baseline="0" noProof="0">
                <a:ln>
                  <a:noFill/>
                </a:ln>
                <a:solidFill>
                  <a:srgbClr val="000000"/>
                </a:solidFill>
                <a:effectLst/>
                <a:uLnTx/>
                <a:uFillTx/>
                <a:latin typeface="Calibri" panose="020F0502020204030204"/>
                <a:ea typeface="+mn-ea"/>
                <a:cs typeface="+mn-cs"/>
              </a:rPr>
              <a:t>ZN prsu (C50) u žen</a:t>
            </a:r>
          </a:p>
        </p:txBody>
      </p:sp>
      <p:graphicFrame>
        <p:nvGraphicFramePr>
          <p:cNvPr id="106" name="Object 3">
            <a:extLst>
              <a:ext uri="{FF2B5EF4-FFF2-40B4-BE49-F238E27FC236}">
                <a16:creationId xmlns:a16="http://schemas.microsoft.com/office/drawing/2014/main" id="{7D8B19B6-1D87-C2F2-B764-67238F25A68C}"/>
              </a:ext>
            </a:extLst>
          </p:cNvPr>
          <p:cNvGraphicFramePr>
            <a:graphicFrameLocks/>
          </p:cNvGraphicFramePr>
          <p:nvPr>
            <p:custDataLst>
              <p:tags r:id="rId8"/>
            </p:custDataLst>
          </p:nvPr>
        </p:nvGraphicFramePr>
        <p:xfrm>
          <a:off x="885366" y="3909998"/>
          <a:ext cx="2865600" cy="2505600"/>
        </p:xfrm>
        <a:graphic>
          <a:graphicData uri="http://schemas.openxmlformats.org/drawingml/2006/chart">
            <c:chart xmlns:c="http://schemas.openxmlformats.org/drawingml/2006/chart" xmlns:r="http://schemas.openxmlformats.org/officeDocument/2006/relationships" r:id="rId62"/>
          </a:graphicData>
        </a:graphic>
      </p:graphicFrame>
      <p:sp>
        <p:nvSpPr>
          <p:cNvPr id="107" name="Text Box 4">
            <a:extLst>
              <a:ext uri="{FF2B5EF4-FFF2-40B4-BE49-F238E27FC236}">
                <a16:creationId xmlns:a16="http://schemas.microsoft.com/office/drawing/2014/main" id="{86310BAB-4380-57E6-9646-770D5FF19750}"/>
              </a:ext>
            </a:extLst>
          </p:cNvPr>
          <p:cNvSpPr txBox="1">
            <a:spLocks noChangeArrowheads="1"/>
          </p:cNvSpPr>
          <p:nvPr>
            <p:custDataLst>
              <p:tags r:id="rId9"/>
            </p:custDataLst>
          </p:nvPr>
        </p:nvSpPr>
        <p:spPr bwMode="auto">
          <a:xfrm rot="16200000">
            <a:off x="-68310" y="4927955"/>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žen</a:t>
            </a:r>
          </a:p>
        </p:txBody>
      </p:sp>
      <p:sp>
        <p:nvSpPr>
          <p:cNvPr id="108" name="TextovéPole 7">
            <a:extLst>
              <a:ext uri="{FF2B5EF4-FFF2-40B4-BE49-F238E27FC236}">
                <a16:creationId xmlns:a16="http://schemas.microsoft.com/office/drawing/2014/main" id="{04B4DB75-610F-7497-C34C-169B7181F33E}"/>
              </a:ext>
            </a:extLst>
          </p:cNvPr>
          <p:cNvSpPr txBox="1">
            <a:spLocks noChangeArrowheads="1"/>
          </p:cNvSpPr>
          <p:nvPr>
            <p:custDataLst>
              <p:tags r:id="rId10"/>
            </p:custDataLst>
          </p:nvPr>
        </p:nvSpPr>
        <p:spPr bwMode="auto">
          <a:xfrm>
            <a:off x="3575930" y="4435064"/>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92793"/>
                </a:solidFill>
                <a:effectLst/>
                <a:uLnTx/>
                <a:uFillTx/>
                <a:latin typeface="Calibri" panose="020F0502020204030204"/>
                <a:ea typeface="+mn-ea"/>
                <a:cs typeface="+mn-cs"/>
              </a:rPr>
              <a:t>147,0</a:t>
            </a:r>
          </a:p>
        </p:txBody>
      </p:sp>
      <p:grpSp>
        <p:nvGrpSpPr>
          <p:cNvPr id="109" name="Skupina 108">
            <a:extLst>
              <a:ext uri="{FF2B5EF4-FFF2-40B4-BE49-F238E27FC236}">
                <a16:creationId xmlns:a16="http://schemas.microsoft.com/office/drawing/2014/main" id="{9B507F34-3F9B-9A82-E6D6-91D74DE3DDD9}"/>
              </a:ext>
            </a:extLst>
          </p:cNvPr>
          <p:cNvGrpSpPr/>
          <p:nvPr>
            <p:custDataLst>
              <p:tags r:id="rId11"/>
            </p:custDataLst>
          </p:nvPr>
        </p:nvGrpSpPr>
        <p:grpSpPr>
          <a:xfrm>
            <a:off x="2269006" y="5580892"/>
            <a:ext cx="1598088" cy="270207"/>
            <a:chOff x="6748370" y="4154323"/>
            <a:chExt cx="1598088" cy="270207"/>
          </a:xfrm>
        </p:grpSpPr>
        <p:sp>
          <p:nvSpPr>
            <p:cNvPr id="110" name="TextovéPole 7">
              <a:extLst>
                <a:ext uri="{FF2B5EF4-FFF2-40B4-BE49-F238E27FC236}">
                  <a16:creationId xmlns:a16="http://schemas.microsoft.com/office/drawing/2014/main" id="{1AE32616-C149-2227-CEBA-4EB653233918}"/>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11" name="Rectangle 53">
              <a:extLst>
                <a:ext uri="{FF2B5EF4-FFF2-40B4-BE49-F238E27FC236}">
                  <a16:creationId xmlns:a16="http://schemas.microsoft.com/office/drawing/2014/main" id="{A4DDDB55-4A90-DBE4-D6A1-43DBA3971990}"/>
                </a:ext>
              </a:extLst>
            </p:cNvPr>
            <p:cNvSpPr>
              <a:spLocks/>
            </p:cNvSpPr>
            <p:nvPr/>
          </p:nvSpPr>
          <p:spPr>
            <a:xfrm>
              <a:off x="6760227" y="4267168"/>
              <a:ext cx="156287" cy="154800"/>
            </a:xfrm>
            <a:prstGeom prst="rect">
              <a:avLst/>
            </a:prstGeom>
            <a:solidFill>
              <a:srgbClr val="EFBEDE"/>
            </a:solidFill>
            <a:ln w="3175" cap="flat" cmpd="sng" algn="ctr">
              <a:solidFill>
                <a:srgbClr val="EFBEDE"/>
              </a:solid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70">
              <a:extLst>
                <a:ext uri="{FF2B5EF4-FFF2-40B4-BE49-F238E27FC236}">
                  <a16:creationId xmlns:a16="http://schemas.microsoft.com/office/drawing/2014/main" id="{3921751C-BDA1-3F18-3A35-02830E73DC75}"/>
                </a:ext>
              </a:extLst>
            </p:cNvPr>
            <p:cNvCxnSpPr/>
            <p:nvPr/>
          </p:nvCxnSpPr>
          <p:spPr>
            <a:xfrm>
              <a:off x="6748370" y="4213151"/>
              <a:ext cx="180000" cy="0"/>
            </a:xfrm>
            <a:prstGeom prst="line">
              <a:avLst/>
            </a:prstGeom>
            <a:noFill/>
            <a:ln w="19050" cap="flat" cmpd="sng" algn="ctr">
              <a:solidFill>
                <a:srgbClr val="C92793"/>
              </a:solidFill>
              <a:prstDash val="solid"/>
              <a:miter lim="800000"/>
            </a:ln>
            <a:effectLst/>
          </p:spPr>
        </p:cxnSp>
        <p:sp>
          <p:nvSpPr>
            <p:cNvPr id="113" name="TextovéPole 7">
              <a:extLst>
                <a:ext uri="{FF2B5EF4-FFF2-40B4-BE49-F238E27FC236}">
                  <a16:creationId xmlns:a16="http://schemas.microsoft.com/office/drawing/2014/main" id="{A86ABF18-7A8E-E0F9-B586-C253CC9A3083}"/>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sp>
        <p:nvSpPr>
          <p:cNvPr id="114" name="TextovéPole 7">
            <a:extLst>
              <a:ext uri="{FF2B5EF4-FFF2-40B4-BE49-F238E27FC236}">
                <a16:creationId xmlns:a16="http://schemas.microsoft.com/office/drawing/2014/main" id="{0B4475B9-4B97-6A51-B24F-BC7DD24C540C}"/>
              </a:ext>
            </a:extLst>
          </p:cNvPr>
          <p:cNvSpPr txBox="1">
            <a:spLocks noChangeArrowheads="1"/>
          </p:cNvSpPr>
          <p:nvPr>
            <p:custDataLst>
              <p:tags r:id="rId12"/>
            </p:custDataLst>
          </p:nvPr>
        </p:nvSpPr>
        <p:spPr bwMode="auto">
          <a:xfrm>
            <a:off x="3572668" y="4567368"/>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prstClr val="black"/>
                </a:solidFill>
                <a:effectLst/>
                <a:uLnTx/>
                <a:uFillTx/>
                <a:latin typeface="Calibri" panose="020F0502020204030204"/>
                <a:ea typeface="+mn-ea"/>
                <a:cs typeface="+mn-cs"/>
              </a:rPr>
              <a:t>136,7</a:t>
            </a:r>
          </a:p>
        </p:txBody>
      </p:sp>
      <p:cxnSp>
        <p:nvCxnSpPr>
          <p:cNvPr id="115" name="Straight Connector 70">
            <a:extLst>
              <a:ext uri="{FF2B5EF4-FFF2-40B4-BE49-F238E27FC236}">
                <a16:creationId xmlns:a16="http://schemas.microsoft.com/office/drawing/2014/main" id="{D28A3813-EA35-D228-7870-772338F15A58}"/>
              </a:ext>
            </a:extLst>
          </p:cNvPr>
          <p:cNvCxnSpPr/>
          <p:nvPr>
            <p:custDataLst>
              <p:tags r:id="rId13"/>
            </p:custDataLst>
          </p:nvPr>
        </p:nvCxnSpPr>
        <p:spPr>
          <a:xfrm>
            <a:off x="2277240" y="5496395"/>
            <a:ext cx="180000" cy="0"/>
          </a:xfrm>
          <a:prstGeom prst="line">
            <a:avLst/>
          </a:prstGeom>
          <a:noFill/>
          <a:ln w="19050" cap="flat" cmpd="sng" algn="ctr">
            <a:solidFill>
              <a:sysClr val="windowText" lastClr="000000"/>
            </a:solidFill>
            <a:prstDash val="solid"/>
            <a:miter lim="800000"/>
          </a:ln>
          <a:effectLst/>
        </p:spPr>
      </p:cxnSp>
      <p:sp>
        <p:nvSpPr>
          <p:cNvPr id="116" name="TextovéPole 7">
            <a:extLst>
              <a:ext uri="{FF2B5EF4-FFF2-40B4-BE49-F238E27FC236}">
                <a16:creationId xmlns:a16="http://schemas.microsoft.com/office/drawing/2014/main" id="{91456926-4908-55B9-0ABD-7411C76F5DB4}"/>
              </a:ext>
            </a:extLst>
          </p:cNvPr>
          <p:cNvSpPr txBox="1">
            <a:spLocks noChangeArrowheads="1"/>
          </p:cNvSpPr>
          <p:nvPr>
            <p:custDataLst>
              <p:tags r:id="rId14"/>
            </p:custDataLst>
          </p:nvPr>
        </p:nvSpPr>
        <p:spPr bwMode="auto">
          <a:xfrm>
            <a:off x="2563437" y="5437567"/>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graphicFrame>
        <p:nvGraphicFramePr>
          <p:cNvPr id="117" name="Object 3">
            <a:extLst>
              <a:ext uri="{FF2B5EF4-FFF2-40B4-BE49-F238E27FC236}">
                <a16:creationId xmlns:a16="http://schemas.microsoft.com/office/drawing/2014/main" id="{20E06E9A-F284-EA96-3C39-4941D68F919A}"/>
              </a:ext>
            </a:extLst>
          </p:cNvPr>
          <p:cNvGraphicFramePr>
            <a:graphicFrameLocks/>
          </p:cNvGraphicFramePr>
          <p:nvPr>
            <p:custDataLst>
              <p:tags r:id="rId15"/>
            </p:custDataLst>
          </p:nvPr>
        </p:nvGraphicFramePr>
        <p:xfrm>
          <a:off x="8592402" y="3911524"/>
          <a:ext cx="2865600" cy="2505600"/>
        </p:xfrm>
        <a:graphic>
          <a:graphicData uri="http://schemas.openxmlformats.org/drawingml/2006/chart">
            <c:chart xmlns:c="http://schemas.openxmlformats.org/drawingml/2006/chart" xmlns:r="http://schemas.openxmlformats.org/officeDocument/2006/relationships" r:id="rId63"/>
          </a:graphicData>
        </a:graphic>
      </p:graphicFrame>
      <p:graphicFrame>
        <p:nvGraphicFramePr>
          <p:cNvPr id="118" name="Object 3">
            <a:extLst>
              <a:ext uri="{FF2B5EF4-FFF2-40B4-BE49-F238E27FC236}">
                <a16:creationId xmlns:a16="http://schemas.microsoft.com/office/drawing/2014/main" id="{F749CF38-ED9E-D245-E993-9A303A24EE75}"/>
              </a:ext>
            </a:extLst>
          </p:cNvPr>
          <p:cNvGraphicFramePr>
            <a:graphicFrameLocks/>
          </p:cNvGraphicFramePr>
          <p:nvPr>
            <p:custDataLst>
              <p:tags r:id="rId16"/>
            </p:custDataLst>
          </p:nvPr>
        </p:nvGraphicFramePr>
        <p:xfrm>
          <a:off x="885824" y="1151743"/>
          <a:ext cx="2865600" cy="2505600"/>
        </p:xfrm>
        <a:graphic>
          <a:graphicData uri="http://schemas.openxmlformats.org/drawingml/2006/chart">
            <c:chart xmlns:c="http://schemas.openxmlformats.org/drawingml/2006/chart" xmlns:r="http://schemas.openxmlformats.org/officeDocument/2006/relationships" r:id="rId64"/>
          </a:graphicData>
        </a:graphic>
      </p:graphicFrame>
      <p:sp>
        <p:nvSpPr>
          <p:cNvPr id="119" name="Text Box 6">
            <a:extLst>
              <a:ext uri="{FF2B5EF4-FFF2-40B4-BE49-F238E27FC236}">
                <a16:creationId xmlns:a16="http://schemas.microsoft.com/office/drawing/2014/main" id="{51C5AAD2-D4EC-1AD6-AEC4-A6CEB3EF8240}"/>
              </a:ext>
            </a:extLst>
          </p:cNvPr>
          <p:cNvSpPr txBox="1">
            <a:spLocks noChangeArrowheads="1"/>
          </p:cNvSpPr>
          <p:nvPr>
            <p:custDataLst>
              <p:tags r:id="rId17"/>
            </p:custDataLst>
          </p:nvPr>
        </p:nvSpPr>
        <p:spPr bwMode="auto">
          <a:xfrm>
            <a:off x="9157865" y="3822431"/>
            <a:ext cx="1738192" cy="212670"/>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pl-PL" sz="1200" b="1" i="0" u="none" strike="noStrike" kern="0" cap="none" spc="0" normalizeH="0" baseline="0" noProof="0">
                <a:ln>
                  <a:noFill/>
                </a:ln>
                <a:solidFill>
                  <a:srgbClr val="000000"/>
                </a:solidFill>
                <a:effectLst/>
                <a:uLnTx/>
                <a:uFillTx/>
                <a:latin typeface="Calibri" panose="020F0502020204030204"/>
                <a:ea typeface="+mn-ea"/>
                <a:cs typeface="+mn-cs"/>
              </a:rPr>
              <a:t>ZN prostaty (C61)</a:t>
            </a:r>
          </a:p>
        </p:txBody>
      </p:sp>
      <p:sp>
        <p:nvSpPr>
          <p:cNvPr id="120" name="TextovéPole 7">
            <a:extLst>
              <a:ext uri="{FF2B5EF4-FFF2-40B4-BE49-F238E27FC236}">
                <a16:creationId xmlns:a16="http://schemas.microsoft.com/office/drawing/2014/main" id="{962898A3-ED82-729B-B38B-2192CBB1B744}"/>
              </a:ext>
            </a:extLst>
          </p:cNvPr>
          <p:cNvSpPr txBox="1">
            <a:spLocks noChangeArrowheads="1"/>
          </p:cNvSpPr>
          <p:nvPr>
            <p:custDataLst>
              <p:tags r:id="rId18"/>
            </p:custDataLst>
          </p:nvPr>
        </p:nvSpPr>
        <p:spPr bwMode="auto">
          <a:xfrm>
            <a:off x="11278916" y="4492229"/>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1442A0"/>
                </a:solidFill>
                <a:effectLst/>
                <a:uLnTx/>
                <a:uFillTx/>
                <a:latin typeface="Calibri" panose="020F0502020204030204"/>
                <a:ea typeface="+mn-ea"/>
                <a:cs typeface="+mn-cs"/>
              </a:rPr>
              <a:t>172,8</a:t>
            </a:r>
          </a:p>
        </p:txBody>
      </p:sp>
      <p:sp>
        <p:nvSpPr>
          <p:cNvPr id="121" name="Text Box 6">
            <a:extLst>
              <a:ext uri="{FF2B5EF4-FFF2-40B4-BE49-F238E27FC236}">
                <a16:creationId xmlns:a16="http://schemas.microsoft.com/office/drawing/2014/main" id="{D5E8403D-DA03-F379-250B-489952975656}"/>
              </a:ext>
            </a:extLst>
          </p:cNvPr>
          <p:cNvSpPr txBox="1">
            <a:spLocks noChangeArrowheads="1"/>
          </p:cNvSpPr>
          <p:nvPr>
            <p:custDataLst>
              <p:tags r:id="rId19"/>
            </p:custDataLst>
          </p:nvPr>
        </p:nvSpPr>
        <p:spPr bwMode="auto">
          <a:xfrm>
            <a:off x="9169703" y="1002839"/>
            <a:ext cx="1871076" cy="231750"/>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ZN ledviny (C64)</a:t>
            </a:r>
          </a:p>
        </p:txBody>
      </p:sp>
      <p:graphicFrame>
        <p:nvGraphicFramePr>
          <p:cNvPr id="122" name="Object 3">
            <a:extLst>
              <a:ext uri="{FF2B5EF4-FFF2-40B4-BE49-F238E27FC236}">
                <a16:creationId xmlns:a16="http://schemas.microsoft.com/office/drawing/2014/main" id="{6C613E57-D317-F444-5CEC-039C06B1CB5D}"/>
              </a:ext>
            </a:extLst>
          </p:cNvPr>
          <p:cNvGraphicFramePr>
            <a:graphicFrameLocks/>
          </p:cNvGraphicFramePr>
          <p:nvPr>
            <p:custDataLst>
              <p:tags r:id="rId20"/>
            </p:custDataLst>
          </p:nvPr>
        </p:nvGraphicFramePr>
        <p:xfrm>
          <a:off x="8593478" y="1150961"/>
          <a:ext cx="2865600" cy="2505600"/>
        </p:xfrm>
        <a:graphic>
          <a:graphicData uri="http://schemas.openxmlformats.org/drawingml/2006/chart">
            <c:chart xmlns:c="http://schemas.openxmlformats.org/drawingml/2006/chart" xmlns:r="http://schemas.openxmlformats.org/officeDocument/2006/relationships" r:id="rId65"/>
          </a:graphicData>
        </a:graphic>
      </p:graphicFrame>
      <p:sp>
        <p:nvSpPr>
          <p:cNvPr id="123" name="Text Box 4">
            <a:extLst>
              <a:ext uri="{FF2B5EF4-FFF2-40B4-BE49-F238E27FC236}">
                <a16:creationId xmlns:a16="http://schemas.microsoft.com/office/drawing/2014/main" id="{6DBBC0AA-27D3-94C3-FE3F-771788E8EE98}"/>
              </a:ext>
            </a:extLst>
          </p:cNvPr>
          <p:cNvSpPr txBox="1">
            <a:spLocks noChangeArrowheads="1"/>
          </p:cNvSpPr>
          <p:nvPr>
            <p:custDataLst>
              <p:tags r:id="rId21"/>
            </p:custDataLst>
          </p:nvPr>
        </p:nvSpPr>
        <p:spPr bwMode="auto">
          <a:xfrm rot="16200000">
            <a:off x="7639802" y="2159393"/>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osob</a:t>
            </a:r>
          </a:p>
        </p:txBody>
      </p:sp>
      <p:sp>
        <p:nvSpPr>
          <p:cNvPr id="124" name="Text Box 5">
            <a:extLst>
              <a:ext uri="{FF2B5EF4-FFF2-40B4-BE49-F238E27FC236}">
                <a16:creationId xmlns:a16="http://schemas.microsoft.com/office/drawing/2014/main" id="{5F4B0AB0-7B3E-C475-A360-DBA36E47FA8B}"/>
              </a:ext>
            </a:extLst>
          </p:cNvPr>
          <p:cNvSpPr txBox="1">
            <a:spLocks noChangeArrowheads="1"/>
          </p:cNvSpPr>
          <p:nvPr>
            <p:custDataLst>
              <p:tags r:id="rId22"/>
            </p:custDataLst>
          </p:nvPr>
        </p:nvSpPr>
        <p:spPr bwMode="auto">
          <a:xfrm>
            <a:off x="11239315" y="3388483"/>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25" name="TextovéPole 7">
            <a:extLst>
              <a:ext uri="{FF2B5EF4-FFF2-40B4-BE49-F238E27FC236}">
                <a16:creationId xmlns:a16="http://schemas.microsoft.com/office/drawing/2014/main" id="{FD0B5F6E-04C2-FF80-CA91-BD5636A05E22}"/>
              </a:ext>
            </a:extLst>
          </p:cNvPr>
          <p:cNvSpPr txBox="1">
            <a:spLocks noChangeArrowheads="1"/>
          </p:cNvSpPr>
          <p:nvPr>
            <p:custDataLst>
              <p:tags r:id="rId23"/>
            </p:custDataLst>
          </p:nvPr>
        </p:nvSpPr>
        <p:spPr bwMode="auto">
          <a:xfrm>
            <a:off x="11284042" y="1937225"/>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C9900"/>
                </a:solidFill>
                <a:effectLst/>
                <a:uLnTx/>
                <a:uFillTx/>
                <a:latin typeface="Calibri" panose="020F0502020204030204"/>
                <a:ea typeface="+mn-ea"/>
                <a:cs typeface="+mn-cs"/>
              </a:rPr>
              <a:t>30,8</a:t>
            </a:r>
          </a:p>
        </p:txBody>
      </p:sp>
      <p:grpSp>
        <p:nvGrpSpPr>
          <p:cNvPr id="126" name="Skupina 125">
            <a:extLst>
              <a:ext uri="{FF2B5EF4-FFF2-40B4-BE49-F238E27FC236}">
                <a16:creationId xmlns:a16="http://schemas.microsoft.com/office/drawing/2014/main" id="{B281DD8B-81CC-5472-FAB5-B749251BDEBC}"/>
              </a:ext>
            </a:extLst>
          </p:cNvPr>
          <p:cNvGrpSpPr/>
          <p:nvPr>
            <p:custDataLst>
              <p:tags r:id="rId24"/>
            </p:custDataLst>
          </p:nvPr>
        </p:nvGrpSpPr>
        <p:grpSpPr>
          <a:xfrm>
            <a:off x="9977118" y="2802399"/>
            <a:ext cx="1598088" cy="270207"/>
            <a:chOff x="6748370" y="4154323"/>
            <a:chExt cx="1598088" cy="270207"/>
          </a:xfrm>
        </p:grpSpPr>
        <p:sp>
          <p:nvSpPr>
            <p:cNvPr id="127" name="TextovéPole 7">
              <a:extLst>
                <a:ext uri="{FF2B5EF4-FFF2-40B4-BE49-F238E27FC236}">
                  <a16:creationId xmlns:a16="http://schemas.microsoft.com/office/drawing/2014/main" id="{D4000A88-75E9-F30E-8EE9-283CEE8E11A1}"/>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28" name="Rectangle 53">
              <a:extLst>
                <a:ext uri="{FF2B5EF4-FFF2-40B4-BE49-F238E27FC236}">
                  <a16:creationId xmlns:a16="http://schemas.microsoft.com/office/drawing/2014/main" id="{82A471BF-FDFD-86D4-19F4-350F45E4DA14}"/>
                </a:ext>
              </a:extLst>
            </p:cNvPr>
            <p:cNvSpPr>
              <a:spLocks/>
            </p:cNvSpPr>
            <p:nvPr/>
          </p:nvSpPr>
          <p:spPr>
            <a:xfrm>
              <a:off x="6760227" y="4267168"/>
              <a:ext cx="156287" cy="154800"/>
            </a:xfrm>
            <a:prstGeom prst="rect">
              <a:avLst/>
            </a:prstGeom>
            <a:solidFill>
              <a:srgbClr val="F0E0B2"/>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29" name="Straight Connector 70">
              <a:extLst>
                <a:ext uri="{FF2B5EF4-FFF2-40B4-BE49-F238E27FC236}">
                  <a16:creationId xmlns:a16="http://schemas.microsoft.com/office/drawing/2014/main" id="{36089E84-7D56-EEFC-2FD8-90AE66237F6D}"/>
                </a:ext>
              </a:extLst>
            </p:cNvPr>
            <p:cNvCxnSpPr/>
            <p:nvPr/>
          </p:nvCxnSpPr>
          <p:spPr>
            <a:xfrm>
              <a:off x="6748370" y="4213151"/>
              <a:ext cx="180000" cy="0"/>
            </a:xfrm>
            <a:prstGeom prst="line">
              <a:avLst/>
            </a:prstGeom>
            <a:noFill/>
            <a:ln w="19050" cap="flat" cmpd="sng" algn="ctr">
              <a:solidFill>
                <a:srgbClr val="CC9900"/>
              </a:solidFill>
              <a:prstDash val="solid"/>
              <a:miter lim="800000"/>
            </a:ln>
            <a:effectLst/>
          </p:spPr>
        </p:cxnSp>
        <p:sp>
          <p:nvSpPr>
            <p:cNvPr id="130" name="TextovéPole 7">
              <a:extLst>
                <a:ext uri="{FF2B5EF4-FFF2-40B4-BE49-F238E27FC236}">
                  <a16:creationId xmlns:a16="http://schemas.microsoft.com/office/drawing/2014/main" id="{D9A6EDF5-FD4B-F764-8752-CB12621F2186}"/>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sp>
        <p:nvSpPr>
          <p:cNvPr id="131" name="TextovéPole 7">
            <a:extLst>
              <a:ext uri="{FF2B5EF4-FFF2-40B4-BE49-F238E27FC236}">
                <a16:creationId xmlns:a16="http://schemas.microsoft.com/office/drawing/2014/main" id="{AF295BDE-3C42-1B6E-1901-2FFF7D594D79}"/>
              </a:ext>
            </a:extLst>
          </p:cNvPr>
          <p:cNvSpPr txBox="1">
            <a:spLocks noChangeArrowheads="1"/>
          </p:cNvSpPr>
          <p:nvPr>
            <p:custDataLst>
              <p:tags r:id="rId25"/>
            </p:custDataLst>
          </p:nvPr>
        </p:nvSpPr>
        <p:spPr bwMode="auto">
          <a:xfrm>
            <a:off x="11288395" y="2057215"/>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00000"/>
                </a:solidFill>
                <a:effectLst/>
                <a:uLnTx/>
                <a:uFillTx/>
                <a:latin typeface="Calibri" panose="020F0502020204030204"/>
                <a:ea typeface="+mn-ea"/>
                <a:cs typeface="+mn-cs"/>
              </a:rPr>
              <a:t>26,6</a:t>
            </a:r>
          </a:p>
        </p:txBody>
      </p:sp>
      <p:cxnSp>
        <p:nvCxnSpPr>
          <p:cNvPr id="132" name="Straight Connector 70">
            <a:extLst>
              <a:ext uri="{FF2B5EF4-FFF2-40B4-BE49-F238E27FC236}">
                <a16:creationId xmlns:a16="http://schemas.microsoft.com/office/drawing/2014/main" id="{78F0A6B7-6B9E-F9DF-9EF0-29F3E9F21AA9}"/>
              </a:ext>
            </a:extLst>
          </p:cNvPr>
          <p:cNvCxnSpPr/>
          <p:nvPr>
            <p:custDataLst>
              <p:tags r:id="rId26"/>
            </p:custDataLst>
          </p:nvPr>
        </p:nvCxnSpPr>
        <p:spPr>
          <a:xfrm>
            <a:off x="9985352" y="2746879"/>
            <a:ext cx="180000" cy="0"/>
          </a:xfrm>
          <a:prstGeom prst="line">
            <a:avLst/>
          </a:prstGeom>
          <a:noFill/>
          <a:ln w="19050" cap="flat" cmpd="sng" algn="ctr">
            <a:solidFill>
              <a:srgbClr val="C00000"/>
            </a:solidFill>
            <a:prstDash val="solid"/>
            <a:miter lim="800000"/>
          </a:ln>
          <a:effectLst/>
        </p:spPr>
      </p:cxnSp>
      <p:sp>
        <p:nvSpPr>
          <p:cNvPr id="133" name="TextovéPole 7">
            <a:extLst>
              <a:ext uri="{FF2B5EF4-FFF2-40B4-BE49-F238E27FC236}">
                <a16:creationId xmlns:a16="http://schemas.microsoft.com/office/drawing/2014/main" id="{7CAB30FC-B648-C721-734F-F9D05CC6400C}"/>
              </a:ext>
            </a:extLst>
          </p:cNvPr>
          <p:cNvSpPr txBox="1">
            <a:spLocks noChangeArrowheads="1"/>
          </p:cNvSpPr>
          <p:nvPr>
            <p:custDataLst>
              <p:tags r:id="rId27"/>
            </p:custDataLst>
          </p:nvPr>
        </p:nvSpPr>
        <p:spPr bwMode="auto">
          <a:xfrm>
            <a:off x="10271549" y="2688051"/>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sp>
        <p:nvSpPr>
          <p:cNvPr id="134" name="Text Box 5">
            <a:extLst>
              <a:ext uri="{FF2B5EF4-FFF2-40B4-BE49-F238E27FC236}">
                <a16:creationId xmlns:a16="http://schemas.microsoft.com/office/drawing/2014/main" id="{71D54A26-9019-919E-E0DA-BC1B3BE3096C}"/>
              </a:ext>
            </a:extLst>
          </p:cNvPr>
          <p:cNvSpPr txBox="1">
            <a:spLocks noChangeArrowheads="1"/>
          </p:cNvSpPr>
          <p:nvPr>
            <p:custDataLst>
              <p:tags r:id="rId28"/>
            </p:custDataLst>
          </p:nvPr>
        </p:nvSpPr>
        <p:spPr bwMode="auto">
          <a:xfrm>
            <a:off x="3531205" y="6147520"/>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35" name="Text Box 4">
            <a:extLst>
              <a:ext uri="{FF2B5EF4-FFF2-40B4-BE49-F238E27FC236}">
                <a16:creationId xmlns:a16="http://schemas.microsoft.com/office/drawing/2014/main" id="{A0C759E9-0CCF-DC50-4CB9-01D7C71950A8}"/>
              </a:ext>
            </a:extLst>
          </p:cNvPr>
          <p:cNvSpPr txBox="1">
            <a:spLocks noChangeArrowheads="1"/>
          </p:cNvSpPr>
          <p:nvPr>
            <p:custDataLst>
              <p:tags r:id="rId29"/>
            </p:custDataLst>
          </p:nvPr>
        </p:nvSpPr>
        <p:spPr bwMode="auto">
          <a:xfrm rot="16200000">
            <a:off x="-67852" y="2160175"/>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osob</a:t>
            </a:r>
          </a:p>
        </p:txBody>
      </p:sp>
      <p:sp>
        <p:nvSpPr>
          <p:cNvPr id="136" name="Text Box 5">
            <a:extLst>
              <a:ext uri="{FF2B5EF4-FFF2-40B4-BE49-F238E27FC236}">
                <a16:creationId xmlns:a16="http://schemas.microsoft.com/office/drawing/2014/main" id="{6231B986-CC0B-F9B7-CEE0-75AA8C67A492}"/>
              </a:ext>
            </a:extLst>
          </p:cNvPr>
          <p:cNvSpPr txBox="1">
            <a:spLocks noChangeArrowheads="1"/>
          </p:cNvSpPr>
          <p:nvPr>
            <p:custDataLst>
              <p:tags r:id="rId30"/>
            </p:custDataLst>
          </p:nvPr>
        </p:nvSpPr>
        <p:spPr bwMode="auto">
          <a:xfrm>
            <a:off x="3531661" y="3389265"/>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37" name="TextovéPole 7">
            <a:extLst>
              <a:ext uri="{FF2B5EF4-FFF2-40B4-BE49-F238E27FC236}">
                <a16:creationId xmlns:a16="http://schemas.microsoft.com/office/drawing/2014/main" id="{255DDE22-188C-052A-FF43-1D07C7FE3CB5}"/>
              </a:ext>
            </a:extLst>
          </p:cNvPr>
          <p:cNvSpPr txBox="1">
            <a:spLocks noChangeArrowheads="1"/>
          </p:cNvSpPr>
          <p:nvPr>
            <p:custDataLst>
              <p:tags r:id="rId31"/>
            </p:custDataLst>
          </p:nvPr>
        </p:nvSpPr>
        <p:spPr bwMode="auto">
          <a:xfrm>
            <a:off x="3576388" y="1966620"/>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C9900"/>
                </a:solidFill>
                <a:effectLst/>
                <a:uLnTx/>
                <a:uFillTx/>
                <a:latin typeface="Calibri" panose="020F0502020204030204"/>
                <a:ea typeface="+mn-ea"/>
                <a:cs typeface="+mn-cs"/>
              </a:rPr>
              <a:t>65,9</a:t>
            </a:r>
          </a:p>
        </p:txBody>
      </p:sp>
      <p:sp>
        <p:nvSpPr>
          <p:cNvPr id="138" name="Text Box 6">
            <a:extLst>
              <a:ext uri="{FF2B5EF4-FFF2-40B4-BE49-F238E27FC236}">
                <a16:creationId xmlns:a16="http://schemas.microsoft.com/office/drawing/2014/main" id="{F86D760A-2DAC-EDFD-D926-EEDFD10E2685}"/>
              </a:ext>
            </a:extLst>
          </p:cNvPr>
          <p:cNvSpPr txBox="1">
            <a:spLocks noChangeArrowheads="1"/>
          </p:cNvSpPr>
          <p:nvPr>
            <p:custDataLst>
              <p:tags r:id="rId32"/>
            </p:custDataLst>
          </p:nvPr>
        </p:nvSpPr>
        <p:spPr bwMode="auto">
          <a:xfrm>
            <a:off x="1227453" y="1002839"/>
            <a:ext cx="2523513" cy="273426"/>
          </a:xfrm>
          <a:prstGeom prst="rect">
            <a:avLst/>
          </a:prstGeom>
          <a:no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ZN tlustého střeva a konečníku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(C18–C20)</a:t>
            </a:r>
          </a:p>
        </p:txBody>
      </p:sp>
      <p:grpSp>
        <p:nvGrpSpPr>
          <p:cNvPr id="139" name="Skupina 138">
            <a:extLst>
              <a:ext uri="{FF2B5EF4-FFF2-40B4-BE49-F238E27FC236}">
                <a16:creationId xmlns:a16="http://schemas.microsoft.com/office/drawing/2014/main" id="{76B4E021-4F79-BE68-467F-E9FBE4BA7C0F}"/>
              </a:ext>
            </a:extLst>
          </p:cNvPr>
          <p:cNvGrpSpPr/>
          <p:nvPr>
            <p:custDataLst>
              <p:tags r:id="rId33"/>
            </p:custDataLst>
          </p:nvPr>
        </p:nvGrpSpPr>
        <p:grpSpPr>
          <a:xfrm>
            <a:off x="2269464" y="2803181"/>
            <a:ext cx="1598088" cy="270207"/>
            <a:chOff x="6748370" y="4154323"/>
            <a:chExt cx="1598088" cy="270207"/>
          </a:xfrm>
        </p:grpSpPr>
        <p:sp>
          <p:nvSpPr>
            <p:cNvPr id="140" name="TextovéPole 7">
              <a:extLst>
                <a:ext uri="{FF2B5EF4-FFF2-40B4-BE49-F238E27FC236}">
                  <a16:creationId xmlns:a16="http://schemas.microsoft.com/office/drawing/2014/main" id="{154300FE-D849-06F3-F6DC-5D9AF7EAC397}"/>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41" name="Rectangle 53">
              <a:extLst>
                <a:ext uri="{FF2B5EF4-FFF2-40B4-BE49-F238E27FC236}">
                  <a16:creationId xmlns:a16="http://schemas.microsoft.com/office/drawing/2014/main" id="{4A154BFD-81D0-C87D-A28E-3E41F1F1B429}"/>
                </a:ext>
              </a:extLst>
            </p:cNvPr>
            <p:cNvSpPr>
              <a:spLocks/>
            </p:cNvSpPr>
            <p:nvPr/>
          </p:nvSpPr>
          <p:spPr>
            <a:xfrm>
              <a:off x="6760227" y="4267168"/>
              <a:ext cx="156287" cy="154800"/>
            </a:xfrm>
            <a:prstGeom prst="rect">
              <a:avLst/>
            </a:prstGeom>
            <a:solidFill>
              <a:srgbClr val="F0E0B2"/>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42" name="Straight Connector 70">
              <a:extLst>
                <a:ext uri="{FF2B5EF4-FFF2-40B4-BE49-F238E27FC236}">
                  <a16:creationId xmlns:a16="http://schemas.microsoft.com/office/drawing/2014/main" id="{E0AC0B01-8F20-A395-4062-B08B4EDE8970}"/>
                </a:ext>
              </a:extLst>
            </p:cNvPr>
            <p:cNvCxnSpPr/>
            <p:nvPr/>
          </p:nvCxnSpPr>
          <p:spPr>
            <a:xfrm>
              <a:off x="6748370" y="4213151"/>
              <a:ext cx="180000" cy="0"/>
            </a:xfrm>
            <a:prstGeom prst="line">
              <a:avLst/>
            </a:prstGeom>
            <a:noFill/>
            <a:ln w="19050" cap="flat" cmpd="sng" algn="ctr">
              <a:solidFill>
                <a:srgbClr val="CC9900"/>
              </a:solidFill>
              <a:prstDash val="solid"/>
              <a:miter lim="800000"/>
            </a:ln>
            <a:effectLst/>
          </p:spPr>
        </p:cxnSp>
        <p:sp>
          <p:nvSpPr>
            <p:cNvPr id="143" name="TextovéPole 7">
              <a:extLst>
                <a:ext uri="{FF2B5EF4-FFF2-40B4-BE49-F238E27FC236}">
                  <a16:creationId xmlns:a16="http://schemas.microsoft.com/office/drawing/2014/main" id="{A0C1F1F3-E92D-08BA-726D-535A97029C28}"/>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sp>
        <p:nvSpPr>
          <p:cNvPr id="144" name="Text Box 6">
            <a:extLst>
              <a:ext uri="{FF2B5EF4-FFF2-40B4-BE49-F238E27FC236}">
                <a16:creationId xmlns:a16="http://schemas.microsoft.com/office/drawing/2014/main" id="{468EE942-65EC-24DE-4D26-FA3880324978}"/>
              </a:ext>
            </a:extLst>
          </p:cNvPr>
          <p:cNvSpPr txBox="1">
            <a:spLocks noChangeArrowheads="1"/>
          </p:cNvSpPr>
          <p:nvPr>
            <p:custDataLst>
              <p:tags r:id="rId34"/>
            </p:custDataLst>
          </p:nvPr>
        </p:nvSpPr>
        <p:spPr bwMode="auto">
          <a:xfrm>
            <a:off x="5043999" y="1002839"/>
            <a:ext cx="2281478" cy="261354"/>
          </a:xfrm>
          <a:prstGeom prst="rect">
            <a:avLst/>
          </a:prstGeom>
          <a:noFill/>
          <a:ln w="9525">
            <a:noFill/>
            <a:miter lim="800000"/>
            <a:headEnd/>
            <a:tailEnd/>
          </a:ln>
        </p:spPr>
        <p:txBody>
          <a:bodyPr lIns="0" tIns="0" rIns="0" bIns="0" anchor="ctr"/>
          <a:lstStyle/>
          <a:p>
            <a:pPr marL="0" marR="0" lvl="0" indent="0" algn="ctr" defTabSz="914400" rtl="0" eaLnBrk="1" fontAlgn="b" latinLnBrk="0" hangingPunct="1">
              <a:lnSpc>
                <a:spcPct val="8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ZN průdušnice, průdušky a plíce (C33, C34)</a:t>
            </a:r>
          </a:p>
        </p:txBody>
      </p:sp>
      <p:graphicFrame>
        <p:nvGraphicFramePr>
          <p:cNvPr id="145" name="Object 3">
            <a:extLst>
              <a:ext uri="{FF2B5EF4-FFF2-40B4-BE49-F238E27FC236}">
                <a16:creationId xmlns:a16="http://schemas.microsoft.com/office/drawing/2014/main" id="{56C5140F-9763-2ABE-1DAF-0233C2BD7226}"/>
              </a:ext>
            </a:extLst>
          </p:cNvPr>
          <p:cNvGraphicFramePr>
            <a:graphicFrameLocks/>
          </p:cNvGraphicFramePr>
          <p:nvPr>
            <p:custDataLst>
              <p:tags r:id="rId35"/>
            </p:custDataLst>
          </p:nvPr>
        </p:nvGraphicFramePr>
        <p:xfrm>
          <a:off x="4671114" y="1150212"/>
          <a:ext cx="2865600" cy="2505600"/>
        </p:xfrm>
        <a:graphic>
          <a:graphicData uri="http://schemas.openxmlformats.org/drawingml/2006/chart">
            <c:chart xmlns:c="http://schemas.openxmlformats.org/drawingml/2006/chart" xmlns:r="http://schemas.openxmlformats.org/officeDocument/2006/relationships" r:id="rId66"/>
          </a:graphicData>
        </a:graphic>
      </p:graphicFrame>
      <p:sp>
        <p:nvSpPr>
          <p:cNvPr id="146" name="Text Box 4">
            <a:extLst>
              <a:ext uri="{FF2B5EF4-FFF2-40B4-BE49-F238E27FC236}">
                <a16:creationId xmlns:a16="http://schemas.microsoft.com/office/drawing/2014/main" id="{C5729C44-0B60-6824-2EB2-25190ADE5060}"/>
              </a:ext>
            </a:extLst>
          </p:cNvPr>
          <p:cNvSpPr txBox="1">
            <a:spLocks noChangeArrowheads="1"/>
          </p:cNvSpPr>
          <p:nvPr>
            <p:custDataLst>
              <p:tags r:id="rId36"/>
            </p:custDataLst>
          </p:nvPr>
        </p:nvSpPr>
        <p:spPr bwMode="auto">
          <a:xfrm rot="16200000">
            <a:off x="3717438" y="2158644"/>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osob</a:t>
            </a:r>
          </a:p>
        </p:txBody>
      </p:sp>
      <p:sp>
        <p:nvSpPr>
          <p:cNvPr id="147" name="Text Box 5">
            <a:extLst>
              <a:ext uri="{FF2B5EF4-FFF2-40B4-BE49-F238E27FC236}">
                <a16:creationId xmlns:a16="http://schemas.microsoft.com/office/drawing/2014/main" id="{E6BD7083-859A-C389-DA42-3119F89C290C}"/>
              </a:ext>
            </a:extLst>
          </p:cNvPr>
          <p:cNvSpPr txBox="1">
            <a:spLocks noChangeArrowheads="1"/>
          </p:cNvSpPr>
          <p:nvPr>
            <p:custDataLst>
              <p:tags r:id="rId37"/>
            </p:custDataLst>
          </p:nvPr>
        </p:nvSpPr>
        <p:spPr bwMode="auto">
          <a:xfrm>
            <a:off x="7316951" y="338773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48" name="TextovéPole 7">
            <a:extLst>
              <a:ext uri="{FF2B5EF4-FFF2-40B4-BE49-F238E27FC236}">
                <a16:creationId xmlns:a16="http://schemas.microsoft.com/office/drawing/2014/main" id="{D05B41EF-888A-226E-0A14-DDDD98375127}"/>
              </a:ext>
            </a:extLst>
          </p:cNvPr>
          <p:cNvSpPr txBox="1">
            <a:spLocks noChangeArrowheads="1"/>
          </p:cNvSpPr>
          <p:nvPr>
            <p:custDataLst>
              <p:tags r:id="rId38"/>
            </p:custDataLst>
          </p:nvPr>
        </p:nvSpPr>
        <p:spPr bwMode="auto">
          <a:xfrm>
            <a:off x="7361678" y="1907055"/>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C9900"/>
                </a:solidFill>
                <a:effectLst/>
                <a:uLnTx/>
                <a:uFillTx/>
                <a:latin typeface="Calibri" panose="020F0502020204030204"/>
                <a:ea typeface="+mn-ea"/>
                <a:cs typeface="+mn-cs"/>
              </a:rPr>
              <a:t>61,9</a:t>
            </a:r>
          </a:p>
        </p:txBody>
      </p:sp>
      <p:sp>
        <p:nvSpPr>
          <p:cNvPr id="149" name="Text Box 5">
            <a:extLst>
              <a:ext uri="{FF2B5EF4-FFF2-40B4-BE49-F238E27FC236}">
                <a16:creationId xmlns:a16="http://schemas.microsoft.com/office/drawing/2014/main" id="{5D5D8C18-6F1F-F20F-DE55-B75987DC4FDF}"/>
              </a:ext>
            </a:extLst>
          </p:cNvPr>
          <p:cNvSpPr txBox="1">
            <a:spLocks noChangeArrowheads="1"/>
          </p:cNvSpPr>
          <p:nvPr>
            <p:custDataLst>
              <p:tags r:id="rId39"/>
            </p:custDataLst>
          </p:nvPr>
        </p:nvSpPr>
        <p:spPr bwMode="auto">
          <a:xfrm>
            <a:off x="7324158" y="6149051"/>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50" name="Text Box 4">
            <a:extLst>
              <a:ext uri="{FF2B5EF4-FFF2-40B4-BE49-F238E27FC236}">
                <a16:creationId xmlns:a16="http://schemas.microsoft.com/office/drawing/2014/main" id="{06CF4E51-DE54-BDD9-7835-B4C404C397F6}"/>
              </a:ext>
            </a:extLst>
          </p:cNvPr>
          <p:cNvSpPr txBox="1">
            <a:spLocks noChangeArrowheads="1"/>
          </p:cNvSpPr>
          <p:nvPr>
            <p:custDataLst>
              <p:tags r:id="rId40"/>
            </p:custDataLst>
          </p:nvPr>
        </p:nvSpPr>
        <p:spPr bwMode="auto">
          <a:xfrm rot="16200000">
            <a:off x="7638752" y="4977604"/>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osob</a:t>
            </a:r>
          </a:p>
        </p:txBody>
      </p:sp>
      <p:sp>
        <p:nvSpPr>
          <p:cNvPr id="151" name="Text Box 5">
            <a:extLst>
              <a:ext uri="{FF2B5EF4-FFF2-40B4-BE49-F238E27FC236}">
                <a16:creationId xmlns:a16="http://schemas.microsoft.com/office/drawing/2014/main" id="{DAD5FF74-C7EB-57BB-04AC-568BD52CC4A8}"/>
              </a:ext>
            </a:extLst>
          </p:cNvPr>
          <p:cNvSpPr txBox="1">
            <a:spLocks noChangeArrowheads="1"/>
          </p:cNvSpPr>
          <p:nvPr>
            <p:custDataLst>
              <p:tags r:id="rId41"/>
            </p:custDataLst>
          </p:nvPr>
        </p:nvSpPr>
        <p:spPr bwMode="auto">
          <a:xfrm>
            <a:off x="11238265" y="614954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52" name="Text Box 4">
            <a:extLst>
              <a:ext uri="{FF2B5EF4-FFF2-40B4-BE49-F238E27FC236}">
                <a16:creationId xmlns:a16="http://schemas.microsoft.com/office/drawing/2014/main" id="{B98AB5BA-A848-A79B-B647-AB5D2903E714}"/>
              </a:ext>
            </a:extLst>
          </p:cNvPr>
          <p:cNvSpPr txBox="1">
            <a:spLocks noChangeArrowheads="1"/>
          </p:cNvSpPr>
          <p:nvPr>
            <p:custDataLst>
              <p:tags r:id="rId42"/>
            </p:custDataLst>
          </p:nvPr>
        </p:nvSpPr>
        <p:spPr bwMode="auto">
          <a:xfrm rot="16200000">
            <a:off x="7638726" y="4929481"/>
            <a:ext cx="1728787" cy="123825"/>
          </a:xfrm>
          <a:prstGeom prst="rect">
            <a:avLst/>
          </a:prstGeom>
          <a:solidFill>
            <a:sysClr val="window" lastClr="FFFFFF"/>
          </a:solidFill>
          <a:ln w="9525">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latin typeface="Calibri" panose="020F0502020204030204"/>
                <a:ea typeface="+mn-ea"/>
                <a:cs typeface="Arial" panose="020B0604020202020204" pitchFamily="34" charset="0"/>
              </a:rPr>
              <a:t>Počet na 100 000 mužů</a:t>
            </a:r>
          </a:p>
        </p:txBody>
      </p:sp>
      <p:sp>
        <p:nvSpPr>
          <p:cNvPr id="153" name="Text Box 5">
            <a:extLst>
              <a:ext uri="{FF2B5EF4-FFF2-40B4-BE49-F238E27FC236}">
                <a16:creationId xmlns:a16="http://schemas.microsoft.com/office/drawing/2014/main" id="{BD7E95F9-47ED-BCA5-E5F1-5B77AD777DDC}"/>
              </a:ext>
            </a:extLst>
          </p:cNvPr>
          <p:cNvSpPr txBox="1">
            <a:spLocks noChangeArrowheads="1"/>
          </p:cNvSpPr>
          <p:nvPr>
            <p:custDataLst>
              <p:tags r:id="rId43"/>
            </p:custDataLst>
          </p:nvPr>
        </p:nvSpPr>
        <p:spPr bwMode="auto">
          <a:xfrm>
            <a:off x="11238239" y="6149046"/>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grpSp>
        <p:nvGrpSpPr>
          <p:cNvPr id="154" name="Skupina 153">
            <a:extLst>
              <a:ext uri="{FF2B5EF4-FFF2-40B4-BE49-F238E27FC236}">
                <a16:creationId xmlns:a16="http://schemas.microsoft.com/office/drawing/2014/main" id="{413F6033-37EA-5D8C-3365-9B6625AFAD56}"/>
              </a:ext>
            </a:extLst>
          </p:cNvPr>
          <p:cNvGrpSpPr/>
          <p:nvPr>
            <p:custDataLst>
              <p:tags r:id="rId44"/>
            </p:custDataLst>
          </p:nvPr>
        </p:nvGrpSpPr>
        <p:grpSpPr>
          <a:xfrm>
            <a:off x="10345786" y="5588719"/>
            <a:ext cx="1598088" cy="270207"/>
            <a:chOff x="6748370" y="4154323"/>
            <a:chExt cx="1598088" cy="270207"/>
          </a:xfrm>
        </p:grpSpPr>
        <p:sp>
          <p:nvSpPr>
            <p:cNvPr id="155" name="TextovéPole 7">
              <a:extLst>
                <a:ext uri="{FF2B5EF4-FFF2-40B4-BE49-F238E27FC236}">
                  <a16:creationId xmlns:a16="http://schemas.microsoft.com/office/drawing/2014/main" id="{BAC4ADEB-84A8-DD8D-216D-C593638C1A02}"/>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56" name="Rectangle 53">
              <a:extLst>
                <a:ext uri="{FF2B5EF4-FFF2-40B4-BE49-F238E27FC236}">
                  <a16:creationId xmlns:a16="http://schemas.microsoft.com/office/drawing/2014/main" id="{73F25B0C-BB9E-C2E9-8580-2C83327A7A34}"/>
                </a:ext>
              </a:extLst>
            </p:cNvPr>
            <p:cNvSpPr>
              <a:spLocks/>
            </p:cNvSpPr>
            <p:nvPr/>
          </p:nvSpPr>
          <p:spPr>
            <a:xfrm>
              <a:off x="6760227" y="4267168"/>
              <a:ext cx="156287" cy="154800"/>
            </a:xfrm>
            <a:prstGeom prst="rect">
              <a:avLst/>
            </a:prstGeom>
            <a:solidFill>
              <a:srgbClr val="B8C6E2"/>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57" name="Straight Connector 70">
              <a:extLst>
                <a:ext uri="{FF2B5EF4-FFF2-40B4-BE49-F238E27FC236}">
                  <a16:creationId xmlns:a16="http://schemas.microsoft.com/office/drawing/2014/main" id="{9A038F4B-071A-BAA8-D593-BC3023979B99}"/>
                </a:ext>
              </a:extLst>
            </p:cNvPr>
            <p:cNvCxnSpPr/>
            <p:nvPr/>
          </p:nvCxnSpPr>
          <p:spPr>
            <a:xfrm>
              <a:off x="6748370" y="4213151"/>
              <a:ext cx="180000" cy="0"/>
            </a:xfrm>
            <a:prstGeom prst="line">
              <a:avLst/>
            </a:prstGeom>
            <a:noFill/>
            <a:ln w="19050" cap="flat" cmpd="sng" algn="ctr">
              <a:solidFill>
                <a:srgbClr val="1442A0"/>
              </a:solidFill>
              <a:prstDash val="solid"/>
              <a:miter lim="800000"/>
            </a:ln>
            <a:effectLst/>
          </p:spPr>
        </p:cxnSp>
        <p:sp>
          <p:nvSpPr>
            <p:cNvPr id="158" name="TextovéPole 7">
              <a:extLst>
                <a:ext uri="{FF2B5EF4-FFF2-40B4-BE49-F238E27FC236}">
                  <a16:creationId xmlns:a16="http://schemas.microsoft.com/office/drawing/2014/main" id="{746A7F5C-528A-DC3F-4330-1944C8A5F5E1}"/>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sp>
        <p:nvSpPr>
          <p:cNvPr id="159" name="TextovéPole 7">
            <a:extLst>
              <a:ext uri="{FF2B5EF4-FFF2-40B4-BE49-F238E27FC236}">
                <a16:creationId xmlns:a16="http://schemas.microsoft.com/office/drawing/2014/main" id="{A97C22F8-6F76-BE82-A232-5FA6A91319AA}"/>
              </a:ext>
            </a:extLst>
          </p:cNvPr>
          <p:cNvSpPr txBox="1">
            <a:spLocks noChangeArrowheads="1"/>
          </p:cNvSpPr>
          <p:nvPr>
            <p:custDataLst>
              <p:tags r:id="rId45"/>
            </p:custDataLst>
          </p:nvPr>
        </p:nvSpPr>
        <p:spPr bwMode="auto">
          <a:xfrm>
            <a:off x="3580739" y="2082083"/>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00000"/>
                </a:solidFill>
                <a:effectLst/>
                <a:uLnTx/>
                <a:uFillTx/>
                <a:latin typeface="Calibri" panose="020F0502020204030204"/>
                <a:ea typeface="+mn-ea"/>
                <a:cs typeface="+mn-cs"/>
              </a:rPr>
              <a:t>63,5</a:t>
            </a:r>
          </a:p>
        </p:txBody>
      </p:sp>
      <p:sp>
        <p:nvSpPr>
          <p:cNvPr id="160" name="TextovéPole 7">
            <a:extLst>
              <a:ext uri="{FF2B5EF4-FFF2-40B4-BE49-F238E27FC236}">
                <a16:creationId xmlns:a16="http://schemas.microsoft.com/office/drawing/2014/main" id="{3A449387-CFE2-B6F5-0F50-907B18F70B1F}"/>
              </a:ext>
            </a:extLst>
          </p:cNvPr>
          <p:cNvSpPr txBox="1">
            <a:spLocks noChangeArrowheads="1"/>
          </p:cNvSpPr>
          <p:nvPr>
            <p:custDataLst>
              <p:tags r:id="rId46"/>
            </p:custDataLst>
          </p:nvPr>
        </p:nvSpPr>
        <p:spPr bwMode="auto">
          <a:xfrm>
            <a:off x="7370289" y="1552234"/>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srgbClr val="C00000"/>
                </a:solidFill>
                <a:effectLst/>
                <a:uLnTx/>
                <a:uFillTx/>
                <a:latin typeface="Calibri" panose="020F0502020204030204"/>
                <a:ea typeface="+mn-ea"/>
                <a:cs typeface="+mn-cs"/>
              </a:rPr>
              <a:t>82,1</a:t>
            </a:r>
          </a:p>
        </p:txBody>
      </p:sp>
      <p:sp>
        <p:nvSpPr>
          <p:cNvPr id="161" name="TextovéPole 7">
            <a:extLst>
              <a:ext uri="{FF2B5EF4-FFF2-40B4-BE49-F238E27FC236}">
                <a16:creationId xmlns:a16="http://schemas.microsoft.com/office/drawing/2014/main" id="{FC9E0929-D7D8-A587-C125-82EF87BD1357}"/>
              </a:ext>
            </a:extLst>
          </p:cNvPr>
          <p:cNvSpPr txBox="1">
            <a:spLocks noChangeArrowheads="1"/>
          </p:cNvSpPr>
          <p:nvPr>
            <p:custDataLst>
              <p:tags r:id="rId47"/>
            </p:custDataLst>
          </p:nvPr>
        </p:nvSpPr>
        <p:spPr bwMode="auto">
          <a:xfrm>
            <a:off x="11283268" y="4693965"/>
            <a:ext cx="3328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100" b="1" i="0" u="none" strike="noStrike" kern="1200" cap="none" spc="0" normalizeH="0" baseline="0" noProof="0">
                <a:ln>
                  <a:noFill/>
                </a:ln>
                <a:solidFill>
                  <a:prstClr val="black"/>
                </a:solidFill>
                <a:effectLst/>
                <a:uLnTx/>
                <a:uFillTx/>
                <a:latin typeface="Calibri" panose="020F0502020204030204"/>
                <a:ea typeface="+mn-ea"/>
                <a:cs typeface="+mn-cs"/>
              </a:rPr>
              <a:t>144,9</a:t>
            </a:r>
          </a:p>
        </p:txBody>
      </p:sp>
      <p:cxnSp>
        <p:nvCxnSpPr>
          <p:cNvPr id="162" name="Straight Connector 70">
            <a:extLst>
              <a:ext uri="{FF2B5EF4-FFF2-40B4-BE49-F238E27FC236}">
                <a16:creationId xmlns:a16="http://schemas.microsoft.com/office/drawing/2014/main" id="{F2B8E5C7-CCA3-5AA7-C29E-6B8DC1979446}"/>
              </a:ext>
            </a:extLst>
          </p:cNvPr>
          <p:cNvCxnSpPr/>
          <p:nvPr>
            <p:custDataLst>
              <p:tags r:id="rId48"/>
            </p:custDataLst>
          </p:nvPr>
        </p:nvCxnSpPr>
        <p:spPr>
          <a:xfrm>
            <a:off x="2273815" y="2735731"/>
            <a:ext cx="180000" cy="0"/>
          </a:xfrm>
          <a:prstGeom prst="line">
            <a:avLst/>
          </a:prstGeom>
          <a:noFill/>
          <a:ln w="19050" cap="flat" cmpd="sng" algn="ctr">
            <a:solidFill>
              <a:srgbClr val="C00000"/>
            </a:solidFill>
            <a:prstDash val="solid"/>
            <a:miter lim="800000"/>
          </a:ln>
          <a:effectLst/>
        </p:spPr>
      </p:cxnSp>
      <p:sp>
        <p:nvSpPr>
          <p:cNvPr id="163" name="TextovéPole 7">
            <a:extLst>
              <a:ext uri="{FF2B5EF4-FFF2-40B4-BE49-F238E27FC236}">
                <a16:creationId xmlns:a16="http://schemas.microsoft.com/office/drawing/2014/main" id="{D5B8AC39-2BAC-F366-A32A-C18F90A0827C}"/>
              </a:ext>
            </a:extLst>
          </p:cNvPr>
          <p:cNvSpPr txBox="1">
            <a:spLocks noChangeArrowheads="1"/>
          </p:cNvSpPr>
          <p:nvPr>
            <p:custDataLst>
              <p:tags r:id="rId49"/>
            </p:custDataLst>
          </p:nvPr>
        </p:nvSpPr>
        <p:spPr bwMode="auto">
          <a:xfrm>
            <a:off x="2560012" y="267690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grpSp>
        <p:nvGrpSpPr>
          <p:cNvPr id="164" name="Skupina 163">
            <a:extLst>
              <a:ext uri="{FF2B5EF4-FFF2-40B4-BE49-F238E27FC236}">
                <a16:creationId xmlns:a16="http://schemas.microsoft.com/office/drawing/2014/main" id="{51919FB1-C586-5030-9535-BCAC893AA7E9}"/>
              </a:ext>
            </a:extLst>
          </p:cNvPr>
          <p:cNvGrpSpPr/>
          <p:nvPr>
            <p:custDataLst>
              <p:tags r:id="rId50"/>
            </p:custDataLst>
          </p:nvPr>
        </p:nvGrpSpPr>
        <p:grpSpPr>
          <a:xfrm>
            <a:off x="6049587" y="2681578"/>
            <a:ext cx="1603255" cy="390279"/>
            <a:chOff x="4980059" y="2579978"/>
            <a:chExt cx="1603255" cy="390279"/>
          </a:xfrm>
        </p:grpSpPr>
        <p:grpSp>
          <p:nvGrpSpPr>
            <p:cNvPr id="165" name="Skupina 164">
              <a:extLst>
                <a:ext uri="{FF2B5EF4-FFF2-40B4-BE49-F238E27FC236}">
                  <a16:creationId xmlns:a16="http://schemas.microsoft.com/office/drawing/2014/main" id="{E746A0FC-F565-8DCA-F7E2-980B170AEEF7}"/>
                </a:ext>
              </a:extLst>
            </p:cNvPr>
            <p:cNvGrpSpPr/>
            <p:nvPr>
              <p:custDataLst>
                <p:tags r:id="rId53"/>
              </p:custDataLst>
            </p:nvPr>
          </p:nvGrpSpPr>
          <p:grpSpPr>
            <a:xfrm>
              <a:off x="4985226" y="2700050"/>
              <a:ext cx="1598088" cy="270207"/>
              <a:chOff x="6748370" y="4154323"/>
              <a:chExt cx="1598088" cy="270207"/>
            </a:xfrm>
          </p:grpSpPr>
          <p:sp>
            <p:nvSpPr>
              <p:cNvPr id="168" name="TextovéPole 7">
                <a:extLst>
                  <a:ext uri="{FF2B5EF4-FFF2-40B4-BE49-F238E27FC236}">
                    <a16:creationId xmlns:a16="http://schemas.microsoft.com/office/drawing/2014/main" id="{38E6A090-C061-1061-B239-234A17431C38}"/>
                  </a:ext>
                </a:extLst>
              </p:cNvPr>
              <p:cNvSpPr txBox="1">
                <a:spLocks noChangeArrowheads="1"/>
              </p:cNvSpPr>
              <p:nvPr/>
            </p:nvSpPr>
            <p:spPr bwMode="auto">
              <a:xfrm>
                <a:off x="7042801" y="4286031"/>
                <a:ext cx="130365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Rozsah hodnot krajů</a:t>
                </a:r>
              </a:p>
            </p:txBody>
          </p:sp>
          <p:sp>
            <p:nvSpPr>
              <p:cNvPr id="169" name="Rectangle 53">
                <a:extLst>
                  <a:ext uri="{FF2B5EF4-FFF2-40B4-BE49-F238E27FC236}">
                    <a16:creationId xmlns:a16="http://schemas.microsoft.com/office/drawing/2014/main" id="{A6DD47E5-27B5-E66E-2AAB-105BDE65476B}"/>
                  </a:ext>
                </a:extLst>
              </p:cNvPr>
              <p:cNvSpPr>
                <a:spLocks/>
              </p:cNvSpPr>
              <p:nvPr/>
            </p:nvSpPr>
            <p:spPr>
              <a:xfrm>
                <a:off x="6760227" y="4267168"/>
                <a:ext cx="156287" cy="154800"/>
              </a:xfrm>
              <a:prstGeom prst="rect">
                <a:avLst/>
              </a:prstGeom>
              <a:solidFill>
                <a:srgbClr val="F0E0B2"/>
              </a:solidFill>
              <a:ln w="3175"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170" name="Straight Connector 70">
                <a:extLst>
                  <a:ext uri="{FF2B5EF4-FFF2-40B4-BE49-F238E27FC236}">
                    <a16:creationId xmlns:a16="http://schemas.microsoft.com/office/drawing/2014/main" id="{AAC78880-BDFC-0C28-4CC9-DCFDD572110C}"/>
                  </a:ext>
                </a:extLst>
              </p:cNvPr>
              <p:cNvCxnSpPr/>
              <p:nvPr/>
            </p:nvCxnSpPr>
            <p:spPr>
              <a:xfrm>
                <a:off x="6748370" y="4213151"/>
                <a:ext cx="180000" cy="0"/>
              </a:xfrm>
              <a:prstGeom prst="line">
                <a:avLst/>
              </a:prstGeom>
              <a:noFill/>
              <a:ln w="19050" cap="flat" cmpd="sng" algn="ctr">
                <a:solidFill>
                  <a:srgbClr val="CC9900"/>
                </a:solidFill>
                <a:prstDash val="solid"/>
                <a:miter lim="800000"/>
              </a:ln>
              <a:effectLst/>
            </p:spPr>
          </p:cxnSp>
          <p:sp>
            <p:nvSpPr>
              <p:cNvPr id="171" name="TextovéPole 7">
                <a:extLst>
                  <a:ext uri="{FF2B5EF4-FFF2-40B4-BE49-F238E27FC236}">
                    <a16:creationId xmlns:a16="http://schemas.microsoft.com/office/drawing/2014/main" id="{C97EDFD8-53AA-41DB-4587-9FDEDF0D2751}"/>
                  </a:ext>
                </a:extLst>
              </p:cNvPr>
              <p:cNvSpPr txBox="1">
                <a:spLocks noChangeArrowheads="1"/>
              </p:cNvSpPr>
              <p:nvPr/>
            </p:nvSpPr>
            <p:spPr bwMode="auto">
              <a:xfrm>
                <a:off x="7034567" y="4154323"/>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0" cap="none" spc="0" normalizeH="0" baseline="0" noProof="0">
                    <a:ln>
                      <a:noFill/>
                    </a:ln>
                    <a:solidFill>
                      <a:prstClr val="black"/>
                    </a:solidFill>
                    <a:effectLst/>
                    <a:uLnTx/>
                    <a:uFillTx/>
                    <a:latin typeface="Calibri" panose="020F0502020204030204"/>
                    <a:ea typeface="+mn-ea"/>
                    <a:cs typeface="+mn-cs"/>
                  </a:rPr>
                  <a:t>Česká republika</a:t>
                </a:r>
              </a:p>
            </p:txBody>
          </p:sp>
        </p:grpSp>
        <p:cxnSp>
          <p:nvCxnSpPr>
            <p:cNvPr id="166" name="Straight Connector 70">
              <a:extLst>
                <a:ext uri="{FF2B5EF4-FFF2-40B4-BE49-F238E27FC236}">
                  <a16:creationId xmlns:a16="http://schemas.microsoft.com/office/drawing/2014/main" id="{7CD66834-EE1B-3206-62BA-A5FECD810D28}"/>
                </a:ext>
              </a:extLst>
            </p:cNvPr>
            <p:cNvCxnSpPr/>
            <p:nvPr>
              <p:custDataLst>
                <p:tags r:id="rId54"/>
              </p:custDataLst>
            </p:nvPr>
          </p:nvCxnSpPr>
          <p:spPr>
            <a:xfrm>
              <a:off x="4980059" y="2638806"/>
              <a:ext cx="180000" cy="0"/>
            </a:xfrm>
            <a:prstGeom prst="line">
              <a:avLst/>
            </a:prstGeom>
            <a:noFill/>
            <a:ln w="19050" cap="flat" cmpd="sng" algn="ctr">
              <a:solidFill>
                <a:srgbClr val="C00000"/>
              </a:solidFill>
              <a:prstDash val="solid"/>
              <a:miter lim="800000"/>
            </a:ln>
            <a:effectLst/>
          </p:spPr>
        </p:cxnSp>
        <p:sp>
          <p:nvSpPr>
            <p:cNvPr id="167" name="TextovéPole 7">
              <a:extLst>
                <a:ext uri="{FF2B5EF4-FFF2-40B4-BE49-F238E27FC236}">
                  <a16:creationId xmlns:a16="http://schemas.microsoft.com/office/drawing/2014/main" id="{66204DE7-2B04-A71E-DCAA-51E1109FF705}"/>
                </a:ext>
              </a:extLst>
            </p:cNvPr>
            <p:cNvSpPr txBox="1">
              <a:spLocks noChangeArrowheads="1"/>
            </p:cNvSpPr>
            <p:nvPr>
              <p:custDataLst>
                <p:tags r:id="rId55"/>
              </p:custDataLst>
            </p:nvPr>
          </p:nvSpPr>
          <p:spPr bwMode="auto">
            <a:xfrm>
              <a:off x="5266256" y="2579978"/>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grpSp>
      <p:cxnSp>
        <p:nvCxnSpPr>
          <p:cNvPr id="172" name="Straight Connector 70">
            <a:extLst>
              <a:ext uri="{FF2B5EF4-FFF2-40B4-BE49-F238E27FC236}">
                <a16:creationId xmlns:a16="http://schemas.microsoft.com/office/drawing/2014/main" id="{ED05BE18-A44D-E8F0-B614-829D6AD0EE10}"/>
              </a:ext>
            </a:extLst>
          </p:cNvPr>
          <p:cNvCxnSpPr/>
          <p:nvPr>
            <p:custDataLst>
              <p:tags r:id="rId51"/>
            </p:custDataLst>
          </p:nvPr>
        </p:nvCxnSpPr>
        <p:spPr>
          <a:xfrm>
            <a:off x="10344593" y="5518272"/>
            <a:ext cx="180000" cy="0"/>
          </a:xfrm>
          <a:prstGeom prst="line">
            <a:avLst/>
          </a:prstGeom>
          <a:noFill/>
          <a:ln w="19050" cap="flat" cmpd="sng" algn="ctr">
            <a:solidFill>
              <a:sysClr val="windowText" lastClr="000000"/>
            </a:solidFill>
            <a:prstDash val="solid"/>
            <a:miter lim="800000"/>
          </a:ln>
          <a:effectLst/>
        </p:spPr>
      </p:cxnSp>
      <p:sp>
        <p:nvSpPr>
          <p:cNvPr id="173" name="TextovéPole 7">
            <a:extLst>
              <a:ext uri="{FF2B5EF4-FFF2-40B4-BE49-F238E27FC236}">
                <a16:creationId xmlns:a16="http://schemas.microsoft.com/office/drawing/2014/main" id="{2C4DB6D1-3492-22B5-0B69-336AD2AD2D86}"/>
              </a:ext>
            </a:extLst>
          </p:cNvPr>
          <p:cNvSpPr txBox="1">
            <a:spLocks noChangeArrowheads="1"/>
          </p:cNvSpPr>
          <p:nvPr>
            <p:custDataLst>
              <p:tags r:id="rId52"/>
            </p:custDataLst>
          </p:nvPr>
        </p:nvSpPr>
        <p:spPr bwMode="auto">
          <a:xfrm>
            <a:off x="10630790" y="5459444"/>
            <a:ext cx="12166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1" i="0" u="none" strike="noStrike" kern="1200" cap="none" spc="0" normalizeH="0" baseline="0" noProof="0">
                <a:ln>
                  <a:noFill/>
                </a:ln>
                <a:solidFill>
                  <a:prstClr val="black"/>
                </a:solidFill>
                <a:effectLst/>
                <a:uLnTx/>
                <a:uFillTx/>
                <a:latin typeface="Calibri" panose="020F0502020204030204"/>
                <a:ea typeface="+mn-ea"/>
                <a:cs typeface="+mn-cs"/>
              </a:rPr>
              <a:t>Liberecký kraj</a:t>
            </a:r>
          </a:p>
        </p:txBody>
      </p:sp>
      <p:sp>
        <p:nvSpPr>
          <p:cNvPr id="174" name="TextovéPole 173">
            <a:extLst>
              <a:ext uri="{FF2B5EF4-FFF2-40B4-BE49-F238E27FC236}">
                <a16:creationId xmlns:a16="http://schemas.microsoft.com/office/drawing/2014/main" id="{F5244716-614E-1A0E-6755-CC47B977F8C3}"/>
              </a:ext>
            </a:extLst>
          </p:cNvPr>
          <p:cNvSpPr txBox="1"/>
          <p:nvPr/>
        </p:nvSpPr>
        <p:spPr>
          <a:xfrm rot="18805785">
            <a:off x="3302622" y="3244086"/>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
        <p:nvSpPr>
          <p:cNvPr id="175" name="TextovéPole 174">
            <a:extLst>
              <a:ext uri="{FF2B5EF4-FFF2-40B4-BE49-F238E27FC236}">
                <a16:creationId xmlns:a16="http://schemas.microsoft.com/office/drawing/2014/main" id="{A9271A09-644E-1AA9-05D1-CED94C59047D}"/>
              </a:ext>
            </a:extLst>
          </p:cNvPr>
          <p:cNvSpPr txBox="1"/>
          <p:nvPr/>
        </p:nvSpPr>
        <p:spPr>
          <a:xfrm rot="18805785">
            <a:off x="11022890" y="3244086"/>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
        <p:nvSpPr>
          <p:cNvPr id="176" name="TextovéPole 175">
            <a:extLst>
              <a:ext uri="{FF2B5EF4-FFF2-40B4-BE49-F238E27FC236}">
                <a16:creationId xmlns:a16="http://schemas.microsoft.com/office/drawing/2014/main" id="{452E677B-5247-F662-423F-2BA2ACFF5BDF}"/>
              </a:ext>
            </a:extLst>
          </p:cNvPr>
          <p:cNvSpPr txBox="1"/>
          <p:nvPr/>
        </p:nvSpPr>
        <p:spPr>
          <a:xfrm rot="18805785">
            <a:off x="7087555" y="3244086"/>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
        <p:nvSpPr>
          <p:cNvPr id="177" name="TextovéPole 176">
            <a:extLst>
              <a:ext uri="{FF2B5EF4-FFF2-40B4-BE49-F238E27FC236}">
                <a16:creationId xmlns:a16="http://schemas.microsoft.com/office/drawing/2014/main" id="{93509C42-FCA1-E50B-8E78-15F56ACA34D4}"/>
              </a:ext>
            </a:extLst>
          </p:cNvPr>
          <p:cNvSpPr txBox="1"/>
          <p:nvPr/>
        </p:nvSpPr>
        <p:spPr>
          <a:xfrm rot="18805785">
            <a:off x="3295296" y="5996541"/>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
        <p:nvSpPr>
          <p:cNvPr id="178" name="TextovéPole 177">
            <a:extLst>
              <a:ext uri="{FF2B5EF4-FFF2-40B4-BE49-F238E27FC236}">
                <a16:creationId xmlns:a16="http://schemas.microsoft.com/office/drawing/2014/main" id="{FE07ABB5-E655-EBE9-682A-044ADB2A06F3}"/>
              </a:ext>
            </a:extLst>
          </p:cNvPr>
          <p:cNvSpPr txBox="1"/>
          <p:nvPr/>
        </p:nvSpPr>
        <p:spPr>
          <a:xfrm rot="18805785">
            <a:off x="11008238" y="5996541"/>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
        <p:nvSpPr>
          <p:cNvPr id="179" name="TextovéPole 178">
            <a:extLst>
              <a:ext uri="{FF2B5EF4-FFF2-40B4-BE49-F238E27FC236}">
                <a16:creationId xmlns:a16="http://schemas.microsoft.com/office/drawing/2014/main" id="{40B8498C-266A-E28E-0A2B-C0C2168E60AF}"/>
              </a:ext>
            </a:extLst>
          </p:cNvPr>
          <p:cNvSpPr txBox="1"/>
          <p:nvPr/>
        </p:nvSpPr>
        <p:spPr>
          <a:xfrm rot="18805785">
            <a:off x="7098546" y="5996541"/>
            <a:ext cx="47320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2023</a:t>
            </a:r>
          </a:p>
        </p:txBody>
      </p:sp>
    </p:spTree>
    <p:extLst>
      <p:ext uri="{BB962C8B-B14F-4D97-AF65-F5344CB8AC3E}">
        <p14:creationId xmlns:p14="http://schemas.microsoft.com/office/powerpoint/2010/main" val="123555546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Nadpis 12">
            <a:extLst>
              <a:ext uri="{FF2B5EF4-FFF2-40B4-BE49-F238E27FC236}">
                <a16:creationId xmlns:a16="http://schemas.microsoft.com/office/drawing/2014/main" id="{2DD2038D-17E8-C58C-7247-A44EA43D7FED}"/>
              </a:ext>
            </a:extLst>
          </p:cNvPr>
          <p:cNvSpPr>
            <a:spLocks noGrp="1"/>
          </p:cNvSpPr>
          <p:nvPr>
            <p:ph type="title"/>
          </p:nvPr>
        </p:nvSpPr>
        <p:spPr>
          <a:xfrm>
            <a:off x="272590" y="160258"/>
            <a:ext cx="11386173" cy="538364"/>
          </a:xfrm>
        </p:spPr>
        <p:txBody>
          <a:bodyPr/>
          <a:lstStyle/>
          <a:p>
            <a:r>
              <a:rPr lang="en-US" noProof="0" dirty="0">
                <a:solidFill>
                  <a:srgbClr val="002060"/>
                </a:solidFill>
              </a:rPr>
              <a:t>Incidence </a:t>
            </a:r>
            <a:r>
              <a:rPr lang="en-US" noProof="0" dirty="0" err="1">
                <a:solidFill>
                  <a:srgbClr val="002060"/>
                </a:solidFill>
              </a:rPr>
              <a:t>novotvarů</a:t>
            </a:r>
            <a:r>
              <a:rPr lang="en-US" noProof="0" dirty="0">
                <a:solidFill>
                  <a:srgbClr val="002060"/>
                </a:solidFill>
              </a:rPr>
              <a:t> u </a:t>
            </a:r>
            <a:r>
              <a:rPr lang="en-US" noProof="0" dirty="0" err="1">
                <a:solidFill>
                  <a:srgbClr val="002060"/>
                </a:solidFill>
              </a:rPr>
              <a:t>mužů</a:t>
            </a:r>
            <a:r>
              <a:rPr lang="en-US" noProof="0" dirty="0">
                <a:solidFill>
                  <a:srgbClr val="002060"/>
                </a:solidFill>
              </a:rPr>
              <a:t> a </a:t>
            </a:r>
            <a:r>
              <a:rPr lang="en-US" noProof="0" dirty="0" err="1">
                <a:solidFill>
                  <a:srgbClr val="002060"/>
                </a:solidFill>
              </a:rPr>
              <a:t>žen</a:t>
            </a:r>
            <a:r>
              <a:rPr lang="en-US" noProof="0" dirty="0">
                <a:solidFill>
                  <a:srgbClr val="002060"/>
                </a:solidFill>
              </a:rPr>
              <a:t> v </a:t>
            </a:r>
            <a:r>
              <a:rPr lang="en-US" noProof="0" dirty="0" err="1">
                <a:solidFill>
                  <a:srgbClr val="002060"/>
                </a:solidFill>
              </a:rPr>
              <a:t>letech</a:t>
            </a:r>
            <a:r>
              <a:rPr lang="en-US" noProof="0" dirty="0">
                <a:solidFill>
                  <a:srgbClr val="002060"/>
                </a:solidFill>
              </a:rPr>
              <a:t> 201</a:t>
            </a:r>
            <a:r>
              <a:rPr lang="cs-CZ" noProof="0" dirty="0">
                <a:solidFill>
                  <a:srgbClr val="002060"/>
                </a:solidFill>
              </a:rPr>
              <a:t>9</a:t>
            </a:r>
            <a:r>
              <a:rPr lang="en-US" noProof="0" dirty="0">
                <a:solidFill>
                  <a:srgbClr val="002060"/>
                </a:solidFill>
              </a:rPr>
              <a:t>–202</a:t>
            </a:r>
            <a:r>
              <a:rPr lang="cs-CZ" noProof="0" dirty="0">
                <a:solidFill>
                  <a:srgbClr val="002060"/>
                </a:solidFill>
              </a:rPr>
              <a:t>3</a:t>
            </a:r>
            <a:r>
              <a:rPr lang="en-US" noProof="0" dirty="0">
                <a:solidFill>
                  <a:srgbClr val="002060"/>
                </a:solidFill>
              </a:rPr>
              <a:t>: </a:t>
            </a:r>
            <a:r>
              <a:rPr lang="en-US" noProof="0" dirty="0" err="1">
                <a:solidFill>
                  <a:srgbClr val="002060"/>
                </a:solidFill>
              </a:rPr>
              <a:t>srovnání</a:t>
            </a:r>
            <a:r>
              <a:rPr lang="en-US" noProof="0" dirty="0">
                <a:solidFill>
                  <a:srgbClr val="002060"/>
                </a:solidFill>
              </a:rPr>
              <a:t> </a:t>
            </a:r>
            <a:r>
              <a:rPr lang="cs-CZ" noProof="0" dirty="0">
                <a:solidFill>
                  <a:srgbClr val="002060"/>
                </a:solidFill>
              </a:rPr>
              <a:t>LBK</a:t>
            </a:r>
            <a:r>
              <a:rPr lang="en-US" noProof="0" dirty="0">
                <a:solidFill>
                  <a:srgbClr val="002060"/>
                </a:solidFill>
              </a:rPr>
              <a:t> a ČR</a:t>
            </a:r>
            <a:br>
              <a:rPr lang="en-US" noProof="0" dirty="0">
                <a:solidFill>
                  <a:srgbClr val="002060"/>
                </a:solidFill>
              </a:rPr>
            </a:br>
            <a:endParaRPr lang="cs-CZ" dirty="0">
              <a:solidFill>
                <a:srgbClr val="002060"/>
              </a:solidFill>
            </a:endParaRPr>
          </a:p>
        </p:txBody>
      </p:sp>
      <p:sp>
        <p:nvSpPr>
          <p:cNvPr id="9" name="Obdélník: se zakulacenými rohy na opačné straně 8">
            <a:extLst>
              <a:ext uri="{FF2B5EF4-FFF2-40B4-BE49-F238E27FC236}">
                <a16:creationId xmlns:a16="http://schemas.microsoft.com/office/drawing/2014/main" id="{8220507B-633E-4E80-BAA0-81AA71872C43}"/>
              </a:ext>
            </a:extLst>
          </p:cNvPr>
          <p:cNvSpPr/>
          <p:nvPr/>
        </p:nvSpPr>
        <p:spPr>
          <a:xfrm flipV="1">
            <a:off x="116378" y="5338959"/>
            <a:ext cx="12068401" cy="1486947"/>
          </a:xfrm>
          <a:prstGeom prst="round2Diag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0" name="Group 251">
            <a:extLst>
              <a:ext uri="{FF2B5EF4-FFF2-40B4-BE49-F238E27FC236}">
                <a16:creationId xmlns:a16="http://schemas.microsoft.com/office/drawing/2014/main" id="{F2D1FFF9-F182-46B2-9CBD-0F0D54763D7C}"/>
              </a:ext>
            </a:extLst>
          </p:cNvPr>
          <p:cNvGraphicFramePr>
            <a:graphicFrameLocks noGrp="1"/>
          </p:cNvGraphicFramePr>
          <p:nvPr>
            <p:custDataLst>
              <p:tags r:id="rId1"/>
            </p:custDataLst>
            <p:extLst>
              <p:ext uri="{D42A27DB-BD31-4B8C-83A1-F6EECF244321}">
                <p14:modId xmlns:p14="http://schemas.microsoft.com/office/powerpoint/2010/main" val="2083421682"/>
              </p:ext>
            </p:extLst>
          </p:nvPr>
        </p:nvGraphicFramePr>
        <p:xfrm>
          <a:off x="673434" y="1802090"/>
          <a:ext cx="3006464" cy="4952630"/>
        </p:xfrm>
        <a:graphic>
          <a:graphicData uri="http://schemas.openxmlformats.org/drawingml/2006/table">
            <a:tbl>
              <a:tblPr/>
              <a:tblGrid>
                <a:gridCol w="3006464">
                  <a:extLst>
                    <a:ext uri="{9D8B030D-6E8A-4147-A177-3AD203B41FA5}">
                      <a16:colId xmlns:a16="http://schemas.microsoft.com/office/drawing/2014/main" val="20000"/>
                    </a:ext>
                  </a:extLst>
                </a:gridCol>
              </a:tblGrid>
              <a:tr h="192125">
                <a:tc>
                  <a:txBody>
                    <a:bodyPr/>
                    <a:lstStyle/>
                    <a:p>
                      <a:pPr algn="r" fontAlgn="b"/>
                      <a:r>
                        <a:rPr lang="cs-CZ" sz="1100" b="0" i="0" u="none" strike="noStrike" err="1">
                          <a:solidFill>
                            <a:srgbClr val="000000"/>
                          </a:solidFill>
                          <a:effectLst/>
                          <a:latin typeface="+mn-lt"/>
                        </a:rPr>
                        <a:t>nemelanomový</a:t>
                      </a:r>
                      <a:r>
                        <a:rPr lang="cs-CZ" sz="1100" b="0" i="0" u="none" strike="noStrike">
                          <a:solidFill>
                            <a:srgbClr val="000000"/>
                          </a:solidFill>
                          <a:effectLst/>
                          <a:latin typeface="+mn-lt"/>
                        </a:rPr>
                        <a:t> kožní ZN (C44)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2125">
                <a:tc>
                  <a:txBody>
                    <a:bodyPr/>
                    <a:lstStyle/>
                    <a:p>
                      <a:pPr algn="r" fontAlgn="b"/>
                      <a:r>
                        <a:rPr lang="cs-CZ" sz="1100" b="0" i="0" u="none" strike="noStrike">
                          <a:solidFill>
                            <a:srgbClr val="000000"/>
                          </a:solidFill>
                          <a:effectLst/>
                          <a:latin typeface="+mn-lt"/>
                        </a:rPr>
                        <a:t>ZN prostaty (C61)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26524543"/>
                  </a:ext>
                </a:extLst>
              </a:tr>
              <a:tr h="192125">
                <a:tc>
                  <a:txBody>
                    <a:bodyPr/>
                    <a:lstStyle/>
                    <a:p>
                      <a:pPr algn="r" fontAlgn="b"/>
                      <a:r>
                        <a:rPr lang="cs-CZ" sz="1100" b="0" i="0" u="none" strike="noStrike" dirty="0">
                          <a:solidFill>
                            <a:srgbClr val="000000"/>
                          </a:solidFill>
                          <a:effectLst/>
                          <a:latin typeface="+mn-lt"/>
                        </a:rPr>
                        <a:t>ZN průdušnice, průdušky a plíce (C33, C34)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2889290260"/>
                  </a:ext>
                </a:extLst>
              </a:tr>
              <a:tr h="192125">
                <a:tc>
                  <a:txBody>
                    <a:bodyPr/>
                    <a:lstStyle/>
                    <a:p>
                      <a:pPr algn="r" fontAlgn="b"/>
                      <a:r>
                        <a:rPr lang="cs-CZ" sz="1100" b="0" i="0" u="none" strike="noStrike">
                          <a:solidFill>
                            <a:srgbClr val="000000"/>
                          </a:solidFill>
                          <a:effectLst/>
                          <a:latin typeface="+mn-lt"/>
                        </a:rPr>
                        <a:t>ZN tlustého střeva a konečníku (C18–C20)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52399249"/>
                  </a:ext>
                </a:extLst>
              </a:tr>
              <a:tr h="192125">
                <a:tc>
                  <a:txBody>
                    <a:bodyPr/>
                    <a:lstStyle/>
                    <a:p>
                      <a:pPr algn="r" fontAlgn="b"/>
                      <a:r>
                        <a:rPr lang="cs-CZ" sz="1100" b="1" i="0" u="none" strike="noStrike">
                          <a:solidFill>
                            <a:srgbClr val="000000"/>
                          </a:solidFill>
                          <a:effectLst/>
                          <a:latin typeface="+mn-lt"/>
                        </a:rPr>
                        <a:t>ZN močového měchýře (C67)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4129953662"/>
                  </a:ext>
                </a:extLst>
              </a:tr>
              <a:tr h="192125">
                <a:tc>
                  <a:txBody>
                    <a:bodyPr/>
                    <a:lstStyle/>
                    <a:p>
                      <a:pPr algn="r" fontAlgn="b"/>
                      <a:r>
                        <a:rPr lang="cs-CZ" sz="1100" b="0" i="0" u="none" strike="noStrike">
                          <a:solidFill>
                            <a:srgbClr val="000000"/>
                          </a:solidFill>
                          <a:effectLst/>
                          <a:latin typeface="+mn-lt"/>
                        </a:rPr>
                        <a:t>ZN ledviny (C64)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73995259"/>
                  </a:ext>
                </a:extLst>
              </a:tr>
              <a:tr h="192125">
                <a:tc>
                  <a:txBody>
                    <a:bodyPr/>
                    <a:lstStyle/>
                    <a:p>
                      <a:pPr algn="r" fontAlgn="b"/>
                      <a:r>
                        <a:rPr lang="cs-CZ" sz="1100" b="0" i="0" u="none" strike="noStrike">
                          <a:solidFill>
                            <a:srgbClr val="000000"/>
                          </a:solidFill>
                          <a:effectLst/>
                          <a:latin typeface="+mn-lt"/>
                        </a:rPr>
                        <a:t>zhoubný melanom kůže (C43)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78326531"/>
                  </a:ext>
                </a:extLst>
              </a:tr>
              <a:tr h="192125">
                <a:tc>
                  <a:txBody>
                    <a:bodyPr/>
                    <a:lstStyle/>
                    <a:p>
                      <a:pPr algn="r" fontAlgn="b"/>
                      <a:r>
                        <a:rPr lang="pl-PL" sz="1100" b="0" i="0" u="none" strike="noStrike">
                          <a:solidFill>
                            <a:srgbClr val="000000"/>
                          </a:solidFill>
                          <a:effectLst/>
                          <a:latin typeface="+mn-lt"/>
                        </a:rPr>
                        <a:t>ZN hlavy a krku (C00–C14, C30–C31)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88196960"/>
                  </a:ext>
                </a:extLst>
              </a:tr>
              <a:tr h="192125">
                <a:tc>
                  <a:txBody>
                    <a:bodyPr/>
                    <a:lstStyle/>
                    <a:p>
                      <a:pPr algn="r" fontAlgn="b"/>
                      <a:r>
                        <a:rPr lang="cs-CZ" sz="1100" b="0" i="0" u="none" strike="noStrike">
                          <a:solidFill>
                            <a:srgbClr val="000000"/>
                          </a:solidFill>
                          <a:effectLst/>
                          <a:latin typeface="+mn-lt"/>
                        </a:rPr>
                        <a:t>ZN slinivky břišní (C25)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53106792"/>
                  </a:ext>
                </a:extLst>
              </a:tr>
              <a:tr h="192125">
                <a:tc>
                  <a:txBody>
                    <a:bodyPr/>
                    <a:lstStyle/>
                    <a:p>
                      <a:pPr algn="r" fontAlgn="b"/>
                      <a:r>
                        <a:rPr lang="cs-CZ" sz="1100" b="0" i="0" u="none" strike="noStrike">
                          <a:solidFill>
                            <a:srgbClr val="000000"/>
                          </a:solidFill>
                          <a:effectLst/>
                          <a:latin typeface="+mn-lt"/>
                        </a:rPr>
                        <a:t>Non-</a:t>
                      </a:r>
                      <a:r>
                        <a:rPr lang="cs-CZ" sz="1100" b="0" i="0" u="none" strike="noStrike" err="1">
                          <a:solidFill>
                            <a:srgbClr val="000000"/>
                          </a:solidFill>
                          <a:effectLst/>
                          <a:latin typeface="+mn-lt"/>
                        </a:rPr>
                        <a:t>Hodgkinův</a:t>
                      </a:r>
                      <a:r>
                        <a:rPr lang="cs-CZ" sz="1100" b="0" i="0" u="none" strike="noStrike">
                          <a:solidFill>
                            <a:srgbClr val="000000"/>
                          </a:solidFill>
                          <a:effectLst/>
                          <a:latin typeface="+mn-lt"/>
                        </a:rPr>
                        <a:t> lymfom (C82–C86)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68644891"/>
                  </a:ext>
                </a:extLst>
              </a:tr>
              <a:tr h="192125">
                <a:tc>
                  <a:txBody>
                    <a:bodyPr/>
                    <a:lstStyle/>
                    <a:p>
                      <a:pPr algn="r" fontAlgn="b"/>
                      <a:r>
                        <a:rPr lang="cs-CZ" sz="1100" b="0" i="0" u="none" strike="noStrike">
                          <a:solidFill>
                            <a:srgbClr val="000000"/>
                          </a:solidFill>
                          <a:effectLst/>
                          <a:latin typeface="+mn-lt"/>
                        </a:rPr>
                        <a:t>leukémie (C91–C95)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90509711"/>
                  </a:ext>
                </a:extLst>
              </a:tr>
              <a:tr h="192125">
                <a:tc>
                  <a:txBody>
                    <a:bodyPr/>
                    <a:lstStyle/>
                    <a:p>
                      <a:pPr algn="r" fontAlgn="b"/>
                      <a:r>
                        <a:rPr lang="cs-CZ" sz="1100" b="0" i="0" u="none" strike="noStrike">
                          <a:solidFill>
                            <a:srgbClr val="000000"/>
                          </a:solidFill>
                          <a:effectLst/>
                          <a:latin typeface="+mn-lt"/>
                        </a:rPr>
                        <a:t>ZN žaludku (C16)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74825961"/>
                  </a:ext>
                </a:extLst>
              </a:tr>
              <a:tr h="192125">
                <a:tc>
                  <a:txBody>
                    <a:bodyPr/>
                    <a:lstStyle/>
                    <a:p>
                      <a:pPr algn="r" fontAlgn="b"/>
                      <a:r>
                        <a:rPr lang="cs-CZ" sz="1100" b="0" i="0" u="none" strike="noStrike">
                          <a:solidFill>
                            <a:srgbClr val="000000"/>
                          </a:solidFill>
                          <a:effectLst/>
                          <a:latin typeface="+mn-lt"/>
                        </a:rPr>
                        <a:t>ZN jater a </a:t>
                      </a:r>
                      <a:r>
                        <a:rPr lang="cs-CZ" sz="1100" b="0" i="0" u="none" strike="noStrike" err="1">
                          <a:solidFill>
                            <a:srgbClr val="000000"/>
                          </a:solidFill>
                          <a:effectLst/>
                          <a:latin typeface="+mn-lt"/>
                        </a:rPr>
                        <a:t>intrahepatálních</a:t>
                      </a:r>
                      <a:r>
                        <a:rPr lang="cs-CZ" sz="1100" b="0" i="0" u="none" strike="noStrike">
                          <a:solidFill>
                            <a:srgbClr val="000000"/>
                          </a:solidFill>
                          <a:effectLst/>
                          <a:latin typeface="+mn-lt"/>
                        </a:rPr>
                        <a:t> žlučových cest (C22)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46846498"/>
                  </a:ext>
                </a:extLst>
              </a:tr>
              <a:tr h="192125">
                <a:tc>
                  <a:txBody>
                    <a:bodyPr/>
                    <a:lstStyle/>
                    <a:p>
                      <a:pPr algn="r" fontAlgn="b"/>
                      <a:r>
                        <a:rPr lang="cs-CZ" sz="1100" b="0" i="0" u="none" strike="noStrike">
                          <a:solidFill>
                            <a:srgbClr val="000000"/>
                          </a:solidFill>
                          <a:effectLst/>
                          <a:latin typeface="+mn-lt"/>
                        </a:rPr>
                        <a:t>ZN jícnu (C15)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74554684"/>
                  </a:ext>
                </a:extLst>
              </a:tr>
              <a:tr h="192125">
                <a:tc>
                  <a:txBody>
                    <a:bodyPr/>
                    <a:lstStyle/>
                    <a:p>
                      <a:pPr algn="r" fontAlgn="b"/>
                      <a:r>
                        <a:rPr lang="cs-CZ" sz="1100" b="0" i="0" u="none" strike="noStrike">
                          <a:solidFill>
                            <a:srgbClr val="000000"/>
                          </a:solidFill>
                          <a:effectLst/>
                          <a:latin typeface="+mn-lt"/>
                        </a:rPr>
                        <a:t>ZN varlete (C62)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21596865"/>
                  </a:ext>
                </a:extLst>
              </a:tr>
              <a:tr h="192125">
                <a:tc>
                  <a:txBody>
                    <a:bodyPr/>
                    <a:lstStyle/>
                    <a:p>
                      <a:pPr algn="r" fontAlgn="b"/>
                      <a:r>
                        <a:rPr lang="cs-CZ" sz="1100" b="0" i="0" u="none" strike="noStrike">
                          <a:solidFill>
                            <a:srgbClr val="000000"/>
                          </a:solidFill>
                          <a:effectLst/>
                          <a:latin typeface="+mn-lt"/>
                        </a:rPr>
                        <a:t>ZN mozku, míchy a jiných částí CNS (C70–C72)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90388248"/>
                  </a:ext>
                </a:extLst>
              </a:tr>
              <a:tr h="192125">
                <a:tc>
                  <a:txBody>
                    <a:bodyPr/>
                    <a:lstStyle/>
                    <a:p>
                      <a:pPr algn="r" fontAlgn="b"/>
                      <a:r>
                        <a:rPr lang="cs-CZ" sz="1100" b="0" i="0" u="none" strike="noStrike">
                          <a:solidFill>
                            <a:srgbClr val="000000"/>
                          </a:solidFill>
                          <a:effectLst/>
                          <a:latin typeface="+mn-lt"/>
                        </a:rPr>
                        <a:t>ZN hrtanu (C32)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2125">
                <a:tc>
                  <a:txBody>
                    <a:bodyPr/>
                    <a:lstStyle/>
                    <a:p>
                      <a:pPr algn="r" fontAlgn="b"/>
                      <a:r>
                        <a:rPr lang="cs-CZ" sz="1100" b="0" i="0" u="none" strike="noStrike">
                          <a:solidFill>
                            <a:srgbClr val="000000"/>
                          </a:solidFill>
                          <a:effectLst/>
                          <a:latin typeface="+mn-lt"/>
                        </a:rPr>
                        <a:t>ZN žlučníku a žlučových cest (C23, C24)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2125">
                <a:tc>
                  <a:txBody>
                    <a:bodyPr/>
                    <a:lstStyle/>
                    <a:p>
                      <a:pPr algn="r" fontAlgn="b"/>
                      <a:r>
                        <a:rPr lang="cs-CZ" sz="1100" b="0" i="0" u="none" strike="noStrike">
                          <a:solidFill>
                            <a:srgbClr val="000000"/>
                          </a:solidFill>
                          <a:effectLst/>
                          <a:latin typeface="+mn-lt"/>
                        </a:rPr>
                        <a:t>mnohočetný myelom (C90)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2125">
                <a:tc>
                  <a:txBody>
                    <a:bodyPr/>
                    <a:lstStyle/>
                    <a:p>
                      <a:pPr algn="r" fontAlgn="b"/>
                      <a:r>
                        <a:rPr lang="cs-CZ" sz="1100" b="0" i="0" u="none" strike="noStrike">
                          <a:solidFill>
                            <a:srgbClr val="000000"/>
                          </a:solidFill>
                          <a:effectLst/>
                          <a:latin typeface="+mn-lt"/>
                        </a:rPr>
                        <a:t>ZN poj. a </a:t>
                      </a:r>
                      <a:r>
                        <a:rPr lang="cs-CZ" sz="1100" b="0" i="0" u="none" strike="noStrike" err="1">
                          <a:solidFill>
                            <a:srgbClr val="000000"/>
                          </a:solidFill>
                          <a:effectLst/>
                          <a:latin typeface="+mn-lt"/>
                        </a:rPr>
                        <a:t>měk</a:t>
                      </a:r>
                      <a:r>
                        <a:rPr lang="cs-CZ" sz="1100" b="0" i="0" u="none" strike="noStrike">
                          <a:solidFill>
                            <a:srgbClr val="000000"/>
                          </a:solidFill>
                          <a:effectLst/>
                          <a:latin typeface="+mn-lt"/>
                        </a:rPr>
                        <a:t>. tkání a </a:t>
                      </a:r>
                      <a:r>
                        <a:rPr lang="cs-CZ" sz="1100" b="0" i="0" u="none" strike="noStrike" err="1">
                          <a:solidFill>
                            <a:srgbClr val="000000"/>
                          </a:solidFill>
                          <a:effectLst/>
                          <a:latin typeface="+mn-lt"/>
                        </a:rPr>
                        <a:t>perif</a:t>
                      </a:r>
                      <a:r>
                        <a:rPr lang="cs-CZ" sz="1100" b="0" i="0" u="none" strike="noStrike">
                          <a:solidFill>
                            <a:srgbClr val="000000"/>
                          </a:solidFill>
                          <a:effectLst/>
                          <a:latin typeface="+mn-lt"/>
                        </a:rPr>
                        <a:t>. nervů (C47, C49)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2125">
                <a:tc>
                  <a:txBody>
                    <a:bodyPr/>
                    <a:lstStyle/>
                    <a:p>
                      <a:pPr algn="r" fontAlgn="b"/>
                      <a:r>
                        <a:rPr lang="cs-CZ" sz="1100" b="1" i="0" u="none" strike="noStrike">
                          <a:solidFill>
                            <a:srgbClr val="000000"/>
                          </a:solidFill>
                          <a:effectLst/>
                          <a:latin typeface="+mn-lt"/>
                        </a:rPr>
                        <a:t>ZN štítné žlázy (C73)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5"/>
                  </a:ext>
                </a:extLst>
              </a:tr>
              <a:tr h="192125">
                <a:tc>
                  <a:txBody>
                    <a:bodyPr/>
                    <a:lstStyle/>
                    <a:p>
                      <a:pPr algn="r" fontAlgn="b"/>
                      <a:r>
                        <a:rPr lang="cs-CZ" sz="1100" b="0" i="0" u="none" strike="noStrike" err="1">
                          <a:solidFill>
                            <a:srgbClr val="000000"/>
                          </a:solidFill>
                          <a:effectLst/>
                          <a:latin typeface="+mn-lt"/>
                        </a:rPr>
                        <a:t>Hodgkinův</a:t>
                      </a:r>
                      <a:r>
                        <a:rPr lang="cs-CZ" sz="1100" b="0" i="0" u="none" strike="noStrike">
                          <a:solidFill>
                            <a:srgbClr val="000000"/>
                          </a:solidFill>
                          <a:effectLst/>
                          <a:latin typeface="+mn-lt"/>
                        </a:rPr>
                        <a:t> lymfom (C81)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2125">
                <a:tc>
                  <a:txBody>
                    <a:bodyPr/>
                    <a:lstStyle/>
                    <a:p>
                      <a:pPr algn="r" fontAlgn="b"/>
                      <a:r>
                        <a:rPr lang="cs-CZ" sz="1100" b="0" i="0" u="none" strike="noStrike">
                          <a:solidFill>
                            <a:srgbClr val="000000"/>
                          </a:solidFill>
                          <a:effectLst/>
                          <a:latin typeface="+mn-lt"/>
                        </a:rPr>
                        <a:t>ostatní zhoubné novotvary</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2125">
                <a:tc>
                  <a:txBody>
                    <a:bodyPr/>
                    <a:lstStyle/>
                    <a:p>
                      <a:pPr algn="r" fontAlgn="b"/>
                      <a:r>
                        <a:rPr lang="cs-CZ" sz="1100" b="0" i="0" u="none" strike="noStrike">
                          <a:solidFill>
                            <a:srgbClr val="000000"/>
                          </a:solidFill>
                          <a:effectLst/>
                          <a:latin typeface="+mn-lt"/>
                        </a:rPr>
                        <a:t>n</a:t>
                      </a:r>
                      <a:r>
                        <a:rPr lang="en-US" sz="1100" b="0" i="0" u="none" strike="noStrike" err="1">
                          <a:solidFill>
                            <a:srgbClr val="000000"/>
                          </a:solidFill>
                          <a:effectLst/>
                          <a:latin typeface="+mn-lt"/>
                        </a:rPr>
                        <a:t>ovotvary</a:t>
                      </a:r>
                      <a:r>
                        <a:rPr lang="en-US" sz="1100" b="0" i="0" u="none" strike="noStrike">
                          <a:solidFill>
                            <a:srgbClr val="000000"/>
                          </a:solidFill>
                          <a:effectLst/>
                          <a:latin typeface="+mn-lt"/>
                        </a:rPr>
                        <a:t> in situ (D00–D09)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03011">
                <a:tc>
                  <a:txBody>
                    <a:bodyPr/>
                    <a:lstStyle/>
                    <a:p>
                      <a:pPr algn="r" fontAlgn="b"/>
                      <a:r>
                        <a:rPr lang="cs-CZ" sz="1100" b="1" i="0" u="none" strike="noStrike" dirty="0">
                          <a:solidFill>
                            <a:srgbClr val="000000"/>
                          </a:solidFill>
                          <a:effectLst/>
                          <a:latin typeface="+mn-lt"/>
                        </a:rPr>
                        <a:t>novotvary nezhoubné a neznámého chování </a:t>
                      </a:r>
                    </a:p>
                    <a:p>
                      <a:pPr algn="r" fontAlgn="b"/>
                      <a:r>
                        <a:rPr lang="cs-CZ" sz="1100" b="1" i="0" u="none" strike="noStrike" dirty="0">
                          <a:solidFill>
                            <a:srgbClr val="000000"/>
                          </a:solidFill>
                          <a:effectLst/>
                          <a:latin typeface="+mn-lt"/>
                        </a:rPr>
                        <a:t>(D10–D36, D37–D48)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9"/>
                  </a:ext>
                </a:extLst>
              </a:tr>
            </a:tbl>
          </a:graphicData>
        </a:graphic>
      </p:graphicFrame>
      <p:graphicFrame>
        <p:nvGraphicFramePr>
          <p:cNvPr id="54" name="Object 19">
            <a:extLst>
              <a:ext uri="{FF2B5EF4-FFF2-40B4-BE49-F238E27FC236}">
                <a16:creationId xmlns:a16="http://schemas.microsoft.com/office/drawing/2014/main" id="{0AC847D6-9369-0669-79DC-41467F2FE62E}"/>
              </a:ext>
            </a:extLst>
          </p:cNvPr>
          <p:cNvGraphicFramePr>
            <a:graphicFrameLocks noChangeAspect="1"/>
          </p:cNvGraphicFramePr>
          <p:nvPr>
            <p:custDataLst>
              <p:tags r:id="rId2"/>
            </p:custDataLst>
            <p:extLst>
              <p:ext uri="{D42A27DB-BD31-4B8C-83A1-F6EECF244321}">
                <p14:modId xmlns:p14="http://schemas.microsoft.com/office/powerpoint/2010/main" val="1712580040"/>
              </p:ext>
            </p:extLst>
          </p:nvPr>
        </p:nvGraphicFramePr>
        <p:xfrm>
          <a:off x="9175816" y="1339819"/>
          <a:ext cx="2584449" cy="533764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12" name="Object 19">
            <a:extLst>
              <a:ext uri="{FF2B5EF4-FFF2-40B4-BE49-F238E27FC236}">
                <a16:creationId xmlns:a16="http://schemas.microsoft.com/office/drawing/2014/main" id="{ECB682F1-23C8-4C70-BFFF-A797999BF900}"/>
              </a:ext>
            </a:extLst>
          </p:cNvPr>
          <p:cNvGraphicFramePr>
            <a:graphicFrameLocks noChangeAspect="1"/>
          </p:cNvGraphicFramePr>
          <p:nvPr>
            <p:custDataLst>
              <p:tags r:id="rId3"/>
            </p:custDataLst>
            <p:extLst>
              <p:ext uri="{D42A27DB-BD31-4B8C-83A1-F6EECF244321}">
                <p14:modId xmlns:p14="http://schemas.microsoft.com/office/powerpoint/2010/main" val="2532894178"/>
              </p:ext>
            </p:extLst>
          </p:nvPr>
        </p:nvGraphicFramePr>
        <p:xfrm>
          <a:off x="3587750" y="1360102"/>
          <a:ext cx="2584449" cy="533764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14" name="Group 251">
            <a:extLst>
              <a:ext uri="{FF2B5EF4-FFF2-40B4-BE49-F238E27FC236}">
                <a16:creationId xmlns:a16="http://schemas.microsoft.com/office/drawing/2014/main" id="{99A14AB7-607A-4651-B6DE-1D7A977D6533}"/>
              </a:ext>
            </a:extLst>
          </p:cNvPr>
          <p:cNvGraphicFramePr>
            <a:graphicFrameLocks noGrp="1"/>
          </p:cNvGraphicFramePr>
          <p:nvPr>
            <p:custDataLst>
              <p:tags r:id="rId4"/>
            </p:custDataLst>
            <p:extLst>
              <p:ext uri="{D42A27DB-BD31-4B8C-83A1-F6EECF244321}">
                <p14:modId xmlns:p14="http://schemas.microsoft.com/office/powerpoint/2010/main" val="3711957816"/>
              </p:ext>
            </p:extLst>
          </p:nvPr>
        </p:nvGraphicFramePr>
        <p:xfrm>
          <a:off x="6255084" y="1802089"/>
          <a:ext cx="3006464" cy="4966718"/>
        </p:xfrm>
        <a:graphic>
          <a:graphicData uri="http://schemas.openxmlformats.org/drawingml/2006/table">
            <a:tbl>
              <a:tblPr/>
              <a:tblGrid>
                <a:gridCol w="3006464">
                  <a:extLst>
                    <a:ext uri="{9D8B030D-6E8A-4147-A177-3AD203B41FA5}">
                      <a16:colId xmlns:a16="http://schemas.microsoft.com/office/drawing/2014/main" val="20000"/>
                    </a:ext>
                  </a:extLst>
                </a:gridCol>
              </a:tblGrid>
              <a:tr h="177888">
                <a:tc>
                  <a:txBody>
                    <a:bodyPr/>
                    <a:lstStyle/>
                    <a:p>
                      <a:pPr algn="r" fontAlgn="b"/>
                      <a:r>
                        <a:rPr lang="cs-CZ" sz="1100" b="0" i="0" u="none" strike="noStrike" err="1">
                          <a:solidFill>
                            <a:srgbClr val="000000"/>
                          </a:solidFill>
                          <a:effectLst/>
                          <a:latin typeface="+mn-lt"/>
                        </a:rPr>
                        <a:t>nemelanomový</a:t>
                      </a:r>
                      <a:r>
                        <a:rPr lang="cs-CZ" sz="1100" b="0" i="0" u="none" strike="noStrike">
                          <a:solidFill>
                            <a:srgbClr val="000000"/>
                          </a:solidFill>
                          <a:effectLst/>
                          <a:latin typeface="+mn-lt"/>
                        </a:rPr>
                        <a:t> kožní ZN (C44)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7888">
                <a:tc>
                  <a:txBody>
                    <a:bodyPr/>
                    <a:lstStyle/>
                    <a:p>
                      <a:pPr algn="r" fontAlgn="b"/>
                      <a:r>
                        <a:rPr lang="pl-PL" sz="1100" b="0" i="0" u="none" strike="noStrike">
                          <a:solidFill>
                            <a:srgbClr val="000000"/>
                          </a:solidFill>
                          <a:effectLst/>
                          <a:latin typeface="+mn-lt"/>
                        </a:rPr>
                        <a:t>ZN prsu (C50) u žen</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78139824"/>
                  </a:ext>
                </a:extLst>
              </a:tr>
              <a:tr h="177888">
                <a:tc>
                  <a:txBody>
                    <a:bodyPr/>
                    <a:lstStyle/>
                    <a:p>
                      <a:pPr algn="r" fontAlgn="b"/>
                      <a:r>
                        <a:rPr lang="cs-CZ" sz="1100" b="1" i="0" u="none" strike="noStrike">
                          <a:solidFill>
                            <a:srgbClr val="000000"/>
                          </a:solidFill>
                          <a:effectLst/>
                          <a:latin typeface="+mn-lt"/>
                        </a:rPr>
                        <a:t>ZN průdušnice, průdušky a plíce (C33, C34)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2460579099"/>
                  </a:ext>
                </a:extLst>
              </a:tr>
              <a:tr h="177888">
                <a:tc>
                  <a:txBody>
                    <a:bodyPr/>
                    <a:lstStyle/>
                    <a:p>
                      <a:pPr algn="r" fontAlgn="b"/>
                      <a:r>
                        <a:rPr lang="cs-CZ" sz="1100" b="0" i="0" u="none" strike="noStrike">
                          <a:solidFill>
                            <a:srgbClr val="000000"/>
                          </a:solidFill>
                          <a:effectLst/>
                          <a:latin typeface="+mn-lt"/>
                        </a:rPr>
                        <a:t>ZN tlustého střeva a konečníku (C18–C20)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03465019"/>
                  </a:ext>
                </a:extLst>
              </a:tr>
              <a:tr h="177888">
                <a:tc>
                  <a:txBody>
                    <a:bodyPr/>
                    <a:lstStyle/>
                    <a:p>
                      <a:pPr algn="r" fontAlgn="b"/>
                      <a:r>
                        <a:rPr lang="cs-CZ" sz="1100" b="0" i="0" u="none" strike="noStrike">
                          <a:solidFill>
                            <a:srgbClr val="000000"/>
                          </a:solidFill>
                          <a:effectLst/>
                          <a:latin typeface="+mn-lt"/>
                        </a:rPr>
                        <a:t>zhoubný melanom kůže (C43)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26524543"/>
                  </a:ext>
                </a:extLst>
              </a:tr>
              <a:tr h="177888">
                <a:tc>
                  <a:txBody>
                    <a:bodyPr/>
                    <a:lstStyle/>
                    <a:p>
                      <a:pPr algn="r" fontAlgn="b"/>
                      <a:r>
                        <a:rPr lang="cs-CZ" sz="1100" b="1" i="0" u="none" strike="noStrike">
                          <a:solidFill>
                            <a:srgbClr val="000000"/>
                          </a:solidFill>
                          <a:effectLst/>
                          <a:latin typeface="+mn-lt"/>
                        </a:rPr>
                        <a:t>ZN dělohy (C54, C55)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2889290260"/>
                  </a:ext>
                </a:extLst>
              </a:tr>
              <a:tr h="177888">
                <a:tc>
                  <a:txBody>
                    <a:bodyPr/>
                    <a:lstStyle/>
                    <a:p>
                      <a:pPr algn="r" fontAlgn="b"/>
                      <a:r>
                        <a:rPr lang="cs-CZ" sz="1100" b="0" i="0" u="none" strike="noStrike">
                          <a:solidFill>
                            <a:srgbClr val="000000"/>
                          </a:solidFill>
                          <a:effectLst/>
                          <a:latin typeface="+mn-lt"/>
                        </a:rPr>
                        <a:t>ZN slinivky břišní (C25)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52399249"/>
                  </a:ext>
                </a:extLst>
              </a:tr>
              <a:tr h="177888">
                <a:tc>
                  <a:txBody>
                    <a:bodyPr/>
                    <a:lstStyle/>
                    <a:p>
                      <a:pPr algn="r" fontAlgn="b"/>
                      <a:r>
                        <a:rPr lang="cs-CZ" sz="1100" b="0" i="0" u="none" strike="noStrike">
                          <a:solidFill>
                            <a:srgbClr val="000000"/>
                          </a:solidFill>
                          <a:effectLst/>
                          <a:latin typeface="+mn-lt"/>
                        </a:rPr>
                        <a:t>ZN ledviny (C64)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9953662"/>
                  </a:ext>
                </a:extLst>
              </a:tr>
              <a:tr h="177888">
                <a:tc>
                  <a:txBody>
                    <a:bodyPr/>
                    <a:lstStyle/>
                    <a:p>
                      <a:pPr algn="r" fontAlgn="b"/>
                      <a:r>
                        <a:rPr lang="cs-CZ" sz="1100" b="0" i="0" u="none" strike="noStrike">
                          <a:solidFill>
                            <a:srgbClr val="000000"/>
                          </a:solidFill>
                          <a:effectLst/>
                          <a:latin typeface="+mn-lt"/>
                        </a:rPr>
                        <a:t>Non-</a:t>
                      </a:r>
                      <a:r>
                        <a:rPr lang="cs-CZ" sz="1100" b="0" i="0" u="none" strike="noStrike" err="1">
                          <a:solidFill>
                            <a:srgbClr val="000000"/>
                          </a:solidFill>
                          <a:effectLst/>
                          <a:latin typeface="+mn-lt"/>
                        </a:rPr>
                        <a:t>Hodgkinův</a:t>
                      </a:r>
                      <a:r>
                        <a:rPr lang="cs-CZ" sz="1100" b="0" i="0" u="none" strike="noStrike">
                          <a:solidFill>
                            <a:srgbClr val="000000"/>
                          </a:solidFill>
                          <a:effectLst/>
                          <a:latin typeface="+mn-lt"/>
                        </a:rPr>
                        <a:t> lymfom (C82–C86)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73995259"/>
                  </a:ext>
                </a:extLst>
              </a:tr>
              <a:tr h="177888">
                <a:tc>
                  <a:txBody>
                    <a:bodyPr/>
                    <a:lstStyle/>
                    <a:p>
                      <a:pPr algn="r" fontAlgn="b"/>
                      <a:r>
                        <a:rPr lang="cs-CZ" sz="1100" b="0" i="0" u="none" strike="noStrike">
                          <a:solidFill>
                            <a:srgbClr val="000000"/>
                          </a:solidFill>
                          <a:effectLst/>
                          <a:latin typeface="+mn-lt"/>
                        </a:rPr>
                        <a:t>ZN vaječníku (C56)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78326531"/>
                  </a:ext>
                </a:extLst>
              </a:tr>
              <a:tr h="177888">
                <a:tc>
                  <a:txBody>
                    <a:bodyPr/>
                    <a:lstStyle/>
                    <a:p>
                      <a:pPr algn="r" fontAlgn="b"/>
                      <a:r>
                        <a:rPr lang="cs-CZ" sz="1100" b="1" i="0" u="none" strike="noStrike">
                          <a:solidFill>
                            <a:srgbClr val="000000"/>
                          </a:solidFill>
                          <a:effectLst/>
                          <a:latin typeface="+mn-lt"/>
                        </a:rPr>
                        <a:t>ZN močového měchýře (C67)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688196960"/>
                  </a:ext>
                </a:extLst>
              </a:tr>
              <a:tr h="177888">
                <a:tc>
                  <a:txBody>
                    <a:bodyPr/>
                    <a:lstStyle/>
                    <a:p>
                      <a:pPr algn="r" fontAlgn="b"/>
                      <a:r>
                        <a:rPr lang="cs-CZ" sz="1100" b="0" i="0" u="none" strike="noStrike">
                          <a:solidFill>
                            <a:srgbClr val="000000"/>
                          </a:solidFill>
                          <a:effectLst/>
                          <a:latin typeface="+mn-lt"/>
                        </a:rPr>
                        <a:t>ZN hrdla děložního (C53)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53106792"/>
                  </a:ext>
                </a:extLst>
              </a:tr>
              <a:tr h="177888">
                <a:tc>
                  <a:txBody>
                    <a:bodyPr/>
                    <a:lstStyle/>
                    <a:p>
                      <a:pPr algn="r" fontAlgn="b"/>
                      <a:r>
                        <a:rPr lang="cs-CZ" sz="1100" b="0" i="0" u="none" strike="noStrike">
                          <a:solidFill>
                            <a:srgbClr val="000000"/>
                          </a:solidFill>
                          <a:effectLst/>
                          <a:latin typeface="+mn-lt"/>
                        </a:rPr>
                        <a:t>leukémie (C91–C95)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68644891"/>
                  </a:ext>
                </a:extLst>
              </a:tr>
              <a:tr h="177888">
                <a:tc>
                  <a:txBody>
                    <a:bodyPr/>
                    <a:lstStyle/>
                    <a:p>
                      <a:pPr algn="r" fontAlgn="b"/>
                      <a:r>
                        <a:rPr lang="pl-PL" sz="1100" b="0" i="0" u="none" strike="noStrike">
                          <a:solidFill>
                            <a:srgbClr val="000000"/>
                          </a:solidFill>
                          <a:effectLst/>
                          <a:latin typeface="+mn-lt"/>
                        </a:rPr>
                        <a:t>ZN hlavy a krku (C00–C14, C30–C31)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90509711"/>
                  </a:ext>
                </a:extLst>
              </a:tr>
              <a:tr h="177888">
                <a:tc>
                  <a:txBody>
                    <a:bodyPr/>
                    <a:lstStyle/>
                    <a:p>
                      <a:pPr algn="r" fontAlgn="b"/>
                      <a:r>
                        <a:rPr lang="cs-CZ" sz="1100" b="0" i="0" u="none" strike="noStrike">
                          <a:solidFill>
                            <a:srgbClr val="000000"/>
                          </a:solidFill>
                          <a:effectLst/>
                          <a:latin typeface="+mn-lt"/>
                        </a:rPr>
                        <a:t>ZN žaludku (C16)</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74825961"/>
                  </a:ext>
                </a:extLst>
              </a:tr>
              <a:tr h="177888">
                <a:tc>
                  <a:txBody>
                    <a:bodyPr/>
                    <a:lstStyle/>
                    <a:p>
                      <a:pPr algn="r" fontAlgn="b"/>
                      <a:r>
                        <a:rPr lang="cs-CZ" sz="1100" b="0" i="0" u="none" strike="noStrike">
                          <a:solidFill>
                            <a:srgbClr val="000000"/>
                          </a:solidFill>
                          <a:effectLst/>
                          <a:latin typeface="+mn-lt"/>
                        </a:rPr>
                        <a:t>ZN žlučníku a žlučových cest (C23, C24)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46846498"/>
                  </a:ext>
                </a:extLst>
              </a:tr>
              <a:tr h="177888">
                <a:tc>
                  <a:txBody>
                    <a:bodyPr/>
                    <a:lstStyle/>
                    <a:p>
                      <a:pPr algn="r" fontAlgn="b"/>
                      <a:r>
                        <a:rPr lang="cs-CZ" sz="1100" b="1" i="0" u="none" strike="noStrike">
                          <a:solidFill>
                            <a:srgbClr val="000000"/>
                          </a:solidFill>
                          <a:effectLst/>
                          <a:latin typeface="+mn-lt"/>
                        </a:rPr>
                        <a:t>ZN štítné žlázy (C73)</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4174554684"/>
                  </a:ext>
                </a:extLst>
              </a:tr>
              <a:tr h="177888">
                <a:tc>
                  <a:txBody>
                    <a:bodyPr/>
                    <a:lstStyle/>
                    <a:p>
                      <a:pPr algn="r" fontAlgn="b"/>
                      <a:r>
                        <a:rPr lang="cs-CZ" sz="1100" b="0" i="0" u="none" strike="noStrike">
                          <a:solidFill>
                            <a:srgbClr val="000000"/>
                          </a:solidFill>
                          <a:effectLst/>
                          <a:latin typeface="+mn-lt"/>
                        </a:rPr>
                        <a:t>ZN jater a </a:t>
                      </a:r>
                      <a:r>
                        <a:rPr lang="cs-CZ" sz="1100" b="0" i="0" u="none" strike="noStrike" err="1">
                          <a:solidFill>
                            <a:srgbClr val="000000"/>
                          </a:solidFill>
                          <a:effectLst/>
                          <a:latin typeface="+mn-lt"/>
                        </a:rPr>
                        <a:t>intrahepatálních</a:t>
                      </a:r>
                      <a:r>
                        <a:rPr lang="cs-CZ" sz="1100" b="0" i="0" u="none" strike="noStrike">
                          <a:solidFill>
                            <a:srgbClr val="000000"/>
                          </a:solidFill>
                          <a:effectLst/>
                          <a:latin typeface="+mn-lt"/>
                        </a:rPr>
                        <a:t> žlučových cest (C22)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21596865"/>
                  </a:ext>
                </a:extLst>
              </a:tr>
              <a:tr h="177888">
                <a:tc>
                  <a:txBody>
                    <a:bodyPr/>
                    <a:lstStyle/>
                    <a:p>
                      <a:pPr algn="r" fontAlgn="b"/>
                      <a:r>
                        <a:rPr lang="cs-CZ" sz="1100" b="0" i="0" u="none" strike="noStrike">
                          <a:solidFill>
                            <a:srgbClr val="000000"/>
                          </a:solidFill>
                          <a:effectLst/>
                          <a:latin typeface="+mn-lt"/>
                        </a:rPr>
                        <a:t>ZN mozku, míchy a jiných částí CNS (C70–C72)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90388248"/>
                  </a:ext>
                </a:extLst>
              </a:tr>
              <a:tr h="177888">
                <a:tc>
                  <a:txBody>
                    <a:bodyPr/>
                    <a:lstStyle/>
                    <a:p>
                      <a:pPr algn="r" fontAlgn="b"/>
                      <a:r>
                        <a:rPr lang="cs-CZ" sz="1100" b="0" i="0" u="none" strike="noStrike">
                          <a:solidFill>
                            <a:srgbClr val="000000"/>
                          </a:solidFill>
                          <a:effectLst/>
                          <a:latin typeface="+mn-lt"/>
                        </a:rPr>
                        <a:t>mnohočetný myelom (C90)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7888">
                <a:tc>
                  <a:txBody>
                    <a:bodyPr/>
                    <a:lstStyle/>
                    <a:p>
                      <a:pPr algn="r" fontAlgn="b"/>
                      <a:r>
                        <a:rPr lang="cs-CZ" sz="1100" b="1" i="0" u="none" strike="noStrike">
                          <a:solidFill>
                            <a:srgbClr val="000000"/>
                          </a:solidFill>
                          <a:effectLst/>
                          <a:latin typeface="+mn-lt"/>
                        </a:rPr>
                        <a:t>ZN poj. a </a:t>
                      </a:r>
                      <a:r>
                        <a:rPr lang="cs-CZ" sz="1100" b="1" i="0" u="none" strike="noStrike" err="1">
                          <a:solidFill>
                            <a:srgbClr val="000000"/>
                          </a:solidFill>
                          <a:effectLst/>
                          <a:latin typeface="+mn-lt"/>
                        </a:rPr>
                        <a:t>měk</a:t>
                      </a:r>
                      <a:r>
                        <a:rPr lang="cs-CZ" sz="1100" b="1" i="0" u="none" strike="noStrike">
                          <a:solidFill>
                            <a:srgbClr val="000000"/>
                          </a:solidFill>
                          <a:effectLst/>
                          <a:latin typeface="+mn-lt"/>
                        </a:rPr>
                        <a:t>. tkání a </a:t>
                      </a:r>
                      <a:r>
                        <a:rPr lang="cs-CZ" sz="1100" b="1" i="0" u="none" strike="noStrike" err="1">
                          <a:solidFill>
                            <a:srgbClr val="000000"/>
                          </a:solidFill>
                          <a:effectLst/>
                          <a:latin typeface="+mn-lt"/>
                        </a:rPr>
                        <a:t>perif</a:t>
                      </a:r>
                      <a:r>
                        <a:rPr lang="cs-CZ" sz="1100" b="1" i="0" u="none" strike="noStrike">
                          <a:solidFill>
                            <a:srgbClr val="000000"/>
                          </a:solidFill>
                          <a:effectLst/>
                          <a:latin typeface="+mn-lt"/>
                        </a:rPr>
                        <a:t>. nervů (C47, C49)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10002"/>
                  </a:ext>
                </a:extLst>
              </a:tr>
              <a:tr h="177888">
                <a:tc>
                  <a:txBody>
                    <a:bodyPr/>
                    <a:lstStyle/>
                    <a:p>
                      <a:pPr algn="r" fontAlgn="b"/>
                      <a:r>
                        <a:rPr lang="cs-CZ" sz="1100" b="0" i="0" u="none" strike="noStrike">
                          <a:solidFill>
                            <a:srgbClr val="000000"/>
                          </a:solidFill>
                          <a:effectLst/>
                          <a:latin typeface="+mn-lt"/>
                        </a:rPr>
                        <a:t>ZN jícnu (C15)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7888">
                <a:tc>
                  <a:txBody>
                    <a:bodyPr/>
                    <a:lstStyle/>
                    <a:p>
                      <a:pPr algn="r" fontAlgn="b"/>
                      <a:r>
                        <a:rPr lang="cs-CZ" sz="1100" b="1" i="0" u="none" strike="noStrike" err="1">
                          <a:solidFill>
                            <a:srgbClr val="000000"/>
                          </a:solidFill>
                          <a:effectLst/>
                          <a:latin typeface="+mn-lt"/>
                        </a:rPr>
                        <a:t>Hodgkinův</a:t>
                      </a:r>
                      <a:r>
                        <a:rPr lang="cs-CZ" sz="1100" b="1" i="0" u="none" strike="noStrike">
                          <a:solidFill>
                            <a:srgbClr val="000000"/>
                          </a:solidFill>
                          <a:effectLst/>
                          <a:latin typeface="+mn-lt"/>
                        </a:rPr>
                        <a:t> lymfom (C81)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4"/>
                  </a:ext>
                </a:extLst>
              </a:tr>
              <a:tr h="177888">
                <a:tc>
                  <a:txBody>
                    <a:bodyPr/>
                    <a:lstStyle/>
                    <a:p>
                      <a:pPr algn="r" fontAlgn="b"/>
                      <a:r>
                        <a:rPr lang="cs-CZ" sz="1100" b="1" i="0" u="none" strike="noStrike">
                          <a:solidFill>
                            <a:srgbClr val="000000"/>
                          </a:solidFill>
                          <a:effectLst/>
                          <a:latin typeface="+mn-lt"/>
                        </a:rPr>
                        <a:t>ZN hrtanu (C32)</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FB2B2"/>
                    </a:solidFill>
                  </a:tcPr>
                </a:tc>
                <a:extLst>
                  <a:ext uri="{0D108BD9-81ED-4DB2-BD59-A6C34878D82A}">
                    <a16:rowId xmlns:a16="http://schemas.microsoft.com/office/drawing/2014/main" val="10005"/>
                  </a:ext>
                </a:extLst>
              </a:tr>
              <a:tr h="177888">
                <a:tc>
                  <a:txBody>
                    <a:bodyPr/>
                    <a:lstStyle/>
                    <a:p>
                      <a:pPr algn="r" fontAlgn="b"/>
                      <a:r>
                        <a:rPr lang="cs-CZ" sz="1100" b="0" i="0" u="none" strike="noStrike">
                          <a:solidFill>
                            <a:srgbClr val="000000"/>
                          </a:solidFill>
                          <a:effectLst/>
                          <a:latin typeface="+mn-lt"/>
                        </a:rPr>
                        <a:t>ostatní zhoubné novotvary</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7888">
                <a:tc>
                  <a:txBody>
                    <a:bodyPr/>
                    <a:lstStyle/>
                    <a:p>
                      <a:pPr algn="r" fontAlgn="b"/>
                      <a:r>
                        <a:rPr lang="cs-CZ" sz="1100" b="0" i="0" u="none" strike="noStrike">
                          <a:solidFill>
                            <a:srgbClr val="000000"/>
                          </a:solidFill>
                          <a:effectLst/>
                          <a:latin typeface="+mn-lt"/>
                        </a:rPr>
                        <a:t>n</a:t>
                      </a:r>
                      <a:r>
                        <a:rPr lang="en-US" sz="1100" b="0" i="0" u="none" strike="noStrike" err="1">
                          <a:solidFill>
                            <a:srgbClr val="000000"/>
                          </a:solidFill>
                          <a:effectLst/>
                          <a:latin typeface="+mn-lt"/>
                        </a:rPr>
                        <a:t>ovotvary</a:t>
                      </a:r>
                      <a:r>
                        <a:rPr lang="en-US" sz="1100" b="0" i="0" u="none" strike="noStrike">
                          <a:solidFill>
                            <a:srgbClr val="000000"/>
                          </a:solidFill>
                          <a:effectLst/>
                          <a:latin typeface="+mn-lt"/>
                        </a:rPr>
                        <a:t> in situ (D00–D09)</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99709">
                <a:tc>
                  <a:txBody>
                    <a:bodyPr/>
                    <a:lstStyle/>
                    <a:p>
                      <a:pPr algn="r" fontAlgn="b"/>
                      <a:r>
                        <a:rPr lang="cs-CZ" sz="1100" b="1" i="0" u="none" strike="noStrike">
                          <a:solidFill>
                            <a:srgbClr val="000000"/>
                          </a:solidFill>
                          <a:effectLst/>
                          <a:latin typeface="+mn-lt"/>
                        </a:rPr>
                        <a:t>novotvary nezhoubné a neznámého chování </a:t>
                      </a:r>
                    </a:p>
                    <a:p>
                      <a:pPr algn="r" fontAlgn="b"/>
                      <a:r>
                        <a:rPr lang="cs-CZ" sz="1100" b="1" i="0" u="none" strike="noStrike">
                          <a:solidFill>
                            <a:srgbClr val="000000"/>
                          </a:solidFill>
                          <a:effectLst/>
                          <a:latin typeface="+mn-lt"/>
                        </a:rPr>
                        <a:t>(D10–D36, D37–D48)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8"/>
                  </a:ext>
                </a:extLst>
              </a:tr>
            </a:tbl>
          </a:graphicData>
        </a:graphic>
      </p:graphicFrame>
      <p:sp>
        <p:nvSpPr>
          <p:cNvPr id="15" name="Text Box 20">
            <a:extLst>
              <a:ext uri="{FF2B5EF4-FFF2-40B4-BE49-F238E27FC236}">
                <a16:creationId xmlns:a16="http://schemas.microsoft.com/office/drawing/2014/main" id="{4BF16BF3-6CEB-44A1-AA8F-8F24BED49F27}"/>
              </a:ext>
            </a:extLst>
          </p:cNvPr>
          <p:cNvSpPr txBox="1">
            <a:spLocks noChangeArrowheads="1"/>
          </p:cNvSpPr>
          <p:nvPr>
            <p:custDataLst>
              <p:tags r:id="rId5"/>
            </p:custDataLst>
          </p:nvPr>
        </p:nvSpPr>
        <p:spPr bwMode="auto">
          <a:xfrm>
            <a:off x="3369124" y="1075508"/>
            <a:ext cx="2939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Calibri" panose="020F0502020204030204"/>
                <a:ea typeface="+mn-ea"/>
                <a:cs typeface="+mn-cs"/>
              </a:rPr>
              <a:t>Roční počet nově diagnostikovaných onemocnění na 100 000 mužů</a:t>
            </a:r>
            <a:endParaRPr kumimoji="0" lang="cs-CZ" altLang="cs-CZ" sz="12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237">
            <a:extLst>
              <a:ext uri="{FF2B5EF4-FFF2-40B4-BE49-F238E27FC236}">
                <a16:creationId xmlns:a16="http://schemas.microsoft.com/office/drawing/2014/main" id="{E850BD24-3BA7-4E6B-9245-D457B417D365}"/>
              </a:ext>
            </a:extLst>
          </p:cNvPr>
          <p:cNvSpPr txBox="1">
            <a:spLocks noChangeArrowheads="1"/>
          </p:cNvSpPr>
          <p:nvPr/>
        </p:nvSpPr>
        <p:spPr bwMode="auto">
          <a:xfrm>
            <a:off x="1463748" y="1237997"/>
            <a:ext cx="2216150" cy="523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lgn="l">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ctr" defTabSz="914400" rtl="0" eaLnBrk="1" fontAlgn="auto" latinLnBrk="0" hangingPunct="1">
              <a:lnSpc>
                <a:spcPct val="95000"/>
              </a:lnSpc>
              <a:spcBef>
                <a:spcPct val="0"/>
              </a:spcBef>
              <a:spcAft>
                <a:spcPts val="0"/>
              </a:spcAft>
              <a:buClrTx/>
              <a:buSzTx/>
              <a:buFontTx/>
              <a:buNone/>
              <a:tabLst/>
              <a:defRPr/>
            </a:pPr>
            <a:r>
              <a:rPr kumimoji="0" lang="cs-CZ" altLang="cs-CZ" sz="1800" b="1" i="0" u="none" strike="noStrike" kern="1200" cap="none" spc="0" normalizeH="0" baseline="0" noProof="0">
                <a:ln>
                  <a:noFill/>
                </a:ln>
                <a:solidFill>
                  <a:prstClr val="black"/>
                </a:solidFill>
                <a:effectLst/>
                <a:uLnTx/>
                <a:uFillTx/>
                <a:latin typeface="Calibri" panose="020F0502020204030204"/>
                <a:ea typeface="+mn-ea"/>
                <a:cs typeface="+mn-cs"/>
              </a:rPr>
              <a:t>INCIDENCE: MUŽI</a:t>
            </a:r>
          </a:p>
        </p:txBody>
      </p:sp>
      <p:sp>
        <p:nvSpPr>
          <p:cNvPr id="17" name="Text Box 20">
            <a:extLst>
              <a:ext uri="{FF2B5EF4-FFF2-40B4-BE49-F238E27FC236}">
                <a16:creationId xmlns:a16="http://schemas.microsoft.com/office/drawing/2014/main" id="{5A93A4B4-E23A-4BA4-BC26-9294FA400227}"/>
              </a:ext>
            </a:extLst>
          </p:cNvPr>
          <p:cNvSpPr txBox="1">
            <a:spLocks noChangeArrowheads="1"/>
          </p:cNvSpPr>
          <p:nvPr>
            <p:custDataLst>
              <p:tags r:id="rId6"/>
            </p:custDataLst>
          </p:nvPr>
        </p:nvSpPr>
        <p:spPr bwMode="auto">
          <a:xfrm>
            <a:off x="8998399" y="1075508"/>
            <a:ext cx="29392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a:ln>
                  <a:noFill/>
                </a:ln>
                <a:solidFill>
                  <a:prstClr val="black"/>
                </a:solidFill>
                <a:effectLst/>
                <a:uLnTx/>
                <a:uFillTx/>
                <a:latin typeface="Calibri" panose="020F0502020204030204"/>
                <a:ea typeface="+mn-ea"/>
                <a:cs typeface="+mn-cs"/>
              </a:rPr>
              <a:t>Roční počet nově diagnostikovaných onemocnění na 100 000 žen</a:t>
            </a:r>
            <a:endParaRPr kumimoji="0" lang="cs-CZ" altLang="cs-CZ" sz="12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 Box 237">
            <a:extLst>
              <a:ext uri="{FF2B5EF4-FFF2-40B4-BE49-F238E27FC236}">
                <a16:creationId xmlns:a16="http://schemas.microsoft.com/office/drawing/2014/main" id="{29314EED-BF61-4845-A3EE-13DC20B62A20}"/>
              </a:ext>
            </a:extLst>
          </p:cNvPr>
          <p:cNvSpPr txBox="1">
            <a:spLocks noChangeArrowheads="1"/>
          </p:cNvSpPr>
          <p:nvPr/>
        </p:nvSpPr>
        <p:spPr bwMode="auto">
          <a:xfrm>
            <a:off x="7105710" y="1237996"/>
            <a:ext cx="2216150" cy="523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lgn="l">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ctr" defTabSz="914400" rtl="0" eaLnBrk="1" fontAlgn="auto" latinLnBrk="0" hangingPunct="1">
              <a:lnSpc>
                <a:spcPct val="95000"/>
              </a:lnSpc>
              <a:spcBef>
                <a:spcPct val="0"/>
              </a:spcBef>
              <a:spcAft>
                <a:spcPts val="0"/>
              </a:spcAft>
              <a:buClrTx/>
              <a:buSzTx/>
              <a:buFontTx/>
              <a:buNone/>
              <a:tabLst/>
              <a:defRPr/>
            </a:pPr>
            <a:r>
              <a:rPr kumimoji="0" lang="cs-CZ" altLang="cs-CZ" sz="1800" b="1" i="0" u="none" strike="noStrike" kern="1200" cap="none" spc="0" normalizeH="0" baseline="0" noProof="0">
                <a:ln>
                  <a:noFill/>
                </a:ln>
                <a:solidFill>
                  <a:prstClr val="black"/>
                </a:solidFill>
                <a:effectLst/>
                <a:uLnTx/>
                <a:uFillTx/>
                <a:latin typeface="Calibri" panose="020F0502020204030204"/>
                <a:ea typeface="+mn-ea"/>
                <a:cs typeface="+mn-cs"/>
              </a:rPr>
              <a:t>INCIDENCE: ŽENY</a:t>
            </a:r>
          </a:p>
        </p:txBody>
      </p:sp>
      <p:sp>
        <p:nvSpPr>
          <p:cNvPr id="19" name="Rectangle 233">
            <a:extLst>
              <a:ext uri="{FF2B5EF4-FFF2-40B4-BE49-F238E27FC236}">
                <a16:creationId xmlns:a16="http://schemas.microsoft.com/office/drawing/2014/main" id="{318AB747-3307-4D23-A880-CA2D9689C90C}"/>
              </a:ext>
            </a:extLst>
          </p:cNvPr>
          <p:cNvSpPr>
            <a:spLocks noChangeArrowheads="1"/>
          </p:cNvSpPr>
          <p:nvPr/>
        </p:nvSpPr>
        <p:spPr bwMode="auto">
          <a:xfrm>
            <a:off x="4741825" y="2883867"/>
            <a:ext cx="107950" cy="107950"/>
          </a:xfrm>
          <a:prstGeom prst="rect">
            <a:avLst/>
          </a:prstGeom>
          <a:solidFill>
            <a:srgbClr val="037BC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 name="Rectangle 234">
            <a:extLst>
              <a:ext uri="{FF2B5EF4-FFF2-40B4-BE49-F238E27FC236}">
                <a16:creationId xmlns:a16="http://schemas.microsoft.com/office/drawing/2014/main" id="{209A2C5B-7E19-4C74-B371-2432878C58ED}"/>
              </a:ext>
            </a:extLst>
          </p:cNvPr>
          <p:cNvSpPr>
            <a:spLocks noChangeArrowheads="1"/>
          </p:cNvSpPr>
          <p:nvPr>
            <p:custDataLst>
              <p:tags r:id="rId7"/>
            </p:custDataLst>
          </p:nvPr>
        </p:nvSpPr>
        <p:spPr bwMode="auto">
          <a:xfrm>
            <a:off x="4741825" y="2738405"/>
            <a:ext cx="107950" cy="107950"/>
          </a:xfrm>
          <a:prstGeom prst="rect">
            <a:avLst/>
          </a:prstGeom>
          <a:solidFill>
            <a:srgbClr val="C00000"/>
          </a:solidFill>
          <a:ln w="1651">
            <a:no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a:ln>
                <a:noFill/>
              </a:ln>
              <a:solidFill>
                <a:srgbClr val="7F0506"/>
              </a:solidFill>
              <a:effectLst/>
              <a:uLnTx/>
              <a:uFillTx/>
              <a:latin typeface="Arial" panose="020B0604020202020204" pitchFamily="34" charset="0"/>
              <a:ea typeface="+mn-ea"/>
              <a:cs typeface="+mn-cs"/>
            </a:endParaRPr>
          </a:p>
        </p:txBody>
      </p:sp>
      <p:sp>
        <p:nvSpPr>
          <p:cNvPr id="21" name="Text Box 237">
            <a:extLst>
              <a:ext uri="{FF2B5EF4-FFF2-40B4-BE49-F238E27FC236}">
                <a16:creationId xmlns:a16="http://schemas.microsoft.com/office/drawing/2014/main" id="{73ABFD8C-8727-4E46-BBB0-04D0B47316E4}"/>
              </a:ext>
            </a:extLst>
          </p:cNvPr>
          <p:cNvSpPr txBox="1">
            <a:spLocks noChangeArrowheads="1"/>
          </p:cNvSpPr>
          <p:nvPr>
            <p:custDataLst>
              <p:tags r:id="rId8"/>
            </p:custDataLst>
          </p:nvPr>
        </p:nvSpPr>
        <p:spPr bwMode="auto">
          <a:xfrm>
            <a:off x="4888510" y="2674872"/>
            <a:ext cx="1932078" cy="38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lgn="l">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95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mn-cs"/>
              </a:rPr>
              <a:t>Liberecký kraj</a:t>
            </a:r>
          </a:p>
          <a:p>
            <a:pPr marL="0" marR="0" lvl="0" indent="0" algn="l" defTabSz="914400" rtl="0" eaLnBrk="1" fontAlgn="auto" latinLnBrk="0" hangingPunct="1">
              <a:lnSpc>
                <a:spcPct val="95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mn-cs"/>
              </a:rPr>
              <a:t>Česká republika</a:t>
            </a:r>
          </a:p>
        </p:txBody>
      </p:sp>
      <p:sp>
        <p:nvSpPr>
          <p:cNvPr id="22" name="Rectangle 233">
            <a:extLst>
              <a:ext uri="{FF2B5EF4-FFF2-40B4-BE49-F238E27FC236}">
                <a16:creationId xmlns:a16="http://schemas.microsoft.com/office/drawing/2014/main" id="{BA411D0D-5F6B-4CAE-9945-B1B35429DB20}"/>
              </a:ext>
            </a:extLst>
          </p:cNvPr>
          <p:cNvSpPr>
            <a:spLocks noChangeArrowheads="1"/>
          </p:cNvSpPr>
          <p:nvPr/>
        </p:nvSpPr>
        <p:spPr bwMode="auto">
          <a:xfrm>
            <a:off x="10278011" y="2922621"/>
            <a:ext cx="107950" cy="107950"/>
          </a:xfrm>
          <a:prstGeom prst="rect">
            <a:avLst/>
          </a:prstGeom>
          <a:solidFill>
            <a:srgbClr val="037BC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alt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3" name="Rectangle 234">
            <a:extLst>
              <a:ext uri="{FF2B5EF4-FFF2-40B4-BE49-F238E27FC236}">
                <a16:creationId xmlns:a16="http://schemas.microsoft.com/office/drawing/2014/main" id="{0FA7671C-1CEA-4473-A109-35A302BBBF52}"/>
              </a:ext>
            </a:extLst>
          </p:cNvPr>
          <p:cNvSpPr>
            <a:spLocks noChangeArrowheads="1"/>
          </p:cNvSpPr>
          <p:nvPr>
            <p:custDataLst>
              <p:tags r:id="rId9"/>
            </p:custDataLst>
          </p:nvPr>
        </p:nvSpPr>
        <p:spPr bwMode="auto">
          <a:xfrm>
            <a:off x="10278011" y="2777159"/>
            <a:ext cx="107950" cy="107950"/>
          </a:xfrm>
          <a:prstGeom prst="rect">
            <a:avLst/>
          </a:prstGeom>
          <a:solidFill>
            <a:srgbClr val="C00000"/>
          </a:solidFill>
          <a:ln w="1651">
            <a:no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a:ln>
                <a:noFill/>
              </a:ln>
              <a:solidFill>
                <a:srgbClr val="7F0506"/>
              </a:solidFill>
              <a:effectLst/>
              <a:uLnTx/>
              <a:uFillTx/>
              <a:latin typeface="Arial" panose="020B0604020202020204" pitchFamily="34" charset="0"/>
              <a:ea typeface="+mn-ea"/>
              <a:cs typeface="+mn-cs"/>
            </a:endParaRPr>
          </a:p>
        </p:txBody>
      </p:sp>
      <p:sp>
        <p:nvSpPr>
          <p:cNvPr id="24" name="Text Box 237">
            <a:extLst>
              <a:ext uri="{FF2B5EF4-FFF2-40B4-BE49-F238E27FC236}">
                <a16:creationId xmlns:a16="http://schemas.microsoft.com/office/drawing/2014/main" id="{690DA949-A75A-4BCA-8B52-C9D3B389C8B2}"/>
              </a:ext>
            </a:extLst>
          </p:cNvPr>
          <p:cNvSpPr txBox="1">
            <a:spLocks noChangeArrowheads="1"/>
          </p:cNvSpPr>
          <p:nvPr>
            <p:custDataLst>
              <p:tags r:id="rId10"/>
            </p:custDataLst>
          </p:nvPr>
        </p:nvSpPr>
        <p:spPr bwMode="auto">
          <a:xfrm>
            <a:off x="10424696" y="2713626"/>
            <a:ext cx="1637071" cy="38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1pPr>
            <a:lvl2pPr marL="742950" indent="-285750" algn="l">
              <a:spcBef>
                <a:spcPct val="20000"/>
              </a:spcBef>
              <a:buClr>
                <a:srgbClr val="660066"/>
              </a:buClr>
              <a:buFont typeface="Wingdings" panose="05000000000000000000" pitchFamily="2" charset="2"/>
              <a:buChar char="§"/>
              <a:defRPr kumimoji="1" sz="2400">
                <a:solidFill>
                  <a:schemeClr val="tx1"/>
                </a:solidFill>
                <a:latin typeface="Arial" panose="020B0604020202020204" pitchFamily="34" charset="0"/>
              </a:defRPr>
            </a:lvl2pPr>
            <a:lvl3pPr marL="11430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3pPr>
            <a:lvl4pPr marL="1600200" indent="-228600" algn="l">
              <a:spcBef>
                <a:spcPct val="20000"/>
              </a:spcBef>
              <a:buClr>
                <a:srgbClr val="660066"/>
              </a:buClr>
              <a:buFont typeface="Wingdings" panose="05000000000000000000" pitchFamily="2" charset="2"/>
              <a:buChar char="§"/>
              <a:defRPr kumimoji="1" sz="2000">
                <a:solidFill>
                  <a:schemeClr val="tx1"/>
                </a:solidFill>
                <a:latin typeface="Arial" panose="020B0604020202020204" pitchFamily="34" charset="0"/>
              </a:defRPr>
            </a:lvl4pPr>
            <a:lvl5pPr marL="2057400" indent="-228600" algn="l">
              <a:spcBef>
                <a:spcPct val="20000"/>
              </a:spcBef>
              <a:buClr>
                <a:srgbClr val="660066"/>
              </a:buClr>
              <a:buFont typeface="Wingdings" panose="05000000000000000000" pitchFamily="2" charset="2"/>
              <a:buChar char="§"/>
              <a:defRPr kumimoji="1">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660066"/>
              </a:buClr>
              <a:buFont typeface="Wingdings" panose="05000000000000000000" pitchFamily="2" charset="2"/>
              <a:buChar char="§"/>
              <a:defRPr kumimoji="1">
                <a:solidFill>
                  <a:schemeClr val="tx1"/>
                </a:solidFill>
                <a:latin typeface="Arial" panose="020B0604020202020204" pitchFamily="34" charset="0"/>
              </a:defRPr>
            </a:lvl9pPr>
          </a:lstStyle>
          <a:p>
            <a:pPr marL="0" marR="0" lvl="0" indent="0" algn="l" defTabSz="914400" rtl="0" eaLnBrk="1" fontAlgn="auto" latinLnBrk="0" hangingPunct="1">
              <a:lnSpc>
                <a:spcPct val="95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mn-cs"/>
              </a:rPr>
              <a:t>Liberecký kraj</a:t>
            </a:r>
          </a:p>
          <a:p>
            <a:pPr marL="0" marR="0" lvl="0" indent="0" algn="l" defTabSz="914400" rtl="0" eaLnBrk="1" fontAlgn="auto" latinLnBrk="0" hangingPunct="1">
              <a:lnSpc>
                <a:spcPct val="95000"/>
              </a:lnSpc>
              <a:spcBef>
                <a:spcPct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mn-cs"/>
              </a:rPr>
              <a:t>Česká republika</a:t>
            </a:r>
          </a:p>
        </p:txBody>
      </p:sp>
      <p:sp>
        <p:nvSpPr>
          <p:cNvPr id="25" name="Plus 40">
            <a:extLst>
              <a:ext uri="{FF2B5EF4-FFF2-40B4-BE49-F238E27FC236}">
                <a16:creationId xmlns:a16="http://schemas.microsoft.com/office/drawing/2014/main" id="{99192CE6-44BE-4722-AD20-F30E94DD88B7}"/>
              </a:ext>
            </a:extLst>
          </p:cNvPr>
          <p:cNvSpPr/>
          <p:nvPr>
            <p:custDataLst>
              <p:tags r:id="rId11"/>
            </p:custDataLst>
          </p:nvPr>
        </p:nvSpPr>
        <p:spPr>
          <a:xfrm>
            <a:off x="6257601" y="2151920"/>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 name="TextovéPole 28">
            <a:extLst>
              <a:ext uri="{FF2B5EF4-FFF2-40B4-BE49-F238E27FC236}">
                <a16:creationId xmlns:a16="http://schemas.microsoft.com/office/drawing/2014/main" id="{874FA74E-3014-4612-AA8C-D386C34209AD}"/>
              </a:ext>
            </a:extLst>
          </p:cNvPr>
          <p:cNvSpPr txBox="1"/>
          <p:nvPr>
            <p:custDataLst>
              <p:tags r:id="rId12"/>
            </p:custDataLst>
          </p:nvPr>
        </p:nvSpPr>
        <p:spPr>
          <a:xfrm>
            <a:off x="387174" y="606605"/>
            <a:ext cx="3240000" cy="276999"/>
          </a:xfrm>
          <a:prstGeom prst="rect">
            <a:avLst/>
          </a:prstGeom>
          <a:solidFill>
            <a:srgbClr val="FF7C80">
              <a:alpha val="49804"/>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Významně vyšší výskyt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&gt;</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lang="cs-CZ" sz="1200" b="1" kern="0">
                <a:solidFill>
                  <a:prstClr val="black"/>
                </a:solidFill>
                <a:latin typeface="Calibri" panose="020F0502020204030204"/>
              </a:rPr>
              <a:t>25</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 u obyvatel LB</a:t>
            </a:r>
            <a:r>
              <a:rPr lang="cs-CZ" sz="1200" b="1" kern="0">
                <a:solidFill>
                  <a:prstClr val="black"/>
                </a:solidFill>
                <a:latin typeface="Calibri" panose="020F0502020204030204"/>
              </a:rPr>
              <a:t>K</a:t>
            </a:r>
            <a:endParaRPr kumimoji="0" lang="cs-CZ" sz="12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0" name="TextovéPole 29">
            <a:extLst>
              <a:ext uri="{FF2B5EF4-FFF2-40B4-BE49-F238E27FC236}">
                <a16:creationId xmlns:a16="http://schemas.microsoft.com/office/drawing/2014/main" id="{6239236C-0F59-4BE2-B314-03EA68889006}"/>
              </a:ext>
            </a:extLst>
          </p:cNvPr>
          <p:cNvSpPr txBox="1"/>
          <p:nvPr>
            <p:custDataLst>
              <p:tags r:id="rId13"/>
            </p:custDataLst>
          </p:nvPr>
        </p:nvSpPr>
        <p:spPr>
          <a:xfrm>
            <a:off x="387173" y="882798"/>
            <a:ext cx="3240000" cy="276999"/>
          </a:xfrm>
          <a:prstGeom prst="rect">
            <a:avLst/>
          </a:prstGeom>
          <a:solidFill>
            <a:srgbClr val="CCFFCC"/>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Významně nižší výskyt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&lt;</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a:t>
            </a:r>
            <a:r>
              <a:rPr lang="cs-CZ" sz="1200" b="1" kern="0">
                <a:solidFill>
                  <a:prstClr val="black"/>
                </a:solidFill>
                <a:latin typeface="Calibri" panose="020F0502020204030204"/>
              </a:rPr>
              <a:t>25</a:t>
            </a: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cs-CZ" sz="1200" b="1" i="0" u="none" strike="noStrike" kern="0" cap="none" spc="0" normalizeH="0" baseline="0" noProof="0">
                <a:ln>
                  <a:noFill/>
                </a:ln>
                <a:solidFill>
                  <a:prstClr val="black"/>
                </a:solidFill>
                <a:effectLst/>
                <a:uLnTx/>
                <a:uFillTx/>
                <a:latin typeface="Calibri" panose="020F0502020204030204"/>
                <a:ea typeface="+mn-ea"/>
                <a:cs typeface="+mn-cs"/>
              </a:rPr>
              <a:t>%) u obyvatel LB</a:t>
            </a:r>
            <a:r>
              <a:rPr lang="cs-CZ" sz="1200" b="1" kern="0">
                <a:solidFill>
                  <a:prstClr val="black"/>
                </a:solidFill>
                <a:latin typeface="Calibri" panose="020F0502020204030204"/>
              </a:rPr>
              <a:t>K</a:t>
            </a:r>
            <a:endParaRPr kumimoji="0" lang="cs-CZ" sz="12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4" name="Plus 40">
            <a:extLst>
              <a:ext uri="{FF2B5EF4-FFF2-40B4-BE49-F238E27FC236}">
                <a16:creationId xmlns:a16="http://schemas.microsoft.com/office/drawing/2014/main" id="{3FF09C7C-3696-4F5C-F96A-D646743A4CC9}"/>
              </a:ext>
            </a:extLst>
          </p:cNvPr>
          <p:cNvSpPr/>
          <p:nvPr>
            <p:custDataLst>
              <p:tags r:id="rId14"/>
            </p:custDataLst>
          </p:nvPr>
        </p:nvSpPr>
        <p:spPr>
          <a:xfrm>
            <a:off x="683755" y="2569456"/>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 name="Plus 40">
            <a:extLst>
              <a:ext uri="{FF2B5EF4-FFF2-40B4-BE49-F238E27FC236}">
                <a16:creationId xmlns:a16="http://schemas.microsoft.com/office/drawing/2014/main" id="{D38D1EC6-7863-1D1D-1A23-CA81951435C2}"/>
              </a:ext>
            </a:extLst>
          </p:cNvPr>
          <p:cNvSpPr/>
          <p:nvPr>
            <p:custDataLst>
              <p:tags r:id="rId15"/>
            </p:custDataLst>
          </p:nvPr>
        </p:nvSpPr>
        <p:spPr>
          <a:xfrm>
            <a:off x="6252585" y="5367016"/>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 name="Plus 40">
            <a:extLst>
              <a:ext uri="{FF2B5EF4-FFF2-40B4-BE49-F238E27FC236}">
                <a16:creationId xmlns:a16="http://schemas.microsoft.com/office/drawing/2014/main" id="{9DE3FE78-1441-5513-29B9-2C7F0C184D71}"/>
              </a:ext>
            </a:extLst>
          </p:cNvPr>
          <p:cNvSpPr/>
          <p:nvPr>
            <p:custDataLst>
              <p:tags r:id="rId16"/>
            </p:custDataLst>
          </p:nvPr>
        </p:nvSpPr>
        <p:spPr>
          <a:xfrm>
            <a:off x="6259922" y="3580522"/>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 name="Plus 40">
            <a:extLst>
              <a:ext uri="{FF2B5EF4-FFF2-40B4-BE49-F238E27FC236}">
                <a16:creationId xmlns:a16="http://schemas.microsoft.com/office/drawing/2014/main" id="{22B9997E-0895-4FF1-5F24-ABDA66BA794C}"/>
              </a:ext>
            </a:extLst>
          </p:cNvPr>
          <p:cNvSpPr/>
          <p:nvPr>
            <p:custDataLst>
              <p:tags r:id="rId17"/>
            </p:custDataLst>
          </p:nvPr>
        </p:nvSpPr>
        <p:spPr>
          <a:xfrm>
            <a:off x="6252585" y="5888523"/>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 name="Mínus 57">
            <a:extLst>
              <a:ext uri="{FF2B5EF4-FFF2-40B4-BE49-F238E27FC236}">
                <a16:creationId xmlns:a16="http://schemas.microsoft.com/office/drawing/2014/main" id="{DDE6CB87-1682-D3F3-6F63-D29BE01941C2}"/>
              </a:ext>
            </a:extLst>
          </p:cNvPr>
          <p:cNvSpPr/>
          <p:nvPr>
            <p:custDataLst>
              <p:tags r:id="rId18"/>
            </p:custDataLst>
          </p:nvPr>
        </p:nvSpPr>
        <p:spPr>
          <a:xfrm>
            <a:off x="683755" y="5666293"/>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Mínus 57">
            <a:extLst>
              <a:ext uri="{FF2B5EF4-FFF2-40B4-BE49-F238E27FC236}">
                <a16:creationId xmlns:a16="http://schemas.microsoft.com/office/drawing/2014/main" id="{56C2CFC8-C6CE-A435-7594-71EC5F3B66E3}"/>
              </a:ext>
            </a:extLst>
          </p:cNvPr>
          <p:cNvSpPr/>
          <p:nvPr>
            <p:custDataLst>
              <p:tags r:id="rId19"/>
            </p:custDataLst>
          </p:nvPr>
        </p:nvSpPr>
        <p:spPr>
          <a:xfrm>
            <a:off x="6262916" y="2697201"/>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Mínus 57">
            <a:extLst>
              <a:ext uri="{FF2B5EF4-FFF2-40B4-BE49-F238E27FC236}">
                <a16:creationId xmlns:a16="http://schemas.microsoft.com/office/drawing/2014/main" id="{D0E72E67-1932-5A27-491A-38C58364F24C}"/>
              </a:ext>
            </a:extLst>
          </p:cNvPr>
          <p:cNvSpPr/>
          <p:nvPr>
            <p:custDataLst>
              <p:tags r:id="rId20"/>
            </p:custDataLst>
          </p:nvPr>
        </p:nvSpPr>
        <p:spPr>
          <a:xfrm>
            <a:off x="6259922" y="4664346"/>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 name="Mínus 57">
            <a:extLst>
              <a:ext uri="{FF2B5EF4-FFF2-40B4-BE49-F238E27FC236}">
                <a16:creationId xmlns:a16="http://schemas.microsoft.com/office/drawing/2014/main" id="{64733AE7-3B47-5258-7DA5-070908C74600}"/>
              </a:ext>
            </a:extLst>
          </p:cNvPr>
          <p:cNvSpPr/>
          <p:nvPr>
            <p:custDataLst>
              <p:tags r:id="rId21"/>
            </p:custDataLst>
          </p:nvPr>
        </p:nvSpPr>
        <p:spPr>
          <a:xfrm>
            <a:off x="6257579" y="5741879"/>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 name="Mínus 57">
            <a:extLst>
              <a:ext uri="{FF2B5EF4-FFF2-40B4-BE49-F238E27FC236}">
                <a16:creationId xmlns:a16="http://schemas.microsoft.com/office/drawing/2014/main" id="{8C1602B4-5F80-5E79-A94D-D4F93B263B6C}"/>
              </a:ext>
            </a:extLst>
          </p:cNvPr>
          <p:cNvSpPr/>
          <p:nvPr>
            <p:custDataLst>
              <p:tags r:id="rId22"/>
            </p:custDataLst>
          </p:nvPr>
        </p:nvSpPr>
        <p:spPr>
          <a:xfrm rot="10800000">
            <a:off x="6259922" y="6532997"/>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6" name="Mínus 57">
            <a:extLst>
              <a:ext uri="{FF2B5EF4-FFF2-40B4-BE49-F238E27FC236}">
                <a16:creationId xmlns:a16="http://schemas.microsoft.com/office/drawing/2014/main" id="{CF8B848A-5182-4428-56A2-F5986DDEEA90}"/>
              </a:ext>
            </a:extLst>
          </p:cNvPr>
          <p:cNvSpPr/>
          <p:nvPr>
            <p:custDataLst>
              <p:tags r:id="rId23"/>
            </p:custDataLst>
          </p:nvPr>
        </p:nvSpPr>
        <p:spPr>
          <a:xfrm rot="10800000">
            <a:off x="683755" y="6530848"/>
            <a:ext cx="180975" cy="144462"/>
          </a:xfrm>
          <a:prstGeom prst="mathMinus">
            <a:avLst/>
          </a:prstGeom>
          <a:solidFill>
            <a:srgbClr val="92D05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9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 name="Plus 40">
            <a:extLst>
              <a:ext uri="{FF2B5EF4-FFF2-40B4-BE49-F238E27FC236}">
                <a16:creationId xmlns:a16="http://schemas.microsoft.com/office/drawing/2014/main" id="{3399464D-EFDF-2C3B-630A-1F7D1EF6C4C4}"/>
              </a:ext>
            </a:extLst>
          </p:cNvPr>
          <p:cNvSpPr/>
          <p:nvPr>
            <p:custDataLst>
              <p:tags r:id="rId24"/>
            </p:custDataLst>
          </p:nvPr>
        </p:nvSpPr>
        <p:spPr>
          <a:xfrm>
            <a:off x="697929" y="2190224"/>
            <a:ext cx="179388" cy="179388"/>
          </a:xfrm>
          <a:prstGeom prst="mathPlus">
            <a:avLst/>
          </a:prstGeom>
          <a:solidFill>
            <a:srgbClr val="FF7C80"/>
          </a:solidFill>
          <a:ln w="12700" cap="flat" cmpd="sng" algn="ctr">
            <a:noFill/>
            <a:prstDash val="solid"/>
            <a:miter lim="800000"/>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61772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B54676-AB6F-847F-B8F6-CADFFA9058BE}"/>
            </a:ext>
          </a:extLst>
        </p:cNvPr>
        <p:cNvGrpSpPr/>
        <p:nvPr/>
      </p:nvGrpSpPr>
      <p:grpSpPr>
        <a:xfrm>
          <a:off x="0" y="0"/>
          <a:ext cx="0" cy="0"/>
          <a:chOff x="0" y="0"/>
          <a:chExt cx="0" cy="0"/>
        </a:xfrm>
      </p:grpSpPr>
      <p:sp>
        <p:nvSpPr>
          <p:cNvPr id="7" name="TextovéPole 6">
            <a:extLst>
              <a:ext uri="{FF2B5EF4-FFF2-40B4-BE49-F238E27FC236}">
                <a16:creationId xmlns:a16="http://schemas.microsoft.com/office/drawing/2014/main" id="{8E279843-B778-FDD9-8A40-F47F947E98CB}"/>
              </a:ext>
            </a:extLst>
          </p:cNvPr>
          <p:cNvSpPr txBox="1"/>
          <p:nvPr/>
        </p:nvSpPr>
        <p:spPr>
          <a:xfrm>
            <a:off x="0" y="195107"/>
            <a:ext cx="11947490"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sng" strike="noStrike" kern="1200" cap="none" spc="0" normalizeH="0" baseline="0" noProof="0">
                <a:ln>
                  <a:noFill/>
                </a:ln>
                <a:solidFill>
                  <a:srgbClr val="002060"/>
                </a:solidFill>
                <a:effectLst/>
                <a:uLnTx/>
                <a:uFillTx/>
                <a:latin typeface="Calibri" panose="020F0502020204030204"/>
                <a:ea typeface="+mn-ea"/>
                <a:cs typeface="+mn-cs"/>
              </a:rPr>
              <a:t>Národní zdravotnický informační systém (NZIS) = 62 informačních systémů</a:t>
            </a:r>
          </a:p>
        </p:txBody>
      </p:sp>
      <p:sp>
        <p:nvSpPr>
          <p:cNvPr id="8" name="TextovéPole 7">
            <a:extLst>
              <a:ext uri="{FF2B5EF4-FFF2-40B4-BE49-F238E27FC236}">
                <a16:creationId xmlns:a16="http://schemas.microsoft.com/office/drawing/2014/main" id="{BFD4FB3E-D25E-7961-5CE7-710C1517C07F}"/>
              </a:ext>
            </a:extLst>
          </p:cNvPr>
          <p:cNvSpPr txBox="1"/>
          <p:nvPr/>
        </p:nvSpPr>
        <p:spPr>
          <a:xfrm>
            <a:off x="130627" y="2286503"/>
            <a:ext cx="277334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Přehled poskytovatelů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a pracovníků </a:t>
            </a:r>
          </a:p>
        </p:txBody>
      </p:sp>
      <p:sp>
        <p:nvSpPr>
          <p:cNvPr id="9" name="TextovéPole 8">
            <a:extLst>
              <a:ext uri="{FF2B5EF4-FFF2-40B4-BE49-F238E27FC236}">
                <a16:creationId xmlns:a16="http://schemas.microsoft.com/office/drawing/2014/main" id="{92C78671-F69A-35F8-A3A4-43AE0238391F}"/>
              </a:ext>
            </a:extLst>
          </p:cNvPr>
          <p:cNvSpPr txBox="1"/>
          <p:nvPr/>
        </p:nvSpPr>
        <p:spPr>
          <a:xfrm>
            <a:off x="130627" y="3829371"/>
            <a:ext cx="257238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Veškerá hrazená péče</a:t>
            </a:r>
          </a:p>
        </p:txBody>
      </p:sp>
      <p:sp>
        <p:nvSpPr>
          <p:cNvPr id="10" name="TextovéPole 9">
            <a:extLst>
              <a:ext uri="{FF2B5EF4-FFF2-40B4-BE49-F238E27FC236}">
                <a16:creationId xmlns:a16="http://schemas.microsoft.com/office/drawing/2014/main" id="{6AF9CA9D-27D2-6292-2270-44979C042C06}"/>
              </a:ext>
            </a:extLst>
          </p:cNvPr>
          <p:cNvSpPr txBox="1"/>
          <p:nvPr/>
        </p:nvSpPr>
        <p:spPr>
          <a:xfrm>
            <a:off x="100481" y="5059735"/>
            <a:ext cx="257238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Dlouhodobá zdravotní data</a:t>
            </a:r>
          </a:p>
        </p:txBody>
      </p:sp>
      <p:pic>
        <p:nvPicPr>
          <p:cNvPr id="3" name="Obrázek 2">
            <a:extLst>
              <a:ext uri="{FF2B5EF4-FFF2-40B4-BE49-F238E27FC236}">
                <a16:creationId xmlns:a16="http://schemas.microsoft.com/office/drawing/2014/main" id="{53C8ADF6-3DB9-B149-E7AB-784A1E3300B8}"/>
              </a:ext>
            </a:extLst>
          </p:cNvPr>
          <p:cNvPicPr>
            <a:picLocks noChangeAspect="1"/>
          </p:cNvPicPr>
          <p:nvPr/>
        </p:nvPicPr>
        <p:blipFill>
          <a:blip r:embed="rId2"/>
          <a:stretch>
            <a:fillRect/>
          </a:stretch>
        </p:blipFill>
        <p:spPr>
          <a:xfrm>
            <a:off x="2526403" y="1131657"/>
            <a:ext cx="9534970" cy="5395428"/>
          </a:xfrm>
          <a:prstGeom prst="rect">
            <a:avLst/>
          </a:prstGeom>
        </p:spPr>
      </p:pic>
    </p:spTree>
    <p:extLst>
      <p:ext uri="{BB962C8B-B14F-4D97-AF65-F5344CB8AC3E}">
        <p14:creationId xmlns:p14="http://schemas.microsoft.com/office/powerpoint/2010/main" val="132307549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8">
            <a:extLst>
              <a:ext uri="{FF2B5EF4-FFF2-40B4-BE49-F238E27FC236}">
                <a16:creationId xmlns:a16="http://schemas.microsoft.com/office/drawing/2014/main" id="{4EE7A0FD-8B79-84C4-6594-CCCE3F7F94F1}"/>
              </a:ext>
            </a:extLst>
          </p:cNvPr>
          <p:cNvGraphicFramePr>
            <a:graphicFrameLocks noGrp="1"/>
          </p:cNvGraphicFramePr>
          <p:nvPr>
            <p:custDataLst>
              <p:tags r:id="rId1"/>
            </p:custDataLst>
          </p:nvPr>
        </p:nvGraphicFramePr>
        <p:xfrm>
          <a:off x="3293917" y="1680566"/>
          <a:ext cx="8368932" cy="1410604"/>
        </p:xfrm>
        <a:graphic>
          <a:graphicData uri="http://schemas.openxmlformats.org/drawingml/2006/table">
            <a:tbl>
              <a:tblPr>
                <a:tableStyleId>{5C22544A-7EE6-4342-B048-85BDC9FD1C3A}</a:tableStyleId>
              </a:tblPr>
              <a:tblGrid>
                <a:gridCol w="3231574">
                  <a:extLst>
                    <a:ext uri="{9D8B030D-6E8A-4147-A177-3AD203B41FA5}">
                      <a16:colId xmlns:a16="http://schemas.microsoft.com/office/drawing/2014/main" val="1450522724"/>
                    </a:ext>
                  </a:extLst>
                </a:gridCol>
                <a:gridCol w="1535445">
                  <a:extLst>
                    <a:ext uri="{9D8B030D-6E8A-4147-A177-3AD203B41FA5}">
                      <a16:colId xmlns:a16="http://schemas.microsoft.com/office/drawing/2014/main" val="3948739247"/>
                    </a:ext>
                  </a:extLst>
                </a:gridCol>
                <a:gridCol w="1908362">
                  <a:extLst>
                    <a:ext uri="{9D8B030D-6E8A-4147-A177-3AD203B41FA5}">
                      <a16:colId xmlns:a16="http://schemas.microsoft.com/office/drawing/2014/main" val="3598116846"/>
                    </a:ext>
                  </a:extLst>
                </a:gridCol>
                <a:gridCol w="1693551">
                  <a:extLst>
                    <a:ext uri="{9D8B030D-6E8A-4147-A177-3AD203B41FA5}">
                      <a16:colId xmlns:a16="http://schemas.microsoft.com/office/drawing/2014/main" val="3739354688"/>
                    </a:ext>
                  </a:extLst>
                </a:gridCol>
              </a:tblGrid>
              <a:tr h="489854">
                <a:tc>
                  <a:txBody>
                    <a:bodyPr/>
                    <a:lstStyle/>
                    <a:p>
                      <a:pPr algn="r" fontAlgn="b"/>
                      <a:endParaRPr lang="en-US" sz="2600" b="0" i="0" u="none" strike="noStrike">
                        <a:solidFill>
                          <a:srgbClr val="000000"/>
                        </a:solidFill>
                        <a:effectLst/>
                        <a:latin typeface="+mn-lt"/>
                      </a:endParaRPr>
                    </a:p>
                  </a:txBody>
                  <a:tcPr marL="5805" marR="5805" marT="580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2600" b="1" u="none" strike="noStrike">
                          <a:effectLst/>
                          <a:latin typeface="+mn-lt"/>
                        </a:rPr>
                        <a:t>201</a:t>
                      </a:r>
                      <a:r>
                        <a:rPr lang="cs-CZ" sz="2600" b="1" u="none" strike="noStrike">
                          <a:effectLst/>
                          <a:latin typeface="+mn-lt"/>
                        </a:rPr>
                        <a:t>5</a:t>
                      </a:r>
                      <a:endParaRPr lang="en-US" sz="2600" b="1" i="0" u="none" strike="noStrike">
                        <a:solidFill>
                          <a:srgbClr val="000000"/>
                        </a:solidFill>
                        <a:effectLst/>
                        <a:latin typeface="+mn-lt"/>
                      </a:endParaRPr>
                    </a:p>
                  </a:txBody>
                  <a:tcPr marL="5805" marR="5805" marT="580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cs-CZ" sz="2600" b="1" i="0" u="none" strike="noStrike">
                          <a:solidFill>
                            <a:srgbClr val="000000"/>
                          </a:solidFill>
                          <a:effectLst/>
                          <a:latin typeface="+mn-lt"/>
                        </a:rPr>
                        <a:t>2024</a:t>
                      </a:r>
                      <a:endParaRPr lang="en-US" sz="2600" b="1" i="0" u="none" strike="noStrike">
                        <a:solidFill>
                          <a:srgbClr val="000000"/>
                        </a:solidFill>
                        <a:effectLst/>
                        <a:latin typeface="+mn-lt"/>
                      </a:endParaRPr>
                    </a:p>
                  </a:txBody>
                  <a:tcPr marL="5805" marR="5805" marT="580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cs-CZ" sz="2600" b="1" i="0" u="none" strike="noStrike">
                          <a:solidFill>
                            <a:srgbClr val="000000"/>
                          </a:solidFill>
                          <a:effectLst/>
                          <a:latin typeface="+mn-lt"/>
                        </a:rPr>
                        <a:t>% změna</a:t>
                      </a:r>
                      <a:endParaRPr lang="en-US" sz="2600" b="1" i="0" u="none" strike="noStrike">
                        <a:solidFill>
                          <a:srgbClr val="000000"/>
                        </a:solidFill>
                        <a:effectLst/>
                        <a:latin typeface="+mn-lt"/>
                      </a:endParaRPr>
                    </a:p>
                  </a:txBody>
                  <a:tcPr marL="5805" marR="5805" marT="580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5659930"/>
                  </a:ext>
                </a:extLst>
              </a:tr>
              <a:tr h="489854">
                <a:tc>
                  <a:txBody>
                    <a:bodyPr/>
                    <a:lstStyle/>
                    <a:p>
                      <a:pPr algn="l" fontAlgn="b"/>
                      <a:r>
                        <a:rPr lang="cs-CZ" sz="2000" b="0" i="0" u="none" strike="noStrike">
                          <a:solidFill>
                            <a:srgbClr val="000000"/>
                          </a:solidFill>
                          <a:effectLst/>
                          <a:latin typeface="Calibri" panose="020F0502020204030204" pitchFamily="34" charset="0"/>
                        </a:rPr>
                        <a:t>Nemoci oběhové soustavy (I00–I99; bez cévních nemocí mozku I60–I69)</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112 070</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120 788</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1" i="0" u="none" strike="noStrike">
                          <a:solidFill>
                            <a:srgbClr val="FFFFFF"/>
                          </a:solidFill>
                          <a:effectLst/>
                          <a:latin typeface="Calibri" panose="020F0502020204030204" pitchFamily="34" charset="0"/>
                        </a:rPr>
                        <a:t>+ 8%</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3906269519"/>
                  </a:ext>
                </a:extLst>
              </a:tr>
            </a:tbl>
          </a:graphicData>
        </a:graphic>
      </p:graphicFrame>
      <p:graphicFrame>
        <p:nvGraphicFramePr>
          <p:cNvPr id="4" name="Table 8">
            <a:extLst>
              <a:ext uri="{FF2B5EF4-FFF2-40B4-BE49-F238E27FC236}">
                <a16:creationId xmlns:a16="http://schemas.microsoft.com/office/drawing/2014/main" id="{3263C5BD-7446-9E1C-A393-14361663A845}"/>
              </a:ext>
            </a:extLst>
          </p:cNvPr>
          <p:cNvGraphicFramePr>
            <a:graphicFrameLocks noGrp="1"/>
          </p:cNvGraphicFramePr>
          <p:nvPr>
            <p:custDataLst>
              <p:tags r:id="rId2"/>
            </p:custDataLst>
            <p:extLst>
              <p:ext uri="{D42A27DB-BD31-4B8C-83A1-F6EECF244321}">
                <p14:modId xmlns:p14="http://schemas.microsoft.com/office/powerpoint/2010/main" val="3142276949"/>
              </p:ext>
            </p:extLst>
          </p:nvPr>
        </p:nvGraphicFramePr>
        <p:xfrm>
          <a:off x="3293917" y="3278106"/>
          <a:ext cx="8368931" cy="2449270"/>
        </p:xfrm>
        <a:graphic>
          <a:graphicData uri="http://schemas.openxmlformats.org/drawingml/2006/table">
            <a:tbl>
              <a:tblPr>
                <a:tableStyleId>{5C22544A-7EE6-4342-B048-85BDC9FD1C3A}</a:tableStyleId>
              </a:tblPr>
              <a:tblGrid>
                <a:gridCol w="3262747">
                  <a:extLst>
                    <a:ext uri="{9D8B030D-6E8A-4147-A177-3AD203B41FA5}">
                      <a16:colId xmlns:a16="http://schemas.microsoft.com/office/drawing/2014/main" val="1450522724"/>
                    </a:ext>
                  </a:extLst>
                </a:gridCol>
                <a:gridCol w="1517663">
                  <a:extLst>
                    <a:ext uri="{9D8B030D-6E8A-4147-A177-3AD203B41FA5}">
                      <a16:colId xmlns:a16="http://schemas.microsoft.com/office/drawing/2014/main" val="3948739247"/>
                    </a:ext>
                  </a:extLst>
                </a:gridCol>
                <a:gridCol w="1894970">
                  <a:extLst>
                    <a:ext uri="{9D8B030D-6E8A-4147-A177-3AD203B41FA5}">
                      <a16:colId xmlns:a16="http://schemas.microsoft.com/office/drawing/2014/main" val="3598116846"/>
                    </a:ext>
                  </a:extLst>
                </a:gridCol>
                <a:gridCol w="1693551">
                  <a:extLst>
                    <a:ext uri="{9D8B030D-6E8A-4147-A177-3AD203B41FA5}">
                      <a16:colId xmlns:a16="http://schemas.microsoft.com/office/drawing/2014/main" val="3739354688"/>
                    </a:ext>
                  </a:extLst>
                </a:gridCol>
              </a:tblGrid>
              <a:tr h="489854">
                <a:tc>
                  <a:txBody>
                    <a:bodyPr/>
                    <a:lstStyle/>
                    <a:p>
                      <a:pPr algn="l" fontAlgn="b"/>
                      <a:r>
                        <a:rPr lang="cs-CZ" sz="2600" b="0" i="0" u="none" strike="noStrike">
                          <a:solidFill>
                            <a:srgbClr val="000000"/>
                          </a:solidFill>
                          <a:effectLst/>
                          <a:latin typeface="Calibri" panose="020F0502020204030204" pitchFamily="34" charset="0"/>
                        </a:rPr>
                        <a:t>   Hypertenze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83 407</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98 403</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1" i="0" u="none" strike="noStrike">
                          <a:solidFill>
                            <a:srgbClr val="FFFFFF"/>
                          </a:solidFill>
                          <a:effectLst/>
                          <a:latin typeface="Calibri" panose="020F0502020204030204" pitchFamily="34" charset="0"/>
                        </a:rPr>
                        <a:t>+ 18%</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869354853"/>
                  </a:ext>
                </a:extLst>
              </a:tr>
              <a:tr h="489854">
                <a:tc>
                  <a:txBody>
                    <a:bodyPr/>
                    <a:lstStyle/>
                    <a:p>
                      <a:pPr algn="l" fontAlgn="b"/>
                      <a:r>
                        <a:rPr lang="pl-PL" sz="2600" b="0" i="0" u="none" strike="noStrike">
                          <a:solidFill>
                            <a:srgbClr val="000000"/>
                          </a:solidFill>
                          <a:effectLst/>
                          <a:latin typeface="Calibri" panose="020F0502020204030204" pitchFamily="34" charset="0"/>
                        </a:rPr>
                        <a:t>   Arytmie </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14 246</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0" i="0" u="none" strike="noStrike">
                          <a:solidFill>
                            <a:srgbClr val="000000"/>
                          </a:solidFill>
                          <a:effectLst/>
                          <a:latin typeface="Calibri" panose="020F0502020204030204" pitchFamily="34" charset="0"/>
                        </a:rPr>
                        <a:t>17 163</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cs-CZ" sz="2600" b="1" i="0" u="none" strike="noStrike">
                          <a:solidFill>
                            <a:srgbClr val="FFFFFF"/>
                          </a:solidFill>
                          <a:effectLst/>
                          <a:latin typeface="Calibri" panose="020F0502020204030204" pitchFamily="34" charset="0"/>
                        </a:rPr>
                        <a:t>+ 20%</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22728"/>
                    </a:solidFill>
                  </a:tcPr>
                </a:tc>
                <a:extLst>
                  <a:ext uri="{0D108BD9-81ED-4DB2-BD59-A6C34878D82A}">
                    <a16:rowId xmlns:a16="http://schemas.microsoft.com/office/drawing/2014/main" val="3567196661"/>
                  </a:ext>
                </a:extLst>
              </a:tr>
              <a:tr h="489854">
                <a:tc>
                  <a:txBody>
                    <a:bodyPr/>
                    <a:lstStyle/>
                    <a:p>
                      <a:pPr algn="l" fontAlgn="b"/>
                      <a:r>
                        <a:rPr lang="cs-CZ" sz="2600" b="1" i="0" u="none" strike="noStrike" dirty="0">
                          <a:solidFill>
                            <a:schemeClr val="tx1"/>
                          </a:solidFill>
                          <a:effectLst/>
                          <a:latin typeface="Calibri" panose="020F0502020204030204" pitchFamily="34" charset="0"/>
                        </a:rPr>
                        <a:t>   Srdeční selhání</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algn="ctr" rtl="0" fontAlgn="ctr"/>
                      <a:r>
                        <a:rPr lang="cs-CZ" sz="2600" b="1" i="0" u="none" strike="noStrike" dirty="0">
                          <a:solidFill>
                            <a:srgbClr val="000000"/>
                          </a:solidFill>
                          <a:effectLst/>
                          <a:latin typeface="Calibri" panose="020F0502020204030204" pitchFamily="34" charset="0"/>
                        </a:rPr>
                        <a:t>11 432</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algn="ctr" rtl="0" fontAlgn="ctr"/>
                      <a:r>
                        <a:rPr lang="cs-CZ" sz="2600" b="1" i="0" u="none" strike="noStrike" dirty="0">
                          <a:solidFill>
                            <a:srgbClr val="000000"/>
                          </a:solidFill>
                          <a:effectLst/>
                          <a:latin typeface="Calibri" panose="020F0502020204030204" pitchFamily="34" charset="0"/>
                        </a:rPr>
                        <a:t>15 277</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algn="ctr" rtl="0" fontAlgn="ctr"/>
                      <a:r>
                        <a:rPr lang="cs-CZ" sz="2600" b="1" i="0" u="none" strike="noStrike" dirty="0">
                          <a:solidFill>
                            <a:schemeClr val="tx1"/>
                          </a:solidFill>
                          <a:effectLst/>
                          <a:latin typeface="Calibri" panose="020F0502020204030204" pitchFamily="34" charset="0"/>
                        </a:rPr>
                        <a:t>+ 34%</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extLst>
                  <a:ext uri="{0D108BD9-81ED-4DB2-BD59-A6C34878D82A}">
                    <a16:rowId xmlns:a16="http://schemas.microsoft.com/office/drawing/2014/main" val="1128098871"/>
                  </a:ext>
                </a:extLst>
              </a:tr>
              <a:tr h="489854">
                <a:tc>
                  <a:txBody>
                    <a:bodyPr/>
                    <a:lstStyle/>
                    <a:p>
                      <a:pPr algn="l" fontAlgn="b"/>
                      <a:r>
                        <a:rPr lang="cs-CZ" sz="2600" b="0" i="0" u="none" strike="noStrike">
                          <a:solidFill>
                            <a:srgbClr val="000000"/>
                          </a:solidFill>
                          <a:effectLst/>
                          <a:latin typeface="Calibri" panose="020F0502020204030204" pitchFamily="34" charset="0"/>
                        </a:rPr>
                        <a:t>   Onemocnění chlopní </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0" i="0" u="none" strike="noStrike">
                          <a:solidFill>
                            <a:srgbClr val="000000"/>
                          </a:solidFill>
                          <a:effectLst/>
                          <a:latin typeface="Calibri" panose="020F0502020204030204" pitchFamily="34" charset="0"/>
                        </a:rPr>
                        <a:t>5 661</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0" i="0" u="none" strike="noStrike">
                          <a:solidFill>
                            <a:srgbClr val="000000"/>
                          </a:solidFill>
                          <a:effectLst/>
                          <a:latin typeface="Calibri" panose="020F0502020204030204" pitchFamily="34" charset="0"/>
                        </a:rPr>
                        <a:t>6 583</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1" i="0" u="none" strike="noStrike">
                          <a:solidFill>
                            <a:srgbClr val="FFFFFF"/>
                          </a:solidFill>
                          <a:effectLst/>
                          <a:latin typeface="Calibri" panose="020F0502020204030204" pitchFamily="34" charset="0"/>
                        </a:rPr>
                        <a:t>+ 16%</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22728"/>
                    </a:solidFill>
                  </a:tcPr>
                </a:tc>
                <a:extLst>
                  <a:ext uri="{0D108BD9-81ED-4DB2-BD59-A6C34878D82A}">
                    <a16:rowId xmlns:a16="http://schemas.microsoft.com/office/drawing/2014/main" val="3388739388"/>
                  </a:ext>
                </a:extLst>
              </a:tr>
              <a:tr h="489854">
                <a:tc>
                  <a:txBody>
                    <a:bodyPr/>
                    <a:lstStyle/>
                    <a:p>
                      <a:pPr algn="l" fontAlgn="b"/>
                      <a:r>
                        <a:rPr lang="cs-CZ" sz="2600" b="0" i="0" u="none" strike="noStrike">
                          <a:solidFill>
                            <a:srgbClr val="000000"/>
                          </a:solidFill>
                          <a:effectLst/>
                          <a:latin typeface="Calibri" panose="020F0502020204030204" pitchFamily="34" charset="0"/>
                        </a:rPr>
                        <a:t>   Kardiomyopatie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0" i="0" u="none" strike="noStrike">
                          <a:solidFill>
                            <a:srgbClr val="000000"/>
                          </a:solidFill>
                          <a:effectLst/>
                          <a:latin typeface="Calibri" panose="020F0502020204030204" pitchFamily="34" charset="0"/>
                        </a:rPr>
                        <a:t>822</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0" i="0" u="none" strike="noStrike">
                          <a:solidFill>
                            <a:srgbClr val="000000"/>
                          </a:solidFill>
                          <a:effectLst/>
                          <a:latin typeface="Calibri" panose="020F0502020204030204" pitchFamily="34" charset="0"/>
                        </a:rPr>
                        <a:t>874</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cs-CZ" sz="2600" b="1" i="0" u="none" strike="noStrike" dirty="0">
                          <a:solidFill>
                            <a:srgbClr val="FFFFFF"/>
                          </a:solidFill>
                          <a:effectLst/>
                          <a:latin typeface="Calibri" panose="020F0502020204030204" pitchFamily="34" charset="0"/>
                        </a:rPr>
                        <a:t>+ 6%</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22728"/>
                    </a:solidFill>
                  </a:tcPr>
                </a:tc>
                <a:extLst>
                  <a:ext uri="{0D108BD9-81ED-4DB2-BD59-A6C34878D82A}">
                    <a16:rowId xmlns:a16="http://schemas.microsoft.com/office/drawing/2014/main" val="4035494669"/>
                  </a:ext>
                </a:extLst>
              </a:tr>
            </a:tbl>
          </a:graphicData>
        </a:graphic>
      </p:graphicFrame>
      <p:sp>
        <p:nvSpPr>
          <p:cNvPr id="7" name="Title 4">
            <a:extLst>
              <a:ext uri="{FF2B5EF4-FFF2-40B4-BE49-F238E27FC236}">
                <a16:creationId xmlns:a16="http://schemas.microsoft.com/office/drawing/2014/main" id="{8AD0A8D2-260D-2E59-B00B-544911AE8136}"/>
              </a:ext>
            </a:extLst>
          </p:cNvPr>
          <p:cNvSpPr txBox="1">
            <a:spLocks/>
          </p:cNvSpPr>
          <p:nvPr>
            <p:custDataLst>
              <p:tags r:id="rId3"/>
            </p:custDataLst>
          </p:nvPr>
        </p:nvSpPr>
        <p:spPr>
          <a:xfrm>
            <a:off x="113716" y="1672681"/>
            <a:ext cx="3432372" cy="2340718"/>
          </a:xfrm>
          <a:prstGeom prst="rect">
            <a:avLst/>
          </a:prstGeom>
        </p:spPr>
        <p:txBody>
          <a:bodyPr>
            <a:noAutofit/>
          </a:bodyPr>
          <a:lst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a:lstStyle>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8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rPr>
              <a:t>Liberecký kraj</a:t>
            </a:r>
          </a:p>
        </p:txBody>
      </p:sp>
      <p:sp>
        <p:nvSpPr>
          <p:cNvPr id="8" name="Title 4">
            <a:extLst>
              <a:ext uri="{FF2B5EF4-FFF2-40B4-BE49-F238E27FC236}">
                <a16:creationId xmlns:a16="http://schemas.microsoft.com/office/drawing/2014/main" id="{13B24F43-88E2-5223-F0D0-8F674D24FB9B}"/>
              </a:ext>
            </a:extLst>
          </p:cNvPr>
          <p:cNvSpPr txBox="1">
            <a:spLocks/>
          </p:cNvSpPr>
          <p:nvPr>
            <p:custDataLst>
              <p:tags r:id="rId4"/>
            </p:custDataLst>
          </p:nvPr>
        </p:nvSpPr>
        <p:spPr>
          <a:xfrm>
            <a:off x="398739" y="3530467"/>
            <a:ext cx="2408923" cy="2091016"/>
          </a:xfrm>
          <a:prstGeom prst="rect">
            <a:avLst/>
          </a:prstGeom>
        </p:spPr>
        <p:txBody>
          <a:bodyPr>
            <a:noAutofit/>
          </a:bodyPr>
          <a:lstStyle>
            <a:lvl1pPr algn="l" defTabSz="914400" rtl="0" eaLnBrk="1" latinLnBrk="0" hangingPunct="1">
              <a:lnSpc>
                <a:spcPct val="90000"/>
              </a:lnSpc>
              <a:spcBef>
                <a:spcPct val="0"/>
              </a:spcBef>
              <a:buNone/>
              <a:defRPr sz="3200" b="1" kern="1200">
                <a:solidFill>
                  <a:schemeClr val="accent3"/>
                </a:solidFill>
                <a:latin typeface="+mn-lt"/>
                <a:ea typeface="+mj-ea"/>
                <a:cs typeface="+mj-cs"/>
              </a:defRPr>
            </a:lvl1pPr>
          </a:lstStyle>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4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rPr>
              <a:t>Kardiovaskulární onemocnění </a:t>
            </a:r>
          </a:p>
          <a:p>
            <a:pPr marL="0" marR="0" lvl="0" indent="0" algn="l" defTabSz="914400" rtl="0" eaLnBrk="1" fontAlgn="auto" latinLnBrk="0" hangingPunct="1">
              <a:lnSpc>
                <a:spcPct val="107000"/>
              </a:lnSpc>
              <a:spcBef>
                <a:spcPct val="0"/>
              </a:spcBef>
              <a:spcAft>
                <a:spcPts val="800"/>
              </a:spcAft>
              <a:buClrTx/>
              <a:buSzTx/>
              <a:buFontTx/>
              <a:buNone/>
              <a:tabLst/>
              <a:defRPr/>
            </a:pPr>
            <a:r>
              <a:rPr kumimoji="0" lang="cs-CZ" sz="2400" b="1" i="0" u="none" strike="noStrike" kern="1200" cap="none" spc="0" normalizeH="0" baseline="0" noProof="0">
                <a:ln>
                  <a:noFill/>
                </a:ln>
                <a:solidFill>
                  <a:srgbClr val="D71440"/>
                </a:solidFill>
                <a:effectLst/>
                <a:uLnTx/>
                <a:uFillTx/>
                <a:latin typeface="Calibri" panose="020F0502020204030204"/>
                <a:ea typeface="Calibri" panose="020F0502020204030204" pitchFamily="34" charset="0"/>
                <a:cs typeface="Times New Roman" panose="02020603050405020304" pitchFamily="18" charset="0"/>
              </a:rPr>
              <a:t>(I00 - I99)</a:t>
            </a:r>
          </a:p>
        </p:txBody>
      </p:sp>
      <p:sp>
        <p:nvSpPr>
          <p:cNvPr id="5" name="Nadpis 4">
            <a:extLst>
              <a:ext uri="{FF2B5EF4-FFF2-40B4-BE49-F238E27FC236}">
                <a16:creationId xmlns:a16="http://schemas.microsoft.com/office/drawing/2014/main" id="{1CFFF829-466D-2CD5-1DFC-0ACA136C309A}"/>
              </a:ext>
            </a:extLst>
          </p:cNvPr>
          <p:cNvSpPr>
            <a:spLocks noGrp="1"/>
          </p:cNvSpPr>
          <p:nvPr>
            <p:ph type="title"/>
          </p:nvPr>
        </p:nvSpPr>
        <p:spPr>
          <a:xfrm>
            <a:off x="272590" y="160258"/>
            <a:ext cx="11386173" cy="538364"/>
          </a:xfrm>
        </p:spPr>
        <p:txBody>
          <a:bodyPr/>
          <a:lstStyle/>
          <a:p>
            <a:r>
              <a:rPr lang="cs-CZ" noProof="0" dirty="0">
                <a:solidFill>
                  <a:srgbClr val="002060"/>
                </a:solidFill>
              </a:rPr>
              <a:t>Počet léčených kardiovaskulárních pacientů nevyhnutelně poroste v důsledku demografického stárnutí populace </a:t>
            </a:r>
            <a:br>
              <a:rPr lang="cs-CZ" noProof="0" dirty="0"/>
            </a:br>
            <a:endParaRPr lang="cs-CZ" dirty="0"/>
          </a:p>
        </p:txBody>
      </p:sp>
      <p:pic>
        <p:nvPicPr>
          <p:cNvPr id="1026" name="Picture 2">
            <a:extLst>
              <a:ext uri="{FF2B5EF4-FFF2-40B4-BE49-F238E27FC236}">
                <a16:creationId xmlns:a16="http://schemas.microsoft.com/office/drawing/2014/main" id="{0F7A52D5-9D5F-FA29-9C96-071A6BE8533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2590" y="2329941"/>
            <a:ext cx="1451107" cy="5659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094202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524D83-F5F3-364A-AADE-825CCC7163B5}"/>
            </a:ext>
          </a:extLst>
        </p:cNvPr>
        <p:cNvGrpSpPr/>
        <p:nvPr/>
      </p:nvGrpSpPr>
      <p:grpSpPr>
        <a:xfrm>
          <a:off x="0" y="0"/>
          <a:ext cx="0" cy="0"/>
          <a:chOff x="0" y="0"/>
          <a:chExt cx="0" cy="0"/>
        </a:xfrm>
      </p:grpSpPr>
      <p:sp>
        <p:nvSpPr>
          <p:cNvPr id="8" name="Nadpis 7">
            <a:extLst>
              <a:ext uri="{FF2B5EF4-FFF2-40B4-BE49-F238E27FC236}">
                <a16:creationId xmlns:a16="http://schemas.microsoft.com/office/drawing/2014/main" id="{B0476BC7-DAC8-9441-7581-6EA78F5DF61D}"/>
              </a:ext>
            </a:extLst>
          </p:cNvPr>
          <p:cNvSpPr>
            <a:spLocks noGrp="1"/>
          </p:cNvSpPr>
          <p:nvPr>
            <p:ph type="title"/>
            <p:custDataLst>
              <p:tags r:id="rId1"/>
            </p:custDataLst>
          </p:nvPr>
        </p:nvSpPr>
        <p:spPr/>
        <p:txBody>
          <a:bodyPr/>
          <a:lstStyle/>
          <a:p>
            <a:r>
              <a:rPr lang="cs-CZ" sz="2800">
                <a:solidFill>
                  <a:srgbClr val="002060"/>
                </a:solidFill>
              </a:rPr>
              <a:t>Příčiny úmrtí: srovnání regionů v roce 2024 (muži)</a:t>
            </a:r>
          </a:p>
        </p:txBody>
      </p:sp>
      <p:sp>
        <p:nvSpPr>
          <p:cNvPr id="3" name="TextovéPole 27">
            <a:extLst>
              <a:ext uri="{FF2B5EF4-FFF2-40B4-BE49-F238E27FC236}">
                <a16:creationId xmlns:a16="http://schemas.microsoft.com/office/drawing/2014/main" id="{B3C6DF68-BDE9-4548-2859-3828F9D3C4C1}"/>
              </a:ext>
            </a:extLst>
          </p:cNvPr>
          <p:cNvSpPr txBox="1"/>
          <p:nvPr>
            <p:custDataLst>
              <p:tags r:id="rId2"/>
            </p:custDataLst>
          </p:nvPr>
        </p:nvSpPr>
        <p:spPr>
          <a:xfrm>
            <a:off x="288000" y="540000"/>
            <a:ext cx="710949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Zdroj: Databáze zemřelých 2024</a:t>
            </a:r>
          </a:p>
        </p:txBody>
      </p:sp>
      <p:graphicFrame>
        <p:nvGraphicFramePr>
          <p:cNvPr id="4" name="Tabulka 3">
            <a:extLst>
              <a:ext uri="{FF2B5EF4-FFF2-40B4-BE49-F238E27FC236}">
                <a16:creationId xmlns:a16="http://schemas.microsoft.com/office/drawing/2014/main" id="{1C1EE9DD-C194-AC0E-BE13-64ECBA1A090B}"/>
              </a:ext>
            </a:extLst>
          </p:cNvPr>
          <p:cNvGraphicFramePr>
            <a:graphicFrameLocks noGrp="1"/>
          </p:cNvGraphicFramePr>
          <p:nvPr>
            <p:custDataLst>
              <p:tags r:id="rId3"/>
            </p:custDataLst>
            <p:extLst>
              <p:ext uri="{D42A27DB-BD31-4B8C-83A1-F6EECF244321}">
                <p14:modId xmlns:p14="http://schemas.microsoft.com/office/powerpoint/2010/main" val="718329685"/>
              </p:ext>
            </p:extLst>
          </p:nvPr>
        </p:nvGraphicFramePr>
        <p:xfrm>
          <a:off x="62210" y="1779618"/>
          <a:ext cx="2691063" cy="4495311"/>
        </p:xfrm>
        <a:graphic>
          <a:graphicData uri="http://schemas.openxmlformats.org/drawingml/2006/table">
            <a:tbl>
              <a:tblPr>
                <a:tableStyleId>{5C22544A-7EE6-4342-B048-85BDC9FD1C3A}</a:tableStyleId>
              </a:tblPr>
              <a:tblGrid>
                <a:gridCol w="2691063">
                  <a:extLst>
                    <a:ext uri="{9D8B030D-6E8A-4147-A177-3AD203B41FA5}">
                      <a16:colId xmlns:a16="http://schemas.microsoft.com/office/drawing/2014/main" val="4283162487"/>
                    </a:ext>
                  </a:extLst>
                </a:gridCol>
              </a:tblGrid>
              <a:tr h="228442">
                <a:tc>
                  <a:txBody>
                    <a:bodyPr/>
                    <a:lstStyle/>
                    <a:p>
                      <a:pPr marL="0" algn="r" defTabSz="914400" rtl="0" eaLnBrk="1" fontAlgn="b" latinLnBrk="0" hangingPunct="1">
                        <a:buNone/>
                      </a:pPr>
                      <a:r>
                        <a:rPr lang="cs-CZ" sz="1000" b="0" i="0" u="none" strike="noStrike" kern="1200" dirty="0">
                          <a:solidFill>
                            <a:schemeClr val="tx1"/>
                          </a:solidFill>
                          <a:effectLst/>
                          <a:latin typeface="Calibri" panose="020F0502020204030204" pitchFamily="34" charset="0"/>
                          <a:ea typeface="+mn-ea"/>
                          <a:cs typeface="+mn-cs"/>
                        </a:rPr>
                        <a:t>Solidní zhoubné nádory (C00–C80, C97)</a:t>
                      </a:r>
                    </a:p>
                  </a:txBody>
                  <a:tcPr marL="7620" marR="7620" marT="7620" marB="0" anchor="b">
                    <a:noFill/>
                  </a:tcPr>
                </a:tc>
                <a:extLst>
                  <a:ext uri="{0D108BD9-81ED-4DB2-BD59-A6C34878D82A}">
                    <a16:rowId xmlns:a16="http://schemas.microsoft.com/office/drawing/2014/main" val="1139710175"/>
                  </a:ext>
                </a:extLst>
              </a:tr>
              <a:tr h="234000">
                <a:tc>
                  <a:txBody>
                    <a:bodyPr/>
                    <a:lstStyle/>
                    <a:p>
                      <a:pPr marL="0" algn="r" defTabSz="914400" rtl="0" eaLnBrk="1" fontAlgn="b" latinLnBrk="0" hangingPunct="1">
                        <a:buNone/>
                      </a:pPr>
                      <a:r>
                        <a:rPr lang="pl-PL" sz="1000" b="1" i="0" u="none" strike="noStrike" kern="1200">
                          <a:solidFill>
                            <a:srgbClr val="FF0000"/>
                          </a:solidFill>
                          <a:effectLst/>
                          <a:latin typeface="Calibri" panose="020F0502020204030204" pitchFamily="34" charset="0"/>
                          <a:ea typeface="+mn-ea"/>
                          <a:cs typeface="+mn-cs"/>
                        </a:rPr>
                        <a:t>Ischemická choroba srdeční (I20–I25)</a:t>
                      </a:r>
                    </a:p>
                  </a:txBody>
                  <a:tcPr marL="7620" marR="7620" marT="7620" marB="0" anchor="b">
                    <a:noFill/>
                  </a:tcPr>
                </a:tc>
                <a:extLst>
                  <a:ext uri="{0D108BD9-81ED-4DB2-BD59-A6C34878D82A}">
                    <a16:rowId xmlns:a16="http://schemas.microsoft.com/office/drawing/2014/main" val="1130027235"/>
                  </a:ext>
                </a:extLst>
              </a:tr>
              <a:tr h="234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Selhání srdce (I50)</a:t>
                      </a:r>
                    </a:p>
                  </a:txBody>
                  <a:tcPr marL="7620" marR="7620" marT="7620" marB="0" anchor="b">
                    <a:noFill/>
                  </a:tcPr>
                </a:tc>
                <a:extLst>
                  <a:ext uri="{0D108BD9-81ED-4DB2-BD59-A6C34878D82A}">
                    <a16:rowId xmlns:a16="http://schemas.microsoft.com/office/drawing/2014/main" val="3832506204"/>
                  </a:ext>
                </a:extLst>
              </a:tr>
              <a:tr h="234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Ostatní nemoci oběhové soustavy (jiné I00–I99)</a:t>
                      </a:r>
                    </a:p>
                  </a:txBody>
                  <a:tcPr marL="7620" marR="7620" marT="7620" marB="0" anchor="b">
                    <a:noFill/>
                  </a:tcPr>
                </a:tc>
                <a:extLst>
                  <a:ext uri="{0D108BD9-81ED-4DB2-BD59-A6C34878D82A}">
                    <a16:rowId xmlns:a16="http://schemas.microsoft.com/office/drawing/2014/main" val="1689352224"/>
                  </a:ext>
                </a:extLst>
              </a:tr>
              <a:tr h="234000">
                <a:tc>
                  <a:txBody>
                    <a:bodyPr/>
                    <a:lstStyle/>
                    <a:p>
                      <a:pPr marL="0" algn="r" defTabSz="914400" rtl="0" eaLnBrk="1" fontAlgn="b" latinLnBrk="0" hangingPunct="1">
                        <a:buNone/>
                      </a:pPr>
                      <a:r>
                        <a:rPr lang="cs-CZ" sz="1000" b="1" i="0" u="none" strike="noStrike" kern="1200" dirty="0">
                          <a:solidFill>
                            <a:schemeClr val="tx1"/>
                          </a:solidFill>
                          <a:effectLst/>
                          <a:latin typeface="Calibri" panose="020F0502020204030204" pitchFamily="34" charset="0"/>
                          <a:ea typeface="+mn-ea"/>
                          <a:cs typeface="+mn-cs"/>
                        </a:rPr>
                        <a:t>Cévní nemoci mozku (I60–I69)</a:t>
                      </a:r>
                    </a:p>
                  </a:txBody>
                  <a:tcPr marL="7620" marR="7620" marT="7620" marB="0" anchor="b">
                    <a:noFill/>
                  </a:tcPr>
                </a:tc>
                <a:extLst>
                  <a:ext uri="{0D108BD9-81ED-4DB2-BD59-A6C34878D82A}">
                    <a16:rowId xmlns:a16="http://schemas.microsoft.com/office/drawing/2014/main" val="1253770201"/>
                  </a:ext>
                </a:extLst>
              </a:tr>
              <a:tr h="234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Diabetes </a:t>
                      </a:r>
                      <a:r>
                        <a:rPr lang="cs-CZ" sz="1000" b="0" i="0" u="none" strike="noStrike" kern="1200" err="1">
                          <a:solidFill>
                            <a:srgbClr val="000000"/>
                          </a:solidFill>
                          <a:effectLst/>
                          <a:latin typeface="Calibri" panose="020F0502020204030204" pitchFamily="34" charset="0"/>
                          <a:ea typeface="+mn-ea"/>
                          <a:cs typeface="+mn-cs"/>
                        </a:rPr>
                        <a:t>mellitus</a:t>
                      </a:r>
                      <a:r>
                        <a:rPr lang="cs-CZ" sz="1000" b="0" i="0" u="none" strike="noStrike" kern="1200">
                          <a:solidFill>
                            <a:srgbClr val="000000"/>
                          </a:solidFill>
                          <a:effectLst/>
                          <a:latin typeface="Calibri" panose="020F0502020204030204" pitchFamily="34" charset="0"/>
                          <a:ea typeface="+mn-ea"/>
                          <a:cs typeface="+mn-cs"/>
                        </a:rPr>
                        <a:t> (E10–E14)</a:t>
                      </a:r>
                    </a:p>
                  </a:txBody>
                  <a:tcPr marL="7620" marR="7620" marT="7620" marB="0" anchor="b">
                    <a:noFill/>
                  </a:tcPr>
                </a:tc>
                <a:extLst>
                  <a:ext uri="{0D108BD9-81ED-4DB2-BD59-A6C34878D82A}">
                    <a16:rowId xmlns:a16="http://schemas.microsoft.com/office/drawing/2014/main" val="3021622580"/>
                  </a:ext>
                </a:extLst>
              </a:tr>
              <a:tr h="252000">
                <a:tc>
                  <a:txBody>
                    <a:bodyPr/>
                    <a:lstStyle/>
                    <a:p>
                      <a:pPr marL="0" algn="r" defTabSz="914400" rtl="0" eaLnBrk="1" fontAlgn="b" latinLnBrk="0" hangingPunct="1">
                        <a:buNone/>
                      </a:pPr>
                      <a:r>
                        <a:rPr lang="cs-CZ" sz="1000" b="1" i="0" u="none" strike="noStrike" kern="1200" dirty="0">
                          <a:solidFill>
                            <a:srgbClr val="FF0000"/>
                          </a:solidFill>
                          <a:effectLst/>
                          <a:latin typeface="Calibri" panose="020F0502020204030204" pitchFamily="34" charset="0"/>
                          <a:ea typeface="+mn-ea"/>
                          <a:cs typeface="+mn-cs"/>
                        </a:rPr>
                        <a:t>Nemoci jater, žlučníku a slinivky břišní (K70–K86)</a:t>
                      </a:r>
                    </a:p>
                  </a:txBody>
                  <a:tcPr marL="7620" marR="7620" marT="7620" marB="0" anchor="b">
                    <a:noFill/>
                  </a:tcPr>
                </a:tc>
                <a:extLst>
                  <a:ext uri="{0D108BD9-81ED-4DB2-BD59-A6C34878D82A}">
                    <a16:rowId xmlns:a16="http://schemas.microsoft.com/office/drawing/2014/main" val="838233868"/>
                  </a:ext>
                </a:extLst>
              </a:tr>
              <a:tr h="252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Pneumonie, akutní infekce dolních cest (J12–J22)</a:t>
                      </a:r>
                    </a:p>
                  </a:txBody>
                  <a:tcPr marL="7620" marR="7620" marT="7620" marB="0" anchor="b">
                    <a:noFill/>
                  </a:tcPr>
                </a:tc>
                <a:extLst>
                  <a:ext uri="{0D108BD9-81ED-4DB2-BD59-A6C34878D82A}">
                    <a16:rowId xmlns:a16="http://schemas.microsoft.com/office/drawing/2014/main" val="2502988209"/>
                  </a:ext>
                </a:extLst>
              </a:tr>
              <a:tr h="216000">
                <a:tc>
                  <a:txBody>
                    <a:bodyPr/>
                    <a:lstStyle/>
                    <a:p>
                      <a:pPr marL="0" algn="r" defTabSz="914400" rtl="0" eaLnBrk="1" fontAlgn="b" latinLnBrk="0" hangingPunct="1">
                        <a:buNone/>
                      </a:pPr>
                      <a:r>
                        <a:rPr lang="cs-CZ" sz="1000" b="1" i="0" u="none" strike="noStrike" kern="1200" dirty="0">
                          <a:solidFill>
                            <a:srgbClr val="FF0000"/>
                          </a:solidFill>
                          <a:effectLst/>
                          <a:latin typeface="Calibri" panose="020F0502020204030204" pitchFamily="34" charset="0"/>
                          <a:ea typeface="+mn-ea"/>
                          <a:cs typeface="+mn-cs"/>
                        </a:rPr>
                        <a:t>Chronické nemoci dolních cest dýchacích (J40–J47</a:t>
                      </a:r>
                      <a:r>
                        <a:rPr lang="cs-CZ" sz="1000" b="0" i="0" u="none" strike="noStrike" kern="1200" dirty="0">
                          <a:solidFill>
                            <a:srgbClr val="000000"/>
                          </a:solidFill>
                          <a:effectLst/>
                          <a:latin typeface="Calibri" panose="020F0502020204030204" pitchFamily="34" charset="0"/>
                          <a:ea typeface="+mn-ea"/>
                          <a:cs typeface="+mn-cs"/>
                        </a:rPr>
                        <a:t>)</a:t>
                      </a:r>
                    </a:p>
                  </a:txBody>
                  <a:tcPr marL="7620" marR="7620" marT="7620" marB="0" anchor="b">
                    <a:noFill/>
                  </a:tcPr>
                </a:tc>
                <a:extLst>
                  <a:ext uri="{0D108BD9-81ED-4DB2-BD59-A6C34878D82A}">
                    <a16:rowId xmlns:a16="http://schemas.microsoft.com/office/drawing/2014/main" val="3208744620"/>
                  </a:ext>
                </a:extLst>
              </a:tr>
              <a:tr h="228449">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Ostatní příznaky, znaky a nálezy (jiné R00–R99)</a:t>
                      </a:r>
                    </a:p>
                  </a:txBody>
                  <a:tcPr marL="7620" marR="7620" marT="7620" marB="0" anchor="b">
                    <a:noFill/>
                  </a:tcPr>
                </a:tc>
                <a:extLst>
                  <a:ext uri="{0D108BD9-81ED-4DB2-BD59-A6C34878D82A}">
                    <a16:rowId xmlns:a16="http://schemas.microsoft.com/office/drawing/2014/main" val="662096172"/>
                  </a:ext>
                </a:extLst>
              </a:tr>
              <a:tr h="252000">
                <a:tc>
                  <a:txBody>
                    <a:bodyPr/>
                    <a:lstStyle/>
                    <a:p>
                      <a:pPr marL="0" algn="r" defTabSz="914400" rtl="0" eaLnBrk="1" fontAlgn="b" latinLnBrk="0" hangingPunct="1">
                        <a:buNone/>
                      </a:pPr>
                      <a:r>
                        <a:rPr lang="de-DE" sz="1000" b="0" i="0" u="none" strike="noStrike" kern="1200" dirty="0" err="1">
                          <a:solidFill>
                            <a:schemeClr val="tx1"/>
                          </a:solidFill>
                          <a:effectLst/>
                          <a:latin typeface="Calibri" panose="020F0502020204030204" pitchFamily="34" charset="0"/>
                          <a:ea typeface="+mn-ea"/>
                          <a:cs typeface="+mn-cs"/>
                        </a:rPr>
                        <a:t>Následky</a:t>
                      </a:r>
                      <a:r>
                        <a:rPr lang="de-DE" sz="1000" b="0" i="0" u="none" strike="noStrike" kern="1200" dirty="0">
                          <a:solidFill>
                            <a:schemeClr val="tx1"/>
                          </a:solidFill>
                          <a:effectLst/>
                          <a:latin typeface="Calibri" panose="020F0502020204030204" pitchFamily="34" charset="0"/>
                          <a:ea typeface="+mn-ea"/>
                          <a:cs typeface="+mn-cs"/>
                        </a:rPr>
                        <a:t> </a:t>
                      </a:r>
                      <a:r>
                        <a:rPr lang="de-DE" sz="1000" b="0" i="0" u="none" strike="noStrike" kern="1200" dirty="0" err="1">
                          <a:solidFill>
                            <a:schemeClr val="tx1"/>
                          </a:solidFill>
                          <a:effectLst/>
                          <a:latin typeface="Calibri" panose="020F0502020204030204" pitchFamily="34" charset="0"/>
                          <a:ea typeface="+mn-ea"/>
                          <a:cs typeface="+mn-cs"/>
                        </a:rPr>
                        <a:t>vnějších</a:t>
                      </a:r>
                      <a:r>
                        <a:rPr lang="de-DE" sz="1000" b="0" i="0" u="none" strike="noStrike" kern="1200" dirty="0">
                          <a:solidFill>
                            <a:schemeClr val="tx1"/>
                          </a:solidFill>
                          <a:effectLst/>
                          <a:latin typeface="Calibri" panose="020F0502020204030204" pitchFamily="34" charset="0"/>
                          <a:ea typeface="+mn-ea"/>
                          <a:cs typeface="+mn-cs"/>
                        </a:rPr>
                        <a:t> </a:t>
                      </a:r>
                      <a:r>
                        <a:rPr lang="de-DE" sz="1000" b="0" i="0" u="none" strike="noStrike" kern="1200" dirty="0" err="1">
                          <a:solidFill>
                            <a:schemeClr val="tx1"/>
                          </a:solidFill>
                          <a:effectLst/>
                          <a:latin typeface="Calibri" panose="020F0502020204030204" pitchFamily="34" charset="0"/>
                          <a:ea typeface="+mn-ea"/>
                          <a:cs typeface="+mn-cs"/>
                        </a:rPr>
                        <a:t>příčin</a:t>
                      </a:r>
                      <a:r>
                        <a:rPr lang="de-DE" sz="1000" b="0" i="0" u="none" strike="noStrike" kern="1200" dirty="0">
                          <a:solidFill>
                            <a:schemeClr val="tx1"/>
                          </a:solidFill>
                          <a:effectLst/>
                          <a:latin typeface="Calibri" panose="020F0502020204030204" pitchFamily="34" charset="0"/>
                          <a:ea typeface="+mn-ea"/>
                          <a:cs typeface="+mn-cs"/>
                        </a:rPr>
                        <a:t> (T15–T78)</a:t>
                      </a:r>
                    </a:p>
                  </a:txBody>
                  <a:tcPr marL="7620" marR="7620" marT="7620" marB="0" anchor="ctr">
                    <a:noFill/>
                  </a:tcPr>
                </a:tc>
                <a:extLst>
                  <a:ext uri="{0D108BD9-81ED-4DB2-BD59-A6C34878D82A}">
                    <a16:rowId xmlns:a16="http://schemas.microsoft.com/office/drawing/2014/main" val="14147648"/>
                  </a:ext>
                </a:extLst>
              </a:tr>
              <a:tr h="228442">
                <a:tc>
                  <a:txBody>
                    <a:bodyPr/>
                    <a:lstStyle/>
                    <a:p>
                      <a:pPr marL="0" algn="r" defTabSz="914400" rtl="0" eaLnBrk="1" fontAlgn="b" latinLnBrk="0" hangingPunct="1">
                        <a:buNone/>
                      </a:pPr>
                      <a:r>
                        <a:rPr lang="cs-CZ" sz="1000" b="0" i="0" u="none" strike="noStrike" kern="1200" dirty="0">
                          <a:solidFill>
                            <a:schemeClr val="tx1"/>
                          </a:solidFill>
                          <a:effectLst/>
                          <a:latin typeface="Calibri" panose="020F0502020204030204" pitchFamily="34" charset="0"/>
                          <a:ea typeface="+mn-ea"/>
                          <a:cs typeface="+mn-cs"/>
                        </a:rPr>
                        <a:t>Organické duševní poruchy včetně symptomatických (F00–F09, G30)</a:t>
                      </a:r>
                    </a:p>
                  </a:txBody>
                  <a:tcPr marL="7620" marR="7620" marT="7620" marB="0" anchor="b">
                    <a:noFill/>
                  </a:tcPr>
                </a:tc>
                <a:extLst>
                  <a:ext uri="{0D108BD9-81ED-4DB2-BD59-A6C34878D82A}">
                    <a16:rowId xmlns:a16="http://schemas.microsoft.com/office/drawing/2014/main" val="1412509974"/>
                  </a:ext>
                </a:extLst>
              </a:tr>
              <a:tr h="216000">
                <a:tc>
                  <a:txBody>
                    <a:bodyPr/>
                    <a:lstStyle/>
                    <a:p>
                      <a:pPr marL="0" algn="r" defTabSz="914400" rtl="0" eaLnBrk="1" fontAlgn="b" latinLnBrk="0" hangingPunct="1">
                        <a:buNone/>
                      </a:pPr>
                      <a:r>
                        <a:rPr lang="cs-CZ" sz="1000" b="0" i="0" u="none" strike="noStrike" kern="1200" dirty="0">
                          <a:solidFill>
                            <a:schemeClr val="tx1"/>
                          </a:solidFill>
                          <a:effectLst/>
                          <a:latin typeface="Calibri" panose="020F0502020204030204" pitchFamily="34" charset="0"/>
                          <a:ea typeface="+mn-ea"/>
                          <a:cs typeface="+mn-cs"/>
                        </a:rPr>
                        <a:t>Nemoci cév (I70–I89)</a:t>
                      </a:r>
                    </a:p>
                  </a:txBody>
                  <a:tcPr marL="7620" marR="7620" marT="7620" marB="0" anchor="ctr">
                    <a:noFill/>
                  </a:tcPr>
                </a:tc>
                <a:extLst>
                  <a:ext uri="{0D108BD9-81ED-4DB2-BD59-A6C34878D82A}">
                    <a16:rowId xmlns:a16="http://schemas.microsoft.com/office/drawing/2014/main" val="156709821"/>
                  </a:ext>
                </a:extLst>
              </a:tr>
              <a:tr h="216000">
                <a:tc>
                  <a:txBody>
                    <a:bodyPr/>
                    <a:lstStyle/>
                    <a:p>
                      <a:pPr marL="0" algn="r" defTabSz="914400" rtl="0" eaLnBrk="1" fontAlgn="b" latinLnBrk="0" hangingPunct="1">
                        <a:buNone/>
                      </a:pPr>
                      <a:r>
                        <a:rPr lang="cs-CZ" sz="1000" b="0" i="0" u="none" strike="noStrike" kern="1200" dirty="0" err="1">
                          <a:solidFill>
                            <a:schemeClr val="tx1"/>
                          </a:solidFill>
                          <a:effectLst/>
                          <a:latin typeface="Calibri" panose="020F0502020204030204" pitchFamily="34" charset="0"/>
                          <a:ea typeface="+mn-ea"/>
                          <a:cs typeface="+mn-cs"/>
                        </a:rPr>
                        <a:t>Hematoonkologická</a:t>
                      </a:r>
                      <a:r>
                        <a:rPr lang="cs-CZ" sz="1000" b="0" i="0" u="none" strike="noStrike" kern="1200" dirty="0">
                          <a:solidFill>
                            <a:schemeClr val="tx1"/>
                          </a:solidFill>
                          <a:effectLst/>
                          <a:latin typeface="Calibri" panose="020F0502020204030204" pitchFamily="34" charset="0"/>
                          <a:ea typeface="+mn-ea"/>
                          <a:cs typeface="+mn-cs"/>
                        </a:rPr>
                        <a:t> onemocnění (C81–C96)</a:t>
                      </a:r>
                    </a:p>
                  </a:txBody>
                  <a:tcPr marL="7620" marR="7620" marT="7620" marB="0" anchor="ctr">
                    <a:noFill/>
                  </a:tcPr>
                </a:tc>
                <a:extLst>
                  <a:ext uri="{0D108BD9-81ED-4DB2-BD59-A6C34878D82A}">
                    <a16:rowId xmlns:a16="http://schemas.microsoft.com/office/drawing/2014/main" val="2373941509"/>
                  </a:ext>
                </a:extLst>
              </a:tr>
              <a:tr h="216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Poranění hlavy (S00–S09)</a:t>
                      </a:r>
                    </a:p>
                  </a:txBody>
                  <a:tcPr marL="7620" marR="7620" marT="7620" marB="0" anchor="ctr">
                    <a:noFill/>
                  </a:tcPr>
                </a:tc>
                <a:extLst>
                  <a:ext uri="{0D108BD9-81ED-4DB2-BD59-A6C34878D82A}">
                    <a16:rowId xmlns:a16="http://schemas.microsoft.com/office/drawing/2014/main" val="1377405016"/>
                  </a:ext>
                </a:extLst>
              </a:tr>
              <a:tr h="216000">
                <a:tc>
                  <a:txBody>
                    <a:bodyPr/>
                    <a:lstStyle/>
                    <a:p>
                      <a:pPr marL="0" algn="r" defTabSz="914400" rtl="0" eaLnBrk="1" fontAlgn="b" latinLnBrk="0" hangingPunct="1">
                        <a:buNone/>
                      </a:pPr>
                      <a:r>
                        <a:rPr lang="pt-BR" sz="1000" b="0" i="0" u="none" strike="noStrike" kern="1200">
                          <a:solidFill>
                            <a:srgbClr val="000000"/>
                          </a:solidFill>
                          <a:effectLst/>
                          <a:latin typeface="Calibri" panose="020F0502020204030204" pitchFamily="34" charset="0"/>
                          <a:ea typeface="+mn-ea"/>
                          <a:cs typeface="+mn-cs"/>
                        </a:rPr>
                        <a:t>Nemoci ledvin a močové soustavy (N00–N39)</a:t>
                      </a:r>
                    </a:p>
                  </a:txBody>
                  <a:tcPr marL="7620" marR="7620" marT="7620" marB="0" anchor="ctr">
                    <a:noFill/>
                  </a:tcPr>
                </a:tc>
                <a:extLst>
                  <a:ext uri="{0D108BD9-81ED-4DB2-BD59-A6C34878D82A}">
                    <a16:rowId xmlns:a16="http://schemas.microsoft.com/office/drawing/2014/main" val="1917610359"/>
                  </a:ext>
                </a:extLst>
              </a:tr>
              <a:tr h="216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Srdeční arytmie (I44–I49)</a:t>
                      </a:r>
                    </a:p>
                  </a:txBody>
                  <a:tcPr marL="7620" marR="7620" marT="7620" marB="0" anchor="ctr">
                    <a:noFill/>
                  </a:tcPr>
                </a:tc>
                <a:extLst>
                  <a:ext uri="{0D108BD9-81ED-4DB2-BD59-A6C34878D82A}">
                    <a16:rowId xmlns:a16="http://schemas.microsoft.com/office/drawing/2014/main" val="3651219692"/>
                  </a:ext>
                </a:extLst>
              </a:tr>
              <a:tr h="216000">
                <a:tc>
                  <a:txBody>
                    <a:bodyPr/>
                    <a:lstStyle/>
                    <a:p>
                      <a:pPr marL="0" algn="r" defTabSz="914400" rtl="0" eaLnBrk="1" fontAlgn="b" latinLnBrk="0" hangingPunct="1">
                        <a:buNone/>
                      </a:pPr>
                      <a:r>
                        <a:rPr lang="cs-CZ" sz="1000" b="0" i="0" u="none" strike="noStrike" kern="1200">
                          <a:solidFill>
                            <a:schemeClr val="tx1"/>
                          </a:solidFill>
                          <a:effectLst/>
                          <a:latin typeface="Calibri" panose="020F0502020204030204" pitchFamily="34" charset="0"/>
                          <a:ea typeface="+mn-ea"/>
                          <a:cs typeface="+mn-cs"/>
                        </a:rPr>
                        <a:t>Ostatní nemoci nervové soustavy (jiné G00–G99)</a:t>
                      </a:r>
                    </a:p>
                  </a:txBody>
                  <a:tcPr marL="7620" marR="7620" marT="7620" marB="0" anchor="ctr">
                    <a:noFill/>
                  </a:tcPr>
                </a:tc>
                <a:extLst>
                  <a:ext uri="{0D108BD9-81ED-4DB2-BD59-A6C34878D82A}">
                    <a16:rowId xmlns:a16="http://schemas.microsoft.com/office/drawing/2014/main" val="3261076277"/>
                  </a:ext>
                </a:extLst>
              </a:tr>
              <a:tr h="288000">
                <a:tc>
                  <a:txBody>
                    <a:bodyPr/>
                    <a:lstStyle/>
                    <a:p>
                      <a:pPr marL="0" algn="r" defTabSz="914400" rtl="0" eaLnBrk="1" fontAlgn="b" latinLnBrk="0" hangingPunct="1">
                        <a:buNone/>
                      </a:pPr>
                      <a:r>
                        <a:rPr lang="cs-CZ" sz="1000" b="1" i="0" u="none" strike="noStrike" kern="1200" dirty="0">
                          <a:solidFill>
                            <a:schemeClr val="tx1"/>
                          </a:solidFill>
                          <a:effectLst/>
                          <a:latin typeface="Calibri" panose="020F0502020204030204" pitchFamily="34" charset="0"/>
                          <a:ea typeface="+mn-ea"/>
                          <a:cs typeface="+mn-cs"/>
                        </a:rPr>
                        <a:t>Ostatní</a:t>
                      </a:r>
                    </a:p>
                  </a:txBody>
                  <a:tcPr marL="7620" marR="7620" marT="7620" marB="0" anchor="ctr">
                    <a:noFill/>
                  </a:tcPr>
                </a:tc>
                <a:extLst>
                  <a:ext uri="{0D108BD9-81ED-4DB2-BD59-A6C34878D82A}">
                    <a16:rowId xmlns:a16="http://schemas.microsoft.com/office/drawing/2014/main" val="3357376036"/>
                  </a:ext>
                </a:extLst>
              </a:tr>
            </a:tbl>
          </a:graphicData>
        </a:graphic>
      </p:graphicFrame>
      <p:sp>
        <p:nvSpPr>
          <p:cNvPr id="5" name="Obdélník 4">
            <a:extLst>
              <a:ext uri="{FF2B5EF4-FFF2-40B4-BE49-F238E27FC236}">
                <a16:creationId xmlns:a16="http://schemas.microsoft.com/office/drawing/2014/main" id="{829E772C-6676-F877-60A4-70F4CF9F388B}"/>
              </a:ext>
            </a:extLst>
          </p:cNvPr>
          <p:cNvSpPr/>
          <p:nvPr/>
        </p:nvSpPr>
        <p:spPr>
          <a:xfrm rot="2592490">
            <a:off x="3600722" y="1041665"/>
            <a:ext cx="93113" cy="93113"/>
          </a:xfrm>
          <a:prstGeom prst="rect">
            <a:avLst/>
          </a:prstGeom>
          <a:solidFill>
            <a:srgbClr val="00B0F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bdélník 5">
            <a:extLst>
              <a:ext uri="{FF2B5EF4-FFF2-40B4-BE49-F238E27FC236}">
                <a16:creationId xmlns:a16="http://schemas.microsoft.com/office/drawing/2014/main" id="{C16A3062-D169-01F4-EC99-B7479F0AE002}"/>
              </a:ext>
            </a:extLst>
          </p:cNvPr>
          <p:cNvSpPr/>
          <p:nvPr/>
        </p:nvSpPr>
        <p:spPr>
          <a:xfrm rot="2592490">
            <a:off x="4000371" y="1041665"/>
            <a:ext cx="93113" cy="93113"/>
          </a:xfrm>
          <a:prstGeom prst="rect">
            <a:avLst/>
          </a:prstGeom>
          <a:solidFill>
            <a:schemeClr val="accent1">
              <a:lumMod val="60000"/>
              <a:lumOff val="40000"/>
            </a:schemeClr>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bdélník 6">
            <a:extLst>
              <a:ext uri="{FF2B5EF4-FFF2-40B4-BE49-F238E27FC236}">
                <a16:creationId xmlns:a16="http://schemas.microsoft.com/office/drawing/2014/main" id="{F3645932-D942-2D9B-077B-3EB79E40E9DB}"/>
              </a:ext>
            </a:extLst>
          </p:cNvPr>
          <p:cNvSpPr/>
          <p:nvPr>
            <p:custDataLst>
              <p:tags r:id="rId4"/>
            </p:custDataLst>
          </p:nvPr>
        </p:nvSpPr>
        <p:spPr>
          <a:xfrm>
            <a:off x="3318579" y="686194"/>
            <a:ext cx="826770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PHA</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STC</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JHC</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PLZ</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KVK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ULK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LIB</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HRA</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PAR</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VYS</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JMK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OLO</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ZLI</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MSK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ČR</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9" name="Obdélník 8">
            <a:extLst>
              <a:ext uri="{FF2B5EF4-FFF2-40B4-BE49-F238E27FC236}">
                <a16:creationId xmlns:a16="http://schemas.microsoft.com/office/drawing/2014/main" id="{89DB3315-0503-1822-7B64-911F5A187F77}"/>
              </a:ext>
            </a:extLst>
          </p:cNvPr>
          <p:cNvSpPr/>
          <p:nvPr/>
        </p:nvSpPr>
        <p:spPr>
          <a:xfrm rot="2592490">
            <a:off x="4400020" y="1041665"/>
            <a:ext cx="93113" cy="93113"/>
          </a:xfrm>
          <a:prstGeom prst="rect">
            <a:avLst/>
          </a:prstGeom>
          <a:solidFill>
            <a:schemeClr val="accent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9315A4DD-F203-0414-7FD4-DF3155433F21}"/>
              </a:ext>
            </a:extLst>
          </p:cNvPr>
          <p:cNvSpPr/>
          <p:nvPr/>
        </p:nvSpPr>
        <p:spPr>
          <a:xfrm rot="2592490">
            <a:off x="4799669" y="1041665"/>
            <a:ext cx="93113" cy="93113"/>
          </a:xfrm>
          <a:prstGeom prst="rect">
            <a:avLst/>
          </a:prstGeom>
          <a:solidFill>
            <a:srgbClr val="3366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bdélník 10">
            <a:extLst>
              <a:ext uri="{FF2B5EF4-FFF2-40B4-BE49-F238E27FC236}">
                <a16:creationId xmlns:a16="http://schemas.microsoft.com/office/drawing/2014/main" id="{8855A1CE-22FC-944B-FC84-D47607A10A06}"/>
              </a:ext>
            </a:extLst>
          </p:cNvPr>
          <p:cNvSpPr/>
          <p:nvPr/>
        </p:nvSpPr>
        <p:spPr>
          <a:xfrm rot="2592490">
            <a:off x="5199318" y="1041665"/>
            <a:ext cx="93113" cy="93113"/>
          </a:xfrm>
          <a:prstGeom prst="rect">
            <a:avLst/>
          </a:prstGeom>
          <a:solidFill>
            <a:srgbClr val="CCFF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délník 11">
            <a:extLst>
              <a:ext uri="{FF2B5EF4-FFF2-40B4-BE49-F238E27FC236}">
                <a16:creationId xmlns:a16="http://schemas.microsoft.com/office/drawing/2014/main" id="{47A0C13A-0A58-F53C-B238-FB9C8C689CAE}"/>
              </a:ext>
            </a:extLst>
          </p:cNvPr>
          <p:cNvSpPr/>
          <p:nvPr/>
        </p:nvSpPr>
        <p:spPr>
          <a:xfrm rot="2592490">
            <a:off x="5598967" y="1041665"/>
            <a:ext cx="93113" cy="93113"/>
          </a:xfrm>
          <a:prstGeom prst="rect">
            <a:avLst/>
          </a:prstGeom>
          <a:solidFill>
            <a:srgbClr val="FFC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délník 12">
            <a:extLst>
              <a:ext uri="{FF2B5EF4-FFF2-40B4-BE49-F238E27FC236}">
                <a16:creationId xmlns:a16="http://schemas.microsoft.com/office/drawing/2014/main" id="{6E657573-43CA-7144-2E32-6F8B4BBD4302}"/>
              </a:ext>
            </a:extLst>
          </p:cNvPr>
          <p:cNvSpPr/>
          <p:nvPr/>
        </p:nvSpPr>
        <p:spPr>
          <a:xfrm rot="2592490">
            <a:off x="5998616" y="1041665"/>
            <a:ext cx="93113" cy="93113"/>
          </a:xfrm>
          <a:prstGeom prst="rect">
            <a:avLst/>
          </a:prstGeom>
          <a:solidFill>
            <a:srgbClr val="FF0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9E7AB269-60BF-4947-FB8F-057017A66EF1}"/>
              </a:ext>
            </a:extLst>
          </p:cNvPr>
          <p:cNvSpPr/>
          <p:nvPr/>
        </p:nvSpPr>
        <p:spPr>
          <a:xfrm rot="2592490">
            <a:off x="6398265" y="1041665"/>
            <a:ext cx="93113" cy="93113"/>
          </a:xfrm>
          <a:prstGeom prst="rect">
            <a:avLst/>
          </a:prstGeom>
          <a:solidFill>
            <a:srgbClr val="800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F0AC7FFC-0795-046F-6B2F-F655E849A3FE}"/>
              </a:ext>
            </a:extLst>
          </p:cNvPr>
          <p:cNvSpPr/>
          <p:nvPr/>
        </p:nvSpPr>
        <p:spPr>
          <a:xfrm rot="2592490">
            <a:off x="6797914" y="1041665"/>
            <a:ext cx="93113" cy="93113"/>
          </a:xfrm>
          <a:prstGeom prst="rect">
            <a:avLst/>
          </a:prstGeom>
          <a:solidFill>
            <a:srgbClr val="80008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délník 15">
            <a:extLst>
              <a:ext uri="{FF2B5EF4-FFF2-40B4-BE49-F238E27FC236}">
                <a16:creationId xmlns:a16="http://schemas.microsoft.com/office/drawing/2014/main" id="{1227654B-D7B6-DBDC-BBAD-1DC222616C9E}"/>
              </a:ext>
            </a:extLst>
          </p:cNvPr>
          <p:cNvSpPr/>
          <p:nvPr/>
        </p:nvSpPr>
        <p:spPr>
          <a:xfrm rot="2592490">
            <a:off x="7197563" y="1041665"/>
            <a:ext cx="93113" cy="93113"/>
          </a:xfrm>
          <a:prstGeom prst="rect">
            <a:avLst/>
          </a:prstGeom>
          <a:solidFill>
            <a:srgbClr val="00FF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délník 16">
            <a:extLst>
              <a:ext uri="{FF2B5EF4-FFF2-40B4-BE49-F238E27FC236}">
                <a16:creationId xmlns:a16="http://schemas.microsoft.com/office/drawing/2014/main" id="{AAFAD288-9BC0-0CB4-5F4E-B802ADB9AA75}"/>
              </a:ext>
            </a:extLst>
          </p:cNvPr>
          <p:cNvSpPr/>
          <p:nvPr/>
        </p:nvSpPr>
        <p:spPr>
          <a:xfrm rot="2592490">
            <a:off x="7597212" y="1041665"/>
            <a:ext cx="93113" cy="93113"/>
          </a:xfrm>
          <a:prstGeom prst="rect">
            <a:avLst/>
          </a:prstGeom>
          <a:solidFill>
            <a:srgbClr val="66FFFF"/>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bdélník 17">
            <a:extLst>
              <a:ext uri="{FF2B5EF4-FFF2-40B4-BE49-F238E27FC236}">
                <a16:creationId xmlns:a16="http://schemas.microsoft.com/office/drawing/2014/main" id="{693EBA26-0525-D67E-8F30-9B137FC3F01E}"/>
              </a:ext>
            </a:extLst>
          </p:cNvPr>
          <p:cNvSpPr/>
          <p:nvPr/>
        </p:nvSpPr>
        <p:spPr>
          <a:xfrm rot="2592490">
            <a:off x="7996861" y="1041665"/>
            <a:ext cx="93113" cy="93113"/>
          </a:xfrm>
          <a:prstGeom prst="rect">
            <a:avLst/>
          </a:prstGeom>
          <a:solidFill>
            <a:srgbClr val="FFFF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délník 18">
            <a:extLst>
              <a:ext uri="{FF2B5EF4-FFF2-40B4-BE49-F238E27FC236}">
                <a16:creationId xmlns:a16="http://schemas.microsoft.com/office/drawing/2014/main" id="{974AEF51-839D-362F-F4B1-F4075E051619}"/>
              </a:ext>
            </a:extLst>
          </p:cNvPr>
          <p:cNvSpPr/>
          <p:nvPr/>
        </p:nvSpPr>
        <p:spPr>
          <a:xfrm rot="2592490">
            <a:off x="8396510" y="1041665"/>
            <a:ext cx="93113" cy="93113"/>
          </a:xfrm>
          <a:prstGeom prst="rect">
            <a:avLst/>
          </a:prstGeom>
          <a:solidFill>
            <a:srgbClr val="FF33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bdélník 19">
            <a:extLst>
              <a:ext uri="{FF2B5EF4-FFF2-40B4-BE49-F238E27FC236}">
                <a16:creationId xmlns:a16="http://schemas.microsoft.com/office/drawing/2014/main" id="{9C8DD51C-DAED-7AFC-D3E9-26EF7889EC1B}"/>
              </a:ext>
            </a:extLst>
          </p:cNvPr>
          <p:cNvSpPr/>
          <p:nvPr/>
        </p:nvSpPr>
        <p:spPr>
          <a:xfrm rot="2592490">
            <a:off x="8796159" y="1041665"/>
            <a:ext cx="93113" cy="93113"/>
          </a:xfrm>
          <a:prstGeom prst="rect">
            <a:avLst/>
          </a:prstGeom>
          <a:solidFill>
            <a:srgbClr val="FF99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délník 20">
            <a:extLst>
              <a:ext uri="{FF2B5EF4-FFF2-40B4-BE49-F238E27FC236}">
                <a16:creationId xmlns:a16="http://schemas.microsoft.com/office/drawing/2014/main" id="{CA17DC95-7BCC-89C5-04EC-2683E2355F04}"/>
              </a:ext>
            </a:extLst>
          </p:cNvPr>
          <p:cNvSpPr/>
          <p:nvPr/>
        </p:nvSpPr>
        <p:spPr>
          <a:xfrm rot="2592490">
            <a:off x="9195812" y="1041665"/>
            <a:ext cx="93113" cy="93113"/>
          </a:xfrm>
          <a:prstGeom prst="rect">
            <a:avLst/>
          </a:prstGeom>
          <a:solidFill>
            <a:schemeClr val="tx1">
              <a:lumMod val="50000"/>
              <a:lumOff val="50000"/>
            </a:schemeClr>
          </a:solidFill>
          <a:ln w="0">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379EBAE3-F935-3814-0CDC-C7038C7C7317}"/>
              </a:ext>
            </a:extLst>
          </p:cNvPr>
          <p:cNvSpPr txBox="1"/>
          <p:nvPr>
            <p:custDataLst>
              <p:tags r:id="rId5"/>
            </p:custDataLst>
          </p:nvPr>
        </p:nvSpPr>
        <p:spPr>
          <a:xfrm>
            <a:off x="9573285" y="1357879"/>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300</a:t>
            </a:r>
          </a:p>
        </p:txBody>
      </p:sp>
      <p:sp>
        <p:nvSpPr>
          <p:cNvPr id="23" name="TextovéPole 22">
            <a:extLst>
              <a:ext uri="{FF2B5EF4-FFF2-40B4-BE49-F238E27FC236}">
                <a16:creationId xmlns:a16="http://schemas.microsoft.com/office/drawing/2014/main" id="{6307BA80-8668-7647-9EC2-4509E10ADAE5}"/>
              </a:ext>
            </a:extLst>
          </p:cNvPr>
          <p:cNvSpPr txBox="1"/>
          <p:nvPr>
            <p:custDataLst>
              <p:tags r:id="rId6"/>
            </p:custDataLst>
          </p:nvPr>
        </p:nvSpPr>
        <p:spPr>
          <a:xfrm>
            <a:off x="5180065" y="1376924"/>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100</a:t>
            </a:r>
          </a:p>
        </p:txBody>
      </p:sp>
      <p:sp>
        <p:nvSpPr>
          <p:cNvPr id="24" name="TextovéPole 23">
            <a:extLst>
              <a:ext uri="{FF2B5EF4-FFF2-40B4-BE49-F238E27FC236}">
                <a16:creationId xmlns:a16="http://schemas.microsoft.com/office/drawing/2014/main" id="{0B76EB35-E9A4-181C-1A4A-22AE4BEB2303}"/>
              </a:ext>
            </a:extLst>
          </p:cNvPr>
          <p:cNvSpPr txBox="1"/>
          <p:nvPr>
            <p:custDataLst>
              <p:tags r:id="rId7"/>
            </p:custDataLst>
          </p:nvPr>
        </p:nvSpPr>
        <p:spPr>
          <a:xfrm>
            <a:off x="7396355" y="1374323"/>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200</a:t>
            </a:r>
          </a:p>
        </p:txBody>
      </p:sp>
      <p:sp>
        <p:nvSpPr>
          <p:cNvPr id="25" name="TextovéPole 24">
            <a:extLst>
              <a:ext uri="{FF2B5EF4-FFF2-40B4-BE49-F238E27FC236}">
                <a16:creationId xmlns:a16="http://schemas.microsoft.com/office/drawing/2014/main" id="{E2C84170-1DB9-81BB-BF8F-C99FC0704765}"/>
              </a:ext>
            </a:extLst>
          </p:cNvPr>
          <p:cNvSpPr txBox="1"/>
          <p:nvPr>
            <p:custDataLst>
              <p:tags r:id="rId8"/>
            </p:custDataLst>
          </p:nvPr>
        </p:nvSpPr>
        <p:spPr>
          <a:xfrm>
            <a:off x="5996645" y="1179230"/>
            <a:ext cx="461084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a:ln>
                  <a:noFill/>
                </a:ln>
                <a:solidFill>
                  <a:prstClr val="black"/>
                </a:solidFill>
                <a:effectLst/>
                <a:uLnTx/>
                <a:uFillTx/>
                <a:latin typeface="Calibri" panose="020F0502020204030204"/>
                <a:ea typeface="+mn-ea"/>
                <a:cs typeface="+mn-cs"/>
              </a:rPr>
              <a:t>Počet zemřelých na 100 000 obyvatel</a:t>
            </a:r>
          </a:p>
        </p:txBody>
      </p:sp>
      <p:graphicFrame>
        <p:nvGraphicFramePr>
          <p:cNvPr id="26" name="Object 3">
            <a:extLst>
              <a:ext uri="{FF2B5EF4-FFF2-40B4-BE49-F238E27FC236}">
                <a16:creationId xmlns:a16="http://schemas.microsoft.com/office/drawing/2014/main" id="{58691D34-8903-384D-511C-D933ACCA33CC}"/>
              </a:ext>
            </a:extLst>
          </p:cNvPr>
          <p:cNvGraphicFramePr>
            <a:graphicFrameLocks noChangeAspect="1"/>
          </p:cNvGraphicFramePr>
          <p:nvPr>
            <p:custDataLst>
              <p:tags r:id="rId9"/>
            </p:custDataLst>
            <p:extLst>
              <p:ext uri="{D42A27DB-BD31-4B8C-83A1-F6EECF244321}">
                <p14:modId xmlns:p14="http://schemas.microsoft.com/office/powerpoint/2010/main" val="666653775"/>
              </p:ext>
            </p:extLst>
          </p:nvPr>
        </p:nvGraphicFramePr>
        <p:xfrm>
          <a:off x="3074634" y="1594884"/>
          <a:ext cx="9024937" cy="4673487"/>
        </p:xfrm>
        <a:graphic>
          <a:graphicData uri="http://schemas.openxmlformats.org/drawingml/2006/chart">
            <c:chart xmlns:c="http://schemas.openxmlformats.org/drawingml/2006/chart" xmlns:r="http://schemas.openxmlformats.org/officeDocument/2006/relationships" r:id="rId16"/>
          </a:graphicData>
        </a:graphic>
      </p:graphicFrame>
      <p:sp>
        <p:nvSpPr>
          <p:cNvPr id="31" name="TextovéPole 30">
            <a:extLst>
              <a:ext uri="{FF2B5EF4-FFF2-40B4-BE49-F238E27FC236}">
                <a16:creationId xmlns:a16="http://schemas.microsoft.com/office/drawing/2014/main" id="{112E8EAF-163E-0B9F-AE61-DDA27915C041}"/>
              </a:ext>
            </a:extLst>
          </p:cNvPr>
          <p:cNvSpPr txBox="1"/>
          <p:nvPr>
            <p:custDataLst>
              <p:tags r:id="rId10"/>
            </p:custDataLst>
          </p:nvPr>
        </p:nvSpPr>
        <p:spPr>
          <a:xfrm>
            <a:off x="3075110" y="1374324"/>
            <a:ext cx="19431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0</a:t>
            </a:r>
          </a:p>
        </p:txBody>
      </p:sp>
      <p:sp>
        <p:nvSpPr>
          <p:cNvPr id="29" name="TextovéPole 28">
            <a:extLst>
              <a:ext uri="{FF2B5EF4-FFF2-40B4-BE49-F238E27FC236}">
                <a16:creationId xmlns:a16="http://schemas.microsoft.com/office/drawing/2014/main" id="{2E4F59D2-C42A-7B0D-0AFE-F2254D12A858}"/>
              </a:ext>
            </a:extLst>
          </p:cNvPr>
          <p:cNvSpPr txBox="1"/>
          <p:nvPr>
            <p:custDataLst>
              <p:tags r:id="rId11"/>
            </p:custDataLst>
          </p:nvPr>
        </p:nvSpPr>
        <p:spPr>
          <a:xfrm>
            <a:off x="11750216" y="1374323"/>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400</a:t>
            </a:r>
          </a:p>
        </p:txBody>
      </p:sp>
      <p:sp>
        <p:nvSpPr>
          <p:cNvPr id="2" name="TextovéPole 1">
            <a:extLst>
              <a:ext uri="{FF2B5EF4-FFF2-40B4-BE49-F238E27FC236}">
                <a16:creationId xmlns:a16="http://schemas.microsoft.com/office/drawing/2014/main" id="{2ABE1968-1374-B371-52D7-9B8EC6E94358}"/>
              </a:ext>
            </a:extLst>
          </p:cNvPr>
          <p:cNvSpPr txBox="1"/>
          <p:nvPr>
            <p:custDataLst>
              <p:tags r:id="rId12"/>
            </p:custDataLst>
          </p:nvPr>
        </p:nvSpPr>
        <p:spPr>
          <a:xfrm rot="16200000">
            <a:off x="2475535" y="1133294"/>
            <a:ext cx="1017798" cy="334911"/>
          </a:xfrm>
          <a:prstGeom prst="rect">
            <a:avLst/>
          </a:prstGeom>
          <a:solidFill>
            <a:srgbClr val="E9EBF5"/>
          </a:solidFill>
          <a:ln w="19050">
            <a:solidFill>
              <a:schemeClr val="bg1"/>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Pořadí LBK</a:t>
            </a:r>
          </a:p>
        </p:txBody>
      </p:sp>
      <p:graphicFrame>
        <p:nvGraphicFramePr>
          <p:cNvPr id="30" name="Tabulka 29">
            <a:extLst>
              <a:ext uri="{FF2B5EF4-FFF2-40B4-BE49-F238E27FC236}">
                <a16:creationId xmlns:a16="http://schemas.microsoft.com/office/drawing/2014/main" id="{60F67DEB-055E-A865-4F3D-BC8508D89509}"/>
              </a:ext>
            </a:extLst>
          </p:cNvPr>
          <p:cNvGraphicFramePr>
            <a:graphicFrameLocks noGrp="1"/>
          </p:cNvGraphicFramePr>
          <p:nvPr>
            <p:custDataLst>
              <p:tags r:id="rId13"/>
            </p:custDataLst>
            <p:extLst>
              <p:ext uri="{D42A27DB-BD31-4B8C-83A1-F6EECF244321}">
                <p14:modId xmlns:p14="http://schemas.microsoft.com/office/powerpoint/2010/main" val="303852280"/>
              </p:ext>
            </p:extLst>
          </p:nvPr>
        </p:nvGraphicFramePr>
        <p:xfrm>
          <a:off x="2800350" y="1821083"/>
          <a:ext cx="351540" cy="4447292"/>
        </p:xfrm>
        <a:graphic>
          <a:graphicData uri="http://schemas.openxmlformats.org/drawingml/2006/table">
            <a:tbl>
              <a:tblPr/>
              <a:tblGrid>
                <a:gridCol w="351540">
                  <a:extLst>
                    <a:ext uri="{9D8B030D-6E8A-4147-A177-3AD203B41FA5}">
                      <a16:colId xmlns:a16="http://schemas.microsoft.com/office/drawing/2014/main" val="1907952176"/>
                    </a:ext>
                  </a:extLst>
                </a:gridCol>
              </a:tblGrid>
              <a:tr h="234068">
                <a:tc>
                  <a:txBody>
                    <a:bodyPr/>
                    <a:lstStyle/>
                    <a:p>
                      <a:pPr algn="ctr" fontAlgn="b">
                        <a:buNone/>
                      </a:pPr>
                      <a:r>
                        <a:rPr lang="cs-CZ" sz="1100" b="1" i="0" u="none" strike="noStrike">
                          <a:solidFill>
                            <a:srgbClr val="000000"/>
                          </a:solidFill>
                          <a:effectLst/>
                          <a:latin typeface="Aptos Narrow" panose="020B0004020202020204" pitchFamily="34" charset="0"/>
                        </a:rPr>
                        <a:t>9</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60613863"/>
                  </a:ext>
                </a:extLst>
              </a:tr>
              <a:tr h="234068">
                <a:tc>
                  <a:txBody>
                    <a:bodyPr/>
                    <a:lstStyle/>
                    <a:p>
                      <a:pPr algn="ctr" fontAlgn="b">
                        <a:buNone/>
                      </a:pPr>
                      <a:r>
                        <a:rPr lang="cs-CZ" sz="1100" b="1" i="0" u="none" strike="noStrike" dirty="0">
                          <a:solidFill>
                            <a:schemeClr val="bg1"/>
                          </a:solidFill>
                          <a:effectLst/>
                          <a:latin typeface="Aptos Narrow" panose="020B0004020202020204" pitchFamily="34" charset="0"/>
                        </a:rPr>
                        <a:t>3</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2847350074"/>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43331760"/>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7</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3423432"/>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49126644"/>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10</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37802368"/>
                  </a:ext>
                </a:extLst>
              </a:tr>
              <a:tr h="234068">
                <a:tc>
                  <a:txBody>
                    <a:bodyPr/>
                    <a:lstStyle/>
                    <a:p>
                      <a:pPr algn="ctr" fontAlgn="b">
                        <a:buNone/>
                      </a:pPr>
                      <a:r>
                        <a:rPr lang="cs-CZ" sz="1100" b="1" i="0" u="none" strike="noStrike" dirty="0">
                          <a:solidFill>
                            <a:schemeClr val="bg1"/>
                          </a:solidFill>
                          <a:effectLst/>
                          <a:latin typeface="Aptos Narrow" panose="020B0004020202020204" pitchFamily="34" charset="0"/>
                        </a:rPr>
                        <a:t>3</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2358852498"/>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10</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5554132"/>
                  </a:ext>
                </a:extLst>
              </a:tr>
              <a:tr h="234068">
                <a:tc>
                  <a:txBody>
                    <a:bodyPr/>
                    <a:lstStyle/>
                    <a:p>
                      <a:pPr algn="ctr" fontAlgn="b">
                        <a:buNone/>
                      </a:pPr>
                      <a:r>
                        <a:rPr lang="cs-CZ" sz="1100" b="1" i="0" u="none" strike="noStrike" dirty="0">
                          <a:solidFill>
                            <a:schemeClr val="bg1"/>
                          </a:solidFill>
                          <a:effectLst/>
                          <a:latin typeface="Aptos Narrow" panose="020B0004020202020204" pitchFamily="34" charset="0"/>
                        </a:rPr>
                        <a:t>2</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858851616"/>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613010406"/>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82462864"/>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6</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07200232"/>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9393720"/>
                  </a:ext>
                </a:extLst>
              </a:tr>
              <a:tr h="234068">
                <a:tc>
                  <a:txBody>
                    <a:bodyPr/>
                    <a:lstStyle/>
                    <a:p>
                      <a:pPr algn="ctr" fontAlgn="b">
                        <a:buNone/>
                      </a:pPr>
                      <a:r>
                        <a:rPr lang="cs-CZ" sz="1100" b="1" i="0" u="none" strike="noStrike" dirty="0">
                          <a:solidFill>
                            <a:schemeClr val="tx1"/>
                          </a:solidFill>
                          <a:effectLst/>
                          <a:latin typeface="Aptos Narrow" panose="020B0004020202020204" pitchFamily="34" charset="0"/>
                        </a:rPr>
                        <a:t>7</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5781752"/>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6</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898899251"/>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8</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35018053"/>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8</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42870209"/>
                  </a:ext>
                </a:extLst>
              </a:tr>
              <a:tr h="234068">
                <a:tc>
                  <a:txBody>
                    <a:bodyPr/>
                    <a:lstStyle/>
                    <a:p>
                      <a:pPr algn="ctr" fontAlgn="b">
                        <a:buNone/>
                      </a:pPr>
                      <a:r>
                        <a:rPr lang="cs-CZ" sz="1100" b="1" i="0" u="none" strike="noStrike">
                          <a:solidFill>
                            <a:srgbClr val="000000"/>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52954297"/>
                  </a:ext>
                </a:extLst>
              </a:tr>
              <a:tr h="234068">
                <a:tc>
                  <a:txBody>
                    <a:bodyPr/>
                    <a:lstStyle/>
                    <a:p>
                      <a:pPr algn="ctr" fontAlgn="b">
                        <a:buNone/>
                      </a:pPr>
                      <a:r>
                        <a:rPr lang="cs-CZ" sz="1100" b="1" i="0" u="none" strike="noStrike" dirty="0">
                          <a:solidFill>
                            <a:srgbClr val="000000"/>
                          </a:solidFill>
                          <a:effectLst/>
                          <a:latin typeface="Aptos Narrow" panose="020B0004020202020204" pitchFamily="34" charset="0"/>
                        </a:rPr>
                        <a:t>7</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25543362"/>
                  </a:ext>
                </a:extLst>
              </a:tr>
            </a:tbl>
          </a:graphicData>
        </a:graphic>
      </p:graphicFrame>
    </p:spTree>
    <p:extLst>
      <p:ext uri="{BB962C8B-B14F-4D97-AF65-F5344CB8AC3E}">
        <p14:creationId xmlns:p14="http://schemas.microsoft.com/office/powerpoint/2010/main" val="375398730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ED5AB0-1393-5132-2A46-B011EE7C4277}"/>
            </a:ext>
          </a:extLst>
        </p:cNvPr>
        <p:cNvGrpSpPr/>
        <p:nvPr/>
      </p:nvGrpSpPr>
      <p:grpSpPr>
        <a:xfrm>
          <a:off x="0" y="0"/>
          <a:ext cx="0" cy="0"/>
          <a:chOff x="0" y="0"/>
          <a:chExt cx="0" cy="0"/>
        </a:xfrm>
      </p:grpSpPr>
      <p:sp>
        <p:nvSpPr>
          <p:cNvPr id="8" name="Nadpis 7">
            <a:extLst>
              <a:ext uri="{FF2B5EF4-FFF2-40B4-BE49-F238E27FC236}">
                <a16:creationId xmlns:a16="http://schemas.microsoft.com/office/drawing/2014/main" id="{1EB9F96A-2252-0D85-5633-0CDECA6186B6}"/>
              </a:ext>
            </a:extLst>
          </p:cNvPr>
          <p:cNvSpPr>
            <a:spLocks noGrp="1"/>
          </p:cNvSpPr>
          <p:nvPr>
            <p:ph type="title"/>
            <p:custDataLst>
              <p:tags r:id="rId1"/>
            </p:custDataLst>
          </p:nvPr>
        </p:nvSpPr>
        <p:spPr/>
        <p:txBody>
          <a:bodyPr/>
          <a:lstStyle/>
          <a:p>
            <a:r>
              <a:rPr lang="cs-CZ" sz="2800">
                <a:solidFill>
                  <a:srgbClr val="002060"/>
                </a:solidFill>
              </a:rPr>
              <a:t>Příčiny úmrtí: srovnání regionů v roce 2024 (ženy)</a:t>
            </a:r>
          </a:p>
        </p:txBody>
      </p:sp>
      <p:sp>
        <p:nvSpPr>
          <p:cNvPr id="3" name="TextovéPole 27">
            <a:extLst>
              <a:ext uri="{FF2B5EF4-FFF2-40B4-BE49-F238E27FC236}">
                <a16:creationId xmlns:a16="http://schemas.microsoft.com/office/drawing/2014/main" id="{74A98E27-E3D2-F480-0D8E-ED1EEC7C7C79}"/>
              </a:ext>
            </a:extLst>
          </p:cNvPr>
          <p:cNvSpPr txBox="1"/>
          <p:nvPr>
            <p:custDataLst>
              <p:tags r:id="rId2"/>
            </p:custDataLst>
          </p:nvPr>
        </p:nvSpPr>
        <p:spPr>
          <a:xfrm>
            <a:off x="288000" y="540000"/>
            <a:ext cx="710949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Zdroj: Databáze zemřelých 2024</a:t>
            </a:r>
          </a:p>
        </p:txBody>
      </p:sp>
      <p:graphicFrame>
        <p:nvGraphicFramePr>
          <p:cNvPr id="4" name="Tabulka 3">
            <a:extLst>
              <a:ext uri="{FF2B5EF4-FFF2-40B4-BE49-F238E27FC236}">
                <a16:creationId xmlns:a16="http://schemas.microsoft.com/office/drawing/2014/main" id="{6957836A-C559-2F09-6F30-19C442DD9DB4}"/>
              </a:ext>
            </a:extLst>
          </p:cNvPr>
          <p:cNvGraphicFramePr>
            <a:graphicFrameLocks noGrp="1"/>
          </p:cNvGraphicFramePr>
          <p:nvPr>
            <p:custDataLst>
              <p:tags r:id="rId3"/>
            </p:custDataLst>
            <p:extLst>
              <p:ext uri="{D42A27DB-BD31-4B8C-83A1-F6EECF244321}">
                <p14:modId xmlns:p14="http://schemas.microsoft.com/office/powerpoint/2010/main" val="1492762107"/>
              </p:ext>
            </p:extLst>
          </p:nvPr>
        </p:nvGraphicFramePr>
        <p:xfrm>
          <a:off x="67162" y="1789331"/>
          <a:ext cx="2691063" cy="4327766"/>
        </p:xfrm>
        <a:graphic>
          <a:graphicData uri="http://schemas.openxmlformats.org/drawingml/2006/table">
            <a:tbl>
              <a:tblPr>
                <a:tableStyleId>{5C22544A-7EE6-4342-B048-85BDC9FD1C3A}</a:tableStyleId>
              </a:tblPr>
              <a:tblGrid>
                <a:gridCol w="2691063">
                  <a:extLst>
                    <a:ext uri="{9D8B030D-6E8A-4147-A177-3AD203B41FA5}">
                      <a16:colId xmlns:a16="http://schemas.microsoft.com/office/drawing/2014/main" val="4283162487"/>
                    </a:ext>
                  </a:extLst>
                </a:gridCol>
              </a:tblGrid>
              <a:tr h="22167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Solidní zhoubné nádory (C00–C80, C97)</a:t>
                      </a:r>
                    </a:p>
                  </a:txBody>
                  <a:tcPr marL="7620" marR="7620" marT="7620" marB="0" anchor="b">
                    <a:noFill/>
                  </a:tcPr>
                </a:tc>
                <a:extLst>
                  <a:ext uri="{0D108BD9-81ED-4DB2-BD59-A6C34878D82A}">
                    <a16:rowId xmlns:a16="http://schemas.microsoft.com/office/drawing/2014/main" val="1139710175"/>
                  </a:ext>
                </a:extLst>
              </a:tr>
              <a:tr h="221670">
                <a:tc>
                  <a:txBody>
                    <a:bodyPr/>
                    <a:lstStyle/>
                    <a:p>
                      <a:pPr marL="0" algn="r" defTabSz="914400" rtl="0" eaLnBrk="1" fontAlgn="b" latinLnBrk="0" hangingPunct="1">
                        <a:buNone/>
                      </a:pPr>
                      <a:r>
                        <a:rPr lang="pl-PL" sz="1000" b="0" i="0" u="none" strike="noStrike" kern="1200">
                          <a:solidFill>
                            <a:srgbClr val="000000"/>
                          </a:solidFill>
                          <a:effectLst/>
                          <a:latin typeface="Calibri" panose="020F0502020204030204" pitchFamily="34" charset="0"/>
                          <a:ea typeface="+mn-ea"/>
                          <a:cs typeface="+mn-cs"/>
                        </a:rPr>
                        <a:t>Ischemická choroba srdeční (I20–I25)</a:t>
                      </a:r>
                    </a:p>
                  </a:txBody>
                  <a:tcPr marL="7620" marR="7620" marT="7620" marB="0" anchor="b">
                    <a:noFill/>
                  </a:tcPr>
                </a:tc>
                <a:extLst>
                  <a:ext uri="{0D108BD9-81ED-4DB2-BD59-A6C34878D82A}">
                    <a16:rowId xmlns:a16="http://schemas.microsoft.com/office/drawing/2014/main" val="1130027235"/>
                  </a:ext>
                </a:extLst>
              </a:tr>
              <a:tr h="22167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Selhání srdce (I50)</a:t>
                      </a:r>
                    </a:p>
                  </a:txBody>
                  <a:tcPr marL="7620" marR="7620" marT="7620" marB="0" anchor="b">
                    <a:noFill/>
                  </a:tcPr>
                </a:tc>
                <a:extLst>
                  <a:ext uri="{0D108BD9-81ED-4DB2-BD59-A6C34878D82A}">
                    <a16:rowId xmlns:a16="http://schemas.microsoft.com/office/drawing/2014/main" val="3832506204"/>
                  </a:ext>
                </a:extLst>
              </a:tr>
              <a:tr h="264206">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Ostatní nemoci oběhové soustavy (jiné I00–I99)</a:t>
                      </a:r>
                    </a:p>
                  </a:txBody>
                  <a:tcPr marL="7620" marR="7620" marT="7620" marB="0" anchor="b">
                    <a:noFill/>
                  </a:tcPr>
                </a:tc>
                <a:extLst>
                  <a:ext uri="{0D108BD9-81ED-4DB2-BD59-A6C34878D82A}">
                    <a16:rowId xmlns:a16="http://schemas.microsoft.com/office/drawing/2014/main" val="1689352224"/>
                  </a:ext>
                </a:extLst>
              </a:tr>
              <a:tr h="22167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Cévní nemoci mozku (I60–I69)</a:t>
                      </a:r>
                    </a:p>
                  </a:txBody>
                  <a:tcPr marL="7620" marR="7620" marT="7620" marB="0" anchor="b">
                    <a:noFill/>
                  </a:tcPr>
                </a:tc>
                <a:extLst>
                  <a:ext uri="{0D108BD9-81ED-4DB2-BD59-A6C34878D82A}">
                    <a16:rowId xmlns:a16="http://schemas.microsoft.com/office/drawing/2014/main" val="1253770201"/>
                  </a:ext>
                </a:extLst>
              </a:tr>
              <a:tr h="22167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Organické duševní poruchy včetně symptomatických (F00–F09, G30)</a:t>
                      </a:r>
                    </a:p>
                  </a:txBody>
                  <a:tcPr marL="7620" marR="7620" marT="7620" marB="0" anchor="b">
                    <a:noFill/>
                  </a:tcPr>
                </a:tc>
                <a:extLst>
                  <a:ext uri="{0D108BD9-81ED-4DB2-BD59-A6C34878D82A}">
                    <a16:rowId xmlns:a16="http://schemas.microsoft.com/office/drawing/2014/main" val="3021622580"/>
                  </a:ext>
                </a:extLst>
              </a:tr>
              <a:tr h="1440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Diabetes </a:t>
                      </a:r>
                      <a:r>
                        <a:rPr lang="cs-CZ" sz="1000" b="0" i="0" u="none" strike="noStrike" kern="1200" err="1">
                          <a:solidFill>
                            <a:srgbClr val="000000"/>
                          </a:solidFill>
                          <a:effectLst/>
                          <a:latin typeface="Calibri" panose="020F0502020204030204" pitchFamily="34" charset="0"/>
                          <a:ea typeface="+mn-ea"/>
                          <a:cs typeface="+mn-cs"/>
                        </a:rPr>
                        <a:t>mellitus</a:t>
                      </a:r>
                      <a:r>
                        <a:rPr lang="cs-CZ" sz="1000" b="0" i="0" u="none" strike="noStrike" kern="1200">
                          <a:solidFill>
                            <a:srgbClr val="000000"/>
                          </a:solidFill>
                          <a:effectLst/>
                          <a:latin typeface="Calibri" panose="020F0502020204030204" pitchFamily="34" charset="0"/>
                          <a:ea typeface="+mn-ea"/>
                          <a:cs typeface="+mn-cs"/>
                        </a:rPr>
                        <a:t> (E10–E14)</a:t>
                      </a:r>
                    </a:p>
                  </a:txBody>
                  <a:tcPr marL="7620" marR="7620" marT="7620" marB="0" anchor="b">
                    <a:noFill/>
                  </a:tcPr>
                </a:tc>
                <a:extLst>
                  <a:ext uri="{0D108BD9-81ED-4DB2-BD59-A6C34878D82A}">
                    <a16:rowId xmlns:a16="http://schemas.microsoft.com/office/drawing/2014/main" val="838233868"/>
                  </a:ext>
                </a:extLst>
              </a:tr>
              <a:tr h="2304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Pneumonie, akutní infekce dolních cest dýchacích (J12–J22)</a:t>
                      </a:r>
                    </a:p>
                  </a:txBody>
                  <a:tcPr marL="7620" marR="7620" marT="7620" marB="0" anchor="b">
                    <a:noFill/>
                  </a:tcPr>
                </a:tc>
                <a:extLst>
                  <a:ext uri="{0D108BD9-81ED-4DB2-BD59-A6C34878D82A}">
                    <a16:rowId xmlns:a16="http://schemas.microsoft.com/office/drawing/2014/main" val="2502988209"/>
                  </a:ext>
                </a:extLst>
              </a:tr>
              <a:tr h="144000">
                <a:tc>
                  <a:txBody>
                    <a:bodyPr/>
                    <a:lstStyle/>
                    <a:p>
                      <a:pPr marL="0" algn="r" defTabSz="914400" rtl="0" eaLnBrk="1" fontAlgn="b" latinLnBrk="0" hangingPunct="1">
                        <a:buNone/>
                      </a:pPr>
                      <a:r>
                        <a:rPr lang="cs-CZ" sz="1000" b="1" i="0" u="none" strike="noStrike" kern="1200" dirty="0">
                          <a:solidFill>
                            <a:srgbClr val="FF0000"/>
                          </a:solidFill>
                          <a:effectLst/>
                          <a:latin typeface="Calibri" panose="020F0502020204030204" pitchFamily="34" charset="0"/>
                          <a:ea typeface="+mn-ea"/>
                          <a:cs typeface="+mn-cs"/>
                        </a:rPr>
                        <a:t>Chronické nemoci dolních cest dýchacích (J40–J47)</a:t>
                      </a:r>
                    </a:p>
                  </a:txBody>
                  <a:tcPr marL="7620" marR="7620" marT="7620" marB="0" anchor="b">
                    <a:noFill/>
                  </a:tcPr>
                </a:tc>
                <a:extLst>
                  <a:ext uri="{0D108BD9-81ED-4DB2-BD59-A6C34878D82A}">
                    <a16:rowId xmlns:a16="http://schemas.microsoft.com/office/drawing/2014/main" val="3208744620"/>
                  </a:ext>
                </a:extLst>
              </a:tr>
              <a:tr h="230400">
                <a:tc>
                  <a:txBody>
                    <a:bodyPr/>
                    <a:lstStyle/>
                    <a:p>
                      <a:pPr marL="0" algn="r" defTabSz="914400" rtl="0" eaLnBrk="1" fontAlgn="b" latinLnBrk="0" hangingPunct="1">
                        <a:buNone/>
                      </a:pPr>
                      <a:r>
                        <a:rPr lang="cs-CZ" sz="1000" b="0" i="0" u="none" strike="noStrike" kern="1200" dirty="0">
                          <a:solidFill>
                            <a:srgbClr val="000000"/>
                          </a:solidFill>
                          <a:effectLst/>
                          <a:latin typeface="Calibri" panose="020F0502020204030204" pitchFamily="34" charset="0"/>
                          <a:ea typeface="+mn-ea"/>
                          <a:cs typeface="+mn-cs"/>
                        </a:rPr>
                        <a:t>Ostatní příznaky, znaky a </a:t>
                      </a:r>
                      <a:r>
                        <a:rPr lang="cs-CZ" sz="1000" b="0" i="0" u="none" strike="noStrike" kern="1200" dirty="0" err="1">
                          <a:solidFill>
                            <a:srgbClr val="000000"/>
                          </a:solidFill>
                          <a:effectLst/>
                          <a:latin typeface="Calibri" panose="020F0502020204030204" pitchFamily="34" charset="0"/>
                          <a:ea typeface="+mn-ea"/>
                          <a:cs typeface="+mn-cs"/>
                        </a:rPr>
                        <a:t>abn</a:t>
                      </a:r>
                      <a:r>
                        <a:rPr lang="cs-CZ" sz="1000" b="0" i="0" u="none" strike="noStrike" kern="1200" dirty="0">
                          <a:solidFill>
                            <a:srgbClr val="000000"/>
                          </a:solidFill>
                          <a:effectLst/>
                          <a:latin typeface="Calibri" panose="020F0502020204030204" pitchFamily="34" charset="0"/>
                          <a:ea typeface="+mn-ea"/>
                          <a:cs typeface="+mn-cs"/>
                        </a:rPr>
                        <a:t>. nálezy (jiné R00–R99)</a:t>
                      </a:r>
                    </a:p>
                  </a:txBody>
                  <a:tcPr marL="7620" marR="7620" marT="7620" marB="0" anchor="b">
                    <a:noFill/>
                  </a:tcPr>
                </a:tc>
                <a:extLst>
                  <a:ext uri="{0D108BD9-81ED-4DB2-BD59-A6C34878D82A}">
                    <a16:rowId xmlns:a16="http://schemas.microsoft.com/office/drawing/2014/main" val="662096172"/>
                  </a:ext>
                </a:extLst>
              </a:tr>
              <a:tr h="216000">
                <a:tc>
                  <a:txBody>
                    <a:bodyPr/>
                    <a:lstStyle/>
                    <a:p>
                      <a:pPr marL="0" algn="r" defTabSz="914400" rtl="0" eaLnBrk="1" fontAlgn="b" latinLnBrk="0" hangingPunct="1">
                        <a:buNone/>
                      </a:pPr>
                      <a:r>
                        <a:rPr lang="cs-CZ" sz="1000" b="1" i="0" u="none" strike="noStrike" kern="1200" dirty="0">
                          <a:solidFill>
                            <a:srgbClr val="FF0000"/>
                          </a:solidFill>
                          <a:effectLst/>
                          <a:latin typeface="Calibri" panose="020F0502020204030204" pitchFamily="34" charset="0"/>
                          <a:ea typeface="+mn-ea"/>
                          <a:cs typeface="+mn-cs"/>
                        </a:rPr>
                        <a:t>Nemoci cév (I70–I89)</a:t>
                      </a:r>
                    </a:p>
                  </a:txBody>
                  <a:tcPr marL="7620" marR="7620" marT="7620" marB="0" anchor="b">
                    <a:noFill/>
                  </a:tcPr>
                </a:tc>
                <a:extLst>
                  <a:ext uri="{0D108BD9-81ED-4DB2-BD59-A6C34878D82A}">
                    <a16:rowId xmlns:a16="http://schemas.microsoft.com/office/drawing/2014/main" val="14147648"/>
                  </a:ext>
                </a:extLst>
              </a:tr>
              <a:tr h="216000">
                <a:tc>
                  <a:txBody>
                    <a:bodyPr/>
                    <a:lstStyle/>
                    <a:p>
                      <a:pPr marL="0" algn="r" defTabSz="914400" rtl="0" eaLnBrk="1" fontAlgn="b" latinLnBrk="0" hangingPunct="1">
                        <a:buNone/>
                      </a:pPr>
                      <a:r>
                        <a:rPr lang="cs-CZ" sz="1000" b="0" i="0" u="none" strike="noStrike" kern="1200" dirty="0">
                          <a:solidFill>
                            <a:schemeClr val="tx1"/>
                          </a:solidFill>
                          <a:effectLst/>
                          <a:latin typeface="Calibri" panose="020F0502020204030204" pitchFamily="34" charset="0"/>
                          <a:ea typeface="+mn-ea"/>
                          <a:cs typeface="+mn-cs"/>
                        </a:rPr>
                        <a:t>Nemoci jater, žlučníku a slinivky břišní (K70–K86)</a:t>
                      </a:r>
                    </a:p>
                  </a:txBody>
                  <a:tcPr marL="7620" marR="7620" marT="7620" marB="0" anchor="b">
                    <a:noFill/>
                  </a:tcPr>
                </a:tc>
                <a:extLst>
                  <a:ext uri="{0D108BD9-81ED-4DB2-BD59-A6C34878D82A}">
                    <a16:rowId xmlns:a16="http://schemas.microsoft.com/office/drawing/2014/main" val="1412509974"/>
                  </a:ext>
                </a:extLst>
              </a:tr>
              <a:tr h="216000">
                <a:tc>
                  <a:txBody>
                    <a:bodyPr/>
                    <a:lstStyle/>
                    <a:p>
                      <a:pPr marL="0" algn="r" defTabSz="914400" rtl="0" eaLnBrk="1" fontAlgn="b" latinLnBrk="0" hangingPunct="1">
                        <a:buNone/>
                      </a:pPr>
                      <a:r>
                        <a:rPr lang="cs-CZ" sz="1000" b="0" i="0" u="none" strike="noStrike" kern="1200" dirty="0">
                          <a:solidFill>
                            <a:schemeClr val="tx1"/>
                          </a:solidFill>
                          <a:effectLst/>
                          <a:latin typeface="Calibri" panose="020F0502020204030204" pitchFamily="34" charset="0"/>
                          <a:ea typeface="+mn-ea"/>
                          <a:cs typeface="+mn-cs"/>
                        </a:rPr>
                        <a:t>Srdeční arytmie (I44–I49)</a:t>
                      </a:r>
                    </a:p>
                  </a:txBody>
                  <a:tcPr marL="7620" marR="7620" marT="7620" marB="0" anchor="b">
                    <a:noFill/>
                  </a:tcPr>
                </a:tc>
                <a:extLst>
                  <a:ext uri="{0D108BD9-81ED-4DB2-BD59-A6C34878D82A}">
                    <a16:rowId xmlns:a16="http://schemas.microsoft.com/office/drawing/2014/main" val="156709821"/>
                  </a:ext>
                </a:extLst>
              </a:tr>
              <a:tr h="216000">
                <a:tc>
                  <a:txBody>
                    <a:bodyPr/>
                    <a:lstStyle/>
                    <a:p>
                      <a:pPr marL="0" algn="r" defTabSz="914400" rtl="0" eaLnBrk="1" fontAlgn="b" latinLnBrk="0" hangingPunct="1">
                        <a:buNone/>
                      </a:pPr>
                      <a:r>
                        <a:rPr lang="pt-BR" sz="1000" b="0" i="0" u="none" strike="noStrike" kern="1200" dirty="0">
                          <a:solidFill>
                            <a:schemeClr val="tx1"/>
                          </a:solidFill>
                          <a:effectLst/>
                          <a:latin typeface="Calibri" panose="020F0502020204030204" pitchFamily="34" charset="0"/>
                          <a:ea typeface="+mn-ea"/>
                          <a:cs typeface="+mn-cs"/>
                        </a:rPr>
                        <a:t>Nemoci ledvin a močové soustavy (N00–N39)</a:t>
                      </a:r>
                    </a:p>
                  </a:txBody>
                  <a:tcPr marL="7620" marR="7620" marT="7620" marB="0" anchor="b">
                    <a:noFill/>
                  </a:tcPr>
                </a:tc>
                <a:extLst>
                  <a:ext uri="{0D108BD9-81ED-4DB2-BD59-A6C34878D82A}">
                    <a16:rowId xmlns:a16="http://schemas.microsoft.com/office/drawing/2014/main" val="2373941509"/>
                  </a:ext>
                </a:extLst>
              </a:tr>
              <a:tr h="216000">
                <a:tc>
                  <a:txBody>
                    <a:bodyPr/>
                    <a:lstStyle/>
                    <a:p>
                      <a:pPr marL="0" algn="r" defTabSz="914400" rtl="0" eaLnBrk="1" fontAlgn="b" latinLnBrk="0" hangingPunct="1">
                        <a:buNone/>
                      </a:pPr>
                      <a:r>
                        <a:rPr lang="cs-CZ" sz="1000" b="0" i="0" u="none" strike="noStrike" kern="1200" err="1">
                          <a:solidFill>
                            <a:srgbClr val="000000"/>
                          </a:solidFill>
                          <a:effectLst/>
                          <a:latin typeface="Calibri" panose="020F0502020204030204" pitchFamily="34" charset="0"/>
                          <a:ea typeface="+mn-ea"/>
                          <a:cs typeface="+mn-cs"/>
                        </a:rPr>
                        <a:t>Hematoonkologická</a:t>
                      </a:r>
                      <a:r>
                        <a:rPr lang="cs-CZ" sz="1000" b="0" i="0" u="none" strike="noStrike" kern="1200">
                          <a:solidFill>
                            <a:srgbClr val="000000"/>
                          </a:solidFill>
                          <a:effectLst/>
                          <a:latin typeface="Calibri" panose="020F0502020204030204" pitchFamily="34" charset="0"/>
                          <a:ea typeface="+mn-ea"/>
                          <a:cs typeface="+mn-cs"/>
                        </a:rPr>
                        <a:t> onemocnění (C81–C96)</a:t>
                      </a:r>
                    </a:p>
                  </a:txBody>
                  <a:tcPr marL="7620" marR="7620" marT="7620" marB="0" anchor="b">
                    <a:noFill/>
                  </a:tcPr>
                </a:tc>
                <a:extLst>
                  <a:ext uri="{0D108BD9-81ED-4DB2-BD59-A6C34878D82A}">
                    <a16:rowId xmlns:a16="http://schemas.microsoft.com/office/drawing/2014/main" val="1377405016"/>
                  </a:ext>
                </a:extLst>
              </a:tr>
              <a:tr h="2304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Septikémie (A40–A41)</a:t>
                      </a:r>
                    </a:p>
                  </a:txBody>
                  <a:tcPr marL="7620" marR="7620" marT="7620" marB="0" anchor="b">
                    <a:noFill/>
                  </a:tcPr>
                </a:tc>
                <a:extLst>
                  <a:ext uri="{0D108BD9-81ED-4DB2-BD59-A6C34878D82A}">
                    <a16:rowId xmlns:a16="http://schemas.microsoft.com/office/drawing/2014/main" val="1917610359"/>
                  </a:ext>
                </a:extLst>
              </a:tr>
              <a:tr h="2304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Ostatní nemoci nervové soustavy (jiné G00–G99)</a:t>
                      </a:r>
                    </a:p>
                  </a:txBody>
                  <a:tcPr marL="7620" marR="7620" marT="7620" marB="0" anchor="b">
                    <a:noFill/>
                  </a:tcPr>
                </a:tc>
                <a:extLst>
                  <a:ext uri="{0D108BD9-81ED-4DB2-BD59-A6C34878D82A}">
                    <a16:rowId xmlns:a16="http://schemas.microsoft.com/office/drawing/2014/main" val="3651219692"/>
                  </a:ext>
                </a:extLst>
              </a:tr>
              <a:tr h="230400">
                <a:tc>
                  <a:txBody>
                    <a:bodyPr/>
                    <a:lstStyle/>
                    <a:p>
                      <a:pPr marL="0" algn="r" defTabSz="914400" rtl="0" eaLnBrk="1" fontAlgn="b" latinLnBrk="0" hangingPunct="1">
                        <a:buNone/>
                      </a:pPr>
                      <a:r>
                        <a:rPr lang="cs-CZ" sz="1000" b="0" i="0" u="none" strike="noStrike" kern="1200">
                          <a:solidFill>
                            <a:srgbClr val="000000"/>
                          </a:solidFill>
                          <a:effectLst/>
                          <a:latin typeface="Calibri" panose="020F0502020204030204" pitchFamily="34" charset="0"/>
                          <a:ea typeface="+mn-ea"/>
                          <a:cs typeface="+mn-cs"/>
                        </a:rPr>
                        <a:t>Nemoci střev (K35–K38, K50–K64)</a:t>
                      </a:r>
                    </a:p>
                  </a:txBody>
                  <a:tcPr marL="7620" marR="7620" marT="7620" marB="0" anchor="b">
                    <a:noFill/>
                  </a:tcPr>
                </a:tc>
                <a:extLst>
                  <a:ext uri="{0D108BD9-81ED-4DB2-BD59-A6C34878D82A}">
                    <a16:rowId xmlns:a16="http://schemas.microsoft.com/office/drawing/2014/main" val="3261076277"/>
                  </a:ext>
                </a:extLst>
              </a:tr>
              <a:tr h="230400">
                <a:tc>
                  <a:txBody>
                    <a:bodyPr/>
                    <a:lstStyle/>
                    <a:p>
                      <a:pPr marL="0" algn="r" defTabSz="914400" rtl="0" eaLnBrk="1" fontAlgn="b" latinLnBrk="0" hangingPunct="1">
                        <a:buNone/>
                      </a:pPr>
                      <a:r>
                        <a:rPr lang="cs-CZ" sz="1000" b="0" i="0" u="none" strike="noStrike" kern="1200" dirty="0">
                          <a:solidFill>
                            <a:srgbClr val="000000"/>
                          </a:solidFill>
                          <a:effectLst/>
                          <a:latin typeface="Calibri" panose="020F0502020204030204" pitchFamily="34" charset="0"/>
                          <a:ea typeface="+mn-ea"/>
                          <a:cs typeface="+mn-cs"/>
                        </a:rPr>
                        <a:t>Ostatní</a:t>
                      </a:r>
                    </a:p>
                  </a:txBody>
                  <a:tcPr marL="7620" marR="7620" marT="7620" marB="0" anchor="b">
                    <a:noFill/>
                  </a:tcPr>
                </a:tc>
                <a:extLst>
                  <a:ext uri="{0D108BD9-81ED-4DB2-BD59-A6C34878D82A}">
                    <a16:rowId xmlns:a16="http://schemas.microsoft.com/office/drawing/2014/main" val="3357376036"/>
                  </a:ext>
                </a:extLst>
              </a:tr>
            </a:tbl>
          </a:graphicData>
        </a:graphic>
      </p:graphicFrame>
      <p:sp>
        <p:nvSpPr>
          <p:cNvPr id="5" name="Obdélník 4">
            <a:extLst>
              <a:ext uri="{FF2B5EF4-FFF2-40B4-BE49-F238E27FC236}">
                <a16:creationId xmlns:a16="http://schemas.microsoft.com/office/drawing/2014/main" id="{95769525-290E-CFFE-B85C-F3F68784C327}"/>
              </a:ext>
            </a:extLst>
          </p:cNvPr>
          <p:cNvSpPr/>
          <p:nvPr/>
        </p:nvSpPr>
        <p:spPr>
          <a:xfrm rot="2592490">
            <a:off x="3600722" y="1041665"/>
            <a:ext cx="93113" cy="93113"/>
          </a:xfrm>
          <a:prstGeom prst="rect">
            <a:avLst/>
          </a:prstGeom>
          <a:solidFill>
            <a:srgbClr val="00B0F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bdélník 5">
            <a:extLst>
              <a:ext uri="{FF2B5EF4-FFF2-40B4-BE49-F238E27FC236}">
                <a16:creationId xmlns:a16="http://schemas.microsoft.com/office/drawing/2014/main" id="{A19409BF-D662-28FA-83FD-F4AF6755D245}"/>
              </a:ext>
            </a:extLst>
          </p:cNvPr>
          <p:cNvSpPr/>
          <p:nvPr/>
        </p:nvSpPr>
        <p:spPr>
          <a:xfrm rot="2592490">
            <a:off x="4000371" y="1041665"/>
            <a:ext cx="93113" cy="93113"/>
          </a:xfrm>
          <a:prstGeom prst="rect">
            <a:avLst/>
          </a:prstGeom>
          <a:solidFill>
            <a:schemeClr val="accent1">
              <a:lumMod val="60000"/>
              <a:lumOff val="40000"/>
            </a:schemeClr>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bdélník 6">
            <a:extLst>
              <a:ext uri="{FF2B5EF4-FFF2-40B4-BE49-F238E27FC236}">
                <a16:creationId xmlns:a16="http://schemas.microsoft.com/office/drawing/2014/main" id="{EB439434-17D0-BEC0-3E63-842B1284156C}"/>
              </a:ext>
            </a:extLst>
          </p:cNvPr>
          <p:cNvSpPr/>
          <p:nvPr>
            <p:custDataLst>
              <p:tags r:id="rId4"/>
            </p:custDataLst>
          </p:nvPr>
        </p:nvSpPr>
        <p:spPr>
          <a:xfrm>
            <a:off x="3318579" y="686194"/>
            <a:ext cx="826770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PHA</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STC</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JHC</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PLZ</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KVK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ULK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LIB</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HRA</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PAR</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VYS</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JMK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OLO</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ZLI</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MSK</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1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ČR</a:t>
            </a: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9" name="Obdélník 8">
            <a:extLst>
              <a:ext uri="{FF2B5EF4-FFF2-40B4-BE49-F238E27FC236}">
                <a16:creationId xmlns:a16="http://schemas.microsoft.com/office/drawing/2014/main" id="{BF73C1D6-FE55-9C46-8515-2BD3AFCA05A1}"/>
              </a:ext>
            </a:extLst>
          </p:cNvPr>
          <p:cNvSpPr/>
          <p:nvPr/>
        </p:nvSpPr>
        <p:spPr>
          <a:xfrm rot="2592490">
            <a:off x="4400020" y="1041665"/>
            <a:ext cx="93113" cy="93113"/>
          </a:xfrm>
          <a:prstGeom prst="rect">
            <a:avLst/>
          </a:prstGeom>
          <a:solidFill>
            <a:schemeClr val="accent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77061C07-5028-40F6-96EA-FF3D3C8C753F}"/>
              </a:ext>
            </a:extLst>
          </p:cNvPr>
          <p:cNvSpPr/>
          <p:nvPr/>
        </p:nvSpPr>
        <p:spPr>
          <a:xfrm rot="2592490">
            <a:off x="4799669" y="1041665"/>
            <a:ext cx="93113" cy="93113"/>
          </a:xfrm>
          <a:prstGeom prst="rect">
            <a:avLst/>
          </a:prstGeom>
          <a:solidFill>
            <a:srgbClr val="3366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bdélník 10">
            <a:extLst>
              <a:ext uri="{FF2B5EF4-FFF2-40B4-BE49-F238E27FC236}">
                <a16:creationId xmlns:a16="http://schemas.microsoft.com/office/drawing/2014/main" id="{64E876FE-D250-E61B-9479-383F2D82731C}"/>
              </a:ext>
            </a:extLst>
          </p:cNvPr>
          <p:cNvSpPr/>
          <p:nvPr/>
        </p:nvSpPr>
        <p:spPr>
          <a:xfrm rot="2592490">
            <a:off x="5199318" y="1041665"/>
            <a:ext cx="93113" cy="93113"/>
          </a:xfrm>
          <a:prstGeom prst="rect">
            <a:avLst/>
          </a:prstGeom>
          <a:solidFill>
            <a:srgbClr val="CCFF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délník 11">
            <a:extLst>
              <a:ext uri="{FF2B5EF4-FFF2-40B4-BE49-F238E27FC236}">
                <a16:creationId xmlns:a16="http://schemas.microsoft.com/office/drawing/2014/main" id="{A8A834AC-8D5E-CEAA-FE0F-21F1B26179FC}"/>
              </a:ext>
            </a:extLst>
          </p:cNvPr>
          <p:cNvSpPr/>
          <p:nvPr/>
        </p:nvSpPr>
        <p:spPr>
          <a:xfrm rot="2592490">
            <a:off x="5598967" y="1041665"/>
            <a:ext cx="93113" cy="93113"/>
          </a:xfrm>
          <a:prstGeom prst="rect">
            <a:avLst/>
          </a:prstGeom>
          <a:solidFill>
            <a:srgbClr val="FFC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délník 12">
            <a:extLst>
              <a:ext uri="{FF2B5EF4-FFF2-40B4-BE49-F238E27FC236}">
                <a16:creationId xmlns:a16="http://schemas.microsoft.com/office/drawing/2014/main" id="{BAA5267D-F66E-4B72-9E5C-3879371E4364}"/>
              </a:ext>
            </a:extLst>
          </p:cNvPr>
          <p:cNvSpPr/>
          <p:nvPr/>
        </p:nvSpPr>
        <p:spPr>
          <a:xfrm rot="2592490">
            <a:off x="5998616" y="1041665"/>
            <a:ext cx="93113" cy="93113"/>
          </a:xfrm>
          <a:prstGeom prst="rect">
            <a:avLst/>
          </a:prstGeom>
          <a:solidFill>
            <a:srgbClr val="FF0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DAC7C5FF-88AF-559B-B9C8-0F38853A1F3C}"/>
              </a:ext>
            </a:extLst>
          </p:cNvPr>
          <p:cNvSpPr/>
          <p:nvPr/>
        </p:nvSpPr>
        <p:spPr>
          <a:xfrm rot="2592490">
            <a:off x="6398265" y="1041665"/>
            <a:ext cx="93113" cy="93113"/>
          </a:xfrm>
          <a:prstGeom prst="rect">
            <a:avLst/>
          </a:prstGeom>
          <a:solidFill>
            <a:srgbClr val="8000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92AFD8AB-91B2-F338-7D7A-EB273DC01EB9}"/>
              </a:ext>
            </a:extLst>
          </p:cNvPr>
          <p:cNvSpPr/>
          <p:nvPr/>
        </p:nvSpPr>
        <p:spPr>
          <a:xfrm rot="2592490">
            <a:off x="6797914" y="1041665"/>
            <a:ext cx="93113" cy="93113"/>
          </a:xfrm>
          <a:prstGeom prst="rect">
            <a:avLst/>
          </a:prstGeom>
          <a:solidFill>
            <a:srgbClr val="80008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délník 15">
            <a:extLst>
              <a:ext uri="{FF2B5EF4-FFF2-40B4-BE49-F238E27FC236}">
                <a16:creationId xmlns:a16="http://schemas.microsoft.com/office/drawing/2014/main" id="{112B8A83-C832-01A8-A1D5-80089D10BF82}"/>
              </a:ext>
            </a:extLst>
          </p:cNvPr>
          <p:cNvSpPr/>
          <p:nvPr/>
        </p:nvSpPr>
        <p:spPr>
          <a:xfrm rot="2592490">
            <a:off x="7197563" y="1041665"/>
            <a:ext cx="93113" cy="93113"/>
          </a:xfrm>
          <a:prstGeom prst="rect">
            <a:avLst/>
          </a:prstGeom>
          <a:solidFill>
            <a:srgbClr val="00FF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délník 16">
            <a:extLst>
              <a:ext uri="{FF2B5EF4-FFF2-40B4-BE49-F238E27FC236}">
                <a16:creationId xmlns:a16="http://schemas.microsoft.com/office/drawing/2014/main" id="{52122798-1A75-9D68-2AB9-D37AE87396AD}"/>
              </a:ext>
            </a:extLst>
          </p:cNvPr>
          <p:cNvSpPr/>
          <p:nvPr/>
        </p:nvSpPr>
        <p:spPr>
          <a:xfrm rot="2592490">
            <a:off x="7597212" y="1041665"/>
            <a:ext cx="93113" cy="93113"/>
          </a:xfrm>
          <a:prstGeom prst="rect">
            <a:avLst/>
          </a:prstGeom>
          <a:solidFill>
            <a:srgbClr val="66FFFF"/>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bdélník 17">
            <a:extLst>
              <a:ext uri="{FF2B5EF4-FFF2-40B4-BE49-F238E27FC236}">
                <a16:creationId xmlns:a16="http://schemas.microsoft.com/office/drawing/2014/main" id="{3B36B4D0-CFA8-439F-F364-A0E579D2DE3F}"/>
              </a:ext>
            </a:extLst>
          </p:cNvPr>
          <p:cNvSpPr/>
          <p:nvPr/>
        </p:nvSpPr>
        <p:spPr>
          <a:xfrm rot="2592490">
            <a:off x="7996861" y="1041665"/>
            <a:ext cx="93113" cy="93113"/>
          </a:xfrm>
          <a:prstGeom prst="rect">
            <a:avLst/>
          </a:prstGeom>
          <a:solidFill>
            <a:srgbClr val="FFFF00"/>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délník 18">
            <a:extLst>
              <a:ext uri="{FF2B5EF4-FFF2-40B4-BE49-F238E27FC236}">
                <a16:creationId xmlns:a16="http://schemas.microsoft.com/office/drawing/2014/main" id="{D431AD77-1BCB-39D4-9B1E-3073196A3CC6}"/>
              </a:ext>
            </a:extLst>
          </p:cNvPr>
          <p:cNvSpPr/>
          <p:nvPr/>
        </p:nvSpPr>
        <p:spPr>
          <a:xfrm rot="2592490">
            <a:off x="8396510" y="1041665"/>
            <a:ext cx="93113" cy="93113"/>
          </a:xfrm>
          <a:prstGeom prst="rect">
            <a:avLst/>
          </a:prstGeom>
          <a:solidFill>
            <a:srgbClr val="FF33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bdélník 19">
            <a:extLst>
              <a:ext uri="{FF2B5EF4-FFF2-40B4-BE49-F238E27FC236}">
                <a16:creationId xmlns:a16="http://schemas.microsoft.com/office/drawing/2014/main" id="{983327D3-CE8E-0E57-7E5E-AFF460CB3974}"/>
              </a:ext>
            </a:extLst>
          </p:cNvPr>
          <p:cNvSpPr/>
          <p:nvPr/>
        </p:nvSpPr>
        <p:spPr>
          <a:xfrm rot="2592490">
            <a:off x="8796159" y="1041665"/>
            <a:ext cx="93113" cy="93113"/>
          </a:xfrm>
          <a:prstGeom prst="rect">
            <a:avLst/>
          </a:prstGeom>
          <a:solidFill>
            <a:srgbClr val="FF99CC"/>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délník 20">
            <a:extLst>
              <a:ext uri="{FF2B5EF4-FFF2-40B4-BE49-F238E27FC236}">
                <a16:creationId xmlns:a16="http://schemas.microsoft.com/office/drawing/2014/main" id="{8A6395C0-DC3A-FEBB-DEA8-24919CC009BB}"/>
              </a:ext>
            </a:extLst>
          </p:cNvPr>
          <p:cNvSpPr/>
          <p:nvPr/>
        </p:nvSpPr>
        <p:spPr>
          <a:xfrm rot="2592490">
            <a:off x="9195812" y="1041665"/>
            <a:ext cx="93113" cy="93113"/>
          </a:xfrm>
          <a:prstGeom prst="rect">
            <a:avLst/>
          </a:prstGeom>
          <a:solidFill>
            <a:schemeClr val="tx1">
              <a:lumMod val="50000"/>
              <a:lumOff val="50000"/>
            </a:schemeClr>
          </a:solidFill>
          <a:ln w="0">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305A3F68-58BE-55F4-5C6A-621C2B95EAAF}"/>
              </a:ext>
            </a:extLst>
          </p:cNvPr>
          <p:cNvSpPr txBox="1"/>
          <p:nvPr>
            <p:custDataLst>
              <p:tags r:id="rId5"/>
            </p:custDataLst>
          </p:nvPr>
        </p:nvSpPr>
        <p:spPr>
          <a:xfrm>
            <a:off x="10567299" y="1348507"/>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300</a:t>
            </a:r>
          </a:p>
        </p:txBody>
      </p:sp>
      <p:sp>
        <p:nvSpPr>
          <p:cNvPr id="23" name="TextovéPole 22">
            <a:extLst>
              <a:ext uri="{FF2B5EF4-FFF2-40B4-BE49-F238E27FC236}">
                <a16:creationId xmlns:a16="http://schemas.microsoft.com/office/drawing/2014/main" id="{E5DC1F17-D356-51CA-39AD-2D0E506410BC}"/>
              </a:ext>
            </a:extLst>
          </p:cNvPr>
          <p:cNvSpPr txBox="1"/>
          <p:nvPr>
            <p:custDataLst>
              <p:tags r:id="rId6"/>
            </p:custDataLst>
          </p:nvPr>
        </p:nvSpPr>
        <p:spPr>
          <a:xfrm>
            <a:off x="5537579" y="1377048"/>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100</a:t>
            </a:r>
          </a:p>
        </p:txBody>
      </p:sp>
      <p:sp>
        <p:nvSpPr>
          <p:cNvPr id="24" name="TextovéPole 23">
            <a:extLst>
              <a:ext uri="{FF2B5EF4-FFF2-40B4-BE49-F238E27FC236}">
                <a16:creationId xmlns:a16="http://schemas.microsoft.com/office/drawing/2014/main" id="{07793292-75A3-AABF-AA0C-FFDDC53EDD07}"/>
              </a:ext>
            </a:extLst>
          </p:cNvPr>
          <p:cNvSpPr txBox="1"/>
          <p:nvPr>
            <p:custDataLst>
              <p:tags r:id="rId7"/>
            </p:custDataLst>
          </p:nvPr>
        </p:nvSpPr>
        <p:spPr>
          <a:xfrm>
            <a:off x="8009010" y="1371867"/>
            <a:ext cx="4417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200</a:t>
            </a:r>
          </a:p>
        </p:txBody>
      </p:sp>
      <p:sp>
        <p:nvSpPr>
          <p:cNvPr id="25" name="TextovéPole 24">
            <a:extLst>
              <a:ext uri="{FF2B5EF4-FFF2-40B4-BE49-F238E27FC236}">
                <a16:creationId xmlns:a16="http://schemas.microsoft.com/office/drawing/2014/main" id="{EEFBADD8-FA4B-99F1-084E-ABAEB291F3FE}"/>
              </a:ext>
            </a:extLst>
          </p:cNvPr>
          <p:cNvSpPr txBox="1"/>
          <p:nvPr>
            <p:custDataLst>
              <p:tags r:id="rId8"/>
            </p:custDataLst>
          </p:nvPr>
        </p:nvSpPr>
        <p:spPr>
          <a:xfrm>
            <a:off x="5996645" y="1179230"/>
            <a:ext cx="461084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1" u="none" strike="noStrike" kern="1200" cap="none" spc="0" normalizeH="0" baseline="0" noProof="0">
                <a:ln>
                  <a:noFill/>
                </a:ln>
                <a:solidFill>
                  <a:prstClr val="black"/>
                </a:solidFill>
                <a:effectLst/>
                <a:uLnTx/>
                <a:uFillTx/>
                <a:latin typeface="Calibri" panose="020F0502020204030204"/>
                <a:ea typeface="+mn-ea"/>
                <a:cs typeface="+mn-cs"/>
              </a:rPr>
              <a:t>Počet zemřelých na 100 000 obyvatel</a:t>
            </a:r>
          </a:p>
        </p:txBody>
      </p:sp>
      <p:graphicFrame>
        <p:nvGraphicFramePr>
          <p:cNvPr id="26" name="Object 3">
            <a:extLst>
              <a:ext uri="{FF2B5EF4-FFF2-40B4-BE49-F238E27FC236}">
                <a16:creationId xmlns:a16="http://schemas.microsoft.com/office/drawing/2014/main" id="{FC6EF8FE-D64B-BB30-421D-3723B79D9774}"/>
              </a:ext>
            </a:extLst>
          </p:cNvPr>
          <p:cNvGraphicFramePr>
            <a:graphicFrameLocks noChangeAspect="1"/>
          </p:cNvGraphicFramePr>
          <p:nvPr>
            <p:custDataLst>
              <p:tags r:id="rId9"/>
            </p:custDataLst>
          </p:nvPr>
        </p:nvGraphicFramePr>
        <p:xfrm>
          <a:off x="3074634" y="1594884"/>
          <a:ext cx="9024937" cy="4673487"/>
        </p:xfrm>
        <a:graphic>
          <a:graphicData uri="http://schemas.openxmlformats.org/drawingml/2006/chart">
            <c:chart xmlns:c="http://schemas.openxmlformats.org/drawingml/2006/chart" xmlns:r="http://schemas.openxmlformats.org/officeDocument/2006/relationships" r:id="rId15"/>
          </a:graphicData>
        </a:graphic>
      </p:graphicFrame>
      <p:sp>
        <p:nvSpPr>
          <p:cNvPr id="31" name="TextovéPole 30">
            <a:extLst>
              <a:ext uri="{FF2B5EF4-FFF2-40B4-BE49-F238E27FC236}">
                <a16:creationId xmlns:a16="http://schemas.microsoft.com/office/drawing/2014/main" id="{CDF194DA-674A-2B4B-4723-087519BE22E3}"/>
              </a:ext>
            </a:extLst>
          </p:cNvPr>
          <p:cNvSpPr txBox="1"/>
          <p:nvPr>
            <p:custDataLst>
              <p:tags r:id="rId10"/>
            </p:custDataLst>
          </p:nvPr>
        </p:nvSpPr>
        <p:spPr>
          <a:xfrm>
            <a:off x="3075110" y="1374324"/>
            <a:ext cx="19431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0</a:t>
            </a:r>
          </a:p>
        </p:txBody>
      </p:sp>
      <p:graphicFrame>
        <p:nvGraphicFramePr>
          <p:cNvPr id="2" name="Tabulka 1">
            <a:extLst>
              <a:ext uri="{FF2B5EF4-FFF2-40B4-BE49-F238E27FC236}">
                <a16:creationId xmlns:a16="http://schemas.microsoft.com/office/drawing/2014/main" id="{08219A74-A700-2E8F-6429-4B73754D22ED}"/>
              </a:ext>
            </a:extLst>
          </p:cNvPr>
          <p:cNvGraphicFramePr>
            <a:graphicFrameLocks noGrp="1"/>
          </p:cNvGraphicFramePr>
          <p:nvPr>
            <p:custDataLst>
              <p:tags r:id="rId11"/>
            </p:custDataLst>
            <p:extLst>
              <p:ext uri="{D42A27DB-BD31-4B8C-83A1-F6EECF244321}">
                <p14:modId xmlns:p14="http://schemas.microsoft.com/office/powerpoint/2010/main" val="929151345"/>
              </p:ext>
            </p:extLst>
          </p:nvPr>
        </p:nvGraphicFramePr>
        <p:xfrm>
          <a:off x="2800350" y="1821083"/>
          <a:ext cx="346887" cy="4400856"/>
        </p:xfrm>
        <a:graphic>
          <a:graphicData uri="http://schemas.openxmlformats.org/drawingml/2006/table">
            <a:tbl>
              <a:tblPr/>
              <a:tblGrid>
                <a:gridCol w="346887">
                  <a:extLst>
                    <a:ext uri="{9D8B030D-6E8A-4147-A177-3AD203B41FA5}">
                      <a16:colId xmlns:a16="http://schemas.microsoft.com/office/drawing/2014/main" val="1907952176"/>
                    </a:ext>
                  </a:extLst>
                </a:gridCol>
              </a:tblGrid>
              <a:tr h="231624">
                <a:tc>
                  <a:txBody>
                    <a:bodyPr/>
                    <a:lstStyle/>
                    <a:p>
                      <a:pPr algn="ctr" fontAlgn="b">
                        <a:buNone/>
                      </a:pPr>
                      <a:r>
                        <a:rPr lang="cs-CZ" sz="1100" b="1" i="0" u="none" strike="noStrike" dirty="0">
                          <a:solidFill>
                            <a:srgbClr val="000000"/>
                          </a:solidFill>
                          <a:effectLst/>
                          <a:latin typeface="Aptos Narrow" panose="020B0004020202020204" pitchFamily="34" charset="0"/>
                        </a:rPr>
                        <a:t>6</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60613863"/>
                  </a:ext>
                </a:extLst>
              </a:tr>
              <a:tr h="231624">
                <a:tc>
                  <a:txBody>
                    <a:bodyPr/>
                    <a:lstStyle/>
                    <a:p>
                      <a:pPr algn="ctr" fontAlgn="b">
                        <a:buNone/>
                      </a:pPr>
                      <a:r>
                        <a:rPr lang="cs-CZ" sz="1100" b="1" i="0" u="none" strike="noStrike">
                          <a:solidFill>
                            <a:srgbClr val="000000"/>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847350074"/>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2943331760"/>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13423432"/>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5</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49126644"/>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9</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3637802368"/>
                  </a:ext>
                </a:extLst>
              </a:tr>
              <a:tr h="231624">
                <a:tc>
                  <a:txBody>
                    <a:bodyPr/>
                    <a:lstStyle/>
                    <a:p>
                      <a:pPr algn="ctr" fontAlgn="b">
                        <a:buNone/>
                      </a:pPr>
                      <a:r>
                        <a:rPr lang="cs-CZ" sz="1100" b="1" i="0" u="none" strike="noStrike">
                          <a:solidFill>
                            <a:srgbClr val="000000"/>
                          </a:solidFill>
                          <a:effectLst/>
                          <a:latin typeface="Aptos Narrow" panose="020B0004020202020204" pitchFamily="34" charset="0"/>
                        </a:rPr>
                        <a:t>9</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2358852498"/>
                  </a:ext>
                </a:extLst>
              </a:tr>
              <a:tr h="231624">
                <a:tc>
                  <a:txBody>
                    <a:bodyPr/>
                    <a:lstStyle/>
                    <a:p>
                      <a:pPr algn="ctr" fontAlgn="b">
                        <a:buNone/>
                      </a:pPr>
                      <a:r>
                        <a:rPr lang="cs-CZ" sz="1100" b="1" i="0" u="none" strike="noStrike">
                          <a:solidFill>
                            <a:srgbClr val="000000"/>
                          </a:solidFill>
                          <a:effectLst/>
                          <a:latin typeface="Aptos Narrow" panose="020B0004020202020204" pitchFamily="34" charset="0"/>
                        </a:rPr>
                        <a:t>6</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35554132"/>
                  </a:ext>
                </a:extLst>
              </a:tr>
              <a:tr h="231624">
                <a:tc>
                  <a:txBody>
                    <a:bodyPr/>
                    <a:lstStyle/>
                    <a:p>
                      <a:pPr algn="ctr" fontAlgn="b">
                        <a:buNone/>
                      </a:pPr>
                      <a:r>
                        <a:rPr lang="cs-CZ" sz="1100" b="1" i="0" u="none" strike="noStrike" dirty="0">
                          <a:solidFill>
                            <a:schemeClr val="bg1"/>
                          </a:solidFill>
                          <a:effectLst/>
                          <a:latin typeface="Aptos Narrow" panose="020B0004020202020204" pitchFamily="34" charset="0"/>
                        </a:rPr>
                        <a:t>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858851616"/>
                  </a:ext>
                </a:extLst>
              </a:tr>
              <a:tr h="231624">
                <a:tc>
                  <a:txBody>
                    <a:bodyPr/>
                    <a:lstStyle/>
                    <a:p>
                      <a:pPr algn="ctr" fontAlgn="b">
                        <a:buNone/>
                      </a:pPr>
                      <a:r>
                        <a:rPr lang="cs-CZ" sz="1100" b="1" i="0" u="none" strike="noStrike">
                          <a:solidFill>
                            <a:srgbClr val="000000"/>
                          </a:solidFill>
                          <a:effectLst/>
                          <a:latin typeface="Aptos Narrow" panose="020B0004020202020204" pitchFamily="34" charset="0"/>
                        </a:rPr>
                        <a:t>14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3613010406"/>
                  </a:ext>
                </a:extLst>
              </a:tr>
              <a:tr h="231624">
                <a:tc>
                  <a:txBody>
                    <a:bodyPr/>
                    <a:lstStyle/>
                    <a:p>
                      <a:pPr algn="ctr" fontAlgn="b">
                        <a:buNone/>
                      </a:pPr>
                      <a:r>
                        <a:rPr lang="cs-CZ" sz="1100" b="1" i="0" u="none" strike="noStrike" dirty="0">
                          <a:solidFill>
                            <a:schemeClr val="bg1"/>
                          </a:solidFill>
                          <a:effectLst/>
                          <a:latin typeface="Aptos Narrow" panose="020B0004020202020204" pitchFamily="34" charset="0"/>
                        </a:rPr>
                        <a:t>3</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182462864"/>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5</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07200232"/>
                  </a:ext>
                </a:extLst>
              </a:tr>
              <a:tr h="231624">
                <a:tc>
                  <a:txBody>
                    <a:bodyPr/>
                    <a:lstStyle/>
                    <a:p>
                      <a:pPr algn="ctr" fontAlgn="b">
                        <a:buNone/>
                      </a:pPr>
                      <a:r>
                        <a:rPr lang="cs-CZ" sz="1100" b="1" i="0" u="none" strike="noStrike">
                          <a:solidFill>
                            <a:schemeClr val="tx1"/>
                          </a:solidFill>
                          <a:effectLst/>
                          <a:latin typeface="Aptos Narrow" panose="020B0004020202020204" pitchFamily="34" charset="0"/>
                        </a:rPr>
                        <a:t>11</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2349393720"/>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5</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5781752"/>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5</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8899251"/>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9</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5018053"/>
                  </a:ext>
                </a:extLst>
              </a:tr>
              <a:tr h="231624">
                <a:tc>
                  <a:txBody>
                    <a:bodyPr/>
                    <a:lstStyle/>
                    <a:p>
                      <a:pPr algn="ctr" fontAlgn="b">
                        <a:buNone/>
                      </a:pPr>
                      <a:r>
                        <a:rPr lang="cs-CZ" sz="1100" b="1" i="0" u="none" strike="noStrike">
                          <a:solidFill>
                            <a:schemeClr val="tx1"/>
                          </a:solidFill>
                          <a:effectLst/>
                          <a:latin typeface="Aptos Narrow" panose="020B0004020202020204" pitchFamily="34" charset="0"/>
                        </a:rPr>
                        <a:t>13</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42870209"/>
                  </a:ext>
                </a:extLst>
              </a:tr>
              <a:tr h="231624">
                <a:tc>
                  <a:txBody>
                    <a:bodyPr/>
                    <a:lstStyle/>
                    <a:p>
                      <a:pPr algn="ctr" fontAlgn="b">
                        <a:buNone/>
                      </a:pPr>
                      <a:r>
                        <a:rPr lang="cs-CZ" sz="1100" b="1" i="0" u="none" strike="noStrike" dirty="0">
                          <a:solidFill>
                            <a:schemeClr val="tx1"/>
                          </a:solidFill>
                          <a:effectLst/>
                          <a:latin typeface="Aptos Narrow" panose="020B0004020202020204" pitchFamily="34" charset="0"/>
                        </a:rPr>
                        <a:t>4</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954297"/>
                  </a:ext>
                </a:extLst>
              </a:tr>
              <a:tr h="231624">
                <a:tc>
                  <a:txBody>
                    <a:bodyPr/>
                    <a:lstStyle/>
                    <a:p>
                      <a:pPr algn="ctr" fontAlgn="b">
                        <a:buNone/>
                      </a:pPr>
                      <a:r>
                        <a:rPr lang="cs-CZ" sz="1100" b="1" i="0" u="none" strike="noStrike" dirty="0">
                          <a:solidFill>
                            <a:schemeClr val="bg1"/>
                          </a:solidFill>
                          <a:effectLst/>
                          <a:latin typeface="Aptos Narrow" panose="020B0004020202020204" pitchFamily="34" charset="0"/>
                        </a:rPr>
                        <a:t>3</a:t>
                      </a:r>
                    </a:p>
                  </a:txBody>
                  <a:tcPr marL="7620" marR="7620" marT="762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3025543362"/>
                  </a:ext>
                </a:extLst>
              </a:tr>
            </a:tbl>
          </a:graphicData>
        </a:graphic>
      </p:graphicFrame>
      <p:sp>
        <p:nvSpPr>
          <p:cNvPr id="27" name="TextovéPole 26">
            <a:extLst>
              <a:ext uri="{FF2B5EF4-FFF2-40B4-BE49-F238E27FC236}">
                <a16:creationId xmlns:a16="http://schemas.microsoft.com/office/drawing/2014/main" id="{FD66F4D5-A6D8-7A21-EA36-ADD85CB0FB7B}"/>
              </a:ext>
            </a:extLst>
          </p:cNvPr>
          <p:cNvSpPr txBox="1"/>
          <p:nvPr>
            <p:custDataLst>
              <p:tags r:id="rId12"/>
            </p:custDataLst>
          </p:nvPr>
        </p:nvSpPr>
        <p:spPr>
          <a:xfrm rot="16200000">
            <a:off x="2475535" y="1133294"/>
            <a:ext cx="1017798" cy="334911"/>
          </a:xfrm>
          <a:prstGeom prst="rect">
            <a:avLst/>
          </a:prstGeom>
          <a:solidFill>
            <a:srgbClr val="E9EBF5"/>
          </a:solidFill>
          <a:ln w="19050">
            <a:solidFill>
              <a:schemeClr val="bg1"/>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Pořadí LBK</a:t>
            </a:r>
          </a:p>
        </p:txBody>
      </p:sp>
    </p:spTree>
    <p:extLst>
      <p:ext uri="{BB962C8B-B14F-4D97-AF65-F5344CB8AC3E}">
        <p14:creationId xmlns:p14="http://schemas.microsoft.com/office/powerpoint/2010/main" val="380610044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6E2427-D24D-39FB-1BB6-20F3BFA845F6}"/>
            </a:ext>
          </a:extLst>
        </p:cNvPr>
        <p:cNvGrpSpPr/>
        <p:nvPr/>
      </p:nvGrpSpPr>
      <p:grpSpPr>
        <a:xfrm>
          <a:off x="0" y="0"/>
          <a:ext cx="0" cy="0"/>
          <a:chOff x="0" y="0"/>
          <a:chExt cx="0" cy="0"/>
        </a:xfrm>
      </p:grpSpPr>
      <p:graphicFrame>
        <p:nvGraphicFramePr>
          <p:cNvPr id="5" name="Tabulka 4">
            <a:extLst>
              <a:ext uri="{FF2B5EF4-FFF2-40B4-BE49-F238E27FC236}">
                <a16:creationId xmlns:a16="http://schemas.microsoft.com/office/drawing/2014/main" id="{6EFC49F1-B9CD-00CB-504F-2AC0609A7DCC}"/>
              </a:ext>
            </a:extLst>
          </p:cNvPr>
          <p:cNvGraphicFramePr>
            <a:graphicFrameLocks noGrp="1"/>
          </p:cNvGraphicFramePr>
          <p:nvPr>
            <p:custDataLst>
              <p:tags r:id="rId1"/>
            </p:custDataLst>
          </p:nvPr>
        </p:nvGraphicFramePr>
        <p:xfrm>
          <a:off x="422479" y="1710000"/>
          <a:ext cx="4616246" cy="3754660"/>
        </p:xfrm>
        <a:graphic>
          <a:graphicData uri="http://schemas.openxmlformats.org/drawingml/2006/table">
            <a:tbl>
              <a:tblPr/>
              <a:tblGrid>
                <a:gridCol w="1898539">
                  <a:extLst>
                    <a:ext uri="{9D8B030D-6E8A-4147-A177-3AD203B41FA5}">
                      <a16:colId xmlns:a16="http://schemas.microsoft.com/office/drawing/2014/main" val="20000"/>
                    </a:ext>
                  </a:extLst>
                </a:gridCol>
                <a:gridCol w="1538749">
                  <a:extLst>
                    <a:ext uri="{9D8B030D-6E8A-4147-A177-3AD203B41FA5}">
                      <a16:colId xmlns:a16="http://schemas.microsoft.com/office/drawing/2014/main" val="20001"/>
                    </a:ext>
                  </a:extLst>
                </a:gridCol>
                <a:gridCol w="1178958">
                  <a:extLst>
                    <a:ext uri="{9D8B030D-6E8A-4147-A177-3AD203B41FA5}">
                      <a16:colId xmlns:a16="http://schemas.microsoft.com/office/drawing/2014/main" val="20002"/>
                    </a:ext>
                  </a:extLst>
                </a:gridCol>
              </a:tblGrid>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Liberecký kraj</a:t>
                      </a:r>
                    </a:p>
                  </a:txBody>
                  <a:tcPr marL="9525" marR="9525" marT="9525" marB="0" anchor="b">
                    <a:lnL>
                      <a:noFill/>
                    </a:lnL>
                    <a:lnR>
                      <a:noFill/>
                    </a:lnR>
                    <a:lnT w="1905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w="1905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w="1905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10000"/>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Karlovarský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1"/>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Ústecký kraj</a:t>
                      </a:r>
                    </a:p>
                  </a:txBody>
                  <a:tcPr marL="9525" marR="9525" marT="9525" marB="0" anchor="b">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Moravskoslezský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3"/>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Zlínský kraj</a:t>
                      </a:r>
                    </a:p>
                  </a:txBody>
                  <a:tcPr marL="9525" marR="9525" marT="9525" marB="0" anchor="b">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Olomoucký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5"/>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Plzeňský kraj</a:t>
                      </a:r>
                    </a:p>
                  </a:txBody>
                  <a:tcPr marL="9525" marR="9525" marT="9525" marB="0" anchor="b">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Jihomoravský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7"/>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Pardubický kraj</a:t>
                      </a:r>
                    </a:p>
                  </a:txBody>
                  <a:tcPr marL="9525" marR="9525" marT="9525" marB="0" anchor="b">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Středočeský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9"/>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Jihočeský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0"/>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Královéhradecký kraj</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11"/>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Kraj Vysočina</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2"/>
                  </a:ext>
                </a:extLst>
              </a:tr>
              <a:tr h="268190">
                <a:tc>
                  <a:txBody>
                    <a:bodyPr/>
                    <a:lstStyle/>
                    <a:p>
                      <a:pPr marL="0" algn="r" defTabSz="914400" rtl="0" eaLnBrk="1" fontAlgn="b" latinLnBrk="0" hangingPunct="1">
                        <a:buNone/>
                      </a:pPr>
                      <a:r>
                        <a:rPr lang="cs-CZ" sz="1400" b="0" i="0" u="none" strike="noStrike" kern="1200">
                          <a:solidFill>
                            <a:srgbClr val="000000"/>
                          </a:solidFill>
                          <a:effectLst/>
                          <a:latin typeface="Calibri"/>
                          <a:ea typeface="+mn-ea"/>
                          <a:cs typeface="+mn-cs"/>
                        </a:rPr>
                        <a:t>Hlavní město Praha</a:t>
                      </a:r>
                    </a:p>
                  </a:txBody>
                  <a:tcPr marL="9525" marR="9525" marT="9525" marB="0" anchor="b">
                    <a:lnL>
                      <a:noFill/>
                    </a:lnL>
                    <a:lnR>
                      <a:noFill/>
                    </a:lnR>
                    <a:lnT>
                      <a:noFill/>
                    </a:lnT>
                    <a:lnB w="25400" cap="flat" cmpd="dbl" algn="ctr">
                      <a:noFill/>
                      <a:prstDash val="solid"/>
                      <a:round/>
                      <a:headEnd type="none" w="med" len="med"/>
                      <a:tailEnd type="none" w="med" len="med"/>
                    </a:lnB>
                    <a:lnTlToBr w="12700" cmpd="sng">
                      <a:noFill/>
                      <a:prstDash val="solid"/>
                    </a:lnTlToBr>
                    <a:lnBlToTr w="12700" cmpd="sng">
                      <a:noFill/>
                      <a:prstDash val="solid"/>
                    </a:lnBlToTr>
                    <a:solidFill>
                      <a:srgbClr val="EDEBE0"/>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w="25400" cap="flat" cmpd="dbl" algn="ctr">
                      <a:noFill/>
                      <a:prstDash val="solid"/>
                      <a:round/>
                      <a:headEnd type="none" w="med" len="med"/>
                      <a:tailEnd type="none" w="med" len="med"/>
                    </a:lnB>
                    <a:lnTlToBr w="12700" cmpd="sng">
                      <a:noFill/>
                      <a:prstDash val="solid"/>
                    </a:lnTlToBr>
                    <a:lnBlToTr w="12700" cmpd="sng">
                      <a:noFill/>
                      <a:prstDash val="solid"/>
                    </a:lnBlToTr>
                    <a:solidFill>
                      <a:srgbClr val="EDEBE0"/>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400" b="0" i="0" u="none" strike="noStrike">
                        <a:solidFill>
                          <a:schemeClr val="accent1"/>
                        </a:solidFill>
                        <a:latin typeface="+mn-lt"/>
                      </a:endParaRPr>
                    </a:p>
                  </a:txBody>
                  <a:tcPr marL="8432" marR="8432" marT="8432" marB="0" anchor="ctr">
                    <a:lnL>
                      <a:noFill/>
                    </a:lnL>
                    <a:lnR>
                      <a:noFill/>
                    </a:lnR>
                    <a:lnT>
                      <a:noFill/>
                    </a:lnT>
                    <a:lnB w="25400" cap="flat" cmpd="dbl" algn="ctr">
                      <a:noFill/>
                      <a:prstDash val="solid"/>
                      <a:round/>
                      <a:headEnd type="none" w="med" len="med"/>
                      <a:tailEnd type="none" w="med" len="med"/>
                    </a:lnB>
                    <a:lnTlToBr w="12700" cmpd="sng">
                      <a:noFill/>
                      <a:prstDash val="solid"/>
                    </a:lnTlToBr>
                    <a:lnBlToTr w="12700" cmpd="sng">
                      <a:noFill/>
                      <a:prstDash val="solid"/>
                    </a:lnBlToTr>
                    <a:solidFill>
                      <a:srgbClr val="EDEBE0"/>
                    </a:solidFill>
                  </a:tcPr>
                </a:tc>
                <a:extLst>
                  <a:ext uri="{0D108BD9-81ED-4DB2-BD59-A6C34878D82A}">
                    <a16:rowId xmlns:a16="http://schemas.microsoft.com/office/drawing/2014/main" val="10013"/>
                  </a:ext>
                </a:extLst>
              </a:tr>
            </a:tbl>
          </a:graphicData>
        </a:graphic>
      </p:graphicFrame>
      <p:sp>
        <p:nvSpPr>
          <p:cNvPr id="3" name="TextovéPole 2">
            <a:extLst>
              <a:ext uri="{FF2B5EF4-FFF2-40B4-BE49-F238E27FC236}">
                <a16:creationId xmlns:a16="http://schemas.microsoft.com/office/drawing/2014/main" id="{3E6E7BE3-42D4-D517-2EAE-B85CB6F2468C}"/>
              </a:ext>
            </a:extLst>
          </p:cNvPr>
          <p:cNvSpPr txBox="1"/>
          <p:nvPr>
            <p:custDataLst>
              <p:tags r:id="rId2"/>
            </p:custDataLst>
          </p:nvPr>
        </p:nvSpPr>
        <p:spPr>
          <a:xfrm>
            <a:off x="276428" y="1385818"/>
            <a:ext cx="23762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Aptos" panose="02110004020202020204"/>
                <a:ea typeface="+mn-ea"/>
                <a:cs typeface="Arial" pitchFamily="34" charset="0"/>
              </a:rPr>
              <a:t>Kraj bydliště</a:t>
            </a:r>
          </a:p>
        </p:txBody>
      </p:sp>
      <p:sp>
        <p:nvSpPr>
          <p:cNvPr id="4" name="TextovéPole 3">
            <a:extLst>
              <a:ext uri="{FF2B5EF4-FFF2-40B4-BE49-F238E27FC236}">
                <a16:creationId xmlns:a16="http://schemas.microsoft.com/office/drawing/2014/main" id="{FF43B0A4-BCB5-B5D8-42C3-AB16D497E84D}"/>
              </a:ext>
            </a:extLst>
          </p:cNvPr>
          <p:cNvSpPr txBox="1"/>
          <p:nvPr>
            <p:custDataLst>
              <p:tags r:id="rId3"/>
            </p:custDataLst>
          </p:nvPr>
        </p:nvSpPr>
        <p:spPr>
          <a:xfrm>
            <a:off x="5741608" y="1311933"/>
            <a:ext cx="5287604" cy="4774542"/>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Dle nové metodiky EUROSTAT lze některá úmrtí (kombinace příčiny úmrtí a věku) považovat za předčasná či </a:t>
            </a:r>
            <a:r>
              <a:rPr kumimoji="0" lang="cs-CZ" sz="1400" b="0" i="0" u="none" strike="noStrike" kern="1200" cap="none" spc="0" normalizeH="0" baseline="0" noProof="0" err="1">
                <a:ln>
                  <a:noFill/>
                </a:ln>
                <a:solidFill>
                  <a:prstClr val="black"/>
                </a:solidFill>
                <a:effectLst/>
                <a:uLnTx/>
                <a:uFillTx/>
                <a:latin typeface="Aptos" panose="02110004020202020204"/>
                <a:ea typeface="+mn-ea"/>
                <a:cs typeface="+mn-cs"/>
              </a:rPr>
              <a:t>preventabilní</a:t>
            </a: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 (např. úmrtí </a:t>
            </a:r>
            <a:b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b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na karcinom plic do věku 74 let je dle této metodiky označeno jako předčasné). V souladu s touto metodikou můžeme pro Českou republiku v roce 2024 definovat 15,6 % všech úmrtí jako předčasná. Tento podíl lze i na základě dostupných mezinárodních srovnání považovat za relativně vysoký.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Mezi hlavní příčiny předčasných úmrtí v ČR patří zejména ischemická choroba srdeční a dále některé typy zhoubných nádorů jako jsou např. nádory plic a národy tlustého střeva a konečníku. Jde o onemocnění, kterým lze do značné míry předcházet zdravým životním stylem anebo preventivními programy zaměřenými na včasný záchyt nemoci. </a:t>
            </a:r>
            <a:b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b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Na předčasných úmrtích v ČR mají rovněž relativně vysoký podíl nehody, úrazy a úmrtí v důsledku abúzu alkoholu.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Aptos" panose="02110004020202020204"/>
                <a:ea typeface="+mn-ea"/>
                <a:cs typeface="+mn-cs"/>
              </a:rPr>
              <a:t>Mezi regiony ČR pozorujeme značný rozdíl v počtu předčasných úmrtí, který do značné míry koreluje s dosahovanou střední délkou života jejich obyvatel. Podíl předčasných úmrtí přesahující 18 % vykazuje Liberecký kraj, naopak nejnižší podíl je zaznamenáván v Praze (13,8 %) a na Vysočině (14,0 %).</a:t>
            </a:r>
            <a:endParaRPr kumimoji="0" lang="cs-CZ" sz="1400" b="1" i="0" u="none" strike="noStrike" kern="1200" cap="none" spc="0" normalizeH="0" baseline="0" noProof="0">
              <a:ln>
                <a:noFill/>
              </a:ln>
              <a:solidFill>
                <a:prstClr val="black"/>
              </a:solidFill>
              <a:effectLst/>
              <a:uLnTx/>
              <a:uFillTx/>
              <a:latin typeface="Aptos" panose="02110004020202020204"/>
              <a:ea typeface="+mn-ea"/>
              <a:cs typeface="+mn-cs"/>
            </a:endParaRPr>
          </a:p>
        </p:txBody>
      </p:sp>
      <p:graphicFrame>
        <p:nvGraphicFramePr>
          <p:cNvPr id="6" name="Graf 5">
            <a:extLst>
              <a:ext uri="{FF2B5EF4-FFF2-40B4-BE49-F238E27FC236}">
                <a16:creationId xmlns:a16="http://schemas.microsoft.com/office/drawing/2014/main" id="{5A965A33-2E1D-01C1-6E49-4031D193A4F5}"/>
              </a:ext>
            </a:extLst>
          </p:cNvPr>
          <p:cNvGraphicFramePr/>
          <p:nvPr>
            <p:custDataLst>
              <p:tags r:id="rId4"/>
            </p:custDataLst>
          </p:nvPr>
        </p:nvGraphicFramePr>
        <p:xfrm>
          <a:off x="2229053" y="1385818"/>
          <a:ext cx="2809672" cy="4207614"/>
        </p:xfrm>
        <a:graphic>
          <a:graphicData uri="http://schemas.openxmlformats.org/drawingml/2006/chart">
            <c:chart xmlns:c="http://schemas.openxmlformats.org/drawingml/2006/chart" xmlns:r="http://schemas.openxmlformats.org/officeDocument/2006/relationships" r:id="rId11"/>
          </a:graphicData>
        </a:graphic>
      </p:graphicFrame>
      <p:sp>
        <p:nvSpPr>
          <p:cNvPr id="7" name="TextovéPole 6">
            <a:extLst>
              <a:ext uri="{FF2B5EF4-FFF2-40B4-BE49-F238E27FC236}">
                <a16:creationId xmlns:a16="http://schemas.microsoft.com/office/drawing/2014/main" id="{DE788016-C792-F650-1E15-0902B15BA36D}"/>
              </a:ext>
            </a:extLst>
          </p:cNvPr>
          <p:cNvSpPr txBox="1"/>
          <p:nvPr/>
        </p:nvSpPr>
        <p:spPr>
          <a:xfrm>
            <a:off x="1264884" y="1131471"/>
            <a:ext cx="418138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Aptos" panose="02110004020202020204"/>
                <a:ea typeface="+mn-ea"/>
                <a:cs typeface="+mn-cs"/>
              </a:rPr>
              <a:t>Podíl předčasných úmrtí</a:t>
            </a:r>
          </a:p>
        </p:txBody>
      </p:sp>
      <p:sp>
        <p:nvSpPr>
          <p:cNvPr id="9" name="Obdélník 8">
            <a:extLst>
              <a:ext uri="{FF2B5EF4-FFF2-40B4-BE49-F238E27FC236}">
                <a16:creationId xmlns:a16="http://schemas.microsoft.com/office/drawing/2014/main" id="{A33FAB65-CF7D-39D8-17E4-2F83D6798622}"/>
              </a:ext>
            </a:extLst>
          </p:cNvPr>
          <p:cNvSpPr/>
          <p:nvPr>
            <p:custDataLst>
              <p:tags r:id="rId5"/>
            </p:custDataLst>
          </p:nvPr>
        </p:nvSpPr>
        <p:spPr>
          <a:xfrm>
            <a:off x="1532237" y="6182213"/>
            <a:ext cx="10264346"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Aptos" panose="02110004020202020204"/>
                <a:ea typeface="+mn-ea"/>
                <a:cs typeface="+mn-cs"/>
              </a:rPr>
              <a:t>http://ec.europa.eu/eurostat/cache/metadata/Annexes/hlth_cdeath_sims_an5.pdf</a:t>
            </a:r>
          </a:p>
        </p:txBody>
      </p:sp>
      <p:cxnSp>
        <p:nvCxnSpPr>
          <p:cNvPr id="10" name="Přímá spojnice 9">
            <a:extLst>
              <a:ext uri="{FF2B5EF4-FFF2-40B4-BE49-F238E27FC236}">
                <a16:creationId xmlns:a16="http://schemas.microsoft.com/office/drawing/2014/main" id="{83EB188B-C93E-7C04-311D-B8106F15F9D7}"/>
              </a:ext>
            </a:extLst>
          </p:cNvPr>
          <p:cNvCxnSpPr/>
          <p:nvPr>
            <p:custDataLst>
              <p:tags r:id="rId6"/>
            </p:custDataLst>
          </p:nvPr>
        </p:nvCxnSpPr>
        <p:spPr>
          <a:xfrm>
            <a:off x="3356627" y="1673486"/>
            <a:ext cx="0" cy="4051435"/>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1" name="TextovéPole 10">
            <a:extLst>
              <a:ext uri="{FF2B5EF4-FFF2-40B4-BE49-F238E27FC236}">
                <a16:creationId xmlns:a16="http://schemas.microsoft.com/office/drawing/2014/main" id="{FC27914F-6F5F-A8DD-8983-ECBEA319355D}"/>
              </a:ext>
            </a:extLst>
          </p:cNvPr>
          <p:cNvSpPr txBox="1"/>
          <p:nvPr>
            <p:custDataLst>
              <p:tags r:id="rId7"/>
            </p:custDataLst>
          </p:nvPr>
        </p:nvSpPr>
        <p:spPr>
          <a:xfrm>
            <a:off x="2856640" y="5717143"/>
            <a:ext cx="12989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srgbClr val="4EA72E"/>
                </a:solidFill>
                <a:effectLst/>
                <a:uLnTx/>
                <a:uFillTx/>
                <a:latin typeface="Aptos" panose="02110004020202020204"/>
                <a:ea typeface="+mn-ea"/>
                <a:cs typeface="+mn-cs"/>
              </a:rPr>
              <a:t>ČR 15,6 %</a:t>
            </a:r>
          </a:p>
        </p:txBody>
      </p:sp>
      <p:sp>
        <p:nvSpPr>
          <p:cNvPr id="12" name="TextovéPole 11">
            <a:extLst>
              <a:ext uri="{FF2B5EF4-FFF2-40B4-BE49-F238E27FC236}">
                <a16:creationId xmlns:a16="http://schemas.microsoft.com/office/drawing/2014/main" id="{9F4A0A4D-8D26-0474-E89B-A4C7D7B97F71}"/>
              </a:ext>
            </a:extLst>
          </p:cNvPr>
          <p:cNvSpPr txBox="1"/>
          <p:nvPr>
            <p:custDataLst>
              <p:tags r:id="rId8"/>
            </p:custDataLst>
          </p:nvPr>
        </p:nvSpPr>
        <p:spPr>
          <a:xfrm>
            <a:off x="287999" y="540000"/>
            <a:ext cx="30686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Zdroj dat: Databáze zemřelých 2024</a:t>
            </a:r>
          </a:p>
        </p:txBody>
      </p:sp>
      <p:sp>
        <p:nvSpPr>
          <p:cNvPr id="14" name="Title 13">
            <a:extLst>
              <a:ext uri="{FF2B5EF4-FFF2-40B4-BE49-F238E27FC236}">
                <a16:creationId xmlns:a16="http://schemas.microsoft.com/office/drawing/2014/main" id="{0A544DAF-65E1-BACD-791B-03B7945A2D6D}"/>
              </a:ext>
            </a:extLst>
          </p:cNvPr>
          <p:cNvSpPr>
            <a:spLocks noGrp="1"/>
          </p:cNvSpPr>
          <p:nvPr>
            <p:ph type="title"/>
          </p:nvPr>
        </p:nvSpPr>
        <p:spPr/>
        <p:txBody>
          <a:bodyPr/>
          <a:lstStyle/>
          <a:p>
            <a:r>
              <a:rPr lang="en-US" err="1">
                <a:solidFill>
                  <a:srgbClr val="002060"/>
                </a:solidFill>
                <a:latin typeface="Calibri"/>
                <a:ea typeface="Calibri"/>
                <a:cs typeface="Calibri"/>
              </a:rPr>
              <a:t>Předčasná</a:t>
            </a:r>
            <a:r>
              <a:rPr lang="en-US">
                <a:solidFill>
                  <a:srgbClr val="002060"/>
                </a:solidFill>
                <a:latin typeface="Calibri"/>
                <a:ea typeface="Calibri"/>
                <a:cs typeface="Calibri"/>
              </a:rPr>
              <a:t> </a:t>
            </a:r>
            <a:r>
              <a:rPr lang="en-US" err="1">
                <a:solidFill>
                  <a:srgbClr val="002060"/>
                </a:solidFill>
                <a:latin typeface="Calibri"/>
                <a:ea typeface="Calibri"/>
                <a:cs typeface="Calibri"/>
              </a:rPr>
              <a:t>úmrtí</a:t>
            </a:r>
            <a:r>
              <a:rPr lang="en-US">
                <a:solidFill>
                  <a:srgbClr val="002060"/>
                </a:solidFill>
                <a:latin typeface="Calibri"/>
                <a:ea typeface="Calibri"/>
                <a:cs typeface="Calibri"/>
              </a:rPr>
              <a:t> v </a:t>
            </a:r>
            <a:r>
              <a:rPr lang="en-US" err="1">
                <a:solidFill>
                  <a:srgbClr val="002060"/>
                </a:solidFill>
                <a:latin typeface="Calibri"/>
                <a:ea typeface="Calibri"/>
                <a:cs typeface="Calibri"/>
              </a:rPr>
              <a:t>krajích</a:t>
            </a:r>
            <a:r>
              <a:rPr lang="en-US">
                <a:solidFill>
                  <a:srgbClr val="002060"/>
                </a:solidFill>
                <a:latin typeface="Calibri"/>
                <a:ea typeface="Calibri"/>
                <a:cs typeface="Calibri"/>
              </a:rPr>
              <a:t> ČR </a:t>
            </a:r>
            <a:r>
              <a:rPr lang="en-US" err="1">
                <a:solidFill>
                  <a:srgbClr val="002060"/>
                </a:solidFill>
                <a:latin typeface="Calibri"/>
                <a:ea typeface="Calibri"/>
                <a:cs typeface="Calibri"/>
              </a:rPr>
              <a:t>dle</a:t>
            </a:r>
            <a:r>
              <a:rPr lang="en-US">
                <a:solidFill>
                  <a:srgbClr val="002060"/>
                </a:solidFill>
                <a:latin typeface="Calibri"/>
                <a:ea typeface="Calibri"/>
                <a:cs typeface="Calibri"/>
              </a:rPr>
              <a:t> </a:t>
            </a:r>
            <a:r>
              <a:rPr lang="en-US" err="1">
                <a:solidFill>
                  <a:srgbClr val="002060"/>
                </a:solidFill>
                <a:latin typeface="Calibri"/>
                <a:ea typeface="Calibri"/>
                <a:cs typeface="Calibri"/>
              </a:rPr>
              <a:t>nové</a:t>
            </a:r>
            <a:r>
              <a:rPr lang="en-US">
                <a:solidFill>
                  <a:srgbClr val="002060"/>
                </a:solidFill>
                <a:latin typeface="Calibri"/>
                <a:ea typeface="Calibri"/>
                <a:cs typeface="Calibri"/>
              </a:rPr>
              <a:t> </a:t>
            </a:r>
            <a:r>
              <a:rPr lang="en-US" err="1">
                <a:solidFill>
                  <a:srgbClr val="002060"/>
                </a:solidFill>
                <a:latin typeface="Calibri"/>
                <a:ea typeface="Calibri"/>
                <a:cs typeface="Calibri"/>
              </a:rPr>
              <a:t>metodiky</a:t>
            </a:r>
            <a:r>
              <a:rPr lang="en-US">
                <a:solidFill>
                  <a:srgbClr val="002060"/>
                </a:solidFill>
                <a:latin typeface="Calibri"/>
                <a:ea typeface="Calibri"/>
                <a:cs typeface="Calibri"/>
              </a:rPr>
              <a:t> EUROSTAT</a:t>
            </a:r>
            <a:endParaRPr lang="en-US" b="0">
              <a:solidFill>
                <a:srgbClr val="002060"/>
              </a:solidFill>
              <a:latin typeface="Calibri"/>
              <a:ea typeface="Calibri"/>
              <a:cs typeface="Calibri"/>
            </a:endParaRPr>
          </a:p>
        </p:txBody>
      </p:sp>
    </p:spTree>
    <p:extLst>
      <p:ext uri="{BB962C8B-B14F-4D97-AF65-F5344CB8AC3E}">
        <p14:creationId xmlns:p14="http://schemas.microsoft.com/office/powerpoint/2010/main" val="2606661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3EBD57-7331-C087-95A3-6F479A098A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EDCE74F-16DE-23EC-3E90-394CE5A9AB8A}"/>
              </a:ext>
            </a:extLst>
          </p:cNvPr>
          <p:cNvSpPr>
            <a:spLocks noGrp="1"/>
          </p:cNvSpPr>
          <p:nvPr>
            <p:ph type="title"/>
            <p:custDataLst>
              <p:tags r:id="rId1"/>
            </p:custDataLst>
          </p:nvPr>
        </p:nvSpPr>
        <p:spPr/>
        <p:txBody>
          <a:bodyPr/>
          <a:lstStyle/>
          <a:p>
            <a:r>
              <a:rPr lang="cs-CZ" sz="2800">
                <a:solidFill>
                  <a:srgbClr val="002060"/>
                </a:solidFill>
              </a:rPr>
              <a:t>Předčasná (</a:t>
            </a:r>
            <a:r>
              <a:rPr lang="cs-CZ" sz="2800" err="1">
                <a:solidFill>
                  <a:srgbClr val="002060"/>
                </a:solidFill>
              </a:rPr>
              <a:t>preventabilní</a:t>
            </a:r>
            <a:r>
              <a:rPr lang="cs-CZ" sz="2800">
                <a:solidFill>
                  <a:srgbClr val="002060"/>
                </a:solidFill>
              </a:rPr>
              <a:t>) úmrtí – muži 2024</a:t>
            </a:r>
          </a:p>
        </p:txBody>
      </p:sp>
      <p:sp>
        <p:nvSpPr>
          <p:cNvPr id="4" name="TextovéPole 3">
            <a:extLst>
              <a:ext uri="{FF2B5EF4-FFF2-40B4-BE49-F238E27FC236}">
                <a16:creationId xmlns:a16="http://schemas.microsoft.com/office/drawing/2014/main" id="{BE75A54D-5D9A-01A7-5F69-5A806FD4930E}"/>
              </a:ext>
            </a:extLst>
          </p:cNvPr>
          <p:cNvSpPr txBox="1"/>
          <p:nvPr>
            <p:custDataLst>
              <p:tags r:id="rId2"/>
            </p:custDataLst>
          </p:nvPr>
        </p:nvSpPr>
        <p:spPr>
          <a:xfrm>
            <a:off x="6952743" y="897494"/>
            <a:ext cx="490716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Počet předčasných úmrtí na 100 000 obyvatel</a:t>
            </a:r>
          </a:p>
        </p:txBody>
      </p:sp>
      <p:graphicFrame>
        <p:nvGraphicFramePr>
          <p:cNvPr id="5" name="Tabulka 4">
            <a:extLst>
              <a:ext uri="{FF2B5EF4-FFF2-40B4-BE49-F238E27FC236}">
                <a16:creationId xmlns:a16="http://schemas.microsoft.com/office/drawing/2014/main" id="{3ECCE34C-80C5-2B0E-58E2-78132BF85307}"/>
              </a:ext>
            </a:extLst>
          </p:cNvPr>
          <p:cNvGraphicFramePr>
            <a:graphicFrameLocks noGrp="1"/>
          </p:cNvGraphicFramePr>
          <p:nvPr>
            <p:custDataLst>
              <p:tags r:id="rId3"/>
            </p:custDataLst>
            <p:extLst>
              <p:ext uri="{D42A27DB-BD31-4B8C-83A1-F6EECF244321}">
                <p14:modId xmlns:p14="http://schemas.microsoft.com/office/powerpoint/2010/main" val="3777502881"/>
              </p:ext>
            </p:extLst>
          </p:nvPr>
        </p:nvGraphicFramePr>
        <p:xfrm>
          <a:off x="6952743" y="1313690"/>
          <a:ext cx="4803828" cy="5430022"/>
        </p:xfrm>
        <a:graphic>
          <a:graphicData uri="http://schemas.openxmlformats.org/drawingml/2006/table">
            <a:tbl>
              <a:tblPr>
                <a:tableStyleId>{5C22544A-7EE6-4342-B048-85BDC9FD1C3A}</a:tableStyleId>
              </a:tblPr>
              <a:tblGrid>
                <a:gridCol w="3056671">
                  <a:extLst>
                    <a:ext uri="{9D8B030D-6E8A-4147-A177-3AD203B41FA5}">
                      <a16:colId xmlns:a16="http://schemas.microsoft.com/office/drawing/2014/main" val="1153257067"/>
                    </a:ext>
                  </a:extLst>
                </a:gridCol>
                <a:gridCol w="1022051">
                  <a:extLst>
                    <a:ext uri="{9D8B030D-6E8A-4147-A177-3AD203B41FA5}">
                      <a16:colId xmlns:a16="http://schemas.microsoft.com/office/drawing/2014/main" val="2245745587"/>
                    </a:ext>
                  </a:extLst>
                </a:gridCol>
                <a:gridCol w="725106">
                  <a:extLst>
                    <a:ext uri="{9D8B030D-6E8A-4147-A177-3AD203B41FA5}">
                      <a16:colId xmlns:a16="http://schemas.microsoft.com/office/drawing/2014/main" val="2635411085"/>
                    </a:ext>
                  </a:extLst>
                </a:gridCol>
              </a:tblGrid>
              <a:tr h="299102">
                <a:tc>
                  <a:txBody>
                    <a:bodyPr/>
                    <a:lstStyle/>
                    <a:p>
                      <a:pPr algn="ctr" fontAlgn="ctr"/>
                      <a:r>
                        <a:rPr lang="cs-CZ" sz="1400" u="none" strike="noStrike">
                          <a:effectLst/>
                        </a:rPr>
                        <a:t> </a:t>
                      </a:r>
                      <a:endParaRPr lang="cs-CZ" sz="1400" b="0" i="0" u="none" strike="noStrike">
                        <a:solidFill>
                          <a:srgbClr val="000000"/>
                        </a:solidFill>
                        <a:effectLst/>
                        <a:latin typeface="Arial" panose="020B0604020202020204" pitchFamily="34" charset="0"/>
                      </a:endParaRPr>
                    </a:p>
                  </a:txBody>
                  <a:tcPr marL="8043" marR="8043" marT="8043" marB="0" anchor="ctr"/>
                </a:tc>
                <a:tc>
                  <a:txBody>
                    <a:bodyPr/>
                    <a:lstStyle/>
                    <a:p>
                      <a:pPr algn="ctr" rtl="0" fontAlgn="b"/>
                      <a:r>
                        <a:rPr lang="cs-CZ" sz="1400" b="1" u="none" strike="noStrike">
                          <a:effectLst/>
                        </a:rPr>
                        <a:t>ČR</a:t>
                      </a:r>
                      <a:endParaRPr lang="cs-CZ" sz="1400" b="1" i="0" u="none" strike="noStrike">
                        <a:solidFill>
                          <a:srgbClr val="000000"/>
                        </a:solidFill>
                        <a:effectLst/>
                        <a:latin typeface="Calibri" panose="020F0502020204030204" pitchFamily="34" charset="0"/>
                      </a:endParaRPr>
                    </a:p>
                  </a:txBody>
                  <a:tcPr marL="8043" marR="8043" marT="8043" marB="0" anchor="ctr"/>
                </a:tc>
                <a:tc>
                  <a:txBody>
                    <a:bodyPr/>
                    <a:lstStyle/>
                    <a:p>
                      <a:pPr algn="ctr" rtl="0" fontAlgn="b"/>
                      <a:r>
                        <a:rPr lang="cs-CZ" sz="1400" b="1" i="0" u="none" strike="noStrike">
                          <a:solidFill>
                            <a:srgbClr val="000000"/>
                          </a:solidFill>
                          <a:effectLst/>
                          <a:latin typeface="Calibri" panose="020F0502020204030204" pitchFamily="34" charset="0"/>
                        </a:rPr>
                        <a:t>LBK</a:t>
                      </a:r>
                    </a:p>
                  </a:txBody>
                  <a:tcPr marL="8043" marR="8043" marT="8043" marB="0" anchor="ctr"/>
                </a:tc>
                <a:extLst>
                  <a:ext uri="{0D108BD9-81ED-4DB2-BD59-A6C34878D82A}">
                    <a16:rowId xmlns:a16="http://schemas.microsoft.com/office/drawing/2014/main" val="1500719574"/>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Ischemická choroba srdeční</a:t>
                      </a:r>
                    </a:p>
                  </a:txBody>
                  <a:tcPr marL="7620" marR="7620" marT="7620" marB="0" anchor="ctr"/>
                </a:tc>
                <a:tc>
                  <a:txBody>
                    <a:bodyPr/>
                    <a:lstStyle/>
                    <a:p>
                      <a:pPr algn="ctr" fontAlgn="b">
                        <a:buNone/>
                      </a:pPr>
                      <a:r>
                        <a:rPr lang="cs-CZ" sz="1400" b="0" i="0" u="none" strike="noStrike">
                          <a:solidFill>
                            <a:srgbClr val="000000"/>
                          </a:solidFill>
                          <a:effectLst/>
                          <a:latin typeface="Aptos Narrow" panose="020B0004020202020204" pitchFamily="34" charset="0"/>
                        </a:rPr>
                        <a:t>33,5</a:t>
                      </a:r>
                    </a:p>
                  </a:txBody>
                  <a:tcPr marL="7620" marR="7620" marT="762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36,9</a:t>
                      </a:r>
                    </a:p>
                  </a:txBody>
                  <a:tcPr marL="7620" marR="7620" marT="7620" marB="0" anchor="ctr"/>
                </a:tc>
                <a:extLst>
                  <a:ext uri="{0D108BD9-81ED-4DB2-BD59-A6C34878D82A}">
                    <a16:rowId xmlns:a16="http://schemas.microsoft.com/office/drawing/2014/main" val="98644575"/>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ZN průdušnice, bronchu a plic</a:t>
                      </a:r>
                    </a:p>
                  </a:txBody>
                  <a:tcPr marL="7620" marR="7620" marT="7620" marB="0" anchor="ctr">
                    <a:solidFill>
                      <a:srgbClr val="ED7D31"/>
                    </a:solidFill>
                  </a:tcPr>
                </a:tc>
                <a:tc>
                  <a:txBody>
                    <a:bodyPr/>
                    <a:lstStyle/>
                    <a:p>
                      <a:pPr algn="ctr" fontAlgn="b">
                        <a:buNone/>
                      </a:pPr>
                      <a:r>
                        <a:rPr lang="cs-CZ" sz="1400" b="0" i="0" u="none" strike="noStrike">
                          <a:solidFill>
                            <a:srgbClr val="000000"/>
                          </a:solidFill>
                          <a:effectLst/>
                          <a:latin typeface="Aptos Narrow" panose="020B0004020202020204" pitchFamily="34" charset="0"/>
                        </a:rPr>
                        <a:t>32,6</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39,4</a:t>
                      </a:r>
                    </a:p>
                  </a:txBody>
                  <a:tcPr marL="7620" marR="7620" marT="7620" marB="0" anchor="ctr">
                    <a:solidFill>
                      <a:srgbClr val="E7EAED"/>
                    </a:solidFill>
                  </a:tcPr>
                </a:tc>
                <a:extLst>
                  <a:ext uri="{0D108BD9-81ED-4DB2-BD59-A6C34878D82A}">
                    <a16:rowId xmlns:a16="http://schemas.microsoft.com/office/drawing/2014/main" val="282395605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Následky abúzu alkoholu</a:t>
                      </a:r>
                    </a:p>
                  </a:txBody>
                  <a:tcPr marL="7620" marR="7620" marT="7620" marB="0" anchor="ctr">
                    <a:solidFill>
                      <a:srgbClr val="ED7D31"/>
                    </a:solidFill>
                  </a:tcPr>
                </a:tc>
                <a:tc>
                  <a:txBody>
                    <a:bodyPr/>
                    <a:lstStyle/>
                    <a:p>
                      <a:pPr algn="ctr" fontAlgn="b">
                        <a:buNone/>
                      </a:pPr>
                      <a:r>
                        <a:rPr lang="cs-CZ" sz="1400" b="0" i="0" u="none" strike="noStrike">
                          <a:solidFill>
                            <a:srgbClr val="000000"/>
                          </a:solidFill>
                          <a:effectLst/>
                          <a:latin typeface="Aptos Narrow" panose="020B0004020202020204" pitchFamily="34" charset="0"/>
                        </a:rPr>
                        <a:t>28,9</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36,2</a:t>
                      </a:r>
                    </a:p>
                  </a:txBody>
                  <a:tcPr marL="7620" marR="7620" marT="7620" marB="0" anchor="ctr">
                    <a:solidFill>
                      <a:srgbClr val="E7EAED"/>
                    </a:solidFill>
                  </a:tcPr>
                </a:tc>
                <a:extLst>
                  <a:ext uri="{0D108BD9-81ED-4DB2-BD59-A6C34878D82A}">
                    <a16:rowId xmlns:a16="http://schemas.microsoft.com/office/drawing/2014/main" val="243287620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Sebevražda a sebepoškozování</a:t>
                      </a:r>
                    </a:p>
                  </a:txBody>
                  <a:tcPr marL="7620" marR="7620" marT="7620" marB="0" anchor="ctr">
                    <a:solidFill>
                      <a:srgbClr val="ED7D31"/>
                    </a:solidFill>
                  </a:tcPr>
                </a:tc>
                <a:tc>
                  <a:txBody>
                    <a:bodyPr/>
                    <a:lstStyle/>
                    <a:p>
                      <a:pPr algn="ctr" fontAlgn="b">
                        <a:buNone/>
                      </a:pPr>
                      <a:r>
                        <a:rPr lang="cs-CZ" sz="1400" b="0" i="0" u="none" strike="noStrike">
                          <a:solidFill>
                            <a:srgbClr val="000000"/>
                          </a:solidFill>
                          <a:effectLst/>
                          <a:latin typeface="Aptos Narrow" panose="020B0004020202020204" pitchFamily="34" charset="0"/>
                        </a:rPr>
                        <a:t>18,6</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25,3</a:t>
                      </a:r>
                    </a:p>
                  </a:txBody>
                  <a:tcPr marL="7620" marR="7620" marT="7620" marB="0" anchor="ctr">
                    <a:solidFill>
                      <a:srgbClr val="E7EAED"/>
                    </a:solidFill>
                  </a:tcPr>
                </a:tc>
                <a:extLst>
                  <a:ext uri="{0D108BD9-81ED-4DB2-BD59-A6C34878D82A}">
                    <a16:rowId xmlns:a16="http://schemas.microsoft.com/office/drawing/2014/main" val="3535498672"/>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Chronická obstrukční plicní nemoc</a:t>
                      </a:r>
                    </a:p>
                  </a:txBody>
                  <a:tcPr marL="7620" marR="7620" marT="7620" marB="0" anchor="ctr">
                    <a:solidFill>
                      <a:srgbClr val="ED7D31"/>
                    </a:solidFill>
                  </a:tcPr>
                </a:tc>
                <a:tc>
                  <a:txBody>
                    <a:bodyPr/>
                    <a:lstStyle/>
                    <a:p>
                      <a:pPr algn="ctr" fontAlgn="b">
                        <a:buNone/>
                      </a:pPr>
                      <a:r>
                        <a:rPr lang="cs-CZ" sz="1400" b="0" i="0" u="none" strike="noStrike">
                          <a:solidFill>
                            <a:srgbClr val="000000"/>
                          </a:solidFill>
                          <a:effectLst/>
                          <a:latin typeface="Aptos Narrow" panose="020B0004020202020204" pitchFamily="34" charset="0"/>
                        </a:rPr>
                        <a:t>15,6</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24,4</a:t>
                      </a:r>
                    </a:p>
                  </a:txBody>
                  <a:tcPr marL="7620" marR="7620" marT="7620" marB="0" anchor="ctr">
                    <a:solidFill>
                      <a:srgbClr val="E7EAED"/>
                    </a:solidFill>
                  </a:tcPr>
                </a:tc>
                <a:extLst>
                  <a:ext uri="{0D108BD9-81ED-4DB2-BD59-A6C34878D82A}">
                    <a16:rowId xmlns:a16="http://schemas.microsoft.com/office/drawing/2014/main" val="2344705541"/>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Úrazy</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14,3</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15,8</a:t>
                      </a:r>
                    </a:p>
                  </a:txBody>
                  <a:tcPr marL="7620" marR="7620" marT="7620" marB="0" anchor="ctr">
                    <a:solidFill>
                      <a:srgbClr val="E7EAED"/>
                    </a:solidFill>
                  </a:tcPr>
                </a:tc>
                <a:extLst>
                  <a:ext uri="{0D108BD9-81ED-4DB2-BD59-A6C34878D82A}">
                    <a16:rowId xmlns:a16="http://schemas.microsoft.com/office/drawing/2014/main" val="410249147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Cévní nemoci mozku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9,3</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9,7</a:t>
                      </a:r>
                    </a:p>
                  </a:txBody>
                  <a:tcPr marL="7620" marR="7620" marT="7620" marB="0" anchor="ctr">
                    <a:solidFill>
                      <a:srgbClr val="E7EAED"/>
                    </a:solidFill>
                  </a:tcPr>
                </a:tc>
                <a:extLst>
                  <a:ext uri="{0D108BD9-81ED-4DB2-BD59-A6C34878D82A}">
                    <a16:rowId xmlns:a16="http://schemas.microsoft.com/office/drawing/2014/main" val="2902505307"/>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ZN rtu‚ dutiny ústní a hltanu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8,4</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8,1</a:t>
                      </a:r>
                    </a:p>
                  </a:txBody>
                  <a:tcPr marL="7620" marR="7620" marT="7620" marB="0" anchor="ctr">
                    <a:solidFill>
                      <a:srgbClr val="E7EAED"/>
                    </a:solidFill>
                  </a:tcPr>
                </a:tc>
                <a:extLst>
                  <a:ext uri="{0D108BD9-81ED-4DB2-BD59-A6C34878D82A}">
                    <a16:rowId xmlns:a16="http://schemas.microsoft.com/office/drawing/2014/main" val="3325765564"/>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Diabetes </a:t>
                      </a:r>
                      <a:r>
                        <a:rPr lang="cs-CZ" sz="1400" b="0" i="0" u="none" strike="noStrike" kern="1200" err="1">
                          <a:solidFill>
                            <a:schemeClr val="tx1"/>
                          </a:solidFill>
                          <a:effectLst/>
                          <a:latin typeface="Calibri" panose="020F0502020204030204" pitchFamily="34" charset="0"/>
                          <a:ea typeface="+mn-ea"/>
                          <a:cs typeface="+mn-cs"/>
                        </a:rPr>
                        <a:t>mellitus</a:t>
                      </a:r>
                      <a:endParaRPr lang="cs-CZ" sz="1400" b="0" i="0" u="none" strike="noStrike" kern="1200">
                        <a:solidFill>
                          <a:schemeClr val="tx1"/>
                        </a:solidFill>
                        <a:effectLst/>
                        <a:latin typeface="Calibri" panose="020F0502020204030204" pitchFamily="34" charset="0"/>
                        <a:ea typeface="+mn-ea"/>
                        <a:cs typeface="+mn-cs"/>
                      </a:endParaRP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7,6</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8,3</a:t>
                      </a:r>
                    </a:p>
                  </a:txBody>
                  <a:tcPr marL="7620" marR="7620" marT="7620" marB="0" anchor="ctr">
                    <a:solidFill>
                      <a:srgbClr val="E7EAED"/>
                    </a:solidFill>
                  </a:tcPr>
                </a:tc>
                <a:extLst>
                  <a:ext uri="{0D108BD9-81ED-4DB2-BD59-A6C34878D82A}">
                    <a16:rowId xmlns:a16="http://schemas.microsoft.com/office/drawing/2014/main" val="1643582601"/>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ZN jícnu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6,5</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7,2</a:t>
                      </a:r>
                    </a:p>
                  </a:txBody>
                  <a:tcPr marL="7620" marR="7620" marT="7620" marB="0" anchor="ctr">
                    <a:solidFill>
                      <a:srgbClr val="E7EAED"/>
                    </a:solidFill>
                  </a:tcPr>
                </a:tc>
                <a:extLst>
                  <a:ext uri="{0D108BD9-81ED-4DB2-BD59-A6C34878D82A}">
                    <a16:rowId xmlns:a16="http://schemas.microsoft.com/office/drawing/2014/main" val="724729415"/>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ZN žaludku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6,4</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4,5</a:t>
                      </a:r>
                    </a:p>
                  </a:txBody>
                  <a:tcPr marL="7620" marR="7620" marT="7620" marB="0" anchor="ctr">
                    <a:solidFill>
                      <a:srgbClr val="E7EAED"/>
                    </a:solidFill>
                  </a:tcPr>
                </a:tc>
                <a:extLst>
                  <a:ext uri="{0D108BD9-81ED-4DB2-BD59-A6C34878D82A}">
                    <a16:rowId xmlns:a16="http://schemas.microsoft.com/office/drawing/2014/main" val="454081077"/>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Dopravní nehody</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6,3</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8,1</a:t>
                      </a:r>
                    </a:p>
                  </a:txBody>
                  <a:tcPr marL="7620" marR="7620" marT="7620" marB="0" anchor="ctr">
                    <a:solidFill>
                      <a:srgbClr val="E7EAED"/>
                    </a:solidFill>
                  </a:tcPr>
                </a:tc>
                <a:extLst>
                  <a:ext uri="{0D108BD9-81ED-4DB2-BD59-A6C34878D82A}">
                    <a16:rowId xmlns:a16="http://schemas.microsoft.com/office/drawing/2014/main" val="2874984540"/>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ZN jater</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5,4</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6,3</a:t>
                      </a:r>
                    </a:p>
                  </a:txBody>
                  <a:tcPr marL="7620" marR="7620" marT="7620" marB="0" anchor="ctr">
                    <a:solidFill>
                      <a:srgbClr val="E7EAED"/>
                    </a:solidFill>
                  </a:tcPr>
                </a:tc>
                <a:extLst>
                  <a:ext uri="{0D108BD9-81ED-4DB2-BD59-A6C34878D82A}">
                    <a16:rowId xmlns:a16="http://schemas.microsoft.com/office/drawing/2014/main" val="98348412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Hypertenze</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4,9</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6,5</a:t>
                      </a:r>
                    </a:p>
                  </a:txBody>
                  <a:tcPr marL="7620" marR="7620" marT="7620" marB="0" anchor="ctr">
                    <a:solidFill>
                      <a:srgbClr val="E7EAED"/>
                    </a:solidFill>
                  </a:tcPr>
                </a:tc>
                <a:extLst>
                  <a:ext uri="{0D108BD9-81ED-4DB2-BD59-A6C34878D82A}">
                    <a16:rowId xmlns:a16="http://schemas.microsoft.com/office/drawing/2014/main" val="184497549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Událost nezjištěného úmyslu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4,7</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0,4</a:t>
                      </a:r>
                    </a:p>
                  </a:txBody>
                  <a:tcPr marL="7620" marR="7620" marT="7620" marB="0" anchor="ctr">
                    <a:solidFill>
                      <a:srgbClr val="E7EAED"/>
                    </a:solidFill>
                  </a:tcPr>
                </a:tc>
                <a:extLst>
                  <a:ext uri="{0D108BD9-81ED-4DB2-BD59-A6C34878D82A}">
                    <a16:rowId xmlns:a16="http://schemas.microsoft.com/office/drawing/2014/main" val="50285458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ZN močového měchýře</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4,7</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6,3</a:t>
                      </a:r>
                    </a:p>
                  </a:txBody>
                  <a:tcPr marL="7620" marR="7620" marT="7620" marB="0" anchor="ctr">
                    <a:solidFill>
                      <a:srgbClr val="E7EAED"/>
                    </a:solidFill>
                  </a:tcPr>
                </a:tc>
                <a:extLst>
                  <a:ext uri="{0D108BD9-81ED-4DB2-BD59-A6C34878D82A}">
                    <a16:rowId xmlns:a16="http://schemas.microsoft.com/office/drawing/2014/main" val="342717932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Jiné a neurčené následky alkoholu</a:t>
                      </a:r>
                    </a:p>
                  </a:txBody>
                  <a:tcPr marL="7620" marR="7620" marT="7620" marB="0" anchor="ctr">
                    <a:solidFill>
                      <a:srgbClr val="E7EAED"/>
                    </a:solidFill>
                  </a:tcPr>
                </a:tc>
                <a:tc>
                  <a:txBody>
                    <a:bodyPr/>
                    <a:lstStyle/>
                    <a:p>
                      <a:pPr algn="ctr" fontAlgn="b">
                        <a:buNone/>
                      </a:pPr>
                      <a:r>
                        <a:rPr lang="cs-CZ" sz="1400" b="0" i="0" u="none" strike="noStrike">
                          <a:solidFill>
                            <a:srgbClr val="000000"/>
                          </a:solidFill>
                          <a:effectLst/>
                          <a:latin typeface="Aptos Narrow" panose="020B0004020202020204" pitchFamily="34" charset="0"/>
                        </a:rPr>
                        <a:t>4,5</a:t>
                      </a:r>
                    </a:p>
                  </a:txBody>
                  <a:tcPr marL="7620" marR="7620" marT="7620" marB="0" anchor="ctr">
                    <a:solidFill>
                      <a:srgbClr val="E7EAE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4,5</a:t>
                      </a:r>
                    </a:p>
                  </a:txBody>
                  <a:tcPr marL="7620" marR="7620" marT="7620" marB="0" anchor="ctr">
                    <a:solidFill>
                      <a:srgbClr val="E7EAED"/>
                    </a:solidFill>
                  </a:tcPr>
                </a:tc>
                <a:extLst>
                  <a:ext uri="{0D108BD9-81ED-4DB2-BD59-A6C34878D82A}">
                    <a16:rowId xmlns:a16="http://schemas.microsoft.com/office/drawing/2014/main" val="313624249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Zhoubný melanom kůže</a:t>
                      </a:r>
                    </a:p>
                  </a:txBody>
                  <a:tcPr marL="7620" marR="7620" marT="7620" marB="0" anchor="ctr"/>
                </a:tc>
                <a:tc>
                  <a:txBody>
                    <a:bodyPr/>
                    <a:lstStyle/>
                    <a:p>
                      <a:pPr algn="ctr" fontAlgn="b">
                        <a:buNone/>
                      </a:pPr>
                      <a:r>
                        <a:rPr lang="cs-CZ" sz="1400" b="0" i="0" u="none" strike="noStrike">
                          <a:solidFill>
                            <a:srgbClr val="000000"/>
                          </a:solidFill>
                          <a:effectLst/>
                          <a:latin typeface="Aptos Narrow" panose="020B0004020202020204" pitchFamily="34" charset="0"/>
                        </a:rPr>
                        <a:t>2,7</a:t>
                      </a:r>
                    </a:p>
                  </a:txBody>
                  <a:tcPr marL="7620" marR="7620" marT="762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4,5</a:t>
                      </a:r>
                    </a:p>
                  </a:txBody>
                  <a:tcPr marL="7620" marR="7620" marT="7620" marB="0" anchor="ctr"/>
                </a:tc>
                <a:extLst>
                  <a:ext uri="{0D108BD9-81ED-4DB2-BD59-A6C34878D82A}">
                    <a16:rowId xmlns:a16="http://schemas.microsoft.com/office/drawing/2014/main" val="368577144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Covid-19</a:t>
                      </a:r>
                    </a:p>
                  </a:txBody>
                  <a:tcPr marL="7620" marR="7620" marT="7620" marB="0" anchor="ctr"/>
                </a:tc>
                <a:tc>
                  <a:txBody>
                    <a:bodyPr/>
                    <a:lstStyle/>
                    <a:p>
                      <a:pPr algn="ctr" fontAlgn="b">
                        <a:buNone/>
                      </a:pPr>
                      <a:r>
                        <a:rPr lang="cs-CZ" sz="1400" b="0" i="0" u="none" strike="noStrike">
                          <a:solidFill>
                            <a:srgbClr val="000000"/>
                          </a:solidFill>
                          <a:effectLst/>
                          <a:latin typeface="Aptos Narrow" panose="020B0004020202020204" pitchFamily="34" charset="0"/>
                        </a:rPr>
                        <a:t>2,1</a:t>
                      </a:r>
                    </a:p>
                  </a:txBody>
                  <a:tcPr marL="7620" marR="7620" marT="762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2,2</a:t>
                      </a:r>
                    </a:p>
                  </a:txBody>
                  <a:tcPr marL="7620" marR="7620" marT="7620" marB="0" anchor="ctr"/>
                </a:tc>
                <a:extLst>
                  <a:ext uri="{0D108BD9-81ED-4DB2-BD59-A6C34878D82A}">
                    <a16:rowId xmlns:a16="http://schemas.microsoft.com/office/drawing/2014/main" val="365037939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chemeClr val="tx1"/>
                          </a:solidFill>
                          <a:effectLst/>
                          <a:latin typeface="Calibri" panose="020F0502020204030204" pitchFamily="34" charset="0"/>
                          <a:ea typeface="+mn-ea"/>
                          <a:cs typeface="+mn-cs"/>
                        </a:rPr>
                        <a:t>Jiné</a:t>
                      </a:r>
                    </a:p>
                  </a:txBody>
                  <a:tcPr marL="7620" marR="7620" marT="7620" marB="0" anchor="ctr"/>
                </a:tc>
                <a:tc>
                  <a:txBody>
                    <a:bodyPr/>
                    <a:lstStyle/>
                    <a:p>
                      <a:pPr algn="ctr" fontAlgn="b">
                        <a:buNone/>
                      </a:pPr>
                      <a:r>
                        <a:rPr lang="cs-CZ" sz="1400" b="0" i="0" u="none" strike="noStrike">
                          <a:solidFill>
                            <a:srgbClr val="000000"/>
                          </a:solidFill>
                          <a:effectLst/>
                          <a:latin typeface="Aptos Narrow" panose="020B0004020202020204" pitchFamily="34" charset="0"/>
                        </a:rPr>
                        <a:t>11,6</a:t>
                      </a:r>
                    </a:p>
                  </a:txBody>
                  <a:tcPr marL="7620" marR="7620" marT="762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400" b="0" i="0" u="none" strike="noStrike" kern="1200" dirty="0">
                          <a:solidFill>
                            <a:schemeClr val="tx1"/>
                          </a:solidFill>
                          <a:effectLst/>
                          <a:latin typeface="Calibri" panose="020F0502020204030204" pitchFamily="34" charset="0"/>
                          <a:ea typeface="+mn-ea"/>
                          <a:cs typeface="+mn-cs"/>
                        </a:rPr>
                        <a:t>12,5</a:t>
                      </a:r>
                    </a:p>
                  </a:txBody>
                  <a:tcPr marL="7620" marR="7620" marT="7620" marB="0" anchor="ctr"/>
                </a:tc>
                <a:extLst>
                  <a:ext uri="{0D108BD9-81ED-4DB2-BD59-A6C34878D82A}">
                    <a16:rowId xmlns:a16="http://schemas.microsoft.com/office/drawing/2014/main" val="2970591970"/>
                  </a:ext>
                </a:extLst>
              </a:tr>
            </a:tbl>
          </a:graphicData>
        </a:graphic>
      </p:graphicFrame>
      <p:sp>
        <p:nvSpPr>
          <p:cNvPr id="6" name="TextovéPole 27">
            <a:extLst>
              <a:ext uri="{FF2B5EF4-FFF2-40B4-BE49-F238E27FC236}">
                <a16:creationId xmlns:a16="http://schemas.microsoft.com/office/drawing/2014/main" id="{C48651CD-0045-A45A-C0CC-DAD294F39536}"/>
              </a:ext>
            </a:extLst>
          </p:cNvPr>
          <p:cNvSpPr txBox="1"/>
          <p:nvPr>
            <p:custDataLst>
              <p:tags r:id="rId4"/>
            </p:custDataLst>
          </p:nvPr>
        </p:nvSpPr>
        <p:spPr>
          <a:xfrm>
            <a:off x="344197" y="553232"/>
            <a:ext cx="710949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Zdroj dat: Databáze zemřelých  2024</a:t>
            </a:r>
          </a:p>
        </p:txBody>
      </p:sp>
      <p:graphicFrame>
        <p:nvGraphicFramePr>
          <p:cNvPr id="7" name="Tabulka 6">
            <a:extLst>
              <a:ext uri="{FF2B5EF4-FFF2-40B4-BE49-F238E27FC236}">
                <a16:creationId xmlns:a16="http://schemas.microsoft.com/office/drawing/2014/main" id="{A7D4C76E-726D-CFD5-C4E8-7BB59C000C7B}"/>
              </a:ext>
            </a:extLst>
          </p:cNvPr>
          <p:cNvGraphicFramePr>
            <a:graphicFrameLocks noGrp="1"/>
          </p:cNvGraphicFramePr>
          <p:nvPr>
            <p:custDataLst>
              <p:tags r:id="rId5"/>
            </p:custDataLst>
          </p:nvPr>
        </p:nvGraphicFramePr>
        <p:xfrm>
          <a:off x="-39359" y="1439764"/>
          <a:ext cx="3478546" cy="5303940"/>
        </p:xfrm>
        <a:graphic>
          <a:graphicData uri="http://schemas.openxmlformats.org/drawingml/2006/table">
            <a:tbl>
              <a:tblPr>
                <a:tableStyleId>{5C22544A-7EE6-4342-B048-85BDC9FD1C3A}</a:tableStyleId>
              </a:tblPr>
              <a:tblGrid>
                <a:gridCol w="3478546">
                  <a:extLst>
                    <a:ext uri="{9D8B030D-6E8A-4147-A177-3AD203B41FA5}">
                      <a16:colId xmlns:a16="http://schemas.microsoft.com/office/drawing/2014/main" val="708462916"/>
                    </a:ext>
                  </a:extLst>
                </a:gridCol>
              </a:tblGrid>
              <a:tr h="265197">
                <a:tc>
                  <a:txBody>
                    <a:bodyPr/>
                    <a:lstStyle/>
                    <a:p>
                      <a:pPr algn="r" fontAlgn="b">
                        <a:buNone/>
                      </a:pPr>
                      <a:r>
                        <a:rPr lang="cs-CZ" sz="1400" b="0" i="0" u="none" strike="noStrike" dirty="0">
                          <a:solidFill>
                            <a:srgbClr val="000000"/>
                          </a:solidFill>
                          <a:effectLst/>
                          <a:latin typeface="+mn-lt"/>
                        </a:rPr>
                        <a:t>Ischemická choroba srdeční</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4294322"/>
                  </a:ext>
                </a:extLst>
              </a:tr>
              <a:tr h="265197">
                <a:tc>
                  <a:txBody>
                    <a:bodyPr/>
                    <a:lstStyle/>
                    <a:p>
                      <a:pPr algn="r" fontAlgn="b">
                        <a:buNone/>
                      </a:pPr>
                      <a:r>
                        <a:rPr lang="cs-CZ" sz="1400" b="0" i="0" u="none" strike="noStrike">
                          <a:solidFill>
                            <a:srgbClr val="000000"/>
                          </a:solidFill>
                          <a:effectLst/>
                          <a:latin typeface="+mn-lt"/>
                        </a:rPr>
                        <a:t>ZN průdušnice, bronchu a plic</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380684"/>
                  </a:ext>
                </a:extLst>
              </a:tr>
              <a:tr h="265197">
                <a:tc>
                  <a:txBody>
                    <a:bodyPr/>
                    <a:lstStyle/>
                    <a:p>
                      <a:pPr algn="r" fontAlgn="b">
                        <a:buNone/>
                      </a:pPr>
                      <a:r>
                        <a:rPr lang="cs-CZ" sz="1400" b="0" i="0" u="none" strike="noStrike">
                          <a:solidFill>
                            <a:srgbClr val="000000"/>
                          </a:solidFill>
                          <a:effectLst/>
                          <a:latin typeface="+mn-lt"/>
                        </a:rPr>
                        <a:t>Následky abúzu alkoholu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03959143"/>
                  </a:ext>
                </a:extLst>
              </a:tr>
              <a:tr h="265197">
                <a:tc>
                  <a:txBody>
                    <a:bodyPr/>
                    <a:lstStyle/>
                    <a:p>
                      <a:pPr algn="r" fontAlgn="b">
                        <a:buNone/>
                      </a:pPr>
                      <a:r>
                        <a:rPr lang="cs-CZ" sz="1400" b="0" i="0" u="none" strike="noStrike">
                          <a:solidFill>
                            <a:srgbClr val="000000"/>
                          </a:solidFill>
                          <a:effectLst/>
                          <a:latin typeface="+mn-lt"/>
                        </a:rPr>
                        <a:t>Sebevražda a sebepoškozování</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5994875"/>
                  </a:ext>
                </a:extLst>
              </a:tr>
              <a:tr h="265197">
                <a:tc>
                  <a:txBody>
                    <a:bodyPr/>
                    <a:lstStyle/>
                    <a:p>
                      <a:pPr algn="r" fontAlgn="b">
                        <a:buNone/>
                      </a:pPr>
                      <a:r>
                        <a:rPr lang="cs-CZ" sz="1400" b="0" i="0" u="none" strike="noStrike">
                          <a:solidFill>
                            <a:srgbClr val="000000"/>
                          </a:solidFill>
                          <a:effectLst/>
                          <a:latin typeface="+mn-lt"/>
                        </a:rPr>
                        <a:t>Chronická obstrukční plicní nemoc</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53768633"/>
                  </a:ext>
                </a:extLst>
              </a:tr>
              <a:tr h="265197">
                <a:tc>
                  <a:txBody>
                    <a:bodyPr/>
                    <a:lstStyle/>
                    <a:p>
                      <a:pPr algn="r" fontAlgn="b">
                        <a:buNone/>
                      </a:pPr>
                      <a:r>
                        <a:rPr lang="cs-CZ" sz="1400" b="0" i="0" u="none" strike="noStrike">
                          <a:solidFill>
                            <a:srgbClr val="000000"/>
                          </a:solidFill>
                          <a:effectLst/>
                          <a:latin typeface="+mn-lt"/>
                        </a:rPr>
                        <a:t>Úrazy</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11110435"/>
                  </a:ext>
                </a:extLst>
              </a:tr>
              <a:tr h="265197">
                <a:tc>
                  <a:txBody>
                    <a:bodyPr/>
                    <a:lstStyle/>
                    <a:p>
                      <a:pPr algn="r" fontAlgn="b">
                        <a:buNone/>
                      </a:pPr>
                      <a:r>
                        <a:rPr lang="cs-CZ" sz="1400" b="0" i="0" u="none" strike="noStrike">
                          <a:solidFill>
                            <a:srgbClr val="000000"/>
                          </a:solidFill>
                          <a:effectLst/>
                          <a:latin typeface="+mn-lt"/>
                        </a:rPr>
                        <a:t>Cévní nemoci mozku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2843775"/>
                  </a:ext>
                </a:extLst>
              </a:tr>
              <a:tr h="265197">
                <a:tc>
                  <a:txBody>
                    <a:bodyPr/>
                    <a:lstStyle/>
                    <a:p>
                      <a:pPr algn="r" fontAlgn="b">
                        <a:buNone/>
                      </a:pPr>
                      <a:r>
                        <a:rPr lang="cs-CZ" sz="1400" b="0" i="0" u="none" strike="noStrike">
                          <a:solidFill>
                            <a:srgbClr val="000000"/>
                          </a:solidFill>
                          <a:effectLst/>
                          <a:latin typeface="+mn-lt"/>
                        </a:rPr>
                        <a:t>ZN rtu‚ dutiny ústní a hltanu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0558433"/>
                  </a:ext>
                </a:extLst>
              </a:tr>
              <a:tr h="265197">
                <a:tc>
                  <a:txBody>
                    <a:bodyPr/>
                    <a:lstStyle/>
                    <a:p>
                      <a:pPr algn="r" fontAlgn="b">
                        <a:buNone/>
                      </a:pPr>
                      <a:r>
                        <a:rPr lang="cs-CZ" sz="1400" b="0" i="0" u="none" strike="noStrike">
                          <a:solidFill>
                            <a:srgbClr val="000000"/>
                          </a:solidFill>
                          <a:effectLst/>
                          <a:latin typeface="+mn-lt"/>
                        </a:rPr>
                        <a:t>Diabetes </a:t>
                      </a:r>
                      <a:r>
                        <a:rPr lang="cs-CZ" sz="1400" b="0" i="0" u="none" strike="noStrike" err="1">
                          <a:solidFill>
                            <a:srgbClr val="000000"/>
                          </a:solidFill>
                          <a:effectLst/>
                          <a:latin typeface="+mn-lt"/>
                        </a:rPr>
                        <a:t>mellitus</a:t>
                      </a:r>
                      <a:endParaRPr lang="cs-CZ" sz="1400" b="0" i="0" u="none" strike="noStrike">
                        <a:solidFill>
                          <a:srgbClr val="000000"/>
                        </a:solidFill>
                        <a:effectLst/>
                        <a:latin typeface="+mn-lt"/>
                      </a:endParaRP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65746070"/>
                  </a:ext>
                </a:extLst>
              </a:tr>
              <a:tr h="265197">
                <a:tc>
                  <a:txBody>
                    <a:bodyPr/>
                    <a:lstStyle/>
                    <a:p>
                      <a:pPr algn="r" fontAlgn="b">
                        <a:buNone/>
                      </a:pPr>
                      <a:r>
                        <a:rPr lang="cs-CZ" sz="1400" b="0" i="0" u="none" strike="noStrike">
                          <a:solidFill>
                            <a:srgbClr val="000000"/>
                          </a:solidFill>
                          <a:effectLst/>
                          <a:latin typeface="+mn-lt"/>
                        </a:rPr>
                        <a:t>ZN jícnu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63534870"/>
                  </a:ext>
                </a:extLst>
              </a:tr>
              <a:tr h="265197">
                <a:tc>
                  <a:txBody>
                    <a:bodyPr/>
                    <a:lstStyle/>
                    <a:p>
                      <a:pPr algn="r" fontAlgn="b">
                        <a:buNone/>
                      </a:pPr>
                      <a:r>
                        <a:rPr lang="cs-CZ" sz="1400" b="0" i="0" u="none" strike="noStrike">
                          <a:solidFill>
                            <a:srgbClr val="000000"/>
                          </a:solidFill>
                          <a:effectLst/>
                          <a:latin typeface="+mn-lt"/>
                        </a:rPr>
                        <a:t>ZN žaludku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99370783"/>
                  </a:ext>
                </a:extLst>
              </a:tr>
              <a:tr h="265197">
                <a:tc>
                  <a:txBody>
                    <a:bodyPr/>
                    <a:lstStyle/>
                    <a:p>
                      <a:pPr algn="r" fontAlgn="b">
                        <a:buNone/>
                      </a:pPr>
                      <a:r>
                        <a:rPr lang="cs-CZ" sz="1400" b="0" i="0" u="none" strike="noStrike">
                          <a:solidFill>
                            <a:srgbClr val="000000"/>
                          </a:solidFill>
                          <a:effectLst/>
                          <a:latin typeface="+mn-lt"/>
                        </a:rPr>
                        <a:t>Dopravní nehody</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887370"/>
                  </a:ext>
                </a:extLst>
              </a:tr>
              <a:tr h="265197">
                <a:tc>
                  <a:txBody>
                    <a:bodyPr/>
                    <a:lstStyle/>
                    <a:p>
                      <a:pPr algn="r" fontAlgn="b">
                        <a:buNone/>
                      </a:pPr>
                      <a:r>
                        <a:rPr lang="cs-CZ" sz="1400" b="0" i="0" u="none" strike="noStrike">
                          <a:solidFill>
                            <a:srgbClr val="000000"/>
                          </a:solidFill>
                          <a:effectLst/>
                          <a:latin typeface="+mn-lt"/>
                        </a:rPr>
                        <a:t>ZN jater</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1574895"/>
                  </a:ext>
                </a:extLst>
              </a:tr>
              <a:tr h="265197">
                <a:tc>
                  <a:txBody>
                    <a:bodyPr/>
                    <a:lstStyle/>
                    <a:p>
                      <a:pPr algn="r" fontAlgn="b">
                        <a:buNone/>
                      </a:pPr>
                      <a:r>
                        <a:rPr lang="cs-CZ" sz="1400" b="0" i="0" u="none" strike="noStrike">
                          <a:solidFill>
                            <a:srgbClr val="000000"/>
                          </a:solidFill>
                          <a:effectLst/>
                          <a:latin typeface="+mn-lt"/>
                        </a:rPr>
                        <a:t>Hypertenze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23108476"/>
                  </a:ext>
                </a:extLst>
              </a:tr>
              <a:tr h="265197">
                <a:tc>
                  <a:txBody>
                    <a:bodyPr/>
                    <a:lstStyle/>
                    <a:p>
                      <a:pPr algn="r" fontAlgn="b">
                        <a:buNone/>
                      </a:pPr>
                      <a:r>
                        <a:rPr lang="cs-CZ" sz="1400" b="0" i="0" u="none" strike="noStrike">
                          <a:solidFill>
                            <a:srgbClr val="000000"/>
                          </a:solidFill>
                          <a:effectLst/>
                          <a:latin typeface="+mn-lt"/>
                        </a:rPr>
                        <a:t>Událost nezjištěného úmyslu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4795754"/>
                  </a:ext>
                </a:extLst>
              </a:tr>
              <a:tr h="265197">
                <a:tc>
                  <a:txBody>
                    <a:bodyPr/>
                    <a:lstStyle/>
                    <a:p>
                      <a:pPr algn="r" fontAlgn="b">
                        <a:buNone/>
                      </a:pPr>
                      <a:r>
                        <a:rPr lang="cs-CZ" sz="1400" b="0" i="0" u="none" strike="noStrike">
                          <a:solidFill>
                            <a:srgbClr val="000000"/>
                          </a:solidFill>
                          <a:effectLst/>
                          <a:latin typeface="+mn-lt"/>
                        </a:rPr>
                        <a:t>ZN močového měchýře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600866"/>
                  </a:ext>
                </a:extLst>
              </a:tr>
              <a:tr h="265197">
                <a:tc>
                  <a:txBody>
                    <a:bodyPr/>
                    <a:lstStyle/>
                    <a:p>
                      <a:pPr algn="r" fontAlgn="b">
                        <a:buNone/>
                      </a:pPr>
                      <a:r>
                        <a:rPr lang="cs-CZ" sz="1400" b="0" i="0" u="none" strike="noStrike">
                          <a:solidFill>
                            <a:srgbClr val="000000"/>
                          </a:solidFill>
                          <a:effectLst/>
                          <a:latin typeface="+mn-lt"/>
                        </a:rPr>
                        <a:t>Jiné a neurčené následky alkoholu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0465692"/>
                  </a:ext>
                </a:extLst>
              </a:tr>
              <a:tr h="265197">
                <a:tc>
                  <a:txBody>
                    <a:bodyPr/>
                    <a:lstStyle/>
                    <a:p>
                      <a:pPr algn="r" fontAlgn="b">
                        <a:buNone/>
                      </a:pPr>
                      <a:r>
                        <a:rPr lang="cs-CZ" sz="1400" b="0" i="0" u="none" strike="noStrike">
                          <a:solidFill>
                            <a:srgbClr val="000000"/>
                          </a:solidFill>
                          <a:effectLst/>
                          <a:latin typeface="+mn-lt"/>
                        </a:rPr>
                        <a:t>Zhoubný melanom kůže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91687908"/>
                  </a:ext>
                </a:extLst>
              </a:tr>
              <a:tr h="265197">
                <a:tc>
                  <a:txBody>
                    <a:bodyPr/>
                    <a:lstStyle/>
                    <a:p>
                      <a:pPr algn="r" fontAlgn="b">
                        <a:buNone/>
                      </a:pPr>
                      <a:r>
                        <a:rPr lang="cs-CZ" sz="1400" b="0" i="0" u="none" strike="noStrike">
                          <a:solidFill>
                            <a:srgbClr val="000000"/>
                          </a:solidFill>
                          <a:effectLst/>
                          <a:latin typeface="+mn-lt"/>
                        </a:rPr>
                        <a:t>Covid-19</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82283226"/>
                  </a:ext>
                </a:extLst>
              </a:tr>
              <a:tr h="265197">
                <a:tc>
                  <a:txBody>
                    <a:bodyPr/>
                    <a:lstStyle/>
                    <a:p>
                      <a:pPr algn="r" fontAlgn="b">
                        <a:buNone/>
                      </a:pPr>
                      <a:r>
                        <a:rPr lang="cs-CZ" sz="1400" b="0" i="0" u="none" strike="noStrike" dirty="0">
                          <a:solidFill>
                            <a:srgbClr val="000000"/>
                          </a:solidFill>
                          <a:effectLst/>
                          <a:latin typeface="+mn-lt"/>
                        </a:rPr>
                        <a:t>Jiné</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84165"/>
                  </a:ext>
                </a:extLst>
              </a:tr>
            </a:tbl>
          </a:graphicData>
        </a:graphic>
      </p:graphicFrame>
      <p:sp>
        <p:nvSpPr>
          <p:cNvPr id="8" name="TextovéPole 7">
            <a:extLst>
              <a:ext uri="{FF2B5EF4-FFF2-40B4-BE49-F238E27FC236}">
                <a16:creationId xmlns:a16="http://schemas.microsoft.com/office/drawing/2014/main" id="{684464C2-EC65-D15D-68C9-7FB79F22F491}"/>
              </a:ext>
            </a:extLst>
          </p:cNvPr>
          <p:cNvSpPr txBox="1"/>
          <p:nvPr>
            <p:custDataLst>
              <p:tags r:id="rId6"/>
            </p:custDataLst>
          </p:nvPr>
        </p:nvSpPr>
        <p:spPr>
          <a:xfrm>
            <a:off x="1661520" y="808311"/>
            <a:ext cx="418138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Podíl úmrtí</a:t>
            </a:r>
          </a:p>
        </p:txBody>
      </p:sp>
      <p:graphicFrame>
        <p:nvGraphicFramePr>
          <p:cNvPr id="9" name="Graf 8">
            <a:extLst>
              <a:ext uri="{FF2B5EF4-FFF2-40B4-BE49-F238E27FC236}">
                <a16:creationId xmlns:a16="http://schemas.microsoft.com/office/drawing/2014/main" id="{57CD7810-C862-47E8-EAA0-07E8AADD83C2}"/>
              </a:ext>
            </a:extLst>
          </p:cNvPr>
          <p:cNvGraphicFramePr/>
          <p:nvPr>
            <p:custDataLst>
              <p:tags r:id="rId7"/>
            </p:custDataLst>
            <p:extLst>
              <p:ext uri="{D42A27DB-BD31-4B8C-83A1-F6EECF244321}">
                <p14:modId xmlns:p14="http://schemas.microsoft.com/office/powerpoint/2010/main" val="2170805118"/>
              </p:ext>
            </p:extLst>
          </p:nvPr>
        </p:nvGraphicFramePr>
        <p:xfrm>
          <a:off x="3115203" y="1071230"/>
          <a:ext cx="3818072" cy="5896498"/>
        </p:xfrm>
        <a:graphic>
          <a:graphicData uri="http://schemas.openxmlformats.org/drawingml/2006/chart">
            <c:chart xmlns:c="http://schemas.openxmlformats.org/drawingml/2006/chart" xmlns:r="http://schemas.openxmlformats.org/officeDocument/2006/relationships" r:id="rId12"/>
          </a:graphicData>
        </a:graphic>
      </p:graphicFrame>
      <p:sp>
        <p:nvSpPr>
          <p:cNvPr id="10" name="Rectangle 3">
            <a:extLst>
              <a:ext uri="{FF2B5EF4-FFF2-40B4-BE49-F238E27FC236}">
                <a16:creationId xmlns:a16="http://schemas.microsoft.com/office/drawing/2014/main" id="{F4740DE4-907A-F615-4D78-04BB9926FC31}"/>
              </a:ext>
            </a:extLst>
          </p:cNvPr>
          <p:cNvSpPr/>
          <p:nvPr/>
        </p:nvSpPr>
        <p:spPr>
          <a:xfrm>
            <a:off x="5144747" y="2906460"/>
            <a:ext cx="203870" cy="203870"/>
          </a:xfrm>
          <a:prstGeom prst="rect">
            <a:avLst/>
          </a:prstGeom>
          <a:solidFill>
            <a:srgbClr val="037BC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1">
            <a:extLst>
              <a:ext uri="{FF2B5EF4-FFF2-40B4-BE49-F238E27FC236}">
                <a16:creationId xmlns:a16="http://schemas.microsoft.com/office/drawing/2014/main" id="{079AFD3E-2E2D-1BBD-EE49-EC2E2913F727}"/>
              </a:ext>
            </a:extLst>
          </p:cNvPr>
          <p:cNvSpPr/>
          <p:nvPr/>
        </p:nvSpPr>
        <p:spPr>
          <a:xfrm>
            <a:off x="5144747" y="3278114"/>
            <a:ext cx="203870" cy="203870"/>
          </a:xfrm>
          <a:prstGeom prst="rect">
            <a:avLst/>
          </a:prstGeom>
          <a:solidFill>
            <a:srgbClr val="ED7D3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4">
            <a:extLst>
              <a:ext uri="{FF2B5EF4-FFF2-40B4-BE49-F238E27FC236}">
                <a16:creationId xmlns:a16="http://schemas.microsoft.com/office/drawing/2014/main" id="{4578F4B9-3FBD-84D9-B919-D8720A950789}"/>
              </a:ext>
            </a:extLst>
          </p:cNvPr>
          <p:cNvSpPr txBox="1"/>
          <p:nvPr/>
        </p:nvSpPr>
        <p:spPr>
          <a:xfrm>
            <a:off x="5342449" y="2854506"/>
            <a:ext cx="3786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ČR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Box 15">
            <a:extLst>
              <a:ext uri="{FF2B5EF4-FFF2-40B4-BE49-F238E27FC236}">
                <a16:creationId xmlns:a16="http://schemas.microsoft.com/office/drawing/2014/main" id="{76B3FC2D-B3D3-E9D4-B447-CA4768CCC4B3}"/>
              </a:ext>
            </a:extLst>
          </p:cNvPr>
          <p:cNvSpPr txBox="1"/>
          <p:nvPr>
            <p:custDataLst>
              <p:tags r:id="rId8"/>
            </p:custDataLst>
          </p:nvPr>
        </p:nvSpPr>
        <p:spPr>
          <a:xfrm>
            <a:off x="5353666" y="3226160"/>
            <a:ext cx="450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LBK</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ovéPole 27">
            <a:extLst>
              <a:ext uri="{FF2B5EF4-FFF2-40B4-BE49-F238E27FC236}">
                <a16:creationId xmlns:a16="http://schemas.microsoft.com/office/drawing/2014/main" id="{AE0D8B94-62AD-E665-F150-8D6D64DAF8C0}"/>
              </a:ext>
            </a:extLst>
          </p:cNvPr>
          <p:cNvSpPr txBox="1"/>
          <p:nvPr>
            <p:custDataLst>
              <p:tags r:id="rId9"/>
            </p:custDataLst>
          </p:nvPr>
        </p:nvSpPr>
        <p:spPr>
          <a:xfrm>
            <a:off x="344197" y="794173"/>
            <a:ext cx="197518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Podle metodiky </a:t>
            </a:r>
            <a:r>
              <a:rPr kumimoji="0" lang="cs-CZ" sz="1100" b="0" i="0" u="none" strike="noStrike" kern="1200" cap="none" spc="0" normalizeH="0" baseline="0" noProof="0" err="1">
                <a:ln>
                  <a:noFill/>
                </a:ln>
                <a:solidFill>
                  <a:prstClr val="black"/>
                </a:solidFill>
                <a:effectLst/>
                <a:uLnTx/>
                <a:uFillTx/>
                <a:latin typeface="Calibri" panose="020F0502020204030204"/>
                <a:ea typeface="+mn-ea"/>
                <a:cs typeface="+mn-cs"/>
              </a:rPr>
              <a:t>Eurostat</a:t>
            </a: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 2022</a:t>
            </a:r>
          </a:p>
        </p:txBody>
      </p:sp>
    </p:spTree>
    <p:extLst>
      <p:ext uri="{BB962C8B-B14F-4D97-AF65-F5344CB8AC3E}">
        <p14:creationId xmlns:p14="http://schemas.microsoft.com/office/powerpoint/2010/main" val="48897826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B5C848-59E1-EBA4-C049-A3240D5BC8C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5F44AA3-7BCC-27CC-639A-FFF8FDCE7612}"/>
              </a:ext>
            </a:extLst>
          </p:cNvPr>
          <p:cNvSpPr>
            <a:spLocks noGrp="1"/>
          </p:cNvSpPr>
          <p:nvPr>
            <p:ph type="title"/>
            <p:custDataLst>
              <p:tags r:id="rId1"/>
            </p:custDataLst>
          </p:nvPr>
        </p:nvSpPr>
        <p:spPr/>
        <p:txBody>
          <a:bodyPr/>
          <a:lstStyle/>
          <a:p>
            <a:r>
              <a:rPr lang="cs-CZ" sz="2800">
                <a:solidFill>
                  <a:srgbClr val="002060"/>
                </a:solidFill>
              </a:rPr>
              <a:t>Předčasná (</a:t>
            </a:r>
            <a:r>
              <a:rPr lang="cs-CZ" sz="2800" err="1">
                <a:solidFill>
                  <a:srgbClr val="002060"/>
                </a:solidFill>
              </a:rPr>
              <a:t>preventabilní</a:t>
            </a:r>
            <a:r>
              <a:rPr lang="cs-CZ" sz="2800">
                <a:solidFill>
                  <a:srgbClr val="002060"/>
                </a:solidFill>
              </a:rPr>
              <a:t>) úmrtí – ženy 2024</a:t>
            </a:r>
          </a:p>
        </p:txBody>
      </p:sp>
      <p:sp>
        <p:nvSpPr>
          <p:cNvPr id="4" name="TextovéPole 3">
            <a:extLst>
              <a:ext uri="{FF2B5EF4-FFF2-40B4-BE49-F238E27FC236}">
                <a16:creationId xmlns:a16="http://schemas.microsoft.com/office/drawing/2014/main" id="{BF24B0F1-9CAA-6D1C-70C0-D973480B5E42}"/>
              </a:ext>
            </a:extLst>
          </p:cNvPr>
          <p:cNvSpPr txBox="1"/>
          <p:nvPr>
            <p:custDataLst>
              <p:tags r:id="rId2"/>
            </p:custDataLst>
          </p:nvPr>
        </p:nvSpPr>
        <p:spPr>
          <a:xfrm>
            <a:off x="6952743" y="897494"/>
            <a:ext cx="490716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Počet předčasných úmrtí na 100 000 obyvatel</a:t>
            </a:r>
          </a:p>
        </p:txBody>
      </p:sp>
      <p:sp>
        <p:nvSpPr>
          <p:cNvPr id="6" name="TextovéPole 27">
            <a:extLst>
              <a:ext uri="{FF2B5EF4-FFF2-40B4-BE49-F238E27FC236}">
                <a16:creationId xmlns:a16="http://schemas.microsoft.com/office/drawing/2014/main" id="{E6E13B3C-F5E5-BAC9-DCFA-9D696853A45F}"/>
              </a:ext>
            </a:extLst>
          </p:cNvPr>
          <p:cNvSpPr txBox="1"/>
          <p:nvPr>
            <p:custDataLst>
              <p:tags r:id="rId3"/>
            </p:custDataLst>
          </p:nvPr>
        </p:nvSpPr>
        <p:spPr>
          <a:xfrm>
            <a:off x="344197" y="553232"/>
            <a:ext cx="710949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Zdroj dat: Databáze zemřelých 2024</a:t>
            </a:r>
          </a:p>
        </p:txBody>
      </p:sp>
      <p:sp>
        <p:nvSpPr>
          <p:cNvPr id="15" name="TextovéPole 14">
            <a:extLst>
              <a:ext uri="{FF2B5EF4-FFF2-40B4-BE49-F238E27FC236}">
                <a16:creationId xmlns:a16="http://schemas.microsoft.com/office/drawing/2014/main" id="{C09F2494-E4C8-A54B-DE91-1278068F229E}"/>
              </a:ext>
            </a:extLst>
          </p:cNvPr>
          <p:cNvSpPr txBox="1"/>
          <p:nvPr>
            <p:custDataLst>
              <p:tags r:id="rId4"/>
            </p:custDataLst>
          </p:nvPr>
        </p:nvSpPr>
        <p:spPr>
          <a:xfrm>
            <a:off x="1661520" y="808311"/>
            <a:ext cx="418138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Podíl úmrtí</a:t>
            </a:r>
          </a:p>
        </p:txBody>
      </p:sp>
      <p:sp>
        <p:nvSpPr>
          <p:cNvPr id="3" name="TextovéPole 27">
            <a:extLst>
              <a:ext uri="{FF2B5EF4-FFF2-40B4-BE49-F238E27FC236}">
                <a16:creationId xmlns:a16="http://schemas.microsoft.com/office/drawing/2014/main" id="{754908BE-A476-2DAA-0027-3D2FB5368B89}"/>
              </a:ext>
            </a:extLst>
          </p:cNvPr>
          <p:cNvSpPr txBox="1"/>
          <p:nvPr>
            <p:custDataLst>
              <p:tags r:id="rId5"/>
            </p:custDataLst>
          </p:nvPr>
        </p:nvSpPr>
        <p:spPr>
          <a:xfrm>
            <a:off x="344197" y="794173"/>
            <a:ext cx="197518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Podle metodiky </a:t>
            </a:r>
            <a:r>
              <a:rPr kumimoji="0" lang="cs-CZ" sz="1100" b="0" i="0" u="none" strike="noStrike" kern="1200" cap="none" spc="0" normalizeH="0" baseline="0" noProof="0" err="1">
                <a:ln>
                  <a:noFill/>
                </a:ln>
                <a:solidFill>
                  <a:prstClr val="black"/>
                </a:solidFill>
                <a:effectLst/>
                <a:uLnTx/>
                <a:uFillTx/>
                <a:latin typeface="Calibri" panose="020F0502020204030204"/>
                <a:ea typeface="+mn-ea"/>
                <a:cs typeface="+mn-cs"/>
              </a:rPr>
              <a:t>Eurostat</a:t>
            </a: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 2022</a:t>
            </a:r>
          </a:p>
        </p:txBody>
      </p:sp>
      <p:graphicFrame>
        <p:nvGraphicFramePr>
          <p:cNvPr id="7" name="Tabulka 6">
            <a:extLst>
              <a:ext uri="{FF2B5EF4-FFF2-40B4-BE49-F238E27FC236}">
                <a16:creationId xmlns:a16="http://schemas.microsoft.com/office/drawing/2014/main" id="{B30A8DF2-23B3-BACD-5FE4-7AD8F9375C3E}"/>
              </a:ext>
            </a:extLst>
          </p:cNvPr>
          <p:cNvGraphicFramePr>
            <a:graphicFrameLocks noGrp="1"/>
          </p:cNvGraphicFramePr>
          <p:nvPr>
            <p:custDataLst>
              <p:tags r:id="rId6"/>
            </p:custDataLst>
            <p:extLst>
              <p:ext uri="{D42A27DB-BD31-4B8C-83A1-F6EECF244321}">
                <p14:modId xmlns:p14="http://schemas.microsoft.com/office/powerpoint/2010/main" val="956241966"/>
              </p:ext>
            </p:extLst>
          </p:nvPr>
        </p:nvGraphicFramePr>
        <p:xfrm>
          <a:off x="6952743" y="1313690"/>
          <a:ext cx="4803828" cy="5430022"/>
        </p:xfrm>
        <a:graphic>
          <a:graphicData uri="http://schemas.openxmlformats.org/drawingml/2006/table">
            <a:tbl>
              <a:tblPr>
                <a:tableStyleId>{5C22544A-7EE6-4342-B048-85BDC9FD1C3A}</a:tableStyleId>
              </a:tblPr>
              <a:tblGrid>
                <a:gridCol w="3056671">
                  <a:extLst>
                    <a:ext uri="{9D8B030D-6E8A-4147-A177-3AD203B41FA5}">
                      <a16:colId xmlns:a16="http://schemas.microsoft.com/office/drawing/2014/main" val="1153257067"/>
                    </a:ext>
                  </a:extLst>
                </a:gridCol>
                <a:gridCol w="1022051">
                  <a:extLst>
                    <a:ext uri="{9D8B030D-6E8A-4147-A177-3AD203B41FA5}">
                      <a16:colId xmlns:a16="http://schemas.microsoft.com/office/drawing/2014/main" val="2245745587"/>
                    </a:ext>
                  </a:extLst>
                </a:gridCol>
                <a:gridCol w="725106">
                  <a:extLst>
                    <a:ext uri="{9D8B030D-6E8A-4147-A177-3AD203B41FA5}">
                      <a16:colId xmlns:a16="http://schemas.microsoft.com/office/drawing/2014/main" val="2635411085"/>
                    </a:ext>
                  </a:extLst>
                </a:gridCol>
              </a:tblGrid>
              <a:tr h="299102">
                <a:tc>
                  <a:txBody>
                    <a:bodyPr/>
                    <a:lstStyle/>
                    <a:p>
                      <a:pPr algn="ctr" fontAlgn="ctr"/>
                      <a:r>
                        <a:rPr lang="cs-CZ" sz="1400" u="none" strike="noStrike">
                          <a:effectLst/>
                        </a:rPr>
                        <a:t> </a:t>
                      </a:r>
                      <a:endParaRPr lang="cs-CZ" sz="1400" b="0" i="0" u="none" strike="noStrike">
                        <a:solidFill>
                          <a:srgbClr val="000000"/>
                        </a:solidFill>
                        <a:effectLst/>
                        <a:latin typeface="Arial" panose="020B0604020202020204" pitchFamily="34" charset="0"/>
                      </a:endParaRPr>
                    </a:p>
                  </a:txBody>
                  <a:tcPr marL="8043" marR="8043" marT="8043" marB="0" anchor="ctr"/>
                </a:tc>
                <a:tc>
                  <a:txBody>
                    <a:bodyPr/>
                    <a:lstStyle/>
                    <a:p>
                      <a:pPr algn="ctr" rtl="0" fontAlgn="b"/>
                      <a:r>
                        <a:rPr lang="cs-CZ" sz="1400" b="1" u="none" strike="noStrike">
                          <a:effectLst/>
                        </a:rPr>
                        <a:t>ČR</a:t>
                      </a:r>
                      <a:endParaRPr lang="cs-CZ" sz="1400" b="1" i="0" u="none" strike="noStrike">
                        <a:solidFill>
                          <a:srgbClr val="000000"/>
                        </a:solidFill>
                        <a:effectLst/>
                        <a:latin typeface="Calibri" panose="020F0502020204030204" pitchFamily="34" charset="0"/>
                      </a:endParaRPr>
                    </a:p>
                  </a:txBody>
                  <a:tcPr marL="8043" marR="8043" marT="8043" marB="0" anchor="ctr"/>
                </a:tc>
                <a:tc>
                  <a:txBody>
                    <a:bodyPr/>
                    <a:lstStyle/>
                    <a:p>
                      <a:pPr algn="ctr" rtl="0" fontAlgn="b"/>
                      <a:r>
                        <a:rPr lang="cs-CZ" sz="1400" b="1" i="0" u="none" strike="noStrike">
                          <a:solidFill>
                            <a:srgbClr val="000000"/>
                          </a:solidFill>
                          <a:effectLst/>
                          <a:latin typeface="Calibri" panose="020F0502020204030204" pitchFamily="34" charset="0"/>
                        </a:rPr>
                        <a:t>LBK</a:t>
                      </a:r>
                    </a:p>
                  </a:txBody>
                  <a:tcPr marL="8043" marR="8043" marT="8043" marB="0" anchor="ctr"/>
                </a:tc>
                <a:extLst>
                  <a:ext uri="{0D108BD9-81ED-4DB2-BD59-A6C34878D82A}">
                    <a16:rowId xmlns:a16="http://schemas.microsoft.com/office/drawing/2014/main" val="1500719574"/>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ZN průdušnice, bronchu a plic</a:t>
                      </a:r>
                    </a:p>
                  </a:txBody>
                  <a:tcPr marL="7620" marR="7620" marT="7620" marB="0" anchor="b">
                    <a:solidFill>
                      <a:srgbClr val="ED7D31"/>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18,7</a:t>
                      </a:r>
                    </a:p>
                  </a:txBody>
                  <a:tcPr marL="7620" marR="7620" marT="7620" marB="0" anchor="b"/>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27,9</a:t>
                      </a:r>
                    </a:p>
                  </a:txBody>
                  <a:tcPr marL="7620" marR="7620" marT="7620" marB="0" anchor="ctr"/>
                </a:tc>
                <a:extLst>
                  <a:ext uri="{0D108BD9-81ED-4DB2-BD59-A6C34878D82A}">
                    <a16:rowId xmlns:a16="http://schemas.microsoft.com/office/drawing/2014/main" val="98644575"/>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Následky abúzu alkoholu</a:t>
                      </a:r>
                    </a:p>
                  </a:txBody>
                  <a:tcPr marL="7620" marR="7620" marT="7620" marB="0" anchor="b">
                    <a:solidFill>
                      <a:srgbClr val="ED7D31"/>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10,6</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13,1</a:t>
                      </a:r>
                    </a:p>
                  </a:txBody>
                  <a:tcPr marL="7620" marR="7620" marT="7620" marB="0" anchor="ctr">
                    <a:solidFill>
                      <a:srgbClr val="E7EAED"/>
                    </a:solidFill>
                  </a:tcPr>
                </a:tc>
                <a:extLst>
                  <a:ext uri="{0D108BD9-81ED-4DB2-BD59-A6C34878D82A}">
                    <a16:rowId xmlns:a16="http://schemas.microsoft.com/office/drawing/2014/main" val="282395605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Ischemická choroba srdeční</a:t>
                      </a:r>
                    </a:p>
                  </a:txBody>
                  <a:tcPr marL="7620" marR="7620" marT="7620" marB="0" anchor="b">
                    <a:solidFill>
                      <a:srgbClr val="ED7D31"/>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8,9</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13,1</a:t>
                      </a:r>
                    </a:p>
                  </a:txBody>
                  <a:tcPr marL="7620" marR="7620" marT="7620" marB="0" anchor="ctr">
                    <a:solidFill>
                      <a:srgbClr val="E7EAED"/>
                    </a:solidFill>
                  </a:tcPr>
                </a:tc>
                <a:extLst>
                  <a:ext uri="{0D108BD9-81ED-4DB2-BD59-A6C34878D82A}">
                    <a16:rowId xmlns:a16="http://schemas.microsoft.com/office/drawing/2014/main" val="243287620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1" i="0" u="none" strike="noStrike" kern="1200" dirty="0">
                          <a:solidFill>
                            <a:schemeClr val="bg1"/>
                          </a:solidFill>
                          <a:effectLst/>
                          <a:latin typeface="Calibri" panose="020F0502020204030204" pitchFamily="34" charset="0"/>
                          <a:ea typeface="+mn-ea"/>
                          <a:cs typeface="+mn-cs"/>
                        </a:rPr>
                        <a:t>Chronická obstrukční plicní nemoc</a:t>
                      </a:r>
                    </a:p>
                  </a:txBody>
                  <a:tcPr marL="7620" marR="7620" marT="7620" marB="0" anchor="b">
                    <a:solidFill>
                      <a:srgbClr val="ED7D31"/>
                    </a:solidFill>
                  </a:tcPr>
                </a:tc>
                <a:tc>
                  <a:txBody>
                    <a:bodyPr/>
                    <a:lstStyle/>
                    <a:p>
                      <a:pPr marL="0" algn="ctr" defTabSz="914400" rtl="0" eaLnBrk="1" fontAlgn="b" latinLnBrk="0" hangingPunct="1">
                        <a:buNone/>
                      </a:pPr>
                      <a:r>
                        <a:rPr lang="cs-CZ" sz="1400" b="0" i="0" u="none" strike="noStrike" kern="1200" dirty="0">
                          <a:solidFill>
                            <a:schemeClr val="tx1"/>
                          </a:solidFill>
                          <a:effectLst/>
                          <a:latin typeface="Calibri" panose="020F0502020204030204" pitchFamily="34" charset="0"/>
                          <a:ea typeface="+mn-ea"/>
                          <a:cs typeface="+mn-cs"/>
                        </a:rPr>
                        <a:t>8,6</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dirty="0">
                          <a:solidFill>
                            <a:schemeClr val="tx1"/>
                          </a:solidFill>
                          <a:effectLst/>
                          <a:latin typeface="Calibri" panose="020F0502020204030204" pitchFamily="34" charset="0"/>
                          <a:ea typeface="+mn-ea"/>
                          <a:cs typeface="+mn-cs"/>
                        </a:rPr>
                        <a:t>12,2</a:t>
                      </a:r>
                    </a:p>
                  </a:txBody>
                  <a:tcPr marL="7620" marR="7620" marT="7620" marB="0" anchor="ctr">
                    <a:solidFill>
                      <a:srgbClr val="E7EAED"/>
                    </a:solidFill>
                  </a:tcPr>
                </a:tc>
                <a:extLst>
                  <a:ext uri="{0D108BD9-81ED-4DB2-BD59-A6C34878D82A}">
                    <a16:rowId xmlns:a16="http://schemas.microsoft.com/office/drawing/2014/main" val="3535498672"/>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dirty="0">
                          <a:solidFill>
                            <a:srgbClr val="000000"/>
                          </a:solidFill>
                          <a:effectLst/>
                          <a:latin typeface="Calibri" panose="020F0502020204030204" pitchFamily="34" charset="0"/>
                          <a:ea typeface="+mn-ea"/>
                          <a:cs typeface="+mn-cs"/>
                        </a:rPr>
                        <a:t>Cévní nemoci mozku</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dirty="0">
                          <a:solidFill>
                            <a:schemeClr val="tx1"/>
                          </a:solidFill>
                          <a:effectLst/>
                          <a:latin typeface="Calibri" panose="020F0502020204030204" pitchFamily="34" charset="0"/>
                          <a:ea typeface="+mn-ea"/>
                          <a:cs typeface="+mn-cs"/>
                        </a:rPr>
                        <a:t>5,1</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6,3</a:t>
                      </a:r>
                    </a:p>
                  </a:txBody>
                  <a:tcPr marL="7620" marR="7620" marT="7620" marB="0" anchor="ctr">
                    <a:solidFill>
                      <a:srgbClr val="E7EAED"/>
                    </a:solidFill>
                  </a:tcPr>
                </a:tc>
                <a:extLst>
                  <a:ext uri="{0D108BD9-81ED-4DB2-BD59-A6C34878D82A}">
                    <a16:rowId xmlns:a16="http://schemas.microsoft.com/office/drawing/2014/main" val="2344705541"/>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Diabetes </a:t>
                      </a:r>
                      <a:r>
                        <a:rPr lang="cs-CZ" sz="1400" b="0" i="0" u="none" strike="noStrike" kern="1200" err="1">
                          <a:solidFill>
                            <a:srgbClr val="000000"/>
                          </a:solidFill>
                          <a:effectLst/>
                          <a:latin typeface="Calibri" panose="020F0502020204030204" pitchFamily="34" charset="0"/>
                          <a:ea typeface="+mn-ea"/>
                          <a:cs typeface="+mn-cs"/>
                        </a:rPr>
                        <a:t>mellitus</a:t>
                      </a:r>
                      <a:endParaRPr lang="cs-CZ" sz="1400" b="0" i="0" u="none" strike="noStrike" kern="1200">
                        <a:solidFill>
                          <a:srgbClr val="000000"/>
                        </a:solidFill>
                        <a:effectLst/>
                        <a:latin typeface="Calibri" panose="020F0502020204030204" pitchFamily="34" charset="0"/>
                        <a:ea typeface="+mn-ea"/>
                        <a:cs typeface="+mn-cs"/>
                      </a:endParaRP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4,1</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3,7</a:t>
                      </a:r>
                    </a:p>
                  </a:txBody>
                  <a:tcPr marL="7620" marR="7620" marT="7620" marB="0" anchor="ctr">
                    <a:solidFill>
                      <a:srgbClr val="E7EAED"/>
                    </a:solidFill>
                  </a:tcPr>
                </a:tc>
                <a:extLst>
                  <a:ext uri="{0D108BD9-81ED-4DB2-BD59-A6C34878D82A}">
                    <a16:rowId xmlns:a16="http://schemas.microsoft.com/office/drawing/2014/main" val="410249147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Sebevražda a sebepoškozování</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3,4</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3,9</a:t>
                      </a:r>
                    </a:p>
                  </a:txBody>
                  <a:tcPr marL="7620" marR="7620" marT="7620" marB="0" anchor="ctr">
                    <a:solidFill>
                      <a:srgbClr val="E7EAED"/>
                    </a:solidFill>
                  </a:tcPr>
                </a:tc>
                <a:extLst>
                  <a:ext uri="{0D108BD9-81ED-4DB2-BD59-A6C34878D82A}">
                    <a16:rowId xmlns:a16="http://schemas.microsoft.com/office/drawing/2014/main" val="2902505307"/>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Úrazy</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3,3</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4,3</a:t>
                      </a:r>
                    </a:p>
                  </a:txBody>
                  <a:tcPr marL="7620" marR="7620" marT="7620" marB="0" anchor="ctr">
                    <a:solidFill>
                      <a:srgbClr val="E7EAED"/>
                    </a:solidFill>
                  </a:tcPr>
                </a:tc>
                <a:extLst>
                  <a:ext uri="{0D108BD9-81ED-4DB2-BD59-A6C34878D82A}">
                    <a16:rowId xmlns:a16="http://schemas.microsoft.com/office/drawing/2014/main" val="3325765564"/>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žaludku</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3,2</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3,4</a:t>
                      </a:r>
                    </a:p>
                  </a:txBody>
                  <a:tcPr marL="7620" marR="7620" marT="7620" marB="0" anchor="ctr">
                    <a:solidFill>
                      <a:srgbClr val="E7EAED"/>
                    </a:solidFill>
                  </a:tcPr>
                </a:tc>
                <a:extLst>
                  <a:ext uri="{0D108BD9-81ED-4DB2-BD59-A6C34878D82A}">
                    <a16:rowId xmlns:a16="http://schemas.microsoft.com/office/drawing/2014/main" val="1643582601"/>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jater</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2,8</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4,8</a:t>
                      </a:r>
                    </a:p>
                  </a:txBody>
                  <a:tcPr marL="7620" marR="7620" marT="7620" marB="0" anchor="ctr">
                    <a:solidFill>
                      <a:srgbClr val="E7EAED"/>
                    </a:solidFill>
                  </a:tcPr>
                </a:tc>
                <a:extLst>
                  <a:ext uri="{0D108BD9-81ED-4DB2-BD59-A6C34878D82A}">
                    <a16:rowId xmlns:a16="http://schemas.microsoft.com/office/drawing/2014/main" val="724729415"/>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Hypertenze</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2,8</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3,2</a:t>
                      </a:r>
                    </a:p>
                  </a:txBody>
                  <a:tcPr marL="7620" marR="7620" marT="7620" marB="0" anchor="ctr">
                    <a:solidFill>
                      <a:srgbClr val="E7EAED"/>
                    </a:solidFill>
                  </a:tcPr>
                </a:tc>
                <a:extLst>
                  <a:ext uri="{0D108BD9-81ED-4DB2-BD59-A6C34878D82A}">
                    <a16:rowId xmlns:a16="http://schemas.microsoft.com/office/drawing/2014/main" val="454081077"/>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rtu‚ dutiny ústní a hltanu</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2,2</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a:t>
                      </a:r>
                    </a:p>
                  </a:txBody>
                  <a:tcPr marL="7620" marR="7620" marT="7620" marB="0" anchor="ctr">
                    <a:solidFill>
                      <a:srgbClr val="E7EAED"/>
                    </a:solidFill>
                  </a:tcPr>
                </a:tc>
                <a:extLst>
                  <a:ext uri="{0D108BD9-81ED-4DB2-BD59-A6C34878D82A}">
                    <a16:rowId xmlns:a16="http://schemas.microsoft.com/office/drawing/2014/main" val="2874984540"/>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Jiné a neurčené následky alkoholu</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2,1</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0,8</a:t>
                      </a:r>
                    </a:p>
                  </a:txBody>
                  <a:tcPr marL="7620" marR="7620" marT="7620" marB="0" anchor="ctr">
                    <a:solidFill>
                      <a:srgbClr val="E7EAED"/>
                    </a:solidFill>
                  </a:tcPr>
                </a:tc>
                <a:extLst>
                  <a:ext uri="{0D108BD9-81ED-4DB2-BD59-A6C34878D82A}">
                    <a16:rowId xmlns:a16="http://schemas.microsoft.com/office/drawing/2014/main" val="98348412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Dopravní nehody</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1,5</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0,8</a:t>
                      </a:r>
                    </a:p>
                  </a:txBody>
                  <a:tcPr marL="7620" marR="7620" marT="7620" marB="0" anchor="ctr">
                    <a:solidFill>
                      <a:srgbClr val="E7EAED"/>
                    </a:solidFill>
                  </a:tcPr>
                </a:tc>
                <a:extLst>
                  <a:ext uri="{0D108BD9-81ED-4DB2-BD59-A6C34878D82A}">
                    <a16:rowId xmlns:a16="http://schemas.microsoft.com/office/drawing/2014/main" val="1844975493"/>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Zhoubný melanom kůže</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1,5</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2,1</a:t>
                      </a:r>
                    </a:p>
                  </a:txBody>
                  <a:tcPr marL="7620" marR="7620" marT="7620" marB="0" anchor="ctr">
                    <a:solidFill>
                      <a:srgbClr val="E7EAED"/>
                    </a:solidFill>
                  </a:tcPr>
                </a:tc>
                <a:extLst>
                  <a:ext uri="{0D108BD9-81ED-4DB2-BD59-A6C34878D82A}">
                    <a16:rowId xmlns:a16="http://schemas.microsoft.com/office/drawing/2014/main" val="50285458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močového měchýře</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1,5</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4,3</a:t>
                      </a:r>
                    </a:p>
                  </a:txBody>
                  <a:tcPr marL="7620" marR="7620" marT="7620" marB="0" anchor="ctr">
                    <a:solidFill>
                      <a:srgbClr val="E7EAED"/>
                    </a:solidFill>
                  </a:tcPr>
                </a:tc>
                <a:extLst>
                  <a:ext uri="{0D108BD9-81ED-4DB2-BD59-A6C34878D82A}">
                    <a16:rowId xmlns:a16="http://schemas.microsoft.com/office/drawing/2014/main" val="342717932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Covid-19</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2,6</a:t>
                      </a:r>
                    </a:p>
                  </a:txBody>
                  <a:tcPr marL="7620" marR="7620" marT="7620" marB="0" anchor="ctr">
                    <a:solidFill>
                      <a:srgbClr val="E7EAED"/>
                    </a:solidFill>
                  </a:tcPr>
                </a:tc>
                <a:extLst>
                  <a:ext uri="{0D108BD9-81ED-4DB2-BD59-A6C34878D82A}">
                    <a16:rowId xmlns:a16="http://schemas.microsoft.com/office/drawing/2014/main" val="313624249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Událost nezjištěného úmyslu</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0,4</a:t>
                      </a:r>
                    </a:p>
                  </a:txBody>
                  <a:tcPr marL="7620" marR="7620" marT="7620" marB="0" anchor="ctr">
                    <a:solidFill>
                      <a:srgbClr val="E7EAED"/>
                    </a:solidFill>
                  </a:tcPr>
                </a:tc>
                <a:extLst>
                  <a:ext uri="{0D108BD9-81ED-4DB2-BD59-A6C34878D82A}">
                    <a16:rowId xmlns:a16="http://schemas.microsoft.com/office/drawing/2014/main" val="3685771448"/>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hrdla děložního</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1,3</a:t>
                      </a:r>
                    </a:p>
                  </a:txBody>
                  <a:tcPr marL="7620" marR="7620" marT="7620" marB="0" anchor="b">
                    <a:solidFill>
                      <a:srgbClr val="E7EAED"/>
                    </a:solidFill>
                  </a:tcP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0,8</a:t>
                      </a:r>
                    </a:p>
                  </a:txBody>
                  <a:tcPr marL="7620" marR="7620" marT="7620" marB="0" anchor="ctr">
                    <a:solidFill>
                      <a:srgbClr val="E7EAED"/>
                    </a:solidFill>
                  </a:tcPr>
                </a:tc>
                <a:extLst>
                  <a:ext uri="{0D108BD9-81ED-4DB2-BD59-A6C34878D82A}">
                    <a16:rowId xmlns:a16="http://schemas.microsoft.com/office/drawing/2014/main" val="3650379396"/>
                  </a:ext>
                </a:extLst>
              </a:tr>
              <a:tr h="25654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Jiné</a:t>
                      </a:r>
                    </a:p>
                  </a:txBody>
                  <a:tcPr marL="9525" marR="9525" marT="9525" marB="0" anchor="ctr"/>
                </a:tc>
                <a:tc>
                  <a:txBody>
                    <a:bodyPr/>
                    <a:lstStyle/>
                    <a:p>
                      <a:pPr marL="0" algn="ctr" defTabSz="914400" rtl="0" eaLnBrk="1" fontAlgn="b" latinLnBrk="0" hangingPunct="1">
                        <a:buNone/>
                      </a:pPr>
                      <a:r>
                        <a:rPr lang="cs-CZ" sz="1400" b="0" i="0" u="none" strike="noStrike" kern="1200">
                          <a:solidFill>
                            <a:schemeClr val="tx1"/>
                          </a:solidFill>
                          <a:effectLst/>
                          <a:latin typeface="Calibri" panose="020F0502020204030204" pitchFamily="34" charset="0"/>
                          <a:ea typeface="+mn-ea"/>
                          <a:cs typeface="+mn-cs"/>
                        </a:rPr>
                        <a:t>6,9</a:t>
                      </a:r>
                    </a:p>
                  </a:txBody>
                  <a:tcPr marL="7620" marR="7620" marT="7620" marB="0" anchor="b"/>
                </a:tc>
                <a:tc>
                  <a:txBody>
                    <a:bodyPr/>
                    <a:lstStyle/>
                    <a:p>
                      <a:pPr marL="0" algn="ctr" defTabSz="914400" rtl="0" eaLnBrk="1" fontAlgn="b" latinLnBrk="0" hangingPunct="1">
                        <a:buNone/>
                      </a:pPr>
                      <a:r>
                        <a:rPr lang="cs-CZ" sz="1400" b="0" i="0" u="none" strike="noStrike" kern="1200" dirty="0">
                          <a:solidFill>
                            <a:schemeClr val="tx1"/>
                          </a:solidFill>
                          <a:effectLst/>
                          <a:latin typeface="Calibri" panose="020F0502020204030204" pitchFamily="34" charset="0"/>
                          <a:ea typeface="+mn-ea"/>
                          <a:cs typeface="+mn-cs"/>
                        </a:rPr>
                        <a:t>7,3</a:t>
                      </a:r>
                    </a:p>
                  </a:txBody>
                  <a:tcPr marL="7620" marR="7620" marT="7620" marB="0" anchor="ctr"/>
                </a:tc>
                <a:extLst>
                  <a:ext uri="{0D108BD9-81ED-4DB2-BD59-A6C34878D82A}">
                    <a16:rowId xmlns:a16="http://schemas.microsoft.com/office/drawing/2014/main" val="2970591970"/>
                  </a:ext>
                </a:extLst>
              </a:tr>
            </a:tbl>
          </a:graphicData>
        </a:graphic>
      </p:graphicFrame>
      <p:graphicFrame>
        <p:nvGraphicFramePr>
          <p:cNvPr id="8" name="Graf 7">
            <a:extLst>
              <a:ext uri="{FF2B5EF4-FFF2-40B4-BE49-F238E27FC236}">
                <a16:creationId xmlns:a16="http://schemas.microsoft.com/office/drawing/2014/main" id="{E361FAB3-E2AF-C844-5B27-640DC9086EF0}"/>
              </a:ext>
            </a:extLst>
          </p:cNvPr>
          <p:cNvGraphicFramePr/>
          <p:nvPr>
            <p:custDataLst>
              <p:tags r:id="rId7"/>
            </p:custDataLst>
            <p:extLst>
              <p:ext uri="{D42A27DB-BD31-4B8C-83A1-F6EECF244321}">
                <p14:modId xmlns:p14="http://schemas.microsoft.com/office/powerpoint/2010/main" val="3861622986"/>
              </p:ext>
            </p:extLst>
          </p:nvPr>
        </p:nvGraphicFramePr>
        <p:xfrm>
          <a:off x="3115203" y="1071230"/>
          <a:ext cx="3818072" cy="5896498"/>
        </p:xfrm>
        <a:graphic>
          <a:graphicData uri="http://schemas.openxmlformats.org/drawingml/2006/chart">
            <c:chart xmlns:c="http://schemas.openxmlformats.org/drawingml/2006/chart" xmlns:r="http://schemas.openxmlformats.org/officeDocument/2006/relationships" r:id="rId12"/>
          </a:graphicData>
        </a:graphic>
      </p:graphicFrame>
      <p:sp>
        <p:nvSpPr>
          <p:cNvPr id="16" name="Rectangle 3">
            <a:extLst>
              <a:ext uri="{FF2B5EF4-FFF2-40B4-BE49-F238E27FC236}">
                <a16:creationId xmlns:a16="http://schemas.microsoft.com/office/drawing/2014/main" id="{87DF87E4-73B8-9619-A250-67706DCCF9F6}"/>
              </a:ext>
            </a:extLst>
          </p:cNvPr>
          <p:cNvSpPr/>
          <p:nvPr/>
        </p:nvSpPr>
        <p:spPr>
          <a:xfrm>
            <a:off x="5144747" y="2629732"/>
            <a:ext cx="203870" cy="203870"/>
          </a:xfrm>
          <a:prstGeom prst="rect">
            <a:avLst/>
          </a:prstGeom>
          <a:solidFill>
            <a:srgbClr val="037BC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1">
            <a:extLst>
              <a:ext uri="{FF2B5EF4-FFF2-40B4-BE49-F238E27FC236}">
                <a16:creationId xmlns:a16="http://schemas.microsoft.com/office/drawing/2014/main" id="{91E3C525-D9C7-87C0-FB7F-FC32A8AC1B01}"/>
              </a:ext>
            </a:extLst>
          </p:cNvPr>
          <p:cNvSpPr/>
          <p:nvPr/>
        </p:nvSpPr>
        <p:spPr>
          <a:xfrm>
            <a:off x="5144747" y="3001386"/>
            <a:ext cx="203870" cy="203870"/>
          </a:xfrm>
          <a:prstGeom prst="rect">
            <a:avLst/>
          </a:prstGeom>
          <a:solidFill>
            <a:srgbClr val="ED7D3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TextBox 4">
            <a:extLst>
              <a:ext uri="{FF2B5EF4-FFF2-40B4-BE49-F238E27FC236}">
                <a16:creationId xmlns:a16="http://schemas.microsoft.com/office/drawing/2014/main" id="{768D7DC5-3A96-0753-E7C7-0BDFF31A8ED4}"/>
              </a:ext>
            </a:extLst>
          </p:cNvPr>
          <p:cNvSpPr txBox="1"/>
          <p:nvPr/>
        </p:nvSpPr>
        <p:spPr>
          <a:xfrm>
            <a:off x="5342449" y="2577778"/>
            <a:ext cx="3786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ČR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TextBox 15">
            <a:extLst>
              <a:ext uri="{FF2B5EF4-FFF2-40B4-BE49-F238E27FC236}">
                <a16:creationId xmlns:a16="http://schemas.microsoft.com/office/drawing/2014/main" id="{F1FECB97-9F13-8B4A-0F51-767BB74D456D}"/>
              </a:ext>
            </a:extLst>
          </p:cNvPr>
          <p:cNvSpPr txBox="1"/>
          <p:nvPr>
            <p:custDataLst>
              <p:tags r:id="rId8"/>
            </p:custDataLst>
          </p:nvPr>
        </p:nvSpPr>
        <p:spPr>
          <a:xfrm>
            <a:off x="5353666" y="2949432"/>
            <a:ext cx="450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LBK</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20" name="Tabulka 19">
            <a:extLst>
              <a:ext uri="{FF2B5EF4-FFF2-40B4-BE49-F238E27FC236}">
                <a16:creationId xmlns:a16="http://schemas.microsoft.com/office/drawing/2014/main" id="{E5FAF099-B70D-8204-422A-1B0EDD79354F}"/>
              </a:ext>
            </a:extLst>
          </p:cNvPr>
          <p:cNvGraphicFramePr>
            <a:graphicFrameLocks noGrp="1"/>
          </p:cNvGraphicFramePr>
          <p:nvPr>
            <p:custDataLst>
              <p:tags r:id="rId9"/>
            </p:custDataLst>
          </p:nvPr>
        </p:nvGraphicFramePr>
        <p:xfrm>
          <a:off x="-39359" y="1439764"/>
          <a:ext cx="3478546" cy="5303940"/>
        </p:xfrm>
        <a:graphic>
          <a:graphicData uri="http://schemas.openxmlformats.org/drawingml/2006/table">
            <a:tbl>
              <a:tblPr>
                <a:tableStyleId>{5C22544A-7EE6-4342-B048-85BDC9FD1C3A}</a:tableStyleId>
              </a:tblPr>
              <a:tblGrid>
                <a:gridCol w="3478546">
                  <a:extLst>
                    <a:ext uri="{9D8B030D-6E8A-4147-A177-3AD203B41FA5}">
                      <a16:colId xmlns:a16="http://schemas.microsoft.com/office/drawing/2014/main" val="708462916"/>
                    </a:ext>
                  </a:extLst>
                </a:gridCol>
              </a:tblGrid>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průdušnice, bronchu a plic</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4294322"/>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Následky abúzu alkoholu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380684"/>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Ischemická choroba srdeční</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03959143"/>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Chronická obstrukční plicní nemoc</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5994875"/>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Cévní nemoci mozku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53768633"/>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Diabetes </a:t>
                      </a:r>
                      <a:r>
                        <a:rPr lang="cs-CZ" sz="1400" b="0" i="0" u="none" strike="noStrike" kern="1200" err="1">
                          <a:solidFill>
                            <a:srgbClr val="000000"/>
                          </a:solidFill>
                          <a:effectLst/>
                          <a:latin typeface="Calibri" panose="020F0502020204030204" pitchFamily="34" charset="0"/>
                          <a:ea typeface="+mn-ea"/>
                          <a:cs typeface="+mn-cs"/>
                        </a:rPr>
                        <a:t>mellitus</a:t>
                      </a:r>
                      <a:endParaRPr lang="cs-CZ" sz="1400" b="0" i="0" u="none" strike="noStrike" kern="1200">
                        <a:solidFill>
                          <a:srgbClr val="000000"/>
                        </a:solidFill>
                        <a:effectLst/>
                        <a:latin typeface="Calibri" panose="020F0502020204030204" pitchFamily="34" charset="0"/>
                        <a:ea typeface="+mn-ea"/>
                        <a:cs typeface="+mn-cs"/>
                      </a:endParaRP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11110435"/>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Sebevražda a sebepoškozování</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2843775"/>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Úrazy</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0558433"/>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žaludku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65746070"/>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jater</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63534870"/>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Hypertenze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99370783"/>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rtu‚ dutiny ústní a hltanu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887370"/>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Jiné a neurčené následky alkoholu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51574895"/>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Dopravní nehody</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23108476"/>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Zhoubný melanom kůže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4795754"/>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močového měchýře</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600866"/>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Covid-19</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0465692"/>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Událost nezjištěného úmyslu</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91687908"/>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ZN hrdla děložního</a:t>
                      </a:r>
                    </a:p>
                  </a:txBody>
                  <a:tcPr marL="7620" marR="7620" marT="762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82283226"/>
                  </a:ext>
                </a:extLst>
              </a:tr>
              <a:tr h="265197">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1400" b="0" i="0" u="none" strike="noStrike" kern="1200">
                          <a:solidFill>
                            <a:srgbClr val="000000"/>
                          </a:solidFill>
                          <a:effectLst/>
                          <a:latin typeface="Calibri" panose="020F0502020204030204" pitchFamily="34" charset="0"/>
                          <a:ea typeface="+mn-ea"/>
                          <a:cs typeface="+mn-cs"/>
                        </a:rPr>
                        <a:t>Jiné</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84165"/>
                  </a:ext>
                </a:extLst>
              </a:tr>
            </a:tbl>
          </a:graphicData>
        </a:graphic>
      </p:graphicFrame>
    </p:spTree>
    <p:extLst>
      <p:ext uri="{BB962C8B-B14F-4D97-AF65-F5344CB8AC3E}">
        <p14:creationId xmlns:p14="http://schemas.microsoft.com/office/powerpoint/2010/main" val="11156816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A379B1-6978-3EBD-2804-2E2F3BEFBD2C}"/>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9612FCD2-D7FD-F6AC-67E2-835FB6117182}"/>
              </a:ext>
            </a:extLst>
          </p:cNvPr>
          <p:cNvSpPr/>
          <p:nvPr/>
        </p:nvSpPr>
        <p:spPr>
          <a:xfrm>
            <a:off x="5359929" y="5046486"/>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FA805661-FF4D-4C12-AACC-4191E8274E08}"/>
              </a:ext>
            </a:extLst>
          </p:cNvPr>
          <p:cNvSpPr txBox="1"/>
          <p:nvPr/>
        </p:nvSpPr>
        <p:spPr>
          <a:xfrm>
            <a:off x="4085009" y="8246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2.</a:t>
            </a:r>
          </a:p>
        </p:txBody>
      </p:sp>
      <p:pic>
        <p:nvPicPr>
          <p:cNvPr id="6" name="Obrázek 5" descr="Obsah obrázku zbraň, kruh, šipka&#10;&#10;Popis byl vytvořen automaticky">
            <a:extLst>
              <a:ext uri="{FF2B5EF4-FFF2-40B4-BE49-F238E27FC236}">
                <a16:creationId xmlns:a16="http://schemas.microsoft.com/office/drawing/2014/main" id="{138740E3-8A99-AD4E-2D04-0FBBC9D33BBF}"/>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827849" y="490839"/>
            <a:ext cx="1811178" cy="1811178"/>
          </a:xfrm>
          <a:prstGeom prst="rect">
            <a:avLst/>
          </a:prstGeom>
        </p:spPr>
      </p:pic>
      <p:sp>
        <p:nvSpPr>
          <p:cNvPr id="8" name="TextovéPole 7">
            <a:extLst>
              <a:ext uri="{FF2B5EF4-FFF2-40B4-BE49-F238E27FC236}">
                <a16:creationId xmlns:a16="http://schemas.microsoft.com/office/drawing/2014/main" id="{D8AB629A-83DE-AE95-64C7-70BCD5504555}"/>
              </a:ext>
            </a:extLst>
          </p:cNvPr>
          <p:cNvSpPr txBox="1"/>
          <p:nvPr/>
        </p:nvSpPr>
        <p:spPr>
          <a:xfrm>
            <a:off x="1071465" y="2791666"/>
            <a:ext cx="10049068" cy="21236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Organizované (populační) preventivní programy -&gt; velká šance na zlepšení zdraví a úsporu financí </a:t>
            </a:r>
            <a:r>
              <a:rPr kumimoji="0" lang="cs-CZ" sz="4400" b="1" i="0" u="none" strike="noStrike" kern="1200" cap="none" spc="0" normalizeH="0" baseline="0" noProof="0" err="1">
                <a:ln>
                  <a:noFill/>
                </a:ln>
                <a:solidFill>
                  <a:srgbClr val="2E5980"/>
                </a:solidFill>
                <a:effectLst/>
                <a:uLnTx/>
                <a:uFillTx/>
                <a:latin typeface="Calibri" panose="020F0502020204030204" pitchFamily="34" charset="0"/>
                <a:ea typeface="+mn-ea"/>
                <a:cs typeface="Calibri" panose="020F0502020204030204" pitchFamily="34" charset="0"/>
              </a:rPr>
              <a:t>v.z.p</a:t>
            </a: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t>
            </a:r>
            <a:endParaRPr kumimoji="0" lang="cs-CZ" sz="44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DF42ECAC-A7F3-1EAB-EC02-C36D25664B41}"/>
              </a:ext>
            </a:extLst>
          </p:cNvPr>
          <p:cNvSpPr txBox="1"/>
          <p:nvPr/>
        </p:nvSpPr>
        <p:spPr>
          <a:xfrm rot="19784851">
            <a:off x="361040" y="963187"/>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pic>
        <p:nvPicPr>
          <p:cNvPr id="4" name="Picture 2">
            <a:extLst>
              <a:ext uri="{FF2B5EF4-FFF2-40B4-BE49-F238E27FC236}">
                <a16:creationId xmlns:a16="http://schemas.microsoft.com/office/drawing/2014/main" id="{7157F8DB-10AE-4C84-7049-BA63D1E1020A}"/>
              </a:ext>
            </a:extLst>
          </p:cNvPr>
          <p:cNvPicPr>
            <a:picLocks noChangeAspect="1"/>
          </p:cNvPicPr>
          <p:nvPr/>
        </p:nvPicPr>
        <p:blipFill>
          <a:blip r:embed="rId3"/>
          <a:stretch>
            <a:fillRect/>
          </a:stretch>
        </p:blipFill>
        <p:spPr>
          <a:xfrm>
            <a:off x="10220149" y="365383"/>
            <a:ext cx="1451723" cy="595593"/>
          </a:xfrm>
          <a:prstGeom prst="rect">
            <a:avLst/>
          </a:prstGeom>
        </p:spPr>
      </p:pic>
    </p:spTree>
    <p:extLst>
      <p:ext uri="{BB962C8B-B14F-4D97-AF65-F5344CB8AC3E}">
        <p14:creationId xmlns:p14="http://schemas.microsoft.com/office/powerpoint/2010/main" val="189536684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a:extLst>
              <a:ext uri="{FF2B5EF4-FFF2-40B4-BE49-F238E27FC236}">
                <a16:creationId xmlns:a16="http://schemas.microsoft.com/office/drawing/2014/main" id="{A61416C7-0417-E2D3-D176-79E04997DCB4}"/>
              </a:ext>
            </a:extLst>
          </p:cNvPr>
          <p:cNvSpPr txBox="1"/>
          <p:nvPr/>
        </p:nvSpPr>
        <p:spPr>
          <a:xfrm>
            <a:off x="602428" y="255187"/>
            <a:ext cx="11123407" cy="42165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a:ln>
                  <a:noFill/>
                </a:ln>
                <a:solidFill>
                  <a:srgbClr val="003A63"/>
                </a:solidFill>
                <a:effectLst/>
                <a:uLnTx/>
                <a:uFillTx/>
                <a:latin typeface="Calibri" panose="020F0502020204030204"/>
                <a:ea typeface="+mn-ea"/>
                <a:cs typeface="+mn-cs"/>
              </a:rPr>
              <a:t>V </a:t>
            </a:r>
            <a:r>
              <a:rPr lang="cs-CZ" sz="4000" b="1">
                <a:solidFill>
                  <a:srgbClr val="003A63"/>
                </a:solidFill>
                <a:latin typeface="Calibri" panose="020F0502020204030204"/>
              </a:rPr>
              <a:t>LBK</a:t>
            </a:r>
            <a:r>
              <a:rPr kumimoji="0" lang="cs-CZ" sz="4000" b="1" i="0" u="none" strike="noStrike" kern="1200" cap="none" spc="0" normalizeH="0" baseline="0" noProof="0">
                <a:ln>
                  <a:noFill/>
                </a:ln>
                <a:solidFill>
                  <a:srgbClr val="003A63"/>
                </a:solidFill>
                <a:effectLst/>
                <a:uLnTx/>
                <a:uFillTx/>
                <a:latin typeface="Calibri" panose="020F0502020204030204"/>
                <a:ea typeface="+mn-ea"/>
                <a:cs typeface="+mn-cs"/>
              </a:rPr>
              <a:t> jsou dostupné všechny onkologické screeningové programy, avšak pokrytí populace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a:ln>
                  <a:noFill/>
                </a:ln>
                <a:solidFill>
                  <a:srgbClr val="003A63"/>
                </a:solidFill>
                <a:effectLst/>
                <a:uLnTx/>
                <a:uFillTx/>
                <a:latin typeface="Calibri" panose="020F0502020204030204"/>
                <a:ea typeface="+mn-ea"/>
                <a:cs typeface="+mn-cs"/>
              </a:rPr>
              <a:t>se významně liší mezi okresy.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4000" b="1" i="0" u="none" strike="noStrike" kern="1200" cap="none" spc="0" normalizeH="0" baseline="0" noProof="0">
              <a:ln>
                <a:noFill/>
              </a:ln>
              <a:solidFill>
                <a:srgbClr val="003A63"/>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n-ea"/>
                <a:cs typeface="+mn-cs"/>
              </a:rPr>
              <a:t>Stále se významná část občanů screeningových programů neúčastní a riskuje tak záchyt nádorového onemocnění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D71440"/>
                </a:solidFill>
                <a:effectLst/>
                <a:uLnTx/>
                <a:uFillTx/>
                <a:latin typeface="Calibri" panose="020F0502020204030204"/>
                <a:ea typeface="+mn-ea"/>
                <a:cs typeface="+mn-cs"/>
              </a:rPr>
              <a:t>v pokročilém stadiu, s nižší šancí na úplné vyléčení. </a:t>
            </a:r>
          </a:p>
        </p:txBody>
      </p:sp>
      <p:sp>
        <p:nvSpPr>
          <p:cNvPr id="6" name="TextovéPole 5">
            <a:extLst>
              <a:ext uri="{FF2B5EF4-FFF2-40B4-BE49-F238E27FC236}">
                <a16:creationId xmlns:a16="http://schemas.microsoft.com/office/drawing/2014/main" id="{86BBD3B1-F95F-EA55-6732-6BD3896AFDC5}"/>
              </a:ext>
            </a:extLst>
          </p:cNvPr>
          <p:cNvSpPr txBox="1"/>
          <p:nvPr/>
        </p:nvSpPr>
        <p:spPr>
          <a:xfrm>
            <a:off x="-50202" y="3043270"/>
            <a:ext cx="1032734"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a:t>
            </a:r>
          </a:p>
        </p:txBody>
      </p:sp>
      <p:graphicFrame>
        <p:nvGraphicFramePr>
          <p:cNvPr id="8" name="Tabulka 7">
            <a:extLst>
              <a:ext uri="{FF2B5EF4-FFF2-40B4-BE49-F238E27FC236}">
                <a16:creationId xmlns:a16="http://schemas.microsoft.com/office/drawing/2014/main" id="{E8C47B67-D248-57BA-AE01-788EDE5DA820}"/>
              </a:ext>
            </a:extLst>
          </p:cNvPr>
          <p:cNvGraphicFramePr>
            <a:graphicFrameLocks noGrp="1"/>
          </p:cNvGraphicFramePr>
          <p:nvPr/>
        </p:nvGraphicFramePr>
        <p:xfrm>
          <a:off x="2947968" y="4586379"/>
          <a:ext cx="8685420" cy="1493520"/>
        </p:xfrm>
        <a:graphic>
          <a:graphicData uri="http://schemas.openxmlformats.org/drawingml/2006/table">
            <a:tbl>
              <a:tblPr firstRow="1" bandRow="1">
                <a:tableStyleId>{5C22544A-7EE6-4342-B048-85BDC9FD1C3A}</a:tableStyleId>
              </a:tblPr>
              <a:tblGrid>
                <a:gridCol w="2597421">
                  <a:extLst>
                    <a:ext uri="{9D8B030D-6E8A-4147-A177-3AD203B41FA5}">
                      <a16:colId xmlns:a16="http://schemas.microsoft.com/office/drawing/2014/main" val="3415418881"/>
                    </a:ext>
                  </a:extLst>
                </a:gridCol>
                <a:gridCol w="2861534">
                  <a:extLst>
                    <a:ext uri="{9D8B030D-6E8A-4147-A177-3AD203B41FA5}">
                      <a16:colId xmlns:a16="http://schemas.microsoft.com/office/drawing/2014/main" val="2667853628"/>
                    </a:ext>
                  </a:extLst>
                </a:gridCol>
                <a:gridCol w="3226465">
                  <a:extLst>
                    <a:ext uri="{9D8B030D-6E8A-4147-A177-3AD203B41FA5}">
                      <a16:colId xmlns:a16="http://schemas.microsoft.com/office/drawing/2014/main" val="1343854346"/>
                    </a:ext>
                  </a:extLst>
                </a:gridCol>
              </a:tblGrid>
              <a:tr h="370840">
                <a:tc>
                  <a:txBody>
                    <a:bodyPr/>
                    <a:lstStyle/>
                    <a:p>
                      <a:pPr algn="ctr"/>
                      <a:r>
                        <a:rPr lang="cs-CZ" sz="1800" err="1">
                          <a:solidFill>
                            <a:schemeClr val="tx1"/>
                          </a:solidFill>
                        </a:rPr>
                        <a:t>Scr</a:t>
                      </a:r>
                      <a:r>
                        <a:rPr lang="cs-CZ" sz="1800">
                          <a:solidFill>
                            <a:schemeClr val="tx1"/>
                          </a:solidFill>
                        </a:rPr>
                        <a:t>. nádorů </a:t>
                      </a:r>
                    </a:p>
                    <a:p>
                      <a:pPr algn="ctr"/>
                      <a:r>
                        <a:rPr lang="cs-CZ" sz="1800">
                          <a:solidFill>
                            <a:schemeClr val="tx1"/>
                          </a:solidFill>
                        </a:rPr>
                        <a:t>prsu (tříletý interval, ženy ve věku 45–69 let)</a:t>
                      </a:r>
                    </a:p>
                  </a:txBody>
                  <a:tcP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800" err="1">
                          <a:solidFill>
                            <a:schemeClr val="tx1"/>
                          </a:solidFill>
                        </a:rPr>
                        <a:t>Scr</a:t>
                      </a:r>
                      <a:r>
                        <a:rPr lang="cs-CZ" sz="1800">
                          <a:solidFill>
                            <a:schemeClr val="tx1"/>
                          </a:solidFill>
                        </a:rPr>
                        <a:t>. nádorů hrdla děložního (tříletý interval, ženy ve věku 25–59 let)</a:t>
                      </a:r>
                    </a:p>
                  </a:txBody>
                  <a:tcP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800" err="1">
                          <a:solidFill>
                            <a:schemeClr val="tx1"/>
                          </a:solidFill>
                        </a:rPr>
                        <a:t>Scr</a:t>
                      </a:r>
                      <a:r>
                        <a:rPr lang="cs-CZ" sz="1800">
                          <a:solidFill>
                            <a:schemeClr val="tx1"/>
                          </a:solidFill>
                        </a:rPr>
                        <a:t>. nádorů tlustého střeva a konečníku (standardní interval, osoby ve věku 50 a více let)</a:t>
                      </a:r>
                    </a:p>
                  </a:txBody>
                  <a:tcPr>
                    <a:solidFill>
                      <a:schemeClr val="bg1"/>
                    </a:solidFill>
                  </a:tcPr>
                </a:tc>
                <a:extLst>
                  <a:ext uri="{0D108BD9-81ED-4DB2-BD59-A6C34878D82A}">
                    <a16:rowId xmlns:a16="http://schemas.microsoft.com/office/drawing/2014/main" val="2425770819"/>
                  </a:ext>
                </a:extLst>
              </a:tr>
              <a:tr h="370840">
                <a:tc>
                  <a:txBody>
                    <a:bodyPr/>
                    <a:lstStyle/>
                    <a:p>
                      <a:pPr algn="ctr"/>
                      <a:r>
                        <a:rPr lang="cs-CZ" sz="3200" b="1">
                          <a:solidFill>
                            <a:schemeClr val="tx1"/>
                          </a:solidFill>
                        </a:rPr>
                        <a:t>69 %/70 %</a:t>
                      </a:r>
                    </a:p>
                  </a:txBody>
                  <a:tcPr>
                    <a:solidFill>
                      <a:schemeClr val="bg1"/>
                    </a:solidFill>
                  </a:tcPr>
                </a:tc>
                <a:tc>
                  <a:txBody>
                    <a:bodyPr/>
                    <a:lstStyle/>
                    <a:p>
                      <a:pPr algn="ctr"/>
                      <a:r>
                        <a:rPr lang="cs-CZ" sz="3200" b="1">
                          <a:solidFill>
                            <a:schemeClr val="tx1"/>
                          </a:solidFill>
                        </a:rPr>
                        <a:t>78 %/79 %</a:t>
                      </a:r>
                    </a:p>
                  </a:txBody>
                  <a:tcPr>
                    <a:solidFill>
                      <a:schemeClr val="bg1"/>
                    </a:solidFill>
                  </a:tcPr>
                </a:tc>
                <a:tc>
                  <a:txBody>
                    <a:bodyPr/>
                    <a:lstStyle/>
                    <a:p>
                      <a:pPr algn="ctr"/>
                      <a:r>
                        <a:rPr lang="cs-CZ" sz="3200" b="1">
                          <a:solidFill>
                            <a:schemeClr val="tx1"/>
                          </a:solidFill>
                        </a:rPr>
                        <a:t>33 %/31 %</a:t>
                      </a:r>
                    </a:p>
                  </a:txBody>
                  <a:tcPr>
                    <a:solidFill>
                      <a:schemeClr val="bg1"/>
                    </a:solidFill>
                  </a:tcPr>
                </a:tc>
                <a:extLst>
                  <a:ext uri="{0D108BD9-81ED-4DB2-BD59-A6C34878D82A}">
                    <a16:rowId xmlns:a16="http://schemas.microsoft.com/office/drawing/2014/main" val="4112490777"/>
                  </a:ext>
                </a:extLst>
              </a:tr>
            </a:tbl>
          </a:graphicData>
        </a:graphic>
      </p:graphicFrame>
      <p:sp>
        <p:nvSpPr>
          <p:cNvPr id="9" name="TextovéPole 8">
            <a:extLst>
              <a:ext uri="{FF2B5EF4-FFF2-40B4-BE49-F238E27FC236}">
                <a16:creationId xmlns:a16="http://schemas.microsoft.com/office/drawing/2014/main" id="{BB214CED-547E-46F8-9539-88A0E52920A0}"/>
              </a:ext>
            </a:extLst>
          </p:cNvPr>
          <p:cNvSpPr txBox="1"/>
          <p:nvPr/>
        </p:nvSpPr>
        <p:spPr>
          <a:xfrm>
            <a:off x="254498" y="4586379"/>
            <a:ext cx="2693469" cy="12003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Účast ve screeningu </a:t>
            </a:r>
          </a:p>
          <a:p>
            <a:pPr lvl="0" algn="r">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a:t>
            </a:r>
            <a:r>
              <a:rPr lang="cs-CZ" sz="2400" b="1">
                <a:solidFill>
                  <a:prstClr val="black"/>
                </a:solidFill>
              </a:rPr>
              <a:t>pokrytí cílové populace LBK / ČR</a:t>
            </a: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384428953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50150DC-2403-522B-1538-AB0471387194}"/>
              </a:ext>
            </a:extLst>
          </p:cNvPr>
          <p:cNvSpPr>
            <a:spLocks noGrp="1"/>
          </p:cNvSpPr>
          <p:nvPr>
            <p:ph type="title"/>
          </p:nvPr>
        </p:nvSpPr>
        <p:spPr>
          <a:xfrm>
            <a:off x="272590" y="160258"/>
            <a:ext cx="11386173" cy="538364"/>
          </a:xfrm>
        </p:spPr>
        <p:txBody>
          <a:bodyPr/>
          <a:lstStyle/>
          <a:p>
            <a:r>
              <a:rPr lang="cs-CZ" dirty="0">
                <a:solidFill>
                  <a:srgbClr val="002060"/>
                </a:solidFill>
              </a:rPr>
              <a:t>Dlouhodobé onkologické screeningy jsou podporovány. </a:t>
            </a:r>
            <a:br>
              <a:rPr lang="cs-CZ" dirty="0">
                <a:solidFill>
                  <a:srgbClr val="002060"/>
                </a:solidFill>
              </a:rPr>
            </a:br>
            <a:r>
              <a:rPr lang="cs-CZ" dirty="0">
                <a:solidFill>
                  <a:srgbClr val="002060"/>
                </a:solidFill>
              </a:rPr>
              <a:t>Příkladem úspěchu je klesající mortalita tří hlavních </a:t>
            </a:r>
            <a:r>
              <a:rPr lang="cs-CZ" dirty="0" err="1">
                <a:solidFill>
                  <a:srgbClr val="002060"/>
                </a:solidFill>
              </a:rPr>
              <a:t>preventabilních</a:t>
            </a:r>
            <a:r>
              <a:rPr lang="cs-CZ" dirty="0">
                <a:solidFill>
                  <a:srgbClr val="002060"/>
                </a:solidFill>
              </a:rPr>
              <a:t> nádorů. </a:t>
            </a:r>
          </a:p>
        </p:txBody>
      </p:sp>
      <p:sp>
        <p:nvSpPr>
          <p:cNvPr id="3" name="TextovéPole 2">
            <a:extLst>
              <a:ext uri="{FF2B5EF4-FFF2-40B4-BE49-F238E27FC236}">
                <a16:creationId xmlns:a16="http://schemas.microsoft.com/office/drawing/2014/main" id="{A1DADB98-B914-0A9C-83DF-427028EFFA00}"/>
              </a:ext>
            </a:extLst>
          </p:cNvPr>
          <p:cNvSpPr txBox="1"/>
          <p:nvPr/>
        </p:nvSpPr>
        <p:spPr>
          <a:xfrm>
            <a:off x="703624" y="1862717"/>
            <a:ext cx="347507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ZN prsu</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(C50) u žen </a:t>
            </a:r>
          </a:p>
        </p:txBody>
      </p:sp>
      <p:sp>
        <p:nvSpPr>
          <p:cNvPr id="4" name="TextovéPole 3">
            <a:extLst>
              <a:ext uri="{FF2B5EF4-FFF2-40B4-BE49-F238E27FC236}">
                <a16:creationId xmlns:a16="http://schemas.microsoft.com/office/drawing/2014/main" id="{CDC02E70-1149-CF42-E42B-FB1C02B24692}"/>
              </a:ext>
            </a:extLst>
          </p:cNvPr>
          <p:cNvSpPr txBox="1"/>
          <p:nvPr/>
        </p:nvSpPr>
        <p:spPr>
          <a:xfrm>
            <a:off x="4477413" y="1882818"/>
            <a:ext cx="347507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ZN </a:t>
            </a:r>
            <a:r>
              <a:rPr kumimoji="0" lang="cs-CZ" sz="2400" b="1" i="0" u="none" strike="noStrike" kern="1200" cap="none" spc="0" normalizeH="0" baseline="0" noProof="0" err="1">
                <a:ln>
                  <a:noFill/>
                </a:ln>
                <a:solidFill>
                  <a:prstClr val="black"/>
                </a:solidFill>
                <a:effectLst/>
                <a:uLnTx/>
                <a:uFillTx/>
                <a:latin typeface="Calibri" panose="020F0502020204030204"/>
                <a:ea typeface="+mn-ea"/>
                <a:cs typeface="+mn-cs"/>
              </a:rPr>
              <a:t>kolorekta</a:t>
            </a: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 (C18–C20)</a:t>
            </a:r>
          </a:p>
        </p:txBody>
      </p:sp>
      <p:sp>
        <p:nvSpPr>
          <p:cNvPr id="5" name="TextovéPole 4">
            <a:extLst>
              <a:ext uri="{FF2B5EF4-FFF2-40B4-BE49-F238E27FC236}">
                <a16:creationId xmlns:a16="http://schemas.microsoft.com/office/drawing/2014/main" id="{A36D3138-309B-EE27-0AEE-2F47CE4A33B7}"/>
              </a:ext>
            </a:extLst>
          </p:cNvPr>
          <p:cNvSpPr txBox="1"/>
          <p:nvPr/>
        </p:nvSpPr>
        <p:spPr>
          <a:xfrm>
            <a:off x="8367885" y="1847535"/>
            <a:ext cx="347507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ZN hrdla děložního (C53)</a:t>
            </a:r>
          </a:p>
        </p:txBody>
      </p:sp>
      <p:graphicFrame>
        <p:nvGraphicFramePr>
          <p:cNvPr id="6" name="Object 2">
            <a:extLst>
              <a:ext uri="{FF2B5EF4-FFF2-40B4-BE49-F238E27FC236}">
                <a16:creationId xmlns:a16="http://schemas.microsoft.com/office/drawing/2014/main" id="{F6D867A1-A9E2-5218-4126-EDAA6B8F5011}"/>
              </a:ext>
            </a:extLst>
          </p:cNvPr>
          <p:cNvGraphicFramePr>
            <a:graphicFrameLocks noChangeAspect="1"/>
          </p:cNvGraphicFramePr>
          <p:nvPr/>
        </p:nvGraphicFramePr>
        <p:xfrm>
          <a:off x="8107709" y="2629128"/>
          <a:ext cx="3732571" cy="354280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Object 2">
            <a:extLst>
              <a:ext uri="{FF2B5EF4-FFF2-40B4-BE49-F238E27FC236}">
                <a16:creationId xmlns:a16="http://schemas.microsoft.com/office/drawing/2014/main" id="{8A19E759-B4FE-72CA-F70C-E9908C460F1D}"/>
              </a:ext>
            </a:extLst>
          </p:cNvPr>
          <p:cNvGraphicFramePr>
            <a:graphicFrameLocks noChangeAspect="1"/>
          </p:cNvGraphicFramePr>
          <p:nvPr/>
        </p:nvGraphicFramePr>
        <p:xfrm>
          <a:off x="4198209" y="2688752"/>
          <a:ext cx="3732571" cy="3542803"/>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ovéPole 44">
            <a:extLst>
              <a:ext uri="{FF2B5EF4-FFF2-40B4-BE49-F238E27FC236}">
                <a16:creationId xmlns:a16="http://schemas.microsoft.com/office/drawing/2014/main" id="{59A5B7B2-47AB-53D8-5C60-890DD5D350E8}"/>
              </a:ext>
            </a:extLst>
          </p:cNvPr>
          <p:cNvSpPr txBox="1">
            <a:spLocks noChangeArrowheads="1"/>
          </p:cNvSpPr>
          <p:nvPr/>
        </p:nvSpPr>
        <p:spPr bwMode="auto">
          <a:xfrm>
            <a:off x="7013822" y="4067045"/>
            <a:ext cx="781516" cy="338554"/>
          </a:xfrm>
          <a:prstGeom prst="rect">
            <a:avLst/>
          </a:prstGeom>
          <a:solidFill>
            <a:srgbClr val="0000FF"/>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a:ea typeface="+mn-ea"/>
                <a:cs typeface="+mn-cs"/>
              </a:rPr>
              <a:t>– 8 %</a:t>
            </a:r>
          </a:p>
        </p:txBody>
      </p:sp>
      <p:sp>
        <p:nvSpPr>
          <p:cNvPr id="9" name="TextovéPole 45">
            <a:extLst>
              <a:ext uri="{FF2B5EF4-FFF2-40B4-BE49-F238E27FC236}">
                <a16:creationId xmlns:a16="http://schemas.microsoft.com/office/drawing/2014/main" id="{AE22BCE6-DCA6-1A9A-431B-1A694D880215}"/>
              </a:ext>
            </a:extLst>
          </p:cNvPr>
          <p:cNvSpPr txBox="1">
            <a:spLocks noChangeArrowheads="1"/>
          </p:cNvSpPr>
          <p:nvPr/>
        </p:nvSpPr>
        <p:spPr bwMode="auto">
          <a:xfrm>
            <a:off x="7013822" y="5031542"/>
            <a:ext cx="781516" cy="338554"/>
          </a:xfrm>
          <a:prstGeom prst="rect">
            <a:avLst/>
          </a:prstGeom>
          <a:solidFill>
            <a:schemeClr val="tx1"/>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rPr>
              <a:t>– 36 %</a:t>
            </a:r>
          </a:p>
        </p:txBody>
      </p:sp>
      <p:graphicFrame>
        <p:nvGraphicFramePr>
          <p:cNvPr id="10" name="Object 2">
            <a:extLst>
              <a:ext uri="{FF2B5EF4-FFF2-40B4-BE49-F238E27FC236}">
                <a16:creationId xmlns:a16="http://schemas.microsoft.com/office/drawing/2014/main" id="{662040DC-268C-5BAF-139E-62A6B7D8B36F}"/>
              </a:ext>
            </a:extLst>
          </p:cNvPr>
          <p:cNvGraphicFramePr>
            <a:graphicFrameLocks noChangeAspect="1"/>
          </p:cNvGraphicFramePr>
          <p:nvPr/>
        </p:nvGraphicFramePr>
        <p:xfrm>
          <a:off x="270927" y="2688752"/>
          <a:ext cx="3732571" cy="3542803"/>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 Box 7">
            <a:extLst>
              <a:ext uri="{FF2B5EF4-FFF2-40B4-BE49-F238E27FC236}">
                <a16:creationId xmlns:a16="http://schemas.microsoft.com/office/drawing/2014/main" id="{056EC8F5-4412-427F-851A-03804F500699}"/>
              </a:ext>
            </a:extLst>
          </p:cNvPr>
          <p:cNvSpPr txBox="1">
            <a:spLocks noChangeArrowheads="1"/>
          </p:cNvSpPr>
          <p:nvPr/>
        </p:nvSpPr>
        <p:spPr bwMode="auto">
          <a:xfrm rot="16200000">
            <a:off x="-1553347" y="4233363"/>
            <a:ext cx="3384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rPr>
              <a:t>Počet na 100 000 žen</a:t>
            </a:r>
          </a:p>
        </p:txBody>
      </p:sp>
      <p:sp>
        <p:nvSpPr>
          <p:cNvPr id="12" name="TextovéPole 44">
            <a:extLst>
              <a:ext uri="{FF2B5EF4-FFF2-40B4-BE49-F238E27FC236}">
                <a16:creationId xmlns:a16="http://schemas.microsoft.com/office/drawing/2014/main" id="{A28A72F5-ED30-F95E-BA11-15FD8F063F6E}"/>
              </a:ext>
            </a:extLst>
          </p:cNvPr>
          <p:cNvSpPr txBox="1">
            <a:spLocks noChangeArrowheads="1"/>
          </p:cNvSpPr>
          <p:nvPr/>
        </p:nvSpPr>
        <p:spPr bwMode="auto">
          <a:xfrm>
            <a:off x="3107486" y="3024262"/>
            <a:ext cx="781200" cy="338554"/>
          </a:xfrm>
          <a:prstGeom prst="rect">
            <a:avLst/>
          </a:prstGeom>
          <a:solidFill>
            <a:srgbClr val="0000FF"/>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a:ea typeface="+mn-ea"/>
                <a:cs typeface="+mn-cs"/>
              </a:rPr>
              <a:t>+ 22 %</a:t>
            </a:r>
          </a:p>
        </p:txBody>
      </p:sp>
      <p:sp>
        <p:nvSpPr>
          <p:cNvPr id="13" name="TextovéPole 45">
            <a:extLst>
              <a:ext uri="{FF2B5EF4-FFF2-40B4-BE49-F238E27FC236}">
                <a16:creationId xmlns:a16="http://schemas.microsoft.com/office/drawing/2014/main" id="{21726F8F-A984-F175-D5AE-86A356376815}"/>
              </a:ext>
            </a:extLst>
          </p:cNvPr>
          <p:cNvSpPr txBox="1">
            <a:spLocks noChangeArrowheads="1"/>
          </p:cNvSpPr>
          <p:nvPr/>
        </p:nvSpPr>
        <p:spPr bwMode="auto">
          <a:xfrm>
            <a:off x="3107486" y="5483919"/>
            <a:ext cx="781200" cy="338554"/>
          </a:xfrm>
          <a:prstGeom prst="rect">
            <a:avLst/>
          </a:prstGeom>
          <a:solidFill>
            <a:schemeClr val="tx1"/>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rPr>
              <a:t>– 30 %</a:t>
            </a:r>
          </a:p>
        </p:txBody>
      </p:sp>
      <p:sp>
        <p:nvSpPr>
          <p:cNvPr id="14" name="Zástupný text 5">
            <a:extLst>
              <a:ext uri="{FF2B5EF4-FFF2-40B4-BE49-F238E27FC236}">
                <a16:creationId xmlns:a16="http://schemas.microsoft.com/office/drawing/2014/main" id="{B84BCAAA-0986-9222-CB39-ADBF6B7A82C6}"/>
              </a:ext>
            </a:extLst>
          </p:cNvPr>
          <p:cNvSpPr txBox="1">
            <a:spLocks/>
          </p:cNvSpPr>
          <p:nvPr/>
        </p:nvSpPr>
        <p:spPr>
          <a:xfrm>
            <a:off x="692103" y="2478871"/>
            <a:ext cx="3120414" cy="369333"/>
          </a:xfrm>
          <a:prstGeom prst="rect">
            <a:avLst/>
          </a:prstGeom>
          <a:solidFill>
            <a:srgbClr val="EC5575"/>
          </a:solidFill>
          <a:ln w="12700">
            <a:noFill/>
          </a:ln>
        </p:spPr>
        <p:txBody>
          <a:bodyPr vert="horz" lIns="91440" tIns="45720" rIns="91440" bIns="45720" rtlCol="0" anchor="ctr">
            <a:norm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a:ln>
                  <a:noFill/>
                </a:ln>
                <a:solidFill>
                  <a:prstClr val="white"/>
                </a:solidFill>
                <a:effectLst/>
                <a:uLnTx/>
                <a:uFillTx/>
                <a:latin typeface="Calibri" panose="020F0502020204030204"/>
                <a:ea typeface="+mn-ea"/>
                <a:cs typeface="+mn-cs"/>
              </a:rPr>
              <a:t>Organizovaný program od roku 2002</a:t>
            </a:r>
          </a:p>
        </p:txBody>
      </p:sp>
      <p:sp>
        <p:nvSpPr>
          <p:cNvPr id="15" name="TextovéPole 44">
            <a:extLst>
              <a:ext uri="{FF2B5EF4-FFF2-40B4-BE49-F238E27FC236}">
                <a16:creationId xmlns:a16="http://schemas.microsoft.com/office/drawing/2014/main" id="{02AC03E4-B0B8-35AE-DCD8-4B23E7BB5A2E}"/>
              </a:ext>
            </a:extLst>
          </p:cNvPr>
          <p:cNvSpPr txBox="1">
            <a:spLocks noChangeArrowheads="1"/>
          </p:cNvSpPr>
          <p:nvPr/>
        </p:nvSpPr>
        <p:spPr bwMode="auto">
          <a:xfrm>
            <a:off x="9902744" y="4569257"/>
            <a:ext cx="782334" cy="338554"/>
          </a:xfrm>
          <a:prstGeom prst="rect">
            <a:avLst/>
          </a:prstGeom>
          <a:solidFill>
            <a:srgbClr val="0000FF"/>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a:ea typeface="+mn-ea"/>
                <a:cs typeface="+mn-cs"/>
              </a:rPr>
              <a:t>– 37 %</a:t>
            </a:r>
          </a:p>
        </p:txBody>
      </p:sp>
      <p:sp>
        <p:nvSpPr>
          <p:cNvPr id="16" name="TextovéPole 45">
            <a:extLst>
              <a:ext uri="{FF2B5EF4-FFF2-40B4-BE49-F238E27FC236}">
                <a16:creationId xmlns:a16="http://schemas.microsoft.com/office/drawing/2014/main" id="{E011A8BE-EE56-9BF3-0317-32B3BFE5CC67}"/>
              </a:ext>
            </a:extLst>
          </p:cNvPr>
          <p:cNvSpPr txBox="1">
            <a:spLocks noChangeArrowheads="1"/>
          </p:cNvSpPr>
          <p:nvPr/>
        </p:nvSpPr>
        <p:spPr bwMode="auto">
          <a:xfrm>
            <a:off x="9928407" y="5415371"/>
            <a:ext cx="781200" cy="338554"/>
          </a:xfrm>
          <a:prstGeom prst="rect">
            <a:avLst/>
          </a:prstGeom>
          <a:solidFill>
            <a:schemeClr val="tx1"/>
          </a:solidFill>
          <a:ln>
            <a:noFill/>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rPr>
              <a:t>– 49 %</a:t>
            </a:r>
          </a:p>
        </p:txBody>
      </p:sp>
      <p:sp>
        <p:nvSpPr>
          <p:cNvPr id="17" name="Zástupný text 5">
            <a:extLst>
              <a:ext uri="{FF2B5EF4-FFF2-40B4-BE49-F238E27FC236}">
                <a16:creationId xmlns:a16="http://schemas.microsoft.com/office/drawing/2014/main" id="{566EC1AC-2957-61BA-EF91-F258C9ED0432}"/>
              </a:ext>
            </a:extLst>
          </p:cNvPr>
          <p:cNvSpPr txBox="1">
            <a:spLocks/>
          </p:cNvSpPr>
          <p:nvPr/>
        </p:nvSpPr>
        <p:spPr>
          <a:xfrm>
            <a:off x="4614670" y="2478871"/>
            <a:ext cx="3120414" cy="369333"/>
          </a:xfrm>
          <a:prstGeom prst="rect">
            <a:avLst/>
          </a:prstGeom>
          <a:solidFill>
            <a:srgbClr val="00968E"/>
          </a:solidFill>
          <a:ln w="12700">
            <a:noFill/>
          </a:ln>
        </p:spPr>
        <p:txBody>
          <a:bodyPr vert="horz" lIns="91440" tIns="45720" rIns="91440" bIns="45720" rtlCol="0" anchor="ctr">
            <a:norm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a:ln>
                  <a:noFill/>
                </a:ln>
                <a:solidFill>
                  <a:prstClr val="white"/>
                </a:solidFill>
                <a:effectLst/>
                <a:uLnTx/>
                <a:uFillTx/>
                <a:latin typeface="Calibri" panose="020F0502020204030204"/>
                <a:ea typeface="+mn-ea"/>
                <a:cs typeface="+mn-cs"/>
              </a:rPr>
              <a:t>Organizovaný program od roku 2000</a:t>
            </a:r>
          </a:p>
        </p:txBody>
      </p:sp>
      <p:sp>
        <p:nvSpPr>
          <p:cNvPr id="18" name="Zástupný text 5">
            <a:extLst>
              <a:ext uri="{FF2B5EF4-FFF2-40B4-BE49-F238E27FC236}">
                <a16:creationId xmlns:a16="http://schemas.microsoft.com/office/drawing/2014/main" id="{D1CC0816-EBA6-0DD1-FA1D-376DDCA5942F}"/>
              </a:ext>
            </a:extLst>
          </p:cNvPr>
          <p:cNvSpPr txBox="1">
            <a:spLocks/>
          </p:cNvSpPr>
          <p:nvPr/>
        </p:nvSpPr>
        <p:spPr>
          <a:xfrm>
            <a:off x="8521496" y="2444461"/>
            <a:ext cx="3120414" cy="369333"/>
          </a:xfrm>
          <a:prstGeom prst="rect">
            <a:avLst/>
          </a:prstGeom>
          <a:solidFill>
            <a:srgbClr val="FFC000"/>
          </a:solidFill>
          <a:ln w="12700">
            <a:noFill/>
          </a:ln>
        </p:spPr>
        <p:txBody>
          <a:bodyPr vert="horz" lIns="91440" tIns="45720" rIns="91440" bIns="45720" rtlCol="0" anchor="ctr">
            <a:norm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Organizovaný program od roku 2008</a:t>
            </a:r>
          </a:p>
        </p:txBody>
      </p:sp>
      <p:sp>
        <p:nvSpPr>
          <p:cNvPr id="19" name="Text Box 6">
            <a:extLst>
              <a:ext uri="{FF2B5EF4-FFF2-40B4-BE49-F238E27FC236}">
                <a16:creationId xmlns:a16="http://schemas.microsoft.com/office/drawing/2014/main" id="{75E54836-05FF-56D2-ED1C-1AFFF2B9FB73}"/>
              </a:ext>
            </a:extLst>
          </p:cNvPr>
          <p:cNvSpPr txBox="1">
            <a:spLocks noChangeArrowheads="1"/>
          </p:cNvSpPr>
          <p:nvPr/>
        </p:nvSpPr>
        <p:spPr bwMode="auto">
          <a:xfrm>
            <a:off x="2522999" y="6304165"/>
            <a:ext cx="1425236" cy="276999"/>
          </a:xfrm>
          <a:prstGeom prst="rect">
            <a:avLst/>
          </a:prstGeom>
          <a:solidFill>
            <a:srgbClr val="0000FF"/>
          </a:solidFill>
          <a:ln>
            <a:noFill/>
          </a:ln>
        </p:spPr>
        <p:txBody>
          <a:bodyPr wrap="square" lIns="0" tIns="0" rIns="0" bIns="0" anchor="ct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cs-CZ" altLang="cs-CZ" sz="1800" b="1"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incidence</a:t>
            </a:r>
            <a:r>
              <a:rPr kumimoji="0" lang="cs-CZ" altLang="cs-CZ" sz="1800" b="1" i="0" u="none" strike="noStrike" kern="1200" cap="none" spc="0" normalizeH="0" baseline="30000" noProof="0">
                <a:ln>
                  <a:noFill/>
                </a:ln>
                <a:solidFill>
                  <a:prstClr val="white"/>
                </a:solidFill>
                <a:effectLst/>
                <a:uLnTx/>
                <a:uFillTx/>
                <a:latin typeface="Calibri" panose="020F0502020204030204"/>
                <a:ea typeface="+mn-ea"/>
                <a:cs typeface="Arial" panose="020B0604020202020204" pitchFamily="34" charset="0"/>
              </a:rPr>
              <a:t>1</a:t>
            </a:r>
          </a:p>
        </p:txBody>
      </p:sp>
      <p:sp>
        <p:nvSpPr>
          <p:cNvPr id="20" name="Text Box 12">
            <a:extLst>
              <a:ext uri="{FF2B5EF4-FFF2-40B4-BE49-F238E27FC236}">
                <a16:creationId xmlns:a16="http://schemas.microsoft.com/office/drawing/2014/main" id="{AEF0D325-0861-D543-F3EE-BD5C7CE34C4B}"/>
              </a:ext>
            </a:extLst>
          </p:cNvPr>
          <p:cNvSpPr txBox="1">
            <a:spLocks noChangeArrowheads="1"/>
          </p:cNvSpPr>
          <p:nvPr/>
        </p:nvSpPr>
        <p:spPr bwMode="auto">
          <a:xfrm>
            <a:off x="4559253" y="6304165"/>
            <a:ext cx="1425236" cy="276999"/>
          </a:xfrm>
          <a:prstGeom prst="rect">
            <a:avLst/>
          </a:prstGeom>
          <a:solidFill>
            <a:schemeClr val="tx1"/>
          </a:solidFill>
          <a:ln>
            <a:noFill/>
          </a:ln>
        </p:spPr>
        <p:txBody>
          <a:bodyPr wrap="square" lIns="0" tIns="0" rIns="0" bIns="0" anchor="ct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cs-CZ" altLang="cs-CZ" sz="1800" b="1"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mortalita</a:t>
            </a:r>
            <a:r>
              <a:rPr kumimoji="0" lang="cs-CZ" altLang="cs-CZ" sz="1800" b="1" i="0" u="none" strike="noStrike" kern="1200" cap="none" spc="0" normalizeH="0" baseline="30000" noProof="0">
                <a:ln>
                  <a:noFill/>
                </a:ln>
                <a:solidFill>
                  <a:prstClr val="white"/>
                </a:solidFill>
                <a:effectLst/>
                <a:uLnTx/>
                <a:uFillTx/>
                <a:latin typeface="Calibri" panose="020F0502020204030204"/>
                <a:ea typeface="+mn-ea"/>
                <a:cs typeface="Arial" panose="020B0604020202020204" pitchFamily="34" charset="0"/>
              </a:rPr>
              <a:t>2</a:t>
            </a:r>
          </a:p>
        </p:txBody>
      </p:sp>
      <p:sp>
        <p:nvSpPr>
          <p:cNvPr id="21" name="Text Box 6">
            <a:extLst>
              <a:ext uri="{FF2B5EF4-FFF2-40B4-BE49-F238E27FC236}">
                <a16:creationId xmlns:a16="http://schemas.microsoft.com/office/drawing/2014/main" id="{3D78B13B-2244-2F39-D2D2-8412A6365E78}"/>
              </a:ext>
            </a:extLst>
          </p:cNvPr>
          <p:cNvSpPr txBox="1">
            <a:spLocks noChangeArrowheads="1"/>
          </p:cNvSpPr>
          <p:nvPr/>
        </p:nvSpPr>
        <p:spPr bwMode="auto">
          <a:xfrm>
            <a:off x="6278674" y="6304165"/>
            <a:ext cx="3909500" cy="246221"/>
          </a:xfrm>
          <a:prstGeom prst="rect">
            <a:avLst/>
          </a:prstGeom>
          <a:solidFill>
            <a:schemeClr val="bg1"/>
          </a:solidFill>
          <a:ln>
            <a:noFill/>
          </a:ln>
        </p:spPr>
        <p:txBody>
          <a:bodyPr wrap="square" lIns="0" tIns="0" rIns="0" bIns="0" anchor="ct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cs-CZ" altLang="cs-CZ" sz="16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trend růstu / poklesu mezi roky 2004–2023</a:t>
            </a:r>
          </a:p>
        </p:txBody>
      </p:sp>
      <p:sp>
        <p:nvSpPr>
          <p:cNvPr id="22" name="Text Box 7">
            <a:extLst>
              <a:ext uri="{FF2B5EF4-FFF2-40B4-BE49-F238E27FC236}">
                <a16:creationId xmlns:a16="http://schemas.microsoft.com/office/drawing/2014/main" id="{28E56872-81BA-38C3-9797-B538DFFA19FC}"/>
              </a:ext>
            </a:extLst>
          </p:cNvPr>
          <p:cNvSpPr txBox="1">
            <a:spLocks noChangeArrowheads="1"/>
          </p:cNvSpPr>
          <p:nvPr/>
        </p:nvSpPr>
        <p:spPr bwMode="auto">
          <a:xfrm rot="16200000">
            <a:off x="2436943" y="4206257"/>
            <a:ext cx="3384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rPr>
              <a:t>Počet na 100 000 osob</a:t>
            </a:r>
          </a:p>
        </p:txBody>
      </p:sp>
      <p:sp>
        <p:nvSpPr>
          <p:cNvPr id="23" name="Text Box 7">
            <a:extLst>
              <a:ext uri="{FF2B5EF4-FFF2-40B4-BE49-F238E27FC236}">
                <a16:creationId xmlns:a16="http://schemas.microsoft.com/office/drawing/2014/main" id="{790F7121-D0B4-8AF8-35B0-46C4FFD04FDD}"/>
              </a:ext>
            </a:extLst>
          </p:cNvPr>
          <p:cNvSpPr txBox="1">
            <a:spLocks noChangeArrowheads="1"/>
          </p:cNvSpPr>
          <p:nvPr/>
        </p:nvSpPr>
        <p:spPr bwMode="auto">
          <a:xfrm rot="16200000">
            <a:off x="6379081" y="4152105"/>
            <a:ext cx="33845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rPr>
              <a:t>Počet na 100 000 žen</a:t>
            </a:r>
          </a:p>
        </p:txBody>
      </p:sp>
      <p:sp>
        <p:nvSpPr>
          <p:cNvPr id="24" name="TextBox 6">
            <a:extLst>
              <a:ext uri="{FF2B5EF4-FFF2-40B4-BE49-F238E27FC236}">
                <a16:creationId xmlns:a16="http://schemas.microsoft.com/office/drawing/2014/main" id="{A7DA41DF-20C7-77CC-C701-14B74BF1D4C8}"/>
              </a:ext>
            </a:extLst>
          </p:cNvPr>
          <p:cNvSpPr txBox="1"/>
          <p:nvPr>
            <p:custDataLst>
              <p:tags r:id="rId1"/>
            </p:custDataLst>
          </p:nvPr>
        </p:nvSpPr>
        <p:spPr>
          <a:xfrm>
            <a:off x="304672" y="862731"/>
            <a:ext cx="685393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1</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Národní onkologický registr,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2</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Český statistický úřad</a:t>
            </a:r>
            <a:endParaRPr kumimoji="0" lang="cs-CZ" sz="14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5" name="TextovéPole 24">
            <a:extLst>
              <a:ext uri="{FF2B5EF4-FFF2-40B4-BE49-F238E27FC236}">
                <a16:creationId xmlns:a16="http://schemas.microsoft.com/office/drawing/2014/main" id="{869F6BED-86E4-AE64-F9AE-E3C9CF10843A}"/>
              </a:ext>
            </a:extLst>
          </p:cNvPr>
          <p:cNvSpPr txBox="1"/>
          <p:nvPr/>
        </p:nvSpPr>
        <p:spPr>
          <a:xfrm>
            <a:off x="4358465" y="1232021"/>
            <a:ext cx="3475070" cy="461665"/>
          </a:xfrm>
          <a:prstGeom prst="rect">
            <a:avLst/>
          </a:prstGeom>
          <a:solidFill>
            <a:schemeClr val="tx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LIBERECKÝ KRAJ</a:t>
            </a:r>
          </a:p>
        </p:txBody>
      </p:sp>
    </p:spTree>
    <p:extLst>
      <p:ext uri="{BB962C8B-B14F-4D97-AF65-F5344CB8AC3E}">
        <p14:creationId xmlns:p14="http://schemas.microsoft.com/office/powerpoint/2010/main" val="39013674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Tabulka 30">
            <a:extLst>
              <a:ext uri="{FF2B5EF4-FFF2-40B4-BE49-F238E27FC236}">
                <a16:creationId xmlns:a16="http://schemas.microsoft.com/office/drawing/2014/main" id="{4A56C5A6-02DE-4FD0-963F-992E58492A52}"/>
              </a:ext>
            </a:extLst>
          </p:cNvPr>
          <p:cNvGraphicFramePr>
            <a:graphicFrameLocks noGrp="1"/>
          </p:cNvGraphicFramePr>
          <p:nvPr>
            <p:custDataLst>
              <p:tags r:id="rId1"/>
            </p:custDataLst>
            <p:extLst>
              <p:ext uri="{D42A27DB-BD31-4B8C-83A1-F6EECF244321}">
                <p14:modId xmlns:p14="http://schemas.microsoft.com/office/powerpoint/2010/main" val="3875584487"/>
              </p:ext>
            </p:extLst>
          </p:nvPr>
        </p:nvGraphicFramePr>
        <p:xfrm>
          <a:off x="344032" y="1592448"/>
          <a:ext cx="3483365" cy="4473612"/>
        </p:xfrm>
        <a:graphic>
          <a:graphicData uri="http://schemas.openxmlformats.org/drawingml/2006/table">
            <a:tbl>
              <a:tblPr>
                <a:tableStyleId>{5C22544A-7EE6-4342-B048-85BDC9FD1C3A}</a:tableStyleId>
              </a:tblPr>
              <a:tblGrid>
                <a:gridCol w="3483365">
                  <a:extLst>
                    <a:ext uri="{9D8B030D-6E8A-4147-A177-3AD203B41FA5}">
                      <a16:colId xmlns:a16="http://schemas.microsoft.com/office/drawing/2014/main" val="385284601"/>
                    </a:ext>
                  </a:extLst>
                </a:gridCol>
              </a:tblGrid>
              <a:tr h="344124">
                <a:tc>
                  <a:txBody>
                    <a:bodyPr/>
                    <a:lstStyle/>
                    <a:p>
                      <a:pPr algn="r" fontAlgn="b"/>
                      <a:r>
                        <a:rPr lang="cs-CZ" sz="1200" b="1" i="0" u="none" strike="noStrike">
                          <a:solidFill>
                            <a:srgbClr val="000000"/>
                          </a:solidFill>
                          <a:effectLst/>
                          <a:latin typeface="+mn-lt"/>
                        </a:rPr>
                        <a:t>prs (C50) u žen</a:t>
                      </a:r>
                    </a:p>
                  </a:txBody>
                  <a:tcPr marL="6350" marR="6350" marT="6350" marB="0" anchor="ctr">
                    <a:noFill/>
                  </a:tcPr>
                </a:tc>
                <a:extLst>
                  <a:ext uri="{0D108BD9-81ED-4DB2-BD59-A6C34878D82A}">
                    <a16:rowId xmlns:a16="http://schemas.microsoft.com/office/drawing/2014/main" val="1075686574"/>
                  </a:ext>
                </a:extLst>
              </a:tr>
              <a:tr h="344124">
                <a:tc>
                  <a:txBody>
                    <a:bodyPr/>
                    <a:lstStyle/>
                    <a:p>
                      <a:pPr algn="r" fontAlgn="b"/>
                      <a:r>
                        <a:rPr lang="cs-CZ" sz="1200" b="1" i="0" u="none" strike="noStrike">
                          <a:solidFill>
                            <a:srgbClr val="000000"/>
                          </a:solidFill>
                          <a:effectLst/>
                          <a:latin typeface="+mn-lt"/>
                        </a:rPr>
                        <a:t>močový měchýř (C67)</a:t>
                      </a:r>
                    </a:p>
                  </a:txBody>
                  <a:tcPr marL="6350" marR="6350" marT="6350" marB="0" anchor="ctr">
                    <a:noFill/>
                  </a:tcPr>
                </a:tc>
                <a:extLst>
                  <a:ext uri="{0D108BD9-81ED-4DB2-BD59-A6C34878D82A}">
                    <a16:rowId xmlns:a16="http://schemas.microsoft.com/office/drawing/2014/main" val="3850114959"/>
                  </a:ext>
                </a:extLst>
              </a:tr>
              <a:tr h="344124">
                <a:tc>
                  <a:txBody>
                    <a:bodyPr/>
                    <a:lstStyle/>
                    <a:p>
                      <a:pPr algn="r" fontAlgn="b"/>
                      <a:r>
                        <a:rPr lang="cs-CZ" sz="1200" b="1" i="0" u="none" strike="noStrike">
                          <a:solidFill>
                            <a:srgbClr val="000000"/>
                          </a:solidFill>
                          <a:effectLst/>
                          <a:latin typeface="+mn-lt"/>
                        </a:rPr>
                        <a:t>prostata (C61)</a:t>
                      </a:r>
                    </a:p>
                  </a:txBody>
                  <a:tcPr marL="6350" marR="6350" marT="6350" marB="0" anchor="ctr">
                    <a:noFill/>
                  </a:tcPr>
                </a:tc>
                <a:extLst>
                  <a:ext uri="{0D108BD9-81ED-4DB2-BD59-A6C34878D82A}">
                    <a16:rowId xmlns:a16="http://schemas.microsoft.com/office/drawing/2014/main" val="1756632621"/>
                  </a:ext>
                </a:extLst>
              </a:tr>
              <a:tr h="344124">
                <a:tc>
                  <a:txBody>
                    <a:bodyPr/>
                    <a:lstStyle/>
                    <a:p>
                      <a:pPr algn="r" fontAlgn="b"/>
                      <a:r>
                        <a:rPr lang="cs-CZ" sz="1200" b="1" i="0" u="none" strike="noStrike">
                          <a:solidFill>
                            <a:srgbClr val="000000"/>
                          </a:solidFill>
                          <a:effectLst/>
                          <a:latin typeface="+mn-lt"/>
                        </a:rPr>
                        <a:t>tělo děložní (C54)</a:t>
                      </a:r>
                    </a:p>
                  </a:txBody>
                  <a:tcPr marL="6350" marR="6350" marT="6350" marB="0" anchor="ctr">
                    <a:noFill/>
                  </a:tcPr>
                </a:tc>
                <a:extLst>
                  <a:ext uri="{0D108BD9-81ED-4DB2-BD59-A6C34878D82A}">
                    <a16:rowId xmlns:a16="http://schemas.microsoft.com/office/drawing/2014/main" val="2256476188"/>
                  </a:ext>
                </a:extLst>
              </a:tr>
              <a:tr h="344124">
                <a:tc>
                  <a:txBody>
                    <a:bodyPr/>
                    <a:lstStyle/>
                    <a:p>
                      <a:pPr algn="r" fontAlgn="b"/>
                      <a:r>
                        <a:rPr lang="cs-CZ" sz="1200" b="1" i="0" u="none" strike="noStrike">
                          <a:solidFill>
                            <a:srgbClr val="000000"/>
                          </a:solidFill>
                          <a:effectLst/>
                          <a:latin typeface="+mn-lt"/>
                        </a:rPr>
                        <a:t>ledvina mimo pánvičku (C64)</a:t>
                      </a:r>
                    </a:p>
                  </a:txBody>
                  <a:tcPr marL="6350" marR="6350" marT="6350" marB="0" anchor="ctr">
                    <a:noFill/>
                  </a:tcPr>
                </a:tc>
                <a:extLst>
                  <a:ext uri="{0D108BD9-81ED-4DB2-BD59-A6C34878D82A}">
                    <a16:rowId xmlns:a16="http://schemas.microsoft.com/office/drawing/2014/main" val="3855510925"/>
                  </a:ext>
                </a:extLst>
              </a:tr>
              <a:tr h="344124">
                <a:tc>
                  <a:txBody>
                    <a:bodyPr/>
                    <a:lstStyle/>
                    <a:p>
                      <a:pPr algn="r" fontAlgn="b"/>
                      <a:r>
                        <a:rPr lang="cs-CZ" sz="1200" b="1" i="0" u="none" strike="noStrike">
                          <a:solidFill>
                            <a:srgbClr val="000000"/>
                          </a:solidFill>
                          <a:effectLst/>
                          <a:latin typeface="+mn-lt"/>
                        </a:rPr>
                        <a:t>hrdlo děložní (C53)</a:t>
                      </a:r>
                    </a:p>
                  </a:txBody>
                  <a:tcPr marL="6350" marR="6350" marT="6350" marB="0" anchor="ctr">
                    <a:noFill/>
                  </a:tcPr>
                </a:tc>
                <a:extLst>
                  <a:ext uri="{0D108BD9-81ED-4DB2-BD59-A6C34878D82A}">
                    <a16:rowId xmlns:a16="http://schemas.microsoft.com/office/drawing/2014/main" val="1309758310"/>
                  </a:ext>
                </a:extLst>
              </a:tr>
              <a:tr h="344124">
                <a:tc>
                  <a:txBody>
                    <a:bodyPr/>
                    <a:lstStyle/>
                    <a:p>
                      <a:pPr algn="r" fontAlgn="b"/>
                      <a:r>
                        <a:rPr lang="cs-CZ" sz="1200" b="1" i="0" u="none" strike="noStrike">
                          <a:solidFill>
                            <a:srgbClr val="000000"/>
                          </a:solidFill>
                          <a:effectLst/>
                          <a:latin typeface="+mn-lt"/>
                        </a:rPr>
                        <a:t>colon (C18)</a:t>
                      </a:r>
                    </a:p>
                  </a:txBody>
                  <a:tcPr marL="6350" marR="6350" marT="6350" marB="0" anchor="ctr">
                    <a:noFill/>
                  </a:tcPr>
                </a:tc>
                <a:extLst>
                  <a:ext uri="{0D108BD9-81ED-4DB2-BD59-A6C34878D82A}">
                    <a16:rowId xmlns:a16="http://schemas.microsoft.com/office/drawing/2014/main" val="3958462713"/>
                  </a:ext>
                </a:extLst>
              </a:tr>
              <a:tr h="344124">
                <a:tc>
                  <a:txBody>
                    <a:bodyPr/>
                    <a:lstStyle/>
                    <a:p>
                      <a:pPr algn="r" fontAlgn="b"/>
                      <a:r>
                        <a:rPr lang="cs-CZ" sz="1200" b="1" i="0" u="none" strike="noStrike">
                          <a:solidFill>
                            <a:srgbClr val="000000"/>
                          </a:solidFill>
                          <a:effectLst/>
                          <a:latin typeface="+mn-lt"/>
                        </a:rPr>
                        <a:t>rectum (C20)</a:t>
                      </a:r>
                    </a:p>
                  </a:txBody>
                  <a:tcPr marL="6350" marR="6350" marT="6350" marB="0" anchor="ctr">
                    <a:noFill/>
                  </a:tcPr>
                </a:tc>
                <a:extLst>
                  <a:ext uri="{0D108BD9-81ED-4DB2-BD59-A6C34878D82A}">
                    <a16:rowId xmlns:a16="http://schemas.microsoft.com/office/drawing/2014/main" val="4140049382"/>
                  </a:ext>
                </a:extLst>
              </a:tr>
              <a:tr h="344124">
                <a:tc>
                  <a:txBody>
                    <a:bodyPr/>
                    <a:lstStyle/>
                    <a:p>
                      <a:pPr algn="r" fontAlgn="b"/>
                      <a:r>
                        <a:rPr lang="cs-CZ" sz="1200" b="1" i="0" u="none" strike="noStrike">
                          <a:solidFill>
                            <a:srgbClr val="000000"/>
                          </a:solidFill>
                          <a:effectLst/>
                          <a:latin typeface="+mn-lt"/>
                        </a:rPr>
                        <a:t>vaječník (C56)</a:t>
                      </a:r>
                    </a:p>
                  </a:txBody>
                  <a:tcPr marL="6350" marR="6350" marT="6350" marB="0" anchor="ctr">
                    <a:noFill/>
                  </a:tcPr>
                </a:tc>
                <a:extLst>
                  <a:ext uri="{0D108BD9-81ED-4DB2-BD59-A6C34878D82A}">
                    <a16:rowId xmlns:a16="http://schemas.microsoft.com/office/drawing/2014/main" val="1925986530"/>
                  </a:ext>
                </a:extLst>
              </a:tr>
              <a:tr h="344124">
                <a:tc>
                  <a:txBody>
                    <a:bodyPr/>
                    <a:lstStyle/>
                    <a:p>
                      <a:pPr algn="r" fontAlgn="b"/>
                      <a:r>
                        <a:rPr lang="cs-CZ" sz="1200" b="1" i="0" u="none" strike="noStrike">
                          <a:solidFill>
                            <a:srgbClr val="000000"/>
                          </a:solidFill>
                          <a:effectLst/>
                          <a:latin typeface="+mn-lt"/>
                        </a:rPr>
                        <a:t>žaludek (C16)</a:t>
                      </a:r>
                    </a:p>
                  </a:txBody>
                  <a:tcPr marL="6350" marR="6350" marT="6350" marB="0" anchor="ctr">
                    <a:noFill/>
                  </a:tcPr>
                </a:tc>
                <a:extLst>
                  <a:ext uri="{0D108BD9-81ED-4DB2-BD59-A6C34878D82A}">
                    <a16:rowId xmlns:a16="http://schemas.microsoft.com/office/drawing/2014/main" val="3795610194"/>
                  </a:ext>
                </a:extLst>
              </a:tr>
              <a:tr h="344124">
                <a:tc>
                  <a:txBody>
                    <a:bodyPr/>
                    <a:lstStyle/>
                    <a:p>
                      <a:pPr algn="r" fontAlgn="b"/>
                      <a:r>
                        <a:rPr lang="cs-CZ" sz="1200" b="1" i="0" u="none" strike="noStrike">
                          <a:solidFill>
                            <a:srgbClr val="000000"/>
                          </a:solidFill>
                          <a:effectLst/>
                          <a:latin typeface="+mn-lt"/>
                        </a:rPr>
                        <a:t>průdušnice, průdušky a plíce (C33, C34)</a:t>
                      </a:r>
                    </a:p>
                  </a:txBody>
                  <a:tcPr marL="6350" marR="6350" marT="6350" marB="0" anchor="ctr">
                    <a:noFill/>
                  </a:tcPr>
                </a:tc>
                <a:extLst>
                  <a:ext uri="{0D108BD9-81ED-4DB2-BD59-A6C34878D82A}">
                    <a16:rowId xmlns:a16="http://schemas.microsoft.com/office/drawing/2014/main" val="3326349389"/>
                  </a:ext>
                </a:extLst>
              </a:tr>
              <a:tr h="344124">
                <a:tc>
                  <a:txBody>
                    <a:bodyPr/>
                    <a:lstStyle/>
                    <a:p>
                      <a:pPr algn="r" fontAlgn="b"/>
                      <a:r>
                        <a:rPr lang="cs-CZ" sz="1200" b="1" i="0" u="none" strike="noStrike">
                          <a:solidFill>
                            <a:srgbClr val="000000"/>
                          </a:solidFill>
                          <a:effectLst/>
                          <a:latin typeface="+mn-lt"/>
                        </a:rPr>
                        <a:t>slinivka břišní (C25)</a:t>
                      </a:r>
                    </a:p>
                  </a:txBody>
                  <a:tcPr marL="6350" marR="6350" marT="6350" marB="0" anchor="ctr">
                    <a:noFill/>
                  </a:tcPr>
                </a:tc>
                <a:extLst>
                  <a:ext uri="{0D108BD9-81ED-4DB2-BD59-A6C34878D82A}">
                    <a16:rowId xmlns:a16="http://schemas.microsoft.com/office/drawing/2014/main" val="3239462245"/>
                  </a:ext>
                </a:extLst>
              </a:tr>
              <a:tr h="344124">
                <a:tc>
                  <a:txBody>
                    <a:bodyPr/>
                    <a:lstStyle/>
                    <a:p>
                      <a:pPr algn="r" fontAlgn="b"/>
                      <a:r>
                        <a:rPr lang="cs-CZ" sz="1200" b="1" i="0" u="none" strike="noStrike">
                          <a:solidFill>
                            <a:srgbClr val="000000"/>
                          </a:solidFill>
                          <a:effectLst/>
                          <a:latin typeface="+mn-lt"/>
                        </a:rPr>
                        <a:t>jícen (C15)</a:t>
                      </a:r>
                    </a:p>
                  </a:txBody>
                  <a:tcPr marL="6350" marR="6350" marT="6350" marB="0" anchor="ctr">
                    <a:noFill/>
                  </a:tcPr>
                </a:tc>
                <a:extLst>
                  <a:ext uri="{0D108BD9-81ED-4DB2-BD59-A6C34878D82A}">
                    <a16:rowId xmlns:a16="http://schemas.microsoft.com/office/drawing/2014/main" val="3628151221"/>
                  </a:ext>
                </a:extLst>
              </a:tr>
            </a:tbl>
          </a:graphicData>
        </a:graphic>
      </p:graphicFrame>
      <p:sp>
        <p:nvSpPr>
          <p:cNvPr id="7" name="TextBox 6"/>
          <p:cNvSpPr txBox="1"/>
          <p:nvPr/>
        </p:nvSpPr>
        <p:spPr>
          <a:xfrm>
            <a:off x="257558" y="1024430"/>
            <a:ext cx="2643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onkologický registr</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custDataLst>
              <p:tags r:id="rId2"/>
            </p:custDataLst>
          </p:nvPr>
        </p:nvSpPr>
        <p:spPr>
          <a:xfrm>
            <a:off x="272590" y="160258"/>
            <a:ext cx="11386173" cy="538364"/>
          </a:xfrm>
        </p:spPr>
        <p:txBody>
          <a:bodyPr>
            <a:noAutofit/>
          </a:bodyPr>
          <a:lstStyle/>
          <a:p>
            <a:r>
              <a:rPr lang="en-US" dirty="0" err="1">
                <a:solidFill>
                  <a:srgbClr val="002060"/>
                </a:solidFill>
              </a:rPr>
              <a:t>Záchyt</a:t>
            </a:r>
            <a:r>
              <a:rPr lang="en-US" dirty="0">
                <a:solidFill>
                  <a:srgbClr val="002060"/>
                </a:solidFill>
              </a:rPr>
              <a:t> </a:t>
            </a:r>
            <a:r>
              <a:rPr lang="en-US" dirty="0" err="1">
                <a:solidFill>
                  <a:srgbClr val="002060"/>
                </a:solidFill>
              </a:rPr>
              <a:t>onkologických</a:t>
            </a:r>
            <a:r>
              <a:rPr lang="en-US" dirty="0">
                <a:solidFill>
                  <a:srgbClr val="002060"/>
                </a:solidFill>
              </a:rPr>
              <a:t> </a:t>
            </a:r>
            <a:r>
              <a:rPr lang="en-US" dirty="0" err="1">
                <a:solidFill>
                  <a:srgbClr val="002060"/>
                </a:solidFill>
              </a:rPr>
              <a:t>onemocnění</a:t>
            </a:r>
            <a:r>
              <a:rPr lang="en-US" dirty="0">
                <a:solidFill>
                  <a:srgbClr val="002060"/>
                </a:solidFill>
              </a:rPr>
              <a:t> v </a:t>
            </a:r>
            <a:r>
              <a:rPr lang="cs-CZ" dirty="0">
                <a:solidFill>
                  <a:srgbClr val="002060"/>
                </a:solidFill>
              </a:rPr>
              <a:t>Libereckém kraji</a:t>
            </a:r>
            <a:r>
              <a:rPr lang="en-US" dirty="0">
                <a:solidFill>
                  <a:srgbClr val="002060"/>
                </a:solidFill>
              </a:rPr>
              <a:t> </a:t>
            </a:r>
            <a:r>
              <a:rPr lang="en-US" dirty="0" err="1">
                <a:solidFill>
                  <a:srgbClr val="002060"/>
                </a:solidFill>
              </a:rPr>
              <a:t>dle</a:t>
            </a:r>
            <a:r>
              <a:rPr lang="en-US" dirty="0">
                <a:solidFill>
                  <a:srgbClr val="002060"/>
                </a:solidFill>
              </a:rPr>
              <a:t> </a:t>
            </a:r>
            <a:r>
              <a:rPr lang="en-US" dirty="0" err="1">
                <a:solidFill>
                  <a:srgbClr val="002060"/>
                </a:solidFill>
              </a:rPr>
              <a:t>klinického</a:t>
            </a:r>
            <a:r>
              <a:rPr lang="en-US" dirty="0">
                <a:solidFill>
                  <a:srgbClr val="002060"/>
                </a:solidFill>
              </a:rPr>
              <a:t> stadia v </a:t>
            </a:r>
            <a:r>
              <a:rPr lang="en-US" dirty="0" err="1">
                <a:solidFill>
                  <a:srgbClr val="002060"/>
                </a:solidFill>
              </a:rPr>
              <a:t>letech</a:t>
            </a:r>
            <a:r>
              <a:rPr lang="en-US" dirty="0">
                <a:solidFill>
                  <a:srgbClr val="002060"/>
                </a:solidFill>
              </a:rPr>
              <a:t> 201</a:t>
            </a:r>
            <a:r>
              <a:rPr lang="cs-CZ" dirty="0">
                <a:solidFill>
                  <a:srgbClr val="002060"/>
                </a:solidFill>
              </a:rPr>
              <a:t>9</a:t>
            </a:r>
            <a:r>
              <a:rPr lang="en-US" dirty="0">
                <a:solidFill>
                  <a:srgbClr val="002060"/>
                </a:solidFill>
              </a:rPr>
              <a:t>–20</a:t>
            </a:r>
            <a:r>
              <a:rPr lang="cs-CZ" dirty="0">
                <a:solidFill>
                  <a:srgbClr val="002060"/>
                </a:solidFill>
              </a:rPr>
              <a:t>23</a:t>
            </a:r>
            <a:endParaRPr lang="en-US" dirty="0">
              <a:solidFill>
                <a:srgbClr val="002060"/>
              </a:solidFill>
            </a:endParaRPr>
          </a:p>
        </p:txBody>
      </p:sp>
      <p:graphicFrame>
        <p:nvGraphicFramePr>
          <p:cNvPr id="32" name="Tabulka 31">
            <a:extLst>
              <a:ext uri="{FF2B5EF4-FFF2-40B4-BE49-F238E27FC236}">
                <a16:creationId xmlns:a16="http://schemas.microsoft.com/office/drawing/2014/main" id="{8373E415-7E16-4E9D-B569-4408F98D1577}"/>
              </a:ext>
            </a:extLst>
          </p:cNvPr>
          <p:cNvGraphicFramePr>
            <a:graphicFrameLocks noGrp="1"/>
          </p:cNvGraphicFramePr>
          <p:nvPr>
            <p:custDataLst>
              <p:tags r:id="rId3"/>
            </p:custDataLst>
            <p:extLst>
              <p:ext uri="{D42A27DB-BD31-4B8C-83A1-F6EECF244321}">
                <p14:modId xmlns:p14="http://schemas.microsoft.com/office/powerpoint/2010/main" val="3535619814"/>
              </p:ext>
            </p:extLst>
          </p:nvPr>
        </p:nvGraphicFramePr>
        <p:xfrm>
          <a:off x="8661627" y="1622300"/>
          <a:ext cx="792088" cy="4443764"/>
        </p:xfrm>
        <a:graphic>
          <a:graphicData uri="http://schemas.openxmlformats.org/drawingml/2006/table">
            <a:tbl>
              <a:tblPr>
                <a:tableStyleId>{5C22544A-7EE6-4342-B048-85BDC9FD1C3A}</a:tableStyleId>
              </a:tblPr>
              <a:tblGrid>
                <a:gridCol w="792088">
                  <a:extLst>
                    <a:ext uri="{9D8B030D-6E8A-4147-A177-3AD203B41FA5}">
                      <a16:colId xmlns:a16="http://schemas.microsoft.com/office/drawing/2014/main" val="385284601"/>
                    </a:ext>
                  </a:extLst>
                </a:gridCol>
              </a:tblGrid>
              <a:tr h="341828">
                <a:tc>
                  <a:txBody>
                    <a:bodyPr/>
                    <a:lstStyle/>
                    <a:p>
                      <a:pPr algn="l" fontAlgn="b"/>
                      <a:r>
                        <a:rPr lang="cs-CZ" sz="1200" b="0" i="0" u="none" strike="noStrike">
                          <a:solidFill>
                            <a:srgbClr val="000000"/>
                          </a:solidFill>
                          <a:effectLst/>
                          <a:latin typeface="+mn-lt"/>
                        </a:rPr>
                        <a:t>N = 1 569</a:t>
                      </a:r>
                    </a:p>
                  </a:txBody>
                  <a:tcPr marL="6350" marR="6350" marT="6350" marB="0" anchor="ctr">
                    <a:noFill/>
                  </a:tcPr>
                </a:tc>
                <a:extLst>
                  <a:ext uri="{0D108BD9-81ED-4DB2-BD59-A6C34878D82A}">
                    <a16:rowId xmlns:a16="http://schemas.microsoft.com/office/drawing/2014/main" val="1075686574"/>
                  </a:ext>
                </a:extLst>
              </a:tr>
              <a:tr h="341828">
                <a:tc>
                  <a:txBody>
                    <a:bodyPr/>
                    <a:lstStyle/>
                    <a:p>
                      <a:pPr algn="l" fontAlgn="b"/>
                      <a:r>
                        <a:rPr lang="cs-CZ" sz="1200" b="0" i="0" u="none" strike="noStrike">
                          <a:solidFill>
                            <a:srgbClr val="000000"/>
                          </a:solidFill>
                          <a:effectLst/>
                          <a:latin typeface="+mn-lt"/>
                        </a:rPr>
                        <a:t>N = 629</a:t>
                      </a:r>
                    </a:p>
                  </a:txBody>
                  <a:tcPr marL="6350" marR="6350" marT="6350" marB="0" anchor="ctr">
                    <a:noFill/>
                  </a:tcPr>
                </a:tc>
                <a:extLst>
                  <a:ext uri="{0D108BD9-81ED-4DB2-BD59-A6C34878D82A}">
                    <a16:rowId xmlns:a16="http://schemas.microsoft.com/office/drawing/2014/main" val="3850114959"/>
                  </a:ext>
                </a:extLst>
              </a:tr>
              <a:tr h="341828">
                <a:tc>
                  <a:txBody>
                    <a:bodyPr/>
                    <a:lstStyle/>
                    <a:p>
                      <a:pPr algn="l" fontAlgn="b"/>
                      <a:r>
                        <a:rPr lang="cs-CZ" sz="1200" b="0" i="0" u="none" strike="noStrike">
                          <a:solidFill>
                            <a:srgbClr val="000000"/>
                          </a:solidFill>
                          <a:effectLst/>
                          <a:latin typeface="+mn-lt"/>
                        </a:rPr>
                        <a:t>N = 1 666</a:t>
                      </a:r>
                    </a:p>
                  </a:txBody>
                  <a:tcPr marL="6350" marR="6350" marT="6350" marB="0" anchor="ctr">
                    <a:noFill/>
                  </a:tcPr>
                </a:tc>
                <a:extLst>
                  <a:ext uri="{0D108BD9-81ED-4DB2-BD59-A6C34878D82A}">
                    <a16:rowId xmlns:a16="http://schemas.microsoft.com/office/drawing/2014/main" val="1756632621"/>
                  </a:ext>
                </a:extLst>
              </a:tr>
              <a:tr h="341828">
                <a:tc>
                  <a:txBody>
                    <a:bodyPr/>
                    <a:lstStyle/>
                    <a:p>
                      <a:pPr algn="l" fontAlgn="b"/>
                      <a:r>
                        <a:rPr lang="cs-CZ" sz="1200" b="0" i="0" u="none" strike="noStrike">
                          <a:solidFill>
                            <a:srgbClr val="000000"/>
                          </a:solidFill>
                          <a:effectLst/>
                          <a:latin typeface="+mn-lt"/>
                        </a:rPr>
                        <a:t>N = 302</a:t>
                      </a:r>
                    </a:p>
                  </a:txBody>
                  <a:tcPr marL="6350" marR="6350" marT="6350" marB="0" anchor="ctr">
                    <a:noFill/>
                  </a:tcPr>
                </a:tc>
                <a:extLst>
                  <a:ext uri="{0D108BD9-81ED-4DB2-BD59-A6C34878D82A}">
                    <a16:rowId xmlns:a16="http://schemas.microsoft.com/office/drawing/2014/main" val="2256476188"/>
                  </a:ext>
                </a:extLst>
              </a:tr>
              <a:tr h="341828">
                <a:tc>
                  <a:txBody>
                    <a:bodyPr/>
                    <a:lstStyle/>
                    <a:p>
                      <a:pPr algn="l" fontAlgn="b"/>
                      <a:r>
                        <a:rPr lang="cs-CZ" sz="1200" b="0" i="0" u="none" strike="noStrike">
                          <a:solidFill>
                            <a:srgbClr val="000000"/>
                          </a:solidFill>
                          <a:effectLst/>
                          <a:latin typeface="+mn-lt"/>
                        </a:rPr>
                        <a:t>N = 600</a:t>
                      </a:r>
                    </a:p>
                  </a:txBody>
                  <a:tcPr marL="6350" marR="6350" marT="6350" marB="0" anchor="ctr">
                    <a:noFill/>
                  </a:tcPr>
                </a:tc>
                <a:extLst>
                  <a:ext uri="{0D108BD9-81ED-4DB2-BD59-A6C34878D82A}">
                    <a16:rowId xmlns:a16="http://schemas.microsoft.com/office/drawing/2014/main" val="3855510925"/>
                  </a:ext>
                </a:extLst>
              </a:tr>
              <a:tr h="341828">
                <a:tc>
                  <a:txBody>
                    <a:bodyPr/>
                    <a:lstStyle/>
                    <a:p>
                      <a:pPr algn="l" fontAlgn="b"/>
                      <a:r>
                        <a:rPr lang="cs-CZ" sz="1200" b="0" i="0" u="none" strike="noStrike">
                          <a:solidFill>
                            <a:srgbClr val="000000"/>
                          </a:solidFill>
                          <a:effectLst/>
                          <a:latin typeface="+mn-lt"/>
                        </a:rPr>
                        <a:t>N = 150</a:t>
                      </a:r>
                    </a:p>
                  </a:txBody>
                  <a:tcPr marL="6350" marR="6350" marT="6350" marB="0" anchor="ctr">
                    <a:noFill/>
                  </a:tcPr>
                </a:tc>
                <a:extLst>
                  <a:ext uri="{0D108BD9-81ED-4DB2-BD59-A6C34878D82A}">
                    <a16:rowId xmlns:a16="http://schemas.microsoft.com/office/drawing/2014/main" val="1309758310"/>
                  </a:ext>
                </a:extLst>
              </a:tr>
              <a:tr h="341828">
                <a:tc>
                  <a:txBody>
                    <a:bodyPr/>
                    <a:lstStyle/>
                    <a:p>
                      <a:pPr algn="l" fontAlgn="b"/>
                      <a:r>
                        <a:rPr lang="cs-CZ" sz="1200" b="0" i="0" u="none" strike="noStrike">
                          <a:solidFill>
                            <a:srgbClr val="000000"/>
                          </a:solidFill>
                          <a:effectLst/>
                          <a:latin typeface="+mn-lt"/>
                        </a:rPr>
                        <a:t>N = 896</a:t>
                      </a:r>
                    </a:p>
                  </a:txBody>
                  <a:tcPr marL="6350" marR="6350" marT="6350" marB="0" anchor="ctr">
                    <a:noFill/>
                  </a:tcPr>
                </a:tc>
                <a:extLst>
                  <a:ext uri="{0D108BD9-81ED-4DB2-BD59-A6C34878D82A}">
                    <a16:rowId xmlns:a16="http://schemas.microsoft.com/office/drawing/2014/main" val="3958462713"/>
                  </a:ext>
                </a:extLst>
              </a:tr>
              <a:tr h="341828">
                <a:tc>
                  <a:txBody>
                    <a:bodyPr/>
                    <a:lstStyle/>
                    <a:p>
                      <a:pPr algn="l" fontAlgn="b"/>
                      <a:r>
                        <a:rPr lang="cs-CZ" sz="1200" b="0" i="0" u="none" strike="noStrike">
                          <a:solidFill>
                            <a:srgbClr val="000000"/>
                          </a:solidFill>
                          <a:effectLst/>
                          <a:latin typeface="+mn-lt"/>
                        </a:rPr>
                        <a:t>N = 372</a:t>
                      </a:r>
                    </a:p>
                  </a:txBody>
                  <a:tcPr marL="6350" marR="6350" marT="6350" marB="0" anchor="ctr">
                    <a:noFill/>
                  </a:tcPr>
                </a:tc>
                <a:extLst>
                  <a:ext uri="{0D108BD9-81ED-4DB2-BD59-A6C34878D82A}">
                    <a16:rowId xmlns:a16="http://schemas.microsoft.com/office/drawing/2014/main" val="4140049382"/>
                  </a:ext>
                </a:extLst>
              </a:tr>
              <a:tr h="341828">
                <a:tc>
                  <a:txBody>
                    <a:bodyPr/>
                    <a:lstStyle/>
                    <a:p>
                      <a:pPr algn="l" fontAlgn="b"/>
                      <a:r>
                        <a:rPr lang="cs-CZ" sz="1200" b="0" i="0" u="none" strike="noStrike">
                          <a:solidFill>
                            <a:srgbClr val="000000"/>
                          </a:solidFill>
                          <a:effectLst/>
                          <a:latin typeface="+mn-lt"/>
                        </a:rPr>
                        <a:t>N = 186</a:t>
                      </a:r>
                    </a:p>
                  </a:txBody>
                  <a:tcPr marL="6350" marR="6350" marT="6350" marB="0" anchor="ctr">
                    <a:noFill/>
                  </a:tcPr>
                </a:tc>
                <a:extLst>
                  <a:ext uri="{0D108BD9-81ED-4DB2-BD59-A6C34878D82A}">
                    <a16:rowId xmlns:a16="http://schemas.microsoft.com/office/drawing/2014/main" val="1925986530"/>
                  </a:ext>
                </a:extLst>
              </a:tr>
              <a:tr h="341828">
                <a:tc>
                  <a:txBody>
                    <a:bodyPr/>
                    <a:lstStyle/>
                    <a:p>
                      <a:pPr algn="l" fontAlgn="b"/>
                      <a:r>
                        <a:rPr lang="cs-CZ" sz="1200" b="0" i="0" u="none" strike="noStrike">
                          <a:solidFill>
                            <a:srgbClr val="000000"/>
                          </a:solidFill>
                          <a:effectLst/>
                          <a:latin typeface="+mn-lt"/>
                        </a:rPr>
                        <a:t>N = 304</a:t>
                      </a:r>
                    </a:p>
                  </a:txBody>
                  <a:tcPr marL="6350" marR="6350" marT="6350" marB="0" anchor="ctr">
                    <a:noFill/>
                  </a:tcPr>
                </a:tc>
                <a:extLst>
                  <a:ext uri="{0D108BD9-81ED-4DB2-BD59-A6C34878D82A}">
                    <a16:rowId xmlns:a16="http://schemas.microsoft.com/office/drawing/2014/main" val="3795610194"/>
                  </a:ext>
                </a:extLst>
              </a:tr>
              <a:tr h="341828">
                <a:tc>
                  <a:txBody>
                    <a:bodyPr/>
                    <a:lstStyle/>
                    <a:p>
                      <a:pPr algn="l" fontAlgn="b"/>
                      <a:r>
                        <a:rPr lang="cs-CZ" sz="1200" b="0" i="0" u="none" strike="noStrike">
                          <a:solidFill>
                            <a:srgbClr val="000000"/>
                          </a:solidFill>
                          <a:effectLst/>
                          <a:latin typeface="+mn-lt"/>
                        </a:rPr>
                        <a:t>N = 1 709</a:t>
                      </a:r>
                    </a:p>
                  </a:txBody>
                  <a:tcPr marL="6350" marR="6350" marT="6350" marB="0" anchor="ctr">
                    <a:noFill/>
                  </a:tcPr>
                </a:tc>
                <a:extLst>
                  <a:ext uri="{0D108BD9-81ED-4DB2-BD59-A6C34878D82A}">
                    <a16:rowId xmlns:a16="http://schemas.microsoft.com/office/drawing/2014/main" val="3326349389"/>
                  </a:ext>
                </a:extLst>
              </a:tr>
              <a:tr h="341828">
                <a:tc>
                  <a:txBody>
                    <a:bodyPr/>
                    <a:lstStyle/>
                    <a:p>
                      <a:pPr algn="l" fontAlgn="b"/>
                      <a:r>
                        <a:rPr lang="cs-CZ" sz="1200" b="0" i="0" u="none" strike="noStrike">
                          <a:solidFill>
                            <a:srgbClr val="000000"/>
                          </a:solidFill>
                          <a:effectLst/>
                          <a:latin typeface="+mn-lt"/>
                        </a:rPr>
                        <a:t>N = 510</a:t>
                      </a:r>
                    </a:p>
                  </a:txBody>
                  <a:tcPr marL="6350" marR="6350" marT="6350" marB="0" anchor="ctr">
                    <a:noFill/>
                  </a:tcPr>
                </a:tc>
                <a:extLst>
                  <a:ext uri="{0D108BD9-81ED-4DB2-BD59-A6C34878D82A}">
                    <a16:rowId xmlns:a16="http://schemas.microsoft.com/office/drawing/2014/main" val="3239462245"/>
                  </a:ext>
                </a:extLst>
              </a:tr>
              <a:tr h="341828">
                <a:tc>
                  <a:txBody>
                    <a:bodyPr/>
                    <a:lstStyle/>
                    <a:p>
                      <a:pPr algn="l" fontAlgn="b"/>
                      <a:r>
                        <a:rPr lang="cs-CZ" sz="1200" b="0" i="0" u="none" strike="noStrike">
                          <a:solidFill>
                            <a:srgbClr val="000000"/>
                          </a:solidFill>
                          <a:effectLst/>
                          <a:latin typeface="+mn-lt"/>
                        </a:rPr>
                        <a:t>N = 168</a:t>
                      </a:r>
                    </a:p>
                  </a:txBody>
                  <a:tcPr marL="6350" marR="6350" marT="6350" marB="0" anchor="ctr">
                    <a:noFill/>
                  </a:tcPr>
                </a:tc>
                <a:extLst>
                  <a:ext uri="{0D108BD9-81ED-4DB2-BD59-A6C34878D82A}">
                    <a16:rowId xmlns:a16="http://schemas.microsoft.com/office/drawing/2014/main" val="3628151221"/>
                  </a:ext>
                </a:extLst>
              </a:tr>
            </a:tbl>
          </a:graphicData>
        </a:graphic>
      </p:graphicFrame>
      <p:sp>
        <p:nvSpPr>
          <p:cNvPr id="30" name="Zaoblený obdélník 33">
            <a:extLst>
              <a:ext uri="{FF2B5EF4-FFF2-40B4-BE49-F238E27FC236}">
                <a16:creationId xmlns:a16="http://schemas.microsoft.com/office/drawing/2014/main" id="{425D433D-A8B2-4EF4-AD0C-286F7366A9A3}"/>
              </a:ext>
            </a:extLst>
          </p:cNvPr>
          <p:cNvSpPr/>
          <p:nvPr>
            <p:custDataLst>
              <p:tags r:id="rId4"/>
            </p:custDataLst>
          </p:nvPr>
        </p:nvSpPr>
        <p:spPr>
          <a:xfrm>
            <a:off x="9456292" y="1080464"/>
            <a:ext cx="2523689" cy="5387267"/>
          </a:xfrm>
          <a:prstGeom prst="roundRect">
            <a:avLst/>
          </a:prstGeom>
          <a:solidFill>
            <a:sysClr val="window" lastClr="FFFFFF"/>
          </a:solidFill>
          <a:ln w="25400" cap="flat" cmpd="sng" algn="ctr">
            <a:noFill/>
            <a:prstDash val="solid"/>
          </a:ln>
          <a:effectLst/>
        </p:spPr>
        <p:txBody>
          <a:bodyPr lIns="36000" tIns="36000" rIns="36000" bIns="36000" rtlCol="0" anchor="ct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Dostupná data dokládají, že v </a:t>
            </a:r>
            <a:r>
              <a:rPr lang="cs-CZ" sz="1400">
                <a:solidFill>
                  <a:prstClr val="black"/>
                </a:solidFill>
                <a:latin typeface="Calibri" panose="020F0502020204030204"/>
                <a:cs typeface="Arial" panose="020B0604020202020204" pitchFamily="34" charset="0"/>
              </a:rPr>
              <a:t>Libereckém</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kraji je dalším problémem pozdní záchyt onkologických onemocnění. Stále je </a:t>
            </a:r>
            <a:r>
              <a:rPr kumimoji="0" lang="cs-CZ" sz="1400" b="1"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rPr>
              <a:t>vysoké procento nádorů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 to i u diagnóz s organizovaným screeningem)</a:t>
            </a:r>
            <a:r>
              <a:rPr kumimoji="0" lang="cs-CZ" sz="14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cs-CZ" sz="1400" b="1"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rPr>
              <a:t>zachytáváno v pokročilém stavu</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kdy je léčba velmi nákladná a pravděpodobnost vyléčení významně snížená. Tento fakt je velkou výzvou k posílení komplexních preventivních programů zaměřených na rizikové skupiny obyvatel. Vysoký podíl onemocnění diagnostikovaných v pokročilém stádiu snižuje celkové, populačně kalkulované, hodnoty dosahovaného přežití. </a:t>
            </a:r>
            <a:endParaRPr kumimoji="0" lang="cs-CZ" sz="14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endParaRPr>
          </a:p>
        </p:txBody>
      </p:sp>
      <p:graphicFrame>
        <p:nvGraphicFramePr>
          <p:cNvPr id="23" name="Graf 22">
            <a:extLst>
              <a:ext uri="{FF2B5EF4-FFF2-40B4-BE49-F238E27FC236}">
                <a16:creationId xmlns:a16="http://schemas.microsoft.com/office/drawing/2014/main" id="{C3EF7D75-E293-44C8-9EA3-7065C95C6BEA}"/>
              </a:ext>
            </a:extLst>
          </p:cNvPr>
          <p:cNvGraphicFramePr/>
          <p:nvPr>
            <p:custDataLst>
              <p:tags r:id="rId5"/>
            </p:custDataLst>
            <p:extLst>
              <p:ext uri="{D42A27DB-BD31-4B8C-83A1-F6EECF244321}">
                <p14:modId xmlns:p14="http://schemas.microsoft.com/office/powerpoint/2010/main" val="1306523074"/>
              </p:ext>
            </p:extLst>
          </p:nvPr>
        </p:nvGraphicFramePr>
        <p:xfrm>
          <a:off x="3109854" y="1313530"/>
          <a:ext cx="5760640" cy="4752528"/>
        </p:xfrm>
        <a:graphic>
          <a:graphicData uri="http://schemas.openxmlformats.org/drawingml/2006/chart">
            <c:chart xmlns:c="http://schemas.openxmlformats.org/drawingml/2006/chart" xmlns:r="http://schemas.openxmlformats.org/officeDocument/2006/relationships" r:id="rId9"/>
          </a:graphicData>
        </a:graphic>
      </p:graphicFrame>
      <p:grpSp>
        <p:nvGrpSpPr>
          <p:cNvPr id="34" name="Skupina 33">
            <a:extLst>
              <a:ext uri="{FF2B5EF4-FFF2-40B4-BE49-F238E27FC236}">
                <a16:creationId xmlns:a16="http://schemas.microsoft.com/office/drawing/2014/main" id="{E3BD4740-47DE-4911-BDCE-4E3A1829BFCF}"/>
              </a:ext>
            </a:extLst>
          </p:cNvPr>
          <p:cNvGrpSpPr/>
          <p:nvPr>
            <p:custDataLst>
              <p:tags r:id="rId6"/>
            </p:custDataLst>
          </p:nvPr>
        </p:nvGrpSpPr>
        <p:grpSpPr>
          <a:xfrm>
            <a:off x="3687355" y="6294296"/>
            <a:ext cx="5047175" cy="369332"/>
            <a:chOff x="1088773" y="942375"/>
            <a:chExt cx="5047175" cy="369332"/>
          </a:xfrm>
        </p:grpSpPr>
        <p:sp>
          <p:nvSpPr>
            <p:cNvPr id="35" name="TextovéPole 34">
              <a:extLst>
                <a:ext uri="{FF2B5EF4-FFF2-40B4-BE49-F238E27FC236}">
                  <a16:creationId xmlns:a16="http://schemas.microsoft.com/office/drawing/2014/main" id="{DDDCF327-E664-4F56-B301-06C7230287E2}"/>
                </a:ext>
              </a:extLst>
            </p:cNvPr>
            <p:cNvSpPr txBox="1"/>
            <p:nvPr/>
          </p:nvSpPr>
          <p:spPr>
            <a:xfrm>
              <a:off x="1088773" y="944455"/>
              <a:ext cx="2196552" cy="1846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Stadium:         </a:t>
              </a:r>
              <a:r>
                <a:rPr kumimoji="0" lang="en-US" sz="1200" b="0" i="0" u="none" strike="noStrike" kern="1200" cap="none" spc="0" normalizeH="0" baseline="0" noProof="0">
                  <a:ln>
                    <a:noFill/>
                  </a:ln>
                  <a:solidFill>
                    <a:prstClr val="black"/>
                  </a:solidFill>
                  <a:effectLst/>
                  <a:uLnTx/>
                  <a:uFillTx/>
                  <a:latin typeface="Calibri"/>
                  <a:ea typeface="+mn-ea"/>
                  <a:cs typeface="+mn-cs"/>
                </a:rPr>
                <a:t>1</a:t>
              </a:r>
              <a:r>
                <a:rPr kumimoji="0" lang="cs-CZ" sz="1200" b="0" i="0" u="none" strike="noStrike" kern="1200" cap="none" spc="0" normalizeH="0" baseline="0" noProof="0">
                  <a:ln>
                    <a:noFill/>
                  </a:ln>
                  <a:solidFill>
                    <a:prstClr val="black"/>
                  </a:solidFill>
                  <a:effectLst/>
                  <a:uLnTx/>
                  <a:uFillTx/>
                  <a:latin typeface="Calibri"/>
                  <a:ea typeface="+mn-ea"/>
                  <a:cs typeface="+mn-cs"/>
                </a:rPr>
                <a:t>         </a:t>
              </a:r>
              <a:r>
                <a:rPr kumimoji="0" lang="en-US" sz="1200" b="0" i="0" u="none" strike="noStrike" kern="1200" cap="none" spc="0" normalizeH="0" baseline="0" noProof="0">
                  <a:ln>
                    <a:noFill/>
                  </a:ln>
                  <a:solidFill>
                    <a:prstClr val="black"/>
                  </a:solidFill>
                  <a:effectLst/>
                  <a:uLnTx/>
                  <a:uFillTx/>
                  <a:latin typeface="Calibri"/>
                  <a:ea typeface="+mn-ea"/>
                  <a:cs typeface="+mn-cs"/>
                </a:rPr>
                <a:t>2</a:t>
              </a:r>
              <a:r>
                <a:rPr kumimoji="0" lang="cs-CZ" sz="1200" b="0" i="0" u="none" strike="noStrike" kern="1200" cap="none" spc="0" normalizeH="0" baseline="0" noProof="0">
                  <a:ln>
                    <a:noFill/>
                  </a:ln>
                  <a:solidFill>
                    <a:prstClr val="black"/>
                  </a:solidFill>
                  <a:effectLst/>
                  <a:uLnTx/>
                  <a:uFillTx/>
                  <a:latin typeface="Calibri"/>
                  <a:ea typeface="+mn-ea"/>
                  <a:cs typeface="+mn-cs"/>
                </a:rPr>
                <a:t>         </a:t>
              </a:r>
              <a:r>
                <a:rPr kumimoji="0" lang="en-US" sz="1200" b="0" i="0" u="none" strike="noStrike" kern="1200" cap="none" spc="0" normalizeH="0" baseline="0" noProof="0">
                  <a:ln>
                    <a:noFill/>
                  </a:ln>
                  <a:solidFill>
                    <a:prstClr val="black"/>
                  </a:solidFill>
                  <a:effectLst/>
                  <a:uLnTx/>
                  <a:uFillTx/>
                  <a:latin typeface="Calibri"/>
                  <a:ea typeface="+mn-ea"/>
                  <a:cs typeface="+mn-cs"/>
                </a:rPr>
                <a:t>3</a:t>
              </a:r>
              <a:r>
                <a:rPr kumimoji="0" lang="cs-CZ" sz="1200" b="0" i="0" u="none" strike="noStrike" kern="1200" cap="none" spc="0" normalizeH="0" baseline="0" noProof="0">
                  <a:ln>
                    <a:noFill/>
                  </a:ln>
                  <a:solidFill>
                    <a:prstClr val="black"/>
                  </a:solidFill>
                  <a:effectLst/>
                  <a:uLnTx/>
                  <a:uFillTx/>
                  <a:latin typeface="Calibri"/>
                  <a:ea typeface="+mn-ea"/>
                  <a:cs typeface="+mn-cs"/>
                </a:rPr>
                <a:t>         </a:t>
              </a:r>
              <a:r>
                <a:rPr kumimoji="0" lang="en-US" sz="1200" b="0" i="0" u="none" strike="noStrike" kern="1200" cap="none" spc="0" normalizeH="0" baseline="0" noProof="0">
                  <a:ln>
                    <a:noFill/>
                  </a:ln>
                  <a:solidFill>
                    <a:prstClr val="black"/>
                  </a:solidFill>
                  <a:effectLst/>
                  <a:uLnTx/>
                  <a:uFillTx/>
                  <a:latin typeface="Calibri"/>
                  <a:ea typeface="+mn-ea"/>
                  <a:cs typeface="+mn-cs"/>
                </a:rPr>
                <a:t>4</a:t>
              </a:r>
              <a:endParaRPr kumimoji="0" lang="en-US" sz="1100" b="0" i="0" u="none" strike="noStrike" kern="1200" cap="none" spc="0" normalizeH="0" baseline="0" noProof="0">
                <a:ln>
                  <a:noFill/>
                </a:ln>
                <a:solidFill>
                  <a:prstClr val="black"/>
                </a:solidFill>
                <a:effectLst/>
                <a:uLnTx/>
                <a:uFillTx/>
                <a:latin typeface="Calibri"/>
                <a:ea typeface="+mn-ea"/>
                <a:cs typeface="+mn-cs"/>
              </a:endParaRPr>
            </a:p>
          </p:txBody>
        </p:sp>
        <p:sp>
          <p:nvSpPr>
            <p:cNvPr id="36" name="Obdélník 35">
              <a:extLst>
                <a:ext uri="{FF2B5EF4-FFF2-40B4-BE49-F238E27FC236}">
                  <a16:creationId xmlns:a16="http://schemas.microsoft.com/office/drawing/2014/main" id="{49B03E53-AC48-42DC-87F3-91A0DD419AD8}"/>
                </a:ext>
              </a:extLst>
            </p:cNvPr>
            <p:cNvSpPr/>
            <p:nvPr/>
          </p:nvSpPr>
          <p:spPr>
            <a:xfrm>
              <a:off x="2938412" y="971810"/>
              <a:ext cx="144000" cy="14400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bdélník 36">
              <a:extLst>
                <a:ext uri="{FF2B5EF4-FFF2-40B4-BE49-F238E27FC236}">
                  <a16:creationId xmlns:a16="http://schemas.microsoft.com/office/drawing/2014/main" id="{106D3400-D68A-4A18-AD91-AC6DDD019E6E}"/>
                </a:ext>
              </a:extLst>
            </p:cNvPr>
            <p:cNvSpPr/>
            <p:nvPr/>
          </p:nvSpPr>
          <p:spPr>
            <a:xfrm>
              <a:off x="2584010" y="971810"/>
              <a:ext cx="144000" cy="144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Obdélník 44">
              <a:extLst>
                <a:ext uri="{FF2B5EF4-FFF2-40B4-BE49-F238E27FC236}">
                  <a16:creationId xmlns:a16="http://schemas.microsoft.com/office/drawing/2014/main" id="{4639CF76-B5AA-44FF-ADA5-8C81BD72CEAF}"/>
                </a:ext>
              </a:extLst>
            </p:cNvPr>
            <p:cNvSpPr/>
            <p:nvPr/>
          </p:nvSpPr>
          <p:spPr>
            <a:xfrm>
              <a:off x="2164698" y="971810"/>
              <a:ext cx="144000" cy="1440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bdélník 47">
              <a:extLst>
                <a:ext uri="{FF2B5EF4-FFF2-40B4-BE49-F238E27FC236}">
                  <a16:creationId xmlns:a16="http://schemas.microsoft.com/office/drawing/2014/main" id="{D74991E7-1207-40CA-BF6C-551139F3601B}"/>
                </a:ext>
              </a:extLst>
            </p:cNvPr>
            <p:cNvSpPr/>
            <p:nvPr/>
          </p:nvSpPr>
          <p:spPr>
            <a:xfrm>
              <a:off x="1779021" y="971810"/>
              <a:ext cx="144000" cy="144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Obdélník 49">
              <a:extLst>
                <a:ext uri="{FF2B5EF4-FFF2-40B4-BE49-F238E27FC236}">
                  <a16:creationId xmlns:a16="http://schemas.microsoft.com/office/drawing/2014/main" id="{68239DAB-D9A5-4AE0-A5D0-F2B1472B0A39}"/>
                </a:ext>
              </a:extLst>
            </p:cNvPr>
            <p:cNvSpPr/>
            <p:nvPr/>
          </p:nvSpPr>
          <p:spPr>
            <a:xfrm>
              <a:off x="3275872" y="971810"/>
              <a:ext cx="144000" cy="14400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TextovéPole 50">
              <a:extLst>
                <a:ext uri="{FF2B5EF4-FFF2-40B4-BE49-F238E27FC236}">
                  <a16:creationId xmlns:a16="http://schemas.microsoft.com/office/drawing/2014/main" id="{8ED98D9F-C9EF-4417-A636-6FE5891D5B8D}"/>
                </a:ext>
              </a:extLst>
            </p:cNvPr>
            <p:cNvSpPr txBox="1"/>
            <p:nvPr/>
          </p:nvSpPr>
          <p:spPr>
            <a:xfrm>
              <a:off x="3445272" y="942375"/>
              <a:ext cx="1250532" cy="369332"/>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neznámo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 – objektivní důvody          </a:t>
              </a: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2" name="Obdélník 51">
              <a:extLst>
                <a:ext uri="{FF2B5EF4-FFF2-40B4-BE49-F238E27FC236}">
                  <a16:creationId xmlns:a16="http://schemas.microsoft.com/office/drawing/2014/main" id="{842B7419-249A-495C-A89F-4683333D0D0B}"/>
                </a:ext>
              </a:extLst>
            </p:cNvPr>
            <p:cNvSpPr/>
            <p:nvPr/>
          </p:nvSpPr>
          <p:spPr>
            <a:xfrm>
              <a:off x="4716016" y="971810"/>
              <a:ext cx="144000" cy="144000"/>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53" name="TextovéPole 52">
              <a:extLst>
                <a:ext uri="{FF2B5EF4-FFF2-40B4-BE49-F238E27FC236}">
                  <a16:creationId xmlns:a16="http://schemas.microsoft.com/office/drawing/2014/main" id="{1AF2010F-FA89-47E7-A9D2-1C8D3263E175}"/>
                </a:ext>
              </a:extLst>
            </p:cNvPr>
            <p:cNvSpPr txBox="1"/>
            <p:nvPr/>
          </p:nvSpPr>
          <p:spPr>
            <a:xfrm>
              <a:off x="4885416" y="942375"/>
              <a:ext cx="1250532" cy="369332"/>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neznámo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 – neúplný záznam</a:t>
              </a: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2095470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5A6587-EA46-2038-C69C-7E29C89481F7}"/>
            </a:ext>
          </a:extLst>
        </p:cNvPr>
        <p:cNvGrpSpPr/>
        <p:nvPr/>
      </p:nvGrpSpPr>
      <p:grpSpPr>
        <a:xfrm>
          <a:off x="0" y="0"/>
          <a:ext cx="0" cy="0"/>
          <a:chOff x="0" y="0"/>
          <a:chExt cx="0" cy="0"/>
        </a:xfrm>
      </p:grpSpPr>
      <p:sp>
        <p:nvSpPr>
          <p:cNvPr id="7" name="TextovéPole 6">
            <a:extLst>
              <a:ext uri="{FF2B5EF4-FFF2-40B4-BE49-F238E27FC236}">
                <a16:creationId xmlns:a16="http://schemas.microsoft.com/office/drawing/2014/main" id="{C5514AB5-5DF0-1DFF-2358-59F40A20C487}"/>
              </a:ext>
            </a:extLst>
          </p:cNvPr>
          <p:cNvSpPr txBox="1"/>
          <p:nvPr/>
        </p:nvSpPr>
        <p:spPr>
          <a:xfrm>
            <a:off x="0" y="195107"/>
            <a:ext cx="11947490"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sng" strike="noStrike" kern="1200" cap="none" spc="0" normalizeH="0" baseline="0" noProof="0">
                <a:ln>
                  <a:noFill/>
                </a:ln>
                <a:solidFill>
                  <a:srgbClr val="002060"/>
                </a:solidFill>
                <a:effectLst/>
                <a:uLnTx/>
                <a:uFillTx/>
                <a:latin typeface="Calibri" panose="020F0502020204030204"/>
                <a:ea typeface="+mn-ea"/>
                <a:cs typeface="+mn-cs"/>
              </a:rPr>
              <a:t>Národní zdravotnický informační systém (NZIS) = 62 informačních systémů</a:t>
            </a:r>
          </a:p>
        </p:txBody>
      </p:sp>
      <p:sp>
        <p:nvSpPr>
          <p:cNvPr id="8" name="TextovéPole 7">
            <a:extLst>
              <a:ext uri="{FF2B5EF4-FFF2-40B4-BE49-F238E27FC236}">
                <a16:creationId xmlns:a16="http://schemas.microsoft.com/office/drawing/2014/main" id="{E0C7BF3B-EE39-1C9F-048B-D26529DB2AFA}"/>
              </a:ext>
            </a:extLst>
          </p:cNvPr>
          <p:cNvSpPr txBox="1"/>
          <p:nvPr/>
        </p:nvSpPr>
        <p:spPr>
          <a:xfrm>
            <a:off x="130627" y="2286503"/>
            <a:ext cx="277334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Přehled poskytovatelů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a pracovníků </a:t>
            </a:r>
          </a:p>
        </p:txBody>
      </p:sp>
      <p:sp>
        <p:nvSpPr>
          <p:cNvPr id="9" name="TextovéPole 8">
            <a:extLst>
              <a:ext uri="{FF2B5EF4-FFF2-40B4-BE49-F238E27FC236}">
                <a16:creationId xmlns:a16="http://schemas.microsoft.com/office/drawing/2014/main" id="{4A061C69-91D1-A813-7919-02F28D866AFE}"/>
              </a:ext>
            </a:extLst>
          </p:cNvPr>
          <p:cNvSpPr txBox="1"/>
          <p:nvPr/>
        </p:nvSpPr>
        <p:spPr>
          <a:xfrm>
            <a:off x="130627" y="3829371"/>
            <a:ext cx="257238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Veškerá hrazená péče</a:t>
            </a:r>
          </a:p>
        </p:txBody>
      </p:sp>
      <p:sp>
        <p:nvSpPr>
          <p:cNvPr id="10" name="TextovéPole 9">
            <a:extLst>
              <a:ext uri="{FF2B5EF4-FFF2-40B4-BE49-F238E27FC236}">
                <a16:creationId xmlns:a16="http://schemas.microsoft.com/office/drawing/2014/main" id="{C2BFB54C-F43A-BBB5-2C2A-3BEE504860AE}"/>
              </a:ext>
            </a:extLst>
          </p:cNvPr>
          <p:cNvSpPr txBox="1"/>
          <p:nvPr/>
        </p:nvSpPr>
        <p:spPr>
          <a:xfrm>
            <a:off x="100481" y="5059735"/>
            <a:ext cx="257238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400" b="1" i="1" u="none" strike="noStrike" kern="1200" cap="none" spc="0" normalizeH="0" baseline="0" noProof="0">
                <a:ln>
                  <a:noFill/>
                </a:ln>
                <a:solidFill>
                  <a:srgbClr val="DB2925"/>
                </a:solidFill>
                <a:effectLst/>
                <a:uLnTx/>
                <a:uFillTx/>
                <a:latin typeface="Calibri" panose="020F0502020204030204"/>
                <a:ea typeface="+mn-ea"/>
                <a:cs typeface="+mn-cs"/>
              </a:rPr>
              <a:t>Dlouhodobá zdravotní data</a:t>
            </a:r>
          </a:p>
        </p:txBody>
      </p:sp>
      <p:pic>
        <p:nvPicPr>
          <p:cNvPr id="3" name="Obrázek 2">
            <a:extLst>
              <a:ext uri="{FF2B5EF4-FFF2-40B4-BE49-F238E27FC236}">
                <a16:creationId xmlns:a16="http://schemas.microsoft.com/office/drawing/2014/main" id="{3941643D-37A8-15A9-1542-970F04E5FF9F}"/>
              </a:ext>
            </a:extLst>
          </p:cNvPr>
          <p:cNvPicPr>
            <a:picLocks noChangeAspect="1"/>
          </p:cNvPicPr>
          <p:nvPr/>
        </p:nvPicPr>
        <p:blipFill>
          <a:blip r:embed="rId2"/>
          <a:stretch>
            <a:fillRect/>
          </a:stretch>
        </p:blipFill>
        <p:spPr>
          <a:xfrm>
            <a:off x="2526403" y="1131657"/>
            <a:ext cx="9534970" cy="5395428"/>
          </a:xfrm>
          <a:prstGeom prst="rect">
            <a:avLst/>
          </a:prstGeom>
        </p:spPr>
      </p:pic>
      <p:sp>
        <p:nvSpPr>
          <p:cNvPr id="2" name="TextovéPole 1">
            <a:extLst>
              <a:ext uri="{FF2B5EF4-FFF2-40B4-BE49-F238E27FC236}">
                <a16:creationId xmlns:a16="http://schemas.microsoft.com/office/drawing/2014/main" id="{831329F2-95E9-0368-6FDB-27AFD111EF45}"/>
              </a:ext>
            </a:extLst>
          </p:cNvPr>
          <p:cNvSpPr txBox="1"/>
          <p:nvPr/>
        </p:nvSpPr>
        <p:spPr>
          <a:xfrm rot="20429764">
            <a:off x="2136416" y="2567068"/>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Kdo co dělá</a:t>
            </a:r>
          </a:p>
        </p:txBody>
      </p:sp>
      <p:sp>
        <p:nvSpPr>
          <p:cNvPr id="4" name="TextovéPole 3">
            <a:extLst>
              <a:ext uri="{FF2B5EF4-FFF2-40B4-BE49-F238E27FC236}">
                <a16:creationId xmlns:a16="http://schemas.microsoft.com/office/drawing/2014/main" id="{94E5ECB2-6FC7-DDA1-7682-31D6E5C0993D}"/>
              </a:ext>
            </a:extLst>
          </p:cNvPr>
          <p:cNvSpPr txBox="1"/>
          <p:nvPr/>
        </p:nvSpPr>
        <p:spPr>
          <a:xfrm rot="20429764">
            <a:off x="2136416" y="4009995"/>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Jak to dělá</a:t>
            </a:r>
          </a:p>
        </p:txBody>
      </p:sp>
      <p:sp>
        <p:nvSpPr>
          <p:cNvPr id="5" name="TextovéPole 4">
            <a:extLst>
              <a:ext uri="{FF2B5EF4-FFF2-40B4-BE49-F238E27FC236}">
                <a16:creationId xmlns:a16="http://schemas.microsoft.com/office/drawing/2014/main" id="{946446F9-FEE8-9B91-6398-FF2A7294E7BE}"/>
              </a:ext>
            </a:extLst>
          </p:cNvPr>
          <p:cNvSpPr txBox="1"/>
          <p:nvPr/>
        </p:nvSpPr>
        <p:spPr>
          <a:xfrm rot="20429764">
            <a:off x="2328990" y="5278673"/>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Komu to dělá</a:t>
            </a:r>
          </a:p>
        </p:txBody>
      </p:sp>
      <p:sp>
        <p:nvSpPr>
          <p:cNvPr id="6" name="TextovéPole 5">
            <a:extLst>
              <a:ext uri="{FF2B5EF4-FFF2-40B4-BE49-F238E27FC236}">
                <a16:creationId xmlns:a16="http://schemas.microsoft.com/office/drawing/2014/main" id="{EA04E929-6174-E83C-27FF-4ADFC1433DC0}"/>
              </a:ext>
            </a:extLst>
          </p:cNvPr>
          <p:cNvSpPr txBox="1"/>
          <p:nvPr/>
        </p:nvSpPr>
        <p:spPr>
          <a:xfrm rot="20429764">
            <a:off x="5739302" y="3657921"/>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Výsledek </a:t>
            </a:r>
          </a:p>
        </p:txBody>
      </p:sp>
      <p:sp>
        <p:nvSpPr>
          <p:cNvPr id="11" name="TextovéPole 10">
            <a:extLst>
              <a:ext uri="{FF2B5EF4-FFF2-40B4-BE49-F238E27FC236}">
                <a16:creationId xmlns:a16="http://schemas.microsoft.com/office/drawing/2014/main" id="{DEDAC859-C17C-BF39-D0FD-EFD2FFA5783C}"/>
              </a:ext>
            </a:extLst>
          </p:cNvPr>
          <p:cNvSpPr txBox="1"/>
          <p:nvPr/>
        </p:nvSpPr>
        <p:spPr>
          <a:xfrm rot="20429764">
            <a:off x="8854309" y="1539393"/>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Populace</a:t>
            </a:r>
          </a:p>
        </p:txBody>
      </p:sp>
      <p:sp>
        <p:nvSpPr>
          <p:cNvPr id="12" name="TextovéPole 11">
            <a:extLst>
              <a:ext uri="{FF2B5EF4-FFF2-40B4-BE49-F238E27FC236}">
                <a16:creationId xmlns:a16="http://schemas.microsoft.com/office/drawing/2014/main" id="{7C27BF6B-338E-45F6-A969-B8897B031F8F}"/>
              </a:ext>
            </a:extLst>
          </p:cNvPr>
          <p:cNvSpPr txBox="1"/>
          <p:nvPr/>
        </p:nvSpPr>
        <p:spPr>
          <a:xfrm rot="20429764">
            <a:off x="9186494" y="5086463"/>
            <a:ext cx="2375859" cy="523220"/>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Náklady </a:t>
            </a:r>
          </a:p>
        </p:txBody>
      </p:sp>
    </p:spTree>
    <p:extLst>
      <p:ext uri="{BB962C8B-B14F-4D97-AF65-F5344CB8AC3E}">
        <p14:creationId xmlns:p14="http://schemas.microsoft.com/office/powerpoint/2010/main" val="281378193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Nadpis 4">
            <a:extLst>
              <a:ext uri="{FF2B5EF4-FFF2-40B4-BE49-F238E27FC236}">
                <a16:creationId xmlns:a16="http://schemas.microsoft.com/office/drawing/2014/main" id="{EA2DDA38-176D-AE75-ACBD-46003604A21F}"/>
              </a:ext>
            </a:extLst>
          </p:cNvPr>
          <p:cNvSpPr>
            <a:spLocks noGrp="1"/>
          </p:cNvSpPr>
          <p:nvPr>
            <p:ph type="title"/>
          </p:nvPr>
        </p:nvSpPr>
        <p:spPr/>
        <p:txBody>
          <a:bodyPr>
            <a:normAutofit/>
          </a:bodyPr>
          <a:lstStyle/>
          <a:p>
            <a:r>
              <a:rPr lang="cs-CZ" sz="2200"/>
              <a:t>Pokrytí cílové populace </a:t>
            </a:r>
            <a:r>
              <a:rPr lang="cs-CZ" sz="2200" u="sng"/>
              <a:t>kolorektálním screeningem </a:t>
            </a:r>
            <a:br>
              <a:rPr lang="cs-CZ" sz="2200"/>
            </a:br>
            <a:r>
              <a:rPr lang="cs-CZ" sz="2200"/>
              <a:t>ve standardním intervalu v roce 2024 dle kraje bydliště</a:t>
            </a:r>
          </a:p>
        </p:txBody>
      </p:sp>
      <p:graphicFrame>
        <p:nvGraphicFramePr>
          <p:cNvPr id="7" name="Object 4">
            <a:extLst>
              <a:ext uri="{FF2B5EF4-FFF2-40B4-BE49-F238E27FC236}">
                <a16:creationId xmlns:a16="http://schemas.microsoft.com/office/drawing/2014/main" id="{5531428F-1D44-EDDC-04B9-D0FEF6DDD272}"/>
              </a:ext>
            </a:extLst>
          </p:cNvPr>
          <p:cNvGraphicFramePr>
            <a:graphicFrameLocks noGrp="1" noChangeAspect="1"/>
          </p:cNvGraphicFramePr>
          <p:nvPr>
            <p:ph type="chart" sz="quarter" idx="14"/>
            <p:custDataLst>
              <p:tags r:id="rId1"/>
            </p:custDataLst>
          </p:nvPr>
        </p:nvGraphicFramePr>
        <p:xfrm>
          <a:off x="730800" y="1926000"/>
          <a:ext cx="10728000" cy="3508269"/>
        </p:xfrm>
        <a:graphic>
          <a:graphicData uri="http://schemas.openxmlformats.org/drawingml/2006/chart">
            <c:chart xmlns:c="http://schemas.openxmlformats.org/drawingml/2006/chart" xmlns:r="http://schemas.openxmlformats.org/officeDocument/2006/relationships" r:id="rId3"/>
          </a:graphicData>
        </a:graphic>
      </p:graphicFrame>
      <p:sp>
        <p:nvSpPr>
          <p:cNvPr id="9" name="Zástupný text 5">
            <a:extLst>
              <a:ext uri="{FF2B5EF4-FFF2-40B4-BE49-F238E27FC236}">
                <a16:creationId xmlns:a16="http://schemas.microsoft.com/office/drawing/2014/main" id="{2521D212-18AA-C3E5-E2B1-8CA54E7A829F}"/>
              </a:ext>
            </a:extLst>
          </p:cNvPr>
          <p:cNvSpPr txBox="1">
            <a:spLocks/>
          </p:cNvSpPr>
          <p:nvPr/>
        </p:nvSpPr>
        <p:spPr>
          <a:xfrm>
            <a:off x="730800" y="5443989"/>
            <a:ext cx="10932282" cy="1171964"/>
          </a:xfrm>
          <a:prstGeom prst="rect">
            <a:avLst/>
          </a:prstGeom>
          <a:ln w="19050">
            <a:solidFill>
              <a:schemeClr val="accent1"/>
            </a:solidFill>
          </a:ln>
        </p:spPr>
        <p:txBody>
          <a:bodyPr anchor="ctr">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4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just">
              <a:buNone/>
              <a:defRPr/>
            </a:pPr>
            <a:r>
              <a:rPr lang="cs-CZ" sz="1500" b="1">
                <a:solidFill>
                  <a:srgbClr val="000000"/>
                </a:solidFill>
              </a:rPr>
              <a:t>Pokrytí mužů a žen ve věku 50 a více let vyšetřených v roce 2024: </a:t>
            </a:r>
            <a:r>
              <a:rPr lang="cs-CZ" sz="1500" b="1">
                <a:solidFill>
                  <a:srgbClr val="2C2F7A"/>
                </a:solidFill>
              </a:rPr>
              <a:t>31,1 %</a:t>
            </a:r>
          </a:p>
          <a:p>
            <a:pPr marL="0" lvl="0" indent="0" algn="just">
              <a:buNone/>
              <a:defRPr/>
            </a:pPr>
            <a:r>
              <a:rPr lang="cs-CZ" sz="1500" b="1" kern="0">
                <a:solidFill>
                  <a:srgbClr val="000000"/>
                </a:solidFill>
              </a:rPr>
              <a:t>Pokrytí cílové populace osob screeningem v Libereckém kraji (32,9 %) je mírně vyšší v porovnání s celorepublikovým pokrytím. </a:t>
            </a:r>
            <a:endParaRPr lang="cs-CZ" sz="1500" b="1">
              <a:solidFill>
                <a:srgbClr val="2C2F7A"/>
              </a:solidFill>
            </a:endParaRPr>
          </a:p>
          <a:p>
            <a:pPr marL="0" lvl="0" indent="0" algn="just">
              <a:buNone/>
              <a:defRPr/>
            </a:pPr>
            <a:r>
              <a:rPr lang="cs-CZ" sz="1300" kern="0">
                <a:latin typeface="Arial" panose="020B0604020202020204" pitchFamily="34" charset="0"/>
                <a:cs typeface="Arial" panose="020B0604020202020204" pitchFamily="34" charset="0"/>
              </a:rPr>
              <a:t>Indikátor hodnotí podíl osob, které podstoupily screeningovou kolonoskopii během 10 let, nebo test na okultní krvácení do stolice během doporučeného intervalu, dle kraje bydliště. Osoby, které zemřely do roku 2024 (včetně), nejsou v podílu uvažovány</a:t>
            </a:r>
            <a:r>
              <a:rPr lang="cs-CZ" sz="1300" kern="0">
                <a:solidFill>
                  <a:srgbClr val="000000"/>
                </a:solidFill>
                <a:latin typeface="Arial" panose="020B0604020202020204" pitchFamily="34" charset="0"/>
                <a:cs typeface="Arial" panose="020B0604020202020204" pitchFamily="34" charset="0"/>
              </a:rPr>
              <a:t>. </a:t>
            </a:r>
            <a:endParaRPr lang="cs-CZ" sz="1300" b="1">
              <a:solidFill>
                <a:srgbClr val="000000"/>
              </a:solidFill>
              <a:latin typeface="Arial" panose="020B0604020202020204" pitchFamily="34" charset="0"/>
              <a:cs typeface="Arial" panose="020B0604020202020204" pitchFamily="34" charset="0"/>
            </a:endParaRPr>
          </a:p>
        </p:txBody>
      </p:sp>
      <p:sp>
        <p:nvSpPr>
          <p:cNvPr id="6" name="Zástupný text 3">
            <a:extLst>
              <a:ext uri="{FF2B5EF4-FFF2-40B4-BE49-F238E27FC236}">
                <a16:creationId xmlns:a16="http://schemas.microsoft.com/office/drawing/2014/main" id="{F992646A-FA96-4398-F0AC-D5D8D1F9D193}"/>
              </a:ext>
            </a:extLst>
          </p:cNvPr>
          <p:cNvSpPr txBox="1">
            <a:spLocks/>
          </p:cNvSpPr>
          <p:nvPr/>
        </p:nvSpPr>
        <p:spPr>
          <a:xfrm>
            <a:off x="6606988" y="1223680"/>
            <a:ext cx="4851812" cy="1134509"/>
          </a:xfrm>
          <a:prstGeom prst="rect">
            <a:avLst/>
          </a:prstGeom>
        </p:spPr>
        <p:txBody>
          <a:bodyPr vert="horz" lIns="91440" tIns="45720" rIns="91440" bIns="45720" rtlCol="0">
            <a:noAutofit/>
          </a:bodyPr>
          <a:lstStyle>
            <a:lvl1pPr marL="0" indent="0" algn="r" defTabSz="914400" rtl="0" eaLnBrk="1" latinLnBrk="0" hangingPunct="1">
              <a:lnSpc>
                <a:spcPct val="90000"/>
              </a:lnSpc>
              <a:spcBef>
                <a:spcPts val="1000"/>
              </a:spcBef>
              <a:buFont typeface="Arial" panose="020B0604020202020204" pitchFamily="34" charset="0"/>
              <a:buNone/>
              <a:defRPr sz="12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cs-CZ"/>
              <a:t>Zdroj: Národní registr hrazených zdravotních služeb, ÚZIS ČR</a:t>
            </a:r>
          </a:p>
          <a:p>
            <a:pPr>
              <a:lnSpc>
                <a:spcPct val="100000"/>
              </a:lnSpc>
              <a:spcBef>
                <a:spcPts val="0"/>
              </a:spcBef>
            </a:pPr>
            <a:r>
              <a:rPr lang="cs-CZ"/>
              <a:t>Screeningová kolonoskopie (15105; 15107) </a:t>
            </a:r>
          </a:p>
          <a:p>
            <a:pPr>
              <a:lnSpc>
                <a:spcPct val="100000"/>
              </a:lnSpc>
              <a:spcBef>
                <a:spcPts val="0"/>
              </a:spcBef>
            </a:pPr>
            <a:r>
              <a:rPr lang="cs-CZ"/>
              <a:t>Screeningový TOKS (15118; 15119; 15120; 15121)</a:t>
            </a:r>
            <a:br>
              <a:rPr lang="cs-CZ"/>
            </a:br>
            <a:r>
              <a:rPr lang="cs-CZ"/>
              <a:t>(2023–2024, muži a ženy, 50 a více let, N = 1 370 340 vyšetření)</a:t>
            </a:r>
          </a:p>
          <a:p>
            <a:pPr>
              <a:spcBef>
                <a:spcPts val="0"/>
              </a:spcBef>
            </a:pPr>
            <a:endParaRPr lang="cs-CZ"/>
          </a:p>
        </p:txBody>
      </p:sp>
    </p:spTree>
    <p:extLst>
      <p:ext uri="{BB962C8B-B14F-4D97-AF65-F5344CB8AC3E}">
        <p14:creationId xmlns:p14="http://schemas.microsoft.com/office/powerpoint/2010/main" val="293983196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A3096A0-0EFB-AC44-F8F4-62CD25FB06AD}"/>
              </a:ext>
            </a:extLst>
          </p:cNvPr>
          <p:cNvSpPr>
            <a:spLocks noGrp="1"/>
          </p:cNvSpPr>
          <p:nvPr>
            <p:ph type="title"/>
          </p:nvPr>
        </p:nvSpPr>
        <p:spPr>
          <a:xfrm>
            <a:off x="272590" y="160258"/>
            <a:ext cx="11386173" cy="538364"/>
          </a:xfrm>
        </p:spPr>
        <p:txBody>
          <a:bodyPr/>
          <a:lstStyle/>
          <a:p>
            <a:r>
              <a:rPr lang="cs-CZ" dirty="0">
                <a:solidFill>
                  <a:srgbClr val="002060"/>
                </a:solidFill>
              </a:rPr>
              <a:t>Vývoj incidence a mortality ZN </a:t>
            </a:r>
            <a:r>
              <a:rPr lang="cs-CZ" dirty="0" err="1">
                <a:solidFill>
                  <a:srgbClr val="002060"/>
                </a:solidFill>
              </a:rPr>
              <a:t>kolorekta</a:t>
            </a:r>
            <a:r>
              <a:rPr lang="cs-CZ" dirty="0">
                <a:solidFill>
                  <a:srgbClr val="002060"/>
                </a:solidFill>
              </a:rPr>
              <a:t> (C18–C20): LBK</a:t>
            </a:r>
          </a:p>
        </p:txBody>
      </p:sp>
      <p:sp>
        <p:nvSpPr>
          <p:cNvPr id="3" name="Text Box 8">
            <a:extLst>
              <a:ext uri="{FF2B5EF4-FFF2-40B4-BE49-F238E27FC236}">
                <a16:creationId xmlns:a16="http://schemas.microsoft.com/office/drawing/2014/main" id="{46ABF16C-1B02-FABF-F1D1-A10D4AF58F35}"/>
              </a:ext>
            </a:extLst>
          </p:cNvPr>
          <p:cNvSpPr txBox="1">
            <a:spLocks noChangeArrowheads="1"/>
          </p:cNvSpPr>
          <p:nvPr/>
        </p:nvSpPr>
        <p:spPr bwMode="auto">
          <a:xfrm>
            <a:off x="1390180" y="1346928"/>
            <a:ext cx="4032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cs-CZ" altLang="cs-CZ" sz="2000" b="1" i="0" u="none" strike="noStrike" kern="1200" cap="none" spc="0" normalizeH="0" baseline="0" noProof="0">
                <a:ln>
                  <a:noFill/>
                </a:ln>
                <a:solidFill>
                  <a:prstClr val="black"/>
                </a:solidFill>
                <a:effectLst/>
                <a:uLnTx/>
                <a:uFillTx/>
                <a:latin typeface="Calibri" panose="020F0502020204030204"/>
                <a:ea typeface="+mn-ea"/>
                <a:cs typeface="Arial" pitchFamily="34" charset="0"/>
              </a:rPr>
              <a:t>Vývoj incidence a mortality</a:t>
            </a:r>
          </a:p>
        </p:txBody>
      </p:sp>
      <p:sp>
        <p:nvSpPr>
          <p:cNvPr id="4" name="Text Box 8">
            <a:extLst>
              <a:ext uri="{FF2B5EF4-FFF2-40B4-BE49-F238E27FC236}">
                <a16:creationId xmlns:a16="http://schemas.microsoft.com/office/drawing/2014/main" id="{AC643119-9681-AFE3-AB0B-E18C23A4BB1D}"/>
              </a:ext>
            </a:extLst>
          </p:cNvPr>
          <p:cNvSpPr txBox="1">
            <a:spLocks noChangeArrowheads="1"/>
          </p:cNvSpPr>
          <p:nvPr/>
        </p:nvSpPr>
        <p:spPr bwMode="auto">
          <a:xfrm>
            <a:off x="1389212" y="1634405"/>
            <a:ext cx="40322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cs-CZ" altLang="cs-CZ" sz="1200" b="1" i="0" u="none" strike="noStrike" kern="1200" cap="none" spc="0" normalizeH="0" baseline="0" noProof="0">
                <a:ln>
                  <a:noFill/>
                </a:ln>
                <a:solidFill>
                  <a:prstClr val="black"/>
                </a:solidFill>
                <a:effectLst/>
                <a:uLnTx/>
                <a:uFillTx/>
                <a:latin typeface="Calibri" panose="020F0502020204030204"/>
                <a:ea typeface="+mn-ea"/>
                <a:cs typeface="Arial" pitchFamily="34" charset="0"/>
              </a:rPr>
              <a:t>Počet případů na 100 000 osob</a:t>
            </a:r>
          </a:p>
        </p:txBody>
      </p:sp>
      <p:sp>
        <p:nvSpPr>
          <p:cNvPr id="5" name="Text Box 16">
            <a:extLst>
              <a:ext uri="{FF2B5EF4-FFF2-40B4-BE49-F238E27FC236}">
                <a16:creationId xmlns:a16="http://schemas.microsoft.com/office/drawing/2014/main" id="{CA0A9355-3156-3324-5602-6746D5758010}"/>
              </a:ext>
            </a:extLst>
          </p:cNvPr>
          <p:cNvSpPr txBox="1">
            <a:spLocks noChangeArrowheads="1"/>
          </p:cNvSpPr>
          <p:nvPr/>
        </p:nvSpPr>
        <p:spPr bwMode="auto">
          <a:xfrm>
            <a:off x="7147958" y="1346928"/>
            <a:ext cx="4032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altLang="cs-CZ" sz="20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Vývoj záchytu stadií onemocnění</a:t>
            </a:r>
          </a:p>
        </p:txBody>
      </p:sp>
      <p:sp>
        <p:nvSpPr>
          <p:cNvPr id="6" name="TextovéPole 5">
            <a:extLst>
              <a:ext uri="{FF2B5EF4-FFF2-40B4-BE49-F238E27FC236}">
                <a16:creationId xmlns:a16="http://schemas.microsoft.com/office/drawing/2014/main" id="{4BFD8567-EE62-6EF7-084E-211F478FB70D}"/>
              </a:ext>
            </a:extLst>
          </p:cNvPr>
          <p:cNvSpPr txBox="1"/>
          <p:nvPr/>
        </p:nvSpPr>
        <p:spPr>
          <a:xfrm>
            <a:off x="163261" y="787291"/>
            <a:ext cx="11865479" cy="461665"/>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2014–2023: Ročně </a:t>
            </a:r>
            <a:r>
              <a:rPr lang="cs-CZ" sz="2400" b="1">
                <a:solidFill>
                  <a:prstClr val="white"/>
                </a:solidFill>
                <a:latin typeface="Calibri" panose="020F0502020204030204"/>
              </a:rPr>
              <a:t>318</a:t>
            </a: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 nových nádorů, z toho 144 pozdě zachycených. Mortalita: 136.</a:t>
            </a:r>
          </a:p>
        </p:txBody>
      </p:sp>
      <p:graphicFrame>
        <p:nvGraphicFramePr>
          <p:cNvPr id="7" name="Object 194">
            <a:extLst>
              <a:ext uri="{FF2B5EF4-FFF2-40B4-BE49-F238E27FC236}">
                <a16:creationId xmlns:a16="http://schemas.microsoft.com/office/drawing/2014/main" id="{E4310E9D-EA7B-5B6B-6B23-15D359E307FA}"/>
              </a:ext>
            </a:extLst>
          </p:cNvPr>
          <p:cNvGraphicFramePr>
            <a:graphicFrameLocks noChangeAspect="1"/>
          </p:cNvGraphicFramePr>
          <p:nvPr>
            <p:custDataLst>
              <p:tags r:id="rId1"/>
            </p:custDataLst>
          </p:nvPr>
        </p:nvGraphicFramePr>
        <p:xfrm>
          <a:off x="276649" y="2516229"/>
          <a:ext cx="5728697" cy="4257692"/>
        </p:xfrm>
        <a:graphic>
          <a:graphicData uri="http://schemas.openxmlformats.org/drawingml/2006/chart">
            <c:chart xmlns:c="http://schemas.openxmlformats.org/drawingml/2006/chart" xmlns:r="http://schemas.openxmlformats.org/officeDocument/2006/relationships" r:id="rId26"/>
          </a:graphicData>
        </a:graphic>
      </p:graphicFrame>
      <p:sp>
        <p:nvSpPr>
          <p:cNvPr id="8" name="TextovéPole 7">
            <a:extLst>
              <a:ext uri="{FF2B5EF4-FFF2-40B4-BE49-F238E27FC236}">
                <a16:creationId xmlns:a16="http://schemas.microsoft.com/office/drawing/2014/main" id="{140D57A4-1576-A326-C909-A2B1C04FB2D6}"/>
              </a:ext>
            </a:extLst>
          </p:cNvPr>
          <p:cNvSpPr txBox="1">
            <a:spLocks noChangeArrowheads="1"/>
          </p:cNvSpPr>
          <p:nvPr>
            <p:custDataLst>
              <p:tags r:id="rId2"/>
            </p:custDataLst>
          </p:nvPr>
        </p:nvSpPr>
        <p:spPr bwMode="auto">
          <a:xfrm>
            <a:off x="5202761" y="4030253"/>
            <a:ext cx="5709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sk-SK" altLang="cs-CZ" sz="1200" b="1" i="0" u="none" strike="noStrike" kern="1200" cap="none" spc="0" normalizeH="0" baseline="0" noProof="0">
                <a:ln>
                  <a:noFill/>
                </a:ln>
                <a:solidFill>
                  <a:srgbClr val="CC9900"/>
                </a:solidFill>
                <a:effectLst/>
                <a:uLnTx/>
                <a:uFillTx/>
                <a:latin typeface="Calibri" panose="020F0502020204030204"/>
                <a:ea typeface="+mn-ea"/>
                <a:cs typeface="+mn-cs"/>
              </a:rPr>
              <a:t>– 12,8 %</a:t>
            </a:r>
            <a:endParaRPr kumimoji="0" lang="cs-CZ" altLang="cs-CZ" sz="1200" b="1" i="0" u="none" strike="noStrike" kern="1200" cap="none" spc="0" normalizeH="0" baseline="0" noProof="0">
              <a:ln>
                <a:noFill/>
              </a:ln>
              <a:solidFill>
                <a:srgbClr val="CC9900"/>
              </a:solidFill>
              <a:effectLst/>
              <a:uLnTx/>
              <a:uFillTx/>
              <a:latin typeface="Calibri" panose="020F0502020204030204"/>
              <a:ea typeface="+mn-ea"/>
              <a:cs typeface="+mn-cs"/>
            </a:endParaRPr>
          </a:p>
        </p:txBody>
      </p:sp>
      <p:sp>
        <p:nvSpPr>
          <p:cNvPr id="9" name="TextovéPole 7">
            <a:extLst>
              <a:ext uri="{FF2B5EF4-FFF2-40B4-BE49-F238E27FC236}">
                <a16:creationId xmlns:a16="http://schemas.microsoft.com/office/drawing/2014/main" id="{75968C65-7D77-245E-0BD4-C3F25A563CEB}"/>
              </a:ext>
            </a:extLst>
          </p:cNvPr>
          <p:cNvSpPr txBox="1">
            <a:spLocks noChangeArrowheads="1"/>
          </p:cNvSpPr>
          <p:nvPr>
            <p:custDataLst>
              <p:tags r:id="rId3"/>
            </p:custDataLst>
          </p:nvPr>
        </p:nvSpPr>
        <p:spPr bwMode="auto">
          <a:xfrm flipH="1">
            <a:off x="4982397" y="5075041"/>
            <a:ext cx="79128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sk-SK"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 6,5 %</a:t>
            </a:r>
            <a:endParaRPr kumimoji="0" lang="cs-CZ"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endParaRPr>
          </a:p>
        </p:txBody>
      </p:sp>
      <p:sp>
        <p:nvSpPr>
          <p:cNvPr id="10" name="Text Box 5">
            <a:extLst>
              <a:ext uri="{FF2B5EF4-FFF2-40B4-BE49-F238E27FC236}">
                <a16:creationId xmlns:a16="http://schemas.microsoft.com/office/drawing/2014/main" id="{70505859-5870-710F-FA06-C8F96FE082FF}"/>
              </a:ext>
            </a:extLst>
          </p:cNvPr>
          <p:cNvSpPr txBox="1">
            <a:spLocks noChangeArrowheads="1"/>
          </p:cNvSpPr>
          <p:nvPr>
            <p:custDataLst>
              <p:tags r:id="rId4"/>
            </p:custDataLst>
          </p:nvPr>
        </p:nvSpPr>
        <p:spPr bwMode="auto">
          <a:xfrm>
            <a:off x="5803479" y="625041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1" name="Text Box 196">
            <a:extLst>
              <a:ext uri="{FF2B5EF4-FFF2-40B4-BE49-F238E27FC236}">
                <a16:creationId xmlns:a16="http://schemas.microsoft.com/office/drawing/2014/main" id="{C27CAA48-A1EC-E1F3-5F1E-DEBD51DF1473}"/>
              </a:ext>
            </a:extLst>
          </p:cNvPr>
          <p:cNvSpPr txBox="1">
            <a:spLocks noChangeArrowheads="1"/>
          </p:cNvSpPr>
          <p:nvPr>
            <p:custDataLst>
              <p:tags r:id="rId5"/>
            </p:custDataLst>
          </p:nvPr>
        </p:nvSpPr>
        <p:spPr bwMode="auto">
          <a:xfrm rot="16200000">
            <a:off x="-1234602" y="4301503"/>
            <a:ext cx="3313143" cy="215444"/>
          </a:xfrm>
          <a:prstGeom prst="rect">
            <a:avLst/>
          </a:prstGeom>
          <a:noFill/>
          <a:ln w="9525" algn="ctr">
            <a:noFill/>
            <a:miter lim="800000"/>
            <a:headEnd/>
            <a:tailEnd/>
          </a:ln>
        </p:spPr>
        <p:txBody>
          <a:bodyPr wrap="square" lIns="0" tIns="0" rIns="0" b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Počet případů na 100 000 osob</a:t>
            </a:r>
            <a:endParaRPr kumimoji="0" lang="en-US" sz="14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2" name="Group 239">
            <a:extLst>
              <a:ext uri="{FF2B5EF4-FFF2-40B4-BE49-F238E27FC236}">
                <a16:creationId xmlns:a16="http://schemas.microsoft.com/office/drawing/2014/main" id="{C78A485C-22A6-2783-8377-253160FC9C9C}"/>
              </a:ext>
            </a:extLst>
          </p:cNvPr>
          <p:cNvGrpSpPr>
            <a:grpSpLocks/>
          </p:cNvGrpSpPr>
          <p:nvPr>
            <p:custDataLst>
              <p:tags r:id="rId6"/>
            </p:custDataLst>
          </p:nvPr>
        </p:nvGrpSpPr>
        <p:grpSpPr bwMode="auto">
          <a:xfrm>
            <a:off x="973356" y="2240938"/>
            <a:ext cx="2527300" cy="193677"/>
            <a:chOff x="3536" y="2323"/>
            <a:chExt cx="1592" cy="122"/>
          </a:xfrm>
        </p:grpSpPr>
        <p:sp>
          <p:nvSpPr>
            <p:cNvPr id="13" name="Text Box 212">
              <a:extLst>
                <a:ext uri="{FF2B5EF4-FFF2-40B4-BE49-F238E27FC236}">
                  <a16:creationId xmlns:a16="http://schemas.microsoft.com/office/drawing/2014/main" id="{927B19BB-A372-5812-9952-21905973D33B}"/>
                </a:ext>
              </a:extLst>
            </p:cNvPr>
            <p:cNvSpPr txBox="1">
              <a:spLocks noChangeArrowheads="1"/>
            </p:cNvSpPr>
            <p:nvPr/>
          </p:nvSpPr>
          <p:spPr bwMode="auto">
            <a:xfrm>
              <a:off x="3681" y="2323"/>
              <a:ext cx="660" cy="12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alibri" panose="020F0502020204030204"/>
                  <a:ea typeface="+mn-ea"/>
                  <a:cs typeface="+mn-cs"/>
                </a:rPr>
                <a:t>incidence </a:t>
              </a:r>
            </a:p>
          </p:txBody>
        </p:sp>
        <p:sp>
          <p:nvSpPr>
            <p:cNvPr id="14" name="Line 214">
              <a:extLst>
                <a:ext uri="{FF2B5EF4-FFF2-40B4-BE49-F238E27FC236}">
                  <a16:creationId xmlns:a16="http://schemas.microsoft.com/office/drawing/2014/main" id="{9B780AA8-2827-3A0A-7C3E-61BA4E342ABD}"/>
                </a:ext>
              </a:extLst>
            </p:cNvPr>
            <p:cNvSpPr>
              <a:spLocks noChangeShapeType="1"/>
            </p:cNvSpPr>
            <p:nvPr/>
          </p:nvSpPr>
          <p:spPr bwMode="auto">
            <a:xfrm>
              <a:off x="3536" y="2382"/>
              <a:ext cx="113" cy="0"/>
            </a:xfrm>
            <a:prstGeom prst="line">
              <a:avLst/>
            </a:prstGeom>
            <a:noFill/>
            <a:ln w="25400">
              <a:solidFill>
                <a:srgbClr val="CC99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 name="Text Box 226">
              <a:extLst>
                <a:ext uri="{FF2B5EF4-FFF2-40B4-BE49-F238E27FC236}">
                  <a16:creationId xmlns:a16="http://schemas.microsoft.com/office/drawing/2014/main" id="{48E64F7F-B437-2B4C-664A-F3E5360920F7}"/>
                </a:ext>
              </a:extLst>
            </p:cNvPr>
            <p:cNvSpPr txBox="1">
              <a:spLocks noChangeArrowheads="1"/>
            </p:cNvSpPr>
            <p:nvPr/>
          </p:nvSpPr>
          <p:spPr bwMode="auto">
            <a:xfrm>
              <a:off x="4468" y="2323"/>
              <a:ext cx="660" cy="12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m</a:t>
              </a:r>
              <a:r>
                <a:rPr kumimoji="0" lang="en-US" sz="1400" b="0" i="0" u="none" strike="noStrike" kern="0" cap="none" spc="0" normalizeH="0" baseline="0" noProof="0" err="1">
                  <a:ln>
                    <a:noFill/>
                  </a:ln>
                  <a:solidFill>
                    <a:srgbClr val="000000"/>
                  </a:solidFill>
                  <a:effectLst/>
                  <a:uLnTx/>
                  <a:uFillTx/>
                  <a:latin typeface="Calibri" panose="020F0502020204030204"/>
                  <a:ea typeface="+mn-ea"/>
                  <a:cs typeface="+mn-cs"/>
                </a:rPr>
                <a:t>ortalit</a:t>
              </a: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a* </a:t>
              </a:r>
              <a:endParaRPr kumimoji="0" lang="en-US" sz="14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6" name="Line 231">
              <a:extLst>
                <a:ext uri="{FF2B5EF4-FFF2-40B4-BE49-F238E27FC236}">
                  <a16:creationId xmlns:a16="http://schemas.microsoft.com/office/drawing/2014/main" id="{048B0144-3E4C-2131-FB11-2337F179A9C7}"/>
                </a:ext>
              </a:extLst>
            </p:cNvPr>
            <p:cNvSpPr>
              <a:spLocks noChangeShapeType="1"/>
            </p:cNvSpPr>
            <p:nvPr/>
          </p:nvSpPr>
          <p:spPr bwMode="auto">
            <a:xfrm>
              <a:off x="4332" y="2382"/>
              <a:ext cx="113" cy="0"/>
            </a:xfrm>
            <a:prstGeom prst="line">
              <a:avLst/>
            </a:prstGeom>
            <a:noFill/>
            <a:ln w="254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292929"/>
                </a:solidFill>
                <a:effectLst/>
                <a:uLnTx/>
                <a:uFillTx/>
                <a:latin typeface="Calibri" panose="020F0502020204030204"/>
                <a:ea typeface="+mn-ea"/>
                <a:cs typeface="+mn-cs"/>
              </a:endParaRPr>
            </a:p>
          </p:txBody>
        </p:sp>
      </p:grpSp>
      <p:sp>
        <p:nvSpPr>
          <p:cNvPr id="17" name="Text Box 226">
            <a:extLst>
              <a:ext uri="{FF2B5EF4-FFF2-40B4-BE49-F238E27FC236}">
                <a16:creationId xmlns:a16="http://schemas.microsoft.com/office/drawing/2014/main" id="{BDED0617-5272-A42C-76EB-99360713532E}"/>
              </a:ext>
            </a:extLst>
          </p:cNvPr>
          <p:cNvSpPr txBox="1">
            <a:spLocks noChangeArrowheads="1"/>
          </p:cNvSpPr>
          <p:nvPr/>
        </p:nvSpPr>
        <p:spPr bwMode="auto">
          <a:xfrm>
            <a:off x="967650" y="2447921"/>
            <a:ext cx="2871614" cy="193899"/>
          </a:xfrm>
          <a:prstGeom prst="rect">
            <a:avLst/>
          </a:prstGeom>
          <a:noFill/>
          <a:ln w="9525">
            <a:noFill/>
            <a:miter lim="800000"/>
            <a:headEnd/>
            <a:tailEnd/>
          </a:ln>
        </p:spPr>
        <p:txBody>
          <a:bodyPr wrap="square"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 trend růstu mezi roky 2014–2023</a:t>
            </a:r>
          </a:p>
        </p:txBody>
      </p:sp>
      <p:graphicFrame>
        <p:nvGraphicFramePr>
          <p:cNvPr id="18" name="Object 2">
            <a:extLst>
              <a:ext uri="{FF2B5EF4-FFF2-40B4-BE49-F238E27FC236}">
                <a16:creationId xmlns:a16="http://schemas.microsoft.com/office/drawing/2014/main" id="{357EA4EB-8B0F-D4DA-34B6-1DB0BC768E52}"/>
              </a:ext>
            </a:extLst>
          </p:cNvPr>
          <p:cNvGraphicFramePr>
            <a:graphicFrameLocks noChangeAspect="1"/>
          </p:cNvGraphicFramePr>
          <p:nvPr>
            <p:custDataLst>
              <p:tags r:id="rId7"/>
            </p:custDataLst>
          </p:nvPr>
        </p:nvGraphicFramePr>
        <p:xfrm>
          <a:off x="6188986" y="2391168"/>
          <a:ext cx="5634203" cy="4475308"/>
        </p:xfrm>
        <a:graphic>
          <a:graphicData uri="http://schemas.openxmlformats.org/drawingml/2006/chart">
            <c:chart xmlns:c="http://schemas.openxmlformats.org/drawingml/2006/chart" xmlns:r="http://schemas.openxmlformats.org/officeDocument/2006/relationships" r:id="rId27"/>
          </a:graphicData>
        </a:graphic>
      </p:graphicFrame>
      <p:sp>
        <p:nvSpPr>
          <p:cNvPr id="19" name="Rectangle 7">
            <a:extLst>
              <a:ext uri="{FF2B5EF4-FFF2-40B4-BE49-F238E27FC236}">
                <a16:creationId xmlns:a16="http://schemas.microsoft.com/office/drawing/2014/main" id="{F8E7FF22-A241-3309-77EC-03A07AFF93DF}"/>
              </a:ext>
            </a:extLst>
          </p:cNvPr>
          <p:cNvSpPr>
            <a:spLocks noChangeArrowheads="1"/>
          </p:cNvSpPr>
          <p:nvPr>
            <p:custDataLst>
              <p:tags r:id="rId8"/>
            </p:custDataLst>
          </p:nvPr>
        </p:nvSpPr>
        <p:spPr bwMode="auto">
          <a:xfrm rot="16200000">
            <a:off x="5542680" y="4304343"/>
            <a:ext cx="12233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Procenta (%)</a:t>
            </a:r>
            <a:endParaRPr kumimoji="0" lang="en-GB" alt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0" name="Text Box 5">
            <a:extLst>
              <a:ext uri="{FF2B5EF4-FFF2-40B4-BE49-F238E27FC236}">
                <a16:creationId xmlns:a16="http://schemas.microsoft.com/office/drawing/2014/main" id="{FD5A3F12-C841-4AE7-F4F4-D1F0D4D07EF5}"/>
              </a:ext>
            </a:extLst>
          </p:cNvPr>
          <p:cNvSpPr txBox="1">
            <a:spLocks noChangeArrowheads="1"/>
          </p:cNvSpPr>
          <p:nvPr>
            <p:custDataLst>
              <p:tags r:id="rId9"/>
            </p:custDataLst>
          </p:nvPr>
        </p:nvSpPr>
        <p:spPr bwMode="auto">
          <a:xfrm>
            <a:off x="11680609" y="625041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21" name="TextovéPole 20">
            <a:extLst>
              <a:ext uri="{FF2B5EF4-FFF2-40B4-BE49-F238E27FC236}">
                <a16:creationId xmlns:a16="http://schemas.microsoft.com/office/drawing/2014/main" id="{44521705-316C-2174-918A-867577E037D0}"/>
              </a:ext>
            </a:extLst>
          </p:cNvPr>
          <p:cNvSpPr txBox="1"/>
          <p:nvPr/>
        </p:nvSpPr>
        <p:spPr>
          <a:xfrm>
            <a:off x="6791081" y="1847395"/>
            <a:ext cx="2736304" cy="215444"/>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2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4</a:t>
            </a:r>
          </a:p>
        </p:txBody>
      </p:sp>
      <p:sp>
        <p:nvSpPr>
          <p:cNvPr id="22" name="Obdélník 21">
            <a:extLst>
              <a:ext uri="{FF2B5EF4-FFF2-40B4-BE49-F238E27FC236}">
                <a16:creationId xmlns:a16="http://schemas.microsoft.com/office/drawing/2014/main" id="{2FAEB657-04BA-29D1-F4C7-C33DD21981B2}"/>
              </a:ext>
            </a:extLst>
          </p:cNvPr>
          <p:cNvSpPr/>
          <p:nvPr/>
        </p:nvSpPr>
        <p:spPr>
          <a:xfrm>
            <a:off x="8028414" y="1904844"/>
            <a:ext cx="108000" cy="108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DD8D7046-FF2C-0173-4308-D88B0D9B4180}"/>
              </a:ext>
            </a:extLst>
          </p:cNvPr>
          <p:cNvSpPr/>
          <p:nvPr/>
        </p:nvSpPr>
        <p:spPr>
          <a:xfrm>
            <a:off x="7660752" y="1904844"/>
            <a:ext cx="108000" cy="108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4" name="Obdélník 23">
            <a:extLst>
              <a:ext uri="{FF2B5EF4-FFF2-40B4-BE49-F238E27FC236}">
                <a16:creationId xmlns:a16="http://schemas.microsoft.com/office/drawing/2014/main" id="{2809E960-C002-5D10-6476-ACE6F57FDBB6}"/>
              </a:ext>
            </a:extLst>
          </p:cNvPr>
          <p:cNvSpPr/>
          <p:nvPr/>
        </p:nvSpPr>
        <p:spPr>
          <a:xfrm>
            <a:off x="7293091" y="1904844"/>
            <a:ext cx="108000" cy="108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5" name="Obdélník 24">
            <a:extLst>
              <a:ext uri="{FF2B5EF4-FFF2-40B4-BE49-F238E27FC236}">
                <a16:creationId xmlns:a16="http://schemas.microsoft.com/office/drawing/2014/main" id="{4A4B7A79-00E5-EABD-565C-D60BC7C7BE53}"/>
              </a:ext>
            </a:extLst>
          </p:cNvPr>
          <p:cNvSpPr/>
          <p:nvPr/>
        </p:nvSpPr>
        <p:spPr>
          <a:xfrm>
            <a:off x="6925430" y="1904844"/>
            <a:ext cx="108000" cy="108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7" name="TextovéPole 26">
            <a:extLst>
              <a:ext uri="{FF2B5EF4-FFF2-40B4-BE49-F238E27FC236}">
                <a16:creationId xmlns:a16="http://schemas.microsoft.com/office/drawing/2014/main" id="{50F0623F-09E3-078A-51D6-E0E72D5B3CC0}"/>
              </a:ext>
            </a:extLst>
          </p:cNvPr>
          <p:cNvSpPr txBox="1"/>
          <p:nvPr/>
        </p:nvSpPr>
        <p:spPr>
          <a:xfrm>
            <a:off x="8550898" y="1834643"/>
            <a:ext cx="2300838" cy="430887"/>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neznámo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objektivní příčiny</a:t>
            </a:r>
          </a:p>
        </p:txBody>
      </p:sp>
      <p:sp>
        <p:nvSpPr>
          <p:cNvPr id="28" name="TextovéPole 27">
            <a:extLst>
              <a:ext uri="{FF2B5EF4-FFF2-40B4-BE49-F238E27FC236}">
                <a16:creationId xmlns:a16="http://schemas.microsoft.com/office/drawing/2014/main" id="{EFF7DC3F-1538-D525-024E-5B31B7FFA6F1}"/>
              </a:ext>
            </a:extLst>
          </p:cNvPr>
          <p:cNvSpPr txBox="1"/>
          <p:nvPr/>
        </p:nvSpPr>
        <p:spPr>
          <a:xfrm>
            <a:off x="10160726" y="1834643"/>
            <a:ext cx="2300838" cy="430887"/>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neuvedeno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neúplný záznam</a:t>
            </a:r>
          </a:p>
        </p:txBody>
      </p:sp>
      <p:sp>
        <p:nvSpPr>
          <p:cNvPr id="30" name="TextBox 6">
            <a:extLst>
              <a:ext uri="{FF2B5EF4-FFF2-40B4-BE49-F238E27FC236}">
                <a16:creationId xmlns:a16="http://schemas.microsoft.com/office/drawing/2014/main" id="{9F453860-BDA9-546B-4BFD-835137205C5D}"/>
              </a:ext>
            </a:extLst>
          </p:cNvPr>
          <p:cNvSpPr txBox="1"/>
          <p:nvPr>
            <p:custDataLst>
              <p:tags r:id="rId10"/>
            </p:custDataLst>
          </p:nvPr>
        </p:nvSpPr>
        <p:spPr>
          <a:xfrm>
            <a:off x="296988" y="467450"/>
            <a:ext cx="43765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Zdroj: Národní onkologický registr,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Český statistický úřad</a:t>
            </a: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1" name="Line 10">
            <a:extLst>
              <a:ext uri="{FF2B5EF4-FFF2-40B4-BE49-F238E27FC236}">
                <a16:creationId xmlns:a16="http://schemas.microsoft.com/office/drawing/2014/main" id="{65F86EEF-225E-497C-3D23-334F1319EDCE}"/>
              </a:ext>
            </a:extLst>
          </p:cNvPr>
          <p:cNvSpPr>
            <a:spLocks noChangeShapeType="1"/>
          </p:cNvSpPr>
          <p:nvPr>
            <p:custDataLst>
              <p:tags r:id="rId11"/>
            </p:custDataLst>
          </p:nvPr>
        </p:nvSpPr>
        <p:spPr bwMode="auto">
          <a:xfrm>
            <a:off x="7111535"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2" name="Line 10">
            <a:extLst>
              <a:ext uri="{FF2B5EF4-FFF2-40B4-BE49-F238E27FC236}">
                <a16:creationId xmlns:a16="http://schemas.microsoft.com/office/drawing/2014/main" id="{EC7111BE-B396-D1C2-990C-8B2DFEE20970}"/>
              </a:ext>
            </a:extLst>
          </p:cNvPr>
          <p:cNvSpPr>
            <a:spLocks noChangeShapeType="1"/>
          </p:cNvSpPr>
          <p:nvPr>
            <p:custDataLst>
              <p:tags r:id="rId12"/>
            </p:custDataLst>
          </p:nvPr>
        </p:nvSpPr>
        <p:spPr bwMode="auto">
          <a:xfrm>
            <a:off x="8521635"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3" name="Line 10">
            <a:extLst>
              <a:ext uri="{FF2B5EF4-FFF2-40B4-BE49-F238E27FC236}">
                <a16:creationId xmlns:a16="http://schemas.microsoft.com/office/drawing/2014/main" id="{D52D1BEA-4548-7ABA-3D0B-F0D4B14E2F31}"/>
              </a:ext>
            </a:extLst>
          </p:cNvPr>
          <p:cNvSpPr>
            <a:spLocks noChangeShapeType="1"/>
          </p:cNvSpPr>
          <p:nvPr>
            <p:custDataLst>
              <p:tags r:id="rId13"/>
            </p:custDataLst>
          </p:nvPr>
        </p:nvSpPr>
        <p:spPr bwMode="auto">
          <a:xfrm>
            <a:off x="9168536"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4" name="Line 10">
            <a:extLst>
              <a:ext uri="{FF2B5EF4-FFF2-40B4-BE49-F238E27FC236}">
                <a16:creationId xmlns:a16="http://schemas.microsoft.com/office/drawing/2014/main" id="{040673AA-379C-66CA-CA43-D5FAD3FFD0E6}"/>
              </a:ext>
            </a:extLst>
          </p:cNvPr>
          <p:cNvSpPr>
            <a:spLocks noChangeShapeType="1"/>
          </p:cNvSpPr>
          <p:nvPr>
            <p:custDataLst>
              <p:tags r:id="rId14"/>
            </p:custDataLst>
          </p:nvPr>
        </p:nvSpPr>
        <p:spPr bwMode="auto">
          <a:xfrm>
            <a:off x="9602314"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5" name="Line 10">
            <a:extLst>
              <a:ext uri="{FF2B5EF4-FFF2-40B4-BE49-F238E27FC236}">
                <a16:creationId xmlns:a16="http://schemas.microsoft.com/office/drawing/2014/main" id="{C57199FF-834A-DB00-27C8-706A22EB5393}"/>
              </a:ext>
            </a:extLst>
          </p:cNvPr>
          <p:cNvSpPr>
            <a:spLocks noChangeShapeType="1"/>
          </p:cNvSpPr>
          <p:nvPr>
            <p:custDataLst>
              <p:tags r:id="rId15"/>
            </p:custDataLst>
          </p:nvPr>
        </p:nvSpPr>
        <p:spPr bwMode="auto">
          <a:xfrm>
            <a:off x="10266191" y="2451208"/>
            <a:ext cx="0"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6" name="Rectangle 12">
            <a:extLst>
              <a:ext uri="{FF2B5EF4-FFF2-40B4-BE49-F238E27FC236}">
                <a16:creationId xmlns:a16="http://schemas.microsoft.com/office/drawing/2014/main" id="{E3F6BABB-FF23-EDFC-57DC-362C8AF7E149}"/>
              </a:ext>
            </a:extLst>
          </p:cNvPr>
          <p:cNvSpPr>
            <a:spLocks noChangeArrowheads="1"/>
          </p:cNvSpPr>
          <p:nvPr>
            <p:custDataLst>
              <p:tags r:id="rId16"/>
            </p:custDataLst>
          </p:nvPr>
        </p:nvSpPr>
        <p:spPr bwMode="auto">
          <a:xfrm>
            <a:off x="6671072" y="2462050"/>
            <a:ext cx="395069"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2</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7" name="Rectangle 13">
            <a:extLst>
              <a:ext uri="{FF2B5EF4-FFF2-40B4-BE49-F238E27FC236}">
                <a16:creationId xmlns:a16="http://schemas.microsoft.com/office/drawing/2014/main" id="{7B957D3C-99F9-98A8-F594-686F3A0E68C5}"/>
              </a:ext>
            </a:extLst>
          </p:cNvPr>
          <p:cNvSpPr>
            <a:spLocks noChangeArrowheads="1"/>
          </p:cNvSpPr>
          <p:nvPr>
            <p:custDataLst>
              <p:tags r:id="rId17"/>
            </p:custDataLst>
          </p:nvPr>
        </p:nvSpPr>
        <p:spPr bwMode="auto">
          <a:xfrm>
            <a:off x="7676652" y="2462050"/>
            <a:ext cx="410939"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3</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8" name="Rectangle 14">
            <a:extLst>
              <a:ext uri="{FF2B5EF4-FFF2-40B4-BE49-F238E27FC236}">
                <a16:creationId xmlns:a16="http://schemas.microsoft.com/office/drawing/2014/main" id="{3081A096-9A86-17CE-676E-084766E4ED1F}"/>
              </a:ext>
            </a:extLst>
          </p:cNvPr>
          <p:cNvSpPr>
            <a:spLocks noChangeArrowheads="1"/>
          </p:cNvSpPr>
          <p:nvPr>
            <p:custDataLst>
              <p:tags r:id="rId18"/>
            </p:custDataLst>
          </p:nvPr>
        </p:nvSpPr>
        <p:spPr bwMode="auto">
          <a:xfrm>
            <a:off x="8548352" y="2462050"/>
            <a:ext cx="496891"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4.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9" name="Rectangle 15">
            <a:extLst>
              <a:ext uri="{FF2B5EF4-FFF2-40B4-BE49-F238E27FC236}">
                <a16:creationId xmlns:a16="http://schemas.microsoft.com/office/drawing/2014/main" id="{E1AFC88A-DADA-9B0C-F50A-05C8EAFDAF27}"/>
              </a:ext>
            </a:extLst>
          </p:cNvPr>
          <p:cNvSpPr>
            <a:spLocks noChangeArrowheads="1"/>
          </p:cNvSpPr>
          <p:nvPr>
            <p:custDataLst>
              <p:tags r:id="rId19"/>
            </p:custDataLst>
          </p:nvPr>
        </p:nvSpPr>
        <p:spPr bwMode="auto">
          <a:xfrm>
            <a:off x="9136348" y="2462050"/>
            <a:ext cx="524657"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5.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0" name="Rectangle 15">
            <a:extLst>
              <a:ext uri="{FF2B5EF4-FFF2-40B4-BE49-F238E27FC236}">
                <a16:creationId xmlns:a16="http://schemas.microsoft.com/office/drawing/2014/main" id="{6E695F5F-2BC5-C817-58E2-4F7B124AF136}"/>
              </a:ext>
            </a:extLst>
          </p:cNvPr>
          <p:cNvSpPr>
            <a:spLocks noChangeArrowheads="1"/>
          </p:cNvSpPr>
          <p:nvPr>
            <p:custDataLst>
              <p:tags r:id="rId20"/>
            </p:custDataLst>
          </p:nvPr>
        </p:nvSpPr>
        <p:spPr bwMode="auto">
          <a:xfrm>
            <a:off x="9727994" y="2462050"/>
            <a:ext cx="41883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6</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1" name="Rectangle 15">
            <a:extLst>
              <a:ext uri="{FF2B5EF4-FFF2-40B4-BE49-F238E27FC236}">
                <a16:creationId xmlns:a16="http://schemas.microsoft.com/office/drawing/2014/main" id="{F7F34053-BD32-4FC9-784B-113B87F88E34}"/>
              </a:ext>
            </a:extLst>
          </p:cNvPr>
          <p:cNvSpPr>
            <a:spLocks noChangeArrowheads="1"/>
          </p:cNvSpPr>
          <p:nvPr>
            <p:custDataLst>
              <p:tags r:id="rId21"/>
            </p:custDataLst>
          </p:nvPr>
        </p:nvSpPr>
        <p:spPr bwMode="auto">
          <a:xfrm>
            <a:off x="10463149" y="2466405"/>
            <a:ext cx="444315"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7.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2" name="Rectangle 15">
            <a:extLst>
              <a:ext uri="{FF2B5EF4-FFF2-40B4-BE49-F238E27FC236}">
                <a16:creationId xmlns:a16="http://schemas.microsoft.com/office/drawing/2014/main" id="{B2497894-DC20-8E51-FECD-A2EB71752CDC}"/>
              </a:ext>
            </a:extLst>
          </p:cNvPr>
          <p:cNvSpPr>
            <a:spLocks noChangeArrowheads="1"/>
          </p:cNvSpPr>
          <p:nvPr>
            <p:custDataLst>
              <p:tags r:id="rId22"/>
            </p:custDataLst>
          </p:nvPr>
        </p:nvSpPr>
        <p:spPr bwMode="auto">
          <a:xfrm>
            <a:off x="11181313" y="2462049"/>
            <a:ext cx="444315"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8.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3" name="Line 10">
            <a:extLst>
              <a:ext uri="{FF2B5EF4-FFF2-40B4-BE49-F238E27FC236}">
                <a16:creationId xmlns:a16="http://schemas.microsoft.com/office/drawing/2014/main" id="{236E34F1-CE84-85D3-EA2A-35DE3E8C7B04}"/>
              </a:ext>
            </a:extLst>
          </p:cNvPr>
          <p:cNvSpPr>
            <a:spLocks noChangeShapeType="1"/>
          </p:cNvSpPr>
          <p:nvPr>
            <p:custDataLst>
              <p:tags r:id="rId23"/>
            </p:custDataLst>
          </p:nvPr>
        </p:nvSpPr>
        <p:spPr bwMode="auto">
          <a:xfrm>
            <a:off x="11129790" y="2451208"/>
            <a:ext cx="0"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4" name="Obdélník 43">
            <a:extLst>
              <a:ext uri="{FF2B5EF4-FFF2-40B4-BE49-F238E27FC236}">
                <a16:creationId xmlns:a16="http://schemas.microsoft.com/office/drawing/2014/main" id="{6BF07D32-80ED-6ECA-80F9-B04E4BC62067}"/>
              </a:ext>
            </a:extLst>
          </p:cNvPr>
          <p:cNvSpPr/>
          <p:nvPr/>
        </p:nvSpPr>
        <p:spPr>
          <a:xfrm>
            <a:off x="8363018" y="1904844"/>
            <a:ext cx="108000" cy="108000"/>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5" name="Obdélník 44">
            <a:extLst>
              <a:ext uri="{FF2B5EF4-FFF2-40B4-BE49-F238E27FC236}">
                <a16:creationId xmlns:a16="http://schemas.microsoft.com/office/drawing/2014/main" id="{C9BA7ED6-68F5-8E23-2AE6-EBCEE4E4B598}"/>
              </a:ext>
            </a:extLst>
          </p:cNvPr>
          <p:cNvSpPr/>
          <p:nvPr/>
        </p:nvSpPr>
        <p:spPr>
          <a:xfrm>
            <a:off x="9993209" y="1904844"/>
            <a:ext cx="108000" cy="108000"/>
          </a:xfrm>
          <a:prstGeom prst="rect">
            <a:avLst/>
          </a:prstGeom>
          <a:solidFill>
            <a:srgbClr val="BFBFB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49708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Nadpis 4">
            <a:extLst>
              <a:ext uri="{FF2B5EF4-FFF2-40B4-BE49-F238E27FC236}">
                <a16:creationId xmlns:a16="http://schemas.microsoft.com/office/drawing/2014/main" id="{8259D2F9-7B03-99A9-98C4-C4FFBE2C0ED9}"/>
              </a:ext>
            </a:extLst>
          </p:cNvPr>
          <p:cNvSpPr>
            <a:spLocks noGrp="1"/>
          </p:cNvSpPr>
          <p:nvPr>
            <p:ph type="title"/>
          </p:nvPr>
        </p:nvSpPr>
        <p:spPr/>
        <p:txBody>
          <a:bodyPr>
            <a:normAutofit fontScale="90000"/>
          </a:bodyPr>
          <a:lstStyle/>
          <a:p>
            <a:r>
              <a:rPr lang="cs-CZ"/>
              <a:t>Pokrytí cílové populace </a:t>
            </a:r>
            <a:r>
              <a:rPr lang="cs-CZ" u="sng"/>
              <a:t>mamografickým screeningem</a:t>
            </a:r>
            <a:br>
              <a:rPr lang="cs-CZ"/>
            </a:br>
            <a:r>
              <a:rPr lang="cs-CZ"/>
              <a:t>ve standardním intervalu v roce 2024 dle kraje bydliště</a:t>
            </a:r>
          </a:p>
        </p:txBody>
      </p:sp>
      <p:sp>
        <p:nvSpPr>
          <p:cNvPr id="3" name="Zástupný text 5">
            <a:extLst>
              <a:ext uri="{FF2B5EF4-FFF2-40B4-BE49-F238E27FC236}">
                <a16:creationId xmlns:a16="http://schemas.microsoft.com/office/drawing/2014/main" id="{99E42423-8753-24D7-42E3-D7C621EADFE1}"/>
              </a:ext>
            </a:extLst>
          </p:cNvPr>
          <p:cNvSpPr txBox="1">
            <a:spLocks/>
          </p:cNvSpPr>
          <p:nvPr/>
        </p:nvSpPr>
        <p:spPr>
          <a:xfrm>
            <a:off x="730800" y="5443989"/>
            <a:ext cx="10728000" cy="1034504"/>
          </a:xfrm>
          <a:prstGeom prst="rect">
            <a:avLst/>
          </a:prstGeom>
          <a:ln w="19050">
            <a:solidFill>
              <a:schemeClr val="accent1"/>
            </a:solidFill>
          </a:ln>
        </p:spPr>
        <p:txBody>
          <a:bodyPr lIns="91440" tIns="45720" rIns="91440" bIns="45720" anchor="ct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4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just">
              <a:buNone/>
              <a:defRPr/>
            </a:pPr>
            <a:r>
              <a:rPr lang="cs-CZ" sz="1600" b="1">
                <a:solidFill>
                  <a:srgbClr val="000000"/>
                </a:solidFill>
              </a:rPr>
              <a:t>Pokrytí žen ve věku 45–69 let vyšetřených screeningovou mamografií v roce 2024: </a:t>
            </a:r>
            <a:r>
              <a:rPr lang="cs-CZ" sz="1600" b="1">
                <a:solidFill>
                  <a:srgbClr val="2C2F79"/>
                </a:solidFill>
              </a:rPr>
              <a:t>59,9 %</a:t>
            </a:r>
          </a:p>
          <a:p>
            <a:pPr marL="0" indent="0" algn="just">
              <a:buNone/>
              <a:defRPr/>
            </a:pPr>
            <a:r>
              <a:rPr lang="cs-CZ" sz="1600" b="1" kern="0">
                <a:solidFill>
                  <a:srgbClr val="000000"/>
                </a:solidFill>
              </a:rPr>
              <a:t>Pokrytí cílové populace žen screeningem v Libereckém kraji (57,0 %) je nižší v porovnání s celorepublikovým pokrytím. </a:t>
            </a:r>
            <a:endParaRPr lang="cs-CZ" sz="1600" b="1" kern="0">
              <a:solidFill>
                <a:srgbClr val="000000"/>
              </a:solidFill>
              <a:cs typeface="Arial"/>
            </a:endParaRPr>
          </a:p>
          <a:p>
            <a:pPr marL="0" lvl="0" indent="0" algn="just">
              <a:buNone/>
              <a:defRPr/>
            </a:pPr>
            <a:r>
              <a:rPr lang="cs-CZ" sz="1400" kern="0">
                <a:latin typeface="Arial" panose="020B0604020202020204" pitchFamily="34" charset="0"/>
                <a:cs typeface="Arial" panose="020B0604020202020204" pitchFamily="34" charset="0"/>
              </a:rPr>
              <a:t>Indikátor hodnotí podíl žen, které během posledních 2 let (2023–2024) absolvovaly alespoň jednu screeningovou mamografii z celkového počtu žen, </a:t>
            </a:r>
            <a:br>
              <a:rPr lang="cs-CZ" sz="1400" kern="0">
                <a:latin typeface="Arial" panose="020B0604020202020204" pitchFamily="34" charset="0"/>
                <a:cs typeface="Arial" panose="020B0604020202020204" pitchFamily="34" charset="0"/>
              </a:rPr>
            </a:br>
            <a:r>
              <a:rPr lang="cs-CZ" sz="1400" kern="0">
                <a:latin typeface="Arial" panose="020B0604020202020204" pitchFamily="34" charset="0"/>
                <a:cs typeface="Arial" panose="020B0604020202020204" pitchFamily="34" charset="0"/>
              </a:rPr>
              <a:t>dle kraje bydliště. Ženy, které zemřely do roku 2024 (včetně), nejsou v podílu uvažovány.</a:t>
            </a:r>
            <a:endParaRPr lang="cs-CZ" sz="1400" b="1">
              <a:solidFill>
                <a:srgbClr val="000000"/>
              </a:solidFill>
              <a:latin typeface="Arial" panose="020B0604020202020204" pitchFamily="34" charset="0"/>
              <a:cs typeface="Arial" panose="020B0604020202020204" pitchFamily="34" charset="0"/>
            </a:endParaRPr>
          </a:p>
        </p:txBody>
      </p:sp>
      <p:graphicFrame>
        <p:nvGraphicFramePr>
          <p:cNvPr id="7" name="Object 4">
            <a:extLst>
              <a:ext uri="{FF2B5EF4-FFF2-40B4-BE49-F238E27FC236}">
                <a16:creationId xmlns:a16="http://schemas.microsoft.com/office/drawing/2014/main" id="{B6C2CBF5-5A84-CD33-F1DB-6F45096D2860}"/>
              </a:ext>
            </a:extLst>
          </p:cNvPr>
          <p:cNvGraphicFramePr>
            <a:graphicFrameLocks noChangeAspect="1"/>
          </p:cNvGraphicFramePr>
          <p:nvPr>
            <p:custDataLst>
              <p:tags r:id="rId1"/>
            </p:custDataLst>
          </p:nvPr>
        </p:nvGraphicFramePr>
        <p:xfrm>
          <a:off x="730250" y="1914526"/>
          <a:ext cx="10728325" cy="3529146"/>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186">
            <a:extLst>
              <a:ext uri="{FF2B5EF4-FFF2-40B4-BE49-F238E27FC236}">
                <a16:creationId xmlns:a16="http://schemas.microsoft.com/office/drawing/2014/main" id="{F00A6D5E-F2BB-1386-216D-F05FD7802C8A}"/>
              </a:ext>
            </a:extLst>
          </p:cNvPr>
          <p:cNvSpPr>
            <a:spLocks noChangeArrowheads="1"/>
          </p:cNvSpPr>
          <p:nvPr/>
        </p:nvSpPr>
        <p:spPr bwMode="auto">
          <a:xfrm>
            <a:off x="3454028" y="1196931"/>
            <a:ext cx="8074800" cy="88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2000">
                <a:solidFill>
                  <a:srgbClr val="5F3000"/>
                </a:solidFill>
                <a:latin typeface="Arial" panose="020B0604020202020204" pitchFamily="34" charset="0"/>
              </a:defRPr>
            </a:lvl1pPr>
            <a:lvl2pPr marL="742950" indent="-285750">
              <a:spcBef>
                <a:spcPct val="20000"/>
              </a:spcBef>
              <a:buChar char="–"/>
              <a:defRPr>
                <a:solidFill>
                  <a:srgbClr val="5F3000"/>
                </a:solidFill>
                <a:latin typeface="Arial" panose="020B0604020202020204" pitchFamily="34" charset="0"/>
              </a:defRPr>
            </a:lvl2pPr>
            <a:lvl3pPr marL="1143000" indent="-228600">
              <a:spcBef>
                <a:spcPct val="20000"/>
              </a:spcBef>
              <a:buChar char="•"/>
              <a:defRPr sz="1600">
                <a:solidFill>
                  <a:srgbClr val="5F3000"/>
                </a:solidFill>
                <a:latin typeface="Arial" panose="020B0604020202020204" pitchFamily="34" charset="0"/>
              </a:defRPr>
            </a:lvl3pPr>
            <a:lvl4pPr marL="1600200" indent="-228600">
              <a:spcBef>
                <a:spcPct val="20000"/>
              </a:spcBef>
              <a:buChar char="–"/>
              <a:defRPr sz="1400">
                <a:solidFill>
                  <a:srgbClr val="5F3000"/>
                </a:solidFill>
                <a:latin typeface="Arial" panose="020B0604020202020204" pitchFamily="34" charset="0"/>
              </a:defRPr>
            </a:lvl4pPr>
            <a:lvl5pPr marL="2057400" indent="-22860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marL="0" indent="0" algn="r">
              <a:spcBef>
                <a:spcPts val="0"/>
              </a:spcBef>
              <a:buNone/>
            </a:pPr>
            <a:r>
              <a:rPr lang="cs-CZ" sz="1200">
                <a:solidFill>
                  <a:schemeClr val="tx1"/>
                </a:solidFill>
                <a:latin typeface="+mn-lt"/>
              </a:rPr>
              <a:t>Zdroj: Národní registr hrazených zdravotních služeb, ÚZIS ČR</a:t>
            </a:r>
          </a:p>
          <a:p>
            <a:pPr marL="0" indent="0" algn="r">
              <a:spcBef>
                <a:spcPts val="0"/>
              </a:spcBef>
              <a:buFontTx/>
              <a:buNone/>
            </a:pPr>
            <a:r>
              <a:rPr lang="cs-CZ" sz="1200">
                <a:solidFill>
                  <a:schemeClr val="tx1"/>
                </a:solidFill>
                <a:latin typeface="+mn-lt"/>
              </a:rPr>
              <a:t>Screeningová mamografie v dispenzární péči (89178)</a:t>
            </a:r>
          </a:p>
          <a:p>
            <a:pPr marL="0" indent="0" algn="r">
              <a:spcBef>
                <a:spcPts val="0"/>
              </a:spcBef>
              <a:buFontTx/>
              <a:buNone/>
            </a:pPr>
            <a:r>
              <a:rPr lang="cs-CZ" sz="1200">
                <a:solidFill>
                  <a:schemeClr val="tx1"/>
                </a:solidFill>
                <a:latin typeface="+mn-lt"/>
              </a:rPr>
              <a:t>Screeningová mamografie (89223)</a:t>
            </a:r>
          </a:p>
          <a:p>
            <a:pPr marL="0" indent="0" algn="r">
              <a:spcBef>
                <a:spcPts val="0"/>
              </a:spcBef>
              <a:buFontTx/>
              <a:buNone/>
            </a:pPr>
            <a:r>
              <a:rPr lang="cs-CZ" sz="1200">
                <a:solidFill>
                  <a:schemeClr val="tx1"/>
                </a:solidFill>
                <a:latin typeface="+mn-lt"/>
              </a:rPr>
              <a:t>(2023–2024, ženy, 45–69 let, N = 1 111 008 vyšetření)</a:t>
            </a:r>
          </a:p>
        </p:txBody>
      </p:sp>
    </p:spTree>
    <p:extLst>
      <p:ext uri="{BB962C8B-B14F-4D97-AF65-F5344CB8AC3E}">
        <p14:creationId xmlns:p14="http://schemas.microsoft.com/office/powerpoint/2010/main" val="2173088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771607D-C36C-7947-D150-33C5AB15FBA3}"/>
              </a:ext>
            </a:extLst>
          </p:cNvPr>
          <p:cNvSpPr>
            <a:spLocks noGrp="1"/>
          </p:cNvSpPr>
          <p:nvPr>
            <p:ph type="title"/>
          </p:nvPr>
        </p:nvSpPr>
        <p:spPr>
          <a:xfrm>
            <a:off x="272590" y="160258"/>
            <a:ext cx="11386173" cy="538364"/>
          </a:xfrm>
        </p:spPr>
        <p:txBody>
          <a:bodyPr/>
          <a:lstStyle/>
          <a:p>
            <a:r>
              <a:rPr lang="cs-CZ" dirty="0">
                <a:solidFill>
                  <a:srgbClr val="002060"/>
                </a:solidFill>
              </a:rPr>
              <a:t>Vývoj incidence a mortality ZN prsu (C50) u žen: LBK</a:t>
            </a:r>
          </a:p>
        </p:txBody>
      </p:sp>
      <p:sp>
        <p:nvSpPr>
          <p:cNvPr id="3" name="Text Box 8">
            <a:extLst>
              <a:ext uri="{FF2B5EF4-FFF2-40B4-BE49-F238E27FC236}">
                <a16:creationId xmlns:a16="http://schemas.microsoft.com/office/drawing/2014/main" id="{8B703520-CBF0-5187-0107-EA5F13AB8632}"/>
              </a:ext>
            </a:extLst>
          </p:cNvPr>
          <p:cNvSpPr txBox="1">
            <a:spLocks noChangeArrowheads="1"/>
          </p:cNvSpPr>
          <p:nvPr/>
        </p:nvSpPr>
        <p:spPr bwMode="auto">
          <a:xfrm>
            <a:off x="1390180" y="1346928"/>
            <a:ext cx="4032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cs-CZ" altLang="cs-CZ" sz="2000" b="1" i="0" u="none" strike="noStrike" kern="1200" cap="none" spc="0" normalizeH="0" baseline="0" noProof="0">
                <a:ln>
                  <a:noFill/>
                </a:ln>
                <a:solidFill>
                  <a:prstClr val="black"/>
                </a:solidFill>
                <a:effectLst/>
                <a:uLnTx/>
                <a:uFillTx/>
                <a:latin typeface="Calibri" panose="020F0502020204030204"/>
                <a:ea typeface="+mn-ea"/>
                <a:cs typeface="Arial" pitchFamily="34" charset="0"/>
              </a:rPr>
              <a:t>Vývoj incidence a mortality</a:t>
            </a:r>
          </a:p>
        </p:txBody>
      </p:sp>
      <p:sp>
        <p:nvSpPr>
          <p:cNvPr id="4" name="Text Box 8">
            <a:extLst>
              <a:ext uri="{FF2B5EF4-FFF2-40B4-BE49-F238E27FC236}">
                <a16:creationId xmlns:a16="http://schemas.microsoft.com/office/drawing/2014/main" id="{C96C3136-F414-2ECB-A93D-BC084F8DBEFE}"/>
              </a:ext>
            </a:extLst>
          </p:cNvPr>
          <p:cNvSpPr txBox="1">
            <a:spLocks noChangeArrowheads="1"/>
          </p:cNvSpPr>
          <p:nvPr/>
        </p:nvSpPr>
        <p:spPr bwMode="auto">
          <a:xfrm>
            <a:off x="1389212" y="1634405"/>
            <a:ext cx="40322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cs-CZ" altLang="cs-CZ" sz="1200" b="1" i="0" u="none" strike="noStrike" kern="1200" cap="none" spc="0" normalizeH="0" baseline="0" noProof="0">
                <a:ln>
                  <a:noFill/>
                </a:ln>
                <a:solidFill>
                  <a:prstClr val="black"/>
                </a:solidFill>
                <a:effectLst/>
                <a:uLnTx/>
                <a:uFillTx/>
                <a:latin typeface="Calibri" panose="020F0502020204030204"/>
                <a:ea typeface="+mn-ea"/>
                <a:cs typeface="Arial" pitchFamily="34" charset="0"/>
              </a:rPr>
              <a:t>Počet případů na 100 000 žen</a:t>
            </a:r>
          </a:p>
        </p:txBody>
      </p:sp>
      <p:sp>
        <p:nvSpPr>
          <p:cNvPr id="5" name="Text Box 16">
            <a:extLst>
              <a:ext uri="{FF2B5EF4-FFF2-40B4-BE49-F238E27FC236}">
                <a16:creationId xmlns:a16="http://schemas.microsoft.com/office/drawing/2014/main" id="{6492E5C7-C3CC-3E05-826E-D4ED6E541D9C}"/>
              </a:ext>
            </a:extLst>
          </p:cNvPr>
          <p:cNvSpPr txBox="1">
            <a:spLocks noChangeArrowheads="1"/>
          </p:cNvSpPr>
          <p:nvPr/>
        </p:nvSpPr>
        <p:spPr bwMode="auto">
          <a:xfrm>
            <a:off x="7147958" y="1346928"/>
            <a:ext cx="4032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umimoji="1" sz="1000" b="1" kern="1200">
                <a:solidFill>
                  <a:schemeClr val="tx1"/>
                </a:solidFill>
                <a:latin typeface="Arial" panose="020B0604020202020204" pitchFamily="34" charset="0"/>
                <a:ea typeface="+mn-ea"/>
                <a:cs typeface="+mn-cs"/>
              </a:defRPr>
            </a:lvl5pPr>
            <a:lvl6pPr marL="2286000" algn="l" defTabSz="914400" rtl="0" eaLnBrk="1" latinLnBrk="0" hangingPunct="1">
              <a:defRPr kumimoji="1" sz="1000" b="1" kern="1200">
                <a:solidFill>
                  <a:schemeClr val="tx1"/>
                </a:solidFill>
                <a:latin typeface="Arial" panose="020B0604020202020204" pitchFamily="34" charset="0"/>
                <a:ea typeface="+mn-ea"/>
                <a:cs typeface="+mn-cs"/>
              </a:defRPr>
            </a:lvl6pPr>
            <a:lvl7pPr marL="2743200" algn="l" defTabSz="914400" rtl="0" eaLnBrk="1" latinLnBrk="0" hangingPunct="1">
              <a:defRPr kumimoji="1" sz="1000" b="1" kern="1200">
                <a:solidFill>
                  <a:schemeClr val="tx1"/>
                </a:solidFill>
                <a:latin typeface="Arial" panose="020B0604020202020204" pitchFamily="34" charset="0"/>
                <a:ea typeface="+mn-ea"/>
                <a:cs typeface="+mn-cs"/>
              </a:defRPr>
            </a:lvl7pPr>
            <a:lvl8pPr marL="3200400" algn="l" defTabSz="914400" rtl="0" eaLnBrk="1" latinLnBrk="0" hangingPunct="1">
              <a:defRPr kumimoji="1" sz="1000" b="1" kern="1200">
                <a:solidFill>
                  <a:schemeClr val="tx1"/>
                </a:solidFill>
                <a:latin typeface="Arial" panose="020B0604020202020204" pitchFamily="34" charset="0"/>
                <a:ea typeface="+mn-ea"/>
                <a:cs typeface="+mn-cs"/>
              </a:defRPr>
            </a:lvl8pPr>
            <a:lvl9pPr marL="3657600" algn="l" defTabSz="914400" rtl="0" eaLnBrk="1" latinLnBrk="0" hangingPunct="1">
              <a:defRPr kumimoji="1" sz="1000" b="1" kern="1200">
                <a:solidFill>
                  <a:schemeClr val="tx1"/>
                </a:solidFill>
                <a:latin typeface="Arial" panose="020B0604020202020204" pitchFamily="34" charset="0"/>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altLang="cs-CZ" sz="20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Vývoj záchytu stadií onemocnění</a:t>
            </a:r>
          </a:p>
        </p:txBody>
      </p:sp>
      <p:sp>
        <p:nvSpPr>
          <p:cNvPr id="6" name="TextovéPole 5">
            <a:extLst>
              <a:ext uri="{FF2B5EF4-FFF2-40B4-BE49-F238E27FC236}">
                <a16:creationId xmlns:a16="http://schemas.microsoft.com/office/drawing/2014/main" id="{6A0A4E95-EC72-B2EA-A529-6619CBCA36C5}"/>
              </a:ext>
            </a:extLst>
          </p:cNvPr>
          <p:cNvSpPr txBox="1"/>
          <p:nvPr/>
        </p:nvSpPr>
        <p:spPr>
          <a:xfrm>
            <a:off x="163261" y="787291"/>
            <a:ext cx="11865479" cy="461665"/>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2014–2023: Ročně 309</a:t>
            </a: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nových nádorů, z toho 40</a:t>
            </a: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pozdě zachycených. Mortalita: 70.</a:t>
            </a:r>
          </a:p>
        </p:txBody>
      </p:sp>
      <p:graphicFrame>
        <p:nvGraphicFramePr>
          <p:cNvPr id="7" name="Object 194">
            <a:extLst>
              <a:ext uri="{FF2B5EF4-FFF2-40B4-BE49-F238E27FC236}">
                <a16:creationId xmlns:a16="http://schemas.microsoft.com/office/drawing/2014/main" id="{1E113F74-7871-2780-B291-F526181A39A6}"/>
              </a:ext>
            </a:extLst>
          </p:cNvPr>
          <p:cNvGraphicFramePr>
            <a:graphicFrameLocks noChangeAspect="1"/>
          </p:cNvGraphicFramePr>
          <p:nvPr>
            <p:custDataLst>
              <p:tags r:id="rId1"/>
            </p:custDataLst>
          </p:nvPr>
        </p:nvGraphicFramePr>
        <p:xfrm>
          <a:off x="276649" y="2516229"/>
          <a:ext cx="5728697" cy="4257692"/>
        </p:xfrm>
        <a:graphic>
          <a:graphicData uri="http://schemas.openxmlformats.org/drawingml/2006/chart">
            <c:chart xmlns:c="http://schemas.openxmlformats.org/drawingml/2006/chart" xmlns:r="http://schemas.openxmlformats.org/officeDocument/2006/relationships" r:id="rId26"/>
          </a:graphicData>
        </a:graphic>
      </p:graphicFrame>
      <p:sp>
        <p:nvSpPr>
          <p:cNvPr id="8" name="TextovéPole 7">
            <a:extLst>
              <a:ext uri="{FF2B5EF4-FFF2-40B4-BE49-F238E27FC236}">
                <a16:creationId xmlns:a16="http://schemas.microsoft.com/office/drawing/2014/main" id="{6A892D3B-6D51-622E-3B0C-8E6BDD759734}"/>
              </a:ext>
            </a:extLst>
          </p:cNvPr>
          <p:cNvSpPr txBox="1">
            <a:spLocks noChangeArrowheads="1"/>
          </p:cNvSpPr>
          <p:nvPr>
            <p:custDataLst>
              <p:tags r:id="rId2"/>
            </p:custDataLst>
          </p:nvPr>
        </p:nvSpPr>
        <p:spPr bwMode="auto">
          <a:xfrm>
            <a:off x="5249578" y="3029766"/>
            <a:ext cx="5709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lang="cs-CZ" altLang="cs-CZ" sz="1200" b="1">
                <a:solidFill>
                  <a:srgbClr val="CC9900"/>
                </a:solidFill>
                <a:latin typeface="Calibri" panose="020F0502020204030204"/>
              </a:rPr>
              <a:t>+</a:t>
            </a:r>
            <a:r>
              <a:rPr kumimoji="0" lang="sk-SK" altLang="cs-CZ" sz="1200" b="1" i="0" u="none" strike="noStrike" kern="1200" cap="none" spc="0" normalizeH="0" baseline="0" noProof="0">
                <a:ln>
                  <a:noFill/>
                </a:ln>
                <a:solidFill>
                  <a:srgbClr val="CC9900"/>
                </a:solidFill>
                <a:effectLst/>
                <a:uLnTx/>
                <a:uFillTx/>
                <a:latin typeface="Calibri" panose="020F0502020204030204"/>
                <a:ea typeface="+mn-ea"/>
                <a:cs typeface="+mn-cs"/>
              </a:rPr>
              <a:t> </a:t>
            </a:r>
            <a:r>
              <a:rPr kumimoji="0" lang="cs-CZ" altLang="cs-CZ" sz="1200" b="1" i="0" u="none" strike="noStrike" kern="1200" cap="none" spc="0" normalizeH="0" baseline="0" noProof="0">
                <a:ln>
                  <a:noFill/>
                </a:ln>
                <a:solidFill>
                  <a:srgbClr val="CC9900"/>
                </a:solidFill>
                <a:effectLst/>
                <a:uLnTx/>
                <a:uFillTx/>
                <a:latin typeface="Calibri" panose="020F0502020204030204"/>
                <a:ea typeface="+mn-ea"/>
                <a:cs typeface="+mn-cs"/>
              </a:rPr>
              <a:t>7,5</a:t>
            </a:r>
            <a:r>
              <a:rPr kumimoji="0" lang="sk-SK" altLang="cs-CZ" sz="1200" b="1" i="0" u="none" strike="noStrike" kern="1200" cap="none" spc="0" normalizeH="0" baseline="0" noProof="0">
                <a:ln>
                  <a:noFill/>
                </a:ln>
                <a:solidFill>
                  <a:srgbClr val="CC9900"/>
                </a:solidFill>
                <a:effectLst/>
                <a:uLnTx/>
                <a:uFillTx/>
                <a:latin typeface="Calibri" panose="020F0502020204030204"/>
                <a:ea typeface="+mn-ea"/>
                <a:cs typeface="+mn-cs"/>
              </a:rPr>
              <a:t> %</a:t>
            </a:r>
            <a:endParaRPr kumimoji="0" lang="cs-CZ" altLang="cs-CZ" sz="1200" b="1" i="0" u="none" strike="noStrike" kern="1200" cap="none" spc="0" normalizeH="0" baseline="0" noProof="0">
              <a:ln>
                <a:noFill/>
              </a:ln>
              <a:solidFill>
                <a:srgbClr val="CC9900"/>
              </a:solidFill>
              <a:effectLst/>
              <a:uLnTx/>
              <a:uFillTx/>
              <a:latin typeface="Calibri" panose="020F0502020204030204"/>
              <a:ea typeface="+mn-ea"/>
              <a:cs typeface="+mn-cs"/>
            </a:endParaRPr>
          </a:p>
        </p:txBody>
      </p:sp>
      <p:sp>
        <p:nvSpPr>
          <p:cNvPr id="9" name="TextovéPole 7">
            <a:extLst>
              <a:ext uri="{FF2B5EF4-FFF2-40B4-BE49-F238E27FC236}">
                <a16:creationId xmlns:a16="http://schemas.microsoft.com/office/drawing/2014/main" id="{EB687317-05D9-EBFD-7532-105EBB088144}"/>
              </a:ext>
            </a:extLst>
          </p:cNvPr>
          <p:cNvSpPr txBox="1">
            <a:spLocks noChangeArrowheads="1"/>
          </p:cNvSpPr>
          <p:nvPr>
            <p:custDataLst>
              <p:tags r:id="rId3"/>
            </p:custDataLst>
          </p:nvPr>
        </p:nvSpPr>
        <p:spPr bwMode="auto">
          <a:xfrm flipH="1">
            <a:off x="5029214" y="5095427"/>
            <a:ext cx="79128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lang="cs-CZ" altLang="cs-CZ" sz="1200" b="1">
                <a:solidFill>
                  <a:srgbClr val="5F5F5F">
                    <a:lumMod val="50000"/>
                  </a:srgbClr>
                </a:solidFill>
                <a:latin typeface="Calibri" panose="020F0502020204030204"/>
              </a:rPr>
              <a:t>+</a:t>
            </a:r>
            <a:r>
              <a:rPr kumimoji="0" lang="sk-SK"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 </a:t>
            </a:r>
            <a:r>
              <a:rPr kumimoji="0" lang="cs-CZ"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8</a:t>
            </a:r>
            <a:r>
              <a:rPr kumimoji="0" lang="sk-SK"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a:t>
            </a:r>
            <a:r>
              <a:rPr kumimoji="0" lang="cs-CZ"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1</a:t>
            </a:r>
            <a:r>
              <a:rPr kumimoji="0" lang="sk-SK"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rPr>
              <a:t> %</a:t>
            </a:r>
            <a:endParaRPr kumimoji="0" lang="cs-CZ" altLang="cs-CZ" sz="1200" b="1" i="0" u="none" strike="noStrike" kern="1200" cap="none" spc="0" normalizeH="0" baseline="0" noProof="0">
              <a:ln>
                <a:noFill/>
              </a:ln>
              <a:solidFill>
                <a:srgbClr val="5F5F5F">
                  <a:lumMod val="50000"/>
                </a:srgbClr>
              </a:solidFill>
              <a:effectLst/>
              <a:uLnTx/>
              <a:uFillTx/>
              <a:latin typeface="Calibri" panose="020F0502020204030204"/>
              <a:ea typeface="+mn-ea"/>
              <a:cs typeface="+mn-cs"/>
            </a:endParaRPr>
          </a:p>
        </p:txBody>
      </p:sp>
      <p:sp>
        <p:nvSpPr>
          <p:cNvPr id="10" name="Text Box 5">
            <a:extLst>
              <a:ext uri="{FF2B5EF4-FFF2-40B4-BE49-F238E27FC236}">
                <a16:creationId xmlns:a16="http://schemas.microsoft.com/office/drawing/2014/main" id="{618C78E5-EDBA-A105-C4E1-0E293886EAF0}"/>
              </a:ext>
            </a:extLst>
          </p:cNvPr>
          <p:cNvSpPr txBox="1">
            <a:spLocks noChangeArrowheads="1"/>
          </p:cNvSpPr>
          <p:nvPr>
            <p:custDataLst>
              <p:tags r:id="rId4"/>
            </p:custDataLst>
          </p:nvPr>
        </p:nvSpPr>
        <p:spPr bwMode="auto">
          <a:xfrm>
            <a:off x="5803479" y="625041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11" name="Text Box 196">
            <a:extLst>
              <a:ext uri="{FF2B5EF4-FFF2-40B4-BE49-F238E27FC236}">
                <a16:creationId xmlns:a16="http://schemas.microsoft.com/office/drawing/2014/main" id="{5C85BDD9-9E19-A6EC-9AF4-EB81F4CFECA9}"/>
              </a:ext>
            </a:extLst>
          </p:cNvPr>
          <p:cNvSpPr txBox="1">
            <a:spLocks noChangeArrowheads="1"/>
          </p:cNvSpPr>
          <p:nvPr>
            <p:custDataLst>
              <p:tags r:id="rId5"/>
            </p:custDataLst>
          </p:nvPr>
        </p:nvSpPr>
        <p:spPr bwMode="auto">
          <a:xfrm rot="16200000">
            <a:off x="-1406341" y="4307330"/>
            <a:ext cx="3614965" cy="215444"/>
          </a:xfrm>
          <a:prstGeom prst="rect">
            <a:avLst/>
          </a:prstGeom>
          <a:noFill/>
          <a:ln w="9525" algn="ctr">
            <a:noFill/>
            <a:miter lim="800000"/>
            <a:headEnd/>
            <a:tailEnd/>
          </a:ln>
        </p:spPr>
        <p:txBody>
          <a:bodyPr wrap="square" lIns="0" tIns="0" rIns="0" b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Počet případů na 100 000 žen</a:t>
            </a:r>
            <a:endParaRPr kumimoji="0" lang="en-US" sz="14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2" name="Group 239">
            <a:extLst>
              <a:ext uri="{FF2B5EF4-FFF2-40B4-BE49-F238E27FC236}">
                <a16:creationId xmlns:a16="http://schemas.microsoft.com/office/drawing/2014/main" id="{7A102EA9-4016-15D2-A9E1-FA1D3BFE39E8}"/>
              </a:ext>
            </a:extLst>
          </p:cNvPr>
          <p:cNvGrpSpPr>
            <a:grpSpLocks/>
          </p:cNvGrpSpPr>
          <p:nvPr>
            <p:custDataLst>
              <p:tags r:id="rId6"/>
            </p:custDataLst>
          </p:nvPr>
        </p:nvGrpSpPr>
        <p:grpSpPr bwMode="auto">
          <a:xfrm>
            <a:off x="973356" y="2240938"/>
            <a:ext cx="2527300" cy="193677"/>
            <a:chOff x="3536" y="2323"/>
            <a:chExt cx="1592" cy="122"/>
          </a:xfrm>
        </p:grpSpPr>
        <p:sp>
          <p:nvSpPr>
            <p:cNvPr id="13" name="Text Box 212">
              <a:extLst>
                <a:ext uri="{FF2B5EF4-FFF2-40B4-BE49-F238E27FC236}">
                  <a16:creationId xmlns:a16="http://schemas.microsoft.com/office/drawing/2014/main" id="{8EA11BBD-CA18-C2B0-AB86-33F17A611862}"/>
                </a:ext>
              </a:extLst>
            </p:cNvPr>
            <p:cNvSpPr txBox="1">
              <a:spLocks noChangeArrowheads="1"/>
            </p:cNvSpPr>
            <p:nvPr/>
          </p:nvSpPr>
          <p:spPr bwMode="auto">
            <a:xfrm>
              <a:off x="3681" y="2323"/>
              <a:ext cx="660" cy="12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alibri" panose="020F0502020204030204"/>
                  <a:ea typeface="+mn-ea"/>
                  <a:cs typeface="+mn-cs"/>
                </a:rPr>
                <a:t>incidence </a:t>
              </a:r>
            </a:p>
          </p:txBody>
        </p:sp>
        <p:sp>
          <p:nvSpPr>
            <p:cNvPr id="14" name="Line 214">
              <a:extLst>
                <a:ext uri="{FF2B5EF4-FFF2-40B4-BE49-F238E27FC236}">
                  <a16:creationId xmlns:a16="http://schemas.microsoft.com/office/drawing/2014/main" id="{A2F3C0B4-B62F-9D35-D0C8-AA3B39DFF3CC}"/>
                </a:ext>
              </a:extLst>
            </p:cNvPr>
            <p:cNvSpPr>
              <a:spLocks noChangeShapeType="1"/>
            </p:cNvSpPr>
            <p:nvPr/>
          </p:nvSpPr>
          <p:spPr bwMode="auto">
            <a:xfrm>
              <a:off x="3536" y="2382"/>
              <a:ext cx="113" cy="0"/>
            </a:xfrm>
            <a:prstGeom prst="line">
              <a:avLst/>
            </a:prstGeom>
            <a:noFill/>
            <a:ln w="25400">
              <a:solidFill>
                <a:srgbClr val="CC99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292929"/>
                </a:solidFill>
                <a:effectLst/>
                <a:uLnTx/>
                <a:uFillTx/>
                <a:latin typeface="Calibri" panose="020F0502020204030204"/>
                <a:ea typeface="+mn-ea"/>
                <a:cs typeface="+mn-cs"/>
              </a:endParaRPr>
            </a:p>
          </p:txBody>
        </p:sp>
        <p:sp>
          <p:nvSpPr>
            <p:cNvPr id="15" name="Text Box 226">
              <a:extLst>
                <a:ext uri="{FF2B5EF4-FFF2-40B4-BE49-F238E27FC236}">
                  <a16:creationId xmlns:a16="http://schemas.microsoft.com/office/drawing/2014/main" id="{4091F839-E825-B8D3-9AEF-53A207FD0739}"/>
                </a:ext>
              </a:extLst>
            </p:cNvPr>
            <p:cNvSpPr txBox="1">
              <a:spLocks noChangeArrowheads="1"/>
            </p:cNvSpPr>
            <p:nvPr/>
          </p:nvSpPr>
          <p:spPr bwMode="auto">
            <a:xfrm>
              <a:off x="4468" y="2323"/>
              <a:ext cx="660" cy="12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m</a:t>
              </a:r>
              <a:r>
                <a:rPr kumimoji="0" lang="en-US" sz="1400" b="0" i="0" u="none" strike="noStrike" kern="0" cap="none" spc="0" normalizeH="0" baseline="0" noProof="0" err="1">
                  <a:ln>
                    <a:noFill/>
                  </a:ln>
                  <a:solidFill>
                    <a:srgbClr val="000000"/>
                  </a:solidFill>
                  <a:effectLst/>
                  <a:uLnTx/>
                  <a:uFillTx/>
                  <a:latin typeface="Calibri" panose="020F0502020204030204"/>
                  <a:ea typeface="+mn-ea"/>
                  <a:cs typeface="+mn-cs"/>
                </a:rPr>
                <a:t>ortalit</a:t>
              </a: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a* </a:t>
              </a:r>
              <a:endParaRPr kumimoji="0" lang="en-US" sz="14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6" name="Line 231">
              <a:extLst>
                <a:ext uri="{FF2B5EF4-FFF2-40B4-BE49-F238E27FC236}">
                  <a16:creationId xmlns:a16="http://schemas.microsoft.com/office/drawing/2014/main" id="{0BF71043-3A59-C8CD-69B5-94A17E968485}"/>
                </a:ext>
              </a:extLst>
            </p:cNvPr>
            <p:cNvSpPr>
              <a:spLocks noChangeShapeType="1"/>
            </p:cNvSpPr>
            <p:nvPr/>
          </p:nvSpPr>
          <p:spPr bwMode="auto">
            <a:xfrm>
              <a:off x="4332" y="2382"/>
              <a:ext cx="113" cy="0"/>
            </a:xfrm>
            <a:prstGeom prst="line">
              <a:avLst/>
            </a:prstGeom>
            <a:noFill/>
            <a:ln w="254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292929"/>
                </a:solidFill>
                <a:effectLst/>
                <a:uLnTx/>
                <a:uFillTx/>
                <a:latin typeface="Calibri" panose="020F0502020204030204"/>
                <a:ea typeface="+mn-ea"/>
                <a:cs typeface="+mn-cs"/>
              </a:endParaRPr>
            </a:p>
          </p:txBody>
        </p:sp>
      </p:grpSp>
      <p:sp>
        <p:nvSpPr>
          <p:cNvPr id="17" name="Text Box 226">
            <a:extLst>
              <a:ext uri="{FF2B5EF4-FFF2-40B4-BE49-F238E27FC236}">
                <a16:creationId xmlns:a16="http://schemas.microsoft.com/office/drawing/2014/main" id="{4F8A21D4-A0B0-0D4F-F294-2D20644E19ED}"/>
              </a:ext>
            </a:extLst>
          </p:cNvPr>
          <p:cNvSpPr txBox="1">
            <a:spLocks noChangeArrowheads="1"/>
          </p:cNvSpPr>
          <p:nvPr/>
        </p:nvSpPr>
        <p:spPr bwMode="auto">
          <a:xfrm>
            <a:off x="967650" y="2447921"/>
            <a:ext cx="2871614" cy="193899"/>
          </a:xfrm>
          <a:prstGeom prst="rect">
            <a:avLst/>
          </a:prstGeom>
          <a:noFill/>
          <a:ln w="9525">
            <a:noFill/>
            <a:miter lim="800000"/>
            <a:headEnd/>
            <a:tailEnd/>
          </a:ln>
        </p:spPr>
        <p:txBody>
          <a:bodyPr wrap="square" lIns="0" tIns="0" rIns="0" bIns="0">
            <a:spAutoFit/>
          </a:bodyPr>
          <a:lstStyle/>
          <a:p>
            <a:pPr marL="0" marR="0" lvl="0" indent="0" algn="l" defTabSz="914400" rtl="0" eaLnBrk="1" fontAlgn="base" latinLnBrk="0" hangingPunct="1">
              <a:lnSpc>
                <a:spcPct val="90000"/>
              </a:lnSpc>
              <a:spcBef>
                <a:spcPct val="25000"/>
              </a:spcBef>
              <a:spcAft>
                <a:spcPct val="0"/>
              </a:spcAft>
              <a:buClrTx/>
              <a:buSzTx/>
              <a:buFontTx/>
              <a:buNone/>
              <a:tabLst/>
              <a:defRPr/>
            </a:pP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 trend růstu mezi roky 2014–2023</a:t>
            </a:r>
          </a:p>
        </p:txBody>
      </p:sp>
      <p:graphicFrame>
        <p:nvGraphicFramePr>
          <p:cNvPr id="18" name="Object 2">
            <a:extLst>
              <a:ext uri="{FF2B5EF4-FFF2-40B4-BE49-F238E27FC236}">
                <a16:creationId xmlns:a16="http://schemas.microsoft.com/office/drawing/2014/main" id="{560BF0F9-A455-E2D3-F6A1-3CB4DB2060B2}"/>
              </a:ext>
            </a:extLst>
          </p:cNvPr>
          <p:cNvGraphicFramePr>
            <a:graphicFrameLocks noChangeAspect="1"/>
          </p:cNvGraphicFramePr>
          <p:nvPr>
            <p:custDataLst>
              <p:tags r:id="rId7"/>
            </p:custDataLst>
          </p:nvPr>
        </p:nvGraphicFramePr>
        <p:xfrm>
          <a:off x="6188986" y="2391168"/>
          <a:ext cx="5634203" cy="4475308"/>
        </p:xfrm>
        <a:graphic>
          <a:graphicData uri="http://schemas.openxmlformats.org/drawingml/2006/chart">
            <c:chart xmlns:c="http://schemas.openxmlformats.org/drawingml/2006/chart" xmlns:r="http://schemas.openxmlformats.org/officeDocument/2006/relationships" r:id="rId27"/>
          </a:graphicData>
        </a:graphic>
      </p:graphicFrame>
      <p:sp>
        <p:nvSpPr>
          <p:cNvPr id="19" name="Rectangle 7">
            <a:extLst>
              <a:ext uri="{FF2B5EF4-FFF2-40B4-BE49-F238E27FC236}">
                <a16:creationId xmlns:a16="http://schemas.microsoft.com/office/drawing/2014/main" id="{0D71E0B4-C112-E365-37AC-304C7C8B64D4}"/>
              </a:ext>
            </a:extLst>
          </p:cNvPr>
          <p:cNvSpPr>
            <a:spLocks noChangeArrowheads="1"/>
          </p:cNvSpPr>
          <p:nvPr>
            <p:custDataLst>
              <p:tags r:id="rId8"/>
            </p:custDataLst>
          </p:nvPr>
        </p:nvSpPr>
        <p:spPr bwMode="auto">
          <a:xfrm rot="16200000">
            <a:off x="5542680" y="4304343"/>
            <a:ext cx="12233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alt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Procenta (%)</a:t>
            </a:r>
            <a:endParaRPr kumimoji="0" lang="en-GB" alt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0" name="Text Box 5">
            <a:extLst>
              <a:ext uri="{FF2B5EF4-FFF2-40B4-BE49-F238E27FC236}">
                <a16:creationId xmlns:a16="http://schemas.microsoft.com/office/drawing/2014/main" id="{5075DA99-F7BA-202D-2380-6258F68C7631}"/>
              </a:ext>
            </a:extLst>
          </p:cNvPr>
          <p:cNvSpPr txBox="1">
            <a:spLocks noChangeArrowheads="1"/>
          </p:cNvSpPr>
          <p:nvPr>
            <p:custDataLst>
              <p:tags r:id="rId9"/>
            </p:custDataLst>
          </p:nvPr>
        </p:nvSpPr>
        <p:spPr bwMode="auto">
          <a:xfrm>
            <a:off x="11680609" y="6250414"/>
            <a:ext cx="360362" cy="122237"/>
          </a:xfrm>
          <a:prstGeom prst="rect">
            <a:avLst/>
          </a:prstGeom>
          <a:noFill/>
          <a:ln w="9525" algn="ctr">
            <a:noFill/>
            <a:miter lim="800000"/>
            <a:headEnd/>
            <a:tailEnd/>
          </a:ln>
        </p:spPr>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Rok</a:t>
            </a:r>
          </a:p>
        </p:txBody>
      </p:sp>
      <p:sp>
        <p:nvSpPr>
          <p:cNvPr id="21" name="TextovéPole 20">
            <a:extLst>
              <a:ext uri="{FF2B5EF4-FFF2-40B4-BE49-F238E27FC236}">
                <a16:creationId xmlns:a16="http://schemas.microsoft.com/office/drawing/2014/main" id="{47B30F42-81AB-D128-A104-426584CB0A59}"/>
              </a:ext>
            </a:extLst>
          </p:cNvPr>
          <p:cNvSpPr txBox="1"/>
          <p:nvPr/>
        </p:nvSpPr>
        <p:spPr>
          <a:xfrm>
            <a:off x="6791081" y="1847395"/>
            <a:ext cx="2736304" cy="215444"/>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1</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2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3</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4</a:t>
            </a:r>
          </a:p>
        </p:txBody>
      </p:sp>
      <p:sp>
        <p:nvSpPr>
          <p:cNvPr id="22" name="Obdélník 21">
            <a:extLst>
              <a:ext uri="{FF2B5EF4-FFF2-40B4-BE49-F238E27FC236}">
                <a16:creationId xmlns:a16="http://schemas.microsoft.com/office/drawing/2014/main" id="{5C891AD2-D14D-F019-F193-9F37977482B6}"/>
              </a:ext>
            </a:extLst>
          </p:cNvPr>
          <p:cNvSpPr/>
          <p:nvPr/>
        </p:nvSpPr>
        <p:spPr>
          <a:xfrm>
            <a:off x="8028414" y="1904844"/>
            <a:ext cx="108000" cy="108000"/>
          </a:xfrm>
          <a:prstGeom prst="rect">
            <a:avLst/>
          </a:prstGeom>
          <a:solidFill>
            <a:srgbClr val="FF0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3" name="Obdélník 22">
            <a:extLst>
              <a:ext uri="{FF2B5EF4-FFF2-40B4-BE49-F238E27FC236}">
                <a16:creationId xmlns:a16="http://schemas.microsoft.com/office/drawing/2014/main" id="{0080C555-F646-D382-A46E-8BB99F7CCFDF}"/>
              </a:ext>
            </a:extLst>
          </p:cNvPr>
          <p:cNvSpPr/>
          <p:nvPr/>
        </p:nvSpPr>
        <p:spPr>
          <a:xfrm>
            <a:off x="7660752" y="1904844"/>
            <a:ext cx="108000" cy="108000"/>
          </a:xfrm>
          <a:prstGeom prst="rect">
            <a:avLst/>
          </a:prstGeom>
          <a:solidFill>
            <a:srgbClr val="FFC0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4" name="Obdélník 23">
            <a:extLst>
              <a:ext uri="{FF2B5EF4-FFF2-40B4-BE49-F238E27FC236}">
                <a16:creationId xmlns:a16="http://schemas.microsoft.com/office/drawing/2014/main" id="{E9193B45-62E7-53AE-EC05-2B38E31E4A3F}"/>
              </a:ext>
            </a:extLst>
          </p:cNvPr>
          <p:cNvSpPr/>
          <p:nvPr/>
        </p:nvSpPr>
        <p:spPr>
          <a:xfrm>
            <a:off x="7293091" y="1904844"/>
            <a:ext cx="108000" cy="108000"/>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5" name="Obdélník 24">
            <a:extLst>
              <a:ext uri="{FF2B5EF4-FFF2-40B4-BE49-F238E27FC236}">
                <a16:creationId xmlns:a16="http://schemas.microsoft.com/office/drawing/2014/main" id="{9D329343-32D6-DF59-1221-31BE0913B62A}"/>
              </a:ext>
            </a:extLst>
          </p:cNvPr>
          <p:cNvSpPr/>
          <p:nvPr/>
        </p:nvSpPr>
        <p:spPr>
          <a:xfrm>
            <a:off x="6925430" y="1904844"/>
            <a:ext cx="108000" cy="108000"/>
          </a:xfrm>
          <a:prstGeom prst="rect">
            <a:avLst/>
          </a:prstGeom>
          <a:solidFill>
            <a:srgbClr val="00B0F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6" name="Obdélník 25">
            <a:extLst>
              <a:ext uri="{FF2B5EF4-FFF2-40B4-BE49-F238E27FC236}">
                <a16:creationId xmlns:a16="http://schemas.microsoft.com/office/drawing/2014/main" id="{AE999C1E-7B26-3931-8DD3-A7DF50613629}"/>
              </a:ext>
            </a:extLst>
          </p:cNvPr>
          <p:cNvSpPr/>
          <p:nvPr/>
        </p:nvSpPr>
        <p:spPr>
          <a:xfrm>
            <a:off x="8363018" y="1904844"/>
            <a:ext cx="108000" cy="108000"/>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7" name="TextovéPole 26">
            <a:extLst>
              <a:ext uri="{FF2B5EF4-FFF2-40B4-BE49-F238E27FC236}">
                <a16:creationId xmlns:a16="http://schemas.microsoft.com/office/drawing/2014/main" id="{259EAD0B-E26D-6FC0-35F3-111528844140}"/>
              </a:ext>
            </a:extLst>
          </p:cNvPr>
          <p:cNvSpPr txBox="1"/>
          <p:nvPr/>
        </p:nvSpPr>
        <p:spPr>
          <a:xfrm>
            <a:off x="8550898" y="1834643"/>
            <a:ext cx="2300838" cy="430887"/>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neznámo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objektivní příčiny</a:t>
            </a:r>
          </a:p>
        </p:txBody>
      </p:sp>
      <p:sp>
        <p:nvSpPr>
          <p:cNvPr id="28" name="TextovéPole 27">
            <a:extLst>
              <a:ext uri="{FF2B5EF4-FFF2-40B4-BE49-F238E27FC236}">
                <a16:creationId xmlns:a16="http://schemas.microsoft.com/office/drawing/2014/main" id="{789FD5F6-C713-E003-460B-F6009AF9A185}"/>
              </a:ext>
            </a:extLst>
          </p:cNvPr>
          <p:cNvSpPr txBox="1"/>
          <p:nvPr/>
        </p:nvSpPr>
        <p:spPr>
          <a:xfrm>
            <a:off x="10160726" y="1834643"/>
            <a:ext cx="2300838" cy="430887"/>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neuvedeno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neúplný záznam</a:t>
            </a:r>
          </a:p>
        </p:txBody>
      </p:sp>
      <p:sp>
        <p:nvSpPr>
          <p:cNvPr id="29" name="Obdélník 28">
            <a:extLst>
              <a:ext uri="{FF2B5EF4-FFF2-40B4-BE49-F238E27FC236}">
                <a16:creationId xmlns:a16="http://schemas.microsoft.com/office/drawing/2014/main" id="{41214419-0D68-1C7B-F5F1-1069DA037111}"/>
              </a:ext>
            </a:extLst>
          </p:cNvPr>
          <p:cNvSpPr/>
          <p:nvPr/>
        </p:nvSpPr>
        <p:spPr>
          <a:xfrm>
            <a:off x="9993209" y="1904844"/>
            <a:ext cx="108000" cy="108000"/>
          </a:xfrm>
          <a:prstGeom prst="rect">
            <a:avLst/>
          </a:prstGeom>
          <a:solidFill>
            <a:srgbClr val="BFBFB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0" name="TextBox 6">
            <a:extLst>
              <a:ext uri="{FF2B5EF4-FFF2-40B4-BE49-F238E27FC236}">
                <a16:creationId xmlns:a16="http://schemas.microsoft.com/office/drawing/2014/main" id="{C3A7A457-1359-CFAA-47AC-986DD35944A5}"/>
              </a:ext>
            </a:extLst>
          </p:cNvPr>
          <p:cNvSpPr txBox="1"/>
          <p:nvPr>
            <p:custDataLst>
              <p:tags r:id="rId10"/>
            </p:custDataLst>
          </p:nvPr>
        </p:nvSpPr>
        <p:spPr>
          <a:xfrm>
            <a:off x="293412" y="467450"/>
            <a:ext cx="43765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Zdroj: Národní onkologický registr, </a:t>
            </a:r>
            <a:r>
              <a:rPr kumimoji="0" lang="cs-CZ" sz="1400" b="0" i="0" u="none" strike="noStrike" kern="0" cap="none" spc="0" normalizeH="0" baseline="30000" noProof="0">
                <a:ln>
                  <a:noFill/>
                </a:ln>
                <a:solidFill>
                  <a:prstClr val="black"/>
                </a:solidFill>
                <a:effectLst/>
                <a:uLnTx/>
                <a:uFillTx/>
                <a:latin typeface="Calibri" panose="020F0502020204030204"/>
                <a:ea typeface="+mn-ea"/>
                <a:cs typeface="+mn-cs"/>
              </a:rPr>
              <a:t>*</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Český statistický úřad</a:t>
            </a: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1" name="Line 10">
            <a:extLst>
              <a:ext uri="{FF2B5EF4-FFF2-40B4-BE49-F238E27FC236}">
                <a16:creationId xmlns:a16="http://schemas.microsoft.com/office/drawing/2014/main" id="{CC9E7F8B-BB50-2BC9-79B5-61E6A41E61D0}"/>
              </a:ext>
            </a:extLst>
          </p:cNvPr>
          <p:cNvSpPr>
            <a:spLocks noChangeShapeType="1"/>
          </p:cNvSpPr>
          <p:nvPr>
            <p:custDataLst>
              <p:tags r:id="rId11"/>
            </p:custDataLst>
          </p:nvPr>
        </p:nvSpPr>
        <p:spPr bwMode="auto">
          <a:xfrm>
            <a:off x="7111535"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2" name="Line 10">
            <a:extLst>
              <a:ext uri="{FF2B5EF4-FFF2-40B4-BE49-F238E27FC236}">
                <a16:creationId xmlns:a16="http://schemas.microsoft.com/office/drawing/2014/main" id="{0AF503BC-F3BB-4BF1-1213-85F704DE58B1}"/>
              </a:ext>
            </a:extLst>
          </p:cNvPr>
          <p:cNvSpPr>
            <a:spLocks noChangeShapeType="1"/>
          </p:cNvSpPr>
          <p:nvPr>
            <p:custDataLst>
              <p:tags r:id="rId12"/>
            </p:custDataLst>
          </p:nvPr>
        </p:nvSpPr>
        <p:spPr bwMode="auto">
          <a:xfrm>
            <a:off x="8521635"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3" name="Line 10">
            <a:extLst>
              <a:ext uri="{FF2B5EF4-FFF2-40B4-BE49-F238E27FC236}">
                <a16:creationId xmlns:a16="http://schemas.microsoft.com/office/drawing/2014/main" id="{C4FAAAAA-F675-B72B-85B9-B9E7C092A945}"/>
              </a:ext>
            </a:extLst>
          </p:cNvPr>
          <p:cNvSpPr>
            <a:spLocks noChangeShapeType="1"/>
          </p:cNvSpPr>
          <p:nvPr>
            <p:custDataLst>
              <p:tags r:id="rId13"/>
            </p:custDataLst>
          </p:nvPr>
        </p:nvSpPr>
        <p:spPr bwMode="auto">
          <a:xfrm>
            <a:off x="9168536"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4" name="Line 10">
            <a:extLst>
              <a:ext uri="{FF2B5EF4-FFF2-40B4-BE49-F238E27FC236}">
                <a16:creationId xmlns:a16="http://schemas.microsoft.com/office/drawing/2014/main" id="{FE1AFCF9-6ADF-A520-B593-CFCDCC4C0957}"/>
              </a:ext>
            </a:extLst>
          </p:cNvPr>
          <p:cNvSpPr>
            <a:spLocks noChangeShapeType="1"/>
          </p:cNvSpPr>
          <p:nvPr>
            <p:custDataLst>
              <p:tags r:id="rId14"/>
            </p:custDataLst>
          </p:nvPr>
        </p:nvSpPr>
        <p:spPr bwMode="auto">
          <a:xfrm>
            <a:off x="9602314" y="2451208"/>
            <a:ext cx="2"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5" name="Line 10">
            <a:extLst>
              <a:ext uri="{FF2B5EF4-FFF2-40B4-BE49-F238E27FC236}">
                <a16:creationId xmlns:a16="http://schemas.microsoft.com/office/drawing/2014/main" id="{488CD59F-C39B-7FD2-C678-DEF82849DE81}"/>
              </a:ext>
            </a:extLst>
          </p:cNvPr>
          <p:cNvSpPr>
            <a:spLocks noChangeShapeType="1"/>
          </p:cNvSpPr>
          <p:nvPr>
            <p:custDataLst>
              <p:tags r:id="rId15"/>
            </p:custDataLst>
          </p:nvPr>
        </p:nvSpPr>
        <p:spPr bwMode="auto">
          <a:xfrm>
            <a:off x="10266191" y="2451208"/>
            <a:ext cx="0"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6" name="Rectangle 12">
            <a:extLst>
              <a:ext uri="{FF2B5EF4-FFF2-40B4-BE49-F238E27FC236}">
                <a16:creationId xmlns:a16="http://schemas.microsoft.com/office/drawing/2014/main" id="{EB16432C-3DF6-32DE-124D-A4C94A665C81}"/>
              </a:ext>
            </a:extLst>
          </p:cNvPr>
          <p:cNvSpPr>
            <a:spLocks noChangeArrowheads="1"/>
          </p:cNvSpPr>
          <p:nvPr>
            <p:custDataLst>
              <p:tags r:id="rId16"/>
            </p:custDataLst>
          </p:nvPr>
        </p:nvSpPr>
        <p:spPr bwMode="auto">
          <a:xfrm>
            <a:off x="6671072" y="2462050"/>
            <a:ext cx="395069"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2</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7" name="Rectangle 13">
            <a:extLst>
              <a:ext uri="{FF2B5EF4-FFF2-40B4-BE49-F238E27FC236}">
                <a16:creationId xmlns:a16="http://schemas.microsoft.com/office/drawing/2014/main" id="{41B32BE0-F00F-914E-FD1E-9BBEECBBCF0B}"/>
              </a:ext>
            </a:extLst>
          </p:cNvPr>
          <p:cNvSpPr>
            <a:spLocks noChangeArrowheads="1"/>
          </p:cNvSpPr>
          <p:nvPr>
            <p:custDataLst>
              <p:tags r:id="rId17"/>
            </p:custDataLst>
          </p:nvPr>
        </p:nvSpPr>
        <p:spPr bwMode="auto">
          <a:xfrm>
            <a:off x="7676652" y="2462050"/>
            <a:ext cx="410939"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3</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8" name="Rectangle 14">
            <a:extLst>
              <a:ext uri="{FF2B5EF4-FFF2-40B4-BE49-F238E27FC236}">
                <a16:creationId xmlns:a16="http://schemas.microsoft.com/office/drawing/2014/main" id="{F84E1401-9188-9D96-ABF4-72D78CB0BD96}"/>
              </a:ext>
            </a:extLst>
          </p:cNvPr>
          <p:cNvSpPr>
            <a:spLocks noChangeArrowheads="1"/>
          </p:cNvSpPr>
          <p:nvPr>
            <p:custDataLst>
              <p:tags r:id="rId18"/>
            </p:custDataLst>
          </p:nvPr>
        </p:nvSpPr>
        <p:spPr bwMode="auto">
          <a:xfrm>
            <a:off x="8548352" y="2462050"/>
            <a:ext cx="496891"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4.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9" name="Rectangle 15">
            <a:extLst>
              <a:ext uri="{FF2B5EF4-FFF2-40B4-BE49-F238E27FC236}">
                <a16:creationId xmlns:a16="http://schemas.microsoft.com/office/drawing/2014/main" id="{B6C66ABF-E24E-6FD1-C6AA-4AF0F4870FA7}"/>
              </a:ext>
            </a:extLst>
          </p:cNvPr>
          <p:cNvSpPr>
            <a:spLocks noChangeArrowheads="1"/>
          </p:cNvSpPr>
          <p:nvPr>
            <p:custDataLst>
              <p:tags r:id="rId19"/>
            </p:custDataLst>
          </p:nvPr>
        </p:nvSpPr>
        <p:spPr bwMode="auto">
          <a:xfrm>
            <a:off x="9136348" y="2462050"/>
            <a:ext cx="524657"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5.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0" name="Rectangle 15">
            <a:extLst>
              <a:ext uri="{FF2B5EF4-FFF2-40B4-BE49-F238E27FC236}">
                <a16:creationId xmlns:a16="http://schemas.microsoft.com/office/drawing/2014/main" id="{724025BC-0613-CDEA-62D0-BF2C7DCDAB3E}"/>
              </a:ext>
            </a:extLst>
          </p:cNvPr>
          <p:cNvSpPr>
            <a:spLocks noChangeArrowheads="1"/>
          </p:cNvSpPr>
          <p:nvPr>
            <p:custDataLst>
              <p:tags r:id="rId20"/>
            </p:custDataLst>
          </p:nvPr>
        </p:nvSpPr>
        <p:spPr bwMode="auto">
          <a:xfrm>
            <a:off x="9727994" y="2462050"/>
            <a:ext cx="41883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6</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1" name="Rectangle 15">
            <a:extLst>
              <a:ext uri="{FF2B5EF4-FFF2-40B4-BE49-F238E27FC236}">
                <a16:creationId xmlns:a16="http://schemas.microsoft.com/office/drawing/2014/main" id="{97E7624C-42AD-27BC-1F8B-14FB4883A8B4}"/>
              </a:ext>
            </a:extLst>
          </p:cNvPr>
          <p:cNvSpPr>
            <a:spLocks noChangeArrowheads="1"/>
          </p:cNvSpPr>
          <p:nvPr>
            <p:custDataLst>
              <p:tags r:id="rId21"/>
            </p:custDataLst>
          </p:nvPr>
        </p:nvSpPr>
        <p:spPr bwMode="auto">
          <a:xfrm>
            <a:off x="10463149" y="2466405"/>
            <a:ext cx="444315"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7.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2" name="Rectangle 15">
            <a:extLst>
              <a:ext uri="{FF2B5EF4-FFF2-40B4-BE49-F238E27FC236}">
                <a16:creationId xmlns:a16="http://schemas.microsoft.com/office/drawing/2014/main" id="{E1F57FC0-8127-DD8A-7BE0-4BA0354AC2D2}"/>
              </a:ext>
            </a:extLst>
          </p:cNvPr>
          <p:cNvSpPr>
            <a:spLocks noChangeArrowheads="1"/>
          </p:cNvSpPr>
          <p:nvPr>
            <p:custDataLst>
              <p:tags r:id="rId22"/>
            </p:custDataLst>
          </p:nvPr>
        </p:nvSpPr>
        <p:spPr bwMode="auto">
          <a:xfrm>
            <a:off x="11181313" y="2462049"/>
            <a:ext cx="444315"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1000">
                <a:solidFill>
                  <a:schemeClr val="tx1"/>
                </a:solidFill>
                <a:latin typeface="Arial" panose="020B0604020202020204" pitchFamily="34" charset="0"/>
              </a:defRPr>
            </a:lvl1pPr>
            <a:lvl2pPr marL="742950" indent="-285750" eaLnBrk="0" hangingPunct="0">
              <a:defRPr sz="1000">
                <a:solidFill>
                  <a:schemeClr val="tx1"/>
                </a:solidFill>
                <a:latin typeface="Arial" panose="020B0604020202020204" pitchFamily="34" charset="0"/>
              </a:defRPr>
            </a:lvl2pPr>
            <a:lvl3pPr marL="1143000" indent="-228600" eaLnBrk="0" hangingPunct="0">
              <a:defRPr sz="1000">
                <a:solidFill>
                  <a:schemeClr val="tx1"/>
                </a:solidFill>
                <a:latin typeface="Arial" panose="020B0604020202020204" pitchFamily="34" charset="0"/>
              </a:defRPr>
            </a:lvl3pPr>
            <a:lvl4pPr marL="1600200" indent="-228600" eaLnBrk="0" hangingPunct="0">
              <a:defRPr sz="1000">
                <a:solidFill>
                  <a:schemeClr val="tx1"/>
                </a:solidFill>
                <a:latin typeface="Arial" panose="020B0604020202020204" pitchFamily="34" charset="0"/>
              </a:defRPr>
            </a:lvl4pPr>
            <a:lvl5pPr marL="2057400" indent="-228600" eaLnBrk="0" hangingPunct="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TNM </a:t>
            </a:r>
            <a:r>
              <a:rPr kumimoji="0" lang="cs-CZ"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8. vydání</a:t>
            </a:r>
            <a:endParaRPr kumimoji="0" lang="en-US" altLang="cs-CZ" sz="10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3" name="Line 10">
            <a:extLst>
              <a:ext uri="{FF2B5EF4-FFF2-40B4-BE49-F238E27FC236}">
                <a16:creationId xmlns:a16="http://schemas.microsoft.com/office/drawing/2014/main" id="{7409175F-F188-5FC6-04BF-65114D688D23}"/>
              </a:ext>
            </a:extLst>
          </p:cNvPr>
          <p:cNvSpPr>
            <a:spLocks noChangeShapeType="1"/>
          </p:cNvSpPr>
          <p:nvPr>
            <p:custDataLst>
              <p:tags r:id="rId23"/>
            </p:custDataLst>
          </p:nvPr>
        </p:nvSpPr>
        <p:spPr bwMode="auto">
          <a:xfrm>
            <a:off x="11129790" y="2451208"/>
            <a:ext cx="0" cy="3600000"/>
          </a:xfrm>
          <a:prstGeom prst="line">
            <a:avLst/>
          </a:prstGeom>
          <a:noFill/>
          <a:ln w="9525">
            <a:solidFill>
              <a:sysClr val="windowText" lastClr="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883316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029504F9-D342-8AC6-C8B7-0C72F53FFF91}"/>
              </a:ext>
            </a:extLst>
          </p:cNvPr>
          <p:cNvGraphicFramePr>
            <a:graphicFrameLocks noChangeAspect="1"/>
          </p:cNvGraphicFramePr>
          <p:nvPr>
            <p:custDataLst>
              <p:tags r:id="rId1"/>
            </p:custDataLst>
          </p:nvPr>
        </p:nvGraphicFramePr>
        <p:xfrm>
          <a:off x="730800" y="1898326"/>
          <a:ext cx="10728325" cy="3529146"/>
        </p:xfrm>
        <a:graphic>
          <a:graphicData uri="http://schemas.openxmlformats.org/drawingml/2006/chart">
            <c:chart xmlns:c="http://schemas.openxmlformats.org/drawingml/2006/chart" xmlns:r="http://schemas.openxmlformats.org/officeDocument/2006/relationships" r:id="rId4"/>
          </a:graphicData>
        </a:graphic>
      </p:graphicFrame>
      <p:cxnSp>
        <p:nvCxnSpPr>
          <p:cNvPr id="2" name="Přímá spojnice 1">
            <a:extLst>
              <a:ext uri="{FF2B5EF4-FFF2-40B4-BE49-F238E27FC236}">
                <a16:creationId xmlns:a16="http://schemas.microsoft.com/office/drawing/2014/main" id="{F54E926F-8ACC-28EB-CCFB-71D97C043AFF}"/>
              </a:ext>
            </a:extLst>
          </p:cNvPr>
          <p:cNvCxnSpPr>
            <a:cxnSpLocks/>
          </p:cNvCxnSpPr>
          <p:nvPr/>
        </p:nvCxnSpPr>
        <p:spPr>
          <a:xfrm>
            <a:off x="1557968" y="3763543"/>
            <a:ext cx="9445218"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sp>
        <p:nvSpPr>
          <p:cNvPr id="6" name="Zástupný text 5">
            <a:extLst>
              <a:ext uri="{FF2B5EF4-FFF2-40B4-BE49-F238E27FC236}">
                <a16:creationId xmlns:a16="http://schemas.microsoft.com/office/drawing/2014/main" id="{A774953F-2723-0C99-D44E-6200DC67D148}"/>
              </a:ext>
            </a:extLst>
          </p:cNvPr>
          <p:cNvSpPr>
            <a:spLocks noGrp="1"/>
          </p:cNvSpPr>
          <p:nvPr>
            <p:ph type="body" sz="quarter" idx="15"/>
          </p:nvPr>
        </p:nvSpPr>
        <p:spPr>
          <a:xfrm>
            <a:off x="730800" y="5443989"/>
            <a:ext cx="10728000" cy="1034504"/>
          </a:xfrm>
          <a:ln w="19050"/>
        </p:spPr>
        <p:txBody>
          <a:bodyPr anchor="ctr">
            <a:normAutofit/>
          </a:bodyPr>
          <a:lstStyle/>
          <a:p>
            <a:pPr algn="just"/>
            <a:r>
              <a:rPr lang="cs-CZ" sz="1400" b="1"/>
              <a:t>Průměrná objednávací doba v ČR: </a:t>
            </a:r>
            <a:r>
              <a:rPr lang="cs-CZ" sz="1400" b="1">
                <a:solidFill>
                  <a:schemeClr val="accent1"/>
                </a:solidFill>
              </a:rPr>
              <a:t>18 dní</a:t>
            </a:r>
          </a:p>
          <a:p>
            <a:pPr algn="just"/>
            <a:r>
              <a:rPr lang="cs-CZ" sz="1400">
                <a:cs typeface="Arial"/>
              </a:rPr>
              <a:t>Jednotlivé kraje ČR se v průměrné objednávací době zřetelně liší. </a:t>
            </a:r>
            <a:r>
              <a:rPr lang="cs-CZ" sz="1400" b="1">
                <a:cs typeface="Arial"/>
              </a:rPr>
              <a:t>Průměrná objednávací doba v Libereckém kraji je srovnatelná s průměrem ČR, a to 17 dní.</a:t>
            </a:r>
          </a:p>
        </p:txBody>
      </p:sp>
      <p:sp>
        <p:nvSpPr>
          <p:cNvPr id="8" name="Nadpis 2">
            <a:extLst>
              <a:ext uri="{FF2B5EF4-FFF2-40B4-BE49-F238E27FC236}">
                <a16:creationId xmlns:a16="http://schemas.microsoft.com/office/drawing/2014/main" id="{273F8017-3A2E-1654-23B1-E41C7B0B03B8}"/>
              </a:ext>
            </a:extLst>
          </p:cNvPr>
          <p:cNvSpPr>
            <a:spLocks noGrp="1"/>
          </p:cNvSpPr>
          <p:nvPr>
            <p:ph type="title"/>
          </p:nvPr>
        </p:nvSpPr>
        <p:spPr>
          <a:xfrm>
            <a:off x="1620000" y="475199"/>
            <a:ext cx="9802034" cy="720000"/>
          </a:xfrm>
        </p:spPr>
        <p:txBody>
          <a:bodyPr>
            <a:normAutofit fontScale="90000"/>
          </a:bodyPr>
          <a:lstStyle/>
          <a:p>
            <a:r>
              <a:rPr lang="cs-CZ"/>
              <a:t>Průměrná objednávací doba mamografických screeningových center dle kraje centra</a:t>
            </a:r>
          </a:p>
        </p:txBody>
      </p:sp>
      <p:sp>
        <p:nvSpPr>
          <p:cNvPr id="11" name="TextovéPole 10">
            <a:extLst>
              <a:ext uri="{FF2B5EF4-FFF2-40B4-BE49-F238E27FC236}">
                <a16:creationId xmlns:a16="http://schemas.microsoft.com/office/drawing/2014/main" id="{27224B6B-F484-9DC0-DFE7-EC9F056A1233}"/>
              </a:ext>
            </a:extLst>
          </p:cNvPr>
          <p:cNvSpPr txBox="1"/>
          <p:nvPr/>
        </p:nvSpPr>
        <p:spPr>
          <a:xfrm>
            <a:off x="421451" y="1277302"/>
            <a:ext cx="11349099" cy="299184"/>
          </a:xfrm>
          <a:prstGeom prst="rect">
            <a:avLst/>
          </a:prstGeom>
          <a:noFill/>
          <a:ln w="19050">
            <a:solidFill>
              <a:schemeClr val="accent3"/>
            </a:solidFill>
          </a:ln>
        </p:spPr>
        <p:txBody>
          <a:bodyPr wrap="square" rtlCol="0">
            <a:spAutoFit/>
          </a:bodyPr>
          <a:lstStyle/>
          <a:p>
            <a:pPr algn="just">
              <a:lnSpc>
                <a:spcPct val="124000"/>
              </a:lnSpc>
              <a:spcBef>
                <a:spcPts val="0"/>
              </a:spcBef>
            </a:pPr>
            <a:r>
              <a:rPr lang="cs-CZ" sz="1000" i="1"/>
              <a:t>Údaje byly vyexportovány k </a:t>
            </a:r>
            <a:r>
              <a:rPr lang="cs-CZ" sz="1200" b="1" i="1" u="sng"/>
              <a:t>10. říjnu 2025 </a:t>
            </a:r>
            <a:r>
              <a:rPr lang="cs-CZ" sz="1000" i="1"/>
              <a:t>z webových stránek www.mamo.cz (včetně satelitních pracovišť): https://www.mamo.cz/centra/#seznam (hodnocen údaj „Objednací doba“)</a:t>
            </a:r>
          </a:p>
        </p:txBody>
      </p:sp>
      <p:sp>
        <p:nvSpPr>
          <p:cNvPr id="3" name="TextovéPole 2">
            <a:extLst>
              <a:ext uri="{FF2B5EF4-FFF2-40B4-BE49-F238E27FC236}">
                <a16:creationId xmlns:a16="http://schemas.microsoft.com/office/drawing/2014/main" id="{73B0B85E-1473-A7B9-FBD8-D90AA55D0974}"/>
              </a:ext>
            </a:extLst>
          </p:cNvPr>
          <p:cNvSpPr txBox="1"/>
          <p:nvPr/>
        </p:nvSpPr>
        <p:spPr>
          <a:xfrm>
            <a:off x="10416866" y="3288711"/>
            <a:ext cx="1775134" cy="461665"/>
          </a:xfrm>
          <a:prstGeom prst="rect">
            <a:avLst/>
          </a:prstGeom>
          <a:noFill/>
          <a:ln>
            <a:noFill/>
          </a:ln>
        </p:spPr>
        <p:txBody>
          <a:bodyPr wrap="square" rtlCol="0">
            <a:spAutoFit/>
          </a:bodyPr>
          <a:lstStyle/>
          <a:p>
            <a:r>
              <a:rPr lang="cs-CZ" sz="1200">
                <a:solidFill>
                  <a:srgbClr val="00B050"/>
                </a:solidFill>
              </a:rPr>
              <a:t>Průměrná objednávací doba v ČR</a:t>
            </a:r>
          </a:p>
        </p:txBody>
      </p:sp>
      <p:sp>
        <p:nvSpPr>
          <p:cNvPr id="4" name="TextovéPole 3">
            <a:extLst>
              <a:ext uri="{FF2B5EF4-FFF2-40B4-BE49-F238E27FC236}">
                <a16:creationId xmlns:a16="http://schemas.microsoft.com/office/drawing/2014/main" id="{D47BB6B7-ACF7-E127-AA43-4F011376F085}"/>
              </a:ext>
            </a:extLst>
          </p:cNvPr>
          <p:cNvSpPr txBox="1"/>
          <p:nvPr/>
        </p:nvSpPr>
        <p:spPr>
          <a:xfrm>
            <a:off x="9234072" y="36881"/>
            <a:ext cx="2868520" cy="1015663"/>
          </a:xfrm>
          <a:prstGeom prst="rect">
            <a:avLst/>
          </a:prstGeom>
          <a:solidFill>
            <a:srgbClr val="DA2B46"/>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Dle věstníku 5/2024: </a:t>
            </a:r>
            <a:br>
              <a:rPr kumimoji="0" lang="pl-PL" sz="1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br>
            <a:r>
              <a:rPr kumimoji="0" lang="pl-PL" sz="14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Objednací doby na screeningové mamografické </a:t>
            </a:r>
            <a:r>
              <a:rPr kumimoji="0" lang="cs-CZ" sz="14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vyšetření dlouhodobě nepřesahují 8 týdnů.</a:t>
            </a:r>
            <a:endParaRPr kumimoji="0" lang="cs-CZ" sz="1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4EA2DFCD-1F59-BE26-46E2-AB6489656671}"/>
              </a:ext>
            </a:extLst>
          </p:cNvPr>
          <p:cNvSpPr txBox="1"/>
          <p:nvPr/>
        </p:nvSpPr>
        <p:spPr>
          <a:xfrm>
            <a:off x="7850484" y="2203417"/>
            <a:ext cx="2984143" cy="1199174"/>
          </a:xfrm>
          <a:prstGeom prst="rect">
            <a:avLst/>
          </a:prstGeom>
          <a:noFill/>
        </p:spPr>
        <p:txBody>
          <a:bodyPr wrap="square" rtlCol="0">
            <a:spAutoFit/>
          </a:bodyPr>
          <a:lstStyle/>
          <a:p>
            <a:pPr marL="285750" indent="-285750">
              <a:lnSpc>
                <a:spcPct val="114000"/>
              </a:lnSpc>
              <a:buFontTx/>
              <a:buChar char="-"/>
            </a:pPr>
            <a:r>
              <a:rPr lang="cs-CZ" sz="1600"/>
              <a:t>Česká Lípa: 15</a:t>
            </a:r>
          </a:p>
          <a:p>
            <a:pPr marL="285750" indent="-285750">
              <a:lnSpc>
                <a:spcPct val="114000"/>
              </a:lnSpc>
              <a:buFontTx/>
              <a:buChar char="-"/>
            </a:pPr>
            <a:r>
              <a:rPr lang="cs-CZ" sz="1600"/>
              <a:t>Jablonec nad Nisou: 14</a:t>
            </a:r>
          </a:p>
          <a:p>
            <a:pPr marL="285750" indent="-285750">
              <a:lnSpc>
                <a:spcPct val="114000"/>
              </a:lnSpc>
              <a:buFontTx/>
              <a:buChar char="-"/>
            </a:pPr>
            <a:r>
              <a:rPr lang="cs-CZ" sz="1600"/>
              <a:t>Liberec: 21</a:t>
            </a:r>
          </a:p>
          <a:p>
            <a:pPr marL="285750" indent="-285750">
              <a:lnSpc>
                <a:spcPct val="114000"/>
              </a:lnSpc>
              <a:buFontTx/>
              <a:buChar char="-"/>
            </a:pPr>
            <a:r>
              <a:rPr lang="cs-CZ" sz="1600"/>
              <a:t>Semily: bez centra</a:t>
            </a:r>
          </a:p>
        </p:txBody>
      </p:sp>
      <p:sp>
        <p:nvSpPr>
          <p:cNvPr id="9" name="TextovéPole 8">
            <a:extLst>
              <a:ext uri="{FF2B5EF4-FFF2-40B4-BE49-F238E27FC236}">
                <a16:creationId xmlns:a16="http://schemas.microsoft.com/office/drawing/2014/main" id="{5CC106C9-65C6-9B81-212E-B4493BD50DF8}"/>
              </a:ext>
            </a:extLst>
          </p:cNvPr>
          <p:cNvSpPr txBox="1"/>
          <p:nvPr/>
        </p:nvSpPr>
        <p:spPr>
          <a:xfrm>
            <a:off x="6947531" y="1655832"/>
            <a:ext cx="3887096" cy="584775"/>
          </a:xfrm>
          <a:prstGeom prst="rect">
            <a:avLst/>
          </a:prstGeom>
          <a:noFill/>
        </p:spPr>
        <p:txBody>
          <a:bodyPr wrap="square" rtlCol="0">
            <a:spAutoFit/>
          </a:bodyPr>
          <a:lstStyle/>
          <a:p>
            <a:r>
              <a:rPr lang="cs-CZ" sz="1600" b="1"/>
              <a:t>Průměrná objednávací doba v okresech Libereckého kraje:</a:t>
            </a:r>
          </a:p>
        </p:txBody>
      </p:sp>
    </p:spTree>
    <p:extLst>
      <p:ext uri="{BB962C8B-B14F-4D97-AF65-F5344CB8AC3E}">
        <p14:creationId xmlns:p14="http://schemas.microsoft.com/office/powerpoint/2010/main" val="155900207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a:extLst>
              <a:ext uri="{FF2B5EF4-FFF2-40B4-BE49-F238E27FC236}">
                <a16:creationId xmlns:a16="http://schemas.microsoft.com/office/drawing/2014/main" id="{7502E88F-60A8-393D-C4AF-BA92D6A3217F}"/>
              </a:ext>
            </a:extLst>
          </p:cNvPr>
          <p:cNvSpPr txBox="1"/>
          <p:nvPr/>
        </p:nvSpPr>
        <p:spPr>
          <a:xfrm>
            <a:off x="746230" y="1390895"/>
            <a:ext cx="11123407" cy="4401205"/>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rPr>
              <a:t>Poprvé po mnoha letech dochází k růstu pokrytí cílové populace. Celorepublikově je to meziročně </a:t>
            </a:r>
          </a:p>
          <a:p>
            <a:pPr algn="ctr">
              <a:defRPr/>
            </a:pPr>
            <a:r>
              <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rPr>
              <a:t>v rozsahu +1 % až +2 %, což znamená </a:t>
            </a:r>
            <a:br>
              <a:rPr lang="cs-CZ" sz="4000" b="1" dirty="0">
                <a:solidFill>
                  <a:srgbClr val="002060"/>
                </a:solidFill>
                <a:latin typeface="Calibri" panose="020F0502020204030204"/>
              </a:rPr>
            </a:br>
            <a:r>
              <a:rPr kumimoji="0" lang="cs-CZ" sz="4000" b="1" i="0" u="sng" strike="noStrike" kern="1200" cap="none" spc="0" normalizeH="0" baseline="0" noProof="0" dirty="0">
                <a:ln>
                  <a:noFill/>
                </a:ln>
                <a:solidFill>
                  <a:srgbClr val="002060"/>
                </a:solidFill>
                <a:effectLst/>
                <a:uLnTx/>
                <a:uFillTx/>
                <a:latin typeface="Calibri" panose="020F0502020204030204"/>
                <a:ea typeface="+mn-ea"/>
                <a:cs typeface="+mn-cs"/>
              </a:rPr>
              <a:t>více než 100 tisíc vyšetřených navíc</a:t>
            </a:r>
            <a:r>
              <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rPr>
              <a:t>. </a:t>
            </a:r>
            <a:endParaRPr lang="cs-CZ" sz="4000" b="1"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rPr>
              <a:t>V mnoha sub-regionech (okresech) pokrytí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000" b="1" i="0" u="none" strike="noStrike" kern="1200" cap="none" spc="0" normalizeH="0" baseline="0" noProof="0" dirty="0">
                <a:ln>
                  <a:noFill/>
                </a:ln>
                <a:solidFill>
                  <a:srgbClr val="002060"/>
                </a:solidFill>
                <a:effectLst/>
                <a:uLnTx/>
                <a:uFillTx/>
                <a:latin typeface="Calibri" panose="020F0502020204030204"/>
                <a:ea typeface="+mn-ea"/>
                <a:cs typeface="+mn-cs"/>
              </a:rPr>
              <a:t>narostlo o více než 4 %. </a:t>
            </a:r>
            <a:endParaRPr lang="cs-CZ" sz="4000" b="1"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
        <p:nvSpPr>
          <p:cNvPr id="6" name="TextovéPole 5">
            <a:extLst>
              <a:ext uri="{FF2B5EF4-FFF2-40B4-BE49-F238E27FC236}">
                <a16:creationId xmlns:a16="http://schemas.microsoft.com/office/drawing/2014/main" id="{0B88BA48-9B2C-3178-C511-008BAF8C9B10}"/>
              </a:ext>
            </a:extLst>
          </p:cNvPr>
          <p:cNvSpPr txBox="1"/>
          <p:nvPr/>
        </p:nvSpPr>
        <p:spPr>
          <a:xfrm>
            <a:off x="1115367" y="285033"/>
            <a:ext cx="10330403" cy="954107"/>
          </a:xfrm>
          <a:prstGeom prst="rect">
            <a:avLst/>
          </a:prstGeom>
          <a:solidFill>
            <a:srgbClr val="002060"/>
          </a:solid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dirty="0">
                <a:ln>
                  <a:noFill/>
                </a:ln>
                <a:solidFill>
                  <a:prstClr val="white"/>
                </a:solidFill>
                <a:effectLst/>
                <a:uLnTx/>
                <a:uFillTx/>
                <a:latin typeface="Calibri" panose="020F0502020204030204"/>
                <a:ea typeface="+mn-ea"/>
                <a:cs typeface="+mn-cs"/>
              </a:rPr>
              <a:t>Pokrytí populace screeningem se začalo po dlouhé době viditelně zlepšovat!</a:t>
            </a:r>
          </a:p>
        </p:txBody>
      </p:sp>
      <p:sp>
        <p:nvSpPr>
          <p:cNvPr id="8" name="Šipka: dolů 7">
            <a:extLst>
              <a:ext uri="{FF2B5EF4-FFF2-40B4-BE49-F238E27FC236}">
                <a16:creationId xmlns:a16="http://schemas.microsoft.com/office/drawing/2014/main" id="{6563FC28-EAEC-0118-6ABE-AFC85F60E5AE}"/>
              </a:ext>
            </a:extLst>
          </p:cNvPr>
          <p:cNvSpPr/>
          <p:nvPr/>
        </p:nvSpPr>
        <p:spPr>
          <a:xfrm>
            <a:off x="5608320" y="5834230"/>
            <a:ext cx="1183342" cy="484094"/>
          </a:xfrm>
          <a:prstGeom prst="downArrow">
            <a:avLst/>
          </a:prstGeom>
          <a:solidFill>
            <a:srgbClr val="00206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406899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2B9791-2975-8EA5-E73A-DE8C100A7B13}"/>
            </a:ext>
          </a:extLst>
        </p:cNvPr>
        <p:cNvGrpSpPr/>
        <p:nvPr/>
      </p:nvGrpSpPr>
      <p:grpSpPr>
        <a:xfrm>
          <a:off x="0" y="0"/>
          <a:ext cx="0" cy="0"/>
          <a:chOff x="0" y="0"/>
          <a:chExt cx="0" cy="0"/>
        </a:xfrm>
      </p:grpSpPr>
      <p:pic>
        <p:nvPicPr>
          <p:cNvPr id="32" name="Obrázek 31" descr="Obsah obrázku Elektricky modrá, modrá&#10;&#10;Obsah vygenerovaný umělou inteligencí může být nesprávný.">
            <a:extLst>
              <a:ext uri="{FF2B5EF4-FFF2-40B4-BE49-F238E27FC236}">
                <a16:creationId xmlns:a16="http://schemas.microsoft.com/office/drawing/2014/main" id="{851A6839-0014-E846-5FC2-BE92DC77C362}"/>
              </a:ext>
            </a:extLst>
          </p:cNvPr>
          <p:cNvPicPr>
            <a:picLocks noChangeAspect="1"/>
          </p:cNvPicPr>
          <p:nvPr/>
        </p:nvPicPr>
        <p:blipFill>
          <a:blip r:embed="rId2">
            <a:extLst>
              <a:ext uri="{28A0092B-C50C-407E-A947-70E740481C1C}">
                <a14:useLocalDpi xmlns:a14="http://schemas.microsoft.com/office/drawing/2010/main" val="0"/>
              </a:ext>
            </a:extLst>
          </a:blip>
          <a:srcRect l="9545" t="10117" r="10378" b="8095"/>
          <a:stretch/>
        </p:blipFill>
        <p:spPr>
          <a:xfrm>
            <a:off x="6041661" y="1719563"/>
            <a:ext cx="6071329" cy="3536652"/>
          </a:xfrm>
          <a:prstGeom prst="rect">
            <a:avLst/>
          </a:prstGeom>
          <a:ln>
            <a:noFill/>
          </a:ln>
        </p:spPr>
      </p:pic>
      <p:pic>
        <p:nvPicPr>
          <p:cNvPr id="30" name="Obrázek 29">
            <a:extLst>
              <a:ext uri="{FF2B5EF4-FFF2-40B4-BE49-F238E27FC236}">
                <a16:creationId xmlns:a16="http://schemas.microsoft.com/office/drawing/2014/main" id="{A53F8FC3-679A-CEE2-AC44-58499C55F9AD}"/>
              </a:ext>
            </a:extLst>
          </p:cNvPr>
          <p:cNvPicPr>
            <a:picLocks noChangeAspect="1"/>
          </p:cNvPicPr>
          <p:nvPr/>
        </p:nvPicPr>
        <p:blipFill>
          <a:blip r:embed="rId3"/>
          <a:srcRect l="1634" t="6154" r="1553" b="6154"/>
          <a:stretch/>
        </p:blipFill>
        <p:spPr>
          <a:xfrm>
            <a:off x="79010" y="1653984"/>
            <a:ext cx="6071330" cy="3667811"/>
          </a:xfrm>
          <a:prstGeom prst="rect">
            <a:avLst/>
          </a:prstGeom>
          <a:ln>
            <a:noFill/>
          </a:ln>
        </p:spPr>
      </p:pic>
      <p:sp>
        <p:nvSpPr>
          <p:cNvPr id="5" name="Nadpis 4">
            <a:extLst>
              <a:ext uri="{FF2B5EF4-FFF2-40B4-BE49-F238E27FC236}">
                <a16:creationId xmlns:a16="http://schemas.microsoft.com/office/drawing/2014/main" id="{B94AB991-ADDB-1655-7065-E0670EFC2854}"/>
              </a:ext>
            </a:extLst>
          </p:cNvPr>
          <p:cNvSpPr>
            <a:spLocks noGrp="1"/>
          </p:cNvSpPr>
          <p:nvPr>
            <p:ph type="title"/>
          </p:nvPr>
        </p:nvSpPr>
        <p:spPr>
          <a:xfrm>
            <a:off x="1249323" y="443821"/>
            <a:ext cx="9802034" cy="720000"/>
          </a:xfrm>
        </p:spPr>
        <p:txBody>
          <a:bodyPr>
            <a:normAutofit fontScale="90000"/>
          </a:bodyPr>
          <a:lstStyle/>
          <a:p>
            <a:r>
              <a:rPr lang="cs-CZ"/>
              <a:t>Pokrytí cílové populace </a:t>
            </a:r>
            <a:r>
              <a:rPr lang="cs-CZ" u="sng"/>
              <a:t>Kolorektálním screeningem </a:t>
            </a:r>
            <a:br>
              <a:rPr lang="cs-CZ"/>
            </a:br>
            <a:r>
              <a:rPr lang="cs-CZ"/>
              <a:t>ve standardním intervalu dle okresu bydliště</a:t>
            </a:r>
          </a:p>
        </p:txBody>
      </p:sp>
      <p:sp>
        <p:nvSpPr>
          <p:cNvPr id="20" name="TextovéPole 19">
            <a:extLst>
              <a:ext uri="{FF2B5EF4-FFF2-40B4-BE49-F238E27FC236}">
                <a16:creationId xmlns:a16="http://schemas.microsoft.com/office/drawing/2014/main" id="{86B36F25-0072-9719-8FFC-9F5A9BD7DFFA}"/>
              </a:ext>
            </a:extLst>
          </p:cNvPr>
          <p:cNvSpPr txBox="1"/>
          <p:nvPr/>
        </p:nvSpPr>
        <p:spPr>
          <a:xfrm>
            <a:off x="836645" y="5337756"/>
            <a:ext cx="4392855" cy="1200329"/>
          </a:xfrm>
          <a:prstGeom prst="rect">
            <a:avLst/>
          </a:prstGeom>
          <a:solidFill>
            <a:srgbClr val="003A63"/>
          </a:solidFill>
        </p:spPr>
        <p:txBody>
          <a:bodyPr wrap="square">
            <a:spAutoFit/>
          </a:bodyPr>
          <a:lstStyle/>
          <a:p>
            <a:pPr algn="ctr">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Pokrytí populace v roce 2023: LBK</a:t>
            </a:r>
            <a:r>
              <a:rPr lang="cs-CZ" sz="2400">
                <a:solidFill>
                  <a:srgbClr val="FFFFFF"/>
                </a:solidFill>
                <a:latin typeface="Arial" panose="020B0604020202020204"/>
              </a:rPr>
              <a:t>: 31,5 %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ČR: 30,0 %</a:t>
            </a:r>
          </a:p>
        </p:txBody>
      </p:sp>
      <p:sp>
        <p:nvSpPr>
          <p:cNvPr id="23" name="TextovéPole 22">
            <a:extLst>
              <a:ext uri="{FF2B5EF4-FFF2-40B4-BE49-F238E27FC236}">
                <a16:creationId xmlns:a16="http://schemas.microsoft.com/office/drawing/2014/main" id="{63E9E153-5B65-71C9-AAD7-52F5B51D8975}"/>
              </a:ext>
            </a:extLst>
          </p:cNvPr>
          <p:cNvSpPr txBox="1"/>
          <p:nvPr/>
        </p:nvSpPr>
        <p:spPr>
          <a:xfrm>
            <a:off x="7102459" y="5330593"/>
            <a:ext cx="4392855" cy="1200329"/>
          </a:xfrm>
          <a:prstGeom prst="rect">
            <a:avLst/>
          </a:prstGeom>
          <a:solidFill>
            <a:srgbClr val="003A63"/>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Pokrytí populace v roce 2024: LBK</a:t>
            </a:r>
            <a:r>
              <a:rPr lang="cs-CZ" sz="2400">
                <a:solidFill>
                  <a:srgbClr val="FFFFFF"/>
                </a:solidFill>
                <a:latin typeface="Arial" panose="020B0604020202020204"/>
              </a:rPr>
              <a:t>: 32,9 %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ČR: 31,1 %</a:t>
            </a:r>
          </a:p>
        </p:txBody>
      </p:sp>
      <p:grpSp>
        <p:nvGrpSpPr>
          <p:cNvPr id="33" name="Skupina 32">
            <a:extLst>
              <a:ext uri="{FF2B5EF4-FFF2-40B4-BE49-F238E27FC236}">
                <a16:creationId xmlns:a16="http://schemas.microsoft.com/office/drawing/2014/main" id="{64BC3B40-0475-704A-EB86-208E79E7557F}"/>
              </a:ext>
            </a:extLst>
          </p:cNvPr>
          <p:cNvGrpSpPr/>
          <p:nvPr/>
        </p:nvGrpSpPr>
        <p:grpSpPr>
          <a:xfrm>
            <a:off x="10770181" y="1163821"/>
            <a:ext cx="1421819" cy="1483492"/>
            <a:chOff x="7816069" y="2011747"/>
            <a:chExt cx="1421819" cy="1483492"/>
          </a:xfrm>
        </p:grpSpPr>
        <p:sp>
          <p:nvSpPr>
            <p:cNvPr id="34" name="Text Box 3">
              <a:extLst>
                <a:ext uri="{FF2B5EF4-FFF2-40B4-BE49-F238E27FC236}">
                  <a16:creationId xmlns:a16="http://schemas.microsoft.com/office/drawing/2014/main" id="{6C1C12C7-265E-A9A2-0A92-AADBF2A231A1}"/>
                </a:ext>
              </a:extLst>
            </p:cNvPr>
            <p:cNvSpPr txBox="1">
              <a:spLocks noChangeArrowheads="1"/>
            </p:cNvSpPr>
            <p:nvPr/>
          </p:nvSpPr>
          <p:spPr bwMode="auto">
            <a:xfrm>
              <a:off x="7816069" y="2019239"/>
              <a:ext cx="1152000" cy="1476000"/>
            </a:xfrm>
            <a:prstGeom prst="rect">
              <a:avLst/>
            </a:prstGeom>
            <a:solidFill>
              <a:schemeClr val="bg1">
                <a:lumMod val="85000"/>
              </a:schemeClr>
            </a:solid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cs-CZ" sz="11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Text Box 3">
              <a:extLst>
                <a:ext uri="{FF2B5EF4-FFF2-40B4-BE49-F238E27FC236}">
                  <a16:creationId xmlns:a16="http://schemas.microsoft.com/office/drawing/2014/main" id="{A9AB88B0-61BB-A06D-17F1-0DF36C417745}"/>
                </a:ext>
              </a:extLst>
            </p:cNvPr>
            <p:cNvSpPr txBox="1">
              <a:spLocks noChangeArrowheads="1"/>
            </p:cNvSpPr>
            <p:nvPr/>
          </p:nvSpPr>
          <p:spPr bwMode="auto">
            <a:xfrm>
              <a:off x="7839075" y="2011747"/>
              <a:ext cx="1152138" cy="461665"/>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t>Pokrytí </a:t>
              </a:r>
              <a:b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br>
              <a: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t>v procentech</a:t>
              </a:r>
            </a:p>
          </p:txBody>
        </p:sp>
        <p:sp>
          <p:nvSpPr>
            <p:cNvPr id="36" name="Rectangle 177">
              <a:extLst>
                <a:ext uri="{FF2B5EF4-FFF2-40B4-BE49-F238E27FC236}">
                  <a16:creationId xmlns:a16="http://schemas.microsoft.com/office/drawing/2014/main" id="{18F2D93A-9ADD-B60B-F0D4-AA813357EC1C}"/>
                </a:ext>
              </a:extLst>
            </p:cNvPr>
            <p:cNvSpPr>
              <a:spLocks noChangeArrowheads="1"/>
            </p:cNvSpPr>
            <p:nvPr/>
          </p:nvSpPr>
          <p:spPr bwMode="auto">
            <a:xfrm>
              <a:off x="7905750" y="2501911"/>
              <a:ext cx="180000" cy="180000"/>
            </a:xfrm>
            <a:prstGeom prst="rect">
              <a:avLst/>
            </a:prstGeom>
            <a:solidFill>
              <a:srgbClr val="B5E1F7"/>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37" name="Rectangle 177">
              <a:extLst>
                <a:ext uri="{FF2B5EF4-FFF2-40B4-BE49-F238E27FC236}">
                  <a16:creationId xmlns:a16="http://schemas.microsoft.com/office/drawing/2014/main" id="{EB27895B-5459-E706-C9B4-F8427179F901}"/>
                </a:ext>
              </a:extLst>
            </p:cNvPr>
            <p:cNvSpPr>
              <a:spLocks noChangeArrowheads="1"/>
            </p:cNvSpPr>
            <p:nvPr/>
          </p:nvSpPr>
          <p:spPr bwMode="auto">
            <a:xfrm>
              <a:off x="7905750" y="2743211"/>
              <a:ext cx="180000" cy="180000"/>
            </a:xfrm>
            <a:prstGeom prst="rect">
              <a:avLst/>
            </a:prstGeom>
            <a:solidFill>
              <a:srgbClr val="79B2D4"/>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38" name="Rectangle 177">
              <a:extLst>
                <a:ext uri="{FF2B5EF4-FFF2-40B4-BE49-F238E27FC236}">
                  <a16:creationId xmlns:a16="http://schemas.microsoft.com/office/drawing/2014/main" id="{AFC1A6BF-1150-3874-841A-C782CF9BB908}"/>
                </a:ext>
              </a:extLst>
            </p:cNvPr>
            <p:cNvSpPr>
              <a:spLocks noChangeArrowheads="1"/>
            </p:cNvSpPr>
            <p:nvPr/>
          </p:nvSpPr>
          <p:spPr bwMode="auto">
            <a:xfrm>
              <a:off x="7905750" y="2984511"/>
              <a:ext cx="180000" cy="180000"/>
            </a:xfrm>
            <a:prstGeom prst="rect">
              <a:avLst/>
            </a:prstGeom>
            <a:solidFill>
              <a:srgbClr val="1A73B7"/>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39" name="Rectangle 177">
              <a:extLst>
                <a:ext uri="{FF2B5EF4-FFF2-40B4-BE49-F238E27FC236}">
                  <a16:creationId xmlns:a16="http://schemas.microsoft.com/office/drawing/2014/main" id="{A3982ECA-C6C6-5895-DE75-88F274498A0B}"/>
                </a:ext>
              </a:extLst>
            </p:cNvPr>
            <p:cNvSpPr>
              <a:spLocks noChangeArrowheads="1"/>
            </p:cNvSpPr>
            <p:nvPr/>
          </p:nvSpPr>
          <p:spPr bwMode="auto">
            <a:xfrm>
              <a:off x="7905750" y="3225811"/>
              <a:ext cx="180000" cy="180000"/>
            </a:xfrm>
            <a:prstGeom prst="rect">
              <a:avLst/>
            </a:prstGeom>
            <a:solidFill>
              <a:srgbClr val="00308F"/>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40" name="Text Box 3">
              <a:extLst>
                <a:ext uri="{FF2B5EF4-FFF2-40B4-BE49-F238E27FC236}">
                  <a16:creationId xmlns:a16="http://schemas.microsoft.com/office/drawing/2014/main" id="{6F69806F-B7D4-632A-BBD8-58F1086A2C6D}"/>
                </a:ext>
              </a:extLst>
            </p:cNvPr>
            <p:cNvSpPr txBox="1">
              <a:spLocks noChangeArrowheads="1"/>
            </p:cNvSpPr>
            <p:nvPr/>
          </p:nvSpPr>
          <p:spPr bwMode="auto">
            <a:xfrm>
              <a:off x="8085750" y="2453411"/>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 25,0 %</a:t>
              </a:r>
            </a:p>
          </p:txBody>
        </p:sp>
        <p:sp>
          <p:nvSpPr>
            <p:cNvPr id="41" name="Text Box 3">
              <a:extLst>
                <a:ext uri="{FF2B5EF4-FFF2-40B4-BE49-F238E27FC236}">
                  <a16:creationId xmlns:a16="http://schemas.microsoft.com/office/drawing/2014/main" id="{014F8B22-BEA5-3C99-FB18-7C40C9B3B45C}"/>
                </a:ext>
              </a:extLst>
            </p:cNvPr>
            <p:cNvSpPr txBox="1">
              <a:spLocks noChangeArrowheads="1"/>
            </p:cNvSpPr>
            <p:nvPr/>
          </p:nvSpPr>
          <p:spPr bwMode="auto">
            <a:xfrm>
              <a:off x="8085750" y="2697276"/>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25,0–29,0 %</a:t>
              </a:r>
            </a:p>
          </p:txBody>
        </p:sp>
        <p:sp>
          <p:nvSpPr>
            <p:cNvPr id="42" name="Text Box 3">
              <a:extLst>
                <a:ext uri="{FF2B5EF4-FFF2-40B4-BE49-F238E27FC236}">
                  <a16:creationId xmlns:a16="http://schemas.microsoft.com/office/drawing/2014/main" id="{58E5AD1D-18F9-8051-FDD1-46F484798564}"/>
                </a:ext>
              </a:extLst>
            </p:cNvPr>
            <p:cNvSpPr txBox="1">
              <a:spLocks noChangeArrowheads="1"/>
            </p:cNvSpPr>
            <p:nvPr/>
          </p:nvSpPr>
          <p:spPr bwMode="auto">
            <a:xfrm>
              <a:off x="8085750" y="2941141"/>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29,0–33,0 %</a:t>
              </a:r>
            </a:p>
          </p:txBody>
        </p:sp>
        <p:sp>
          <p:nvSpPr>
            <p:cNvPr id="43" name="Text Box 3">
              <a:extLst>
                <a:ext uri="{FF2B5EF4-FFF2-40B4-BE49-F238E27FC236}">
                  <a16:creationId xmlns:a16="http://schemas.microsoft.com/office/drawing/2014/main" id="{E2924865-F8EC-6121-F466-A8AED1F13EEE}"/>
                </a:ext>
              </a:extLst>
            </p:cNvPr>
            <p:cNvSpPr txBox="1">
              <a:spLocks noChangeArrowheads="1"/>
            </p:cNvSpPr>
            <p:nvPr/>
          </p:nvSpPr>
          <p:spPr bwMode="auto">
            <a:xfrm>
              <a:off x="8085750" y="3185006"/>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&gt; 33,0 %</a:t>
              </a:r>
            </a:p>
          </p:txBody>
        </p:sp>
      </p:grpSp>
    </p:spTree>
    <p:extLst>
      <p:ext uri="{BB962C8B-B14F-4D97-AF65-F5344CB8AC3E}">
        <p14:creationId xmlns:p14="http://schemas.microsoft.com/office/powerpoint/2010/main" val="9679132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Obrázek 18">
            <a:extLst>
              <a:ext uri="{FF2B5EF4-FFF2-40B4-BE49-F238E27FC236}">
                <a16:creationId xmlns:a16="http://schemas.microsoft.com/office/drawing/2014/main" id="{F629EE50-EE17-263A-F35F-792D46C7491E}"/>
              </a:ext>
            </a:extLst>
          </p:cNvPr>
          <p:cNvPicPr>
            <a:picLocks noChangeAspect="1"/>
          </p:cNvPicPr>
          <p:nvPr/>
        </p:nvPicPr>
        <p:blipFill>
          <a:blip r:embed="rId2"/>
          <a:srcRect l="2001" t="6052" b="6052"/>
          <a:stretch/>
        </p:blipFill>
        <p:spPr>
          <a:xfrm>
            <a:off x="118006" y="1672647"/>
            <a:ext cx="6050996" cy="3618100"/>
          </a:xfrm>
          <a:prstGeom prst="rect">
            <a:avLst/>
          </a:prstGeom>
          <a:ln>
            <a:noFill/>
          </a:ln>
        </p:spPr>
      </p:pic>
      <p:pic>
        <p:nvPicPr>
          <p:cNvPr id="18" name="Obrázek 17" descr="Obsah obrázku Elektricky modrá, modrá, mapa&#10;&#10;Obsah vygenerovaný umělou inteligencí může být nesprávný.">
            <a:extLst>
              <a:ext uri="{FF2B5EF4-FFF2-40B4-BE49-F238E27FC236}">
                <a16:creationId xmlns:a16="http://schemas.microsoft.com/office/drawing/2014/main" id="{A0C3BBBB-6B58-8ECB-4C77-141373E2D112}"/>
              </a:ext>
            </a:extLst>
          </p:cNvPr>
          <p:cNvPicPr>
            <a:picLocks noChangeAspect="1"/>
          </p:cNvPicPr>
          <p:nvPr/>
        </p:nvPicPr>
        <p:blipFill>
          <a:blip r:embed="rId3"/>
          <a:srcRect l="10699" t="11539" r="11564" b="9872"/>
          <a:stretch/>
        </p:blipFill>
        <p:spPr>
          <a:xfrm>
            <a:off x="6114662" y="1776806"/>
            <a:ext cx="5911592" cy="3408547"/>
          </a:xfrm>
          <a:prstGeom prst="rect">
            <a:avLst/>
          </a:prstGeom>
          <a:ln>
            <a:noFill/>
          </a:ln>
        </p:spPr>
      </p:pic>
      <p:sp>
        <p:nvSpPr>
          <p:cNvPr id="5" name="Nadpis 4">
            <a:extLst>
              <a:ext uri="{FF2B5EF4-FFF2-40B4-BE49-F238E27FC236}">
                <a16:creationId xmlns:a16="http://schemas.microsoft.com/office/drawing/2014/main" id="{8259D2F9-7B03-99A9-98C4-C4FFBE2C0ED9}"/>
              </a:ext>
            </a:extLst>
          </p:cNvPr>
          <p:cNvSpPr>
            <a:spLocks noGrp="1"/>
          </p:cNvSpPr>
          <p:nvPr>
            <p:ph type="title"/>
          </p:nvPr>
        </p:nvSpPr>
        <p:spPr>
          <a:xfrm>
            <a:off x="1249323" y="443821"/>
            <a:ext cx="9802034" cy="720000"/>
          </a:xfrm>
        </p:spPr>
        <p:txBody>
          <a:bodyPr>
            <a:normAutofit fontScale="90000"/>
          </a:bodyPr>
          <a:lstStyle/>
          <a:p>
            <a:r>
              <a:rPr lang="cs-CZ"/>
              <a:t>Pokrytí cílové populace </a:t>
            </a:r>
            <a:r>
              <a:rPr lang="cs-CZ" u="sng"/>
              <a:t>mamografickým screeningem </a:t>
            </a:r>
            <a:br>
              <a:rPr lang="cs-CZ"/>
            </a:br>
            <a:r>
              <a:rPr lang="cs-CZ"/>
              <a:t>ve standardním intervalu dle okresu bydliště</a:t>
            </a:r>
          </a:p>
        </p:txBody>
      </p:sp>
      <p:grpSp>
        <p:nvGrpSpPr>
          <p:cNvPr id="7" name="Skupina 6">
            <a:extLst>
              <a:ext uri="{FF2B5EF4-FFF2-40B4-BE49-F238E27FC236}">
                <a16:creationId xmlns:a16="http://schemas.microsoft.com/office/drawing/2014/main" id="{EB20B970-8836-367F-4265-5B3C545D51AE}"/>
              </a:ext>
            </a:extLst>
          </p:cNvPr>
          <p:cNvGrpSpPr/>
          <p:nvPr/>
        </p:nvGrpSpPr>
        <p:grpSpPr>
          <a:xfrm>
            <a:off x="10756475" y="1163821"/>
            <a:ext cx="1421819" cy="1483492"/>
            <a:chOff x="7816069" y="2011747"/>
            <a:chExt cx="1421819" cy="1483492"/>
          </a:xfrm>
        </p:grpSpPr>
        <p:sp>
          <p:nvSpPr>
            <p:cNvPr id="8" name="Text Box 3">
              <a:extLst>
                <a:ext uri="{FF2B5EF4-FFF2-40B4-BE49-F238E27FC236}">
                  <a16:creationId xmlns:a16="http://schemas.microsoft.com/office/drawing/2014/main" id="{3EE4A81F-34AD-3430-5D32-0D73AB1B049D}"/>
                </a:ext>
              </a:extLst>
            </p:cNvPr>
            <p:cNvSpPr txBox="1">
              <a:spLocks noChangeArrowheads="1"/>
            </p:cNvSpPr>
            <p:nvPr/>
          </p:nvSpPr>
          <p:spPr bwMode="auto">
            <a:xfrm>
              <a:off x="7816069" y="2019239"/>
              <a:ext cx="1152000" cy="1476000"/>
            </a:xfrm>
            <a:prstGeom prst="rect">
              <a:avLst/>
            </a:prstGeom>
            <a:solidFill>
              <a:schemeClr val="bg1">
                <a:lumMod val="85000"/>
              </a:schemeClr>
            </a:solid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cs-CZ" sz="11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9" name="Text Box 3">
              <a:extLst>
                <a:ext uri="{FF2B5EF4-FFF2-40B4-BE49-F238E27FC236}">
                  <a16:creationId xmlns:a16="http://schemas.microsoft.com/office/drawing/2014/main" id="{653F8F58-EBA6-A588-F5B2-11EC656E15D9}"/>
                </a:ext>
              </a:extLst>
            </p:cNvPr>
            <p:cNvSpPr txBox="1">
              <a:spLocks noChangeArrowheads="1"/>
            </p:cNvSpPr>
            <p:nvPr/>
          </p:nvSpPr>
          <p:spPr bwMode="auto">
            <a:xfrm>
              <a:off x="7839075" y="2011747"/>
              <a:ext cx="1152138" cy="461665"/>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t>Pokrytí </a:t>
              </a:r>
              <a:b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br>
              <a:r>
                <a:rPr kumimoji="0" lang="cs-CZ" sz="1200" b="1" i="0" u="none" strike="noStrike" kern="1200" cap="none" spc="0" normalizeH="0" baseline="0" noProof="0">
                  <a:ln>
                    <a:noFill/>
                  </a:ln>
                  <a:solidFill>
                    <a:srgbClr val="292929"/>
                  </a:solidFill>
                  <a:effectLst/>
                  <a:uLnTx/>
                  <a:uFillTx/>
                  <a:latin typeface="Arial" panose="020B0604020202020204"/>
                  <a:ea typeface="+mn-ea"/>
                  <a:cs typeface="+mn-cs"/>
                </a:rPr>
                <a:t>v procentech</a:t>
              </a:r>
            </a:p>
          </p:txBody>
        </p:sp>
        <p:sp>
          <p:nvSpPr>
            <p:cNvPr id="10" name="Rectangle 177">
              <a:extLst>
                <a:ext uri="{FF2B5EF4-FFF2-40B4-BE49-F238E27FC236}">
                  <a16:creationId xmlns:a16="http://schemas.microsoft.com/office/drawing/2014/main" id="{FABA149F-0A59-7D8C-DBA8-11D5576624CB}"/>
                </a:ext>
              </a:extLst>
            </p:cNvPr>
            <p:cNvSpPr>
              <a:spLocks noChangeArrowheads="1"/>
            </p:cNvSpPr>
            <p:nvPr/>
          </p:nvSpPr>
          <p:spPr bwMode="auto">
            <a:xfrm>
              <a:off x="7905750" y="2501911"/>
              <a:ext cx="180000" cy="180000"/>
            </a:xfrm>
            <a:prstGeom prst="rect">
              <a:avLst/>
            </a:prstGeom>
            <a:solidFill>
              <a:srgbClr val="B5E1F7"/>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11" name="Rectangle 177">
              <a:extLst>
                <a:ext uri="{FF2B5EF4-FFF2-40B4-BE49-F238E27FC236}">
                  <a16:creationId xmlns:a16="http://schemas.microsoft.com/office/drawing/2014/main" id="{CD88C9E0-976C-3DEA-9A02-B9DD6AB813F3}"/>
                </a:ext>
              </a:extLst>
            </p:cNvPr>
            <p:cNvSpPr>
              <a:spLocks noChangeArrowheads="1"/>
            </p:cNvSpPr>
            <p:nvPr/>
          </p:nvSpPr>
          <p:spPr bwMode="auto">
            <a:xfrm>
              <a:off x="7905750" y="2743211"/>
              <a:ext cx="180000" cy="180000"/>
            </a:xfrm>
            <a:prstGeom prst="rect">
              <a:avLst/>
            </a:prstGeom>
            <a:solidFill>
              <a:srgbClr val="79B2D4"/>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12" name="Rectangle 177">
              <a:extLst>
                <a:ext uri="{FF2B5EF4-FFF2-40B4-BE49-F238E27FC236}">
                  <a16:creationId xmlns:a16="http://schemas.microsoft.com/office/drawing/2014/main" id="{CB14F6F6-8861-F9C3-04EB-180D551D1949}"/>
                </a:ext>
              </a:extLst>
            </p:cNvPr>
            <p:cNvSpPr>
              <a:spLocks noChangeArrowheads="1"/>
            </p:cNvSpPr>
            <p:nvPr/>
          </p:nvSpPr>
          <p:spPr bwMode="auto">
            <a:xfrm>
              <a:off x="7905750" y="2984511"/>
              <a:ext cx="180000" cy="180000"/>
            </a:xfrm>
            <a:prstGeom prst="rect">
              <a:avLst/>
            </a:prstGeom>
            <a:solidFill>
              <a:srgbClr val="1A73B7"/>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13" name="Rectangle 177">
              <a:extLst>
                <a:ext uri="{FF2B5EF4-FFF2-40B4-BE49-F238E27FC236}">
                  <a16:creationId xmlns:a16="http://schemas.microsoft.com/office/drawing/2014/main" id="{DF993467-50BD-937D-6398-B7D17DE89D12}"/>
                </a:ext>
              </a:extLst>
            </p:cNvPr>
            <p:cNvSpPr>
              <a:spLocks noChangeArrowheads="1"/>
            </p:cNvSpPr>
            <p:nvPr/>
          </p:nvSpPr>
          <p:spPr bwMode="auto">
            <a:xfrm>
              <a:off x="7905750" y="3225811"/>
              <a:ext cx="180000" cy="180000"/>
            </a:xfrm>
            <a:prstGeom prst="rect">
              <a:avLst/>
            </a:prstGeom>
            <a:solidFill>
              <a:srgbClr val="00308F"/>
            </a:solidFill>
            <a:ln w="9525">
              <a:solidFill>
                <a:schemeClr val="bg1"/>
              </a:solidFill>
              <a:miter lim="800000"/>
              <a:headEnd/>
              <a:tailEnd/>
            </a:ln>
          </p:spPr>
          <p:txBody>
            <a:bodyPr lIns="90000" tIns="46800" rIns="90000" bIns="46800" anchor="ctr">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Verdana" pitchFamily="34" charset="0"/>
                <a:ea typeface="+mn-ea"/>
                <a:cs typeface="Arial" charset="0"/>
              </a:endParaRPr>
            </a:p>
          </p:txBody>
        </p:sp>
        <p:sp>
          <p:nvSpPr>
            <p:cNvPr id="14" name="Text Box 3">
              <a:extLst>
                <a:ext uri="{FF2B5EF4-FFF2-40B4-BE49-F238E27FC236}">
                  <a16:creationId xmlns:a16="http://schemas.microsoft.com/office/drawing/2014/main" id="{8633B347-96CB-4CE9-A0FC-95F9D540FAAD}"/>
                </a:ext>
              </a:extLst>
            </p:cNvPr>
            <p:cNvSpPr txBox="1">
              <a:spLocks noChangeArrowheads="1"/>
            </p:cNvSpPr>
            <p:nvPr/>
          </p:nvSpPr>
          <p:spPr bwMode="auto">
            <a:xfrm>
              <a:off x="8085750" y="2453411"/>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 55,0 %</a:t>
              </a:r>
            </a:p>
          </p:txBody>
        </p:sp>
        <p:sp>
          <p:nvSpPr>
            <p:cNvPr id="15" name="Text Box 3">
              <a:extLst>
                <a:ext uri="{FF2B5EF4-FFF2-40B4-BE49-F238E27FC236}">
                  <a16:creationId xmlns:a16="http://schemas.microsoft.com/office/drawing/2014/main" id="{A92A3726-D685-C572-7EA9-31A8D96D2483}"/>
                </a:ext>
              </a:extLst>
            </p:cNvPr>
            <p:cNvSpPr txBox="1">
              <a:spLocks noChangeArrowheads="1"/>
            </p:cNvSpPr>
            <p:nvPr/>
          </p:nvSpPr>
          <p:spPr bwMode="auto">
            <a:xfrm>
              <a:off x="8085750" y="2697276"/>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55,0–60,0 %</a:t>
              </a:r>
            </a:p>
          </p:txBody>
        </p:sp>
        <p:sp>
          <p:nvSpPr>
            <p:cNvPr id="16" name="Text Box 3">
              <a:extLst>
                <a:ext uri="{FF2B5EF4-FFF2-40B4-BE49-F238E27FC236}">
                  <a16:creationId xmlns:a16="http://schemas.microsoft.com/office/drawing/2014/main" id="{79E0E98C-FB70-D075-A8A7-60658E0DEF52}"/>
                </a:ext>
              </a:extLst>
            </p:cNvPr>
            <p:cNvSpPr txBox="1">
              <a:spLocks noChangeArrowheads="1"/>
            </p:cNvSpPr>
            <p:nvPr/>
          </p:nvSpPr>
          <p:spPr bwMode="auto">
            <a:xfrm>
              <a:off x="8085750" y="2941141"/>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60,0–65,0 %</a:t>
              </a:r>
            </a:p>
          </p:txBody>
        </p:sp>
        <p:sp>
          <p:nvSpPr>
            <p:cNvPr id="17" name="Text Box 3">
              <a:extLst>
                <a:ext uri="{FF2B5EF4-FFF2-40B4-BE49-F238E27FC236}">
                  <a16:creationId xmlns:a16="http://schemas.microsoft.com/office/drawing/2014/main" id="{146B5AC4-C243-4F7B-866B-203A13F415C7}"/>
                </a:ext>
              </a:extLst>
            </p:cNvPr>
            <p:cNvSpPr txBox="1">
              <a:spLocks noChangeArrowheads="1"/>
            </p:cNvSpPr>
            <p:nvPr/>
          </p:nvSpPr>
          <p:spPr bwMode="auto">
            <a:xfrm>
              <a:off x="8085750" y="3185006"/>
              <a:ext cx="1152138" cy="261610"/>
            </a:xfrm>
            <a:prstGeom prst="rect">
              <a:avLst/>
            </a:prstGeom>
            <a:noFill/>
            <a:ln w="9525">
              <a:noFill/>
              <a:miter lim="800000"/>
              <a:headEnd/>
              <a:tailEnd/>
            </a:ln>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cs-CZ" sz="1100" b="0" i="0" u="none" strike="noStrike" kern="1200" cap="none" spc="0" normalizeH="0" baseline="0" noProof="0">
                  <a:ln>
                    <a:noFill/>
                  </a:ln>
                  <a:solidFill>
                    <a:srgbClr val="292929"/>
                  </a:solidFill>
                  <a:effectLst/>
                  <a:uLnTx/>
                  <a:uFillTx/>
                  <a:latin typeface="Arial" panose="020B0604020202020204"/>
                  <a:ea typeface="+mn-ea"/>
                  <a:cs typeface="+mn-cs"/>
                </a:rPr>
                <a:t>&gt; 65,0 %</a:t>
              </a:r>
            </a:p>
          </p:txBody>
        </p:sp>
      </p:grpSp>
      <p:sp>
        <p:nvSpPr>
          <p:cNvPr id="20" name="TextovéPole 19">
            <a:extLst>
              <a:ext uri="{FF2B5EF4-FFF2-40B4-BE49-F238E27FC236}">
                <a16:creationId xmlns:a16="http://schemas.microsoft.com/office/drawing/2014/main" id="{23B2BD86-9787-0AAB-FD00-2B5699E427D3}"/>
              </a:ext>
            </a:extLst>
          </p:cNvPr>
          <p:cNvSpPr txBox="1"/>
          <p:nvPr/>
        </p:nvSpPr>
        <p:spPr>
          <a:xfrm>
            <a:off x="836645" y="5337756"/>
            <a:ext cx="4392855" cy="1200329"/>
          </a:xfrm>
          <a:prstGeom prst="rect">
            <a:avLst/>
          </a:prstGeom>
          <a:solidFill>
            <a:srgbClr val="003A63"/>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Pokrytí populace v roce 2023: LBK</a:t>
            </a:r>
            <a:r>
              <a:rPr lang="cs-CZ" sz="2400">
                <a:solidFill>
                  <a:srgbClr val="FFFFFF"/>
                </a:solidFill>
                <a:latin typeface="Arial" panose="020B0604020202020204"/>
              </a:rPr>
              <a:t>: 55,2 %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ČR: 58,8 %</a:t>
            </a:r>
          </a:p>
        </p:txBody>
      </p:sp>
      <p:sp>
        <p:nvSpPr>
          <p:cNvPr id="23" name="TextovéPole 22">
            <a:extLst>
              <a:ext uri="{FF2B5EF4-FFF2-40B4-BE49-F238E27FC236}">
                <a16:creationId xmlns:a16="http://schemas.microsoft.com/office/drawing/2014/main" id="{35D79412-ACE9-C75C-1C7A-F6941B5C387A}"/>
              </a:ext>
            </a:extLst>
          </p:cNvPr>
          <p:cNvSpPr txBox="1"/>
          <p:nvPr/>
        </p:nvSpPr>
        <p:spPr>
          <a:xfrm>
            <a:off x="7102459" y="5330593"/>
            <a:ext cx="4392855" cy="1200329"/>
          </a:xfrm>
          <a:prstGeom prst="rect">
            <a:avLst/>
          </a:prstGeom>
          <a:solidFill>
            <a:srgbClr val="003A63"/>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Pokrytí populace v roce 2024: </a:t>
            </a:r>
            <a:r>
              <a:rPr lang="cs-CZ" sz="2400">
                <a:solidFill>
                  <a:srgbClr val="FFFFFF"/>
                </a:solidFill>
                <a:latin typeface="Arial" panose="020B0604020202020204"/>
              </a:rPr>
              <a:t>LBK: 57,0 %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srgbClr val="FFFFFF"/>
                </a:solidFill>
                <a:effectLst/>
                <a:uLnTx/>
                <a:uFillTx/>
                <a:latin typeface="Arial" panose="020B0604020202020204"/>
                <a:ea typeface="+mn-ea"/>
                <a:cs typeface="+mn-cs"/>
              </a:rPr>
              <a:t>ČR: 59,9 %</a:t>
            </a:r>
          </a:p>
        </p:txBody>
      </p:sp>
    </p:spTree>
    <p:extLst>
      <p:ext uri="{BB962C8B-B14F-4D97-AF65-F5344CB8AC3E}">
        <p14:creationId xmlns:p14="http://schemas.microsoft.com/office/powerpoint/2010/main" val="88326308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362DC6-A09C-DF35-227E-27846F656490}"/>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54726219-1996-9C5A-8510-2DABC951B89A}"/>
              </a:ext>
            </a:extLst>
          </p:cNvPr>
          <p:cNvSpPr>
            <a:spLocks noGrp="1"/>
          </p:cNvSpPr>
          <p:nvPr>
            <p:ph type="title"/>
          </p:nvPr>
        </p:nvSpPr>
        <p:spPr>
          <a:xfrm>
            <a:off x="1057567" y="279694"/>
            <a:ext cx="10515600" cy="875866"/>
          </a:xfrm>
        </p:spPr>
        <p:txBody>
          <a:bodyPr/>
          <a:lstStyle/>
          <a:p>
            <a:pPr algn="ctr"/>
            <a:r>
              <a:rPr lang="cs-CZ" sz="2800">
                <a:solidFill>
                  <a:srgbClr val="2C2F79"/>
                </a:solidFill>
              </a:rPr>
              <a:t>Počet pozitivních nálezů ve screeningových programech svědčí </a:t>
            </a:r>
            <a:br>
              <a:rPr lang="cs-CZ" sz="2800">
                <a:solidFill>
                  <a:srgbClr val="2C2F79"/>
                </a:solidFill>
              </a:rPr>
            </a:br>
            <a:r>
              <a:rPr lang="cs-CZ" sz="2800">
                <a:solidFill>
                  <a:srgbClr val="2C2F79"/>
                </a:solidFill>
              </a:rPr>
              <a:t>o záchraně velkého množství lidských životů </a:t>
            </a:r>
          </a:p>
        </p:txBody>
      </p:sp>
      <p:sp>
        <p:nvSpPr>
          <p:cNvPr id="23" name="Nadpis 1">
            <a:extLst>
              <a:ext uri="{FF2B5EF4-FFF2-40B4-BE49-F238E27FC236}">
                <a16:creationId xmlns:a16="http://schemas.microsoft.com/office/drawing/2014/main" id="{14B1A056-81CD-4320-AF10-6EBC7D36C28C}"/>
              </a:ext>
            </a:extLst>
          </p:cNvPr>
          <p:cNvSpPr txBox="1">
            <a:spLocks/>
          </p:cNvSpPr>
          <p:nvPr/>
        </p:nvSpPr>
        <p:spPr>
          <a:xfrm>
            <a:off x="2760828" y="1283793"/>
            <a:ext cx="7116702" cy="720000"/>
          </a:xfrm>
          <a:prstGeom prst="rect">
            <a:avLst/>
          </a:prstGeom>
        </p:spPr>
        <p:txBody>
          <a:bodyPr vert="horz" lIns="0" tIns="45720" rIns="91440" bIns="45720" rtlCol="0" anchor="ctr">
            <a:noAutofit/>
          </a:bodyPr>
          <a:lstStyle>
            <a:lvl1pPr algn="l" defTabSz="914400" rtl="0" eaLnBrk="1" latinLnBrk="0" hangingPunct="1">
              <a:lnSpc>
                <a:spcPct val="90000"/>
              </a:lnSpc>
              <a:spcBef>
                <a:spcPct val="0"/>
              </a:spcBef>
              <a:buNone/>
              <a:defRPr sz="2400" b="1" i="0" kern="1200" cap="all" baseline="0">
                <a:solidFill>
                  <a:schemeClr val="accent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400" b="1" i="0" u="none" strike="noStrike" kern="1200" cap="all" spc="0" normalizeH="0" baseline="0" noProof="0">
                <a:ln>
                  <a:noFill/>
                </a:ln>
                <a:solidFill>
                  <a:srgbClr val="2C2F79"/>
                </a:solidFill>
                <a:effectLst/>
                <a:uLnTx/>
                <a:uFillTx/>
                <a:latin typeface="Arial" panose="020B0604020202020204"/>
                <a:ea typeface="+mj-ea"/>
                <a:cs typeface="+mj-cs"/>
              </a:rPr>
              <a:t>Záchyty ve screeningu karcinomu </a:t>
            </a:r>
            <a:r>
              <a:rPr kumimoji="0" lang="cs-CZ" sz="2400" b="1" i="0" u="sng" strike="noStrike" kern="1200" cap="all" spc="0" normalizeH="0" baseline="0" noProof="0">
                <a:ln>
                  <a:noFill/>
                </a:ln>
                <a:solidFill>
                  <a:srgbClr val="2C2F79"/>
                </a:solidFill>
                <a:effectLst/>
                <a:uLnTx/>
                <a:uFillTx/>
                <a:latin typeface="Arial" panose="020B0604020202020204"/>
                <a:ea typeface="+mj-ea"/>
                <a:cs typeface="+mj-cs"/>
              </a:rPr>
              <a:t>prsu</a:t>
            </a:r>
            <a:endParaRPr kumimoji="0" lang="cs-CZ" b="1" i="0" u="sng" strike="noStrike" kern="1200" cap="all" spc="0" normalizeH="0" baseline="0" noProof="0">
              <a:ln>
                <a:noFill/>
              </a:ln>
              <a:solidFill>
                <a:srgbClr val="2C2F79"/>
              </a:solidFill>
              <a:effectLst/>
              <a:uLnTx/>
              <a:uFillTx/>
              <a:latin typeface="Arial" panose="020B0604020202020204"/>
              <a:ea typeface="+mj-ea"/>
              <a:cs typeface="+mj-cs"/>
            </a:endParaRPr>
          </a:p>
        </p:txBody>
      </p:sp>
      <p:sp>
        <p:nvSpPr>
          <p:cNvPr id="27" name="Zástupný text 13">
            <a:extLst>
              <a:ext uri="{FF2B5EF4-FFF2-40B4-BE49-F238E27FC236}">
                <a16:creationId xmlns:a16="http://schemas.microsoft.com/office/drawing/2014/main" id="{1F990119-7204-AD0C-883B-A66FF63A5C8A}"/>
              </a:ext>
            </a:extLst>
          </p:cNvPr>
          <p:cNvSpPr txBox="1">
            <a:spLocks/>
          </p:cNvSpPr>
          <p:nvPr/>
        </p:nvSpPr>
        <p:spPr>
          <a:xfrm>
            <a:off x="271581" y="2297609"/>
            <a:ext cx="6617647" cy="720001"/>
          </a:xfrm>
          <a:prstGeom prst="rect">
            <a:avLst/>
          </a:prstGeom>
        </p:spPr>
        <p:txBody>
          <a:bodyPr vert="horz" lIns="91440" tIns="45720" rIns="91440" bIns="45720" rtlCol="0">
            <a:noAutofit/>
          </a:bodyPr>
          <a:lstStyle>
            <a:lvl1pPr marL="0" indent="0" algn="r" defTabSz="914400" rtl="0" eaLnBrk="1" latinLnBrk="0" hangingPunct="1">
              <a:lnSpc>
                <a:spcPct val="90000"/>
              </a:lnSpc>
              <a:spcBef>
                <a:spcPts val="1000"/>
              </a:spcBef>
              <a:buFont typeface="Arial" panose="020B0604020202020204" pitchFamily="34" charset="0"/>
              <a:buNone/>
              <a:defRPr sz="12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cs-CZ" sz="1300" b="1" i="0" u="none" strike="noStrike" kern="1200" cap="none" spc="0" normalizeH="0" baseline="0" noProof="0">
                <a:ln>
                  <a:noFill/>
                </a:ln>
                <a:solidFill>
                  <a:srgbClr val="000000"/>
                </a:solidFill>
                <a:effectLst/>
                <a:uLnTx/>
                <a:uFillTx/>
                <a:latin typeface="Arial" panose="020B0604020202020204"/>
                <a:ea typeface="+mn-ea"/>
                <a:cs typeface="+mn-cs"/>
              </a:rPr>
              <a:t>Zdroj: Registr screeningu karcinomu prsu</a:t>
            </a:r>
            <a:r>
              <a:rPr kumimoji="0" lang="cs-CZ" sz="1300" b="1" i="0" u="none" strike="noStrike" kern="1200" cap="none" spc="0" normalizeH="0" baseline="0" noProof="0">
                <a:ln>
                  <a:noFill/>
                </a:ln>
                <a:solidFill>
                  <a:srgbClr val="000000">
                    <a:lumMod val="75000"/>
                  </a:srgbClr>
                </a:solidFill>
                <a:effectLst/>
                <a:uLnTx/>
                <a:uFillTx/>
                <a:latin typeface="Arial" panose="020B0604020202020204"/>
                <a:ea typeface="+mn-ea"/>
                <a:cs typeface="+mn-cs"/>
              </a:rPr>
              <a:t>, </a:t>
            </a:r>
            <a:endParaRPr kumimoji="0" lang="cs-CZ" sz="1300" b="1" i="0" u="none" strike="noStrike" kern="0" cap="none" spc="0" normalizeH="0" baseline="0" noProof="0">
              <a:ln>
                <a:noFill/>
              </a:ln>
              <a:solidFill>
                <a:srgbClr val="000000"/>
              </a:solidFill>
              <a:effectLst/>
              <a:highlight>
                <a:srgbClr val="FFFF00"/>
              </a:highligh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cs-CZ" sz="1300" b="1" i="0" u="sng" strike="noStrike" kern="0" cap="none" spc="0" normalizeH="0" baseline="0" noProof="0">
                <a:ln>
                  <a:noFill/>
                </a:ln>
                <a:solidFill>
                  <a:srgbClr val="000000"/>
                </a:solidFill>
                <a:effectLst/>
                <a:uLnTx/>
                <a:uFillTx/>
                <a:latin typeface="Arial" panose="020B0604020202020204"/>
                <a:ea typeface="+mn-ea"/>
                <a:cs typeface="+mn-cs"/>
              </a:rPr>
              <a:t>2020–2024</a:t>
            </a:r>
          </a:p>
        </p:txBody>
      </p:sp>
      <p:graphicFrame>
        <p:nvGraphicFramePr>
          <p:cNvPr id="28" name="Zástupný obsah 6">
            <a:extLst>
              <a:ext uri="{FF2B5EF4-FFF2-40B4-BE49-F238E27FC236}">
                <a16:creationId xmlns:a16="http://schemas.microsoft.com/office/drawing/2014/main" id="{01E74D67-99B9-9B92-41D5-948FF409669F}"/>
              </a:ext>
            </a:extLst>
          </p:cNvPr>
          <p:cNvGraphicFramePr>
            <a:graphicFrameLocks/>
          </p:cNvGraphicFramePr>
          <p:nvPr/>
        </p:nvGraphicFramePr>
        <p:xfrm>
          <a:off x="139958" y="2952296"/>
          <a:ext cx="6516852" cy="3418840"/>
        </p:xfrm>
        <a:graphic>
          <a:graphicData uri="http://schemas.openxmlformats.org/drawingml/2006/table">
            <a:tbl>
              <a:tblPr firstRow="1" bandRow="1"/>
              <a:tblGrid>
                <a:gridCol w="734609">
                  <a:extLst>
                    <a:ext uri="{9D8B030D-6E8A-4147-A177-3AD203B41FA5}">
                      <a16:colId xmlns:a16="http://schemas.microsoft.com/office/drawing/2014/main" val="3511230237"/>
                    </a:ext>
                  </a:extLst>
                </a:gridCol>
                <a:gridCol w="1242031">
                  <a:extLst>
                    <a:ext uri="{9D8B030D-6E8A-4147-A177-3AD203B41FA5}">
                      <a16:colId xmlns:a16="http://schemas.microsoft.com/office/drawing/2014/main" val="3454082676"/>
                    </a:ext>
                  </a:extLst>
                </a:gridCol>
                <a:gridCol w="1513404">
                  <a:extLst>
                    <a:ext uri="{9D8B030D-6E8A-4147-A177-3AD203B41FA5}">
                      <a16:colId xmlns:a16="http://schemas.microsoft.com/office/drawing/2014/main" val="2523833651"/>
                    </a:ext>
                  </a:extLst>
                </a:gridCol>
                <a:gridCol w="1513404">
                  <a:extLst>
                    <a:ext uri="{9D8B030D-6E8A-4147-A177-3AD203B41FA5}">
                      <a16:colId xmlns:a16="http://schemas.microsoft.com/office/drawing/2014/main" val="685867685"/>
                    </a:ext>
                  </a:extLst>
                </a:gridCol>
                <a:gridCol w="1513404">
                  <a:extLst>
                    <a:ext uri="{9D8B030D-6E8A-4147-A177-3AD203B41FA5}">
                      <a16:colId xmlns:a16="http://schemas.microsoft.com/office/drawing/2014/main" val="2779748456"/>
                    </a:ext>
                  </a:extLst>
                </a:gridCol>
              </a:tblGrid>
              <a:tr h="370840">
                <a:tc>
                  <a:txBody>
                    <a:bodyPr/>
                    <a:lstStyle/>
                    <a:p>
                      <a:pPr algn="ctr"/>
                      <a:endParaRPr lang="cs-CZ" sz="1600">
                        <a:latin typeface="+mn-lt"/>
                      </a:endParaRPr>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gridSpan="2">
                  <a:txBody>
                    <a:bodyPr/>
                    <a:lstStyle/>
                    <a:p>
                      <a:pPr algn="ctr"/>
                      <a:r>
                        <a:rPr lang="cs-CZ" sz="1800" b="1">
                          <a:solidFill>
                            <a:schemeClr val="bg1"/>
                          </a:solidFill>
                          <a:latin typeface="+mn-lt"/>
                        </a:rPr>
                        <a:t>Česká republika</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hMerge="1">
                  <a:txBody>
                    <a:bodyPr/>
                    <a:lstStyle/>
                    <a:p>
                      <a:pPr algn="ctr"/>
                      <a:endParaRPr lang="cs-CZ" sz="1600">
                        <a:latin typeface="+mn-lt"/>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gridSpan="2">
                  <a:txBody>
                    <a:bodyPr/>
                    <a:lstStyle/>
                    <a:p>
                      <a:pPr algn="ctr"/>
                      <a:r>
                        <a:rPr lang="cs-CZ" sz="1800" b="1">
                          <a:solidFill>
                            <a:schemeClr val="bg1"/>
                          </a:solidFill>
                          <a:latin typeface="+mn-lt"/>
                        </a:rPr>
                        <a:t>Liberecký kraj</a:t>
                      </a: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hMerge="1">
                  <a:txBody>
                    <a:bodyPr/>
                    <a:lstStyle/>
                    <a:p>
                      <a:pPr algn="ctr"/>
                      <a:endParaRPr lang="cs-CZ" sz="1600">
                        <a:latin typeface="+mn-lt"/>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extLst>
                  <a:ext uri="{0D108BD9-81ED-4DB2-BD59-A6C34878D82A}">
                    <a16:rowId xmlns:a16="http://schemas.microsoft.com/office/drawing/2014/main" val="1893815226"/>
                  </a:ext>
                </a:extLst>
              </a:tr>
              <a:tr h="370840">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r>
                        <a:rPr lang="cs-CZ" sz="1600">
                          <a:latin typeface="+mn-lt"/>
                        </a:rPr>
                        <a:t>Rok</a:t>
                      </a:r>
                    </a:p>
                  </a:txBody>
                  <a:tcPr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r>
                        <a:rPr lang="cs-CZ" sz="1600">
                          <a:latin typeface="+mn-lt"/>
                        </a:rPr>
                        <a:t>Počet karcinomů</a:t>
                      </a:r>
                    </a:p>
                  </a:txBody>
                  <a:tcPr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r>
                        <a:rPr lang="cs-CZ" sz="1600">
                          <a:latin typeface="+mn-lt"/>
                        </a:rPr>
                        <a:t>Z toho karcinomy </a:t>
                      </a:r>
                      <a:br>
                        <a:rPr lang="cs-CZ" sz="1600">
                          <a:latin typeface="+mn-lt"/>
                        </a:rPr>
                      </a:br>
                      <a:r>
                        <a:rPr lang="cs-CZ" sz="1600">
                          <a:latin typeface="+mn-lt"/>
                        </a:rPr>
                        <a:t>in </a:t>
                      </a:r>
                      <a:r>
                        <a:rPr lang="cs-CZ" sz="1600" err="1">
                          <a:latin typeface="+mn-lt"/>
                        </a:rPr>
                        <a:t>situ</a:t>
                      </a:r>
                      <a:endParaRPr lang="cs-CZ" sz="1600">
                        <a:latin typeface="+mn-lt"/>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r>
                        <a:rPr lang="cs-CZ" sz="1600">
                          <a:latin typeface="+mn-lt"/>
                        </a:rPr>
                        <a:t>Počet karcinomů</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r>
                        <a:rPr lang="cs-CZ" sz="1600">
                          <a:latin typeface="+mn-lt"/>
                        </a:rPr>
                        <a:t>Z toho karcinomy </a:t>
                      </a:r>
                      <a:br>
                        <a:rPr lang="cs-CZ" sz="1600">
                          <a:latin typeface="+mn-lt"/>
                        </a:rPr>
                      </a:br>
                      <a:r>
                        <a:rPr lang="cs-CZ" sz="1600">
                          <a:latin typeface="+mn-lt"/>
                        </a:rPr>
                        <a:t>in </a:t>
                      </a:r>
                      <a:r>
                        <a:rPr lang="cs-CZ" sz="1600" err="1">
                          <a:latin typeface="+mn-lt"/>
                        </a:rPr>
                        <a:t>situ</a:t>
                      </a:r>
                      <a:endParaRPr lang="cs-CZ" sz="1600">
                        <a:latin typeface="+mn-lt"/>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solidFill>
                  </a:tcPr>
                </a:tc>
                <a:extLst>
                  <a:ext uri="{0D108BD9-81ED-4DB2-BD59-A6C34878D82A}">
                    <a16:rowId xmlns:a16="http://schemas.microsoft.com/office/drawing/2014/main" val="2239251033"/>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600" b="1" u="none" strike="noStrike">
                          <a:solidFill>
                            <a:srgbClr val="000000"/>
                          </a:solidFill>
                          <a:effectLst/>
                          <a:latin typeface="+mn-lt"/>
                        </a:rPr>
                        <a:t>2020</a:t>
                      </a:r>
                      <a:endParaRPr lang="cs-CZ" sz="1600" b="1" i="0" u="none" strike="noStrike">
                        <a:solidFill>
                          <a:srgbClr val="000000"/>
                        </a:solidFill>
                        <a:effectLst/>
                        <a:latin typeface="+mn-lt"/>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3 972</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446 (11,2 %)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p>
                      <a:pPr algn="ctr" fontAlgn="b"/>
                      <a:r>
                        <a:rPr lang="cs-CZ" sz="1600" b="0" i="0" u="none" strike="noStrike" kern="1200">
                          <a:solidFill>
                            <a:schemeClr val="tx1">
                              <a:lumMod val="95000"/>
                              <a:lumOff val="5000"/>
                            </a:schemeClr>
                          </a:solidFill>
                          <a:effectLst/>
                          <a:latin typeface="+mn-lt"/>
                          <a:ea typeface="+mn-ea"/>
                          <a:cs typeface="+mn-cs"/>
                        </a:rPr>
                        <a:t>140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14 (10,0 %)</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extLst>
                  <a:ext uri="{0D108BD9-81ED-4DB2-BD59-A6C34878D82A}">
                    <a16:rowId xmlns:a16="http://schemas.microsoft.com/office/drawing/2014/main" val="2223972317"/>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600" b="1" u="none" strike="noStrike">
                          <a:solidFill>
                            <a:srgbClr val="000000"/>
                          </a:solidFill>
                          <a:effectLst/>
                          <a:latin typeface="+mn-lt"/>
                        </a:rPr>
                        <a:t>2021</a:t>
                      </a:r>
                      <a:endParaRPr lang="cs-CZ" sz="1600" b="1" i="0" u="none" strike="noStrike">
                        <a:solidFill>
                          <a:srgbClr val="000000"/>
                        </a:solidFill>
                        <a:effectLst/>
                        <a:latin typeface="+mn-lt"/>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4 608</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506 (11,0 %)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p>
                      <a:pPr algn="ctr" fontAlgn="b"/>
                      <a:r>
                        <a:rPr lang="cs-CZ" sz="1600" b="0" i="0" u="none" strike="noStrike" kern="1200">
                          <a:solidFill>
                            <a:schemeClr val="tx1">
                              <a:lumMod val="95000"/>
                              <a:lumOff val="5000"/>
                            </a:schemeClr>
                          </a:solidFill>
                          <a:effectLst/>
                          <a:latin typeface="+mn-lt"/>
                          <a:ea typeface="+mn-ea"/>
                          <a:cs typeface="+mn-cs"/>
                        </a:rPr>
                        <a:t>181</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16 (8,8 %)</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20000"/>
                      </a:srgbClr>
                    </a:solidFill>
                  </a:tcPr>
                </a:tc>
                <a:extLst>
                  <a:ext uri="{0D108BD9-81ED-4DB2-BD59-A6C34878D82A}">
                    <a16:rowId xmlns:a16="http://schemas.microsoft.com/office/drawing/2014/main" val="2933812467"/>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600" b="1" u="none" strike="noStrike">
                          <a:solidFill>
                            <a:srgbClr val="000000"/>
                          </a:solidFill>
                          <a:effectLst/>
                          <a:latin typeface="+mn-lt"/>
                        </a:rPr>
                        <a:t>2022</a:t>
                      </a:r>
                      <a:endParaRPr lang="cs-CZ" sz="1600" b="1" i="0" u="none" strike="noStrike">
                        <a:solidFill>
                          <a:srgbClr val="000000"/>
                        </a:solidFill>
                        <a:effectLst/>
                        <a:latin typeface="+mn-lt"/>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4 681</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519 (11,1 %)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p>
                      <a:pPr algn="ctr" fontAlgn="b"/>
                      <a:r>
                        <a:rPr lang="cs-CZ" sz="1600" b="0" i="0" u="none" strike="noStrike" kern="1200">
                          <a:solidFill>
                            <a:schemeClr val="tx1">
                              <a:lumMod val="95000"/>
                              <a:lumOff val="5000"/>
                            </a:schemeClr>
                          </a:solidFill>
                          <a:effectLst/>
                          <a:latin typeface="+mn-lt"/>
                          <a:ea typeface="+mn-ea"/>
                          <a:cs typeface="+mn-cs"/>
                        </a:rPr>
                        <a:t>186</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13 (7,0 %)</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extLst>
                  <a:ext uri="{0D108BD9-81ED-4DB2-BD59-A6C34878D82A}">
                    <a16:rowId xmlns:a16="http://schemas.microsoft.com/office/drawing/2014/main" val="134327870"/>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600" b="1" u="none" strike="noStrike">
                          <a:solidFill>
                            <a:srgbClr val="000000"/>
                          </a:solidFill>
                          <a:effectLst/>
                          <a:latin typeface="+mn-lt"/>
                        </a:rPr>
                        <a:t>2023</a:t>
                      </a:r>
                      <a:endParaRPr lang="cs-CZ" sz="1600" b="1" i="0" u="none" strike="noStrike">
                        <a:solidFill>
                          <a:srgbClr val="000000"/>
                        </a:solidFill>
                        <a:effectLst/>
                        <a:latin typeface="+mn-lt"/>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5 081</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611 (12,0 %)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9">
                        <a:tint val="20000"/>
                      </a:srgbClr>
                    </a:solidFill>
                  </a:tcPr>
                </a:tc>
                <a:tc>
                  <a:txBody>
                    <a:bodyPr/>
                    <a:lstStyle/>
                    <a:p>
                      <a:pPr algn="ctr" fontAlgn="b"/>
                      <a:r>
                        <a:rPr lang="cs-CZ" sz="1600" b="0" i="0" u="none" strike="noStrike" kern="1200">
                          <a:solidFill>
                            <a:schemeClr val="tx1">
                              <a:lumMod val="95000"/>
                              <a:lumOff val="5000"/>
                            </a:schemeClr>
                          </a:solidFill>
                          <a:effectLst/>
                          <a:latin typeface="+mn-lt"/>
                          <a:ea typeface="+mn-ea"/>
                          <a:cs typeface="+mn-cs"/>
                        </a:rPr>
                        <a:t>153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11 (7,2 %)</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20000"/>
                      </a:srgbClr>
                    </a:solidFill>
                  </a:tcPr>
                </a:tc>
                <a:extLst>
                  <a:ext uri="{0D108BD9-81ED-4DB2-BD59-A6C34878D82A}">
                    <a16:rowId xmlns:a16="http://schemas.microsoft.com/office/drawing/2014/main" val="2626829936"/>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600" b="1" u="none" strike="noStrike">
                          <a:solidFill>
                            <a:srgbClr val="000000"/>
                          </a:solidFill>
                          <a:effectLst/>
                          <a:latin typeface="+mn-lt"/>
                        </a:rPr>
                        <a:t>2024</a:t>
                      </a:r>
                      <a:endParaRPr lang="cs-CZ" sz="1600" b="1" i="0" u="none" strike="noStrike">
                        <a:solidFill>
                          <a:srgbClr val="000000"/>
                        </a:solidFill>
                        <a:effectLst/>
                        <a:latin typeface="+mn-lt"/>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5 158</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666 (12,9 %)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9">
                        <a:tint val="40000"/>
                      </a:srgbClr>
                    </a:solidFill>
                  </a:tcPr>
                </a:tc>
                <a:tc>
                  <a:txBody>
                    <a:bodyPr/>
                    <a:lstStyle/>
                    <a:p>
                      <a:pPr algn="ctr" fontAlgn="b"/>
                      <a:r>
                        <a:rPr lang="cs-CZ" sz="1600" b="0" i="0" u="none" strike="noStrike" kern="1200">
                          <a:solidFill>
                            <a:schemeClr val="tx1">
                              <a:lumMod val="95000"/>
                              <a:lumOff val="5000"/>
                            </a:schemeClr>
                          </a:solidFill>
                          <a:effectLst/>
                          <a:latin typeface="+mn-lt"/>
                          <a:ea typeface="+mn-ea"/>
                          <a:cs typeface="+mn-cs"/>
                        </a:rPr>
                        <a:t>198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b"/>
                      <a:r>
                        <a:rPr lang="cs-CZ" sz="1600" b="0" i="0" u="none" strike="noStrike">
                          <a:solidFill>
                            <a:schemeClr val="tx1">
                              <a:lumMod val="95000"/>
                              <a:lumOff val="5000"/>
                            </a:schemeClr>
                          </a:solidFill>
                          <a:effectLst/>
                          <a:latin typeface="+mn-lt"/>
                        </a:rPr>
                        <a:t>16 (8,1 %)</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C2F79">
                        <a:tint val="40000"/>
                      </a:srgbClr>
                    </a:solidFill>
                  </a:tcPr>
                </a:tc>
                <a:extLst>
                  <a:ext uri="{0D108BD9-81ED-4DB2-BD59-A6C34878D82A}">
                    <a16:rowId xmlns:a16="http://schemas.microsoft.com/office/drawing/2014/main" val="1411397946"/>
                  </a:ext>
                </a:extLst>
              </a:tr>
              <a:tr h="370840">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800" b="1" i="0" u="none" strike="noStrike">
                          <a:solidFill>
                            <a:schemeClr val="bg1"/>
                          </a:solidFill>
                          <a:effectLst/>
                          <a:latin typeface="+mn-lt"/>
                        </a:rPr>
                        <a:t>Celkem</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A"/>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800" b="1" i="0" u="none" strike="noStrike" kern="1200">
                          <a:solidFill>
                            <a:schemeClr val="bg1"/>
                          </a:solidFill>
                          <a:effectLst/>
                          <a:latin typeface="+mn-lt"/>
                          <a:ea typeface="+mn-ea"/>
                          <a:cs typeface="+mn-cs"/>
                        </a:rPr>
                        <a:t>23 500</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800" b="1" i="0" u="none" strike="noStrike" kern="1200">
                          <a:solidFill>
                            <a:schemeClr val="bg1"/>
                          </a:solidFill>
                          <a:effectLst/>
                          <a:latin typeface="+mn-lt"/>
                          <a:ea typeface="+mn-ea"/>
                          <a:cs typeface="+mn-cs"/>
                        </a:rPr>
                        <a:t>2 748 (11,7 %)</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2C2F7A"/>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800" b="1" i="0" u="none" strike="noStrike">
                          <a:solidFill>
                            <a:schemeClr val="bg1"/>
                          </a:solidFill>
                          <a:effectLst/>
                          <a:latin typeface="+mn-lt"/>
                        </a:rPr>
                        <a:t>858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fontAlgn="b"/>
                      <a:r>
                        <a:rPr lang="cs-CZ" sz="1800" b="1" i="0" u="none" strike="noStrike">
                          <a:solidFill>
                            <a:schemeClr val="bg1"/>
                          </a:solidFill>
                          <a:effectLst/>
                          <a:latin typeface="+mn-lt"/>
                        </a:rPr>
                        <a:t>70 (8,2 %)</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2C2F7A"/>
                    </a:solidFill>
                  </a:tcPr>
                </a:tc>
                <a:extLst>
                  <a:ext uri="{0D108BD9-81ED-4DB2-BD59-A6C34878D82A}">
                    <a16:rowId xmlns:a16="http://schemas.microsoft.com/office/drawing/2014/main" val="1840433826"/>
                  </a:ext>
                </a:extLst>
              </a:tr>
            </a:tbl>
          </a:graphicData>
        </a:graphic>
      </p:graphicFrame>
      <p:sp>
        <p:nvSpPr>
          <p:cNvPr id="4" name="TextovéPole 3">
            <a:extLst>
              <a:ext uri="{FF2B5EF4-FFF2-40B4-BE49-F238E27FC236}">
                <a16:creationId xmlns:a16="http://schemas.microsoft.com/office/drawing/2014/main" id="{14B5351B-BEE0-0D4C-5CFA-E61E255B9ADB}"/>
              </a:ext>
            </a:extLst>
          </p:cNvPr>
          <p:cNvSpPr txBox="1"/>
          <p:nvPr/>
        </p:nvSpPr>
        <p:spPr>
          <a:xfrm>
            <a:off x="6771052" y="2961039"/>
            <a:ext cx="5420948" cy="3600986"/>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rPr>
              <a:t>Pokrytí cílové populace žen ve věku 45–69 let dosahuje </a:t>
            </a:r>
            <a:r>
              <a:rPr lang="cs-CZ" b="1">
                <a:solidFill>
                  <a:srgbClr val="242424"/>
                </a:solidFill>
                <a:latin typeface="Calibri" panose="020F0502020204030204"/>
              </a:rPr>
              <a:t>57 %.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2400" b="1" i="0" u="none" strike="noStrike" kern="1200" cap="none" spc="0" normalizeH="0" baseline="0" noProof="0">
              <a:ln>
                <a:noFill/>
              </a:ln>
              <a:solidFill>
                <a:srgbClr val="242424"/>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rPr>
              <a:t>V posledních letech je v rámci screeningového programu každoročně vyšetřeno zhruba 30 000 žen </a:t>
            </a:r>
            <a:br>
              <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rPr>
            </a:br>
            <a:r>
              <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rPr>
              <a:t>a je zachyceno téměř 200 karcinomů, přičemž většina z nich je diagnostikována v časných stadiích s velmi dobrou prognózou.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cs-CZ" sz="1800" b="1" i="0" u="none" strike="noStrike" kern="1200" cap="none" spc="0" normalizeH="0" baseline="0" noProof="0">
                <a:ln>
                  <a:noFill/>
                </a:ln>
                <a:solidFill>
                  <a:srgbClr val="242424"/>
                </a:solidFill>
                <a:effectLst/>
                <a:uLnTx/>
                <a:uFillTx/>
                <a:latin typeface="Calibri" panose="020F0502020204030204"/>
                <a:ea typeface="+mn-ea"/>
                <a:cs typeface="+mn-cs"/>
              </a:rPr>
              <a:t>66 % případů jsou ve stadiu I, kdy je pětileté relativní přežití 100 %.</a:t>
            </a:r>
          </a:p>
          <a:p>
            <a:pPr marR="0" lvl="0" algn="l" defTabSz="914400" rtl="0" eaLnBrk="1" fontAlgn="auto" latinLnBrk="0" hangingPunct="1">
              <a:lnSpc>
                <a:spcPct val="100000"/>
              </a:lnSpc>
              <a:spcBef>
                <a:spcPts val="0"/>
              </a:spcBef>
              <a:spcAft>
                <a:spcPts val="0"/>
              </a:spcAft>
              <a:buClrTx/>
              <a:buSzTx/>
              <a:tabLst/>
              <a:defRPr/>
            </a:pPr>
            <a:endParaRPr kumimoji="0" lang="cs-CZ" sz="2400" b="1" i="0" u="none" strike="noStrike" kern="1200" cap="none" spc="0" normalizeH="0" baseline="0" noProof="0">
              <a:ln>
                <a:noFill/>
              </a:ln>
              <a:solidFill>
                <a:srgbClr val="242424"/>
              </a:solidFill>
              <a:effectLst/>
              <a:uLnTx/>
              <a:uFillTx/>
              <a:latin typeface="Calibri" panose="020F0502020204030204"/>
              <a:ea typeface="+mn-ea"/>
              <a:cs typeface="+mn-cs"/>
            </a:endParaRPr>
          </a:p>
        </p:txBody>
      </p:sp>
      <p:sp>
        <p:nvSpPr>
          <p:cNvPr id="5" name="Zástupný text 13">
            <a:extLst>
              <a:ext uri="{FF2B5EF4-FFF2-40B4-BE49-F238E27FC236}">
                <a16:creationId xmlns:a16="http://schemas.microsoft.com/office/drawing/2014/main" id="{58487483-953E-A3A0-6175-1CB88B728B1A}"/>
              </a:ext>
            </a:extLst>
          </p:cNvPr>
          <p:cNvSpPr txBox="1">
            <a:spLocks/>
          </p:cNvSpPr>
          <p:nvPr/>
        </p:nvSpPr>
        <p:spPr>
          <a:xfrm>
            <a:off x="8470259" y="2538815"/>
            <a:ext cx="2191253" cy="454501"/>
          </a:xfrm>
          <a:prstGeom prst="rect">
            <a:avLst/>
          </a:prstGeom>
        </p:spPr>
        <p:txBody>
          <a:bodyPr vert="horz" lIns="91440" tIns="45720" rIns="91440" bIns="45720" rtlCol="0">
            <a:noAutofit/>
          </a:bodyPr>
          <a:lstStyle>
            <a:lvl1pPr marL="0" indent="0" algn="r" defTabSz="914400" rtl="0" eaLnBrk="1" latinLnBrk="0" hangingPunct="1">
              <a:lnSpc>
                <a:spcPct val="90000"/>
              </a:lnSpc>
              <a:spcBef>
                <a:spcPts val="1000"/>
              </a:spcBef>
              <a:buFont typeface="Arial" panose="020B0604020202020204" pitchFamily="34" charset="0"/>
              <a:buNone/>
              <a:defRPr sz="12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cs-CZ" sz="1800" b="1" u="sng">
                <a:solidFill>
                  <a:srgbClr val="242424"/>
                </a:solidFill>
                <a:latin typeface="Calibri" panose="020F0502020204030204"/>
              </a:rPr>
              <a:t>Liberecký kraj</a:t>
            </a:r>
          </a:p>
        </p:txBody>
      </p:sp>
    </p:spTree>
    <p:extLst>
      <p:ext uri="{BB962C8B-B14F-4D97-AF65-F5344CB8AC3E}">
        <p14:creationId xmlns:p14="http://schemas.microsoft.com/office/powerpoint/2010/main" val="57923745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AA18080A-76A7-291C-B3A8-39974B0233F1}"/>
              </a:ext>
            </a:extLst>
          </p:cNvPr>
          <p:cNvGraphicFramePr>
            <a:graphicFrameLocks noChangeAspect="1"/>
          </p:cNvGraphicFramePr>
          <p:nvPr>
            <p:custDataLst>
              <p:tags r:id="rId1"/>
            </p:custDataLst>
          </p:nvPr>
        </p:nvGraphicFramePr>
        <p:xfrm>
          <a:off x="730250" y="2562226"/>
          <a:ext cx="10728325" cy="3529146"/>
        </p:xfrm>
        <a:graphic>
          <a:graphicData uri="http://schemas.openxmlformats.org/drawingml/2006/chart">
            <c:chart xmlns:c="http://schemas.openxmlformats.org/drawingml/2006/chart" xmlns:r="http://schemas.openxmlformats.org/officeDocument/2006/relationships" r:id="rId5"/>
          </a:graphicData>
        </a:graphic>
      </p:graphicFrame>
      <p:sp>
        <p:nvSpPr>
          <p:cNvPr id="9" name="Nadpis 1">
            <a:extLst>
              <a:ext uri="{FF2B5EF4-FFF2-40B4-BE49-F238E27FC236}">
                <a16:creationId xmlns:a16="http://schemas.microsoft.com/office/drawing/2014/main" id="{A98AEF81-4F7C-DA32-3495-2F012D723E64}"/>
              </a:ext>
            </a:extLst>
          </p:cNvPr>
          <p:cNvSpPr txBox="1">
            <a:spLocks/>
          </p:cNvSpPr>
          <p:nvPr/>
        </p:nvSpPr>
        <p:spPr>
          <a:xfrm>
            <a:off x="272590" y="160258"/>
            <a:ext cx="11673603" cy="5383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Po</a:t>
            </a:r>
            <a:r>
              <a:rPr kumimoji="0" lang="cs-CZ" sz="28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čet žen se ZN prsu (C50) ve stadiu III nebo IV v LBK v letech 2019–20</a:t>
            </a:r>
            <a:r>
              <a:rPr kumimoji="0" lang="en-US" sz="28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23</a:t>
            </a:r>
            <a:endParaRPr kumimoji="0" lang="cs-CZ" sz="28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endParaRPr>
          </a:p>
        </p:txBody>
      </p:sp>
      <p:sp>
        <p:nvSpPr>
          <p:cNvPr id="14" name="TextBox 6">
            <a:extLst>
              <a:ext uri="{FF2B5EF4-FFF2-40B4-BE49-F238E27FC236}">
                <a16:creationId xmlns:a16="http://schemas.microsoft.com/office/drawing/2014/main" id="{48113CB4-A2F0-755C-FEF4-CBC180487C85}"/>
              </a:ext>
            </a:extLst>
          </p:cNvPr>
          <p:cNvSpPr txBox="1"/>
          <p:nvPr>
            <p:custDataLst>
              <p:tags r:id="rId2"/>
            </p:custDataLst>
          </p:nvPr>
        </p:nvSpPr>
        <p:spPr>
          <a:xfrm>
            <a:off x="272590" y="567815"/>
            <a:ext cx="107283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Zdroj: Národní onkologický registr; </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Ženy se ZN prsu (C50) v klinickém stadiu III nebo IV v období  2019–20</a:t>
            </a: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23</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N = 196</a:t>
            </a:r>
            <a:r>
              <a:rPr kumimoji="0" lang="cs-CZ" sz="1200" b="0" i="0" u="none" strike="noStrike" kern="1200" cap="none" spc="0" normalizeH="0" baseline="0" noProof="0">
                <a:ln>
                  <a:noFill/>
                </a:ln>
                <a:solidFill>
                  <a:srgbClr val="5F3000"/>
                </a:solidFill>
                <a:effectLst/>
                <a:uLnTx/>
                <a:uFillTx/>
                <a:latin typeface="Arial" panose="020B0604020202020204" pitchFamily="34" charset="0"/>
                <a:ea typeface="+mn-ea"/>
                <a:cs typeface="+mn-cs"/>
              </a:rPr>
              <a:t>.</a:t>
            </a: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endParaRPr kumimoji="0" lang="en-US" sz="1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33A8296A-F2FF-2713-1DCC-A06506121B2E}"/>
              </a:ext>
            </a:extLst>
          </p:cNvPr>
          <p:cNvSpPr txBox="1"/>
          <p:nvPr/>
        </p:nvSpPr>
        <p:spPr>
          <a:xfrm>
            <a:off x="176651" y="6143744"/>
            <a:ext cx="11865479" cy="553998"/>
          </a:xfrm>
          <a:prstGeom prst="rect">
            <a:avLst/>
          </a:prstGeom>
          <a:solidFill>
            <a:srgbClr val="00206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prstClr val="white"/>
                </a:solidFill>
                <a:effectLst/>
                <a:uLnTx/>
                <a:uFillTx/>
                <a:latin typeface="Calibri" panose="020F0502020204030204"/>
                <a:ea typeface="+mn-ea"/>
                <a:cs typeface="+mn-cs"/>
              </a:rPr>
              <a:t>Ročně </a:t>
            </a:r>
            <a:r>
              <a:rPr lang="cs-CZ" sz="3000" b="1">
                <a:solidFill>
                  <a:prstClr val="white"/>
                </a:solidFill>
                <a:latin typeface="Calibri" panose="020F0502020204030204"/>
              </a:rPr>
              <a:t>40</a:t>
            </a:r>
            <a:r>
              <a:rPr kumimoji="0" lang="en-US" sz="30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cs-CZ" sz="3000" b="1" i="0" u="none" strike="noStrike" kern="1200" cap="none" spc="0" normalizeH="0" baseline="0" noProof="0">
                <a:ln>
                  <a:noFill/>
                </a:ln>
                <a:solidFill>
                  <a:prstClr val="white"/>
                </a:solidFill>
                <a:effectLst/>
                <a:uLnTx/>
                <a:uFillTx/>
                <a:latin typeface="Calibri" panose="020F0502020204030204"/>
                <a:ea typeface="+mn-ea"/>
                <a:cs typeface="+mn-cs"/>
              </a:rPr>
              <a:t>nových nádorů v klinickém stadiu III nebo IV.</a:t>
            </a:r>
          </a:p>
        </p:txBody>
      </p:sp>
      <p:sp>
        <p:nvSpPr>
          <p:cNvPr id="2" name="TextovéPole 1">
            <a:extLst>
              <a:ext uri="{FF2B5EF4-FFF2-40B4-BE49-F238E27FC236}">
                <a16:creationId xmlns:a16="http://schemas.microsoft.com/office/drawing/2014/main" id="{CC85E62C-1E9F-B622-6222-DA75C7B7A82F}"/>
              </a:ext>
            </a:extLst>
          </p:cNvPr>
          <p:cNvSpPr txBox="1"/>
          <p:nvPr/>
        </p:nvSpPr>
        <p:spPr>
          <a:xfrm>
            <a:off x="2759239" y="976568"/>
            <a:ext cx="779752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200" b="1" i="0" u="none" strike="noStrike" kern="1200" cap="none" spc="0" normalizeH="0" baseline="0" noProof="0">
                <a:ln>
                  <a:noFill/>
                </a:ln>
                <a:solidFill>
                  <a:srgbClr val="C00000"/>
                </a:solidFill>
                <a:effectLst/>
                <a:uLnTx/>
                <a:uFillTx/>
                <a:latin typeface="Calibri" panose="020F0502020204030204"/>
                <a:ea typeface="+mn-ea"/>
                <a:cs typeface="+mn-cs"/>
              </a:rPr>
              <a:t>2019–2023: </a:t>
            </a:r>
            <a:r>
              <a:rPr kumimoji="0" lang="cs-CZ" sz="6000" b="1" i="0" u="none" strike="noStrike" kern="1200" cap="none" spc="0" normalizeH="0" baseline="0" noProof="0">
                <a:ln>
                  <a:noFill/>
                </a:ln>
                <a:solidFill>
                  <a:srgbClr val="C00000"/>
                </a:solidFill>
                <a:effectLst/>
                <a:uLnTx/>
                <a:uFillTx/>
                <a:latin typeface="Symbol" panose="05050102010706020507" pitchFamily="18" charset="2"/>
                <a:ea typeface="+mn-ea"/>
                <a:cs typeface="+mn-cs"/>
              </a:rPr>
              <a:t>S</a:t>
            </a:r>
            <a:r>
              <a:rPr kumimoji="0" lang="cs-CZ" sz="3200" b="1" i="0" u="none" strike="noStrike" kern="1200" cap="none" spc="0" normalizeH="0" baseline="0" noProof="0">
                <a:ln>
                  <a:noFill/>
                </a:ln>
                <a:solidFill>
                  <a:srgbClr val="C00000"/>
                </a:solidFill>
                <a:effectLst/>
                <a:uLnTx/>
                <a:uFillTx/>
                <a:latin typeface="Calibri" panose="020F0502020204030204"/>
                <a:ea typeface="+mn-ea"/>
                <a:cs typeface="+mn-cs"/>
              </a:rPr>
              <a:t> 132 ve věku 45–79 let</a:t>
            </a:r>
          </a:p>
        </p:txBody>
      </p:sp>
      <p:sp>
        <p:nvSpPr>
          <p:cNvPr id="3" name="Pravá složená závorka 2">
            <a:extLst>
              <a:ext uri="{FF2B5EF4-FFF2-40B4-BE49-F238E27FC236}">
                <a16:creationId xmlns:a16="http://schemas.microsoft.com/office/drawing/2014/main" id="{C7F12CF4-2960-D920-C2E3-D65F20B9C861}"/>
              </a:ext>
            </a:extLst>
          </p:cNvPr>
          <p:cNvSpPr/>
          <p:nvPr/>
        </p:nvSpPr>
        <p:spPr>
          <a:xfrm rot="16200000">
            <a:off x="6455228" y="-339093"/>
            <a:ext cx="373463" cy="5084472"/>
          </a:xfrm>
          <a:prstGeom prst="rightBrace">
            <a:avLst/>
          </a:prstGeom>
          <a:noFill/>
          <a:ln>
            <a:solidFill>
              <a:srgbClr val="C00000"/>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64101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401AFA-7E5B-95B6-F9C1-0C4E2E70026B}"/>
            </a:ext>
          </a:extLst>
        </p:cNvPr>
        <p:cNvGrpSpPr/>
        <p:nvPr/>
      </p:nvGrpSpPr>
      <p:grpSpPr>
        <a:xfrm>
          <a:off x="0" y="0"/>
          <a:ext cx="0" cy="0"/>
          <a:chOff x="0" y="0"/>
          <a:chExt cx="0" cy="0"/>
        </a:xfrm>
      </p:grpSpPr>
      <p:sp>
        <p:nvSpPr>
          <p:cNvPr id="599" name="Text Box 17">
            <a:extLst>
              <a:ext uri="{FF2B5EF4-FFF2-40B4-BE49-F238E27FC236}">
                <a16:creationId xmlns:a16="http://schemas.microsoft.com/office/drawing/2014/main" id="{66624A72-3BB0-5C8E-DD6E-8A51F522B6C5}"/>
              </a:ext>
            </a:extLst>
          </p:cNvPr>
          <p:cNvSpPr txBox="1">
            <a:spLocks noChangeArrowheads="1"/>
          </p:cNvSpPr>
          <p:nvPr/>
        </p:nvSpPr>
        <p:spPr bwMode="auto">
          <a:xfrm>
            <a:off x="3581295" y="496488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277CFA99-7FDF-24D2-C023-09B80B914C92}"/>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576237"/>
            <a:ext cx="805410" cy="9882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6" descr="http://t3.gstatic.com/images?q=tbn:ANd9GcQcJxskDqnVD5QpYG4wNPrHjkMQ3yWcw6e0BS11wFJM7mul-Om4JA">
            <a:extLst>
              <a:ext uri="{FF2B5EF4-FFF2-40B4-BE49-F238E27FC236}">
                <a16:creationId xmlns:a16="http://schemas.microsoft.com/office/drawing/2014/main" id="{A379A206-CC1D-136C-911C-4E091ADA5C6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8123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DE4FF2A1-5952-D718-906C-923E3731C3A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8123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87ED0E54-3421-FD46-17A2-D5E0D1D3A09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9647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17D29B2D-71E5-57E1-4DF8-6E9D5A3B227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51171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6" descr="http://t3.gstatic.com/images?q=tbn:ANd9GcQcJxskDqnVD5QpYG4wNPrHjkMQ3yWcw6e0BS11wFJM7mul-Om4JA">
            <a:extLst>
              <a:ext uri="{FF2B5EF4-FFF2-40B4-BE49-F238E27FC236}">
                <a16:creationId xmlns:a16="http://schemas.microsoft.com/office/drawing/2014/main" id="{9FC4323B-6428-8FAC-5FE7-6296EB56D7C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00769" y="1932373"/>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6" descr="http://t3.gstatic.com/images?q=tbn:ANd9GcQcJxskDqnVD5QpYG4wNPrHjkMQ3yWcw6e0BS11wFJM7mul-Om4JA">
            <a:extLst>
              <a:ext uri="{FF2B5EF4-FFF2-40B4-BE49-F238E27FC236}">
                <a16:creationId xmlns:a16="http://schemas.microsoft.com/office/drawing/2014/main" id="{C772744D-057F-5DE9-2F6A-EB2193B2DCC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00769" y="1932373"/>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http://t3.gstatic.com/images?q=tbn:ANd9GcQcJxskDqnVD5QpYG4wNPrHjkMQ3yWcw6e0BS11wFJM7mul-Om4JA">
            <a:extLst>
              <a:ext uri="{FF2B5EF4-FFF2-40B4-BE49-F238E27FC236}">
                <a16:creationId xmlns:a16="http://schemas.microsoft.com/office/drawing/2014/main" id="{B84C24D6-FD38-90F7-B9B4-BC63A4636048}"/>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53169" y="2084773"/>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7D523CFF-DCE2-1525-6DDD-41104BA5050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05569" y="2237173"/>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1" name="Přímá spojnice se šipkou 10">
            <a:extLst>
              <a:ext uri="{FF2B5EF4-FFF2-40B4-BE49-F238E27FC236}">
                <a16:creationId xmlns:a16="http://schemas.microsoft.com/office/drawing/2014/main" id="{10B16B0A-3FE3-C008-5AC5-0E891E2B900F}"/>
              </a:ext>
            </a:extLst>
          </p:cNvPr>
          <p:cNvCxnSpPr>
            <a:cxnSpLocks/>
          </p:cNvCxnSpPr>
          <p:nvPr/>
        </p:nvCxnSpPr>
        <p:spPr>
          <a:xfrm flipV="1">
            <a:off x="1907756" y="432103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F25A7B0D-B5ED-F2AC-FF67-C905100910FF}"/>
              </a:ext>
            </a:extLst>
          </p:cNvPr>
          <p:cNvCxnSpPr>
            <a:cxnSpLocks/>
          </p:cNvCxnSpPr>
          <p:nvPr/>
        </p:nvCxnSpPr>
        <p:spPr>
          <a:xfrm>
            <a:off x="2270091" y="2821498"/>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TextovéPole 16">
            <a:extLst>
              <a:ext uri="{FF2B5EF4-FFF2-40B4-BE49-F238E27FC236}">
                <a16:creationId xmlns:a16="http://schemas.microsoft.com/office/drawing/2014/main" id="{D9BB5B19-54C7-67DD-B546-B0E6D30462CE}"/>
              </a:ext>
            </a:extLst>
          </p:cNvPr>
          <p:cNvSpPr txBox="1"/>
          <p:nvPr/>
        </p:nvSpPr>
        <p:spPr>
          <a:xfrm rot="20485565">
            <a:off x="2245088" y="4758377"/>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Vzdělavatelé</a:t>
            </a:r>
          </a:p>
        </p:txBody>
      </p:sp>
      <p:sp>
        <p:nvSpPr>
          <p:cNvPr id="18" name="TextovéPole 17">
            <a:extLst>
              <a:ext uri="{FF2B5EF4-FFF2-40B4-BE49-F238E27FC236}">
                <a16:creationId xmlns:a16="http://schemas.microsoft.com/office/drawing/2014/main" id="{34BA51FE-E7E2-1690-06D1-8CDB835BD547}"/>
              </a:ext>
            </a:extLst>
          </p:cNvPr>
          <p:cNvSpPr txBox="1"/>
          <p:nvPr/>
        </p:nvSpPr>
        <p:spPr>
          <a:xfrm rot="21047465">
            <a:off x="8129769" y="2053098"/>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Krajské úřady</a:t>
            </a:r>
          </a:p>
        </p:txBody>
      </p:sp>
      <p:pic>
        <p:nvPicPr>
          <p:cNvPr id="19" name="Picture 16" descr="http://t3.gstatic.com/images?q=tbn:ANd9GcQcJxskDqnVD5QpYG4wNPrHjkMQ3yWcw6e0BS11wFJM7mul-Om4JA">
            <a:extLst>
              <a:ext uri="{FF2B5EF4-FFF2-40B4-BE49-F238E27FC236}">
                <a16:creationId xmlns:a16="http://schemas.microsoft.com/office/drawing/2014/main" id="{1EBDC8F6-0914-B4D1-D5F9-0E548347DA5F}"/>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57623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20" name="Text Box 17">
            <a:extLst>
              <a:ext uri="{FF2B5EF4-FFF2-40B4-BE49-F238E27FC236}">
                <a16:creationId xmlns:a16="http://schemas.microsoft.com/office/drawing/2014/main" id="{CEDD7555-36C8-C862-73CD-31ACA8CA2E75}"/>
              </a:ext>
            </a:extLst>
          </p:cNvPr>
          <p:cNvSpPr txBox="1">
            <a:spLocks noChangeArrowheads="1"/>
          </p:cNvSpPr>
          <p:nvPr/>
        </p:nvSpPr>
        <p:spPr bwMode="auto">
          <a:xfrm>
            <a:off x="6340524" y="495510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hrazených zdravotních služeb</a:t>
            </a:r>
          </a:p>
        </p:txBody>
      </p:sp>
      <p:pic>
        <p:nvPicPr>
          <p:cNvPr id="21" name="Picture 16" descr="http://t3.gstatic.com/images?q=tbn:ANd9GcQcJxskDqnVD5QpYG4wNPrHjkMQ3yWcw6e0BS11wFJM7mul-Om4JA">
            <a:extLst>
              <a:ext uri="{FF2B5EF4-FFF2-40B4-BE49-F238E27FC236}">
                <a16:creationId xmlns:a16="http://schemas.microsoft.com/office/drawing/2014/main" id="{93C09617-F468-66F8-567E-509D994B99F6}"/>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6789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6" descr="http://t3.gstatic.com/images?q=tbn:ANd9GcQcJxskDqnVD5QpYG4wNPrHjkMQ3yWcw6e0BS11wFJM7mul-Om4JA">
            <a:extLst>
              <a:ext uri="{FF2B5EF4-FFF2-40B4-BE49-F238E27FC236}">
                <a16:creationId xmlns:a16="http://schemas.microsoft.com/office/drawing/2014/main" id="{E832C718-DC01-36B6-B853-1897BF38A99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6789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6" descr="http://t3.gstatic.com/images?q=tbn:ANd9GcQcJxskDqnVD5QpYG4wNPrHjkMQ3yWcw6e0BS11wFJM7mul-Om4JA">
            <a:extLst>
              <a:ext uri="{FF2B5EF4-FFF2-40B4-BE49-F238E27FC236}">
                <a16:creationId xmlns:a16="http://schemas.microsoft.com/office/drawing/2014/main" id="{525EAC9F-2435-1DC7-3E39-5D8B2BDED05D}"/>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8313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6" descr="http://t3.gstatic.com/images?q=tbn:ANd9GcQcJxskDqnVD5QpYG4wNPrHjkMQ3yWcw6e0BS11wFJM7mul-Om4JA">
            <a:extLst>
              <a:ext uri="{FF2B5EF4-FFF2-40B4-BE49-F238E27FC236}">
                <a16:creationId xmlns:a16="http://schemas.microsoft.com/office/drawing/2014/main" id="{02A8DA7B-289A-29A3-FC89-9D9C5C7413B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98372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53E30B37-E815-353D-3A0D-9B8C63465317}"/>
              </a:ext>
            </a:extLst>
          </p:cNvPr>
          <p:cNvCxnSpPr>
            <a:cxnSpLocks/>
          </p:cNvCxnSpPr>
          <p:nvPr/>
        </p:nvCxnSpPr>
        <p:spPr>
          <a:xfrm flipH="1">
            <a:off x="9281754" y="407035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59FB4F8A-9F12-8D65-1303-F49CC606E8C1}"/>
              </a:ext>
            </a:extLst>
          </p:cNvPr>
          <p:cNvSpPr txBox="1"/>
          <p:nvPr/>
        </p:nvSpPr>
        <p:spPr>
          <a:xfrm>
            <a:off x="9483361" y="3744939"/>
            <a:ext cx="17811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Zdravotní pojišťovny</a:t>
            </a:r>
          </a:p>
        </p:txBody>
      </p:sp>
      <p:sp>
        <p:nvSpPr>
          <p:cNvPr id="29" name="Text Box 17">
            <a:extLst>
              <a:ext uri="{FF2B5EF4-FFF2-40B4-BE49-F238E27FC236}">
                <a16:creationId xmlns:a16="http://schemas.microsoft.com/office/drawing/2014/main" id="{74A6C486-D111-FFFC-D726-7A4953844DB3}"/>
              </a:ext>
            </a:extLst>
          </p:cNvPr>
          <p:cNvSpPr txBox="1">
            <a:spLocks noChangeArrowheads="1"/>
          </p:cNvSpPr>
          <p:nvPr/>
        </p:nvSpPr>
        <p:spPr bwMode="auto">
          <a:xfrm>
            <a:off x="4798021" y="1096056"/>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poskytovatelů zdravotních služeb</a:t>
            </a:r>
          </a:p>
        </p:txBody>
      </p:sp>
      <p:pic>
        <p:nvPicPr>
          <p:cNvPr id="30" name="Picture 16" descr="http://t3.gstatic.com/images?q=tbn:ANd9GcQcJxskDqnVD5QpYG4wNPrHjkMQ3yWcw6e0BS11wFJM7mul-Om4JA">
            <a:extLst>
              <a:ext uri="{FF2B5EF4-FFF2-40B4-BE49-F238E27FC236}">
                <a16:creationId xmlns:a16="http://schemas.microsoft.com/office/drawing/2014/main" id="{8965555E-201E-A8D7-3057-DE26C55D9FA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223817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Přímá spojnice se šipkou 30">
            <a:extLst>
              <a:ext uri="{FF2B5EF4-FFF2-40B4-BE49-F238E27FC236}">
                <a16:creationId xmlns:a16="http://schemas.microsoft.com/office/drawing/2014/main" id="{8FC224B0-7015-F76E-5EBD-6689C39140D0}"/>
              </a:ext>
            </a:extLst>
          </p:cNvPr>
          <p:cNvCxnSpPr>
            <a:cxnSpLocks/>
          </p:cNvCxnSpPr>
          <p:nvPr/>
        </p:nvCxnSpPr>
        <p:spPr>
          <a:xfrm>
            <a:off x="2534855" y="2243262"/>
            <a:ext cx="3773988" cy="56216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ovéPole 33">
            <a:extLst>
              <a:ext uri="{FF2B5EF4-FFF2-40B4-BE49-F238E27FC236}">
                <a16:creationId xmlns:a16="http://schemas.microsoft.com/office/drawing/2014/main" id="{EC3B1A19-A78B-86FF-4FBA-3105F5E869FC}"/>
              </a:ext>
            </a:extLst>
          </p:cNvPr>
          <p:cNvSpPr txBox="1"/>
          <p:nvPr/>
        </p:nvSpPr>
        <p:spPr>
          <a:xfrm rot="1246759">
            <a:off x="2450785" y="2889956"/>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Poskytovatelé</a:t>
            </a:r>
          </a:p>
        </p:txBody>
      </p:sp>
      <p:pic>
        <p:nvPicPr>
          <p:cNvPr id="35" name="Picture 16" descr="http://t3.gstatic.com/images?q=tbn:ANd9GcQcJxskDqnVD5QpYG4wNPrHjkMQ3yWcw6e0BS11wFJM7mul-Om4JA">
            <a:extLst>
              <a:ext uri="{FF2B5EF4-FFF2-40B4-BE49-F238E27FC236}">
                <a16:creationId xmlns:a16="http://schemas.microsoft.com/office/drawing/2014/main" id="{7D37891F-9741-452E-D07B-0FFDD464346A}"/>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5180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6" descr="http://t3.gstatic.com/images?q=tbn:ANd9GcQcJxskDqnVD5QpYG4wNPrHjkMQ3yWcw6e0BS11wFJM7mul-Om4JA">
            <a:extLst>
              <a:ext uri="{FF2B5EF4-FFF2-40B4-BE49-F238E27FC236}">
                <a16:creationId xmlns:a16="http://schemas.microsoft.com/office/drawing/2014/main" id="{B22734AD-2CCD-BA15-169C-E406EE97EB9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5180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6" descr="http://t3.gstatic.com/images?q=tbn:ANd9GcQcJxskDqnVD5QpYG4wNPrHjkMQ3yWcw6e0BS11wFJM7mul-Om4JA">
            <a:extLst>
              <a:ext uri="{FF2B5EF4-FFF2-40B4-BE49-F238E27FC236}">
                <a16:creationId xmlns:a16="http://schemas.microsoft.com/office/drawing/2014/main" id="{BA856469-CA74-2C00-F2EE-618DA1F18691}"/>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6704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16" descr="http://t3.gstatic.com/images?q=tbn:ANd9GcQcJxskDqnVD5QpYG4wNPrHjkMQ3yWcw6e0BS11wFJM7mul-Om4JA">
            <a:extLst>
              <a:ext uri="{FF2B5EF4-FFF2-40B4-BE49-F238E27FC236}">
                <a16:creationId xmlns:a16="http://schemas.microsoft.com/office/drawing/2014/main" id="{EA1A5EA8-7BC5-C7C2-05D9-7EF6F393680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82280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9" name="Přímá spojnice se šipkou 38">
            <a:extLst>
              <a:ext uri="{FF2B5EF4-FFF2-40B4-BE49-F238E27FC236}">
                <a16:creationId xmlns:a16="http://schemas.microsoft.com/office/drawing/2014/main" id="{1A3CD9D1-13AB-66B1-9C0D-C63F11E11A76}"/>
              </a:ext>
            </a:extLst>
          </p:cNvPr>
          <p:cNvCxnSpPr>
            <a:cxnSpLocks/>
          </p:cNvCxnSpPr>
          <p:nvPr/>
        </p:nvCxnSpPr>
        <p:spPr>
          <a:xfrm flipH="1">
            <a:off x="7396710" y="2167070"/>
            <a:ext cx="3414165" cy="5293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ovéPole 47">
            <a:extLst>
              <a:ext uri="{FF2B5EF4-FFF2-40B4-BE49-F238E27FC236}">
                <a16:creationId xmlns:a16="http://schemas.microsoft.com/office/drawing/2014/main" id="{18E124E0-C5A5-49A3-6D23-CAE8B22CC9B5}"/>
              </a:ext>
            </a:extLst>
          </p:cNvPr>
          <p:cNvSpPr txBox="1"/>
          <p:nvPr/>
        </p:nvSpPr>
        <p:spPr>
          <a:xfrm rot="467392">
            <a:off x="3501382" y="2145603"/>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Poskytovatelé</a:t>
            </a:r>
          </a:p>
        </p:txBody>
      </p:sp>
      <p:cxnSp>
        <p:nvCxnSpPr>
          <p:cNvPr id="50" name="Přímá spojnice 49">
            <a:extLst>
              <a:ext uri="{FF2B5EF4-FFF2-40B4-BE49-F238E27FC236}">
                <a16:creationId xmlns:a16="http://schemas.microsoft.com/office/drawing/2014/main" id="{3828631E-1ED0-AEFE-FF11-9D264B71CDF8}"/>
              </a:ext>
            </a:extLst>
          </p:cNvPr>
          <p:cNvCxnSpPr>
            <a:cxnSpLocks/>
          </p:cNvCxnSpPr>
          <p:nvPr/>
        </p:nvCxnSpPr>
        <p:spPr>
          <a:xfrm flipV="1">
            <a:off x="5294522" y="3329920"/>
            <a:ext cx="1358384" cy="6897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1" name="Přímá spojnice 50">
            <a:extLst>
              <a:ext uri="{FF2B5EF4-FFF2-40B4-BE49-F238E27FC236}">
                <a16:creationId xmlns:a16="http://schemas.microsoft.com/office/drawing/2014/main" id="{2E29A688-2A51-8568-0137-DF310EE61D90}"/>
              </a:ext>
            </a:extLst>
          </p:cNvPr>
          <p:cNvCxnSpPr>
            <a:cxnSpLocks/>
          </p:cNvCxnSpPr>
          <p:nvPr/>
        </p:nvCxnSpPr>
        <p:spPr>
          <a:xfrm>
            <a:off x="5306420" y="4211059"/>
            <a:ext cx="2895099" cy="28575"/>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Přímá spojnice 53">
            <a:extLst>
              <a:ext uri="{FF2B5EF4-FFF2-40B4-BE49-F238E27FC236}">
                <a16:creationId xmlns:a16="http://schemas.microsoft.com/office/drawing/2014/main" id="{055A4850-52F3-D46C-D3C5-A374C954C740}"/>
              </a:ext>
            </a:extLst>
          </p:cNvPr>
          <p:cNvCxnSpPr>
            <a:cxnSpLocks/>
          </p:cNvCxnSpPr>
          <p:nvPr/>
        </p:nvCxnSpPr>
        <p:spPr>
          <a:xfrm>
            <a:off x="6894875" y="3333211"/>
            <a:ext cx="1336619" cy="722633"/>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1" name="TextovéPole 60">
            <a:extLst>
              <a:ext uri="{FF2B5EF4-FFF2-40B4-BE49-F238E27FC236}">
                <a16:creationId xmlns:a16="http://schemas.microsoft.com/office/drawing/2014/main" id="{6BEBEFED-8309-68B5-6D51-5DC063E60CD4}"/>
              </a:ext>
            </a:extLst>
          </p:cNvPr>
          <p:cNvSpPr txBox="1"/>
          <p:nvPr/>
        </p:nvSpPr>
        <p:spPr>
          <a:xfrm>
            <a:off x="6010275" y="3533840"/>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Vzájemné kontroly</a:t>
            </a:r>
          </a:p>
        </p:txBody>
      </p:sp>
      <p:sp>
        <p:nvSpPr>
          <p:cNvPr id="62" name="Text Box 17">
            <a:extLst>
              <a:ext uri="{FF2B5EF4-FFF2-40B4-BE49-F238E27FC236}">
                <a16:creationId xmlns:a16="http://schemas.microsoft.com/office/drawing/2014/main" id="{8BE42BCA-757D-D3F6-B778-3B03B408E6DA}"/>
              </a:ext>
            </a:extLst>
          </p:cNvPr>
          <p:cNvSpPr txBox="1">
            <a:spLocks noChangeArrowheads="1"/>
          </p:cNvSpPr>
          <p:nvPr/>
        </p:nvSpPr>
        <p:spPr bwMode="auto">
          <a:xfrm rot="16200000">
            <a:off x="-1868972" y="3441507"/>
            <a:ext cx="46170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prstClr val="black"/>
                </a:solidFill>
                <a:effectLst/>
                <a:uLnTx/>
                <a:uFillTx/>
                <a:latin typeface="Calibri" panose="020F0502020204030204"/>
                <a:ea typeface="+mn-ea"/>
                <a:cs typeface="+mn-cs"/>
              </a:rPr>
              <a:t>Nově budovaný systém </a:t>
            </a:r>
            <a:r>
              <a:rPr kumimoji="0" lang="cs-CZ" altLang="cs-CZ" sz="2400" b="1" i="1" u="sng" strike="noStrike" kern="1200" cap="none" spc="0" normalizeH="0" baseline="0" noProof="0">
                <a:ln>
                  <a:noFill/>
                </a:ln>
                <a:solidFill>
                  <a:prstClr val="black"/>
                </a:solidFill>
                <a:effectLst/>
                <a:uLnTx/>
                <a:uFillTx/>
                <a:latin typeface="Calibri" panose="020F0502020204030204"/>
                <a:ea typeface="+mn-ea"/>
                <a:cs typeface="+mn-cs"/>
              </a:rPr>
              <a:t>ADMINISTRÁTOR</a:t>
            </a:r>
          </a:p>
        </p:txBody>
      </p:sp>
      <p:pic>
        <p:nvPicPr>
          <p:cNvPr id="759" name="Obrázek 758">
            <a:extLst>
              <a:ext uri="{FF2B5EF4-FFF2-40B4-BE49-F238E27FC236}">
                <a16:creationId xmlns:a16="http://schemas.microsoft.com/office/drawing/2014/main" id="{E3C631B7-AA21-D3BA-CDF3-A38595E22A03}"/>
              </a:ext>
            </a:extLst>
          </p:cNvPr>
          <p:cNvPicPr>
            <a:picLocks noChangeAspect="1"/>
          </p:cNvPicPr>
          <p:nvPr/>
        </p:nvPicPr>
        <p:blipFill>
          <a:blip r:embed="rId4"/>
          <a:stretch>
            <a:fillRect/>
          </a:stretch>
        </p:blipFill>
        <p:spPr>
          <a:xfrm>
            <a:off x="9849807" y="5476623"/>
            <a:ext cx="1904400" cy="1381053"/>
          </a:xfrm>
          <a:prstGeom prst="rect">
            <a:avLst/>
          </a:prstGeom>
        </p:spPr>
      </p:pic>
      <p:cxnSp>
        <p:nvCxnSpPr>
          <p:cNvPr id="763" name="Přímá spojnice 762">
            <a:extLst>
              <a:ext uri="{FF2B5EF4-FFF2-40B4-BE49-F238E27FC236}">
                <a16:creationId xmlns:a16="http://schemas.microsoft.com/office/drawing/2014/main" id="{400F73CE-E867-5539-D5F0-43A1592B26B3}"/>
              </a:ext>
            </a:extLst>
          </p:cNvPr>
          <p:cNvCxnSpPr>
            <a:cxnSpLocks/>
          </p:cNvCxnSpPr>
          <p:nvPr/>
        </p:nvCxnSpPr>
        <p:spPr>
          <a:xfrm>
            <a:off x="9111903" y="4545084"/>
            <a:ext cx="952782" cy="1019964"/>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66" name="Přímá spojnice 765">
            <a:extLst>
              <a:ext uri="{FF2B5EF4-FFF2-40B4-BE49-F238E27FC236}">
                <a16:creationId xmlns:a16="http://schemas.microsoft.com/office/drawing/2014/main" id="{E5C8A171-51A4-D9D8-49B0-266118827898}"/>
              </a:ext>
            </a:extLst>
          </p:cNvPr>
          <p:cNvCxnSpPr>
            <a:cxnSpLocks/>
          </p:cNvCxnSpPr>
          <p:nvPr/>
        </p:nvCxnSpPr>
        <p:spPr>
          <a:xfrm flipH="1">
            <a:off x="11169286" y="4554204"/>
            <a:ext cx="697810" cy="11332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774" name="TextovéPole 773">
            <a:extLst>
              <a:ext uri="{FF2B5EF4-FFF2-40B4-BE49-F238E27FC236}">
                <a16:creationId xmlns:a16="http://schemas.microsoft.com/office/drawing/2014/main" id="{3B86D2AE-9A38-7441-B07D-75108C13BEBD}"/>
              </a:ext>
            </a:extLst>
          </p:cNvPr>
          <p:cNvSpPr txBox="1"/>
          <p:nvPr/>
        </p:nvSpPr>
        <p:spPr>
          <a:xfrm>
            <a:off x="9907812" y="4723314"/>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Akutní lůžková péče</a:t>
            </a:r>
          </a:p>
        </p:txBody>
      </p:sp>
      <p:cxnSp>
        <p:nvCxnSpPr>
          <p:cNvPr id="10" name="Přímá spojnice 9">
            <a:extLst>
              <a:ext uri="{FF2B5EF4-FFF2-40B4-BE49-F238E27FC236}">
                <a16:creationId xmlns:a16="http://schemas.microsoft.com/office/drawing/2014/main" id="{CC530AA4-7225-C61B-0FCD-B23D29C477EE}"/>
              </a:ext>
            </a:extLst>
          </p:cNvPr>
          <p:cNvCxnSpPr>
            <a:cxnSpLocks/>
          </p:cNvCxnSpPr>
          <p:nvPr/>
        </p:nvCxnSpPr>
        <p:spPr>
          <a:xfrm>
            <a:off x="11123021" y="2235539"/>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ED51EC65-E00F-A837-102C-659DAA4FF57D}"/>
              </a:ext>
            </a:extLst>
          </p:cNvPr>
          <p:cNvCxnSpPr>
            <a:cxnSpLocks/>
          </p:cNvCxnSpPr>
          <p:nvPr/>
        </p:nvCxnSpPr>
        <p:spPr>
          <a:xfrm>
            <a:off x="1695100" y="2980087"/>
            <a:ext cx="25762" cy="1832308"/>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TextovéPole 13">
            <a:extLst>
              <a:ext uri="{FF2B5EF4-FFF2-40B4-BE49-F238E27FC236}">
                <a16:creationId xmlns:a16="http://schemas.microsoft.com/office/drawing/2014/main" id="{A08B67B4-A175-ABCC-BF54-5057D01DD603}"/>
              </a:ext>
            </a:extLst>
          </p:cNvPr>
          <p:cNvSpPr txBox="1"/>
          <p:nvPr/>
        </p:nvSpPr>
        <p:spPr>
          <a:xfrm rot="16200000">
            <a:off x="10811441" y="2697428"/>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Místa poskytování</a:t>
            </a:r>
          </a:p>
        </p:txBody>
      </p:sp>
      <p:sp>
        <p:nvSpPr>
          <p:cNvPr id="15" name="TextovéPole 14">
            <a:extLst>
              <a:ext uri="{FF2B5EF4-FFF2-40B4-BE49-F238E27FC236}">
                <a16:creationId xmlns:a16="http://schemas.microsoft.com/office/drawing/2014/main" id="{4C9C603E-3A1F-DA21-2EB4-47F06136B9CA}"/>
              </a:ext>
            </a:extLst>
          </p:cNvPr>
          <p:cNvSpPr txBox="1"/>
          <p:nvPr/>
        </p:nvSpPr>
        <p:spPr>
          <a:xfrm rot="16200000">
            <a:off x="562627" y="3487791"/>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Trajektorie absolventů</a:t>
            </a:r>
          </a:p>
        </p:txBody>
      </p:sp>
      <p:sp>
        <p:nvSpPr>
          <p:cNvPr id="16" name="Nadpis 1">
            <a:extLst>
              <a:ext uri="{FF2B5EF4-FFF2-40B4-BE49-F238E27FC236}">
                <a16:creationId xmlns:a16="http://schemas.microsoft.com/office/drawing/2014/main" id="{FF28887C-9313-E38C-F75C-EC5DD71B05A4}"/>
              </a:ext>
            </a:extLst>
          </p:cNvPr>
          <p:cNvSpPr txBox="1">
            <a:spLocks/>
          </p:cNvSpPr>
          <p:nvPr/>
        </p:nvSpPr>
        <p:spPr>
          <a:xfrm>
            <a:off x="120621" y="-16982"/>
            <a:ext cx="11828407" cy="1117168"/>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EB0000"/>
                </a:solidFill>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t>Národní zdravotnický informační systém (NZIS) pokrývá všechny zásadní dimenze potřebné pro hodnocení a predikce potřeb personálních kapacit</a:t>
            </a:r>
          </a:p>
        </p:txBody>
      </p:sp>
      <p:sp>
        <p:nvSpPr>
          <p:cNvPr id="26" name="TextovéPole 25">
            <a:extLst>
              <a:ext uri="{FF2B5EF4-FFF2-40B4-BE49-F238E27FC236}">
                <a16:creationId xmlns:a16="http://schemas.microsoft.com/office/drawing/2014/main" id="{5ED352A6-B740-2AB0-59F7-4FF99DA37408}"/>
              </a:ext>
            </a:extLst>
          </p:cNvPr>
          <p:cNvSpPr txBox="1"/>
          <p:nvPr/>
        </p:nvSpPr>
        <p:spPr>
          <a:xfrm>
            <a:off x="3438525" y="3733372"/>
            <a:ext cx="641094" cy="461665"/>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prstClr val="white"/>
                </a:solidFill>
                <a:effectLst/>
                <a:uLnTx/>
                <a:uFillTx/>
                <a:latin typeface="Arial Black" panose="020B0A04020102020204" pitchFamily="34" charset="0"/>
                <a:ea typeface="+mn-ea"/>
                <a:cs typeface="+mn-cs"/>
              </a:rPr>
              <a:t>1.</a:t>
            </a:r>
          </a:p>
        </p:txBody>
      </p:sp>
      <p:sp>
        <p:nvSpPr>
          <p:cNvPr id="27" name="TextovéPole 26">
            <a:extLst>
              <a:ext uri="{FF2B5EF4-FFF2-40B4-BE49-F238E27FC236}">
                <a16:creationId xmlns:a16="http://schemas.microsoft.com/office/drawing/2014/main" id="{3B37C2CE-95FA-F0C2-33BE-8C9E0A4BCB3A}"/>
              </a:ext>
            </a:extLst>
          </p:cNvPr>
          <p:cNvSpPr txBox="1"/>
          <p:nvPr/>
        </p:nvSpPr>
        <p:spPr>
          <a:xfrm>
            <a:off x="7371879" y="1996034"/>
            <a:ext cx="641094" cy="461665"/>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prstClr val="white"/>
                </a:solidFill>
                <a:effectLst/>
                <a:uLnTx/>
                <a:uFillTx/>
                <a:latin typeface="Arial Black" panose="020B0A04020102020204" pitchFamily="34" charset="0"/>
                <a:ea typeface="+mn-ea"/>
                <a:cs typeface="+mn-cs"/>
              </a:rPr>
              <a:t>2.</a:t>
            </a:r>
          </a:p>
        </p:txBody>
      </p:sp>
      <p:sp>
        <p:nvSpPr>
          <p:cNvPr id="32" name="TextovéPole 31">
            <a:extLst>
              <a:ext uri="{FF2B5EF4-FFF2-40B4-BE49-F238E27FC236}">
                <a16:creationId xmlns:a16="http://schemas.microsoft.com/office/drawing/2014/main" id="{9271C060-3812-7934-DD5C-41F5F9C12304}"/>
              </a:ext>
            </a:extLst>
          </p:cNvPr>
          <p:cNvSpPr txBox="1"/>
          <p:nvPr/>
        </p:nvSpPr>
        <p:spPr>
          <a:xfrm>
            <a:off x="9179534" y="3271707"/>
            <a:ext cx="641094" cy="461665"/>
          </a:xfrm>
          <a:prstGeom prst="rect">
            <a:avLst/>
          </a:prstGeom>
          <a:solidFill>
            <a:srgbClr val="C0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0" i="0" u="none" strike="noStrike" kern="1200" cap="none" spc="0" normalizeH="0" baseline="0" noProof="0">
                <a:ln>
                  <a:noFill/>
                </a:ln>
                <a:solidFill>
                  <a:prstClr val="white"/>
                </a:solidFill>
                <a:effectLst/>
                <a:uLnTx/>
                <a:uFillTx/>
                <a:latin typeface="Arial Black" panose="020B0A04020102020204" pitchFamily="34" charset="0"/>
                <a:ea typeface="+mn-ea"/>
                <a:cs typeface="+mn-cs"/>
              </a:rPr>
              <a:t>3.</a:t>
            </a:r>
          </a:p>
        </p:txBody>
      </p:sp>
      <p:sp>
        <p:nvSpPr>
          <p:cNvPr id="33" name="Text Box 17">
            <a:extLst>
              <a:ext uri="{FF2B5EF4-FFF2-40B4-BE49-F238E27FC236}">
                <a16:creationId xmlns:a16="http://schemas.microsoft.com/office/drawing/2014/main" id="{E951CEE9-8126-A492-FE78-60817B7858A6}"/>
              </a:ext>
            </a:extLst>
          </p:cNvPr>
          <p:cNvSpPr txBox="1">
            <a:spLocks noChangeArrowheads="1"/>
          </p:cNvSpPr>
          <p:nvPr/>
        </p:nvSpPr>
        <p:spPr bwMode="auto">
          <a:xfrm>
            <a:off x="3759072" y="6092887"/>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NR-ZP</a:t>
            </a:r>
          </a:p>
        </p:txBody>
      </p:sp>
      <p:sp>
        <p:nvSpPr>
          <p:cNvPr id="40" name="Text Box 17">
            <a:extLst>
              <a:ext uri="{FF2B5EF4-FFF2-40B4-BE49-F238E27FC236}">
                <a16:creationId xmlns:a16="http://schemas.microsoft.com/office/drawing/2014/main" id="{77A0C139-142C-C473-CE11-F2247F69780E}"/>
              </a:ext>
            </a:extLst>
          </p:cNvPr>
          <p:cNvSpPr txBox="1">
            <a:spLocks noChangeArrowheads="1"/>
          </p:cNvSpPr>
          <p:nvPr/>
        </p:nvSpPr>
        <p:spPr bwMode="auto">
          <a:xfrm>
            <a:off x="7880767" y="1513060"/>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NR-PZS</a:t>
            </a:r>
          </a:p>
        </p:txBody>
      </p:sp>
      <p:sp>
        <p:nvSpPr>
          <p:cNvPr id="41" name="Text Box 17">
            <a:extLst>
              <a:ext uri="{FF2B5EF4-FFF2-40B4-BE49-F238E27FC236}">
                <a16:creationId xmlns:a16="http://schemas.microsoft.com/office/drawing/2014/main" id="{10076A78-EAAE-DF2B-6630-9F90790A8A97}"/>
              </a:ext>
            </a:extLst>
          </p:cNvPr>
          <p:cNvSpPr txBox="1">
            <a:spLocks noChangeArrowheads="1"/>
          </p:cNvSpPr>
          <p:nvPr/>
        </p:nvSpPr>
        <p:spPr bwMode="auto">
          <a:xfrm>
            <a:off x="7158078" y="6093896"/>
            <a:ext cx="21236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800" b="0" i="1" u="none" strike="noStrike" kern="1200" cap="none" spc="0" normalizeH="0" baseline="0" noProof="0">
                <a:ln>
                  <a:noFill/>
                </a:ln>
                <a:solidFill>
                  <a:srgbClr val="0000FF"/>
                </a:solidFill>
                <a:effectLst/>
                <a:uLnTx/>
                <a:uFillTx/>
                <a:latin typeface="Algerian" panose="04020705040A02060702" pitchFamily="82" charset="0"/>
                <a:ea typeface="+mn-ea"/>
                <a:cs typeface="+mn-cs"/>
              </a:rPr>
              <a:t>NR - HZS</a:t>
            </a:r>
          </a:p>
        </p:txBody>
      </p:sp>
    </p:spTree>
    <p:extLst>
      <p:ext uri="{BB962C8B-B14F-4D97-AF65-F5344CB8AC3E}">
        <p14:creationId xmlns:p14="http://schemas.microsoft.com/office/powerpoint/2010/main" val="3066072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5F9E23-CCB1-52EC-56C2-7DF8CBF24D95}"/>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CFC82B1D-C30C-4104-5F17-51E3BB56486F}"/>
              </a:ext>
            </a:extLst>
          </p:cNvPr>
          <p:cNvSpPr/>
          <p:nvPr/>
        </p:nvSpPr>
        <p:spPr>
          <a:xfrm>
            <a:off x="5238749" y="4727865"/>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7E2912A6-A3F8-80BE-8AE0-1C49E487ABB7}"/>
              </a:ext>
            </a:extLst>
          </p:cNvPr>
          <p:cNvSpPr txBox="1"/>
          <p:nvPr/>
        </p:nvSpPr>
        <p:spPr>
          <a:xfrm>
            <a:off x="840813" y="1519375"/>
            <a:ext cx="10219425" cy="280076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Podpora zdravotní gramotnosti a prevence ve všech jejích formách</a:t>
            </a:r>
            <a:br>
              <a:rPr kumimoji="0" lang="cs-CZ" sz="44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 Nezapomínat na očkování! </a:t>
            </a:r>
            <a:endParaRPr kumimoji="0" lang="cs-CZ" sz="4400" b="0" i="0" u="none" strike="noStrike" kern="1200" cap="none" spc="0" normalizeH="0" baseline="0" noProof="0">
              <a:ln>
                <a:noFill/>
              </a:ln>
              <a:solidFill>
                <a:srgbClr val="D7144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36383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311873-87F0-FF77-1E23-0BABDAA59F86}"/>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8EDD5574-A4E8-FCA6-A843-11F9D93D2A0D}"/>
              </a:ext>
            </a:extLst>
          </p:cNvPr>
          <p:cNvSpPr>
            <a:spLocks noGrp="1"/>
          </p:cNvSpPr>
          <p:nvPr>
            <p:ph type="title"/>
          </p:nvPr>
        </p:nvSpPr>
        <p:spPr>
          <a:xfrm>
            <a:off x="272590" y="160258"/>
            <a:ext cx="11386173" cy="538364"/>
          </a:xfrm>
        </p:spPr>
        <p:txBody>
          <a:bodyPr>
            <a:noAutofit/>
          </a:bodyPr>
          <a:lstStyle/>
          <a:p>
            <a:r>
              <a:rPr lang="cs-CZ" dirty="0">
                <a:solidFill>
                  <a:srgbClr val="002060"/>
                </a:solidFill>
              </a:rPr>
              <a:t>UKÁZKA VÝSTUPŮ – prevence v primární péči: </a:t>
            </a:r>
            <a:br>
              <a:rPr lang="cs-CZ" dirty="0">
                <a:solidFill>
                  <a:srgbClr val="002060"/>
                </a:solidFill>
              </a:rPr>
            </a:br>
            <a:r>
              <a:rPr lang="cs-CZ" dirty="0">
                <a:solidFill>
                  <a:srgbClr val="002060"/>
                </a:solidFill>
              </a:rPr>
              <a:t>Populace s očkováním proti chřipce, 09/2024 – 04/2025 </a:t>
            </a:r>
          </a:p>
        </p:txBody>
      </p:sp>
      <p:pic>
        <p:nvPicPr>
          <p:cNvPr id="4" name="Obrázek 3">
            <a:extLst>
              <a:ext uri="{FF2B5EF4-FFF2-40B4-BE49-F238E27FC236}">
                <a16:creationId xmlns:a16="http://schemas.microsoft.com/office/drawing/2014/main" id="{4E4BA9DD-C057-6C13-B6E4-CE279E4CD17C}"/>
              </a:ext>
            </a:extLst>
          </p:cNvPr>
          <p:cNvPicPr>
            <a:picLocks noChangeAspect="1"/>
          </p:cNvPicPr>
          <p:nvPr>
            <p:custDataLst>
              <p:tags r:id="rId1"/>
            </p:custDataLst>
          </p:nvPr>
        </p:nvPicPr>
        <p:blipFill>
          <a:blip r:embed="rId9">
            <a:extLst>
              <a:ext uri="{28A0092B-C50C-407E-A947-70E740481C1C}">
                <a14:useLocalDpi xmlns:a14="http://schemas.microsoft.com/office/drawing/2010/main" val="0"/>
              </a:ext>
            </a:extLst>
          </a:blip>
          <a:srcRect/>
          <a:stretch/>
        </p:blipFill>
        <p:spPr>
          <a:xfrm>
            <a:off x="69335" y="2360723"/>
            <a:ext cx="5336164" cy="3244924"/>
          </a:xfrm>
          <a:prstGeom prst="rect">
            <a:avLst/>
          </a:prstGeom>
        </p:spPr>
      </p:pic>
      <p:sp>
        <p:nvSpPr>
          <p:cNvPr id="5" name="TextovéPole 4">
            <a:extLst>
              <a:ext uri="{FF2B5EF4-FFF2-40B4-BE49-F238E27FC236}">
                <a16:creationId xmlns:a16="http://schemas.microsoft.com/office/drawing/2014/main" id="{3A0230D9-428B-C442-821C-8E063E2867DC}"/>
              </a:ext>
            </a:extLst>
          </p:cNvPr>
          <p:cNvSpPr txBox="1"/>
          <p:nvPr>
            <p:custDataLst>
              <p:tags r:id="rId2"/>
            </p:custDataLst>
          </p:nvPr>
        </p:nvSpPr>
        <p:spPr>
          <a:xfrm>
            <a:off x="778100" y="1499806"/>
            <a:ext cx="3238150"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000000"/>
                </a:solidFill>
                <a:effectLst/>
                <a:uLnTx/>
                <a:uFillTx/>
                <a:latin typeface="Arial" panose="020B0604020202020204"/>
                <a:ea typeface="+mn-ea"/>
                <a:cs typeface="+mn-cs"/>
              </a:rPr>
              <a:t>Ve věku 18 a více let</a:t>
            </a:r>
          </a:p>
        </p:txBody>
      </p:sp>
      <p:sp>
        <p:nvSpPr>
          <p:cNvPr id="6" name="TextovéPole 5">
            <a:extLst>
              <a:ext uri="{FF2B5EF4-FFF2-40B4-BE49-F238E27FC236}">
                <a16:creationId xmlns:a16="http://schemas.microsoft.com/office/drawing/2014/main" id="{37E40881-3BE2-E638-F427-F722558AE6C8}"/>
              </a:ext>
            </a:extLst>
          </p:cNvPr>
          <p:cNvSpPr txBox="1"/>
          <p:nvPr>
            <p:custDataLst>
              <p:tags r:id="rId3"/>
            </p:custDataLst>
          </p:nvPr>
        </p:nvSpPr>
        <p:spPr>
          <a:xfrm>
            <a:off x="7904844" y="1499806"/>
            <a:ext cx="3238150"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srgbClr val="000000"/>
                </a:solidFill>
                <a:effectLst/>
                <a:uLnTx/>
                <a:uFillTx/>
                <a:latin typeface="Arial" panose="020B0604020202020204"/>
                <a:ea typeface="+mn-ea"/>
                <a:cs typeface="+mn-cs"/>
              </a:rPr>
              <a:t>Ve věku 65 a více let</a:t>
            </a:r>
          </a:p>
        </p:txBody>
      </p:sp>
      <p:pic>
        <p:nvPicPr>
          <p:cNvPr id="12" name="Obrázek 11">
            <a:extLst>
              <a:ext uri="{FF2B5EF4-FFF2-40B4-BE49-F238E27FC236}">
                <a16:creationId xmlns:a16="http://schemas.microsoft.com/office/drawing/2014/main" id="{635A4201-80BA-FEA9-1F47-761F3B629712}"/>
              </a:ext>
            </a:extLst>
          </p:cNvPr>
          <p:cNvPicPr>
            <a:picLocks noChangeAspect="1"/>
          </p:cNvPicPr>
          <p:nvPr>
            <p:custDataLst>
              <p:tags r:id="rId4"/>
            </p:custDataLst>
          </p:nvPr>
        </p:nvPicPr>
        <p:blipFill>
          <a:blip r:embed="rId10">
            <a:extLst>
              <a:ext uri="{28A0092B-C50C-407E-A947-70E740481C1C}">
                <a14:useLocalDpi xmlns:a14="http://schemas.microsoft.com/office/drawing/2010/main" val="0"/>
              </a:ext>
            </a:extLst>
          </a:blip>
          <a:srcRect/>
          <a:stretch/>
        </p:blipFill>
        <p:spPr>
          <a:xfrm>
            <a:off x="6855838" y="2360723"/>
            <a:ext cx="5336162" cy="3244923"/>
          </a:xfrm>
          <a:prstGeom prst="rect">
            <a:avLst/>
          </a:prstGeom>
        </p:spPr>
      </p:pic>
      <p:sp>
        <p:nvSpPr>
          <p:cNvPr id="8" name="TextovéPole 7">
            <a:extLst>
              <a:ext uri="{FF2B5EF4-FFF2-40B4-BE49-F238E27FC236}">
                <a16:creationId xmlns:a16="http://schemas.microsoft.com/office/drawing/2014/main" id="{E69F80BC-9FFF-6D18-10CA-F83127C4EBF7}"/>
              </a:ext>
            </a:extLst>
          </p:cNvPr>
          <p:cNvSpPr txBox="1"/>
          <p:nvPr>
            <p:custDataLst>
              <p:tags r:id="rId5"/>
            </p:custDataLst>
          </p:nvPr>
        </p:nvSpPr>
        <p:spPr>
          <a:xfrm>
            <a:off x="4470958" y="2867680"/>
            <a:ext cx="323815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Arial" panose="020B0604020202020204"/>
                <a:ea typeface="+mn-ea"/>
                <a:cs typeface="+mn-cs"/>
              </a:rPr>
              <a:t>Počet očkovaných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Arial" panose="020B0604020202020204"/>
                <a:ea typeface="+mn-ea"/>
                <a:cs typeface="+mn-cs"/>
              </a:rPr>
              <a:t>na 100 obyvatel</a:t>
            </a:r>
          </a:p>
        </p:txBody>
      </p:sp>
      <p:pic>
        <p:nvPicPr>
          <p:cNvPr id="10" name="Obrázek 9" descr="Obsah obrázku text, snímek obrazovky, design&#10;&#10;Obsah vygenerovaný umělou inteligencí může být nesprávný.">
            <a:extLst>
              <a:ext uri="{FF2B5EF4-FFF2-40B4-BE49-F238E27FC236}">
                <a16:creationId xmlns:a16="http://schemas.microsoft.com/office/drawing/2014/main" id="{E4BC3094-59DB-29BF-D521-F7D824F95CA8}"/>
              </a:ext>
            </a:extLst>
          </p:cNvPr>
          <p:cNvPicPr>
            <a:picLocks/>
          </p:cNvPicPr>
          <p:nvPr>
            <p:custDataLst>
              <p:tags r:id="rId6"/>
            </p:custDataLst>
          </p:nvPr>
        </p:nvPicPr>
        <p:blipFill>
          <a:blip r:embed="rId11">
            <a:extLst>
              <a:ext uri="{28A0092B-C50C-407E-A947-70E740481C1C}">
                <a14:useLocalDpi xmlns:a14="http://schemas.microsoft.com/office/drawing/2010/main" val="0"/>
              </a:ext>
            </a:extLst>
          </a:blip>
          <a:srcRect l="401" t="23558" r="84992" b="17003"/>
          <a:stretch/>
        </p:blipFill>
        <p:spPr>
          <a:xfrm>
            <a:off x="5494419" y="3390900"/>
            <a:ext cx="1272499" cy="3136076"/>
          </a:xfrm>
          <a:prstGeom prst="rect">
            <a:avLst/>
          </a:prstGeom>
        </p:spPr>
      </p:pic>
      <p:graphicFrame>
        <p:nvGraphicFramePr>
          <p:cNvPr id="13" name="Tabulka 12">
            <a:extLst>
              <a:ext uri="{FF2B5EF4-FFF2-40B4-BE49-F238E27FC236}">
                <a16:creationId xmlns:a16="http://schemas.microsoft.com/office/drawing/2014/main" id="{09F6E005-C28C-D847-774E-EC0F40E6241E}"/>
              </a:ext>
            </a:extLst>
          </p:cNvPr>
          <p:cNvGraphicFramePr>
            <a:graphicFrameLocks noGrp="1"/>
          </p:cNvGraphicFramePr>
          <p:nvPr>
            <p:extLst>
              <p:ext uri="{D42A27DB-BD31-4B8C-83A1-F6EECF244321}">
                <p14:modId xmlns:p14="http://schemas.microsoft.com/office/powerpoint/2010/main" val="2775379468"/>
              </p:ext>
            </p:extLst>
          </p:nvPr>
        </p:nvGraphicFramePr>
        <p:xfrm>
          <a:off x="5125392" y="1054120"/>
          <a:ext cx="1929281" cy="1395420"/>
        </p:xfrm>
        <a:graphic>
          <a:graphicData uri="http://schemas.openxmlformats.org/drawingml/2006/table">
            <a:tbl>
              <a:tblPr firstRow="1" bandRow="1">
                <a:tableStyleId>{9D7B26C5-4107-4FEC-AEDC-1716B250A1EF}</a:tableStyleId>
              </a:tblPr>
              <a:tblGrid>
                <a:gridCol w="663893">
                  <a:extLst>
                    <a:ext uri="{9D8B030D-6E8A-4147-A177-3AD203B41FA5}">
                      <a16:colId xmlns:a16="http://schemas.microsoft.com/office/drawing/2014/main" val="2469063181"/>
                    </a:ext>
                  </a:extLst>
                </a:gridCol>
                <a:gridCol w="601495">
                  <a:extLst>
                    <a:ext uri="{9D8B030D-6E8A-4147-A177-3AD203B41FA5}">
                      <a16:colId xmlns:a16="http://schemas.microsoft.com/office/drawing/2014/main" val="4252767480"/>
                    </a:ext>
                  </a:extLst>
                </a:gridCol>
                <a:gridCol w="663893">
                  <a:extLst>
                    <a:ext uri="{9D8B030D-6E8A-4147-A177-3AD203B41FA5}">
                      <a16:colId xmlns:a16="http://schemas.microsoft.com/office/drawing/2014/main" val="1521009067"/>
                    </a:ext>
                  </a:extLst>
                </a:gridCol>
              </a:tblGrid>
              <a:tr h="219315">
                <a:tc rowSpan="2">
                  <a:txBody>
                    <a:bodyPr/>
                    <a:lstStyle/>
                    <a:p>
                      <a:pPr algn="ctr"/>
                      <a:r>
                        <a:rPr lang="cs-CZ" sz="1100"/>
                        <a:t>Okres</a:t>
                      </a:r>
                      <a:endParaRPr lang="cs-CZ" sz="1100">
                        <a:latin typeface="+mj-lt"/>
                      </a:endParaRPr>
                    </a:p>
                  </a:txBody>
                  <a:tcPr anchor="ctr">
                    <a:lnL>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cs-CZ" sz="1100"/>
                        <a:t>Proočkovanost</a:t>
                      </a:r>
                      <a:endParaRPr lang="cs-CZ" sz="1100">
                        <a:latin typeface="+mj-lt"/>
                      </a:endParaRPr>
                    </a:p>
                  </a:txBody>
                  <a:tcPr anchor="ctr">
                    <a:lnL>
                      <a:noFill/>
                    </a:lnL>
                    <a:lnR>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sz="1050"/>
                    </a:p>
                  </a:txBody>
                  <a:tcPr/>
                </a:tc>
                <a:extLst>
                  <a:ext uri="{0D108BD9-81ED-4DB2-BD59-A6C34878D82A}">
                    <a16:rowId xmlns:a16="http://schemas.microsoft.com/office/drawing/2014/main" val="1591897586"/>
                  </a:ext>
                </a:extLst>
              </a:tr>
              <a:tr h="219315">
                <a:tc vMerge="1">
                  <a:txBody>
                    <a:bodyPr/>
                    <a:lstStyle/>
                    <a:p>
                      <a:pPr algn="ctr"/>
                      <a:endParaRPr lang="cs-CZ" sz="1050">
                        <a:latin typeface="+mj-lt"/>
                      </a:endParaRPr>
                    </a:p>
                  </a:txBody>
                  <a:tcPr anchor="ctr"/>
                </a:tc>
                <a:tc>
                  <a:txBody>
                    <a:bodyPr/>
                    <a:lstStyle/>
                    <a:p>
                      <a:pPr algn="ctr"/>
                      <a:r>
                        <a:rPr lang="cs-CZ" sz="1100" b="1"/>
                        <a:t>18 +</a:t>
                      </a:r>
                      <a:endParaRPr lang="cs-CZ" sz="1100" b="1">
                        <a:latin typeface="+mj-lt"/>
                      </a:endParaRPr>
                    </a:p>
                  </a:txBody>
                  <a:tcPr anchor="ctr">
                    <a:lnL w="12700" cmpd="sng">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a:t>65 +</a:t>
                      </a:r>
                      <a:endParaRPr lang="cs-CZ" sz="1100" b="1">
                        <a:latin typeface="+mj-lt"/>
                      </a:endParaRPr>
                    </a:p>
                  </a:txBody>
                  <a:tcPr anchor="ctr">
                    <a:lnL>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5709953"/>
                  </a:ext>
                </a:extLst>
              </a:tr>
              <a:tr h="219315">
                <a:tc>
                  <a:txBody>
                    <a:bodyPr/>
                    <a:lstStyle/>
                    <a:p>
                      <a:pPr algn="ctr" fontAlgn="ctr"/>
                      <a:r>
                        <a:rPr lang="cs-CZ" sz="1100" b="0" i="0" u="none" strike="noStrike">
                          <a:solidFill>
                            <a:srgbClr val="000000"/>
                          </a:solidFill>
                          <a:effectLst/>
                          <a:latin typeface="Calibri" panose="020F0502020204030204" pitchFamily="34" charset="0"/>
                        </a:rPr>
                        <a:t>CL</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fontAlgn="ctr"/>
                      <a:r>
                        <a:rPr lang="cs-CZ" sz="1100" b="0" i="0" u="none" strike="noStrike">
                          <a:solidFill>
                            <a:srgbClr val="000000"/>
                          </a:solidFill>
                          <a:effectLst/>
                          <a:latin typeface="Calibri" panose="020F0502020204030204" pitchFamily="34" charset="0"/>
                        </a:rPr>
                        <a:t>8.4 %</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fontAlgn="ctr"/>
                      <a:r>
                        <a:rPr lang="cs-CZ" sz="1100" b="0" i="0" u="none" strike="noStrike">
                          <a:solidFill>
                            <a:srgbClr val="000000"/>
                          </a:solidFill>
                          <a:effectLst/>
                          <a:latin typeface="Calibri" panose="020F0502020204030204" pitchFamily="34" charset="0"/>
                        </a:rPr>
                        <a:t>25.1 %</a:t>
                      </a:r>
                    </a:p>
                  </a:txBody>
                  <a:tcPr marL="7620" marR="7620" marT="7620"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925537919"/>
                  </a:ext>
                </a:extLst>
              </a:tr>
              <a:tr h="219315">
                <a:tc>
                  <a:txBody>
                    <a:bodyPr/>
                    <a:lstStyle/>
                    <a:p>
                      <a:pPr algn="ctr" fontAlgn="ctr"/>
                      <a:r>
                        <a:rPr lang="cs-CZ" sz="1100" b="0" i="0" u="none" strike="noStrike">
                          <a:solidFill>
                            <a:srgbClr val="000000"/>
                          </a:solidFill>
                          <a:effectLst/>
                          <a:latin typeface="Calibri" panose="020F0502020204030204" pitchFamily="34" charset="0"/>
                        </a:rPr>
                        <a:t>JN</a:t>
                      </a:r>
                    </a:p>
                  </a:txBody>
                  <a:tcPr marL="7620" marR="7620" marT="7620" marB="0" anchor="ctr"/>
                </a:tc>
                <a:tc>
                  <a:txBody>
                    <a:bodyPr/>
                    <a:lstStyle/>
                    <a:p>
                      <a:pPr algn="ctr" fontAlgn="ctr"/>
                      <a:r>
                        <a:rPr lang="cs-CZ" sz="1100" b="0" i="0" u="none" strike="noStrike">
                          <a:solidFill>
                            <a:srgbClr val="000000"/>
                          </a:solidFill>
                          <a:effectLst/>
                          <a:latin typeface="Calibri" panose="020F0502020204030204" pitchFamily="34" charset="0"/>
                        </a:rPr>
                        <a:t>8.7 %</a:t>
                      </a:r>
                    </a:p>
                  </a:txBody>
                  <a:tcPr marL="7620" marR="7620" marT="7620" marB="0" anchor="ctr"/>
                </a:tc>
                <a:tc>
                  <a:txBody>
                    <a:bodyPr/>
                    <a:lstStyle/>
                    <a:p>
                      <a:pPr algn="ctr" fontAlgn="ctr"/>
                      <a:r>
                        <a:rPr lang="cs-CZ" sz="1100" b="0" i="0" u="none" strike="noStrike">
                          <a:solidFill>
                            <a:srgbClr val="000000"/>
                          </a:solidFill>
                          <a:effectLst/>
                          <a:latin typeface="Calibri" panose="020F0502020204030204" pitchFamily="34" charset="0"/>
                        </a:rPr>
                        <a:t>25.2 %</a:t>
                      </a:r>
                    </a:p>
                  </a:txBody>
                  <a:tcPr marL="7620" marR="7620" marT="7620" marB="0" anchor="ctr"/>
                </a:tc>
                <a:extLst>
                  <a:ext uri="{0D108BD9-81ED-4DB2-BD59-A6C34878D82A}">
                    <a16:rowId xmlns:a16="http://schemas.microsoft.com/office/drawing/2014/main" val="3757029899"/>
                  </a:ext>
                </a:extLst>
              </a:tr>
              <a:tr h="219315">
                <a:tc>
                  <a:txBody>
                    <a:bodyPr/>
                    <a:lstStyle/>
                    <a:p>
                      <a:pPr algn="ctr" fontAlgn="ctr"/>
                      <a:r>
                        <a:rPr lang="cs-CZ" sz="1100" b="1" i="0" u="none" strike="noStrike" dirty="0">
                          <a:solidFill>
                            <a:schemeClr val="tx1"/>
                          </a:solidFill>
                          <a:effectLst/>
                          <a:latin typeface="Calibri" panose="020F0502020204030204" pitchFamily="34" charset="0"/>
                        </a:rPr>
                        <a:t>LB</a:t>
                      </a:r>
                    </a:p>
                  </a:txBody>
                  <a:tcPr marL="7620" marR="7620" marT="7620" marB="0" anchor="ctr"/>
                </a:tc>
                <a:tc>
                  <a:txBody>
                    <a:bodyPr/>
                    <a:lstStyle/>
                    <a:p>
                      <a:pPr algn="ctr" fontAlgn="ctr"/>
                      <a:r>
                        <a:rPr lang="cs-CZ" sz="1100" b="1" i="0" u="none" strike="noStrike" dirty="0">
                          <a:solidFill>
                            <a:schemeClr val="tx1"/>
                          </a:solidFill>
                          <a:effectLst/>
                          <a:latin typeface="Calibri" panose="020F0502020204030204" pitchFamily="34" charset="0"/>
                        </a:rPr>
                        <a:t>9.7 %</a:t>
                      </a:r>
                    </a:p>
                  </a:txBody>
                  <a:tcPr marL="7620" marR="7620" marT="7620" marB="0" anchor="ctr"/>
                </a:tc>
                <a:tc>
                  <a:txBody>
                    <a:bodyPr/>
                    <a:lstStyle/>
                    <a:p>
                      <a:pPr algn="ctr" fontAlgn="ctr"/>
                      <a:r>
                        <a:rPr lang="cs-CZ" sz="1100" b="1" i="0" u="none" strike="noStrike" dirty="0">
                          <a:solidFill>
                            <a:schemeClr val="tx1"/>
                          </a:solidFill>
                          <a:effectLst/>
                          <a:latin typeface="Calibri" panose="020F0502020204030204" pitchFamily="34" charset="0"/>
                        </a:rPr>
                        <a:t>30.4 %</a:t>
                      </a:r>
                    </a:p>
                  </a:txBody>
                  <a:tcPr marL="7620" marR="7620" marT="7620" marB="0" anchor="ctr"/>
                </a:tc>
                <a:extLst>
                  <a:ext uri="{0D108BD9-81ED-4DB2-BD59-A6C34878D82A}">
                    <a16:rowId xmlns:a16="http://schemas.microsoft.com/office/drawing/2014/main" val="284822731"/>
                  </a:ext>
                </a:extLst>
              </a:tr>
              <a:tr h="219315">
                <a:tc>
                  <a:txBody>
                    <a:bodyPr/>
                    <a:lstStyle/>
                    <a:p>
                      <a:pPr algn="ctr" fontAlgn="ctr"/>
                      <a:r>
                        <a:rPr lang="cs-CZ" sz="1100" b="0" i="0" u="none" strike="noStrike">
                          <a:solidFill>
                            <a:srgbClr val="000000"/>
                          </a:solidFill>
                          <a:effectLst/>
                          <a:latin typeface="Calibri" panose="020F0502020204030204" pitchFamily="34" charset="0"/>
                        </a:rPr>
                        <a:t>SM</a:t>
                      </a:r>
                    </a:p>
                  </a:txBody>
                  <a:tcPr marL="7620" marR="7620" marT="7620" marB="0" anchor="ctr"/>
                </a:tc>
                <a:tc>
                  <a:txBody>
                    <a:bodyPr/>
                    <a:lstStyle/>
                    <a:p>
                      <a:pPr algn="ctr" fontAlgn="ctr"/>
                      <a:r>
                        <a:rPr lang="cs-CZ" sz="1100" b="0" i="0" u="none" strike="noStrike">
                          <a:solidFill>
                            <a:srgbClr val="000000"/>
                          </a:solidFill>
                          <a:effectLst/>
                          <a:latin typeface="Calibri" panose="020F0502020204030204" pitchFamily="34" charset="0"/>
                        </a:rPr>
                        <a:t>7.1 %</a:t>
                      </a:r>
                    </a:p>
                  </a:txBody>
                  <a:tcPr marL="7620" marR="7620" marT="7620" marB="0" anchor="ctr"/>
                </a:tc>
                <a:tc>
                  <a:txBody>
                    <a:bodyPr/>
                    <a:lstStyle/>
                    <a:p>
                      <a:pPr algn="ctr" fontAlgn="ctr"/>
                      <a:r>
                        <a:rPr lang="cs-CZ" sz="1100" b="0" i="0" u="none" strike="noStrike" dirty="0">
                          <a:solidFill>
                            <a:srgbClr val="000000"/>
                          </a:solidFill>
                          <a:effectLst/>
                          <a:latin typeface="Calibri" panose="020F0502020204030204" pitchFamily="34" charset="0"/>
                        </a:rPr>
                        <a:t>20 %</a:t>
                      </a:r>
                    </a:p>
                  </a:txBody>
                  <a:tcPr marL="7620" marR="7620" marT="7620" marB="0" anchor="ctr"/>
                </a:tc>
                <a:extLst>
                  <a:ext uri="{0D108BD9-81ED-4DB2-BD59-A6C34878D82A}">
                    <a16:rowId xmlns:a16="http://schemas.microsoft.com/office/drawing/2014/main" val="1597069779"/>
                  </a:ext>
                </a:extLst>
              </a:tr>
            </a:tbl>
          </a:graphicData>
        </a:graphic>
      </p:graphicFrame>
    </p:spTree>
    <p:extLst>
      <p:ext uri="{BB962C8B-B14F-4D97-AF65-F5344CB8AC3E}">
        <p14:creationId xmlns:p14="http://schemas.microsoft.com/office/powerpoint/2010/main" val="395606279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7">
            <a:extLst>
              <a:ext uri="{FF2B5EF4-FFF2-40B4-BE49-F238E27FC236}">
                <a16:creationId xmlns:a16="http://schemas.microsoft.com/office/drawing/2014/main" id="{F74568A5-CC4B-4DAC-9A6A-66EE947B4D36}"/>
              </a:ext>
            </a:extLst>
          </p:cNvPr>
          <p:cNvSpPr>
            <a:spLocks noGrp="1"/>
          </p:cNvSpPr>
          <p:nvPr>
            <p:ph type="title"/>
          </p:nvPr>
        </p:nvSpPr>
        <p:spPr/>
        <p:txBody>
          <a:bodyPr/>
          <a:lstStyle/>
          <a:p>
            <a:r>
              <a:rPr lang="cs-CZ" dirty="0">
                <a:solidFill>
                  <a:srgbClr val="002060"/>
                </a:solidFill>
              </a:rPr>
              <a:t>Proočkovanost proti chřipce: klienti pobytových sociálních služeb - věk 65+</a:t>
            </a:r>
            <a:endParaRPr lang="cs-CZ" b="0" dirty="0">
              <a:solidFill>
                <a:srgbClr val="002060"/>
              </a:solidFill>
              <a:ea typeface="Calibri"/>
              <a:cs typeface="Calibri"/>
            </a:endParaRPr>
          </a:p>
          <a:p>
            <a:endParaRPr lang="cs-CZ" dirty="0">
              <a:ea typeface="Calibri"/>
              <a:cs typeface="Calibri"/>
            </a:endParaRPr>
          </a:p>
        </p:txBody>
      </p:sp>
      <p:sp>
        <p:nvSpPr>
          <p:cNvPr id="7" name="TextovéPole 6">
            <a:extLst>
              <a:ext uri="{FF2B5EF4-FFF2-40B4-BE49-F238E27FC236}">
                <a16:creationId xmlns:a16="http://schemas.microsoft.com/office/drawing/2014/main" id="{FDB88AE2-20F4-7BFF-E04F-2DA624076BA1}"/>
              </a:ext>
            </a:extLst>
          </p:cNvPr>
          <p:cNvSpPr txBox="1"/>
          <p:nvPr>
            <p:custDataLst>
              <p:tags r:id="rId1"/>
            </p:custDataLst>
          </p:nvPr>
        </p:nvSpPr>
        <p:spPr>
          <a:xfrm>
            <a:off x="272590" y="868826"/>
            <a:ext cx="1154297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Podíl klientů pobytových sociálních služeb, kteří byli očkování proti chřipce v dané sezóně:</a:t>
            </a:r>
          </a:p>
        </p:txBody>
      </p:sp>
      <p:graphicFrame>
        <p:nvGraphicFramePr>
          <p:cNvPr id="8" name="Tabulka 8">
            <a:extLst>
              <a:ext uri="{FF2B5EF4-FFF2-40B4-BE49-F238E27FC236}">
                <a16:creationId xmlns:a16="http://schemas.microsoft.com/office/drawing/2014/main" id="{0CDD1C38-EAC1-C76B-0A2F-9CC14D2948F1}"/>
              </a:ext>
            </a:extLst>
          </p:cNvPr>
          <p:cNvGraphicFramePr>
            <a:graphicFrameLocks noGrp="1"/>
          </p:cNvGraphicFramePr>
          <p:nvPr/>
        </p:nvGraphicFramePr>
        <p:xfrm>
          <a:off x="272589" y="1222051"/>
          <a:ext cx="10515598" cy="4673647"/>
        </p:xfrm>
        <a:graphic>
          <a:graphicData uri="http://schemas.openxmlformats.org/drawingml/2006/table">
            <a:tbl>
              <a:tblPr firstRow="1" bandRow="1">
                <a:tableStyleId>{2D5ABB26-0587-4C30-8999-92F81FD0307C}</a:tableStyleId>
              </a:tblPr>
              <a:tblGrid>
                <a:gridCol w="2716527">
                  <a:extLst>
                    <a:ext uri="{9D8B030D-6E8A-4147-A177-3AD203B41FA5}">
                      <a16:colId xmlns:a16="http://schemas.microsoft.com/office/drawing/2014/main" val="1581687996"/>
                    </a:ext>
                  </a:extLst>
                </a:gridCol>
                <a:gridCol w="1114153">
                  <a:extLst>
                    <a:ext uri="{9D8B030D-6E8A-4147-A177-3AD203B41FA5}">
                      <a16:colId xmlns:a16="http://schemas.microsoft.com/office/drawing/2014/main" val="3622396857"/>
                    </a:ext>
                  </a:extLst>
                </a:gridCol>
                <a:gridCol w="1114153">
                  <a:extLst>
                    <a:ext uri="{9D8B030D-6E8A-4147-A177-3AD203B41FA5}">
                      <a16:colId xmlns:a16="http://schemas.microsoft.com/office/drawing/2014/main" val="1200783457"/>
                    </a:ext>
                  </a:extLst>
                </a:gridCol>
                <a:gridCol w="1114153">
                  <a:extLst>
                    <a:ext uri="{9D8B030D-6E8A-4147-A177-3AD203B41FA5}">
                      <a16:colId xmlns:a16="http://schemas.microsoft.com/office/drawing/2014/main" val="1727788960"/>
                    </a:ext>
                  </a:extLst>
                </a:gridCol>
                <a:gridCol w="1114153">
                  <a:extLst>
                    <a:ext uri="{9D8B030D-6E8A-4147-A177-3AD203B41FA5}">
                      <a16:colId xmlns:a16="http://schemas.microsoft.com/office/drawing/2014/main" val="3175342146"/>
                    </a:ext>
                  </a:extLst>
                </a:gridCol>
                <a:gridCol w="1114153">
                  <a:extLst>
                    <a:ext uri="{9D8B030D-6E8A-4147-A177-3AD203B41FA5}">
                      <a16:colId xmlns:a16="http://schemas.microsoft.com/office/drawing/2014/main" val="3247257017"/>
                    </a:ext>
                  </a:extLst>
                </a:gridCol>
                <a:gridCol w="1114153">
                  <a:extLst>
                    <a:ext uri="{9D8B030D-6E8A-4147-A177-3AD203B41FA5}">
                      <a16:colId xmlns:a16="http://schemas.microsoft.com/office/drawing/2014/main" val="1331556388"/>
                    </a:ext>
                  </a:extLst>
                </a:gridCol>
                <a:gridCol w="1114153">
                  <a:extLst>
                    <a:ext uri="{9D8B030D-6E8A-4147-A177-3AD203B41FA5}">
                      <a16:colId xmlns:a16="http://schemas.microsoft.com/office/drawing/2014/main" val="3369599287"/>
                    </a:ext>
                  </a:extLst>
                </a:gridCol>
              </a:tblGrid>
              <a:tr h="519295">
                <a:tc>
                  <a:txBody>
                    <a:bodyPr/>
                    <a:lstStyle/>
                    <a:p>
                      <a:endParaRPr lang="cs-CZ" sz="1400"/>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a:r>
                        <a:rPr lang="cs-CZ" sz="1400" b="1"/>
                        <a:t>Sezóna 2018/2019</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a:r>
                        <a:rPr lang="cs-CZ" sz="1400" b="1"/>
                        <a:t>Sezóna 2019/2020</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a:r>
                        <a:rPr lang="cs-CZ" sz="1400" b="1"/>
                        <a:t>Sezóna 2020/2021</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a:t>Sezóna 2021/2022</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a:t>Sezóna 2022/2023</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a:t>Sezóna 2023/2024</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a:t>Sezóna 2024/2025</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extLst>
                  <a:ext uri="{0D108BD9-81ED-4DB2-BD59-A6C34878D82A}">
                    <a16:rowId xmlns:a16="http://schemas.microsoft.com/office/drawing/2014/main" val="3512180428"/>
                  </a:ext>
                </a:extLst>
              </a:tr>
              <a:tr h="259647">
                <a:tc>
                  <a:txBody>
                    <a:bodyPr/>
                    <a:lstStyle/>
                    <a:p>
                      <a:r>
                        <a:rPr lang="cs-CZ" sz="1400" b="1"/>
                        <a:t>Celkem</a:t>
                      </a:r>
                    </a:p>
                  </a:txBody>
                  <a:tcPr marT="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57,4%</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57,4%</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52,1%</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55,9%</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51,9%</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55,6%</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52,9%</a:t>
                      </a:r>
                    </a:p>
                  </a:txBody>
                  <a:tcPr marL="7620" marR="7620" marT="7620" marB="0" anchor="ctr">
                    <a:lnT w="12700" cap="flat" cmpd="sng" algn="ctr">
                      <a:solidFill>
                        <a:srgbClr val="14377B"/>
                      </a:solidFill>
                      <a:prstDash val="solid"/>
                      <a:round/>
                      <a:headEnd type="none" w="med" len="med"/>
                      <a:tailEnd type="none" w="med" len="med"/>
                    </a:lnT>
                    <a:lnB w="12700" cap="flat" cmpd="sng" algn="ctr">
                      <a:solidFill>
                        <a:srgbClr val="14377B"/>
                      </a:solidFill>
                      <a:prstDash val="solid"/>
                      <a:round/>
                      <a:headEnd type="none" w="med" len="med"/>
                      <a:tailEnd type="none" w="med" len="med"/>
                    </a:lnB>
                  </a:tcPr>
                </a:tc>
                <a:extLst>
                  <a:ext uri="{0D108BD9-81ED-4DB2-BD59-A6C34878D82A}">
                    <a16:rowId xmlns:a16="http://schemas.microsoft.com/office/drawing/2014/main" val="3335744151"/>
                  </a:ext>
                </a:extLst>
              </a:tr>
              <a:tr h="259647">
                <a:tc>
                  <a:txBody>
                    <a:bodyPr/>
                    <a:lstStyle/>
                    <a:p>
                      <a:r>
                        <a:rPr lang="cs-CZ" sz="1400" b="1"/>
                        <a:t>Podle kraje zařízení:</a:t>
                      </a:r>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tc>
                  <a:txBody>
                    <a:bodyPr/>
                    <a:lstStyle/>
                    <a:p>
                      <a:pPr algn="ctr"/>
                      <a:endParaRPr lang="cs-CZ" sz="1400"/>
                    </a:p>
                  </a:txBody>
                  <a:tcPr marT="0" marB="0" anchor="ctr">
                    <a:lnT w="12700" cap="flat" cmpd="sng" algn="ctr">
                      <a:solidFill>
                        <a:srgbClr val="14377B"/>
                      </a:solidFill>
                      <a:prstDash val="solid"/>
                      <a:round/>
                      <a:headEnd type="none" w="med" len="med"/>
                      <a:tailEnd type="none" w="med" len="med"/>
                    </a:lnT>
                  </a:tcPr>
                </a:tc>
                <a:extLst>
                  <a:ext uri="{0D108BD9-81ED-4DB2-BD59-A6C34878D82A}">
                    <a16:rowId xmlns:a16="http://schemas.microsoft.com/office/drawing/2014/main" val="556587940"/>
                  </a:ext>
                </a:extLst>
              </a:tr>
              <a:tr h="259647">
                <a:tc>
                  <a:txBody>
                    <a:bodyPr/>
                    <a:lstStyle/>
                    <a:p>
                      <a:pPr algn="l" fontAlgn="b"/>
                      <a:r>
                        <a:rPr lang="cs-CZ" sz="1400" b="0" i="0" u="none" strike="noStrike">
                          <a:solidFill>
                            <a:srgbClr val="000000"/>
                          </a:solidFill>
                          <a:effectLst/>
                          <a:latin typeface="Calibri" panose="020F0502020204030204" pitchFamily="34" charset="0"/>
                        </a:rPr>
                        <a:t>Hlavní město Praha</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39,3%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38,3%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41,4%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39,2%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39,8%</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50,2%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46,5%</a:t>
                      </a:r>
                    </a:p>
                  </a:txBody>
                  <a:tcPr marL="7620" marR="7620" marT="7620" marB="0" anchor="ctr"/>
                </a:tc>
                <a:extLst>
                  <a:ext uri="{0D108BD9-81ED-4DB2-BD59-A6C34878D82A}">
                    <a16:rowId xmlns:a16="http://schemas.microsoft.com/office/drawing/2014/main" val="22757629"/>
                  </a:ext>
                </a:extLst>
              </a:tr>
              <a:tr h="259647">
                <a:tc>
                  <a:txBody>
                    <a:bodyPr/>
                    <a:lstStyle/>
                    <a:p>
                      <a:pPr algn="l" fontAlgn="b"/>
                      <a:r>
                        <a:rPr lang="cs-CZ" sz="1400" b="0" i="0" u="none" strike="noStrike">
                          <a:solidFill>
                            <a:srgbClr val="000000"/>
                          </a:solidFill>
                          <a:effectLst/>
                          <a:latin typeface="Calibri" panose="020F0502020204030204" pitchFamily="34" charset="0"/>
                        </a:rPr>
                        <a:t>Středočeský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56,9%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59,3%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49,5%</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57,2%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54,6%</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60,3%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57,4%</a:t>
                      </a:r>
                    </a:p>
                  </a:txBody>
                  <a:tcPr marL="7620" marR="7620" marT="7620" marB="0" anchor="ctr"/>
                </a:tc>
                <a:extLst>
                  <a:ext uri="{0D108BD9-81ED-4DB2-BD59-A6C34878D82A}">
                    <a16:rowId xmlns:a16="http://schemas.microsoft.com/office/drawing/2014/main" val="4278766446"/>
                  </a:ext>
                </a:extLst>
              </a:tr>
              <a:tr h="259647">
                <a:tc>
                  <a:txBody>
                    <a:bodyPr/>
                    <a:lstStyle/>
                    <a:p>
                      <a:pPr algn="l" fontAlgn="b"/>
                      <a:r>
                        <a:rPr lang="cs-CZ" sz="1400" b="0" i="0" u="none" strike="noStrike">
                          <a:solidFill>
                            <a:srgbClr val="000000"/>
                          </a:solidFill>
                          <a:effectLst/>
                          <a:latin typeface="Calibri" panose="020F0502020204030204" pitchFamily="34" charset="0"/>
                        </a:rPr>
                        <a:t>Jihočeský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54,9%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56,7%</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54,0%</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56,6%</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53,4%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55,5%</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49,8%</a:t>
                      </a:r>
                    </a:p>
                  </a:txBody>
                  <a:tcPr marL="7620" marR="7620" marT="7620" marB="0" anchor="ctr"/>
                </a:tc>
                <a:extLst>
                  <a:ext uri="{0D108BD9-81ED-4DB2-BD59-A6C34878D82A}">
                    <a16:rowId xmlns:a16="http://schemas.microsoft.com/office/drawing/2014/main" val="619171195"/>
                  </a:ext>
                </a:extLst>
              </a:tr>
              <a:tr h="259647">
                <a:tc>
                  <a:txBody>
                    <a:bodyPr/>
                    <a:lstStyle/>
                    <a:p>
                      <a:pPr algn="l" fontAlgn="b"/>
                      <a:r>
                        <a:rPr lang="cs-CZ" sz="1400" b="0" i="0" u="none" strike="noStrike">
                          <a:solidFill>
                            <a:schemeClr val="tx1"/>
                          </a:solidFill>
                          <a:effectLst/>
                          <a:latin typeface="Calibri" panose="020F0502020204030204" pitchFamily="34" charset="0"/>
                        </a:rPr>
                        <a:t>Plzeňský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45,3%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46,1%</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38,2%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42,6%</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40,2%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44,4%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43,1%</a:t>
                      </a:r>
                    </a:p>
                  </a:txBody>
                  <a:tcPr marL="7620" marR="7620" marT="7620" marB="0" anchor="ctr"/>
                </a:tc>
                <a:extLst>
                  <a:ext uri="{0D108BD9-81ED-4DB2-BD59-A6C34878D82A}">
                    <a16:rowId xmlns:a16="http://schemas.microsoft.com/office/drawing/2014/main" val="3477659872"/>
                  </a:ext>
                </a:extLst>
              </a:tr>
              <a:tr h="259647">
                <a:tc>
                  <a:txBody>
                    <a:bodyPr/>
                    <a:lstStyle/>
                    <a:p>
                      <a:pPr algn="l" fontAlgn="b"/>
                      <a:r>
                        <a:rPr lang="cs-CZ" sz="1400" b="0" i="0" u="none" strike="noStrike">
                          <a:solidFill>
                            <a:srgbClr val="000000"/>
                          </a:solidFill>
                          <a:effectLst/>
                          <a:latin typeface="Calibri" panose="020F0502020204030204" pitchFamily="34" charset="0"/>
                        </a:rPr>
                        <a:t>Karlovarský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56,3%</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58,8%</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49,0%</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60,8%</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55,2%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54,2%</a:t>
                      </a:r>
                    </a:p>
                  </a:txBody>
                  <a:tcPr marL="7620" marR="7620" marT="7620" marB="0" anchor="ctr"/>
                </a:tc>
                <a:extLst>
                  <a:ext uri="{0D108BD9-81ED-4DB2-BD59-A6C34878D82A}">
                    <a16:rowId xmlns:a16="http://schemas.microsoft.com/office/drawing/2014/main" val="1832845693"/>
                  </a:ext>
                </a:extLst>
              </a:tr>
              <a:tr h="259647">
                <a:tc>
                  <a:txBody>
                    <a:bodyPr/>
                    <a:lstStyle/>
                    <a:p>
                      <a:pPr algn="l" fontAlgn="b"/>
                      <a:r>
                        <a:rPr lang="cs-CZ" sz="1400" b="0" i="0" u="none" strike="noStrike">
                          <a:solidFill>
                            <a:srgbClr val="000000"/>
                          </a:solidFill>
                          <a:effectLst/>
                          <a:latin typeface="Calibri" panose="020F0502020204030204" pitchFamily="34" charset="0"/>
                        </a:rPr>
                        <a:t>Ústecký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54,2%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53,5%</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49,7%</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56,5%</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49,9%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53,8%</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55,1%</a:t>
                      </a:r>
                    </a:p>
                  </a:txBody>
                  <a:tcPr marL="7620" marR="7620" marT="7620" marB="0" anchor="ctr"/>
                </a:tc>
                <a:extLst>
                  <a:ext uri="{0D108BD9-81ED-4DB2-BD59-A6C34878D82A}">
                    <a16:rowId xmlns:a16="http://schemas.microsoft.com/office/drawing/2014/main" val="4086739388"/>
                  </a:ext>
                </a:extLst>
              </a:tr>
              <a:tr h="259647">
                <a:tc>
                  <a:txBody>
                    <a:bodyPr/>
                    <a:lstStyle/>
                    <a:p>
                      <a:pPr algn="l" fontAlgn="b"/>
                      <a:r>
                        <a:rPr lang="cs-CZ" sz="1400" b="1" i="0" u="none" strike="noStrike">
                          <a:solidFill>
                            <a:srgbClr val="FF0000"/>
                          </a:solidFill>
                          <a:effectLst/>
                          <a:latin typeface="Calibri" panose="020F0502020204030204" pitchFamily="34" charset="0"/>
                        </a:rPr>
                        <a:t>Liberecký kraj</a:t>
                      </a:r>
                    </a:p>
                  </a:txBody>
                  <a:tcPr marT="0" marB="0" anchor="ctr"/>
                </a:tc>
                <a:tc>
                  <a:txBody>
                    <a:bodyPr/>
                    <a:lstStyle/>
                    <a:p>
                      <a:pPr algn="ctr" fontAlgn="ctr"/>
                      <a:r>
                        <a:rPr lang="cs-CZ" sz="1400" b="1" i="0" u="none" strike="noStrike">
                          <a:solidFill>
                            <a:srgbClr val="FF0000"/>
                          </a:solidFill>
                          <a:effectLst/>
                          <a:latin typeface="Calibri" panose="020F0502020204030204" pitchFamily="34" charset="0"/>
                        </a:rPr>
                        <a:t>57,1%</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59,7%</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55,1%</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52,6%</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49,0%</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53,7%</a:t>
                      </a:r>
                    </a:p>
                  </a:txBody>
                  <a:tcPr marL="7620" marR="7620" marT="7620" marB="0" anchor="ctr"/>
                </a:tc>
                <a:tc>
                  <a:txBody>
                    <a:bodyPr/>
                    <a:lstStyle/>
                    <a:p>
                      <a:pPr algn="ctr" fontAlgn="ctr"/>
                      <a:r>
                        <a:rPr lang="cs-CZ" sz="1400" b="1" i="0" u="none" strike="noStrike">
                          <a:solidFill>
                            <a:srgbClr val="FF0000"/>
                          </a:solidFill>
                          <a:effectLst/>
                          <a:latin typeface="Calibri" panose="020F0502020204030204" pitchFamily="34" charset="0"/>
                        </a:rPr>
                        <a:t>55,2%</a:t>
                      </a:r>
                    </a:p>
                  </a:txBody>
                  <a:tcPr marL="7620" marR="7620" marT="7620" marB="0" anchor="ctr"/>
                </a:tc>
                <a:extLst>
                  <a:ext uri="{0D108BD9-81ED-4DB2-BD59-A6C34878D82A}">
                    <a16:rowId xmlns:a16="http://schemas.microsoft.com/office/drawing/2014/main" val="3546765745"/>
                  </a:ext>
                </a:extLst>
              </a:tr>
              <a:tr h="259647">
                <a:tc>
                  <a:txBody>
                    <a:bodyPr/>
                    <a:lstStyle/>
                    <a:p>
                      <a:pPr algn="l" fontAlgn="b"/>
                      <a:r>
                        <a:rPr lang="cs-CZ" sz="1400" b="0" i="0" u="none" strike="noStrike">
                          <a:solidFill>
                            <a:srgbClr val="000000"/>
                          </a:solidFill>
                          <a:effectLst/>
                          <a:latin typeface="Calibri" panose="020F0502020204030204" pitchFamily="34" charset="0"/>
                        </a:rPr>
                        <a:t>Královéhradecký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64,4%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59,8%</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53,4%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61,2%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56,1%</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61,6%</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58,8%</a:t>
                      </a:r>
                    </a:p>
                  </a:txBody>
                  <a:tcPr marL="7620" marR="7620" marT="7620" marB="0" anchor="ctr"/>
                </a:tc>
                <a:extLst>
                  <a:ext uri="{0D108BD9-81ED-4DB2-BD59-A6C34878D82A}">
                    <a16:rowId xmlns:a16="http://schemas.microsoft.com/office/drawing/2014/main" val="2733299763"/>
                  </a:ext>
                </a:extLst>
              </a:tr>
              <a:tr h="259647">
                <a:tc>
                  <a:txBody>
                    <a:bodyPr/>
                    <a:lstStyle/>
                    <a:p>
                      <a:pPr algn="l" fontAlgn="b"/>
                      <a:r>
                        <a:rPr lang="cs-CZ" sz="1400" b="0" i="0" u="none" strike="noStrike">
                          <a:solidFill>
                            <a:schemeClr val="tx1"/>
                          </a:solidFill>
                          <a:effectLst/>
                          <a:latin typeface="Calibri" panose="020F0502020204030204" pitchFamily="34" charset="0"/>
                        </a:rPr>
                        <a:t>Pardubický kraj</a:t>
                      </a:r>
                    </a:p>
                  </a:txBody>
                  <a:tcPr marT="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63,0%</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61,3%</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55,2%</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56,5%</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54,3%</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54,5%</a:t>
                      </a:r>
                    </a:p>
                  </a:txBody>
                  <a:tcPr marL="7620" marR="7620" marT="7620" marB="0" anchor="ctr">
                    <a:lnB>
                      <a:noFill/>
                    </a:lnB>
                  </a:tcPr>
                </a:tc>
                <a:tc>
                  <a:txBody>
                    <a:bodyPr/>
                    <a:lstStyle/>
                    <a:p>
                      <a:pPr algn="ctr" fontAlgn="ctr"/>
                      <a:r>
                        <a:rPr lang="cs-CZ" sz="1400" b="0" i="0" u="none" strike="noStrike">
                          <a:solidFill>
                            <a:schemeClr val="tx1"/>
                          </a:solidFill>
                          <a:effectLst/>
                          <a:latin typeface="Calibri" panose="020F0502020204030204" pitchFamily="34" charset="0"/>
                        </a:rPr>
                        <a:t>54,3%</a:t>
                      </a:r>
                    </a:p>
                  </a:txBody>
                  <a:tcPr marL="7620" marR="7620" marT="7620" marB="0" anchor="ctr">
                    <a:lnB>
                      <a:noFill/>
                    </a:lnB>
                  </a:tcPr>
                </a:tc>
                <a:extLst>
                  <a:ext uri="{0D108BD9-81ED-4DB2-BD59-A6C34878D82A}">
                    <a16:rowId xmlns:a16="http://schemas.microsoft.com/office/drawing/2014/main" val="2111864427"/>
                  </a:ext>
                </a:extLst>
              </a:tr>
              <a:tr h="259647">
                <a:tc>
                  <a:txBody>
                    <a:bodyPr/>
                    <a:lstStyle/>
                    <a:p>
                      <a:pPr algn="l" fontAlgn="b"/>
                      <a:r>
                        <a:rPr lang="cs-CZ" sz="1400" b="0" i="0" u="none" strike="noStrike">
                          <a:solidFill>
                            <a:srgbClr val="000000"/>
                          </a:solidFill>
                          <a:effectLst/>
                          <a:latin typeface="Calibri" panose="020F0502020204030204" pitchFamily="34" charset="0"/>
                        </a:rPr>
                        <a:t>Kraj Vysočina</a:t>
                      </a:r>
                    </a:p>
                  </a:txBody>
                  <a:tcPr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63,3%</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62,7%</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57,9%</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58,8%</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54,4%</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54,5%</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52,6%</a:t>
                      </a:r>
                    </a:p>
                  </a:txBody>
                  <a:tcPr marL="7620" marR="7620" marT="762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14366491"/>
                  </a:ext>
                </a:extLst>
              </a:tr>
              <a:tr h="259647">
                <a:tc>
                  <a:txBody>
                    <a:bodyPr/>
                    <a:lstStyle/>
                    <a:p>
                      <a:pPr algn="l" fontAlgn="b"/>
                      <a:r>
                        <a:rPr lang="cs-CZ" sz="1400" b="0" i="0" u="none" strike="noStrike">
                          <a:solidFill>
                            <a:srgbClr val="000000"/>
                          </a:solidFill>
                          <a:effectLst/>
                          <a:latin typeface="Calibri" panose="020F0502020204030204" pitchFamily="34" charset="0"/>
                        </a:rPr>
                        <a:t>Jihomoravský kraj</a:t>
                      </a:r>
                    </a:p>
                  </a:txBody>
                  <a:tcPr marT="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66,3%</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64,7%</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57,0%</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62,0%</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57,1%</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58,1%</a:t>
                      </a:r>
                    </a:p>
                  </a:txBody>
                  <a:tcPr marL="7620" marR="7620" marT="7620" marB="0" anchor="ctr">
                    <a:lnT w="12700" cap="flat" cmpd="sng" algn="ctr">
                      <a:no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54,4%</a:t>
                      </a:r>
                    </a:p>
                  </a:txBody>
                  <a:tcPr marL="7620" marR="7620" marT="7620" marB="0" anchor="ctr">
                    <a:lnT w="12700" cap="flat" cmpd="sng" algn="ctr">
                      <a:noFill/>
                      <a:prstDash val="solid"/>
                      <a:round/>
                      <a:headEnd type="none" w="med" len="med"/>
                      <a:tailEnd type="none" w="med" len="med"/>
                    </a:lnT>
                  </a:tcPr>
                </a:tc>
                <a:extLst>
                  <a:ext uri="{0D108BD9-81ED-4DB2-BD59-A6C34878D82A}">
                    <a16:rowId xmlns:a16="http://schemas.microsoft.com/office/drawing/2014/main" val="2201616499"/>
                  </a:ext>
                </a:extLst>
              </a:tr>
              <a:tr h="259647">
                <a:tc>
                  <a:txBody>
                    <a:bodyPr/>
                    <a:lstStyle/>
                    <a:p>
                      <a:pPr algn="l" fontAlgn="b"/>
                      <a:r>
                        <a:rPr lang="cs-CZ" sz="1400" b="0" i="0" u="none" strike="noStrike">
                          <a:solidFill>
                            <a:srgbClr val="000000"/>
                          </a:solidFill>
                          <a:effectLst/>
                          <a:latin typeface="Calibri" panose="020F0502020204030204" pitchFamily="34" charset="0"/>
                        </a:rPr>
                        <a:t>Olomoucký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61,1%</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61,9%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57,2%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62,4%</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59,9%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60,0%</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54,0%</a:t>
                      </a:r>
                    </a:p>
                  </a:txBody>
                  <a:tcPr marL="7620" marR="7620" marT="7620" marB="0" anchor="ctr"/>
                </a:tc>
                <a:extLst>
                  <a:ext uri="{0D108BD9-81ED-4DB2-BD59-A6C34878D82A}">
                    <a16:rowId xmlns:a16="http://schemas.microsoft.com/office/drawing/2014/main" val="410128739"/>
                  </a:ext>
                </a:extLst>
              </a:tr>
              <a:tr h="259647">
                <a:tc>
                  <a:txBody>
                    <a:bodyPr/>
                    <a:lstStyle/>
                    <a:p>
                      <a:pPr algn="l" fontAlgn="b"/>
                      <a:r>
                        <a:rPr lang="cs-CZ" sz="1400" b="0" i="0" u="none" strike="noStrike">
                          <a:solidFill>
                            <a:srgbClr val="000000"/>
                          </a:solidFill>
                          <a:effectLst/>
                          <a:latin typeface="Calibri" panose="020F0502020204030204" pitchFamily="34" charset="0"/>
                        </a:rPr>
                        <a:t>Zlínský kraj</a:t>
                      </a:r>
                    </a:p>
                  </a:txBody>
                  <a:tcPr marT="0" marB="0" anchor="ctr"/>
                </a:tc>
                <a:tc>
                  <a:txBody>
                    <a:bodyPr/>
                    <a:lstStyle/>
                    <a:p>
                      <a:pPr algn="ctr" fontAlgn="ctr"/>
                      <a:r>
                        <a:rPr lang="cs-CZ" sz="1400" b="0" i="0" u="none" strike="noStrike">
                          <a:solidFill>
                            <a:srgbClr val="000000"/>
                          </a:solidFill>
                          <a:effectLst/>
                          <a:latin typeface="Calibri" panose="020F0502020204030204" pitchFamily="34" charset="0"/>
                        </a:rPr>
                        <a:t>58,0%</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61,9%</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52,2%</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56,7%</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48,5%</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53,7%</a:t>
                      </a:r>
                    </a:p>
                  </a:txBody>
                  <a:tcPr marL="7620" marR="7620" marT="7620" marB="0" anchor="ctr"/>
                </a:tc>
                <a:tc>
                  <a:txBody>
                    <a:bodyPr/>
                    <a:lstStyle/>
                    <a:p>
                      <a:pPr algn="ctr" fontAlgn="ctr"/>
                      <a:r>
                        <a:rPr lang="cs-CZ" sz="1400" b="0" i="0" u="none" strike="noStrike">
                          <a:solidFill>
                            <a:srgbClr val="000000"/>
                          </a:solidFill>
                          <a:effectLst/>
                          <a:latin typeface="Calibri" panose="020F0502020204030204" pitchFamily="34" charset="0"/>
                        </a:rPr>
                        <a:t>46,7%</a:t>
                      </a:r>
                    </a:p>
                  </a:txBody>
                  <a:tcPr marL="7620" marR="7620" marT="7620" marB="0" anchor="ctr"/>
                </a:tc>
                <a:extLst>
                  <a:ext uri="{0D108BD9-81ED-4DB2-BD59-A6C34878D82A}">
                    <a16:rowId xmlns:a16="http://schemas.microsoft.com/office/drawing/2014/main" val="2614321591"/>
                  </a:ext>
                </a:extLst>
              </a:tr>
              <a:tr h="259647">
                <a:tc>
                  <a:txBody>
                    <a:bodyPr/>
                    <a:lstStyle/>
                    <a:p>
                      <a:pPr algn="l" fontAlgn="b"/>
                      <a:r>
                        <a:rPr lang="cs-CZ" sz="1400" b="0" i="0" u="none" strike="noStrike">
                          <a:solidFill>
                            <a:srgbClr val="000000"/>
                          </a:solidFill>
                          <a:effectLst/>
                          <a:latin typeface="Calibri" panose="020F0502020204030204" pitchFamily="34" charset="0"/>
                        </a:rPr>
                        <a:t>Moravskoslezský kraj</a:t>
                      </a:r>
                    </a:p>
                  </a:txBody>
                  <a:tcPr marT="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59,9%</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58,3%</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55,7%</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56,6%</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52,6%</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55,4%</a:t>
                      </a:r>
                    </a:p>
                  </a:txBody>
                  <a:tcPr marL="7620" marR="7620" marT="7620" marB="0" anchor="ctr">
                    <a:lnB w="12700" cap="flat" cmpd="sng" algn="ctr">
                      <a:solidFill>
                        <a:srgbClr val="14377B"/>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54,3%</a:t>
                      </a:r>
                    </a:p>
                  </a:txBody>
                  <a:tcPr marL="7620" marR="7620" marT="7620" marB="0" anchor="ctr">
                    <a:lnB w="12700" cap="flat" cmpd="sng" algn="ctr">
                      <a:solidFill>
                        <a:srgbClr val="14377B"/>
                      </a:solidFill>
                      <a:prstDash val="solid"/>
                      <a:round/>
                      <a:headEnd type="none" w="med" len="med"/>
                      <a:tailEnd type="none" w="med" len="med"/>
                    </a:lnB>
                  </a:tcPr>
                </a:tc>
                <a:extLst>
                  <a:ext uri="{0D108BD9-81ED-4DB2-BD59-A6C34878D82A}">
                    <a16:rowId xmlns:a16="http://schemas.microsoft.com/office/drawing/2014/main" val="4218455388"/>
                  </a:ext>
                </a:extLst>
              </a:tr>
            </a:tbl>
          </a:graphicData>
        </a:graphic>
      </p:graphicFrame>
      <p:sp>
        <p:nvSpPr>
          <p:cNvPr id="6" name="TextovéPole 1">
            <a:extLst>
              <a:ext uri="{FF2B5EF4-FFF2-40B4-BE49-F238E27FC236}">
                <a16:creationId xmlns:a16="http://schemas.microsoft.com/office/drawing/2014/main" id="{F928DDB8-A0F3-F939-2136-CA82EDCD7497}"/>
              </a:ext>
            </a:extLst>
          </p:cNvPr>
          <p:cNvSpPr txBox="1"/>
          <p:nvPr>
            <p:custDataLst>
              <p:tags r:id="rId2"/>
            </p:custDataLst>
          </p:nvPr>
        </p:nvSpPr>
        <p:spPr>
          <a:xfrm>
            <a:off x="272590" y="598632"/>
            <a:ext cx="1040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 MPSV </a:t>
            </a:r>
            <a:r>
              <a:rPr lang="cs-CZ" sz="1200" i="1">
                <a:solidFill>
                  <a:prstClr val="black"/>
                </a:solidFill>
                <a:latin typeface="Calibri" panose="020F0502020204030204"/>
              </a:rPr>
              <a:t>–</a:t>
            </a:r>
            <a:r>
              <a:rPr kumimoji="0" lang="cs-CZ" sz="1200" b="0" i="1" u="none" strike="noStrike" kern="1200" cap="none" spc="0" normalizeH="0" baseline="0" noProof="0">
                <a:ln>
                  <a:noFill/>
                </a:ln>
                <a:solidFill>
                  <a:prstClr val="black"/>
                </a:solidFill>
                <a:effectLst/>
                <a:uLnTx/>
                <a:uFillTx/>
                <a:latin typeface="Calibri" panose="020F0502020204030204"/>
                <a:ea typeface="+mn-ea"/>
                <a:cs typeface="+mn-cs"/>
              </a:rPr>
              <a:t> data o pobytových sociálních službách</a:t>
            </a:r>
          </a:p>
        </p:txBody>
      </p:sp>
    </p:spTree>
    <p:extLst>
      <p:ext uri="{BB962C8B-B14F-4D97-AF65-F5344CB8AC3E}">
        <p14:creationId xmlns:p14="http://schemas.microsoft.com/office/powerpoint/2010/main" val="302421980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Nadpis 1">
            <a:extLst>
              <a:ext uri="{FF2B5EF4-FFF2-40B4-BE49-F238E27FC236}">
                <a16:creationId xmlns:a16="http://schemas.microsoft.com/office/drawing/2014/main" id="{0F6F43A9-D618-4EAD-98B6-925593A71CCB}"/>
              </a:ext>
            </a:extLst>
          </p:cNvPr>
          <p:cNvSpPr>
            <a:spLocks noGrp="1"/>
          </p:cNvSpPr>
          <p:nvPr>
            <p:ph type="title"/>
            <p:custDataLst>
              <p:tags r:id="rId1"/>
            </p:custDataLst>
          </p:nvPr>
        </p:nvSpPr>
        <p:spPr>
          <a:xfrm>
            <a:off x="272590" y="160258"/>
            <a:ext cx="11386173" cy="538364"/>
          </a:xfrm>
        </p:spPr>
        <p:txBody>
          <a:bodyPr>
            <a:normAutofit/>
          </a:bodyPr>
          <a:lstStyle/>
          <a:p>
            <a:r>
              <a:rPr lang="cs-CZ" dirty="0">
                <a:solidFill>
                  <a:srgbClr val="002060"/>
                </a:solidFill>
              </a:rPr>
              <a:t>HPV: podíl </a:t>
            </a:r>
            <a:r>
              <a:rPr lang="cs-CZ" dirty="0" err="1">
                <a:solidFill>
                  <a:srgbClr val="002060"/>
                </a:solidFill>
              </a:rPr>
              <a:t>primovakcinovaných</a:t>
            </a:r>
            <a:r>
              <a:rPr lang="cs-CZ" dirty="0">
                <a:solidFill>
                  <a:srgbClr val="002060"/>
                </a:solidFill>
              </a:rPr>
              <a:t> ve vztahu k velikosti populace (2023)</a:t>
            </a:r>
          </a:p>
        </p:txBody>
      </p:sp>
      <p:sp>
        <p:nvSpPr>
          <p:cNvPr id="100" name="Rectangle 100">
            <a:extLst>
              <a:ext uri="{FF2B5EF4-FFF2-40B4-BE49-F238E27FC236}">
                <a16:creationId xmlns:a16="http://schemas.microsoft.com/office/drawing/2014/main" id="{570FB1C9-A359-478F-8BA0-FDEC9DFF82FF}"/>
              </a:ext>
            </a:extLst>
          </p:cNvPr>
          <p:cNvSpPr/>
          <p:nvPr/>
        </p:nvSpPr>
        <p:spPr>
          <a:xfrm>
            <a:off x="1227018" y="6328430"/>
            <a:ext cx="9144000" cy="261610"/>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1200"/>
              </a:spcAft>
              <a:buClrTx/>
              <a:buSzPct val="150000"/>
              <a:buFontTx/>
              <a:buNone/>
              <a:tabLst/>
              <a:defRPr/>
            </a:pPr>
            <a:r>
              <a:rPr kumimoji="0" lang="cs-CZ" altLang="cs-CZ" sz="1100" b="0" i="0" u="sng" strike="noStrike" kern="1200" cap="none" spc="0" normalizeH="0" baseline="0" noProof="0">
                <a:ln>
                  <a:noFill/>
                </a:ln>
                <a:solidFill>
                  <a:srgbClr val="000000"/>
                </a:solidFill>
                <a:effectLst/>
                <a:uLnTx/>
                <a:uFillTx/>
                <a:latin typeface="Calibri" panose="020F0502020204030204"/>
                <a:ea typeface="+mn-ea"/>
                <a:cs typeface="Arial" pitchFamily="34" charset="0"/>
              </a:rPr>
              <a:t>Počet očkovaných v daném roce odpovídá pacientům, kteří v daném roce dosáhli 13 let a byli očkováni v daném nebo následujícím kalendářním roce.</a:t>
            </a:r>
          </a:p>
        </p:txBody>
      </p:sp>
      <p:sp>
        <p:nvSpPr>
          <p:cNvPr id="102" name="Rectangle 100">
            <a:extLst>
              <a:ext uri="{FF2B5EF4-FFF2-40B4-BE49-F238E27FC236}">
                <a16:creationId xmlns:a16="http://schemas.microsoft.com/office/drawing/2014/main" id="{A402A6FF-99B6-4088-B6D0-7F589CD17D81}"/>
              </a:ext>
            </a:extLst>
          </p:cNvPr>
          <p:cNvSpPr/>
          <p:nvPr/>
        </p:nvSpPr>
        <p:spPr>
          <a:xfrm>
            <a:off x="1227018" y="6328430"/>
            <a:ext cx="9144000" cy="261610"/>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1200"/>
              </a:spcAft>
              <a:buClrTx/>
              <a:buSzPct val="150000"/>
              <a:buFontTx/>
              <a:buNone/>
              <a:tabLst/>
              <a:defRPr/>
            </a:pPr>
            <a:r>
              <a:rPr kumimoji="0" lang="cs-CZ" altLang="cs-CZ" sz="1100" b="0" i="0" u="sng" strike="noStrike" kern="1200" cap="none" spc="0" normalizeH="0" baseline="0" noProof="0">
                <a:ln>
                  <a:noFill/>
                </a:ln>
                <a:solidFill>
                  <a:srgbClr val="000000"/>
                </a:solidFill>
                <a:effectLst/>
                <a:uLnTx/>
                <a:uFillTx/>
                <a:latin typeface="Calibri" panose="020F0502020204030204"/>
                <a:ea typeface="+mn-ea"/>
                <a:cs typeface="Arial" pitchFamily="34" charset="0"/>
              </a:rPr>
              <a:t>Počet očkovaných v daném roce odpovídá pacientům, kteří v daném roce dosáhli 13 let a byli očkováni v daném nebo následujícím kalendářním roce.</a:t>
            </a:r>
          </a:p>
        </p:txBody>
      </p:sp>
      <p:sp>
        <p:nvSpPr>
          <p:cNvPr id="103" name="TextBox 9">
            <a:extLst>
              <a:ext uri="{FF2B5EF4-FFF2-40B4-BE49-F238E27FC236}">
                <a16:creationId xmlns:a16="http://schemas.microsoft.com/office/drawing/2014/main" id="{95F30CAE-DBB8-462D-AE47-CC51FD1E96C5}"/>
              </a:ext>
            </a:extLst>
          </p:cNvPr>
          <p:cNvSpPr txBox="1"/>
          <p:nvPr/>
        </p:nvSpPr>
        <p:spPr>
          <a:xfrm>
            <a:off x="1906816" y="1578546"/>
            <a:ext cx="399108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Podíl </a:t>
            </a:r>
            <a:r>
              <a:rPr kumimoji="0" lang="cs-CZ" sz="1600" b="1"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primovakcinovaných</a:t>
            </a:r>
            <a:r>
              <a:rPr kumimoji="0" lang="cs-CZ" sz="1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pacientek vzhledem k populaci žen ve věku 13 let (%)</a:t>
            </a:r>
          </a:p>
        </p:txBody>
      </p:sp>
      <p:sp>
        <p:nvSpPr>
          <p:cNvPr id="104" name="TextBox 9">
            <a:extLst>
              <a:ext uri="{FF2B5EF4-FFF2-40B4-BE49-F238E27FC236}">
                <a16:creationId xmlns:a16="http://schemas.microsoft.com/office/drawing/2014/main" id="{D63D0602-A95B-4693-9FCF-3A52D03459D9}"/>
              </a:ext>
            </a:extLst>
          </p:cNvPr>
          <p:cNvSpPr txBox="1"/>
          <p:nvPr/>
        </p:nvSpPr>
        <p:spPr>
          <a:xfrm>
            <a:off x="1227018" y="2218589"/>
            <a:ext cx="121669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94" name="Chart 4">
            <a:extLst>
              <a:ext uri="{FF2B5EF4-FFF2-40B4-BE49-F238E27FC236}">
                <a16:creationId xmlns:a16="http://schemas.microsoft.com/office/drawing/2014/main" id="{5BF77278-9C26-4E14-98E2-3DF5C3D13C96}"/>
              </a:ext>
            </a:extLst>
          </p:cNvPr>
          <p:cNvGraphicFramePr/>
          <p:nvPr>
            <p:custDataLst>
              <p:tags r:id="rId2"/>
            </p:custDataLst>
          </p:nvPr>
        </p:nvGraphicFramePr>
        <p:xfrm>
          <a:off x="1227018" y="2174740"/>
          <a:ext cx="4127284" cy="4062220"/>
        </p:xfrm>
        <a:graphic>
          <a:graphicData uri="http://schemas.openxmlformats.org/drawingml/2006/chart">
            <c:chart xmlns:c="http://schemas.openxmlformats.org/drawingml/2006/chart" xmlns:r="http://schemas.openxmlformats.org/officeDocument/2006/relationships" r:id="rId8"/>
          </a:graphicData>
        </a:graphic>
      </p:graphicFrame>
      <p:sp>
        <p:nvSpPr>
          <p:cNvPr id="2" name="TextovéPole 1">
            <a:extLst>
              <a:ext uri="{FF2B5EF4-FFF2-40B4-BE49-F238E27FC236}">
                <a16:creationId xmlns:a16="http://schemas.microsoft.com/office/drawing/2014/main" id="{59A151ED-DE31-3B67-ADA4-222239CA54FF}"/>
              </a:ext>
            </a:extLst>
          </p:cNvPr>
          <p:cNvSpPr txBox="1"/>
          <p:nvPr/>
        </p:nvSpPr>
        <p:spPr>
          <a:xfrm>
            <a:off x="807733" y="979204"/>
            <a:ext cx="200006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DÍVKY</a:t>
            </a:r>
          </a:p>
        </p:txBody>
      </p:sp>
      <p:sp>
        <p:nvSpPr>
          <p:cNvPr id="3" name="TextovéPole 2">
            <a:extLst>
              <a:ext uri="{FF2B5EF4-FFF2-40B4-BE49-F238E27FC236}">
                <a16:creationId xmlns:a16="http://schemas.microsoft.com/office/drawing/2014/main" id="{FDFAEC59-F388-5A72-1686-F2ECE5096020}"/>
              </a:ext>
            </a:extLst>
          </p:cNvPr>
          <p:cNvSpPr txBox="1"/>
          <p:nvPr/>
        </p:nvSpPr>
        <p:spPr>
          <a:xfrm>
            <a:off x="6096000" y="946951"/>
            <a:ext cx="251219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CHLAPCI</a:t>
            </a:r>
          </a:p>
        </p:txBody>
      </p:sp>
      <p:sp>
        <p:nvSpPr>
          <p:cNvPr id="4" name="TextBox 9">
            <a:extLst>
              <a:ext uri="{FF2B5EF4-FFF2-40B4-BE49-F238E27FC236}">
                <a16:creationId xmlns:a16="http://schemas.microsoft.com/office/drawing/2014/main" id="{D11BB0F9-56BE-245C-16EC-BCD2F27C2F1F}"/>
              </a:ext>
            </a:extLst>
          </p:cNvPr>
          <p:cNvSpPr txBox="1"/>
          <p:nvPr/>
        </p:nvSpPr>
        <p:spPr>
          <a:xfrm>
            <a:off x="7490022" y="1576502"/>
            <a:ext cx="435305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Podíl </a:t>
            </a:r>
            <a:r>
              <a:rPr kumimoji="0" lang="cs-CZ" sz="1600" b="1"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primovakcinovaných</a:t>
            </a:r>
            <a:r>
              <a:rPr kumimoji="0" lang="cs-CZ" sz="1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chlapců vzhledem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k populaci mužů ve věku 13 let (%)</a:t>
            </a:r>
          </a:p>
        </p:txBody>
      </p:sp>
      <p:sp>
        <p:nvSpPr>
          <p:cNvPr id="5" name="TextBox 9">
            <a:extLst>
              <a:ext uri="{FF2B5EF4-FFF2-40B4-BE49-F238E27FC236}">
                <a16:creationId xmlns:a16="http://schemas.microsoft.com/office/drawing/2014/main" id="{4B14371B-1956-652D-9290-395374FDF50B}"/>
              </a:ext>
            </a:extLst>
          </p:cNvPr>
          <p:cNvSpPr txBox="1"/>
          <p:nvPr/>
        </p:nvSpPr>
        <p:spPr>
          <a:xfrm>
            <a:off x="6879492" y="2217197"/>
            <a:ext cx="121669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6" name="Chart 4">
            <a:extLst>
              <a:ext uri="{FF2B5EF4-FFF2-40B4-BE49-F238E27FC236}">
                <a16:creationId xmlns:a16="http://schemas.microsoft.com/office/drawing/2014/main" id="{32635D1E-7FCD-40B7-DA7E-5DDF6D874A19}"/>
              </a:ext>
            </a:extLst>
          </p:cNvPr>
          <p:cNvGraphicFramePr/>
          <p:nvPr>
            <p:custDataLst>
              <p:tags r:id="rId3"/>
            </p:custDataLst>
          </p:nvPr>
        </p:nvGraphicFramePr>
        <p:xfrm>
          <a:off x="7050427" y="2217197"/>
          <a:ext cx="4127284" cy="4062220"/>
        </p:xfrm>
        <a:graphic>
          <a:graphicData uri="http://schemas.openxmlformats.org/drawingml/2006/chart">
            <c:chart xmlns:c="http://schemas.openxmlformats.org/drawingml/2006/chart" xmlns:r="http://schemas.openxmlformats.org/officeDocument/2006/relationships" r:id="rId9"/>
          </a:graphicData>
        </a:graphic>
      </p:graphicFrame>
      <p:sp>
        <p:nvSpPr>
          <p:cNvPr id="7" name="TextovéPole 6">
            <a:extLst>
              <a:ext uri="{FF2B5EF4-FFF2-40B4-BE49-F238E27FC236}">
                <a16:creationId xmlns:a16="http://schemas.microsoft.com/office/drawing/2014/main" id="{22ED0E6C-EA51-CC20-1EE9-71BA75C16EA7}"/>
              </a:ext>
            </a:extLst>
          </p:cNvPr>
          <p:cNvSpPr txBox="1"/>
          <p:nvPr>
            <p:custDataLst>
              <p:tags r:id="rId4"/>
            </p:custDataLst>
          </p:nvPr>
        </p:nvSpPr>
        <p:spPr>
          <a:xfrm>
            <a:off x="1227018" y="6109879"/>
            <a:ext cx="484222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srgbClr val="DDDCE0">
                    <a:lumMod val="10000"/>
                  </a:srgbClr>
                </a:solidFill>
                <a:effectLst/>
                <a:uLnTx/>
                <a:uFillTx/>
                <a:latin typeface="Calibri" panose="020F0502020204030204"/>
                <a:ea typeface="+mn-ea"/>
                <a:cs typeface="+mn-cs"/>
              </a:rPr>
              <a:t>Bydliště neznámo v případě </a:t>
            </a:r>
            <a:r>
              <a:rPr lang="cs-CZ" sz="1200" kern="0">
                <a:solidFill>
                  <a:srgbClr val="DDDCE0">
                    <a:lumMod val="10000"/>
                  </a:srgbClr>
                </a:solidFill>
                <a:latin typeface="Calibri" panose="020F0502020204030204"/>
              </a:rPr>
              <a:t>1 412</a:t>
            </a:r>
            <a:r>
              <a:rPr kumimoji="0" lang="cs-CZ" sz="1200" b="0" i="0" u="none" strike="noStrike" kern="0" cap="none" spc="0" normalizeH="0" baseline="0" noProof="0">
                <a:ln>
                  <a:noFill/>
                </a:ln>
                <a:solidFill>
                  <a:srgbClr val="DDDCE0">
                    <a:lumMod val="10000"/>
                  </a:srgbClr>
                </a:solidFill>
                <a:effectLst/>
                <a:uLnTx/>
                <a:uFillTx/>
                <a:latin typeface="Calibri" panose="020F0502020204030204"/>
                <a:ea typeface="+mn-ea"/>
                <a:cs typeface="+mn-cs"/>
              </a:rPr>
              <a:t> pacientů</a:t>
            </a:r>
          </a:p>
        </p:txBody>
      </p:sp>
      <p:sp>
        <p:nvSpPr>
          <p:cNvPr id="8" name="TextovéPole 7">
            <a:extLst>
              <a:ext uri="{FF2B5EF4-FFF2-40B4-BE49-F238E27FC236}">
                <a16:creationId xmlns:a16="http://schemas.microsoft.com/office/drawing/2014/main" id="{2C68955C-1428-E17F-CD54-BDA9853B4B89}"/>
              </a:ext>
            </a:extLst>
          </p:cNvPr>
          <p:cNvSpPr txBox="1"/>
          <p:nvPr>
            <p:custDataLst>
              <p:tags r:id="rId5"/>
            </p:custDataLst>
          </p:nvPr>
        </p:nvSpPr>
        <p:spPr>
          <a:xfrm>
            <a:off x="6879492" y="6109879"/>
            <a:ext cx="484222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a:ln>
                  <a:noFill/>
                </a:ln>
                <a:solidFill>
                  <a:srgbClr val="DDDCE0">
                    <a:lumMod val="10000"/>
                  </a:srgbClr>
                </a:solidFill>
                <a:effectLst/>
                <a:uLnTx/>
                <a:uFillTx/>
                <a:latin typeface="Calibri" panose="020F0502020204030204"/>
                <a:ea typeface="+mn-ea"/>
                <a:cs typeface="+mn-cs"/>
              </a:rPr>
              <a:t>Bydliště neznámo v případě </a:t>
            </a:r>
            <a:r>
              <a:rPr lang="cs-CZ" sz="1200" kern="0">
                <a:solidFill>
                  <a:srgbClr val="DDDCE0">
                    <a:lumMod val="10000"/>
                  </a:srgbClr>
                </a:solidFill>
                <a:latin typeface="Calibri" panose="020F0502020204030204"/>
              </a:rPr>
              <a:t>1 410</a:t>
            </a:r>
            <a:r>
              <a:rPr kumimoji="0" lang="cs-CZ" sz="1200" b="0" i="0" u="none" strike="noStrike" kern="0" cap="none" spc="0" normalizeH="0" baseline="0" noProof="0">
                <a:ln>
                  <a:noFill/>
                </a:ln>
                <a:solidFill>
                  <a:srgbClr val="DDDCE0">
                    <a:lumMod val="10000"/>
                  </a:srgbClr>
                </a:solidFill>
                <a:effectLst/>
                <a:uLnTx/>
                <a:uFillTx/>
                <a:latin typeface="Calibri" panose="020F0502020204030204"/>
                <a:ea typeface="+mn-ea"/>
                <a:cs typeface="+mn-cs"/>
              </a:rPr>
              <a:t> pacientů</a:t>
            </a:r>
          </a:p>
        </p:txBody>
      </p:sp>
    </p:spTree>
    <p:extLst>
      <p:ext uri="{BB962C8B-B14F-4D97-AF65-F5344CB8AC3E}">
        <p14:creationId xmlns:p14="http://schemas.microsoft.com/office/powerpoint/2010/main" val="91904092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A3F08B-8B03-C2F4-2CB9-F2E6B4C6A9E0}"/>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A730492D-131C-7AF8-6064-5D0A6FC10C5E}"/>
              </a:ext>
            </a:extLst>
          </p:cNvPr>
          <p:cNvSpPr/>
          <p:nvPr/>
        </p:nvSpPr>
        <p:spPr>
          <a:xfrm>
            <a:off x="5238749" y="4727865"/>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47F150C6-DB60-90BD-CC77-20926F9762BF}"/>
              </a:ext>
            </a:extLst>
          </p:cNvPr>
          <p:cNvSpPr txBox="1"/>
          <p:nvPr/>
        </p:nvSpPr>
        <p:spPr>
          <a:xfrm>
            <a:off x="840813" y="1519375"/>
            <a:ext cx="10219425" cy="280076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Podpora zdravotní gramotnosti a prevence ve všech jejích formách</a:t>
            </a: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b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br>
            <a:r>
              <a:rPr kumimoji="0" lang="cs-CZ" sz="4400" b="1" i="0" u="none" strike="noStrike" kern="1200" cap="none" spc="0" normalizeH="0" baseline="0" noProof="0">
                <a:ln>
                  <a:noFill/>
                </a:ln>
                <a:solidFill>
                  <a:srgbClr val="D71440"/>
                </a:solidFill>
                <a:effectLst/>
                <a:uLnTx/>
                <a:uFillTx/>
                <a:latin typeface="Calibri" panose="020F0502020204030204" pitchFamily="34" charset="0"/>
                <a:ea typeface="+mn-ea"/>
                <a:cs typeface="Calibri" panose="020F0502020204030204" pitchFamily="34" charset="0"/>
              </a:rPr>
              <a:t>….. Jde i o duševní zdraví </a:t>
            </a:r>
            <a:endParaRPr kumimoji="0" lang="cs-CZ" sz="4400" b="0" i="0" u="none" strike="noStrike" kern="1200" cap="none" spc="0" normalizeH="0" baseline="0" noProof="0">
              <a:ln>
                <a:noFill/>
              </a:ln>
              <a:solidFill>
                <a:srgbClr val="D7144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577828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2C9509-4723-21BF-B72C-3D4B4B09CCC4}"/>
            </a:ext>
          </a:extLst>
        </p:cNvPr>
        <p:cNvGrpSpPr/>
        <p:nvPr/>
      </p:nvGrpSpPr>
      <p:grpSpPr>
        <a:xfrm>
          <a:off x="0" y="0"/>
          <a:ext cx="0" cy="0"/>
          <a:chOff x="0" y="0"/>
          <a:chExt cx="0" cy="0"/>
        </a:xfrm>
      </p:grpSpPr>
      <p:graphicFrame>
        <p:nvGraphicFramePr>
          <p:cNvPr id="2" name="Tabulka 1">
            <a:extLst>
              <a:ext uri="{FF2B5EF4-FFF2-40B4-BE49-F238E27FC236}">
                <a16:creationId xmlns:a16="http://schemas.microsoft.com/office/drawing/2014/main" id="{34F74C80-0A3B-FF39-7439-2A3E41272FDF}"/>
              </a:ext>
            </a:extLst>
          </p:cNvPr>
          <p:cNvGraphicFramePr>
            <a:graphicFrameLocks noGrp="1"/>
          </p:cNvGraphicFramePr>
          <p:nvPr>
            <p:custDataLst>
              <p:tags r:id="rId1"/>
            </p:custDataLst>
          </p:nvPr>
        </p:nvGraphicFramePr>
        <p:xfrm>
          <a:off x="161876" y="1062603"/>
          <a:ext cx="11483982" cy="2530199"/>
        </p:xfrm>
        <a:graphic>
          <a:graphicData uri="http://schemas.openxmlformats.org/drawingml/2006/table">
            <a:tbl>
              <a:tblPr/>
              <a:tblGrid>
                <a:gridCol w="6314058">
                  <a:extLst>
                    <a:ext uri="{9D8B030D-6E8A-4147-A177-3AD203B41FA5}">
                      <a16:colId xmlns:a16="http://schemas.microsoft.com/office/drawing/2014/main" val="3240371422"/>
                    </a:ext>
                  </a:extLst>
                </a:gridCol>
                <a:gridCol w="1155480">
                  <a:extLst>
                    <a:ext uri="{9D8B030D-6E8A-4147-A177-3AD203B41FA5}">
                      <a16:colId xmlns:a16="http://schemas.microsoft.com/office/drawing/2014/main" val="1692491928"/>
                    </a:ext>
                  </a:extLst>
                </a:gridCol>
                <a:gridCol w="1338148">
                  <a:extLst>
                    <a:ext uri="{9D8B030D-6E8A-4147-A177-3AD203B41FA5}">
                      <a16:colId xmlns:a16="http://schemas.microsoft.com/office/drawing/2014/main" val="3217417136"/>
                    </a:ext>
                  </a:extLst>
                </a:gridCol>
                <a:gridCol w="1338148">
                  <a:extLst>
                    <a:ext uri="{9D8B030D-6E8A-4147-A177-3AD203B41FA5}">
                      <a16:colId xmlns:a16="http://schemas.microsoft.com/office/drawing/2014/main" val="4170971146"/>
                    </a:ext>
                  </a:extLst>
                </a:gridCol>
                <a:gridCol w="1338148">
                  <a:extLst>
                    <a:ext uri="{9D8B030D-6E8A-4147-A177-3AD203B41FA5}">
                      <a16:colId xmlns:a16="http://schemas.microsoft.com/office/drawing/2014/main" val="3321249052"/>
                    </a:ext>
                  </a:extLst>
                </a:gridCol>
              </a:tblGrid>
              <a:tr h="216563">
                <a:tc rowSpan="2">
                  <a:txBody>
                    <a:bodyPr/>
                    <a:lstStyle/>
                    <a:p>
                      <a:pPr algn="l" fontAlgn="b"/>
                      <a:r>
                        <a:rPr lang="cs-CZ" sz="1600" b="1" i="0" u="none" strike="noStrike">
                          <a:solidFill>
                            <a:srgbClr val="FFFFFF"/>
                          </a:solidFill>
                          <a:effectLst/>
                          <a:latin typeface="Calibri" panose="020F0502020204030204" pitchFamily="34" charset="0"/>
                        </a:rPr>
                        <a:t>Liberecký kraj: rok 2024</a:t>
                      </a:r>
                    </a:p>
                  </a:txBody>
                  <a:tcPr marL="9525" marR="9525" marT="9525" marB="0" anchor="b">
                    <a:lnL>
                      <a:noFill/>
                    </a:lnL>
                    <a:lnR>
                      <a:noFill/>
                    </a:lnR>
                    <a:lnT>
                      <a:noFill/>
                    </a:lnT>
                    <a:lnB>
                      <a:noFill/>
                    </a:lnB>
                    <a:solidFill>
                      <a:srgbClr val="2F75B5"/>
                    </a:solidFill>
                  </a:tcPr>
                </a:tc>
                <a:tc gridSpan="2">
                  <a:txBody>
                    <a:bodyPr/>
                    <a:lstStyle/>
                    <a:p>
                      <a:pPr algn="ctr" fontAlgn="b"/>
                      <a:r>
                        <a:rPr lang="cs-CZ" sz="1600" b="1" i="0" u="none" strike="noStrike">
                          <a:solidFill>
                            <a:srgbClr val="FFFFFF"/>
                          </a:solidFill>
                          <a:effectLst/>
                          <a:latin typeface="Calibri" panose="020F0502020204030204" pitchFamily="34" charset="0"/>
                        </a:rPr>
                        <a:t>Absolutní počty</a:t>
                      </a:r>
                    </a:p>
                  </a:txBody>
                  <a:tcPr marL="9525" marR="9525" marT="9525" marB="0" anchor="b">
                    <a:lnL>
                      <a:noFill/>
                    </a:lnL>
                    <a:lnR>
                      <a:noFill/>
                    </a:lnR>
                    <a:lnT>
                      <a:noFill/>
                    </a:lnT>
                    <a:lnB>
                      <a:noFill/>
                    </a:lnB>
                    <a:solidFill>
                      <a:srgbClr val="2F75B5"/>
                    </a:solidFill>
                  </a:tcPr>
                </a:tc>
                <a:tc hMerge="1">
                  <a:txBody>
                    <a:bodyPr/>
                    <a:lstStyle/>
                    <a:p>
                      <a:pPr algn="ctr" fontAlgn="b"/>
                      <a:endParaRPr lang="cs-CZ" sz="1600" b="1" i="0" u="none" strike="noStrike">
                        <a:solidFill>
                          <a:srgbClr val="FFFFFF"/>
                        </a:solidFill>
                        <a:effectLst/>
                        <a:latin typeface="Calibri" panose="020F0502020204030204" pitchFamily="34" charset="0"/>
                      </a:endParaRPr>
                    </a:p>
                  </a:txBody>
                  <a:tcPr marL="9525" marR="9525" marT="9525" marB="0" anchor="b">
                    <a:lnL>
                      <a:noFill/>
                    </a:lnL>
                    <a:lnR>
                      <a:noFill/>
                    </a:lnR>
                    <a:lnT>
                      <a:noFill/>
                    </a:lnT>
                    <a:lnB>
                      <a:noFill/>
                    </a:lnB>
                    <a:solidFill>
                      <a:srgbClr val="2F75B5"/>
                    </a:solidFill>
                  </a:tcPr>
                </a:tc>
                <a:tc gridSpan="2">
                  <a:txBody>
                    <a:bodyPr/>
                    <a:lstStyle/>
                    <a:p>
                      <a:pPr algn="ctr" fontAlgn="b"/>
                      <a:r>
                        <a:rPr lang="cs-CZ" sz="1600" b="1" i="0" u="none" strike="noStrike">
                          <a:solidFill>
                            <a:srgbClr val="FFFFFF"/>
                          </a:solidFill>
                          <a:effectLst/>
                          <a:latin typeface="Calibri" panose="020F0502020204030204" pitchFamily="34" charset="0"/>
                        </a:rPr>
                        <a:t>Přepočet na 100 000 ob.</a:t>
                      </a:r>
                    </a:p>
                  </a:txBody>
                  <a:tcPr marL="9525" marR="9525" marT="9525" marB="0" anchor="b">
                    <a:lnL>
                      <a:noFill/>
                    </a:lnL>
                    <a:lnR>
                      <a:noFill/>
                    </a:lnR>
                    <a:lnT>
                      <a:noFill/>
                    </a:lnT>
                    <a:lnB>
                      <a:noFill/>
                    </a:lnB>
                    <a:solidFill>
                      <a:srgbClr val="2F75B5"/>
                    </a:solidFill>
                  </a:tcPr>
                </a:tc>
                <a:tc hMerge="1">
                  <a:txBody>
                    <a:bodyPr/>
                    <a:lstStyle/>
                    <a:p>
                      <a:pPr algn="ctr" fontAlgn="b"/>
                      <a:endParaRPr lang="cs-CZ" sz="1600" b="1" i="0" u="none" strike="noStrike">
                        <a:solidFill>
                          <a:srgbClr val="FFFFFF"/>
                        </a:solidFill>
                        <a:effectLst/>
                        <a:latin typeface="Calibri" panose="020F0502020204030204" pitchFamily="34" charset="0"/>
                      </a:endParaRPr>
                    </a:p>
                  </a:txBody>
                  <a:tcPr marL="9525" marR="9525" marT="9525" marB="0" anchor="b">
                    <a:lnL>
                      <a:noFill/>
                    </a:lnL>
                    <a:lnR>
                      <a:noFill/>
                    </a:lnR>
                    <a:lnT>
                      <a:noFill/>
                    </a:lnT>
                    <a:lnB>
                      <a:noFill/>
                    </a:lnB>
                    <a:solidFill>
                      <a:srgbClr val="2F75B5"/>
                    </a:solidFill>
                  </a:tcPr>
                </a:tc>
                <a:extLst>
                  <a:ext uri="{0D108BD9-81ED-4DB2-BD59-A6C34878D82A}">
                    <a16:rowId xmlns:a16="http://schemas.microsoft.com/office/drawing/2014/main" val="4242624905"/>
                  </a:ext>
                </a:extLst>
              </a:tr>
              <a:tr h="216563">
                <a:tc vMerge="1">
                  <a:txBody>
                    <a:bodyPr/>
                    <a:lstStyle/>
                    <a:p>
                      <a:pPr algn="l" fontAlgn="b"/>
                      <a:r>
                        <a:rPr lang="cs-CZ" sz="1600" b="1" i="0" u="none" strike="noStrike">
                          <a:solidFill>
                            <a:srgbClr val="FFFFFF"/>
                          </a:solidFill>
                          <a:effectLst/>
                          <a:latin typeface="Calibri" panose="020F0502020204030204" pitchFamily="34" charset="0"/>
                        </a:rPr>
                        <a:t>Česká republika: rok 2021</a:t>
                      </a:r>
                    </a:p>
                  </a:txBody>
                  <a:tcPr marL="9525" marR="9525" marT="9525" marB="0" anchor="b">
                    <a:lnL>
                      <a:noFill/>
                    </a:lnL>
                    <a:lnR>
                      <a:noFill/>
                    </a:lnR>
                    <a:lnT>
                      <a:noFill/>
                    </a:lnT>
                    <a:lnB>
                      <a:noFill/>
                    </a:lnB>
                    <a:solidFill>
                      <a:srgbClr val="2F75B5"/>
                    </a:solidFill>
                  </a:tcPr>
                </a:tc>
                <a:tc>
                  <a:txBody>
                    <a:bodyPr/>
                    <a:lstStyle/>
                    <a:p>
                      <a:pPr algn="ctr" fontAlgn="b"/>
                      <a:r>
                        <a:rPr lang="cs-CZ" sz="1600" b="1" i="0" u="none" strike="noStrike">
                          <a:solidFill>
                            <a:srgbClr val="FFFFFF"/>
                          </a:solidFill>
                          <a:effectLst/>
                          <a:latin typeface="Calibri" panose="020F0502020204030204" pitchFamily="34" charset="0"/>
                        </a:rPr>
                        <a:t>Dospělí</a:t>
                      </a:r>
                    </a:p>
                  </a:txBody>
                  <a:tcPr marL="9525" marR="9525" marT="9525" marB="0" anchor="b">
                    <a:lnL>
                      <a:noFill/>
                    </a:lnL>
                    <a:lnR>
                      <a:noFill/>
                    </a:lnR>
                    <a:lnT>
                      <a:noFill/>
                    </a:lnT>
                    <a:lnB>
                      <a:noFill/>
                    </a:lnB>
                    <a:solidFill>
                      <a:srgbClr val="2F75B5"/>
                    </a:solidFill>
                  </a:tcPr>
                </a:tc>
                <a:tc>
                  <a:txBody>
                    <a:bodyPr/>
                    <a:lstStyle/>
                    <a:p>
                      <a:pPr algn="ctr" fontAlgn="b"/>
                      <a:r>
                        <a:rPr lang="cs-CZ" sz="1600" b="1" i="0" u="none" strike="noStrike">
                          <a:solidFill>
                            <a:srgbClr val="FFFFFF"/>
                          </a:solidFill>
                          <a:effectLst/>
                          <a:latin typeface="Calibri" panose="020F0502020204030204" pitchFamily="34" charset="0"/>
                        </a:rPr>
                        <a:t>Děti a mladiství</a:t>
                      </a:r>
                    </a:p>
                  </a:txBody>
                  <a:tcPr marL="9525" marR="9525" marT="9525" marB="0" anchor="b">
                    <a:lnL>
                      <a:noFill/>
                    </a:lnL>
                    <a:lnR>
                      <a:noFill/>
                    </a:lnR>
                    <a:lnT>
                      <a:noFill/>
                    </a:lnT>
                    <a:lnB>
                      <a:noFill/>
                    </a:lnB>
                    <a:solidFill>
                      <a:srgbClr val="2F75B5"/>
                    </a:solidFill>
                  </a:tcPr>
                </a:tc>
                <a:tc>
                  <a:txBody>
                    <a:bodyPr/>
                    <a:lstStyle/>
                    <a:p>
                      <a:pPr algn="ctr" fontAlgn="b"/>
                      <a:r>
                        <a:rPr lang="cs-CZ" sz="1600" b="1" i="0" u="none" strike="noStrike">
                          <a:solidFill>
                            <a:srgbClr val="FFFFFF"/>
                          </a:solidFill>
                          <a:effectLst/>
                          <a:latin typeface="Calibri" panose="020F0502020204030204" pitchFamily="34" charset="0"/>
                        </a:rPr>
                        <a:t>Dospělí</a:t>
                      </a:r>
                    </a:p>
                  </a:txBody>
                  <a:tcPr marL="9525" marR="9525" marT="9525" marB="0" anchor="b">
                    <a:lnL>
                      <a:noFill/>
                    </a:lnL>
                    <a:lnR>
                      <a:noFill/>
                    </a:lnR>
                    <a:lnT>
                      <a:noFill/>
                    </a:lnT>
                    <a:lnB>
                      <a:noFill/>
                    </a:lnB>
                    <a:solidFill>
                      <a:srgbClr val="2F75B5"/>
                    </a:solidFill>
                  </a:tcPr>
                </a:tc>
                <a:tc>
                  <a:txBody>
                    <a:bodyPr/>
                    <a:lstStyle/>
                    <a:p>
                      <a:pPr algn="ctr" fontAlgn="b"/>
                      <a:r>
                        <a:rPr lang="cs-CZ" sz="1600" b="1" i="0" u="none" strike="noStrike">
                          <a:solidFill>
                            <a:srgbClr val="FFFFFF"/>
                          </a:solidFill>
                          <a:effectLst/>
                          <a:latin typeface="Calibri" panose="020F0502020204030204" pitchFamily="34" charset="0"/>
                        </a:rPr>
                        <a:t>Děti a mladiství</a:t>
                      </a:r>
                    </a:p>
                  </a:txBody>
                  <a:tcPr marL="9525" marR="9525" marT="9525" marB="0" anchor="b">
                    <a:lnL>
                      <a:noFill/>
                    </a:lnL>
                    <a:lnR>
                      <a:noFill/>
                    </a:lnR>
                    <a:lnT>
                      <a:noFill/>
                    </a:lnT>
                    <a:lnB>
                      <a:noFill/>
                    </a:lnB>
                    <a:solidFill>
                      <a:srgbClr val="2F75B5"/>
                    </a:solidFill>
                  </a:tcPr>
                </a:tc>
                <a:extLst>
                  <a:ext uri="{0D108BD9-81ED-4DB2-BD59-A6C34878D82A}">
                    <a16:rowId xmlns:a16="http://schemas.microsoft.com/office/drawing/2014/main" val="100150648"/>
                  </a:ext>
                </a:extLst>
              </a:tr>
              <a:tr h="216563">
                <a:tc>
                  <a:txBody>
                    <a:bodyPr/>
                    <a:lstStyle/>
                    <a:p>
                      <a:pPr algn="l" fontAlgn="b"/>
                      <a:r>
                        <a:rPr lang="cs-CZ" sz="1600" b="0" i="0" u="none" strike="noStrike">
                          <a:solidFill>
                            <a:srgbClr val="000000"/>
                          </a:solidFill>
                          <a:effectLst/>
                          <a:latin typeface="Calibri" panose="020F0502020204030204" pitchFamily="34" charset="0"/>
                        </a:rPr>
                        <a:t>Pacienti v péči ZZ psychiatrické péče</a:t>
                      </a:r>
                    </a:p>
                  </a:txBody>
                  <a:tcPr marL="9525" marR="9525" marT="9525" marB="0" anchor="b">
                    <a:lnL>
                      <a:noFill/>
                    </a:lnL>
                    <a:lnR>
                      <a:noFill/>
                    </a:lnR>
                    <a:lnT>
                      <a:noFill/>
                    </a:lnT>
                    <a:lnB>
                      <a:noFill/>
                    </a:lnB>
                    <a:solidFill>
                      <a:srgbClr val="FFFFFF"/>
                    </a:solidFill>
                  </a:tcPr>
                </a:tc>
                <a:tc>
                  <a:txBody>
                    <a:bodyPr/>
                    <a:lstStyle/>
                    <a:p>
                      <a:pPr algn="r" fontAlgn="b"/>
                      <a:r>
                        <a:rPr lang="cs-CZ" sz="2400" b="1" i="0" u="none" strike="noStrike">
                          <a:solidFill>
                            <a:schemeClr val="bg1"/>
                          </a:solidFill>
                          <a:effectLst/>
                          <a:latin typeface="Calibri" panose="020F0502020204030204" pitchFamily="34" charset="0"/>
                        </a:rPr>
                        <a:t>20 292</a:t>
                      </a:r>
                    </a:p>
                  </a:txBody>
                  <a:tcPr marL="7620" marR="7620" marT="7620" marB="0" anchor="ctr">
                    <a:lnL>
                      <a:noFill/>
                    </a:lnL>
                    <a:lnR>
                      <a:noFill/>
                    </a:lnR>
                    <a:lnT>
                      <a:noFill/>
                    </a:lnT>
                    <a:lnB>
                      <a:noFill/>
                    </a:lnB>
                    <a:solidFill>
                      <a:srgbClr val="FF0000"/>
                    </a:solidFill>
                  </a:tcPr>
                </a:tc>
                <a:tc>
                  <a:txBody>
                    <a:bodyPr/>
                    <a:lstStyle/>
                    <a:p>
                      <a:pPr algn="r" fontAlgn="b"/>
                      <a:r>
                        <a:rPr lang="cs-CZ" sz="2400" b="1" i="0" u="none" strike="noStrike">
                          <a:solidFill>
                            <a:schemeClr val="bg1"/>
                          </a:solidFill>
                          <a:effectLst/>
                          <a:latin typeface="Calibri" panose="020F0502020204030204" pitchFamily="34" charset="0"/>
                        </a:rPr>
                        <a:t>3 573</a:t>
                      </a:r>
                    </a:p>
                  </a:txBody>
                  <a:tcPr marL="7620" marR="7620" marT="7620" marB="0" anchor="ctr">
                    <a:lnL>
                      <a:noFill/>
                    </a:lnL>
                    <a:lnR>
                      <a:noFill/>
                    </a:lnR>
                    <a:lnT>
                      <a:noFill/>
                    </a:lnT>
                    <a:lnB>
                      <a:noFill/>
                    </a:lnB>
                    <a:solidFill>
                      <a:srgbClr val="FF0000"/>
                    </a:solidFill>
                  </a:tcPr>
                </a:tc>
                <a:tc>
                  <a:txBody>
                    <a:bodyPr/>
                    <a:lstStyle/>
                    <a:p>
                      <a:pPr algn="r" fontAlgn="b"/>
                      <a:r>
                        <a:rPr lang="cs-CZ" sz="1600" b="0" i="0" u="none" strike="noStrike">
                          <a:solidFill>
                            <a:srgbClr val="000000"/>
                          </a:solidFill>
                          <a:effectLst/>
                          <a:latin typeface="Calibri" panose="020F0502020204030204" pitchFamily="34" charset="0"/>
                        </a:rPr>
                        <a:t>5 745,6</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3 713,9</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2187595593"/>
                  </a:ext>
                </a:extLst>
              </a:tr>
              <a:tr h="216563">
                <a:tc>
                  <a:txBody>
                    <a:bodyPr/>
                    <a:lstStyle/>
                    <a:p>
                      <a:pPr algn="l" fontAlgn="b"/>
                      <a:r>
                        <a:rPr lang="cs-CZ" sz="1600" b="0" i="0" u="none" strike="noStrike">
                          <a:solidFill>
                            <a:srgbClr val="000000"/>
                          </a:solidFill>
                          <a:effectLst/>
                          <a:latin typeface="Calibri" panose="020F0502020204030204" pitchFamily="34" charset="0"/>
                        </a:rPr>
                        <a:t>Pacienti s vykázanými antidepresivy (N06A), kdekoli předepsanými</a:t>
                      </a:r>
                    </a:p>
                  </a:txBody>
                  <a:tcPr marL="9525" marR="9525" marT="9525" marB="0" anchor="b">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35 230</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1 565</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9 975,3</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1 626,7</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88886180"/>
                  </a:ext>
                </a:extLst>
              </a:tr>
              <a:tr h="216563">
                <a:tc>
                  <a:txBody>
                    <a:bodyPr/>
                    <a:lstStyle/>
                    <a:p>
                      <a:pPr algn="l" fontAlgn="b"/>
                      <a:r>
                        <a:rPr lang="cs-CZ" sz="1600" b="0" i="0" u="none" strike="noStrike">
                          <a:solidFill>
                            <a:srgbClr val="000000"/>
                          </a:solidFill>
                          <a:effectLst/>
                          <a:latin typeface="Calibri" panose="020F0502020204030204" pitchFamily="34" charset="0"/>
                        </a:rPr>
                        <a:t>Pacienti s vykázanými antipsychotiky (N05A), kdekoli předepsanými</a:t>
                      </a:r>
                    </a:p>
                  </a:txBody>
                  <a:tcPr marL="9525" marR="9525" marT="9525" marB="0" anchor="b">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10 292</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1 017</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2 914,2</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1 057,1</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2453801226"/>
                  </a:ext>
                </a:extLst>
              </a:tr>
              <a:tr h="21656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600" b="0" i="0" u="none" strike="noStrike">
                          <a:solidFill>
                            <a:srgbClr val="000000"/>
                          </a:solidFill>
                          <a:effectLst/>
                          <a:latin typeface="Calibri" panose="020F0502020204030204" pitchFamily="34" charset="0"/>
                        </a:rPr>
                        <a:t>Pacienti s vykázanými anxiolytiky (N05B), kdekoli předepsanými</a:t>
                      </a:r>
                    </a:p>
                  </a:txBody>
                  <a:tcPr marL="9525" marR="9525" marT="9525" marB="0" anchor="b">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22 646</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809</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6 412,2</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840,9</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3029946619"/>
                  </a:ext>
                </a:extLst>
              </a:tr>
              <a:tr h="21656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600" b="0" i="0" u="none" strike="noStrike">
                          <a:solidFill>
                            <a:srgbClr val="000000"/>
                          </a:solidFill>
                          <a:effectLst/>
                          <a:latin typeface="Calibri" panose="020F0502020204030204" pitchFamily="34" charset="0"/>
                        </a:rPr>
                        <a:t>Pacienti s vykázanými hypnotika, sedativy (N05C), kdekoli předepsanými</a:t>
                      </a:r>
                    </a:p>
                  </a:txBody>
                  <a:tcPr marL="9525" marR="9525" marT="9525" marB="0" anchor="b">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4 523</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432</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1 280,7</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449,0</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1770650400"/>
                  </a:ext>
                </a:extLst>
              </a:tr>
              <a:tr h="21656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600" b="0" i="0" u="none" strike="noStrike">
                          <a:solidFill>
                            <a:srgbClr val="000000"/>
                          </a:solidFill>
                          <a:effectLst/>
                          <a:latin typeface="Calibri" panose="020F0502020204030204" pitchFamily="34" charset="0"/>
                        </a:rPr>
                        <a:t>Pacienti s vykázanými stabilizátory nálady, kdekoli předepsanými</a:t>
                      </a:r>
                    </a:p>
                  </a:txBody>
                  <a:tcPr marL="9525" marR="9525" marT="9525" marB="0" anchor="b">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47 491</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1 189</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13 447,0</a:t>
                      </a:r>
                    </a:p>
                  </a:txBody>
                  <a:tcPr marL="7620" marR="7620" marT="7620" marB="0" anchor="ctr">
                    <a:lnL>
                      <a:noFill/>
                    </a:lnL>
                    <a:lnR>
                      <a:noFill/>
                    </a:lnR>
                    <a:lnT>
                      <a:noFill/>
                    </a:lnT>
                    <a:lnB>
                      <a:noFill/>
                    </a:lnB>
                    <a:solidFill>
                      <a:srgbClr val="FFFFFF"/>
                    </a:solidFill>
                  </a:tcPr>
                </a:tc>
                <a:tc>
                  <a:txBody>
                    <a:bodyPr/>
                    <a:lstStyle/>
                    <a:p>
                      <a:pPr algn="r" fontAlgn="b"/>
                      <a:r>
                        <a:rPr lang="cs-CZ" sz="1600" b="0" i="0" u="none" strike="noStrike">
                          <a:solidFill>
                            <a:srgbClr val="000000"/>
                          </a:solidFill>
                          <a:effectLst/>
                          <a:latin typeface="Calibri" panose="020F0502020204030204" pitchFamily="34" charset="0"/>
                        </a:rPr>
                        <a:t>1 235,9</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743920692"/>
                  </a:ext>
                </a:extLst>
              </a:tr>
              <a:tr h="383264">
                <a:tc>
                  <a:txBody>
                    <a:bodyPr/>
                    <a:lstStyle/>
                    <a:p>
                      <a:pPr algn="l" fontAlgn="b"/>
                      <a:r>
                        <a:rPr lang="cs-CZ" sz="1600" b="1" i="0" u="none" strike="noStrike">
                          <a:solidFill>
                            <a:srgbClr val="000000"/>
                          </a:solidFill>
                          <a:effectLst/>
                          <a:latin typeface="Calibri" panose="020F0502020204030204" pitchFamily="34" charset="0"/>
                        </a:rPr>
                        <a:t>Pacienti v ZZ psych. péče nebo vykázanými psych. léky</a:t>
                      </a:r>
                    </a:p>
                  </a:txBody>
                  <a:tcPr marL="9525" marR="9525" marT="9525" marB="0" anchor="b">
                    <a:lnL>
                      <a:noFill/>
                    </a:lnL>
                    <a:lnR>
                      <a:noFill/>
                    </a:lnR>
                    <a:lnT>
                      <a:noFill/>
                    </a:lnT>
                    <a:lnB>
                      <a:noFill/>
                    </a:lnB>
                    <a:solidFill>
                      <a:srgbClr val="FFFFFF"/>
                    </a:solidFill>
                  </a:tcPr>
                </a:tc>
                <a:tc>
                  <a:txBody>
                    <a:bodyPr/>
                    <a:lstStyle/>
                    <a:p>
                      <a:pPr algn="r" fontAlgn="b"/>
                      <a:r>
                        <a:rPr lang="cs-CZ" sz="1600" b="1" i="0" u="none" strike="noStrike" dirty="0">
                          <a:solidFill>
                            <a:srgbClr val="000000"/>
                          </a:solidFill>
                          <a:effectLst/>
                          <a:latin typeface="Calibri" panose="020F0502020204030204" pitchFamily="34" charset="0"/>
                        </a:rPr>
                        <a:t>87 824</a:t>
                      </a:r>
                    </a:p>
                  </a:txBody>
                  <a:tcPr marL="7620" marR="7620" marT="7620" marB="0" anchor="ctr">
                    <a:lnL>
                      <a:noFill/>
                    </a:lnL>
                    <a:lnR>
                      <a:noFill/>
                    </a:lnR>
                    <a:lnT>
                      <a:noFill/>
                    </a:lnT>
                    <a:lnB>
                      <a:noFill/>
                    </a:lnB>
                    <a:solidFill>
                      <a:srgbClr val="FFFFFF"/>
                    </a:solidFill>
                  </a:tcPr>
                </a:tc>
                <a:tc>
                  <a:txBody>
                    <a:bodyPr/>
                    <a:lstStyle/>
                    <a:p>
                      <a:pPr algn="r" fontAlgn="b"/>
                      <a:r>
                        <a:rPr lang="cs-CZ" sz="1600" b="1" i="0" u="none" strike="noStrike" dirty="0">
                          <a:solidFill>
                            <a:srgbClr val="000000"/>
                          </a:solidFill>
                          <a:effectLst/>
                          <a:latin typeface="Calibri" panose="020F0502020204030204" pitchFamily="34" charset="0"/>
                        </a:rPr>
                        <a:t>5 261</a:t>
                      </a:r>
                    </a:p>
                  </a:txBody>
                  <a:tcPr marL="7620" marR="7620" marT="7620" marB="0" anchor="ctr">
                    <a:lnL>
                      <a:noFill/>
                    </a:lnL>
                    <a:lnR>
                      <a:noFill/>
                    </a:lnR>
                    <a:lnT>
                      <a:noFill/>
                    </a:lnT>
                    <a:lnB>
                      <a:noFill/>
                    </a:lnB>
                    <a:solidFill>
                      <a:srgbClr val="FFFFFF"/>
                    </a:solidFill>
                  </a:tcPr>
                </a:tc>
                <a:tc>
                  <a:txBody>
                    <a:bodyPr/>
                    <a:lstStyle/>
                    <a:p>
                      <a:pPr algn="r" fontAlgn="b"/>
                      <a:r>
                        <a:rPr lang="cs-CZ" sz="1600" b="1" i="0" u="none" strike="noStrike" dirty="0">
                          <a:solidFill>
                            <a:srgbClr val="000000"/>
                          </a:solidFill>
                          <a:effectLst/>
                          <a:latin typeface="Calibri" panose="020F0502020204030204" pitchFamily="34" charset="0"/>
                        </a:rPr>
                        <a:t>24 867,2</a:t>
                      </a:r>
                    </a:p>
                  </a:txBody>
                  <a:tcPr marL="7620" marR="7620" marT="7620" marB="0" anchor="ctr">
                    <a:lnL>
                      <a:noFill/>
                    </a:lnL>
                    <a:lnR>
                      <a:noFill/>
                    </a:lnR>
                    <a:lnT>
                      <a:noFill/>
                    </a:lnT>
                    <a:lnB>
                      <a:noFill/>
                    </a:lnB>
                    <a:solidFill>
                      <a:srgbClr val="FFFFFF"/>
                    </a:solidFill>
                  </a:tcPr>
                </a:tc>
                <a:tc>
                  <a:txBody>
                    <a:bodyPr/>
                    <a:lstStyle/>
                    <a:p>
                      <a:pPr algn="r" fontAlgn="b"/>
                      <a:r>
                        <a:rPr lang="cs-CZ" sz="1600" b="1" i="0" u="none" strike="noStrike" dirty="0">
                          <a:solidFill>
                            <a:srgbClr val="000000"/>
                          </a:solidFill>
                          <a:effectLst/>
                          <a:latin typeface="Calibri" panose="020F0502020204030204" pitchFamily="34" charset="0"/>
                        </a:rPr>
                        <a:t>5 468,5</a:t>
                      </a:r>
                    </a:p>
                  </a:txBody>
                  <a:tcPr marL="7620" marR="7620" marT="7620" marB="0" anchor="ctr">
                    <a:lnL>
                      <a:noFill/>
                    </a:lnL>
                    <a:lnR>
                      <a:noFill/>
                    </a:lnR>
                    <a:lnT>
                      <a:noFill/>
                    </a:lnT>
                    <a:lnB>
                      <a:noFill/>
                    </a:lnB>
                    <a:solidFill>
                      <a:srgbClr val="FFFFFF"/>
                    </a:solidFill>
                  </a:tcPr>
                </a:tc>
                <a:extLst>
                  <a:ext uri="{0D108BD9-81ED-4DB2-BD59-A6C34878D82A}">
                    <a16:rowId xmlns:a16="http://schemas.microsoft.com/office/drawing/2014/main" val="301709725"/>
                  </a:ext>
                </a:extLst>
              </a:tr>
            </a:tbl>
          </a:graphicData>
        </a:graphic>
      </p:graphicFrame>
      <p:sp>
        <p:nvSpPr>
          <p:cNvPr id="4" name="TextovéPole 3">
            <a:extLst>
              <a:ext uri="{FF2B5EF4-FFF2-40B4-BE49-F238E27FC236}">
                <a16:creationId xmlns:a16="http://schemas.microsoft.com/office/drawing/2014/main" id="{5566361F-1342-22DC-82E5-40A76B59DD4B}"/>
              </a:ext>
            </a:extLst>
          </p:cNvPr>
          <p:cNvSpPr txBox="1"/>
          <p:nvPr>
            <p:custDataLst>
              <p:tags r:id="rId2"/>
            </p:custDataLst>
          </p:nvPr>
        </p:nvSpPr>
        <p:spPr>
          <a:xfrm>
            <a:off x="6100565" y="3100931"/>
            <a:ext cx="687977" cy="830997"/>
          </a:xfrm>
          <a:prstGeom prst="rect">
            <a:avLst/>
          </a:prstGeom>
          <a:no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a:ln>
                  <a:noFill/>
                </a:ln>
                <a:solidFill>
                  <a:prstClr val="black"/>
                </a:solidFill>
                <a:effectLst/>
                <a:uLnTx/>
                <a:uFillTx/>
                <a:latin typeface="Symbol" panose="05050102010706020507" pitchFamily="18" charset="2"/>
                <a:ea typeface="+mn-ea"/>
                <a:cs typeface="+mn-cs"/>
              </a:rPr>
              <a:t>S</a:t>
            </a:r>
          </a:p>
        </p:txBody>
      </p:sp>
      <p:cxnSp>
        <p:nvCxnSpPr>
          <p:cNvPr id="5" name="Přímá spojnice 4">
            <a:extLst>
              <a:ext uri="{FF2B5EF4-FFF2-40B4-BE49-F238E27FC236}">
                <a16:creationId xmlns:a16="http://schemas.microsoft.com/office/drawing/2014/main" id="{7ACA7849-BE6A-25F0-ED60-8D02B65378DC}"/>
              </a:ext>
            </a:extLst>
          </p:cNvPr>
          <p:cNvCxnSpPr/>
          <p:nvPr>
            <p:custDataLst>
              <p:tags r:id="rId3"/>
            </p:custDataLst>
          </p:nvPr>
        </p:nvCxnSpPr>
        <p:spPr>
          <a:xfrm>
            <a:off x="161876" y="3259109"/>
            <a:ext cx="11565400" cy="0"/>
          </a:xfrm>
          <a:prstGeom prst="line">
            <a:avLst/>
          </a:prstGeom>
        </p:spPr>
        <p:style>
          <a:lnRef idx="1">
            <a:schemeClr val="accent1"/>
          </a:lnRef>
          <a:fillRef idx="0">
            <a:schemeClr val="accent1"/>
          </a:fillRef>
          <a:effectRef idx="0">
            <a:schemeClr val="accent1"/>
          </a:effectRef>
          <a:fontRef idx="minor">
            <a:schemeClr val="tx1"/>
          </a:fontRef>
        </p:style>
      </p:cxnSp>
      <p:sp>
        <p:nvSpPr>
          <p:cNvPr id="8" name="TextovéPole 7">
            <a:extLst>
              <a:ext uri="{FF2B5EF4-FFF2-40B4-BE49-F238E27FC236}">
                <a16:creationId xmlns:a16="http://schemas.microsoft.com/office/drawing/2014/main" id="{A80674DC-EC77-DBA0-F1AA-919CD430D06C}"/>
              </a:ext>
            </a:extLst>
          </p:cNvPr>
          <p:cNvSpPr txBox="1"/>
          <p:nvPr/>
        </p:nvSpPr>
        <p:spPr>
          <a:xfrm>
            <a:off x="161876" y="5043761"/>
            <a:ext cx="637861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dirty="0">
                <a:ln>
                  <a:noFill/>
                </a:ln>
                <a:solidFill>
                  <a:srgbClr val="FF0000"/>
                </a:solidFill>
                <a:effectLst/>
                <a:uLnTx/>
                <a:uFillTx/>
                <a:latin typeface="Calibri" panose="020F0502020204030204"/>
                <a:ea typeface="+mn-ea"/>
                <a:cs typeface="+mn-cs"/>
              </a:rPr>
              <a:t>Dospělí: 5,7 %                24,9 %             </a:t>
            </a:r>
          </a:p>
        </p:txBody>
      </p:sp>
      <p:sp>
        <p:nvSpPr>
          <p:cNvPr id="9" name="TextovéPole 8">
            <a:extLst>
              <a:ext uri="{FF2B5EF4-FFF2-40B4-BE49-F238E27FC236}">
                <a16:creationId xmlns:a16="http://schemas.microsoft.com/office/drawing/2014/main" id="{4E7A0A1E-48E2-119B-9262-7A9D045FABAD}"/>
              </a:ext>
            </a:extLst>
          </p:cNvPr>
          <p:cNvSpPr txBox="1"/>
          <p:nvPr/>
        </p:nvSpPr>
        <p:spPr>
          <a:xfrm>
            <a:off x="6100565" y="5057816"/>
            <a:ext cx="594776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0" u="none" strike="noStrike" kern="1200" cap="none" spc="0" normalizeH="0" baseline="0" noProof="0">
                <a:ln>
                  <a:noFill/>
                </a:ln>
                <a:solidFill>
                  <a:srgbClr val="FF0000"/>
                </a:solidFill>
                <a:effectLst/>
                <a:uLnTx/>
                <a:uFillTx/>
                <a:latin typeface="Calibri" panose="020F0502020204030204"/>
                <a:ea typeface="+mn-ea"/>
                <a:cs typeface="+mn-cs"/>
              </a:rPr>
              <a:t>Děti: 3,7 %                </a:t>
            </a:r>
            <a:r>
              <a:rPr lang="cs-CZ" sz="3600" b="1">
                <a:solidFill>
                  <a:srgbClr val="FF0000"/>
                </a:solidFill>
                <a:latin typeface="Calibri" panose="020F0502020204030204"/>
              </a:rPr>
              <a:t>5</a:t>
            </a:r>
            <a:r>
              <a:rPr kumimoji="0" lang="cs-CZ" sz="3600" b="1" i="0" u="none" strike="noStrike" kern="1200" cap="none" spc="0" normalizeH="0" baseline="0" noProof="0">
                <a:ln>
                  <a:noFill/>
                </a:ln>
                <a:solidFill>
                  <a:srgbClr val="FF0000"/>
                </a:solidFill>
                <a:effectLst/>
                <a:uLnTx/>
                <a:uFillTx/>
                <a:latin typeface="Calibri" panose="020F0502020204030204"/>
                <a:ea typeface="+mn-ea"/>
                <a:cs typeface="+mn-cs"/>
              </a:rPr>
              <a:t>,5 %             </a:t>
            </a:r>
          </a:p>
        </p:txBody>
      </p:sp>
      <p:sp>
        <p:nvSpPr>
          <p:cNvPr id="10" name="Šipka: doprava 9">
            <a:extLst>
              <a:ext uri="{FF2B5EF4-FFF2-40B4-BE49-F238E27FC236}">
                <a16:creationId xmlns:a16="http://schemas.microsoft.com/office/drawing/2014/main" id="{E20B77C0-02B7-8E75-D488-FF0E1615E595}"/>
              </a:ext>
            </a:extLst>
          </p:cNvPr>
          <p:cNvSpPr/>
          <p:nvPr/>
        </p:nvSpPr>
        <p:spPr>
          <a:xfrm>
            <a:off x="3051257" y="5248434"/>
            <a:ext cx="1169582" cy="287079"/>
          </a:xfrm>
          <a:prstGeom prst="righ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Šipka: doprava 10">
            <a:extLst>
              <a:ext uri="{FF2B5EF4-FFF2-40B4-BE49-F238E27FC236}">
                <a16:creationId xmlns:a16="http://schemas.microsoft.com/office/drawing/2014/main" id="{E2B37B3A-840D-169C-54B0-F7AA6A876752}"/>
              </a:ext>
            </a:extLst>
          </p:cNvPr>
          <p:cNvSpPr/>
          <p:nvPr/>
        </p:nvSpPr>
        <p:spPr>
          <a:xfrm>
            <a:off x="8957804" y="5237441"/>
            <a:ext cx="1169582" cy="287079"/>
          </a:xfrm>
          <a:prstGeom prst="righ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Nadpis 6">
            <a:extLst>
              <a:ext uri="{FF2B5EF4-FFF2-40B4-BE49-F238E27FC236}">
                <a16:creationId xmlns:a16="http://schemas.microsoft.com/office/drawing/2014/main" id="{CDEDF03C-E409-7B74-4C3C-11BCE71305FE}"/>
              </a:ext>
            </a:extLst>
          </p:cNvPr>
          <p:cNvSpPr>
            <a:spLocks noGrp="1"/>
          </p:cNvSpPr>
          <p:nvPr>
            <p:ph type="title"/>
          </p:nvPr>
        </p:nvSpPr>
        <p:spPr/>
        <p:txBody>
          <a:bodyPr/>
          <a:lstStyle/>
          <a:p>
            <a:r>
              <a:rPr lang="cs-CZ" noProof="0" dirty="0">
                <a:solidFill>
                  <a:srgbClr val="002060"/>
                </a:solidFill>
              </a:rPr>
              <a:t>Nemoci duševního zdraví v Libereckém kraji: celkový souhrn ​</a:t>
            </a:r>
            <a:endParaRPr lang="cs-CZ" dirty="0">
              <a:solidFill>
                <a:srgbClr val="002060"/>
              </a:solidFill>
            </a:endParaRPr>
          </a:p>
        </p:txBody>
      </p:sp>
      <p:sp>
        <p:nvSpPr>
          <p:cNvPr id="12" name="TextovéPole 11">
            <a:extLst>
              <a:ext uri="{FF2B5EF4-FFF2-40B4-BE49-F238E27FC236}">
                <a16:creationId xmlns:a16="http://schemas.microsoft.com/office/drawing/2014/main" id="{B4DA4B32-1707-0605-BD4C-2221695DAEA2}"/>
              </a:ext>
            </a:extLst>
          </p:cNvPr>
          <p:cNvSpPr txBox="1"/>
          <p:nvPr/>
        </p:nvSpPr>
        <p:spPr>
          <a:xfrm>
            <a:off x="4227007" y="4229832"/>
            <a:ext cx="186899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Celkem včetně léků</a:t>
            </a:r>
          </a:p>
        </p:txBody>
      </p:sp>
      <p:sp>
        <p:nvSpPr>
          <p:cNvPr id="14" name="TextovéPole 13">
            <a:extLst>
              <a:ext uri="{FF2B5EF4-FFF2-40B4-BE49-F238E27FC236}">
                <a16:creationId xmlns:a16="http://schemas.microsoft.com/office/drawing/2014/main" id="{840EE6F3-2BBB-45D9-3390-55A7B8C45263}"/>
              </a:ext>
            </a:extLst>
          </p:cNvPr>
          <p:cNvSpPr txBox="1"/>
          <p:nvPr/>
        </p:nvSpPr>
        <p:spPr>
          <a:xfrm>
            <a:off x="10018568" y="4229920"/>
            <a:ext cx="186899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Celkem včetně léků</a:t>
            </a:r>
          </a:p>
        </p:txBody>
      </p:sp>
      <p:sp>
        <p:nvSpPr>
          <p:cNvPr id="15" name="Rovnoramenný trojúhelník 14">
            <a:extLst>
              <a:ext uri="{FF2B5EF4-FFF2-40B4-BE49-F238E27FC236}">
                <a16:creationId xmlns:a16="http://schemas.microsoft.com/office/drawing/2014/main" id="{E7D4F383-94E7-4505-1C81-1008E976D240}"/>
              </a:ext>
            </a:extLst>
          </p:cNvPr>
          <p:cNvSpPr/>
          <p:nvPr/>
        </p:nvSpPr>
        <p:spPr>
          <a:xfrm flipV="1">
            <a:off x="1809693" y="4869566"/>
            <a:ext cx="834013" cy="177848"/>
          </a:xfrm>
          <a:prstGeom prs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ovnoramenný trojúhelník 15">
            <a:extLst>
              <a:ext uri="{FF2B5EF4-FFF2-40B4-BE49-F238E27FC236}">
                <a16:creationId xmlns:a16="http://schemas.microsoft.com/office/drawing/2014/main" id="{C55BA835-1936-6B4F-9C71-A3D1DF6AD7BF}"/>
              </a:ext>
            </a:extLst>
          </p:cNvPr>
          <p:cNvSpPr/>
          <p:nvPr/>
        </p:nvSpPr>
        <p:spPr>
          <a:xfrm flipV="1">
            <a:off x="4696378" y="4862968"/>
            <a:ext cx="834013" cy="177848"/>
          </a:xfrm>
          <a:prstGeom prs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ovnoramenný trojúhelník 16">
            <a:extLst>
              <a:ext uri="{FF2B5EF4-FFF2-40B4-BE49-F238E27FC236}">
                <a16:creationId xmlns:a16="http://schemas.microsoft.com/office/drawing/2014/main" id="{FF40CB25-01C7-22FB-2AA6-69FE56F224D3}"/>
              </a:ext>
            </a:extLst>
          </p:cNvPr>
          <p:cNvSpPr/>
          <p:nvPr/>
        </p:nvSpPr>
        <p:spPr>
          <a:xfrm flipV="1">
            <a:off x="7632772" y="4862838"/>
            <a:ext cx="834013" cy="177848"/>
          </a:xfrm>
          <a:prstGeom prs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ovnoramenný trojúhelník 17">
            <a:extLst>
              <a:ext uri="{FF2B5EF4-FFF2-40B4-BE49-F238E27FC236}">
                <a16:creationId xmlns:a16="http://schemas.microsoft.com/office/drawing/2014/main" id="{E59CDFCF-0080-646D-70A4-83FC5280B9B0}"/>
              </a:ext>
            </a:extLst>
          </p:cNvPr>
          <p:cNvSpPr/>
          <p:nvPr/>
        </p:nvSpPr>
        <p:spPr>
          <a:xfrm flipV="1">
            <a:off x="10519457" y="4856240"/>
            <a:ext cx="834013" cy="177848"/>
          </a:xfrm>
          <a:prstGeom prst="triangl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ovéPole 19">
            <a:extLst>
              <a:ext uri="{FF2B5EF4-FFF2-40B4-BE49-F238E27FC236}">
                <a16:creationId xmlns:a16="http://schemas.microsoft.com/office/drawing/2014/main" id="{FB7BB31D-6655-4F6C-E924-DD580006D8BC}"/>
              </a:ext>
            </a:extLst>
          </p:cNvPr>
          <p:cNvSpPr txBox="1"/>
          <p:nvPr/>
        </p:nvSpPr>
        <p:spPr>
          <a:xfrm>
            <a:off x="1396721" y="4216637"/>
            <a:ext cx="186899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Péče </a:t>
            </a:r>
            <a:b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psychiatrie</a:t>
            </a:r>
          </a:p>
        </p:txBody>
      </p:sp>
      <p:sp>
        <p:nvSpPr>
          <p:cNvPr id="21" name="TextovéPole 20">
            <a:extLst>
              <a:ext uri="{FF2B5EF4-FFF2-40B4-BE49-F238E27FC236}">
                <a16:creationId xmlns:a16="http://schemas.microsoft.com/office/drawing/2014/main" id="{33F812C2-EE59-65EC-C5C2-A4221952C013}"/>
              </a:ext>
            </a:extLst>
          </p:cNvPr>
          <p:cNvSpPr txBox="1"/>
          <p:nvPr/>
        </p:nvSpPr>
        <p:spPr>
          <a:xfrm>
            <a:off x="7188282" y="4216725"/>
            <a:ext cx="186899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Péče </a:t>
            </a:r>
            <a:b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psychiatrie</a:t>
            </a:r>
          </a:p>
        </p:txBody>
      </p:sp>
    </p:spTree>
    <p:extLst>
      <p:ext uri="{BB962C8B-B14F-4D97-AF65-F5344CB8AC3E}">
        <p14:creationId xmlns:p14="http://schemas.microsoft.com/office/powerpoint/2010/main" val="332297382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2C9509-4723-21BF-B72C-3D4B4B09CCC4}"/>
            </a:ext>
          </a:extLst>
        </p:cNvPr>
        <p:cNvGrpSpPr/>
        <p:nvPr/>
      </p:nvGrpSpPr>
      <p:grpSpPr>
        <a:xfrm>
          <a:off x="0" y="0"/>
          <a:ext cx="0" cy="0"/>
          <a:chOff x="0" y="0"/>
          <a:chExt cx="0" cy="0"/>
        </a:xfrm>
      </p:grpSpPr>
      <p:sp>
        <p:nvSpPr>
          <p:cNvPr id="13" name="Nadpis 6">
            <a:extLst>
              <a:ext uri="{FF2B5EF4-FFF2-40B4-BE49-F238E27FC236}">
                <a16:creationId xmlns:a16="http://schemas.microsoft.com/office/drawing/2014/main" id="{AA4E69FB-64FC-C837-F091-C7365387740A}"/>
              </a:ext>
            </a:extLst>
          </p:cNvPr>
          <p:cNvSpPr>
            <a:spLocks noGrp="1"/>
          </p:cNvSpPr>
          <p:nvPr>
            <p:ph type="title"/>
          </p:nvPr>
        </p:nvSpPr>
        <p:spPr>
          <a:xfrm>
            <a:off x="273049" y="160338"/>
            <a:ext cx="11981703" cy="538162"/>
          </a:xfrm>
        </p:spPr>
        <p:txBody>
          <a:bodyPr vert="horz" lIns="91440" tIns="45720" rIns="91440" bIns="45720" rtlCol="0" anchor="t">
            <a:noAutofit/>
          </a:bodyPr>
          <a:lstStyle/>
          <a:p>
            <a:r>
              <a:rPr lang="cs-CZ" dirty="0">
                <a:solidFill>
                  <a:srgbClr val="002060"/>
                </a:solidFill>
              </a:rPr>
              <a:t>Počet dětí a mladistvých s psychiatrickou péčí pro vybrané diagnózy v LBK dle věku </a:t>
            </a:r>
          </a:p>
        </p:txBody>
      </p:sp>
      <p:sp>
        <p:nvSpPr>
          <p:cNvPr id="36" name="TextovéPole 35">
            <a:extLst>
              <a:ext uri="{FF2B5EF4-FFF2-40B4-BE49-F238E27FC236}">
                <a16:creationId xmlns:a16="http://schemas.microsoft.com/office/drawing/2014/main" id="{F4377322-CF0F-2D81-74BE-FF753721CA35}"/>
              </a:ext>
            </a:extLst>
          </p:cNvPr>
          <p:cNvSpPr txBox="1"/>
          <p:nvPr>
            <p:custDataLst>
              <p:tags r:id="rId1"/>
            </p:custDataLst>
          </p:nvPr>
        </p:nvSpPr>
        <p:spPr>
          <a:xfrm>
            <a:off x="1052117" y="1193589"/>
            <a:ext cx="269606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F20-F29 (Schizofrenie‚ poruchy </a:t>
            </a:r>
            <a:r>
              <a:rPr kumimoji="0" lang="cs-CZ" sz="1400" b="1" i="0" u="none" strike="noStrike" kern="1200" cap="none" spc="0" normalizeH="0" baseline="0" noProof="0" err="1">
                <a:ln>
                  <a:noFill/>
                </a:ln>
                <a:solidFill>
                  <a:prstClr val="black"/>
                </a:solidFill>
                <a:effectLst/>
                <a:uLnTx/>
                <a:uFillTx/>
                <a:latin typeface="Calibri" panose="020F0502020204030204"/>
                <a:ea typeface="+mn-ea"/>
                <a:cs typeface="+mn-cs"/>
              </a:rPr>
              <a:t>schizotypální</a:t>
            </a: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 a poruchy s bludy)</a:t>
            </a:r>
          </a:p>
        </p:txBody>
      </p:sp>
      <p:sp>
        <p:nvSpPr>
          <p:cNvPr id="38" name="TextovéPole 37">
            <a:extLst>
              <a:ext uri="{FF2B5EF4-FFF2-40B4-BE49-F238E27FC236}">
                <a16:creationId xmlns:a16="http://schemas.microsoft.com/office/drawing/2014/main" id="{FE6562DF-5441-9B53-343A-4911ECF47D6D}"/>
              </a:ext>
            </a:extLst>
          </p:cNvPr>
          <p:cNvSpPr txBox="1"/>
          <p:nvPr>
            <p:custDataLst>
              <p:tags r:id="rId2"/>
            </p:custDataLst>
          </p:nvPr>
        </p:nvSpPr>
        <p:spPr>
          <a:xfrm>
            <a:off x="4750426" y="1268959"/>
            <a:ext cx="320879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400" b="1" i="0" u="none" strike="noStrike" kern="1200" cap="none" spc="0" normalizeH="0" baseline="0" noProof="0">
                <a:ln>
                  <a:noFill/>
                </a:ln>
                <a:solidFill>
                  <a:prstClr val="black"/>
                </a:solidFill>
                <a:effectLst/>
                <a:uLnTx/>
                <a:uFillTx/>
                <a:latin typeface="Calibri" panose="020F0502020204030204"/>
                <a:ea typeface="+mn-ea"/>
                <a:cs typeface="+mn-cs"/>
              </a:rPr>
              <a:t>F30-F39 bez F32, F33 (Afektivní poruchy (bez deprese))</a:t>
            </a:r>
          </a:p>
        </p:txBody>
      </p:sp>
      <p:sp>
        <p:nvSpPr>
          <p:cNvPr id="40" name="TextovéPole 39">
            <a:extLst>
              <a:ext uri="{FF2B5EF4-FFF2-40B4-BE49-F238E27FC236}">
                <a16:creationId xmlns:a16="http://schemas.microsoft.com/office/drawing/2014/main" id="{0F96406E-9644-366A-0B45-EFCBBAB0A06E}"/>
              </a:ext>
            </a:extLst>
          </p:cNvPr>
          <p:cNvSpPr txBox="1"/>
          <p:nvPr>
            <p:custDataLst>
              <p:tags r:id="rId3"/>
            </p:custDataLst>
          </p:nvPr>
        </p:nvSpPr>
        <p:spPr>
          <a:xfrm>
            <a:off x="8905391" y="1270527"/>
            <a:ext cx="269606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400" b="1" i="0" u="none" strike="noStrike" kern="1200" cap="none" spc="0" normalizeH="0" baseline="0" noProof="0">
                <a:ln>
                  <a:noFill/>
                </a:ln>
                <a:solidFill>
                  <a:prstClr val="black"/>
                </a:solidFill>
                <a:effectLst/>
                <a:uLnTx/>
                <a:uFillTx/>
                <a:latin typeface="Calibri" panose="020F0502020204030204"/>
                <a:ea typeface="+mn-ea"/>
                <a:cs typeface="+mn-cs"/>
              </a:rPr>
              <a:t>F32, F33 (Depresivní porucha)</a:t>
            </a:r>
            <a:endParaRPr kumimoji="0" lang="cs-CZ" sz="14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TextBox 6">
            <a:extLst>
              <a:ext uri="{FF2B5EF4-FFF2-40B4-BE49-F238E27FC236}">
                <a16:creationId xmlns:a16="http://schemas.microsoft.com/office/drawing/2014/main" id="{B0155691-7579-88EE-6399-3BD012936E3D}"/>
              </a:ext>
            </a:extLst>
          </p:cNvPr>
          <p:cNvSpPr txBox="1"/>
          <p:nvPr>
            <p:custDataLst>
              <p:tags r:id="rId4"/>
            </p:custDataLst>
          </p:nvPr>
        </p:nvSpPr>
        <p:spPr>
          <a:xfrm>
            <a:off x="288000" y="665785"/>
            <a:ext cx="1164310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hrazených zdravotních služeb (NRHZS)</a:t>
            </a:r>
            <a:b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Počet pacientů, kteří mají v daném roce vykázánu jakoukoli péči pro sledovanou diagnózu (ambulantní nebo hospitalizační) u odbornosti psychiatrie.</a:t>
            </a:r>
          </a:p>
        </p:txBody>
      </p:sp>
      <p:sp>
        <p:nvSpPr>
          <p:cNvPr id="42" name="TextovéPole 41">
            <a:extLst>
              <a:ext uri="{FF2B5EF4-FFF2-40B4-BE49-F238E27FC236}">
                <a16:creationId xmlns:a16="http://schemas.microsoft.com/office/drawing/2014/main" id="{2BFC40B2-8F64-F1CE-5C8A-3A1054B210C3}"/>
              </a:ext>
            </a:extLst>
          </p:cNvPr>
          <p:cNvSpPr txBox="1"/>
          <p:nvPr>
            <p:custDataLst>
              <p:tags r:id="rId5"/>
            </p:custDataLst>
          </p:nvPr>
        </p:nvSpPr>
        <p:spPr>
          <a:xfrm rot="16200000">
            <a:off x="-486784" y="2118688"/>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sp>
        <p:nvSpPr>
          <p:cNvPr id="43" name="TextovéPole 42">
            <a:extLst>
              <a:ext uri="{FF2B5EF4-FFF2-40B4-BE49-F238E27FC236}">
                <a16:creationId xmlns:a16="http://schemas.microsoft.com/office/drawing/2014/main" id="{4386DD5E-449C-02FE-85E2-AC64707DAC45}"/>
              </a:ext>
            </a:extLst>
          </p:cNvPr>
          <p:cNvSpPr txBox="1"/>
          <p:nvPr>
            <p:custDataLst>
              <p:tags r:id="rId6"/>
            </p:custDataLst>
          </p:nvPr>
        </p:nvSpPr>
        <p:spPr>
          <a:xfrm rot="16200000">
            <a:off x="3426078" y="2175206"/>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sp>
        <p:nvSpPr>
          <p:cNvPr id="44" name="TextovéPole 43">
            <a:extLst>
              <a:ext uri="{FF2B5EF4-FFF2-40B4-BE49-F238E27FC236}">
                <a16:creationId xmlns:a16="http://schemas.microsoft.com/office/drawing/2014/main" id="{DC55C3C9-57E4-D7F4-4351-44290C47EE28}"/>
              </a:ext>
            </a:extLst>
          </p:cNvPr>
          <p:cNvSpPr txBox="1"/>
          <p:nvPr>
            <p:custDataLst>
              <p:tags r:id="rId7"/>
            </p:custDataLst>
          </p:nvPr>
        </p:nvSpPr>
        <p:spPr>
          <a:xfrm rot="16200000">
            <a:off x="7423056" y="2176774"/>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sp>
        <p:nvSpPr>
          <p:cNvPr id="46" name="TextovéPole 45">
            <a:extLst>
              <a:ext uri="{FF2B5EF4-FFF2-40B4-BE49-F238E27FC236}">
                <a16:creationId xmlns:a16="http://schemas.microsoft.com/office/drawing/2014/main" id="{AC060224-94D7-478B-1496-9C6F169BA165}"/>
              </a:ext>
            </a:extLst>
          </p:cNvPr>
          <p:cNvSpPr txBox="1"/>
          <p:nvPr>
            <p:custDataLst>
              <p:tags r:id="rId8"/>
            </p:custDataLst>
          </p:nvPr>
        </p:nvSpPr>
        <p:spPr>
          <a:xfrm>
            <a:off x="8506333" y="3731073"/>
            <a:ext cx="366711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400" b="1" i="0" u="none" strike="noStrike" kern="1200" cap="none" spc="0" normalizeH="0" baseline="0" noProof="0">
                <a:ln>
                  <a:noFill/>
                </a:ln>
                <a:solidFill>
                  <a:prstClr val="black"/>
                </a:solidFill>
                <a:effectLst/>
                <a:uLnTx/>
                <a:uFillTx/>
                <a:latin typeface="Calibri" panose="020F0502020204030204"/>
                <a:ea typeface="+mn-ea"/>
                <a:cs typeface="+mn-cs"/>
              </a:rPr>
              <a:t>F62-F69 (Změny osobnosti a chování)</a:t>
            </a:r>
            <a:endParaRPr kumimoji="0" lang="cs-CZ" sz="14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TextovéPole 46">
            <a:extLst>
              <a:ext uri="{FF2B5EF4-FFF2-40B4-BE49-F238E27FC236}">
                <a16:creationId xmlns:a16="http://schemas.microsoft.com/office/drawing/2014/main" id="{F4790FA9-523F-D646-8758-02CA9A9BF173}"/>
              </a:ext>
            </a:extLst>
          </p:cNvPr>
          <p:cNvSpPr txBox="1"/>
          <p:nvPr>
            <p:custDataLst>
              <p:tags r:id="rId9"/>
            </p:custDataLst>
          </p:nvPr>
        </p:nvSpPr>
        <p:spPr>
          <a:xfrm rot="16200000">
            <a:off x="7423055" y="4637320"/>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sp>
        <p:nvSpPr>
          <p:cNvPr id="49" name="TextovéPole 48">
            <a:extLst>
              <a:ext uri="{FF2B5EF4-FFF2-40B4-BE49-F238E27FC236}">
                <a16:creationId xmlns:a16="http://schemas.microsoft.com/office/drawing/2014/main" id="{5246C3B0-22F0-E277-183A-F158A299FC1A}"/>
              </a:ext>
            </a:extLst>
          </p:cNvPr>
          <p:cNvSpPr txBox="1"/>
          <p:nvPr>
            <p:custDataLst>
              <p:tags r:id="rId10"/>
            </p:custDataLst>
          </p:nvPr>
        </p:nvSpPr>
        <p:spPr>
          <a:xfrm>
            <a:off x="1061543" y="3645864"/>
            <a:ext cx="269606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F42 (Obsedantně-nutkavá porucha)</a:t>
            </a:r>
          </a:p>
        </p:txBody>
      </p:sp>
      <p:sp>
        <p:nvSpPr>
          <p:cNvPr id="51" name="TextovéPole 50">
            <a:extLst>
              <a:ext uri="{FF2B5EF4-FFF2-40B4-BE49-F238E27FC236}">
                <a16:creationId xmlns:a16="http://schemas.microsoft.com/office/drawing/2014/main" id="{EAD1A53F-1782-61A3-C448-380FABB9A927}"/>
              </a:ext>
            </a:extLst>
          </p:cNvPr>
          <p:cNvSpPr txBox="1"/>
          <p:nvPr>
            <p:custDataLst>
              <p:tags r:id="rId11"/>
            </p:custDataLst>
          </p:nvPr>
        </p:nvSpPr>
        <p:spPr>
          <a:xfrm>
            <a:off x="4538390" y="3659490"/>
            <a:ext cx="35868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F50-F59 (Syndromy poruch chování‚ spojené </a:t>
            </a:r>
            <a:b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s fyziolog. poruchami a </a:t>
            </a:r>
            <a:r>
              <a:rPr kumimoji="0" lang="cs-CZ" sz="1400" b="1" i="0" u="none" strike="noStrike" kern="1200" cap="none" spc="0" normalizeH="0" baseline="0" noProof="0" err="1">
                <a:ln>
                  <a:noFill/>
                </a:ln>
                <a:solidFill>
                  <a:prstClr val="black"/>
                </a:solidFill>
                <a:effectLst/>
                <a:uLnTx/>
                <a:uFillTx/>
                <a:latin typeface="Calibri" panose="020F0502020204030204"/>
                <a:ea typeface="+mn-ea"/>
                <a:cs typeface="+mn-cs"/>
              </a:rPr>
              <a:t>somat</a:t>
            </a: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 faktory)</a:t>
            </a:r>
          </a:p>
        </p:txBody>
      </p:sp>
      <p:sp>
        <p:nvSpPr>
          <p:cNvPr id="52" name="TextovéPole 51">
            <a:extLst>
              <a:ext uri="{FF2B5EF4-FFF2-40B4-BE49-F238E27FC236}">
                <a16:creationId xmlns:a16="http://schemas.microsoft.com/office/drawing/2014/main" id="{993566E4-AB7D-5653-9B44-C58CF5F386EF}"/>
              </a:ext>
            </a:extLst>
          </p:cNvPr>
          <p:cNvSpPr txBox="1"/>
          <p:nvPr>
            <p:custDataLst>
              <p:tags r:id="rId12"/>
            </p:custDataLst>
          </p:nvPr>
        </p:nvSpPr>
        <p:spPr>
          <a:xfrm rot="16200000">
            <a:off x="-486785" y="4750074"/>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sp>
        <p:nvSpPr>
          <p:cNvPr id="53" name="TextovéPole 52">
            <a:extLst>
              <a:ext uri="{FF2B5EF4-FFF2-40B4-BE49-F238E27FC236}">
                <a16:creationId xmlns:a16="http://schemas.microsoft.com/office/drawing/2014/main" id="{22D0C88D-BC3B-DEEB-FEFD-62CA4AADD6C8}"/>
              </a:ext>
            </a:extLst>
          </p:cNvPr>
          <p:cNvSpPr txBox="1"/>
          <p:nvPr>
            <p:custDataLst>
              <p:tags r:id="rId13"/>
            </p:custDataLst>
          </p:nvPr>
        </p:nvSpPr>
        <p:spPr>
          <a:xfrm rot="16200000">
            <a:off x="3389613" y="4751642"/>
            <a:ext cx="19764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Počet pacientů</a:t>
            </a:r>
          </a:p>
        </p:txBody>
      </p:sp>
      <p:graphicFrame>
        <p:nvGraphicFramePr>
          <p:cNvPr id="4" name="Chart 6">
            <a:extLst>
              <a:ext uri="{FF2B5EF4-FFF2-40B4-BE49-F238E27FC236}">
                <a16:creationId xmlns:a16="http://schemas.microsoft.com/office/drawing/2014/main" id="{D3525243-BAAA-BCD5-BA35-5C2FAF68E168}"/>
              </a:ext>
            </a:extLst>
          </p:cNvPr>
          <p:cNvGraphicFramePr/>
          <p:nvPr>
            <p:custDataLst>
              <p:tags r:id="rId14"/>
            </p:custDataLst>
          </p:nvPr>
        </p:nvGraphicFramePr>
        <p:xfrm>
          <a:off x="626345" y="1562911"/>
          <a:ext cx="3355940" cy="2122216"/>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 name="Chart 6">
            <a:extLst>
              <a:ext uri="{FF2B5EF4-FFF2-40B4-BE49-F238E27FC236}">
                <a16:creationId xmlns:a16="http://schemas.microsoft.com/office/drawing/2014/main" id="{5C67CA9F-71C7-26AE-ED7F-89E35D4166D9}"/>
              </a:ext>
            </a:extLst>
          </p:cNvPr>
          <p:cNvGraphicFramePr/>
          <p:nvPr>
            <p:custDataLst>
              <p:tags r:id="rId15"/>
            </p:custDataLst>
          </p:nvPr>
        </p:nvGraphicFramePr>
        <p:xfrm>
          <a:off x="4501497" y="1638281"/>
          <a:ext cx="3355940" cy="2122216"/>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6" name="Chart 6">
            <a:extLst>
              <a:ext uri="{FF2B5EF4-FFF2-40B4-BE49-F238E27FC236}">
                <a16:creationId xmlns:a16="http://schemas.microsoft.com/office/drawing/2014/main" id="{B7A3C0B6-9CDA-0752-08DB-151BE306BD60}"/>
              </a:ext>
            </a:extLst>
          </p:cNvPr>
          <p:cNvGraphicFramePr/>
          <p:nvPr>
            <p:custDataLst>
              <p:tags r:id="rId16"/>
            </p:custDataLst>
          </p:nvPr>
        </p:nvGraphicFramePr>
        <p:xfrm>
          <a:off x="8479619" y="1639849"/>
          <a:ext cx="3355940" cy="2122216"/>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7" name="Chart 6">
            <a:extLst>
              <a:ext uri="{FF2B5EF4-FFF2-40B4-BE49-F238E27FC236}">
                <a16:creationId xmlns:a16="http://schemas.microsoft.com/office/drawing/2014/main" id="{9BC96861-95AA-5FAC-6ECC-2DECA9BB472B}"/>
              </a:ext>
            </a:extLst>
          </p:cNvPr>
          <p:cNvGraphicFramePr/>
          <p:nvPr>
            <p:custDataLst>
              <p:tags r:id="rId17"/>
            </p:custDataLst>
          </p:nvPr>
        </p:nvGraphicFramePr>
        <p:xfrm>
          <a:off x="8498474" y="4100395"/>
          <a:ext cx="3355940" cy="2122216"/>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8" name="Chart 6">
            <a:extLst>
              <a:ext uri="{FF2B5EF4-FFF2-40B4-BE49-F238E27FC236}">
                <a16:creationId xmlns:a16="http://schemas.microsoft.com/office/drawing/2014/main" id="{D710149D-607E-9A8F-57D6-6B167C5A908B}"/>
              </a:ext>
            </a:extLst>
          </p:cNvPr>
          <p:cNvGraphicFramePr/>
          <p:nvPr>
            <p:custDataLst>
              <p:tags r:id="rId18"/>
            </p:custDataLst>
          </p:nvPr>
        </p:nvGraphicFramePr>
        <p:xfrm>
          <a:off x="598063" y="4211879"/>
          <a:ext cx="3348081" cy="2122216"/>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9" name="Chart 6">
            <a:extLst>
              <a:ext uri="{FF2B5EF4-FFF2-40B4-BE49-F238E27FC236}">
                <a16:creationId xmlns:a16="http://schemas.microsoft.com/office/drawing/2014/main" id="{F4F21449-E6A6-363E-3A9C-9C5E05AAF87B}"/>
              </a:ext>
            </a:extLst>
          </p:cNvPr>
          <p:cNvGraphicFramePr/>
          <p:nvPr>
            <p:custDataLst>
              <p:tags r:id="rId19"/>
            </p:custDataLst>
          </p:nvPr>
        </p:nvGraphicFramePr>
        <p:xfrm>
          <a:off x="4455605" y="4213447"/>
          <a:ext cx="3348081" cy="2122216"/>
        </p:xfrm>
        <a:graphic>
          <a:graphicData uri="http://schemas.openxmlformats.org/drawingml/2006/chart">
            <c:chart xmlns:c="http://schemas.openxmlformats.org/drawingml/2006/chart" xmlns:r="http://schemas.openxmlformats.org/officeDocument/2006/relationships" r:id="rId27"/>
          </a:graphicData>
        </a:graphic>
      </p:graphicFrame>
    </p:spTree>
    <p:extLst>
      <p:ext uri="{BB962C8B-B14F-4D97-AF65-F5344CB8AC3E}">
        <p14:creationId xmlns:p14="http://schemas.microsoft.com/office/powerpoint/2010/main" val="263947529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5">
            <a:extLst>
              <a:ext uri="{FF2B5EF4-FFF2-40B4-BE49-F238E27FC236}">
                <a16:creationId xmlns:a16="http://schemas.microsoft.com/office/drawing/2014/main" id="{4F11321C-B117-560B-E346-94E9DD008DE5}"/>
              </a:ext>
            </a:extLst>
          </p:cNvPr>
          <p:cNvSpPr>
            <a:spLocks noGrp="1"/>
          </p:cNvSpPr>
          <p:nvPr>
            <p:ph type="title"/>
          </p:nvPr>
        </p:nvSpPr>
        <p:spPr>
          <a:xfrm>
            <a:off x="189093" y="78972"/>
            <a:ext cx="12296775" cy="538162"/>
          </a:xfrm>
        </p:spPr>
        <p:txBody>
          <a:bodyPr>
            <a:noAutofit/>
          </a:bodyPr>
          <a:lstStyle/>
          <a:p>
            <a:r>
              <a:rPr lang="cs-CZ" dirty="0">
                <a:solidFill>
                  <a:srgbClr val="002060"/>
                </a:solidFill>
              </a:rPr>
              <a:t>Příklad oboru, který ohrožuje nedostatek kapacit: péče o duševní zdraví 2024</a:t>
            </a:r>
          </a:p>
        </p:txBody>
      </p:sp>
      <p:graphicFrame>
        <p:nvGraphicFramePr>
          <p:cNvPr id="2" name="Tabulka 4">
            <a:extLst>
              <a:ext uri="{FF2B5EF4-FFF2-40B4-BE49-F238E27FC236}">
                <a16:creationId xmlns:a16="http://schemas.microsoft.com/office/drawing/2014/main" id="{8098622F-6B09-C2E2-58EC-C63CA595A9CB}"/>
              </a:ext>
            </a:extLst>
          </p:cNvPr>
          <p:cNvGraphicFramePr>
            <a:graphicFrameLocks noGrp="1"/>
          </p:cNvGraphicFramePr>
          <p:nvPr>
            <p:custDataLst>
              <p:tags r:id="rId1"/>
            </p:custDataLst>
          </p:nvPr>
        </p:nvGraphicFramePr>
        <p:xfrm>
          <a:off x="373772" y="864731"/>
          <a:ext cx="11565677" cy="5062849"/>
        </p:xfrm>
        <a:graphic>
          <a:graphicData uri="http://schemas.openxmlformats.org/drawingml/2006/table">
            <a:tbl>
              <a:tblPr firstRow="1" bandRow="1">
                <a:tableStyleId>{5C22544A-7EE6-4342-B048-85BDC9FD1C3A}</a:tableStyleId>
              </a:tblPr>
              <a:tblGrid>
                <a:gridCol w="809257">
                  <a:extLst>
                    <a:ext uri="{9D8B030D-6E8A-4147-A177-3AD203B41FA5}">
                      <a16:colId xmlns:a16="http://schemas.microsoft.com/office/drawing/2014/main" val="2211910911"/>
                    </a:ext>
                  </a:extLst>
                </a:gridCol>
                <a:gridCol w="1864901">
                  <a:extLst>
                    <a:ext uri="{9D8B030D-6E8A-4147-A177-3AD203B41FA5}">
                      <a16:colId xmlns:a16="http://schemas.microsoft.com/office/drawing/2014/main" val="3185320477"/>
                    </a:ext>
                  </a:extLst>
                </a:gridCol>
                <a:gridCol w="878617">
                  <a:extLst>
                    <a:ext uri="{9D8B030D-6E8A-4147-A177-3AD203B41FA5}">
                      <a16:colId xmlns:a16="http://schemas.microsoft.com/office/drawing/2014/main" val="463678284"/>
                    </a:ext>
                  </a:extLst>
                </a:gridCol>
                <a:gridCol w="1091951">
                  <a:extLst>
                    <a:ext uri="{9D8B030D-6E8A-4147-A177-3AD203B41FA5}">
                      <a16:colId xmlns:a16="http://schemas.microsoft.com/office/drawing/2014/main" val="2713499778"/>
                    </a:ext>
                  </a:extLst>
                </a:gridCol>
                <a:gridCol w="1091951">
                  <a:extLst>
                    <a:ext uri="{9D8B030D-6E8A-4147-A177-3AD203B41FA5}">
                      <a16:colId xmlns:a16="http://schemas.microsoft.com/office/drawing/2014/main" val="1268031741"/>
                    </a:ext>
                  </a:extLst>
                </a:gridCol>
                <a:gridCol w="1661951">
                  <a:extLst>
                    <a:ext uri="{9D8B030D-6E8A-4147-A177-3AD203B41FA5}">
                      <a16:colId xmlns:a16="http://schemas.microsoft.com/office/drawing/2014/main" val="2547890121"/>
                    </a:ext>
                  </a:extLst>
                </a:gridCol>
                <a:gridCol w="1252549">
                  <a:extLst>
                    <a:ext uri="{9D8B030D-6E8A-4147-A177-3AD203B41FA5}">
                      <a16:colId xmlns:a16="http://schemas.microsoft.com/office/drawing/2014/main" val="3231875338"/>
                    </a:ext>
                  </a:extLst>
                </a:gridCol>
                <a:gridCol w="1457250">
                  <a:extLst>
                    <a:ext uri="{9D8B030D-6E8A-4147-A177-3AD203B41FA5}">
                      <a16:colId xmlns:a16="http://schemas.microsoft.com/office/drawing/2014/main" val="1915666329"/>
                    </a:ext>
                  </a:extLst>
                </a:gridCol>
                <a:gridCol w="1457250">
                  <a:extLst>
                    <a:ext uri="{9D8B030D-6E8A-4147-A177-3AD203B41FA5}">
                      <a16:colId xmlns:a16="http://schemas.microsoft.com/office/drawing/2014/main" val="561598589"/>
                    </a:ext>
                  </a:extLst>
                </a:gridCol>
              </a:tblGrid>
              <a:tr h="875405">
                <a:tc rowSpan="2">
                  <a:txBody>
                    <a:bodyPr/>
                    <a:lstStyle/>
                    <a:p>
                      <a:r>
                        <a:rPr lang="cs-CZ" sz="1200"/>
                        <a:t>Skupina povolání</a:t>
                      </a:r>
                    </a:p>
                  </a:txBody>
                  <a:tcPr anchor="b"/>
                </a:tc>
                <a:tc rowSpan="2">
                  <a:txBody>
                    <a:bodyPr/>
                    <a:lstStyle/>
                    <a:p>
                      <a:r>
                        <a:rPr lang="cs-CZ" sz="1400"/>
                        <a:t>Specializace / odborná způsobilost</a:t>
                      </a:r>
                    </a:p>
                  </a:txBody>
                  <a:tcPr anchor="b"/>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a:t>Žijící pracovníci se specializací / odbornou způsobilostí evidovanou v NRZP</a:t>
                      </a:r>
                    </a:p>
                  </a:txBody>
                  <a:tcPr anchor="b"/>
                </a:tc>
                <a:tc hMerge="1">
                  <a:txBody>
                    <a:bodyPr/>
                    <a:lstStyle/>
                    <a:p>
                      <a:pPr algn="ctr"/>
                      <a:endParaRPr lang="cs-CZ"/>
                    </a:p>
                  </a:txBody>
                  <a:tcPr anchor="ctr"/>
                </a:tc>
                <a:tc hMerge="1">
                  <a:txBody>
                    <a:bodyPr/>
                    <a:lstStyle/>
                    <a:p>
                      <a:pPr algn="ctr"/>
                      <a:endParaRPr lang="cs-CZ"/>
                    </a:p>
                  </a:txBody>
                  <a:tcPr anchor="ct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a:t>Počet aktivních osob se specializací / odbornou způsobilostí/ certifikovaným kurzem**</a:t>
                      </a:r>
                    </a:p>
                  </a:txBody>
                  <a:tcPr anchor="b"/>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Suma </a:t>
                      </a:r>
                      <a:r>
                        <a:rPr lang="cs-CZ" sz="1400"/>
                        <a:t>úvazků aktivních osob se specializací / odbornou způsobilostí</a:t>
                      </a:r>
                    </a:p>
                  </a:txBody>
                  <a:tcPr anchor="b"/>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a:t>Počet aktivních osob se specializací / odbornou způsobilostí**</a:t>
                      </a:r>
                    </a:p>
                  </a:txBody>
                  <a:tcPr anchor="b"/>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Suma </a:t>
                      </a:r>
                      <a:r>
                        <a:rPr lang="cs-CZ" sz="1400"/>
                        <a:t>úvazků aktivních osob se specializací / odbornou způsobilostí</a:t>
                      </a:r>
                    </a:p>
                  </a:txBody>
                  <a:tcPr anchor="b"/>
                </a:tc>
                <a:extLst>
                  <a:ext uri="{0D108BD9-81ED-4DB2-BD59-A6C34878D82A}">
                    <a16:rowId xmlns:a16="http://schemas.microsoft.com/office/drawing/2014/main" val="1936364828"/>
                  </a:ext>
                </a:extLst>
              </a:tr>
              <a:tr h="941866">
                <a:tc vMerge="1">
                  <a:txBody>
                    <a:bodyPr/>
                    <a:lstStyle/>
                    <a:p>
                      <a:r>
                        <a:rPr lang="cs-CZ"/>
                        <a:t>Skupina povolání</a:t>
                      </a:r>
                    </a:p>
                  </a:txBody>
                  <a:tcPr anchor="ctr"/>
                </a:tc>
                <a:tc vMerge="1">
                  <a:txBody>
                    <a:bodyPr/>
                    <a:lstStyle/>
                    <a:p>
                      <a:r>
                        <a:rPr lang="cs-CZ"/>
                        <a:t>Specializace / odborná způsobilost</a:t>
                      </a:r>
                    </a:p>
                  </a:txBody>
                  <a:tcPr anchor="ctr"/>
                </a:tc>
                <a:tc>
                  <a:txBody>
                    <a:bodyPr/>
                    <a:lstStyle/>
                    <a:p>
                      <a:pPr algn="ctr"/>
                      <a:r>
                        <a:rPr lang="cs-CZ" sz="1400"/>
                        <a:t>Celkový počet</a:t>
                      </a:r>
                    </a:p>
                  </a:txBody>
                  <a:tcPr anchor="ctr"/>
                </a:tc>
                <a:tc>
                  <a:txBody>
                    <a:bodyPr/>
                    <a:lstStyle/>
                    <a:p>
                      <a:pPr algn="ctr"/>
                      <a:r>
                        <a:rPr lang="cs-CZ" sz="1400"/>
                        <a:t>Počet ve věku &lt; 60 let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a:t>Počet ve věku 60 a více let</a:t>
                      </a: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a:t>Počet aktivních osob se specializací / odbornou způsobilostí**</a:t>
                      </a: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t>Suma </a:t>
                      </a:r>
                      <a:r>
                        <a:rPr lang="cs-CZ"/>
                        <a:t>úvazků aktivních osob se specializací / odbornou způsobilostí</a:t>
                      </a: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a:t>Počet aktivních osob se specializací / odbornou způsobilostí**</a:t>
                      </a:r>
                    </a:p>
                  </a:txBody>
                  <a:tcPr anchor="ct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t>Suma </a:t>
                      </a:r>
                      <a:r>
                        <a:rPr lang="cs-CZ"/>
                        <a:t>úvazků aktivních osob se specializací / odbornou způsobilostí</a:t>
                      </a:r>
                    </a:p>
                  </a:txBody>
                  <a:tcPr anchor="ctr"/>
                </a:tc>
                <a:extLst>
                  <a:ext uri="{0D108BD9-81ED-4DB2-BD59-A6C34878D82A}">
                    <a16:rowId xmlns:a16="http://schemas.microsoft.com/office/drawing/2014/main" val="675466002"/>
                  </a:ext>
                </a:extLst>
              </a:tr>
              <a:tr h="345351">
                <a:tc row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Lékaři</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Psychiatrie</a:t>
                      </a:r>
                    </a:p>
                  </a:txBody>
                  <a:tcPr anchor="ctr"/>
                </a:tc>
                <a:tc>
                  <a:txBody>
                    <a:bodyPr/>
                    <a:lstStyle/>
                    <a:p>
                      <a:pPr algn="ctr" rtl="0" fontAlgn="ctr"/>
                      <a:r>
                        <a:rPr lang="cs-CZ" sz="1200" b="0" i="0" u="none" strike="noStrike">
                          <a:solidFill>
                            <a:srgbClr val="000000"/>
                          </a:solidFill>
                          <a:effectLst/>
                          <a:latin typeface="Calibri" panose="020F0502020204030204" pitchFamily="34" charset="0"/>
                        </a:rPr>
                        <a:t>1 780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1 296</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484</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1 412</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1 344,3</a:t>
                      </a:r>
                    </a:p>
                  </a:txBody>
                  <a:tcPr marL="7620" marR="7620" marT="7620" marB="0" anchor="ctr"/>
                </a:tc>
                <a:tc>
                  <a:txBody>
                    <a:bodyPr/>
                    <a:lstStyle/>
                    <a:p>
                      <a:pPr algn="ctr" rtl="0" fontAlgn="ctr"/>
                      <a:r>
                        <a:rPr lang="cs-CZ" sz="1800" b="1" i="0" u="none" strike="noStrike">
                          <a:solidFill>
                            <a:srgbClr val="FFFFFF"/>
                          </a:solidFill>
                          <a:effectLst/>
                          <a:latin typeface="Calibri" panose="020F0502020204030204" pitchFamily="34" charset="0"/>
                        </a:rPr>
                        <a:t>35</a:t>
                      </a:r>
                    </a:p>
                  </a:txBody>
                  <a:tcPr marL="7620" marR="7620" marT="7620" marB="0" anchor="ctr">
                    <a:solidFill>
                      <a:srgbClr val="C00000"/>
                    </a:solidFill>
                  </a:tcPr>
                </a:tc>
                <a:tc>
                  <a:txBody>
                    <a:bodyPr/>
                    <a:lstStyle/>
                    <a:p>
                      <a:pPr algn="ctr" rtl="0" fontAlgn="ctr"/>
                      <a:r>
                        <a:rPr lang="cs-CZ" sz="1800" b="1" i="0" u="none" strike="noStrike">
                          <a:solidFill>
                            <a:srgbClr val="FFFFFF"/>
                          </a:solidFill>
                          <a:effectLst/>
                          <a:latin typeface="Calibri" panose="020F0502020204030204" pitchFamily="34" charset="0"/>
                        </a:rPr>
                        <a:t>31,2</a:t>
                      </a:r>
                    </a:p>
                  </a:txBody>
                  <a:tcPr marL="7620" marR="7620" marT="7620" marB="0" anchor="ctr">
                    <a:solidFill>
                      <a:srgbClr val="C00000"/>
                    </a:solidFill>
                  </a:tcPr>
                </a:tc>
                <a:extLst>
                  <a:ext uri="{0D108BD9-81ED-4DB2-BD59-A6C34878D82A}">
                    <a16:rowId xmlns:a16="http://schemas.microsoft.com/office/drawing/2014/main" val="1182170332"/>
                  </a:ext>
                </a:extLst>
              </a:tr>
              <a:tr h="671144">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cs-CZ" b="1"/>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solidFill>
                            <a:schemeClr val="tx1"/>
                          </a:solidFill>
                        </a:rPr>
                        <a:t>Dětská a dorostová psychiatrie</a:t>
                      </a:r>
                    </a:p>
                  </a:txBody>
                  <a:tcPr anchor="ctr">
                    <a:solidFill>
                      <a:srgbClr val="D2DEEF"/>
                    </a:solidFill>
                  </a:tcPr>
                </a:tc>
                <a:tc>
                  <a:txBody>
                    <a:bodyPr/>
                    <a:lstStyle/>
                    <a:p>
                      <a:pPr algn="ctr" rtl="0" fontAlgn="ctr"/>
                      <a:r>
                        <a:rPr lang="cs-CZ" sz="1200" b="0" i="0" u="none" strike="noStrike">
                          <a:solidFill>
                            <a:srgbClr val="000000"/>
                          </a:solidFill>
                          <a:effectLst/>
                          <a:latin typeface="Calibri" panose="020F0502020204030204" pitchFamily="34" charset="0"/>
                        </a:rPr>
                        <a:t>222</a:t>
                      </a:r>
                    </a:p>
                  </a:txBody>
                  <a:tcPr marL="7620" marR="7620" marT="7620" marB="0" anchor="ctr">
                    <a:solidFill>
                      <a:srgbClr val="D2DEEF"/>
                    </a:solidFill>
                  </a:tcPr>
                </a:tc>
                <a:tc>
                  <a:txBody>
                    <a:bodyPr/>
                    <a:lstStyle/>
                    <a:p>
                      <a:pPr algn="ctr" rtl="0" fontAlgn="ctr"/>
                      <a:r>
                        <a:rPr lang="cs-CZ" sz="1200" b="0" i="0" u="none" strike="noStrike">
                          <a:solidFill>
                            <a:srgbClr val="000000"/>
                          </a:solidFill>
                          <a:effectLst/>
                          <a:latin typeface="Calibri" panose="020F0502020204030204" pitchFamily="34" charset="0"/>
                        </a:rPr>
                        <a:t>136</a:t>
                      </a:r>
                    </a:p>
                  </a:txBody>
                  <a:tcPr marL="7620" marR="7620" marT="7620" marB="0" anchor="ctr">
                    <a:solidFill>
                      <a:srgbClr val="D2DEEF"/>
                    </a:solidFill>
                  </a:tcPr>
                </a:tc>
                <a:tc>
                  <a:txBody>
                    <a:bodyPr/>
                    <a:lstStyle/>
                    <a:p>
                      <a:pPr algn="ctr" rtl="0" fontAlgn="ctr"/>
                      <a:r>
                        <a:rPr lang="cs-CZ" sz="1200" b="0" i="0" u="none" strike="noStrike">
                          <a:solidFill>
                            <a:srgbClr val="000000"/>
                          </a:solidFill>
                          <a:effectLst/>
                          <a:latin typeface="Calibri" panose="020F0502020204030204" pitchFamily="34" charset="0"/>
                        </a:rPr>
                        <a:t>86</a:t>
                      </a:r>
                    </a:p>
                  </a:txBody>
                  <a:tcPr marL="7620" marR="7620" marT="7620" marB="0" anchor="ctr">
                    <a:solidFill>
                      <a:srgbClr val="D2DEEF"/>
                    </a:solidFill>
                  </a:tcPr>
                </a:tc>
                <a:tc>
                  <a:txBody>
                    <a:bodyPr/>
                    <a:lstStyle/>
                    <a:p>
                      <a:pPr algn="ctr" rtl="0" fontAlgn="ctr"/>
                      <a:r>
                        <a:rPr lang="cs-CZ" sz="1200" b="0" i="0" u="none" strike="noStrike">
                          <a:solidFill>
                            <a:srgbClr val="000000"/>
                          </a:solidFill>
                          <a:effectLst/>
                          <a:latin typeface="Calibri" panose="020F0502020204030204" pitchFamily="34" charset="0"/>
                        </a:rPr>
                        <a:t>181</a:t>
                      </a:r>
                    </a:p>
                  </a:txBody>
                  <a:tcPr marL="7620" marR="7620" marT="7620" marB="0" anchor="ctr">
                    <a:solidFill>
                      <a:srgbClr val="D2DEEF"/>
                    </a:solidFill>
                  </a:tcPr>
                </a:tc>
                <a:tc>
                  <a:txBody>
                    <a:bodyPr/>
                    <a:lstStyle/>
                    <a:p>
                      <a:pPr algn="ctr" rtl="0" fontAlgn="ctr"/>
                      <a:r>
                        <a:rPr lang="cs-CZ" sz="1200" b="0" i="0" u="none" strike="noStrike">
                          <a:solidFill>
                            <a:srgbClr val="000000"/>
                          </a:solidFill>
                          <a:effectLst/>
                          <a:latin typeface="Calibri" panose="020F0502020204030204" pitchFamily="34" charset="0"/>
                        </a:rPr>
                        <a:t>180,1</a:t>
                      </a:r>
                    </a:p>
                  </a:txBody>
                  <a:tcPr marL="7620" marR="7620" marT="7620" marB="0" anchor="ctr">
                    <a:solidFill>
                      <a:srgbClr val="D2DEEF"/>
                    </a:solidFill>
                  </a:tcPr>
                </a:tc>
                <a:tc>
                  <a:txBody>
                    <a:bodyPr/>
                    <a:lstStyle/>
                    <a:p>
                      <a:pPr algn="ctr" rtl="0" fontAlgn="ctr"/>
                      <a:r>
                        <a:rPr lang="cs-CZ" sz="1800" b="1" i="0" u="none" strike="noStrike">
                          <a:solidFill>
                            <a:srgbClr val="FFFFFF"/>
                          </a:solidFill>
                          <a:effectLst/>
                          <a:latin typeface="Calibri" panose="020F0502020204030204" pitchFamily="34" charset="0"/>
                        </a:rPr>
                        <a:t>7</a:t>
                      </a:r>
                    </a:p>
                  </a:txBody>
                  <a:tcPr marL="7620" marR="7620" marT="7620" marB="0" anchor="ctr">
                    <a:solidFill>
                      <a:srgbClr val="C00000"/>
                    </a:solidFill>
                  </a:tcPr>
                </a:tc>
                <a:tc>
                  <a:txBody>
                    <a:bodyPr/>
                    <a:lstStyle/>
                    <a:p>
                      <a:pPr algn="ctr" rtl="0" fontAlgn="ctr"/>
                      <a:r>
                        <a:rPr lang="cs-CZ" sz="1800" b="1" i="0" u="none" strike="noStrike">
                          <a:solidFill>
                            <a:srgbClr val="FFFFFF"/>
                          </a:solidFill>
                          <a:effectLst/>
                          <a:latin typeface="Calibri" panose="020F0502020204030204" pitchFamily="34" charset="0"/>
                        </a:rPr>
                        <a:t>6,8</a:t>
                      </a:r>
                    </a:p>
                  </a:txBody>
                  <a:tcPr marL="7620" marR="7620" marT="7620" marB="0" anchor="ctr">
                    <a:solidFill>
                      <a:srgbClr val="C00000"/>
                    </a:solidFill>
                  </a:tcPr>
                </a:tc>
                <a:extLst>
                  <a:ext uri="{0D108BD9-81ED-4DB2-BD59-A6C34878D82A}">
                    <a16:rowId xmlns:a16="http://schemas.microsoft.com/office/drawing/2014/main" val="2127871125"/>
                  </a:ext>
                </a:extLst>
              </a:tr>
              <a:tr h="345351">
                <a:tc vMerge="1">
                  <a:txBody>
                    <a:bodyPr/>
                    <a:lstStyle/>
                    <a:p>
                      <a:endParaRPr lang="cs-CZ"/>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     </a:t>
                      </a:r>
                      <a:r>
                        <a:rPr lang="cs-CZ" sz="1200" b="1" err="1"/>
                        <a:t>Gerontopsychiatrie</a:t>
                      </a:r>
                      <a:endParaRPr lang="cs-CZ" sz="1200" b="1"/>
                    </a:p>
                  </a:txBody>
                  <a:tcPr anchor="ctr"/>
                </a:tc>
                <a:tc>
                  <a:txBody>
                    <a:bodyPr/>
                    <a:lstStyle/>
                    <a:p>
                      <a:pPr algn="ctr" rtl="0" fontAlgn="ctr"/>
                      <a:r>
                        <a:rPr lang="cs-CZ" sz="1200" b="0" i="0" u="none" strike="noStrike">
                          <a:solidFill>
                            <a:srgbClr val="000000"/>
                          </a:solidFill>
                          <a:effectLst/>
                          <a:latin typeface="Calibri" panose="020F0502020204030204" pitchFamily="34" charset="0"/>
                        </a:rPr>
                        <a:t>117</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94</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23</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98</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99,8</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0,0</a:t>
                      </a:r>
                    </a:p>
                  </a:txBody>
                  <a:tcPr marL="7620" marR="7620" marT="7620" marB="0" anchor="ctr"/>
                </a:tc>
                <a:extLst>
                  <a:ext uri="{0D108BD9-81ED-4DB2-BD59-A6C34878D82A}">
                    <a16:rowId xmlns:a16="http://schemas.microsoft.com/office/drawing/2014/main" val="38285865"/>
                  </a:ext>
                </a:extLst>
              </a:tr>
              <a:tr h="345351">
                <a:tc vMerge="1">
                  <a:txBody>
                    <a:bodyPr/>
                    <a:lstStyle/>
                    <a:p>
                      <a:endParaRPr lang="cs-CZ"/>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     Sexuologie</a:t>
                      </a:r>
                    </a:p>
                  </a:txBody>
                  <a:tcPr anchor="ctr"/>
                </a:tc>
                <a:tc>
                  <a:txBody>
                    <a:bodyPr/>
                    <a:lstStyle/>
                    <a:p>
                      <a:pPr algn="ctr" rtl="0" fontAlgn="ctr"/>
                      <a:r>
                        <a:rPr lang="cs-CZ" sz="1200" b="0" i="0" u="none" strike="noStrike">
                          <a:solidFill>
                            <a:srgbClr val="000000"/>
                          </a:solidFill>
                          <a:effectLst/>
                          <a:latin typeface="Calibri" panose="020F0502020204030204" pitchFamily="34" charset="0"/>
                        </a:rPr>
                        <a:t>150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94</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56</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131</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128,8</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5</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6,3</a:t>
                      </a:r>
                    </a:p>
                  </a:txBody>
                  <a:tcPr marL="7620" marR="7620" marT="7620" marB="0" anchor="ctr"/>
                </a:tc>
                <a:extLst>
                  <a:ext uri="{0D108BD9-81ED-4DB2-BD59-A6C34878D82A}">
                    <a16:rowId xmlns:a16="http://schemas.microsoft.com/office/drawing/2014/main" val="2524197113"/>
                  </a:ext>
                </a:extLst>
              </a:tr>
              <a:tr h="345351">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cs-CZ" sz="1600" b="1"/>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     </a:t>
                      </a:r>
                      <a:r>
                        <a:rPr lang="en-US" sz="1200" b="1"/>
                        <a:t>N</a:t>
                      </a:r>
                      <a:r>
                        <a:rPr lang="cs-CZ" sz="1200" b="1" err="1"/>
                        <a:t>ávykové</a:t>
                      </a:r>
                      <a:r>
                        <a:rPr lang="cs-CZ" sz="1200" b="1"/>
                        <a:t> nemoci</a:t>
                      </a:r>
                    </a:p>
                  </a:txBody>
                  <a:tcPr anchor="ctr"/>
                </a:tc>
                <a:tc>
                  <a:txBody>
                    <a:bodyPr/>
                    <a:lstStyle/>
                    <a:p>
                      <a:pPr algn="ctr" rtl="0" fontAlgn="ctr"/>
                      <a:r>
                        <a:rPr lang="cs-CZ" sz="1200" b="0" i="0" u="none" strike="noStrike">
                          <a:solidFill>
                            <a:srgbClr val="000000"/>
                          </a:solidFill>
                          <a:effectLst/>
                          <a:latin typeface="Calibri" panose="020F0502020204030204" pitchFamily="34" charset="0"/>
                        </a:rPr>
                        <a:t>89</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66</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23</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80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85,0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1,2</a:t>
                      </a:r>
                    </a:p>
                  </a:txBody>
                  <a:tcPr marL="7620" marR="7620" marT="7620" marB="0" anchor="ctr"/>
                </a:tc>
                <a:extLst>
                  <a:ext uri="{0D108BD9-81ED-4DB2-BD59-A6C34878D82A}">
                    <a16:rowId xmlns:a16="http://schemas.microsoft.com/office/drawing/2014/main" val="2347223116"/>
                  </a:ext>
                </a:extLst>
              </a:tr>
              <a:tr h="847679">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NLZP</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Psycholog ve zdravotnictví (§22) se specializací</a:t>
                      </a:r>
                    </a:p>
                  </a:txBody>
                  <a:tcPr anchor="ctr"/>
                </a:tc>
                <a:tc>
                  <a:txBody>
                    <a:bodyPr/>
                    <a:lstStyle/>
                    <a:p>
                      <a:pPr algn="ctr" rtl="0" fontAlgn="ctr"/>
                      <a:r>
                        <a:rPr lang="cs-CZ" sz="1200" b="0" i="0" u="none" strike="noStrike">
                          <a:solidFill>
                            <a:srgbClr val="000000"/>
                          </a:solidFill>
                          <a:effectLst/>
                          <a:latin typeface="Calibri" panose="020F0502020204030204" pitchFamily="34" charset="0"/>
                        </a:rPr>
                        <a:t>2 291</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1 917</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374</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1 600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1 206,2</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36</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27,6</a:t>
                      </a:r>
                    </a:p>
                  </a:txBody>
                  <a:tcPr marL="7620" marR="7620" marT="7620" marB="0" anchor="ctr"/>
                </a:tc>
                <a:extLst>
                  <a:ext uri="{0D108BD9-81ED-4DB2-BD59-A6C34878D82A}">
                    <a16:rowId xmlns:a16="http://schemas.microsoft.com/office/drawing/2014/main" val="2505128518"/>
                  </a:ext>
                </a:extLst>
              </a:tr>
              <a:tr h="345351">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cs-CZ" b="1"/>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1"/>
                        <a:t>Adiktolog (§21a)</a:t>
                      </a:r>
                    </a:p>
                  </a:txBody>
                  <a:tcPr anchor="ctr"/>
                </a:tc>
                <a:tc>
                  <a:txBody>
                    <a:bodyPr/>
                    <a:lstStyle/>
                    <a:p>
                      <a:pPr algn="ctr" rtl="0" fontAlgn="ctr"/>
                      <a:r>
                        <a:rPr lang="cs-CZ" sz="1200" b="0" i="0" u="none" strike="noStrike">
                          <a:solidFill>
                            <a:srgbClr val="000000"/>
                          </a:solidFill>
                          <a:effectLst/>
                          <a:latin typeface="Calibri" panose="020F0502020204030204" pitchFamily="34" charset="0"/>
                        </a:rPr>
                        <a:t>651</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603</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48</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210</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186,2</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2</a:t>
                      </a:r>
                    </a:p>
                  </a:txBody>
                  <a:tcPr marL="7620" marR="7620" marT="7620" marB="0" anchor="ctr"/>
                </a:tc>
                <a:tc>
                  <a:txBody>
                    <a:bodyPr/>
                    <a:lstStyle/>
                    <a:p>
                      <a:pPr algn="ctr" rtl="0" fontAlgn="ctr"/>
                      <a:r>
                        <a:rPr lang="cs-CZ" sz="1200" b="0" i="0" u="none" strike="noStrike">
                          <a:solidFill>
                            <a:srgbClr val="000000"/>
                          </a:solidFill>
                          <a:effectLst/>
                          <a:latin typeface="Calibri" panose="020F0502020204030204" pitchFamily="34" charset="0"/>
                        </a:rPr>
                        <a:t>1,7</a:t>
                      </a:r>
                    </a:p>
                  </a:txBody>
                  <a:tcPr marL="7620" marR="7620" marT="7620" marB="0" anchor="ctr"/>
                </a:tc>
                <a:extLst>
                  <a:ext uri="{0D108BD9-81ED-4DB2-BD59-A6C34878D82A}">
                    <a16:rowId xmlns:a16="http://schemas.microsoft.com/office/drawing/2014/main" val="1847379533"/>
                  </a:ext>
                </a:extLst>
              </a:tr>
            </a:tbl>
          </a:graphicData>
        </a:graphic>
      </p:graphicFrame>
      <p:sp>
        <p:nvSpPr>
          <p:cNvPr id="3" name="TextovéPole 2">
            <a:extLst>
              <a:ext uri="{FF2B5EF4-FFF2-40B4-BE49-F238E27FC236}">
                <a16:creationId xmlns:a16="http://schemas.microsoft.com/office/drawing/2014/main" id="{7087DFEC-F910-F19E-A8B3-D4814A2BBE95}"/>
              </a:ext>
            </a:extLst>
          </p:cNvPr>
          <p:cNvSpPr txBox="1"/>
          <p:nvPr>
            <p:custDataLst>
              <p:tags r:id="rId2"/>
            </p:custDataLst>
          </p:nvPr>
        </p:nvSpPr>
        <p:spPr>
          <a:xfrm>
            <a:off x="373774" y="6244213"/>
            <a:ext cx="983615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a:ln>
                  <a:noFill/>
                </a:ln>
                <a:solidFill>
                  <a:prstClr val="black"/>
                </a:solidFill>
                <a:effectLst/>
                <a:uLnTx/>
                <a:uFillTx/>
                <a:latin typeface="Calibri" panose="020F0502020204030204"/>
                <a:ea typeface="+mn-ea"/>
                <a:cs typeface="+mn-cs"/>
              </a:rPr>
              <a:t>* jedna osoba může mít více specializací</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a:ln>
                  <a:noFill/>
                </a:ln>
                <a:solidFill>
                  <a:prstClr val="black"/>
                </a:solidFill>
                <a:effectLst/>
                <a:uLnTx/>
                <a:uFillTx/>
                <a:latin typeface="Calibri" panose="020F0502020204030204"/>
                <a:ea typeface="+mn-ea"/>
                <a:cs typeface="+mn-cs"/>
              </a:rPr>
              <a:t>** lékař se získanou specializací nemusí pracovat v daném oboru</a:t>
            </a: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extBox 6">
            <a:extLst>
              <a:ext uri="{FF2B5EF4-FFF2-40B4-BE49-F238E27FC236}">
                <a16:creationId xmlns:a16="http://schemas.microsoft.com/office/drawing/2014/main" id="{7D74F663-B92C-4CDF-3DF6-EA13DCCB5987}"/>
              </a:ext>
            </a:extLst>
          </p:cNvPr>
          <p:cNvSpPr txBox="1"/>
          <p:nvPr>
            <p:custDataLst>
              <p:tags r:id="rId3"/>
            </p:custDataLst>
          </p:nvPr>
        </p:nvSpPr>
        <p:spPr>
          <a:xfrm>
            <a:off x="372413" y="506369"/>
            <a:ext cx="10232415" cy="276999"/>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k 31.12.2024, Národní registr hrazených zdravotních služeb (NRHZS) k 31. 12. 2024</a:t>
            </a:r>
          </a:p>
        </p:txBody>
      </p:sp>
      <p:sp>
        <p:nvSpPr>
          <p:cNvPr id="7" name="TextovéPole 6">
            <a:extLst>
              <a:ext uri="{FF2B5EF4-FFF2-40B4-BE49-F238E27FC236}">
                <a16:creationId xmlns:a16="http://schemas.microsoft.com/office/drawing/2014/main" id="{84180B17-3F8C-7183-C728-9E063850FD45}"/>
              </a:ext>
            </a:extLst>
          </p:cNvPr>
          <p:cNvSpPr txBox="1"/>
          <p:nvPr>
            <p:custDataLst>
              <p:tags r:id="rId4"/>
            </p:custDataLst>
          </p:nvPr>
        </p:nvSpPr>
        <p:spPr>
          <a:xfrm>
            <a:off x="6117365" y="818431"/>
            <a:ext cx="2913253" cy="369332"/>
          </a:xfrm>
          <a:prstGeom prst="rect">
            <a:avLst/>
          </a:prstGeom>
          <a:solidFill>
            <a:schemeClr val="bg1">
              <a:lumMod val="95000"/>
            </a:schemeClr>
          </a:solidFill>
          <a:ln>
            <a:solidFill>
              <a:schemeClr val="accent1">
                <a:lumMod val="7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ČR</a:t>
            </a:r>
          </a:p>
        </p:txBody>
      </p:sp>
      <p:sp>
        <p:nvSpPr>
          <p:cNvPr id="8" name="TextovéPole 7">
            <a:extLst>
              <a:ext uri="{FF2B5EF4-FFF2-40B4-BE49-F238E27FC236}">
                <a16:creationId xmlns:a16="http://schemas.microsoft.com/office/drawing/2014/main" id="{42F85BA8-C527-D78C-7015-C15977E58FE5}"/>
              </a:ext>
            </a:extLst>
          </p:cNvPr>
          <p:cNvSpPr txBox="1"/>
          <p:nvPr>
            <p:custDataLst>
              <p:tags r:id="rId5"/>
            </p:custDataLst>
          </p:nvPr>
        </p:nvSpPr>
        <p:spPr>
          <a:xfrm>
            <a:off x="9030619" y="818431"/>
            <a:ext cx="2908830" cy="369332"/>
          </a:xfrm>
          <a:prstGeom prst="rect">
            <a:avLst/>
          </a:prstGeom>
          <a:solidFill>
            <a:srgbClr val="C00000"/>
          </a:solidFill>
          <a:ln>
            <a:solidFill>
              <a:schemeClr val="accent1">
                <a:lumMod val="7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b="1">
                <a:solidFill>
                  <a:prstClr val="white"/>
                </a:solidFill>
                <a:latin typeface="Calibri" panose="020F0502020204030204"/>
              </a:rPr>
              <a:t>LBK</a:t>
            </a:r>
            <a:endParaRPr kumimoji="0" lang="cs-CZ"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528505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5629EF-D395-6D29-2239-A7BDF8D1E353}"/>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5E851F45-B6C9-8741-B74B-6A3914FC6FB6}"/>
              </a:ext>
            </a:extLst>
          </p:cNvPr>
          <p:cNvSpPr/>
          <p:nvPr/>
        </p:nvSpPr>
        <p:spPr>
          <a:xfrm>
            <a:off x="5359929" y="5046486"/>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85463179-EEC5-B11E-11F8-A82DB73EBC29}"/>
              </a:ext>
            </a:extLst>
          </p:cNvPr>
          <p:cNvSpPr txBox="1"/>
          <p:nvPr/>
        </p:nvSpPr>
        <p:spPr>
          <a:xfrm>
            <a:off x="4085009" y="8246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3.</a:t>
            </a:r>
          </a:p>
        </p:txBody>
      </p:sp>
      <p:pic>
        <p:nvPicPr>
          <p:cNvPr id="6" name="Obrázek 5" descr="Obsah obrázku zbraň, kruh, šipka&#10;&#10;Popis byl vytvořen automaticky">
            <a:extLst>
              <a:ext uri="{FF2B5EF4-FFF2-40B4-BE49-F238E27FC236}">
                <a16:creationId xmlns:a16="http://schemas.microsoft.com/office/drawing/2014/main" id="{8734A191-4755-51E0-BF67-C678AA2F352C}"/>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827849" y="490839"/>
            <a:ext cx="1811178" cy="1811178"/>
          </a:xfrm>
          <a:prstGeom prst="rect">
            <a:avLst/>
          </a:prstGeom>
        </p:spPr>
      </p:pic>
      <p:sp>
        <p:nvSpPr>
          <p:cNvPr id="8" name="TextovéPole 7">
            <a:extLst>
              <a:ext uri="{FF2B5EF4-FFF2-40B4-BE49-F238E27FC236}">
                <a16:creationId xmlns:a16="http://schemas.microsoft.com/office/drawing/2014/main" id="{29459A65-48EE-06CB-BC14-65EF86967F88}"/>
              </a:ext>
            </a:extLst>
          </p:cNvPr>
          <p:cNvSpPr txBox="1"/>
          <p:nvPr/>
        </p:nvSpPr>
        <p:spPr>
          <a:xfrm>
            <a:off x="819101" y="2832274"/>
            <a:ext cx="10505209" cy="187743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Zajištění dostatečných personálních kapacit</a:t>
            </a:r>
          </a:p>
          <a:p>
            <a:pPr marL="571500" indent="-571500" algn="ctr">
              <a:buFontTx/>
              <a:buChar char="-"/>
            </a:pPr>
            <a:r>
              <a:rPr lang="cs-CZ" sz="3600" b="1">
                <a:solidFill>
                  <a:srgbClr val="C00000"/>
                </a:solidFill>
                <a:latin typeface="Calibri" panose="020F0502020204030204" pitchFamily="34" charset="0"/>
                <a:cs typeface="Calibri" panose="020F0502020204030204" pitchFamily="34" charset="0"/>
              </a:rPr>
              <a:t>Lékařské profese</a:t>
            </a:r>
            <a:r>
              <a:rPr lang="cs-CZ" sz="3600" b="1">
                <a:solidFill>
                  <a:srgbClr val="2E5980"/>
                </a:solidFill>
                <a:latin typeface="Calibri" panose="020F0502020204030204" pitchFamily="34" charset="0"/>
                <a:cs typeface="Calibri" panose="020F0502020204030204" pitchFamily="34" charset="0"/>
              </a:rPr>
              <a:t> </a:t>
            </a:r>
            <a:r>
              <a:rPr lang="cs-CZ" sz="3600" b="1">
                <a:solidFill>
                  <a:srgbClr val="002060"/>
                </a:solidFill>
                <a:latin typeface="Calibri" panose="020F0502020204030204" pitchFamily="34" charset="0"/>
                <a:cs typeface="Calibri" panose="020F0502020204030204" pitchFamily="34" charset="0"/>
              </a:rPr>
              <a:t>s důrazem na primární péči</a:t>
            </a:r>
          </a:p>
          <a:p>
            <a:pPr marL="571500" indent="-571500" algn="ctr">
              <a:buFontTx/>
              <a:buChar char="-"/>
            </a:pPr>
            <a:r>
              <a:rPr lang="cs-CZ" sz="3600" b="1">
                <a:solidFill>
                  <a:srgbClr val="C00000"/>
                </a:solidFill>
                <a:latin typeface="Calibri" panose="020F0502020204030204" pitchFamily="34" charset="0"/>
                <a:cs typeface="Calibri" panose="020F0502020204030204" pitchFamily="34" charset="0"/>
              </a:rPr>
              <a:t>Nelékařské profese </a:t>
            </a:r>
            <a:r>
              <a:rPr lang="cs-CZ" sz="3600" b="1">
                <a:solidFill>
                  <a:srgbClr val="002060"/>
                </a:solidFill>
                <a:latin typeface="Calibri" panose="020F0502020204030204" pitchFamily="34" charset="0"/>
                <a:cs typeface="Calibri" panose="020F0502020204030204" pitchFamily="34" charset="0"/>
              </a:rPr>
              <a:t>s důrazem na ošetřovatelství</a:t>
            </a:r>
            <a:r>
              <a:rPr kumimoji="0" lang="cs-CZ" sz="3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endParaRPr kumimoji="0" lang="cs-CZ" sz="36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26715C51-6B87-B9CF-8886-8D0E674550E6}"/>
              </a:ext>
            </a:extLst>
          </p:cNvPr>
          <p:cNvSpPr txBox="1"/>
          <p:nvPr/>
        </p:nvSpPr>
        <p:spPr>
          <a:xfrm rot="19784851">
            <a:off x="361040" y="963187"/>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spTree>
    <p:extLst>
      <p:ext uri="{BB962C8B-B14F-4D97-AF65-F5344CB8AC3E}">
        <p14:creationId xmlns:p14="http://schemas.microsoft.com/office/powerpoint/2010/main" val="357135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610096-CBE7-67BE-7CA1-4B37BFF05451}"/>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7FC54F61-516B-412F-1642-0035585EFB00}"/>
              </a:ext>
            </a:extLst>
          </p:cNvPr>
          <p:cNvSpPr>
            <a:spLocks noGrp="1"/>
          </p:cNvSpPr>
          <p:nvPr>
            <p:ph type="title"/>
            <p:custDataLst>
              <p:tags r:id="rId1"/>
            </p:custDataLst>
          </p:nvPr>
        </p:nvSpPr>
        <p:spPr/>
        <p:txBody>
          <a:bodyPr/>
          <a:lstStyle/>
          <a:p>
            <a:r>
              <a:rPr lang="cs-CZ">
                <a:solidFill>
                  <a:srgbClr val="002060"/>
                </a:solidFill>
              </a:rPr>
              <a:t>Úvazky</a:t>
            </a:r>
            <a:r>
              <a:rPr lang="cs-CZ" noProof="0">
                <a:solidFill>
                  <a:srgbClr val="002060"/>
                </a:solidFill>
              </a:rPr>
              <a:t> </a:t>
            </a:r>
            <a:r>
              <a:rPr lang="en-US">
                <a:solidFill>
                  <a:srgbClr val="002060"/>
                </a:solidFill>
              </a:rPr>
              <a:t>l</a:t>
            </a:r>
            <a:r>
              <a:rPr lang="cs-CZ" err="1">
                <a:solidFill>
                  <a:srgbClr val="002060"/>
                </a:solidFill>
              </a:rPr>
              <a:t>ékařů</a:t>
            </a:r>
            <a:r>
              <a:rPr lang="cs-CZ">
                <a:solidFill>
                  <a:srgbClr val="002060"/>
                </a:solidFill>
              </a:rPr>
              <a:t> </a:t>
            </a:r>
            <a:r>
              <a:rPr lang="cs-CZ" noProof="0">
                <a:solidFill>
                  <a:srgbClr val="002060"/>
                </a:solidFill>
              </a:rPr>
              <a:t>na 100 tis. obyvatel v r. 2024</a:t>
            </a:r>
            <a:endParaRPr lang="en-US">
              <a:solidFill>
                <a:srgbClr val="002060"/>
              </a:solidFill>
            </a:endParaRPr>
          </a:p>
        </p:txBody>
      </p:sp>
      <p:sp>
        <p:nvSpPr>
          <p:cNvPr id="200" name="TextBox 6">
            <a:extLst>
              <a:ext uri="{FF2B5EF4-FFF2-40B4-BE49-F238E27FC236}">
                <a16:creationId xmlns:a16="http://schemas.microsoft.com/office/drawing/2014/main" id="{9A008FD7-0ED4-995A-9DA1-3B73069826E0}"/>
              </a:ext>
            </a:extLst>
          </p:cNvPr>
          <p:cNvSpPr txBox="1"/>
          <p:nvPr>
            <p:custDataLst>
              <p:tags r:id="rId2"/>
            </p:custDataLst>
          </p:nvPr>
        </p:nvSpPr>
        <p:spPr>
          <a:xfrm>
            <a:off x="288000" y="540000"/>
            <a:ext cx="116431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 Národní registr hrazených zdravotních služeb (NRHZS), stav k 31. 12. 2024</a:t>
            </a:r>
          </a:p>
        </p:txBody>
      </p:sp>
      <p:graphicFrame>
        <p:nvGraphicFramePr>
          <p:cNvPr id="13" name="Graf 12">
            <a:extLst>
              <a:ext uri="{FF2B5EF4-FFF2-40B4-BE49-F238E27FC236}">
                <a16:creationId xmlns:a16="http://schemas.microsoft.com/office/drawing/2014/main" id="{C1379E76-8151-19EC-D28F-FD9E8D022D59}"/>
              </a:ext>
            </a:extLst>
          </p:cNvPr>
          <p:cNvGraphicFramePr/>
          <p:nvPr>
            <p:custDataLst>
              <p:tags r:id="rId3"/>
            </p:custDataLst>
          </p:nvPr>
        </p:nvGraphicFramePr>
        <p:xfrm>
          <a:off x="360000" y="1410450"/>
          <a:ext cx="5659014" cy="4545793"/>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0" name="Graf 9">
            <a:extLst>
              <a:ext uri="{FF2B5EF4-FFF2-40B4-BE49-F238E27FC236}">
                <a16:creationId xmlns:a16="http://schemas.microsoft.com/office/drawing/2014/main" id="{D8E5BB24-16EF-2530-22BE-B43428016FCB}"/>
              </a:ext>
            </a:extLst>
          </p:cNvPr>
          <p:cNvGraphicFramePr/>
          <p:nvPr>
            <p:custDataLst>
              <p:tags r:id="rId4"/>
            </p:custDataLst>
          </p:nvPr>
        </p:nvGraphicFramePr>
        <p:xfrm>
          <a:off x="6212842" y="1410450"/>
          <a:ext cx="5659014" cy="4545793"/>
        </p:xfrm>
        <a:graphic>
          <a:graphicData uri="http://schemas.openxmlformats.org/drawingml/2006/chart">
            <c:chart xmlns:c="http://schemas.openxmlformats.org/drawingml/2006/chart" xmlns:r="http://schemas.openxmlformats.org/officeDocument/2006/relationships" r:id="rId13"/>
          </a:graphicData>
        </a:graphic>
      </p:graphicFrame>
      <p:sp>
        <p:nvSpPr>
          <p:cNvPr id="3" name="Obdélník 2">
            <a:extLst>
              <a:ext uri="{FF2B5EF4-FFF2-40B4-BE49-F238E27FC236}">
                <a16:creationId xmlns:a16="http://schemas.microsoft.com/office/drawing/2014/main" id="{BB26AED7-0EAA-F85E-CD2B-27A357F1A00F}"/>
              </a:ext>
            </a:extLst>
          </p:cNvPr>
          <p:cNvSpPr/>
          <p:nvPr>
            <p:custDataLst>
              <p:tags r:id="rId5"/>
            </p:custDataLst>
          </p:nvPr>
        </p:nvSpPr>
        <p:spPr>
          <a:xfrm>
            <a:off x="360000" y="903740"/>
            <a:ext cx="5659014" cy="436831"/>
          </a:xfrm>
          <a:prstGeom prst="rect">
            <a:avLst/>
          </a:prstGeom>
        </p:spPr>
        <p:txBody>
          <a:bodyPr wrap="square">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600" b="1" i="0" u="none" strike="noStrike" kern="1200" cap="none" spc="0" normalizeH="0" baseline="0" noProof="0">
                <a:ln>
                  <a:noFill/>
                </a:ln>
                <a:solidFill>
                  <a:srgbClr val="000000"/>
                </a:solidFill>
                <a:effectLst/>
                <a:uLnTx/>
                <a:uFillTx/>
                <a:latin typeface="Calibri" panose="020F0502020204030204"/>
                <a:ea typeface="+mn-ea"/>
                <a:cs typeface="+mn-cs"/>
              </a:rPr>
              <a:t>V zařízeních lůžkové péče</a:t>
            </a:r>
          </a:p>
        </p:txBody>
      </p:sp>
      <p:sp>
        <p:nvSpPr>
          <p:cNvPr id="5" name="Obdélník 4">
            <a:extLst>
              <a:ext uri="{FF2B5EF4-FFF2-40B4-BE49-F238E27FC236}">
                <a16:creationId xmlns:a16="http://schemas.microsoft.com/office/drawing/2014/main" id="{B67B82F1-9B21-B183-39FD-678BEBC2B171}"/>
              </a:ext>
            </a:extLst>
          </p:cNvPr>
          <p:cNvSpPr/>
          <p:nvPr>
            <p:custDataLst>
              <p:tags r:id="rId6"/>
            </p:custDataLst>
          </p:nvPr>
        </p:nvSpPr>
        <p:spPr>
          <a:xfrm>
            <a:off x="1800808" y="134057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obyvatel</a:t>
            </a:r>
          </a:p>
        </p:txBody>
      </p:sp>
      <p:sp>
        <p:nvSpPr>
          <p:cNvPr id="6" name="Obdélník 5">
            <a:extLst>
              <a:ext uri="{FF2B5EF4-FFF2-40B4-BE49-F238E27FC236}">
                <a16:creationId xmlns:a16="http://schemas.microsoft.com/office/drawing/2014/main" id="{EF1CC8D1-44B7-F05A-A867-E3DC7E193660}"/>
              </a:ext>
            </a:extLst>
          </p:cNvPr>
          <p:cNvSpPr/>
          <p:nvPr>
            <p:custDataLst>
              <p:tags r:id="rId7"/>
            </p:custDataLst>
          </p:nvPr>
        </p:nvSpPr>
        <p:spPr>
          <a:xfrm>
            <a:off x="553828" y="167636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Kraj :</a:t>
            </a:r>
          </a:p>
        </p:txBody>
      </p:sp>
      <p:sp>
        <p:nvSpPr>
          <p:cNvPr id="7" name="Obdélník 6">
            <a:extLst>
              <a:ext uri="{FF2B5EF4-FFF2-40B4-BE49-F238E27FC236}">
                <a16:creationId xmlns:a16="http://schemas.microsoft.com/office/drawing/2014/main" id="{8FB43DA4-3547-46A6-4A9B-2D72C52FE547}"/>
              </a:ext>
            </a:extLst>
          </p:cNvPr>
          <p:cNvSpPr/>
          <p:nvPr>
            <p:custDataLst>
              <p:tags r:id="rId8"/>
            </p:custDataLst>
          </p:nvPr>
        </p:nvSpPr>
        <p:spPr>
          <a:xfrm>
            <a:off x="6212842" y="903740"/>
            <a:ext cx="5659014" cy="338554"/>
          </a:xfrm>
          <a:prstGeom prst="rect">
            <a:avLst/>
          </a:prstGeom>
        </p:spPr>
        <p:txBody>
          <a:bodyPr wrap="square">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600" b="1" i="0" u="none" strike="noStrike" kern="1200" cap="none" spc="0" normalizeH="0" baseline="0" noProof="0">
                <a:ln>
                  <a:noFill/>
                </a:ln>
                <a:solidFill>
                  <a:srgbClr val="000000"/>
                </a:solidFill>
                <a:effectLst/>
                <a:uLnTx/>
                <a:uFillTx/>
                <a:latin typeface="Calibri" panose="020F0502020204030204"/>
                <a:ea typeface="+mn-ea"/>
                <a:cs typeface="+mn-cs"/>
              </a:rPr>
              <a:t>V ambulantních zařízeních</a:t>
            </a:r>
          </a:p>
        </p:txBody>
      </p:sp>
      <p:sp>
        <p:nvSpPr>
          <p:cNvPr id="11" name="Obdélník 10">
            <a:extLst>
              <a:ext uri="{FF2B5EF4-FFF2-40B4-BE49-F238E27FC236}">
                <a16:creationId xmlns:a16="http://schemas.microsoft.com/office/drawing/2014/main" id="{198D2580-97D3-D415-F3BF-AC1C0F72A79E}"/>
              </a:ext>
            </a:extLst>
          </p:cNvPr>
          <p:cNvSpPr/>
          <p:nvPr>
            <p:custDataLst>
              <p:tags r:id="rId9"/>
            </p:custDataLst>
          </p:nvPr>
        </p:nvSpPr>
        <p:spPr>
          <a:xfrm>
            <a:off x="7653650" y="134057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obyvatel</a:t>
            </a:r>
          </a:p>
        </p:txBody>
      </p:sp>
      <p:sp>
        <p:nvSpPr>
          <p:cNvPr id="12" name="Obdélník 11">
            <a:extLst>
              <a:ext uri="{FF2B5EF4-FFF2-40B4-BE49-F238E27FC236}">
                <a16:creationId xmlns:a16="http://schemas.microsoft.com/office/drawing/2014/main" id="{FF1430EE-62DA-DB12-4C31-D8A5736612F7}"/>
              </a:ext>
            </a:extLst>
          </p:cNvPr>
          <p:cNvSpPr/>
          <p:nvPr>
            <p:custDataLst>
              <p:tags r:id="rId10"/>
            </p:custDataLst>
          </p:nvPr>
        </p:nvSpPr>
        <p:spPr>
          <a:xfrm>
            <a:off x="6406670" y="167636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Kraj :</a:t>
            </a:r>
          </a:p>
        </p:txBody>
      </p:sp>
    </p:spTree>
    <p:extLst>
      <p:ext uri="{BB962C8B-B14F-4D97-AF65-F5344CB8AC3E}">
        <p14:creationId xmlns:p14="http://schemas.microsoft.com/office/powerpoint/2010/main" val="17232181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6B4580-5F3E-5676-A18E-FB46CE0A42FC}"/>
            </a:ext>
          </a:extLst>
        </p:cNvPr>
        <p:cNvGrpSpPr/>
        <p:nvPr/>
      </p:nvGrpSpPr>
      <p:grpSpPr>
        <a:xfrm>
          <a:off x="0" y="0"/>
          <a:ext cx="0" cy="0"/>
          <a:chOff x="0" y="0"/>
          <a:chExt cx="0" cy="0"/>
        </a:xfrm>
      </p:grpSpPr>
      <p:cxnSp>
        <p:nvCxnSpPr>
          <p:cNvPr id="10" name="Přímá spojnice 9">
            <a:extLst>
              <a:ext uri="{FF2B5EF4-FFF2-40B4-BE49-F238E27FC236}">
                <a16:creationId xmlns:a16="http://schemas.microsoft.com/office/drawing/2014/main" id="{7415C62B-26B0-E930-ADC9-FC04C49DCD50}"/>
              </a:ext>
            </a:extLst>
          </p:cNvPr>
          <p:cNvCxnSpPr>
            <a:cxnSpLocks/>
          </p:cNvCxnSpPr>
          <p:nvPr/>
        </p:nvCxnSpPr>
        <p:spPr>
          <a:xfrm>
            <a:off x="11123021" y="2197439"/>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B29AFA60-0030-C95A-432C-853D91087593}"/>
              </a:ext>
            </a:extLst>
          </p:cNvPr>
          <p:cNvCxnSpPr>
            <a:cxnSpLocks/>
          </p:cNvCxnSpPr>
          <p:nvPr/>
        </p:nvCxnSpPr>
        <p:spPr>
          <a:xfrm>
            <a:off x="1695100" y="3303937"/>
            <a:ext cx="23771" cy="1507442"/>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TextovéPole 13">
            <a:extLst>
              <a:ext uri="{FF2B5EF4-FFF2-40B4-BE49-F238E27FC236}">
                <a16:creationId xmlns:a16="http://schemas.microsoft.com/office/drawing/2014/main" id="{36D8350C-9EF3-34E2-12D4-2715583503A2}"/>
              </a:ext>
            </a:extLst>
          </p:cNvPr>
          <p:cNvSpPr txBox="1"/>
          <p:nvPr/>
        </p:nvSpPr>
        <p:spPr>
          <a:xfrm rot="16200000">
            <a:off x="10811441" y="2659328"/>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Místa poskytování</a:t>
            </a:r>
          </a:p>
        </p:txBody>
      </p:sp>
      <p:sp>
        <p:nvSpPr>
          <p:cNvPr id="15" name="TextovéPole 14">
            <a:extLst>
              <a:ext uri="{FF2B5EF4-FFF2-40B4-BE49-F238E27FC236}">
                <a16:creationId xmlns:a16="http://schemas.microsoft.com/office/drawing/2014/main" id="{ADEBBF4E-7615-9473-A0A1-EA8B665B931F}"/>
              </a:ext>
            </a:extLst>
          </p:cNvPr>
          <p:cNvSpPr txBox="1"/>
          <p:nvPr/>
        </p:nvSpPr>
        <p:spPr>
          <a:xfrm rot="16200000">
            <a:off x="591131" y="3617692"/>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Trajektorie absolventů</a:t>
            </a:r>
          </a:p>
        </p:txBody>
      </p:sp>
      <p:sp>
        <p:nvSpPr>
          <p:cNvPr id="599" name="Text Box 17">
            <a:extLst>
              <a:ext uri="{FF2B5EF4-FFF2-40B4-BE49-F238E27FC236}">
                <a16:creationId xmlns:a16="http://schemas.microsoft.com/office/drawing/2014/main" id="{9F8D95E4-2385-90CF-F714-A8CBC53C7B53}"/>
              </a:ext>
            </a:extLst>
          </p:cNvPr>
          <p:cNvSpPr txBox="1">
            <a:spLocks noChangeArrowheads="1"/>
          </p:cNvSpPr>
          <p:nvPr/>
        </p:nvSpPr>
        <p:spPr bwMode="auto">
          <a:xfrm>
            <a:off x="3581295" y="4926784"/>
            <a:ext cx="21921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zdravotnických pracovníků </a:t>
            </a:r>
          </a:p>
        </p:txBody>
      </p:sp>
      <p:pic>
        <p:nvPicPr>
          <p:cNvPr id="600" name="Picture 16" descr="http://t3.gstatic.com/images?q=tbn:ANd9GcQcJxskDqnVD5QpYG4wNPrHjkMQ3yWcw6e0BS11wFJM7mul-Om4JA">
            <a:extLst>
              <a:ext uri="{FF2B5EF4-FFF2-40B4-BE49-F238E27FC236}">
                <a16:creationId xmlns:a16="http://schemas.microsoft.com/office/drawing/2014/main" id="{B73A0D2A-0513-B877-FA99-140C3A0CF3BB}"/>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67694" y="3538137"/>
            <a:ext cx="805410" cy="9882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6" descr="http://t3.gstatic.com/images?q=tbn:ANd9GcQcJxskDqnVD5QpYG4wNPrHjkMQ3yWcw6e0BS11wFJM7mul-Om4JA">
            <a:extLst>
              <a:ext uri="{FF2B5EF4-FFF2-40B4-BE49-F238E27FC236}">
                <a16:creationId xmlns:a16="http://schemas.microsoft.com/office/drawing/2014/main" id="{0382CAAB-2D23-0A48-29A4-7A128DC2EA90}"/>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7742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16" descr="http://t3.gstatic.com/images?q=tbn:ANd9GcQcJxskDqnVD5QpYG4wNPrHjkMQ3yWcw6e0BS11wFJM7mul-Om4JA">
            <a:extLst>
              <a:ext uri="{FF2B5EF4-FFF2-40B4-BE49-F238E27FC236}">
                <a16:creationId xmlns:a16="http://schemas.microsoft.com/office/drawing/2014/main" id="{3681511F-D9A7-2E71-65D6-A3A4E462C977}"/>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1676" y="47742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http://t3.gstatic.com/images?q=tbn:ANd9GcQcJxskDqnVD5QpYG4wNPrHjkMQ3yWcw6e0BS11wFJM7mul-Om4JA">
            <a:extLst>
              <a:ext uri="{FF2B5EF4-FFF2-40B4-BE49-F238E27FC236}">
                <a16:creationId xmlns:a16="http://schemas.microsoft.com/office/drawing/2014/main" id="{70D14B8A-B892-A2AD-479E-880F6A3D0C6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34076" y="49266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6" descr="http://t3.gstatic.com/images?q=tbn:ANd9GcQcJxskDqnVD5QpYG4wNPrHjkMQ3yWcw6e0BS11wFJM7mul-Om4JA">
            <a:extLst>
              <a:ext uri="{FF2B5EF4-FFF2-40B4-BE49-F238E27FC236}">
                <a16:creationId xmlns:a16="http://schemas.microsoft.com/office/drawing/2014/main" id="{3FA20710-4B03-D23F-4A1C-60663C385447}"/>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6476" y="50790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6" descr="http://t3.gstatic.com/images?q=tbn:ANd9GcQcJxskDqnVD5QpYG4wNPrHjkMQ3yWcw6e0BS11wFJM7mul-Om4JA">
            <a:extLst>
              <a:ext uri="{FF2B5EF4-FFF2-40B4-BE49-F238E27FC236}">
                <a16:creationId xmlns:a16="http://schemas.microsoft.com/office/drawing/2014/main" id="{904B5FE2-5FFD-6DCD-AF88-33359962F88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23358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6" descr="http://t3.gstatic.com/images?q=tbn:ANd9GcQcJxskDqnVD5QpYG4wNPrHjkMQ3yWcw6e0BS11wFJM7mul-Om4JA">
            <a:extLst>
              <a:ext uri="{FF2B5EF4-FFF2-40B4-BE49-F238E27FC236}">
                <a16:creationId xmlns:a16="http://schemas.microsoft.com/office/drawing/2014/main" id="{5BAFD8FE-56EA-FB6A-C175-CAFC8F8172C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10301" y="23358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http://t3.gstatic.com/images?q=tbn:ANd9GcQcJxskDqnVD5QpYG4wNPrHjkMQ3yWcw6e0BS11wFJM7mul-Om4JA">
            <a:extLst>
              <a:ext uri="{FF2B5EF4-FFF2-40B4-BE49-F238E27FC236}">
                <a16:creationId xmlns:a16="http://schemas.microsoft.com/office/drawing/2014/main" id="{F9D2927F-07F3-58E2-67BF-FA09B800EAC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62701" y="2488295"/>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http://t3.gstatic.com/images?q=tbn:ANd9GcQcJxskDqnVD5QpYG4wNPrHjkMQ3yWcw6e0BS11wFJM7mul-Om4JA">
            <a:extLst>
              <a:ext uri="{FF2B5EF4-FFF2-40B4-BE49-F238E27FC236}">
                <a16:creationId xmlns:a16="http://schemas.microsoft.com/office/drawing/2014/main" id="{BFF35D13-F7A7-F9EB-DCA3-CB4DA8D963A3}"/>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5101" y="2640695"/>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11" name="Přímá spojnice se šipkou 10">
            <a:extLst>
              <a:ext uri="{FF2B5EF4-FFF2-40B4-BE49-F238E27FC236}">
                <a16:creationId xmlns:a16="http://schemas.microsoft.com/office/drawing/2014/main" id="{29DCB1E9-5F70-0E53-3E18-C524AA0B2F86}"/>
              </a:ext>
            </a:extLst>
          </p:cNvPr>
          <p:cNvCxnSpPr>
            <a:cxnSpLocks/>
          </p:cNvCxnSpPr>
          <p:nvPr/>
        </p:nvCxnSpPr>
        <p:spPr>
          <a:xfrm flipV="1">
            <a:off x="1907756" y="4282938"/>
            <a:ext cx="2347163" cy="7961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Přímá spojnice se šipkou 11">
            <a:extLst>
              <a:ext uri="{FF2B5EF4-FFF2-40B4-BE49-F238E27FC236}">
                <a16:creationId xmlns:a16="http://schemas.microsoft.com/office/drawing/2014/main" id="{6303150A-5545-3CDF-9FF7-9317E5936AD2}"/>
              </a:ext>
            </a:extLst>
          </p:cNvPr>
          <p:cNvCxnSpPr>
            <a:cxnSpLocks/>
          </p:cNvCxnSpPr>
          <p:nvPr/>
        </p:nvCxnSpPr>
        <p:spPr>
          <a:xfrm>
            <a:off x="2345896" y="3025593"/>
            <a:ext cx="1909023" cy="76868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TextovéPole 16">
            <a:extLst>
              <a:ext uri="{FF2B5EF4-FFF2-40B4-BE49-F238E27FC236}">
                <a16:creationId xmlns:a16="http://schemas.microsoft.com/office/drawing/2014/main" id="{A1D10C86-A51F-D96E-5A3D-757E2785C057}"/>
              </a:ext>
            </a:extLst>
          </p:cNvPr>
          <p:cNvSpPr txBox="1"/>
          <p:nvPr/>
        </p:nvSpPr>
        <p:spPr>
          <a:xfrm rot="20485565">
            <a:off x="2245088" y="4720277"/>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Vzdělavatelé</a:t>
            </a:r>
          </a:p>
        </p:txBody>
      </p:sp>
      <p:sp>
        <p:nvSpPr>
          <p:cNvPr id="18" name="TextovéPole 17">
            <a:extLst>
              <a:ext uri="{FF2B5EF4-FFF2-40B4-BE49-F238E27FC236}">
                <a16:creationId xmlns:a16="http://schemas.microsoft.com/office/drawing/2014/main" id="{29CF6C1B-FD4D-330D-EC02-2BDCE3248A8D}"/>
              </a:ext>
            </a:extLst>
          </p:cNvPr>
          <p:cNvSpPr txBox="1"/>
          <p:nvPr/>
        </p:nvSpPr>
        <p:spPr>
          <a:xfrm rot="21047465">
            <a:off x="8129769" y="2014998"/>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Krajské úřady</a:t>
            </a:r>
          </a:p>
        </p:txBody>
      </p:sp>
      <p:pic>
        <p:nvPicPr>
          <p:cNvPr id="19" name="Picture 16" descr="http://t3.gstatic.com/images?q=tbn:ANd9GcQcJxskDqnVD5QpYG4wNPrHjkMQ3yWcw6e0BS11wFJM7mul-Om4JA">
            <a:extLst>
              <a:ext uri="{FF2B5EF4-FFF2-40B4-BE49-F238E27FC236}">
                <a16:creationId xmlns:a16="http://schemas.microsoft.com/office/drawing/2014/main" id="{3A768ACA-04F4-57F0-C361-D1BD7D7C901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3919" y="3538137"/>
            <a:ext cx="805410" cy="988232"/>
          </a:xfrm>
          <a:prstGeom prst="rect">
            <a:avLst/>
          </a:prstGeom>
          <a:noFill/>
          <a:extLst>
            <a:ext uri="{909E8E84-426E-40DD-AFC4-6F175D3DCCD1}">
              <a14:hiddenFill xmlns:a14="http://schemas.microsoft.com/office/drawing/2010/main">
                <a:solidFill>
                  <a:srgbClr val="FFFFFF"/>
                </a:solidFill>
              </a14:hiddenFill>
            </a:ext>
          </a:extLst>
        </p:spPr>
      </p:pic>
      <p:sp>
        <p:nvSpPr>
          <p:cNvPr id="20" name="Text Box 17">
            <a:extLst>
              <a:ext uri="{FF2B5EF4-FFF2-40B4-BE49-F238E27FC236}">
                <a16:creationId xmlns:a16="http://schemas.microsoft.com/office/drawing/2014/main" id="{B888C726-F375-A62C-9C69-64768A87B6C6}"/>
              </a:ext>
            </a:extLst>
          </p:cNvPr>
          <p:cNvSpPr txBox="1">
            <a:spLocks noChangeArrowheads="1"/>
          </p:cNvSpPr>
          <p:nvPr/>
        </p:nvSpPr>
        <p:spPr bwMode="auto">
          <a:xfrm>
            <a:off x="6340524" y="4917006"/>
            <a:ext cx="31571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hrazených zdravotních služeb</a:t>
            </a:r>
          </a:p>
        </p:txBody>
      </p:sp>
      <p:pic>
        <p:nvPicPr>
          <p:cNvPr id="21" name="Picture 16" descr="http://t3.gstatic.com/images?q=tbn:ANd9GcQcJxskDqnVD5QpYG4wNPrHjkMQ3yWcw6e0BS11wFJM7mul-Om4JA">
            <a:extLst>
              <a:ext uri="{FF2B5EF4-FFF2-40B4-BE49-F238E27FC236}">
                <a16:creationId xmlns:a16="http://schemas.microsoft.com/office/drawing/2014/main" id="{AC102B3A-DD32-E9FA-D63E-DD51E6556CF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6408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6" descr="http://t3.gstatic.com/images?q=tbn:ANd9GcQcJxskDqnVD5QpYG4wNPrHjkMQ3yWcw6e0BS11wFJM7mul-Om4JA">
            <a:extLst>
              <a:ext uri="{FF2B5EF4-FFF2-40B4-BE49-F238E27FC236}">
                <a16:creationId xmlns:a16="http://schemas.microsoft.com/office/drawing/2014/main" id="{21114638-C380-635C-70F9-56D50FA3930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3426" y="36408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6" descr="http://t3.gstatic.com/images?q=tbn:ANd9GcQcJxskDqnVD5QpYG4wNPrHjkMQ3yWcw6e0BS11wFJM7mul-Om4JA">
            <a:extLst>
              <a:ext uri="{FF2B5EF4-FFF2-40B4-BE49-F238E27FC236}">
                <a16:creationId xmlns:a16="http://schemas.microsoft.com/office/drawing/2014/main" id="{2CF31777-638A-63B6-97F6-96913578412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425826" y="3793220"/>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6" descr="http://t3.gstatic.com/images?q=tbn:ANd9GcQcJxskDqnVD5QpYG4wNPrHjkMQ3yWcw6e0BS11wFJM7mul-Om4JA">
            <a:extLst>
              <a:ext uri="{FF2B5EF4-FFF2-40B4-BE49-F238E27FC236}">
                <a16:creationId xmlns:a16="http://schemas.microsoft.com/office/drawing/2014/main" id="{09DA7410-EF7C-14AA-73A8-A356D5502A1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578226" y="3945620"/>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Přímá spojnice se šipkou 24">
            <a:extLst>
              <a:ext uri="{FF2B5EF4-FFF2-40B4-BE49-F238E27FC236}">
                <a16:creationId xmlns:a16="http://schemas.microsoft.com/office/drawing/2014/main" id="{BDB2C1EC-9693-14B1-59D7-082DE558C8FA}"/>
              </a:ext>
            </a:extLst>
          </p:cNvPr>
          <p:cNvCxnSpPr>
            <a:cxnSpLocks/>
          </p:cNvCxnSpPr>
          <p:nvPr/>
        </p:nvCxnSpPr>
        <p:spPr>
          <a:xfrm flipH="1">
            <a:off x="9281754" y="4032253"/>
            <a:ext cx="1839272" cy="2074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27">
            <a:extLst>
              <a:ext uri="{FF2B5EF4-FFF2-40B4-BE49-F238E27FC236}">
                <a16:creationId xmlns:a16="http://schemas.microsoft.com/office/drawing/2014/main" id="{CBF69E4B-7CBA-DBF1-146F-0AAC71E8CE8F}"/>
              </a:ext>
            </a:extLst>
          </p:cNvPr>
          <p:cNvSpPr txBox="1"/>
          <p:nvPr/>
        </p:nvSpPr>
        <p:spPr>
          <a:xfrm>
            <a:off x="9483361" y="3706839"/>
            <a:ext cx="17811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Zdravotní pojišťovny</a:t>
            </a:r>
          </a:p>
        </p:txBody>
      </p:sp>
      <p:sp>
        <p:nvSpPr>
          <p:cNvPr id="29" name="Text Box 17">
            <a:extLst>
              <a:ext uri="{FF2B5EF4-FFF2-40B4-BE49-F238E27FC236}">
                <a16:creationId xmlns:a16="http://schemas.microsoft.com/office/drawing/2014/main" id="{920F999F-866F-9088-DC30-DE3E11374DAB}"/>
              </a:ext>
            </a:extLst>
          </p:cNvPr>
          <p:cNvSpPr txBox="1">
            <a:spLocks noChangeArrowheads="1"/>
          </p:cNvSpPr>
          <p:nvPr/>
        </p:nvSpPr>
        <p:spPr bwMode="auto">
          <a:xfrm>
            <a:off x="4809268" y="1140963"/>
            <a:ext cx="4290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srgbClr val="0000FF"/>
                </a:solidFill>
                <a:effectLst/>
                <a:uLnTx/>
                <a:uFillTx/>
                <a:latin typeface="Calibri" panose="020F0502020204030204"/>
                <a:ea typeface="+mn-ea"/>
                <a:cs typeface="+mn-cs"/>
              </a:rPr>
              <a:t>Národní registr poskytovatelů zdravotních služeb</a:t>
            </a:r>
          </a:p>
        </p:txBody>
      </p:sp>
      <p:pic>
        <p:nvPicPr>
          <p:cNvPr id="30" name="Picture 16" descr="http://t3.gstatic.com/images?q=tbn:ANd9GcQcJxskDqnVD5QpYG4wNPrHjkMQ3yWcw6e0BS11wFJM7mul-Om4JA">
            <a:extLst>
              <a:ext uri="{FF2B5EF4-FFF2-40B4-BE49-F238E27FC236}">
                <a16:creationId xmlns:a16="http://schemas.microsoft.com/office/drawing/2014/main" id="{3514EE42-579C-86BD-D73C-33564B4EBB57}"/>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230" y="2200074"/>
            <a:ext cx="805410" cy="988232"/>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Přímá spojnice se šipkou 30">
            <a:extLst>
              <a:ext uri="{FF2B5EF4-FFF2-40B4-BE49-F238E27FC236}">
                <a16:creationId xmlns:a16="http://schemas.microsoft.com/office/drawing/2014/main" id="{A46F5A00-1439-705C-4351-EC07FFAD0A43}"/>
              </a:ext>
            </a:extLst>
          </p:cNvPr>
          <p:cNvCxnSpPr>
            <a:cxnSpLocks/>
          </p:cNvCxnSpPr>
          <p:nvPr/>
        </p:nvCxnSpPr>
        <p:spPr>
          <a:xfrm>
            <a:off x="2345896" y="2470283"/>
            <a:ext cx="3962947" cy="2970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TextovéPole 33">
            <a:extLst>
              <a:ext uri="{FF2B5EF4-FFF2-40B4-BE49-F238E27FC236}">
                <a16:creationId xmlns:a16="http://schemas.microsoft.com/office/drawing/2014/main" id="{8B9B2D94-5BB8-6C87-3E08-7A27900A59F8}"/>
              </a:ext>
            </a:extLst>
          </p:cNvPr>
          <p:cNvSpPr txBox="1"/>
          <p:nvPr/>
        </p:nvSpPr>
        <p:spPr>
          <a:xfrm rot="1246759">
            <a:off x="2374794" y="3032494"/>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Poskytovatelé</a:t>
            </a:r>
          </a:p>
        </p:txBody>
      </p:sp>
      <p:pic>
        <p:nvPicPr>
          <p:cNvPr id="35" name="Picture 16" descr="http://t3.gstatic.com/images?q=tbn:ANd9GcQcJxskDqnVD5QpYG4wNPrHjkMQ3yWcw6e0BS11wFJM7mul-Om4JA">
            <a:extLst>
              <a:ext uri="{FF2B5EF4-FFF2-40B4-BE49-F238E27FC236}">
                <a16:creationId xmlns:a16="http://schemas.microsoft.com/office/drawing/2014/main" id="{71013605-593A-F2AA-18D1-4FD5EA5CFBE5}"/>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4799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6" descr="http://t3.gstatic.com/images?q=tbn:ANd9GcQcJxskDqnVD5QpYG4wNPrHjkMQ3yWcw6e0BS11wFJM7mul-Om4JA">
            <a:extLst>
              <a:ext uri="{FF2B5EF4-FFF2-40B4-BE49-F238E27FC236}">
                <a16:creationId xmlns:a16="http://schemas.microsoft.com/office/drawing/2014/main" id="{E774794D-B091-7B25-3C73-13B7A6F25F5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016886" y="14799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6" descr="http://t3.gstatic.com/images?q=tbn:ANd9GcQcJxskDqnVD5QpYG4wNPrHjkMQ3yWcw6e0BS11wFJM7mul-Om4JA">
            <a:extLst>
              <a:ext uri="{FF2B5EF4-FFF2-40B4-BE49-F238E27FC236}">
                <a16:creationId xmlns:a16="http://schemas.microsoft.com/office/drawing/2014/main" id="{A758024B-D7CD-3052-7481-E509728BE27E}"/>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69286" y="1632306"/>
            <a:ext cx="417140" cy="51182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16" descr="http://t3.gstatic.com/images?q=tbn:ANd9GcQcJxskDqnVD5QpYG4wNPrHjkMQ3yWcw6e0BS11wFJM7mul-Om4JA">
            <a:extLst>
              <a:ext uri="{FF2B5EF4-FFF2-40B4-BE49-F238E27FC236}">
                <a16:creationId xmlns:a16="http://schemas.microsoft.com/office/drawing/2014/main" id="{C44768D8-55D9-FFD9-C33A-2C1E13BEBECB}"/>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321686" y="1784706"/>
            <a:ext cx="417140" cy="511828"/>
          </a:xfrm>
          <a:prstGeom prst="rect">
            <a:avLst/>
          </a:prstGeom>
          <a:noFill/>
          <a:extLst>
            <a:ext uri="{909E8E84-426E-40DD-AFC4-6F175D3DCCD1}">
              <a14:hiddenFill xmlns:a14="http://schemas.microsoft.com/office/drawing/2010/main">
                <a:solidFill>
                  <a:srgbClr val="FFFFFF"/>
                </a:solidFill>
              </a14:hiddenFill>
            </a:ext>
          </a:extLst>
        </p:spPr>
      </p:pic>
      <p:cxnSp>
        <p:nvCxnSpPr>
          <p:cNvPr id="39" name="Přímá spojnice se šipkou 38">
            <a:extLst>
              <a:ext uri="{FF2B5EF4-FFF2-40B4-BE49-F238E27FC236}">
                <a16:creationId xmlns:a16="http://schemas.microsoft.com/office/drawing/2014/main" id="{ECDE6707-7450-48E5-2182-C1F45375E1C0}"/>
              </a:ext>
            </a:extLst>
          </p:cNvPr>
          <p:cNvCxnSpPr>
            <a:cxnSpLocks/>
          </p:cNvCxnSpPr>
          <p:nvPr/>
        </p:nvCxnSpPr>
        <p:spPr>
          <a:xfrm flipH="1">
            <a:off x="7396710" y="2128970"/>
            <a:ext cx="3414165" cy="5293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ovéPole 47">
            <a:extLst>
              <a:ext uri="{FF2B5EF4-FFF2-40B4-BE49-F238E27FC236}">
                <a16:creationId xmlns:a16="http://schemas.microsoft.com/office/drawing/2014/main" id="{50F4DEDE-08E5-7144-DCF4-4999AFC4E747}"/>
              </a:ext>
            </a:extLst>
          </p:cNvPr>
          <p:cNvSpPr txBox="1"/>
          <p:nvPr/>
        </p:nvSpPr>
        <p:spPr>
          <a:xfrm rot="276719">
            <a:off x="3501382" y="2231328"/>
            <a:ext cx="17811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Poskytovatelé</a:t>
            </a:r>
          </a:p>
        </p:txBody>
      </p:sp>
      <p:cxnSp>
        <p:nvCxnSpPr>
          <p:cNvPr id="50" name="Přímá spojnice 49">
            <a:extLst>
              <a:ext uri="{FF2B5EF4-FFF2-40B4-BE49-F238E27FC236}">
                <a16:creationId xmlns:a16="http://schemas.microsoft.com/office/drawing/2014/main" id="{9F215586-31FC-747B-7737-8F8E2B782319}"/>
              </a:ext>
            </a:extLst>
          </p:cNvPr>
          <p:cNvCxnSpPr>
            <a:cxnSpLocks/>
          </p:cNvCxnSpPr>
          <p:nvPr/>
        </p:nvCxnSpPr>
        <p:spPr>
          <a:xfrm flipV="1">
            <a:off x="5294522" y="3291820"/>
            <a:ext cx="1358384" cy="6897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1" name="Přímá spojnice 50">
            <a:extLst>
              <a:ext uri="{FF2B5EF4-FFF2-40B4-BE49-F238E27FC236}">
                <a16:creationId xmlns:a16="http://schemas.microsoft.com/office/drawing/2014/main" id="{1B326F2A-2D9C-C64D-3DF4-FECB00338074}"/>
              </a:ext>
            </a:extLst>
          </p:cNvPr>
          <p:cNvCxnSpPr>
            <a:cxnSpLocks/>
          </p:cNvCxnSpPr>
          <p:nvPr/>
        </p:nvCxnSpPr>
        <p:spPr>
          <a:xfrm>
            <a:off x="5306420" y="4172959"/>
            <a:ext cx="2895099" cy="28575"/>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Přímá spojnice 53">
            <a:extLst>
              <a:ext uri="{FF2B5EF4-FFF2-40B4-BE49-F238E27FC236}">
                <a16:creationId xmlns:a16="http://schemas.microsoft.com/office/drawing/2014/main" id="{ED21AE69-85E9-8F51-8AA1-F7CCD30D9981}"/>
              </a:ext>
            </a:extLst>
          </p:cNvPr>
          <p:cNvCxnSpPr>
            <a:cxnSpLocks/>
          </p:cNvCxnSpPr>
          <p:nvPr/>
        </p:nvCxnSpPr>
        <p:spPr>
          <a:xfrm>
            <a:off x="6894875" y="3295111"/>
            <a:ext cx="1336619" cy="722633"/>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1" name="TextovéPole 60">
            <a:extLst>
              <a:ext uri="{FF2B5EF4-FFF2-40B4-BE49-F238E27FC236}">
                <a16:creationId xmlns:a16="http://schemas.microsoft.com/office/drawing/2014/main" id="{15888BA5-094E-7800-CA6D-C193411BAD68}"/>
              </a:ext>
            </a:extLst>
          </p:cNvPr>
          <p:cNvSpPr txBox="1"/>
          <p:nvPr/>
        </p:nvSpPr>
        <p:spPr>
          <a:xfrm>
            <a:off x="6010275" y="3495740"/>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Vzájemné kontroly</a:t>
            </a:r>
          </a:p>
        </p:txBody>
      </p:sp>
      <p:sp>
        <p:nvSpPr>
          <p:cNvPr id="62" name="Text Box 17">
            <a:extLst>
              <a:ext uri="{FF2B5EF4-FFF2-40B4-BE49-F238E27FC236}">
                <a16:creationId xmlns:a16="http://schemas.microsoft.com/office/drawing/2014/main" id="{D4D0C115-3CFB-39E7-3C08-8C4A09577EDB}"/>
              </a:ext>
            </a:extLst>
          </p:cNvPr>
          <p:cNvSpPr txBox="1">
            <a:spLocks noChangeArrowheads="1"/>
          </p:cNvSpPr>
          <p:nvPr/>
        </p:nvSpPr>
        <p:spPr bwMode="auto">
          <a:xfrm rot="16200000">
            <a:off x="-1794768" y="3404078"/>
            <a:ext cx="46170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b="1">
                <a:solidFill>
                  <a:schemeClr val="tx1"/>
                </a:solidFill>
                <a:latin typeface="Arial" charset="0"/>
              </a:defRPr>
            </a:lvl1pPr>
            <a:lvl2pPr marL="742950" indent="-285750">
              <a:defRPr kumimoji="1" sz="2400" b="1">
                <a:solidFill>
                  <a:schemeClr val="tx1"/>
                </a:solidFill>
                <a:latin typeface="Arial" charset="0"/>
              </a:defRPr>
            </a:lvl2pPr>
            <a:lvl3pPr marL="1143000" indent="-228600">
              <a:defRPr kumimoji="1" sz="2400" b="1">
                <a:solidFill>
                  <a:schemeClr val="tx1"/>
                </a:solidFill>
                <a:latin typeface="Arial" charset="0"/>
              </a:defRPr>
            </a:lvl3pPr>
            <a:lvl4pPr marL="1600200" indent="-228600">
              <a:defRPr kumimoji="1" sz="2400" b="1">
                <a:solidFill>
                  <a:schemeClr val="tx1"/>
                </a:solidFill>
                <a:latin typeface="Arial" charset="0"/>
              </a:defRPr>
            </a:lvl4pPr>
            <a:lvl5pPr marL="2057400" indent="-228600">
              <a:defRPr kumimoji="1" sz="2400" b="1">
                <a:solidFill>
                  <a:schemeClr val="tx1"/>
                </a:solidFill>
                <a:latin typeface="Arial" charset="0"/>
              </a:defRPr>
            </a:lvl5pPr>
            <a:lvl6pPr marL="2514600" indent="-228600" eaLnBrk="0" fontAlgn="base" hangingPunct="0">
              <a:spcBef>
                <a:spcPct val="0"/>
              </a:spcBef>
              <a:spcAft>
                <a:spcPct val="0"/>
              </a:spcAft>
              <a:defRPr kumimoji="1" sz="2400" b="1">
                <a:solidFill>
                  <a:schemeClr val="tx1"/>
                </a:solidFill>
                <a:latin typeface="Arial" charset="0"/>
              </a:defRPr>
            </a:lvl6pPr>
            <a:lvl7pPr marL="2971800" indent="-228600" eaLnBrk="0" fontAlgn="base" hangingPunct="0">
              <a:spcBef>
                <a:spcPct val="0"/>
              </a:spcBef>
              <a:spcAft>
                <a:spcPct val="0"/>
              </a:spcAft>
              <a:defRPr kumimoji="1" sz="2400" b="1">
                <a:solidFill>
                  <a:schemeClr val="tx1"/>
                </a:solidFill>
                <a:latin typeface="Arial" charset="0"/>
              </a:defRPr>
            </a:lvl7pPr>
            <a:lvl8pPr marL="3429000" indent="-228600" eaLnBrk="0" fontAlgn="base" hangingPunct="0">
              <a:spcBef>
                <a:spcPct val="0"/>
              </a:spcBef>
              <a:spcAft>
                <a:spcPct val="0"/>
              </a:spcAft>
              <a:defRPr kumimoji="1" sz="2400" b="1">
                <a:solidFill>
                  <a:schemeClr val="tx1"/>
                </a:solidFill>
                <a:latin typeface="Arial" charset="0"/>
              </a:defRPr>
            </a:lvl8pPr>
            <a:lvl9pPr marL="3886200" indent="-228600" eaLnBrk="0" fontAlgn="base" hangingPunct="0">
              <a:spcBef>
                <a:spcPct val="0"/>
              </a:spcBef>
              <a:spcAft>
                <a:spcPct val="0"/>
              </a:spcAft>
              <a:defRPr kumimoji="1" sz="2400" b="1">
                <a:solidFill>
                  <a:schemeClr val="tx1"/>
                </a:solidFill>
                <a:latin typeface="Arial" charset="0"/>
              </a:defRPr>
            </a:lvl9pPr>
          </a:lstStyle>
          <a:p>
            <a:pPr marL="0" marR="0" lvl="0" indent="0" algn="ctr" defTabSz="914400" rtl="0" eaLnBrk="1" fontAlgn="auto" latinLnBrk="0" hangingPunct="1">
              <a:lnSpc>
                <a:spcPct val="100000"/>
              </a:lnSpc>
              <a:spcBef>
                <a:spcPts val="0"/>
              </a:spcBef>
              <a:spcAft>
                <a:spcPts val="0"/>
              </a:spcAft>
              <a:buClr>
                <a:srgbClr val="FFFF00"/>
              </a:buClr>
              <a:buSzTx/>
              <a:buFontTx/>
              <a:buNone/>
              <a:tabLst/>
              <a:defRPr/>
            </a:pPr>
            <a:r>
              <a:rPr kumimoji="0" lang="cs-CZ" altLang="cs-CZ" sz="2400" b="1" i="1" u="none" strike="noStrike" kern="1200" cap="none" spc="0" normalizeH="0" baseline="0" noProof="0">
                <a:ln>
                  <a:noFill/>
                </a:ln>
                <a:solidFill>
                  <a:prstClr val="black"/>
                </a:solidFill>
                <a:effectLst/>
                <a:uLnTx/>
                <a:uFillTx/>
                <a:latin typeface="Calibri" panose="020F0502020204030204"/>
                <a:ea typeface="+mn-ea"/>
                <a:cs typeface="+mn-cs"/>
              </a:rPr>
              <a:t>Nově budovaný systém </a:t>
            </a:r>
            <a:r>
              <a:rPr kumimoji="0" lang="cs-CZ" altLang="cs-CZ" sz="2400" b="1" i="1" u="sng" strike="noStrike" kern="1200" cap="none" spc="0" normalizeH="0" baseline="0" noProof="0">
                <a:ln>
                  <a:noFill/>
                </a:ln>
                <a:solidFill>
                  <a:prstClr val="black"/>
                </a:solidFill>
                <a:effectLst/>
                <a:uLnTx/>
                <a:uFillTx/>
                <a:latin typeface="Calibri" panose="020F0502020204030204"/>
                <a:ea typeface="+mn-ea"/>
                <a:cs typeface="+mn-cs"/>
              </a:rPr>
              <a:t>ADMINISTRÁTOR</a:t>
            </a:r>
          </a:p>
        </p:txBody>
      </p:sp>
      <p:pic>
        <p:nvPicPr>
          <p:cNvPr id="759" name="Obrázek 758">
            <a:extLst>
              <a:ext uri="{FF2B5EF4-FFF2-40B4-BE49-F238E27FC236}">
                <a16:creationId xmlns:a16="http://schemas.microsoft.com/office/drawing/2014/main" id="{60970B3F-B7C6-31FF-D3AD-4459C553112B}"/>
              </a:ext>
            </a:extLst>
          </p:cNvPr>
          <p:cNvPicPr>
            <a:picLocks noChangeAspect="1"/>
          </p:cNvPicPr>
          <p:nvPr/>
        </p:nvPicPr>
        <p:blipFill>
          <a:blip r:embed="rId4"/>
          <a:stretch>
            <a:fillRect/>
          </a:stretch>
        </p:blipFill>
        <p:spPr>
          <a:xfrm>
            <a:off x="9849807" y="5438523"/>
            <a:ext cx="1904400" cy="1381053"/>
          </a:xfrm>
          <a:prstGeom prst="rect">
            <a:avLst/>
          </a:prstGeom>
        </p:spPr>
      </p:pic>
      <p:cxnSp>
        <p:nvCxnSpPr>
          <p:cNvPr id="763" name="Přímá spojnice 762">
            <a:extLst>
              <a:ext uri="{FF2B5EF4-FFF2-40B4-BE49-F238E27FC236}">
                <a16:creationId xmlns:a16="http://schemas.microsoft.com/office/drawing/2014/main" id="{9C3A6363-CACA-0E90-0912-07B8E3B30BDF}"/>
              </a:ext>
            </a:extLst>
          </p:cNvPr>
          <p:cNvCxnSpPr>
            <a:cxnSpLocks/>
          </p:cNvCxnSpPr>
          <p:nvPr/>
        </p:nvCxnSpPr>
        <p:spPr>
          <a:xfrm>
            <a:off x="9111903" y="4506984"/>
            <a:ext cx="952782" cy="1019964"/>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66" name="Přímá spojnice 765">
            <a:extLst>
              <a:ext uri="{FF2B5EF4-FFF2-40B4-BE49-F238E27FC236}">
                <a16:creationId xmlns:a16="http://schemas.microsoft.com/office/drawing/2014/main" id="{7196FC9D-77E5-E603-3F62-0F18260B23FD}"/>
              </a:ext>
            </a:extLst>
          </p:cNvPr>
          <p:cNvCxnSpPr>
            <a:cxnSpLocks/>
          </p:cNvCxnSpPr>
          <p:nvPr/>
        </p:nvCxnSpPr>
        <p:spPr>
          <a:xfrm flipH="1">
            <a:off x="11169286" y="4516104"/>
            <a:ext cx="697810" cy="113323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774" name="TextovéPole 773">
            <a:extLst>
              <a:ext uri="{FF2B5EF4-FFF2-40B4-BE49-F238E27FC236}">
                <a16:creationId xmlns:a16="http://schemas.microsoft.com/office/drawing/2014/main" id="{02DC0FF5-2928-DFAF-EE73-F1C019294A6D}"/>
              </a:ext>
            </a:extLst>
          </p:cNvPr>
          <p:cNvSpPr txBox="1"/>
          <p:nvPr/>
        </p:nvSpPr>
        <p:spPr>
          <a:xfrm>
            <a:off x="9907812" y="4685214"/>
            <a:ext cx="15144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srgbClr val="FF0000"/>
                </a:solidFill>
                <a:effectLst/>
                <a:uLnTx/>
                <a:uFillTx/>
                <a:latin typeface="Calibri" panose="020F0502020204030204"/>
                <a:ea typeface="+mn-ea"/>
                <a:cs typeface="+mn-cs"/>
              </a:rPr>
              <a:t>Akutní lůžková péče</a:t>
            </a:r>
          </a:p>
        </p:txBody>
      </p:sp>
      <p:sp>
        <p:nvSpPr>
          <p:cNvPr id="776" name="TextovéPole 775">
            <a:extLst>
              <a:ext uri="{FF2B5EF4-FFF2-40B4-BE49-F238E27FC236}">
                <a16:creationId xmlns:a16="http://schemas.microsoft.com/office/drawing/2014/main" id="{9673C58E-0DA8-805A-0157-79EE03505806}"/>
              </a:ext>
            </a:extLst>
          </p:cNvPr>
          <p:cNvSpPr txBox="1"/>
          <p:nvPr/>
        </p:nvSpPr>
        <p:spPr>
          <a:xfrm rot="19519048">
            <a:off x="1209592" y="4789205"/>
            <a:ext cx="2654144"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Produkce škol</a:t>
            </a:r>
          </a:p>
        </p:txBody>
      </p:sp>
      <p:sp>
        <p:nvSpPr>
          <p:cNvPr id="777" name="TextovéPole 776">
            <a:extLst>
              <a:ext uri="{FF2B5EF4-FFF2-40B4-BE49-F238E27FC236}">
                <a16:creationId xmlns:a16="http://schemas.microsoft.com/office/drawing/2014/main" id="{99895F3A-64AE-7971-0E7A-31F284DC1927}"/>
              </a:ext>
            </a:extLst>
          </p:cNvPr>
          <p:cNvSpPr txBox="1"/>
          <p:nvPr/>
        </p:nvSpPr>
        <p:spPr>
          <a:xfrm rot="19519048">
            <a:off x="-132546" y="5015441"/>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Zájem o studium</a:t>
            </a:r>
          </a:p>
        </p:txBody>
      </p:sp>
      <p:sp>
        <p:nvSpPr>
          <p:cNvPr id="778" name="TextovéPole 777">
            <a:extLst>
              <a:ext uri="{FF2B5EF4-FFF2-40B4-BE49-F238E27FC236}">
                <a16:creationId xmlns:a16="http://schemas.microsoft.com/office/drawing/2014/main" id="{BC58E557-32EA-B497-84D1-350193E7A987}"/>
              </a:ext>
            </a:extLst>
          </p:cNvPr>
          <p:cNvSpPr txBox="1"/>
          <p:nvPr/>
        </p:nvSpPr>
        <p:spPr>
          <a:xfrm rot="19519048">
            <a:off x="1286424" y="2386525"/>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Uplatnění v praxi</a:t>
            </a:r>
          </a:p>
        </p:txBody>
      </p:sp>
      <p:sp>
        <p:nvSpPr>
          <p:cNvPr id="779" name="TextovéPole 778">
            <a:extLst>
              <a:ext uri="{FF2B5EF4-FFF2-40B4-BE49-F238E27FC236}">
                <a16:creationId xmlns:a16="http://schemas.microsoft.com/office/drawing/2014/main" id="{B916F4B8-A4D9-5C3B-B25C-0ED1BB486B9D}"/>
              </a:ext>
            </a:extLst>
          </p:cNvPr>
          <p:cNvSpPr txBox="1"/>
          <p:nvPr/>
        </p:nvSpPr>
        <p:spPr>
          <a:xfrm rot="19519048">
            <a:off x="4563341" y="2997543"/>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Distribuce kapacit</a:t>
            </a:r>
          </a:p>
        </p:txBody>
      </p:sp>
      <p:sp>
        <p:nvSpPr>
          <p:cNvPr id="780" name="TextovéPole 779">
            <a:extLst>
              <a:ext uri="{FF2B5EF4-FFF2-40B4-BE49-F238E27FC236}">
                <a16:creationId xmlns:a16="http://schemas.microsoft.com/office/drawing/2014/main" id="{258BB767-DA25-868E-59C1-4F5DAD3C89D8}"/>
              </a:ext>
            </a:extLst>
          </p:cNvPr>
          <p:cNvSpPr txBox="1"/>
          <p:nvPr/>
        </p:nvSpPr>
        <p:spPr>
          <a:xfrm rot="19519048">
            <a:off x="8435302" y="1968392"/>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Regionální mapování</a:t>
            </a:r>
          </a:p>
        </p:txBody>
      </p:sp>
      <p:sp>
        <p:nvSpPr>
          <p:cNvPr id="781" name="TextovéPole 780">
            <a:extLst>
              <a:ext uri="{FF2B5EF4-FFF2-40B4-BE49-F238E27FC236}">
                <a16:creationId xmlns:a16="http://schemas.microsoft.com/office/drawing/2014/main" id="{BB9F7A44-4A52-B10C-8593-A4AF513F28F8}"/>
              </a:ext>
            </a:extLst>
          </p:cNvPr>
          <p:cNvSpPr txBox="1"/>
          <p:nvPr/>
        </p:nvSpPr>
        <p:spPr>
          <a:xfrm rot="19519048">
            <a:off x="6721938" y="4243025"/>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Úvazková kapacita</a:t>
            </a:r>
          </a:p>
        </p:txBody>
      </p:sp>
      <p:sp>
        <p:nvSpPr>
          <p:cNvPr id="782" name="TextovéPole 781">
            <a:extLst>
              <a:ext uri="{FF2B5EF4-FFF2-40B4-BE49-F238E27FC236}">
                <a16:creationId xmlns:a16="http://schemas.microsoft.com/office/drawing/2014/main" id="{5E53F7E1-991D-6D58-CB9D-D864C91BF713}"/>
              </a:ext>
            </a:extLst>
          </p:cNvPr>
          <p:cNvSpPr txBox="1"/>
          <p:nvPr/>
        </p:nvSpPr>
        <p:spPr>
          <a:xfrm rot="19519048">
            <a:off x="9384442" y="5376871"/>
            <a:ext cx="2654143" cy="43088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Systemizace míst</a:t>
            </a:r>
          </a:p>
        </p:txBody>
      </p:sp>
      <p:sp>
        <p:nvSpPr>
          <p:cNvPr id="16" name="Nadpis 1">
            <a:extLst>
              <a:ext uri="{FF2B5EF4-FFF2-40B4-BE49-F238E27FC236}">
                <a16:creationId xmlns:a16="http://schemas.microsoft.com/office/drawing/2014/main" id="{B3A35130-ACB6-D743-B60D-FA8C7C413E45}"/>
              </a:ext>
            </a:extLst>
          </p:cNvPr>
          <p:cNvSpPr txBox="1">
            <a:spLocks/>
          </p:cNvSpPr>
          <p:nvPr/>
        </p:nvSpPr>
        <p:spPr>
          <a:xfrm>
            <a:off x="120621" y="-16982"/>
            <a:ext cx="11828407" cy="1117168"/>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rgbClr val="EB0000"/>
                </a:solidFill>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cs-CZ" sz="2800" b="1" i="0" u="none" strike="noStrike" kern="1200" cap="none" spc="0" normalizeH="0" baseline="0" noProof="0">
                <a:ln>
                  <a:noFill/>
                </a:ln>
                <a:solidFill>
                  <a:srgbClr val="002060"/>
                </a:solidFill>
                <a:effectLst/>
                <a:uLnTx/>
                <a:uFillTx/>
                <a:latin typeface="Calibri" panose="020F0502020204030204"/>
                <a:ea typeface="+mj-ea"/>
                <a:cs typeface="+mj-cs"/>
              </a:rPr>
              <a:t>Národní zdravotnický informační systém (NZIS) pokrývá všechny zásadní dimenze potřebné pro hodnocení a predikce potřeb personálních kapacit</a:t>
            </a:r>
          </a:p>
        </p:txBody>
      </p:sp>
    </p:spTree>
    <p:extLst>
      <p:ext uri="{BB962C8B-B14F-4D97-AF65-F5344CB8AC3E}">
        <p14:creationId xmlns:p14="http://schemas.microsoft.com/office/powerpoint/2010/main" val="333242975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272590" y="160258"/>
            <a:ext cx="11386173" cy="538364"/>
          </a:xfrm>
        </p:spPr>
        <p:txBody>
          <a:bodyPr anchor="t">
            <a:noAutofit/>
          </a:bodyPr>
          <a:lstStyle/>
          <a:p>
            <a:r>
              <a:rPr lang="cs-CZ" dirty="0">
                <a:solidFill>
                  <a:srgbClr val="002060"/>
                </a:solidFill>
              </a:rPr>
              <a:t>Praktičtí lékaři pro děti a dorost aktivní v LBK: rok 2021 -&gt; 2024</a:t>
            </a:r>
          </a:p>
        </p:txBody>
      </p:sp>
      <p:graphicFrame>
        <p:nvGraphicFramePr>
          <p:cNvPr id="20" name="Graf 19">
            <a:extLst>
              <a:ext uri="{FF2B5EF4-FFF2-40B4-BE49-F238E27FC236}">
                <a16:creationId xmlns:a16="http://schemas.microsoft.com/office/drawing/2014/main" id="{7E45D4C3-2939-42FD-8E3A-28D76CD39161}"/>
              </a:ext>
            </a:extLst>
          </p:cNvPr>
          <p:cNvGraphicFramePr/>
          <p:nvPr/>
        </p:nvGraphicFramePr>
        <p:xfrm>
          <a:off x="6963078" y="2788972"/>
          <a:ext cx="4941985" cy="3708000"/>
        </p:xfrm>
        <a:graphic>
          <a:graphicData uri="http://schemas.openxmlformats.org/drawingml/2006/chart">
            <c:chart xmlns:c="http://schemas.openxmlformats.org/drawingml/2006/chart" xmlns:r="http://schemas.openxmlformats.org/officeDocument/2006/relationships" r:id="rId4"/>
          </a:graphicData>
        </a:graphic>
      </p:graphicFrame>
      <p:sp>
        <p:nvSpPr>
          <p:cNvPr id="25" name="Obdélník 24">
            <a:extLst>
              <a:ext uri="{FF2B5EF4-FFF2-40B4-BE49-F238E27FC236}">
                <a16:creationId xmlns:a16="http://schemas.microsoft.com/office/drawing/2014/main" id="{EA6A3B37-5462-446B-87D6-C1BAD7E52537}"/>
              </a:ext>
            </a:extLst>
          </p:cNvPr>
          <p:cNvSpPr/>
          <p:nvPr/>
        </p:nvSpPr>
        <p:spPr>
          <a:xfrm rot="16200000">
            <a:off x="6271451" y="4317751"/>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Absolutní počet</a:t>
            </a:r>
          </a:p>
        </p:txBody>
      </p:sp>
      <p:sp>
        <p:nvSpPr>
          <p:cNvPr id="30" name="Obdélník 29">
            <a:extLst>
              <a:ext uri="{FF2B5EF4-FFF2-40B4-BE49-F238E27FC236}">
                <a16:creationId xmlns:a16="http://schemas.microsoft.com/office/drawing/2014/main" id="{F2F49FC0-370C-4434-B0D6-4D509EB9E761}"/>
              </a:ext>
            </a:extLst>
          </p:cNvPr>
          <p:cNvSpPr/>
          <p:nvPr/>
        </p:nvSpPr>
        <p:spPr>
          <a:xfrm>
            <a:off x="7633934" y="2609378"/>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Věk lékařů celkem</a:t>
            </a:r>
          </a:p>
        </p:txBody>
      </p:sp>
      <p:sp>
        <p:nvSpPr>
          <p:cNvPr id="2" name="TextBox 6">
            <a:extLst>
              <a:ext uri="{FF2B5EF4-FFF2-40B4-BE49-F238E27FC236}">
                <a16:creationId xmlns:a16="http://schemas.microsoft.com/office/drawing/2014/main" id="{D41D853E-92BF-8FFC-1326-15F3ADCDAB1D}"/>
              </a:ext>
            </a:extLst>
          </p:cNvPr>
          <p:cNvSpPr txBox="1"/>
          <p:nvPr>
            <p:custDataLst>
              <p:tags r:id="rId1"/>
            </p:custDataLst>
          </p:nvPr>
        </p:nvSpPr>
        <p:spPr>
          <a:xfrm>
            <a:off x="296783" y="596418"/>
            <a:ext cx="11534428"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Definice: aktivní lékaři v </a:t>
            </a:r>
            <a:r>
              <a:rPr lang="cs-CZ" sz="1400" b="1" i="1">
                <a:solidFill>
                  <a:prstClr val="black"/>
                </a:solidFill>
                <a:latin typeface="Calibri" panose="020F0502020204030204"/>
              </a:rPr>
              <a:t>Libereckém</a:t>
            </a: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 kraji na pracovištích s hlavní nasmlouvanou odborností 002 – Praktický lékař pro děti a dorost, stav 2024</a:t>
            </a:r>
          </a:p>
        </p:txBody>
      </p:sp>
      <p:sp>
        <p:nvSpPr>
          <p:cNvPr id="3" name="TextovéPole 2">
            <a:extLst>
              <a:ext uri="{FF2B5EF4-FFF2-40B4-BE49-F238E27FC236}">
                <a16:creationId xmlns:a16="http://schemas.microsoft.com/office/drawing/2014/main" id="{49503032-9C07-0841-4B25-6FCCEAF99C38}"/>
              </a:ext>
            </a:extLst>
          </p:cNvPr>
          <p:cNvSpPr txBox="1"/>
          <p:nvPr/>
        </p:nvSpPr>
        <p:spPr>
          <a:xfrm>
            <a:off x="2939180" y="6536218"/>
            <a:ext cx="609742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NRHZS</a:t>
            </a:r>
          </a:p>
        </p:txBody>
      </p:sp>
      <p:graphicFrame>
        <p:nvGraphicFramePr>
          <p:cNvPr id="7" name="Tabulka 6">
            <a:extLst>
              <a:ext uri="{FF2B5EF4-FFF2-40B4-BE49-F238E27FC236}">
                <a16:creationId xmlns:a16="http://schemas.microsoft.com/office/drawing/2014/main" id="{D3BBDE62-8AF5-6BCF-9AB7-045FD5934AE9}"/>
              </a:ext>
            </a:extLst>
          </p:cNvPr>
          <p:cNvGraphicFramePr>
            <a:graphicFrameLocks noGrp="1"/>
          </p:cNvGraphicFramePr>
          <p:nvPr/>
        </p:nvGraphicFramePr>
        <p:xfrm>
          <a:off x="7893699" y="1611251"/>
          <a:ext cx="3275699" cy="624840"/>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423885553"/>
                    </a:ext>
                  </a:extLst>
                </a:gridCol>
              </a:tblGrid>
              <a:tr h="302843">
                <a:tc>
                  <a:txBody>
                    <a:bodyPr/>
                    <a:lstStyle/>
                    <a:p>
                      <a:pPr algn="l" fontAlgn="ctr"/>
                      <a:r>
                        <a:rPr lang="cs-CZ" sz="1400" b="1" i="0" u="none" strike="noStrike">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000" b="1" i="0" u="none" strike="noStrike">
                          <a:solidFill>
                            <a:schemeClr val="bg1"/>
                          </a:solidFill>
                          <a:effectLst/>
                          <a:latin typeface="Calibri" panose="020F0502020204030204" pitchFamily="34" charset="0"/>
                        </a:rPr>
                        <a:t>56,5 %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a:solidFill>
                            <a:schemeClr val="bg1"/>
                          </a:solidFill>
                          <a:effectLst/>
                          <a:latin typeface="Calibri" panose="020F0502020204030204" pitchFamily="34" charset="0"/>
                        </a:rPr>
                        <a:t>34,1 %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4" name="TextovéPole 3">
            <a:extLst>
              <a:ext uri="{FF2B5EF4-FFF2-40B4-BE49-F238E27FC236}">
                <a16:creationId xmlns:a16="http://schemas.microsoft.com/office/drawing/2014/main" id="{6586FEB0-EBAF-D571-1840-8CED7ACAF60E}"/>
              </a:ext>
            </a:extLst>
          </p:cNvPr>
          <p:cNvSpPr txBox="1"/>
          <p:nvPr/>
        </p:nvSpPr>
        <p:spPr>
          <a:xfrm>
            <a:off x="7784331" y="3906843"/>
            <a:ext cx="617362"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800" b="0" i="0" u="none" strike="noStrike" kern="1200" cap="none" spc="0" normalizeH="0" baseline="0" noProof="0">
                <a:ln>
                  <a:noFill/>
                </a:ln>
                <a:solidFill>
                  <a:prstClr val="black"/>
                </a:solidFill>
                <a:effectLst/>
                <a:uLnTx/>
                <a:uFillTx/>
                <a:latin typeface="Arial Black" panose="020B0A04020102020204" pitchFamily="34" charset="0"/>
                <a:ea typeface="+mn-ea"/>
                <a:cs typeface="+mn-cs"/>
              </a:rPr>
              <a:t>!</a:t>
            </a:r>
          </a:p>
        </p:txBody>
      </p:sp>
      <p:graphicFrame>
        <p:nvGraphicFramePr>
          <p:cNvPr id="8" name="Graf 7">
            <a:extLst>
              <a:ext uri="{FF2B5EF4-FFF2-40B4-BE49-F238E27FC236}">
                <a16:creationId xmlns:a16="http://schemas.microsoft.com/office/drawing/2014/main" id="{BD89E360-3060-677A-C0D7-FC0CDCCC9DA9}"/>
              </a:ext>
            </a:extLst>
          </p:cNvPr>
          <p:cNvGraphicFramePr/>
          <p:nvPr/>
        </p:nvGraphicFramePr>
        <p:xfrm>
          <a:off x="519081" y="2828218"/>
          <a:ext cx="4941985" cy="3708000"/>
        </p:xfrm>
        <a:graphic>
          <a:graphicData uri="http://schemas.openxmlformats.org/drawingml/2006/chart">
            <c:chart xmlns:c="http://schemas.openxmlformats.org/drawingml/2006/chart" xmlns:r="http://schemas.openxmlformats.org/officeDocument/2006/relationships" r:id="rId5"/>
          </a:graphicData>
        </a:graphic>
      </p:graphicFrame>
      <p:sp>
        <p:nvSpPr>
          <p:cNvPr id="10" name="Obdélník 9">
            <a:extLst>
              <a:ext uri="{FF2B5EF4-FFF2-40B4-BE49-F238E27FC236}">
                <a16:creationId xmlns:a16="http://schemas.microsoft.com/office/drawing/2014/main" id="{64B3782A-1DD2-3975-5F4C-F5F88270F209}"/>
              </a:ext>
            </a:extLst>
          </p:cNvPr>
          <p:cNvSpPr/>
          <p:nvPr/>
        </p:nvSpPr>
        <p:spPr>
          <a:xfrm rot="16200000">
            <a:off x="-172547" y="4412619"/>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Absolutní počet</a:t>
            </a:r>
          </a:p>
        </p:txBody>
      </p:sp>
      <p:sp>
        <p:nvSpPr>
          <p:cNvPr id="11" name="Obdélník 10">
            <a:extLst>
              <a:ext uri="{FF2B5EF4-FFF2-40B4-BE49-F238E27FC236}">
                <a16:creationId xmlns:a16="http://schemas.microsoft.com/office/drawing/2014/main" id="{CB2A16CD-CB09-B7B2-8F7A-D1D71C160481}"/>
              </a:ext>
            </a:extLst>
          </p:cNvPr>
          <p:cNvSpPr/>
          <p:nvPr/>
        </p:nvSpPr>
        <p:spPr>
          <a:xfrm>
            <a:off x="1189936" y="2604306"/>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Věk lékařů celkem</a:t>
            </a:r>
          </a:p>
        </p:txBody>
      </p:sp>
      <p:graphicFrame>
        <p:nvGraphicFramePr>
          <p:cNvPr id="12" name="Tabulka 11">
            <a:extLst>
              <a:ext uri="{FF2B5EF4-FFF2-40B4-BE49-F238E27FC236}">
                <a16:creationId xmlns:a16="http://schemas.microsoft.com/office/drawing/2014/main" id="{ECC3D429-C933-8DFA-CDC1-0F53B737D178}"/>
              </a:ext>
            </a:extLst>
          </p:cNvPr>
          <p:cNvGraphicFramePr>
            <a:graphicFrameLocks noGrp="1"/>
          </p:cNvGraphicFramePr>
          <p:nvPr/>
        </p:nvGraphicFramePr>
        <p:xfrm>
          <a:off x="1709467" y="1580700"/>
          <a:ext cx="3275699" cy="624840"/>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423885553"/>
                    </a:ext>
                  </a:extLst>
                </a:gridCol>
              </a:tblGrid>
              <a:tr h="302843">
                <a:tc>
                  <a:txBody>
                    <a:bodyPr/>
                    <a:lstStyle/>
                    <a:p>
                      <a:pPr algn="l" fontAlgn="ctr"/>
                      <a:r>
                        <a:rPr lang="cs-CZ" sz="1400" b="1" i="0" u="none" strike="noStrike">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2000" b="1" i="0" u="none" strike="noStrike">
                          <a:solidFill>
                            <a:schemeClr val="bg1"/>
                          </a:solidFill>
                          <a:effectLst/>
                          <a:latin typeface="Calibri" panose="020F0502020204030204" pitchFamily="34" charset="0"/>
                        </a:rPr>
                        <a:t>48,2 %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2000" b="1" i="0" u="none" strike="noStrike">
                          <a:solidFill>
                            <a:schemeClr val="bg1"/>
                          </a:solidFill>
                          <a:effectLst/>
                          <a:latin typeface="Calibri" panose="020F0502020204030204" pitchFamily="34" charset="0"/>
                        </a:rPr>
                        <a:t>25,9 %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13" name="Šipka: doprava 12">
            <a:extLst>
              <a:ext uri="{FF2B5EF4-FFF2-40B4-BE49-F238E27FC236}">
                <a16:creationId xmlns:a16="http://schemas.microsoft.com/office/drawing/2014/main" id="{58D3DDB8-A207-802E-977A-1493E24FEF22}"/>
              </a:ext>
            </a:extLst>
          </p:cNvPr>
          <p:cNvSpPr/>
          <p:nvPr/>
        </p:nvSpPr>
        <p:spPr>
          <a:xfrm>
            <a:off x="5819732" y="3496755"/>
            <a:ext cx="552535" cy="174373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EC33BA49-C0B5-8DE3-26DE-D6E28D82F154}"/>
              </a:ext>
            </a:extLst>
          </p:cNvPr>
          <p:cNvSpPr txBox="1"/>
          <p:nvPr/>
        </p:nvSpPr>
        <p:spPr>
          <a:xfrm>
            <a:off x="6229977" y="1611251"/>
            <a:ext cx="2121386"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prstClr val="black"/>
                </a:solidFill>
                <a:effectLst/>
                <a:uLnTx/>
                <a:uFillTx/>
                <a:latin typeface="Calibri" panose="020F0502020204030204"/>
                <a:ea typeface="+mn-ea"/>
                <a:cs typeface="+mn-cs"/>
              </a:rPr>
              <a:t>2024</a:t>
            </a:r>
          </a:p>
        </p:txBody>
      </p:sp>
      <p:sp>
        <p:nvSpPr>
          <p:cNvPr id="6" name="TextovéPole 5">
            <a:extLst>
              <a:ext uri="{FF2B5EF4-FFF2-40B4-BE49-F238E27FC236}">
                <a16:creationId xmlns:a16="http://schemas.microsoft.com/office/drawing/2014/main" id="{1C0F09AF-E819-649C-D1EE-524A8AA896D7}"/>
              </a:ext>
            </a:extLst>
          </p:cNvPr>
          <p:cNvSpPr txBox="1"/>
          <p:nvPr/>
        </p:nvSpPr>
        <p:spPr>
          <a:xfrm>
            <a:off x="228599" y="1650207"/>
            <a:ext cx="1709699"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prstClr val="black"/>
                </a:solidFill>
                <a:effectLst/>
                <a:uLnTx/>
                <a:uFillTx/>
                <a:latin typeface="Calibri" panose="020F0502020204030204"/>
                <a:ea typeface="+mn-ea"/>
                <a:cs typeface="+mn-cs"/>
              </a:rPr>
              <a:t>2021</a:t>
            </a:r>
          </a:p>
        </p:txBody>
      </p:sp>
    </p:spTree>
    <p:extLst>
      <p:ext uri="{BB962C8B-B14F-4D97-AF65-F5344CB8AC3E}">
        <p14:creationId xmlns:p14="http://schemas.microsoft.com/office/powerpoint/2010/main" val="192492947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adpis 8"/>
          <p:cNvSpPr>
            <a:spLocks noGrp="1"/>
          </p:cNvSpPr>
          <p:nvPr>
            <p:ph type="title"/>
          </p:nvPr>
        </p:nvSpPr>
        <p:spPr>
          <a:xfrm>
            <a:off x="272590" y="160258"/>
            <a:ext cx="11386173" cy="538364"/>
          </a:xfrm>
        </p:spPr>
        <p:txBody>
          <a:bodyPr anchor="t">
            <a:noAutofit/>
          </a:bodyPr>
          <a:lstStyle/>
          <a:p>
            <a:r>
              <a:rPr lang="cs-CZ" dirty="0">
                <a:solidFill>
                  <a:srgbClr val="002060"/>
                </a:solidFill>
                <a:latin typeface="Calibri"/>
                <a:ea typeface="Calibri"/>
                <a:cs typeface="Calibri"/>
              </a:rPr>
              <a:t>Aktivní praktičtí lékaři pro dospělé podle věku a pohlaví v LBK</a:t>
            </a:r>
            <a:endParaRPr lang="cs-CZ" dirty="0">
              <a:solidFill>
                <a:srgbClr val="002060"/>
              </a:solidFill>
            </a:endParaRPr>
          </a:p>
        </p:txBody>
      </p:sp>
      <p:sp>
        <p:nvSpPr>
          <p:cNvPr id="2" name="TextBox 6">
            <a:extLst>
              <a:ext uri="{FF2B5EF4-FFF2-40B4-BE49-F238E27FC236}">
                <a16:creationId xmlns:a16="http://schemas.microsoft.com/office/drawing/2014/main" id="{0BC536F2-1DE5-EB5C-610A-8DC7BD325F9A}"/>
              </a:ext>
            </a:extLst>
          </p:cNvPr>
          <p:cNvSpPr txBox="1"/>
          <p:nvPr>
            <p:custDataLst>
              <p:tags r:id="rId1"/>
            </p:custDataLst>
          </p:nvPr>
        </p:nvSpPr>
        <p:spPr>
          <a:xfrm>
            <a:off x="292951" y="532121"/>
            <a:ext cx="11534428"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Definice: lékaři aktivní v </a:t>
            </a:r>
            <a:r>
              <a:rPr lang="cs-CZ" sz="1400" b="1" i="1">
                <a:solidFill>
                  <a:prstClr val="black"/>
                </a:solidFill>
                <a:latin typeface="Calibri" panose="020F0502020204030204"/>
              </a:rPr>
              <a:t>Libereckém</a:t>
            </a: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 kraji na pracovišti s hlavní nasmlouvanou odborností 001 – Všeobecné praktické lékařství, stav k 3</a:t>
            </a:r>
            <a:r>
              <a:rPr kumimoji="0" lang="en-US" sz="1400" b="1" i="1" u="none" strike="noStrike" kern="1200" cap="none" spc="0" normalizeH="0" baseline="0" noProof="0">
                <a:ln>
                  <a:noFill/>
                </a:ln>
                <a:solidFill>
                  <a:prstClr val="black"/>
                </a:solidFill>
                <a:effectLst/>
                <a:uLnTx/>
                <a:uFillTx/>
                <a:latin typeface="Calibri" panose="020F0502020204030204"/>
                <a:ea typeface="+mn-ea"/>
                <a:cs typeface="+mn-cs"/>
              </a:rPr>
              <a:t>1</a:t>
            </a: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400" b="1" i="1" u="none" strike="noStrike" kern="1200" cap="none" spc="0" normalizeH="0" baseline="0" noProof="0">
                <a:ln>
                  <a:noFill/>
                </a:ln>
                <a:solidFill>
                  <a:prstClr val="black"/>
                </a:solidFill>
                <a:effectLst/>
                <a:uLnTx/>
                <a:uFillTx/>
                <a:latin typeface="Calibri" panose="020F0502020204030204"/>
                <a:ea typeface="+mn-ea"/>
                <a:cs typeface="+mn-cs"/>
              </a:rPr>
              <a:t>12</a:t>
            </a:r>
            <a:r>
              <a:rPr kumimoji="0" lang="cs-CZ" sz="1400" b="1" i="1" u="none" strike="noStrike" kern="1200" cap="none" spc="0" normalizeH="0" baseline="0" noProof="0">
                <a:ln>
                  <a:noFill/>
                </a:ln>
                <a:solidFill>
                  <a:prstClr val="black"/>
                </a:solidFill>
                <a:effectLst/>
                <a:uLnTx/>
                <a:uFillTx/>
                <a:latin typeface="Calibri" panose="020F0502020204030204"/>
                <a:ea typeface="+mn-ea"/>
                <a:cs typeface="+mn-cs"/>
              </a:rPr>
              <a:t>. 2024</a:t>
            </a:r>
          </a:p>
        </p:txBody>
      </p:sp>
      <p:graphicFrame>
        <p:nvGraphicFramePr>
          <p:cNvPr id="5" name="Graf 4">
            <a:extLst>
              <a:ext uri="{FF2B5EF4-FFF2-40B4-BE49-F238E27FC236}">
                <a16:creationId xmlns:a16="http://schemas.microsoft.com/office/drawing/2014/main" id="{7CC8FE8E-716F-C61E-00D8-85A36631DB6B}"/>
              </a:ext>
            </a:extLst>
          </p:cNvPr>
          <p:cNvGraphicFramePr/>
          <p:nvPr/>
        </p:nvGraphicFramePr>
        <p:xfrm>
          <a:off x="571423" y="2869819"/>
          <a:ext cx="4941985" cy="3708000"/>
        </p:xfrm>
        <a:graphic>
          <a:graphicData uri="http://schemas.openxmlformats.org/drawingml/2006/chart">
            <c:chart xmlns:c="http://schemas.openxmlformats.org/drawingml/2006/chart" xmlns:r="http://schemas.openxmlformats.org/officeDocument/2006/relationships" r:id="rId6"/>
          </a:graphicData>
        </a:graphic>
      </p:graphicFrame>
      <p:sp>
        <p:nvSpPr>
          <p:cNvPr id="6" name="Obdélník 5">
            <a:extLst>
              <a:ext uri="{FF2B5EF4-FFF2-40B4-BE49-F238E27FC236}">
                <a16:creationId xmlns:a16="http://schemas.microsoft.com/office/drawing/2014/main" id="{7D817639-EC15-AEE1-502A-D2012DA1D14E}"/>
              </a:ext>
            </a:extLst>
          </p:cNvPr>
          <p:cNvSpPr/>
          <p:nvPr/>
        </p:nvSpPr>
        <p:spPr>
          <a:xfrm rot="16200000">
            <a:off x="-120204" y="4398598"/>
            <a:ext cx="1195968"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a:ln>
                  <a:noFill/>
                </a:ln>
                <a:solidFill>
                  <a:srgbClr val="000000"/>
                </a:solidFill>
                <a:effectLst/>
                <a:uLnTx/>
                <a:uFillTx/>
                <a:latin typeface="Calibri" panose="020F0502020204030204"/>
                <a:ea typeface="+mn-ea"/>
                <a:cs typeface="+mn-cs"/>
              </a:rPr>
              <a:t>Absolutní počet</a:t>
            </a:r>
          </a:p>
        </p:txBody>
      </p:sp>
      <p:graphicFrame>
        <p:nvGraphicFramePr>
          <p:cNvPr id="8" name="Graf 7">
            <a:extLst>
              <a:ext uri="{FF2B5EF4-FFF2-40B4-BE49-F238E27FC236}">
                <a16:creationId xmlns:a16="http://schemas.microsoft.com/office/drawing/2014/main" id="{4B45C0B8-4FAC-AA96-47C3-D734B5A8908C}"/>
              </a:ext>
            </a:extLst>
          </p:cNvPr>
          <p:cNvGraphicFramePr/>
          <p:nvPr/>
        </p:nvGraphicFramePr>
        <p:xfrm>
          <a:off x="6620033" y="2850383"/>
          <a:ext cx="5137280" cy="3720932"/>
        </p:xfrm>
        <a:graphic>
          <a:graphicData uri="http://schemas.openxmlformats.org/drawingml/2006/chart">
            <c:chart xmlns:c="http://schemas.openxmlformats.org/drawingml/2006/chart" xmlns:r="http://schemas.openxmlformats.org/officeDocument/2006/relationships" r:id="rId7"/>
          </a:graphicData>
        </a:graphic>
      </p:graphicFrame>
      <p:sp>
        <p:nvSpPr>
          <p:cNvPr id="10" name="Obdélník 9">
            <a:extLst>
              <a:ext uri="{FF2B5EF4-FFF2-40B4-BE49-F238E27FC236}">
                <a16:creationId xmlns:a16="http://schemas.microsoft.com/office/drawing/2014/main" id="{5D427977-5D21-0F2A-3361-E39A7295E5F9}"/>
              </a:ext>
            </a:extLst>
          </p:cNvPr>
          <p:cNvSpPr/>
          <p:nvPr/>
        </p:nvSpPr>
        <p:spPr>
          <a:xfrm rot="16200000">
            <a:off x="5928407" y="4536094"/>
            <a:ext cx="1195969"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Absolutní počet</a:t>
            </a:r>
          </a:p>
        </p:txBody>
      </p:sp>
      <p:sp>
        <p:nvSpPr>
          <p:cNvPr id="12" name="Obdélník 11">
            <a:extLst>
              <a:ext uri="{FF2B5EF4-FFF2-40B4-BE49-F238E27FC236}">
                <a16:creationId xmlns:a16="http://schemas.microsoft.com/office/drawing/2014/main" id="{4B74BDA4-1FE1-2EF7-7405-CE777A10D1E0}"/>
              </a:ext>
            </a:extLst>
          </p:cNvPr>
          <p:cNvSpPr/>
          <p:nvPr/>
        </p:nvSpPr>
        <p:spPr>
          <a:xfrm>
            <a:off x="2566628" y="1127966"/>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délník 13">
            <a:extLst>
              <a:ext uri="{FF2B5EF4-FFF2-40B4-BE49-F238E27FC236}">
                <a16:creationId xmlns:a16="http://schemas.microsoft.com/office/drawing/2014/main" id="{F63021D3-0094-FE44-6BC7-F4FC0352ED50}"/>
              </a:ext>
            </a:extLst>
          </p:cNvPr>
          <p:cNvSpPr/>
          <p:nvPr/>
        </p:nvSpPr>
        <p:spPr>
          <a:xfrm>
            <a:off x="4502338" y="1127966"/>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délník 14">
            <a:extLst>
              <a:ext uri="{FF2B5EF4-FFF2-40B4-BE49-F238E27FC236}">
                <a16:creationId xmlns:a16="http://schemas.microsoft.com/office/drawing/2014/main" id="{14FD8D81-5E2A-C508-C491-CCDCA849D5E1}"/>
              </a:ext>
            </a:extLst>
          </p:cNvPr>
          <p:cNvSpPr/>
          <p:nvPr/>
        </p:nvSpPr>
        <p:spPr>
          <a:xfrm>
            <a:off x="1527582" y="2968162"/>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Věk lékařů celkem</a:t>
            </a:r>
          </a:p>
        </p:txBody>
      </p:sp>
      <p:sp>
        <p:nvSpPr>
          <p:cNvPr id="16" name="Obdélník 15">
            <a:extLst>
              <a:ext uri="{FF2B5EF4-FFF2-40B4-BE49-F238E27FC236}">
                <a16:creationId xmlns:a16="http://schemas.microsoft.com/office/drawing/2014/main" id="{1B491E56-8DE9-0147-A87E-2D7879047337}"/>
              </a:ext>
            </a:extLst>
          </p:cNvPr>
          <p:cNvSpPr/>
          <p:nvPr/>
        </p:nvSpPr>
        <p:spPr>
          <a:xfrm>
            <a:off x="7398630" y="2968162"/>
            <a:ext cx="3795230"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Věk lékařů podle pohlaví</a:t>
            </a:r>
          </a:p>
        </p:txBody>
      </p:sp>
      <p:graphicFrame>
        <p:nvGraphicFramePr>
          <p:cNvPr id="18" name="Tabulka 17">
            <a:extLst>
              <a:ext uri="{FF2B5EF4-FFF2-40B4-BE49-F238E27FC236}">
                <a16:creationId xmlns:a16="http://schemas.microsoft.com/office/drawing/2014/main" id="{87568C48-94DC-D024-5857-C14F6C0DDE48}"/>
              </a:ext>
            </a:extLst>
          </p:cNvPr>
          <p:cNvGraphicFramePr>
            <a:graphicFrameLocks noGrp="1"/>
          </p:cNvGraphicFramePr>
          <p:nvPr/>
        </p:nvGraphicFramePr>
        <p:xfrm>
          <a:off x="692571" y="1054116"/>
          <a:ext cx="7172271" cy="1514215"/>
        </p:xfrm>
        <a:graphic>
          <a:graphicData uri="http://schemas.openxmlformats.org/drawingml/2006/table">
            <a:tbl>
              <a:tblPr/>
              <a:tblGrid>
                <a:gridCol w="1327413">
                  <a:extLst>
                    <a:ext uri="{9D8B030D-6E8A-4147-A177-3AD203B41FA5}">
                      <a16:colId xmlns:a16="http://schemas.microsoft.com/office/drawing/2014/main" val="20000"/>
                    </a:ext>
                  </a:extLst>
                </a:gridCol>
                <a:gridCol w="1948286">
                  <a:extLst>
                    <a:ext uri="{9D8B030D-6E8A-4147-A177-3AD203B41FA5}">
                      <a16:colId xmlns:a16="http://schemas.microsoft.com/office/drawing/2014/main" val="20001"/>
                    </a:ext>
                  </a:extLst>
                </a:gridCol>
                <a:gridCol w="1948286">
                  <a:extLst>
                    <a:ext uri="{9D8B030D-6E8A-4147-A177-3AD203B41FA5}">
                      <a16:colId xmlns:a16="http://schemas.microsoft.com/office/drawing/2014/main" val="2922683316"/>
                    </a:ext>
                  </a:extLst>
                </a:gridCol>
                <a:gridCol w="1948286">
                  <a:extLst>
                    <a:ext uri="{9D8B030D-6E8A-4147-A177-3AD203B41FA5}">
                      <a16:colId xmlns:a16="http://schemas.microsoft.com/office/drawing/2014/main" val="423885553"/>
                    </a:ext>
                  </a:extLst>
                </a:gridCol>
              </a:tblGrid>
              <a:tr h="302843">
                <a:tc>
                  <a:txBody>
                    <a:bodyPr/>
                    <a:lstStyle/>
                    <a:p>
                      <a:pPr algn="l" fontAlgn="b"/>
                      <a:endParaRPr lang="cs-CZ" sz="1400" b="0" i="0" u="none" strike="noStrike">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836606430"/>
                  </a:ext>
                </a:extLst>
              </a:tr>
              <a:tr h="302843">
                <a:tc>
                  <a:txBody>
                    <a:bodyPr/>
                    <a:lstStyle/>
                    <a:p>
                      <a:pPr algn="l" fontAlgn="b"/>
                      <a:endParaRPr lang="cs-CZ" sz="1400" b="0" i="0" u="none" strike="noStrike">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98 (35,5 %)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178 (64,5 %)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 = 276</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02843">
                <a:tc>
                  <a:txBody>
                    <a:bodyPr/>
                    <a:lstStyle/>
                    <a:p>
                      <a:pPr algn="l" fontAlgn="ctr"/>
                      <a:r>
                        <a:rPr lang="cs-CZ" sz="1400" b="1" i="0" u="none" strike="noStrike">
                          <a:solidFill>
                            <a:srgbClr val="000000"/>
                          </a:solidFill>
                          <a:effectLst/>
                          <a:latin typeface="Calibri"/>
                        </a:rPr>
                        <a:t>Průměrný věk</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56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2843">
                <a:tc>
                  <a:txBody>
                    <a:bodyPr/>
                    <a:lstStyle/>
                    <a:p>
                      <a:pPr algn="l" fontAlgn="ctr"/>
                      <a:r>
                        <a:rPr lang="cs-CZ" sz="1400" b="1" i="0" u="none" strike="noStrike">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41 (41,8 %)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69 (38,8 %)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600" b="1" i="0" u="none" strike="noStrike">
                          <a:solidFill>
                            <a:schemeClr val="bg1"/>
                          </a:solidFill>
                          <a:effectLst/>
                          <a:latin typeface="Calibri" panose="020F0502020204030204" pitchFamily="34" charset="0"/>
                        </a:rPr>
                        <a:t>110 (39,9 %)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10003"/>
                  </a:ext>
                </a:extLst>
              </a:tr>
              <a:tr h="30284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400" b="1" i="0" u="none" strike="noStrike">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25 (25,5 %)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C00000"/>
                          </a:solidFill>
                          <a:effectLst/>
                          <a:latin typeface="Calibri" panose="020F0502020204030204" pitchFamily="34" charset="0"/>
                        </a:rPr>
                        <a:t>50 (28,1 %)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1" i="0" u="none" strike="noStrike">
                          <a:solidFill>
                            <a:schemeClr val="bg1"/>
                          </a:solidFill>
                          <a:effectLst/>
                          <a:latin typeface="Calibri" panose="020F0502020204030204" pitchFamily="34" charset="0"/>
                        </a:rPr>
                        <a:t>75 (27,2 %)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extLst>
                  <a:ext uri="{0D108BD9-81ED-4DB2-BD59-A6C34878D82A}">
                    <a16:rowId xmlns:a16="http://schemas.microsoft.com/office/drawing/2014/main" val="10004"/>
                  </a:ext>
                </a:extLst>
              </a:tr>
            </a:tbl>
          </a:graphicData>
        </a:graphic>
      </p:graphicFrame>
      <p:sp>
        <p:nvSpPr>
          <p:cNvPr id="21" name="Obdélník 20">
            <a:extLst>
              <a:ext uri="{FF2B5EF4-FFF2-40B4-BE49-F238E27FC236}">
                <a16:creationId xmlns:a16="http://schemas.microsoft.com/office/drawing/2014/main" id="{88998685-1372-C772-93AF-7B6B4FFF0EA3}"/>
              </a:ext>
            </a:extLst>
          </p:cNvPr>
          <p:cNvSpPr/>
          <p:nvPr>
            <p:custDataLst>
              <p:tags r:id="rId2"/>
            </p:custDataLst>
          </p:nvPr>
        </p:nvSpPr>
        <p:spPr>
          <a:xfrm>
            <a:off x="5571968" y="6547020"/>
            <a:ext cx="6460346" cy="276999"/>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(NRZP)+NRHZS, stav k </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31</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12</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2024</a:t>
            </a:r>
          </a:p>
        </p:txBody>
      </p:sp>
      <p:graphicFrame>
        <p:nvGraphicFramePr>
          <p:cNvPr id="3" name="Tabulka 2">
            <a:extLst>
              <a:ext uri="{FF2B5EF4-FFF2-40B4-BE49-F238E27FC236}">
                <a16:creationId xmlns:a16="http://schemas.microsoft.com/office/drawing/2014/main" id="{370B3912-07D9-9CB7-066E-D96D484B4DD3}"/>
              </a:ext>
            </a:extLst>
          </p:cNvPr>
          <p:cNvGraphicFramePr>
            <a:graphicFrameLocks noGrp="1"/>
          </p:cNvGraphicFramePr>
          <p:nvPr/>
        </p:nvGraphicFramePr>
        <p:xfrm>
          <a:off x="9042839" y="1893005"/>
          <a:ext cx="1948286" cy="685800"/>
        </p:xfrm>
        <a:graphic>
          <a:graphicData uri="http://schemas.openxmlformats.org/drawingml/2006/table">
            <a:tbl>
              <a:tblPr/>
              <a:tblGrid>
                <a:gridCol w="1948286">
                  <a:extLst>
                    <a:ext uri="{9D8B030D-6E8A-4147-A177-3AD203B41FA5}">
                      <a16:colId xmlns:a16="http://schemas.microsoft.com/office/drawing/2014/main" val="3529609840"/>
                    </a:ext>
                  </a:extLst>
                </a:gridCol>
              </a:tblGrid>
              <a:tr h="302843">
                <a:tc>
                  <a:txBody>
                    <a:bodyPr/>
                    <a:lstStyle/>
                    <a:p>
                      <a:pPr algn="ctr" fontAlgn="ctr"/>
                      <a:r>
                        <a:rPr lang="cs-CZ" sz="2200" b="1" i="0" u="none" strike="noStrike">
                          <a:solidFill>
                            <a:srgbClr val="C00000"/>
                          </a:solidFill>
                          <a:effectLst/>
                          <a:latin typeface="Calibri" panose="020F0502020204030204" pitchFamily="34" charset="0"/>
                        </a:rPr>
                        <a:t>40,4 %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699982201"/>
                  </a:ext>
                </a:extLst>
              </a:tr>
              <a:tr h="302843">
                <a:tc>
                  <a:txBody>
                    <a:bodyPr/>
                    <a:lstStyle/>
                    <a:p>
                      <a:pPr algn="ctr" fontAlgn="ctr"/>
                      <a:r>
                        <a:rPr lang="cs-CZ" sz="2200" b="1" i="0" u="none" strike="noStrike">
                          <a:solidFill>
                            <a:srgbClr val="C00000"/>
                          </a:solidFill>
                          <a:effectLst/>
                          <a:latin typeface="Calibri" panose="020F0502020204030204" pitchFamily="34" charset="0"/>
                        </a:rPr>
                        <a:t>25,4 %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37518452"/>
                  </a:ext>
                </a:extLst>
              </a:tr>
            </a:tbl>
          </a:graphicData>
        </a:graphic>
      </p:graphicFrame>
      <p:sp>
        <p:nvSpPr>
          <p:cNvPr id="4" name="Šipka: doleva 3">
            <a:extLst>
              <a:ext uri="{FF2B5EF4-FFF2-40B4-BE49-F238E27FC236}">
                <a16:creationId xmlns:a16="http://schemas.microsoft.com/office/drawing/2014/main" id="{F2375929-2CEB-E77A-5EFF-F9765916D06C}"/>
              </a:ext>
            </a:extLst>
          </p:cNvPr>
          <p:cNvSpPr/>
          <p:nvPr/>
        </p:nvSpPr>
        <p:spPr>
          <a:xfrm>
            <a:off x="8421785" y="1908365"/>
            <a:ext cx="382772" cy="685800"/>
          </a:xfrm>
          <a:prstGeom prst="lef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ovéPole 6">
            <a:extLst>
              <a:ext uri="{FF2B5EF4-FFF2-40B4-BE49-F238E27FC236}">
                <a16:creationId xmlns:a16="http://schemas.microsoft.com/office/drawing/2014/main" id="{677C52E1-F3DC-0041-80A2-ED108EA628F2}"/>
              </a:ext>
            </a:extLst>
          </p:cNvPr>
          <p:cNvSpPr txBox="1"/>
          <p:nvPr>
            <p:custDataLst>
              <p:tags r:id="rId3"/>
            </p:custDataLst>
          </p:nvPr>
        </p:nvSpPr>
        <p:spPr>
          <a:xfrm>
            <a:off x="9107170" y="1346943"/>
            <a:ext cx="176931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200" b="1" i="0" u="none" strike="noStrike" kern="1200" cap="none" spc="0" normalizeH="0" baseline="0" noProof="0">
                <a:ln>
                  <a:noFill/>
                </a:ln>
                <a:solidFill>
                  <a:prstClr val="black"/>
                </a:solidFill>
                <a:effectLst/>
                <a:uLnTx/>
                <a:uFillTx/>
                <a:latin typeface="Calibri" panose="020F0502020204030204"/>
                <a:ea typeface="+mn-ea"/>
                <a:cs typeface="+mn-cs"/>
              </a:rPr>
              <a:t>2021:</a:t>
            </a:r>
          </a:p>
        </p:txBody>
      </p:sp>
    </p:spTree>
    <p:extLst>
      <p:ext uri="{BB962C8B-B14F-4D97-AF65-F5344CB8AC3E}">
        <p14:creationId xmlns:p14="http://schemas.microsoft.com/office/powerpoint/2010/main" val="36711641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6"/>
          <p:cNvSpPr txBox="1"/>
          <p:nvPr/>
        </p:nvSpPr>
        <p:spPr>
          <a:xfrm>
            <a:off x="303572" y="588993"/>
            <a:ext cx="630563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NRHZS, stav k 31. 12. 2024</a:t>
            </a:r>
            <a:endParaRPr kumimoji="0" lang="cs-CZ" sz="14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1"/>
            </p:custDataLst>
          </p:nvPr>
        </p:nvSpPr>
        <p:spPr/>
        <p:txBody>
          <a:bodyPr>
            <a:normAutofit fontScale="90000"/>
          </a:bodyPr>
          <a:lstStyle/>
          <a:p>
            <a:r>
              <a:rPr lang="cs-CZ" dirty="0">
                <a:solidFill>
                  <a:srgbClr val="002060"/>
                </a:solidFill>
              </a:rPr>
              <a:t>Všichni aktivní lékaři v </a:t>
            </a:r>
            <a:r>
              <a:rPr lang="cs-CZ" dirty="0" err="1">
                <a:solidFill>
                  <a:srgbClr val="002060"/>
                </a:solidFill>
              </a:rPr>
              <a:t>ambul</a:t>
            </a:r>
            <a:r>
              <a:rPr lang="cs-CZ" dirty="0">
                <a:solidFill>
                  <a:srgbClr val="002060"/>
                </a:solidFill>
              </a:rPr>
              <a:t>. péči (FO, úvazky): věková struktura v roce </a:t>
            </a:r>
            <a:r>
              <a:rPr lang="en-US" dirty="0">
                <a:solidFill>
                  <a:srgbClr val="002060"/>
                </a:solidFill>
              </a:rPr>
              <a:t>20</a:t>
            </a:r>
            <a:r>
              <a:rPr lang="cs-CZ" dirty="0">
                <a:solidFill>
                  <a:srgbClr val="002060"/>
                </a:solidFill>
              </a:rPr>
              <a:t>24 v LBK</a:t>
            </a:r>
            <a:endParaRPr lang="en-US" dirty="0">
              <a:solidFill>
                <a:srgbClr val="002060"/>
              </a:solidFill>
            </a:endParaRPr>
          </a:p>
        </p:txBody>
      </p:sp>
      <p:sp>
        <p:nvSpPr>
          <p:cNvPr id="3" name="TextovéPole 2">
            <a:extLst>
              <a:ext uri="{FF2B5EF4-FFF2-40B4-BE49-F238E27FC236}">
                <a16:creationId xmlns:a16="http://schemas.microsoft.com/office/drawing/2014/main" id="{3B8D1D10-70D5-8619-DBF2-FE60908F7221}"/>
              </a:ext>
            </a:extLst>
          </p:cNvPr>
          <p:cNvSpPr txBox="1"/>
          <p:nvPr/>
        </p:nvSpPr>
        <p:spPr>
          <a:xfrm rot="534033">
            <a:off x="8881311" y="1360283"/>
            <a:ext cx="3089985"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prstClr val="black"/>
                </a:solidFill>
                <a:effectLst/>
                <a:uLnTx/>
                <a:uFillTx/>
                <a:latin typeface="Calibri" panose="020F0502020204030204"/>
                <a:ea typeface="+mn-ea"/>
                <a:cs typeface="+mn-cs"/>
              </a:rPr>
              <a:t>Věk &gt; 60 let:</a:t>
            </a:r>
          </a:p>
          <a:p>
            <a:pPr lvl="0" algn="ctr">
              <a:defRPr/>
            </a:pPr>
            <a:r>
              <a:rPr kumimoji="0" lang="cs-CZ" sz="3000" b="1" i="0" u="none" strike="noStrike" kern="1200" cap="none" spc="0" normalizeH="0" baseline="0" noProof="0">
                <a:ln>
                  <a:noFill/>
                </a:ln>
                <a:solidFill>
                  <a:prstClr val="black"/>
                </a:solidFill>
                <a:effectLst/>
                <a:uLnTx/>
                <a:uFillTx/>
                <a:latin typeface="Calibri" panose="020F0502020204030204"/>
                <a:ea typeface="+mn-ea"/>
                <a:cs typeface="+mn-cs"/>
              </a:rPr>
              <a:t>359 ZP (39%)</a:t>
            </a:r>
          </a:p>
        </p:txBody>
      </p:sp>
      <p:sp>
        <p:nvSpPr>
          <p:cNvPr id="5" name="TextBox 6">
            <a:extLst>
              <a:ext uri="{FF2B5EF4-FFF2-40B4-BE49-F238E27FC236}">
                <a16:creationId xmlns:a16="http://schemas.microsoft.com/office/drawing/2014/main" id="{881F3E7B-F8C0-40B3-5F96-A65F7D3BB3F9}"/>
              </a:ext>
            </a:extLst>
          </p:cNvPr>
          <p:cNvSpPr txBox="1"/>
          <p:nvPr/>
        </p:nvSpPr>
        <p:spPr>
          <a:xfrm>
            <a:off x="303571" y="785370"/>
            <a:ext cx="8126777" cy="523220"/>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Definice: Úvazky všech aktivních lékařů v ostatní nelůžkové péči. L</a:t>
            </a:r>
            <a:r>
              <a:rPr kumimoji="0" lang="cs-CZ" sz="1400" b="1" i="0" u="none" strike="noStrike" kern="1200" cap="none" spc="0" normalizeH="0" baseline="0" noProof="0">
                <a:ln>
                  <a:noFill/>
                </a:ln>
                <a:solidFill>
                  <a:prstClr val="black"/>
                </a:solidFill>
                <a:effectLst/>
                <a:uLnTx/>
                <a:uFillTx/>
                <a:latin typeface="Aptos"/>
                <a:ea typeface="+mn-ea"/>
                <a:cs typeface="+mn-cs"/>
              </a:rPr>
              <a:t>ékaři, kteří poskytují zdravotní služby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Aptos"/>
                <a:ea typeface="+mn-ea"/>
                <a:cs typeface="+mn-cs"/>
              </a:rPr>
              <a:t>mimo úhrady z veřejného zdravotního pojištění, nejsou zahrnuti</a:t>
            </a:r>
            <a:endParaRPr kumimoji="0" lang="cs-CZ" sz="1400" b="0" i="0" u="none" strike="noStrike" kern="1200" cap="none" spc="0" normalizeH="0" baseline="0" noProof="0">
              <a:ln>
                <a:noFill/>
              </a:ln>
              <a:solidFill>
                <a:prstClr val="black"/>
              </a:solidFill>
              <a:effectLst/>
              <a:uLnTx/>
              <a:uFillTx/>
              <a:latin typeface="Aptos"/>
              <a:ea typeface="+mn-ea"/>
              <a:cs typeface="+mn-cs"/>
            </a:endParaRPr>
          </a:p>
        </p:txBody>
      </p:sp>
      <p:graphicFrame>
        <p:nvGraphicFramePr>
          <p:cNvPr id="8" name="Object 2">
            <a:extLst>
              <a:ext uri="{FF2B5EF4-FFF2-40B4-BE49-F238E27FC236}">
                <a16:creationId xmlns:a16="http://schemas.microsoft.com/office/drawing/2014/main" id="{048BA802-2870-A5D9-4284-E989E4C09A7F}"/>
              </a:ext>
            </a:extLst>
          </p:cNvPr>
          <p:cNvGraphicFramePr>
            <a:graphicFrameLocks noChangeAspect="1"/>
          </p:cNvGraphicFramePr>
          <p:nvPr>
            <p:custDataLst>
              <p:tags r:id="rId2"/>
            </p:custDataLst>
          </p:nvPr>
        </p:nvGraphicFramePr>
        <p:xfrm>
          <a:off x="729165" y="2208921"/>
          <a:ext cx="5325271" cy="4198952"/>
        </p:xfrm>
        <a:graphic>
          <a:graphicData uri="http://schemas.openxmlformats.org/drawingml/2006/chart">
            <c:chart xmlns:c="http://schemas.openxmlformats.org/drawingml/2006/chart" xmlns:r="http://schemas.openxmlformats.org/officeDocument/2006/relationships" r:id="rId7"/>
          </a:graphicData>
        </a:graphic>
      </p:graphicFrame>
      <p:sp>
        <p:nvSpPr>
          <p:cNvPr id="9" name="Text Box 64">
            <a:extLst>
              <a:ext uri="{FF2B5EF4-FFF2-40B4-BE49-F238E27FC236}">
                <a16:creationId xmlns:a16="http://schemas.microsoft.com/office/drawing/2014/main" id="{F83D5823-A3AA-5521-DAC8-B0CBF451DF19}"/>
              </a:ext>
            </a:extLst>
          </p:cNvPr>
          <p:cNvSpPr txBox="1">
            <a:spLocks noChangeArrowheads="1"/>
          </p:cNvSpPr>
          <p:nvPr>
            <p:custDataLst>
              <p:tags r:id="rId3"/>
            </p:custDataLst>
          </p:nvPr>
        </p:nvSpPr>
        <p:spPr bwMode="auto">
          <a:xfrm>
            <a:off x="811462" y="1892662"/>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10" name="Text Box 4">
            <a:extLst>
              <a:ext uri="{FF2B5EF4-FFF2-40B4-BE49-F238E27FC236}">
                <a16:creationId xmlns:a16="http://schemas.microsoft.com/office/drawing/2014/main" id="{DFCE99DC-D847-0925-0A2F-D623DE0DB00E}"/>
              </a:ext>
            </a:extLst>
          </p:cNvPr>
          <p:cNvSpPr txBox="1">
            <a:spLocks noChangeArrowheads="1"/>
          </p:cNvSpPr>
          <p:nvPr>
            <p:custDataLst>
              <p:tags r:id="rId4"/>
            </p:custDataLst>
          </p:nvPr>
        </p:nvSpPr>
        <p:spPr bwMode="auto">
          <a:xfrm rot="16200000">
            <a:off x="-745906" y="3815453"/>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mn-cs"/>
              </a:rPr>
              <a:t>% osob ve věkové kategorii</a:t>
            </a:r>
          </a:p>
        </p:txBody>
      </p:sp>
      <p:graphicFrame>
        <p:nvGraphicFramePr>
          <p:cNvPr id="11" name="Tabulka 10">
            <a:extLst>
              <a:ext uri="{FF2B5EF4-FFF2-40B4-BE49-F238E27FC236}">
                <a16:creationId xmlns:a16="http://schemas.microsoft.com/office/drawing/2014/main" id="{4FAC8164-0CE0-7CD9-FF6C-1AC835FAAC58}"/>
              </a:ext>
            </a:extLst>
          </p:cNvPr>
          <p:cNvGraphicFramePr>
            <a:graphicFrameLocks noGrp="1"/>
          </p:cNvGraphicFramePr>
          <p:nvPr/>
        </p:nvGraphicFramePr>
        <p:xfrm>
          <a:off x="6246281" y="2290253"/>
          <a:ext cx="4050244" cy="3981345"/>
        </p:xfrm>
        <a:graphic>
          <a:graphicData uri="http://schemas.openxmlformats.org/drawingml/2006/table">
            <a:tbl>
              <a:tblPr/>
              <a:tblGrid>
                <a:gridCol w="859369">
                  <a:extLst>
                    <a:ext uri="{9D8B030D-6E8A-4147-A177-3AD203B41FA5}">
                      <a16:colId xmlns:a16="http://schemas.microsoft.com/office/drawing/2014/main" val="3656674458"/>
                    </a:ext>
                  </a:extLst>
                </a:gridCol>
                <a:gridCol w="657225">
                  <a:extLst>
                    <a:ext uri="{9D8B030D-6E8A-4147-A177-3AD203B41FA5}">
                      <a16:colId xmlns:a16="http://schemas.microsoft.com/office/drawing/2014/main" val="2980078721"/>
                    </a:ext>
                  </a:extLst>
                </a:gridCol>
                <a:gridCol w="942975">
                  <a:extLst>
                    <a:ext uri="{9D8B030D-6E8A-4147-A177-3AD203B41FA5}">
                      <a16:colId xmlns:a16="http://schemas.microsoft.com/office/drawing/2014/main" val="520153555"/>
                    </a:ext>
                  </a:extLst>
                </a:gridCol>
                <a:gridCol w="752475">
                  <a:extLst>
                    <a:ext uri="{9D8B030D-6E8A-4147-A177-3AD203B41FA5}">
                      <a16:colId xmlns:a16="http://schemas.microsoft.com/office/drawing/2014/main" val="1058848699"/>
                    </a:ext>
                  </a:extLst>
                </a:gridCol>
                <a:gridCol w="838200">
                  <a:extLst>
                    <a:ext uri="{9D8B030D-6E8A-4147-A177-3AD203B41FA5}">
                      <a16:colId xmlns:a16="http://schemas.microsoft.com/office/drawing/2014/main" val="964721330"/>
                    </a:ext>
                  </a:extLst>
                </a:gridCol>
              </a:tblGrid>
              <a:tr h="316740">
                <a:tc>
                  <a:txBody>
                    <a:bodyPr/>
                    <a:lstStyle/>
                    <a:p>
                      <a:pPr algn="l" fontAlgn="ctr"/>
                      <a:r>
                        <a:rPr lang="cs-CZ" sz="1600" b="1" i="0" u="none" strike="noStrike">
                          <a:solidFill>
                            <a:srgbClr val="000000"/>
                          </a:solidFill>
                          <a:effectLst/>
                          <a:latin typeface="Calibri" panose="020F0502020204030204" pitchFamily="34" charset="0"/>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FO</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Úvazky</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600" b="0" i="0" u="none" strike="noStrike">
                          <a:solidFill>
                            <a:srgbClr val="000000"/>
                          </a:solidFill>
                          <a:effectLst/>
                          <a:latin typeface="Calibri" panose="020F0502020204030204" pitchFamily="34" charset="0"/>
                        </a:rPr>
                        <a:t>Do 34</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51</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5,5%</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17,5</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2,5%</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600" b="0" i="0" u="none" strike="noStrike">
                          <a:solidFill>
                            <a:srgbClr val="000000"/>
                          </a:solidFill>
                          <a:effectLst/>
                          <a:latin typeface="Calibri" panose="020F0502020204030204" pitchFamily="34" charset="0"/>
                        </a:rPr>
                        <a:t>35-39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7,4%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38,7</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600" b="0" i="0" u="none" strike="noStrike">
                          <a:solidFill>
                            <a:srgbClr val="000000"/>
                          </a:solidFill>
                          <a:effectLst/>
                          <a:latin typeface="Calibri" panose="020F0502020204030204" pitchFamily="34" charset="0"/>
                        </a:rPr>
                        <a:t>40-44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11,4%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73,1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600" b="0" i="0" u="none" strike="noStrike">
                          <a:solidFill>
                            <a:srgbClr val="000000"/>
                          </a:solidFill>
                          <a:effectLst/>
                          <a:latin typeface="Calibri" panose="020F0502020204030204" pitchFamily="34" charset="0"/>
                        </a:rPr>
                        <a:t>45-49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87</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9,5%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8,8%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600" b="0" i="0" u="none" strike="noStrike">
                          <a:solidFill>
                            <a:srgbClr val="000000"/>
                          </a:solidFill>
                          <a:effectLst/>
                          <a:latin typeface="Calibri" panose="020F0502020204030204" pitchFamily="34" charset="0"/>
                        </a:rPr>
                        <a:t>50-54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14,1%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107,0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15,0%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600" b="0" i="0" u="none" strike="noStrike">
                          <a:solidFill>
                            <a:srgbClr val="FF0000"/>
                          </a:solidFill>
                          <a:effectLst/>
                          <a:latin typeface="Calibri" panose="020F0502020204030204" pitchFamily="34" charset="0"/>
                        </a:rPr>
                        <a:t>55-59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119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12,9%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102,1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14,3%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600" b="0" i="0" u="none" strike="noStrike">
                          <a:solidFill>
                            <a:srgbClr val="FF0000"/>
                          </a:solidFill>
                          <a:effectLst/>
                          <a:latin typeface="Calibri" panose="020F0502020204030204" pitchFamily="34" charset="0"/>
                        </a:rPr>
                        <a:t>60-64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94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10,2%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89,3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12,5%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600" b="0" i="0" u="none" strike="noStrike">
                          <a:solidFill>
                            <a:srgbClr val="FF0000"/>
                          </a:solidFill>
                          <a:effectLst/>
                          <a:latin typeface="Calibri" panose="020F0502020204030204" pitchFamily="34" charset="0"/>
                        </a:rPr>
                        <a:t>65-69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105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11,4%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96,6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13,6%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600" b="0" i="0" u="none" strike="noStrike">
                          <a:solidFill>
                            <a:srgbClr val="FF0000"/>
                          </a:solidFill>
                          <a:effectLst/>
                          <a:latin typeface="Calibri" panose="020F0502020204030204" pitchFamily="34" charset="0"/>
                        </a:rPr>
                        <a:t>70 a více</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160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17,4%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125,1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17,6%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600" b="0" i="0" u="none" strike="noStrike">
                          <a:solidFill>
                            <a:srgbClr val="000000"/>
                          </a:solidFill>
                          <a:effectLst/>
                          <a:latin typeface="Calibri" panose="020F0502020204030204" pitchFamily="34" charset="0"/>
                        </a:rPr>
                        <a:t>Celkem</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919</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712,4</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600" b="1" i="0" u="none" strike="noStrike">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600" b="0" i="0" u="none" strike="noStrike">
                        <a:solidFill>
                          <a:srgbClr val="000000"/>
                        </a:solidFill>
                        <a:effectLst/>
                        <a:latin typeface="Calibri" panose="020F0502020204030204" pitchFamily="34"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cs-CZ" sz="1600" b="0" i="0" u="none" strike="noStrike">
                        <a:solidFill>
                          <a:srgbClr val="000000"/>
                        </a:solidFill>
                        <a:effectLst/>
                        <a:latin typeface="Calibri" panose="020F0502020204030204" pitchFamily="34"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600" b="0" i="0" u="none" strike="noStrike">
                          <a:solidFill>
                            <a:srgbClr val="000000"/>
                          </a:solidFill>
                          <a:effectLst/>
                          <a:latin typeface="Calibri" panose="020F0502020204030204" pitchFamily="34" charset="0"/>
                        </a:rPr>
                        <a:t>55,5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6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12" name="Pravá složená závorka 11">
            <a:extLst>
              <a:ext uri="{FF2B5EF4-FFF2-40B4-BE49-F238E27FC236}">
                <a16:creationId xmlns:a16="http://schemas.microsoft.com/office/drawing/2014/main" id="{8CC4DE91-0015-7B18-D6A5-F37F06FEC29E}"/>
              </a:ext>
            </a:extLst>
          </p:cNvPr>
          <p:cNvSpPr/>
          <p:nvPr/>
        </p:nvSpPr>
        <p:spPr>
          <a:xfrm>
            <a:off x="10293820" y="4181512"/>
            <a:ext cx="264966" cy="1252277"/>
          </a:xfrm>
          <a:prstGeom prst="rightBrace">
            <a:avLst/>
          </a:prstGeom>
          <a:solidFill>
            <a:srgbClr val="FF0000"/>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ovéPole 12">
            <a:extLst>
              <a:ext uri="{FF2B5EF4-FFF2-40B4-BE49-F238E27FC236}">
                <a16:creationId xmlns:a16="http://schemas.microsoft.com/office/drawing/2014/main" id="{CF925168-B436-5AE1-D2DD-A18C052F411B}"/>
              </a:ext>
            </a:extLst>
          </p:cNvPr>
          <p:cNvSpPr txBox="1"/>
          <p:nvPr/>
        </p:nvSpPr>
        <p:spPr>
          <a:xfrm>
            <a:off x="10558786" y="4453707"/>
            <a:ext cx="1472478" cy="707886"/>
          </a:xfrm>
          <a:prstGeom prst="rect">
            <a:avLst/>
          </a:prstGeom>
          <a:solidFill>
            <a:srgbClr val="FF0000"/>
          </a:solidFill>
        </p:spPr>
        <p:txBody>
          <a:bodyPr wrap="square" rtlCol="0">
            <a:spAutoFit/>
          </a:bodyPr>
          <a:lstStyle/>
          <a:p>
            <a:pPr lvl="0">
              <a:defRPr/>
            </a:pPr>
            <a:r>
              <a:rPr lang="cs-CZ" sz="2000" b="1">
                <a:solidFill>
                  <a:prstClr val="white"/>
                </a:solidFill>
              </a:rPr>
              <a:t>413 </a:t>
            </a: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úvazků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prstClr val="white"/>
                </a:solidFill>
                <a:effectLst/>
                <a:uLnTx/>
                <a:uFillTx/>
                <a:latin typeface="Calibri" panose="020F0502020204030204"/>
                <a:ea typeface="+mn-ea"/>
                <a:cs typeface="+mn-cs"/>
              </a:rPr>
              <a:t>(58%)</a:t>
            </a:r>
          </a:p>
        </p:txBody>
      </p:sp>
    </p:spTree>
    <p:extLst>
      <p:ext uri="{BB962C8B-B14F-4D97-AF65-F5344CB8AC3E}">
        <p14:creationId xmlns:p14="http://schemas.microsoft.com/office/powerpoint/2010/main" val="314151890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C90795-9117-C42D-051B-527BC3594A55}"/>
              </a:ext>
            </a:extLst>
          </p:cNvPr>
          <p:cNvSpPr>
            <a:spLocks noGrp="1"/>
          </p:cNvSpPr>
          <p:nvPr>
            <p:ph type="title"/>
            <p:custDataLst>
              <p:tags r:id="rId1"/>
            </p:custDataLst>
          </p:nvPr>
        </p:nvSpPr>
        <p:spPr>
          <a:xfrm>
            <a:off x="272590" y="160258"/>
            <a:ext cx="11386173" cy="538364"/>
          </a:xfrm>
        </p:spPr>
        <p:txBody>
          <a:bodyPr/>
          <a:lstStyle/>
          <a:p>
            <a:r>
              <a:rPr lang="cs-CZ" dirty="0">
                <a:solidFill>
                  <a:srgbClr val="002060"/>
                </a:solidFill>
              </a:rPr>
              <a:t>Obory s nejvyšším </a:t>
            </a:r>
            <a:r>
              <a:rPr lang="en-US" dirty="0">
                <a:solidFill>
                  <a:srgbClr val="002060"/>
                </a:solidFill>
              </a:rPr>
              <a:t>po</a:t>
            </a:r>
            <a:r>
              <a:rPr lang="cs-CZ" dirty="0" err="1">
                <a:solidFill>
                  <a:srgbClr val="002060"/>
                </a:solidFill>
              </a:rPr>
              <a:t>čtem</a:t>
            </a:r>
            <a:r>
              <a:rPr lang="cs-CZ" dirty="0">
                <a:solidFill>
                  <a:srgbClr val="002060"/>
                </a:solidFill>
              </a:rPr>
              <a:t> lékařů v LBK</a:t>
            </a:r>
            <a:r>
              <a:rPr lang="en-US" dirty="0">
                <a:solidFill>
                  <a:srgbClr val="002060"/>
                </a:solidFill>
              </a:rPr>
              <a:t>, </a:t>
            </a:r>
            <a:r>
              <a:rPr lang="en-US" dirty="0" err="1">
                <a:solidFill>
                  <a:srgbClr val="002060"/>
                </a:solidFill>
              </a:rPr>
              <a:t>dle</a:t>
            </a:r>
            <a:r>
              <a:rPr lang="en-US" dirty="0">
                <a:solidFill>
                  <a:srgbClr val="002060"/>
                </a:solidFill>
              </a:rPr>
              <a:t> pod</a:t>
            </a:r>
            <a:r>
              <a:rPr lang="cs-CZ" dirty="0" err="1">
                <a:solidFill>
                  <a:srgbClr val="002060"/>
                </a:solidFill>
              </a:rPr>
              <a:t>ílu</a:t>
            </a:r>
            <a:r>
              <a:rPr lang="cs-CZ" dirty="0">
                <a:solidFill>
                  <a:srgbClr val="002060"/>
                </a:solidFill>
              </a:rPr>
              <a:t> lékařů 6</a:t>
            </a:r>
            <a:r>
              <a:rPr lang="en-US" dirty="0">
                <a:solidFill>
                  <a:srgbClr val="002060"/>
                </a:solidFill>
              </a:rPr>
              <a:t>0+</a:t>
            </a:r>
            <a:endParaRPr lang="cs-CZ" dirty="0">
              <a:solidFill>
                <a:srgbClr val="002060"/>
              </a:solidFill>
            </a:endParaRPr>
          </a:p>
        </p:txBody>
      </p:sp>
      <p:sp>
        <p:nvSpPr>
          <p:cNvPr id="3" name="TextBox 6">
            <a:extLst>
              <a:ext uri="{FF2B5EF4-FFF2-40B4-BE49-F238E27FC236}">
                <a16:creationId xmlns:a16="http://schemas.microsoft.com/office/drawing/2014/main" id="{F91005B8-6229-0FC9-E6D6-351742189AAC}"/>
              </a:ext>
            </a:extLst>
          </p:cNvPr>
          <p:cNvSpPr txBox="1"/>
          <p:nvPr>
            <p:custDataLst>
              <p:tags r:id="rId2"/>
            </p:custDataLst>
          </p:nvPr>
        </p:nvSpPr>
        <p:spPr>
          <a:xfrm>
            <a:off x="292950" y="484597"/>
            <a:ext cx="76587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Definice: aktivní lékaři v LBK </a:t>
            </a:r>
            <a:r>
              <a:rPr kumimoji="0" lang="cs-CZ" sz="1800" b="1" i="0" u="sng" strike="noStrike" kern="1200" cap="none" spc="0" normalizeH="0" baseline="0" noProof="0">
                <a:ln>
                  <a:noFill/>
                </a:ln>
                <a:solidFill>
                  <a:srgbClr val="C00000"/>
                </a:solidFill>
                <a:effectLst/>
                <a:uLnTx/>
                <a:uFillTx/>
                <a:latin typeface="Calibri" panose="020F0502020204030204"/>
                <a:ea typeface="+mn-ea"/>
                <a:cs typeface="+mn-cs"/>
              </a:rPr>
              <a:t>v zařízení </a:t>
            </a:r>
            <a:r>
              <a:rPr kumimoji="0" lang="en-US" sz="1800" b="1" i="0" u="sng" strike="noStrike" kern="1200" cap="none" spc="0" normalizeH="0" baseline="0" noProof="0" err="1">
                <a:ln>
                  <a:noFill/>
                </a:ln>
                <a:solidFill>
                  <a:srgbClr val="C00000"/>
                </a:solidFill>
                <a:effectLst/>
                <a:uLnTx/>
                <a:uFillTx/>
                <a:latin typeface="Calibri" panose="020F0502020204030204"/>
                <a:ea typeface="+mn-ea"/>
                <a:cs typeface="+mn-cs"/>
              </a:rPr>
              <a:t>ambulantn</a:t>
            </a:r>
            <a:r>
              <a:rPr kumimoji="0" lang="cs-CZ" sz="1800" b="1" i="0" u="sng" strike="noStrike" kern="1200" cap="none" spc="0" normalizeH="0" baseline="0" noProof="0">
                <a:ln>
                  <a:noFill/>
                </a:ln>
                <a:solidFill>
                  <a:srgbClr val="C00000"/>
                </a:solidFill>
                <a:effectLst/>
                <a:uLnTx/>
                <a:uFillTx/>
                <a:latin typeface="Calibri" panose="020F0502020204030204"/>
                <a:ea typeface="+mn-ea"/>
                <a:cs typeface="+mn-cs"/>
              </a:rPr>
              <a:t>í péče</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stav k 31. </a:t>
            </a:r>
            <a:r>
              <a:rPr kumimoji="0" lang="en-US" sz="1800" b="1" i="0" u="none" strike="noStrike" kern="1200" cap="none" spc="0" normalizeH="0" baseline="0" noProof="0">
                <a:ln>
                  <a:noFill/>
                </a:ln>
                <a:solidFill>
                  <a:prstClr val="black"/>
                </a:solidFill>
                <a:effectLst/>
                <a:uLnTx/>
                <a:uFillTx/>
                <a:latin typeface="Calibri" panose="020F0502020204030204"/>
                <a:ea typeface="+mn-ea"/>
                <a:cs typeface="+mn-cs"/>
              </a:rPr>
              <a:t>12</a:t>
            </a: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 2024</a:t>
            </a:r>
          </a:p>
        </p:txBody>
      </p:sp>
      <p:sp>
        <p:nvSpPr>
          <p:cNvPr id="5" name="TextovéPole 4">
            <a:extLst>
              <a:ext uri="{FF2B5EF4-FFF2-40B4-BE49-F238E27FC236}">
                <a16:creationId xmlns:a16="http://schemas.microsoft.com/office/drawing/2014/main" id="{F1BB2B5A-F53C-8C39-4F0C-FAC007A485B2}"/>
              </a:ext>
            </a:extLst>
          </p:cNvPr>
          <p:cNvSpPr txBox="1"/>
          <p:nvPr>
            <p:custDataLst>
              <p:tags r:id="rId3"/>
            </p:custDataLst>
          </p:nvPr>
        </p:nvSpPr>
        <p:spPr>
          <a:xfrm>
            <a:off x="9106436" y="81290"/>
            <a:ext cx="2929694"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NRHZS</a:t>
            </a:r>
          </a:p>
        </p:txBody>
      </p:sp>
      <p:graphicFrame>
        <p:nvGraphicFramePr>
          <p:cNvPr id="24" name="Graf 23">
            <a:extLst>
              <a:ext uri="{FF2B5EF4-FFF2-40B4-BE49-F238E27FC236}">
                <a16:creationId xmlns:a16="http://schemas.microsoft.com/office/drawing/2014/main" id="{61FBE522-27E9-A374-FF37-E71E9A1ED0B5}"/>
              </a:ext>
            </a:extLst>
          </p:cNvPr>
          <p:cNvGraphicFramePr/>
          <p:nvPr>
            <p:custDataLst>
              <p:tags r:id="rId4"/>
            </p:custDataLst>
            <p:extLst>
              <p:ext uri="{D42A27DB-BD31-4B8C-83A1-F6EECF244321}">
                <p14:modId xmlns:p14="http://schemas.microsoft.com/office/powerpoint/2010/main" val="996512960"/>
              </p:ext>
            </p:extLst>
          </p:nvPr>
        </p:nvGraphicFramePr>
        <p:xfrm>
          <a:off x="6645377" y="577710"/>
          <a:ext cx="4990744" cy="593739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 name="Tabulka 5">
            <a:extLst>
              <a:ext uri="{FF2B5EF4-FFF2-40B4-BE49-F238E27FC236}">
                <a16:creationId xmlns:a16="http://schemas.microsoft.com/office/drawing/2014/main" id="{2ECC504C-2747-29B5-05DF-0703088858C8}"/>
              </a:ext>
            </a:extLst>
          </p:cNvPr>
          <p:cNvGraphicFramePr>
            <a:graphicFrameLocks noGrp="1"/>
          </p:cNvGraphicFramePr>
          <p:nvPr>
            <p:custDataLst>
              <p:tags r:id="rId5"/>
            </p:custDataLst>
          </p:nvPr>
        </p:nvGraphicFramePr>
        <p:xfrm>
          <a:off x="184559" y="880287"/>
          <a:ext cx="6392411" cy="5567643"/>
        </p:xfrm>
        <a:graphic>
          <a:graphicData uri="http://schemas.openxmlformats.org/drawingml/2006/table">
            <a:tbl>
              <a:tblPr>
                <a:tableStyleId>{9D7B26C5-4107-4FEC-AEDC-1716B250A1EF}</a:tableStyleId>
              </a:tblPr>
              <a:tblGrid>
                <a:gridCol w="2834866">
                  <a:extLst>
                    <a:ext uri="{9D8B030D-6E8A-4147-A177-3AD203B41FA5}">
                      <a16:colId xmlns:a16="http://schemas.microsoft.com/office/drawing/2014/main" val="3596075597"/>
                    </a:ext>
                  </a:extLst>
                </a:gridCol>
                <a:gridCol w="417146">
                  <a:extLst>
                    <a:ext uri="{9D8B030D-6E8A-4147-A177-3AD203B41FA5}">
                      <a16:colId xmlns:a16="http://schemas.microsoft.com/office/drawing/2014/main" val="940006983"/>
                    </a:ext>
                  </a:extLst>
                </a:gridCol>
                <a:gridCol w="785100">
                  <a:extLst>
                    <a:ext uri="{9D8B030D-6E8A-4147-A177-3AD203B41FA5}">
                      <a16:colId xmlns:a16="http://schemas.microsoft.com/office/drawing/2014/main" val="3293774144"/>
                    </a:ext>
                  </a:extLst>
                </a:gridCol>
                <a:gridCol w="776567">
                  <a:extLst>
                    <a:ext uri="{9D8B030D-6E8A-4147-A177-3AD203B41FA5}">
                      <a16:colId xmlns:a16="http://schemas.microsoft.com/office/drawing/2014/main" val="2841312778"/>
                    </a:ext>
                  </a:extLst>
                </a:gridCol>
                <a:gridCol w="802167">
                  <a:extLst>
                    <a:ext uri="{9D8B030D-6E8A-4147-A177-3AD203B41FA5}">
                      <a16:colId xmlns:a16="http://schemas.microsoft.com/office/drawing/2014/main" val="1259277082"/>
                    </a:ext>
                  </a:extLst>
                </a:gridCol>
                <a:gridCol w="776565">
                  <a:extLst>
                    <a:ext uri="{9D8B030D-6E8A-4147-A177-3AD203B41FA5}">
                      <a16:colId xmlns:a16="http://schemas.microsoft.com/office/drawing/2014/main" val="434580097"/>
                    </a:ext>
                  </a:extLst>
                </a:gridCol>
              </a:tblGrid>
              <a:tr h="243710">
                <a:tc>
                  <a:txBody>
                    <a:bodyPr/>
                    <a:lstStyle/>
                    <a:p>
                      <a:pPr algn="ctr" fontAlgn="b"/>
                      <a:r>
                        <a:rPr lang="cs-CZ" sz="1000" b="1" u="none" strike="noStrike">
                          <a:effectLst/>
                        </a:rPr>
                        <a:t>Obor</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a:effectLst/>
                        </a:rPr>
                        <a:t>Celkem</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a:effectLst/>
                        </a:rPr>
                        <a:t>do 59 let</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a:effectLst/>
                        </a:rPr>
                        <a:t>60 a více</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a:effectLst/>
                        </a:rPr>
                        <a:t>65 a více</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cs-CZ" sz="1000" b="1" u="none" strike="noStrike">
                          <a:effectLst/>
                        </a:rPr>
                        <a:t>70 a více</a:t>
                      </a:r>
                      <a:endParaRPr lang="cs-CZ" sz="1000" b="1" i="0" u="none" strike="noStrike">
                        <a:solidFill>
                          <a:srgbClr val="000000"/>
                        </a:solidFill>
                        <a:effectLst/>
                        <a:latin typeface="Calibri" panose="020F0502020204030204" pitchFamily="34" charset="0"/>
                      </a:endParaRPr>
                    </a:p>
                  </a:txBody>
                  <a:tcPr marL="3810" marR="3810" marT="3810" marB="0" anchor="ctr">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00859141"/>
                  </a:ext>
                </a:extLst>
              </a:tr>
              <a:tr h="221226">
                <a:tc>
                  <a:txBody>
                    <a:bodyPr/>
                    <a:lstStyle/>
                    <a:p>
                      <a:pPr algn="l" fontAlgn="b"/>
                      <a:r>
                        <a:rPr lang="cs-CZ" sz="1100" b="1" i="0" u="none" strike="noStrike">
                          <a:solidFill>
                            <a:srgbClr val="000000"/>
                          </a:solidFill>
                          <a:effectLst/>
                          <a:latin typeface="Calibri" panose="020F0502020204030204" pitchFamily="34" charset="0"/>
                        </a:rPr>
                        <a:t>Lázeňská a ozdravenská rehabilitace</a:t>
                      </a:r>
                    </a:p>
                  </a:txBody>
                  <a:tcPr marL="7620" marR="7620" marT="7620" marB="0" anchor="b">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15</a:t>
                      </a: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(40 %)</a:t>
                      </a: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(7 %)</a:t>
                      </a: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(20 %)</a:t>
                      </a: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 (33 %)</a:t>
                      </a:r>
                    </a:p>
                  </a:txBody>
                  <a:tcPr marL="7620" marR="7620" marT="7620" marB="0" anchor="ct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72984027"/>
                  </a:ext>
                </a:extLst>
              </a:tr>
              <a:tr h="221226">
                <a:tc>
                  <a:txBody>
                    <a:bodyPr/>
                    <a:lstStyle/>
                    <a:p>
                      <a:pPr algn="l" fontAlgn="b"/>
                      <a:r>
                        <a:rPr lang="cs-CZ" sz="1100" b="1" i="0" u="none" strike="noStrike">
                          <a:solidFill>
                            <a:srgbClr val="000000"/>
                          </a:solidFill>
                          <a:effectLst/>
                          <a:latin typeface="Calibri" panose="020F0502020204030204" pitchFamily="34" charset="0"/>
                        </a:rPr>
                        <a:t>Praktické lékařství pro děti a dorost</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85</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37 (44 %)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19 (22 %)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13 (15 %)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16 (19 %)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02916468"/>
                  </a:ext>
                </a:extLst>
              </a:tr>
              <a:tr h="221226">
                <a:tc>
                  <a:txBody>
                    <a:bodyPr/>
                    <a:lstStyle/>
                    <a:p>
                      <a:pPr algn="l" fontAlgn="b"/>
                      <a:r>
                        <a:rPr lang="cs-CZ" sz="1100" b="1" i="0" u="none" strike="noStrike">
                          <a:solidFill>
                            <a:srgbClr val="000000"/>
                          </a:solidFill>
                          <a:effectLst/>
                          <a:latin typeface="Calibri" panose="020F0502020204030204" pitchFamily="34" charset="0"/>
                        </a:rPr>
                        <a:t>Klinická biochemie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11</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5 (45 %)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2264526336"/>
                  </a:ext>
                </a:extLst>
              </a:tr>
              <a:tr h="221226">
                <a:tc>
                  <a:txBody>
                    <a:bodyPr/>
                    <a:lstStyle/>
                    <a:p>
                      <a:pPr algn="l" fontAlgn="b"/>
                      <a:r>
                        <a:rPr lang="cs-CZ" sz="1100" b="1" i="0" u="none" strike="noStrike">
                          <a:solidFill>
                            <a:srgbClr val="000000"/>
                          </a:solidFill>
                          <a:effectLst/>
                          <a:latin typeface="Calibri" panose="020F0502020204030204" pitchFamily="34" charset="0"/>
                        </a:rPr>
                        <a:t>Vnitřní lékařství</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35</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16 (46 %)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(11 %)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9 (26 %)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571583442"/>
                  </a:ext>
                </a:extLst>
              </a:tr>
              <a:tr h="221226">
                <a:tc>
                  <a:txBody>
                    <a:bodyPr/>
                    <a:lstStyle/>
                    <a:p>
                      <a:pPr algn="l" fontAlgn="b"/>
                      <a:r>
                        <a:rPr lang="cs-CZ" sz="1100" b="1" i="0" u="none" strike="noStrike">
                          <a:solidFill>
                            <a:srgbClr val="000000"/>
                          </a:solidFill>
                          <a:effectLst/>
                          <a:latin typeface="Calibri" panose="020F0502020204030204" pitchFamily="34" charset="0"/>
                        </a:rPr>
                        <a:t>Alergologie a klinická imunologie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8 (50 %)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(25 %)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02353376"/>
                  </a:ext>
                </a:extLst>
              </a:tr>
              <a:tr h="221226">
                <a:tc>
                  <a:txBody>
                    <a:bodyPr/>
                    <a:lstStyle/>
                    <a:p>
                      <a:pPr algn="l" fontAlgn="b"/>
                      <a:r>
                        <a:rPr lang="cs-CZ" sz="1100" b="1" i="0" u="none" strike="noStrike">
                          <a:solidFill>
                            <a:srgbClr val="000000"/>
                          </a:solidFill>
                          <a:effectLst/>
                          <a:latin typeface="Calibri" panose="020F0502020204030204" pitchFamily="34" charset="0"/>
                        </a:rPr>
                        <a:t>Rehabilitační a fyzikální medicína</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27</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14 (52 %)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(15 %)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7 (26 %)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49718788"/>
                  </a:ext>
                </a:extLst>
              </a:tr>
              <a:tr h="221226">
                <a:tc>
                  <a:txBody>
                    <a:bodyPr/>
                    <a:lstStyle/>
                    <a:p>
                      <a:pPr algn="l" fontAlgn="b"/>
                      <a:r>
                        <a:rPr lang="cs-CZ" sz="1100" b="1" i="0" u="none" strike="noStrike">
                          <a:solidFill>
                            <a:srgbClr val="000000"/>
                          </a:solidFill>
                          <a:effectLst/>
                          <a:latin typeface="Calibri" panose="020F0502020204030204" pitchFamily="34" charset="0"/>
                        </a:rPr>
                        <a:t>Chirurgie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41</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23 (56 %)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 (12 %)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8 (20 %)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 (12 %)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50620181"/>
                  </a:ext>
                </a:extLst>
              </a:tr>
              <a:tr h="221226">
                <a:tc>
                  <a:txBody>
                    <a:bodyPr/>
                    <a:lstStyle/>
                    <a:p>
                      <a:pPr algn="l" fontAlgn="b"/>
                      <a:r>
                        <a:rPr lang="cs-CZ" sz="1100" b="1" i="0" u="none" strike="noStrike">
                          <a:solidFill>
                            <a:srgbClr val="000000"/>
                          </a:solidFill>
                          <a:effectLst/>
                          <a:latin typeface="Calibri" panose="020F0502020204030204" pitchFamily="34" charset="0"/>
                        </a:rPr>
                        <a:t>Dermatovenerologie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9 (56 %)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(19 %)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(19 %)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715705031"/>
                  </a:ext>
                </a:extLst>
              </a:tr>
              <a:tr h="221226">
                <a:tc>
                  <a:txBody>
                    <a:bodyPr/>
                    <a:lstStyle/>
                    <a:p>
                      <a:pPr algn="l" fontAlgn="b"/>
                      <a:r>
                        <a:rPr lang="cs-CZ" sz="1100" b="1" i="0" u="none" strike="noStrike">
                          <a:solidFill>
                            <a:srgbClr val="000000"/>
                          </a:solidFill>
                          <a:effectLst/>
                          <a:latin typeface="Calibri" panose="020F0502020204030204" pitchFamily="34" charset="0"/>
                        </a:rPr>
                        <a:t>Gynekologie a porodnictví</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67</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38 (57 %)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8 (12 %)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10 (15 %)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11 (16 %)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85020510"/>
                  </a:ext>
                </a:extLst>
              </a:tr>
              <a:tr h="221226">
                <a:tc>
                  <a:txBody>
                    <a:bodyPr/>
                    <a:lstStyle/>
                    <a:p>
                      <a:pPr algn="l" fontAlgn="b"/>
                      <a:r>
                        <a:rPr lang="cs-CZ" sz="1100" b="1" i="0" u="none" strike="noStrike">
                          <a:solidFill>
                            <a:srgbClr val="000000"/>
                          </a:solidFill>
                          <a:effectLst/>
                          <a:latin typeface="Calibri" panose="020F0502020204030204" pitchFamily="34" charset="0"/>
                        </a:rPr>
                        <a:t>Neurologie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15 (58 %)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(12 %)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(23 %)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7893043"/>
                  </a:ext>
                </a:extLst>
              </a:tr>
              <a:tr h="221226">
                <a:tc>
                  <a:txBody>
                    <a:bodyPr/>
                    <a:lstStyle/>
                    <a:p>
                      <a:pPr algn="l" fontAlgn="b"/>
                      <a:r>
                        <a:rPr lang="cs-CZ" sz="1100" b="1" i="0" u="none" strike="noStrike">
                          <a:solidFill>
                            <a:srgbClr val="000000"/>
                          </a:solidFill>
                          <a:effectLst/>
                          <a:latin typeface="Calibri" panose="020F0502020204030204" pitchFamily="34" charset="0"/>
                        </a:rPr>
                        <a:t>Všeobecné praktické lékařství</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271</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163 (60 %)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35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25 (9 %)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48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250684114"/>
                  </a:ext>
                </a:extLst>
              </a:tr>
              <a:tr h="221226">
                <a:tc>
                  <a:txBody>
                    <a:bodyPr/>
                    <a:lstStyle/>
                    <a:p>
                      <a:pPr algn="l" fontAlgn="b"/>
                      <a:r>
                        <a:rPr lang="cs-CZ" sz="1100" b="1" i="0" u="none" strike="noStrike">
                          <a:solidFill>
                            <a:srgbClr val="000000"/>
                          </a:solidFill>
                          <a:effectLst/>
                          <a:latin typeface="Calibri" panose="020F0502020204030204" pitchFamily="34" charset="0"/>
                        </a:rPr>
                        <a:t>Endokrinologie a diabetologie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fontAlgn="ctr"/>
                      <a:r>
                        <a:rPr lang="cs-CZ" sz="1100" b="0" i="0" u="none" strike="noStrike">
                          <a:solidFill>
                            <a:srgbClr val="000000"/>
                          </a:solidFill>
                          <a:effectLst/>
                          <a:latin typeface="Calibri" panose="020F0502020204030204" pitchFamily="34" charset="0"/>
                        </a:rPr>
                        <a:t>18</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11 (61 %)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33572831"/>
                  </a:ext>
                </a:extLst>
              </a:tr>
              <a:tr h="221226">
                <a:tc>
                  <a:txBody>
                    <a:bodyPr/>
                    <a:lstStyle/>
                    <a:p>
                      <a:pPr algn="l" fontAlgn="b"/>
                      <a:r>
                        <a:rPr lang="cs-CZ" sz="1100" b="1" i="0" u="none" strike="noStrike">
                          <a:solidFill>
                            <a:srgbClr val="000000"/>
                          </a:solidFill>
                          <a:effectLst/>
                          <a:latin typeface="Calibri" panose="020F0502020204030204" pitchFamily="34" charset="0"/>
                        </a:rPr>
                        <a:t>Ortopedie a traumatologie pohybového ústrojí</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30</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19 (63 %)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(20 %)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5775291"/>
                  </a:ext>
                </a:extLst>
              </a:tr>
              <a:tr h="221226">
                <a:tc>
                  <a:txBody>
                    <a:bodyPr/>
                    <a:lstStyle/>
                    <a:p>
                      <a:pPr algn="l" fontAlgn="b"/>
                      <a:r>
                        <a:rPr lang="cs-CZ" sz="1100" b="1" i="0" u="none" strike="noStrike">
                          <a:solidFill>
                            <a:srgbClr val="000000"/>
                          </a:solidFill>
                          <a:effectLst/>
                          <a:latin typeface="Calibri" panose="020F0502020204030204" pitchFamily="34" charset="0"/>
                        </a:rPr>
                        <a:t>Urologie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11</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7 (64 %)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396626917"/>
                  </a:ext>
                </a:extLst>
              </a:tr>
              <a:tr h="221226">
                <a:tc>
                  <a:txBody>
                    <a:bodyPr/>
                    <a:lstStyle/>
                    <a:p>
                      <a:pPr algn="l" fontAlgn="b"/>
                      <a:r>
                        <a:rPr lang="cs-CZ" sz="1100" b="1" i="0" u="none" strike="noStrike">
                          <a:solidFill>
                            <a:srgbClr val="000000"/>
                          </a:solidFill>
                          <a:effectLst/>
                          <a:latin typeface="Calibri" panose="020F0502020204030204" pitchFamily="34" charset="0"/>
                        </a:rPr>
                        <a:t>Gastroenterologie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(67 %)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52559891"/>
                  </a:ext>
                </a:extLst>
              </a:tr>
              <a:tr h="221226">
                <a:tc>
                  <a:txBody>
                    <a:bodyPr/>
                    <a:lstStyle/>
                    <a:p>
                      <a:pPr algn="l" fontAlgn="b"/>
                      <a:r>
                        <a:rPr lang="cs-CZ" sz="1100" b="1" i="0" u="none" strike="noStrike">
                          <a:solidFill>
                            <a:srgbClr val="000000"/>
                          </a:solidFill>
                          <a:effectLst/>
                          <a:latin typeface="Calibri" panose="020F0502020204030204" pitchFamily="34" charset="0"/>
                        </a:rPr>
                        <a:t>Psychiatrie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28</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19 (68 %)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7 (25 %)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504561403"/>
                  </a:ext>
                </a:extLst>
              </a:tr>
              <a:tr h="221226">
                <a:tc>
                  <a:txBody>
                    <a:bodyPr/>
                    <a:lstStyle/>
                    <a:p>
                      <a:pPr algn="l" fontAlgn="b"/>
                      <a:r>
                        <a:rPr lang="pl-PL" sz="1100" b="1" i="0" u="none" strike="noStrike">
                          <a:solidFill>
                            <a:srgbClr val="000000"/>
                          </a:solidFill>
                          <a:effectLst/>
                          <a:latin typeface="Calibri" panose="020F0502020204030204" pitchFamily="34" charset="0"/>
                        </a:rPr>
                        <a:t>Otorinolaryngologie a chirurgie hlavy a krku</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25</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17 (68 %)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(16 %)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(16 %)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321970174"/>
                  </a:ext>
                </a:extLst>
              </a:tr>
              <a:tr h="221226">
                <a:tc>
                  <a:txBody>
                    <a:bodyPr/>
                    <a:lstStyle/>
                    <a:p>
                      <a:pPr algn="l" fontAlgn="b"/>
                      <a:r>
                        <a:rPr lang="cs-CZ" sz="1100" b="1" i="0" u="none" strike="noStrike">
                          <a:solidFill>
                            <a:srgbClr val="000000"/>
                          </a:solidFill>
                          <a:effectLst/>
                          <a:latin typeface="Calibri" panose="020F0502020204030204" pitchFamily="34" charset="0"/>
                        </a:rPr>
                        <a:t>Kardiologie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23</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17 (74 %)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 (17 %)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8063026"/>
                  </a:ext>
                </a:extLst>
              </a:tr>
              <a:tr h="221226">
                <a:tc>
                  <a:txBody>
                    <a:bodyPr/>
                    <a:lstStyle/>
                    <a:p>
                      <a:pPr algn="l" fontAlgn="b"/>
                      <a:r>
                        <a:rPr lang="cs-CZ" sz="1100" b="1" i="0" u="none" strike="noStrike">
                          <a:solidFill>
                            <a:srgbClr val="000000"/>
                          </a:solidFill>
                          <a:effectLst/>
                          <a:latin typeface="Calibri" panose="020F0502020204030204" pitchFamily="34" charset="0"/>
                        </a:rPr>
                        <a:t>Oftalmologie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42 (75 %)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5 (9 %)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(11 %)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4457538"/>
                  </a:ext>
                </a:extLst>
              </a:tr>
              <a:tr h="235735">
                <a:tc>
                  <a:txBody>
                    <a:bodyPr/>
                    <a:lstStyle/>
                    <a:p>
                      <a:pPr algn="l" fontAlgn="b"/>
                      <a:r>
                        <a:rPr lang="cs-CZ" sz="1100" b="1" i="0" u="none" strike="noStrike">
                          <a:solidFill>
                            <a:srgbClr val="000000"/>
                          </a:solidFill>
                          <a:effectLst/>
                          <a:latin typeface="Calibri" panose="020F0502020204030204" pitchFamily="34" charset="0"/>
                        </a:rPr>
                        <a:t>Pneumologie a ftizeologie</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8</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(75 %)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164753193"/>
                  </a:ext>
                </a:extLst>
              </a:tr>
              <a:tr h="221226">
                <a:tc>
                  <a:txBody>
                    <a:bodyPr/>
                    <a:lstStyle/>
                    <a:p>
                      <a:pPr algn="l" fontAlgn="b"/>
                      <a:r>
                        <a:rPr lang="cs-CZ" sz="1100" b="1" i="0" u="none" strike="noStrike">
                          <a:solidFill>
                            <a:srgbClr val="000000"/>
                          </a:solidFill>
                          <a:effectLst/>
                          <a:latin typeface="Calibri" panose="020F0502020204030204" pitchFamily="34" charset="0"/>
                        </a:rPr>
                        <a:t>Radiologie a zobrazovací metody</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25</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19 (76 %)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(4 %)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(8 %)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3 (12 %)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77934545"/>
                  </a:ext>
                </a:extLst>
              </a:tr>
              <a:tr h="221226">
                <a:tc>
                  <a:txBody>
                    <a:bodyPr/>
                    <a:lstStyle/>
                    <a:p>
                      <a:pPr algn="l" fontAlgn="b"/>
                      <a:r>
                        <a:rPr lang="cs-CZ" sz="1100" b="1" i="0" u="none" strike="noStrike">
                          <a:solidFill>
                            <a:srgbClr val="000000"/>
                          </a:solidFill>
                          <a:effectLst/>
                          <a:latin typeface="Calibri" panose="020F0502020204030204" pitchFamily="34" charset="0"/>
                        </a:rPr>
                        <a:t>Lékařská pohotovostní služba</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15</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12 (80 %)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(7 %)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(13 %)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452688954"/>
                  </a:ext>
                </a:extLst>
              </a:tr>
              <a:tr h="221226">
                <a:tc>
                  <a:txBody>
                    <a:bodyPr/>
                    <a:lstStyle/>
                    <a:p>
                      <a:pPr algn="l" fontAlgn="b"/>
                      <a:r>
                        <a:rPr lang="cs-CZ" sz="1100" b="1" i="0" u="none" strike="noStrike">
                          <a:solidFill>
                            <a:srgbClr val="000000"/>
                          </a:solidFill>
                          <a:effectLst/>
                          <a:latin typeface="Calibri" panose="020F0502020204030204" pitchFamily="34" charset="0"/>
                        </a:rPr>
                        <a:t>Koroner</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72</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67 (93 %)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2 (3 %)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1 (1 %)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552361879"/>
                  </a:ext>
                </a:extLst>
              </a:tr>
              <a:tr h="221226">
                <a:tc>
                  <a:txBody>
                    <a:bodyPr/>
                    <a:lstStyle/>
                    <a:p>
                      <a:pPr algn="l" fontAlgn="b"/>
                      <a:r>
                        <a:rPr lang="cs-CZ" sz="1100" b="1" i="0" u="none" strike="noStrike">
                          <a:solidFill>
                            <a:srgbClr val="000000"/>
                          </a:solidFill>
                          <a:effectLst/>
                          <a:latin typeface="Calibri" panose="020F0502020204030204" pitchFamily="34" charset="0"/>
                        </a:rPr>
                        <a:t>Reprodukční medicína</a:t>
                      </a:r>
                    </a:p>
                  </a:txBody>
                  <a:tcPr marL="7620" marR="7620" marT="7620" marB="0" anchor="b">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6 (100 %)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100" b="0" i="0" u="none" strike="noStrike">
                          <a:solidFill>
                            <a:srgbClr val="000000"/>
                          </a:solidFill>
                          <a:effectLst/>
                          <a:latin typeface="Calibri" panose="020F0502020204030204" pitchFamily="34" charset="0"/>
                        </a:rPr>
                        <a:t>0 (0 %)</a:t>
                      </a:r>
                    </a:p>
                  </a:txBody>
                  <a:tcPr marL="7620" marR="7620" marT="7620" marB="0"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104812132"/>
                  </a:ext>
                </a:extLst>
              </a:tr>
            </a:tbl>
          </a:graphicData>
        </a:graphic>
      </p:graphicFrame>
    </p:spTree>
    <p:extLst>
      <p:ext uri="{BB962C8B-B14F-4D97-AF65-F5344CB8AC3E}">
        <p14:creationId xmlns:p14="http://schemas.microsoft.com/office/powerpoint/2010/main" val="224720099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4A7A4D-786E-01E2-80AF-8B59C92701EE}"/>
            </a:ext>
          </a:extLst>
        </p:cNvPr>
        <p:cNvGrpSpPr/>
        <p:nvPr/>
      </p:nvGrpSpPr>
      <p:grpSpPr>
        <a:xfrm>
          <a:off x="0" y="0"/>
          <a:ext cx="0" cy="0"/>
          <a:chOff x="0" y="0"/>
          <a:chExt cx="0" cy="0"/>
        </a:xfrm>
      </p:grpSpPr>
      <p:sp>
        <p:nvSpPr>
          <p:cNvPr id="2" name="Zástupný symbol textu 4">
            <a:extLst>
              <a:ext uri="{FF2B5EF4-FFF2-40B4-BE49-F238E27FC236}">
                <a16:creationId xmlns:a16="http://schemas.microsoft.com/office/drawing/2014/main" id="{09A82828-38CE-EA81-F98F-EA99C73840D4}"/>
              </a:ext>
            </a:extLst>
          </p:cNvPr>
          <p:cNvSpPr txBox="1">
            <a:spLocks/>
          </p:cNvSpPr>
          <p:nvPr/>
        </p:nvSpPr>
        <p:spPr>
          <a:xfrm>
            <a:off x="1587826" y="946685"/>
            <a:ext cx="9016343" cy="213285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accent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none" strike="noStrike" kern="1200" cap="none" spc="0" normalizeH="0" baseline="0" noProof="0">
                <a:ln>
                  <a:noFill/>
                </a:ln>
                <a:solidFill>
                  <a:srgbClr val="2E5980"/>
                </a:solidFill>
                <a:effectLst/>
                <a:uLnTx/>
                <a:uFillTx/>
                <a:latin typeface="Calibri" panose="020F0502020204030204"/>
                <a:ea typeface="+mn-ea"/>
                <a:cs typeface="+mn-cs"/>
              </a:rPr>
              <a:t>Strategický význam podpory vzdělávání ošetřovatelských profesí, zejména </a:t>
            </a:r>
          </a:p>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sng" strike="noStrike" kern="1200" cap="none" spc="0" normalizeH="0" baseline="0" noProof="0">
                <a:ln>
                  <a:noFill/>
                </a:ln>
                <a:solidFill>
                  <a:srgbClr val="2E5980"/>
                </a:solidFill>
                <a:effectLst/>
                <a:uLnTx/>
                <a:uFillTx/>
                <a:latin typeface="Calibri" panose="020F0502020204030204"/>
                <a:ea typeface="+mn-ea"/>
                <a:cs typeface="+mn-cs"/>
              </a:rPr>
              <a:t>Všeobecné sestry</a:t>
            </a:r>
          </a:p>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600" b="1" i="0" u="sng" strike="noStrike" kern="1200" cap="none" spc="0" normalizeH="0" baseline="0" noProof="0">
                <a:ln>
                  <a:noFill/>
                </a:ln>
                <a:solidFill>
                  <a:srgbClr val="2E5980"/>
                </a:solidFill>
                <a:effectLst/>
                <a:uLnTx/>
                <a:uFillTx/>
                <a:latin typeface="Calibri" panose="020F0502020204030204"/>
                <a:ea typeface="+mn-ea"/>
                <a:cs typeface="+mn-cs"/>
              </a:rPr>
              <a:t>Dětské sestry </a:t>
            </a:r>
          </a:p>
        </p:txBody>
      </p:sp>
      <p:sp>
        <p:nvSpPr>
          <p:cNvPr id="4" name="Šipka: dolů 3">
            <a:extLst>
              <a:ext uri="{FF2B5EF4-FFF2-40B4-BE49-F238E27FC236}">
                <a16:creationId xmlns:a16="http://schemas.microsoft.com/office/drawing/2014/main" id="{C397DD15-BCCA-AA51-2BF4-CDE0BA50E2E3}"/>
              </a:ext>
            </a:extLst>
          </p:cNvPr>
          <p:cNvSpPr/>
          <p:nvPr/>
        </p:nvSpPr>
        <p:spPr>
          <a:xfrm>
            <a:off x="5384221" y="3778456"/>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E54C9B00-0D0E-EF53-3CFE-6D129AB66A02}"/>
              </a:ext>
            </a:extLst>
          </p:cNvPr>
          <p:cNvSpPr txBox="1"/>
          <p:nvPr/>
        </p:nvSpPr>
        <p:spPr>
          <a:xfrm>
            <a:off x="2513761" y="4710986"/>
            <a:ext cx="7164474"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Významné riziko redukce kapacit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z důvodu demografického stárnutí </a:t>
            </a:r>
          </a:p>
        </p:txBody>
      </p:sp>
    </p:spTree>
    <p:extLst>
      <p:ext uri="{BB962C8B-B14F-4D97-AF65-F5344CB8AC3E}">
        <p14:creationId xmlns:p14="http://schemas.microsoft.com/office/powerpoint/2010/main" val="187427956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3B844226-B148-46AF-B709-45C8336F8FB4}"/>
              </a:ext>
            </a:extLst>
          </p:cNvPr>
          <p:cNvGraphicFramePr>
            <a:graphicFrameLocks noChangeAspect="1"/>
          </p:cNvGraphicFramePr>
          <p:nvPr>
            <p:custDataLst>
              <p:tags r:id="rId1"/>
            </p:custDataLst>
          </p:nvPr>
        </p:nvGraphicFramePr>
        <p:xfrm>
          <a:off x="206796" y="1973015"/>
          <a:ext cx="5325271" cy="4198952"/>
        </p:xfrm>
        <a:graphic>
          <a:graphicData uri="http://schemas.openxmlformats.org/drawingml/2006/chart">
            <c:chart xmlns:c="http://schemas.openxmlformats.org/drawingml/2006/chart" xmlns:r="http://schemas.openxmlformats.org/officeDocument/2006/relationships" r:id="rId7"/>
          </a:graphicData>
        </a:graphic>
      </p:graphicFrame>
      <p:sp>
        <p:nvSpPr>
          <p:cNvPr id="59" name="Text Box 64"/>
          <p:cNvSpPr txBox="1">
            <a:spLocks noChangeArrowheads="1"/>
          </p:cNvSpPr>
          <p:nvPr>
            <p:custDataLst>
              <p:tags r:id="rId2"/>
            </p:custDataLst>
          </p:nvPr>
        </p:nvSpPr>
        <p:spPr bwMode="auto">
          <a:xfrm>
            <a:off x="319326" y="1591972"/>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p:cNvSpPr txBox="1">
            <a:spLocks noChangeArrowheads="1"/>
          </p:cNvSpPr>
          <p:nvPr>
            <p:custDataLst>
              <p:tags r:id="rId3"/>
            </p:custDataLst>
          </p:nvPr>
        </p:nvSpPr>
        <p:spPr bwMode="auto">
          <a:xfrm rot="16200000">
            <a:off x="-1268275" y="3579547"/>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mn-cs"/>
              </a:rPr>
              <a:t>% osob ve věkové kategorii</a:t>
            </a:r>
          </a:p>
        </p:txBody>
      </p:sp>
      <p:sp>
        <p:nvSpPr>
          <p:cNvPr id="22" name="TextBox 6"/>
          <p:cNvSpPr txBox="1"/>
          <p:nvPr/>
        </p:nvSpPr>
        <p:spPr>
          <a:xfrm>
            <a:off x="303572" y="588993"/>
            <a:ext cx="6305637" cy="307777"/>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NRHZS, stav k 31. 12. 2024</a:t>
            </a:r>
            <a:endParaRPr kumimoji="0" lang="cs-CZ" sz="14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3"/>
          <p:cNvSpPr>
            <a:spLocks noGrp="1"/>
          </p:cNvSpPr>
          <p:nvPr>
            <p:ph type="title"/>
            <p:custDataLst>
              <p:tags r:id="rId4"/>
            </p:custDataLst>
          </p:nvPr>
        </p:nvSpPr>
        <p:spPr/>
        <p:txBody>
          <a:bodyPr>
            <a:normAutofit/>
          </a:bodyPr>
          <a:lstStyle/>
          <a:p>
            <a:r>
              <a:rPr lang="cs-CZ" dirty="0">
                <a:solidFill>
                  <a:srgbClr val="002060"/>
                </a:solidFill>
              </a:rPr>
              <a:t>Všeobecná sestra: věková struktura osob v roce </a:t>
            </a:r>
            <a:r>
              <a:rPr lang="en-US" dirty="0">
                <a:solidFill>
                  <a:srgbClr val="002060"/>
                </a:solidFill>
              </a:rPr>
              <a:t>20</a:t>
            </a:r>
            <a:r>
              <a:rPr lang="cs-CZ" dirty="0">
                <a:solidFill>
                  <a:srgbClr val="002060"/>
                </a:solidFill>
              </a:rPr>
              <a:t>24 v LBK</a:t>
            </a:r>
            <a:endParaRPr lang="en-US" dirty="0">
              <a:solidFill>
                <a:srgbClr val="002060"/>
              </a:solidFill>
            </a:endParaRPr>
          </a:p>
        </p:txBody>
      </p:sp>
      <p:graphicFrame>
        <p:nvGraphicFramePr>
          <p:cNvPr id="7" name="Tabulka 6">
            <a:extLst>
              <a:ext uri="{FF2B5EF4-FFF2-40B4-BE49-F238E27FC236}">
                <a16:creationId xmlns:a16="http://schemas.microsoft.com/office/drawing/2014/main" id="{1FA499A8-E6A7-4AD8-9F2A-20CB29AF3A4D}"/>
              </a:ext>
            </a:extLst>
          </p:cNvPr>
          <p:cNvGraphicFramePr>
            <a:graphicFrameLocks noGrp="1"/>
          </p:cNvGraphicFramePr>
          <p:nvPr/>
        </p:nvGraphicFramePr>
        <p:xfrm>
          <a:off x="6772275" y="1844801"/>
          <a:ext cx="3724794" cy="4117620"/>
        </p:xfrm>
        <a:graphic>
          <a:graphicData uri="http://schemas.openxmlformats.org/drawingml/2006/table">
            <a:tbl>
              <a:tblPr/>
              <a:tblGrid>
                <a:gridCol w="1342954">
                  <a:extLst>
                    <a:ext uri="{9D8B030D-6E8A-4147-A177-3AD203B41FA5}">
                      <a16:colId xmlns:a16="http://schemas.microsoft.com/office/drawing/2014/main" val="3656674458"/>
                    </a:ext>
                  </a:extLst>
                </a:gridCol>
                <a:gridCol w="1140242">
                  <a:extLst>
                    <a:ext uri="{9D8B030D-6E8A-4147-A177-3AD203B41FA5}">
                      <a16:colId xmlns:a16="http://schemas.microsoft.com/office/drawing/2014/main" val="1058848699"/>
                    </a:ext>
                  </a:extLst>
                </a:gridCol>
                <a:gridCol w="1241598">
                  <a:extLst>
                    <a:ext uri="{9D8B030D-6E8A-4147-A177-3AD203B41FA5}">
                      <a16:colId xmlns:a16="http://schemas.microsoft.com/office/drawing/2014/main" val="964721330"/>
                    </a:ext>
                  </a:extLst>
                </a:gridCol>
              </a:tblGrid>
              <a:tr h="316740">
                <a:tc>
                  <a:txBody>
                    <a:bodyPr/>
                    <a:lstStyle/>
                    <a:p>
                      <a:pPr algn="l" fontAlgn="ctr"/>
                      <a:r>
                        <a:rPr lang="cs-CZ" sz="1400" b="1" i="0" u="none" strike="noStrike">
                          <a:solidFill>
                            <a:srgbClr val="000000"/>
                          </a:solidFill>
                          <a:effectLst/>
                          <a:latin typeface="Calibri"/>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N</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400" b="1" i="0" u="none" strike="noStrike">
                          <a:solidFill>
                            <a:srgbClr val="000000"/>
                          </a:solidFill>
                          <a:effectLst/>
                          <a:latin typeface="Calibri"/>
                        </a:rPr>
                        <a:t>do 29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268</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8,6%</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400" b="1" i="0" u="none" strike="noStrike">
                          <a:solidFill>
                            <a:srgbClr val="000000"/>
                          </a:solidFill>
                          <a:effectLst/>
                          <a:latin typeface="Calibri"/>
                        </a:rPr>
                        <a:t>30-34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204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400" b="1" i="0" u="none" strike="noStrike">
                          <a:solidFill>
                            <a:srgbClr val="000000"/>
                          </a:solidFill>
                          <a:effectLst/>
                          <a:latin typeface="Calibri"/>
                        </a:rPr>
                        <a:t>35-39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370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11,8%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400" b="1" i="0" u="none" strike="noStrike">
                          <a:solidFill>
                            <a:srgbClr val="000000"/>
                          </a:solidFill>
                          <a:effectLst/>
                          <a:latin typeface="Calibri"/>
                        </a:rPr>
                        <a:t>40-44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392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12,5%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400" b="1" i="0" u="none" strike="noStrike">
                          <a:solidFill>
                            <a:srgbClr val="000000"/>
                          </a:solidFill>
                          <a:effectLst/>
                          <a:latin typeface="Calibri"/>
                        </a:rPr>
                        <a:t>45-49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483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15,4%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400" b="1" i="0" u="none" strike="noStrike">
                          <a:solidFill>
                            <a:srgbClr val="000000"/>
                          </a:solidFill>
                          <a:effectLst/>
                          <a:latin typeface="Calibri"/>
                        </a:rPr>
                        <a:t>50-54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505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16,1%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400" b="1" i="0" u="none" strike="noStrike">
                          <a:solidFill>
                            <a:srgbClr val="FF0000"/>
                          </a:solidFill>
                          <a:effectLst/>
                          <a:latin typeface="Calibri"/>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381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12,2%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400" b="1" i="0" u="none" strike="noStrike">
                          <a:solidFill>
                            <a:srgbClr val="FF0000"/>
                          </a:solidFill>
                          <a:effectLst/>
                          <a:latin typeface="Calibri"/>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305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9,8%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400" b="1" i="0" u="none" strike="noStrike">
                          <a:solidFill>
                            <a:srgbClr val="FF0000"/>
                          </a:solidFill>
                          <a:effectLst/>
                          <a:latin typeface="Calibri"/>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140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4,5%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400" b="1" i="0" u="none" strike="noStrike">
                          <a:solidFill>
                            <a:srgbClr val="FF0000"/>
                          </a:solidFill>
                          <a:effectLst/>
                          <a:latin typeface="Calibri"/>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79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2,5%</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400" b="1" i="0" u="none" strike="noStrike">
                          <a:solidFill>
                            <a:srgbClr val="000000"/>
                          </a:solidFill>
                          <a:effectLst/>
                          <a:latin typeface="Calibri"/>
                        </a:rPr>
                        <a:t>CELKEM</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3 127</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400" b="1" i="0" u="none" strike="noStrike">
                          <a:solidFill>
                            <a:srgbClr val="000000"/>
                          </a:solidFill>
                          <a:effectLst/>
                          <a:latin typeface="Calibri"/>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47,3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6" name="TextovéPole 5">
            <a:extLst>
              <a:ext uri="{FF2B5EF4-FFF2-40B4-BE49-F238E27FC236}">
                <a16:creationId xmlns:a16="http://schemas.microsoft.com/office/drawing/2014/main" id="{1CFFC3E4-9000-4A1F-6DBA-0832C2AAAA1D}"/>
              </a:ext>
            </a:extLst>
          </p:cNvPr>
          <p:cNvSpPr txBox="1"/>
          <p:nvPr/>
        </p:nvSpPr>
        <p:spPr>
          <a:xfrm rot="1224177">
            <a:off x="9469816" y="998895"/>
            <a:ext cx="2512185" cy="89255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Věk &gt; 60 let:</a:t>
            </a:r>
          </a:p>
          <a:p>
            <a:pPr lvl="0" algn="ctr">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524 ZP (17</a:t>
            </a:r>
            <a:r>
              <a:rPr lang="cs-CZ" sz="2600" b="1">
                <a:solidFill>
                  <a:prstClr val="black"/>
                </a:solidFill>
              </a:rPr>
              <a:t>%</a:t>
            </a: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2" name="TextovéPole 1">
            <a:extLst>
              <a:ext uri="{FF2B5EF4-FFF2-40B4-BE49-F238E27FC236}">
                <a16:creationId xmlns:a16="http://schemas.microsoft.com/office/drawing/2014/main" id="{9E1E393D-FB06-BE7E-117C-7F48B4DF235A}"/>
              </a:ext>
            </a:extLst>
          </p:cNvPr>
          <p:cNvSpPr txBox="1"/>
          <p:nvPr/>
        </p:nvSpPr>
        <p:spPr>
          <a:xfrm>
            <a:off x="87710" y="6004704"/>
            <a:ext cx="25422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FF0000"/>
                </a:solidFill>
                <a:effectLst/>
                <a:uLnTx/>
                <a:uFillTx/>
                <a:latin typeface="Calibri" panose="020F0502020204030204"/>
                <a:ea typeface="+mn-ea"/>
                <a:cs typeface="+mn-cs"/>
              </a:rPr>
              <a:t>Rizikový nedostatek kapacit krytých pracovníky ve věku &lt; 40 let</a:t>
            </a:r>
          </a:p>
        </p:txBody>
      </p:sp>
      <p:cxnSp>
        <p:nvCxnSpPr>
          <p:cNvPr id="3" name="Přímá spojnice se šipkou 2">
            <a:extLst>
              <a:ext uri="{FF2B5EF4-FFF2-40B4-BE49-F238E27FC236}">
                <a16:creationId xmlns:a16="http://schemas.microsoft.com/office/drawing/2014/main" id="{9B2C791D-D31C-5660-32AA-2DDE56822341}"/>
              </a:ext>
            </a:extLst>
          </p:cNvPr>
          <p:cNvCxnSpPr>
            <a:cxnSpLocks/>
          </p:cNvCxnSpPr>
          <p:nvPr/>
        </p:nvCxnSpPr>
        <p:spPr>
          <a:xfrm flipH="1">
            <a:off x="852884" y="6004704"/>
            <a:ext cx="153739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Pravá složená závorka 7">
            <a:extLst>
              <a:ext uri="{FF2B5EF4-FFF2-40B4-BE49-F238E27FC236}">
                <a16:creationId xmlns:a16="http://schemas.microsoft.com/office/drawing/2014/main" id="{CEC08D2D-F42F-7C1F-DC88-F636085B4EDE}"/>
              </a:ext>
            </a:extLst>
          </p:cNvPr>
          <p:cNvSpPr/>
          <p:nvPr/>
        </p:nvSpPr>
        <p:spPr>
          <a:xfrm>
            <a:off x="10598145" y="4112959"/>
            <a:ext cx="259193" cy="1190847"/>
          </a:xfrm>
          <a:prstGeom prst="rightBrace">
            <a:avLst/>
          </a:pr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FEB98BF2-D023-44B0-5459-56763E355A58}"/>
              </a:ext>
            </a:extLst>
          </p:cNvPr>
          <p:cNvSpPr txBox="1"/>
          <p:nvPr/>
        </p:nvSpPr>
        <p:spPr>
          <a:xfrm>
            <a:off x="10992832" y="4385216"/>
            <a:ext cx="992372" cy="646331"/>
          </a:xfrm>
          <a:prstGeom prst="rect">
            <a:avLst/>
          </a:prstGeom>
          <a:solidFill>
            <a:srgbClr val="FF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905 ZP</a:t>
            </a:r>
          </a:p>
          <a:p>
            <a:pPr lvl="0">
              <a:defRPr/>
            </a:pPr>
            <a:r>
              <a:rPr lang="cs-CZ" b="1">
                <a:solidFill>
                  <a:prstClr val="white"/>
                </a:solidFill>
              </a:rPr>
              <a:t>29%</a:t>
            </a:r>
            <a:endParaRPr kumimoji="0" lang="cs-CZ"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87546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3B21B8-253D-57D2-69E1-D1478FA9C427}"/>
            </a:ext>
          </a:extLst>
        </p:cNvPr>
        <p:cNvGrpSpPr/>
        <p:nvPr/>
      </p:nvGrpSpPr>
      <p:grpSpPr>
        <a:xfrm>
          <a:off x="0" y="0"/>
          <a:ext cx="0" cy="0"/>
          <a:chOff x="0" y="0"/>
          <a:chExt cx="0" cy="0"/>
        </a:xfrm>
      </p:grpSpPr>
      <p:graphicFrame>
        <p:nvGraphicFramePr>
          <p:cNvPr id="25" name="Object 2">
            <a:extLst>
              <a:ext uri="{FF2B5EF4-FFF2-40B4-BE49-F238E27FC236}">
                <a16:creationId xmlns:a16="http://schemas.microsoft.com/office/drawing/2014/main" id="{13955AA0-3A3F-1575-265C-46ECE643DA54}"/>
              </a:ext>
            </a:extLst>
          </p:cNvPr>
          <p:cNvGraphicFramePr>
            <a:graphicFrameLocks noChangeAspect="1"/>
          </p:cNvGraphicFramePr>
          <p:nvPr>
            <p:custDataLst>
              <p:tags r:id="rId1"/>
            </p:custDataLst>
          </p:nvPr>
        </p:nvGraphicFramePr>
        <p:xfrm>
          <a:off x="770729" y="1455340"/>
          <a:ext cx="5325271" cy="4198952"/>
        </p:xfrm>
        <a:graphic>
          <a:graphicData uri="http://schemas.openxmlformats.org/drawingml/2006/chart">
            <c:chart xmlns:c="http://schemas.openxmlformats.org/drawingml/2006/chart" xmlns:r="http://schemas.openxmlformats.org/officeDocument/2006/relationships" r:id="rId7"/>
          </a:graphicData>
        </a:graphic>
      </p:graphicFrame>
      <p:sp>
        <p:nvSpPr>
          <p:cNvPr id="59" name="Text Box 64">
            <a:extLst>
              <a:ext uri="{FF2B5EF4-FFF2-40B4-BE49-F238E27FC236}">
                <a16:creationId xmlns:a16="http://schemas.microsoft.com/office/drawing/2014/main" id="{F595373E-888E-DA58-D5C9-F70128FFB6C6}"/>
              </a:ext>
            </a:extLst>
          </p:cNvPr>
          <p:cNvSpPr txBox="1">
            <a:spLocks noChangeArrowheads="1"/>
          </p:cNvSpPr>
          <p:nvPr>
            <p:custDataLst>
              <p:tags r:id="rId2"/>
            </p:custDataLst>
          </p:nvPr>
        </p:nvSpPr>
        <p:spPr bwMode="auto">
          <a:xfrm>
            <a:off x="883259" y="1074297"/>
            <a:ext cx="54348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Relativní zastoupení jednotlivých věkových tříd </a:t>
            </a:r>
          </a:p>
        </p:txBody>
      </p:sp>
      <p:sp>
        <p:nvSpPr>
          <p:cNvPr id="72" name="Text Box 4">
            <a:extLst>
              <a:ext uri="{FF2B5EF4-FFF2-40B4-BE49-F238E27FC236}">
                <a16:creationId xmlns:a16="http://schemas.microsoft.com/office/drawing/2014/main" id="{F08DC3EC-4CFF-9965-D259-CAE7FC35B3B1}"/>
              </a:ext>
            </a:extLst>
          </p:cNvPr>
          <p:cNvSpPr txBox="1">
            <a:spLocks noChangeArrowheads="1"/>
          </p:cNvSpPr>
          <p:nvPr>
            <p:custDataLst>
              <p:tags r:id="rId3"/>
            </p:custDataLst>
          </p:nvPr>
        </p:nvSpPr>
        <p:spPr bwMode="auto">
          <a:xfrm rot="16200000">
            <a:off x="-704342" y="3061872"/>
            <a:ext cx="3168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1"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1" lang="cs-CZ" altLang="cs-CZ" sz="1200" b="1" i="0" u="none" strike="noStrike" kern="1200" cap="none" spc="0" normalizeH="0" baseline="0" noProof="0" err="1">
                <a:ln>
                  <a:noFill/>
                </a:ln>
                <a:solidFill>
                  <a:prstClr val="black"/>
                </a:solidFill>
                <a:effectLst/>
                <a:uLnTx/>
                <a:uFillTx/>
                <a:latin typeface="Arial" panose="020B0604020202020204" pitchFamily="34" charset="0"/>
                <a:ea typeface="+mn-ea"/>
                <a:cs typeface="+mn-cs"/>
              </a:rPr>
              <a:t>úvazk</a:t>
            </a:r>
            <a:r>
              <a:rPr kumimoji="1" lang="cs-CZ" altLang="cs-CZ" sz="1200" b="1" i="0" u="none" strike="noStrike" kern="1200" cap="none" spc="0" normalizeH="0" baseline="0" noProof="0">
                <a:ln>
                  <a:noFill/>
                </a:ln>
                <a:solidFill>
                  <a:prstClr val="black"/>
                </a:solidFill>
                <a:effectLst/>
                <a:uLnTx/>
                <a:uFillTx/>
                <a:latin typeface="Arial" panose="020B0604020202020204" pitchFamily="34" charset="0"/>
                <a:ea typeface="+mn-ea"/>
                <a:cs typeface="+mn-cs"/>
              </a:rPr>
              <a:t>ů ve věkové kategorii</a:t>
            </a:r>
          </a:p>
        </p:txBody>
      </p:sp>
      <p:sp>
        <p:nvSpPr>
          <p:cNvPr id="4" name="Title 3">
            <a:extLst>
              <a:ext uri="{FF2B5EF4-FFF2-40B4-BE49-F238E27FC236}">
                <a16:creationId xmlns:a16="http://schemas.microsoft.com/office/drawing/2014/main" id="{59EB68FC-38D8-1B25-86C6-7A10E81CE6AC}"/>
              </a:ext>
            </a:extLst>
          </p:cNvPr>
          <p:cNvSpPr>
            <a:spLocks noGrp="1"/>
          </p:cNvSpPr>
          <p:nvPr>
            <p:ph type="title"/>
            <p:custDataLst>
              <p:tags r:id="rId4"/>
            </p:custDataLst>
          </p:nvPr>
        </p:nvSpPr>
        <p:spPr>
          <a:xfrm>
            <a:off x="272590" y="160258"/>
            <a:ext cx="11386173" cy="538364"/>
          </a:xfrm>
        </p:spPr>
        <p:txBody>
          <a:bodyPr>
            <a:normAutofit/>
          </a:bodyPr>
          <a:lstStyle/>
          <a:p>
            <a:r>
              <a:rPr lang="cs-CZ" dirty="0">
                <a:solidFill>
                  <a:srgbClr val="002060"/>
                </a:solidFill>
              </a:rPr>
              <a:t>Dětská sestra: věková struktura v roce </a:t>
            </a:r>
            <a:r>
              <a:rPr lang="en-US" dirty="0">
                <a:solidFill>
                  <a:srgbClr val="002060"/>
                </a:solidFill>
              </a:rPr>
              <a:t>20</a:t>
            </a:r>
            <a:r>
              <a:rPr lang="cs-CZ" dirty="0">
                <a:solidFill>
                  <a:srgbClr val="002060"/>
                </a:solidFill>
              </a:rPr>
              <a:t>24 v LBK</a:t>
            </a:r>
            <a:endParaRPr lang="en-US" dirty="0">
              <a:solidFill>
                <a:srgbClr val="002060"/>
              </a:solidFill>
            </a:endParaRPr>
          </a:p>
        </p:txBody>
      </p:sp>
      <p:sp>
        <p:nvSpPr>
          <p:cNvPr id="3" name="TextovéPole 2">
            <a:extLst>
              <a:ext uri="{FF2B5EF4-FFF2-40B4-BE49-F238E27FC236}">
                <a16:creationId xmlns:a16="http://schemas.microsoft.com/office/drawing/2014/main" id="{0AC05961-2730-C670-A617-04045CE4FF8C}"/>
              </a:ext>
            </a:extLst>
          </p:cNvPr>
          <p:cNvSpPr txBox="1"/>
          <p:nvPr/>
        </p:nvSpPr>
        <p:spPr>
          <a:xfrm rot="1224177">
            <a:off x="9043797" y="552134"/>
            <a:ext cx="3014268" cy="101566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000" b="1" i="0" u="none" strike="noStrike" kern="1200" cap="none" spc="0" normalizeH="0" baseline="0" noProof="0">
                <a:ln>
                  <a:noFill/>
                </a:ln>
                <a:solidFill>
                  <a:prstClr val="black"/>
                </a:solidFill>
                <a:effectLst/>
                <a:uLnTx/>
                <a:uFillTx/>
                <a:latin typeface="Calibri" panose="020F0502020204030204"/>
                <a:ea typeface="+mn-ea"/>
                <a:cs typeface="+mn-cs"/>
              </a:rPr>
              <a:t>Věk &gt; 60 let:</a:t>
            </a:r>
          </a:p>
          <a:p>
            <a:pPr lvl="0" algn="ctr">
              <a:defRPr/>
            </a:pPr>
            <a:r>
              <a:rPr kumimoji="0" lang="cs-CZ" sz="3000" b="1" i="0" u="none" strike="noStrike" kern="1200" cap="none" spc="0" normalizeH="0" baseline="0" noProof="0">
                <a:ln>
                  <a:noFill/>
                </a:ln>
                <a:solidFill>
                  <a:prstClr val="black"/>
                </a:solidFill>
                <a:effectLst/>
                <a:uLnTx/>
                <a:uFillTx/>
                <a:latin typeface="Calibri" panose="020F0502020204030204"/>
                <a:ea typeface="+mn-ea"/>
                <a:cs typeface="+mn-cs"/>
              </a:rPr>
              <a:t>51 ZP (</a:t>
            </a:r>
            <a:r>
              <a:rPr lang="cs-CZ" sz="3000" b="1">
                <a:solidFill>
                  <a:prstClr val="black"/>
                </a:solidFill>
              </a:rPr>
              <a:t>26%</a:t>
            </a:r>
            <a:r>
              <a:rPr kumimoji="0" lang="cs-CZ" sz="3000" b="1"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6" name="TextovéPole 5">
            <a:extLst>
              <a:ext uri="{FF2B5EF4-FFF2-40B4-BE49-F238E27FC236}">
                <a16:creationId xmlns:a16="http://schemas.microsoft.com/office/drawing/2014/main" id="{E5067EAE-6C22-0F19-11EA-7FA192835C2A}"/>
              </a:ext>
            </a:extLst>
          </p:cNvPr>
          <p:cNvSpPr txBox="1"/>
          <p:nvPr/>
        </p:nvSpPr>
        <p:spPr>
          <a:xfrm>
            <a:off x="651643" y="5566787"/>
            <a:ext cx="254223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srgbClr val="FF0000"/>
                </a:solidFill>
                <a:effectLst/>
                <a:uLnTx/>
                <a:uFillTx/>
                <a:latin typeface="Calibri" panose="020F0502020204030204"/>
                <a:ea typeface="+mn-ea"/>
                <a:cs typeface="+mn-cs"/>
              </a:rPr>
              <a:t>Rizikový nedostatek kapacit krytých pracovníky ve věku &lt; 40 let</a:t>
            </a:r>
          </a:p>
        </p:txBody>
      </p:sp>
      <p:cxnSp>
        <p:nvCxnSpPr>
          <p:cNvPr id="8" name="Přímá spojnice se šipkou 7">
            <a:extLst>
              <a:ext uri="{FF2B5EF4-FFF2-40B4-BE49-F238E27FC236}">
                <a16:creationId xmlns:a16="http://schemas.microsoft.com/office/drawing/2014/main" id="{9AD09AF8-09D7-719F-2ECE-A4FA04679691}"/>
              </a:ext>
            </a:extLst>
          </p:cNvPr>
          <p:cNvCxnSpPr>
            <a:cxnSpLocks/>
          </p:cNvCxnSpPr>
          <p:nvPr/>
        </p:nvCxnSpPr>
        <p:spPr>
          <a:xfrm flipH="1">
            <a:off x="1416817" y="5566787"/>
            <a:ext cx="153739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 name="Pravá složená závorka 1">
            <a:extLst>
              <a:ext uri="{FF2B5EF4-FFF2-40B4-BE49-F238E27FC236}">
                <a16:creationId xmlns:a16="http://schemas.microsoft.com/office/drawing/2014/main" id="{DA4B9E62-C866-238C-685C-750DE247C275}"/>
              </a:ext>
            </a:extLst>
          </p:cNvPr>
          <p:cNvSpPr/>
          <p:nvPr/>
        </p:nvSpPr>
        <p:spPr>
          <a:xfrm>
            <a:off x="10912146" y="3839272"/>
            <a:ext cx="259193" cy="1190847"/>
          </a:xfrm>
          <a:prstGeom prst="rightBrace">
            <a:avLst/>
          </a:pr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19CF93E8-F8C0-741B-D89D-56651E55A3B5}"/>
              </a:ext>
            </a:extLst>
          </p:cNvPr>
          <p:cNvSpPr txBox="1"/>
          <p:nvPr/>
        </p:nvSpPr>
        <p:spPr>
          <a:xfrm>
            <a:off x="11170028" y="4111529"/>
            <a:ext cx="992372" cy="646331"/>
          </a:xfrm>
          <a:prstGeom prst="rect">
            <a:avLst/>
          </a:prstGeom>
          <a:solidFill>
            <a:srgbClr val="FF0000"/>
          </a:solidFill>
        </p:spPr>
        <p:txBody>
          <a:bodyPr wrap="square" rtlCol="0">
            <a:spAutoFit/>
          </a:bodyPr>
          <a:lstStyle/>
          <a:p>
            <a:pPr lvl="0">
              <a:defRPr/>
            </a:pPr>
            <a:r>
              <a:rPr lang="cs-CZ" b="1">
                <a:solidFill>
                  <a:prstClr val="white"/>
                </a:solidFill>
                <a:latin typeface="Calibri" panose="020F0502020204030204"/>
              </a:rPr>
              <a:t>89</a:t>
            </a: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 ZP</a:t>
            </a:r>
          </a:p>
          <a:p>
            <a:pPr lvl="0">
              <a:defRPr/>
            </a:pPr>
            <a:r>
              <a:rPr lang="cs-CZ" b="1">
                <a:solidFill>
                  <a:prstClr val="white"/>
                </a:solidFill>
              </a:rPr>
              <a:t>45%</a:t>
            </a:r>
            <a:endParaRPr kumimoji="0" lang="cs-CZ"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2" name="Tabulka 11">
            <a:extLst>
              <a:ext uri="{FF2B5EF4-FFF2-40B4-BE49-F238E27FC236}">
                <a16:creationId xmlns:a16="http://schemas.microsoft.com/office/drawing/2014/main" id="{CE644980-9A0E-8C3D-92E1-97B586CA92A9}"/>
              </a:ext>
            </a:extLst>
          </p:cNvPr>
          <p:cNvGraphicFramePr>
            <a:graphicFrameLocks noGrp="1"/>
          </p:cNvGraphicFramePr>
          <p:nvPr/>
        </p:nvGraphicFramePr>
        <p:xfrm>
          <a:off x="7209069" y="1593723"/>
          <a:ext cx="3706626" cy="4117620"/>
        </p:xfrm>
        <a:graphic>
          <a:graphicData uri="http://schemas.openxmlformats.org/drawingml/2006/table">
            <a:tbl>
              <a:tblPr/>
              <a:tblGrid>
                <a:gridCol w="1336404">
                  <a:extLst>
                    <a:ext uri="{9D8B030D-6E8A-4147-A177-3AD203B41FA5}">
                      <a16:colId xmlns:a16="http://schemas.microsoft.com/office/drawing/2014/main" val="3656674458"/>
                    </a:ext>
                  </a:extLst>
                </a:gridCol>
                <a:gridCol w="1134680">
                  <a:extLst>
                    <a:ext uri="{9D8B030D-6E8A-4147-A177-3AD203B41FA5}">
                      <a16:colId xmlns:a16="http://schemas.microsoft.com/office/drawing/2014/main" val="1058848699"/>
                    </a:ext>
                  </a:extLst>
                </a:gridCol>
                <a:gridCol w="1235542">
                  <a:extLst>
                    <a:ext uri="{9D8B030D-6E8A-4147-A177-3AD203B41FA5}">
                      <a16:colId xmlns:a16="http://schemas.microsoft.com/office/drawing/2014/main" val="964721330"/>
                    </a:ext>
                  </a:extLst>
                </a:gridCol>
              </a:tblGrid>
              <a:tr h="316740">
                <a:tc>
                  <a:txBody>
                    <a:bodyPr/>
                    <a:lstStyle/>
                    <a:p>
                      <a:pPr algn="l" fontAlgn="ctr"/>
                      <a:r>
                        <a:rPr lang="cs-CZ" sz="1400" b="1" i="0" u="none" strike="noStrike">
                          <a:solidFill>
                            <a:srgbClr val="000000"/>
                          </a:solidFill>
                          <a:effectLst/>
                          <a:latin typeface="Calibri" panose="020F0502020204030204" pitchFamily="34" charset="0"/>
                        </a:rPr>
                        <a:t>Věk</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N</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7105194"/>
                  </a:ext>
                </a:extLst>
              </a:tr>
              <a:tr h="316740">
                <a:tc>
                  <a:txBody>
                    <a:bodyPr/>
                    <a:lstStyle/>
                    <a:p>
                      <a:pPr algn="l" fontAlgn="ctr"/>
                      <a:r>
                        <a:rPr lang="cs-CZ" sz="1400" b="1" i="0" u="none" strike="noStrike">
                          <a:solidFill>
                            <a:srgbClr val="000000"/>
                          </a:solidFill>
                          <a:effectLst/>
                          <a:latin typeface="Calibri" panose="020F0502020204030204" pitchFamily="34" charset="0"/>
                        </a:rPr>
                        <a:t>do 29</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16</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8,1%</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606006179"/>
                  </a:ext>
                </a:extLst>
              </a:tr>
              <a:tr h="316740">
                <a:tc>
                  <a:txBody>
                    <a:bodyPr/>
                    <a:lstStyle/>
                    <a:p>
                      <a:pPr algn="l" fontAlgn="ctr"/>
                      <a:r>
                        <a:rPr lang="cs-CZ" sz="1400" b="1" i="0" u="none" strike="noStrike">
                          <a:solidFill>
                            <a:srgbClr val="000000"/>
                          </a:solidFill>
                          <a:effectLst/>
                          <a:latin typeface="Calibri" panose="020F0502020204030204" pitchFamily="34" charset="0"/>
                        </a:rPr>
                        <a:t>30-34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923580760"/>
                  </a:ext>
                </a:extLst>
              </a:tr>
              <a:tr h="316740">
                <a:tc>
                  <a:txBody>
                    <a:bodyPr/>
                    <a:lstStyle/>
                    <a:p>
                      <a:pPr algn="l" fontAlgn="ctr"/>
                      <a:r>
                        <a:rPr lang="cs-CZ" sz="1400" b="1" i="0" u="none" strike="noStrike">
                          <a:solidFill>
                            <a:srgbClr val="000000"/>
                          </a:solidFill>
                          <a:effectLst/>
                          <a:latin typeface="Calibri" panose="020F0502020204030204" pitchFamily="34" charset="0"/>
                        </a:rPr>
                        <a:t>35-39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57260137"/>
                  </a:ext>
                </a:extLst>
              </a:tr>
              <a:tr h="316740">
                <a:tc>
                  <a:txBody>
                    <a:bodyPr/>
                    <a:lstStyle/>
                    <a:p>
                      <a:pPr algn="l" fontAlgn="ctr"/>
                      <a:r>
                        <a:rPr lang="cs-CZ" sz="1400" b="1" i="0" u="none" strike="noStrike">
                          <a:solidFill>
                            <a:srgbClr val="000000"/>
                          </a:solidFill>
                          <a:effectLst/>
                          <a:latin typeface="Calibri" panose="020F0502020204030204" pitchFamily="34" charset="0"/>
                        </a:rPr>
                        <a:t>40-44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16</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8,1%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2905428"/>
                  </a:ext>
                </a:extLst>
              </a:tr>
              <a:tr h="316740">
                <a:tc>
                  <a:txBody>
                    <a:bodyPr/>
                    <a:lstStyle/>
                    <a:p>
                      <a:pPr algn="l" fontAlgn="ctr"/>
                      <a:r>
                        <a:rPr lang="cs-CZ" sz="1400" b="1" i="0" u="none" strike="noStrike">
                          <a:solidFill>
                            <a:srgbClr val="000000"/>
                          </a:solidFill>
                          <a:effectLst/>
                          <a:latin typeface="Calibri" panose="020F0502020204030204" pitchFamily="34" charset="0"/>
                        </a:rPr>
                        <a:t>45-49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30</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15,2%</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158876198"/>
                  </a:ext>
                </a:extLst>
              </a:tr>
              <a:tr h="316740">
                <a:tc>
                  <a:txBody>
                    <a:bodyPr/>
                    <a:lstStyle/>
                    <a:p>
                      <a:pPr algn="l" fontAlgn="ctr"/>
                      <a:r>
                        <a:rPr lang="cs-CZ" sz="1400" b="1" i="0" u="none" strike="noStrike">
                          <a:solidFill>
                            <a:srgbClr val="000000"/>
                          </a:solidFill>
                          <a:effectLst/>
                          <a:latin typeface="Calibri" panose="020F0502020204030204" pitchFamily="34" charset="0"/>
                        </a:rPr>
                        <a:t>50-54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34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17,3%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39041985"/>
                  </a:ext>
                </a:extLst>
              </a:tr>
              <a:tr h="316740">
                <a:tc>
                  <a:txBody>
                    <a:bodyPr/>
                    <a:lstStyle/>
                    <a:p>
                      <a:pPr algn="l" fontAlgn="ctr"/>
                      <a:r>
                        <a:rPr lang="cs-CZ" sz="1400" b="1" i="0" u="none" strike="noStrike">
                          <a:solidFill>
                            <a:srgbClr val="FF0000"/>
                          </a:solidFill>
                          <a:effectLst/>
                          <a:latin typeface="Calibri" panose="020F0502020204030204" pitchFamily="34" charset="0"/>
                        </a:rPr>
                        <a:t>55-59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38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19,3%</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18375189"/>
                  </a:ext>
                </a:extLst>
              </a:tr>
              <a:tr h="316740">
                <a:tc>
                  <a:txBody>
                    <a:bodyPr/>
                    <a:lstStyle/>
                    <a:p>
                      <a:pPr algn="l" fontAlgn="ctr"/>
                      <a:r>
                        <a:rPr lang="cs-CZ" sz="1400" b="1" i="0" u="none" strike="noStrike">
                          <a:solidFill>
                            <a:srgbClr val="FF0000"/>
                          </a:solidFill>
                          <a:effectLst/>
                          <a:latin typeface="Calibri" panose="020F0502020204030204" pitchFamily="34" charset="0"/>
                        </a:rPr>
                        <a:t>60-64</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29</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14,7%</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28075771"/>
                  </a:ext>
                </a:extLst>
              </a:tr>
              <a:tr h="316740">
                <a:tc>
                  <a:txBody>
                    <a:bodyPr/>
                    <a:lstStyle/>
                    <a:p>
                      <a:pPr algn="l" fontAlgn="ctr"/>
                      <a:r>
                        <a:rPr lang="cs-CZ" sz="1400" b="1" i="0" u="none" strike="noStrike">
                          <a:solidFill>
                            <a:srgbClr val="FF0000"/>
                          </a:solidFill>
                          <a:effectLst/>
                          <a:latin typeface="Calibri" panose="020F0502020204030204" pitchFamily="34" charset="0"/>
                        </a:rPr>
                        <a:t>65-69</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14</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7,1%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023235319"/>
                  </a:ext>
                </a:extLst>
              </a:tr>
              <a:tr h="316740">
                <a:tc>
                  <a:txBody>
                    <a:bodyPr/>
                    <a:lstStyle/>
                    <a:p>
                      <a:pPr algn="l" fontAlgn="ctr"/>
                      <a:r>
                        <a:rPr lang="cs-CZ" sz="1400" b="1" i="0" u="none" strike="noStrike">
                          <a:solidFill>
                            <a:srgbClr val="FF0000"/>
                          </a:solidFill>
                          <a:effectLst/>
                          <a:latin typeface="Calibri" panose="020F0502020204030204" pitchFamily="34" charset="0"/>
                        </a:rPr>
                        <a:t>70 a více</a:t>
                      </a:r>
                    </a:p>
                  </a:txBody>
                  <a:tcPr marL="9525" marR="9525" marT="9525"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8</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FF0000"/>
                          </a:solidFill>
                          <a:effectLst/>
                          <a:latin typeface="Calibri" panose="020F0502020204030204" pitchFamily="34" charset="0"/>
                        </a:rPr>
                        <a:t>4,1%</a:t>
                      </a:r>
                    </a:p>
                  </a:txBody>
                  <a:tcPr marL="7620" marR="7620" marT="7620" marB="0" anchor="ctr">
                    <a:lnL>
                      <a:noFill/>
                    </a:lnL>
                    <a:lnR>
                      <a:noFill/>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30710199"/>
                  </a:ext>
                </a:extLst>
              </a:tr>
              <a:tr h="316740">
                <a:tc>
                  <a:txBody>
                    <a:bodyPr/>
                    <a:lstStyle/>
                    <a:p>
                      <a:pPr algn="l" fontAlgn="ctr"/>
                      <a:r>
                        <a:rPr lang="cs-CZ" sz="1400" b="1" i="0" u="none" strike="noStrike">
                          <a:solidFill>
                            <a:srgbClr val="000000"/>
                          </a:solidFill>
                          <a:effectLst/>
                          <a:latin typeface="Calibri" panose="020F0502020204030204" pitchFamily="34" charset="0"/>
                        </a:rPr>
                        <a:t>CELKEM</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197</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100,0%</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527381"/>
                  </a:ext>
                </a:extLst>
              </a:tr>
              <a:tr h="316740">
                <a:tc>
                  <a:txBody>
                    <a:bodyPr/>
                    <a:lstStyle/>
                    <a:p>
                      <a:pPr algn="l" fontAlgn="ctr"/>
                      <a:r>
                        <a:rPr lang="cs-CZ" sz="1400" b="1" i="0" u="none" strike="noStrike">
                          <a:solidFill>
                            <a:srgbClr val="000000"/>
                          </a:solidFill>
                          <a:effectLst/>
                          <a:latin typeface="Calibri" panose="020F0502020204030204" pitchFamily="34" charset="0"/>
                        </a:rPr>
                        <a:t>Průměrný věk</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51,5 let</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cs-CZ" sz="1400" b="0" i="0" u="none" strike="noStrike">
                        <a:solidFill>
                          <a:srgbClr val="000000"/>
                        </a:solidFill>
                        <a:effectLst/>
                        <a:latin typeface="Calibri" panose="020F050202020403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20500967"/>
                  </a:ext>
                </a:extLst>
              </a:tr>
            </a:tbl>
          </a:graphicData>
        </a:graphic>
      </p:graphicFrame>
      <p:sp>
        <p:nvSpPr>
          <p:cNvPr id="13" name="TextBox 6">
            <a:extLst>
              <a:ext uri="{FF2B5EF4-FFF2-40B4-BE49-F238E27FC236}">
                <a16:creationId xmlns:a16="http://schemas.microsoft.com/office/drawing/2014/main" id="{E41C00BF-A23C-5E05-B37B-EE3A5749C551}"/>
              </a:ext>
            </a:extLst>
          </p:cNvPr>
          <p:cNvSpPr txBox="1"/>
          <p:nvPr/>
        </p:nvSpPr>
        <p:spPr>
          <a:xfrm>
            <a:off x="303572" y="588993"/>
            <a:ext cx="6305637" cy="307777"/>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NRHZS, stav k 31. 12. 2024</a:t>
            </a:r>
            <a:endParaRPr kumimoji="0" lang="cs-CZ" sz="14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74630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custDataLst>
              <p:tags r:id="rId1"/>
            </p:custDataLst>
          </p:nvPr>
        </p:nvSpPr>
        <p:spPr>
          <a:xfrm>
            <a:off x="272590" y="160258"/>
            <a:ext cx="11386173" cy="538364"/>
          </a:xfrm>
        </p:spPr>
        <p:txBody>
          <a:bodyPr/>
          <a:lstStyle/>
          <a:p>
            <a:r>
              <a:rPr lang="cs-CZ" dirty="0">
                <a:solidFill>
                  <a:srgbClr val="002060"/>
                </a:solidFill>
              </a:rPr>
              <a:t>Dětská sestra</a:t>
            </a:r>
            <a:endParaRPr lang="en-US" dirty="0">
              <a:solidFill>
                <a:srgbClr val="002060"/>
              </a:solidFill>
            </a:endParaRPr>
          </a:p>
        </p:txBody>
      </p:sp>
      <p:sp>
        <p:nvSpPr>
          <p:cNvPr id="294" name="Obdélník 293">
            <a:extLst>
              <a:ext uri="{FF2B5EF4-FFF2-40B4-BE49-F238E27FC236}">
                <a16:creationId xmlns:a16="http://schemas.microsoft.com/office/drawing/2014/main" id="{A0440E8B-A5A4-4A9C-AD80-B493A3AD6F5A}"/>
              </a:ext>
            </a:extLst>
          </p:cNvPr>
          <p:cNvSpPr/>
          <p:nvPr>
            <p:custDataLst>
              <p:tags r:id="rId2"/>
            </p:custDataLst>
          </p:nvPr>
        </p:nvSpPr>
        <p:spPr>
          <a:xfrm>
            <a:off x="272590" y="1175249"/>
            <a:ext cx="425122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b="1" i="0" u="none" strike="noStrike" kern="1200" cap="none" spc="0" normalizeH="0" baseline="0" noProof="0">
                <a:ln>
                  <a:noFill/>
                </a:ln>
                <a:solidFill>
                  <a:srgbClr val="000000"/>
                </a:solidFill>
                <a:effectLst/>
                <a:uLnTx/>
                <a:uFillTx/>
                <a:latin typeface="Calibri" panose="020F0502020204030204"/>
                <a:ea typeface="+mn-ea"/>
                <a:cs typeface="+mn-cs"/>
              </a:rPr>
              <a:t>Počet úvazků pracovníků podle kraje PZS (202</a:t>
            </a:r>
            <a:r>
              <a:rPr kumimoji="0" lang="en-US" b="1" i="0" u="none" strike="noStrike" kern="1200" cap="none" spc="0" normalizeH="0" baseline="0" noProof="0">
                <a:ln>
                  <a:noFill/>
                </a:ln>
                <a:solidFill>
                  <a:srgbClr val="000000"/>
                </a:solidFill>
                <a:effectLst/>
                <a:uLnTx/>
                <a:uFillTx/>
                <a:latin typeface="Calibri" panose="020F0502020204030204"/>
                <a:ea typeface="+mn-ea"/>
                <a:cs typeface="+mn-cs"/>
              </a:rPr>
              <a:t>4</a:t>
            </a:r>
            <a:r>
              <a:rPr kumimoji="0" lang="cs-CZ" b="1" i="0" u="none" strike="noStrike" kern="1200" cap="none" spc="0" normalizeH="0" baseline="0" noProof="0">
                <a:ln>
                  <a:noFill/>
                </a:ln>
                <a:solidFill>
                  <a:srgbClr val="000000"/>
                </a:solidFill>
                <a:effectLst/>
                <a:uLnTx/>
                <a:uFillTx/>
                <a:latin typeface="Calibri" panose="020F0502020204030204"/>
                <a:ea typeface="+mn-ea"/>
                <a:cs typeface="+mn-cs"/>
              </a:rPr>
              <a:t>):</a:t>
            </a:r>
          </a:p>
        </p:txBody>
      </p:sp>
      <p:sp>
        <p:nvSpPr>
          <p:cNvPr id="200" name="TextBox 6">
            <a:extLst>
              <a:ext uri="{FF2B5EF4-FFF2-40B4-BE49-F238E27FC236}">
                <a16:creationId xmlns:a16="http://schemas.microsoft.com/office/drawing/2014/main" id="{34BCED0E-0EE4-4668-A26F-69E0296352BE}"/>
              </a:ext>
            </a:extLst>
          </p:cNvPr>
          <p:cNvSpPr txBox="1"/>
          <p:nvPr>
            <p:custDataLst>
              <p:tags r:id="rId3"/>
            </p:custDataLst>
          </p:nvPr>
        </p:nvSpPr>
        <p:spPr>
          <a:xfrm>
            <a:off x="288000" y="540000"/>
            <a:ext cx="1164310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Výkazy E201, E301, E401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Definice: Přepočtené počty </a:t>
            </a:r>
            <a:r>
              <a:rPr kumimoji="0" lang="cs-CZ" sz="1400" b="0"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zdr</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pracovníků (úvazky) - </a:t>
            </a:r>
            <a:r>
              <a:rPr kumimoji="0" lang="cs-CZ" sz="1400" b="0"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nelékařů</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na 100 tis. obyvatel</a:t>
            </a:r>
          </a:p>
        </p:txBody>
      </p:sp>
      <p:sp>
        <p:nvSpPr>
          <p:cNvPr id="315" name="Obdélník 314">
            <a:extLst>
              <a:ext uri="{FF2B5EF4-FFF2-40B4-BE49-F238E27FC236}">
                <a16:creationId xmlns:a16="http://schemas.microsoft.com/office/drawing/2014/main" id="{4A4D6878-2C16-4895-9440-DE871EF67128}"/>
              </a:ext>
            </a:extLst>
          </p:cNvPr>
          <p:cNvSpPr/>
          <p:nvPr>
            <p:custDataLst>
              <p:tags r:id="rId4"/>
            </p:custDataLst>
          </p:nvPr>
        </p:nvSpPr>
        <p:spPr>
          <a:xfrm>
            <a:off x="1800808" y="155012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obyvatel</a:t>
            </a:r>
          </a:p>
        </p:txBody>
      </p:sp>
      <p:sp>
        <p:nvSpPr>
          <p:cNvPr id="106" name="Obdélník 105">
            <a:extLst>
              <a:ext uri="{FF2B5EF4-FFF2-40B4-BE49-F238E27FC236}">
                <a16:creationId xmlns:a16="http://schemas.microsoft.com/office/drawing/2014/main" id="{1A187EA3-E052-42C1-8813-91180C40BF23}"/>
              </a:ext>
            </a:extLst>
          </p:cNvPr>
          <p:cNvSpPr/>
          <p:nvPr>
            <p:custDataLst>
              <p:tags r:id="rId5"/>
            </p:custDataLst>
          </p:nvPr>
        </p:nvSpPr>
        <p:spPr>
          <a:xfrm>
            <a:off x="553828" y="188591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Kraj :</a:t>
            </a:r>
          </a:p>
        </p:txBody>
      </p:sp>
      <p:sp>
        <p:nvSpPr>
          <p:cNvPr id="107" name="TextBox 2">
            <a:extLst>
              <a:ext uri="{FF2B5EF4-FFF2-40B4-BE49-F238E27FC236}">
                <a16:creationId xmlns:a16="http://schemas.microsoft.com/office/drawing/2014/main" id="{205A74DA-CCE6-41D8-8B73-C344A55ABA17}"/>
              </a:ext>
            </a:extLst>
          </p:cNvPr>
          <p:cNvSpPr txBox="1"/>
          <p:nvPr>
            <p:custDataLst>
              <p:tags r:id="rId6"/>
            </p:custDataLst>
          </p:nvPr>
        </p:nvSpPr>
        <p:spPr>
          <a:xfrm>
            <a:off x="6489843" y="928952"/>
            <a:ext cx="535693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Vývoj počtu úvazků v přepočtu na 100 tisíc obyvatel</a:t>
            </a:r>
            <a:endParaRPr kumimoji="0" lang="cs-CZ" sz="1200" b="0" i="0" u="none" strike="noStrike" kern="0" cap="none" spc="0" normalizeH="0" baseline="0" noProof="0">
              <a:ln>
                <a:noFill/>
              </a:ln>
              <a:solidFill>
                <a:srgbClr val="000000"/>
              </a:solidFill>
              <a:effectLst/>
              <a:uLnTx/>
              <a:uFillTx/>
              <a:latin typeface="Calibri" panose="020F0502020204030204"/>
              <a:ea typeface="+mn-ea"/>
              <a:cs typeface="+mn-cs"/>
            </a:endParaRPr>
          </a:p>
        </p:txBody>
      </p:sp>
      <p:graphicFrame>
        <p:nvGraphicFramePr>
          <p:cNvPr id="108" name="Graf 107">
            <a:extLst>
              <a:ext uri="{FF2B5EF4-FFF2-40B4-BE49-F238E27FC236}">
                <a16:creationId xmlns:a16="http://schemas.microsoft.com/office/drawing/2014/main" id="{49DEB8C3-B7EA-4250-97B4-B32655A8662E}"/>
              </a:ext>
            </a:extLst>
          </p:cNvPr>
          <p:cNvGraphicFramePr/>
          <p:nvPr>
            <p:custDataLst>
              <p:tags r:id="rId7"/>
            </p:custDataLst>
          </p:nvPr>
        </p:nvGraphicFramePr>
        <p:xfrm>
          <a:off x="6489842" y="1236729"/>
          <a:ext cx="5356934" cy="2630559"/>
        </p:xfrm>
        <a:graphic>
          <a:graphicData uri="http://schemas.openxmlformats.org/drawingml/2006/chart">
            <c:chart xmlns:c="http://schemas.openxmlformats.org/drawingml/2006/chart" xmlns:r="http://schemas.openxmlformats.org/officeDocument/2006/relationships" r:id="rId12"/>
          </a:graphicData>
        </a:graphic>
      </p:graphicFrame>
      <p:sp>
        <p:nvSpPr>
          <p:cNvPr id="11" name="Obdélník 10">
            <a:extLst>
              <a:ext uri="{FF2B5EF4-FFF2-40B4-BE49-F238E27FC236}">
                <a16:creationId xmlns:a16="http://schemas.microsoft.com/office/drawing/2014/main" id="{76A9AA18-459B-420E-9604-8E049437E79D}"/>
              </a:ext>
            </a:extLst>
          </p:cNvPr>
          <p:cNvSpPr/>
          <p:nvPr>
            <p:custDataLst>
              <p:tags r:id="rId8"/>
            </p:custDataLst>
          </p:nvPr>
        </p:nvSpPr>
        <p:spPr>
          <a:xfrm rot="16200000">
            <a:off x="4383921" y="2009864"/>
            <a:ext cx="3934841"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
            </a:r>
          </a:p>
        </p:txBody>
      </p:sp>
      <p:graphicFrame>
        <p:nvGraphicFramePr>
          <p:cNvPr id="13" name="Graf 12">
            <a:extLst>
              <a:ext uri="{FF2B5EF4-FFF2-40B4-BE49-F238E27FC236}">
                <a16:creationId xmlns:a16="http://schemas.microsoft.com/office/drawing/2014/main" id="{2AF8F1EF-42B8-4A9A-A8E7-22F76645A59B}"/>
              </a:ext>
            </a:extLst>
          </p:cNvPr>
          <p:cNvGraphicFramePr/>
          <p:nvPr>
            <p:custDataLst>
              <p:tags r:id="rId9"/>
            </p:custDataLst>
          </p:nvPr>
        </p:nvGraphicFramePr>
        <p:xfrm>
          <a:off x="360000" y="1620000"/>
          <a:ext cx="5659014" cy="4545793"/>
        </p:xfrm>
        <a:graphic>
          <a:graphicData uri="http://schemas.openxmlformats.org/drawingml/2006/chart">
            <c:chart xmlns:c="http://schemas.openxmlformats.org/drawingml/2006/chart" xmlns:r="http://schemas.openxmlformats.org/officeDocument/2006/relationships" r:id="rId13"/>
          </a:graphicData>
        </a:graphic>
      </p:graphicFrame>
    </p:spTree>
    <p:extLst>
      <p:ext uri="{BB962C8B-B14F-4D97-AF65-F5344CB8AC3E}">
        <p14:creationId xmlns:p14="http://schemas.microsoft.com/office/powerpoint/2010/main" val="274964831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ulka 5">
            <a:extLst>
              <a:ext uri="{FF2B5EF4-FFF2-40B4-BE49-F238E27FC236}">
                <a16:creationId xmlns:a16="http://schemas.microsoft.com/office/drawing/2014/main" id="{DD71D7F3-3096-FDFA-1D96-94838D090F0B}"/>
              </a:ext>
            </a:extLst>
          </p:cNvPr>
          <p:cNvGraphicFramePr>
            <a:graphicFrameLocks noGrp="1"/>
          </p:cNvGraphicFramePr>
          <p:nvPr/>
        </p:nvGraphicFramePr>
        <p:xfrm>
          <a:off x="2189092" y="1426373"/>
          <a:ext cx="9861120" cy="5060079"/>
        </p:xfrm>
        <a:graphic>
          <a:graphicData uri="http://schemas.openxmlformats.org/drawingml/2006/table">
            <a:tbl>
              <a:tblPr/>
              <a:tblGrid>
                <a:gridCol w="657408">
                  <a:extLst>
                    <a:ext uri="{9D8B030D-6E8A-4147-A177-3AD203B41FA5}">
                      <a16:colId xmlns:a16="http://schemas.microsoft.com/office/drawing/2014/main" val="473241573"/>
                    </a:ext>
                  </a:extLst>
                </a:gridCol>
                <a:gridCol w="657408">
                  <a:extLst>
                    <a:ext uri="{9D8B030D-6E8A-4147-A177-3AD203B41FA5}">
                      <a16:colId xmlns:a16="http://schemas.microsoft.com/office/drawing/2014/main" val="2602794647"/>
                    </a:ext>
                  </a:extLst>
                </a:gridCol>
                <a:gridCol w="657408">
                  <a:extLst>
                    <a:ext uri="{9D8B030D-6E8A-4147-A177-3AD203B41FA5}">
                      <a16:colId xmlns:a16="http://schemas.microsoft.com/office/drawing/2014/main" val="1873958656"/>
                    </a:ext>
                  </a:extLst>
                </a:gridCol>
                <a:gridCol w="657408">
                  <a:extLst>
                    <a:ext uri="{9D8B030D-6E8A-4147-A177-3AD203B41FA5}">
                      <a16:colId xmlns:a16="http://schemas.microsoft.com/office/drawing/2014/main" val="619913072"/>
                    </a:ext>
                  </a:extLst>
                </a:gridCol>
                <a:gridCol w="657408">
                  <a:extLst>
                    <a:ext uri="{9D8B030D-6E8A-4147-A177-3AD203B41FA5}">
                      <a16:colId xmlns:a16="http://schemas.microsoft.com/office/drawing/2014/main" val="3445236916"/>
                    </a:ext>
                  </a:extLst>
                </a:gridCol>
                <a:gridCol w="657408">
                  <a:extLst>
                    <a:ext uri="{9D8B030D-6E8A-4147-A177-3AD203B41FA5}">
                      <a16:colId xmlns:a16="http://schemas.microsoft.com/office/drawing/2014/main" val="1060793536"/>
                    </a:ext>
                  </a:extLst>
                </a:gridCol>
                <a:gridCol w="657408">
                  <a:extLst>
                    <a:ext uri="{9D8B030D-6E8A-4147-A177-3AD203B41FA5}">
                      <a16:colId xmlns:a16="http://schemas.microsoft.com/office/drawing/2014/main" val="1918465559"/>
                    </a:ext>
                  </a:extLst>
                </a:gridCol>
                <a:gridCol w="657408">
                  <a:extLst>
                    <a:ext uri="{9D8B030D-6E8A-4147-A177-3AD203B41FA5}">
                      <a16:colId xmlns:a16="http://schemas.microsoft.com/office/drawing/2014/main" val="1401158195"/>
                    </a:ext>
                  </a:extLst>
                </a:gridCol>
                <a:gridCol w="657408">
                  <a:extLst>
                    <a:ext uri="{9D8B030D-6E8A-4147-A177-3AD203B41FA5}">
                      <a16:colId xmlns:a16="http://schemas.microsoft.com/office/drawing/2014/main" val="1248211085"/>
                    </a:ext>
                  </a:extLst>
                </a:gridCol>
                <a:gridCol w="657408">
                  <a:extLst>
                    <a:ext uri="{9D8B030D-6E8A-4147-A177-3AD203B41FA5}">
                      <a16:colId xmlns:a16="http://schemas.microsoft.com/office/drawing/2014/main" val="2513404844"/>
                    </a:ext>
                  </a:extLst>
                </a:gridCol>
                <a:gridCol w="657408">
                  <a:extLst>
                    <a:ext uri="{9D8B030D-6E8A-4147-A177-3AD203B41FA5}">
                      <a16:colId xmlns:a16="http://schemas.microsoft.com/office/drawing/2014/main" val="4166422707"/>
                    </a:ext>
                  </a:extLst>
                </a:gridCol>
                <a:gridCol w="657408">
                  <a:extLst>
                    <a:ext uri="{9D8B030D-6E8A-4147-A177-3AD203B41FA5}">
                      <a16:colId xmlns:a16="http://schemas.microsoft.com/office/drawing/2014/main" val="1843632367"/>
                    </a:ext>
                  </a:extLst>
                </a:gridCol>
                <a:gridCol w="657408">
                  <a:extLst>
                    <a:ext uri="{9D8B030D-6E8A-4147-A177-3AD203B41FA5}">
                      <a16:colId xmlns:a16="http://schemas.microsoft.com/office/drawing/2014/main" val="1132443877"/>
                    </a:ext>
                  </a:extLst>
                </a:gridCol>
                <a:gridCol w="657408">
                  <a:extLst>
                    <a:ext uri="{9D8B030D-6E8A-4147-A177-3AD203B41FA5}">
                      <a16:colId xmlns:a16="http://schemas.microsoft.com/office/drawing/2014/main" val="3139805176"/>
                    </a:ext>
                  </a:extLst>
                </a:gridCol>
                <a:gridCol w="657408">
                  <a:extLst>
                    <a:ext uri="{9D8B030D-6E8A-4147-A177-3AD203B41FA5}">
                      <a16:colId xmlns:a16="http://schemas.microsoft.com/office/drawing/2014/main" val="1808567032"/>
                    </a:ext>
                  </a:extLst>
                </a:gridCol>
              </a:tblGrid>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ABD38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979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7E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7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extLst>
                  <a:ext uri="{0D108BD9-81ED-4DB2-BD59-A6C34878D82A}">
                    <a16:rowId xmlns:a16="http://schemas.microsoft.com/office/drawing/2014/main" val="2972390625"/>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91CC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D2D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AFB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4E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0F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extLst>
                  <a:ext uri="{0D108BD9-81ED-4DB2-BD59-A6C34878D82A}">
                    <a16:rowId xmlns:a16="http://schemas.microsoft.com/office/drawing/2014/main" val="2899293189"/>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DCC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8F9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2507504083"/>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E7E48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6F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9848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1100630686"/>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EE88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9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9808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4259561696"/>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63BE7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B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3F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0F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97D7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4F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548024694"/>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DD17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DF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0F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A7A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CE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583201087"/>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EDB8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979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DF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915895732"/>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DAE18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CE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4F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CFD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B2B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4F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extLst>
                  <a:ext uri="{0D108BD9-81ED-4DB2-BD59-A6C34878D82A}">
                    <a16:rowId xmlns:a16="http://schemas.microsoft.com/office/drawing/2014/main" val="3236282138"/>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4E88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6F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4F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EF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B4B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D6D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extLst>
                  <a:ext uri="{0D108BD9-81ED-4DB2-BD59-A6C34878D82A}">
                    <a16:rowId xmlns:a16="http://schemas.microsoft.com/office/drawing/2014/main" val="4106767820"/>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96CD7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6F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9787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7F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8FB"/>
                    </a:solidFill>
                  </a:tcPr>
                </a:tc>
                <a:extLst>
                  <a:ext uri="{0D108BD9-81ED-4DB2-BD59-A6C34878D82A}">
                    <a16:rowId xmlns:a16="http://schemas.microsoft.com/office/drawing/2014/main" val="1819129105"/>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C37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AE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B6B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AED"/>
                    </a:solidFill>
                  </a:tcPr>
                </a:tc>
                <a:extLst>
                  <a:ext uri="{0D108BD9-81ED-4DB2-BD59-A6C34878D82A}">
                    <a16:rowId xmlns:a16="http://schemas.microsoft.com/office/drawing/2014/main" val="3237591440"/>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EE082"/>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AE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B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9A9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3"/>
                    </a:solidFill>
                  </a:tcPr>
                </a:tc>
                <a:extLst>
                  <a:ext uri="{0D108BD9-81ED-4DB2-BD59-A6C34878D82A}">
                    <a16:rowId xmlns:a16="http://schemas.microsoft.com/office/drawing/2014/main" val="3586791937"/>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C4DA8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BF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5F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9FC"/>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8696B"/>
                    </a:solidFill>
                  </a:tcPr>
                </a:tc>
                <a:extLst>
                  <a:ext uri="{0D108BD9-81ED-4DB2-BD59-A6C34878D82A}">
                    <a16:rowId xmlns:a16="http://schemas.microsoft.com/office/drawing/2014/main" val="1349524073"/>
                  </a:ext>
                </a:extLst>
              </a:tr>
              <a:tr h="317199">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8696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8696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CBC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AE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1F4"/>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EF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BE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AFD"/>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5E8"/>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2F5"/>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4F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1E4"/>
                    </a:solidFill>
                  </a:tcPr>
                </a:tc>
                <a:extLst>
                  <a:ext uri="{0D108BD9-81ED-4DB2-BD59-A6C34878D82A}">
                    <a16:rowId xmlns:a16="http://schemas.microsoft.com/office/drawing/2014/main" val="45079170"/>
                  </a:ext>
                </a:extLst>
              </a:tr>
              <a:tr h="302094">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EDE8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8696B"/>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D4D7"/>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0E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DCD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CFF"/>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DEE1"/>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F0F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D7DA"/>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E6E9"/>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BD3D6"/>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A1A3"/>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DDE0"/>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CDBDE"/>
                    </a:solidFill>
                  </a:tcPr>
                </a:tc>
                <a:tc>
                  <a:txBody>
                    <a:bodyPr/>
                    <a:lstStyle/>
                    <a:p>
                      <a:pPr algn="r" fontAlgn="b"/>
                      <a:endParaRPr lang="cs-CZ" sz="1100" b="0" i="0" u="none" strike="noStrike">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rgbClr val="FA9A9C"/>
                    </a:solidFill>
                  </a:tcPr>
                </a:tc>
                <a:extLst>
                  <a:ext uri="{0D108BD9-81ED-4DB2-BD59-A6C34878D82A}">
                    <a16:rowId xmlns:a16="http://schemas.microsoft.com/office/drawing/2014/main" val="1327851889"/>
                  </a:ext>
                </a:extLst>
              </a:tr>
            </a:tbl>
          </a:graphicData>
        </a:graphic>
      </p:graphicFrame>
      <p:sp>
        <p:nvSpPr>
          <p:cNvPr id="4" name="TextovéPole 3">
            <a:extLst>
              <a:ext uri="{FF2B5EF4-FFF2-40B4-BE49-F238E27FC236}">
                <a16:creationId xmlns:a16="http://schemas.microsoft.com/office/drawing/2014/main" id="{A2A319EC-313A-B7E7-F5C9-E33B62769566}"/>
              </a:ext>
            </a:extLst>
          </p:cNvPr>
          <p:cNvSpPr txBox="1"/>
          <p:nvPr/>
        </p:nvSpPr>
        <p:spPr>
          <a:xfrm>
            <a:off x="281850" y="537800"/>
            <a:ext cx="2993643" cy="369332"/>
          </a:xfrm>
          <a:prstGeom prst="rect">
            <a:avLst/>
          </a:prstGeom>
          <a:solidFill>
            <a:srgbClr val="00206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pitchFamily="34" charset="0"/>
                <a:ea typeface="+mn-ea"/>
                <a:cs typeface="+mn-cs"/>
              </a:rPr>
              <a:t>§ 5 Všeobecná sestra</a:t>
            </a:r>
            <a:r>
              <a:rPr kumimoji="0" lang="cs-CZ"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aphicFrame>
        <p:nvGraphicFramePr>
          <p:cNvPr id="9" name="Tabulka 8">
            <a:extLst>
              <a:ext uri="{FF2B5EF4-FFF2-40B4-BE49-F238E27FC236}">
                <a16:creationId xmlns:a16="http://schemas.microsoft.com/office/drawing/2014/main" id="{F71AB31D-770E-4F84-B82B-C8E1960329BC}"/>
              </a:ext>
            </a:extLst>
          </p:cNvPr>
          <p:cNvGraphicFramePr>
            <a:graphicFrameLocks noGrp="1"/>
          </p:cNvGraphicFramePr>
          <p:nvPr/>
        </p:nvGraphicFramePr>
        <p:xfrm>
          <a:off x="200024" y="939297"/>
          <a:ext cx="11850187" cy="5547154"/>
        </p:xfrm>
        <a:graphic>
          <a:graphicData uri="http://schemas.openxmlformats.org/drawingml/2006/table">
            <a:tbl>
              <a:tblPr/>
              <a:tblGrid>
                <a:gridCol w="1343211">
                  <a:extLst>
                    <a:ext uri="{9D8B030D-6E8A-4147-A177-3AD203B41FA5}">
                      <a16:colId xmlns:a16="http://schemas.microsoft.com/office/drawing/2014/main" val="2076924626"/>
                    </a:ext>
                  </a:extLst>
                </a:gridCol>
                <a:gridCol w="656686">
                  <a:extLst>
                    <a:ext uri="{9D8B030D-6E8A-4147-A177-3AD203B41FA5}">
                      <a16:colId xmlns:a16="http://schemas.microsoft.com/office/drawing/2014/main" val="786618760"/>
                    </a:ext>
                  </a:extLst>
                </a:gridCol>
                <a:gridCol w="656686">
                  <a:extLst>
                    <a:ext uri="{9D8B030D-6E8A-4147-A177-3AD203B41FA5}">
                      <a16:colId xmlns:a16="http://schemas.microsoft.com/office/drawing/2014/main" val="917185692"/>
                    </a:ext>
                  </a:extLst>
                </a:gridCol>
                <a:gridCol w="656686">
                  <a:extLst>
                    <a:ext uri="{9D8B030D-6E8A-4147-A177-3AD203B41FA5}">
                      <a16:colId xmlns:a16="http://schemas.microsoft.com/office/drawing/2014/main" val="3574623810"/>
                    </a:ext>
                  </a:extLst>
                </a:gridCol>
                <a:gridCol w="656686">
                  <a:extLst>
                    <a:ext uri="{9D8B030D-6E8A-4147-A177-3AD203B41FA5}">
                      <a16:colId xmlns:a16="http://schemas.microsoft.com/office/drawing/2014/main" val="371734901"/>
                    </a:ext>
                  </a:extLst>
                </a:gridCol>
                <a:gridCol w="656686">
                  <a:extLst>
                    <a:ext uri="{9D8B030D-6E8A-4147-A177-3AD203B41FA5}">
                      <a16:colId xmlns:a16="http://schemas.microsoft.com/office/drawing/2014/main" val="4155414293"/>
                    </a:ext>
                  </a:extLst>
                </a:gridCol>
                <a:gridCol w="656686">
                  <a:extLst>
                    <a:ext uri="{9D8B030D-6E8A-4147-A177-3AD203B41FA5}">
                      <a16:colId xmlns:a16="http://schemas.microsoft.com/office/drawing/2014/main" val="2422395196"/>
                    </a:ext>
                  </a:extLst>
                </a:gridCol>
                <a:gridCol w="656686">
                  <a:extLst>
                    <a:ext uri="{9D8B030D-6E8A-4147-A177-3AD203B41FA5}">
                      <a16:colId xmlns:a16="http://schemas.microsoft.com/office/drawing/2014/main" val="3439540215"/>
                    </a:ext>
                  </a:extLst>
                </a:gridCol>
                <a:gridCol w="656686">
                  <a:extLst>
                    <a:ext uri="{9D8B030D-6E8A-4147-A177-3AD203B41FA5}">
                      <a16:colId xmlns:a16="http://schemas.microsoft.com/office/drawing/2014/main" val="2310765824"/>
                    </a:ext>
                  </a:extLst>
                </a:gridCol>
                <a:gridCol w="656686">
                  <a:extLst>
                    <a:ext uri="{9D8B030D-6E8A-4147-A177-3AD203B41FA5}">
                      <a16:colId xmlns:a16="http://schemas.microsoft.com/office/drawing/2014/main" val="3603787443"/>
                    </a:ext>
                  </a:extLst>
                </a:gridCol>
                <a:gridCol w="656686">
                  <a:extLst>
                    <a:ext uri="{9D8B030D-6E8A-4147-A177-3AD203B41FA5}">
                      <a16:colId xmlns:a16="http://schemas.microsoft.com/office/drawing/2014/main" val="2785204775"/>
                    </a:ext>
                  </a:extLst>
                </a:gridCol>
                <a:gridCol w="656686">
                  <a:extLst>
                    <a:ext uri="{9D8B030D-6E8A-4147-A177-3AD203B41FA5}">
                      <a16:colId xmlns:a16="http://schemas.microsoft.com/office/drawing/2014/main" val="4273551867"/>
                    </a:ext>
                  </a:extLst>
                </a:gridCol>
                <a:gridCol w="656686">
                  <a:extLst>
                    <a:ext uri="{9D8B030D-6E8A-4147-A177-3AD203B41FA5}">
                      <a16:colId xmlns:a16="http://schemas.microsoft.com/office/drawing/2014/main" val="3276002195"/>
                    </a:ext>
                  </a:extLst>
                </a:gridCol>
                <a:gridCol w="656686">
                  <a:extLst>
                    <a:ext uri="{9D8B030D-6E8A-4147-A177-3AD203B41FA5}">
                      <a16:colId xmlns:a16="http://schemas.microsoft.com/office/drawing/2014/main" val="3805003387"/>
                    </a:ext>
                  </a:extLst>
                </a:gridCol>
                <a:gridCol w="656686">
                  <a:extLst>
                    <a:ext uri="{9D8B030D-6E8A-4147-A177-3AD203B41FA5}">
                      <a16:colId xmlns:a16="http://schemas.microsoft.com/office/drawing/2014/main" val="3327528629"/>
                    </a:ext>
                  </a:extLst>
                </a:gridCol>
                <a:gridCol w="656686">
                  <a:extLst>
                    <a:ext uri="{9D8B030D-6E8A-4147-A177-3AD203B41FA5}">
                      <a16:colId xmlns:a16="http://schemas.microsoft.com/office/drawing/2014/main" val="164125522"/>
                    </a:ext>
                  </a:extLst>
                </a:gridCol>
                <a:gridCol w="656686">
                  <a:extLst>
                    <a:ext uri="{9D8B030D-6E8A-4147-A177-3AD203B41FA5}">
                      <a16:colId xmlns:a16="http://schemas.microsoft.com/office/drawing/2014/main" val="3117590030"/>
                    </a:ext>
                  </a:extLst>
                </a:gridCol>
              </a:tblGrid>
              <a:tr h="204072">
                <a:tc rowSpan="2">
                  <a:txBody>
                    <a:bodyPr/>
                    <a:lstStyle/>
                    <a:p>
                      <a:pPr algn="l" fontAlgn="ctr">
                        <a:lnSpc>
                          <a:spcPts val="1200"/>
                        </a:lnSpc>
                      </a:pPr>
                      <a:r>
                        <a:rPr lang="cs-CZ" sz="1100" b="1" i="0" u="none" strike="noStrike">
                          <a:solidFill>
                            <a:srgbClr val="000000"/>
                          </a:solidFill>
                          <a:effectLst/>
                          <a:latin typeface="Calibri"/>
                        </a:rPr>
                        <a:t>Kraj vzdělavatele</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lnSpc>
                          <a:spcPts val="1200"/>
                        </a:lnSpc>
                      </a:pPr>
                      <a:r>
                        <a:rPr lang="cs-CZ" sz="1100" b="1" i="0" u="none" strike="noStrike">
                          <a:solidFill>
                            <a:srgbClr val="000000"/>
                          </a:solidFill>
                          <a:effectLst/>
                          <a:latin typeface="Calibri"/>
                        </a:rPr>
                        <a:t>Absolventi celkem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lnSpc>
                          <a:spcPts val="1200"/>
                        </a:lnSpc>
                      </a:pPr>
                      <a:r>
                        <a:rPr lang="cs-CZ" sz="1100" b="1" i="0" u="none" strike="noStrike" err="1">
                          <a:solidFill>
                            <a:srgbClr val="000000"/>
                          </a:solidFill>
                          <a:effectLst/>
                          <a:latin typeface="Calibri"/>
                        </a:rPr>
                        <a:t>Zaměstna</a:t>
                      </a:r>
                      <a:r>
                        <a:rPr lang="cs-CZ" sz="1100" b="1" i="0" u="none" strike="noStrike">
                          <a:solidFill>
                            <a:srgbClr val="000000"/>
                          </a:solidFill>
                          <a:effectLst/>
                          <a:latin typeface="Calibri"/>
                        </a:rPr>
                        <a:t>-ní celkem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14">
                  <a:txBody>
                    <a:bodyPr/>
                    <a:lstStyle/>
                    <a:p>
                      <a:pPr algn="ctr" fontAlgn="ctr">
                        <a:lnSpc>
                          <a:spcPts val="1200"/>
                        </a:lnSpc>
                      </a:pPr>
                      <a:r>
                        <a:rPr lang="cs-CZ" sz="1100" b="1" i="0" u="none" strike="noStrike">
                          <a:solidFill>
                            <a:srgbClr val="000000"/>
                          </a:solidFill>
                          <a:effectLst/>
                          <a:latin typeface="Calibri"/>
                        </a:rPr>
                        <a:t>Zaměstnaní v kraji* (řádková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cs-CZ"/>
                    </a:p>
                  </a:txBody>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hMerge="1">
                  <a:txBody>
                    <a:bodyPr/>
                    <a:lstStyle/>
                    <a:p>
                      <a:pPr algn="l" fontAlgn="b">
                        <a:lnSpc>
                          <a:spcPts val="1200"/>
                        </a:lnSpc>
                      </a:pPr>
                      <a:endParaRPr lang="cs-CZ" sz="1100" b="0" i="0" u="none" strike="noStrike">
                        <a:solidFill>
                          <a:srgbClr val="000000"/>
                        </a:solidFill>
                        <a:effectLst/>
                        <a:latin typeface="Calibri" panose="020F050202020403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4209185542"/>
                  </a:ext>
                </a:extLst>
              </a:tr>
              <a:tr h="286970">
                <a:tc vMerge="1">
                  <a:txBody>
                    <a:bodyPr/>
                    <a:lstStyle/>
                    <a:p>
                      <a:pPr algn="l" fontAlgn="ctr">
                        <a:lnSpc>
                          <a:spcPts val="1200"/>
                        </a:lnSpc>
                      </a:pPr>
                      <a:r>
                        <a:rPr lang="cs-CZ" sz="1100" b="1" i="0" u="none" strike="noStrike">
                          <a:solidFill>
                            <a:srgbClr val="000000"/>
                          </a:solidFill>
                          <a:effectLst/>
                          <a:latin typeface="Calibri" panose="020F0502020204030204" pitchFamily="34" charset="0"/>
                        </a:rPr>
                        <a:t>Kraj vzdělavatele</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pPr algn="ctr" fontAlgn="ctr">
                        <a:lnSpc>
                          <a:spcPts val="1200"/>
                        </a:lnSpc>
                      </a:pPr>
                      <a:r>
                        <a:rPr lang="cs-CZ" sz="1100" b="1" i="0" u="none" strike="noStrike">
                          <a:solidFill>
                            <a:srgbClr val="000000"/>
                          </a:solidFill>
                          <a:effectLst/>
                          <a:latin typeface="Calibri" panose="020F0502020204030204" pitchFamily="34" charset="0"/>
                        </a:rPr>
                        <a:t>Absolventi celkem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lnSpc>
                          <a:spcPts val="1200"/>
                        </a:lnSpc>
                      </a:pPr>
                      <a:r>
                        <a:rPr lang="cs-CZ" sz="1100" b="1" i="0" u="none" strike="noStrike" err="1">
                          <a:solidFill>
                            <a:srgbClr val="000000"/>
                          </a:solidFill>
                          <a:effectLst/>
                          <a:latin typeface="Calibri" panose="020F0502020204030204" pitchFamily="34" charset="0"/>
                        </a:rPr>
                        <a:t>Zaměstna</a:t>
                      </a:r>
                      <a:r>
                        <a:rPr lang="cs-CZ" sz="1100" b="1" i="0" u="none" strike="noStrike">
                          <a:solidFill>
                            <a:srgbClr val="000000"/>
                          </a:solidFill>
                          <a:effectLst/>
                          <a:latin typeface="Calibri" panose="020F0502020204030204" pitchFamily="34" charset="0"/>
                        </a:rPr>
                        <a:t>-ní celkem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200"/>
                        </a:lnSpc>
                      </a:pPr>
                      <a:r>
                        <a:rPr lang="cs-CZ" sz="1100" b="1" i="0" u="none" strike="noStrike">
                          <a:solidFill>
                            <a:srgbClr val="000000"/>
                          </a:solidFill>
                          <a:effectLst/>
                          <a:latin typeface="Calibri"/>
                        </a:rPr>
                        <a:t>HMP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STC</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JHC</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PLK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KVK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ULK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LBK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HKK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PAK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VYS</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JHM</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OLK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ZLK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lnSpc>
                          <a:spcPts val="1200"/>
                        </a:lnSpc>
                      </a:pPr>
                      <a:r>
                        <a:rPr lang="cs-CZ" sz="1100" b="1" i="0" u="none" strike="noStrike">
                          <a:solidFill>
                            <a:srgbClr val="000000"/>
                          </a:solidFill>
                          <a:effectLst/>
                          <a:latin typeface="Calibri"/>
                        </a:rPr>
                        <a:t>MSK</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595281664"/>
                  </a:ext>
                </a:extLst>
              </a:tr>
              <a:tr h="316007">
                <a:tc>
                  <a:txBody>
                    <a:bodyPr/>
                    <a:lstStyle/>
                    <a:p>
                      <a:pPr algn="l" fontAlgn="b">
                        <a:lnSpc>
                          <a:spcPts val="1200"/>
                        </a:lnSpc>
                      </a:pPr>
                      <a:r>
                        <a:rPr lang="cs-CZ" sz="1100" b="1" i="0" u="none" strike="noStrike">
                          <a:solidFill>
                            <a:srgbClr val="000000"/>
                          </a:solidFill>
                          <a:effectLst/>
                          <a:latin typeface="Calibri"/>
                        </a:rPr>
                        <a:t>Hlavní město Praha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1 442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1 105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(76.6 %)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684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(47.4 %)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(10.1 %)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87013221"/>
                  </a:ext>
                </a:extLst>
              </a:tr>
              <a:tr h="316007">
                <a:tc>
                  <a:txBody>
                    <a:bodyPr/>
                    <a:lstStyle/>
                    <a:p>
                      <a:pPr algn="l" fontAlgn="b">
                        <a:lnSpc>
                          <a:spcPts val="1200"/>
                        </a:lnSpc>
                      </a:pPr>
                      <a:r>
                        <a:rPr lang="cs-CZ" sz="1100" b="1" i="0" u="none" strike="noStrike">
                          <a:solidFill>
                            <a:srgbClr val="000000"/>
                          </a:solidFill>
                          <a:effectLst/>
                          <a:latin typeface="Calibri"/>
                        </a:rPr>
                        <a:t>Středočeský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238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186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(78.2 %)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(19.7 %)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86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(36.1 %)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(11.3 %)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panose="020B0004020202020204" pitchFamily="34" charset="0"/>
                        </a:rPr>
                      </a:br>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605831"/>
                  </a:ext>
                </a:extLst>
              </a:tr>
              <a:tr h="316007">
                <a:tc>
                  <a:txBody>
                    <a:bodyPr/>
                    <a:lstStyle/>
                    <a:p>
                      <a:pPr algn="l" fontAlgn="b">
                        <a:lnSpc>
                          <a:spcPts val="1200"/>
                        </a:lnSpc>
                      </a:pPr>
                      <a:r>
                        <a:rPr lang="cs-CZ" sz="1100" b="1" i="0" u="none" strike="noStrike">
                          <a:solidFill>
                            <a:srgbClr val="000000"/>
                          </a:solidFill>
                          <a:effectLst/>
                          <a:latin typeface="Calibri"/>
                        </a:rPr>
                        <a:t>Jihočeský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480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309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(64.4 %)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246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(51.3 %)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panose="020B0004020202020204" pitchFamily="34" charset="0"/>
                        </a:rPr>
                        <a:t>9</a:t>
                      </a:r>
                      <a:br>
                        <a:rPr lang="cs-CZ" sz="1000" b="0" i="0" u="none" strike="noStrike">
                          <a:solidFill>
                            <a:srgbClr val="000000"/>
                          </a:solidFill>
                          <a:effectLst/>
                          <a:latin typeface="Aptos Narrow" panose="020B0004020202020204" pitchFamily="34" charset="0"/>
                        </a:rPr>
                      </a:br>
                      <a:r>
                        <a:rPr lang="cs-CZ" sz="1000" b="0" i="0" u="none" strike="noStrike">
                          <a:solidFill>
                            <a:srgbClr val="000000"/>
                          </a:solidFill>
                          <a:effectLst/>
                          <a:latin typeface="Aptos Narrow" panose="020B0004020202020204" pitchFamily="34" charset="0"/>
                        </a:rPr>
                        <a:t>(1.9 %)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panose="020B0004020202020204" pitchFamily="34" charset="0"/>
                        </a:rPr>
                        <a:t>1</a:t>
                      </a:r>
                      <a:br>
                        <a:rPr lang="cs-CZ" sz="1000" b="0" i="0" u="none" strike="noStrike">
                          <a:solidFill>
                            <a:srgbClr val="000000"/>
                          </a:solidFill>
                          <a:effectLst/>
                          <a:latin typeface="Aptos Narrow" panose="020B0004020202020204" pitchFamily="34" charset="0"/>
                        </a:rPr>
                      </a:br>
                      <a:r>
                        <a:rPr lang="cs-CZ" sz="1000" b="0" i="0" u="none" strike="noStrike">
                          <a:solidFill>
                            <a:srgbClr val="000000"/>
                          </a:solidFill>
                          <a:effectLst/>
                          <a:latin typeface="Aptos Narrow" panose="020B0004020202020204" pitchFamily="34" charset="0"/>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30609951"/>
                  </a:ext>
                </a:extLst>
              </a:tr>
              <a:tr h="316007">
                <a:tc>
                  <a:txBody>
                    <a:bodyPr/>
                    <a:lstStyle/>
                    <a:p>
                      <a:pPr algn="l" fontAlgn="b">
                        <a:lnSpc>
                          <a:spcPts val="1200"/>
                        </a:lnSpc>
                      </a:pPr>
                      <a:r>
                        <a:rPr lang="cs-CZ" sz="1100" b="1" i="0" u="none" strike="noStrike">
                          <a:solidFill>
                            <a:srgbClr val="000000"/>
                          </a:solidFill>
                          <a:effectLst/>
                          <a:latin typeface="Calibri"/>
                        </a:rPr>
                        <a:t>Plzeňský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512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374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(73.0 %)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290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(56.6 %)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panose="020B0004020202020204" pitchFamily="34" charset="0"/>
                        </a:rPr>
                        <a:t>3</a:t>
                      </a:r>
                      <a:br>
                        <a:rPr lang="cs-CZ" sz="1000" b="0" i="0" u="none" strike="noStrike">
                          <a:solidFill>
                            <a:srgbClr val="000000"/>
                          </a:solidFill>
                          <a:effectLst/>
                          <a:latin typeface="Aptos Narrow" panose="020B0004020202020204" pitchFamily="34" charset="0"/>
                        </a:rPr>
                      </a:br>
                      <a:r>
                        <a:rPr lang="cs-CZ" sz="1000" b="0" i="0" u="none" strike="noStrike">
                          <a:solidFill>
                            <a:srgbClr val="000000"/>
                          </a:solidFill>
                          <a:effectLst/>
                          <a:latin typeface="Aptos Narrow" panose="020B0004020202020204" pitchFamily="34" charset="0"/>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3794877"/>
                  </a:ext>
                </a:extLst>
              </a:tr>
              <a:tr h="316007">
                <a:tc>
                  <a:txBody>
                    <a:bodyPr/>
                    <a:lstStyle/>
                    <a:p>
                      <a:pPr algn="l" fontAlgn="b">
                        <a:lnSpc>
                          <a:spcPts val="1200"/>
                        </a:lnSpc>
                      </a:pPr>
                      <a:r>
                        <a:rPr lang="cs-CZ" sz="1100" b="1" i="0" u="none" strike="noStrike">
                          <a:solidFill>
                            <a:srgbClr val="000000"/>
                          </a:solidFill>
                          <a:effectLst/>
                          <a:latin typeface="Calibri"/>
                        </a:rPr>
                        <a:t>Karlovarský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55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(70.9 %)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(9.1 %)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(58.2 %)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033593490"/>
                  </a:ext>
                </a:extLst>
              </a:tr>
              <a:tr h="316007">
                <a:tc>
                  <a:txBody>
                    <a:bodyPr/>
                    <a:lstStyle/>
                    <a:p>
                      <a:pPr algn="l" fontAlgn="b">
                        <a:lnSpc>
                          <a:spcPts val="1200"/>
                        </a:lnSpc>
                      </a:pPr>
                      <a:r>
                        <a:rPr lang="cs-CZ" sz="1100" b="1" i="0" u="none" strike="noStrike">
                          <a:solidFill>
                            <a:srgbClr val="000000"/>
                          </a:solidFill>
                          <a:effectLst/>
                          <a:latin typeface="Calibri"/>
                        </a:rPr>
                        <a:t>Ústecký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455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368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(80.9 %)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271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(59.6 %)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panose="020B0004020202020204" pitchFamily="34" charset="0"/>
                        </a:rPr>
                      </a:br>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97912638"/>
                  </a:ext>
                </a:extLst>
              </a:tr>
              <a:tr h="316007">
                <a:tc>
                  <a:txBody>
                    <a:bodyPr/>
                    <a:lstStyle/>
                    <a:p>
                      <a:pPr algn="l" fontAlgn="b">
                        <a:lnSpc>
                          <a:spcPts val="1200"/>
                        </a:lnSpc>
                      </a:pPr>
                      <a:r>
                        <a:rPr lang="cs-CZ" sz="1100" b="1" i="0" u="none" strike="noStrike">
                          <a:solidFill>
                            <a:srgbClr val="000000"/>
                          </a:solidFill>
                          <a:effectLst/>
                          <a:latin typeface="Calibri"/>
                        </a:rPr>
                        <a:t>Liberecký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219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(65.8 %)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88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(40.2 %)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423815947"/>
                  </a:ext>
                </a:extLst>
              </a:tr>
              <a:tr h="316007">
                <a:tc>
                  <a:txBody>
                    <a:bodyPr/>
                    <a:lstStyle/>
                    <a:p>
                      <a:pPr algn="l" fontAlgn="b">
                        <a:lnSpc>
                          <a:spcPts val="1200"/>
                        </a:lnSpc>
                      </a:pPr>
                      <a:r>
                        <a:rPr lang="cs-CZ" sz="1100" b="1" i="0" u="none" strike="noStrike">
                          <a:solidFill>
                            <a:srgbClr val="000000"/>
                          </a:solidFill>
                          <a:effectLst/>
                          <a:latin typeface="Calibri"/>
                        </a:rPr>
                        <a:t>Královéhradecký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315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(67.9 %)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panose="020B0004020202020204" pitchFamily="34" charset="0"/>
                        </a:rPr>
                      </a:br>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(47.6 %)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04108509"/>
                  </a:ext>
                </a:extLst>
              </a:tr>
              <a:tr h="316007">
                <a:tc>
                  <a:txBody>
                    <a:bodyPr/>
                    <a:lstStyle/>
                    <a:p>
                      <a:pPr algn="l" fontAlgn="b">
                        <a:lnSpc>
                          <a:spcPts val="1200"/>
                        </a:lnSpc>
                      </a:pPr>
                      <a:r>
                        <a:rPr lang="cs-CZ" sz="1100" b="1" i="0" u="none" strike="noStrike">
                          <a:solidFill>
                            <a:srgbClr val="000000"/>
                          </a:solidFill>
                          <a:effectLst/>
                          <a:latin typeface="Calibri"/>
                        </a:rPr>
                        <a:t>Pardubický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363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268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(73.8 %)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(21.2 %)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126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(34.7 %)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panose="020B0004020202020204" pitchFamily="34" charset="0"/>
                        </a:rPr>
                      </a:br>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83563666"/>
                  </a:ext>
                </a:extLst>
              </a:tr>
              <a:tr h="316007">
                <a:tc>
                  <a:txBody>
                    <a:bodyPr/>
                    <a:lstStyle/>
                    <a:p>
                      <a:pPr algn="l" fontAlgn="b">
                        <a:lnSpc>
                          <a:spcPts val="1200"/>
                        </a:lnSpc>
                      </a:pPr>
                      <a:r>
                        <a:rPr lang="cs-CZ" sz="1100" b="1" i="0" u="none" strike="noStrike">
                          <a:solidFill>
                            <a:srgbClr val="000000"/>
                          </a:solidFill>
                          <a:effectLst/>
                          <a:latin typeface="Calibri"/>
                        </a:rPr>
                        <a:t>Kraj Vysočina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970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701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(72.3 %)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68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331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(34.1 %)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176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(18.1 %)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586313424"/>
                  </a:ext>
                </a:extLst>
              </a:tr>
              <a:tr h="316007">
                <a:tc>
                  <a:txBody>
                    <a:bodyPr/>
                    <a:lstStyle/>
                    <a:p>
                      <a:pPr algn="l" fontAlgn="b">
                        <a:lnSpc>
                          <a:spcPts val="1200"/>
                        </a:lnSpc>
                      </a:pPr>
                      <a:r>
                        <a:rPr lang="cs-CZ" sz="1100" b="1" i="0" u="none" strike="noStrike">
                          <a:solidFill>
                            <a:srgbClr val="000000"/>
                          </a:solidFill>
                          <a:effectLst/>
                          <a:latin typeface="Calibri"/>
                        </a:rPr>
                        <a:t>Jihomoravský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623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485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(77.8 %)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panose="020B0004020202020204" pitchFamily="34" charset="0"/>
                        </a:rPr>
                      </a:br>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388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(62.3 %)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242275388"/>
                  </a:ext>
                </a:extLst>
              </a:tr>
              <a:tr h="316007">
                <a:tc>
                  <a:txBody>
                    <a:bodyPr/>
                    <a:lstStyle/>
                    <a:p>
                      <a:pPr algn="l" fontAlgn="b">
                        <a:lnSpc>
                          <a:spcPts val="1200"/>
                        </a:lnSpc>
                      </a:pPr>
                      <a:r>
                        <a:rPr lang="cs-CZ" sz="1100" b="1" i="0" u="none" strike="noStrike">
                          <a:solidFill>
                            <a:srgbClr val="000000"/>
                          </a:solidFill>
                          <a:effectLst/>
                          <a:latin typeface="Calibri"/>
                        </a:rPr>
                        <a:t>Olomoucký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467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291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(62.3 %)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(33.2 %)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302168465"/>
                  </a:ext>
                </a:extLst>
              </a:tr>
              <a:tr h="316007">
                <a:tc>
                  <a:txBody>
                    <a:bodyPr/>
                    <a:lstStyle/>
                    <a:p>
                      <a:pPr algn="l" fontAlgn="b">
                        <a:lnSpc>
                          <a:spcPts val="1200"/>
                        </a:lnSpc>
                      </a:pPr>
                      <a:r>
                        <a:rPr lang="cs-CZ" sz="1100" b="1" i="0" u="none" strike="noStrike">
                          <a:solidFill>
                            <a:srgbClr val="000000"/>
                          </a:solidFill>
                          <a:effectLst/>
                          <a:latin typeface="Calibri"/>
                        </a:rPr>
                        <a:t>Zlínský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588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407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(69.2 %)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(1.5 %)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(8.0 %)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270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(45.9 %)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59161356"/>
                  </a:ext>
                </a:extLst>
              </a:tr>
              <a:tr h="316007">
                <a:tc>
                  <a:txBody>
                    <a:bodyPr/>
                    <a:lstStyle/>
                    <a:p>
                      <a:pPr algn="l" fontAlgn="b">
                        <a:lnSpc>
                          <a:spcPts val="1200"/>
                        </a:lnSpc>
                      </a:pPr>
                      <a:r>
                        <a:rPr lang="cs-CZ" sz="1100" b="1" i="0" u="none" strike="noStrike">
                          <a:solidFill>
                            <a:srgbClr val="000000"/>
                          </a:solidFill>
                          <a:effectLst/>
                          <a:latin typeface="Calibri"/>
                        </a:rPr>
                        <a:t>Moravskoslezský 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960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721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(75.1 %)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(1.5 %)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Aptos Narrow" panose="020B0004020202020204" pitchFamily="34" charset="0"/>
                      </a:endParaRP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661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(68.9 %)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73719347"/>
                  </a:ext>
                </a:extLst>
              </a:tr>
              <a:tr h="316007">
                <a:tc>
                  <a:txBody>
                    <a:bodyPr/>
                    <a:lstStyle/>
                    <a:p>
                      <a:pPr algn="l" fontAlgn="b">
                        <a:lnSpc>
                          <a:spcPts val="1200"/>
                        </a:lnSpc>
                      </a:pPr>
                      <a:r>
                        <a:rPr lang="cs-CZ" sz="1100" b="1" i="0" u="none" strike="noStrike">
                          <a:solidFill>
                            <a:srgbClr val="000000"/>
                          </a:solidFill>
                          <a:effectLst/>
                          <a:latin typeface="Calibri"/>
                        </a:rPr>
                        <a:t>uznání/neuvedeno</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1 214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501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(41.3 %)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201</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(16.6 %)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70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(5.8 %)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19</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18</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26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6</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(0.5 %)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(0.2 %)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34</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(2.8 %)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17</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15</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(1.2 %)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0" i="0" u="none" strike="noStrike">
                          <a:solidFill>
                            <a:srgbClr val="000000"/>
                          </a:solidFill>
                          <a:effectLst/>
                          <a:latin typeface="Aptos Narrow"/>
                        </a:rPr>
                        <a:t>40</a:t>
                      </a:r>
                      <a:br>
                        <a:rPr lang="cs-CZ" sz="1000" b="0" i="0" u="none" strike="noStrike">
                          <a:solidFill>
                            <a:srgbClr val="000000"/>
                          </a:solidFill>
                          <a:effectLst/>
                          <a:latin typeface="Aptos Narrow"/>
                        </a:rPr>
                      </a:br>
                      <a:r>
                        <a:rPr lang="cs-CZ" sz="1000" b="0" i="0" u="none" strike="noStrike">
                          <a:solidFill>
                            <a:srgbClr val="000000"/>
                          </a:solidFill>
                          <a:effectLst/>
                          <a:latin typeface="Aptos Narrow"/>
                        </a:rPr>
                        <a:t>(3.3 %)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21167656"/>
                  </a:ext>
                </a:extLst>
              </a:tr>
              <a:tr h="316007">
                <a:tc>
                  <a:txBody>
                    <a:bodyPr/>
                    <a:lstStyle/>
                    <a:p>
                      <a:pPr algn="l" fontAlgn="b">
                        <a:lnSpc>
                          <a:spcPts val="1200"/>
                        </a:lnSpc>
                      </a:pPr>
                      <a:r>
                        <a:rPr lang="cs-CZ" sz="1100" b="1" i="0" u="none" strike="noStrike">
                          <a:solidFill>
                            <a:srgbClr val="000000"/>
                          </a:solidFill>
                          <a:effectLst/>
                          <a:latin typeface="Calibri"/>
                        </a:rPr>
                        <a:t>CELKEM</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cs-CZ" sz="1100" b="1" i="0" u="none" strike="noStrike">
                          <a:solidFill>
                            <a:srgbClr val="000000"/>
                          </a:solidFill>
                          <a:effectLst/>
                          <a:latin typeface="Calibri"/>
                        </a:rPr>
                        <a:t>8 901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6 113</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(68.7 %)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1169</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(13.1 %)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411</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(4.6 %)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323</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(3.6 %)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352</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(4.0 %)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121</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(1.4 %)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338</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(3.8 %)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210</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(2.4 %)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389</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(4.4 %)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282</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(3.2 %)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415</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(4.7 %)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773</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(8.7 %)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343</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(3.9 %)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361</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(4.1 %)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a:solidFill>
                            <a:srgbClr val="000000"/>
                          </a:solidFill>
                          <a:effectLst/>
                          <a:latin typeface="Aptos Narrow"/>
                        </a:rPr>
                        <a:t>826</a:t>
                      </a:r>
                      <a:br>
                        <a:rPr lang="cs-CZ" sz="1000" b="1" i="0" u="none" strike="noStrike">
                          <a:solidFill>
                            <a:srgbClr val="000000"/>
                          </a:solidFill>
                          <a:effectLst/>
                          <a:latin typeface="Aptos Narrow"/>
                        </a:rPr>
                      </a:br>
                      <a:r>
                        <a:rPr lang="cs-CZ" sz="1000" b="1" i="0" u="none" strike="noStrike">
                          <a:solidFill>
                            <a:srgbClr val="000000"/>
                          </a:solidFill>
                          <a:effectLst/>
                          <a:latin typeface="Aptos Narrow"/>
                        </a:rPr>
                        <a:t>(9.3 %)</a:t>
                      </a:r>
                    </a:p>
                  </a:txBody>
                  <a:tcPr marL="9525" marR="9525" marT="9525" marB="0"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8544981"/>
                  </a:ext>
                </a:extLst>
              </a:tr>
            </a:tbl>
          </a:graphicData>
        </a:graphic>
      </p:graphicFrame>
      <p:sp>
        <p:nvSpPr>
          <p:cNvPr id="16" name="TextovéPole 15">
            <a:extLst>
              <a:ext uri="{FF2B5EF4-FFF2-40B4-BE49-F238E27FC236}">
                <a16:creationId xmlns:a16="http://schemas.microsoft.com/office/drawing/2014/main" id="{3F8A7606-0AE8-EB9B-4993-7BB83EE6B49F}"/>
              </a:ext>
            </a:extLst>
          </p:cNvPr>
          <p:cNvSpPr txBox="1"/>
          <p:nvPr/>
        </p:nvSpPr>
        <p:spPr>
          <a:xfrm>
            <a:off x="3943350" y="688045"/>
            <a:ext cx="8000999"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a:ln>
                  <a:noFill/>
                </a:ln>
                <a:solidFill>
                  <a:prstClr val="black"/>
                </a:solidFill>
                <a:effectLst/>
                <a:uLnTx/>
                <a:uFillTx/>
                <a:latin typeface="Calibri" panose="020F0502020204030204"/>
                <a:ea typeface="+mn-ea"/>
                <a:cs typeface="+mn-cs"/>
              </a:rPr>
              <a:t>*Jeden absolvent může být zaměstnaný současně ve více krajích, součet hodnot krajů na řádku může být větší než „Zaměstnaní celkem“.</a:t>
            </a:r>
          </a:p>
        </p:txBody>
      </p:sp>
      <p:sp>
        <p:nvSpPr>
          <p:cNvPr id="2" name="TextBox 6">
            <a:extLst>
              <a:ext uri="{FF2B5EF4-FFF2-40B4-BE49-F238E27FC236}">
                <a16:creationId xmlns:a16="http://schemas.microsoft.com/office/drawing/2014/main" id="{6BE75C51-F208-1322-F4D4-58829E17457B}"/>
              </a:ext>
            </a:extLst>
          </p:cNvPr>
          <p:cNvSpPr txBox="1"/>
          <p:nvPr/>
        </p:nvSpPr>
        <p:spPr>
          <a:xfrm>
            <a:off x="1463517" y="6443833"/>
            <a:ext cx="7699533" cy="246221"/>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Zdroj: Národní registr zdravotnických pracovníků (NRZP) k 3. 9. 2025 + Národní registr hrazených zdravotních služeb (NRHZS) k 31. 12. 2024</a:t>
            </a:r>
          </a:p>
        </p:txBody>
      </p:sp>
      <p:sp>
        <p:nvSpPr>
          <p:cNvPr id="3" name="Obdélník: se zakulacenými rohy 2">
            <a:extLst>
              <a:ext uri="{FF2B5EF4-FFF2-40B4-BE49-F238E27FC236}">
                <a16:creationId xmlns:a16="http://schemas.microsoft.com/office/drawing/2014/main" id="{BE1CDE2D-4605-EB17-87EA-0C453214177E}"/>
              </a:ext>
            </a:extLst>
          </p:cNvPr>
          <p:cNvSpPr/>
          <p:nvPr/>
        </p:nvSpPr>
        <p:spPr>
          <a:xfrm>
            <a:off x="6790874" y="1158449"/>
            <a:ext cx="648000" cy="5328000"/>
          </a:xfrm>
          <a:prstGeom prst="roundRect">
            <a:avLst>
              <a:gd name="adj" fmla="val 11191"/>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Obdélník: se zakulacenými rohy 4">
            <a:extLst>
              <a:ext uri="{FF2B5EF4-FFF2-40B4-BE49-F238E27FC236}">
                <a16:creationId xmlns:a16="http://schemas.microsoft.com/office/drawing/2014/main" id="{FF6F3063-846C-34D4-3839-7D455F515D0C}"/>
              </a:ext>
            </a:extLst>
          </p:cNvPr>
          <p:cNvSpPr/>
          <p:nvPr/>
        </p:nvSpPr>
        <p:spPr>
          <a:xfrm rot="16200000">
            <a:off x="5947850" y="-2455591"/>
            <a:ext cx="324000" cy="11880720"/>
          </a:xfrm>
          <a:prstGeom prst="roundRect">
            <a:avLst>
              <a:gd name="adj" fmla="val 11191"/>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Nadpis 6">
            <a:extLst>
              <a:ext uri="{FF2B5EF4-FFF2-40B4-BE49-F238E27FC236}">
                <a16:creationId xmlns:a16="http://schemas.microsoft.com/office/drawing/2014/main" id="{03E0C6B9-74AB-4E10-E3D8-E04DE34FFCB0}"/>
              </a:ext>
            </a:extLst>
          </p:cNvPr>
          <p:cNvSpPr>
            <a:spLocks noGrp="1"/>
          </p:cNvSpPr>
          <p:nvPr>
            <p:ph type="title"/>
          </p:nvPr>
        </p:nvSpPr>
        <p:spPr/>
        <p:txBody>
          <a:bodyPr/>
          <a:lstStyle/>
          <a:p>
            <a:r>
              <a:rPr lang="cs-CZ" noProof="0" dirty="0">
                <a:solidFill>
                  <a:srgbClr val="002060"/>
                </a:solidFill>
              </a:rPr>
              <a:t>Absolventi/uznané odbornosti z let 2018–2023 a jejich zaměstnání k 31. 12. 202</a:t>
            </a:r>
            <a:r>
              <a:rPr lang="en-US" noProof="0" dirty="0">
                <a:solidFill>
                  <a:srgbClr val="002060"/>
                </a:solidFill>
              </a:rPr>
              <a:t>4</a:t>
            </a:r>
            <a:endParaRPr lang="cs-CZ" dirty="0">
              <a:solidFill>
                <a:srgbClr val="002060"/>
              </a:solidFill>
            </a:endParaRPr>
          </a:p>
        </p:txBody>
      </p:sp>
    </p:spTree>
    <p:extLst>
      <p:ext uri="{BB962C8B-B14F-4D97-AF65-F5344CB8AC3E}">
        <p14:creationId xmlns:p14="http://schemas.microsoft.com/office/powerpoint/2010/main" val="382038121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custDataLst>
              <p:tags r:id="rId1"/>
            </p:custDataLst>
          </p:nvPr>
        </p:nvSpPr>
        <p:spPr>
          <a:xfrm>
            <a:off x="272590" y="160258"/>
            <a:ext cx="11386173" cy="538364"/>
          </a:xfrm>
        </p:spPr>
        <p:txBody>
          <a:bodyPr/>
          <a:lstStyle/>
          <a:p>
            <a:r>
              <a:rPr lang="cs-CZ" dirty="0">
                <a:solidFill>
                  <a:srgbClr val="002060"/>
                </a:solidFill>
              </a:rPr>
              <a:t>Zdravotnický záchranář</a:t>
            </a:r>
            <a:endParaRPr lang="en-US" dirty="0">
              <a:solidFill>
                <a:srgbClr val="002060"/>
              </a:solidFill>
            </a:endParaRPr>
          </a:p>
        </p:txBody>
      </p:sp>
      <p:sp>
        <p:nvSpPr>
          <p:cNvPr id="294" name="Obdélník 293">
            <a:extLst>
              <a:ext uri="{FF2B5EF4-FFF2-40B4-BE49-F238E27FC236}">
                <a16:creationId xmlns:a16="http://schemas.microsoft.com/office/drawing/2014/main" id="{A0440E8B-A5A4-4A9C-AD80-B493A3AD6F5A}"/>
              </a:ext>
            </a:extLst>
          </p:cNvPr>
          <p:cNvSpPr/>
          <p:nvPr>
            <p:custDataLst>
              <p:tags r:id="rId2"/>
            </p:custDataLst>
          </p:nvPr>
        </p:nvSpPr>
        <p:spPr>
          <a:xfrm>
            <a:off x="261632" y="1091133"/>
            <a:ext cx="425122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Počet úvazků pracovníků podle kraje PZS (202</a:t>
            </a:r>
            <a:r>
              <a:rPr kumimoji="0" lang="en-US" sz="1400" b="1" i="0" u="none" strike="noStrike" kern="1200" cap="none" spc="0" normalizeH="0" baseline="0" noProof="0">
                <a:ln>
                  <a:noFill/>
                </a:ln>
                <a:solidFill>
                  <a:srgbClr val="000000"/>
                </a:solidFill>
                <a:effectLst/>
                <a:uLnTx/>
                <a:uFillTx/>
                <a:latin typeface="Calibri" panose="020F0502020204030204"/>
                <a:ea typeface="+mn-ea"/>
                <a:cs typeface="+mn-cs"/>
              </a:rPr>
              <a:t>4</a:t>
            </a: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a:t>
            </a:r>
          </a:p>
        </p:txBody>
      </p:sp>
      <p:sp>
        <p:nvSpPr>
          <p:cNvPr id="200" name="TextBox 6">
            <a:extLst>
              <a:ext uri="{FF2B5EF4-FFF2-40B4-BE49-F238E27FC236}">
                <a16:creationId xmlns:a16="http://schemas.microsoft.com/office/drawing/2014/main" id="{34BCED0E-0EE4-4668-A26F-69E0296352BE}"/>
              </a:ext>
            </a:extLst>
          </p:cNvPr>
          <p:cNvSpPr txBox="1"/>
          <p:nvPr>
            <p:custDataLst>
              <p:tags r:id="rId3"/>
            </p:custDataLst>
          </p:nvPr>
        </p:nvSpPr>
        <p:spPr>
          <a:xfrm>
            <a:off x="288000" y="540000"/>
            <a:ext cx="1164310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Výkazy E201, E301, E401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Definice: Přepočtené počty </a:t>
            </a:r>
            <a:r>
              <a:rPr kumimoji="0" lang="cs-CZ" sz="1400" b="0"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zdr</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pracovníků (úvazky) - </a:t>
            </a:r>
            <a:r>
              <a:rPr kumimoji="0" lang="cs-CZ" sz="1400" b="0" i="0" u="none" strike="noStrike" kern="1200" cap="none" spc="0" normalizeH="0" baseline="0" noProof="0" err="1">
                <a:ln>
                  <a:noFill/>
                </a:ln>
                <a:solidFill>
                  <a:srgbClr val="000000"/>
                </a:solidFill>
                <a:effectLst/>
                <a:uLnTx/>
                <a:uFillTx/>
                <a:latin typeface="Calibri" panose="020F0502020204030204"/>
                <a:ea typeface="+mn-ea"/>
                <a:cs typeface="Arial" panose="020B0604020202020204" pitchFamily="34" charset="0"/>
              </a:rPr>
              <a:t>nelékařů</a:t>
            </a:r>
            <a:r>
              <a:rPr kumimoji="0" lang="cs-CZ" sz="1400" b="0" i="0" u="none" strike="noStrike" kern="1200" cap="none" spc="0" normalizeH="0" baseline="0" noProof="0">
                <a:ln>
                  <a:noFill/>
                </a:ln>
                <a:solidFill>
                  <a:srgbClr val="000000"/>
                </a:solidFill>
                <a:effectLst/>
                <a:uLnTx/>
                <a:uFillTx/>
                <a:latin typeface="Calibri" panose="020F0502020204030204"/>
                <a:ea typeface="+mn-ea"/>
                <a:cs typeface="Arial" panose="020B0604020202020204" pitchFamily="34" charset="0"/>
              </a:rPr>
              <a:t> na 100 tis. obyvatel</a:t>
            </a:r>
          </a:p>
        </p:txBody>
      </p:sp>
      <p:sp>
        <p:nvSpPr>
          <p:cNvPr id="315" name="Obdélník 314">
            <a:extLst>
              <a:ext uri="{FF2B5EF4-FFF2-40B4-BE49-F238E27FC236}">
                <a16:creationId xmlns:a16="http://schemas.microsoft.com/office/drawing/2014/main" id="{4A4D6878-2C16-4895-9440-DE871EF67128}"/>
              </a:ext>
            </a:extLst>
          </p:cNvPr>
          <p:cNvSpPr/>
          <p:nvPr>
            <p:custDataLst>
              <p:tags r:id="rId4"/>
            </p:custDataLst>
          </p:nvPr>
        </p:nvSpPr>
        <p:spPr>
          <a:xfrm>
            <a:off x="1800808" y="1550121"/>
            <a:ext cx="3934841"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obyvatel</a:t>
            </a:r>
          </a:p>
        </p:txBody>
      </p:sp>
      <p:sp>
        <p:nvSpPr>
          <p:cNvPr id="106" name="Obdélník 105">
            <a:extLst>
              <a:ext uri="{FF2B5EF4-FFF2-40B4-BE49-F238E27FC236}">
                <a16:creationId xmlns:a16="http://schemas.microsoft.com/office/drawing/2014/main" id="{1A187EA3-E052-42C1-8813-91180C40BF23}"/>
              </a:ext>
            </a:extLst>
          </p:cNvPr>
          <p:cNvSpPr/>
          <p:nvPr>
            <p:custDataLst>
              <p:tags r:id="rId5"/>
            </p:custDataLst>
          </p:nvPr>
        </p:nvSpPr>
        <p:spPr>
          <a:xfrm>
            <a:off x="553828" y="1885918"/>
            <a:ext cx="565090"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400" b="1" i="0" u="none" strike="noStrike" kern="1200" cap="none" spc="0" normalizeH="0" baseline="0" noProof="0">
                <a:ln>
                  <a:noFill/>
                </a:ln>
                <a:solidFill>
                  <a:srgbClr val="000000"/>
                </a:solidFill>
                <a:effectLst/>
                <a:uLnTx/>
                <a:uFillTx/>
                <a:latin typeface="Calibri" panose="020F0502020204030204"/>
                <a:ea typeface="+mn-ea"/>
                <a:cs typeface="+mn-cs"/>
              </a:rPr>
              <a:t>Kraj :</a:t>
            </a:r>
          </a:p>
        </p:txBody>
      </p:sp>
      <p:sp>
        <p:nvSpPr>
          <p:cNvPr id="107" name="TextBox 2">
            <a:extLst>
              <a:ext uri="{FF2B5EF4-FFF2-40B4-BE49-F238E27FC236}">
                <a16:creationId xmlns:a16="http://schemas.microsoft.com/office/drawing/2014/main" id="{205A74DA-CCE6-41D8-8B73-C344A55ABA17}"/>
              </a:ext>
            </a:extLst>
          </p:cNvPr>
          <p:cNvSpPr txBox="1"/>
          <p:nvPr>
            <p:custDataLst>
              <p:tags r:id="rId6"/>
            </p:custDataLst>
          </p:nvPr>
        </p:nvSpPr>
        <p:spPr>
          <a:xfrm>
            <a:off x="6812176" y="1091133"/>
            <a:ext cx="535693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Vývoj počtu úvazků v přepočtu na 100 tisíc obyvatel</a:t>
            </a:r>
            <a:endParaRPr kumimoji="0" lang="cs-CZ" sz="1200" b="0" i="0" u="none" strike="noStrike" kern="0" cap="none" spc="0" normalizeH="0" baseline="0" noProof="0">
              <a:ln>
                <a:noFill/>
              </a:ln>
              <a:solidFill>
                <a:srgbClr val="000000"/>
              </a:solidFill>
              <a:effectLst/>
              <a:uLnTx/>
              <a:uFillTx/>
              <a:latin typeface="Calibri" panose="020F0502020204030204"/>
              <a:ea typeface="+mn-ea"/>
              <a:cs typeface="+mn-cs"/>
            </a:endParaRPr>
          </a:p>
        </p:txBody>
      </p:sp>
      <p:graphicFrame>
        <p:nvGraphicFramePr>
          <p:cNvPr id="108" name="Graf 107">
            <a:extLst>
              <a:ext uri="{FF2B5EF4-FFF2-40B4-BE49-F238E27FC236}">
                <a16:creationId xmlns:a16="http://schemas.microsoft.com/office/drawing/2014/main" id="{49DEB8C3-B7EA-4250-97B4-B32655A8662E}"/>
              </a:ext>
            </a:extLst>
          </p:cNvPr>
          <p:cNvGraphicFramePr/>
          <p:nvPr>
            <p:custDataLst>
              <p:tags r:id="rId7"/>
            </p:custDataLst>
          </p:nvPr>
        </p:nvGraphicFramePr>
        <p:xfrm>
          <a:off x="6812175" y="1398910"/>
          <a:ext cx="5356934" cy="2630559"/>
        </p:xfrm>
        <a:graphic>
          <a:graphicData uri="http://schemas.openxmlformats.org/drawingml/2006/chart">
            <c:chart xmlns:c="http://schemas.openxmlformats.org/drawingml/2006/chart" xmlns:r="http://schemas.openxmlformats.org/officeDocument/2006/relationships" r:id="rId12"/>
          </a:graphicData>
        </a:graphic>
      </p:graphicFrame>
      <p:sp>
        <p:nvSpPr>
          <p:cNvPr id="11" name="Obdélník 10">
            <a:extLst>
              <a:ext uri="{FF2B5EF4-FFF2-40B4-BE49-F238E27FC236}">
                <a16:creationId xmlns:a16="http://schemas.microsoft.com/office/drawing/2014/main" id="{76A9AA18-459B-420E-9604-8E049437E79D}"/>
              </a:ext>
            </a:extLst>
          </p:cNvPr>
          <p:cNvSpPr/>
          <p:nvPr>
            <p:custDataLst>
              <p:tags r:id="rId8"/>
            </p:custDataLst>
          </p:nvPr>
        </p:nvSpPr>
        <p:spPr>
          <a:xfrm rot="16200000">
            <a:off x="4844754" y="2216097"/>
            <a:ext cx="3934841"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srgbClr val="000000"/>
                </a:solidFill>
                <a:latin typeface="+mn-lt"/>
                <a:ea typeface="+mn-ea"/>
                <a:cs typeface="+mn-cs"/>
              </a:defRPr>
            </a:pPr>
            <a:r>
              <a:rPr kumimoji="0" lang="cs-CZ" sz="1200" b="0" i="0" u="none" strike="noStrike" kern="1200" cap="none" spc="0" normalizeH="0" baseline="0" noProof="0">
                <a:ln>
                  <a:noFill/>
                </a:ln>
                <a:solidFill>
                  <a:srgbClr val="000000"/>
                </a:solidFill>
                <a:effectLst/>
                <a:uLnTx/>
                <a:uFillTx/>
                <a:latin typeface="Calibri" panose="020F0502020204030204"/>
                <a:ea typeface="+mn-ea"/>
                <a:cs typeface="+mn-cs"/>
              </a:rPr>
              <a:t>Počet úvazků na 100 000 obyv.</a:t>
            </a:r>
          </a:p>
        </p:txBody>
      </p:sp>
      <p:graphicFrame>
        <p:nvGraphicFramePr>
          <p:cNvPr id="13" name="Graf 12">
            <a:extLst>
              <a:ext uri="{FF2B5EF4-FFF2-40B4-BE49-F238E27FC236}">
                <a16:creationId xmlns:a16="http://schemas.microsoft.com/office/drawing/2014/main" id="{2AF8F1EF-42B8-4A9A-A8E7-22F76645A59B}"/>
              </a:ext>
            </a:extLst>
          </p:cNvPr>
          <p:cNvGraphicFramePr/>
          <p:nvPr>
            <p:custDataLst>
              <p:tags r:id="rId9"/>
            </p:custDataLst>
          </p:nvPr>
        </p:nvGraphicFramePr>
        <p:xfrm>
          <a:off x="360000" y="1620000"/>
          <a:ext cx="5659014" cy="4545793"/>
        </p:xfrm>
        <a:graphic>
          <a:graphicData uri="http://schemas.openxmlformats.org/drawingml/2006/chart">
            <c:chart xmlns:c="http://schemas.openxmlformats.org/drawingml/2006/chart" xmlns:r="http://schemas.openxmlformats.org/officeDocument/2006/relationships" r:id="rId13"/>
          </a:graphicData>
        </a:graphic>
      </p:graphicFrame>
    </p:spTree>
    <p:extLst>
      <p:ext uri="{BB962C8B-B14F-4D97-AF65-F5344CB8AC3E}">
        <p14:creationId xmlns:p14="http://schemas.microsoft.com/office/powerpoint/2010/main" val="6640481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D74BD4-50D7-4481-8699-AEDC74FFF03B}"/>
            </a:ext>
          </a:extLst>
        </p:cNvPr>
        <p:cNvGrpSpPr/>
        <p:nvPr/>
      </p:nvGrpSpPr>
      <p:grpSpPr>
        <a:xfrm>
          <a:off x="0" y="0"/>
          <a:ext cx="0" cy="0"/>
          <a:chOff x="0" y="0"/>
          <a:chExt cx="0" cy="0"/>
        </a:xfrm>
      </p:grpSpPr>
      <p:sp>
        <p:nvSpPr>
          <p:cNvPr id="3" name="Pravá složená závorka 2">
            <a:extLst>
              <a:ext uri="{FF2B5EF4-FFF2-40B4-BE49-F238E27FC236}">
                <a16:creationId xmlns:a16="http://schemas.microsoft.com/office/drawing/2014/main" id="{A8F3F3F1-B62F-C4D8-FC0D-C79D931F9AE1}"/>
              </a:ext>
            </a:extLst>
          </p:cNvPr>
          <p:cNvSpPr/>
          <p:nvPr/>
        </p:nvSpPr>
        <p:spPr bwMode="auto">
          <a:xfrm rot="16200000">
            <a:off x="6026650" y="-4942899"/>
            <a:ext cx="301915" cy="11450790"/>
          </a:xfrm>
          <a:prstGeom prst="rightBrace">
            <a:avLst/>
          </a:prstGeom>
          <a:solidFill>
            <a:schemeClr val="bg1"/>
          </a:solidFill>
          <a:ln w="9525"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2400" b="0" i="0" u="none" strike="noStrike" kern="1200" cap="none" spc="0" normalizeH="0" baseline="0" noProof="0">
              <a:ln>
                <a:noFill/>
              </a:ln>
              <a:solidFill>
                <a:srgbClr val="164B4F"/>
              </a:solidFill>
              <a:effectLst/>
              <a:uLnTx/>
              <a:uFillTx/>
              <a:latin typeface="Tahoma" pitchFamily="34" charset="0"/>
              <a:ea typeface="+mn-ea"/>
              <a:cs typeface="+mn-cs"/>
            </a:endParaRPr>
          </a:p>
        </p:txBody>
      </p:sp>
      <p:sp>
        <p:nvSpPr>
          <p:cNvPr id="7" name="TextovéPole 6">
            <a:extLst>
              <a:ext uri="{FF2B5EF4-FFF2-40B4-BE49-F238E27FC236}">
                <a16:creationId xmlns:a16="http://schemas.microsoft.com/office/drawing/2014/main" id="{0E7048EB-F0C7-1C4F-B531-A805E99DC769}"/>
              </a:ext>
            </a:extLst>
          </p:cNvPr>
          <p:cNvSpPr txBox="1"/>
          <p:nvPr/>
        </p:nvSpPr>
        <p:spPr>
          <a:xfrm>
            <a:off x="1396802" y="203462"/>
            <a:ext cx="956165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Integrace dat sociálních a zdravotních služeb v jednom systému</a:t>
            </a:r>
          </a:p>
        </p:txBody>
      </p:sp>
      <p:sp>
        <p:nvSpPr>
          <p:cNvPr id="8" name="TextovéPole 7">
            <a:extLst>
              <a:ext uri="{FF2B5EF4-FFF2-40B4-BE49-F238E27FC236}">
                <a16:creationId xmlns:a16="http://schemas.microsoft.com/office/drawing/2014/main" id="{EB8D4130-510C-4CB4-2571-A38A4823D54D}"/>
              </a:ext>
            </a:extLst>
          </p:cNvPr>
          <p:cNvSpPr txBox="1"/>
          <p:nvPr/>
        </p:nvSpPr>
        <p:spPr>
          <a:xfrm>
            <a:off x="491198" y="801885"/>
            <a:ext cx="3352671" cy="1477328"/>
          </a:xfrm>
          <a:prstGeom prst="rect">
            <a:avLst/>
          </a:prstGeom>
          <a:noFill/>
        </p:spPr>
        <p:txBody>
          <a:bodyPr wrap="square" rtlCol="0">
            <a:spAutoFit/>
          </a:bodyPr>
          <a:lstStyle/>
          <a:p>
            <a:pPr marL="0" marR="0" lvl="0" indent="0" algn="l" defTabSz="1088543" rtl="0" eaLnBrk="1" fontAlgn="auto" latinLnBrk="0" hangingPunct="1">
              <a:lnSpc>
                <a:spcPct val="100000"/>
              </a:lnSpc>
              <a:spcBef>
                <a:spcPts val="0"/>
              </a:spcBef>
              <a:spcAft>
                <a:spcPts val="0"/>
              </a:spcAft>
              <a:buClrTx/>
              <a:buSzTx/>
              <a:buFontTx/>
              <a:buNone/>
              <a:tabLst/>
              <a:defRPr/>
            </a:pPr>
            <a:r>
              <a:rPr kumimoji="0" lang="cs-CZ" sz="9000" b="1" i="0" u="none" strike="noStrike" kern="1200" cap="none" spc="0" normalizeH="0" baseline="0" noProof="0">
                <a:ln>
                  <a:noFill/>
                </a:ln>
                <a:solidFill>
                  <a:prstClr val="black"/>
                </a:solidFill>
                <a:effectLst/>
                <a:uLnTx/>
                <a:uFillTx/>
                <a:latin typeface="Calibri" panose="020F0502020204030204"/>
                <a:ea typeface="+mn-ea"/>
                <a:cs typeface="+mn-cs"/>
              </a:rPr>
              <a:t>MZD</a:t>
            </a:r>
          </a:p>
        </p:txBody>
      </p:sp>
      <p:sp>
        <p:nvSpPr>
          <p:cNvPr id="12" name="Šipka: doprava 11">
            <a:extLst>
              <a:ext uri="{FF2B5EF4-FFF2-40B4-BE49-F238E27FC236}">
                <a16:creationId xmlns:a16="http://schemas.microsoft.com/office/drawing/2014/main" id="{DE720C10-1D36-37BA-927B-A52C3CF87BFC}"/>
              </a:ext>
            </a:extLst>
          </p:cNvPr>
          <p:cNvSpPr/>
          <p:nvPr/>
        </p:nvSpPr>
        <p:spPr>
          <a:xfrm>
            <a:off x="3163690" y="1440371"/>
            <a:ext cx="1181055" cy="3047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543" rtl="0" eaLnBrk="1" fontAlgn="auto" latinLnBrk="0" hangingPunct="1">
              <a:lnSpc>
                <a:spcPct val="100000"/>
              </a:lnSpc>
              <a:spcBef>
                <a:spcPts val="0"/>
              </a:spcBef>
              <a:spcAft>
                <a:spcPts val="0"/>
              </a:spcAft>
              <a:buClrTx/>
              <a:buSzTx/>
              <a:buFontTx/>
              <a:buNone/>
              <a:tabLst/>
              <a:defRPr/>
            </a:pPr>
            <a:endParaRPr kumimoji="0" lang="cs-CZ" sz="211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Šipka: doprava 14">
            <a:extLst>
              <a:ext uri="{FF2B5EF4-FFF2-40B4-BE49-F238E27FC236}">
                <a16:creationId xmlns:a16="http://schemas.microsoft.com/office/drawing/2014/main" id="{14565D0F-1F27-0B4D-71EE-7891B2DA0F41}"/>
              </a:ext>
            </a:extLst>
          </p:cNvPr>
          <p:cNvSpPr/>
          <p:nvPr/>
        </p:nvSpPr>
        <p:spPr>
          <a:xfrm rot="10800000">
            <a:off x="7695813" y="1427907"/>
            <a:ext cx="1181055" cy="3047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543" rtl="0" eaLnBrk="1" fontAlgn="auto" latinLnBrk="0" hangingPunct="1">
              <a:lnSpc>
                <a:spcPct val="100000"/>
              </a:lnSpc>
              <a:spcBef>
                <a:spcPts val="0"/>
              </a:spcBef>
              <a:spcAft>
                <a:spcPts val="0"/>
              </a:spcAft>
              <a:buClrTx/>
              <a:buSzTx/>
              <a:buFontTx/>
              <a:buNone/>
              <a:tabLst/>
              <a:defRPr/>
            </a:pPr>
            <a:endParaRPr kumimoji="0" lang="cs-CZ" sz="211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DF2542F2-745D-8B67-8B22-B4C4B1F98420}"/>
              </a:ext>
            </a:extLst>
          </p:cNvPr>
          <p:cNvSpPr txBox="1"/>
          <p:nvPr/>
        </p:nvSpPr>
        <p:spPr>
          <a:xfrm>
            <a:off x="612339" y="2138540"/>
            <a:ext cx="239712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prstClr val="black"/>
                </a:solidFill>
                <a:effectLst/>
                <a:uLnTx/>
                <a:uFillTx/>
                <a:latin typeface="Calibri" panose="020F0502020204030204"/>
                <a:ea typeface="+mn-ea"/>
                <a:cs typeface="+mn-cs"/>
              </a:rPr>
              <a:t>Národní zdravotnický informační systém </a:t>
            </a:r>
          </a:p>
        </p:txBody>
      </p:sp>
      <p:sp>
        <p:nvSpPr>
          <p:cNvPr id="17" name="TextovéPole 16">
            <a:extLst>
              <a:ext uri="{FF2B5EF4-FFF2-40B4-BE49-F238E27FC236}">
                <a16:creationId xmlns:a16="http://schemas.microsoft.com/office/drawing/2014/main" id="{3BEA6A01-4371-A74B-C9D3-75284AF0EF15}"/>
              </a:ext>
            </a:extLst>
          </p:cNvPr>
          <p:cNvSpPr txBox="1"/>
          <p:nvPr/>
        </p:nvSpPr>
        <p:spPr>
          <a:xfrm>
            <a:off x="8751272" y="2113784"/>
            <a:ext cx="305859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1" u="none" strike="noStrike" kern="1200" cap="none" spc="0" normalizeH="0" baseline="0" noProof="0">
                <a:ln>
                  <a:noFill/>
                </a:ln>
                <a:solidFill>
                  <a:prstClr val="black"/>
                </a:solidFill>
                <a:effectLst/>
                <a:uLnTx/>
                <a:uFillTx/>
                <a:latin typeface="Calibri" panose="020F0502020204030204"/>
                <a:ea typeface="+mn-ea"/>
                <a:cs typeface="+mn-cs"/>
              </a:rPr>
              <a:t>Česká správa sociálního zabezpečení, Úřad práce</a:t>
            </a:r>
          </a:p>
        </p:txBody>
      </p:sp>
      <p:sp>
        <p:nvSpPr>
          <p:cNvPr id="18" name="Oval 14">
            <a:extLst>
              <a:ext uri="{FF2B5EF4-FFF2-40B4-BE49-F238E27FC236}">
                <a16:creationId xmlns:a16="http://schemas.microsoft.com/office/drawing/2014/main" id="{4ACB700C-F67F-E50C-9AFA-DA2785313B85}"/>
              </a:ext>
            </a:extLst>
          </p:cNvPr>
          <p:cNvSpPr/>
          <p:nvPr/>
        </p:nvSpPr>
        <p:spPr>
          <a:xfrm>
            <a:off x="5092312" y="939444"/>
            <a:ext cx="2038524" cy="196166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white"/>
                </a:solidFill>
                <a:effectLst/>
                <a:uLnTx/>
                <a:uFillTx/>
                <a:latin typeface="Calibri" panose="020F0502020204030204"/>
                <a:ea typeface="+mn-ea"/>
                <a:cs typeface="+mn-cs"/>
              </a:rPr>
              <a:t>Integrace dat</a:t>
            </a:r>
          </a:p>
        </p:txBody>
      </p:sp>
      <p:cxnSp>
        <p:nvCxnSpPr>
          <p:cNvPr id="19" name="Přímá spojnice se šipkou 18">
            <a:extLst>
              <a:ext uri="{FF2B5EF4-FFF2-40B4-BE49-F238E27FC236}">
                <a16:creationId xmlns:a16="http://schemas.microsoft.com/office/drawing/2014/main" id="{ABF25724-7A71-8F57-6F97-F8F4387E7C30}"/>
              </a:ext>
            </a:extLst>
          </p:cNvPr>
          <p:cNvCxnSpPr/>
          <p:nvPr/>
        </p:nvCxnSpPr>
        <p:spPr>
          <a:xfrm flipH="1">
            <a:off x="2643361" y="2770530"/>
            <a:ext cx="2448951" cy="91440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0" name="TextovéPole 19">
            <a:extLst>
              <a:ext uri="{FF2B5EF4-FFF2-40B4-BE49-F238E27FC236}">
                <a16:creationId xmlns:a16="http://schemas.microsoft.com/office/drawing/2014/main" id="{6E6A869B-5487-9D07-849A-E1224A097CDD}"/>
              </a:ext>
            </a:extLst>
          </p:cNvPr>
          <p:cNvSpPr txBox="1"/>
          <p:nvPr/>
        </p:nvSpPr>
        <p:spPr>
          <a:xfrm>
            <a:off x="491198" y="3786096"/>
            <a:ext cx="239712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0000"/>
                </a:solidFill>
                <a:effectLst/>
                <a:uLnTx/>
                <a:uFillTx/>
                <a:latin typeface="Calibri" panose="020F0502020204030204"/>
                <a:ea typeface="+mn-ea"/>
                <a:cs typeface="+mn-cs"/>
              </a:rPr>
              <a:t>Hodnocení sociálních služeb u poskytovatelů zdravotní péče </a:t>
            </a:r>
          </a:p>
        </p:txBody>
      </p:sp>
      <p:cxnSp>
        <p:nvCxnSpPr>
          <p:cNvPr id="21" name="Přímá spojnice se šipkou 20">
            <a:extLst>
              <a:ext uri="{FF2B5EF4-FFF2-40B4-BE49-F238E27FC236}">
                <a16:creationId xmlns:a16="http://schemas.microsoft.com/office/drawing/2014/main" id="{BE009E73-81CE-E640-566E-D78CC3B435B9}"/>
              </a:ext>
            </a:extLst>
          </p:cNvPr>
          <p:cNvCxnSpPr>
            <a:cxnSpLocks/>
          </p:cNvCxnSpPr>
          <p:nvPr/>
        </p:nvCxnSpPr>
        <p:spPr>
          <a:xfrm flipH="1">
            <a:off x="3895402" y="2922930"/>
            <a:ext cx="1349310" cy="162255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2" name="TextovéPole 21">
            <a:extLst>
              <a:ext uri="{FF2B5EF4-FFF2-40B4-BE49-F238E27FC236}">
                <a16:creationId xmlns:a16="http://schemas.microsoft.com/office/drawing/2014/main" id="{C2D5917F-3E79-7BDE-F21F-D1BC1A6DFBE9}"/>
              </a:ext>
            </a:extLst>
          </p:cNvPr>
          <p:cNvSpPr txBox="1"/>
          <p:nvPr/>
        </p:nvSpPr>
        <p:spPr>
          <a:xfrm>
            <a:off x="2291322" y="4545482"/>
            <a:ext cx="239712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0000"/>
                </a:solidFill>
                <a:effectLst/>
                <a:uLnTx/>
                <a:uFillTx/>
                <a:latin typeface="Calibri" panose="020F0502020204030204"/>
                <a:ea typeface="+mn-ea"/>
                <a:cs typeface="+mn-cs"/>
              </a:rPr>
              <a:t>Zdravotní služby dle invalidity a stupně závislosti pacientů</a:t>
            </a:r>
          </a:p>
        </p:txBody>
      </p:sp>
      <p:cxnSp>
        <p:nvCxnSpPr>
          <p:cNvPr id="23" name="Přímá spojnice se šipkou 22">
            <a:extLst>
              <a:ext uri="{FF2B5EF4-FFF2-40B4-BE49-F238E27FC236}">
                <a16:creationId xmlns:a16="http://schemas.microsoft.com/office/drawing/2014/main" id="{D836F990-F438-D434-2967-C2914018BFE7}"/>
              </a:ext>
            </a:extLst>
          </p:cNvPr>
          <p:cNvCxnSpPr>
            <a:cxnSpLocks/>
          </p:cNvCxnSpPr>
          <p:nvPr/>
        </p:nvCxnSpPr>
        <p:spPr>
          <a:xfrm>
            <a:off x="6055745" y="3165051"/>
            <a:ext cx="0" cy="196684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4" name="TextovéPole 23">
            <a:extLst>
              <a:ext uri="{FF2B5EF4-FFF2-40B4-BE49-F238E27FC236}">
                <a16:creationId xmlns:a16="http://schemas.microsoft.com/office/drawing/2014/main" id="{4C51B552-F275-D11F-8D59-AEB069490672}"/>
              </a:ext>
            </a:extLst>
          </p:cNvPr>
          <p:cNvSpPr txBox="1"/>
          <p:nvPr/>
        </p:nvSpPr>
        <p:spPr>
          <a:xfrm>
            <a:off x="4760303" y="5131893"/>
            <a:ext cx="2590883"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0000"/>
                </a:solidFill>
                <a:effectLst/>
                <a:uLnTx/>
                <a:uFillTx/>
                <a:latin typeface="Calibri" panose="020F0502020204030204"/>
                <a:ea typeface="+mn-ea"/>
                <a:cs typeface="+mn-cs"/>
              </a:rPr>
              <a:t>Komplexní hodnocení obsahu péče ošetřovatelských služeb</a:t>
            </a:r>
          </a:p>
        </p:txBody>
      </p:sp>
      <p:cxnSp>
        <p:nvCxnSpPr>
          <p:cNvPr id="25" name="Přímá spojnice se šipkou 24">
            <a:extLst>
              <a:ext uri="{FF2B5EF4-FFF2-40B4-BE49-F238E27FC236}">
                <a16:creationId xmlns:a16="http://schemas.microsoft.com/office/drawing/2014/main" id="{815C732B-47FD-A502-563C-BB4E94C118E3}"/>
              </a:ext>
            </a:extLst>
          </p:cNvPr>
          <p:cNvCxnSpPr>
            <a:cxnSpLocks/>
          </p:cNvCxnSpPr>
          <p:nvPr/>
        </p:nvCxnSpPr>
        <p:spPr>
          <a:xfrm>
            <a:off x="6765541" y="2922930"/>
            <a:ext cx="1127425" cy="156216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6" name="Přímá spojnice se šipkou 25">
            <a:extLst>
              <a:ext uri="{FF2B5EF4-FFF2-40B4-BE49-F238E27FC236}">
                <a16:creationId xmlns:a16="http://schemas.microsoft.com/office/drawing/2014/main" id="{B4F228CE-2E12-611A-AD03-626556C0F478}"/>
              </a:ext>
            </a:extLst>
          </p:cNvPr>
          <p:cNvCxnSpPr>
            <a:cxnSpLocks/>
          </p:cNvCxnSpPr>
          <p:nvPr/>
        </p:nvCxnSpPr>
        <p:spPr>
          <a:xfrm>
            <a:off x="7131955" y="2669364"/>
            <a:ext cx="2281840" cy="1034648"/>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7" name="TextovéPole 26">
            <a:extLst>
              <a:ext uri="{FF2B5EF4-FFF2-40B4-BE49-F238E27FC236}">
                <a16:creationId xmlns:a16="http://schemas.microsoft.com/office/drawing/2014/main" id="{79F7B299-C9F0-D908-6CE4-19B2EF759BCD}"/>
              </a:ext>
            </a:extLst>
          </p:cNvPr>
          <p:cNvSpPr txBox="1"/>
          <p:nvPr/>
        </p:nvSpPr>
        <p:spPr>
          <a:xfrm>
            <a:off x="8958826" y="3622152"/>
            <a:ext cx="239712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0000"/>
                </a:solidFill>
                <a:effectLst/>
                <a:uLnTx/>
                <a:uFillTx/>
                <a:latin typeface="Calibri" panose="020F0502020204030204"/>
                <a:ea typeface="+mn-ea"/>
                <a:cs typeface="+mn-cs"/>
              </a:rPr>
              <a:t>Zdravotní péče o klienty v sociálních službách </a:t>
            </a:r>
          </a:p>
        </p:txBody>
      </p:sp>
      <p:sp>
        <p:nvSpPr>
          <p:cNvPr id="28" name="TextovéPole 27">
            <a:extLst>
              <a:ext uri="{FF2B5EF4-FFF2-40B4-BE49-F238E27FC236}">
                <a16:creationId xmlns:a16="http://schemas.microsoft.com/office/drawing/2014/main" id="{0657779E-9C9D-4F35-2CDA-964D4C0426D2}"/>
              </a:ext>
            </a:extLst>
          </p:cNvPr>
          <p:cNvSpPr txBox="1"/>
          <p:nvPr/>
        </p:nvSpPr>
        <p:spPr>
          <a:xfrm>
            <a:off x="7130836" y="4580126"/>
            <a:ext cx="2229947"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srgbClr val="000000"/>
                </a:solidFill>
                <a:effectLst/>
                <a:uLnTx/>
                <a:uFillTx/>
                <a:latin typeface="Calibri" panose="020F0502020204030204"/>
                <a:ea typeface="+mn-ea"/>
                <a:cs typeface="+mn-cs"/>
              </a:rPr>
              <a:t>Domácí péče, sociálně zdravotní respitní péče</a:t>
            </a:r>
          </a:p>
        </p:txBody>
      </p:sp>
      <p:sp>
        <p:nvSpPr>
          <p:cNvPr id="29" name="Pravá složená závorka 28">
            <a:extLst>
              <a:ext uri="{FF2B5EF4-FFF2-40B4-BE49-F238E27FC236}">
                <a16:creationId xmlns:a16="http://schemas.microsoft.com/office/drawing/2014/main" id="{6AD50501-E305-655B-DF58-DE4884BD2B6D}"/>
              </a:ext>
            </a:extLst>
          </p:cNvPr>
          <p:cNvSpPr/>
          <p:nvPr/>
        </p:nvSpPr>
        <p:spPr>
          <a:xfrm rot="5400000" flipH="1">
            <a:off x="5948530" y="1400177"/>
            <a:ext cx="400110" cy="9964759"/>
          </a:xfrm>
          <a:prstGeom prst="rightBrace">
            <a:avLst>
              <a:gd name="adj1" fmla="val 8333"/>
              <a:gd name="adj2" fmla="val 50427"/>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164B4F"/>
              </a:solidFill>
              <a:effectLst/>
              <a:uLnTx/>
              <a:uFillTx/>
              <a:latin typeface="Euphemia"/>
              <a:ea typeface="+mn-ea"/>
              <a:cs typeface="+mn-cs"/>
            </a:endParaRPr>
          </a:p>
        </p:txBody>
      </p:sp>
      <p:sp>
        <p:nvSpPr>
          <p:cNvPr id="30" name="TextovéPole 29">
            <a:extLst>
              <a:ext uri="{FF2B5EF4-FFF2-40B4-BE49-F238E27FC236}">
                <a16:creationId xmlns:a16="http://schemas.microsoft.com/office/drawing/2014/main" id="{5746D60B-7B49-1ACA-8D99-5E9BF7ECD263}"/>
              </a:ext>
            </a:extLst>
          </p:cNvPr>
          <p:cNvSpPr txBox="1"/>
          <p:nvPr/>
        </p:nvSpPr>
        <p:spPr>
          <a:xfrm>
            <a:off x="3754218" y="6396191"/>
            <a:ext cx="478932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1200" cap="none" spc="0" normalizeH="0" baseline="0" noProof="0">
                <a:ln>
                  <a:noFill/>
                </a:ln>
                <a:solidFill>
                  <a:srgbClr val="164B4F"/>
                </a:solidFill>
                <a:effectLst/>
                <a:uLnTx/>
                <a:uFillTx/>
                <a:latin typeface="Calibri" panose="020F0502020204030204" pitchFamily="34" charset="0"/>
                <a:ea typeface="+mn-ea"/>
                <a:cs typeface="Calibri" panose="020F0502020204030204" pitchFamily="34" charset="0"/>
              </a:rPr>
              <a:t>MAPOVÁNÍ TRAJEKTORIÍ PACIENTŮ ZA PÉČÍ</a:t>
            </a:r>
          </a:p>
        </p:txBody>
      </p:sp>
      <p:sp>
        <p:nvSpPr>
          <p:cNvPr id="31" name="TextovéPole 30">
            <a:extLst>
              <a:ext uri="{FF2B5EF4-FFF2-40B4-BE49-F238E27FC236}">
                <a16:creationId xmlns:a16="http://schemas.microsoft.com/office/drawing/2014/main" id="{A7FAF410-F9D0-4A8B-B536-E4C130AE671E}"/>
              </a:ext>
            </a:extLst>
          </p:cNvPr>
          <p:cNvSpPr txBox="1"/>
          <p:nvPr/>
        </p:nvSpPr>
        <p:spPr>
          <a:xfrm>
            <a:off x="9002465" y="831249"/>
            <a:ext cx="3029060" cy="1477328"/>
          </a:xfrm>
          <a:prstGeom prst="rect">
            <a:avLst/>
          </a:prstGeom>
          <a:noFill/>
        </p:spPr>
        <p:txBody>
          <a:bodyPr wrap="square" rtlCol="0">
            <a:spAutoFit/>
          </a:bodyPr>
          <a:lstStyle/>
          <a:p>
            <a:pPr marL="0" marR="0" lvl="0" indent="0" algn="l" defTabSz="1088543" rtl="0" eaLnBrk="1" fontAlgn="auto" latinLnBrk="0" hangingPunct="1">
              <a:lnSpc>
                <a:spcPct val="100000"/>
              </a:lnSpc>
              <a:spcBef>
                <a:spcPts val="0"/>
              </a:spcBef>
              <a:spcAft>
                <a:spcPts val="0"/>
              </a:spcAft>
              <a:buClrTx/>
              <a:buSzTx/>
              <a:buFontTx/>
              <a:buNone/>
              <a:tabLst/>
              <a:defRPr/>
            </a:pPr>
            <a:r>
              <a:rPr kumimoji="0" lang="cs-CZ" sz="9000" b="1" i="0" u="none" strike="noStrike" kern="1200" cap="none" spc="0" normalizeH="0" baseline="0" noProof="0">
                <a:ln>
                  <a:noFill/>
                </a:ln>
                <a:solidFill>
                  <a:prstClr val="black"/>
                </a:solidFill>
                <a:effectLst/>
                <a:uLnTx/>
                <a:uFillTx/>
                <a:latin typeface="Calibri" panose="020F0502020204030204"/>
                <a:ea typeface="+mn-ea"/>
                <a:cs typeface="+mn-cs"/>
              </a:rPr>
              <a:t>MPSV</a:t>
            </a:r>
          </a:p>
        </p:txBody>
      </p:sp>
      <p:sp>
        <p:nvSpPr>
          <p:cNvPr id="2" name="TextovéPole 1">
            <a:extLst>
              <a:ext uri="{FF2B5EF4-FFF2-40B4-BE49-F238E27FC236}">
                <a16:creationId xmlns:a16="http://schemas.microsoft.com/office/drawing/2014/main" id="{C491FAB0-4E1D-5261-7A92-E889391CB1BB}"/>
              </a:ext>
            </a:extLst>
          </p:cNvPr>
          <p:cNvSpPr txBox="1"/>
          <p:nvPr/>
        </p:nvSpPr>
        <p:spPr>
          <a:xfrm>
            <a:off x="2778205" y="2991253"/>
            <a:ext cx="6738254" cy="492443"/>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600" b="1" i="0" u="none" strike="noStrike" kern="1200" cap="none" spc="0" normalizeH="0" baseline="0" noProof="0">
                <a:ln>
                  <a:noFill/>
                </a:ln>
                <a:solidFill>
                  <a:prstClr val="black"/>
                </a:solidFill>
                <a:effectLst/>
                <a:uLnTx/>
                <a:uFillTx/>
                <a:latin typeface="Calibri" panose="020F0502020204030204"/>
                <a:ea typeface="+mn-ea"/>
                <a:cs typeface="+mn-cs"/>
              </a:rPr>
              <a:t>Data nová: sociální a sociálně zdravotní služby</a:t>
            </a:r>
          </a:p>
        </p:txBody>
      </p:sp>
    </p:spTree>
    <p:extLst>
      <p:ext uri="{BB962C8B-B14F-4D97-AF65-F5344CB8AC3E}">
        <p14:creationId xmlns:p14="http://schemas.microsoft.com/office/powerpoint/2010/main" val="203447561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C0312-99F3-3558-8240-52C687A29920}"/>
            </a:ext>
          </a:extLst>
        </p:cNvPr>
        <p:cNvGrpSpPr/>
        <p:nvPr/>
      </p:nvGrpSpPr>
      <p:grpSpPr>
        <a:xfrm>
          <a:off x="0" y="0"/>
          <a:ext cx="0" cy="0"/>
          <a:chOff x="0" y="0"/>
          <a:chExt cx="0" cy="0"/>
        </a:xfrm>
      </p:grpSpPr>
      <p:sp>
        <p:nvSpPr>
          <p:cNvPr id="2" name="Šipka: dolů 1">
            <a:extLst>
              <a:ext uri="{FF2B5EF4-FFF2-40B4-BE49-F238E27FC236}">
                <a16:creationId xmlns:a16="http://schemas.microsoft.com/office/drawing/2014/main" id="{5B5A9906-51AA-704A-7BF3-B2A5C1889C44}"/>
              </a:ext>
            </a:extLst>
          </p:cNvPr>
          <p:cNvSpPr/>
          <p:nvPr/>
        </p:nvSpPr>
        <p:spPr>
          <a:xfrm>
            <a:off x="5145231" y="5808520"/>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B3C5545B-84F8-4869-84AE-98143C867605}"/>
              </a:ext>
            </a:extLst>
          </p:cNvPr>
          <p:cNvSpPr txBox="1"/>
          <p:nvPr/>
        </p:nvSpPr>
        <p:spPr>
          <a:xfrm>
            <a:off x="4010364" y="516489"/>
            <a:ext cx="1742840"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9000" b="0" i="0" u="none" strike="noStrike" kern="1200" cap="none" spc="0" normalizeH="0" baseline="0" noProof="0">
                <a:ln>
                  <a:noFill/>
                </a:ln>
                <a:solidFill>
                  <a:srgbClr val="D71440"/>
                </a:solidFill>
                <a:effectLst/>
                <a:uLnTx/>
                <a:uFillTx/>
                <a:latin typeface="Arial Black" panose="020B0A04020102020204" pitchFamily="34" charset="0"/>
                <a:ea typeface="+mn-ea"/>
                <a:cs typeface="+mn-cs"/>
              </a:rPr>
              <a:t>4.</a:t>
            </a:r>
          </a:p>
        </p:txBody>
      </p:sp>
      <p:pic>
        <p:nvPicPr>
          <p:cNvPr id="6" name="Obrázek 5" descr="Obsah obrázku zbraň, kruh, šipka&#10;&#10;Popis byl vytvořen automaticky">
            <a:extLst>
              <a:ext uri="{FF2B5EF4-FFF2-40B4-BE49-F238E27FC236}">
                <a16:creationId xmlns:a16="http://schemas.microsoft.com/office/drawing/2014/main" id="{BF592FBA-C2EE-5133-F2F4-8CB3F94F327E}"/>
              </a:ext>
            </a:extLst>
          </p:cNvPr>
          <p:cNvPicPr>
            <a:picLocks noChangeAspect="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tretch>
            <a:fillRect/>
          </a:stretch>
        </p:blipFill>
        <p:spPr>
          <a:xfrm flipH="1">
            <a:off x="5753204" y="182639"/>
            <a:ext cx="1811178" cy="1811178"/>
          </a:xfrm>
          <a:prstGeom prst="rect">
            <a:avLst/>
          </a:prstGeom>
        </p:spPr>
      </p:pic>
      <p:sp>
        <p:nvSpPr>
          <p:cNvPr id="8" name="TextovéPole 7">
            <a:extLst>
              <a:ext uri="{FF2B5EF4-FFF2-40B4-BE49-F238E27FC236}">
                <a16:creationId xmlns:a16="http://schemas.microsoft.com/office/drawing/2014/main" id="{E772C9D0-2133-62B6-5ED6-7A37695AB095}"/>
              </a:ext>
            </a:extLst>
          </p:cNvPr>
          <p:cNvSpPr txBox="1"/>
          <p:nvPr/>
        </p:nvSpPr>
        <p:spPr>
          <a:xfrm>
            <a:off x="515657" y="2745294"/>
            <a:ext cx="11309197" cy="280076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Nezbytná postupná restrukturalizace lůžkového fondu, s respektem k měnícím se potřebám populace, optimalizace infrastruktury akutní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pitchFamily="34" charset="0"/>
                <a:ea typeface="+mn-ea"/>
                <a:cs typeface="Calibri" panose="020F0502020204030204" pitchFamily="34" charset="0"/>
              </a:rPr>
              <a:t>a dlouhodobé lůžkové péče </a:t>
            </a:r>
            <a:endParaRPr kumimoji="0" lang="cs-CZ" sz="4000" b="0" i="0" u="none" strike="noStrike" kern="1200" cap="none" spc="0" normalizeH="0" baseline="0" noProof="0">
              <a:ln>
                <a:noFill/>
              </a:ln>
              <a:solidFill>
                <a:srgbClr val="2E5980"/>
              </a:solidFill>
              <a:effectLst/>
              <a:uLnTx/>
              <a:uFillTx/>
              <a:latin typeface="Calibri" panose="020F0502020204030204"/>
              <a:ea typeface="+mn-ea"/>
              <a:cs typeface="+mn-cs"/>
            </a:endParaRPr>
          </a:p>
        </p:txBody>
      </p:sp>
      <p:sp>
        <p:nvSpPr>
          <p:cNvPr id="3" name="TextovéPole 2">
            <a:extLst>
              <a:ext uri="{FF2B5EF4-FFF2-40B4-BE49-F238E27FC236}">
                <a16:creationId xmlns:a16="http://schemas.microsoft.com/office/drawing/2014/main" id="{F750A19A-19DB-BC66-821D-8529559C6F58}"/>
              </a:ext>
            </a:extLst>
          </p:cNvPr>
          <p:cNvSpPr txBox="1"/>
          <p:nvPr/>
        </p:nvSpPr>
        <p:spPr>
          <a:xfrm rot="19784851">
            <a:off x="481619" y="792365"/>
            <a:ext cx="31812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600" b="1" i="1" u="none" strike="noStrike" kern="1200" cap="none" spc="0" normalizeH="0" baseline="0" noProof="0">
                <a:ln>
                  <a:noFill/>
                </a:ln>
                <a:solidFill>
                  <a:srgbClr val="D71440"/>
                </a:solidFill>
                <a:effectLst/>
                <a:uLnTx/>
                <a:uFillTx/>
                <a:latin typeface="Calibri" panose="020F0502020204030204"/>
                <a:ea typeface="+mn-ea"/>
                <a:cs typeface="+mn-cs"/>
              </a:rPr>
              <a:t>Priority a nutná opatření</a:t>
            </a:r>
          </a:p>
        </p:txBody>
      </p:sp>
      <p:pic>
        <p:nvPicPr>
          <p:cNvPr id="4" name="Picture 2">
            <a:extLst>
              <a:ext uri="{FF2B5EF4-FFF2-40B4-BE49-F238E27FC236}">
                <a16:creationId xmlns:a16="http://schemas.microsoft.com/office/drawing/2014/main" id="{2F9688F2-60A0-46A3-C612-2810AC16414A}"/>
              </a:ext>
            </a:extLst>
          </p:cNvPr>
          <p:cNvPicPr>
            <a:picLocks noChangeAspect="1"/>
          </p:cNvPicPr>
          <p:nvPr/>
        </p:nvPicPr>
        <p:blipFill>
          <a:blip r:embed="rId3"/>
          <a:stretch>
            <a:fillRect/>
          </a:stretch>
        </p:blipFill>
        <p:spPr>
          <a:xfrm>
            <a:off x="10220149" y="365383"/>
            <a:ext cx="1451723" cy="595593"/>
          </a:xfrm>
          <a:prstGeom prst="rect">
            <a:avLst/>
          </a:prstGeom>
        </p:spPr>
      </p:pic>
    </p:spTree>
    <p:extLst>
      <p:ext uri="{BB962C8B-B14F-4D97-AF65-F5344CB8AC3E}">
        <p14:creationId xmlns:p14="http://schemas.microsoft.com/office/powerpoint/2010/main" val="9802180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214084" y="2360799"/>
            <a:ext cx="11429296"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Vývoj porodnosti staví české porodnictví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i českou pediatrii před nelehký úkol </a:t>
            </a:r>
          </a:p>
        </p:txBody>
      </p:sp>
      <p:sp>
        <p:nvSpPr>
          <p:cNvPr id="4" name="TextovéPole 3">
            <a:extLst>
              <a:ext uri="{FF2B5EF4-FFF2-40B4-BE49-F238E27FC236}">
                <a16:creationId xmlns:a16="http://schemas.microsoft.com/office/drawing/2014/main" id="{5A5D6EED-1D76-2349-0781-D0915D86CF6E}"/>
              </a:ext>
            </a:extLst>
          </p:cNvPr>
          <p:cNvSpPr txBox="1"/>
          <p:nvPr/>
        </p:nvSpPr>
        <p:spPr>
          <a:xfrm>
            <a:off x="552893" y="438090"/>
            <a:ext cx="3721395" cy="615553"/>
          </a:xfrm>
          <a:prstGeom prst="rect">
            <a:avLst/>
          </a:prstGeom>
          <a:solidFill>
            <a:srgbClr val="C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prstClr val="white"/>
                </a:solidFill>
                <a:effectLst/>
                <a:uLnTx/>
                <a:uFillTx/>
                <a:latin typeface="Calibri" panose="020F0502020204030204"/>
                <a:ea typeface="+mn-ea"/>
                <a:cs typeface="+mn-cs"/>
              </a:rPr>
              <a:t>Co nás tedy čeká ? </a:t>
            </a:r>
          </a:p>
        </p:txBody>
      </p:sp>
      <p:sp>
        <p:nvSpPr>
          <p:cNvPr id="2" name="TextovéPole 1">
            <a:extLst>
              <a:ext uri="{FF2B5EF4-FFF2-40B4-BE49-F238E27FC236}">
                <a16:creationId xmlns:a16="http://schemas.microsoft.com/office/drawing/2014/main" id="{7E0C2E88-1999-558F-A2AD-9C1BB0A612D0}"/>
              </a:ext>
            </a:extLst>
          </p:cNvPr>
          <p:cNvSpPr txBox="1"/>
          <p:nvPr/>
        </p:nvSpPr>
        <p:spPr>
          <a:xfrm>
            <a:off x="2413590" y="1412831"/>
            <a:ext cx="7014117"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D71440"/>
                </a:solidFill>
                <a:effectLst/>
                <a:uLnTx/>
                <a:uFillTx/>
                <a:latin typeface="Calibri" panose="020F0502020204030204"/>
                <a:ea typeface="+mn-ea"/>
                <a:cs typeface="+mn-cs"/>
              </a:rPr>
              <a:t>….. a kdo bude mít nejtěžší úkoly?</a:t>
            </a:r>
          </a:p>
        </p:txBody>
      </p:sp>
      <p:sp>
        <p:nvSpPr>
          <p:cNvPr id="6" name="Šipka: dolů 5">
            <a:extLst>
              <a:ext uri="{FF2B5EF4-FFF2-40B4-BE49-F238E27FC236}">
                <a16:creationId xmlns:a16="http://schemas.microsoft.com/office/drawing/2014/main" id="{E5C49532-168B-DDB4-1DCE-73782242AE16}"/>
              </a:ext>
            </a:extLst>
          </p:cNvPr>
          <p:cNvSpPr/>
          <p:nvPr/>
        </p:nvSpPr>
        <p:spPr>
          <a:xfrm>
            <a:off x="5208870" y="4503140"/>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604166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80C6D9-01B8-DFF9-2DE1-5DF84692EDCE}"/>
            </a:ext>
          </a:extLst>
        </p:cNvPr>
        <p:cNvGrpSpPr/>
        <p:nvPr/>
      </p:nvGrpSpPr>
      <p:grpSpPr>
        <a:xfrm>
          <a:off x="0" y="0"/>
          <a:ext cx="0" cy="0"/>
          <a:chOff x="0" y="0"/>
          <a:chExt cx="0" cy="0"/>
        </a:xfrm>
      </p:grpSpPr>
      <p:sp>
        <p:nvSpPr>
          <p:cNvPr id="19" name="TextBox 6">
            <a:extLst>
              <a:ext uri="{FF2B5EF4-FFF2-40B4-BE49-F238E27FC236}">
                <a16:creationId xmlns:a16="http://schemas.microsoft.com/office/drawing/2014/main" id="{9055EA8A-DF24-A22C-86B8-0A5CCCCCD72B}"/>
              </a:ext>
            </a:extLst>
          </p:cNvPr>
          <p:cNvSpPr txBox="1"/>
          <p:nvPr>
            <p:custDataLst>
              <p:tags r:id="rId1"/>
            </p:custDataLst>
          </p:nvPr>
        </p:nvSpPr>
        <p:spPr>
          <a:xfrm>
            <a:off x="280972" y="543814"/>
            <a:ext cx="715695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Zdroj: ČSÚ -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hlinkClick r:id="rId4"/>
              </a:rPr>
              <a:t>Projekce obyvatelstva v krajích ČR - do roku 2080 | Produkty (gov.cz)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(Zveřejněno dne: 12. 12. 2024)</a:t>
            </a:r>
          </a:p>
        </p:txBody>
      </p:sp>
      <p:sp>
        <p:nvSpPr>
          <p:cNvPr id="21" name="TextovéPole 20">
            <a:extLst>
              <a:ext uri="{FF2B5EF4-FFF2-40B4-BE49-F238E27FC236}">
                <a16:creationId xmlns:a16="http://schemas.microsoft.com/office/drawing/2014/main" id="{5A37A667-BF57-2F05-187A-D88BDF4C7CC7}"/>
              </a:ext>
            </a:extLst>
          </p:cNvPr>
          <p:cNvSpPr txBox="1"/>
          <p:nvPr/>
        </p:nvSpPr>
        <p:spPr>
          <a:xfrm>
            <a:off x="5557683" y="1128833"/>
            <a:ext cx="6185806" cy="646331"/>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Podle Projekce obyvatelstva ČSÚ z roku 2024 klesne počet živě narozených v Libereckém kraji pod 4000 v roce 2053.</a:t>
            </a:r>
          </a:p>
        </p:txBody>
      </p:sp>
      <p:graphicFrame>
        <p:nvGraphicFramePr>
          <p:cNvPr id="23" name="Graf 22">
            <a:extLst>
              <a:ext uri="{FF2B5EF4-FFF2-40B4-BE49-F238E27FC236}">
                <a16:creationId xmlns:a16="http://schemas.microsoft.com/office/drawing/2014/main" id="{98F20E2C-D2EF-E9C7-7A50-E2ACF92E5936}"/>
              </a:ext>
            </a:extLst>
          </p:cNvPr>
          <p:cNvGraphicFramePr/>
          <p:nvPr/>
        </p:nvGraphicFramePr>
        <p:xfrm>
          <a:off x="346289" y="1636966"/>
          <a:ext cx="11499421" cy="5180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TextovéPole 23">
            <a:extLst>
              <a:ext uri="{FF2B5EF4-FFF2-40B4-BE49-F238E27FC236}">
                <a16:creationId xmlns:a16="http://schemas.microsoft.com/office/drawing/2014/main" id="{D2D1176A-EEEF-8A1B-E8DD-F1BB537D6888}"/>
              </a:ext>
            </a:extLst>
          </p:cNvPr>
          <p:cNvSpPr txBox="1"/>
          <p:nvPr/>
        </p:nvSpPr>
        <p:spPr>
          <a:xfrm>
            <a:off x="10246554" y="3553017"/>
            <a:ext cx="14969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rPr>
              <a:t>3 000 narozených</a:t>
            </a:r>
          </a:p>
        </p:txBody>
      </p:sp>
      <p:sp>
        <p:nvSpPr>
          <p:cNvPr id="2" name="Nadpis 1">
            <a:extLst>
              <a:ext uri="{FF2B5EF4-FFF2-40B4-BE49-F238E27FC236}">
                <a16:creationId xmlns:a16="http://schemas.microsoft.com/office/drawing/2014/main" id="{D4C64EC2-4F81-E5C2-8561-7B0D55C25DD3}"/>
              </a:ext>
            </a:extLst>
          </p:cNvPr>
          <p:cNvSpPr>
            <a:spLocks noGrp="1"/>
          </p:cNvSpPr>
          <p:nvPr>
            <p:ph type="title"/>
          </p:nvPr>
        </p:nvSpPr>
        <p:spPr>
          <a:xfrm>
            <a:off x="272590" y="160258"/>
            <a:ext cx="11386173" cy="538364"/>
          </a:xfrm>
        </p:spPr>
        <p:txBody>
          <a:bodyPr/>
          <a:lstStyle/>
          <a:p>
            <a:r>
              <a:rPr lang="cs-CZ" noProof="0" dirty="0">
                <a:solidFill>
                  <a:srgbClr val="002060"/>
                </a:solidFill>
              </a:rPr>
              <a:t>Počet živě narozených v LBK a predikované počty od roku 2025 do roku 2070</a:t>
            </a:r>
            <a:br>
              <a:rPr lang="cs-CZ" noProof="0" dirty="0">
                <a:solidFill>
                  <a:srgbClr val="002060"/>
                </a:solidFill>
              </a:rPr>
            </a:br>
            <a:endParaRPr lang="cs-CZ" dirty="0">
              <a:solidFill>
                <a:srgbClr val="002060"/>
              </a:solidFill>
            </a:endParaRPr>
          </a:p>
        </p:txBody>
      </p:sp>
    </p:spTree>
    <p:extLst>
      <p:ext uri="{BB962C8B-B14F-4D97-AF65-F5344CB8AC3E}">
        <p14:creationId xmlns:p14="http://schemas.microsoft.com/office/powerpoint/2010/main" val="138431726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6BEA32-8DDF-34BE-C3A6-7A610AF9C2F3}"/>
            </a:ext>
          </a:extLst>
        </p:cNvPr>
        <p:cNvGrpSpPr/>
        <p:nvPr/>
      </p:nvGrpSpPr>
      <p:grpSpPr>
        <a:xfrm>
          <a:off x="0" y="0"/>
          <a:ext cx="0" cy="0"/>
          <a:chOff x="0" y="0"/>
          <a:chExt cx="0" cy="0"/>
        </a:xfrm>
      </p:grpSpPr>
      <p:sp>
        <p:nvSpPr>
          <p:cNvPr id="3" name="Obdélník 2">
            <a:extLst>
              <a:ext uri="{FF2B5EF4-FFF2-40B4-BE49-F238E27FC236}">
                <a16:creationId xmlns:a16="http://schemas.microsoft.com/office/drawing/2014/main" id="{605BC3CB-5C14-A1B2-6427-58C206959673}"/>
              </a:ext>
            </a:extLst>
          </p:cNvPr>
          <p:cNvSpPr/>
          <p:nvPr>
            <p:custDataLst>
              <p:tags r:id="rId1"/>
            </p:custDataLst>
          </p:nvPr>
        </p:nvSpPr>
        <p:spPr>
          <a:xfrm>
            <a:off x="288000" y="6161103"/>
            <a:ext cx="11542907" cy="38297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Obdélník 3">
            <a:extLst>
              <a:ext uri="{FF2B5EF4-FFF2-40B4-BE49-F238E27FC236}">
                <a16:creationId xmlns:a16="http://schemas.microsoft.com/office/drawing/2014/main" id="{9745BEFE-BE66-4594-0956-32513DFB966A}"/>
              </a:ext>
            </a:extLst>
          </p:cNvPr>
          <p:cNvSpPr/>
          <p:nvPr>
            <p:custDataLst>
              <p:tags r:id="rId2"/>
            </p:custDataLst>
          </p:nvPr>
        </p:nvSpPr>
        <p:spPr>
          <a:xfrm>
            <a:off x="102694" y="2525399"/>
            <a:ext cx="4878529" cy="261050"/>
          </a:xfrm>
          <a:prstGeom prst="rect">
            <a:avLst/>
          </a:prstGeom>
          <a:noFill/>
          <a:ln w="38100">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3">
            <a:extLst>
              <a:ext uri="{FF2B5EF4-FFF2-40B4-BE49-F238E27FC236}">
                <a16:creationId xmlns:a16="http://schemas.microsoft.com/office/drawing/2014/main" id="{87C4F55F-4300-6669-DC0A-F1F240047C4D}"/>
              </a:ext>
            </a:extLst>
          </p:cNvPr>
          <p:cNvSpPr txBox="1">
            <a:spLocks/>
          </p:cNvSpPr>
          <p:nvPr>
            <p:custDataLst>
              <p:tags r:id="rId3"/>
            </p:custDataLst>
          </p:nvPr>
        </p:nvSpPr>
        <p:spPr>
          <a:xfrm>
            <a:off x="272591" y="160258"/>
            <a:ext cx="10515600" cy="5383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Průměrný</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věk</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matky</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při</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narození</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dítěte</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srovnání</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regionů</a:t>
            </a:r>
            <a:r>
              <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2600" b="1" i="0" u="none" strike="noStrike" kern="1200" cap="none" spc="0" normalizeH="0" baseline="0" noProof="0" err="1">
                <a:ln>
                  <a:noFill/>
                </a:ln>
                <a:solidFill>
                  <a:srgbClr val="002060"/>
                </a:solidFill>
                <a:effectLst/>
                <a:uLnTx/>
                <a:uFillTx/>
                <a:latin typeface="Calibri" panose="020F0502020204030204" pitchFamily="34" charset="0"/>
                <a:ea typeface="+mn-ea"/>
                <a:cs typeface="Calibri" panose="020F0502020204030204" pitchFamily="34" charset="0"/>
              </a:rPr>
              <a:t>ČR</a:t>
            </a:r>
            <a:endParaRPr kumimoji="0" lang="en-US" sz="2600" b="1" i="0" u="none" strike="noStrike" kern="1200" cap="none" spc="0" normalizeH="0" baseline="0" noProof="0">
              <a:ln>
                <a:noFill/>
              </a:ln>
              <a:solidFill>
                <a:srgbClr val="002060"/>
              </a:solidFill>
              <a:effectLst/>
              <a:uLnTx/>
              <a:uFillTx/>
              <a:latin typeface="Calibri" panose="020F0502020204030204" pitchFamily="34" charset="0"/>
              <a:ea typeface="+mn-ea"/>
              <a:cs typeface="Calibri" panose="020F0502020204030204" pitchFamily="34" charset="0"/>
            </a:endParaRPr>
          </a:p>
        </p:txBody>
      </p:sp>
      <p:sp>
        <p:nvSpPr>
          <p:cNvPr id="8" name="TextBox 7">
            <a:extLst>
              <a:ext uri="{FF2B5EF4-FFF2-40B4-BE49-F238E27FC236}">
                <a16:creationId xmlns:a16="http://schemas.microsoft.com/office/drawing/2014/main" id="{DCC8CD54-83DC-8112-22C0-43FEA6AB18D2}"/>
              </a:ext>
            </a:extLst>
          </p:cNvPr>
          <p:cNvSpPr txBox="1"/>
          <p:nvPr>
            <p:custDataLst>
              <p:tags r:id="rId4"/>
            </p:custDataLst>
          </p:nvPr>
        </p:nvSpPr>
        <p:spPr>
          <a:xfrm>
            <a:off x="558813" y="1058057"/>
            <a:ext cx="2349818" cy="389154"/>
          </a:xfrm>
          <a:prstGeom prst="rect">
            <a:avLst/>
          </a:prstGeom>
          <a:noFill/>
          <a:ln>
            <a:noFill/>
          </a:ln>
        </p:spPr>
        <p:txBody>
          <a:bodyPr wrap="none" rtlCol="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black"/>
                </a:solidFill>
                <a:effectLst/>
                <a:uLnTx/>
                <a:uFillTx/>
                <a:latin typeface="Calibri" panose="020F0502020204030204"/>
                <a:ea typeface="+mn-ea"/>
                <a:cs typeface="+mn-cs"/>
              </a:rPr>
              <a:t>Průměrný věk rodičky v roce 2024</a:t>
            </a:r>
            <a:endParaRPr kumimoji="0" lang="en-US"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9" name="Graf 8">
            <a:extLst>
              <a:ext uri="{FF2B5EF4-FFF2-40B4-BE49-F238E27FC236}">
                <a16:creationId xmlns:a16="http://schemas.microsoft.com/office/drawing/2014/main" id="{F8BAB4E7-8BFF-3488-6982-3AAF521043D1}"/>
              </a:ext>
            </a:extLst>
          </p:cNvPr>
          <p:cNvGraphicFramePr/>
          <p:nvPr>
            <p:custDataLst>
              <p:tags r:id="rId5"/>
            </p:custDataLst>
          </p:nvPr>
        </p:nvGraphicFramePr>
        <p:xfrm>
          <a:off x="21300" y="1447212"/>
          <a:ext cx="6058367" cy="4321756"/>
        </p:xfrm>
        <a:graphic>
          <a:graphicData uri="http://schemas.openxmlformats.org/drawingml/2006/chart">
            <c:chart xmlns:c="http://schemas.openxmlformats.org/drawingml/2006/chart" xmlns:r="http://schemas.openxmlformats.org/officeDocument/2006/relationships" r:id="rId13"/>
          </a:graphicData>
        </a:graphic>
      </p:graphicFrame>
      <p:sp>
        <p:nvSpPr>
          <p:cNvPr id="10" name="Obdélník 9">
            <a:extLst>
              <a:ext uri="{FF2B5EF4-FFF2-40B4-BE49-F238E27FC236}">
                <a16:creationId xmlns:a16="http://schemas.microsoft.com/office/drawing/2014/main" id="{986937D2-170C-F17E-A1C4-7AB42A99F9F1}"/>
              </a:ext>
            </a:extLst>
          </p:cNvPr>
          <p:cNvSpPr/>
          <p:nvPr>
            <p:custDataLst>
              <p:tags r:id="rId6"/>
            </p:custDataLst>
          </p:nvPr>
        </p:nvSpPr>
        <p:spPr>
          <a:xfrm>
            <a:off x="288000" y="5768969"/>
            <a:ext cx="11769399"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Průměrný věk matek v ČR dlouhodobě narůstá, v roce 2024 dosahoval hodnoty 31,2 let, průměrný věk při prvním porodu je 29,7 let. Tato průměrná hodnota má však významnou variabilitu a zejména ve velkých městech přesahuje i hodnotu 32–33 let. Kromě rizik, která sebou tento vývoj nese pro zdraví matek a dětí, má daný vývoj významné demografické konsekvence. V důsledku odkládaných prvních porodů do vyššího věku matky a v důsledku poklesu porodnosti v období před a na přelomu tisíciletí klesl v ČR počet žen ve věkových kohortách 10–20 let. </a:t>
            </a:r>
          </a:p>
        </p:txBody>
      </p:sp>
      <p:cxnSp>
        <p:nvCxnSpPr>
          <p:cNvPr id="11" name="Přímá spojnice 10">
            <a:extLst>
              <a:ext uri="{FF2B5EF4-FFF2-40B4-BE49-F238E27FC236}">
                <a16:creationId xmlns:a16="http://schemas.microsoft.com/office/drawing/2014/main" id="{A73AB332-8FA1-4857-1E05-7616617799F0}"/>
              </a:ext>
            </a:extLst>
          </p:cNvPr>
          <p:cNvCxnSpPr>
            <a:cxnSpLocks/>
          </p:cNvCxnSpPr>
          <p:nvPr/>
        </p:nvCxnSpPr>
        <p:spPr>
          <a:xfrm>
            <a:off x="6306537" y="1755193"/>
            <a:ext cx="549156" cy="0"/>
          </a:xfrm>
          <a:prstGeom prst="line">
            <a:avLst/>
          </a:prstGeom>
          <a:ln w="28575">
            <a:solidFill>
              <a:srgbClr val="D71440"/>
            </a:solidFill>
            <a:prstDash val="dash"/>
          </a:ln>
        </p:spPr>
        <p:style>
          <a:lnRef idx="1">
            <a:schemeClr val="accent1"/>
          </a:lnRef>
          <a:fillRef idx="0">
            <a:schemeClr val="accent1"/>
          </a:fillRef>
          <a:effectRef idx="0">
            <a:schemeClr val="accent1"/>
          </a:effectRef>
          <a:fontRef idx="minor">
            <a:schemeClr val="tx1"/>
          </a:fontRef>
        </p:style>
      </p:cxnSp>
      <p:sp>
        <p:nvSpPr>
          <p:cNvPr id="12" name="TextBox 6">
            <a:extLst>
              <a:ext uri="{FF2B5EF4-FFF2-40B4-BE49-F238E27FC236}">
                <a16:creationId xmlns:a16="http://schemas.microsoft.com/office/drawing/2014/main" id="{275DCEC8-6C3A-0AAA-3684-A43579F802C9}"/>
              </a:ext>
            </a:extLst>
          </p:cNvPr>
          <p:cNvSpPr txBox="1"/>
          <p:nvPr/>
        </p:nvSpPr>
        <p:spPr>
          <a:xfrm>
            <a:off x="6931888" y="1600532"/>
            <a:ext cx="135210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Průměrný věk v ČR</a:t>
            </a: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3" name="Přímá spojnice 12">
            <a:extLst>
              <a:ext uri="{FF2B5EF4-FFF2-40B4-BE49-F238E27FC236}">
                <a16:creationId xmlns:a16="http://schemas.microsoft.com/office/drawing/2014/main" id="{43361F63-251F-277F-E640-4C25E2E565BB}"/>
              </a:ext>
            </a:extLst>
          </p:cNvPr>
          <p:cNvCxnSpPr>
            <a:cxnSpLocks/>
          </p:cNvCxnSpPr>
          <p:nvPr/>
        </p:nvCxnSpPr>
        <p:spPr>
          <a:xfrm>
            <a:off x="8908448" y="1755193"/>
            <a:ext cx="549156" cy="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4" name="TextBox 6">
            <a:extLst>
              <a:ext uri="{FF2B5EF4-FFF2-40B4-BE49-F238E27FC236}">
                <a16:creationId xmlns:a16="http://schemas.microsoft.com/office/drawing/2014/main" id="{D44AF5D0-D64A-6244-5048-DDBC97DFACA2}"/>
              </a:ext>
            </a:extLst>
          </p:cNvPr>
          <p:cNvSpPr txBox="1"/>
          <p:nvPr/>
        </p:nvSpPr>
        <p:spPr>
          <a:xfrm>
            <a:off x="9533105" y="1632233"/>
            <a:ext cx="188628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Věk při </a:t>
            </a:r>
            <a:r>
              <a:rPr kumimoji="0" lang="cs-CZ" sz="1200" b="0" i="0" u="sng" strike="noStrike" kern="1200" cap="none" spc="0" normalizeH="0" baseline="0" noProof="0">
                <a:ln>
                  <a:noFill/>
                </a:ln>
                <a:solidFill>
                  <a:prstClr val="black"/>
                </a:solidFill>
                <a:effectLst/>
                <a:uLnTx/>
                <a:uFillTx/>
                <a:latin typeface="Calibri" panose="020F0502020204030204"/>
                <a:ea typeface="+mn-ea"/>
                <a:cs typeface="+mn-cs"/>
              </a:rPr>
              <a:t>prvním</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porodu v ČR</a:t>
            </a: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5" name="Přímá spojnice 14">
            <a:extLst>
              <a:ext uri="{FF2B5EF4-FFF2-40B4-BE49-F238E27FC236}">
                <a16:creationId xmlns:a16="http://schemas.microsoft.com/office/drawing/2014/main" id="{FAF73A57-6675-2132-7A42-8549E509409C}"/>
              </a:ext>
            </a:extLst>
          </p:cNvPr>
          <p:cNvCxnSpPr/>
          <p:nvPr/>
        </p:nvCxnSpPr>
        <p:spPr>
          <a:xfrm>
            <a:off x="6297012" y="1547554"/>
            <a:ext cx="549156"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Přímá spojnice 15">
            <a:extLst>
              <a:ext uri="{FF2B5EF4-FFF2-40B4-BE49-F238E27FC236}">
                <a16:creationId xmlns:a16="http://schemas.microsoft.com/office/drawing/2014/main" id="{9AB8D449-B037-98C2-1CF0-0B11D3ED8AE6}"/>
              </a:ext>
            </a:extLst>
          </p:cNvPr>
          <p:cNvCxnSpPr/>
          <p:nvPr/>
        </p:nvCxnSpPr>
        <p:spPr>
          <a:xfrm>
            <a:off x="8898923" y="1542704"/>
            <a:ext cx="5491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6">
            <a:extLst>
              <a:ext uri="{FF2B5EF4-FFF2-40B4-BE49-F238E27FC236}">
                <a16:creationId xmlns:a16="http://schemas.microsoft.com/office/drawing/2014/main" id="{7A14D56F-EDA6-0248-7BEC-540E4608ADD1}"/>
              </a:ext>
            </a:extLst>
          </p:cNvPr>
          <p:cNvSpPr txBox="1"/>
          <p:nvPr>
            <p:custDataLst>
              <p:tags r:id="rId7"/>
            </p:custDataLst>
          </p:nvPr>
        </p:nvSpPr>
        <p:spPr>
          <a:xfrm>
            <a:off x="6931266" y="1388364"/>
            <a:ext cx="141461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Průměrný věk v LBK</a:t>
            </a: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6">
            <a:extLst>
              <a:ext uri="{FF2B5EF4-FFF2-40B4-BE49-F238E27FC236}">
                <a16:creationId xmlns:a16="http://schemas.microsoft.com/office/drawing/2014/main" id="{986F6EA0-2E1F-FA01-5376-D4CD3EF285B4}"/>
              </a:ext>
            </a:extLst>
          </p:cNvPr>
          <p:cNvSpPr txBox="1"/>
          <p:nvPr>
            <p:custDataLst>
              <p:tags r:id="rId8"/>
            </p:custDataLst>
          </p:nvPr>
        </p:nvSpPr>
        <p:spPr>
          <a:xfrm>
            <a:off x="9532663" y="1390881"/>
            <a:ext cx="19488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Věk při </a:t>
            </a:r>
            <a:r>
              <a:rPr kumimoji="0" lang="cs-CZ" sz="1200" b="0" i="0" u="sng" strike="noStrike" kern="1200" cap="none" spc="0" normalizeH="0" baseline="0" noProof="0">
                <a:ln>
                  <a:noFill/>
                </a:ln>
                <a:solidFill>
                  <a:prstClr val="black"/>
                </a:solidFill>
                <a:effectLst/>
                <a:uLnTx/>
                <a:uFillTx/>
                <a:latin typeface="Calibri" panose="020F0502020204030204"/>
                <a:ea typeface="+mn-ea"/>
                <a:cs typeface="+mn-cs"/>
              </a:rPr>
              <a:t>prvním</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 porodu v LBK</a:t>
            </a: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19" name="Graf 18">
            <a:extLst>
              <a:ext uri="{FF2B5EF4-FFF2-40B4-BE49-F238E27FC236}">
                <a16:creationId xmlns:a16="http://schemas.microsoft.com/office/drawing/2014/main" id="{5F88CF1F-629E-44D1-2727-A3117453F8A9}"/>
              </a:ext>
            </a:extLst>
          </p:cNvPr>
          <p:cNvGraphicFramePr/>
          <p:nvPr>
            <p:custDataLst>
              <p:tags r:id="rId9"/>
            </p:custDataLst>
          </p:nvPr>
        </p:nvGraphicFramePr>
        <p:xfrm>
          <a:off x="5046316" y="1715153"/>
          <a:ext cx="7124383" cy="3940595"/>
        </p:xfrm>
        <a:graphic>
          <a:graphicData uri="http://schemas.openxmlformats.org/drawingml/2006/chart">
            <c:chart xmlns:c="http://schemas.openxmlformats.org/drawingml/2006/chart" xmlns:r="http://schemas.openxmlformats.org/officeDocument/2006/relationships" r:id="rId14"/>
          </a:graphicData>
        </a:graphic>
      </p:graphicFrame>
      <p:sp>
        <p:nvSpPr>
          <p:cNvPr id="20" name="Text Box 64">
            <a:extLst>
              <a:ext uri="{FF2B5EF4-FFF2-40B4-BE49-F238E27FC236}">
                <a16:creationId xmlns:a16="http://schemas.microsoft.com/office/drawing/2014/main" id="{01123D7C-3578-CCB3-0EF7-1AD0AAF0D845}"/>
              </a:ext>
            </a:extLst>
          </p:cNvPr>
          <p:cNvSpPr txBox="1">
            <a:spLocks noChangeArrowheads="1"/>
          </p:cNvSpPr>
          <p:nvPr/>
        </p:nvSpPr>
        <p:spPr bwMode="auto">
          <a:xfrm>
            <a:off x="6581359" y="1058752"/>
            <a:ext cx="45435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8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Průměrný věk matky při narození dítěte</a:t>
            </a:r>
          </a:p>
        </p:txBody>
      </p:sp>
      <p:sp>
        <p:nvSpPr>
          <p:cNvPr id="22" name="TextBox 6">
            <a:extLst>
              <a:ext uri="{FF2B5EF4-FFF2-40B4-BE49-F238E27FC236}">
                <a16:creationId xmlns:a16="http://schemas.microsoft.com/office/drawing/2014/main" id="{5EC9C260-EA0F-8EF6-36F3-78E670AD1831}"/>
              </a:ext>
            </a:extLst>
          </p:cNvPr>
          <p:cNvSpPr txBox="1"/>
          <p:nvPr>
            <p:custDataLst>
              <p:tags r:id="rId10"/>
            </p:custDataLst>
          </p:nvPr>
        </p:nvSpPr>
        <p:spPr>
          <a:xfrm>
            <a:off x="288000" y="540000"/>
            <a:ext cx="136062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ČSÚ - </a:t>
            </a:r>
            <a:r>
              <a:rPr kumimoji="0" lang="cs-CZ" sz="1200" b="0" i="0" u="none" strike="noStrike" kern="1200" cap="none" spc="0" normalizeH="0" baseline="0" noProof="0" err="1">
                <a:ln>
                  <a:noFill/>
                </a:ln>
                <a:solidFill>
                  <a:prstClr val="black"/>
                </a:solidFill>
                <a:effectLst/>
                <a:uLnTx/>
                <a:uFillTx/>
                <a:latin typeface="Calibri" panose="020F0502020204030204"/>
                <a:ea typeface="+mn-ea"/>
                <a:cs typeface="+mn-cs"/>
              </a:rPr>
              <a:t>ISDEM</a:t>
            </a: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07550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C9FCE1-6F05-4080-4BE8-F3F8D83FFB02}"/>
            </a:ext>
          </a:extLst>
        </p:cNvPr>
        <p:cNvGrpSpPr/>
        <p:nvPr/>
      </p:nvGrpSpPr>
      <p:grpSpPr>
        <a:xfrm>
          <a:off x="0" y="0"/>
          <a:ext cx="0" cy="0"/>
          <a:chOff x="0" y="0"/>
          <a:chExt cx="0" cy="0"/>
        </a:xfrm>
      </p:grpSpPr>
      <p:sp>
        <p:nvSpPr>
          <p:cNvPr id="3" name="Obdélník 2">
            <a:extLst>
              <a:ext uri="{FF2B5EF4-FFF2-40B4-BE49-F238E27FC236}">
                <a16:creationId xmlns:a16="http://schemas.microsoft.com/office/drawing/2014/main" id="{0D140695-BBE9-2167-7860-BB05DAD17723}"/>
              </a:ext>
            </a:extLst>
          </p:cNvPr>
          <p:cNvSpPr/>
          <p:nvPr/>
        </p:nvSpPr>
        <p:spPr>
          <a:xfrm>
            <a:off x="1548261" y="6106946"/>
            <a:ext cx="10643739" cy="7281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Obrázek 1" descr="Obsah obrázku text, mapa&#10;&#10;Obsah vygenerovaný umělou inteligencí může být nesprávný.">
            <a:extLst>
              <a:ext uri="{FF2B5EF4-FFF2-40B4-BE49-F238E27FC236}">
                <a16:creationId xmlns:a16="http://schemas.microsoft.com/office/drawing/2014/main" id="{ADC0794B-E7F7-6CF2-DCA4-63A1BEA4D75F}"/>
              </a:ext>
            </a:extLst>
          </p:cNvPr>
          <p:cNvPicPr>
            <a:picLocks noChangeAspect="1"/>
          </p:cNvPicPr>
          <p:nvPr/>
        </p:nvPicPr>
        <p:blipFill>
          <a:blip r:embed="rId3">
            <a:extLst>
              <a:ext uri="{28A0092B-C50C-407E-A947-70E740481C1C}">
                <a14:useLocalDpi xmlns:a14="http://schemas.microsoft.com/office/drawing/2010/main" val="0"/>
              </a:ext>
            </a:extLst>
          </a:blip>
          <a:srcRect t="10802"/>
          <a:stretch/>
        </p:blipFill>
        <p:spPr>
          <a:xfrm>
            <a:off x="46458" y="913477"/>
            <a:ext cx="8450560" cy="5267426"/>
          </a:xfrm>
          <a:prstGeom prst="rect">
            <a:avLst/>
          </a:prstGeom>
        </p:spPr>
      </p:pic>
      <p:sp>
        <p:nvSpPr>
          <p:cNvPr id="14" name="TextovéPole 13">
            <a:extLst>
              <a:ext uri="{FF2B5EF4-FFF2-40B4-BE49-F238E27FC236}">
                <a16:creationId xmlns:a16="http://schemas.microsoft.com/office/drawing/2014/main" id="{937A90CE-B533-6182-0E04-A85A4719319D}"/>
              </a:ext>
            </a:extLst>
          </p:cNvPr>
          <p:cNvSpPr txBox="1"/>
          <p:nvPr/>
        </p:nvSpPr>
        <p:spPr>
          <a:xfrm>
            <a:off x="8146658" y="921019"/>
            <a:ext cx="3714662" cy="1600438"/>
          </a:xfrm>
          <a:prstGeom prst="rect">
            <a:avLst/>
          </a:prstGeom>
          <a:noFill/>
        </p:spPr>
        <p:txBody>
          <a:bodyPr wrap="squar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70C0"/>
                </a:solidFill>
                <a:effectLst/>
                <a:uLnTx/>
                <a:uFillTx/>
                <a:latin typeface="Calibri" panose="020F0502020204030204"/>
                <a:ea typeface="+mn-ea"/>
                <a:cs typeface="+mn-cs"/>
              </a:rPr>
              <a:t>Perinatologické centrum intenzivní péče (PCIP):</a:t>
            </a:r>
            <a:endParaRPr kumimoji="0" lang="cs-CZ" sz="1400" b="1" i="0" u="none" strike="noStrike" kern="1200" cap="none" spc="0" normalizeH="0" baseline="0" noProof="0">
              <a:ln>
                <a:noFill/>
              </a:ln>
              <a:solidFill>
                <a:srgbClr val="0070C0"/>
              </a:solidFill>
              <a:effectLst/>
              <a:uLnTx/>
              <a:uFillTx/>
              <a:latin typeface="Calibri" panose="020F0502020204030204" pitchFamily="34" charset="0"/>
              <a:ea typeface="+mn-ea"/>
              <a:cs typeface="+mn-cs"/>
            </a:endParaRPr>
          </a:p>
          <a:p>
            <a:pPr marL="342900" marR="0" lvl="0" indent="-342900" algn="l" defTabSz="914400" rtl="0" eaLnBrk="1" fontAlgn="b" latinLnBrk="0" hangingPunct="1">
              <a:lnSpc>
                <a:spcPct val="100000"/>
              </a:lnSpc>
              <a:spcBef>
                <a:spcPts val="0"/>
              </a:spcBef>
              <a:spcAft>
                <a:spcPts val="0"/>
              </a:spcAft>
              <a:buClrTx/>
              <a:buSzTx/>
              <a:buFontTx/>
              <a:buAutoNum type="arabicPeriod"/>
              <a:tabLst/>
              <a:defRPr/>
            </a:pPr>
            <a:r>
              <a:rPr kumimoji="0" lang="pl-PL" sz="1400" b="1" i="0" u="none" strike="noStrike" kern="1200" cap="none" spc="0" normalizeH="0" baseline="0" noProof="0">
                <a:ln>
                  <a:noFill/>
                </a:ln>
                <a:solidFill>
                  <a:srgbClr val="0070C0"/>
                </a:solidFill>
                <a:effectLst/>
                <a:uLnTx/>
                <a:uFillTx/>
                <a:latin typeface="Calibri" panose="020F0502020204030204"/>
                <a:ea typeface="+mn-ea"/>
                <a:cs typeface="+mn-cs"/>
              </a:rPr>
              <a:t>Krajská nemocnice Liberec, a.s.</a:t>
            </a:r>
          </a:p>
          <a:p>
            <a:pPr marL="0" marR="0" lvl="0" indent="0" algn="l" defTabSz="914400" rtl="0" eaLnBrk="1" fontAlgn="b" latinLnBrk="0" hangingPunct="1">
              <a:lnSpc>
                <a:spcPct val="100000"/>
              </a:lnSpc>
              <a:spcBef>
                <a:spcPts val="0"/>
              </a:spcBef>
              <a:spcAft>
                <a:spcPts val="0"/>
              </a:spcAft>
              <a:buClrTx/>
              <a:buSzTx/>
              <a:buFontTx/>
              <a:buNone/>
              <a:tabLst/>
              <a:defRPr/>
            </a:pPr>
            <a:endParaRPr kumimoji="0" lang="cs-CZ" sz="1400" b="1" i="0" u="none" strike="noStrike" kern="1200" cap="none" spc="0" normalizeH="0" baseline="0" noProof="0">
              <a:ln>
                <a:noFill/>
              </a:ln>
              <a:solidFill>
                <a:srgbClr val="0B73B5"/>
              </a:solidFill>
              <a:effectLst/>
              <a:uLnTx/>
              <a:uFillTx/>
              <a:latin typeface="Calibri" panose="020F0502020204030204" pitchFamily="34" charset="0"/>
              <a:ea typeface="+mn-ea"/>
              <a:cs typeface="+mn-cs"/>
            </a:endParaRP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Porodnice základní úrovně:</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2. Nemocnice Jablonec nad Nisou, </a:t>
            </a:r>
            <a:r>
              <a:rPr kumimoji="0" lang="cs-CZ" sz="1400" b="1" i="0" u="none" strike="noStrike" kern="1200" cap="none" spc="0" normalizeH="0" baseline="0" noProof="0" err="1">
                <a:ln>
                  <a:noFill/>
                </a:ln>
                <a:solidFill>
                  <a:prstClr val="black"/>
                </a:solidFill>
                <a:effectLst/>
                <a:uLnTx/>
                <a:uFillTx/>
                <a:latin typeface="Calibri" panose="020F0502020204030204" pitchFamily="34" charset="0"/>
                <a:ea typeface="+mn-ea"/>
                <a:cs typeface="+mn-cs"/>
              </a:rPr>
              <a:t>p.o</a:t>
            </a: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3. </a:t>
            </a:r>
            <a:r>
              <a:rPr kumimoji="0" lang="cs-CZ" sz="1400" b="1" i="0" u="none" strike="noStrike" kern="1200" cap="none" spc="0" normalizeH="0" baseline="0" noProof="0" err="1">
                <a:ln>
                  <a:noFill/>
                </a:ln>
                <a:solidFill>
                  <a:prstClr val="black"/>
                </a:solidFill>
                <a:effectLst/>
                <a:uLnTx/>
                <a:uFillTx/>
                <a:latin typeface="Calibri" panose="020F0502020204030204" pitchFamily="34" charset="0"/>
                <a:ea typeface="+mn-ea"/>
                <a:cs typeface="+mn-cs"/>
              </a:rPr>
              <a:t>MMN</a:t>
            </a: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 a.s., Nemocnice Jilemnice</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4. Nemocnice s poliklinikou Česká Lípa, a.s.</a:t>
            </a:r>
          </a:p>
        </p:txBody>
      </p:sp>
      <p:sp>
        <p:nvSpPr>
          <p:cNvPr id="16" name="TextovéPole 15">
            <a:extLst>
              <a:ext uri="{FF2B5EF4-FFF2-40B4-BE49-F238E27FC236}">
                <a16:creationId xmlns:a16="http://schemas.microsoft.com/office/drawing/2014/main" id="{13CC5CBA-B568-46BC-D3F5-914BF1BC8FCA}"/>
              </a:ext>
            </a:extLst>
          </p:cNvPr>
          <p:cNvSpPr txBox="1"/>
          <p:nvPr/>
        </p:nvSpPr>
        <p:spPr>
          <a:xfrm>
            <a:off x="3820520" y="1383501"/>
            <a:ext cx="27603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srgbClr val="0070C0"/>
                </a:solidFill>
                <a:effectLst/>
                <a:uLnTx/>
                <a:uFillTx/>
                <a:latin typeface="Calibri" panose="020F0502020204030204"/>
                <a:ea typeface="+mn-ea"/>
                <a:cs typeface="+mn-cs"/>
              </a:rPr>
              <a:t>1</a:t>
            </a:r>
          </a:p>
        </p:txBody>
      </p:sp>
      <p:sp>
        <p:nvSpPr>
          <p:cNvPr id="18" name="TextovéPole 17">
            <a:extLst>
              <a:ext uri="{FF2B5EF4-FFF2-40B4-BE49-F238E27FC236}">
                <a16:creationId xmlns:a16="http://schemas.microsoft.com/office/drawing/2014/main" id="{01F6C482-3CAB-D153-FA24-8E04A3DF023D}"/>
              </a:ext>
            </a:extLst>
          </p:cNvPr>
          <p:cNvSpPr txBox="1"/>
          <p:nvPr/>
        </p:nvSpPr>
        <p:spPr>
          <a:xfrm>
            <a:off x="3958539" y="1772367"/>
            <a:ext cx="27603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2</a:t>
            </a:r>
          </a:p>
        </p:txBody>
      </p:sp>
      <p:sp>
        <p:nvSpPr>
          <p:cNvPr id="19" name="TextovéPole 18">
            <a:extLst>
              <a:ext uri="{FF2B5EF4-FFF2-40B4-BE49-F238E27FC236}">
                <a16:creationId xmlns:a16="http://schemas.microsoft.com/office/drawing/2014/main" id="{68462CC1-1561-DF60-38A4-B44F316E63FC}"/>
              </a:ext>
            </a:extLst>
          </p:cNvPr>
          <p:cNvSpPr txBox="1"/>
          <p:nvPr/>
        </p:nvSpPr>
        <p:spPr>
          <a:xfrm>
            <a:off x="4234577" y="1767113"/>
            <a:ext cx="27603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3</a:t>
            </a:r>
          </a:p>
        </p:txBody>
      </p:sp>
      <p:sp>
        <p:nvSpPr>
          <p:cNvPr id="5" name="TextBox 6">
            <a:extLst>
              <a:ext uri="{FF2B5EF4-FFF2-40B4-BE49-F238E27FC236}">
                <a16:creationId xmlns:a16="http://schemas.microsoft.com/office/drawing/2014/main" id="{EA31B681-2166-E1EA-68DC-40982CB9D081}"/>
              </a:ext>
            </a:extLst>
          </p:cNvPr>
          <p:cNvSpPr txBox="1"/>
          <p:nvPr>
            <p:custDataLst>
              <p:tags r:id="rId1"/>
            </p:custDataLst>
          </p:nvPr>
        </p:nvSpPr>
        <p:spPr>
          <a:xfrm>
            <a:off x="288000" y="509066"/>
            <a:ext cx="21924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ÚZIS ČR – NRRZ – Rodička</a:t>
            </a:r>
            <a:endParaRPr kumimoji="0" lang="en-US" sz="12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Nadpis 16">
            <a:extLst>
              <a:ext uri="{FF2B5EF4-FFF2-40B4-BE49-F238E27FC236}">
                <a16:creationId xmlns:a16="http://schemas.microsoft.com/office/drawing/2014/main" id="{A0CE701E-5EF9-E427-8A91-7D414C294B29}"/>
              </a:ext>
            </a:extLst>
          </p:cNvPr>
          <p:cNvSpPr>
            <a:spLocks noGrp="1"/>
          </p:cNvSpPr>
          <p:nvPr>
            <p:ph type="title"/>
          </p:nvPr>
        </p:nvSpPr>
        <p:spPr>
          <a:xfrm>
            <a:off x="288000" y="140135"/>
            <a:ext cx="11386173" cy="538364"/>
          </a:xfrm>
        </p:spPr>
        <p:txBody>
          <a:body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600" b="1" i="0" u="none" strike="noStrike" kern="1200" cap="none" spc="0" normalizeH="0" baseline="0" noProof="0" dirty="0">
                <a:ln>
                  <a:noFill/>
                </a:ln>
                <a:solidFill>
                  <a:srgbClr val="002060"/>
                </a:solidFill>
                <a:effectLst/>
                <a:uLnTx/>
                <a:uFillTx/>
                <a:latin typeface="Calibri" panose="020F0502020204030204"/>
                <a:ea typeface="+mn-ea"/>
                <a:cs typeface="+mn-cs"/>
              </a:rPr>
              <a:t>Porodnice v Libereckém kraji</a:t>
            </a:r>
          </a:p>
        </p:txBody>
      </p:sp>
      <p:sp>
        <p:nvSpPr>
          <p:cNvPr id="8" name="TextovéPole 7">
            <a:extLst>
              <a:ext uri="{FF2B5EF4-FFF2-40B4-BE49-F238E27FC236}">
                <a16:creationId xmlns:a16="http://schemas.microsoft.com/office/drawing/2014/main" id="{45161D11-443B-8AAC-D7F9-3A3C907955D8}"/>
              </a:ext>
            </a:extLst>
          </p:cNvPr>
          <p:cNvSpPr txBox="1"/>
          <p:nvPr/>
        </p:nvSpPr>
        <p:spPr>
          <a:xfrm>
            <a:off x="11421064" y="139734"/>
            <a:ext cx="652743" cy="369332"/>
          </a:xfrm>
          <a:prstGeom prst="rect">
            <a:avLst/>
          </a:prstGeom>
          <a:noFill/>
          <a:ln w="28575">
            <a:solidFill>
              <a:srgbClr val="2E598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2024</a:t>
            </a:r>
          </a:p>
        </p:txBody>
      </p:sp>
      <p:sp>
        <p:nvSpPr>
          <p:cNvPr id="10" name="TextovéPole 9">
            <a:extLst>
              <a:ext uri="{FF2B5EF4-FFF2-40B4-BE49-F238E27FC236}">
                <a16:creationId xmlns:a16="http://schemas.microsoft.com/office/drawing/2014/main" id="{EF961BD0-ABCA-2E6D-F9CA-7337B49956C8}"/>
              </a:ext>
            </a:extLst>
          </p:cNvPr>
          <p:cNvSpPr txBox="1"/>
          <p:nvPr/>
        </p:nvSpPr>
        <p:spPr>
          <a:xfrm>
            <a:off x="3213783" y="1721238"/>
            <a:ext cx="27603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a:ln>
                  <a:noFill/>
                </a:ln>
                <a:solidFill>
                  <a:prstClr val="black"/>
                </a:solidFill>
                <a:effectLst/>
                <a:uLnTx/>
                <a:uFillTx/>
                <a:latin typeface="Calibri" panose="020F0502020204030204"/>
                <a:ea typeface="+mn-ea"/>
                <a:cs typeface="+mn-cs"/>
              </a:rPr>
              <a:t>4</a:t>
            </a:r>
          </a:p>
        </p:txBody>
      </p:sp>
      <p:sp>
        <p:nvSpPr>
          <p:cNvPr id="15" name="Ovál 14">
            <a:extLst>
              <a:ext uri="{FF2B5EF4-FFF2-40B4-BE49-F238E27FC236}">
                <a16:creationId xmlns:a16="http://schemas.microsoft.com/office/drawing/2014/main" id="{5D374E30-76C1-40DC-980A-C6A62C960BC6}"/>
              </a:ext>
            </a:extLst>
          </p:cNvPr>
          <p:cNvSpPr/>
          <p:nvPr/>
        </p:nvSpPr>
        <p:spPr>
          <a:xfrm>
            <a:off x="5359541" y="4973913"/>
            <a:ext cx="153236" cy="164214"/>
          </a:xfrm>
          <a:prstGeom prst="ellipse">
            <a:avLst/>
          </a:prstGeom>
          <a:solidFill>
            <a:srgbClr val="FF9E1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636261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1F061-1F2E-D32E-200E-552AD5C94BF4}"/>
            </a:ext>
          </a:extLst>
        </p:cNvPr>
        <p:cNvGrpSpPr/>
        <p:nvPr/>
      </p:nvGrpSpPr>
      <p:grpSpPr>
        <a:xfrm>
          <a:off x="0" y="0"/>
          <a:ext cx="0" cy="0"/>
          <a:chOff x="0" y="0"/>
          <a:chExt cx="0" cy="0"/>
        </a:xfrm>
      </p:grpSpPr>
      <p:sp>
        <p:nvSpPr>
          <p:cNvPr id="8" name="Obdélník 7">
            <a:extLst>
              <a:ext uri="{FF2B5EF4-FFF2-40B4-BE49-F238E27FC236}">
                <a16:creationId xmlns:a16="http://schemas.microsoft.com/office/drawing/2014/main" id="{DDD52256-A5B7-6052-9634-D0FF96DF9729}"/>
              </a:ext>
            </a:extLst>
          </p:cNvPr>
          <p:cNvSpPr/>
          <p:nvPr/>
        </p:nvSpPr>
        <p:spPr>
          <a:xfrm>
            <a:off x="-9331" y="5326948"/>
            <a:ext cx="6382139" cy="153955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Nadpis 16">
            <a:extLst>
              <a:ext uri="{FF2B5EF4-FFF2-40B4-BE49-F238E27FC236}">
                <a16:creationId xmlns:a16="http://schemas.microsoft.com/office/drawing/2014/main" id="{78A639DF-0E6A-8872-5FC5-2187BC2745AC}"/>
              </a:ext>
            </a:extLst>
          </p:cNvPr>
          <p:cNvSpPr>
            <a:spLocks noGrp="1"/>
          </p:cNvSpPr>
          <p:nvPr>
            <p:ph type="title"/>
          </p:nvPr>
        </p:nvSpPr>
        <p:spPr>
          <a:xfrm>
            <a:off x="288000" y="140135"/>
            <a:ext cx="11386173" cy="538364"/>
          </a:xfrm>
        </p:spPr>
        <p:txBody>
          <a:bodyPr/>
          <a:lstStyle/>
          <a:p>
            <a:r>
              <a:rPr lang="cs-CZ" dirty="0">
                <a:solidFill>
                  <a:srgbClr val="002060"/>
                </a:solidFill>
              </a:rPr>
              <a:t>Počty porodů v Libereckém kraji dle PZS</a:t>
            </a:r>
          </a:p>
        </p:txBody>
      </p:sp>
      <p:graphicFrame>
        <p:nvGraphicFramePr>
          <p:cNvPr id="4" name="Tabulka 3">
            <a:extLst>
              <a:ext uri="{FF2B5EF4-FFF2-40B4-BE49-F238E27FC236}">
                <a16:creationId xmlns:a16="http://schemas.microsoft.com/office/drawing/2014/main" id="{D24E2DEC-B8A6-5734-FBA2-68747175DAED}"/>
              </a:ext>
            </a:extLst>
          </p:cNvPr>
          <p:cNvGraphicFramePr>
            <a:graphicFrameLocks noGrp="1"/>
          </p:cNvGraphicFramePr>
          <p:nvPr/>
        </p:nvGraphicFramePr>
        <p:xfrm>
          <a:off x="369278" y="878350"/>
          <a:ext cx="11588261" cy="5704696"/>
        </p:xfrm>
        <a:graphic>
          <a:graphicData uri="http://schemas.openxmlformats.org/drawingml/2006/table">
            <a:tbl>
              <a:tblPr>
                <a:tableStyleId>{5C22544A-7EE6-4342-B048-85BDC9FD1C3A}</a:tableStyleId>
              </a:tblPr>
              <a:tblGrid>
                <a:gridCol w="457199">
                  <a:extLst>
                    <a:ext uri="{9D8B030D-6E8A-4147-A177-3AD203B41FA5}">
                      <a16:colId xmlns:a16="http://schemas.microsoft.com/office/drawing/2014/main" val="2145199662"/>
                    </a:ext>
                  </a:extLst>
                </a:gridCol>
                <a:gridCol w="1063869">
                  <a:extLst>
                    <a:ext uri="{9D8B030D-6E8A-4147-A177-3AD203B41FA5}">
                      <a16:colId xmlns:a16="http://schemas.microsoft.com/office/drawing/2014/main" val="549353658"/>
                    </a:ext>
                  </a:extLst>
                </a:gridCol>
                <a:gridCol w="2681654">
                  <a:extLst>
                    <a:ext uri="{9D8B030D-6E8A-4147-A177-3AD203B41FA5}">
                      <a16:colId xmlns:a16="http://schemas.microsoft.com/office/drawing/2014/main" val="3221560979"/>
                    </a:ext>
                  </a:extLst>
                </a:gridCol>
                <a:gridCol w="2751992">
                  <a:extLst>
                    <a:ext uri="{9D8B030D-6E8A-4147-A177-3AD203B41FA5}">
                      <a16:colId xmlns:a16="http://schemas.microsoft.com/office/drawing/2014/main" val="454353320"/>
                    </a:ext>
                  </a:extLst>
                </a:gridCol>
                <a:gridCol w="1046285">
                  <a:extLst>
                    <a:ext uri="{9D8B030D-6E8A-4147-A177-3AD203B41FA5}">
                      <a16:colId xmlns:a16="http://schemas.microsoft.com/office/drawing/2014/main" val="2403670154"/>
                    </a:ext>
                  </a:extLst>
                </a:gridCol>
                <a:gridCol w="1195754">
                  <a:extLst>
                    <a:ext uri="{9D8B030D-6E8A-4147-A177-3AD203B41FA5}">
                      <a16:colId xmlns:a16="http://schemas.microsoft.com/office/drawing/2014/main" val="1713047539"/>
                    </a:ext>
                  </a:extLst>
                </a:gridCol>
                <a:gridCol w="1195754">
                  <a:extLst>
                    <a:ext uri="{9D8B030D-6E8A-4147-A177-3AD203B41FA5}">
                      <a16:colId xmlns:a16="http://schemas.microsoft.com/office/drawing/2014/main" val="3428315382"/>
                    </a:ext>
                  </a:extLst>
                </a:gridCol>
                <a:gridCol w="1195754">
                  <a:extLst>
                    <a:ext uri="{9D8B030D-6E8A-4147-A177-3AD203B41FA5}">
                      <a16:colId xmlns:a16="http://schemas.microsoft.com/office/drawing/2014/main" val="3989588885"/>
                    </a:ext>
                  </a:extLst>
                </a:gridCol>
              </a:tblGrid>
              <a:tr h="355732">
                <a:tc>
                  <a:txBody>
                    <a:bodyPr/>
                    <a:lstStyle/>
                    <a:p>
                      <a:pPr algn="l" fontAlgn="ctr"/>
                      <a:r>
                        <a:rPr lang="cs-CZ" sz="1200" b="1" u="none" strike="noStrike">
                          <a:effectLst/>
                          <a:latin typeface="Aptos Narrow" panose="020B0004020202020204" pitchFamily="34" charset="0"/>
                        </a:rPr>
                        <a:t>Rok</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ctr"/>
                      <a:r>
                        <a:rPr lang="cs-CZ" sz="1200" b="1" u="none" strike="noStrike" err="1">
                          <a:effectLst/>
                          <a:latin typeface="Aptos Narrow" panose="020B0004020202020204" pitchFamily="34" charset="0"/>
                        </a:rPr>
                        <a:t>IČOPČZ</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ctr"/>
                      <a:r>
                        <a:rPr lang="cs-CZ" sz="1200" b="1" u="none" strike="noStrike">
                          <a:effectLst/>
                          <a:latin typeface="Aptos Narrow" panose="020B0004020202020204" pitchFamily="34" charset="0"/>
                        </a:rPr>
                        <a:t>Název porodnice</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fontAlgn="ctr"/>
                      <a:r>
                        <a:rPr lang="cs-CZ" sz="1200" b="1" u="none" strike="noStrike">
                          <a:effectLst/>
                          <a:latin typeface="Aptos Narrow" panose="020B0004020202020204" pitchFamily="34" charset="0"/>
                        </a:rPr>
                        <a:t>Typ porodnice</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cs-CZ" sz="1200" b="1" u="none" strike="noStrike">
                          <a:effectLst/>
                          <a:latin typeface="Aptos Narrow" panose="020B0004020202020204" pitchFamily="34" charset="0"/>
                        </a:rPr>
                        <a:t>Počet všech porodů</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cs-CZ" sz="1200" b="1" u="none" strike="noStrike">
                          <a:effectLst/>
                          <a:latin typeface="Aptos Narrow" panose="020B0004020202020204" pitchFamily="34" charset="0"/>
                        </a:rPr>
                        <a:t>Porody do 32. </a:t>
                      </a:r>
                      <a:r>
                        <a:rPr lang="cs-CZ" sz="1200" b="1" u="none" strike="noStrike" err="1">
                          <a:effectLst/>
                          <a:latin typeface="Aptos Narrow" panose="020B0004020202020204" pitchFamily="34" charset="0"/>
                        </a:rPr>
                        <a:t>tt</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cs-CZ" sz="1200" b="1" u="none" strike="noStrike">
                          <a:effectLst/>
                          <a:latin typeface="Aptos Narrow" panose="020B0004020202020204" pitchFamily="34" charset="0"/>
                        </a:rPr>
                        <a:t>Porody 32.-36. </a:t>
                      </a:r>
                      <a:r>
                        <a:rPr lang="cs-CZ" sz="1200" b="1" u="none" strike="noStrike" err="1">
                          <a:effectLst/>
                          <a:latin typeface="Aptos Narrow" panose="020B0004020202020204" pitchFamily="34" charset="0"/>
                        </a:rPr>
                        <a:t>tt</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cs-CZ" sz="1200" b="1" u="none" strike="noStrike">
                          <a:effectLst/>
                          <a:latin typeface="Aptos Narrow" panose="020B0004020202020204" pitchFamily="34" charset="0"/>
                        </a:rPr>
                        <a:t>Porody 37.+ </a:t>
                      </a:r>
                      <a:r>
                        <a:rPr lang="cs-CZ" sz="1200" b="1" u="none" strike="noStrike" err="1">
                          <a:effectLst/>
                          <a:latin typeface="Aptos Narrow" panose="020B0004020202020204" pitchFamily="34" charset="0"/>
                        </a:rPr>
                        <a:t>tt</a:t>
                      </a:r>
                      <a:endParaRPr lang="cs-CZ" sz="1200" b="1" i="0" u="none" strike="noStrike">
                        <a:solidFill>
                          <a:srgbClr val="000000"/>
                        </a:solidFill>
                        <a:effectLst/>
                        <a:latin typeface="Aptos Narrow" panose="020B0004020202020204" pitchFamily="34" charset="0"/>
                      </a:endParaRPr>
                    </a:p>
                  </a:txBody>
                  <a:tcPr marL="5156" marR="5156" marT="5156" marB="0" anchor="ct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lumMod val="95000"/>
                          <a:lumOff val="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56134192"/>
                  </a:ext>
                </a:extLst>
              </a:tr>
              <a:tr h="266689">
                <a:tc>
                  <a:txBody>
                    <a:bodyPr/>
                    <a:lstStyle/>
                    <a:p>
                      <a:pPr algn="l" fontAlgn="ctr"/>
                      <a:r>
                        <a:rPr lang="cs-CZ" sz="1200" b="0" i="0" u="none" strike="noStrike">
                          <a:solidFill>
                            <a:srgbClr val="000000"/>
                          </a:solidFill>
                          <a:effectLst/>
                          <a:latin typeface="Aptos Narrow" panose="020B0004020202020204" pitchFamily="34" charset="0"/>
                        </a:rPr>
                        <a:t>2020</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27283933000</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Krajská nemocnice Liberec, a.s.</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perinatologické centrum intermediární péče</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1 553</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4</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121</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1 428</a:t>
                      </a:r>
                    </a:p>
                  </a:txBody>
                  <a:tcPr marL="9525" marR="9525" marT="9525" marB="0" anchor="ctr">
                    <a:lnL w="12700" cmpd="sng">
                      <a:noFill/>
                    </a:lnL>
                    <a:lnR w="12700" cmpd="sng">
                      <a:noFill/>
                    </a:lnR>
                    <a:lnT w="6350" cap="flat" cmpd="sng" algn="ctr">
                      <a:solidFill>
                        <a:schemeClr val="tx1">
                          <a:lumMod val="95000"/>
                          <a:lumOff val="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5605356"/>
                  </a:ext>
                </a:extLst>
              </a:tr>
              <a:tr h="266689">
                <a:tc>
                  <a:txBody>
                    <a:bodyPr/>
                    <a:lstStyle/>
                    <a:p>
                      <a:pPr algn="l" fontAlgn="ctr"/>
                      <a:r>
                        <a:rPr lang="cs-CZ" sz="1200" b="0" i="0" u="none" strike="noStrike">
                          <a:solidFill>
                            <a:srgbClr val="000000"/>
                          </a:solidFill>
                          <a:effectLst/>
                          <a:latin typeface="Aptos Narrow" panose="020B0004020202020204" pitchFamily="34" charset="0"/>
                        </a:rPr>
                        <a:t>2020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00829838000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Nemocnice Jablonec nad Nisou, p.o.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1 433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43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1 388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450138"/>
                  </a:ext>
                </a:extLst>
              </a:tr>
              <a:tr h="266689">
                <a:tc>
                  <a:txBody>
                    <a:bodyPr/>
                    <a:lstStyle/>
                    <a:p>
                      <a:pPr algn="l" fontAlgn="ctr"/>
                      <a:r>
                        <a:rPr lang="cs-CZ" sz="1200" b="0" i="0" u="none" strike="noStrike">
                          <a:solidFill>
                            <a:srgbClr val="000000"/>
                          </a:solidFill>
                          <a:effectLst/>
                          <a:latin typeface="Aptos Narrow" panose="020B0004020202020204" pitchFamily="34" charset="0"/>
                        </a:rPr>
                        <a:t>2020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05421888000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MMN, a.s., Nemocnice Jilemnice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891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860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75776173"/>
                  </a:ext>
                </a:extLst>
              </a:tr>
              <a:tr h="266689">
                <a:tc>
                  <a:txBody>
                    <a:bodyPr/>
                    <a:lstStyle/>
                    <a:p>
                      <a:pPr algn="l" fontAlgn="ctr"/>
                      <a:r>
                        <a:rPr lang="cs-CZ" sz="1200" b="0" i="0" u="none" strike="noStrike">
                          <a:solidFill>
                            <a:srgbClr val="000000"/>
                          </a:solidFill>
                          <a:effectLst/>
                          <a:latin typeface="Aptos Narrow" panose="020B0004020202020204" pitchFamily="34" charset="0"/>
                        </a:rPr>
                        <a:t>2020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27283518000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Nemocnice s poliklinikou Česká Lípa, a.s.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1 145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1 059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59893073"/>
                  </a:ext>
                </a:extLst>
              </a:tr>
              <a:tr h="266689">
                <a:tc>
                  <a:txBody>
                    <a:bodyPr/>
                    <a:lstStyle/>
                    <a:p>
                      <a:pPr algn="l" fontAlgn="ctr"/>
                      <a:r>
                        <a:rPr lang="cs-CZ" sz="1200" b="0" i="0" u="none" strike="noStrike">
                          <a:solidFill>
                            <a:srgbClr val="000000"/>
                          </a:solidFill>
                          <a:effectLst/>
                          <a:latin typeface="Aptos Narrow" panose="020B0004020202020204" pitchFamily="34" charset="0"/>
                        </a:rPr>
                        <a:t>2021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27283933000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pl-PL" sz="1200" b="0" i="0" u="none" strike="noStrike">
                          <a:solidFill>
                            <a:srgbClr val="000000"/>
                          </a:solidFill>
                          <a:effectLst/>
                          <a:latin typeface="Aptos Narrow" panose="020B0004020202020204" pitchFamily="34" charset="0"/>
                        </a:rPr>
                        <a:t>Krajská nemocnice Liberec, a.s.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perinatologické centrum intermediární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1 468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108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1 354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4303695"/>
                  </a:ext>
                </a:extLst>
              </a:tr>
              <a:tr h="266689">
                <a:tc>
                  <a:txBody>
                    <a:bodyPr/>
                    <a:lstStyle/>
                    <a:p>
                      <a:pPr algn="l" fontAlgn="ctr"/>
                      <a:r>
                        <a:rPr lang="cs-CZ" sz="1200" b="0" i="0" u="none" strike="noStrike">
                          <a:solidFill>
                            <a:srgbClr val="000000"/>
                          </a:solidFill>
                          <a:effectLst/>
                          <a:latin typeface="Aptos Narrow" panose="020B0004020202020204" pitchFamily="34" charset="0"/>
                        </a:rPr>
                        <a:t>2021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00829838000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pl-PL" sz="1200" b="0" i="0" u="none" strike="noStrike">
                          <a:solidFill>
                            <a:srgbClr val="000000"/>
                          </a:solidFill>
                          <a:effectLst/>
                          <a:latin typeface="Aptos Narrow" panose="020B0004020202020204" pitchFamily="34" charset="0"/>
                        </a:rPr>
                        <a:t>Nemocnice Jablonec nad Nisou, p.o.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1 330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34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1 294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74512690"/>
                  </a:ext>
                </a:extLst>
              </a:tr>
              <a:tr h="266689">
                <a:tc>
                  <a:txBody>
                    <a:bodyPr/>
                    <a:lstStyle/>
                    <a:p>
                      <a:pPr algn="l" fontAlgn="ctr"/>
                      <a:r>
                        <a:rPr lang="cs-CZ" sz="1200" b="0" i="0" u="none" strike="noStrike">
                          <a:solidFill>
                            <a:srgbClr val="000000"/>
                          </a:solidFill>
                          <a:effectLst/>
                          <a:latin typeface="Aptos Narrow" panose="020B0004020202020204" pitchFamily="34" charset="0"/>
                        </a:rPr>
                        <a:t>2021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05421888000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MMN, a.s., Nemocnice Jilemnice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932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37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895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8803198"/>
                  </a:ext>
                </a:extLst>
              </a:tr>
              <a:tr h="266689">
                <a:tc>
                  <a:txBody>
                    <a:bodyPr/>
                    <a:lstStyle/>
                    <a:p>
                      <a:pPr algn="l" fontAlgn="ctr"/>
                      <a:r>
                        <a:rPr lang="cs-CZ" sz="1200" b="0" i="0" u="none" strike="noStrike">
                          <a:solidFill>
                            <a:srgbClr val="000000"/>
                          </a:solidFill>
                          <a:effectLst/>
                          <a:latin typeface="Aptos Narrow" panose="020B0004020202020204" pitchFamily="34" charset="0"/>
                        </a:rPr>
                        <a:t>2021</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27283518000</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Nemocnice s poliklinikou Česká Lípa, a.s.</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1 146</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6</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79</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1 061</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12713479"/>
                  </a:ext>
                </a:extLst>
              </a:tr>
              <a:tr h="266689">
                <a:tc>
                  <a:txBody>
                    <a:bodyPr/>
                    <a:lstStyle/>
                    <a:p>
                      <a:pPr algn="l" fontAlgn="ctr"/>
                      <a:r>
                        <a:rPr lang="cs-CZ" sz="1200" b="0" i="0" u="none" strike="noStrike">
                          <a:solidFill>
                            <a:srgbClr val="000000"/>
                          </a:solidFill>
                          <a:effectLst/>
                          <a:latin typeface="Aptos Narrow" panose="020B0004020202020204" pitchFamily="34" charset="0"/>
                        </a:rPr>
                        <a:t>2022</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27283933000</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Krajská nemocnice Liberec, a.s.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perinatologické centrum intermediární péče</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1 358</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95</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1 255</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31545409"/>
                  </a:ext>
                </a:extLst>
              </a:tr>
              <a:tr h="266689">
                <a:tc>
                  <a:txBody>
                    <a:bodyPr/>
                    <a:lstStyle/>
                    <a:p>
                      <a:pPr algn="l" fontAlgn="ctr"/>
                      <a:r>
                        <a:rPr lang="cs-CZ" sz="1200" b="0" i="0" u="none" strike="noStrike">
                          <a:solidFill>
                            <a:srgbClr val="000000"/>
                          </a:solidFill>
                          <a:effectLst/>
                          <a:latin typeface="Aptos Narrow" panose="020B0004020202020204" pitchFamily="34" charset="0"/>
                        </a:rPr>
                        <a:t>2022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00829838000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Nemocnice Jablonec nad Nisou, p.o.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1 185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1 159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64341588"/>
                  </a:ext>
                </a:extLst>
              </a:tr>
              <a:tr h="266689">
                <a:tc>
                  <a:txBody>
                    <a:bodyPr/>
                    <a:lstStyle/>
                    <a:p>
                      <a:pPr algn="l" fontAlgn="ctr"/>
                      <a:r>
                        <a:rPr lang="cs-CZ" sz="1200" b="0" i="0" u="none" strike="noStrike">
                          <a:solidFill>
                            <a:srgbClr val="000000"/>
                          </a:solidFill>
                          <a:effectLst/>
                          <a:latin typeface="Aptos Narrow" panose="020B0004020202020204" pitchFamily="34" charset="0"/>
                        </a:rPr>
                        <a:t>2022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05421888000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err="1">
                          <a:solidFill>
                            <a:srgbClr val="000000"/>
                          </a:solidFill>
                          <a:effectLst/>
                          <a:latin typeface="Aptos Narrow" panose="020B0004020202020204" pitchFamily="34" charset="0"/>
                        </a:rPr>
                        <a:t>MMN</a:t>
                      </a:r>
                      <a:r>
                        <a:rPr lang="cs-CZ" sz="1200" b="0" i="0" u="none" strike="noStrike">
                          <a:solidFill>
                            <a:srgbClr val="000000"/>
                          </a:solidFill>
                          <a:effectLst/>
                          <a:latin typeface="Aptos Narrow" panose="020B0004020202020204" pitchFamily="34" charset="0"/>
                        </a:rPr>
                        <a:t>, a.s., Nemocnice Jilemnice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620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595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22958845"/>
                  </a:ext>
                </a:extLst>
              </a:tr>
              <a:tr h="266689">
                <a:tc>
                  <a:txBody>
                    <a:bodyPr/>
                    <a:lstStyle/>
                    <a:p>
                      <a:pPr algn="l" fontAlgn="ctr"/>
                      <a:r>
                        <a:rPr lang="cs-CZ" sz="1200" b="0" i="0" u="none" strike="noStrike">
                          <a:solidFill>
                            <a:srgbClr val="000000"/>
                          </a:solidFill>
                          <a:effectLst/>
                          <a:latin typeface="Aptos Narrow" panose="020B0004020202020204" pitchFamily="34" charset="0"/>
                        </a:rPr>
                        <a:t>2022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27283518000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Nemocnice s poliklinikou Česká Lípa, a.s.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1 023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944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47088072"/>
                  </a:ext>
                </a:extLst>
              </a:tr>
              <a:tr h="266689">
                <a:tc>
                  <a:txBody>
                    <a:bodyPr/>
                    <a:lstStyle/>
                    <a:p>
                      <a:pPr algn="l" fontAlgn="ctr"/>
                      <a:r>
                        <a:rPr lang="cs-CZ" sz="1200" b="0" i="0" u="none" strike="noStrike">
                          <a:solidFill>
                            <a:srgbClr val="000000"/>
                          </a:solidFill>
                          <a:effectLst/>
                          <a:latin typeface="Aptos Narrow" panose="020B0004020202020204" pitchFamily="34" charset="0"/>
                        </a:rPr>
                        <a:t>2023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27283933000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pl-PL" sz="1200" b="0" i="0" u="none" strike="noStrike">
                          <a:solidFill>
                            <a:srgbClr val="000000"/>
                          </a:solidFill>
                          <a:effectLst/>
                          <a:latin typeface="Aptos Narrow" panose="020B0004020202020204" pitchFamily="34" charset="0"/>
                        </a:rPr>
                        <a:t>Krajská nemocnice Liberec, a.s.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perinatologické centrum intermediární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1 186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88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1 088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49041340"/>
                  </a:ext>
                </a:extLst>
              </a:tr>
              <a:tr h="266689">
                <a:tc>
                  <a:txBody>
                    <a:bodyPr/>
                    <a:lstStyle/>
                    <a:p>
                      <a:pPr algn="l" fontAlgn="ctr"/>
                      <a:r>
                        <a:rPr lang="cs-CZ" sz="1200" b="0" i="0" u="none" strike="noStrike">
                          <a:solidFill>
                            <a:srgbClr val="000000"/>
                          </a:solidFill>
                          <a:effectLst/>
                          <a:latin typeface="Aptos Narrow" panose="020B0004020202020204" pitchFamily="34" charset="0"/>
                        </a:rPr>
                        <a:t>2023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00829838000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pl-PL" sz="1200" b="0" i="0" u="none" strike="noStrike">
                          <a:solidFill>
                            <a:srgbClr val="000000"/>
                          </a:solidFill>
                          <a:effectLst/>
                          <a:latin typeface="Aptos Narrow" panose="020B0004020202020204" pitchFamily="34" charset="0"/>
                        </a:rPr>
                        <a:t>Nemocnice Jablonec nad Nisou, p.o.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1 101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1 068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76690348"/>
                  </a:ext>
                </a:extLst>
              </a:tr>
              <a:tr h="266689">
                <a:tc>
                  <a:txBody>
                    <a:bodyPr/>
                    <a:lstStyle/>
                    <a:p>
                      <a:pPr algn="l" fontAlgn="ctr"/>
                      <a:r>
                        <a:rPr lang="cs-CZ" sz="1200" b="0" i="0" u="none" strike="noStrike">
                          <a:solidFill>
                            <a:srgbClr val="000000"/>
                          </a:solidFill>
                          <a:effectLst/>
                          <a:latin typeface="Aptos Narrow" panose="020B0004020202020204" pitchFamily="34" charset="0"/>
                        </a:rPr>
                        <a:t>2023</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05421888000</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MMN, a.s., Nemocnice Jilemnice</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605</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1</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21</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583</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18944984"/>
                  </a:ext>
                </a:extLst>
              </a:tr>
              <a:tr h="266689">
                <a:tc>
                  <a:txBody>
                    <a:bodyPr/>
                    <a:lstStyle/>
                    <a:p>
                      <a:pPr algn="l" fontAlgn="ctr"/>
                      <a:r>
                        <a:rPr lang="cs-CZ" sz="1200" b="0" i="0" u="none" strike="noStrike">
                          <a:solidFill>
                            <a:srgbClr val="000000"/>
                          </a:solidFill>
                          <a:effectLst/>
                          <a:latin typeface="Aptos Narrow" panose="020B0004020202020204" pitchFamily="34" charset="0"/>
                        </a:rPr>
                        <a:t>2023</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27283518000</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Nemocnice s poliklinikou Česká Lípa, a.s.</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922</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4</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57</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200" b="0" i="0" u="none" strike="noStrike">
                          <a:solidFill>
                            <a:srgbClr val="000000"/>
                          </a:solidFill>
                          <a:effectLst/>
                          <a:latin typeface="Aptos Narrow" panose="020B0004020202020204" pitchFamily="34" charset="0"/>
                        </a:rPr>
                        <a:t>861</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3662680"/>
                  </a:ext>
                </a:extLst>
              </a:tr>
              <a:tr h="266689">
                <a:tc>
                  <a:txBody>
                    <a:bodyPr/>
                    <a:lstStyle/>
                    <a:p>
                      <a:pPr algn="l" fontAlgn="ctr"/>
                      <a:r>
                        <a:rPr lang="cs-CZ" sz="1200" b="0" i="0" u="none" strike="noStrike">
                          <a:solidFill>
                            <a:srgbClr val="000000"/>
                          </a:solidFill>
                          <a:effectLst/>
                          <a:latin typeface="Aptos Narrow" panose="020B0004020202020204" pitchFamily="34" charset="0"/>
                        </a:rPr>
                        <a:t>2024</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27283933000</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Krajská nemocnice Liberec, a.s.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perinatologické centrum intermediární péče</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1 090</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2</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84</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1 004</a:t>
                      </a:r>
                    </a:p>
                  </a:txBody>
                  <a:tcPr marL="9525" marR="9525" marT="9525" marB="0" anchor="ctr">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92134372"/>
                  </a:ext>
                </a:extLst>
              </a:tr>
              <a:tr h="266689">
                <a:tc>
                  <a:txBody>
                    <a:bodyPr/>
                    <a:lstStyle/>
                    <a:p>
                      <a:pPr algn="l" fontAlgn="ctr"/>
                      <a:r>
                        <a:rPr lang="cs-CZ" sz="1200" b="0" i="0" u="none" strike="noStrike">
                          <a:solidFill>
                            <a:srgbClr val="000000"/>
                          </a:solidFill>
                          <a:effectLst/>
                          <a:latin typeface="Aptos Narrow" panose="020B0004020202020204" pitchFamily="34" charset="0"/>
                        </a:rPr>
                        <a:t>2024</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00829838000</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pl-PL" sz="1200" b="0" i="0" u="none" strike="noStrike">
                          <a:solidFill>
                            <a:srgbClr val="000000"/>
                          </a:solidFill>
                          <a:effectLst/>
                          <a:latin typeface="Aptos Narrow" panose="020B0004020202020204" pitchFamily="34" charset="0"/>
                        </a:rPr>
                        <a:t>Nemocnice Jablonec nad Nisou, p.o.</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946</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35</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911</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56827361"/>
                  </a:ext>
                </a:extLst>
              </a:tr>
              <a:tr h="266689">
                <a:tc>
                  <a:txBody>
                    <a:bodyPr/>
                    <a:lstStyle/>
                    <a:p>
                      <a:pPr algn="l" fontAlgn="ctr"/>
                      <a:r>
                        <a:rPr lang="cs-CZ" sz="1200" b="0" i="0" u="none" strike="noStrike">
                          <a:solidFill>
                            <a:srgbClr val="000000"/>
                          </a:solidFill>
                          <a:effectLst/>
                          <a:latin typeface="Aptos Narrow" panose="020B0004020202020204" pitchFamily="34" charset="0"/>
                        </a:rPr>
                        <a:t>2024</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05421888000</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MMN, a.s., Nemocnice Jilemnice</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558</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15</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543</a:t>
                      </a: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68382291"/>
                  </a:ext>
                </a:extLst>
              </a:tr>
              <a:tr h="266689">
                <a:tc>
                  <a:txBody>
                    <a:bodyPr/>
                    <a:lstStyle/>
                    <a:p>
                      <a:pPr algn="l" fontAlgn="ctr"/>
                      <a:r>
                        <a:rPr lang="cs-CZ" sz="1200" b="0" i="0" u="none" strike="noStrike">
                          <a:solidFill>
                            <a:srgbClr val="000000"/>
                          </a:solidFill>
                          <a:effectLst/>
                          <a:latin typeface="Aptos Narrow" panose="020B0004020202020204" pitchFamily="34" charset="0"/>
                        </a:rPr>
                        <a:t>2024</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27283518000</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Nemocnice s poliklinikou Česká Lípa, a.s.</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ctr"/>
                      <a:r>
                        <a:rPr lang="cs-CZ" sz="1200" b="0" i="0" u="none" strike="noStrike">
                          <a:solidFill>
                            <a:srgbClr val="000000"/>
                          </a:solidFill>
                          <a:effectLst/>
                          <a:latin typeface="Aptos Narrow" panose="020B0004020202020204" pitchFamily="34" charset="0"/>
                        </a:rPr>
                        <a:t>základní péče</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855</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0</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52</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cs-CZ" sz="1200" b="0" i="0" u="none" strike="noStrike">
                          <a:solidFill>
                            <a:srgbClr val="000000"/>
                          </a:solidFill>
                          <a:effectLst/>
                          <a:latin typeface="Aptos Narrow" panose="020B0004020202020204" pitchFamily="34" charset="0"/>
                        </a:rPr>
                        <a:t>803</a:t>
                      </a: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4195805"/>
                  </a:ext>
                </a:extLst>
              </a:tr>
            </a:tbl>
          </a:graphicData>
        </a:graphic>
      </p:graphicFrame>
      <p:sp>
        <p:nvSpPr>
          <p:cNvPr id="5" name="TextBox 6">
            <a:extLst>
              <a:ext uri="{FF2B5EF4-FFF2-40B4-BE49-F238E27FC236}">
                <a16:creationId xmlns:a16="http://schemas.microsoft.com/office/drawing/2014/main" id="{9D93579C-9A4F-BE28-2074-F2312FB689DA}"/>
              </a:ext>
            </a:extLst>
          </p:cNvPr>
          <p:cNvSpPr txBox="1"/>
          <p:nvPr>
            <p:custDataLst>
              <p:tags r:id="rId1"/>
            </p:custDataLst>
          </p:nvPr>
        </p:nvSpPr>
        <p:spPr>
          <a:xfrm>
            <a:off x="288000" y="509066"/>
            <a:ext cx="21924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ÚZIS ČR – NRRZ – Rodička</a:t>
            </a:r>
            <a:endParaRPr kumimoji="0" lang="en-US" sz="12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12462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C753A1F4-2C67-C2B7-ED8A-7934EB901336}"/>
              </a:ext>
            </a:extLst>
          </p:cNvPr>
          <p:cNvSpPr txBox="1">
            <a:spLocks/>
          </p:cNvSpPr>
          <p:nvPr>
            <p:custDataLst>
              <p:tags r:id="rId1"/>
            </p:custDataLst>
          </p:nvPr>
        </p:nvSpPr>
        <p:spPr>
          <a:xfrm>
            <a:off x="272591" y="112260"/>
            <a:ext cx="11605644" cy="1039452"/>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2600" b="1" kern="1200" dirty="0" smtClean="0">
                <a:solidFill>
                  <a:srgbClr val="D71440"/>
                </a:solidFill>
                <a:latin typeface="Calibri" panose="020F0502020204030204" pitchFamily="34" charset="0"/>
                <a:ea typeface="+mn-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cs-CZ" dirty="0">
                <a:solidFill>
                  <a:srgbClr val="002060"/>
                </a:solidFill>
              </a:rPr>
              <a:t>Péče v porodnicích Libereckého kraje: 2024</a:t>
            </a:r>
          </a:p>
        </p:txBody>
      </p:sp>
      <p:graphicFrame>
        <p:nvGraphicFramePr>
          <p:cNvPr id="5" name="Tabulka 4">
            <a:extLst>
              <a:ext uri="{FF2B5EF4-FFF2-40B4-BE49-F238E27FC236}">
                <a16:creationId xmlns:a16="http://schemas.microsoft.com/office/drawing/2014/main" id="{9F8ACFFB-E441-CA5A-35BD-D9523A2A3BCE}"/>
              </a:ext>
            </a:extLst>
          </p:cNvPr>
          <p:cNvGraphicFramePr>
            <a:graphicFrameLocks noGrp="1"/>
          </p:cNvGraphicFramePr>
          <p:nvPr>
            <p:extLst>
              <p:ext uri="{D42A27DB-BD31-4B8C-83A1-F6EECF244321}">
                <p14:modId xmlns:p14="http://schemas.microsoft.com/office/powerpoint/2010/main" val="2758620161"/>
              </p:ext>
            </p:extLst>
          </p:nvPr>
        </p:nvGraphicFramePr>
        <p:xfrm>
          <a:off x="356754" y="1165528"/>
          <a:ext cx="11458729" cy="4098307"/>
        </p:xfrm>
        <a:graphic>
          <a:graphicData uri="http://schemas.openxmlformats.org/drawingml/2006/table">
            <a:tbl>
              <a:tblPr/>
              <a:tblGrid>
                <a:gridCol w="497119">
                  <a:extLst>
                    <a:ext uri="{9D8B030D-6E8A-4147-A177-3AD203B41FA5}">
                      <a16:colId xmlns:a16="http://schemas.microsoft.com/office/drawing/2014/main" val="2201355470"/>
                    </a:ext>
                  </a:extLst>
                </a:gridCol>
                <a:gridCol w="3031933">
                  <a:extLst>
                    <a:ext uri="{9D8B030D-6E8A-4147-A177-3AD203B41FA5}">
                      <a16:colId xmlns:a16="http://schemas.microsoft.com/office/drawing/2014/main" val="2028293447"/>
                    </a:ext>
                  </a:extLst>
                </a:gridCol>
                <a:gridCol w="1132811">
                  <a:extLst>
                    <a:ext uri="{9D8B030D-6E8A-4147-A177-3AD203B41FA5}">
                      <a16:colId xmlns:a16="http://schemas.microsoft.com/office/drawing/2014/main" val="2635120282"/>
                    </a:ext>
                  </a:extLst>
                </a:gridCol>
                <a:gridCol w="1132811">
                  <a:extLst>
                    <a:ext uri="{9D8B030D-6E8A-4147-A177-3AD203B41FA5}">
                      <a16:colId xmlns:a16="http://schemas.microsoft.com/office/drawing/2014/main" val="2251750109"/>
                    </a:ext>
                  </a:extLst>
                </a:gridCol>
                <a:gridCol w="1132811">
                  <a:extLst>
                    <a:ext uri="{9D8B030D-6E8A-4147-A177-3AD203B41FA5}">
                      <a16:colId xmlns:a16="http://schemas.microsoft.com/office/drawing/2014/main" val="2042320983"/>
                    </a:ext>
                  </a:extLst>
                </a:gridCol>
                <a:gridCol w="1132811">
                  <a:extLst>
                    <a:ext uri="{9D8B030D-6E8A-4147-A177-3AD203B41FA5}">
                      <a16:colId xmlns:a16="http://schemas.microsoft.com/office/drawing/2014/main" val="3576426210"/>
                    </a:ext>
                  </a:extLst>
                </a:gridCol>
                <a:gridCol w="1132811">
                  <a:extLst>
                    <a:ext uri="{9D8B030D-6E8A-4147-A177-3AD203B41FA5}">
                      <a16:colId xmlns:a16="http://schemas.microsoft.com/office/drawing/2014/main" val="1369307693"/>
                    </a:ext>
                  </a:extLst>
                </a:gridCol>
                <a:gridCol w="1132811">
                  <a:extLst>
                    <a:ext uri="{9D8B030D-6E8A-4147-A177-3AD203B41FA5}">
                      <a16:colId xmlns:a16="http://schemas.microsoft.com/office/drawing/2014/main" val="3483619164"/>
                    </a:ext>
                  </a:extLst>
                </a:gridCol>
                <a:gridCol w="1132811">
                  <a:extLst>
                    <a:ext uri="{9D8B030D-6E8A-4147-A177-3AD203B41FA5}">
                      <a16:colId xmlns:a16="http://schemas.microsoft.com/office/drawing/2014/main" val="2445806185"/>
                    </a:ext>
                  </a:extLst>
                </a:gridCol>
              </a:tblGrid>
              <a:tr h="771012">
                <a:tc rowSpan="2" gridSpan="2">
                  <a:txBody>
                    <a:bodyPr/>
                    <a:lstStyle/>
                    <a:p>
                      <a:pPr algn="l" fontAlgn="b"/>
                      <a:r>
                        <a:rPr lang="cs-CZ" sz="1400" b="0" i="0" u="none" strike="noStrike">
                          <a:solidFill>
                            <a:srgbClr val="000000"/>
                          </a:solidFill>
                          <a:effectLst/>
                          <a:latin typeface="+mn-lt"/>
                        </a:rPr>
                        <a:t> </a:t>
                      </a:r>
                    </a:p>
                    <a:p>
                      <a:pPr algn="ctr" fontAlgn="ctr"/>
                      <a:r>
                        <a:rPr lang="cs-CZ" sz="1400" b="1" i="0" u="none" strike="noStrike">
                          <a:solidFill>
                            <a:srgbClr val="FFFFFF"/>
                          </a:solidFill>
                          <a:effectLst/>
                          <a:latin typeface="+mn-lt"/>
                        </a:rPr>
                        <a:t> </a:t>
                      </a:r>
                    </a:p>
                    <a:p>
                      <a:pPr algn="l" fontAlgn="b"/>
                      <a:r>
                        <a:rPr lang="cs-CZ" sz="1400" b="0" i="0" u="none" strike="noStrike">
                          <a:solidFill>
                            <a:srgbClr val="000000"/>
                          </a:solidFill>
                          <a:effectLst/>
                          <a:latin typeface="+mn-lt"/>
                        </a:rPr>
                        <a:t> </a:t>
                      </a:r>
                    </a:p>
                    <a:p>
                      <a:pPr algn="l" fontAlgn="b"/>
                      <a:r>
                        <a:rPr lang="cs-CZ" sz="1400" b="0" i="0" u="none" strike="noStrike">
                          <a:solidFill>
                            <a:srgbClr val="000000"/>
                          </a:solidFill>
                          <a:effectLst/>
                          <a:latin typeface="+mn-lt"/>
                        </a:rPr>
                        <a:t> </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rowSpan="2" hMerge="1">
                  <a:txBody>
                    <a:bodyPr/>
                    <a:lstStyle/>
                    <a:p>
                      <a:endParaRPr/>
                    </a:p>
                  </a:txBody>
                  <a:tcPr marL="6350" marR="6350" marT="635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fontAlgn="ctr"/>
                      <a:r>
                        <a:rPr lang="cs-CZ" sz="1400" b="1" i="0" u="none" strike="noStrike">
                          <a:solidFill>
                            <a:srgbClr val="FFFFFF"/>
                          </a:solidFill>
                          <a:effectLst/>
                          <a:latin typeface="+mn-lt"/>
                        </a:rPr>
                        <a:t>Nemocnice ČESKÁ LÍPA</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Nemocnice JABLONEC</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K. Nemocnice LIBEREC</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Nemocnice JILEMNICE</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Celkem nemocnice LIB</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Průměr ČR</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ctr"/>
                      <a:r>
                        <a:rPr lang="cs-CZ" sz="1400" b="1" i="0" u="none" strike="noStrike">
                          <a:solidFill>
                            <a:srgbClr val="FFFFFF"/>
                          </a:solidFill>
                          <a:effectLst/>
                          <a:latin typeface="+mn-lt"/>
                        </a:rPr>
                        <a:t>Počet porodů</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extLst>
                  <a:ext uri="{0D108BD9-81ED-4DB2-BD59-A6C34878D82A}">
                    <a16:rowId xmlns:a16="http://schemas.microsoft.com/office/drawing/2014/main" val="789181937"/>
                  </a:ext>
                </a:extLst>
              </a:tr>
              <a:tr h="295805">
                <a:tc gridSpan="2" vMerge="1">
                  <a:txBody>
                    <a:bodyPr/>
                    <a:lstStyle/>
                    <a:p>
                      <a:endParaRPr/>
                    </a:p>
                  </a:txBody>
                  <a:tcPr marL="6350" marR="6350" marT="635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hMerge="1" vMerge="1">
                  <a:txBody>
                    <a:bodyPr/>
                    <a:lstStyle/>
                    <a:p>
                      <a:endParaRPr/>
                    </a:p>
                  </a:txBody>
                  <a:tcPr marL="6350" marR="6350" marT="635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002060"/>
                    </a:solidFill>
                  </a:tcPr>
                </a:tc>
                <a:tc>
                  <a:txBody>
                    <a:bodyPr/>
                    <a:lstStyle/>
                    <a:p>
                      <a:pPr algn="ctr" fontAlgn="b"/>
                      <a:r>
                        <a:rPr lang="cs-CZ" sz="1400" b="1" i="0" u="none" strike="noStrike">
                          <a:solidFill>
                            <a:schemeClr val="bg1"/>
                          </a:solidFill>
                          <a:effectLst/>
                          <a:latin typeface="+mn-lt"/>
                        </a:rPr>
                        <a:t>N=855</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chemeClr val="bg1"/>
                          </a:solidFill>
                          <a:effectLst/>
                          <a:latin typeface="+mn-lt"/>
                        </a:rPr>
                        <a:t>N=946</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chemeClr val="bg1"/>
                          </a:solidFill>
                          <a:effectLst/>
                          <a:latin typeface="+mn-lt"/>
                        </a:rPr>
                        <a:t>N=1 090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chemeClr val="bg1"/>
                          </a:solidFill>
                          <a:effectLst/>
                          <a:latin typeface="+mn-lt"/>
                        </a:rPr>
                        <a:t>N=558</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chemeClr val="bg1"/>
                          </a:solidFill>
                          <a:effectLst/>
                          <a:latin typeface="+mn-lt"/>
                        </a:rPr>
                        <a:t>N=3 449</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endParaRPr lang="cs-CZ" sz="1400" b="1" i="0" u="none" strike="noStrike">
                        <a:solidFill>
                          <a:srgbClr val="FFFFFF"/>
                        </a:solidFill>
                        <a:effectLst/>
                        <a:latin typeface="+mn-lt"/>
                      </a:endParaRP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chemeClr val="bg1"/>
                          </a:solidFill>
                          <a:effectLst/>
                          <a:latin typeface="+mj-lt"/>
                        </a:rPr>
                        <a:t>N=82 479</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extLst>
                  <a:ext uri="{0D108BD9-81ED-4DB2-BD59-A6C34878D82A}">
                    <a16:rowId xmlns:a16="http://schemas.microsoft.com/office/drawing/2014/main" val="2772423222"/>
                  </a:ext>
                </a:extLst>
              </a:tr>
              <a:tr h="433070">
                <a:tc>
                  <a:txBody>
                    <a:bodyPr/>
                    <a:lstStyle/>
                    <a:p>
                      <a:pPr algn="l" fontAlgn="b"/>
                      <a:r>
                        <a:rPr lang="cs-CZ" sz="1200" b="0" i="0" u="none" strike="noStrike">
                          <a:solidFill>
                            <a:srgbClr val="000000"/>
                          </a:solidFill>
                          <a:effectLst/>
                          <a:latin typeface="+mn-lt"/>
                        </a:rPr>
                        <a:t> </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l" fontAlgn="ctr"/>
                      <a:r>
                        <a:rPr lang="cs-CZ" sz="1400" b="1" i="0" u="none" strike="noStrike">
                          <a:solidFill>
                            <a:srgbClr val="FFFFFF"/>
                          </a:solidFill>
                          <a:effectLst/>
                          <a:latin typeface="+mn-lt"/>
                        </a:rPr>
                        <a:t>  Typ porodnice</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Základní</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Základní</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PCIMP</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Základní</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cs-CZ" sz="1400" b="1" i="0" u="none" strike="noStrike">
                        <a:solidFill>
                          <a:srgbClr val="FFFFFF"/>
                        </a:solidFill>
                        <a:effectLst/>
                        <a:latin typeface="+mn-lt"/>
                      </a:endParaRP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 </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FFFFFF"/>
                          </a:solidFill>
                          <a:effectLst/>
                          <a:latin typeface="+mn-lt"/>
                        </a:rPr>
                        <a:t> </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extLst>
                  <a:ext uri="{0D108BD9-81ED-4DB2-BD59-A6C34878D82A}">
                    <a16:rowId xmlns:a16="http://schemas.microsoft.com/office/drawing/2014/main" val="1949572617"/>
                  </a:ext>
                </a:extLst>
              </a:tr>
              <a:tr h="433070">
                <a:tc rowSpan="6">
                  <a:txBody>
                    <a:bodyPr/>
                    <a:lstStyle/>
                    <a:p>
                      <a:pPr algn="ctr" fontAlgn="b"/>
                      <a:r>
                        <a:rPr lang="pl-PL" sz="1400" b="1" i="0" u="none" strike="noStrike">
                          <a:solidFill>
                            <a:srgbClr val="FFFFFF"/>
                          </a:solidFill>
                          <a:effectLst/>
                          <a:latin typeface="+mn-lt"/>
                        </a:rPr>
                        <a:t>Parametry </a:t>
                      </a:r>
                    </a:p>
                    <a:p>
                      <a:pPr algn="ctr" fontAlgn="b"/>
                      <a:r>
                        <a:rPr lang="pl-PL" sz="1400" b="1" i="0" u="none" strike="noStrike">
                          <a:solidFill>
                            <a:srgbClr val="FFFFFF"/>
                          </a:solidFill>
                          <a:effectLst/>
                          <a:latin typeface="+mn-lt"/>
                        </a:rPr>
                        <a:t>(podíly z počtu porodů v PZS)</a:t>
                      </a:r>
                    </a:p>
                  </a:txBody>
                  <a:tcPr marL="6350" marR="6350" marT="6350" marB="0" vert="vert27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l" fontAlgn="b"/>
                      <a:r>
                        <a:rPr lang="pl-PL" sz="1400" b="0" i="0" u="none" strike="noStrike">
                          <a:solidFill>
                            <a:srgbClr val="FFFFFF"/>
                          </a:solidFill>
                          <a:effectLst/>
                          <a:latin typeface="+mn-lt"/>
                        </a:rPr>
                        <a:t>Podíl z porodů v ČR</a:t>
                      </a: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0" i="0" u="none" strike="noStrike">
                          <a:solidFill>
                            <a:srgbClr val="000000"/>
                          </a:solidFill>
                          <a:effectLst/>
                          <a:latin typeface="+mn-lt"/>
                        </a:rPr>
                        <a:t>1,0%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1,1%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1,3%</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0,7%</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4,2%</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0" i="0" u="none" strike="noStrike">
                          <a:solidFill>
                            <a:srgbClr val="000000"/>
                          </a:solidFill>
                          <a:effectLst/>
                          <a:latin typeface="+mn-lt"/>
                        </a:rPr>
                        <a:t>x</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100,0%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51390317"/>
                  </a:ext>
                </a:extLst>
              </a:tr>
              <a:tr h="433070">
                <a:tc vMerge="1">
                  <a:txBody>
                    <a:bodyPr/>
                    <a:lstStyle/>
                    <a:p>
                      <a:endParaRPr lang="cs-CZ"/>
                    </a:p>
                  </a:txBody>
                  <a:tcPr/>
                </a:tc>
                <a:tc>
                  <a:txBody>
                    <a:bodyPr/>
                    <a:lstStyle/>
                    <a:p>
                      <a:pPr algn="l" fontAlgn="b"/>
                      <a:r>
                        <a:rPr lang="cs-CZ" sz="1400" b="0" i="0" u="none" strike="noStrike">
                          <a:solidFill>
                            <a:srgbClr val="FFFFFF"/>
                          </a:solidFill>
                          <a:effectLst/>
                          <a:latin typeface="+mn-lt"/>
                        </a:rPr>
                        <a:t>Pořadí PZS podle počtu porodů </a:t>
                      </a:r>
                      <a:br>
                        <a:rPr lang="cs-CZ" sz="1400" b="0" i="0" u="none" strike="noStrike">
                          <a:solidFill>
                            <a:srgbClr val="FFFFFF"/>
                          </a:solidFill>
                          <a:effectLst/>
                          <a:latin typeface="+mn-lt"/>
                        </a:rPr>
                      </a:br>
                      <a:r>
                        <a:rPr lang="cs-CZ" sz="1400" b="0" i="0" u="none" strike="noStrike">
                          <a:solidFill>
                            <a:srgbClr val="FFFFFF"/>
                          </a:solidFill>
                          <a:effectLst/>
                          <a:latin typeface="+mn-lt"/>
                        </a:rPr>
                        <a:t>(celkem 86)</a:t>
                      </a: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1" i="0" u="none" strike="noStrike">
                          <a:solidFill>
                            <a:srgbClr val="000000"/>
                          </a:solidFill>
                          <a:effectLst/>
                          <a:latin typeface="+mn-lt"/>
                        </a:rPr>
                        <a:t>34.</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a:solidFill>
                            <a:srgbClr val="000000"/>
                          </a:solidFill>
                          <a:effectLst/>
                          <a:latin typeface="+mn-lt"/>
                        </a:rPr>
                        <a:t>25.</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a:solidFill>
                            <a:srgbClr val="000000"/>
                          </a:solidFill>
                          <a:effectLst/>
                          <a:latin typeface="+mn-lt"/>
                        </a:rPr>
                        <a:t>16.</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a:solidFill>
                            <a:srgbClr val="000000"/>
                          </a:solidFill>
                          <a:effectLst/>
                          <a:latin typeface="+mn-lt"/>
                        </a:rPr>
                        <a:t>62.</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a:solidFill>
                            <a:srgbClr val="000000"/>
                          </a:solidFill>
                          <a:effectLst/>
                          <a:latin typeface="+mn-lt"/>
                        </a:rPr>
                        <a:t>x</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1" i="0" u="none" strike="noStrike">
                          <a:solidFill>
                            <a:srgbClr val="000000"/>
                          </a:solidFill>
                          <a:effectLst/>
                          <a:latin typeface="+mn-lt"/>
                        </a:rPr>
                        <a:t>x</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a:solidFill>
                            <a:srgbClr val="000000"/>
                          </a:solidFill>
                          <a:effectLst/>
                          <a:latin typeface="+mn-lt"/>
                        </a:rPr>
                        <a:t>x</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2448686"/>
                  </a:ext>
                </a:extLst>
              </a:tr>
              <a:tr h="433070">
                <a:tc vMerge="1">
                  <a:txBody>
                    <a:bodyPr/>
                    <a:lstStyle/>
                    <a:p>
                      <a:endParaRPr lang="cs-CZ"/>
                    </a:p>
                  </a:txBody>
                  <a:tcPr/>
                </a:tc>
                <a:tc>
                  <a:txBody>
                    <a:bodyPr/>
                    <a:lstStyle/>
                    <a:p>
                      <a:pPr algn="l" fontAlgn="b"/>
                      <a:r>
                        <a:rPr lang="cs-CZ" sz="1400" b="0" i="0" u="none" strike="noStrike">
                          <a:solidFill>
                            <a:srgbClr val="FFFFFF"/>
                          </a:solidFill>
                          <a:effectLst/>
                          <a:latin typeface="+mn-lt"/>
                        </a:rPr>
                        <a:t>Císařské řezy</a:t>
                      </a: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0" i="0" u="none" strike="noStrike">
                          <a:solidFill>
                            <a:srgbClr val="000000"/>
                          </a:solidFill>
                          <a:effectLst/>
                          <a:latin typeface="+mn-lt"/>
                        </a:rPr>
                        <a:t>24,4%</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24,3%</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25,0%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21,1%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24,0%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0" i="0" u="none" strike="noStrike">
                          <a:solidFill>
                            <a:srgbClr val="000000"/>
                          </a:solidFill>
                          <a:effectLst/>
                          <a:latin typeface="+mn-lt"/>
                        </a:rPr>
                        <a:t>26,8%</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22 133</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51749184"/>
                  </a:ext>
                </a:extLst>
              </a:tr>
              <a:tr h="433070">
                <a:tc vMerge="1">
                  <a:txBody>
                    <a:bodyPr/>
                    <a:lstStyle/>
                    <a:p>
                      <a:endParaRPr lang="cs-CZ"/>
                    </a:p>
                  </a:txBody>
                  <a:tcPr/>
                </a:tc>
                <a:tc>
                  <a:txBody>
                    <a:bodyPr/>
                    <a:lstStyle/>
                    <a:p>
                      <a:pPr algn="l" fontAlgn="b"/>
                      <a:r>
                        <a:rPr lang="cs-CZ" sz="1400" b="0" i="0" u="none" strike="noStrike" dirty="0">
                          <a:solidFill>
                            <a:srgbClr val="FFFFFF"/>
                          </a:solidFill>
                          <a:effectLst/>
                          <a:latin typeface="+mn-lt"/>
                        </a:rPr>
                        <a:t>Císařské řezy nízkorizikových rodiček</a:t>
                      </a:r>
                      <a:r>
                        <a:rPr lang="en-US" sz="1400" b="0" i="0" u="none" strike="noStrike" dirty="0">
                          <a:solidFill>
                            <a:srgbClr val="FFFFFF"/>
                          </a:solidFill>
                          <a:effectLst/>
                          <a:latin typeface="+mn-lt"/>
                        </a:rPr>
                        <a:t>*</a:t>
                      </a:r>
                      <a:endParaRPr lang="cs-CZ" sz="1400" b="0" i="0" u="none" strike="noStrike" dirty="0">
                        <a:solidFill>
                          <a:srgbClr val="FFFFFF"/>
                        </a:solidFill>
                        <a:effectLst/>
                        <a:latin typeface="+mn-lt"/>
                      </a:endParaRP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0" i="0" u="none" strike="noStrike" dirty="0">
                          <a:solidFill>
                            <a:srgbClr val="000000"/>
                          </a:solidFill>
                          <a:effectLst/>
                          <a:latin typeface="+mn-lt"/>
                        </a:rPr>
                        <a:t>7,0%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mn-lt"/>
                        </a:rPr>
                        <a:t>9,1%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mn-lt"/>
                        </a:rPr>
                        <a:t>1,2%</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mn-lt"/>
                        </a:rPr>
                        <a:t>0,9%</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4,8%</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0" i="0" u="none" strike="noStrike">
                          <a:solidFill>
                            <a:srgbClr val="000000"/>
                          </a:solidFill>
                          <a:effectLst/>
                          <a:latin typeface="+mn-lt"/>
                        </a:rPr>
                        <a:t>9,1%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7 532</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5243024"/>
                  </a:ext>
                </a:extLst>
              </a:tr>
              <a:tr h="433070">
                <a:tc vMerge="1">
                  <a:txBody>
                    <a:bodyPr/>
                    <a:lstStyle/>
                    <a:p>
                      <a:endParaRPr lang="cs-CZ"/>
                    </a:p>
                  </a:txBody>
                  <a:tcPr>
                    <a:lnT w="12700" cmpd="sng">
                      <a:noFill/>
                      <a:prstDash val="solid"/>
                    </a:lnT>
                  </a:tcPr>
                </a:tc>
                <a:tc>
                  <a:txBody>
                    <a:bodyPr/>
                    <a:lstStyle/>
                    <a:p>
                      <a:pPr algn="l" fontAlgn="b"/>
                      <a:r>
                        <a:rPr lang="cs-CZ" sz="1400" b="0" i="0" u="none" strike="noStrike">
                          <a:solidFill>
                            <a:srgbClr val="FFFFFF"/>
                          </a:solidFill>
                          <a:effectLst/>
                          <a:latin typeface="+mn-lt"/>
                        </a:rPr>
                        <a:t>Porody ve 32. – 36. týdnu těhotenství</a:t>
                      </a: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0" i="0" u="none" strike="noStrike" dirty="0">
                          <a:solidFill>
                            <a:srgbClr val="000000"/>
                          </a:solidFill>
                          <a:effectLst/>
                          <a:latin typeface="+mn-lt"/>
                        </a:rPr>
                        <a:t>6,1%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3,7%</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7,7%</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2,7%</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5,4%</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0" i="0" u="none" strike="noStrike">
                          <a:solidFill>
                            <a:srgbClr val="000000"/>
                          </a:solidFill>
                          <a:effectLst/>
                          <a:latin typeface="+mn-lt"/>
                        </a:rPr>
                        <a:t>5,7%</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4 683</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4052288"/>
                  </a:ext>
                </a:extLst>
              </a:tr>
              <a:tr h="433070">
                <a:tc vMerge="1">
                  <a:txBody>
                    <a:bodyPr/>
                    <a:lstStyle/>
                    <a:p>
                      <a:endParaRPr lang="cs-CZ"/>
                    </a:p>
                  </a:txBody>
                  <a:tcPr/>
                </a:tc>
                <a:tc>
                  <a:txBody>
                    <a:bodyPr/>
                    <a:lstStyle/>
                    <a:p>
                      <a:pPr algn="l" fontAlgn="b"/>
                      <a:r>
                        <a:rPr lang="cs-CZ" sz="1400" b="0" i="0" u="none" strike="noStrike">
                          <a:solidFill>
                            <a:srgbClr val="FFFFFF"/>
                          </a:solidFill>
                          <a:effectLst/>
                          <a:latin typeface="+mn-lt"/>
                        </a:rPr>
                        <a:t>Porody žen ve věku 35 let a více</a:t>
                      </a:r>
                    </a:p>
                  </a:txBody>
                  <a:tcPr marL="72000" marR="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2E5980"/>
                    </a:solidFill>
                  </a:tcPr>
                </a:tc>
                <a:tc>
                  <a:txBody>
                    <a:bodyPr/>
                    <a:lstStyle/>
                    <a:p>
                      <a:pPr algn="ctr" fontAlgn="b"/>
                      <a:r>
                        <a:rPr lang="cs-CZ" sz="1400" b="0" i="0" u="none" strike="noStrike" dirty="0">
                          <a:solidFill>
                            <a:srgbClr val="000000"/>
                          </a:solidFill>
                          <a:effectLst/>
                          <a:latin typeface="+mn-lt"/>
                        </a:rPr>
                        <a:t>21,1%</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21,0%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22,9%</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23,5%</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a:solidFill>
                            <a:srgbClr val="000000"/>
                          </a:solidFill>
                          <a:effectLst/>
                          <a:latin typeface="+mn-lt"/>
                        </a:rPr>
                        <a:t>22,0%</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cs-CZ" sz="1400" b="0" i="0" u="none" strike="noStrike">
                          <a:solidFill>
                            <a:srgbClr val="000000"/>
                          </a:solidFill>
                          <a:effectLst/>
                          <a:latin typeface="+mn-lt"/>
                        </a:rPr>
                        <a:t>23,6%</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mn-lt"/>
                        </a:rPr>
                        <a:t>19 443</a:t>
                      </a:r>
                    </a:p>
                  </a:txBody>
                  <a:tcPr marL="6350" marR="6350" marT="635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1558167"/>
                  </a:ext>
                </a:extLst>
              </a:tr>
            </a:tbl>
          </a:graphicData>
        </a:graphic>
      </p:graphicFrame>
      <p:sp>
        <p:nvSpPr>
          <p:cNvPr id="4" name="TextovéPole 3">
            <a:extLst>
              <a:ext uri="{FF2B5EF4-FFF2-40B4-BE49-F238E27FC236}">
                <a16:creationId xmlns:a16="http://schemas.microsoft.com/office/drawing/2014/main" id="{063A86B7-5594-011D-FBF5-F7F20976EFF6}"/>
              </a:ext>
            </a:extLst>
          </p:cNvPr>
          <p:cNvSpPr txBox="1"/>
          <p:nvPr/>
        </p:nvSpPr>
        <p:spPr>
          <a:xfrm>
            <a:off x="272591" y="5298039"/>
            <a:ext cx="10786712" cy="430887"/>
          </a:xfrm>
          <a:prstGeom prst="rect">
            <a:avLst/>
          </a:prstGeom>
          <a:noFill/>
        </p:spPr>
        <p:txBody>
          <a:bodyPr wrap="square" rtlCol="0">
            <a:spAutoFit/>
          </a:bodyPr>
          <a:lstStyle/>
          <a:p>
            <a:r>
              <a:rPr lang="cs-CZ" sz="1100" b="1"/>
              <a:t>PCIMP</a:t>
            </a:r>
            <a:r>
              <a:rPr lang="cs-CZ" sz="1100"/>
              <a:t> = perinatologické centrum intermediární péče</a:t>
            </a:r>
          </a:p>
          <a:p>
            <a:r>
              <a:rPr lang="en-US" sz="1100"/>
              <a:t>*</a:t>
            </a:r>
            <a:r>
              <a:rPr lang="cs-CZ" sz="1100"/>
              <a:t> Nízkorizikové rodičky byly definovány: věk 20-35 let, bez SC v anamnéze, porod v termínu (</a:t>
            </a:r>
            <a:r>
              <a:rPr lang="en-US" sz="1100"/>
              <a:t>&gt;</a:t>
            </a:r>
            <a:r>
              <a:rPr lang="cs-CZ" sz="1100"/>
              <a:t>=37+0), bez uvedené komplikace v těhotenství</a:t>
            </a:r>
          </a:p>
        </p:txBody>
      </p:sp>
      <p:sp>
        <p:nvSpPr>
          <p:cNvPr id="2" name="TextBox 6">
            <a:extLst>
              <a:ext uri="{FF2B5EF4-FFF2-40B4-BE49-F238E27FC236}">
                <a16:creationId xmlns:a16="http://schemas.microsoft.com/office/drawing/2014/main" id="{A9BAF027-7C8A-ECE3-CA0F-13C227105018}"/>
              </a:ext>
            </a:extLst>
          </p:cNvPr>
          <p:cNvSpPr txBox="1"/>
          <p:nvPr>
            <p:custDataLst>
              <p:tags r:id="rId2"/>
            </p:custDataLst>
          </p:nvPr>
        </p:nvSpPr>
        <p:spPr>
          <a:xfrm>
            <a:off x="288000" y="540000"/>
            <a:ext cx="190969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ÚZIS ČR – NRRZ 2024</a:t>
            </a:r>
            <a:endParaRPr kumimoji="0" lang="en-US" sz="1200" b="0" i="1"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637521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386173" cy="538364"/>
          </a:xfrm>
        </p:spPr>
        <p:txBody>
          <a:bodyPr>
            <a:noAutofit/>
          </a:bodyPr>
          <a:lstStyle/>
          <a:p>
            <a:pPr lvl="0"/>
            <a:r>
              <a:rPr lang="cs-CZ" noProof="0" dirty="0">
                <a:solidFill>
                  <a:srgbClr val="002060"/>
                </a:solidFill>
              </a:rPr>
              <a:t>Děti - dlouhodobý trend v objemu akutní lůžkové péče v </a:t>
            </a:r>
            <a:r>
              <a:rPr lang="cs-CZ" dirty="0">
                <a:solidFill>
                  <a:srgbClr val="002060"/>
                </a:solidFill>
              </a:rPr>
              <a:t>LBK</a:t>
            </a:r>
            <a:r>
              <a:rPr lang="cs-CZ" noProof="0" dirty="0">
                <a:solidFill>
                  <a:srgbClr val="002060"/>
                </a:solidFill>
              </a:rPr>
              <a:t>: ošetřovací dny</a:t>
            </a:r>
          </a:p>
        </p:txBody>
      </p:sp>
      <p:sp>
        <p:nvSpPr>
          <p:cNvPr id="2" name="TextovéPole 1">
            <a:extLst>
              <a:ext uri="{FF2B5EF4-FFF2-40B4-BE49-F238E27FC236}">
                <a16:creationId xmlns:a16="http://schemas.microsoft.com/office/drawing/2014/main" id="{1B53D1AA-A6AA-39FD-EB74-1FFBC91C25B9}"/>
              </a:ext>
            </a:extLst>
          </p:cNvPr>
          <p:cNvSpPr txBox="1"/>
          <p:nvPr>
            <p:custDataLst>
              <p:tags r:id="rId2"/>
            </p:custDataLst>
          </p:nvPr>
        </p:nvSpPr>
        <p:spPr>
          <a:xfrm>
            <a:off x="366924" y="804615"/>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Děti ve věku 0–4 roky (bez porodu)</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F0F66A41-89C1-2E0D-715D-C9A00074BA6A}"/>
              </a:ext>
            </a:extLst>
          </p:cNvPr>
          <p:cNvSpPr txBox="1"/>
          <p:nvPr>
            <p:custDataLst>
              <p:tags r:id="rId3"/>
            </p:custDataLst>
          </p:nvPr>
        </p:nvSpPr>
        <p:spPr>
          <a:xfrm>
            <a:off x="4337702" y="804615"/>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Děti ve věku 5–14 let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3B5636F3-31AB-BCFE-CD24-AF72FE902493}"/>
              </a:ext>
            </a:extLst>
          </p:cNvPr>
          <p:cNvSpPr txBox="1"/>
          <p:nvPr>
            <p:custDataLst>
              <p:tags r:id="rId4"/>
            </p:custDataLst>
          </p:nvPr>
        </p:nvSpPr>
        <p:spPr>
          <a:xfrm>
            <a:off x="8268278" y="804615"/>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Děti ve věku 15–18 let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 name="Group 744">
            <a:extLst>
              <a:ext uri="{FF2B5EF4-FFF2-40B4-BE49-F238E27FC236}">
                <a16:creationId xmlns:a16="http://schemas.microsoft.com/office/drawing/2014/main" id="{AEF287C7-7479-9B03-03AB-34BAC21945C1}"/>
              </a:ext>
            </a:extLst>
          </p:cNvPr>
          <p:cNvGraphicFramePr>
            <a:graphicFrameLocks noGrp="1"/>
          </p:cNvGraphicFramePr>
          <p:nvPr>
            <p:custDataLst>
              <p:tags r:id="rId5"/>
            </p:custDataLst>
            <p:extLst>
              <p:ext uri="{D42A27DB-BD31-4B8C-83A1-F6EECF244321}">
                <p14:modId xmlns:p14="http://schemas.microsoft.com/office/powerpoint/2010/main" val="975971103"/>
              </p:ext>
            </p:extLst>
          </p:nvPr>
        </p:nvGraphicFramePr>
        <p:xfrm>
          <a:off x="366924" y="138156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OD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OD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15 301</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1 606</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14 943</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1 622</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14 598</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1 484</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14 877</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1 290</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14 067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1 274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11 284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1 132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10 683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965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9 789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1 085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9 242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968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8 780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968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6 084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891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6 995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704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7 533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774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7 072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801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2338112428"/>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6 585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827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42319574"/>
                  </a:ext>
                </a:extLst>
              </a:tr>
            </a:tbl>
          </a:graphicData>
        </a:graphic>
      </p:graphicFrame>
      <p:graphicFrame>
        <p:nvGraphicFramePr>
          <p:cNvPr id="16" name="Group 744">
            <a:extLst>
              <a:ext uri="{FF2B5EF4-FFF2-40B4-BE49-F238E27FC236}">
                <a16:creationId xmlns:a16="http://schemas.microsoft.com/office/drawing/2014/main" id="{8F9A68A5-C234-5FFD-3658-DF21887DC98B}"/>
              </a:ext>
            </a:extLst>
          </p:cNvPr>
          <p:cNvGraphicFramePr>
            <a:graphicFrameLocks noGrp="1"/>
          </p:cNvGraphicFramePr>
          <p:nvPr>
            <p:custDataLst>
              <p:tags r:id="rId6"/>
            </p:custDataLst>
            <p:extLst>
              <p:ext uri="{D42A27DB-BD31-4B8C-83A1-F6EECF244321}">
                <p14:modId xmlns:p14="http://schemas.microsoft.com/office/powerpoint/2010/main" val="1146092029"/>
              </p:ext>
            </p:extLst>
          </p:nvPr>
        </p:nvGraphicFramePr>
        <p:xfrm>
          <a:off x="4337702" y="138156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OD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OD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14 611</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3 638</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15 018</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3 099</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14 188</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3 203</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13 351</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3 211</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14 248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3 295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12 835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2 776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12 282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2 514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11 862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2 771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12 190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2 585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11 506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2 707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9 498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2 123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9 440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1 938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10 782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2 297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11 421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2 554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294330007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10 927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2 541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75465141"/>
                  </a:ext>
                </a:extLst>
              </a:tr>
            </a:tbl>
          </a:graphicData>
        </a:graphic>
      </p:graphicFrame>
      <p:graphicFrame>
        <p:nvGraphicFramePr>
          <p:cNvPr id="18" name="Group 744">
            <a:extLst>
              <a:ext uri="{FF2B5EF4-FFF2-40B4-BE49-F238E27FC236}">
                <a16:creationId xmlns:a16="http://schemas.microsoft.com/office/drawing/2014/main" id="{255F4F41-2BF3-5A2D-5A03-EE0CEAEC5C66}"/>
              </a:ext>
            </a:extLst>
          </p:cNvPr>
          <p:cNvGraphicFramePr>
            <a:graphicFrameLocks noGrp="1"/>
          </p:cNvGraphicFramePr>
          <p:nvPr>
            <p:custDataLst>
              <p:tags r:id="rId7"/>
            </p:custDataLst>
            <p:extLst>
              <p:ext uri="{D42A27DB-BD31-4B8C-83A1-F6EECF244321}">
                <p14:modId xmlns:p14="http://schemas.microsoft.com/office/powerpoint/2010/main" val="482474193"/>
              </p:ext>
            </p:extLst>
          </p:nvPr>
        </p:nvGraphicFramePr>
        <p:xfrm>
          <a:off x="8268278" y="138156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Počet ošetřovacích dní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OD 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OD s operací</a:t>
                      </a:r>
                    </a:p>
                  </a:txBody>
                  <a:tcPr marL="0" marR="0" marT="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8 600</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3 155</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8 068</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3 087</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7 820</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2 717</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6 924</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2 418</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6 913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2 420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6 227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2 067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6 265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1 958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6 483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1 944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5 654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1 591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6 803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1 890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5 479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1 182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7 577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1 228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8 203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1 515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8 045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1 276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708691503"/>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8 549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1 545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78244277"/>
                  </a:ext>
                </a:extLst>
              </a:tr>
            </a:tbl>
          </a:graphicData>
        </a:graphic>
      </p:graphicFrame>
      <p:sp>
        <p:nvSpPr>
          <p:cNvPr id="19" name="Rovnoramenný trojúhelník 18">
            <a:extLst>
              <a:ext uri="{FF2B5EF4-FFF2-40B4-BE49-F238E27FC236}">
                <a16:creationId xmlns:a16="http://schemas.microsoft.com/office/drawing/2014/main" id="{6EC4CC03-177B-091C-F7BB-5B369DD1AAC6}"/>
              </a:ext>
            </a:extLst>
          </p:cNvPr>
          <p:cNvSpPr/>
          <p:nvPr/>
        </p:nvSpPr>
        <p:spPr>
          <a:xfrm rot="10800000">
            <a:off x="659683" y="4801214"/>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ovnoramenný trojúhelník 19">
            <a:extLst>
              <a:ext uri="{FF2B5EF4-FFF2-40B4-BE49-F238E27FC236}">
                <a16:creationId xmlns:a16="http://schemas.microsoft.com/office/drawing/2014/main" id="{ECBD8366-C8D5-0F7E-8985-351B9F309A6B}"/>
              </a:ext>
            </a:extLst>
          </p:cNvPr>
          <p:cNvSpPr/>
          <p:nvPr/>
        </p:nvSpPr>
        <p:spPr>
          <a:xfrm rot="10800000">
            <a:off x="4609326" y="4801214"/>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ovnoramenný trojúhelník 20">
            <a:extLst>
              <a:ext uri="{FF2B5EF4-FFF2-40B4-BE49-F238E27FC236}">
                <a16:creationId xmlns:a16="http://schemas.microsoft.com/office/drawing/2014/main" id="{01F73B1A-C32F-AB3B-B228-71D252501753}"/>
              </a:ext>
            </a:extLst>
          </p:cNvPr>
          <p:cNvSpPr/>
          <p:nvPr/>
        </p:nvSpPr>
        <p:spPr>
          <a:xfrm rot="10800000">
            <a:off x="8503836" y="4801214"/>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FD0A8D45-3E23-0E80-3B8B-2B21D2C72FA5}"/>
              </a:ext>
            </a:extLst>
          </p:cNvPr>
          <p:cNvSpPr txBox="1"/>
          <p:nvPr>
            <p:custDataLst>
              <p:tags r:id="rId8"/>
            </p:custDataLst>
          </p:nvPr>
        </p:nvSpPr>
        <p:spPr>
          <a:xfrm>
            <a:off x="635817" y="5068556"/>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-57 % / -49 %</a:t>
            </a:r>
          </a:p>
        </p:txBody>
      </p:sp>
      <p:sp>
        <p:nvSpPr>
          <p:cNvPr id="23" name="TextovéPole 22">
            <a:extLst>
              <a:ext uri="{FF2B5EF4-FFF2-40B4-BE49-F238E27FC236}">
                <a16:creationId xmlns:a16="http://schemas.microsoft.com/office/drawing/2014/main" id="{40356110-7B84-2A47-AEA4-C86EAAB6CF82}"/>
              </a:ext>
            </a:extLst>
          </p:cNvPr>
          <p:cNvSpPr txBox="1"/>
          <p:nvPr>
            <p:custDataLst>
              <p:tags r:id="rId9"/>
            </p:custDataLst>
          </p:nvPr>
        </p:nvSpPr>
        <p:spPr>
          <a:xfrm>
            <a:off x="4609325" y="5068556"/>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-2</a:t>
            </a:r>
            <a:r>
              <a:rPr lang="cs-CZ" sz="2800" b="1">
                <a:solidFill>
                  <a:srgbClr val="FF0000"/>
                </a:solidFill>
                <a:latin typeface="Calibri" panose="020F0502020204030204"/>
              </a:rPr>
              <a:t>5</a:t>
            </a: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 % / -30 %</a:t>
            </a:r>
          </a:p>
        </p:txBody>
      </p:sp>
      <p:sp>
        <p:nvSpPr>
          <p:cNvPr id="24" name="TextovéPole 23">
            <a:extLst>
              <a:ext uri="{FF2B5EF4-FFF2-40B4-BE49-F238E27FC236}">
                <a16:creationId xmlns:a16="http://schemas.microsoft.com/office/drawing/2014/main" id="{C5CFD8DB-3668-DDEC-E1C6-97E942D1B8B6}"/>
              </a:ext>
            </a:extLst>
          </p:cNvPr>
          <p:cNvSpPr txBox="1"/>
          <p:nvPr>
            <p:custDataLst>
              <p:tags r:id="rId10"/>
            </p:custDataLst>
          </p:nvPr>
        </p:nvSpPr>
        <p:spPr>
          <a:xfrm>
            <a:off x="8469922" y="5068556"/>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-1 % / -51 %</a:t>
            </a:r>
          </a:p>
        </p:txBody>
      </p:sp>
    </p:spTree>
    <p:extLst>
      <p:ext uri="{BB962C8B-B14F-4D97-AF65-F5344CB8AC3E}">
        <p14:creationId xmlns:p14="http://schemas.microsoft.com/office/powerpoint/2010/main" val="128280642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ovéPole 4">
            <a:extLst>
              <a:ext uri="{FF2B5EF4-FFF2-40B4-BE49-F238E27FC236}">
                <a16:creationId xmlns:a16="http://schemas.microsoft.com/office/drawing/2014/main" id="{B72CAF3B-DAAC-8E41-DA67-06DB614957B9}"/>
              </a:ext>
            </a:extLst>
          </p:cNvPr>
          <p:cNvSpPr txBox="1"/>
          <p:nvPr/>
        </p:nvSpPr>
        <p:spPr>
          <a:xfrm>
            <a:off x="205999" y="2367171"/>
            <a:ext cx="11429296"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Akutní lůžková péče klesá ve své produkci,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a to je dobrá zpráva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400" b="1" i="0" u="none" strike="noStrike" kern="1200" cap="none" spc="0" normalizeH="0" baseline="0" noProof="0">
                <a:ln>
                  <a:noFill/>
                </a:ln>
                <a:solidFill>
                  <a:srgbClr val="2E5980"/>
                </a:solidFill>
                <a:effectLst/>
                <a:uLnTx/>
                <a:uFillTx/>
                <a:latin typeface="Calibri" panose="020F0502020204030204"/>
                <a:ea typeface="+mn-ea"/>
                <a:cs typeface="+mn-cs"/>
              </a:rPr>
              <a:t>… na kterou ale musí reagovat infrastruktura</a:t>
            </a:r>
          </a:p>
        </p:txBody>
      </p:sp>
      <p:sp>
        <p:nvSpPr>
          <p:cNvPr id="4" name="TextovéPole 3">
            <a:extLst>
              <a:ext uri="{FF2B5EF4-FFF2-40B4-BE49-F238E27FC236}">
                <a16:creationId xmlns:a16="http://schemas.microsoft.com/office/drawing/2014/main" id="{5A5D6EED-1D76-2349-0781-D0915D86CF6E}"/>
              </a:ext>
            </a:extLst>
          </p:cNvPr>
          <p:cNvSpPr txBox="1"/>
          <p:nvPr/>
        </p:nvSpPr>
        <p:spPr>
          <a:xfrm>
            <a:off x="552893" y="438090"/>
            <a:ext cx="3721395" cy="615553"/>
          </a:xfrm>
          <a:prstGeom prst="rect">
            <a:avLst/>
          </a:prstGeom>
          <a:solidFill>
            <a:srgbClr val="C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prstClr val="white"/>
                </a:solidFill>
                <a:effectLst/>
                <a:uLnTx/>
                <a:uFillTx/>
                <a:latin typeface="Calibri" panose="020F0502020204030204"/>
                <a:ea typeface="+mn-ea"/>
                <a:cs typeface="+mn-cs"/>
              </a:rPr>
              <a:t>Co nás tedy čeká ? </a:t>
            </a:r>
          </a:p>
        </p:txBody>
      </p:sp>
      <p:sp>
        <p:nvSpPr>
          <p:cNvPr id="2" name="TextovéPole 1">
            <a:extLst>
              <a:ext uri="{FF2B5EF4-FFF2-40B4-BE49-F238E27FC236}">
                <a16:creationId xmlns:a16="http://schemas.microsoft.com/office/drawing/2014/main" id="{7E0C2E88-1999-558F-A2AD-9C1BB0A612D0}"/>
              </a:ext>
            </a:extLst>
          </p:cNvPr>
          <p:cNvSpPr txBox="1"/>
          <p:nvPr/>
        </p:nvSpPr>
        <p:spPr>
          <a:xfrm>
            <a:off x="2413590" y="1412831"/>
            <a:ext cx="7014117"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D71440"/>
                </a:solidFill>
                <a:effectLst/>
                <a:uLnTx/>
                <a:uFillTx/>
                <a:latin typeface="Calibri" panose="020F0502020204030204"/>
                <a:ea typeface="+mn-ea"/>
                <a:cs typeface="+mn-cs"/>
              </a:rPr>
              <a:t>….. a kdo bude mít nejtěžší úkoly?</a:t>
            </a:r>
          </a:p>
        </p:txBody>
      </p:sp>
      <p:sp>
        <p:nvSpPr>
          <p:cNvPr id="6" name="Šipka: dolů 5">
            <a:extLst>
              <a:ext uri="{FF2B5EF4-FFF2-40B4-BE49-F238E27FC236}">
                <a16:creationId xmlns:a16="http://schemas.microsoft.com/office/drawing/2014/main" id="{25A77330-E09E-5E29-4666-F0DA487C15DC}"/>
              </a:ext>
            </a:extLst>
          </p:cNvPr>
          <p:cNvSpPr/>
          <p:nvPr/>
        </p:nvSpPr>
        <p:spPr>
          <a:xfrm>
            <a:off x="5208870" y="5074640"/>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1675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ovéPole 3">
            <a:extLst>
              <a:ext uri="{FF2B5EF4-FFF2-40B4-BE49-F238E27FC236}">
                <a16:creationId xmlns:a16="http://schemas.microsoft.com/office/drawing/2014/main" id="{4A755089-856E-DCDD-B3CF-085E824DD019}"/>
              </a:ext>
            </a:extLst>
          </p:cNvPr>
          <p:cNvSpPr txBox="1"/>
          <p:nvPr/>
        </p:nvSpPr>
        <p:spPr>
          <a:xfrm>
            <a:off x="412817" y="505397"/>
            <a:ext cx="11084483"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4200" b="1" i="0" u="none" strike="noStrike" kern="1200" cap="none" spc="0" normalizeH="0" baseline="0" noProof="0">
                <a:ln>
                  <a:noFill/>
                </a:ln>
                <a:solidFill>
                  <a:srgbClr val="2E5980"/>
                </a:solidFill>
                <a:effectLst/>
                <a:uLnTx/>
                <a:uFillTx/>
                <a:latin typeface="Calibri" panose="020F0502020204030204"/>
                <a:ea typeface="+mn-ea"/>
                <a:cs typeface="+mn-cs"/>
              </a:rPr>
              <a:t>Objektivní data </a:t>
            </a:r>
            <a:r>
              <a:rPr kumimoji="0" lang="cs-CZ" sz="4200" b="1" i="0" u="none" strike="noStrike" kern="1200" cap="none" spc="0" normalizeH="0" baseline="0" noProof="0">
                <a:ln>
                  <a:noFill/>
                </a:ln>
                <a:solidFill>
                  <a:srgbClr val="2E5980"/>
                </a:solidFill>
                <a:effectLst/>
                <a:uLnTx/>
                <a:uFillTx/>
                <a:latin typeface="Calibri" panose="020F0502020204030204"/>
                <a:ea typeface="+mn-ea"/>
                <a:cs typeface="+mn-cs"/>
                <a:sym typeface="Wingdings" panose="05000000000000000000" pitchFamily="2" charset="2"/>
              </a:rPr>
              <a:t></a:t>
            </a:r>
            <a:r>
              <a:rPr kumimoji="0" lang="cs-CZ" sz="4200" b="1" i="0" u="none" strike="noStrike" kern="1200" cap="none" spc="0" normalizeH="0" baseline="0" noProof="0">
                <a:ln>
                  <a:noFill/>
                </a:ln>
                <a:solidFill>
                  <a:srgbClr val="2E5980"/>
                </a:solidFill>
                <a:effectLst/>
                <a:uLnTx/>
                <a:uFillTx/>
                <a:latin typeface="Calibri" panose="020F0502020204030204"/>
                <a:ea typeface="+mn-ea"/>
                <a:cs typeface="+mn-cs"/>
              </a:rPr>
              <a:t> nutná restrukturalizace péče</a:t>
            </a:r>
          </a:p>
        </p:txBody>
      </p:sp>
      <p:sp>
        <p:nvSpPr>
          <p:cNvPr id="5" name="TextovéPole 4">
            <a:extLst>
              <a:ext uri="{FF2B5EF4-FFF2-40B4-BE49-F238E27FC236}">
                <a16:creationId xmlns:a16="http://schemas.microsoft.com/office/drawing/2014/main" id="{37ADBFC1-5156-BF8E-3784-8741309E931A}"/>
              </a:ext>
            </a:extLst>
          </p:cNvPr>
          <p:cNvSpPr txBox="1"/>
          <p:nvPr/>
        </p:nvSpPr>
        <p:spPr>
          <a:xfrm>
            <a:off x="275015" y="1919101"/>
            <a:ext cx="11360083" cy="126188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a:ln>
                  <a:noFill/>
                </a:ln>
                <a:solidFill>
                  <a:srgbClr val="D71440"/>
                </a:solidFill>
                <a:effectLst/>
                <a:uLnTx/>
                <a:uFillTx/>
                <a:latin typeface="Calibri" panose="020F0502020204030204"/>
                <a:ea typeface="+mn-ea"/>
                <a:cs typeface="+mn-cs"/>
              </a:rPr>
              <a:t>ALE POZOR NA PÉČI O SENIORY A ZEJMÉNA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3800" b="1" i="0" u="none" strike="noStrike" kern="1200" cap="none" spc="0" normalizeH="0" baseline="0" noProof="0">
                <a:ln>
                  <a:noFill/>
                </a:ln>
                <a:solidFill>
                  <a:srgbClr val="D71440"/>
                </a:solidFill>
                <a:effectLst/>
                <a:uLnTx/>
                <a:uFillTx/>
                <a:latin typeface="Calibri" panose="020F0502020204030204"/>
                <a:ea typeface="+mn-ea"/>
                <a:cs typeface="+mn-cs"/>
              </a:rPr>
              <a:t>NA CHIRURGICKOU PÉČI </a:t>
            </a:r>
          </a:p>
        </p:txBody>
      </p:sp>
      <p:sp>
        <p:nvSpPr>
          <p:cNvPr id="6" name="TextovéPole 5">
            <a:extLst>
              <a:ext uri="{FF2B5EF4-FFF2-40B4-BE49-F238E27FC236}">
                <a16:creationId xmlns:a16="http://schemas.microsoft.com/office/drawing/2014/main" id="{BC195984-6764-B69C-8F22-D93DE4A8E491}"/>
              </a:ext>
            </a:extLst>
          </p:cNvPr>
          <p:cNvSpPr txBox="1"/>
          <p:nvPr/>
        </p:nvSpPr>
        <p:spPr>
          <a:xfrm rot="20288859">
            <a:off x="7345813" y="4856299"/>
            <a:ext cx="4581100" cy="830997"/>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400" b="1" i="0" u="none" strike="noStrike" kern="1200" cap="none" spc="0" normalizeH="0" baseline="0" noProof="0">
                <a:ln>
                  <a:noFill/>
                </a:ln>
                <a:solidFill>
                  <a:prstClr val="black"/>
                </a:solidFill>
                <a:effectLst/>
                <a:uLnTx/>
                <a:uFillTx/>
                <a:latin typeface="Calibri" panose="020F0502020204030204"/>
                <a:ea typeface="+mn-ea"/>
                <a:cs typeface="+mn-cs"/>
              </a:rPr>
              <a:t>Řešení musí respektovat změnu potřeb stárnoucí populace</a:t>
            </a:r>
          </a:p>
        </p:txBody>
      </p:sp>
      <p:sp>
        <p:nvSpPr>
          <p:cNvPr id="2" name="TextovéPole 1">
            <a:extLst>
              <a:ext uri="{FF2B5EF4-FFF2-40B4-BE49-F238E27FC236}">
                <a16:creationId xmlns:a16="http://schemas.microsoft.com/office/drawing/2014/main" id="{341924BE-9D33-0B14-83F1-504608D91AFC}"/>
              </a:ext>
            </a:extLst>
          </p:cNvPr>
          <p:cNvSpPr txBox="1"/>
          <p:nvPr/>
        </p:nvSpPr>
        <p:spPr>
          <a:xfrm>
            <a:off x="4635022" y="2982672"/>
            <a:ext cx="2640067"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0" b="1" i="0" u="none" strike="noStrike" kern="1200" cap="none" spc="0" normalizeH="0" baseline="0" noProof="0">
                <a:ln>
                  <a:noFill/>
                </a:ln>
                <a:solidFill>
                  <a:srgbClr val="C00000"/>
                </a:solidFill>
                <a:effectLst/>
                <a:uLnTx/>
                <a:uFillTx/>
                <a:latin typeface="Arial Black" panose="020B0A04020102020204" pitchFamily="34" charset="0"/>
                <a:ea typeface="+mn-ea"/>
                <a:cs typeface="+mn-cs"/>
              </a:rPr>
              <a:t>!!</a:t>
            </a:r>
          </a:p>
        </p:txBody>
      </p:sp>
      <p:sp>
        <p:nvSpPr>
          <p:cNvPr id="8" name="Šipka: dolů 7">
            <a:extLst>
              <a:ext uri="{FF2B5EF4-FFF2-40B4-BE49-F238E27FC236}">
                <a16:creationId xmlns:a16="http://schemas.microsoft.com/office/drawing/2014/main" id="{D7A61033-606E-8BDF-D71C-D0B4C3762EF1}"/>
              </a:ext>
            </a:extLst>
          </p:cNvPr>
          <p:cNvSpPr/>
          <p:nvPr/>
        </p:nvSpPr>
        <p:spPr>
          <a:xfrm>
            <a:off x="5384222" y="5161808"/>
            <a:ext cx="1423555" cy="716973"/>
          </a:xfrm>
          <a:prstGeom prst="downArrow">
            <a:avLst/>
          </a:prstGeom>
          <a:solidFill>
            <a:srgbClr val="2E5980"/>
          </a:solidFill>
          <a:ln>
            <a:solidFill>
              <a:srgbClr val="2E59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33273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7EC882-5FB3-1FA4-E593-D4324FF9103E}"/>
            </a:ext>
          </a:extLst>
        </p:cNvPr>
        <p:cNvGrpSpPr/>
        <p:nvPr/>
      </p:nvGrpSpPr>
      <p:grpSpPr>
        <a:xfrm>
          <a:off x="0" y="0"/>
          <a:ext cx="0" cy="0"/>
          <a:chOff x="0" y="0"/>
          <a:chExt cx="0" cy="0"/>
        </a:xfrm>
      </p:grpSpPr>
      <p:sp>
        <p:nvSpPr>
          <p:cNvPr id="4" name="Šipka: dolů 3">
            <a:extLst>
              <a:ext uri="{FF2B5EF4-FFF2-40B4-BE49-F238E27FC236}">
                <a16:creationId xmlns:a16="http://schemas.microsoft.com/office/drawing/2014/main" id="{06AA8D53-CDF5-EE58-34DD-1F698CBBED36}"/>
              </a:ext>
            </a:extLst>
          </p:cNvPr>
          <p:cNvSpPr/>
          <p:nvPr/>
        </p:nvSpPr>
        <p:spPr>
          <a:xfrm>
            <a:off x="5176918" y="3977219"/>
            <a:ext cx="1540452" cy="719154"/>
          </a:xfrm>
          <a:prstGeom prst="downArrow">
            <a:avLst/>
          </a:prstGeom>
          <a:solidFill>
            <a:srgbClr val="2E5980"/>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ovéPole 4">
            <a:extLst>
              <a:ext uri="{FF2B5EF4-FFF2-40B4-BE49-F238E27FC236}">
                <a16:creationId xmlns:a16="http://schemas.microsoft.com/office/drawing/2014/main" id="{9B7AE405-2AB3-34E8-6696-EC3B31841906}"/>
              </a:ext>
            </a:extLst>
          </p:cNvPr>
          <p:cNvSpPr txBox="1"/>
          <p:nvPr/>
        </p:nvSpPr>
        <p:spPr>
          <a:xfrm>
            <a:off x="338666" y="389377"/>
            <a:ext cx="11514667" cy="3262432"/>
          </a:xfrm>
          <a:prstGeom prst="rect">
            <a:avLst/>
          </a:prstGeom>
          <a:noFill/>
        </p:spPr>
        <p:txBody>
          <a:bodyPr wrap="square">
            <a:spAutoFit/>
          </a:bodyPr>
          <a:lstStyle/>
          <a:p>
            <a:pPr algn="ctr"/>
            <a:r>
              <a:rPr kumimoji="0" lang="cs-CZ" sz="4400" b="1" i="0" u="none" strike="noStrike" kern="1200" cap="none" spc="0" normalizeH="0" baseline="0" noProof="0" dirty="0">
                <a:ln>
                  <a:noFill/>
                </a:ln>
                <a:solidFill>
                  <a:srgbClr val="2E5980"/>
                </a:solidFill>
                <a:effectLst/>
                <a:uLnTx/>
                <a:uFillTx/>
                <a:latin typeface="Calibri" panose="020F0502020204030204" pitchFamily="34" charset="0"/>
                <a:ea typeface="+mn-ea"/>
                <a:cs typeface="Calibri" panose="020F0502020204030204" pitchFamily="34" charset="0"/>
              </a:rPr>
              <a:t>Úvodem</a:t>
            </a:r>
          </a:p>
          <a:p>
            <a:pPr algn="ctr">
              <a:spcBef>
                <a:spcPts val="1200"/>
              </a:spcBef>
            </a:pPr>
            <a:r>
              <a:rPr kumimoji="0" lang="cs-CZ" sz="4400" b="1" i="0" u="none" strike="noStrike" kern="1200" cap="none" spc="0" normalizeH="0" baseline="0" noProof="0" dirty="0">
                <a:ln>
                  <a:noFill/>
                </a:ln>
                <a:solidFill>
                  <a:srgbClr val="2E5980"/>
                </a:solidFill>
                <a:effectLst/>
                <a:uLnTx/>
                <a:uFillTx/>
                <a:latin typeface="Calibri" panose="020F0502020204030204" pitchFamily="34" charset="0"/>
                <a:ea typeface="+mn-ea"/>
                <a:cs typeface="Calibri" panose="020F0502020204030204" pitchFamily="34" charset="0"/>
              </a:rPr>
              <a:t>Vybraná data o zlepšujících se výsledcích péče </a:t>
            </a:r>
          </a:p>
          <a:p>
            <a:pPr algn="ctr">
              <a:spcBef>
                <a:spcPts val="1200"/>
              </a:spcBef>
            </a:pPr>
            <a:r>
              <a:rPr kumimoji="0" lang="cs-CZ" sz="4400" b="1" i="0" u="none" strike="noStrike" kern="1200" cap="none" spc="0" normalizeH="0" baseline="0" noProof="0" dirty="0">
                <a:ln>
                  <a:noFill/>
                </a:ln>
                <a:solidFill>
                  <a:srgbClr val="2E5980"/>
                </a:solidFill>
                <a:effectLst/>
                <a:uLnTx/>
                <a:uFillTx/>
                <a:latin typeface="Calibri" panose="020F0502020204030204" pitchFamily="34" charset="0"/>
                <a:ea typeface="+mn-ea"/>
                <a:cs typeface="Calibri" panose="020F0502020204030204" pitchFamily="34" charset="0"/>
              </a:rPr>
              <a:t>o závažné akutní stavy nebo zhoubné nádory </a:t>
            </a:r>
          </a:p>
          <a:p>
            <a:pPr algn="ctr">
              <a:spcBef>
                <a:spcPts val="1200"/>
              </a:spcBef>
            </a:pPr>
            <a:r>
              <a:rPr kumimoji="0" lang="cs-CZ" sz="4400" b="1" i="0" u="none" strike="noStrike" kern="1200" cap="none" spc="0" normalizeH="0" baseline="0" noProof="0" dirty="0">
                <a:ln>
                  <a:noFill/>
                </a:ln>
                <a:solidFill>
                  <a:srgbClr val="2E5980"/>
                </a:solidFill>
                <a:effectLst/>
                <a:uLnTx/>
                <a:uFillTx/>
                <a:latin typeface="Calibri" panose="020F0502020204030204" pitchFamily="34" charset="0"/>
                <a:ea typeface="+mn-ea"/>
                <a:cs typeface="Calibri" panose="020F0502020204030204" pitchFamily="34" charset="0"/>
              </a:rPr>
              <a:t>v Libereckém kraji</a:t>
            </a:r>
          </a:p>
        </p:txBody>
      </p:sp>
    </p:spTree>
    <p:extLst>
      <p:ext uri="{BB962C8B-B14F-4D97-AF65-F5344CB8AC3E}">
        <p14:creationId xmlns:p14="http://schemas.microsoft.com/office/powerpoint/2010/main" val="278437562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053DD2-02E5-5C01-97B1-C2931E781D1D}"/>
            </a:ext>
          </a:extLst>
        </p:cNvPr>
        <p:cNvGrpSpPr/>
        <p:nvPr/>
      </p:nvGrpSpPr>
      <p:grpSpPr>
        <a:xfrm>
          <a:off x="0" y="0"/>
          <a:ext cx="0" cy="0"/>
          <a:chOff x="0" y="0"/>
          <a:chExt cx="0" cy="0"/>
        </a:xfrm>
      </p:grpSpPr>
      <p:sp>
        <p:nvSpPr>
          <p:cNvPr id="4" name="Nadpis 3">
            <a:extLst>
              <a:ext uri="{FF2B5EF4-FFF2-40B4-BE49-F238E27FC236}">
                <a16:creationId xmlns:a16="http://schemas.microsoft.com/office/drawing/2014/main" id="{EC3CE276-EC59-0FB3-6EF0-D24E6D8041BA}"/>
              </a:ext>
            </a:extLst>
          </p:cNvPr>
          <p:cNvSpPr>
            <a:spLocks noGrp="1"/>
          </p:cNvSpPr>
          <p:nvPr>
            <p:ph type="title"/>
            <p:custDataLst>
              <p:tags r:id="rId1"/>
            </p:custDataLst>
          </p:nvPr>
        </p:nvSpPr>
        <p:spPr>
          <a:xfrm>
            <a:off x="272590" y="160258"/>
            <a:ext cx="11386173" cy="538364"/>
          </a:xfrm>
        </p:spPr>
        <p:txBody>
          <a:bodyPr>
            <a:noAutofit/>
          </a:bodyPr>
          <a:lstStyle/>
          <a:p>
            <a:pPr lvl="0"/>
            <a:r>
              <a:rPr lang="cs-CZ" noProof="0" dirty="0">
                <a:solidFill>
                  <a:srgbClr val="002060"/>
                </a:solidFill>
              </a:rPr>
              <a:t>Dlouhodobý trend v objemu akutní lůžkové péče: </a:t>
            </a:r>
            <a:br>
              <a:rPr lang="cs-CZ" noProof="0" dirty="0">
                <a:solidFill>
                  <a:srgbClr val="002060"/>
                </a:solidFill>
              </a:rPr>
            </a:br>
            <a:r>
              <a:rPr lang="cs-CZ" noProof="0" dirty="0">
                <a:solidFill>
                  <a:srgbClr val="002060"/>
                </a:solidFill>
              </a:rPr>
              <a:t>hospitalizační případy v Libereckém kraji</a:t>
            </a:r>
          </a:p>
        </p:txBody>
      </p:sp>
      <p:sp>
        <p:nvSpPr>
          <p:cNvPr id="2" name="TextovéPole 1">
            <a:extLst>
              <a:ext uri="{FF2B5EF4-FFF2-40B4-BE49-F238E27FC236}">
                <a16:creationId xmlns:a16="http://schemas.microsoft.com/office/drawing/2014/main" id="{20710758-21ED-E5B4-F529-4BD5D6E20B11}"/>
              </a:ext>
            </a:extLst>
          </p:cNvPr>
          <p:cNvSpPr txBox="1"/>
          <p:nvPr/>
        </p:nvSpPr>
        <p:spPr>
          <a:xfrm>
            <a:off x="350335" y="1315391"/>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Všichni pacienti</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A5342E62-773B-E951-1C1B-5BA756DE8A4E}"/>
              </a:ext>
            </a:extLst>
          </p:cNvPr>
          <p:cNvSpPr txBox="1"/>
          <p:nvPr/>
        </p:nvSpPr>
        <p:spPr>
          <a:xfrm>
            <a:off x="4343140" y="1301619"/>
            <a:ext cx="3505720" cy="369332"/>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Pacienti ve věku věk 65 – 84 let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42EED0CE-D93F-5BC2-BB22-AA451EECD155}"/>
              </a:ext>
            </a:extLst>
          </p:cNvPr>
          <p:cNvSpPr txBox="1"/>
          <p:nvPr/>
        </p:nvSpPr>
        <p:spPr>
          <a:xfrm>
            <a:off x="8251690" y="1301619"/>
            <a:ext cx="3505720" cy="369332"/>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Pacienti ve věku 85+ </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 name="Group 744">
            <a:extLst>
              <a:ext uri="{FF2B5EF4-FFF2-40B4-BE49-F238E27FC236}">
                <a16:creationId xmlns:a16="http://schemas.microsoft.com/office/drawing/2014/main" id="{51A55830-22FA-86C4-6B12-7B61ED965887}"/>
              </a:ext>
            </a:extLst>
          </p:cNvPr>
          <p:cNvGraphicFramePr>
            <a:graphicFrameLocks noGrp="1"/>
          </p:cNvGraphicFramePr>
          <p:nvPr>
            <p:custDataLst>
              <p:tags r:id="rId2"/>
            </p:custDataLst>
          </p:nvPr>
        </p:nvGraphicFramePr>
        <p:xfrm>
          <a:off x="350335" y="2012571"/>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84 880</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29 995</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83 800</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29 864</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86 540</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31 946</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84 892</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31 005</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85 910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31 795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83 467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30 481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80 358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29 683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79 508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29 801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78 804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29 306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76 702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27 697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67 960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23 127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68 849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23 498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72 963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27 192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73 484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28 197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extLst>
                  <a:ext uri="{0D108BD9-81ED-4DB2-BD59-A6C34878D82A}">
                    <a16:rowId xmlns:a16="http://schemas.microsoft.com/office/drawing/2014/main" val="1182164690"/>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73 436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29 162</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22990"/>
                  </a:ext>
                </a:extLst>
              </a:tr>
            </a:tbl>
          </a:graphicData>
        </a:graphic>
      </p:graphicFrame>
      <p:graphicFrame>
        <p:nvGraphicFramePr>
          <p:cNvPr id="17" name="Group 744">
            <a:extLst>
              <a:ext uri="{FF2B5EF4-FFF2-40B4-BE49-F238E27FC236}">
                <a16:creationId xmlns:a16="http://schemas.microsoft.com/office/drawing/2014/main" id="{D7FD344B-DDB0-1E61-4313-F922DCB8A1BF}"/>
              </a:ext>
            </a:extLst>
          </p:cNvPr>
          <p:cNvGraphicFramePr>
            <a:graphicFrameLocks noGrp="1"/>
          </p:cNvGraphicFramePr>
          <p:nvPr>
            <p:custDataLst>
              <p:tags r:id="rId3"/>
            </p:custDataLst>
          </p:nvPr>
        </p:nvGraphicFramePr>
        <p:xfrm>
          <a:off x="4343140" y="2012571"/>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21 793</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6 064</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22 000</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6 025</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23 647</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6 766</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24 126</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7 061</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25 302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7 596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25 100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7 579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24 332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7 596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24 232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7 772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24 602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7 759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24 807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7 669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23 241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6 574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24 105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6 658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25 565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7 997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26 765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8 781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extLst>
                  <a:ext uri="{0D108BD9-81ED-4DB2-BD59-A6C34878D82A}">
                    <a16:rowId xmlns:a16="http://schemas.microsoft.com/office/drawing/2014/main" val="3594313382"/>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26 616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8 979</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32982357"/>
                  </a:ext>
                </a:extLst>
              </a:tr>
            </a:tbl>
          </a:graphicData>
        </a:graphic>
      </p:graphicFrame>
      <p:graphicFrame>
        <p:nvGraphicFramePr>
          <p:cNvPr id="18" name="Group 744">
            <a:extLst>
              <a:ext uri="{FF2B5EF4-FFF2-40B4-BE49-F238E27FC236}">
                <a16:creationId xmlns:a16="http://schemas.microsoft.com/office/drawing/2014/main" id="{3C5FDC2D-7396-0951-B4E6-EA72C460B49A}"/>
              </a:ext>
            </a:extLst>
          </p:cNvPr>
          <p:cNvGraphicFramePr>
            <a:graphicFrameLocks noGrp="1"/>
          </p:cNvGraphicFramePr>
          <p:nvPr>
            <p:custDataLst>
              <p:tags r:id="rId4"/>
            </p:custDataLst>
          </p:nvPr>
        </p:nvGraphicFramePr>
        <p:xfrm>
          <a:off x="8251690" y="2012571"/>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3 378</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450</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3 646</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528</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3 823</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531</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4 138</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550</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4 234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556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4 207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569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4 061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537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4 106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602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4 069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543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4 040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537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3 836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515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3 635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449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3 896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503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3 843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tc>
                  <a:txBody>
                    <a:bodyPr/>
                    <a:lstStyle/>
                    <a:p>
                      <a:pPr algn="ctr" rtl="0" fontAlgn="ctr"/>
                      <a:r>
                        <a:rPr lang="cs-CZ" sz="1200" b="0" i="0" u="none" strike="noStrike">
                          <a:solidFill>
                            <a:srgbClr val="000000"/>
                          </a:solidFill>
                          <a:effectLst/>
                          <a:latin typeface="Calibri" panose="020F0502020204030204" pitchFamily="34" charset="0"/>
                        </a:rPr>
                        <a:t>522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6E6E6"/>
                    </a:solidFill>
                  </a:tcPr>
                </a:tc>
                <a:extLst>
                  <a:ext uri="{0D108BD9-81ED-4DB2-BD59-A6C34878D82A}">
                    <a16:rowId xmlns:a16="http://schemas.microsoft.com/office/drawing/2014/main" val="2284388190"/>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3 818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597</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47955834"/>
                  </a:ext>
                </a:extLst>
              </a:tr>
            </a:tbl>
          </a:graphicData>
        </a:graphic>
      </p:graphicFrame>
      <p:sp>
        <p:nvSpPr>
          <p:cNvPr id="19" name="Rovnoramenný trojúhelník 18">
            <a:extLst>
              <a:ext uri="{FF2B5EF4-FFF2-40B4-BE49-F238E27FC236}">
                <a16:creationId xmlns:a16="http://schemas.microsoft.com/office/drawing/2014/main" id="{456D5A22-B7C2-ADA5-EBFB-8CB3569B11E8}"/>
              </a:ext>
            </a:extLst>
          </p:cNvPr>
          <p:cNvSpPr/>
          <p:nvPr/>
        </p:nvSpPr>
        <p:spPr>
          <a:xfrm rot="10800000">
            <a:off x="585893" y="5401967"/>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ovnoramenný trojúhelník 19">
            <a:extLst>
              <a:ext uri="{FF2B5EF4-FFF2-40B4-BE49-F238E27FC236}">
                <a16:creationId xmlns:a16="http://schemas.microsoft.com/office/drawing/2014/main" id="{7C9EEFBB-58B1-239F-0648-821001F507DF}"/>
              </a:ext>
            </a:extLst>
          </p:cNvPr>
          <p:cNvSpPr/>
          <p:nvPr/>
        </p:nvSpPr>
        <p:spPr>
          <a:xfrm rot="10800000">
            <a:off x="4578698" y="5395271"/>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ovnoramenný trojúhelník 20">
            <a:extLst>
              <a:ext uri="{FF2B5EF4-FFF2-40B4-BE49-F238E27FC236}">
                <a16:creationId xmlns:a16="http://schemas.microsoft.com/office/drawing/2014/main" id="{B6F5C8F3-CCA7-E138-DCE6-18B1EFDD3E58}"/>
              </a:ext>
            </a:extLst>
          </p:cNvPr>
          <p:cNvSpPr/>
          <p:nvPr/>
        </p:nvSpPr>
        <p:spPr>
          <a:xfrm rot="10800000">
            <a:off x="8487246" y="5395270"/>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FCE8166B-FFFA-D8D0-0AE2-359063E079D1}"/>
              </a:ext>
            </a:extLst>
          </p:cNvPr>
          <p:cNvSpPr txBox="1"/>
          <p:nvPr/>
        </p:nvSpPr>
        <p:spPr>
          <a:xfrm>
            <a:off x="619229" y="5682664"/>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- 13% / - 3%</a:t>
            </a:r>
          </a:p>
        </p:txBody>
      </p:sp>
      <p:sp>
        <p:nvSpPr>
          <p:cNvPr id="23" name="TextovéPole 22">
            <a:extLst>
              <a:ext uri="{FF2B5EF4-FFF2-40B4-BE49-F238E27FC236}">
                <a16:creationId xmlns:a16="http://schemas.microsoft.com/office/drawing/2014/main" id="{3CF15B0D-262F-D84B-26D5-965907695D9C}"/>
              </a:ext>
            </a:extLst>
          </p:cNvPr>
          <p:cNvSpPr txBox="1"/>
          <p:nvPr/>
        </p:nvSpPr>
        <p:spPr>
          <a:xfrm>
            <a:off x="4592737" y="5682664"/>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+ 22% / + </a:t>
            </a:r>
            <a:r>
              <a:rPr lang="cs-CZ" sz="2800" b="1">
                <a:solidFill>
                  <a:srgbClr val="FF0000"/>
                </a:solidFill>
                <a:latin typeface="Calibri" panose="020F0502020204030204"/>
              </a:rPr>
              <a:t>48</a:t>
            </a: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a:t>
            </a:r>
          </a:p>
        </p:txBody>
      </p:sp>
      <p:sp>
        <p:nvSpPr>
          <p:cNvPr id="24" name="TextovéPole 23">
            <a:extLst>
              <a:ext uri="{FF2B5EF4-FFF2-40B4-BE49-F238E27FC236}">
                <a16:creationId xmlns:a16="http://schemas.microsoft.com/office/drawing/2014/main" id="{0C86C6F6-48FA-CE77-7266-4C8BB9917BB4}"/>
              </a:ext>
            </a:extLst>
          </p:cNvPr>
          <p:cNvSpPr txBox="1"/>
          <p:nvPr/>
        </p:nvSpPr>
        <p:spPr>
          <a:xfrm>
            <a:off x="8453334" y="5682664"/>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+ 13% / + </a:t>
            </a:r>
            <a:r>
              <a:rPr lang="cs-CZ" sz="2800" b="1">
                <a:solidFill>
                  <a:srgbClr val="FF0000"/>
                </a:solidFill>
                <a:latin typeface="Calibri" panose="020F0502020204030204"/>
              </a:rPr>
              <a:t>33</a:t>
            </a: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22933860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386173" cy="538364"/>
          </a:xfrm>
        </p:spPr>
        <p:txBody>
          <a:bodyPr anchor="t" anchorCtr="0">
            <a:noAutofit/>
          </a:bodyPr>
          <a:lstStyle/>
          <a:p>
            <a:pPr lvl="0"/>
            <a:r>
              <a:rPr lang="cs-CZ" noProof="0" dirty="0">
                <a:solidFill>
                  <a:srgbClr val="002060"/>
                </a:solidFill>
                <a:latin typeface="Calibri"/>
                <a:ea typeface="Calibri"/>
                <a:cs typeface="Calibri"/>
              </a:rPr>
              <a:t>Dlouhodobý trend v objemu akutní lůžkové péče v </a:t>
            </a:r>
            <a:r>
              <a:rPr lang="cs-CZ" dirty="0">
                <a:solidFill>
                  <a:srgbClr val="002060"/>
                </a:solidFill>
                <a:latin typeface="Calibri"/>
                <a:ea typeface="Calibri"/>
                <a:cs typeface="Calibri"/>
              </a:rPr>
              <a:t>Libereckém</a:t>
            </a:r>
            <a:r>
              <a:rPr lang="cs-CZ" noProof="0" dirty="0">
                <a:solidFill>
                  <a:srgbClr val="002060"/>
                </a:solidFill>
                <a:latin typeface="Calibri"/>
                <a:ea typeface="Calibri"/>
                <a:cs typeface="Calibri"/>
              </a:rPr>
              <a:t> kraji: hospitalizovaní s úrazy</a:t>
            </a:r>
          </a:p>
        </p:txBody>
      </p:sp>
      <p:sp>
        <p:nvSpPr>
          <p:cNvPr id="2" name="TextovéPole 1">
            <a:extLst>
              <a:ext uri="{FF2B5EF4-FFF2-40B4-BE49-F238E27FC236}">
                <a16:creationId xmlns:a16="http://schemas.microsoft.com/office/drawing/2014/main" id="{1B53D1AA-A6AA-39FD-EB74-1FFBC91C25B9}"/>
              </a:ext>
            </a:extLst>
          </p:cNvPr>
          <p:cNvSpPr txBox="1"/>
          <p:nvPr>
            <p:custDataLst>
              <p:tags r:id="rId2"/>
            </p:custDataLst>
          </p:nvPr>
        </p:nvSpPr>
        <p:spPr>
          <a:xfrm>
            <a:off x="430722" y="1055045"/>
            <a:ext cx="3505720" cy="369332"/>
          </a:xfrm>
          <a:prstGeom prst="rect">
            <a:avLst/>
          </a:prstGeom>
          <a:solidFill>
            <a:srgbClr val="203B7C"/>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Všichni pacienti s úrazem</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ovéPole 5">
            <a:extLst>
              <a:ext uri="{FF2B5EF4-FFF2-40B4-BE49-F238E27FC236}">
                <a16:creationId xmlns:a16="http://schemas.microsoft.com/office/drawing/2014/main" id="{F0F66A41-89C1-2E0D-715D-C9A00074BA6A}"/>
              </a:ext>
            </a:extLst>
          </p:cNvPr>
          <p:cNvSpPr txBox="1"/>
          <p:nvPr/>
        </p:nvSpPr>
        <p:spPr>
          <a:xfrm>
            <a:off x="4401500" y="1055045"/>
            <a:ext cx="3505720" cy="369332"/>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Pacienti ve věku věk 65 – 84 let</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ovéPole 7">
            <a:extLst>
              <a:ext uri="{FF2B5EF4-FFF2-40B4-BE49-F238E27FC236}">
                <a16:creationId xmlns:a16="http://schemas.microsoft.com/office/drawing/2014/main" id="{3B5636F3-31AB-BCFE-CD24-AF72FE902493}"/>
              </a:ext>
            </a:extLst>
          </p:cNvPr>
          <p:cNvSpPr txBox="1"/>
          <p:nvPr/>
        </p:nvSpPr>
        <p:spPr>
          <a:xfrm>
            <a:off x="8332076" y="1055045"/>
            <a:ext cx="3505720" cy="369332"/>
          </a:xfrm>
          <a:prstGeom prst="rect">
            <a:avLst/>
          </a:prstGeom>
          <a:solidFill>
            <a:srgbClr val="FF0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Pacienti ve věku 85+ </a:t>
            </a: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3" name="Group 744">
            <a:extLst>
              <a:ext uri="{FF2B5EF4-FFF2-40B4-BE49-F238E27FC236}">
                <a16:creationId xmlns:a16="http://schemas.microsoft.com/office/drawing/2014/main" id="{D4EE744D-FEC0-069E-9D11-60D4A6EB726B}"/>
              </a:ext>
            </a:extLst>
          </p:cNvPr>
          <p:cNvGraphicFramePr>
            <a:graphicFrameLocks noGrp="1"/>
          </p:cNvGraphicFramePr>
          <p:nvPr>
            <p:custDataLst>
              <p:tags r:id="rId3"/>
            </p:custDataLst>
          </p:nvPr>
        </p:nvGraphicFramePr>
        <p:xfrm>
          <a:off x="430722" y="163199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9 525</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4 491</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9 680</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4 477</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9 768</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4 602</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9 610</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4 410</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9 193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4 125</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9 430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4 281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9 095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4 277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9 078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4 250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8 838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4 162</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8 788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4 293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7 931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3 890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7 513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3 817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8 511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4 127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8 751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4 219</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929781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8 917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4 401</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14058588"/>
                  </a:ext>
                </a:extLst>
              </a:tr>
            </a:tbl>
          </a:graphicData>
        </a:graphic>
      </p:graphicFrame>
      <p:graphicFrame>
        <p:nvGraphicFramePr>
          <p:cNvPr id="15" name="Group 744">
            <a:extLst>
              <a:ext uri="{FF2B5EF4-FFF2-40B4-BE49-F238E27FC236}">
                <a16:creationId xmlns:a16="http://schemas.microsoft.com/office/drawing/2014/main" id="{A0ABA732-2B8D-D450-9777-CDB7BFF43A9E}"/>
              </a:ext>
            </a:extLst>
          </p:cNvPr>
          <p:cNvGraphicFramePr>
            <a:graphicFrameLocks noGrp="1"/>
          </p:cNvGraphicFramePr>
          <p:nvPr>
            <p:custDataLst>
              <p:tags r:id="rId4"/>
            </p:custDataLst>
          </p:nvPr>
        </p:nvGraphicFramePr>
        <p:xfrm>
          <a:off x="4401500" y="163199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1 724</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757</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1 836</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793</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1 834</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812</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1 979</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844</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1 972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818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2 030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847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2 095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900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2 089</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896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2 098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928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2 127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974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2 178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1 004</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2 115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1 033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2 345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1 051</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2 550</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1 170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77858657"/>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2 584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1 203</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782331491"/>
                  </a:ext>
                </a:extLst>
              </a:tr>
            </a:tbl>
          </a:graphicData>
        </a:graphic>
      </p:graphicFrame>
      <p:graphicFrame>
        <p:nvGraphicFramePr>
          <p:cNvPr id="18" name="Group 744">
            <a:extLst>
              <a:ext uri="{FF2B5EF4-FFF2-40B4-BE49-F238E27FC236}">
                <a16:creationId xmlns:a16="http://schemas.microsoft.com/office/drawing/2014/main" id="{903AF252-00E9-250C-A315-F632FC0ADC5D}"/>
              </a:ext>
            </a:extLst>
          </p:cNvPr>
          <p:cNvGraphicFramePr>
            <a:graphicFrameLocks noGrp="1"/>
          </p:cNvGraphicFramePr>
          <p:nvPr>
            <p:custDataLst>
              <p:tags r:id="rId5"/>
            </p:custDataLst>
          </p:nvPr>
        </p:nvGraphicFramePr>
        <p:xfrm>
          <a:off x="8332076" y="1631993"/>
          <a:ext cx="3505720" cy="3316814"/>
        </p:xfrm>
        <a:graphic>
          <a:graphicData uri="http://schemas.openxmlformats.org/drawingml/2006/table">
            <a:tbl>
              <a:tblPr/>
              <a:tblGrid>
                <a:gridCol w="1191808">
                  <a:extLst>
                    <a:ext uri="{9D8B030D-6E8A-4147-A177-3AD203B41FA5}">
                      <a16:colId xmlns:a16="http://schemas.microsoft.com/office/drawing/2014/main" val="20000"/>
                    </a:ext>
                  </a:extLst>
                </a:gridCol>
                <a:gridCol w="1137599">
                  <a:extLst>
                    <a:ext uri="{9D8B030D-6E8A-4147-A177-3AD203B41FA5}">
                      <a16:colId xmlns:a16="http://schemas.microsoft.com/office/drawing/2014/main" val="20001"/>
                    </a:ext>
                  </a:extLst>
                </a:gridCol>
                <a:gridCol w="1176313">
                  <a:extLst>
                    <a:ext uri="{9D8B030D-6E8A-4147-A177-3AD203B41FA5}">
                      <a16:colId xmlns:a16="http://schemas.microsoft.com/office/drawing/2014/main" val="20004"/>
                    </a:ext>
                  </a:extLst>
                </a:gridCol>
              </a:tblGrid>
              <a:tr h="213113">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Celkový počet </a:t>
                      </a:r>
                      <a:r>
                        <a:rPr kumimoji="0" lang="en-US" altLang="cs-CZ" sz="1400" b="1" i="0" u="sng" strike="noStrike" kern="1200" cap="none" normalizeH="0" baseline="0">
                          <a:ln>
                            <a:noFill/>
                          </a:ln>
                          <a:solidFill>
                            <a:schemeClr val="accent6">
                              <a:lumMod val="10000"/>
                            </a:schemeClr>
                          </a:solidFill>
                          <a:effectLst/>
                          <a:latin typeface="+mn-lt"/>
                          <a:ea typeface="+mn-ea"/>
                          <a:cs typeface="Arial" charset="0"/>
                        </a:rPr>
                        <a:t>hospitali</a:t>
                      </a:r>
                      <a:r>
                        <a:rPr kumimoji="0" lang="cs-CZ" altLang="cs-CZ" sz="1400" b="1" i="0" u="sng" strike="noStrike" kern="1200" cap="none" normalizeH="0" baseline="0">
                          <a:ln>
                            <a:noFill/>
                          </a:ln>
                          <a:solidFill>
                            <a:schemeClr val="accent6">
                              <a:lumMod val="10000"/>
                            </a:schemeClr>
                          </a:solidFill>
                          <a:effectLst/>
                          <a:latin typeface="+mn-lt"/>
                          <a:ea typeface="+mn-ea"/>
                          <a:cs typeface="Arial" charset="0"/>
                        </a:rPr>
                        <a:t>zací</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2072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a:ln>
                            <a:noFill/>
                          </a:ln>
                          <a:solidFill>
                            <a:schemeClr val="accent6">
                              <a:lumMod val="10000"/>
                            </a:schemeClr>
                          </a:solidFill>
                          <a:effectLst/>
                          <a:latin typeface="+mn-lt"/>
                          <a:ea typeface="+mn-ea"/>
                          <a:cs typeface="Arial" charset="0"/>
                        </a:rPr>
                        <a:t>Akutní HP</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a:solidFill>
                            <a:srgbClr val="0B1107"/>
                          </a:solidFill>
                          <a:effectLst/>
                          <a:latin typeface="Calibri" panose="020F0502020204030204" pitchFamily="34" charset="0"/>
                        </a:rPr>
                        <a:t>HP s operací</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2182">
                <a:tc>
                  <a:txBody>
                    <a:bodyPr/>
                    <a:lstStyle/>
                    <a:p>
                      <a:pPr algn="ctr" rtl="0" fontAlgn="ctr"/>
                      <a:r>
                        <a:rPr lang="cs-CZ" sz="1200" b="0" i="0" u="none" strike="noStrike">
                          <a:solidFill>
                            <a:srgbClr val="000000"/>
                          </a:solidFill>
                          <a:effectLst/>
                          <a:latin typeface="Calibri" panose="020F0502020204030204" pitchFamily="34" charset="0"/>
                        </a:rPr>
                        <a:t>2010</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476</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algn="ctr" rtl="0" fontAlgn="ctr"/>
                      <a:r>
                        <a:rPr lang="cs-CZ" sz="1200" b="0" i="0" u="none" strike="noStrike">
                          <a:solidFill>
                            <a:srgbClr val="000000"/>
                          </a:solidFill>
                          <a:effectLst/>
                          <a:latin typeface="Calibri" panose="020F0502020204030204" pitchFamily="34" charset="0"/>
                        </a:rPr>
                        <a:t>176</a:t>
                      </a:r>
                    </a:p>
                  </a:txBody>
                  <a:tcPr marL="6350" marR="6350" marT="6350" marB="0" anchor="ctr">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17"/>
                  </a:ext>
                </a:extLst>
              </a:tr>
              <a:tr h="192182">
                <a:tc>
                  <a:txBody>
                    <a:bodyPr/>
                    <a:lstStyle/>
                    <a:p>
                      <a:pPr algn="ctr" rtl="0" fontAlgn="ctr"/>
                      <a:r>
                        <a:rPr lang="cs-CZ" sz="1200" b="0" i="0" u="none" strike="noStrike">
                          <a:solidFill>
                            <a:srgbClr val="000000"/>
                          </a:solidFill>
                          <a:effectLst/>
                          <a:latin typeface="Calibri" panose="020F0502020204030204" pitchFamily="34" charset="0"/>
                        </a:rPr>
                        <a:t>2011</a:t>
                      </a:r>
                    </a:p>
                  </a:txBody>
                  <a:tcPr marL="6350" marR="6350" marT="6350" marB="0" anchor="ctr">
                    <a:lnL cap="flat">
                      <a:noFill/>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524</a:t>
                      </a:r>
                    </a:p>
                  </a:txBody>
                  <a:tcPr marL="6350" marR="6350" marT="6350" marB="0" anchor="ctr">
                    <a:lnL w="28575"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211</a:t>
                      </a:r>
                    </a:p>
                  </a:txBody>
                  <a:tcPr marL="6350" marR="6350" marT="6350" marB="0" anchor="ctr">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210952688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594</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231</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2182">
                <a:tc>
                  <a:txBody>
                    <a:bodyPr/>
                    <a:lstStyle/>
                    <a:p>
                      <a:pPr algn="ctr" rtl="0" fontAlgn="ctr"/>
                      <a:r>
                        <a:rPr lang="cs-CZ" sz="1200" b="0" i="0" u="none" strike="noStrike">
                          <a:solidFill>
                            <a:srgbClr val="000000"/>
                          </a:solidFill>
                          <a:effectLst/>
                          <a:latin typeface="Calibri" panose="020F0502020204030204" pitchFamily="34" charset="0"/>
                        </a:rPr>
                        <a:t>2013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660</a:t>
                      </a:r>
                    </a:p>
                  </a:txBody>
                  <a:tcPr marL="6350" marR="6350" marT="635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256</a:t>
                      </a:r>
                    </a:p>
                  </a:txBody>
                  <a:tcPr marL="6350" marR="6350" marT="6350" marB="0" anchor="ctr">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2182">
                <a:tc>
                  <a:txBody>
                    <a:bodyPr/>
                    <a:lstStyle/>
                    <a:p>
                      <a:pPr algn="ctr" rtl="0" fontAlgn="ctr"/>
                      <a:r>
                        <a:rPr lang="cs-CZ" sz="1200" b="0" i="0" u="none" strike="noStrike">
                          <a:solidFill>
                            <a:srgbClr val="000000"/>
                          </a:solidFill>
                          <a:effectLst/>
                          <a:latin typeface="Calibri" panose="020F0502020204030204" pitchFamily="34" charset="0"/>
                        </a:rPr>
                        <a:t>2014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637</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226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2182">
                <a:tc>
                  <a:txBody>
                    <a:bodyPr/>
                    <a:lstStyle/>
                    <a:p>
                      <a:pPr algn="ctr" rtl="0" fontAlgn="ctr"/>
                      <a:r>
                        <a:rPr lang="cs-CZ" sz="1200" b="0" i="0" u="none" strike="noStrike">
                          <a:solidFill>
                            <a:srgbClr val="000000"/>
                          </a:solidFill>
                          <a:effectLst/>
                          <a:latin typeface="Calibri" panose="020F0502020204030204" pitchFamily="34" charset="0"/>
                        </a:rPr>
                        <a:t>2015</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683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233</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2016</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666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248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2182">
                <a:tc>
                  <a:txBody>
                    <a:bodyPr/>
                    <a:lstStyle/>
                    <a:p>
                      <a:pPr algn="ctr" rtl="0" fontAlgn="ctr"/>
                      <a:r>
                        <a:rPr lang="cs-CZ" sz="1200" b="0" i="0" u="none" strike="noStrike">
                          <a:solidFill>
                            <a:srgbClr val="000000"/>
                          </a:solidFill>
                          <a:effectLst/>
                          <a:latin typeface="Calibri" panose="020F0502020204030204" pitchFamily="34" charset="0"/>
                        </a:rPr>
                        <a:t>2017</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694</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256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2018</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661</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246</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2182">
                <a:tc>
                  <a:txBody>
                    <a:bodyPr/>
                    <a:lstStyle/>
                    <a:p>
                      <a:pPr algn="ctr" rtl="0" fontAlgn="ctr"/>
                      <a:r>
                        <a:rPr lang="cs-CZ" sz="1200" b="0" i="0" u="none" strike="noStrike">
                          <a:solidFill>
                            <a:srgbClr val="000000"/>
                          </a:solidFill>
                          <a:effectLst/>
                          <a:latin typeface="Calibri" panose="020F0502020204030204" pitchFamily="34" charset="0"/>
                        </a:rPr>
                        <a:t>2019</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698</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250</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2182">
                <a:tc>
                  <a:txBody>
                    <a:bodyPr/>
                    <a:lstStyle/>
                    <a:p>
                      <a:pPr algn="ctr" rtl="0" fontAlgn="ctr"/>
                      <a:r>
                        <a:rPr lang="cs-CZ" sz="1200" b="0" i="0" u="none" strike="noStrike">
                          <a:solidFill>
                            <a:srgbClr val="000000"/>
                          </a:solidFill>
                          <a:effectLst/>
                          <a:latin typeface="Calibri" panose="020F0502020204030204" pitchFamily="34" charset="0"/>
                        </a:rPr>
                        <a:t>2020</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672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248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2021</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565</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208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12666484"/>
                  </a:ext>
                </a:extLst>
              </a:tr>
              <a:tr h="192182">
                <a:tc>
                  <a:txBody>
                    <a:bodyPr/>
                    <a:lstStyle/>
                    <a:p>
                      <a:pPr algn="ctr" rtl="0" fontAlgn="ctr"/>
                      <a:r>
                        <a:rPr lang="cs-CZ" sz="1200" b="0" i="0" u="none" strike="noStrike">
                          <a:solidFill>
                            <a:srgbClr val="000000"/>
                          </a:solidFill>
                          <a:effectLst/>
                          <a:latin typeface="Calibri" panose="020F0502020204030204" pitchFamily="34" charset="0"/>
                        </a:rPr>
                        <a:t>2022</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672</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rtl="0" fontAlgn="ctr"/>
                      <a:r>
                        <a:rPr lang="cs-CZ" sz="1200" b="0" i="0" u="none" strike="noStrike">
                          <a:solidFill>
                            <a:srgbClr val="000000"/>
                          </a:solidFill>
                          <a:effectLst/>
                          <a:latin typeface="Calibri" panose="020F0502020204030204" pitchFamily="34" charset="0"/>
                        </a:rPr>
                        <a:t>237</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966418559"/>
                  </a:ext>
                </a:extLst>
              </a:tr>
              <a:tr h="192182">
                <a:tc>
                  <a:txBody>
                    <a:bodyPr/>
                    <a:lstStyle/>
                    <a:p>
                      <a:pPr algn="ctr" rtl="0" fontAlgn="ctr"/>
                      <a:r>
                        <a:rPr lang="cs-CZ" sz="1200" b="0" i="0" u="none" strike="noStrike">
                          <a:solidFill>
                            <a:srgbClr val="000000"/>
                          </a:solidFill>
                          <a:effectLst/>
                          <a:latin typeface="Calibri" panose="020F0502020204030204" pitchFamily="34" charset="0"/>
                        </a:rPr>
                        <a:t>2023</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713</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ctr"/>
                      <a:r>
                        <a:rPr lang="cs-CZ" sz="1200" b="0" i="0" u="none" strike="noStrike">
                          <a:solidFill>
                            <a:srgbClr val="000000"/>
                          </a:solidFill>
                          <a:effectLst/>
                          <a:latin typeface="Calibri" panose="020F0502020204030204" pitchFamily="34" charset="0"/>
                        </a:rPr>
                        <a:t>248</a:t>
                      </a:r>
                    </a:p>
                  </a:txBody>
                  <a:tcPr marL="6350" marR="6350" marT="6350" marB="0" anchor="ctr">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4064514903"/>
                  </a:ext>
                </a:extLst>
              </a:tr>
              <a:tr h="192182">
                <a:tc>
                  <a:txBody>
                    <a:bodyPr/>
                    <a:lstStyle/>
                    <a:p>
                      <a:pPr algn="ctr" rtl="0" fontAlgn="ctr"/>
                      <a:r>
                        <a:rPr lang="cs-CZ" sz="1200" b="0" i="0" u="none" strike="noStrike">
                          <a:solidFill>
                            <a:srgbClr val="000000"/>
                          </a:solidFill>
                          <a:effectLst/>
                          <a:latin typeface="Calibri" panose="020F0502020204030204" pitchFamily="34" charset="0"/>
                        </a:rPr>
                        <a:t>2024</a:t>
                      </a:r>
                    </a:p>
                  </a:txBody>
                  <a:tcPr marL="6350" marR="6350" marT="6350" marB="0" anchor="ctr">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716</a:t>
                      </a:r>
                    </a:p>
                  </a:txBody>
                  <a:tcPr marL="6350" marR="6350" marT="6350" marB="0" anchor="ctr">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rtl="0" fontAlgn="ctr"/>
                      <a:r>
                        <a:rPr lang="cs-CZ" sz="1200" b="0" i="0" u="none" strike="noStrike">
                          <a:solidFill>
                            <a:srgbClr val="000000"/>
                          </a:solidFill>
                          <a:effectLst/>
                          <a:latin typeface="Calibri" panose="020F0502020204030204" pitchFamily="34" charset="0"/>
                        </a:rPr>
                        <a:t>246</a:t>
                      </a:r>
                    </a:p>
                  </a:txBody>
                  <a:tcPr marL="6350" marR="6350" marT="6350" marB="0" anchor="ctr">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7106062"/>
                  </a:ext>
                </a:extLst>
              </a:tr>
            </a:tbl>
          </a:graphicData>
        </a:graphic>
      </p:graphicFrame>
      <p:sp>
        <p:nvSpPr>
          <p:cNvPr id="19" name="Rovnoramenný trojúhelník 18">
            <a:extLst>
              <a:ext uri="{FF2B5EF4-FFF2-40B4-BE49-F238E27FC236}">
                <a16:creationId xmlns:a16="http://schemas.microsoft.com/office/drawing/2014/main" id="{F5F99281-AFFC-D266-F772-20CF3556D6BE}"/>
              </a:ext>
            </a:extLst>
          </p:cNvPr>
          <p:cNvSpPr/>
          <p:nvPr/>
        </p:nvSpPr>
        <p:spPr>
          <a:xfrm rot="10800000">
            <a:off x="719570" y="5032473"/>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ovnoramenný trojúhelník 19">
            <a:extLst>
              <a:ext uri="{FF2B5EF4-FFF2-40B4-BE49-F238E27FC236}">
                <a16:creationId xmlns:a16="http://schemas.microsoft.com/office/drawing/2014/main" id="{1E484785-2947-63E8-1E56-0423769708E6}"/>
              </a:ext>
            </a:extLst>
          </p:cNvPr>
          <p:cNvSpPr/>
          <p:nvPr/>
        </p:nvSpPr>
        <p:spPr>
          <a:xfrm rot="10800000">
            <a:off x="4673123" y="5032473"/>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ovnoramenný trojúhelník 20">
            <a:extLst>
              <a:ext uri="{FF2B5EF4-FFF2-40B4-BE49-F238E27FC236}">
                <a16:creationId xmlns:a16="http://schemas.microsoft.com/office/drawing/2014/main" id="{63624666-5534-CB1D-6A13-BB5BC79CFC65}"/>
              </a:ext>
            </a:extLst>
          </p:cNvPr>
          <p:cNvSpPr/>
          <p:nvPr/>
        </p:nvSpPr>
        <p:spPr>
          <a:xfrm rot="10800000">
            <a:off x="8567633" y="5032473"/>
            <a:ext cx="3034603" cy="267502"/>
          </a:xfrm>
          <a:prstGeom prst="triangle">
            <a:avLst/>
          </a:prstGeom>
          <a:solidFill>
            <a:srgbClr val="203B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ovéPole 21">
            <a:extLst>
              <a:ext uri="{FF2B5EF4-FFF2-40B4-BE49-F238E27FC236}">
                <a16:creationId xmlns:a16="http://schemas.microsoft.com/office/drawing/2014/main" id="{ADB9B7CE-FA43-18A9-713C-DA7E243FF104}"/>
              </a:ext>
            </a:extLst>
          </p:cNvPr>
          <p:cNvSpPr txBox="1"/>
          <p:nvPr/>
        </p:nvSpPr>
        <p:spPr>
          <a:xfrm>
            <a:off x="685656" y="5409629"/>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- 6% / </a:t>
            </a:r>
            <a:r>
              <a:rPr lang="cs-CZ" sz="2800" b="1">
                <a:solidFill>
                  <a:prstClr val="black"/>
                </a:solidFill>
                <a:latin typeface="Calibri" panose="020F0502020204030204"/>
              </a:rPr>
              <a:t>- 2%</a:t>
            </a:r>
            <a:endParaRPr kumimoji="0" lang="cs-CZ" sz="2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ovéPole 22">
            <a:extLst>
              <a:ext uri="{FF2B5EF4-FFF2-40B4-BE49-F238E27FC236}">
                <a16:creationId xmlns:a16="http://schemas.microsoft.com/office/drawing/2014/main" id="{DBDF0069-526A-20CA-8517-9C70F1620137}"/>
              </a:ext>
            </a:extLst>
          </p:cNvPr>
          <p:cNvSpPr txBox="1"/>
          <p:nvPr/>
        </p:nvSpPr>
        <p:spPr>
          <a:xfrm>
            <a:off x="4673123" y="5409629"/>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+ 50% / + </a:t>
            </a:r>
            <a:r>
              <a:rPr lang="cs-CZ" sz="2800" b="1">
                <a:solidFill>
                  <a:srgbClr val="FF0000"/>
                </a:solidFill>
                <a:latin typeface="Calibri" panose="020F0502020204030204"/>
              </a:rPr>
              <a:t>59</a:t>
            </a: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a:t>
            </a:r>
          </a:p>
        </p:txBody>
      </p:sp>
      <p:sp>
        <p:nvSpPr>
          <p:cNvPr id="24" name="TextovéPole 23">
            <a:extLst>
              <a:ext uri="{FF2B5EF4-FFF2-40B4-BE49-F238E27FC236}">
                <a16:creationId xmlns:a16="http://schemas.microsoft.com/office/drawing/2014/main" id="{7541CD25-2C15-C5F5-D25E-51B1827B285F}"/>
              </a:ext>
            </a:extLst>
          </p:cNvPr>
          <p:cNvSpPr txBox="1"/>
          <p:nvPr/>
        </p:nvSpPr>
        <p:spPr>
          <a:xfrm>
            <a:off x="8533720" y="5409629"/>
            <a:ext cx="3102429"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prstClr val="black"/>
                </a:solidFill>
                <a:effectLst/>
                <a:uLnTx/>
                <a:uFillTx/>
                <a:latin typeface="Calibri" panose="020F0502020204030204"/>
                <a:ea typeface="+mn-ea"/>
                <a:cs typeface="+mn-cs"/>
              </a:rPr>
              <a:t>2010 -&gt;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800" b="1" i="0" u="none" strike="noStrike" kern="1200" cap="none" spc="0" normalizeH="0" baseline="0" noProof="0">
                <a:ln>
                  <a:noFill/>
                </a:ln>
                <a:solidFill>
                  <a:srgbClr val="FF0000"/>
                </a:solidFill>
                <a:effectLst/>
                <a:uLnTx/>
                <a:uFillTx/>
                <a:latin typeface="Calibri" panose="020F0502020204030204"/>
                <a:ea typeface="+mn-ea"/>
                <a:cs typeface="+mn-cs"/>
              </a:rPr>
              <a:t>+ 50% / + 40%</a:t>
            </a:r>
          </a:p>
        </p:txBody>
      </p:sp>
    </p:spTree>
    <p:extLst>
      <p:ext uri="{BB962C8B-B14F-4D97-AF65-F5344CB8AC3E}">
        <p14:creationId xmlns:p14="http://schemas.microsoft.com/office/powerpoint/2010/main" val="261849949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ulka 9">
            <a:extLst>
              <a:ext uri="{FF2B5EF4-FFF2-40B4-BE49-F238E27FC236}">
                <a16:creationId xmlns:a16="http://schemas.microsoft.com/office/drawing/2014/main" id="{4B7349D6-89CF-0191-D20C-B9957CF17C9F}"/>
              </a:ext>
            </a:extLst>
          </p:cNvPr>
          <p:cNvGraphicFramePr>
            <a:graphicFrameLocks noGrp="1"/>
          </p:cNvGraphicFramePr>
          <p:nvPr/>
        </p:nvGraphicFramePr>
        <p:xfrm>
          <a:off x="367084" y="1281838"/>
          <a:ext cx="10816731" cy="5339796"/>
        </p:xfrm>
        <a:graphic>
          <a:graphicData uri="http://schemas.openxmlformats.org/drawingml/2006/table">
            <a:tbl>
              <a:tblPr/>
              <a:tblGrid>
                <a:gridCol w="706249">
                  <a:extLst>
                    <a:ext uri="{9D8B030D-6E8A-4147-A177-3AD203B41FA5}">
                      <a16:colId xmlns:a16="http://schemas.microsoft.com/office/drawing/2014/main" val="20000"/>
                    </a:ext>
                  </a:extLst>
                </a:gridCol>
                <a:gridCol w="3648136">
                  <a:extLst>
                    <a:ext uri="{9D8B030D-6E8A-4147-A177-3AD203B41FA5}">
                      <a16:colId xmlns:a16="http://schemas.microsoft.com/office/drawing/2014/main" val="20001"/>
                    </a:ext>
                  </a:extLst>
                </a:gridCol>
                <a:gridCol w="886939">
                  <a:extLst>
                    <a:ext uri="{9D8B030D-6E8A-4147-A177-3AD203B41FA5}">
                      <a16:colId xmlns:a16="http://schemas.microsoft.com/office/drawing/2014/main" val="20002"/>
                    </a:ext>
                  </a:extLst>
                </a:gridCol>
                <a:gridCol w="1566115">
                  <a:extLst>
                    <a:ext uri="{9D8B030D-6E8A-4147-A177-3AD203B41FA5}">
                      <a16:colId xmlns:a16="http://schemas.microsoft.com/office/drawing/2014/main" val="20003"/>
                    </a:ext>
                  </a:extLst>
                </a:gridCol>
                <a:gridCol w="817685">
                  <a:extLst>
                    <a:ext uri="{9D8B030D-6E8A-4147-A177-3AD203B41FA5}">
                      <a16:colId xmlns:a16="http://schemas.microsoft.com/office/drawing/2014/main" val="20004"/>
                    </a:ext>
                  </a:extLst>
                </a:gridCol>
                <a:gridCol w="1723292">
                  <a:extLst>
                    <a:ext uri="{9D8B030D-6E8A-4147-A177-3AD203B41FA5}">
                      <a16:colId xmlns:a16="http://schemas.microsoft.com/office/drawing/2014/main" val="20005"/>
                    </a:ext>
                  </a:extLst>
                </a:gridCol>
                <a:gridCol w="771918">
                  <a:extLst>
                    <a:ext uri="{9D8B030D-6E8A-4147-A177-3AD203B41FA5}">
                      <a16:colId xmlns:a16="http://schemas.microsoft.com/office/drawing/2014/main" val="3652312774"/>
                    </a:ext>
                  </a:extLst>
                </a:gridCol>
                <a:gridCol w="696397">
                  <a:extLst>
                    <a:ext uri="{9D8B030D-6E8A-4147-A177-3AD203B41FA5}">
                      <a16:colId xmlns:a16="http://schemas.microsoft.com/office/drawing/2014/main" val="3200069033"/>
                    </a:ext>
                  </a:extLst>
                </a:gridCol>
              </a:tblGrid>
              <a:tr h="878394">
                <a:tc gridSpan="2">
                  <a:txBody>
                    <a:bodyPr/>
                    <a:lstStyle/>
                    <a:p>
                      <a:pPr algn="r" fontAlgn="b"/>
                      <a:endParaRPr lang="cs-CZ" sz="1400" b="1" i="0" u="none" strike="noStrike">
                        <a:effectLst/>
                        <a:latin typeface="Calibri" panose="020F0502020204030204" pitchFamily="34" charset="0"/>
                      </a:endParaRPr>
                    </a:p>
                    <a:p>
                      <a:pPr algn="l" fontAlgn="b"/>
                      <a:r>
                        <a:rPr lang="cs-CZ" sz="1400" b="1" i="0" u="none" strike="noStrike">
                          <a:effectLst/>
                          <a:latin typeface="Calibri" panose="020F0502020204030204" pitchFamily="34" charset="0"/>
                        </a:rPr>
                        <a:t>MDC dle CZ-DRG</a:t>
                      </a:r>
                    </a:p>
                  </a:txBody>
                  <a:tcPr marL="8657" marR="180000" marT="8657" marB="0" anchor="ctr">
                    <a:lnL>
                      <a:noFill/>
                    </a:lnL>
                    <a:lnR w="6350" cap="flat" cmpd="sng" algn="ctr">
                      <a:noFill/>
                      <a:prstDash val="solid"/>
                      <a:round/>
                      <a:headEnd type="none" w="med" len="med"/>
                      <a:tailEnd type="none" w="med" len="med"/>
                    </a:lnR>
                    <a:lnT>
                      <a:noFill/>
                    </a:lnT>
                    <a:lnB>
                      <a:noFill/>
                    </a:lnB>
                  </a:tcPr>
                </a:tc>
                <a:tc hMerge="1">
                  <a:txBody>
                    <a:bodyPr/>
                    <a:lstStyle/>
                    <a:p>
                      <a:pPr algn="ctr" fontAlgn="b"/>
                      <a:endParaRPr lang="cs-CZ" sz="900" b="0" i="0" u="none" strike="noStrike">
                        <a:effectLst/>
                        <a:latin typeface="Calibri" panose="020F0502020204030204" pitchFamily="34" charset="0"/>
                      </a:endParaRPr>
                    </a:p>
                  </a:txBody>
                  <a:tcPr marL="8657" marR="8657" marT="8657" marB="0" anchor="ctr">
                    <a:lnL>
                      <a:noFill/>
                    </a:lnL>
                    <a:lnR>
                      <a:noFill/>
                    </a:lnR>
                    <a:lnT>
                      <a:noFill/>
                    </a:lnT>
                    <a:lnB>
                      <a:noFill/>
                    </a:lnB>
                  </a:tcPr>
                </a:tc>
                <a:tc gridSpan="2">
                  <a:txBody>
                    <a:bodyPr/>
                    <a:lstStyle/>
                    <a:p>
                      <a:pPr algn="ctr" fontAlgn="b"/>
                      <a:r>
                        <a:rPr lang="cs-CZ" sz="1400" b="1" i="0" u="none" strike="noStrike">
                          <a:effectLst/>
                          <a:latin typeface="Calibri" panose="020F0502020204030204" pitchFamily="34" charset="0"/>
                        </a:rPr>
                        <a:t>Krajská nemocnice </a:t>
                      </a:r>
                    </a:p>
                    <a:p>
                      <a:pPr algn="ctr" fontAlgn="b"/>
                      <a:r>
                        <a:rPr lang="cs-CZ" sz="1400" b="1" i="0" u="none" strike="noStrike">
                          <a:effectLst/>
                          <a:latin typeface="Calibri" panose="020F0502020204030204" pitchFamily="34" charset="0"/>
                        </a:rPr>
                        <a:t>Liberec</a:t>
                      </a:r>
                    </a:p>
                    <a:p>
                      <a:pPr algn="ctr" fontAlgn="b"/>
                      <a:endParaRPr lang="cs-CZ" sz="1400" b="1" i="0" u="none" strike="noStrike">
                        <a:effectLst/>
                        <a:latin typeface="Calibri" panose="020F0502020204030204" pitchFamily="34" charset="0"/>
                      </a:endParaRPr>
                    </a:p>
                    <a:p>
                      <a:pPr algn="ctr" fontAlgn="b"/>
                      <a:endParaRPr lang="cs-CZ" sz="1400" b="1" i="0" u="none" strike="noStrike">
                        <a:effectLst/>
                        <a:latin typeface="Calibri" panose="020F0502020204030204" pitchFamily="34"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hMerge="1">
                  <a:txBody>
                    <a:bodyPr/>
                    <a:lstStyle/>
                    <a:p>
                      <a:pPr algn="ctr" fontAlgn="b"/>
                      <a:endParaRPr lang="cs-CZ" sz="900" b="0" i="0" u="none" strike="noStrike">
                        <a:effectLst/>
                        <a:latin typeface="Calibri" panose="020F0502020204030204" pitchFamily="34" charset="0"/>
                      </a:endParaRPr>
                    </a:p>
                  </a:txBody>
                  <a:tcPr marL="8657" marR="8657" marT="8657" marB="0" anchor="ctr">
                    <a:lnL>
                      <a:noFill/>
                    </a:lnL>
                    <a:lnR>
                      <a:noFill/>
                    </a:lnR>
                    <a:lnT>
                      <a:noFill/>
                    </a:lnT>
                    <a:lnB>
                      <a:noFill/>
                    </a:lnB>
                  </a:tcPr>
                </a:tc>
                <a:tc gridSpan="2">
                  <a:txBody>
                    <a:bodyPr/>
                    <a:lstStyle/>
                    <a:p>
                      <a:pPr algn="ctr" fontAlgn="b"/>
                      <a:r>
                        <a:rPr lang="cs-CZ" sz="1400" b="1" i="0" u="none" strike="noStrike">
                          <a:effectLst/>
                          <a:latin typeface="Calibri" panose="020F0502020204030204" pitchFamily="34" charset="0"/>
                        </a:rPr>
                        <a:t>Velké krajské</a:t>
                      </a:r>
                    </a:p>
                    <a:p>
                      <a:pPr algn="ctr" fontAlgn="b"/>
                      <a:r>
                        <a:rPr lang="cs-CZ" sz="1400" b="1" i="0" u="none" strike="noStrike">
                          <a:effectLst/>
                          <a:latin typeface="Calibri" panose="020F0502020204030204" pitchFamily="34" charset="0"/>
                        </a:rPr>
                        <a:t>nemocnice v ČR</a:t>
                      </a:r>
                    </a:p>
                  </a:txBody>
                  <a:tcPr marL="0" marR="0" marT="0" marB="0">
                    <a:lnL w="6350" cap="flat" cmpd="sng" algn="ctr">
                      <a:noFill/>
                      <a:prstDash val="solid"/>
                      <a:round/>
                      <a:headEnd type="none" w="med" len="med"/>
                      <a:tailEnd type="none" w="med" len="med"/>
                    </a:lnL>
                    <a:lnR>
                      <a:noFill/>
                    </a:lnR>
                    <a:lnT>
                      <a:noFill/>
                    </a:lnT>
                    <a:lnB>
                      <a:noFill/>
                    </a:lnB>
                  </a:tcPr>
                </a:tc>
                <a:tc hMerge="1">
                  <a:txBody>
                    <a:bodyPr/>
                    <a:lstStyle/>
                    <a:p>
                      <a:pPr algn="l" fontAlgn="b"/>
                      <a:endParaRPr lang="cs-CZ" sz="900" b="0" i="0" u="none" strike="noStrike">
                        <a:effectLst/>
                        <a:latin typeface="Calibri" panose="020F0502020204030204" pitchFamily="34" charset="0"/>
                      </a:endParaRPr>
                    </a:p>
                  </a:txBody>
                  <a:tcPr marL="8657" marR="8657" marT="8657" marB="0" anchor="ctr">
                    <a:lnL>
                      <a:noFill/>
                    </a:lnL>
                    <a:lnR>
                      <a:noFill/>
                    </a:lnR>
                    <a:lnT>
                      <a:noFill/>
                    </a:lnT>
                    <a:lnB>
                      <a:noFill/>
                    </a:lnB>
                  </a:tcPr>
                </a:tc>
                <a:tc>
                  <a:txBody>
                    <a:bodyPr/>
                    <a:lstStyle/>
                    <a:p>
                      <a:pPr algn="ctr" fontAlgn="b"/>
                      <a:endParaRPr lang="cs-CZ" sz="1400" b="1" i="0" u="none" strike="noStrike">
                        <a:effectLst/>
                        <a:latin typeface="Calibri" panose="020F0502020204030204" pitchFamily="34" charset="0"/>
                      </a:endParaRPr>
                    </a:p>
                  </a:txBody>
                  <a:tcPr marL="8657" marR="8657" marT="8657" marB="0">
                    <a:lnL w="6350" cap="flat" cmpd="sng" algn="ctr">
                      <a:noFill/>
                      <a:prstDash val="solid"/>
                      <a:round/>
                      <a:headEnd type="none" w="med" len="med"/>
                      <a:tailEnd type="none" w="med" len="med"/>
                    </a:lnL>
                    <a:lnR>
                      <a:noFill/>
                    </a:lnR>
                    <a:lnT>
                      <a:noFill/>
                    </a:lnT>
                    <a:lnB>
                      <a:noFill/>
                    </a:lnB>
                  </a:tcPr>
                </a:tc>
                <a:tc>
                  <a:txBody>
                    <a:bodyPr/>
                    <a:lstStyle/>
                    <a:p>
                      <a:pPr algn="ctr" fontAlgn="b"/>
                      <a:endParaRPr lang="cs-CZ" sz="1400" b="1" i="0" u="none" strike="noStrike">
                        <a:effectLst/>
                        <a:latin typeface="Calibri" panose="020F0502020204030204" pitchFamily="34" charset="0"/>
                      </a:endParaRPr>
                    </a:p>
                  </a:txBody>
                  <a:tcPr marL="8657" marR="8657" marT="8657" marB="0">
                    <a:lnL w="6350" cap="flat" cmpd="sng" algn="ctr">
                      <a:no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193974">
                <a:tc>
                  <a:txBody>
                    <a:bodyPr/>
                    <a:lstStyle/>
                    <a:p>
                      <a:pPr algn="l" fontAlgn="b"/>
                      <a:r>
                        <a:rPr lang="cs-CZ" sz="1100" b="1" u="none" strike="noStrike">
                          <a:effectLst/>
                        </a:rPr>
                        <a:t>MDC 01</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nervové soustavy</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1 970</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2 219</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1,3%</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29,5%</a:t>
                      </a:r>
                    </a:p>
                  </a:txBody>
                  <a:tcPr marL="9525" marR="9525" marT="9525" marB="0" anchor="ctr">
                    <a:lnL>
                      <a:noFill/>
                    </a:lnL>
                    <a:lnR>
                      <a:noFill/>
                    </a:lnR>
                    <a:lnT>
                      <a:noFill/>
                    </a:lnT>
                    <a:lnB>
                      <a:noFill/>
                    </a:lnB>
                  </a:tcPr>
                </a:tc>
                <a:extLst>
                  <a:ext uri="{0D108BD9-81ED-4DB2-BD59-A6C34878D82A}">
                    <a16:rowId xmlns:a16="http://schemas.microsoft.com/office/drawing/2014/main" val="10002"/>
                  </a:ext>
                </a:extLst>
              </a:tr>
              <a:tr h="193974">
                <a:tc>
                  <a:txBody>
                    <a:bodyPr/>
                    <a:lstStyle/>
                    <a:p>
                      <a:pPr algn="l" fontAlgn="b"/>
                      <a:r>
                        <a:rPr lang="cs-CZ" sz="1100" b="1" u="none" strike="noStrike">
                          <a:effectLst/>
                        </a:rPr>
                        <a:t>MDC 02</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oka a očních adnex</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366</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491</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0,0%</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1" i="0" u="none" strike="noStrike">
                          <a:solidFill>
                            <a:srgbClr val="000000"/>
                          </a:solidFill>
                          <a:effectLst/>
                          <a:latin typeface="+mn-lt"/>
                        </a:rPr>
                        <a:t>82,8%</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3"/>
                  </a:ext>
                </a:extLst>
              </a:tr>
              <a:tr h="193974">
                <a:tc>
                  <a:txBody>
                    <a:bodyPr/>
                    <a:lstStyle/>
                    <a:p>
                      <a:pPr algn="l" fontAlgn="b"/>
                      <a:r>
                        <a:rPr lang="cs-CZ" sz="1100" b="1" u="none" strike="noStrike">
                          <a:effectLst/>
                        </a:rPr>
                        <a:t>MDC 03</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a:t>
                      </a:r>
                      <a:r>
                        <a:rPr lang="cs-CZ" sz="1100" baseline="0"/>
                        <a:t> ucha, nosu, úst a hrdla</a:t>
                      </a:r>
                      <a:endParaRPr lang="cs-CZ" sz="1100"/>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1 405</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1 612</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38,2%</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59,6%</a:t>
                      </a:r>
                    </a:p>
                  </a:txBody>
                  <a:tcPr marL="9525" marR="9525" marT="9525" marB="0" anchor="ctr">
                    <a:lnL>
                      <a:noFill/>
                    </a:lnL>
                    <a:lnR>
                      <a:noFill/>
                    </a:lnR>
                    <a:lnT>
                      <a:noFill/>
                    </a:lnT>
                    <a:lnB>
                      <a:noFill/>
                    </a:lnB>
                  </a:tcPr>
                </a:tc>
                <a:extLst>
                  <a:ext uri="{0D108BD9-81ED-4DB2-BD59-A6C34878D82A}">
                    <a16:rowId xmlns:a16="http://schemas.microsoft.com/office/drawing/2014/main" val="10004"/>
                  </a:ext>
                </a:extLst>
              </a:tr>
              <a:tr h="193974">
                <a:tc>
                  <a:txBody>
                    <a:bodyPr/>
                    <a:lstStyle/>
                    <a:p>
                      <a:pPr algn="l" fontAlgn="b"/>
                      <a:r>
                        <a:rPr lang="cs-CZ" sz="1100" b="1" u="none" strike="noStrike">
                          <a:effectLst/>
                        </a:rPr>
                        <a:t>MDC 04</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dýchací soustavy</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1 923</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1 880</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4,2%</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20,0%</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5"/>
                  </a:ext>
                </a:extLst>
              </a:tr>
              <a:tr h="193974">
                <a:tc>
                  <a:txBody>
                    <a:bodyPr/>
                    <a:lstStyle/>
                    <a:p>
                      <a:pPr algn="l" fontAlgn="b"/>
                      <a:r>
                        <a:rPr lang="cs-CZ" sz="1100" b="1" u="none" strike="noStrike">
                          <a:effectLst/>
                        </a:rPr>
                        <a:t>MDC 05</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oběhové soustavy</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5 493</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4 546</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43,8%</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60,8%</a:t>
                      </a:r>
                    </a:p>
                  </a:txBody>
                  <a:tcPr marL="9525" marR="9525" marT="9525" marB="0" anchor="ctr">
                    <a:lnL>
                      <a:noFill/>
                    </a:lnL>
                    <a:lnR>
                      <a:noFill/>
                    </a:lnR>
                    <a:lnT>
                      <a:noFill/>
                    </a:lnT>
                    <a:lnB>
                      <a:noFill/>
                    </a:lnB>
                  </a:tcPr>
                </a:tc>
                <a:extLst>
                  <a:ext uri="{0D108BD9-81ED-4DB2-BD59-A6C34878D82A}">
                    <a16:rowId xmlns:a16="http://schemas.microsoft.com/office/drawing/2014/main" val="10006"/>
                  </a:ext>
                </a:extLst>
              </a:tr>
              <a:tr h="193974">
                <a:tc>
                  <a:txBody>
                    <a:bodyPr/>
                    <a:lstStyle/>
                    <a:p>
                      <a:pPr algn="l" fontAlgn="b"/>
                      <a:r>
                        <a:rPr lang="cs-CZ" sz="1100" b="1" u="none" strike="noStrike">
                          <a:effectLst/>
                        </a:rPr>
                        <a:t>MDC 06</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trávicí soustavy</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2 119</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2 478</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34,3%</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1" i="0" u="none" strike="noStrike">
                          <a:solidFill>
                            <a:srgbClr val="000000"/>
                          </a:solidFill>
                          <a:effectLst/>
                          <a:latin typeface="+mn-lt"/>
                        </a:rPr>
                        <a:t>62,0%</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7"/>
                  </a:ext>
                </a:extLst>
              </a:tr>
              <a:tr h="193974">
                <a:tc>
                  <a:txBody>
                    <a:bodyPr/>
                    <a:lstStyle/>
                    <a:p>
                      <a:pPr algn="l" fontAlgn="b"/>
                      <a:r>
                        <a:rPr lang="cs-CZ" sz="1100" b="1" u="none" strike="noStrike">
                          <a:effectLst/>
                        </a:rPr>
                        <a:t>MDC 07</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a:t>
                      </a:r>
                      <a:r>
                        <a:rPr lang="cs-CZ" sz="1100" err="1"/>
                        <a:t>hepatobiliární</a:t>
                      </a:r>
                      <a:r>
                        <a:rPr lang="cs-CZ" sz="1100"/>
                        <a:t> soustavy a pankreatu</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956</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1 018</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40,8%</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65,9%</a:t>
                      </a:r>
                    </a:p>
                  </a:txBody>
                  <a:tcPr marL="9525" marR="9525" marT="9525" marB="0" anchor="ctr">
                    <a:lnL>
                      <a:noFill/>
                    </a:lnL>
                    <a:lnR>
                      <a:noFill/>
                    </a:lnR>
                    <a:lnT>
                      <a:noFill/>
                    </a:lnT>
                    <a:lnB>
                      <a:noFill/>
                    </a:lnB>
                  </a:tcPr>
                </a:tc>
                <a:extLst>
                  <a:ext uri="{0D108BD9-81ED-4DB2-BD59-A6C34878D82A}">
                    <a16:rowId xmlns:a16="http://schemas.microsoft.com/office/drawing/2014/main" val="10008"/>
                  </a:ext>
                </a:extLst>
              </a:tr>
              <a:tr h="193974">
                <a:tc>
                  <a:txBody>
                    <a:bodyPr/>
                    <a:lstStyle/>
                    <a:p>
                      <a:pPr algn="l" fontAlgn="b"/>
                      <a:r>
                        <a:rPr lang="cs-CZ" sz="1100" b="1" u="none" strike="noStrike">
                          <a:effectLst/>
                        </a:rPr>
                        <a:t>MDC 08</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a:t>
                      </a:r>
                      <a:r>
                        <a:rPr lang="cs-CZ" sz="1100" err="1"/>
                        <a:t>muskuloskel</a:t>
                      </a:r>
                      <a:r>
                        <a:rPr lang="cs-CZ" sz="1100"/>
                        <a:t>.</a:t>
                      </a:r>
                      <a:r>
                        <a:rPr lang="cs-CZ" sz="1100" baseline="0"/>
                        <a:t> soustavy a pojiv. tkání</a:t>
                      </a:r>
                      <a:endParaRPr lang="cs-CZ" sz="1100"/>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3 742</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4 271</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59,2%</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1" i="0" u="none" strike="noStrike">
                          <a:solidFill>
                            <a:srgbClr val="000000"/>
                          </a:solidFill>
                          <a:effectLst/>
                          <a:latin typeface="+mn-lt"/>
                        </a:rPr>
                        <a:t>81,9%</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9"/>
                  </a:ext>
                </a:extLst>
              </a:tr>
              <a:tr h="193974">
                <a:tc>
                  <a:txBody>
                    <a:bodyPr/>
                    <a:lstStyle/>
                    <a:p>
                      <a:pPr algn="l" fontAlgn="b"/>
                      <a:r>
                        <a:rPr lang="cs-CZ" sz="1100" b="1" u="none" strike="noStrike">
                          <a:effectLst/>
                        </a:rPr>
                        <a:t>MDC 09</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kůže, podkožní tkáně a prsu</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1 031</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1 340</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19,9%</a:t>
                      </a:r>
                    </a:p>
                  </a:txBody>
                  <a:tcPr marL="9525" marR="9525" marT="9525" marB="0" anchor="ctr">
                    <a:lnL>
                      <a:noFill/>
                    </a:lnL>
                    <a:lnR>
                      <a:noFill/>
                    </a:lnR>
                    <a:lnT>
                      <a:noFill/>
                    </a:lnT>
                    <a:lnB>
                      <a:noFill/>
                    </a:lnB>
                  </a:tcPr>
                </a:tc>
                <a:tc>
                  <a:txBody>
                    <a:bodyPr/>
                    <a:lstStyle/>
                    <a:p>
                      <a:pPr algn="ctr" fontAlgn="b"/>
                      <a:r>
                        <a:rPr lang="cs-CZ" sz="1050" b="1" i="0" u="none" strike="noStrike">
                          <a:solidFill>
                            <a:srgbClr val="000000"/>
                          </a:solidFill>
                          <a:effectLst/>
                          <a:latin typeface="+mn-lt"/>
                        </a:rPr>
                        <a:t>49,7%</a:t>
                      </a:r>
                    </a:p>
                  </a:txBody>
                  <a:tcPr marL="9525" marR="9525" marT="9525" marB="0" anchor="ctr">
                    <a:lnL>
                      <a:noFill/>
                    </a:lnL>
                    <a:lnR>
                      <a:noFill/>
                    </a:lnR>
                    <a:lnT>
                      <a:noFill/>
                    </a:lnT>
                    <a:lnB>
                      <a:noFill/>
                    </a:lnB>
                  </a:tcPr>
                </a:tc>
                <a:extLst>
                  <a:ext uri="{0D108BD9-81ED-4DB2-BD59-A6C34878D82A}">
                    <a16:rowId xmlns:a16="http://schemas.microsoft.com/office/drawing/2014/main" val="10010"/>
                  </a:ext>
                </a:extLst>
              </a:tr>
              <a:tr h="193974">
                <a:tc>
                  <a:txBody>
                    <a:bodyPr/>
                    <a:lstStyle/>
                    <a:p>
                      <a:pPr algn="l" fontAlgn="b"/>
                      <a:r>
                        <a:rPr lang="cs-CZ" sz="1100" b="1" u="none" strike="noStrike">
                          <a:effectLst/>
                        </a:rPr>
                        <a:t>MDC 10</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endokrinní, metabolické a nutriční</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444</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631</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14,7%</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36,2%</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1"/>
                  </a:ext>
                </a:extLst>
              </a:tr>
              <a:tr h="193974">
                <a:tc>
                  <a:txBody>
                    <a:bodyPr/>
                    <a:lstStyle/>
                    <a:p>
                      <a:pPr algn="l" fontAlgn="b"/>
                      <a:r>
                        <a:rPr lang="cs-CZ" sz="1100" b="1" u="none" strike="noStrike">
                          <a:effectLst/>
                        </a:rPr>
                        <a:t>MDC 11</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vylučovací soustavy</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1 536</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1 912</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45,3%</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69,9%</a:t>
                      </a:r>
                    </a:p>
                  </a:txBody>
                  <a:tcPr marL="9525" marR="9525" marT="9525" marB="0" anchor="ctr">
                    <a:lnL>
                      <a:noFill/>
                    </a:lnL>
                    <a:lnR>
                      <a:noFill/>
                    </a:lnR>
                    <a:lnT>
                      <a:noFill/>
                    </a:lnT>
                    <a:lnB>
                      <a:noFill/>
                    </a:lnB>
                  </a:tcPr>
                </a:tc>
                <a:extLst>
                  <a:ext uri="{0D108BD9-81ED-4DB2-BD59-A6C34878D82A}">
                    <a16:rowId xmlns:a16="http://schemas.microsoft.com/office/drawing/2014/main" val="10012"/>
                  </a:ext>
                </a:extLst>
              </a:tr>
              <a:tr h="193974">
                <a:tc>
                  <a:txBody>
                    <a:bodyPr/>
                    <a:lstStyle/>
                    <a:p>
                      <a:pPr algn="l" fontAlgn="b"/>
                      <a:r>
                        <a:rPr lang="cs-CZ" sz="1100" b="1" u="none" strike="noStrike">
                          <a:effectLst/>
                        </a:rPr>
                        <a:t>MDC 12</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Nemoci a poruchy mužské reprodukční soustavy</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382</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666</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chemeClr val="tx1"/>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45,4%</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87,4%</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3"/>
                  </a:ext>
                </a:extLst>
              </a:tr>
              <a:tr h="193974">
                <a:tc>
                  <a:txBody>
                    <a:bodyPr/>
                    <a:lstStyle/>
                    <a:p>
                      <a:pPr algn="l" fontAlgn="b"/>
                      <a:r>
                        <a:rPr lang="cs-CZ" sz="1100" b="1" u="none" strike="noStrike">
                          <a:effectLst/>
                        </a:rPr>
                        <a:t>MDC 13</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Nemoci a poruchy ženské reprodukční soustavy</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799</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1 172</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60,4%</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90,6%</a:t>
                      </a:r>
                    </a:p>
                  </a:txBody>
                  <a:tcPr marL="9525" marR="9525" marT="9525" marB="0" anchor="ctr">
                    <a:lnL>
                      <a:noFill/>
                    </a:lnL>
                    <a:lnR>
                      <a:noFill/>
                    </a:lnR>
                    <a:lnT>
                      <a:noFill/>
                    </a:lnT>
                    <a:lnB>
                      <a:noFill/>
                    </a:lnB>
                  </a:tcPr>
                </a:tc>
                <a:extLst>
                  <a:ext uri="{0D108BD9-81ED-4DB2-BD59-A6C34878D82A}">
                    <a16:rowId xmlns:a16="http://schemas.microsoft.com/office/drawing/2014/main" val="10014"/>
                  </a:ext>
                </a:extLst>
              </a:tr>
              <a:tr h="193974">
                <a:tc>
                  <a:txBody>
                    <a:bodyPr/>
                    <a:lstStyle/>
                    <a:p>
                      <a:pPr algn="l" fontAlgn="b"/>
                      <a:r>
                        <a:rPr lang="cs-CZ" sz="1100" b="1" u="none" strike="noStrike">
                          <a:effectLst/>
                        </a:rPr>
                        <a:t>MDC 14</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r>
                        <a:rPr lang="cs-CZ" sz="1100"/>
                        <a:t>Těhotenství, porod a šestinedělí</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1 346</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1 718</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82,9%</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94,2%</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5"/>
                  </a:ext>
                </a:extLst>
              </a:tr>
              <a:tr h="193974">
                <a:tc>
                  <a:txBody>
                    <a:bodyPr/>
                    <a:lstStyle/>
                    <a:p>
                      <a:pPr algn="l" fontAlgn="b"/>
                      <a:r>
                        <a:rPr lang="cs-CZ" sz="1100" b="1" u="none" strike="noStrike">
                          <a:effectLst/>
                        </a:rPr>
                        <a:t>MDC 15</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r>
                        <a:rPr lang="cs-CZ" sz="1100"/>
                        <a:t>Novorozenci</a:t>
                      </a:r>
                      <a:r>
                        <a:rPr lang="cs-CZ" sz="1100" baseline="0"/>
                        <a:t> a stavy vzniklé v perinatálním období</a:t>
                      </a:r>
                      <a:endParaRPr lang="cs-CZ" sz="1100"/>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1 240</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1 406</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0,0%</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13,4%</a:t>
                      </a:r>
                    </a:p>
                  </a:txBody>
                  <a:tcPr marL="9525" marR="9525" marT="9525" marB="0" anchor="ctr">
                    <a:lnL>
                      <a:noFill/>
                    </a:lnL>
                    <a:lnR>
                      <a:noFill/>
                    </a:lnR>
                    <a:lnT>
                      <a:noFill/>
                    </a:lnT>
                    <a:lnB>
                      <a:noFill/>
                    </a:lnB>
                  </a:tcPr>
                </a:tc>
                <a:extLst>
                  <a:ext uri="{0D108BD9-81ED-4DB2-BD59-A6C34878D82A}">
                    <a16:rowId xmlns:a16="http://schemas.microsoft.com/office/drawing/2014/main" val="10016"/>
                  </a:ext>
                </a:extLst>
              </a:tr>
              <a:tr h="193974">
                <a:tc>
                  <a:txBody>
                    <a:bodyPr/>
                    <a:lstStyle/>
                    <a:p>
                      <a:pPr algn="l" fontAlgn="b"/>
                      <a:r>
                        <a:rPr lang="cs-CZ" sz="1100" b="1" u="none" strike="noStrike">
                          <a:effectLst/>
                        </a:rPr>
                        <a:t>MDC 16</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l" fontAlgn="b"/>
                      <a:r>
                        <a:rPr lang="cs-CZ" sz="1100" u="none" strike="noStrike">
                          <a:effectLst/>
                        </a:rPr>
                        <a:t>Nemoci a poruchy krve, krvetvorných orgánů a imunity</a:t>
                      </a:r>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294</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301</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4,8%</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12,5%</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7"/>
                  </a:ext>
                </a:extLst>
              </a:tr>
              <a:tr h="193974">
                <a:tc>
                  <a:txBody>
                    <a:bodyPr/>
                    <a:lstStyle/>
                    <a:p>
                      <a:pPr algn="l" fontAlgn="b"/>
                      <a:r>
                        <a:rPr lang="cs-CZ" sz="1100" b="1" u="none" strike="noStrike">
                          <a:effectLst/>
                        </a:rPr>
                        <a:t>MDC 17</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b"/>
                      <a:r>
                        <a:rPr lang="cs-CZ" sz="1100" u="none" strike="noStrike">
                          <a:effectLst/>
                        </a:rPr>
                        <a:t>Nemoci a poruchy krvetvorby a špatně </a:t>
                      </a:r>
                      <a:r>
                        <a:rPr lang="cs-CZ" sz="1100" u="none" strike="noStrike" err="1">
                          <a:effectLst/>
                        </a:rPr>
                        <a:t>difer</a:t>
                      </a:r>
                      <a:r>
                        <a:rPr lang="cs-CZ" sz="1100" u="none" strike="noStrike">
                          <a:effectLst/>
                        </a:rPr>
                        <a:t>. novotvary</a:t>
                      </a:r>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192</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220</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14,9%</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46,6%</a:t>
                      </a:r>
                    </a:p>
                  </a:txBody>
                  <a:tcPr marL="9525" marR="9525" marT="9525" marB="0" anchor="ctr">
                    <a:lnL>
                      <a:noFill/>
                    </a:lnL>
                    <a:lnR>
                      <a:noFill/>
                    </a:lnR>
                    <a:lnT>
                      <a:noFill/>
                    </a:lnT>
                    <a:lnB>
                      <a:noFill/>
                    </a:lnB>
                  </a:tcPr>
                </a:tc>
                <a:extLst>
                  <a:ext uri="{0D108BD9-81ED-4DB2-BD59-A6C34878D82A}">
                    <a16:rowId xmlns:a16="http://schemas.microsoft.com/office/drawing/2014/main" val="10018"/>
                  </a:ext>
                </a:extLst>
              </a:tr>
              <a:tr h="193974">
                <a:tc>
                  <a:txBody>
                    <a:bodyPr/>
                    <a:lstStyle/>
                    <a:p>
                      <a:pPr algn="l" fontAlgn="b"/>
                      <a:r>
                        <a:rPr lang="cs-CZ" sz="1100" b="1" u="none" strike="noStrike">
                          <a:effectLst/>
                        </a:rPr>
                        <a:t>MDC 18</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l" fontAlgn="b"/>
                      <a:r>
                        <a:rPr lang="cs-CZ" sz="1100" u="none" strike="noStrike" kern="1200">
                          <a:solidFill>
                            <a:schemeClr val="tx1"/>
                          </a:solidFill>
                          <a:effectLst/>
                          <a:latin typeface="+mn-lt"/>
                          <a:ea typeface="+mn-ea"/>
                          <a:cs typeface="+mn-cs"/>
                        </a:rPr>
                        <a:t>Infekční a parazitární nemoci</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425</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443</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3,9%</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9,0%</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9"/>
                  </a:ext>
                </a:extLst>
              </a:tr>
              <a:tr h="193974">
                <a:tc>
                  <a:txBody>
                    <a:bodyPr/>
                    <a:lstStyle/>
                    <a:p>
                      <a:pPr algn="l" fontAlgn="b"/>
                      <a:r>
                        <a:rPr lang="cs-CZ" sz="1100" b="1" u="none" strike="noStrike">
                          <a:effectLst/>
                        </a:rPr>
                        <a:t>MDC 19</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b"/>
                      <a:r>
                        <a:rPr lang="cs-CZ" sz="1100" u="none" strike="noStrike" kern="1200">
                          <a:solidFill>
                            <a:schemeClr val="tx1"/>
                          </a:solidFill>
                          <a:effectLst/>
                          <a:latin typeface="+mn-lt"/>
                          <a:ea typeface="+mn-ea"/>
                          <a:cs typeface="+mn-cs"/>
                        </a:rPr>
                        <a:t>Nemoci a poruchy duševní</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876</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453</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0,8%</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4,5%</a:t>
                      </a:r>
                    </a:p>
                  </a:txBody>
                  <a:tcPr marL="9525" marR="9525" marT="9525" marB="0" anchor="ctr">
                    <a:lnL>
                      <a:noFill/>
                    </a:lnL>
                    <a:lnR>
                      <a:noFill/>
                    </a:lnR>
                    <a:lnT>
                      <a:noFill/>
                    </a:lnT>
                    <a:lnB>
                      <a:noFill/>
                    </a:lnB>
                  </a:tcPr>
                </a:tc>
                <a:extLst>
                  <a:ext uri="{0D108BD9-81ED-4DB2-BD59-A6C34878D82A}">
                    <a16:rowId xmlns:a16="http://schemas.microsoft.com/office/drawing/2014/main" val="10020"/>
                  </a:ext>
                </a:extLst>
              </a:tr>
              <a:tr h="193974">
                <a:tc>
                  <a:txBody>
                    <a:bodyPr/>
                    <a:lstStyle/>
                    <a:p>
                      <a:pPr algn="l" fontAlgn="b"/>
                      <a:r>
                        <a:rPr lang="cs-CZ" sz="1100" b="1" u="none" strike="noStrike">
                          <a:effectLst/>
                        </a:rPr>
                        <a:t>MDC 20</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l" fontAlgn="b"/>
                      <a:r>
                        <a:rPr lang="cs-CZ" sz="1100" u="none" strike="noStrike" kern="1200">
                          <a:solidFill>
                            <a:schemeClr val="tx1"/>
                          </a:solidFill>
                          <a:effectLst/>
                          <a:latin typeface="+mn-lt"/>
                          <a:ea typeface="+mn-ea"/>
                          <a:cs typeface="+mn-cs"/>
                        </a:rPr>
                        <a:t>Nadužívání alkoholu, léků a drog</a:t>
                      </a:r>
                    </a:p>
                  </a:txBody>
                  <a:tcPr marL="0" marR="0" marT="0" marB="0" anchor="ctr">
                    <a:lnL>
                      <a:noFill/>
                    </a:lnL>
                    <a:lnR w="6350" cap="flat" cmpd="sng" algn="ctr">
                      <a:noFill/>
                      <a:prstDash val="solid"/>
                      <a:round/>
                      <a:headEnd type="none" w="med" len="med"/>
                      <a:tailEnd type="none" w="med" len="med"/>
                    </a:lnR>
                    <a:lnT>
                      <a:noFill/>
                    </a:lnT>
                    <a:lnB>
                      <a:noFill/>
                    </a:lnB>
                    <a:solidFill>
                      <a:schemeClr val="bg1">
                        <a:lumMod val="95000"/>
                      </a:schemeClr>
                    </a:solidFill>
                  </a:tcPr>
                </a:tc>
                <a:tc>
                  <a:txBody>
                    <a:bodyPr/>
                    <a:lstStyle/>
                    <a:p>
                      <a:pPr algn="ctr" fontAlgn="b"/>
                      <a:r>
                        <a:rPr lang="cs-CZ" sz="1100" b="0" i="0" u="none" strike="noStrike">
                          <a:solidFill>
                            <a:srgbClr val="000000"/>
                          </a:solidFill>
                          <a:effectLst/>
                          <a:latin typeface="+mn-lt"/>
                        </a:rPr>
                        <a:t>107</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100" b="0" i="0" u="none" strike="noStrike">
                          <a:solidFill>
                            <a:srgbClr val="000000"/>
                          </a:solidFill>
                          <a:effectLst/>
                          <a:latin typeface="+mn-lt"/>
                        </a:rPr>
                        <a:t>143</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lumMod val="95000"/>
                      </a:schemeClr>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lumMod val="95000"/>
                      </a:schemeClr>
                    </a:solidFill>
                  </a:tcPr>
                </a:tc>
                <a:tc>
                  <a:txBody>
                    <a:bodyPr/>
                    <a:lstStyle/>
                    <a:p>
                      <a:pPr algn="ctr" fontAlgn="b"/>
                      <a:r>
                        <a:rPr lang="cs-CZ" sz="1050" b="1" i="0" u="none" strike="noStrike">
                          <a:solidFill>
                            <a:srgbClr val="000000"/>
                          </a:solidFill>
                          <a:effectLst/>
                          <a:latin typeface="+mn-lt"/>
                        </a:rPr>
                        <a:t>0,0%</a:t>
                      </a:r>
                    </a:p>
                  </a:txBody>
                  <a:tcPr marL="9525" marR="9525" marT="9525" marB="0" anchor="ctr">
                    <a:lnL>
                      <a:noFill/>
                    </a:lnL>
                    <a:lnR>
                      <a:noFill/>
                    </a:lnR>
                    <a:lnT>
                      <a:noFill/>
                    </a:lnT>
                    <a:lnB>
                      <a:noFill/>
                    </a:lnB>
                    <a:solidFill>
                      <a:schemeClr val="bg1">
                        <a:lumMod val="95000"/>
                      </a:schemeClr>
                    </a:solidFill>
                  </a:tcPr>
                </a:tc>
                <a:tc>
                  <a:txBody>
                    <a:bodyPr/>
                    <a:lstStyle/>
                    <a:p>
                      <a:pPr algn="ctr" fontAlgn="b"/>
                      <a:r>
                        <a:rPr lang="cs-CZ" sz="1050" b="0" i="0" u="none" strike="noStrike">
                          <a:solidFill>
                            <a:srgbClr val="000000"/>
                          </a:solidFill>
                          <a:effectLst/>
                          <a:latin typeface="+mn-lt"/>
                        </a:rPr>
                        <a:t>1,9%</a:t>
                      </a:r>
                    </a:p>
                  </a:txBody>
                  <a:tcPr marL="9525" marR="9525" marT="9525"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21"/>
                  </a:ext>
                </a:extLst>
              </a:tr>
              <a:tr h="193974">
                <a:tc>
                  <a:txBody>
                    <a:bodyPr/>
                    <a:lstStyle/>
                    <a:p>
                      <a:pPr algn="l" fontAlgn="b"/>
                      <a:r>
                        <a:rPr lang="cs-CZ" sz="1100" b="1" u="none" strike="noStrike">
                          <a:effectLst/>
                        </a:rPr>
                        <a:t>MDC 21</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l" fontAlgn="b"/>
                      <a:r>
                        <a:rPr lang="cs-CZ" sz="1100" u="none" strike="noStrike" kern="1200">
                          <a:solidFill>
                            <a:schemeClr val="tx1"/>
                          </a:solidFill>
                          <a:effectLst/>
                          <a:latin typeface="+mn-lt"/>
                          <a:ea typeface="+mn-ea"/>
                          <a:cs typeface="+mn-cs"/>
                        </a:rPr>
                        <a:t>Alergie, otravy a toxické účinky léků</a:t>
                      </a:r>
                    </a:p>
                  </a:txBody>
                  <a:tcPr marL="0" marR="0" marT="0" marB="0" anchor="ctr">
                    <a:lnL>
                      <a:noFill/>
                    </a:lnL>
                    <a:lnR w="6350" cap="flat" cmpd="sng" algn="ctr">
                      <a:noFill/>
                      <a:prstDash val="solid"/>
                      <a:round/>
                      <a:headEnd type="none" w="med" len="med"/>
                      <a:tailEnd type="none" w="med" len="med"/>
                    </a:lnR>
                    <a:lnT>
                      <a:noFill/>
                    </a:lnT>
                    <a:lnB>
                      <a:noFill/>
                    </a:lnB>
                  </a:tcPr>
                </a:tc>
                <a:tc>
                  <a:txBody>
                    <a:bodyPr/>
                    <a:lstStyle/>
                    <a:p>
                      <a:pPr algn="ctr" fontAlgn="b"/>
                      <a:r>
                        <a:rPr lang="cs-CZ" sz="1100" b="0" i="0" u="none" strike="noStrike">
                          <a:solidFill>
                            <a:srgbClr val="000000"/>
                          </a:solidFill>
                          <a:effectLst/>
                          <a:latin typeface="+mn-lt"/>
                        </a:rPr>
                        <a:t>211</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fontAlgn="b"/>
                      <a:r>
                        <a:rPr lang="cs-CZ" sz="1100" b="0" i="0" u="none" strike="noStrike">
                          <a:solidFill>
                            <a:srgbClr val="000000"/>
                          </a:solidFill>
                          <a:effectLst/>
                          <a:latin typeface="+mn-lt"/>
                        </a:rPr>
                        <a:t>207</a:t>
                      </a:r>
                    </a:p>
                  </a:txBody>
                  <a:tcPr marL="9525" marR="9525" marT="9525" marB="0" anchor="ctr">
                    <a:lnL w="6350" cap="flat" cmpd="sng" algn="ctr">
                      <a:noFill/>
                      <a:prstDash val="solid"/>
                      <a:round/>
                      <a:headEnd type="none" w="med" len="med"/>
                      <a:tailEnd type="none" w="med" len="med"/>
                    </a:lnL>
                    <a:lnR>
                      <a:noFill/>
                    </a:lnR>
                    <a:lnT>
                      <a:noFill/>
                    </a:lnT>
                    <a:lnB>
                      <a:noFill/>
                    </a:lnB>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0,0%</a:t>
                      </a:r>
                    </a:p>
                  </a:txBody>
                  <a:tcPr marL="9525" marR="9525" marT="9525" marB="0" anchor="ctr">
                    <a:lnL>
                      <a:noFill/>
                    </a:lnL>
                    <a:lnR>
                      <a:noFill/>
                    </a:lnR>
                    <a:lnT>
                      <a:noFill/>
                    </a:lnT>
                    <a:lnB>
                      <a:noFill/>
                    </a:lnB>
                  </a:tcPr>
                </a:tc>
                <a:tc>
                  <a:txBody>
                    <a:bodyPr/>
                    <a:lstStyle/>
                    <a:p>
                      <a:pPr algn="ctr" fontAlgn="b"/>
                      <a:r>
                        <a:rPr lang="cs-CZ" sz="1050" b="0" i="0" u="none" strike="noStrike">
                          <a:solidFill>
                            <a:srgbClr val="000000"/>
                          </a:solidFill>
                          <a:effectLst/>
                          <a:latin typeface="+mn-lt"/>
                        </a:rPr>
                        <a:t>6,3%</a:t>
                      </a:r>
                    </a:p>
                  </a:txBody>
                  <a:tcPr marL="9525" marR="9525" marT="9525" marB="0" anchor="ctr">
                    <a:lnL>
                      <a:noFill/>
                    </a:lnL>
                    <a:lnR>
                      <a:noFill/>
                    </a:lnR>
                    <a:lnT>
                      <a:noFill/>
                    </a:lnT>
                    <a:lnB>
                      <a:noFill/>
                    </a:lnB>
                  </a:tcPr>
                </a:tc>
                <a:extLst>
                  <a:ext uri="{0D108BD9-81ED-4DB2-BD59-A6C34878D82A}">
                    <a16:rowId xmlns:a16="http://schemas.microsoft.com/office/drawing/2014/main" val="10022"/>
                  </a:ext>
                </a:extLst>
              </a:tr>
              <a:tr h="193974">
                <a:tc>
                  <a:txBody>
                    <a:bodyPr/>
                    <a:lstStyle/>
                    <a:p>
                      <a:pPr algn="l" fontAlgn="b"/>
                      <a:r>
                        <a:rPr lang="cs-CZ" sz="1100" b="1" u="none" strike="noStrike">
                          <a:effectLst/>
                        </a:rPr>
                        <a:t>MDC 23</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rgbClr val="F2F2F2"/>
                    </a:solidFill>
                  </a:tcPr>
                </a:tc>
                <a:tc>
                  <a:txBody>
                    <a:bodyPr/>
                    <a:lstStyle/>
                    <a:p>
                      <a:pPr algn="l" fontAlgn="b"/>
                      <a:r>
                        <a:rPr lang="cs-CZ" sz="1100" u="none" strike="noStrike" kern="1200">
                          <a:solidFill>
                            <a:schemeClr val="tx1"/>
                          </a:solidFill>
                          <a:effectLst/>
                          <a:latin typeface="+mn-lt"/>
                          <a:ea typeface="+mn-ea"/>
                          <a:cs typeface="+mn-cs"/>
                        </a:rPr>
                        <a:t>Faktory ovlivňující zdrav. stav a jiný kontakt se ZS</a:t>
                      </a:r>
                    </a:p>
                  </a:txBody>
                  <a:tcPr marL="0" marR="0" marT="0" marB="0" anchor="ctr">
                    <a:lnL>
                      <a:noFill/>
                    </a:lnL>
                    <a:lnR w="6350" cap="flat" cmpd="sng" algn="ctr">
                      <a:noFill/>
                      <a:prstDash val="solid"/>
                      <a:round/>
                      <a:headEnd type="none" w="med" len="med"/>
                      <a:tailEnd type="none" w="med" len="med"/>
                    </a:lnR>
                    <a:lnT>
                      <a:noFill/>
                    </a:lnT>
                    <a:lnB>
                      <a:noFill/>
                    </a:lnB>
                    <a:solidFill>
                      <a:srgbClr val="F2F2F2"/>
                    </a:solidFill>
                  </a:tcPr>
                </a:tc>
                <a:tc>
                  <a:txBody>
                    <a:bodyPr/>
                    <a:lstStyle/>
                    <a:p>
                      <a:pPr algn="ctr" fontAlgn="b"/>
                      <a:r>
                        <a:rPr lang="cs-CZ" sz="1100" b="0" i="0" u="none" strike="noStrike">
                          <a:solidFill>
                            <a:srgbClr val="000000"/>
                          </a:solidFill>
                          <a:effectLst/>
                          <a:latin typeface="+mn-lt"/>
                        </a:rPr>
                        <a:t>132</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F2F2F2"/>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2F2F2"/>
                    </a:solidFill>
                  </a:tcPr>
                </a:tc>
                <a:tc>
                  <a:txBody>
                    <a:bodyPr/>
                    <a:lstStyle/>
                    <a:p>
                      <a:pPr algn="ctr" fontAlgn="b"/>
                      <a:r>
                        <a:rPr lang="cs-CZ" sz="1100" b="0" i="0" u="none" strike="noStrike">
                          <a:solidFill>
                            <a:srgbClr val="000000"/>
                          </a:solidFill>
                          <a:effectLst/>
                          <a:latin typeface="+mn-lt"/>
                        </a:rPr>
                        <a:t>267</a:t>
                      </a:r>
                    </a:p>
                  </a:txBody>
                  <a:tcPr marL="9525" marR="9525" marT="9525" marB="0" anchor="ctr">
                    <a:lnL w="6350" cap="flat" cmpd="sng" algn="ctr">
                      <a:noFill/>
                      <a:prstDash val="solid"/>
                      <a:round/>
                      <a:headEnd type="none" w="med" len="med"/>
                      <a:tailEnd type="none" w="med" len="med"/>
                    </a:lnL>
                    <a:lnR>
                      <a:noFill/>
                    </a:lnR>
                    <a:lnT>
                      <a:noFill/>
                    </a:lnT>
                    <a:lnB>
                      <a:noFill/>
                    </a:lnB>
                    <a:solidFill>
                      <a:srgbClr val="F2F2F2"/>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rgbClr val="F2F2F2"/>
                    </a:solidFill>
                  </a:tcPr>
                </a:tc>
                <a:tc>
                  <a:txBody>
                    <a:bodyPr/>
                    <a:lstStyle/>
                    <a:p>
                      <a:pPr algn="ctr" fontAlgn="b"/>
                      <a:r>
                        <a:rPr lang="cs-CZ" sz="1050" b="0" i="0" u="none" strike="noStrike">
                          <a:solidFill>
                            <a:srgbClr val="000000"/>
                          </a:solidFill>
                          <a:effectLst/>
                          <a:latin typeface="+mn-lt"/>
                        </a:rPr>
                        <a:t>2,3%</a:t>
                      </a:r>
                    </a:p>
                  </a:txBody>
                  <a:tcPr marL="9525" marR="9525" marT="9525" marB="0" anchor="ctr">
                    <a:lnL>
                      <a:noFill/>
                    </a:lnL>
                    <a:lnR>
                      <a:noFill/>
                    </a:lnR>
                    <a:lnT>
                      <a:noFill/>
                    </a:lnT>
                    <a:lnB>
                      <a:noFill/>
                    </a:lnB>
                    <a:solidFill>
                      <a:srgbClr val="F2F2F2"/>
                    </a:solidFill>
                  </a:tcPr>
                </a:tc>
                <a:tc>
                  <a:txBody>
                    <a:bodyPr/>
                    <a:lstStyle/>
                    <a:p>
                      <a:pPr algn="ctr" fontAlgn="b"/>
                      <a:r>
                        <a:rPr lang="cs-CZ" sz="1050" b="0" i="0" u="none" strike="noStrike">
                          <a:solidFill>
                            <a:srgbClr val="000000"/>
                          </a:solidFill>
                          <a:effectLst/>
                          <a:latin typeface="+mn-lt"/>
                        </a:rPr>
                        <a:t>17,7%</a:t>
                      </a:r>
                    </a:p>
                  </a:txBody>
                  <a:tcPr marL="9525" marR="9525" marT="9525" marB="0" anchor="ctr">
                    <a:lnL>
                      <a:noFill/>
                    </a:lnL>
                    <a:lnR>
                      <a:noFill/>
                    </a:lnR>
                    <a:lnT>
                      <a:noFill/>
                    </a:lnT>
                    <a:lnB>
                      <a:noFill/>
                    </a:lnB>
                    <a:solidFill>
                      <a:srgbClr val="F2F2F2"/>
                    </a:solidFill>
                  </a:tcPr>
                </a:tc>
                <a:extLst>
                  <a:ext uri="{0D108BD9-81ED-4DB2-BD59-A6C34878D82A}">
                    <a16:rowId xmlns:a16="http://schemas.microsoft.com/office/drawing/2014/main" val="10024"/>
                  </a:ext>
                </a:extLst>
              </a:tr>
              <a:tr h="193974">
                <a:tc>
                  <a:txBody>
                    <a:bodyPr/>
                    <a:lstStyle/>
                    <a:p>
                      <a:pPr algn="l" fontAlgn="b"/>
                      <a:r>
                        <a:rPr lang="cs-CZ" sz="1100" b="1" u="none" strike="noStrike">
                          <a:effectLst/>
                        </a:rPr>
                        <a:t>MDC 24</a:t>
                      </a:r>
                      <a:endParaRPr lang="cs-CZ"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solidFill>
                  </a:tcPr>
                </a:tc>
                <a:tc>
                  <a:txBody>
                    <a:bodyPr/>
                    <a:lstStyle/>
                    <a:p>
                      <a:pPr algn="l" fontAlgn="b"/>
                      <a:r>
                        <a:rPr lang="cs-CZ" sz="1100" b="0" i="0" u="none" strike="noStrike">
                          <a:solidFill>
                            <a:srgbClr val="000000"/>
                          </a:solidFill>
                          <a:effectLst/>
                          <a:latin typeface="Calibri" panose="020F0502020204030204" pitchFamily="34" charset="0"/>
                        </a:rPr>
                        <a:t>Akutní lůžková rehabilitace</a:t>
                      </a:r>
                    </a:p>
                  </a:txBody>
                  <a:tcPr marL="0" marR="0" marT="0" marB="0" anchor="ctr">
                    <a:lnL>
                      <a:noFill/>
                    </a:lnL>
                    <a:lnR w="6350" cap="flat" cmpd="sng" algn="ctr">
                      <a:noFill/>
                      <a:prstDash val="solid"/>
                      <a:round/>
                      <a:headEnd type="none" w="med" len="med"/>
                      <a:tailEnd type="none" w="med" len="med"/>
                    </a:lnR>
                    <a:lnT>
                      <a:noFill/>
                    </a:lnT>
                    <a:lnB>
                      <a:noFill/>
                    </a:lnB>
                    <a:solidFill>
                      <a:schemeClr val="bg1"/>
                    </a:solidFill>
                  </a:tcPr>
                </a:tc>
                <a:tc>
                  <a:txBody>
                    <a:bodyPr/>
                    <a:lstStyle/>
                    <a:p>
                      <a:pPr algn="ctr" fontAlgn="b"/>
                      <a:r>
                        <a:rPr lang="cs-CZ" sz="1100" b="0" i="0" u="none" strike="noStrike">
                          <a:solidFill>
                            <a:srgbClr val="000000"/>
                          </a:solidFill>
                          <a:effectLst/>
                          <a:latin typeface="+mn-lt"/>
                        </a:rPr>
                        <a:t>462</a:t>
                      </a:r>
                    </a:p>
                  </a:txBody>
                  <a:tcPr marL="6350" marR="6350" marT="6350" marB="0" anchor="ctr">
                    <a:lnL w="635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mn-lt"/>
                        </a:rPr>
                        <a:t>546</a:t>
                      </a:r>
                    </a:p>
                  </a:txBody>
                  <a:tcPr marL="9525" marR="9525" marT="9525" marB="0" anchor="ctr">
                    <a:lnL w="6350" cap="flat" cmpd="sng" algn="ctr">
                      <a:noFill/>
                      <a:prstDash val="solid"/>
                      <a:round/>
                      <a:headEnd type="none" w="med" len="med"/>
                      <a:tailEnd type="none" w="med" len="med"/>
                    </a:lnL>
                    <a:lnR>
                      <a:noFill/>
                    </a:lnR>
                    <a:lnT>
                      <a:noFill/>
                    </a:lnT>
                    <a:lnB>
                      <a:noFill/>
                    </a:lnB>
                    <a:solidFill>
                      <a:schemeClr val="bg1"/>
                    </a:solidFill>
                  </a:tcPr>
                </a:tc>
                <a:tc>
                  <a:txBody>
                    <a:bodyPr/>
                    <a:lstStyle/>
                    <a:p>
                      <a:pPr marL="36000" algn="l" fontAlgn="b"/>
                      <a:endParaRPr lang="cs-CZ"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solidFill>
                      <a:schemeClr val="bg1"/>
                    </a:solidFill>
                  </a:tcPr>
                </a:tc>
                <a:tc>
                  <a:txBody>
                    <a:bodyPr/>
                    <a:lstStyle/>
                    <a:p>
                      <a:pPr algn="ctr" fontAlgn="b"/>
                      <a:r>
                        <a:rPr lang="cs-CZ" sz="1050" b="0" i="0" u="none" strike="noStrike">
                          <a:solidFill>
                            <a:srgbClr val="000000"/>
                          </a:solidFill>
                          <a:effectLst/>
                          <a:latin typeface="+mn-lt"/>
                        </a:rPr>
                        <a:t>100,0%</a:t>
                      </a:r>
                    </a:p>
                  </a:txBody>
                  <a:tcPr marL="9525" marR="9525" marT="9525" marB="0" anchor="ctr">
                    <a:lnL>
                      <a:noFill/>
                    </a:lnL>
                    <a:lnR>
                      <a:noFill/>
                    </a:lnR>
                    <a:lnT>
                      <a:noFill/>
                    </a:lnT>
                    <a:lnB>
                      <a:noFill/>
                    </a:lnB>
                    <a:solidFill>
                      <a:schemeClr val="bg1"/>
                    </a:solidFill>
                  </a:tcPr>
                </a:tc>
                <a:tc>
                  <a:txBody>
                    <a:bodyPr/>
                    <a:lstStyle/>
                    <a:p>
                      <a:pPr algn="ctr" fontAlgn="b"/>
                      <a:r>
                        <a:rPr lang="cs-CZ" sz="1050" b="1" i="0" u="none" strike="noStrike">
                          <a:solidFill>
                            <a:srgbClr val="000000"/>
                          </a:solidFill>
                          <a:effectLst/>
                          <a:latin typeface="+mn-lt"/>
                        </a:rPr>
                        <a:t>100,0%</a:t>
                      </a:r>
                    </a:p>
                  </a:txBody>
                  <a:tcPr marL="9525" marR="9525" marT="9525" marB="0" anchor="ctr">
                    <a:lnL>
                      <a:noFill/>
                    </a:lnL>
                    <a:lnR>
                      <a:noFill/>
                    </a:lnR>
                    <a:lnT>
                      <a:noFill/>
                    </a:lnT>
                    <a:lnB>
                      <a:noFill/>
                    </a:lnB>
                    <a:solidFill>
                      <a:schemeClr val="bg1"/>
                    </a:solidFill>
                  </a:tcPr>
                </a:tc>
                <a:extLst>
                  <a:ext uri="{0D108BD9-81ED-4DB2-BD59-A6C34878D82A}">
                    <a16:rowId xmlns:a16="http://schemas.microsoft.com/office/drawing/2014/main" val="10025"/>
                  </a:ext>
                </a:extLst>
              </a:tr>
            </a:tbl>
          </a:graphicData>
        </a:graphic>
      </p:graphicFrame>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272590" y="160258"/>
            <a:ext cx="11386173" cy="538364"/>
          </a:xfrm>
        </p:spPr>
        <p:txBody>
          <a:bodyPr>
            <a:noAutofit/>
          </a:bodyPr>
          <a:lstStyle/>
          <a:p>
            <a:r>
              <a:rPr lang="cs-CZ" dirty="0">
                <a:solidFill>
                  <a:srgbClr val="002060"/>
                </a:solidFill>
              </a:rPr>
              <a:t>Krajská nemocnice Liberec: dle CZ-DRG vyšší zastoupení HP s kritickým výkonem</a:t>
            </a:r>
          </a:p>
        </p:txBody>
      </p:sp>
      <p:sp>
        <p:nvSpPr>
          <p:cNvPr id="20" name="TextovéPole 19">
            <a:extLst>
              <a:ext uri="{FF2B5EF4-FFF2-40B4-BE49-F238E27FC236}">
                <a16:creationId xmlns:a16="http://schemas.microsoft.com/office/drawing/2014/main" id="{B57E4E2D-719B-AEDE-20CE-4E82C03FBFA2}"/>
              </a:ext>
            </a:extLst>
          </p:cNvPr>
          <p:cNvSpPr txBox="1"/>
          <p:nvPr/>
        </p:nvSpPr>
        <p:spPr>
          <a:xfrm>
            <a:off x="4737260" y="1707183"/>
            <a:ext cx="89989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Počet </a:t>
            </a:r>
            <a:b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HP celkem</a:t>
            </a:r>
          </a:p>
        </p:txBody>
      </p:sp>
      <p:graphicFrame>
        <p:nvGraphicFramePr>
          <p:cNvPr id="21" name="Graf 20">
            <a:extLst>
              <a:ext uri="{FF2B5EF4-FFF2-40B4-BE49-F238E27FC236}">
                <a16:creationId xmlns:a16="http://schemas.microsoft.com/office/drawing/2014/main" id="{4E9D0B5D-E9F3-9E9D-36F8-AD2AED5F362B}"/>
              </a:ext>
            </a:extLst>
          </p:cNvPr>
          <p:cNvGraphicFramePr/>
          <p:nvPr/>
        </p:nvGraphicFramePr>
        <p:xfrm>
          <a:off x="5488381" y="1870912"/>
          <a:ext cx="1748439" cy="4888800"/>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ovéPole 21">
            <a:extLst>
              <a:ext uri="{FF2B5EF4-FFF2-40B4-BE49-F238E27FC236}">
                <a16:creationId xmlns:a16="http://schemas.microsoft.com/office/drawing/2014/main" id="{B9F12283-3B48-FFF9-FD75-C97C7D05DA08}"/>
              </a:ext>
            </a:extLst>
          </p:cNvPr>
          <p:cNvSpPr txBox="1"/>
          <p:nvPr/>
        </p:nvSpPr>
        <p:spPr>
          <a:xfrm>
            <a:off x="5460027" y="1698218"/>
            <a:ext cx="1748437"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50" b="0" i="0" u="sng" strike="noStrike" kern="1200" cap="none" spc="0" normalizeH="0" baseline="0" noProof="0">
                <a:ln>
                  <a:noFill/>
                </a:ln>
                <a:solidFill>
                  <a:prstClr val="black"/>
                </a:solidFill>
                <a:effectLst/>
                <a:uLnTx/>
                <a:uFillTx/>
                <a:latin typeface="Calibri" panose="020F0502020204030204"/>
                <a:ea typeface="+mn-ea"/>
                <a:cs typeface="+mn-cs"/>
              </a:rPr>
              <a:t>% HP s kritickým výkonem</a:t>
            </a:r>
          </a:p>
        </p:txBody>
      </p:sp>
      <p:sp>
        <p:nvSpPr>
          <p:cNvPr id="23" name="TextovéPole 22">
            <a:extLst>
              <a:ext uri="{FF2B5EF4-FFF2-40B4-BE49-F238E27FC236}">
                <a16:creationId xmlns:a16="http://schemas.microsoft.com/office/drawing/2014/main" id="{BB3BA721-2D37-279C-4DAC-3A3768A6746B}"/>
              </a:ext>
            </a:extLst>
          </p:cNvPr>
          <p:cNvSpPr txBox="1"/>
          <p:nvPr/>
        </p:nvSpPr>
        <p:spPr>
          <a:xfrm>
            <a:off x="7138840" y="1707183"/>
            <a:ext cx="89989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err="1">
                <a:ln>
                  <a:noFill/>
                </a:ln>
                <a:solidFill>
                  <a:prstClr val="black"/>
                </a:solidFill>
                <a:effectLst/>
                <a:uLnTx/>
                <a:uFillTx/>
                <a:latin typeface="Calibri" panose="020F0502020204030204"/>
                <a:ea typeface="+mn-ea"/>
                <a:cs typeface="+mn-cs"/>
              </a:rPr>
              <a:t>Prům</a:t>
            </a: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počet HP</a:t>
            </a:r>
          </a:p>
        </p:txBody>
      </p:sp>
      <p:sp>
        <p:nvSpPr>
          <p:cNvPr id="24" name="TextovéPole 23">
            <a:extLst>
              <a:ext uri="{FF2B5EF4-FFF2-40B4-BE49-F238E27FC236}">
                <a16:creationId xmlns:a16="http://schemas.microsoft.com/office/drawing/2014/main" id="{2BEC30C5-D1D1-8FCA-3422-7DACF926064D}"/>
              </a:ext>
            </a:extLst>
          </p:cNvPr>
          <p:cNvSpPr txBox="1"/>
          <p:nvPr/>
        </p:nvSpPr>
        <p:spPr>
          <a:xfrm>
            <a:off x="7861609" y="1698218"/>
            <a:ext cx="1748438"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50" b="0" i="0" u="sng" strike="noStrike" kern="1200" cap="none" spc="0" normalizeH="0" baseline="0" noProof="0">
                <a:ln>
                  <a:noFill/>
                </a:ln>
                <a:solidFill>
                  <a:prstClr val="black"/>
                </a:solidFill>
                <a:effectLst/>
                <a:uLnTx/>
                <a:uFillTx/>
                <a:latin typeface="Calibri" panose="020F0502020204030204"/>
                <a:ea typeface="+mn-ea"/>
                <a:cs typeface="+mn-cs"/>
              </a:rPr>
              <a:t>% HP s kritickým výkonem</a:t>
            </a:r>
          </a:p>
        </p:txBody>
      </p:sp>
      <p:sp>
        <p:nvSpPr>
          <p:cNvPr id="25" name="TextovéPole 24">
            <a:extLst>
              <a:ext uri="{FF2B5EF4-FFF2-40B4-BE49-F238E27FC236}">
                <a16:creationId xmlns:a16="http://schemas.microsoft.com/office/drawing/2014/main" id="{8FFF3890-A5CC-1472-DE18-F9FB541C68BE}"/>
              </a:ext>
            </a:extLst>
          </p:cNvPr>
          <p:cNvSpPr txBox="1"/>
          <p:nvPr/>
        </p:nvSpPr>
        <p:spPr>
          <a:xfrm>
            <a:off x="9667501" y="1315832"/>
            <a:ext cx="1604237"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Rozsah % zastoupení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noProof="0">
                <a:ln>
                  <a:noFill/>
                </a:ln>
                <a:solidFill>
                  <a:prstClr val="black"/>
                </a:solidFill>
                <a:effectLst/>
                <a:uLnTx/>
                <a:uFillTx/>
                <a:latin typeface="Calibri" panose="020F0502020204030204"/>
                <a:ea typeface="+mn-ea"/>
                <a:cs typeface="+mn-cs"/>
              </a:rPr>
              <a:t>u velkých krajských nemocnic ČR</a:t>
            </a:r>
          </a:p>
        </p:txBody>
      </p:sp>
      <p:graphicFrame>
        <p:nvGraphicFramePr>
          <p:cNvPr id="26" name="Graf 25">
            <a:extLst>
              <a:ext uri="{FF2B5EF4-FFF2-40B4-BE49-F238E27FC236}">
                <a16:creationId xmlns:a16="http://schemas.microsoft.com/office/drawing/2014/main" id="{9086BA8B-DBE7-1135-EE4C-79D2153C1A31}"/>
              </a:ext>
            </a:extLst>
          </p:cNvPr>
          <p:cNvGraphicFramePr/>
          <p:nvPr/>
        </p:nvGraphicFramePr>
        <p:xfrm>
          <a:off x="7882424" y="1870912"/>
          <a:ext cx="1748439" cy="4888800"/>
        </p:xfrm>
        <a:graphic>
          <a:graphicData uri="http://schemas.openxmlformats.org/drawingml/2006/chart">
            <c:chart xmlns:c="http://schemas.openxmlformats.org/drawingml/2006/chart" xmlns:r="http://schemas.openxmlformats.org/officeDocument/2006/relationships" r:id="rId4"/>
          </a:graphicData>
        </a:graphic>
      </p:graphicFrame>
      <p:sp>
        <p:nvSpPr>
          <p:cNvPr id="27" name="TextBox 6">
            <a:extLst>
              <a:ext uri="{FF2B5EF4-FFF2-40B4-BE49-F238E27FC236}">
                <a16:creationId xmlns:a16="http://schemas.microsoft.com/office/drawing/2014/main" id="{F8F878C9-DF57-470D-010B-FF234492D2DE}"/>
              </a:ext>
            </a:extLst>
          </p:cNvPr>
          <p:cNvSpPr txBox="1"/>
          <p:nvPr>
            <p:custDataLst>
              <p:tags r:id="rId1"/>
            </p:custDataLst>
          </p:nvPr>
        </p:nvSpPr>
        <p:spPr>
          <a:xfrm>
            <a:off x="272590" y="761388"/>
            <a:ext cx="905095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a:t>
            </a:r>
            <a:r>
              <a:rPr kumimoji="0" lang="cs-CZ" sz="1400" b="1" i="0" u="none" strike="noStrike" kern="0" cap="none" spc="0" normalizeH="0" baseline="0" noProof="0">
                <a:ln>
                  <a:noFill/>
                </a:ln>
                <a:solidFill>
                  <a:srgbClr val="000000"/>
                </a:solidFill>
                <a:effectLst/>
                <a:uLnTx/>
                <a:uFillTx/>
                <a:latin typeface="Calibri" panose="020F0502020204030204"/>
                <a:ea typeface="+mn-ea"/>
                <a:cs typeface="+mn-cs"/>
              </a:rPr>
              <a:t>NRHZS 2023,</a:t>
            </a:r>
            <a:r>
              <a:rPr kumimoji="0" lang="cs-CZ" sz="1400" b="0" i="0" u="none" strike="noStrike" kern="0" cap="none" spc="0" normalizeH="0" baseline="0" noProof="0">
                <a:ln>
                  <a:noFill/>
                </a:ln>
                <a:solidFill>
                  <a:srgbClr val="000000"/>
                </a:solidFill>
                <a:effectLst/>
                <a:uLnTx/>
                <a:uFillTx/>
                <a:latin typeface="Calibri" panose="020F0502020204030204"/>
                <a:ea typeface="+mn-ea"/>
                <a:cs typeface="+mn-cs"/>
              </a:rPr>
              <a:t> hodnoceny všechny HP včetně cizinců, hodnoceny pouze vybrané (nejčetnější) MDC</a:t>
            </a:r>
          </a:p>
        </p:txBody>
      </p:sp>
      <p:sp>
        <p:nvSpPr>
          <p:cNvPr id="3" name="TextovéPole 2">
            <a:extLst>
              <a:ext uri="{FF2B5EF4-FFF2-40B4-BE49-F238E27FC236}">
                <a16:creationId xmlns:a16="http://schemas.microsoft.com/office/drawing/2014/main" id="{2533DFE2-0AB7-5F05-89CA-9D9799757A95}"/>
              </a:ext>
            </a:extLst>
          </p:cNvPr>
          <p:cNvSpPr txBox="1"/>
          <p:nvPr/>
        </p:nvSpPr>
        <p:spPr>
          <a:xfrm>
            <a:off x="9632774" y="1923968"/>
            <a:ext cx="89989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min</a:t>
            </a:r>
          </a:p>
        </p:txBody>
      </p:sp>
      <p:sp>
        <p:nvSpPr>
          <p:cNvPr id="4" name="TextovéPole 3">
            <a:extLst>
              <a:ext uri="{FF2B5EF4-FFF2-40B4-BE49-F238E27FC236}">
                <a16:creationId xmlns:a16="http://schemas.microsoft.com/office/drawing/2014/main" id="{EFF32A21-5181-4FC8-C8FE-C3522741B753}"/>
              </a:ext>
            </a:extLst>
          </p:cNvPr>
          <p:cNvSpPr txBox="1"/>
          <p:nvPr/>
        </p:nvSpPr>
        <p:spPr>
          <a:xfrm>
            <a:off x="10371844" y="1923968"/>
            <a:ext cx="89989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a:ln>
                  <a:noFill/>
                </a:ln>
                <a:solidFill>
                  <a:prstClr val="black"/>
                </a:solidFill>
                <a:effectLst/>
                <a:uLnTx/>
                <a:uFillTx/>
                <a:latin typeface="Calibri" panose="020F0502020204030204"/>
                <a:ea typeface="+mn-ea"/>
                <a:cs typeface="+mn-cs"/>
              </a:rPr>
              <a:t>max</a:t>
            </a:r>
          </a:p>
        </p:txBody>
      </p:sp>
    </p:spTree>
    <p:extLst>
      <p:ext uri="{BB962C8B-B14F-4D97-AF65-F5344CB8AC3E}">
        <p14:creationId xmlns:p14="http://schemas.microsoft.com/office/powerpoint/2010/main" val="399222775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8077E49-E88A-65B2-9D48-E5E9E27C9982}"/>
              </a:ext>
            </a:extLst>
          </p:cNvPr>
          <p:cNvSpPr>
            <a:spLocks noGrp="1"/>
          </p:cNvSpPr>
          <p:nvPr>
            <p:ph type="title"/>
          </p:nvPr>
        </p:nvSpPr>
        <p:spPr>
          <a:xfrm>
            <a:off x="272590" y="207393"/>
            <a:ext cx="11842355" cy="538364"/>
          </a:xfrm>
        </p:spPr>
        <p:txBody>
          <a:bodyPr anchor="ctr"/>
          <a:lstStyle/>
          <a:p>
            <a:r>
              <a:rPr lang="cs-CZ" sz="2400" dirty="0">
                <a:solidFill>
                  <a:srgbClr val="002060"/>
                </a:solidFill>
              </a:rPr>
              <a:t>Základní sazby (ZS) jednotlivých poskytovatelů akutní lůžkové péče (PALP) v ČR v roce 2023</a:t>
            </a:r>
          </a:p>
        </p:txBody>
      </p:sp>
      <p:graphicFrame>
        <p:nvGraphicFramePr>
          <p:cNvPr id="27" name="Graf 26">
            <a:extLst>
              <a:ext uri="{FF2B5EF4-FFF2-40B4-BE49-F238E27FC236}">
                <a16:creationId xmlns:a16="http://schemas.microsoft.com/office/drawing/2014/main" id="{6F130B5B-B58B-6094-341D-788A4A95A4DA}"/>
              </a:ext>
            </a:extLst>
          </p:cNvPr>
          <p:cNvGraphicFramePr/>
          <p:nvPr/>
        </p:nvGraphicFramePr>
        <p:xfrm>
          <a:off x="451122" y="1741014"/>
          <a:ext cx="10039043" cy="3873253"/>
        </p:xfrm>
        <a:graphic>
          <a:graphicData uri="http://schemas.openxmlformats.org/drawingml/2006/chart">
            <c:chart xmlns:c="http://schemas.openxmlformats.org/drawingml/2006/chart" xmlns:r="http://schemas.openxmlformats.org/officeDocument/2006/relationships" r:id="rId2"/>
          </a:graphicData>
        </a:graphic>
      </p:graphicFrame>
      <p:sp>
        <p:nvSpPr>
          <p:cNvPr id="28" name="TextovéPole 27">
            <a:extLst>
              <a:ext uri="{FF2B5EF4-FFF2-40B4-BE49-F238E27FC236}">
                <a16:creationId xmlns:a16="http://schemas.microsoft.com/office/drawing/2014/main" id="{FFCEC250-8F8E-9BAA-4AD4-B210CE07F344}"/>
              </a:ext>
            </a:extLst>
          </p:cNvPr>
          <p:cNvSpPr txBox="1"/>
          <p:nvPr/>
        </p:nvSpPr>
        <p:spPr>
          <a:xfrm rot="16200000">
            <a:off x="-1047459" y="3530819"/>
            <a:ext cx="2727487" cy="307777"/>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rPr>
              <a:t>Výše souhrnné základní sazby</a:t>
            </a:r>
            <a:r>
              <a:rPr kumimoji="0" lang="cs-CZ" sz="1400" b="0" i="0" u="none" strike="noStrike" kern="0" cap="none" spc="0" normalizeH="0" baseline="0" noProof="0">
                <a:ln>
                  <a:noFill/>
                </a:ln>
                <a:solidFill>
                  <a:prstClr val="black"/>
                </a:solidFill>
                <a:effectLst/>
                <a:uLnTx/>
                <a:uFillTx/>
              </a:rPr>
              <a:t> (Kč)</a:t>
            </a:r>
          </a:p>
        </p:txBody>
      </p:sp>
      <p:sp>
        <p:nvSpPr>
          <p:cNvPr id="29" name="TextovéPole 28">
            <a:extLst>
              <a:ext uri="{FF2B5EF4-FFF2-40B4-BE49-F238E27FC236}">
                <a16:creationId xmlns:a16="http://schemas.microsoft.com/office/drawing/2014/main" id="{0AAA137B-B937-94AA-596E-A5DB9DBD65C4}"/>
              </a:ext>
            </a:extLst>
          </p:cNvPr>
          <p:cNvSpPr txBox="1"/>
          <p:nvPr/>
        </p:nvSpPr>
        <p:spPr>
          <a:xfrm>
            <a:off x="3691008" y="5497203"/>
            <a:ext cx="4214788" cy="307777"/>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rPr>
              <a:t>Poskytovatelé akutní lůžkové péče </a:t>
            </a:r>
            <a:r>
              <a:rPr kumimoji="0" lang="cs-CZ" sz="1400" b="0" i="0" u="none" strike="noStrike" kern="0" cap="none" spc="0" normalizeH="0" baseline="0" noProof="0">
                <a:ln>
                  <a:noFill/>
                </a:ln>
                <a:solidFill>
                  <a:prstClr val="black"/>
                </a:solidFill>
                <a:effectLst/>
                <a:uLnTx/>
                <a:uFillTx/>
              </a:rPr>
              <a:t>(seřazeno dle ZS)</a:t>
            </a:r>
          </a:p>
        </p:txBody>
      </p:sp>
      <p:cxnSp>
        <p:nvCxnSpPr>
          <p:cNvPr id="30" name="Přímá spojnice 29">
            <a:extLst>
              <a:ext uri="{FF2B5EF4-FFF2-40B4-BE49-F238E27FC236}">
                <a16:creationId xmlns:a16="http://schemas.microsoft.com/office/drawing/2014/main" id="{C257C842-61A7-D2C3-EAF1-D92081D85B3F}"/>
              </a:ext>
            </a:extLst>
          </p:cNvPr>
          <p:cNvCxnSpPr>
            <a:cxnSpLocks/>
          </p:cNvCxnSpPr>
          <p:nvPr/>
        </p:nvCxnSpPr>
        <p:spPr>
          <a:xfrm>
            <a:off x="1476375" y="3650288"/>
            <a:ext cx="8439150" cy="0"/>
          </a:xfrm>
          <a:prstGeom prst="line">
            <a:avLst/>
          </a:prstGeom>
          <a:noFill/>
          <a:ln w="15875" cap="flat" cmpd="sng" algn="ctr">
            <a:solidFill>
              <a:srgbClr val="C00000"/>
            </a:solidFill>
            <a:prstDash val="sysDash"/>
            <a:miter lim="800000"/>
          </a:ln>
          <a:effectLst/>
        </p:spPr>
      </p:cxnSp>
      <p:sp>
        <p:nvSpPr>
          <p:cNvPr id="31" name="TextovéPole 30">
            <a:extLst>
              <a:ext uri="{FF2B5EF4-FFF2-40B4-BE49-F238E27FC236}">
                <a16:creationId xmlns:a16="http://schemas.microsoft.com/office/drawing/2014/main" id="{A34295E8-0FE8-11A8-42E8-C775DF0AF46D}"/>
              </a:ext>
            </a:extLst>
          </p:cNvPr>
          <p:cNvSpPr txBox="1"/>
          <p:nvPr/>
        </p:nvSpPr>
        <p:spPr>
          <a:xfrm>
            <a:off x="10377223" y="3234696"/>
            <a:ext cx="1671431" cy="738664"/>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srgbClr val="C00000"/>
                </a:solidFill>
                <a:effectLst/>
                <a:uLnTx/>
                <a:uFillTx/>
              </a:rPr>
              <a:t>Souhrnná* základní sazba za ČR</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C00000"/>
                </a:solidFill>
                <a:effectLst/>
                <a:uLnTx/>
                <a:uFillTx/>
              </a:rPr>
              <a:t>=  62 703 Kč</a:t>
            </a:r>
          </a:p>
        </p:txBody>
      </p:sp>
      <p:sp>
        <p:nvSpPr>
          <p:cNvPr id="32" name="TextovéPole 31">
            <a:extLst>
              <a:ext uri="{FF2B5EF4-FFF2-40B4-BE49-F238E27FC236}">
                <a16:creationId xmlns:a16="http://schemas.microsoft.com/office/drawing/2014/main" id="{391E712A-E447-DE88-63DC-DF2DF612C7E2}"/>
              </a:ext>
            </a:extLst>
          </p:cNvPr>
          <p:cNvSpPr txBox="1"/>
          <p:nvPr/>
        </p:nvSpPr>
        <p:spPr>
          <a:xfrm>
            <a:off x="9841795" y="3351747"/>
            <a:ext cx="692700" cy="52322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2800" b="0" i="0" u="none" strike="noStrike" kern="0" cap="none" spc="0" normalizeH="0" baseline="0" noProof="0">
                <a:ln>
                  <a:noFill/>
                </a:ln>
                <a:solidFill>
                  <a:srgbClr val="C00000"/>
                </a:solidFill>
                <a:effectLst>
                  <a:outerShdw blurRad="38100" dist="38100" dir="2700000" algn="tl">
                    <a:srgbClr val="000000">
                      <a:alpha val="43137"/>
                    </a:srgbClr>
                  </a:outerShdw>
                </a:effectLst>
                <a:uLnTx/>
                <a:uFillTx/>
              </a:rPr>
              <a:t>Ø</a:t>
            </a:r>
          </a:p>
        </p:txBody>
      </p:sp>
      <p:cxnSp>
        <p:nvCxnSpPr>
          <p:cNvPr id="33" name="Přímá spojnice 32">
            <a:extLst>
              <a:ext uri="{FF2B5EF4-FFF2-40B4-BE49-F238E27FC236}">
                <a16:creationId xmlns:a16="http://schemas.microsoft.com/office/drawing/2014/main" id="{CFBE8FE8-36AA-AAE0-D6BB-6E3190881C40}"/>
              </a:ext>
            </a:extLst>
          </p:cNvPr>
          <p:cNvCxnSpPr>
            <a:cxnSpLocks/>
          </p:cNvCxnSpPr>
          <p:nvPr/>
        </p:nvCxnSpPr>
        <p:spPr>
          <a:xfrm>
            <a:off x="1466850" y="4363087"/>
            <a:ext cx="9011270" cy="0"/>
          </a:xfrm>
          <a:prstGeom prst="line">
            <a:avLst/>
          </a:prstGeom>
          <a:noFill/>
          <a:ln w="12700" cap="flat" cmpd="sng" algn="ctr">
            <a:solidFill>
              <a:srgbClr val="0033CC"/>
            </a:solidFill>
            <a:prstDash val="sysDash"/>
            <a:miter lim="800000"/>
          </a:ln>
          <a:effectLst/>
        </p:spPr>
      </p:cxnSp>
      <p:sp>
        <p:nvSpPr>
          <p:cNvPr id="34" name="TextovéPole 33">
            <a:extLst>
              <a:ext uri="{FF2B5EF4-FFF2-40B4-BE49-F238E27FC236}">
                <a16:creationId xmlns:a16="http://schemas.microsoft.com/office/drawing/2014/main" id="{332AA863-85B3-1DFF-1562-DFFD0754C7D8}"/>
              </a:ext>
            </a:extLst>
          </p:cNvPr>
          <p:cNvSpPr txBox="1"/>
          <p:nvPr/>
        </p:nvSpPr>
        <p:spPr>
          <a:xfrm>
            <a:off x="9265491" y="5494839"/>
            <a:ext cx="2849454" cy="938719"/>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a:ln>
                  <a:noFill/>
                </a:ln>
                <a:solidFill>
                  <a:srgbClr val="0033CC"/>
                </a:solidFill>
                <a:effectLst/>
                <a:uLnTx/>
                <a:uFillTx/>
              </a:rPr>
              <a:t>Minimální základní sazby garantované úhradovou vyhláškou na rok 2023 pro </a:t>
            </a:r>
            <a:r>
              <a:rPr kumimoji="0" lang="cs-CZ" sz="1100" b="1" i="0" u="sng" strike="noStrike" kern="0" cap="none" spc="0" normalizeH="0" baseline="0" noProof="0">
                <a:ln>
                  <a:noFill/>
                </a:ln>
                <a:solidFill>
                  <a:srgbClr val="0033CC"/>
                </a:solidFill>
                <a:effectLst/>
                <a:uLnTx/>
                <a:uFillTx/>
              </a:rPr>
              <a:t>paušální úhradu</a:t>
            </a:r>
            <a:r>
              <a:rPr kumimoji="0" lang="cs-CZ" sz="1100" b="0" i="0" u="none" strike="noStrike" kern="0" cap="none" spc="0" normalizeH="0" baseline="0" noProof="0">
                <a:ln>
                  <a:noFill/>
                </a:ln>
                <a:solidFill>
                  <a:srgbClr val="0033CC"/>
                </a:solidFill>
                <a:effectLst/>
                <a:uLnTx/>
                <a:uFillTx/>
              </a:rPr>
              <a:t>. </a:t>
            </a:r>
            <a:r>
              <a:rPr kumimoji="0" lang="cs-CZ" sz="1100" b="0" i="1" u="none" strike="noStrike" kern="0" cap="none" spc="0" normalizeH="0" baseline="0" noProof="0">
                <a:ln>
                  <a:noFill/>
                </a:ln>
                <a:solidFill>
                  <a:srgbClr val="0033CC"/>
                </a:solidFill>
                <a:effectLst/>
                <a:uLnTx/>
                <a:uFillTx/>
              </a:rPr>
              <a:t>Poznámka: Všichni 3 PALP se ZS menší jak 47 250 Kč nesplňují kritéria pro nejvyšší garantovanou ZS.</a:t>
            </a:r>
          </a:p>
        </p:txBody>
      </p:sp>
      <p:sp>
        <p:nvSpPr>
          <p:cNvPr id="35" name="Obdélník 34">
            <a:extLst>
              <a:ext uri="{FF2B5EF4-FFF2-40B4-BE49-F238E27FC236}">
                <a16:creationId xmlns:a16="http://schemas.microsoft.com/office/drawing/2014/main" id="{F5CF4CAE-B89D-83FB-3B0A-18E1FAF6277A}"/>
              </a:ext>
            </a:extLst>
          </p:cNvPr>
          <p:cNvSpPr/>
          <p:nvPr/>
        </p:nvSpPr>
        <p:spPr>
          <a:xfrm>
            <a:off x="1717680" y="1117231"/>
            <a:ext cx="10219321" cy="691600"/>
          </a:xfrm>
          <a:prstGeom prst="rect">
            <a:avLst/>
          </a:prstGeom>
        </p:spPr>
        <p:txBody>
          <a:bodyPr wrap="square" lIns="91440" tIns="45720" rIns="91440" bIns="45720" anchor="t">
            <a:spAutoFit/>
          </a:bodyPr>
          <a:lstStyle/>
          <a:p>
            <a:pPr marL="177800" marR="0" lvl="0" indent="-177800" defTabSz="914400" eaLnBrk="1" fontAlgn="auto" latinLnBrk="0" hangingPunct="1">
              <a:lnSpc>
                <a:spcPct val="110000"/>
              </a:lnSpc>
              <a:spcBef>
                <a:spcPts val="0"/>
              </a:spcBef>
              <a:spcAft>
                <a:spcPts val="0"/>
              </a:spcAft>
              <a:buClrTx/>
              <a:buSzTx/>
              <a:buFont typeface="Arial" panose="020B0604020202020204" pitchFamily="34" charset="0"/>
              <a:buChar char="•"/>
              <a:tabLst/>
              <a:defRPr/>
            </a:pPr>
            <a:r>
              <a:rPr kumimoji="0" lang="cs-CZ" sz="1200" b="0" i="0" u="none" strike="noStrike" kern="0" cap="none" spc="0" normalizeH="0" baseline="0" noProof="0" dirty="0">
                <a:ln>
                  <a:noFill/>
                </a:ln>
                <a:effectLst/>
                <a:uLnTx/>
                <a:uFillTx/>
              </a:rPr>
              <a:t>Zhruba třetina PALP (51 PALP) dosahuje nadprůměrných hodnot souhrnné základní sazby. </a:t>
            </a:r>
          </a:p>
          <a:p>
            <a:pPr marL="177800" marR="0" lvl="0" indent="-177800" defTabSz="914400" eaLnBrk="1" fontAlgn="auto" latinLnBrk="0" hangingPunct="1">
              <a:lnSpc>
                <a:spcPct val="110000"/>
              </a:lnSpc>
              <a:spcBef>
                <a:spcPts val="0"/>
              </a:spcBef>
              <a:spcAft>
                <a:spcPts val="0"/>
              </a:spcAft>
              <a:buClrTx/>
              <a:buSzTx/>
              <a:buFont typeface="Arial" panose="020B0604020202020204" pitchFamily="34" charset="0"/>
              <a:buChar char="•"/>
              <a:tabLst/>
              <a:defRPr/>
            </a:pPr>
            <a:r>
              <a:rPr kumimoji="0" lang="cs-CZ" sz="1200" i="0" u="none" strike="noStrike" kern="0" cap="none" spc="0" normalizeH="0" baseline="0" noProof="0" dirty="0">
                <a:ln>
                  <a:noFill/>
                </a:ln>
                <a:solidFill>
                  <a:srgbClr val="FF0000"/>
                </a:solidFill>
                <a:effectLst/>
                <a:uLnTx/>
                <a:uFillTx/>
              </a:rPr>
              <a:t>Pouze souhrnná ZS Nemocnice Semily a Krajské nemocnice Liberec dosahovala v roce 2023 nadprůměrných hodnot. </a:t>
            </a:r>
          </a:p>
          <a:p>
            <a:pPr marL="177800" marR="0" lvl="0" indent="-177800" defTabSz="914400" eaLnBrk="1" fontAlgn="auto" latinLnBrk="0" hangingPunct="1">
              <a:lnSpc>
                <a:spcPct val="110000"/>
              </a:lnSpc>
              <a:spcBef>
                <a:spcPts val="0"/>
              </a:spcBef>
              <a:spcAft>
                <a:spcPts val="0"/>
              </a:spcAft>
              <a:buClrTx/>
              <a:buSzTx/>
              <a:buFont typeface="Arial" panose="020B0604020202020204" pitchFamily="34" charset="0"/>
              <a:buChar char="•"/>
              <a:tabLst/>
              <a:defRPr/>
            </a:pPr>
            <a:r>
              <a:rPr lang="cs-CZ" sz="1200" kern="0" dirty="0"/>
              <a:t>Souhrnná ZS ostatních</a:t>
            </a:r>
            <a:r>
              <a:rPr kumimoji="0" lang="cs-CZ" sz="1200" b="0" i="0" u="none" strike="noStrike" kern="0" cap="none" spc="0" normalizeH="0" baseline="0" noProof="0" dirty="0">
                <a:ln>
                  <a:noFill/>
                </a:ln>
                <a:effectLst/>
                <a:uLnTx/>
                <a:uFillTx/>
              </a:rPr>
              <a:t> PALP Libereckého kraje se pohybovala pod průměrem.</a:t>
            </a:r>
            <a:endParaRPr lang="cs-CZ" sz="1200" b="0" i="0" u="none" strike="noStrike" kern="0" cap="none" spc="0" normalizeH="0" baseline="0" noProof="0" dirty="0">
              <a:ln>
                <a:noFill/>
              </a:ln>
              <a:effectLst/>
              <a:uLnTx/>
              <a:uFillTx/>
              <a:ea typeface="Calibri"/>
              <a:cs typeface="Calibri"/>
            </a:endParaRPr>
          </a:p>
        </p:txBody>
      </p:sp>
      <p:sp>
        <p:nvSpPr>
          <p:cNvPr id="36" name="TextovéPole 35">
            <a:extLst>
              <a:ext uri="{FF2B5EF4-FFF2-40B4-BE49-F238E27FC236}">
                <a16:creationId xmlns:a16="http://schemas.microsoft.com/office/drawing/2014/main" id="{26E48420-CAC9-5B3E-3FB0-0B7FC49E46F0}"/>
              </a:ext>
            </a:extLst>
          </p:cNvPr>
          <p:cNvSpPr txBox="1"/>
          <p:nvPr/>
        </p:nvSpPr>
        <p:spPr>
          <a:xfrm>
            <a:off x="9866251" y="878896"/>
            <a:ext cx="2161613" cy="585268"/>
          </a:xfrm>
          <a:prstGeom prst="rect">
            <a:avLst/>
          </a:prstGeom>
          <a:solidFill>
            <a:sysClr val="window" lastClr="FFFFFF"/>
          </a:solidFill>
          <a:ln>
            <a:solidFill>
              <a:sysClr val="windowText" lastClr="000000">
                <a:lumMod val="65000"/>
                <a:lumOff val="35000"/>
              </a:sysClr>
            </a:solidFill>
            <a:prstDash val="sysDot"/>
          </a:ln>
          <a:effectLst>
            <a:outerShdw blurRad="50800" dist="38100" dir="2700000" algn="tl" rotWithShape="0">
              <a:prstClr val="black">
                <a:alpha val="40000"/>
              </a:prstClr>
            </a:outerShdw>
          </a:effectLst>
        </p:spPr>
        <p:txBody>
          <a:bodyPr wrap="square" lIns="36000" tIns="36000" rIns="36000" bIns="36000" rtlCol="0" anchor="ctr">
            <a:noAutofit/>
          </a:bodyPr>
          <a:lstStyle/>
          <a:p>
            <a:pPr marL="225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N = 156 </a:t>
            </a:r>
            <a: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PALP s alespoň</a:t>
            </a:r>
            <a:b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br>
            <a: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100 HP za rok 2023</a:t>
            </a:r>
          </a:p>
        </p:txBody>
      </p:sp>
      <p:cxnSp>
        <p:nvCxnSpPr>
          <p:cNvPr id="37" name="Přímá spojnice se šipkou 36">
            <a:extLst>
              <a:ext uri="{FF2B5EF4-FFF2-40B4-BE49-F238E27FC236}">
                <a16:creationId xmlns:a16="http://schemas.microsoft.com/office/drawing/2014/main" id="{F02E61B2-8130-0437-7095-62C75886389D}"/>
              </a:ext>
            </a:extLst>
          </p:cNvPr>
          <p:cNvCxnSpPr>
            <a:cxnSpLocks/>
          </p:cNvCxnSpPr>
          <p:nvPr/>
        </p:nvCxnSpPr>
        <p:spPr>
          <a:xfrm flipV="1">
            <a:off x="1523234" y="1541127"/>
            <a:ext cx="0" cy="252882"/>
          </a:xfrm>
          <a:prstGeom prst="straightConnector1">
            <a:avLst/>
          </a:prstGeom>
          <a:noFill/>
          <a:ln w="9525" cap="flat" cmpd="sng" algn="ctr">
            <a:solidFill>
              <a:srgbClr val="0070C0"/>
            </a:solidFill>
            <a:prstDash val="dash"/>
            <a:miter lim="800000"/>
            <a:headEnd type="none" w="sm" len="sm"/>
            <a:tailEnd type="stealth" w="sm" len="sm"/>
          </a:ln>
          <a:effectLst>
            <a:outerShdw blurRad="50800" dist="38100" dir="2700000" algn="tl" rotWithShape="0">
              <a:prstClr val="black">
                <a:alpha val="40000"/>
              </a:prstClr>
            </a:outerShdw>
          </a:effectLst>
        </p:spPr>
      </p:cxnSp>
      <p:sp>
        <p:nvSpPr>
          <p:cNvPr id="40" name="TextovéPole 39">
            <a:extLst>
              <a:ext uri="{FF2B5EF4-FFF2-40B4-BE49-F238E27FC236}">
                <a16:creationId xmlns:a16="http://schemas.microsoft.com/office/drawing/2014/main" id="{734E9DB0-B591-C798-7875-DCF496B1F4D1}"/>
              </a:ext>
            </a:extLst>
          </p:cNvPr>
          <p:cNvSpPr txBox="1"/>
          <p:nvPr/>
        </p:nvSpPr>
        <p:spPr>
          <a:xfrm>
            <a:off x="5918042" y="2023079"/>
            <a:ext cx="1419859" cy="600164"/>
          </a:xfrm>
          <a:prstGeom prst="rect">
            <a:avLst/>
          </a:prstGeom>
          <a:solidFill>
            <a:sysClr val="window" lastClr="FFFFFF"/>
          </a:solidFill>
        </p:spPr>
        <p:txBody>
          <a:bodyPr wrap="square"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Nemocnice </a:t>
            </a:r>
          </a:p>
          <a:p>
            <a:pPr marL="0" marR="0" lvl="0" indent="0"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Jablonec nad Nisou</a:t>
            </a:r>
            <a:br>
              <a:rPr lang="cs-CZ" sz="1100" b="1" kern="0">
                <a:solidFill>
                  <a:srgbClr val="FF0000"/>
                </a:solidFill>
              </a:rPr>
            </a:br>
            <a:r>
              <a:rPr kumimoji="0" lang="cs-CZ" sz="1100" b="0" i="0" u="none" strike="noStrike" kern="0" cap="none" spc="0" normalizeH="0" baseline="0" noProof="0">
                <a:ln>
                  <a:noFill/>
                </a:ln>
                <a:solidFill>
                  <a:srgbClr val="FF0000"/>
                </a:solidFill>
                <a:effectLst/>
                <a:uLnTx/>
                <a:uFillTx/>
              </a:rPr>
              <a:t>= 60 682 Kč</a:t>
            </a:r>
          </a:p>
        </p:txBody>
      </p:sp>
      <p:cxnSp>
        <p:nvCxnSpPr>
          <p:cNvPr id="41" name="Přímá spojnice se šipkou 40">
            <a:extLst>
              <a:ext uri="{FF2B5EF4-FFF2-40B4-BE49-F238E27FC236}">
                <a16:creationId xmlns:a16="http://schemas.microsoft.com/office/drawing/2014/main" id="{00E2D1B1-C196-5C01-F812-453F64483FF7}"/>
              </a:ext>
            </a:extLst>
          </p:cNvPr>
          <p:cNvCxnSpPr>
            <a:cxnSpLocks/>
          </p:cNvCxnSpPr>
          <p:nvPr/>
        </p:nvCxnSpPr>
        <p:spPr>
          <a:xfrm>
            <a:off x="5963607" y="2110157"/>
            <a:ext cx="0" cy="1440946"/>
          </a:xfrm>
          <a:prstGeom prst="straightConnector1">
            <a:avLst/>
          </a:prstGeom>
          <a:noFill/>
          <a:ln w="6350" cap="flat" cmpd="sng" algn="ctr">
            <a:solidFill>
              <a:srgbClr val="DA2128"/>
            </a:solidFill>
            <a:prstDash val="solid"/>
            <a:miter lim="800000"/>
            <a:tailEnd type="triangle"/>
          </a:ln>
          <a:effectLst/>
        </p:spPr>
      </p:cxnSp>
      <p:cxnSp>
        <p:nvCxnSpPr>
          <p:cNvPr id="43" name="Přímá spojnice 42">
            <a:extLst>
              <a:ext uri="{FF2B5EF4-FFF2-40B4-BE49-F238E27FC236}">
                <a16:creationId xmlns:a16="http://schemas.microsoft.com/office/drawing/2014/main" id="{B151352A-0D29-36DE-BB30-93B5E552FF26}"/>
              </a:ext>
            </a:extLst>
          </p:cNvPr>
          <p:cNvCxnSpPr>
            <a:cxnSpLocks/>
          </p:cNvCxnSpPr>
          <p:nvPr/>
        </p:nvCxnSpPr>
        <p:spPr>
          <a:xfrm>
            <a:off x="1466850" y="4734562"/>
            <a:ext cx="9011270" cy="0"/>
          </a:xfrm>
          <a:prstGeom prst="line">
            <a:avLst/>
          </a:prstGeom>
          <a:noFill/>
          <a:ln w="12700" cap="flat" cmpd="sng" algn="ctr">
            <a:solidFill>
              <a:srgbClr val="0033CC"/>
            </a:solidFill>
            <a:prstDash val="sysDash"/>
            <a:miter lim="800000"/>
          </a:ln>
          <a:effectLst/>
        </p:spPr>
      </p:cxnSp>
      <p:cxnSp>
        <p:nvCxnSpPr>
          <p:cNvPr id="44" name="Přímá spojnice 43">
            <a:extLst>
              <a:ext uri="{FF2B5EF4-FFF2-40B4-BE49-F238E27FC236}">
                <a16:creationId xmlns:a16="http://schemas.microsoft.com/office/drawing/2014/main" id="{3E0D763E-1AF7-45FB-5AB4-40CDF885FCEA}"/>
              </a:ext>
            </a:extLst>
          </p:cNvPr>
          <p:cNvCxnSpPr>
            <a:cxnSpLocks/>
          </p:cNvCxnSpPr>
          <p:nvPr/>
        </p:nvCxnSpPr>
        <p:spPr>
          <a:xfrm>
            <a:off x="1466850" y="5067937"/>
            <a:ext cx="9011270" cy="0"/>
          </a:xfrm>
          <a:prstGeom prst="line">
            <a:avLst/>
          </a:prstGeom>
          <a:noFill/>
          <a:ln w="12700" cap="flat" cmpd="sng" algn="ctr">
            <a:solidFill>
              <a:srgbClr val="0033CC"/>
            </a:solidFill>
            <a:prstDash val="sysDash"/>
            <a:miter lim="800000"/>
          </a:ln>
          <a:effectLst/>
        </p:spPr>
      </p:cxnSp>
      <p:sp>
        <p:nvSpPr>
          <p:cNvPr id="45" name="TextovéPole 44">
            <a:extLst>
              <a:ext uri="{FF2B5EF4-FFF2-40B4-BE49-F238E27FC236}">
                <a16:creationId xmlns:a16="http://schemas.microsoft.com/office/drawing/2014/main" id="{4B757785-3A57-EBA4-1E1F-FDC189E7877A}"/>
              </a:ext>
            </a:extLst>
          </p:cNvPr>
          <p:cNvSpPr txBox="1"/>
          <p:nvPr/>
        </p:nvSpPr>
        <p:spPr>
          <a:xfrm>
            <a:off x="10497950" y="4209198"/>
            <a:ext cx="1439056"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33CC"/>
                </a:solidFill>
                <a:effectLst/>
                <a:uLnTx/>
                <a:uFillTx/>
              </a:rPr>
              <a:t>47 250 Kč</a:t>
            </a:r>
          </a:p>
        </p:txBody>
      </p:sp>
      <p:sp>
        <p:nvSpPr>
          <p:cNvPr id="46" name="TextovéPole 45">
            <a:extLst>
              <a:ext uri="{FF2B5EF4-FFF2-40B4-BE49-F238E27FC236}">
                <a16:creationId xmlns:a16="http://schemas.microsoft.com/office/drawing/2014/main" id="{EBA9FF24-467B-0C85-C543-F96F53BACD0C}"/>
              </a:ext>
            </a:extLst>
          </p:cNvPr>
          <p:cNvSpPr txBox="1"/>
          <p:nvPr/>
        </p:nvSpPr>
        <p:spPr>
          <a:xfrm>
            <a:off x="10497950" y="4580673"/>
            <a:ext cx="1439056"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33CC"/>
                </a:solidFill>
                <a:effectLst/>
                <a:uLnTx/>
                <a:uFillTx/>
              </a:rPr>
              <a:t>39 790 Kč</a:t>
            </a:r>
          </a:p>
        </p:txBody>
      </p:sp>
      <p:sp>
        <p:nvSpPr>
          <p:cNvPr id="47" name="TextovéPole 46">
            <a:extLst>
              <a:ext uri="{FF2B5EF4-FFF2-40B4-BE49-F238E27FC236}">
                <a16:creationId xmlns:a16="http://schemas.microsoft.com/office/drawing/2014/main" id="{65FEFBF6-DDC7-5322-1B29-3EF25C3B30FB}"/>
              </a:ext>
            </a:extLst>
          </p:cNvPr>
          <p:cNvSpPr txBox="1"/>
          <p:nvPr/>
        </p:nvSpPr>
        <p:spPr>
          <a:xfrm>
            <a:off x="10497950" y="4914048"/>
            <a:ext cx="1439056"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srgbClr val="0033CC"/>
                </a:solidFill>
                <a:effectLst/>
                <a:uLnTx/>
                <a:uFillTx/>
              </a:rPr>
              <a:t>32 430 Kč</a:t>
            </a:r>
          </a:p>
        </p:txBody>
      </p:sp>
      <p:sp>
        <p:nvSpPr>
          <p:cNvPr id="48" name="TextovéPole 47">
            <a:extLst>
              <a:ext uri="{FF2B5EF4-FFF2-40B4-BE49-F238E27FC236}">
                <a16:creationId xmlns:a16="http://schemas.microsoft.com/office/drawing/2014/main" id="{CAB59118-EA08-7E6C-5075-384183A206B6}"/>
              </a:ext>
            </a:extLst>
          </p:cNvPr>
          <p:cNvSpPr txBox="1"/>
          <p:nvPr/>
        </p:nvSpPr>
        <p:spPr>
          <a:xfrm>
            <a:off x="443337" y="1445523"/>
            <a:ext cx="1044905" cy="40011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a:ln>
                  <a:noFill/>
                </a:ln>
                <a:solidFill>
                  <a:prstClr val="black"/>
                </a:solidFill>
                <a:effectLst/>
                <a:uLnTx/>
                <a:uFillTx/>
              </a:rPr>
              <a:t>1 PALP má více než 100 tis. Kč</a:t>
            </a:r>
          </a:p>
        </p:txBody>
      </p:sp>
      <p:sp>
        <p:nvSpPr>
          <p:cNvPr id="49" name="Obdélník 48">
            <a:extLst>
              <a:ext uri="{FF2B5EF4-FFF2-40B4-BE49-F238E27FC236}">
                <a16:creationId xmlns:a16="http://schemas.microsoft.com/office/drawing/2014/main" id="{C936DD73-5EAA-FADA-C984-0E8E0B927E5D}"/>
              </a:ext>
            </a:extLst>
          </p:cNvPr>
          <p:cNvSpPr/>
          <p:nvPr/>
        </p:nvSpPr>
        <p:spPr>
          <a:xfrm>
            <a:off x="1612190" y="5890904"/>
            <a:ext cx="7175623" cy="455446"/>
          </a:xfrm>
          <a:prstGeom prst="rect">
            <a:avLst/>
          </a:prstGeom>
        </p:spPr>
        <p:txBody>
          <a:bodyPr wrap="square">
            <a:spAutoFit/>
          </a:bodyPr>
          <a:lstStyle/>
          <a:p>
            <a:pPr marL="0" marR="0" lvl="0" indent="0" defTabSz="914400" eaLnBrk="1" fontAlgn="auto" latinLnBrk="0" hangingPunct="1">
              <a:lnSpc>
                <a:spcPct val="110000"/>
              </a:lnSpc>
              <a:spcBef>
                <a:spcPts val="0"/>
              </a:spcBef>
              <a:spcAft>
                <a:spcPts val="0"/>
              </a:spcAft>
              <a:buClrTx/>
              <a:buSzTx/>
              <a:buFontTx/>
              <a:buNone/>
              <a:tabLst/>
              <a:defRPr/>
            </a:pPr>
            <a:r>
              <a:rPr kumimoji="0" lang="cs-CZ" sz="1100" b="0" i="0" u="none" strike="noStrike" kern="0" cap="none" spc="0" normalizeH="0" baseline="0" noProof="0">
                <a:ln>
                  <a:noFill/>
                </a:ln>
                <a:solidFill>
                  <a:prstClr val="black"/>
                </a:solidFill>
                <a:effectLst/>
                <a:uLnTx/>
                <a:uFillTx/>
              </a:rPr>
              <a:t>* Souhrnná základní sazba je vypočítána jako vážený průměr základních sazeb pro jednotlivé pojišťovny, přičemž váhy pro jednotlivé základní sazby jsou dány objemem HP dané pojišťovny dle dat NRHZS.</a:t>
            </a:r>
          </a:p>
        </p:txBody>
      </p:sp>
      <p:sp>
        <p:nvSpPr>
          <p:cNvPr id="50" name="TextovéPole 49">
            <a:extLst>
              <a:ext uri="{FF2B5EF4-FFF2-40B4-BE49-F238E27FC236}">
                <a16:creationId xmlns:a16="http://schemas.microsoft.com/office/drawing/2014/main" id="{18F38EB7-ECA2-985C-A706-50D0C77A06BC}"/>
              </a:ext>
            </a:extLst>
          </p:cNvPr>
          <p:cNvSpPr txBox="1"/>
          <p:nvPr/>
        </p:nvSpPr>
        <p:spPr>
          <a:xfrm>
            <a:off x="190500" y="717028"/>
            <a:ext cx="8934450" cy="2616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rPr>
              <a:t>ZDROJ DAT</a:t>
            </a:r>
            <a:r>
              <a:rPr kumimoji="0" lang="cs-CZ" sz="1100" b="0" i="0" u="none" strike="noStrike" kern="0" cap="none" spc="0" normalizeH="0" baseline="0" noProof="0">
                <a:ln>
                  <a:noFill/>
                </a:ln>
                <a:solidFill>
                  <a:prstClr val="black"/>
                </a:solidFill>
                <a:effectLst/>
                <a:uLnTx/>
                <a:uFillTx/>
              </a:rPr>
              <a:t>: Datový souhrn uveřejněný na </a:t>
            </a:r>
            <a:r>
              <a:rPr kumimoji="0" lang="cs-CZ" sz="1100" b="1" i="0" u="none" strike="noStrike" kern="0" cap="none" spc="0" normalizeH="0" baseline="0" noProof="0">
                <a:ln>
                  <a:noFill/>
                </a:ln>
                <a:solidFill>
                  <a:prstClr val="black"/>
                </a:solidFill>
                <a:effectLst/>
                <a:uLnTx/>
                <a:uFillTx/>
              </a:rPr>
              <a:t>NZIP.CZ </a:t>
            </a:r>
            <a:r>
              <a:rPr kumimoji="0" lang="cs-CZ" sz="1100" b="0" i="0" u="none" strike="noStrike" kern="0" cap="none" spc="0" normalizeH="0" baseline="0" noProof="0">
                <a:ln>
                  <a:noFill/>
                </a:ln>
                <a:solidFill>
                  <a:prstClr val="black"/>
                </a:solidFill>
                <a:effectLst/>
                <a:uLnTx/>
                <a:uFillTx/>
              </a:rPr>
              <a:t>na tomto odkaze https://www.nzip.cz/data/2172-zakladni-sazby-poskytovatele-alp-datovy-souhrn</a:t>
            </a:r>
          </a:p>
        </p:txBody>
      </p:sp>
      <p:sp>
        <p:nvSpPr>
          <p:cNvPr id="51" name="TextovéPole 50">
            <a:extLst>
              <a:ext uri="{FF2B5EF4-FFF2-40B4-BE49-F238E27FC236}">
                <a16:creationId xmlns:a16="http://schemas.microsoft.com/office/drawing/2014/main" id="{A145ABFE-D65A-B486-9A15-75F702D0FE3D}"/>
              </a:ext>
            </a:extLst>
          </p:cNvPr>
          <p:cNvSpPr txBox="1"/>
          <p:nvPr/>
        </p:nvSpPr>
        <p:spPr>
          <a:xfrm>
            <a:off x="3440790" y="2376177"/>
            <a:ext cx="1229115" cy="600164"/>
          </a:xfrm>
          <a:prstGeom prst="rect">
            <a:avLst/>
          </a:prstGeom>
          <a:solidFill>
            <a:sysClr val="window" lastClr="FFFFFF"/>
          </a:solidFill>
        </p:spPr>
        <p:txBody>
          <a:bodyPr wrap="square" lIns="36000" rIns="3600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Krajská nemocnice </a:t>
            </a:r>
            <a:r>
              <a:rPr kumimoji="0" lang="cs-CZ" sz="1100" b="1" i="0" u="none" strike="noStrike" kern="0" cap="none" spc="0" normalizeH="0" baseline="0" noProof="0">
                <a:ln>
                  <a:noFill/>
                </a:ln>
                <a:solidFill>
                  <a:srgbClr val="FF0000"/>
                </a:solidFill>
                <a:effectLst/>
                <a:uLnTx/>
                <a:uFillTx/>
              </a:rPr>
              <a:t>Liberec </a:t>
            </a:r>
          </a:p>
          <a:p>
            <a:pPr marL="0" marR="0" lvl="0" indent="0" defTabSz="914400" eaLnBrk="1" fontAlgn="base" latinLnBrk="0" hangingPunct="1">
              <a:lnSpc>
                <a:spcPct val="100000"/>
              </a:lnSpc>
              <a:spcBef>
                <a:spcPct val="0"/>
              </a:spcBef>
              <a:spcAft>
                <a:spcPct val="0"/>
              </a:spcAft>
              <a:buClrTx/>
              <a:buSzTx/>
              <a:buFontTx/>
              <a:buNone/>
              <a:tabLst/>
              <a:defRPr/>
            </a:pPr>
            <a:r>
              <a:rPr kumimoji="0" lang="cs-CZ" sz="1100" b="0" i="0" u="none" strike="noStrike" kern="0" cap="none" spc="0" normalizeH="0" baseline="0" noProof="0">
                <a:ln>
                  <a:noFill/>
                </a:ln>
                <a:solidFill>
                  <a:srgbClr val="FF0000"/>
                </a:solidFill>
                <a:effectLst/>
                <a:uLnTx/>
                <a:uFillTx/>
              </a:rPr>
              <a:t>= 66 610 Kč</a:t>
            </a:r>
          </a:p>
        </p:txBody>
      </p:sp>
      <p:sp>
        <p:nvSpPr>
          <p:cNvPr id="52" name="TextovéPole 51">
            <a:extLst>
              <a:ext uri="{FF2B5EF4-FFF2-40B4-BE49-F238E27FC236}">
                <a16:creationId xmlns:a16="http://schemas.microsoft.com/office/drawing/2014/main" id="{74FB42B9-E4E8-87DF-FADC-CEE426422CE1}"/>
              </a:ext>
            </a:extLst>
          </p:cNvPr>
          <p:cNvSpPr txBox="1"/>
          <p:nvPr/>
        </p:nvSpPr>
        <p:spPr>
          <a:xfrm>
            <a:off x="7637018" y="2697976"/>
            <a:ext cx="1469696" cy="430887"/>
          </a:xfrm>
          <a:prstGeom prst="rect">
            <a:avLst/>
          </a:prstGeom>
          <a:solidFill>
            <a:sysClr val="window" lastClr="FFFFFF"/>
          </a:solidFill>
        </p:spPr>
        <p:txBody>
          <a:bodyPr wrap="square" lIns="0" rIns="36000" rtlCol="0" anchor="ctr">
            <a:spAutoFit/>
          </a:bodyPr>
          <a:lstStyle/>
          <a:p>
            <a:pPr marL="0" marR="0" lvl="0" indent="0" algn="r" defTabSz="914400" eaLnBrk="1" fontAlgn="base" latinLnBrk="0" hangingPunct="1">
              <a:lnSpc>
                <a:spcPct val="100000"/>
              </a:lnSpc>
              <a:spcBef>
                <a:spcPct val="0"/>
              </a:spcBef>
              <a:spcAft>
                <a:spcPct val="0"/>
              </a:spcAft>
              <a:buClrTx/>
              <a:buSzTx/>
              <a:buFontTx/>
              <a:buNone/>
              <a:tabLst/>
              <a:defRPr/>
            </a:pPr>
            <a:r>
              <a:rPr kumimoji="0" lang="cs-CZ" sz="1100" b="1" i="0" u="none" strike="noStrike" kern="0" cap="none" spc="0" normalizeH="0" baseline="0" noProof="0">
                <a:ln>
                  <a:noFill/>
                </a:ln>
                <a:solidFill>
                  <a:srgbClr val="FF0000"/>
                </a:solidFill>
                <a:effectLst/>
                <a:uLnTx/>
                <a:uFillTx/>
              </a:rPr>
              <a:t>Nemocnice Turnov</a:t>
            </a:r>
            <a:br>
              <a:rPr kumimoji="0" lang="cs-CZ" sz="1100" b="1" i="0" u="none" strike="noStrike" kern="0" cap="none" spc="0" normalizeH="0" baseline="0" noProof="0">
                <a:ln>
                  <a:noFill/>
                </a:ln>
                <a:solidFill>
                  <a:srgbClr val="FF0000"/>
                </a:solidFill>
                <a:effectLst/>
                <a:uLnTx/>
                <a:uFillTx/>
              </a:rPr>
            </a:br>
            <a:r>
              <a:rPr kumimoji="0" lang="cs-CZ" sz="1100" b="0" i="0" u="none" strike="noStrike" kern="0" cap="none" spc="0" normalizeH="0" baseline="0" noProof="0">
                <a:ln>
                  <a:noFill/>
                </a:ln>
                <a:solidFill>
                  <a:srgbClr val="FF0000"/>
                </a:solidFill>
                <a:effectLst/>
                <a:uLnTx/>
                <a:uFillTx/>
              </a:rPr>
              <a:t>= </a:t>
            </a:r>
            <a:r>
              <a:rPr lang="cs-CZ" sz="1100" kern="0">
                <a:solidFill>
                  <a:srgbClr val="FF0000"/>
                </a:solidFill>
              </a:rPr>
              <a:t>56 071</a:t>
            </a:r>
            <a:r>
              <a:rPr kumimoji="0" lang="cs-CZ" sz="1100" b="0" i="0" u="none" strike="noStrike" kern="0" cap="none" spc="0" normalizeH="0" baseline="0" noProof="0">
                <a:ln>
                  <a:noFill/>
                </a:ln>
                <a:solidFill>
                  <a:srgbClr val="FF0000"/>
                </a:solidFill>
                <a:effectLst/>
                <a:uLnTx/>
                <a:uFillTx/>
              </a:rPr>
              <a:t> Kč</a:t>
            </a:r>
          </a:p>
        </p:txBody>
      </p:sp>
      <p:cxnSp>
        <p:nvCxnSpPr>
          <p:cNvPr id="53" name="Přímá spojnice se šipkou 52">
            <a:extLst>
              <a:ext uri="{FF2B5EF4-FFF2-40B4-BE49-F238E27FC236}">
                <a16:creationId xmlns:a16="http://schemas.microsoft.com/office/drawing/2014/main" id="{22CBE41E-2314-7191-0DDB-4B08F95656E1}"/>
              </a:ext>
            </a:extLst>
          </p:cNvPr>
          <p:cNvCxnSpPr>
            <a:cxnSpLocks/>
          </p:cNvCxnSpPr>
          <p:nvPr/>
        </p:nvCxnSpPr>
        <p:spPr>
          <a:xfrm>
            <a:off x="3438521" y="2452478"/>
            <a:ext cx="0" cy="947394"/>
          </a:xfrm>
          <a:prstGeom prst="straightConnector1">
            <a:avLst/>
          </a:prstGeom>
          <a:noFill/>
          <a:ln w="6350" cap="flat" cmpd="sng" algn="ctr">
            <a:solidFill>
              <a:srgbClr val="DA2128"/>
            </a:solidFill>
            <a:prstDash val="solid"/>
            <a:miter lim="800000"/>
            <a:tailEnd type="triangle"/>
          </a:ln>
          <a:effectLst/>
        </p:spPr>
      </p:cxnSp>
      <p:cxnSp>
        <p:nvCxnSpPr>
          <p:cNvPr id="54" name="Přímá spojnice se šipkou 53">
            <a:extLst>
              <a:ext uri="{FF2B5EF4-FFF2-40B4-BE49-F238E27FC236}">
                <a16:creationId xmlns:a16="http://schemas.microsoft.com/office/drawing/2014/main" id="{C587A8A6-9F27-B5D1-4741-9D0F813F42DF}"/>
              </a:ext>
            </a:extLst>
          </p:cNvPr>
          <p:cNvCxnSpPr>
            <a:cxnSpLocks/>
          </p:cNvCxnSpPr>
          <p:nvPr/>
        </p:nvCxnSpPr>
        <p:spPr>
          <a:xfrm>
            <a:off x="9115592" y="2797339"/>
            <a:ext cx="0" cy="1077628"/>
          </a:xfrm>
          <a:prstGeom prst="straightConnector1">
            <a:avLst/>
          </a:prstGeom>
          <a:noFill/>
          <a:ln w="6350" cap="flat" cmpd="sng" algn="ctr">
            <a:solidFill>
              <a:srgbClr val="DA2128"/>
            </a:solidFill>
            <a:prstDash val="solid"/>
            <a:miter lim="800000"/>
            <a:tailEnd type="triangle"/>
          </a:ln>
          <a:effectLst/>
        </p:spPr>
      </p:cxnSp>
      <p:sp>
        <p:nvSpPr>
          <p:cNvPr id="39" name="TextovéPole 38">
            <a:extLst>
              <a:ext uri="{FF2B5EF4-FFF2-40B4-BE49-F238E27FC236}">
                <a16:creationId xmlns:a16="http://schemas.microsoft.com/office/drawing/2014/main" id="{B930CB15-970F-122B-6E7A-16C0ACD38D73}"/>
              </a:ext>
            </a:extLst>
          </p:cNvPr>
          <p:cNvSpPr txBox="1"/>
          <p:nvPr/>
        </p:nvSpPr>
        <p:spPr>
          <a:xfrm>
            <a:off x="6683170" y="2719830"/>
            <a:ext cx="1116557" cy="600164"/>
          </a:xfrm>
          <a:prstGeom prst="rect">
            <a:avLst/>
          </a:prstGeom>
          <a:solidFill>
            <a:schemeClr val="bg1"/>
          </a:solidFill>
        </p:spPr>
        <p:txBody>
          <a:bodyPr wrap="square"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cs-CZ" sz="1100" b="1" i="0" u="none" strike="noStrike" kern="0" cap="none" spc="0" normalizeH="0" baseline="0" noProof="0">
                <a:ln>
                  <a:noFill/>
                </a:ln>
                <a:solidFill>
                  <a:srgbClr val="FF0000"/>
                </a:solidFill>
                <a:effectLst/>
                <a:uLnTx/>
                <a:uFillTx/>
              </a:rPr>
              <a:t>Nemocnice Česká Lípa</a:t>
            </a:r>
            <a:br>
              <a:rPr kumimoji="0" lang="cs-CZ" sz="1100" b="1" i="0" u="none" strike="noStrike" kern="0" cap="none" spc="0" normalizeH="0" baseline="0" noProof="0">
                <a:ln>
                  <a:noFill/>
                </a:ln>
                <a:solidFill>
                  <a:srgbClr val="FF0000"/>
                </a:solidFill>
                <a:effectLst/>
                <a:uLnTx/>
                <a:uFillTx/>
              </a:rPr>
            </a:br>
            <a:r>
              <a:rPr kumimoji="0" lang="cs-CZ" sz="1100" b="0" i="0" u="none" strike="noStrike" kern="0" cap="none" spc="0" normalizeH="0" baseline="0" noProof="0">
                <a:ln>
                  <a:noFill/>
                </a:ln>
                <a:solidFill>
                  <a:srgbClr val="FF0000"/>
                </a:solidFill>
                <a:effectLst/>
                <a:uLnTx/>
                <a:uFillTx/>
              </a:rPr>
              <a:t>= </a:t>
            </a:r>
            <a:r>
              <a:rPr lang="cs-CZ" sz="1100" kern="0">
                <a:solidFill>
                  <a:srgbClr val="FF0000"/>
                </a:solidFill>
              </a:rPr>
              <a:t>59 677</a:t>
            </a:r>
            <a:r>
              <a:rPr kumimoji="0" lang="cs-CZ" sz="1100" b="0" i="0" u="none" strike="noStrike" kern="0" cap="none" spc="0" normalizeH="0" baseline="0" noProof="0">
                <a:ln>
                  <a:noFill/>
                </a:ln>
                <a:solidFill>
                  <a:srgbClr val="FF0000"/>
                </a:solidFill>
                <a:effectLst/>
                <a:uLnTx/>
                <a:uFillTx/>
              </a:rPr>
              <a:t> Kč</a:t>
            </a:r>
          </a:p>
        </p:txBody>
      </p:sp>
      <p:cxnSp>
        <p:nvCxnSpPr>
          <p:cNvPr id="42" name="Přímá spojnice se šipkou 41">
            <a:extLst>
              <a:ext uri="{FF2B5EF4-FFF2-40B4-BE49-F238E27FC236}">
                <a16:creationId xmlns:a16="http://schemas.microsoft.com/office/drawing/2014/main" id="{8A51DD66-7A8C-E9F5-E300-516E42761B84}"/>
              </a:ext>
            </a:extLst>
          </p:cNvPr>
          <p:cNvCxnSpPr>
            <a:cxnSpLocks/>
          </p:cNvCxnSpPr>
          <p:nvPr/>
        </p:nvCxnSpPr>
        <p:spPr>
          <a:xfrm>
            <a:off x="6741807" y="2797339"/>
            <a:ext cx="0" cy="755753"/>
          </a:xfrm>
          <a:prstGeom prst="straightConnector1">
            <a:avLst/>
          </a:prstGeom>
          <a:noFill/>
          <a:ln w="6350" cap="flat" cmpd="sng" algn="ctr">
            <a:solidFill>
              <a:srgbClr val="DA2128"/>
            </a:solidFill>
            <a:prstDash val="solid"/>
            <a:miter lim="800000"/>
            <a:tailEnd type="triangle"/>
          </a:ln>
          <a:effectLst/>
        </p:spPr>
      </p:cxnSp>
      <p:sp>
        <p:nvSpPr>
          <p:cNvPr id="13" name="TextovéPole 12">
            <a:extLst>
              <a:ext uri="{FF2B5EF4-FFF2-40B4-BE49-F238E27FC236}">
                <a16:creationId xmlns:a16="http://schemas.microsoft.com/office/drawing/2014/main" id="{42416D60-B448-F708-6A41-7D0F48DE12ED}"/>
              </a:ext>
            </a:extLst>
          </p:cNvPr>
          <p:cNvSpPr txBox="1"/>
          <p:nvPr/>
        </p:nvSpPr>
        <p:spPr>
          <a:xfrm>
            <a:off x="4559415" y="2110157"/>
            <a:ext cx="1294346" cy="430887"/>
          </a:xfrm>
          <a:prstGeom prst="rect">
            <a:avLst/>
          </a:prstGeom>
          <a:solidFill>
            <a:sysClr val="window" lastClr="FFFFFF"/>
          </a:solidFill>
        </p:spPr>
        <p:txBody>
          <a:bodyPr wrap="square" lIns="0" rIns="0" rtlCol="0" anchor="ctr">
            <a:spAutoFit/>
          </a:bodyPr>
          <a:lstStyle/>
          <a:p>
            <a:pPr marL="0" marR="0" lvl="0" indent="0" algn="r"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Nemocnice Jilemnice</a:t>
            </a:r>
          </a:p>
          <a:p>
            <a:pPr marL="0" marR="0" lvl="0" indent="0" algn="r" defTabSz="914400" eaLnBrk="1" fontAlgn="base" latinLnBrk="0" hangingPunct="1">
              <a:lnSpc>
                <a:spcPct val="100000"/>
              </a:lnSpc>
              <a:spcBef>
                <a:spcPct val="0"/>
              </a:spcBef>
              <a:spcAft>
                <a:spcPct val="0"/>
              </a:spcAft>
              <a:buClrTx/>
              <a:buSzTx/>
              <a:buFontTx/>
              <a:buNone/>
              <a:tabLst/>
              <a:defRPr/>
            </a:pPr>
            <a:r>
              <a:rPr kumimoji="0" lang="cs-CZ" sz="1100" b="0" i="0" u="none" strike="noStrike" kern="0" cap="none" spc="0" normalizeH="0" baseline="0" noProof="0">
                <a:ln>
                  <a:noFill/>
                </a:ln>
                <a:solidFill>
                  <a:srgbClr val="FF0000"/>
                </a:solidFill>
                <a:effectLst/>
                <a:uLnTx/>
                <a:uFillTx/>
              </a:rPr>
              <a:t>= 60 689 Kč</a:t>
            </a:r>
          </a:p>
        </p:txBody>
      </p:sp>
      <p:cxnSp>
        <p:nvCxnSpPr>
          <p:cNvPr id="14" name="Přímá spojnice se šipkou 13">
            <a:extLst>
              <a:ext uri="{FF2B5EF4-FFF2-40B4-BE49-F238E27FC236}">
                <a16:creationId xmlns:a16="http://schemas.microsoft.com/office/drawing/2014/main" id="{D0CA2476-E6C6-2AC6-4777-036B0845ABE9}"/>
              </a:ext>
            </a:extLst>
          </p:cNvPr>
          <p:cNvCxnSpPr>
            <a:cxnSpLocks/>
          </p:cNvCxnSpPr>
          <p:nvPr/>
        </p:nvCxnSpPr>
        <p:spPr>
          <a:xfrm>
            <a:off x="5881392" y="2213355"/>
            <a:ext cx="0" cy="1337748"/>
          </a:xfrm>
          <a:prstGeom prst="straightConnector1">
            <a:avLst/>
          </a:prstGeom>
          <a:noFill/>
          <a:ln w="6350" cap="flat" cmpd="sng" algn="ctr">
            <a:solidFill>
              <a:srgbClr val="DA2128"/>
            </a:solidFill>
            <a:prstDash val="solid"/>
            <a:miter lim="800000"/>
            <a:tailEnd type="triangle"/>
          </a:ln>
          <a:effectLst/>
        </p:spPr>
      </p:cxnSp>
      <p:sp>
        <p:nvSpPr>
          <p:cNvPr id="16" name="TextovéPole 15">
            <a:extLst>
              <a:ext uri="{FF2B5EF4-FFF2-40B4-BE49-F238E27FC236}">
                <a16:creationId xmlns:a16="http://schemas.microsoft.com/office/drawing/2014/main" id="{0A92265C-8C26-D08A-559B-0D6AD9C66C3B}"/>
              </a:ext>
            </a:extLst>
          </p:cNvPr>
          <p:cNvSpPr txBox="1"/>
          <p:nvPr/>
        </p:nvSpPr>
        <p:spPr>
          <a:xfrm>
            <a:off x="2284473" y="2156675"/>
            <a:ext cx="790802" cy="600164"/>
          </a:xfrm>
          <a:prstGeom prst="rect">
            <a:avLst/>
          </a:prstGeom>
          <a:solidFill>
            <a:sysClr val="window" lastClr="FFFFFF"/>
          </a:solid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Nemocnice </a:t>
            </a:r>
          </a:p>
          <a:p>
            <a:pPr marL="0" marR="0" lvl="0" indent="0" defTabSz="914400" eaLnBrk="1" fontAlgn="base" latinLnBrk="0" hangingPunct="1">
              <a:lnSpc>
                <a:spcPct val="100000"/>
              </a:lnSpc>
              <a:spcBef>
                <a:spcPct val="0"/>
              </a:spcBef>
              <a:spcAft>
                <a:spcPct val="0"/>
              </a:spcAft>
              <a:buClrTx/>
              <a:buSzTx/>
              <a:buFontTx/>
              <a:buNone/>
              <a:tabLst/>
              <a:defRPr/>
            </a:pPr>
            <a:r>
              <a:rPr lang="cs-CZ" sz="1100" b="1" kern="0">
                <a:solidFill>
                  <a:srgbClr val="FF0000"/>
                </a:solidFill>
              </a:rPr>
              <a:t>Semily</a:t>
            </a:r>
            <a:br>
              <a:rPr kumimoji="0" lang="cs-CZ" sz="1100" b="1" i="0" u="none" strike="noStrike" kern="0" cap="none" spc="0" normalizeH="0" baseline="0" noProof="0">
                <a:ln>
                  <a:noFill/>
                </a:ln>
                <a:solidFill>
                  <a:srgbClr val="FF0000"/>
                </a:solidFill>
                <a:effectLst/>
                <a:uLnTx/>
                <a:uFillTx/>
              </a:rPr>
            </a:br>
            <a:r>
              <a:rPr kumimoji="0" lang="cs-CZ" sz="1100" b="0" i="0" u="none" strike="noStrike" kern="0" cap="none" spc="0" normalizeH="0" baseline="0" noProof="0">
                <a:ln>
                  <a:noFill/>
                </a:ln>
                <a:solidFill>
                  <a:srgbClr val="FF0000"/>
                </a:solidFill>
                <a:effectLst/>
                <a:uLnTx/>
                <a:uFillTx/>
              </a:rPr>
              <a:t>= 73 608 Kč</a:t>
            </a:r>
          </a:p>
        </p:txBody>
      </p:sp>
      <p:cxnSp>
        <p:nvCxnSpPr>
          <p:cNvPr id="17" name="Přímá spojnice se šipkou 16">
            <a:extLst>
              <a:ext uri="{FF2B5EF4-FFF2-40B4-BE49-F238E27FC236}">
                <a16:creationId xmlns:a16="http://schemas.microsoft.com/office/drawing/2014/main" id="{F94A46A8-BCA1-E1AB-FF88-68F58E915AF0}"/>
              </a:ext>
            </a:extLst>
          </p:cNvPr>
          <p:cNvCxnSpPr>
            <a:cxnSpLocks/>
          </p:cNvCxnSpPr>
          <p:nvPr/>
        </p:nvCxnSpPr>
        <p:spPr>
          <a:xfrm>
            <a:off x="2245072" y="2237035"/>
            <a:ext cx="0" cy="802749"/>
          </a:xfrm>
          <a:prstGeom prst="straightConnector1">
            <a:avLst/>
          </a:prstGeom>
          <a:noFill/>
          <a:ln w="6350" cap="flat" cmpd="sng" algn="ctr">
            <a:solidFill>
              <a:srgbClr val="DA2128"/>
            </a:solidFill>
            <a:prstDash val="solid"/>
            <a:miter lim="800000"/>
            <a:tailEnd type="triangle"/>
          </a:ln>
          <a:effectLst/>
        </p:spPr>
      </p:cxnSp>
      <p:sp>
        <p:nvSpPr>
          <p:cNvPr id="18" name="TextovéPole 17">
            <a:extLst>
              <a:ext uri="{FF2B5EF4-FFF2-40B4-BE49-F238E27FC236}">
                <a16:creationId xmlns:a16="http://schemas.microsoft.com/office/drawing/2014/main" id="{8C0BE731-1DDA-46C9-C71A-67F354B6EF50}"/>
              </a:ext>
            </a:extLst>
          </p:cNvPr>
          <p:cNvSpPr txBox="1"/>
          <p:nvPr/>
        </p:nvSpPr>
        <p:spPr>
          <a:xfrm>
            <a:off x="4035844" y="2912518"/>
            <a:ext cx="1487230" cy="415498"/>
          </a:xfrm>
          <a:prstGeom prst="rect">
            <a:avLst/>
          </a:prstGeom>
          <a:solidFill>
            <a:sysClr val="window" lastClr="FFFFFF"/>
          </a:solidFill>
        </p:spPr>
        <p:txBody>
          <a:bodyPr wrap="square" lIns="36000" rIns="36000" rtlCol="0" anchor="ctr">
            <a:spAutoFit/>
          </a:bodyPr>
          <a:lstStyle/>
          <a:p>
            <a:pPr marL="0" marR="0" lvl="0" indent="0" algn="r" defTabSz="914400" eaLnBrk="1" fontAlgn="base" latinLnBrk="0" hangingPunct="1">
              <a:lnSpc>
                <a:spcPct val="100000"/>
              </a:lnSpc>
              <a:spcBef>
                <a:spcPct val="0"/>
              </a:spcBef>
              <a:spcAft>
                <a:spcPct val="0"/>
              </a:spcAft>
              <a:buClrTx/>
              <a:buSzTx/>
              <a:buFontTx/>
              <a:buNone/>
              <a:tabLst/>
              <a:defRPr/>
            </a:pPr>
            <a:r>
              <a:rPr lang="cs-CZ" sz="1050" b="1" kern="0">
                <a:solidFill>
                  <a:srgbClr val="FF0000"/>
                </a:solidFill>
              </a:rPr>
              <a:t>Nemocnice Frýdlant</a:t>
            </a:r>
          </a:p>
          <a:p>
            <a:pPr marL="0" marR="0" lvl="0" indent="0" algn="r" defTabSz="914400" eaLnBrk="1" fontAlgn="base" latinLnBrk="0" hangingPunct="1">
              <a:lnSpc>
                <a:spcPct val="100000"/>
              </a:lnSpc>
              <a:spcBef>
                <a:spcPct val="0"/>
              </a:spcBef>
              <a:spcAft>
                <a:spcPct val="0"/>
              </a:spcAft>
              <a:buClrTx/>
              <a:buSzTx/>
              <a:buFontTx/>
              <a:buNone/>
              <a:tabLst/>
              <a:defRPr/>
            </a:pPr>
            <a:r>
              <a:rPr kumimoji="0" lang="cs-CZ" sz="1050" b="0" i="0" u="none" strike="noStrike" kern="0" cap="none" spc="0" normalizeH="0" baseline="0" noProof="0">
                <a:ln>
                  <a:noFill/>
                </a:ln>
                <a:solidFill>
                  <a:srgbClr val="FF0000"/>
                </a:solidFill>
                <a:effectLst/>
                <a:uLnTx/>
                <a:uFillTx/>
              </a:rPr>
              <a:t>= 61 041 Kč</a:t>
            </a:r>
          </a:p>
        </p:txBody>
      </p:sp>
      <p:cxnSp>
        <p:nvCxnSpPr>
          <p:cNvPr id="19" name="Přímá spojnice se šipkou 18">
            <a:extLst>
              <a:ext uri="{FF2B5EF4-FFF2-40B4-BE49-F238E27FC236}">
                <a16:creationId xmlns:a16="http://schemas.microsoft.com/office/drawing/2014/main" id="{93D7D6F3-B48B-6F74-C854-634CC2171201}"/>
              </a:ext>
            </a:extLst>
          </p:cNvPr>
          <p:cNvCxnSpPr>
            <a:cxnSpLocks/>
          </p:cNvCxnSpPr>
          <p:nvPr/>
        </p:nvCxnSpPr>
        <p:spPr>
          <a:xfrm>
            <a:off x="5525674" y="2985219"/>
            <a:ext cx="0" cy="623075"/>
          </a:xfrm>
          <a:prstGeom prst="straightConnector1">
            <a:avLst/>
          </a:prstGeom>
          <a:noFill/>
          <a:ln w="6350" cap="flat" cmpd="sng" algn="ctr">
            <a:solidFill>
              <a:srgbClr val="DA2128"/>
            </a:solidFill>
            <a:prstDash val="solid"/>
            <a:miter lim="800000"/>
            <a:tailEnd type="triangle"/>
          </a:ln>
          <a:effectLst/>
        </p:spPr>
      </p:cxnSp>
    </p:spTree>
    <p:extLst>
      <p:ext uri="{BB962C8B-B14F-4D97-AF65-F5344CB8AC3E}">
        <p14:creationId xmlns:p14="http://schemas.microsoft.com/office/powerpoint/2010/main" val="128149145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117A3F2-75C5-50CE-CB57-DCA7CC7189A2}"/>
              </a:ext>
            </a:extLst>
          </p:cNvPr>
          <p:cNvSpPr>
            <a:spLocks noGrp="1"/>
          </p:cNvSpPr>
          <p:nvPr>
            <p:ph type="title"/>
          </p:nvPr>
        </p:nvSpPr>
        <p:spPr/>
        <p:txBody>
          <a:bodyPr/>
          <a:lstStyle/>
          <a:p>
            <a:r>
              <a:rPr lang="cs-CZ" dirty="0">
                <a:solidFill>
                  <a:srgbClr val="002060"/>
                </a:solidFill>
              </a:rPr>
              <a:t>Heterogenita základních sazeb (ZS) uvnitř zdravotnických zařízení v roce 2023</a:t>
            </a:r>
            <a:br>
              <a:rPr lang="cs-CZ" dirty="0">
                <a:solidFill>
                  <a:srgbClr val="002060"/>
                </a:solidFill>
              </a:rPr>
            </a:br>
            <a:endParaRPr lang="cs-CZ" dirty="0">
              <a:solidFill>
                <a:srgbClr val="002060"/>
              </a:solidFill>
            </a:endParaRPr>
          </a:p>
        </p:txBody>
      </p:sp>
      <p:sp>
        <p:nvSpPr>
          <p:cNvPr id="20" name="Obdélník 19">
            <a:extLst>
              <a:ext uri="{FF2B5EF4-FFF2-40B4-BE49-F238E27FC236}">
                <a16:creationId xmlns:a16="http://schemas.microsoft.com/office/drawing/2014/main" id="{F30C8DBC-C535-BF38-372C-22A21EF132DC}"/>
              </a:ext>
            </a:extLst>
          </p:cNvPr>
          <p:cNvSpPr/>
          <p:nvPr/>
        </p:nvSpPr>
        <p:spPr>
          <a:xfrm>
            <a:off x="1675868" y="5990994"/>
            <a:ext cx="10039043" cy="285335"/>
          </a:xfrm>
          <a:prstGeom prst="rect">
            <a:avLst/>
          </a:prstGeom>
        </p:spPr>
        <p:txBody>
          <a:bodyPr wrap="square">
            <a:spAutoFit/>
          </a:bodyPr>
          <a:lstStyle/>
          <a:p>
            <a:pPr marL="0" marR="0" lvl="0" indent="0" defTabSz="914400" eaLnBrk="1" fontAlgn="auto" latinLnBrk="0" hangingPunct="1">
              <a:lnSpc>
                <a:spcPct val="110000"/>
              </a:lnSpc>
              <a:spcBef>
                <a:spcPts val="0"/>
              </a:spcBef>
              <a:spcAft>
                <a:spcPts val="0"/>
              </a:spcAft>
              <a:buClrTx/>
              <a:buSzTx/>
              <a:buFontTx/>
              <a:buNone/>
              <a:tabLst/>
              <a:defRPr/>
            </a:pPr>
            <a:r>
              <a:rPr kumimoji="0" lang="cs-CZ" sz="1200" b="0" i="0" u="none" strike="noStrike" kern="0" cap="none" spc="0" normalizeH="0" baseline="0" noProof="0">
                <a:ln>
                  <a:noFill/>
                </a:ln>
                <a:solidFill>
                  <a:prstClr val="black"/>
                </a:solidFill>
                <a:effectLst/>
                <a:uLnTx/>
                <a:uFillTx/>
              </a:rPr>
              <a:t>*Heterogenita základních sazeb je vypočítána jako medián z absolutních rozdílů mezi ZS jednotlivých pojišťoven.</a:t>
            </a:r>
          </a:p>
        </p:txBody>
      </p:sp>
      <p:graphicFrame>
        <p:nvGraphicFramePr>
          <p:cNvPr id="21" name="Graf 20">
            <a:extLst>
              <a:ext uri="{FF2B5EF4-FFF2-40B4-BE49-F238E27FC236}">
                <a16:creationId xmlns:a16="http://schemas.microsoft.com/office/drawing/2014/main" id="{F46E3FF8-BF59-102A-C7E3-E47A903FDD50}"/>
              </a:ext>
            </a:extLst>
          </p:cNvPr>
          <p:cNvGraphicFramePr/>
          <p:nvPr/>
        </p:nvGraphicFramePr>
        <p:xfrm>
          <a:off x="565422" y="1759965"/>
          <a:ext cx="10039043" cy="3873253"/>
        </p:xfrm>
        <a:graphic>
          <a:graphicData uri="http://schemas.openxmlformats.org/drawingml/2006/chart">
            <c:chart xmlns:c="http://schemas.openxmlformats.org/drawingml/2006/chart" xmlns:r="http://schemas.openxmlformats.org/officeDocument/2006/relationships" r:id="rId2"/>
          </a:graphicData>
        </a:graphic>
      </p:graphicFrame>
      <p:sp>
        <p:nvSpPr>
          <p:cNvPr id="22" name="TextovéPole 21">
            <a:extLst>
              <a:ext uri="{FF2B5EF4-FFF2-40B4-BE49-F238E27FC236}">
                <a16:creationId xmlns:a16="http://schemas.microsoft.com/office/drawing/2014/main" id="{E9C2F8EC-97C9-72EA-951A-CAF707D1588F}"/>
              </a:ext>
            </a:extLst>
          </p:cNvPr>
          <p:cNvSpPr txBox="1"/>
          <p:nvPr/>
        </p:nvSpPr>
        <p:spPr>
          <a:xfrm rot="16200000">
            <a:off x="-1368293" y="3283018"/>
            <a:ext cx="3350104" cy="52322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rPr>
              <a:t>Heterogenita ZS mezi pojišťovnami*</a:t>
            </a:r>
            <a:br>
              <a:rPr kumimoji="0" lang="cs-CZ" sz="1400" b="1" i="0" u="none" strike="noStrike" kern="0" cap="none" spc="0" normalizeH="0" baseline="0" noProof="0">
                <a:ln>
                  <a:noFill/>
                </a:ln>
                <a:solidFill>
                  <a:prstClr val="black"/>
                </a:solidFill>
                <a:effectLst/>
                <a:uLnTx/>
                <a:uFillTx/>
              </a:rPr>
            </a:br>
            <a:r>
              <a:rPr kumimoji="0" lang="cs-CZ" sz="1400" b="1" i="0" u="none" strike="noStrike" kern="0" cap="none" spc="0" normalizeH="0" baseline="0" noProof="0">
                <a:ln>
                  <a:noFill/>
                </a:ln>
                <a:solidFill>
                  <a:prstClr val="black"/>
                </a:solidFill>
                <a:effectLst/>
                <a:uLnTx/>
                <a:uFillTx/>
              </a:rPr>
              <a:t>u daného poskytovatele </a:t>
            </a:r>
            <a:r>
              <a:rPr kumimoji="0" lang="cs-CZ" sz="1400" b="0" i="0" u="none" strike="noStrike" kern="0" cap="none" spc="0" normalizeH="0" baseline="0" noProof="0">
                <a:ln>
                  <a:noFill/>
                </a:ln>
                <a:solidFill>
                  <a:prstClr val="black"/>
                </a:solidFill>
                <a:effectLst/>
                <a:uLnTx/>
                <a:uFillTx/>
              </a:rPr>
              <a:t>(Kč)</a:t>
            </a:r>
          </a:p>
        </p:txBody>
      </p:sp>
      <p:sp>
        <p:nvSpPr>
          <p:cNvPr id="23" name="TextovéPole 22">
            <a:extLst>
              <a:ext uri="{FF2B5EF4-FFF2-40B4-BE49-F238E27FC236}">
                <a16:creationId xmlns:a16="http://schemas.microsoft.com/office/drawing/2014/main" id="{C1439C7C-FD61-0F24-1261-048838427D6E}"/>
              </a:ext>
            </a:extLst>
          </p:cNvPr>
          <p:cNvSpPr txBox="1"/>
          <p:nvPr/>
        </p:nvSpPr>
        <p:spPr>
          <a:xfrm>
            <a:off x="2827267" y="5408433"/>
            <a:ext cx="6170871" cy="52322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rPr>
              <a:t>Poskytovatelé akutní lůžkové péče </a:t>
            </a:r>
            <a:r>
              <a:rPr kumimoji="0" lang="cs-CZ" sz="1400" b="0" i="0" u="none" strike="noStrike" kern="0" cap="none" spc="0" normalizeH="0" baseline="0" noProof="0">
                <a:ln>
                  <a:noFill/>
                </a:ln>
                <a:solidFill>
                  <a:prstClr val="black"/>
                </a:solidFill>
                <a:effectLst/>
                <a:uLnTx/>
                <a:uFillTx/>
              </a:rPr>
              <a:t>(seřazeno dle pozorované heterogenity)</a:t>
            </a:r>
          </a:p>
        </p:txBody>
      </p:sp>
      <p:sp>
        <p:nvSpPr>
          <p:cNvPr id="28" name="TextovéPole 27">
            <a:extLst>
              <a:ext uri="{FF2B5EF4-FFF2-40B4-BE49-F238E27FC236}">
                <a16:creationId xmlns:a16="http://schemas.microsoft.com/office/drawing/2014/main" id="{038525EB-F9A6-F8A2-2069-C0B521436B65}"/>
              </a:ext>
            </a:extLst>
          </p:cNvPr>
          <p:cNvSpPr txBox="1"/>
          <p:nvPr/>
        </p:nvSpPr>
        <p:spPr>
          <a:xfrm>
            <a:off x="9925687" y="772397"/>
            <a:ext cx="2161613" cy="585268"/>
          </a:xfrm>
          <a:prstGeom prst="rect">
            <a:avLst/>
          </a:prstGeom>
          <a:solidFill>
            <a:sysClr val="window" lastClr="FFFFFF"/>
          </a:solidFill>
          <a:ln>
            <a:solidFill>
              <a:sysClr val="windowText" lastClr="000000">
                <a:lumMod val="65000"/>
                <a:lumOff val="35000"/>
              </a:sysClr>
            </a:solidFill>
            <a:prstDash val="sysDot"/>
          </a:ln>
          <a:effectLst>
            <a:outerShdw blurRad="50800" dist="38100" dir="2700000" algn="tl" rotWithShape="0">
              <a:prstClr val="black">
                <a:alpha val="40000"/>
              </a:prstClr>
            </a:outerShdw>
          </a:effectLst>
        </p:spPr>
        <p:txBody>
          <a:bodyPr wrap="square" lIns="36000" tIns="36000" rIns="36000" bIns="36000" rtlCol="0" anchor="ctr">
            <a:noAutofit/>
          </a:bodyPr>
          <a:lstStyle/>
          <a:p>
            <a:pPr marL="225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N = 156 </a:t>
            </a:r>
            <a: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PALP s alespoň</a:t>
            </a:r>
            <a:b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br>
            <a:r>
              <a:rPr kumimoji="0" lang="cs-CZ" sz="1400" b="0" i="0" u="none" strike="noStrike" kern="0" cap="none" spc="0" normalizeH="0" baseline="0" noProof="0">
                <a:ln>
                  <a:noFill/>
                </a:ln>
                <a:solidFill>
                  <a:prstClr val="black"/>
                </a:solidFill>
                <a:effectLst/>
                <a:uLnTx/>
                <a:uFillTx/>
                <a:ea typeface="Calibri" panose="020F0502020204030204" pitchFamily="34" charset="0"/>
                <a:cs typeface="Times New Roman" panose="02020603050405020304" pitchFamily="18" charset="0"/>
              </a:rPr>
              <a:t>100 HP za rok 2023</a:t>
            </a:r>
          </a:p>
        </p:txBody>
      </p:sp>
      <p:sp>
        <p:nvSpPr>
          <p:cNvPr id="29" name="TextovéPole 28">
            <a:extLst>
              <a:ext uri="{FF2B5EF4-FFF2-40B4-BE49-F238E27FC236}">
                <a16:creationId xmlns:a16="http://schemas.microsoft.com/office/drawing/2014/main" id="{2A8ED5C3-8A10-BFB2-474A-AD8284FCAF94}"/>
              </a:ext>
            </a:extLst>
          </p:cNvPr>
          <p:cNvSpPr txBox="1"/>
          <p:nvPr/>
        </p:nvSpPr>
        <p:spPr>
          <a:xfrm>
            <a:off x="10763498" y="4369005"/>
            <a:ext cx="1508108" cy="738664"/>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a:ln>
                  <a:noFill/>
                </a:ln>
                <a:solidFill>
                  <a:srgbClr val="C00000"/>
                </a:solidFill>
                <a:effectLst/>
                <a:uLnTx/>
                <a:uFillTx/>
              </a:rPr>
              <a:t>heterogenita základních sazeb  6648 Kč</a:t>
            </a:r>
          </a:p>
        </p:txBody>
      </p:sp>
      <p:sp>
        <p:nvSpPr>
          <p:cNvPr id="30" name="TextovéPole 29">
            <a:extLst>
              <a:ext uri="{FF2B5EF4-FFF2-40B4-BE49-F238E27FC236}">
                <a16:creationId xmlns:a16="http://schemas.microsoft.com/office/drawing/2014/main" id="{996269C7-0F20-D280-AAC2-CCCD9ECC61AA}"/>
              </a:ext>
            </a:extLst>
          </p:cNvPr>
          <p:cNvSpPr txBox="1"/>
          <p:nvPr/>
        </p:nvSpPr>
        <p:spPr>
          <a:xfrm>
            <a:off x="10313794" y="4467202"/>
            <a:ext cx="692700" cy="52322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2800" b="0" i="0" u="none" strike="noStrike" kern="0" cap="none" spc="0" normalizeH="0" baseline="0" noProof="0">
                <a:ln>
                  <a:noFill/>
                </a:ln>
                <a:solidFill>
                  <a:srgbClr val="C00000"/>
                </a:solidFill>
                <a:effectLst>
                  <a:outerShdw blurRad="38100" dist="38100" dir="2700000" algn="tl">
                    <a:srgbClr val="000000">
                      <a:alpha val="43137"/>
                    </a:srgbClr>
                  </a:outerShdw>
                </a:effectLst>
                <a:uLnTx/>
                <a:uFillTx/>
              </a:rPr>
              <a:t>Ø</a:t>
            </a:r>
          </a:p>
        </p:txBody>
      </p:sp>
      <p:cxnSp>
        <p:nvCxnSpPr>
          <p:cNvPr id="31" name="Přímá spojnice 30">
            <a:extLst>
              <a:ext uri="{FF2B5EF4-FFF2-40B4-BE49-F238E27FC236}">
                <a16:creationId xmlns:a16="http://schemas.microsoft.com/office/drawing/2014/main" id="{8A79AC95-415C-5418-8228-6A8B65448EDC}"/>
              </a:ext>
            </a:extLst>
          </p:cNvPr>
          <p:cNvCxnSpPr>
            <a:cxnSpLocks/>
          </p:cNvCxnSpPr>
          <p:nvPr/>
        </p:nvCxnSpPr>
        <p:spPr>
          <a:xfrm>
            <a:off x="1562100" y="4680486"/>
            <a:ext cx="8856000" cy="0"/>
          </a:xfrm>
          <a:prstGeom prst="line">
            <a:avLst/>
          </a:prstGeom>
          <a:noFill/>
          <a:ln w="15875" cap="flat" cmpd="sng" algn="ctr">
            <a:solidFill>
              <a:srgbClr val="C00000"/>
            </a:solidFill>
            <a:prstDash val="sysDash"/>
            <a:miter lim="800000"/>
          </a:ln>
          <a:effectLst/>
        </p:spPr>
      </p:cxnSp>
      <p:sp>
        <p:nvSpPr>
          <p:cNvPr id="32" name="Obdélník 31">
            <a:extLst>
              <a:ext uri="{FF2B5EF4-FFF2-40B4-BE49-F238E27FC236}">
                <a16:creationId xmlns:a16="http://schemas.microsoft.com/office/drawing/2014/main" id="{883D63A9-685E-7245-128C-A4E811EBB193}"/>
              </a:ext>
            </a:extLst>
          </p:cNvPr>
          <p:cNvSpPr/>
          <p:nvPr/>
        </p:nvSpPr>
        <p:spPr>
          <a:xfrm>
            <a:off x="1273361" y="1103315"/>
            <a:ext cx="8415855" cy="791435"/>
          </a:xfrm>
          <a:prstGeom prst="rect">
            <a:avLst/>
          </a:prstGeom>
          <a:solidFill>
            <a:sysClr val="window" lastClr="FFFFFF"/>
          </a:solidFill>
        </p:spPr>
        <p:txBody>
          <a:bodyPr wrap="square" lIns="91440" tIns="45720" rIns="91440" bIns="45720" anchor="t">
            <a:spAutoFit/>
          </a:bodyPr>
          <a:lstStyle/>
          <a:p>
            <a:pPr marL="285750" indent="-285750">
              <a:lnSpc>
                <a:spcPct val="110000"/>
              </a:lnSpc>
              <a:buFont typeface="Arial" panose="020B0604020202020204" pitchFamily="34" charset="0"/>
              <a:buChar char="•"/>
              <a:defRPr/>
            </a:pPr>
            <a:r>
              <a:rPr kumimoji="0" lang="cs-CZ" sz="1400" b="0" i="0" u="none" strike="noStrike" kern="0" cap="none" spc="0" normalizeH="0" baseline="0" noProof="0">
                <a:ln>
                  <a:noFill/>
                </a:ln>
                <a:effectLst/>
                <a:uLnTx/>
                <a:uFillTx/>
              </a:rPr>
              <a:t>Poskytovatelé akutní lůžkové péče z Libereckého kraje </a:t>
            </a:r>
            <a:r>
              <a:rPr lang="cs-CZ" sz="1400" kern="0"/>
              <a:t>vykazovali</a:t>
            </a:r>
            <a:r>
              <a:rPr kumimoji="0" lang="cs-CZ" sz="1400" b="0" i="0" u="none" strike="noStrike" kern="0" cap="none" spc="0" normalizeH="0" baseline="0" noProof="0">
                <a:ln>
                  <a:noFill/>
                </a:ln>
                <a:effectLst/>
                <a:uLnTx/>
                <a:uFillTx/>
              </a:rPr>
              <a:t> v roce 2023 rozdílnou variabilitu v ZS mezi jednotlivými pojišťovnami.</a:t>
            </a:r>
            <a:r>
              <a:rPr lang="cs-CZ" sz="1400" kern="0"/>
              <a:t> U</a:t>
            </a:r>
            <a:r>
              <a:rPr kumimoji="0" lang="cs-CZ" sz="1400" b="0" i="0" u="none" strike="noStrike" kern="0" cap="none" spc="0" normalizeH="0" baseline="0" noProof="0">
                <a:ln>
                  <a:noFill/>
                </a:ln>
                <a:effectLst/>
                <a:uLnTx/>
                <a:uFillTx/>
              </a:rPr>
              <a:t> nemocnice </a:t>
            </a:r>
            <a:r>
              <a:rPr lang="cs-CZ" sz="1400" kern="0"/>
              <a:t>Semily a nemocnice Frýdlant byla pozorovaná</a:t>
            </a:r>
            <a:r>
              <a:rPr kumimoji="0" lang="cs-CZ" sz="1400" b="0" i="0" u="none" strike="noStrike" kern="0" cap="none" spc="0" normalizeH="0" baseline="0" noProof="0">
                <a:ln>
                  <a:noFill/>
                </a:ln>
                <a:effectLst/>
                <a:uLnTx/>
                <a:uFillTx/>
              </a:rPr>
              <a:t> variabilita </a:t>
            </a:r>
            <a:r>
              <a:rPr lang="cs-CZ" sz="1400" kern="0"/>
              <a:t>oproti ČR</a:t>
            </a:r>
            <a:r>
              <a:rPr kumimoji="0" lang="cs-CZ" sz="1400" b="0" i="0" u="none" strike="noStrike" kern="0" cap="none" spc="0" normalizeH="0" baseline="0" noProof="0">
                <a:ln>
                  <a:noFill/>
                </a:ln>
                <a:effectLst/>
                <a:uLnTx/>
                <a:uFillTx/>
              </a:rPr>
              <a:t> </a:t>
            </a:r>
            <a:r>
              <a:rPr lang="cs-CZ" sz="1400" kern="0"/>
              <a:t>nadprůměrná.</a:t>
            </a:r>
            <a:endParaRPr kumimoji="0" lang="cs-CZ" sz="1400" b="0" i="0" u="none" strike="noStrike" kern="0" cap="none" spc="0" normalizeH="0" baseline="0" noProof="0">
              <a:ln>
                <a:noFill/>
              </a:ln>
              <a:effectLst/>
              <a:uLnTx/>
              <a:uFillTx/>
            </a:endParaRPr>
          </a:p>
        </p:txBody>
      </p:sp>
      <p:sp>
        <p:nvSpPr>
          <p:cNvPr id="33" name="TextovéPole 32">
            <a:extLst>
              <a:ext uri="{FF2B5EF4-FFF2-40B4-BE49-F238E27FC236}">
                <a16:creationId xmlns:a16="http://schemas.microsoft.com/office/drawing/2014/main" id="{95C4AF27-B404-D597-6F76-3698D3A833A0}"/>
              </a:ext>
            </a:extLst>
          </p:cNvPr>
          <p:cNvSpPr txBox="1"/>
          <p:nvPr/>
        </p:nvSpPr>
        <p:spPr>
          <a:xfrm>
            <a:off x="306759" y="709751"/>
            <a:ext cx="8934450" cy="2616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a:ln>
                  <a:noFill/>
                </a:ln>
                <a:solidFill>
                  <a:prstClr val="black"/>
                </a:solidFill>
                <a:effectLst/>
                <a:uLnTx/>
                <a:uFillTx/>
              </a:rPr>
              <a:t>ZDROJ DAT</a:t>
            </a:r>
            <a:r>
              <a:rPr kumimoji="0" lang="cs-CZ" sz="1100" b="0" i="0" u="none" strike="noStrike" kern="0" cap="none" spc="0" normalizeH="0" baseline="0" noProof="0">
                <a:ln>
                  <a:noFill/>
                </a:ln>
                <a:solidFill>
                  <a:prstClr val="black"/>
                </a:solidFill>
                <a:effectLst/>
                <a:uLnTx/>
                <a:uFillTx/>
              </a:rPr>
              <a:t>: Datový souhrn uveřejněný na </a:t>
            </a:r>
            <a:r>
              <a:rPr kumimoji="0" lang="cs-CZ" sz="1100" b="1" i="0" u="none" strike="noStrike" kern="0" cap="none" spc="0" normalizeH="0" baseline="0" noProof="0">
                <a:ln>
                  <a:noFill/>
                </a:ln>
                <a:solidFill>
                  <a:prstClr val="black"/>
                </a:solidFill>
                <a:effectLst/>
                <a:uLnTx/>
                <a:uFillTx/>
              </a:rPr>
              <a:t>NZIP.CZ </a:t>
            </a:r>
            <a:r>
              <a:rPr kumimoji="0" lang="cs-CZ" sz="1100" b="0" i="0" u="none" strike="noStrike" kern="0" cap="none" spc="0" normalizeH="0" baseline="0" noProof="0">
                <a:ln>
                  <a:noFill/>
                </a:ln>
                <a:solidFill>
                  <a:prstClr val="black"/>
                </a:solidFill>
                <a:effectLst/>
                <a:uLnTx/>
                <a:uFillTx/>
              </a:rPr>
              <a:t>na tomto odkaze https://www.nzip.cz/data/2172-zakladni-sazby-poskytovatele-alp-datovy-souhrn</a:t>
            </a:r>
          </a:p>
        </p:txBody>
      </p:sp>
      <p:sp>
        <p:nvSpPr>
          <p:cNvPr id="34" name="TextovéPole 33">
            <a:extLst>
              <a:ext uri="{FF2B5EF4-FFF2-40B4-BE49-F238E27FC236}">
                <a16:creationId xmlns:a16="http://schemas.microsoft.com/office/drawing/2014/main" id="{5B6253AB-F089-84E5-57D2-5E77BBC8D7F7}"/>
              </a:ext>
            </a:extLst>
          </p:cNvPr>
          <p:cNvSpPr txBox="1"/>
          <p:nvPr/>
        </p:nvSpPr>
        <p:spPr>
          <a:xfrm>
            <a:off x="2364389" y="3787438"/>
            <a:ext cx="1342153"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Nemocnice </a:t>
            </a:r>
          </a:p>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Jablonec nad Nisou</a:t>
            </a:r>
            <a:endParaRPr kumimoji="0" lang="cs-CZ" sz="1200" b="0" i="0" u="none" strike="noStrike" kern="0" cap="none" spc="0" normalizeH="0" baseline="0" noProof="0">
              <a:ln>
                <a:noFill/>
              </a:ln>
              <a:solidFill>
                <a:srgbClr val="FF0000"/>
              </a:solidFill>
              <a:effectLst/>
              <a:uLnTx/>
              <a:uFillTx/>
            </a:endParaRPr>
          </a:p>
        </p:txBody>
      </p:sp>
      <p:cxnSp>
        <p:nvCxnSpPr>
          <p:cNvPr id="36" name="Přímá spojnice se šipkou 35">
            <a:extLst>
              <a:ext uri="{FF2B5EF4-FFF2-40B4-BE49-F238E27FC236}">
                <a16:creationId xmlns:a16="http://schemas.microsoft.com/office/drawing/2014/main" id="{7D72D5D9-BC24-534B-65CD-EDA5ED4C4BEC}"/>
              </a:ext>
            </a:extLst>
          </p:cNvPr>
          <p:cNvCxnSpPr>
            <a:cxnSpLocks/>
          </p:cNvCxnSpPr>
          <p:nvPr/>
        </p:nvCxnSpPr>
        <p:spPr>
          <a:xfrm>
            <a:off x="5024746" y="2783726"/>
            <a:ext cx="0" cy="1825889"/>
          </a:xfrm>
          <a:prstGeom prst="straightConnector1">
            <a:avLst/>
          </a:prstGeom>
          <a:noFill/>
          <a:ln w="6350" cap="flat" cmpd="sng" algn="ctr">
            <a:solidFill>
              <a:srgbClr val="DA2128"/>
            </a:solidFill>
            <a:prstDash val="solid"/>
            <a:miter lim="800000"/>
            <a:tailEnd type="triangle"/>
          </a:ln>
          <a:effectLst/>
        </p:spPr>
      </p:cxnSp>
      <p:sp>
        <p:nvSpPr>
          <p:cNvPr id="37" name="TextovéPole 36">
            <a:extLst>
              <a:ext uri="{FF2B5EF4-FFF2-40B4-BE49-F238E27FC236}">
                <a16:creationId xmlns:a16="http://schemas.microsoft.com/office/drawing/2014/main" id="{6F7B45FD-6116-4F7C-3CF9-F2F17E38E7D3}"/>
              </a:ext>
            </a:extLst>
          </p:cNvPr>
          <p:cNvSpPr txBox="1"/>
          <p:nvPr/>
        </p:nvSpPr>
        <p:spPr>
          <a:xfrm>
            <a:off x="1938379" y="3121966"/>
            <a:ext cx="928286"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Nemocnice Jilemnice</a:t>
            </a:r>
          </a:p>
        </p:txBody>
      </p:sp>
      <p:sp>
        <p:nvSpPr>
          <p:cNvPr id="38" name="TextovéPole 37">
            <a:extLst>
              <a:ext uri="{FF2B5EF4-FFF2-40B4-BE49-F238E27FC236}">
                <a16:creationId xmlns:a16="http://schemas.microsoft.com/office/drawing/2014/main" id="{71F6A699-0D1E-A505-28A7-11A65F088F4A}"/>
              </a:ext>
            </a:extLst>
          </p:cNvPr>
          <p:cNvSpPr txBox="1"/>
          <p:nvPr/>
        </p:nvSpPr>
        <p:spPr>
          <a:xfrm>
            <a:off x="8339105" y="2885785"/>
            <a:ext cx="837933" cy="461665"/>
          </a:xfrm>
          <a:prstGeom prst="rect">
            <a:avLst/>
          </a:prstGeom>
          <a:noFill/>
        </p:spPr>
        <p:txBody>
          <a:bodyPr wrap="square" lIns="0" rIns="0" rtlCol="0" anchor="ctr">
            <a:spAutoFit/>
          </a:bodyPr>
          <a:lstStyle/>
          <a:p>
            <a:pPr marL="0" marR="0" lvl="0" indent="0" algn="r" defTabSz="914400" eaLnBrk="1" fontAlgn="base" latinLnBrk="0" hangingPunct="1">
              <a:lnSpc>
                <a:spcPct val="100000"/>
              </a:lnSpc>
              <a:spcBef>
                <a:spcPct val="0"/>
              </a:spcBef>
              <a:spcAft>
                <a:spcPct val="0"/>
              </a:spcAft>
              <a:buClrTx/>
              <a:buSzTx/>
              <a:buFontTx/>
              <a:buNone/>
              <a:tabLst/>
              <a:defRPr/>
            </a:pPr>
            <a:r>
              <a:rPr kumimoji="0" lang="cs-CZ" sz="1200" b="1" i="0" u="none" strike="noStrike" kern="0" cap="none" spc="0" normalizeH="0" baseline="0" noProof="0">
                <a:ln>
                  <a:noFill/>
                </a:ln>
                <a:solidFill>
                  <a:srgbClr val="FF0000"/>
                </a:solidFill>
                <a:effectLst/>
                <a:uLnTx/>
                <a:uFillTx/>
              </a:rPr>
              <a:t>Nemocnice </a:t>
            </a:r>
          </a:p>
          <a:p>
            <a:pPr marL="0" marR="0" lvl="0" indent="0" algn="r"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Frýdlant</a:t>
            </a:r>
            <a:endParaRPr kumimoji="0" lang="cs-CZ" sz="1200" b="0" i="0" u="none" strike="noStrike" kern="0" cap="none" spc="0" normalizeH="0" baseline="0" noProof="0">
              <a:ln>
                <a:noFill/>
              </a:ln>
              <a:solidFill>
                <a:srgbClr val="FF0000"/>
              </a:solidFill>
              <a:effectLst/>
              <a:uLnTx/>
              <a:uFillTx/>
            </a:endParaRPr>
          </a:p>
        </p:txBody>
      </p:sp>
      <p:cxnSp>
        <p:nvCxnSpPr>
          <p:cNvPr id="39" name="Přímá spojnice se šipkou 38">
            <a:extLst>
              <a:ext uri="{FF2B5EF4-FFF2-40B4-BE49-F238E27FC236}">
                <a16:creationId xmlns:a16="http://schemas.microsoft.com/office/drawing/2014/main" id="{3626BC1A-04DE-B0E3-436E-1426D7B5A0EE}"/>
              </a:ext>
            </a:extLst>
          </p:cNvPr>
          <p:cNvCxnSpPr>
            <a:cxnSpLocks/>
          </p:cNvCxnSpPr>
          <p:nvPr/>
        </p:nvCxnSpPr>
        <p:spPr>
          <a:xfrm>
            <a:off x="2281087" y="3876764"/>
            <a:ext cx="0" cy="1247714"/>
          </a:xfrm>
          <a:prstGeom prst="straightConnector1">
            <a:avLst/>
          </a:prstGeom>
          <a:noFill/>
          <a:ln w="6350" cap="flat" cmpd="sng" algn="ctr">
            <a:solidFill>
              <a:srgbClr val="DA2128"/>
            </a:solidFill>
            <a:prstDash val="solid"/>
            <a:miter lim="800000"/>
            <a:tailEnd type="triangle"/>
          </a:ln>
          <a:effectLst/>
        </p:spPr>
      </p:cxnSp>
      <p:cxnSp>
        <p:nvCxnSpPr>
          <p:cNvPr id="40" name="Přímá spojnice se šipkou 39">
            <a:extLst>
              <a:ext uri="{FF2B5EF4-FFF2-40B4-BE49-F238E27FC236}">
                <a16:creationId xmlns:a16="http://schemas.microsoft.com/office/drawing/2014/main" id="{D4576E20-B79B-0386-EF01-CBA137B6FCA6}"/>
              </a:ext>
            </a:extLst>
          </p:cNvPr>
          <p:cNvCxnSpPr>
            <a:cxnSpLocks/>
          </p:cNvCxnSpPr>
          <p:nvPr/>
        </p:nvCxnSpPr>
        <p:spPr>
          <a:xfrm>
            <a:off x="9214575" y="2974143"/>
            <a:ext cx="0" cy="1044127"/>
          </a:xfrm>
          <a:prstGeom prst="straightConnector1">
            <a:avLst/>
          </a:prstGeom>
          <a:noFill/>
          <a:ln w="6350" cap="flat" cmpd="sng" algn="ctr">
            <a:solidFill>
              <a:srgbClr val="DA2128"/>
            </a:solidFill>
            <a:prstDash val="solid"/>
            <a:miter lim="800000"/>
            <a:tailEnd type="triangle"/>
          </a:ln>
          <a:effectLst/>
        </p:spPr>
      </p:cxnSp>
      <p:sp>
        <p:nvSpPr>
          <p:cNvPr id="41" name="TextovéPole 40">
            <a:extLst>
              <a:ext uri="{FF2B5EF4-FFF2-40B4-BE49-F238E27FC236}">
                <a16:creationId xmlns:a16="http://schemas.microsoft.com/office/drawing/2014/main" id="{1FAA2CC1-5CB0-1D86-8906-2FEEBE978421}"/>
              </a:ext>
            </a:extLst>
          </p:cNvPr>
          <p:cNvSpPr txBox="1"/>
          <p:nvPr/>
        </p:nvSpPr>
        <p:spPr>
          <a:xfrm>
            <a:off x="5084330" y="2711375"/>
            <a:ext cx="1342153"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Krajská nemocnice </a:t>
            </a:r>
          </a:p>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Liberec</a:t>
            </a:r>
            <a:endParaRPr kumimoji="0" lang="cs-CZ" sz="1200" b="0" i="0" u="none" strike="noStrike" kern="0" cap="none" spc="0" normalizeH="0" baseline="0" noProof="0">
              <a:ln>
                <a:noFill/>
              </a:ln>
              <a:solidFill>
                <a:srgbClr val="FF0000"/>
              </a:solidFill>
              <a:effectLst/>
              <a:uLnTx/>
              <a:uFillTx/>
            </a:endParaRPr>
          </a:p>
        </p:txBody>
      </p:sp>
      <p:cxnSp>
        <p:nvCxnSpPr>
          <p:cNvPr id="53" name="Přímá spojnice se šipkou 52">
            <a:extLst>
              <a:ext uri="{FF2B5EF4-FFF2-40B4-BE49-F238E27FC236}">
                <a16:creationId xmlns:a16="http://schemas.microsoft.com/office/drawing/2014/main" id="{964753F1-8F78-958B-37D5-291BE7B2969D}"/>
              </a:ext>
            </a:extLst>
          </p:cNvPr>
          <p:cNvCxnSpPr>
            <a:cxnSpLocks/>
          </p:cNvCxnSpPr>
          <p:nvPr/>
        </p:nvCxnSpPr>
        <p:spPr>
          <a:xfrm>
            <a:off x="1873930" y="3187082"/>
            <a:ext cx="0" cy="1985091"/>
          </a:xfrm>
          <a:prstGeom prst="straightConnector1">
            <a:avLst/>
          </a:prstGeom>
          <a:noFill/>
          <a:ln w="6350" cap="flat" cmpd="sng" algn="ctr">
            <a:solidFill>
              <a:srgbClr val="DA2128"/>
            </a:solidFill>
            <a:prstDash val="solid"/>
            <a:miter lim="800000"/>
            <a:tailEnd type="triangle"/>
          </a:ln>
          <a:effectLst/>
        </p:spPr>
      </p:cxnSp>
      <p:cxnSp>
        <p:nvCxnSpPr>
          <p:cNvPr id="59" name="Přímá spojnice se šipkou 58">
            <a:extLst>
              <a:ext uri="{FF2B5EF4-FFF2-40B4-BE49-F238E27FC236}">
                <a16:creationId xmlns:a16="http://schemas.microsoft.com/office/drawing/2014/main" id="{34FE4A85-F57E-A5C5-4DE2-247B1505123D}"/>
              </a:ext>
            </a:extLst>
          </p:cNvPr>
          <p:cNvCxnSpPr>
            <a:cxnSpLocks/>
          </p:cNvCxnSpPr>
          <p:nvPr/>
        </p:nvCxnSpPr>
        <p:spPr>
          <a:xfrm flipV="1">
            <a:off x="10443567" y="1618463"/>
            <a:ext cx="0" cy="252882"/>
          </a:xfrm>
          <a:prstGeom prst="straightConnector1">
            <a:avLst/>
          </a:prstGeom>
          <a:noFill/>
          <a:ln w="12700" cap="flat" cmpd="sng" algn="ctr">
            <a:solidFill>
              <a:srgbClr val="FFD5AB"/>
            </a:solidFill>
            <a:prstDash val="dash"/>
            <a:miter lim="800000"/>
            <a:headEnd type="none" w="sm" len="sm"/>
            <a:tailEnd type="stealth" w="sm" len="sm"/>
          </a:ln>
          <a:effectLst/>
        </p:spPr>
      </p:cxnSp>
      <p:sp>
        <p:nvSpPr>
          <p:cNvPr id="60" name="TextovéPole 59">
            <a:extLst>
              <a:ext uri="{FF2B5EF4-FFF2-40B4-BE49-F238E27FC236}">
                <a16:creationId xmlns:a16="http://schemas.microsoft.com/office/drawing/2014/main" id="{DA0CFF9C-B806-9E4F-1CDF-505D75BF7901}"/>
              </a:ext>
            </a:extLst>
          </p:cNvPr>
          <p:cNvSpPr txBox="1"/>
          <p:nvPr/>
        </p:nvSpPr>
        <p:spPr>
          <a:xfrm>
            <a:off x="10472647" y="1559910"/>
            <a:ext cx="1044905" cy="400110"/>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a:ln>
                  <a:noFill/>
                </a:ln>
                <a:solidFill>
                  <a:prstClr val="black"/>
                </a:solidFill>
                <a:effectLst/>
                <a:uLnTx/>
                <a:uFillTx/>
              </a:rPr>
              <a:t>1 PALP má více než 30 tis. Kč</a:t>
            </a:r>
          </a:p>
        </p:txBody>
      </p:sp>
      <p:cxnSp>
        <p:nvCxnSpPr>
          <p:cNvPr id="6" name="Přímá spojnice se šipkou 5">
            <a:extLst>
              <a:ext uri="{FF2B5EF4-FFF2-40B4-BE49-F238E27FC236}">
                <a16:creationId xmlns:a16="http://schemas.microsoft.com/office/drawing/2014/main" id="{DDF4DF68-8043-56CF-BE2D-A9BA914FEA9C}"/>
              </a:ext>
            </a:extLst>
          </p:cNvPr>
          <p:cNvCxnSpPr>
            <a:cxnSpLocks/>
          </p:cNvCxnSpPr>
          <p:nvPr/>
        </p:nvCxnSpPr>
        <p:spPr>
          <a:xfrm>
            <a:off x="5721736" y="3496206"/>
            <a:ext cx="0" cy="1113409"/>
          </a:xfrm>
          <a:prstGeom prst="straightConnector1">
            <a:avLst/>
          </a:prstGeom>
          <a:noFill/>
          <a:ln w="6350" cap="flat" cmpd="sng" algn="ctr">
            <a:solidFill>
              <a:srgbClr val="DA2128"/>
            </a:solidFill>
            <a:prstDash val="solid"/>
            <a:miter lim="800000"/>
            <a:tailEnd type="triangle"/>
          </a:ln>
          <a:effectLst/>
        </p:spPr>
      </p:cxnSp>
      <p:cxnSp>
        <p:nvCxnSpPr>
          <p:cNvPr id="7" name="Přímá spojnice se šipkou 6">
            <a:extLst>
              <a:ext uri="{FF2B5EF4-FFF2-40B4-BE49-F238E27FC236}">
                <a16:creationId xmlns:a16="http://schemas.microsoft.com/office/drawing/2014/main" id="{6653CD05-A25F-A1C6-A82E-FEF165BAEAE3}"/>
              </a:ext>
            </a:extLst>
          </p:cNvPr>
          <p:cNvCxnSpPr>
            <a:cxnSpLocks/>
          </p:cNvCxnSpPr>
          <p:nvPr/>
        </p:nvCxnSpPr>
        <p:spPr>
          <a:xfrm>
            <a:off x="6181592" y="4023945"/>
            <a:ext cx="1229" cy="576833"/>
          </a:xfrm>
          <a:prstGeom prst="straightConnector1">
            <a:avLst/>
          </a:prstGeom>
          <a:noFill/>
          <a:ln w="6350" cap="flat" cmpd="sng" algn="ctr">
            <a:solidFill>
              <a:srgbClr val="DA2128"/>
            </a:solidFill>
            <a:prstDash val="solid"/>
            <a:miter lim="800000"/>
            <a:tailEnd type="triangle"/>
          </a:ln>
          <a:effectLst/>
        </p:spPr>
      </p:cxnSp>
      <p:sp>
        <p:nvSpPr>
          <p:cNvPr id="11" name="TextovéPole 10">
            <a:extLst>
              <a:ext uri="{FF2B5EF4-FFF2-40B4-BE49-F238E27FC236}">
                <a16:creationId xmlns:a16="http://schemas.microsoft.com/office/drawing/2014/main" id="{22AA9A29-871E-86F6-A1D3-15A18954F008}"/>
              </a:ext>
            </a:extLst>
          </p:cNvPr>
          <p:cNvSpPr txBox="1"/>
          <p:nvPr/>
        </p:nvSpPr>
        <p:spPr>
          <a:xfrm>
            <a:off x="5790341" y="3416896"/>
            <a:ext cx="837934"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cs-CZ" sz="1200" b="1" i="0" u="none" strike="noStrike" kern="0" cap="none" spc="0" normalizeH="0" baseline="0" noProof="0">
                <a:ln>
                  <a:noFill/>
                </a:ln>
                <a:solidFill>
                  <a:srgbClr val="FF0000"/>
                </a:solidFill>
                <a:effectLst/>
                <a:uLnTx/>
                <a:uFillTx/>
              </a:rPr>
              <a:t>Nemocnice </a:t>
            </a:r>
          </a:p>
          <a:p>
            <a:pPr marL="0" marR="0" lvl="0" indent="0" defTabSz="914400" eaLnBrk="1" fontAlgn="base" latinLnBrk="0" hangingPunct="1">
              <a:lnSpc>
                <a:spcPct val="100000"/>
              </a:lnSpc>
              <a:spcBef>
                <a:spcPct val="0"/>
              </a:spcBef>
              <a:spcAft>
                <a:spcPct val="0"/>
              </a:spcAft>
              <a:buClrTx/>
              <a:buSzTx/>
              <a:buFontTx/>
              <a:buNone/>
              <a:tabLst/>
              <a:defRPr/>
            </a:pPr>
            <a:r>
              <a:rPr kumimoji="0" lang="cs-CZ" sz="1200" b="1" i="0" u="none" strike="noStrike" kern="0" cap="none" spc="0" normalizeH="0" baseline="0" noProof="0">
                <a:ln>
                  <a:noFill/>
                </a:ln>
                <a:solidFill>
                  <a:srgbClr val="FF0000"/>
                </a:solidFill>
                <a:effectLst/>
                <a:uLnTx/>
                <a:uFillTx/>
              </a:rPr>
              <a:t>Turnov</a:t>
            </a:r>
            <a:endParaRPr kumimoji="0" lang="cs-CZ" sz="1200" b="0" i="0" u="none" strike="noStrike" kern="0" cap="none" spc="0" normalizeH="0" baseline="0" noProof="0">
              <a:ln>
                <a:noFill/>
              </a:ln>
              <a:solidFill>
                <a:srgbClr val="FF0000"/>
              </a:solidFill>
              <a:effectLst/>
              <a:uLnTx/>
              <a:uFillTx/>
            </a:endParaRPr>
          </a:p>
        </p:txBody>
      </p:sp>
      <p:sp>
        <p:nvSpPr>
          <p:cNvPr id="16" name="TextovéPole 15">
            <a:extLst>
              <a:ext uri="{FF2B5EF4-FFF2-40B4-BE49-F238E27FC236}">
                <a16:creationId xmlns:a16="http://schemas.microsoft.com/office/drawing/2014/main" id="{47FC38D3-8FBB-E99F-74E8-D6FC951B9B6F}"/>
              </a:ext>
            </a:extLst>
          </p:cNvPr>
          <p:cNvSpPr txBox="1"/>
          <p:nvPr/>
        </p:nvSpPr>
        <p:spPr>
          <a:xfrm>
            <a:off x="6230376" y="3940513"/>
            <a:ext cx="2293829"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Nemocnice </a:t>
            </a:r>
          </a:p>
          <a:p>
            <a:pPr marL="0" marR="0" lvl="0" indent="0" defTabSz="914400" eaLnBrk="1" fontAlgn="base" latinLnBrk="0" hangingPunct="1">
              <a:lnSpc>
                <a:spcPct val="100000"/>
              </a:lnSpc>
              <a:spcBef>
                <a:spcPct val="0"/>
              </a:spcBef>
              <a:spcAft>
                <a:spcPct val="0"/>
              </a:spcAft>
              <a:buClrTx/>
              <a:buSzTx/>
              <a:buFontTx/>
              <a:buNone/>
              <a:tabLst/>
              <a:defRPr/>
            </a:pPr>
            <a:r>
              <a:rPr lang="cs-CZ" sz="1200" b="1" kern="0">
                <a:solidFill>
                  <a:srgbClr val="FF0000"/>
                </a:solidFill>
              </a:rPr>
              <a:t>Česká Lípa</a:t>
            </a:r>
            <a:endParaRPr kumimoji="0" lang="cs-CZ" sz="1200" b="0" i="0" u="none" strike="noStrike" kern="0" cap="none" spc="0" normalizeH="0" baseline="0" noProof="0">
              <a:ln>
                <a:noFill/>
              </a:ln>
              <a:solidFill>
                <a:srgbClr val="FF0000"/>
              </a:solidFill>
              <a:effectLst/>
              <a:uLnTx/>
              <a:uFillTx/>
            </a:endParaRPr>
          </a:p>
        </p:txBody>
      </p:sp>
      <p:sp>
        <p:nvSpPr>
          <p:cNvPr id="18" name="TextovéPole 17">
            <a:extLst>
              <a:ext uri="{FF2B5EF4-FFF2-40B4-BE49-F238E27FC236}">
                <a16:creationId xmlns:a16="http://schemas.microsoft.com/office/drawing/2014/main" id="{6A208E78-8CB5-7CDD-E1C1-5F97FA0B6122}"/>
              </a:ext>
            </a:extLst>
          </p:cNvPr>
          <p:cNvSpPr txBox="1"/>
          <p:nvPr/>
        </p:nvSpPr>
        <p:spPr>
          <a:xfrm>
            <a:off x="9571203" y="2552894"/>
            <a:ext cx="884420" cy="461665"/>
          </a:xfrm>
          <a:prstGeom prst="rect">
            <a:avLst/>
          </a:prstGeom>
          <a:noFill/>
        </p:spPr>
        <p:txBody>
          <a:bodyPr wrap="square" lIns="0" rIns="0" rtlCol="0" anchor="ctr">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cs-CZ" sz="1200" b="1" i="0" u="none" strike="noStrike" kern="0" cap="none" spc="0" normalizeH="0" baseline="0" noProof="0">
                <a:ln>
                  <a:noFill/>
                </a:ln>
                <a:solidFill>
                  <a:srgbClr val="FF0000"/>
                </a:solidFill>
                <a:effectLst/>
                <a:uLnTx/>
                <a:uFillTx/>
              </a:rPr>
              <a:t>Nemocnice </a:t>
            </a:r>
          </a:p>
          <a:p>
            <a:pPr marL="0" marR="0" lvl="0" indent="0" defTabSz="914400" eaLnBrk="1" fontAlgn="base" latinLnBrk="0" hangingPunct="1">
              <a:lnSpc>
                <a:spcPct val="100000"/>
              </a:lnSpc>
              <a:spcBef>
                <a:spcPct val="0"/>
              </a:spcBef>
              <a:spcAft>
                <a:spcPct val="0"/>
              </a:spcAft>
              <a:buClrTx/>
              <a:buSzTx/>
              <a:buFontTx/>
              <a:buNone/>
              <a:tabLst/>
              <a:defRPr/>
            </a:pPr>
            <a:r>
              <a:rPr kumimoji="0" lang="cs-CZ" sz="1200" b="1" i="0" u="none" strike="noStrike" kern="0" cap="none" spc="0" normalizeH="0" baseline="0" noProof="0">
                <a:ln>
                  <a:noFill/>
                </a:ln>
                <a:solidFill>
                  <a:srgbClr val="FF0000"/>
                </a:solidFill>
                <a:effectLst/>
                <a:uLnTx/>
                <a:uFillTx/>
              </a:rPr>
              <a:t>Semily</a:t>
            </a:r>
            <a:endParaRPr kumimoji="0" lang="cs-CZ" sz="1200" b="0" i="0" u="none" strike="noStrike" kern="0" cap="none" spc="0" normalizeH="0" baseline="0" noProof="0">
              <a:ln>
                <a:noFill/>
              </a:ln>
              <a:solidFill>
                <a:srgbClr val="FF0000"/>
              </a:solidFill>
              <a:effectLst/>
              <a:uLnTx/>
              <a:uFillTx/>
            </a:endParaRPr>
          </a:p>
        </p:txBody>
      </p:sp>
      <p:cxnSp>
        <p:nvCxnSpPr>
          <p:cNvPr id="19" name="Přímá spojnice se šipkou 18">
            <a:extLst>
              <a:ext uri="{FF2B5EF4-FFF2-40B4-BE49-F238E27FC236}">
                <a16:creationId xmlns:a16="http://schemas.microsoft.com/office/drawing/2014/main" id="{4506936A-8BE7-DA3B-2B06-041260CAAD66}"/>
              </a:ext>
            </a:extLst>
          </p:cNvPr>
          <p:cNvCxnSpPr>
            <a:cxnSpLocks/>
          </p:cNvCxnSpPr>
          <p:nvPr/>
        </p:nvCxnSpPr>
        <p:spPr>
          <a:xfrm>
            <a:off x="9511619" y="2633495"/>
            <a:ext cx="0" cy="1193018"/>
          </a:xfrm>
          <a:prstGeom prst="straightConnector1">
            <a:avLst/>
          </a:prstGeom>
          <a:noFill/>
          <a:ln w="6350" cap="flat" cmpd="sng" algn="ctr">
            <a:solidFill>
              <a:srgbClr val="DA2128"/>
            </a:solidFill>
            <a:prstDash val="solid"/>
            <a:miter lim="800000"/>
            <a:tailEnd type="triangle"/>
          </a:ln>
          <a:effectLst/>
        </p:spPr>
      </p:cxnSp>
    </p:spTree>
    <p:extLst>
      <p:ext uri="{BB962C8B-B14F-4D97-AF65-F5344CB8AC3E}">
        <p14:creationId xmlns:p14="http://schemas.microsoft.com/office/powerpoint/2010/main" val="306887684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91FC336D-8129-4D53-8F9C-520EC60AD4F1}"/>
              </a:ext>
            </a:extLst>
          </p:cNvPr>
          <p:cNvSpPr>
            <a:spLocks noGrp="1"/>
          </p:cNvSpPr>
          <p:nvPr>
            <p:ph type="title"/>
            <p:custDataLst>
              <p:tags r:id="rId1"/>
            </p:custDataLst>
          </p:nvPr>
        </p:nvSpPr>
        <p:spPr>
          <a:xfrm>
            <a:off x="272590" y="160258"/>
            <a:ext cx="11386173" cy="538364"/>
          </a:xfrm>
        </p:spPr>
        <p:txBody>
          <a:bodyPr>
            <a:noAutofit/>
          </a:bodyPr>
          <a:lstStyle/>
          <a:p>
            <a:pPr lvl="0"/>
            <a:r>
              <a:rPr lang="cs-CZ" noProof="0" dirty="0">
                <a:solidFill>
                  <a:srgbClr val="002060"/>
                </a:solidFill>
              </a:rPr>
              <a:t>Struktura lůžkového fondu</a:t>
            </a:r>
          </a:p>
        </p:txBody>
      </p:sp>
      <p:grpSp>
        <p:nvGrpSpPr>
          <p:cNvPr id="5" name="Skupina 4">
            <a:extLst>
              <a:ext uri="{FF2B5EF4-FFF2-40B4-BE49-F238E27FC236}">
                <a16:creationId xmlns:a16="http://schemas.microsoft.com/office/drawing/2014/main" id="{6F3F85D9-4261-0928-CAA5-91E62AA5383C}"/>
              </a:ext>
            </a:extLst>
          </p:cNvPr>
          <p:cNvGrpSpPr/>
          <p:nvPr>
            <p:custDataLst>
              <p:tags r:id="rId2"/>
            </p:custDataLst>
          </p:nvPr>
        </p:nvGrpSpPr>
        <p:grpSpPr>
          <a:xfrm>
            <a:off x="253494" y="4804159"/>
            <a:ext cx="4051032" cy="381419"/>
            <a:chOff x="274144" y="3903487"/>
            <a:chExt cx="4051032" cy="335461"/>
          </a:xfrm>
        </p:grpSpPr>
        <p:sp>
          <p:nvSpPr>
            <p:cNvPr id="6" name="Obdélník 5">
              <a:extLst>
                <a:ext uri="{FF2B5EF4-FFF2-40B4-BE49-F238E27FC236}">
                  <a16:creationId xmlns:a16="http://schemas.microsoft.com/office/drawing/2014/main" id="{4A892C7B-89A2-F120-47EB-9814A5FCD2DB}"/>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Šipka doprava 96">
              <a:extLst>
                <a:ext uri="{FF2B5EF4-FFF2-40B4-BE49-F238E27FC236}">
                  <a16:creationId xmlns:a16="http://schemas.microsoft.com/office/drawing/2014/main" id="{EF52200B-3099-2510-B054-E141A3D6B1A0}"/>
                </a:ext>
              </a:extLst>
            </p:cNvPr>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 name="Skupina 7">
            <a:extLst>
              <a:ext uri="{FF2B5EF4-FFF2-40B4-BE49-F238E27FC236}">
                <a16:creationId xmlns:a16="http://schemas.microsoft.com/office/drawing/2014/main" id="{CA2896AE-1E5D-60D2-DE34-DC179F578EEC}"/>
              </a:ext>
            </a:extLst>
          </p:cNvPr>
          <p:cNvGrpSpPr/>
          <p:nvPr>
            <p:custDataLst>
              <p:tags r:id="rId3"/>
            </p:custDataLst>
          </p:nvPr>
        </p:nvGrpSpPr>
        <p:grpSpPr>
          <a:xfrm>
            <a:off x="4796549" y="5778122"/>
            <a:ext cx="4051032" cy="419202"/>
            <a:chOff x="274144" y="3903487"/>
            <a:chExt cx="4051032" cy="335461"/>
          </a:xfrm>
        </p:grpSpPr>
        <p:sp>
          <p:nvSpPr>
            <p:cNvPr id="9" name="Obdélník 8">
              <a:extLst>
                <a:ext uri="{FF2B5EF4-FFF2-40B4-BE49-F238E27FC236}">
                  <a16:creationId xmlns:a16="http://schemas.microsoft.com/office/drawing/2014/main" id="{E34FB21D-0C7F-DB9C-FB44-AC20A7401BD3}"/>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Šipka doprava 96">
              <a:extLst>
                <a:ext uri="{FF2B5EF4-FFF2-40B4-BE49-F238E27FC236}">
                  <a16:creationId xmlns:a16="http://schemas.microsoft.com/office/drawing/2014/main" id="{DC1489C3-F11B-1A44-3326-F443199F36B5}"/>
                </a:ext>
              </a:extLst>
            </p:cNvPr>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1" name="TextBox 6">
            <a:extLst>
              <a:ext uri="{FF2B5EF4-FFF2-40B4-BE49-F238E27FC236}">
                <a16:creationId xmlns:a16="http://schemas.microsoft.com/office/drawing/2014/main" id="{54B3E86D-4898-8F99-0EC2-4D65ABEE1A70}"/>
              </a:ext>
            </a:extLst>
          </p:cNvPr>
          <p:cNvSpPr txBox="1"/>
          <p:nvPr>
            <p:custDataLst>
              <p:tags r:id="rId4"/>
            </p:custDataLst>
          </p:nvPr>
        </p:nvSpPr>
        <p:spPr>
          <a:xfrm>
            <a:off x="288000" y="540000"/>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Skupina 11">
            <a:extLst>
              <a:ext uri="{FF2B5EF4-FFF2-40B4-BE49-F238E27FC236}">
                <a16:creationId xmlns:a16="http://schemas.microsoft.com/office/drawing/2014/main" id="{665AEBC7-3046-6CFC-7C22-003C3FF13CE8}"/>
              </a:ext>
            </a:extLst>
          </p:cNvPr>
          <p:cNvGrpSpPr/>
          <p:nvPr>
            <p:custDataLst>
              <p:tags r:id="rId5"/>
            </p:custDataLst>
          </p:nvPr>
        </p:nvGrpSpPr>
        <p:grpSpPr>
          <a:xfrm>
            <a:off x="4256828" y="5556523"/>
            <a:ext cx="869199" cy="861774"/>
            <a:chOff x="3703883" y="5337178"/>
            <a:chExt cx="869199" cy="861774"/>
          </a:xfrm>
        </p:grpSpPr>
        <p:sp>
          <p:nvSpPr>
            <p:cNvPr id="13" name="TextovéPole 23">
              <a:extLst>
                <a:ext uri="{FF2B5EF4-FFF2-40B4-BE49-F238E27FC236}">
                  <a16:creationId xmlns:a16="http://schemas.microsoft.com/office/drawing/2014/main" id="{039539D2-0EF8-7E08-4493-FFD1150FACE4}"/>
                </a:ext>
              </a:extLst>
            </p:cNvPr>
            <p:cNvSpPr txBox="1"/>
            <p:nvPr>
              <p:custDataLst>
                <p:tags r:id="rId13"/>
              </p:custDataLst>
            </p:nvPr>
          </p:nvSpPr>
          <p:spPr>
            <a:xfrm>
              <a:off x="3837331" y="5337178"/>
              <a:ext cx="735751"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a:ln>
                    <a:noFill/>
                  </a:ln>
                  <a:solidFill>
                    <a:srgbClr val="000000"/>
                  </a:solidFill>
                  <a:effectLst/>
                  <a:uLnTx/>
                  <a:uFillTx/>
                  <a:latin typeface="Calibri" panose="020F0502020204030204"/>
                  <a:ea typeface="+mn-ea"/>
                  <a:cs typeface="+mn-cs"/>
                </a:rPr>
                <a:t>2</a:t>
              </a: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a:ln>
                    <a:noFill/>
                  </a:ln>
                  <a:solidFill>
                    <a:srgbClr val="000000"/>
                  </a:solidFill>
                  <a:effectLst/>
                  <a:uLnTx/>
                  <a:uFillTx/>
                  <a:latin typeface="Calibri" panose="020F0502020204030204"/>
                  <a:ea typeface="+mn-ea"/>
                  <a:cs typeface="+mn-cs"/>
                </a:rPr>
                <a:t>2</a:t>
              </a: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a:ln>
                    <a:noFill/>
                  </a:ln>
                  <a:solidFill>
                    <a:srgbClr val="000000"/>
                  </a:solidFill>
                  <a:effectLst/>
                  <a:uLnTx/>
                  <a:uFillTx/>
                  <a:latin typeface="Calibri" panose="020F0502020204030204"/>
                  <a:ea typeface="+mn-ea"/>
                  <a:cs typeface="+mn-cs"/>
                </a:rPr>
                <a:t>2</a:t>
              </a: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20</a:t>
              </a:r>
              <a:r>
                <a:rPr kumimoji="0" lang="en-US" sz="1000" b="1" i="0" u="none" strike="noStrike" kern="0" cap="none" spc="0" normalizeH="0" baseline="0" noProof="0">
                  <a:ln>
                    <a:noFill/>
                  </a:ln>
                  <a:solidFill>
                    <a:srgbClr val="000000"/>
                  </a:solidFill>
                  <a:effectLst/>
                  <a:uLnTx/>
                  <a:uFillTx/>
                  <a:latin typeface="Calibri" panose="020F0502020204030204"/>
                  <a:ea typeface="+mn-ea"/>
                  <a:cs typeface="+mn-cs"/>
                </a:rPr>
                <a:t>2</a:t>
              </a:r>
              <a:r>
                <a:rPr kumimoji="0" lang="cs-CZ" sz="1000" b="1" i="0" u="none" strike="noStrike" kern="0" cap="none" spc="0" normalizeH="0" baseline="0" noProof="0">
                  <a:ln>
                    <a:noFill/>
                  </a:ln>
                  <a:solidFill>
                    <a:srgbClr val="000000"/>
                  </a:solidFill>
                  <a:effectLst/>
                  <a:uLnTx/>
                  <a:uFillTx/>
                  <a:latin typeface="Calibri" panose="020F0502020204030204"/>
                  <a:ea typeface="+mn-ea"/>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14" name="Rectangle 56">
              <a:extLst>
                <a:ext uri="{FF2B5EF4-FFF2-40B4-BE49-F238E27FC236}">
                  <a16:creationId xmlns:a16="http://schemas.microsoft.com/office/drawing/2014/main" id="{999476A1-AEF7-5240-0271-916301D7B686}"/>
                </a:ext>
              </a:extLst>
            </p:cNvPr>
            <p:cNvSpPr>
              <a:spLocks noChangeArrowheads="1"/>
            </p:cNvSpPr>
            <p:nvPr/>
          </p:nvSpPr>
          <p:spPr bwMode="auto">
            <a:xfrm>
              <a:off x="3703883" y="5712247"/>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a:ln>
                  <a:noFill/>
                </a:ln>
                <a:solidFill>
                  <a:srgbClr val="000000"/>
                </a:solidFill>
                <a:effectLst/>
                <a:uLnTx/>
                <a:uFillTx/>
                <a:latin typeface="Arial" charset="0"/>
                <a:ea typeface="+mn-ea"/>
                <a:cs typeface="+mn-cs"/>
              </a:endParaRPr>
            </a:p>
          </p:txBody>
        </p:sp>
        <p:sp>
          <p:nvSpPr>
            <p:cNvPr id="15" name="Rectangle 56">
              <a:extLst>
                <a:ext uri="{FF2B5EF4-FFF2-40B4-BE49-F238E27FC236}">
                  <a16:creationId xmlns:a16="http://schemas.microsoft.com/office/drawing/2014/main" id="{470F584C-1E53-22EF-1AE2-6DD7FD3E975E}"/>
                </a:ext>
              </a:extLst>
            </p:cNvPr>
            <p:cNvSpPr>
              <a:spLocks noChangeArrowheads="1"/>
            </p:cNvSpPr>
            <p:nvPr/>
          </p:nvSpPr>
          <p:spPr bwMode="auto">
            <a:xfrm>
              <a:off x="3703883" y="5560716"/>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a:ln>
                  <a:noFill/>
                </a:ln>
                <a:solidFill>
                  <a:srgbClr val="000000"/>
                </a:solidFill>
                <a:effectLst/>
                <a:uLnTx/>
                <a:uFillTx/>
                <a:latin typeface="Arial" charset="0"/>
                <a:ea typeface="+mn-ea"/>
                <a:cs typeface="+mn-cs"/>
              </a:endParaRPr>
            </a:p>
          </p:txBody>
        </p:sp>
        <p:sp>
          <p:nvSpPr>
            <p:cNvPr id="18" name="Rectangle 56">
              <a:extLst>
                <a:ext uri="{FF2B5EF4-FFF2-40B4-BE49-F238E27FC236}">
                  <a16:creationId xmlns:a16="http://schemas.microsoft.com/office/drawing/2014/main" id="{44D76CFB-2657-7A0A-D683-C4C0E197E468}"/>
                </a:ext>
              </a:extLst>
            </p:cNvPr>
            <p:cNvSpPr>
              <a:spLocks noChangeArrowheads="1"/>
            </p:cNvSpPr>
            <p:nvPr/>
          </p:nvSpPr>
          <p:spPr bwMode="auto">
            <a:xfrm>
              <a:off x="3703883" y="5409186"/>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a:ln>
                  <a:noFill/>
                </a:ln>
                <a:solidFill>
                  <a:srgbClr val="000000"/>
                </a:solidFill>
                <a:effectLst/>
                <a:uLnTx/>
                <a:uFillTx/>
                <a:latin typeface="Arial" charset="0"/>
                <a:ea typeface="+mn-ea"/>
                <a:cs typeface="+mn-cs"/>
              </a:endParaRPr>
            </a:p>
          </p:txBody>
        </p:sp>
        <p:sp>
          <p:nvSpPr>
            <p:cNvPr id="19" name="Rectangle 56">
              <a:extLst>
                <a:ext uri="{FF2B5EF4-FFF2-40B4-BE49-F238E27FC236}">
                  <a16:creationId xmlns:a16="http://schemas.microsoft.com/office/drawing/2014/main" id="{ACA6AEB3-4148-3B2C-E796-AEBA54615EC0}"/>
                </a:ext>
              </a:extLst>
            </p:cNvPr>
            <p:cNvSpPr>
              <a:spLocks noChangeArrowheads="1"/>
            </p:cNvSpPr>
            <p:nvPr/>
          </p:nvSpPr>
          <p:spPr bwMode="auto">
            <a:xfrm>
              <a:off x="3704157" y="5868852"/>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a:ln>
                  <a:noFill/>
                </a:ln>
                <a:solidFill>
                  <a:srgbClr val="000000"/>
                </a:solidFill>
                <a:effectLst/>
                <a:uLnTx/>
                <a:uFillTx/>
                <a:latin typeface="Arial" charset="0"/>
                <a:ea typeface="+mn-ea"/>
                <a:cs typeface="+mn-cs"/>
              </a:endParaRPr>
            </a:p>
          </p:txBody>
        </p:sp>
      </p:grpSp>
      <p:sp>
        <p:nvSpPr>
          <p:cNvPr id="20" name="TextovéPole 19">
            <a:extLst>
              <a:ext uri="{FF2B5EF4-FFF2-40B4-BE49-F238E27FC236}">
                <a16:creationId xmlns:a16="http://schemas.microsoft.com/office/drawing/2014/main" id="{76B52681-7CF2-5177-E194-5317F351EB68}"/>
              </a:ext>
            </a:extLst>
          </p:cNvPr>
          <p:cNvSpPr txBox="1"/>
          <p:nvPr>
            <p:custDataLst>
              <p:tags r:id="rId6"/>
            </p:custDataLst>
          </p:nvPr>
        </p:nvSpPr>
        <p:spPr>
          <a:xfrm>
            <a:off x="1005483" y="923008"/>
            <a:ext cx="345638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sng" strike="noStrike" kern="1200" cap="none" spc="0" normalizeH="0" baseline="0" noProof="0">
                <a:ln>
                  <a:noFill/>
                </a:ln>
                <a:solidFill>
                  <a:prstClr val="black"/>
                </a:solidFill>
                <a:effectLst/>
                <a:uLnTx/>
                <a:uFillTx/>
                <a:latin typeface="Calibri" panose="020F0502020204030204"/>
                <a:ea typeface="+mn-ea"/>
                <a:cs typeface="+mn-cs"/>
              </a:rPr>
              <a:t>Lůžka akutní</a:t>
            </a:r>
            <a:endParaRPr kumimoji="0" lang="en-US" sz="18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ovéPole 20">
            <a:extLst>
              <a:ext uri="{FF2B5EF4-FFF2-40B4-BE49-F238E27FC236}">
                <a16:creationId xmlns:a16="http://schemas.microsoft.com/office/drawing/2014/main" id="{07996F67-1990-A088-C965-5F6E9CFB3F4C}"/>
              </a:ext>
            </a:extLst>
          </p:cNvPr>
          <p:cNvSpPr txBox="1"/>
          <p:nvPr>
            <p:custDataLst>
              <p:tags r:id="rId7"/>
            </p:custDataLst>
          </p:nvPr>
        </p:nvSpPr>
        <p:spPr>
          <a:xfrm>
            <a:off x="5584619" y="923008"/>
            <a:ext cx="345638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sng" strike="noStrike" kern="1200" cap="none" spc="0" normalizeH="0" baseline="0" noProof="0">
                <a:ln>
                  <a:noFill/>
                </a:ln>
                <a:solidFill>
                  <a:prstClr val="black"/>
                </a:solidFill>
                <a:effectLst/>
                <a:uLnTx/>
                <a:uFillTx/>
                <a:latin typeface="Calibri" panose="020F0502020204030204"/>
                <a:ea typeface="+mn-ea"/>
                <a:cs typeface="+mn-cs"/>
              </a:rPr>
              <a:t>Lůžka následné/dlouhodobé péče</a:t>
            </a:r>
            <a:endParaRPr kumimoji="0" lang="en-US" sz="1800" b="1" i="0" u="sng"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Šipka dolů 103">
            <a:extLst>
              <a:ext uri="{FF2B5EF4-FFF2-40B4-BE49-F238E27FC236}">
                <a16:creationId xmlns:a16="http://schemas.microsoft.com/office/drawing/2014/main" id="{16002F92-6F81-D9BD-491A-036309E52C0C}"/>
              </a:ext>
            </a:extLst>
          </p:cNvPr>
          <p:cNvSpPr/>
          <p:nvPr>
            <p:custDataLst>
              <p:tags r:id="rId8"/>
            </p:custDataLst>
          </p:nvPr>
        </p:nvSpPr>
        <p:spPr>
          <a:xfrm>
            <a:off x="2368328" y="1348768"/>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TextBox 7">
            <a:extLst>
              <a:ext uri="{FF2B5EF4-FFF2-40B4-BE49-F238E27FC236}">
                <a16:creationId xmlns:a16="http://schemas.microsoft.com/office/drawing/2014/main" id="{6D8D957E-9AEC-15BF-DF72-0DC110FC76F9}"/>
              </a:ext>
            </a:extLst>
          </p:cNvPr>
          <p:cNvSpPr txBox="1"/>
          <p:nvPr>
            <p:custDataLst>
              <p:tags r:id="rId9"/>
            </p:custDataLst>
          </p:nvPr>
        </p:nvSpPr>
        <p:spPr>
          <a:xfrm>
            <a:off x="8865821" y="2528640"/>
            <a:ext cx="3072685" cy="116955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Poměr počtu akutních lůžek a lůžek pro následnou a dlouhodobou péči je v Libereckém kraji nevyrovnaný. Akutních lůžek je 2,4x více než lůžek pro následnou a dlouhodobou péči.</a:t>
            </a:r>
          </a:p>
        </p:txBody>
      </p:sp>
      <p:graphicFrame>
        <p:nvGraphicFramePr>
          <p:cNvPr id="24" name="Graf 14">
            <a:extLst>
              <a:ext uri="{FF2B5EF4-FFF2-40B4-BE49-F238E27FC236}">
                <a16:creationId xmlns:a16="http://schemas.microsoft.com/office/drawing/2014/main" id="{739FD0A8-89D4-7B45-7371-C71B5CF07C2F}"/>
              </a:ext>
            </a:extLst>
          </p:cNvPr>
          <p:cNvGraphicFramePr/>
          <p:nvPr>
            <p:custDataLst>
              <p:tags r:id="rId10"/>
            </p:custDataLst>
          </p:nvPr>
        </p:nvGraphicFramePr>
        <p:xfrm>
          <a:off x="253494" y="1423496"/>
          <a:ext cx="4102542" cy="4859371"/>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25" name="Graf 14">
            <a:extLst>
              <a:ext uri="{FF2B5EF4-FFF2-40B4-BE49-F238E27FC236}">
                <a16:creationId xmlns:a16="http://schemas.microsoft.com/office/drawing/2014/main" id="{2BA3FD4C-3C3B-EA82-AC61-E2187A7CF712}"/>
              </a:ext>
            </a:extLst>
          </p:cNvPr>
          <p:cNvGraphicFramePr/>
          <p:nvPr>
            <p:custDataLst>
              <p:tags r:id="rId11"/>
            </p:custDataLst>
          </p:nvPr>
        </p:nvGraphicFramePr>
        <p:xfrm>
          <a:off x="4775015" y="1358511"/>
          <a:ext cx="4102542" cy="4859371"/>
        </p:xfrm>
        <a:graphic>
          <a:graphicData uri="http://schemas.openxmlformats.org/drawingml/2006/chart">
            <c:chart xmlns:c="http://schemas.openxmlformats.org/drawingml/2006/chart" xmlns:r="http://schemas.openxmlformats.org/officeDocument/2006/relationships" r:id="rId17"/>
          </a:graphicData>
        </a:graphic>
      </p:graphicFrame>
      <p:sp>
        <p:nvSpPr>
          <p:cNvPr id="26" name="Šipka dolů 104">
            <a:extLst>
              <a:ext uri="{FF2B5EF4-FFF2-40B4-BE49-F238E27FC236}">
                <a16:creationId xmlns:a16="http://schemas.microsoft.com/office/drawing/2014/main" id="{A0A11D16-FCA2-F040-BBEF-4EFA57690244}"/>
              </a:ext>
            </a:extLst>
          </p:cNvPr>
          <p:cNvSpPr/>
          <p:nvPr>
            <p:custDataLst>
              <p:tags r:id="rId12"/>
            </p:custDataLst>
          </p:nvPr>
        </p:nvSpPr>
        <p:spPr>
          <a:xfrm>
            <a:off x="6942715" y="1315484"/>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08678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ulka 3">
            <a:extLst>
              <a:ext uri="{FF2B5EF4-FFF2-40B4-BE49-F238E27FC236}">
                <a16:creationId xmlns:a16="http://schemas.microsoft.com/office/drawing/2014/main" id="{3CC90682-3F9F-4494-AC7C-C483600E96EF}"/>
              </a:ext>
            </a:extLst>
          </p:cNvPr>
          <p:cNvGraphicFramePr>
            <a:graphicFrameLocks noGrp="1"/>
          </p:cNvGraphicFramePr>
          <p:nvPr>
            <p:extLst>
              <p:ext uri="{D42A27DB-BD31-4B8C-83A1-F6EECF244321}">
                <p14:modId xmlns:p14="http://schemas.microsoft.com/office/powerpoint/2010/main" val="1933475841"/>
              </p:ext>
            </p:extLst>
          </p:nvPr>
        </p:nvGraphicFramePr>
        <p:xfrm>
          <a:off x="156000" y="1392840"/>
          <a:ext cx="11952000" cy="4653817"/>
        </p:xfrm>
        <a:graphic>
          <a:graphicData uri="http://schemas.openxmlformats.org/drawingml/2006/table">
            <a:tbl>
              <a:tblPr firstRow="1" lastRow="1" bandRow="1">
                <a:tableStyleId>{9D7B26C5-4107-4FEC-AEDC-1716B250A1EF}</a:tableStyleId>
              </a:tblPr>
              <a:tblGrid>
                <a:gridCol w="2844000">
                  <a:extLst>
                    <a:ext uri="{9D8B030D-6E8A-4147-A177-3AD203B41FA5}">
                      <a16:colId xmlns:a16="http://schemas.microsoft.com/office/drawing/2014/main" val="2226812985"/>
                    </a:ext>
                  </a:extLst>
                </a:gridCol>
                <a:gridCol w="396000">
                  <a:extLst>
                    <a:ext uri="{9D8B030D-6E8A-4147-A177-3AD203B41FA5}">
                      <a16:colId xmlns:a16="http://schemas.microsoft.com/office/drawing/2014/main" val="3375537697"/>
                    </a:ext>
                  </a:extLst>
                </a:gridCol>
                <a:gridCol w="576000">
                  <a:extLst>
                    <a:ext uri="{9D8B030D-6E8A-4147-A177-3AD203B41FA5}">
                      <a16:colId xmlns:a16="http://schemas.microsoft.com/office/drawing/2014/main" val="2759850082"/>
                    </a:ext>
                  </a:extLst>
                </a:gridCol>
                <a:gridCol w="576000">
                  <a:extLst>
                    <a:ext uri="{9D8B030D-6E8A-4147-A177-3AD203B41FA5}">
                      <a16:colId xmlns:a16="http://schemas.microsoft.com/office/drawing/2014/main" val="2863954966"/>
                    </a:ext>
                  </a:extLst>
                </a:gridCol>
                <a:gridCol w="576000">
                  <a:extLst>
                    <a:ext uri="{9D8B030D-6E8A-4147-A177-3AD203B41FA5}">
                      <a16:colId xmlns:a16="http://schemas.microsoft.com/office/drawing/2014/main" val="2542667801"/>
                    </a:ext>
                  </a:extLst>
                </a:gridCol>
                <a:gridCol w="576000">
                  <a:extLst>
                    <a:ext uri="{9D8B030D-6E8A-4147-A177-3AD203B41FA5}">
                      <a16:colId xmlns:a16="http://schemas.microsoft.com/office/drawing/2014/main" val="3752048383"/>
                    </a:ext>
                  </a:extLst>
                </a:gridCol>
                <a:gridCol w="576000">
                  <a:extLst>
                    <a:ext uri="{9D8B030D-6E8A-4147-A177-3AD203B41FA5}">
                      <a16:colId xmlns:a16="http://schemas.microsoft.com/office/drawing/2014/main" val="344870412"/>
                    </a:ext>
                  </a:extLst>
                </a:gridCol>
                <a:gridCol w="576000">
                  <a:extLst>
                    <a:ext uri="{9D8B030D-6E8A-4147-A177-3AD203B41FA5}">
                      <a16:colId xmlns:a16="http://schemas.microsoft.com/office/drawing/2014/main" val="2712200216"/>
                    </a:ext>
                  </a:extLst>
                </a:gridCol>
                <a:gridCol w="576000">
                  <a:extLst>
                    <a:ext uri="{9D8B030D-6E8A-4147-A177-3AD203B41FA5}">
                      <a16:colId xmlns:a16="http://schemas.microsoft.com/office/drawing/2014/main" val="1253184200"/>
                    </a:ext>
                  </a:extLst>
                </a:gridCol>
                <a:gridCol w="576000">
                  <a:extLst>
                    <a:ext uri="{9D8B030D-6E8A-4147-A177-3AD203B41FA5}">
                      <a16:colId xmlns:a16="http://schemas.microsoft.com/office/drawing/2014/main" val="3633645493"/>
                    </a:ext>
                  </a:extLst>
                </a:gridCol>
                <a:gridCol w="576000">
                  <a:extLst>
                    <a:ext uri="{9D8B030D-6E8A-4147-A177-3AD203B41FA5}">
                      <a16:colId xmlns:a16="http://schemas.microsoft.com/office/drawing/2014/main" val="1850515303"/>
                    </a:ext>
                  </a:extLst>
                </a:gridCol>
                <a:gridCol w="576000">
                  <a:extLst>
                    <a:ext uri="{9D8B030D-6E8A-4147-A177-3AD203B41FA5}">
                      <a16:colId xmlns:a16="http://schemas.microsoft.com/office/drawing/2014/main" val="1630333132"/>
                    </a:ext>
                  </a:extLst>
                </a:gridCol>
                <a:gridCol w="576000">
                  <a:extLst>
                    <a:ext uri="{9D8B030D-6E8A-4147-A177-3AD203B41FA5}">
                      <a16:colId xmlns:a16="http://schemas.microsoft.com/office/drawing/2014/main" val="890170971"/>
                    </a:ext>
                  </a:extLst>
                </a:gridCol>
                <a:gridCol w="576000">
                  <a:extLst>
                    <a:ext uri="{9D8B030D-6E8A-4147-A177-3AD203B41FA5}">
                      <a16:colId xmlns:a16="http://schemas.microsoft.com/office/drawing/2014/main" val="3971263565"/>
                    </a:ext>
                  </a:extLst>
                </a:gridCol>
                <a:gridCol w="576000">
                  <a:extLst>
                    <a:ext uri="{9D8B030D-6E8A-4147-A177-3AD203B41FA5}">
                      <a16:colId xmlns:a16="http://schemas.microsoft.com/office/drawing/2014/main" val="1180028612"/>
                    </a:ext>
                  </a:extLst>
                </a:gridCol>
                <a:gridCol w="576000">
                  <a:extLst>
                    <a:ext uri="{9D8B030D-6E8A-4147-A177-3AD203B41FA5}">
                      <a16:colId xmlns:a16="http://schemas.microsoft.com/office/drawing/2014/main" val="4217705503"/>
                    </a:ext>
                  </a:extLst>
                </a:gridCol>
                <a:gridCol w="648000">
                  <a:extLst>
                    <a:ext uri="{9D8B030D-6E8A-4147-A177-3AD203B41FA5}">
                      <a16:colId xmlns:a16="http://schemas.microsoft.com/office/drawing/2014/main" val="3690593981"/>
                    </a:ext>
                  </a:extLst>
                </a:gridCol>
              </a:tblGrid>
              <a:tr h="0">
                <a:tc>
                  <a:txBody>
                    <a:bodyPr/>
                    <a:lstStyle/>
                    <a:p>
                      <a:pPr algn="l" fontAlgn="b"/>
                      <a:r>
                        <a:rPr lang="cs-CZ" sz="1200" u="none" strike="noStrike">
                          <a:effectLst/>
                          <a:latin typeface="+mn-lt"/>
                        </a:rPr>
                        <a:t>obor</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b="1" i="0" u="none" strike="noStrike">
                          <a:solidFill>
                            <a:srgbClr val="000000"/>
                          </a:solidFill>
                          <a:effectLst/>
                          <a:latin typeface="+mn-lt"/>
                        </a:rPr>
                        <a:t>ODB*</a:t>
                      </a:r>
                    </a:p>
                  </a:txBody>
                  <a:tcPr marL="4444" marR="4444" marT="4444" marB="0" anchor="ctr"/>
                </a:tc>
                <a:tc>
                  <a:txBody>
                    <a:bodyPr/>
                    <a:lstStyle/>
                    <a:p>
                      <a:pPr algn="ctr" fontAlgn="b"/>
                      <a:r>
                        <a:rPr lang="cs-CZ" sz="1200" u="none" strike="noStrike">
                          <a:effectLst/>
                          <a:latin typeface="+mn-lt"/>
                        </a:rPr>
                        <a:t>HMP</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STC</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JHC</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PLK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KVK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ULK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b="1" u="none" strike="noStrike" dirty="0">
                          <a:effectLst/>
                          <a:latin typeface="+mn-lt"/>
                        </a:rPr>
                        <a:t>LBK</a:t>
                      </a:r>
                      <a:endParaRPr lang="cs-CZ" sz="1200" b="1" i="0" u="none" strike="noStrike" dirty="0">
                        <a:solidFill>
                          <a:srgbClr val="000000"/>
                        </a:solidFill>
                        <a:effectLst/>
                        <a:latin typeface="+mn-lt"/>
                      </a:endParaRPr>
                    </a:p>
                  </a:txBody>
                  <a:tcPr marL="4444" marR="4444" marT="4444" marB="0" anchor="ctr">
                    <a:solidFill>
                      <a:srgbClr val="FFC000"/>
                    </a:solidFill>
                  </a:tcPr>
                </a:tc>
                <a:tc>
                  <a:txBody>
                    <a:bodyPr/>
                    <a:lstStyle/>
                    <a:p>
                      <a:pPr algn="ctr" fontAlgn="b"/>
                      <a:r>
                        <a:rPr lang="cs-CZ" sz="1200" b="0" u="none" strike="noStrike">
                          <a:effectLst/>
                          <a:latin typeface="+mn-lt"/>
                        </a:rPr>
                        <a:t>HKK</a:t>
                      </a:r>
                      <a:endParaRPr lang="cs-CZ" sz="1200" b="0" i="0" u="none" strike="noStrike">
                        <a:solidFill>
                          <a:srgbClr val="000000"/>
                        </a:solidFill>
                        <a:effectLst/>
                        <a:latin typeface="+mn-lt"/>
                      </a:endParaRPr>
                    </a:p>
                  </a:txBody>
                  <a:tcPr marL="4444" marR="4444" marT="4444" marB="0" anchor="ctr">
                    <a:solidFill>
                      <a:schemeClr val="bg1"/>
                    </a:solidFill>
                  </a:tcPr>
                </a:tc>
                <a:tc>
                  <a:txBody>
                    <a:bodyPr/>
                    <a:lstStyle/>
                    <a:p>
                      <a:pPr algn="ctr" fontAlgn="b"/>
                      <a:r>
                        <a:rPr lang="cs-CZ" sz="1200" u="none" strike="noStrike">
                          <a:effectLst/>
                          <a:latin typeface="+mn-lt"/>
                        </a:rPr>
                        <a:t>PAK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b="1" u="none" strike="noStrike" dirty="0">
                          <a:effectLst/>
                          <a:latin typeface="+mn-lt"/>
                        </a:rPr>
                        <a:t>VYS</a:t>
                      </a:r>
                      <a:endParaRPr lang="cs-CZ" sz="1200" b="1" i="0" u="none" strike="noStrike" dirty="0">
                        <a:solidFill>
                          <a:srgbClr val="000000"/>
                        </a:solidFill>
                        <a:effectLst/>
                        <a:latin typeface="+mn-lt"/>
                      </a:endParaRPr>
                    </a:p>
                  </a:txBody>
                  <a:tcPr marL="4444" marR="4444" marT="4444" marB="0" anchor="ctr">
                    <a:solidFill>
                      <a:schemeClr val="bg1"/>
                    </a:solidFill>
                  </a:tcPr>
                </a:tc>
                <a:tc>
                  <a:txBody>
                    <a:bodyPr/>
                    <a:lstStyle/>
                    <a:p>
                      <a:pPr algn="ctr" fontAlgn="b"/>
                      <a:r>
                        <a:rPr lang="cs-CZ" sz="1200" u="none" strike="noStrike">
                          <a:effectLst/>
                          <a:latin typeface="+mn-lt"/>
                        </a:rPr>
                        <a:t>JMK</a:t>
                      </a:r>
                      <a:endParaRPr lang="cs-CZ" sz="1200" b="1" i="0" u="none" strike="noStrike">
                        <a:solidFill>
                          <a:srgbClr val="000000"/>
                        </a:solidFill>
                        <a:effectLst/>
                        <a:latin typeface="+mn-lt"/>
                      </a:endParaRPr>
                    </a:p>
                  </a:txBody>
                  <a:tcPr marL="4444" marR="4444" marT="4444" marB="0" anchor="ctr">
                    <a:noFill/>
                  </a:tcPr>
                </a:tc>
                <a:tc>
                  <a:txBody>
                    <a:bodyPr/>
                    <a:lstStyle/>
                    <a:p>
                      <a:pPr algn="ctr" fontAlgn="b"/>
                      <a:r>
                        <a:rPr lang="cs-CZ" sz="1200" u="none" strike="noStrike">
                          <a:effectLst/>
                          <a:latin typeface="+mn-lt"/>
                        </a:rPr>
                        <a:t>OLK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ZLK</a:t>
                      </a:r>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200" u="none" strike="noStrike">
                          <a:effectLst/>
                          <a:latin typeface="+mn-lt"/>
                        </a:rPr>
                        <a:t>MSK</a:t>
                      </a:r>
                      <a:endParaRPr lang="cs-CZ" sz="1200" b="1" i="0" u="none" strike="noStrike">
                        <a:solidFill>
                          <a:srgbClr val="000000"/>
                        </a:solidFill>
                        <a:effectLst/>
                        <a:latin typeface="+mn-lt"/>
                      </a:endParaRPr>
                    </a:p>
                  </a:txBody>
                  <a:tcPr marL="4444" marR="4444" marT="4444" marB="0" anchor="ctr"/>
                </a:tc>
                <a:tc>
                  <a:txBody>
                    <a:bodyPr/>
                    <a:lstStyle/>
                    <a:p>
                      <a:pPr algn="r" fontAlgn="b"/>
                      <a:r>
                        <a:rPr lang="cs-CZ" sz="1200" b="1" i="0" u="none" strike="noStrike">
                          <a:solidFill>
                            <a:srgbClr val="000000"/>
                          </a:solidFill>
                          <a:effectLst/>
                          <a:latin typeface="+mn-lt"/>
                        </a:rPr>
                        <a:t>celkem</a:t>
                      </a:r>
                    </a:p>
                  </a:txBody>
                  <a:tcPr marL="4444" marR="4444" marT="4444" marB="0" anchor="ctr"/>
                </a:tc>
                <a:extLst>
                  <a:ext uri="{0D108BD9-81ED-4DB2-BD59-A6C34878D82A}">
                    <a16:rowId xmlns:a16="http://schemas.microsoft.com/office/drawing/2014/main" val="1727812907"/>
                  </a:ext>
                </a:extLst>
              </a:tr>
              <a:tr h="278944">
                <a:tc>
                  <a:txBody>
                    <a:bodyPr/>
                    <a:lstStyle/>
                    <a:p>
                      <a:pPr algn="l" fontAlgn="b"/>
                      <a:r>
                        <a:rPr lang="cs-CZ" sz="1200" u="none" strike="noStrike">
                          <a:effectLst/>
                          <a:latin typeface="+mn-lt"/>
                        </a:rPr>
                        <a:t>hospic</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u="none" strike="noStrike">
                          <a:effectLst/>
                          <a:latin typeface="+mn-lt"/>
                        </a:rPr>
                        <a:t>9U9</a:t>
                      </a:r>
                      <a:endParaRPr lang="cs-CZ" sz="1200" b="0"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5,4</a:t>
                      </a:r>
                    </a:p>
                  </a:txBody>
                  <a:tcPr marL="9525" marR="9525" marT="9525" marB="0" anchor="ctr"/>
                </a:tc>
                <a:tc>
                  <a:txBody>
                    <a:bodyPr/>
                    <a:lstStyle/>
                    <a:p>
                      <a:pPr algn="ctr" fontAlgn="b"/>
                      <a:r>
                        <a:rPr lang="cs-CZ" sz="1100" b="0" i="0" u="none" strike="noStrike">
                          <a:solidFill>
                            <a:srgbClr val="000000"/>
                          </a:solidFill>
                          <a:effectLst/>
                          <a:latin typeface="Aptos Narrow"/>
                        </a:rPr>
                        <a:t>2,8</a:t>
                      </a:r>
                    </a:p>
                  </a:txBody>
                  <a:tcPr marL="9525" marR="9525" marT="9525" marB="0" anchor="ctr"/>
                </a:tc>
                <a:tc>
                  <a:txBody>
                    <a:bodyPr/>
                    <a:lstStyle/>
                    <a:p>
                      <a:pPr algn="ctr" fontAlgn="b"/>
                      <a:r>
                        <a:rPr lang="cs-CZ" sz="1100" b="0" i="0" u="none" strike="noStrike">
                          <a:solidFill>
                            <a:srgbClr val="000000"/>
                          </a:solidFill>
                          <a:effectLst/>
                          <a:latin typeface="Aptos Narrow"/>
                        </a:rPr>
                        <a:t>4,9</a:t>
                      </a:r>
                    </a:p>
                  </a:txBody>
                  <a:tcPr marL="9525" marR="9525" marT="9525" marB="0" anchor="ctr"/>
                </a:tc>
                <a:tc>
                  <a:txBody>
                    <a:bodyPr/>
                    <a:lstStyle/>
                    <a:p>
                      <a:pPr algn="ctr" fontAlgn="b"/>
                      <a:r>
                        <a:rPr lang="cs-CZ" sz="1100" b="0" i="0" u="none" strike="noStrike">
                          <a:solidFill>
                            <a:srgbClr val="000000"/>
                          </a:solidFill>
                          <a:effectLst/>
                          <a:latin typeface="Aptos Narrow"/>
                        </a:rPr>
                        <a:t>4,6</a:t>
                      </a:r>
                    </a:p>
                  </a:txBody>
                  <a:tcPr marL="9525" marR="9525" marT="9525" marB="0" anchor="ctr"/>
                </a:tc>
                <a:tc>
                  <a:txBody>
                    <a:bodyPr/>
                    <a:lstStyle/>
                    <a:p>
                      <a:pPr algn="ctr" fontAlgn="b"/>
                      <a:r>
                        <a:rPr lang="cs-CZ" sz="1100" b="0" i="0" u="none" strike="noStrike">
                          <a:solidFill>
                            <a:srgbClr val="000000"/>
                          </a:solidFill>
                          <a:effectLst/>
                          <a:latin typeface="Aptos Narrow"/>
                        </a:rPr>
                        <a:t>6,8</a:t>
                      </a:r>
                    </a:p>
                  </a:txBody>
                  <a:tcPr marL="9525" marR="9525" marT="9525" marB="0" anchor="ctr"/>
                </a:tc>
                <a:tc>
                  <a:txBody>
                    <a:bodyPr/>
                    <a:lstStyle/>
                    <a:p>
                      <a:pPr algn="ctr" fontAlgn="b"/>
                      <a:r>
                        <a:rPr lang="cs-CZ" sz="1100" b="0" i="0" u="none" strike="noStrike">
                          <a:solidFill>
                            <a:srgbClr val="000000"/>
                          </a:solidFill>
                          <a:effectLst/>
                          <a:latin typeface="Aptos Narrow"/>
                        </a:rPr>
                        <a:t>6,1</a:t>
                      </a:r>
                    </a:p>
                  </a:txBody>
                  <a:tcPr marL="9525" marR="9525" marT="9525" marB="0" anchor="ctr"/>
                </a:tc>
                <a:tc>
                  <a:txBody>
                    <a:bodyPr/>
                    <a:lstStyle/>
                    <a:p>
                      <a:pPr algn="ctr" fontAlgn="b"/>
                      <a:r>
                        <a:rPr lang="cs-CZ" sz="1100" b="1" i="0" u="none" strike="noStrike" dirty="0">
                          <a:solidFill>
                            <a:srgbClr val="000000"/>
                          </a:solidFill>
                          <a:effectLst/>
                          <a:latin typeface="Aptos Narrow"/>
                        </a:rPr>
                        <a:t>6,2</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5,4</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Aptos Narrow"/>
                        </a:rPr>
                        <a:t>8,9</a:t>
                      </a:r>
                    </a:p>
                  </a:txBody>
                  <a:tcPr marL="9525" marR="9525" marT="9525" marB="0" anchor="ctr"/>
                </a:tc>
                <a:tc>
                  <a:txBody>
                    <a:bodyPr/>
                    <a:lstStyle/>
                    <a:p>
                      <a:pPr algn="ctr" fontAlgn="b"/>
                      <a:r>
                        <a:rPr lang="cs-CZ" sz="1100" b="0" i="0" u="none" strike="noStrike" dirty="0">
                          <a:solidFill>
                            <a:srgbClr val="000000"/>
                          </a:solidFill>
                          <a:effectLst/>
                          <a:latin typeface="Aptos Narrow"/>
                        </a:rPr>
                        <a:t>6,8</a:t>
                      </a:r>
                    </a:p>
                  </a:txBody>
                  <a:tcPr marL="9525" marR="9525" marT="9525" marB="0" anchor="ctr">
                    <a:solidFill>
                      <a:srgbClr val="D0CECE"/>
                    </a:solidFill>
                  </a:tcPr>
                </a:tc>
                <a:tc>
                  <a:txBody>
                    <a:bodyPr/>
                    <a:lstStyle/>
                    <a:p>
                      <a:pPr algn="ctr" fontAlgn="b"/>
                      <a:r>
                        <a:rPr lang="cs-CZ" sz="1100" b="0" i="0" u="none" strike="noStrike">
                          <a:solidFill>
                            <a:srgbClr val="000000"/>
                          </a:solidFill>
                          <a:effectLst/>
                          <a:latin typeface="Aptos Narrow"/>
                        </a:rPr>
                        <a:t>5,5</a:t>
                      </a:r>
                    </a:p>
                  </a:txBody>
                  <a:tcPr marL="9525" marR="9525" marT="9525" marB="0" anchor="ctr">
                    <a:solidFill>
                      <a:schemeClr val="bg2">
                        <a:lumMod val="90000"/>
                      </a:schemeClr>
                    </a:solidFill>
                  </a:tcPr>
                </a:tc>
                <a:tc>
                  <a:txBody>
                    <a:bodyPr/>
                    <a:lstStyle/>
                    <a:p>
                      <a:pPr algn="ctr" fontAlgn="b"/>
                      <a:r>
                        <a:rPr lang="cs-CZ" sz="1100" b="0" i="0" u="none" strike="noStrike">
                          <a:solidFill>
                            <a:srgbClr val="000000"/>
                          </a:solidFill>
                          <a:effectLst/>
                          <a:latin typeface="Aptos Narrow"/>
                        </a:rPr>
                        <a:t>4,8</a:t>
                      </a:r>
                    </a:p>
                  </a:txBody>
                  <a:tcPr marL="9525" marR="9525" marT="9525" marB="0" anchor="ctr"/>
                </a:tc>
                <a:tc>
                  <a:txBody>
                    <a:bodyPr/>
                    <a:lstStyle/>
                    <a:p>
                      <a:pPr algn="ctr" fontAlgn="b"/>
                      <a:r>
                        <a:rPr lang="cs-CZ" sz="1100" b="0" i="0" u="none" strike="noStrike">
                          <a:solidFill>
                            <a:srgbClr val="000000"/>
                          </a:solidFill>
                          <a:effectLst/>
                          <a:latin typeface="Aptos Narrow"/>
                        </a:rPr>
                        <a:t>5,0</a:t>
                      </a:r>
                    </a:p>
                  </a:txBody>
                  <a:tcPr marL="9525" marR="9525" marT="9525" marB="0" anchor="ctr"/>
                </a:tc>
                <a:tc>
                  <a:txBody>
                    <a:bodyPr/>
                    <a:lstStyle/>
                    <a:p>
                      <a:pPr algn="ctr" fontAlgn="b"/>
                      <a:r>
                        <a:rPr lang="cs-CZ" sz="1100" b="0" i="0" u="none" strike="noStrike">
                          <a:solidFill>
                            <a:srgbClr val="000000"/>
                          </a:solidFill>
                          <a:effectLst/>
                          <a:latin typeface="Aptos Narrow"/>
                        </a:rPr>
                        <a:t>4,8</a:t>
                      </a:r>
                    </a:p>
                  </a:txBody>
                  <a:tcPr marL="9525" marR="9525" marT="9525" marB="0" anchor="ctr"/>
                </a:tc>
                <a:tc>
                  <a:txBody>
                    <a:bodyPr/>
                    <a:lstStyle/>
                    <a:p>
                      <a:pPr algn="r" fontAlgn="b"/>
                      <a:r>
                        <a:rPr lang="cs-CZ" sz="1200" b="1" u="none" strike="noStrike">
                          <a:effectLst/>
                          <a:latin typeface="+mn-lt"/>
                        </a:rPr>
                        <a:t>5,2</a:t>
                      </a:r>
                      <a:endParaRPr lang="cs-CZ" sz="1200" b="1" i="0" u="none" strike="noStrike">
                        <a:solidFill>
                          <a:srgbClr val="000000"/>
                        </a:solidFill>
                        <a:effectLst/>
                        <a:latin typeface="+mn-lt"/>
                      </a:endParaRPr>
                    </a:p>
                  </a:txBody>
                  <a:tcPr marL="4444" marR="4444" marT="4444" marB="0" anchor="ctr"/>
                </a:tc>
                <a:extLst>
                  <a:ext uri="{0D108BD9-81ED-4DB2-BD59-A6C34878D82A}">
                    <a16:rowId xmlns:a16="http://schemas.microsoft.com/office/drawing/2014/main" val="3084181375"/>
                  </a:ext>
                </a:extLst>
              </a:tr>
              <a:tr h="278944">
                <a:tc>
                  <a:txBody>
                    <a:bodyPr/>
                    <a:lstStyle/>
                    <a:p>
                      <a:pPr algn="l" fontAlgn="b"/>
                      <a:r>
                        <a:rPr lang="cs-CZ" sz="1200" u="none" strike="noStrike">
                          <a:effectLst/>
                          <a:latin typeface="+mn-lt"/>
                        </a:rPr>
                        <a:t>rehabilitační a fyzikální medicína</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u="none" strike="noStrike">
                          <a:effectLst/>
                          <a:latin typeface="+mn-lt"/>
                        </a:rPr>
                        <a:t>2S1</a:t>
                      </a:r>
                      <a:endParaRPr lang="cs-CZ" sz="1200" b="0"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2,7</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1" i="0" u="none" strike="noStrike" dirty="0">
                          <a:solidFill>
                            <a:srgbClr val="000000"/>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rgbClr val="000000"/>
                          </a:solidFill>
                          <a:effectLst/>
                          <a:latin typeface="Aptos Narrow"/>
                        </a:rPr>
                        <a:t>4,5</a:t>
                      </a:r>
                    </a:p>
                  </a:txBody>
                  <a:tcPr marL="9525" marR="9525" marT="9525" marB="0" anchor="ctr"/>
                </a:tc>
                <a:tc>
                  <a:txBody>
                    <a:bodyPr/>
                    <a:lstStyle/>
                    <a:p>
                      <a:pPr algn="ctr" fontAlgn="b"/>
                      <a:r>
                        <a:rPr lang="cs-CZ" sz="1100" b="0" i="0" u="none" strike="noStrike" dirty="0">
                          <a:solidFill>
                            <a:srgbClr val="000000"/>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dirty="0">
                          <a:solidFill>
                            <a:srgbClr val="000000"/>
                          </a:solidFill>
                          <a:effectLst/>
                          <a:latin typeface="Aptos Narrow"/>
                        </a:rPr>
                        <a:t>0,0</a:t>
                      </a:r>
                    </a:p>
                  </a:txBody>
                  <a:tcPr marL="9525" marR="9525" marT="9525" marB="0" anchor="ctr">
                    <a:noFill/>
                  </a:tcP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2,5</a:t>
                      </a:r>
                    </a:p>
                  </a:txBody>
                  <a:tcPr marL="9525" marR="9525" marT="9525" marB="0" anchor="ctr"/>
                </a:tc>
                <a:tc>
                  <a:txBody>
                    <a:bodyPr/>
                    <a:lstStyle/>
                    <a:p>
                      <a:pPr algn="r" fontAlgn="b"/>
                      <a:r>
                        <a:rPr lang="cs-CZ" sz="1200" b="1" u="none" strike="noStrike">
                          <a:effectLst/>
                          <a:latin typeface="+mn-lt"/>
                        </a:rPr>
                        <a:t>0,9 </a:t>
                      </a:r>
                      <a:endParaRPr lang="cs-CZ" sz="1200" b="1" i="0" u="none" strike="noStrike">
                        <a:solidFill>
                          <a:srgbClr val="000000"/>
                        </a:solidFill>
                        <a:effectLst/>
                        <a:latin typeface="+mn-lt"/>
                      </a:endParaRPr>
                    </a:p>
                  </a:txBody>
                  <a:tcPr marL="4444" marR="4444" marT="4444" marB="0" anchor="ctr"/>
                </a:tc>
                <a:extLst>
                  <a:ext uri="{0D108BD9-81ED-4DB2-BD59-A6C34878D82A}">
                    <a16:rowId xmlns:a16="http://schemas.microsoft.com/office/drawing/2014/main" val="3976372543"/>
                  </a:ext>
                </a:extLst>
              </a:tr>
              <a:tr h="282333">
                <a:tc>
                  <a:txBody>
                    <a:bodyPr/>
                    <a:lstStyle/>
                    <a:p>
                      <a:pPr algn="l" fontAlgn="b"/>
                      <a:r>
                        <a:rPr lang="cs-CZ" sz="1200" u="none" strike="noStrike">
                          <a:effectLst/>
                          <a:latin typeface="+mn-lt"/>
                        </a:rPr>
                        <a:t>ošetřovatelská lůžka</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b="0" i="0" u="none" strike="noStrike">
                          <a:solidFill>
                            <a:srgbClr val="000000"/>
                          </a:solidFill>
                          <a:effectLst/>
                          <a:latin typeface="+mn-lt"/>
                        </a:rPr>
                        <a:t>9_9</a:t>
                      </a:r>
                    </a:p>
                  </a:txBody>
                  <a:tcPr marL="6350" marR="6350" marT="6350" marB="0" anchor="ctr"/>
                </a:tc>
                <a:tc>
                  <a:txBody>
                    <a:bodyPr/>
                    <a:lstStyle/>
                    <a:p>
                      <a:pPr algn="ctr" fontAlgn="b"/>
                      <a:r>
                        <a:rPr lang="cs-CZ" sz="1100" b="0" i="0" u="none" strike="noStrike">
                          <a:solidFill>
                            <a:srgbClr val="000000"/>
                          </a:solidFill>
                          <a:effectLst/>
                          <a:latin typeface="Aptos Narrow"/>
                        </a:rPr>
                        <a:t>27,1</a:t>
                      </a:r>
                    </a:p>
                  </a:txBody>
                  <a:tcPr marL="9525" marR="9525" marT="9525" marB="0" anchor="ctr"/>
                </a:tc>
                <a:tc>
                  <a:txBody>
                    <a:bodyPr/>
                    <a:lstStyle/>
                    <a:p>
                      <a:pPr algn="ctr" fontAlgn="b"/>
                      <a:r>
                        <a:rPr lang="cs-CZ" sz="1100" b="0" i="0" u="none" strike="noStrike">
                          <a:solidFill>
                            <a:srgbClr val="000000"/>
                          </a:solidFill>
                          <a:effectLst/>
                          <a:latin typeface="Aptos Narrow"/>
                        </a:rPr>
                        <a:t>67,4</a:t>
                      </a:r>
                    </a:p>
                  </a:txBody>
                  <a:tcPr marL="9525" marR="9525" marT="9525" marB="0" anchor="ctr"/>
                </a:tc>
                <a:tc>
                  <a:txBody>
                    <a:bodyPr/>
                    <a:lstStyle/>
                    <a:p>
                      <a:pPr algn="ctr" fontAlgn="b"/>
                      <a:r>
                        <a:rPr lang="cs-CZ" sz="1100" b="0" i="0" u="none" strike="noStrike">
                          <a:solidFill>
                            <a:srgbClr val="000000"/>
                          </a:solidFill>
                          <a:effectLst/>
                          <a:latin typeface="Aptos Narrow"/>
                        </a:rPr>
                        <a:t>0,0</a:t>
                      </a:r>
                    </a:p>
                  </a:txBody>
                  <a:tcPr marL="9525" marR="9525" marT="9525" marB="0" anchor="ctr"/>
                </a:tc>
                <a:tc>
                  <a:txBody>
                    <a:bodyPr/>
                    <a:lstStyle/>
                    <a:p>
                      <a:pPr algn="ctr" fontAlgn="b"/>
                      <a:r>
                        <a:rPr lang="cs-CZ" sz="1100" b="0" i="0" u="none" strike="noStrike">
                          <a:solidFill>
                            <a:srgbClr val="000000"/>
                          </a:solidFill>
                          <a:effectLst/>
                          <a:latin typeface="Aptos Narrow"/>
                        </a:rPr>
                        <a:t>9,8</a:t>
                      </a:r>
                    </a:p>
                  </a:txBody>
                  <a:tcPr marL="9525" marR="9525" marT="9525" marB="0" anchor="ctr"/>
                </a:tc>
                <a:tc>
                  <a:txBody>
                    <a:bodyPr/>
                    <a:lstStyle/>
                    <a:p>
                      <a:pPr algn="ctr" fontAlgn="b"/>
                      <a:r>
                        <a:rPr lang="cs-CZ" sz="1100" b="0" i="0" u="none" strike="noStrike">
                          <a:solidFill>
                            <a:srgbClr val="000000"/>
                          </a:solidFill>
                          <a:effectLst/>
                          <a:latin typeface="Aptos Narrow"/>
                        </a:rPr>
                        <a:t>91,1</a:t>
                      </a:r>
                    </a:p>
                  </a:txBody>
                  <a:tcPr marL="9525" marR="9525" marT="9525" marB="0" anchor="ctr"/>
                </a:tc>
                <a:tc>
                  <a:txBody>
                    <a:bodyPr/>
                    <a:lstStyle/>
                    <a:p>
                      <a:pPr algn="ctr" fontAlgn="b"/>
                      <a:r>
                        <a:rPr lang="cs-CZ" sz="1100" b="0" i="0" u="none" strike="noStrike">
                          <a:solidFill>
                            <a:srgbClr val="000000"/>
                          </a:solidFill>
                          <a:effectLst/>
                          <a:latin typeface="Aptos Narrow"/>
                        </a:rPr>
                        <a:t>19,4</a:t>
                      </a:r>
                    </a:p>
                  </a:txBody>
                  <a:tcPr marL="9525" marR="9525" marT="9525" marB="0" anchor="ctr"/>
                </a:tc>
                <a:tc>
                  <a:txBody>
                    <a:bodyPr/>
                    <a:lstStyle/>
                    <a:p>
                      <a:pPr algn="ctr" fontAlgn="b"/>
                      <a:r>
                        <a:rPr lang="cs-CZ" sz="1100" b="1" i="0" u="none" strike="noStrike" dirty="0">
                          <a:solidFill>
                            <a:srgbClr val="000000"/>
                          </a:solidFill>
                          <a:effectLst/>
                          <a:latin typeface="Aptos Narrow"/>
                        </a:rPr>
                        <a:t>7,8</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95,7</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Aptos Narrow"/>
                        </a:rPr>
                        <a:t>19,8</a:t>
                      </a:r>
                    </a:p>
                  </a:txBody>
                  <a:tcPr marL="9525" marR="9525" marT="9525" marB="0" anchor="ctr"/>
                </a:tc>
                <a:tc>
                  <a:txBody>
                    <a:bodyPr/>
                    <a:lstStyle/>
                    <a:p>
                      <a:pPr algn="ctr" fontAlgn="b"/>
                      <a:r>
                        <a:rPr lang="cs-CZ" sz="1100" b="0" i="0" u="none" strike="noStrike" dirty="0">
                          <a:solidFill>
                            <a:srgbClr val="000000"/>
                          </a:solidFill>
                          <a:effectLst/>
                          <a:latin typeface="Aptos Narrow"/>
                        </a:rPr>
                        <a:t>12,6</a:t>
                      </a:r>
                    </a:p>
                  </a:txBody>
                  <a:tcPr marL="9525" marR="9525" marT="9525" marB="0" anchor="ctr">
                    <a:solidFill>
                      <a:srgbClr val="D0CECE"/>
                    </a:solidFill>
                  </a:tcPr>
                </a:tc>
                <a:tc>
                  <a:txBody>
                    <a:bodyPr/>
                    <a:lstStyle/>
                    <a:p>
                      <a:pPr algn="ctr" fontAlgn="b"/>
                      <a:r>
                        <a:rPr lang="cs-CZ" sz="1100" b="0" i="0" u="none" strike="noStrike">
                          <a:solidFill>
                            <a:srgbClr val="000000"/>
                          </a:solidFill>
                          <a:effectLst/>
                          <a:latin typeface="Aptos Narrow"/>
                        </a:rPr>
                        <a:t>29,6</a:t>
                      </a:r>
                    </a:p>
                  </a:txBody>
                  <a:tcPr marL="9525" marR="9525" marT="9525" marB="0" anchor="ctr">
                    <a:solidFill>
                      <a:schemeClr val="bg2">
                        <a:lumMod val="90000"/>
                      </a:schemeClr>
                    </a:solidFill>
                  </a:tcPr>
                </a:tc>
                <a:tc>
                  <a:txBody>
                    <a:bodyPr/>
                    <a:lstStyle/>
                    <a:p>
                      <a:pPr algn="ctr" fontAlgn="b"/>
                      <a:r>
                        <a:rPr lang="cs-CZ" sz="1100" b="0" i="0" u="none" strike="noStrike">
                          <a:solidFill>
                            <a:srgbClr val="000000"/>
                          </a:solidFill>
                          <a:effectLst/>
                          <a:latin typeface="Aptos Narrow"/>
                        </a:rPr>
                        <a:t>33,6</a:t>
                      </a:r>
                    </a:p>
                  </a:txBody>
                  <a:tcPr marL="9525" marR="9525" marT="9525" marB="0" anchor="ctr"/>
                </a:tc>
                <a:tc>
                  <a:txBody>
                    <a:bodyPr/>
                    <a:lstStyle/>
                    <a:p>
                      <a:pPr algn="ctr" fontAlgn="b"/>
                      <a:r>
                        <a:rPr lang="cs-CZ" sz="1100" b="0" i="0" u="none" strike="noStrike">
                          <a:solidFill>
                            <a:srgbClr val="000000"/>
                          </a:solidFill>
                          <a:effectLst/>
                          <a:latin typeface="Aptos Narrow"/>
                        </a:rPr>
                        <a:t>13,6</a:t>
                      </a:r>
                    </a:p>
                  </a:txBody>
                  <a:tcPr marL="9525" marR="9525" marT="9525" marB="0" anchor="ctr"/>
                </a:tc>
                <a:tc>
                  <a:txBody>
                    <a:bodyPr/>
                    <a:lstStyle/>
                    <a:p>
                      <a:pPr algn="ctr" fontAlgn="b"/>
                      <a:r>
                        <a:rPr lang="cs-CZ" sz="1100" b="0" i="0" u="none" strike="noStrike">
                          <a:solidFill>
                            <a:srgbClr val="000000"/>
                          </a:solidFill>
                          <a:effectLst/>
                          <a:latin typeface="Aptos Narrow"/>
                        </a:rPr>
                        <a:t>57,8</a:t>
                      </a:r>
                    </a:p>
                  </a:txBody>
                  <a:tcPr marL="9525" marR="9525" marT="9525" marB="0" anchor="ctr"/>
                </a:tc>
                <a:tc>
                  <a:txBody>
                    <a:bodyPr/>
                    <a:lstStyle/>
                    <a:p>
                      <a:pPr algn="r" fontAlgn="b"/>
                      <a:r>
                        <a:rPr lang="cs-CZ" sz="1200" b="1" i="0" u="none" strike="noStrike">
                          <a:solidFill>
                            <a:srgbClr val="000000"/>
                          </a:solidFill>
                          <a:effectLst/>
                          <a:latin typeface="+mn-lt"/>
                        </a:rPr>
                        <a:t>36,0 </a:t>
                      </a:r>
                    </a:p>
                  </a:txBody>
                  <a:tcPr marL="6350" marR="6350" marT="6350" marB="0" anchor="ctr"/>
                </a:tc>
                <a:extLst>
                  <a:ext uri="{0D108BD9-81ED-4DB2-BD59-A6C34878D82A}">
                    <a16:rowId xmlns:a16="http://schemas.microsoft.com/office/drawing/2014/main" val="110082822"/>
                  </a:ext>
                </a:extLst>
              </a:tr>
              <a:tr h="278944">
                <a:tc>
                  <a:txBody>
                    <a:bodyPr/>
                    <a:lstStyle/>
                    <a:p>
                      <a:pPr algn="l" fontAlgn="b"/>
                      <a:r>
                        <a:rPr lang="cs-CZ" sz="1200" u="none" strike="noStrike">
                          <a:effectLst/>
                          <a:latin typeface="+mn-lt"/>
                        </a:rPr>
                        <a:t>následná péče v LDN</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u="none" strike="noStrike">
                          <a:effectLst/>
                          <a:latin typeface="+mn-lt"/>
                        </a:rPr>
                        <a:t>9U7</a:t>
                      </a:r>
                      <a:endParaRPr lang="cs-CZ" sz="1200" b="0"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91,4</a:t>
                      </a:r>
                    </a:p>
                  </a:txBody>
                  <a:tcPr marL="9525" marR="9525" marT="9525" marB="0" anchor="ctr"/>
                </a:tc>
                <a:tc>
                  <a:txBody>
                    <a:bodyPr/>
                    <a:lstStyle/>
                    <a:p>
                      <a:pPr algn="ctr" fontAlgn="b"/>
                      <a:r>
                        <a:rPr lang="cs-CZ" sz="1100" b="0" i="0" u="none" strike="noStrike">
                          <a:solidFill>
                            <a:srgbClr val="000000"/>
                          </a:solidFill>
                          <a:effectLst/>
                          <a:latin typeface="Aptos Narrow"/>
                        </a:rPr>
                        <a:t>79,3</a:t>
                      </a:r>
                    </a:p>
                  </a:txBody>
                  <a:tcPr marL="9525" marR="9525" marT="9525" marB="0" anchor="ctr"/>
                </a:tc>
                <a:tc>
                  <a:txBody>
                    <a:bodyPr/>
                    <a:lstStyle/>
                    <a:p>
                      <a:pPr algn="ctr" fontAlgn="b"/>
                      <a:r>
                        <a:rPr lang="cs-CZ" sz="1100" b="0" i="0" u="none" strike="noStrike">
                          <a:solidFill>
                            <a:srgbClr val="000000"/>
                          </a:solidFill>
                          <a:effectLst/>
                          <a:latin typeface="Aptos Narrow"/>
                        </a:rPr>
                        <a:t>102,9</a:t>
                      </a:r>
                    </a:p>
                  </a:txBody>
                  <a:tcPr marL="9525" marR="9525" marT="9525" marB="0" anchor="ctr"/>
                </a:tc>
                <a:tc>
                  <a:txBody>
                    <a:bodyPr/>
                    <a:lstStyle/>
                    <a:p>
                      <a:pPr algn="ctr" fontAlgn="b"/>
                      <a:r>
                        <a:rPr lang="cs-CZ" sz="1100" b="0" i="0" u="none" strike="noStrike">
                          <a:solidFill>
                            <a:srgbClr val="000000"/>
                          </a:solidFill>
                          <a:effectLst/>
                          <a:latin typeface="Aptos Narrow"/>
                        </a:rPr>
                        <a:t>114,2</a:t>
                      </a:r>
                    </a:p>
                  </a:txBody>
                  <a:tcPr marL="9525" marR="9525" marT="9525" marB="0" anchor="ctr"/>
                </a:tc>
                <a:tc>
                  <a:txBody>
                    <a:bodyPr/>
                    <a:lstStyle/>
                    <a:p>
                      <a:pPr algn="ctr" fontAlgn="b"/>
                      <a:r>
                        <a:rPr lang="cs-CZ" sz="1100" b="0" i="0" u="none" strike="noStrike">
                          <a:solidFill>
                            <a:srgbClr val="000000"/>
                          </a:solidFill>
                          <a:effectLst/>
                          <a:latin typeface="Aptos Narrow"/>
                        </a:rPr>
                        <a:t>107,8</a:t>
                      </a:r>
                    </a:p>
                  </a:txBody>
                  <a:tcPr marL="9525" marR="9525" marT="9525" marB="0" anchor="ctr"/>
                </a:tc>
                <a:tc>
                  <a:txBody>
                    <a:bodyPr/>
                    <a:lstStyle/>
                    <a:p>
                      <a:pPr algn="ctr" fontAlgn="b"/>
                      <a:r>
                        <a:rPr lang="cs-CZ" sz="1100" b="0" i="0" u="none" strike="noStrike">
                          <a:solidFill>
                            <a:srgbClr val="000000"/>
                          </a:solidFill>
                          <a:effectLst/>
                          <a:latin typeface="Aptos Narrow"/>
                        </a:rPr>
                        <a:t>138,2</a:t>
                      </a:r>
                    </a:p>
                  </a:txBody>
                  <a:tcPr marL="9525" marR="9525" marT="9525" marB="0" anchor="ctr"/>
                </a:tc>
                <a:tc>
                  <a:txBody>
                    <a:bodyPr/>
                    <a:lstStyle/>
                    <a:p>
                      <a:pPr algn="ctr" fontAlgn="b"/>
                      <a:r>
                        <a:rPr lang="cs-CZ" sz="1100" b="1" i="0" u="none" strike="noStrike" dirty="0">
                          <a:solidFill>
                            <a:srgbClr val="000000"/>
                          </a:solidFill>
                          <a:effectLst/>
                          <a:latin typeface="Aptos Narrow"/>
                        </a:rPr>
                        <a:t>112,8</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80,2</a:t>
                      </a:r>
                    </a:p>
                  </a:txBody>
                  <a:tcPr marL="9525" marR="9525" marT="9525" marB="0" anchor="ctr">
                    <a:solidFill>
                      <a:schemeClr val="bg1"/>
                    </a:solidFill>
                  </a:tcPr>
                </a:tc>
                <a:tc>
                  <a:txBody>
                    <a:bodyPr/>
                    <a:lstStyle/>
                    <a:p>
                      <a:pPr algn="ctr" fontAlgn="b"/>
                      <a:r>
                        <a:rPr lang="cs-CZ" sz="1100" b="0" i="0" u="none" strike="noStrike">
                          <a:solidFill>
                            <a:srgbClr val="000000"/>
                          </a:solidFill>
                          <a:effectLst/>
                          <a:latin typeface="Aptos Narrow"/>
                        </a:rPr>
                        <a:t>142,1</a:t>
                      </a:r>
                    </a:p>
                  </a:txBody>
                  <a:tcPr marL="9525" marR="9525" marT="9525" marB="0" anchor="ctr"/>
                </a:tc>
                <a:tc>
                  <a:txBody>
                    <a:bodyPr/>
                    <a:lstStyle/>
                    <a:p>
                      <a:pPr algn="ctr" fontAlgn="b"/>
                      <a:r>
                        <a:rPr lang="cs-CZ" sz="1100" b="0" i="0" u="none" strike="noStrike" dirty="0">
                          <a:solidFill>
                            <a:srgbClr val="000000"/>
                          </a:solidFill>
                          <a:effectLst/>
                          <a:latin typeface="Aptos Narrow"/>
                        </a:rPr>
                        <a:t>131,9</a:t>
                      </a:r>
                    </a:p>
                  </a:txBody>
                  <a:tcPr marL="9525" marR="9525" marT="9525" marB="0" anchor="ctr">
                    <a:solidFill>
                      <a:schemeClr val="bg1"/>
                    </a:solidFill>
                  </a:tcPr>
                </a:tc>
                <a:tc>
                  <a:txBody>
                    <a:bodyPr/>
                    <a:lstStyle/>
                    <a:p>
                      <a:pPr algn="ctr" fontAlgn="b"/>
                      <a:r>
                        <a:rPr lang="cs-CZ" sz="1100" b="0" i="0" u="none" strike="noStrike">
                          <a:solidFill>
                            <a:srgbClr val="000000"/>
                          </a:solidFill>
                          <a:effectLst/>
                          <a:latin typeface="Aptos Narrow"/>
                        </a:rPr>
                        <a:t>91,9</a:t>
                      </a:r>
                    </a:p>
                  </a:txBody>
                  <a:tcPr marL="9525" marR="9525" marT="9525" marB="0" anchor="ctr">
                    <a:noFill/>
                  </a:tcPr>
                </a:tc>
                <a:tc>
                  <a:txBody>
                    <a:bodyPr/>
                    <a:lstStyle/>
                    <a:p>
                      <a:pPr algn="ctr" fontAlgn="b"/>
                      <a:r>
                        <a:rPr lang="cs-CZ" sz="1100" b="0" i="0" u="none" strike="noStrike">
                          <a:solidFill>
                            <a:srgbClr val="000000"/>
                          </a:solidFill>
                          <a:effectLst/>
                          <a:latin typeface="Aptos Narrow"/>
                        </a:rPr>
                        <a:t>92,3</a:t>
                      </a:r>
                    </a:p>
                  </a:txBody>
                  <a:tcPr marL="9525" marR="9525" marT="9525" marB="0" anchor="ctr"/>
                </a:tc>
                <a:tc>
                  <a:txBody>
                    <a:bodyPr/>
                    <a:lstStyle/>
                    <a:p>
                      <a:pPr algn="ctr" fontAlgn="b"/>
                      <a:r>
                        <a:rPr lang="cs-CZ" sz="1100" b="0" i="0" u="none" strike="noStrike">
                          <a:solidFill>
                            <a:srgbClr val="000000"/>
                          </a:solidFill>
                          <a:effectLst/>
                          <a:latin typeface="Aptos Narrow"/>
                        </a:rPr>
                        <a:t>107,4</a:t>
                      </a:r>
                    </a:p>
                  </a:txBody>
                  <a:tcPr marL="9525" marR="9525" marT="9525" marB="0" anchor="ctr"/>
                </a:tc>
                <a:tc>
                  <a:txBody>
                    <a:bodyPr/>
                    <a:lstStyle/>
                    <a:p>
                      <a:pPr algn="ctr" fontAlgn="b"/>
                      <a:r>
                        <a:rPr lang="cs-CZ" sz="1100" b="0" i="0" u="none" strike="noStrike">
                          <a:solidFill>
                            <a:srgbClr val="000000"/>
                          </a:solidFill>
                          <a:effectLst/>
                          <a:latin typeface="Aptos Narrow"/>
                        </a:rPr>
                        <a:t>90,1</a:t>
                      </a:r>
                    </a:p>
                  </a:txBody>
                  <a:tcPr marL="9525" marR="9525" marT="9525" marB="0" anchor="ctr"/>
                </a:tc>
                <a:tc>
                  <a:txBody>
                    <a:bodyPr/>
                    <a:lstStyle/>
                    <a:p>
                      <a:pPr algn="r" fontAlgn="b"/>
                      <a:r>
                        <a:rPr lang="cs-CZ" sz="1200" b="1" u="none" strike="noStrike">
                          <a:effectLst/>
                          <a:latin typeface="+mn-lt"/>
                        </a:rPr>
                        <a:t>101,2 </a:t>
                      </a:r>
                      <a:endParaRPr lang="cs-CZ" sz="1200" b="1" i="0" u="none" strike="noStrike">
                        <a:solidFill>
                          <a:srgbClr val="000000"/>
                        </a:solidFill>
                        <a:effectLst/>
                        <a:latin typeface="+mn-lt"/>
                      </a:endParaRPr>
                    </a:p>
                  </a:txBody>
                  <a:tcPr marL="4444" marR="4444" marT="4444" marB="0" anchor="ctr"/>
                </a:tc>
                <a:extLst>
                  <a:ext uri="{0D108BD9-81ED-4DB2-BD59-A6C34878D82A}">
                    <a16:rowId xmlns:a16="http://schemas.microsoft.com/office/drawing/2014/main" val="1504120420"/>
                  </a:ext>
                </a:extLst>
              </a:tr>
              <a:tr h="278944">
                <a:tc>
                  <a:txBody>
                    <a:bodyPr/>
                    <a:lstStyle/>
                    <a:p>
                      <a:pPr algn="l" fontAlgn="b"/>
                      <a:r>
                        <a:rPr lang="cs-CZ" sz="1200" u="none" strike="noStrike">
                          <a:effectLst/>
                          <a:latin typeface="+mn-lt"/>
                        </a:rPr>
                        <a:t>následná intenzivní péče</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u="none" strike="noStrike">
                          <a:effectLst/>
                          <a:latin typeface="+mn-lt"/>
                        </a:rPr>
                        <a:t>7D8</a:t>
                      </a:r>
                      <a:endParaRPr lang="cs-CZ" sz="1200" b="0"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6,9</a:t>
                      </a:r>
                    </a:p>
                  </a:txBody>
                  <a:tcPr marL="9525" marR="9525" marT="9525" marB="0" anchor="ctr"/>
                </a:tc>
                <a:tc>
                  <a:txBody>
                    <a:bodyPr/>
                    <a:lstStyle/>
                    <a:p>
                      <a:pPr algn="ctr" fontAlgn="b"/>
                      <a:r>
                        <a:rPr lang="cs-CZ" sz="1100" b="0" i="0" u="none" strike="noStrike">
                          <a:solidFill>
                            <a:srgbClr val="000000"/>
                          </a:solidFill>
                          <a:effectLst/>
                          <a:latin typeface="Aptos Narrow"/>
                        </a:rPr>
                        <a:t>7,6</a:t>
                      </a:r>
                    </a:p>
                  </a:txBody>
                  <a:tcPr marL="9525" marR="9525" marT="9525" marB="0" anchor="ctr"/>
                </a:tc>
                <a:tc>
                  <a:txBody>
                    <a:bodyPr/>
                    <a:lstStyle/>
                    <a:p>
                      <a:pPr algn="ctr" fontAlgn="b"/>
                      <a:r>
                        <a:rPr lang="cs-CZ" sz="1100" b="0" i="0" u="none" strike="noStrike">
                          <a:solidFill>
                            <a:srgbClr val="000000"/>
                          </a:solidFill>
                          <a:effectLst/>
                          <a:latin typeface="Aptos Narrow"/>
                        </a:rPr>
                        <a:t>1,2</a:t>
                      </a:r>
                    </a:p>
                  </a:txBody>
                  <a:tcPr marL="9525" marR="9525" marT="9525" marB="0" anchor="ctr"/>
                </a:tc>
                <a:tc>
                  <a:txBody>
                    <a:bodyPr/>
                    <a:lstStyle/>
                    <a:p>
                      <a:pPr algn="ctr" fontAlgn="b"/>
                      <a:r>
                        <a:rPr lang="cs-CZ" sz="1100" b="0" i="0" u="none" strike="noStrike">
                          <a:solidFill>
                            <a:srgbClr val="000000"/>
                          </a:solidFill>
                          <a:effectLst/>
                          <a:latin typeface="Aptos Narrow"/>
                        </a:rPr>
                        <a:t>4,1</a:t>
                      </a:r>
                    </a:p>
                  </a:txBody>
                  <a:tcPr marL="9525" marR="9525" marT="9525" marB="0" anchor="ctr"/>
                </a:tc>
                <a:tc>
                  <a:txBody>
                    <a:bodyPr/>
                    <a:lstStyle/>
                    <a:p>
                      <a:pPr algn="ctr" fontAlgn="b"/>
                      <a:r>
                        <a:rPr lang="cs-CZ" sz="1100" b="0" i="0" u="none" strike="noStrike">
                          <a:solidFill>
                            <a:srgbClr val="000000"/>
                          </a:solidFill>
                          <a:effectLst/>
                          <a:latin typeface="Aptos Narrow"/>
                        </a:rPr>
                        <a:t>11,9</a:t>
                      </a:r>
                    </a:p>
                  </a:txBody>
                  <a:tcPr marL="9525" marR="9525" marT="9525" marB="0" anchor="ctr"/>
                </a:tc>
                <a:tc>
                  <a:txBody>
                    <a:bodyPr/>
                    <a:lstStyle/>
                    <a:p>
                      <a:pPr algn="ctr" fontAlgn="b"/>
                      <a:r>
                        <a:rPr lang="cs-CZ" sz="1100" b="0" i="0" u="none" strike="noStrike">
                          <a:solidFill>
                            <a:srgbClr val="000000"/>
                          </a:solidFill>
                          <a:effectLst/>
                          <a:latin typeface="Aptos Narrow"/>
                        </a:rPr>
                        <a:t>3,3</a:t>
                      </a:r>
                    </a:p>
                  </a:txBody>
                  <a:tcPr marL="9525" marR="9525" marT="9525" marB="0" anchor="ctr"/>
                </a:tc>
                <a:tc>
                  <a:txBody>
                    <a:bodyPr/>
                    <a:lstStyle/>
                    <a:p>
                      <a:pPr algn="ctr" fontAlgn="b"/>
                      <a:r>
                        <a:rPr lang="cs-CZ" sz="1100" b="1" i="0" u="none" strike="noStrike" dirty="0">
                          <a:solidFill>
                            <a:srgbClr val="000000"/>
                          </a:solidFill>
                          <a:effectLst/>
                          <a:latin typeface="Aptos Narrow"/>
                        </a:rPr>
                        <a:t>5,3</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4,3</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Aptos Narrow"/>
                        </a:rPr>
                        <a:t>1,9</a:t>
                      </a:r>
                    </a:p>
                  </a:txBody>
                  <a:tcPr marL="9525" marR="9525" marT="9525" marB="0" anchor="ctr"/>
                </a:tc>
                <a:tc>
                  <a:txBody>
                    <a:bodyPr/>
                    <a:lstStyle/>
                    <a:p>
                      <a:pPr algn="ctr" fontAlgn="b"/>
                      <a:r>
                        <a:rPr lang="cs-CZ" sz="1100" b="0" i="0" u="none" strike="noStrike" dirty="0">
                          <a:solidFill>
                            <a:srgbClr val="000000"/>
                          </a:solidFill>
                          <a:effectLst/>
                          <a:latin typeface="Aptos Narrow"/>
                        </a:rPr>
                        <a:t>4,8</a:t>
                      </a:r>
                    </a:p>
                  </a:txBody>
                  <a:tcPr marL="9525" marR="9525" marT="9525" marB="0" anchor="ctr">
                    <a:solidFill>
                      <a:srgbClr val="D0CECE"/>
                    </a:solidFill>
                  </a:tcPr>
                </a:tc>
                <a:tc>
                  <a:txBody>
                    <a:bodyPr/>
                    <a:lstStyle/>
                    <a:p>
                      <a:pPr algn="ctr" fontAlgn="b"/>
                      <a:r>
                        <a:rPr lang="cs-CZ" sz="1100" b="0" i="0" u="none" strike="noStrike">
                          <a:solidFill>
                            <a:srgbClr val="000000"/>
                          </a:solidFill>
                          <a:effectLst/>
                          <a:latin typeface="Aptos Narrow"/>
                        </a:rPr>
                        <a:t>5,5</a:t>
                      </a:r>
                    </a:p>
                  </a:txBody>
                  <a:tcPr marL="9525" marR="9525" marT="9525" marB="0" anchor="ctr">
                    <a:solidFill>
                      <a:schemeClr val="bg2">
                        <a:lumMod val="90000"/>
                      </a:schemeClr>
                    </a:solidFill>
                  </a:tcPr>
                </a:tc>
                <a:tc>
                  <a:txBody>
                    <a:bodyPr/>
                    <a:lstStyle/>
                    <a:p>
                      <a:pPr algn="ctr" fontAlgn="b"/>
                      <a:r>
                        <a:rPr lang="cs-CZ" sz="1100" b="0" i="0" u="none" strike="noStrike">
                          <a:solidFill>
                            <a:srgbClr val="000000"/>
                          </a:solidFill>
                          <a:effectLst/>
                          <a:latin typeface="Aptos Narrow"/>
                        </a:rPr>
                        <a:t>7,8</a:t>
                      </a:r>
                    </a:p>
                  </a:txBody>
                  <a:tcPr marL="9525" marR="9525" marT="9525" marB="0" anchor="ctr"/>
                </a:tc>
                <a:tc>
                  <a:txBody>
                    <a:bodyPr/>
                    <a:lstStyle/>
                    <a:p>
                      <a:pPr algn="ctr" fontAlgn="b"/>
                      <a:r>
                        <a:rPr lang="cs-CZ" sz="1100" b="0" i="0" u="none" strike="noStrike">
                          <a:solidFill>
                            <a:srgbClr val="000000"/>
                          </a:solidFill>
                          <a:effectLst/>
                          <a:latin typeface="Aptos Narrow"/>
                        </a:rPr>
                        <a:t>3,3</a:t>
                      </a:r>
                    </a:p>
                  </a:txBody>
                  <a:tcPr marL="9525" marR="9525" marT="9525" marB="0" anchor="ctr"/>
                </a:tc>
                <a:tc>
                  <a:txBody>
                    <a:bodyPr/>
                    <a:lstStyle/>
                    <a:p>
                      <a:pPr algn="ctr" fontAlgn="b"/>
                      <a:r>
                        <a:rPr lang="cs-CZ" sz="1100" b="0" i="0" u="none" strike="noStrike">
                          <a:solidFill>
                            <a:srgbClr val="000000"/>
                          </a:solidFill>
                          <a:effectLst/>
                          <a:latin typeface="Aptos Narrow"/>
                        </a:rPr>
                        <a:t>3,6</a:t>
                      </a:r>
                    </a:p>
                  </a:txBody>
                  <a:tcPr marL="9525" marR="9525" marT="9525" marB="0" anchor="ctr"/>
                </a:tc>
                <a:tc>
                  <a:txBody>
                    <a:bodyPr/>
                    <a:lstStyle/>
                    <a:p>
                      <a:pPr algn="r" fontAlgn="b"/>
                      <a:r>
                        <a:rPr lang="cs-CZ" sz="1200" b="1" u="none" strike="noStrike">
                          <a:effectLst/>
                          <a:latin typeface="+mn-lt"/>
                        </a:rPr>
                        <a:t>5,2 </a:t>
                      </a:r>
                      <a:endParaRPr lang="cs-CZ" sz="1200" b="1" i="0" u="none" strike="noStrike">
                        <a:solidFill>
                          <a:srgbClr val="000000"/>
                        </a:solidFill>
                        <a:effectLst/>
                        <a:latin typeface="+mn-lt"/>
                      </a:endParaRPr>
                    </a:p>
                  </a:txBody>
                  <a:tcPr marL="4444" marR="4444" marT="4444" marB="0" anchor="ctr"/>
                </a:tc>
                <a:extLst>
                  <a:ext uri="{0D108BD9-81ED-4DB2-BD59-A6C34878D82A}">
                    <a16:rowId xmlns:a16="http://schemas.microsoft.com/office/drawing/2014/main" val="1837016864"/>
                  </a:ext>
                </a:extLst>
              </a:tr>
              <a:tr h="278944">
                <a:tc>
                  <a:txBody>
                    <a:bodyPr/>
                    <a:lstStyle/>
                    <a:p>
                      <a:pPr algn="l" fontAlgn="b"/>
                      <a:r>
                        <a:rPr lang="cs-CZ" sz="1200" b="0" u="none" strike="noStrike">
                          <a:solidFill>
                            <a:schemeClr val="tx1">
                              <a:lumMod val="95000"/>
                              <a:lumOff val="5000"/>
                            </a:schemeClr>
                          </a:solidFill>
                          <a:effectLst/>
                          <a:latin typeface="+mn-lt"/>
                        </a:rPr>
                        <a:t>dětská a dorostová psychiatrie</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3U6</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4,6</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9,2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8,1</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6,2</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16,2</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noFill/>
                  </a:tcPr>
                </a:tc>
                <a:tc>
                  <a:txBody>
                    <a:bodyPr/>
                    <a:lstStyle/>
                    <a:p>
                      <a:pPr algn="ctr" fontAlgn="b"/>
                      <a:r>
                        <a:rPr lang="cs-CZ" sz="1100" b="0" i="0" u="none" strike="noStrike">
                          <a:solidFill>
                            <a:schemeClr val="tx1">
                              <a:lumMod val="95000"/>
                              <a:lumOff val="5000"/>
                            </a:schemeClr>
                          </a:solidFill>
                          <a:effectLst/>
                          <a:latin typeface="Aptos Narrow"/>
                        </a:rPr>
                        <a:t>6,3</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4,3</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4,2</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3,9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1019884690"/>
                  </a:ext>
                </a:extLst>
              </a:tr>
              <a:tr h="278944">
                <a:tc>
                  <a:txBody>
                    <a:bodyPr/>
                    <a:lstStyle/>
                    <a:p>
                      <a:pPr algn="l" fontAlgn="b"/>
                      <a:r>
                        <a:rPr lang="cs-CZ" sz="1200" b="0" u="none" strike="noStrike">
                          <a:solidFill>
                            <a:schemeClr val="tx1">
                              <a:lumMod val="95000"/>
                              <a:lumOff val="5000"/>
                            </a:schemeClr>
                          </a:solidFill>
                          <a:effectLst/>
                          <a:latin typeface="+mn-lt"/>
                        </a:rPr>
                        <a:t>dětské lékařství</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3U1</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7,5</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15,6</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4,3</a:t>
                      </a:r>
                    </a:p>
                  </a:txBody>
                  <a:tcPr marL="9525" marR="9525" marT="9525" marB="0" anchor="ctr">
                    <a:solidFill>
                      <a:srgbClr val="CCCCCC"/>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0,0</a:t>
                      </a:r>
                    </a:p>
                  </a:txBody>
                  <a:tcPr marL="9525" marR="9525" marT="9525" marB="0" anchor="ctr">
                    <a:solidFill>
                      <a:srgbClr val="D0CECE"/>
                    </a:solidFill>
                  </a:tcPr>
                </a:tc>
                <a:tc>
                  <a:txBody>
                    <a:bodyPr/>
                    <a:lstStyle/>
                    <a:p>
                      <a:pPr algn="ctr" fontAlgn="b"/>
                      <a:r>
                        <a:rPr lang="cs-CZ" sz="1100" b="0" i="0" u="none" strike="noStrike">
                          <a:solidFill>
                            <a:schemeClr val="tx1">
                              <a:lumMod val="95000"/>
                              <a:lumOff val="5000"/>
                            </a:schemeClr>
                          </a:solidFill>
                          <a:effectLst/>
                          <a:latin typeface="Aptos Narrow"/>
                        </a:rPr>
                        <a:t>6,7</a:t>
                      </a:r>
                    </a:p>
                  </a:txBody>
                  <a:tcPr marL="9525" marR="9525" marT="9525" marB="0" anchor="ctr">
                    <a:solidFill>
                      <a:schemeClr val="bg2">
                        <a:lumMod val="90000"/>
                      </a:schemeClr>
                    </a:solidFill>
                  </a:tcPr>
                </a:tc>
                <a:tc>
                  <a:txBody>
                    <a:bodyPr/>
                    <a:lstStyle/>
                    <a:p>
                      <a:pPr algn="ctr" fontAlgn="b"/>
                      <a:r>
                        <a:rPr lang="cs-CZ" sz="1100" b="0" i="0" u="none" strike="noStrike">
                          <a:solidFill>
                            <a:schemeClr val="tx1">
                              <a:lumMod val="95000"/>
                              <a:lumOff val="5000"/>
                            </a:schemeClr>
                          </a:solidFill>
                          <a:effectLst/>
                          <a:latin typeface="Aptos Narrow"/>
                        </a:rPr>
                        <a:t>7,4</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5,2</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3,6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162387554"/>
                  </a:ext>
                </a:extLst>
              </a:tr>
              <a:tr h="278944">
                <a:tc>
                  <a:txBody>
                    <a:bodyPr/>
                    <a:lstStyle/>
                    <a:p>
                      <a:pPr algn="l" fontAlgn="b"/>
                      <a:r>
                        <a:rPr lang="cs-CZ" sz="1200" b="0" u="none" strike="noStrike" err="1">
                          <a:solidFill>
                            <a:schemeClr val="tx1">
                              <a:lumMod val="95000"/>
                              <a:lumOff val="5000"/>
                            </a:schemeClr>
                          </a:solidFill>
                          <a:effectLst/>
                          <a:latin typeface="+mn-lt"/>
                        </a:rPr>
                        <a:t>gerontopsychiatrie</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3U7</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13,9</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35,5</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7,3</a:t>
                      </a:r>
                    </a:p>
                  </a:txBody>
                  <a:tcPr marL="9525" marR="9525" marT="9525" marB="0" anchor="ctr"/>
                </a:tc>
                <a:tc>
                  <a:txBody>
                    <a:bodyPr/>
                    <a:lstStyle/>
                    <a:p>
                      <a:pPr algn="ctr" fontAlgn="b"/>
                      <a:r>
                        <a:rPr lang="cs-CZ" sz="1100" b="1" i="0" u="none" strike="noStrike">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2,8</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42,9</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10,8</a:t>
                      </a:r>
                    </a:p>
                  </a:txBody>
                  <a:tcPr marL="9525" marR="9525" marT="9525" marB="0" anchor="ctr">
                    <a:noFill/>
                  </a:tcPr>
                </a:tc>
                <a:tc>
                  <a:txBody>
                    <a:bodyPr/>
                    <a:lstStyle/>
                    <a:p>
                      <a:pPr algn="ctr" fontAlgn="b"/>
                      <a:r>
                        <a:rPr lang="cs-CZ" sz="1100" b="0" i="0" u="none" strike="noStrike">
                          <a:solidFill>
                            <a:schemeClr val="tx1">
                              <a:lumMod val="95000"/>
                              <a:lumOff val="5000"/>
                            </a:schemeClr>
                          </a:solidFill>
                          <a:effectLst/>
                          <a:latin typeface="Aptos Narrow"/>
                        </a:rPr>
                        <a:t>26,9</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28,0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12,3</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12,1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3339418618"/>
                  </a:ext>
                </a:extLst>
              </a:tr>
              <a:tr h="278944">
                <a:tc>
                  <a:txBody>
                    <a:bodyPr/>
                    <a:lstStyle/>
                    <a:p>
                      <a:pPr algn="l" fontAlgn="b"/>
                      <a:r>
                        <a:rPr lang="cs-CZ" sz="1200" b="0" u="none" strike="noStrike">
                          <a:solidFill>
                            <a:schemeClr val="tx1">
                              <a:lumMod val="95000"/>
                              <a:lumOff val="5000"/>
                            </a:schemeClr>
                          </a:solidFill>
                          <a:effectLst/>
                          <a:latin typeface="+mn-lt"/>
                        </a:rPr>
                        <a:t>návykové nemoci</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3U8</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19,2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2,6</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21,3</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11,1</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10,1</a:t>
                      </a:r>
                    </a:p>
                  </a:txBody>
                  <a:tcPr marL="9525" marR="9525" marT="9525" marB="0" anchor="ctr">
                    <a:solidFill>
                      <a:srgbClr val="CCCCCC"/>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27,8</a:t>
                      </a:r>
                    </a:p>
                  </a:txBody>
                  <a:tcPr marL="9525" marR="9525" marT="9525" marB="0" anchor="ctr">
                    <a:solidFill>
                      <a:srgbClr val="D0CECE"/>
                    </a:solidFill>
                  </a:tcPr>
                </a:tc>
                <a:tc>
                  <a:txBody>
                    <a:bodyPr/>
                    <a:lstStyle/>
                    <a:p>
                      <a:pPr algn="ctr" fontAlgn="b"/>
                      <a:r>
                        <a:rPr lang="cs-CZ" sz="1100" b="0" i="0" u="none" strike="noStrike">
                          <a:solidFill>
                            <a:schemeClr val="tx1">
                              <a:lumMod val="95000"/>
                              <a:lumOff val="5000"/>
                            </a:schemeClr>
                          </a:solidFill>
                          <a:effectLst/>
                          <a:latin typeface="Aptos Narrow"/>
                        </a:rPr>
                        <a:t>7,3</a:t>
                      </a:r>
                    </a:p>
                  </a:txBody>
                  <a:tcPr marL="9525" marR="9525" marT="9525" marB="0" anchor="ctr">
                    <a:solidFill>
                      <a:schemeClr val="bg2">
                        <a:lumMod val="90000"/>
                      </a:schemeClr>
                    </a:solidFill>
                  </a:tcPr>
                </a:tc>
                <a:tc>
                  <a:txBody>
                    <a:bodyPr/>
                    <a:lstStyle/>
                    <a:p>
                      <a:pPr algn="ctr" fontAlgn="b"/>
                      <a:r>
                        <a:rPr lang="cs-CZ" sz="1100" b="0" i="0" u="none" strike="noStrike">
                          <a:solidFill>
                            <a:schemeClr val="tx1">
                              <a:lumMod val="95000"/>
                              <a:lumOff val="5000"/>
                            </a:schemeClr>
                          </a:solidFill>
                          <a:effectLst/>
                          <a:latin typeface="Aptos Narrow"/>
                        </a:rPr>
                        <a:t>17,4</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20,6</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14,4</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11,2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1776783997"/>
                  </a:ext>
                </a:extLst>
              </a:tr>
              <a:tr h="278944">
                <a:tc>
                  <a:txBody>
                    <a:bodyPr/>
                    <a:lstStyle/>
                    <a:p>
                      <a:pPr algn="l" fontAlgn="b"/>
                      <a:r>
                        <a:rPr lang="cs-CZ" sz="1200" b="0" u="none" strike="noStrike">
                          <a:solidFill>
                            <a:schemeClr val="tx1">
                              <a:lumMod val="95000"/>
                              <a:lumOff val="5000"/>
                            </a:schemeClr>
                          </a:solidFill>
                          <a:effectLst/>
                          <a:latin typeface="+mn-lt"/>
                        </a:rPr>
                        <a:t>neurologie</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2U9</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3,8</a:t>
                      </a:r>
                    </a:p>
                  </a:txBody>
                  <a:tcPr marL="9525" marR="9525" marT="9525" marB="0" anchor="ctr">
                    <a:no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0,4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2504160080"/>
                  </a:ext>
                </a:extLst>
              </a:tr>
              <a:tr h="278944">
                <a:tc>
                  <a:txBody>
                    <a:bodyPr/>
                    <a:lstStyle/>
                    <a:p>
                      <a:pPr algn="l" fontAlgn="b"/>
                      <a:r>
                        <a:rPr lang="cs-CZ" sz="1200" b="0" u="none" strike="noStrike" err="1">
                          <a:solidFill>
                            <a:schemeClr val="tx1">
                              <a:lumMod val="95000"/>
                              <a:lumOff val="5000"/>
                            </a:schemeClr>
                          </a:solidFill>
                          <a:effectLst/>
                          <a:latin typeface="+mn-lt"/>
                        </a:rPr>
                        <a:t>pneumologie</a:t>
                      </a:r>
                      <a:r>
                        <a:rPr lang="cs-CZ" sz="1200" b="0" u="none" strike="noStrike">
                          <a:solidFill>
                            <a:schemeClr val="tx1">
                              <a:lumMod val="95000"/>
                              <a:lumOff val="5000"/>
                            </a:schemeClr>
                          </a:solidFill>
                          <a:effectLst/>
                          <a:latin typeface="+mn-lt"/>
                        </a:rPr>
                        <a:t> a ftizeologie</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2U5</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2,5</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7,7</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21,2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16,0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rgbClr val="CCCCCC"/>
                    </a:solidFill>
                  </a:tcPr>
                </a:tc>
                <a:tc>
                  <a:txBody>
                    <a:bodyPr/>
                    <a:lstStyle/>
                    <a:p>
                      <a:pPr algn="ctr" fontAlgn="b"/>
                      <a:r>
                        <a:rPr lang="cs-CZ" sz="1100" b="0" i="0" u="none" strike="noStrike">
                          <a:solidFill>
                            <a:schemeClr val="tx1">
                              <a:lumMod val="95000"/>
                              <a:lumOff val="5000"/>
                            </a:schemeClr>
                          </a:solidFill>
                          <a:effectLst/>
                          <a:latin typeface="Aptos Narrow"/>
                        </a:rPr>
                        <a:t>24,7</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7,7</a:t>
                      </a:r>
                    </a:p>
                  </a:txBody>
                  <a:tcPr marL="9525" marR="9525" marT="9525" marB="0" anchor="ctr">
                    <a:solidFill>
                      <a:srgbClr val="D0CECE"/>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2">
                        <a:lumMod val="90000"/>
                      </a:schemeClr>
                    </a:solidFill>
                  </a:tcPr>
                </a:tc>
                <a:tc>
                  <a:txBody>
                    <a:bodyPr/>
                    <a:lstStyle/>
                    <a:p>
                      <a:pPr algn="ctr" fontAlgn="b"/>
                      <a:r>
                        <a:rPr lang="cs-CZ" sz="1100" b="0" i="0" u="none" strike="noStrike">
                          <a:solidFill>
                            <a:schemeClr val="tx1">
                              <a:lumMod val="95000"/>
                              <a:lumOff val="5000"/>
                            </a:schemeClr>
                          </a:solidFill>
                          <a:effectLst/>
                          <a:latin typeface="Aptos Narrow"/>
                        </a:rPr>
                        <a:t>16,8</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4,3</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10,3</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6,8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2304553327"/>
                  </a:ext>
                </a:extLst>
              </a:tr>
              <a:tr h="278944">
                <a:tc>
                  <a:txBody>
                    <a:bodyPr/>
                    <a:lstStyle/>
                    <a:p>
                      <a:pPr algn="l" fontAlgn="b"/>
                      <a:r>
                        <a:rPr lang="cs-CZ" sz="1200" b="0" u="none" strike="noStrike">
                          <a:solidFill>
                            <a:schemeClr val="tx1">
                              <a:lumMod val="95000"/>
                              <a:lumOff val="5000"/>
                            </a:schemeClr>
                          </a:solidFill>
                          <a:effectLst/>
                          <a:latin typeface="+mn-lt"/>
                        </a:rPr>
                        <a:t>psychiatrie</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3U5</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26,0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35,7</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20,1</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125,6</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8,5</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44,2</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4,0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127,3</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33,0</a:t>
                      </a:r>
                    </a:p>
                  </a:txBody>
                  <a:tcPr marL="9525" marR="9525" marT="9525" marB="0" anchor="ctr">
                    <a:noFill/>
                  </a:tcPr>
                </a:tc>
                <a:tc>
                  <a:txBody>
                    <a:bodyPr/>
                    <a:lstStyle/>
                    <a:p>
                      <a:pPr algn="ctr" fontAlgn="b"/>
                      <a:r>
                        <a:rPr lang="cs-CZ" sz="1100" b="0" i="0" u="none" strike="noStrike">
                          <a:solidFill>
                            <a:schemeClr val="tx1">
                              <a:lumMod val="95000"/>
                              <a:lumOff val="5000"/>
                            </a:schemeClr>
                          </a:solidFill>
                          <a:effectLst/>
                          <a:latin typeface="Aptos Narrow"/>
                        </a:rPr>
                        <a:t>43,7</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77,2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26,2</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39,3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2020262752"/>
                  </a:ext>
                </a:extLst>
              </a:tr>
              <a:tr h="278944">
                <a:tc>
                  <a:txBody>
                    <a:bodyPr/>
                    <a:lstStyle/>
                    <a:p>
                      <a:pPr algn="l" fontAlgn="b"/>
                      <a:r>
                        <a:rPr lang="cs-CZ" sz="1200" b="0" u="none" strike="noStrike">
                          <a:solidFill>
                            <a:schemeClr val="tx1">
                              <a:lumMod val="95000"/>
                              <a:lumOff val="5000"/>
                            </a:schemeClr>
                          </a:solidFill>
                          <a:effectLst/>
                          <a:latin typeface="+mn-lt"/>
                        </a:rPr>
                        <a:t>rehabilitační a fyzikální medicína</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2U1</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26,8</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39,6</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8,1</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8,2</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79,0</a:t>
                      </a:r>
                    </a:p>
                  </a:txBody>
                  <a:tcPr marL="9525" marR="9525" marT="9525" marB="0" anchor="ctr">
                    <a:solidFill>
                      <a:srgbClr val="CCCCCC"/>
                    </a:solidFill>
                  </a:tcPr>
                </a:tc>
                <a:tc>
                  <a:txBody>
                    <a:bodyPr/>
                    <a:lstStyle/>
                    <a:p>
                      <a:pPr algn="ctr" fontAlgn="b"/>
                      <a:r>
                        <a:rPr lang="cs-CZ" sz="1100" b="0" i="0" u="none" strike="noStrike">
                          <a:solidFill>
                            <a:schemeClr val="tx1">
                              <a:lumMod val="95000"/>
                              <a:lumOff val="5000"/>
                            </a:schemeClr>
                          </a:solidFill>
                          <a:effectLst/>
                          <a:latin typeface="Aptos Narrow"/>
                        </a:rPr>
                        <a:t>125,4</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7,5</a:t>
                      </a:r>
                    </a:p>
                  </a:txBody>
                  <a:tcPr marL="9525" marR="9525" marT="9525" marB="0" anchor="ctr">
                    <a:solidFill>
                      <a:srgbClr val="D0CECE"/>
                    </a:solidFill>
                  </a:tcPr>
                </a:tc>
                <a:tc>
                  <a:txBody>
                    <a:bodyPr/>
                    <a:lstStyle/>
                    <a:p>
                      <a:pPr algn="ctr" fontAlgn="b"/>
                      <a:r>
                        <a:rPr lang="cs-CZ" sz="1100" b="0" i="0" u="none" strike="noStrike">
                          <a:solidFill>
                            <a:schemeClr val="tx1">
                              <a:lumMod val="95000"/>
                              <a:lumOff val="5000"/>
                            </a:schemeClr>
                          </a:solidFill>
                          <a:effectLst/>
                          <a:latin typeface="Aptos Narrow"/>
                        </a:rPr>
                        <a:t>19,9</a:t>
                      </a:r>
                    </a:p>
                  </a:txBody>
                  <a:tcPr marL="9525" marR="9525" marT="9525" marB="0" anchor="ctr">
                    <a:solidFill>
                      <a:schemeClr val="bg2">
                        <a:lumMod val="90000"/>
                      </a:schemeClr>
                    </a:solidFill>
                  </a:tcPr>
                </a:tc>
                <a:tc>
                  <a:txBody>
                    <a:bodyPr/>
                    <a:lstStyle/>
                    <a:p>
                      <a:pPr algn="ctr" fontAlgn="b"/>
                      <a:r>
                        <a:rPr lang="cs-CZ" sz="1100" b="0" i="0" u="none" strike="noStrike">
                          <a:solidFill>
                            <a:schemeClr val="tx1">
                              <a:lumMod val="95000"/>
                              <a:lumOff val="5000"/>
                            </a:schemeClr>
                          </a:solidFill>
                          <a:effectLst/>
                          <a:latin typeface="Aptos Narrow"/>
                        </a:rPr>
                        <a:t>34,2</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68,4</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31,9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282961814"/>
                  </a:ext>
                </a:extLst>
              </a:tr>
              <a:tr h="278944">
                <a:tc>
                  <a:txBody>
                    <a:bodyPr/>
                    <a:lstStyle/>
                    <a:p>
                      <a:pPr algn="l" fontAlgn="b"/>
                      <a:r>
                        <a:rPr lang="cs-CZ" sz="1200" b="0" u="none" strike="noStrike">
                          <a:solidFill>
                            <a:schemeClr val="tx1">
                              <a:lumMod val="95000"/>
                              <a:lumOff val="5000"/>
                            </a:schemeClr>
                          </a:solidFill>
                          <a:effectLst/>
                          <a:latin typeface="+mn-lt"/>
                        </a:rPr>
                        <a:t>vnitřní lékařství</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l" fontAlgn="b"/>
                      <a:r>
                        <a:rPr lang="cs-CZ" sz="1200" b="0" u="none" strike="noStrike">
                          <a:solidFill>
                            <a:schemeClr val="tx1">
                              <a:lumMod val="95000"/>
                              <a:lumOff val="5000"/>
                            </a:schemeClr>
                          </a:solidFill>
                          <a:effectLst/>
                          <a:latin typeface="+mn-lt"/>
                        </a:rPr>
                        <a:t>1U1</a:t>
                      </a:r>
                      <a:endParaRPr lang="cs-CZ" sz="1200" b="0" i="0" u="none" strike="noStrike">
                        <a:solidFill>
                          <a:schemeClr val="tx1">
                            <a:lumMod val="95000"/>
                            <a:lumOff val="5000"/>
                          </a:schemeClr>
                        </a:solidFill>
                        <a:effectLst/>
                        <a:latin typeface="+mn-lt"/>
                      </a:endParaRPr>
                    </a:p>
                  </a:txBody>
                  <a:tcPr marL="4444" marR="4444" marT="4444"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1" i="0" u="none" strike="noStrike" dirty="0">
                          <a:solidFill>
                            <a:schemeClr val="tx1">
                              <a:lumMod val="95000"/>
                              <a:lumOff val="5000"/>
                            </a:schemeClr>
                          </a:solidFill>
                          <a:effectLst/>
                          <a:latin typeface="Aptos Narrow"/>
                        </a:rPr>
                        <a:t>0,0</a:t>
                      </a:r>
                    </a:p>
                  </a:txBody>
                  <a:tcPr marL="9525" marR="9525" marT="9525" marB="0" anchor="ctr">
                    <a:solidFill>
                      <a:srgbClr val="FFC000"/>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dirty="0">
                          <a:solidFill>
                            <a:schemeClr val="tx1">
                              <a:lumMod val="95000"/>
                              <a:lumOff val="5000"/>
                            </a:schemeClr>
                          </a:solidFill>
                          <a:effectLst/>
                          <a:latin typeface="Aptos Narrow"/>
                        </a:rPr>
                        <a:t>0,0</a:t>
                      </a:r>
                    </a:p>
                  </a:txBody>
                  <a:tcPr marL="9525" marR="9525" marT="9525" marB="0" anchor="ctr">
                    <a:solidFill>
                      <a:schemeClr val="bg1"/>
                    </a:solid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noFill/>
                  </a:tcP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5,9</a:t>
                      </a:r>
                    </a:p>
                  </a:txBody>
                  <a:tcPr marL="9525" marR="9525" marT="9525" marB="0" anchor="ctr"/>
                </a:tc>
                <a:tc>
                  <a:txBody>
                    <a:bodyPr/>
                    <a:lstStyle/>
                    <a:p>
                      <a:pPr algn="ctr" fontAlgn="b"/>
                      <a:r>
                        <a:rPr lang="cs-CZ" sz="1100" b="0" i="0" u="none" strike="noStrike">
                          <a:solidFill>
                            <a:schemeClr val="tx1">
                              <a:lumMod val="95000"/>
                              <a:lumOff val="5000"/>
                            </a:schemeClr>
                          </a:solidFill>
                          <a:effectLst/>
                          <a:latin typeface="Aptos Narrow"/>
                        </a:rPr>
                        <a:t>0,0</a:t>
                      </a:r>
                    </a:p>
                  </a:txBody>
                  <a:tcPr marL="9525" marR="9525" marT="9525" marB="0" anchor="ctr"/>
                </a:tc>
                <a:tc>
                  <a:txBody>
                    <a:bodyPr/>
                    <a:lstStyle/>
                    <a:p>
                      <a:pPr algn="r" fontAlgn="b"/>
                      <a:r>
                        <a:rPr lang="cs-CZ" sz="1200" b="1" u="none" strike="noStrike">
                          <a:solidFill>
                            <a:schemeClr val="tx1">
                              <a:lumMod val="95000"/>
                              <a:lumOff val="5000"/>
                            </a:schemeClr>
                          </a:solidFill>
                          <a:effectLst/>
                          <a:latin typeface="+mn-lt"/>
                        </a:rPr>
                        <a:t>0,3 </a:t>
                      </a:r>
                      <a:endParaRPr lang="cs-CZ" sz="1200" b="1" i="0" u="none" strike="noStrike">
                        <a:solidFill>
                          <a:schemeClr val="tx1">
                            <a:lumMod val="95000"/>
                            <a:lumOff val="5000"/>
                          </a:schemeClr>
                        </a:solidFill>
                        <a:effectLst/>
                        <a:latin typeface="+mn-lt"/>
                      </a:endParaRPr>
                    </a:p>
                  </a:txBody>
                  <a:tcPr marL="4444" marR="4444" marT="4444" marB="0" anchor="ctr"/>
                </a:tc>
                <a:extLst>
                  <a:ext uri="{0D108BD9-81ED-4DB2-BD59-A6C34878D82A}">
                    <a16:rowId xmlns:a16="http://schemas.microsoft.com/office/drawing/2014/main" val="1763033588"/>
                  </a:ext>
                </a:extLst>
              </a:tr>
              <a:tr h="278944">
                <a:tc>
                  <a:txBody>
                    <a:bodyPr/>
                    <a:lstStyle/>
                    <a:p>
                      <a:pPr algn="l" fontAlgn="b"/>
                      <a:r>
                        <a:rPr lang="cs-CZ" sz="1200" u="none" strike="noStrike">
                          <a:effectLst/>
                          <a:latin typeface="+mn-lt"/>
                        </a:rPr>
                        <a:t>dlouhodobá intenzivní ošetřovatelská péče</a:t>
                      </a:r>
                      <a:endParaRPr lang="cs-CZ" sz="1200" b="1" i="0" u="none" strike="noStrike">
                        <a:solidFill>
                          <a:srgbClr val="000000"/>
                        </a:solidFill>
                        <a:effectLst/>
                        <a:latin typeface="+mn-lt"/>
                      </a:endParaRPr>
                    </a:p>
                  </a:txBody>
                  <a:tcPr marL="4444" marR="4444" marT="4444" marB="0" anchor="ctr"/>
                </a:tc>
                <a:tc>
                  <a:txBody>
                    <a:bodyPr/>
                    <a:lstStyle/>
                    <a:p>
                      <a:pPr algn="l" fontAlgn="b"/>
                      <a:r>
                        <a:rPr lang="cs-CZ" sz="1200" u="none" strike="noStrike">
                          <a:effectLst/>
                          <a:latin typeface="+mn-lt"/>
                        </a:rPr>
                        <a:t>7U8</a:t>
                      </a:r>
                      <a:endParaRPr lang="cs-CZ" sz="1200" b="0"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3,4</a:t>
                      </a:r>
                    </a:p>
                  </a:txBody>
                  <a:tcPr marL="9525" marR="9525" marT="9525" marB="0" anchor="ctr"/>
                </a:tc>
                <a:tc>
                  <a:txBody>
                    <a:bodyPr/>
                    <a:lstStyle/>
                    <a:p>
                      <a:pPr algn="ctr" fontAlgn="b"/>
                      <a:r>
                        <a:rPr lang="cs-CZ" sz="1100" b="0" i="0" u="none" strike="noStrike">
                          <a:solidFill>
                            <a:srgbClr val="000000"/>
                          </a:solidFill>
                          <a:effectLst/>
                          <a:latin typeface="Aptos Narrow"/>
                        </a:rPr>
                        <a:t>5,0</a:t>
                      </a:r>
                    </a:p>
                  </a:txBody>
                  <a:tcPr marL="9525" marR="9525" marT="9525" marB="0" anchor="ctr"/>
                </a:tc>
                <a:tc>
                  <a:txBody>
                    <a:bodyPr/>
                    <a:lstStyle/>
                    <a:p>
                      <a:pPr algn="ctr" fontAlgn="b"/>
                      <a:r>
                        <a:rPr lang="cs-CZ" sz="1100" b="0" i="0" u="none" strike="noStrike">
                          <a:solidFill>
                            <a:srgbClr val="000000"/>
                          </a:solidFill>
                          <a:effectLst/>
                          <a:latin typeface="Aptos Narrow"/>
                        </a:rPr>
                        <a:t>2,0</a:t>
                      </a:r>
                    </a:p>
                  </a:txBody>
                  <a:tcPr marL="9525" marR="9525" marT="9525" marB="0" anchor="ctr"/>
                </a:tc>
                <a:tc>
                  <a:txBody>
                    <a:bodyPr/>
                    <a:lstStyle/>
                    <a:p>
                      <a:pPr algn="ctr" fontAlgn="b"/>
                      <a:r>
                        <a:rPr lang="cs-CZ" sz="1100" b="0" i="0" u="none" strike="noStrike">
                          <a:solidFill>
                            <a:srgbClr val="000000"/>
                          </a:solidFill>
                          <a:effectLst/>
                          <a:latin typeface="Aptos Narrow"/>
                        </a:rPr>
                        <a:t>5,7</a:t>
                      </a:r>
                    </a:p>
                  </a:txBody>
                  <a:tcPr marL="9525" marR="9525" marT="9525" marB="0" anchor="ctr"/>
                </a:tc>
                <a:tc>
                  <a:txBody>
                    <a:bodyPr/>
                    <a:lstStyle/>
                    <a:p>
                      <a:pPr algn="ctr" fontAlgn="b"/>
                      <a:r>
                        <a:rPr lang="cs-CZ" sz="1100" b="0" i="0" u="none" strike="noStrike">
                          <a:solidFill>
                            <a:srgbClr val="000000"/>
                          </a:solidFill>
                          <a:effectLst/>
                          <a:latin typeface="Aptos Narrow"/>
                        </a:rPr>
                        <a:t>6,8</a:t>
                      </a:r>
                    </a:p>
                  </a:txBody>
                  <a:tcPr marL="9525" marR="9525" marT="9525" marB="0" anchor="ctr"/>
                </a:tc>
                <a:tc>
                  <a:txBody>
                    <a:bodyPr/>
                    <a:lstStyle/>
                    <a:p>
                      <a:pPr algn="ctr" fontAlgn="b"/>
                      <a:r>
                        <a:rPr lang="cs-CZ" sz="1100" b="0" i="0" u="none" strike="noStrike">
                          <a:solidFill>
                            <a:srgbClr val="000000"/>
                          </a:solidFill>
                          <a:effectLst/>
                          <a:latin typeface="Aptos Narrow"/>
                        </a:rPr>
                        <a:t>4,9</a:t>
                      </a:r>
                    </a:p>
                  </a:txBody>
                  <a:tcPr marL="9525" marR="9525" marT="9525" marB="0" anchor="ctr"/>
                </a:tc>
                <a:tc>
                  <a:txBody>
                    <a:bodyPr/>
                    <a:lstStyle/>
                    <a:p>
                      <a:pPr algn="ctr" fontAlgn="b"/>
                      <a:r>
                        <a:rPr lang="cs-CZ" sz="1100" b="1" i="0" u="none" strike="noStrike" dirty="0">
                          <a:solidFill>
                            <a:srgbClr val="000000"/>
                          </a:solidFill>
                          <a:effectLst/>
                          <a:latin typeface="Aptos Narrow"/>
                        </a:rPr>
                        <a:t>5,8</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1,8</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Aptos Narrow"/>
                        </a:rPr>
                        <a:t>1,9</a:t>
                      </a:r>
                    </a:p>
                  </a:txBody>
                  <a:tcPr marL="9525" marR="9525" marT="9525" marB="0" anchor="ctr"/>
                </a:tc>
                <a:tc>
                  <a:txBody>
                    <a:bodyPr/>
                    <a:lstStyle/>
                    <a:p>
                      <a:pPr algn="ctr" fontAlgn="b"/>
                      <a:r>
                        <a:rPr lang="cs-CZ" sz="1100" b="0" i="0" u="none" strike="noStrike" dirty="0">
                          <a:solidFill>
                            <a:srgbClr val="000000"/>
                          </a:solidFill>
                          <a:effectLst/>
                          <a:latin typeface="Aptos Narrow"/>
                        </a:rPr>
                        <a:t>3,5</a:t>
                      </a:r>
                    </a:p>
                  </a:txBody>
                  <a:tcPr marL="9525" marR="9525" marT="9525" marB="0" anchor="ctr">
                    <a:solidFill>
                      <a:srgbClr val="D0CECE"/>
                    </a:solidFill>
                  </a:tcPr>
                </a:tc>
                <a:tc>
                  <a:txBody>
                    <a:bodyPr/>
                    <a:lstStyle/>
                    <a:p>
                      <a:pPr algn="ctr" fontAlgn="b"/>
                      <a:r>
                        <a:rPr lang="cs-CZ" sz="1100" b="0" i="0" u="none" strike="noStrike">
                          <a:solidFill>
                            <a:srgbClr val="000000"/>
                          </a:solidFill>
                          <a:effectLst/>
                          <a:latin typeface="Aptos Narrow"/>
                        </a:rPr>
                        <a:t>2,3</a:t>
                      </a:r>
                    </a:p>
                  </a:txBody>
                  <a:tcPr marL="9525" marR="9525" marT="9525" marB="0" anchor="ctr">
                    <a:solidFill>
                      <a:schemeClr val="bg2">
                        <a:lumMod val="90000"/>
                      </a:schemeClr>
                    </a:solidFill>
                  </a:tcPr>
                </a:tc>
                <a:tc>
                  <a:txBody>
                    <a:bodyPr/>
                    <a:lstStyle/>
                    <a:p>
                      <a:pPr algn="ctr" fontAlgn="b"/>
                      <a:r>
                        <a:rPr lang="cs-CZ" sz="1100" b="0" i="0" u="none" strike="noStrike">
                          <a:solidFill>
                            <a:srgbClr val="000000"/>
                          </a:solidFill>
                          <a:effectLst/>
                          <a:latin typeface="Aptos Narrow"/>
                        </a:rPr>
                        <a:t>2,4</a:t>
                      </a:r>
                    </a:p>
                  </a:txBody>
                  <a:tcPr marL="9525" marR="9525" marT="9525" marB="0" anchor="ctr"/>
                </a:tc>
                <a:tc>
                  <a:txBody>
                    <a:bodyPr/>
                    <a:lstStyle/>
                    <a:p>
                      <a:pPr algn="ctr" fontAlgn="b"/>
                      <a:r>
                        <a:rPr lang="cs-CZ" sz="1100" b="0" i="0" u="none" strike="noStrike">
                          <a:solidFill>
                            <a:srgbClr val="000000"/>
                          </a:solidFill>
                          <a:effectLst/>
                          <a:latin typeface="Aptos Narrow"/>
                        </a:rPr>
                        <a:t>2,1</a:t>
                      </a:r>
                    </a:p>
                  </a:txBody>
                  <a:tcPr marL="9525" marR="9525" marT="9525" marB="0" anchor="ctr"/>
                </a:tc>
                <a:tc>
                  <a:txBody>
                    <a:bodyPr/>
                    <a:lstStyle/>
                    <a:p>
                      <a:pPr algn="ctr" fontAlgn="b"/>
                      <a:r>
                        <a:rPr lang="cs-CZ" sz="1100" b="0" i="0" u="none" strike="noStrike">
                          <a:solidFill>
                            <a:srgbClr val="000000"/>
                          </a:solidFill>
                          <a:effectLst/>
                          <a:latin typeface="Aptos Narrow"/>
                        </a:rPr>
                        <a:t>2,9</a:t>
                      </a:r>
                    </a:p>
                  </a:txBody>
                  <a:tcPr marL="9525" marR="9525" marT="9525" marB="0" anchor="ctr"/>
                </a:tc>
                <a:tc>
                  <a:txBody>
                    <a:bodyPr/>
                    <a:lstStyle/>
                    <a:p>
                      <a:pPr algn="r" fontAlgn="b"/>
                      <a:r>
                        <a:rPr lang="cs-CZ" sz="1200" b="1" u="none" strike="noStrike">
                          <a:effectLst/>
                          <a:latin typeface="+mn-lt"/>
                        </a:rPr>
                        <a:t>3,5 </a:t>
                      </a:r>
                      <a:endParaRPr lang="cs-CZ" sz="1200" b="1" i="0" u="none" strike="noStrike">
                        <a:solidFill>
                          <a:srgbClr val="000000"/>
                        </a:solidFill>
                        <a:effectLst/>
                        <a:latin typeface="+mn-lt"/>
                      </a:endParaRPr>
                    </a:p>
                  </a:txBody>
                  <a:tcPr marL="4444" marR="4444" marT="4444" marB="0" anchor="ctr"/>
                </a:tc>
                <a:extLst>
                  <a:ext uri="{0D108BD9-81ED-4DB2-BD59-A6C34878D82A}">
                    <a16:rowId xmlns:a16="http://schemas.microsoft.com/office/drawing/2014/main" val="1364165300"/>
                  </a:ext>
                </a:extLst>
              </a:tr>
              <a:tr h="278944">
                <a:tc>
                  <a:txBody>
                    <a:bodyPr/>
                    <a:lstStyle/>
                    <a:p>
                      <a:pPr algn="l" fontAlgn="b"/>
                      <a:r>
                        <a:rPr lang="cs-CZ" sz="1200" b="1" i="0" u="none" strike="noStrike">
                          <a:solidFill>
                            <a:srgbClr val="000000"/>
                          </a:solidFill>
                          <a:effectLst/>
                          <a:latin typeface="+mn-lt"/>
                        </a:rPr>
                        <a:t>celkem</a:t>
                      </a:r>
                    </a:p>
                  </a:txBody>
                  <a:tcPr marL="4444" marR="4444" marT="4444" marB="0" anchor="ctr"/>
                </a:tc>
                <a:tc>
                  <a:txBody>
                    <a:bodyPr/>
                    <a:lstStyle/>
                    <a:p>
                      <a:pPr algn="l" fontAlgn="b"/>
                      <a:endParaRPr lang="cs-CZ" sz="1200" b="1" i="0" u="none" strike="noStrike">
                        <a:solidFill>
                          <a:srgbClr val="000000"/>
                        </a:solidFill>
                        <a:effectLst/>
                        <a:latin typeface="+mn-lt"/>
                      </a:endParaRPr>
                    </a:p>
                  </a:txBody>
                  <a:tcPr marL="4444" marR="4444" marT="4444" marB="0" anchor="ctr"/>
                </a:tc>
                <a:tc>
                  <a:txBody>
                    <a:bodyPr/>
                    <a:lstStyle/>
                    <a:p>
                      <a:pPr algn="ctr" fontAlgn="b"/>
                      <a:r>
                        <a:rPr lang="cs-CZ" sz="1100" b="0" i="0" u="none" strike="noStrike">
                          <a:solidFill>
                            <a:srgbClr val="000000"/>
                          </a:solidFill>
                          <a:effectLst/>
                          <a:latin typeface="Aptos Narrow"/>
                        </a:rPr>
                        <a:t>227,1</a:t>
                      </a:r>
                    </a:p>
                  </a:txBody>
                  <a:tcPr marL="9525" marR="9525" marT="9525" marB="0" anchor="ctr"/>
                </a:tc>
                <a:tc>
                  <a:txBody>
                    <a:bodyPr/>
                    <a:lstStyle/>
                    <a:p>
                      <a:pPr algn="ctr" fontAlgn="b"/>
                      <a:r>
                        <a:rPr lang="cs-CZ" sz="1100" b="0" i="0" u="none" strike="noStrike">
                          <a:solidFill>
                            <a:srgbClr val="000000"/>
                          </a:solidFill>
                          <a:effectLst/>
                          <a:latin typeface="Aptos Narrow"/>
                        </a:rPr>
                        <a:t>252,4</a:t>
                      </a:r>
                    </a:p>
                  </a:txBody>
                  <a:tcPr marL="9525" marR="9525" marT="9525" marB="0" anchor="ctr"/>
                </a:tc>
                <a:tc>
                  <a:txBody>
                    <a:bodyPr/>
                    <a:lstStyle/>
                    <a:p>
                      <a:pPr algn="ctr" fontAlgn="b"/>
                      <a:r>
                        <a:rPr lang="cs-CZ" sz="1100" b="0" i="0" u="none" strike="noStrike">
                          <a:solidFill>
                            <a:srgbClr val="000000"/>
                          </a:solidFill>
                          <a:effectLst/>
                          <a:latin typeface="Aptos Narrow"/>
                        </a:rPr>
                        <a:t>169,2</a:t>
                      </a:r>
                    </a:p>
                  </a:txBody>
                  <a:tcPr marL="9525" marR="9525" marT="9525" marB="0" anchor="ctr"/>
                </a:tc>
                <a:tc>
                  <a:txBody>
                    <a:bodyPr/>
                    <a:lstStyle/>
                    <a:p>
                      <a:pPr algn="ctr" fontAlgn="b"/>
                      <a:r>
                        <a:rPr lang="cs-CZ" sz="1100" b="0" i="0" u="none" strike="noStrike">
                          <a:solidFill>
                            <a:srgbClr val="000000"/>
                          </a:solidFill>
                          <a:effectLst/>
                          <a:latin typeface="Aptos Narrow"/>
                        </a:rPr>
                        <a:t>336,8</a:t>
                      </a:r>
                    </a:p>
                  </a:txBody>
                  <a:tcPr marL="9525" marR="9525" marT="9525" marB="0" anchor="ctr"/>
                </a:tc>
                <a:tc>
                  <a:txBody>
                    <a:bodyPr/>
                    <a:lstStyle/>
                    <a:p>
                      <a:pPr algn="ctr" fontAlgn="b"/>
                      <a:r>
                        <a:rPr lang="cs-CZ" sz="1100" b="0" i="0" u="none" strike="noStrike">
                          <a:solidFill>
                            <a:srgbClr val="000000"/>
                          </a:solidFill>
                          <a:effectLst/>
                          <a:latin typeface="Aptos Narrow"/>
                        </a:rPr>
                        <a:t>233,0</a:t>
                      </a:r>
                    </a:p>
                  </a:txBody>
                  <a:tcPr marL="9525" marR="9525" marT="9525" marB="0" anchor="ctr"/>
                </a:tc>
                <a:tc>
                  <a:txBody>
                    <a:bodyPr/>
                    <a:lstStyle/>
                    <a:p>
                      <a:pPr algn="ctr" fontAlgn="b"/>
                      <a:r>
                        <a:rPr lang="cs-CZ" sz="1100" b="0" i="0" u="none" strike="noStrike">
                          <a:solidFill>
                            <a:srgbClr val="000000"/>
                          </a:solidFill>
                          <a:effectLst/>
                          <a:latin typeface="Aptos Narrow"/>
                        </a:rPr>
                        <a:t>251,4</a:t>
                      </a:r>
                    </a:p>
                  </a:txBody>
                  <a:tcPr marL="9525" marR="9525" marT="9525" marB="0" anchor="ctr"/>
                </a:tc>
                <a:tc>
                  <a:txBody>
                    <a:bodyPr/>
                    <a:lstStyle/>
                    <a:p>
                      <a:pPr algn="ctr" fontAlgn="b"/>
                      <a:r>
                        <a:rPr lang="cs-CZ" sz="1100" b="1" i="0" u="none" strike="noStrike" dirty="0">
                          <a:solidFill>
                            <a:srgbClr val="000000"/>
                          </a:solidFill>
                          <a:effectLst/>
                          <a:latin typeface="Aptos Narrow"/>
                        </a:rPr>
                        <a:t>169,5</a:t>
                      </a:r>
                    </a:p>
                  </a:txBody>
                  <a:tcPr marL="9525" marR="9525" marT="9525" marB="0" anchor="ctr">
                    <a:solidFill>
                      <a:srgbClr val="FFC000"/>
                    </a:solidFill>
                  </a:tcPr>
                </a:tc>
                <a:tc>
                  <a:txBody>
                    <a:bodyPr/>
                    <a:lstStyle/>
                    <a:p>
                      <a:pPr algn="ctr" fontAlgn="b"/>
                      <a:r>
                        <a:rPr lang="cs-CZ" sz="1100" b="0" i="0" u="none" strike="noStrike">
                          <a:solidFill>
                            <a:srgbClr val="000000"/>
                          </a:solidFill>
                          <a:effectLst/>
                          <a:latin typeface="Aptos Narrow"/>
                        </a:rPr>
                        <a:t>280,8</a:t>
                      </a:r>
                    </a:p>
                  </a:txBody>
                  <a:tcPr marL="9525" marR="9525" marT="9525" marB="0" anchor="ctr">
                    <a:solidFill>
                      <a:schemeClr val="bg1"/>
                    </a:solidFill>
                  </a:tcPr>
                </a:tc>
                <a:tc>
                  <a:txBody>
                    <a:bodyPr/>
                    <a:lstStyle/>
                    <a:p>
                      <a:pPr algn="ctr" fontAlgn="b"/>
                      <a:r>
                        <a:rPr lang="cs-CZ" sz="1100" b="0" i="0" u="none" strike="noStrike">
                          <a:solidFill>
                            <a:srgbClr val="000000"/>
                          </a:solidFill>
                          <a:effectLst/>
                          <a:latin typeface="Aptos Narrow"/>
                        </a:rPr>
                        <a:t>335,9</a:t>
                      </a:r>
                    </a:p>
                  </a:txBody>
                  <a:tcPr marL="9525" marR="9525" marT="9525" marB="0" anchor="ctr"/>
                </a:tc>
                <a:tc>
                  <a:txBody>
                    <a:bodyPr/>
                    <a:lstStyle/>
                    <a:p>
                      <a:pPr algn="ctr" fontAlgn="b"/>
                      <a:r>
                        <a:rPr lang="cs-CZ" sz="1100" b="0" i="0" u="none" strike="noStrike" dirty="0">
                          <a:solidFill>
                            <a:srgbClr val="000000"/>
                          </a:solidFill>
                          <a:effectLst/>
                          <a:latin typeface="Aptos Narrow"/>
                        </a:rPr>
                        <a:t>389,1</a:t>
                      </a:r>
                    </a:p>
                  </a:txBody>
                  <a:tcPr marL="9525" marR="9525" marT="9525" marB="0" anchor="ctr">
                    <a:solidFill>
                      <a:schemeClr val="bg1"/>
                    </a:solidFill>
                  </a:tcPr>
                </a:tc>
                <a:tc>
                  <a:txBody>
                    <a:bodyPr/>
                    <a:lstStyle/>
                    <a:p>
                      <a:pPr algn="ctr" fontAlgn="b"/>
                      <a:r>
                        <a:rPr lang="cs-CZ" sz="1100" b="0" i="0" u="none" strike="noStrike">
                          <a:solidFill>
                            <a:srgbClr val="000000"/>
                          </a:solidFill>
                          <a:effectLst/>
                          <a:latin typeface="Aptos Narrow"/>
                        </a:rPr>
                        <a:t>216,4</a:t>
                      </a:r>
                    </a:p>
                  </a:txBody>
                  <a:tcPr marL="9525" marR="9525" marT="9525" marB="0" anchor="ctr">
                    <a:noFill/>
                  </a:tcPr>
                </a:tc>
                <a:tc>
                  <a:txBody>
                    <a:bodyPr/>
                    <a:lstStyle/>
                    <a:p>
                      <a:pPr algn="ctr" fontAlgn="b"/>
                      <a:r>
                        <a:rPr lang="cs-CZ" sz="1100" b="0" i="0" u="none" strike="noStrike">
                          <a:solidFill>
                            <a:srgbClr val="000000"/>
                          </a:solidFill>
                          <a:effectLst/>
                          <a:latin typeface="Aptos Narrow"/>
                        </a:rPr>
                        <a:t>293,6</a:t>
                      </a:r>
                    </a:p>
                  </a:txBody>
                  <a:tcPr marL="9525" marR="9525" marT="9525" marB="0" anchor="ctr"/>
                </a:tc>
                <a:tc>
                  <a:txBody>
                    <a:bodyPr/>
                    <a:lstStyle/>
                    <a:p>
                      <a:pPr algn="ctr" fontAlgn="b"/>
                      <a:r>
                        <a:rPr lang="cs-CZ" sz="1100" b="0" i="0" u="none" strike="noStrike">
                          <a:solidFill>
                            <a:srgbClr val="000000"/>
                          </a:solidFill>
                          <a:effectLst/>
                          <a:latin typeface="Aptos Narrow"/>
                        </a:rPr>
                        <a:t>271,7</a:t>
                      </a:r>
                    </a:p>
                  </a:txBody>
                  <a:tcPr marL="9525" marR="9525" marT="9525" marB="0" anchor="ctr"/>
                </a:tc>
                <a:tc>
                  <a:txBody>
                    <a:bodyPr/>
                    <a:lstStyle/>
                    <a:p>
                      <a:pPr algn="ctr" fontAlgn="b"/>
                      <a:r>
                        <a:rPr lang="cs-CZ" sz="1100" b="0" i="0" u="none" strike="noStrike">
                          <a:solidFill>
                            <a:srgbClr val="000000"/>
                          </a:solidFill>
                          <a:effectLst/>
                          <a:latin typeface="Aptos Narrow"/>
                        </a:rPr>
                        <a:t>302,7</a:t>
                      </a:r>
                    </a:p>
                  </a:txBody>
                  <a:tcPr marL="9525" marR="9525" marT="9525" marB="0" anchor="ctr"/>
                </a:tc>
                <a:tc>
                  <a:txBody>
                    <a:bodyPr/>
                    <a:lstStyle/>
                    <a:p>
                      <a:pPr algn="r" fontAlgn="b"/>
                      <a:r>
                        <a:rPr lang="cs-CZ" sz="1200" b="1" u="none" strike="noStrike" dirty="0">
                          <a:effectLst/>
                          <a:latin typeface="+mn-lt"/>
                        </a:rPr>
                        <a:t>261,7 </a:t>
                      </a:r>
                      <a:endParaRPr lang="cs-CZ" sz="1200" b="1" i="0" u="none" strike="noStrike" dirty="0">
                        <a:solidFill>
                          <a:srgbClr val="000000"/>
                        </a:solidFill>
                        <a:effectLst/>
                        <a:latin typeface="+mn-lt"/>
                      </a:endParaRPr>
                    </a:p>
                  </a:txBody>
                  <a:tcPr marL="4444" marR="4444" marT="4444" marB="0" anchor="ctr"/>
                </a:tc>
                <a:extLst>
                  <a:ext uri="{0D108BD9-81ED-4DB2-BD59-A6C34878D82A}">
                    <a16:rowId xmlns:a16="http://schemas.microsoft.com/office/drawing/2014/main" val="1068061050"/>
                  </a:ext>
                </a:extLst>
              </a:tr>
            </a:tbl>
          </a:graphicData>
        </a:graphic>
      </p:graphicFrame>
      <p:sp>
        <p:nvSpPr>
          <p:cNvPr id="16" name="TextovéPole 15">
            <a:extLst>
              <a:ext uri="{FF2B5EF4-FFF2-40B4-BE49-F238E27FC236}">
                <a16:creationId xmlns:a16="http://schemas.microsoft.com/office/drawing/2014/main" id="{3E1DEE2E-FA82-4028-8E49-BD9398A4F10E}"/>
              </a:ext>
            </a:extLst>
          </p:cNvPr>
          <p:cNvSpPr txBox="1"/>
          <p:nvPr/>
        </p:nvSpPr>
        <p:spPr>
          <a:xfrm>
            <a:off x="9314636" y="513834"/>
            <a:ext cx="283028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a:ln>
                  <a:noFill/>
                </a:ln>
                <a:solidFill>
                  <a:srgbClr val="000000"/>
                </a:solidFill>
                <a:effectLst/>
                <a:uLnTx/>
                <a:uFillTx/>
                <a:latin typeface="Calibri"/>
                <a:ea typeface="+mn-ea"/>
                <a:cs typeface="+mn-cs"/>
              </a:rPr>
              <a:t>Zdroj: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900" b="0" i="0" u="none" strike="noStrike" kern="1200" cap="none" spc="0" normalizeH="0" baseline="0" noProof="0">
                <a:ln>
                  <a:noFill/>
                </a:ln>
                <a:solidFill>
                  <a:srgbClr val="000000"/>
                </a:solidFill>
                <a:effectLst/>
                <a:uLnTx/>
                <a:uFillTx/>
                <a:latin typeface="Calibri"/>
                <a:ea typeface="+mn-ea"/>
                <a:cs typeface="+mn-cs"/>
              </a:rPr>
              <a:t>ÚZIS (NRHZS) - Lůžkový fond k </a:t>
            </a:r>
            <a:r>
              <a:rPr kumimoji="0" lang="cs-CZ" sz="900" b="1" i="0" u="none" strike="noStrike" kern="1200" cap="none" spc="0" normalizeH="0" baseline="0" noProof="0">
                <a:ln>
                  <a:noFill/>
                </a:ln>
                <a:solidFill>
                  <a:srgbClr val="C00000"/>
                </a:solidFill>
                <a:effectLst/>
                <a:uLnTx/>
                <a:uFillTx/>
                <a:latin typeface="Calibri"/>
                <a:ea typeface="+mn-ea"/>
                <a:cs typeface="+mn-cs"/>
              </a:rPr>
              <a:t>31. 12. 2024</a:t>
            </a:r>
          </a:p>
        </p:txBody>
      </p:sp>
      <p:sp>
        <p:nvSpPr>
          <p:cNvPr id="10" name="TextovéPole 9">
            <a:extLst>
              <a:ext uri="{FF2B5EF4-FFF2-40B4-BE49-F238E27FC236}">
                <a16:creationId xmlns:a16="http://schemas.microsoft.com/office/drawing/2014/main" id="{D4E4C091-4330-4DCA-8174-BFD3501689F9}"/>
              </a:ext>
            </a:extLst>
          </p:cNvPr>
          <p:cNvSpPr txBox="1"/>
          <p:nvPr/>
        </p:nvSpPr>
        <p:spPr>
          <a:xfrm>
            <a:off x="156000" y="5956383"/>
            <a:ext cx="1125582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srgbClr val="C00000"/>
                </a:solidFill>
                <a:effectLst/>
                <a:uLnTx/>
                <a:uFillTx/>
                <a:latin typeface="Calibri"/>
                <a:ea typeface="+mn-ea"/>
                <a:cs typeface="+mn-cs"/>
              </a:rPr>
              <a:t>*ODB-Odbornost je určena dle hlavní nasmlouvané odbornosti k 31.12.2024</a:t>
            </a:r>
          </a:p>
        </p:txBody>
      </p:sp>
      <p:sp>
        <p:nvSpPr>
          <p:cNvPr id="5" name="Nadpis 4">
            <a:extLst>
              <a:ext uri="{FF2B5EF4-FFF2-40B4-BE49-F238E27FC236}">
                <a16:creationId xmlns:a16="http://schemas.microsoft.com/office/drawing/2014/main" id="{6BC98F3B-A0AC-51FB-2EEA-504DFDA08697}"/>
              </a:ext>
            </a:extLst>
          </p:cNvPr>
          <p:cNvSpPr>
            <a:spLocks noGrp="1"/>
          </p:cNvSpPr>
          <p:nvPr>
            <p:ph type="title"/>
          </p:nvPr>
        </p:nvSpPr>
        <p:spPr/>
        <p:txBody>
          <a:bodyPr/>
          <a:lstStyle/>
          <a:p>
            <a:r>
              <a:rPr lang="cs-CZ" noProof="0" dirty="0">
                <a:solidFill>
                  <a:srgbClr val="002060"/>
                </a:solidFill>
              </a:rPr>
              <a:t>Lůžkový fond následné a dlouhodobé péče v roce 2024 v ČR na 100 tis. obyvatel</a:t>
            </a:r>
            <a:br>
              <a:rPr lang="cs-CZ" noProof="0" dirty="0"/>
            </a:br>
            <a:endParaRPr lang="cs-CZ" dirty="0"/>
          </a:p>
        </p:txBody>
      </p:sp>
    </p:spTree>
    <p:extLst>
      <p:ext uri="{BB962C8B-B14F-4D97-AF65-F5344CB8AC3E}">
        <p14:creationId xmlns:p14="http://schemas.microsoft.com/office/powerpoint/2010/main" val="49907829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A40383E-E73B-7FBD-37BA-D9DF192B800A}"/>
              </a:ext>
            </a:extLst>
          </p:cNvPr>
          <p:cNvSpPr>
            <a:spLocks noGrp="1"/>
          </p:cNvSpPr>
          <p:nvPr>
            <p:ph type="title" idx="4294967295"/>
          </p:nvPr>
        </p:nvSpPr>
        <p:spPr>
          <a:xfrm>
            <a:off x="0" y="255588"/>
            <a:ext cx="11572875" cy="1150937"/>
          </a:xfrm>
        </p:spPr>
        <p:txBody>
          <a:bodyPr>
            <a:noAutofit/>
          </a:bodyPr>
          <a:lstStyle/>
          <a:p>
            <a:pPr algn="ctr"/>
            <a:r>
              <a:rPr lang="cs-CZ" sz="3600" b="1" dirty="0">
                <a:solidFill>
                  <a:srgbClr val="002060"/>
                </a:solidFill>
              </a:rPr>
              <a:t>Predikce potřeb dlouhodobé lůžkové ošetřovatelské péče </a:t>
            </a:r>
          </a:p>
        </p:txBody>
      </p:sp>
      <p:sp>
        <p:nvSpPr>
          <p:cNvPr id="5" name="TextovéPole 4">
            <a:extLst>
              <a:ext uri="{FF2B5EF4-FFF2-40B4-BE49-F238E27FC236}">
                <a16:creationId xmlns:a16="http://schemas.microsoft.com/office/drawing/2014/main" id="{F92C6D57-EECE-FFB1-AAF3-7DCC3C7EB7EF}"/>
              </a:ext>
            </a:extLst>
          </p:cNvPr>
          <p:cNvSpPr txBox="1"/>
          <p:nvPr/>
        </p:nvSpPr>
        <p:spPr>
          <a:xfrm>
            <a:off x="421996" y="4669742"/>
            <a:ext cx="2923954" cy="11387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1497F"/>
                </a:solidFill>
                <a:effectLst/>
                <a:uLnTx/>
                <a:uFillTx/>
                <a:latin typeface="Calibri" panose="020F0502020204030204"/>
                <a:ea typeface="+mn-ea"/>
                <a:cs typeface="+mn-cs"/>
              </a:rPr>
              <a:t>Demografický model</a:t>
            </a:r>
          </a:p>
        </p:txBody>
      </p:sp>
      <p:sp>
        <p:nvSpPr>
          <p:cNvPr id="6" name="TextovéPole 5">
            <a:extLst>
              <a:ext uri="{FF2B5EF4-FFF2-40B4-BE49-F238E27FC236}">
                <a16:creationId xmlns:a16="http://schemas.microsoft.com/office/drawing/2014/main" id="{F6E36ACD-F2D4-A09B-741F-9E8F80B07BD0}"/>
              </a:ext>
            </a:extLst>
          </p:cNvPr>
          <p:cNvSpPr txBox="1"/>
          <p:nvPr/>
        </p:nvSpPr>
        <p:spPr>
          <a:xfrm>
            <a:off x="9207224" y="4669741"/>
            <a:ext cx="2399414" cy="113877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1497F"/>
                </a:solidFill>
                <a:effectLst/>
                <a:uLnTx/>
                <a:uFillTx/>
                <a:latin typeface="Calibri" panose="020F0502020204030204"/>
                <a:ea typeface="+mn-ea"/>
                <a:cs typeface="+mn-cs"/>
              </a:rPr>
              <a:t>Kapacitní model</a:t>
            </a:r>
          </a:p>
        </p:txBody>
      </p:sp>
      <p:sp>
        <p:nvSpPr>
          <p:cNvPr id="7" name="Šipka: dolů 6">
            <a:extLst>
              <a:ext uri="{FF2B5EF4-FFF2-40B4-BE49-F238E27FC236}">
                <a16:creationId xmlns:a16="http://schemas.microsoft.com/office/drawing/2014/main" id="{1A5576D6-94B5-C726-B9C8-63C17BAE9CE9}"/>
              </a:ext>
            </a:extLst>
          </p:cNvPr>
          <p:cNvSpPr/>
          <p:nvPr/>
        </p:nvSpPr>
        <p:spPr>
          <a:xfrm>
            <a:off x="564717" y="4235097"/>
            <a:ext cx="1011534" cy="434644"/>
          </a:xfrm>
          <a:prstGeom prst="downArrow">
            <a:avLst/>
          </a:prstGeom>
          <a:solidFill>
            <a:srgbClr val="16468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Šipka: dolů 7">
            <a:extLst>
              <a:ext uri="{FF2B5EF4-FFF2-40B4-BE49-F238E27FC236}">
                <a16:creationId xmlns:a16="http://schemas.microsoft.com/office/drawing/2014/main" id="{513B2984-ACB5-1FBF-6FB9-521300A49C47}"/>
              </a:ext>
            </a:extLst>
          </p:cNvPr>
          <p:cNvSpPr/>
          <p:nvPr/>
        </p:nvSpPr>
        <p:spPr>
          <a:xfrm>
            <a:off x="10595104" y="4235097"/>
            <a:ext cx="1011534" cy="434644"/>
          </a:xfrm>
          <a:prstGeom prst="downArrow">
            <a:avLst/>
          </a:prstGeom>
          <a:solidFill>
            <a:srgbClr val="16468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9" name="Tabulka 8">
            <a:extLst>
              <a:ext uri="{FF2B5EF4-FFF2-40B4-BE49-F238E27FC236}">
                <a16:creationId xmlns:a16="http://schemas.microsoft.com/office/drawing/2014/main" id="{78F130EA-D8C3-8B3A-2CF3-D91A47B2C3E5}"/>
              </a:ext>
            </a:extLst>
          </p:cNvPr>
          <p:cNvGraphicFramePr>
            <a:graphicFrameLocks noGrp="1"/>
          </p:cNvGraphicFramePr>
          <p:nvPr/>
        </p:nvGraphicFramePr>
        <p:xfrm>
          <a:off x="736838" y="1406386"/>
          <a:ext cx="10869800" cy="2044819"/>
        </p:xfrm>
        <a:graphic>
          <a:graphicData uri="http://schemas.openxmlformats.org/drawingml/2006/table">
            <a:tbl>
              <a:tblPr firstRow="1" bandRow="1">
                <a:tableStyleId>{9D7B26C5-4107-4FEC-AEDC-1716B250A1EF}</a:tableStyleId>
              </a:tblPr>
              <a:tblGrid>
                <a:gridCol w="657060">
                  <a:extLst>
                    <a:ext uri="{9D8B030D-6E8A-4147-A177-3AD203B41FA5}">
                      <a16:colId xmlns:a16="http://schemas.microsoft.com/office/drawing/2014/main" val="3001704626"/>
                    </a:ext>
                  </a:extLst>
                </a:gridCol>
                <a:gridCol w="1159518">
                  <a:extLst>
                    <a:ext uri="{9D8B030D-6E8A-4147-A177-3AD203B41FA5}">
                      <a16:colId xmlns:a16="http://schemas.microsoft.com/office/drawing/2014/main" val="1328641821"/>
                    </a:ext>
                  </a:extLst>
                </a:gridCol>
                <a:gridCol w="5995690">
                  <a:extLst>
                    <a:ext uri="{9D8B030D-6E8A-4147-A177-3AD203B41FA5}">
                      <a16:colId xmlns:a16="http://schemas.microsoft.com/office/drawing/2014/main" val="1151775745"/>
                    </a:ext>
                  </a:extLst>
                </a:gridCol>
                <a:gridCol w="970400">
                  <a:extLst>
                    <a:ext uri="{9D8B030D-6E8A-4147-A177-3AD203B41FA5}">
                      <a16:colId xmlns:a16="http://schemas.microsoft.com/office/drawing/2014/main" val="400558262"/>
                    </a:ext>
                  </a:extLst>
                </a:gridCol>
                <a:gridCol w="2087132">
                  <a:extLst>
                    <a:ext uri="{9D8B030D-6E8A-4147-A177-3AD203B41FA5}">
                      <a16:colId xmlns:a16="http://schemas.microsoft.com/office/drawing/2014/main" val="3393183011"/>
                    </a:ext>
                  </a:extLst>
                </a:gridCol>
              </a:tblGrid>
              <a:tr h="625668">
                <a:tc>
                  <a:txBody>
                    <a:bodyPr/>
                    <a:lstStyle/>
                    <a:p>
                      <a:pPr algn="l" fontAlgn="b"/>
                      <a:r>
                        <a:rPr lang="cs-CZ" sz="1400" u="none" strike="noStrike">
                          <a:effectLst/>
                        </a:rPr>
                        <a:t>kód výkonu</a:t>
                      </a:r>
                      <a:endParaRPr lang="cs-CZ" sz="1400" b="1" i="0" u="none" strike="noStrike">
                        <a:solidFill>
                          <a:srgbClr val="000000"/>
                        </a:solidFill>
                        <a:effectLst/>
                        <a:latin typeface="Calibri" panose="020F0502020204030204" pitchFamily="34" charset="0"/>
                      </a:endParaRPr>
                    </a:p>
                  </a:txBody>
                  <a:tcPr marL="6350" marR="6350" marT="6350" marB="0" anchor="ctr"/>
                </a:tc>
                <a:tc>
                  <a:txBody>
                    <a:bodyPr/>
                    <a:lstStyle/>
                    <a:p>
                      <a:pPr algn="l" fontAlgn="b"/>
                      <a:r>
                        <a:rPr lang="cs-CZ" sz="1400" u="none" strike="noStrike">
                          <a:effectLst/>
                        </a:rPr>
                        <a:t>metodika segment</a:t>
                      </a:r>
                      <a:endParaRPr lang="cs-CZ" sz="1400" b="1" i="0" u="none" strike="noStrike">
                        <a:solidFill>
                          <a:srgbClr val="000000"/>
                        </a:solidFill>
                        <a:effectLst/>
                        <a:latin typeface="Calibri" panose="020F0502020204030204" pitchFamily="34" charset="0"/>
                      </a:endParaRPr>
                    </a:p>
                  </a:txBody>
                  <a:tcPr marL="6350" marR="6350" marT="6350" marB="0" anchor="ctr"/>
                </a:tc>
                <a:tc>
                  <a:txBody>
                    <a:bodyPr/>
                    <a:lstStyle/>
                    <a:p>
                      <a:pPr algn="l" fontAlgn="b"/>
                      <a:r>
                        <a:rPr lang="cs-CZ" sz="1400" u="none" strike="noStrike">
                          <a:effectLst/>
                        </a:rPr>
                        <a:t>metodika pracoviště</a:t>
                      </a:r>
                      <a:endParaRPr lang="cs-CZ" sz="1400" b="1" i="0" u="none" strike="noStrike">
                        <a:solidFill>
                          <a:srgbClr val="000000"/>
                        </a:solidFill>
                        <a:effectLst/>
                        <a:latin typeface="Calibri" panose="020F0502020204030204" pitchFamily="34" charset="0"/>
                      </a:endParaRPr>
                    </a:p>
                  </a:txBody>
                  <a:tcPr marL="6350" marR="6350" marT="6350" marB="0" anchor="ctr"/>
                </a:tc>
                <a:tc>
                  <a:txBody>
                    <a:bodyPr/>
                    <a:lstStyle/>
                    <a:p>
                      <a:pPr algn="l" fontAlgn="b"/>
                      <a:r>
                        <a:rPr lang="cs-CZ" sz="1400" b="1" i="0" u="none" strike="noStrike">
                          <a:solidFill>
                            <a:srgbClr val="C00000"/>
                          </a:solidFill>
                          <a:effectLst/>
                          <a:latin typeface="Calibri" panose="020F0502020204030204" pitchFamily="34" charset="0"/>
                        </a:rPr>
                        <a:t>Odbornost pracoviště</a:t>
                      </a:r>
                    </a:p>
                  </a:txBody>
                  <a:tcPr marL="6350" marR="6350" marT="6350" marB="0" anchor="ctr"/>
                </a:tc>
                <a:tc>
                  <a:txBody>
                    <a:bodyPr/>
                    <a:lstStyle/>
                    <a:p>
                      <a:pPr algn="l" fontAlgn="b"/>
                      <a:r>
                        <a:rPr lang="cs-CZ" sz="1400" b="1" i="0" u="none" strike="noStrike">
                          <a:solidFill>
                            <a:srgbClr val="000000"/>
                          </a:solidFill>
                          <a:effectLst/>
                          <a:latin typeface="Calibri" panose="020F0502020204030204" pitchFamily="34" charset="0"/>
                        </a:rPr>
                        <a:t>Typ ošetřovacího dne</a:t>
                      </a:r>
                    </a:p>
                  </a:txBody>
                  <a:tcPr marL="6350" marR="6350" marT="6350" marB="0" anchor="ctr"/>
                </a:tc>
                <a:extLst>
                  <a:ext uri="{0D108BD9-81ED-4DB2-BD59-A6C34878D82A}">
                    <a16:rowId xmlns:a16="http://schemas.microsoft.com/office/drawing/2014/main" val="3813860549"/>
                  </a:ext>
                </a:extLst>
              </a:tr>
              <a:tr h="317421">
                <a:tc>
                  <a:txBody>
                    <a:bodyPr/>
                    <a:lstStyle/>
                    <a:p>
                      <a:pPr algn="l" fontAlgn="b"/>
                      <a:r>
                        <a:rPr lang="cs-CZ" sz="1400" b="0" u="none" strike="noStrike">
                          <a:solidFill>
                            <a:schemeClr val="tx1"/>
                          </a:solidFill>
                          <a:effectLst/>
                        </a:rPr>
                        <a:t>00005</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dlouhodobá</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ošetřovatelská oddělení</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1" i="0" u="none" strike="noStrike">
                          <a:solidFill>
                            <a:srgbClr val="C00000"/>
                          </a:solidFill>
                          <a:effectLst/>
                          <a:latin typeface="Calibri" panose="020F0502020204030204" pitchFamily="34" charset="0"/>
                        </a:rPr>
                        <a:t>9F9, 9H9*</a:t>
                      </a:r>
                    </a:p>
                  </a:txBody>
                  <a:tcPr marL="6350" marR="6350" marT="6350" marB="0" anchor="ctr"/>
                </a:tc>
                <a:tc>
                  <a:txBody>
                    <a:bodyPr/>
                    <a:lstStyle/>
                    <a:p>
                      <a:pPr algn="l" fontAlgn="b"/>
                      <a:r>
                        <a:rPr lang="cs-CZ" sz="1400" b="0" i="0" u="none" strike="noStrike">
                          <a:solidFill>
                            <a:schemeClr val="tx1"/>
                          </a:solidFill>
                          <a:effectLst/>
                          <a:latin typeface="Calibri" panose="020F0502020204030204" pitchFamily="34" charset="0"/>
                        </a:rPr>
                        <a:t>standardní OD</a:t>
                      </a:r>
                    </a:p>
                  </a:txBody>
                  <a:tcPr marL="6350" marR="6350" marT="6350" marB="0" anchor="ctr"/>
                </a:tc>
                <a:extLst>
                  <a:ext uri="{0D108BD9-81ED-4DB2-BD59-A6C34878D82A}">
                    <a16:rowId xmlns:a16="http://schemas.microsoft.com/office/drawing/2014/main" val="216216296"/>
                  </a:ext>
                </a:extLst>
              </a:tr>
              <a:tr h="466888">
                <a:tc>
                  <a:txBody>
                    <a:bodyPr/>
                    <a:lstStyle/>
                    <a:p>
                      <a:pPr algn="l" fontAlgn="b"/>
                      <a:r>
                        <a:rPr lang="cs-CZ" sz="1400" b="0" u="none" strike="noStrike">
                          <a:solidFill>
                            <a:schemeClr val="tx1"/>
                          </a:solidFill>
                          <a:effectLst/>
                        </a:rPr>
                        <a:t>00020</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dlouhodobá</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dlouhodobá intenzivní ošetřovatelská péče</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1" i="0" u="none" strike="noStrike">
                          <a:solidFill>
                            <a:srgbClr val="C00000"/>
                          </a:solidFill>
                          <a:effectLst/>
                          <a:latin typeface="Calibri" panose="020F0502020204030204" pitchFamily="34" charset="0"/>
                        </a:rPr>
                        <a:t>7D8, 7U8</a:t>
                      </a:r>
                    </a:p>
                  </a:txBody>
                  <a:tcPr marL="6350" marR="6350" marT="6350" marB="0" anchor="ctr"/>
                </a:tc>
                <a:tc>
                  <a:txBody>
                    <a:bodyPr/>
                    <a:lstStyle/>
                    <a:p>
                      <a:pPr algn="l" fontAlgn="b"/>
                      <a:r>
                        <a:rPr lang="cs-CZ" sz="1400" b="0" i="0" u="none" strike="noStrike">
                          <a:solidFill>
                            <a:schemeClr val="tx1"/>
                          </a:solidFill>
                          <a:effectLst/>
                          <a:latin typeface="Calibri" panose="020F0502020204030204" pitchFamily="34" charset="0"/>
                        </a:rPr>
                        <a:t>intenzivní OD</a:t>
                      </a:r>
                    </a:p>
                  </a:txBody>
                  <a:tcPr marL="6350" marR="6350" marT="6350" marB="0" anchor="ctr"/>
                </a:tc>
                <a:extLst>
                  <a:ext uri="{0D108BD9-81ED-4DB2-BD59-A6C34878D82A}">
                    <a16:rowId xmlns:a16="http://schemas.microsoft.com/office/drawing/2014/main" val="2706399721"/>
                  </a:ext>
                </a:extLst>
              </a:tr>
              <a:tr h="317421">
                <a:tc>
                  <a:txBody>
                    <a:bodyPr/>
                    <a:lstStyle/>
                    <a:p>
                      <a:pPr algn="l" fontAlgn="b"/>
                      <a:r>
                        <a:rPr lang="cs-CZ" sz="1400" b="0" u="none" strike="noStrike">
                          <a:solidFill>
                            <a:schemeClr val="tx1"/>
                          </a:solidFill>
                          <a:effectLst/>
                        </a:rPr>
                        <a:t>00030</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dlouhodobá</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0" u="none" strike="noStrike">
                          <a:solidFill>
                            <a:schemeClr val="tx1"/>
                          </a:solidFill>
                          <a:effectLst/>
                        </a:rPr>
                        <a:t>zařízení hospicového typu</a:t>
                      </a:r>
                      <a:endParaRPr lang="cs-CZ" sz="1400" b="0" i="0" u="none" strike="noStrike">
                        <a:solidFill>
                          <a:schemeClr val="tx1"/>
                        </a:solidFill>
                        <a:effectLst/>
                        <a:latin typeface="Calibri" panose="020F0502020204030204" pitchFamily="34" charset="0"/>
                      </a:endParaRPr>
                    </a:p>
                  </a:txBody>
                  <a:tcPr marL="6350" marR="6350" marT="6350" marB="0" anchor="ctr"/>
                </a:tc>
                <a:tc>
                  <a:txBody>
                    <a:bodyPr/>
                    <a:lstStyle/>
                    <a:p>
                      <a:pPr algn="l" fontAlgn="b"/>
                      <a:r>
                        <a:rPr lang="cs-CZ" sz="1400" b="1" i="0" u="none" strike="noStrike">
                          <a:solidFill>
                            <a:srgbClr val="C00000"/>
                          </a:solidFill>
                          <a:effectLst/>
                          <a:latin typeface="Calibri" panose="020F0502020204030204" pitchFamily="34" charset="0"/>
                        </a:rPr>
                        <a:t>9U9</a:t>
                      </a:r>
                    </a:p>
                  </a:txBody>
                  <a:tcPr marL="6350" marR="6350" marT="6350" marB="0" anchor="ctr"/>
                </a:tc>
                <a:tc>
                  <a:txBody>
                    <a:bodyPr/>
                    <a:lstStyle/>
                    <a:p>
                      <a:pPr algn="l" fontAlgn="b"/>
                      <a:r>
                        <a:rPr lang="cs-CZ" sz="1400" b="0" i="0" u="none" strike="noStrike">
                          <a:solidFill>
                            <a:schemeClr val="tx1"/>
                          </a:solidFill>
                          <a:effectLst/>
                          <a:latin typeface="Calibri" panose="020F0502020204030204" pitchFamily="34" charset="0"/>
                        </a:rPr>
                        <a:t>standardní OD</a:t>
                      </a:r>
                    </a:p>
                  </a:txBody>
                  <a:tcPr marL="6350" marR="6350" marT="6350" marB="0" anchor="ctr"/>
                </a:tc>
                <a:extLst>
                  <a:ext uri="{0D108BD9-81ED-4DB2-BD59-A6C34878D82A}">
                    <a16:rowId xmlns:a16="http://schemas.microsoft.com/office/drawing/2014/main" val="1196890138"/>
                  </a:ext>
                </a:extLst>
              </a:tr>
              <a:tr h="317421">
                <a:tc>
                  <a:txBody>
                    <a:bodyPr/>
                    <a:lstStyle/>
                    <a:p>
                      <a:pPr algn="l" fontAlgn="b"/>
                      <a:r>
                        <a:rPr lang="cs-CZ" sz="1400" b="0" i="0" u="none" strike="noStrike">
                          <a:solidFill>
                            <a:schemeClr val="tx1"/>
                          </a:solidFill>
                          <a:effectLst/>
                          <a:latin typeface="Calibri" panose="020F0502020204030204" pitchFamily="34" charset="0"/>
                        </a:rPr>
                        <a:t>00024</a:t>
                      </a:r>
                    </a:p>
                  </a:txBody>
                  <a:tcPr marL="6350" marR="6350" marT="6350" marB="0" anchor="ctr"/>
                </a:tc>
                <a:tc>
                  <a:txBody>
                    <a:bodyPr/>
                    <a:lstStyle/>
                    <a:p>
                      <a:pPr algn="l" fontAlgn="b"/>
                      <a:r>
                        <a:rPr lang="cs-CZ" sz="1400" b="0" i="0" u="none" strike="noStrike">
                          <a:solidFill>
                            <a:schemeClr val="tx1"/>
                          </a:solidFill>
                          <a:effectLst/>
                          <a:latin typeface="Calibri" panose="020F0502020204030204" pitchFamily="34" charset="0"/>
                        </a:rPr>
                        <a:t>následná</a:t>
                      </a:r>
                    </a:p>
                  </a:txBody>
                  <a:tcPr marL="6350" marR="6350" marT="6350"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400" u="none" strike="noStrike">
                          <a:effectLst/>
                        </a:rPr>
                        <a:t>následná péče, zahrnující péči geriatrickou a ostatní následnou péči</a:t>
                      </a:r>
                      <a:endParaRPr lang="cs-CZ" sz="1400" b="0" i="0" u="none" strike="noStrike">
                        <a:solidFill>
                          <a:srgbClr val="000000"/>
                        </a:solidFill>
                        <a:effectLst/>
                        <a:latin typeface="Calibri" panose="020F0502020204030204" pitchFamily="34" charset="0"/>
                      </a:endParaRPr>
                    </a:p>
                  </a:txBody>
                  <a:tcPr marL="6350" marR="6350" marT="6350" marB="0" anchor="ctr"/>
                </a:tc>
                <a:tc>
                  <a:txBody>
                    <a:bodyPr/>
                    <a:lstStyle/>
                    <a:p>
                      <a:pPr algn="l" fontAlgn="b"/>
                      <a:r>
                        <a:rPr lang="cs-CZ" sz="1400" b="1" i="0" u="none" strike="noStrike">
                          <a:solidFill>
                            <a:srgbClr val="C00000"/>
                          </a:solidFill>
                          <a:effectLst/>
                          <a:latin typeface="Calibri" panose="020F0502020204030204" pitchFamily="34" charset="0"/>
                        </a:rPr>
                        <a:t>9U7</a:t>
                      </a:r>
                    </a:p>
                  </a:txBody>
                  <a:tcPr marL="6350" marR="6350" marT="6350" marB="0" anchor="ctr"/>
                </a:tc>
                <a:tc>
                  <a:txBody>
                    <a:bodyPr/>
                    <a:lstStyle/>
                    <a:p>
                      <a:pPr algn="l" fontAlgn="b"/>
                      <a:r>
                        <a:rPr lang="cs-CZ" sz="1400" b="0" i="0" u="none" strike="noStrike">
                          <a:solidFill>
                            <a:schemeClr val="tx1"/>
                          </a:solidFill>
                          <a:effectLst/>
                          <a:latin typeface="Calibri" panose="020F0502020204030204" pitchFamily="34" charset="0"/>
                        </a:rPr>
                        <a:t>standardní OD</a:t>
                      </a:r>
                    </a:p>
                  </a:txBody>
                  <a:tcPr marL="6350" marR="6350" marT="6350" marB="0" anchor="ctr"/>
                </a:tc>
                <a:extLst>
                  <a:ext uri="{0D108BD9-81ED-4DB2-BD59-A6C34878D82A}">
                    <a16:rowId xmlns:a16="http://schemas.microsoft.com/office/drawing/2014/main" val="3830084187"/>
                  </a:ext>
                </a:extLst>
              </a:tr>
            </a:tbl>
          </a:graphicData>
        </a:graphic>
      </p:graphicFrame>
      <p:sp>
        <p:nvSpPr>
          <p:cNvPr id="10" name="TextovéPole 9">
            <a:extLst>
              <a:ext uri="{FF2B5EF4-FFF2-40B4-BE49-F238E27FC236}">
                <a16:creationId xmlns:a16="http://schemas.microsoft.com/office/drawing/2014/main" id="{28D4C928-FA74-324E-CCFF-D779EFFFB970}"/>
              </a:ext>
            </a:extLst>
          </p:cNvPr>
          <p:cNvSpPr txBox="1"/>
          <p:nvPr/>
        </p:nvSpPr>
        <p:spPr>
          <a:xfrm>
            <a:off x="691620" y="3451205"/>
            <a:ext cx="1052427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*na pracovištích s odborností 9H9 a 9F9 poskytována shodná péče, písmena F a H pouze rozlišují typ zdravotnického zařízení (F většinou u fakultních a krajských nemocnic, ale není to jednoznačným pravidlem)</a:t>
            </a:r>
          </a:p>
        </p:txBody>
      </p:sp>
    </p:spTree>
    <p:extLst>
      <p:ext uri="{BB962C8B-B14F-4D97-AF65-F5344CB8AC3E}">
        <p14:creationId xmlns:p14="http://schemas.microsoft.com/office/powerpoint/2010/main" val="287424010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48CAB0-B65B-6FCC-6A2A-31E7B2B1639D}"/>
            </a:ext>
          </a:extLst>
        </p:cNvPr>
        <p:cNvGrpSpPr/>
        <p:nvPr/>
      </p:nvGrpSpPr>
      <p:grpSpPr>
        <a:xfrm>
          <a:off x="0" y="0"/>
          <a:ext cx="0" cy="0"/>
          <a:chOff x="0" y="0"/>
          <a:chExt cx="0" cy="0"/>
        </a:xfrm>
      </p:grpSpPr>
      <p:sp>
        <p:nvSpPr>
          <p:cNvPr id="5" name="TextovéPole 4">
            <a:extLst>
              <a:ext uri="{FF2B5EF4-FFF2-40B4-BE49-F238E27FC236}">
                <a16:creationId xmlns:a16="http://schemas.microsoft.com/office/drawing/2014/main" id="{08F44D08-75E0-4184-E856-FD25B2695384}"/>
              </a:ext>
            </a:extLst>
          </p:cNvPr>
          <p:cNvSpPr txBox="1"/>
          <p:nvPr/>
        </p:nvSpPr>
        <p:spPr>
          <a:xfrm>
            <a:off x="332900" y="1914599"/>
            <a:ext cx="4118519"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3400" b="1" i="0" u="none" strike="noStrike" kern="1200" cap="none" spc="0" normalizeH="0" baseline="0" noProof="0">
                <a:ln>
                  <a:noFill/>
                </a:ln>
                <a:solidFill>
                  <a:srgbClr val="C1497F"/>
                </a:solidFill>
                <a:effectLst/>
                <a:uLnTx/>
                <a:uFillTx/>
                <a:latin typeface="Calibri" panose="020F0502020204030204"/>
                <a:ea typeface="+mn-ea"/>
                <a:cs typeface="+mn-cs"/>
              </a:rPr>
              <a:t>Demografický model</a:t>
            </a:r>
          </a:p>
        </p:txBody>
      </p:sp>
      <p:sp>
        <p:nvSpPr>
          <p:cNvPr id="7" name="Šipka: dolů 6">
            <a:extLst>
              <a:ext uri="{FF2B5EF4-FFF2-40B4-BE49-F238E27FC236}">
                <a16:creationId xmlns:a16="http://schemas.microsoft.com/office/drawing/2014/main" id="{75A412D9-FE99-7BF0-4C2F-56EC06817E44}"/>
              </a:ext>
            </a:extLst>
          </p:cNvPr>
          <p:cNvSpPr/>
          <p:nvPr/>
        </p:nvSpPr>
        <p:spPr>
          <a:xfrm>
            <a:off x="475622" y="1479954"/>
            <a:ext cx="1011534" cy="434644"/>
          </a:xfrm>
          <a:prstGeom prst="downArrow">
            <a:avLst/>
          </a:prstGeom>
          <a:solidFill>
            <a:srgbClr val="16468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ovéPole 8">
            <a:extLst>
              <a:ext uri="{FF2B5EF4-FFF2-40B4-BE49-F238E27FC236}">
                <a16:creationId xmlns:a16="http://schemas.microsoft.com/office/drawing/2014/main" id="{4C15B3C1-0DFA-2A26-6AAE-4C71A7AC7323}"/>
              </a:ext>
            </a:extLst>
          </p:cNvPr>
          <p:cNvSpPr txBox="1"/>
          <p:nvPr/>
        </p:nvSpPr>
        <p:spPr>
          <a:xfrm>
            <a:off x="1982370" y="120198"/>
            <a:ext cx="7979228" cy="1138773"/>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3400" b="1" i="0" u="none" strike="noStrike" kern="1200" cap="none" spc="0" normalizeH="0" baseline="0" noProof="0">
                <a:ln>
                  <a:noFill/>
                </a:ln>
                <a:solidFill>
                  <a:srgbClr val="16468E"/>
                </a:solidFill>
                <a:effectLst/>
                <a:uLnTx/>
                <a:uFillTx/>
                <a:latin typeface="Calibri" panose="020F0502020204030204"/>
                <a:ea typeface="+mn-ea"/>
                <a:cs typeface="+mn-cs"/>
              </a:rPr>
              <a:t>Predikce potřebného počtu lůžek a kapacit dlouhodobé ošetřovatelské péče</a:t>
            </a:r>
          </a:p>
        </p:txBody>
      </p:sp>
      <p:sp>
        <p:nvSpPr>
          <p:cNvPr id="14" name="TextovéPole 13">
            <a:extLst>
              <a:ext uri="{FF2B5EF4-FFF2-40B4-BE49-F238E27FC236}">
                <a16:creationId xmlns:a16="http://schemas.microsoft.com/office/drawing/2014/main" id="{DEE3580C-D247-8197-B206-61D0C3E4FC57}"/>
              </a:ext>
            </a:extLst>
          </p:cNvPr>
          <p:cNvSpPr txBox="1"/>
          <p:nvPr/>
        </p:nvSpPr>
        <p:spPr>
          <a:xfrm>
            <a:off x="332900" y="2746746"/>
            <a:ext cx="4855866" cy="2308324"/>
          </a:xfrm>
          <a:prstGeom prst="rect">
            <a:avLst/>
          </a:prstGeom>
          <a:solidFill>
            <a:srgbClr val="C1497F"/>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a:ln>
                  <a:noFill/>
                </a:ln>
                <a:solidFill>
                  <a:prstClr val="white"/>
                </a:solidFill>
                <a:effectLst/>
                <a:uLnTx/>
                <a:uFillTx/>
                <a:latin typeface="Calibri" panose="020F0502020204030204"/>
                <a:ea typeface="+mn-ea"/>
                <a:cs typeface="+mn-cs"/>
              </a:rPr>
              <a:t>Demografické projekce pracují s předpokládanými koeficienty demografického stárnutí populace a tedy s předpokládaným nárůstem počtu obyvatel ve vyšším až seniorním věku. Nejde tedy o prediktivní modelování zahrnující i předpokládaný vývoj objemu péče apod. – tyto dimenze jsou zahrnuty v dalších krocích v kapacitním modelování. </a:t>
            </a: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789266EF-2FEA-ADF1-953F-EF033F43260F}"/>
              </a:ext>
            </a:extLst>
          </p:cNvPr>
          <p:cNvSpPr txBox="1"/>
          <p:nvPr/>
        </p:nvSpPr>
        <p:spPr>
          <a:xfrm>
            <a:off x="5971984" y="1697276"/>
            <a:ext cx="5824207" cy="45243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a:ln>
                  <a:noFill/>
                </a:ln>
                <a:solidFill>
                  <a:prstClr val="black"/>
                </a:solidFill>
                <a:effectLst/>
                <a:uLnTx/>
                <a:uFillTx/>
                <a:latin typeface="Calibri" panose="020F0502020204030204"/>
                <a:ea typeface="+mn-ea"/>
                <a:cs typeface="+mn-cs"/>
              </a:rPr>
              <a:t>Demografické projekce se do predikcí potřeb lůžkového fondu dlouhodobé péče promítají již od věkových kohort 50 let a více, neboť již v těchto relativně mladých populačních skupinách narůstá vážná chronická nemocnost. Nevyšší nárůst nemocnosti a s tím souvisejících potřeb dlouhodobé ošetřovatelské péče začíná v české populaci od věku 65+, resp. 75+. Z těchto důvodů jsou populační projekce kalkulovány odděleně v relevantních věkových podskupinách a potřebný lůžkový fond je predikován za předpokladu, že věkově specifická nemocnost zůstane v dalších dekádách přibližně stejná. Demografické projekce nepředpokládají žádné restrukturalizační změny a přesuny kapacit mezi segmenty péče – projekce pracuje s předpokladem, že lůžková kapacita na 1000 obyvatel zůstane v roce 2040 a 2050 shodná jako v roce 2024. Jde tedy čistě o zohlednění demografických trendů. </a:t>
            </a:r>
          </a:p>
        </p:txBody>
      </p:sp>
    </p:spTree>
    <p:extLst>
      <p:ext uri="{BB962C8B-B14F-4D97-AF65-F5344CB8AC3E}">
        <p14:creationId xmlns:p14="http://schemas.microsoft.com/office/powerpoint/2010/main" val="423154661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E5E559-566A-E9C3-6273-46F9D96CE4AB}"/>
            </a:ext>
          </a:extLst>
        </p:cNvPr>
        <p:cNvGrpSpPr/>
        <p:nvPr/>
      </p:nvGrpSpPr>
      <p:grpSpPr>
        <a:xfrm>
          <a:off x="0" y="0"/>
          <a:ext cx="0" cy="0"/>
          <a:chOff x="0" y="0"/>
          <a:chExt cx="0" cy="0"/>
        </a:xfrm>
      </p:grpSpPr>
      <p:sp>
        <p:nvSpPr>
          <p:cNvPr id="2" name="Nadpis 1">
            <a:extLst>
              <a:ext uri="{FF2B5EF4-FFF2-40B4-BE49-F238E27FC236}">
                <a16:creationId xmlns:a16="http://schemas.microsoft.com/office/drawing/2014/main" id="{DA5255AD-D6C2-B577-A2AA-549691DE9CF4}"/>
              </a:ext>
            </a:extLst>
          </p:cNvPr>
          <p:cNvSpPr>
            <a:spLocks noGrp="1"/>
          </p:cNvSpPr>
          <p:nvPr>
            <p:ph type="title" idx="4294967295"/>
          </p:nvPr>
        </p:nvSpPr>
        <p:spPr>
          <a:xfrm>
            <a:off x="0" y="225425"/>
            <a:ext cx="11563350" cy="635000"/>
          </a:xfrm>
        </p:spPr>
        <p:txBody>
          <a:bodyPr>
            <a:noAutofit/>
          </a:bodyPr>
          <a:lstStyle/>
          <a:p>
            <a:r>
              <a:rPr lang="cs-CZ" sz="2800" b="1" dirty="0">
                <a:solidFill>
                  <a:srgbClr val="002060"/>
                </a:solidFill>
                <a:latin typeface="+mn-lt"/>
              </a:rPr>
              <a:t>SOUHRN projekce potřeby lůžkového fondu v roce 2040 a 2050: </a:t>
            </a:r>
            <a:br>
              <a:rPr lang="cs-CZ" sz="2800" b="1" dirty="0">
                <a:solidFill>
                  <a:srgbClr val="002060"/>
                </a:solidFill>
                <a:latin typeface="+mn-lt"/>
              </a:rPr>
            </a:br>
            <a:r>
              <a:rPr lang="cs-CZ" sz="2800" b="1" u="sng" dirty="0">
                <a:solidFill>
                  <a:srgbClr val="002060"/>
                </a:solidFill>
                <a:latin typeface="+mn-lt"/>
              </a:rPr>
              <a:t>demografický model kalkulovaný na populaci ve věku 75+</a:t>
            </a:r>
          </a:p>
        </p:txBody>
      </p:sp>
      <p:sp>
        <p:nvSpPr>
          <p:cNvPr id="3" name="TextovéPole 2">
            <a:extLst>
              <a:ext uri="{FF2B5EF4-FFF2-40B4-BE49-F238E27FC236}">
                <a16:creationId xmlns:a16="http://schemas.microsoft.com/office/drawing/2014/main" id="{A190B25B-1C4C-61DF-C735-636B67CD284B}"/>
              </a:ext>
            </a:extLst>
          </p:cNvPr>
          <p:cNvSpPr txBox="1"/>
          <p:nvPr/>
        </p:nvSpPr>
        <p:spPr>
          <a:xfrm>
            <a:off x="244688" y="950917"/>
            <a:ext cx="88609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a:ln>
                  <a:noFill/>
                </a:ln>
                <a:solidFill>
                  <a:prstClr val="black"/>
                </a:solidFill>
                <a:effectLst/>
                <a:uLnTx/>
                <a:uFillTx/>
                <a:latin typeface="Calibri" panose="020F0502020204030204"/>
                <a:ea typeface="+mn-ea"/>
                <a:cs typeface="+mn-cs"/>
              </a:rPr>
              <a:t>Zdroj: model Predikce potřeb lůžek a kapacit dlouhodobé péče</a:t>
            </a:r>
          </a:p>
        </p:txBody>
      </p:sp>
      <p:graphicFrame>
        <p:nvGraphicFramePr>
          <p:cNvPr id="5" name="Tabulka 4">
            <a:extLst>
              <a:ext uri="{FF2B5EF4-FFF2-40B4-BE49-F238E27FC236}">
                <a16:creationId xmlns:a16="http://schemas.microsoft.com/office/drawing/2014/main" id="{6B985D74-9FD6-672B-840B-857860557E2E}"/>
              </a:ext>
            </a:extLst>
          </p:cNvPr>
          <p:cNvGraphicFramePr>
            <a:graphicFrameLocks noGrp="1"/>
          </p:cNvGraphicFramePr>
          <p:nvPr>
            <p:extLst>
              <p:ext uri="{D42A27DB-BD31-4B8C-83A1-F6EECF244321}">
                <p14:modId xmlns:p14="http://schemas.microsoft.com/office/powerpoint/2010/main" val="1435714075"/>
              </p:ext>
            </p:extLst>
          </p:nvPr>
        </p:nvGraphicFramePr>
        <p:xfrm>
          <a:off x="308343" y="1301226"/>
          <a:ext cx="8576479" cy="4646538"/>
        </p:xfrm>
        <a:graphic>
          <a:graphicData uri="http://schemas.openxmlformats.org/drawingml/2006/table">
            <a:tbl>
              <a:tblPr firstRow="1" lastRow="1">
                <a:tableStyleId>{9D7B26C5-4107-4FEC-AEDC-1716B250A1EF}</a:tableStyleId>
              </a:tblPr>
              <a:tblGrid>
                <a:gridCol w="1690577">
                  <a:extLst>
                    <a:ext uri="{9D8B030D-6E8A-4147-A177-3AD203B41FA5}">
                      <a16:colId xmlns:a16="http://schemas.microsoft.com/office/drawing/2014/main" val="1142716826"/>
                    </a:ext>
                  </a:extLst>
                </a:gridCol>
                <a:gridCol w="680484">
                  <a:extLst>
                    <a:ext uri="{9D8B030D-6E8A-4147-A177-3AD203B41FA5}">
                      <a16:colId xmlns:a16="http://schemas.microsoft.com/office/drawing/2014/main" val="3082025956"/>
                    </a:ext>
                  </a:extLst>
                </a:gridCol>
                <a:gridCol w="627321">
                  <a:extLst>
                    <a:ext uri="{9D8B030D-6E8A-4147-A177-3AD203B41FA5}">
                      <a16:colId xmlns:a16="http://schemas.microsoft.com/office/drawing/2014/main" val="3186069701"/>
                    </a:ext>
                  </a:extLst>
                </a:gridCol>
                <a:gridCol w="648586">
                  <a:extLst>
                    <a:ext uri="{9D8B030D-6E8A-4147-A177-3AD203B41FA5}">
                      <a16:colId xmlns:a16="http://schemas.microsoft.com/office/drawing/2014/main" val="2628813848"/>
                    </a:ext>
                  </a:extLst>
                </a:gridCol>
                <a:gridCol w="850604">
                  <a:extLst>
                    <a:ext uri="{9D8B030D-6E8A-4147-A177-3AD203B41FA5}">
                      <a16:colId xmlns:a16="http://schemas.microsoft.com/office/drawing/2014/main" val="140123704"/>
                    </a:ext>
                  </a:extLst>
                </a:gridCol>
                <a:gridCol w="723013">
                  <a:extLst>
                    <a:ext uri="{9D8B030D-6E8A-4147-A177-3AD203B41FA5}">
                      <a16:colId xmlns:a16="http://schemas.microsoft.com/office/drawing/2014/main" val="1228089633"/>
                    </a:ext>
                  </a:extLst>
                </a:gridCol>
                <a:gridCol w="595423">
                  <a:extLst>
                    <a:ext uri="{9D8B030D-6E8A-4147-A177-3AD203B41FA5}">
                      <a16:colId xmlns:a16="http://schemas.microsoft.com/office/drawing/2014/main" val="3007883156"/>
                    </a:ext>
                  </a:extLst>
                </a:gridCol>
                <a:gridCol w="606056">
                  <a:extLst>
                    <a:ext uri="{9D8B030D-6E8A-4147-A177-3AD203B41FA5}">
                      <a16:colId xmlns:a16="http://schemas.microsoft.com/office/drawing/2014/main" val="54836868"/>
                    </a:ext>
                  </a:extLst>
                </a:gridCol>
                <a:gridCol w="595424">
                  <a:extLst>
                    <a:ext uri="{9D8B030D-6E8A-4147-A177-3AD203B41FA5}">
                      <a16:colId xmlns:a16="http://schemas.microsoft.com/office/drawing/2014/main" val="3992914724"/>
                    </a:ext>
                  </a:extLst>
                </a:gridCol>
                <a:gridCol w="754911">
                  <a:extLst>
                    <a:ext uri="{9D8B030D-6E8A-4147-A177-3AD203B41FA5}">
                      <a16:colId xmlns:a16="http://schemas.microsoft.com/office/drawing/2014/main" val="3853072879"/>
                    </a:ext>
                  </a:extLst>
                </a:gridCol>
                <a:gridCol w="804080">
                  <a:extLst>
                    <a:ext uri="{9D8B030D-6E8A-4147-A177-3AD203B41FA5}">
                      <a16:colId xmlns:a16="http://schemas.microsoft.com/office/drawing/2014/main" val="3714164963"/>
                    </a:ext>
                  </a:extLst>
                </a:gridCol>
              </a:tblGrid>
              <a:tr h="432000">
                <a:tc rowSpan="2">
                  <a:txBody>
                    <a:bodyPr/>
                    <a:lstStyle/>
                    <a:p>
                      <a:pPr algn="l" fontAlgn="b"/>
                      <a:r>
                        <a:rPr lang="cs-CZ" sz="1400" b="1" u="none" strike="noStrike">
                          <a:solidFill>
                            <a:srgbClr val="000000"/>
                          </a:solidFill>
                          <a:effectLst/>
                        </a:rPr>
                        <a:t>Kraj</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kern="1200">
                          <a:solidFill>
                            <a:schemeClr val="tx1"/>
                          </a:solidFill>
                          <a:effectLst/>
                          <a:latin typeface="+mn-lt"/>
                          <a:ea typeface="+mn-ea"/>
                          <a:cs typeface="+mn-cs"/>
                        </a:rPr>
                        <a:t>Demografie </a:t>
                      </a:r>
                      <a:r>
                        <a:rPr lang="cs-CZ" sz="1800" b="1" u="none" strike="noStrike" kern="1200">
                          <a:solidFill>
                            <a:schemeClr val="tx1"/>
                          </a:solidFill>
                          <a:effectLst/>
                          <a:latin typeface="+mn-lt"/>
                          <a:ea typeface="+mn-ea"/>
                          <a:cs typeface="+mn-cs"/>
                        </a:rPr>
                        <a:t>2040 (75+)</a:t>
                      </a: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pPr algn="ctr" rtl="0" fontAlgn="b"/>
                      <a:endParaRPr lang="cs-CZ" sz="1400" b="1" i="0" u="none" strike="noStrike">
                        <a:solidFill>
                          <a:srgbClr val="000000"/>
                        </a:solidFill>
                        <a:effectLst/>
                        <a:latin typeface="Calibri" panose="020F0502020204030204" pitchFamily="34" charset="0"/>
                      </a:endParaRPr>
                    </a:p>
                  </a:txBody>
                  <a:tcPr marL="6350" marR="6350" marT="6350" marB="0" anchor="ctr"/>
                </a:tc>
                <a:tc hMerge="1">
                  <a:txBody>
                    <a:bodyPr/>
                    <a:lstStyle/>
                    <a:p>
                      <a:endParaRPr lang="cs-CZ"/>
                    </a:p>
                  </a:txBody>
                  <a:tcP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600" b="1" u="none" strike="noStrike">
                          <a:solidFill>
                            <a:schemeClr val="tx1"/>
                          </a:solidFill>
                          <a:effectLst/>
                        </a:rPr>
                        <a:t>Demografie </a:t>
                      </a:r>
                      <a:r>
                        <a:rPr lang="cs-CZ" sz="1800" b="1" u="none" strike="noStrike">
                          <a:solidFill>
                            <a:schemeClr val="tx1"/>
                          </a:solidFill>
                          <a:effectLst/>
                        </a:rPr>
                        <a:t>2050 (75+)</a:t>
                      </a:r>
                      <a:endParaRPr lang="cs-CZ" sz="1800" b="1" i="0" u="none" strike="noStrike">
                        <a:solidFill>
                          <a:schemeClr val="tx1"/>
                        </a:solidFill>
                        <a:effectLst/>
                        <a:latin typeface="Calibri" panose="020F0502020204030204" pitchFamily="34" charset="0"/>
                      </a:endParaRPr>
                    </a:p>
                  </a:txBody>
                  <a:tcPr marL="6350" marR="6350" marT="6350" marB="0" anchor="ctr">
                    <a:lnL w="12700" cap="flat" cmpd="sng" algn="ctr">
                      <a:solidFill>
                        <a:schemeClr val="tx1"/>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pPr algn="ctr" rtl="0" fontAlgn="b"/>
                      <a:endParaRPr lang="cs-CZ" sz="1600" b="1" i="0" u="none" strike="noStrike">
                        <a:solidFill>
                          <a:srgbClr val="C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tcPr>
                </a:tc>
                <a:tc hMerge="1">
                  <a:txBody>
                    <a:bodyPr/>
                    <a:lstStyle/>
                    <a:p>
                      <a:endParaRPr lang="cs-CZ"/>
                    </a:p>
                  </a:txBody>
                  <a:tcPr/>
                </a:tc>
                <a:extLst>
                  <a:ext uri="{0D108BD9-81ED-4DB2-BD59-A6C34878D82A}">
                    <a16:rowId xmlns:a16="http://schemas.microsoft.com/office/drawing/2014/main" val="1207441694"/>
                  </a:ext>
                </a:extLst>
              </a:tr>
              <a:tr h="432000">
                <a:tc vMerge="1">
                  <a:txBody>
                    <a:bodyPr/>
                    <a:lstStyle/>
                    <a:p>
                      <a:pPr algn="l" fontAlgn="b"/>
                      <a:endParaRPr lang="cs-CZ" sz="1400" b="1" i="0" u="none" strike="noStrike">
                        <a:solidFill>
                          <a:srgbClr val="000000"/>
                        </a:solidFill>
                        <a:effectLst/>
                        <a:latin typeface="Calibri" panose="020F0502020204030204" pitchFamily="34" charset="0"/>
                      </a:endParaRPr>
                    </a:p>
                  </a:txBody>
                  <a:tcPr marL="6350" marR="6350" marT="6350" marB="0" anchor="ctr"/>
                </a:tc>
                <a:tc>
                  <a:txBody>
                    <a:bodyPr/>
                    <a:lstStyle/>
                    <a:p>
                      <a:pPr algn="ctr" rtl="0" fontAlgn="b"/>
                      <a:r>
                        <a:rPr lang="cs-CZ" sz="1400" b="1" u="none" strike="noStrike">
                          <a:effectLst/>
                        </a:rPr>
                        <a:t>9_9</a:t>
                      </a:r>
                      <a:endParaRPr lang="cs-CZ" sz="1400" b="1" i="0" u="none" strike="noStrike">
                        <a:solidFill>
                          <a:srgbClr val="000000"/>
                        </a:solidFill>
                        <a:effectLst/>
                        <a:latin typeface="Calibri" panose="020F0502020204030204" pitchFamily="34" charset="0"/>
                      </a:endParaRPr>
                    </a:p>
                  </a:txBody>
                  <a:tcPr marL="6350" marR="6350" marT="6350" marB="0" anchor="ctr">
                    <a:lnL w="19050" cap="flat" cmpd="sng" algn="ctr">
                      <a:solidFill>
                        <a:schemeClr val="tx1">
                          <a:lumMod val="50000"/>
                          <a:lumOff val="50000"/>
                        </a:schemeClr>
                      </a:solidFill>
                      <a:prstDash val="solid"/>
                      <a:round/>
                      <a:headEnd type="none" w="med" len="med"/>
                      <a:tailEnd type="none" w="med" len="med"/>
                    </a:lnL>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9U9</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solidFill>
                            <a:srgbClr val="000000"/>
                          </a:solidFill>
                          <a:effectLst/>
                        </a:rPr>
                        <a:t>9U7</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7D8,7U8</a:t>
                      </a:r>
                      <a:endParaRPr lang="cs-CZ" sz="1400" b="1" i="0" u="none" strike="noStrike">
                        <a:solidFill>
                          <a:srgbClr val="000000"/>
                        </a:solidFill>
                        <a:effectLst/>
                        <a:latin typeface="Calibri" panose="020F0502020204030204" pitchFamily="34" charset="0"/>
                      </a:endParaRPr>
                    </a:p>
                  </a:txBody>
                  <a:tcPr marL="6350" marR="6350" marT="6350" marB="0" anchor="ctr">
                    <a:lnR w="12700" cap="flat" cmpd="sng" algn="ctr">
                      <a:solidFill>
                        <a:schemeClr val="tx1"/>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i="0" u="none" strike="noStrike">
                          <a:solidFill>
                            <a:schemeClr val="bg1"/>
                          </a:solidFill>
                          <a:effectLst/>
                          <a:latin typeface="Calibri" panose="020F0502020204030204" pitchFamily="34" charset="0"/>
                        </a:rPr>
                        <a:t>CELKEM</a:t>
                      </a:r>
                    </a:p>
                    <a:p>
                      <a:pPr algn="ctr" rtl="0" fontAlgn="b"/>
                      <a:r>
                        <a:rPr lang="cs-CZ" sz="1400" b="1" i="0" u="none" strike="noStrike">
                          <a:solidFill>
                            <a:schemeClr val="bg1"/>
                          </a:solidFill>
                          <a:effectLst/>
                          <a:latin typeface="Calibri" panose="020F0502020204030204" pitchFamily="34" charset="0"/>
                        </a:rPr>
                        <a:t>2040</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solidFill>
                      <a:srgbClr val="00B050"/>
                    </a:solidFill>
                  </a:tcPr>
                </a:tc>
                <a:tc>
                  <a:txBody>
                    <a:bodyPr/>
                    <a:lstStyle/>
                    <a:p>
                      <a:pPr algn="ctr" rtl="0" fontAlgn="b"/>
                      <a:r>
                        <a:rPr lang="cs-CZ" sz="1400" b="1" u="none" strike="noStrike">
                          <a:effectLst/>
                        </a:rPr>
                        <a:t>9_9</a:t>
                      </a:r>
                      <a:endParaRPr lang="cs-CZ" sz="1400" b="1" i="0" u="none" strike="noStrike">
                        <a:solidFill>
                          <a:srgbClr val="000000"/>
                        </a:solidFill>
                        <a:effectLst/>
                        <a:latin typeface="Calibri" panose="020F0502020204030204" pitchFamily="34" charset="0"/>
                      </a:endParaRPr>
                    </a:p>
                  </a:txBody>
                  <a:tcPr marL="6350" marR="6350" marT="6350" marB="0" anchor="ctr">
                    <a:lnL w="12700" cap="flat" cmpd="sng" algn="ctr">
                      <a:solidFill>
                        <a:schemeClr val="tx1"/>
                      </a:solidFill>
                      <a:prstDash val="solid"/>
                      <a:round/>
                      <a:headEnd type="none" w="med" len="med"/>
                      <a:tailEnd type="none" w="med" len="med"/>
                    </a:lnL>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9U9</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solidFill>
                            <a:srgbClr val="000000"/>
                          </a:solidFill>
                          <a:effectLst/>
                        </a:rPr>
                        <a:t>9U7</a:t>
                      </a:r>
                      <a:endParaRPr lang="cs-CZ" sz="1400" b="1" i="0" u="none" strike="noStrike">
                        <a:solidFill>
                          <a:srgbClr val="000000"/>
                        </a:solidFill>
                        <a:effectLst/>
                        <a:latin typeface="Calibri" panose="020F0502020204030204" pitchFamily="34" charset="0"/>
                      </a:endParaRPr>
                    </a:p>
                  </a:txBody>
                  <a:tcPr marL="6350" marR="6350" marT="6350" marB="0" anchor="ct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u="none" strike="noStrike">
                          <a:effectLst/>
                        </a:rPr>
                        <a:t>7D8,7U8</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tcPr>
                </a:tc>
                <a:tc>
                  <a:txBody>
                    <a:bodyPr/>
                    <a:lstStyle/>
                    <a:p>
                      <a:pPr algn="ctr" rtl="0" fontAlgn="b"/>
                      <a:r>
                        <a:rPr lang="cs-CZ" sz="1400" b="1" i="0" u="none" strike="noStrike">
                          <a:solidFill>
                            <a:schemeClr val="bg1"/>
                          </a:solidFill>
                          <a:effectLst/>
                          <a:latin typeface="Calibri" panose="020F0502020204030204" pitchFamily="34" charset="0"/>
                        </a:rPr>
                        <a:t>CELKEM</a:t>
                      </a:r>
                    </a:p>
                    <a:p>
                      <a:pPr algn="ctr" rtl="0" fontAlgn="b"/>
                      <a:r>
                        <a:rPr lang="cs-CZ" sz="1400" b="1" i="0" u="none" strike="noStrike">
                          <a:solidFill>
                            <a:schemeClr val="bg1"/>
                          </a:solidFill>
                          <a:effectLst/>
                          <a:latin typeface="Calibri" panose="020F0502020204030204" pitchFamily="34" charset="0"/>
                        </a:rPr>
                        <a:t>2050</a:t>
                      </a:r>
                    </a:p>
                  </a:txBody>
                  <a:tcPr marL="6350" marR="6350" marT="635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B w="19050" cap="flat" cmpd="sng" algn="ctr">
                      <a:solidFill>
                        <a:schemeClr val="tx1">
                          <a:lumMod val="50000"/>
                          <a:lumOff val="50000"/>
                        </a:schemeClr>
                      </a:solidFill>
                      <a:prstDash val="solid"/>
                      <a:round/>
                      <a:headEnd type="none" w="med" len="med"/>
                      <a:tailEnd type="none" w="med" len="med"/>
                    </a:lnB>
                    <a:solidFill>
                      <a:srgbClr val="0000FF"/>
                    </a:solidFill>
                  </a:tcPr>
                </a:tc>
                <a:extLst>
                  <a:ext uri="{0D108BD9-81ED-4DB2-BD59-A6C34878D82A}">
                    <a16:rowId xmlns:a16="http://schemas.microsoft.com/office/drawing/2014/main" val="2123815415"/>
                  </a:ext>
                </a:extLst>
              </a:tr>
              <a:tr h="246962">
                <a:tc>
                  <a:txBody>
                    <a:bodyPr/>
                    <a:lstStyle/>
                    <a:p>
                      <a:pPr algn="l" fontAlgn="b"/>
                      <a:r>
                        <a:rPr lang="cs-CZ" sz="1400" b="0" u="none" strike="noStrike">
                          <a:solidFill>
                            <a:srgbClr val="000000"/>
                          </a:solidFill>
                          <a:effectLst/>
                        </a:rPr>
                        <a:t>Hlavní město Praha</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mn-lt"/>
                        </a:rPr>
                        <a:t>85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17</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285</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32</a:t>
                      </a:r>
                    </a:p>
                  </a:txBody>
                  <a:tcPr marL="7620" marR="7620" marT="7620" marB="0" anchor="ctr">
                    <a:lnR w="12700" cap="flat" cmpd="sng" algn="ctr">
                      <a:solidFill>
                        <a:schemeClr val="tx1"/>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buNone/>
                      </a:pPr>
                      <a:r>
                        <a:rPr lang="en-GB" sz="1400" b="1" i="0" u="none" strike="noStrike">
                          <a:solidFill>
                            <a:schemeClr val="bg1"/>
                          </a:solidFill>
                          <a:effectLst/>
                          <a:latin typeface="+mn-lt"/>
                        </a:rPr>
                        <a:t>419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rgbClr val="00B050"/>
                    </a:solidFill>
                  </a:tcPr>
                </a:tc>
                <a:tc>
                  <a:txBody>
                    <a:bodyPr/>
                    <a:lstStyle/>
                    <a:p>
                      <a:pPr algn="ctr" rtl="0" fontAlgn="ctr"/>
                      <a:r>
                        <a:rPr lang="cs-CZ" sz="1400" b="0" i="0" u="none" strike="noStrike">
                          <a:solidFill>
                            <a:srgbClr val="000000"/>
                          </a:solidFill>
                          <a:effectLst/>
                          <a:latin typeface="+mn-lt"/>
                        </a:rPr>
                        <a:t>135</a:t>
                      </a:r>
                    </a:p>
                  </a:txBody>
                  <a:tcPr marL="7620" marR="7620" marT="7620" marB="0" anchor="ctr">
                    <a:lnL w="12700" cap="flat" cmpd="sng" algn="ctr">
                      <a:solidFill>
                        <a:schemeClr val="tx1"/>
                      </a:solidFill>
                      <a:prstDash val="solid"/>
                      <a:round/>
                      <a:headEnd type="none" w="med" len="med"/>
                      <a:tailEnd type="none" w="med" len="med"/>
                    </a:lnL>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27</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456</a:t>
                      </a:r>
                    </a:p>
                  </a:txBody>
                  <a:tcPr marL="7620" marR="7620" marT="7620" marB="0" anchor="ct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rtl="0" fontAlgn="ctr"/>
                      <a:r>
                        <a:rPr lang="cs-CZ" sz="1400" b="0" i="0" u="none" strike="noStrike">
                          <a:solidFill>
                            <a:srgbClr val="000000"/>
                          </a:solidFill>
                          <a:effectLst/>
                          <a:latin typeface="+mn-lt"/>
                        </a:rPr>
                        <a:t>51</a:t>
                      </a:r>
                    </a:p>
                  </a:txBody>
                  <a:tcPr marL="7620" marR="7620" marT="7620" marB="0" anchor="ctr">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chemeClr val="bg1">
                        <a:lumMod val="95000"/>
                      </a:schemeClr>
                    </a:solidFill>
                  </a:tcPr>
                </a:tc>
                <a:tc>
                  <a:txBody>
                    <a:bodyPr/>
                    <a:lstStyle/>
                    <a:p>
                      <a:pPr algn="ctr" fontAlgn="b">
                        <a:buNone/>
                      </a:pPr>
                      <a:r>
                        <a:rPr lang="en-GB" sz="1400" b="1" i="0" u="none" strike="noStrike">
                          <a:solidFill>
                            <a:schemeClr val="bg1"/>
                          </a:solidFill>
                          <a:effectLst/>
                          <a:latin typeface="+mn-lt"/>
                        </a:rPr>
                        <a:t>669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lnT w="19050" cap="flat" cmpd="sng" algn="ctr">
                      <a:solidFill>
                        <a:schemeClr val="tx1">
                          <a:lumMod val="50000"/>
                          <a:lumOff val="50000"/>
                        </a:schemeClr>
                      </a:solidFill>
                      <a:prstDash val="solid"/>
                      <a:round/>
                      <a:headEnd type="none" w="med" len="med"/>
                      <a:tailEnd type="none" w="med" len="med"/>
                    </a:lnT>
                    <a:solidFill>
                      <a:srgbClr val="0000FF"/>
                    </a:solidFill>
                  </a:tcPr>
                </a:tc>
                <a:extLst>
                  <a:ext uri="{0D108BD9-81ED-4DB2-BD59-A6C34878D82A}">
                    <a16:rowId xmlns:a16="http://schemas.microsoft.com/office/drawing/2014/main" val="1624341625"/>
                  </a:ext>
                </a:extLst>
              </a:tr>
              <a:tr h="246962">
                <a:tc>
                  <a:txBody>
                    <a:bodyPr/>
                    <a:lstStyle/>
                    <a:p>
                      <a:pPr algn="l" fontAlgn="b"/>
                      <a:r>
                        <a:rPr lang="cs-CZ" sz="1400" b="0" u="none" strike="noStrike">
                          <a:solidFill>
                            <a:srgbClr val="000000"/>
                          </a:solidFill>
                          <a:effectLst/>
                        </a:rPr>
                        <a:t>Středočeský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mn-lt"/>
                        </a:rPr>
                        <a:t>555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23</a:t>
                      </a:r>
                    </a:p>
                  </a:txBody>
                  <a:tcPr marL="7620" marR="7620" marT="7620" marB="0" anchor="ctr"/>
                </a:tc>
                <a:tc>
                  <a:txBody>
                    <a:bodyPr/>
                    <a:lstStyle/>
                    <a:p>
                      <a:pPr algn="ctr" rtl="0" fontAlgn="ctr"/>
                      <a:r>
                        <a:rPr lang="cs-CZ" sz="1400" b="0" i="0" u="none" strike="noStrike">
                          <a:solidFill>
                            <a:srgbClr val="000000"/>
                          </a:solidFill>
                          <a:effectLst/>
                          <a:latin typeface="+mn-lt"/>
                        </a:rPr>
                        <a:t>653</a:t>
                      </a:r>
                    </a:p>
                  </a:txBody>
                  <a:tcPr marL="7620" marR="7620" marT="7620" marB="0" anchor="ctr"/>
                </a:tc>
                <a:tc>
                  <a:txBody>
                    <a:bodyPr/>
                    <a:lstStyle/>
                    <a:p>
                      <a:pPr algn="ctr" rtl="0" fontAlgn="ctr"/>
                      <a:r>
                        <a:rPr lang="cs-CZ" sz="1400" b="0" i="0" u="none" strike="noStrike">
                          <a:solidFill>
                            <a:srgbClr val="000000"/>
                          </a:solidFill>
                          <a:effectLst/>
                          <a:latin typeface="+mn-lt"/>
                        </a:rPr>
                        <a:t>103</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1334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872</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36</a:t>
                      </a:r>
                    </a:p>
                  </a:txBody>
                  <a:tcPr marL="7620" marR="7620" marT="7620" marB="0" anchor="ctr"/>
                </a:tc>
                <a:tc>
                  <a:txBody>
                    <a:bodyPr/>
                    <a:lstStyle/>
                    <a:p>
                      <a:pPr algn="ctr" rtl="0" fontAlgn="ctr"/>
                      <a:r>
                        <a:rPr lang="cs-CZ" sz="1400" b="0" i="0" u="none" strike="noStrike">
                          <a:solidFill>
                            <a:srgbClr val="000000"/>
                          </a:solidFill>
                          <a:effectLst/>
                          <a:latin typeface="+mn-lt"/>
                        </a:rPr>
                        <a:t>1 025</a:t>
                      </a:r>
                    </a:p>
                  </a:txBody>
                  <a:tcPr marL="7620" marR="7620" marT="7620" marB="0" anchor="ctr"/>
                </a:tc>
                <a:tc>
                  <a:txBody>
                    <a:bodyPr/>
                    <a:lstStyle/>
                    <a:p>
                      <a:pPr algn="ctr" rtl="0" fontAlgn="ctr"/>
                      <a:r>
                        <a:rPr lang="cs-CZ" sz="1400" b="0" i="0" u="none" strike="noStrike">
                          <a:solidFill>
                            <a:srgbClr val="000000"/>
                          </a:solidFill>
                          <a:effectLst/>
                          <a:latin typeface="+mn-lt"/>
                        </a:rPr>
                        <a:t>162</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2095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2922334006"/>
                  </a:ext>
                </a:extLst>
              </a:tr>
              <a:tr h="246962">
                <a:tc>
                  <a:txBody>
                    <a:bodyPr/>
                    <a:lstStyle/>
                    <a:p>
                      <a:pPr algn="l" fontAlgn="b"/>
                      <a:r>
                        <a:rPr lang="cs-CZ" sz="1400" b="0" u="none" strike="noStrike">
                          <a:solidFill>
                            <a:srgbClr val="000000"/>
                          </a:solidFill>
                          <a:effectLst/>
                        </a:rPr>
                        <a:t>Jihočeský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mn-lt"/>
                        </a:rPr>
                        <a:t>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361</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11</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389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0</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23</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484</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15</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522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2171531384"/>
                  </a:ext>
                </a:extLst>
              </a:tr>
              <a:tr h="246962">
                <a:tc>
                  <a:txBody>
                    <a:bodyPr/>
                    <a:lstStyle/>
                    <a:p>
                      <a:pPr algn="l" fontAlgn="b"/>
                      <a:r>
                        <a:rPr lang="cs-CZ" sz="1400" b="0" u="none" strike="noStrike">
                          <a:solidFill>
                            <a:srgbClr val="000000"/>
                          </a:solidFill>
                          <a:effectLst/>
                        </a:rPr>
                        <a:t>Plzeňský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mn-lt"/>
                        </a:rPr>
                        <a:t>29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14</a:t>
                      </a:r>
                    </a:p>
                  </a:txBody>
                  <a:tcPr marL="7620" marR="7620" marT="7620" marB="0" anchor="ctr"/>
                </a:tc>
                <a:tc>
                  <a:txBody>
                    <a:bodyPr/>
                    <a:lstStyle/>
                    <a:p>
                      <a:pPr algn="ctr" rtl="0" fontAlgn="ctr"/>
                      <a:r>
                        <a:rPr lang="cs-CZ" sz="1400" b="0" i="0" u="none" strike="noStrike">
                          <a:solidFill>
                            <a:srgbClr val="000000"/>
                          </a:solidFill>
                          <a:effectLst/>
                          <a:latin typeface="+mn-lt"/>
                        </a:rPr>
                        <a:t>342</a:t>
                      </a:r>
                    </a:p>
                  </a:txBody>
                  <a:tcPr marL="7620" marR="7620" marT="7620" marB="0" anchor="ctr"/>
                </a:tc>
                <a:tc>
                  <a:txBody>
                    <a:bodyPr/>
                    <a:lstStyle/>
                    <a:p>
                      <a:pPr algn="ctr" rtl="0" fontAlgn="ctr"/>
                      <a:r>
                        <a:rPr lang="cs-CZ" sz="1400" b="0" i="0" u="none" strike="noStrike">
                          <a:solidFill>
                            <a:srgbClr val="000000"/>
                          </a:solidFill>
                          <a:effectLst/>
                          <a:latin typeface="+mn-lt"/>
                        </a:rPr>
                        <a:t>29</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414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41</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dirty="0">
                          <a:solidFill>
                            <a:srgbClr val="000000"/>
                          </a:solidFill>
                          <a:effectLst/>
                          <a:latin typeface="+mn-lt"/>
                        </a:rPr>
                        <a:t>19</a:t>
                      </a:r>
                    </a:p>
                  </a:txBody>
                  <a:tcPr marL="7620" marR="7620" marT="7620" marB="0" anchor="ctr"/>
                </a:tc>
                <a:tc>
                  <a:txBody>
                    <a:bodyPr/>
                    <a:lstStyle/>
                    <a:p>
                      <a:pPr algn="ctr" rtl="0" fontAlgn="ctr"/>
                      <a:r>
                        <a:rPr lang="cs-CZ" sz="1400" b="0" i="0" u="none" strike="noStrike">
                          <a:solidFill>
                            <a:srgbClr val="000000"/>
                          </a:solidFill>
                          <a:effectLst/>
                          <a:latin typeface="+mn-lt"/>
                        </a:rPr>
                        <a:t>482</a:t>
                      </a:r>
                    </a:p>
                  </a:txBody>
                  <a:tcPr marL="7620" marR="7620" marT="7620" marB="0" anchor="ctr"/>
                </a:tc>
                <a:tc>
                  <a:txBody>
                    <a:bodyPr/>
                    <a:lstStyle/>
                    <a:p>
                      <a:pPr algn="ctr" rtl="0" fontAlgn="ctr"/>
                      <a:r>
                        <a:rPr lang="cs-CZ" sz="1400" b="0" i="0" u="none" strike="noStrike">
                          <a:solidFill>
                            <a:srgbClr val="000000"/>
                          </a:solidFill>
                          <a:effectLst/>
                          <a:latin typeface="+mn-lt"/>
                        </a:rPr>
                        <a:t>41</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583</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280442335"/>
                  </a:ext>
                </a:extLst>
              </a:tr>
              <a:tr h="246962">
                <a:tc>
                  <a:txBody>
                    <a:bodyPr/>
                    <a:lstStyle/>
                    <a:p>
                      <a:pPr algn="l" fontAlgn="b"/>
                      <a:r>
                        <a:rPr lang="cs-CZ" sz="1400" b="0" u="none" strike="noStrike">
                          <a:solidFill>
                            <a:srgbClr val="000000"/>
                          </a:solidFill>
                          <a:effectLst/>
                        </a:rPr>
                        <a:t>Karlovarský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mn-lt"/>
                        </a:rPr>
                        <a:t>137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10</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162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28</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337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183</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14</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216</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38</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451</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192454750"/>
                  </a:ext>
                </a:extLst>
              </a:tr>
              <a:tr h="246962">
                <a:tc>
                  <a:txBody>
                    <a:bodyPr/>
                    <a:lstStyle/>
                    <a:p>
                      <a:pPr algn="l" fontAlgn="b"/>
                      <a:r>
                        <a:rPr lang="cs-CZ" sz="1400" b="0" u="none" strike="noStrike">
                          <a:solidFill>
                            <a:srgbClr val="000000"/>
                          </a:solidFill>
                          <a:effectLst/>
                        </a:rPr>
                        <a:t>Ústecký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mn-lt"/>
                        </a:rPr>
                        <a:t>77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24</a:t>
                      </a:r>
                    </a:p>
                  </a:txBody>
                  <a:tcPr marL="7620" marR="7620" marT="7620" marB="0" anchor="ctr"/>
                </a:tc>
                <a:tc>
                  <a:txBody>
                    <a:bodyPr/>
                    <a:lstStyle/>
                    <a:p>
                      <a:pPr algn="ctr" rtl="0" fontAlgn="ctr"/>
                      <a:r>
                        <a:rPr lang="cs-CZ" sz="1400" b="0" i="0" u="none" strike="noStrike">
                          <a:solidFill>
                            <a:srgbClr val="000000"/>
                          </a:solidFill>
                          <a:effectLst/>
                          <a:latin typeface="+mn-lt"/>
                        </a:rPr>
                        <a:t>548</a:t>
                      </a:r>
                    </a:p>
                  </a:txBody>
                  <a:tcPr marL="7620" marR="7620" marT="7620" marB="0" anchor="ctr"/>
                </a:tc>
                <a:tc>
                  <a:txBody>
                    <a:bodyPr/>
                    <a:lstStyle/>
                    <a:p>
                      <a:pPr algn="ctr" rtl="0" fontAlgn="ctr"/>
                      <a:r>
                        <a:rPr lang="cs-CZ" sz="1400" b="0" i="0" u="none" strike="noStrike">
                          <a:solidFill>
                            <a:srgbClr val="000000"/>
                          </a:solidFill>
                          <a:effectLst/>
                          <a:latin typeface="+mn-lt"/>
                        </a:rPr>
                        <a:t>33</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682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111</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35</a:t>
                      </a:r>
                    </a:p>
                  </a:txBody>
                  <a:tcPr marL="7620" marR="7620" marT="7620" marB="0" anchor="ctr"/>
                </a:tc>
                <a:tc>
                  <a:txBody>
                    <a:bodyPr/>
                    <a:lstStyle/>
                    <a:p>
                      <a:pPr algn="ctr" rtl="0" fontAlgn="ctr"/>
                      <a:r>
                        <a:rPr lang="cs-CZ" sz="1400" b="0" i="0" u="none" strike="noStrike">
                          <a:solidFill>
                            <a:srgbClr val="000000"/>
                          </a:solidFill>
                          <a:effectLst/>
                          <a:latin typeface="+mn-lt"/>
                        </a:rPr>
                        <a:t>789</a:t>
                      </a:r>
                    </a:p>
                  </a:txBody>
                  <a:tcPr marL="7620" marR="7620" marT="7620" marB="0" anchor="ctr"/>
                </a:tc>
                <a:tc>
                  <a:txBody>
                    <a:bodyPr/>
                    <a:lstStyle/>
                    <a:p>
                      <a:pPr algn="ctr" rtl="0" fontAlgn="ctr"/>
                      <a:r>
                        <a:rPr lang="cs-CZ" sz="1400" b="0" i="0" u="none" strike="noStrike">
                          <a:solidFill>
                            <a:srgbClr val="000000"/>
                          </a:solidFill>
                          <a:effectLst/>
                          <a:latin typeface="+mn-lt"/>
                        </a:rPr>
                        <a:t>47</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982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435285235"/>
                  </a:ext>
                </a:extLst>
              </a:tr>
              <a:tr h="246962">
                <a:tc>
                  <a:txBody>
                    <a:bodyPr/>
                    <a:lstStyle/>
                    <a:p>
                      <a:pPr algn="l" fontAlgn="b"/>
                      <a:r>
                        <a:rPr lang="cs-CZ" sz="1400" b="1" u="none" strike="noStrike" dirty="0">
                          <a:solidFill>
                            <a:schemeClr val="tx1"/>
                          </a:solidFill>
                          <a:effectLst/>
                        </a:rPr>
                        <a:t>Liberecký kraj</a:t>
                      </a:r>
                      <a:endParaRPr lang="cs-CZ" sz="1400" b="1" i="0" u="none" strike="noStrike" dirty="0">
                        <a:solidFill>
                          <a:schemeClr val="tx1"/>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rgbClr val="FFC000"/>
                    </a:solidFill>
                  </a:tcPr>
                </a:tc>
                <a:tc>
                  <a:txBody>
                    <a:bodyPr/>
                    <a:lstStyle/>
                    <a:p>
                      <a:pPr algn="ctr" rtl="0" fontAlgn="ctr"/>
                      <a:r>
                        <a:rPr lang="cs-CZ" sz="1400" b="1" i="0" u="none" strike="noStrike" dirty="0">
                          <a:solidFill>
                            <a:schemeClr val="tx1"/>
                          </a:solidFill>
                          <a:effectLst/>
                          <a:latin typeface="+mn-lt"/>
                        </a:rPr>
                        <a:t>17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rgbClr val="FFC000"/>
                    </a:solidFill>
                  </a:tcPr>
                </a:tc>
                <a:tc>
                  <a:txBody>
                    <a:bodyPr/>
                    <a:lstStyle/>
                    <a:p>
                      <a:pPr algn="ctr" rtl="0" fontAlgn="ctr"/>
                      <a:r>
                        <a:rPr lang="cs-CZ" sz="1400" b="1" i="0" u="none" strike="noStrike" dirty="0">
                          <a:solidFill>
                            <a:schemeClr val="tx1"/>
                          </a:solidFill>
                          <a:effectLst/>
                          <a:latin typeface="+mn-lt"/>
                        </a:rPr>
                        <a:t>13</a:t>
                      </a:r>
                    </a:p>
                  </a:txBody>
                  <a:tcPr marL="7620" marR="7620" marT="7620" marB="0" anchor="ctr">
                    <a:solidFill>
                      <a:srgbClr val="FFC000"/>
                    </a:solidFill>
                  </a:tcPr>
                </a:tc>
                <a:tc>
                  <a:txBody>
                    <a:bodyPr/>
                    <a:lstStyle/>
                    <a:p>
                      <a:pPr algn="ctr" rtl="0" fontAlgn="ctr"/>
                      <a:r>
                        <a:rPr lang="cs-CZ" sz="1400" b="1" i="0" u="none" strike="noStrike">
                          <a:solidFill>
                            <a:schemeClr val="tx1"/>
                          </a:solidFill>
                          <a:effectLst/>
                          <a:latin typeface="+mn-lt"/>
                        </a:rPr>
                        <a:t>241</a:t>
                      </a:r>
                    </a:p>
                  </a:txBody>
                  <a:tcPr marL="7620" marR="7620" marT="7620" marB="0" anchor="ctr">
                    <a:solidFill>
                      <a:srgbClr val="FFC000"/>
                    </a:solidFill>
                  </a:tcPr>
                </a:tc>
                <a:tc>
                  <a:txBody>
                    <a:bodyPr/>
                    <a:lstStyle/>
                    <a:p>
                      <a:pPr algn="ctr" rtl="0" fontAlgn="ctr"/>
                      <a:r>
                        <a:rPr lang="cs-CZ" sz="1400" b="1" i="0" u="none" strike="noStrike" dirty="0">
                          <a:solidFill>
                            <a:schemeClr val="tx1"/>
                          </a:solidFill>
                          <a:effectLst/>
                          <a:latin typeface="+mn-lt"/>
                        </a:rPr>
                        <a:t>24</a:t>
                      </a:r>
                    </a:p>
                  </a:txBody>
                  <a:tcPr marL="7620" marR="7620" marT="7620" marB="0" anchor="ctr">
                    <a:lnR w="12700" cap="flat" cmpd="sng" algn="ctr">
                      <a:solidFill>
                        <a:schemeClr val="tx1"/>
                      </a:solidFill>
                      <a:prstDash val="solid"/>
                      <a:round/>
                      <a:headEnd type="none" w="med" len="med"/>
                      <a:tailEnd type="none" w="med" len="med"/>
                    </a:lnR>
                    <a:solidFill>
                      <a:srgbClr val="FFC000"/>
                    </a:solidFill>
                  </a:tcPr>
                </a:tc>
                <a:tc>
                  <a:txBody>
                    <a:bodyPr/>
                    <a:lstStyle/>
                    <a:p>
                      <a:pPr algn="ctr" fontAlgn="b">
                        <a:buNone/>
                      </a:pPr>
                      <a:r>
                        <a:rPr lang="en-GB" sz="1400" b="1" i="0" u="none" strike="noStrike" dirty="0">
                          <a:solidFill>
                            <a:schemeClr val="tx1"/>
                          </a:solidFill>
                          <a:effectLst/>
                          <a:latin typeface="+mn-lt"/>
                        </a:rPr>
                        <a:t>295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C000"/>
                    </a:solidFill>
                  </a:tcPr>
                </a:tc>
                <a:tc>
                  <a:txBody>
                    <a:bodyPr/>
                    <a:lstStyle/>
                    <a:p>
                      <a:pPr algn="ctr" rtl="0" fontAlgn="ctr"/>
                      <a:r>
                        <a:rPr lang="cs-CZ" sz="1400" b="1" i="0" u="none" strike="noStrike" dirty="0">
                          <a:solidFill>
                            <a:schemeClr val="tx1"/>
                          </a:solidFill>
                          <a:effectLst/>
                          <a:latin typeface="+mn-lt"/>
                        </a:rPr>
                        <a:t>24</a:t>
                      </a:r>
                    </a:p>
                  </a:txBody>
                  <a:tcPr marL="7620" marR="7620" marT="7620" marB="0" anchor="ctr">
                    <a:lnL w="12700" cap="flat" cmpd="sng" algn="ctr">
                      <a:solidFill>
                        <a:schemeClr val="tx1"/>
                      </a:solidFill>
                      <a:prstDash val="solid"/>
                      <a:round/>
                      <a:headEnd type="none" w="med" len="med"/>
                      <a:tailEnd type="none" w="med" len="med"/>
                    </a:lnL>
                    <a:solidFill>
                      <a:srgbClr val="FFC000"/>
                    </a:solidFill>
                  </a:tcPr>
                </a:tc>
                <a:tc>
                  <a:txBody>
                    <a:bodyPr/>
                    <a:lstStyle/>
                    <a:p>
                      <a:pPr algn="ctr" rtl="0" fontAlgn="ctr"/>
                      <a:r>
                        <a:rPr lang="cs-CZ" sz="1400" b="1" i="0" u="none" strike="noStrike" dirty="0">
                          <a:solidFill>
                            <a:schemeClr val="tx1"/>
                          </a:solidFill>
                          <a:effectLst/>
                          <a:latin typeface="+mn-lt"/>
                        </a:rPr>
                        <a:t>19</a:t>
                      </a:r>
                    </a:p>
                  </a:txBody>
                  <a:tcPr marL="7620" marR="7620" marT="7620" marB="0" anchor="ctr">
                    <a:solidFill>
                      <a:srgbClr val="FFC000"/>
                    </a:solidFill>
                  </a:tcPr>
                </a:tc>
                <a:tc>
                  <a:txBody>
                    <a:bodyPr/>
                    <a:lstStyle/>
                    <a:p>
                      <a:pPr algn="ctr" rtl="0" fontAlgn="ctr"/>
                      <a:r>
                        <a:rPr lang="cs-CZ" sz="1400" b="1" i="0" u="none" strike="noStrike">
                          <a:solidFill>
                            <a:schemeClr val="tx1"/>
                          </a:solidFill>
                          <a:effectLst/>
                          <a:latin typeface="+mn-lt"/>
                        </a:rPr>
                        <a:t>343</a:t>
                      </a:r>
                    </a:p>
                  </a:txBody>
                  <a:tcPr marL="7620" marR="7620" marT="7620" marB="0" anchor="ctr">
                    <a:solidFill>
                      <a:srgbClr val="FFC000"/>
                    </a:solidFill>
                  </a:tcPr>
                </a:tc>
                <a:tc>
                  <a:txBody>
                    <a:bodyPr/>
                    <a:lstStyle/>
                    <a:p>
                      <a:pPr algn="ctr" rtl="0" fontAlgn="ctr"/>
                      <a:r>
                        <a:rPr lang="cs-CZ" sz="1400" b="1" i="0" u="none" strike="noStrike">
                          <a:solidFill>
                            <a:schemeClr val="tx1"/>
                          </a:solidFill>
                          <a:effectLst/>
                          <a:latin typeface="+mn-lt"/>
                        </a:rPr>
                        <a:t>34</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FC000"/>
                    </a:solidFill>
                  </a:tcPr>
                </a:tc>
                <a:tc>
                  <a:txBody>
                    <a:bodyPr/>
                    <a:lstStyle/>
                    <a:p>
                      <a:pPr algn="ctr" fontAlgn="b">
                        <a:buNone/>
                      </a:pPr>
                      <a:r>
                        <a:rPr lang="en-GB" sz="1400" b="1" i="0" u="none" strike="noStrike" dirty="0">
                          <a:solidFill>
                            <a:schemeClr val="tx1"/>
                          </a:solidFill>
                          <a:effectLst/>
                          <a:latin typeface="+mn-lt"/>
                        </a:rPr>
                        <a:t>420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FFC000"/>
                    </a:solidFill>
                  </a:tcPr>
                </a:tc>
                <a:extLst>
                  <a:ext uri="{0D108BD9-81ED-4DB2-BD59-A6C34878D82A}">
                    <a16:rowId xmlns:a16="http://schemas.microsoft.com/office/drawing/2014/main" val="1202667437"/>
                  </a:ext>
                </a:extLst>
              </a:tr>
              <a:tr h="246962">
                <a:tc>
                  <a:txBody>
                    <a:bodyPr/>
                    <a:lstStyle/>
                    <a:p>
                      <a:pPr algn="l" fontAlgn="b"/>
                      <a:r>
                        <a:rPr lang="cs-CZ" sz="1400" b="0" u="none" strike="noStrike">
                          <a:solidFill>
                            <a:srgbClr val="000000"/>
                          </a:solidFill>
                          <a:effectLst/>
                        </a:rPr>
                        <a:t>Královéhradecký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rtl="0" fontAlgn="ctr"/>
                      <a:r>
                        <a:rPr lang="cs-CZ" sz="1400" b="0" i="0" u="none" strike="noStrike">
                          <a:solidFill>
                            <a:srgbClr val="000000"/>
                          </a:solidFill>
                          <a:effectLst/>
                          <a:latin typeface="+mn-lt"/>
                        </a:rPr>
                        <a:t>232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solidFill>
                  </a:tcPr>
                </a:tc>
                <a:tc>
                  <a:txBody>
                    <a:bodyPr/>
                    <a:lstStyle/>
                    <a:p>
                      <a:pPr algn="ctr" rtl="0" fontAlgn="ctr"/>
                      <a:r>
                        <a:rPr lang="cs-CZ" sz="1400" b="0" i="0" u="none" strike="noStrike">
                          <a:solidFill>
                            <a:srgbClr val="000000"/>
                          </a:solidFill>
                          <a:effectLst/>
                          <a:latin typeface="+mn-lt"/>
                        </a:rPr>
                        <a:t>13</a:t>
                      </a:r>
                    </a:p>
                  </a:txBody>
                  <a:tcPr marL="7620" marR="7620" marT="7620" marB="0" anchor="ctr">
                    <a:solidFill>
                      <a:schemeClr val="bg1"/>
                    </a:solidFill>
                  </a:tcPr>
                </a:tc>
                <a:tc>
                  <a:txBody>
                    <a:bodyPr/>
                    <a:lstStyle/>
                    <a:p>
                      <a:pPr algn="ctr" rtl="0" fontAlgn="ctr"/>
                      <a:r>
                        <a:rPr lang="cs-CZ" sz="1400" b="0" i="0" u="none" strike="noStrike">
                          <a:solidFill>
                            <a:srgbClr val="000000"/>
                          </a:solidFill>
                          <a:effectLst/>
                          <a:latin typeface="+mn-lt"/>
                        </a:rPr>
                        <a:t>194</a:t>
                      </a:r>
                    </a:p>
                  </a:txBody>
                  <a:tcPr marL="7620" marR="7620" marT="7620" marB="0" anchor="ctr">
                    <a:solidFill>
                      <a:schemeClr val="bg1"/>
                    </a:solidFill>
                  </a:tcPr>
                </a:tc>
                <a:tc>
                  <a:txBody>
                    <a:bodyPr/>
                    <a:lstStyle/>
                    <a:p>
                      <a:pPr algn="ctr" rtl="0" fontAlgn="ctr"/>
                      <a:r>
                        <a:rPr lang="cs-CZ" sz="1400" b="0" i="0" u="none" strike="noStrike">
                          <a:solidFill>
                            <a:srgbClr val="000000"/>
                          </a:solidFill>
                          <a:effectLst/>
                          <a:latin typeface="+mn-lt"/>
                        </a:rPr>
                        <a:t>15</a:t>
                      </a:r>
                    </a:p>
                  </a:txBody>
                  <a:tcPr marL="7620" marR="7620" marT="7620" marB="0" anchor="ctr">
                    <a:lnR w="12700" cap="flat" cmpd="sng" algn="ctr">
                      <a:solidFill>
                        <a:schemeClr val="tx1"/>
                      </a:solidFill>
                      <a:prstDash val="solid"/>
                      <a:round/>
                      <a:headEnd type="none" w="med" len="med"/>
                      <a:tailEnd type="none" w="med" len="med"/>
                    </a:lnR>
                    <a:solidFill>
                      <a:schemeClr val="bg1"/>
                    </a:solidFill>
                  </a:tcPr>
                </a:tc>
                <a:tc>
                  <a:txBody>
                    <a:bodyPr/>
                    <a:lstStyle/>
                    <a:p>
                      <a:pPr algn="ctr" fontAlgn="b">
                        <a:buNone/>
                      </a:pPr>
                      <a:r>
                        <a:rPr lang="en-GB" sz="1400" b="1" i="0" u="none" strike="noStrike">
                          <a:solidFill>
                            <a:schemeClr val="bg1"/>
                          </a:solidFill>
                          <a:effectLst/>
                          <a:latin typeface="+mn-lt"/>
                        </a:rPr>
                        <a:t>454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319</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rtl="0" fontAlgn="ctr"/>
                      <a:r>
                        <a:rPr lang="cs-CZ" sz="1400" b="0" i="0" u="none" strike="noStrike" dirty="0">
                          <a:solidFill>
                            <a:srgbClr val="000000"/>
                          </a:solidFill>
                          <a:effectLst/>
                          <a:latin typeface="+mn-lt"/>
                        </a:rPr>
                        <a:t>18</a:t>
                      </a:r>
                    </a:p>
                  </a:txBody>
                  <a:tcPr marL="7620" marR="7620" marT="7620" marB="0" anchor="ctr">
                    <a:solidFill>
                      <a:schemeClr val="bg1"/>
                    </a:solidFill>
                  </a:tcPr>
                </a:tc>
                <a:tc>
                  <a:txBody>
                    <a:bodyPr/>
                    <a:lstStyle/>
                    <a:p>
                      <a:pPr algn="ctr" rtl="0" fontAlgn="ctr"/>
                      <a:r>
                        <a:rPr lang="cs-CZ" sz="1400" b="0" i="0" u="none" strike="noStrike" dirty="0">
                          <a:solidFill>
                            <a:srgbClr val="000000"/>
                          </a:solidFill>
                          <a:effectLst/>
                          <a:latin typeface="+mn-lt"/>
                        </a:rPr>
                        <a:t>267</a:t>
                      </a:r>
                    </a:p>
                  </a:txBody>
                  <a:tcPr marL="7620" marR="7620" marT="7620" marB="0" anchor="ctr">
                    <a:solidFill>
                      <a:schemeClr val="bg1"/>
                    </a:solidFill>
                  </a:tcPr>
                </a:tc>
                <a:tc>
                  <a:txBody>
                    <a:bodyPr/>
                    <a:lstStyle/>
                    <a:p>
                      <a:pPr algn="ctr" rtl="0" fontAlgn="ctr"/>
                      <a:r>
                        <a:rPr lang="cs-CZ" sz="1400" b="0" i="0" u="none" strike="noStrike" dirty="0">
                          <a:solidFill>
                            <a:srgbClr val="000000"/>
                          </a:solidFill>
                          <a:effectLst/>
                          <a:latin typeface="+mn-lt"/>
                        </a:rPr>
                        <a:t>20</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bg1"/>
                          </a:solidFill>
                          <a:effectLst/>
                          <a:latin typeface="+mn-lt"/>
                        </a:rPr>
                        <a:t>624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1911600554"/>
                  </a:ext>
                </a:extLst>
              </a:tr>
              <a:tr h="246962">
                <a:tc>
                  <a:txBody>
                    <a:bodyPr/>
                    <a:lstStyle/>
                    <a:p>
                      <a:pPr algn="l" fontAlgn="b"/>
                      <a:r>
                        <a:rPr lang="cs-CZ" sz="1400" b="0" u="none" strike="noStrike">
                          <a:solidFill>
                            <a:srgbClr val="000000"/>
                          </a:solidFill>
                          <a:effectLst/>
                        </a:rPr>
                        <a:t>Pardubický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mn-lt"/>
                        </a:rPr>
                        <a:t>50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22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357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9</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dirty="0">
                          <a:solidFill>
                            <a:schemeClr val="bg1"/>
                          </a:solidFill>
                          <a:effectLst/>
                          <a:latin typeface="+mn-lt"/>
                        </a:rPr>
                        <a:t>438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70</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31</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502</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13</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dirty="0">
                          <a:solidFill>
                            <a:schemeClr val="bg1"/>
                          </a:solidFill>
                          <a:effectLst/>
                          <a:latin typeface="+mn-lt"/>
                        </a:rPr>
                        <a:t>616</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1445561028"/>
                  </a:ext>
                </a:extLst>
              </a:tr>
              <a:tr h="246962">
                <a:tc>
                  <a:txBody>
                    <a:bodyPr/>
                    <a:lstStyle/>
                    <a:p>
                      <a:pPr algn="l" fontAlgn="b"/>
                      <a:r>
                        <a:rPr lang="cs-CZ" sz="1400" b="0" u="none" strike="noStrike" dirty="0">
                          <a:solidFill>
                            <a:schemeClr val="tx1"/>
                          </a:solidFill>
                          <a:effectLst/>
                        </a:rPr>
                        <a:t>Kraj Vysočina</a:t>
                      </a:r>
                      <a:endParaRPr lang="cs-CZ" sz="1400" b="0" i="0" u="none" strike="noStrike" dirty="0">
                        <a:solidFill>
                          <a:schemeClr val="tx1"/>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rtl="0" fontAlgn="ctr"/>
                      <a:r>
                        <a:rPr lang="cs-CZ" sz="1400" b="0" i="0" u="none" strike="noStrike" dirty="0">
                          <a:solidFill>
                            <a:schemeClr val="tx1"/>
                          </a:solidFill>
                          <a:effectLst/>
                          <a:latin typeface="+mn-lt"/>
                        </a:rPr>
                        <a:t>34</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solidFill>
                  </a:tcPr>
                </a:tc>
                <a:tc>
                  <a:txBody>
                    <a:bodyPr/>
                    <a:lstStyle/>
                    <a:p>
                      <a:pPr algn="ctr" rtl="0" fontAlgn="ctr"/>
                      <a:r>
                        <a:rPr lang="cs-CZ" sz="1400" b="0" i="0" u="none" strike="noStrike" dirty="0">
                          <a:solidFill>
                            <a:schemeClr val="tx1"/>
                          </a:solidFill>
                          <a:effectLst/>
                          <a:latin typeface="+mn-lt"/>
                        </a:rPr>
                        <a:t>18</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359</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23</a:t>
                      </a:r>
                    </a:p>
                  </a:txBody>
                  <a:tcPr marL="7620" marR="7620" marT="7620" marB="0" anchor="ctr">
                    <a:lnR w="12700" cap="flat" cmpd="sng" algn="ctr">
                      <a:solidFill>
                        <a:schemeClr val="tx1"/>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bg1"/>
                          </a:solidFill>
                          <a:effectLst/>
                          <a:latin typeface="+mn-lt"/>
                        </a:rPr>
                        <a:t>434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dirty="0">
                          <a:solidFill>
                            <a:schemeClr val="tx1"/>
                          </a:solidFill>
                          <a:effectLst/>
                          <a:latin typeface="+mn-lt"/>
                        </a:rPr>
                        <a:t>47</a:t>
                      </a:r>
                    </a:p>
                  </a:txBody>
                  <a:tcPr marL="7620" marR="7620" marT="7620" marB="0" anchor="ctr">
                    <a:lnL w="12700" cap="flat" cmpd="sng" algn="ctr">
                      <a:solidFill>
                        <a:schemeClr val="tx1"/>
                      </a:solidFill>
                      <a:prstDash val="solid"/>
                      <a:round/>
                      <a:headEnd type="none" w="med" len="med"/>
                      <a:tailEnd type="none" w="med" len="med"/>
                    </a:lnL>
                    <a:solidFill>
                      <a:schemeClr val="bg1"/>
                    </a:solidFill>
                  </a:tcPr>
                </a:tc>
                <a:tc>
                  <a:txBody>
                    <a:bodyPr/>
                    <a:lstStyle/>
                    <a:p>
                      <a:pPr algn="ctr" rtl="0" fontAlgn="ctr"/>
                      <a:r>
                        <a:rPr lang="cs-CZ" sz="1400" b="0" i="0" u="none" strike="noStrike" dirty="0">
                          <a:solidFill>
                            <a:schemeClr val="tx1"/>
                          </a:solidFill>
                          <a:effectLst/>
                          <a:latin typeface="+mn-lt"/>
                        </a:rPr>
                        <a:t>25</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494</a:t>
                      </a:r>
                    </a:p>
                  </a:txBody>
                  <a:tcPr marL="7620" marR="7620" marT="7620" marB="0" anchor="ctr">
                    <a:solidFill>
                      <a:schemeClr val="bg1"/>
                    </a:solidFill>
                  </a:tcPr>
                </a:tc>
                <a:tc>
                  <a:txBody>
                    <a:bodyPr/>
                    <a:lstStyle/>
                    <a:p>
                      <a:pPr algn="ctr" rtl="0" fontAlgn="ctr"/>
                      <a:r>
                        <a:rPr lang="cs-CZ" sz="1400" b="0" i="0" u="none" strike="noStrike" dirty="0">
                          <a:solidFill>
                            <a:schemeClr val="tx1"/>
                          </a:solidFill>
                          <a:effectLst/>
                          <a:latin typeface="+mn-lt"/>
                        </a:rPr>
                        <a:t>31</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solidFill>
                  </a:tcPr>
                </a:tc>
                <a:tc>
                  <a:txBody>
                    <a:bodyPr/>
                    <a:lstStyle/>
                    <a:p>
                      <a:pPr algn="ctr" fontAlgn="b">
                        <a:buNone/>
                      </a:pPr>
                      <a:r>
                        <a:rPr lang="en-GB" sz="1400" b="1" i="0" u="none" strike="noStrike" dirty="0">
                          <a:solidFill>
                            <a:schemeClr val="bg1"/>
                          </a:solidFill>
                          <a:effectLst/>
                          <a:latin typeface="+mn-lt"/>
                        </a:rPr>
                        <a:t>597</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223537666"/>
                  </a:ext>
                </a:extLst>
              </a:tr>
              <a:tr h="246962">
                <a:tc>
                  <a:txBody>
                    <a:bodyPr/>
                    <a:lstStyle/>
                    <a:p>
                      <a:pPr algn="l" fontAlgn="b"/>
                      <a:r>
                        <a:rPr lang="cs-CZ" sz="1400" b="0" u="none" strike="noStrike" dirty="0">
                          <a:solidFill>
                            <a:schemeClr val="tx1"/>
                          </a:solidFill>
                          <a:effectLst/>
                        </a:rPr>
                        <a:t>Jihomoravský kraj</a:t>
                      </a:r>
                      <a:endParaRPr lang="cs-CZ" sz="1400" b="0" i="0" u="none" strike="noStrike" dirty="0">
                        <a:solidFill>
                          <a:schemeClr val="tx1"/>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rgbClr val="F2F2F2"/>
                    </a:solidFill>
                  </a:tcPr>
                </a:tc>
                <a:tc>
                  <a:txBody>
                    <a:bodyPr/>
                    <a:lstStyle/>
                    <a:p>
                      <a:pPr algn="ctr" rtl="0" fontAlgn="ctr"/>
                      <a:r>
                        <a:rPr lang="cs-CZ" sz="1400" b="0" i="0" u="none" strike="noStrike" dirty="0">
                          <a:solidFill>
                            <a:schemeClr val="tx1"/>
                          </a:solidFill>
                          <a:effectLst/>
                          <a:latin typeface="+mn-lt"/>
                        </a:rPr>
                        <a:t>165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rgbClr val="F2F2F2"/>
                    </a:solidFill>
                  </a:tcPr>
                </a:tc>
                <a:tc>
                  <a:txBody>
                    <a:bodyPr/>
                    <a:lstStyle/>
                    <a:p>
                      <a:pPr algn="ctr" rtl="0" fontAlgn="ctr"/>
                      <a:r>
                        <a:rPr lang="cs-CZ" sz="1400" b="0" i="0" u="none" strike="noStrike" dirty="0">
                          <a:solidFill>
                            <a:schemeClr val="tx1"/>
                          </a:solidFill>
                          <a:effectLst/>
                          <a:latin typeface="+mn-lt"/>
                        </a:rPr>
                        <a:t>30</a:t>
                      </a:r>
                    </a:p>
                  </a:txBody>
                  <a:tcPr marL="7620" marR="7620" marT="7620" marB="0" anchor="ctr">
                    <a:solidFill>
                      <a:srgbClr val="F2F2F2"/>
                    </a:solidFill>
                  </a:tcPr>
                </a:tc>
                <a:tc>
                  <a:txBody>
                    <a:bodyPr/>
                    <a:lstStyle/>
                    <a:p>
                      <a:pPr algn="ctr" rtl="0" fontAlgn="ctr"/>
                      <a:r>
                        <a:rPr lang="cs-CZ" sz="1400" b="0" i="0" u="none" strike="noStrike">
                          <a:solidFill>
                            <a:schemeClr val="tx1"/>
                          </a:solidFill>
                          <a:effectLst/>
                          <a:latin typeface="+mn-lt"/>
                        </a:rPr>
                        <a:t>512</a:t>
                      </a:r>
                    </a:p>
                  </a:txBody>
                  <a:tcPr marL="7620" marR="7620" marT="7620" marB="0" anchor="ctr">
                    <a:solidFill>
                      <a:srgbClr val="F2F2F2"/>
                    </a:solidFill>
                  </a:tcPr>
                </a:tc>
                <a:tc>
                  <a:txBody>
                    <a:bodyPr/>
                    <a:lstStyle/>
                    <a:p>
                      <a:pPr algn="ctr" rtl="0" fontAlgn="ctr"/>
                      <a:r>
                        <a:rPr lang="cs-CZ" sz="1400" b="0" i="0" u="none" strike="noStrike">
                          <a:solidFill>
                            <a:schemeClr val="tx1"/>
                          </a:solidFill>
                          <a:effectLst/>
                          <a:latin typeface="+mn-lt"/>
                        </a:rPr>
                        <a:t>44</a:t>
                      </a:r>
                    </a:p>
                  </a:txBody>
                  <a:tcPr marL="7620" marR="7620" marT="7620" marB="0" anchor="ctr">
                    <a:lnR w="12700" cap="flat" cmpd="sng" algn="ctr">
                      <a:solidFill>
                        <a:schemeClr val="tx1"/>
                      </a:solidFill>
                      <a:prstDash val="solid"/>
                      <a:round/>
                      <a:headEnd type="none" w="med" len="med"/>
                      <a:tailEnd type="none" w="med" len="med"/>
                    </a:lnR>
                    <a:solidFill>
                      <a:srgbClr val="F2F2F2"/>
                    </a:solidFill>
                  </a:tcPr>
                </a:tc>
                <a:tc>
                  <a:txBody>
                    <a:bodyPr/>
                    <a:lstStyle/>
                    <a:p>
                      <a:pPr algn="ctr" fontAlgn="b">
                        <a:buNone/>
                      </a:pPr>
                      <a:r>
                        <a:rPr lang="en-GB" sz="1400" b="1" i="0" u="none" strike="noStrike" dirty="0">
                          <a:solidFill>
                            <a:schemeClr val="bg1"/>
                          </a:solidFill>
                          <a:effectLst/>
                          <a:latin typeface="+mn-lt"/>
                        </a:rPr>
                        <a:t>751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chemeClr val="tx1"/>
                          </a:solidFill>
                          <a:effectLst/>
                          <a:latin typeface="+mn-lt"/>
                        </a:rPr>
                        <a:t>231</a:t>
                      </a:r>
                    </a:p>
                  </a:txBody>
                  <a:tcPr marL="7620" marR="7620" marT="7620" marB="0" anchor="ctr">
                    <a:lnL w="12700" cap="flat" cmpd="sng" algn="ctr">
                      <a:solidFill>
                        <a:schemeClr val="tx1"/>
                      </a:solidFill>
                      <a:prstDash val="solid"/>
                      <a:round/>
                      <a:headEnd type="none" w="med" len="med"/>
                      <a:tailEnd type="none" w="med" len="med"/>
                    </a:lnL>
                    <a:solidFill>
                      <a:srgbClr val="F2F2F2"/>
                    </a:solidFill>
                  </a:tcPr>
                </a:tc>
                <a:tc>
                  <a:txBody>
                    <a:bodyPr/>
                    <a:lstStyle/>
                    <a:p>
                      <a:pPr algn="ctr" rtl="0" fontAlgn="ctr"/>
                      <a:r>
                        <a:rPr lang="cs-CZ" sz="1400" b="0" i="0" u="none" strike="noStrike" dirty="0">
                          <a:solidFill>
                            <a:schemeClr val="tx1"/>
                          </a:solidFill>
                          <a:effectLst/>
                          <a:latin typeface="+mn-lt"/>
                        </a:rPr>
                        <a:t>42</a:t>
                      </a:r>
                    </a:p>
                  </a:txBody>
                  <a:tcPr marL="7620" marR="7620" marT="7620" marB="0" anchor="ctr">
                    <a:solidFill>
                      <a:srgbClr val="F2F2F2"/>
                    </a:solidFill>
                  </a:tcPr>
                </a:tc>
                <a:tc>
                  <a:txBody>
                    <a:bodyPr/>
                    <a:lstStyle/>
                    <a:p>
                      <a:pPr algn="ctr" rtl="0" fontAlgn="ctr"/>
                      <a:r>
                        <a:rPr lang="cs-CZ" sz="1400" b="0" i="0" u="none" strike="noStrike" dirty="0">
                          <a:solidFill>
                            <a:schemeClr val="tx1"/>
                          </a:solidFill>
                          <a:effectLst/>
                          <a:latin typeface="+mn-lt"/>
                        </a:rPr>
                        <a:t>716</a:t>
                      </a:r>
                    </a:p>
                  </a:txBody>
                  <a:tcPr marL="7620" marR="7620" marT="7620" marB="0" anchor="ctr">
                    <a:solidFill>
                      <a:srgbClr val="F2F2F2"/>
                    </a:solidFill>
                  </a:tcPr>
                </a:tc>
                <a:tc>
                  <a:txBody>
                    <a:bodyPr/>
                    <a:lstStyle/>
                    <a:p>
                      <a:pPr algn="ctr" rtl="0" fontAlgn="ctr"/>
                      <a:r>
                        <a:rPr lang="cs-CZ" sz="1400" b="0" i="0" u="none" strike="noStrike" dirty="0">
                          <a:solidFill>
                            <a:schemeClr val="tx1"/>
                          </a:solidFill>
                          <a:effectLst/>
                          <a:latin typeface="+mn-lt"/>
                        </a:rPr>
                        <a:t>61</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rgbClr val="F2F2F2"/>
                    </a:solidFill>
                  </a:tcPr>
                </a:tc>
                <a:tc>
                  <a:txBody>
                    <a:bodyPr/>
                    <a:lstStyle/>
                    <a:p>
                      <a:pPr algn="ctr" fontAlgn="b">
                        <a:buNone/>
                      </a:pPr>
                      <a:r>
                        <a:rPr lang="en-GB" sz="1400" b="1" i="0" u="none" strike="noStrike" dirty="0">
                          <a:solidFill>
                            <a:schemeClr val="bg1"/>
                          </a:solidFill>
                          <a:effectLst/>
                          <a:latin typeface="+mn-lt"/>
                        </a:rPr>
                        <a:t>1050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854738553"/>
                  </a:ext>
                </a:extLst>
              </a:tr>
              <a:tr h="246962">
                <a:tc>
                  <a:txBody>
                    <a:bodyPr/>
                    <a:lstStyle/>
                    <a:p>
                      <a:pPr algn="l" fontAlgn="b"/>
                      <a:r>
                        <a:rPr lang="cs-CZ" sz="1400" b="0" u="none" strike="noStrike">
                          <a:solidFill>
                            <a:srgbClr val="000000"/>
                          </a:solidFill>
                          <a:effectLst/>
                        </a:rPr>
                        <a:t>Olomoucký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dirty="0">
                          <a:solidFill>
                            <a:srgbClr val="000000"/>
                          </a:solidFill>
                          <a:effectLst/>
                          <a:latin typeface="+mn-lt"/>
                        </a:rPr>
                        <a:t>98</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dirty="0">
                          <a:solidFill>
                            <a:srgbClr val="000000"/>
                          </a:solidFill>
                          <a:effectLst/>
                          <a:latin typeface="+mn-lt"/>
                        </a:rPr>
                        <a:t>14</a:t>
                      </a:r>
                    </a:p>
                  </a:txBody>
                  <a:tcPr marL="7620" marR="7620" marT="7620" marB="0" anchor="ctr"/>
                </a:tc>
                <a:tc>
                  <a:txBody>
                    <a:bodyPr/>
                    <a:lstStyle/>
                    <a:p>
                      <a:pPr algn="ctr" rtl="0" fontAlgn="ctr"/>
                      <a:r>
                        <a:rPr lang="cs-CZ" sz="1400" b="0" i="0" u="none" strike="noStrike" dirty="0">
                          <a:solidFill>
                            <a:srgbClr val="000000"/>
                          </a:solidFill>
                          <a:effectLst/>
                          <a:latin typeface="+mn-lt"/>
                        </a:rPr>
                        <a:t>268</a:t>
                      </a:r>
                    </a:p>
                  </a:txBody>
                  <a:tcPr marL="7620" marR="7620" marT="7620" marB="0" anchor="ctr"/>
                </a:tc>
                <a:tc>
                  <a:txBody>
                    <a:bodyPr/>
                    <a:lstStyle/>
                    <a:p>
                      <a:pPr algn="ctr" rtl="0" fontAlgn="ctr"/>
                      <a:r>
                        <a:rPr lang="cs-CZ" sz="1400" b="0" i="0" u="none" strike="noStrike" dirty="0">
                          <a:solidFill>
                            <a:srgbClr val="000000"/>
                          </a:solidFill>
                          <a:effectLst/>
                          <a:latin typeface="+mn-lt"/>
                        </a:rPr>
                        <a:t>29</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dirty="0">
                          <a:solidFill>
                            <a:schemeClr val="bg1"/>
                          </a:solidFill>
                          <a:effectLst/>
                          <a:latin typeface="+mn-lt"/>
                        </a:rPr>
                        <a:t>409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dirty="0">
                          <a:solidFill>
                            <a:srgbClr val="000000"/>
                          </a:solidFill>
                          <a:effectLst/>
                          <a:latin typeface="+mn-lt"/>
                        </a:rPr>
                        <a:t>133</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dirty="0">
                          <a:solidFill>
                            <a:srgbClr val="000000"/>
                          </a:solidFill>
                          <a:effectLst/>
                          <a:latin typeface="+mn-lt"/>
                        </a:rPr>
                        <a:t>19</a:t>
                      </a:r>
                    </a:p>
                  </a:txBody>
                  <a:tcPr marL="7620" marR="7620" marT="7620" marB="0" anchor="ctr"/>
                </a:tc>
                <a:tc>
                  <a:txBody>
                    <a:bodyPr/>
                    <a:lstStyle/>
                    <a:p>
                      <a:pPr algn="ctr" rtl="0" fontAlgn="ctr"/>
                      <a:r>
                        <a:rPr lang="cs-CZ" sz="1400" b="0" i="0" u="none" strike="noStrike">
                          <a:solidFill>
                            <a:srgbClr val="000000"/>
                          </a:solidFill>
                          <a:effectLst/>
                          <a:latin typeface="+mn-lt"/>
                        </a:rPr>
                        <a:t>366</a:t>
                      </a:r>
                    </a:p>
                  </a:txBody>
                  <a:tcPr marL="7620" marR="7620" marT="7620" marB="0" anchor="ctr"/>
                </a:tc>
                <a:tc>
                  <a:txBody>
                    <a:bodyPr/>
                    <a:lstStyle/>
                    <a:p>
                      <a:pPr algn="ctr" rtl="0" fontAlgn="ctr"/>
                      <a:r>
                        <a:rPr lang="cs-CZ" sz="1400" b="0" i="0" u="none" strike="noStrike">
                          <a:solidFill>
                            <a:srgbClr val="000000"/>
                          </a:solidFill>
                          <a:effectLst/>
                          <a:latin typeface="+mn-lt"/>
                        </a:rPr>
                        <a:t>40</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dirty="0">
                          <a:solidFill>
                            <a:schemeClr val="bg1"/>
                          </a:solidFill>
                          <a:effectLst/>
                          <a:latin typeface="+mn-lt"/>
                        </a:rPr>
                        <a:t>558</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859610337"/>
                  </a:ext>
                </a:extLst>
              </a:tr>
              <a:tr h="246962">
                <a:tc>
                  <a:txBody>
                    <a:bodyPr/>
                    <a:lstStyle/>
                    <a:p>
                      <a:pPr algn="l" fontAlgn="b"/>
                      <a:r>
                        <a:rPr lang="cs-CZ" sz="1400" b="0" u="none" strike="noStrike">
                          <a:solidFill>
                            <a:srgbClr val="000000"/>
                          </a:solidFill>
                          <a:effectLst/>
                        </a:rPr>
                        <a:t>Zlínský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rtl="0" fontAlgn="ctr"/>
                      <a:r>
                        <a:rPr lang="cs-CZ" sz="1400" b="0" i="0" u="none" strike="noStrike">
                          <a:solidFill>
                            <a:srgbClr val="000000"/>
                          </a:solidFill>
                          <a:effectLst/>
                          <a:latin typeface="+mn-lt"/>
                        </a:rPr>
                        <a:t>39</a:t>
                      </a:r>
                    </a:p>
                  </a:txBody>
                  <a:tcPr marL="7620" marR="7620" marT="7620" marB="0" anchor="ctr">
                    <a:lnL w="19050" cap="flat" cmpd="sng" algn="ctr">
                      <a:solidFill>
                        <a:schemeClr val="tx1">
                          <a:lumMod val="50000"/>
                          <a:lumOff val="50000"/>
                        </a:schemeClr>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14</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307</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15</a:t>
                      </a:r>
                    </a:p>
                  </a:txBody>
                  <a:tcPr marL="7620" marR="7620" marT="7620"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a:solidFill>
                            <a:schemeClr val="bg1"/>
                          </a:solidFill>
                          <a:effectLst/>
                          <a:latin typeface="+mn-lt"/>
                        </a:rPr>
                        <a:t>375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52</a:t>
                      </a:r>
                    </a:p>
                  </a:txBody>
                  <a:tcPr marL="7620" marR="7620" marT="7620"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rtl="0" fontAlgn="ctr"/>
                      <a:r>
                        <a:rPr lang="cs-CZ" sz="1400" b="0" i="0" u="none" strike="noStrike">
                          <a:solidFill>
                            <a:srgbClr val="000000"/>
                          </a:solidFill>
                          <a:effectLst/>
                          <a:latin typeface="+mn-lt"/>
                        </a:rPr>
                        <a:t>19</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409</a:t>
                      </a:r>
                    </a:p>
                  </a:txBody>
                  <a:tcPr marL="7620" marR="7620" marT="7620" marB="0" anchor="ctr">
                    <a:solidFill>
                      <a:schemeClr val="bg1">
                        <a:lumMod val="95000"/>
                      </a:schemeClr>
                    </a:solidFill>
                  </a:tcPr>
                </a:tc>
                <a:tc>
                  <a:txBody>
                    <a:bodyPr/>
                    <a:lstStyle/>
                    <a:p>
                      <a:pPr algn="ctr" rtl="0" fontAlgn="ctr"/>
                      <a:r>
                        <a:rPr lang="cs-CZ" sz="1400" b="0" i="0" u="none" strike="noStrike">
                          <a:solidFill>
                            <a:srgbClr val="000000"/>
                          </a:solidFill>
                          <a:effectLst/>
                          <a:latin typeface="+mn-lt"/>
                        </a:rPr>
                        <a:t>20</a:t>
                      </a:r>
                    </a:p>
                  </a:txBody>
                  <a:tcPr marL="7620" marR="7620" marT="7620" marB="0" anchor="ctr">
                    <a:lnR w="19050" cap="flat" cmpd="sng" algn="ctr">
                      <a:solidFill>
                        <a:schemeClr val="tx1">
                          <a:lumMod val="50000"/>
                          <a:lumOff val="50000"/>
                        </a:schemeClr>
                      </a:solidFill>
                      <a:prstDash val="solid"/>
                      <a:round/>
                      <a:headEnd type="none" w="med" len="med"/>
                      <a:tailEnd type="none" w="med" len="med"/>
                    </a:lnR>
                    <a:solidFill>
                      <a:schemeClr val="bg1">
                        <a:lumMod val="95000"/>
                      </a:schemeClr>
                    </a:solidFill>
                  </a:tcPr>
                </a:tc>
                <a:tc>
                  <a:txBody>
                    <a:bodyPr/>
                    <a:lstStyle/>
                    <a:p>
                      <a:pPr algn="ctr" fontAlgn="b">
                        <a:buNone/>
                      </a:pPr>
                      <a:r>
                        <a:rPr lang="en-GB" sz="1400" b="1" i="0" u="none" strike="noStrike" dirty="0">
                          <a:solidFill>
                            <a:schemeClr val="bg1"/>
                          </a:solidFill>
                          <a:effectLst/>
                          <a:latin typeface="+mn-lt"/>
                        </a:rPr>
                        <a:t>500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1480622147"/>
                  </a:ext>
                </a:extLst>
              </a:tr>
              <a:tr h="246962">
                <a:tc>
                  <a:txBody>
                    <a:bodyPr/>
                    <a:lstStyle/>
                    <a:p>
                      <a:pPr algn="l" fontAlgn="b"/>
                      <a:r>
                        <a:rPr lang="cs-CZ" sz="1400" b="0" u="none" strike="noStrike">
                          <a:solidFill>
                            <a:srgbClr val="000000"/>
                          </a:solidFill>
                          <a:effectLst/>
                        </a:rPr>
                        <a:t>Moravskoslezský kraj</a:t>
                      </a:r>
                      <a:endParaRPr lang="cs-CZ" sz="1400" b="0"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0" i="0" u="none" strike="noStrike">
                          <a:solidFill>
                            <a:srgbClr val="000000"/>
                          </a:solidFill>
                          <a:effectLst/>
                          <a:latin typeface="+mn-lt"/>
                        </a:rPr>
                        <a:t>325</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27</a:t>
                      </a:r>
                    </a:p>
                  </a:txBody>
                  <a:tcPr marL="7620" marR="7620" marT="7620" marB="0" anchor="ctr"/>
                </a:tc>
                <a:tc>
                  <a:txBody>
                    <a:bodyPr/>
                    <a:lstStyle/>
                    <a:p>
                      <a:pPr algn="ctr" rtl="0" fontAlgn="ctr"/>
                      <a:r>
                        <a:rPr lang="cs-CZ" sz="1400" b="0" i="0" u="none" strike="noStrike">
                          <a:solidFill>
                            <a:srgbClr val="000000"/>
                          </a:solidFill>
                          <a:effectLst/>
                          <a:latin typeface="+mn-lt"/>
                        </a:rPr>
                        <a:t>506</a:t>
                      </a:r>
                    </a:p>
                  </a:txBody>
                  <a:tcPr marL="7620" marR="7620" marT="7620" marB="0" anchor="ctr"/>
                </a:tc>
                <a:tc>
                  <a:txBody>
                    <a:bodyPr/>
                    <a:lstStyle/>
                    <a:p>
                      <a:pPr algn="ctr" rtl="0" fontAlgn="ctr"/>
                      <a:r>
                        <a:rPr lang="cs-CZ" sz="1400" b="0" i="0" u="none" strike="noStrike">
                          <a:solidFill>
                            <a:srgbClr val="000000"/>
                          </a:solidFill>
                          <a:effectLst/>
                          <a:latin typeface="+mn-lt"/>
                        </a:rPr>
                        <a:t>36</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894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0" i="0" u="none" strike="noStrike">
                          <a:solidFill>
                            <a:srgbClr val="000000"/>
                          </a:solidFill>
                          <a:effectLst/>
                          <a:latin typeface="+mn-lt"/>
                        </a:rPr>
                        <a:t>433</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0" i="0" u="none" strike="noStrike">
                          <a:solidFill>
                            <a:srgbClr val="000000"/>
                          </a:solidFill>
                          <a:effectLst/>
                          <a:latin typeface="+mn-lt"/>
                        </a:rPr>
                        <a:t>36</a:t>
                      </a:r>
                    </a:p>
                  </a:txBody>
                  <a:tcPr marL="7620" marR="7620" marT="7620" marB="0" anchor="ctr"/>
                </a:tc>
                <a:tc>
                  <a:txBody>
                    <a:bodyPr/>
                    <a:lstStyle/>
                    <a:p>
                      <a:pPr algn="ctr" rtl="0" fontAlgn="ctr"/>
                      <a:r>
                        <a:rPr lang="cs-CZ" sz="1400" b="0" i="0" u="none" strike="noStrike">
                          <a:solidFill>
                            <a:srgbClr val="000000"/>
                          </a:solidFill>
                          <a:effectLst/>
                          <a:latin typeface="+mn-lt"/>
                        </a:rPr>
                        <a:t>673</a:t>
                      </a:r>
                    </a:p>
                  </a:txBody>
                  <a:tcPr marL="7620" marR="7620" marT="7620" marB="0" anchor="ctr"/>
                </a:tc>
                <a:tc>
                  <a:txBody>
                    <a:bodyPr/>
                    <a:lstStyle/>
                    <a:p>
                      <a:pPr algn="ctr" rtl="0" fontAlgn="ctr"/>
                      <a:r>
                        <a:rPr lang="cs-CZ" sz="1400" b="0" i="0" u="none" strike="noStrike">
                          <a:solidFill>
                            <a:srgbClr val="000000"/>
                          </a:solidFill>
                          <a:effectLst/>
                          <a:latin typeface="+mn-lt"/>
                        </a:rPr>
                        <a:t>48</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1190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3568859280"/>
                  </a:ext>
                </a:extLst>
              </a:tr>
              <a:tr h="324000">
                <a:tc>
                  <a:txBody>
                    <a:bodyPr/>
                    <a:lstStyle/>
                    <a:p>
                      <a:pPr algn="l" fontAlgn="b"/>
                      <a:r>
                        <a:rPr lang="cs-CZ" sz="1400" u="none" strike="noStrike">
                          <a:effectLst/>
                        </a:rPr>
                        <a:t>CELKEM</a:t>
                      </a:r>
                      <a:endParaRPr lang="cs-CZ" sz="1400" b="1" i="0" u="none" strike="noStrike">
                        <a:solidFill>
                          <a:srgbClr val="000000"/>
                        </a:solidFill>
                        <a:effectLst/>
                        <a:latin typeface="Calibri" panose="020F0502020204030204" pitchFamily="34" charset="0"/>
                      </a:endParaRPr>
                    </a:p>
                  </a:txBody>
                  <a:tcPr marL="6350" marR="6350" marT="635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rtl="0" fontAlgn="ctr"/>
                      <a:r>
                        <a:rPr lang="cs-CZ" sz="1400" b="1" i="0" u="none" strike="noStrike">
                          <a:solidFill>
                            <a:srgbClr val="000000"/>
                          </a:solidFill>
                          <a:effectLst/>
                          <a:latin typeface="+mn-lt"/>
                        </a:rPr>
                        <a:t>1 842</a:t>
                      </a:r>
                    </a:p>
                  </a:txBody>
                  <a:tcPr marL="7620" marR="7620" marT="7620" marB="0" anchor="ctr">
                    <a:lnL w="19050" cap="flat" cmpd="sng" algn="ctr">
                      <a:solidFill>
                        <a:schemeClr val="tx1">
                          <a:lumMod val="50000"/>
                          <a:lumOff val="50000"/>
                        </a:schemeClr>
                      </a:solidFill>
                      <a:prstDash val="solid"/>
                      <a:round/>
                      <a:headEnd type="none" w="med" len="med"/>
                      <a:tailEnd type="none" w="med" len="med"/>
                    </a:lnL>
                  </a:tcPr>
                </a:tc>
                <a:tc>
                  <a:txBody>
                    <a:bodyPr/>
                    <a:lstStyle/>
                    <a:p>
                      <a:pPr algn="ctr" rtl="0" fontAlgn="ctr"/>
                      <a:r>
                        <a:rPr lang="cs-CZ" sz="1400" b="1" i="0" u="none" strike="noStrike">
                          <a:solidFill>
                            <a:srgbClr val="000000"/>
                          </a:solidFill>
                          <a:effectLst/>
                          <a:latin typeface="+mn-lt"/>
                        </a:rPr>
                        <a:t>258</a:t>
                      </a:r>
                    </a:p>
                  </a:txBody>
                  <a:tcPr marL="7620" marR="7620" marT="7620" marB="0" anchor="ctr"/>
                </a:tc>
                <a:tc>
                  <a:txBody>
                    <a:bodyPr/>
                    <a:lstStyle/>
                    <a:p>
                      <a:pPr algn="ctr" rtl="0" fontAlgn="ctr"/>
                      <a:r>
                        <a:rPr lang="cs-CZ" sz="1400" b="1" i="0" u="none" strike="noStrike">
                          <a:solidFill>
                            <a:srgbClr val="000000"/>
                          </a:solidFill>
                          <a:effectLst/>
                          <a:latin typeface="+mn-lt"/>
                        </a:rPr>
                        <a:t>5 096</a:t>
                      </a:r>
                    </a:p>
                  </a:txBody>
                  <a:tcPr marL="7620" marR="7620" marT="7620" marB="0" anchor="ctr"/>
                </a:tc>
                <a:tc>
                  <a:txBody>
                    <a:bodyPr/>
                    <a:lstStyle/>
                    <a:p>
                      <a:pPr algn="ctr" rtl="0" fontAlgn="ctr"/>
                      <a:r>
                        <a:rPr lang="cs-CZ" sz="1400" b="1" i="0" u="none" strike="noStrike">
                          <a:solidFill>
                            <a:srgbClr val="000000"/>
                          </a:solidFill>
                          <a:effectLst/>
                          <a:latin typeface="+mn-lt"/>
                        </a:rPr>
                        <a:t>432</a:t>
                      </a:r>
                    </a:p>
                  </a:txBody>
                  <a:tcPr marL="7620" marR="7620" marT="7620" marB="0" anchor="ctr">
                    <a:lnR w="12700" cap="flat" cmpd="sng" algn="ctr">
                      <a:solidFill>
                        <a:schemeClr val="tx1"/>
                      </a:solidFill>
                      <a:prstDash val="solid"/>
                      <a:round/>
                      <a:headEnd type="none" w="med" len="med"/>
                      <a:tailEnd type="none" w="med" len="med"/>
                    </a:lnR>
                  </a:tcPr>
                </a:tc>
                <a:tc>
                  <a:txBody>
                    <a:bodyPr/>
                    <a:lstStyle/>
                    <a:p>
                      <a:pPr algn="ctr" fontAlgn="b">
                        <a:buNone/>
                      </a:pPr>
                      <a:r>
                        <a:rPr lang="en-GB" sz="1400" b="1" i="0" u="none" strike="noStrike">
                          <a:solidFill>
                            <a:schemeClr val="bg1"/>
                          </a:solidFill>
                          <a:effectLst/>
                          <a:latin typeface="+mn-lt"/>
                        </a:rPr>
                        <a:t>7628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00B050"/>
                    </a:solidFill>
                  </a:tcPr>
                </a:tc>
                <a:tc>
                  <a:txBody>
                    <a:bodyPr/>
                    <a:lstStyle/>
                    <a:p>
                      <a:pPr algn="ctr" rtl="0" fontAlgn="ctr"/>
                      <a:r>
                        <a:rPr lang="cs-CZ" sz="1400" b="1" i="0" u="none" strike="noStrike">
                          <a:solidFill>
                            <a:srgbClr val="000000"/>
                          </a:solidFill>
                          <a:effectLst/>
                          <a:latin typeface="+mn-lt"/>
                        </a:rPr>
                        <a:t>2 649</a:t>
                      </a:r>
                    </a:p>
                  </a:txBody>
                  <a:tcPr marL="7620" marR="7620" marT="7620" marB="0" anchor="ctr">
                    <a:lnL w="12700" cap="flat" cmpd="sng" algn="ctr">
                      <a:solidFill>
                        <a:schemeClr val="tx1"/>
                      </a:solidFill>
                      <a:prstDash val="solid"/>
                      <a:round/>
                      <a:headEnd type="none" w="med" len="med"/>
                      <a:tailEnd type="none" w="med" len="med"/>
                    </a:lnL>
                  </a:tcPr>
                </a:tc>
                <a:tc>
                  <a:txBody>
                    <a:bodyPr/>
                    <a:lstStyle/>
                    <a:p>
                      <a:pPr algn="ctr" rtl="0" fontAlgn="ctr"/>
                      <a:r>
                        <a:rPr lang="cs-CZ" sz="1400" b="1" i="0" u="none" strike="noStrike">
                          <a:solidFill>
                            <a:srgbClr val="000000"/>
                          </a:solidFill>
                          <a:effectLst/>
                          <a:latin typeface="+mn-lt"/>
                        </a:rPr>
                        <a:t>364</a:t>
                      </a:r>
                    </a:p>
                  </a:txBody>
                  <a:tcPr marL="7620" marR="7620" marT="7620" marB="0" anchor="ctr"/>
                </a:tc>
                <a:tc>
                  <a:txBody>
                    <a:bodyPr/>
                    <a:lstStyle/>
                    <a:p>
                      <a:pPr algn="ctr" rtl="0" fontAlgn="ctr"/>
                      <a:r>
                        <a:rPr lang="cs-CZ" sz="1400" b="1" i="0" u="none" strike="noStrike">
                          <a:solidFill>
                            <a:srgbClr val="000000"/>
                          </a:solidFill>
                          <a:effectLst/>
                          <a:latin typeface="+mn-lt"/>
                        </a:rPr>
                        <a:t>7 224</a:t>
                      </a:r>
                    </a:p>
                  </a:txBody>
                  <a:tcPr marL="7620" marR="7620" marT="7620" marB="0" anchor="ctr"/>
                </a:tc>
                <a:tc>
                  <a:txBody>
                    <a:bodyPr/>
                    <a:lstStyle/>
                    <a:p>
                      <a:pPr algn="ctr" rtl="0" fontAlgn="ctr"/>
                      <a:r>
                        <a:rPr lang="cs-CZ" sz="1400" b="1" i="0" u="none" strike="noStrike">
                          <a:solidFill>
                            <a:srgbClr val="000000"/>
                          </a:solidFill>
                          <a:effectLst/>
                          <a:latin typeface="+mn-lt"/>
                        </a:rPr>
                        <a:t>623</a:t>
                      </a:r>
                    </a:p>
                  </a:txBody>
                  <a:tcPr marL="7620" marR="7620" marT="7620" marB="0" anchor="ctr">
                    <a:lnR w="19050" cap="flat" cmpd="sng" algn="ctr">
                      <a:solidFill>
                        <a:schemeClr val="tx1">
                          <a:lumMod val="50000"/>
                          <a:lumOff val="50000"/>
                        </a:schemeClr>
                      </a:solidFill>
                      <a:prstDash val="solid"/>
                      <a:round/>
                      <a:headEnd type="none" w="med" len="med"/>
                      <a:tailEnd type="none" w="med" len="med"/>
                    </a:lnR>
                  </a:tcPr>
                </a:tc>
                <a:tc>
                  <a:txBody>
                    <a:bodyPr/>
                    <a:lstStyle/>
                    <a:p>
                      <a:pPr algn="ctr" fontAlgn="b">
                        <a:buNone/>
                      </a:pPr>
                      <a:r>
                        <a:rPr lang="en-GB" sz="1400" b="1" i="0" u="none" strike="noStrike" dirty="0">
                          <a:solidFill>
                            <a:schemeClr val="bg1"/>
                          </a:solidFill>
                          <a:effectLst/>
                          <a:latin typeface="+mn-lt"/>
                        </a:rPr>
                        <a:t>10860</a:t>
                      </a:r>
                    </a:p>
                  </a:txBody>
                  <a:tcPr marL="7620" marR="7620" marT="7620" marB="0" anchor="ctr">
                    <a:lnL w="19050" cap="flat" cmpd="sng" algn="ctr">
                      <a:solidFill>
                        <a:schemeClr val="tx1">
                          <a:lumMod val="50000"/>
                          <a:lumOff val="50000"/>
                        </a:schemeClr>
                      </a:solidFill>
                      <a:prstDash val="solid"/>
                      <a:round/>
                      <a:headEnd type="none" w="med" len="med"/>
                      <a:tailEnd type="none" w="med" len="med"/>
                    </a:lnL>
                    <a:lnR w="19050" cap="flat" cmpd="sng" algn="ctr">
                      <a:solidFill>
                        <a:schemeClr val="tx1">
                          <a:lumMod val="50000"/>
                          <a:lumOff val="50000"/>
                        </a:schemeClr>
                      </a:solidFill>
                      <a:prstDash val="solid"/>
                      <a:round/>
                      <a:headEnd type="none" w="med" len="med"/>
                      <a:tailEnd type="none" w="med" len="med"/>
                    </a:lnR>
                    <a:solidFill>
                      <a:srgbClr val="0000FF"/>
                    </a:solidFill>
                  </a:tcPr>
                </a:tc>
                <a:extLst>
                  <a:ext uri="{0D108BD9-81ED-4DB2-BD59-A6C34878D82A}">
                    <a16:rowId xmlns:a16="http://schemas.microsoft.com/office/drawing/2014/main" val="3635305399"/>
                  </a:ext>
                </a:extLst>
              </a:tr>
            </a:tbl>
          </a:graphicData>
        </a:graphic>
      </p:graphicFrame>
      <p:sp>
        <p:nvSpPr>
          <p:cNvPr id="6" name="TextovéPole 5">
            <a:extLst>
              <a:ext uri="{FF2B5EF4-FFF2-40B4-BE49-F238E27FC236}">
                <a16:creationId xmlns:a16="http://schemas.microsoft.com/office/drawing/2014/main" id="{A69DD581-8CE5-9D66-E6F4-EFE2410E9113}"/>
              </a:ext>
            </a:extLst>
          </p:cNvPr>
          <p:cNvSpPr txBox="1"/>
          <p:nvPr/>
        </p:nvSpPr>
        <p:spPr>
          <a:xfrm>
            <a:off x="8884822" y="1439281"/>
            <a:ext cx="3210560" cy="467820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Souhrn potřebného navýšení lůžkového fondu dlouhodobé péče dle demografického vývoje obyvatel v ČR: projekce počítá se zachováním poměru počtu lůžek na 1000 obyvatel jako v roce 2024. </a:t>
            </a:r>
          </a:p>
          <a:p>
            <a:pPr marL="285750" marR="0" lvl="0" indent="-285750" algn="l" defTabSz="9144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Již jen tato velmi jednouchá projekce ukazuje na potřebu navýšení lůžkového fondu dlouhodobé péče do roku </a:t>
            </a:r>
            <a:r>
              <a:rPr kumimoji="0" lang="cs-CZ" sz="1800" b="1" i="0" u="none" strike="noStrike" kern="1200" cap="none" spc="0" normalizeH="0" baseline="0" noProof="0" dirty="0">
                <a:ln>
                  <a:noFill/>
                </a:ln>
                <a:solidFill>
                  <a:srgbClr val="00B050"/>
                </a:solidFill>
                <a:effectLst/>
                <a:uLnTx/>
                <a:uFillTx/>
                <a:latin typeface="Calibri" panose="020F0502020204030204"/>
                <a:ea typeface="+mn-ea"/>
                <a:cs typeface="+mn-cs"/>
              </a:rPr>
              <a:t>2040</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o </a:t>
            </a:r>
            <a:r>
              <a:rPr kumimoji="0" lang="cs-CZ" sz="1800" b="1" i="0" u="none" strike="noStrike" kern="1200" cap="none" spc="0" normalizeH="0" baseline="0" noProof="0" dirty="0">
                <a:ln>
                  <a:noFill/>
                </a:ln>
                <a:solidFill>
                  <a:srgbClr val="00B050"/>
                </a:solidFill>
                <a:effectLst/>
                <a:uLnTx/>
                <a:uFillTx/>
                <a:latin typeface="Calibri" panose="020F0502020204030204"/>
                <a:ea typeface="+mn-ea"/>
                <a:cs typeface="+mn-cs"/>
              </a:rPr>
              <a:t>7 628 </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lůžek. Při zohlednění demografického vývoje do roku </a:t>
            </a:r>
            <a:r>
              <a:rPr kumimoji="0" lang="cs-CZ" sz="1800" b="1" i="0" u="none" strike="noStrike" kern="1200" cap="none" spc="0" normalizeH="0" baseline="0" noProof="0" dirty="0">
                <a:ln>
                  <a:noFill/>
                </a:ln>
                <a:solidFill>
                  <a:srgbClr val="0000FF"/>
                </a:solidFill>
                <a:effectLst/>
                <a:uLnTx/>
                <a:uFillTx/>
                <a:latin typeface="Calibri" panose="020F0502020204030204"/>
                <a:ea typeface="+mn-ea"/>
                <a:cs typeface="+mn-cs"/>
              </a:rPr>
              <a:t>2050</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navýšení o </a:t>
            </a:r>
            <a:r>
              <a:rPr kumimoji="0" lang="cs-CZ" sz="1800" b="1" i="0" u="none" strike="noStrike" kern="1200" cap="none" spc="0" normalizeH="0" baseline="0" noProof="0" dirty="0">
                <a:ln>
                  <a:noFill/>
                </a:ln>
                <a:solidFill>
                  <a:srgbClr val="0000FF"/>
                </a:solidFill>
                <a:effectLst/>
                <a:uLnTx/>
                <a:uFillTx/>
                <a:latin typeface="Calibri" panose="020F0502020204030204"/>
                <a:ea typeface="+mn-ea"/>
                <a:cs typeface="+mn-cs"/>
              </a:rPr>
              <a:t>10 860 </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lůžek. </a:t>
            </a:r>
          </a:p>
        </p:txBody>
      </p:sp>
    </p:spTree>
    <p:extLst>
      <p:ext uri="{BB962C8B-B14F-4D97-AF65-F5344CB8AC3E}">
        <p14:creationId xmlns:p14="http://schemas.microsoft.com/office/powerpoint/2010/main" val="156837335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0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2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3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1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1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2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23.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2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22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2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2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3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3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3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2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23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5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59.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2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60.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2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2.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7"/>
</p:tagLst>
</file>

<file path=ppt/tags/tag2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2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7.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2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2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7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7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7"/>
</p:tagLst>
</file>

<file path=ppt/tags/tag2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73.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274.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7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7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2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29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0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2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5.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3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3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3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3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1.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True"/>
  <p:tag name="SLIDEFAB_EXPORTMODE" val="4"/>
</p:tagLst>
</file>

<file path=ppt/tags/tag3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 name="SLIDEFAB_SHAPECONDITIONMETACTIONDELETE" val="False"/>
</p:tagLst>
</file>

<file path=ppt/tags/tag394.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3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2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4.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4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3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3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4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4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4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4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5.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53.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54.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4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7.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6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6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6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6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64.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6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4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 name="SLIDEFAB_SHAPECONDITIONMETACTIONDELETE" val="True"/>
</p:tagLst>
</file>

<file path=ppt/tags/tag47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9.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80.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81.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482.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87.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489.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93.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495.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8.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4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 name="SLIDEFAB_SHAPECONDITIONMETACTIONDELETE" val="False"/>
</p:tagLst>
</file>

<file path=ppt/tags/tag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0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 name="SLIDEFAB_SHAPECONDITIONMETACTIONDELETE" val="False"/>
</p:tagLst>
</file>

<file path=ppt/tags/tag501.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50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03.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5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0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0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09.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10.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1.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13.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4.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5.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17.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8.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19.xml><?xml version="1.0" encoding="utf-8"?>
<p:tagLst xmlns:a="http://schemas.openxmlformats.org/drawingml/2006/main" xmlns:r="http://schemas.openxmlformats.org/officeDocument/2006/relationships" xmlns:p="http://schemas.openxmlformats.org/presentationml/2006/main">
  <p:tag name="SLIDEFAB_RESIZEMODE" val="2"/>
  <p:tag name="SLIDEFAB_SHAPECONDITIONMETACTIONDELETE" val="False"/>
  <p:tag name="SLIDEFAB_EXPORTMODE" val="2"/>
</p:tagLst>
</file>

<file path=ppt/tags/tag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2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2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3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3.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84.xml><?xml version="1.0" encoding="utf-8"?>
<p:tagLst xmlns:a="http://schemas.openxmlformats.org/drawingml/2006/main" xmlns:r="http://schemas.openxmlformats.org/officeDocument/2006/relationships" xmlns:p="http://schemas.openxmlformats.org/presentationml/2006/main">
  <p:tag name="SLIDEFAB_EXPORTMODE" val="2"/>
</p:tagLst>
</file>

<file path=ppt/tags/tag58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7.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5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59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93.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5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9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5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03.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04.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0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07.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08.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09.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8.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9.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4.xml><?xml version="1.0" encoding="utf-8"?>
<p:tagLst xmlns:a="http://schemas.openxmlformats.org/drawingml/2006/main" xmlns:r="http://schemas.openxmlformats.org/officeDocument/2006/relationships" xmlns:p="http://schemas.openxmlformats.org/presentationml/2006/main">
  <p:tag name="SLIDEFAB_EXPORTMODE" val="4"/>
</p:tagLst>
</file>

<file path=ppt/tags/tag6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6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42.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6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44.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4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xml><?xml version="1.0" encoding="utf-8"?>
<p:tagLst xmlns:a="http://schemas.openxmlformats.org/drawingml/2006/main" xmlns:r="http://schemas.openxmlformats.org/officeDocument/2006/relationships" xmlns:p="http://schemas.openxmlformats.org/presentationml/2006/main">
  <p:tag name="SLIDEFAB_EXPORTMODE" val="4"/>
</p:tagLst>
</file>

<file path=ppt/tags/tag6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7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4"/>
</p:tagLst>
</file>

<file path=ppt/tags/tag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6.xml><?xml version="1.0" encoding="utf-8"?>
<p:tagLst xmlns:a="http://schemas.openxmlformats.org/drawingml/2006/main" xmlns:r="http://schemas.openxmlformats.org/officeDocument/2006/relationships" xmlns:p="http://schemas.openxmlformats.org/presentationml/2006/main">
  <p:tag name="SLIDEFAB_EXPORTMODE" val="4"/>
</p:tagLst>
</file>

<file path=ppt/tags/tag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5.xml><?xml version="1.0" encoding="utf-8"?>
<p:tagLst xmlns:a="http://schemas.openxmlformats.org/drawingml/2006/main" xmlns:r="http://schemas.openxmlformats.org/officeDocument/2006/relationships" xmlns:p="http://schemas.openxmlformats.org/presentationml/2006/main">
  <p:tag name="SLIDEFAB_RESIZEMODE" val="1"/>
  <p:tag name="SLIDEFAB_SHAPECONDITIONMETACTIONDELETE" val="False"/>
  <p:tag name="SLIDEFAB_EXPORTMODE" val="4"/>
</p:tagLst>
</file>

<file path=ppt/tags/tag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87.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88.xml><?xml version="1.0" encoding="utf-8"?>
<p:tagLst xmlns:a="http://schemas.openxmlformats.org/drawingml/2006/main" xmlns:r="http://schemas.openxmlformats.org/officeDocument/2006/relationships" xmlns:p="http://schemas.openxmlformats.org/presentationml/2006/main">
  <p:tag name="SLIDEFAB_EXPORTMODE" val="4"/>
</p:tagLst>
</file>

<file path=ppt/tags/tag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1.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92.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7"/>
</p:tagLst>
</file>

<file path=ppt/tags/tag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4.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0.xml><?xml version="1.0" encoding="utf-8"?>
<a:theme xmlns:a="http://schemas.openxmlformats.org/drawingml/2006/main" name="4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4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Motiv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3.xml><?xml version="1.0" encoding="utf-8"?>
<a:theme xmlns:a="http://schemas.openxmlformats.org/drawingml/2006/main" name="Motiv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Motiv Office">
  <a:themeElements>
    <a:clrScheme name="Motiv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Motiv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otiv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AE6F2518-B084-4896-AF52-66CC2144AA26}"/>
    </a:ext>
  </a:extLst>
</a:theme>
</file>

<file path=ppt/theme/theme4.xml><?xml version="1.0" encoding="utf-8"?>
<a:theme xmlns:a="http://schemas.openxmlformats.org/drawingml/2006/main" name="12_Motiv Office">
  <a:themeElements>
    <a:clrScheme name="ÚZIS">
      <a:dk1>
        <a:srgbClr val="000000"/>
      </a:dk1>
      <a:lt1>
        <a:srgbClr val="FFFFFF"/>
      </a:lt1>
      <a:dk2>
        <a:srgbClr val="44546A"/>
      </a:dk2>
      <a:lt2>
        <a:srgbClr val="E7E6E6"/>
      </a:lt2>
      <a:accent1>
        <a:srgbClr val="2C2F79"/>
      </a:accent1>
      <a:accent2>
        <a:srgbClr val="93A8CD"/>
      </a:accent2>
      <a:accent3>
        <a:srgbClr val="E32328"/>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6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3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0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brno">
    <a:dk1>
      <a:sysClr val="windowText" lastClr="000000"/>
    </a:dk1>
    <a:lt1>
      <a:sysClr val="window" lastClr="FFFFFF"/>
    </a:lt1>
    <a:dk2>
      <a:srgbClr val="44546A"/>
    </a:dk2>
    <a:lt2>
      <a:srgbClr val="E7E6E6"/>
    </a:lt2>
    <a:accent1>
      <a:srgbClr val="DA2128"/>
    </a:accent1>
    <a:accent2>
      <a:srgbClr val="666666"/>
    </a:accent2>
    <a:accent3>
      <a:srgbClr val="ED6766"/>
    </a:accent3>
    <a:accent4>
      <a:srgbClr val="BFBFBF"/>
    </a:accent4>
    <a:accent5>
      <a:srgbClr val="F5A4A5"/>
    </a:accent5>
    <a:accent6>
      <a:srgbClr val="E7E6E6"/>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brno">
    <a:dk1>
      <a:sysClr val="windowText" lastClr="000000"/>
    </a:dk1>
    <a:lt1>
      <a:sysClr val="window" lastClr="FFFFFF"/>
    </a:lt1>
    <a:dk2>
      <a:srgbClr val="44546A"/>
    </a:dk2>
    <a:lt2>
      <a:srgbClr val="E7E6E6"/>
    </a:lt2>
    <a:accent1>
      <a:srgbClr val="DA2128"/>
    </a:accent1>
    <a:accent2>
      <a:srgbClr val="666666"/>
    </a:accent2>
    <a:accent3>
      <a:srgbClr val="ED6766"/>
    </a:accent3>
    <a:accent4>
      <a:srgbClr val="BFBFBF"/>
    </a:accent4>
    <a:accent5>
      <a:srgbClr val="F5A4A5"/>
    </a:accent5>
    <a:accent6>
      <a:srgbClr val="E7E6E6"/>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NKO">
    <a:dk1>
      <a:sysClr val="windowText" lastClr="000000"/>
    </a:dk1>
    <a:lt1>
      <a:sysClr val="window" lastClr="FFFFFF"/>
    </a:lt1>
    <a:dk2>
      <a:srgbClr val="44546A"/>
    </a:dk2>
    <a:lt2>
      <a:srgbClr val="E7E6E6"/>
    </a:lt2>
    <a:accent1>
      <a:srgbClr val="15A8CA"/>
    </a:accent1>
    <a:accent2>
      <a:srgbClr val="D7D6BA"/>
    </a:accent2>
    <a:accent3>
      <a:srgbClr val="BF7405"/>
    </a:accent3>
    <a:accent4>
      <a:srgbClr val="E4E2DD"/>
    </a:accent4>
    <a:accent5>
      <a:srgbClr val="5B9BD5"/>
    </a:accent5>
    <a:accent6>
      <a:srgbClr val="FDE5C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NKO">
    <a:dk1>
      <a:sysClr val="windowText" lastClr="000000"/>
    </a:dk1>
    <a:lt1>
      <a:sysClr val="window" lastClr="FFFFFF"/>
    </a:lt1>
    <a:dk2>
      <a:srgbClr val="44546A"/>
    </a:dk2>
    <a:lt2>
      <a:srgbClr val="E7E6E6"/>
    </a:lt2>
    <a:accent1>
      <a:srgbClr val="15A8CA"/>
    </a:accent1>
    <a:accent2>
      <a:srgbClr val="D7D6BA"/>
    </a:accent2>
    <a:accent3>
      <a:srgbClr val="BF7405"/>
    </a:accent3>
    <a:accent4>
      <a:srgbClr val="E4E2DD"/>
    </a:accent4>
    <a:accent5>
      <a:srgbClr val="5B9BD5"/>
    </a:accent5>
    <a:accent6>
      <a:srgbClr val="FDE5C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fd91d4e6-a9b1-4cd9-93e3-d008a5466f3b">
      <Terms xmlns="http://schemas.microsoft.com/office/infopath/2007/PartnerControls"/>
    </lcf76f155ced4ddcb4097134ff3c332f>
    <TaxCatchAll xmlns="0ac979f0-7b52-447c-8bf0-a3303157c888" xsi:nil="true"/>
    <Kompletn_x00ed_ xmlns="fd91d4e6-a9b1-4cd9-93e3-d008a5466f3b"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721C34B9531B52478C258926AB671CDB" ma:contentTypeVersion="15" ma:contentTypeDescription="Vytvoří nový dokument" ma:contentTypeScope="" ma:versionID="cdfb78552cf4744cd7628b7e4e93ae57">
  <xsd:schema xmlns:xsd="http://www.w3.org/2001/XMLSchema" xmlns:xs="http://www.w3.org/2001/XMLSchema" xmlns:p="http://schemas.microsoft.com/office/2006/metadata/properties" xmlns:ns2="fd91d4e6-a9b1-4cd9-93e3-d008a5466f3b" xmlns:ns3="0ac979f0-7b52-447c-8bf0-a3303157c888" targetNamespace="http://schemas.microsoft.com/office/2006/metadata/properties" ma:root="true" ma:fieldsID="2da1dd0fe2a622eeddda1d4deddf361b" ns2:_="" ns3:_="">
    <xsd:import namespace="fd91d4e6-a9b1-4cd9-93e3-d008a5466f3b"/>
    <xsd:import namespace="0ac979f0-7b52-447c-8bf0-a3303157c888"/>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Kompletn_x00ed_"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ObjectDetectorVersions" minOccurs="0"/>
                <xsd:element ref="ns2:MediaServiceDateTaken" minOccurs="0"/>
                <xsd:element ref="ns2:MediaServiceLocation"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d91d4e6-a9b1-4cd9-93e3-d008a5466f3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Kompletn_x00ed_" ma:index="12" nillable="true" ma:displayName="Kompletní" ma:format="Dropdown" ma:internalName="Kompletn_x00ed_">
      <xsd:simpleType>
        <xsd:restriction base="dms:Choice">
          <xsd:enumeration value="Volba 1"/>
          <xsd:enumeration value="Volba 2"/>
          <xsd:enumeration value="Volba 3"/>
        </xsd:restriction>
      </xsd:simpleType>
    </xsd:element>
    <xsd:element name="lcf76f155ced4ddcb4097134ff3c332f" ma:index="14" nillable="true" ma:taxonomy="true" ma:internalName="lcf76f155ced4ddcb4097134ff3c332f" ma:taxonomyFieldName="MediaServiceImageTags" ma:displayName="Značky obrázků" ma:readOnly="false" ma:fieldId="{5cf76f15-5ced-4ddc-b409-7134ff3c332f}" ma:taxonomyMulti="true" ma:sspId="63d20a35-149b-4608-81b4-e7fcde63788c"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DateTaken" ma:index="20" nillable="true" ma:displayName="MediaServiceDateTaken" ma:hidden="true" ma:indexed="true" ma:internalName="MediaServiceDateTaken" ma:readOnly="true">
      <xsd:simpleType>
        <xsd:restriction base="dms:Text"/>
      </xsd:simpleType>
    </xsd:element>
    <xsd:element name="MediaServiceLocation" ma:index="21" nillable="true" ma:displayName="Location" ma:indexed="true" ma:internalName="MediaServiceLocation"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ac979f0-7b52-447c-8bf0-a3303157c888" elementFormDefault="qualified">
    <xsd:import namespace="http://schemas.microsoft.com/office/2006/documentManagement/types"/>
    <xsd:import namespace="http://schemas.microsoft.com/office/infopath/2007/PartnerControls"/>
    <xsd:element name="SharedWithUsers" ma:index="10" nillable="true" ma:displayName="Sdílí se s"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dílené s podrobnostmi" ma:internalName="SharedWithDetails" ma:readOnly="true">
      <xsd:simpleType>
        <xsd:restriction base="dms:Note">
          <xsd:maxLength value="255"/>
        </xsd:restriction>
      </xsd:simpleType>
    </xsd:element>
    <xsd:element name="TaxCatchAll" ma:index="15" nillable="true" ma:displayName="Taxonomy Catch All Column" ma:hidden="true" ma:list="{36ade0e0-5ebb-40f5-9528-68a633c238a8}" ma:internalName="TaxCatchAll" ma:showField="CatchAllData" ma:web="0ac979f0-7b52-447c-8bf0-a3303157c88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obsahu"/>
        <xsd:element ref="dc:title" minOccurs="0" maxOccurs="1" ma:index="4" ma:displayName="Nadpi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39BE074-FD75-4837-A800-4EE9E7FE84D8}">
  <ds:schemaRefs>
    <ds:schemaRef ds:uri="http://schemas.microsoft.com/sharepoint/v3/contenttype/forms"/>
  </ds:schemaRefs>
</ds:datastoreItem>
</file>

<file path=customXml/itemProps2.xml><?xml version="1.0" encoding="utf-8"?>
<ds:datastoreItem xmlns:ds="http://schemas.openxmlformats.org/officeDocument/2006/customXml" ds:itemID="{30B139AA-E5FF-4F6A-8FEA-69E5A3C8AB2E}">
  <ds:schemaRefs>
    <ds:schemaRef ds:uri="http://schemas.microsoft.com/office/2006/metadata/properties"/>
    <ds:schemaRef ds:uri="http://purl.org/dc/dcmitype/"/>
    <ds:schemaRef ds:uri="http://purl.org/dc/elements/1.1/"/>
    <ds:schemaRef ds:uri="fd91d4e6-a9b1-4cd9-93e3-d008a5466f3b"/>
    <ds:schemaRef ds:uri="http://purl.org/dc/terms/"/>
    <ds:schemaRef ds:uri="http://schemas.microsoft.com/office/infopath/2007/PartnerControls"/>
    <ds:schemaRef ds:uri="http://schemas.microsoft.com/office/2006/documentManagement/types"/>
    <ds:schemaRef ds:uri="http://schemas.openxmlformats.org/package/2006/metadata/core-properties"/>
    <ds:schemaRef ds:uri="0ac979f0-7b52-447c-8bf0-a3303157c888"/>
    <ds:schemaRef ds:uri="http://www.w3.org/XML/1998/namespace"/>
  </ds:schemaRefs>
</ds:datastoreItem>
</file>

<file path=customXml/itemProps3.xml><?xml version="1.0" encoding="utf-8"?>
<ds:datastoreItem xmlns:ds="http://schemas.openxmlformats.org/officeDocument/2006/customXml" ds:itemID="{59CE571A-7F8C-4E04-80B2-2FB0E7051E3D}">
  <ds:schemaRefs>
    <ds:schemaRef ds:uri="0ac979f0-7b52-447c-8bf0-a3303157c888"/>
    <ds:schemaRef ds:uri="fd91d4e6-a9b1-4cd9-93e3-d008a5466f3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269</TotalTime>
  <Words>26599</Words>
  <Application>Microsoft Office PowerPoint</Application>
  <PresentationFormat>Širokoúhlá obrazovka</PresentationFormat>
  <Paragraphs>7686</Paragraphs>
  <Slides>165</Slides>
  <Notes>112</Notes>
  <HiddenSlides>0</HiddenSlides>
  <MMClips>0</MMClips>
  <ScaleCrop>false</ScaleCrop>
  <HeadingPairs>
    <vt:vector size="8" baseType="variant">
      <vt:variant>
        <vt:lpstr>Použitá písma</vt:lpstr>
      </vt:variant>
      <vt:variant>
        <vt:i4>16</vt:i4>
      </vt:variant>
      <vt:variant>
        <vt:lpstr>Motiv</vt:lpstr>
      </vt:variant>
      <vt:variant>
        <vt:i4>11</vt:i4>
      </vt:variant>
      <vt:variant>
        <vt:lpstr>Vložené servery OLE</vt:lpstr>
      </vt:variant>
      <vt:variant>
        <vt:i4>1</vt:i4>
      </vt:variant>
      <vt:variant>
        <vt:lpstr>Nadpisy snímků</vt:lpstr>
      </vt:variant>
      <vt:variant>
        <vt:i4>165</vt:i4>
      </vt:variant>
    </vt:vector>
  </HeadingPairs>
  <TitlesOfParts>
    <vt:vector size="193" baseType="lpstr">
      <vt:lpstr>??</vt:lpstr>
      <vt:lpstr>Algerian</vt:lpstr>
      <vt:lpstr>Aptos</vt:lpstr>
      <vt:lpstr>Aptos Narrow</vt:lpstr>
      <vt:lpstr>Arial</vt:lpstr>
      <vt:lpstr>Arial Black</vt:lpstr>
      <vt:lpstr>Calibri</vt:lpstr>
      <vt:lpstr>Calibri  </vt:lpstr>
      <vt:lpstr>Calibri Light</vt:lpstr>
      <vt:lpstr>Euphemia</vt:lpstr>
      <vt:lpstr>Segoe UI Web (East European)</vt:lpstr>
      <vt:lpstr>Symbol</vt:lpstr>
      <vt:lpstr>Tahoma</vt:lpstr>
      <vt:lpstr>ui-sans-serif</vt:lpstr>
      <vt:lpstr>Verdana</vt:lpstr>
      <vt:lpstr>Wingdings</vt:lpstr>
      <vt:lpstr>Motiv Office</vt:lpstr>
      <vt:lpstr>11_Motiv Office</vt:lpstr>
      <vt:lpstr>5_Motiv Office</vt:lpstr>
      <vt:lpstr>12_Motiv Office</vt:lpstr>
      <vt:lpstr>16_Motiv Office</vt:lpstr>
      <vt:lpstr>Motiv Office</vt:lpstr>
      <vt:lpstr>13_Motiv Office</vt:lpstr>
      <vt:lpstr>1_Motiv Office</vt:lpstr>
      <vt:lpstr>10_Motiv Office</vt:lpstr>
      <vt:lpstr>4_Motiv Office</vt:lpstr>
      <vt:lpstr>14_Motiv Office</vt:lpstr>
      <vt:lpstr>Worksheet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Příklad zlepšujících se výsledků péče v LBK: hospitalizační mortalita u AIM</vt:lpstr>
      <vt:lpstr>Příklad zlepšujících se výsledků péče v LBK: hospitalizační mortalita u SS</vt:lpstr>
      <vt:lpstr>5leté relativní přežití pacientů se zhoubnými novotvary v ČR a LBK</vt:lpstr>
      <vt:lpstr>Vývoj 5letého relativního přežití dle stadií onemocnění (vybrané diagnózy)</vt:lpstr>
      <vt:lpstr>Vývoj 5letého relativního přežití dle stadií onemocnění (vybrané diagnózy)</vt:lpstr>
      <vt:lpstr>Vývoj 5letého relativního přežití dle stadií onemocnění (vybrané diagnózy)</vt:lpstr>
      <vt:lpstr>Střední délka života při narození: srovnání krajů ČR (2023–2024)</vt:lpstr>
      <vt:lpstr>Úmrtí dle hlavních příčin v Libereckém kraji</vt:lpstr>
      <vt:lpstr>Prezentace aplikace PowerPoint</vt:lpstr>
      <vt:lpstr>Věková struktura populace Libereckého kraje a její očekávaný vývoj </vt:lpstr>
      <vt:lpstr>Prezentace aplikace PowerPoint</vt:lpstr>
      <vt:lpstr>Prezentace aplikace PowerPoint</vt:lpstr>
      <vt:lpstr>Prezentace aplikace PowerPoint</vt:lpstr>
      <vt:lpstr>Stárnutí populace v Libereckém kraji a ČR: projekce indexu závislosti</vt:lpstr>
      <vt:lpstr>Podíl obyvatel ve věku 65 a více let v ORP Libereckého kraje</vt:lpstr>
      <vt:lpstr>Demografické determinanty zdraví a zdravotnictví  aneb  je a bude o koho pečovat   poptávka po zdravotních  a zdravotně sociálních službách poroste </vt:lpstr>
      <vt:lpstr>Prezentace aplikace PowerPoint</vt:lpstr>
      <vt:lpstr>Vývoj počtu zásahů ZZS v Libereckém kraji: časová řada dle věku pacientů </vt:lpstr>
      <vt:lpstr>Zajištění urgentní péče o seniory: ZZS za období 2010–2024</vt:lpstr>
      <vt:lpstr>Liberecký kraj: uživatelé a pobytové dny v zařízeních s pobytovou sociální službou – celkem vs. pacienti s demencí (včetně Alzheimerovy choroby) </vt:lpstr>
      <vt:lpstr>Prezentace aplikace PowerPoint</vt:lpstr>
      <vt:lpstr>Statistická predikce prevalence vybraných chorob v LBK do roku 2050</vt:lpstr>
      <vt:lpstr>Prezentace aplikace PowerPoint</vt:lpstr>
      <vt:lpstr>Prezentace aplikace PowerPoint</vt:lpstr>
      <vt:lpstr>Prezentace aplikace PowerPoint</vt:lpstr>
      <vt:lpstr>Prezentace aplikace PowerPoint</vt:lpstr>
      <vt:lpstr>Výskyt vybraných onemocnění v závislosti na věku v Libereckém kraji</vt:lpstr>
      <vt:lpstr>Počet léčených onkologických pacientů nevyhnutelně poroste  v důsledku demografického stárnutí populace </vt:lpstr>
      <vt:lpstr>Vývoj incidence u vybraných zhoubných novotvarů v ČR a v Libereckém kraji</vt:lpstr>
      <vt:lpstr>Incidence novotvarů u mužů a žen v letech 2019–2023: srovnání LBK a ČR </vt:lpstr>
      <vt:lpstr>Počet léčených kardiovaskulárních pacientů nevyhnutelně poroste v důsledku demografického stárnutí populace  </vt:lpstr>
      <vt:lpstr>Příčiny úmrtí: srovnání regionů v roce 2024 (muži)</vt:lpstr>
      <vt:lpstr>Příčiny úmrtí: srovnání regionů v roce 2024 (ženy)</vt:lpstr>
      <vt:lpstr>Předčasná úmrtí v krajích ČR dle nové metodiky EUROSTAT</vt:lpstr>
      <vt:lpstr>Předčasná (preventabilní) úmrtí – muži 2024</vt:lpstr>
      <vt:lpstr>Předčasná (preventabilní) úmrtí – ženy 2024</vt:lpstr>
      <vt:lpstr>Prezentace aplikace PowerPoint</vt:lpstr>
      <vt:lpstr>Prezentace aplikace PowerPoint</vt:lpstr>
      <vt:lpstr>Dlouhodobé onkologické screeningy jsou podporovány.  Příkladem úspěchu je klesající mortalita tří hlavních preventabilních nádorů. </vt:lpstr>
      <vt:lpstr>Záchyt onkologických onemocnění v Libereckém kraji dle klinického stadia v letech 2019–2023</vt:lpstr>
      <vt:lpstr>Pokrytí cílové populace kolorektálním screeningem  ve standardním intervalu v roce 2024 dle kraje bydliště</vt:lpstr>
      <vt:lpstr>Vývoj incidence a mortality ZN kolorekta (C18–C20): LBK</vt:lpstr>
      <vt:lpstr>Pokrytí cílové populace mamografickým screeningem ve standardním intervalu v roce 2024 dle kraje bydliště</vt:lpstr>
      <vt:lpstr>Vývoj incidence a mortality ZN prsu (C50) u žen: LBK</vt:lpstr>
      <vt:lpstr>Průměrná objednávací doba mamografických screeningových center dle kraje centra</vt:lpstr>
      <vt:lpstr>Prezentace aplikace PowerPoint</vt:lpstr>
      <vt:lpstr>Pokrytí cílové populace Kolorektálním screeningem  ve standardním intervalu dle okresu bydliště</vt:lpstr>
      <vt:lpstr>Pokrytí cílové populace mamografickým screeningem  ve standardním intervalu dle okresu bydliště</vt:lpstr>
      <vt:lpstr>Počet pozitivních nálezů ve screeningových programech svědčí  o záchraně velkého množství lidských životů </vt:lpstr>
      <vt:lpstr>Prezentace aplikace PowerPoint</vt:lpstr>
      <vt:lpstr>Prezentace aplikace PowerPoint</vt:lpstr>
      <vt:lpstr>UKÁZKA VÝSTUPŮ – prevence v primární péči:  Populace s očkováním proti chřipce, 09/2024 – 04/2025 </vt:lpstr>
      <vt:lpstr>Proočkovanost proti chřipce: klienti pobytových sociálních služeb - věk 65+ </vt:lpstr>
      <vt:lpstr>HPV: podíl primovakcinovaných ve vztahu k velikosti populace (2023)</vt:lpstr>
      <vt:lpstr>Prezentace aplikace PowerPoint</vt:lpstr>
      <vt:lpstr>Nemoci duševního zdraví v Libereckém kraji: celkový souhrn ​</vt:lpstr>
      <vt:lpstr>Počet dětí a mladistvých s psychiatrickou péčí pro vybrané diagnózy v LBK dle věku </vt:lpstr>
      <vt:lpstr>Příklad oboru, který ohrožuje nedostatek kapacit: péče o duševní zdraví 2024</vt:lpstr>
      <vt:lpstr>Prezentace aplikace PowerPoint</vt:lpstr>
      <vt:lpstr>Úvazky lékařů na 100 tis. obyvatel v r. 2024</vt:lpstr>
      <vt:lpstr>Praktičtí lékaři pro děti a dorost aktivní v LBK: rok 2021 -&gt; 2024</vt:lpstr>
      <vt:lpstr>Aktivní praktičtí lékaři pro dospělé podle věku a pohlaví v LBK</vt:lpstr>
      <vt:lpstr>Všichni aktivní lékaři v ambul. péči (FO, úvazky): věková struktura v roce 2024 v LBK</vt:lpstr>
      <vt:lpstr>Obory s nejvyšším počtem lékařů v LBK, dle podílu lékařů 60+</vt:lpstr>
      <vt:lpstr>Prezentace aplikace PowerPoint</vt:lpstr>
      <vt:lpstr>Všeobecná sestra: věková struktura osob v roce 2024 v LBK</vt:lpstr>
      <vt:lpstr>Dětská sestra: věková struktura v roce 2024 v LBK</vt:lpstr>
      <vt:lpstr>Dětská sestra</vt:lpstr>
      <vt:lpstr>Absolventi/uznané odbornosti z let 2018–2023 a jejich zaměstnání k 31. 12. 2024</vt:lpstr>
      <vt:lpstr>Zdravotnický záchranář</vt:lpstr>
      <vt:lpstr>Prezentace aplikace PowerPoint</vt:lpstr>
      <vt:lpstr>Prezentace aplikace PowerPoint</vt:lpstr>
      <vt:lpstr>Počet živě narozených v LBK a predikované počty od roku 2025 do roku 2070 </vt:lpstr>
      <vt:lpstr>Prezentace aplikace PowerPoint</vt:lpstr>
      <vt:lpstr>Porodnice v Libereckém kraji</vt:lpstr>
      <vt:lpstr>Počty porodů v Libereckém kraji dle PZS</vt:lpstr>
      <vt:lpstr>Prezentace aplikace PowerPoint</vt:lpstr>
      <vt:lpstr>Děti - dlouhodobý trend v objemu akutní lůžkové péče v LBK: ošetřovací dny</vt:lpstr>
      <vt:lpstr>Prezentace aplikace PowerPoint</vt:lpstr>
      <vt:lpstr>Prezentace aplikace PowerPoint</vt:lpstr>
      <vt:lpstr>Dlouhodobý trend v objemu akutní lůžkové péče:  hospitalizační případy v Libereckém kraji</vt:lpstr>
      <vt:lpstr>Dlouhodobý trend v objemu akutní lůžkové péče v Libereckém kraji: hospitalizovaní s úrazy</vt:lpstr>
      <vt:lpstr>Krajská nemocnice Liberec: dle CZ-DRG vyšší zastoupení HP s kritickým výkonem</vt:lpstr>
      <vt:lpstr>Základní sazby (ZS) jednotlivých poskytovatelů akutní lůžkové péče (PALP) v ČR v roce 2023</vt:lpstr>
      <vt:lpstr>Heterogenita základních sazeb (ZS) uvnitř zdravotnických zařízení v roce 2023 </vt:lpstr>
      <vt:lpstr>Struktura lůžkového fondu</vt:lpstr>
      <vt:lpstr>Lůžkový fond následné a dlouhodobé péče v roce 2024 v ČR na 100 tis. obyvatel </vt:lpstr>
      <vt:lpstr>Predikce potřeb dlouhodobé lůžkové ošetřovatelské péče </vt:lpstr>
      <vt:lpstr>Prezentace aplikace PowerPoint</vt:lpstr>
      <vt:lpstr>SOUHRN projekce potřeby lůžkového fondu v roce 2040 a 2050:  demografický model kalkulovaný na populaci ve věku 75+</vt:lpstr>
      <vt:lpstr>Prezentace aplikace PowerPoint</vt:lpstr>
      <vt:lpstr>Počty HP akutní lůžkové péče potenciálně přesunutelné do následné/dlouhodobé péče (2022)</vt:lpstr>
      <vt:lpstr>Prezentace aplikace PowerPoint</vt:lpstr>
      <vt:lpstr>SOUHRN demografických a kapacitních predikcí pro rok 2040 (demografický model kalkulovaný na populaci ve věku 75+)</vt:lpstr>
      <vt:lpstr>Prezentace aplikace PowerPoint</vt:lpstr>
      <vt:lpstr>Mapa komplexních a regionálních center onkologické péče v ČR*</vt:lpstr>
      <vt:lpstr>Primární protinádorová léčba pacientů se solidními zhoubnými novotvary  v KOC a mimo KOC: dle kraje bydliště pacienta (2024*)</vt:lpstr>
      <vt:lpstr>Prezentace aplikace PowerPoint</vt:lpstr>
      <vt:lpstr>Místo diagnostiky a/nebo primární léčby obyvatel Libereckého kraje</vt:lpstr>
      <vt:lpstr>Onkologičtí pacienti z Libereckého kraje s konzultací multidisciplinárního týmu (MDT)</vt:lpstr>
      <vt:lpstr>Onkologičtí pacienti diagnostikovaní v roce 2023 s konzultací  multidisciplinárního týmu (MDT)</vt:lpstr>
      <vt:lpstr>Onkologičtí pacienti diagnostikovaní v roce 2024* s konzultací multidisciplinárního týmu (MDT)</vt:lpstr>
      <vt:lpstr>Liberecká nemocnice:  onkologické hospitalizační případy s operací a bez operace </vt:lpstr>
      <vt:lpstr>Liberecká nemocnice: onkologické hospitalizační případy dle nejčastější diagnózy v roce 2024</vt:lpstr>
      <vt:lpstr>Průměrný roční počet HP s chirurgickým výkonem* na ženské rozmnožovací soustavě pro zhoubný novotvar (ZN)</vt:lpstr>
      <vt:lpstr>Centralizace chirurgických výkonů* na ženské rozmnožovací soustavě pro zhoubný novotvar (ZN) – dle roku a kraje bydliště pacientky </vt:lpstr>
      <vt:lpstr>Hepato-pankreato-biliární chirurgie – průměrný roční počet HP s chirurgickým výkonem* pro ZN nebo NN</vt:lpstr>
      <vt:lpstr>Centralizace chirurgických výkonů* na hepato-pankreato-biliární soustavě pro ZN nebo NN – dle roku a kraje bydliště pacienta</vt:lpstr>
      <vt:lpstr>Chirurgie rekta – průměrný roční počet HP s vybraným chirurgickým výkonem* pro zhoubný novotvar rekta</vt:lpstr>
      <vt:lpstr>Centralizace vybraných chirurgických výkonů* pro zhoubný novotvar rekta  – dle roku a kraje bydliště pacienta</vt:lpstr>
      <vt:lpstr>Migrace za onkologickými hospitalizacemi (2024): Solidní ZN</vt:lpstr>
      <vt:lpstr>Migrace za centrovou léčbou 2024: Solidní ZN</vt:lpstr>
      <vt:lpstr>Vývoj segmentu centrové léčby u pacientů s bydlištěm v LBK: Solidní ZN </vt:lpstr>
      <vt:lpstr>Vývoj segmentu centrové léčby u pacientů s bydlištěm v Libereckém kraji </vt:lpstr>
      <vt:lpstr>Prezentace aplikace PowerPoint</vt:lpstr>
      <vt:lpstr>Prezentace aplikace PowerPoint</vt:lpstr>
      <vt:lpstr>Statistická predikce počtu seniorů s vysokým stupněm závislosti v LBK</vt:lpstr>
      <vt:lpstr>Prezentace aplikace PowerPoint</vt:lpstr>
      <vt:lpstr>Mobilní specializovaná paliativní péče v ČR: koncept predikcí postavený  na kvantifikaci žádoucích potřeb, nikoli pouze aktuálně dostupných</vt:lpstr>
      <vt:lpstr>Mobilní specializovaná paliativní péče v ČR: kvantifikace při demografické predikci 2035 a stejné výkonnosti jako v roce 2024</vt:lpstr>
      <vt:lpstr>Mobilní specializovaná paliativní péče v ČR: model navýšení kapacit na 30 % očekávaných úmrtí a péče 90 dnů před smrtí</vt:lpstr>
      <vt:lpstr>Prezentace aplikace PowerPoint</vt:lpstr>
      <vt:lpstr>Počet lůžek v zařízeních s pobytovou sociální službou (2024): domovy pro seniory,  domovy se zvláštním režimem a celková kapacita </vt:lpstr>
      <vt:lpstr>Prezentace aplikace PowerPoint</vt:lpstr>
      <vt:lpstr>Prezentace aplikace PowerPoint</vt:lpstr>
      <vt:lpstr>Prezentace aplikace PowerPoint</vt:lpstr>
      <vt:lpstr>Uživatelé pobytových sociálních služeb v péči ZZS: Liberecký kraj </vt:lpstr>
      <vt:lpstr>Všeobecná sestra: věková struktura odbornosti 913 v roce 2024 v LBK (pobytové sociální služby) </vt:lpstr>
      <vt:lpstr>Očekávatelná úmrtí dle okresů a nemocnic: Obyvatelé Libereckého kraje</vt:lpstr>
      <vt:lpstr>Pacienti s odborností 929 nebo DRG markery na 10 tis. zemřelých s očekávatelným úmrtím</vt:lpstr>
      <vt:lpstr>Mobilní specializovaná paliativní péče v ČR: základní přehled dat </vt:lpstr>
      <vt:lpstr>Mobilní specializovaná paliativní péče v ČR </vt:lpstr>
      <vt:lpstr>TYPOLOGIE TRAJEKTORIÍ za péčí v závěru života </vt:lpstr>
      <vt:lpstr>Trajektorie pacientů v závěru života dle typu intervence</vt:lpstr>
      <vt:lpstr>Trajektorie pacientů v závěru života dle okresů</vt:lpstr>
      <vt:lpstr>Všechna úmrtí z očekávatelných příčin: komplexní model péče </vt:lpstr>
      <vt:lpstr>ČR: úmrtí z očekávatelných příčin v roce 2024</vt:lpstr>
      <vt:lpstr>LBK: úmrtí z očekávatelných příčin v roce 2024 </vt:lpstr>
      <vt:lpstr>Liberecký kraj: Zdravotní a sociální pobytové služby čerpané pacienty s AlzD (2024)</vt:lpstr>
      <vt:lpstr>Koncepce přístupu ke geriatrické péči </vt:lpstr>
      <vt:lpstr>Pacienti s potřebami geriatrické péče v LBK: výsledný populační odhad počtů </vt:lpstr>
      <vt:lpstr>Pacienti s potřebami geriatrické péče v LBK: objem čerpané péče narůstá </vt:lpstr>
      <vt:lpstr>Lékaři se specializací geriatrie aktivní v roce 2024 podle věku a pohlaví v krajích</vt:lpstr>
      <vt:lpstr>Prezentace aplikace PowerPoint</vt:lpstr>
      <vt:lpstr>Preventivní prohlídky u praktického lékaře</vt:lpstr>
      <vt:lpstr>Dispenzarizace onkologických pacientů u praktického lékaře</vt:lpstr>
      <vt:lpstr>„Sekundární“ incidence: první a další nádory u téhož pacienta v LBK</vt:lpstr>
      <vt:lpstr>Prezentace aplikace PowerPoint</vt:lpstr>
      <vt:lpstr>Klíčové endpointy predikcí </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vector>
  </TitlesOfParts>
  <Company>MZCR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Vysoudil Michal Ing.</dc:creator>
  <cp:lastModifiedBy>Dušek Ladislav prof. RNDr. Ph.D.</cp:lastModifiedBy>
  <cp:revision>30</cp:revision>
  <dcterms:created xsi:type="dcterms:W3CDTF">2025-04-02T07:29:19Z</dcterms:created>
  <dcterms:modified xsi:type="dcterms:W3CDTF">2025-11-24T12:21:53Z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0x010100721C34B9531B52478C258926AB671CDB</vt:lpwstr>
  </property>
  <property fmtid="{D5CDD505-2E9C-101B-9397-08002B2CF9AE}" pid="3" name="MediaServiceImageTags">
    <vt:lpwstr/>
  </property>
</Properties>
</file>